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95" r:id="rId5"/>
  </p:sldMasterIdLst>
  <p:notesMasterIdLst>
    <p:notesMasterId r:id="rId26"/>
  </p:notesMasterIdLst>
  <p:handoutMasterIdLst>
    <p:handoutMasterId r:id="rId27"/>
  </p:handoutMasterIdLst>
  <p:sldIdLst>
    <p:sldId id="256" r:id="rId6"/>
    <p:sldId id="1066" r:id="rId7"/>
    <p:sldId id="8476" r:id="rId8"/>
    <p:sldId id="8447" r:id="rId9"/>
    <p:sldId id="8475" r:id="rId10"/>
    <p:sldId id="8474" r:id="rId11"/>
    <p:sldId id="8473" r:id="rId12"/>
    <p:sldId id="8468" r:id="rId13"/>
    <p:sldId id="8470" r:id="rId14"/>
    <p:sldId id="8477" r:id="rId15"/>
    <p:sldId id="8471" r:id="rId16"/>
    <p:sldId id="8430" r:id="rId17"/>
    <p:sldId id="320" r:id="rId18"/>
    <p:sldId id="1069" r:id="rId19"/>
    <p:sldId id="1087" r:id="rId20"/>
    <p:sldId id="8448" r:id="rId21"/>
    <p:sldId id="8469" r:id="rId22"/>
    <p:sldId id="8472" r:id="rId23"/>
    <p:sldId id="1070" r:id="rId24"/>
    <p:sldId id="95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3CA1E-70BF-116A-9E3B-E83D71C3596E}" name="Cox, Mary Beth" initials="MC" userId="S::MaryBeth.Cox@dhhs.nc.gov::dab48a53-bccf-46a2-b48e-b80755c1958c" providerId="AD"/>
  <p188:author id="{1F8B0031-A185-C138-D660-B95BB2308298}" name="Jones, Jim" initials="JJ" userId="S::Jim.Jones@dhhs.nc.gov::caa01b78-bb3f-4558-94c1-0e5d910d4519" providerId="AD"/>
  <p188:author id="{E6F14763-B8D9-BE41-714C-36362B293100}" name="Anderson, Doranna F" initials="ADF" userId="S-1-5-21-2744878847-1876734302-662453930-229763" providerId="AD"/>
  <p188:author id="{450D6DE3-50C3-F82B-7EB8-230C509E830B}" name="Charlton, Fisher G" initials="CFG" userId="S-1-5-21-2744878847-1876734302-662453930-896076" providerId="AD"/>
  <p188:author id="{21149CE8-74A7-96E4-5287-49800FC067A3}" name="Smith, Sara J" initials="SJS" userId="Smith, Sara J"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7BD"/>
    <a:srgbClr val="A002FE"/>
    <a:srgbClr val="1F497D"/>
    <a:srgbClr val="002E5E"/>
    <a:srgbClr val="003B70"/>
    <a:srgbClr val="5C93D5"/>
    <a:srgbClr val="5B92D5"/>
    <a:srgbClr val="FFFFFF"/>
    <a:srgbClr val="001360"/>
    <a:srgbClr val="6D2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3" autoAdjust="0"/>
    <p:restoredTop sz="86405" autoAdjust="0"/>
  </p:normalViewPr>
  <p:slideViewPr>
    <p:cSldViewPr snapToGrid="0">
      <p:cViewPr varScale="1">
        <p:scale>
          <a:sx n="71" d="100"/>
          <a:sy n="71" d="100"/>
        </p:scale>
        <p:origin x="346" y="58"/>
      </p:cViewPr>
      <p:guideLst>
        <p:guide orient="horz" pos="2160"/>
        <p:guide pos="2880"/>
      </p:guideLst>
    </p:cSldViewPr>
  </p:slideViewPr>
  <p:outlineViewPr>
    <p:cViewPr>
      <p:scale>
        <a:sx n="33" d="100"/>
        <a:sy n="33" d="100"/>
      </p:scale>
      <p:origin x="0" y="-9822"/>
    </p:cViewPr>
  </p:outlineViewPr>
  <p:notesTextViewPr>
    <p:cViewPr>
      <p:scale>
        <a:sx n="3" d="2"/>
        <a:sy n="3" d="2"/>
      </p:scale>
      <p:origin x="0" y="0"/>
    </p:cViewPr>
  </p:notesTextViewPr>
  <p:sorterViewPr>
    <p:cViewPr>
      <p:scale>
        <a:sx n="110" d="100"/>
        <a:sy n="110" d="100"/>
      </p:scale>
      <p:origin x="0" y="0"/>
    </p:cViewPr>
  </p:sorterViewPr>
  <p:notesViewPr>
    <p:cSldViewPr snapToGrid="0">
      <p:cViewPr varScale="1">
        <p:scale>
          <a:sx n="63" d="100"/>
          <a:sy n="63" d="100"/>
        </p:scale>
        <p:origin x="317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6/1/2026</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6/1/2026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juryfreenc.dph.ncdhhs.gov/DataSurveillance/DataRequestPolicy.ht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SubstanceUseData@dhhs.nc.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pubmed.ncbi.nlm.nih.gov/38514233/" TargetMode="External"/><Relationship Id="rId5" Type="http://schemas.openxmlformats.org/officeDocument/2006/relationships/hyperlink" Target="https://www.dph.ncdhhs.gov/programs/chronic-disease-and-injury/injury-and-violence-prevention-branch/north-carolina-alcohol-use-and-related-harms-preven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dph.ncdhhs.gov/reducing-excessive-alcohol-use-build-healthier-north-carolina-communities/op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dph.ncdhhs.gov/chronic-disease-and-injury/injury-and-violence-prevention/understanding-link-between-alcohol-and-cancer-build-healthier-north-carolina-communities/ope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dph.ncdhhs.gov/programs/chronic-disease-and-injury/cancer-prevention-and-control-branch"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cdc.gov/cancer/risk-factors/alcohol.html" TargetMode="External"/><Relationship Id="rId4" Type="http://schemas.openxmlformats.org/officeDocument/2006/relationships/hyperlink" Target="https://www.dph.ncdhhs.gov/chronic-disease-and-injury/cancer-prevention-and-control/nc-cancer-plan-2025-2030/open"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alcohol-use-and-related-harms-prevention/data"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outlook.office365.com/owa/calendar/IVPBDataSupport@ncconnect.onmicrosoft.com/bookings/" TargetMode="External"/><Relationship Id="rId5" Type="http://schemas.openxmlformats.org/officeDocument/2006/relationships/hyperlink" Target="SubstanceUseData@dhhs.nc.gov" TargetMode="External"/><Relationship Id="rId4" Type="http://schemas.openxmlformats.org/officeDocument/2006/relationships/hyperlink" Target="https://www.dph.ncdhhs.gov/programs/chronic-disease-and-injury/injury-and-violence-prevention-branch/north-carolina-alcohol-use-and-related-harms-preventio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SubstanceUseData@dhhs.nc.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thinkingdrinking.niaaa.nih.gov/tools/calculators/drink-size-calculato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rive.google.com/file/d/1Dy0NSyvhDyrB0zMU5tZB3ReouSUi4ulH/vie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hs.gov/sites/default/files/oash-alcohol-cancer-risk.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701040" y="4444868"/>
            <a:ext cx="5608320" cy="363670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Speaker’s notes: This slide set was created to provide basic data trends and public health surveillance around alcohol and cancer in North Carolina. This presentation is not intended to cover all data related to alcohol-attributable cancer harms. It includes information on statewide alcohol-attributable cancer deaths and key prevention strategies for alcohol use and alcohol-attributable cancer harms.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Feel free to incorporate these slides into your own presentations, grant proposals, reports, or any other way they may be useful. If this slide deck does not contain the information you need, please see our custom data request policy (</a:t>
            </a:r>
            <a:r>
              <a:rPr lang="en-US" sz="1800" u="sng" kern="1200" dirty="0">
                <a:solidFill>
                  <a:srgbClr val="0563C1"/>
                </a:solidFill>
                <a:effectLst/>
                <a:latin typeface="Calibri" panose="020F0502020204030204" pitchFamily="34" charset="0"/>
                <a:ea typeface="Calibri" panose="020F0502020204030204" pitchFamily="34" charset="0"/>
                <a:hlinkClick r:id="rId3"/>
              </a:rPr>
              <a:t>https://injuryfreenc.dph.ncdhhs.gov/DataSurveillance/DataRequestPolicy.htm</a:t>
            </a:r>
            <a:r>
              <a:rPr lang="en-US" sz="1800" u="sng" kern="1200" dirty="0">
                <a:solidFill>
                  <a:srgbClr val="0563C1"/>
                </a:solidFill>
                <a:effectLst/>
                <a:latin typeface="Calibri" panose="020F0502020204030204" pitchFamily="34" charset="0"/>
                <a:ea typeface="Calibri" panose="020F0502020204030204" pitchFamily="34" charset="0"/>
              </a:rPr>
              <a:t>)</a:t>
            </a:r>
            <a:r>
              <a:rPr lang="en-US" sz="1800" u="none" kern="1200" dirty="0">
                <a:solidFill>
                  <a:srgbClr val="0563C1"/>
                </a:solidFill>
                <a:effectLst/>
                <a:latin typeface="Calibri" panose="020F0502020204030204" pitchFamily="34" charset="0"/>
                <a:ea typeface="Calibri" panose="020F0502020204030204" pitchFamily="34" charset="0"/>
              </a:rPr>
              <a:t> </a:t>
            </a:r>
            <a:r>
              <a:rPr lang="en-US" dirty="0"/>
              <a:t>and contact us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ction="ppaction://hlinkfile"/>
              </a:rPr>
              <a:t>SubstanceUseData@dhhs.nc.gov</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Please read both the speaking and technical notes to ensure the data are presented in a consistent manner. </a:t>
            </a:r>
          </a:p>
        </p:txBody>
      </p:sp>
      <p:sp>
        <p:nvSpPr>
          <p:cNvPr id="89" name="Google Shape;89;p1:notes"/>
          <p:cNvSpPr txBox="1">
            <a:spLocks noGrp="1"/>
          </p:cNvSpPr>
          <p:nvPr>
            <p:ph type="sldNum" idx="12"/>
          </p:nvPr>
        </p:nvSpPr>
        <p:spPr>
          <a:xfrm>
            <a:off x="3970939" y="8772677"/>
            <a:ext cx="3037840"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45268-B088-9D86-8BF2-D5087E1FB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E10D5-8FCD-8015-0F6D-D9A243546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4777C0-BB97-1083-948F-4F7203AA9F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Aptos" panose="020B0004020202020204" pitchFamily="34" charset="0"/>
                <a:cs typeface="Times New Roman" panose="02020603050405020304" pitchFamily="18" charset="0"/>
              </a:rPr>
              <a:t>Speaker’s notes: When alcohol is consumed, it increases the risk of cancer in several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effectLst/>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3. Alcohol increases hormone levels (e.g., estrogen). Increased hormone levels can increase the risk of certain cancers, such as breast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4. Alcohol makes it easier for cells to absorb other cancer-causing chemicals. For example, alcohol increases the absorption of carcinogens from tobacco if you use both substances.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5FB0E7-EA5C-CA5B-B1F3-0FB188795A02}"/>
              </a:ext>
            </a:extLst>
          </p:cNvPr>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1768905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cs typeface="Times New Roman" panose="02020603050405020304" pitchFamily="18" charset="0"/>
              </a:rPr>
              <a:t>Speaker’s notes: </a:t>
            </a:r>
            <a:r>
              <a:rPr lang="en-US" sz="1200" dirty="0">
                <a:effectLst/>
                <a:latin typeface="Aptos" panose="020B0004020202020204" pitchFamily="34" charset="0"/>
                <a:ea typeface="Aptos" panose="020B0004020202020204" pitchFamily="34" charset="0"/>
                <a:cs typeface="Times New Roman" panose="02020603050405020304" pitchFamily="18" charset="0"/>
              </a:rPr>
              <a:t>Alcohol use increases the risk of developing several types of cancer, including breast and colon cancers. Some research shows that a few cancers are dependent on high levels of alcohol use (i.e., stomach, pancreatic, prostate). </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200595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In 2024, more than 840 North Carolinians died from an alcohol-attributable cancer. Most of these deaths could have been prevented if all adults followed the 2020-2025 Dietary Guidelines for Americans for alcohol use. The 2020-2025 Dietary Guidelines for Americans recommended that adults of legal age can choose not to drink, or to limit intake to 2 drinks or less in a day for men and 1 drink or less in a day for women. Even more deaths could have been prevented by not drinking alcohol at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a:t>
            </a:r>
            <a:r>
              <a:rPr lang="en-US" altLang="en-US" sz="1200" dirty="0">
                <a:latin typeface="+mn-lt"/>
                <a:cs typeface="Arial" panose="020B0604020202020204" pitchFamily="34" charset="0"/>
              </a:rPr>
              <a:t>Alcohol-attributable cancer deaths include deaths from breast (female only), colorectal, esophageal, laryngeal, liver, pancreatic, prostate (male only), stomach, and oral cavity and pharyngeal cancers. Alcohol-attributable deaths due to cancer are based on any alcohol use due to evidence that shows cancer is linked even to low levels of alcohol use. </a:t>
            </a:r>
          </a:p>
          <a:p>
            <a:endParaRPr lang="en-US" sz="1200" dirty="0">
              <a:latin typeface="+mn-lt"/>
              <a:cs typeface="Arial" panose="020B0604020202020204" pitchFamily="34" charset="0"/>
            </a:endParaRPr>
          </a:p>
          <a:p>
            <a:pPr marL="0" marR="0">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based on any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 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The NC Division of Public Health Alcohol Data Dashboard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share state and county level estimates of acute, chronic, and total alcohol-attributable deaths as well as strategies to reduce excessive alcohol use and its related harms.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Esser et. al. estimated that most alcohol-attributable cancer deaths could have been prevented if adults who drank in excess of the Dietary Guidelines had instead followed the guidelines. For more information, please visit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https://pubmed.ncbi.nlm.nih.gov/38514233/</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9F69D737-021B-4A52-8C8E-4919D3451CED}" type="slidenum">
              <a:rPr lang="en-US" smtClean="0"/>
              <a:t>12</a:t>
            </a:fld>
            <a:endParaRPr lang="en-US" dirty="0"/>
          </a:p>
        </p:txBody>
      </p:sp>
    </p:spTree>
    <p:extLst>
      <p:ext uri="{BB962C8B-B14F-4D97-AF65-F5344CB8AC3E}">
        <p14:creationId xmlns:p14="http://schemas.microsoft.com/office/powerpoint/2010/main" val="7958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Using CDC’s Alcohol-Related Disease Impact (ARDI) methodology, the alcohol-attributable cancer death rate was 7.7 deaths per 100,000 population in 2024, an estimated 845 deaths. Alcohol-attributable death rates have increased slightly, with a 9% increase since the 2015 death rate of 7.0 deaths per 100,000 population, an estimated 701 deaths.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a:t>
            </a:r>
            <a:r>
              <a:rPr lang="en-US" altLang="en-US" sz="1200" dirty="0">
                <a:latin typeface="+mn-lt"/>
                <a:cs typeface="Arial" panose="020B0604020202020204" pitchFamily="34" charset="0"/>
              </a:rPr>
              <a:t>Alcohol-attributable cancer deaths include deaths from breast (female only), colorectal, esophageal, laryngeal, liver, pancreatic, prostate (male only), stomach, and oral cavity and pharyngeal cancers. Alcohol-attributable deaths due to cancer are based on any alcohol use due to evidence that shows cancer is linked even to low levels of alcohol use. </a:t>
            </a:r>
          </a:p>
          <a:p>
            <a:endParaRPr lang="en-US" sz="1200" dirty="0">
              <a:latin typeface="+mn-lt"/>
              <a:cs typeface="Arial" panose="020B0604020202020204" pitchFamily="34" charset="0"/>
            </a:endParaRPr>
          </a:p>
          <a:p>
            <a:pPr marL="0" marR="0">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based on any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 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00" dirty="0">
                <a:effectLst/>
                <a:latin typeface="Aptos" panose="020B0004020202020204" pitchFamily="34" charset="0"/>
                <a:ea typeface="Aptos" panose="020B0004020202020204" pitchFamily="34" charset="0"/>
                <a:cs typeface="Times New Roman" panose="02020603050405020304" pitchFamily="18" charset="0"/>
              </a:rPr>
              <a:t>The NC Division of Public Health Alcohol Data Dashboard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share state and county level estimates of acute, chronic, and total alcohol-attributable deaths as well as strategies to reduce excessive alcohol use and its related harms.</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3226627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Cancer is the leading cause of alcohol-attributable death among NC residents in 2024. Alcohol-attributable cancer deaths include deaths from breast (female only), colorectal, esophageal, laryngeal, liver, pancreatic, prostate (male only), stomach, oral cavity, and pharyngeal cancers. </a:t>
            </a:r>
          </a:p>
          <a:p>
            <a:endParaRPr lang="en-US" dirty="0"/>
          </a:p>
          <a:p>
            <a:r>
              <a:rPr lang="en-US" dirty="0"/>
              <a:t>845 alcohol-attributable deaths in 2024 were due to cancers. Deaths due to alcohol-attributable cancers were 15% of all alcohol-attributable deaths in 2024.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a:t>
            </a:r>
            <a:r>
              <a:rPr lang="en-US" altLang="en-US" sz="1200" dirty="0">
                <a:latin typeface="+mn-lt"/>
                <a:cs typeface="Arial" panose="020B0604020202020204" pitchFamily="34" charset="0"/>
              </a:rPr>
              <a:t>Alcohol-attributable cancer deaths include deaths from breast (female only), colorectal, esophageal, laryngeal, liver, pancreatic, prostate (male only), stomach, and oral cavity and pharyngeal cancers. Alcohol-attributable deaths due to cancer are based on any alcohol use due to evidence that shows cancer is linked even to low levels of alcohol use. </a:t>
            </a:r>
          </a:p>
          <a:p>
            <a:endParaRPr lang="en-US" sz="1200" dirty="0">
              <a:latin typeface="+mn-lt"/>
              <a:cs typeface="Arial" panose="020B0604020202020204" pitchFamily="34" charset="0"/>
            </a:endParaRPr>
          </a:p>
          <a:p>
            <a:pPr marL="0" marR="0">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based on any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 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00" dirty="0">
                <a:effectLst/>
                <a:latin typeface="Aptos" panose="020B0004020202020204" pitchFamily="34" charset="0"/>
                <a:ea typeface="Aptos" panose="020B0004020202020204" pitchFamily="34" charset="0"/>
                <a:cs typeface="Times New Roman" panose="02020603050405020304" pitchFamily="18" charset="0"/>
              </a:rPr>
              <a:t>The NC Division of Public Health Alcohol Data Dashboard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share state and county level estimates of acute, chronic, and total alcohol-attributable deaths as well as strategies to reduce excessive alcohol use and its related harms.</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342234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Looking at the most recent five years of available data (2020-2024), we can analyze descriptive trends within these alcohol-attributable cancer deaths. Males have a higher rate of alcohol-attributable cancer deaths, at 11.4 per 100,000 population, compared with females at a little under a third of that. Rates of alcohol-attributable cancer death increased by age group. </a:t>
            </a:r>
            <a:r>
              <a:rPr lang="en-US" sz="1200" kern="1200" dirty="0">
                <a:solidFill>
                  <a:schemeClr val="tx1"/>
                </a:solidFill>
                <a:effectLst/>
                <a:latin typeface="+mn-lt"/>
                <a:ea typeface="+mn-ea"/>
                <a:cs typeface="+mn-cs"/>
              </a:rPr>
              <a:t>Even though the percent of older adults who report drinking is low, the rates of alcohol-related cancer death are high among this group. This is because the Alcohol-Related Disease Impact (ARDI) methodology considers both chronic and acute causes of death that are attributable to alcohol. All cancer types are considered chronic causes of death that are attributable to alcohol use. White non-Hispanic (NH) residents have a higher rate of alcohol attributable death, at 9.1 per 100,000 population, with the next highest group being Black NH residents at 7.3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a:t>
            </a:r>
            <a:r>
              <a:rPr lang="en-US" altLang="en-US" sz="1200" dirty="0">
                <a:latin typeface="+mn-lt"/>
                <a:cs typeface="Arial" panose="020B0604020202020204" pitchFamily="34" charset="0"/>
              </a:rPr>
              <a:t>Alcohol-attributable cancer deaths include deaths from breast (female only), colorectal, esophageal, laryngeal, liver, pancreatic, prostate (male only), stomach, and oral cavity and pharyngeal cancers. Alcohol-attributable deaths due to cancer are based on any alcohol use due to evidence that shows cancer is linked even to low levels of alcohol use. </a:t>
            </a:r>
          </a:p>
          <a:p>
            <a:endParaRPr lang="en-US" sz="1200" dirty="0">
              <a:latin typeface="+mn-lt"/>
              <a:cs typeface="Arial" panose="020B0604020202020204" pitchFamily="34" charset="0"/>
            </a:endParaRPr>
          </a:p>
          <a:p>
            <a:pPr marL="0" marR="0">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based on any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 specific. </a:t>
            </a:r>
          </a:p>
          <a:p>
            <a:pPr marL="0" marR="0">
              <a:lnSpc>
                <a:spcPct val="115000"/>
              </a:lnSpc>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Rates were calculated for 2020 to 2024 by sex, age, and race/ethnicity using the ARDI methodology to estimate alcohol-attributable deaths. ARDI methodology only includes sex- and age-specific AAFs, which aid in the calculation of alcohol-attributable deaths.  Due to AAFs not being available by race/ethnicity, alcohol-attributable deaths may be higher amongst one race/ethnicity due to a broader disparity in one of the 58 alcohol-attributable causes of death, and not necessarily attributable to alcohol's involvement. For example, one race/ethnicity may have a higher rate of colorectal cancer, which would lead to a higher cancer and overall alcohol-attributable death rate estimate. In addition, with race/ethnicity data, demographic misclassifications could have occurred during the death certification process.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00" dirty="0">
                <a:effectLst/>
                <a:latin typeface="Aptos" panose="020B0004020202020204" pitchFamily="34" charset="0"/>
                <a:ea typeface="Aptos" panose="020B0004020202020204" pitchFamily="34" charset="0"/>
                <a:cs typeface="Times New Roman" panose="02020603050405020304" pitchFamily="18" charset="0"/>
              </a:rPr>
              <a:t>The NC Division of Public Health Alcohol Data Dashboard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share state and county level estimates of acute, chronic, and total alcohol-attributable deaths as well as strategies to reduce excessive alcohol use and its related harms.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3617593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Speaker’s notes: </a:t>
            </a:r>
            <a:r>
              <a:rPr lang="en-US" sz="2400" b="0" dirty="0"/>
              <a:t>Alcohol-attributable cancers can be reduced through evidence-based policies that reduce alcohol availability and affordability. When alcohol is less available and costs more, people tend to drink less leading to reduced alcohol-related harms, such as cancer. Policies can include: </a:t>
            </a:r>
          </a:p>
          <a:p>
            <a:pPr lvl="1">
              <a:spcAft>
                <a:spcPts val="600"/>
              </a:spcAft>
            </a:pPr>
            <a:r>
              <a:rPr lang="en-US" sz="2200" b="0" dirty="0"/>
              <a:t>- Government control of alcohol sales: </a:t>
            </a:r>
            <a:r>
              <a:rPr lang="en-US" sz="4800" dirty="0"/>
              <a:t>In North Carolina (NC), the sale of liquor is limited to ABC stores where price is controlled by the Alcoholic Beverage Control (ABC) Commission and advertising/promotion is limited. </a:t>
            </a:r>
            <a:r>
              <a:rPr lang="en-US" sz="3600" dirty="0"/>
              <a:t>Government control of alcohol sales limits excessive availability and exposure to alcohol, which in turn reduces excessive alcohol use and related injury, illness, and death.</a:t>
            </a:r>
            <a:endParaRPr lang="en-US" sz="2200" b="0" dirty="0"/>
          </a:p>
          <a:p>
            <a:pPr marL="457200" marR="0" lvl="1" indent="0" algn="l" defTabSz="914400" rtl="0" eaLnBrk="1" fontAlgn="auto" latinLnBrk="0" hangingPunct="1">
              <a:lnSpc>
                <a:spcPct val="100000"/>
              </a:lnSpc>
              <a:spcBef>
                <a:spcPts val="0"/>
              </a:spcBef>
              <a:spcAft>
                <a:spcPts val="600"/>
              </a:spcAft>
              <a:buClrTx/>
              <a:buSzTx/>
              <a:buFontTx/>
              <a:buNone/>
              <a:tabLst/>
              <a:defRPr/>
            </a:pPr>
            <a:r>
              <a:rPr lang="en-US" sz="2200" b="0" dirty="0"/>
              <a:t>- Alcohol taxes to increase the price of alcohol: </a:t>
            </a:r>
            <a:r>
              <a:rPr lang="en-US" sz="3600" dirty="0"/>
              <a:t>An excise tax is levied on alcoholic beverages sold in and/or shipped into NC. Tax increases raise the price of alcohol, which decreases excessive alcohol use and related harms – and increases state revenue too. </a:t>
            </a:r>
            <a:endParaRPr lang="en-US" sz="2200" b="1" dirty="0"/>
          </a:p>
          <a:p>
            <a:pPr lvl="1">
              <a:spcAft>
                <a:spcPts val="600"/>
              </a:spcAft>
            </a:pPr>
            <a:r>
              <a:rPr lang="en-US" sz="2200" b="0" dirty="0"/>
              <a:t>- Regulating the number of businesses that sell alcohol: </a:t>
            </a:r>
            <a:r>
              <a:rPr lang="en-US" sz="3600" dirty="0"/>
              <a:t>Regulating the number of places selling alcohol and the distance between them limits excessive access to alcohol. This lowers excessive alcohol use, improves health, and increases quality of life. </a:t>
            </a:r>
            <a:r>
              <a:rPr lang="en-US" sz="3600" b="0" dirty="0"/>
              <a:t>NC allows the ABC Commission to approve or deny permits to sell alcohol, weighing impact on zoning laws, the number of places already holding ABC permits within the neighborhood, types of businesses already in the neighborhood, and whether the establishment is located near a church or school. </a:t>
            </a:r>
            <a:endParaRPr lang="en-US" sz="2200" b="1" dirty="0"/>
          </a:p>
          <a:p>
            <a:pPr marL="457200" marR="0" lvl="1" indent="0" algn="l" defTabSz="914400" rtl="0" eaLnBrk="1" fontAlgn="auto" latinLnBrk="0" hangingPunct="1">
              <a:lnSpc>
                <a:spcPct val="100000"/>
              </a:lnSpc>
              <a:spcBef>
                <a:spcPts val="0"/>
              </a:spcBef>
              <a:spcAft>
                <a:spcPts val="600"/>
              </a:spcAft>
              <a:buClrTx/>
              <a:buSzTx/>
              <a:buFontTx/>
              <a:buNone/>
              <a:tabLst/>
              <a:defRPr/>
            </a:pPr>
            <a:r>
              <a:rPr lang="en-US" sz="2200" b="0" dirty="0"/>
              <a:t>-Limits on days and hours of alcohol sales: </a:t>
            </a:r>
            <a:r>
              <a:rPr lang="en-US" sz="3600" dirty="0"/>
              <a:t>Maintaining existing hours and days of alcohol sales helps limits excessive availability of alcohol, leading to reduced alcohol-related harms. </a:t>
            </a:r>
            <a:r>
              <a:rPr lang="en-US" sz="3600" b="0" dirty="0"/>
              <a:t>NC limits the sale of alcohol to particular hours and days of the week and prohibits sales on certain holidays. </a:t>
            </a:r>
            <a:endParaRPr lang="en-US" sz="3600" b="1" dirty="0"/>
          </a:p>
          <a:p>
            <a:pPr lvl="0">
              <a:spcAft>
                <a:spcPts val="600"/>
              </a:spcAft>
            </a:pPr>
            <a:endParaRPr lang="en-US" sz="2200" b="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sz="2200" b="0" dirty="0"/>
              <a:t>To learn more about the strategies that protect the health of North Carolinians, please see the Reducing Excessive Alcohol Use to Build Healthier North Carolina Communities factsheet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https://www.dph.ncdhhs.gov/reducing-excessive-alcohol-use-build-healthier-north-carolina-communities/open</a:t>
            </a:r>
            <a:r>
              <a:rPr lang="en-US" sz="2200" b="0" dirty="0"/>
              <a:t>).</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1034901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The </a:t>
            </a:r>
            <a:r>
              <a:rPr lang="en-US" i="0" dirty="0"/>
              <a:t>Understanding the Link Between Alcohol and Cancer to Build Healthier NC Communities </a:t>
            </a:r>
            <a:r>
              <a:rPr lang="en-US" dirty="0"/>
              <a:t>factsheet (</a:t>
            </a:r>
            <a:r>
              <a:rPr lang="en-US" sz="1200" u="sng" kern="1200" dirty="0">
                <a:solidFill>
                  <a:schemeClr val="tx1"/>
                </a:solidFill>
                <a:effectLst/>
                <a:latin typeface="+mn-lt"/>
                <a:ea typeface="+mn-ea"/>
                <a:cs typeface="+mn-cs"/>
                <a:hlinkClick r:id="rId3"/>
              </a:rPr>
              <a:t>https://www.dph.ncdhhs.gov/chronic-disease-and-injury/injury-and-violence-prevention/understanding-link-between-alcohol-and-cancer-build-healthier-north-carolina-communities/open</a:t>
            </a:r>
            <a:r>
              <a:rPr lang="en-US" dirty="0"/>
              <a:t>) provides an overview of alcohol’s link to cancer as well as the cancer types associated with alcohol use. </a:t>
            </a:r>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3784793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084B5-457A-1296-D6B4-CE2274272B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90565-4196-51C8-8CBC-797558982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141CD-3B24-45FF-E54D-D3793BB81E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The NC Cancer Prevention and Control Branch website (</a:t>
            </a:r>
            <a:r>
              <a:rPr lang="en-US" sz="2800" dirty="0">
                <a:hlinkClick r:id="rId3"/>
              </a:rPr>
              <a:t>https://www.dph.ncdhhs.gov/programs/chronic-disease-and-injury/cancer-prevention-and-control-branch</a:t>
            </a:r>
            <a:r>
              <a:rPr lang="en-US" sz="1800" u="none"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t>provides additional information on cancer. The branch also provides resources and data on cancer burden in NC. To learn more about the goals and strategic actions for reducing cancer burden in North Carolina, please see the 2025-2030 North Carolina Comprehensive Cancer Control Action Plan (</a:t>
            </a:r>
            <a:r>
              <a:rPr lang="en-US" sz="1200" u="sng" kern="1200" dirty="0">
                <a:solidFill>
                  <a:schemeClr val="tx1"/>
                </a:solidFill>
                <a:effectLst/>
                <a:latin typeface="+mn-lt"/>
                <a:ea typeface="+mn-ea"/>
                <a:cs typeface="+mn-cs"/>
                <a:hlinkClick r:id="rId4"/>
              </a:rPr>
              <a:t>https://www.dph.ncdhhs.gov/chronic-disease-and-injury/cancer-prevention-and-control/nc-cancer-plan-2025-2030/open</a:t>
            </a:r>
            <a:r>
              <a:rPr lang="en-US" dirty="0"/>
              <a:t>). For more information about alcohol and cancer, please visit the Centers for Disease Control and Prevention’s Alcohol and Cancer website (</a:t>
            </a:r>
            <a:r>
              <a:rPr lang="en-US" dirty="0">
                <a:hlinkClick r:id="rId5"/>
              </a:rPr>
              <a:t>https://www.cdc.gov/cancer/risk-factors/alcohol.html</a:t>
            </a:r>
            <a:r>
              <a:rPr lang="en-US" dirty="0"/>
              <a:t>). </a:t>
            </a:r>
          </a:p>
        </p:txBody>
      </p:sp>
      <p:sp>
        <p:nvSpPr>
          <p:cNvPr id="4" name="Slide Number Placeholder 3">
            <a:extLst>
              <a:ext uri="{FF2B5EF4-FFF2-40B4-BE49-F238E27FC236}">
                <a16:creationId xmlns:a16="http://schemas.microsoft.com/office/drawing/2014/main" id="{6C8FB2DA-A24A-3186-C9DA-EAFEA5457D6B}"/>
              </a:ext>
            </a:extLst>
          </p:cNvPr>
          <p:cNvSpPr>
            <a:spLocks noGrp="1"/>
          </p:cNvSpPr>
          <p:nvPr>
            <p:ph type="sldNum" sz="quarter" idx="5"/>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1743916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The NC Injury and Violence Prevention Branch (IVPB) Alcohol and Related Harms Data Dashboard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https://www.dph.ncdhhs.gov/programs/chronic-disease-and-injury/injury-and-violence-prevention-branch/north-carolina-alcohol-use-and-related-harms-prevention/data</a:t>
            </a:r>
            <a:r>
              <a:rPr lang="en-US" sz="1800" u="none"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t>provides additional data on alcohol use. The NC IVPB Alcohol Use and Related Harms Website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a:t>
            </a:r>
            <a:r>
              <a:rPr lang="en-US" dirty="0"/>
              <a:t>) includes additional information and prevention strategies to reduce excessive alcohol use and its related harms in NC. IVPB also provides data and technical support for alcohol use and its related harms. For data requests, please email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ction="ppaction://hlinkfile"/>
              </a:rPr>
              <a:t>SubstanceUseData@dhhs.nc.gov</a:t>
            </a:r>
            <a:r>
              <a:rPr lang="en-US" dirty="0"/>
              <a:t>. If you have additional questions regarding alcohol-related custom data requests or data resources, please use the IVPB data support bookings application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https://outlook.office365.com/owa/calendar/IVPBDataSupport@ncconnect.onmicrosoft.com/bookings/</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dirty="0"/>
              <a:t> to reserve time to chat with one of our epidemiologists. </a:t>
            </a:r>
          </a:p>
        </p:txBody>
      </p:sp>
      <p:sp>
        <p:nvSpPr>
          <p:cNvPr id="4" name="Slide Number Placeholder 3"/>
          <p:cNvSpPr>
            <a:spLocks noGrp="1"/>
          </p:cNvSpPr>
          <p:nvPr>
            <p:ph type="sldNum" sz="quarter" idx="5"/>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38858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For more detailed technical notes on any of the data shared in this slide set, please contact us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SubstanceUseData@dhhs.nc.gov</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4105357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Please reach out if you have any further questions, suggestions for improvement, or data requests.</a:t>
            </a:r>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130481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This presentation is partially supported by the Centers for Disease Control and Prevention of the U.S. Department of Health and Human Services (HHS) as part of a financial assistance award totaling $166,667. The contents are those of the author(s) and do not necessarily represent the official views of, nor an endorsement, by CDC/HHS, or the U.S. Government.</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142750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One standard drink is 14 grams or 0.6 fluid ounces of pure alcohol. The alcohol content of different types of beer, wine, and liquor may vary. For example, 12 ounces of a beer at 5% alcohol by volume (ABV) is one standard drink, while 5 ounces of wine at 12% ABV is also one standard drink. </a:t>
            </a:r>
          </a:p>
          <a:p>
            <a:endParaRPr lang="en-US" dirty="0"/>
          </a:p>
          <a:p>
            <a:r>
              <a:rPr lang="en-US" dirty="0"/>
              <a:t>It’s important to understand how much alcohol is in a drink so that you can make informed decisions if you do choose to drink.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To see how many standard drinks are within a container, please use the National Institute of Alcohol Abuse and Alcoholism’s Drink Size Calculator  -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https://rethinkingdrinking.niaaa.nih.gov/tools/calculators/drink-size-calculator</a:t>
            </a:r>
            <a:r>
              <a:rPr lang="en-US" sz="1800" u="none"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50894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29C93-8089-C539-2684-C601A5593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EF4AF-8A1D-AFCF-AF86-B1614CCDB0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BC289-9511-3DFF-1CF1-B14E03F36A5C}"/>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Speaker’s notes: No amount of alcohol is safe for your health. Each drink increases the risk of harm. Alcohol use can increase the risk of injuries (e.g., overdose and falls), violence (e.g., homicide and suicide), chronic conditions (e.g., cancer and heart disease), and social and wellness issues (e.g., mental health and relationship issues).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reduce the risk of alcohol-related harms, </a:t>
            </a:r>
            <a:r>
              <a:rPr lang="en-US" sz="1800" dirty="0"/>
              <a:t>the US Alcohol Policy Alliance (USAPA) recommends: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If you do not drink alcohol, do not start</a:t>
            </a:r>
            <a:r>
              <a:rPr lang="en-US" sz="1800" dirty="0">
                <a:effectLst/>
                <a:latin typeface="Calibri" panose="020F0502020204030204" pitchFamily="34" charset="0"/>
                <a:ea typeface="Calibri" panose="020F0502020204030204" pitchFamily="34" charset="0"/>
                <a:cs typeface="Times New Roman" panose="02020603050405020304" pitchFamily="18" charset="0"/>
              </a:rPr>
              <a:t>. Alcohol use offers no health benefits and carries risk.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Cut back if you do drink alcohol</a:t>
            </a:r>
            <a:r>
              <a:rPr lang="en-US" sz="1800" dirty="0">
                <a:effectLst/>
                <a:latin typeface="Calibri" panose="020F0502020204030204" pitchFamily="34" charset="0"/>
                <a:ea typeface="Calibri" panose="020F0502020204030204" pitchFamily="34" charset="0"/>
                <a:cs typeface="Times New Roman" panose="02020603050405020304" pitchFamily="18" charset="0"/>
              </a:rPr>
              <a:t>. Each drink increases the risk of harm, including cancer, heart disease, and early death.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Avoid alcohol if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pregnant,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under 21 years old,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in recovery,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certain health conditions,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a family history of alcohol-related cancers, or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any medication or drugs that interact with alcohol.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For adults 21 and older who choose to drink, drinking less alcohol is always better.</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Due to biological differences in body structure and chemistry, the levels of alcohol use differ between men and women. After drinking the same amount of alcohol, most women tend to have higher blood alcohol levels and the immediate effects of alcohol usually occur more quickly and last longer in women than in men.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Many of the harms that come from alcohol use are due to excessive alcohol use. Excessive alcohol use is defined as heavy drinking (8+ drinks in one week for women, 15+ for men), binge drinking (4+ drinks in one sitting for women, 5+ for men), or any alcohol consumed while pregnant or under the age of 21.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However, some alcohol-related harms are due 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any alcohol use</a:t>
            </a:r>
            <a:r>
              <a:rPr lang="en-US" sz="1800" dirty="0">
                <a:effectLst/>
                <a:latin typeface="Calibri" panose="020F0502020204030204" pitchFamily="34" charset="0"/>
                <a:ea typeface="Calibri" panose="020F0502020204030204" pitchFamily="34" charset="0"/>
                <a:cs typeface="Times New Roman" panose="02020603050405020304" pitchFamily="18" charset="0"/>
              </a:rPr>
              <a:t>, such as alcohol-related cancers.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Technical Note: </a:t>
            </a:r>
            <a:r>
              <a:rPr lang="en-US" sz="1800" dirty="0"/>
              <a:t>The USAPA is a nonprofit, nonpartisan organization that translates alcohol policy research into public health practice. USAPA is committed to ensuring that local and statewide organizations have access to the science, resources, and technical assistance required to engage in informed decisions and actions in translating alcohol policy research into public health practice. To read USAPA’s clear, science-based alcohol recommendations please visit </a:t>
            </a:r>
            <a:r>
              <a:rPr lang="en-US" sz="1200" u="sng" kern="1200" dirty="0">
                <a:solidFill>
                  <a:schemeClr val="tx1"/>
                </a:solidFill>
                <a:effectLst/>
                <a:latin typeface="+mn-lt"/>
                <a:ea typeface="+mn-ea"/>
                <a:cs typeface="+mn-cs"/>
                <a:hlinkClick r:id="rId3"/>
              </a:rPr>
              <a:t>https://drive.google.com/file/d/1Dy0NSyvhDyrB0zMU5tZB3ReouSUi4ulH/view</a:t>
            </a:r>
            <a:endParaRPr lang="en-US" sz="1200" kern="1200" dirty="0">
              <a:solidFill>
                <a:schemeClr val="tx1"/>
              </a:solidFill>
              <a:effectLst/>
              <a:latin typeface="+mn-lt"/>
              <a:ea typeface="+mn-ea"/>
              <a:cs typeface="+mn-cs"/>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BE6E040-D1C2-6F35-40F4-C0BC9D6246D9}"/>
              </a:ext>
            </a:extLst>
          </p:cNvPr>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527138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In 2025, the U.S. Surgeon General released an advisory on alcohol and cancer risk. The advisory describes the scientific evidence for the link between alcohol use and increased risk for several different types of cancer, including breast (in women), colorectum, esophagus, voice box, liver, mouth, and throat. It also helps to better inform the public of this information and offers key recommendations to reduce alcohol-related cancers. The QR code on the slide leads to the report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https://www.hhs.gov/sites/default/files/oash-alcohol-cancer-risk.pdf</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367159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3A430-9908-EAE7-47DB-409EDDA25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963D30-55B1-3415-8F72-42E868FC4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62DFFB-D177-9711-D12F-B859347F2A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a:t>
            </a:r>
            <a:r>
              <a:rPr lang="en-US" sz="1200" dirty="0">
                <a:effectLst/>
                <a:latin typeface="Aptos" panose="020B0004020202020204" pitchFamily="34" charset="0"/>
                <a:ea typeface="Aptos" panose="020B0004020202020204" pitchFamily="34" charset="0"/>
                <a:cs typeface="Times New Roman" panose="02020603050405020304" pitchFamily="18" charset="0"/>
              </a:rPr>
              <a:t>Alcohol is also included with tobacco, asbestos, and radiation as a group 1 carcinogen, which is the highest group of cancer-causing agents. </a:t>
            </a:r>
            <a:endParaRPr lang="en-US" dirty="0"/>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dirty="0">
              <a:effectLst/>
              <a:latin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6D13261-FA88-AC81-B975-CBCCBDF5EB30}"/>
              </a:ext>
            </a:extLst>
          </p:cNvPr>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946522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a:t>
            </a:r>
            <a:r>
              <a:rPr lang="en-US" sz="1200" dirty="0">
                <a:effectLst/>
                <a:latin typeface="Aptos" panose="020B0004020202020204" pitchFamily="34" charset="0"/>
                <a:ea typeface="Aptos" panose="020B0004020202020204" pitchFamily="34" charset="0"/>
                <a:cs typeface="Times New Roman" panose="02020603050405020304" pitchFamily="18" charset="0"/>
              </a:rPr>
              <a:t>All alcoholic beverages, in any amount, including red and white wine, beer, and liquor, can cause cancer. Drinking less alcohol or choosing not to drink at all will lower cancer risk.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dirty="0">
              <a:effectLst/>
              <a:latin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4258178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Aptos" panose="020B0004020202020204" pitchFamily="34" charset="0"/>
                <a:cs typeface="Times New Roman" panose="02020603050405020304" pitchFamily="18" charset="0"/>
              </a:rPr>
              <a:t>Speaker’s notes: When alcohol is consumed, it increases the risk of cancer in several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effectLst/>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Aptos" panose="020B0004020202020204" pitchFamily="34" charset="0"/>
                <a:cs typeface="Times New Roman" panose="02020603050405020304" pitchFamily="18" charset="0"/>
              </a:rPr>
              <a:t>1. </a:t>
            </a:r>
            <a:r>
              <a:rPr lang="en-US" sz="2800" b="0" dirty="0"/>
              <a:t>Alcohol can damage your DNA. The body breaks alcohol down into a chemical, known as acetaldehyde, that can damage your DNA. Damaged DNA can cause a cell to grow out of control and become cancer.</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800" b="1" i="0" dirty="0">
                <a:solidFill>
                  <a:srgbClr val="231F20"/>
                </a:solidFill>
                <a:effectLst/>
                <a:latin typeface="Proxima Nova"/>
              </a:rPr>
            </a:br>
            <a:r>
              <a:rPr lang="en-US" sz="1800" b="0" dirty="0">
                <a:effectLst/>
                <a:latin typeface="Aptos" panose="020B0004020202020204" pitchFamily="34" charset="0"/>
                <a:ea typeface="Aptos" panose="020B0004020202020204" pitchFamily="34" charset="0"/>
                <a:cs typeface="Times New Roman" panose="02020603050405020304" pitchFamily="18" charset="0"/>
              </a:rPr>
              <a:t>2. Alcohol increases oxidative stress that increases inflammation. Oxidative stress can also damage DNA, proteins, and cells.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871341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812340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2796454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547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256160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2526966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37553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1741306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6ABCD77-1886-30A6-2724-00E11DB2E8AF}"/>
              </a:ext>
            </a:extLst>
          </p:cNvPr>
          <p:cNvSpPr txBox="1">
            <a:spLocks/>
          </p:cNvSpPr>
          <p:nvPr userDrawn="1"/>
        </p:nvSpPr>
        <p:spPr>
          <a:xfrm>
            <a:off x="1223320" y="6479434"/>
            <a:ext cx="708248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chemeClr val="tx2"/>
                </a:solidFill>
                <a:latin typeface="+mn-lt"/>
              </a:rPr>
              <a:t>NCDHHS, Division of Public Health | Injury Epidemiology, Surveillance, and Informatics Unit | Alcohol and Cancer | Data finalized through 2024</a:t>
            </a:r>
          </a:p>
        </p:txBody>
      </p:sp>
    </p:spTree>
    <p:extLst>
      <p:ext uri="{BB962C8B-B14F-4D97-AF65-F5344CB8AC3E}">
        <p14:creationId xmlns:p14="http://schemas.microsoft.com/office/powerpoint/2010/main" val="2279968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Tree>
    <p:extLst>
      <p:ext uri="{BB962C8B-B14F-4D97-AF65-F5344CB8AC3E}">
        <p14:creationId xmlns:p14="http://schemas.microsoft.com/office/powerpoint/2010/main" val="2433656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Tree>
    <p:extLst>
      <p:ext uri="{BB962C8B-B14F-4D97-AF65-F5344CB8AC3E}">
        <p14:creationId xmlns:p14="http://schemas.microsoft.com/office/powerpoint/2010/main" val="841541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3957080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Tree>
    <p:extLst>
      <p:ext uri="{BB962C8B-B14F-4D97-AF65-F5344CB8AC3E}">
        <p14:creationId xmlns:p14="http://schemas.microsoft.com/office/powerpoint/2010/main" val="1270219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3754812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Tree>
    <p:extLst>
      <p:ext uri="{BB962C8B-B14F-4D97-AF65-F5344CB8AC3E}">
        <p14:creationId xmlns:p14="http://schemas.microsoft.com/office/powerpoint/2010/main" val="3630346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6ABCD77-1886-30A6-2724-00E11DB2E8AF}"/>
              </a:ext>
            </a:extLst>
          </p:cNvPr>
          <p:cNvSpPr txBox="1">
            <a:spLocks/>
          </p:cNvSpPr>
          <p:nvPr userDrawn="1"/>
        </p:nvSpPr>
        <p:spPr>
          <a:xfrm>
            <a:off x="1327868" y="6485843"/>
            <a:ext cx="6977933"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chemeClr val="tx2"/>
                </a:solidFill>
                <a:latin typeface="+mn-lt"/>
              </a:rPr>
              <a:t>NCDHHS, Division of Public Health | Injury Epidemiology, Surveillance, and Informatics Unit | Alcohol and Cancer | Data finalized through 2024</a:t>
            </a:r>
          </a:p>
        </p:txBody>
      </p:sp>
    </p:spTree>
    <p:extLst>
      <p:ext uri="{BB962C8B-B14F-4D97-AF65-F5344CB8AC3E}">
        <p14:creationId xmlns:p14="http://schemas.microsoft.com/office/powerpoint/2010/main" val="365512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274857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3964986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77569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Gotham Bold" charset="0"/>
                <a:ea typeface="Gotham Bold" charset="0"/>
                <a:cs typeface="Gotham Bold" charset="0"/>
              </a:defRPr>
            </a:lvl1pPr>
            <a:lvl2pPr marL="576263" indent="-233363">
              <a:lnSpc>
                <a:spcPct val="100000"/>
              </a:lnSpc>
              <a:buFont typeface="Franklin Gothic Medium" panose="020B0603020102020204" pitchFamily="34" charset="0"/>
              <a:buChar char="−"/>
              <a:defRPr sz="2400" b="1" i="0">
                <a:latin typeface="Gotham Bold" charset="0"/>
                <a:ea typeface="Gotham Bold" charset="0"/>
                <a:cs typeface="Gotham Bold" charset="0"/>
              </a:defRPr>
            </a:lvl2pPr>
            <a:lvl3pPr marL="973138" indent="-228600">
              <a:lnSpc>
                <a:spcPct val="100000"/>
              </a:lnSpc>
              <a:defRPr sz="20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Gotham Bold" charset="0"/>
                <a:ea typeface="Gotham Bold" charset="0"/>
                <a:cs typeface="Gotham Bold"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661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350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70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25558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Tree>
    <p:extLst>
      <p:ext uri="{BB962C8B-B14F-4D97-AF65-F5344CB8AC3E}">
        <p14:creationId xmlns:p14="http://schemas.microsoft.com/office/powerpoint/2010/main" val="34226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Tree>
    <p:extLst>
      <p:ext uri="{BB962C8B-B14F-4D97-AF65-F5344CB8AC3E}">
        <p14:creationId xmlns:p14="http://schemas.microsoft.com/office/powerpoint/2010/main" val="27048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Tree>
    <p:extLst>
      <p:ext uri="{BB962C8B-B14F-4D97-AF65-F5344CB8AC3E}">
        <p14:creationId xmlns:p14="http://schemas.microsoft.com/office/powerpoint/2010/main" val="279364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6603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Tree>
    <p:extLst>
      <p:ext uri="{BB962C8B-B14F-4D97-AF65-F5344CB8AC3E}">
        <p14:creationId xmlns:p14="http://schemas.microsoft.com/office/powerpoint/2010/main" val="424586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4" name="Text Placeholder 8">
            <a:extLst>
              <a:ext uri="{FF2B5EF4-FFF2-40B4-BE49-F238E27FC236}">
                <a16:creationId xmlns:a16="http://schemas.microsoft.com/office/drawing/2014/main" id="{CB17A45A-05D6-F57F-8D6D-09F735CB8352}"/>
              </a:ext>
            </a:extLst>
          </p:cNvPr>
          <p:cNvSpPr txBox="1">
            <a:spLocks/>
          </p:cNvSpPr>
          <p:nvPr userDrawn="1"/>
        </p:nvSpPr>
        <p:spPr>
          <a:xfrm>
            <a:off x="126626" y="6591300"/>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chemeClr val="tx2"/>
                </a:solidFill>
                <a:latin typeface="+mn-lt"/>
              </a:rPr>
              <a:t>NCDHHS, Division of Public Health | Injury Epidemiology, Surveillance, and Informatics Unit | Alcohol and Cancer | Data finalized through 2024</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4" r:id="rId16"/>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1029112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hhs.gov/sites/default/files/oash-alcohol-cancer-risk.pdf"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www.dietaryguidelines.gov/sites/default/files/2021-03/Dietary_Guidelines_for_Americans-2020-2025.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nccd.cdc.gov/DPH_ARDI/default/default.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dph.ncdhhs.gov/reducing-excessive-alcohol-use-build-healthier-north-carolina-communities/open"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cdc.gov/alcohol/prevention/proven-strategies.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dph.ncdhhs.gov/chronic-disease-and-injury/injury-and-violence-prevention/understanding-link-between-alcohol-and-cancer-build-healthier-north-carolina-communities/open"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www.dph.ncdhhs.gov/programs/chronic-disease-and-injury/cancer-prevention-and-control-branch"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www.cdc.gov/cancer/risk-factors/alcohol.html" TargetMode="External"/><Relationship Id="rId4" Type="http://schemas.openxmlformats.org/officeDocument/2006/relationships/hyperlink" Target="https://www.dph.ncdhhs.gov/chronic-disease-and-injury/cancer-prevention-and-control/nc-cancer-plan-2025-2030/download?attachme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alcohol-use-and-related-harms-prevention/data"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outlook.office365.com/owa/calendar/IVPBDataSupport@ncconnect.onmicrosoft.com/bookings/" TargetMode="External"/><Relationship Id="rId5" Type="http://schemas.openxmlformats.org/officeDocument/2006/relationships/hyperlink" Target="mailto:SubstanceUseData@dhhs.nc.gov" TargetMode="External"/><Relationship Id="rId4" Type="http://schemas.openxmlformats.org/officeDocument/2006/relationships/hyperlink" Target="https://www.dph.ncdhhs.gov/programs/chronic-disease-and-injury/injury-and-violence-prevention-branch/north-carolina-alcohol-use-and-related-harms-preventio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SubstanceUseData@dhhs.nc.gov"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www.niaaa.nih.gov/alcohols-effects-health/overview-alcohol-consumption/what-standard-drink" TargetMode="External"/><Relationship Id="rId3" Type="http://schemas.openxmlformats.org/officeDocument/2006/relationships/image" Target="../media/image6.PNG"/><Relationship Id="rId7" Type="http://schemas.openxmlformats.org/officeDocument/2006/relationships/hyperlink" Target="https://rethinkingdrinking.niaaa.nih.gov/tools/calculators/drink-size-calculator"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drive.google.com/file/d/1Dy0NSyvhDyrB0zMU5tZB3ReouSUi4ulH/view" TargetMode="Externa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www.hhs.gov/sites/default/files/oash-alcohol-cancer-risk.pdf"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title" idx="4294967295"/>
          </p:nvPr>
        </p:nvSpPr>
        <p:spPr>
          <a:xfrm>
            <a:off x="2743200" y="2051050"/>
            <a:ext cx="5773738" cy="2020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514350" rtl="0" eaLnBrk="1" fontAlgn="auto" latinLnBrk="0" hangingPunct="1">
              <a:lnSpc>
                <a:spcPct val="90000"/>
              </a:lnSpc>
              <a:spcBef>
                <a:spcPts val="750"/>
              </a:spcBef>
              <a:spcAft>
                <a:spcPts val="0"/>
              </a:spcAft>
              <a:buClr>
                <a:schemeClr val="dk1"/>
              </a:buClr>
              <a:buSzPts val="3200"/>
              <a:buFont typeface="Arial" panose="020B0604020202020204" pitchFamily="34" charset="0"/>
              <a:buNone/>
              <a:tabLst/>
              <a:defRPr/>
            </a:pPr>
            <a:r>
              <a:rPr kumimoji="0" lang="en-US" sz="3200" b="1" i="0" u="none" strike="noStrike" kern="1200" cap="none" spc="0" normalizeH="0" baseline="0" noProof="0" dirty="0">
                <a:ln>
                  <a:noFill/>
                </a:ln>
                <a:solidFill>
                  <a:schemeClr val="tx2"/>
                </a:solidFill>
                <a:effectLst/>
                <a:uLnTx/>
                <a:uFillTx/>
                <a:latin typeface="+mn-lt"/>
                <a:ea typeface="Arial" panose="020B0604020202020204" pitchFamily="34" charset="0"/>
                <a:cs typeface="Arial" panose="020B0604020202020204" pitchFamily="34" charset="0"/>
              </a:rPr>
              <a:t>Alcohol and Cancer</a:t>
            </a:r>
          </a:p>
        </p:txBody>
      </p:sp>
      <p:sp>
        <p:nvSpPr>
          <p:cNvPr id="92" name="Google Shape;92;p13"/>
          <p:cNvSpPr txBox="1">
            <a:spLocks noGrp="1"/>
          </p:cNvSpPr>
          <p:nvPr>
            <p:ph type="body" sz="quarter" idx="11"/>
          </p:nvPr>
        </p:nvSpPr>
        <p:spPr>
          <a:xfrm>
            <a:off x="2743200" y="3840480"/>
            <a:ext cx="5774267" cy="608841"/>
          </a:xfrm>
          <a:prstGeom prst="rect">
            <a:avLst/>
          </a:prstGeom>
          <a:noFill/>
          <a:ln>
            <a:noFill/>
          </a:ln>
        </p:spPr>
        <p:txBody>
          <a:bodyPr spcFirstLastPara="1" wrap="square" lIns="91425" tIns="45700" rIns="91425" bIns="45700" anchor="b" anchorCtr="0">
            <a:noAutofit/>
          </a:bodyPr>
          <a:lstStyle/>
          <a:p>
            <a:pPr>
              <a:buClr>
                <a:schemeClr val="dk1"/>
              </a:buClr>
              <a:buSzPts val="2400"/>
            </a:pPr>
            <a:r>
              <a:rPr lang="en-US" sz="2400" b="0" dirty="0">
                <a:solidFill>
                  <a:schemeClr val="tx2"/>
                </a:solidFill>
                <a:latin typeface="+mn-lt"/>
              </a:rPr>
              <a:t>Division of Public Health</a:t>
            </a:r>
          </a:p>
          <a:p>
            <a:pPr marL="0" lvl="0" indent="0" algn="l" rtl="0">
              <a:lnSpc>
                <a:spcPct val="100000"/>
              </a:lnSpc>
              <a:spcBef>
                <a:spcPts val="0"/>
              </a:spcBef>
              <a:spcAft>
                <a:spcPts val="0"/>
              </a:spcAft>
              <a:buClr>
                <a:schemeClr val="dk1"/>
              </a:buClr>
              <a:buSzPts val="2400"/>
              <a:buNone/>
            </a:pPr>
            <a:r>
              <a:rPr lang="en-US" sz="2400" b="0" dirty="0">
                <a:solidFill>
                  <a:schemeClr val="tx2"/>
                </a:solidFill>
                <a:latin typeface="+mn-lt"/>
              </a:rPr>
              <a:t>Injury and Violence Prevention Branch</a:t>
            </a:r>
          </a:p>
        </p:txBody>
      </p:sp>
      <p:sp>
        <p:nvSpPr>
          <p:cNvPr id="2" name="Text Placeholder 1">
            <a:extLst>
              <a:ext uri="{FF2B5EF4-FFF2-40B4-BE49-F238E27FC236}">
                <a16:creationId xmlns:a16="http://schemas.microsoft.com/office/drawing/2014/main" id="{CF873CA9-3817-CEAB-9FC6-0AF03900B088}"/>
              </a:ext>
            </a:extLst>
          </p:cNvPr>
          <p:cNvSpPr>
            <a:spLocks noGrp="1"/>
          </p:cNvSpPr>
          <p:nvPr>
            <p:ph type="body" sz="quarter" idx="12"/>
          </p:nvPr>
        </p:nvSpPr>
        <p:spPr>
          <a:xfrm>
            <a:off x="2743200" y="5020585"/>
            <a:ext cx="5774267" cy="488226"/>
          </a:xfrm>
        </p:spPr>
        <p:txBody>
          <a:bodyPr>
            <a:normAutofit/>
          </a:bodyPr>
          <a:lstStyle/>
          <a:p>
            <a:r>
              <a:rPr lang="en-US" sz="1800" b="0" dirty="0">
                <a:solidFill>
                  <a:schemeClr val="tx2"/>
                </a:solidFill>
                <a:latin typeface="+mn-lt"/>
              </a:rPr>
              <a:t>Data through 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226FF-97DE-D4AF-61A1-330A5E2E90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287EB9-51E4-81A6-F085-6581A48A4366}"/>
              </a:ext>
            </a:extLst>
          </p:cNvPr>
          <p:cNvSpPr>
            <a:spLocks noGrp="1"/>
          </p:cNvSpPr>
          <p:nvPr>
            <p:ph type="title"/>
          </p:nvPr>
        </p:nvSpPr>
        <p:spPr>
          <a:xfrm>
            <a:off x="1188720" y="274320"/>
            <a:ext cx="7542030" cy="860385"/>
          </a:xfrm>
        </p:spPr>
        <p:txBody>
          <a:bodyPr/>
          <a:lstStyle/>
          <a:p>
            <a:r>
              <a:rPr lang="en-US" sz="3200" dirty="0"/>
              <a:t>Alcohol increases the risk for cancer in at least 4 ways:</a:t>
            </a:r>
          </a:p>
        </p:txBody>
      </p:sp>
      <p:sp>
        <p:nvSpPr>
          <p:cNvPr id="2" name="Text Placeholder 1">
            <a:extLst>
              <a:ext uri="{FF2B5EF4-FFF2-40B4-BE49-F238E27FC236}">
                <a16:creationId xmlns:a16="http://schemas.microsoft.com/office/drawing/2014/main" id="{A8719C9C-F140-DF0B-CED1-706F641147CB}"/>
              </a:ext>
            </a:extLst>
          </p:cNvPr>
          <p:cNvSpPr>
            <a:spLocks noGrp="1"/>
          </p:cNvSpPr>
          <p:nvPr>
            <p:ph type="body" sz="quarter" idx="10"/>
          </p:nvPr>
        </p:nvSpPr>
        <p:spPr>
          <a:xfrm>
            <a:off x="1188720" y="1280160"/>
            <a:ext cx="7409370" cy="4937760"/>
          </a:xfrm>
        </p:spPr>
        <p:txBody>
          <a:bodyPr/>
          <a:lstStyle/>
          <a:p>
            <a:pPr marL="457200" indent="-457200">
              <a:buFont typeface="+mj-lt"/>
              <a:buAutoNum type="arabicPeriod" startAt="3"/>
            </a:pPr>
            <a:r>
              <a:rPr lang="en-US" sz="2800" dirty="0"/>
              <a:t>Alcohol increases hormone levels </a:t>
            </a:r>
            <a:r>
              <a:rPr lang="en-US" sz="2800" b="0" dirty="0"/>
              <a:t>(e.g., estrogen). Increased hormone levels can increase the risk of certain cancers, such as breast cancer.</a:t>
            </a:r>
          </a:p>
          <a:p>
            <a:pPr marL="457200" indent="-457200">
              <a:buFont typeface="+mj-lt"/>
              <a:buAutoNum type="arabicPeriod" startAt="3"/>
            </a:pPr>
            <a:r>
              <a:rPr lang="en-US" sz="2800" dirty="0"/>
              <a:t>Alcohol makes it easier for cells to absorb other cancer-causing chemicals. </a:t>
            </a:r>
            <a:r>
              <a:rPr lang="en-US" sz="2800" b="0" dirty="0"/>
              <a:t>For example, alcohol increases the absorption of carcinogens from tobacco if you use both substances. </a:t>
            </a:r>
          </a:p>
          <a:p>
            <a:pPr marL="0" indent="0">
              <a:buNone/>
            </a:pPr>
            <a:endParaRPr lang="en-US" sz="2400" dirty="0"/>
          </a:p>
        </p:txBody>
      </p:sp>
      <p:sp>
        <p:nvSpPr>
          <p:cNvPr id="5" name="Text Placeholder 2">
            <a:extLst>
              <a:ext uri="{FF2B5EF4-FFF2-40B4-BE49-F238E27FC236}">
                <a16:creationId xmlns:a16="http://schemas.microsoft.com/office/drawing/2014/main" id="{51A9EB6F-546F-5987-8729-B10D1FFB77B3}"/>
              </a:ext>
            </a:extLst>
          </p:cNvPr>
          <p:cNvSpPr txBox="1">
            <a:spLocks/>
          </p:cNvSpPr>
          <p:nvPr/>
        </p:nvSpPr>
        <p:spPr>
          <a:xfrm>
            <a:off x="1188720" y="6217920"/>
            <a:ext cx="8073990" cy="225932"/>
          </a:xfrm>
          <a:prstGeom prst="rect">
            <a:avLst/>
          </a:prstGeom>
        </p:spPr>
        <p:txBody>
          <a:bodyPr/>
          <a:lst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r>
              <a:rPr lang="en-US" sz="900" dirty="0">
                <a:solidFill>
                  <a:schemeClr val="tx2"/>
                </a:solidFill>
              </a:rPr>
              <a:t>Source: </a:t>
            </a:r>
            <a:r>
              <a:rPr lang="en-US" sz="900" dirty="0">
                <a:solidFill>
                  <a:schemeClr val="tx2"/>
                </a:solidFill>
                <a:hlinkClick r:id="rId3"/>
              </a:rPr>
              <a:t>The U.S. Surgeon General’s Advisory on </a:t>
            </a:r>
            <a:r>
              <a:rPr lang="en-US" sz="900" dirty="0">
                <a:hlinkClick r:id="rId3"/>
              </a:rPr>
              <a:t>Alcohol and Cancer Risk 2025</a:t>
            </a:r>
            <a:endParaRPr lang="en-US" sz="900" dirty="0"/>
          </a:p>
        </p:txBody>
      </p:sp>
      <p:sp>
        <p:nvSpPr>
          <p:cNvPr id="3" name="Slide Number Placeholder 2">
            <a:extLst>
              <a:ext uri="{FF2B5EF4-FFF2-40B4-BE49-F238E27FC236}">
                <a16:creationId xmlns:a16="http://schemas.microsoft.com/office/drawing/2014/main" id="{C150BB19-2BFF-57C8-CE0A-00039AC86ED6}"/>
              </a:ext>
            </a:extLst>
          </p:cNvPr>
          <p:cNvSpPr>
            <a:spLocks noGrp="1"/>
          </p:cNvSpPr>
          <p:nvPr>
            <p:ph type="sldNum" sz="quarter" idx="14"/>
          </p:nvPr>
        </p:nvSpPr>
        <p:spPr/>
        <p:txBody>
          <a:bodyPr/>
          <a:lstStyle/>
          <a:p>
            <a:fld id="{11F27F3A-B3E9-41ED-AF8F-A365F10BB65F}" type="slidenum">
              <a:rPr lang="en-US" smtClean="0"/>
              <a:pPr/>
              <a:t>10</a:t>
            </a:fld>
            <a:endParaRPr lang="en-US" dirty="0"/>
          </a:p>
        </p:txBody>
      </p:sp>
    </p:spTree>
    <p:extLst>
      <p:ext uri="{BB962C8B-B14F-4D97-AF65-F5344CB8AC3E}">
        <p14:creationId xmlns:p14="http://schemas.microsoft.com/office/powerpoint/2010/main" val="4231998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C13178-3B0F-5E5A-A00F-8E0F2B52AABB}"/>
              </a:ext>
            </a:extLst>
          </p:cNvPr>
          <p:cNvSpPr>
            <a:spLocks noGrp="1"/>
          </p:cNvSpPr>
          <p:nvPr>
            <p:ph type="title"/>
          </p:nvPr>
        </p:nvSpPr>
        <p:spPr>
          <a:xfrm>
            <a:off x="1188720" y="274320"/>
            <a:ext cx="7537836" cy="908754"/>
          </a:xfrm>
        </p:spPr>
        <p:txBody>
          <a:bodyPr/>
          <a:lstStyle/>
          <a:p>
            <a:r>
              <a:rPr lang="en-US" sz="3200" dirty="0"/>
              <a:t>Drinking any type of alcohol raises the risk of several types of cancer, including:</a:t>
            </a:r>
            <a:br>
              <a:rPr lang="en-US" sz="3200" dirty="0"/>
            </a:br>
            <a:endParaRPr lang="en-US" sz="3200" dirty="0"/>
          </a:p>
        </p:txBody>
      </p:sp>
      <p:sp>
        <p:nvSpPr>
          <p:cNvPr id="2" name="Text Placeholder 1">
            <a:extLst>
              <a:ext uri="{FF2B5EF4-FFF2-40B4-BE49-F238E27FC236}">
                <a16:creationId xmlns:a16="http://schemas.microsoft.com/office/drawing/2014/main" id="{6032CAA9-CF93-E8B2-FB4A-84BCBDB96B9E}"/>
              </a:ext>
            </a:extLst>
          </p:cNvPr>
          <p:cNvSpPr>
            <a:spLocks noGrp="1"/>
          </p:cNvSpPr>
          <p:nvPr>
            <p:ph type="body" sz="quarter" idx="10"/>
          </p:nvPr>
        </p:nvSpPr>
        <p:spPr>
          <a:xfrm>
            <a:off x="1280160" y="1737360"/>
            <a:ext cx="2917852" cy="4039423"/>
          </a:xfrm>
        </p:spPr>
        <p:txBody>
          <a:bodyPr/>
          <a:lstStyle/>
          <a:p>
            <a:pPr>
              <a:spcBef>
                <a:spcPts val="0"/>
              </a:spcBef>
              <a:spcAft>
                <a:spcPts val="600"/>
              </a:spcAft>
            </a:pPr>
            <a:r>
              <a:rPr lang="en-US" sz="2400" b="0" dirty="0"/>
              <a:t>Breast</a:t>
            </a:r>
          </a:p>
          <a:p>
            <a:pPr>
              <a:spcBef>
                <a:spcPts val="0"/>
              </a:spcBef>
              <a:spcAft>
                <a:spcPts val="600"/>
              </a:spcAft>
            </a:pPr>
            <a:r>
              <a:rPr lang="en-US" sz="2400" b="0" dirty="0"/>
              <a:t>Colon and rectum</a:t>
            </a:r>
          </a:p>
          <a:p>
            <a:pPr>
              <a:spcBef>
                <a:spcPts val="0"/>
              </a:spcBef>
              <a:spcAft>
                <a:spcPts val="600"/>
              </a:spcAft>
            </a:pPr>
            <a:r>
              <a:rPr lang="en-US" sz="2400" b="0" dirty="0"/>
              <a:t>Liver</a:t>
            </a:r>
          </a:p>
          <a:p>
            <a:pPr>
              <a:spcBef>
                <a:spcPts val="0"/>
              </a:spcBef>
              <a:spcAft>
                <a:spcPts val="600"/>
              </a:spcAft>
            </a:pPr>
            <a:r>
              <a:rPr lang="en-US" sz="2400" b="0" dirty="0"/>
              <a:t>Mouth and throat </a:t>
            </a:r>
          </a:p>
          <a:p>
            <a:pPr>
              <a:spcBef>
                <a:spcPts val="0"/>
              </a:spcBef>
              <a:spcAft>
                <a:spcPts val="600"/>
              </a:spcAft>
            </a:pPr>
            <a:r>
              <a:rPr lang="en-US" sz="2400" b="0" dirty="0"/>
              <a:t>Voice box</a:t>
            </a:r>
          </a:p>
          <a:p>
            <a:pPr>
              <a:spcBef>
                <a:spcPts val="0"/>
              </a:spcBef>
              <a:spcAft>
                <a:spcPts val="600"/>
              </a:spcAft>
            </a:pPr>
            <a:r>
              <a:rPr lang="en-US" sz="2400" b="0" dirty="0"/>
              <a:t>Esophagus </a:t>
            </a:r>
          </a:p>
          <a:p>
            <a:pPr>
              <a:spcBef>
                <a:spcPts val="0"/>
              </a:spcBef>
              <a:spcAft>
                <a:spcPts val="600"/>
              </a:spcAft>
            </a:pPr>
            <a:r>
              <a:rPr lang="en-US" sz="2400" b="0" dirty="0"/>
              <a:t>Stomach*</a:t>
            </a:r>
          </a:p>
          <a:p>
            <a:pPr>
              <a:spcBef>
                <a:spcPts val="0"/>
              </a:spcBef>
              <a:spcAft>
                <a:spcPts val="600"/>
              </a:spcAft>
            </a:pPr>
            <a:r>
              <a:rPr lang="en-US" sz="2400" b="0" dirty="0"/>
              <a:t>Pancreatic*</a:t>
            </a:r>
          </a:p>
          <a:p>
            <a:pPr>
              <a:spcBef>
                <a:spcPts val="0"/>
              </a:spcBef>
              <a:spcAft>
                <a:spcPts val="600"/>
              </a:spcAft>
            </a:pPr>
            <a:r>
              <a:rPr lang="en-US" sz="2400" b="0" dirty="0"/>
              <a:t>Prostate*</a:t>
            </a:r>
          </a:p>
          <a:p>
            <a:pPr>
              <a:spcBef>
                <a:spcPts val="0"/>
              </a:spcBef>
              <a:spcAft>
                <a:spcPts val="600"/>
              </a:spcAft>
            </a:pPr>
            <a:endParaRPr lang="en-US" sz="2400" b="0" dirty="0"/>
          </a:p>
          <a:p>
            <a:pPr marL="0" indent="0">
              <a:buNone/>
            </a:pPr>
            <a:endParaRPr lang="en-US" dirty="0"/>
          </a:p>
        </p:txBody>
      </p:sp>
      <p:pic>
        <p:nvPicPr>
          <p:cNvPr id="10" name="Picture 9" descr="Image showing drinking alcohol raises the risk for different types of cancer, including mouth and throat, esophagus, stomach, pancreatic, colon and rectum, voice box, breast (in women), liver, and prostate.">
            <a:extLst>
              <a:ext uri="{FF2B5EF4-FFF2-40B4-BE49-F238E27FC236}">
                <a16:creationId xmlns:a16="http://schemas.microsoft.com/office/drawing/2014/main" id="{743D0E6B-33D7-ADE1-A197-0DD8932378EE}"/>
              </a:ext>
            </a:extLst>
          </p:cNvPr>
          <p:cNvPicPr>
            <a:picLocks noChangeAspect="1"/>
          </p:cNvPicPr>
          <p:nvPr/>
        </p:nvPicPr>
        <p:blipFill>
          <a:blip r:embed="rId3"/>
          <a:stretch>
            <a:fillRect/>
          </a:stretch>
        </p:blipFill>
        <p:spPr>
          <a:xfrm>
            <a:off x="4033304" y="1737359"/>
            <a:ext cx="4768977" cy="3588679"/>
          </a:xfrm>
          <a:prstGeom prst="rect">
            <a:avLst/>
          </a:prstGeom>
        </p:spPr>
      </p:pic>
      <p:sp>
        <p:nvSpPr>
          <p:cNvPr id="7" name="TextBox 6">
            <a:extLst>
              <a:ext uri="{FF2B5EF4-FFF2-40B4-BE49-F238E27FC236}">
                <a16:creationId xmlns:a16="http://schemas.microsoft.com/office/drawing/2014/main" id="{33061FAC-15A7-E22E-0BCC-E14529C46A1B}"/>
              </a:ext>
            </a:extLst>
          </p:cNvPr>
          <p:cNvSpPr txBox="1"/>
          <p:nvPr/>
        </p:nvSpPr>
        <p:spPr>
          <a:xfrm>
            <a:off x="1188720" y="6035040"/>
            <a:ext cx="7070529" cy="430887"/>
          </a:xfrm>
          <a:prstGeom prst="rect">
            <a:avLst/>
          </a:prstGeom>
          <a:noFill/>
        </p:spPr>
        <p:txBody>
          <a:bodyPr wrap="square" rtlCol="0">
            <a:spAutoFit/>
          </a:bodyPr>
          <a:lstStyle/>
          <a:p>
            <a:r>
              <a:rPr lang="en-US" sz="1100" b="0" dirty="0">
                <a:solidFill>
                  <a:schemeClr val="tx2"/>
                </a:solidFill>
              </a:rPr>
              <a:t>*Studies show that some cancers are dependent on high levels of alcohol use (i.e., three or more alcoholic beverages in a day).</a:t>
            </a:r>
          </a:p>
        </p:txBody>
      </p:sp>
      <p:sp>
        <p:nvSpPr>
          <p:cNvPr id="3" name="Slide Number Placeholder 2">
            <a:extLst>
              <a:ext uri="{FF2B5EF4-FFF2-40B4-BE49-F238E27FC236}">
                <a16:creationId xmlns:a16="http://schemas.microsoft.com/office/drawing/2014/main" id="{2E47696D-BA21-86A5-7D8E-3EC1DBA75264}"/>
              </a:ext>
            </a:extLst>
          </p:cNvPr>
          <p:cNvSpPr>
            <a:spLocks noGrp="1"/>
          </p:cNvSpPr>
          <p:nvPr>
            <p:ph type="sldNum" sz="quarter" idx="14"/>
          </p:nvPr>
        </p:nvSpPr>
        <p:spPr/>
        <p:txBody>
          <a:bodyPr/>
          <a:lstStyle/>
          <a:p>
            <a:fld id="{11F27F3A-B3E9-41ED-AF8F-A365F10BB65F}" type="slidenum">
              <a:rPr lang="en-US" smtClean="0"/>
              <a:pPr/>
              <a:t>11</a:t>
            </a:fld>
            <a:endParaRPr lang="en-US" dirty="0"/>
          </a:p>
        </p:txBody>
      </p:sp>
    </p:spTree>
    <p:extLst>
      <p:ext uri="{BB962C8B-B14F-4D97-AF65-F5344CB8AC3E}">
        <p14:creationId xmlns:p14="http://schemas.microsoft.com/office/powerpoint/2010/main" val="189061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96A018-06D2-2672-E39B-89474C8E9A59}"/>
              </a:ext>
            </a:extLst>
          </p:cNvPr>
          <p:cNvSpPr txBox="1">
            <a:spLocks noGrp="1"/>
          </p:cNvSpPr>
          <p:nvPr>
            <p:ph type="title" idx="4294967295"/>
          </p:nvPr>
        </p:nvSpPr>
        <p:spPr>
          <a:xfrm>
            <a:off x="274320" y="1554480"/>
            <a:ext cx="8828697" cy="26776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3B70"/>
                </a:solidFill>
                <a:effectLst/>
                <a:uLnTx/>
                <a:uFillTx/>
                <a:latin typeface="+mn-lt"/>
                <a:ea typeface="+mn-ea"/>
                <a:cs typeface="+mn-cs"/>
              </a:rPr>
              <a:t>In 2024, </a:t>
            </a:r>
            <a:r>
              <a:rPr kumimoji="0" lang="en-US" sz="2800" b="1" i="0" u="none" strike="noStrike" kern="1200" cap="none" spc="0" normalizeH="0" baseline="0" noProof="0" dirty="0">
                <a:ln>
                  <a:noFill/>
                </a:ln>
                <a:solidFill>
                  <a:srgbClr val="003B70"/>
                </a:solidFill>
                <a:effectLst/>
                <a:uLnTx/>
                <a:uFillTx/>
                <a:latin typeface="+mn-lt"/>
                <a:ea typeface="+mn-ea"/>
                <a:cs typeface="+mn-cs"/>
              </a:rPr>
              <a:t>more than 840 North Carolinians</a:t>
            </a:r>
            <a:r>
              <a:rPr kumimoji="0" lang="en-US" sz="2800" b="0" i="0" u="none" strike="noStrike" kern="1200" cap="none" spc="0" normalizeH="0" baseline="0" noProof="0" dirty="0">
                <a:ln>
                  <a:noFill/>
                </a:ln>
                <a:solidFill>
                  <a:srgbClr val="003B70"/>
                </a:solidFill>
                <a:effectLst/>
                <a:uLnTx/>
                <a:uFillTx/>
                <a:latin typeface="+mn-lt"/>
                <a:ea typeface="+mn-ea"/>
                <a:cs typeface="+mn-cs"/>
              </a:rPr>
              <a:t> died from an alcohol-attributable cancer. Most of these deaths could have been prevented if all adults followed the 2020-2025 Dietary Guidelines for Americans* for alcohol use. Even more deaths could have been prevented by not drinking alcohol at all. </a:t>
            </a:r>
          </a:p>
        </p:txBody>
      </p:sp>
      <p:sp>
        <p:nvSpPr>
          <p:cNvPr id="4" name="TextBox 5">
            <a:extLst>
              <a:ext uri="{FF2B5EF4-FFF2-40B4-BE49-F238E27FC236}">
                <a16:creationId xmlns:a16="http://schemas.microsoft.com/office/drawing/2014/main" id="{DAD4EE9D-B13E-9B4C-4858-123C61E7A26E}"/>
              </a:ext>
            </a:extLst>
          </p:cNvPr>
          <p:cNvSpPr txBox="1">
            <a:spLocks noChangeArrowheads="1"/>
          </p:cNvSpPr>
          <p:nvPr/>
        </p:nvSpPr>
        <p:spPr bwMode="auto">
          <a:xfrm>
            <a:off x="274320" y="5143500"/>
            <a:ext cx="863490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buNone/>
            </a:pPr>
            <a:r>
              <a:rPr lang="en-US" altLang="en-US" sz="900" dirty="0">
                <a:solidFill>
                  <a:schemeClr val="tx2"/>
                </a:solidFill>
                <a:latin typeface="+mn-lt"/>
                <a:cs typeface="Arial" panose="020B0604020202020204" pitchFamily="34" charset="0"/>
              </a:rPr>
              <a:t>*The 2020-2025 Dietary Guidelines for Americans recommends that adults of legal age can choose not to drink, or to drink in moderation by limiting intake to 2 drinks or less in a day for men and 1 drink or less in a day for women. For more information, please see </a:t>
            </a:r>
            <a:r>
              <a:rPr lang="en-US" altLang="en-US" sz="900" dirty="0">
                <a:solidFill>
                  <a:schemeClr val="tx2"/>
                </a:solidFill>
                <a:latin typeface="+mn-lt"/>
                <a:cs typeface="Arial" panose="020B0604020202020204" pitchFamily="34" charset="0"/>
                <a:hlinkClick r:id="rId3"/>
              </a:rPr>
              <a:t>2020-2025 Dietary Guidelines for Americans</a:t>
            </a:r>
            <a:r>
              <a:rPr lang="en-US" altLang="en-US" sz="900" dirty="0">
                <a:solidFill>
                  <a:schemeClr val="tx2"/>
                </a:solidFill>
                <a:latin typeface="+mn-lt"/>
                <a:cs typeface="Arial" panose="020B0604020202020204" pitchFamily="34" charset="0"/>
              </a:rPr>
              <a:t>. </a:t>
            </a:r>
          </a:p>
          <a:p>
            <a:pPr eaLnBrk="1" hangingPunct="1">
              <a:spcBef>
                <a:spcPts val="0"/>
              </a:spcBef>
              <a:buNone/>
            </a:pPr>
            <a:r>
              <a:rPr lang="en-US" altLang="en-US" sz="900" dirty="0">
                <a:solidFill>
                  <a:schemeClr val="tx2"/>
                </a:solidFill>
                <a:latin typeface="+mn-lt"/>
                <a:cs typeface="Arial" panose="020B0604020202020204" pitchFamily="34" charset="0"/>
              </a:rPr>
              <a:t>Technical Note: Alcohol-attributable cancer deaths include deaths from breast (female only), colorectal, esophageal, laryngeal, liver, pancreatic, prostate (male only), stomach, and oral cavity and pharyngeal cancers. Estimates calculated for cancer causes of death are due to any alcohol use. The Alcohol-Related Disease Impact (ARDI) methodology is used to calculate estimates over a specified period. The methodology is not set up to examine trends over time due to year-to-year variations in these estimates that may not be due to alcohol consumption. </a:t>
            </a:r>
            <a:r>
              <a:rPr lang="en-US" sz="900" dirty="0">
                <a:solidFill>
                  <a:schemeClr val="tx2"/>
                </a:solidFill>
                <a:latin typeface="+mn-lt"/>
              </a:rPr>
              <a:t>All estimates are currently based on alcohol consumption patterns of 2020-2021.</a:t>
            </a:r>
            <a:r>
              <a:rPr lang="en-US" altLang="en-US" sz="900" dirty="0">
                <a:solidFill>
                  <a:schemeClr val="tx2"/>
                </a:solidFill>
                <a:latin typeface="+mn-lt"/>
                <a:cs typeface="Arial" panose="020B0604020202020204" pitchFamily="34" charset="0"/>
              </a:rPr>
              <a:t>   </a:t>
            </a:r>
          </a:p>
          <a:p>
            <a:pPr>
              <a:spcBef>
                <a:spcPts val="0"/>
              </a:spcBef>
              <a:buNone/>
            </a:pPr>
            <a:r>
              <a:rPr lang="en-US" altLang="en-US" sz="900" dirty="0">
                <a:solidFill>
                  <a:schemeClr val="tx2"/>
                </a:solidFill>
                <a:latin typeface="+mn-lt"/>
                <a:cs typeface="Arial" panose="020B0604020202020204" pitchFamily="34" charset="0"/>
              </a:rPr>
              <a:t>Source: </a:t>
            </a:r>
            <a:r>
              <a:rPr lang="en-US" sz="900" dirty="0">
                <a:solidFill>
                  <a:schemeClr val="tx2"/>
                </a:solidFill>
                <a:latin typeface="+mn-lt"/>
              </a:rPr>
              <a:t>NC State Center for Health Statistics , 2024; CDC ARDI Estimates for alcohol-attributable death by all causes of death - for more information on ARDI see </a:t>
            </a:r>
            <a:r>
              <a:rPr lang="en-US" sz="900" dirty="0">
                <a:solidFill>
                  <a:schemeClr val="tx2"/>
                </a:solidFill>
                <a:latin typeface="+mn-lt"/>
                <a:hlinkClick r:id="rId4"/>
              </a:rPr>
              <a:t>https://nccd.cdc.gov/DPH_ARDI/default/default.aspx</a:t>
            </a:r>
            <a:r>
              <a:rPr lang="en-US" sz="900" dirty="0">
                <a:solidFill>
                  <a:schemeClr val="tx2"/>
                </a:solidFill>
                <a:latin typeface="+mn-lt"/>
              </a:rPr>
              <a:t>; Esser MB, Sherk A, Liu Y, Henley SJ, Naimi TS. Reducing Alcohol Use to Prevent Cancer Deaths: Estimated Effects Among U.S. Adults. Am J Prev Med. 2024 Apr;66(4):725-729. </a:t>
            </a:r>
            <a:r>
              <a:rPr lang="en-US" sz="900" dirty="0" err="1">
                <a:solidFill>
                  <a:schemeClr val="tx2"/>
                </a:solidFill>
                <a:latin typeface="+mn-lt"/>
              </a:rPr>
              <a:t>doi</a:t>
            </a:r>
            <a:r>
              <a:rPr lang="en-US" sz="900" dirty="0">
                <a:solidFill>
                  <a:schemeClr val="tx2"/>
                </a:solidFill>
                <a:latin typeface="+mn-lt"/>
              </a:rPr>
              <a:t>: 10.1016/j.amepre.2023.12.003. PMID: 38514233; PMCID: PMC10963036.</a:t>
            </a:r>
          </a:p>
          <a:p>
            <a:pPr eaLnBrk="1" hangingPunct="1">
              <a:spcBef>
                <a:spcPts val="0"/>
              </a:spcBef>
              <a:buFontTx/>
              <a:buNone/>
            </a:pPr>
            <a:r>
              <a:rPr lang="en-US" altLang="en-US" sz="900" dirty="0">
                <a:solidFill>
                  <a:schemeClr val="tx2"/>
                </a:solidFill>
                <a:latin typeface="+mn-lt"/>
                <a:cs typeface="Arial" panose="020B0604020202020204" pitchFamily="34" charset="0"/>
              </a:rPr>
              <a:t>Analysis by Injury Epidemiology, Surveillance, and Informatics Unit</a:t>
            </a:r>
          </a:p>
        </p:txBody>
      </p:sp>
    </p:spTree>
    <p:extLst>
      <p:ext uri="{BB962C8B-B14F-4D97-AF65-F5344CB8AC3E}">
        <p14:creationId xmlns:p14="http://schemas.microsoft.com/office/powerpoint/2010/main" val="216357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9D5E-284A-4B14-8B27-9294FECB921C}"/>
              </a:ext>
            </a:extLst>
          </p:cNvPr>
          <p:cNvSpPr>
            <a:spLocks noGrp="1"/>
          </p:cNvSpPr>
          <p:nvPr>
            <p:ph type="title"/>
          </p:nvPr>
        </p:nvSpPr>
        <p:spPr>
          <a:xfrm>
            <a:off x="274320" y="1143000"/>
            <a:ext cx="8563554" cy="721477"/>
          </a:xfrm>
        </p:spPr>
        <p:txBody>
          <a:bodyPr/>
          <a:lstStyle/>
          <a:p>
            <a:r>
              <a:rPr lang="en-US" altLang="en-US" sz="2800" b="1" dirty="0">
                <a:latin typeface="+mn-lt"/>
              </a:rPr>
              <a:t>Alcohol-attributable </a:t>
            </a:r>
            <a:r>
              <a:rPr lang="en-US" altLang="en-US" sz="2800" dirty="0">
                <a:latin typeface="+mn-lt"/>
              </a:rPr>
              <a:t>cancer </a:t>
            </a:r>
            <a:r>
              <a:rPr lang="en-US" altLang="en-US" sz="2800" b="1" dirty="0">
                <a:latin typeface="+mn-lt"/>
              </a:rPr>
              <a:t>death rates </a:t>
            </a:r>
            <a:r>
              <a:rPr lang="en-US" altLang="en-US" sz="2800" dirty="0">
                <a:latin typeface="+mn-lt"/>
              </a:rPr>
              <a:t>increased slightly </a:t>
            </a:r>
            <a:r>
              <a:rPr lang="en-US" altLang="en-US" sz="2800" b="1" dirty="0">
                <a:latin typeface="+mn-lt"/>
              </a:rPr>
              <a:t>from 2015 to 2024</a:t>
            </a:r>
            <a:br>
              <a:rPr lang="en-US" altLang="en-US" sz="2800" b="1" dirty="0">
                <a:latin typeface="+mn-lt"/>
              </a:rPr>
            </a:br>
            <a:br>
              <a:rPr lang="en-US" altLang="en-US" sz="2800" dirty="0">
                <a:highlight>
                  <a:srgbClr val="FFFF00"/>
                </a:highlight>
                <a:latin typeface="+mn-lt"/>
              </a:rPr>
            </a:br>
            <a:endParaRPr lang="en-US" sz="2800" dirty="0">
              <a:highlight>
                <a:srgbClr val="FFFF00"/>
              </a:highlight>
              <a:latin typeface="+mn-lt"/>
            </a:endParaRPr>
          </a:p>
        </p:txBody>
      </p:sp>
      <p:pic>
        <p:nvPicPr>
          <p:cNvPr id="4" name="Picture 3" descr="Line graph of alcohol-attributable cancer death rates from 2015 to 2024.&#10;&#10;Callout box that says &quot;9% increase in alcohol-attributable cancer death rate from 2015-2024&quot;">
            <a:extLst>
              <a:ext uri="{FF2B5EF4-FFF2-40B4-BE49-F238E27FC236}">
                <a16:creationId xmlns:a16="http://schemas.microsoft.com/office/drawing/2014/main" id="{3A32EC32-3212-4979-64B1-F5E5E69D7D86}"/>
              </a:ext>
            </a:extLst>
          </p:cNvPr>
          <p:cNvPicPr>
            <a:picLocks/>
          </p:cNvPicPr>
          <p:nvPr/>
        </p:nvPicPr>
        <p:blipFill>
          <a:blip r:embed="rId3" cstate="print">
            <a:extLst>
              <a:ext uri="{28A0092B-C50C-407E-A947-70E740481C1C}">
                <a14:useLocalDpi xmlns:a14="http://schemas.microsoft.com/office/drawing/2010/main" val="0"/>
              </a:ext>
            </a:extLst>
          </a:blip>
          <a:srcRect l="3025" t="29326" r="3348" b="7850"/>
          <a:stretch>
            <a:fillRect/>
          </a:stretch>
        </p:blipFill>
        <p:spPr>
          <a:xfrm>
            <a:off x="276638" y="2011306"/>
            <a:ext cx="8561236" cy="4308301"/>
          </a:xfrm>
          <a:prstGeom prst="rect">
            <a:avLst/>
          </a:prstGeom>
        </p:spPr>
      </p:pic>
      <p:sp>
        <p:nvSpPr>
          <p:cNvPr id="6" name="TextBox 5">
            <a:extLst>
              <a:ext uri="{FF2B5EF4-FFF2-40B4-BE49-F238E27FC236}">
                <a16:creationId xmlns:a16="http://schemas.microsoft.com/office/drawing/2014/main" id="{D2B7C4D0-3566-E4F8-4AE5-8B1E1280D7F6}"/>
              </a:ext>
            </a:extLst>
          </p:cNvPr>
          <p:cNvSpPr txBox="1"/>
          <p:nvPr/>
        </p:nvSpPr>
        <p:spPr>
          <a:xfrm>
            <a:off x="5326247" y="4442350"/>
            <a:ext cx="3180332" cy="1015663"/>
          </a:xfrm>
          <a:prstGeom prst="rect">
            <a:avLst/>
          </a:prstGeom>
          <a:solidFill>
            <a:schemeClr val="bg1">
              <a:lumMod val="95000"/>
            </a:schemeClr>
          </a:solidFill>
          <a:ln w="28575">
            <a:solidFill>
              <a:srgbClr val="FF0000"/>
            </a:solidFill>
          </a:ln>
        </p:spPr>
        <p:txBody>
          <a:bodyPr wrap="square" rtlCol="0">
            <a:spAutoFit/>
          </a:bodyPr>
          <a:lstStyle/>
          <a:p>
            <a:pPr algn="ctr"/>
            <a:r>
              <a:rPr lang="en-US" sz="2000" b="1" dirty="0">
                <a:solidFill>
                  <a:srgbClr val="FF0000"/>
                </a:solidFill>
              </a:rPr>
              <a:t>9%</a:t>
            </a:r>
            <a:r>
              <a:rPr lang="en-US" sz="2000" dirty="0"/>
              <a:t> increase in alcohol-attributable cancer death rate from 2015-2024</a:t>
            </a:r>
          </a:p>
        </p:txBody>
      </p:sp>
      <p:sp>
        <p:nvSpPr>
          <p:cNvPr id="9" name="TextBox 5">
            <a:extLst>
              <a:ext uri="{FF2B5EF4-FFF2-40B4-BE49-F238E27FC236}">
                <a16:creationId xmlns:a16="http://schemas.microsoft.com/office/drawing/2014/main" id="{01D1866C-BF8F-4FCC-A4FA-87DFD547D26A}"/>
              </a:ext>
            </a:extLst>
          </p:cNvPr>
          <p:cNvSpPr txBox="1">
            <a:spLocks noChangeArrowheads="1"/>
          </p:cNvSpPr>
          <p:nvPr/>
        </p:nvSpPr>
        <p:spPr bwMode="auto">
          <a:xfrm>
            <a:off x="274320" y="6319607"/>
            <a:ext cx="88476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pPr>
            <a:r>
              <a:rPr lang="en-US" altLang="en-US" sz="800" dirty="0">
                <a:solidFill>
                  <a:schemeClr val="tx2"/>
                </a:solidFill>
                <a:latin typeface="+mn-lt"/>
                <a:cs typeface="Arial" panose="020B0604020202020204" pitchFamily="34" charset="0"/>
              </a:rPr>
              <a:t>Source: Death – NC State Center for Health Statistics (SCHS), Vital Statistics-Deaths, 2015-2024, and CDC’s Alcohol-Related Disease Impact (ARDI). Population – </a:t>
            </a:r>
            <a:r>
              <a:rPr lang="en-US" altLang="en-US" sz="800" dirty="0">
                <a:solidFill>
                  <a:schemeClr val="tx2"/>
                </a:solidFill>
                <a:latin typeface="+mn-lt"/>
              </a:rPr>
              <a:t>U.S Census, 2015-2024.</a:t>
            </a:r>
            <a:endParaRPr lang="en-US" altLang="en-US" sz="800" dirty="0">
              <a:solidFill>
                <a:schemeClr val="tx2"/>
              </a:solidFill>
              <a:latin typeface="+mn-lt"/>
              <a:cs typeface="Arial" panose="020B0604020202020204" pitchFamily="34" charset="0"/>
            </a:endParaRPr>
          </a:p>
          <a:p>
            <a:pPr eaLnBrk="1" hangingPunct="1">
              <a:spcBef>
                <a:spcPct val="0"/>
              </a:spcBef>
              <a:buFontTx/>
              <a:buNone/>
            </a:pPr>
            <a:r>
              <a:rPr lang="en-US" altLang="en-US" sz="800" dirty="0">
                <a:solidFill>
                  <a:schemeClr val="tx2"/>
                </a:solidFill>
                <a:latin typeface="+mn-lt"/>
                <a:cs typeface="Arial" panose="020B0604020202020204" pitchFamily="34" charset="0"/>
              </a:rPr>
              <a:t>Analysis by Injury Epidemiology, Surveillance, and Informatics Unit</a:t>
            </a:r>
          </a:p>
        </p:txBody>
      </p:sp>
    </p:spTree>
    <p:extLst>
      <p:ext uri="{BB962C8B-B14F-4D97-AF65-F5344CB8AC3E}">
        <p14:creationId xmlns:p14="http://schemas.microsoft.com/office/powerpoint/2010/main" val="45681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8AEE-4A08-6586-F7DE-863532D8BD5E}"/>
              </a:ext>
            </a:extLst>
          </p:cNvPr>
          <p:cNvSpPr>
            <a:spLocks noGrp="1"/>
          </p:cNvSpPr>
          <p:nvPr>
            <p:ph type="title"/>
          </p:nvPr>
        </p:nvSpPr>
        <p:spPr>
          <a:xfrm>
            <a:off x="274320" y="1097280"/>
            <a:ext cx="8853777" cy="560077"/>
          </a:xfrm>
        </p:spPr>
        <p:txBody>
          <a:bodyPr/>
          <a:lstStyle/>
          <a:p>
            <a:r>
              <a:rPr lang="en-US" dirty="0">
                <a:solidFill>
                  <a:srgbClr val="003B70"/>
                </a:solidFill>
                <a:latin typeface="+mn-lt"/>
              </a:rPr>
              <a:t>Cancer</a:t>
            </a:r>
            <a:r>
              <a:rPr lang="en-US" dirty="0">
                <a:latin typeface="+mn-lt"/>
              </a:rPr>
              <a:t> is the leading cause of alcohol-attributable death among NC residents in 2024</a:t>
            </a:r>
            <a:endParaRPr lang="en-US" dirty="0">
              <a:solidFill>
                <a:schemeClr val="accent3"/>
              </a:solidFill>
              <a:latin typeface="+mn-lt"/>
            </a:endParaRPr>
          </a:p>
        </p:txBody>
      </p:sp>
      <p:pic>
        <p:nvPicPr>
          <p:cNvPr id="7" name="Picture 6" descr="Bar chart of the leading causes of alcohol-attributable death in North Carolina in 2024. &#10;&#10;Callout box that says &quot;Total Alcohol-Attributable Deaths in 2024 = 5,608&quot;">
            <a:extLst>
              <a:ext uri="{FF2B5EF4-FFF2-40B4-BE49-F238E27FC236}">
                <a16:creationId xmlns:a16="http://schemas.microsoft.com/office/drawing/2014/main" id="{189F3670-E4A5-002B-167D-8606D95135DF}"/>
              </a:ext>
            </a:extLst>
          </p:cNvPr>
          <p:cNvPicPr>
            <a:picLocks/>
          </p:cNvPicPr>
          <p:nvPr/>
        </p:nvPicPr>
        <p:blipFill>
          <a:blip r:embed="rId3" cstate="print">
            <a:extLst>
              <a:ext uri="{28A0092B-C50C-407E-A947-70E740481C1C}">
                <a14:useLocalDpi xmlns:a14="http://schemas.microsoft.com/office/drawing/2010/main" val="0"/>
              </a:ext>
            </a:extLst>
          </a:blip>
          <a:srcRect l="1587" t="26665" r="1587" b="18606"/>
          <a:stretch>
            <a:fillRect/>
          </a:stretch>
        </p:blipFill>
        <p:spPr>
          <a:xfrm>
            <a:off x="145111" y="1828800"/>
            <a:ext cx="8853777" cy="3753144"/>
          </a:xfrm>
          <a:prstGeom prst="rect">
            <a:avLst/>
          </a:prstGeom>
        </p:spPr>
      </p:pic>
      <p:sp>
        <p:nvSpPr>
          <p:cNvPr id="5" name="TextBox 5">
            <a:extLst>
              <a:ext uri="{FF2B5EF4-FFF2-40B4-BE49-F238E27FC236}">
                <a16:creationId xmlns:a16="http://schemas.microsoft.com/office/drawing/2014/main" id="{342F50AC-C10D-EC11-E8DE-D2635DB010D0}"/>
              </a:ext>
            </a:extLst>
          </p:cNvPr>
          <p:cNvSpPr txBox="1"/>
          <p:nvPr/>
        </p:nvSpPr>
        <p:spPr>
          <a:xfrm>
            <a:off x="5238775" y="4512620"/>
            <a:ext cx="3631022" cy="984885"/>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900" b="1" dirty="0">
              <a:solidFill>
                <a:schemeClr val="tx2"/>
              </a:solidFill>
            </a:endParaRPr>
          </a:p>
          <a:p>
            <a:pPr algn="ctr"/>
            <a:r>
              <a:rPr lang="en-US" sz="2000" b="1" dirty="0">
                <a:solidFill>
                  <a:schemeClr val="tx2"/>
                </a:solidFill>
              </a:rPr>
              <a:t>Total Alcohol-Attributable Deaths in 2024 = 5,608</a:t>
            </a:r>
          </a:p>
          <a:p>
            <a:pPr algn="ctr"/>
            <a:endParaRPr lang="en-US" sz="900" b="1" dirty="0">
              <a:solidFill>
                <a:schemeClr val="tx2"/>
              </a:solidFill>
            </a:endParaRPr>
          </a:p>
        </p:txBody>
      </p:sp>
      <p:sp>
        <p:nvSpPr>
          <p:cNvPr id="3" name="Text Placeholder 2">
            <a:extLst>
              <a:ext uri="{FF2B5EF4-FFF2-40B4-BE49-F238E27FC236}">
                <a16:creationId xmlns:a16="http://schemas.microsoft.com/office/drawing/2014/main" id="{DE366569-6702-CC44-61F4-6F16B119EDB3}"/>
              </a:ext>
            </a:extLst>
          </p:cNvPr>
          <p:cNvSpPr>
            <a:spLocks noGrp="1"/>
          </p:cNvSpPr>
          <p:nvPr>
            <p:ph type="body" sz="quarter" idx="11"/>
          </p:nvPr>
        </p:nvSpPr>
        <p:spPr>
          <a:xfrm>
            <a:off x="274320" y="5581944"/>
            <a:ext cx="8726559" cy="1070469"/>
          </a:xfrm>
        </p:spPr>
        <p:txBody>
          <a:bodyPr/>
          <a:lstStyle/>
          <a:p>
            <a:r>
              <a:rPr lang="en-US" sz="800" b="0" i="0" dirty="0">
                <a:latin typeface="+mn-lt"/>
              </a:rPr>
              <a:t>^Alcohol-attributable cancer deaths include deaths from breast (female only), colorectal, esophageal, laryngeal, liver, pancreatic, prostate (male only), stomach, and oral cavity and pharyngeal cancers. </a:t>
            </a:r>
          </a:p>
          <a:p>
            <a:r>
              <a:rPr lang="en-US" sz="800" b="0" i="0" dirty="0">
                <a:latin typeface="+mn-lt"/>
              </a:rPr>
              <a:t>*Poisoning (Not Alcohol) deaths are deaths that involve another substance in addition to a high blood alcohol concentration (e.g., an opioid overdose with alcohol involvement). </a:t>
            </a:r>
            <a:endParaRPr lang="en-US" altLang="en-US" sz="800" b="0" i="0" dirty="0">
              <a:latin typeface="+mn-lt"/>
            </a:endParaRPr>
          </a:p>
          <a:p>
            <a:r>
              <a:rPr lang="en-US" altLang="en-US" sz="800" i="0" dirty="0">
                <a:latin typeface="+mn-lt"/>
                <a:cs typeface="Arial" panose="020B0604020202020204" pitchFamily="34" charset="0"/>
              </a:rPr>
              <a:t>Example Interpretation: </a:t>
            </a:r>
            <a:r>
              <a:rPr lang="en-US" altLang="en-US" sz="800" b="0" i="0" dirty="0">
                <a:latin typeface="+mn-lt"/>
                <a:cs typeface="Arial" panose="020B0604020202020204" pitchFamily="34" charset="0"/>
              </a:rPr>
              <a:t>The leading cause of alcohol-attributable deaths was cancer^ with 845 deaths. Deaths due to cancer were 15% of all alcohol-attributable deaths in 2024.</a:t>
            </a:r>
          </a:p>
          <a:p>
            <a:r>
              <a:rPr lang="en-US" sz="800" i="0" dirty="0">
                <a:latin typeface="+mn-lt"/>
              </a:rPr>
              <a:t>Note: Leading causes of death bar chart only includes top 10 causes of alcohol-attributable deaths, estimates will not add up to total alcohol-attributable deaths.</a:t>
            </a:r>
            <a:endParaRPr lang="en-US" altLang="en-US" sz="800" b="0" i="0" dirty="0">
              <a:latin typeface="+mn-lt"/>
              <a:cs typeface="Arial" panose="020B0604020202020204" pitchFamily="34" charset="0"/>
            </a:endParaRPr>
          </a:p>
          <a:p>
            <a:pPr marL="0" indent="0">
              <a:lnSpc>
                <a:spcPct val="100000"/>
              </a:lnSpc>
              <a:spcBef>
                <a:spcPts val="0"/>
              </a:spcBef>
              <a:buNone/>
            </a:pPr>
            <a:r>
              <a:rPr lang="en-US" altLang="en-US" sz="800" i="0" dirty="0">
                <a:latin typeface="+mn-lt"/>
              </a:rPr>
              <a:t>Source:</a:t>
            </a:r>
            <a:r>
              <a:rPr lang="en-US" altLang="en-US" sz="800" b="0" i="0" dirty="0">
                <a:latin typeface="+mn-lt"/>
              </a:rPr>
              <a:t> NC State Center for Health Statistics 202</a:t>
            </a:r>
            <a:r>
              <a:rPr lang="en-US" altLang="en-US" sz="800" i="0" dirty="0">
                <a:latin typeface="+mn-lt"/>
              </a:rPr>
              <a:t>4</a:t>
            </a:r>
            <a:r>
              <a:rPr lang="en-US" altLang="en-US" sz="800" b="0" i="0" dirty="0">
                <a:latin typeface="+mn-lt"/>
              </a:rPr>
              <a:t>, Vital Statistics, CDC Alcohol-Related Disease Impact (ARDI) estimates for alcohol-attributable death.</a:t>
            </a:r>
          </a:p>
          <a:p>
            <a:pPr eaLnBrk="1" hangingPunct="1">
              <a:spcBef>
                <a:spcPct val="0"/>
              </a:spcBef>
              <a:buFontTx/>
              <a:buNone/>
            </a:pPr>
            <a:r>
              <a:rPr lang="en-US" altLang="en-US" sz="800" b="0" i="0" dirty="0">
                <a:latin typeface="+mn-lt"/>
              </a:rPr>
              <a:t>Analysis by </a:t>
            </a:r>
            <a:r>
              <a:rPr lang="en-US" altLang="en-US" sz="800" b="0" i="0" dirty="0">
                <a:latin typeface="+mn-lt"/>
                <a:cs typeface="Arial" panose="020B0604020202020204" pitchFamily="34" charset="0"/>
              </a:rPr>
              <a:t>Injury Epidemiology, Surveillance, and Informatics Unit</a:t>
            </a:r>
          </a:p>
        </p:txBody>
      </p:sp>
    </p:spTree>
    <p:extLst>
      <p:ext uri="{BB962C8B-B14F-4D97-AF65-F5344CB8AC3E}">
        <p14:creationId xmlns:p14="http://schemas.microsoft.com/office/powerpoint/2010/main" val="1553759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A164-DCC2-4816-A0CF-AB5D6C5D63E9}"/>
              </a:ext>
            </a:extLst>
          </p:cNvPr>
          <p:cNvSpPr>
            <a:spLocks noGrp="1"/>
          </p:cNvSpPr>
          <p:nvPr>
            <p:ph type="title"/>
          </p:nvPr>
        </p:nvSpPr>
        <p:spPr>
          <a:xfrm>
            <a:off x="274320" y="1097280"/>
            <a:ext cx="8563554" cy="537859"/>
          </a:xfrm>
        </p:spPr>
        <p:txBody>
          <a:bodyPr/>
          <a:lstStyle/>
          <a:p>
            <a:r>
              <a:rPr lang="en-US" sz="1800" dirty="0">
                <a:latin typeface="+mn-lt"/>
              </a:rPr>
              <a:t>From 2020 to 2024, alcohol-attributable cancer death rates were highest among individuals who are </a:t>
            </a:r>
            <a:r>
              <a:rPr lang="en-US" sz="1800" dirty="0">
                <a:solidFill>
                  <a:schemeClr val="tx2"/>
                </a:solidFill>
                <a:latin typeface="+mn-lt"/>
              </a:rPr>
              <a:t>male, white*, or aged 65 years and older</a:t>
            </a:r>
            <a:br>
              <a:rPr lang="en-US" sz="1800" dirty="0">
                <a:latin typeface="+mn-lt"/>
              </a:rPr>
            </a:br>
            <a:endParaRPr lang="en-US" sz="1800" dirty="0">
              <a:latin typeface="+mn-lt"/>
            </a:endParaRPr>
          </a:p>
        </p:txBody>
      </p:sp>
      <p:pic>
        <p:nvPicPr>
          <p:cNvPr id="6" name="Picture 5" descr="Bar chart of the rate of alcohol-attributable cancer deaths among demographic groups (sex, race/ethnicity, age) 2020 to 2024.">
            <a:extLst>
              <a:ext uri="{FF2B5EF4-FFF2-40B4-BE49-F238E27FC236}">
                <a16:creationId xmlns:a16="http://schemas.microsoft.com/office/drawing/2014/main" id="{EE78F204-7811-0DA1-89ED-02F23847D883}"/>
              </a:ext>
            </a:extLst>
          </p:cNvPr>
          <p:cNvPicPr>
            <a:picLocks/>
          </p:cNvPicPr>
          <p:nvPr/>
        </p:nvPicPr>
        <p:blipFill>
          <a:blip r:embed="rId3" cstate="print">
            <a:extLst>
              <a:ext uri="{28A0092B-C50C-407E-A947-70E740481C1C}">
                <a14:useLocalDpi xmlns:a14="http://schemas.microsoft.com/office/drawing/2010/main" val="0"/>
              </a:ext>
            </a:extLst>
          </a:blip>
          <a:srcRect l="2981" t="24508" r="3367" b="17332"/>
          <a:stretch>
            <a:fillRect/>
          </a:stretch>
        </p:blipFill>
        <p:spPr>
          <a:xfrm>
            <a:off x="272563" y="1680859"/>
            <a:ext cx="8563554" cy="3988421"/>
          </a:xfrm>
          <a:prstGeom prst="rect">
            <a:avLst/>
          </a:prstGeom>
        </p:spPr>
      </p:pic>
      <p:sp>
        <p:nvSpPr>
          <p:cNvPr id="4" name="TextBox 3">
            <a:extLst>
              <a:ext uri="{FF2B5EF4-FFF2-40B4-BE49-F238E27FC236}">
                <a16:creationId xmlns:a16="http://schemas.microsoft.com/office/drawing/2014/main" id="{A509E10B-C58E-69AF-678E-1D68FA047169}"/>
              </a:ext>
              <a:ext uri="{C183D7F6-B498-43B3-948B-1728B52AA6E4}">
                <adec:decorative xmlns:adec="http://schemas.microsoft.com/office/drawing/2017/decorative" val="1"/>
              </a:ext>
            </a:extLst>
          </p:cNvPr>
          <p:cNvSpPr txBox="1"/>
          <p:nvPr/>
        </p:nvSpPr>
        <p:spPr>
          <a:xfrm>
            <a:off x="6101611" y="4111324"/>
            <a:ext cx="518160" cy="338554"/>
          </a:xfrm>
          <a:prstGeom prst="rect">
            <a:avLst/>
          </a:prstGeom>
          <a:noFill/>
        </p:spPr>
        <p:txBody>
          <a:bodyPr wrap="square" rtlCol="0">
            <a:spAutoFit/>
          </a:bodyPr>
          <a:lstStyle/>
          <a:p>
            <a:pPr algn="ctr"/>
            <a:r>
              <a:rPr lang="en-US" sz="1600" b="1" dirty="0">
                <a:solidFill>
                  <a:srgbClr val="1F497D"/>
                </a:solidFill>
              </a:rPr>
              <a:t>0.0</a:t>
            </a:r>
          </a:p>
        </p:txBody>
      </p:sp>
      <p:sp>
        <p:nvSpPr>
          <p:cNvPr id="8" name="TextBox 7">
            <a:extLst>
              <a:ext uri="{FF2B5EF4-FFF2-40B4-BE49-F238E27FC236}">
                <a16:creationId xmlns:a16="http://schemas.microsoft.com/office/drawing/2014/main" id="{1C2AF0F3-2924-0E90-489D-8E31E16B1E2C}"/>
              </a:ext>
            </a:extLst>
          </p:cNvPr>
          <p:cNvSpPr txBox="1"/>
          <p:nvPr/>
        </p:nvSpPr>
        <p:spPr>
          <a:xfrm>
            <a:off x="274320" y="5669280"/>
            <a:ext cx="8736817" cy="954107"/>
          </a:xfrm>
          <a:prstGeom prst="rect">
            <a:avLst/>
          </a:prstGeom>
          <a:noFill/>
        </p:spPr>
        <p:txBody>
          <a:bodyPr wrap="square">
            <a:spAutoFit/>
          </a:bodyPr>
          <a:lstStyle/>
          <a:p>
            <a:r>
              <a:rPr lang="en-US" sz="800" dirty="0">
                <a:solidFill>
                  <a:schemeClr val="tx2"/>
                </a:solidFill>
              </a:rPr>
              <a:t>*NH = Non-Hispanic</a:t>
            </a:r>
            <a:endParaRPr lang="en-US" altLang="en-US" sz="800" dirty="0">
              <a:solidFill>
                <a:schemeClr val="tx2"/>
              </a:solidFill>
              <a:latin typeface="+mn-lt"/>
              <a:cs typeface="Arial" panose="020B0604020202020204" pitchFamily="34" charset="0"/>
            </a:endParaRPr>
          </a:p>
          <a:p>
            <a:r>
              <a:rPr lang="en-US" altLang="en-US" sz="800" dirty="0">
                <a:solidFill>
                  <a:schemeClr val="tx2"/>
                </a:solidFill>
                <a:latin typeface="+mn-lt"/>
                <a:cs typeface="Arial" panose="020B0604020202020204" pitchFamily="34" charset="0"/>
              </a:rPr>
              <a:t>Example Interpretation: From 2020-2024, the alcohol-attributable cancer death rate for North Carolina males was 11.4 alcohol-attributable cancer deaths per 100,000 population.  </a:t>
            </a:r>
            <a:endParaRPr lang="en-US" sz="800" dirty="0">
              <a:solidFill>
                <a:schemeClr val="tx2"/>
              </a:solidFill>
              <a:latin typeface="+mn-lt"/>
            </a:endParaRPr>
          </a:p>
          <a:p>
            <a:r>
              <a:rPr lang="en-US" sz="800" dirty="0">
                <a:solidFill>
                  <a:schemeClr val="tx2"/>
                </a:solidFill>
                <a:latin typeface="+mn-lt"/>
              </a:rPr>
              <a:t>Technical Note: Rates by race and ethnicity are calculated using the Alcohol-Related Disease Impact (ARDI) methodology to estimate alcohol-attributable deaths. ARDI does not provide stratification by race/ethnicity, only by age and sex. Alcohol-attributable deaths for race/ethnicity may be high among one race/ethnicity group due to a broader disparity in one of the 58 alcohol-attributable causes of death and not necessarily due to a difference in alcohol involvement.</a:t>
            </a:r>
          </a:p>
          <a:p>
            <a:r>
              <a:rPr lang="en-US" altLang="en-US" sz="800" dirty="0">
                <a:solidFill>
                  <a:schemeClr val="tx2"/>
                </a:solidFill>
                <a:latin typeface="+mn-lt"/>
              </a:rPr>
              <a:t>Source: Death – NC State Center for Health Statistics (SCHS), 2020-2024; CDC ARDI Estimates for alcohol-attributable death. Population – U.S. Census, 2020-2024</a:t>
            </a:r>
          </a:p>
          <a:p>
            <a:r>
              <a:rPr lang="en-US" altLang="en-US" sz="800" dirty="0">
                <a:solidFill>
                  <a:schemeClr val="tx2"/>
                </a:solidFill>
                <a:latin typeface="+mn-lt"/>
              </a:rPr>
              <a:t>Analysis by Injury Epidemiology, Surveillance, and Informatics Unit</a:t>
            </a:r>
          </a:p>
        </p:txBody>
      </p:sp>
    </p:spTree>
    <p:extLst>
      <p:ext uri="{BB962C8B-B14F-4D97-AF65-F5344CB8AC3E}">
        <p14:creationId xmlns:p14="http://schemas.microsoft.com/office/powerpoint/2010/main" val="4009289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A347-6730-F5FF-0AC4-2604B4C82C11}"/>
              </a:ext>
            </a:extLst>
          </p:cNvPr>
          <p:cNvSpPr>
            <a:spLocks noGrp="1"/>
          </p:cNvSpPr>
          <p:nvPr>
            <p:ph type="title"/>
          </p:nvPr>
        </p:nvSpPr>
        <p:spPr>
          <a:xfrm>
            <a:off x="274320" y="1143000"/>
            <a:ext cx="8339826" cy="548640"/>
          </a:xfrm>
        </p:spPr>
        <p:txBody>
          <a:bodyPr/>
          <a:lstStyle/>
          <a:p>
            <a:r>
              <a:rPr lang="en-US" sz="3200" dirty="0"/>
              <a:t>Alcohol and Cancer Prevention Strategies</a:t>
            </a:r>
          </a:p>
        </p:txBody>
      </p:sp>
      <p:sp>
        <p:nvSpPr>
          <p:cNvPr id="2" name="Text Placeholder 1">
            <a:extLst>
              <a:ext uri="{FF2B5EF4-FFF2-40B4-BE49-F238E27FC236}">
                <a16:creationId xmlns:a16="http://schemas.microsoft.com/office/drawing/2014/main" id="{FAC80871-5D87-EFAC-D9B9-F3EAE5A51CDE}"/>
              </a:ext>
            </a:extLst>
          </p:cNvPr>
          <p:cNvSpPr>
            <a:spLocks noGrp="1"/>
          </p:cNvSpPr>
          <p:nvPr>
            <p:ph type="body" sz="quarter" idx="10"/>
          </p:nvPr>
        </p:nvSpPr>
        <p:spPr>
          <a:xfrm>
            <a:off x="274320" y="1737360"/>
            <a:ext cx="8466070" cy="4142629"/>
          </a:xfrm>
        </p:spPr>
        <p:txBody>
          <a:bodyPr/>
          <a:lstStyle/>
          <a:p>
            <a:pPr>
              <a:spcAft>
                <a:spcPts val="600"/>
              </a:spcAft>
            </a:pPr>
            <a:r>
              <a:rPr lang="en-US" sz="2400" b="0" dirty="0"/>
              <a:t>Alcohol-attributable cancers can be reduced through evidence-based policies that reduce alcohol availability and affordability, such as:</a:t>
            </a:r>
          </a:p>
          <a:p>
            <a:pPr lvl="1">
              <a:spcAft>
                <a:spcPts val="600"/>
              </a:spcAft>
            </a:pPr>
            <a:r>
              <a:rPr lang="en-US" sz="2000" b="0" dirty="0"/>
              <a:t>Government control of alcohol sales</a:t>
            </a:r>
          </a:p>
          <a:p>
            <a:pPr lvl="1">
              <a:spcAft>
                <a:spcPts val="600"/>
              </a:spcAft>
            </a:pPr>
            <a:r>
              <a:rPr lang="en-US" sz="2000" b="0" dirty="0"/>
              <a:t>Alcohol taxes to increase the price of alcohol</a:t>
            </a:r>
          </a:p>
          <a:p>
            <a:pPr lvl="1">
              <a:spcAft>
                <a:spcPts val="600"/>
              </a:spcAft>
            </a:pPr>
            <a:r>
              <a:rPr lang="en-US" sz="2000" b="0" dirty="0"/>
              <a:t>Regulating the number of businesses that sell alcohol</a:t>
            </a:r>
          </a:p>
          <a:p>
            <a:pPr lvl="1">
              <a:spcAft>
                <a:spcPts val="600"/>
              </a:spcAft>
            </a:pPr>
            <a:r>
              <a:rPr lang="en-US" sz="2000" b="0" dirty="0"/>
              <a:t>Limits on days and hours of alcohol sales</a:t>
            </a:r>
          </a:p>
          <a:p>
            <a:pPr>
              <a:spcAft>
                <a:spcPts val="600"/>
              </a:spcAft>
            </a:pPr>
            <a:r>
              <a:rPr lang="en-US" sz="2400" b="0" dirty="0"/>
              <a:t>To learn more about the strategies that protect the health of North Carolinians, please see the </a:t>
            </a:r>
            <a:r>
              <a:rPr lang="en-US" sz="2400" b="0" dirty="0">
                <a:hlinkClick r:id="rId3"/>
              </a:rPr>
              <a:t>Reducing Excessive Alcohol Use to Build Healthier North Carolina Communities</a:t>
            </a:r>
            <a:r>
              <a:rPr lang="en-US" sz="2400" b="0" dirty="0"/>
              <a:t> factsheet. </a:t>
            </a:r>
          </a:p>
        </p:txBody>
      </p:sp>
      <p:sp>
        <p:nvSpPr>
          <p:cNvPr id="3" name="Text Placeholder 2">
            <a:extLst>
              <a:ext uri="{FF2B5EF4-FFF2-40B4-BE49-F238E27FC236}">
                <a16:creationId xmlns:a16="http://schemas.microsoft.com/office/drawing/2014/main" id="{D420A976-A0D6-C5F1-1B24-3E8D5D4D51A2}"/>
              </a:ext>
            </a:extLst>
          </p:cNvPr>
          <p:cNvSpPr>
            <a:spLocks noGrp="1"/>
          </p:cNvSpPr>
          <p:nvPr>
            <p:ph type="body" sz="quarter" idx="11"/>
          </p:nvPr>
        </p:nvSpPr>
        <p:spPr>
          <a:xfrm>
            <a:off x="133049" y="6273588"/>
            <a:ext cx="8073990" cy="330200"/>
          </a:xfrm>
        </p:spPr>
        <p:txBody>
          <a:bodyPr/>
          <a:lstStyle/>
          <a:p>
            <a:r>
              <a:rPr lang="en-US" i="0" dirty="0"/>
              <a:t>Source: </a:t>
            </a:r>
            <a:r>
              <a:rPr lang="en-US" i="0" dirty="0">
                <a:hlinkClick r:id="rId4"/>
              </a:rPr>
              <a:t>CDC’s Preventing Excessive Alcohol Use with Proven Strategies</a:t>
            </a:r>
            <a:endParaRPr lang="en-US" i="0" dirty="0"/>
          </a:p>
        </p:txBody>
      </p:sp>
      <p:sp>
        <p:nvSpPr>
          <p:cNvPr id="4" name="Slide Number Placeholder 3">
            <a:extLst>
              <a:ext uri="{FF2B5EF4-FFF2-40B4-BE49-F238E27FC236}">
                <a16:creationId xmlns:a16="http://schemas.microsoft.com/office/drawing/2014/main" id="{BBCE80E4-C9F2-3707-79DD-FAEBE861A2AF}"/>
              </a:ext>
            </a:extLst>
          </p:cNvPr>
          <p:cNvSpPr>
            <a:spLocks noGrp="1"/>
          </p:cNvSpPr>
          <p:nvPr>
            <p:ph type="sldNum" sz="quarter" idx="14"/>
          </p:nvPr>
        </p:nvSpPr>
        <p:spPr/>
        <p:txBody>
          <a:bodyPr/>
          <a:lstStyle/>
          <a:p>
            <a:fld id="{11F27F3A-B3E9-41ED-AF8F-A365F10BB65F}" type="slidenum">
              <a:rPr lang="en-US" smtClean="0"/>
              <a:pPr/>
              <a:t>16</a:t>
            </a:fld>
            <a:endParaRPr lang="en-US" dirty="0"/>
          </a:p>
        </p:txBody>
      </p:sp>
    </p:spTree>
    <p:extLst>
      <p:ext uri="{BB962C8B-B14F-4D97-AF65-F5344CB8AC3E}">
        <p14:creationId xmlns:p14="http://schemas.microsoft.com/office/powerpoint/2010/main" val="2690690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AAD73D-9412-95CA-B0F7-826E4B70A1FE}"/>
              </a:ext>
            </a:extLst>
          </p:cNvPr>
          <p:cNvSpPr>
            <a:spLocks noGrp="1"/>
          </p:cNvSpPr>
          <p:nvPr>
            <p:ph type="title"/>
          </p:nvPr>
        </p:nvSpPr>
        <p:spPr>
          <a:xfrm>
            <a:off x="274320" y="1143000"/>
            <a:ext cx="8563554" cy="756870"/>
          </a:xfrm>
        </p:spPr>
        <p:txBody>
          <a:bodyPr/>
          <a:lstStyle/>
          <a:p>
            <a:r>
              <a:rPr lang="en-US" dirty="0">
                <a:hlinkClick r:id="rId3"/>
              </a:rPr>
              <a:t>Understanding the Link Between Alcohol and Cancer to Build Healthier North Carolina Communities</a:t>
            </a:r>
            <a:r>
              <a:rPr lang="en-US" dirty="0"/>
              <a:t> factsheet </a:t>
            </a:r>
          </a:p>
        </p:txBody>
      </p:sp>
      <p:pic>
        <p:nvPicPr>
          <p:cNvPr id="9" name="Picture 8" descr="First page of the &quot;Understanding the Link Between Alcohol and Cancer&quot; fact sheet.">
            <a:extLst>
              <a:ext uri="{FF2B5EF4-FFF2-40B4-BE49-F238E27FC236}">
                <a16:creationId xmlns:a16="http://schemas.microsoft.com/office/drawing/2014/main" id="{8A0916F6-28F1-2AD2-F43E-AFCB3D2E1A8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69500" y="1899870"/>
            <a:ext cx="3234058" cy="4318504"/>
          </a:xfrm>
          <a:prstGeom prst="rect">
            <a:avLst/>
          </a:prstGeom>
          <a:ln w="12700">
            <a:solidFill>
              <a:schemeClr val="tx1"/>
            </a:solidFill>
          </a:ln>
          <a:effectLst>
            <a:outerShdw blurRad="292100" dist="139700" dir="2700000" algn="tl" rotWithShape="0">
              <a:srgbClr val="333333">
                <a:alpha val="65000"/>
              </a:srgbClr>
            </a:outerShdw>
          </a:effectLst>
        </p:spPr>
      </p:pic>
      <p:pic>
        <p:nvPicPr>
          <p:cNvPr id="11" name="Picture 10" descr="Second page of the &quot;Understanding the Link Between Alcohol and Cancer&quot; fact sheet.">
            <a:extLst>
              <a:ext uri="{FF2B5EF4-FFF2-40B4-BE49-F238E27FC236}">
                <a16:creationId xmlns:a16="http://schemas.microsoft.com/office/drawing/2014/main" id="{AAE23A85-BA30-E592-4604-EFD5728A38EC}"/>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782130" y="2285284"/>
            <a:ext cx="3265864" cy="4318504"/>
          </a:xfrm>
          <a:prstGeom prst="rect">
            <a:avLst/>
          </a:prstGeom>
          <a:ln w="12700">
            <a:solidFill>
              <a:schemeClr val="tx1"/>
            </a:solid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4ECF66A4-7327-1D64-A6FE-5601460F5C23}"/>
              </a:ext>
              <a:ext uri="{C183D7F6-B498-43B3-948B-1728B52AA6E4}">
                <adec:decorative xmlns:adec="http://schemas.microsoft.com/office/drawing/2017/decorative" val="1"/>
              </a:ext>
            </a:extLst>
          </p:cNvPr>
          <p:cNvSpPr/>
          <p:nvPr/>
        </p:nvSpPr>
        <p:spPr>
          <a:xfrm>
            <a:off x="6346479" y="3715090"/>
            <a:ext cx="642796" cy="688064"/>
          </a:xfrm>
          <a:prstGeom prst="rightArrow">
            <a:avLst/>
          </a:prstGeom>
          <a:solidFill>
            <a:srgbClr val="002E5E"/>
          </a:solidFill>
          <a:ln>
            <a:solidFill>
              <a:srgbClr val="002E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QR code linking to the &quot;Understanding the Link Between Alcohol and Cancer&quot; fact sheet.">
            <a:extLst>
              <a:ext uri="{FF2B5EF4-FFF2-40B4-BE49-F238E27FC236}">
                <a16:creationId xmlns:a16="http://schemas.microsoft.com/office/drawing/2014/main" id="{E16BC0B4-3CF1-9D32-301F-312566E2A2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1" y="3013585"/>
            <a:ext cx="1944546" cy="1944546"/>
          </a:xfrm>
          <a:prstGeom prst="rect">
            <a:avLst/>
          </a:prstGeom>
        </p:spPr>
      </p:pic>
      <p:sp>
        <p:nvSpPr>
          <p:cNvPr id="4" name="Slide Number Placeholder 3">
            <a:extLst>
              <a:ext uri="{FF2B5EF4-FFF2-40B4-BE49-F238E27FC236}">
                <a16:creationId xmlns:a16="http://schemas.microsoft.com/office/drawing/2014/main" id="{D2513100-ECF8-FFE0-04C4-56645CC9F7A4}"/>
              </a:ext>
            </a:extLst>
          </p:cNvPr>
          <p:cNvSpPr>
            <a:spLocks noGrp="1"/>
          </p:cNvSpPr>
          <p:nvPr>
            <p:ph type="sldNum" sz="quarter" idx="14"/>
          </p:nvPr>
        </p:nvSpPr>
        <p:spPr/>
        <p:txBody>
          <a:bodyPr/>
          <a:lstStyle/>
          <a:p>
            <a:fld id="{11F27F3A-B3E9-41ED-AF8F-A365F10BB65F}" type="slidenum">
              <a:rPr lang="en-US" smtClean="0"/>
              <a:pPr/>
              <a:t>17</a:t>
            </a:fld>
            <a:endParaRPr lang="en-US" dirty="0"/>
          </a:p>
        </p:txBody>
      </p:sp>
    </p:spTree>
    <p:extLst>
      <p:ext uri="{BB962C8B-B14F-4D97-AF65-F5344CB8AC3E}">
        <p14:creationId xmlns:p14="http://schemas.microsoft.com/office/powerpoint/2010/main" val="1132321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27BA1-EC9E-1F8C-8896-95F11D2A6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1E2D0-FFAC-07B8-88E2-D32BC2C39D20}"/>
              </a:ext>
            </a:extLst>
          </p:cNvPr>
          <p:cNvSpPr>
            <a:spLocks noGrp="1"/>
          </p:cNvSpPr>
          <p:nvPr>
            <p:ph type="title"/>
          </p:nvPr>
        </p:nvSpPr>
        <p:spPr>
          <a:xfrm>
            <a:off x="274320" y="1143000"/>
            <a:ext cx="8563554" cy="475682"/>
          </a:xfrm>
        </p:spPr>
        <p:txBody>
          <a:bodyPr/>
          <a:lstStyle/>
          <a:p>
            <a:r>
              <a:rPr lang="en-US" sz="3200" dirty="0">
                <a:latin typeface="+mn-lt"/>
              </a:rPr>
              <a:t>Additional Alcohol and Cancer Resources</a:t>
            </a:r>
          </a:p>
        </p:txBody>
      </p:sp>
      <p:sp>
        <p:nvSpPr>
          <p:cNvPr id="3" name="Text Placeholder 2">
            <a:extLst>
              <a:ext uri="{FF2B5EF4-FFF2-40B4-BE49-F238E27FC236}">
                <a16:creationId xmlns:a16="http://schemas.microsoft.com/office/drawing/2014/main" id="{4AEF0F02-FDA6-9362-B94A-A819F100F73C}"/>
              </a:ext>
            </a:extLst>
          </p:cNvPr>
          <p:cNvSpPr>
            <a:spLocks noGrp="1"/>
          </p:cNvSpPr>
          <p:nvPr>
            <p:ph type="body" sz="quarter" idx="10"/>
          </p:nvPr>
        </p:nvSpPr>
        <p:spPr>
          <a:xfrm>
            <a:off x="274320" y="1737360"/>
            <a:ext cx="8563554" cy="4437421"/>
          </a:xfrm>
        </p:spPr>
        <p:txBody>
          <a:bodyPr/>
          <a:lstStyle/>
          <a:p>
            <a:pPr marL="342900" indent="-342900">
              <a:lnSpc>
                <a:spcPct val="100000"/>
              </a:lnSpc>
              <a:spcBef>
                <a:spcPts val="0"/>
              </a:spcBef>
              <a:spcAft>
                <a:spcPts val="600"/>
              </a:spcAft>
              <a:buFont typeface="Arial" panose="020B0604020202020204" pitchFamily="34" charset="0"/>
              <a:buChar char="•"/>
            </a:pPr>
            <a:r>
              <a:rPr lang="en-US" sz="2400" b="0" dirty="0">
                <a:solidFill>
                  <a:schemeClr val="tx2"/>
                </a:solidFill>
                <a:latin typeface="+mn-lt"/>
              </a:rPr>
              <a:t>For more information about cancer in NC, please visit the </a:t>
            </a:r>
            <a:r>
              <a:rPr lang="en-US" sz="2400" b="0" dirty="0">
                <a:latin typeface="+mn-lt"/>
              </a:rPr>
              <a:t>NCDHHS </a:t>
            </a:r>
            <a:r>
              <a:rPr lang="en-US" sz="2400" b="0" dirty="0">
                <a:solidFill>
                  <a:schemeClr val="tx2"/>
                </a:solidFill>
                <a:latin typeface="+mn-lt"/>
                <a:hlinkClick r:id="rId3"/>
              </a:rPr>
              <a:t>Cancer Prevention and Control Branch website</a:t>
            </a:r>
            <a:r>
              <a:rPr lang="en-US" sz="2400" b="0" dirty="0">
                <a:solidFill>
                  <a:schemeClr val="tx2"/>
                </a:solidFill>
                <a:latin typeface="+mn-lt"/>
              </a:rPr>
              <a:t>. </a:t>
            </a:r>
          </a:p>
          <a:p>
            <a:pPr marL="342900" indent="-342900">
              <a:lnSpc>
                <a:spcPct val="100000"/>
              </a:lnSpc>
              <a:spcBef>
                <a:spcPts val="0"/>
              </a:spcBef>
              <a:spcAft>
                <a:spcPts val="600"/>
              </a:spcAft>
              <a:buFont typeface="Arial" panose="020B0604020202020204" pitchFamily="34" charset="0"/>
              <a:buChar char="•"/>
            </a:pPr>
            <a:r>
              <a:rPr lang="en-US" sz="2400" b="0" dirty="0">
                <a:solidFill>
                  <a:schemeClr val="tx2"/>
                </a:solidFill>
                <a:latin typeface="+mn-lt"/>
              </a:rPr>
              <a:t>To learn more about the goals and strategic actions for reducing cancer burden in NC, please see the </a:t>
            </a:r>
            <a:r>
              <a:rPr lang="en-US" sz="2400" b="0" dirty="0">
                <a:solidFill>
                  <a:schemeClr val="tx2"/>
                </a:solidFill>
                <a:latin typeface="+mn-lt"/>
                <a:hlinkClick r:id="rId4"/>
              </a:rPr>
              <a:t>2025-2030 North Carolina Comprehensive Cancer Control Action Plan</a:t>
            </a:r>
            <a:r>
              <a:rPr lang="en-US" sz="2400" b="0" dirty="0">
                <a:solidFill>
                  <a:schemeClr val="tx2"/>
                </a:solidFill>
                <a:latin typeface="+mn-lt"/>
              </a:rPr>
              <a:t>.</a:t>
            </a:r>
          </a:p>
          <a:p>
            <a:pPr marL="342900" indent="-342900">
              <a:lnSpc>
                <a:spcPct val="100000"/>
              </a:lnSpc>
              <a:spcBef>
                <a:spcPts val="0"/>
              </a:spcBef>
              <a:spcAft>
                <a:spcPts val="600"/>
              </a:spcAft>
              <a:buFont typeface="Arial" panose="020B0604020202020204" pitchFamily="34" charset="0"/>
              <a:buChar char="•"/>
            </a:pPr>
            <a:r>
              <a:rPr lang="en-US" sz="2400" b="0" dirty="0">
                <a:solidFill>
                  <a:schemeClr val="tx2"/>
                </a:solidFill>
                <a:latin typeface="+mn-lt"/>
              </a:rPr>
              <a:t>For more information about alcohol and cancer, please visit the </a:t>
            </a:r>
            <a:r>
              <a:rPr lang="en-US" sz="2400" b="0" dirty="0">
                <a:solidFill>
                  <a:schemeClr val="tx2"/>
                </a:solidFill>
                <a:latin typeface="+mn-lt"/>
                <a:hlinkClick r:id="rId5"/>
              </a:rPr>
              <a:t>Centers for Disease Control and Prevention’s Alcohol and Cancer website</a:t>
            </a:r>
            <a:r>
              <a:rPr lang="en-US" sz="2400" b="0" dirty="0">
                <a:solidFill>
                  <a:schemeClr val="tx2"/>
                </a:solidFill>
                <a:latin typeface="+mn-lt"/>
              </a:rPr>
              <a:t>. </a:t>
            </a:r>
          </a:p>
          <a:p>
            <a:endParaRPr lang="en-US" sz="2000" b="0" dirty="0">
              <a:solidFill>
                <a:schemeClr val="tx2"/>
              </a:solidFill>
            </a:endParaRPr>
          </a:p>
        </p:txBody>
      </p:sp>
    </p:spTree>
    <p:extLst>
      <p:ext uri="{BB962C8B-B14F-4D97-AF65-F5344CB8AC3E}">
        <p14:creationId xmlns:p14="http://schemas.microsoft.com/office/powerpoint/2010/main" val="761116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52B8-8DF9-AFC0-489E-D26F61F56D8B}"/>
              </a:ext>
            </a:extLst>
          </p:cNvPr>
          <p:cNvSpPr>
            <a:spLocks noGrp="1"/>
          </p:cNvSpPr>
          <p:nvPr>
            <p:ph type="title"/>
          </p:nvPr>
        </p:nvSpPr>
        <p:spPr>
          <a:xfrm>
            <a:off x="274320" y="1140467"/>
            <a:ext cx="8563554" cy="773372"/>
          </a:xfrm>
        </p:spPr>
        <p:txBody>
          <a:bodyPr/>
          <a:lstStyle/>
          <a:p>
            <a:r>
              <a:rPr lang="en-US" sz="3200" dirty="0">
                <a:latin typeface="+mn-lt"/>
              </a:rPr>
              <a:t>Additional Alcohol Use and it’s Related Harms Resources</a:t>
            </a:r>
          </a:p>
        </p:txBody>
      </p:sp>
      <p:sp>
        <p:nvSpPr>
          <p:cNvPr id="3" name="Text Placeholder 2">
            <a:extLst>
              <a:ext uri="{FF2B5EF4-FFF2-40B4-BE49-F238E27FC236}">
                <a16:creationId xmlns:a16="http://schemas.microsoft.com/office/drawing/2014/main" id="{2663FD90-EEEE-C3AC-EF08-7AEBD2BC3E0E}"/>
              </a:ext>
            </a:extLst>
          </p:cNvPr>
          <p:cNvSpPr>
            <a:spLocks noGrp="1"/>
          </p:cNvSpPr>
          <p:nvPr>
            <p:ph type="body" sz="quarter" idx="10"/>
          </p:nvPr>
        </p:nvSpPr>
        <p:spPr>
          <a:xfrm>
            <a:off x="274320" y="2103120"/>
            <a:ext cx="8563554" cy="4375918"/>
          </a:xfrm>
        </p:spPr>
        <p:txBody>
          <a:bodyPr/>
          <a:lstStyle/>
          <a:p>
            <a:pPr marL="342900" indent="-342900">
              <a:lnSpc>
                <a:spcPct val="100000"/>
              </a:lnSpc>
              <a:spcBef>
                <a:spcPts val="0"/>
              </a:spcBef>
              <a:spcAft>
                <a:spcPts val="600"/>
              </a:spcAft>
              <a:buFont typeface="Arial" panose="020B0604020202020204" pitchFamily="34" charset="0"/>
              <a:buChar char="•"/>
            </a:pPr>
            <a:r>
              <a:rPr lang="en-US" sz="2200" b="0" dirty="0">
                <a:solidFill>
                  <a:schemeClr val="tx2"/>
                </a:solidFill>
                <a:latin typeface="+mn-lt"/>
              </a:rPr>
              <a:t>For more data about alcohol use in NC, please visit the </a:t>
            </a:r>
            <a:r>
              <a:rPr lang="en-US" sz="2200" b="0" dirty="0">
                <a:solidFill>
                  <a:schemeClr val="tx2"/>
                </a:solidFill>
                <a:latin typeface="+mn-lt"/>
                <a:hlinkClick r:id="rId3"/>
              </a:rPr>
              <a:t>NC Injury and Violence Prevention Branch (IVPB) Alcohol and Related Harms Data Dashboard</a:t>
            </a:r>
            <a:r>
              <a:rPr lang="en-US" sz="2200" b="0" dirty="0">
                <a:solidFill>
                  <a:schemeClr val="tx2"/>
                </a:solidFill>
                <a:latin typeface="+mn-lt"/>
              </a:rPr>
              <a:t>. </a:t>
            </a:r>
          </a:p>
          <a:p>
            <a:pPr marL="342900" indent="-342900">
              <a:lnSpc>
                <a:spcPct val="100000"/>
              </a:lnSpc>
              <a:spcBef>
                <a:spcPts val="0"/>
              </a:spcBef>
              <a:spcAft>
                <a:spcPts val="600"/>
              </a:spcAft>
              <a:buFont typeface="Arial" panose="020B0604020202020204" pitchFamily="34" charset="0"/>
              <a:buChar char="•"/>
            </a:pPr>
            <a:r>
              <a:rPr lang="en-US" sz="2200" b="0" dirty="0">
                <a:solidFill>
                  <a:schemeClr val="tx2"/>
                </a:solidFill>
                <a:latin typeface="+mn-lt"/>
              </a:rPr>
              <a:t>For general information and prevention strategies to reduce excessive alcohol use and its related harms, please visit the </a:t>
            </a:r>
            <a:r>
              <a:rPr lang="en-US" sz="2200" b="0" dirty="0">
                <a:solidFill>
                  <a:schemeClr val="tx2"/>
                </a:solidFill>
                <a:latin typeface="+mn-lt"/>
                <a:hlinkClick r:id="rId4"/>
              </a:rPr>
              <a:t>North Carolina Alcohol Use and Related Harms Website</a:t>
            </a:r>
            <a:r>
              <a:rPr lang="en-US" sz="2200" b="0" dirty="0">
                <a:solidFill>
                  <a:schemeClr val="tx2"/>
                </a:solidFill>
                <a:latin typeface="+mn-lt"/>
              </a:rPr>
              <a:t>.</a:t>
            </a:r>
          </a:p>
          <a:p>
            <a:pPr marL="342900" indent="-342900">
              <a:lnSpc>
                <a:spcPct val="100000"/>
              </a:lnSpc>
              <a:spcBef>
                <a:spcPts val="0"/>
              </a:spcBef>
              <a:spcAft>
                <a:spcPts val="600"/>
              </a:spcAft>
              <a:buFont typeface="Arial" panose="020B0604020202020204" pitchFamily="34" charset="0"/>
              <a:buChar char="•"/>
            </a:pPr>
            <a:r>
              <a:rPr lang="en-US" sz="2200" b="0" dirty="0">
                <a:solidFill>
                  <a:schemeClr val="tx2"/>
                </a:solidFill>
                <a:latin typeface="+mn-lt"/>
              </a:rPr>
              <a:t>For questions related to alcohol data requests, please email </a:t>
            </a:r>
            <a:r>
              <a:rPr lang="en-US" sz="2200" b="0" dirty="0">
                <a:solidFill>
                  <a:schemeClr val="tx2"/>
                </a:solidFill>
                <a:latin typeface="+mn-lt"/>
                <a:hlinkClick r:id="rId5"/>
              </a:rPr>
              <a:t>SubstanceUseData@dhhs.nc.gov</a:t>
            </a:r>
            <a:r>
              <a:rPr lang="en-US" sz="2200" b="0" dirty="0">
                <a:solidFill>
                  <a:schemeClr val="tx2"/>
                </a:solidFill>
                <a:latin typeface="+mn-lt"/>
              </a:rPr>
              <a:t>.</a:t>
            </a:r>
          </a:p>
          <a:p>
            <a:pPr marL="342900" indent="-342900">
              <a:lnSpc>
                <a:spcPct val="100000"/>
              </a:lnSpc>
              <a:spcBef>
                <a:spcPts val="0"/>
              </a:spcBef>
              <a:spcAft>
                <a:spcPts val="600"/>
              </a:spcAft>
              <a:buFont typeface="Arial" panose="020B0604020202020204" pitchFamily="34" charset="0"/>
              <a:buChar char="•"/>
            </a:pPr>
            <a:r>
              <a:rPr lang="en-US" sz="2200" b="0" dirty="0">
                <a:solidFill>
                  <a:schemeClr val="tx2"/>
                </a:solidFill>
                <a:latin typeface="+mn-lt"/>
              </a:rPr>
              <a:t>If you have questions regarding a custom data request or available data products, please use the </a:t>
            </a:r>
            <a:r>
              <a:rPr lang="en-US" sz="2200" b="0" dirty="0">
                <a:solidFill>
                  <a:schemeClr val="tx2"/>
                </a:solidFill>
                <a:latin typeface="+mn-lt"/>
                <a:hlinkClick r:id="rId6"/>
              </a:rPr>
              <a:t>IVPB Data Support Bookings Application</a:t>
            </a:r>
            <a:r>
              <a:rPr lang="en-US" sz="2200" b="0" dirty="0">
                <a:solidFill>
                  <a:schemeClr val="tx2"/>
                </a:solidFill>
                <a:latin typeface="+mn-lt"/>
              </a:rPr>
              <a:t> to reserve time to chat with one of our epidemiologists.</a:t>
            </a:r>
          </a:p>
          <a:p>
            <a:endParaRPr lang="en-US" sz="2200" b="0" dirty="0">
              <a:solidFill>
                <a:schemeClr val="tx2"/>
              </a:solidFill>
            </a:endParaRPr>
          </a:p>
        </p:txBody>
      </p:sp>
    </p:spTree>
    <p:extLst>
      <p:ext uri="{BB962C8B-B14F-4D97-AF65-F5344CB8AC3E}">
        <p14:creationId xmlns:p14="http://schemas.microsoft.com/office/powerpoint/2010/main" val="316335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8F68-5E58-4DFE-3793-08C6CA35F0FD}"/>
              </a:ext>
            </a:extLst>
          </p:cNvPr>
          <p:cNvSpPr>
            <a:spLocks noGrp="1"/>
          </p:cNvSpPr>
          <p:nvPr>
            <p:ph type="title"/>
          </p:nvPr>
        </p:nvSpPr>
        <p:spPr>
          <a:xfrm>
            <a:off x="274320" y="1143000"/>
            <a:ext cx="8563554" cy="548640"/>
          </a:xfrm>
        </p:spPr>
        <p:txBody>
          <a:bodyPr/>
          <a:lstStyle/>
          <a:p>
            <a:r>
              <a:rPr lang="en-US" sz="3200" dirty="0">
                <a:latin typeface="+mn-lt"/>
              </a:rPr>
              <a:t>Technical Notes</a:t>
            </a:r>
          </a:p>
        </p:txBody>
      </p:sp>
      <p:sp>
        <p:nvSpPr>
          <p:cNvPr id="3" name="Text Placeholder 2">
            <a:extLst>
              <a:ext uri="{FF2B5EF4-FFF2-40B4-BE49-F238E27FC236}">
                <a16:creationId xmlns:a16="http://schemas.microsoft.com/office/drawing/2014/main" id="{E8ADA086-7408-90A4-E508-6D7BF2A367D9}"/>
              </a:ext>
            </a:extLst>
          </p:cNvPr>
          <p:cNvSpPr>
            <a:spLocks noGrp="1"/>
          </p:cNvSpPr>
          <p:nvPr>
            <p:ph type="body" sz="quarter" idx="10"/>
          </p:nvPr>
        </p:nvSpPr>
        <p:spPr>
          <a:xfrm>
            <a:off x="274320" y="1737360"/>
            <a:ext cx="8325383" cy="4512844"/>
          </a:xfrm>
        </p:spPr>
        <p:txBody>
          <a:bodyPr/>
          <a:lstStyle/>
          <a:p>
            <a:pPr>
              <a:spcBef>
                <a:spcPts val="0"/>
              </a:spcBef>
            </a:pPr>
            <a:r>
              <a:rPr lang="en-US" sz="1800" b="0" dirty="0">
                <a:solidFill>
                  <a:schemeClr val="tx2"/>
                </a:solidFill>
                <a:latin typeface="+mn-lt"/>
              </a:rPr>
              <a:t>The fatality data provided here are part of the Vital Registry System of the North Carolina Department of Health and Human Services (NCDHHS), State Center for Health Statistics (SCHS) and are analyzed using the </a:t>
            </a:r>
            <a:r>
              <a:rPr lang="en-US" sz="1800" b="0" dirty="0">
                <a:solidFill>
                  <a:schemeClr val="tx2"/>
                </a:solidFill>
                <a:latin typeface="+mn-lt"/>
                <a:hlinkClick r:id="rId3"/>
              </a:rPr>
              <a:t>Alcohol-Related Disease Impact (ARDI) methodology</a:t>
            </a:r>
            <a:r>
              <a:rPr lang="en-US" sz="1800" b="0" dirty="0">
                <a:solidFill>
                  <a:schemeClr val="tx2"/>
                </a:solidFill>
                <a:latin typeface="+mn-lt"/>
              </a:rPr>
              <a:t> provided by the Centers for Disease Control and Prevention. This methodology was updated in 2024 to reflect most recent literature, which affected alcohol-attributable fractions and conditions. Estimates are calculated for nine cancer causes of death using alcohol-attributable fractions. Alcohol-attributable fractions for cancer causes are based on any alcohol use due to evidence that shows cancer is linked even to low levels of alcohol use. </a:t>
            </a:r>
          </a:p>
          <a:p>
            <a:pPr marL="0" indent="0">
              <a:spcBef>
                <a:spcPts val="0"/>
              </a:spcBef>
              <a:buNone/>
            </a:pPr>
            <a:endParaRPr lang="en-US" sz="1800" b="0" dirty="0">
              <a:solidFill>
                <a:schemeClr val="tx2"/>
              </a:solidFill>
              <a:latin typeface="+mn-lt"/>
            </a:endParaRPr>
          </a:p>
          <a:p>
            <a:pPr>
              <a:spcBef>
                <a:spcPts val="0"/>
              </a:spcBef>
            </a:pPr>
            <a:r>
              <a:rPr lang="en-US" sz="1800" b="0" dirty="0">
                <a:solidFill>
                  <a:schemeClr val="tx2"/>
                </a:solidFill>
                <a:latin typeface="+mn-lt"/>
              </a:rPr>
              <a:t>2024 NCDHHS, SCHS data are final as of January 2026.</a:t>
            </a:r>
          </a:p>
          <a:p>
            <a:pPr marL="0" indent="0">
              <a:spcBef>
                <a:spcPts val="0"/>
              </a:spcBef>
              <a:buNone/>
            </a:pPr>
            <a:endParaRPr lang="en-US" sz="1800" b="0" dirty="0">
              <a:solidFill>
                <a:schemeClr val="tx2"/>
              </a:solidFill>
              <a:latin typeface="+mn-lt"/>
            </a:endParaRPr>
          </a:p>
          <a:p>
            <a:pPr>
              <a:spcBef>
                <a:spcPts val="0"/>
              </a:spcBef>
            </a:pPr>
            <a:r>
              <a:rPr lang="en-US" sz="1800" b="0" dirty="0">
                <a:solidFill>
                  <a:schemeClr val="tx2"/>
                </a:solidFill>
                <a:latin typeface="+mn-lt"/>
              </a:rPr>
              <a:t>U.S. Census non-bridged single-race population categories do not directly align with death certificate race categories. </a:t>
            </a:r>
          </a:p>
          <a:p>
            <a:pPr marL="0" indent="0">
              <a:spcBef>
                <a:spcPts val="0"/>
              </a:spcBef>
              <a:buNone/>
            </a:pPr>
            <a:endParaRPr lang="en-US" sz="1800" b="0" dirty="0">
              <a:solidFill>
                <a:schemeClr val="tx2"/>
              </a:solidFill>
              <a:latin typeface="+mn-lt"/>
            </a:endParaRPr>
          </a:p>
          <a:p>
            <a:pPr>
              <a:spcBef>
                <a:spcPts val="0"/>
              </a:spcBef>
            </a:pPr>
            <a:r>
              <a:rPr lang="en-US" sz="1800" b="0" dirty="0">
                <a:solidFill>
                  <a:schemeClr val="tx2"/>
                </a:solidFill>
                <a:latin typeface="+mn-lt"/>
              </a:rPr>
              <a:t>Speaking and technical notes should be read prior to using. </a:t>
            </a:r>
          </a:p>
          <a:p>
            <a:pPr marL="0" indent="0">
              <a:spcBef>
                <a:spcPts val="0"/>
              </a:spcBef>
              <a:buNone/>
            </a:pPr>
            <a:endParaRPr lang="en-US" sz="1100" b="0" dirty="0">
              <a:solidFill>
                <a:schemeClr val="tx2"/>
              </a:solidFill>
            </a:endParaRPr>
          </a:p>
        </p:txBody>
      </p:sp>
    </p:spTree>
    <p:extLst>
      <p:ext uri="{BB962C8B-B14F-4D97-AF65-F5344CB8AC3E}">
        <p14:creationId xmlns:p14="http://schemas.microsoft.com/office/powerpoint/2010/main" val="374741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229C-2D3D-4C94-BD18-0B0C56750B94}"/>
              </a:ext>
            </a:extLst>
          </p:cNvPr>
          <p:cNvSpPr>
            <a:spLocks noGrp="1"/>
          </p:cNvSpPr>
          <p:nvPr>
            <p:ph type="title"/>
          </p:nvPr>
        </p:nvSpPr>
        <p:spPr>
          <a:xfrm>
            <a:off x="302150" y="1273757"/>
            <a:ext cx="8563554" cy="847274"/>
          </a:xfrm>
        </p:spPr>
        <p:txBody>
          <a:bodyPr/>
          <a:lstStyle/>
          <a:p>
            <a:pPr algn="ctr"/>
            <a:r>
              <a:rPr lang="en-US" sz="6000" b="1" dirty="0">
                <a:latin typeface="+mn-lt"/>
              </a:rPr>
              <a:t>Questions?</a:t>
            </a:r>
          </a:p>
        </p:txBody>
      </p:sp>
      <p:sp>
        <p:nvSpPr>
          <p:cNvPr id="3" name="Title 1">
            <a:extLst>
              <a:ext uri="{FF2B5EF4-FFF2-40B4-BE49-F238E27FC236}">
                <a16:creationId xmlns:a16="http://schemas.microsoft.com/office/drawing/2014/main" id="{3E717352-1E3E-4F76-BEF6-2F045DE5C263}"/>
              </a:ext>
            </a:extLst>
          </p:cNvPr>
          <p:cNvSpPr txBox="1">
            <a:spLocks/>
          </p:cNvSpPr>
          <p:nvPr/>
        </p:nvSpPr>
        <p:spPr>
          <a:xfrm>
            <a:off x="1181100" y="2503844"/>
            <a:ext cx="6474342" cy="3757256"/>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800" b="0" dirty="0">
                <a:hlinkClick r:id="rId3"/>
              </a:rPr>
              <a:t>SubstanceUseData@dhhs.nc.gov</a:t>
            </a:r>
            <a:r>
              <a:rPr lang="en-US" sz="2800" b="0" dirty="0"/>
              <a:t> </a:t>
            </a:r>
          </a:p>
          <a:p>
            <a:pPr algn="ctr"/>
            <a:endParaRPr lang="en-US" sz="2400" b="0" dirty="0"/>
          </a:p>
          <a:p>
            <a:pPr algn="ctr"/>
            <a:r>
              <a:rPr lang="en-US" sz="2800" b="0" dirty="0">
                <a:solidFill>
                  <a:schemeClr val="tx2"/>
                </a:solidFill>
              </a:rPr>
              <a:t>Injury and Violence Prevention Branch Division of Public Health</a:t>
            </a:r>
          </a:p>
          <a:p>
            <a:pPr algn="ctr"/>
            <a:endParaRPr lang="en-US" dirty="0"/>
          </a:p>
          <a:p>
            <a:pPr algn="ctr"/>
            <a:r>
              <a:rPr lang="en-US" sz="2800" b="0" u="sng" kern="100" dirty="0">
                <a:solidFill>
                  <a:srgbClr val="467886"/>
                </a:solidFill>
                <a:effectLst/>
                <a:latin typeface="+mn-lt"/>
                <a:ea typeface="Aptos" panose="020B0004020202020204" pitchFamily="34" charset="0"/>
                <a:cs typeface="Times New Roman" panose="02020603050405020304" pitchFamily="18" charset="0"/>
                <a:hlinkClick r:id="rId4"/>
              </a:rPr>
              <a:t>North Carolina Alcohol and Related Harms Data</a:t>
            </a:r>
            <a:endParaRPr lang="en-US" dirty="0"/>
          </a:p>
        </p:txBody>
      </p:sp>
    </p:spTree>
    <p:extLst>
      <p:ext uri="{BB962C8B-B14F-4D97-AF65-F5344CB8AC3E}">
        <p14:creationId xmlns:p14="http://schemas.microsoft.com/office/powerpoint/2010/main" val="258650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24346E-9860-AE39-B845-83A12AC340B5}"/>
              </a:ext>
            </a:extLst>
          </p:cNvPr>
          <p:cNvSpPr>
            <a:spLocks noGrp="1"/>
          </p:cNvSpPr>
          <p:nvPr>
            <p:ph type="title"/>
          </p:nvPr>
        </p:nvSpPr>
        <p:spPr>
          <a:xfrm>
            <a:off x="274320" y="1143000"/>
            <a:ext cx="8563554" cy="548640"/>
          </a:xfrm>
        </p:spPr>
        <p:txBody>
          <a:bodyPr/>
          <a:lstStyle/>
          <a:p>
            <a:r>
              <a:rPr lang="en-US" sz="3200" dirty="0"/>
              <a:t>Funding</a:t>
            </a:r>
          </a:p>
        </p:txBody>
      </p:sp>
      <p:sp>
        <p:nvSpPr>
          <p:cNvPr id="2" name="Text Placeholder 1">
            <a:extLst>
              <a:ext uri="{FF2B5EF4-FFF2-40B4-BE49-F238E27FC236}">
                <a16:creationId xmlns:a16="http://schemas.microsoft.com/office/drawing/2014/main" id="{F5D1D731-296E-74E8-4CAE-A8EF50BA17C6}"/>
              </a:ext>
            </a:extLst>
          </p:cNvPr>
          <p:cNvSpPr>
            <a:spLocks noGrp="1"/>
          </p:cNvSpPr>
          <p:nvPr>
            <p:ph type="body" sz="quarter" idx="10"/>
          </p:nvPr>
        </p:nvSpPr>
        <p:spPr>
          <a:xfrm>
            <a:off x="274320" y="1828800"/>
            <a:ext cx="8563554" cy="4142629"/>
          </a:xfrm>
        </p:spPr>
        <p:txBody>
          <a:bodyPr/>
          <a:lstStyle/>
          <a:p>
            <a:pPr marL="0" indent="0">
              <a:buNone/>
            </a:pPr>
            <a:r>
              <a:rPr lang="en-US" sz="2400" b="0" dirty="0"/>
              <a:t>This presentation is partially supported by the Centers for Disease Control and Prevention of the U.S. Department of Health and Human Services (HHS) as part of a financial assistance award totaling $166,667. The contents are those of the author(s) and do not necessarily represent the official views of, nor an endorsement, by CDC/HHS, or the U.S. Government.</a:t>
            </a:r>
          </a:p>
          <a:p>
            <a:endParaRPr lang="en-US" sz="2400" b="0" dirty="0"/>
          </a:p>
        </p:txBody>
      </p:sp>
      <p:sp>
        <p:nvSpPr>
          <p:cNvPr id="4" name="Slide Number Placeholder 3">
            <a:extLst>
              <a:ext uri="{FF2B5EF4-FFF2-40B4-BE49-F238E27FC236}">
                <a16:creationId xmlns:a16="http://schemas.microsoft.com/office/drawing/2014/main" id="{E0791D09-DA9E-448C-C7D8-1E2D89DF116F}"/>
              </a:ext>
            </a:extLst>
          </p:cNvPr>
          <p:cNvSpPr>
            <a:spLocks noGrp="1"/>
          </p:cNvSpPr>
          <p:nvPr>
            <p:ph type="sldNum" sz="quarter" idx="14"/>
          </p:nvPr>
        </p:nvSpPr>
        <p:spPr/>
        <p:txBody>
          <a:bodyPr/>
          <a:lstStyle/>
          <a:p>
            <a:fld id="{11F27F3A-B3E9-41ED-AF8F-A365F10BB65F}" type="slidenum">
              <a:rPr lang="en-US" smtClean="0"/>
              <a:pPr/>
              <a:t>3</a:t>
            </a:fld>
            <a:endParaRPr lang="en-US" dirty="0"/>
          </a:p>
        </p:txBody>
      </p:sp>
    </p:spTree>
    <p:extLst>
      <p:ext uri="{BB962C8B-B14F-4D97-AF65-F5344CB8AC3E}">
        <p14:creationId xmlns:p14="http://schemas.microsoft.com/office/powerpoint/2010/main" val="35218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211D7D-ED55-EE8A-B700-445FB0676FDB}"/>
              </a:ext>
            </a:extLst>
          </p:cNvPr>
          <p:cNvSpPr>
            <a:spLocks noGrp="1"/>
          </p:cNvSpPr>
          <p:nvPr>
            <p:ph type="title"/>
          </p:nvPr>
        </p:nvSpPr>
        <p:spPr>
          <a:xfrm>
            <a:off x="274320" y="1143000"/>
            <a:ext cx="8563554" cy="548640"/>
          </a:xfrm>
        </p:spPr>
        <p:txBody>
          <a:bodyPr/>
          <a:lstStyle/>
          <a:p>
            <a:r>
              <a:rPr lang="en-US" sz="3200" dirty="0"/>
              <a:t>What is considered a “drink”?</a:t>
            </a:r>
          </a:p>
        </p:txBody>
      </p:sp>
      <p:pic>
        <p:nvPicPr>
          <p:cNvPr id="6" name="Picture 5" descr="A blue and white beer bottle">
            <a:extLst>
              <a:ext uri="{FF2B5EF4-FFF2-40B4-BE49-F238E27FC236}">
                <a16:creationId xmlns:a16="http://schemas.microsoft.com/office/drawing/2014/main" id="{0D5D0E90-0BDC-71B9-8898-62BE13F0C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81" y="2230125"/>
            <a:ext cx="858018" cy="2397750"/>
          </a:xfrm>
          <a:prstGeom prst="rect">
            <a:avLst/>
          </a:prstGeom>
        </p:spPr>
      </p:pic>
      <p:sp>
        <p:nvSpPr>
          <p:cNvPr id="17" name="TextBox 16">
            <a:extLst>
              <a:ext uri="{FF2B5EF4-FFF2-40B4-BE49-F238E27FC236}">
                <a16:creationId xmlns:a16="http://schemas.microsoft.com/office/drawing/2014/main" id="{782FDEBD-9061-CECF-BBAE-8871230ABA76}"/>
              </a:ext>
            </a:extLst>
          </p:cNvPr>
          <p:cNvSpPr txBox="1"/>
          <p:nvPr/>
        </p:nvSpPr>
        <p:spPr>
          <a:xfrm>
            <a:off x="363060" y="4627875"/>
            <a:ext cx="1094660" cy="738664"/>
          </a:xfrm>
          <a:prstGeom prst="rect">
            <a:avLst/>
          </a:prstGeom>
          <a:noFill/>
        </p:spPr>
        <p:txBody>
          <a:bodyPr wrap="square" rtlCol="0">
            <a:spAutoFit/>
          </a:bodyPr>
          <a:lstStyle/>
          <a:p>
            <a:pPr algn="ctr"/>
            <a:r>
              <a:rPr lang="en-US" sz="1400" dirty="0">
                <a:solidFill>
                  <a:schemeClr val="tx2"/>
                </a:solidFill>
              </a:rPr>
              <a:t>12 ounces</a:t>
            </a:r>
          </a:p>
          <a:p>
            <a:pPr algn="ctr"/>
            <a:r>
              <a:rPr lang="en-US" sz="1400" dirty="0">
                <a:solidFill>
                  <a:schemeClr val="tx2"/>
                </a:solidFill>
              </a:rPr>
              <a:t>5% ABV beer*</a:t>
            </a:r>
          </a:p>
        </p:txBody>
      </p:sp>
      <p:sp>
        <p:nvSpPr>
          <p:cNvPr id="26" name="Equals 25" descr="Equal sign">
            <a:extLst>
              <a:ext uri="{FF2B5EF4-FFF2-40B4-BE49-F238E27FC236}">
                <a16:creationId xmlns:a16="http://schemas.microsoft.com/office/drawing/2014/main" id="{14C4F196-49D3-84D7-5C4B-109402A6C8E6}"/>
              </a:ext>
              <a:ext uri="{C183D7F6-B498-43B3-948B-1728B52AA6E4}">
                <adec:decorative xmlns:adec="http://schemas.microsoft.com/office/drawing/2017/decorative" val="0"/>
              </a:ext>
            </a:extLst>
          </p:cNvPr>
          <p:cNvSpPr/>
          <p:nvPr/>
        </p:nvSpPr>
        <p:spPr>
          <a:xfrm>
            <a:off x="1561619" y="3505023"/>
            <a:ext cx="548968" cy="548640"/>
          </a:xfrm>
          <a:prstGeom prst="mathEqual">
            <a:avLst/>
          </a:prstGeom>
          <a:solidFill>
            <a:srgbClr val="001360"/>
          </a:solidFill>
          <a:ln>
            <a:solidFill>
              <a:srgbClr val="0013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A blue and white craft beer bottle">
            <a:extLst>
              <a:ext uri="{FF2B5EF4-FFF2-40B4-BE49-F238E27FC236}">
                <a16:creationId xmlns:a16="http://schemas.microsoft.com/office/drawing/2014/main" id="{174C5FF1-A14C-C13D-D36A-B12CC0669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312" y="2230125"/>
            <a:ext cx="858018" cy="2397750"/>
          </a:xfrm>
          <a:prstGeom prst="rect">
            <a:avLst/>
          </a:prstGeom>
        </p:spPr>
      </p:pic>
      <p:sp>
        <p:nvSpPr>
          <p:cNvPr id="24" name="Rectangle 23">
            <a:extLst>
              <a:ext uri="{FF2B5EF4-FFF2-40B4-BE49-F238E27FC236}">
                <a16:creationId xmlns:a16="http://schemas.microsoft.com/office/drawing/2014/main" id="{D8ACC4C2-DC71-90CD-EFAC-D6EEF9F34487}"/>
              </a:ext>
            </a:extLst>
          </p:cNvPr>
          <p:cNvSpPr/>
          <p:nvPr/>
        </p:nvSpPr>
        <p:spPr>
          <a:xfrm rot="18149249">
            <a:off x="2183536" y="3625937"/>
            <a:ext cx="1042273" cy="400110"/>
          </a:xfrm>
          <a:prstGeom prst="rect">
            <a:avLst/>
          </a:prstGeom>
          <a:noFill/>
        </p:spPr>
        <p:txBody>
          <a:bodyPr wrap="none" lIns="91440" tIns="45720" rIns="91440" bIns="45720">
            <a:spAutoFit/>
          </a:bodyPr>
          <a:lstStyle/>
          <a:p>
            <a:pPr algn="ctr"/>
            <a:r>
              <a:rPr lang="en-US" sz="2000" b="0" cap="none" spc="0" dirty="0">
                <a:ln w="0">
                  <a:solidFill>
                    <a:srgbClr val="001360"/>
                  </a:solidFill>
                </a:ln>
                <a:solidFill>
                  <a:srgbClr val="001360"/>
                </a:solidFill>
                <a:effectLst>
                  <a:outerShdw blurRad="38100" dist="19050" dir="2700000" algn="tl" rotWithShape="0">
                    <a:schemeClr val="dk1">
                      <a:alpha val="40000"/>
                    </a:schemeClr>
                  </a:outerShdw>
                </a:effectLst>
              </a:rPr>
              <a:t>CRAFT</a:t>
            </a:r>
          </a:p>
        </p:txBody>
      </p:sp>
      <p:sp>
        <p:nvSpPr>
          <p:cNvPr id="25" name="TextBox 24">
            <a:extLst>
              <a:ext uri="{FF2B5EF4-FFF2-40B4-BE49-F238E27FC236}">
                <a16:creationId xmlns:a16="http://schemas.microsoft.com/office/drawing/2014/main" id="{65484991-497C-BA9E-D964-140420281D63}"/>
              </a:ext>
            </a:extLst>
          </p:cNvPr>
          <p:cNvSpPr txBox="1"/>
          <p:nvPr/>
        </p:nvSpPr>
        <p:spPr>
          <a:xfrm>
            <a:off x="2110587" y="4627875"/>
            <a:ext cx="1158153" cy="738664"/>
          </a:xfrm>
          <a:prstGeom prst="rect">
            <a:avLst/>
          </a:prstGeom>
          <a:noFill/>
        </p:spPr>
        <p:txBody>
          <a:bodyPr wrap="square" rtlCol="0">
            <a:spAutoFit/>
          </a:bodyPr>
          <a:lstStyle/>
          <a:p>
            <a:pPr algn="ctr"/>
            <a:r>
              <a:rPr lang="en-US" sz="1400" dirty="0">
                <a:solidFill>
                  <a:schemeClr val="tx2"/>
                </a:solidFill>
              </a:rPr>
              <a:t>4-12 ounces</a:t>
            </a:r>
          </a:p>
          <a:p>
            <a:pPr algn="ctr"/>
            <a:r>
              <a:rPr lang="en-US" sz="1400" dirty="0">
                <a:solidFill>
                  <a:schemeClr val="tx2"/>
                </a:solidFill>
              </a:rPr>
              <a:t>5-15% ABV craft beer*</a:t>
            </a:r>
          </a:p>
        </p:txBody>
      </p:sp>
      <p:sp>
        <p:nvSpPr>
          <p:cNvPr id="27" name="Equals 26" descr="Equal sign">
            <a:extLst>
              <a:ext uri="{FF2B5EF4-FFF2-40B4-BE49-F238E27FC236}">
                <a16:creationId xmlns:a16="http://schemas.microsoft.com/office/drawing/2014/main" id="{5195CFDC-B81F-16C8-75E8-63033EAB3CDD}"/>
              </a:ext>
              <a:ext uri="{C183D7F6-B498-43B3-948B-1728B52AA6E4}">
                <adec:decorative xmlns:adec="http://schemas.microsoft.com/office/drawing/2017/decorative" val="0"/>
              </a:ext>
            </a:extLst>
          </p:cNvPr>
          <p:cNvSpPr/>
          <p:nvPr/>
        </p:nvSpPr>
        <p:spPr>
          <a:xfrm>
            <a:off x="3221618" y="3498298"/>
            <a:ext cx="548968" cy="548640"/>
          </a:xfrm>
          <a:prstGeom prst="mathEqual">
            <a:avLst/>
          </a:prstGeom>
          <a:solidFill>
            <a:srgbClr val="001360"/>
          </a:solidFill>
          <a:ln>
            <a:solidFill>
              <a:srgbClr val="0013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A blue and white malt liquor bottle">
            <a:extLst>
              <a:ext uri="{FF2B5EF4-FFF2-40B4-BE49-F238E27FC236}">
                <a16:creationId xmlns:a16="http://schemas.microsoft.com/office/drawing/2014/main" id="{9AB9A61C-437C-7460-39C1-2DDAF5BB8F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4897" y="2681813"/>
            <a:ext cx="1094659" cy="1946062"/>
          </a:xfrm>
          <a:prstGeom prst="rect">
            <a:avLst/>
          </a:prstGeom>
        </p:spPr>
      </p:pic>
      <p:sp>
        <p:nvSpPr>
          <p:cNvPr id="18" name="TextBox 17">
            <a:extLst>
              <a:ext uri="{FF2B5EF4-FFF2-40B4-BE49-F238E27FC236}">
                <a16:creationId xmlns:a16="http://schemas.microsoft.com/office/drawing/2014/main" id="{8526F500-F5CD-6023-3A6F-656A377991E3}"/>
              </a:ext>
            </a:extLst>
          </p:cNvPr>
          <p:cNvSpPr txBox="1"/>
          <p:nvPr/>
        </p:nvSpPr>
        <p:spPr>
          <a:xfrm>
            <a:off x="3914896" y="4627875"/>
            <a:ext cx="1094660" cy="738664"/>
          </a:xfrm>
          <a:prstGeom prst="rect">
            <a:avLst/>
          </a:prstGeom>
          <a:noFill/>
        </p:spPr>
        <p:txBody>
          <a:bodyPr wrap="square" rtlCol="0">
            <a:spAutoFit/>
          </a:bodyPr>
          <a:lstStyle/>
          <a:p>
            <a:pPr algn="ctr"/>
            <a:r>
              <a:rPr lang="en-US" sz="1400" dirty="0">
                <a:solidFill>
                  <a:schemeClr val="tx2"/>
                </a:solidFill>
              </a:rPr>
              <a:t>8 ounces</a:t>
            </a:r>
          </a:p>
          <a:p>
            <a:pPr algn="ctr"/>
            <a:r>
              <a:rPr lang="en-US" sz="1400" dirty="0">
                <a:solidFill>
                  <a:schemeClr val="tx2"/>
                </a:solidFill>
              </a:rPr>
              <a:t>7% ABV malt liquor*</a:t>
            </a:r>
          </a:p>
        </p:txBody>
      </p:sp>
      <p:sp>
        <p:nvSpPr>
          <p:cNvPr id="28" name="Equals 27" descr="Equal sign">
            <a:extLst>
              <a:ext uri="{FF2B5EF4-FFF2-40B4-BE49-F238E27FC236}">
                <a16:creationId xmlns:a16="http://schemas.microsoft.com/office/drawing/2014/main" id="{DDEC8CE6-0122-9A1C-E354-6ACDF6365362}"/>
              </a:ext>
              <a:ext uri="{C183D7F6-B498-43B3-948B-1728B52AA6E4}">
                <adec:decorative xmlns:adec="http://schemas.microsoft.com/office/drawing/2017/decorative" val="0"/>
              </a:ext>
            </a:extLst>
          </p:cNvPr>
          <p:cNvSpPr/>
          <p:nvPr/>
        </p:nvSpPr>
        <p:spPr>
          <a:xfrm>
            <a:off x="5143715" y="3505023"/>
            <a:ext cx="548968" cy="548640"/>
          </a:xfrm>
          <a:prstGeom prst="mathEqual">
            <a:avLst/>
          </a:prstGeom>
          <a:solidFill>
            <a:srgbClr val="001360"/>
          </a:solidFill>
          <a:ln>
            <a:solidFill>
              <a:srgbClr val="0013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A blue and white wine glass">
            <a:extLst>
              <a:ext uri="{FF2B5EF4-FFF2-40B4-BE49-F238E27FC236}">
                <a16:creationId xmlns:a16="http://schemas.microsoft.com/office/drawing/2014/main" id="{B41CC53C-B1F3-7947-AF6B-06D6726F4E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1123" y="2803442"/>
            <a:ext cx="1094659" cy="1824433"/>
          </a:xfrm>
          <a:prstGeom prst="rect">
            <a:avLst/>
          </a:prstGeom>
        </p:spPr>
      </p:pic>
      <p:sp>
        <p:nvSpPr>
          <p:cNvPr id="19" name="TextBox 18">
            <a:extLst>
              <a:ext uri="{FF2B5EF4-FFF2-40B4-BE49-F238E27FC236}">
                <a16:creationId xmlns:a16="http://schemas.microsoft.com/office/drawing/2014/main" id="{F9B6E7AF-8EDA-17CF-11F9-C0E2FFDAFF9E}"/>
              </a:ext>
            </a:extLst>
          </p:cNvPr>
          <p:cNvSpPr txBox="1"/>
          <p:nvPr/>
        </p:nvSpPr>
        <p:spPr>
          <a:xfrm>
            <a:off x="5850451" y="4627875"/>
            <a:ext cx="936002" cy="738664"/>
          </a:xfrm>
          <a:prstGeom prst="rect">
            <a:avLst/>
          </a:prstGeom>
          <a:noFill/>
        </p:spPr>
        <p:txBody>
          <a:bodyPr wrap="square" rtlCol="0">
            <a:spAutoFit/>
          </a:bodyPr>
          <a:lstStyle/>
          <a:p>
            <a:pPr algn="ctr"/>
            <a:r>
              <a:rPr lang="en-US" sz="1400" dirty="0">
                <a:solidFill>
                  <a:schemeClr val="tx2"/>
                </a:solidFill>
              </a:rPr>
              <a:t>5 ounces</a:t>
            </a:r>
          </a:p>
          <a:p>
            <a:pPr algn="ctr"/>
            <a:r>
              <a:rPr lang="en-US" sz="1400" dirty="0">
                <a:solidFill>
                  <a:schemeClr val="tx2"/>
                </a:solidFill>
              </a:rPr>
              <a:t>12% ABV wine*</a:t>
            </a:r>
          </a:p>
        </p:txBody>
      </p:sp>
      <p:sp>
        <p:nvSpPr>
          <p:cNvPr id="29" name="Equals 28" descr="Equal sign">
            <a:extLst>
              <a:ext uri="{FF2B5EF4-FFF2-40B4-BE49-F238E27FC236}">
                <a16:creationId xmlns:a16="http://schemas.microsoft.com/office/drawing/2014/main" id="{64F67CD9-5E24-F82B-28D4-07BF82042467}"/>
              </a:ext>
              <a:ext uri="{C183D7F6-B498-43B3-948B-1728B52AA6E4}">
                <adec:decorative xmlns:adec="http://schemas.microsoft.com/office/drawing/2017/decorative" val="0"/>
              </a:ext>
            </a:extLst>
          </p:cNvPr>
          <p:cNvSpPr/>
          <p:nvPr/>
        </p:nvSpPr>
        <p:spPr>
          <a:xfrm>
            <a:off x="6944222" y="3498298"/>
            <a:ext cx="548968" cy="548640"/>
          </a:xfrm>
          <a:prstGeom prst="mathEqual">
            <a:avLst/>
          </a:prstGeom>
          <a:solidFill>
            <a:srgbClr val="001360"/>
          </a:solidFill>
          <a:ln>
            <a:solidFill>
              <a:srgbClr val="0013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8453B7ED-283A-AB8D-83DD-C8D868832FD3}"/>
              </a:ext>
            </a:extLst>
          </p:cNvPr>
          <p:cNvSpPr txBox="1"/>
          <p:nvPr/>
        </p:nvSpPr>
        <p:spPr>
          <a:xfrm>
            <a:off x="7338727" y="2740788"/>
            <a:ext cx="1435261" cy="738664"/>
          </a:xfrm>
          <a:prstGeom prst="rect">
            <a:avLst/>
          </a:prstGeom>
          <a:noFill/>
        </p:spPr>
        <p:txBody>
          <a:bodyPr wrap="square" rtlCol="0">
            <a:spAutoFit/>
          </a:bodyPr>
          <a:lstStyle/>
          <a:p>
            <a:pPr algn="ctr"/>
            <a:r>
              <a:rPr lang="en-US" sz="1400" dirty="0">
                <a:solidFill>
                  <a:schemeClr val="tx2"/>
                </a:solidFill>
              </a:rPr>
              <a:t>Examples: gin, rum, vodka, whiskey</a:t>
            </a:r>
          </a:p>
        </p:txBody>
      </p:sp>
      <p:pic>
        <p:nvPicPr>
          <p:cNvPr id="16" name="Picture 15" descr="A blue and white shot glass">
            <a:extLst>
              <a:ext uri="{FF2B5EF4-FFF2-40B4-BE49-F238E27FC236}">
                <a16:creationId xmlns:a16="http://schemas.microsoft.com/office/drawing/2014/main" id="{BD1FD3DC-0E8A-17F2-C454-A3EBEC874F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7349" y="3479452"/>
            <a:ext cx="858018" cy="1148423"/>
          </a:xfrm>
          <a:prstGeom prst="rect">
            <a:avLst/>
          </a:prstGeom>
        </p:spPr>
      </p:pic>
      <p:sp>
        <p:nvSpPr>
          <p:cNvPr id="20" name="TextBox 19">
            <a:extLst>
              <a:ext uri="{FF2B5EF4-FFF2-40B4-BE49-F238E27FC236}">
                <a16:creationId xmlns:a16="http://schemas.microsoft.com/office/drawing/2014/main" id="{99E5DA31-DB63-A51B-F871-8C72E8F3A234}"/>
              </a:ext>
            </a:extLst>
          </p:cNvPr>
          <p:cNvSpPr txBox="1"/>
          <p:nvPr/>
        </p:nvSpPr>
        <p:spPr>
          <a:xfrm>
            <a:off x="7493190" y="4627875"/>
            <a:ext cx="1094660" cy="1169551"/>
          </a:xfrm>
          <a:prstGeom prst="rect">
            <a:avLst/>
          </a:prstGeom>
          <a:noFill/>
        </p:spPr>
        <p:txBody>
          <a:bodyPr wrap="square" rtlCol="0">
            <a:spAutoFit/>
          </a:bodyPr>
          <a:lstStyle/>
          <a:p>
            <a:pPr algn="ctr"/>
            <a:r>
              <a:rPr lang="en-US" sz="1400" dirty="0">
                <a:solidFill>
                  <a:schemeClr val="tx2"/>
                </a:solidFill>
              </a:rPr>
              <a:t>1.5 ounces</a:t>
            </a:r>
          </a:p>
          <a:p>
            <a:pPr algn="ctr"/>
            <a:r>
              <a:rPr lang="en-US" sz="1400" dirty="0">
                <a:solidFill>
                  <a:schemeClr val="tx2"/>
                </a:solidFill>
              </a:rPr>
              <a:t>40% ABV (80 proof) distilled spirits*</a:t>
            </a:r>
          </a:p>
        </p:txBody>
      </p:sp>
      <p:sp>
        <p:nvSpPr>
          <p:cNvPr id="31" name="TextBox 30">
            <a:extLst>
              <a:ext uri="{FF2B5EF4-FFF2-40B4-BE49-F238E27FC236}">
                <a16:creationId xmlns:a16="http://schemas.microsoft.com/office/drawing/2014/main" id="{F13EDC17-D71E-B3A1-8231-E15C29460D9A}"/>
              </a:ext>
            </a:extLst>
          </p:cNvPr>
          <p:cNvSpPr txBox="1"/>
          <p:nvPr/>
        </p:nvSpPr>
        <p:spPr>
          <a:xfrm>
            <a:off x="274320" y="5804546"/>
            <a:ext cx="8563554" cy="430887"/>
          </a:xfrm>
          <a:prstGeom prst="rect">
            <a:avLst/>
          </a:prstGeom>
          <a:noFill/>
        </p:spPr>
        <p:txBody>
          <a:bodyPr wrap="square" rtlCol="0">
            <a:spAutoFit/>
          </a:bodyPr>
          <a:lstStyle/>
          <a:p>
            <a:r>
              <a:rPr lang="en-US" sz="1100" dirty="0">
                <a:solidFill>
                  <a:srgbClr val="003B70"/>
                </a:solidFill>
              </a:rPr>
              <a:t>*The alcohol content of different types of beer, wine, and liquor may vary. To see how many standard drinks are within a container, please use </a:t>
            </a:r>
            <a:r>
              <a:rPr lang="en-US" sz="1100" dirty="0">
                <a:solidFill>
                  <a:srgbClr val="003B70"/>
                </a:solidFill>
                <a:hlinkClick r:id="rId7"/>
              </a:rPr>
              <a:t>NIAAA’s </a:t>
            </a:r>
            <a:r>
              <a:rPr lang="en-US" sz="1100" dirty="0">
                <a:solidFill>
                  <a:schemeClr val="tx2"/>
                </a:solidFill>
                <a:hlinkClick r:id="rId7"/>
              </a:rPr>
              <a:t>Drink Size Calculator.</a:t>
            </a:r>
            <a:endParaRPr lang="en-US" sz="1100" dirty="0">
              <a:solidFill>
                <a:schemeClr val="tx2"/>
              </a:solidFill>
            </a:endParaRPr>
          </a:p>
        </p:txBody>
      </p:sp>
      <p:sp>
        <p:nvSpPr>
          <p:cNvPr id="30" name="TextBox 29">
            <a:extLst>
              <a:ext uri="{FF2B5EF4-FFF2-40B4-BE49-F238E27FC236}">
                <a16:creationId xmlns:a16="http://schemas.microsoft.com/office/drawing/2014/main" id="{49A8E49A-2677-5EA3-087A-77B227989E75}"/>
              </a:ext>
            </a:extLst>
          </p:cNvPr>
          <p:cNvSpPr txBox="1"/>
          <p:nvPr/>
        </p:nvSpPr>
        <p:spPr>
          <a:xfrm>
            <a:off x="274320" y="6174121"/>
            <a:ext cx="4433104" cy="261610"/>
          </a:xfrm>
          <a:prstGeom prst="rect">
            <a:avLst/>
          </a:prstGeom>
          <a:noFill/>
        </p:spPr>
        <p:txBody>
          <a:bodyPr wrap="square" rtlCol="0">
            <a:spAutoFit/>
          </a:bodyPr>
          <a:lstStyle/>
          <a:p>
            <a:r>
              <a:rPr lang="en-US" sz="1100" dirty="0">
                <a:solidFill>
                  <a:schemeClr val="tx2"/>
                </a:solidFill>
              </a:rPr>
              <a:t>Definitions: ABV – Alcohol by Volume</a:t>
            </a:r>
          </a:p>
        </p:txBody>
      </p:sp>
      <p:sp>
        <p:nvSpPr>
          <p:cNvPr id="3" name="Text Placeholder 2">
            <a:extLst>
              <a:ext uri="{FF2B5EF4-FFF2-40B4-BE49-F238E27FC236}">
                <a16:creationId xmlns:a16="http://schemas.microsoft.com/office/drawing/2014/main" id="{081AD3D5-7800-035E-FC27-962D38DA400D}"/>
              </a:ext>
            </a:extLst>
          </p:cNvPr>
          <p:cNvSpPr>
            <a:spLocks noGrp="1"/>
          </p:cNvSpPr>
          <p:nvPr>
            <p:ph type="body" sz="quarter" idx="11"/>
          </p:nvPr>
        </p:nvSpPr>
        <p:spPr>
          <a:xfrm>
            <a:off x="274320" y="6401996"/>
            <a:ext cx="8073990" cy="225932"/>
          </a:xfrm>
        </p:spPr>
        <p:txBody>
          <a:bodyPr/>
          <a:lstStyle/>
          <a:p>
            <a:r>
              <a:rPr lang="en-US" i="0" dirty="0">
                <a:solidFill>
                  <a:schemeClr val="tx2"/>
                </a:solidFill>
              </a:rPr>
              <a:t>Source: </a:t>
            </a:r>
            <a:r>
              <a:rPr lang="en-US" i="0" dirty="0">
                <a:hlinkClick r:id="rId8"/>
              </a:rPr>
              <a:t>National Institute on Alcohol Abuse and Alcoholism (NIAAA)</a:t>
            </a:r>
            <a:endParaRPr lang="en-US" i="0" dirty="0"/>
          </a:p>
        </p:txBody>
      </p:sp>
      <p:sp>
        <p:nvSpPr>
          <p:cNvPr id="4" name="Slide Number Placeholder 3">
            <a:extLst>
              <a:ext uri="{FF2B5EF4-FFF2-40B4-BE49-F238E27FC236}">
                <a16:creationId xmlns:a16="http://schemas.microsoft.com/office/drawing/2014/main" id="{0342260C-1AB9-C616-C071-E2A6D60C8E96}"/>
              </a:ext>
            </a:extLst>
          </p:cNvPr>
          <p:cNvSpPr>
            <a:spLocks noGrp="1"/>
          </p:cNvSpPr>
          <p:nvPr>
            <p:ph type="sldNum" sz="quarter" idx="14"/>
          </p:nvPr>
        </p:nvSpPr>
        <p:spPr/>
        <p:txBody>
          <a:bodyPr/>
          <a:lstStyle/>
          <a:p>
            <a:fld id="{11F27F3A-B3E9-41ED-AF8F-A365F10BB65F}" type="slidenum">
              <a:rPr lang="en-US" smtClean="0"/>
              <a:pPr/>
              <a:t>4</a:t>
            </a:fld>
            <a:endParaRPr lang="en-US" dirty="0"/>
          </a:p>
        </p:txBody>
      </p:sp>
    </p:spTree>
    <p:extLst>
      <p:ext uri="{BB962C8B-B14F-4D97-AF65-F5344CB8AC3E}">
        <p14:creationId xmlns:p14="http://schemas.microsoft.com/office/powerpoint/2010/main" val="331572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6E3D6-260A-5821-37E2-6044776DE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620209-338F-0809-4AE3-53CF00FBAB26}"/>
              </a:ext>
            </a:extLst>
          </p:cNvPr>
          <p:cNvSpPr>
            <a:spLocks noGrp="1"/>
          </p:cNvSpPr>
          <p:nvPr>
            <p:ph type="title"/>
          </p:nvPr>
        </p:nvSpPr>
        <p:spPr>
          <a:xfrm>
            <a:off x="274320" y="1143000"/>
            <a:ext cx="8563554" cy="548640"/>
          </a:xfrm>
        </p:spPr>
        <p:txBody>
          <a:bodyPr/>
          <a:lstStyle/>
          <a:p>
            <a:r>
              <a:rPr lang="en-US" sz="3200" dirty="0">
                <a:latin typeface="+mn-lt"/>
              </a:rPr>
              <a:t>Levels of Alcohol Use</a:t>
            </a:r>
          </a:p>
        </p:txBody>
      </p:sp>
      <p:sp>
        <p:nvSpPr>
          <p:cNvPr id="5" name="TextBox 4">
            <a:extLst>
              <a:ext uri="{FF2B5EF4-FFF2-40B4-BE49-F238E27FC236}">
                <a16:creationId xmlns:a16="http://schemas.microsoft.com/office/drawing/2014/main" id="{05E92B2F-FAB7-E518-BDED-F155E4A1C60C}"/>
              </a:ext>
            </a:extLst>
          </p:cNvPr>
          <p:cNvSpPr txBox="1"/>
          <p:nvPr/>
        </p:nvSpPr>
        <p:spPr>
          <a:xfrm>
            <a:off x="274320" y="1691640"/>
            <a:ext cx="8563554" cy="707886"/>
          </a:xfrm>
          <a:prstGeom prst="rect">
            <a:avLst/>
          </a:prstGeom>
          <a:noFill/>
        </p:spPr>
        <p:txBody>
          <a:bodyPr wrap="square" rtlCol="0">
            <a:spAutoFit/>
          </a:bodyPr>
          <a:lstStyle/>
          <a:p>
            <a:pPr algn="ctr"/>
            <a:r>
              <a:rPr lang="en-US" sz="2000" b="1" dirty="0">
                <a:solidFill>
                  <a:schemeClr val="tx2"/>
                </a:solidFill>
              </a:rPr>
              <a:t>No amount of alcohol is safe for your health. </a:t>
            </a:r>
            <a:r>
              <a:rPr lang="en-US" sz="2000" dirty="0">
                <a:solidFill>
                  <a:schemeClr val="tx2"/>
                </a:solidFill>
              </a:rPr>
              <a:t>Each drink increases the risk of harm. </a:t>
            </a:r>
            <a:endParaRPr lang="en-US" sz="2000" b="1" dirty="0">
              <a:solidFill>
                <a:schemeClr val="tx2"/>
              </a:solidFill>
            </a:endParaRPr>
          </a:p>
        </p:txBody>
      </p:sp>
      <p:sp>
        <p:nvSpPr>
          <p:cNvPr id="13" name="TextBox 12">
            <a:extLst>
              <a:ext uri="{FF2B5EF4-FFF2-40B4-BE49-F238E27FC236}">
                <a16:creationId xmlns:a16="http://schemas.microsoft.com/office/drawing/2014/main" id="{F6F1B5E0-6C34-4CBF-3950-EEA87723C6EE}"/>
              </a:ext>
            </a:extLst>
          </p:cNvPr>
          <p:cNvSpPr txBox="1"/>
          <p:nvPr/>
        </p:nvSpPr>
        <p:spPr>
          <a:xfrm>
            <a:off x="274320" y="2380982"/>
            <a:ext cx="2571750" cy="2785378"/>
          </a:xfrm>
          <a:prstGeom prst="rect">
            <a:avLst/>
          </a:prstGeom>
          <a:noFill/>
        </p:spPr>
        <p:txBody>
          <a:bodyPr wrap="square" rtlCol="0">
            <a:spAutoFit/>
          </a:bodyPr>
          <a:lstStyle/>
          <a:p>
            <a:pPr algn="ctr">
              <a:spcAft>
                <a:spcPts val="600"/>
              </a:spcAft>
            </a:pPr>
            <a:r>
              <a:rPr lang="en-US" sz="2200" b="1" dirty="0">
                <a:solidFill>
                  <a:schemeClr val="tx2"/>
                </a:solidFill>
              </a:rPr>
              <a:t>Men</a:t>
            </a:r>
          </a:p>
          <a:p>
            <a:pPr algn="ctr">
              <a:spcAft>
                <a:spcPts val="600"/>
              </a:spcAft>
            </a:pPr>
            <a:endParaRPr lang="en-US" sz="800" b="1" dirty="0">
              <a:solidFill>
                <a:schemeClr val="tx2"/>
              </a:solidFill>
            </a:endParaRPr>
          </a:p>
          <a:p>
            <a:pPr algn="ctr">
              <a:spcAft>
                <a:spcPts val="600"/>
              </a:spcAft>
            </a:pPr>
            <a:r>
              <a:rPr lang="en-US" sz="1600" b="1" dirty="0">
                <a:solidFill>
                  <a:schemeClr val="tx2"/>
                </a:solidFill>
              </a:rPr>
              <a:t>Heavy Drinking:</a:t>
            </a:r>
          </a:p>
          <a:p>
            <a:pPr algn="ctr">
              <a:spcAft>
                <a:spcPts val="600"/>
              </a:spcAft>
            </a:pPr>
            <a:r>
              <a:rPr lang="en-US" sz="1600" dirty="0">
                <a:solidFill>
                  <a:schemeClr val="tx2"/>
                </a:solidFill>
              </a:rPr>
              <a:t>Consuming</a:t>
            </a:r>
            <a:r>
              <a:rPr lang="en-US" dirty="0">
                <a:solidFill>
                  <a:schemeClr val="tx2"/>
                </a:solidFill>
              </a:rPr>
              <a:t> </a:t>
            </a:r>
            <a:r>
              <a:rPr lang="en-US" sz="2400" b="1" dirty="0">
                <a:solidFill>
                  <a:schemeClr val="tx2"/>
                </a:solidFill>
              </a:rPr>
              <a:t>15</a:t>
            </a:r>
            <a:r>
              <a:rPr lang="en-US" dirty="0">
                <a:solidFill>
                  <a:schemeClr val="tx2"/>
                </a:solidFill>
              </a:rPr>
              <a:t> </a:t>
            </a:r>
            <a:r>
              <a:rPr lang="en-US" sz="1600" dirty="0">
                <a:solidFill>
                  <a:schemeClr val="tx2"/>
                </a:solidFill>
              </a:rPr>
              <a:t>or more drinks per week</a:t>
            </a:r>
          </a:p>
          <a:p>
            <a:pPr algn="ctr">
              <a:spcAft>
                <a:spcPts val="600"/>
              </a:spcAft>
            </a:pPr>
            <a:endParaRPr lang="en-US" sz="300" dirty="0">
              <a:solidFill>
                <a:schemeClr val="tx2"/>
              </a:solidFill>
            </a:endParaRPr>
          </a:p>
          <a:p>
            <a:pPr algn="ctr">
              <a:spcAft>
                <a:spcPts val="600"/>
              </a:spcAft>
            </a:pPr>
            <a:r>
              <a:rPr lang="en-US" sz="1600" b="1" dirty="0">
                <a:solidFill>
                  <a:schemeClr val="tx2"/>
                </a:solidFill>
              </a:rPr>
              <a:t>Binge Drinking:</a:t>
            </a:r>
          </a:p>
          <a:p>
            <a:pPr algn="ctr">
              <a:spcAft>
                <a:spcPts val="600"/>
              </a:spcAft>
            </a:pPr>
            <a:r>
              <a:rPr lang="en-US" sz="1600" dirty="0">
                <a:solidFill>
                  <a:schemeClr val="tx2"/>
                </a:solidFill>
              </a:rPr>
              <a:t>Consuming</a:t>
            </a:r>
            <a:r>
              <a:rPr lang="en-US" dirty="0">
                <a:solidFill>
                  <a:schemeClr val="tx2"/>
                </a:solidFill>
              </a:rPr>
              <a:t> </a:t>
            </a:r>
            <a:r>
              <a:rPr lang="en-US" sz="2400" b="1" dirty="0">
                <a:solidFill>
                  <a:schemeClr val="tx2"/>
                </a:solidFill>
              </a:rPr>
              <a:t>5</a:t>
            </a:r>
            <a:r>
              <a:rPr lang="en-US" dirty="0">
                <a:solidFill>
                  <a:schemeClr val="tx2"/>
                </a:solidFill>
              </a:rPr>
              <a:t> </a:t>
            </a:r>
            <a:r>
              <a:rPr lang="en-US" sz="1600" dirty="0">
                <a:solidFill>
                  <a:schemeClr val="tx2"/>
                </a:solidFill>
              </a:rPr>
              <a:t>or more drinks in one occasion</a:t>
            </a:r>
            <a:endParaRPr lang="en-US" dirty="0">
              <a:solidFill>
                <a:schemeClr val="tx2"/>
              </a:solidFill>
            </a:endParaRPr>
          </a:p>
        </p:txBody>
      </p:sp>
      <p:pic>
        <p:nvPicPr>
          <p:cNvPr id="3" name="Graphic 2" descr="Human profile with solid fill">
            <a:extLst>
              <a:ext uri="{FF2B5EF4-FFF2-40B4-BE49-F238E27FC236}">
                <a16:creationId xmlns:a16="http://schemas.microsoft.com/office/drawing/2014/main" id="{742594A4-81F0-2874-419E-8730F036751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32097" y="2828069"/>
            <a:ext cx="1524000" cy="1804875"/>
          </a:xfrm>
          <a:prstGeom prst="rect">
            <a:avLst/>
          </a:prstGeom>
        </p:spPr>
      </p:pic>
      <p:pic>
        <p:nvPicPr>
          <p:cNvPr id="4" name="Graphic 3" descr="Human profile with solid fill">
            <a:extLst>
              <a:ext uri="{FF2B5EF4-FFF2-40B4-BE49-F238E27FC236}">
                <a16:creationId xmlns:a16="http://schemas.microsoft.com/office/drawing/2014/main" id="{D6209A9F-5DF2-E17A-BC5D-46FD7575F58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6097" y="2828068"/>
            <a:ext cx="1524000" cy="1804875"/>
          </a:xfrm>
          <a:prstGeom prst="rect">
            <a:avLst/>
          </a:prstGeom>
        </p:spPr>
      </p:pic>
      <p:sp>
        <p:nvSpPr>
          <p:cNvPr id="12" name="TextBox 11">
            <a:extLst>
              <a:ext uri="{FF2B5EF4-FFF2-40B4-BE49-F238E27FC236}">
                <a16:creationId xmlns:a16="http://schemas.microsoft.com/office/drawing/2014/main" id="{73AF4A41-E113-39DA-623D-A06433E3A955}"/>
              </a:ext>
            </a:extLst>
          </p:cNvPr>
          <p:cNvSpPr txBox="1"/>
          <p:nvPr/>
        </p:nvSpPr>
        <p:spPr>
          <a:xfrm>
            <a:off x="5958273" y="2380982"/>
            <a:ext cx="2879601" cy="2785378"/>
          </a:xfrm>
          <a:prstGeom prst="rect">
            <a:avLst/>
          </a:prstGeom>
          <a:noFill/>
        </p:spPr>
        <p:txBody>
          <a:bodyPr wrap="square" rtlCol="0">
            <a:spAutoFit/>
          </a:bodyPr>
          <a:lstStyle/>
          <a:p>
            <a:pPr algn="ctr">
              <a:spcAft>
                <a:spcPts val="600"/>
              </a:spcAft>
            </a:pPr>
            <a:r>
              <a:rPr lang="en-US" sz="2200" b="1" dirty="0">
                <a:solidFill>
                  <a:schemeClr val="tx2"/>
                </a:solidFill>
              </a:rPr>
              <a:t>Women</a:t>
            </a:r>
          </a:p>
          <a:p>
            <a:pPr algn="ctr">
              <a:spcAft>
                <a:spcPts val="600"/>
              </a:spcAft>
            </a:pPr>
            <a:endParaRPr lang="en-US" sz="800" b="1" dirty="0">
              <a:solidFill>
                <a:schemeClr val="tx2"/>
              </a:solidFill>
            </a:endParaRPr>
          </a:p>
          <a:p>
            <a:pPr algn="ctr">
              <a:spcAft>
                <a:spcPts val="600"/>
              </a:spcAft>
            </a:pPr>
            <a:r>
              <a:rPr lang="en-US" sz="1600" b="1" dirty="0">
                <a:solidFill>
                  <a:schemeClr val="tx2"/>
                </a:solidFill>
              </a:rPr>
              <a:t>Heavy Drinking:</a:t>
            </a:r>
          </a:p>
          <a:p>
            <a:pPr algn="ctr"/>
            <a:r>
              <a:rPr lang="en-US" sz="1600" dirty="0">
                <a:solidFill>
                  <a:schemeClr val="tx2"/>
                </a:solidFill>
              </a:rPr>
              <a:t>Consumin</a:t>
            </a:r>
            <a:r>
              <a:rPr lang="en-US" dirty="0">
                <a:solidFill>
                  <a:schemeClr val="tx2"/>
                </a:solidFill>
              </a:rPr>
              <a:t>g </a:t>
            </a:r>
            <a:r>
              <a:rPr lang="en-US" sz="2400" b="1" dirty="0">
                <a:solidFill>
                  <a:schemeClr val="tx2"/>
                </a:solidFill>
              </a:rPr>
              <a:t>8</a:t>
            </a:r>
            <a:r>
              <a:rPr lang="en-US" dirty="0">
                <a:solidFill>
                  <a:schemeClr val="tx2"/>
                </a:solidFill>
              </a:rPr>
              <a:t> </a:t>
            </a:r>
            <a:r>
              <a:rPr lang="en-US" sz="1600" dirty="0">
                <a:solidFill>
                  <a:schemeClr val="tx2"/>
                </a:solidFill>
              </a:rPr>
              <a:t>or </a:t>
            </a:r>
          </a:p>
          <a:p>
            <a:pPr algn="ctr"/>
            <a:r>
              <a:rPr lang="en-US" sz="1600" dirty="0">
                <a:solidFill>
                  <a:schemeClr val="tx2"/>
                </a:solidFill>
              </a:rPr>
              <a:t>more drinks per week</a:t>
            </a:r>
          </a:p>
          <a:p>
            <a:pPr algn="ctr">
              <a:spcAft>
                <a:spcPts val="600"/>
              </a:spcAft>
            </a:pPr>
            <a:endParaRPr lang="en-US" sz="800" dirty="0">
              <a:solidFill>
                <a:schemeClr val="tx2"/>
              </a:solidFill>
            </a:endParaRPr>
          </a:p>
          <a:p>
            <a:pPr algn="ctr">
              <a:spcAft>
                <a:spcPts val="600"/>
              </a:spcAft>
            </a:pPr>
            <a:r>
              <a:rPr lang="en-US" sz="1600" b="1" dirty="0">
                <a:solidFill>
                  <a:schemeClr val="tx2"/>
                </a:solidFill>
              </a:rPr>
              <a:t>Binge Drinking:</a:t>
            </a:r>
          </a:p>
          <a:p>
            <a:pPr algn="ctr">
              <a:spcAft>
                <a:spcPts val="600"/>
              </a:spcAft>
            </a:pPr>
            <a:r>
              <a:rPr lang="en-US" sz="1600" dirty="0">
                <a:solidFill>
                  <a:schemeClr val="tx2"/>
                </a:solidFill>
              </a:rPr>
              <a:t>Consuming</a:t>
            </a:r>
            <a:r>
              <a:rPr lang="en-US" dirty="0">
                <a:solidFill>
                  <a:schemeClr val="tx2"/>
                </a:solidFill>
              </a:rPr>
              <a:t> </a:t>
            </a:r>
            <a:r>
              <a:rPr lang="en-US" sz="2400" b="1" dirty="0">
                <a:solidFill>
                  <a:schemeClr val="tx2"/>
                </a:solidFill>
              </a:rPr>
              <a:t>4</a:t>
            </a:r>
            <a:r>
              <a:rPr lang="en-US" dirty="0">
                <a:solidFill>
                  <a:schemeClr val="tx2"/>
                </a:solidFill>
              </a:rPr>
              <a:t> </a:t>
            </a:r>
            <a:r>
              <a:rPr lang="en-US" sz="1600" dirty="0">
                <a:solidFill>
                  <a:schemeClr val="tx2"/>
                </a:solidFill>
              </a:rPr>
              <a:t>or more drinks in one occasion</a:t>
            </a:r>
            <a:endParaRPr lang="en-US" dirty="0">
              <a:solidFill>
                <a:schemeClr val="tx2"/>
              </a:solidFill>
            </a:endParaRPr>
          </a:p>
        </p:txBody>
      </p:sp>
      <p:sp>
        <p:nvSpPr>
          <p:cNvPr id="11" name="TextBox 10">
            <a:extLst>
              <a:ext uri="{FF2B5EF4-FFF2-40B4-BE49-F238E27FC236}">
                <a16:creationId xmlns:a16="http://schemas.microsoft.com/office/drawing/2014/main" id="{701CFF77-F11A-66D5-0B33-41500D684F70}"/>
              </a:ext>
            </a:extLst>
          </p:cNvPr>
          <p:cNvSpPr txBox="1"/>
          <p:nvPr/>
        </p:nvSpPr>
        <p:spPr>
          <a:xfrm>
            <a:off x="274320" y="5528686"/>
            <a:ext cx="8563554" cy="707886"/>
          </a:xfrm>
          <a:prstGeom prst="rect">
            <a:avLst/>
          </a:prstGeom>
          <a:noFill/>
        </p:spPr>
        <p:txBody>
          <a:bodyPr wrap="square" rtlCol="0">
            <a:spAutoFit/>
          </a:bodyPr>
          <a:lstStyle/>
          <a:p>
            <a:pPr algn="ctr"/>
            <a:r>
              <a:rPr lang="en-US" sz="2000" dirty="0">
                <a:solidFill>
                  <a:schemeClr val="tx2"/>
                </a:solidFill>
              </a:rPr>
              <a:t>Excessive alcohol use is </a:t>
            </a:r>
            <a:r>
              <a:rPr lang="en-US" sz="2000" b="1" dirty="0">
                <a:solidFill>
                  <a:schemeClr val="tx2"/>
                </a:solidFill>
              </a:rPr>
              <a:t>heavy drinking, binge drinking, </a:t>
            </a:r>
            <a:r>
              <a:rPr lang="en-US" sz="2000" dirty="0">
                <a:solidFill>
                  <a:schemeClr val="tx2"/>
                </a:solidFill>
              </a:rPr>
              <a:t>or</a:t>
            </a:r>
            <a:r>
              <a:rPr lang="en-US" sz="2000" b="1" dirty="0">
                <a:solidFill>
                  <a:schemeClr val="tx2"/>
                </a:solidFill>
              </a:rPr>
              <a:t> any</a:t>
            </a:r>
            <a:r>
              <a:rPr lang="en-US" sz="2000" dirty="0">
                <a:solidFill>
                  <a:schemeClr val="tx2"/>
                </a:solidFill>
              </a:rPr>
              <a:t> alcohol consumed while </a:t>
            </a:r>
            <a:r>
              <a:rPr lang="en-US" sz="2000" b="1" dirty="0">
                <a:solidFill>
                  <a:schemeClr val="tx2"/>
                </a:solidFill>
              </a:rPr>
              <a:t>pregnant</a:t>
            </a:r>
            <a:r>
              <a:rPr lang="en-US" sz="2000" dirty="0">
                <a:solidFill>
                  <a:schemeClr val="tx2"/>
                </a:solidFill>
              </a:rPr>
              <a:t> or </a:t>
            </a:r>
            <a:r>
              <a:rPr lang="en-US" sz="2000" b="1" dirty="0">
                <a:solidFill>
                  <a:schemeClr val="tx2"/>
                </a:solidFill>
              </a:rPr>
              <a:t>under the age of 21.</a:t>
            </a:r>
          </a:p>
        </p:txBody>
      </p:sp>
      <p:sp>
        <p:nvSpPr>
          <p:cNvPr id="8" name="Text Placeholder 3">
            <a:extLst>
              <a:ext uri="{FF2B5EF4-FFF2-40B4-BE49-F238E27FC236}">
                <a16:creationId xmlns:a16="http://schemas.microsoft.com/office/drawing/2014/main" id="{E401F554-EE76-B682-9E4F-2AB854398C56}"/>
              </a:ext>
            </a:extLst>
          </p:cNvPr>
          <p:cNvSpPr>
            <a:spLocks noGrp="1"/>
          </p:cNvSpPr>
          <p:nvPr/>
        </p:nvSpPr>
        <p:spPr>
          <a:xfrm>
            <a:off x="274320" y="6452015"/>
            <a:ext cx="8073990" cy="187485"/>
          </a:xfrm>
          <a:prstGeom prst="rect">
            <a:avLst/>
          </a:prstGeom>
        </p:spPr>
        <p:txBody>
          <a:bodyPr vert="horz" lIns="91440" tIns="45720" rIns="91440" bIns="45720" rtlCol="0" anchor="b">
            <a:noAutofit/>
          </a:bodyPr>
          <a:lstStyle>
            <a:lvl1pPr marL="0" indent="0" algn="l" defTabSz="514350" rtl="0" eaLnBrk="1" latinLnBrk="0" hangingPunct="1">
              <a:lnSpc>
                <a:spcPct val="100000"/>
              </a:lnSpc>
              <a:spcBef>
                <a:spcPts val="0"/>
              </a:spcBef>
              <a:buFont typeface="Arial" panose="020B0604020202020204" pitchFamily="34" charset="0"/>
              <a:buNone/>
              <a:defRPr sz="900" b="0" i="1" kern="1200" baseline="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i="0" dirty="0">
                <a:solidFill>
                  <a:schemeClr val="tx2"/>
                </a:solidFill>
                <a:latin typeface="+mn-lt"/>
              </a:rPr>
              <a:t>Source: </a:t>
            </a:r>
            <a:r>
              <a:rPr lang="en-US" i="0" dirty="0">
                <a:solidFill>
                  <a:schemeClr val="tx2"/>
                </a:solidFill>
                <a:latin typeface="+mn-lt"/>
                <a:hlinkClick r:id="rId5"/>
              </a:rPr>
              <a:t>US Alcohol Policy Alliance’s (USAPA) Alcohol Consumption Guidelines for the American People</a:t>
            </a:r>
            <a:endParaRPr lang="en-US" i="0" dirty="0">
              <a:latin typeface="+mn-lt"/>
            </a:endParaRPr>
          </a:p>
        </p:txBody>
      </p:sp>
    </p:spTree>
    <p:extLst>
      <p:ext uri="{BB962C8B-B14F-4D97-AF65-F5344CB8AC3E}">
        <p14:creationId xmlns:p14="http://schemas.microsoft.com/office/powerpoint/2010/main" val="313931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117384-A994-D3F4-D46A-B5C7548AAB17}"/>
              </a:ext>
            </a:extLst>
          </p:cNvPr>
          <p:cNvSpPr>
            <a:spLocks noGrp="1"/>
          </p:cNvSpPr>
          <p:nvPr>
            <p:ph type="title"/>
          </p:nvPr>
        </p:nvSpPr>
        <p:spPr>
          <a:xfrm>
            <a:off x="1188720" y="182880"/>
            <a:ext cx="7537836" cy="765849"/>
          </a:xfrm>
        </p:spPr>
        <p:txBody>
          <a:bodyPr/>
          <a:lstStyle/>
          <a:p>
            <a:r>
              <a:rPr lang="en-US" sz="3200" dirty="0"/>
              <a:t>U.S. Surgeon General’s Advisory on Alcohol and Cancer Risk 2025</a:t>
            </a:r>
          </a:p>
        </p:txBody>
      </p:sp>
      <p:pic>
        <p:nvPicPr>
          <p:cNvPr id="6" name="Picture 5" descr="Cover of the U.S. Surgeon General's advisory on alcohol and cancer risk, 2025.">
            <a:extLst>
              <a:ext uri="{FF2B5EF4-FFF2-40B4-BE49-F238E27FC236}">
                <a16:creationId xmlns:a16="http://schemas.microsoft.com/office/drawing/2014/main" id="{09F648D5-5A16-F9DB-E588-DA147C9C62E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865" y="1253914"/>
            <a:ext cx="3982262" cy="5146886"/>
          </a:xfrm>
          <a:prstGeom prst="rect">
            <a:avLst/>
          </a:prstGeom>
        </p:spPr>
      </p:pic>
      <p:sp>
        <p:nvSpPr>
          <p:cNvPr id="9" name="Arrow: Right 8">
            <a:extLst>
              <a:ext uri="{FF2B5EF4-FFF2-40B4-BE49-F238E27FC236}">
                <a16:creationId xmlns:a16="http://schemas.microsoft.com/office/drawing/2014/main" id="{98774EF5-BBE4-EFA2-1D2F-5BA6CDD6C823}"/>
              </a:ext>
              <a:ext uri="{C183D7F6-B498-43B3-948B-1728B52AA6E4}">
                <adec:decorative xmlns:adec="http://schemas.microsoft.com/office/drawing/2017/decorative" val="1"/>
              </a:ext>
            </a:extLst>
          </p:cNvPr>
          <p:cNvSpPr/>
          <p:nvPr/>
        </p:nvSpPr>
        <p:spPr>
          <a:xfrm>
            <a:off x="5615492" y="3553037"/>
            <a:ext cx="742277" cy="54864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 name="Picture 4" descr="QR code that links to the U.S. Surgeon General's advisory on alcohol and cancer risk, 2025.">
            <a:extLst>
              <a:ext uri="{FF2B5EF4-FFF2-40B4-BE49-F238E27FC236}">
                <a16:creationId xmlns:a16="http://schemas.microsoft.com/office/drawing/2014/main" id="{57BD5B85-E314-4723-5DEF-B16444D084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7769" y="2495317"/>
            <a:ext cx="2717405" cy="2717405"/>
          </a:xfrm>
          <a:prstGeom prst="rect">
            <a:avLst/>
          </a:prstGeom>
        </p:spPr>
      </p:pic>
      <p:sp>
        <p:nvSpPr>
          <p:cNvPr id="3" name="Slide Number Placeholder 2">
            <a:extLst>
              <a:ext uri="{FF2B5EF4-FFF2-40B4-BE49-F238E27FC236}">
                <a16:creationId xmlns:a16="http://schemas.microsoft.com/office/drawing/2014/main" id="{DACC7A39-73CD-C1C2-8160-51B644D0AAE9}"/>
              </a:ext>
            </a:extLst>
          </p:cNvPr>
          <p:cNvSpPr>
            <a:spLocks noGrp="1"/>
          </p:cNvSpPr>
          <p:nvPr>
            <p:ph type="sldNum" sz="quarter" idx="14"/>
          </p:nvPr>
        </p:nvSpPr>
        <p:spPr/>
        <p:txBody>
          <a:bodyPr/>
          <a:lstStyle/>
          <a:p>
            <a:fld id="{11F27F3A-B3E9-41ED-AF8F-A365F10BB65F}" type="slidenum">
              <a:rPr lang="en-US" smtClean="0"/>
              <a:pPr/>
              <a:t>6</a:t>
            </a:fld>
            <a:endParaRPr lang="en-US" dirty="0"/>
          </a:p>
        </p:txBody>
      </p:sp>
    </p:spTree>
    <p:extLst>
      <p:ext uri="{BB962C8B-B14F-4D97-AF65-F5344CB8AC3E}">
        <p14:creationId xmlns:p14="http://schemas.microsoft.com/office/powerpoint/2010/main" val="1024434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73BA6-5A03-B16E-E80E-05384144BD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BC3A84-7AB9-B4CD-06A7-83316A68A4BC}"/>
              </a:ext>
            </a:extLst>
          </p:cNvPr>
          <p:cNvSpPr>
            <a:spLocks noGrp="1"/>
          </p:cNvSpPr>
          <p:nvPr>
            <p:ph type="title" idx="4294967295"/>
          </p:nvPr>
        </p:nvSpPr>
        <p:spPr>
          <a:xfrm>
            <a:off x="1189038" y="2286000"/>
            <a:ext cx="7689850" cy="2200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51435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3B70"/>
                </a:solidFill>
                <a:effectLst/>
                <a:uLnTx/>
                <a:uFillTx/>
                <a:latin typeface="Arial" panose="020B0604020202020204" pitchFamily="34" charset="0"/>
                <a:ea typeface="Arial" panose="020B0604020202020204" pitchFamily="34" charset="0"/>
                <a:cs typeface="Arial" panose="020B0604020202020204" pitchFamily="34" charset="0"/>
              </a:rPr>
              <a:t>Alcohol is a group 1 carcinogen, the </a:t>
            </a:r>
            <a:r>
              <a:rPr kumimoji="0" lang="en-US" sz="3200" b="1" i="0" u="none" strike="noStrike" kern="1200" cap="none" spc="0" normalizeH="0" baseline="0" noProof="0" dirty="0">
                <a:ln>
                  <a:noFill/>
                </a:ln>
                <a:solidFill>
                  <a:srgbClr val="003B70"/>
                </a:solidFill>
                <a:effectLst/>
                <a:uLnTx/>
                <a:uFillTx/>
                <a:latin typeface="Arial" panose="020B0604020202020204" pitchFamily="34" charset="0"/>
                <a:ea typeface="Arial" panose="020B0604020202020204" pitchFamily="34" charset="0"/>
                <a:cs typeface="Arial" panose="020B0604020202020204" pitchFamily="34" charset="0"/>
              </a:rPr>
              <a:t>highest category </a:t>
            </a:r>
            <a:r>
              <a:rPr kumimoji="0" lang="en-US" sz="3200" b="0" i="0" u="none" strike="noStrike" kern="1200" cap="none" spc="0" normalizeH="0" baseline="0" noProof="0" dirty="0">
                <a:ln>
                  <a:noFill/>
                </a:ln>
                <a:solidFill>
                  <a:srgbClr val="003B70"/>
                </a:solidFill>
                <a:effectLst/>
                <a:uLnTx/>
                <a:uFillTx/>
                <a:latin typeface="Arial" panose="020B0604020202020204" pitchFamily="34" charset="0"/>
                <a:ea typeface="Arial" panose="020B0604020202020204" pitchFamily="34" charset="0"/>
                <a:cs typeface="Arial" panose="020B0604020202020204" pitchFamily="34" charset="0"/>
              </a:rPr>
              <a:t>of cancer-causing substances, like </a:t>
            </a:r>
            <a:r>
              <a:rPr kumimoji="0" lang="en-US" sz="3200" b="1" i="0" u="none" strike="noStrike" kern="1200" cap="none" spc="0" normalizeH="0" baseline="0" noProof="0" dirty="0">
                <a:ln>
                  <a:noFill/>
                </a:ln>
                <a:solidFill>
                  <a:srgbClr val="003B70"/>
                </a:solidFill>
                <a:effectLst/>
                <a:uLnTx/>
                <a:uFillTx/>
                <a:latin typeface="Arial" panose="020B0604020202020204" pitchFamily="34" charset="0"/>
                <a:ea typeface="Arial" panose="020B0604020202020204" pitchFamily="34" charset="0"/>
                <a:cs typeface="Arial" panose="020B0604020202020204" pitchFamily="34" charset="0"/>
              </a:rPr>
              <a:t>tobacco, asbestos, and radiation.</a:t>
            </a:r>
          </a:p>
        </p:txBody>
      </p:sp>
      <p:sp>
        <p:nvSpPr>
          <p:cNvPr id="3" name="Slide Number Placeholder 2">
            <a:extLst>
              <a:ext uri="{FF2B5EF4-FFF2-40B4-BE49-F238E27FC236}">
                <a16:creationId xmlns:a16="http://schemas.microsoft.com/office/drawing/2014/main" id="{9F2FDC53-3466-5CFE-0DDD-9D65E7DACA7C}"/>
              </a:ext>
            </a:extLst>
          </p:cNvPr>
          <p:cNvSpPr>
            <a:spLocks noGrp="1"/>
          </p:cNvSpPr>
          <p:nvPr>
            <p:ph type="sldNum" sz="quarter" idx="14"/>
          </p:nvPr>
        </p:nvSpPr>
        <p:spPr/>
        <p:txBody>
          <a:bodyPr/>
          <a:lstStyle/>
          <a:p>
            <a:fld id="{11F27F3A-B3E9-41ED-AF8F-A365F10BB65F}" type="slidenum">
              <a:rPr lang="en-US" smtClean="0"/>
              <a:pPr/>
              <a:t>7</a:t>
            </a:fld>
            <a:endParaRPr lang="en-US" dirty="0"/>
          </a:p>
        </p:txBody>
      </p:sp>
    </p:spTree>
    <p:extLst>
      <p:ext uri="{BB962C8B-B14F-4D97-AF65-F5344CB8AC3E}">
        <p14:creationId xmlns:p14="http://schemas.microsoft.com/office/powerpoint/2010/main" val="1793933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94D5D4-A8A2-A274-D5A7-0B1AA756664C}"/>
              </a:ext>
            </a:extLst>
          </p:cNvPr>
          <p:cNvSpPr>
            <a:spLocks noGrp="1"/>
          </p:cNvSpPr>
          <p:nvPr>
            <p:ph type="title" idx="4294967295"/>
          </p:nvPr>
        </p:nvSpPr>
        <p:spPr>
          <a:xfrm>
            <a:off x="1189038" y="1828800"/>
            <a:ext cx="7689850" cy="299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51435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3B70"/>
                </a:solidFill>
                <a:effectLst/>
                <a:uLnTx/>
                <a:uFillTx/>
                <a:latin typeface="Arial" panose="020B0604020202020204" pitchFamily="34" charset="0"/>
                <a:ea typeface="Arial" panose="020B0604020202020204" pitchFamily="34" charset="0"/>
                <a:cs typeface="Arial" panose="020B0604020202020204" pitchFamily="34" charset="0"/>
              </a:rPr>
              <a:t>All types of alcohol, in any amount, including red and white wine, beer, and liquor, can cause cancer. </a:t>
            </a:r>
            <a:r>
              <a:rPr kumimoji="0" lang="en-US" sz="3200" b="1" i="0" u="none" strike="noStrike" kern="1200" cap="none" spc="0" normalizeH="0" baseline="0" noProof="0" dirty="0">
                <a:ln>
                  <a:noFill/>
                </a:ln>
                <a:solidFill>
                  <a:srgbClr val="003B70"/>
                </a:solidFill>
                <a:effectLst/>
                <a:uLnTx/>
                <a:uFillTx/>
                <a:latin typeface="Arial" panose="020B0604020202020204" pitchFamily="34" charset="0"/>
                <a:ea typeface="Arial" panose="020B0604020202020204" pitchFamily="34" charset="0"/>
                <a:cs typeface="Arial" panose="020B0604020202020204" pitchFamily="34" charset="0"/>
              </a:rPr>
              <a:t>Drinking less alcohol or choosing not to drink at all will lower cancer risk.</a:t>
            </a:r>
          </a:p>
        </p:txBody>
      </p:sp>
      <p:sp>
        <p:nvSpPr>
          <p:cNvPr id="3" name="Slide Number Placeholder 2">
            <a:extLst>
              <a:ext uri="{FF2B5EF4-FFF2-40B4-BE49-F238E27FC236}">
                <a16:creationId xmlns:a16="http://schemas.microsoft.com/office/drawing/2014/main" id="{852C2C34-18C6-998D-3309-7FC174301FA3}"/>
              </a:ext>
            </a:extLst>
          </p:cNvPr>
          <p:cNvSpPr>
            <a:spLocks noGrp="1"/>
          </p:cNvSpPr>
          <p:nvPr>
            <p:ph type="sldNum" sz="quarter" idx="14"/>
          </p:nvPr>
        </p:nvSpPr>
        <p:spPr/>
        <p:txBody>
          <a:bodyPr/>
          <a:lstStyle/>
          <a:p>
            <a:fld id="{11F27F3A-B3E9-41ED-AF8F-A365F10BB65F}" type="slidenum">
              <a:rPr lang="en-US" smtClean="0"/>
              <a:pPr/>
              <a:t>8</a:t>
            </a:fld>
            <a:endParaRPr lang="en-US" dirty="0"/>
          </a:p>
        </p:txBody>
      </p:sp>
    </p:spTree>
    <p:extLst>
      <p:ext uri="{BB962C8B-B14F-4D97-AF65-F5344CB8AC3E}">
        <p14:creationId xmlns:p14="http://schemas.microsoft.com/office/powerpoint/2010/main" val="287875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59001F-1875-0BEB-E7E9-F888E4497FBF}"/>
              </a:ext>
            </a:extLst>
          </p:cNvPr>
          <p:cNvSpPr>
            <a:spLocks noGrp="1"/>
          </p:cNvSpPr>
          <p:nvPr>
            <p:ph type="title"/>
          </p:nvPr>
        </p:nvSpPr>
        <p:spPr>
          <a:xfrm>
            <a:off x="1188720" y="274320"/>
            <a:ext cx="7542030" cy="860385"/>
          </a:xfrm>
        </p:spPr>
        <p:txBody>
          <a:bodyPr/>
          <a:lstStyle/>
          <a:p>
            <a:r>
              <a:rPr lang="en-US" sz="3200" dirty="0"/>
              <a:t>Alcohol increases the risk for cancer in at least 4 ways:</a:t>
            </a:r>
          </a:p>
        </p:txBody>
      </p:sp>
      <p:sp>
        <p:nvSpPr>
          <p:cNvPr id="2" name="Text Placeholder 1">
            <a:extLst>
              <a:ext uri="{FF2B5EF4-FFF2-40B4-BE49-F238E27FC236}">
                <a16:creationId xmlns:a16="http://schemas.microsoft.com/office/drawing/2014/main" id="{F78FDCE6-81DC-6A3D-478B-2FE210E105C3}"/>
              </a:ext>
            </a:extLst>
          </p:cNvPr>
          <p:cNvSpPr>
            <a:spLocks noGrp="1"/>
          </p:cNvSpPr>
          <p:nvPr>
            <p:ph type="body" sz="quarter" idx="10"/>
          </p:nvPr>
        </p:nvSpPr>
        <p:spPr>
          <a:xfrm>
            <a:off x="1188720" y="1371600"/>
            <a:ext cx="7409370" cy="4937760"/>
          </a:xfrm>
        </p:spPr>
        <p:txBody>
          <a:bodyPr/>
          <a:lstStyle/>
          <a:p>
            <a:pPr marL="457200" indent="-457200">
              <a:buFont typeface="+mj-lt"/>
              <a:buAutoNum type="arabicPeriod"/>
            </a:pPr>
            <a:r>
              <a:rPr lang="en-US" sz="2800" dirty="0"/>
              <a:t>Alcohol can damage your DNA. </a:t>
            </a:r>
            <a:r>
              <a:rPr lang="en-US" sz="2800" b="0" dirty="0"/>
              <a:t>The body breaks alcohol down into a chemical, known as acetaldehyde, that can damage your DNA. Damaged DNA can cause a cell to grow out of control and become cancer.</a:t>
            </a:r>
          </a:p>
          <a:p>
            <a:pPr marL="457200" indent="-457200">
              <a:buFont typeface="+mj-lt"/>
              <a:buAutoNum type="arabicPeriod"/>
            </a:pPr>
            <a:r>
              <a:rPr lang="en-US" sz="2800" dirty="0"/>
              <a:t>Alcohol increases oxidative stress that increases inflammation. </a:t>
            </a:r>
            <a:r>
              <a:rPr lang="en-US" sz="2800" b="0" dirty="0"/>
              <a:t>Oxidative stress can also damage DNA, proteins, and cells. </a:t>
            </a:r>
          </a:p>
          <a:p>
            <a:pPr marL="0" indent="0">
              <a:buNone/>
            </a:pPr>
            <a:endParaRPr lang="en-US" sz="2400" dirty="0"/>
          </a:p>
        </p:txBody>
      </p:sp>
      <p:sp>
        <p:nvSpPr>
          <p:cNvPr id="5" name="Text Placeholder 2">
            <a:extLst>
              <a:ext uri="{FF2B5EF4-FFF2-40B4-BE49-F238E27FC236}">
                <a16:creationId xmlns:a16="http://schemas.microsoft.com/office/drawing/2014/main" id="{4D7107D9-027D-44F9-F8F6-7CB309E4DB81}"/>
              </a:ext>
            </a:extLst>
          </p:cNvPr>
          <p:cNvSpPr txBox="1">
            <a:spLocks/>
          </p:cNvSpPr>
          <p:nvPr/>
        </p:nvSpPr>
        <p:spPr>
          <a:xfrm>
            <a:off x="1188720" y="6217920"/>
            <a:ext cx="8073990" cy="225932"/>
          </a:xfrm>
          <a:prstGeom prst="rect">
            <a:avLst/>
          </a:prstGeom>
        </p:spPr>
        <p:txBody>
          <a:bodyPr/>
          <a:lst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r>
              <a:rPr lang="en-US" sz="900" dirty="0">
                <a:solidFill>
                  <a:schemeClr val="tx2"/>
                </a:solidFill>
              </a:rPr>
              <a:t>Source: </a:t>
            </a:r>
            <a:r>
              <a:rPr lang="en-US" sz="900" dirty="0">
                <a:solidFill>
                  <a:schemeClr val="tx2"/>
                </a:solidFill>
                <a:hlinkClick r:id="rId3"/>
              </a:rPr>
              <a:t>The U.S. Surgeon General’s Advisory on </a:t>
            </a:r>
            <a:r>
              <a:rPr lang="en-US" sz="900" dirty="0">
                <a:hlinkClick r:id="rId3"/>
              </a:rPr>
              <a:t>Alcohol and Cancer Risk 2025</a:t>
            </a:r>
            <a:endParaRPr lang="en-US" sz="900" dirty="0"/>
          </a:p>
        </p:txBody>
      </p:sp>
      <p:sp>
        <p:nvSpPr>
          <p:cNvPr id="3" name="Slide Number Placeholder 2">
            <a:extLst>
              <a:ext uri="{FF2B5EF4-FFF2-40B4-BE49-F238E27FC236}">
                <a16:creationId xmlns:a16="http://schemas.microsoft.com/office/drawing/2014/main" id="{906F808A-50CE-1B9A-BEBD-AAB53C00E16A}"/>
              </a:ext>
            </a:extLst>
          </p:cNvPr>
          <p:cNvSpPr>
            <a:spLocks noGrp="1"/>
          </p:cNvSpPr>
          <p:nvPr>
            <p:ph type="sldNum" sz="quarter" idx="14"/>
          </p:nvPr>
        </p:nvSpPr>
        <p:spPr/>
        <p:txBody>
          <a:bodyPr/>
          <a:lstStyle/>
          <a:p>
            <a:fld id="{11F27F3A-B3E9-41ED-AF8F-A365F10BB65F}" type="slidenum">
              <a:rPr lang="en-US" smtClean="0"/>
              <a:pPr/>
              <a:t>9</a:t>
            </a:fld>
            <a:endParaRPr lang="en-US" dirty="0"/>
          </a:p>
        </p:txBody>
      </p:sp>
    </p:spTree>
    <p:extLst>
      <p:ext uri="{BB962C8B-B14F-4D97-AF65-F5344CB8AC3E}">
        <p14:creationId xmlns:p14="http://schemas.microsoft.com/office/powerpoint/2010/main" val="3282779227"/>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16" ma:contentTypeDescription="Create a new document." ma:contentTypeScope="" ma:versionID="56eed81f91c6e4c376543b78c52c3f3c">
  <xsd:schema xmlns:xsd="http://www.w3.org/2001/XMLSchema" xmlns:xs="http://www.w3.org/2001/XMLSchema" xmlns:p="http://schemas.microsoft.com/office/2006/metadata/properties" xmlns:ns2="bd78b2e4-9060-4309-b354-463fb93a4269" xmlns:ns3="ea8af748-1d0b-4554-b403-23c573964229" targetNamespace="http://schemas.microsoft.com/office/2006/metadata/properties" ma:root="true" ma:fieldsID="e371658e6c15dc6ceb77a667abadf544" ns2:_="" ns3:_="">
    <xsd:import namespace="bd78b2e4-9060-4309-b354-463fb93a4269"/>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7b129b-aecc-4f48-b65e-4752a1115b12}"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d78b2e4-9060-4309-b354-463fb93a4269">
      <Terms xmlns="http://schemas.microsoft.com/office/infopath/2007/PartnerControls"/>
    </lcf76f155ced4ddcb4097134ff3c332f>
    <TaxCatchAll xmlns="ea8af748-1d0b-4554-b403-23c57396422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BEFA06-4E96-414D-9783-3CB788749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8b2e4-9060-4309-b354-463fb93a4269"/>
    <ds:schemaRef ds:uri="ea8af748-1d0b-4554-b403-23c573964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93D88C-3348-45EB-B075-20445B0EED91}">
  <ds:schemaRefs>
    <ds:schemaRef ds:uri="http://schemas.microsoft.com/office/2006/metadata/properties"/>
    <ds:schemaRef ds:uri="http://schemas.microsoft.com/office/infopath/2007/PartnerControls"/>
    <ds:schemaRef ds:uri="bd78b2e4-9060-4309-b354-463fb93a4269"/>
    <ds:schemaRef ds:uri="ea8af748-1d0b-4554-b403-23c573964229"/>
  </ds:schemaRefs>
</ds:datastoreItem>
</file>

<file path=customXml/itemProps3.xml><?xml version="1.0" encoding="utf-8"?>
<ds:datastoreItem xmlns:ds="http://schemas.openxmlformats.org/officeDocument/2006/customXml" ds:itemID="{73281F3B-BF70-4553-B5B6-51CCDF4704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9395</TotalTime>
  <Words>5953</Words>
  <Application>Microsoft Office PowerPoint</Application>
  <PresentationFormat>On-screen Show (4:3)</PresentationFormat>
  <Paragraphs>244</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Aptos</vt:lpstr>
      <vt:lpstr>Arial</vt:lpstr>
      <vt:lpstr>Calibri</vt:lpstr>
      <vt:lpstr>Franklin Gothic Demi Cond</vt:lpstr>
      <vt:lpstr>Franklin Gothic Medium</vt:lpstr>
      <vt:lpstr>Gotham Bold</vt:lpstr>
      <vt:lpstr>Proxima Nova</vt:lpstr>
      <vt:lpstr>6_Office Theme</vt:lpstr>
      <vt:lpstr>7_Office Theme</vt:lpstr>
      <vt:lpstr>Alcohol and Cancer</vt:lpstr>
      <vt:lpstr>Technical Notes</vt:lpstr>
      <vt:lpstr>Funding</vt:lpstr>
      <vt:lpstr>What is considered a “drink”?</vt:lpstr>
      <vt:lpstr>Levels of Alcohol Use</vt:lpstr>
      <vt:lpstr>U.S. Surgeon General’s Advisory on Alcohol and Cancer Risk 2025</vt:lpstr>
      <vt:lpstr>Alcohol is a group 1 carcinogen, the highest category of cancer-causing substances, like tobacco, asbestos, and radiation.</vt:lpstr>
      <vt:lpstr>All types of alcohol, in any amount, including red and white wine, beer, and liquor, can cause cancer. Drinking less alcohol or choosing not to drink at all will lower cancer risk.</vt:lpstr>
      <vt:lpstr>Alcohol increases the risk for cancer in at least 4 ways:</vt:lpstr>
      <vt:lpstr>Alcohol increases the risk for cancer in at least 4 ways:</vt:lpstr>
      <vt:lpstr>Drinking any type of alcohol raises the risk of several types of cancer, including: </vt:lpstr>
      <vt:lpstr>In 2024, more than 840 North Carolinians died from an alcohol-attributable cancer. Most of these deaths could have been prevented if all adults followed the 2020-2025 Dietary Guidelines for Americans* for alcohol use. Even more deaths could have been prevented by not drinking alcohol at all. </vt:lpstr>
      <vt:lpstr>Alcohol-attributable cancer death rates increased slightly from 2015 to 2024  </vt:lpstr>
      <vt:lpstr>Cancer is the leading cause of alcohol-attributable death among NC residents in 2024</vt:lpstr>
      <vt:lpstr>From 2020 to 2024, alcohol-attributable cancer death rates were highest among individuals who are male, white*, or aged 65 years and older </vt:lpstr>
      <vt:lpstr>Alcohol and Cancer Prevention Strategies</vt:lpstr>
      <vt:lpstr>Understanding the Link Between Alcohol and Cancer to Build Healthier North Carolina Communities factsheet </vt:lpstr>
      <vt:lpstr>Additional Alcohol and Cancer Resources</vt:lpstr>
      <vt:lpstr>Additional Alcohol Use and it’s Related Harms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Charlton, Fisher G</cp:lastModifiedBy>
  <cp:revision>606</cp:revision>
  <cp:lastPrinted>2017-07-14T22:50:57Z</cp:lastPrinted>
  <dcterms:created xsi:type="dcterms:W3CDTF">2015-07-07T20:02:11Z</dcterms:created>
  <dcterms:modified xsi:type="dcterms:W3CDTF">2026-06-01T23:56:21Z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