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95" r:id="rId5"/>
  </p:sldMasterIdLst>
  <p:notesMasterIdLst>
    <p:notesMasterId r:id="rId37"/>
  </p:notesMasterIdLst>
  <p:handoutMasterIdLst>
    <p:handoutMasterId r:id="rId38"/>
  </p:handoutMasterIdLst>
  <p:sldIdLst>
    <p:sldId id="256" r:id="rId6"/>
    <p:sldId id="1066" r:id="rId7"/>
    <p:sldId id="8475" r:id="rId8"/>
    <p:sldId id="8447" r:id="rId9"/>
    <p:sldId id="515" r:id="rId10"/>
    <p:sldId id="8434" r:id="rId11"/>
    <p:sldId id="1064" r:id="rId12"/>
    <p:sldId id="1086" r:id="rId13"/>
    <p:sldId id="8435" r:id="rId14"/>
    <p:sldId id="914" r:id="rId15"/>
    <p:sldId id="8444" r:id="rId16"/>
    <p:sldId id="8430" r:id="rId17"/>
    <p:sldId id="968" r:id="rId18"/>
    <p:sldId id="320" r:id="rId19"/>
    <p:sldId id="1069" r:id="rId20"/>
    <p:sldId id="1087" r:id="rId21"/>
    <p:sldId id="1068" r:id="rId22"/>
    <p:sldId id="1081" r:id="rId23"/>
    <p:sldId id="8446" r:id="rId24"/>
    <p:sldId id="1073" r:id="rId25"/>
    <p:sldId id="970" r:id="rId26"/>
    <p:sldId id="8431" r:id="rId27"/>
    <p:sldId id="8448" r:id="rId28"/>
    <p:sldId id="8432" r:id="rId29"/>
    <p:sldId id="1079" r:id="rId30"/>
    <p:sldId id="945" r:id="rId31"/>
    <p:sldId id="516" r:id="rId32"/>
    <p:sldId id="8442" r:id="rId33"/>
    <p:sldId id="1071" r:id="rId34"/>
    <p:sldId id="1070" r:id="rId35"/>
    <p:sldId id="95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3CA1E-70BF-116A-9E3B-E83D71C3596E}" name="Cox, Mary Beth" initials="MC" userId="S::MaryBeth.Cox@dhhs.nc.gov::dab48a53-bccf-46a2-b48e-b80755c1958c" providerId="AD"/>
  <p188:author id="{1F8B0031-A185-C138-D660-B95BB2308298}" name="Jones, Jim" initials="JJ" userId="S::Jim.Jones@dhhs.nc.gov::caa01b78-bb3f-4558-94c1-0e5d910d4519" providerId="AD"/>
  <p188:author id="{450D6DE3-50C3-F82B-7EB8-230C509E830B}" name="Charlton, Fisher G" initials="CFG" userId="S-1-5-21-2744878847-1876734302-662453930-896076" providerId="AD"/>
  <p188:author id="{21149CE8-74A7-96E4-5287-49800FC067A3}" name="Smith, Sara J" initials="SJS" userId="Smith, Sara J"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44B15"/>
    <a:srgbClr val="537921"/>
    <a:srgbClr val="6EA02C"/>
    <a:srgbClr val="FFFFFF"/>
    <a:srgbClr val="19384F"/>
    <a:srgbClr val="2B5C81"/>
    <a:srgbClr val="397AAC"/>
    <a:srgbClr val="1E415C"/>
    <a:srgbClr val="571A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5036" autoAdjust="0"/>
  </p:normalViewPr>
  <p:slideViewPr>
    <p:cSldViewPr snapToGrid="0">
      <p:cViewPr varScale="1">
        <p:scale>
          <a:sx n="78" d="100"/>
          <a:sy n="78" d="100"/>
        </p:scale>
        <p:origin x="720" y="72"/>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63" d="100"/>
          <a:sy n="63" d="100"/>
        </p:scale>
        <p:origin x="317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6/2/2026</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6/2/2026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juryfreenc.dph.ncdhhs.gov/DataSurveillance/DataRequestPolicy.ht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SubstanceUseData@dhhs.nc.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ites.google.com/dpi.nc.gov/nchealthyschools/nc-healthy-schools-data/yrb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alc-consump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alc-consump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alc-consump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alc-consump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alc-consump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alc-consump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alc-consump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SubstanceUseData@dhhs.nc.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ubmed.ncbi.nlm.nih.gov/3550471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hecommunityguide.org/topics/excessive-alcohol-consumption.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ph.ncdhhs.gov/reducing-excessive-alcohol-use-build-healthier-north-carolina-communities/ope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rive.google.com/file/d/1Dy0NSyvhDyrB0zMU5tZB3ReouSUi4ulH/view"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alcohol-use-and-related-harms-prevention/data"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SubstanceUseData@dhhs.nc.gov"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rive.google.com/file/d/1Dy0NSyvhDyrB0zMU5tZB3ReouSUi4ulH/vie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alcohol-use-and-related-harms-prevention/data"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outlook.office365.com/owa/calendar/IVPBDataSupport@ncconnect.onmicrosoft.com/bookings/" TargetMode="External"/><Relationship Id="rId5" Type="http://schemas.openxmlformats.org/officeDocument/2006/relationships/hyperlink" Target="SubstanceUseData@dhhs.nc.gov" TargetMode="External"/><Relationship Id="rId4" Type="http://schemas.openxmlformats.org/officeDocument/2006/relationships/hyperlink" Target="https://www.dph.ncdhhs.gov/programs/chronic-disease-and-injury/injury-and-violence-prevention-branch/north-carolina-alcohol-use-and-related-harms-prevention"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thinkingdrinking.niaaa.nih.gov/tools/calculators/drink-size-calculato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chs.dph.ncdhhs.gov/data/brfss/survey.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chs.dph.ncdhhs.gov/data/brfss/survey.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chs.dph.ncdhhs.gov/data/brfss/survey.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ites.google.com/dpi.nc.gov/nchealthyschools/nc-healthy-schools-data/yrb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88" name="Google Shape;88;p1:notes"/>
          <p:cNvSpPr txBox="1">
            <a:spLocks noGrp="1"/>
          </p:cNvSpPr>
          <p:nvPr>
            <p:ph type="body" idx="1"/>
          </p:nvPr>
        </p:nvSpPr>
        <p:spPr>
          <a:xfrm>
            <a:off x="701040" y="4444868"/>
            <a:ext cx="5608320" cy="363670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Speaker’s notes: This slide set was created to provide basic data trends and public health surveillance around alcohol-related harms in North Carolina. This presentation is not intended to cover all data related to alcohol-related harms. It includes information on statewide alcohol use, alcohol-related mortality, and key prevention strategies for excessive alcohol use and its related harms.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Feel free to incorporate these slides into your own presentations, grant proposals, reports, or any other way they may be useful. If this slide deck does not contain the information you need, please see our custom data request policy (</a:t>
            </a:r>
            <a:r>
              <a:rPr lang="en-US" sz="1800" u="sng" kern="1200" dirty="0">
                <a:solidFill>
                  <a:srgbClr val="0563C1"/>
                </a:solidFill>
                <a:effectLst/>
                <a:latin typeface="Calibri" panose="020F0502020204030204" pitchFamily="34" charset="0"/>
                <a:ea typeface="Calibri" panose="020F0502020204030204" pitchFamily="34" charset="0"/>
                <a:hlinkClick r:id="rId3"/>
              </a:rPr>
              <a:t>https://injuryfreenc.dph.ncdhhs.gov/DataSurveillance/DataRequestPolicy.htm</a:t>
            </a:r>
            <a:r>
              <a:rPr lang="en-US" sz="1800" u="sng" kern="1200" dirty="0">
                <a:solidFill>
                  <a:srgbClr val="0563C1"/>
                </a:solidFill>
                <a:effectLst/>
                <a:latin typeface="Calibri" panose="020F0502020204030204" pitchFamily="34" charset="0"/>
                <a:ea typeface="Calibri" panose="020F0502020204030204" pitchFamily="34" charset="0"/>
              </a:rPr>
              <a:t>)</a:t>
            </a:r>
            <a:r>
              <a:rPr lang="en-US" sz="1800" u="none" kern="1200" dirty="0">
                <a:solidFill>
                  <a:srgbClr val="0563C1"/>
                </a:solidFill>
                <a:effectLst/>
                <a:latin typeface="Calibri" panose="020F0502020204030204" pitchFamily="34" charset="0"/>
                <a:ea typeface="Calibri" panose="020F0502020204030204" pitchFamily="34" charset="0"/>
              </a:rPr>
              <a:t> </a:t>
            </a:r>
            <a:r>
              <a:rPr lang="en-US" dirty="0"/>
              <a:t>and contact us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ction="ppaction://hlinkfile"/>
              </a:rPr>
              <a:t>SubstanceUseData@dhhs.nc.gov</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Please read both the speaking and technical notes to ensure the data are presented in a consistent manner. </a:t>
            </a:r>
          </a:p>
        </p:txBody>
      </p:sp>
      <p:sp>
        <p:nvSpPr>
          <p:cNvPr id="89" name="Google Shape;89;p1:notes"/>
          <p:cNvSpPr txBox="1">
            <a:spLocks noGrp="1"/>
          </p:cNvSpPr>
          <p:nvPr>
            <p:ph type="sldNum" idx="12"/>
          </p:nvPr>
        </p:nvSpPr>
        <p:spPr>
          <a:xfrm>
            <a:off x="3970939" y="8772677"/>
            <a:ext cx="3037840"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Speaker’s notes: A higher percentage of high school students who are female, white non-Hispanic (NH), or in 11</a:t>
            </a:r>
            <a:r>
              <a:rPr lang="en-US" baseline="30000" dirty="0"/>
              <a:t>th</a:t>
            </a:r>
            <a:r>
              <a:rPr lang="en-US" dirty="0"/>
              <a:t> or 12</a:t>
            </a:r>
            <a:r>
              <a:rPr lang="en-US" baseline="30000" dirty="0"/>
              <a:t>th</a:t>
            </a:r>
            <a:r>
              <a:rPr lang="en-US" dirty="0"/>
              <a:t> grade reported consuming alcohol. </a:t>
            </a:r>
          </a:p>
          <a:p>
            <a:endParaRPr lang="en-US" dirty="0"/>
          </a:p>
          <a:p>
            <a:pPr marL="0" marR="0" lvl="0" indent="0" algn="l" defTabSz="914400" rtl="0" eaLnBrk="1" fontAlgn="auto" latinLnBrk="0" hangingPunct="1">
              <a:lnSpc>
                <a:spcPct val="100000"/>
              </a:lnSpc>
              <a:spcBef>
                <a:spcPts val="0"/>
              </a:spcBef>
              <a:spcAft>
                <a:spcPts val="800"/>
              </a:spcAft>
              <a:buClrTx/>
              <a:buSzTx/>
              <a:buFontTx/>
              <a:buNone/>
              <a:tabLst/>
              <a:defRPr/>
            </a:pPr>
            <a:r>
              <a:rPr lang="en-US" dirty="0"/>
              <a:t>Technical notes: The percentages of high school students who are American Indian NH or Asian NH were not available due to a small number of students sampled. </a:t>
            </a:r>
            <a:r>
              <a:rPr lang="en-US" sz="1200" kern="1200" dirty="0">
                <a:effectLst/>
                <a:latin typeface="Calibri" panose="020F0502020204030204" pitchFamily="34" charset="0"/>
                <a:ea typeface="Calibri" panose="020F0502020204030204" pitchFamily="34" charset="0"/>
              </a:rPr>
              <a:t>Due to the small sample, race/ethnicity differences in youth alcohol use prevalence is not fully understood in NC. Youth who drink alcohol are more likely to experience school problems, social problems, disruption of development, violence, and many other alcohol-related outcomes. This does not give the full magnitude of youth alcohol use prevalence and subsequent related health outcome race/ethnicity disparities. </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en-US" sz="1200" kern="1200" dirty="0">
              <a:solidFill>
                <a:schemeClr val="tx1"/>
              </a:solidFill>
              <a:effectLst/>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200" kern="1200" dirty="0">
                <a:solidFill>
                  <a:schemeClr val="tx1"/>
                </a:solidFill>
                <a:effectLst/>
                <a:latin typeface="+mn-lt"/>
                <a:ea typeface="+mn-ea"/>
                <a:cs typeface="+mn-cs"/>
              </a:rPr>
              <a:t>Socioeconomic conditions and historical trauma have led to persistent racial and ethnic disparities. These inequities, along with other factors, have contributed to the observed health disparity in alcohol use.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Youth Risk Behavior Surveillance System (YRBSS), which is conducted every other year. It asks middle and high school students questions about their behaviors that impact their health now and in the future. </a:t>
            </a:r>
            <a:r>
              <a:rPr lang="en-US" b="0" dirty="0"/>
              <a:t>Topics include violence, personal safety, physical activity, nutrition , mental health, tobacco, drugs and alcohol, protective factors and sexual behavior questions. A variety of biannual analyses available: </a:t>
            </a:r>
            <a:r>
              <a:rPr lang="en-US" b="0" dirty="0">
                <a:hlinkClick r:id="rId3"/>
              </a:rPr>
              <a:t>https://sites.google.com/dpi.nc.gov/nchealthyschools/nc-healthy-schools-data/yrbs</a:t>
            </a:r>
            <a:r>
              <a:rPr lang="en-US" b="0" dirty="0"/>
              <a:t> . The most recent available YRBSS data is from 2023. 2021 YRBSS data was used due to questions on binge drinking behaviors not being available.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YRBSS methodology weights the sample by sex, grade, race and ethnicity. Weighting improves the degree and extent to which the YRBSS sample is representative of the student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3077039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NC State Center for Health Statistics death certificate data are also leveraged for alcohol surveillance by applying CDC’s Alcohol-Related Disease Impact (ARDI) methodology. Alcohol-related mortality refers to deaths that are fully or partially attributable to alcohol use. Fully alcohol-attributable deaths are deaths that would not occur in the absence of alcohol, such as alcoholic liver disease or alcohol poisoning. Partially alcohol-attributable deaths are deaths where alcohol is a contributing factor in a proportion of the deaths from those conditions, such as certain types of cancer and heart disease.</a:t>
            </a:r>
            <a:r>
              <a:rPr lang="en-US" sz="1200" b="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Technical notes: For more information on the ARDI methodology, please visit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https://nccd.cdc.gov/DPH_ARDI/default/default.aspx</a:t>
            </a:r>
            <a:r>
              <a:rPr lang="en-US" sz="1200" b="0" dirty="0">
                <a:latin typeface="+mn-lt"/>
              </a:rPr>
              <a:t>. </a:t>
            </a:r>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3371013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In 2024, there were over 5,600 alcohol-attributable deaths in North Carolina. That is an average of 15 North Carolinians dying every day due to alcohol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15000"/>
              </a:lnSpc>
              <a:spcAft>
                <a:spcPts val="800"/>
              </a:spcAft>
            </a:pPr>
            <a:r>
              <a:rPr lang="en-US" dirty="0"/>
              <a:t>Technical notes: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as well as strategies to reduce excessive alcohol use and related harms. </a:t>
            </a:r>
          </a:p>
          <a:p>
            <a:endParaRPr lang="en-US" dirty="0"/>
          </a:p>
        </p:txBody>
      </p:sp>
      <p:sp>
        <p:nvSpPr>
          <p:cNvPr id="4" name="Slide Number Placeholder 3"/>
          <p:cNvSpPr>
            <a:spLocks noGrp="1"/>
          </p:cNvSpPr>
          <p:nvPr>
            <p:ph type="sldNum" sz="quarter" idx="5"/>
          </p:nvPr>
        </p:nvSpPr>
        <p:spPr/>
        <p:txBody>
          <a:bodyPr/>
          <a:lstStyle/>
          <a:p>
            <a:fld id="{9F69D737-021B-4A52-8C8E-4919D3451CED}" type="slidenum">
              <a:rPr lang="en-US" smtClean="0"/>
              <a:t>12</a:t>
            </a:fld>
            <a:endParaRPr lang="en-US" dirty="0"/>
          </a:p>
        </p:txBody>
      </p:sp>
    </p:spTree>
    <p:extLst>
      <p:ext uri="{BB962C8B-B14F-4D97-AF65-F5344CB8AC3E}">
        <p14:creationId xmlns:p14="http://schemas.microsoft.com/office/powerpoint/2010/main" val="7958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Speaker’s notes: Of the alcohol-attributable deaths, some causes of death are acute, like falls, motor vehicle crashes, or alcohol poisoning. However, the majority of the alcohol-attributable deaths are due to chronic conditions. Some, like alcohol abuse or alcohol-induced pancreatitis, are 100% attributable to alcohol use, while others, like liver disease, certain cancers, and strokes, are partially attributable to alcohol use.</a:t>
            </a:r>
          </a:p>
          <a:p>
            <a:pPr>
              <a:spcBef>
                <a:spcPts val="0"/>
              </a:spcBef>
            </a:pPr>
            <a:endParaRPr lang="en-US" dirty="0"/>
          </a:p>
          <a:p>
            <a:pPr marL="0" marR="0">
              <a:lnSpc>
                <a:spcPct val="115000"/>
              </a:lnSpc>
              <a:spcAft>
                <a:spcPts val="800"/>
              </a:spcAft>
            </a:pPr>
            <a:r>
              <a:rPr lang="en-US" dirty="0"/>
              <a:t>Technical notes: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as well as strategies to reduce excessive alcohol use and related harms.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1417972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Speaker’s notes: Using CDC’s Alcohol-Related Disease Impact (ARDI) methodology, the alcohol-attributable death rate was 50.8 deaths per 100,000 population in 2024, an estimated 5,608 deaths. Alcohol-attributable death rates have increased 24% since the 2015 death rate of 40.9 deaths per 100,000 population, an estimated 4,102 deaths. </a:t>
            </a:r>
          </a:p>
          <a:p>
            <a:endParaRPr lang="en-US" dirty="0"/>
          </a:p>
          <a:p>
            <a:pPr marL="0" marR="0">
              <a:lnSpc>
                <a:spcPct val="115000"/>
              </a:lnSpc>
              <a:spcAft>
                <a:spcPts val="800"/>
              </a:spcAft>
            </a:pPr>
            <a:r>
              <a:rPr lang="en-US" dirty="0"/>
              <a:t>Technical notes: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as well as strategies to reduce excessive alcohol use and related harms.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322662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Speaker’s notes: The leading cause of alcohol-attributable death in NC was due to cancer^.</a:t>
            </a:r>
          </a:p>
          <a:p>
            <a:endParaRPr lang="en-US" dirty="0"/>
          </a:p>
          <a:p>
            <a:r>
              <a:rPr lang="en-US" dirty="0"/>
              <a:t>845 alcohol-attributable deaths in 2024 were due to cancer^. Deaths due to cancer^ were 15% of all alcohol-attributable deaths in 2024. </a:t>
            </a:r>
          </a:p>
          <a:p>
            <a:endParaRPr lang="en-US" dirty="0"/>
          </a:p>
          <a:p>
            <a:pPr marL="0" marR="0">
              <a:lnSpc>
                <a:spcPct val="115000"/>
              </a:lnSpc>
              <a:spcAft>
                <a:spcPts val="800"/>
              </a:spcAft>
            </a:pPr>
            <a:r>
              <a:rPr lang="en-US" dirty="0"/>
              <a:t>Technical notes: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as well as strategies to reduce excessive alcohol use and related harms.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3422345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Looking at the most recent five years of available data (2020-2024), we can analyze descriptive trends within these alcohol-attributable deaths. Males have a higher rate of alcohol attributable deaths, at 74.8 per 100,000 population, compared with females at a little under half of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American Indian non-Hispanic (NH) residents have a higher rate of alcohol attributable death, at 87.4 per 100,000 population, with the next highest group being White NH residents at 62.1 per 100,000 population. Socioeconomic conditions and historical trauma have led to persistent racial and ethnic disparities. These inequities, along with other factors, have contributed to the observed health disparity in alcohol-attributable death rates.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Rates of alcohol-attributable death increased by age group. </a:t>
            </a:r>
            <a:r>
              <a:rPr lang="en-US" sz="1200" kern="1200" dirty="0">
                <a:solidFill>
                  <a:schemeClr val="tx1"/>
                </a:solidFill>
                <a:effectLst/>
                <a:latin typeface="+mn-lt"/>
                <a:ea typeface="+mn-ea"/>
                <a:cs typeface="+mn-cs"/>
              </a:rPr>
              <a:t>Even though the percent of older adults who report excessive drinking is low, the rates of alcohol-related death are high among this group. This is because the Alcohol-Related Disease Impact (ARDI) methodology considers both chronic and acute causes of death that are attributable to alcohol. </a:t>
            </a:r>
          </a:p>
          <a:p>
            <a:endParaRPr lang="en-US" dirty="0"/>
          </a:p>
          <a:p>
            <a:pPr marL="0" marR="0">
              <a:lnSpc>
                <a:spcPct val="115000"/>
              </a:lnSpc>
              <a:spcAft>
                <a:spcPts val="800"/>
              </a:spcAft>
            </a:pPr>
            <a:r>
              <a:rPr lang="en-US" dirty="0"/>
              <a:t>Technical notes: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 specific. For more information on the ARDI methodology,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Rates were calculated for 2020 to 2024 by sex, age, and race/ethnicity using the ARDI methodology to estimate alcohol-attributable deaths. ARDI methodology only includes sex- and age-specific AAFs, which aid in the calculation of alcohol-attributable deaths.  Due to AAFs not being available by race/ethnicity, alcohol-attributable deaths may be higher amongst one race/ethnicity due to a broader disparity in one of the 58 alcohol-attributable causes of death, and not necessarily attributable to alcohol's involvement. For example, one race/ethnicity may have a higher rate of drowning (acute cause of death), which would lead to a higher total and acute alcohol-attributable rate estimate. In addition, with race/ethnicity data, demographic misclassifications could have occurred during the death certification process. For more information on the ARDI methodology,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as well as strategies to reduce excessive alcohol use and related harms.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3617593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Speaker’s notes: </a:t>
            </a:r>
            <a:r>
              <a:rPr lang="en-US" sz="1800" dirty="0">
                <a:effectLst/>
                <a:latin typeface="Times New Roman" panose="02020603050405020304" pitchFamily="18" charset="0"/>
                <a:ea typeface="Calibri" panose="020F0502020204030204" pitchFamily="34" charset="0"/>
              </a:rPr>
              <a:t>From 2015 to 2024, alcohol-attributable death rates were highest for chronic causes of death. However, rates increased for both chronic and acute causes of alcohol-attributable death, a 24% increase for chronic causes and a 17% increase for acute causes.  For chronic causes, the rate increased from 27.1, an estimated 2,719 deaths, to 34.6, an estimated 3,820 deaths, per 100,000 population. For acute causes, the rate increased from 13.8, an estimated 1,383 deaths, to 16.2, an estimated 1,788 deaths, per 100,000 population.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as well as strategies to reduce excessive alcohol use and related harms.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Chronic alcohol-attributable deaths often result from long-term, excessive use of alcohol. However, estimates calculated for cancer causes of death, which are chronic causes of death, are due to any alcohol use based on evidence that shows cancer is linked to low levels of alcohol use. Acute alcohol-attributable deaths often result from short-term, excessive use of alcohol.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2108001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Looking at the most recent five years of available data (2020-2024), we can analyze descriptive trends within acute and chronic alcohol-attributable deaths. Acute and chronic alcohol-attributable death rates were similar by sex, with male residents having higher rates than female residents.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Acute alcohol-attributable death rates were highest among individuals who are American Indian non-Hispanic (NH) or Black NH. Chronic alcohol-attributable death rates were highest among individuals who are American Indian NH or white NH. Socioeconomic conditions and historical trauma have led to persistent racial and ethnic disparities. These inequities, along with other factors, have contributed to the observed health disparity in both acute and chronic alcohol-attributable death rates.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Acute alcohol-attributable death rates were highest among those aged 21 to 34, with a death rate of 28.4 per 100,000 population. Among chronic alcohol-attributable deaths, the death rates increase with age, with a death rate of 110.0 per 100,000 population for people aged 65 and older.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Rates were calculated for 2020 to 2024 by sex, age, and race/ethnicity using the ARDI methodology to estimate alcohol-attributable deaths. ARDI methodology only includes sex- and age-specific AAFs, which aid in the calculation of alcohol-attributable deaths.  Due to AAFs not being available by race/ethnicity, alcohol-attributable deaths may be higher amongst one race/ethnicity due to a broader disparity in one of the 58 alcohol-attributable causes of death and not necessarily attributable to alcohol's involvement. For example, one race/ethnicity may have a higher rate of drowning (acute cause of death), which would lead to a higher total and acute alcohol-attributable rate estimate. In addition, with race/ethnicity data, demographic misclassifications could have occurred during the death certification process. For more information on the ARDI methodology,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as well as strategies to reduce excessive alcohol use and related harms.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Chronic alcohol-attributable deaths often result from long-term, excessive use of alcohol. However, estimates calculated for cancer causes of death, which are chronic causes of death, are due to any alcohol use based on evidence that shows cancer is linked to low levels of alcohol use. Acute alcohol-attributable deaths often result from short-term, excessive use of alcohol.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595146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Speaker’s notes: Excessive alcohol use can also impact the economy of North Carolina. </a:t>
            </a:r>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330507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For more detailed technical notes on any of the data shared in this slide set, please contact us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SubstanceUseData@dhhs.nc.gov</a:t>
            </a:r>
            <a:r>
              <a:rPr lang="en-US" dirty="0"/>
              <a:t>. </a:t>
            </a:r>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4105357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Speaker’s notes: The economic cost of excessive alcohol use includes losses in productivity, healthcare costs, criminal justice expenses, and motor vehicle crashes for one year. In 2024, NC lost an estimated $14.6 billion due to excessive alcohol use, roughly $1,324 per person.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 numbers generated in this slide were estimated using the methods by Combs et. al, 2017 study, “The Societal Cost of Excessive Drinking in North Carolina, 2017”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https://pubmed.ncbi.nlm.nih.gov/35504714/</a:t>
            </a:r>
            <a:r>
              <a:rPr lang="en-US" dirty="0"/>
              <a:t>), and adjusted to changes in inflation and alcohol-attributable death rates.  </a:t>
            </a:r>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2909749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Speaker’s notes: In light of these trends, there are numerous opportunities for prevention and reduction of excessive alcohol use and its related harms.</a:t>
            </a:r>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361204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Speaker’s notes: The Community Preventive Services Task Force issued several evidence-based recommendations for reducing excessive drinking. When alcohol is less available, less accessible, and more expensive, people tend to drink less. The following proven strategies work to prevent excessive alcohol use to create communities that promote health and well-being:</a:t>
            </a: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Government Control of Alcohol Sales – In NC, the sale of liquor is limited to ABC stores where price is controlled by the Alcoholic Beverage Control (ABC) Commission. Government control of alcohol sales limits excessive availability and exposure to alcohol, which in turn reduces excessive alcohol use and related injury, illness, and death. Laws that privatize alcohol sales by removing government control increase the number of places that sell alcohol, which increases excessive alcohol use and alcohol-related harms, such as child maltreatment and neglect, domestic violence, and motor vehicle crashes.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Alcohol Taxes – An excise tax is levied on alcoholic beverages sold in and/or shipped into NC. Tax increases raise the price of alcohol, which decreases excessive alcohol use and related harms – and increases revenue too. Laws that decrease alcohol excise taxes lead to increases in motor vehicle crash deaths, violence, and lower state revenue.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Limit the days and hours of alcohol sales – NC limits the sale of alcohol to particular hours and days of the week and prohibits sales on certain holidays. Maintaining existing hours and days of alcohol sales helps control excessive alcohol use and negative health outcomes. Increases to hours and days of sale lead to increases in motor vehicle injuries, as well as alcohol-related assaults and other injuries.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Regulate Number of Places Selling Alcohol and Distance Between Them – Regulating the number of places selling alcohol and the distance between them limits excessive access to alcohol. Having more places that sell alcohol leads to increases in disorderly conduct, property damage, crime, and other community disruptions. </a:t>
            </a: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Commercial host liability laws – These laws permit retail establishments to be held liable for injuries or harms caused by illegal service to intoxicated or underage customers.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Electronic alcohol screening and brief intervention (e-SBI) – Increase electronic screening of excessive drinking in adults and provide a brief intervention with those who screen positive. </a:t>
            </a:r>
          </a:p>
          <a:p>
            <a:pPr marL="457200" marR="0" lvl="1" indent="0">
              <a:lnSpc>
                <a:spcPct val="107000"/>
              </a:lnSpc>
              <a:spcBef>
                <a:spcPts val="0"/>
              </a:spcBef>
              <a:spcAft>
                <a:spcPts val="0"/>
              </a:spcAft>
              <a:buFont typeface="Symbol" panose="05050102010706020507" pitchFamily="18" charset="2"/>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 Community Preventive Services Task Force (CPSTF) is an independent, non-federal, volunteer body of public health and prevention experts. CPSTF provides recommendations and findings on programs, services, and other interventions to protect and improve population health. The recommendations and findings are based on systematic reviews of evidence on the effectiveness and economic impact. For more information on CPSTF and excessive alcohol use prevention strategies,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https://www.thecommunityguide.org/topics/excessive-alcohol-consumption.html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3424838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Speaker’s notes: The Reducing Excessive Alcohol Use to Build Healthier North Carolina Communities fact sheet provides an overview of excessive alcohol use, the evidence-based policies to reduce excessive alcohol use, and the status of those policies in NC.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North Carolina has many existing core alcohol policies that protect public health due to the hard-work of many community advocates and policymakers. These policies focus on reducing the availability and accessibility of alcohol. The fact sheet focuses on the five following policies: government control of alcohol sales; limits on days and hours of sale; alcohol taxes; limits on promotions; and regulation of alcohol outlet density.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fact sheet can be found at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https://www.dph.ncdhhs.gov/reducing-excessive-alcohol-use-build-healthier-north-carolina-communities/open</a:t>
            </a:r>
            <a:r>
              <a:rPr lang="en-US" sz="1200" dirty="0"/>
              <a:t>.</a:t>
            </a:r>
          </a:p>
        </p:txBody>
      </p:sp>
      <p:sp>
        <p:nvSpPr>
          <p:cNvPr id="4" name="Slide Number Placeholder 3"/>
          <p:cNvSpPr>
            <a:spLocks noGrp="1"/>
          </p:cNvSpPr>
          <p:nvPr>
            <p:ph type="sldNum" sz="quarter" idx="5"/>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2385476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Speaker’s notes: North Carolina is one of 17 states with government-controlled alcohol sales, while South Carolina has a privatized system. Government control of alcohol sales means that government agencies control the sale of distilled spirits, and in some cases, wine and beer at the wholesale level. Privatized control of sales means that government control of alcohol sales have been repealed, allowing commercial agencies to sell alcoholic beverages. </a:t>
            </a:r>
          </a:p>
          <a:p>
            <a:endParaRPr lang="en-US" dirty="0"/>
          </a:p>
          <a:p>
            <a:r>
              <a:rPr lang="en-US" dirty="0"/>
              <a:t>North Carolinians consume less alcohol than South Carolinians, and North Carolina receives more revenue from alcohol sales than South Carolina. North Carolina </a:t>
            </a:r>
            <a:r>
              <a:rPr lang="en-US" i="0" dirty="0"/>
              <a:t>ranks 42</a:t>
            </a:r>
            <a:r>
              <a:rPr lang="en-US" i="0" baseline="30000" dirty="0"/>
              <a:t>nd</a:t>
            </a:r>
            <a:r>
              <a:rPr lang="en-US" i="0" dirty="0"/>
              <a:t> per capita in gallons consumed and 3</a:t>
            </a:r>
            <a:r>
              <a:rPr lang="en-US" i="0" baseline="30000" dirty="0"/>
              <a:t>rd</a:t>
            </a:r>
            <a:r>
              <a:rPr lang="en-US" i="0" dirty="0"/>
              <a:t> in revenue per gallon</a:t>
            </a:r>
            <a:r>
              <a:rPr lang="en-US" dirty="0"/>
              <a:t>, while South Carolina, ranks 31</a:t>
            </a:r>
            <a:r>
              <a:rPr lang="en-US" baseline="30000" dirty="0"/>
              <a:t>st</a:t>
            </a:r>
            <a:r>
              <a:rPr lang="en-US" dirty="0"/>
              <a:t> in consumption and 23</a:t>
            </a:r>
            <a:r>
              <a:rPr lang="en-US" baseline="30000" dirty="0"/>
              <a:t>rd</a:t>
            </a:r>
            <a:r>
              <a:rPr lang="en-US" dirty="0"/>
              <a:t> in revenue.</a:t>
            </a:r>
          </a:p>
          <a:p>
            <a:endParaRPr lang="en-US" dirty="0"/>
          </a:p>
          <a:p>
            <a:r>
              <a:rPr lang="en-US" dirty="0"/>
              <a:t>Technical notes:  The Alcoholic Beverage Revenues and Taxes: 2022 Report aims to provide comparable information regarding alcoholic beverage taxation and revenues for both control states and license states in the U.S.. </a:t>
            </a:r>
          </a:p>
        </p:txBody>
      </p:sp>
      <p:sp>
        <p:nvSpPr>
          <p:cNvPr id="4" name="Slide Number Placeholder 3"/>
          <p:cNvSpPr>
            <a:spLocks noGrp="1"/>
          </p:cNvSpPr>
          <p:nvPr>
            <p:ph type="sldNum" sz="quarter" idx="5"/>
          </p:nvPr>
        </p:nvSpPr>
        <p:spPr/>
        <p:txBody>
          <a:bodyPr/>
          <a:lstStyle/>
          <a:p>
            <a:fld id="{DBCC7D24-0DC9-4E9C-89C0-35D79A09D337}" type="slidenum">
              <a:rPr lang="en-US" smtClean="0"/>
              <a:t>24</a:t>
            </a:fld>
            <a:endParaRPr lang="en-US" dirty="0"/>
          </a:p>
        </p:txBody>
      </p:sp>
    </p:spTree>
    <p:extLst>
      <p:ext uri="{BB962C8B-B14F-4D97-AF65-F5344CB8AC3E}">
        <p14:creationId xmlns:p14="http://schemas.microsoft.com/office/powerpoint/2010/main" val="1271750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Speaker’s notes: </a:t>
            </a:r>
            <a:r>
              <a:rPr lang="en-US" b="1" dirty="0"/>
              <a:t>There is no safe level of alcohol use.</a:t>
            </a:r>
          </a:p>
          <a:p>
            <a:endParaRPr lang="en-US" dirty="0"/>
          </a:p>
          <a:p>
            <a:r>
              <a:rPr lang="en-US" dirty="0"/>
              <a:t>The U.S. Alcohol Policy Alliance’s Alcohol Consumption Guidelines for the American People recommends:</a:t>
            </a:r>
          </a:p>
          <a:p>
            <a:pPr marL="628650" lvl="1" indent="-171450">
              <a:buFont typeface="Arial" panose="020B0604020202020204" pitchFamily="34" charset="0"/>
              <a:buChar char="•"/>
            </a:pPr>
            <a:r>
              <a:rPr lang="en-US" b="1" dirty="0"/>
              <a:t>If you do not drink alcohol, do not start</a:t>
            </a:r>
            <a:r>
              <a:rPr lang="en-US" dirty="0"/>
              <a:t>. Alcohol use offers no health benefits and carries risk.</a:t>
            </a:r>
          </a:p>
          <a:p>
            <a:pPr marL="628650" lvl="1" indent="-171450">
              <a:buFont typeface="Arial" panose="020B0604020202020204" pitchFamily="34" charset="0"/>
              <a:buChar char="•"/>
            </a:pPr>
            <a:r>
              <a:rPr lang="en-US" b="1" dirty="0"/>
              <a:t>Cut back if you do drink alcohol</a:t>
            </a:r>
            <a:r>
              <a:rPr lang="en-US" dirty="0"/>
              <a:t>. Each drink increases the risk of harm, including cancer, heart disease, and early death.</a:t>
            </a:r>
          </a:p>
          <a:p>
            <a:pPr marL="628650" lvl="1" indent="-171450">
              <a:buFont typeface="Arial" panose="020B0604020202020204" pitchFamily="34" charset="0"/>
              <a:buChar char="•"/>
            </a:pPr>
            <a:r>
              <a:rPr lang="en-US" b="1" dirty="0"/>
              <a:t>Avoid alcohol if you</a:t>
            </a:r>
            <a:r>
              <a:rPr lang="en-US" dirty="0"/>
              <a:t>:</a:t>
            </a:r>
          </a:p>
          <a:p>
            <a:pPr marL="1085850" lvl="2" indent="-171450">
              <a:buFont typeface="Arial" panose="020B0604020202020204" pitchFamily="34" charset="0"/>
              <a:buChar char="•"/>
            </a:pPr>
            <a:r>
              <a:rPr lang="en-US" dirty="0"/>
              <a:t>Are pregnant,</a:t>
            </a:r>
          </a:p>
          <a:p>
            <a:pPr marL="1085850" lvl="2" indent="-171450">
              <a:buFont typeface="Arial" panose="020B0604020202020204" pitchFamily="34" charset="0"/>
              <a:buChar char="•"/>
            </a:pPr>
            <a:r>
              <a:rPr lang="en-US" dirty="0"/>
              <a:t>Are under 21 years old,</a:t>
            </a:r>
          </a:p>
          <a:p>
            <a:pPr marL="1085850" lvl="2" indent="-171450">
              <a:buFont typeface="Arial" panose="020B0604020202020204" pitchFamily="34" charset="0"/>
              <a:buChar char="•"/>
            </a:pPr>
            <a:r>
              <a:rPr lang="en-US" dirty="0"/>
              <a:t>Are in recovery, </a:t>
            </a:r>
          </a:p>
          <a:p>
            <a:pPr marL="1085850" lvl="2" indent="-171450">
              <a:buFont typeface="Arial" panose="020B0604020202020204" pitchFamily="34" charset="0"/>
              <a:buChar char="•"/>
            </a:pPr>
            <a:r>
              <a:rPr lang="en-US" dirty="0"/>
              <a:t>Have certain health conditions,</a:t>
            </a:r>
          </a:p>
          <a:p>
            <a:pPr marL="1085850" lvl="2" indent="-171450">
              <a:buFont typeface="Arial" panose="020B0604020202020204" pitchFamily="34" charset="0"/>
              <a:buChar char="•"/>
            </a:pPr>
            <a:r>
              <a:rPr lang="en-US" dirty="0"/>
              <a:t>Have a family history of alcohol-related cancers, or</a:t>
            </a:r>
          </a:p>
          <a:p>
            <a:pPr marL="1085850" lvl="2" indent="-171450">
              <a:buFont typeface="Arial" panose="020B0604020202020204" pitchFamily="34" charset="0"/>
              <a:buChar char="•"/>
            </a:pPr>
            <a:r>
              <a:rPr lang="en-US" dirty="0"/>
              <a:t>Use any medications or drugs that interact with alcohol.</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For adults 21 and older who choose to drink, drinking less alcohol is always better.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 The U.S. Alcohol Policy Alliance (USAPA) is a nonprofit, nonpartisan organization that works to translate alcohol policy research into public health practice. To learn more about USAPA’s Alcohol Consumption Guidelines for the American People, visit </a:t>
            </a:r>
            <a:r>
              <a:rPr lang="en-US" sz="1200" u="sng" kern="1200" dirty="0">
                <a:solidFill>
                  <a:schemeClr val="tx1"/>
                </a:solidFill>
                <a:effectLst/>
                <a:latin typeface="+mn-lt"/>
                <a:ea typeface="+mn-ea"/>
                <a:cs typeface="+mn-cs"/>
                <a:hlinkClick r:id="rId3"/>
              </a:rPr>
              <a:t>https://drive.google.com/file/d/1Dy0NSyvhDyrB0zMU5tZB3ReouSUi4ulH/view</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25</a:t>
            </a:fld>
            <a:endParaRPr lang="en-US" dirty="0"/>
          </a:p>
        </p:txBody>
      </p:sp>
    </p:spTree>
    <p:extLst>
      <p:ext uri="{BB962C8B-B14F-4D97-AF65-F5344CB8AC3E}">
        <p14:creationId xmlns:p14="http://schemas.microsoft.com/office/powerpoint/2010/main" val="3622224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Speaker’s notes: Division of Public Health maintains several resources to help understand the burden of excessive alcohol use in our state. </a:t>
            </a:r>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450628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There are evidence-based strategies we can implement to reduce the harms of excessive alcohol use, and surveillance efforts help us understand the overall impact of these strategies. Alcohol control strategies, like the government control of alcohol sales that we currently have in NC and limiting the number of places that sell alcohol result in lower overall alcohol use, which reduces negative health outcomes and economic costs. Surveillance efforts inform each of these pieces.</a:t>
            </a:r>
          </a:p>
        </p:txBody>
      </p:sp>
      <p:sp>
        <p:nvSpPr>
          <p:cNvPr id="4" name="Slide Number Placeholder 3"/>
          <p:cNvSpPr>
            <a:spLocks noGrp="1"/>
          </p:cNvSpPr>
          <p:nvPr>
            <p:ph type="sldNum" sz="quarter" idx="5"/>
          </p:nvPr>
        </p:nvSpPr>
        <p:spPr/>
        <p:txBody>
          <a:bodyPr/>
          <a:lstStyle/>
          <a:p>
            <a:fld id="{B5923939-8C3E-469F-AB7C-9A2DC60C222F}" type="slidenum">
              <a:rPr lang="en-US" smtClean="0"/>
              <a:t>27</a:t>
            </a:fld>
            <a:endParaRPr lang="en-US"/>
          </a:p>
        </p:txBody>
      </p:sp>
    </p:spTree>
    <p:extLst>
      <p:ext uri="{BB962C8B-B14F-4D97-AF65-F5344CB8AC3E}">
        <p14:creationId xmlns:p14="http://schemas.microsoft.com/office/powerpoint/2010/main" val="3899795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5000"/>
              </a:lnSpc>
              <a:spcAft>
                <a:spcPts val="800"/>
              </a:spcAft>
            </a:pPr>
            <a:r>
              <a:rPr lang="en-US" dirty="0"/>
              <a:t>Speaker’s notes: The North Carolina Alcohol Data Dashboard walks through the public health narrative of the acute and chronic impacts of excessive alcohol use. We use many different data sets to tell this story. The Behavioral Risk Factor Surveillance System and Youth Risk Behavior Surveillance System give us survey data on consumption, emergency department visits illustrate the impacts on the healthcare system, and death data provide estimates of those who died due to excessive alcohol use.  We pull this all together and present both state- and county-level information. These can be very helpful when pulling together presentations and grant applications. The QR code will take you to the Alcohol data dashboard, also found at: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https://www.dph.ncdhhs.gov/programs/chronic-disease-and-injury/injury-and-violence-prevention-branch/north-carolina-alcohol-use-and-related-harms-prevention/data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28</a:t>
            </a:fld>
            <a:endParaRPr lang="en-US" dirty="0"/>
          </a:p>
        </p:txBody>
      </p:sp>
    </p:spTree>
    <p:extLst>
      <p:ext uri="{BB962C8B-B14F-4D97-AF65-F5344CB8AC3E}">
        <p14:creationId xmlns:p14="http://schemas.microsoft.com/office/powerpoint/2010/main" val="1532464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Engaging partners allows the Division of Public Health to better understand and address excessive alcohol use at both the local and state level. The North Carolina State Excessive Alcohol Advisory Committee (NC SEAAC) was established to engage partners working in preventing excessive alcohol use and its related harms across the state. The committee hopes to develop and implement a statewide plan to address excessive alcohol use and its related harms in the state. In addition, the committee meets twice a year to network and hear presentations on excessive alcohol use prevention strategies by subject matter experts. If you are interested in participating in NC SEAAC, please email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SubstanceUseData@dhhs.nc.gov</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1492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29C93-8089-C539-2684-C601A5593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EF4AF-8A1D-AFCF-AF86-B1614CCDB00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8BBC289-9511-3DFF-1CF1-B14E03F36A5C}"/>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Speaker’s notes: No amount of alcohol is safe for your health. Each drink increases the risk of harm. Alcohol use can increase the risk of injuries (e.g., overdose and falls), violence (e.g., homicide and suicide), chronic conditions (e.g., cancer and heart disease), and social and wellness issues (e.g., mental health and relationship issues).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reduce the risk of alcohol-related harms, </a:t>
            </a:r>
            <a:r>
              <a:rPr lang="en-US" sz="1800" dirty="0"/>
              <a:t>the US Alcohol Policy Alliance (USAPA) recommends: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If you do not drink alcohol, do not start</a:t>
            </a:r>
            <a:r>
              <a:rPr lang="en-US" sz="1800" dirty="0">
                <a:effectLst/>
                <a:latin typeface="Calibri" panose="020F0502020204030204" pitchFamily="34" charset="0"/>
                <a:ea typeface="Calibri" panose="020F0502020204030204" pitchFamily="34" charset="0"/>
                <a:cs typeface="Times New Roman" panose="02020603050405020304" pitchFamily="18" charset="0"/>
              </a:rPr>
              <a:t>. Alcohol use offers no health benefits and carries risk.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Cut back if you do drink alcohol</a:t>
            </a:r>
            <a:r>
              <a:rPr lang="en-US" sz="1800" dirty="0">
                <a:effectLst/>
                <a:latin typeface="Calibri" panose="020F0502020204030204" pitchFamily="34" charset="0"/>
                <a:ea typeface="Calibri" panose="020F0502020204030204" pitchFamily="34" charset="0"/>
                <a:cs typeface="Times New Roman" panose="02020603050405020304" pitchFamily="18" charset="0"/>
              </a:rPr>
              <a:t>. Each drink increases the risk of harm, including cancer, heart disease, and early death.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Avoid alcohol if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pregnant,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under 21 years old,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in recovery,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certain health conditions,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a family history of alcohol-related cancers, or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any medication or drugs that interact with alcohol.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For adults 21 and older who choose to drink, drinking less alcohol is always better.</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Due to biological differences in body structure and chemistry, the levels of alcohol use differ between men and women. After drinking the same amount of alcohol, most women tend to have higher blood alcohol levels and the immediate effects of alcohol usually occur more quickly and last longer in women than in men.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Many of the harms that come from alcohol use are due to excessive alcohol use. Excessive alcohol use is defined as heavy drinking (8+ drinks in one week for women, 15+ for men), binge drinking (4+ drinks in one sitting for women, 5+ for men), or any alcohol consumed while pregnant or under the age of 21.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However, some alcohol-related harms are due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any alcohol use</a:t>
            </a:r>
            <a:r>
              <a:rPr lang="en-US" sz="1800" dirty="0">
                <a:effectLst/>
                <a:latin typeface="Calibri" panose="020F0502020204030204" pitchFamily="34" charset="0"/>
                <a:ea typeface="Calibri" panose="020F0502020204030204" pitchFamily="34" charset="0"/>
                <a:cs typeface="Times New Roman" panose="02020603050405020304" pitchFamily="18" charset="0"/>
              </a:rPr>
              <a:t>, such as alcohol-related cancers.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Technical note: </a:t>
            </a:r>
            <a:r>
              <a:rPr lang="en-US" sz="1800" dirty="0"/>
              <a:t>The USAPA is a nonprofit, nonpartisan organization that translates alcohol policy research into public health practice. USAPA is committed to ensuring that local and statewide organizations have access to the science, resources, and technical assistance required to engage in informed decisions and actions in translating alcohol policy research into public health practice. To read USAPA’s clear, science-based alcohol recommendations please visit </a:t>
            </a:r>
            <a:r>
              <a:rPr lang="en-US" sz="1200" u="sng" kern="1200" dirty="0">
                <a:solidFill>
                  <a:schemeClr val="tx1"/>
                </a:solidFill>
                <a:effectLst/>
                <a:latin typeface="+mn-lt"/>
                <a:ea typeface="+mn-ea"/>
                <a:cs typeface="+mn-cs"/>
                <a:hlinkClick r:id="rId3"/>
              </a:rPr>
              <a:t>https://drive.google.com/file/d/1Dy0NSyvhDyrB0zMU5tZB3ReouSUi4ulH/view</a:t>
            </a:r>
            <a:endParaRPr lang="en-US" sz="1200" kern="1200" dirty="0">
              <a:solidFill>
                <a:schemeClr val="tx1"/>
              </a:solidFill>
              <a:effectLst/>
              <a:latin typeface="+mn-lt"/>
              <a:ea typeface="+mn-ea"/>
              <a:cs typeface="+mn-cs"/>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BE6E040-D1C2-6F35-40F4-C0BC9D6246D9}"/>
              </a:ext>
            </a:extLst>
          </p:cNvPr>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527138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NC Injury and Violence Prevention Branch (IVPB) Alcohol and Related Harms Data Dashboard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https://www.dph.ncdhhs.gov/programs/chronic-disease-and-injury/injury-and-violence-prevention-branch/north-carolina-alcohol-use-and-related-harms-prevention/data</a:t>
            </a:r>
            <a:r>
              <a:rPr lang="en-US" sz="1800" u="none"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t>provides additional data on alcohol use. The NC IVPB Alcohol Use and Related Harms Website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a:t>
            </a:r>
            <a:r>
              <a:rPr lang="en-US" dirty="0"/>
              <a:t>) includes additional information and prevention strategies to reduce excessive alcohol use and its related harms in NC. IVPB also provides data and technical support for alcohol use and its related harms. For data requests, please email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ction="ppaction://hlinkfile"/>
              </a:rPr>
              <a:t>SubstanceUseData@dhhs.nc.gov</a:t>
            </a:r>
            <a:r>
              <a:rPr lang="en-US" dirty="0"/>
              <a:t>. If you have additional questions regarding alcohol-related custom data requests or data resources, please use the IVPB data support bookings application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https://outlook.office365.com/owa/calendar/IVPBDataSupport@ncconnect.onmicrosoft.com/bookings/</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dirty="0"/>
              <a:t> to reserve time to chat with one of our epidemiologists. </a:t>
            </a:r>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dirty="0"/>
          </a:p>
        </p:txBody>
      </p:sp>
    </p:spTree>
    <p:extLst>
      <p:ext uri="{BB962C8B-B14F-4D97-AF65-F5344CB8AC3E}">
        <p14:creationId xmlns:p14="http://schemas.microsoft.com/office/powerpoint/2010/main" val="388583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Speaker’s notes: Please reach out if you have any further questions, suggestions for improvement, or data requests.</a:t>
            </a:r>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1304818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Speaker’s notes: One standard drink is 14 grams or 0.6 fl. oz. of pure alcohol. The alcohol content of different types of beer, wine, and liquor may vary. For example, 12 ounces of a beer at 5% ABV is one standard drink, while 5 ounces of wine at 12% ABV is also one standard drink. </a:t>
            </a:r>
          </a:p>
          <a:p>
            <a:endParaRPr lang="en-US" dirty="0"/>
          </a:p>
          <a:p>
            <a:r>
              <a:rPr lang="en-US" dirty="0"/>
              <a:t>It’s important to understand how much alcohol is in a drink so that you can make informed decisions if you do choose to drink.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To see how many standard drinks are within a container, please use the National Institute of Alcohol Abuse and Alcoholism’s Drink Size Calculator  -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https://rethinkingdrinking.niaaa.nih.gov/tools/calculators/drink-size-calculator</a:t>
            </a:r>
            <a:r>
              <a:rPr lang="en-US" sz="1800" u="none"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50894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Speaker’s notes: Alcohol use is a leading preventable cause of death in North Carolina. </a:t>
            </a:r>
          </a:p>
          <a:p>
            <a:endParaRPr lang="en-US" dirty="0"/>
          </a:p>
          <a:p>
            <a:r>
              <a:rPr lang="en-US" dirty="0"/>
              <a:t>Alcohol use contributes to both acute health outcomes, like poisonings, motor vehicle traffic crashes, or other injuries, and chronic health outcomes, such as liver disease and pancreatitis. </a:t>
            </a:r>
          </a:p>
          <a:p>
            <a:endParaRPr lang="en-US" dirty="0"/>
          </a:p>
          <a:p>
            <a:r>
              <a:rPr lang="en-US" dirty="0"/>
              <a:t>Any alcohol use increases the risk of several types of cancer, including breast (female only), colorectal, esophageal, laryngeal, liver, pancreatic, prostate (male only), stomach, and oral cavity and pharyngeal cancers. </a:t>
            </a:r>
          </a:p>
          <a:p>
            <a:endParaRPr lang="en-US" dirty="0"/>
          </a:p>
          <a:p>
            <a:r>
              <a:rPr lang="en-US" dirty="0"/>
              <a:t>In 2024, there were over 5,600 alcohol attributable deaths among NC residents. Alcohol use costs the state over $14 billion.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341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Speaker’s notes: Adult alcohol use is an important public health concern. Alcohol use can reduce individual lifespan and at the community level, impact adult productivity and unemployment, impacting community health overall. In 2024, 48% of adults (21+) in NC currently drink, which is an estimated 3.9 million adults in North Carolina. </a:t>
            </a:r>
          </a:p>
          <a:p>
            <a:endParaRPr lang="en-US" dirty="0"/>
          </a:p>
          <a:p>
            <a:r>
              <a:rPr lang="en-US" dirty="0"/>
              <a:t>Of those adults who drink, 28% said that they binge drink </a:t>
            </a:r>
            <a:r>
              <a:rPr lang="en-US" sz="1200" dirty="0">
                <a:effectLst/>
                <a:latin typeface="Calibri" panose="020F0502020204030204" pitchFamily="34" charset="0"/>
                <a:ea typeface="Calibri" panose="020F0502020204030204" pitchFamily="34" charset="0"/>
                <a:cs typeface="Times New Roman" panose="02020603050405020304" pitchFamily="18" charset="0"/>
              </a:rPr>
              <a:t>(4+ drinks in one occasion for women, 5+ for men) </a:t>
            </a:r>
            <a:r>
              <a:rPr lang="en-US" dirty="0"/>
              <a:t>at least one time per month, an estimated 1.1 million NC adults, and 9% said that they have drank heavily </a:t>
            </a:r>
            <a:r>
              <a:rPr lang="en-US" sz="1200" dirty="0">
                <a:effectLst/>
                <a:latin typeface="Calibri" panose="020F0502020204030204" pitchFamily="34" charset="0"/>
                <a:ea typeface="Calibri" panose="020F0502020204030204" pitchFamily="34" charset="0"/>
                <a:cs typeface="Times New Roman" panose="02020603050405020304" pitchFamily="18" charset="0"/>
              </a:rPr>
              <a:t>(8+ drinks in one week for women, 15+ for men), an estimated 360,000 NC adults</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Data are limited to those 21 years and 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Behavioral Risk Factor Surveillance System Survey (BRFSS). This is a y</a:t>
            </a:r>
            <a:r>
              <a:rPr lang="en-US" b="0" dirty="0"/>
              <a:t>early, random telephone survey of NC adults 18+ years old. Information is collected in a routine, standardized manner on a variety of health behaviors and preventive health practices, such as cardiovascular disease, cancer, diabetes, and injuries. BRFSS interviews are conducted year-round, and data are analyzed annually; a variety of yearly analyses are available at: </a:t>
            </a:r>
            <a:r>
              <a:rPr lang="en-US" b="0" dirty="0">
                <a:hlinkClick r:id="rId3"/>
              </a:rPr>
              <a:t>https://schs.dph.ncdhhs.gov/data/brfss/survey.htm</a:t>
            </a:r>
            <a:r>
              <a:rPr lang="en-US" b="0" dirty="0"/>
              <a:t>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279568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A higher percentage of adults who are male, Hispanic, or aged 21–34 years reported binge drinking.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800"/>
              </a:spcAft>
              <a:buClrTx/>
              <a:buSzTx/>
              <a:buFontTx/>
              <a:buNone/>
              <a:tabLst/>
              <a:defRPr/>
            </a:pPr>
            <a:r>
              <a:rPr lang="en-US" dirty="0"/>
              <a:t>Technical notes: Data are limited to those 21 years and older.</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en-US" sz="1800" kern="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kern="1200" dirty="0">
                <a:effectLst/>
                <a:latin typeface="Calibri" panose="020F0502020204030204" pitchFamily="34" charset="0"/>
                <a:ea typeface="Calibri" panose="020F0502020204030204" pitchFamily="34" charset="0"/>
              </a:rPr>
              <a:t>The percentages of adults who are American Indian non-Hispanic (NH) or Asian NH were suppressed due to estimates not meeting minimum statistical reliability requirements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200" dirty="0">
                <a:effectLst/>
                <a:latin typeface="Calibri" panose="020F0502020204030204" pitchFamily="34" charset="0"/>
                <a:ea typeface="Calibri" panose="020F0502020204030204" pitchFamily="34" charset="0"/>
              </a:rPr>
              <a:t>. Due to suppression, differences in binge drinking prevalence by race/ethnicity is not fully understood in NC. Binge drinking is the most common and costly pattern of excessive alcohol use. This does not give the full magnitude of adult binge drinking prevalence and subsequent related health outcome disparities among various demographic groups. </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en-US" sz="1800" kern="1200" dirty="0">
              <a:solidFill>
                <a:schemeClr val="tx1"/>
              </a:solidFill>
              <a:effectLst/>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200" kern="1200" dirty="0">
                <a:solidFill>
                  <a:schemeClr val="tx1"/>
                </a:solidFill>
                <a:effectLst/>
                <a:latin typeface="+mn-lt"/>
                <a:ea typeface="+mn-ea"/>
                <a:cs typeface="+mn-cs"/>
              </a:rPr>
              <a:t>Socioeconomic conditions and historical trauma have led to persistent racial and ethnic disparities. These inequities, along with other factors, have contributed to the observed health disparity in binge drinking.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Behavioral Risk Factor Surveillance System Survey (BRFSS). This is a y</a:t>
            </a:r>
            <a:r>
              <a:rPr lang="en-US" b="0" dirty="0"/>
              <a:t>early, random telephone survey of NC adults 18+ years old. Information is collected in a routine, standardized manner on a variety of health behaviors and preventive health practices, such as cardiovascular disease, cancer, diabetes, and injuries. BRFSS interviews are conducted year-round, and data are analyzed annually; a variety of yearly analyses are available at: </a:t>
            </a:r>
            <a:r>
              <a:rPr lang="en-US" b="0" dirty="0">
                <a:hlinkClick r:id="rId3"/>
              </a:rPr>
              <a:t>https://schs.dph.ncdhhs.gov/data/brfss/survey.htm</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BRFSS methodology weights the sample by age, sex, race and ethnicity. Weighting improves the degree and extent to which the BRFSS sample is representative of the state’s adult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73369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A higher percentage of adults who are male, white non-Hispanic (NH), or aged 35–54 years reported drinking heavily.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800"/>
              </a:spcAft>
              <a:buClrTx/>
              <a:buSzTx/>
              <a:buFontTx/>
              <a:buNone/>
              <a:tabLst/>
              <a:defRPr/>
            </a:pPr>
            <a:r>
              <a:rPr lang="en-US" dirty="0"/>
              <a:t>Technical notes: Data are limited to those 21 years and older.</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en-US" sz="1800" kern="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kern="1200" dirty="0">
                <a:effectLst/>
                <a:latin typeface="Calibri" panose="020F0502020204030204" pitchFamily="34" charset="0"/>
                <a:ea typeface="Calibri" panose="020F0502020204030204" pitchFamily="34" charset="0"/>
              </a:rPr>
              <a:t>The percentages of adults who are American Indian NH or Asian NH were suppressed due to estimates not meeting minimum statistical reliability requirements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200" dirty="0">
                <a:effectLst/>
                <a:latin typeface="Calibri" panose="020F0502020204030204" pitchFamily="34" charset="0"/>
                <a:ea typeface="Calibri" panose="020F0502020204030204" pitchFamily="34" charset="0"/>
              </a:rPr>
              <a:t>. Due to suppression, differences in heavy drinking prevalence between race/ethnicity is not fully understood in NC. This does not give the full magnitude of adult heavy drinking prevalence and subsequent related health outcome disparities among various demographic groups. </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en-US" sz="1800" kern="1200" dirty="0">
              <a:solidFill>
                <a:schemeClr val="tx1"/>
              </a:solidFill>
              <a:effectLst/>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200" kern="1200" dirty="0">
                <a:solidFill>
                  <a:schemeClr val="tx1"/>
                </a:solidFill>
                <a:effectLst/>
                <a:latin typeface="+mn-lt"/>
                <a:ea typeface="+mn-ea"/>
                <a:cs typeface="+mn-cs"/>
              </a:rPr>
              <a:t>Socioeconomic conditions and historical trauma have led to persistent racial and ethnic disparities. These inequities, along with other factors, have contributed to the observed health disparity in heavy drinking.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Behavioral Risk Factor Surveillance System Survey (BRFSS). This is a y</a:t>
            </a:r>
            <a:r>
              <a:rPr lang="en-US" b="0" dirty="0"/>
              <a:t>early, random telephone survey of NC adults 18+ years old. Information is collected in a routine, standardized manner on a variety of health behaviors and preventive health practices, such as cardiovascular disease, cancer, diabetes, and injuries. BRFSS interviews are conducted year-round, and data are analyzed annually; a variety of yearly analyses are available at: </a:t>
            </a:r>
            <a:r>
              <a:rPr lang="en-US" b="0" dirty="0">
                <a:hlinkClick r:id="rId3"/>
              </a:rPr>
              <a:t>https://schs.dph.ncdhhs.gov/data/brfss/survey.htm</a:t>
            </a:r>
            <a:r>
              <a:rPr lang="en-US" b="0"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BRFSS methodology weights the sample by age, sex, race and ethnicity. Weighting improves the degree and extent to which the BRFSS sample is representative of the state’s adult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3932953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a:t>
            </a:r>
            <a:r>
              <a:rPr lang="en-US" sz="1800" kern="100" dirty="0">
                <a:effectLst/>
                <a:latin typeface="Calibri" panose="020F0502020204030204" pitchFamily="34" charset="0"/>
                <a:ea typeface="Calibri" panose="020F0502020204030204" pitchFamily="34" charset="0"/>
                <a:cs typeface="Calibri" panose="020F0502020204030204" pitchFamily="34" charset="0"/>
              </a:rPr>
              <a:t>Underage alcohol use puts youth at a higher risk of injury, including motor vehicle crashes, suicide, sexual assault, and unprotected sex and other sexual risk behaviors. Understanding current alcohol use among people under 21 who drink helps develop appropriate public health interventions</a:t>
            </a:r>
            <a:r>
              <a:rPr lang="en-US" dirty="0"/>
              <a:t>. In 2021, 19% of high school students in NC said they are currently drinking alcohol. Of those high school students who drink, 51% binge drink, and 43% usually obtained alcohol by someone, such as family or friends, giving it to them versus buying it for themselves.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These data come from the Youth Risk Behavior Surveillance System (YRBSS), which is conducted every other year. It asks middle and high school students questions about their behaviors that impact their health now and in the future. </a:t>
            </a:r>
            <a:r>
              <a:rPr lang="en-US" b="0" dirty="0"/>
              <a:t>Topics include violence, personal safety, physical activity, nutrition, mental health, tobacco, drugs and alcohol, protective factors and sexual behavior questions. A variety of biannual analyses available: </a:t>
            </a:r>
            <a:r>
              <a:rPr lang="en-US" b="0" dirty="0">
                <a:hlinkClick r:id="rId3"/>
              </a:rPr>
              <a:t>https://sites.google.com/dpi.nc.gov/nchealthyschools/nc-healthy-schools-data/yrbs</a:t>
            </a:r>
            <a:r>
              <a:rPr lang="en-US" b="0" dirty="0"/>
              <a:t> . The most recent available YRBSS data is from 2023. 2021 YRBSS data was used due to questions on binge drinking behaviors not being available.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3772751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2796454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Gotham Bold" charset="0"/>
                <a:ea typeface="Gotham Bold" charset="0"/>
                <a:cs typeface="Gotham Bold"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36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547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6ABCD77-1886-30A6-2724-00E11DB2E8AF}"/>
              </a:ext>
            </a:extLst>
          </p:cNvPr>
          <p:cNvSpPr txBox="1">
            <a:spLocks/>
          </p:cNvSpPr>
          <p:nvPr userDrawn="1"/>
        </p:nvSpPr>
        <p:spPr>
          <a:xfrm>
            <a:off x="1223320" y="6591300"/>
            <a:ext cx="5940878"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chemeClr val="tx1"/>
                </a:solidFill>
                <a:latin typeface="+mn-lt"/>
              </a:rPr>
              <a:t>NCDHHS, Division of Public Health | Alcohol Surveillance in North Carolina | Data finalized through 2022</a:t>
            </a:r>
          </a:p>
        </p:txBody>
      </p:sp>
    </p:spTree>
    <p:extLst>
      <p:ext uri="{BB962C8B-B14F-4D97-AF65-F5344CB8AC3E}">
        <p14:creationId xmlns:p14="http://schemas.microsoft.com/office/powerpoint/2010/main" val="395363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25616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2526966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375532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1741306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6ABCD77-1886-30A6-2724-00E11DB2E8AF}"/>
              </a:ext>
            </a:extLst>
          </p:cNvPr>
          <p:cNvSpPr txBox="1">
            <a:spLocks/>
          </p:cNvSpPr>
          <p:nvPr userDrawn="1"/>
        </p:nvSpPr>
        <p:spPr>
          <a:xfrm>
            <a:off x="1223320" y="6591300"/>
            <a:ext cx="658683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chemeClr val="tx2"/>
                </a:solidFill>
                <a:latin typeface="+mn-lt"/>
              </a:rPr>
              <a:t>NCDHHS, Division of Public Health | Alcohol Surveillance in North Carolina | Data finalized through 2024 Data Year</a:t>
            </a:r>
          </a:p>
        </p:txBody>
      </p:sp>
    </p:spTree>
    <p:extLst>
      <p:ext uri="{BB962C8B-B14F-4D97-AF65-F5344CB8AC3E}">
        <p14:creationId xmlns:p14="http://schemas.microsoft.com/office/powerpoint/2010/main" val="2279968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Tree>
    <p:extLst>
      <p:ext uri="{BB962C8B-B14F-4D97-AF65-F5344CB8AC3E}">
        <p14:creationId xmlns:p14="http://schemas.microsoft.com/office/powerpoint/2010/main" val="2433656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Tree>
    <p:extLst>
      <p:ext uri="{BB962C8B-B14F-4D97-AF65-F5344CB8AC3E}">
        <p14:creationId xmlns:p14="http://schemas.microsoft.com/office/powerpoint/2010/main" val="841541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3957080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Tree>
    <p:extLst>
      <p:ext uri="{BB962C8B-B14F-4D97-AF65-F5344CB8AC3E}">
        <p14:creationId xmlns:p14="http://schemas.microsoft.com/office/powerpoint/2010/main" val="1270219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3754812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Tree>
    <p:extLst>
      <p:ext uri="{BB962C8B-B14F-4D97-AF65-F5344CB8AC3E}">
        <p14:creationId xmlns:p14="http://schemas.microsoft.com/office/powerpoint/2010/main" val="363034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Tree>
    <p:extLst>
      <p:ext uri="{BB962C8B-B14F-4D97-AF65-F5344CB8AC3E}">
        <p14:creationId xmlns:p14="http://schemas.microsoft.com/office/powerpoint/2010/main" val="365512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2748577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3964986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77569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Gotham Bold" charset="0"/>
                <a:ea typeface="Gotham Bold" charset="0"/>
                <a:cs typeface="Gotham Bold"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661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350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70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4" name="Text Placeholder 8">
            <a:extLst>
              <a:ext uri="{FF2B5EF4-FFF2-40B4-BE49-F238E27FC236}">
                <a16:creationId xmlns:a16="http://schemas.microsoft.com/office/drawing/2014/main" id="{CB17A45A-05D6-F57F-8D6D-09F735CB8352}"/>
              </a:ext>
            </a:extLst>
          </p:cNvPr>
          <p:cNvSpPr txBox="1">
            <a:spLocks/>
          </p:cNvSpPr>
          <p:nvPr userDrawn="1"/>
        </p:nvSpPr>
        <p:spPr>
          <a:xfrm>
            <a:off x="126626" y="6591300"/>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chemeClr val="tx2"/>
                </a:solidFill>
                <a:latin typeface="+mn-lt"/>
              </a:rPr>
              <a:t>NCDHHS, Division of Public Health | Alcohol Surveillance in North Carolina | Data finalized through 2024 Data Year</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4" r:id="rId17"/>
    <p:sldLayoutId id="2147483714" r:id="rId18"/>
  </p:sldLayoutIdLst>
  <p:hf sldNum="0" hdr="0" ft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1029112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hf sldNum="0" hdr="0" ft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nccd.cdc.gov/DPH_ARDI/Info/ICDCodes.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pubmed.ncbi.nlm.nih.gov/35504714/"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communityguide.org/topics/excessive-alcohol-consumption.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injuryfreenc.dph.ncdhhs.gov/DataSurveillance/pdf/Excessive_Alcohol_Fact-Sheet_06272024-2.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drive.google.com/file/d/1Dy0NSyvhDyrB0zMU5tZB3ReouSUi4ulH/view"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alcohol-use-and-related-harms-prevention/data"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hyperlink" Target="mailto:SubstanceUseData@dhhs.nc.gov"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drive.google.com/file/d/1Dy0NSyvhDyrB0zMU5tZB3ReouSUi4ulH/view" TargetMode="Externa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alcohol-and-related-harms-data#interactive_data" TargetMode="External"/><Relationship Id="rId7" Type="http://schemas.openxmlformats.org/officeDocument/2006/relationships/hyperlink" Target="https://outlook.office365.com/owa/calendar/IVPBDataSupport@ncconnect.onmicrosoft.com/bookings/"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mailto:substanceusedata@dhhs.nc.gov" TargetMode="External"/><Relationship Id="rId5" Type="http://schemas.openxmlformats.org/officeDocument/2006/relationships/hyperlink" Target="https://www.dph.ncdhhs.gov/programs/chronic-disease-and-injury/injury-and-violence-prevention-branch/north-carolina-alcohol-use-and-related-harms-preven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ubstanceUseData@dhhs.nc.gov"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niaaa.nih.gov/alcohols-effects-health/overview-alcohol-consumption/what-standard-drink" TargetMode="External"/><Relationship Id="rId3" Type="http://schemas.openxmlformats.org/officeDocument/2006/relationships/image" Target="../media/image8.PNG"/><Relationship Id="rId7" Type="http://schemas.openxmlformats.org/officeDocument/2006/relationships/hyperlink" Target="https://rethinkingdrinking.niaaa.nih.gov/tools/calculators/drink-size-calculator"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dph.ncdhhs.gov/north-carolina-alcohol-dat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body" sz="quarter" idx="10"/>
          </p:nvPr>
        </p:nvSpPr>
        <p:spPr>
          <a:xfrm>
            <a:off x="2743200" y="2051009"/>
            <a:ext cx="5774267" cy="2020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750"/>
              </a:spcBef>
              <a:spcAft>
                <a:spcPts val="0"/>
              </a:spcAft>
              <a:buClr>
                <a:schemeClr val="dk1"/>
              </a:buClr>
              <a:buSzPts val="3200"/>
              <a:buNone/>
            </a:pPr>
            <a:r>
              <a:rPr lang="en-US" sz="3200" b="1" dirty="0">
                <a:solidFill>
                  <a:schemeClr val="tx2"/>
                </a:solidFill>
                <a:latin typeface="+mn-lt"/>
              </a:rPr>
              <a:t>Alcohol-Related </a:t>
            </a:r>
          </a:p>
          <a:p>
            <a:pPr marL="0" lvl="0" indent="0" algn="l" rtl="0">
              <a:lnSpc>
                <a:spcPct val="90000"/>
              </a:lnSpc>
              <a:spcBef>
                <a:spcPts val="750"/>
              </a:spcBef>
              <a:spcAft>
                <a:spcPts val="0"/>
              </a:spcAft>
              <a:buClr>
                <a:schemeClr val="dk1"/>
              </a:buClr>
              <a:buSzPts val="3200"/>
              <a:buNone/>
            </a:pPr>
            <a:r>
              <a:rPr lang="en-US" sz="3200" b="1" dirty="0">
                <a:solidFill>
                  <a:schemeClr val="tx2"/>
                </a:solidFill>
                <a:latin typeface="+mn-lt"/>
              </a:rPr>
              <a:t>Harms Surveillance</a:t>
            </a:r>
          </a:p>
        </p:txBody>
      </p:sp>
      <p:sp>
        <p:nvSpPr>
          <p:cNvPr id="92" name="Google Shape;92;p13"/>
          <p:cNvSpPr txBox="1">
            <a:spLocks noGrp="1"/>
          </p:cNvSpPr>
          <p:nvPr>
            <p:ph type="body" sz="quarter" idx="11"/>
          </p:nvPr>
        </p:nvSpPr>
        <p:spPr>
          <a:xfrm>
            <a:off x="2743200" y="4411743"/>
            <a:ext cx="5774267" cy="608841"/>
          </a:xfrm>
          <a:prstGeom prst="rect">
            <a:avLst/>
          </a:prstGeom>
          <a:noFill/>
          <a:ln>
            <a:noFill/>
          </a:ln>
        </p:spPr>
        <p:txBody>
          <a:bodyPr spcFirstLastPara="1" wrap="square" lIns="91425" tIns="45700" rIns="91425" bIns="45700" anchor="b" anchorCtr="0">
            <a:noAutofit/>
          </a:bodyPr>
          <a:lstStyle/>
          <a:p>
            <a:pPr>
              <a:buClr>
                <a:schemeClr val="dk1"/>
              </a:buClr>
              <a:buSzPts val="2400"/>
            </a:pPr>
            <a:r>
              <a:rPr lang="en-US" sz="1600" b="0" dirty="0">
                <a:solidFill>
                  <a:schemeClr val="tx2"/>
                </a:solidFill>
                <a:latin typeface="+mn-lt"/>
              </a:rPr>
              <a:t>Division of Public Health</a:t>
            </a:r>
          </a:p>
          <a:p>
            <a:pPr marL="0" lvl="0" indent="0" algn="l" rtl="0">
              <a:lnSpc>
                <a:spcPct val="100000"/>
              </a:lnSpc>
              <a:spcBef>
                <a:spcPts val="0"/>
              </a:spcBef>
              <a:spcAft>
                <a:spcPts val="0"/>
              </a:spcAft>
              <a:buClr>
                <a:schemeClr val="dk1"/>
              </a:buClr>
              <a:buSzPts val="2400"/>
              <a:buNone/>
            </a:pPr>
            <a:r>
              <a:rPr lang="en-US" sz="1600" b="0" dirty="0">
                <a:solidFill>
                  <a:schemeClr val="tx2"/>
                </a:solidFill>
                <a:latin typeface="+mn-lt"/>
              </a:rPr>
              <a:t>Injury and Violence Prevention Branch</a:t>
            </a:r>
          </a:p>
        </p:txBody>
      </p:sp>
      <p:sp>
        <p:nvSpPr>
          <p:cNvPr id="2" name="Text Placeholder 1">
            <a:extLst>
              <a:ext uri="{FF2B5EF4-FFF2-40B4-BE49-F238E27FC236}">
                <a16:creationId xmlns:a16="http://schemas.microsoft.com/office/drawing/2014/main" id="{CF873CA9-3817-CEAB-9FC6-0AF03900B088}"/>
              </a:ext>
            </a:extLst>
          </p:cNvPr>
          <p:cNvSpPr>
            <a:spLocks noGrp="1"/>
          </p:cNvSpPr>
          <p:nvPr>
            <p:ph type="body" sz="quarter" idx="12"/>
          </p:nvPr>
        </p:nvSpPr>
        <p:spPr>
          <a:xfrm>
            <a:off x="2743200" y="5020585"/>
            <a:ext cx="5774267" cy="488226"/>
          </a:xfrm>
        </p:spPr>
        <p:txBody>
          <a:bodyPr>
            <a:normAutofit/>
          </a:bodyPr>
          <a:lstStyle/>
          <a:p>
            <a:r>
              <a:rPr lang="en-US" sz="1600" b="0" dirty="0">
                <a:solidFill>
                  <a:schemeClr val="tx2"/>
                </a:solidFill>
                <a:latin typeface="+mn-lt"/>
              </a:rPr>
              <a:t>Data through 2024 </a:t>
            </a:r>
          </a:p>
        </p:txBody>
      </p:sp>
      <p:sp>
        <p:nvSpPr>
          <p:cNvPr id="3" name="TextBox 2">
            <a:extLst>
              <a:ext uri="{FF2B5EF4-FFF2-40B4-BE49-F238E27FC236}">
                <a16:creationId xmlns:a16="http://schemas.microsoft.com/office/drawing/2014/main" id="{01017B59-885D-760D-41CA-611049885837}"/>
              </a:ext>
            </a:extLst>
          </p:cNvPr>
          <p:cNvSpPr txBox="1"/>
          <p:nvPr/>
        </p:nvSpPr>
        <p:spPr>
          <a:xfrm>
            <a:off x="1913641" y="6304002"/>
            <a:ext cx="7230359" cy="553998"/>
          </a:xfrm>
          <a:prstGeom prst="rect">
            <a:avLst/>
          </a:prstGeom>
          <a:noFill/>
        </p:spPr>
        <p:txBody>
          <a:bodyPr wrap="square" rtlCol="0">
            <a:spAutoFit/>
          </a:bodyPr>
          <a:lstStyle/>
          <a:p>
            <a:r>
              <a:rPr lang="en-US" sz="1000" dirty="0">
                <a:solidFill>
                  <a:schemeClr val="tx2"/>
                </a:solidFill>
                <a:effectLst/>
                <a:ea typeface="Calibri" panose="020F0502020204030204" pitchFamily="34" charset="0"/>
                <a:cs typeface="Times New Roman" panose="02020603050405020304" pitchFamily="18" charset="0"/>
              </a:rPr>
              <a:t>This presentation is partially supported by the Centers for Disease Control and Prevention of the U.S. Department of Health and Human Services (HHS) as part of a financial assistance award totaling $166,667. The contents are those of the author(s) and do not necessarily represent the official views of, nor an endorsement, by CDC/HHS, or the U.S. Government.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924A-5102-432F-A2C7-54BA5150A9E5}"/>
              </a:ext>
            </a:extLst>
          </p:cNvPr>
          <p:cNvSpPr>
            <a:spLocks noGrp="1"/>
          </p:cNvSpPr>
          <p:nvPr>
            <p:ph type="title"/>
          </p:nvPr>
        </p:nvSpPr>
        <p:spPr>
          <a:xfrm>
            <a:off x="274320" y="1143000"/>
            <a:ext cx="8563554" cy="716063"/>
          </a:xfrm>
        </p:spPr>
        <p:txBody>
          <a:bodyPr/>
          <a:lstStyle/>
          <a:p>
            <a:r>
              <a:rPr lang="en-US" sz="2200" dirty="0">
                <a:latin typeface="+mn-lt"/>
              </a:rPr>
              <a:t>There is a higher percentage of alcohol use among high school students who are </a:t>
            </a:r>
            <a:r>
              <a:rPr lang="en-US" sz="2200" dirty="0">
                <a:solidFill>
                  <a:schemeClr val="tx2"/>
                </a:solidFill>
                <a:latin typeface="+mn-lt"/>
              </a:rPr>
              <a:t>female, white</a:t>
            </a:r>
            <a:r>
              <a:rPr lang="en-US" sz="2200" dirty="0">
                <a:solidFill>
                  <a:schemeClr val="tx2"/>
                </a:solidFill>
              </a:rPr>
              <a:t>*</a:t>
            </a:r>
            <a:r>
              <a:rPr lang="en-US" sz="2200" dirty="0">
                <a:solidFill>
                  <a:schemeClr val="tx2"/>
                </a:solidFill>
                <a:latin typeface="+mn-lt"/>
              </a:rPr>
              <a:t>,</a:t>
            </a:r>
            <a:r>
              <a:rPr lang="en-US" sz="2200" dirty="0">
                <a:solidFill>
                  <a:srgbClr val="FF0000"/>
                </a:solidFill>
                <a:latin typeface="+mn-lt"/>
              </a:rPr>
              <a:t> </a:t>
            </a:r>
            <a:r>
              <a:rPr lang="en-US" sz="2200" dirty="0">
                <a:solidFill>
                  <a:schemeClr val="tx2"/>
                </a:solidFill>
                <a:latin typeface="+mn-lt"/>
              </a:rPr>
              <a:t>or in 11</a:t>
            </a:r>
            <a:r>
              <a:rPr lang="en-US" sz="2200" baseline="30000" dirty="0">
                <a:solidFill>
                  <a:schemeClr val="tx2"/>
                </a:solidFill>
                <a:latin typeface="+mn-lt"/>
              </a:rPr>
              <a:t>th</a:t>
            </a:r>
            <a:r>
              <a:rPr lang="en-US" sz="2200" dirty="0">
                <a:solidFill>
                  <a:schemeClr val="tx2"/>
                </a:solidFill>
                <a:latin typeface="+mn-lt"/>
              </a:rPr>
              <a:t> or 12</a:t>
            </a:r>
            <a:r>
              <a:rPr lang="en-US" sz="2200" baseline="30000" dirty="0">
                <a:solidFill>
                  <a:schemeClr val="tx2"/>
                </a:solidFill>
                <a:latin typeface="+mn-lt"/>
              </a:rPr>
              <a:t>th</a:t>
            </a:r>
            <a:r>
              <a:rPr lang="en-US" sz="2200" dirty="0">
                <a:solidFill>
                  <a:schemeClr val="tx2"/>
                </a:solidFill>
                <a:latin typeface="+mn-lt"/>
              </a:rPr>
              <a:t> grade.</a:t>
            </a:r>
          </a:p>
        </p:txBody>
      </p:sp>
      <p:pic>
        <p:nvPicPr>
          <p:cNvPr id="6" name="Picture 5" descr="Bar chart of the percentage of NC high school students who drank alcohol among demographic groups (sex, race/ethnicity, grade) in 2021. ">
            <a:extLst>
              <a:ext uri="{FF2B5EF4-FFF2-40B4-BE49-F238E27FC236}">
                <a16:creationId xmlns:a16="http://schemas.microsoft.com/office/drawing/2014/main" id="{7849E46B-2135-D2E3-0D98-AF33EFA87FBE}"/>
              </a:ext>
            </a:extLst>
          </p:cNvPr>
          <p:cNvPicPr>
            <a:picLocks/>
          </p:cNvPicPr>
          <p:nvPr/>
        </p:nvPicPr>
        <p:blipFill>
          <a:blip r:embed="rId3" cstate="print">
            <a:extLst>
              <a:ext uri="{28A0092B-C50C-407E-A947-70E740481C1C}">
                <a14:useLocalDpi xmlns:a14="http://schemas.microsoft.com/office/drawing/2010/main" val="0"/>
              </a:ext>
            </a:extLst>
          </a:blip>
          <a:srcRect l="3306" t="26389" r="5194" b="14666"/>
          <a:stretch>
            <a:fillRect/>
          </a:stretch>
        </p:blipFill>
        <p:spPr>
          <a:xfrm>
            <a:off x="302312" y="1809850"/>
            <a:ext cx="8366760" cy="4042310"/>
          </a:xfrm>
          <a:prstGeom prst="rect">
            <a:avLst/>
          </a:prstGeom>
        </p:spPr>
      </p:pic>
      <p:sp>
        <p:nvSpPr>
          <p:cNvPr id="3" name="Text Placeholder 2">
            <a:extLst>
              <a:ext uri="{FF2B5EF4-FFF2-40B4-BE49-F238E27FC236}">
                <a16:creationId xmlns:a16="http://schemas.microsoft.com/office/drawing/2014/main" id="{F4AE50AC-AC16-3DA9-3513-E2E0C462979C}"/>
              </a:ext>
            </a:extLst>
          </p:cNvPr>
          <p:cNvSpPr>
            <a:spLocks noGrp="1"/>
          </p:cNvSpPr>
          <p:nvPr>
            <p:ph type="body" sz="quarter" idx="11"/>
          </p:nvPr>
        </p:nvSpPr>
        <p:spPr>
          <a:xfrm>
            <a:off x="274320" y="5852160"/>
            <a:ext cx="8910874" cy="754133"/>
          </a:xfrm>
        </p:spPr>
        <p:txBody>
          <a:bodyPr/>
          <a:lstStyle/>
          <a:p>
            <a:r>
              <a:rPr lang="en-US" sz="900" i="0" dirty="0">
                <a:solidFill>
                  <a:schemeClr val="tx2"/>
                </a:solidFill>
                <a:latin typeface="+mn-lt"/>
              </a:rPr>
              <a:t>*Non-Hispanic  ▲ Estimate not available due to a small number of students sampled.</a:t>
            </a:r>
          </a:p>
          <a:p>
            <a:r>
              <a:rPr lang="en-US" altLang="en-US" sz="900" i="0" dirty="0">
                <a:solidFill>
                  <a:schemeClr val="tx2"/>
                </a:solidFill>
                <a:latin typeface="+mn-lt"/>
                <a:cs typeface="Arial" panose="020B0604020202020204" pitchFamily="34" charset="0"/>
              </a:rPr>
              <a:t>Example interpretation: </a:t>
            </a:r>
            <a:r>
              <a:rPr lang="en-US" altLang="en-US" sz="900" b="0" i="0" dirty="0">
                <a:solidFill>
                  <a:schemeClr val="tx2"/>
                </a:solidFill>
                <a:latin typeface="+mn-lt"/>
                <a:cs typeface="Arial" panose="020B0604020202020204" pitchFamily="34" charset="0"/>
              </a:rPr>
              <a:t>In 2021, 15.6% of male high school students reported drinking alcohol at least once in the 30 days before the survey.</a:t>
            </a:r>
          </a:p>
          <a:p>
            <a:r>
              <a:rPr lang="en-US" i="0" dirty="0">
                <a:solidFill>
                  <a:schemeClr val="tx2"/>
                </a:solidFill>
                <a:latin typeface="+mn-lt"/>
              </a:rPr>
              <a:t>Technical note: alcohol consumption: Percent of students who currently drank alcohol (at least one drink of alcohol on at least 1 day during the 30 days before the survey). </a:t>
            </a:r>
          </a:p>
          <a:p>
            <a:r>
              <a:rPr lang="en-US" i="0" dirty="0">
                <a:solidFill>
                  <a:schemeClr val="tx2"/>
                </a:solidFill>
                <a:latin typeface="+mn-lt"/>
              </a:rPr>
              <a:t>Source: NC Department of Public Instruction, Youth Risk Behavior Surveillance System 2021</a:t>
            </a:r>
          </a:p>
          <a:p>
            <a:r>
              <a:rPr lang="en-US" i="0" dirty="0">
                <a:solidFill>
                  <a:schemeClr val="tx2"/>
                </a:solidFill>
                <a:latin typeface="+mn-lt"/>
              </a:rPr>
              <a:t>Analysis by Injury Epidemiology, Surveillance, and Informatics Unit</a:t>
            </a:r>
          </a:p>
        </p:txBody>
      </p:sp>
      <p:sp>
        <p:nvSpPr>
          <p:cNvPr id="10" name="TextBox 9">
            <a:extLst>
              <a:ext uri="{FF2B5EF4-FFF2-40B4-BE49-F238E27FC236}">
                <a16:creationId xmlns:a16="http://schemas.microsoft.com/office/drawing/2014/main" id="{B014EC0F-3C9C-F837-6993-7D1DF67B9E80}"/>
              </a:ext>
              <a:ext uri="{C183D7F6-B498-43B3-948B-1728B52AA6E4}">
                <adec:decorative xmlns:adec="http://schemas.microsoft.com/office/drawing/2017/decorative" val="1"/>
              </a:ext>
            </a:extLst>
          </p:cNvPr>
          <p:cNvSpPr txBox="1"/>
          <p:nvPr/>
        </p:nvSpPr>
        <p:spPr>
          <a:xfrm>
            <a:off x="3193131" y="4112576"/>
            <a:ext cx="398585" cy="369332"/>
          </a:xfrm>
          <a:prstGeom prst="rect">
            <a:avLst/>
          </a:prstGeom>
          <a:noFill/>
        </p:spPr>
        <p:txBody>
          <a:bodyPr wrap="square" rtlCol="0">
            <a:spAutoFit/>
          </a:bodyPr>
          <a:lstStyle/>
          <a:p>
            <a:r>
              <a:rPr lang="en-US" dirty="0">
                <a:solidFill>
                  <a:schemeClr val="tx2"/>
                </a:solidFill>
              </a:rPr>
              <a:t>▲</a:t>
            </a:r>
          </a:p>
        </p:txBody>
      </p:sp>
      <p:sp>
        <p:nvSpPr>
          <p:cNvPr id="11" name="TextBox 10">
            <a:extLst>
              <a:ext uri="{FF2B5EF4-FFF2-40B4-BE49-F238E27FC236}">
                <a16:creationId xmlns:a16="http://schemas.microsoft.com/office/drawing/2014/main" id="{4CD831E8-8AB0-48A5-A970-81B816B6F42B}"/>
              </a:ext>
              <a:ext uri="{C183D7F6-B498-43B3-948B-1728B52AA6E4}">
                <adec:decorative xmlns:adec="http://schemas.microsoft.com/office/drawing/2017/decorative" val="1"/>
              </a:ext>
            </a:extLst>
          </p:cNvPr>
          <p:cNvSpPr txBox="1"/>
          <p:nvPr/>
        </p:nvSpPr>
        <p:spPr>
          <a:xfrm>
            <a:off x="3718583" y="4112576"/>
            <a:ext cx="398585" cy="369332"/>
          </a:xfrm>
          <a:prstGeom prst="rect">
            <a:avLst/>
          </a:prstGeom>
          <a:noFill/>
        </p:spPr>
        <p:txBody>
          <a:bodyPr wrap="square" rtlCol="0">
            <a:spAutoFit/>
          </a:bodyPr>
          <a:lstStyle/>
          <a:p>
            <a:r>
              <a:rPr lang="en-US" dirty="0">
                <a:solidFill>
                  <a:schemeClr val="tx2"/>
                </a:solidFill>
              </a:rPr>
              <a:t>▲</a:t>
            </a:r>
          </a:p>
        </p:txBody>
      </p:sp>
    </p:spTree>
    <p:extLst>
      <p:ext uri="{BB962C8B-B14F-4D97-AF65-F5344CB8AC3E}">
        <p14:creationId xmlns:p14="http://schemas.microsoft.com/office/powerpoint/2010/main" val="2787984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1C34D1A-8F56-E41A-E9E1-82FB92726828}"/>
              </a:ext>
            </a:extLst>
          </p:cNvPr>
          <p:cNvSpPr txBox="1">
            <a:spLocks/>
          </p:cNvSpPr>
          <p:nvPr/>
        </p:nvSpPr>
        <p:spPr>
          <a:xfrm>
            <a:off x="1188720" y="2468880"/>
            <a:ext cx="7537836" cy="548640"/>
          </a:xfrm>
          <a:prstGeom prst="rect">
            <a:avLst/>
          </a:prstGeom>
          <a:noFill/>
          <a:ln>
            <a:noFill/>
          </a:ln>
        </p:spPr>
        <p:txBody>
          <a:bodyPr vert="horz" lIns="91440" tIns="45720" rIns="91440" bIns="45720" rtlCol="0" anchor="ctr">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4400" dirty="0">
                <a:latin typeface="+mn-lt"/>
              </a:rPr>
              <a:t>Alcohol-Attributable Mortality </a:t>
            </a:r>
          </a:p>
        </p:txBody>
      </p:sp>
      <p:sp>
        <p:nvSpPr>
          <p:cNvPr id="2" name="TextBox 1">
            <a:extLst>
              <a:ext uri="{FF2B5EF4-FFF2-40B4-BE49-F238E27FC236}">
                <a16:creationId xmlns:a16="http://schemas.microsoft.com/office/drawing/2014/main" id="{2FACA3B2-BC54-1E36-4941-3AE673849952}"/>
              </a:ext>
            </a:extLst>
          </p:cNvPr>
          <p:cNvSpPr txBox="1"/>
          <p:nvPr/>
        </p:nvSpPr>
        <p:spPr>
          <a:xfrm>
            <a:off x="1188720" y="3383280"/>
            <a:ext cx="7440580" cy="1384995"/>
          </a:xfrm>
          <a:prstGeom prst="rect">
            <a:avLst/>
          </a:prstGeom>
          <a:noFill/>
        </p:spPr>
        <p:txBody>
          <a:bodyPr wrap="square" rtlCol="0">
            <a:spAutoFit/>
          </a:bodyPr>
          <a:lstStyle/>
          <a:p>
            <a:r>
              <a:rPr lang="en-US" sz="2800" i="1" dirty="0">
                <a:solidFill>
                  <a:schemeClr val="tx2"/>
                </a:solidFill>
              </a:rPr>
              <a:t>Alcohol-attributable mortality refers to deaths that are fully or partially attributable to excessive alcohol use. </a:t>
            </a:r>
          </a:p>
        </p:txBody>
      </p:sp>
    </p:spTree>
    <p:extLst>
      <p:ext uri="{BB962C8B-B14F-4D97-AF65-F5344CB8AC3E}">
        <p14:creationId xmlns:p14="http://schemas.microsoft.com/office/powerpoint/2010/main" val="3071785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1172A-938F-E45A-90B7-06EC39B46796}"/>
              </a:ext>
            </a:extLst>
          </p:cNvPr>
          <p:cNvSpPr>
            <a:spLocks noGrp="1"/>
          </p:cNvSpPr>
          <p:nvPr>
            <p:ph type="title"/>
          </p:nvPr>
        </p:nvSpPr>
        <p:spPr>
          <a:xfrm>
            <a:off x="274320" y="2377440"/>
            <a:ext cx="8563554" cy="1782704"/>
          </a:xfrm>
        </p:spPr>
        <p:txBody>
          <a:bodyPr/>
          <a:lstStyle/>
          <a:p>
            <a:r>
              <a:rPr lang="en-US" sz="4000" b="0" dirty="0"/>
              <a:t>In 2024, an average of </a:t>
            </a:r>
            <a:r>
              <a:rPr lang="en-US" sz="4000" dirty="0"/>
              <a:t>15 North Carolinians</a:t>
            </a:r>
            <a:r>
              <a:rPr lang="en-US" sz="4000" b="0" dirty="0"/>
              <a:t> died every day due to </a:t>
            </a:r>
            <a:r>
              <a:rPr lang="en-US" sz="4000" dirty="0"/>
              <a:t>alcohol use</a:t>
            </a:r>
            <a:r>
              <a:rPr lang="en-US" sz="4000" b="0" dirty="0"/>
              <a:t>. </a:t>
            </a:r>
          </a:p>
        </p:txBody>
      </p:sp>
      <p:sp>
        <p:nvSpPr>
          <p:cNvPr id="4" name="TextBox 5">
            <a:extLst>
              <a:ext uri="{FF2B5EF4-FFF2-40B4-BE49-F238E27FC236}">
                <a16:creationId xmlns:a16="http://schemas.microsoft.com/office/drawing/2014/main" id="{DAD4EE9D-B13E-9B4C-4858-123C61E7A26E}"/>
              </a:ext>
            </a:extLst>
          </p:cNvPr>
          <p:cNvSpPr txBox="1">
            <a:spLocks noChangeArrowheads="1"/>
          </p:cNvSpPr>
          <p:nvPr/>
        </p:nvSpPr>
        <p:spPr bwMode="auto">
          <a:xfrm>
            <a:off x="274321" y="5486400"/>
            <a:ext cx="8563554"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r>
              <a:rPr lang="en-US" altLang="en-US" sz="900" dirty="0">
                <a:solidFill>
                  <a:schemeClr val="tx2"/>
                </a:solidFill>
                <a:latin typeface="+mn-lt"/>
                <a:cs typeface="Arial" panose="020B0604020202020204" pitchFamily="34" charset="0"/>
              </a:rPr>
              <a:t>Technical note: Alcohol-attributable deaths include deaths from both acute and chronic causes of death due to excessive use of alcohol. However, estimates calculated for cancer causes of death are due to any alcohol use. The Alcohol-Related Disease Impact (ARDI) methodology is used to calculate estimates over a specified period. The methodology is not set up to examine trends over time due to year-to-year variations in these estimates that may not be due to alcohol consumption. </a:t>
            </a:r>
            <a:r>
              <a:rPr lang="en-US" sz="900" dirty="0">
                <a:solidFill>
                  <a:schemeClr val="tx2"/>
                </a:solidFill>
                <a:latin typeface="+mn-lt"/>
              </a:rPr>
              <a:t>All estimates are currently based on alcohol consumption patterns of 2020-2021.</a:t>
            </a:r>
            <a:r>
              <a:rPr lang="en-US" altLang="en-US" sz="900" dirty="0">
                <a:solidFill>
                  <a:schemeClr val="tx2"/>
                </a:solidFill>
                <a:latin typeface="+mn-lt"/>
                <a:cs typeface="Arial" panose="020B0604020202020204" pitchFamily="34" charset="0"/>
              </a:rPr>
              <a:t>   </a:t>
            </a:r>
          </a:p>
          <a:p>
            <a:pPr>
              <a:buNone/>
            </a:pPr>
            <a:r>
              <a:rPr lang="en-US" altLang="en-US" sz="900" dirty="0">
                <a:solidFill>
                  <a:schemeClr val="tx2"/>
                </a:solidFill>
                <a:latin typeface="+mn-lt"/>
                <a:cs typeface="Arial" panose="020B0604020202020204" pitchFamily="34" charset="0"/>
              </a:rPr>
              <a:t>Source: </a:t>
            </a:r>
            <a:r>
              <a:rPr lang="en-US" sz="900" dirty="0">
                <a:solidFill>
                  <a:schemeClr val="tx2"/>
                </a:solidFill>
                <a:latin typeface="+mn-lt"/>
              </a:rPr>
              <a:t>NC State Center for Health Statistics, 2024; CDC ARDI Estimates for alcohol-attributable death by all causes of death - for more information on ARDI see </a:t>
            </a:r>
            <a:r>
              <a:rPr lang="en-US" sz="900" dirty="0">
                <a:solidFill>
                  <a:schemeClr val="tx2"/>
                </a:solidFill>
                <a:latin typeface="+mn-lt"/>
                <a:hlinkClick r:id="rId3">
                  <a:extLst>
                    <a:ext uri="{A12FA001-AC4F-418D-AE19-62706E023703}">
                      <ahyp:hlinkClr xmlns:ahyp="http://schemas.microsoft.com/office/drawing/2018/hyperlinkcolor" val="tx"/>
                    </a:ext>
                  </a:extLst>
                </a:hlinkClick>
              </a:rPr>
              <a:t>https://nccd.cdc.gov/DPH_ARDI/default/default.aspx</a:t>
            </a:r>
            <a:endParaRPr lang="en-US" sz="900" dirty="0">
              <a:solidFill>
                <a:schemeClr val="tx2"/>
              </a:solidFill>
              <a:latin typeface="+mn-lt"/>
            </a:endParaRPr>
          </a:p>
          <a:p>
            <a:pPr eaLnBrk="1" hangingPunct="1">
              <a:spcBef>
                <a:spcPct val="0"/>
              </a:spcBef>
              <a:buFontTx/>
              <a:buNone/>
            </a:pPr>
            <a:r>
              <a:rPr lang="en-US" altLang="en-US" sz="900" dirty="0">
                <a:solidFill>
                  <a:schemeClr val="tx2"/>
                </a:solidFill>
                <a:latin typeface="+mn-lt"/>
                <a:cs typeface="Arial" panose="020B0604020202020204" pitchFamily="34" charset="0"/>
              </a:rPr>
              <a:t>Analysis by Injury Epidemiology, Surveillance, and Informatics Unit</a:t>
            </a:r>
          </a:p>
        </p:txBody>
      </p:sp>
    </p:spTree>
    <p:extLst>
      <p:ext uri="{BB962C8B-B14F-4D97-AF65-F5344CB8AC3E}">
        <p14:creationId xmlns:p14="http://schemas.microsoft.com/office/powerpoint/2010/main" val="216357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2852-6DC8-4A72-8505-C1EC3B50DE40}"/>
              </a:ext>
            </a:extLst>
          </p:cNvPr>
          <p:cNvSpPr>
            <a:spLocks noGrp="1"/>
          </p:cNvSpPr>
          <p:nvPr>
            <p:ph type="title"/>
          </p:nvPr>
        </p:nvSpPr>
        <p:spPr>
          <a:xfrm>
            <a:off x="274320" y="1143000"/>
            <a:ext cx="8563554" cy="508276"/>
          </a:xfrm>
        </p:spPr>
        <p:txBody>
          <a:bodyPr/>
          <a:lstStyle/>
          <a:p>
            <a:r>
              <a:rPr lang="en-US" dirty="0">
                <a:latin typeface="+mn-lt"/>
              </a:rPr>
              <a:t>Examples of Alcohol-Attributable Deaths</a:t>
            </a:r>
          </a:p>
        </p:txBody>
      </p:sp>
      <p:pic>
        <p:nvPicPr>
          <p:cNvPr id="4" name="Picture 3" descr="Hierarchy chart showing examples of acute and chronic alcohol-attributable death. ">
            <a:extLst>
              <a:ext uri="{FF2B5EF4-FFF2-40B4-BE49-F238E27FC236}">
                <a16:creationId xmlns:a16="http://schemas.microsoft.com/office/drawing/2014/main" id="{06808C2A-0706-146B-7FAB-CC898C323DA5}"/>
              </a:ext>
            </a:extLst>
          </p:cNvPr>
          <p:cNvPicPr>
            <a:picLocks noChangeAspect="1"/>
          </p:cNvPicPr>
          <p:nvPr/>
        </p:nvPicPr>
        <p:blipFill>
          <a:blip r:embed="rId3"/>
          <a:stretch>
            <a:fillRect/>
          </a:stretch>
        </p:blipFill>
        <p:spPr>
          <a:xfrm>
            <a:off x="357775" y="1793611"/>
            <a:ext cx="8428450" cy="4184494"/>
          </a:xfrm>
          <a:prstGeom prst="rect">
            <a:avLst/>
          </a:prstGeom>
        </p:spPr>
      </p:pic>
      <p:sp>
        <p:nvSpPr>
          <p:cNvPr id="7" name="Text Placeholder 6">
            <a:extLst>
              <a:ext uri="{FF2B5EF4-FFF2-40B4-BE49-F238E27FC236}">
                <a16:creationId xmlns:a16="http://schemas.microsoft.com/office/drawing/2014/main" id="{026DA7EB-09C6-0649-F380-B60AA66C5384}"/>
              </a:ext>
            </a:extLst>
          </p:cNvPr>
          <p:cNvSpPr>
            <a:spLocks noGrp="1"/>
          </p:cNvSpPr>
          <p:nvPr>
            <p:ph type="body" sz="quarter" idx="11"/>
          </p:nvPr>
        </p:nvSpPr>
        <p:spPr>
          <a:xfrm>
            <a:off x="274320" y="6309360"/>
            <a:ext cx="8730703" cy="213980"/>
          </a:xfrm>
        </p:spPr>
        <p:txBody>
          <a:bodyPr/>
          <a:lstStyle/>
          <a:p>
            <a:r>
              <a:rPr lang="en-US" altLang="en-US" sz="900" i="0" dirty="0">
                <a:solidFill>
                  <a:schemeClr val="tx2"/>
                </a:solidFill>
                <a:latin typeface="+mn-lt"/>
              </a:rPr>
              <a:t>Source: </a:t>
            </a:r>
            <a:r>
              <a:rPr lang="en-US" sz="900" i="0" dirty="0">
                <a:solidFill>
                  <a:schemeClr val="tx2"/>
                </a:solidFill>
                <a:latin typeface="+mn-lt"/>
              </a:rPr>
              <a:t>Selected Examples of Alcohol-Attributable Deaths. CDC Alcohol-Related Disease Impact</a:t>
            </a:r>
            <a:r>
              <a:rPr lang="en-US" sz="900" b="0" dirty="0">
                <a:solidFill>
                  <a:schemeClr val="tx2"/>
                </a:solidFill>
                <a:latin typeface="+mn-lt"/>
              </a:rPr>
              <a:t>: </a:t>
            </a:r>
            <a:r>
              <a:rPr lang="en-US" sz="900" b="0" dirty="0">
                <a:latin typeface="+mn-lt"/>
                <a:hlinkClick r:id="rId4"/>
              </a:rPr>
              <a:t>https://nccd.cdc.gov/DPH_ARDI/Info/ICDCodes.aspx</a:t>
            </a:r>
            <a:endParaRPr lang="en-US" sz="900" b="0" dirty="0">
              <a:latin typeface="+mn-lt"/>
            </a:endParaRPr>
          </a:p>
        </p:txBody>
      </p:sp>
    </p:spTree>
    <p:extLst>
      <p:ext uri="{BB962C8B-B14F-4D97-AF65-F5344CB8AC3E}">
        <p14:creationId xmlns:p14="http://schemas.microsoft.com/office/powerpoint/2010/main" val="662798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9D5E-284A-4B14-8B27-9294FECB921C}"/>
              </a:ext>
            </a:extLst>
          </p:cNvPr>
          <p:cNvSpPr>
            <a:spLocks noGrp="1"/>
          </p:cNvSpPr>
          <p:nvPr>
            <p:ph type="title"/>
          </p:nvPr>
        </p:nvSpPr>
        <p:spPr>
          <a:xfrm>
            <a:off x="274320" y="1143000"/>
            <a:ext cx="8705610" cy="721477"/>
          </a:xfrm>
        </p:spPr>
        <p:txBody>
          <a:bodyPr/>
          <a:lstStyle/>
          <a:p>
            <a:r>
              <a:rPr lang="en-US" altLang="en-US" sz="2400" b="1" dirty="0">
                <a:latin typeface="+mn-lt"/>
              </a:rPr>
              <a:t>Alcohol-attributable death</a:t>
            </a:r>
            <a:r>
              <a:rPr lang="en-US" altLang="en-US" dirty="0">
                <a:latin typeface="+mn-lt"/>
              </a:rPr>
              <a:t> rates decreased slightly from 2021 to 2024, but rates are higher compared to 2015</a:t>
            </a:r>
            <a:br>
              <a:rPr lang="en-US" altLang="en-US" sz="2400" b="1" dirty="0">
                <a:latin typeface="+mn-lt"/>
              </a:rPr>
            </a:br>
            <a:br>
              <a:rPr lang="en-US" altLang="en-US" sz="2400" dirty="0">
                <a:highlight>
                  <a:srgbClr val="FFFF00"/>
                </a:highlight>
                <a:latin typeface="+mn-lt"/>
              </a:rPr>
            </a:br>
            <a:endParaRPr lang="en-US" sz="2400" dirty="0">
              <a:highlight>
                <a:srgbClr val="FFFF00"/>
              </a:highlight>
              <a:latin typeface="+mn-lt"/>
            </a:endParaRPr>
          </a:p>
        </p:txBody>
      </p:sp>
      <p:pic>
        <p:nvPicPr>
          <p:cNvPr id="5" name="Picture 4" descr="Line graph of alcohol-attributable death rates from 2015 to 2024.&#10;&#10;Callout box that says &quot;24% increase in alcohol-attributable death rate from 2015-2024&quot;">
            <a:extLst>
              <a:ext uri="{FF2B5EF4-FFF2-40B4-BE49-F238E27FC236}">
                <a16:creationId xmlns:a16="http://schemas.microsoft.com/office/drawing/2014/main" id="{15962B26-AAE4-F71F-9CCB-A463EC46D21A}"/>
              </a:ext>
            </a:extLst>
          </p:cNvPr>
          <p:cNvPicPr>
            <a:picLocks/>
          </p:cNvPicPr>
          <p:nvPr/>
        </p:nvPicPr>
        <p:blipFill>
          <a:blip r:embed="rId3" cstate="print">
            <a:extLst>
              <a:ext uri="{28A0092B-C50C-407E-A947-70E740481C1C}">
                <a14:useLocalDpi xmlns:a14="http://schemas.microsoft.com/office/drawing/2010/main" val="0"/>
              </a:ext>
            </a:extLst>
          </a:blip>
          <a:srcRect l="3000" t="27175" r="1794" b="9333"/>
          <a:stretch>
            <a:fillRect/>
          </a:stretch>
        </p:blipFill>
        <p:spPr>
          <a:xfrm>
            <a:off x="274320" y="1863743"/>
            <a:ext cx="8705610" cy="4354177"/>
          </a:xfrm>
          <a:prstGeom prst="rect">
            <a:avLst/>
          </a:prstGeom>
        </p:spPr>
      </p:pic>
      <p:sp>
        <p:nvSpPr>
          <p:cNvPr id="6" name="TextBox 5">
            <a:extLst>
              <a:ext uri="{FF2B5EF4-FFF2-40B4-BE49-F238E27FC236}">
                <a16:creationId xmlns:a16="http://schemas.microsoft.com/office/drawing/2014/main" id="{D2B7C4D0-3566-E4F8-4AE5-8B1E1280D7F6}"/>
              </a:ext>
            </a:extLst>
          </p:cNvPr>
          <p:cNvSpPr txBox="1"/>
          <p:nvPr/>
        </p:nvSpPr>
        <p:spPr>
          <a:xfrm>
            <a:off x="5275447" y="4256083"/>
            <a:ext cx="3180332" cy="1015663"/>
          </a:xfrm>
          <a:prstGeom prst="rect">
            <a:avLst/>
          </a:prstGeom>
          <a:solidFill>
            <a:schemeClr val="bg1">
              <a:lumMod val="95000"/>
            </a:schemeClr>
          </a:solidFill>
          <a:ln w="28575">
            <a:solidFill>
              <a:srgbClr val="FF0000"/>
            </a:solidFill>
          </a:ln>
        </p:spPr>
        <p:txBody>
          <a:bodyPr wrap="square" rtlCol="0">
            <a:spAutoFit/>
          </a:bodyPr>
          <a:lstStyle/>
          <a:p>
            <a:pPr algn="ctr"/>
            <a:r>
              <a:rPr lang="en-US" sz="2000" b="1" dirty="0">
                <a:solidFill>
                  <a:srgbClr val="FF0000"/>
                </a:solidFill>
              </a:rPr>
              <a:t>24%</a:t>
            </a:r>
            <a:r>
              <a:rPr lang="en-US" sz="2000" dirty="0"/>
              <a:t> </a:t>
            </a:r>
            <a:r>
              <a:rPr lang="en-US" sz="2000" dirty="0">
                <a:solidFill>
                  <a:schemeClr val="tx2"/>
                </a:solidFill>
              </a:rPr>
              <a:t>increase in alcohol-attributable death rate from 2015-2024</a:t>
            </a:r>
          </a:p>
        </p:txBody>
      </p:sp>
      <p:sp>
        <p:nvSpPr>
          <p:cNvPr id="9" name="TextBox 5">
            <a:extLst>
              <a:ext uri="{FF2B5EF4-FFF2-40B4-BE49-F238E27FC236}">
                <a16:creationId xmlns:a16="http://schemas.microsoft.com/office/drawing/2014/main" id="{01D1866C-BF8F-4FCC-A4FA-87DFD547D26A}"/>
              </a:ext>
            </a:extLst>
          </p:cNvPr>
          <p:cNvSpPr txBox="1">
            <a:spLocks noChangeArrowheads="1"/>
          </p:cNvSpPr>
          <p:nvPr/>
        </p:nvSpPr>
        <p:spPr bwMode="auto">
          <a:xfrm>
            <a:off x="274320" y="6217920"/>
            <a:ext cx="8847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r>
              <a:rPr lang="en-US" altLang="en-US" sz="800" dirty="0">
                <a:solidFill>
                  <a:schemeClr val="tx2"/>
                </a:solidFill>
                <a:latin typeface="+mn-lt"/>
                <a:cs typeface="Arial" panose="020B0604020202020204" pitchFamily="34" charset="0"/>
              </a:rPr>
              <a:t>Source: Death – NC State Center for Health Statistics (SCHS), Vital Statistics-Deaths, 2015-2024, and CDC’s Alcohol-Related Disease Impact (ARDI). Population – </a:t>
            </a:r>
            <a:r>
              <a:rPr lang="en-US" altLang="en-US" sz="800" dirty="0">
                <a:solidFill>
                  <a:schemeClr val="tx2"/>
                </a:solidFill>
                <a:latin typeface="+mn-lt"/>
              </a:rPr>
              <a:t>U.S Census, 2015-2024.</a:t>
            </a:r>
            <a:endParaRPr lang="en-US" altLang="en-US" sz="800" dirty="0">
              <a:solidFill>
                <a:schemeClr val="tx2"/>
              </a:solidFill>
              <a:latin typeface="+mn-lt"/>
              <a:cs typeface="Arial" panose="020B0604020202020204" pitchFamily="34" charset="0"/>
            </a:endParaRPr>
          </a:p>
          <a:p>
            <a:pPr eaLnBrk="1" hangingPunct="1">
              <a:spcBef>
                <a:spcPct val="0"/>
              </a:spcBef>
              <a:buFontTx/>
              <a:buNone/>
            </a:pPr>
            <a:r>
              <a:rPr lang="en-US" altLang="en-US" sz="800" dirty="0">
                <a:solidFill>
                  <a:schemeClr val="tx2"/>
                </a:solidFill>
                <a:latin typeface="+mn-lt"/>
                <a:cs typeface="Arial" panose="020B0604020202020204" pitchFamily="34" charset="0"/>
              </a:rPr>
              <a:t>Analysis by Injury Epidemiology, Surveillance, and Informatics Unit</a:t>
            </a:r>
          </a:p>
        </p:txBody>
      </p:sp>
    </p:spTree>
    <p:extLst>
      <p:ext uri="{BB962C8B-B14F-4D97-AF65-F5344CB8AC3E}">
        <p14:creationId xmlns:p14="http://schemas.microsoft.com/office/powerpoint/2010/main" val="45681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8AEE-4A08-6586-F7DE-863532D8BD5E}"/>
              </a:ext>
            </a:extLst>
          </p:cNvPr>
          <p:cNvSpPr>
            <a:spLocks noGrp="1"/>
          </p:cNvSpPr>
          <p:nvPr>
            <p:ph type="title"/>
          </p:nvPr>
        </p:nvSpPr>
        <p:spPr>
          <a:xfrm>
            <a:off x="274320" y="1143000"/>
            <a:ext cx="8853777" cy="677108"/>
          </a:xfrm>
        </p:spPr>
        <p:txBody>
          <a:bodyPr/>
          <a:lstStyle/>
          <a:p>
            <a:r>
              <a:rPr lang="en-US" dirty="0">
                <a:latin typeface="+mn-lt"/>
              </a:rPr>
              <a:t>The leading cause of alcohol-attributable death in NC was due to </a:t>
            </a:r>
            <a:r>
              <a:rPr lang="en-US" dirty="0">
                <a:solidFill>
                  <a:schemeClr val="accent3"/>
                </a:solidFill>
                <a:latin typeface="+mn-lt"/>
              </a:rPr>
              <a:t>cancer^</a:t>
            </a:r>
          </a:p>
        </p:txBody>
      </p:sp>
      <p:pic>
        <p:nvPicPr>
          <p:cNvPr id="7" name="Picture 6" descr="Bar chart of the leading causes of alcohol-attributable death in North Carolina in 2024.&#10;&#10;Callout box that says &quot;Total Alcohol-Attributable Deaths in 2024 = 5,608&quot;">
            <a:extLst>
              <a:ext uri="{FF2B5EF4-FFF2-40B4-BE49-F238E27FC236}">
                <a16:creationId xmlns:a16="http://schemas.microsoft.com/office/drawing/2014/main" id="{10BC743C-2757-EEB7-464B-F825E5711AFF}"/>
              </a:ext>
            </a:extLst>
          </p:cNvPr>
          <p:cNvPicPr>
            <a:picLocks/>
          </p:cNvPicPr>
          <p:nvPr/>
        </p:nvPicPr>
        <p:blipFill>
          <a:blip r:embed="rId3" cstate="print">
            <a:extLst>
              <a:ext uri="{28A0092B-C50C-407E-A947-70E740481C1C}">
                <a14:useLocalDpi xmlns:a14="http://schemas.microsoft.com/office/drawing/2010/main" val="0"/>
              </a:ext>
            </a:extLst>
          </a:blip>
          <a:srcRect l="3000" t="26539" r="1318" b="20543"/>
          <a:stretch>
            <a:fillRect/>
          </a:stretch>
        </p:blipFill>
        <p:spPr>
          <a:xfrm>
            <a:off x="274320" y="1820108"/>
            <a:ext cx="8749178" cy="3628971"/>
          </a:xfrm>
          <a:prstGeom prst="rect">
            <a:avLst/>
          </a:prstGeom>
        </p:spPr>
      </p:pic>
      <p:sp>
        <p:nvSpPr>
          <p:cNvPr id="5" name="TextBox 5">
            <a:extLst>
              <a:ext uri="{FF2B5EF4-FFF2-40B4-BE49-F238E27FC236}">
                <a16:creationId xmlns:a16="http://schemas.microsoft.com/office/drawing/2014/main" id="{342F50AC-C10D-EC11-E8DE-D2635DB010D0}"/>
              </a:ext>
            </a:extLst>
          </p:cNvPr>
          <p:cNvSpPr txBox="1"/>
          <p:nvPr/>
        </p:nvSpPr>
        <p:spPr>
          <a:xfrm>
            <a:off x="5134658" y="4540186"/>
            <a:ext cx="3735022" cy="677108"/>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900" b="1" dirty="0">
              <a:solidFill>
                <a:schemeClr val="tx2"/>
              </a:solidFill>
            </a:endParaRPr>
          </a:p>
          <a:p>
            <a:pPr algn="ctr"/>
            <a:r>
              <a:rPr lang="en-US" sz="2000" b="1" dirty="0">
                <a:solidFill>
                  <a:schemeClr val="tx2"/>
                </a:solidFill>
              </a:rPr>
              <a:t>Total Deaths in 2024 = 5,608</a:t>
            </a:r>
          </a:p>
          <a:p>
            <a:pPr algn="ctr"/>
            <a:endParaRPr lang="en-US" sz="900" b="1" dirty="0">
              <a:solidFill>
                <a:schemeClr val="tx2"/>
              </a:solidFill>
            </a:endParaRPr>
          </a:p>
        </p:txBody>
      </p:sp>
      <p:sp>
        <p:nvSpPr>
          <p:cNvPr id="3" name="Text Placeholder 2">
            <a:extLst>
              <a:ext uri="{FF2B5EF4-FFF2-40B4-BE49-F238E27FC236}">
                <a16:creationId xmlns:a16="http://schemas.microsoft.com/office/drawing/2014/main" id="{DE366569-6702-CC44-61F4-6F16B119EDB3}"/>
              </a:ext>
            </a:extLst>
          </p:cNvPr>
          <p:cNvSpPr>
            <a:spLocks noGrp="1"/>
          </p:cNvSpPr>
          <p:nvPr>
            <p:ph type="body" sz="quarter" idx="11"/>
          </p:nvPr>
        </p:nvSpPr>
        <p:spPr>
          <a:xfrm>
            <a:off x="274321" y="5898919"/>
            <a:ext cx="8476140" cy="752508"/>
          </a:xfrm>
        </p:spPr>
        <p:txBody>
          <a:bodyPr/>
          <a:lstStyle/>
          <a:p>
            <a:r>
              <a:rPr lang="en-US" sz="900" b="0" i="0" dirty="0">
                <a:solidFill>
                  <a:schemeClr val="tx2"/>
                </a:solidFill>
                <a:latin typeface="+mn-lt"/>
              </a:rPr>
              <a:t>^Alcohol-attributable cancer deaths include deaths from breast (female only), colorectal, esophageal, laryngeal, liver, pancreatic, prostate (male only), stomach, and oral cavity and pharyngeal cancers. </a:t>
            </a:r>
          </a:p>
          <a:p>
            <a:r>
              <a:rPr lang="en-US" sz="900" b="0" i="0" dirty="0">
                <a:solidFill>
                  <a:schemeClr val="tx2"/>
                </a:solidFill>
                <a:latin typeface="+mn-lt"/>
              </a:rPr>
              <a:t>*Poisoning (Not Alcohol) deaths are deaths that involve another substance in addition to a high blood alcohol concentration (e.g., an opioid overdose with alcohol involvement). </a:t>
            </a:r>
            <a:endParaRPr lang="en-US" altLang="en-US" sz="900" b="0" i="0" dirty="0">
              <a:solidFill>
                <a:schemeClr val="tx2"/>
              </a:solidFill>
              <a:latin typeface="+mn-lt"/>
            </a:endParaRPr>
          </a:p>
          <a:p>
            <a:r>
              <a:rPr lang="en-US" altLang="en-US" sz="900" i="0" dirty="0">
                <a:solidFill>
                  <a:schemeClr val="tx2"/>
                </a:solidFill>
                <a:latin typeface="+mn-lt"/>
                <a:cs typeface="Arial" panose="020B0604020202020204" pitchFamily="34" charset="0"/>
              </a:rPr>
              <a:t>Example interpretation: </a:t>
            </a:r>
            <a:r>
              <a:rPr lang="en-US" altLang="en-US" sz="900" b="0" i="0" dirty="0">
                <a:solidFill>
                  <a:schemeClr val="tx2"/>
                </a:solidFill>
                <a:latin typeface="+mn-lt"/>
                <a:cs typeface="Arial" panose="020B0604020202020204" pitchFamily="34" charset="0"/>
              </a:rPr>
              <a:t>The leading cause of alcohol-attributable deaths was cancer^ with 845 deaths. Deaths due to cancer^ were 15% of all alcohol-attributable deaths in 2024.</a:t>
            </a:r>
          </a:p>
          <a:p>
            <a:pPr marL="0" indent="0">
              <a:lnSpc>
                <a:spcPct val="100000"/>
              </a:lnSpc>
              <a:spcBef>
                <a:spcPts val="0"/>
              </a:spcBef>
              <a:buNone/>
            </a:pPr>
            <a:r>
              <a:rPr lang="en-US" altLang="en-US" sz="900" i="0" dirty="0">
                <a:solidFill>
                  <a:schemeClr val="tx2"/>
                </a:solidFill>
                <a:latin typeface="+mn-lt"/>
              </a:rPr>
              <a:t>Source:</a:t>
            </a:r>
            <a:r>
              <a:rPr lang="en-US" altLang="en-US" sz="900" b="0" i="0" dirty="0">
                <a:solidFill>
                  <a:schemeClr val="tx2"/>
                </a:solidFill>
                <a:latin typeface="+mn-lt"/>
              </a:rPr>
              <a:t> NC State Center for Health Statistics 202</a:t>
            </a:r>
            <a:r>
              <a:rPr lang="en-US" altLang="en-US" i="0" dirty="0">
                <a:solidFill>
                  <a:schemeClr val="tx2"/>
                </a:solidFill>
                <a:latin typeface="+mn-lt"/>
              </a:rPr>
              <a:t>4</a:t>
            </a:r>
            <a:r>
              <a:rPr lang="en-US" altLang="en-US" sz="900" b="0" i="0" dirty="0">
                <a:solidFill>
                  <a:schemeClr val="tx2"/>
                </a:solidFill>
                <a:latin typeface="+mn-lt"/>
              </a:rPr>
              <a:t>, Vital Statistics, CDC Alcohol-Related Disease Impact (ARDI) estimates for alcohol-attributable death.</a:t>
            </a:r>
          </a:p>
          <a:p>
            <a:pPr eaLnBrk="1" hangingPunct="1">
              <a:spcBef>
                <a:spcPct val="0"/>
              </a:spcBef>
              <a:buFontTx/>
              <a:buNone/>
            </a:pPr>
            <a:r>
              <a:rPr lang="en-US" altLang="en-US" sz="900" b="0" i="0" dirty="0">
                <a:solidFill>
                  <a:schemeClr val="tx2"/>
                </a:solidFill>
                <a:latin typeface="+mn-lt"/>
              </a:rPr>
              <a:t>Analysis by </a:t>
            </a:r>
            <a:r>
              <a:rPr lang="en-US" altLang="en-US" sz="900" b="0" i="0" dirty="0">
                <a:solidFill>
                  <a:schemeClr val="tx2"/>
                </a:solidFill>
                <a:latin typeface="+mn-lt"/>
                <a:cs typeface="Arial" panose="020B0604020202020204" pitchFamily="34" charset="0"/>
              </a:rPr>
              <a:t>Injury Epidemiology, Surveillance, and Informatics Unit</a:t>
            </a:r>
          </a:p>
        </p:txBody>
      </p:sp>
    </p:spTree>
    <p:extLst>
      <p:ext uri="{BB962C8B-B14F-4D97-AF65-F5344CB8AC3E}">
        <p14:creationId xmlns:p14="http://schemas.microsoft.com/office/powerpoint/2010/main" val="1553759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A164-DCC2-4816-A0CF-AB5D6C5D63E9}"/>
              </a:ext>
            </a:extLst>
          </p:cNvPr>
          <p:cNvSpPr>
            <a:spLocks noGrp="1"/>
          </p:cNvSpPr>
          <p:nvPr>
            <p:ph type="title"/>
          </p:nvPr>
        </p:nvSpPr>
        <p:spPr>
          <a:xfrm>
            <a:off x="274320" y="1140015"/>
            <a:ext cx="8563554" cy="630457"/>
          </a:xfrm>
        </p:spPr>
        <p:txBody>
          <a:bodyPr/>
          <a:lstStyle/>
          <a:p>
            <a:r>
              <a:rPr lang="en-US" sz="1800" dirty="0">
                <a:latin typeface="+mn-lt"/>
              </a:rPr>
              <a:t>From 2020-2024, alcohol-attributable death rates were highest among individuals who are </a:t>
            </a:r>
            <a:r>
              <a:rPr lang="en-US" sz="1800" dirty="0">
                <a:solidFill>
                  <a:schemeClr val="accent3"/>
                </a:solidFill>
                <a:latin typeface="+mn-lt"/>
              </a:rPr>
              <a:t>male, American Indian*, or aged 65 years and older. </a:t>
            </a:r>
            <a:br>
              <a:rPr lang="en-US" sz="1800" dirty="0">
                <a:latin typeface="+mn-lt"/>
              </a:rPr>
            </a:br>
            <a:endParaRPr lang="en-US" sz="1800" dirty="0">
              <a:latin typeface="+mn-lt"/>
            </a:endParaRPr>
          </a:p>
        </p:txBody>
      </p:sp>
      <p:pic>
        <p:nvPicPr>
          <p:cNvPr id="5" name="Picture 4" descr="Bar chart of the rate of alcohol-attributable deaths among demographic groups (sex, race/ethnicity, age) 2020 to 2024.">
            <a:extLst>
              <a:ext uri="{FF2B5EF4-FFF2-40B4-BE49-F238E27FC236}">
                <a16:creationId xmlns:a16="http://schemas.microsoft.com/office/drawing/2014/main" id="{7327FA53-F550-F0B7-8A86-7212D73F418D}"/>
              </a:ext>
            </a:extLst>
          </p:cNvPr>
          <p:cNvPicPr>
            <a:picLocks/>
          </p:cNvPicPr>
          <p:nvPr/>
        </p:nvPicPr>
        <p:blipFill>
          <a:blip r:embed="rId3" cstate="print">
            <a:extLst>
              <a:ext uri="{28A0092B-C50C-407E-A947-70E740481C1C}">
                <a14:useLocalDpi xmlns:a14="http://schemas.microsoft.com/office/drawing/2010/main" val="0"/>
              </a:ext>
            </a:extLst>
          </a:blip>
          <a:srcRect l="3000" t="25815" r="3348" b="18666"/>
          <a:stretch>
            <a:fillRect/>
          </a:stretch>
        </p:blipFill>
        <p:spPr>
          <a:xfrm>
            <a:off x="274320" y="1770472"/>
            <a:ext cx="8563554" cy="3807369"/>
          </a:xfrm>
          <a:prstGeom prst="rect">
            <a:avLst/>
          </a:prstGeom>
        </p:spPr>
      </p:pic>
      <p:sp>
        <p:nvSpPr>
          <p:cNvPr id="8" name="TextBox 7">
            <a:extLst>
              <a:ext uri="{FF2B5EF4-FFF2-40B4-BE49-F238E27FC236}">
                <a16:creationId xmlns:a16="http://schemas.microsoft.com/office/drawing/2014/main" id="{1C2AF0F3-2924-0E90-489D-8E31E16B1E2C}"/>
              </a:ext>
            </a:extLst>
          </p:cNvPr>
          <p:cNvSpPr txBox="1"/>
          <p:nvPr/>
        </p:nvSpPr>
        <p:spPr>
          <a:xfrm>
            <a:off x="274320" y="5577840"/>
            <a:ext cx="8776736" cy="1061829"/>
          </a:xfrm>
          <a:prstGeom prst="rect">
            <a:avLst/>
          </a:prstGeom>
          <a:noFill/>
        </p:spPr>
        <p:txBody>
          <a:bodyPr wrap="square">
            <a:spAutoFit/>
          </a:bodyPr>
          <a:lstStyle/>
          <a:p>
            <a:r>
              <a:rPr lang="en-US" sz="900" dirty="0">
                <a:solidFill>
                  <a:schemeClr val="tx2"/>
                </a:solidFill>
              </a:rPr>
              <a:t>*NH = Non-Hispanic</a:t>
            </a:r>
            <a:endParaRPr lang="en-US" altLang="en-US" sz="900" dirty="0">
              <a:solidFill>
                <a:schemeClr val="tx2"/>
              </a:solidFill>
              <a:latin typeface="+mn-lt"/>
              <a:cs typeface="Arial" panose="020B0604020202020204" pitchFamily="34" charset="0"/>
            </a:endParaRPr>
          </a:p>
          <a:p>
            <a:r>
              <a:rPr lang="en-US" altLang="en-US" sz="900" dirty="0">
                <a:solidFill>
                  <a:schemeClr val="tx2"/>
                </a:solidFill>
                <a:latin typeface="+mn-lt"/>
                <a:cs typeface="Arial" panose="020B0604020202020204" pitchFamily="34" charset="0"/>
              </a:rPr>
              <a:t>Example interpretation: From 2020-2024, the alcohol-attributable death rate for North Carolina males was 74.8 alcohol-attributable deaths per 100,000 population.  </a:t>
            </a:r>
            <a:endParaRPr lang="en-US" sz="900" dirty="0">
              <a:solidFill>
                <a:schemeClr val="tx2"/>
              </a:solidFill>
              <a:latin typeface="+mn-lt"/>
            </a:endParaRPr>
          </a:p>
          <a:p>
            <a:r>
              <a:rPr lang="en-US" sz="900" dirty="0">
                <a:solidFill>
                  <a:schemeClr val="tx2"/>
                </a:solidFill>
                <a:latin typeface="+mn-lt"/>
              </a:rPr>
              <a:t>Technical note: Rates by race and ethnicity are calculated using the Alcohol-Related Disease Impact (ARDI) methodology to estimate alcohol-attributable deaths. ARDI does not provide stratification by race/ethnicity, only by age and sex. Alcohol-attributable deaths for race/ethnicity may be high among one race/ethnicity group due to a broader disparity in one of the 58 alcohol-attributable causes of death, and not necessarily due to a difference in alcohol involvement.</a:t>
            </a:r>
          </a:p>
          <a:p>
            <a:r>
              <a:rPr lang="en-US" altLang="en-US" sz="900" dirty="0">
                <a:solidFill>
                  <a:schemeClr val="tx2"/>
                </a:solidFill>
                <a:latin typeface="+mn-lt"/>
              </a:rPr>
              <a:t>Source: Death – NC State Center for Health Statistics (SCHS), 2020-2024; CDC ARDI Estimates for alcohol-attributable death. Population – U.S. Census, 2020-2024</a:t>
            </a:r>
          </a:p>
          <a:p>
            <a:r>
              <a:rPr lang="en-US" altLang="en-US" sz="900" dirty="0">
                <a:solidFill>
                  <a:schemeClr val="tx2"/>
                </a:solidFill>
                <a:latin typeface="+mn-lt"/>
              </a:rPr>
              <a:t>Analysis by Injury Epidemiology, Surveillance, and Informatics Unit</a:t>
            </a:r>
          </a:p>
        </p:txBody>
      </p:sp>
    </p:spTree>
    <p:extLst>
      <p:ext uri="{BB962C8B-B14F-4D97-AF65-F5344CB8AC3E}">
        <p14:creationId xmlns:p14="http://schemas.microsoft.com/office/powerpoint/2010/main" val="4009289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2952-F799-CE8F-72A5-B7D54E9B7363}"/>
              </a:ext>
            </a:extLst>
          </p:cNvPr>
          <p:cNvSpPr>
            <a:spLocks noGrp="1"/>
          </p:cNvSpPr>
          <p:nvPr>
            <p:ph type="title"/>
          </p:nvPr>
        </p:nvSpPr>
        <p:spPr>
          <a:xfrm>
            <a:off x="274320" y="1127167"/>
            <a:ext cx="8766307" cy="632184"/>
          </a:xfrm>
        </p:spPr>
        <p:txBody>
          <a:bodyPr/>
          <a:lstStyle/>
          <a:p>
            <a:r>
              <a:rPr lang="en-US" dirty="0"/>
              <a:t>Alcohol-attributable death rates were highest for </a:t>
            </a:r>
            <a:r>
              <a:rPr lang="en-US" dirty="0">
                <a:solidFill>
                  <a:srgbClr val="627C31"/>
                </a:solidFill>
                <a:latin typeface="+mn-lt"/>
              </a:rPr>
              <a:t>chronic</a:t>
            </a:r>
            <a:r>
              <a:rPr lang="en-US" dirty="0">
                <a:latin typeface="+mn-lt"/>
              </a:rPr>
              <a:t> causes of death.</a:t>
            </a:r>
          </a:p>
        </p:txBody>
      </p:sp>
      <p:pic>
        <p:nvPicPr>
          <p:cNvPr id="7" name="Picture 6" descr="Line graph of acute and chronic alcohol-attributable death rates from 2015 to 2024.&#10;&#10;Callout box that says &quot;Chronic causes of death include several types of cancer, heart disease, and liver disease. Acute causes of death include falls, motor vehicle crashes, and alcohol poisoning.&quot; ">
            <a:extLst>
              <a:ext uri="{FF2B5EF4-FFF2-40B4-BE49-F238E27FC236}">
                <a16:creationId xmlns:a16="http://schemas.microsoft.com/office/drawing/2014/main" id="{0D638D8E-A501-BE09-631B-5C3DAA17E52B}"/>
              </a:ext>
            </a:extLst>
          </p:cNvPr>
          <p:cNvPicPr>
            <a:picLocks/>
          </p:cNvPicPr>
          <p:nvPr/>
        </p:nvPicPr>
        <p:blipFill>
          <a:blip r:embed="rId3" cstate="print">
            <a:extLst>
              <a:ext uri="{28A0092B-C50C-407E-A947-70E740481C1C}">
                <a14:useLocalDpi xmlns:a14="http://schemas.microsoft.com/office/drawing/2010/main" val="0"/>
              </a:ext>
            </a:extLst>
          </a:blip>
          <a:srcRect l="3000" t="27618" r="3000" b="10699"/>
          <a:stretch>
            <a:fillRect/>
          </a:stretch>
        </p:blipFill>
        <p:spPr>
          <a:xfrm>
            <a:off x="274320" y="1894114"/>
            <a:ext cx="8595360" cy="4230114"/>
          </a:xfrm>
          <a:prstGeom prst="rect">
            <a:avLst/>
          </a:prstGeom>
        </p:spPr>
      </p:pic>
      <p:sp>
        <p:nvSpPr>
          <p:cNvPr id="3" name="TextBox 2">
            <a:extLst>
              <a:ext uri="{FF2B5EF4-FFF2-40B4-BE49-F238E27FC236}">
                <a16:creationId xmlns:a16="http://schemas.microsoft.com/office/drawing/2014/main" id="{14C9F080-30C5-F43B-5DE3-9AB73DCFDD73}"/>
              </a:ext>
            </a:extLst>
          </p:cNvPr>
          <p:cNvSpPr txBox="1"/>
          <p:nvPr/>
        </p:nvSpPr>
        <p:spPr>
          <a:xfrm>
            <a:off x="3490332" y="4660592"/>
            <a:ext cx="5229631" cy="738664"/>
          </a:xfrm>
          <a:prstGeom prst="rect">
            <a:avLst/>
          </a:prstGeom>
          <a:solidFill>
            <a:schemeClr val="bg1">
              <a:lumMod val="95000"/>
            </a:schemeClr>
          </a:solidFill>
          <a:ln w="28575">
            <a:solidFill>
              <a:schemeClr val="tx2"/>
            </a:solidFill>
          </a:ln>
        </p:spPr>
        <p:txBody>
          <a:bodyPr wrap="square" rtlCol="0">
            <a:spAutoFit/>
          </a:bodyPr>
          <a:lstStyle/>
          <a:p>
            <a:pPr algn="ctr"/>
            <a:r>
              <a:rPr lang="en-US" sz="1400" b="1" dirty="0">
                <a:solidFill>
                  <a:srgbClr val="627C31"/>
                </a:solidFill>
              </a:rPr>
              <a:t>Chronic</a:t>
            </a:r>
            <a:r>
              <a:rPr lang="en-US" sz="1400" dirty="0"/>
              <a:t> </a:t>
            </a:r>
            <a:r>
              <a:rPr lang="en-US" sz="1400" dirty="0">
                <a:solidFill>
                  <a:schemeClr val="tx2"/>
                </a:solidFill>
              </a:rPr>
              <a:t>causes of death include several types of cancer, heart disease, and liver disease. </a:t>
            </a:r>
            <a:r>
              <a:rPr lang="en-US" sz="1400" b="1" dirty="0">
                <a:solidFill>
                  <a:srgbClr val="6D2E75"/>
                </a:solidFill>
              </a:rPr>
              <a:t>Acute</a:t>
            </a:r>
            <a:r>
              <a:rPr lang="en-US" sz="1400" dirty="0"/>
              <a:t> </a:t>
            </a:r>
            <a:r>
              <a:rPr lang="en-US" sz="1400" dirty="0">
                <a:solidFill>
                  <a:schemeClr val="tx2"/>
                </a:solidFill>
              </a:rPr>
              <a:t>causes of death include falls, motor vehicles crashes, and alcohol poisoning.</a:t>
            </a:r>
          </a:p>
        </p:txBody>
      </p:sp>
      <p:sp>
        <p:nvSpPr>
          <p:cNvPr id="6" name="Text Placeholder 5">
            <a:extLst>
              <a:ext uri="{FF2B5EF4-FFF2-40B4-BE49-F238E27FC236}">
                <a16:creationId xmlns:a16="http://schemas.microsoft.com/office/drawing/2014/main" id="{B4D569C9-64F3-B618-3456-6602F09D20F0}"/>
              </a:ext>
            </a:extLst>
          </p:cNvPr>
          <p:cNvSpPr>
            <a:spLocks noGrp="1"/>
          </p:cNvSpPr>
          <p:nvPr>
            <p:ph type="body" sz="quarter" idx="11"/>
          </p:nvPr>
        </p:nvSpPr>
        <p:spPr>
          <a:xfrm>
            <a:off x="274320" y="6124227"/>
            <a:ext cx="8073990" cy="499268"/>
          </a:xfrm>
        </p:spPr>
        <p:txBody>
          <a:bodyPr/>
          <a:lstStyle/>
          <a:p>
            <a:r>
              <a:rPr lang="en-US" altLang="en-US" sz="900" i="0" dirty="0">
                <a:solidFill>
                  <a:schemeClr val="tx2"/>
                </a:solidFill>
                <a:latin typeface="+mn-lt"/>
                <a:cs typeface="Arial" panose="020B0604020202020204" pitchFamily="34" charset="0"/>
              </a:rPr>
              <a:t>Source: </a:t>
            </a:r>
            <a:r>
              <a:rPr lang="en-US" altLang="en-US" sz="900" b="0" i="0" dirty="0">
                <a:solidFill>
                  <a:schemeClr val="tx2"/>
                </a:solidFill>
                <a:latin typeface="+mn-lt"/>
                <a:cs typeface="Arial" panose="020B0604020202020204" pitchFamily="34" charset="0"/>
              </a:rPr>
              <a:t>NC State Center for Health Statistics (SCHS), Vital Statistics-Deaths, 2015-2024, and CDC’s Alcohol-Related Disease Impact (ARDI).</a:t>
            </a:r>
            <a:r>
              <a:rPr lang="en-US" altLang="en-US" sz="900" i="0" dirty="0">
                <a:solidFill>
                  <a:schemeClr val="tx2"/>
                </a:solidFill>
                <a:latin typeface="+mn-lt"/>
              </a:rPr>
              <a:t> </a:t>
            </a:r>
            <a:r>
              <a:rPr lang="en-US" altLang="en-US" sz="900" b="0" i="0" dirty="0">
                <a:solidFill>
                  <a:schemeClr val="tx2"/>
                </a:solidFill>
                <a:latin typeface="+mn-lt"/>
              </a:rPr>
              <a:t>Population – U.S. Census, 2015-2024 </a:t>
            </a:r>
          </a:p>
          <a:p>
            <a:r>
              <a:rPr lang="en-US" altLang="en-US" sz="900" b="0" i="0" dirty="0">
                <a:solidFill>
                  <a:schemeClr val="tx2"/>
                </a:solidFill>
                <a:latin typeface="+mn-lt"/>
                <a:cs typeface="Arial" panose="020B0604020202020204" pitchFamily="34" charset="0"/>
              </a:rPr>
              <a:t>Analysis by</a:t>
            </a:r>
            <a:r>
              <a:rPr lang="en-US" altLang="en-US" sz="900" b="0" i="0" dirty="0">
                <a:solidFill>
                  <a:schemeClr val="tx2"/>
                </a:solidFill>
                <a:latin typeface="+mn-lt"/>
              </a:rPr>
              <a:t> Injury Epidemiology, Surveillance, and Informatics Unit</a:t>
            </a:r>
          </a:p>
        </p:txBody>
      </p:sp>
    </p:spTree>
    <p:extLst>
      <p:ext uri="{BB962C8B-B14F-4D97-AF65-F5344CB8AC3E}">
        <p14:creationId xmlns:p14="http://schemas.microsoft.com/office/powerpoint/2010/main" val="3756353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6CA20-8441-6457-551D-9DA53F76490A}"/>
              </a:ext>
            </a:extLst>
          </p:cNvPr>
          <p:cNvSpPr>
            <a:spLocks noGrp="1"/>
          </p:cNvSpPr>
          <p:nvPr>
            <p:ph type="title"/>
          </p:nvPr>
        </p:nvSpPr>
        <p:spPr>
          <a:xfrm>
            <a:off x="274320" y="1142999"/>
            <a:ext cx="8563554" cy="780133"/>
          </a:xfrm>
          <a:noFill/>
        </p:spPr>
        <p:txBody>
          <a:bodyPr/>
          <a:lstStyle/>
          <a:p>
            <a:r>
              <a:rPr lang="en-US" sz="1800" dirty="0">
                <a:latin typeface="+mn-lt"/>
              </a:rPr>
              <a:t>The rates of </a:t>
            </a:r>
            <a:r>
              <a:rPr lang="en-US" sz="1800" dirty="0">
                <a:solidFill>
                  <a:srgbClr val="6D2E75"/>
                </a:solidFill>
                <a:latin typeface="+mn-lt"/>
              </a:rPr>
              <a:t>acute</a:t>
            </a:r>
            <a:r>
              <a:rPr lang="en-US" sz="1800" dirty="0">
                <a:latin typeface="+mn-lt"/>
              </a:rPr>
              <a:t> and </a:t>
            </a:r>
            <a:r>
              <a:rPr lang="en-US" sz="1800" dirty="0">
                <a:solidFill>
                  <a:srgbClr val="627C31"/>
                </a:solidFill>
                <a:latin typeface="+mn-lt"/>
              </a:rPr>
              <a:t>chronic</a:t>
            </a:r>
            <a:r>
              <a:rPr lang="en-US" sz="1800" dirty="0">
                <a:latin typeface="+mn-lt"/>
              </a:rPr>
              <a:t> alcohol-attributable deaths are consistent across sex and race. However, as age increases, the rate of </a:t>
            </a:r>
            <a:r>
              <a:rPr lang="en-US" sz="1800" dirty="0">
                <a:solidFill>
                  <a:srgbClr val="627C31"/>
                </a:solidFill>
                <a:latin typeface="+mn-lt"/>
              </a:rPr>
              <a:t>chronic</a:t>
            </a:r>
            <a:r>
              <a:rPr lang="en-US" sz="1800" dirty="0">
                <a:latin typeface="+mn-lt"/>
              </a:rPr>
              <a:t> alcohol attributable deaths is higher than </a:t>
            </a:r>
            <a:r>
              <a:rPr lang="en-US" sz="1800" dirty="0">
                <a:solidFill>
                  <a:schemeClr val="accent5"/>
                </a:solidFill>
                <a:latin typeface="+mn-lt"/>
              </a:rPr>
              <a:t>acute</a:t>
            </a:r>
            <a:r>
              <a:rPr lang="en-US" sz="1800" dirty="0">
                <a:latin typeface="+mn-lt"/>
              </a:rPr>
              <a:t> deaths. </a:t>
            </a:r>
          </a:p>
        </p:txBody>
      </p:sp>
      <p:pic>
        <p:nvPicPr>
          <p:cNvPr id="6" name="Picture 5" descr="Bar chart of the rates of acute and chronic alcohol-attributable deaths among demographic groups (sex, race/ethnicity, age) 2020 to 2024.">
            <a:extLst>
              <a:ext uri="{FF2B5EF4-FFF2-40B4-BE49-F238E27FC236}">
                <a16:creationId xmlns:a16="http://schemas.microsoft.com/office/drawing/2014/main" id="{BA67B0B0-F0A4-8FEF-E100-355D4B6CCD8D}"/>
              </a:ext>
            </a:extLst>
          </p:cNvPr>
          <p:cNvPicPr>
            <a:picLocks/>
          </p:cNvPicPr>
          <p:nvPr/>
        </p:nvPicPr>
        <p:blipFill>
          <a:blip r:embed="rId3" cstate="print">
            <a:extLst>
              <a:ext uri="{28A0092B-C50C-407E-A947-70E740481C1C}">
                <a14:useLocalDpi xmlns:a14="http://schemas.microsoft.com/office/drawing/2010/main" val="0"/>
              </a:ext>
            </a:extLst>
          </a:blip>
          <a:srcRect l="3000" t="28041" r="13259" b="22665"/>
          <a:stretch>
            <a:fillRect/>
          </a:stretch>
        </p:blipFill>
        <p:spPr>
          <a:xfrm>
            <a:off x="274320" y="1923134"/>
            <a:ext cx="7657256" cy="3380387"/>
          </a:xfrm>
          <a:prstGeom prst="rect">
            <a:avLst/>
          </a:prstGeom>
        </p:spPr>
      </p:pic>
      <p:sp>
        <p:nvSpPr>
          <p:cNvPr id="7" name="TextBox 6">
            <a:extLst>
              <a:ext uri="{FF2B5EF4-FFF2-40B4-BE49-F238E27FC236}">
                <a16:creationId xmlns:a16="http://schemas.microsoft.com/office/drawing/2014/main" id="{F2F5EC3B-F363-998C-BC13-2D6C2ED157E0}"/>
              </a:ext>
            </a:extLst>
          </p:cNvPr>
          <p:cNvSpPr txBox="1"/>
          <p:nvPr/>
        </p:nvSpPr>
        <p:spPr>
          <a:xfrm>
            <a:off x="274320" y="5303520"/>
            <a:ext cx="8591677" cy="1338828"/>
          </a:xfrm>
          <a:prstGeom prst="rect">
            <a:avLst/>
          </a:prstGeom>
          <a:noFill/>
        </p:spPr>
        <p:txBody>
          <a:bodyPr wrap="square">
            <a:spAutoFit/>
          </a:bodyPr>
          <a:lstStyle/>
          <a:p>
            <a:r>
              <a:rPr lang="en-US" sz="900" dirty="0">
                <a:solidFill>
                  <a:schemeClr val="tx2"/>
                </a:solidFill>
              </a:rPr>
              <a:t>*Non-Hispanic</a:t>
            </a:r>
            <a:endParaRPr lang="en-US" altLang="en-US" sz="900" dirty="0">
              <a:solidFill>
                <a:schemeClr val="tx2"/>
              </a:solidFill>
              <a:latin typeface="+mn-lt"/>
              <a:cs typeface="Arial" panose="020B0604020202020204" pitchFamily="34" charset="0"/>
            </a:endParaRPr>
          </a:p>
          <a:p>
            <a:r>
              <a:rPr lang="en-US" altLang="en-US" sz="900" dirty="0">
                <a:solidFill>
                  <a:schemeClr val="tx2"/>
                </a:solidFill>
                <a:latin typeface="+mn-lt"/>
                <a:cs typeface="Arial" panose="020B0604020202020204" pitchFamily="34" charset="0"/>
              </a:rPr>
              <a:t>Example interpretation: </a:t>
            </a:r>
            <a:r>
              <a:rPr lang="en-US" altLang="en-US" sz="900" b="0" dirty="0">
                <a:solidFill>
                  <a:schemeClr val="tx2"/>
                </a:solidFill>
                <a:latin typeface="+mn-lt"/>
                <a:cs typeface="Arial" panose="020B0604020202020204" pitchFamily="34" charset="0"/>
              </a:rPr>
              <a:t>From 2020-2024, the acute alcohol-attributable death rate for North Carolina males was 28.8 deaths per 100,000 population. The chronic alcohol-attributable death rate for North Carolina males was 46.0 deaths per 100,000 population.</a:t>
            </a:r>
            <a:endParaRPr lang="en-US" sz="900" b="1" dirty="0">
              <a:solidFill>
                <a:schemeClr val="tx2"/>
              </a:solidFill>
              <a:latin typeface="+mn-lt"/>
            </a:endParaRPr>
          </a:p>
          <a:p>
            <a:r>
              <a:rPr lang="en-US" sz="900" dirty="0">
                <a:solidFill>
                  <a:schemeClr val="tx2"/>
                </a:solidFill>
                <a:latin typeface="+mn-lt"/>
              </a:rPr>
              <a:t>Technical note: Rates by race and ethnicity are calculated using the Alcohol-Related Disease Impact (ARDI) methodology to estimate alcohol-attributable deaths. ARDI does not provide stratification by race/ethnicity, only by age and sex. Alcohol-attributable deaths for race/ethnicity may be high among one race/ethnicity group due to a broader disparity in one of the 58 alcohol-attributable causes of death, and not necessarily attributable to alcohol's involvement.</a:t>
            </a:r>
          </a:p>
          <a:p>
            <a:r>
              <a:rPr lang="en-US" altLang="en-US" sz="900" dirty="0">
                <a:solidFill>
                  <a:schemeClr val="tx2"/>
                </a:solidFill>
                <a:latin typeface="+mn-lt"/>
              </a:rPr>
              <a:t>Source: </a:t>
            </a:r>
            <a:r>
              <a:rPr lang="en-US" altLang="en-US" sz="900" b="0" dirty="0">
                <a:solidFill>
                  <a:schemeClr val="tx2"/>
                </a:solidFill>
                <a:latin typeface="+mn-lt"/>
              </a:rPr>
              <a:t>NC State Center for Health Statistics (SCHS), 2020-2024; CDC ARDI Estimates for acute and chronic alcohol-attributable death. Population – U.S. Census, 2020-2024 </a:t>
            </a:r>
          </a:p>
          <a:p>
            <a:r>
              <a:rPr lang="en-US" altLang="en-US" sz="900" b="0" dirty="0">
                <a:solidFill>
                  <a:schemeClr val="tx2"/>
                </a:solidFill>
                <a:latin typeface="+mn-lt"/>
              </a:rPr>
              <a:t>Analysis by Injury Epidemiology, Surveillance, and Informatics Unit</a:t>
            </a:r>
          </a:p>
        </p:txBody>
      </p:sp>
      <p:sp>
        <p:nvSpPr>
          <p:cNvPr id="5" name="Text Placeholder 3">
            <a:extLst>
              <a:ext uri="{FF2B5EF4-FFF2-40B4-BE49-F238E27FC236}">
                <a16:creationId xmlns:a16="http://schemas.microsoft.com/office/drawing/2014/main" id="{D2129F5B-F9F1-C67C-580D-C105AB4D0FAC}"/>
              </a:ext>
              <a:ext uri="{C183D7F6-B498-43B3-948B-1728B52AA6E4}">
                <adec:decorative xmlns:adec="http://schemas.microsoft.com/office/drawing/2017/decorative" val="1"/>
              </a:ext>
            </a:extLst>
          </p:cNvPr>
          <p:cNvSpPr txBox="1">
            <a:spLocks/>
          </p:cNvSpPr>
          <p:nvPr/>
        </p:nvSpPr>
        <p:spPr>
          <a:xfrm>
            <a:off x="0" y="5257686"/>
            <a:ext cx="8994800" cy="385316"/>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altLang="en-US" sz="1000" b="0" dirty="0">
              <a:latin typeface="+mn-lt"/>
              <a:cs typeface="Arial" panose="020B0604020202020204" pitchFamily="34" charset="0"/>
            </a:endParaRPr>
          </a:p>
        </p:txBody>
      </p:sp>
    </p:spTree>
    <p:extLst>
      <p:ext uri="{BB962C8B-B14F-4D97-AF65-F5344CB8AC3E}">
        <p14:creationId xmlns:p14="http://schemas.microsoft.com/office/powerpoint/2010/main" val="85534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F729B6-BF65-D00C-0729-5948B495C6D3}"/>
              </a:ext>
            </a:extLst>
          </p:cNvPr>
          <p:cNvSpPr txBox="1"/>
          <p:nvPr/>
        </p:nvSpPr>
        <p:spPr>
          <a:xfrm>
            <a:off x="1188720" y="2743200"/>
            <a:ext cx="5867400" cy="769441"/>
          </a:xfrm>
          <a:prstGeom prst="rect">
            <a:avLst/>
          </a:prstGeom>
          <a:noFill/>
        </p:spPr>
        <p:txBody>
          <a:bodyPr wrap="square">
            <a:spAutoFit/>
          </a:bodyPr>
          <a:lstStyle/>
          <a:p>
            <a:r>
              <a:rPr lang="en-US" sz="4400" b="1" dirty="0">
                <a:solidFill>
                  <a:srgbClr val="5C93D5"/>
                </a:solidFill>
              </a:rPr>
              <a:t>Alcohol-Related Cost</a:t>
            </a:r>
          </a:p>
        </p:txBody>
      </p:sp>
    </p:spTree>
    <p:extLst>
      <p:ext uri="{BB962C8B-B14F-4D97-AF65-F5344CB8AC3E}">
        <p14:creationId xmlns:p14="http://schemas.microsoft.com/office/powerpoint/2010/main" val="286917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8F68-5E58-4DFE-3793-08C6CA35F0FD}"/>
              </a:ext>
            </a:extLst>
          </p:cNvPr>
          <p:cNvSpPr>
            <a:spLocks noGrp="1"/>
          </p:cNvSpPr>
          <p:nvPr>
            <p:ph type="title"/>
          </p:nvPr>
        </p:nvSpPr>
        <p:spPr>
          <a:xfrm>
            <a:off x="274320" y="1143000"/>
            <a:ext cx="8563554" cy="548640"/>
          </a:xfrm>
        </p:spPr>
        <p:txBody>
          <a:bodyPr/>
          <a:lstStyle/>
          <a:p>
            <a:r>
              <a:rPr lang="en-US" sz="3200" dirty="0">
                <a:latin typeface="+mn-lt"/>
              </a:rPr>
              <a:t>Technical Notes</a:t>
            </a:r>
          </a:p>
        </p:txBody>
      </p:sp>
      <p:sp>
        <p:nvSpPr>
          <p:cNvPr id="3" name="Text Placeholder 2">
            <a:extLst>
              <a:ext uri="{FF2B5EF4-FFF2-40B4-BE49-F238E27FC236}">
                <a16:creationId xmlns:a16="http://schemas.microsoft.com/office/drawing/2014/main" id="{E8ADA086-7408-90A4-E508-6D7BF2A367D9}"/>
              </a:ext>
            </a:extLst>
          </p:cNvPr>
          <p:cNvSpPr>
            <a:spLocks noGrp="1"/>
          </p:cNvSpPr>
          <p:nvPr>
            <p:ph type="body" sz="quarter" idx="10"/>
          </p:nvPr>
        </p:nvSpPr>
        <p:spPr>
          <a:xfrm>
            <a:off x="302150" y="1828800"/>
            <a:ext cx="8325383" cy="4512844"/>
          </a:xfrm>
        </p:spPr>
        <p:txBody>
          <a:bodyPr/>
          <a:lstStyle/>
          <a:p>
            <a:pPr>
              <a:spcBef>
                <a:spcPts val="0"/>
              </a:spcBef>
            </a:pPr>
            <a:r>
              <a:rPr lang="en-US" sz="1800" b="0" dirty="0">
                <a:solidFill>
                  <a:schemeClr val="tx2"/>
                </a:solidFill>
                <a:latin typeface="+mn-lt"/>
              </a:rPr>
              <a:t>The fatality data provided here are part of the Vital Registry System of the State Center for Health Statistics (SCHS) and are analyzed using the </a:t>
            </a:r>
            <a:r>
              <a:rPr lang="en-US" sz="1800" b="0" dirty="0">
                <a:latin typeface="+mn-lt"/>
                <a:hlinkClick r:id="rId3"/>
              </a:rPr>
              <a:t>Alcohol-Related Disease Impact (ARDI) methodology</a:t>
            </a:r>
            <a:r>
              <a:rPr lang="en-US" sz="1800" b="0" dirty="0">
                <a:latin typeface="+mn-lt"/>
              </a:rPr>
              <a:t> </a:t>
            </a:r>
            <a:r>
              <a:rPr lang="en-US" sz="1800" b="0" dirty="0">
                <a:solidFill>
                  <a:schemeClr val="tx2"/>
                </a:solidFill>
                <a:latin typeface="+mn-lt"/>
              </a:rPr>
              <a:t>provided by the Centers for Disease Control and Prevention. This methodology was updated in 2024 to reflect most recent literature, which affected alcohol-attributable fractions and conditions. Therefore, this version is not comparable to estimates of alcohol-attributable deaths previously released by the state of North Carolina. Estimates are calculated for 58 acute and chronic causes of death using alcohol-attributable fractions. </a:t>
            </a:r>
          </a:p>
          <a:p>
            <a:pPr marL="0" indent="0">
              <a:spcBef>
                <a:spcPts val="0"/>
              </a:spcBef>
              <a:buNone/>
            </a:pPr>
            <a:endParaRPr lang="en-US" sz="1800" b="0" dirty="0">
              <a:solidFill>
                <a:schemeClr val="tx2"/>
              </a:solidFill>
              <a:latin typeface="+mn-lt"/>
            </a:endParaRPr>
          </a:p>
          <a:p>
            <a:pPr>
              <a:spcBef>
                <a:spcPts val="0"/>
              </a:spcBef>
            </a:pPr>
            <a:r>
              <a:rPr lang="en-US" sz="1800" b="0" dirty="0">
                <a:solidFill>
                  <a:schemeClr val="tx2"/>
                </a:solidFill>
                <a:latin typeface="+mn-lt"/>
              </a:rPr>
              <a:t>2024 NC SCHS data are final as of February 2026.</a:t>
            </a:r>
          </a:p>
          <a:p>
            <a:pPr marL="0" indent="0">
              <a:spcBef>
                <a:spcPts val="0"/>
              </a:spcBef>
              <a:buNone/>
            </a:pPr>
            <a:endParaRPr lang="en-US" sz="1800" b="0" dirty="0">
              <a:solidFill>
                <a:schemeClr val="tx2"/>
              </a:solidFill>
              <a:latin typeface="+mn-lt"/>
            </a:endParaRPr>
          </a:p>
          <a:p>
            <a:pPr>
              <a:spcBef>
                <a:spcPts val="0"/>
              </a:spcBef>
            </a:pPr>
            <a:r>
              <a:rPr lang="en-US" sz="1800" b="0" dirty="0">
                <a:solidFill>
                  <a:schemeClr val="tx2"/>
                </a:solidFill>
                <a:latin typeface="+mn-lt"/>
              </a:rPr>
              <a:t>U.S. Census non-bridged single race population categories do not directly align with death certificate race categories. </a:t>
            </a:r>
          </a:p>
          <a:p>
            <a:pPr marL="0" indent="0">
              <a:spcBef>
                <a:spcPts val="0"/>
              </a:spcBef>
              <a:buNone/>
            </a:pPr>
            <a:endParaRPr lang="en-US" sz="1800" b="0" dirty="0">
              <a:solidFill>
                <a:schemeClr val="tx2"/>
              </a:solidFill>
              <a:latin typeface="+mn-lt"/>
            </a:endParaRPr>
          </a:p>
          <a:p>
            <a:pPr>
              <a:spcBef>
                <a:spcPts val="0"/>
              </a:spcBef>
            </a:pPr>
            <a:r>
              <a:rPr lang="en-US" sz="1800" b="0" dirty="0">
                <a:solidFill>
                  <a:schemeClr val="tx2"/>
                </a:solidFill>
                <a:latin typeface="+mn-lt"/>
              </a:rPr>
              <a:t>Speaking and technical notes should be read prior to using. </a:t>
            </a:r>
          </a:p>
          <a:p>
            <a:pPr marL="0" indent="0">
              <a:spcBef>
                <a:spcPts val="0"/>
              </a:spcBef>
              <a:buNone/>
            </a:pPr>
            <a:endParaRPr lang="en-US" sz="1100" b="0" dirty="0"/>
          </a:p>
        </p:txBody>
      </p:sp>
    </p:spTree>
    <p:extLst>
      <p:ext uri="{BB962C8B-B14F-4D97-AF65-F5344CB8AC3E}">
        <p14:creationId xmlns:p14="http://schemas.microsoft.com/office/powerpoint/2010/main" val="374741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10D1-6AA2-4E5F-213A-33D9C41E6B9C}"/>
              </a:ext>
            </a:extLst>
          </p:cNvPr>
          <p:cNvSpPr>
            <a:spLocks noGrp="1"/>
          </p:cNvSpPr>
          <p:nvPr>
            <p:ph type="title"/>
          </p:nvPr>
        </p:nvSpPr>
        <p:spPr>
          <a:xfrm>
            <a:off x="274320" y="1143000"/>
            <a:ext cx="8563554" cy="754580"/>
          </a:xfrm>
        </p:spPr>
        <p:txBody>
          <a:bodyPr/>
          <a:lstStyle/>
          <a:p>
            <a:r>
              <a:rPr lang="en-US" sz="2800" dirty="0">
                <a:latin typeface="+mn-lt"/>
              </a:rPr>
              <a:t>In 2024, NC lost an estimated $14.6 billion* due to alcohol use^</a:t>
            </a:r>
          </a:p>
        </p:txBody>
      </p:sp>
      <p:pic>
        <p:nvPicPr>
          <p:cNvPr id="7" name="Picture 6" descr="Line graph of the cost of excessive alcohol use from 2015 to 2024. All cost estimates are in billion USD, adjusted to 2024 dollars. ">
            <a:extLst>
              <a:ext uri="{FF2B5EF4-FFF2-40B4-BE49-F238E27FC236}">
                <a16:creationId xmlns:a16="http://schemas.microsoft.com/office/drawing/2014/main" id="{55F23A4D-3E0E-E38B-421A-45595B2BC664}"/>
              </a:ext>
            </a:extLst>
          </p:cNvPr>
          <p:cNvPicPr>
            <a:picLocks/>
          </p:cNvPicPr>
          <p:nvPr/>
        </p:nvPicPr>
        <p:blipFill>
          <a:blip r:embed="rId3" cstate="print">
            <a:extLst>
              <a:ext uri="{28A0092B-C50C-407E-A947-70E740481C1C}">
                <a14:useLocalDpi xmlns:a14="http://schemas.microsoft.com/office/drawing/2010/main" val="0"/>
              </a:ext>
            </a:extLst>
          </a:blip>
          <a:srcRect l="3348" t="28706" r="3000" b="13605"/>
          <a:stretch>
            <a:fillRect/>
          </a:stretch>
        </p:blipFill>
        <p:spPr>
          <a:xfrm>
            <a:off x="306126" y="1968760"/>
            <a:ext cx="8563554" cy="3956180"/>
          </a:xfrm>
          <a:prstGeom prst="rect">
            <a:avLst/>
          </a:prstGeom>
        </p:spPr>
      </p:pic>
      <p:sp>
        <p:nvSpPr>
          <p:cNvPr id="5" name="Text Placeholder 4">
            <a:extLst>
              <a:ext uri="{FF2B5EF4-FFF2-40B4-BE49-F238E27FC236}">
                <a16:creationId xmlns:a16="http://schemas.microsoft.com/office/drawing/2014/main" id="{72186DAE-A830-5B2B-EF98-B1C722274070}"/>
              </a:ext>
            </a:extLst>
          </p:cNvPr>
          <p:cNvSpPr>
            <a:spLocks noGrp="1"/>
          </p:cNvSpPr>
          <p:nvPr>
            <p:ph type="body" sz="quarter" idx="11"/>
          </p:nvPr>
        </p:nvSpPr>
        <p:spPr>
          <a:xfrm>
            <a:off x="274320" y="6007262"/>
            <a:ext cx="8073990" cy="580288"/>
          </a:xfrm>
        </p:spPr>
        <p:txBody>
          <a:bodyPr/>
          <a:lstStyle/>
          <a:p>
            <a:r>
              <a:rPr lang="en-US" sz="900" i="0" dirty="0">
                <a:solidFill>
                  <a:schemeClr val="tx2"/>
                </a:solidFill>
                <a:latin typeface="+mn-lt"/>
              </a:rPr>
              <a:t>*All costs have been adjusted to 2024 dollars </a:t>
            </a:r>
          </a:p>
          <a:p>
            <a:r>
              <a:rPr lang="en-US" i="0" dirty="0">
                <a:solidFill>
                  <a:schemeClr val="tx2"/>
                </a:solidFill>
                <a:latin typeface="+mn-lt"/>
              </a:rPr>
              <a:t>^Costs due to alcohol use include losses in productivity, healthcare costs, criminal justice expenses, and motor vehicle crashes</a:t>
            </a:r>
            <a:endParaRPr lang="en-US" sz="900" i="0" dirty="0">
              <a:solidFill>
                <a:schemeClr val="tx2"/>
              </a:solidFill>
              <a:latin typeface="+mn-lt"/>
            </a:endParaRPr>
          </a:p>
          <a:p>
            <a:r>
              <a:rPr lang="en-US" sz="900" i="0" dirty="0">
                <a:solidFill>
                  <a:schemeClr val="tx2"/>
                </a:solidFill>
                <a:latin typeface="+mn-lt"/>
              </a:rPr>
              <a:t>Source: Following the methods </a:t>
            </a:r>
            <a:r>
              <a:rPr lang="en-US" i="0" dirty="0">
                <a:solidFill>
                  <a:schemeClr val="tx2"/>
                </a:solidFill>
                <a:latin typeface="+mn-lt"/>
              </a:rPr>
              <a:t>of </a:t>
            </a:r>
            <a:r>
              <a:rPr lang="en-US" sz="900" b="0" i="0" dirty="0">
                <a:solidFill>
                  <a:schemeClr val="tx2"/>
                </a:solidFill>
                <a:latin typeface="+mn-lt"/>
              </a:rPr>
              <a:t>Gora Combs, K., Fliss, M. D., Knuth, K. B., Cox, M. E., &amp;amp; </a:t>
            </a:r>
            <a:r>
              <a:rPr lang="en-US" sz="900" b="0" i="0" dirty="0" err="1">
                <a:solidFill>
                  <a:schemeClr val="tx2"/>
                </a:solidFill>
                <a:latin typeface="+mn-lt"/>
              </a:rPr>
              <a:t>Trangenstein</a:t>
            </a:r>
            <a:r>
              <a:rPr lang="en-US" sz="900" b="0" i="0" dirty="0">
                <a:solidFill>
                  <a:schemeClr val="tx2"/>
                </a:solidFill>
                <a:latin typeface="+mn-lt"/>
              </a:rPr>
              <a:t>, P. J. (2022). The societal cost of excessive drinking in North Carolina, 2017. North Carolina Medical Journal, 83(3), 214–220. </a:t>
            </a:r>
            <a:r>
              <a:rPr lang="en-US" sz="900" b="0" i="0" dirty="0">
                <a:latin typeface="+mn-lt"/>
                <a:hlinkClick r:id="rId4"/>
              </a:rPr>
              <a:t>https://doi.org/10.18043/ncm.83.3.214 </a:t>
            </a:r>
            <a:endParaRPr lang="en-US" sz="900" b="0" i="0" dirty="0">
              <a:effectLst/>
              <a:latin typeface="+mn-lt"/>
            </a:endParaRPr>
          </a:p>
        </p:txBody>
      </p:sp>
      <p:sp>
        <p:nvSpPr>
          <p:cNvPr id="3" name="TextBox 2">
            <a:extLst>
              <a:ext uri="{FF2B5EF4-FFF2-40B4-BE49-F238E27FC236}">
                <a16:creationId xmlns:a16="http://schemas.microsoft.com/office/drawing/2014/main" id="{C8AEE578-8B06-8E23-1012-F6B98AF15029}"/>
              </a:ext>
              <a:ext uri="{C183D7F6-B498-43B3-948B-1728B52AA6E4}">
                <adec:decorative xmlns:adec="http://schemas.microsoft.com/office/drawing/2017/decorative" val="1"/>
              </a:ext>
            </a:extLst>
          </p:cNvPr>
          <p:cNvSpPr txBox="1"/>
          <p:nvPr/>
        </p:nvSpPr>
        <p:spPr>
          <a:xfrm>
            <a:off x="1246933" y="4984751"/>
            <a:ext cx="247429" cy="338554"/>
          </a:xfrm>
          <a:prstGeom prst="rect">
            <a:avLst/>
          </a:prstGeom>
          <a:noFill/>
          <a:ln>
            <a:noFill/>
          </a:ln>
        </p:spPr>
        <p:txBody>
          <a:bodyPr wrap="square" rtlCol="0">
            <a:spAutoFit/>
          </a:bodyPr>
          <a:lstStyle/>
          <a:p>
            <a:pPr algn="ctr"/>
            <a:r>
              <a:rPr lang="en-US" sz="1600" dirty="0">
                <a:solidFill>
                  <a:schemeClr val="tx2"/>
                </a:solidFill>
              </a:rPr>
              <a:t>0</a:t>
            </a:r>
            <a:endParaRPr lang="en-US" sz="2000" dirty="0">
              <a:solidFill>
                <a:schemeClr val="tx2"/>
              </a:solidFill>
            </a:endParaRPr>
          </a:p>
        </p:txBody>
      </p:sp>
    </p:spTree>
    <p:extLst>
      <p:ext uri="{BB962C8B-B14F-4D97-AF65-F5344CB8AC3E}">
        <p14:creationId xmlns:p14="http://schemas.microsoft.com/office/powerpoint/2010/main" val="1734815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51079-6FB4-446A-91CD-FCDFC54A61C3}"/>
              </a:ext>
            </a:extLst>
          </p:cNvPr>
          <p:cNvSpPr>
            <a:spLocks noGrp="1"/>
          </p:cNvSpPr>
          <p:nvPr>
            <p:ph type="title"/>
          </p:nvPr>
        </p:nvSpPr>
        <p:spPr>
          <a:xfrm>
            <a:off x="1097280" y="2430780"/>
            <a:ext cx="7537836" cy="1996440"/>
          </a:xfrm>
          <a:prstGeom prst="rect">
            <a:avLst/>
          </a:prstGeom>
          <a:noFill/>
          <a:ln>
            <a:noFill/>
          </a:ln>
        </p:spPr>
        <p:txBody>
          <a:bodyPr anchor="ctr"/>
          <a:lstStyle/>
          <a:p>
            <a:r>
              <a:rPr lang="en-US" sz="4400" dirty="0">
                <a:latin typeface="+mn-lt"/>
              </a:rPr>
              <a:t>Preventing Excessive Alcohol Use and Related Harms</a:t>
            </a:r>
          </a:p>
        </p:txBody>
      </p:sp>
    </p:spTree>
    <p:extLst>
      <p:ext uri="{BB962C8B-B14F-4D97-AF65-F5344CB8AC3E}">
        <p14:creationId xmlns:p14="http://schemas.microsoft.com/office/powerpoint/2010/main" val="4021342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62A6-1046-2BA6-356B-ECC98F4D1544}"/>
              </a:ext>
            </a:extLst>
          </p:cNvPr>
          <p:cNvSpPr>
            <a:spLocks noGrp="1"/>
          </p:cNvSpPr>
          <p:nvPr>
            <p:ph type="title"/>
          </p:nvPr>
        </p:nvSpPr>
        <p:spPr>
          <a:xfrm>
            <a:off x="274320" y="1143000"/>
            <a:ext cx="8563554" cy="840753"/>
          </a:xfrm>
        </p:spPr>
        <p:txBody>
          <a:bodyPr/>
          <a:lstStyle/>
          <a:p>
            <a:r>
              <a:rPr lang="en-US" sz="2800" dirty="0">
                <a:latin typeface="+mn-lt"/>
              </a:rPr>
              <a:t>Evidence-based strategies to reduce excessive alcohol use and its related harms in NC </a:t>
            </a:r>
          </a:p>
        </p:txBody>
      </p:sp>
      <p:sp>
        <p:nvSpPr>
          <p:cNvPr id="7" name="TextBox 6">
            <a:extLst>
              <a:ext uri="{FF2B5EF4-FFF2-40B4-BE49-F238E27FC236}">
                <a16:creationId xmlns:a16="http://schemas.microsoft.com/office/drawing/2014/main" id="{CCEC3B7D-5157-24AB-99B2-BA6F41649B65}"/>
              </a:ext>
            </a:extLst>
          </p:cNvPr>
          <p:cNvSpPr txBox="1"/>
          <p:nvPr/>
        </p:nvSpPr>
        <p:spPr>
          <a:xfrm>
            <a:off x="182880" y="2011680"/>
            <a:ext cx="8632189" cy="441659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b="1" dirty="0">
                <a:solidFill>
                  <a:schemeClr val="tx2"/>
                </a:solidFill>
              </a:rPr>
              <a:t>Government Control of Alcohol Sales</a:t>
            </a:r>
            <a:r>
              <a:rPr lang="en-US" sz="1600" dirty="0">
                <a:solidFill>
                  <a:schemeClr val="tx2"/>
                </a:solidFill>
              </a:rPr>
              <a:t> – Government control of alcohol sales limits excessive availability and exposure to alcohol, reducing excessive alcohol use and related injury, illness, and death. </a:t>
            </a:r>
          </a:p>
          <a:p>
            <a:pPr marL="285750" indent="-285750">
              <a:spcAft>
                <a:spcPts val="600"/>
              </a:spcAft>
              <a:buFont typeface="Arial" panose="020B0604020202020204" pitchFamily="34" charset="0"/>
              <a:buChar char="•"/>
            </a:pPr>
            <a:r>
              <a:rPr lang="en-US" sz="1600" b="1" dirty="0">
                <a:solidFill>
                  <a:schemeClr val="tx2"/>
                </a:solidFill>
              </a:rPr>
              <a:t>Alcohol Taxes </a:t>
            </a:r>
            <a:r>
              <a:rPr lang="en-US" sz="1600" dirty="0">
                <a:solidFill>
                  <a:schemeClr val="tx2"/>
                </a:solidFill>
              </a:rPr>
              <a:t>– Tax increases raise the price of alcohol, which decreases excessive alcohol use and related harms – and increases state revenue too.</a:t>
            </a:r>
          </a:p>
          <a:p>
            <a:pPr marL="285750" indent="-285750">
              <a:spcAft>
                <a:spcPts val="600"/>
              </a:spcAft>
              <a:buFont typeface="Arial" panose="020B0604020202020204" pitchFamily="34" charset="0"/>
              <a:buChar char="•"/>
            </a:pPr>
            <a:r>
              <a:rPr lang="en-US" sz="1600" b="1" dirty="0">
                <a:solidFill>
                  <a:schemeClr val="tx2"/>
                </a:solidFill>
              </a:rPr>
              <a:t>Limits on Days and Hours of Alcohol Sales </a:t>
            </a:r>
            <a:r>
              <a:rPr lang="en-US" sz="1600" dirty="0">
                <a:solidFill>
                  <a:schemeClr val="tx2"/>
                </a:solidFill>
              </a:rPr>
              <a:t>– Maintaining existing hours and days of alcohol sales helps control excessive alcohol use and related health outcomes. </a:t>
            </a:r>
          </a:p>
          <a:p>
            <a:pPr marL="285750" indent="-285750">
              <a:spcAft>
                <a:spcPts val="600"/>
              </a:spcAft>
              <a:buFont typeface="Arial" panose="020B0604020202020204" pitchFamily="34" charset="0"/>
              <a:buChar char="•"/>
            </a:pPr>
            <a:r>
              <a:rPr lang="en-US" sz="1600" b="1" dirty="0">
                <a:solidFill>
                  <a:schemeClr val="tx2"/>
                </a:solidFill>
              </a:rPr>
              <a:t>Regulate Number of Places Selling Alcohol and Distance Between Them </a:t>
            </a:r>
            <a:r>
              <a:rPr lang="en-US" sz="1600" dirty="0">
                <a:solidFill>
                  <a:schemeClr val="tx2"/>
                </a:solidFill>
              </a:rPr>
              <a:t>– Regulating the number of places selling alcohol and the distance between them limits excessive access to alcohol. </a:t>
            </a:r>
          </a:p>
          <a:p>
            <a:pPr marL="285750" indent="-285750">
              <a:spcAft>
                <a:spcPts val="600"/>
              </a:spcAft>
              <a:buFont typeface="Arial" panose="020B0604020202020204" pitchFamily="34" charset="0"/>
              <a:buChar char="•"/>
            </a:pPr>
            <a:r>
              <a:rPr lang="en-US" sz="1600" b="1" dirty="0">
                <a:solidFill>
                  <a:schemeClr val="tx2"/>
                </a:solidFill>
              </a:rPr>
              <a:t>Commercial Host Liability Laws </a:t>
            </a:r>
            <a:r>
              <a:rPr lang="en-US" sz="1600" dirty="0">
                <a:solidFill>
                  <a:schemeClr val="tx2"/>
                </a:solidFill>
              </a:rPr>
              <a:t>– Maintain laws that permit retail establishments to be held liable for injuries or harms caused by illegal service to intoxicated or underage customers. </a:t>
            </a:r>
          </a:p>
          <a:p>
            <a:pPr marL="285750" indent="-285750">
              <a:spcAft>
                <a:spcPts val="600"/>
              </a:spcAft>
              <a:buFont typeface="Arial" panose="020B0604020202020204" pitchFamily="34" charset="0"/>
              <a:buChar char="•"/>
            </a:pPr>
            <a:r>
              <a:rPr lang="en-US" sz="1600" b="1" dirty="0">
                <a:solidFill>
                  <a:schemeClr val="tx2"/>
                </a:solidFill>
              </a:rPr>
              <a:t>Electronic Screening and Brief Intervention </a:t>
            </a:r>
            <a:r>
              <a:rPr lang="en-US" sz="1600" dirty="0">
                <a:solidFill>
                  <a:schemeClr val="tx2"/>
                </a:solidFill>
              </a:rPr>
              <a:t>– Increase electronic screening of excessive drinking in adults and provide a brief intervention with those who screen positive. </a:t>
            </a:r>
          </a:p>
        </p:txBody>
      </p:sp>
      <p:sp>
        <p:nvSpPr>
          <p:cNvPr id="3" name="Text Placeholder 2">
            <a:extLst>
              <a:ext uri="{FF2B5EF4-FFF2-40B4-BE49-F238E27FC236}">
                <a16:creationId xmlns:a16="http://schemas.microsoft.com/office/drawing/2014/main" id="{5CC4A360-8339-359B-45FC-0E7744F36B80}"/>
              </a:ext>
            </a:extLst>
          </p:cNvPr>
          <p:cNvSpPr>
            <a:spLocks noGrp="1"/>
          </p:cNvSpPr>
          <p:nvPr>
            <p:ph type="body" sz="quarter" idx="11"/>
          </p:nvPr>
        </p:nvSpPr>
        <p:spPr>
          <a:xfrm>
            <a:off x="274320" y="6285157"/>
            <a:ext cx="8073990" cy="330200"/>
          </a:xfrm>
        </p:spPr>
        <p:txBody>
          <a:bodyPr/>
          <a:lstStyle/>
          <a:p>
            <a:r>
              <a:rPr lang="en-US" sz="900" i="0" dirty="0">
                <a:solidFill>
                  <a:schemeClr val="tx2"/>
                </a:solidFill>
                <a:latin typeface="+mn-lt"/>
              </a:rPr>
              <a:t>Source: </a:t>
            </a:r>
            <a:r>
              <a:rPr lang="en-US" sz="900" b="0" i="0" dirty="0">
                <a:latin typeface="+mn-lt"/>
                <a:hlinkClick r:id="rId3"/>
              </a:rPr>
              <a:t>CPSTF Findings for Excessive Alcohol Use</a:t>
            </a:r>
            <a:endParaRPr lang="en-US" sz="900" i="0" dirty="0">
              <a:latin typeface="+mn-lt"/>
            </a:endParaRPr>
          </a:p>
        </p:txBody>
      </p:sp>
    </p:spTree>
    <p:extLst>
      <p:ext uri="{BB962C8B-B14F-4D97-AF65-F5344CB8AC3E}">
        <p14:creationId xmlns:p14="http://schemas.microsoft.com/office/powerpoint/2010/main" val="236304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60AE61-FD18-1FCE-08AA-23D6F5A92CF1}"/>
              </a:ext>
            </a:extLst>
          </p:cNvPr>
          <p:cNvSpPr>
            <a:spLocks noGrp="1"/>
          </p:cNvSpPr>
          <p:nvPr>
            <p:ph type="title"/>
          </p:nvPr>
        </p:nvSpPr>
        <p:spPr>
          <a:xfrm>
            <a:off x="274320" y="1143000"/>
            <a:ext cx="8563554" cy="822300"/>
          </a:xfrm>
        </p:spPr>
        <p:txBody>
          <a:bodyPr/>
          <a:lstStyle/>
          <a:p>
            <a:r>
              <a:rPr lang="en-US" dirty="0">
                <a:hlinkClick r:id="rId3"/>
              </a:rPr>
              <a:t>Reducing Excessive Alcohol Use to Build Healthier North Carolina Communities </a:t>
            </a:r>
            <a:r>
              <a:rPr lang="en-US" dirty="0"/>
              <a:t>Fact Sheet</a:t>
            </a:r>
          </a:p>
        </p:txBody>
      </p:sp>
      <p:pic>
        <p:nvPicPr>
          <p:cNvPr id="7" name="Picture 6" descr="Image of the first page of the Reducing Excessive Alcohol Use to Build Healthier North Carolina Communities fact sheet.">
            <a:extLst>
              <a:ext uri="{FF2B5EF4-FFF2-40B4-BE49-F238E27FC236}">
                <a16:creationId xmlns:a16="http://schemas.microsoft.com/office/drawing/2014/main" id="{A4608AB0-60CA-0737-8004-1BE14BE2F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040" y="2254827"/>
            <a:ext cx="2710977" cy="4208318"/>
          </a:xfrm>
          <a:prstGeom prst="rect">
            <a:avLst/>
          </a:prstGeom>
          <a:ln w="19050">
            <a:solidFill>
              <a:schemeClr val="tx1"/>
            </a:solidFill>
          </a:ln>
          <a:effectLst>
            <a:outerShdw blurRad="292100" dist="139700" dir="2700000" algn="tl" rotWithShape="0">
              <a:srgbClr val="333333">
                <a:alpha val="65000"/>
              </a:srgbClr>
            </a:outerShdw>
          </a:effectLst>
        </p:spPr>
      </p:pic>
      <p:pic>
        <p:nvPicPr>
          <p:cNvPr id="9" name="Picture 8" descr="Image of the second page of the Reducing Excessive Alcohol Use to Build Healthier North Carolina Communities fact sheet.">
            <a:extLst>
              <a:ext uri="{FF2B5EF4-FFF2-40B4-BE49-F238E27FC236}">
                <a16:creationId xmlns:a16="http://schemas.microsoft.com/office/drawing/2014/main" id="{1ED5C6A5-EDEB-3D96-2DD2-371135D7DB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1392" y="2084331"/>
            <a:ext cx="2718912" cy="4208319"/>
          </a:xfrm>
          <a:prstGeom prst="rect">
            <a:avLst/>
          </a:prstGeom>
          <a:ln w="19050">
            <a:solidFill>
              <a:schemeClr val="tx1"/>
            </a:solidFill>
          </a:ln>
          <a:effectLst>
            <a:outerShdw blurRad="292100" dist="139700" dir="2700000" algn="tl" rotWithShape="0">
              <a:srgbClr val="333333">
                <a:alpha val="65000"/>
              </a:srgbClr>
            </a:outerShdw>
          </a:effectLst>
        </p:spPr>
      </p:pic>
      <p:pic>
        <p:nvPicPr>
          <p:cNvPr id="11" name="Picture 10" descr="Example image showing the government control of alcohol sales section on the second page of the Reducing Excessive Alcohol Use to Build Healthier North Carolina Communities fact sheet.">
            <a:extLst>
              <a:ext uri="{FF2B5EF4-FFF2-40B4-BE49-F238E27FC236}">
                <a16:creationId xmlns:a16="http://schemas.microsoft.com/office/drawing/2014/main" id="{B651FC7E-96C2-48D8-137D-DF9B58C5A7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5820" y="3586472"/>
            <a:ext cx="4949576" cy="1204039"/>
          </a:xfrm>
          <a:prstGeom prst="rect">
            <a:avLst/>
          </a:prstGeom>
          <a:ln w="190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4249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C538-F535-F3D5-5751-3161D4FD8D5F}"/>
              </a:ext>
            </a:extLst>
          </p:cNvPr>
          <p:cNvSpPr>
            <a:spLocks noGrp="1"/>
          </p:cNvSpPr>
          <p:nvPr>
            <p:ph type="title"/>
          </p:nvPr>
        </p:nvSpPr>
        <p:spPr>
          <a:xfrm>
            <a:off x="182880" y="1143000"/>
            <a:ext cx="8563554" cy="971490"/>
          </a:xfrm>
        </p:spPr>
        <p:txBody>
          <a:bodyPr/>
          <a:lstStyle/>
          <a:p>
            <a:r>
              <a:rPr lang="en-US" sz="3200" dirty="0">
                <a:latin typeface="+mn-lt"/>
              </a:rPr>
              <a:t>NC consumes less alcohol, but receives more revenue from alcohol sales than SC</a:t>
            </a:r>
          </a:p>
        </p:txBody>
      </p:sp>
      <p:pic>
        <p:nvPicPr>
          <p:cNvPr id="5" name="Picture 4" descr="Image depicting the difference between North Carolina, a state with state-controlled alcohol sales, and South Carolina, a state with privatized alcohol sales.&#10;&#10;NC consumes less alcohol, but receives more revenue from alcohol sales than SC.">
            <a:extLst>
              <a:ext uri="{FF2B5EF4-FFF2-40B4-BE49-F238E27FC236}">
                <a16:creationId xmlns:a16="http://schemas.microsoft.com/office/drawing/2014/main" id="{E42B1951-5B70-29B2-7A7D-378B11B4CD8E}"/>
              </a:ext>
            </a:extLst>
          </p:cNvPr>
          <p:cNvPicPr>
            <a:picLocks noChangeAspect="1"/>
          </p:cNvPicPr>
          <p:nvPr/>
        </p:nvPicPr>
        <p:blipFill>
          <a:blip r:embed="rId3"/>
          <a:stretch>
            <a:fillRect/>
          </a:stretch>
        </p:blipFill>
        <p:spPr>
          <a:xfrm>
            <a:off x="975442" y="2207796"/>
            <a:ext cx="7193116" cy="3858474"/>
          </a:xfrm>
          <a:prstGeom prst="rect">
            <a:avLst/>
          </a:prstGeom>
        </p:spPr>
      </p:pic>
      <p:sp>
        <p:nvSpPr>
          <p:cNvPr id="3" name="Text Placeholder 2">
            <a:extLst>
              <a:ext uri="{FF2B5EF4-FFF2-40B4-BE49-F238E27FC236}">
                <a16:creationId xmlns:a16="http://schemas.microsoft.com/office/drawing/2014/main" id="{E5F411EB-1CCD-0476-8FAE-44D56FA2357B}"/>
              </a:ext>
            </a:extLst>
          </p:cNvPr>
          <p:cNvSpPr>
            <a:spLocks noGrp="1"/>
          </p:cNvSpPr>
          <p:nvPr>
            <p:ph type="body" sz="quarter" idx="11"/>
          </p:nvPr>
        </p:nvSpPr>
        <p:spPr>
          <a:xfrm>
            <a:off x="274320" y="6294015"/>
            <a:ext cx="8073990" cy="330200"/>
          </a:xfrm>
        </p:spPr>
        <p:txBody>
          <a:bodyPr/>
          <a:lstStyle/>
          <a:p>
            <a:r>
              <a:rPr lang="en-US" sz="900" i="0" dirty="0">
                <a:solidFill>
                  <a:schemeClr val="tx2"/>
                </a:solidFill>
                <a:latin typeface="+mn-lt"/>
              </a:rPr>
              <a:t>Source: </a:t>
            </a:r>
            <a:r>
              <a:rPr lang="en-US" sz="900" b="0" i="0" dirty="0">
                <a:solidFill>
                  <a:schemeClr val="tx2"/>
                </a:solidFill>
                <a:latin typeface="+mn-lt"/>
              </a:rPr>
              <a:t>Kerr, WC, Patterson, D, Williams, E (2024). Alcoholic Beverage Revenues and Taxes: 2022 Report, National Alcohol Beverage Association (NABCA), Arlington, VA..</a:t>
            </a:r>
          </a:p>
        </p:txBody>
      </p:sp>
    </p:spTree>
    <p:extLst>
      <p:ext uri="{BB962C8B-B14F-4D97-AF65-F5344CB8AC3E}">
        <p14:creationId xmlns:p14="http://schemas.microsoft.com/office/powerpoint/2010/main" val="996746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EB546-E3A1-E90E-D756-4CA8212FF617}"/>
              </a:ext>
            </a:extLst>
          </p:cNvPr>
          <p:cNvSpPr>
            <a:spLocks noGrp="1"/>
          </p:cNvSpPr>
          <p:nvPr>
            <p:ph type="title"/>
          </p:nvPr>
        </p:nvSpPr>
        <p:spPr>
          <a:xfrm>
            <a:off x="274320" y="1142999"/>
            <a:ext cx="8563554" cy="740465"/>
          </a:xfrm>
        </p:spPr>
        <p:txBody>
          <a:bodyPr/>
          <a:lstStyle/>
          <a:p>
            <a:r>
              <a:rPr lang="en-US" dirty="0">
                <a:latin typeface="+mn-lt"/>
              </a:rPr>
              <a:t>U.S. Alcohol Policy Alliance’s (USAPA) Alcohol Consumption Guidelines for the American People</a:t>
            </a:r>
          </a:p>
        </p:txBody>
      </p:sp>
      <p:sp>
        <p:nvSpPr>
          <p:cNvPr id="3" name="Text Placeholder 2">
            <a:extLst>
              <a:ext uri="{FF2B5EF4-FFF2-40B4-BE49-F238E27FC236}">
                <a16:creationId xmlns:a16="http://schemas.microsoft.com/office/drawing/2014/main" id="{8D1E3E9B-7291-47CF-BDBE-D3DF51E441EF}"/>
              </a:ext>
            </a:extLst>
          </p:cNvPr>
          <p:cNvSpPr>
            <a:spLocks noGrp="1"/>
          </p:cNvSpPr>
          <p:nvPr>
            <p:ph type="body" sz="quarter" idx="10"/>
          </p:nvPr>
        </p:nvSpPr>
        <p:spPr>
          <a:xfrm>
            <a:off x="306126" y="1883464"/>
            <a:ext cx="8563554" cy="4433359"/>
          </a:xfrm>
        </p:spPr>
        <p:txBody>
          <a:bodyPr/>
          <a:lstStyle/>
          <a:p>
            <a:pPr>
              <a:spcBef>
                <a:spcPts val="0"/>
              </a:spcBef>
              <a:spcAft>
                <a:spcPts val="100"/>
              </a:spcAft>
            </a:pPr>
            <a:r>
              <a:rPr lang="en-US" sz="2000" dirty="0">
                <a:solidFill>
                  <a:schemeClr val="tx2"/>
                </a:solidFill>
                <a:latin typeface="+mn-lt"/>
              </a:rPr>
              <a:t>There is no safe level of alcohol use.</a:t>
            </a:r>
          </a:p>
          <a:p>
            <a:pPr>
              <a:spcBef>
                <a:spcPts val="0"/>
              </a:spcBef>
              <a:spcAft>
                <a:spcPts val="100"/>
              </a:spcAft>
            </a:pPr>
            <a:r>
              <a:rPr lang="en-US" sz="2000" b="0" dirty="0">
                <a:solidFill>
                  <a:schemeClr val="tx2"/>
                </a:solidFill>
                <a:latin typeface="+mn-lt"/>
              </a:rPr>
              <a:t>USAPA recommends:</a:t>
            </a:r>
          </a:p>
          <a:p>
            <a:pPr lvl="1">
              <a:spcBef>
                <a:spcPts val="0"/>
              </a:spcBef>
              <a:spcAft>
                <a:spcPts val="100"/>
              </a:spcAft>
            </a:pPr>
            <a:r>
              <a:rPr lang="en-US" dirty="0">
                <a:solidFill>
                  <a:schemeClr val="tx2"/>
                </a:solidFill>
                <a:latin typeface="+mn-lt"/>
              </a:rPr>
              <a:t>If you do not drink alcohol, do not start</a:t>
            </a:r>
            <a:r>
              <a:rPr lang="en-US" b="0" dirty="0">
                <a:solidFill>
                  <a:schemeClr val="tx2"/>
                </a:solidFill>
                <a:latin typeface="+mn-lt"/>
              </a:rPr>
              <a:t>. Alcohol use offers no health benefits and carries risk.</a:t>
            </a:r>
          </a:p>
          <a:p>
            <a:pPr lvl="1">
              <a:spcBef>
                <a:spcPts val="0"/>
              </a:spcBef>
              <a:spcAft>
                <a:spcPts val="100"/>
              </a:spcAft>
            </a:pPr>
            <a:r>
              <a:rPr lang="en-US" dirty="0">
                <a:solidFill>
                  <a:schemeClr val="tx2"/>
                </a:solidFill>
                <a:latin typeface="+mn-lt"/>
              </a:rPr>
              <a:t>Cut back if you do drink alcohol. </a:t>
            </a:r>
            <a:r>
              <a:rPr lang="en-US" b="0" dirty="0">
                <a:solidFill>
                  <a:schemeClr val="tx2"/>
                </a:solidFill>
                <a:latin typeface="+mn-lt"/>
              </a:rPr>
              <a:t>Each drink increases the risk of harm, including cancer, heart disease, and early death. </a:t>
            </a:r>
          </a:p>
          <a:p>
            <a:pPr lvl="1">
              <a:spcBef>
                <a:spcPts val="0"/>
              </a:spcBef>
              <a:spcAft>
                <a:spcPts val="100"/>
              </a:spcAft>
            </a:pPr>
            <a:r>
              <a:rPr lang="en-US" dirty="0">
                <a:solidFill>
                  <a:schemeClr val="tx2"/>
                </a:solidFill>
                <a:latin typeface="+mn-lt"/>
              </a:rPr>
              <a:t>Avoid alcohol if you:</a:t>
            </a:r>
          </a:p>
          <a:p>
            <a:pPr lvl="2">
              <a:spcBef>
                <a:spcPts val="0"/>
              </a:spcBef>
              <a:spcAft>
                <a:spcPts val="100"/>
              </a:spcAft>
            </a:pPr>
            <a:r>
              <a:rPr lang="en-US" sz="1600" b="0" dirty="0">
                <a:solidFill>
                  <a:schemeClr val="tx2"/>
                </a:solidFill>
                <a:latin typeface="+mn-lt"/>
              </a:rPr>
              <a:t>Are pregnant,</a:t>
            </a:r>
          </a:p>
          <a:p>
            <a:pPr lvl="2">
              <a:spcBef>
                <a:spcPts val="0"/>
              </a:spcBef>
              <a:spcAft>
                <a:spcPts val="100"/>
              </a:spcAft>
            </a:pPr>
            <a:r>
              <a:rPr lang="en-US" sz="1600" b="0" dirty="0">
                <a:solidFill>
                  <a:schemeClr val="tx2"/>
                </a:solidFill>
                <a:latin typeface="+mn-lt"/>
              </a:rPr>
              <a:t>Are under 21 years old,</a:t>
            </a:r>
          </a:p>
          <a:p>
            <a:pPr lvl="2">
              <a:spcBef>
                <a:spcPts val="0"/>
              </a:spcBef>
              <a:spcAft>
                <a:spcPts val="100"/>
              </a:spcAft>
            </a:pPr>
            <a:r>
              <a:rPr lang="en-US" sz="1600" b="0" dirty="0">
                <a:solidFill>
                  <a:schemeClr val="tx2"/>
                </a:solidFill>
                <a:latin typeface="+mn-lt"/>
              </a:rPr>
              <a:t>Are in recovery, </a:t>
            </a:r>
          </a:p>
          <a:p>
            <a:pPr lvl="2">
              <a:spcBef>
                <a:spcPts val="0"/>
              </a:spcBef>
              <a:spcAft>
                <a:spcPts val="100"/>
              </a:spcAft>
            </a:pPr>
            <a:r>
              <a:rPr lang="en-US" sz="1600" b="0" dirty="0">
                <a:solidFill>
                  <a:schemeClr val="tx2"/>
                </a:solidFill>
                <a:latin typeface="+mn-lt"/>
              </a:rPr>
              <a:t>Have certain health conditions, </a:t>
            </a:r>
          </a:p>
          <a:p>
            <a:pPr lvl="2">
              <a:spcBef>
                <a:spcPts val="0"/>
              </a:spcBef>
              <a:spcAft>
                <a:spcPts val="100"/>
              </a:spcAft>
            </a:pPr>
            <a:r>
              <a:rPr lang="en-US" sz="1600" b="0" dirty="0">
                <a:solidFill>
                  <a:schemeClr val="tx2"/>
                </a:solidFill>
                <a:latin typeface="+mn-lt"/>
              </a:rPr>
              <a:t>Have a family history of alcohol-related cancers, or</a:t>
            </a:r>
          </a:p>
          <a:p>
            <a:pPr lvl="2">
              <a:spcBef>
                <a:spcPts val="0"/>
              </a:spcBef>
              <a:spcAft>
                <a:spcPts val="100"/>
              </a:spcAft>
            </a:pPr>
            <a:r>
              <a:rPr lang="en-US" sz="1600" b="0" dirty="0">
                <a:solidFill>
                  <a:schemeClr val="tx2"/>
                </a:solidFill>
                <a:latin typeface="+mn-lt"/>
              </a:rPr>
              <a:t>Use any medications or drugs that interact with alcohol.</a:t>
            </a:r>
          </a:p>
          <a:p>
            <a:pPr>
              <a:spcBef>
                <a:spcPts val="0"/>
              </a:spcBef>
              <a:spcAft>
                <a:spcPts val="100"/>
              </a:spcAft>
            </a:pPr>
            <a:r>
              <a:rPr lang="en-US" sz="2000" dirty="0">
                <a:solidFill>
                  <a:schemeClr val="tx2"/>
                </a:solidFill>
                <a:latin typeface="+mn-lt"/>
              </a:rPr>
              <a:t>For adults 21 and older who choose to drink, drinking less alcohol is always better.</a:t>
            </a:r>
          </a:p>
        </p:txBody>
      </p:sp>
      <p:sp>
        <p:nvSpPr>
          <p:cNvPr id="4" name="Text Placeholder 3">
            <a:extLst>
              <a:ext uri="{FF2B5EF4-FFF2-40B4-BE49-F238E27FC236}">
                <a16:creationId xmlns:a16="http://schemas.microsoft.com/office/drawing/2014/main" id="{E401F554-EE76-B682-9E4F-2AB854398C56}"/>
              </a:ext>
            </a:extLst>
          </p:cNvPr>
          <p:cNvSpPr>
            <a:spLocks noGrp="1"/>
          </p:cNvSpPr>
          <p:nvPr>
            <p:ph type="body" sz="quarter" idx="11"/>
          </p:nvPr>
        </p:nvSpPr>
        <p:spPr>
          <a:xfrm>
            <a:off x="274320" y="6217920"/>
            <a:ext cx="8073990" cy="330200"/>
          </a:xfrm>
        </p:spPr>
        <p:txBody>
          <a:bodyPr/>
          <a:lstStyle/>
          <a:p>
            <a:r>
              <a:rPr lang="en-US" i="0" dirty="0">
                <a:solidFill>
                  <a:schemeClr val="tx2"/>
                </a:solidFill>
                <a:latin typeface="+mn-lt"/>
              </a:rPr>
              <a:t>Source: </a:t>
            </a:r>
            <a:r>
              <a:rPr lang="en-US" i="0" dirty="0">
                <a:latin typeface="+mn-lt"/>
                <a:hlinkClick r:id="rId3"/>
              </a:rPr>
              <a:t>U.S. Alcohol Policy Alliance Alcohol Consumption Guidelines for the American People</a:t>
            </a:r>
            <a:endParaRPr lang="en-US" i="0" dirty="0">
              <a:latin typeface="+mn-lt"/>
            </a:endParaRPr>
          </a:p>
        </p:txBody>
      </p:sp>
    </p:spTree>
    <p:extLst>
      <p:ext uri="{BB962C8B-B14F-4D97-AF65-F5344CB8AC3E}">
        <p14:creationId xmlns:p14="http://schemas.microsoft.com/office/powerpoint/2010/main" val="4261735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51079-6FB4-446A-91CD-FCDFC54A61C3}"/>
              </a:ext>
            </a:extLst>
          </p:cNvPr>
          <p:cNvSpPr>
            <a:spLocks noGrp="1"/>
          </p:cNvSpPr>
          <p:nvPr>
            <p:ph type="title"/>
          </p:nvPr>
        </p:nvSpPr>
        <p:spPr>
          <a:xfrm>
            <a:off x="1188720" y="2743200"/>
            <a:ext cx="7537836" cy="548640"/>
          </a:xfrm>
          <a:prstGeom prst="rect">
            <a:avLst/>
          </a:prstGeom>
          <a:noFill/>
          <a:ln>
            <a:noFill/>
          </a:ln>
        </p:spPr>
        <p:txBody>
          <a:bodyPr anchor="ctr"/>
          <a:lstStyle/>
          <a:p>
            <a:r>
              <a:rPr lang="en-US" sz="4400" dirty="0">
                <a:latin typeface="+mn-lt"/>
              </a:rPr>
              <a:t>Alcohol Data Resources</a:t>
            </a:r>
          </a:p>
        </p:txBody>
      </p:sp>
    </p:spTree>
    <p:extLst>
      <p:ext uri="{BB962C8B-B14F-4D97-AF65-F5344CB8AC3E}">
        <p14:creationId xmlns:p14="http://schemas.microsoft.com/office/powerpoint/2010/main" val="3531593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8912CE-B324-4D22-AD5D-680F9CE070DC}"/>
              </a:ext>
            </a:extLst>
          </p:cNvPr>
          <p:cNvSpPr>
            <a:spLocks noGrp="1"/>
          </p:cNvSpPr>
          <p:nvPr>
            <p:ph type="title"/>
          </p:nvPr>
        </p:nvSpPr>
        <p:spPr>
          <a:xfrm>
            <a:off x="219785" y="1238058"/>
            <a:ext cx="8563554" cy="802276"/>
          </a:xfrm>
        </p:spPr>
        <p:txBody>
          <a:bodyPr/>
          <a:lstStyle/>
          <a:p>
            <a:r>
              <a:rPr lang="en-US" dirty="0">
                <a:latin typeface="+mn-lt"/>
              </a:rPr>
              <a:t>Evidence-based strategies lower alcohol use and reduce negative impacts of alcohol use in North Carolina</a:t>
            </a:r>
          </a:p>
        </p:txBody>
      </p:sp>
      <p:sp>
        <p:nvSpPr>
          <p:cNvPr id="2" name="Rectangle: Rounded Corners 1">
            <a:extLst>
              <a:ext uri="{FF2B5EF4-FFF2-40B4-BE49-F238E27FC236}">
                <a16:creationId xmlns:a16="http://schemas.microsoft.com/office/drawing/2014/main" id="{ACC216C4-D267-A2E0-B8A8-BC7578E8F386}"/>
              </a:ext>
              <a:ext uri="{C183D7F6-B498-43B3-948B-1728B52AA6E4}">
                <adec:decorative xmlns:adec="http://schemas.microsoft.com/office/drawing/2017/decorative" val="1"/>
              </a:ext>
            </a:extLst>
          </p:cNvPr>
          <p:cNvSpPr/>
          <p:nvPr/>
        </p:nvSpPr>
        <p:spPr>
          <a:xfrm>
            <a:off x="140235" y="2760335"/>
            <a:ext cx="2127153" cy="1152588"/>
          </a:xfrm>
          <a:prstGeom prst="roundRect">
            <a:avLst/>
          </a:prstGeom>
          <a:solidFill>
            <a:srgbClr val="ECF7E3"/>
          </a:solidFill>
          <a:ln w="38100">
            <a:solidFill>
              <a:srgbClr val="C0E4A8"/>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B1CF767-CADF-3CEF-D778-322A63C82B52}"/>
              </a:ext>
              <a:ext uri="{C183D7F6-B498-43B3-948B-1728B52AA6E4}">
                <adec:decorative xmlns:adec="http://schemas.microsoft.com/office/drawing/2017/decorative" val="1"/>
              </a:ext>
            </a:extLst>
          </p:cNvPr>
          <p:cNvCxnSpPr>
            <a:cxnSpLocks/>
          </p:cNvCxnSpPr>
          <p:nvPr/>
        </p:nvCxnSpPr>
        <p:spPr>
          <a:xfrm>
            <a:off x="2306963" y="3349819"/>
            <a:ext cx="98665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8562BF-CFED-5E72-D673-83F3D80C4575}"/>
              </a:ext>
              <a:ext uri="{C183D7F6-B498-43B3-948B-1728B52AA6E4}">
                <adec:decorative xmlns:adec="http://schemas.microsoft.com/office/drawing/2017/decorative" val="1"/>
              </a:ext>
            </a:extLst>
          </p:cNvPr>
          <p:cNvCxnSpPr>
            <a:cxnSpLocks/>
          </p:cNvCxnSpPr>
          <p:nvPr/>
        </p:nvCxnSpPr>
        <p:spPr>
          <a:xfrm>
            <a:off x="2306963" y="5104167"/>
            <a:ext cx="98665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704C87BA-A85F-7389-31FD-DD4F08B485F2}"/>
              </a:ext>
              <a:ext uri="{C183D7F6-B498-43B3-948B-1728B52AA6E4}">
                <adec:decorative xmlns:adec="http://schemas.microsoft.com/office/drawing/2017/decorative" val="1"/>
              </a:ext>
            </a:extLst>
          </p:cNvPr>
          <p:cNvSpPr/>
          <p:nvPr/>
        </p:nvSpPr>
        <p:spPr>
          <a:xfrm>
            <a:off x="140235" y="4527873"/>
            <a:ext cx="2127153" cy="1152588"/>
          </a:xfrm>
          <a:prstGeom prst="roundRect">
            <a:avLst/>
          </a:prstGeom>
          <a:solidFill>
            <a:srgbClr val="ECF7E3"/>
          </a:solidFill>
          <a:ln w="38100">
            <a:solidFill>
              <a:srgbClr val="C0E4A8"/>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AB24284-9BEF-FCAB-01C0-79E0F055F9C3}"/>
              </a:ext>
              <a:ext uri="{C183D7F6-B498-43B3-948B-1728B52AA6E4}">
                <adec:decorative xmlns:adec="http://schemas.microsoft.com/office/drawing/2017/decorative" val="1"/>
              </a:ext>
            </a:extLst>
          </p:cNvPr>
          <p:cNvSpPr/>
          <p:nvPr/>
        </p:nvSpPr>
        <p:spPr>
          <a:xfrm>
            <a:off x="3724046" y="3593092"/>
            <a:ext cx="2279845" cy="1266093"/>
          </a:xfrm>
          <a:prstGeom prst="roundRect">
            <a:avLst/>
          </a:prstGeom>
          <a:solidFill>
            <a:srgbClr val="FFF6EB"/>
          </a:solidFill>
          <a:ln w="38100">
            <a:solidFill>
              <a:srgbClr val="FED9AC"/>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77AAF2B-B1C0-FD20-9C57-7105D80D8ADD}"/>
              </a:ext>
              <a:ext uri="{C183D7F6-B498-43B3-948B-1728B52AA6E4}">
                <adec:decorative xmlns:adec="http://schemas.microsoft.com/office/drawing/2017/decorative" val="1"/>
              </a:ext>
            </a:extLst>
          </p:cNvPr>
          <p:cNvSpPr/>
          <p:nvPr/>
        </p:nvSpPr>
        <p:spPr>
          <a:xfrm>
            <a:off x="6513182" y="3593092"/>
            <a:ext cx="2348352" cy="1266093"/>
          </a:xfrm>
          <a:prstGeom prst="roundRect">
            <a:avLst/>
          </a:prstGeom>
          <a:solidFill>
            <a:srgbClr val="FFEFED"/>
          </a:solidFill>
          <a:ln w="38100">
            <a:solidFill>
              <a:srgbClr val="FEB8B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nvGrpSpPr>
          <p:cNvPr id="8" name="Group 7" descr="A logic model that depicts alcohol control strategies, like the government control of alcohol sales and limiting the number of places that sell alcohol, result in lower overall alcohol use, which reduces negative health outcomes and economic costs.">
            <a:extLst>
              <a:ext uri="{FF2B5EF4-FFF2-40B4-BE49-F238E27FC236}">
                <a16:creationId xmlns:a16="http://schemas.microsoft.com/office/drawing/2014/main" id="{E2FA411F-06BA-B663-7FD7-072B5086F77F}"/>
              </a:ext>
            </a:extLst>
          </p:cNvPr>
          <p:cNvGrpSpPr/>
          <p:nvPr/>
        </p:nvGrpSpPr>
        <p:grpSpPr>
          <a:xfrm>
            <a:off x="80334" y="2845366"/>
            <a:ext cx="8860461" cy="2258801"/>
            <a:chOff x="27749" y="2140333"/>
            <a:chExt cx="8860461" cy="2258801"/>
          </a:xfrm>
        </p:grpSpPr>
        <p:sp>
          <p:nvSpPr>
            <p:cNvPr id="6" name="TextBox 5">
              <a:extLst>
                <a:ext uri="{FF2B5EF4-FFF2-40B4-BE49-F238E27FC236}">
                  <a16:creationId xmlns:a16="http://schemas.microsoft.com/office/drawing/2014/main" id="{B84CB465-A4A7-DC79-1DBC-C94946EFC529}"/>
                </a:ext>
              </a:extLst>
            </p:cNvPr>
            <p:cNvSpPr txBox="1"/>
            <p:nvPr/>
          </p:nvSpPr>
          <p:spPr>
            <a:xfrm>
              <a:off x="27749" y="2140333"/>
              <a:ext cx="2279846" cy="923330"/>
            </a:xfrm>
            <a:prstGeom prst="rect">
              <a:avLst/>
            </a:prstGeom>
            <a:noFill/>
          </p:spPr>
          <p:txBody>
            <a:bodyPr wrap="square" rtlCol="0">
              <a:spAutoFit/>
            </a:bodyPr>
            <a:lstStyle/>
            <a:p>
              <a:pPr algn="ctr"/>
              <a:r>
                <a:rPr lang="en-US" sz="1600" dirty="0">
                  <a:solidFill>
                    <a:schemeClr val="tx2"/>
                  </a:solidFill>
                </a:rPr>
                <a:t>Limit the</a:t>
              </a:r>
            </a:p>
            <a:p>
              <a:pPr algn="ctr"/>
              <a:r>
                <a:rPr lang="en-US" sz="1900" b="1" dirty="0">
                  <a:solidFill>
                    <a:srgbClr val="226633"/>
                  </a:solidFill>
                </a:rPr>
                <a:t>number of places that sell alcohol</a:t>
              </a:r>
            </a:p>
          </p:txBody>
        </p:sp>
        <p:sp>
          <p:nvSpPr>
            <p:cNvPr id="7" name="TextBox 6">
              <a:extLst>
                <a:ext uri="{FF2B5EF4-FFF2-40B4-BE49-F238E27FC236}">
                  <a16:creationId xmlns:a16="http://schemas.microsoft.com/office/drawing/2014/main" id="{050E5229-CE8C-690B-978B-D69458AE46C8}"/>
                </a:ext>
              </a:extLst>
            </p:cNvPr>
            <p:cNvSpPr txBox="1"/>
            <p:nvPr/>
          </p:nvSpPr>
          <p:spPr>
            <a:xfrm>
              <a:off x="167200" y="3946845"/>
              <a:ext cx="2279846" cy="338554"/>
            </a:xfrm>
            <a:prstGeom prst="rect">
              <a:avLst/>
            </a:prstGeom>
            <a:noFill/>
          </p:spPr>
          <p:txBody>
            <a:bodyPr wrap="square" rtlCol="0">
              <a:spAutoFit/>
            </a:bodyPr>
            <a:lstStyle/>
            <a:p>
              <a:pPr algn="ctr"/>
              <a:endParaRPr lang="en-US" sz="1600" b="1" dirty="0"/>
            </a:p>
          </p:txBody>
        </p:sp>
        <p:cxnSp>
          <p:nvCxnSpPr>
            <p:cNvPr id="13" name="Straight Connector 12">
              <a:extLst>
                <a:ext uri="{FF2B5EF4-FFF2-40B4-BE49-F238E27FC236}">
                  <a16:creationId xmlns:a16="http://schemas.microsoft.com/office/drawing/2014/main" id="{EE4B9B9B-B55C-E4BA-D236-F0E8547D5F0B}"/>
                </a:ext>
              </a:extLst>
            </p:cNvPr>
            <p:cNvCxnSpPr>
              <a:cxnSpLocks/>
            </p:cNvCxnSpPr>
            <p:nvPr/>
          </p:nvCxnSpPr>
          <p:spPr>
            <a:xfrm>
              <a:off x="3241431" y="2624004"/>
              <a:ext cx="0" cy="17751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7772F52-ABBE-65A9-4E84-DDC5AEA407F4}"/>
                </a:ext>
              </a:extLst>
            </p:cNvPr>
            <p:cNvCxnSpPr>
              <a:cxnSpLocks/>
            </p:cNvCxnSpPr>
            <p:nvPr/>
          </p:nvCxnSpPr>
          <p:spPr>
            <a:xfrm>
              <a:off x="3241431" y="3554240"/>
              <a:ext cx="41616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81ED2CB-A009-BB5A-303D-9DD847988921}"/>
                </a:ext>
              </a:extLst>
            </p:cNvPr>
            <p:cNvCxnSpPr>
              <a:cxnSpLocks/>
              <a:stCxn id="19" idx="3"/>
              <a:endCxn id="20" idx="1"/>
            </p:cNvCxnSpPr>
            <p:nvPr/>
          </p:nvCxnSpPr>
          <p:spPr>
            <a:xfrm>
              <a:off x="5962097" y="3510715"/>
              <a:ext cx="50929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A9C48A5-DA49-EADE-0350-A0907E4DD3ED}"/>
                </a:ext>
              </a:extLst>
            </p:cNvPr>
            <p:cNvSpPr txBox="1"/>
            <p:nvPr/>
          </p:nvSpPr>
          <p:spPr>
            <a:xfrm>
              <a:off x="3682251" y="3104274"/>
              <a:ext cx="2279846" cy="707886"/>
            </a:xfrm>
            <a:prstGeom prst="rect">
              <a:avLst/>
            </a:prstGeom>
            <a:noFill/>
          </p:spPr>
          <p:txBody>
            <a:bodyPr wrap="square" rtlCol="0">
              <a:spAutoFit/>
            </a:bodyPr>
            <a:lstStyle/>
            <a:p>
              <a:pPr algn="ctr"/>
              <a:r>
                <a:rPr lang="en-US" sz="1600" dirty="0">
                  <a:solidFill>
                    <a:schemeClr val="tx2"/>
                  </a:solidFill>
                </a:rPr>
                <a:t>Lower overall</a:t>
              </a:r>
            </a:p>
            <a:p>
              <a:pPr algn="ctr"/>
              <a:r>
                <a:rPr lang="en-US" sz="2400" b="1" dirty="0">
                  <a:solidFill>
                    <a:srgbClr val="AE590F"/>
                  </a:solidFill>
                </a:rPr>
                <a:t>Alcohol Use</a:t>
              </a:r>
            </a:p>
          </p:txBody>
        </p:sp>
        <p:sp>
          <p:nvSpPr>
            <p:cNvPr id="28" name="TextBox 27" descr="A logic model is the basis of the Alcohol Data Dashboard. Alcohol Control Strategies, like the control system we currently have in NC, and lower overall retailer density result in lower overall consumption of alcohol, which reduces negative health outcomes and economic costs. ">
              <a:extLst>
                <a:ext uri="{FF2B5EF4-FFF2-40B4-BE49-F238E27FC236}">
                  <a16:creationId xmlns:a16="http://schemas.microsoft.com/office/drawing/2014/main" id="{9DF81DF2-E32D-F35E-54E0-C80CFEA2D2D1}"/>
                </a:ext>
              </a:extLst>
            </p:cNvPr>
            <p:cNvSpPr txBox="1"/>
            <p:nvPr/>
          </p:nvSpPr>
          <p:spPr>
            <a:xfrm>
              <a:off x="6402918" y="3029246"/>
              <a:ext cx="2485292" cy="954107"/>
            </a:xfrm>
            <a:prstGeom prst="rect">
              <a:avLst/>
            </a:prstGeom>
            <a:noFill/>
          </p:spPr>
          <p:txBody>
            <a:bodyPr wrap="square" rtlCol="0">
              <a:spAutoFit/>
            </a:bodyPr>
            <a:lstStyle/>
            <a:p>
              <a:pPr algn="ctr"/>
              <a:r>
                <a:rPr lang="en-US" sz="1600" dirty="0">
                  <a:solidFill>
                    <a:schemeClr val="tx2"/>
                  </a:solidFill>
                </a:rPr>
                <a:t>Reduce negative</a:t>
              </a:r>
            </a:p>
            <a:p>
              <a:pPr algn="ctr"/>
              <a:r>
                <a:rPr lang="en-US" sz="2000" b="1" dirty="0">
                  <a:solidFill>
                    <a:srgbClr val="C00000"/>
                  </a:solidFill>
                </a:rPr>
                <a:t>Health Outcomes &amp; Economic Costs</a:t>
              </a:r>
            </a:p>
          </p:txBody>
        </p:sp>
      </p:grpSp>
      <p:sp>
        <p:nvSpPr>
          <p:cNvPr id="32" name="TextBox 31">
            <a:extLst>
              <a:ext uri="{FF2B5EF4-FFF2-40B4-BE49-F238E27FC236}">
                <a16:creationId xmlns:a16="http://schemas.microsoft.com/office/drawing/2014/main" id="{08E942EB-3C5C-7C6B-D2F3-C4DC1D784F51}"/>
              </a:ext>
              <a:ext uri="{C183D7F6-B498-43B3-948B-1728B52AA6E4}">
                <adec:decorative xmlns:adec="http://schemas.microsoft.com/office/drawing/2017/decorative" val="1"/>
              </a:ext>
            </a:extLst>
          </p:cNvPr>
          <p:cNvSpPr txBox="1"/>
          <p:nvPr/>
        </p:nvSpPr>
        <p:spPr>
          <a:xfrm>
            <a:off x="80334" y="4568581"/>
            <a:ext cx="2177122" cy="1015663"/>
          </a:xfrm>
          <a:prstGeom prst="rect">
            <a:avLst/>
          </a:prstGeom>
          <a:noFill/>
        </p:spPr>
        <p:txBody>
          <a:bodyPr wrap="square">
            <a:spAutoFit/>
          </a:bodyPr>
          <a:lstStyle/>
          <a:p>
            <a:pPr algn="ctr"/>
            <a:r>
              <a:rPr lang="en-US" sz="1600" dirty="0">
                <a:solidFill>
                  <a:schemeClr val="tx2"/>
                </a:solidFill>
              </a:rPr>
              <a:t>Alcohol Control</a:t>
            </a:r>
          </a:p>
          <a:p>
            <a:pPr algn="ctr"/>
            <a:r>
              <a:rPr lang="en-US" sz="2800" b="1" dirty="0">
                <a:solidFill>
                  <a:srgbClr val="226633"/>
                </a:solidFill>
              </a:rPr>
              <a:t>Strategies</a:t>
            </a:r>
          </a:p>
          <a:p>
            <a:pPr algn="ctr"/>
            <a:r>
              <a:rPr lang="en-US" sz="1600" dirty="0">
                <a:solidFill>
                  <a:schemeClr val="tx2"/>
                </a:solidFill>
              </a:rPr>
              <a:t>promote healthier use</a:t>
            </a:r>
            <a:r>
              <a:rPr lang="en-US" sz="1600" b="1" dirty="0">
                <a:solidFill>
                  <a:schemeClr val="tx2"/>
                </a:solidFill>
              </a:rPr>
              <a:t> </a:t>
            </a:r>
          </a:p>
        </p:txBody>
      </p:sp>
    </p:spTree>
    <p:extLst>
      <p:ext uri="{BB962C8B-B14F-4D97-AF65-F5344CB8AC3E}">
        <p14:creationId xmlns:p14="http://schemas.microsoft.com/office/powerpoint/2010/main" val="3463025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3211F44-81F3-4EEC-8827-C1F7B12FE383}"/>
              </a:ext>
            </a:extLst>
          </p:cNvPr>
          <p:cNvSpPr>
            <a:spLocks noGrp="1"/>
          </p:cNvSpPr>
          <p:nvPr>
            <p:ph type="title"/>
          </p:nvPr>
        </p:nvSpPr>
        <p:spPr>
          <a:xfrm>
            <a:off x="274320" y="1143000"/>
            <a:ext cx="8563554" cy="548640"/>
          </a:xfrm>
        </p:spPr>
        <p:txBody>
          <a:bodyPr/>
          <a:lstStyle/>
          <a:p>
            <a:r>
              <a:rPr lang="en-US" dirty="0">
                <a:latin typeface="+mn-lt"/>
              </a:rPr>
              <a:t>The </a:t>
            </a:r>
            <a:r>
              <a:rPr lang="en-US" dirty="0">
                <a:latin typeface="+mn-lt"/>
                <a:hlinkClick r:id="rId3"/>
              </a:rPr>
              <a:t>NC Alcohol Data Dashboard</a:t>
            </a:r>
            <a:r>
              <a:rPr lang="en-US" dirty="0">
                <a:latin typeface="+mn-lt"/>
              </a:rPr>
              <a:t> presents state and county-level data summaries</a:t>
            </a:r>
          </a:p>
        </p:txBody>
      </p:sp>
      <p:pic>
        <p:nvPicPr>
          <p:cNvPr id="5" name="Picture 4" descr="Screenshot from the North Carolina Alcohol and Related Harms Data page.">
            <a:extLst>
              <a:ext uri="{FF2B5EF4-FFF2-40B4-BE49-F238E27FC236}">
                <a16:creationId xmlns:a16="http://schemas.microsoft.com/office/drawing/2014/main" id="{EB45C904-9F66-2D63-8C80-AB65174A2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62" y="1997314"/>
            <a:ext cx="3582831" cy="4404437"/>
          </a:xfrm>
          <a:prstGeom prst="rect">
            <a:avLst/>
          </a:prstGeom>
          <a:ln w="12700">
            <a:solidFill>
              <a:schemeClr val="tx1"/>
            </a:solidFill>
          </a:ln>
          <a:effectLst>
            <a:outerShdw blurRad="292100" dist="139700" dir="2700000" algn="tl" rotWithShape="0">
              <a:srgbClr val="333333">
                <a:alpha val="65000"/>
              </a:srgbClr>
            </a:outerShdw>
          </a:effectLst>
        </p:spPr>
      </p:pic>
      <p:pic>
        <p:nvPicPr>
          <p:cNvPr id="3" name="Picture 2" descr="Screenshot of the interactive alcohol data dashboard from the North Carolina Alcohol and Related Harms Data page.">
            <a:extLst>
              <a:ext uri="{FF2B5EF4-FFF2-40B4-BE49-F238E27FC236}">
                <a16:creationId xmlns:a16="http://schemas.microsoft.com/office/drawing/2014/main" id="{E6060B1B-C9EA-8079-2E52-BC2E27CBB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4004" y="2194514"/>
            <a:ext cx="3582831" cy="4404438"/>
          </a:xfrm>
          <a:prstGeom prst="rect">
            <a:avLst/>
          </a:prstGeom>
          <a:ln w="12700">
            <a:solidFill>
              <a:schemeClr val="tx1"/>
            </a:solidFill>
          </a:ln>
          <a:effectLst>
            <a:outerShdw blurRad="292100" dist="139700" dir="2700000" algn="tl" rotWithShape="0">
              <a:srgbClr val="333333">
                <a:alpha val="65000"/>
              </a:srgbClr>
            </a:outerShdw>
          </a:effectLst>
        </p:spPr>
      </p:pic>
      <p:sp>
        <p:nvSpPr>
          <p:cNvPr id="6" name="Arrow: Right 5" descr="Blue arrow">
            <a:extLst>
              <a:ext uri="{FF2B5EF4-FFF2-40B4-BE49-F238E27FC236}">
                <a16:creationId xmlns:a16="http://schemas.microsoft.com/office/drawing/2014/main" id="{EE281082-9FE4-E8FD-F0F0-A498D0DA932B}"/>
              </a:ext>
            </a:extLst>
          </p:cNvPr>
          <p:cNvSpPr/>
          <p:nvPr/>
        </p:nvSpPr>
        <p:spPr>
          <a:xfrm>
            <a:off x="5938404" y="3826612"/>
            <a:ext cx="696191" cy="54864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4" name="Picture 3" descr="QR code to the North Carolina Alcohol and Related Harms Data page.">
            <a:extLst>
              <a:ext uri="{FF2B5EF4-FFF2-40B4-BE49-F238E27FC236}">
                <a16:creationId xmlns:a16="http://schemas.microsoft.com/office/drawing/2014/main" id="{30DECD1C-7F97-8EBC-B2CB-3179DADDDC94}"/>
              </a:ext>
            </a:extLst>
          </p:cNvPr>
          <p:cNvPicPr>
            <a:picLocks noChangeAspect="1"/>
          </p:cNvPicPr>
          <p:nvPr/>
        </p:nvPicPr>
        <p:blipFill>
          <a:blip r:embed="rId6"/>
          <a:stretch>
            <a:fillRect/>
          </a:stretch>
        </p:blipFill>
        <p:spPr>
          <a:xfrm>
            <a:off x="6769078" y="3100075"/>
            <a:ext cx="2189865" cy="2189865"/>
          </a:xfrm>
          <a:prstGeom prst="rect">
            <a:avLst/>
          </a:prstGeom>
        </p:spPr>
      </p:pic>
    </p:spTree>
    <p:extLst>
      <p:ext uri="{BB962C8B-B14F-4D97-AF65-F5344CB8AC3E}">
        <p14:creationId xmlns:p14="http://schemas.microsoft.com/office/powerpoint/2010/main" val="1427449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3166-0235-7F72-DF92-4019B77380FB}"/>
              </a:ext>
            </a:extLst>
          </p:cNvPr>
          <p:cNvSpPr>
            <a:spLocks noGrp="1"/>
          </p:cNvSpPr>
          <p:nvPr>
            <p:ph type="title"/>
          </p:nvPr>
        </p:nvSpPr>
        <p:spPr>
          <a:xfrm>
            <a:off x="274320" y="1143000"/>
            <a:ext cx="8563554" cy="824405"/>
          </a:xfrm>
        </p:spPr>
        <p:txBody>
          <a:bodyPr/>
          <a:lstStyle/>
          <a:p>
            <a:r>
              <a:rPr lang="en-US" sz="2800" dirty="0">
                <a:latin typeface="+mn-lt"/>
              </a:rPr>
              <a:t>North Carolina State Excessive Alcohol Advisory Committee (NC SEAAC)</a:t>
            </a:r>
          </a:p>
        </p:txBody>
      </p:sp>
      <p:sp>
        <p:nvSpPr>
          <p:cNvPr id="3" name="Text Placeholder 2">
            <a:extLst>
              <a:ext uri="{FF2B5EF4-FFF2-40B4-BE49-F238E27FC236}">
                <a16:creationId xmlns:a16="http://schemas.microsoft.com/office/drawing/2014/main" id="{01A637D4-6A13-5E1E-115F-217FA2290DBD}"/>
              </a:ext>
            </a:extLst>
          </p:cNvPr>
          <p:cNvSpPr>
            <a:spLocks noGrp="1"/>
          </p:cNvSpPr>
          <p:nvPr>
            <p:ph type="body" sz="quarter" idx="10"/>
          </p:nvPr>
        </p:nvSpPr>
        <p:spPr>
          <a:xfrm>
            <a:off x="274320" y="2011680"/>
            <a:ext cx="8563554" cy="4142629"/>
          </a:xfrm>
        </p:spPr>
        <p:txBody>
          <a:bodyPr/>
          <a:lstStyle/>
          <a:p>
            <a:pPr>
              <a:spcBef>
                <a:spcPts val="0"/>
              </a:spcBef>
              <a:spcAft>
                <a:spcPts val="1200"/>
              </a:spcAft>
            </a:pPr>
            <a:r>
              <a:rPr lang="en-US" sz="2200" b="0" dirty="0">
                <a:solidFill>
                  <a:schemeClr val="tx2"/>
                </a:solidFill>
                <a:latin typeface="+mn-lt"/>
              </a:rPr>
              <a:t>NC SEAAC was established to develop and implement a statewide action plan to address excessive alcohol use and its related harms in North Carolina.</a:t>
            </a:r>
          </a:p>
          <a:p>
            <a:pPr>
              <a:spcBef>
                <a:spcPts val="0"/>
              </a:spcBef>
              <a:spcAft>
                <a:spcPts val="1200"/>
              </a:spcAft>
            </a:pPr>
            <a:r>
              <a:rPr lang="en-US" sz="2200" b="0" dirty="0">
                <a:solidFill>
                  <a:schemeClr val="tx2"/>
                </a:solidFill>
                <a:latin typeface="+mn-lt"/>
              </a:rPr>
              <a:t>Meetings focus on excessive alcohol use prevention priorities presented by subject matter experts.</a:t>
            </a:r>
          </a:p>
          <a:p>
            <a:pPr>
              <a:spcBef>
                <a:spcPts val="0"/>
              </a:spcBef>
              <a:spcAft>
                <a:spcPts val="1200"/>
              </a:spcAft>
            </a:pPr>
            <a:r>
              <a:rPr lang="en-US" sz="2200" b="0" dirty="0">
                <a:solidFill>
                  <a:schemeClr val="tx2"/>
                </a:solidFill>
                <a:latin typeface="+mn-lt"/>
              </a:rPr>
              <a:t>Participants have the opportunity to meet and network with other partners across the state.</a:t>
            </a:r>
          </a:p>
          <a:p>
            <a:pPr>
              <a:spcBef>
                <a:spcPts val="0"/>
              </a:spcBef>
              <a:spcAft>
                <a:spcPts val="1200"/>
              </a:spcAft>
            </a:pPr>
            <a:r>
              <a:rPr lang="en-US" sz="2200" b="0" dirty="0">
                <a:solidFill>
                  <a:schemeClr val="tx2"/>
                </a:solidFill>
                <a:latin typeface="+mn-lt"/>
              </a:rPr>
              <a:t>If you are interested in participating in NC SEAAC, please email </a:t>
            </a:r>
            <a:r>
              <a:rPr lang="en-US" sz="2200" b="0" dirty="0">
                <a:latin typeface="+mn-lt"/>
                <a:hlinkClick r:id="rId3"/>
              </a:rPr>
              <a:t>SubstanceUseData@dhhs.nc.gov</a:t>
            </a:r>
            <a:r>
              <a:rPr lang="en-US" sz="2200" b="0" dirty="0">
                <a:latin typeface="+mn-lt"/>
              </a:rPr>
              <a:t>.</a:t>
            </a:r>
          </a:p>
        </p:txBody>
      </p:sp>
    </p:spTree>
    <p:extLst>
      <p:ext uri="{BB962C8B-B14F-4D97-AF65-F5344CB8AC3E}">
        <p14:creationId xmlns:p14="http://schemas.microsoft.com/office/powerpoint/2010/main" val="380769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6E3D6-260A-5821-37E2-6044776DE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20209-338F-0809-4AE3-53CF00FBAB26}"/>
              </a:ext>
            </a:extLst>
          </p:cNvPr>
          <p:cNvSpPr>
            <a:spLocks noGrp="1"/>
          </p:cNvSpPr>
          <p:nvPr>
            <p:ph type="title"/>
          </p:nvPr>
        </p:nvSpPr>
        <p:spPr>
          <a:xfrm>
            <a:off x="274320" y="1143000"/>
            <a:ext cx="8563554" cy="548640"/>
          </a:xfrm>
        </p:spPr>
        <p:txBody>
          <a:bodyPr/>
          <a:lstStyle/>
          <a:p>
            <a:r>
              <a:rPr lang="en-US" sz="3200" dirty="0">
                <a:latin typeface="+mn-lt"/>
              </a:rPr>
              <a:t>Levels of Alcohol Use</a:t>
            </a:r>
          </a:p>
        </p:txBody>
      </p:sp>
      <p:sp>
        <p:nvSpPr>
          <p:cNvPr id="5" name="TextBox 4">
            <a:extLst>
              <a:ext uri="{FF2B5EF4-FFF2-40B4-BE49-F238E27FC236}">
                <a16:creationId xmlns:a16="http://schemas.microsoft.com/office/drawing/2014/main" id="{05E92B2F-FAB7-E518-BDED-F155E4A1C60C}"/>
              </a:ext>
            </a:extLst>
          </p:cNvPr>
          <p:cNvSpPr txBox="1"/>
          <p:nvPr/>
        </p:nvSpPr>
        <p:spPr>
          <a:xfrm>
            <a:off x="274320" y="1691640"/>
            <a:ext cx="8563554" cy="830997"/>
          </a:xfrm>
          <a:prstGeom prst="rect">
            <a:avLst/>
          </a:prstGeom>
          <a:noFill/>
        </p:spPr>
        <p:txBody>
          <a:bodyPr wrap="square" rtlCol="0">
            <a:spAutoFit/>
          </a:bodyPr>
          <a:lstStyle/>
          <a:p>
            <a:pPr algn="ctr"/>
            <a:r>
              <a:rPr lang="en-US" sz="2400" b="1" dirty="0">
                <a:solidFill>
                  <a:schemeClr val="tx2"/>
                </a:solidFill>
              </a:rPr>
              <a:t>No amount of alcohol is safe for your health. </a:t>
            </a:r>
            <a:r>
              <a:rPr lang="en-US" sz="2400" dirty="0">
                <a:solidFill>
                  <a:schemeClr val="tx2"/>
                </a:solidFill>
              </a:rPr>
              <a:t>Each drink increases the risk of harm. </a:t>
            </a:r>
            <a:endParaRPr lang="en-US" sz="2400" b="1" dirty="0">
              <a:solidFill>
                <a:schemeClr val="tx2"/>
              </a:solidFill>
            </a:endParaRPr>
          </a:p>
        </p:txBody>
      </p:sp>
      <p:sp>
        <p:nvSpPr>
          <p:cNvPr id="13" name="TextBox 12">
            <a:extLst>
              <a:ext uri="{FF2B5EF4-FFF2-40B4-BE49-F238E27FC236}">
                <a16:creationId xmlns:a16="http://schemas.microsoft.com/office/drawing/2014/main" id="{F6F1B5E0-6C34-4CBF-3950-EEA87723C6EE}"/>
              </a:ext>
            </a:extLst>
          </p:cNvPr>
          <p:cNvSpPr txBox="1"/>
          <p:nvPr/>
        </p:nvSpPr>
        <p:spPr>
          <a:xfrm>
            <a:off x="268225" y="2681187"/>
            <a:ext cx="2571750" cy="2585323"/>
          </a:xfrm>
          <a:prstGeom prst="rect">
            <a:avLst/>
          </a:prstGeom>
          <a:noFill/>
        </p:spPr>
        <p:txBody>
          <a:bodyPr wrap="square" rtlCol="0">
            <a:spAutoFit/>
          </a:bodyPr>
          <a:lstStyle/>
          <a:p>
            <a:pPr algn="ctr">
              <a:spcAft>
                <a:spcPts val="600"/>
              </a:spcAft>
            </a:pPr>
            <a:r>
              <a:rPr lang="en-US" sz="2200" b="1" dirty="0">
                <a:solidFill>
                  <a:schemeClr val="tx2"/>
                </a:solidFill>
              </a:rPr>
              <a:t>Men</a:t>
            </a:r>
            <a:endParaRPr lang="en-US" sz="800" b="1" dirty="0">
              <a:solidFill>
                <a:schemeClr val="tx2"/>
              </a:solidFill>
            </a:endParaRPr>
          </a:p>
          <a:p>
            <a:pPr algn="ctr">
              <a:spcAft>
                <a:spcPts val="600"/>
              </a:spcAft>
            </a:pPr>
            <a:r>
              <a:rPr lang="en-US" sz="1600" b="1" dirty="0">
                <a:solidFill>
                  <a:schemeClr val="tx2"/>
                </a:solidFill>
              </a:rPr>
              <a:t>Heavy Drinking:</a:t>
            </a:r>
          </a:p>
          <a:p>
            <a:pPr algn="ctr">
              <a:spcAft>
                <a:spcPts val="600"/>
              </a:spcAft>
            </a:pPr>
            <a:r>
              <a:rPr lang="en-US" sz="1600" dirty="0">
                <a:solidFill>
                  <a:schemeClr val="tx2"/>
                </a:solidFill>
              </a:rPr>
              <a:t>Consuming</a:t>
            </a:r>
            <a:r>
              <a:rPr lang="en-US" dirty="0">
                <a:solidFill>
                  <a:schemeClr val="tx2"/>
                </a:solidFill>
              </a:rPr>
              <a:t> </a:t>
            </a:r>
            <a:r>
              <a:rPr lang="en-US" sz="2400" b="1" dirty="0">
                <a:solidFill>
                  <a:schemeClr val="tx2"/>
                </a:solidFill>
              </a:rPr>
              <a:t>15</a:t>
            </a:r>
            <a:r>
              <a:rPr lang="en-US" dirty="0">
                <a:solidFill>
                  <a:schemeClr val="tx2"/>
                </a:solidFill>
              </a:rPr>
              <a:t> </a:t>
            </a:r>
            <a:r>
              <a:rPr lang="en-US" sz="1600" dirty="0">
                <a:solidFill>
                  <a:schemeClr val="tx2"/>
                </a:solidFill>
              </a:rPr>
              <a:t>or more drinks per week</a:t>
            </a:r>
          </a:p>
          <a:p>
            <a:pPr algn="ctr">
              <a:spcAft>
                <a:spcPts val="600"/>
              </a:spcAft>
            </a:pPr>
            <a:endParaRPr lang="en-US" sz="300" dirty="0">
              <a:solidFill>
                <a:schemeClr val="tx2"/>
              </a:solidFill>
            </a:endParaRPr>
          </a:p>
          <a:p>
            <a:pPr algn="ctr">
              <a:spcAft>
                <a:spcPts val="600"/>
              </a:spcAft>
            </a:pPr>
            <a:r>
              <a:rPr lang="en-US" sz="1600" b="1" dirty="0">
                <a:solidFill>
                  <a:schemeClr val="tx2"/>
                </a:solidFill>
              </a:rPr>
              <a:t>Binge Drinking:</a:t>
            </a:r>
          </a:p>
          <a:p>
            <a:pPr algn="ctr">
              <a:spcAft>
                <a:spcPts val="600"/>
              </a:spcAft>
            </a:pPr>
            <a:r>
              <a:rPr lang="en-US" sz="1600" dirty="0">
                <a:solidFill>
                  <a:schemeClr val="tx2"/>
                </a:solidFill>
              </a:rPr>
              <a:t>Consuming</a:t>
            </a:r>
            <a:r>
              <a:rPr lang="en-US" dirty="0">
                <a:solidFill>
                  <a:schemeClr val="tx2"/>
                </a:solidFill>
              </a:rPr>
              <a:t> </a:t>
            </a:r>
            <a:r>
              <a:rPr lang="en-US" sz="2400" b="1" dirty="0">
                <a:solidFill>
                  <a:schemeClr val="tx2"/>
                </a:solidFill>
              </a:rPr>
              <a:t>5</a:t>
            </a:r>
            <a:r>
              <a:rPr lang="en-US" dirty="0">
                <a:solidFill>
                  <a:schemeClr val="tx2"/>
                </a:solidFill>
              </a:rPr>
              <a:t> </a:t>
            </a:r>
            <a:r>
              <a:rPr lang="en-US" sz="1600" dirty="0">
                <a:solidFill>
                  <a:schemeClr val="tx2"/>
                </a:solidFill>
              </a:rPr>
              <a:t>or more drinks in one occasion</a:t>
            </a:r>
            <a:endParaRPr lang="en-US" dirty="0">
              <a:solidFill>
                <a:schemeClr val="tx2"/>
              </a:solidFill>
            </a:endParaRPr>
          </a:p>
        </p:txBody>
      </p:sp>
      <p:pic>
        <p:nvPicPr>
          <p:cNvPr id="3" name="Graphic 2" descr="Human profile with solid fill">
            <a:extLst>
              <a:ext uri="{FF2B5EF4-FFF2-40B4-BE49-F238E27FC236}">
                <a16:creationId xmlns:a16="http://schemas.microsoft.com/office/drawing/2014/main" id="{742594A4-81F0-2874-419E-8730F036751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04051" y="3071412"/>
            <a:ext cx="1524000" cy="1804875"/>
          </a:xfrm>
          <a:prstGeom prst="rect">
            <a:avLst/>
          </a:prstGeom>
        </p:spPr>
      </p:pic>
      <p:pic>
        <p:nvPicPr>
          <p:cNvPr id="4" name="Graphic 3" descr="Human profile with solid fill">
            <a:extLst>
              <a:ext uri="{FF2B5EF4-FFF2-40B4-BE49-F238E27FC236}">
                <a16:creationId xmlns:a16="http://schemas.microsoft.com/office/drawing/2014/main" id="{D6209A9F-5DF2-E17A-BC5D-46FD7575F58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28051" y="3104108"/>
            <a:ext cx="1524000" cy="1804875"/>
          </a:xfrm>
          <a:prstGeom prst="rect">
            <a:avLst/>
          </a:prstGeom>
        </p:spPr>
      </p:pic>
      <p:sp>
        <p:nvSpPr>
          <p:cNvPr id="12" name="TextBox 11">
            <a:extLst>
              <a:ext uri="{FF2B5EF4-FFF2-40B4-BE49-F238E27FC236}">
                <a16:creationId xmlns:a16="http://schemas.microsoft.com/office/drawing/2014/main" id="{73AF4A41-E113-39DA-623D-A06433E3A955}"/>
              </a:ext>
            </a:extLst>
          </p:cNvPr>
          <p:cNvSpPr txBox="1"/>
          <p:nvPr/>
        </p:nvSpPr>
        <p:spPr>
          <a:xfrm>
            <a:off x="5985488" y="2681187"/>
            <a:ext cx="2879601" cy="2585323"/>
          </a:xfrm>
          <a:prstGeom prst="rect">
            <a:avLst/>
          </a:prstGeom>
          <a:noFill/>
        </p:spPr>
        <p:txBody>
          <a:bodyPr wrap="square" rtlCol="0">
            <a:spAutoFit/>
          </a:bodyPr>
          <a:lstStyle/>
          <a:p>
            <a:pPr algn="ctr">
              <a:spcAft>
                <a:spcPts val="600"/>
              </a:spcAft>
            </a:pPr>
            <a:r>
              <a:rPr lang="en-US" sz="2200" b="1" dirty="0">
                <a:solidFill>
                  <a:schemeClr val="tx2"/>
                </a:solidFill>
              </a:rPr>
              <a:t>Women</a:t>
            </a:r>
            <a:endParaRPr lang="en-US" sz="800" b="1" dirty="0">
              <a:solidFill>
                <a:schemeClr val="tx2"/>
              </a:solidFill>
            </a:endParaRPr>
          </a:p>
          <a:p>
            <a:pPr algn="ctr">
              <a:spcAft>
                <a:spcPts val="600"/>
              </a:spcAft>
            </a:pPr>
            <a:r>
              <a:rPr lang="en-US" sz="1600" b="1" dirty="0">
                <a:solidFill>
                  <a:schemeClr val="tx2"/>
                </a:solidFill>
              </a:rPr>
              <a:t>Heavy Drinking:</a:t>
            </a:r>
          </a:p>
          <a:p>
            <a:pPr algn="ctr"/>
            <a:r>
              <a:rPr lang="en-US" sz="1600" dirty="0">
                <a:solidFill>
                  <a:schemeClr val="tx2"/>
                </a:solidFill>
              </a:rPr>
              <a:t>Consumin</a:t>
            </a:r>
            <a:r>
              <a:rPr lang="en-US" dirty="0">
                <a:solidFill>
                  <a:schemeClr val="tx2"/>
                </a:solidFill>
              </a:rPr>
              <a:t>g </a:t>
            </a:r>
            <a:r>
              <a:rPr lang="en-US" sz="2400" b="1" dirty="0">
                <a:solidFill>
                  <a:schemeClr val="tx2"/>
                </a:solidFill>
              </a:rPr>
              <a:t>8</a:t>
            </a:r>
            <a:r>
              <a:rPr lang="en-US" dirty="0">
                <a:solidFill>
                  <a:schemeClr val="tx2"/>
                </a:solidFill>
              </a:rPr>
              <a:t> </a:t>
            </a:r>
            <a:r>
              <a:rPr lang="en-US" sz="1600" dirty="0">
                <a:solidFill>
                  <a:schemeClr val="tx2"/>
                </a:solidFill>
              </a:rPr>
              <a:t>or </a:t>
            </a:r>
          </a:p>
          <a:p>
            <a:pPr algn="ctr"/>
            <a:r>
              <a:rPr lang="en-US" sz="1600" dirty="0">
                <a:solidFill>
                  <a:schemeClr val="tx2"/>
                </a:solidFill>
              </a:rPr>
              <a:t>more drinks per week</a:t>
            </a:r>
          </a:p>
          <a:p>
            <a:pPr algn="ctr">
              <a:spcAft>
                <a:spcPts val="600"/>
              </a:spcAft>
            </a:pPr>
            <a:endParaRPr lang="en-US" sz="800" dirty="0">
              <a:solidFill>
                <a:schemeClr val="tx2"/>
              </a:solidFill>
            </a:endParaRPr>
          </a:p>
          <a:p>
            <a:pPr algn="ctr">
              <a:spcAft>
                <a:spcPts val="600"/>
              </a:spcAft>
            </a:pPr>
            <a:r>
              <a:rPr lang="en-US" sz="1600" b="1" dirty="0">
                <a:solidFill>
                  <a:schemeClr val="tx2"/>
                </a:solidFill>
              </a:rPr>
              <a:t>Binge Drinking:</a:t>
            </a:r>
          </a:p>
          <a:p>
            <a:pPr algn="ctr">
              <a:spcAft>
                <a:spcPts val="600"/>
              </a:spcAft>
            </a:pPr>
            <a:r>
              <a:rPr lang="en-US" sz="1600" dirty="0">
                <a:solidFill>
                  <a:schemeClr val="tx2"/>
                </a:solidFill>
              </a:rPr>
              <a:t>Consuming</a:t>
            </a:r>
            <a:r>
              <a:rPr lang="en-US" dirty="0">
                <a:solidFill>
                  <a:schemeClr val="tx2"/>
                </a:solidFill>
              </a:rPr>
              <a:t> </a:t>
            </a:r>
            <a:r>
              <a:rPr lang="en-US" sz="2400" b="1" dirty="0">
                <a:solidFill>
                  <a:schemeClr val="tx2"/>
                </a:solidFill>
              </a:rPr>
              <a:t>4</a:t>
            </a:r>
            <a:r>
              <a:rPr lang="en-US" dirty="0">
                <a:solidFill>
                  <a:schemeClr val="tx2"/>
                </a:solidFill>
              </a:rPr>
              <a:t> </a:t>
            </a:r>
            <a:r>
              <a:rPr lang="en-US" sz="1600" dirty="0">
                <a:solidFill>
                  <a:schemeClr val="tx2"/>
                </a:solidFill>
              </a:rPr>
              <a:t>or more drinks in one occasion</a:t>
            </a:r>
            <a:endParaRPr lang="en-US" dirty="0">
              <a:solidFill>
                <a:schemeClr val="tx2"/>
              </a:solidFill>
            </a:endParaRPr>
          </a:p>
        </p:txBody>
      </p:sp>
      <p:sp>
        <p:nvSpPr>
          <p:cNvPr id="11" name="TextBox 10">
            <a:extLst>
              <a:ext uri="{FF2B5EF4-FFF2-40B4-BE49-F238E27FC236}">
                <a16:creationId xmlns:a16="http://schemas.microsoft.com/office/drawing/2014/main" id="{701CFF77-F11A-66D5-0B33-41500D684F70}"/>
              </a:ext>
            </a:extLst>
          </p:cNvPr>
          <p:cNvSpPr txBox="1"/>
          <p:nvPr/>
        </p:nvSpPr>
        <p:spPr>
          <a:xfrm>
            <a:off x="182880" y="5505319"/>
            <a:ext cx="8563554" cy="769441"/>
          </a:xfrm>
          <a:prstGeom prst="rect">
            <a:avLst/>
          </a:prstGeom>
          <a:noFill/>
        </p:spPr>
        <p:txBody>
          <a:bodyPr wrap="square" rtlCol="0">
            <a:spAutoFit/>
          </a:bodyPr>
          <a:lstStyle/>
          <a:p>
            <a:pPr algn="ctr"/>
            <a:r>
              <a:rPr lang="en-US" sz="2200" dirty="0">
                <a:solidFill>
                  <a:schemeClr val="tx2"/>
                </a:solidFill>
              </a:rPr>
              <a:t>Excessive alcohol use is </a:t>
            </a:r>
            <a:r>
              <a:rPr lang="en-US" sz="2200" b="1" dirty="0">
                <a:solidFill>
                  <a:schemeClr val="tx2"/>
                </a:solidFill>
              </a:rPr>
              <a:t>heavy drinking, binge drinking, </a:t>
            </a:r>
            <a:r>
              <a:rPr lang="en-US" sz="2200" dirty="0">
                <a:solidFill>
                  <a:schemeClr val="tx2"/>
                </a:solidFill>
              </a:rPr>
              <a:t>or</a:t>
            </a:r>
            <a:r>
              <a:rPr lang="en-US" sz="2200" b="1" dirty="0">
                <a:solidFill>
                  <a:schemeClr val="tx2"/>
                </a:solidFill>
              </a:rPr>
              <a:t> any</a:t>
            </a:r>
            <a:r>
              <a:rPr lang="en-US" sz="2200" dirty="0">
                <a:solidFill>
                  <a:schemeClr val="tx2"/>
                </a:solidFill>
              </a:rPr>
              <a:t> alcohol consumed while </a:t>
            </a:r>
            <a:r>
              <a:rPr lang="en-US" sz="2200" b="1" dirty="0">
                <a:solidFill>
                  <a:schemeClr val="tx2"/>
                </a:solidFill>
              </a:rPr>
              <a:t>pregnant</a:t>
            </a:r>
            <a:r>
              <a:rPr lang="en-US" sz="2200" dirty="0">
                <a:solidFill>
                  <a:schemeClr val="tx2"/>
                </a:solidFill>
              </a:rPr>
              <a:t> or </a:t>
            </a:r>
            <a:r>
              <a:rPr lang="en-US" sz="2200" b="1" dirty="0">
                <a:solidFill>
                  <a:schemeClr val="tx2"/>
                </a:solidFill>
              </a:rPr>
              <a:t>under the age of 21.</a:t>
            </a:r>
          </a:p>
        </p:txBody>
      </p:sp>
      <p:sp>
        <p:nvSpPr>
          <p:cNvPr id="8" name="Text Placeholder 3">
            <a:extLst>
              <a:ext uri="{FF2B5EF4-FFF2-40B4-BE49-F238E27FC236}">
                <a16:creationId xmlns:a16="http://schemas.microsoft.com/office/drawing/2014/main" id="{E401F554-EE76-B682-9E4F-2AB854398C56}"/>
              </a:ext>
            </a:extLst>
          </p:cNvPr>
          <p:cNvSpPr>
            <a:spLocks noGrp="1"/>
          </p:cNvSpPr>
          <p:nvPr/>
        </p:nvSpPr>
        <p:spPr>
          <a:xfrm>
            <a:off x="274320" y="6452015"/>
            <a:ext cx="8073990" cy="187485"/>
          </a:xfrm>
          <a:prstGeom prst="rect">
            <a:avLst/>
          </a:prstGeom>
        </p:spPr>
        <p:txBody>
          <a:bodyPr vert="horz" lIns="91440" tIns="45720" rIns="91440" bIns="45720" rtlCol="0" anchor="b">
            <a:noAutofit/>
          </a:bodyPr>
          <a:lstStyle>
            <a:lvl1pPr marL="0" indent="0" algn="l" defTabSz="514350" rtl="0" eaLnBrk="1" latinLnBrk="0" hangingPunct="1">
              <a:lnSpc>
                <a:spcPct val="100000"/>
              </a:lnSpc>
              <a:spcBef>
                <a:spcPts val="0"/>
              </a:spcBef>
              <a:buFont typeface="Arial" panose="020B0604020202020204" pitchFamily="34" charset="0"/>
              <a:buNone/>
              <a:defRPr sz="9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i="0" dirty="0">
                <a:solidFill>
                  <a:schemeClr val="tx2"/>
                </a:solidFill>
                <a:latin typeface="+mn-lt"/>
              </a:rPr>
              <a:t>Source: </a:t>
            </a:r>
            <a:r>
              <a:rPr lang="en-US" i="0" dirty="0">
                <a:solidFill>
                  <a:schemeClr val="tx2"/>
                </a:solidFill>
                <a:latin typeface="+mn-lt"/>
                <a:hlinkClick r:id="rId5"/>
              </a:rPr>
              <a:t>US Alcohol Policy Alliance’s (USAPA) Alcohol Consumption Guidelines for the American People</a:t>
            </a:r>
            <a:endParaRPr lang="en-US" i="0" dirty="0">
              <a:latin typeface="+mn-lt"/>
            </a:endParaRPr>
          </a:p>
        </p:txBody>
      </p:sp>
    </p:spTree>
    <p:extLst>
      <p:ext uri="{BB962C8B-B14F-4D97-AF65-F5344CB8AC3E}">
        <p14:creationId xmlns:p14="http://schemas.microsoft.com/office/powerpoint/2010/main" val="3139318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52B8-8DF9-AFC0-489E-D26F61F56D8B}"/>
              </a:ext>
            </a:extLst>
          </p:cNvPr>
          <p:cNvSpPr>
            <a:spLocks noGrp="1"/>
          </p:cNvSpPr>
          <p:nvPr>
            <p:ph type="title"/>
          </p:nvPr>
        </p:nvSpPr>
        <p:spPr>
          <a:xfrm>
            <a:off x="274320" y="1140467"/>
            <a:ext cx="8563554" cy="773372"/>
          </a:xfrm>
        </p:spPr>
        <p:txBody>
          <a:bodyPr/>
          <a:lstStyle/>
          <a:p>
            <a:r>
              <a:rPr lang="en-US" sz="2800" dirty="0">
                <a:latin typeface="+mn-lt"/>
              </a:rPr>
              <a:t>Additional excessive alcohol use and its related harms resources</a:t>
            </a:r>
          </a:p>
        </p:txBody>
      </p:sp>
      <p:sp>
        <p:nvSpPr>
          <p:cNvPr id="3" name="Text Placeholder 2">
            <a:extLst>
              <a:ext uri="{FF2B5EF4-FFF2-40B4-BE49-F238E27FC236}">
                <a16:creationId xmlns:a16="http://schemas.microsoft.com/office/drawing/2014/main" id="{2663FD90-EEEE-C3AC-EF08-7AEBD2BC3E0E}"/>
              </a:ext>
            </a:extLst>
          </p:cNvPr>
          <p:cNvSpPr>
            <a:spLocks noGrp="1"/>
          </p:cNvSpPr>
          <p:nvPr>
            <p:ph type="body" sz="quarter" idx="10"/>
          </p:nvPr>
        </p:nvSpPr>
        <p:spPr>
          <a:xfrm>
            <a:off x="274320" y="2011680"/>
            <a:ext cx="8443653" cy="4142629"/>
          </a:xfrm>
        </p:spPr>
        <p:txBody>
          <a:bodyPr/>
          <a:lstStyle/>
          <a:p>
            <a:pPr marL="342900" indent="-342900">
              <a:lnSpc>
                <a:spcPct val="100000"/>
              </a:lnSpc>
              <a:spcBef>
                <a:spcPts val="0"/>
              </a:spcBef>
              <a:spcAft>
                <a:spcPts val="1200"/>
              </a:spcAft>
              <a:buFont typeface="Arial" panose="020B0604020202020204" pitchFamily="34" charset="0"/>
              <a:buChar char="•"/>
            </a:pPr>
            <a:r>
              <a:rPr lang="en-US" sz="2200" b="0" dirty="0">
                <a:solidFill>
                  <a:schemeClr val="tx2"/>
                </a:solidFill>
                <a:latin typeface="+mn-lt"/>
              </a:rPr>
              <a:t>For more data about excessive alcohol use in NC, please visit the </a:t>
            </a:r>
            <a:r>
              <a:rPr lang="en-US" sz="2200" b="0" dirty="0">
                <a:latin typeface="+mn-lt"/>
                <a:hlinkClick r:id="rId3"/>
              </a:rPr>
              <a:t>NC Injury and </a:t>
            </a:r>
            <a:r>
              <a:rPr lang="en-US" sz="2200" b="0" dirty="0">
                <a:latin typeface="+mn-lt"/>
                <a:hlinkClick r:id="rId4"/>
              </a:rPr>
              <a:t>Violence Prevention Branch (IVPB) Alcohol and Related Harms Data Dashboard</a:t>
            </a:r>
            <a:r>
              <a:rPr lang="en-US" sz="2200" b="0" dirty="0">
                <a:latin typeface="+mn-lt"/>
              </a:rPr>
              <a:t>. </a:t>
            </a:r>
          </a:p>
          <a:p>
            <a:pPr marL="342900" indent="-342900">
              <a:spcBef>
                <a:spcPts val="0"/>
              </a:spcBef>
              <a:spcAft>
                <a:spcPts val="1200"/>
              </a:spcAft>
            </a:pPr>
            <a:r>
              <a:rPr lang="en-US" sz="2200" b="0" dirty="0">
                <a:solidFill>
                  <a:schemeClr val="tx2"/>
                </a:solidFill>
                <a:latin typeface="+mn-lt"/>
              </a:rPr>
              <a:t>For general information and prevention strategies to reduce excessive alcohol use and its related harms, please visit the </a:t>
            </a:r>
            <a:r>
              <a:rPr lang="en-US" sz="2200" b="0" dirty="0">
                <a:solidFill>
                  <a:schemeClr val="tx2"/>
                </a:solidFill>
                <a:latin typeface="+mn-lt"/>
                <a:hlinkClick r:id="rId5"/>
              </a:rPr>
              <a:t>North Carolina Alcohol Use and Related Harms Website</a:t>
            </a:r>
            <a:r>
              <a:rPr lang="en-US" sz="2200" b="0" dirty="0">
                <a:solidFill>
                  <a:schemeClr val="tx2"/>
                </a:solidFill>
                <a:latin typeface="+mn-lt"/>
              </a:rPr>
              <a:t>.</a:t>
            </a:r>
            <a:endParaRPr lang="en-US" sz="2200" b="0" dirty="0">
              <a:latin typeface="+mn-lt"/>
            </a:endParaRPr>
          </a:p>
          <a:p>
            <a:pPr marL="342900" indent="-342900">
              <a:lnSpc>
                <a:spcPct val="100000"/>
              </a:lnSpc>
              <a:spcBef>
                <a:spcPts val="0"/>
              </a:spcBef>
              <a:spcAft>
                <a:spcPts val="1200"/>
              </a:spcAft>
              <a:buFont typeface="Arial" panose="020B0604020202020204" pitchFamily="34" charset="0"/>
              <a:buChar char="•"/>
            </a:pPr>
            <a:r>
              <a:rPr lang="en-US" sz="2200" b="0" dirty="0">
                <a:solidFill>
                  <a:schemeClr val="tx2"/>
                </a:solidFill>
                <a:latin typeface="+mn-lt"/>
              </a:rPr>
              <a:t>For questions related to alcohol data requests, please email </a:t>
            </a:r>
            <a:r>
              <a:rPr lang="en-US" sz="2200" b="0" dirty="0">
                <a:latin typeface="+mn-lt"/>
                <a:hlinkClick r:id="rId6"/>
              </a:rPr>
              <a:t>SubstanceUseData@dhhs.nc.gov</a:t>
            </a:r>
            <a:r>
              <a:rPr lang="en-US" sz="2200" b="0" dirty="0">
                <a:latin typeface="+mn-lt"/>
              </a:rPr>
              <a:t>.</a:t>
            </a:r>
          </a:p>
          <a:p>
            <a:pPr marL="342900" indent="-342900">
              <a:lnSpc>
                <a:spcPct val="100000"/>
              </a:lnSpc>
              <a:spcBef>
                <a:spcPts val="0"/>
              </a:spcBef>
              <a:spcAft>
                <a:spcPts val="1200"/>
              </a:spcAft>
              <a:buFont typeface="Arial" panose="020B0604020202020204" pitchFamily="34" charset="0"/>
              <a:buChar char="•"/>
            </a:pPr>
            <a:r>
              <a:rPr lang="en-US" sz="2200" b="0" dirty="0">
                <a:solidFill>
                  <a:schemeClr val="tx2"/>
                </a:solidFill>
                <a:latin typeface="+mn-lt"/>
              </a:rPr>
              <a:t>If you have questions regarding a custom data request or available data products, please use the </a:t>
            </a:r>
            <a:r>
              <a:rPr lang="en-US" sz="2200" b="0" dirty="0">
                <a:latin typeface="+mn-lt"/>
                <a:hlinkClick r:id="rId7"/>
              </a:rPr>
              <a:t>IVPB Data Support Bookings Application</a:t>
            </a:r>
            <a:r>
              <a:rPr lang="en-US" sz="2200" b="0" dirty="0">
                <a:latin typeface="+mn-lt"/>
              </a:rPr>
              <a:t> </a:t>
            </a:r>
            <a:r>
              <a:rPr lang="en-US" sz="2200" b="0" dirty="0">
                <a:solidFill>
                  <a:schemeClr val="tx2"/>
                </a:solidFill>
                <a:latin typeface="+mn-lt"/>
              </a:rPr>
              <a:t>to reserve time to chat with one of our epidemiologists.</a:t>
            </a:r>
          </a:p>
          <a:p>
            <a:endParaRPr lang="en-US" sz="2000" b="0" dirty="0"/>
          </a:p>
        </p:txBody>
      </p:sp>
    </p:spTree>
    <p:extLst>
      <p:ext uri="{BB962C8B-B14F-4D97-AF65-F5344CB8AC3E}">
        <p14:creationId xmlns:p14="http://schemas.microsoft.com/office/powerpoint/2010/main" val="3163352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229C-2D3D-4C94-BD18-0B0C56750B94}"/>
              </a:ext>
            </a:extLst>
          </p:cNvPr>
          <p:cNvSpPr>
            <a:spLocks noGrp="1"/>
          </p:cNvSpPr>
          <p:nvPr>
            <p:ph type="title"/>
          </p:nvPr>
        </p:nvSpPr>
        <p:spPr>
          <a:xfrm>
            <a:off x="302150" y="1273757"/>
            <a:ext cx="8563554" cy="847274"/>
          </a:xfrm>
        </p:spPr>
        <p:txBody>
          <a:bodyPr/>
          <a:lstStyle/>
          <a:p>
            <a:pPr algn="ctr"/>
            <a:r>
              <a:rPr lang="en-US" sz="6000" b="1" dirty="0">
                <a:latin typeface="+mn-lt"/>
              </a:rPr>
              <a:t>Questions?</a:t>
            </a:r>
          </a:p>
        </p:txBody>
      </p:sp>
      <p:sp>
        <p:nvSpPr>
          <p:cNvPr id="3" name="Title 1">
            <a:extLst>
              <a:ext uri="{FF2B5EF4-FFF2-40B4-BE49-F238E27FC236}">
                <a16:creationId xmlns:a16="http://schemas.microsoft.com/office/drawing/2014/main" id="{3E717352-1E3E-4F76-BEF6-2F045DE5C263}"/>
              </a:ext>
            </a:extLst>
          </p:cNvPr>
          <p:cNvSpPr txBox="1">
            <a:spLocks/>
          </p:cNvSpPr>
          <p:nvPr/>
        </p:nvSpPr>
        <p:spPr>
          <a:xfrm>
            <a:off x="824459" y="2503844"/>
            <a:ext cx="7480091" cy="3552182"/>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800" b="0" dirty="0">
                <a:hlinkClick r:id="rId3"/>
              </a:rPr>
              <a:t>SubstanceUseData@dhhs.nc.gov</a:t>
            </a:r>
            <a:r>
              <a:rPr lang="en-US" sz="2800" b="0" dirty="0"/>
              <a:t> </a:t>
            </a:r>
          </a:p>
          <a:p>
            <a:pPr algn="ctr"/>
            <a:endParaRPr lang="en-US" sz="2400" b="0" dirty="0"/>
          </a:p>
          <a:p>
            <a:pPr algn="ctr"/>
            <a:r>
              <a:rPr lang="en-US" sz="2800" b="0" dirty="0">
                <a:solidFill>
                  <a:schemeClr val="tx2"/>
                </a:solidFill>
              </a:rPr>
              <a:t>Injury and Violence Prevention Branch NCDHHS, Division of Public Health</a:t>
            </a:r>
          </a:p>
          <a:p>
            <a:pPr algn="ctr"/>
            <a:endParaRPr lang="en-US" sz="2800" b="0" dirty="0">
              <a:latin typeface="+mn-lt"/>
            </a:endParaRPr>
          </a:p>
          <a:p>
            <a:pPr algn="ctr"/>
            <a:r>
              <a:rPr lang="en-US" sz="2800" b="0" u="sng" kern="100" dirty="0">
                <a:solidFill>
                  <a:srgbClr val="467886"/>
                </a:solidFill>
                <a:effectLst/>
                <a:latin typeface="+mn-lt"/>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endParaRPr lang="en-US" b="0" dirty="0">
              <a:latin typeface="+mn-lt"/>
            </a:endParaRPr>
          </a:p>
        </p:txBody>
      </p:sp>
    </p:spTree>
    <p:extLst>
      <p:ext uri="{BB962C8B-B14F-4D97-AF65-F5344CB8AC3E}">
        <p14:creationId xmlns:p14="http://schemas.microsoft.com/office/powerpoint/2010/main" val="258650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211D7D-ED55-EE8A-B700-445FB0676FDB}"/>
              </a:ext>
            </a:extLst>
          </p:cNvPr>
          <p:cNvSpPr>
            <a:spLocks noGrp="1"/>
          </p:cNvSpPr>
          <p:nvPr>
            <p:ph type="title"/>
          </p:nvPr>
        </p:nvSpPr>
        <p:spPr>
          <a:xfrm>
            <a:off x="274320" y="1143000"/>
            <a:ext cx="8563554" cy="548640"/>
          </a:xfrm>
        </p:spPr>
        <p:txBody>
          <a:bodyPr/>
          <a:lstStyle/>
          <a:p>
            <a:r>
              <a:rPr lang="en-US" sz="3200" dirty="0"/>
              <a:t>What is considered a “drink”?</a:t>
            </a:r>
          </a:p>
        </p:txBody>
      </p:sp>
      <p:pic>
        <p:nvPicPr>
          <p:cNvPr id="6" name="Picture 5" descr="A blue and white beer bottle.">
            <a:extLst>
              <a:ext uri="{FF2B5EF4-FFF2-40B4-BE49-F238E27FC236}">
                <a16:creationId xmlns:a16="http://schemas.microsoft.com/office/drawing/2014/main" id="{0D5D0E90-0BDC-71B9-8898-62BE13F0C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81" y="2230125"/>
            <a:ext cx="858018" cy="2397750"/>
          </a:xfrm>
          <a:prstGeom prst="rect">
            <a:avLst/>
          </a:prstGeom>
        </p:spPr>
      </p:pic>
      <p:sp>
        <p:nvSpPr>
          <p:cNvPr id="17" name="TextBox 16">
            <a:extLst>
              <a:ext uri="{FF2B5EF4-FFF2-40B4-BE49-F238E27FC236}">
                <a16:creationId xmlns:a16="http://schemas.microsoft.com/office/drawing/2014/main" id="{782FDEBD-9061-CECF-BBAE-8871230ABA76}"/>
              </a:ext>
            </a:extLst>
          </p:cNvPr>
          <p:cNvSpPr txBox="1"/>
          <p:nvPr/>
        </p:nvSpPr>
        <p:spPr>
          <a:xfrm>
            <a:off x="363060" y="4627875"/>
            <a:ext cx="1094660" cy="738664"/>
          </a:xfrm>
          <a:prstGeom prst="rect">
            <a:avLst/>
          </a:prstGeom>
          <a:noFill/>
        </p:spPr>
        <p:txBody>
          <a:bodyPr wrap="square" rtlCol="0">
            <a:spAutoFit/>
          </a:bodyPr>
          <a:lstStyle/>
          <a:p>
            <a:pPr algn="ctr"/>
            <a:r>
              <a:rPr lang="en-US" sz="1400" dirty="0">
                <a:solidFill>
                  <a:schemeClr val="tx2"/>
                </a:solidFill>
              </a:rPr>
              <a:t>12 ounces</a:t>
            </a:r>
          </a:p>
          <a:p>
            <a:pPr algn="ctr"/>
            <a:r>
              <a:rPr lang="en-US" sz="1400" dirty="0">
                <a:solidFill>
                  <a:schemeClr val="tx2"/>
                </a:solidFill>
              </a:rPr>
              <a:t>5% ABV beer*</a:t>
            </a:r>
          </a:p>
        </p:txBody>
      </p:sp>
      <p:sp>
        <p:nvSpPr>
          <p:cNvPr id="26" name="Equals 25" descr="Blue equal sign">
            <a:extLst>
              <a:ext uri="{FF2B5EF4-FFF2-40B4-BE49-F238E27FC236}">
                <a16:creationId xmlns:a16="http://schemas.microsoft.com/office/drawing/2014/main" id="{14C4F196-49D3-84D7-5C4B-109402A6C8E6}"/>
              </a:ext>
            </a:extLst>
          </p:cNvPr>
          <p:cNvSpPr/>
          <p:nvPr/>
        </p:nvSpPr>
        <p:spPr>
          <a:xfrm>
            <a:off x="1561619" y="3505023"/>
            <a:ext cx="548968" cy="548640"/>
          </a:xfrm>
          <a:prstGeom prst="mathEqual">
            <a:avLst/>
          </a:prstGeom>
          <a:solidFill>
            <a:srgbClr val="001360"/>
          </a:solidFill>
          <a:ln>
            <a:solidFill>
              <a:srgbClr val="0013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descr="A blue and white craft beer bottle.">
            <a:extLst>
              <a:ext uri="{FF2B5EF4-FFF2-40B4-BE49-F238E27FC236}">
                <a16:creationId xmlns:a16="http://schemas.microsoft.com/office/drawing/2014/main" id="{174C5FF1-A14C-C13D-D36A-B12CC0669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312" y="2230125"/>
            <a:ext cx="858018" cy="2397750"/>
          </a:xfrm>
          <a:prstGeom prst="rect">
            <a:avLst/>
          </a:prstGeom>
        </p:spPr>
      </p:pic>
      <p:sp>
        <p:nvSpPr>
          <p:cNvPr id="24" name="Rectangle 23">
            <a:extLst>
              <a:ext uri="{FF2B5EF4-FFF2-40B4-BE49-F238E27FC236}">
                <a16:creationId xmlns:a16="http://schemas.microsoft.com/office/drawing/2014/main" id="{D8ACC4C2-DC71-90CD-EFAC-D6EEF9F34487}"/>
              </a:ext>
            </a:extLst>
          </p:cNvPr>
          <p:cNvSpPr/>
          <p:nvPr/>
        </p:nvSpPr>
        <p:spPr>
          <a:xfrm rot="18149249">
            <a:off x="2183536" y="3625937"/>
            <a:ext cx="1042273" cy="400110"/>
          </a:xfrm>
          <a:prstGeom prst="rect">
            <a:avLst/>
          </a:prstGeom>
          <a:noFill/>
        </p:spPr>
        <p:txBody>
          <a:bodyPr wrap="none" lIns="91440" tIns="45720" rIns="91440" bIns="45720">
            <a:spAutoFit/>
          </a:bodyPr>
          <a:lstStyle/>
          <a:p>
            <a:pPr algn="ctr"/>
            <a:r>
              <a:rPr lang="en-US" sz="2000" b="0" cap="none" spc="0" dirty="0">
                <a:ln w="0">
                  <a:solidFill>
                    <a:srgbClr val="001360"/>
                  </a:solidFill>
                </a:ln>
                <a:solidFill>
                  <a:srgbClr val="001360"/>
                </a:solidFill>
                <a:effectLst>
                  <a:outerShdw blurRad="38100" dist="19050" dir="2700000" algn="tl" rotWithShape="0">
                    <a:schemeClr val="dk1">
                      <a:alpha val="40000"/>
                    </a:schemeClr>
                  </a:outerShdw>
                </a:effectLst>
              </a:rPr>
              <a:t>CRAFT</a:t>
            </a:r>
          </a:p>
        </p:txBody>
      </p:sp>
      <p:sp>
        <p:nvSpPr>
          <p:cNvPr id="25" name="TextBox 24">
            <a:extLst>
              <a:ext uri="{FF2B5EF4-FFF2-40B4-BE49-F238E27FC236}">
                <a16:creationId xmlns:a16="http://schemas.microsoft.com/office/drawing/2014/main" id="{65484991-497C-BA9E-D964-140420281D63}"/>
              </a:ext>
            </a:extLst>
          </p:cNvPr>
          <p:cNvSpPr txBox="1"/>
          <p:nvPr/>
        </p:nvSpPr>
        <p:spPr>
          <a:xfrm>
            <a:off x="2110587" y="4627875"/>
            <a:ext cx="1158153" cy="738664"/>
          </a:xfrm>
          <a:prstGeom prst="rect">
            <a:avLst/>
          </a:prstGeom>
          <a:noFill/>
        </p:spPr>
        <p:txBody>
          <a:bodyPr wrap="square" rtlCol="0">
            <a:spAutoFit/>
          </a:bodyPr>
          <a:lstStyle/>
          <a:p>
            <a:pPr algn="ctr"/>
            <a:r>
              <a:rPr lang="en-US" sz="1400" dirty="0">
                <a:solidFill>
                  <a:schemeClr val="tx2"/>
                </a:solidFill>
              </a:rPr>
              <a:t>4-12 ounces</a:t>
            </a:r>
          </a:p>
          <a:p>
            <a:pPr algn="ctr"/>
            <a:r>
              <a:rPr lang="en-US" sz="1400" dirty="0">
                <a:solidFill>
                  <a:schemeClr val="tx2"/>
                </a:solidFill>
              </a:rPr>
              <a:t>5-15% ABV craft beer*</a:t>
            </a:r>
          </a:p>
        </p:txBody>
      </p:sp>
      <p:sp>
        <p:nvSpPr>
          <p:cNvPr id="27" name="Equals 26" descr="Blue equal sign">
            <a:extLst>
              <a:ext uri="{FF2B5EF4-FFF2-40B4-BE49-F238E27FC236}">
                <a16:creationId xmlns:a16="http://schemas.microsoft.com/office/drawing/2014/main" id="{5195CFDC-B81F-16C8-75E8-63033EAB3CDD}"/>
              </a:ext>
            </a:extLst>
          </p:cNvPr>
          <p:cNvSpPr/>
          <p:nvPr/>
        </p:nvSpPr>
        <p:spPr>
          <a:xfrm>
            <a:off x="3221618" y="3498298"/>
            <a:ext cx="548968" cy="548640"/>
          </a:xfrm>
          <a:prstGeom prst="mathEqual">
            <a:avLst/>
          </a:prstGeom>
          <a:solidFill>
            <a:srgbClr val="001360"/>
          </a:solidFill>
          <a:ln>
            <a:solidFill>
              <a:srgbClr val="0013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descr="A blue and white malt liquor bottle.">
            <a:extLst>
              <a:ext uri="{FF2B5EF4-FFF2-40B4-BE49-F238E27FC236}">
                <a16:creationId xmlns:a16="http://schemas.microsoft.com/office/drawing/2014/main" id="{9AB9A61C-437C-7460-39C1-2DDAF5BB8F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4897" y="2681813"/>
            <a:ext cx="1094659" cy="1946062"/>
          </a:xfrm>
          <a:prstGeom prst="rect">
            <a:avLst/>
          </a:prstGeom>
        </p:spPr>
      </p:pic>
      <p:sp>
        <p:nvSpPr>
          <p:cNvPr id="18" name="TextBox 17">
            <a:extLst>
              <a:ext uri="{FF2B5EF4-FFF2-40B4-BE49-F238E27FC236}">
                <a16:creationId xmlns:a16="http://schemas.microsoft.com/office/drawing/2014/main" id="{8526F500-F5CD-6023-3A6F-656A377991E3}"/>
              </a:ext>
            </a:extLst>
          </p:cNvPr>
          <p:cNvSpPr txBox="1"/>
          <p:nvPr/>
        </p:nvSpPr>
        <p:spPr>
          <a:xfrm>
            <a:off x="3914896" y="4627875"/>
            <a:ext cx="1094660" cy="738664"/>
          </a:xfrm>
          <a:prstGeom prst="rect">
            <a:avLst/>
          </a:prstGeom>
          <a:noFill/>
        </p:spPr>
        <p:txBody>
          <a:bodyPr wrap="square" rtlCol="0">
            <a:spAutoFit/>
          </a:bodyPr>
          <a:lstStyle/>
          <a:p>
            <a:pPr algn="ctr"/>
            <a:r>
              <a:rPr lang="en-US" sz="1400" dirty="0">
                <a:solidFill>
                  <a:schemeClr val="tx2"/>
                </a:solidFill>
              </a:rPr>
              <a:t>8 ounces</a:t>
            </a:r>
          </a:p>
          <a:p>
            <a:pPr algn="ctr"/>
            <a:r>
              <a:rPr lang="en-US" sz="1400" dirty="0">
                <a:solidFill>
                  <a:schemeClr val="tx2"/>
                </a:solidFill>
              </a:rPr>
              <a:t>7% ABV malt liquor*</a:t>
            </a:r>
          </a:p>
        </p:txBody>
      </p:sp>
      <p:sp>
        <p:nvSpPr>
          <p:cNvPr id="28" name="Equals 27" descr="Blue equal sign">
            <a:extLst>
              <a:ext uri="{FF2B5EF4-FFF2-40B4-BE49-F238E27FC236}">
                <a16:creationId xmlns:a16="http://schemas.microsoft.com/office/drawing/2014/main" id="{DDEC8CE6-0122-9A1C-E354-6ACDF6365362}"/>
              </a:ext>
            </a:extLst>
          </p:cNvPr>
          <p:cNvSpPr/>
          <p:nvPr/>
        </p:nvSpPr>
        <p:spPr>
          <a:xfrm>
            <a:off x="5143715" y="3505023"/>
            <a:ext cx="548968" cy="548640"/>
          </a:xfrm>
          <a:prstGeom prst="mathEqual">
            <a:avLst/>
          </a:prstGeom>
          <a:solidFill>
            <a:srgbClr val="001360"/>
          </a:solidFill>
          <a:ln>
            <a:solidFill>
              <a:srgbClr val="0013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Picture 13" descr="A blue and white wine glass.">
            <a:extLst>
              <a:ext uri="{FF2B5EF4-FFF2-40B4-BE49-F238E27FC236}">
                <a16:creationId xmlns:a16="http://schemas.microsoft.com/office/drawing/2014/main" id="{B41CC53C-B1F3-7947-AF6B-06D6726F4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1123" y="2803442"/>
            <a:ext cx="1094659" cy="1824433"/>
          </a:xfrm>
          <a:prstGeom prst="rect">
            <a:avLst/>
          </a:prstGeom>
        </p:spPr>
      </p:pic>
      <p:sp>
        <p:nvSpPr>
          <p:cNvPr id="19" name="TextBox 18">
            <a:extLst>
              <a:ext uri="{FF2B5EF4-FFF2-40B4-BE49-F238E27FC236}">
                <a16:creationId xmlns:a16="http://schemas.microsoft.com/office/drawing/2014/main" id="{F9B6E7AF-8EDA-17CF-11F9-C0E2FFDAFF9E}"/>
              </a:ext>
            </a:extLst>
          </p:cNvPr>
          <p:cNvSpPr txBox="1"/>
          <p:nvPr/>
        </p:nvSpPr>
        <p:spPr>
          <a:xfrm>
            <a:off x="5850451" y="4627875"/>
            <a:ext cx="936002" cy="738664"/>
          </a:xfrm>
          <a:prstGeom prst="rect">
            <a:avLst/>
          </a:prstGeom>
          <a:noFill/>
        </p:spPr>
        <p:txBody>
          <a:bodyPr wrap="square" rtlCol="0">
            <a:spAutoFit/>
          </a:bodyPr>
          <a:lstStyle/>
          <a:p>
            <a:pPr algn="ctr"/>
            <a:r>
              <a:rPr lang="en-US" sz="1400" dirty="0">
                <a:solidFill>
                  <a:schemeClr val="tx2"/>
                </a:solidFill>
              </a:rPr>
              <a:t>5 ounces</a:t>
            </a:r>
          </a:p>
          <a:p>
            <a:pPr algn="ctr"/>
            <a:r>
              <a:rPr lang="en-US" sz="1400" dirty="0">
                <a:solidFill>
                  <a:schemeClr val="tx2"/>
                </a:solidFill>
              </a:rPr>
              <a:t>12% ABV wine*</a:t>
            </a:r>
          </a:p>
        </p:txBody>
      </p:sp>
      <p:sp>
        <p:nvSpPr>
          <p:cNvPr id="29" name="Equals 28" descr="Blue equal sign">
            <a:extLst>
              <a:ext uri="{FF2B5EF4-FFF2-40B4-BE49-F238E27FC236}">
                <a16:creationId xmlns:a16="http://schemas.microsoft.com/office/drawing/2014/main" id="{64F67CD9-5E24-F82B-28D4-07BF82042467}"/>
              </a:ext>
            </a:extLst>
          </p:cNvPr>
          <p:cNvSpPr/>
          <p:nvPr/>
        </p:nvSpPr>
        <p:spPr>
          <a:xfrm>
            <a:off x="6944222" y="3498298"/>
            <a:ext cx="548968" cy="548640"/>
          </a:xfrm>
          <a:prstGeom prst="mathEqual">
            <a:avLst/>
          </a:prstGeom>
          <a:solidFill>
            <a:srgbClr val="001360"/>
          </a:solidFill>
          <a:ln>
            <a:solidFill>
              <a:srgbClr val="0013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8453B7ED-283A-AB8D-83DD-C8D868832FD3}"/>
              </a:ext>
            </a:extLst>
          </p:cNvPr>
          <p:cNvSpPr txBox="1"/>
          <p:nvPr/>
        </p:nvSpPr>
        <p:spPr>
          <a:xfrm>
            <a:off x="7338727" y="2740788"/>
            <a:ext cx="1435261" cy="738664"/>
          </a:xfrm>
          <a:prstGeom prst="rect">
            <a:avLst/>
          </a:prstGeom>
          <a:noFill/>
        </p:spPr>
        <p:txBody>
          <a:bodyPr wrap="square" rtlCol="0">
            <a:spAutoFit/>
          </a:bodyPr>
          <a:lstStyle/>
          <a:p>
            <a:pPr algn="ctr"/>
            <a:r>
              <a:rPr lang="en-US" sz="1400" dirty="0">
                <a:solidFill>
                  <a:schemeClr val="tx2"/>
                </a:solidFill>
              </a:rPr>
              <a:t>Examples: gin, rum, vodka, whiskey</a:t>
            </a:r>
          </a:p>
        </p:txBody>
      </p:sp>
      <p:pic>
        <p:nvPicPr>
          <p:cNvPr id="16" name="Picture 15" descr="A blue and white shot glass.">
            <a:extLst>
              <a:ext uri="{FF2B5EF4-FFF2-40B4-BE49-F238E27FC236}">
                <a16:creationId xmlns:a16="http://schemas.microsoft.com/office/drawing/2014/main" id="{BD1FD3DC-0E8A-17F2-C454-A3EBEC874F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7349" y="3479452"/>
            <a:ext cx="858018" cy="1148423"/>
          </a:xfrm>
          <a:prstGeom prst="rect">
            <a:avLst/>
          </a:prstGeom>
        </p:spPr>
      </p:pic>
      <p:sp>
        <p:nvSpPr>
          <p:cNvPr id="20" name="TextBox 19">
            <a:extLst>
              <a:ext uri="{FF2B5EF4-FFF2-40B4-BE49-F238E27FC236}">
                <a16:creationId xmlns:a16="http://schemas.microsoft.com/office/drawing/2014/main" id="{99E5DA31-DB63-A51B-F871-8C72E8F3A234}"/>
              </a:ext>
            </a:extLst>
          </p:cNvPr>
          <p:cNvSpPr txBox="1"/>
          <p:nvPr/>
        </p:nvSpPr>
        <p:spPr>
          <a:xfrm>
            <a:off x="7493190" y="4627875"/>
            <a:ext cx="1094660" cy="1169551"/>
          </a:xfrm>
          <a:prstGeom prst="rect">
            <a:avLst/>
          </a:prstGeom>
          <a:noFill/>
        </p:spPr>
        <p:txBody>
          <a:bodyPr wrap="square" rtlCol="0">
            <a:spAutoFit/>
          </a:bodyPr>
          <a:lstStyle/>
          <a:p>
            <a:pPr algn="ctr"/>
            <a:r>
              <a:rPr lang="en-US" sz="1400" dirty="0">
                <a:solidFill>
                  <a:schemeClr val="tx2"/>
                </a:solidFill>
              </a:rPr>
              <a:t>1.5 ounces</a:t>
            </a:r>
          </a:p>
          <a:p>
            <a:pPr algn="ctr"/>
            <a:r>
              <a:rPr lang="en-US" sz="1400" dirty="0">
                <a:solidFill>
                  <a:schemeClr val="tx2"/>
                </a:solidFill>
              </a:rPr>
              <a:t>40% ABV (80 proof) distilled spirits*</a:t>
            </a:r>
          </a:p>
        </p:txBody>
      </p:sp>
      <p:sp>
        <p:nvSpPr>
          <p:cNvPr id="31" name="TextBox 30">
            <a:extLst>
              <a:ext uri="{FF2B5EF4-FFF2-40B4-BE49-F238E27FC236}">
                <a16:creationId xmlns:a16="http://schemas.microsoft.com/office/drawing/2014/main" id="{F13EDC17-D71E-B3A1-8231-E15C29460D9A}"/>
              </a:ext>
            </a:extLst>
          </p:cNvPr>
          <p:cNvSpPr txBox="1"/>
          <p:nvPr/>
        </p:nvSpPr>
        <p:spPr>
          <a:xfrm>
            <a:off x="274320" y="5760720"/>
            <a:ext cx="8563554" cy="430887"/>
          </a:xfrm>
          <a:prstGeom prst="rect">
            <a:avLst/>
          </a:prstGeom>
          <a:noFill/>
        </p:spPr>
        <p:txBody>
          <a:bodyPr wrap="square" rtlCol="0">
            <a:spAutoFit/>
          </a:bodyPr>
          <a:lstStyle/>
          <a:p>
            <a:r>
              <a:rPr lang="en-US" sz="1100" dirty="0">
                <a:solidFill>
                  <a:schemeClr val="tx2"/>
                </a:solidFill>
              </a:rPr>
              <a:t>*The alcohol content of different types of beer, wine, and liquor may vary. To see how many standard drinks are within a container, please use NIAAA’s </a:t>
            </a:r>
            <a:r>
              <a:rPr lang="en-US" sz="1100" dirty="0">
                <a:hlinkClick r:id="rId7"/>
              </a:rPr>
              <a:t>Drink Size Calculator</a:t>
            </a:r>
            <a:r>
              <a:rPr lang="en-US" sz="1100" dirty="0"/>
              <a:t>.</a:t>
            </a:r>
          </a:p>
        </p:txBody>
      </p:sp>
      <p:sp>
        <p:nvSpPr>
          <p:cNvPr id="30" name="TextBox 29">
            <a:extLst>
              <a:ext uri="{FF2B5EF4-FFF2-40B4-BE49-F238E27FC236}">
                <a16:creationId xmlns:a16="http://schemas.microsoft.com/office/drawing/2014/main" id="{49A8E49A-2677-5EA3-087A-77B227989E75}"/>
              </a:ext>
            </a:extLst>
          </p:cNvPr>
          <p:cNvSpPr txBox="1"/>
          <p:nvPr/>
        </p:nvSpPr>
        <p:spPr>
          <a:xfrm>
            <a:off x="274320" y="6126480"/>
            <a:ext cx="4433104" cy="261610"/>
          </a:xfrm>
          <a:prstGeom prst="rect">
            <a:avLst/>
          </a:prstGeom>
          <a:noFill/>
        </p:spPr>
        <p:txBody>
          <a:bodyPr wrap="square" rtlCol="0">
            <a:spAutoFit/>
          </a:bodyPr>
          <a:lstStyle/>
          <a:p>
            <a:r>
              <a:rPr lang="en-US" sz="1100" dirty="0">
                <a:solidFill>
                  <a:schemeClr val="tx2"/>
                </a:solidFill>
              </a:rPr>
              <a:t>Definitions: ABV – Alcohol by Volume</a:t>
            </a:r>
          </a:p>
        </p:txBody>
      </p:sp>
      <p:sp>
        <p:nvSpPr>
          <p:cNvPr id="3" name="Text Placeholder 2">
            <a:extLst>
              <a:ext uri="{FF2B5EF4-FFF2-40B4-BE49-F238E27FC236}">
                <a16:creationId xmlns:a16="http://schemas.microsoft.com/office/drawing/2014/main" id="{081AD3D5-7800-035E-FC27-962D38DA400D}"/>
              </a:ext>
            </a:extLst>
          </p:cNvPr>
          <p:cNvSpPr>
            <a:spLocks noGrp="1"/>
          </p:cNvSpPr>
          <p:nvPr>
            <p:ph type="body" sz="quarter" idx="11"/>
          </p:nvPr>
        </p:nvSpPr>
        <p:spPr>
          <a:xfrm>
            <a:off x="274320" y="6217920"/>
            <a:ext cx="8073990" cy="330200"/>
          </a:xfrm>
        </p:spPr>
        <p:txBody>
          <a:bodyPr/>
          <a:lstStyle/>
          <a:p>
            <a:r>
              <a:rPr lang="en-US" i="0" dirty="0">
                <a:solidFill>
                  <a:schemeClr val="tx2"/>
                </a:solidFill>
              </a:rPr>
              <a:t>Source: </a:t>
            </a:r>
            <a:r>
              <a:rPr lang="en-US" i="0" dirty="0">
                <a:hlinkClick r:id="rId8"/>
              </a:rPr>
              <a:t>National Institute on Alcohol Abuse and Alcoholism</a:t>
            </a:r>
            <a:endParaRPr lang="en-US" i="0" dirty="0"/>
          </a:p>
        </p:txBody>
      </p:sp>
    </p:spTree>
    <p:extLst>
      <p:ext uri="{BB962C8B-B14F-4D97-AF65-F5344CB8AC3E}">
        <p14:creationId xmlns:p14="http://schemas.microsoft.com/office/powerpoint/2010/main" val="331572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09B89B-AC19-4EF1-997E-23F9C9158606}"/>
              </a:ext>
            </a:extLst>
          </p:cNvPr>
          <p:cNvSpPr>
            <a:spLocks noGrp="1"/>
          </p:cNvSpPr>
          <p:nvPr>
            <p:ph type="title"/>
          </p:nvPr>
        </p:nvSpPr>
        <p:spPr>
          <a:xfrm>
            <a:off x="274320" y="1141781"/>
            <a:ext cx="8563554" cy="548640"/>
          </a:xfrm>
        </p:spPr>
        <p:txBody>
          <a:bodyPr/>
          <a:lstStyle/>
          <a:p>
            <a:r>
              <a:rPr lang="en-US" sz="3200" dirty="0">
                <a:latin typeface="+mn-lt"/>
              </a:rPr>
              <a:t>Alcohol Use in North Carolina</a:t>
            </a:r>
          </a:p>
        </p:txBody>
      </p:sp>
      <p:sp>
        <p:nvSpPr>
          <p:cNvPr id="4" name="Text Placeholder 3">
            <a:extLst>
              <a:ext uri="{FF2B5EF4-FFF2-40B4-BE49-F238E27FC236}">
                <a16:creationId xmlns:a16="http://schemas.microsoft.com/office/drawing/2014/main" id="{A06A6F7D-B35E-43ED-B1FC-05798E8A8501}"/>
              </a:ext>
            </a:extLst>
          </p:cNvPr>
          <p:cNvSpPr>
            <a:spLocks noGrp="1"/>
          </p:cNvSpPr>
          <p:nvPr>
            <p:ph type="body" sz="quarter" idx="10"/>
          </p:nvPr>
        </p:nvSpPr>
        <p:spPr>
          <a:xfrm>
            <a:off x="274320" y="1828799"/>
            <a:ext cx="8563554" cy="3153747"/>
          </a:xfrm>
        </p:spPr>
        <p:txBody>
          <a:bodyPr/>
          <a:lstStyle/>
          <a:p>
            <a:pPr>
              <a:spcBef>
                <a:spcPts val="0"/>
              </a:spcBef>
              <a:spcAft>
                <a:spcPts val="1800"/>
              </a:spcAft>
            </a:pPr>
            <a:r>
              <a:rPr lang="en-US" sz="2800" b="0" dirty="0">
                <a:solidFill>
                  <a:schemeClr val="tx2"/>
                </a:solidFill>
                <a:latin typeface="+mn-lt"/>
              </a:rPr>
              <a:t>Is a </a:t>
            </a:r>
            <a:r>
              <a:rPr lang="en-US" sz="2800" dirty="0">
                <a:solidFill>
                  <a:schemeClr val="tx2"/>
                </a:solidFill>
                <a:latin typeface="+mn-lt"/>
              </a:rPr>
              <a:t>leading preventable</a:t>
            </a:r>
            <a:r>
              <a:rPr lang="en-US" sz="2800" b="0" dirty="0">
                <a:solidFill>
                  <a:schemeClr val="tx2"/>
                </a:solidFill>
                <a:latin typeface="+mn-lt"/>
              </a:rPr>
              <a:t> cause of death,</a:t>
            </a:r>
          </a:p>
          <a:p>
            <a:pPr>
              <a:spcBef>
                <a:spcPts val="0"/>
              </a:spcBef>
              <a:spcAft>
                <a:spcPts val="1800"/>
              </a:spcAft>
            </a:pPr>
            <a:r>
              <a:rPr lang="en-US" sz="2800" b="0" dirty="0">
                <a:solidFill>
                  <a:schemeClr val="tx2"/>
                </a:solidFill>
                <a:latin typeface="+mn-lt"/>
              </a:rPr>
              <a:t>Contributes to acute and chronic health outcomes,</a:t>
            </a:r>
          </a:p>
          <a:p>
            <a:pPr>
              <a:spcBef>
                <a:spcPts val="0"/>
              </a:spcBef>
              <a:spcAft>
                <a:spcPts val="1800"/>
              </a:spcAft>
            </a:pPr>
            <a:r>
              <a:rPr lang="en-US" sz="2800" b="0" dirty="0">
                <a:solidFill>
                  <a:schemeClr val="tx2"/>
                </a:solidFill>
                <a:latin typeface="+mn-lt"/>
              </a:rPr>
              <a:t>Increases the risk of getting several types of cancer, </a:t>
            </a:r>
          </a:p>
          <a:p>
            <a:pPr>
              <a:spcBef>
                <a:spcPts val="0"/>
              </a:spcBef>
              <a:spcAft>
                <a:spcPts val="1800"/>
              </a:spcAft>
            </a:pPr>
            <a:r>
              <a:rPr lang="en-US" sz="2800" b="0" dirty="0">
                <a:solidFill>
                  <a:schemeClr val="tx2"/>
                </a:solidFill>
                <a:latin typeface="+mn-lt"/>
              </a:rPr>
              <a:t>Resulted in over </a:t>
            </a:r>
            <a:r>
              <a:rPr lang="en-US" sz="2800" dirty="0">
                <a:solidFill>
                  <a:schemeClr val="tx2"/>
                </a:solidFill>
                <a:latin typeface="+mn-lt"/>
              </a:rPr>
              <a:t>5,600 deaths </a:t>
            </a:r>
            <a:r>
              <a:rPr lang="en-US" sz="2800" b="0" dirty="0">
                <a:solidFill>
                  <a:schemeClr val="tx2"/>
                </a:solidFill>
                <a:latin typeface="+mn-lt"/>
              </a:rPr>
              <a:t>in 2024, and</a:t>
            </a:r>
          </a:p>
          <a:p>
            <a:pPr>
              <a:spcBef>
                <a:spcPts val="0"/>
              </a:spcBef>
              <a:spcAft>
                <a:spcPts val="1800"/>
              </a:spcAft>
            </a:pPr>
            <a:r>
              <a:rPr lang="en-US" sz="2800" b="0" dirty="0">
                <a:solidFill>
                  <a:schemeClr val="tx2"/>
                </a:solidFill>
                <a:latin typeface="+mn-lt"/>
              </a:rPr>
              <a:t>Cost over </a:t>
            </a:r>
            <a:r>
              <a:rPr lang="en-US" sz="2800" dirty="0">
                <a:solidFill>
                  <a:schemeClr val="tx2"/>
                </a:solidFill>
                <a:latin typeface="+mn-lt"/>
              </a:rPr>
              <a:t>$14 billion</a:t>
            </a:r>
            <a:r>
              <a:rPr lang="en-US" sz="2800" b="0" dirty="0">
                <a:solidFill>
                  <a:schemeClr val="tx2"/>
                </a:solidFill>
                <a:latin typeface="+mn-lt"/>
              </a:rPr>
              <a:t> in 2024.</a:t>
            </a:r>
          </a:p>
        </p:txBody>
      </p:sp>
      <p:sp>
        <p:nvSpPr>
          <p:cNvPr id="9" name="Text Placeholder 8">
            <a:extLst>
              <a:ext uri="{FF2B5EF4-FFF2-40B4-BE49-F238E27FC236}">
                <a16:creationId xmlns:a16="http://schemas.microsoft.com/office/drawing/2014/main" id="{BADD60E2-C986-4166-A2D4-6B3655B6D6E3}"/>
              </a:ext>
            </a:extLst>
          </p:cNvPr>
          <p:cNvSpPr>
            <a:spLocks noGrp="1"/>
          </p:cNvSpPr>
          <p:nvPr>
            <p:ph type="body" sz="quarter" idx="11"/>
          </p:nvPr>
        </p:nvSpPr>
        <p:spPr>
          <a:xfrm>
            <a:off x="274320" y="6399840"/>
            <a:ext cx="8073990" cy="207592"/>
          </a:xfrm>
        </p:spPr>
        <p:txBody>
          <a:bodyPr/>
          <a:lstStyle/>
          <a:p>
            <a:r>
              <a:rPr lang="en-US" i="0" dirty="0">
                <a:solidFill>
                  <a:schemeClr val="tx2"/>
                </a:solidFill>
                <a:latin typeface="+mn-lt"/>
              </a:rPr>
              <a:t>Source: </a:t>
            </a:r>
            <a:r>
              <a:rPr lang="en-US" i="0" dirty="0">
                <a:solidFill>
                  <a:srgbClr val="0070C0"/>
                </a:solidFill>
                <a:latin typeface="+mn-lt"/>
                <a:hlinkClick r:id="rId3">
                  <a:extLst>
                    <a:ext uri="{A12FA001-AC4F-418D-AE19-62706E023703}">
                      <ahyp:hlinkClr xmlns:ahyp="http://schemas.microsoft.com/office/drawing/2018/hyperlinkcolor" val="tx"/>
                    </a:ext>
                  </a:extLst>
                </a:hlinkClick>
              </a:rPr>
              <a:t>NC Alcohol Data Dashboard</a:t>
            </a:r>
            <a:endParaRPr lang="en-US" i="0" dirty="0">
              <a:solidFill>
                <a:srgbClr val="0070C0"/>
              </a:solidFill>
              <a:latin typeface="+mn-lt"/>
            </a:endParaRPr>
          </a:p>
        </p:txBody>
      </p:sp>
    </p:spTree>
    <p:extLst>
      <p:ext uri="{BB962C8B-B14F-4D97-AF65-F5344CB8AC3E}">
        <p14:creationId xmlns:p14="http://schemas.microsoft.com/office/powerpoint/2010/main" val="83763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8E8A47-AAA2-9817-08D8-C0E8FC8320DA}"/>
              </a:ext>
            </a:extLst>
          </p:cNvPr>
          <p:cNvSpPr txBox="1">
            <a:spLocks/>
          </p:cNvSpPr>
          <p:nvPr/>
        </p:nvSpPr>
        <p:spPr>
          <a:xfrm>
            <a:off x="274320" y="1143000"/>
            <a:ext cx="8384395" cy="1088354"/>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lvl="0">
              <a:spcBef>
                <a:spcPts val="600"/>
              </a:spcBef>
              <a:defRPr/>
            </a:pPr>
            <a:r>
              <a:rPr kumimoji="0" lang="en-US" sz="2400" b="1" i="0" u="none" strike="noStrike" kern="1200" cap="none" spc="0" normalizeH="0" baseline="0" noProof="0" dirty="0">
                <a:ln>
                  <a:noFill/>
                </a:ln>
                <a:solidFill>
                  <a:srgbClr val="5C93D5"/>
                </a:solidFill>
                <a:effectLst/>
                <a:uLnTx/>
                <a:uFillTx/>
                <a:latin typeface="+mn-lt"/>
              </a:rPr>
              <a:t>Roughly 3.9 million (48%) NC adults (21+ years old) currently drink. Among those who drink, 1 in </a:t>
            </a:r>
            <a:r>
              <a:rPr lang="en-US" sz="2400" dirty="0">
                <a:solidFill>
                  <a:srgbClr val="5C93D5"/>
                </a:solidFill>
                <a:latin typeface="+mn-lt"/>
              </a:rPr>
              <a:t>4</a:t>
            </a:r>
            <a:r>
              <a:rPr kumimoji="0" lang="en-US" sz="2400" b="1" i="0" u="none" strike="noStrike" kern="1200" cap="none" spc="0" normalizeH="0" baseline="0" noProof="0" dirty="0">
                <a:ln>
                  <a:noFill/>
                </a:ln>
                <a:solidFill>
                  <a:srgbClr val="5C93D5"/>
                </a:solidFill>
                <a:effectLst/>
                <a:uLnTx/>
                <a:uFillTx/>
                <a:latin typeface="+mn-lt"/>
              </a:rPr>
              <a:t> adults binge drink and 1 in 10 adults drink heavily.</a:t>
            </a:r>
            <a:endParaRPr kumimoji="0" lang="en-US" sz="2400" b="1" i="0" u="none" strike="noStrike" kern="1200" cap="none" spc="0" normalizeH="0" baseline="0" noProof="0" dirty="0">
              <a:ln>
                <a:noFill/>
              </a:ln>
              <a:solidFill>
                <a:srgbClr val="5C93D5"/>
              </a:solidFill>
              <a:effectLst/>
              <a:uLnTx/>
              <a:uFillTx/>
              <a:latin typeface="+mn-lt"/>
              <a:cs typeface="Helvetica" charset="0"/>
            </a:endParaRPr>
          </a:p>
        </p:txBody>
      </p:sp>
      <p:pic>
        <p:nvPicPr>
          <p:cNvPr id="15" name="Picture 14" descr="Doughnut chart of the percentage of NC adults (21+ years old) that drank alcohol in 2024.">
            <a:extLst>
              <a:ext uri="{FF2B5EF4-FFF2-40B4-BE49-F238E27FC236}">
                <a16:creationId xmlns:a16="http://schemas.microsoft.com/office/drawing/2014/main" id="{8E7EF885-93B3-967F-3D5F-3D77B40CFAD2}"/>
              </a:ext>
            </a:extLst>
          </p:cNvPr>
          <p:cNvPicPr>
            <a:picLocks/>
          </p:cNvPicPr>
          <p:nvPr/>
        </p:nvPicPr>
        <p:blipFill>
          <a:blip r:embed="rId3" cstate="print">
            <a:extLst>
              <a:ext uri="{28A0092B-C50C-407E-A947-70E740481C1C}">
                <a14:useLocalDpi xmlns:a14="http://schemas.microsoft.com/office/drawing/2010/main" val="0"/>
              </a:ext>
            </a:extLst>
          </a:blip>
          <a:srcRect l="3267" t="34130" r="66232" b="20712"/>
          <a:stretch>
            <a:fillRect/>
          </a:stretch>
        </p:blipFill>
        <p:spPr>
          <a:xfrm>
            <a:off x="298737" y="2340725"/>
            <a:ext cx="2788659" cy="3096804"/>
          </a:xfrm>
          <a:prstGeom prst="rect">
            <a:avLst/>
          </a:prstGeom>
        </p:spPr>
      </p:pic>
      <p:sp>
        <p:nvSpPr>
          <p:cNvPr id="37" name="TextBox 36">
            <a:extLst>
              <a:ext uri="{FF2B5EF4-FFF2-40B4-BE49-F238E27FC236}">
                <a16:creationId xmlns:a16="http://schemas.microsoft.com/office/drawing/2014/main" id="{5D1F85AE-1355-317C-8896-3CE6FEBA16F1}"/>
              </a:ext>
            </a:extLst>
          </p:cNvPr>
          <p:cNvSpPr txBox="1"/>
          <p:nvPr/>
        </p:nvSpPr>
        <p:spPr>
          <a:xfrm>
            <a:off x="1081049" y="3363241"/>
            <a:ext cx="1224033" cy="830997"/>
          </a:xfrm>
          <a:prstGeom prst="rect">
            <a:avLst/>
          </a:prstGeom>
          <a:noFill/>
        </p:spPr>
        <p:txBody>
          <a:bodyPr wrap="square" rtlCol="0">
            <a:spAutoFit/>
          </a:bodyPr>
          <a:lstStyle/>
          <a:p>
            <a:pPr algn="ctr"/>
            <a:r>
              <a:rPr lang="en-US" sz="4800" dirty="0">
                <a:solidFill>
                  <a:srgbClr val="1F497D"/>
                </a:solidFill>
                <a:latin typeface="Franklin Gothic Demi Cond" panose="020B0706030402020204" pitchFamily="34" charset="0"/>
              </a:rPr>
              <a:t>48%</a:t>
            </a:r>
          </a:p>
        </p:txBody>
      </p:sp>
      <p:sp>
        <p:nvSpPr>
          <p:cNvPr id="38" name="TextBox 37">
            <a:extLst>
              <a:ext uri="{FF2B5EF4-FFF2-40B4-BE49-F238E27FC236}">
                <a16:creationId xmlns:a16="http://schemas.microsoft.com/office/drawing/2014/main" id="{069146E7-DF7A-4F2F-3BDF-460D7541AE93}"/>
              </a:ext>
            </a:extLst>
          </p:cNvPr>
          <p:cNvSpPr txBox="1"/>
          <p:nvPr/>
        </p:nvSpPr>
        <p:spPr>
          <a:xfrm>
            <a:off x="1010864" y="4088237"/>
            <a:ext cx="1364401" cy="416396"/>
          </a:xfrm>
          <a:prstGeom prst="rect">
            <a:avLst/>
          </a:prstGeom>
          <a:noFill/>
        </p:spPr>
        <p:txBody>
          <a:bodyPr wrap="square" rtlCol="0">
            <a:spAutoFit/>
          </a:bodyPr>
          <a:lstStyle/>
          <a:p>
            <a:pPr algn="ctr">
              <a:lnSpc>
                <a:spcPct val="75000"/>
              </a:lnSpc>
            </a:pPr>
            <a:r>
              <a:rPr lang="en-US" sz="1400" b="1" dirty="0">
                <a:solidFill>
                  <a:schemeClr val="tx2"/>
                </a:solidFill>
              </a:rPr>
              <a:t>of NC adults surveyed</a:t>
            </a:r>
          </a:p>
        </p:txBody>
      </p:sp>
      <p:sp>
        <p:nvSpPr>
          <p:cNvPr id="2" name="TextBox 1">
            <a:extLst>
              <a:ext uri="{FF2B5EF4-FFF2-40B4-BE49-F238E27FC236}">
                <a16:creationId xmlns:a16="http://schemas.microsoft.com/office/drawing/2014/main" id="{9FFBFC70-0924-5755-7658-36C9AE999195}"/>
              </a:ext>
            </a:extLst>
          </p:cNvPr>
          <p:cNvSpPr txBox="1"/>
          <p:nvPr/>
        </p:nvSpPr>
        <p:spPr>
          <a:xfrm>
            <a:off x="704170" y="5187181"/>
            <a:ext cx="2023818" cy="254365"/>
          </a:xfrm>
          <a:prstGeom prst="rect">
            <a:avLst/>
          </a:prstGeom>
          <a:noFill/>
        </p:spPr>
        <p:txBody>
          <a:bodyPr wrap="square" rtlCol="0">
            <a:spAutoFit/>
          </a:bodyPr>
          <a:lstStyle/>
          <a:p>
            <a:pPr algn="ctr">
              <a:lnSpc>
                <a:spcPct val="75000"/>
              </a:lnSpc>
            </a:pPr>
            <a:r>
              <a:rPr lang="en-US" sz="1400" b="1" dirty="0">
                <a:solidFill>
                  <a:schemeClr val="tx2"/>
                </a:solidFill>
              </a:rPr>
              <a:t>3.9 million NC adults*</a:t>
            </a:r>
          </a:p>
        </p:txBody>
      </p:sp>
      <p:pic>
        <p:nvPicPr>
          <p:cNvPr id="13" name="Picture 12" descr="Doughnut chart of the percentage of NC adults (21+ years old) that binge drank (among adults who drank) in 2024.">
            <a:extLst>
              <a:ext uri="{FF2B5EF4-FFF2-40B4-BE49-F238E27FC236}">
                <a16:creationId xmlns:a16="http://schemas.microsoft.com/office/drawing/2014/main" id="{DC2EEF60-B60E-2F37-1447-CD7BBC60B561}"/>
              </a:ext>
            </a:extLst>
          </p:cNvPr>
          <p:cNvPicPr>
            <a:picLocks/>
          </p:cNvPicPr>
          <p:nvPr/>
        </p:nvPicPr>
        <p:blipFill>
          <a:blip r:embed="rId3" cstate="print">
            <a:extLst>
              <a:ext uri="{28A0092B-C50C-407E-A947-70E740481C1C}">
                <a14:useLocalDpi xmlns:a14="http://schemas.microsoft.com/office/drawing/2010/main" val="0"/>
              </a:ext>
            </a:extLst>
          </a:blip>
          <a:srcRect l="35137" t="34130" r="34313" b="20712"/>
          <a:stretch>
            <a:fillRect/>
          </a:stretch>
        </p:blipFill>
        <p:spPr>
          <a:xfrm>
            <a:off x="3213120" y="2340725"/>
            <a:ext cx="2793117" cy="3096804"/>
          </a:xfrm>
          <a:prstGeom prst="rect">
            <a:avLst/>
          </a:prstGeom>
        </p:spPr>
      </p:pic>
      <p:sp>
        <p:nvSpPr>
          <p:cNvPr id="39" name="TextBox 38">
            <a:extLst>
              <a:ext uri="{FF2B5EF4-FFF2-40B4-BE49-F238E27FC236}">
                <a16:creationId xmlns:a16="http://schemas.microsoft.com/office/drawing/2014/main" id="{EA0BBF81-BEC3-326C-1238-B751E356A37E}"/>
              </a:ext>
            </a:extLst>
          </p:cNvPr>
          <p:cNvSpPr txBox="1"/>
          <p:nvPr/>
        </p:nvSpPr>
        <p:spPr>
          <a:xfrm>
            <a:off x="4024622" y="3363241"/>
            <a:ext cx="1221468" cy="830997"/>
          </a:xfrm>
          <a:prstGeom prst="rect">
            <a:avLst/>
          </a:prstGeom>
          <a:noFill/>
        </p:spPr>
        <p:txBody>
          <a:bodyPr wrap="square" rtlCol="0">
            <a:spAutoFit/>
          </a:bodyPr>
          <a:lstStyle/>
          <a:p>
            <a:pPr algn="ctr"/>
            <a:r>
              <a:rPr lang="en-US" sz="4800" dirty="0">
                <a:solidFill>
                  <a:srgbClr val="1F497D"/>
                </a:solidFill>
                <a:latin typeface="Franklin Gothic Demi Cond" panose="020B0706030402020204" pitchFamily="34" charset="0"/>
              </a:rPr>
              <a:t>28%</a:t>
            </a:r>
          </a:p>
        </p:txBody>
      </p:sp>
      <p:sp>
        <p:nvSpPr>
          <p:cNvPr id="40" name="TextBox 39">
            <a:extLst>
              <a:ext uri="{FF2B5EF4-FFF2-40B4-BE49-F238E27FC236}">
                <a16:creationId xmlns:a16="http://schemas.microsoft.com/office/drawing/2014/main" id="{E2BD669A-AA08-5759-D847-770AB4FD4F0F}"/>
              </a:ext>
            </a:extLst>
          </p:cNvPr>
          <p:cNvSpPr txBox="1"/>
          <p:nvPr/>
        </p:nvSpPr>
        <p:spPr>
          <a:xfrm>
            <a:off x="3927479" y="4088237"/>
            <a:ext cx="1364401" cy="416396"/>
          </a:xfrm>
          <a:prstGeom prst="rect">
            <a:avLst/>
          </a:prstGeom>
          <a:noFill/>
        </p:spPr>
        <p:txBody>
          <a:bodyPr wrap="square" rtlCol="0">
            <a:spAutoFit/>
          </a:bodyPr>
          <a:lstStyle/>
          <a:p>
            <a:pPr algn="ctr">
              <a:lnSpc>
                <a:spcPct val="75000"/>
              </a:lnSpc>
            </a:pPr>
            <a:r>
              <a:rPr lang="en-US" sz="1400" b="1" dirty="0">
                <a:solidFill>
                  <a:schemeClr val="tx2"/>
                </a:solidFill>
              </a:rPr>
              <a:t>of those </a:t>
            </a:r>
          </a:p>
          <a:p>
            <a:pPr algn="ctr">
              <a:lnSpc>
                <a:spcPct val="75000"/>
              </a:lnSpc>
            </a:pPr>
            <a:r>
              <a:rPr lang="en-US" sz="1400" b="1" dirty="0">
                <a:solidFill>
                  <a:schemeClr val="tx2"/>
                </a:solidFill>
              </a:rPr>
              <a:t>who drink</a:t>
            </a:r>
          </a:p>
        </p:txBody>
      </p:sp>
      <p:sp>
        <p:nvSpPr>
          <p:cNvPr id="3" name="TextBox 2">
            <a:extLst>
              <a:ext uri="{FF2B5EF4-FFF2-40B4-BE49-F238E27FC236}">
                <a16:creationId xmlns:a16="http://schemas.microsoft.com/office/drawing/2014/main" id="{5D63C358-FA95-C031-C497-F1C3C02BD00A}"/>
              </a:ext>
            </a:extLst>
          </p:cNvPr>
          <p:cNvSpPr txBox="1"/>
          <p:nvPr/>
        </p:nvSpPr>
        <p:spPr>
          <a:xfrm>
            <a:off x="3623447" y="5183164"/>
            <a:ext cx="2023818" cy="254365"/>
          </a:xfrm>
          <a:prstGeom prst="rect">
            <a:avLst/>
          </a:prstGeom>
          <a:noFill/>
        </p:spPr>
        <p:txBody>
          <a:bodyPr wrap="square" rtlCol="0">
            <a:spAutoFit/>
          </a:bodyPr>
          <a:lstStyle/>
          <a:p>
            <a:pPr algn="ctr">
              <a:lnSpc>
                <a:spcPct val="75000"/>
              </a:lnSpc>
            </a:pPr>
            <a:r>
              <a:rPr lang="en-US" sz="1400" b="1" dirty="0">
                <a:solidFill>
                  <a:schemeClr val="tx2"/>
                </a:solidFill>
              </a:rPr>
              <a:t>1.1 million NC adults*</a:t>
            </a:r>
          </a:p>
        </p:txBody>
      </p:sp>
      <p:pic>
        <p:nvPicPr>
          <p:cNvPr id="11" name="Picture 10" descr="Doughnut chart of the percentage of NC adults (21+ years old) that heavily drank (among adults who drank) in 2024.">
            <a:extLst>
              <a:ext uri="{FF2B5EF4-FFF2-40B4-BE49-F238E27FC236}">
                <a16:creationId xmlns:a16="http://schemas.microsoft.com/office/drawing/2014/main" id="{DA7D2FEA-6DAC-C5CC-5578-8F55F42A366C}"/>
              </a:ext>
            </a:extLst>
          </p:cNvPr>
          <p:cNvPicPr>
            <a:picLocks/>
          </p:cNvPicPr>
          <p:nvPr/>
        </p:nvPicPr>
        <p:blipFill>
          <a:blip r:embed="rId3" cstate="print">
            <a:extLst>
              <a:ext uri="{28A0092B-C50C-407E-A947-70E740481C1C}">
                <a14:useLocalDpi xmlns:a14="http://schemas.microsoft.com/office/drawing/2010/main" val="0"/>
              </a:ext>
            </a:extLst>
          </a:blip>
          <a:srcRect l="67056" t="34130" r="2443" b="20741"/>
          <a:stretch>
            <a:fillRect/>
          </a:stretch>
        </p:blipFill>
        <p:spPr>
          <a:xfrm>
            <a:off x="6131961" y="2340725"/>
            <a:ext cx="2788659" cy="3094769"/>
          </a:xfrm>
          <a:prstGeom prst="rect">
            <a:avLst/>
          </a:prstGeom>
        </p:spPr>
      </p:pic>
      <p:sp>
        <p:nvSpPr>
          <p:cNvPr id="41" name="TextBox 40">
            <a:extLst>
              <a:ext uri="{FF2B5EF4-FFF2-40B4-BE49-F238E27FC236}">
                <a16:creationId xmlns:a16="http://schemas.microsoft.com/office/drawing/2014/main" id="{BFAEE83C-BD54-8335-452F-1FCF359A5F79}"/>
              </a:ext>
            </a:extLst>
          </p:cNvPr>
          <p:cNvSpPr txBox="1"/>
          <p:nvPr/>
        </p:nvSpPr>
        <p:spPr>
          <a:xfrm>
            <a:off x="6949300" y="3363241"/>
            <a:ext cx="1252233" cy="830997"/>
          </a:xfrm>
          <a:prstGeom prst="rect">
            <a:avLst/>
          </a:prstGeom>
          <a:noFill/>
        </p:spPr>
        <p:txBody>
          <a:bodyPr wrap="square" rtlCol="0">
            <a:spAutoFit/>
          </a:bodyPr>
          <a:lstStyle/>
          <a:p>
            <a:pPr algn="ctr"/>
            <a:r>
              <a:rPr lang="en-US" sz="4800" dirty="0">
                <a:solidFill>
                  <a:srgbClr val="1F497D"/>
                </a:solidFill>
                <a:latin typeface="Franklin Gothic Demi Cond" panose="020B0706030402020204" pitchFamily="34" charset="0"/>
              </a:rPr>
              <a:t>9%</a:t>
            </a:r>
          </a:p>
        </p:txBody>
      </p:sp>
      <p:sp>
        <p:nvSpPr>
          <p:cNvPr id="42" name="TextBox 41">
            <a:extLst>
              <a:ext uri="{FF2B5EF4-FFF2-40B4-BE49-F238E27FC236}">
                <a16:creationId xmlns:a16="http://schemas.microsoft.com/office/drawing/2014/main" id="{7BBD9CC7-CDD1-9CD9-7CBC-9A57A75C88A3}"/>
              </a:ext>
            </a:extLst>
          </p:cNvPr>
          <p:cNvSpPr txBox="1"/>
          <p:nvPr/>
        </p:nvSpPr>
        <p:spPr>
          <a:xfrm>
            <a:off x="6872433" y="4088237"/>
            <a:ext cx="1364401" cy="416396"/>
          </a:xfrm>
          <a:prstGeom prst="rect">
            <a:avLst/>
          </a:prstGeom>
          <a:noFill/>
        </p:spPr>
        <p:txBody>
          <a:bodyPr wrap="square" rtlCol="0">
            <a:spAutoFit/>
          </a:bodyPr>
          <a:lstStyle/>
          <a:p>
            <a:pPr algn="ctr">
              <a:lnSpc>
                <a:spcPct val="75000"/>
              </a:lnSpc>
            </a:pPr>
            <a:r>
              <a:rPr lang="en-US" sz="1400" b="1" dirty="0">
                <a:solidFill>
                  <a:schemeClr val="tx2"/>
                </a:solidFill>
              </a:rPr>
              <a:t>of those </a:t>
            </a:r>
          </a:p>
          <a:p>
            <a:pPr algn="ctr">
              <a:lnSpc>
                <a:spcPct val="75000"/>
              </a:lnSpc>
            </a:pPr>
            <a:r>
              <a:rPr lang="en-US" sz="1400" b="1" dirty="0">
                <a:solidFill>
                  <a:schemeClr val="tx2"/>
                </a:solidFill>
              </a:rPr>
              <a:t>who drink</a:t>
            </a:r>
          </a:p>
        </p:txBody>
      </p:sp>
      <p:sp>
        <p:nvSpPr>
          <p:cNvPr id="4" name="TextBox 3">
            <a:extLst>
              <a:ext uri="{FF2B5EF4-FFF2-40B4-BE49-F238E27FC236}">
                <a16:creationId xmlns:a16="http://schemas.microsoft.com/office/drawing/2014/main" id="{FF6C4634-13B6-11B3-64A6-B57FE3218697}"/>
              </a:ext>
            </a:extLst>
          </p:cNvPr>
          <p:cNvSpPr txBox="1"/>
          <p:nvPr/>
        </p:nvSpPr>
        <p:spPr>
          <a:xfrm>
            <a:off x="6542724" y="5187182"/>
            <a:ext cx="2023817" cy="254365"/>
          </a:xfrm>
          <a:prstGeom prst="rect">
            <a:avLst/>
          </a:prstGeom>
          <a:noFill/>
        </p:spPr>
        <p:txBody>
          <a:bodyPr wrap="square" rtlCol="0">
            <a:spAutoFit/>
          </a:bodyPr>
          <a:lstStyle/>
          <a:p>
            <a:pPr algn="ctr">
              <a:lnSpc>
                <a:spcPct val="75000"/>
              </a:lnSpc>
            </a:pPr>
            <a:r>
              <a:rPr lang="en-US" sz="1400" b="1" dirty="0">
                <a:solidFill>
                  <a:schemeClr val="tx2"/>
                </a:solidFill>
              </a:rPr>
              <a:t>360,000 NC adults*</a:t>
            </a:r>
          </a:p>
        </p:txBody>
      </p:sp>
      <p:sp>
        <p:nvSpPr>
          <p:cNvPr id="5" name="Text Placeholder 3">
            <a:extLst>
              <a:ext uri="{FF2B5EF4-FFF2-40B4-BE49-F238E27FC236}">
                <a16:creationId xmlns:a16="http://schemas.microsoft.com/office/drawing/2014/main" id="{62878378-4707-05DE-AA5F-E07DCDDBAD02}"/>
              </a:ext>
            </a:extLst>
          </p:cNvPr>
          <p:cNvSpPr txBox="1">
            <a:spLocks/>
          </p:cNvSpPr>
          <p:nvPr/>
        </p:nvSpPr>
        <p:spPr>
          <a:xfrm>
            <a:off x="274320" y="5669280"/>
            <a:ext cx="8384395" cy="867164"/>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0" dirty="0">
                <a:solidFill>
                  <a:schemeClr val="tx2"/>
                </a:solidFill>
                <a:latin typeface="+mn-lt"/>
              </a:rPr>
              <a:t>*Estimate based on US Census Bureau 2024 Population Data, limited to ages 21 and older.</a:t>
            </a:r>
            <a:endParaRPr lang="en-US" altLang="en-US" sz="900" b="0" dirty="0">
              <a:solidFill>
                <a:schemeClr val="tx2"/>
              </a:solidFill>
              <a:latin typeface="+mn-lt"/>
            </a:endParaRPr>
          </a:p>
          <a:p>
            <a:r>
              <a:rPr lang="en-US" altLang="en-US" sz="900" b="0" dirty="0">
                <a:solidFill>
                  <a:schemeClr val="tx2"/>
                </a:solidFill>
                <a:latin typeface="+mn-lt"/>
              </a:rPr>
              <a:t>Technical Note: Estimates are limited to those 21 and older. Alcohol Consumption: At least one alcoholic drink in the 30 days prior to the survey. Binge drinking: adult men having five or more drinks on one occasion; adult women having four or more drinks on one occasion in the 30 days prior to the survey. Heavy drinking adult men having more than two drinks on average per day; adult women having more than one drink on average per day in the 30 days prior to the survey.</a:t>
            </a:r>
          </a:p>
          <a:p>
            <a:r>
              <a:rPr lang="en-US" altLang="en-US" sz="900" b="0" dirty="0">
                <a:solidFill>
                  <a:schemeClr val="tx2"/>
                </a:solidFill>
                <a:latin typeface="+mn-lt"/>
              </a:rPr>
              <a:t>Source: NC State Center for Health Statistics, Behavioral Risk Factor Surveillance System 2024</a:t>
            </a:r>
          </a:p>
          <a:p>
            <a:r>
              <a:rPr lang="en-US" altLang="en-US" sz="900" b="0" dirty="0">
                <a:solidFill>
                  <a:schemeClr val="tx2"/>
                </a:solidFill>
                <a:latin typeface="+mn-lt"/>
              </a:rPr>
              <a:t>Analysis by Injury Epidemiology, Surveillance, and Informatics Unit</a:t>
            </a:r>
          </a:p>
        </p:txBody>
      </p:sp>
    </p:spTree>
    <p:extLst>
      <p:ext uri="{BB962C8B-B14F-4D97-AF65-F5344CB8AC3E}">
        <p14:creationId xmlns:p14="http://schemas.microsoft.com/office/powerpoint/2010/main" val="2793235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924A-5102-432F-A2C7-54BA5150A9E5}"/>
              </a:ext>
            </a:extLst>
          </p:cNvPr>
          <p:cNvSpPr>
            <a:spLocks noGrp="1"/>
          </p:cNvSpPr>
          <p:nvPr>
            <p:ph type="title"/>
          </p:nvPr>
        </p:nvSpPr>
        <p:spPr>
          <a:xfrm>
            <a:off x="274320" y="1143000"/>
            <a:ext cx="8563554" cy="676566"/>
          </a:xfrm>
        </p:spPr>
        <p:txBody>
          <a:bodyPr/>
          <a:lstStyle/>
          <a:p>
            <a:r>
              <a:rPr lang="en-US" sz="2400" dirty="0">
                <a:latin typeface="+mn-lt"/>
              </a:rPr>
              <a:t>There is a higher percentage of binge drinking among adults who are </a:t>
            </a:r>
            <a:r>
              <a:rPr lang="en-US" sz="2400" dirty="0">
                <a:solidFill>
                  <a:schemeClr val="tx2"/>
                </a:solidFill>
                <a:latin typeface="+mn-lt"/>
              </a:rPr>
              <a:t>male, Hispanic, or aged 21–34 years.</a:t>
            </a:r>
          </a:p>
        </p:txBody>
      </p:sp>
      <p:pic>
        <p:nvPicPr>
          <p:cNvPr id="7" name="Picture 6" descr="Bar chart of the percentage of NC adults (21+ years old) who binge drank among demographic groups (sex, race/ethnicity, age) in 2024. ">
            <a:extLst>
              <a:ext uri="{FF2B5EF4-FFF2-40B4-BE49-F238E27FC236}">
                <a16:creationId xmlns:a16="http://schemas.microsoft.com/office/drawing/2014/main" id="{1C5491DB-C5E9-6220-A1FA-0A639311CBAC}"/>
              </a:ext>
            </a:extLst>
          </p:cNvPr>
          <p:cNvPicPr>
            <a:picLocks/>
          </p:cNvPicPr>
          <p:nvPr/>
        </p:nvPicPr>
        <p:blipFill>
          <a:blip r:embed="rId3" cstate="print">
            <a:extLst>
              <a:ext uri="{28A0092B-C50C-407E-A947-70E740481C1C}">
                <a14:useLocalDpi xmlns:a14="http://schemas.microsoft.com/office/drawing/2010/main" val="0"/>
              </a:ext>
            </a:extLst>
          </a:blip>
          <a:srcRect l="3348" t="27371" r="4251" b="17958"/>
          <a:stretch>
            <a:fillRect/>
          </a:stretch>
        </p:blipFill>
        <p:spPr>
          <a:xfrm>
            <a:off x="306126" y="1877181"/>
            <a:ext cx="8449155" cy="3749178"/>
          </a:xfrm>
          <a:prstGeom prst="rect">
            <a:avLst/>
          </a:prstGeom>
        </p:spPr>
      </p:pic>
      <p:sp>
        <p:nvSpPr>
          <p:cNvPr id="4" name="Text Placeholder 3" descr="Example Interpretation: In 2024, 17.1% of male adults reported binge drinking at least once in the 30 days before the survey.&#10;Technical Note: Estimates are limited to those 21 and older. Binge drinking: adult men having five or more drinks on one occasion; adult women having four or more drinks on one occasion in the 30 days prior to the survey. &#10;">
            <a:extLst>
              <a:ext uri="{FF2B5EF4-FFF2-40B4-BE49-F238E27FC236}">
                <a16:creationId xmlns:a16="http://schemas.microsoft.com/office/drawing/2014/main" id="{5CD3753A-1093-C4E2-C3E1-DF0B8109068F}"/>
              </a:ext>
            </a:extLst>
          </p:cNvPr>
          <p:cNvSpPr txBox="1">
            <a:spLocks/>
          </p:cNvSpPr>
          <p:nvPr/>
        </p:nvSpPr>
        <p:spPr>
          <a:xfrm>
            <a:off x="0" y="5818335"/>
            <a:ext cx="8613237" cy="288009"/>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altLang="en-US" sz="1050" b="0" dirty="0">
              <a:latin typeface="+mn-lt"/>
              <a:cs typeface="Arial" panose="020B0604020202020204" pitchFamily="34" charset="0"/>
            </a:endParaRPr>
          </a:p>
        </p:txBody>
      </p:sp>
      <p:sp>
        <p:nvSpPr>
          <p:cNvPr id="13" name="TextBox 4">
            <a:extLst>
              <a:ext uri="{FF2B5EF4-FFF2-40B4-BE49-F238E27FC236}">
                <a16:creationId xmlns:a16="http://schemas.microsoft.com/office/drawing/2014/main" id="{878D778F-7469-94A8-F5DD-67106AEA271A}"/>
              </a:ext>
              <a:ext uri="{C183D7F6-B498-43B3-948B-1728B52AA6E4}">
                <adec:decorative xmlns:adec="http://schemas.microsoft.com/office/drawing/2017/decorative" val="1"/>
              </a:ext>
            </a:extLst>
          </p:cNvPr>
          <p:cNvSpPr txBox="1"/>
          <p:nvPr/>
        </p:nvSpPr>
        <p:spPr>
          <a:xfrm>
            <a:off x="3337628" y="4262338"/>
            <a:ext cx="39860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a:t>
            </a:r>
          </a:p>
        </p:txBody>
      </p:sp>
      <p:sp>
        <p:nvSpPr>
          <p:cNvPr id="6" name="TextBox 4">
            <a:extLst>
              <a:ext uri="{FF2B5EF4-FFF2-40B4-BE49-F238E27FC236}">
                <a16:creationId xmlns:a16="http://schemas.microsoft.com/office/drawing/2014/main" id="{9FF18130-F240-7A9E-47D1-C9B25F924B16}"/>
              </a:ext>
              <a:ext uri="{C183D7F6-B498-43B3-948B-1728B52AA6E4}">
                <adec:decorative xmlns:adec="http://schemas.microsoft.com/office/drawing/2017/decorative" val="1"/>
              </a:ext>
            </a:extLst>
          </p:cNvPr>
          <p:cNvSpPr txBox="1"/>
          <p:nvPr/>
        </p:nvSpPr>
        <p:spPr>
          <a:xfrm>
            <a:off x="2836388" y="4262338"/>
            <a:ext cx="39860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a:t>
            </a:r>
          </a:p>
        </p:txBody>
      </p:sp>
      <p:sp>
        <p:nvSpPr>
          <p:cNvPr id="9" name="Text Placeholder 3">
            <a:extLst>
              <a:ext uri="{FF2B5EF4-FFF2-40B4-BE49-F238E27FC236}">
                <a16:creationId xmlns:a16="http://schemas.microsoft.com/office/drawing/2014/main" id="{C701A4D6-462C-496E-96AB-74E9EF7336DE}"/>
              </a:ext>
            </a:extLst>
          </p:cNvPr>
          <p:cNvSpPr txBox="1">
            <a:spLocks/>
          </p:cNvSpPr>
          <p:nvPr/>
        </p:nvSpPr>
        <p:spPr>
          <a:xfrm>
            <a:off x="274320" y="5760720"/>
            <a:ext cx="8206641" cy="821287"/>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0" dirty="0">
                <a:solidFill>
                  <a:schemeClr val="tx2"/>
                </a:solidFill>
                <a:latin typeface="+mn-lt"/>
              </a:rPr>
              <a:t>*Non-Hispanic ▲ Estimate suppressed because it did not meet minimum statistical reliability requirements</a:t>
            </a:r>
            <a:endParaRPr lang="en-US" altLang="en-US" sz="900" b="0" dirty="0">
              <a:solidFill>
                <a:schemeClr val="tx2"/>
              </a:solidFill>
              <a:latin typeface="+mn-lt"/>
              <a:cs typeface="Arial" panose="020B0604020202020204" pitchFamily="34" charset="0"/>
            </a:endParaRPr>
          </a:p>
          <a:p>
            <a:r>
              <a:rPr lang="en-US" altLang="en-US" sz="900" b="0" dirty="0">
                <a:solidFill>
                  <a:schemeClr val="tx2"/>
                </a:solidFill>
                <a:latin typeface="+mn-lt"/>
                <a:cs typeface="Arial" panose="020B0604020202020204" pitchFamily="34" charset="0"/>
              </a:rPr>
              <a:t>Example Interpretation: In 2024, 17.1% of male adults reported binge drinking at least once in the 30 days before the survey.</a:t>
            </a:r>
            <a:endParaRPr lang="en-US" altLang="en-US" sz="900" b="0" dirty="0">
              <a:solidFill>
                <a:schemeClr val="tx2"/>
              </a:solidFill>
              <a:latin typeface="+mn-lt"/>
            </a:endParaRPr>
          </a:p>
          <a:p>
            <a:r>
              <a:rPr lang="en-US" altLang="en-US" sz="900" b="0" dirty="0">
                <a:solidFill>
                  <a:schemeClr val="tx2"/>
                </a:solidFill>
                <a:latin typeface="+mn-lt"/>
              </a:rPr>
              <a:t>Technical Note: Estimates are limited to those 21 and older. Binge drinking: adult men having five or more drinks on one occasion; adult women having four or more drinks on one occasion in the 30 days prior to the survey. </a:t>
            </a:r>
          </a:p>
          <a:p>
            <a:r>
              <a:rPr lang="en-US" altLang="en-US" sz="900" b="0" dirty="0">
                <a:solidFill>
                  <a:schemeClr val="tx2"/>
                </a:solidFill>
                <a:latin typeface="+mn-lt"/>
              </a:rPr>
              <a:t>Source: NC State Center for Health Statistics, Behavioral Risk Factor Surveillance System 2024</a:t>
            </a:r>
          </a:p>
          <a:p>
            <a:r>
              <a:rPr lang="en-US" altLang="en-US" sz="900" b="0" dirty="0">
                <a:solidFill>
                  <a:schemeClr val="tx2"/>
                </a:solidFill>
                <a:latin typeface="+mn-lt"/>
              </a:rPr>
              <a:t>Analysis by Injury Epidemiology, Surveillance, and Informatics Unit</a:t>
            </a:r>
          </a:p>
        </p:txBody>
      </p:sp>
    </p:spTree>
    <p:extLst>
      <p:ext uri="{BB962C8B-B14F-4D97-AF65-F5344CB8AC3E}">
        <p14:creationId xmlns:p14="http://schemas.microsoft.com/office/powerpoint/2010/main" val="109199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A1CF-CCB3-9C65-89B2-23065FFCEF4D}"/>
              </a:ext>
            </a:extLst>
          </p:cNvPr>
          <p:cNvSpPr>
            <a:spLocks noGrp="1"/>
          </p:cNvSpPr>
          <p:nvPr>
            <p:ph type="title"/>
          </p:nvPr>
        </p:nvSpPr>
        <p:spPr>
          <a:xfrm>
            <a:off x="274320" y="1143000"/>
            <a:ext cx="8676727" cy="711882"/>
          </a:xfrm>
        </p:spPr>
        <p:txBody>
          <a:bodyPr/>
          <a:lstStyle/>
          <a:p>
            <a:r>
              <a:rPr lang="en-US" sz="2400" dirty="0">
                <a:latin typeface="+mn-lt"/>
              </a:rPr>
              <a:t>There is a higher percentage of heavy drinking among adults who are </a:t>
            </a:r>
            <a:r>
              <a:rPr lang="en-US" sz="2400" dirty="0">
                <a:solidFill>
                  <a:schemeClr val="tx2"/>
                </a:solidFill>
                <a:latin typeface="+mn-lt"/>
              </a:rPr>
              <a:t>male, white</a:t>
            </a:r>
            <a:r>
              <a:rPr lang="en-US" dirty="0">
                <a:solidFill>
                  <a:schemeClr val="tx2"/>
                </a:solidFill>
              </a:rPr>
              <a:t>*</a:t>
            </a:r>
            <a:r>
              <a:rPr lang="en-US" sz="2400" dirty="0">
                <a:solidFill>
                  <a:schemeClr val="tx2"/>
                </a:solidFill>
                <a:latin typeface="+mn-lt"/>
              </a:rPr>
              <a:t>, or aged 35–54 years.</a:t>
            </a:r>
          </a:p>
        </p:txBody>
      </p:sp>
      <p:pic>
        <p:nvPicPr>
          <p:cNvPr id="6" name="Picture 5" descr="Bar chart of the percentage of NC adults (21+ years old) who heavily drank among demographic groups (sex, race/ethnicity, age) in 2024.">
            <a:extLst>
              <a:ext uri="{FF2B5EF4-FFF2-40B4-BE49-F238E27FC236}">
                <a16:creationId xmlns:a16="http://schemas.microsoft.com/office/drawing/2014/main" id="{103B201B-6E10-ABF0-6A99-A92DC52A0119}"/>
              </a:ext>
            </a:extLst>
          </p:cNvPr>
          <p:cNvPicPr>
            <a:picLocks/>
          </p:cNvPicPr>
          <p:nvPr/>
        </p:nvPicPr>
        <p:blipFill>
          <a:blip r:embed="rId3" cstate="print">
            <a:extLst>
              <a:ext uri="{28A0092B-C50C-407E-A947-70E740481C1C}">
                <a14:useLocalDpi xmlns:a14="http://schemas.microsoft.com/office/drawing/2010/main" val="0"/>
              </a:ext>
            </a:extLst>
          </a:blip>
          <a:srcRect l="3348" t="27046" r="3348" b="16666"/>
          <a:stretch>
            <a:fillRect/>
          </a:stretch>
        </p:blipFill>
        <p:spPr>
          <a:xfrm>
            <a:off x="306127" y="1854882"/>
            <a:ext cx="8531747" cy="3860118"/>
          </a:xfrm>
          <a:prstGeom prst="rect">
            <a:avLst/>
          </a:prstGeom>
        </p:spPr>
      </p:pic>
      <p:sp>
        <p:nvSpPr>
          <p:cNvPr id="3" name="Text Placeholder 2">
            <a:extLst>
              <a:ext uri="{FF2B5EF4-FFF2-40B4-BE49-F238E27FC236}">
                <a16:creationId xmlns:a16="http://schemas.microsoft.com/office/drawing/2014/main" id="{AC56A909-3B61-8FE4-637C-C175F9A01C88}"/>
              </a:ext>
            </a:extLst>
          </p:cNvPr>
          <p:cNvSpPr>
            <a:spLocks noGrp="1"/>
          </p:cNvSpPr>
          <p:nvPr>
            <p:ph type="body" sz="quarter" idx="11"/>
          </p:nvPr>
        </p:nvSpPr>
        <p:spPr>
          <a:xfrm>
            <a:off x="274320" y="5715000"/>
            <a:ext cx="8563554" cy="906529"/>
          </a:xfrm>
        </p:spPr>
        <p:txBody>
          <a:bodyPr/>
          <a:lstStyle/>
          <a:p>
            <a:r>
              <a:rPr lang="en-US" sz="900" i="0" dirty="0">
                <a:solidFill>
                  <a:schemeClr val="tx2"/>
                </a:solidFill>
              </a:rPr>
              <a:t>*Non-Hispanic ▲ Estimate suppressed because it did not meet minimum statistical reliability requirements</a:t>
            </a:r>
          </a:p>
          <a:p>
            <a:r>
              <a:rPr lang="en-US" altLang="en-US" sz="900" i="0" dirty="0">
                <a:solidFill>
                  <a:schemeClr val="tx2"/>
                </a:solidFill>
                <a:latin typeface="+mn-lt"/>
                <a:cs typeface="Arial" panose="020B0604020202020204" pitchFamily="34" charset="0"/>
              </a:rPr>
              <a:t>Example interpretation: </a:t>
            </a:r>
            <a:r>
              <a:rPr lang="en-US" altLang="en-US" sz="900" b="0" i="0" dirty="0">
                <a:solidFill>
                  <a:schemeClr val="tx2"/>
                </a:solidFill>
                <a:latin typeface="+mn-lt"/>
                <a:cs typeface="Arial" panose="020B0604020202020204" pitchFamily="34" charset="0"/>
              </a:rPr>
              <a:t>In 2024, 4.5% of male adults reported drinking heavily in the past 30 days before the survey.</a:t>
            </a:r>
          </a:p>
          <a:p>
            <a:r>
              <a:rPr lang="en-US" altLang="en-US" sz="900" i="0" dirty="0">
                <a:solidFill>
                  <a:schemeClr val="tx2"/>
                </a:solidFill>
                <a:latin typeface="+mn-lt"/>
              </a:rPr>
              <a:t>Technical note: Estimates are limited to those 21 and older. </a:t>
            </a:r>
            <a:r>
              <a:rPr lang="en-US" altLang="en-US" sz="900" b="0" i="0" dirty="0">
                <a:solidFill>
                  <a:schemeClr val="tx2"/>
                </a:solidFill>
                <a:latin typeface="+mn-lt"/>
              </a:rPr>
              <a:t>Heavy drinking: adult men having more than two drinks on average per day; adult women having more than drink on average per day in the 30 days prior to the survey.</a:t>
            </a:r>
          </a:p>
          <a:p>
            <a:r>
              <a:rPr lang="en-US" altLang="en-US" sz="900" i="0" dirty="0">
                <a:solidFill>
                  <a:schemeClr val="tx2"/>
                </a:solidFill>
                <a:latin typeface="+mn-lt"/>
              </a:rPr>
              <a:t>Source:</a:t>
            </a:r>
            <a:r>
              <a:rPr lang="en-US" altLang="en-US" sz="900" b="0" i="0" dirty="0">
                <a:solidFill>
                  <a:schemeClr val="tx2"/>
                </a:solidFill>
                <a:latin typeface="+mn-lt"/>
              </a:rPr>
              <a:t> NC State Center for Health Statistics, Behavioral Risk Factor Surveillance System 2024</a:t>
            </a:r>
          </a:p>
          <a:p>
            <a:r>
              <a:rPr lang="en-US" altLang="en-US" sz="900" b="0" i="0" dirty="0">
                <a:solidFill>
                  <a:schemeClr val="tx2"/>
                </a:solidFill>
                <a:latin typeface="+mn-lt"/>
              </a:rPr>
              <a:t>Analysis by Injury Epidemiology, Surveillance, and Informatics Unit</a:t>
            </a:r>
          </a:p>
        </p:txBody>
      </p:sp>
      <p:sp>
        <p:nvSpPr>
          <p:cNvPr id="8" name="TextBox 4">
            <a:extLst>
              <a:ext uri="{FF2B5EF4-FFF2-40B4-BE49-F238E27FC236}">
                <a16:creationId xmlns:a16="http://schemas.microsoft.com/office/drawing/2014/main" id="{F68094BE-9AE3-11AB-70D9-2FA5DA89D0EA}"/>
              </a:ext>
              <a:ext uri="{C183D7F6-B498-43B3-948B-1728B52AA6E4}">
                <adec:decorative xmlns:adec="http://schemas.microsoft.com/office/drawing/2017/decorative" val="1"/>
              </a:ext>
            </a:extLst>
          </p:cNvPr>
          <p:cNvSpPr txBox="1"/>
          <p:nvPr/>
        </p:nvSpPr>
        <p:spPr>
          <a:xfrm>
            <a:off x="3024884" y="4251855"/>
            <a:ext cx="39860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a:t>
            </a:r>
          </a:p>
        </p:txBody>
      </p:sp>
      <p:sp>
        <p:nvSpPr>
          <p:cNvPr id="9" name="TextBox 4">
            <a:extLst>
              <a:ext uri="{FF2B5EF4-FFF2-40B4-BE49-F238E27FC236}">
                <a16:creationId xmlns:a16="http://schemas.microsoft.com/office/drawing/2014/main" id="{F7067FE4-5AF3-CDCE-9853-971CE816DAA4}"/>
              </a:ext>
              <a:ext uri="{C183D7F6-B498-43B3-948B-1728B52AA6E4}">
                <adec:decorative xmlns:adec="http://schemas.microsoft.com/office/drawing/2017/decorative" val="1"/>
              </a:ext>
            </a:extLst>
          </p:cNvPr>
          <p:cNvSpPr txBox="1"/>
          <p:nvPr/>
        </p:nvSpPr>
        <p:spPr>
          <a:xfrm>
            <a:off x="2594475" y="4251855"/>
            <a:ext cx="39860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a:t>
            </a:r>
          </a:p>
        </p:txBody>
      </p:sp>
    </p:spTree>
    <p:extLst>
      <p:ext uri="{BB962C8B-B14F-4D97-AF65-F5344CB8AC3E}">
        <p14:creationId xmlns:p14="http://schemas.microsoft.com/office/powerpoint/2010/main" val="59991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8E8A47-AAA2-9817-08D8-C0E8FC8320DA}"/>
              </a:ext>
            </a:extLst>
          </p:cNvPr>
          <p:cNvSpPr txBox="1">
            <a:spLocks/>
          </p:cNvSpPr>
          <p:nvPr/>
        </p:nvSpPr>
        <p:spPr>
          <a:xfrm>
            <a:off x="274320" y="1143000"/>
            <a:ext cx="8743857" cy="764276"/>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lvl="0">
              <a:spcBef>
                <a:spcPts val="600"/>
              </a:spcBef>
              <a:defRPr/>
            </a:pPr>
            <a:r>
              <a:rPr kumimoji="0" lang="en-US" sz="1600" b="1" i="0" u="none" strike="noStrike" kern="1200" cap="none" spc="0" normalizeH="0" baseline="0" noProof="0" dirty="0">
                <a:ln>
                  <a:noFill/>
                </a:ln>
                <a:solidFill>
                  <a:srgbClr val="5C93D5"/>
                </a:solidFill>
                <a:effectLst/>
                <a:uLnTx/>
                <a:uFillTx/>
                <a:latin typeface="+mn-lt"/>
              </a:rPr>
              <a:t>Roughly 108,000 NC high school students</a:t>
            </a:r>
            <a:r>
              <a:rPr lang="en-US" sz="1600" dirty="0">
                <a:solidFill>
                  <a:srgbClr val="5C93D5"/>
                </a:solidFill>
                <a:latin typeface="+mn-lt"/>
              </a:rPr>
              <a:t> </a:t>
            </a:r>
            <a:r>
              <a:rPr kumimoji="0" lang="en-US" sz="1600" b="1" i="0" u="none" strike="noStrike" kern="1200" cap="none" spc="0" normalizeH="0" baseline="0" noProof="0" dirty="0">
                <a:ln>
                  <a:noFill/>
                </a:ln>
                <a:solidFill>
                  <a:srgbClr val="5C93D5"/>
                </a:solidFill>
                <a:effectLst/>
                <a:uLnTx/>
                <a:uFillTx/>
                <a:latin typeface="+mn-lt"/>
              </a:rPr>
              <a:t>currently drink</a:t>
            </a:r>
            <a:r>
              <a:rPr lang="en-US" sz="1600" dirty="0">
                <a:solidFill>
                  <a:srgbClr val="5C93D5"/>
                </a:solidFill>
                <a:latin typeface="+mn-lt"/>
              </a:rPr>
              <a:t>. Among those who drink, half binge drink</a:t>
            </a:r>
            <a:r>
              <a:rPr kumimoji="0" lang="en-US" sz="1600" b="1" i="0" u="none" strike="noStrike" kern="1200" cap="none" spc="0" normalizeH="0" baseline="0" noProof="0" dirty="0">
                <a:ln>
                  <a:noFill/>
                </a:ln>
                <a:solidFill>
                  <a:srgbClr val="5C93D5"/>
                </a:solidFill>
                <a:effectLst/>
                <a:uLnTx/>
                <a:uFillTx/>
                <a:latin typeface="+mn-lt"/>
              </a:rPr>
              <a:t> and 2 in 5 usually obtain alcohol from someone, such as family or friends, giving it to them versus buying it for themselves.</a:t>
            </a:r>
            <a:endParaRPr kumimoji="0" lang="en-US" sz="1600" b="1" i="0" u="none" strike="noStrike" kern="1200" cap="none" spc="0" normalizeH="0" baseline="0" noProof="0" dirty="0">
              <a:ln>
                <a:noFill/>
              </a:ln>
              <a:solidFill>
                <a:srgbClr val="5C93D5"/>
              </a:solidFill>
              <a:effectLst/>
              <a:uLnTx/>
              <a:uFillTx/>
              <a:latin typeface="+mn-lt"/>
              <a:cs typeface="Helvetica" charset="0"/>
            </a:endParaRPr>
          </a:p>
        </p:txBody>
      </p:sp>
      <p:sp>
        <p:nvSpPr>
          <p:cNvPr id="18" name="TextBox 17">
            <a:extLst>
              <a:ext uri="{FF2B5EF4-FFF2-40B4-BE49-F238E27FC236}">
                <a16:creationId xmlns:a16="http://schemas.microsoft.com/office/drawing/2014/main" id="{CC917CAD-7990-78DA-FC0D-AC77B00E8D4B}"/>
              </a:ext>
            </a:extLst>
          </p:cNvPr>
          <p:cNvSpPr txBox="1"/>
          <p:nvPr/>
        </p:nvSpPr>
        <p:spPr>
          <a:xfrm>
            <a:off x="630330" y="1988299"/>
            <a:ext cx="1851321" cy="707886"/>
          </a:xfrm>
          <a:prstGeom prst="rect">
            <a:avLst/>
          </a:prstGeom>
          <a:solidFill>
            <a:schemeClr val="bg1"/>
          </a:solidFill>
        </p:spPr>
        <p:txBody>
          <a:bodyPr wrap="square">
            <a:spAutoFit/>
          </a:bodyPr>
          <a:lstStyle/>
          <a:p>
            <a:pPr algn="ctr" rtl="0">
              <a:spcAft>
                <a:spcPts val="1200"/>
              </a:spcAft>
              <a:defRPr sz="1400" b="0" i="0" u="none" strike="noStrike" kern="1200" spc="0" baseline="0">
                <a:solidFill>
                  <a:prstClr val="black">
                    <a:lumMod val="65000"/>
                    <a:lumOff val="35000"/>
                  </a:prstClr>
                </a:solidFill>
                <a:latin typeface="+mn-lt"/>
                <a:ea typeface="+mn-ea"/>
                <a:cs typeface="+mn-cs"/>
              </a:defRPr>
            </a:pPr>
            <a:r>
              <a:rPr lang="en-US" sz="1600" b="1" i="0" u="none" strike="noStrike" kern="1200" spc="0" baseline="0" dirty="0">
                <a:solidFill>
                  <a:srgbClr val="1F497D"/>
                </a:solidFill>
              </a:rPr>
              <a:t>Currently Drink</a:t>
            </a:r>
          </a:p>
          <a:p>
            <a:pPr algn="ctr" rtl="0">
              <a:spcAft>
                <a:spcPts val="600"/>
              </a:spcAft>
              <a:defRPr sz="1400" b="0" i="0" u="none" strike="noStrike" kern="1200" spc="0" baseline="0">
                <a:solidFill>
                  <a:prstClr val="black">
                    <a:lumMod val="65000"/>
                    <a:lumOff val="35000"/>
                  </a:prstClr>
                </a:solidFill>
                <a:latin typeface="+mn-lt"/>
                <a:ea typeface="+mn-ea"/>
                <a:cs typeface="+mn-cs"/>
              </a:defRPr>
            </a:pPr>
            <a:endParaRPr lang="en-US" sz="1400" b="1" i="0" u="none" strike="noStrike" kern="1200" spc="0" baseline="0" dirty="0">
              <a:solidFill>
                <a:srgbClr val="1F497D"/>
              </a:solidFill>
            </a:endParaRPr>
          </a:p>
        </p:txBody>
      </p:sp>
      <p:pic>
        <p:nvPicPr>
          <p:cNvPr id="17" name="Picture 16" descr="Doughnut chart of the percentage of NC high school students that drank alcohol in 2021.">
            <a:extLst>
              <a:ext uri="{FF2B5EF4-FFF2-40B4-BE49-F238E27FC236}">
                <a16:creationId xmlns:a16="http://schemas.microsoft.com/office/drawing/2014/main" id="{96E125C7-1D2F-2B59-3C41-AAF4F550AEC3}"/>
              </a:ext>
            </a:extLst>
          </p:cNvPr>
          <p:cNvPicPr>
            <a:picLocks/>
          </p:cNvPicPr>
          <p:nvPr/>
        </p:nvPicPr>
        <p:blipFill>
          <a:blip r:embed="rId3" cstate="print">
            <a:extLst>
              <a:ext uri="{28A0092B-C50C-407E-A947-70E740481C1C}">
                <a14:useLocalDpi xmlns:a14="http://schemas.microsoft.com/office/drawing/2010/main" val="0"/>
              </a:ext>
            </a:extLst>
          </a:blip>
          <a:srcRect l="1140" t="39091" r="67119" b="16666"/>
          <a:stretch>
            <a:fillRect/>
          </a:stretch>
        </p:blipFill>
        <p:spPr>
          <a:xfrm>
            <a:off x="104226" y="2680997"/>
            <a:ext cx="2902113" cy="3034002"/>
          </a:xfrm>
          <a:prstGeom prst="rect">
            <a:avLst/>
          </a:prstGeom>
        </p:spPr>
      </p:pic>
      <p:sp>
        <p:nvSpPr>
          <p:cNvPr id="37" name="TextBox 36">
            <a:extLst>
              <a:ext uri="{FF2B5EF4-FFF2-40B4-BE49-F238E27FC236}">
                <a16:creationId xmlns:a16="http://schemas.microsoft.com/office/drawing/2014/main" id="{5D1F85AE-1355-317C-8896-3CE6FEBA16F1}"/>
              </a:ext>
            </a:extLst>
          </p:cNvPr>
          <p:cNvSpPr txBox="1"/>
          <p:nvPr/>
        </p:nvSpPr>
        <p:spPr>
          <a:xfrm>
            <a:off x="970949" y="3459086"/>
            <a:ext cx="1168662" cy="769441"/>
          </a:xfrm>
          <a:prstGeom prst="rect">
            <a:avLst/>
          </a:prstGeom>
          <a:noFill/>
        </p:spPr>
        <p:txBody>
          <a:bodyPr wrap="square" rtlCol="0">
            <a:spAutoFit/>
          </a:bodyPr>
          <a:lstStyle/>
          <a:p>
            <a:pPr algn="ctr"/>
            <a:r>
              <a:rPr lang="en-US" sz="4400" dirty="0">
                <a:solidFill>
                  <a:srgbClr val="1F497D"/>
                </a:solidFill>
                <a:latin typeface="Franklin Gothic Demi Cond" panose="020B0706030402020204" pitchFamily="34" charset="0"/>
              </a:rPr>
              <a:t>19%</a:t>
            </a:r>
          </a:p>
        </p:txBody>
      </p:sp>
      <p:sp>
        <p:nvSpPr>
          <p:cNvPr id="38" name="TextBox 37">
            <a:extLst>
              <a:ext uri="{FF2B5EF4-FFF2-40B4-BE49-F238E27FC236}">
                <a16:creationId xmlns:a16="http://schemas.microsoft.com/office/drawing/2014/main" id="{069146E7-DF7A-4F2F-3BDF-460D7541AE93}"/>
              </a:ext>
            </a:extLst>
          </p:cNvPr>
          <p:cNvSpPr txBox="1"/>
          <p:nvPr/>
        </p:nvSpPr>
        <p:spPr>
          <a:xfrm>
            <a:off x="843360" y="4228527"/>
            <a:ext cx="1423840" cy="508281"/>
          </a:xfrm>
          <a:prstGeom prst="rect">
            <a:avLst/>
          </a:prstGeom>
          <a:noFill/>
        </p:spPr>
        <p:txBody>
          <a:bodyPr wrap="square" rtlCol="0">
            <a:spAutoFit/>
          </a:bodyPr>
          <a:lstStyle/>
          <a:p>
            <a:pPr algn="ctr">
              <a:lnSpc>
                <a:spcPct val="75000"/>
              </a:lnSpc>
            </a:pPr>
            <a:r>
              <a:rPr lang="en-US" sz="1200" b="1" dirty="0">
                <a:solidFill>
                  <a:schemeClr val="tx2"/>
                </a:solidFill>
              </a:rPr>
              <a:t>of NC high school students surveyed</a:t>
            </a:r>
          </a:p>
        </p:txBody>
      </p:sp>
      <p:sp>
        <p:nvSpPr>
          <p:cNvPr id="8" name="TextBox 7">
            <a:extLst>
              <a:ext uri="{FF2B5EF4-FFF2-40B4-BE49-F238E27FC236}">
                <a16:creationId xmlns:a16="http://schemas.microsoft.com/office/drawing/2014/main" id="{31CEB19D-7981-1462-9EBE-0EFD76C0CE24}"/>
              </a:ext>
            </a:extLst>
          </p:cNvPr>
          <p:cNvSpPr txBox="1"/>
          <p:nvPr/>
        </p:nvSpPr>
        <p:spPr>
          <a:xfrm>
            <a:off x="11599" y="5519778"/>
            <a:ext cx="3087363" cy="231282"/>
          </a:xfrm>
          <a:prstGeom prst="rect">
            <a:avLst/>
          </a:prstGeom>
          <a:noFill/>
        </p:spPr>
        <p:txBody>
          <a:bodyPr wrap="square" rtlCol="0">
            <a:spAutoFit/>
          </a:bodyPr>
          <a:lstStyle/>
          <a:p>
            <a:pPr algn="ctr">
              <a:lnSpc>
                <a:spcPct val="75000"/>
              </a:lnSpc>
            </a:pPr>
            <a:r>
              <a:rPr lang="en-US" sz="1200" b="1" dirty="0">
                <a:solidFill>
                  <a:schemeClr val="tx2"/>
                </a:solidFill>
              </a:rPr>
              <a:t>108,000 NC high school students</a:t>
            </a:r>
          </a:p>
        </p:txBody>
      </p:sp>
      <p:sp>
        <p:nvSpPr>
          <p:cNvPr id="13" name="TextBox 12">
            <a:extLst>
              <a:ext uri="{FF2B5EF4-FFF2-40B4-BE49-F238E27FC236}">
                <a16:creationId xmlns:a16="http://schemas.microsoft.com/office/drawing/2014/main" id="{4502C634-BFF5-E002-3FDE-F21A3FDA4CBE}"/>
              </a:ext>
            </a:extLst>
          </p:cNvPr>
          <p:cNvSpPr txBox="1"/>
          <p:nvPr/>
        </p:nvSpPr>
        <p:spPr>
          <a:xfrm>
            <a:off x="3457624" y="1988299"/>
            <a:ext cx="2220446" cy="769441"/>
          </a:xfrm>
          <a:prstGeom prst="rect">
            <a:avLst/>
          </a:prstGeom>
          <a:solidFill>
            <a:schemeClr val="bg1"/>
          </a:solidFill>
          <a:ln>
            <a:solidFill>
              <a:schemeClr val="bg1"/>
            </a:solidFill>
          </a:ln>
        </p:spPr>
        <p:txBody>
          <a:bodyPr wrap="square">
            <a:spAutoFit/>
          </a:bodyPr>
          <a:lstStyle/>
          <a:p>
            <a:pPr algn="ctr" rtl="0">
              <a:defRPr sz="1100" b="0" i="0" u="none" strike="noStrike" kern="1200" spc="0" baseline="0">
                <a:solidFill>
                  <a:prstClr val="black">
                    <a:lumMod val="65000"/>
                    <a:lumOff val="35000"/>
                  </a:prstClr>
                </a:solidFill>
                <a:latin typeface="+mn-lt"/>
                <a:ea typeface="+mn-ea"/>
                <a:cs typeface="+mn-cs"/>
              </a:defRPr>
            </a:pPr>
            <a:r>
              <a:rPr lang="en-US" sz="1600" b="1" dirty="0">
                <a:solidFill>
                  <a:srgbClr val="1F497D"/>
                </a:solidFill>
              </a:rPr>
              <a:t>Binge Drink</a:t>
            </a:r>
          </a:p>
          <a:p>
            <a:pPr algn="ctr" rtl="0">
              <a:defRPr sz="1100" b="0" i="0" u="none" strike="noStrike" kern="1200" spc="0" baseline="0">
                <a:solidFill>
                  <a:prstClr val="black">
                    <a:lumMod val="65000"/>
                    <a:lumOff val="35000"/>
                  </a:prstClr>
                </a:solidFill>
                <a:latin typeface="+mn-lt"/>
                <a:ea typeface="+mn-ea"/>
                <a:cs typeface="+mn-cs"/>
              </a:defRPr>
            </a:pPr>
            <a:endParaRPr lang="en-US" sz="1600" b="1" i="0" u="none" strike="noStrike" kern="1200" spc="0" baseline="0" dirty="0">
              <a:solidFill>
                <a:srgbClr val="1F497D"/>
              </a:solidFill>
            </a:endParaRPr>
          </a:p>
          <a:p>
            <a:pPr algn="ctr" rtl="0">
              <a:defRPr sz="1100" b="0" i="0" u="none" strike="noStrike" kern="1200" spc="0" baseline="0">
                <a:solidFill>
                  <a:prstClr val="black">
                    <a:lumMod val="65000"/>
                    <a:lumOff val="35000"/>
                  </a:prstClr>
                </a:solidFill>
                <a:latin typeface="+mn-lt"/>
                <a:ea typeface="+mn-ea"/>
                <a:cs typeface="+mn-cs"/>
              </a:defRPr>
            </a:pPr>
            <a:endParaRPr lang="en-US" sz="1100" b="1" i="0" u="none" strike="noStrike" kern="1200" spc="0" baseline="0" dirty="0">
              <a:solidFill>
                <a:srgbClr val="1F497D"/>
              </a:solidFill>
            </a:endParaRPr>
          </a:p>
        </p:txBody>
      </p:sp>
      <p:pic>
        <p:nvPicPr>
          <p:cNvPr id="20" name="Picture 19" descr="Doughnut chart of the percentage of NC high school students that binge drank (among students who drank) in 2021.">
            <a:extLst>
              <a:ext uri="{FF2B5EF4-FFF2-40B4-BE49-F238E27FC236}">
                <a16:creationId xmlns:a16="http://schemas.microsoft.com/office/drawing/2014/main" id="{6E56D815-25E9-EEAA-7611-55436F793D0A}"/>
              </a:ext>
            </a:extLst>
          </p:cNvPr>
          <p:cNvPicPr>
            <a:picLocks/>
          </p:cNvPicPr>
          <p:nvPr/>
        </p:nvPicPr>
        <p:blipFill>
          <a:blip r:embed="rId3" cstate="print">
            <a:extLst>
              <a:ext uri="{28A0092B-C50C-407E-A947-70E740481C1C}">
                <a14:useLocalDpi xmlns:a14="http://schemas.microsoft.com/office/drawing/2010/main" val="0"/>
              </a:ext>
            </a:extLst>
          </a:blip>
          <a:srcRect l="33976" t="39223" r="34282" b="16666"/>
          <a:stretch>
            <a:fillRect/>
          </a:stretch>
        </p:blipFill>
        <p:spPr>
          <a:xfrm>
            <a:off x="3106963" y="2690039"/>
            <a:ext cx="2902113" cy="3024960"/>
          </a:xfrm>
          <a:prstGeom prst="rect">
            <a:avLst/>
          </a:prstGeom>
        </p:spPr>
      </p:pic>
      <p:sp>
        <p:nvSpPr>
          <p:cNvPr id="15" name="TextBox 14">
            <a:extLst>
              <a:ext uri="{FF2B5EF4-FFF2-40B4-BE49-F238E27FC236}">
                <a16:creationId xmlns:a16="http://schemas.microsoft.com/office/drawing/2014/main" id="{A2F14258-BF72-5127-6A77-F439DBFA2E51}"/>
              </a:ext>
            </a:extLst>
          </p:cNvPr>
          <p:cNvSpPr txBox="1"/>
          <p:nvPr/>
        </p:nvSpPr>
        <p:spPr>
          <a:xfrm>
            <a:off x="3999108" y="3461249"/>
            <a:ext cx="1137477" cy="769441"/>
          </a:xfrm>
          <a:prstGeom prst="rect">
            <a:avLst/>
          </a:prstGeom>
          <a:noFill/>
        </p:spPr>
        <p:txBody>
          <a:bodyPr wrap="square" rtlCol="0">
            <a:spAutoFit/>
          </a:bodyPr>
          <a:lstStyle/>
          <a:p>
            <a:pPr algn="ctr"/>
            <a:r>
              <a:rPr lang="en-US" sz="4400" dirty="0">
                <a:solidFill>
                  <a:srgbClr val="1F497D"/>
                </a:solidFill>
                <a:latin typeface="Franklin Gothic Demi Cond" panose="020B0706030402020204" pitchFamily="34" charset="0"/>
              </a:rPr>
              <a:t>51%</a:t>
            </a:r>
          </a:p>
        </p:txBody>
      </p:sp>
      <p:sp>
        <p:nvSpPr>
          <p:cNvPr id="14" name="TextBox 13">
            <a:extLst>
              <a:ext uri="{FF2B5EF4-FFF2-40B4-BE49-F238E27FC236}">
                <a16:creationId xmlns:a16="http://schemas.microsoft.com/office/drawing/2014/main" id="{DBAF246D-49A9-70D9-F177-7C1B6DA93A30}"/>
              </a:ext>
            </a:extLst>
          </p:cNvPr>
          <p:cNvSpPr txBox="1"/>
          <p:nvPr/>
        </p:nvSpPr>
        <p:spPr>
          <a:xfrm>
            <a:off x="4065194" y="4230690"/>
            <a:ext cx="985647" cy="369781"/>
          </a:xfrm>
          <a:prstGeom prst="rect">
            <a:avLst/>
          </a:prstGeom>
          <a:noFill/>
        </p:spPr>
        <p:txBody>
          <a:bodyPr wrap="square" rtlCol="0">
            <a:spAutoFit/>
          </a:bodyPr>
          <a:lstStyle/>
          <a:p>
            <a:pPr algn="ctr">
              <a:lnSpc>
                <a:spcPct val="75000"/>
              </a:lnSpc>
            </a:pPr>
            <a:r>
              <a:rPr lang="en-US" sz="1200" b="1" dirty="0">
                <a:solidFill>
                  <a:schemeClr val="tx2"/>
                </a:solidFill>
              </a:rPr>
              <a:t>of those </a:t>
            </a:r>
          </a:p>
          <a:p>
            <a:pPr algn="ctr">
              <a:lnSpc>
                <a:spcPct val="75000"/>
              </a:lnSpc>
            </a:pPr>
            <a:r>
              <a:rPr lang="en-US" sz="1200" b="1" dirty="0">
                <a:solidFill>
                  <a:schemeClr val="tx2"/>
                </a:solidFill>
              </a:rPr>
              <a:t>who drink</a:t>
            </a:r>
          </a:p>
        </p:txBody>
      </p:sp>
      <p:sp>
        <p:nvSpPr>
          <p:cNvPr id="9" name="TextBox 8">
            <a:extLst>
              <a:ext uri="{FF2B5EF4-FFF2-40B4-BE49-F238E27FC236}">
                <a16:creationId xmlns:a16="http://schemas.microsoft.com/office/drawing/2014/main" id="{B9426209-9E98-DA3D-421B-1B701587D3AA}"/>
              </a:ext>
            </a:extLst>
          </p:cNvPr>
          <p:cNvSpPr txBox="1"/>
          <p:nvPr/>
        </p:nvSpPr>
        <p:spPr>
          <a:xfrm>
            <a:off x="3106962" y="5519778"/>
            <a:ext cx="3087363" cy="231282"/>
          </a:xfrm>
          <a:prstGeom prst="rect">
            <a:avLst/>
          </a:prstGeom>
          <a:noFill/>
        </p:spPr>
        <p:txBody>
          <a:bodyPr wrap="square" rtlCol="0">
            <a:spAutoFit/>
          </a:bodyPr>
          <a:lstStyle/>
          <a:p>
            <a:pPr algn="ctr">
              <a:lnSpc>
                <a:spcPct val="75000"/>
              </a:lnSpc>
            </a:pPr>
            <a:r>
              <a:rPr lang="en-US" sz="1200" b="1" dirty="0">
                <a:solidFill>
                  <a:schemeClr val="tx2"/>
                </a:solidFill>
              </a:rPr>
              <a:t>55,000 NC high school students</a:t>
            </a:r>
          </a:p>
        </p:txBody>
      </p:sp>
      <p:sp>
        <p:nvSpPr>
          <p:cNvPr id="7" name="TextBox 6">
            <a:extLst>
              <a:ext uri="{FF2B5EF4-FFF2-40B4-BE49-F238E27FC236}">
                <a16:creationId xmlns:a16="http://schemas.microsoft.com/office/drawing/2014/main" id="{E9AD55B2-DAFF-CFB4-7A1E-E5CBD886CF2A}"/>
              </a:ext>
            </a:extLst>
          </p:cNvPr>
          <p:cNvSpPr txBox="1"/>
          <p:nvPr/>
        </p:nvSpPr>
        <p:spPr>
          <a:xfrm>
            <a:off x="6230371" y="1907276"/>
            <a:ext cx="2656197" cy="830997"/>
          </a:xfrm>
          <a:prstGeom prst="rect">
            <a:avLst/>
          </a:prstGeom>
          <a:solidFill>
            <a:schemeClr val="bg1"/>
          </a:solidFill>
          <a:ln>
            <a:solidFill>
              <a:schemeClr val="bg1"/>
            </a:solidFill>
          </a:ln>
        </p:spPr>
        <p:txBody>
          <a:bodyPr wrap="square">
            <a:spAutoFit/>
          </a:bodyPr>
          <a:lstStyle/>
          <a:p>
            <a:pPr algn="ctr" rtl="0">
              <a:defRPr sz="1100" b="0" i="0" u="none" strike="noStrike" kern="1200" spc="0" baseline="0">
                <a:solidFill>
                  <a:prstClr val="black">
                    <a:lumMod val="65000"/>
                    <a:lumOff val="35000"/>
                  </a:prstClr>
                </a:solidFill>
                <a:latin typeface="+mn-lt"/>
                <a:ea typeface="+mn-ea"/>
                <a:cs typeface="+mn-cs"/>
              </a:defRPr>
            </a:pPr>
            <a:r>
              <a:rPr lang="en-US" sz="1600" b="1" dirty="0">
                <a:solidFill>
                  <a:srgbClr val="1F497D"/>
                </a:solidFill>
              </a:rPr>
              <a:t>Usually Obtain Alcohol Through Someone </a:t>
            </a:r>
          </a:p>
          <a:p>
            <a:pPr algn="ctr" rtl="0">
              <a:defRPr sz="1100" b="0" i="0" u="none" strike="noStrike" kern="1200" spc="0" baseline="0">
                <a:solidFill>
                  <a:prstClr val="black">
                    <a:lumMod val="65000"/>
                    <a:lumOff val="35000"/>
                  </a:prstClr>
                </a:solidFill>
                <a:latin typeface="+mn-lt"/>
                <a:ea typeface="+mn-ea"/>
                <a:cs typeface="+mn-cs"/>
              </a:defRPr>
            </a:pPr>
            <a:r>
              <a:rPr lang="en-US" sz="1600" b="1" dirty="0">
                <a:solidFill>
                  <a:srgbClr val="1F497D"/>
                </a:solidFill>
              </a:rPr>
              <a:t>Giving It To Them</a:t>
            </a:r>
          </a:p>
        </p:txBody>
      </p:sp>
      <p:pic>
        <p:nvPicPr>
          <p:cNvPr id="22" name="Picture 21" descr="Doughnut chart of the percentage of NC high school students that usually obtained alcohol from someone, such as family or friends, giving it to them versus buying it for themselves (among students who drank) in 2021.">
            <a:extLst>
              <a:ext uri="{FF2B5EF4-FFF2-40B4-BE49-F238E27FC236}">
                <a16:creationId xmlns:a16="http://schemas.microsoft.com/office/drawing/2014/main" id="{B59C0170-229A-3A09-B3FC-27A8E75A2831}"/>
              </a:ext>
            </a:extLst>
          </p:cNvPr>
          <p:cNvPicPr>
            <a:picLocks/>
          </p:cNvPicPr>
          <p:nvPr/>
        </p:nvPicPr>
        <p:blipFill>
          <a:blip r:embed="rId3" cstate="print">
            <a:extLst>
              <a:ext uri="{28A0092B-C50C-407E-A947-70E740481C1C}">
                <a14:useLocalDpi xmlns:a14="http://schemas.microsoft.com/office/drawing/2010/main" val="0"/>
              </a:ext>
            </a:extLst>
          </a:blip>
          <a:srcRect l="66813" t="39091" r="1496" b="16666"/>
          <a:stretch>
            <a:fillRect/>
          </a:stretch>
        </p:blipFill>
        <p:spPr>
          <a:xfrm>
            <a:off x="6109701" y="2680997"/>
            <a:ext cx="2897541" cy="3034003"/>
          </a:xfrm>
          <a:prstGeom prst="rect">
            <a:avLst/>
          </a:prstGeom>
        </p:spPr>
      </p:pic>
      <p:sp>
        <p:nvSpPr>
          <p:cNvPr id="10" name="TextBox 9">
            <a:extLst>
              <a:ext uri="{FF2B5EF4-FFF2-40B4-BE49-F238E27FC236}">
                <a16:creationId xmlns:a16="http://schemas.microsoft.com/office/drawing/2014/main" id="{851BC25D-607B-840F-5ABB-ED5FB044A0CC}"/>
              </a:ext>
            </a:extLst>
          </p:cNvPr>
          <p:cNvSpPr txBox="1"/>
          <p:nvPr/>
        </p:nvSpPr>
        <p:spPr>
          <a:xfrm>
            <a:off x="6989727" y="3459086"/>
            <a:ext cx="1137477" cy="769441"/>
          </a:xfrm>
          <a:prstGeom prst="rect">
            <a:avLst/>
          </a:prstGeom>
          <a:noFill/>
        </p:spPr>
        <p:txBody>
          <a:bodyPr wrap="square" rtlCol="0">
            <a:spAutoFit/>
          </a:bodyPr>
          <a:lstStyle/>
          <a:p>
            <a:pPr algn="ctr"/>
            <a:r>
              <a:rPr lang="en-US" sz="4400" dirty="0">
                <a:solidFill>
                  <a:srgbClr val="1F497D"/>
                </a:solidFill>
                <a:latin typeface="Franklin Gothic Demi Cond" panose="020B0706030402020204" pitchFamily="34" charset="0"/>
              </a:rPr>
              <a:t>43%</a:t>
            </a:r>
          </a:p>
        </p:txBody>
      </p:sp>
      <p:sp>
        <p:nvSpPr>
          <p:cNvPr id="11" name="TextBox 13">
            <a:extLst>
              <a:ext uri="{FF2B5EF4-FFF2-40B4-BE49-F238E27FC236}">
                <a16:creationId xmlns:a16="http://schemas.microsoft.com/office/drawing/2014/main" id="{6E205742-C325-51A4-C025-B40AEF84DBDF}"/>
              </a:ext>
            </a:extLst>
          </p:cNvPr>
          <p:cNvSpPr txBox="1"/>
          <p:nvPr/>
        </p:nvSpPr>
        <p:spPr>
          <a:xfrm>
            <a:off x="7065648" y="4228527"/>
            <a:ext cx="985633" cy="369769"/>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lnSpc>
                <a:spcPct val="75000"/>
              </a:lnSpc>
            </a:pPr>
            <a:r>
              <a:rPr lang="en-US" sz="1200" b="1" dirty="0">
                <a:solidFill>
                  <a:schemeClr val="tx2"/>
                </a:solidFill>
              </a:rPr>
              <a:t>of those </a:t>
            </a:r>
          </a:p>
          <a:p>
            <a:pPr algn="ctr">
              <a:lnSpc>
                <a:spcPct val="75000"/>
              </a:lnSpc>
            </a:pPr>
            <a:r>
              <a:rPr lang="en-US" sz="1200" b="1" dirty="0">
                <a:solidFill>
                  <a:schemeClr val="tx2"/>
                </a:solidFill>
              </a:rPr>
              <a:t>who drink</a:t>
            </a:r>
          </a:p>
        </p:txBody>
      </p:sp>
      <p:sp>
        <p:nvSpPr>
          <p:cNvPr id="12" name="TextBox 11">
            <a:extLst>
              <a:ext uri="{FF2B5EF4-FFF2-40B4-BE49-F238E27FC236}">
                <a16:creationId xmlns:a16="http://schemas.microsoft.com/office/drawing/2014/main" id="{E9DAA9BF-30E6-D8AF-1D34-BEF5BF3391B5}"/>
              </a:ext>
            </a:extLst>
          </p:cNvPr>
          <p:cNvSpPr txBox="1"/>
          <p:nvPr/>
        </p:nvSpPr>
        <p:spPr>
          <a:xfrm>
            <a:off x="6014782" y="5517603"/>
            <a:ext cx="3087363" cy="231282"/>
          </a:xfrm>
          <a:prstGeom prst="rect">
            <a:avLst/>
          </a:prstGeom>
          <a:noFill/>
        </p:spPr>
        <p:txBody>
          <a:bodyPr wrap="square" rtlCol="0">
            <a:spAutoFit/>
          </a:bodyPr>
          <a:lstStyle/>
          <a:p>
            <a:pPr algn="ctr">
              <a:lnSpc>
                <a:spcPct val="75000"/>
              </a:lnSpc>
            </a:pPr>
            <a:r>
              <a:rPr lang="en-US" sz="1200" b="1" dirty="0">
                <a:solidFill>
                  <a:schemeClr val="tx2"/>
                </a:solidFill>
              </a:rPr>
              <a:t>46,000 NC high school students</a:t>
            </a:r>
          </a:p>
        </p:txBody>
      </p:sp>
      <p:sp>
        <p:nvSpPr>
          <p:cNvPr id="2" name="Text Placeholder 3">
            <a:extLst>
              <a:ext uri="{FF2B5EF4-FFF2-40B4-BE49-F238E27FC236}">
                <a16:creationId xmlns:a16="http://schemas.microsoft.com/office/drawing/2014/main" id="{0454F407-9DC6-946A-40A3-225F71CC3907}"/>
              </a:ext>
            </a:extLst>
          </p:cNvPr>
          <p:cNvSpPr txBox="1">
            <a:spLocks/>
          </p:cNvSpPr>
          <p:nvPr/>
        </p:nvSpPr>
        <p:spPr>
          <a:xfrm>
            <a:off x="274320" y="5852160"/>
            <a:ext cx="8798353" cy="781393"/>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0" dirty="0">
                <a:solidFill>
                  <a:schemeClr val="tx2"/>
                </a:solidFill>
                <a:latin typeface="+mn-lt"/>
              </a:rPr>
              <a:t>*Estimate based on US Census Bureau 2021 Population Data, limited to ages 15 to 18.</a:t>
            </a:r>
            <a:endParaRPr lang="en-US" altLang="en-US" sz="900" b="0" dirty="0">
              <a:solidFill>
                <a:schemeClr val="tx2"/>
              </a:solidFill>
              <a:latin typeface="+mn-lt"/>
            </a:endParaRPr>
          </a:p>
          <a:p>
            <a:r>
              <a:rPr lang="en-US" altLang="en-US" sz="900" b="0" dirty="0">
                <a:solidFill>
                  <a:schemeClr val="tx2"/>
                </a:solidFill>
                <a:latin typeface="+mn-lt"/>
              </a:rPr>
              <a:t>^Report usually obtaining alcohol by someone, such as family or friends, giving it to them versus buying it for themselves. </a:t>
            </a:r>
          </a:p>
          <a:p>
            <a:r>
              <a:rPr lang="en-US" altLang="en-US" sz="900" b="0" dirty="0">
                <a:solidFill>
                  <a:schemeClr val="tx2"/>
                </a:solidFill>
                <a:latin typeface="+mn-lt"/>
              </a:rPr>
              <a:t>Technical note: alcohol consumption: At least one alcoholic drink in the 30 days prior to the survey. Binge drinking: males having five or more drinks in one occasion; females having four or more drinks in one occasion in the 30 days prior to the survey. </a:t>
            </a:r>
          </a:p>
          <a:p>
            <a:r>
              <a:rPr lang="en-US" altLang="en-US" sz="900" b="0" dirty="0">
                <a:solidFill>
                  <a:schemeClr val="tx2"/>
                </a:solidFill>
                <a:latin typeface="+mn-lt"/>
              </a:rPr>
              <a:t>Source: NC Department of Public Instruction, Youth Risk Behavior Surveillance System 2021</a:t>
            </a:r>
          </a:p>
          <a:p>
            <a:r>
              <a:rPr lang="en-US" altLang="en-US" sz="900" b="0" dirty="0">
                <a:solidFill>
                  <a:schemeClr val="tx2"/>
                </a:solidFill>
                <a:latin typeface="+mn-lt"/>
              </a:rPr>
              <a:t>Analysis by Injury Epidemiology, Surveillance, and Informatics Unit</a:t>
            </a:r>
          </a:p>
        </p:txBody>
      </p:sp>
    </p:spTree>
    <p:extLst>
      <p:ext uri="{BB962C8B-B14F-4D97-AF65-F5344CB8AC3E}">
        <p14:creationId xmlns:p14="http://schemas.microsoft.com/office/powerpoint/2010/main" val="1762157998"/>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6" ma:contentTypeDescription="Create a new document." ma:contentTypeScope="" ma:versionID="56eed81f91c6e4c376543b78c52c3f3c">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e371658e6c15dc6ceb77a667abadf544"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BEFA06-4E96-414D-9783-3CB788749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8b2e4-9060-4309-b354-463fb93a4269"/>
    <ds:schemaRef ds:uri="ea8af748-1d0b-4554-b403-23c573964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93D88C-3348-45EB-B075-20445B0EED91}">
  <ds:schemaRefs>
    <ds:schemaRef ds:uri="http://schemas.microsoft.com/office/2006/metadata/properties"/>
    <ds:schemaRef ds:uri="http://schemas.microsoft.com/office/infopath/2007/PartnerControls"/>
    <ds:schemaRef ds:uri="bd78b2e4-9060-4309-b354-463fb93a4269"/>
    <ds:schemaRef ds:uri="ea8af748-1d0b-4554-b403-23c573964229"/>
  </ds:schemaRefs>
</ds:datastoreItem>
</file>

<file path=customXml/itemProps3.xml><?xml version="1.0" encoding="utf-8"?>
<ds:datastoreItem xmlns:ds="http://schemas.openxmlformats.org/officeDocument/2006/customXml" ds:itemID="{73281F3B-BF70-4553-B5B6-51CCDF4704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9900</TotalTime>
  <Words>10552</Words>
  <Application>Microsoft Office PowerPoint</Application>
  <PresentationFormat>On-screen Show (4:3)</PresentationFormat>
  <Paragraphs>423</Paragraphs>
  <Slides>31</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Aptos</vt:lpstr>
      <vt:lpstr>Arial</vt:lpstr>
      <vt:lpstr>Calibri</vt:lpstr>
      <vt:lpstr>Franklin Gothic Demi Cond</vt:lpstr>
      <vt:lpstr>Franklin Gothic Medium</vt:lpstr>
      <vt:lpstr>Gotham Bold</vt:lpstr>
      <vt:lpstr>Symbol</vt:lpstr>
      <vt:lpstr>Times New Roman</vt:lpstr>
      <vt:lpstr>6_Office Theme</vt:lpstr>
      <vt:lpstr>7_Office Theme</vt:lpstr>
      <vt:lpstr>PowerPoint Presentation</vt:lpstr>
      <vt:lpstr>Technical Notes</vt:lpstr>
      <vt:lpstr>Levels of Alcohol Use</vt:lpstr>
      <vt:lpstr>What is considered a “drink”?</vt:lpstr>
      <vt:lpstr>Alcohol Use in North Carolina</vt:lpstr>
      <vt:lpstr>PowerPoint Presentation</vt:lpstr>
      <vt:lpstr>There is a higher percentage of binge drinking among adults who are male, Hispanic, or aged 21–34 years.</vt:lpstr>
      <vt:lpstr>There is a higher percentage of heavy drinking among adults who are male, white*, or aged 35–54 years.</vt:lpstr>
      <vt:lpstr>PowerPoint Presentation</vt:lpstr>
      <vt:lpstr>There is a higher percentage of alcohol use among high school students who are female, white*, or in 11th or 12th grade.</vt:lpstr>
      <vt:lpstr>PowerPoint Presentation</vt:lpstr>
      <vt:lpstr>In 2024, an average of 15 North Carolinians died every day due to alcohol use. </vt:lpstr>
      <vt:lpstr>Examples of Alcohol-Attributable Deaths</vt:lpstr>
      <vt:lpstr>Alcohol-attributable death rates decreased slightly from 2021 to 2024, but rates are higher compared to 2015  </vt:lpstr>
      <vt:lpstr>The leading cause of alcohol-attributable death in NC was due to cancer^</vt:lpstr>
      <vt:lpstr>From 2020-2024, alcohol-attributable death rates were highest among individuals who are male, American Indian*, or aged 65 years and older.  </vt:lpstr>
      <vt:lpstr>Alcohol-attributable death rates were highest for chronic causes of death.</vt:lpstr>
      <vt:lpstr>The rates of acute and chronic alcohol-attributable deaths are consistent across sex and race. However, as age increases, the rate of chronic alcohol attributable deaths is higher than acute deaths. </vt:lpstr>
      <vt:lpstr>PowerPoint Presentation</vt:lpstr>
      <vt:lpstr>In 2024, NC lost an estimated $14.6 billion* due to alcohol use^</vt:lpstr>
      <vt:lpstr>Preventing Excessive Alcohol Use and Related Harms</vt:lpstr>
      <vt:lpstr>Evidence-based strategies to reduce excessive alcohol use and its related harms in NC </vt:lpstr>
      <vt:lpstr>Reducing Excessive Alcohol Use to Build Healthier North Carolina Communities Fact Sheet</vt:lpstr>
      <vt:lpstr>NC consumes less alcohol, but receives more revenue from alcohol sales than SC</vt:lpstr>
      <vt:lpstr>U.S. Alcohol Policy Alliance’s (USAPA) Alcohol Consumption Guidelines for the American People</vt:lpstr>
      <vt:lpstr>Alcohol Data Resources</vt:lpstr>
      <vt:lpstr>Evidence-based strategies lower alcohol use and reduce negative impacts of alcohol use in North Carolina</vt:lpstr>
      <vt:lpstr>The NC Alcohol Data Dashboard presents state and county-level data summaries</vt:lpstr>
      <vt:lpstr>North Carolina State Excessive Alcohol Advisory Committee (NC SEAAC)</vt:lpstr>
      <vt:lpstr>Additional excessive alcohol use and its related harms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Charlton, Fisher G</cp:lastModifiedBy>
  <cp:revision>633</cp:revision>
  <cp:lastPrinted>2017-07-14T22:50:57Z</cp:lastPrinted>
  <dcterms:created xsi:type="dcterms:W3CDTF">2015-07-07T20:02:11Z</dcterms:created>
  <dcterms:modified xsi:type="dcterms:W3CDTF">2026-06-02T22:39:03Z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