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0590" autoAdjust="0"/>
  </p:normalViewPr>
  <p:slideViewPr>
    <p:cSldViewPr snapToGrid="0">
      <p:cViewPr varScale="1">
        <p:scale>
          <a:sx n="41" d="100"/>
          <a:sy n="41" d="100"/>
        </p:scale>
        <p:origin x="265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8475" cy="466725"/>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970338" y="0"/>
            <a:ext cx="3038475" cy="466725"/>
          </a:xfrm>
          <a:prstGeom prst="rect">
            <a:avLst/>
          </a:prstGeom>
        </p:spPr>
        <p:txBody>
          <a:bodyPr vert="horz" lIns="91440" tIns="45720" rIns="91440" bIns="45720" rtlCol="0"/>
          <a:lstStyle>
            <a:lvl1pPr algn="r">
              <a:defRPr sz="1200"/>
            </a:lvl1pPr>
          </a:lstStyle>
          <a:p>
            <a:fld id="{9439ACA9-9728-48D0-A497-877A80080A34}" type="datetimeFigureOut">
              <a:rPr lang="en-US" smtClean="0"/>
              <a:t>4/3/2026</a:t>
            </a:fld>
            <a:endParaRPr lang="en-US"/>
          </a:p>
        </p:txBody>
      </p:sp>
      <p:sp>
        <p:nvSpPr>
          <p:cNvPr id="4" name="Slide Image Placeholder 3"/>
          <p:cNvSpPr>
            <a:spLocks noGrp="1" noRot="1" noChangeAspect="1"/>
          </p:cNvSpPr>
          <p:nvPr>
            <p:ph type="sldImg" idx="2"/>
          </p:nvPr>
        </p:nvSpPr>
        <p:spPr>
          <a:xfrm>
            <a:off x="1414463" y="1162050"/>
            <a:ext cx="4181475" cy="31369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701675" y="4473575"/>
            <a:ext cx="5607050" cy="36607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675"/>
            <a:ext cx="3038475" cy="46672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970338" y="8829675"/>
            <a:ext cx="3038475" cy="466725"/>
          </a:xfrm>
          <a:prstGeom prst="rect">
            <a:avLst/>
          </a:prstGeom>
        </p:spPr>
        <p:txBody>
          <a:bodyPr vert="horz" lIns="91440" tIns="45720" rIns="91440" bIns="45720" rtlCol="0" anchor="b"/>
          <a:lstStyle>
            <a:lvl1pPr algn="r">
              <a:defRPr sz="1200"/>
            </a:lvl1pPr>
          </a:lstStyle>
          <a:p>
            <a:fld id="{753C1543-9FB3-40AE-B258-56FD27545B47}" type="slidenum">
              <a:rPr lang="en-US" smtClean="0"/>
              <a:t>‹#›</a:t>
            </a:fld>
            <a:endParaRPr lang="en-US"/>
          </a:p>
        </p:txBody>
      </p:sp>
    </p:spTree>
    <p:extLst>
      <p:ext uri="{BB962C8B-B14F-4D97-AF65-F5344CB8AC3E}">
        <p14:creationId xmlns:p14="http://schemas.microsoft.com/office/powerpoint/2010/main" val="34439308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injuryfreenc.dph.ncdhhs.gov/DataSurveillance/DataRequestPolicy.htm" TargetMode="External"/><Relationship Id="rId2" Type="http://schemas.openxmlformats.org/officeDocument/2006/relationships/slide" Target="../slides/slide1.xml"/><Relationship Id="rId1" Type="http://schemas.openxmlformats.org/officeDocument/2006/relationships/notesMaster" Target="../notesMasters/notesMaster1.xml"/><Relationship Id="rId4" Type="http://schemas.openxmlformats.org/officeDocument/2006/relationships/hyperlink" Target="SubstanceUseData@dhhs.nc.gov"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SubstanceUseData@dhhs.nc.gov"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drive.google.com/file/d/1Dy0NSyvhDyrB0zMU5tZB3ReouSUi4ulH/view"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rethinkingdrinking.niaaa.nih.gov/tools/calculators/drink-size-calculator"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schs.dph.ncdhhs.gov/data/brfss/survey.htm"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schs.dph.ncdhhs.gov/data/brfss/survey.htm"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schs.dph.ncdhhs.gov/data/brfss/survey.htm"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sites.google.com/dpi.nc.gov/nchealthyschools/nc-healthy-schools-data/yrb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sites.google.com/dpi.nc.gov/nchealthyschools/nc-healthy-schools-data/yrbs"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nccd.cdc.gov/DPH_ARDI/default/default.aspx"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nccd.cdc.gov/DPH_ARDI/default/default.aspx" TargetMode="External"/><Relationship Id="rId2" Type="http://schemas.openxmlformats.org/officeDocument/2006/relationships/slide" Target="../slides/slide12.xml"/><Relationship Id="rId1" Type="http://schemas.openxmlformats.org/officeDocument/2006/relationships/notesMaster" Target="../notesMasters/notesMaster1.xml"/><Relationship Id="rId5" Type="http://schemas.openxmlformats.org/officeDocument/2006/relationships/hyperlink" Target="https://www.dph.ncdhhs.gov/programs/chronic-disease-and-injury/injury-and-violence-prevention-branch/north-carolina-alcohol-use-and-related-harms-prevention#alc-consumption" TargetMode="External"/><Relationship Id="rId4" Type="http://schemas.openxmlformats.org/officeDocument/2006/relationships/hyperlink" Target="https://www.dph.ncdhhs.gov/programs/chronic-disease-and-injury/injury-and-violence-prevention-branch/north-carolina-alcohol-use-and-related-harms-prevention/data" TargetMode="Externa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nccd.cdc.gov/DPH_ARDI/default/default.aspx" TargetMode="External"/><Relationship Id="rId2" Type="http://schemas.openxmlformats.org/officeDocument/2006/relationships/slide" Target="../slides/slide13.xml"/><Relationship Id="rId1" Type="http://schemas.openxmlformats.org/officeDocument/2006/relationships/notesMaster" Target="../notesMasters/notesMaster1.xml"/><Relationship Id="rId5" Type="http://schemas.openxmlformats.org/officeDocument/2006/relationships/hyperlink" Target="https://www.dph.ncdhhs.gov/programs/chronic-disease-and-injury/injury-and-violence-prevention-branch/north-carolina-alcohol-use-and-related-harms-prevention#alc-consumption" TargetMode="External"/><Relationship Id="rId4" Type="http://schemas.openxmlformats.org/officeDocument/2006/relationships/hyperlink" Target="https://www.dph.ncdhhs.gov/programs/chronic-disease-and-injury/injury-and-violence-prevention-branch/north-carolina-alcohol-use-and-related-harms-prevention/data" TargetMode="Externa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nccd.cdc.gov/DPH_ARDI/default/default.aspx" TargetMode="External"/><Relationship Id="rId2" Type="http://schemas.openxmlformats.org/officeDocument/2006/relationships/slide" Target="../slides/slide14.xml"/><Relationship Id="rId1" Type="http://schemas.openxmlformats.org/officeDocument/2006/relationships/notesMaster" Target="../notesMasters/notesMaster1.xml"/><Relationship Id="rId5" Type="http://schemas.openxmlformats.org/officeDocument/2006/relationships/hyperlink" Target="https://www.dph.ncdhhs.gov/programs/chronic-disease-and-injury/injury-and-violence-prevention-branch/north-carolina-alcohol-use-and-related-harms-prevention#alc-consumption" TargetMode="External"/><Relationship Id="rId4" Type="http://schemas.openxmlformats.org/officeDocument/2006/relationships/hyperlink" Target="https://www.dph.ncdhhs.gov/programs/chronic-disease-and-injury/injury-and-violence-prevention-branch/north-carolina-alcohol-use-and-related-harms-prevention/data" TargetMode="Externa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nccd.cdc.gov/DPH_ARDI/default/default.aspx" TargetMode="External"/><Relationship Id="rId2" Type="http://schemas.openxmlformats.org/officeDocument/2006/relationships/slide" Target="../slides/slide15.xml"/><Relationship Id="rId1" Type="http://schemas.openxmlformats.org/officeDocument/2006/relationships/notesMaster" Target="../notesMasters/notesMaster1.xml"/><Relationship Id="rId5" Type="http://schemas.openxmlformats.org/officeDocument/2006/relationships/hyperlink" Target="https://www.dph.ncdhhs.gov/programs/chronic-disease-and-injury/injury-and-violence-prevention-branch/north-carolina-alcohol-use-and-related-harms-prevention#alc-consumption" TargetMode="External"/><Relationship Id="rId4" Type="http://schemas.openxmlformats.org/officeDocument/2006/relationships/hyperlink" Target="https://www.dph.ncdhhs.gov/programs/chronic-disease-and-injury/injury-and-violence-prevention-branch/north-carolina-alcohol-use-and-related-harms-prevention/data" TargetMode="Externa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nccd.cdc.gov/DPH_ARDI/default/default.aspx" TargetMode="External"/><Relationship Id="rId2" Type="http://schemas.openxmlformats.org/officeDocument/2006/relationships/slide" Target="../slides/slide16.xml"/><Relationship Id="rId1" Type="http://schemas.openxmlformats.org/officeDocument/2006/relationships/notesMaster" Target="../notesMasters/notesMaster1.xml"/><Relationship Id="rId5" Type="http://schemas.openxmlformats.org/officeDocument/2006/relationships/hyperlink" Target="https://www.dph.ncdhhs.gov/programs/chronic-disease-and-injury/injury-and-violence-prevention-branch/north-carolina-alcohol-use-and-related-harms-prevention#alc-consumption" TargetMode="External"/><Relationship Id="rId4" Type="http://schemas.openxmlformats.org/officeDocument/2006/relationships/hyperlink" Target="https://www.dph.ncdhhs.gov/programs/chronic-disease-and-injury/injury-and-violence-prevention-branch/north-carolina-alcohol-use-and-related-harms-prevention/data" TargetMode="Externa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nccd.cdc.gov/DPH_ARDI/default/default.aspx" TargetMode="External"/><Relationship Id="rId2" Type="http://schemas.openxmlformats.org/officeDocument/2006/relationships/slide" Target="../slides/slide17.xml"/><Relationship Id="rId1" Type="http://schemas.openxmlformats.org/officeDocument/2006/relationships/notesMaster" Target="../notesMasters/notesMaster1.xml"/><Relationship Id="rId5" Type="http://schemas.openxmlformats.org/officeDocument/2006/relationships/hyperlink" Target="https://www.dph.ncdhhs.gov/programs/chronic-disease-and-injury/injury-and-violence-prevention-branch/north-carolina-alcohol-use-and-related-harms-prevention#alc-consumption" TargetMode="External"/><Relationship Id="rId4" Type="http://schemas.openxmlformats.org/officeDocument/2006/relationships/hyperlink" Target="https://www.dph.ncdhhs.gov/programs/chronic-disease-and-injury/injury-and-violence-prevention-branch/north-carolina-alcohol-use-and-related-harms-prevention/data" TargetMode="Externa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nccd.cdc.gov/DPH_ARDI/default/default.aspx" TargetMode="External"/><Relationship Id="rId2" Type="http://schemas.openxmlformats.org/officeDocument/2006/relationships/slide" Target="../slides/slide18.xml"/><Relationship Id="rId1" Type="http://schemas.openxmlformats.org/officeDocument/2006/relationships/notesMaster" Target="../notesMasters/notesMaster1.xml"/><Relationship Id="rId5" Type="http://schemas.openxmlformats.org/officeDocument/2006/relationships/hyperlink" Target="https://www.dph.ncdhhs.gov/programs/chronic-disease-and-injury/injury-and-violence-prevention-branch/north-carolina-alcohol-use-and-related-harms-prevention#alc-consumption" TargetMode="External"/><Relationship Id="rId4" Type="http://schemas.openxmlformats.org/officeDocument/2006/relationships/hyperlink" Target="https://www.dph.ncdhhs.gov/programs/chronic-disease-and-injury/injury-and-violence-prevention-branch/north-carolina-alcohol-use-and-related-harms-prevention/data"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pubmed.ncbi.nlm.nih.gov/35504714/"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thecommunityguide.org/topics/excessive-alcohol-consumption.html"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dph.ncdhhs.gov/reducing-excessive-alcohol-use-build-healthier-north-carolina-communities/open"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drive.google.com/file/d/1Dy0NSyvhDyrB0zMU5tZB3ReouSUi4ulH/view"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dph.ncdhhs.gov/programs/chronic-disease-and-injury/injury-and-violence-prevention-branch/north-carolina-alcohol-use-and-related-harms-prevention/data"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SubstanceUseData@dhhs.nc.gov"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dph.ncdhhs.gov/programs/chronic-disease-and-injury/injury-and-violence-prevention-branch/north-carolina-alcohol-use-and-related-harms-prevention/data" TargetMode="External"/><Relationship Id="rId2" Type="http://schemas.openxmlformats.org/officeDocument/2006/relationships/slide" Target="../slides/slide30.xml"/><Relationship Id="rId1" Type="http://schemas.openxmlformats.org/officeDocument/2006/relationships/notesMaster" Target="../notesMasters/notesMaster1.xml"/><Relationship Id="rId6" Type="http://schemas.openxmlformats.org/officeDocument/2006/relationships/hyperlink" Target="https://outlook.office365.com/owa/calendar/IVPBDataSupport@ncconnect.onmicrosoft.com/bookings/" TargetMode="External"/><Relationship Id="rId5" Type="http://schemas.openxmlformats.org/officeDocument/2006/relationships/hyperlink" Target="SubstanceUseData@dhhs.nc.gov" TargetMode="External"/><Relationship Id="rId4" Type="http://schemas.openxmlformats.org/officeDocument/2006/relationships/hyperlink" Target="https://www.dph.ncdhhs.gov/programs/chronic-disease-and-injury/injury-and-violence-prevention-branch/north-carolina-alcohol-use-and-related-harms-prevention" TargetMode="Externa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None/>
            </a:pPr>
            <a:r>
              <a:rPr lang="en-US" dirty="0"/>
              <a:t>Speaker’s notes: This slide set was created to provide basic data trends and public health surveillance around alcohol-related harms in North Carolina. This presentation is not intended to cover all data related to alcohol-related harms. It includes information on statewide alcohol use, alcohol-related mortality, and key prevention strategies for excessive alcohol use and its related harms. </a:t>
            </a:r>
          </a:p>
          <a:p>
            <a:pPr marL="0" lvl="0" indent="0" algn="l" rtl="0">
              <a:spcBef>
                <a:spcPts val="0"/>
              </a:spcBef>
              <a:spcAft>
                <a:spcPts val="0"/>
              </a:spcAft>
              <a:buNone/>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Feel free to incorporate these slides into your own presentations, grant proposals, reports, or any other way they may be useful. If this slide deck does not contain the information you need, please see our custom data request policy (</a:t>
            </a:r>
            <a:r>
              <a:rPr lang="en-US" sz="1800" u="sng" kern="1200" dirty="0">
                <a:solidFill>
                  <a:srgbClr val="0563C1"/>
                </a:solidFill>
                <a:effectLst/>
                <a:latin typeface="Calibri" panose="020F0502020204030204" pitchFamily="34" charset="0"/>
                <a:ea typeface="Calibri" panose="020F0502020204030204" pitchFamily="34" charset="0"/>
                <a:hlinkClick r:id="rId3"/>
              </a:rPr>
              <a:t>https://injuryfreenc.dph.ncdhhs.gov/DataSurveillance/DataRequestPolicy.htm</a:t>
            </a:r>
            <a:r>
              <a:rPr lang="en-US" sz="1800" u="sng" kern="1200" dirty="0">
                <a:solidFill>
                  <a:srgbClr val="0563C1"/>
                </a:solidFill>
                <a:effectLst/>
                <a:latin typeface="Calibri" panose="020F0502020204030204" pitchFamily="34" charset="0"/>
                <a:ea typeface="Calibri" panose="020F0502020204030204" pitchFamily="34" charset="0"/>
              </a:rPr>
              <a:t>)</a:t>
            </a:r>
            <a:r>
              <a:rPr lang="en-US" sz="1800" u="none" kern="1200" dirty="0">
                <a:solidFill>
                  <a:srgbClr val="0563C1"/>
                </a:solidFill>
                <a:effectLst/>
                <a:latin typeface="Calibri" panose="020F0502020204030204" pitchFamily="34" charset="0"/>
                <a:ea typeface="Calibri" panose="020F0502020204030204" pitchFamily="34" charset="0"/>
              </a:rPr>
              <a:t> </a:t>
            </a:r>
            <a:r>
              <a:rPr lang="en-US" dirty="0"/>
              <a:t>and contact us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ction="ppaction://hlinkfile"/>
              </a:rPr>
              <a:t>SubstanceUseData@dhhs.nc.gov</a:t>
            </a:r>
            <a:r>
              <a:rPr lang="en-US" dirty="0"/>
              <a:t>. </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Please read both the speaking and technical notes to ensure the data are presented in a consistent manner. </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1</a:t>
            </a:fld>
            <a:endParaRPr lang="en-US"/>
          </a:p>
        </p:txBody>
      </p:sp>
    </p:spTree>
    <p:extLst>
      <p:ext uri="{BB962C8B-B14F-4D97-AF65-F5344CB8AC3E}">
        <p14:creationId xmlns:p14="http://schemas.microsoft.com/office/powerpoint/2010/main" val="16672209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For more detailed technical notes on any of the data shared in this slide set, please contact us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ction="ppaction://hlinkfile"/>
              </a:rPr>
              <a:t>SubstanceUseData@dhhs.nc.gov</a:t>
            </a:r>
            <a:r>
              <a:rPr lang="en-US" dirty="0"/>
              <a:t>. </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2</a:t>
            </a:fld>
            <a:endParaRPr lang="en-US"/>
          </a:p>
        </p:txBody>
      </p:sp>
    </p:spTree>
    <p:extLst>
      <p:ext uri="{BB962C8B-B14F-4D97-AF65-F5344CB8AC3E}">
        <p14:creationId xmlns:p14="http://schemas.microsoft.com/office/powerpoint/2010/main" val="11896530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Speaker’s notes: No amount of alcohol is safe for your health. Each drink increases the risk of harm. Alcohol use can increase the risk of injuries (e.g., overdose and falls), violence (e.g., homicide and suicide), chronic conditions (e.g., cancer and heart disease), and social and wellness issues (e.g., mental health and relationship issues).  </a:t>
            </a:r>
          </a:p>
          <a:p>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To reduce the risk of alcohol-related harms, </a:t>
            </a:r>
            <a:r>
              <a:rPr lang="en-US" sz="1800" dirty="0"/>
              <a:t>the US Alcohol Policy Alliance (USAPA) recommends: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b="1" dirty="0">
                <a:effectLst/>
                <a:latin typeface="Calibri" panose="020F0502020204030204" pitchFamily="34" charset="0"/>
                <a:ea typeface="Calibri" panose="020F0502020204030204" pitchFamily="34" charset="0"/>
                <a:cs typeface="Times New Roman" panose="02020603050405020304" pitchFamily="18" charset="0"/>
              </a:rPr>
              <a:t>If you do not drink alcohol, do not start</a:t>
            </a:r>
            <a:r>
              <a:rPr lang="en-US" sz="1800" dirty="0">
                <a:effectLst/>
                <a:latin typeface="Calibri" panose="020F0502020204030204" pitchFamily="34" charset="0"/>
                <a:ea typeface="Calibri" panose="020F0502020204030204" pitchFamily="34" charset="0"/>
                <a:cs typeface="Times New Roman" panose="02020603050405020304" pitchFamily="18" charset="0"/>
              </a:rPr>
              <a:t>. Alcohol use offers no health benefits and carries risk.</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b="1" dirty="0">
                <a:effectLst/>
                <a:latin typeface="Calibri" panose="020F0502020204030204" pitchFamily="34" charset="0"/>
                <a:ea typeface="Calibri" panose="020F0502020204030204" pitchFamily="34" charset="0"/>
                <a:cs typeface="Times New Roman" panose="02020603050405020304" pitchFamily="18" charset="0"/>
              </a:rPr>
              <a:t>Cut back if you do drink alcohol</a:t>
            </a:r>
            <a:r>
              <a:rPr lang="en-US" sz="1800" dirty="0">
                <a:effectLst/>
                <a:latin typeface="Calibri" panose="020F0502020204030204" pitchFamily="34" charset="0"/>
                <a:ea typeface="Calibri" panose="020F0502020204030204" pitchFamily="34" charset="0"/>
                <a:cs typeface="Times New Roman" panose="02020603050405020304" pitchFamily="18" charset="0"/>
              </a:rPr>
              <a:t>. Each drink increases the risk of harm, including cancer, heart disease, and early death.</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b="1" dirty="0">
                <a:effectLst/>
                <a:latin typeface="Calibri" panose="020F0502020204030204" pitchFamily="34" charset="0"/>
                <a:ea typeface="Calibri" panose="020F0502020204030204" pitchFamily="34" charset="0"/>
                <a:cs typeface="Times New Roman" panose="02020603050405020304" pitchFamily="18" charset="0"/>
              </a:rPr>
              <a:t>Avoid alcohol if you</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Are pregnant,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Are under 21 years old,</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Are in recovery,</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Have certain health conditions,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Have a family history of alcohol-related cancers, or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Use any medication or drugs that interact with alcohol.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800" b="1" dirty="0">
                <a:effectLst/>
                <a:latin typeface="Calibri" panose="020F0502020204030204" pitchFamily="34" charset="0"/>
                <a:ea typeface="Calibri" panose="020F0502020204030204" pitchFamily="34" charset="0"/>
                <a:cs typeface="Times New Roman" panose="02020603050405020304" pitchFamily="18" charset="0"/>
              </a:rPr>
              <a:t>For adults 21 and older who choose to drink, drinking less alcohol is always better.</a:t>
            </a:r>
          </a:p>
          <a:p>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Due to biological differences in body structure and chemistry, the levels of alcohol use differ between men and women. After drinking the same amount of alcohol, most women tend to have higher blood alcohol levels and the immediate effects of alcohol usually occur more quickly and last longer in women than in men. </a:t>
            </a:r>
          </a:p>
          <a:p>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Many of the harms that come from alcohol use are due to excessive alcohol use. Excessive alcohol use is defined as heavy drinking (8+ drinks in one week for women, 15+ for men), binge drinking (4+ drinks in one sitting for women, 5+ for men), or any alcohol consumed while pregnant or under the age of 21. </a:t>
            </a:r>
          </a:p>
          <a:p>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However, some alcohol-related harms are due to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any alcohol use</a:t>
            </a:r>
            <a:r>
              <a:rPr lang="en-US" sz="1800" dirty="0">
                <a:effectLst/>
                <a:latin typeface="Calibri" panose="020F0502020204030204" pitchFamily="34" charset="0"/>
                <a:ea typeface="Calibri" panose="020F0502020204030204" pitchFamily="34" charset="0"/>
                <a:cs typeface="Times New Roman" panose="02020603050405020304" pitchFamily="18" charset="0"/>
              </a:rPr>
              <a:t>, such as alcohol-related cancers. </a:t>
            </a:r>
          </a:p>
          <a:p>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Technical note: </a:t>
            </a:r>
            <a:r>
              <a:rPr lang="en-US" sz="1800" dirty="0"/>
              <a:t>The USAPA is a nonprofit, nonpartisan organization that translates alcohol policy research into public health practice. USAPA is committed to ensuring that local and statewide organizations have access to the science, resources, and technical assistance required to engage in informed decisions and actions in translating alcohol policy research into public health practice. To read USAPA’s clear, science-based alcohol recommendations please visit </a:t>
            </a:r>
            <a:r>
              <a:rPr lang="en-US" sz="1200" u="sng" kern="1200" dirty="0">
                <a:solidFill>
                  <a:schemeClr val="tx1"/>
                </a:solidFill>
                <a:effectLst/>
                <a:latin typeface="+mn-lt"/>
                <a:ea typeface="+mn-ea"/>
                <a:cs typeface="+mn-cs"/>
                <a:hlinkClick r:id="rId3"/>
              </a:rPr>
              <a:t>https://drive.google.com/file/d/1Dy0NSyvhDyrB0zMU5tZB3ReouSUi4ulH/view</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3</a:t>
            </a:fld>
            <a:endParaRPr lang="en-US"/>
          </a:p>
        </p:txBody>
      </p:sp>
    </p:spTree>
    <p:extLst>
      <p:ext uri="{BB962C8B-B14F-4D97-AF65-F5344CB8AC3E}">
        <p14:creationId xmlns:p14="http://schemas.microsoft.com/office/powerpoint/2010/main" val="283281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notes: One standard drink is 14 grams or 0.6 fl. oz. of pure alcohol. The alcohol content of different types of beer, wine, and liquor may vary. For example, 12 ounces of a beer at 5% ABV is one standard drink, while 5 ounces of wine at 12% ABV is also one standard drink. </a:t>
            </a:r>
          </a:p>
          <a:p>
            <a:endParaRPr lang="en-US" dirty="0"/>
          </a:p>
          <a:p>
            <a:r>
              <a:rPr lang="en-US" dirty="0"/>
              <a:t>It’s important to understand how much alcohol is in a drink so that you can make informed decisions if you do choose to drink.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Technical notes: To see how many standard drinks are within a container, please use the National Institute of Alcohol Abuse and Alcoholism’s Drink Size Calculator  -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https://rethinkingdrinking.niaaa.nih.gov/tools/calculators/drink-size-calculator</a:t>
            </a:r>
            <a:r>
              <a:rPr lang="en-US" sz="1800" u="none"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4</a:t>
            </a:fld>
            <a:endParaRPr lang="en-US"/>
          </a:p>
        </p:txBody>
      </p:sp>
    </p:spTree>
    <p:extLst>
      <p:ext uri="{BB962C8B-B14F-4D97-AF65-F5344CB8AC3E}">
        <p14:creationId xmlns:p14="http://schemas.microsoft.com/office/powerpoint/2010/main" val="26720904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notes: Alcohol use is a leading preventable cause of death in North Carolina. </a:t>
            </a:r>
          </a:p>
          <a:p>
            <a:endParaRPr lang="en-US" dirty="0"/>
          </a:p>
          <a:p>
            <a:r>
              <a:rPr lang="en-US" dirty="0"/>
              <a:t>Alcohol use contributes to both acute health outcomes, like poisonings, motor vehicle traffic crashes, or other injuries, and chronic health outcomes, such as liver disease and pancreatitis. </a:t>
            </a:r>
          </a:p>
          <a:p>
            <a:endParaRPr lang="en-US" dirty="0"/>
          </a:p>
          <a:p>
            <a:r>
              <a:rPr lang="en-US" dirty="0"/>
              <a:t>Any alcohol use increases the risk of several types of cancer, including breast (female only), colorectal, esophageal, laryngeal, liver, pancreatic, prostate (male only), stomach, and oral cavity and pharyngeal cancers. </a:t>
            </a:r>
          </a:p>
          <a:p>
            <a:endParaRPr lang="en-US" dirty="0"/>
          </a:p>
          <a:p>
            <a:r>
              <a:rPr lang="en-US" dirty="0"/>
              <a:t>In 2024, there were over 5,600 alcohol attributable deaths among NC residents. Alcohol use costs the state over $14 billion. </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5</a:t>
            </a:fld>
            <a:endParaRPr lang="en-US"/>
          </a:p>
        </p:txBody>
      </p:sp>
    </p:spTree>
    <p:extLst>
      <p:ext uri="{BB962C8B-B14F-4D97-AF65-F5344CB8AC3E}">
        <p14:creationId xmlns:p14="http://schemas.microsoft.com/office/powerpoint/2010/main" val="25744163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notes: Adult alcohol use is an important public health concern. Alcohol use can reduce individual lifespan and at the community level, impact adult productivity and unemployment, impacting community health overall. In 2024, 46% of adults in NC currently drink, which is an estimated 4 million adults in North Carolina. </a:t>
            </a:r>
          </a:p>
          <a:p>
            <a:endParaRPr lang="en-US" dirty="0"/>
          </a:p>
          <a:p>
            <a:r>
              <a:rPr lang="en-US" dirty="0"/>
              <a:t>Of those adults who drink, 29% said that they binge drink </a:t>
            </a:r>
            <a:r>
              <a:rPr lang="en-US" sz="1200" dirty="0">
                <a:effectLst/>
                <a:latin typeface="Calibri" panose="020F0502020204030204" pitchFamily="34" charset="0"/>
                <a:ea typeface="Calibri" panose="020F0502020204030204" pitchFamily="34" charset="0"/>
                <a:cs typeface="Times New Roman" panose="02020603050405020304" pitchFamily="18" charset="0"/>
              </a:rPr>
              <a:t>(4+ drinks in one occasion for women, 5+ for men) </a:t>
            </a:r>
            <a:r>
              <a:rPr lang="en-US" dirty="0"/>
              <a:t>at least one time per month, an estimated 1.2 million NC adults, and 9% said that they have drank heavily </a:t>
            </a:r>
            <a:r>
              <a:rPr lang="en-US" sz="1200" dirty="0">
                <a:effectLst/>
                <a:latin typeface="Calibri" panose="020F0502020204030204" pitchFamily="34" charset="0"/>
                <a:ea typeface="Calibri" panose="020F0502020204030204" pitchFamily="34" charset="0"/>
                <a:cs typeface="Times New Roman" panose="02020603050405020304" pitchFamily="18" charset="0"/>
              </a:rPr>
              <a:t>(8+ drinks in one week for women, 15+ for men), an estimated 370,000 NC adults</a:t>
            </a:r>
            <a:r>
              <a:rPr lang="en-US" dirty="0"/>
              <a:t>.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Technical notes: These data come from the Behavioral Risk Factor Surveillance System Survey (BRFSS). This is a y</a:t>
            </a:r>
            <a:r>
              <a:rPr lang="en-US" b="0" dirty="0"/>
              <a:t>early, random telephone survey of NC adults 18+ years old. Information is collected in a routine, standardized manner on a variety of health behaviors and preventive health practices, such as cardiovascular disease, cancer, diabetes, and injuries. BRFSS interviews are conducted year-round, and data are analyzed annually; a variety of yearly analyses are available at: </a:t>
            </a:r>
            <a:r>
              <a:rPr lang="en-US" b="0" dirty="0">
                <a:hlinkClick r:id="rId3"/>
              </a:rPr>
              <a:t>https://schs.dph.ncdhhs.gov/data/brfss/survey.htm</a:t>
            </a:r>
            <a:r>
              <a:rPr lang="en-US" b="0" dirty="0"/>
              <a:t> .</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6</a:t>
            </a:fld>
            <a:endParaRPr lang="en-US"/>
          </a:p>
        </p:txBody>
      </p:sp>
    </p:spTree>
    <p:extLst>
      <p:ext uri="{BB962C8B-B14F-4D97-AF65-F5344CB8AC3E}">
        <p14:creationId xmlns:p14="http://schemas.microsoft.com/office/powerpoint/2010/main" val="40873718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A higher percentage of adults who are male, Hispanic, or aged 18–34 years reported binge drinking.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800"/>
              </a:spcAft>
              <a:buClrTx/>
              <a:buSzTx/>
              <a:buFontTx/>
              <a:buNone/>
              <a:tabLst/>
              <a:defRPr/>
            </a:pPr>
            <a:r>
              <a:rPr lang="en-US" dirty="0"/>
              <a:t>Technical notes: </a:t>
            </a:r>
            <a:r>
              <a:rPr lang="en-US" sz="1800" kern="1200" dirty="0">
                <a:effectLst/>
                <a:latin typeface="Calibri" panose="020F0502020204030204" pitchFamily="34" charset="0"/>
                <a:ea typeface="Calibri" panose="020F0502020204030204" pitchFamily="34" charset="0"/>
              </a:rPr>
              <a:t>The percentages of adults who are American Indian non-Hispanic (NH) or Asian NH were suppressed due to estimates not meeting minimum statistical reliability requirements</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200" dirty="0">
                <a:effectLst/>
                <a:latin typeface="Calibri" panose="020F0502020204030204" pitchFamily="34" charset="0"/>
                <a:ea typeface="Calibri" panose="020F0502020204030204" pitchFamily="34" charset="0"/>
              </a:rPr>
              <a:t>. Due to suppression, differences in binge drinking prevalence by race/ethnicity is not fully understood in NC. Binge drinking is the most common and costly pattern of excessive alcohol use. This does not give the full magnitude of adult binge drinking prevalence and subsequent related health outcome disparities among various demographic groups. </a:t>
            </a:r>
          </a:p>
          <a:p>
            <a:pPr marL="0" marR="0" lvl="0" indent="0" algn="l" defTabSz="914400" rtl="0" eaLnBrk="1" fontAlgn="auto" latinLnBrk="0" hangingPunct="1">
              <a:lnSpc>
                <a:spcPct val="100000"/>
              </a:lnSpc>
              <a:spcBef>
                <a:spcPts val="0"/>
              </a:spcBef>
              <a:spcAft>
                <a:spcPts val="800"/>
              </a:spcAft>
              <a:buClrTx/>
              <a:buSzTx/>
              <a:buFontTx/>
              <a:buNone/>
              <a:tabLst/>
              <a:defRPr/>
            </a:pPr>
            <a:endParaRPr lang="en-US" sz="1800" kern="1200" dirty="0">
              <a:solidFill>
                <a:schemeClr val="tx1"/>
              </a:solidFill>
              <a:effectLst/>
              <a:latin typeface="Calibri" panose="020F0502020204030204" pitchFamily="34" charset="0"/>
              <a:ea typeface="Calibri" panose="020F0502020204030204" pitchFamily="34" charset="0"/>
              <a:cs typeface="+mn-cs"/>
            </a:endParaRPr>
          </a:p>
          <a:p>
            <a:pPr marL="0" marR="0" lvl="0" indent="0" algn="l" defTabSz="914400" rtl="0" eaLnBrk="1" fontAlgn="auto" latinLnBrk="0" hangingPunct="1">
              <a:lnSpc>
                <a:spcPct val="100000"/>
              </a:lnSpc>
              <a:spcBef>
                <a:spcPts val="0"/>
              </a:spcBef>
              <a:spcAft>
                <a:spcPts val="800"/>
              </a:spcAft>
              <a:buClrTx/>
              <a:buSzTx/>
              <a:buFontTx/>
              <a:buNone/>
              <a:tabLst/>
              <a:defRPr/>
            </a:pPr>
            <a:r>
              <a:rPr lang="en-US" sz="1200" kern="1200" dirty="0">
                <a:solidFill>
                  <a:schemeClr val="tx1"/>
                </a:solidFill>
                <a:effectLst/>
                <a:latin typeface="+mn-lt"/>
                <a:ea typeface="+mn-ea"/>
                <a:cs typeface="+mn-cs"/>
              </a:rPr>
              <a:t>Socioeconomic conditions and historical trauma have led to persistent racial and ethnic disparities. These inequities, along with other factors, have contributed to the observed health disparity in binge drinking.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These data come from the Behavioral Risk Factor Surveillance System Survey (BRFSS). This is a y</a:t>
            </a:r>
            <a:r>
              <a:rPr lang="en-US" b="0" dirty="0"/>
              <a:t>early, random telephone survey of NC adults 18+ years old. Information is collected in a routine, standardized manner on a variety of health behaviors and preventive health practices, such as cardiovascular disease, cancer, diabetes, and injuries. BRFSS interviews are conducted year-round, and data are analyzed annually; a variety of yearly analyses are available at: </a:t>
            </a:r>
            <a:r>
              <a:rPr lang="en-US" b="0" dirty="0">
                <a:hlinkClick r:id="rId3"/>
              </a:rPr>
              <a:t>https://schs.dph.ncdhhs.gov/data/brfss/survey.htm</a:t>
            </a:r>
            <a:r>
              <a:rPr lang="en-US" b="0"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BRFSS methodology weights the sample by age, sex, race and ethnicity. Weighting improves the degree and extent to which the BRFSS sample is representative of the state’s adult population.</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7</a:t>
            </a:fld>
            <a:endParaRPr lang="en-US"/>
          </a:p>
        </p:txBody>
      </p:sp>
    </p:spTree>
    <p:extLst>
      <p:ext uri="{BB962C8B-B14F-4D97-AF65-F5344CB8AC3E}">
        <p14:creationId xmlns:p14="http://schemas.microsoft.com/office/powerpoint/2010/main" val="1251525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A higher percentage of adults who are male, white non-Hispanic (NH), or aged 35–54 years reported drinking heavily.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800"/>
              </a:spcAft>
              <a:buClrTx/>
              <a:buSzTx/>
              <a:buFontTx/>
              <a:buNone/>
              <a:tabLst/>
              <a:defRPr/>
            </a:pPr>
            <a:r>
              <a:rPr lang="en-US" dirty="0"/>
              <a:t>Technical notes: </a:t>
            </a:r>
            <a:r>
              <a:rPr lang="en-US" sz="1800" kern="1200" dirty="0">
                <a:effectLst/>
                <a:latin typeface="Calibri" panose="020F0502020204030204" pitchFamily="34" charset="0"/>
                <a:ea typeface="Calibri" panose="020F0502020204030204" pitchFamily="34" charset="0"/>
              </a:rPr>
              <a:t>The percentages of adults who are American Indian NH or Asian NH were suppressed due to estimates not meeting minimum statistical reliability requirements</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200" dirty="0">
                <a:effectLst/>
                <a:latin typeface="Calibri" panose="020F0502020204030204" pitchFamily="34" charset="0"/>
                <a:ea typeface="Calibri" panose="020F0502020204030204" pitchFamily="34" charset="0"/>
              </a:rPr>
              <a:t>. Due to suppression, differences in heavy drinking prevalence between race/ethnicity is not fully understood in NC. This does not give the full magnitude of adult heavy drinking prevalence and subsequent related health outcome disparities among various demographic groups. </a:t>
            </a:r>
          </a:p>
          <a:p>
            <a:pPr marL="0" marR="0" lvl="0" indent="0" algn="l" defTabSz="914400" rtl="0" eaLnBrk="1" fontAlgn="auto" latinLnBrk="0" hangingPunct="1">
              <a:lnSpc>
                <a:spcPct val="100000"/>
              </a:lnSpc>
              <a:spcBef>
                <a:spcPts val="0"/>
              </a:spcBef>
              <a:spcAft>
                <a:spcPts val="800"/>
              </a:spcAft>
              <a:buClrTx/>
              <a:buSzTx/>
              <a:buFontTx/>
              <a:buNone/>
              <a:tabLst/>
              <a:defRPr/>
            </a:pPr>
            <a:endParaRPr lang="en-US" sz="1800" kern="1200" dirty="0">
              <a:solidFill>
                <a:schemeClr val="tx1"/>
              </a:solidFill>
              <a:effectLst/>
              <a:latin typeface="Calibri" panose="020F0502020204030204" pitchFamily="34" charset="0"/>
              <a:ea typeface="Calibri" panose="020F0502020204030204" pitchFamily="34" charset="0"/>
              <a:cs typeface="+mn-cs"/>
            </a:endParaRPr>
          </a:p>
          <a:p>
            <a:pPr marL="0" marR="0" lvl="0" indent="0" algn="l" defTabSz="914400" rtl="0" eaLnBrk="1" fontAlgn="auto" latinLnBrk="0" hangingPunct="1">
              <a:lnSpc>
                <a:spcPct val="100000"/>
              </a:lnSpc>
              <a:spcBef>
                <a:spcPts val="0"/>
              </a:spcBef>
              <a:spcAft>
                <a:spcPts val="800"/>
              </a:spcAft>
              <a:buClrTx/>
              <a:buSzTx/>
              <a:buFontTx/>
              <a:buNone/>
              <a:tabLst/>
              <a:defRPr/>
            </a:pPr>
            <a:r>
              <a:rPr lang="en-US" sz="1200" kern="1200" dirty="0">
                <a:solidFill>
                  <a:schemeClr val="tx1"/>
                </a:solidFill>
                <a:effectLst/>
                <a:latin typeface="+mn-lt"/>
                <a:ea typeface="+mn-ea"/>
                <a:cs typeface="+mn-cs"/>
              </a:rPr>
              <a:t>Socioeconomic conditions and historical trauma have led to persistent racial and ethnic disparities. These inequities, along with other factors, have contributed to the observed health disparity in heavy drinking.</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These data come from the Behavioral Risk Factor Surveillance System Survey (BRFSS). This is a y</a:t>
            </a:r>
            <a:r>
              <a:rPr lang="en-US" b="0" dirty="0"/>
              <a:t>early, random telephone survey of NC adults 18+ years old. Information is collected in a routine, standardized manner on a variety of health behaviors and preventive health practices, such as cardiovascular disease, cancer, diabetes, and injuries. BRFSS interviews are conducted year-round, and data are analyzed annually; a variety of yearly analyses are available at: </a:t>
            </a:r>
            <a:r>
              <a:rPr lang="en-US" b="0" dirty="0">
                <a:hlinkClick r:id="rId3"/>
              </a:rPr>
              <a:t>https://schs.dph.ncdhhs.gov/data/brfss/survey.htm</a:t>
            </a:r>
            <a:r>
              <a:rPr lang="en-US" b="0" dirty="0"/>
              <a:t>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BRFSS methodology weights the sample by age, sex, race and ethnicity. Weighting improves the degree and extent to which the BRFSS sample is representative of the state’s adult population.</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8</a:t>
            </a:fld>
            <a:endParaRPr lang="en-US"/>
          </a:p>
        </p:txBody>
      </p:sp>
    </p:spTree>
    <p:extLst>
      <p:ext uri="{BB962C8B-B14F-4D97-AF65-F5344CB8AC3E}">
        <p14:creationId xmlns:p14="http://schemas.microsoft.com/office/powerpoint/2010/main" val="33632858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a:t>
            </a:r>
            <a:r>
              <a:rPr lang="en-US" sz="1800" kern="100" dirty="0">
                <a:effectLst/>
                <a:latin typeface="Calibri" panose="020F0502020204030204" pitchFamily="34" charset="0"/>
                <a:ea typeface="Calibri" panose="020F0502020204030204" pitchFamily="34" charset="0"/>
                <a:cs typeface="Calibri" panose="020F0502020204030204" pitchFamily="34" charset="0"/>
              </a:rPr>
              <a:t>Underage alcohol use puts youth at a higher risk of injury, including motor vehicle crashes, suicide, sexual assault, and unprotected sex and other sexual risk behaviors. Understanding current alcohol use among people under 21 who drink helps develop appropriate public health interventions</a:t>
            </a:r>
            <a:r>
              <a:rPr lang="en-US" dirty="0"/>
              <a:t>. In 2021, 19% of high school students in NC said they are currently drinking alcohol. Of those high school students who drink, 51% binge drink, and 43% usually obtained </a:t>
            </a:r>
            <a:r>
              <a:rPr lang="en-US"/>
              <a:t>alcohol from </a:t>
            </a:r>
            <a:r>
              <a:rPr lang="en-US" dirty="0"/>
              <a:t>someone, such as family or friends, giving it to them versus buying it for themselves.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Technical notes: These data come from the Youth Risk Behavior Surveillance System (YRBSS), which is conducted every other year. It asks middle and high school students questions about their behaviors that impact their health now and in the future. </a:t>
            </a:r>
            <a:r>
              <a:rPr lang="en-US" b="0" dirty="0"/>
              <a:t>Topics include violence, personal safety, physical activity, nutrition, mental health, tobacco, drugs and alcohol, protective factors and sexual behavior questions. A variety of biannual analyses available: </a:t>
            </a:r>
            <a:r>
              <a:rPr lang="en-US" b="0" dirty="0">
                <a:hlinkClick r:id="rId3"/>
              </a:rPr>
              <a:t>https://sites.google.com/dpi.nc.gov/nchealthyschools/nc-healthy-schools-data/yrbs</a:t>
            </a:r>
            <a:r>
              <a:rPr lang="en-US" b="0" dirty="0"/>
              <a:t> . The most recent available YRBSS data is from 2023. 2021 YRBSS data was used due to questions on binge drinking behaviors not being available. </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9</a:t>
            </a:fld>
            <a:endParaRPr lang="en-US"/>
          </a:p>
        </p:txBody>
      </p:sp>
    </p:spTree>
    <p:extLst>
      <p:ext uri="{BB962C8B-B14F-4D97-AF65-F5344CB8AC3E}">
        <p14:creationId xmlns:p14="http://schemas.microsoft.com/office/powerpoint/2010/main" val="12474642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notes: A higher percentage of high school students who are female, white non-Hispanic (NH), or in 11</a:t>
            </a:r>
            <a:r>
              <a:rPr lang="en-US" baseline="30000" dirty="0"/>
              <a:t>th</a:t>
            </a:r>
            <a:r>
              <a:rPr lang="en-US" dirty="0"/>
              <a:t> or 12</a:t>
            </a:r>
            <a:r>
              <a:rPr lang="en-US" baseline="30000" dirty="0"/>
              <a:t>th</a:t>
            </a:r>
            <a:r>
              <a:rPr lang="en-US" dirty="0"/>
              <a:t> grade reported consuming alcohol. </a:t>
            </a:r>
          </a:p>
          <a:p>
            <a:endParaRPr lang="en-US" dirty="0"/>
          </a:p>
          <a:p>
            <a:pPr marL="0" marR="0" lvl="0" indent="0" algn="l" defTabSz="914400" rtl="0" eaLnBrk="1" fontAlgn="auto" latinLnBrk="0" hangingPunct="1">
              <a:lnSpc>
                <a:spcPct val="100000"/>
              </a:lnSpc>
              <a:spcBef>
                <a:spcPts val="0"/>
              </a:spcBef>
              <a:spcAft>
                <a:spcPts val="800"/>
              </a:spcAft>
              <a:buClrTx/>
              <a:buSzTx/>
              <a:buFontTx/>
              <a:buNone/>
              <a:tabLst/>
              <a:defRPr/>
            </a:pPr>
            <a:r>
              <a:rPr lang="en-US" dirty="0"/>
              <a:t>Technical notes: The percentages of high school students who are American Indian NH or Asian NH were not available due to a small number of students sampled. </a:t>
            </a:r>
            <a:r>
              <a:rPr lang="en-US" sz="1200" kern="1200" dirty="0">
                <a:effectLst/>
                <a:latin typeface="Calibri" panose="020F0502020204030204" pitchFamily="34" charset="0"/>
                <a:ea typeface="Calibri" panose="020F0502020204030204" pitchFamily="34" charset="0"/>
              </a:rPr>
              <a:t>Due to the small sample, race/ethnicity differences in youth alcohol use prevalence is not fully understood in NC. Youth who drink alcohol are more likely to experience school problems, social problems, disruption of development, violence, and many other alcohol-related outcomes. This does not give the full magnitude of youth alcohol use prevalence and subsequent related health outcome race/ethnicity disparities. </a:t>
            </a:r>
          </a:p>
          <a:p>
            <a:pPr marL="0" marR="0" lvl="0" indent="0" algn="l" defTabSz="914400" rtl="0" eaLnBrk="1" fontAlgn="auto" latinLnBrk="0" hangingPunct="1">
              <a:lnSpc>
                <a:spcPct val="100000"/>
              </a:lnSpc>
              <a:spcBef>
                <a:spcPts val="0"/>
              </a:spcBef>
              <a:spcAft>
                <a:spcPts val="800"/>
              </a:spcAft>
              <a:buClrTx/>
              <a:buSzTx/>
              <a:buFontTx/>
              <a:buNone/>
              <a:tabLst/>
              <a:defRPr/>
            </a:pPr>
            <a:endParaRPr lang="en-US" sz="1200" kern="1200" dirty="0">
              <a:solidFill>
                <a:schemeClr val="tx1"/>
              </a:solidFill>
              <a:effectLst/>
              <a:latin typeface="Calibri" panose="020F0502020204030204" pitchFamily="34" charset="0"/>
              <a:ea typeface="Calibri" panose="020F0502020204030204" pitchFamily="34" charset="0"/>
              <a:cs typeface="+mn-cs"/>
            </a:endParaRPr>
          </a:p>
          <a:p>
            <a:pPr marL="0" marR="0" lvl="0" indent="0" algn="l" defTabSz="914400" rtl="0" eaLnBrk="1" fontAlgn="auto" latinLnBrk="0" hangingPunct="1">
              <a:lnSpc>
                <a:spcPct val="100000"/>
              </a:lnSpc>
              <a:spcBef>
                <a:spcPts val="0"/>
              </a:spcBef>
              <a:spcAft>
                <a:spcPts val="800"/>
              </a:spcAft>
              <a:buClrTx/>
              <a:buSzTx/>
              <a:buFontTx/>
              <a:buNone/>
              <a:tabLst/>
              <a:defRPr/>
            </a:pPr>
            <a:r>
              <a:rPr lang="en-US" sz="1200" kern="1200" dirty="0">
                <a:solidFill>
                  <a:schemeClr val="tx1"/>
                </a:solidFill>
                <a:effectLst/>
                <a:latin typeface="+mn-lt"/>
                <a:ea typeface="+mn-ea"/>
                <a:cs typeface="+mn-cs"/>
              </a:rPr>
              <a:t>Socioeconomic conditions and historical trauma have led to persistent racial and ethnic disparities. These inequities, along with other factors, have contributed to the observed health disparity in alcohol use.</a:t>
            </a:r>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These data come from the Youth Risk Behavior Surveillance System (YRBSS), which is conducted every other year. It asks middle and high school students questions about their behaviors that impact their health now and in the future. </a:t>
            </a:r>
            <a:r>
              <a:rPr lang="en-US" b="0" dirty="0"/>
              <a:t>Topics include violence, personal safety, physical activity, nutrition , mental health, tobacco, drugs and alcohol, protective factors and sexual behavior questions. A variety of biannual analyses available: </a:t>
            </a:r>
            <a:r>
              <a:rPr lang="en-US" b="0" dirty="0">
                <a:hlinkClick r:id="rId3"/>
              </a:rPr>
              <a:t>https://sites.google.com/dpi.nc.gov/nchealthyschools/nc-healthy-schools-data/yrbs</a:t>
            </a:r>
            <a:r>
              <a:rPr lang="en-US" b="0" dirty="0"/>
              <a:t> . The most recent available YRBSS data is from 2023. 2021 YRBSS data was used due to questions on binge drinking behaviors not being available. </a:t>
            </a:r>
          </a:p>
          <a:p>
            <a:endParaRPr lang="en-US"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YRBSS methodology weights the sample by sex, grade, race and ethnicity. Weighting improves the degree and extent to which the YRBSS sample is representative of the student population.</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10</a:t>
            </a:fld>
            <a:endParaRPr lang="en-US"/>
          </a:p>
        </p:txBody>
      </p:sp>
    </p:spTree>
    <p:extLst>
      <p:ext uri="{BB962C8B-B14F-4D97-AF65-F5344CB8AC3E}">
        <p14:creationId xmlns:p14="http://schemas.microsoft.com/office/powerpoint/2010/main" val="4457400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NC State Center for Health Statistics death certificate data are also leveraged for alcohol surveillance by applying CDC’s Alcohol-Related Disease Impact (ARDI) methodology. Alcohol-related mortality refers to deaths that are fully or partially attributable to alcohol use. Fully alcohol-attributable deaths are deaths that would not occur in the absence of alcohol, such as alcoholic liver disease or alcohol poisoning. Partially alcohol-attributable deaths are deaths where alcohol is a contributing factor in a proportion of the deaths from those conditions, such as certain types of cancer and heart disease.</a:t>
            </a:r>
            <a:r>
              <a:rPr lang="en-US" sz="1200" b="0" dirty="0">
                <a:latin typeface="+mn-lt"/>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dirty="0">
                <a:latin typeface="+mn-lt"/>
              </a:rPr>
              <a:t>Technical notes: For more information on the ARDI methodology, please visit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https://nccd.cdc.gov/DPH_ARDI/default/default.aspx</a:t>
            </a:r>
            <a:r>
              <a:rPr lang="en-US" sz="1200" b="0" dirty="0">
                <a:latin typeface="+mn-lt"/>
              </a:rPr>
              <a:t>. </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11</a:t>
            </a:fld>
            <a:endParaRPr lang="en-US"/>
          </a:p>
        </p:txBody>
      </p:sp>
    </p:spTree>
    <p:extLst>
      <p:ext uri="{BB962C8B-B14F-4D97-AF65-F5344CB8AC3E}">
        <p14:creationId xmlns:p14="http://schemas.microsoft.com/office/powerpoint/2010/main" val="6939864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In 2024, there were over 5,600 alcohol-attributable deaths in North Carolina. That is an average of 15 North Carolinians dying every day due to alcohol use.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a:lnSpc>
                <a:spcPct val="115000"/>
              </a:lnSpc>
              <a:spcAft>
                <a:spcPts val="800"/>
              </a:spcAft>
            </a:pPr>
            <a:r>
              <a:rPr lang="en-US" dirty="0"/>
              <a:t>Technical notes: </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Alcohol-attributable deaths include deaths from 58 acute and chronic causes of death due to excessive use of alcohol. However, estimates calculated for cancer causes of death are due to any alcohol use based on evidence that shows cancer is linked even to low levels of alcohol use. The Alcohol-Related Disease Impact (ARDI) methodology is used to calculate estimates over a specified period. The methodology is not set up to examine trends over time due to year-to-year variations in these estimates that may not be due to alcohol use. All estimates are currently based on alcohol use patterns of 2020-2021. All death estimates are directly related to alcohol, but estimates are calculated with either direct or indirect alcohol-attributable fractions (AAFs). AAFs are used to express the extent to which alcohol use contributes to a health outcome. Direct AAFs are based on scientific studies that have directly measured the relationship between excessive alcohol use and a given health outcome. Indirect AAFs use pooled risk estimates obtained from meta-analyses on the relationship between alcohol and various causes as well as data on the prevalence of alcohol use at specific levels. All AAFs, except the AAF for motor vehicle crashes, are national, not state-specific. For more information on the ARDI methodology, please visit </a:t>
            </a:r>
            <a:r>
              <a:rPr lang="en-US"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https://nccd.cdc.gov/DPH_ARDI/default/default.aspx</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000" kern="100" dirty="0">
                <a:effectLst/>
                <a:latin typeface="Aptos" panose="020B0004020202020204" pitchFamily="34" charset="0"/>
                <a:ea typeface="Aptos" panose="020B0004020202020204" pitchFamily="34" charset="0"/>
                <a:cs typeface="Times New Roman" panose="02020603050405020304" pitchFamily="18" charset="0"/>
              </a:rPr>
              <a:t>The Division of Public Health Alcohol Data Dashboard (</a:t>
            </a:r>
            <a:r>
              <a:rPr lang="en-US"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https://www.dph.ncdhhs.gov/programs/chronic-disease-and-injury/injury-and-violence-prevention-branch/north-carolina-alcohol-use-and-related-harms-prevention/data</a:t>
            </a:r>
            <a:r>
              <a:rPr lang="en-US" sz="1000" kern="100" dirty="0">
                <a:effectLst/>
                <a:latin typeface="Aptos" panose="020B0004020202020204" pitchFamily="34" charset="0"/>
                <a:ea typeface="Aptos" panose="020B0004020202020204" pitchFamily="34" charset="0"/>
                <a:cs typeface="Times New Roman" panose="02020603050405020304" pitchFamily="18" charset="0"/>
              </a:rPr>
              <a:t>) and Prevention Webpage (</a:t>
            </a:r>
            <a:r>
              <a:rPr lang="en-US"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https://www.dph.ncdhhs.gov/programs/chronic-disease-and-injury/injury-and-violence-prevention-branch/north-carolina-alcohol-use-and-related-harms-prevention</a:t>
            </a:r>
            <a:r>
              <a:rPr lang="en-US" sz="1000" kern="100" dirty="0">
                <a:effectLst/>
                <a:latin typeface="Aptos" panose="020B0004020202020204" pitchFamily="34" charset="0"/>
                <a:ea typeface="Aptos" panose="020B0004020202020204" pitchFamily="34" charset="0"/>
                <a:cs typeface="Times New Roman" panose="02020603050405020304" pitchFamily="18" charset="0"/>
              </a:rPr>
              <a:t>) share state and county-level estimates of acute, chronic, and total alcohol-attributable deaths as well as strategies to reduce excessive alcohol use and related harms. </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12</a:t>
            </a:fld>
            <a:endParaRPr lang="en-US"/>
          </a:p>
        </p:txBody>
      </p:sp>
    </p:spTree>
    <p:extLst>
      <p:ext uri="{BB962C8B-B14F-4D97-AF65-F5344CB8AC3E}">
        <p14:creationId xmlns:p14="http://schemas.microsoft.com/office/powerpoint/2010/main" val="31292454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notes: Of the alcohol-attributable deaths, some causes of death are acute, like falls, motor vehicle crashes, or alcohol poisoning. However, the majority of the alcohol-attributable deaths are due to chronic conditions. Some, like alcohol abuse or alcohol-induced pancreatitis, are 100% attributable to alcohol use, while others, like liver disease, certain cancers, and strokes, are partially attributable to alcohol use.</a:t>
            </a:r>
          </a:p>
          <a:p>
            <a:pPr>
              <a:spcBef>
                <a:spcPts val="0"/>
              </a:spcBef>
            </a:pPr>
            <a:endParaRPr lang="en-US" dirty="0"/>
          </a:p>
          <a:p>
            <a:pPr marL="0" marR="0">
              <a:lnSpc>
                <a:spcPct val="115000"/>
              </a:lnSpc>
              <a:spcAft>
                <a:spcPts val="800"/>
              </a:spcAft>
            </a:pPr>
            <a:r>
              <a:rPr lang="en-US" dirty="0"/>
              <a:t>Technical notes: </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Alcohol-attributable deaths include deaths from 58 acute and chronic causes of death due to excessive use of alcohol. However, estimates calculated for cancer causes of death are due to any alcohol use based on evidence that shows cancer is linked even to low levels of alcohol use. The Alcohol-Related Disease Impact (ARDI) methodology is used to calculate estimates over a specified period. The methodology is not set up to examine trends over time due to year-to-year variations in these estimates that may not be due to alcohol use. All estimates are currently based on alcohol use patterns of 2020-2021. All death estimates are directly related to alcohol, but estimates are calculated with either direct or indirect alcohol-attributable fractions (AAFs). AAFs are used to express the extent to which alcohol use contributes to a health outcome. Direct AAFs are based on scientific studies that have directly measured the relationship between excessive alcohol use and a given health outcome. Indirect AAFs use pooled risk estimates obtained from meta-analyses on the relationship between alcohol and various causes as well as data on the prevalence of alcohol use at specific levels. All AAFs, except the AAF for motor vehicle crashes, are national, not state-specific. For more information on the ARDI methodology, please visit </a:t>
            </a:r>
            <a:r>
              <a:rPr lang="en-US"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https://nccd.cdc.gov/DPH_ARDI/default/default.aspx</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800" kern="100" dirty="0">
                <a:effectLst/>
                <a:latin typeface="Aptos" panose="020B0004020202020204" pitchFamily="34" charset="0"/>
                <a:ea typeface="Aptos" panose="020B0004020202020204" pitchFamily="34" charset="0"/>
                <a:cs typeface="Times New Roman" panose="02020603050405020304" pitchFamily="18" charset="0"/>
              </a:rPr>
              <a:t>The Division of Public Health Alcohol Data Dashboard (</a:t>
            </a:r>
            <a:r>
              <a:rPr lang="en-US"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https://www.dph.ncdhhs.gov/programs/chronic-disease-and-injury/injury-and-violence-prevention-branch/north-carolina-alcohol-use-and-related-harms-prevention/data</a:t>
            </a:r>
            <a:r>
              <a:rPr lang="en-US" sz="800" kern="100" dirty="0">
                <a:effectLst/>
                <a:latin typeface="Aptos" panose="020B0004020202020204" pitchFamily="34" charset="0"/>
                <a:ea typeface="Aptos" panose="020B0004020202020204" pitchFamily="34" charset="0"/>
                <a:cs typeface="Times New Roman" panose="02020603050405020304" pitchFamily="18" charset="0"/>
              </a:rPr>
              <a:t>) and Prevention Webpage (</a:t>
            </a:r>
            <a:r>
              <a:rPr lang="en-US"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https://www.dph.ncdhhs.gov/programs/chronic-disease-and-injury/injury-and-violence-prevention-branch/north-carolina-alcohol-use-and-related-harms-prevention</a:t>
            </a:r>
            <a:r>
              <a:rPr lang="en-US" sz="800" kern="100" dirty="0">
                <a:effectLst/>
                <a:latin typeface="Aptos" panose="020B0004020202020204" pitchFamily="34" charset="0"/>
                <a:ea typeface="Aptos" panose="020B0004020202020204" pitchFamily="34" charset="0"/>
                <a:cs typeface="Times New Roman" panose="02020603050405020304" pitchFamily="18" charset="0"/>
              </a:rPr>
              <a:t>) share state and county-level estimates of acute, chronic, and total alcohol-attributable deaths as well as strategies to reduce excessive alcohol use and related harms. </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13</a:t>
            </a:fld>
            <a:endParaRPr lang="en-US"/>
          </a:p>
        </p:txBody>
      </p:sp>
    </p:spTree>
    <p:extLst>
      <p:ext uri="{BB962C8B-B14F-4D97-AF65-F5344CB8AC3E}">
        <p14:creationId xmlns:p14="http://schemas.microsoft.com/office/powerpoint/2010/main" val="515775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notes: Using CDC’s Alcohol-Related Disease Impact (ARDI) methodology, the alcohol-attributable death rate was 50.8 deaths per 100,000 population in 2024, an estimated 5,608 deaths. Alcohol-attributable death rates have increased 24% since the 2015 death rate of 40.9 deaths per 100,000 population, an estimated 4,102 deaths. </a:t>
            </a:r>
          </a:p>
          <a:p>
            <a:endParaRPr lang="en-US" dirty="0"/>
          </a:p>
          <a:p>
            <a:pPr marL="0" marR="0">
              <a:lnSpc>
                <a:spcPct val="115000"/>
              </a:lnSpc>
              <a:spcAft>
                <a:spcPts val="800"/>
              </a:spcAft>
            </a:pPr>
            <a:r>
              <a:rPr lang="en-US" dirty="0"/>
              <a:t>Technical notes: </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Alcohol-attributable deaths include deaths from 58 acute and chronic causes of death due to excessive use of alcohol. However, estimates calculated for cancer causes of death are due to any alcohol use based on evidence that shows cancer is linked even to low levels of alcohol use. The Alcohol-Related Disease Impact (ARDI) methodology is used to calculate estimates over a specified period. The methodology is not set up to examine trends over time due to year-to-year variations in these estimates that may not be due to alcohol use. All estimates are currently based on alcohol use patterns of 2020-2021. All death estimates are directly related to alcohol, but estimates are calculated with either direct or indirect alcohol-attributable fractions (AAFs). AAFs are used to express the extent to which alcohol use contributes to a health outcome. Direct AAFs are based on scientific studies that have directly measured the relationship between excessive alcohol use and a given health outcome. Indirect AAFs use pooled risk estimates obtained from meta-analyses on the relationship between alcohol and various causes as well as data on the prevalence of alcohol use at specific levels. All AAFs, except the AAF for motor vehicle crashes, are national, not state-specific. For more information on the ARDI methodology, please visit </a:t>
            </a:r>
            <a:r>
              <a:rPr lang="en-US"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https://nccd.cdc.gov/DPH_ARDI/default/default.aspx</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800" kern="100" dirty="0">
                <a:effectLst/>
                <a:latin typeface="Aptos" panose="020B0004020202020204" pitchFamily="34" charset="0"/>
                <a:ea typeface="Aptos" panose="020B0004020202020204" pitchFamily="34" charset="0"/>
                <a:cs typeface="Times New Roman" panose="02020603050405020304" pitchFamily="18" charset="0"/>
              </a:rPr>
              <a:t>The Division of Public Health Alcohol Data Dashboard (</a:t>
            </a:r>
            <a:r>
              <a:rPr lang="en-US"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https://www.dph.ncdhhs.gov/programs/chronic-disease-and-injury/injury-and-violence-prevention-branch/north-carolina-alcohol-use-and-related-harms-prevention/data</a:t>
            </a:r>
            <a:r>
              <a:rPr lang="en-US" sz="800" kern="100" dirty="0">
                <a:effectLst/>
                <a:latin typeface="Aptos" panose="020B0004020202020204" pitchFamily="34" charset="0"/>
                <a:ea typeface="Aptos" panose="020B0004020202020204" pitchFamily="34" charset="0"/>
                <a:cs typeface="Times New Roman" panose="02020603050405020304" pitchFamily="18" charset="0"/>
              </a:rPr>
              <a:t>) and Prevention Webpage (</a:t>
            </a:r>
            <a:r>
              <a:rPr lang="en-US"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https://www.dph.ncdhhs.gov/programs/chronic-disease-and-injury/injury-and-violence-prevention-branch/north-carolina-alcohol-use-and-related-harms-prevention</a:t>
            </a:r>
            <a:r>
              <a:rPr lang="en-US" sz="800" kern="100" dirty="0">
                <a:effectLst/>
                <a:latin typeface="Aptos" panose="020B0004020202020204" pitchFamily="34" charset="0"/>
                <a:ea typeface="Aptos" panose="020B0004020202020204" pitchFamily="34" charset="0"/>
                <a:cs typeface="Times New Roman" panose="02020603050405020304" pitchFamily="18" charset="0"/>
              </a:rPr>
              <a:t>) share state and county-level estimates of acute, chronic, and total alcohol-attributable deaths as well as strategies to reduce excessive alcohol use and related harms. </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14</a:t>
            </a:fld>
            <a:endParaRPr lang="en-US"/>
          </a:p>
        </p:txBody>
      </p:sp>
    </p:spTree>
    <p:extLst>
      <p:ext uri="{BB962C8B-B14F-4D97-AF65-F5344CB8AC3E}">
        <p14:creationId xmlns:p14="http://schemas.microsoft.com/office/powerpoint/2010/main" val="29630683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notes: The leading cause of alcohol-attributable death in NC was due to cancer^.</a:t>
            </a:r>
          </a:p>
          <a:p>
            <a:endParaRPr lang="en-US" dirty="0"/>
          </a:p>
          <a:p>
            <a:r>
              <a:rPr lang="en-US" dirty="0"/>
              <a:t>845 alcohol-attributable deaths in 2024 were due to cancer^. Deaths due to cancer^ were 15% of all alcohol-attributable deaths in 2024. </a:t>
            </a:r>
          </a:p>
          <a:p>
            <a:endParaRPr lang="en-US" dirty="0"/>
          </a:p>
          <a:p>
            <a:pPr marL="0" marR="0">
              <a:lnSpc>
                <a:spcPct val="115000"/>
              </a:lnSpc>
              <a:spcAft>
                <a:spcPts val="800"/>
              </a:spcAft>
            </a:pPr>
            <a:r>
              <a:rPr lang="en-US" dirty="0"/>
              <a:t>Technical notes: </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Alcohol-attributable deaths include deaths from 58 acute and chronic causes of death due to excessive use of alcohol. However, estimates calculated for cancer causes of death are due to any alcohol use based on evidence that shows cancer is linked even to low levels of alcohol use. The Alcohol-Related Disease Impact (ARDI) methodology is used to calculate estimates over a specified period. The methodology is not set up to examine trends over time due to year-to-year variations in these estimates that may not be due to alcohol use. All estimates are currently based on alcohol use patterns of 2020-2021. All death estimates are directly related to alcohol, but estimates are calculated with either direct or indirect alcohol-attributable fractions (AAFs). AAFs are used to express the extent to which alcohol use contributes to a health outcome. Direct AAFs are based on scientific studies that have directly measured the relationship between excessive alcohol use and a given health outcome. Indirect AAFs use pooled risk estimates obtained from meta-analyses on the relationship between alcohol and various causes as well as data on the prevalence of alcohol use at specific levels. All AAFs, except the AAF for motor vehicle crashes, are national, not state-specific. For more information on the ARDI methodology, please visit </a:t>
            </a:r>
            <a:r>
              <a:rPr lang="en-US"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https://nccd.cdc.gov/DPH_ARDI/default/default.aspx</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800" kern="100" dirty="0">
                <a:effectLst/>
                <a:latin typeface="Aptos" panose="020B0004020202020204" pitchFamily="34" charset="0"/>
                <a:ea typeface="Aptos" panose="020B0004020202020204" pitchFamily="34" charset="0"/>
                <a:cs typeface="Times New Roman" panose="02020603050405020304" pitchFamily="18" charset="0"/>
              </a:rPr>
              <a:t>The Division of Public Health Alcohol Data Dashboard (</a:t>
            </a:r>
            <a:r>
              <a:rPr lang="en-US"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https://www.dph.ncdhhs.gov/programs/chronic-disease-and-injury/injury-and-violence-prevention-branch/north-carolina-alcohol-use-and-related-harms-prevention/data</a:t>
            </a:r>
            <a:r>
              <a:rPr lang="en-US" sz="800" kern="100" dirty="0">
                <a:effectLst/>
                <a:latin typeface="Aptos" panose="020B0004020202020204" pitchFamily="34" charset="0"/>
                <a:ea typeface="Aptos" panose="020B0004020202020204" pitchFamily="34" charset="0"/>
                <a:cs typeface="Times New Roman" panose="02020603050405020304" pitchFamily="18" charset="0"/>
              </a:rPr>
              <a:t>) and Prevention Webpage (</a:t>
            </a:r>
            <a:r>
              <a:rPr lang="en-US"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https://www.dph.ncdhhs.gov/programs/chronic-disease-and-injury/injury-and-violence-prevention-branch/north-carolina-alcohol-use-and-related-harms-prevention</a:t>
            </a:r>
            <a:r>
              <a:rPr lang="en-US" sz="800" kern="100" dirty="0">
                <a:effectLst/>
                <a:latin typeface="Aptos" panose="020B0004020202020204" pitchFamily="34" charset="0"/>
                <a:ea typeface="Aptos" panose="020B0004020202020204" pitchFamily="34" charset="0"/>
                <a:cs typeface="Times New Roman" panose="02020603050405020304" pitchFamily="18" charset="0"/>
              </a:rPr>
              <a:t>) share state and county-level estimates of acute, chronic, and total alcohol-attributable deaths as well as strategies to reduce excessive alcohol use and related harms. </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15</a:t>
            </a:fld>
            <a:endParaRPr lang="en-US"/>
          </a:p>
        </p:txBody>
      </p:sp>
    </p:spTree>
    <p:extLst>
      <p:ext uri="{BB962C8B-B14F-4D97-AF65-F5344CB8AC3E}">
        <p14:creationId xmlns:p14="http://schemas.microsoft.com/office/powerpoint/2010/main" val="23544408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Looking at the most recent five years of available data (2020-2024), we can analyze descriptive trends within these alcohol-attributable deaths. Males have a higher rate of alcohol attributable deaths, at 74.8 per 100,000 population, compared with females at a little under half of that.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0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000" kern="1200" dirty="0">
                <a:solidFill>
                  <a:schemeClr val="tx1"/>
                </a:solidFill>
                <a:effectLst/>
                <a:latin typeface="+mn-lt"/>
                <a:ea typeface="+mn-ea"/>
                <a:cs typeface="+mn-cs"/>
              </a:rPr>
              <a:t>American Indian non-Hispanic (NH) residents have a higher rate of alcohol attributable death, at 87.4 per 100,000 population, with the next highest group being White NH residents at 62.1 per 100,000 population. Socioeconomic conditions and historical trauma have led to persistent racial and ethnic disparities. These inequities, along with other factors, have contributed to the observed health disparity in alcohol-attributable death rates.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0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Rates of alcohol-attributable death increased by age group. </a:t>
            </a:r>
            <a:r>
              <a:rPr lang="en-US" sz="1000" kern="1200" dirty="0">
                <a:solidFill>
                  <a:schemeClr val="tx1"/>
                </a:solidFill>
                <a:effectLst/>
                <a:latin typeface="+mn-lt"/>
                <a:ea typeface="+mn-ea"/>
                <a:cs typeface="+mn-cs"/>
              </a:rPr>
              <a:t>Even though the percent of older adults who report excessive drinking is low, the rates of alcohol-related death are high among this group. This is because the Alcohol-Related Disease Impact (ARDI) methodology considers both chronic and acute causes of death that are attributable to alcohol. </a:t>
            </a:r>
          </a:p>
          <a:p>
            <a:endParaRPr lang="en-US" dirty="0"/>
          </a:p>
          <a:p>
            <a:pPr marL="0" marR="0">
              <a:lnSpc>
                <a:spcPct val="115000"/>
              </a:lnSpc>
              <a:spcAft>
                <a:spcPts val="800"/>
              </a:spcAft>
            </a:pPr>
            <a:r>
              <a:rPr lang="en-US" dirty="0"/>
              <a:t>Technical notes: </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Alcohol-attributable deaths include deaths from 58 acute and chronic causes of death due to excessive use of alcohol. However, estimates calculated for cancer causes of death are due to any alcohol use based on evidence that shows cancer is linked even to low levels of alcohol use. The Alcohol-Related Disease Impact (ARDI) methodology is used to calculate estimates over a specified period. The methodology is not set up to examine trends over time due to year-to-year variations in these estimates that may not be due to alcohol use. All estimates are currently based on alcohol use patterns of 2020-2021. All death estimates are directly related to alcohol, but estimates are calculated with either direct or indirect alcohol-attributable fractions (AAFs). AAFs are used to express the extent to which alcohol use contributes to a health outcome. Direct AAFs are based on scientific studies that have directly measured the relationship between excessive alcohol use and a given health outcome. Indirect AAFs use pooled risk estimates obtained from meta-analyses on the relationship between alcohol and various causes as well as data on the prevalence of alcohol use at specific levels. All AAFs, except the AAF for motor vehicle crashes, are national, not state specific. For more information on the ARDI methodology, please visit </a:t>
            </a:r>
            <a:r>
              <a:rPr lang="en-US"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https://nccd.cdc.gov/DPH_ARDI/default/default.aspx</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Rates were calculated for 2020 to 2024 by sex, age, and race/ethnicity using the ARDI methodology to estimate alcohol-attributable deaths. ARDI methodology only includes sex- and age-specific AAFs, which aid in the calculation of alcohol-attributable deaths.  Due to AAFs not being available by race/ethnicity, alcohol-attributable deaths may be higher amongst one race/ethnicity due to a broader disparity in one of the 58 alcohol-attributable causes of death, and not necessarily attributable to alcohol's involvement. For example, one race/ethnicity may have a higher rate of drowning (acute cause of death), which would lead to a higher total and acute alcohol-attributable rate estimate. In addition, with race/ethnicity data, demographic misclassifications could have occurred during the death certification process. For more information on the ARDI methodology, please visit </a:t>
            </a:r>
            <a:r>
              <a:rPr lang="en-US"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https://nccd.cdc.gov/DPH_ARDI/default/default.aspx</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000" kern="100" dirty="0">
                <a:effectLst/>
                <a:latin typeface="Aptos" panose="020B0004020202020204" pitchFamily="34" charset="0"/>
                <a:ea typeface="Aptos" panose="020B0004020202020204" pitchFamily="34" charset="0"/>
                <a:cs typeface="Times New Roman" panose="02020603050405020304" pitchFamily="18" charset="0"/>
              </a:rPr>
              <a:t>The Division of Public Health Alcohol Data Dashboard (</a:t>
            </a:r>
            <a:r>
              <a:rPr lang="en-US"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https://www.dph.ncdhhs.gov/programs/chronic-disease-and-injury/injury-and-violence-prevention-branch/north-carolina-alcohol-use-and-related-harms-prevention/data</a:t>
            </a:r>
            <a:r>
              <a:rPr lang="en-US" sz="1000" kern="100" dirty="0">
                <a:effectLst/>
                <a:latin typeface="Aptos" panose="020B0004020202020204" pitchFamily="34" charset="0"/>
                <a:ea typeface="Aptos" panose="020B0004020202020204" pitchFamily="34" charset="0"/>
                <a:cs typeface="Times New Roman" panose="02020603050405020304" pitchFamily="18" charset="0"/>
              </a:rPr>
              <a:t>) and Prevention Webpage (</a:t>
            </a:r>
            <a:r>
              <a:rPr lang="en-US"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https://www.dph.ncdhhs.gov/programs/chronic-disease-and-injury/injury-and-violence-prevention-branch/north-carolina-alcohol-use-and-related-harms-prevention</a:t>
            </a:r>
            <a:r>
              <a:rPr lang="en-US" sz="1000" kern="100" dirty="0">
                <a:effectLst/>
                <a:latin typeface="Aptos" panose="020B0004020202020204" pitchFamily="34" charset="0"/>
                <a:ea typeface="Aptos" panose="020B0004020202020204" pitchFamily="34" charset="0"/>
                <a:cs typeface="Times New Roman" panose="02020603050405020304" pitchFamily="18" charset="0"/>
              </a:rPr>
              <a:t>) share state and county-level estimates of acute, chronic, and total alcohol-attributable deaths as well as strategies to reduce excessive alcohol use and related harms.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16</a:t>
            </a:fld>
            <a:endParaRPr lang="en-US"/>
          </a:p>
        </p:txBody>
      </p:sp>
    </p:spTree>
    <p:extLst>
      <p:ext uri="{BB962C8B-B14F-4D97-AF65-F5344CB8AC3E}">
        <p14:creationId xmlns:p14="http://schemas.microsoft.com/office/powerpoint/2010/main" val="39849546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notes: </a:t>
            </a:r>
            <a:r>
              <a:rPr lang="en-US" sz="1800" dirty="0">
                <a:effectLst/>
                <a:latin typeface="Times New Roman" panose="02020603050405020304" pitchFamily="18" charset="0"/>
                <a:ea typeface="Calibri" panose="020F0502020204030204" pitchFamily="34" charset="0"/>
              </a:rPr>
              <a:t>From 2015 to 2024, alcohol-attributable death rates were highest for chronic causes of death. However, rates increased for both chronic and acute causes of alcohol-attributable death, a 24% increase for chronic causes and a 17% increase for acute causes.  For chronic causes, the rate increased from 27.1, an estimated 2,719 deaths, to 34.6, an estimated 3,820 deaths, per 100,000 population. For acute causes, the rate increased from 13.8, an estimated 1,383 deaths, to 16.2, an estimated 1,788 deaths, per 100,000 population.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Technical notes: </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Alcohol-attributable deaths include deaths from 58 acute and chronic causes of death due to excessive use of alcohol. However, estimates calculated for cancer causes of death are due to any alcohol use based on evidence that shows cancer is linked even to low levels of alcohol use. The Alcohol-Related Disease Impact (ARDI) methodology is used to calculate estimates over a specified period. The methodology is not set up to examine trends over time due to year-to-year variations in these estimates that may not be due to alcohol use. All estimates are currently based on alcohol use patterns of 2020-2021. All death estimates are directly related to alcohol, but estimates are calculated with either direct or indirect alcohol-attributable fractions (AAFs). AAFs are used to express the extent to which alcohol use contributes to a health outcome. Direct AAFs are based on scientific studies that have directly measured the relationship between excessive alcohol use and a given health outcome. Indirect AAFs use pooled risk estimates obtained from meta-analyses on the relationship between alcohol and various causes as well as data on the prevalence of alcohol use at specific levels. All AAFs, except the AAF for motor vehicle crashes, are national, not state-specific. For more information on the ARDI methodology, please visit </a:t>
            </a:r>
            <a:r>
              <a:rPr lang="en-US"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https://nccd.cdc.gov/DPH_ARDI/default/default.aspx</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The Division of Public Health Alcohol Data Dashboard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https://www.dph.ncdhhs.gov/programs/chronic-disease-and-injury/injury-and-violence-prevention-branch/north-carolina-alcohol-use-and-related-harms-prevention/data</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and Prevention Webpage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https://www.dph.ncdhhs.gov/programs/chronic-disease-and-injury/injury-and-violence-prevention-branch/north-carolina-alcohol-use-and-related-harms-prevention</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share state and county-level estimates of acute, chronic, and total alcohol-attributable deaths as well as strategies to reduce excessive alcohol use and related harms. </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Chronic alcohol-attributable deaths often result from long-term, excessive use of alcohol. However, estimates calculated for cancer causes of death, which are chronic causes of death, are due to any alcohol use based on evidence that shows cancer is linked to low levels of alcohol use. Acute alcohol-attributable deaths often result from short-term, excessive use of alcohol.</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17</a:t>
            </a:fld>
            <a:endParaRPr lang="en-US"/>
          </a:p>
        </p:txBody>
      </p:sp>
    </p:spTree>
    <p:extLst>
      <p:ext uri="{BB962C8B-B14F-4D97-AF65-F5344CB8AC3E}">
        <p14:creationId xmlns:p14="http://schemas.microsoft.com/office/powerpoint/2010/main" val="34265163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Looking at the most recent five years of available data (2020-2024), we can analyze descriptive trends within acute and chronic alcohol-attributable deaths. Acute and chronic alcohol-attributable death rates were similar by sex, with male residents having higher rates than female residents.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Acute alcohol-attributable death rates were highest among individuals who are American Indian non-Hispanic (NH) or Black NH. Chronic alcohol-attributable death rates were highest among individuals who are American Indian NH or white NH. Socioeconomic conditions and historical trauma have led to persistent racial and ethnic disparities. These inequities, along with other factors, have contributed to the observed health disparity in both acute and chronic alcohol-attributable death rates.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Acute alcohol-attributable death rates were highest among those aged 21 to 34, with a death rate of 28.4 per 100,000 population. Among chronic alcohol-attributable deaths, the death rates increase with age, with a death rate of 110.0 per 100,000 population for people aged 65 and older.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Technical notes: </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Alcohol-attributable deaths include deaths from 58 acute and chronic causes of death due to excessive use of alcohol. However, estimates calculated for cancer causes of death are due to any alcohol use based on evidence that shows cancer is linked even to low levels of alcohol use. The Alcohol-Related Disease Impact (ARDI) methodology is used to calculate estimates over a specified period. The methodology is not set up to examine trends over time due to year-to-year variations in these estimates that may not be due to alcohol use. All estimates are currently based on alcohol use patterns of 2020-2021. All death estimates are directly related to alcohol, but estimates are calculated with either direct or indirect alcohol-attributable fractions (AAFs). AAFs are used to express the extent to which alcohol use contributes to a health outcome. Direct AAFs are based on scientific studies that have directly measured the relationship between excessive alcohol use and a given health outcome. Indirect AAFs use pooled risk estimates obtained from meta-analyses on the relationship between alcohol and various causes as well as data on the prevalence of alcohol use at specific levels. All AAFs, except the AAF for motor vehicle crashes, are national, not state-specific. For more information on the ARDI methodology, please visit </a:t>
            </a:r>
            <a:r>
              <a:rPr lang="en-US"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https://nccd.cdc.gov/DPH_ARDI/default/default.aspx</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Rates were calculated for 2020 to 2024 by sex, age, and race/ethnicity using the ARDI methodology to estimate alcohol-attributable deaths. ARDI methodology only includes sex- and age-specific AAFs, which aid in the calculation of alcohol-attributable deaths.  Due to AAFs not being available by race/ethnicity, alcohol-attributable deaths may be higher amongst one race/ethnicity due to a broader disparity in one of the 58 alcohol-attributable causes of death and not necessarily attributable to alcohol's involvement. For example, one race/ethnicity may have a higher rate of drowning (acute cause of death), which would lead to a higher total and acute alcohol-attributable rate estimate. In addition, with race/ethnicity data, demographic misclassifications could have occurred during the death certification process. For more information on the ARDI methodology, please visit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https://nccd.cdc.gov/DPH_ARDI/default/default.aspx</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The Division of Public Health Alcohol Data Dashboard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https://www.dph.ncdhhs.gov/programs/chronic-disease-and-injury/injury-and-violence-prevention-branch/north-carolina-alcohol-use-and-related-harms-prevention/data</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and Prevention Webpage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https://www.dph.ncdhhs.gov/programs/chronic-disease-and-injury/injury-and-violence-prevention-branch/north-carolina-alcohol-use-and-related-harms-prevention</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share state and county-level estimates of acute, chronic, and total alcohol-attributable deaths as well as strategies to reduce excessive alcohol use and related harms.  </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Chronic alcohol-attributable deaths often result from long-term, excessive use of alcohol. However, estimates calculated for cancer causes of death, which are chronic causes of death, are due to any alcohol use based on evidence that shows cancer is linked to low levels of alcohol use. Acute alcohol-attributable deaths often result from short-term, excessive use of alcohol.</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18</a:t>
            </a:fld>
            <a:endParaRPr lang="en-US"/>
          </a:p>
        </p:txBody>
      </p:sp>
    </p:spTree>
    <p:extLst>
      <p:ext uri="{BB962C8B-B14F-4D97-AF65-F5344CB8AC3E}">
        <p14:creationId xmlns:p14="http://schemas.microsoft.com/office/powerpoint/2010/main" val="37777931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Excessive alcohol use can also impact the economy of North Carolina. </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19</a:t>
            </a:fld>
            <a:endParaRPr lang="en-US"/>
          </a:p>
        </p:txBody>
      </p:sp>
    </p:spTree>
    <p:extLst>
      <p:ext uri="{BB962C8B-B14F-4D97-AF65-F5344CB8AC3E}">
        <p14:creationId xmlns:p14="http://schemas.microsoft.com/office/powerpoint/2010/main" val="37414832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notes: The economic cost of excessive alcohol use includes losses in productivity, healthcare costs, criminal justice expenses, and motor vehicle crashes for one year. In 2024, NC lost an estimated $14.6 billion due to excessive alcohol use, roughly $1,324 per person.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Technical notes: The numbers generated in this slide were estimated using the methods by Combs et. al, 2017 study, “The Societal Cost of Excessive Drinking in North Carolina, 2017”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https://pubmed.ncbi.nlm.nih.gov/35504714/</a:t>
            </a:r>
            <a:r>
              <a:rPr lang="en-US" dirty="0"/>
              <a:t>), and adjusted to changes in inflation and alcohol-attributable death rates.  </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20</a:t>
            </a:fld>
            <a:endParaRPr lang="en-US"/>
          </a:p>
        </p:txBody>
      </p:sp>
    </p:spTree>
    <p:extLst>
      <p:ext uri="{BB962C8B-B14F-4D97-AF65-F5344CB8AC3E}">
        <p14:creationId xmlns:p14="http://schemas.microsoft.com/office/powerpoint/2010/main" val="3011817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In light of these trends, there are numerous opportunities for prevention and reduction of excessive alcohol use and its related harms.</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21</a:t>
            </a:fld>
            <a:endParaRPr lang="en-US"/>
          </a:p>
        </p:txBody>
      </p:sp>
    </p:spTree>
    <p:extLst>
      <p:ext uri="{BB962C8B-B14F-4D97-AF65-F5344CB8AC3E}">
        <p14:creationId xmlns:p14="http://schemas.microsoft.com/office/powerpoint/2010/main" val="38964874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notes: The Community Preventive Services Task Force issued several evidence-based recommendations for reducing excessive drinking. When alcohol is less available, less accessible, and more expensive, people tend to drink less. The following proven strategies work to prevent excessive alcohol use to create communities that promote health and well-being:</a:t>
            </a:r>
          </a:p>
          <a:p>
            <a:pPr marL="800100" marR="0" lvl="1" indent="-342900">
              <a:lnSpc>
                <a:spcPct val="107000"/>
              </a:lnSpc>
              <a:spcBef>
                <a:spcPts val="0"/>
              </a:spcBef>
              <a:spcAft>
                <a:spcPts val="0"/>
              </a:spcAft>
              <a:buFont typeface="Symbol" panose="05050102010706020507" pitchFamily="18" charset="2"/>
              <a:buChar char=""/>
            </a:pPr>
            <a:r>
              <a:rPr lang="en-US" sz="1800" kern="100" dirty="0">
                <a:effectLst/>
                <a:latin typeface="Calibri" panose="020F0502020204030204" pitchFamily="34" charset="0"/>
                <a:ea typeface="Calibri" panose="020F0502020204030204" pitchFamily="34" charset="0"/>
                <a:cs typeface="Calibri" panose="020F0502020204030204" pitchFamily="34" charset="0"/>
              </a:rPr>
              <a:t>Government Control of Alcohol Sales – In NC, the sale of liquor is limited to ABC stores where price is controlled by the Alcoholic Beverage Control (ABC) Commission. Government control of alcohol sales limits excessive availability and exposure to alcohol, which in turn reduces excessive alcohol use and related injury, illness, and death. Laws that privatize alcohol sales by removing government control increase the number of places that sell alcohol, which increases excessive alcohol use and alcohol-related harms, such as child maltreatment and neglect, domestic violence, and motor vehicle crashes.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800100" marR="0" lvl="1" indent="-342900">
              <a:lnSpc>
                <a:spcPct val="107000"/>
              </a:lnSpc>
              <a:spcBef>
                <a:spcPts val="0"/>
              </a:spcBef>
              <a:spcAft>
                <a:spcPts val="0"/>
              </a:spcAft>
              <a:buFont typeface="Symbol" panose="05050102010706020507" pitchFamily="18" charset="2"/>
              <a:buChar char=""/>
            </a:pPr>
            <a:r>
              <a:rPr lang="en-US" sz="1800" kern="100" dirty="0">
                <a:effectLst/>
                <a:latin typeface="Calibri" panose="020F0502020204030204" pitchFamily="34" charset="0"/>
                <a:ea typeface="Calibri" panose="020F0502020204030204" pitchFamily="34" charset="0"/>
                <a:cs typeface="Calibri" panose="020F0502020204030204" pitchFamily="34" charset="0"/>
              </a:rPr>
              <a:t>Alcohol Taxes – An excise tax is levied on alcoholic beverages sold in and/or shipped into NC. Tax increases raise the price of alcohol, which decreases excessive alcohol use and related harms – and increases revenue too. Laws that decrease alcohol excise taxes lead to increases in motor vehicle crash deaths, violence, and lower state revenue.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800100" marR="0" lvl="1" indent="-342900">
              <a:lnSpc>
                <a:spcPct val="107000"/>
              </a:lnSpc>
              <a:spcBef>
                <a:spcPts val="0"/>
              </a:spcBef>
              <a:spcAft>
                <a:spcPts val="0"/>
              </a:spcAft>
              <a:buFont typeface="Symbol" panose="05050102010706020507" pitchFamily="18" charset="2"/>
              <a:buChar char=""/>
            </a:pPr>
            <a:r>
              <a:rPr lang="en-US" sz="1800" kern="100" dirty="0">
                <a:effectLst/>
                <a:latin typeface="Calibri" panose="020F0502020204030204" pitchFamily="34" charset="0"/>
                <a:ea typeface="Calibri" panose="020F0502020204030204" pitchFamily="34" charset="0"/>
                <a:cs typeface="Calibri" panose="020F0502020204030204" pitchFamily="34" charset="0"/>
              </a:rPr>
              <a:t>Limit the days and hours of alcohol sales – NC limits the sale of alcohol to particular hours and days of the week and prohibits sales on certain holidays. Maintaining existing hours and days of alcohol sales helps control excessive alcohol use and negative health outcomes. Increases to hours and days of sale lead to increases in motor vehicle injuries, as well as alcohol-related assaults and other injuries.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800100" marR="0" lvl="1" indent="-342900">
              <a:lnSpc>
                <a:spcPct val="107000"/>
              </a:lnSpc>
              <a:spcBef>
                <a:spcPts val="0"/>
              </a:spcBef>
              <a:spcAft>
                <a:spcPts val="0"/>
              </a:spcAft>
              <a:buFont typeface="Symbol" panose="05050102010706020507" pitchFamily="18" charset="2"/>
              <a:buChar char=""/>
            </a:pPr>
            <a:r>
              <a:rPr lang="en-US" sz="1800" kern="100" dirty="0">
                <a:effectLst/>
                <a:latin typeface="Calibri" panose="020F0502020204030204" pitchFamily="34" charset="0"/>
                <a:ea typeface="Calibri" panose="020F0502020204030204" pitchFamily="34" charset="0"/>
                <a:cs typeface="Calibri" panose="020F0502020204030204" pitchFamily="34" charset="0"/>
              </a:rPr>
              <a:t>Regulate Number of Places Selling Alcohol and Distance Between Them – Regulating the number of places selling alcohol and the distance between them limits excessive access to alcohol. Having more places that sell alcohol leads to increases in disorderly conduct, property damage, crime, and other community disruptions. </a:t>
            </a:r>
          </a:p>
          <a:p>
            <a:pPr marL="800100" marR="0" lvl="1" indent="-342900">
              <a:lnSpc>
                <a:spcPct val="107000"/>
              </a:lnSpc>
              <a:spcBef>
                <a:spcPts val="0"/>
              </a:spcBef>
              <a:spcAft>
                <a:spcPts val="0"/>
              </a:spcAft>
              <a:buFont typeface="Symbol" panose="05050102010706020507" pitchFamily="18" charset="2"/>
              <a:buChar char=""/>
            </a:pPr>
            <a:r>
              <a:rPr lang="en-US" sz="1800" kern="100" dirty="0">
                <a:effectLst/>
                <a:latin typeface="Calibri" panose="020F0502020204030204" pitchFamily="34" charset="0"/>
                <a:ea typeface="Calibri" panose="020F0502020204030204" pitchFamily="34" charset="0"/>
                <a:cs typeface="Calibri" panose="020F0502020204030204" pitchFamily="34" charset="0"/>
              </a:rPr>
              <a:t>Commercial host liability laws – These laws permit retail establishments to be held liable for injuries or harms caused by illegal service to intoxicated or underage customers.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800100" marR="0" lvl="1" indent="-342900">
              <a:lnSpc>
                <a:spcPct val="107000"/>
              </a:lnSpc>
              <a:spcBef>
                <a:spcPts val="0"/>
              </a:spcBef>
              <a:spcAft>
                <a:spcPts val="0"/>
              </a:spcAft>
              <a:buFont typeface="Symbol" panose="05050102010706020507" pitchFamily="18" charset="2"/>
              <a:buChar char=""/>
            </a:pPr>
            <a:r>
              <a:rPr lang="en-US" sz="1800" kern="100" dirty="0">
                <a:effectLst/>
                <a:latin typeface="Calibri" panose="020F0502020204030204" pitchFamily="34" charset="0"/>
                <a:ea typeface="Calibri" panose="020F0502020204030204" pitchFamily="34" charset="0"/>
                <a:cs typeface="Calibri" panose="020F0502020204030204" pitchFamily="34" charset="0"/>
              </a:rPr>
              <a:t>Electronic alcohol screening and brief intervention (e-SBI) – Increase electronic screening of excessive drinking in adults and provide a brief intervention with those who screen positive. </a:t>
            </a:r>
          </a:p>
          <a:p>
            <a:pPr marL="457200" marR="0" lvl="1" indent="0">
              <a:lnSpc>
                <a:spcPct val="107000"/>
              </a:lnSpc>
              <a:spcBef>
                <a:spcPts val="0"/>
              </a:spcBef>
              <a:spcAft>
                <a:spcPts val="0"/>
              </a:spcAft>
              <a:buFont typeface="Symbol" panose="05050102010706020507" pitchFamily="18" charset="2"/>
              <a:buNone/>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Technical notes: The Community Preventive Services Task Force (CPSTF) is an independent, non-federal, volunteer body of public health and prevention experts. CPSTF provides recommendations and findings on programs, services, and other interventions to protect and improve population health. The recommendations and findings are based on systematic reviews of evidence on the effectiveness and economic impact. For more information on CPSTF and excessive alcohol use prevention strategies, please visit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https://www.thecommunityguide.org/topics/excessive-alcohol-consumption.html</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22</a:t>
            </a:fld>
            <a:endParaRPr lang="en-US"/>
          </a:p>
        </p:txBody>
      </p:sp>
    </p:spTree>
    <p:extLst>
      <p:ext uri="{BB962C8B-B14F-4D97-AF65-F5344CB8AC3E}">
        <p14:creationId xmlns:p14="http://schemas.microsoft.com/office/powerpoint/2010/main" val="6697415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notes: The Reducing Excessive Alcohol Use to Build Healthier North Carolina Communities fact sheet provides an overview of excessive alcohol use, the evidence-based policies to reduce excessive alcohol use, and the status of those policies in NC.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North Carolina has many existing core alcohol policies that protect public health due to the hard-work of many community advocates and policymakers. These policies focus on reducing the availability and accessibility of alcohol. The fact sheet focuses on the five following policies: government control of alcohol sales; limits on days and hours of sale; alcohol taxes; limits on promotions; and regulation of alcohol outlet density.</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fact sheet can be found at </a:t>
            </a:r>
            <a:r>
              <a:rPr lang="en-US"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https://www.dph.ncdhhs.gov/reducing-excessive-alcohol-use-build-healthier-north-carolina-communities/open</a:t>
            </a:r>
            <a:r>
              <a:rPr lang="en-US" sz="1200" dirty="0"/>
              <a:t>.</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23</a:t>
            </a:fld>
            <a:endParaRPr lang="en-US"/>
          </a:p>
        </p:txBody>
      </p:sp>
    </p:spTree>
    <p:extLst>
      <p:ext uri="{BB962C8B-B14F-4D97-AF65-F5344CB8AC3E}">
        <p14:creationId xmlns:p14="http://schemas.microsoft.com/office/powerpoint/2010/main" val="37741875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notes: North Carolina is one of 17 states with government-controlled alcohol sales, while South Carolina has a privatized system. Government control of alcohol sales means that government agencies control the sale of distilled spirits, and in some cases, wine and beer at the wholesale level. Privatized control of sales means that government control of alcohol sales have been repealed, allowing commercial agencies to sell alcoholic beverages. </a:t>
            </a:r>
          </a:p>
          <a:p>
            <a:endParaRPr lang="en-US" dirty="0"/>
          </a:p>
          <a:p>
            <a:r>
              <a:rPr lang="en-US" dirty="0"/>
              <a:t>North Carolinians consume less alcohol than South Carolinians, and North Carolina receives more revenue from alcohol sales than South Carolina. North Carolina </a:t>
            </a:r>
            <a:r>
              <a:rPr lang="en-US" i="0" dirty="0"/>
              <a:t>ranks 42</a:t>
            </a:r>
            <a:r>
              <a:rPr lang="en-US" i="0" baseline="30000" dirty="0"/>
              <a:t>nd</a:t>
            </a:r>
            <a:r>
              <a:rPr lang="en-US" i="0" dirty="0"/>
              <a:t> per capita in gallons consumed and 3</a:t>
            </a:r>
            <a:r>
              <a:rPr lang="en-US" i="0" baseline="30000" dirty="0"/>
              <a:t>rd</a:t>
            </a:r>
            <a:r>
              <a:rPr lang="en-US" i="0" dirty="0"/>
              <a:t> in revenue per gallon</a:t>
            </a:r>
            <a:r>
              <a:rPr lang="en-US" dirty="0"/>
              <a:t>, while South Carolina, ranks 31</a:t>
            </a:r>
            <a:r>
              <a:rPr lang="en-US" baseline="30000" dirty="0"/>
              <a:t>st</a:t>
            </a:r>
            <a:r>
              <a:rPr lang="en-US" dirty="0"/>
              <a:t> in consumption and 23</a:t>
            </a:r>
            <a:r>
              <a:rPr lang="en-US" baseline="30000" dirty="0"/>
              <a:t>rd</a:t>
            </a:r>
            <a:r>
              <a:rPr lang="en-US" dirty="0"/>
              <a:t> in revenue.</a:t>
            </a:r>
          </a:p>
          <a:p>
            <a:endParaRPr lang="en-US" dirty="0"/>
          </a:p>
          <a:p>
            <a:r>
              <a:rPr lang="en-US" dirty="0"/>
              <a:t>Technical notes:  The Alcoholic Beverage Revenues and Taxes: 2022 Report aims to provide comparable information regarding alcoholic beverage taxation and revenues for both control states and license states in the U.S.. </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24</a:t>
            </a:fld>
            <a:endParaRPr lang="en-US"/>
          </a:p>
        </p:txBody>
      </p:sp>
    </p:spTree>
    <p:extLst>
      <p:ext uri="{BB962C8B-B14F-4D97-AF65-F5344CB8AC3E}">
        <p14:creationId xmlns:p14="http://schemas.microsoft.com/office/powerpoint/2010/main" val="1424751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notes: </a:t>
            </a:r>
            <a:r>
              <a:rPr lang="en-US" b="1" dirty="0"/>
              <a:t>There is no safe level of alcohol use.</a:t>
            </a:r>
          </a:p>
          <a:p>
            <a:endParaRPr lang="en-US" dirty="0"/>
          </a:p>
          <a:p>
            <a:r>
              <a:rPr lang="en-US" dirty="0"/>
              <a:t>The U.S. Alcohol Policy Alliance’s Alcohol Consumption Guidelines for the American People recommends:</a:t>
            </a:r>
          </a:p>
          <a:p>
            <a:pPr marL="628650" lvl="1" indent="-171450">
              <a:buFont typeface="Arial" panose="020B0604020202020204" pitchFamily="34" charset="0"/>
              <a:buChar char="•"/>
            </a:pPr>
            <a:r>
              <a:rPr lang="en-US" b="1" dirty="0"/>
              <a:t>If you do not drink alcohol, do not start</a:t>
            </a:r>
            <a:r>
              <a:rPr lang="en-US" dirty="0"/>
              <a:t>. Alcohol use offers no health benefits and carries risk.</a:t>
            </a:r>
          </a:p>
          <a:p>
            <a:pPr marL="628650" lvl="1" indent="-171450">
              <a:buFont typeface="Arial" panose="020B0604020202020204" pitchFamily="34" charset="0"/>
              <a:buChar char="•"/>
            </a:pPr>
            <a:r>
              <a:rPr lang="en-US" b="1" dirty="0"/>
              <a:t>Cut back if you do drink alcohol</a:t>
            </a:r>
            <a:r>
              <a:rPr lang="en-US" dirty="0"/>
              <a:t>. Each drink increases the risk of harm, including cancer, heart disease, and early death.</a:t>
            </a:r>
          </a:p>
          <a:p>
            <a:pPr marL="628650" lvl="1" indent="-171450">
              <a:buFont typeface="Arial" panose="020B0604020202020204" pitchFamily="34" charset="0"/>
              <a:buChar char="•"/>
            </a:pPr>
            <a:r>
              <a:rPr lang="en-US" b="1" dirty="0"/>
              <a:t>Avoid alcohol if you</a:t>
            </a:r>
            <a:r>
              <a:rPr lang="en-US" dirty="0"/>
              <a:t>:</a:t>
            </a:r>
          </a:p>
          <a:p>
            <a:pPr marL="1085850" lvl="2" indent="-171450">
              <a:buFont typeface="Arial" panose="020B0604020202020204" pitchFamily="34" charset="0"/>
              <a:buChar char="•"/>
            </a:pPr>
            <a:r>
              <a:rPr lang="en-US" dirty="0"/>
              <a:t>Are pregnant,</a:t>
            </a:r>
          </a:p>
          <a:p>
            <a:pPr marL="1085850" lvl="2" indent="-171450">
              <a:buFont typeface="Arial" panose="020B0604020202020204" pitchFamily="34" charset="0"/>
              <a:buChar char="•"/>
            </a:pPr>
            <a:r>
              <a:rPr lang="en-US" dirty="0"/>
              <a:t>Are under 21 years old,</a:t>
            </a:r>
          </a:p>
          <a:p>
            <a:pPr marL="1085850" lvl="2" indent="-171450">
              <a:buFont typeface="Arial" panose="020B0604020202020204" pitchFamily="34" charset="0"/>
              <a:buChar char="•"/>
            </a:pPr>
            <a:r>
              <a:rPr lang="en-US" dirty="0"/>
              <a:t>Are in recovery, </a:t>
            </a:r>
          </a:p>
          <a:p>
            <a:pPr marL="1085850" lvl="2" indent="-171450">
              <a:buFont typeface="Arial" panose="020B0604020202020204" pitchFamily="34" charset="0"/>
              <a:buChar char="•"/>
            </a:pPr>
            <a:r>
              <a:rPr lang="en-US" dirty="0"/>
              <a:t>Have certain health conditions,</a:t>
            </a:r>
          </a:p>
          <a:p>
            <a:pPr marL="1085850" lvl="2" indent="-171450">
              <a:buFont typeface="Arial" panose="020B0604020202020204" pitchFamily="34" charset="0"/>
              <a:buChar char="•"/>
            </a:pPr>
            <a:r>
              <a:rPr lang="en-US" dirty="0"/>
              <a:t>Have a family history of alcohol-related cancers, or</a:t>
            </a:r>
          </a:p>
          <a:p>
            <a:pPr marL="1085850" lvl="2" indent="-171450">
              <a:buFont typeface="Arial" panose="020B0604020202020204" pitchFamily="34" charset="0"/>
              <a:buChar char="•"/>
            </a:pPr>
            <a:r>
              <a:rPr lang="en-US" dirty="0"/>
              <a:t>Use any medications or drugs that interact with alcohol.</a:t>
            </a:r>
          </a:p>
          <a:p>
            <a:pPr marL="0" lvl="0" indent="0">
              <a:buFont typeface="Arial" panose="020B0604020202020204" pitchFamily="34" charset="0"/>
              <a:buNone/>
            </a:pPr>
            <a:endParaRPr lang="en-US" dirty="0"/>
          </a:p>
          <a:p>
            <a:pPr marL="0" lvl="0" indent="0">
              <a:buFont typeface="Arial" panose="020B0604020202020204" pitchFamily="34" charset="0"/>
              <a:buNone/>
            </a:pPr>
            <a:r>
              <a:rPr lang="en-US" b="1" dirty="0"/>
              <a:t>For adults 21 and older who choose to drink, drinking less alcohol is always better.</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Technical note: The U.S. Alcohol Policy Alliance (USAPA) is a nonprofit, nonpartisan organization that works to translate alcohol policy research into public health practice. To learn more about USAPA’s Alcohol Consumption Guidelines for the American People, visit </a:t>
            </a:r>
            <a:r>
              <a:rPr lang="en-US" sz="1200" u="sng" kern="1200" dirty="0">
                <a:solidFill>
                  <a:schemeClr val="tx1"/>
                </a:solidFill>
                <a:effectLst/>
                <a:latin typeface="+mn-lt"/>
                <a:ea typeface="+mn-ea"/>
                <a:cs typeface="+mn-cs"/>
                <a:hlinkClick r:id="rId3"/>
              </a:rPr>
              <a:t>https://drive.google.com/file/d/1Dy0NSyvhDyrB0zMU5tZB3ReouSUi4ulH/view</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25</a:t>
            </a:fld>
            <a:endParaRPr lang="en-US"/>
          </a:p>
        </p:txBody>
      </p:sp>
    </p:spTree>
    <p:extLst>
      <p:ext uri="{BB962C8B-B14F-4D97-AF65-F5344CB8AC3E}">
        <p14:creationId xmlns:p14="http://schemas.microsoft.com/office/powerpoint/2010/main" val="40855468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Division of Public Health maintains several resources to help understand the burden of excessive alcohol use in our state. </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26</a:t>
            </a:fld>
            <a:endParaRPr lang="en-US"/>
          </a:p>
        </p:txBody>
      </p:sp>
    </p:spTree>
    <p:extLst>
      <p:ext uri="{BB962C8B-B14F-4D97-AF65-F5344CB8AC3E}">
        <p14:creationId xmlns:p14="http://schemas.microsoft.com/office/powerpoint/2010/main" val="102410686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There are evidence-based strategies we can implement to reduce the harms of excessive alcohol use, and surveillance efforts help us understand the overall impact of these strategies. Alcohol control strategies, like the government control of alcohol sales that we currently have in NC and limiting the number of places that sell alcohol result in lower overall alcohol use, which reduces negative health outcomes and economic costs. Surveillance efforts inform each of these pieces.</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27</a:t>
            </a:fld>
            <a:endParaRPr lang="en-US"/>
          </a:p>
        </p:txBody>
      </p:sp>
    </p:spTree>
    <p:extLst>
      <p:ext uri="{BB962C8B-B14F-4D97-AF65-F5344CB8AC3E}">
        <p14:creationId xmlns:p14="http://schemas.microsoft.com/office/powerpoint/2010/main" val="9400759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The North Carolina Alcohol Data Dashboard walks through the public health narrative of the acute and chronic impacts of excessive alcohol use. We use many different data sets to tell this story. The Behavioral Risk Factor Surveillance System and Youth Risk Behavior Surveillance System give us survey data on consumption, emergency department visits illustrate the impacts on the healthcare system, and death data provide estimates of those who died due to excessive alcohol use.  We pull this all together and present both state- and county-level information. These can be very helpful when pulling together presentations and grant applications. The QR code will take you to the Alcohol data dashboard, also found at: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https://www.dph.ncdhhs.gov/programs/chronic-disease-and-injury/injury-and-violence-prevention-branch/north-carolina-alcohol-use-and-related-harms-prevention/data</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28</a:t>
            </a:fld>
            <a:endParaRPr lang="en-US"/>
          </a:p>
        </p:txBody>
      </p:sp>
    </p:spTree>
    <p:extLst>
      <p:ext uri="{BB962C8B-B14F-4D97-AF65-F5344CB8AC3E}">
        <p14:creationId xmlns:p14="http://schemas.microsoft.com/office/powerpoint/2010/main" val="28889709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Engaging partners allows the Division of Public Health to better understand and address excessive alcohol use at both the local and state level. The North Carolina State Excessive Alcohol Advisory Committee (NC SEAAC) was established to engage partners working in preventing excessive alcohol use and its related harms across the state. The committee hopes to develop and implement a statewide plan to address excessive alcohol use and its related harms in the state. In addition, the committee meets twice a year to network and hear presentations on excessive alcohol use prevention strategies by subject matter experts. If you are interested in participating in NC SEAAC, please email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ction="ppaction://hlinkfile"/>
              </a:rPr>
              <a:t>SubstanceUseData@dhhs.nc.gov</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29</a:t>
            </a:fld>
            <a:endParaRPr lang="en-US"/>
          </a:p>
        </p:txBody>
      </p:sp>
    </p:spTree>
    <p:extLst>
      <p:ext uri="{BB962C8B-B14F-4D97-AF65-F5344CB8AC3E}">
        <p14:creationId xmlns:p14="http://schemas.microsoft.com/office/powerpoint/2010/main" val="309725903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The NC Injury and Violence Prevention Branch (IVPB) Alcohol and Related Harms Data Dashboard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https://www.dph.ncdhhs.gov/programs/chronic-disease-and-injury/injury-and-violence-prevention-branch/north-carolina-alcohol-use-and-related-harms-prevention/data</a:t>
            </a:r>
            <a:r>
              <a:rPr lang="en-US" sz="1800" u="none"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r>
              <a:rPr lang="en-US" dirty="0"/>
              <a:t>provides additional data on alcohol use. The NC IVPB Alcohol Use and Related Harms Website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https://www.dph.ncdhhs.gov/programs/chronic-disease-and-injury/injury-and-violence-prevention-branch/north-carolina-alcohol-use-and-related-harms-prevention</a:t>
            </a:r>
            <a:r>
              <a:rPr lang="en-US" dirty="0"/>
              <a:t>) includes additional information and prevention strategies to reduce excessive alcohol use and its related harms in NC. IVPB also provides data and technical support for alcohol use and its related harms. For data requests, please email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ction="ppaction://hlinkfile"/>
              </a:rPr>
              <a:t>SubstanceUseData@dhhs.nc.gov</a:t>
            </a:r>
            <a:r>
              <a:rPr lang="en-US" dirty="0"/>
              <a:t>. If you have additional questions regarding alcohol-related custom data requests or data resources, please use the IVPB data support bookings application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https://outlook.office365.com/owa/calendar/IVPBDataSupport@ncconnect.onmicrosoft.com/bookings/</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a:t>
            </a:r>
            <a:r>
              <a:rPr lang="en-US" dirty="0"/>
              <a:t> to reserve time to chat with one of our epidemiologists. </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30</a:t>
            </a:fld>
            <a:endParaRPr lang="en-US"/>
          </a:p>
        </p:txBody>
      </p:sp>
    </p:spTree>
    <p:extLst>
      <p:ext uri="{BB962C8B-B14F-4D97-AF65-F5344CB8AC3E}">
        <p14:creationId xmlns:p14="http://schemas.microsoft.com/office/powerpoint/2010/main" val="36458655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Please reach out if you have any further questions, suggestions for improvement, or data requests.</a:t>
            </a:r>
          </a:p>
          <a:p>
            <a:endParaRPr lang="en-US" dirty="0"/>
          </a:p>
        </p:txBody>
      </p:sp>
      <p:sp>
        <p:nvSpPr>
          <p:cNvPr id="4" name="Slide Number Placeholder 3"/>
          <p:cNvSpPr>
            <a:spLocks noGrp="1"/>
          </p:cNvSpPr>
          <p:nvPr>
            <p:ph type="sldNum" sz="quarter" idx="5"/>
          </p:nvPr>
        </p:nvSpPr>
        <p:spPr/>
        <p:txBody>
          <a:bodyPr/>
          <a:lstStyle/>
          <a:p>
            <a:fld id="{753C1543-9FB3-40AE-B258-56FD27545B47}" type="slidenum">
              <a:rPr lang="en-US" smtClean="0"/>
              <a:t>31</a:t>
            </a:fld>
            <a:endParaRPr lang="en-US"/>
          </a:p>
        </p:txBody>
      </p:sp>
    </p:spTree>
    <p:extLst>
      <p:ext uri="{BB962C8B-B14F-4D97-AF65-F5344CB8AC3E}">
        <p14:creationId xmlns:p14="http://schemas.microsoft.com/office/powerpoint/2010/main" val="146932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16FF6-1F65-4130-4A46-1B78564A94A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7F575E-308D-4DBF-0ADA-D99DB1BE4573}"/>
              </a:ext>
            </a:extLst>
          </p:cNvPr>
          <p:cNvSpPr>
            <a:spLocks noGrp="1"/>
          </p:cNvSpPr>
          <p:nvPr>
            <p:ph type="dt" sz="half" idx="10"/>
          </p:nvPr>
        </p:nvSpPr>
        <p:spPr/>
        <p:txBody>
          <a:bodyPr/>
          <a:lstStyle/>
          <a:p>
            <a:fld id="{B3AB9520-AC0D-4680-9F5B-B51E213374D9}" type="datetimeFigureOut">
              <a:rPr lang="en-US" smtClean="0"/>
              <a:t>4/3/2026</a:t>
            </a:fld>
            <a:endParaRPr lang="en-US"/>
          </a:p>
        </p:txBody>
      </p:sp>
      <p:sp>
        <p:nvSpPr>
          <p:cNvPr id="4" name="Footer Placeholder 3">
            <a:extLst>
              <a:ext uri="{FF2B5EF4-FFF2-40B4-BE49-F238E27FC236}">
                <a16:creationId xmlns:a16="http://schemas.microsoft.com/office/drawing/2014/main" id="{EDCE2445-A196-2947-4E5B-9A139D0F29D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FEEED5E-8F34-2F7E-FFF4-528544DC9EF0}"/>
              </a:ext>
            </a:extLst>
          </p:cNvPr>
          <p:cNvSpPr>
            <a:spLocks noGrp="1"/>
          </p:cNvSpPr>
          <p:nvPr>
            <p:ph type="sldNum" sz="quarter" idx="12"/>
          </p:nvPr>
        </p:nvSpPr>
        <p:spPr/>
        <p:txBody>
          <a:bodyPr/>
          <a:lstStyle/>
          <a:p>
            <a:fld id="{E4273F68-415B-4B03-89C4-7DAEBE68EB26}" type="slidenum">
              <a:rPr lang="en-US" smtClean="0"/>
              <a:t>‹#›</a:t>
            </a:fld>
            <a:endParaRPr lang="en-US"/>
          </a:p>
        </p:txBody>
      </p:sp>
    </p:spTree>
    <p:extLst>
      <p:ext uri="{BB962C8B-B14F-4D97-AF65-F5344CB8AC3E}">
        <p14:creationId xmlns:p14="http://schemas.microsoft.com/office/powerpoint/2010/main" val="4278513174"/>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B91956E-8722-E450-017E-9230B24B7AB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ED30B3E-F8CB-AB50-2F9B-81A38430C56D}"/>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4AA04C-01F4-F70E-006D-9A04374E9BBC}"/>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B3AB9520-AC0D-4680-9F5B-B51E213374D9}" type="datetimeFigureOut">
              <a:rPr lang="en-US" smtClean="0"/>
              <a:t>4/3/2026</a:t>
            </a:fld>
            <a:endParaRPr lang="en-US"/>
          </a:p>
        </p:txBody>
      </p:sp>
      <p:sp>
        <p:nvSpPr>
          <p:cNvPr id="5" name="Footer Placeholder 4">
            <a:extLst>
              <a:ext uri="{FF2B5EF4-FFF2-40B4-BE49-F238E27FC236}">
                <a16:creationId xmlns:a16="http://schemas.microsoft.com/office/drawing/2014/main" id="{3F63FBCD-9F27-CAF2-3889-1A735AFFF9AC}"/>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D9D7187-D7C4-0CD2-87F6-029404EABB3A}"/>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E4273F68-415B-4B03-89C4-7DAEBE68EB26}" type="slidenum">
              <a:rPr lang="en-US" smtClean="0"/>
              <a:t>‹#›</a:t>
            </a:fld>
            <a:endParaRPr lang="en-US"/>
          </a:p>
        </p:txBody>
      </p:sp>
    </p:spTree>
    <p:extLst>
      <p:ext uri="{BB962C8B-B14F-4D97-AF65-F5344CB8AC3E}">
        <p14:creationId xmlns:p14="http://schemas.microsoft.com/office/powerpoint/2010/main" val="1716683596"/>
      </p:ext>
    </p:extLst>
  </p:cSld>
  <p:clrMap bg1="lt1" tx1="dk1" bg2="lt2" tx2="dk2" accent1="accent1" accent2="accent2" accent3="accent3" accent4="accent4" accent5="accent5" accent6="accent6" hlink="hlink" folHlink="folHlink"/>
  <p:sldLayoutIdLst>
    <p:sldLayoutId id="2147483654"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hyperlink" Target="https://injuryfreenc.dph.ncdhhs.gov/DataSurveillance/pdf/Excessive_Alcohol_Fact-Sheet_06272024-2.pdf" TargetMode="External"/><Relationship Id="rId2" Type="http://schemas.openxmlformats.org/officeDocument/2006/relationships/notesSlide" Target="../notesSlides/notesSlide23.xml"/><Relationship Id="rId1" Type="http://schemas.openxmlformats.org/officeDocument/2006/relationships/slideLayout" Target="../slideLayouts/slideLayout1.xml"/><Relationship Id="rId4" Type="http://schemas.openxmlformats.org/officeDocument/2006/relationships/image" Target="../media/image23.jpeg"/></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hyperlink" Target="https://www.dph.ncdhhs.gov/programs/chronic-disease-and-injury/injury-and-violence-prevention-branch/north-carolina-alcohol-use-and-related-harms-prevention/data" TargetMode="External"/><Relationship Id="rId2" Type="http://schemas.openxmlformats.org/officeDocument/2006/relationships/notesSlide" Target="../notesSlides/notesSlide28.xml"/><Relationship Id="rId1" Type="http://schemas.openxmlformats.org/officeDocument/2006/relationships/slideLayout" Target="../slideLayouts/slideLayout1.xml"/><Relationship Id="rId4" Type="http://schemas.openxmlformats.org/officeDocument/2006/relationships/image" Target="../media/image28.jpeg"/></Relationships>
</file>

<file path=ppt/slides/_rels/slide2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A560F1F7-85FC-F67D-E9CE-54D7F7967199}"/>
              </a:ext>
            </a:extLst>
          </p:cNvPr>
          <p:cNvSpPr>
            <a:spLocks noGrp="1"/>
          </p:cNvSpPr>
          <p:nvPr>
            <p:ph type="title"/>
          </p:nvPr>
        </p:nvSpPr>
        <p:spPr/>
        <p:txBody>
          <a:bodyPr/>
          <a:lstStyle/>
          <a:p>
            <a:endParaRPr lang="en-US"/>
          </a:p>
        </p:txBody>
      </p:sp>
      <p:pic>
        <p:nvPicPr>
          <p:cNvPr id="3" name="Picture 2">
            <a:extLst>
              <a:ext uri="{FF2B5EF4-FFF2-40B4-BE49-F238E27FC236}">
                <a16:creationId xmlns:a16="http://schemas.microsoft.com/office/drawing/2014/main" id="{88EDD9EE-0D3F-6963-3F43-26C5FFABA60C}"/>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354964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8F2E5D95-3E5D-D3FD-1A31-3D29AB3FA466}"/>
              </a:ext>
            </a:extLst>
          </p:cNvPr>
          <p:cNvSpPr>
            <a:spLocks noGrp="1"/>
          </p:cNvSpPr>
          <p:nvPr>
            <p:ph type="title"/>
          </p:nvPr>
        </p:nvSpPr>
        <p:spPr/>
        <p:txBody>
          <a:bodyPr/>
          <a:lstStyle/>
          <a:p>
            <a:r>
              <a:rPr lang="en-US" sz="3200">
                <a:latin typeface="+mn-lt"/>
              </a:rPr>
              <a:t>Technical Notes</a:t>
            </a:r>
            <a:endParaRPr lang="en-US" sz="3200" dirty="0">
              <a:latin typeface="+mn-lt"/>
            </a:endParaRPr>
          </a:p>
        </p:txBody>
      </p:sp>
      <p:pic>
        <p:nvPicPr>
          <p:cNvPr id="3" name="Picture 2">
            <a:extLst>
              <a:ext uri="{FF2B5EF4-FFF2-40B4-BE49-F238E27FC236}">
                <a16:creationId xmlns:a16="http://schemas.microsoft.com/office/drawing/2014/main" id="{D2A756EB-A8DB-5B4C-C3AF-2AEC3DF063B5}"/>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04280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4A709D58-188E-44CB-9146-B7AE286A7AEF}"/>
              </a:ext>
            </a:extLst>
          </p:cNvPr>
          <p:cNvSpPr>
            <a:spLocks noGrp="1"/>
          </p:cNvSpPr>
          <p:nvPr>
            <p:ph type="title"/>
          </p:nvPr>
        </p:nvSpPr>
        <p:spPr/>
        <p:txBody>
          <a:bodyPr/>
          <a:lstStyle/>
          <a:p>
            <a:r>
              <a:rPr lang="en-US" sz="3200">
                <a:latin typeface="+mn-lt"/>
              </a:rPr>
              <a:t>Levels of Alcohol Use</a:t>
            </a:r>
            <a:endParaRPr lang="en-US" sz="3200" dirty="0">
              <a:latin typeface="+mn-lt"/>
            </a:endParaRPr>
          </a:p>
        </p:txBody>
      </p:sp>
      <p:pic>
        <p:nvPicPr>
          <p:cNvPr id="3" name="Picture 2">
            <a:extLst>
              <a:ext uri="{FF2B5EF4-FFF2-40B4-BE49-F238E27FC236}">
                <a16:creationId xmlns:a16="http://schemas.microsoft.com/office/drawing/2014/main" id="{5091014C-1A6E-CB0A-FE0F-B1415656539D}"/>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7689374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026E474E-099C-DED3-254C-D9FFA30C732E}"/>
              </a:ext>
            </a:extLst>
          </p:cNvPr>
          <p:cNvSpPr>
            <a:spLocks noGrp="1"/>
          </p:cNvSpPr>
          <p:nvPr>
            <p:ph type="title"/>
          </p:nvPr>
        </p:nvSpPr>
        <p:spPr/>
        <p:txBody>
          <a:bodyPr/>
          <a:lstStyle/>
          <a:p>
            <a:r>
              <a:rPr lang="en-US" sz="3200"/>
              <a:t>What is considered a “drink”?</a:t>
            </a:r>
            <a:endParaRPr lang="en-US" sz="3200" dirty="0"/>
          </a:p>
        </p:txBody>
      </p:sp>
      <p:pic>
        <p:nvPicPr>
          <p:cNvPr id="3" name="Picture 2">
            <a:extLst>
              <a:ext uri="{FF2B5EF4-FFF2-40B4-BE49-F238E27FC236}">
                <a16:creationId xmlns:a16="http://schemas.microsoft.com/office/drawing/2014/main" id="{53204518-4C9B-BB40-002A-99F3D6A1DA93}"/>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972832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D68658D0-EDA2-9EA7-4855-290462081A64}"/>
              </a:ext>
            </a:extLst>
          </p:cNvPr>
          <p:cNvSpPr>
            <a:spLocks noGrp="1"/>
          </p:cNvSpPr>
          <p:nvPr>
            <p:ph type="title"/>
          </p:nvPr>
        </p:nvSpPr>
        <p:spPr/>
        <p:txBody>
          <a:bodyPr/>
          <a:lstStyle/>
          <a:p>
            <a:r>
              <a:rPr lang="en-US" sz="3200">
                <a:latin typeface="+mn-lt"/>
              </a:rPr>
              <a:t>Alcohol Use in North Carolina</a:t>
            </a:r>
            <a:endParaRPr lang="en-US" sz="3200" dirty="0">
              <a:latin typeface="+mn-lt"/>
            </a:endParaRPr>
          </a:p>
        </p:txBody>
      </p:sp>
      <p:pic>
        <p:nvPicPr>
          <p:cNvPr id="3" name="Picture 2">
            <a:extLst>
              <a:ext uri="{FF2B5EF4-FFF2-40B4-BE49-F238E27FC236}">
                <a16:creationId xmlns:a16="http://schemas.microsoft.com/office/drawing/2014/main" id="{F4D8F2A1-0464-BC07-94DA-5CE3E7AAD544}"/>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946067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E09C6FE8-E407-CE29-030A-518942145385}"/>
              </a:ext>
            </a:extLst>
          </p:cNvPr>
          <p:cNvSpPr>
            <a:spLocks noGrp="1"/>
          </p:cNvSpPr>
          <p:nvPr>
            <p:ph type="title"/>
          </p:nvPr>
        </p:nvSpPr>
        <p:spPr/>
        <p:txBody>
          <a:bodyPr/>
          <a:lstStyle/>
          <a:p>
            <a:endParaRPr lang="en-US"/>
          </a:p>
        </p:txBody>
      </p:sp>
      <p:pic>
        <p:nvPicPr>
          <p:cNvPr id="3" name="Picture 2">
            <a:extLst>
              <a:ext uri="{FF2B5EF4-FFF2-40B4-BE49-F238E27FC236}">
                <a16:creationId xmlns:a16="http://schemas.microsoft.com/office/drawing/2014/main" id="{767D195D-CAFA-83C3-8EA4-F23D4DBC737E}"/>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956194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B5BE07C7-B6D0-0BAC-D5D9-C7F17C6D8C76}"/>
              </a:ext>
            </a:extLst>
          </p:cNvPr>
          <p:cNvSpPr>
            <a:spLocks noGrp="1"/>
          </p:cNvSpPr>
          <p:nvPr>
            <p:ph type="title"/>
          </p:nvPr>
        </p:nvSpPr>
        <p:spPr/>
        <p:txBody>
          <a:bodyPr/>
          <a:lstStyle/>
          <a:p>
            <a:r>
              <a:rPr lang="en-US" sz="2400">
                <a:latin typeface="+mn-lt"/>
              </a:rPr>
              <a:t>There is a higher percentage of binge drinking among adults who are </a:t>
            </a:r>
            <a:r>
              <a:rPr lang="en-US" sz="2400">
                <a:solidFill>
                  <a:schemeClr val="tx2"/>
                </a:solidFill>
                <a:latin typeface="+mn-lt"/>
              </a:rPr>
              <a:t>male, Hispanic, or aged 18–34 years.</a:t>
            </a:r>
            <a:endParaRPr lang="en-US" sz="2400" dirty="0">
              <a:solidFill>
                <a:schemeClr val="tx2"/>
              </a:solidFill>
              <a:latin typeface="+mn-lt"/>
            </a:endParaRPr>
          </a:p>
        </p:txBody>
      </p:sp>
      <p:pic>
        <p:nvPicPr>
          <p:cNvPr id="3" name="Picture 2">
            <a:extLst>
              <a:ext uri="{FF2B5EF4-FFF2-40B4-BE49-F238E27FC236}">
                <a16:creationId xmlns:a16="http://schemas.microsoft.com/office/drawing/2014/main" id="{674F5C17-B6AB-8C82-11BF-4D7407F74F44}"/>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7281703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3161C9EE-3AFC-0A6E-3E07-932A9A72579C}"/>
              </a:ext>
            </a:extLst>
          </p:cNvPr>
          <p:cNvSpPr>
            <a:spLocks noGrp="1"/>
          </p:cNvSpPr>
          <p:nvPr>
            <p:ph type="title"/>
          </p:nvPr>
        </p:nvSpPr>
        <p:spPr/>
        <p:txBody>
          <a:bodyPr/>
          <a:lstStyle/>
          <a:p>
            <a:r>
              <a:rPr lang="en-US" sz="2400">
                <a:latin typeface="+mn-lt"/>
              </a:rPr>
              <a:t>There is a higher percentage of heavy drinking among adults who are </a:t>
            </a:r>
            <a:r>
              <a:rPr lang="en-US" sz="2400">
                <a:solidFill>
                  <a:schemeClr val="tx2"/>
                </a:solidFill>
                <a:latin typeface="+mn-lt"/>
              </a:rPr>
              <a:t>male, white</a:t>
            </a:r>
            <a:r>
              <a:rPr lang="en-US">
                <a:solidFill>
                  <a:schemeClr val="tx2"/>
                </a:solidFill>
              </a:rPr>
              <a:t>*</a:t>
            </a:r>
            <a:r>
              <a:rPr lang="en-US" sz="2400">
                <a:solidFill>
                  <a:schemeClr val="tx2"/>
                </a:solidFill>
                <a:latin typeface="+mn-lt"/>
              </a:rPr>
              <a:t>, or aged 35–54 years.</a:t>
            </a:r>
            <a:endParaRPr lang="en-US" sz="2400" dirty="0">
              <a:solidFill>
                <a:schemeClr val="tx2"/>
              </a:solidFill>
              <a:latin typeface="+mn-lt"/>
            </a:endParaRPr>
          </a:p>
        </p:txBody>
      </p:sp>
      <p:pic>
        <p:nvPicPr>
          <p:cNvPr id="3" name="Picture 2">
            <a:extLst>
              <a:ext uri="{FF2B5EF4-FFF2-40B4-BE49-F238E27FC236}">
                <a16:creationId xmlns:a16="http://schemas.microsoft.com/office/drawing/2014/main" id="{313D6FFF-AB72-3B11-2079-676F7A3C77EA}"/>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79589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50C39AD2-C78D-EBF5-13AB-FF98694CAEB0}"/>
              </a:ext>
            </a:extLst>
          </p:cNvPr>
          <p:cNvSpPr>
            <a:spLocks noGrp="1"/>
          </p:cNvSpPr>
          <p:nvPr>
            <p:ph type="title"/>
          </p:nvPr>
        </p:nvSpPr>
        <p:spPr/>
        <p:txBody>
          <a:bodyPr/>
          <a:lstStyle/>
          <a:p>
            <a:endParaRPr lang="en-US"/>
          </a:p>
        </p:txBody>
      </p:sp>
      <p:pic>
        <p:nvPicPr>
          <p:cNvPr id="3" name="Picture 2">
            <a:extLst>
              <a:ext uri="{FF2B5EF4-FFF2-40B4-BE49-F238E27FC236}">
                <a16:creationId xmlns:a16="http://schemas.microsoft.com/office/drawing/2014/main" id="{7189F543-6933-9C35-2B97-2CC1F00D424A}"/>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101375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5E81453D-2CC1-D3FE-8896-420ABCCFF64C}"/>
              </a:ext>
            </a:extLst>
          </p:cNvPr>
          <p:cNvSpPr>
            <a:spLocks noGrp="1"/>
          </p:cNvSpPr>
          <p:nvPr>
            <p:ph type="title"/>
          </p:nvPr>
        </p:nvSpPr>
        <p:spPr/>
        <p:txBody>
          <a:bodyPr/>
          <a:lstStyle/>
          <a:p>
            <a:r>
              <a:rPr lang="en-US" sz="2200">
                <a:latin typeface="+mn-lt"/>
              </a:rPr>
              <a:t>There is a higher percentage of alcohol use among high school students who are </a:t>
            </a:r>
            <a:r>
              <a:rPr lang="en-US" sz="2200">
                <a:solidFill>
                  <a:schemeClr val="tx2"/>
                </a:solidFill>
                <a:latin typeface="+mn-lt"/>
              </a:rPr>
              <a:t>female, white</a:t>
            </a:r>
            <a:r>
              <a:rPr lang="en-US" sz="2200">
                <a:solidFill>
                  <a:schemeClr val="tx2"/>
                </a:solidFill>
              </a:rPr>
              <a:t>*</a:t>
            </a:r>
            <a:r>
              <a:rPr lang="en-US" sz="2200">
                <a:solidFill>
                  <a:schemeClr val="tx2"/>
                </a:solidFill>
                <a:latin typeface="+mn-lt"/>
              </a:rPr>
              <a:t>,</a:t>
            </a:r>
            <a:r>
              <a:rPr lang="en-US" sz="2200">
                <a:solidFill>
                  <a:srgbClr val="FF0000"/>
                </a:solidFill>
                <a:latin typeface="+mn-lt"/>
              </a:rPr>
              <a:t> </a:t>
            </a:r>
            <a:r>
              <a:rPr lang="en-US" sz="2200">
                <a:solidFill>
                  <a:schemeClr val="tx2"/>
                </a:solidFill>
                <a:latin typeface="+mn-lt"/>
              </a:rPr>
              <a:t>or in 11</a:t>
            </a:r>
            <a:r>
              <a:rPr lang="en-US" sz="2200" baseline="30000">
                <a:solidFill>
                  <a:schemeClr val="tx2"/>
                </a:solidFill>
                <a:latin typeface="+mn-lt"/>
              </a:rPr>
              <a:t>th</a:t>
            </a:r>
            <a:r>
              <a:rPr lang="en-US" sz="2200">
                <a:solidFill>
                  <a:schemeClr val="tx2"/>
                </a:solidFill>
                <a:latin typeface="+mn-lt"/>
              </a:rPr>
              <a:t> or 12</a:t>
            </a:r>
            <a:r>
              <a:rPr lang="en-US" sz="2200" baseline="30000">
                <a:solidFill>
                  <a:schemeClr val="tx2"/>
                </a:solidFill>
                <a:latin typeface="+mn-lt"/>
              </a:rPr>
              <a:t>th</a:t>
            </a:r>
            <a:r>
              <a:rPr lang="en-US" sz="2200">
                <a:solidFill>
                  <a:schemeClr val="tx2"/>
                </a:solidFill>
                <a:latin typeface="+mn-lt"/>
              </a:rPr>
              <a:t> grade.</a:t>
            </a:r>
            <a:endParaRPr lang="en-US" sz="2200" dirty="0">
              <a:solidFill>
                <a:schemeClr val="tx2"/>
              </a:solidFill>
              <a:latin typeface="+mn-lt"/>
            </a:endParaRPr>
          </a:p>
        </p:txBody>
      </p:sp>
      <p:pic>
        <p:nvPicPr>
          <p:cNvPr id="3" name="Picture 2">
            <a:extLst>
              <a:ext uri="{FF2B5EF4-FFF2-40B4-BE49-F238E27FC236}">
                <a16:creationId xmlns:a16="http://schemas.microsoft.com/office/drawing/2014/main" id="{917A660F-1285-F23C-118E-70EE87EB6FED}"/>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0597642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FAC87163-C307-0252-42E5-386E6B3308C1}"/>
              </a:ext>
            </a:extLst>
          </p:cNvPr>
          <p:cNvSpPr>
            <a:spLocks noGrp="1"/>
          </p:cNvSpPr>
          <p:nvPr>
            <p:ph type="title"/>
          </p:nvPr>
        </p:nvSpPr>
        <p:spPr/>
        <p:txBody>
          <a:bodyPr/>
          <a:lstStyle/>
          <a:p>
            <a:endParaRPr lang="en-US"/>
          </a:p>
        </p:txBody>
      </p:sp>
      <p:pic>
        <p:nvPicPr>
          <p:cNvPr id="3" name="Picture 2">
            <a:extLst>
              <a:ext uri="{FF2B5EF4-FFF2-40B4-BE49-F238E27FC236}">
                <a16:creationId xmlns:a16="http://schemas.microsoft.com/office/drawing/2014/main" id="{D52B91B6-1C71-C595-D98D-DBA80C757B85}"/>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472746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E0A817DC-AA60-8455-D0BC-8B082F244ADD}"/>
              </a:ext>
            </a:extLst>
          </p:cNvPr>
          <p:cNvSpPr>
            <a:spLocks noGrp="1"/>
          </p:cNvSpPr>
          <p:nvPr>
            <p:ph type="title"/>
          </p:nvPr>
        </p:nvSpPr>
        <p:spPr/>
        <p:txBody>
          <a:bodyPr>
            <a:normAutofit fontScale="90000"/>
          </a:bodyPr>
          <a:lstStyle/>
          <a:p>
            <a:r>
              <a:rPr lang="en-US" sz="4000" b="0"/>
              <a:t>In 2024, an average of </a:t>
            </a:r>
            <a:r>
              <a:rPr lang="en-US" sz="4000"/>
              <a:t>15 North Carolinians</a:t>
            </a:r>
            <a:r>
              <a:rPr lang="en-US" sz="4000" b="0"/>
              <a:t> died every day due to </a:t>
            </a:r>
            <a:r>
              <a:rPr lang="en-US" sz="4000"/>
              <a:t>alcohol use</a:t>
            </a:r>
            <a:r>
              <a:rPr lang="en-US" sz="4000" b="0"/>
              <a:t>. </a:t>
            </a:r>
            <a:endParaRPr lang="en-US" sz="4000" b="0" dirty="0"/>
          </a:p>
        </p:txBody>
      </p:sp>
      <p:pic>
        <p:nvPicPr>
          <p:cNvPr id="3" name="Picture 2">
            <a:extLst>
              <a:ext uri="{FF2B5EF4-FFF2-40B4-BE49-F238E27FC236}">
                <a16:creationId xmlns:a16="http://schemas.microsoft.com/office/drawing/2014/main" id="{BE1C0B6C-4E54-0F0B-565A-64EE608E78B9}"/>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342329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5A5CF902-281E-6B49-8760-2951B595E88D}"/>
              </a:ext>
            </a:extLst>
          </p:cNvPr>
          <p:cNvSpPr>
            <a:spLocks noGrp="1"/>
          </p:cNvSpPr>
          <p:nvPr>
            <p:ph type="title"/>
          </p:nvPr>
        </p:nvSpPr>
        <p:spPr/>
        <p:txBody>
          <a:bodyPr/>
          <a:lstStyle/>
          <a:p>
            <a:r>
              <a:rPr lang="en-US">
                <a:latin typeface="+mn-lt"/>
              </a:rPr>
              <a:t>Examples of Alcohol-Attributable Deaths</a:t>
            </a:r>
            <a:endParaRPr lang="en-US" dirty="0">
              <a:latin typeface="+mn-lt"/>
            </a:endParaRPr>
          </a:p>
        </p:txBody>
      </p:sp>
      <p:pic>
        <p:nvPicPr>
          <p:cNvPr id="3" name="Picture 2">
            <a:extLst>
              <a:ext uri="{FF2B5EF4-FFF2-40B4-BE49-F238E27FC236}">
                <a16:creationId xmlns:a16="http://schemas.microsoft.com/office/drawing/2014/main" id="{C5A36205-7EC2-C953-BA86-D59663FB8B93}"/>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7417365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38A82F8F-4812-B1FE-87DD-33892BAA15EE}"/>
              </a:ext>
            </a:extLst>
          </p:cNvPr>
          <p:cNvSpPr>
            <a:spLocks noGrp="1"/>
          </p:cNvSpPr>
          <p:nvPr>
            <p:ph type="title"/>
          </p:nvPr>
        </p:nvSpPr>
        <p:spPr/>
        <p:txBody>
          <a:bodyPr>
            <a:normAutofit fontScale="90000"/>
          </a:bodyPr>
          <a:lstStyle/>
          <a:p>
            <a:r>
              <a:rPr lang="en-US" altLang="en-US" sz="2400" b="1">
                <a:latin typeface="+mn-lt"/>
              </a:rPr>
              <a:t>Alcohol-attributable death</a:t>
            </a:r>
            <a:r>
              <a:rPr lang="en-US" altLang="en-US">
                <a:latin typeface="+mn-lt"/>
              </a:rPr>
              <a:t> rates decreased slightly from 2021 to 2024, but rates are higher compared to 2015</a:t>
            </a:r>
            <a:br>
              <a:rPr lang="en-US" altLang="en-US" sz="2400" b="1">
                <a:latin typeface="+mn-lt"/>
              </a:rPr>
            </a:br>
            <a:br>
              <a:rPr lang="en-US" altLang="en-US" sz="2400">
                <a:highlight>
                  <a:srgbClr val="FFFF00"/>
                </a:highlight>
                <a:latin typeface="+mn-lt"/>
              </a:rPr>
            </a:br>
            <a:endParaRPr lang="en-US" sz="2400" dirty="0">
              <a:highlight>
                <a:srgbClr val="FFFF00"/>
              </a:highlight>
              <a:latin typeface="+mn-lt"/>
            </a:endParaRPr>
          </a:p>
        </p:txBody>
      </p:sp>
      <p:pic>
        <p:nvPicPr>
          <p:cNvPr id="3" name="Picture 2">
            <a:extLst>
              <a:ext uri="{FF2B5EF4-FFF2-40B4-BE49-F238E27FC236}">
                <a16:creationId xmlns:a16="http://schemas.microsoft.com/office/drawing/2014/main" id="{B4E97C40-B5E6-DF3E-0F61-AD7A31DFEB5D}"/>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8030183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DE9C4BB2-5B51-3B0C-DB87-C8167CE9932D}"/>
              </a:ext>
            </a:extLst>
          </p:cNvPr>
          <p:cNvSpPr>
            <a:spLocks noGrp="1"/>
          </p:cNvSpPr>
          <p:nvPr>
            <p:ph type="title"/>
          </p:nvPr>
        </p:nvSpPr>
        <p:spPr/>
        <p:txBody>
          <a:bodyPr/>
          <a:lstStyle/>
          <a:p>
            <a:r>
              <a:rPr lang="en-US">
                <a:latin typeface="+mn-lt"/>
              </a:rPr>
              <a:t>The leading cause of alcohol-attributable death in NC was due to </a:t>
            </a:r>
            <a:r>
              <a:rPr lang="en-US">
                <a:solidFill>
                  <a:schemeClr val="accent3"/>
                </a:solidFill>
                <a:latin typeface="+mn-lt"/>
              </a:rPr>
              <a:t>cancer^</a:t>
            </a:r>
            <a:endParaRPr lang="en-US" dirty="0">
              <a:solidFill>
                <a:schemeClr val="accent3"/>
              </a:solidFill>
              <a:latin typeface="+mn-lt"/>
            </a:endParaRPr>
          </a:p>
        </p:txBody>
      </p:sp>
      <p:pic>
        <p:nvPicPr>
          <p:cNvPr id="3" name="Picture 2">
            <a:extLst>
              <a:ext uri="{FF2B5EF4-FFF2-40B4-BE49-F238E27FC236}">
                <a16:creationId xmlns:a16="http://schemas.microsoft.com/office/drawing/2014/main" id="{1820E7B2-7685-1F9B-4D97-BC68CDFB755E}"/>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07970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193F53AB-C25C-09A0-F343-310A5D4A96F5}"/>
              </a:ext>
            </a:extLst>
          </p:cNvPr>
          <p:cNvSpPr>
            <a:spLocks noGrp="1"/>
          </p:cNvSpPr>
          <p:nvPr>
            <p:ph type="title"/>
          </p:nvPr>
        </p:nvSpPr>
        <p:spPr/>
        <p:txBody>
          <a:bodyPr/>
          <a:lstStyle/>
          <a:p>
            <a:r>
              <a:rPr lang="en-US" sz="1800">
                <a:latin typeface="+mn-lt"/>
              </a:rPr>
              <a:t>From 2020-2024, alcohol-attributable death rates were highest among individuals who are </a:t>
            </a:r>
            <a:r>
              <a:rPr lang="en-US" sz="1800">
                <a:solidFill>
                  <a:schemeClr val="accent3"/>
                </a:solidFill>
                <a:latin typeface="+mn-lt"/>
              </a:rPr>
              <a:t>male, American Indian*, or aged 65 years and older. </a:t>
            </a:r>
            <a:br>
              <a:rPr lang="en-US" sz="1800">
                <a:latin typeface="+mn-lt"/>
              </a:rPr>
            </a:br>
            <a:endParaRPr lang="en-US" sz="1800" dirty="0">
              <a:latin typeface="+mn-lt"/>
            </a:endParaRPr>
          </a:p>
        </p:txBody>
      </p:sp>
      <p:pic>
        <p:nvPicPr>
          <p:cNvPr id="3" name="Picture 2">
            <a:extLst>
              <a:ext uri="{FF2B5EF4-FFF2-40B4-BE49-F238E27FC236}">
                <a16:creationId xmlns:a16="http://schemas.microsoft.com/office/drawing/2014/main" id="{F5A04878-5CAD-89F6-A037-F04E85EFC10D}"/>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832561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B12C73F9-35B2-DFBC-52EE-ED1ED53DD6A1}"/>
              </a:ext>
            </a:extLst>
          </p:cNvPr>
          <p:cNvSpPr>
            <a:spLocks noGrp="1"/>
          </p:cNvSpPr>
          <p:nvPr>
            <p:ph type="title"/>
          </p:nvPr>
        </p:nvSpPr>
        <p:spPr/>
        <p:txBody>
          <a:bodyPr/>
          <a:lstStyle/>
          <a:p>
            <a:r>
              <a:rPr lang="en-US"/>
              <a:t>Alcohol-attributable death rates were highest for </a:t>
            </a:r>
            <a:r>
              <a:rPr lang="en-US">
                <a:solidFill>
                  <a:srgbClr val="627C31"/>
                </a:solidFill>
                <a:latin typeface="+mn-lt"/>
              </a:rPr>
              <a:t>chronic</a:t>
            </a:r>
            <a:r>
              <a:rPr lang="en-US">
                <a:latin typeface="+mn-lt"/>
              </a:rPr>
              <a:t> causes of death.</a:t>
            </a:r>
            <a:endParaRPr lang="en-US" dirty="0">
              <a:latin typeface="+mn-lt"/>
            </a:endParaRPr>
          </a:p>
        </p:txBody>
      </p:sp>
      <p:pic>
        <p:nvPicPr>
          <p:cNvPr id="3" name="Picture 2">
            <a:extLst>
              <a:ext uri="{FF2B5EF4-FFF2-40B4-BE49-F238E27FC236}">
                <a16:creationId xmlns:a16="http://schemas.microsoft.com/office/drawing/2014/main" id="{2D3E80AC-5982-DF8E-B664-B15ED5B6190F}"/>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55078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C3D2CFDD-0862-3D4D-1AD1-EBB108A575C1}"/>
              </a:ext>
            </a:extLst>
          </p:cNvPr>
          <p:cNvSpPr>
            <a:spLocks noGrp="1"/>
          </p:cNvSpPr>
          <p:nvPr>
            <p:ph type="title"/>
          </p:nvPr>
        </p:nvSpPr>
        <p:spPr/>
        <p:txBody>
          <a:bodyPr/>
          <a:lstStyle/>
          <a:p>
            <a:r>
              <a:rPr lang="en-US" sz="1800">
                <a:latin typeface="+mn-lt"/>
              </a:rPr>
              <a:t>The rates of </a:t>
            </a:r>
            <a:r>
              <a:rPr lang="en-US" sz="1800">
                <a:solidFill>
                  <a:srgbClr val="6D2E75"/>
                </a:solidFill>
                <a:latin typeface="+mn-lt"/>
              </a:rPr>
              <a:t>acute</a:t>
            </a:r>
            <a:r>
              <a:rPr lang="en-US" sz="1800">
                <a:latin typeface="+mn-lt"/>
              </a:rPr>
              <a:t> and </a:t>
            </a:r>
            <a:r>
              <a:rPr lang="en-US" sz="1800">
                <a:solidFill>
                  <a:srgbClr val="627C31"/>
                </a:solidFill>
                <a:latin typeface="+mn-lt"/>
              </a:rPr>
              <a:t>chronic</a:t>
            </a:r>
            <a:r>
              <a:rPr lang="en-US" sz="1800">
                <a:latin typeface="+mn-lt"/>
              </a:rPr>
              <a:t> alcohol-attributable deaths are consistent across sex and race. However, as age increases, the rate of </a:t>
            </a:r>
            <a:r>
              <a:rPr lang="en-US" sz="1800">
                <a:solidFill>
                  <a:srgbClr val="627C31"/>
                </a:solidFill>
                <a:latin typeface="+mn-lt"/>
              </a:rPr>
              <a:t>chronic</a:t>
            </a:r>
            <a:r>
              <a:rPr lang="en-US" sz="1800">
                <a:latin typeface="+mn-lt"/>
              </a:rPr>
              <a:t> alcohol attributable deaths is higher than </a:t>
            </a:r>
            <a:r>
              <a:rPr lang="en-US" sz="1800">
                <a:solidFill>
                  <a:schemeClr val="accent5"/>
                </a:solidFill>
                <a:latin typeface="+mn-lt"/>
              </a:rPr>
              <a:t>acute</a:t>
            </a:r>
            <a:r>
              <a:rPr lang="en-US" sz="1800">
                <a:latin typeface="+mn-lt"/>
              </a:rPr>
              <a:t> deaths. </a:t>
            </a:r>
            <a:endParaRPr lang="en-US" sz="1800" dirty="0">
              <a:latin typeface="+mn-lt"/>
            </a:endParaRPr>
          </a:p>
        </p:txBody>
      </p:sp>
      <p:pic>
        <p:nvPicPr>
          <p:cNvPr id="3" name="Picture 2">
            <a:extLst>
              <a:ext uri="{FF2B5EF4-FFF2-40B4-BE49-F238E27FC236}">
                <a16:creationId xmlns:a16="http://schemas.microsoft.com/office/drawing/2014/main" id="{C65501B5-A559-BEB4-79E4-A25C993C1737}"/>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7600475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AA01530C-1120-FC00-1909-7926E7DDC88E}"/>
              </a:ext>
            </a:extLst>
          </p:cNvPr>
          <p:cNvSpPr>
            <a:spLocks noGrp="1"/>
          </p:cNvSpPr>
          <p:nvPr>
            <p:ph type="title"/>
          </p:nvPr>
        </p:nvSpPr>
        <p:spPr/>
        <p:txBody>
          <a:bodyPr/>
          <a:lstStyle/>
          <a:p>
            <a:endParaRPr lang="en-US"/>
          </a:p>
        </p:txBody>
      </p:sp>
      <p:pic>
        <p:nvPicPr>
          <p:cNvPr id="3" name="Picture 2">
            <a:extLst>
              <a:ext uri="{FF2B5EF4-FFF2-40B4-BE49-F238E27FC236}">
                <a16:creationId xmlns:a16="http://schemas.microsoft.com/office/drawing/2014/main" id="{24404A54-700E-1932-4C7A-B0FC328E1DF1}"/>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26000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4A3B62AE-763E-6E6B-4513-3A6FCB96BCD3}"/>
              </a:ext>
            </a:extLst>
          </p:cNvPr>
          <p:cNvSpPr>
            <a:spLocks noGrp="1"/>
          </p:cNvSpPr>
          <p:nvPr>
            <p:ph type="title"/>
          </p:nvPr>
        </p:nvSpPr>
        <p:spPr/>
        <p:txBody>
          <a:bodyPr/>
          <a:lstStyle/>
          <a:p>
            <a:r>
              <a:rPr lang="en-US" sz="2800">
                <a:latin typeface="+mn-lt"/>
              </a:rPr>
              <a:t>In 2024, NC lost an estimated $14.6 billion* due to alcohol use^</a:t>
            </a:r>
            <a:endParaRPr lang="en-US" sz="2800" dirty="0">
              <a:latin typeface="+mn-lt"/>
            </a:endParaRPr>
          </a:p>
        </p:txBody>
      </p:sp>
      <p:pic>
        <p:nvPicPr>
          <p:cNvPr id="3" name="Picture 2">
            <a:extLst>
              <a:ext uri="{FF2B5EF4-FFF2-40B4-BE49-F238E27FC236}">
                <a16:creationId xmlns:a16="http://schemas.microsoft.com/office/drawing/2014/main" id="{7D6A2B2D-0149-C5D3-3FF8-B132E7EA8C54}"/>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306826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2BB48450-82E5-B90E-3991-01C7FE4DBA21}"/>
              </a:ext>
            </a:extLst>
          </p:cNvPr>
          <p:cNvSpPr>
            <a:spLocks noGrp="1"/>
          </p:cNvSpPr>
          <p:nvPr>
            <p:ph type="title"/>
          </p:nvPr>
        </p:nvSpPr>
        <p:spPr/>
        <p:txBody>
          <a:bodyPr/>
          <a:lstStyle/>
          <a:p>
            <a:r>
              <a:rPr lang="en-US" sz="4400">
                <a:latin typeface="+mn-lt"/>
              </a:rPr>
              <a:t>Preventing Excessive Alcohol Use and Related Harms</a:t>
            </a:r>
            <a:endParaRPr lang="en-US" sz="4400" dirty="0">
              <a:latin typeface="+mn-lt"/>
            </a:endParaRPr>
          </a:p>
        </p:txBody>
      </p:sp>
      <p:pic>
        <p:nvPicPr>
          <p:cNvPr id="3" name="Picture 2">
            <a:extLst>
              <a:ext uri="{FF2B5EF4-FFF2-40B4-BE49-F238E27FC236}">
                <a16:creationId xmlns:a16="http://schemas.microsoft.com/office/drawing/2014/main" id="{7C21B14F-CB3F-AE48-732D-B1BEB33D1DA7}"/>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307478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46E68B72-6D5A-800F-F1F7-AA22B39D759E}"/>
              </a:ext>
            </a:extLst>
          </p:cNvPr>
          <p:cNvSpPr>
            <a:spLocks noGrp="1"/>
          </p:cNvSpPr>
          <p:nvPr>
            <p:ph type="title"/>
          </p:nvPr>
        </p:nvSpPr>
        <p:spPr/>
        <p:txBody>
          <a:bodyPr/>
          <a:lstStyle/>
          <a:p>
            <a:r>
              <a:rPr lang="en-US" sz="2800">
                <a:latin typeface="+mn-lt"/>
              </a:rPr>
              <a:t>Evidence-based strategies to reduce excessive alcohol use and its related harms in NC </a:t>
            </a:r>
            <a:endParaRPr lang="en-US" sz="2800" dirty="0">
              <a:latin typeface="+mn-lt"/>
            </a:endParaRPr>
          </a:p>
        </p:txBody>
      </p:sp>
      <p:pic>
        <p:nvPicPr>
          <p:cNvPr id="3" name="Picture 2">
            <a:extLst>
              <a:ext uri="{FF2B5EF4-FFF2-40B4-BE49-F238E27FC236}">
                <a16:creationId xmlns:a16="http://schemas.microsoft.com/office/drawing/2014/main" id="{5B0AE5E3-D559-1580-0D4A-0B8B3E69C4E8}"/>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7388396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D1CE1CA1-9B29-9A71-3C0D-3E7C387024CA}"/>
              </a:ext>
            </a:extLst>
          </p:cNvPr>
          <p:cNvSpPr>
            <a:spLocks noGrp="1"/>
          </p:cNvSpPr>
          <p:nvPr>
            <p:ph type="title"/>
          </p:nvPr>
        </p:nvSpPr>
        <p:spPr/>
        <p:txBody>
          <a:bodyPr>
            <a:normAutofit fontScale="90000"/>
          </a:bodyPr>
          <a:lstStyle/>
          <a:p>
            <a:r>
              <a:rPr lang="en-US">
                <a:hlinkClick r:id="rId3"/>
              </a:rPr>
              <a:t>Reducing Excessive Alcohol Use to Build Healthier North Carolina Communities </a:t>
            </a:r>
            <a:r>
              <a:rPr lang="en-US"/>
              <a:t>Fact Sheet</a:t>
            </a:r>
            <a:endParaRPr lang="en-US" dirty="0"/>
          </a:p>
        </p:txBody>
      </p:sp>
      <p:pic>
        <p:nvPicPr>
          <p:cNvPr id="3" name="Picture 2">
            <a:extLst>
              <a:ext uri="{FF2B5EF4-FFF2-40B4-BE49-F238E27FC236}">
                <a16:creationId xmlns:a16="http://schemas.microsoft.com/office/drawing/2014/main" id="{C000204C-5B1D-DB19-E26D-D2B6AB8AF5A9}"/>
              </a:ext>
            </a:extLst>
          </p:cNvPr>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8475268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168C589E-B604-8E53-8EDB-A1F94B67B035}"/>
              </a:ext>
            </a:extLst>
          </p:cNvPr>
          <p:cNvSpPr>
            <a:spLocks noGrp="1"/>
          </p:cNvSpPr>
          <p:nvPr>
            <p:ph type="title"/>
          </p:nvPr>
        </p:nvSpPr>
        <p:spPr/>
        <p:txBody>
          <a:bodyPr/>
          <a:lstStyle/>
          <a:p>
            <a:r>
              <a:rPr lang="en-US" sz="3200">
                <a:latin typeface="+mn-lt"/>
              </a:rPr>
              <a:t>NC consumes less alcohol, but receives more revenue from alcohol sales than SC</a:t>
            </a:r>
            <a:endParaRPr lang="en-US" sz="3200" dirty="0">
              <a:latin typeface="+mn-lt"/>
            </a:endParaRPr>
          </a:p>
        </p:txBody>
      </p:sp>
      <p:pic>
        <p:nvPicPr>
          <p:cNvPr id="3" name="Picture 2">
            <a:extLst>
              <a:ext uri="{FF2B5EF4-FFF2-40B4-BE49-F238E27FC236}">
                <a16:creationId xmlns:a16="http://schemas.microsoft.com/office/drawing/2014/main" id="{B53B12FF-05F9-80BF-CFA1-AE537B1821EB}"/>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101963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1A3BAA34-831D-854A-EBA3-0615B34F0536}"/>
              </a:ext>
            </a:extLst>
          </p:cNvPr>
          <p:cNvSpPr>
            <a:spLocks noGrp="1"/>
          </p:cNvSpPr>
          <p:nvPr>
            <p:ph type="title"/>
          </p:nvPr>
        </p:nvSpPr>
        <p:spPr/>
        <p:txBody>
          <a:bodyPr>
            <a:normAutofit fontScale="90000"/>
          </a:bodyPr>
          <a:lstStyle/>
          <a:p>
            <a:r>
              <a:rPr lang="en-US">
                <a:latin typeface="+mn-lt"/>
              </a:rPr>
              <a:t>U.S. Alcohol Policy Alliance’s (USAPA) Alcohol Consumption Guidelines for the American People</a:t>
            </a:r>
            <a:endParaRPr lang="en-US" dirty="0">
              <a:latin typeface="+mn-lt"/>
            </a:endParaRPr>
          </a:p>
        </p:txBody>
      </p:sp>
      <p:pic>
        <p:nvPicPr>
          <p:cNvPr id="3" name="Picture 2">
            <a:extLst>
              <a:ext uri="{FF2B5EF4-FFF2-40B4-BE49-F238E27FC236}">
                <a16:creationId xmlns:a16="http://schemas.microsoft.com/office/drawing/2014/main" id="{15773D12-7E55-10FF-D85F-2A0327FDAF98}"/>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0022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5BB2B63A-3AE7-5DB8-DA44-F2694BCE8D36}"/>
              </a:ext>
            </a:extLst>
          </p:cNvPr>
          <p:cNvSpPr>
            <a:spLocks noGrp="1"/>
          </p:cNvSpPr>
          <p:nvPr>
            <p:ph type="title"/>
          </p:nvPr>
        </p:nvSpPr>
        <p:spPr/>
        <p:txBody>
          <a:bodyPr/>
          <a:lstStyle/>
          <a:p>
            <a:r>
              <a:rPr lang="en-US" sz="4400">
                <a:latin typeface="+mn-lt"/>
              </a:rPr>
              <a:t>Alcohol Data Resources</a:t>
            </a:r>
            <a:endParaRPr lang="en-US" sz="4400" dirty="0">
              <a:latin typeface="+mn-lt"/>
            </a:endParaRPr>
          </a:p>
        </p:txBody>
      </p:sp>
      <p:pic>
        <p:nvPicPr>
          <p:cNvPr id="3" name="Picture 2">
            <a:extLst>
              <a:ext uri="{FF2B5EF4-FFF2-40B4-BE49-F238E27FC236}">
                <a16:creationId xmlns:a16="http://schemas.microsoft.com/office/drawing/2014/main" id="{59B2FDC5-753C-E556-849C-0BDE9684A829}"/>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872726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2899BF5D-7785-9098-BDB2-8789CAE14EB4}"/>
              </a:ext>
            </a:extLst>
          </p:cNvPr>
          <p:cNvSpPr>
            <a:spLocks noGrp="1"/>
          </p:cNvSpPr>
          <p:nvPr>
            <p:ph type="title"/>
          </p:nvPr>
        </p:nvSpPr>
        <p:spPr/>
        <p:txBody>
          <a:bodyPr>
            <a:normAutofit fontScale="90000"/>
          </a:bodyPr>
          <a:lstStyle/>
          <a:p>
            <a:r>
              <a:rPr lang="en-US">
                <a:latin typeface="+mn-lt"/>
              </a:rPr>
              <a:t>Evidence-based strategies lower alcohol use and reduce negative impacts of alcohol use in North Carolina</a:t>
            </a:r>
            <a:endParaRPr lang="en-US" dirty="0">
              <a:latin typeface="+mn-lt"/>
            </a:endParaRPr>
          </a:p>
        </p:txBody>
      </p:sp>
      <p:pic>
        <p:nvPicPr>
          <p:cNvPr id="3" name="Picture 2">
            <a:extLst>
              <a:ext uri="{FF2B5EF4-FFF2-40B4-BE49-F238E27FC236}">
                <a16:creationId xmlns:a16="http://schemas.microsoft.com/office/drawing/2014/main" id="{E74C92A2-850F-7499-C614-6869967DE23C}"/>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525579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AF750E58-40D0-595D-AACF-17B4317BEB5E}"/>
              </a:ext>
            </a:extLst>
          </p:cNvPr>
          <p:cNvSpPr>
            <a:spLocks noGrp="1"/>
          </p:cNvSpPr>
          <p:nvPr>
            <p:ph type="title"/>
          </p:nvPr>
        </p:nvSpPr>
        <p:spPr/>
        <p:txBody>
          <a:bodyPr/>
          <a:lstStyle/>
          <a:p>
            <a:r>
              <a:rPr lang="en-US">
                <a:latin typeface="+mn-lt"/>
              </a:rPr>
              <a:t>The </a:t>
            </a:r>
            <a:r>
              <a:rPr lang="en-US">
                <a:latin typeface="+mn-lt"/>
                <a:hlinkClick r:id="rId3"/>
              </a:rPr>
              <a:t>NC Alcohol Data Dashboard</a:t>
            </a:r>
            <a:r>
              <a:rPr lang="en-US">
                <a:latin typeface="+mn-lt"/>
              </a:rPr>
              <a:t> presents state and county-level data summaries</a:t>
            </a:r>
            <a:endParaRPr lang="en-US" dirty="0">
              <a:latin typeface="+mn-lt"/>
            </a:endParaRPr>
          </a:p>
        </p:txBody>
      </p:sp>
      <p:pic>
        <p:nvPicPr>
          <p:cNvPr id="3" name="Picture 2">
            <a:extLst>
              <a:ext uri="{FF2B5EF4-FFF2-40B4-BE49-F238E27FC236}">
                <a16:creationId xmlns:a16="http://schemas.microsoft.com/office/drawing/2014/main" id="{0986D7AE-36FA-0B40-EBF4-3B7849F63E12}"/>
              </a:ext>
            </a:extLst>
          </p:cNvPr>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7290701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DF0D054A-4C73-38EF-D89F-6E81419430E8}"/>
              </a:ext>
            </a:extLst>
          </p:cNvPr>
          <p:cNvSpPr>
            <a:spLocks noGrp="1"/>
          </p:cNvSpPr>
          <p:nvPr>
            <p:ph type="title"/>
          </p:nvPr>
        </p:nvSpPr>
        <p:spPr/>
        <p:txBody>
          <a:bodyPr/>
          <a:lstStyle/>
          <a:p>
            <a:r>
              <a:rPr lang="en-US" sz="2800">
                <a:latin typeface="+mn-lt"/>
              </a:rPr>
              <a:t>North Carolina State Excessive Alcohol Advisory Committee (NC SEAAC)</a:t>
            </a:r>
            <a:endParaRPr lang="en-US" sz="2800" dirty="0">
              <a:latin typeface="+mn-lt"/>
            </a:endParaRPr>
          </a:p>
        </p:txBody>
      </p:sp>
      <p:pic>
        <p:nvPicPr>
          <p:cNvPr id="3" name="Picture 2">
            <a:extLst>
              <a:ext uri="{FF2B5EF4-FFF2-40B4-BE49-F238E27FC236}">
                <a16:creationId xmlns:a16="http://schemas.microsoft.com/office/drawing/2014/main" id="{696DF170-2239-657B-4305-129AC7E32C10}"/>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694804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053E2B75-8EED-D666-6F12-99CB2A29819D}"/>
              </a:ext>
            </a:extLst>
          </p:cNvPr>
          <p:cNvSpPr>
            <a:spLocks noGrp="1"/>
          </p:cNvSpPr>
          <p:nvPr>
            <p:ph type="title"/>
          </p:nvPr>
        </p:nvSpPr>
        <p:spPr/>
        <p:txBody>
          <a:bodyPr/>
          <a:lstStyle/>
          <a:p>
            <a:r>
              <a:rPr lang="en-US" sz="2800">
                <a:latin typeface="+mn-lt"/>
              </a:rPr>
              <a:t>Additional excessive alcohol use and its related harms resources</a:t>
            </a:r>
            <a:endParaRPr lang="en-US" sz="2800" dirty="0">
              <a:latin typeface="+mn-lt"/>
            </a:endParaRPr>
          </a:p>
        </p:txBody>
      </p:sp>
      <p:pic>
        <p:nvPicPr>
          <p:cNvPr id="3" name="Picture 2">
            <a:extLst>
              <a:ext uri="{FF2B5EF4-FFF2-40B4-BE49-F238E27FC236}">
                <a16:creationId xmlns:a16="http://schemas.microsoft.com/office/drawing/2014/main" id="{33FDE917-865D-C050-E446-1E1B5D9CD986}"/>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6293832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25C52AC3-B2EC-D800-D099-ACF4C7A9A3E1}"/>
              </a:ext>
            </a:extLst>
          </p:cNvPr>
          <p:cNvSpPr>
            <a:spLocks noGrp="1"/>
          </p:cNvSpPr>
          <p:nvPr>
            <p:ph type="title"/>
          </p:nvPr>
        </p:nvSpPr>
        <p:spPr/>
        <p:txBody>
          <a:bodyPr/>
          <a:lstStyle/>
          <a:p>
            <a:pPr algn="ctr"/>
            <a:r>
              <a:rPr lang="en-US" sz="6000" b="1">
                <a:latin typeface="+mn-lt"/>
              </a:rPr>
              <a:t>Questions?</a:t>
            </a:r>
            <a:endParaRPr lang="en-US" sz="6000" b="1" dirty="0">
              <a:latin typeface="+mn-lt"/>
            </a:endParaRPr>
          </a:p>
        </p:txBody>
      </p:sp>
      <p:pic>
        <p:nvPicPr>
          <p:cNvPr id="3" name="Picture 2">
            <a:extLst>
              <a:ext uri="{FF2B5EF4-FFF2-40B4-BE49-F238E27FC236}">
                <a16:creationId xmlns:a16="http://schemas.microsoft.com/office/drawing/2014/main" id="{EFA0F2D4-DBD2-97B2-F0FB-CD068872D854}"/>
              </a:ext>
            </a:extLst>
          </p:cNvPr>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9014321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TotalTime>
  <Words>7822</Words>
  <Application>Microsoft Office PowerPoint</Application>
  <PresentationFormat>On-screen Show (4:3)</PresentationFormat>
  <Paragraphs>230</Paragraphs>
  <Slides>31</Slides>
  <Notes>31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Aptos</vt:lpstr>
      <vt:lpstr>Aptos Display</vt:lpstr>
      <vt:lpstr>Arial</vt:lpstr>
      <vt:lpstr>Calibri</vt:lpstr>
      <vt:lpstr>Symbol</vt:lpstr>
      <vt:lpstr>Times New Roman</vt:lpstr>
      <vt:lpstr>Office Theme</vt:lpstr>
      <vt:lpstr>PowerPoint Presentation</vt:lpstr>
      <vt:lpstr>Technical Notes</vt:lpstr>
      <vt:lpstr>Levels of Alcohol Use</vt:lpstr>
      <vt:lpstr>What is considered a “drink”?</vt:lpstr>
      <vt:lpstr>Alcohol Use in North Carolina</vt:lpstr>
      <vt:lpstr>PowerPoint Presentation</vt:lpstr>
      <vt:lpstr>There is a higher percentage of binge drinking among adults who are male, Hispanic, or aged 18–34 years.</vt:lpstr>
      <vt:lpstr>There is a higher percentage of heavy drinking among adults who are male, white*, or aged 35–54 years.</vt:lpstr>
      <vt:lpstr>PowerPoint Presentation</vt:lpstr>
      <vt:lpstr>There is a higher percentage of alcohol use among high school students who are female, white*, or in 11th or 12th grade.</vt:lpstr>
      <vt:lpstr>PowerPoint Presentation</vt:lpstr>
      <vt:lpstr>In 2024, an average of 15 North Carolinians died every day due to alcohol use. </vt:lpstr>
      <vt:lpstr>Examples of Alcohol-Attributable Deaths</vt:lpstr>
      <vt:lpstr>Alcohol-attributable death rates decreased slightly from 2021 to 2024, but rates are higher compared to 2015  </vt:lpstr>
      <vt:lpstr>The leading cause of alcohol-attributable death in NC was due to cancer^</vt:lpstr>
      <vt:lpstr>From 2020-2024, alcohol-attributable death rates were highest among individuals who are male, American Indian*, or aged 65 years and older.  </vt:lpstr>
      <vt:lpstr>Alcohol-attributable death rates were highest for chronic causes of death.</vt:lpstr>
      <vt:lpstr>The rates of acute and chronic alcohol-attributable deaths are consistent across sex and race. However, as age increases, the rate of chronic alcohol attributable deaths is higher than acute deaths. </vt:lpstr>
      <vt:lpstr>PowerPoint Presentation</vt:lpstr>
      <vt:lpstr>In 2024, NC lost an estimated $14.6 billion* due to alcohol use^</vt:lpstr>
      <vt:lpstr>Preventing Excessive Alcohol Use and Related Harms</vt:lpstr>
      <vt:lpstr>Evidence-based strategies to reduce excessive alcohol use and its related harms in NC </vt:lpstr>
      <vt:lpstr>Reducing Excessive Alcohol Use to Build Healthier North Carolina Communities Fact Sheet</vt:lpstr>
      <vt:lpstr>NC consumes less alcohol, but receives more revenue from alcohol sales than SC</vt:lpstr>
      <vt:lpstr>U.S. Alcohol Policy Alliance’s (USAPA) Alcohol Consumption Guidelines for the American People</vt:lpstr>
      <vt:lpstr>Alcohol Data Resources</vt:lpstr>
      <vt:lpstr>Evidence-based strategies lower alcohol use and reduce negative impacts of alcohol use in North Carolina</vt:lpstr>
      <vt:lpstr>The NC Alcohol Data Dashboard presents state and county-level data summaries</vt:lpstr>
      <vt:lpstr>North Carolina State Excessive Alcohol Advisory Committee (NC SEAAC)</vt:lpstr>
      <vt:lpstr>Additional excessive alcohol use and its related harms resources</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Charlton, Fisher G</dc:creator>
  <cp:lastModifiedBy>Charlton, Fisher G</cp:lastModifiedBy>
  <cp:revision>4</cp:revision>
  <dcterms:created xsi:type="dcterms:W3CDTF">2026-04-03T12:58:40Z</dcterms:created>
  <dcterms:modified xsi:type="dcterms:W3CDTF">2026-04-03T13:19:40Z</dcterms:modified>
</cp:coreProperties>
</file>