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drawings/drawing2.xml" ContentType="application/vnd.openxmlformats-officedocument.drawingml.chartshapes+xml"/>
  <Override PartName="/ppt/notesSlides/notesSlide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drawings/drawing3.xml" ContentType="application/vnd.openxmlformats-officedocument.drawingml.chartshapes+xml"/>
  <Override PartName="/ppt/notesSlides/notesSlide10.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drawings/drawing4.xml" ContentType="application/vnd.openxmlformats-officedocument.drawingml.chartshapes+xml"/>
  <Override PartName="/ppt/notesSlides/notesSlide11.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drawings/drawing5.xml" ContentType="application/vnd.openxmlformats-officedocument.drawingml.chartshapes+xml"/>
  <Override PartName="/ppt/notesSlides/notesSlide12.xml" ContentType="application/vnd.openxmlformats-officedocument.presentationml.notesSlide+xml"/>
  <Override PartName="/ppt/charts/chart6.xml" ContentType="application/vnd.openxmlformats-officedocument.drawingml.chart+xml"/>
  <Override PartName="/ppt/theme/themeOverride6.xml" ContentType="application/vnd.openxmlformats-officedocument.themeOverride+xml"/>
  <Override PartName="/ppt/drawings/drawing6.xml" ContentType="application/vnd.openxmlformats-officedocument.drawingml.chartshapes+xml"/>
  <Override PartName="/ppt/notesSlides/notesSlide13.xml" ContentType="application/vnd.openxmlformats-officedocument.presentationml.notesSlide+xml"/>
  <Override PartName="/ppt/charts/chart7.xml" ContentType="application/vnd.openxmlformats-officedocument.drawingml.chart+xml"/>
  <Override PartName="/ppt/theme/themeOverride7.xml" ContentType="application/vnd.openxmlformats-officedocument.themeOverride+xml"/>
  <Override PartName="/ppt/drawings/drawing7.xml" ContentType="application/vnd.openxmlformats-officedocument.drawingml.chartshapes+xml"/>
  <Override PartName="/ppt/notesSlides/notesSlide14.xml" ContentType="application/vnd.openxmlformats-officedocument.presentationml.notesSlide+xml"/>
  <Override PartName="/ppt/charts/chart8.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8.xml" ContentType="application/vnd.openxmlformats-officedocument.themeOverride+xml"/>
  <Override PartName="/ppt/drawings/drawing8.xml" ContentType="application/vnd.openxmlformats-officedocument.drawingml.chartshapes+xml"/>
  <Override PartName="/ppt/notesSlides/notesSlide15.xml" ContentType="application/vnd.openxmlformats-officedocument.presentationml.notesSlide+xml"/>
  <Override PartName="/ppt/charts/chart9.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9.xml" ContentType="application/vnd.openxmlformats-officedocument.themeOverride+xml"/>
  <Override PartName="/ppt/drawings/drawing9.xml" ContentType="application/vnd.openxmlformats-officedocument.drawingml.chartshapes+xml"/>
  <Override PartName="/ppt/notesSlides/notesSlide16.xml" ContentType="application/vnd.openxmlformats-officedocument.presentationml.notesSlide+xml"/>
  <Override PartName="/ppt/charts/chart10.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10.xml" ContentType="application/vnd.openxmlformats-officedocument.themeOverride+xml"/>
  <Override PartName="/ppt/drawings/drawing10.xml" ContentType="application/vnd.openxmlformats-officedocument.drawingml.chartshapes+xml"/>
  <Override PartName="/ppt/notesSlides/notesSlide17.xml" ContentType="application/vnd.openxmlformats-officedocument.presentationml.notesSlide+xml"/>
  <Override PartName="/ppt/charts/chart11.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11.xml" ContentType="application/vnd.openxmlformats-officedocument.themeOverride+xml"/>
  <Override PartName="/ppt/drawings/drawing11.xml" ContentType="application/vnd.openxmlformats-officedocument.drawingml.chartshapes+xml"/>
  <Override PartName="/ppt/notesSlides/notesSlide18.xml" ContentType="application/vnd.openxmlformats-officedocument.presentationml.notesSlide+xml"/>
  <Override PartName="/ppt/charts/chart12.xml" ContentType="application/vnd.openxmlformats-officedocument.drawingml.chart+xml"/>
  <Override PartName="/ppt/charts/style10.xml" ContentType="application/vnd.ms-office.chartstyle+xml"/>
  <Override PartName="/ppt/charts/colors10.xml" ContentType="application/vnd.ms-office.chartcolorstyle+xml"/>
  <Override PartName="/ppt/drawings/drawing12.xml" ContentType="application/vnd.openxmlformats-officedocument.drawingml.chartshapes+xml"/>
  <Override PartName="/ppt/notesSlides/notesSlide19.xml" ContentType="application/vnd.openxmlformats-officedocument.presentationml.notesSlide+xml"/>
  <Override PartName="/ppt/charts/chart13.xml" ContentType="application/vnd.openxmlformats-officedocument.drawingml.chart+xml"/>
  <Override PartName="/ppt/charts/style11.xml" ContentType="application/vnd.ms-office.chartstyle+xml"/>
  <Override PartName="/ppt/charts/colors11.xml" ContentType="application/vnd.ms-office.chartcolorstyle+xml"/>
  <Override PartName="/ppt/drawings/drawing13.xml" ContentType="application/vnd.openxmlformats-officedocument.drawingml.chartshapes+xml"/>
  <Override PartName="/ppt/notesSlides/notesSlide20.xml" ContentType="application/vnd.openxmlformats-officedocument.presentationml.notesSlide+xml"/>
  <Override PartName="/ppt/charts/chart14.xml" ContentType="application/vnd.openxmlformats-officedocument.drawingml.chart+xml"/>
  <Override PartName="/ppt/charts/style12.xml" ContentType="application/vnd.ms-office.chartstyle+xml"/>
  <Override PartName="/ppt/charts/colors12.xml" ContentType="application/vnd.ms-office.chartcolorstyle+xml"/>
  <Override PartName="/ppt/drawings/drawing14.xml" ContentType="application/vnd.openxmlformats-officedocument.drawingml.chartshapes+xml"/>
  <Override PartName="/ppt/notesSlides/notesSlide21.xml" ContentType="application/vnd.openxmlformats-officedocument.presentationml.notesSlide+xml"/>
  <Override PartName="/ppt/charts/chart15.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12.xml" ContentType="application/vnd.openxmlformats-officedocument.themeOverride+xml"/>
  <Override PartName="/ppt/drawings/drawing15.xml" ContentType="application/vnd.openxmlformats-officedocument.drawingml.chartshapes+xml"/>
  <Override PartName="/ppt/charts/chart16.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13.xml" ContentType="application/vnd.openxmlformats-officedocument.themeOverride+xml"/>
  <Override PartName="/ppt/drawings/drawing16.xml" ContentType="application/vnd.openxmlformats-officedocument.drawingml.chartshape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7.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14.xml" ContentType="application/vnd.openxmlformats-officedocument.themeOverride+xml"/>
  <Override PartName="/ppt/drawings/drawing17.xml" ContentType="application/vnd.openxmlformats-officedocument.drawingml.chartshapes+xml"/>
  <Override PartName="/ppt/notesSlides/notesSlide24.xml" ContentType="application/vnd.openxmlformats-officedocument.presentationml.notesSlide+xml"/>
  <Override PartName="/ppt/charts/chart18.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15.xml" ContentType="application/vnd.openxmlformats-officedocument.themeOverride+xml"/>
  <Override PartName="/ppt/drawings/drawing18.xml" ContentType="application/vnd.openxmlformats-officedocument.drawingml.chartshapes+xml"/>
  <Override PartName="/ppt/notesSlides/notesSlide25.xml" ContentType="application/vnd.openxmlformats-officedocument.presentationml.notesSlide+xml"/>
  <Override PartName="/ppt/charts/chart19.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16.xml" ContentType="application/vnd.openxmlformats-officedocument.themeOverride+xml"/>
  <Override PartName="/ppt/drawings/drawing19.xml" ContentType="application/vnd.openxmlformats-officedocument.drawingml.chartshapes+xml"/>
  <Override PartName="/ppt/notesSlides/notesSlide26.xml" ContentType="application/vnd.openxmlformats-officedocument.presentationml.notesSlide+xml"/>
  <Override PartName="/ppt/charts/chart20.xml" ContentType="application/vnd.openxmlformats-officedocument.drawingml.chart+xml"/>
  <Override PartName="/ppt/charts/style18.xml" ContentType="application/vnd.ms-office.chartstyle+xml"/>
  <Override PartName="/ppt/charts/colors18.xml" ContentType="application/vnd.ms-office.chartcolorstyle+xml"/>
  <Override PartName="/ppt/theme/themeOverride17.xml" ContentType="application/vnd.openxmlformats-officedocument.themeOverride+xml"/>
  <Override PartName="/ppt/drawings/drawing20.xml" ContentType="application/vnd.openxmlformats-officedocument.drawingml.chartshapes+xml"/>
  <Override PartName="/ppt/notesSlides/notesSlide2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21.xml" ContentType="application/vnd.openxmlformats-officedocument.drawingml.chart+xml"/>
  <Override PartName="/ppt/charts/style19.xml" ContentType="application/vnd.ms-office.chartstyle+xml"/>
  <Override PartName="/ppt/charts/colors19.xml" ContentType="application/vnd.ms-office.chartcolorstyle+xml"/>
  <Override PartName="/ppt/theme/themeOverride18.xml" ContentType="application/vnd.openxmlformats-officedocument.themeOverr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22.xml" ContentType="application/vnd.openxmlformats-officedocument.drawingml.chart+xml"/>
  <Override PartName="/ppt/charts/style20.xml" ContentType="application/vnd.ms-office.chartstyle+xml"/>
  <Override PartName="/ppt/charts/colors20.xml" ContentType="application/vnd.ms-office.chartcolorstyle+xml"/>
  <Override PartName="/ppt/theme/themeOverride19.xml" ContentType="application/vnd.openxmlformats-officedocument.themeOverride+xml"/>
  <Override PartName="/ppt/charts/chart23.xml" ContentType="application/vnd.openxmlformats-officedocument.drawingml.chart+xml"/>
  <Override PartName="/ppt/charts/style21.xml" ContentType="application/vnd.ms-office.chartstyle+xml"/>
  <Override PartName="/ppt/charts/colors21.xml" ContentType="application/vnd.ms-office.chartcolorstyle+xml"/>
  <Override PartName="/ppt/theme/themeOverride20.xml" ContentType="application/vnd.openxmlformats-officedocument.themeOverride+xml"/>
  <Override PartName="/ppt/charts/chart24.xml" ContentType="application/vnd.openxmlformats-officedocument.drawingml.chart+xml"/>
  <Override PartName="/ppt/charts/style22.xml" ContentType="application/vnd.ms-office.chartstyle+xml"/>
  <Override PartName="/ppt/charts/colors22.xml" ContentType="application/vnd.ms-office.chartcolorstyle+xml"/>
  <Override PartName="/ppt/theme/themeOverride21.xml" ContentType="application/vnd.openxmlformats-officedocument.themeOverr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4"/>
    <p:sldMasterId id="2147483695" r:id="rId5"/>
  </p:sldMasterIdLst>
  <p:notesMasterIdLst>
    <p:notesMasterId r:id="rId52"/>
  </p:notesMasterIdLst>
  <p:handoutMasterIdLst>
    <p:handoutMasterId r:id="rId53"/>
  </p:handoutMasterIdLst>
  <p:sldIdLst>
    <p:sldId id="458" r:id="rId6"/>
    <p:sldId id="8440" r:id="rId7"/>
    <p:sldId id="2146849628" r:id="rId8"/>
    <p:sldId id="509" r:id="rId9"/>
    <p:sldId id="2146849608" r:id="rId10"/>
    <p:sldId id="8441" r:id="rId11"/>
    <p:sldId id="8442" r:id="rId12"/>
    <p:sldId id="459" r:id="rId13"/>
    <p:sldId id="8447" r:id="rId14"/>
    <p:sldId id="8397" r:id="rId15"/>
    <p:sldId id="2146849609" r:id="rId16"/>
    <p:sldId id="8431" r:id="rId17"/>
    <p:sldId id="8404" r:id="rId18"/>
    <p:sldId id="8399" r:id="rId19"/>
    <p:sldId id="2146849619" r:id="rId20"/>
    <p:sldId id="2146849620" r:id="rId21"/>
    <p:sldId id="8405" r:id="rId22"/>
    <p:sldId id="2146849631" r:id="rId23"/>
    <p:sldId id="8406" r:id="rId24"/>
    <p:sldId id="2146849632" r:id="rId25"/>
    <p:sldId id="2146849633" r:id="rId26"/>
    <p:sldId id="2146849634" r:id="rId27"/>
    <p:sldId id="2146849635" r:id="rId28"/>
    <p:sldId id="8448" r:id="rId29"/>
    <p:sldId id="2146849617" r:id="rId30"/>
    <p:sldId id="2146849624" r:id="rId31"/>
    <p:sldId id="483" r:id="rId32"/>
    <p:sldId id="2146849604" r:id="rId33"/>
    <p:sldId id="2146849621" r:id="rId34"/>
    <p:sldId id="488" r:id="rId35"/>
    <p:sldId id="2146849622" r:id="rId36"/>
    <p:sldId id="2146849606" r:id="rId37"/>
    <p:sldId id="2146849610" r:id="rId38"/>
    <p:sldId id="8454" r:id="rId39"/>
    <p:sldId id="2146849616" r:id="rId40"/>
    <p:sldId id="1525" r:id="rId41"/>
    <p:sldId id="2146849612" r:id="rId42"/>
    <p:sldId id="2146849613" r:id="rId43"/>
    <p:sldId id="2146849614" r:id="rId44"/>
    <p:sldId id="2146849615" r:id="rId45"/>
    <p:sldId id="8452" r:id="rId46"/>
    <p:sldId id="8453" r:id="rId47"/>
    <p:sldId id="2146849626" r:id="rId48"/>
    <p:sldId id="2146849625" r:id="rId49"/>
    <p:sldId id="2146849623" r:id="rId50"/>
    <p:sldId id="2146849627" r:id="rId5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581F008-0A7D-D668-4C5A-475FBA0D0D63}" name="Quenla Haehnel" initials="QH" userId="S::quenla.haehnel@ncdps.gov::a2500385-b309-4ee3-9c30-a3e7c0d1fa1f" providerId="AD"/>
  <p188:author id="{21149CE8-74A7-96E4-5287-49800FC067A3}" name="Smith, Sara J" initials="SJS" userId="Smith, Sara J" providerId="None"/>
  <p188:author id="{180F4BEE-893A-6E37-1028-C129C9BBE14F}" name="McDaniel, Katherine M" initials="KM" userId="S::Katie.McDaniel@dhhs.nc.gov::7f491023-5eb3-4760-a9a8-0939cf28f30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erche, Julia K" initials="LJK" lastIdx="9"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F6F6F"/>
    <a:srgbClr val="2C1B84"/>
    <a:srgbClr val="FF6E3A"/>
    <a:srgbClr val="E46C0A"/>
    <a:srgbClr val="A6A6A6"/>
    <a:srgbClr val="17375E"/>
    <a:srgbClr val="5C93D5"/>
    <a:srgbClr val="9BBB59"/>
    <a:srgbClr val="003B70"/>
    <a:srgbClr val="2F7F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04" autoAdjust="0"/>
    <p:restoredTop sz="79574" autoAdjust="0"/>
  </p:normalViewPr>
  <p:slideViewPr>
    <p:cSldViewPr snapToGrid="0">
      <p:cViewPr varScale="1">
        <p:scale>
          <a:sx n="88" d="100"/>
          <a:sy n="88" d="100"/>
        </p:scale>
        <p:origin x="2484" y="84"/>
      </p:cViewPr>
      <p:guideLst>
        <p:guide orient="horz" pos="2160"/>
        <p:guide pos="2880"/>
      </p:guideLst>
    </p:cSldViewPr>
  </p:slideViewPr>
  <p:notesTextViewPr>
    <p:cViewPr>
      <p:scale>
        <a:sx n="1" d="1"/>
        <a:sy n="1" d="1"/>
      </p:scale>
      <p:origin x="0" y="0"/>
    </p:cViewPr>
  </p:notesTextViewPr>
  <p:sorterViewPr>
    <p:cViewPr>
      <p:scale>
        <a:sx n="110" d="100"/>
        <a:sy n="110" d="100"/>
      </p:scale>
      <p:origin x="0" y="0"/>
    </p:cViewPr>
  </p:sorterViewPr>
  <p:notesViewPr>
    <p:cSldViewPr snapToGrid="0">
      <p:cViewPr varScale="1">
        <p:scale>
          <a:sx n="69" d="100"/>
          <a:sy n="69" d="100"/>
        </p:scale>
        <p:origin x="3234" y="5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Master" Target="slideMasters/slideMaster2.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microsoft.com/office/2018/10/relationships/authors" Target="author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heme" Target="theme/theme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oleObject" Target="NULL" TargetMode="Externa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8.xml"/><Relationship Id="rId1" Type="http://schemas.microsoft.com/office/2011/relationships/chartStyle" Target="style8.xml"/><Relationship Id="rId5" Type="http://schemas.openxmlformats.org/officeDocument/2006/relationships/chartUserShapes" Target="../drawings/drawing10.xml"/><Relationship Id="rId4" Type="http://schemas.openxmlformats.org/officeDocument/2006/relationships/oleObject" Target="NULL" TargetMode="Externa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9.xml"/><Relationship Id="rId1" Type="http://schemas.microsoft.com/office/2011/relationships/chartStyle" Target="style9.xml"/><Relationship Id="rId5" Type="http://schemas.openxmlformats.org/officeDocument/2006/relationships/chartUserShapes" Target="../drawings/drawing11.xml"/><Relationship Id="rId4" Type="http://schemas.openxmlformats.org/officeDocument/2006/relationships/oleObject" Target="NULL" TargetMode="External"/></Relationships>
</file>

<file path=ppt/charts/_rels/chart12.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chartUserShapes" Target="../drawings/drawing12.xml"/></Relationships>
</file>

<file path=ppt/charts/_rels/chart13.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chartUserShapes" Target="../drawings/drawing13.xml"/></Relationships>
</file>

<file path=ppt/charts/_rels/chart14.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chartUserShapes" Target="../drawings/drawing14.xml"/></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3.xml"/><Relationship Id="rId1" Type="http://schemas.microsoft.com/office/2011/relationships/chartStyle" Target="style13.xml"/><Relationship Id="rId5" Type="http://schemas.openxmlformats.org/officeDocument/2006/relationships/chartUserShapes" Target="../drawings/drawing15.xml"/><Relationship Id="rId4" Type="http://schemas.openxmlformats.org/officeDocument/2006/relationships/oleObject" Target="NULL" TargetMode="External"/></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14.xml"/><Relationship Id="rId1" Type="http://schemas.microsoft.com/office/2011/relationships/chartStyle" Target="style14.xml"/><Relationship Id="rId5" Type="http://schemas.openxmlformats.org/officeDocument/2006/relationships/chartUserShapes" Target="../drawings/drawing16.xml"/><Relationship Id="rId4" Type="http://schemas.openxmlformats.org/officeDocument/2006/relationships/oleObject" Target="NULL" TargetMode="External"/></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15.xml"/><Relationship Id="rId1" Type="http://schemas.microsoft.com/office/2011/relationships/chartStyle" Target="style15.xml"/><Relationship Id="rId5" Type="http://schemas.openxmlformats.org/officeDocument/2006/relationships/chartUserShapes" Target="../drawings/drawing17.xml"/><Relationship Id="rId4" Type="http://schemas.openxmlformats.org/officeDocument/2006/relationships/oleObject" Target="NULL" TargetMode="External"/></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16.xml"/><Relationship Id="rId1" Type="http://schemas.microsoft.com/office/2011/relationships/chartStyle" Target="style16.xml"/><Relationship Id="rId5" Type="http://schemas.openxmlformats.org/officeDocument/2006/relationships/chartUserShapes" Target="../drawings/drawing18.xml"/><Relationship Id="rId4" Type="http://schemas.openxmlformats.org/officeDocument/2006/relationships/oleObject" Target="NULL" TargetMode="External"/></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17.xml"/><Relationship Id="rId1" Type="http://schemas.microsoft.com/office/2011/relationships/chartStyle" Target="style17.xml"/><Relationship Id="rId5" Type="http://schemas.openxmlformats.org/officeDocument/2006/relationships/chartUserShapes" Target="../drawings/drawing19.xml"/><Relationship Id="rId4" Type="http://schemas.openxmlformats.org/officeDocument/2006/relationships/oleObject" Target="NULL"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2.xml"/><Relationship Id="rId4" Type="http://schemas.openxmlformats.org/officeDocument/2006/relationships/oleObject" Target="NULL" TargetMode="External"/></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17.xml"/><Relationship Id="rId2" Type="http://schemas.microsoft.com/office/2011/relationships/chartColorStyle" Target="colors18.xml"/><Relationship Id="rId1" Type="http://schemas.microsoft.com/office/2011/relationships/chartStyle" Target="style18.xml"/><Relationship Id="rId5" Type="http://schemas.openxmlformats.org/officeDocument/2006/relationships/chartUserShapes" Target="../drawings/drawing20.xml"/><Relationship Id="rId4" Type="http://schemas.openxmlformats.org/officeDocument/2006/relationships/oleObject" Target="NULL" TargetMode="External"/></Relationships>
</file>

<file path=ppt/charts/_rels/chart21.xml.rels><?xml version="1.0" encoding="UTF-8" standalone="yes"?>
<Relationships xmlns="http://schemas.openxmlformats.org/package/2006/relationships"><Relationship Id="rId3" Type="http://schemas.openxmlformats.org/officeDocument/2006/relationships/themeOverride" Target="../theme/themeOverride18.xml"/><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oleObject" Target="NULL" TargetMode="External"/></Relationships>
</file>

<file path=ppt/charts/_rels/chart22.xml.rels><?xml version="1.0" encoding="UTF-8" standalone="yes"?>
<Relationships xmlns="http://schemas.openxmlformats.org/package/2006/relationships"><Relationship Id="rId3" Type="http://schemas.openxmlformats.org/officeDocument/2006/relationships/themeOverride" Target="../theme/themeOverride19.xml"/><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oleObject" Target="NULL" TargetMode="External"/></Relationships>
</file>

<file path=ppt/charts/_rels/chart23.xml.rels><?xml version="1.0" encoding="UTF-8" standalone="yes"?>
<Relationships xmlns="http://schemas.openxmlformats.org/package/2006/relationships"><Relationship Id="rId3" Type="http://schemas.openxmlformats.org/officeDocument/2006/relationships/themeOverride" Target="../theme/themeOverride20.xml"/><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oleObject" Target="NULL" TargetMode="External"/></Relationships>
</file>

<file path=ppt/charts/_rels/chart24.xml.rels><?xml version="1.0" encoding="UTF-8" standalone="yes"?>
<Relationships xmlns="http://schemas.openxmlformats.org/package/2006/relationships"><Relationship Id="rId3" Type="http://schemas.openxmlformats.org/officeDocument/2006/relationships/themeOverride" Target="../theme/themeOverride21.xml"/><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oleObject" Target="NULL"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5" Type="http://schemas.openxmlformats.org/officeDocument/2006/relationships/chartUserShapes" Target="../drawings/drawing3.xml"/><Relationship Id="rId4" Type="http://schemas.openxmlformats.org/officeDocument/2006/relationships/oleObject" Target="NULL"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5" Type="http://schemas.openxmlformats.org/officeDocument/2006/relationships/chartUserShapes" Target="../drawings/drawing4.xml"/><Relationship Id="rId4" Type="http://schemas.openxmlformats.org/officeDocument/2006/relationships/oleObject" Target="NULL" TargetMode="Externa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5" Type="http://schemas.openxmlformats.org/officeDocument/2006/relationships/chartUserShapes" Target="../drawings/drawing5.xml"/><Relationship Id="rId4" Type="http://schemas.openxmlformats.org/officeDocument/2006/relationships/oleObject" Target="NULL" TargetMode="External"/></Relationships>
</file>

<file path=ppt/charts/_rels/chart6.xml.rels><?xml version="1.0" encoding="UTF-8" standalone="yes"?>
<Relationships xmlns="http://schemas.openxmlformats.org/package/2006/relationships"><Relationship Id="rId3" Type="http://schemas.openxmlformats.org/officeDocument/2006/relationships/chartUserShapes" Target="../drawings/drawing6.xml"/><Relationship Id="rId2" Type="http://schemas.openxmlformats.org/officeDocument/2006/relationships/oleObject" Target="NULL" TargetMode="External"/><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3" Type="http://schemas.openxmlformats.org/officeDocument/2006/relationships/chartUserShapes" Target="../drawings/drawing7.xml"/><Relationship Id="rId2" Type="http://schemas.openxmlformats.org/officeDocument/2006/relationships/oleObject" Target="NULL" TargetMode="External"/><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6.xml"/><Relationship Id="rId1" Type="http://schemas.microsoft.com/office/2011/relationships/chartStyle" Target="style6.xml"/><Relationship Id="rId5" Type="http://schemas.openxmlformats.org/officeDocument/2006/relationships/chartUserShapes" Target="../drawings/drawing8.xml"/><Relationship Id="rId4" Type="http://schemas.openxmlformats.org/officeDocument/2006/relationships/oleObject" Target="NULL" TargetMode="Externa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7.xml"/><Relationship Id="rId1" Type="http://schemas.microsoft.com/office/2011/relationships/chartStyle" Target="style7.xml"/><Relationship Id="rId5" Type="http://schemas.openxmlformats.org/officeDocument/2006/relationships/chartUserShapes" Target="../drawings/drawing9.xml"/><Relationship Id="rId4" Type="http://schemas.openxmlformats.org/officeDocument/2006/relationships/oleObject" Target="NULL"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2145986587266537"/>
          <c:y val="3.7546881107946614E-2"/>
          <c:w val="0.56035679292506235"/>
          <c:h val="0.80068579447128996"/>
        </c:manualLayout>
      </c:layout>
      <c:barChart>
        <c:barDir val="bar"/>
        <c:grouping val="clustered"/>
        <c:varyColors val="0"/>
        <c:ser>
          <c:idx val="0"/>
          <c:order val="0"/>
          <c:spPr>
            <a:solidFill>
              <a:sysClr val="window" lastClr="FFFFFF">
                <a:lumMod val="75000"/>
              </a:sysClr>
            </a:solidFill>
            <a:ln>
              <a:noFill/>
            </a:ln>
            <a:effectLst/>
          </c:spPr>
          <c:invertIfNegative val="0"/>
          <c:dPt>
            <c:idx val="0"/>
            <c:invertIfNegative val="0"/>
            <c:bubble3D val="0"/>
            <c:spPr>
              <a:solidFill>
                <a:srgbClr val="F79646">
                  <a:lumMod val="75000"/>
                </a:srgbClr>
              </a:solidFill>
              <a:ln>
                <a:noFill/>
              </a:ln>
              <a:effectLst/>
            </c:spPr>
            <c:extLst>
              <c:ext xmlns:c16="http://schemas.microsoft.com/office/drawing/2014/chart" uri="{C3380CC4-5D6E-409C-BE32-E72D297353CC}">
                <c16:uniqueId val="{00000001-C983-447C-9212-45DCD047310C}"/>
              </c:ext>
            </c:extLst>
          </c:dPt>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ysClr val="windowText" lastClr="000000"/>
                    </a:solidFill>
                    <a:latin typeface="Franklin Gothic Demi Cond" panose="020B07060304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('Core Slide Template'!$P$37:$P$45,'Core Slide Template'!$P$57)</c:f>
              <c:strCache>
                <c:ptCount val="10"/>
                <c:pt idx="0">
                  <c:v>Firearm</c:v>
                </c:pt>
                <c:pt idx="1">
                  <c:v>Hanging, strangulation, suffocation</c:v>
                </c:pt>
                <c:pt idx="2">
                  <c:v>Personal weapons</c:v>
                </c:pt>
                <c:pt idx="3">
                  <c:v>Poisoning</c:v>
                </c:pt>
                <c:pt idx="4">
                  <c:v>Blunt instrument</c:v>
                </c:pt>
                <c:pt idx="5">
                  <c:v>Intentional neglect, (e.g., starving a baby or oneself)</c:v>
                </c:pt>
                <c:pt idx="6">
                  <c:v>Sharp instrument</c:v>
                </c:pt>
                <c:pt idx="7">
                  <c:v>Fall</c:v>
                </c:pt>
                <c:pt idx="8">
                  <c:v>Motor Vehicle, including buses, motorcycles</c:v>
                </c:pt>
                <c:pt idx="9">
                  <c:v>Other/Unknown Weapon</c:v>
                </c:pt>
              </c:strCache>
            </c:strRef>
          </c:cat>
          <c:val>
            <c:numRef>
              <c:f>('Core Slide Template'!$R$37:$R$45,'Core Slide Template'!$R$57)</c:f>
              <c:numCache>
                <c:formatCode>General</c:formatCode>
                <c:ptCount val="10"/>
                <c:pt idx="0">
                  <c:v>56.684910086004692</c:v>
                </c:pt>
                <c:pt idx="1">
                  <c:v>18.764659890539484</c:v>
                </c:pt>
                <c:pt idx="2">
                  <c:v>9.7732603596559819</c:v>
                </c:pt>
                <c:pt idx="3">
                  <c:v>4.3002345582486319</c:v>
                </c:pt>
                <c:pt idx="4">
                  <c:v>2.7365129007036746</c:v>
                </c:pt>
                <c:pt idx="5">
                  <c:v>1.7982799061767005</c:v>
                </c:pt>
                <c:pt idx="6">
                  <c:v>1.4855355746677092</c:v>
                </c:pt>
                <c:pt idx="7">
                  <c:v>1.1727912431587177</c:v>
                </c:pt>
                <c:pt idx="8">
                  <c:v>1.0164190774042221</c:v>
                </c:pt>
                <c:pt idx="9" formatCode="0.00">
                  <c:v>1.641907740422198</c:v>
                </c:pt>
              </c:numCache>
            </c:numRef>
          </c:val>
          <c:extLst>
            <c:ext xmlns:c16="http://schemas.microsoft.com/office/drawing/2014/chart" uri="{C3380CC4-5D6E-409C-BE32-E72D297353CC}">
              <c16:uniqueId val="{00000002-C983-447C-9212-45DCD047310C}"/>
            </c:ext>
          </c:extLst>
        </c:ser>
        <c:dLbls>
          <c:showLegendKey val="0"/>
          <c:showVal val="0"/>
          <c:showCatName val="0"/>
          <c:showSerName val="0"/>
          <c:showPercent val="0"/>
          <c:showBubbleSize val="0"/>
        </c:dLbls>
        <c:gapWidth val="30"/>
        <c:axId val="461441200"/>
        <c:axId val="461438576"/>
      </c:barChart>
      <c:catAx>
        <c:axId val="461441200"/>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400" b="0" i="0" u="none" strike="noStrike" kern="1200" baseline="0">
                <a:solidFill>
                  <a:schemeClr val="tx1"/>
                </a:solidFill>
                <a:latin typeface="Franklin Gothic Demi Cond" panose="020B0706030402020204" pitchFamily="34" charset="0"/>
                <a:ea typeface="+mn-ea"/>
                <a:cs typeface="+mn-cs"/>
              </a:defRPr>
            </a:pPr>
            <a:endParaRPr lang="en-US"/>
          </a:p>
        </c:txPr>
        <c:crossAx val="461438576"/>
        <c:crosses val="autoZero"/>
        <c:auto val="1"/>
        <c:lblAlgn val="ctr"/>
        <c:lblOffset val="100"/>
        <c:noMultiLvlLbl val="0"/>
      </c:catAx>
      <c:valAx>
        <c:axId val="461438576"/>
        <c:scaling>
          <c:orientation val="minMax"/>
        </c:scaling>
        <c:delete val="1"/>
        <c:axPos val="b"/>
        <c:numFmt formatCode="General" sourceLinked="1"/>
        <c:majorTickMark val="out"/>
        <c:minorTickMark val="none"/>
        <c:tickLblPos val="nextTo"/>
        <c:crossAx val="461441200"/>
        <c:crosses val="max"/>
        <c:crossBetween val="between"/>
      </c:valAx>
      <c:spPr>
        <a:noFill/>
        <a:ln w="25400">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userShapes r:id="rId5"/>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5353813605396771E-2"/>
          <c:y val="0.15755115098147354"/>
          <c:w val="0.89769225981139711"/>
          <c:h val="0.57700945276577265"/>
        </c:manualLayout>
      </c:layout>
      <c:barChart>
        <c:barDir val="col"/>
        <c:grouping val="clustered"/>
        <c:varyColors val="0"/>
        <c:ser>
          <c:idx val="0"/>
          <c:order val="0"/>
          <c:tx>
            <c:strRef>
              <c:f>'Core Slide Template'!$S$255</c:f>
              <c:strCache>
                <c:ptCount val="1"/>
                <c:pt idx="0">
                  <c:v>Male</c:v>
                </c:pt>
              </c:strCache>
            </c:strRef>
          </c:tx>
          <c:spPr>
            <a:solidFill>
              <a:srgbClr val="9BBB59"/>
            </a:solidFill>
            <a:ln>
              <a:noFill/>
            </a:ln>
            <a:effectLst/>
          </c:spPr>
          <c:invertIfNegative val="0"/>
          <c:dLbls>
            <c:spPr>
              <a:noFill/>
              <a:ln>
                <a:noFill/>
              </a:ln>
              <a:effectLst/>
            </c:spPr>
            <c:txPr>
              <a:bodyPr rot="0" spcFirstLastPara="1" vertOverflow="ellipsis" vert="horz" wrap="square" anchor="ctr" anchorCtr="1"/>
              <a:lstStyle/>
              <a:p>
                <a:pPr>
                  <a:defRPr sz="1300" b="0" i="0" u="none" strike="noStrike" kern="1200" baseline="0">
                    <a:solidFill>
                      <a:sysClr val="windowText" lastClr="000000"/>
                    </a:solidFill>
                    <a:latin typeface="Franklin Gothic Demi Cond" panose="020B07060304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'Core Slide Template'!$R$256:$R$264</c:f>
              <c:strCache>
                <c:ptCount val="9"/>
                <c:pt idx="0">
                  <c:v>Ever Treated MH</c:v>
                </c:pt>
                <c:pt idx="1">
                  <c:v>Current MH Problem</c:v>
                </c:pt>
                <c:pt idx="2">
                  <c:v>Current MH Treatment</c:v>
                </c:pt>
                <c:pt idx="3">
                  <c:v>Current Depressed Mood</c:v>
                </c:pt>
                <c:pt idx="4">
                  <c:v>Recent
Crisis</c:v>
                </c:pt>
                <c:pt idx="5">
                  <c:v>Left a Suicide Note</c:v>
                </c:pt>
                <c:pt idx="6">
                  <c:v>Disclosed Intent</c:v>
                </c:pt>
                <c:pt idx="7">
                  <c:v>History of Suicidal Thoughts</c:v>
                </c:pt>
                <c:pt idx="8">
                  <c:v>History of Suicide Attempt(s)</c:v>
                </c:pt>
              </c:strCache>
            </c:strRef>
          </c:cat>
          <c:val>
            <c:numRef>
              <c:f>'Core Slide Template'!$S$256:$S$264</c:f>
              <c:numCache>
                <c:formatCode>0.0</c:formatCode>
                <c:ptCount val="9"/>
                <c:pt idx="0">
                  <c:v>34.049999999999997</c:v>
                </c:pt>
                <c:pt idx="1">
                  <c:v>31.89</c:v>
                </c:pt>
                <c:pt idx="2">
                  <c:v>19.46</c:v>
                </c:pt>
                <c:pt idx="3">
                  <c:v>20.54</c:v>
                </c:pt>
                <c:pt idx="4">
                  <c:v>42.16</c:v>
                </c:pt>
                <c:pt idx="5">
                  <c:v>36.76</c:v>
                </c:pt>
                <c:pt idx="6">
                  <c:v>18.920000000000002</c:v>
                </c:pt>
                <c:pt idx="7">
                  <c:v>27.03</c:v>
                </c:pt>
                <c:pt idx="8">
                  <c:v>9.19</c:v>
                </c:pt>
              </c:numCache>
            </c:numRef>
          </c:val>
          <c:extLst>
            <c:ext xmlns:c16="http://schemas.microsoft.com/office/drawing/2014/chart" uri="{C3380CC4-5D6E-409C-BE32-E72D297353CC}">
              <c16:uniqueId val="{00000000-0217-4C3A-AD0A-EBAFF8B4E0C9}"/>
            </c:ext>
          </c:extLst>
        </c:ser>
        <c:ser>
          <c:idx val="1"/>
          <c:order val="1"/>
          <c:tx>
            <c:strRef>
              <c:f>'Core Slide Template'!$T$255</c:f>
              <c:strCache>
                <c:ptCount val="1"/>
                <c:pt idx="0">
                  <c:v>Female </c:v>
                </c:pt>
              </c:strCache>
            </c:strRef>
          </c:tx>
          <c:spPr>
            <a:solidFill>
              <a:srgbClr val="4F81BD"/>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1300" b="0" i="0" u="none" strike="noStrike" kern="1200" baseline="0">
                    <a:solidFill>
                      <a:sysClr val="windowText" lastClr="000000"/>
                    </a:solidFill>
                    <a:latin typeface="Franklin Gothic Demi Cond" panose="020B07060304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'Core Slide Template'!$R$256:$R$264</c:f>
              <c:strCache>
                <c:ptCount val="9"/>
                <c:pt idx="0">
                  <c:v>Ever Treated MH</c:v>
                </c:pt>
                <c:pt idx="1">
                  <c:v>Current MH Problem</c:v>
                </c:pt>
                <c:pt idx="2">
                  <c:v>Current MH Treatment</c:v>
                </c:pt>
                <c:pt idx="3">
                  <c:v>Current Depressed Mood</c:v>
                </c:pt>
                <c:pt idx="4">
                  <c:v>Recent
Crisis</c:v>
                </c:pt>
                <c:pt idx="5">
                  <c:v>Left a Suicide Note</c:v>
                </c:pt>
                <c:pt idx="6">
                  <c:v>Disclosed Intent</c:v>
                </c:pt>
                <c:pt idx="7">
                  <c:v>History of Suicidal Thoughts</c:v>
                </c:pt>
                <c:pt idx="8">
                  <c:v>History of Suicide Attempt(s)</c:v>
                </c:pt>
              </c:strCache>
            </c:strRef>
          </c:cat>
          <c:val>
            <c:numRef>
              <c:f>'Core Slide Template'!$T$256:$T$264</c:f>
              <c:numCache>
                <c:formatCode>0.0</c:formatCode>
                <c:ptCount val="9"/>
                <c:pt idx="0">
                  <c:v>48.57</c:v>
                </c:pt>
                <c:pt idx="1">
                  <c:v>45.71</c:v>
                </c:pt>
                <c:pt idx="2">
                  <c:v>25.71</c:v>
                </c:pt>
                <c:pt idx="3">
                  <c:v>20</c:v>
                </c:pt>
                <c:pt idx="4">
                  <c:v>45.71</c:v>
                </c:pt>
                <c:pt idx="5">
                  <c:v>40</c:v>
                </c:pt>
                <c:pt idx="6">
                  <c:v>14.29</c:v>
                </c:pt>
                <c:pt idx="7">
                  <c:v>37.14</c:v>
                </c:pt>
                <c:pt idx="8">
                  <c:v>22.86</c:v>
                </c:pt>
              </c:numCache>
            </c:numRef>
          </c:val>
          <c:extLst>
            <c:ext xmlns:c16="http://schemas.microsoft.com/office/drawing/2014/chart" uri="{C3380CC4-5D6E-409C-BE32-E72D297353CC}">
              <c16:uniqueId val="{00000001-0217-4C3A-AD0A-EBAFF8B4E0C9}"/>
            </c:ext>
          </c:extLst>
        </c:ser>
        <c:dLbls>
          <c:showLegendKey val="0"/>
          <c:showVal val="0"/>
          <c:showCatName val="0"/>
          <c:showSerName val="0"/>
          <c:showPercent val="0"/>
          <c:showBubbleSize val="0"/>
        </c:dLbls>
        <c:gapWidth val="35"/>
        <c:axId val="104290376"/>
        <c:axId val="104291096"/>
      </c:barChart>
      <c:catAx>
        <c:axId val="104290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0" i="0" u="none" strike="noStrike" kern="1200" baseline="0">
                <a:solidFill>
                  <a:sysClr val="windowText" lastClr="000000"/>
                </a:solidFill>
                <a:latin typeface="Franklin Gothic Demi Cond" panose="020B0706030402020204" pitchFamily="34" charset="0"/>
                <a:ea typeface="+mn-ea"/>
                <a:cs typeface="+mn-cs"/>
              </a:defRPr>
            </a:pPr>
            <a:endParaRPr lang="en-US"/>
          </a:p>
        </c:txPr>
        <c:crossAx val="104291096"/>
        <c:crosses val="autoZero"/>
        <c:auto val="1"/>
        <c:lblAlgn val="ctr"/>
        <c:lblOffset val="100"/>
        <c:noMultiLvlLbl val="0"/>
      </c:catAx>
      <c:valAx>
        <c:axId val="104291096"/>
        <c:scaling>
          <c:orientation val="minMax"/>
        </c:scaling>
        <c:delete val="0"/>
        <c:axPos val="l"/>
        <c:title>
          <c:tx>
            <c:rich>
              <a:bodyPr rot="0" spcFirstLastPara="1" vertOverflow="ellipsis" wrap="square" anchor="ctr" anchorCtr="1"/>
              <a:lstStyle/>
              <a:p>
                <a:pPr>
                  <a:defRPr sz="1300" b="0" i="0" u="none" strike="noStrike" kern="1200" baseline="0">
                    <a:solidFill>
                      <a:sysClr val="windowText" lastClr="000000"/>
                    </a:solidFill>
                    <a:latin typeface="Franklin Gothic Demi Cond" panose="020B0706030402020204" pitchFamily="34" charset="0"/>
                    <a:ea typeface="+mn-ea"/>
                    <a:cs typeface="+mn-cs"/>
                  </a:defRPr>
                </a:pPr>
                <a:r>
                  <a:rPr lang="en-US" dirty="0"/>
                  <a:t>Percent</a:t>
                </a:r>
              </a:p>
            </c:rich>
          </c:tx>
          <c:layout>
            <c:manualLayout>
              <c:xMode val="edge"/>
              <c:yMode val="edge"/>
              <c:x val="1.0209841060059606E-2"/>
              <c:y val="7.9812876576023581E-2"/>
            </c:manualLayout>
          </c:layout>
          <c:overlay val="0"/>
          <c:spPr>
            <a:noFill/>
            <a:ln>
              <a:noFill/>
            </a:ln>
            <a:effectLst/>
          </c:spPr>
          <c:txPr>
            <a:bodyPr rot="0" spcFirstLastPara="1" vertOverflow="ellipsis" wrap="square" anchor="ctr" anchorCtr="1"/>
            <a:lstStyle/>
            <a:p>
              <a:pPr>
                <a:defRPr sz="1300" b="0" i="0" u="none" strike="noStrike" kern="1200" baseline="0">
                  <a:solidFill>
                    <a:sysClr val="windowText" lastClr="000000"/>
                  </a:solidFill>
                  <a:latin typeface="Franklin Gothic Demi Cond" panose="020B0706030402020204" pitchFamily="34" charset="0"/>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300" b="0" i="0" u="none" strike="noStrike" kern="1200" baseline="0">
                <a:solidFill>
                  <a:sysClr val="windowText" lastClr="000000"/>
                </a:solidFill>
                <a:latin typeface="Franklin Gothic Demi Cond" panose="020B0706030402020204" pitchFamily="34" charset="0"/>
                <a:ea typeface="+mn-ea"/>
                <a:cs typeface="+mn-cs"/>
              </a:defRPr>
            </a:pPr>
            <a:endParaRPr lang="en-US"/>
          </a:p>
        </c:txPr>
        <c:crossAx val="104290376"/>
        <c:crosses val="autoZero"/>
        <c:crossBetween val="between"/>
      </c:valAx>
      <c:spPr>
        <a:noFill/>
        <a:ln>
          <a:noFill/>
        </a:ln>
        <a:effectLst/>
      </c:spPr>
    </c:plotArea>
    <c:legend>
      <c:legendPos val="r"/>
      <c:layout>
        <c:manualLayout>
          <c:xMode val="edge"/>
          <c:yMode val="edge"/>
          <c:x val="6.9842280837241144E-2"/>
          <c:y val="4.0495976784065434E-2"/>
          <c:w val="0.16952651068250504"/>
          <c:h val="0.1277877809891208"/>
        </c:manualLayout>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Franklin Gothic Demi Cond" panose="020B0706030402020204" pitchFamily="34" charset="0"/>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300">
          <a:solidFill>
            <a:sysClr val="windowText" lastClr="000000"/>
          </a:solidFill>
          <a:latin typeface="Franklin Gothic Demi Cond" panose="020B0706030402020204" pitchFamily="34" charset="0"/>
        </a:defRPr>
      </a:pPr>
      <a:endParaRPr lang="en-US"/>
    </a:p>
  </c:txPr>
  <c:externalData r:id="rId4">
    <c:autoUpdate val="0"/>
  </c:externalData>
  <c:userShapes r:id="rId5"/>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5353813605396771E-2"/>
          <c:y val="0.1584839375758092"/>
          <c:w val="0.89769225981139711"/>
          <c:h val="0.62046858709894648"/>
        </c:manualLayout>
      </c:layout>
      <c:barChart>
        <c:barDir val="col"/>
        <c:grouping val="clustered"/>
        <c:varyColors val="0"/>
        <c:ser>
          <c:idx val="0"/>
          <c:order val="0"/>
          <c:tx>
            <c:strRef>
              <c:f>'Core Slide Template'!$R$296</c:f>
              <c:strCache>
                <c:ptCount val="1"/>
                <c:pt idx="0">
                  <c:v>Male</c:v>
                </c:pt>
              </c:strCache>
            </c:strRef>
          </c:tx>
          <c:spPr>
            <a:solidFill>
              <a:srgbClr val="9BBB59"/>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Franklin Gothic Demi Cond" panose="020B07060304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'Core Slide Template'!$Q$297:$Q$301</c:f>
              <c:strCache>
                <c:ptCount val="5"/>
                <c:pt idx="0">
                  <c:v>Argument</c:v>
                </c:pt>
                <c:pt idx="1">
                  <c:v>Crime</c:v>
                </c:pt>
                <c:pt idx="2">
                  <c:v>Drug</c:v>
                </c:pt>
                <c:pt idx="3">
                  <c:v>Gang </c:v>
                </c:pt>
                <c:pt idx="4">
                  <c:v>Intimate Partner Violence</c:v>
                </c:pt>
              </c:strCache>
            </c:strRef>
          </c:cat>
          <c:val>
            <c:numRef>
              <c:f>'Core Slide Template'!$R$297:$R$301</c:f>
              <c:numCache>
                <c:formatCode>General</c:formatCode>
                <c:ptCount val="5"/>
                <c:pt idx="0">
                  <c:v>29.9</c:v>
                </c:pt>
                <c:pt idx="1">
                  <c:v>32.15</c:v>
                </c:pt>
                <c:pt idx="2">
                  <c:v>18.649999999999999</c:v>
                </c:pt>
                <c:pt idx="3">
                  <c:v>18.010000000000002</c:v>
                </c:pt>
                <c:pt idx="4">
                  <c:v>6.43</c:v>
                </c:pt>
              </c:numCache>
            </c:numRef>
          </c:val>
          <c:extLst>
            <c:ext xmlns:c16="http://schemas.microsoft.com/office/drawing/2014/chart" uri="{C3380CC4-5D6E-409C-BE32-E72D297353CC}">
              <c16:uniqueId val="{00000000-4C2D-4296-AEC0-2D7B99D18433}"/>
            </c:ext>
          </c:extLst>
        </c:ser>
        <c:ser>
          <c:idx val="1"/>
          <c:order val="1"/>
          <c:tx>
            <c:strRef>
              <c:f>'Core Slide Template'!$S$296</c:f>
              <c:strCache>
                <c:ptCount val="1"/>
                <c:pt idx="0">
                  <c:v>Female </c:v>
                </c:pt>
              </c:strCache>
            </c:strRef>
          </c:tx>
          <c:spPr>
            <a:solidFill>
              <a:srgbClr val="4F81BD"/>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Franklin Gothic Demi Cond" panose="020B07060304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'Core Slide Template'!$Q$297:$Q$301</c:f>
              <c:strCache>
                <c:ptCount val="5"/>
                <c:pt idx="0">
                  <c:v>Argument</c:v>
                </c:pt>
                <c:pt idx="1">
                  <c:v>Crime</c:v>
                </c:pt>
                <c:pt idx="2">
                  <c:v>Drug</c:v>
                </c:pt>
                <c:pt idx="3">
                  <c:v>Gang </c:v>
                </c:pt>
                <c:pt idx="4">
                  <c:v>Intimate Partner Violence</c:v>
                </c:pt>
              </c:strCache>
            </c:strRef>
          </c:cat>
          <c:val>
            <c:numRef>
              <c:f>'Core Slide Template'!$S$297:$S$301</c:f>
              <c:numCache>
                <c:formatCode>General</c:formatCode>
                <c:ptCount val="5"/>
                <c:pt idx="0">
                  <c:v>16.670000000000002</c:v>
                </c:pt>
                <c:pt idx="1">
                  <c:v>22.73</c:v>
                </c:pt>
                <c:pt idx="2">
                  <c:v>6.06</c:v>
                </c:pt>
                <c:pt idx="3">
                  <c:v>7.58</c:v>
                </c:pt>
                <c:pt idx="4">
                  <c:v>31.82</c:v>
                </c:pt>
              </c:numCache>
            </c:numRef>
          </c:val>
          <c:extLst>
            <c:ext xmlns:c16="http://schemas.microsoft.com/office/drawing/2014/chart" uri="{C3380CC4-5D6E-409C-BE32-E72D297353CC}">
              <c16:uniqueId val="{00000001-4C2D-4296-AEC0-2D7B99D18433}"/>
            </c:ext>
          </c:extLst>
        </c:ser>
        <c:dLbls>
          <c:showLegendKey val="0"/>
          <c:showVal val="0"/>
          <c:showCatName val="0"/>
          <c:showSerName val="0"/>
          <c:showPercent val="0"/>
          <c:showBubbleSize val="0"/>
        </c:dLbls>
        <c:gapWidth val="35"/>
        <c:axId val="104290376"/>
        <c:axId val="104291096"/>
      </c:barChart>
      <c:catAx>
        <c:axId val="104290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Franklin Gothic Demi Cond" panose="020B0706030402020204" pitchFamily="34" charset="0"/>
                <a:ea typeface="+mn-ea"/>
                <a:cs typeface="+mn-cs"/>
              </a:defRPr>
            </a:pPr>
            <a:endParaRPr lang="en-US"/>
          </a:p>
        </c:txPr>
        <c:crossAx val="104291096"/>
        <c:crosses val="autoZero"/>
        <c:auto val="1"/>
        <c:lblAlgn val="ctr"/>
        <c:lblOffset val="100"/>
        <c:noMultiLvlLbl val="0"/>
      </c:catAx>
      <c:valAx>
        <c:axId val="104291096"/>
        <c:scaling>
          <c:orientation val="minMax"/>
          <c:max val="40"/>
        </c:scaling>
        <c:delete val="0"/>
        <c:axPos val="l"/>
        <c:title>
          <c:tx>
            <c:rich>
              <a:bodyPr rot="0" spcFirstLastPara="1" vertOverflow="ellipsis" wrap="square" anchor="ctr" anchorCtr="1"/>
              <a:lstStyle/>
              <a:p>
                <a:pPr>
                  <a:defRPr sz="1300" b="0" i="0" u="none" strike="noStrike" kern="1200" baseline="0">
                    <a:solidFill>
                      <a:sysClr val="windowText" lastClr="000000"/>
                    </a:solidFill>
                    <a:latin typeface="Franklin Gothic Demi Cond" panose="020B0706030402020204" pitchFamily="34" charset="0"/>
                    <a:ea typeface="+mn-ea"/>
                    <a:cs typeface="+mn-cs"/>
                  </a:defRPr>
                </a:pPr>
                <a:r>
                  <a:rPr lang="en-US" dirty="0"/>
                  <a:t>Percent</a:t>
                </a:r>
              </a:p>
            </c:rich>
          </c:tx>
          <c:layout>
            <c:manualLayout>
              <c:xMode val="edge"/>
              <c:yMode val="edge"/>
              <c:x val="8.8617569869350824E-3"/>
              <c:y val="8.0372565484955791E-2"/>
            </c:manualLayout>
          </c:layout>
          <c:overlay val="0"/>
          <c:spPr>
            <a:noFill/>
            <a:ln>
              <a:noFill/>
            </a:ln>
            <a:effectLst/>
          </c:spPr>
          <c:txPr>
            <a:bodyPr rot="0" spcFirstLastPara="1" vertOverflow="ellipsis" wrap="square" anchor="ctr" anchorCtr="1"/>
            <a:lstStyle/>
            <a:p>
              <a:pPr>
                <a:defRPr sz="1300" b="0" i="0" u="none" strike="noStrike" kern="1200" baseline="0">
                  <a:solidFill>
                    <a:sysClr val="windowText" lastClr="000000"/>
                  </a:solidFill>
                  <a:latin typeface="Franklin Gothic Demi Cond" panose="020B0706030402020204" pitchFamily="34" charset="0"/>
                  <a:ea typeface="+mn-ea"/>
                  <a:cs typeface="+mn-cs"/>
                </a:defRPr>
              </a:pPr>
              <a:endParaRPr lang="en-US"/>
            </a:p>
          </c:txPr>
        </c:title>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300" b="0" i="0" u="none" strike="noStrike" kern="1200" baseline="0">
                <a:solidFill>
                  <a:sysClr val="windowText" lastClr="000000"/>
                </a:solidFill>
                <a:latin typeface="Franklin Gothic Demi Cond" panose="020B0706030402020204" pitchFamily="34" charset="0"/>
                <a:ea typeface="+mn-ea"/>
                <a:cs typeface="+mn-cs"/>
              </a:defRPr>
            </a:pPr>
            <a:endParaRPr lang="en-US"/>
          </a:p>
        </c:txPr>
        <c:crossAx val="104290376"/>
        <c:crosses val="autoZero"/>
        <c:crossBetween val="between"/>
        <c:majorUnit val="10"/>
      </c:valAx>
      <c:spPr>
        <a:noFill/>
        <a:ln>
          <a:noFill/>
        </a:ln>
        <a:effectLst/>
      </c:spPr>
    </c:plotArea>
    <c:legend>
      <c:legendPos val="r"/>
      <c:layout>
        <c:manualLayout>
          <c:xMode val="edge"/>
          <c:yMode val="edge"/>
          <c:x val="7.4279035357710507E-2"/>
          <c:y val="6.4301622266304814E-2"/>
          <c:w val="0.16952651068250504"/>
          <c:h val="8.3995992000227171E-2"/>
        </c:manualLayout>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Franklin Gothic Demi Cond" panose="020B0706030402020204" pitchFamily="34" charset="0"/>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300">
          <a:solidFill>
            <a:sysClr val="windowText" lastClr="000000"/>
          </a:solidFill>
          <a:latin typeface="Franklin Gothic Demi Cond" panose="020B0706030402020204" pitchFamily="34" charset="0"/>
        </a:defRPr>
      </a:pPr>
      <a:endParaRPr lang="en-US"/>
    </a:p>
  </c:txPr>
  <c:externalData r:id="rId4">
    <c:autoUpdate val="0"/>
  </c:externalData>
  <c:userShapes r:id="rId5"/>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Franklin Gothic Demi Cond" panose="020B0706030402020204" pitchFamily="34" charset="0"/>
                <a:ea typeface="+mn-ea"/>
                <a:cs typeface="+mn-cs"/>
              </a:defRPr>
            </a:pPr>
            <a:r>
              <a:rPr lang="en-US" sz="1400"/>
              <a:t>Number of Deaths</a:t>
            </a:r>
          </a:p>
        </c:rich>
      </c:tx>
      <c:layout>
        <c:manualLayout>
          <c:xMode val="edge"/>
          <c:yMode val="edge"/>
          <c:x val="2.7996816477873243E-3"/>
          <c:y val="6.1382188863230339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Franklin Gothic Demi Cond" panose="020B0706030402020204" pitchFamily="34" charset="0"/>
              <a:ea typeface="+mn-ea"/>
              <a:cs typeface="+mn-cs"/>
            </a:defRPr>
          </a:pPr>
          <a:endParaRPr lang="en-US"/>
        </a:p>
      </c:txPr>
    </c:title>
    <c:autoTitleDeleted val="0"/>
    <c:plotArea>
      <c:layout>
        <c:manualLayout>
          <c:layoutTarget val="inner"/>
          <c:xMode val="edge"/>
          <c:yMode val="edge"/>
          <c:x val="5.2350178111770528E-2"/>
          <c:y val="0.13212179348383984"/>
          <c:w val="0.93137097704531391"/>
          <c:h val="0.69187554615476865"/>
        </c:manualLayout>
      </c:layout>
      <c:barChart>
        <c:barDir val="col"/>
        <c:grouping val="clustered"/>
        <c:varyColors val="0"/>
        <c:ser>
          <c:idx val="0"/>
          <c:order val="0"/>
          <c:tx>
            <c:strRef>
              <c:f>'Core Slide Template'!$R$328</c:f>
              <c:strCache>
                <c:ptCount val="1"/>
                <c:pt idx="0">
                  <c:v>Caregiver</c:v>
                </c:pt>
              </c:strCache>
            </c:strRef>
          </c:tx>
          <c:spPr>
            <a:solidFill>
              <a:srgbClr val="1F497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ysClr val="windowText" lastClr="000000"/>
                    </a:solidFill>
                    <a:latin typeface="Franklin Gothic Demi Cond" panose="020B07060304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'Core Slide Template'!$Q$329:$Q$333</c:f>
              <c:strCache>
                <c:ptCount val="5"/>
                <c:pt idx="0">
                  <c:v>&lt;1</c:v>
                </c:pt>
                <c:pt idx="1">
                  <c:v>1-4</c:v>
                </c:pt>
                <c:pt idx="2">
                  <c:v>5-9</c:v>
                </c:pt>
                <c:pt idx="3">
                  <c:v>10-14</c:v>
                </c:pt>
                <c:pt idx="4">
                  <c:v>15-17</c:v>
                </c:pt>
              </c:strCache>
            </c:strRef>
          </c:cat>
          <c:val>
            <c:numRef>
              <c:f>'Core Slide Template'!$R$329:$R$333</c:f>
              <c:numCache>
                <c:formatCode>General</c:formatCode>
                <c:ptCount val="5"/>
                <c:pt idx="0">
                  <c:v>93</c:v>
                </c:pt>
                <c:pt idx="1">
                  <c:v>104</c:v>
                </c:pt>
                <c:pt idx="2">
                  <c:v>18</c:v>
                </c:pt>
                <c:pt idx="3">
                  <c:v>13</c:v>
                </c:pt>
                <c:pt idx="4">
                  <c:v>7</c:v>
                </c:pt>
              </c:numCache>
            </c:numRef>
          </c:val>
          <c:extLst>
            <c:ext xmlns:c16="http://schemas.microsoft.com/office/drawing/2014/chart" uri="{C3380CC4-5D6E-409C-BE32-E72D297353CC}">
              <c16:uniqueId val="{00000000-6D00-448F-A3F9-F38D37A27528}"/>
            </c:ext>
          </c:extLst>
        </c:ser>
        <c:ser>
          <c:idx val="1"/>
          <c:order val="1"/>
          <c:tx>
            <c:strRef>
              <c:f>'Core Slide Template'!$S$328</c:f>
              <c:strCache>
                <c:ptCount val="1"/>
                <c:pt idx="0">
                  <c:v>Non-Caregiver</c:v>
                </c:pt>
              </c:strCache>
            </c:strRef>
          </c:tx>
          <c:spPr>
            <a:solidFill>
              <a:srgbClr val="5C93D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ysClr val="windowText" lastClr="000000"/>
                    </a:solidFill>
                    <a:latin typeface="Franklin Gothic Demi Cond" panose="020B07060304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'Core Slide Template'!$Q$329:$Q$333</c:f>
              <c:strCache>
                <c:ptCount val="5"/>
                <c:pt idx="0">
                  <c:v>&lt;1</c:v>
                </c:pt>
                <c:pt idx="1">
                  <c:v>1-4</c:v>
                </c:pt>
                <c:pt idx="2">
                  <c:v>5-9</c:v>
                </c:pt>
                <c:pt idx="3">
                  <c:v>10-14</c:v>
                </c:pt>
                <c:pt idx="4">
                  <c:v>15-17</c:v>
                </c:pt>
              </c:strCache>
            </c:strRef>
          </c:cat>
          <c:val>
            <c:numRef>
              <c:f>'Core Slide Template'!$S$329:$S$333</c:f>
              <c:numCache>
                <c:formatCode>General</c:formatCode>
                <c:ptCount val="5"/>
                <c:pt idx="0">
                  <c:v>3</c:v>
                </c:pt>
                <c:pt idx="1">
                  <c:v>6</c:v>
                </c:pt>
                <c:pt idx="2">
                  <c:v>10</c:v>
                </c:pt>
                <c:pt idx="3">
                  <c:v>17</c:v>
                </c:pt>
                <c:pt idx="4">
                  <c:v>67</c:v>
                </c:pt>
              </c:numCache>
            </c:numRef>
          </c:val>
          <c:extLst>
            <c:ext xmlns:c16="http://schemas.microsoft.com/office/drawing/2014/chart" uri="{C3380CC4-5D6E-409C-BE32-E72D297353CC}">
              <c16:uniqueId val="{00000001-6D00-448F-A3F9-F38D37A27528}"/>
            </c:ext>
          </c:extLst>
        </c:ser>
        <c:dLbls>
          <c:showLegendKey val="0"/>
          <c:showVal val="0"/>
          <c:showCatName val="0"/>
          <c:showSerName val="0"/>
          <c:showPercent val="0"/>
          <c:showBubbleSize val="0"/>
        </c:dLbls>
        <c:gapWidth val="50"/>
        <c:axId val="1171222976"/>
        <c:axId val="1171223456"/>
      </c:barChart>
      <c:catAx>
        <c:axId val="11712229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Franklin Gothic Demi Cond" panose="020B0706030402020204" pitchFamily="34" charset="0"/>
                <a:ea typeface="+mn-ea"/>
                <a:cs typeface="+mn-cs"/>
              </a:defRPr>
            </a:pPr>
            <a:endParaRPr lang="en-US"/>
          </a:p>
        </c:txPr>
        <c:crossAx val="1171223456"/>
        <c:crosses val="autoZero"/>
        <c:auto val="1"/>
        <c:lblAlgn val="ctr"/>
        <c:lblOffset val="100"/>
        <c:noMultiLvlLbl val="0"/>
      </c:catAx>
      <c:valAx>
        <c:axId val="1171223456"/>
        <c:scaling>
          <c:orientation val="minMax"/>
          <c:max val="110"/>
          <c:min val="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Franklin Gothic Demi Cond" panose="020B0706030402020204" pitchFamily="34" charset="0"/>
                <a:ea typeface="+mn-ea"/>
                <a:cs typeface="+mn-cs"/>
              </a:defRPr>
            </a:pPr>
            <a:endParaRPr lang="en-US"/>
          </a:p>
        </c:txPr>
        <c:crossAx val="1171222976"/>
        <c:crosses val="autoZero"/>
        <c:crossBetween val="between"/>
      </c:valAx>
      <c:spPr>
        <a:noFill/>
        <a:ln>
          <a:noFill/>
        </a:ln>
        <a:effectLst/>
      </c:spPr>
    </c:plotArea>
    <c:legend>
      <c:legendPos val="b"/>
      <c:layout>
        <c:manualLayout>
          <c:xMode val="edge"/>
          <c:yMode val="edge"/>
          <c:x val="0.57774843882731719"/>
          <c:y val="0.13981911618284645"/>
          <c:w val="0.20707739384666657"/>
          <c:h val="0.13917474217866455"/>
        </c:manualLayout>
      </c:layout>
      <c:overlay val="0"/>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Franklin Gothic Demi Cond" panose="020B0706030402020204" pitchFamily="34" charset="0"/>
              <a:ea typeface="+mn-ea"/>
              <a:cs typeface="+mn-cs"/>
            </a:defRPr>
          </a:pPr>
          <a:endParaRPr lang="en-US"/>
        </a:p>
      </c:txPr>
    </c:legend>
    <c:plotVisOnly val="1"/>
    <c:dispBlanksAs val="gap"/>
    <c:showDLblsOverMax val="0"/>
  </c:chart>
  <c:spPr>
    <a:noFill/>
    <a:ln>
      <a:noFill/>
    </a:ln>
    <a:effectLst/>
  </c:spPr>
  <c:txPr>
    <a:bodyPr/>
    <a:lstStyle/>
    <a:p>
      <a:pPr>
        <a:defRPr sz="1200">
          <a:solidFill>
            <a:sysClr val="windowText" lastClr="000000"/>
          </a:solidFill>
          <a:latin typeface="Franklin Gothic Demi Cond" panose="020B0706030402020204" pitchFamily="34" charset="0"/>
        </a:defRPr>
      </a:pPr>
      <a:endParaRPr lang="en-US"/>
    </a:p>
  </c:txPr>
  <c:externalData r:id="rId3">
    <c:autoUpdate val="0"/>
  </c:externalData>
  <c:userShapes r:id="rId4"/>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Franklin Gothic Demi Cond" panose="020B0706030402020204" pitchFamily="34" charset="0"/>
                <a:ea typeface="+mn-ea"/>
                <a:cs typeface="+mn-cs"/>
              </a:defRPr>
            </a:pPr>
            <a:r>
              <a:rPr lang="en-US" sz="1400"/>
              <a:t>Percent</a:t>
            </a:r>
          </a:p>
        </c:rich>
      </c:tx>
      <c:layout>
        <c:manualLayout>
          <c:xMode val="edge"/>
          <c:yMode val="edge"/>
          <c:x val="7.3048605257485652E-3"/>
          <c:y val="6.7678801572804523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Franklin Gothic Demi Cond" panose="020B0706030402020204" pitchFamily="34" charset="0"/>
              <a:ea typeface="+mn-ea"/>
              <a:cs typeface="+mn-cs"/>
            </a:defRPr>
          </a:pPr>
          <a:endParaRPr lang="en-US"/>
        </a:p>
      </c:txPr>
    </c:title>
    <c:autoTitleDeleted val="0"/>
    <c:plotArea>
      <c:layout>
        <c:manualLayout>
          <c:layoutTarget val="inner"/>
          <c:xMode val="edge"/>
          <c:yMode val="edge"/>
          <c:x val="5.6633202683893553E-2"/>
          <c:y val="0.15652680260909774"/>
          <c:w val="0.92716032711779817"/>
          <c:h val="0.6544030750671056"/>
        </c:manualLayout>
      </c:layout>
      <c:barChart>
        <c:barDir val="col"/>
        <c:grouping val="clustered"/>
        <c:varyColors val="0"/>
        <c:ser>
          <c:idx val="0"/>
          <c:order val="0"/>
          <c:tx>
            <c:strRef>
              <c:f>'Core Slide Template'!$R$372</c:f>
              <c:strCache>
                <c:ptCount val="1"/>
                <c:pt idx="0">
                  <c:v>&lt;1</c:v>
                </c:pt>
              </c:strCache>
            </c:strRef>
          </c:tx>
          <c:spPr>
            <a:solidFill>
              <a:srgbClr val="F6D88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ysClr val="windowText" lastClr="000000"/>
                    </a:solidFill>
                    <a:latin typeface="Franklin Gothic Demi Cond" panose="020B07060304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'Core Slide Template'!$Q$373:$Q$375</c:f>
              <c:strCache>
                <c:ptCount val="3"/>
                <c:pt idx="0">
                  <c:v>Parent</c:v>
                </c:pt>
                <c:pt idx="1">
                  <c:v>Boyfriend/Girlfriend of Parent</c:v>
                </c:pt>
                <c:pt idx="2">
                  <c:v>Other Family Member</c:v>
                </c:pt>
              </c:strCache>
            </c:strRef>
          </c:cat>
          <c:val>
            <c:numRef>
              <c:f>'Core Slide Template'!$R$373:$R$375</c:f>
              <c:numCache>
                <c:formatCode>0.0</c:formatCode>
                <c:ptCount val="3"/>
                <c:pt idx="0">
                  <c:v>48.850574712643677</c:v>
                </c:pt>
                <c:pt idx="1">
                  <c:v>13.333333333333334</c:v>
                </c:pt>
                <c:pt idx="2">
                  <c:v>6.4516129032258061</c:v>
                </c:pt>
              </c:numCache>
            </c:numRef>
          </c:val>
          <c:extLst>
            <c:ext xmlns:c16="http://schemas.microsoft.com/office/drawing/2014/chart" uri="{C3380CC4-5D6E-409C-BE32-E72D297353CC}">
              <c16:uniqueId val="{00000000-50F6-4995-B429-13850D1C8413}"/>
            </c:ext>
          </c:extLst>
        </c:ser>
        <c:ser>
          <c:idx val="1"/>
          <c:order val="1"/>
          <c:tx>
            <c:strRef>
              <c:f>'Core Slide Template'!$S$372</c:f>
              <c:strCache>
                <c:ptCount val="1"/>
                <c:pt idx="0">
                  <c:v>1-4</c:v>
                </c:pt>
              </c:strCache>
            </c:strRef>
          </c:tx>
          <c:spPr>
            <a:solidFill>
              <a:srgbClr val="71C9C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ysClr val="windowText" lastClr="000000"/>
                    </a:solidFill>
                    <a:latin typeface="Franklin Gothic Demi Cond" panose="020B07060304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'Core Slide Template'!$Q$373:$Q$375</c:f>
              <c:strCache>
                <c:ptCount val="3"/>
                <c:pt idx="0">
                  <c:v>Parent</c:v>
                </c:pt>
                <c:pt idx="1">
                  <c:v>Boyfriend/Girlfriend of Parent</c:v>
                </c:pt>
                <c:pt idx="2">
                  <c:v>Other Family Member</c:v>
                </c:pt>
              </c:strCache>
            </c:strRef>
          </c:cat>
          <c:val>
            <c:numRef>
              <c:f>'Core Slide Template'!$S$373:$S$375</c:f>
              <c:numCache>
                <c:formatCode>0.0</c:formatCode>
                <c:ptCount val="3"/>
                <c:pt idx="0">
                  <c:v>30.459770114942529</c:v>
                </c:pt>
                <c:pt idx="1">
                  <c:v>66.666666666666657</c:v>
                </c:pt>
                <c:pt idx="2">
                  <c:v>25.806451612903224</c:v>
                </c:pt>
              </c:numCache>
            </c:numRef>
          </c:val>
          <c:extLst>
            <c:ext xmlns:c16="http://schemas.microsoft.com/office/drawing/2014/chart" uri="{C3380CC4-5D6E-409C-BE32-E72D297353CC}">
              <c16:uniqueId val="{00000001-50F6-4995-B429-13850D1C8413}"/>
            </c:ext>
          </c:extLst>
        </c:ser>
        <c:ser>
          <c:idx val="2"/>
          <c:order val="2"/>
          <c:tx>
            <c:strRef>
              <c:f>'Core Slide Template'!$T$372</c:f>
              <c:strCache>
                <c:ptCount val="1"/>
                <c:pt idx="0">
                  <c:v>5-9</c:v>
                </c:pt>
              </c:strCache>
            </c:strRef>
          </c:tx>
          <c:spPr>
            <a:solidFill>
              <a:srgbClr val="6D2E7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ysClr val="windowText" lastClr="000000"/>
                    </a:solidFill>
                    <a:latin typeface="Franklin Gothic Demi Cond" panose="020B07060304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'Core Slide Template'!$Q$373:$Q$375</c:f>
              <c:strCache>
                <c:ptCount val="3"/>
                <c:pt idx="0">
                  <c:v>Parent</c:v>
                </c:pt>
                <c:pt idx="1">
                  <c:v>Boyfriend/Girlfriend of Parent</c:v>
                </c:pt>
                <c:pt idx="2">
                  <c:v>Other Family Member</c:v>
                </c:pt>
              </c:strCache>
            </c:strRef>
          </c:cat>
          <c:val>
            <c:numRef>
              <c:f>'Core Slide Template'!$T$373:$T$375</c:f>
              <c:numCache>
                <c:formatCode>0.0</c:formatCode>
                <c:ptCount val="3"/>
                <c:pt idx="0">
                  <c:v>10.344827586206897</c:v>
                </c:pt>
                <c:pt idx="1">
                  <c:v>0</c:v>
                </c:pt>
                <c:pt idx="2">
                  <c:v>19.35483870967742</c:v>
                </c:pt>
              </c:numCache>
            </c:numRef>
          </c:val>
          <c:extLst>
            <c:ext xmlns:c16="http://schemas.microsoft.com/office/drawing/2014/chart" uri="{C3380CC4-5D6E-409C-BE32-E72D297353CC}">
              <c16:uniqueId val="{00000002-50F6-4995-B429-13850D1C8413}"/>
            </c:ext>
          </c:extLst>
        </c:ser>
        <c:ser>
          <c:idx val="3"/>
          <c:order val="3"/>
          <c:tx>
            <c:strRef>
              <c:f>'Core Slide Template'!$U$372</c:f>
              <c:strCache>
                <c:ptCount val="1"/>
                <c:pt idx="0">
                  <c:v>10-14</c:v>
                </c:pt>
              </c:strCache>
            </c:strRef>
          </c:tx>
          <c:spPr>
            <a:solidFill>
              <a:srgbClr val="7F9E3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ysClr val="windowText" lastClr="000000"/>
                    </a:solidFill>
                    <a:latin typeface="Franklin Gothic Demi Cond" panose="020B07060304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'Core Slide Template'!$Q$373:$Q$375</c:f>
              <c:strCache>
                <c:ptCount val="3"/>
                <c:pt idx="0">
                  <c:v>Parent</c:v>
                </c:pt>
                <c:pt idx="1">
                  <c:v>Boyfriend/Girlfriend of Parent</c:v>
                </c:pt>
                <c:pt idx="2">
                  <c:v>Other Family Member</c:v>
                </c:pt>
              </c:strCache>
            </c:strRef>
          </c:cat>
          <c:val>
            <c:numRef>
              <c:f>'Core Slide Template'!$U$373:$U$375</c:f>
              <c:numCache>
                <c:formatCode>0.0</c:formatCode>
                <c:ptCount val="3"/>
                <c:pt idx="0">
                  <c:v>6.3218390804597711</c:v>
                </c:pt>
                <c:pt idx="1">
                  <c:v>8.3333333333333321</c:v>
                </c:pt>
                <c:pt idx="2">
                  <c:v>12.903225806451612</c:v>
                </c:pt>
              </c:numCache>
            </c:numRef>
          </c:val>
          <c:extLst>
            <c:ext xmlns:c16="http://schemas.microsoft.com/office/drawing/2014/chart" uri="{C3380CC4-5D6E-409C-BE32-E72D297353CC}">
              <c16:uniqueId val="{00000003-50F6-4995-B429-13850D1C8413}"/>
            </c:ext>
          </c:extLst>
        </c:ser>
        <c:ser>
          <c:idx val="4"/>
          <c:order val="4"/>
          <c:tx>
            <c:strRef>
              <c:f>'Core Slide Template'!$V$372</c:f>
              <c:strCache>
                <c:ptCount val="1"/>
                <c:pt idx="0">
                  <c:v>15-17</c:v>
                </c:pt>
              </c:strCache>
            </c:strRef>
          </c:tx>
          <c:spPr>
            <a:solidFill>
              <a:srgbClr val="1F497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ysClr val="windowText" lastClr="000000"/>
                    </a:solidFill>
                    <a:latin typeface="Franklin Gothic Demi Cond" panose="020B07060304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'Core Slide Template'!$Q$373:$Q$375</c:f>
              <c:strCache>
                <c:ptCount val="3"/>
                <c:pt idx="0">
                  <c:v>Parent</c:v>
                </c:pt>
                <c:pt idx="1">
                  <c:v>Boyfriend/Girlfriend of Parent</c:v>
                </c:pt>
                <c:pt idx="2">
                  <c:v>Other Family Member</c:v>
                </c:pt>
              </c:strCache>
            </c:strRef>
          </c:cat>
          <c:val>
            <c:numRef>
              <c:f>'Core Slide Template'!$V$373:$V$375</c:f>
              <c:numCache>
                <c:formatCode>0.0</c:formatCode>
                <c:ptCount val="3"/>
                <c:pt idx="0">
                  <c:v>4.0229885057471266</c:v>
                </c:pt>
                <c:pt idx="1">
                  <c:v>11.666666666666666</c:v>
                </c:pt>
                <c:pt idx="2">
                  <c:v>35.483870967741936</c:v>
                </c:pt>
              </c:numCache>
            </c:numRef>
          </c:val>
          <c:extLst>
            <c:ext xmlns:c16="http://schemas.microsoft.com/office/drawing/2014/chart" uri="{C3380CC4-5D6E-409C-BE32-E72D297353CC}">
              <c16:uniqueId val="{00000004-50F6-4995-B429-13850D1C8413}"/>
            </c:ext>
          </c:extLst>
        </c:ser>
        <c:dLbls>
          <c:dLblPos val="outEnd"/>
          <c:showLegendKey val="0"/>
          <c:showVal val="1"/>
          <c:showCatName val="0"/>
          <c:showSerName val="0"/>
          <c:showPercent val="0"/>
          <c:showBubbleSize val="0"/>
        </c:dLbls>
        <c:gapWidth val="70"/>
        <c:axId val="1055397600"/>
        <c:axId val="1272620624"/>
      </c:barChart>
      <c:catAx>
        <c:axId val="1055397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Franklin Gothic Demi Cond" panose="020B0706030402020204" pitchFamily="34" charset="0"/>
                <a:ea typeface="+mn-ea"/>
                <a:cs typeface="+mn-cs"/>
              </a:defRPr>
            </a:pPr>
            <a:endParaRPr lang="en-US"/>
          </a:p>
        </c:txPr>
        <c:crossAx val="1272620624"/>
        <c:crosses val="autoZero"/>
        <c:auto val="1"/>
        <c:lblAlgn val="ctr"/>
        <c:lblOffset val="100"/>
        <c:noMultiLvlLbl val="0"/>
      </c:catAx>
      <c:valAx>
        <c:axId val="1272620624"/>
        <c:scaling>
          <c:orientation val="minMax"/>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Franklin Gothic Demi Cond" panose="020B0706030402020204" pitchFamily="34" charset="0"/>
                <a:ea typeface="+mn-ea"/>
                <a:cs typeface="+mn-cs"/>
              </a:defRPr>
            </a:pPr>
            <a:endParaRPr lang="en-US"/>
          </a:p>
        </c:txPr>
        <c:crossAx val="1055397600"/>
        <c:crosses val="autoZero"/>
        <c:crossBetween val="between"/>
      </c:valAx>
      <c:spPr>
        <a:noFill/>
        <a:ln>
          <a:noFill/>
        </a:ln>
        <a:effectLst/>
      </c:spPr>
    </c:plotArea>
    <c:legend>
      <c:legendPos val="b"/>
      <c:layout>
        <c:manualLayout>
          <c:xMode val="edge"/>
          <c:yMode val="edge"/>
          <c:x val="0.69872693942260422"/>
          <c:y val="0.11374896288692926"/>
          <c:w val="8.7266795622373716E-2"/>
          <c:h val="0.27453879212810689"/>
        </c:manualLayout>
      </c:layout>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Franklin Gothic Demi Cond" panose="020B0706030402020204" pitchFamily="34" charset="0"/>
              <a:ea typeface="+mn-ea"/>
              <a:cs typeface="+mn-cs"/>
            </a:defRPr>
          </a:pPr>
          <a:endParaRPr lang="en-US"/>
        </a:p>
      </c:txPr>
    </c:legend>
    <c:plotVisOnly val="1"/>
    <c:dispBlanksAs val="gap"/>
    <c:showDLblsOverMax val="0"/>
  </c:chart>
  <c:spPr>
    <a:noFill/>
    <a:ln>
      <a:noFill/>
    </a:ln>
    <a:effectLst/>
  </c:spPr>
  <c:txPr>
    <a:bodyPr/>
    <a:lstStyle/>
    <a:p>
      <a:pPr>
        <a:defRPr sz="1200">
          <a:solidFill>
            <a:sysClr val="windowText" lastClr="000000"/>
          </a:solidFill>
          <a:latin typeface="Franklin Gothic Demi Cond" panose="020B0706030402020204" pitchFamily="34" charset="0"/>
        </a:defRPr>
      </a:pPr>
      <a:endParaRPr lang="en-US"/>
    </a:p>
  </c:txPr>
  <c:externalData r:id="rId3">
    <c:autoUpdate val="0"/>
  </c:externalData>
  <c:userShapes r:id="rId4"/>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Franklin Gothic Demi Cond" panose="020B0706030402020204" pitchFamily="34" charset="0"/>
                <a:ea typeface="+mn-ea"/>
                <a:cs typeface="+mn-cs"/>
              </a:defRPr>
            </a:pPr>
            <a:r>
              <a:rPr lang="en-US" sz="1400"/>
              <a:t>Percent</a:t>
            </a:r>
          </a:p>
        </c:rich>
      </c:tx>
      <c:layout>
        <c:manualLayout>
          <c:xMode val="edge"/>
          <c:yMode val="edge"/>
          <c:x val="7.8934473252043977E-3"/>
          <c:y val="6.7160478560105374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Franklin Gothic Demi Cond" panose="020B0706030402020204" pitchFamily="34" charset="0"/>
              <a:ea typeface="+mn-ea"/>
              <a:cs typeface="+mn-cs"/>
            </a:defRPr>
          </a:pPr>
          <a:endParaRPr lang="en-US"/>
        </a:p>
      </c:txPr>
    </c:title>
    <c:autoTitleDeleted val="0"/>
    <c:plotArea>
      <c:layout>
        <c:manualLayout>
          <c:layoutTarget val="inner"/>
          <c:xMode val="edge"/>
          <c:yMode val="edge"/>
          <c:x val="5.6565553803722066E-2"/>
          <c:y val="0.13982945875813726"/>
          <c:w val="0.9272473347753033"/>
          <c:h val="0.67188441957310807"/>
        </c:manualLayout>
      </c:layout>
      <c:barChart>
        <c:barDir val="col"/>
        <c:grouping val="clustered"/>
        <c:varyColors val="0"/>
        <c:ser>
          <c:idx val="0"/>
          <c:order val="0"/>
          <c:tx>
            <c:strRef>
              <c:f>'Core Slide Template'!$R$372</c:f>
              <c:strCache>
                <c:ptCount val="1"/>
                <c:pt idx="0">
                  <c:v>&lt;1</c:v>
                </c:pt>
              </c:strCache>
            </c:strRef>
          </c:tx>
          <c:spPr>
            <a:solidFill>
              <a:srgbClr val="F6D88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ysClr val="windowText" lastClr="000000"/>
                    </a:solidFill>
                    <a:latin typeface="Franklin Gothic Demi Cond" panose="020B07060304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'Core Slide Template'!$Q$376:$Q$378</c:f>
              <c:strCache>
                <c:ptCount val="3"/>
                <c:pt idx="0">
                  <c:v>Other Known Person</c:v>
                </c:pt>
                <c:pt idx="1">
                  <c:v>Stranger</c:v>
                </c:pt>
                <c:pt idx="2">
                  <c:v>Unknown Relationship</c:v>
                </c:pt>
              </c:strCache>
            </c:strRef>
          </c:cat>
          <c:val>
            <c:numRef>
              <c:f>'Core Slide Template'!$R$376:$R$378</c:f>
              <c:numCache>
                <c:formatCode>0.0</c:formatCode>
                <c:ptCount val="3"/>
                <c:pt idx="0">
                  <c:v>2.547770700636943</c:v>
                </c:pt>
                <c:pt idx="1">
                  <c:v>0</c:v>
                </c:pt>
                <c:pt idx="2">
                  <c:v>4</c:v>
                </c:pt>
              </c:numCache>
            </c:numRef>
          </c:val>
          <c:extLst>
            <c:ext xmlns:c16="http://schemas.microsoft.com/office/drawing/2014/chart" uri="{C3380CC4-5D6E-409C-BE32-E72D297353CC}">
              <c16:uniqueId val="{00000000-466E-443C-9AD3-2180E084844B}"/>
            </c:ext>
          </c:extLst>
        </c:ser>
        <c:ser>
          <c:idx val="1"/>
          <c:order val="1"/>
          <c:tx>
            <c:strRef>
              <c:f>'Core Slide Template'!$S$372</c:f>
              <c:strCache>
                <c:ptCount val="1"/>
                <c:pt idx="0">
                  <c:v>1-4</c:v>
                </c:pt>
              </c:strCache>
            </c:strRef>
          </c:tx>
          <c:spPr>
            <a:solidFill>
              <a:srgbClr val="71C9C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ysClr val="windowText" lastClr="000000"/>
                    </a:solidFill>
                    <a:latin typeface="Franklin Gothic Demi Cond" panose="020B07060304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'Core Slide Template'!$Q$376:$Q$378</c:f>
              <c:strCache>
                <c:ptCount val="3"/>
                <c:pt idx="0">
                  <c:v>Other Known Person</c:v>
                </c:pt>
                <c:pt idx="1">
                  <c:v>Stranger</c:v>
                </c:pt>
                <c:pt idx="2">
                  <c:v>Unknown Relationship</c:v>
                </c:pt>
              </c:strCache>
            </c:strRef>
          </c:cat>
          <c:val>
            <c:numRef>
              <c:f>'Core Slide Template'!$S$376:$S$378</c:f>
              <c:numCache>
                <c:formatCode>0.0</c:formatCode>
                <c:ptCount val="3"/>
                <c:pt idx="0">
                  <c:v>6.369426751592357</c:v>
                </c:pt>
                <c:pt idx="1">
                  <c:v>3.8461538461538463</c:v>
                </c:pt>
                <c:pt idx="2">
                  <c:v>1</c:v>
                </c:pt>
              </c:numCache>
            </c:numRef>
          </c:val>
          <c:extLst>
            <c:ext xmlns:c16="http://schemas.microsoft.com/office/drawing/2014/chart" uri="{C3380CC4-5D6E-409C-BE32-E72D297353CC}">
              <c16:uniqueId val="{00000001-466E-443C-9AD3-2180E084844B}"/>
            </c:ext>
          </c:extLst>
        </c:ser>
        <c:ser>
          <c:idx val="2"/>
          <c:order val="2"/>
          <c:tx>
            <c:strRef>
              <c:f>'Core Slide Template'!$T$372</c:f>
              <c:strCache>
                <c:ptCount val="1"/>
                <c:pt idx="0">
                  <c:v>5-9</c:v>
                </c:pt>
              </c:strCache>
            </c:strRef>
          </c:tx>
          <c:spPr>
            <a:solidFill>
              <a:srgbClr val="6D2E7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ysClr val="windowText" lastClr="000000"/>
                    </a:solidFill>
                    <a:latin typeface="Franklin Gothic Demi Cond" panose="020B07060304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'Core Slide Template'!$Q$376:$Q$378</c:f>
              <c:strCache>
                <c:ptCount val="3"/>
                <c:pt idx="0">
                  <c:v>Other Known Person</c:v>
                </c:pt>
                <c:pt idx="1">
                  <c:v>Stranger</c:v>
                </c:pt>
                <c:pt idx="2">
                  <c:v>Unknown Relationship</c:v>
                </c:pt>
              </c:strCache>
            </c:strRef>
          </c:cat>
          <c:val>
            <c:numRef>
              <c:f>'Core Slide Template'!$T$376:$T$378</c:f>
              <c:numCache>
                <c:formatCode>0.0</c:formatCode>
                <c:ptCount val="3"/>
                <c:pt idx="0">
                  <c:v>4.4585987261146496</c:v>
                </c:pt>
                <c:pt idx="1">
                  <c:v>3.8461538461538463</c:v>
                </c:pt>
                <c:pt idx="2">
                  <c:v>6</c:v>
                </c:pt>
              </c:numCache>
            </c:numRef>
          </c:val>
          <c:extLst>
            <c:ext xmlns:c16="http://schemas.microsoft.com/office/drawing/2014/chart" uri="{C3380CC4-5D6E-409C-BE32-E72D297353CC}">
              <c16:uniqueId val="{00000002-466E-443C-9AD3-2180E084844B}"/>
            </c:ext>
          </c:extLst>
        </c:ser>
        <c:ser>
          <c:idx val="3"/>
          <c:order val="3"/>
          <c:tx>
            <c:strRef>
              <c:f>'Core Slide Template'!$U$372</c:f>
              <c:strCache>
                <c:ptCount val="1"/>
                <c:pt idx="0">
                  <c:v>10-14</c:v>
                </c:pt>
              </c:strCache>
            </c:strRef>
          </c:tx>
          <c:spPr>
            <a:solidFill>
              <a:srgbClr val="7F9E3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ysClr val="windowText" lastClr="000000"/>
                    </a:solidFill>
                    <a:latin typeface="Franklin Gothic Demi Cond" panose="020B07060304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'Core Slide Template'!$Q$376:$Q$378</c:f>
              <c:strCache>
                <c:ptCount val="3"/>
                <c:pt idx="0">
                  <c:v>Other Known Person</c:v>
                </c:pt>
                <c:pt idx="1">
                  <c:v>Stranger</c:v>
                </c:pt>
                <c:pt idx="2">
                  <c:v>Unknown Relationship</c:v>
                </c:pt>
              </c:strCache>
            </c:strRef>
          </c:cat>
          <c:val>
            <c:numRef>
              <c:f>'Core Slide Template'!$U$376:$U$378</c:f>
              <c:numCache>
                <c:formatCode>0.0</c:formatCode>
                <c:ptCount val="3"/>
                <c:pt idx="0">
                  <c:v>12.101910828025478</c:v>
                </c:pt>
                <c:pt idx="1">
                  <c:v>26.923076923076923</c:v>
                </c:pt>
                <c:pt idx="2">
                  <c:v>12</c:v>
                </c:pt>
              </c:numCache>
            </c:numRef>
          </c:val>
          <c:extLst>
            <c:ext xmlns:c16="http://schemas.microsoft.com/office/drawing/2014/chart" uri="{C3380CC4-5D6E-409C-BE32-E72D297353CC}">
              <c16:uniqueId val="{00000003-466E-443C-9AD3-2180E084844B}"/>
            </c:ext>
          </c:extLst>
        </c:ser>
        <c:ser>
          <c:idx val="4"/>
          <c:order val="4"/>
          <c:tx>
            <c:strRef>
              <c:f>'Core Slide Template'!$V$372</c:f>
              <c:strCache>
                <c:ptCount val="1"/>
                <c:pt idx="0">
                  <c:v>15-17</c:v>
                </c:pt>
              </c:strCache>
            </c:strRef>
          </c:tx>
          <c:spPr>
            <a:solidFill>
              <a:srgbClr val="1F497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ysClr val="windowText" lastClr="000000"/>
                    </a:solidFill>
                    <a:latin typeface="Franklin Gothic Demi Cond" panose="020B07060304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'Core Slide Template'!$Q$376:$Q$378</c:f>
              <c:strCache>
                <c:ptCount val="3"/>
                <c:pt idx="0">
                  <c:v>Other Known Person</c:v>
                </c:pt>
                <c:pt idx="1">
                  <c:v>Stranger</c:v>
                </c:pt>
                <c:pt idx="2">
                  <c:v>Unknown Relationship</c:v>
                </c:pt>
              </c:strCache>
            </c:strRef>
          </c:cat>
          <c:val>
            <c:numRef>
              <c:f>'Core Slide Template'!$V$376:$V$378</c:f>
              <c:numCache>
                <c:formatCode>0.0</c:formatCode>
                <c:ptCount val="3"/>
                <c:pt idx="0">
                  <c:v>74.522292993630572</c:v>
                </c:pt>
                <c:pt idx="1">
                  <c:v>65.384615384615387</c:v>
                </c:pt>
                <c:pt idx="2">
                  <c:v>77</c:v>
                </c:pt>
              </c:numCache>
            </c:numRef>
          </c:val>
          <c:extLst>
            <c:ext xmlns:c16="http://schemas.microsoft.com/office/drawing/2014/chart" uri="{C3380CC4-5D6E-409C-BE32-E72D297353CC}">
              <c16:uniqueId val="{00000004-466E-443C-9AD3-2180E084844B}"/>
            </c:ext>
          </c:extLst>
        </c:ser>
        <c:dLbls>
          <c:dLblPos val="outEnd"/>
          <c:showLegendKey val="0"/>
          <c:showVal val="1"/>
          <c:showCatName val="0"/>
          <c:showSerName val="0"/>
          <c:showPercent val="0"/>
          <c:showBubbleSize val="0"/>
        </c:dLbls>
        <c:gapWidth val="50"/>
        <c:axId val="490910384"/>
        <c:axId val="490907504"/>
      </c:barChart>
      <c:catAx>
        <c:axId val="4909103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Franklin Gothic Demi Cond" panose="020B0706030402020204" pitchFamily="34" charset="0"/>
                <a:ea typeface="+mn-ea"/>
                <a:cs typeface="+mn-cs"/>
              </a:defRPr>
            </a:pPr>
            <a:endParaRPr lang="en-US"/>
          </a:p>
        </c:txPr>
        <c:crossAx val="490907504"/>
        <c:crosses val="autoZero"/>
        <c:auto val="1"/>
        <c:lblAlgn val="ctr"/>
        <c:lblOffset val="100"/>
        <c:noMultiLvlLbl val="0"/>
      </c:catAx>
      <c:valAx>
        <c:axId val="490907504"/>
        <c:scaling>
          <c:orientation val="minMax"/>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Franklin Gothic Demi Cond" panose="020B0706030402020204" pitchFamily="34" charset="0"/>
                <a:ea typeface="+mn-ea"/>
                <a:cs typeface="+mn-cs"/>
              </a:defRPr>
            </a:pPr>
            <a:endParaRPr lang="en-US"/>
          </a:p>
        </c:txPr>
        <c:crossAx val="490910384"/>
        <c:crosses val="autoZero"/>
        <c:crossBetween val="between"/>
      </c:valAx>
      <c:spPr>
        <a:noFill/>
        <a:ln>
          <a:noFill/>
        </a:ln>
        <a:effectLst/>
      </c:spPr>
    </c:plotArea>
    <c:legend>
      <c:legendPos val="b"/>
      <c:layout>
        <c:manualLayout>
          <c:xMode val="edge"/>
          <c:yMode val="edge"/>
          <c:x val="0.71173361645908284"/>
          <c:y val="0.1231194760913171"/>
          <c:w val="9.1577221385572713E-2"/>
          <c:h val="0.29051788417237828"/>
        </c:manualLayout>
      </c:layout>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Franklin Gothic Demi Cond" panose="020B0706030402020204" pitchFamily="34" charset="0"/>
              <a:ea typeface="+mn-ea"/>
              <a:cs typeface="+mn-cs"/>
            </a:defRPr>
          </a:pPr>
          <a:endParaRPr lang="en-US"/>
        </a:p>
      </c:txPr>
    </c:legend>
    <c:plotVisOnly val="1"/>
    <c:dispBlanksAs val="gap"/>
    <c:showDLblsOverMax val="0"/>
  </c:chart>
  <c:spPr>
    <a:noFill/>
    <a:ln>
      <a:noFill/>
    </a:ln>
    <a:effectLst/>
  </c:spPr>
  <c:txPr>
    <a:bodyPr/>
    <a:lstStyle/>
    <a:p>
      <a:pPr>
        <a:defRPr sz="1200">
          <a:solidFill>
            <a:sysClr val="windowText" lastClr="000000"/>
          </a:solidFill>
          <a:latin typeface="Franklin Gothic Demi Cond" panose="020B0706030402020204" pitchFamily="34" charset="0"/>
        </a:defRPr>
      </a:pPr>
      <a:endParaRPr lang="en-US"/>
    </a:p>
  </c:txPr>
  <c:externalData r:id="rId3">
    <c:autoUpdate val="0"/>
  </c:externalData>
  <c:userShapes r:id="rId4"/>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64193262627567"/>
          <c:y val="6.7918100043319829E-2"/>
          <c:w val="0.44851224992062216"/>
          <c:h val="0.8150579721224166"/>
        </c:manualLayout>
      </c:layout>
      <c:barChart>
        <c:barDir val="bar"/>
        <c:grouping val="clustered"/>
        <c:varyColors val="0"/>
        <c:ser>
          <c:idx val="0"/>
          <c:order val="0"/>
          <c:tx>
            <c:strRef>
              <c:f>'Core Slide Template'!$U$444</c:f>
              <c:strCache>
                <c:ptCount val="1"/>
                <c:pt idx="0">
                  <c:v>Total</c:v>
                </c:pt>
              </c:strCache>
            </c:strRef>
          </c:tx>
          <c:spPr>
            <a:solidFill>
              <a:srgbClr val="17375E"/>
            </a:solidFill>
            <a:ln>
              <a:noFill/>
            </a:ln>
            <a:effectLst/>
          </c:spPr>
          <c:invertIfNegative val="0"/>
          <c:dLbls>
            <c:dLbl>
              <c:idx val="0"/>
              <c:tx>
                <c:rich>
                  <a:bodyPr/>
                  <a:lstStyle/>
                  <a:p>
                    <a:fld id="{8E34C84B-74CE-4581-9121-76D66F7E48A5}" type="VALUE">
                      <a:rPr lang="en-US">
                        <a:solidFill>
                          <a:schemeClr val="bg1"/>
                        </a:solidFill>
                      </a:rPr>
                      <a:pPr/>
                      <a:t>[VALUE]</a:t>
                    </a:fld>
                    <a:endParaRPr lang="en-US"/>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73F-4046-9222-F51BE87CF4E7}"/>
                </c:ext>
              </c:extLst>
            </c:dLbl>
            <c:dLbl>
              <c:idx val="6"/>
              <c:tx>
                <c:rich>
                  <a:bodyPr/>
                  <a:lstStyle/>
                  <a:p>
                    <a:fld id="{8B0C4C90-06EF-4903-9A6E-CEF12A69C7DA}" type="VALUE">
                      <a:rPr lang="en-US">
                        <a:solidFill>
                          <a:schemeClr val="bg1"/>
                        </a:solidFill>
                      </a:rPr>
                      <a:pPr/>
                      <a:t>[VALUE]</a:t>
                    </a:fld>
                    <a:endParaRPr lang="en-US"/>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73F-4046-9222-F51BE87CF4E7}"/>
                </c:ext>
              </c:extLst>
            </c:dLbl>
            <c:numFmt formatCode="#,##0.0&quot;%&quot;" sourceLinked="0"/>
            <c:spPr>
              <a:noFill/>
              <a:ln>
                <a:noFill/>
              </a:ln>
              <a:effectLst/>
            </c:spPr>
            <c:txPr>
              <a:bodyPr rot="0" spcFirstLastPara="1" vertOverflow="ellipsis" vert="horz" wrap="square" anchor="ctr" anchorCtr="1"/>
              <a:lstStyle/>
              <a:p>
                <a:pPr>
                  <a:defRPr sz="1300" b="0" i="0" u="none" strike="noStrike" kern="1200" baseline="0">
                    <a:solidFill>
                      <a:sysClr val="windowText" lastClr="000000"/>
                    </a:solidFill>
                    <a:latin typeface="Franklin Gothic Demi Cond" panose="020B07060304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'Core Slide Template'!$R$445:$R$451</c:f>
              <c:strCache>
                <c:ptCount val="7"/>
                <c:pt idx="0">
                  <c:v>Occurred while playing with gun</c:v>
                </c:pt>
                <c:pt idx="1">
                  <c:v>Occurred while showing gun to others</c:v>
                </c:pt>
                <c:pt idx="2">
                  <c:v>Occurred while cleaning gun</c:v>
                </c:pt>
                <c:pt idx="3">
                  <c:v>Occurred while on hunting trip</c:v>
                </c:pt>
                <c:pt idx="4">
                  <c:v>Gun fired while loading or unloading</c:v>
                </c:pt>
                <c:pt idx="5">
                  <c:v>Occurred while target shooting</c:v>
                </c:pt>
                <c:pt idx="6">
                  <c:v>Other context</c:v>
                </c:pt>
              </c:strCache>
            </c:strRef>
          </c:cat>
          <c:val>
            <c:numRef>
              <c:f>'Core Slide Template'!$U$445:$U$451</c:f>
              <c:numCache>
                <c:formatCode>0.00</c:formatCode>
                <c:ptCount val="7"/>
                <c:pt idx="0">
                  <c:v>65.67</c:v>
                </c:pt>
                <c:pt idx="1">
                  <c:v>17.91</c:v>
                </c:pt>
                <c:pt idx="2">
                  <c:v>2.99</c:v>
                </c:pt>
                <c:pt idx="3">
                  <c:v>2.99</c:v>
                </c:pt>
                <c:pt idx="4">
                  <c:v>2.99</c:v>
                </c:pt>
                <c:pt idx="5">
                  <c:v>0</c:v>
                </c:pt>
                <c:pt idx="6">
                  <c:v>26.87</c:v>
                </c:pt>
              </c:numCache>
            </c:numRef>
          </c:val>
          <c:extLst>
            <c:ext xmlns:c16="http://schemas.microsoft.com/office/drawing/2014/chart" uri="{C3380CC4-5D6E-409C-BE32-E72D297353CC}">
              <c16:uniqueId val="{00000002-973F-4046-9222-F51BE87CF4E7}"/>
            </c:ext>
          </c:extLst>
        </c:ser>
        <c:dLbls>
          <c:showLegendKey val="0"/>
          <c:showVal val="0"/>
          <c:showCatName val="0"/>
          <c:showSerName val="0"/>
          <c:showPercent val="0"/>
          <c:showBubbleSize val="0"/>
        </c:dLbls>
        <c:gapWidth val="35"/>
        <c:axId val="104290376"/>
        <c:axId val="104291096"/>
      </c:barChart>
      <c:catAx>
        <c:axId val="104290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0" i="0" u="none" strike="noStrike" kern="1200" baseline="0">
                <a:solidFill>
                  <a:sysClr val="windowText" lastClr="000000"/>
                </a:solidFill>
                <a:latin typeface="Franklin Gothic Demi Cond" panose="020B0706030402020204" pitchFamily="34" charset="0"/>
                <a:ea typeface="+mn-ea"/>
                <a:cs typeface="+mn-cs"/>
              </a:defRPr>
            </a:pPr>
            <a:endParaRPr lang="en-US"/>
          </a:p>
        </c:txPr>
        <c:crossAx val="104291096"/>
        <c:crosses val="autoZero"/>
        <c:auto val="1"/>
        <c:lblAlgn val="ctr"/>
        <c:lblOffset val="100"/>
        <c:noMultiLvlLbl val="0"/>
      </c:catAx>
      <c:valAx>
        <c:axId val="104291096"/>
        <c:scaling>
          <c:orientation val="minMax"/>
        </c:scaling>
        <c:delete val="0"/>
        <c:axPos val="b"/>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300" b="0" i="0" u="none" strike="noStrike" kern="1200" baseline="0">
                <a:solidFill>
                  <a:sysClr val="windowText" lastClr="000000"/>
                </a:solidFill>
                <a:latin typeface="Franklin Gothic Demi Cond" panose="020B0706030402020204" pitchFamily="34" charset="0"/>
                <a:ea typeface="+mn-ea"/>
                <a:cs typeface="+mn-cs"/>
              </a:defRPr>
            </a:pPr>
            <a:endParaRPr lang="en-US"/>
          </a:p>
        </c:txPr>
        <c:crossAx val="104290376"/>
        <c:crosses val="max"/>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1300">
          <a:solidFill>
            <a:sysClr val="windowText" lastClr="000000"/>
          </a:solidFill>
          <a:latin typeface="Franklin Gothic Demi Cond" panose="020B0706030402020204" pitchFamily="34" charset="0"/>
        </a:defRPr>
      </a:pPr>
      <a:endParaRPr lang="en-US"/>
    </a:p>
  </c:txPr>
  <c:externalData r:id="rId4">
    <c:autoUpdate val="0"/>
  </c:externalData>
  <c:userShapes r:id="rId5"/>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2509033122272142"/>
          <c:y val="6.8747483038073723E-2"/>
          <c:w val="0.40866883165028101"/>
          <c:h val="0.82975710598279451"/>
        </c:manualLayout>
      </c:layout>
      <c:barChart>
        <c:barDir val="bar"/>
        <c:grouping val="clustered"/>
        <c:varyColors val="0"/>
        <c:ser>
          <c:idx val="0"/>
          <c:order val="0"/>
          <c:tx>
            <c:strRef>
              <c:f>'Core Slide Template'!$U$444</c:f>
              <c:strCache>
                <c:ptCount val="1"/>
                <c:pt idx="0">
                  <c:v>Total</c:v>
                </c:pt>
              </c:strCache>
            </c:strRef>
          </c:tx>
          <c:spPr>
            <a:solidFill>
              <a:srgbClr val="17375E"/>
            </a:solidFill>
            <a:ln>
              <a:noFill/>
            </a:ln>
            <a:effectLst/>
          </c:spPr>
          <c:invertIfNegative val="0"/>
          <c:dLbls>
            <c:dLbl>
              <c:idx val="0"/>
              <c:numFmt formatCode="#,##0.0&quot;%&quot;" sourceLinked="0"/>
              <c:spPr>
                <a:noFill/>
                <a:ln>
                  <a:noFill/>
                </a:ln>
                <a:effectLst/>
              </c:spPr>
              <c:txPr>
                <a:bodyPr rot="0" spcFirstLastPara="1" vertOverflow="ellipsis" vert="horz" wrap="square" anchor="ctr" anchorCtr="1"/>
                <a:lstStyle/>
                <a:p>
                  <a:pPr>
                    <a:defRPr sz="1300" b="0" i="0" u="none" strike="noStrike" kern="1200" baseline="0">
                      <a:solidFill>
                        <a:schemeClr val="bg1"/>
                      </a:solidFill>
                      <a:latin typeface="Franklin Gothic Demi Cond" panose="020B0706030402020204" pitchFamily="34" charset="0"/>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F21-4150-B949-D7310C28A8BC}"/>
                </c:ext>
              </c:extLst>
            </c:dLbl>
            <c:numFmt formatCode="#,##0.0&quot;%&quot;" sourceLinked="0"/>
            <c:spPr>
              <a:noFill/>
              <a:ln>
                <a:noFill/>
              </a:ln>
              <a:effectLst/>
            </c:spPr>
            <c:txPr>
              <a:bodyPr rot="0" spcFirstLastPara="1" vertOverflow="ellipsis" vert="horz" wrap="square" anchor="ctr" anchorCtr="1"/>
              <a:lstStyle/>
              <a:p>
                <a:pPr>
                  <a:defRPr sz="1300" b="0" i="0" u="none" strike="noStrike" kern="1200" baseline="0">
                    <a:solidFill>
                      <a:sysClr val="windowText" lastClr="000000"/>
                    </a:solidFill>
                    <a:latin typeface="Franklin Gothic Demi Cond" panose="020B07060304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'Core Slide Template'!$R$453:$R$459</c:f>
              <c:strCache>
                <c:ptCount val="7"/>
                <c:pt idx="0">
                  <c:v>Unintentionally pulled trigger</c:v>
                </c:pt>
                <c:pt idx="1">
                  <c:v>Gun discharged when dropped</c:v>
                </c:pt>
                <c:pt idx="2">
                  <c:v>Shooter thought gun was unloaded, unspecified reason</c:v>
                </c:pt>
                <c:pt idx="3">
                  <c:v>Shooter thought magazine was unloaded</c:v>
                </c:pt>
                <c:pt idx="4">
                  <c:v>Shooter thought gun was a toy</c:v>
                </c:pt>
                <c:pt idx="5">
                  <c:v>Gun had defect or malfunctioned</c:v>
                </c:pt>
                <c:pt idx="6">
                  <c:v>Other mechanism</c:v>
                </c:pt>
              </c:strCache>
            </c:strRef>
          </c:cat>
          <c:val>
            <c:numRef>
              <c:f>'Core Slide Template'!$U$453:$U$459</c:f>
              <c:numCache>
                <c:formatCode>0.00</c:formatCode>
                <c:ptCount val="7"/>
                <c:pt idx="0">
                  <c:v>28.36</c:v>
                </c:pt>
                <c:pt idx="1">
                  <c:v>2.99</c:v>
                </c:pt>
                <c:pt idx="2">
                  <c:v>7.46</c:v>
                </c:pt>
                <c:pt idx="3">
                  <c:v>16.420000000000002</c:v>
                </c:pt>
                <c:pt idx="4">
                  <c:v>22.39</c:v>
                </c:pt>
                <c:pt idx="5">
                  <c:v>0</c:v>
                </c:pt>
                <c:pt idx="6">
                  <c:v>8.9600000000000009</c:v>
                </c:pt>
              </c:numCache>
            </c:numRef>
          </c:val>
          <c:extLst>
            <c:ext xmlns:c16="http://schemas.microsoft.com/office/drawing/2014/chart" uri="{C3380CC4-5D6E-409C-BE32-E72D297353CC}">
              <c16:uniqueId val="{00000001-DF21-4150-B949-D7310C28A8BC}"/>
            </c:ext>
          </c:extLst>
        </c:ser>
        <c:dLbls>
          <c:showLegendKey val="0"/>
          <c:showVal val="0"/>
          <c:showCatName val="0"/>
          <c:showSerName val="0"/>
          <c:showPercent val="0"/>
          <c:showBubbleSize val="0"/>
        </c:dLbls>
        <c:gapWidth val="35"/>
        <c:axId val="104290376"/>
        <c:axId val="104291096"/>
      </c:barChart>
      <c:catAx>
        <c:axId val="104290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0" i="0" u="none" strike="noStrike" kern="1200" baseline="0">
                <a:solidFill>
                  <a:sysClr val="windowText" lastClr="000000"/>
                </a:solidFill>
                <a:latin typeface="Franklin Gothic Demi Cond" panose="020B0706030402020204" pitchFamily="34" charset="0"/>
                <a:ea typeface="+mn-ea"/>
                <a:cs typeface="+mn-cs"/>
              </a:defRPr>
            </a:pPr>
            <a:endParaRPr lang="en-US"/>
          </a:p>
        </c:txPr>
        <c:crossAx val="104291096"/>
        <c:crosses val="autoZero"/>
        <c:auto val="1"/>
        <c:lblAlgn val="ctr"/>
        <c:lblOffset val="100"/>
        <c:noMultiLvlLbl val="0"/>
      </c:catAx>
      <c:valAx>
        <c:axId val="104291096"/>
        <c:scaling>
          <c:orientation val="minMax"/>
        </c:scaling>
        <c:delete val="0"/>
        <c:axPos val="b"/>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300" b="0" i="0" u="none" strike="noStrike" kern="1200" baseline="0">
                <a:solidFill>
                  <a:sysClr val="windowText" lastClr="000000"/>
                </a:solidFill>
                <a:latin typeface="Franklin Gothic Demi Cond" panose="020B0706030402020204" pitchFamily="34" charset="0"/>
                <a:ea typeface="+mn-ea"/>
                <a:cs typeface="+mn-cs"/>
              </a:defRPr>
            </a:pPr>
            <a:endParaRPr lang="en-US"/>
          </a:p>
        </c:txPr>
        <c:crossAx val="104290376"/>
        <c:crosses val="max"/>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1300">
          <a:solidFill>
            <a:sysClr val="windowText" lastClr="000000"/>
          </a:solidFill>
          <a:latin typeface="Franklin Gothic Demi Cond" panose="020B0706030402020204" pitchFamily="34" charset="0"/>
        </a:defRPr>
      </a:pPr>
      <a:endParaRPr lang="en-US"/>
    </a:p>
  </c:txPr>
  <c:externalData r:id="rId4">
    <c:autoUpdate val="0"/>
  </c:externalData>
  <c:userShapes r:id="rId5"/>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578182807799525E-2"/>
          <c:y val="9.4105443673347486E-2"/>
          <c:w val="0.9087383416056356"/>
          <c:h val="0.69647118769984395"/>
        </c:manualLayout>
      </c:layout>
      <c:lineChart>
        <c:grouping val="standard"/>
        <c:varyColors val="0"/>
        <c:ser>
          <c:idx val="0"/>
          <c:order val="0"/>
          <c:spPr>
            <a:ln w="50800" cap="rnd">
              <a:solidFill>
                <a:srgbClr val="52849C"/>
              </a:solidFill>
              <a:prstDash val="solid"/>
              <a:round/>
            </a:ln>
            <a:effectLst/>
          </c:spPr>
          <c:marker>
            <c:symbol val="circle"/>
            <c:size val="9"/>
            <c:spPr>
              <a:solidFill>
                <a:srgbClr val="52849C"/>
              </a:solidFill>
              <a:ln w="9525">
                <a:noFill/>
              </a:ln>
              <a:effectLst/>
            </c:spPr>
          </c:marker>
          <c:dPt>
            <c:idx val="6"/>
            <c:marker>
              <c:symbol val="circle"/>
              <c:size val="9"/>
              <c:spPr>
                <a:solidFill>
                  <a:srgbClr val="52849C"/>
                </a:solidFill>
                <a:ln w="9525">
                  <a:noFill/>
                </a:ln>
                <a:effectLst/>
              </c:spPr>
            </c:marker>
            <c:bubble3D val="0"/>
            <c:spPr>
              <a:ln w="50800" cap="rnd">
                <a:solidFill>
                  <a:srgbClr val="52849C"/>
                </a:solidFill>
                <a:prstDash val="solid"/>
                <a:round/>
              </a:ln>
              <a:effectLst/>
            </c:spPr>
            <c:extLst>
              <c:ext xmlns:c16="http://schemas.microsoft.com/office/drawing/2014/chart" uri="{C3380CC4-5D6E-409C-BE32-E72D297353CC}">
                <c16:uniqueId val="{00000001-4A93-4BE4-998D-D6B24B8F94A8}"/>
              </c:ext>
            </c:extLst>
          </c:dPt>
          <c:dPt>
            <c:idx val="7"/>
            <c:marker>
              <c:symbol val="circle"/>
              <c:size val="9"/>
              <c:spPr>
                <a:solidFill>
                  <a:srgbClr val="52849C"/>
                </a:solidFill>
                <a:ln w="9525">
                  <a:noFill/>
                </a:ln>
                <a:effectLst/>
              </c:spPr>
            </c:marker>
            <c:bubble3D val="0"/>
            <c:spPr>
              <a:ln w="50800" cap="rnd">
                <a:solidFill>
                  <a:srgbClr val="52849C"/>
                </a:solidFill>
                <a:prstDash val="solid"/>
                <a:round/>
              </a:ln>
              <a:effectLst/>
            </c:spPr>
            <c:extLst>
              <c:ext xmlns:c16="http://schemas.microsoft.com/office/drawing/2014/chart" uri="{C3380CC4-5D6E-409C-BE32-E72D297353CC}">
                <c16:uniqueId val="{00000003-4A93-4BE4-998D-D6B24B8F94A8}"/>
              </c:ext>
            </c:extLst>
          </c:dPt>
          <c:dPt>
            <c:idx val="8"/>
            <c:marker>
              <c:symbol val="circle"/>
              <c:size val="9"/>
              <c:spPr>
                <a:solidFill>
                  <a:srgbClr val="52849C"/>
                </a:solidFill>
                <a:ln w="9525">
                  <a:noFill/>
                </a:ln>
                <a:effectLst/>
              </c:spPr>
            </c:marker>
            <c:bubble3D val="0"/>
            <c:spPr>
              <a:ln w="50800" cap="rnd">
                <a:solidFill>
                  <a:srgbClr val="52849C"/>
                </a:solidFill>
                <a:prstDash val="sysDash"/>
                <a:round/>
              </a:ln>
              <a:effectLst/>
            </c:spPr>
            <c:extLst>
              <c:ext xmlns:c16="http://schemas.microsoft.com/office/drawing/2014/chart" uri="{C3380CC4-5D6E-409C-BE32-E72D297353CC}">
                <c16:uniqueId val="{00000005-4A93-4BE4-998D-D6B24B8F94A8}"/>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Franklin Gothic Demi Cond" panose="020B0706030402020204" pitchFamily="34"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'Core Slide Template'!$T$599:$T$607</c:f>
              <c:strCache>
                <c:ptCount val="9"/>
                <c:pt idx="0">
                  <c:v>2016</c:v>
                </c:pt>
                <c:pt idx="1">
                  <c:v>2017</c:v>
                </c:pt>
                <c:pt idx="2">
                  <c:v>2018</c:v>
                </c:pt>
                <c:pt idx="3">
                  <c:v>2019</c:v>
                </c:pt>
                <c:pt idx="4">
                  <c:v>2020</c:v>
                </c:pt>
                <c:pt idx="5">
                  <c:v>2021</c:v>
                </c:pt>
                <c:pt idx="6">
                  <c:v>2022</c:v>
                </c:pt>
                <c:pt idx="7">
                  <c:v>2023</c:v>
                </c:pt>
                <c:pt idx="8">
                  <c:v>2024*</c:v>
                </c:pt>
              </c:strCache>
            </c:strRef>
          </c:cat>
          <c:val>
            <c:numRef>
              <c:f>'Core Slide Template'!$R$599:$R$607</c:f>
              <c:numCache>
                <c:formatCode>General</c:formatCode>
                <c:ptCount val="9"/>
                <c:pt idx="0">
                  <c:v>88</c:v>
                </c:pt>
                <c:pt idx="1">
                  <c:v>101</c:v>
                </c:pt>
                <c:pt idx="2">
                  <c:v>113</c:v>
                </c:pt>
                <c:pt idx="3">
                  <c:v>135</c:v>
                </c:pt>
                <c:pt idx="4">
                  <c:v>186</c:v>
                </c:pt>
                <c:pt idx="5">
                  <c:v>151</c:v>
                </c:pt>
                <c:pt idx="6">
                  <c:v>195</c:v>
                </c:pt>
                <c:pt idx="7">
                  <c:v>215</c:v>
                </c:pt>
                <c:pt idx="8">
                  <c:v>160</c:v>
                </c:pt>
              </c:numCache>
            </c:numRef>
          </c:val>
          <c:smooth val="0"/>
          <c:extLst>
            <c:ext xmlns:c16="http://schemas.microsoft.com/office/drawing/2014/chart" uri="{C3380CC4-5D6E-409C-BE32-E72D297353CC}">
              <c16:uniqueId val="{00000006-4A93-4BE4-998D-D6B24B8F94A8}"/>
            </c:ext>
          </c:extLst>
        </c:ser>
        <c:dLbls>
          <c:showLegendKey val="0"/>
          <c:showVal val="0"/>
          <c:showCatName val="0"/>
          <c:showSerName val="0"/>
          <c:showPercent val="0"/>
          <c:showBubbleSize val="0"/>
        </c:dLbls>
        <c:marker val="1"/>
        <c:smooth val="0"/>
        <c:axId val="1142762160"/>
        <c:axId val="1142757568"/>
      </c:lineChart>
      <c:catAx>
        <c:axId val="1142762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Franklin Gothic Demi Cond" panose="020B0706030402020204" pitchFamily="34" charset="0"/>
                <a:ea typeface="+mn-ea"/>
                <a:cs typeface="+mn-cs"/>
              </a:defRPr>
            </a:pPr>
            <a:endParaRPr lang="en-US"/>
          </a:p>
        </c:txPr>
        <c:crossAx val="1142757568"/>
        <c:crosses val="autoZero"/>
        <c:auto val="1"/>
        <c:lblAlgn val="ctr"/>
        <c:lblOffset val="100"/>
        <c:noMultiLvlLbl val="0"/>
      </c:catAx>
      <c:valAx>
        <c:axId val="114275756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Franklin Gothic Demi Cond" panose="020B0706030402020204" pitchFamily="34" charset="0"/>
                <a:ea typeface="+mn-ea"/>
                <a:cs typeface="+mn-cs"/>
              </a:defRPr>
            </a:pPr>
            <a:endParaRPr lang="en-US"/>
          </a:p>
        </c:txPr>
        <c:crossAx val="114276216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1200">
          <a:solidFill>
            <a:schemeClr val="tx1"/>
          </a:solidFill>
          <a:latin typeface="Franklin Gothic Demi Cond" panose="020B0706030402020204" pitchFamily="34" charset="0"/>
        </a:defRPr>
      </a:pPr>
      <a:endParaRPr lang="en-US"/>
    </a:p>
  </c:txPr>
  <c:externalData r:id="rId4">
    <c:autoUpdate val="0"/>
  </c:externalData>
  <c:userShapes r:id="rId5"/>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885590188118472E-2"/>
          <c:y val="0.12192825809917517"/>
          <c:w val="0.89601335184843522"/>
          <c:h val="0.64906246697557979"/>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17375E"/>
              </a:solidFill>
              <a:ln>
                <a:noFill/>
              </a:ln>
              <a:effectLst/>
            </c:spPr>
            <c:extLst>
              <c:ext xmlns:c16="http://schemas.microsoft.com/office/drawing/2014/chart" uri="{C3380CC4-5D6E-409C-BE32-E72D297353CC}">
                <c16:uniqueId val="{00000001-E349-4F27-85CA-78B114C61760}"/>
              </c:ext>
            </c:extLst>
          </c:dPt>
          <c:dPt>
            <c:idx val="1"/>
            <c:invertIfNegative val="0"/>
            <c:bubble3D val="0"/>
            <c:spPr>
              <a:solidFill>
                <a:srgbClr val="17375E"/>
              </a:solidFill>
              <a:ln>
                <a:solidFill>
                  <a:schemeClr val="tx2"/>
                </a:solidFill>
              </a:ln>
              <a:effectLst/>
            </c:spPr>
            <c:extLst>
              <c:ext xmlns:c16="http://schemas.microsoft.com/office/drawing/2014/chart" uri="{C3380CC4-5D6E-409C-BE32-E72D297353CC}">
                <c16:uniqueId val="{00000003-E349-4F27-85CA-78B114C61760}"/>
              </c:ext>
            </c:extLst>
          </c:dPt>
          <c:dPt>
            <c:idx val="2"/>
            <c:invertIfNegative val="0"/>
            <c:bubble3D val="0"/>
            <c:spPr>
              <a:solidFill>
                <a:schemeClr val="tx2"/>
              </a:solidFill>
              <a:ln>
                <a:solidFill>
                  <a:schemeClr val="tx2"/>
                </a:solidFill>
              </a:ln>
              <a:effectLst/>
            </c:spPr>
            <c:extLst>
              <c:ext xmlns:c16="http://schemas.microsoft.com/office/drawing/2014/chart" uri="{C3380CC4-5D6E-409C-BE32-E72D297353CC}">
                <c16:uniqueId val="{00000005-E349-4F27-85CA-78B114C61760}"/>
              </c:ext>
            </c:extLst>
          </c:dPt>
          <c:dPt>
            <c:idx val="3"/>
            <c:invertIfNegative val="0"/>
            <c:bubble3D val="0"/>
            <c:spPr>
              <a:solidFill>
                <a:srgbClr val="4F81BD"/>
              </a:solidFill>
              <a:ln>
                <a:noFill/>
              </a:ln>
              <a:effectLst/>
            </c:spPr>
            <c:extLst>
              <c:ext xmlns:c16="http://schemas.microsoft.com/office/drawing/2014/chart" uri="{C3380CC4-5D6E-409C-BE32-E72D297353CC}">
                <c16:uniqueId val="{00000007-E349-4F27-85CA-78B114C61760}"/>
              </c:ext>
            </c:extLst>
          </c:dPt>
          <c:dPt>
            <c:idx val="4"/>
            <c:invertIfNegative val="0"/>
            <c:bubble3D val="0"/>
            <c:spPr>
              <a:solidFill>
                <a:srgbClr val="4F81BD"/>
              </a:solidFill>
              <a:ln>
                <a:solidFill>
                  <a:schemeClr val="accent5"/>
                </a:solidFill>
              </a:ln>
              <a:effectLst/>
            </c:spPr>
            <c:extLst>
              <c:ext xmlns:c16="http://schemas.microsoft.com/office/drawing/2014/chart" uri="{C3380CC4-5D6E-409C-BE32-E72D297353CC}">
                <c16:uniqueId val="{00000009-E349-4F27-85CA-78B114C61760}"/>
              </c:ext>
            </c:extLst>
          </c:dPt>
          <c:dPt>
            <c:idx val="5"/>
            <c:invertIfNegative val="0"/>
            <c:bubble3D val="0"/>
            <c:spPr>
              <a:solidFill>
                <a:srgbClr val="4F81BD"/>
              </a:solidFill>
              <a:ln>
                <a:solidFill>
                  <a:schemeClr val="accent5"/>
                </a:solidFill>
              </a:ln>
              <a:effectLst/>
            </c:spPr>
            <c:extLst>
              <c:ext xmlns:c16="http://schemas.microsoft.com/office/drawing/2014/chart" uri="{C3380CC4-5D6E-409C-BE32-E72D297353CC}">
                <c16:uniqueId val="{0000000B-E349-4F27-85CA-78B114C61760}"/>
              </c:ext>
            </c:extLst>
          </c:dPt>
          <c:dPt>
            <c:idx val="6"/>
            <c:invertIfNegative val="0"/>
            <c:bubble3D val="0"/>
            <c:spPr>
              <a:solidFill>
                <a:srgbClr val="4F81BD"/>
              </a:solidFill>
              <a:ln>
                <a:solidFill>
                  <a:schemeClr val="accent5"/>
                </a:solidFill>
              </a:ln>
              <a:effectLst/>
            </c:spPr>
            <c:extLst>
              <c:ext xmlns:c16="http://schemas.microsoft.com/office/drawing/2014/chart" uri="{C3380CC4-5D6E-409C-BE32-E72D297353CC}">
                <c16:uniqueId val="{0000000D-E349-4F27-85CA-78B114C61760}"/>
              </c:ext>
            </c:extLst>
          </c:dPt>
          <c:dPt>
            <c:idx val="7"/>
            <c:invertIfNegative val="0"/>
            <c:bubble3D val="0"/>
            <c:spPr>
              <a:solidFill>
                <a:srgbClr val="4F81BD"/>
              </a:solidFill>
              <a:ln>
                <a:solidFill>
                  <a:schemeClr val="accent5"/>
                </a:solidFill>
              </a:ln>
              <a:effectLst/>
            </c:spPr>
            <c:extLst>
              <c:ext xmlns:c16="http://schemas.microsoft.com/office/drawing/2014/chart" uri="{C3380CC4-5D6E-409C-BE32-E72D297353CC}">
                <c16:uniqueId val="{0000000F-E349-4F27-85CA-78B114C61760}"/>
              </c:ext>
            </c:extLst>
          </c:dPt>
          <c:dPt>
            <c:idx val="8"/>
            <c:invertIfNegative val="0"/>
            <c:bubble3D val="0"/>
            <c:spPr>
              <a:solidFill>
                <a:schemeClr val="accent5"/>
              </a:solidFill>
              <a:ln>
                <a:solidFill>
                  <a:schemeClr val="accent5"/>
                </a:solidFill>
              </a:ln>
              <a:effectLst/>
            </c:spPr>
            <c:extLst>
              <c:ext xmlns:c16="http://schemas.microsoft.com/office/drawing/2014/chart" uri="{C3380CC4-5D6E-409C-BE32-E72D297353CC}">
                <c16:uniqueId val="{00000011-E349-4F27-85CA-78B114C61760}"/>
              </c:ext>
            </c:extLst>
          </c:dPt>
          <c:dPt>
            <c:idx val="9"/>
            <c:invertIfNegative val="0"/>
            <c:bubble3D val="0"/>
            <c:spPr>
              <a:solidFill>
                <a:srgbClr val="FFC000"/>
              </a:solidFill>
              <a:ln>
                <a:noFill/>
              </a:ln>
              <a:effectLst/>
            </c:spPr>
            <c:extLst>
              <c:ext xmlns:c16="http://schemas.microsoft.com/office/drawing/2014/chart" uri="{C3380CC4-5D6E-409C-BE32-E72D297353CC}">
                <c16:uniqueId val="{00000013-E349-4F27-85CA-78B114C61760}"/>
              </c:ext>
            </c:extLst>
          </c:dPt>
          <c:dPt>
            <c:idx val="10"/>
            <c:invertIfNegative val="0"/>
            <c:bubble3D val="0"/>
            <c:spPr>
              <a:solidFill>
                <a:schemeClr val="accent4"/>
              </a:solidFill>
              <a:ln>
                <a:solidFill>
                  <a:schemeClr val="accent4"/>
                </a:solidFill>
              </a:ln>
              <a:effectLst/>
            </c:spPr>
            <c:extLst>
              <c:ext xmlns:c16="http://schemas.microsoft.com/office/drawing/2014/chart" uri="{C3380CC4-5D6E-409C-BE32-E72D297353CC}">
                <c16:uniqueId val="{00000015-E349-4F27-85CA-78B114C61760}"/>
              </c:ext>
            </c:extLst>
          </c:dPt>
          <c:dPt>
            <c:idx val="11"/>
            <c:invertIfNegative val="0"/>
            <c:bubble3D val="0"/>
            <c:spPr>
              <a:solidFill>
                <a:schemeClr val="accent4"/>
              </a:solidFill>
              <a:ln>
                <a:solidFill>
                  <a:schemeClr val="accent4"/>
                </a:solidFill>
              </a:ln>
              <a:effectLst/>
            </c:spPr>
            <c:extLst>
              <c:ext xmlns:c16="http://schemas.microsoft.com/office/drawing/2014/chart" uri="{C3380CC4-5D6E-409C-BE32-E72D297353CC}">
                <c16:uniqueId val="{00000017-E349-4F27-85CA-78B114C61760}"/>
              </c:ext>
            </c:extLst>
          </c:dPt>
          <c:dPt>
            <c:idx val="12"/>
            <c:invertIfNegative val="0"/>
            <c:bubble3D val="0"/>
            <c:spPr>
              <a:solidFill>
                <a:schemeClr val="accent4"/>
              </a:solidFill>
              <a:ln>
                <a:solidFill>
                  <a:schemeClr val="accent4"/>
                </a:solidFill>
              </a:ln>
              <a:effectLst/>
            </c:spPr>
            <c:extLst>
              <c:ext xmlns:c16="http://schemas.microsoft.com/office/drawing/2014/chart" uri="{C3380CC4-5D6E-409C-BE32-E72D297353CC}">
                <c16:uniqueId val="{00000019-E349-4F27-85CA-78B114C61760}"/>
              </c:ext>
            </c:extLst>
          </c:dPt>
          <c:dPt>
            <c:idx val="13"/>
            <c:invertIfNegative val="0"/>
            <c:bubble3D val="0"/>
            <c:spPr>
              <a:solidFill>
                <a:schemeClr val="accent4"/>
              </a:solidFill>
              <a:ln>
                <a:solidFill>
                  <a:schemeClr val="accent4"/>
                </a:solidFill>
              </a:ln>
              <a:effectLst/>
            </c:spPr>
            <c:extLst>
              <c:ext xmlns:c16="http://schemas.microsoft.com/office/drawing/2014/chart" uri="{C3380CC4-5D6E-409C-BE32-E72D297353CC}">
                <c16:uniqueId val="{0000001B-E349-4F27-85CA-78B114C61760}"/>
              </c:ext>
            </c:extLst>
          </c:dPt>
          <c:dPt>
            <c:idx val="14"/>
            <c:invertIfNegative val="0"/>
            <c:bubble3D val="0"/>
            <c:spPr>
              <a:solidFill>
                <a:schemeClr val="accent4"/>
              </a:solidFill>
              <a:ln>
                <a:solidFill>
                  <a:schemeClr val="accent4"/>
                </a:solidFill>
              </a:ln>
              <a:effectLst/>
            </c:spPr>
            <c:extLst>
              <c:ext xmlns:c16="http://schemas.microsoft.com/office/drawing/2014/chart" uri="{C3380CC4-5D6E-409C-BE32-E72D297353CC}">
                <c16:uniqueId val="{0000001D-E349-4F27-85CA-78B114C61760}"/>
              </c:ext>
            </c:extLst>
          </c:dPt>
          <c:dLbls>
            <c:dLbl>
              <c:idx val="6"/>
              <c:delete val="1"/>
              <c:extLst>
                <c:ext xmlns:c15="http://schemas.microsoft.com/office/drawing/2012/chart" uri="{CE6537A1-D6FC-4f65-9D91-7224C49458BB}"/>
                <c:ext xmlns:c16="http://schemas.microsoft.com/office/drawing/2014/chart" uri="{C3380CC4-5D6E-409C-BE32-E72D297353CC}">
                  <c16:uniqueId val="{0000000D-E349-4F27-85CA-78B114C61760}"/>
                </c:ext>
              </c:extLst>
            </c:dLbl>
            <c:numFmt formatCode="#,##0.0" sourceLinked="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Franklin Gothic Demi Cond" panose="020B07060304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'Core Slide Template'!$Q$638:$Q$651</c:f>
              <c:strCache>
                <c:ptCount val="14"/>
                <c:pt idx="0">
                  <c:v>Male</c:v>
                </c:pt>
                <c:pt idx="1">
                  <c:v>Female</c:v>
                </c:pt>
                <c:pt idx="3">
                  <c:v>White NH</c:v>
                </c:pt>
                <c:pt idx="4">
                  <c:v>Black NH</c:v>
                </c:pt>
                <c:pt idx="5">
                  <c:v>AI/AN NH</c:v>
                </c:pt>
                <c:pt idx="6">
                  <c:v>Asian
NH</c:v>
                </c:pt>
                <c:pt idx="7">
                  <c:v>Hispanic</c:v>
                </c:pt>
                <c:pt idx="9">
                  <c:v>&lt;1</c:v>
                </c:pt>
                <c:pt idx="10">
                  <c:v>1-4</c:v>
                </c:pt>
                <c:pt idx="11">
                  <c:v>5-9</c:v>
                </c:pt>
                <c:pt idx="12">
                  <c:v>10-14</c:v>
                </c:pt>
                <c:pt idx="13">
                  <c:v>15-17</c:v>
                </c:pt>
              </c:strCache>
            </c:strRef>
          </c:cat>
          <c:val>
            <c:numRef>
              <c:f>'Core Slide Template'!$T$638:$T$651</c:f>
              <c:numCache>
                <c:formatCode>General</c:formatCode>
                <c:ptCount val="14"/>
                <c:pt idx="0">
                  <c:v>12.433443641589079</c:v>
                </c:pt>
                <c:pt idx="1">
                  <c:v>2.9497276857051107</c:v>
                </c:pt>
                <c:pt idx="3">
                  <c:v>2.4035655771367308</c:v>
                </c:pt>
                <c:pt idx="4">
                  <c:v>24.320807404109864</c:v>
                </c:pt>
                <c:pt idx="5">
                  <c:v>10.634642757808281</c:v>
                </c:pt>
                <c:pt idx="6">
                  <c:v>0</c:v>
                </c:pt>
                <c:pt idx="7">
                  <c:v>3.3678406282452951</c:v>
                </c:pt>
                <c:pt idx="9">
                  <c:v>2.0177528622665082</c:v>
                </c:pt>
                <c:pt idx="10">
                  <c:v>3.0656280539765959</c:v>
                </c:pt>
                <c:pt idx="11">
                  <c:v>1.987711525634853</c:v>
                </c:pt>
                <c:pt idx="12">
                  <c:v>4.7870961296476464</c:v>
                </c:pt>
                <c:pt idx="13">
                  <c:v>28.458059398691216</c:v>
                </c:pt>
              </c:numCache>
            </c:numRef>
          </c:val>
          <c:extLst>
            <c:ext xmlns:c16="http://schemas.microsoft.com/office/drawing/2014/chart" uri="{C3380CC4-5D6E-409C-BE32-E72D297353CC}">
              <c16:uniqueId val="{0000001E-E349-4F27-85CA-78B114C61760}"/>
            </c:ext>
          </c:extLst>
        </c:ser>
        <c:dLbls>
          <c:dLblPos val="outEnd"/>
          <c:showLegendKey val="0"/>
          <c:showVal val="1"/>
          <c:showCatName val="0"/>
          <c:showSerName val="0"/>
          <c:showPercent val="0"/>
          <c:showBubbleSize val="0"/>
        </c:dLbls>
        <c:gapWidth val="25"/>
        <c:overlap val="-27"/>
        <c:axId val="1767943808"/>
        <c:axId val="1957248752"/>
      </c:barChart>
      <c:catAx>
        <c:axId val="1767943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Franklin Gothic Demi Cond" panose="020B0706030402020204" pitchFamily="34" charset="0"/>
                <a:ea typeface="+mn-ea"/>
                <a:cs typeface="+mn-cs"/>
              </a:defRPr>
            </a:pPr>
            <a:endParaRPr lang="en-US"/>
          </a:p>
        </c:txPr>
        <c:crossAx val="1957248752"/>
        <c:crosses val="autoZero"/>
        <c:auto val="1"/>
        <c:lblAlgn val="ctr"/>
        <c:lblOffset val="100"/>
        <c:noMultiLvlLbl val="0"/>
      </c:catAx>
      <c:valAx>
        <c:axId val="1957248752"/>
        <c:scaling>
          <c:orientation val="minMax"/>
          <c:max val="35"/>
          <c:min val="0"/>
        </c:scaling>
        <c:delete val="0"/>
        <c:axPos val="l"/>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Franklin Gothic Demi Cond" panose="020B0706030402020204" pitchFamily="34" charset="0"/>
                <a:ea typeface="+mn-ea"/>
                <a:cs typeface="+mn-cs"/>
              </a:defRPr>
            </a:pPr>
            <a:endParaRPr lang="en-US"/>
          </a:p>
        </c:txPr>
        <c:crossAx val="176794380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b="0">
          <a:solidFill>
            <a:sysClr val="windowText" lastClr="000000"/>
          </a:solidFill>
          <a:latin typeface="Franklin Gothic Demi Cond" panose="020B0706030402020204" pitchFamily="34" charset="0"/>
        </a:defRPr>
      </a:pPr>
      <a:endParaRPr lang="en-US"/>
    </a:p>
  </c:txPr>
  <c:externalData r:id="rId4">
    <c:autoUpdate val="0"/>
  </c:externalData>
  <c:userShapes r:id="rId5"/>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1068595498421589E-2"/>
          <c:y val="0.10370996890337704"/>
          <c:w val="0.89187069567234056"/>
          <c:h val="0.69726413310180357"/>
        </c:manualLayout>
      </c:layout>
      <c:lineChart>
        <c:grouping val="standard"/>
        <c:varyColors val="0"/>
        <c:ser>
          <c:idx val="0"/>
          <c:order val="0"/>
          <c:spPr>
            <a:ln w="50800" cap="rnd">
              <a:solidFill>
                <a:srgbClr val="17375E"/>
              </a:solidFill>
              <a:prstDash val="solid"/>
              <a:round/>
            </a:ln>
            <a:effectLst/>
          </c:spPr>
          <c:marker>
            <c:symbol val="circle"/>
            <c:size val="9"/>
            <c:spPr>
              <a:solidFill>
                <a:srgbClr val="17375E"/>
              </a:solidFill>
              <a:ln w="9525">
                <a:noFill/>
              </a:ln>
              <a:effectLst/>
            </c:spPr>
          </c:marker>
          <c:dPt>
            <c:idx val="6"/>
            <c:marker>
              <c:symbol val="circle"/>
              <c:size val="9"/>
              <c:spPr>
                <a:solidFill>
                  <a:srgbClr val="17375E"/>
                </a:solidFill>
                <a:ln w="9525">
                  <a:noFill/>
                </a:ln>
                <a:effectLst/>
              </c:spPr>
            </c:marker>
            <c:bubble3D val="0"/>
            <c:spPr>
              <a:ln w="50800" cap="rnd">
                <a:solidFill>
                  <a:srgbClr val="17375E"/>
                </a:solidFill>
                <a:prstDash val="solid"/>
                <a:round/>
              </a:ln>
              <a:effectLst/>
            </c:spPr>
            <c:extLst>
              <c:ext xmlns:c16="http://schemas.microsoft.com/office/drawing/2014/chart" uri="{C3380CC4-5D6E-409C-BE32-E72D297353CC}">
                <c16:uniqueId val="{00000001-0A78-42F8-AC70-AEC46D8D74E0}"/>
              </c:ext>
            </c:extLst>
          </c:dPt>
          <c:dPt>
            <c:idx val="8"/>
            <c:marker>
              <c:symbol val="circle"/>
              <c:size val="9"/>
              <c:spPr>
                <a:solidFill>
                  <a:srgbClr val="17375E"/>
                </a:solidFill>
                <a:ln w="9525">
                  <a:noFill/>
                </a:ln>
                <a:effectLst/>
              </c:spPr>
            </c:marker>
            <c:bubble3D val="0"/>
            <c:spPr>
              <a:ln w="50800" cap="rnd">
                <a:solidFill>
                  <a:srgbClr val="17375E"/>
                </a:solidFill>
                <a:prstDash val="sysDash"/>
                <a:round/>
              </a:ln>
              <a:effectLst/>
            </c:spPr>
            <c:extLst>
              <c:ext xmlns:c16="http://schemas.microsoft.com/office/drawing/2014/chart" uri="{C3380CC4-5D6E-409C-BE32-E72D297353CC}">
                <c16:uniqueId val="{00000003-0A78-42F8-AC70-AEC46D8D74E0}"/>
              </c:ext>
            </c:extLst>
          </c:dPt>
          <c:dLbls>
            <c:dLbl>
              <c:idx val="5"/>
              <c:layout>
                <c:manualLayout>
                  <c:x val="-6.334054932789035E-2"/>
                  <c:y val="-3.771592924863238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A78-42F8-AC70-AEC46D8D74E0}"/>
                </c:ext>
              </c:extLst>
            </c:dLbl>
            <c:dLbl>
              <c:idx val="7"/>
              <c:layout>
                <c:manualLayout>
                  <c:x val="-2.4952337614017512E-2"/>
                  <c:y val="-4.4699274428602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A78-42F8-AC70-AEC46D8D74E0}"/>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Franklin Gothic Demi Cond" panose="020B0706030402020204" pitchFamily="34"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'Core Slide Template'!$T$675:$T$683</c:f>
              <c:strCache>
                <c:ptCount val="9"/>
                <c:pt idx="0">
                  <c:v>2016</c:v>
                </c:pt>
                <c:pt idx="1">
                  <c:v>2017</c:v>
                </c:pt>
                <c:pt idx="2">
                  <c:v>2018</c:v>
                </c:pt>
                <c:pt idx="3">
                  <c:v>2019</c:v>
                </c:pt>
                <c:pt idx="4">
                  <c:v>2020</c:v>
                </c:pt>
                <c:pt idx="5">
                  <c:v>2021</c:v>
                </c:pt>
                <c:pt idx="6">
                  <c:v>2022</c:v>
                </c:pt>
                <c:pt idx="7">
                  <c:v>2023</c:v>
                </c:pt>
                <c:pt idx="8">
                  <c:v>2024*</c:v>
                </c:pt>
              </c:strCache>
            </c:strRef>
          </c:cat>
          <c:val>
            <c:numRef>
              <c:f>'Core Slide Template'!$R$675:$R$683</c:f>
              <c:numCache>
                <c:formatCode>General</c:formatCode>
                <c:ptCount val="9"/>
                <c:pt idx="0">
                  <c:v>264</c:v>
                </c:pt>
                <c:pt idx="1">
                  <c:v>296</c:v>
                </c:pt>
                <c:pt idx="2">
                  <c:v>349</c:v>
                </c:pt>
                <c:pt idx="3">
                  <c:v>334</c:v>
                </c:pt>
                <c:pt idx="4">
                  <c:v>438</c:v>
                </c:pt>
                <c:pt idx="5">
                  <c:v>500</c:v>
                </c:pt>
                <c:pt idx="6">
                  <c:v>908</c:v>
                </c:pt>
                <c:pt idx="7">
                  <c:v>528</c:v>
                </c:pt>
                <c:pt idx="8">
                  <c:v>418</c:v>
                </c:pt>
              </c:numCache>
            </c:numRef>
          </c:val>
          <c:smooth val="0"/>
          <c:extLst>
            <c:ext xmlns:c16="http://schemas.microsoft.com/office/drawing/2014/chart" uri="{C3380CC4-5D6E-409C-BE32-E72D297353CC}">
              <c16:uniqueId val="{00000004-0A78-42F8-AC70-AEC46D8D74E0}"/>
            </c:ext>
          </c:extLst>
        </c:ser>
        <c:dLbls>
          <c:showLegendKey val="0"/>
          <c:showVal val="0"/>
          <c:showCatName val="0"/>
          <c:showSerName val="0"/>
          <c:showPercent val="0"/>
          <c:showBubbleSize val="0"/>
        </c:dLbls>
        <c:marker val="1"/>
        <c:smooth val="0"/>
        <c:axId val="1142762160"/>
        <c:axId val="1142757568"/>
      </c:lineChart>
      <c:catAx>
        <c:axId val="1142762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Franklin Gothic Demi Cond" panose="020B0706030402020204" pitchFamily="34" charset="0"/>
                <a:ea typeface="+mn-ea"/>
                <a:cs typeface="+mn-cs"/>
              </a:defRPr>
            </a:pPr>
            <a:endParaRPr lang="en-US"/>
          </a:p>
        </c:txPr>
        <c:crossAx val="1142757568"/>
        <c:crosses val="autoZero"/>
        <c:auto val="1"/>
        <c:lblAlgn val="ctr"/>
        <c:lblOffset val="100"/>
        <c:noMultiLvlLbl val="0"/>
      </c:catAx>
      <c:valAx>
        <c:axId val="114275756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Franklin Gothic Demi Cond" panose="020B0706030402020204" pitchFamily="34" charset="0"/>
                <a:ea typeface="+mn-ea"/>
                <a:cs typeface="+mn-cs"/>
              </a:defRPr>
            </a:pPr>
            <a:endParaRPr lang="en-US"/>
          </a:p>
        </c:txPr>
        <c:crossAx val="114276216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1200">
          <a:solidFill>
            <a:schemeClr val="tx1"/>
          </a:solidFill>
          <a:latin typeface="Franklin Gothic Demi Cond" panose="020B0706030402020204" pitchFamily="34" charset="0"/>
        </a:defRPr>
      </a:pPr>
      <a:endParaRPr lang="en-US"/>
    </a:p>
  </c:txPr>
  <c:externalData r:id="rId4">
    <c:autoUpdate val="0"/>
  </c:externalData>
  <c:userShapes r:id="rId5"/>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9497102105240951E-2"/>
          <c:y val="0.10522276888302177"/>
          <c:w val="0.91502297602859928"/>
          <c:h val="0.67755902780292276"/>
        </c:manualLayout>
      </c:layout>
      <c:lineChart>
        <c:grouping val="standard"/>
        <c:varyColors val="0"/>
        <c:ser>
          <c:idx val="3"/>
          <c:order val="0"/>
          <c:spPr>
            <a:ln w="53975" cap="rnd">
              <a:solidFill>
                <a:srgbClr val="F79646">
                  <a:lumMod val="75000"/>
                </a:srgbClr>
              </a:solidFill>
              <a:round/>
            </a:ln>
            <a:effectLst/>
          </c:spPr>
          <c:marker>
            <c:symbol val="circle"/>
            <c:size val="7"/>
            <c:spPr>
              <a:solidFill>
                <a:schemeClr val="accent6">
                  <a:lumMod val="75000"/>
                </a:schemeClr>
              </a:solidFill>
              <a:ln w="9525">
                <a:solidFill>
                  <a:schemeClr val="accent6">
                    <a:lumMod val="75000"/>
                  </a:schemeClr>
                </a:solidFill>
              </a:ln>
              <a:effectLst/>
            </c:spPr>
          </c:marker>
          <c:dPt>
            <c:idx val="10"/>
            <c:marker>
              <c:symbol val="circle"/>
              <c:size val="7"/>
              <c:spPr>
                <a:solidFill>
                  <a:schemeClr val="accent6">
                    <a:lumMod val="75000"/>
                  </a:schemeClr>
                </a:solidFill>
                <a:ln w="9525">
                  <a:solidFill>
                    <a:schemeClr val="accent6">
                      <a:lumMod val="75000"/>
                    </a:schemeClr>
                  </a:solidFill>
                </a:ln>
                <a:effectLst/>
              </c:spPr>
            </c:marker>
            <c:bubble3D val="0"/>
            <c:spPr>
              <a:ln w="53975" cap="rnd">
                <a:solidFill>
                  <a:srgbClr val="ED7D31"/>
                </a:solidFill>
                <a:prstDash val="sysDash"/>
                <a:round/>
              </a:ln>
              <a:effectLst/>
            </c:spPr>
            <c:extLst>
              <c:ext xmlns:c16="http://schemas.microsoft.com/office/drawing/2014/chart" uri="{C3380CC4-5D6E-409C-BE32-E72D297353CC}">
                <c16:uniqueId val="{00000001-BD7F-48FC-B122-EC922D3C7BCE}"/>
              </c:ext>
            </c:extLst>
          </c:dPt>
          <c:dLbls>
            <c:dLbl>
              <c:idx val="1"/>
              <c:delete val="1"/>
              <c:extLst>
                <c:ext xmlns:c15="http://schemas.microsoft.com/office/drawing/2012/chart" uri="{CE6537A1-D6FC-4f65-9D91-7224C49458BB}"/>
                <c:ext xmlns:c16="http://schemas.microsoft.com/office/drawing/2014/chart" uri="{C3380CC4-5D6E-409C-BE32-E72D297353CC}">
                  <c16:uniqueId val="{00000002-BD7F-48FC-B122-EC922D3C7BCE}"/>
                </c:ext>
              </c:extLst>
            </c:dLbl>
            <c:dLbl>
              <c:idx val="2"/>
              <c:delete val="1"/>
              <c:extLst>
                <c:ext xmlns:c15="http://schemas.microsoft.com/office/drawing/2012/chart" uri="{CE6537A1-D6FC-4f65-9D91-7224C49458BB}"/>
                <c:ext xmlns:c16="http://schemas.microsoft.com/office/drawing/2014/chart" uri="{C3380CC4-5D6E-409C-BE32-E72D297353CC}">
                  <c16:uniqueId val="{00000003-BD7F-48FC-B122-EC922D3C7BCE}"/>
                </c:ext>
              </c:extLst>
            </c:dLbl>
            <c:dLbl>
              <c:idx val="3"/>
              <c:delete val="1"/>
              <c:extLst>
                <c:ext xmlns:c15="http://schemas.microsoft.com/office/drawing/2012/chart" uri="{CE6537A1-D6FC-4f65-9D91-7224C49458BB}"/>
                <c:ext xmlns:c16="http://schemas.microsoft.com/office/drawing/2014/chart" uri="{C3380CC4-5D6E-409C-BE32-E72D297353CC}">
                  <c16:uniqueId val="{00000004-BD7F-48FC-B122-EC922D3C7BCE}"/>
                </c:ext>
              </c:extLst>
            </c:dLbl>
            <c:dLbl>
              <c:idx val="4"/>
              <c:delete val="1"/>
              <c:extLst>
                <c:ext xmlns:c15="http://schemas.microsoft.com/office/drawing/2012/chart" uri="{CE6537A1-D6FC-4f65-9D91-7224C49458BB}"/>
                <c:ext xmlns:c16="http://schemas.microsoft.com/office/drawing/2014/chart" uri="{C3380CC4-5D6E-409C-BE32-E72D297353CC}">
                  <c16:uniqueId val="{00000005-BD7F-48FC-B122-EC922D3C7BCE}"/>
                </c:ext>
              </c:extLst>
            </c:dLbl>
            <c:dLbl>
              <c:idx val="5"/>
              <c:delete val="1"/>
              <c:extLst>
                <c:ext xmlns:c15="http://schemas.microsoft.com/office/drawing/2012/chart" uri="{CE6537A1-D6FC-4f65-9D91-7224C49458BB}"/>
                <c:ext xmlns:c16="http://schemas.microsoft.com/office/drawing/2014/chart" uri="{C3380CC4-5D6E-409C-BE32-E72D297353CC}">
                  <c16:uniqueId val="{00000006-BD7F-48FC-B122-EC922D3C7BCE}"/>
                </c:ext>
              </c:extLst>
            </c:dLbl>
            <c:dLbl>
              <c:idx val="7"/>
              <c:delete val="1"/>
              <c:extLst>
                <c:ext xmlns:c15="http://schemas.microsoft.com/office/drawing/2012/chart" uri="{CE6537A1-D6FC-4f65-9D91-7224C49458BB}"/>
                <c:ext xmlns:c16="http://schemas.microsoft.com/office/drawing/2014/chart" uri="{C3380CC4-5D6E-409C-BE32-E72D297353CC}">
                  <c16:uniqueId val="{00000007-BD7F-48FC-B122-EC922D3C7BCE}"/>
                </c:ext>
              </c:extLst>
            </c:dLbl>
            <c:dLbl>
              <c:idx val="8"/>
              <c:delete val="1"/>
              <c:extLst>
                <c:ext xmlns:c15="http://schemas.microsoft.com/office/drawing/2012/chart" uri="{CE6537A1-D6FC-4f65-9D91-7224C49458BB}"/>
                <c:ext xmlns:c16="http://schemas.microsoft.com/office/drawing/2014/chart" uri="{C3380CC4-5D6E-409C-BE32-E72D297353CC}">
                  <c16:uniqueId val="{00000008-BD7F-48FC-B122-EC922D3C7BCE}"/>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Franklin Gothic Demi Cond" panose="020B0706030402020204" pitchFamily="34"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'Core Slide Template'!$S$8:$S$17</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'Core Slide Template'!$T$8:$T$17</c:f>
              <c:numCache>
                <c:formatCode>General</c:formatCode>
                <c:ptCount val="10"/>
                <c:pt idx="0">
                  <c:v>48</c:v>
                </c:pt>
                <c:pt idx="1">
                  <c:v>39</c:v>
                </c:pt>
                <c:pt idx="2">
                  <c:v>50</c:v>
                </c:pt>
                <c:pt idx="3">
                  <c:v>43</c:v>
                </c:pt>
                <c:pt idx="4">
                  <c:v>62</c:v>
                </c:pt>
                <c:pt idx="5">
                  <c:v>54</c:v>
                </c:pt>
                <c:pt idx="6">
                  <c:v>104</c:v>
                </c:pt>
                <c:pt idx="7">
                  <c:v>118</c:v>
                </c:pt>
                <c:pt idx="8">
                  <c:v>106</c:v>
                </c:pt>
                <c:pt idx="9">
                  <c:v>101</c:v>
                </c:pt>
              </c:numCache>
            </c:numRef>
          </c:val>
          <c:smooth val="0"/>
          <c:extLst>
            <c:ext xmlns:c16="http://schemas.microsoft.com/office/drawing/2014/chart" uri="{C3380CC4-5D6E-409C-BE32-E72D297353CC}">
              <c16:uniqueId val="{00000009-BD7F-48FC-B122-EC922D3C7BCE}"/>
            </c:ext>
          </c:extLst>
        </c:ser>
        <c:dLbls>
          <c:showLegendKey val="0"/>
          <c:showVal val="0"/>
          <c:showCatName val="0"/>
          <c:showSerName val="0"/>
          <c:showPercent val="0"/>
          <c:showBubbleSize val="0"/>
        </c:dLbls>
        <c:marker val="1"/>
        <c:smooth val="0"/>
        <c:axId val="1142762160"/>
        <c:axId val="1142757568"/>
      </c:lineChart>
      <c:catAx>
        <c:axId val="1142762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Franklin Gothic Demi Cond" panose="020B0706030402020204" pitchFamily="34" charset="0"/>
                <a:ea typeface="+mn-ea"/>
                <a:cs typeface="+mn-cs"/>
              </a:defRPr>
            </a:pPr>
            <a:endParaRPr lang="en-US"/>
          </a:p>
        </c:txPr>
        <c:crossAx val="1142757568"/>
        <c:crosses val="autoZero"/>
        <c:auto val="1"/>
        <c:lblAlgn val="ctr"/>
        <c:lblOffset val="100"/>
        <c:noMultiLvlLbl val="0"/>
      </c:catAx>
      <c:valAx>
        <c:axId val="114275756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Franklin Gothic Demi Cond" panose="020B0706030402020204" pitchFamily="34" charset="0"/>
                <a:ea typeface="+mn-ea"/>
                <a:cs typeface="+mn-cs"/>
              </a:defRPr>
            </a:pPr>
            <a:endParaRPr lang="en-US"/>
          </a:p>
        </c:txPr>
        <c:crossAx val="114276216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1100">
          <a:solidFill>
            <a:schemeClr val="tx1"/>
          </a:solidFill>
          <a:latin typeface="Franklin Gothic Demi Cond" panose="020B0706030402020204" pitchFamily="34" charset="0"/>
        </a:defRPr>
      </a:pPr>
      <a:endParaRPr lang="en-US"/>
    </a:p>
  </c:txPr>
  <c:externalData r:id="rId4">
    <c:autoUpdate val="0"/>
  </c:externalData>
  <c:userShapes r:id="rId5"/>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6838162812036861E-2"/>
          <c:y val="9.4593966803738161E-2"/>
          <c:w val="0.92209412086581122"/>
          <c:h val="0.66120248107657675"/>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17375E"/>
              </a:solidFill>
              <a:ln>
                <a:noFill/>
              </a:ln>
              <a:effectLst/>
            </c:spPr>
            <c:extLst>
              <c:ext xmlns:c16="http://schemas.microsoft.com/office/drawing/2014/chart" uri="{C3380CC4-5D6E-409C-BE32-E72D297353CC}">
                <c16:uniqueId val="{00000001-C365-45C2-A5EA-2FC2C1029B38}"/>
              </c:ext>
            </c:extLst>
          </c:dPt>
          <c:dPt>
            <c:idx val="1"/>
            <c:invertIfNegative val="0"/>
            <c:bubble3D val="0"/>
            <c:spPr>
              <a:solidFill>
                <a:srgbClr val="17375E"/>
              </a:solidFill>
              <a:ln>
                <a:solidFill>
                  <a:schemeClr val="tx2"/>
                </a:solidFill>
              </a:ln>
              <a:effectLst/>
            </c:spPr>
            <c:extLst>
              <c:ext xmlns:c16="http://schemas.microsoft.com/office/drawing/2014/chart" uri="{C3380CC4-5D6E-409C-BE32-E72D297353CC}">
                <c16:uniqueId val="{00000003-C365-45C2-A5EA-2FC2C1029B38}"/>
              </c:ext>
            </c:extLst>
          </c:dPt>
          <c:dPt>
            <c:idx val="2"/>
            <c:invertIfNegative val="0"/>
            <c:bubble3D val="0"/>
            <c:spPr>
              <a:solidFill>
                <a:schemeClr val="tx2"/>
              </a:solidFill>
              <a:ln>
                <a:solidFill>
                  <a:schemeClr val="tx2"/>
                </a:solidFill>
              </a:ln>
              <a:effectLst/>
            </c:spPr>
            <c:extLst>
              <c:ext xmlns:c16="http://schemas.microsoft.com/office/drawing/2014/chart" uri="{C3380CC4-5D6E-409C-BE32-E72D297353CC}">
                <c16:uniqueId val="{00000005-C365-45C2-A5EA-2FC2C1029B38}"/>
              </c:ext>
            </c:extLst>
          </c:dPt>
          <c:dPt>
            <c:idx val="3"/>
            <c:invertIfNegative val="0"/>
            <c:bubble3D val="0"/>
            <c:spPr>
              <a:solidFill>
                <a:srgbClr val="4F81BD"/>
              </a:solidFill>
              <a:ln>
                <a:noFill/>
              </a:ln>
              <a:effectLst/>
            </c:spPr>
            <c:extLst>
              <c:ext xmlns:c16="http://schemas.microsoft.com/office/drawing/2014/chart" uri="{C3380CC4-5D6E-409C-BE32-E72D297353CC}">
                <c16:uniqueId val="{00000007-C365-45C2-A5EA-2FC2C1029B38}"/>
              </c:ext>
            </c:extLst>
          </c:dPt>
          <c:dPt>
            <c:idx val="4"/>
            <c:invertIfNegative val="0"/>
            <c:bubble3D val="0"/>
            <c:spPr>
              <a:solidFill>
                <a:srgbClr val="4F81BD"/>
              </a:solidFill>
              <a:ln>
                <a:solidFill>
                  <a:schemeClr val="accent5"/>
                </a:solidFill>
              </a:ln>
              <a:effectLst/>
            </c:spPr>
            <c:extLst>
              <c:ext xmlns:c16="http://schemas.microsoft.com/office/drawing/2014/chart" uri="{C3380CC4-5D6E-409C-BE32-E72D297353CC}">
                <c16:uniqueId val="{00000009-C365-45C2-A5EA-2FC2C1029B38}"/>
              </c:ext>
            </c:extLst>
          </c:dPt>
          <c:dPt>
            <c:idx val="5"/>
            <c:invertIfNegative val="0"/>
            <c:bubble3D val="0"/>
            <c:spPr>
              <a:solidFill>
                <a:srgbClr val="4F81BD"/>
              </a:solidFill>
              <a:ln>
                <a:solidFill>
                  <a:schemeClr val="accent5"/>
                </a:solidFill>
              </a:ln>
              <a:effectLst/>
            </c:spPr>
            <c:extLst>
              <c:ext xmlns:c16="http://schemas.microsoft.com/office/drawing/2014/chart" uri="{C3380CC4-5D6E-409C-BE32-E72D297353CC}">
                <c16:uniqueId val="{0000000B-C365-45C2-A5EA-2FC2C1029B38}"/>
              </c:ext>
            </c:extLst>
          </c:dPt>
          <c:dPt>
            <c:idx val="6"/>
            <c:invertIfNegative val="0"/>
            <c:bubble3D val="0"/>
            <c:spPr>
              <a:solidFill>
                <a:srgbClr val="4F81BD"/>
              </a:solidFill>
              <a:ln>
                <a:solidFill>
                  <a:schemeClr val="accent5"/>
                </a:solidFill>
              </a:ln>
              <a:effectLst/>
            </c:spPr>
            <c:extLst>
              <c:ext xmlns:c16="http://schemas.microsoft.com/office/drawing/2014/chart" uri="{C3380CC4-5D6E-409C-BE32-E72D297353CC}">
                <c16:uniqueId val="{0000000D-C365-45C2-A5EA-2FC2C1029B38}"/>
              </c:ext>
            </c:extLst>
          </c:dPt>
          <c:dPt>
            <c:idx val="7"/>
            <c:invertIfNegative val="0"/>
            <c:bubble3D val="0"/>
            <c:spPr>
              <a:solidFill>
                <a:srgbClr val="4F81BD"/>
              </a:solidFill>
              <a:ln>
                <a:solidFill>
                  <a:schemeClr val="accent5"/>
                </a:solidFill>
              </a:ln>
              <a:effectLst/>
            </c:spPr>
            <c:extLst>
              <c:ext xmlns:c16="http://schemas.microsoft.com/office/drawing/2014/chart" uri="{C3380CC4-5D6E-409C-BE32-E72D297353CC}">
                <c16:uniqueId val="{0000000F-C365-45C2-A5EA-2FC2C1029B38}"/>
              </c:ext>
            </c:extLst>
          </c:dPt>
          <c:dPt>
            <c:idx val="8"/>
            <c:invertIfNegative val="0"/>
            <c:bubble3D val="0"/>
            <c:spPr>
              <a:solidFill>
                <a:srgbClr val="4F81BD"/>
              </a:solidFill>
              <a:ln>
                <a:solidFill>
                  <a:schemeClr val="accent5"/>
                </a:solidFill>
              </a:ln>
              <a:effectLst/>
            </c:spPr>
            <c:extLst>
              <c:ext xmlns:c16="http://schemas.microsoft.com/office/drawing/2014/chart" uri="{C3380CC4-5D6E-409C-BE32-E72D297353CC}">
                <c16:uniqueId val="{00000011-C365-45C2-A5EA-2FC2C1029B38}"/>
              </c:ext>
            </c:extLst>
          </c:dPt>
          <c:dPt>
            <c:idx val="9"/>
            <c:invertIfNegative val="0"/>
            <c:bubble3D val="0"/>
            <c:spPr>
              <a:solidFill>
                <a:srgbClr val="FFC000"/>
              </a:solidFill>
              <a:ln>
                <a:noFill/>
              </a:ln>
              <a:effectLst/>
            </c:spPr>
            <c:extLst>
              <c:ext xmlns:c16="http://schemas.microsoft.com/office/drawing/2014/chart" uri="{C3380CC4-5D6E-409C-BE32-E72D297353CC}">
                <c16:uniqueId val="{00000013-C365-45C2-A5EA-2FC2C1029B38}"/>
              </c:ext>
            </c:extLst>
          </c:dPt>
          <c:dPt>
            <c:idx val="10"/>
            <c:invertIfNegative val="0"/>
            <c:bubble3D val="0"/>
            <c:spPr>
              <a:solidFill>
                <a:schemeClr val="accent4"/>
              </a:solidFill>
              <a:ln>
                <a:solidFill>
                  <a:schemeClr val="accent4"/>
                </a:solidFill>
              </a:ln>
              <a:effectLst/>
            </c:spPr>
            <c:extLst>
              <c:ext xmlns:c16="http://schemas.microsoft.com/office/drawing/2014/chart" uri="{C3380CC4-5D6E-409C-BE32-E72D297353CC}">
                <c16:uniqueId val="{00000015-C365-45C2-A5EA-2FC2C1029B38}"/>
              </c:ext>
            </c:extLst>
          </c:dPt>
          <c:dPt>
            <c:idx val="11"/>
            <c:invertIfNegative val="0"/>
            <c:bubble3D val="0"/>
            <c:spPr>
              <a:solidFill>
                <a:schemeClr val="accent4"/>
              </a:solidFill>
              <a:ln>
                <a:solidFill>
                  <a:schemeClr val="accent4"/>
                </a:solidFill>
              </a:ln>
              <a:effectLst/>
            </c:spPr>
            <c:extLst>
              <c:ext xmlns:c16="http://schemas.microsoft.com/office/drawing/2014/chart" uri="{C3380CC4-5D6E-409C-BE32-E72D297353CC}">
                <c16:uniqueId val="{00000017-C365-45C2-A5EA-2FC2C1029B38}"/>
              </c:ext>
            </c:extLst>
          </c:dPt>
          <c:dPt>
            <c:idx val="12"/>
            <c:invertIfNegative val="0"/>
            <c:bubble3D val="0"/>
            <c:spPr>
              <a:solidFill>
                <a:schemeClr val="accent4"/>
              </a:solidFill>
              <a:ln>
                <a:solidFill>
                  <a:schemeClr val="accent4"/>
                </a:solidFill>
              </a:ln>
              <a:effectLst/>
            </c:spPr>
            <c:extLst>
              <c:ext xmlns:c16="http://schemas.microsoft.com/office/drawing/2014/chart" uri="{C3380CC4-5D6E-409C-BE32-E72D297353CC}">
                <c16:uniqueId val="{00000019-C365-45C2-A5EA-2FC2C1029B38}"/>
              </c:ext>
            </c:extLst>
          </c:dPt>
          <c:dPt>
            <c:idx val="13"/>
            <c:invertIfNegative val="0"/>
            <c:bubble3D val="0"/>
            <c:spPr>
              <a:solidFill>
                <a:schemeClr val="accent4"/>
              </a:solidFill>
              <a:ln>
                <a:solidFill>
                  <a:schemeClr val="accent4"/>
                </a:solidFill>
              </a:ln>
              <a:effectLst/>
            </c:spPr>
            <c:extLst>
              <c:ext xmlns:c16="http://schemas.microsoft.com/office/drawing/2014/chart" uri="{C3380CC4-5D6E-409C-BE32-E72D297353CC}">
                <c16:uniqueId val="{0000001B-C365-45C2-A5EA-2FC2C1029B38}"/>
              </c:ext>
            </c:extLst>
          </c:dPt>
          <c:dPt>
            <c:idx val="14"/>
            <c:invertIfNegative val="0"/>
            <c:bubble3D val="0"/>
            <c:spPr>
              <a:solidFill>
                <a:schemeClr val="accent4"/>
              </a:solidFill>
              <a:ln>
                <a:solidFill>
                  <a:schemeClr val="accent4"/>
                </a:solidFill>
              </a:ln>
              <a:effectLst/>
            </c:spPr>
            <c:extLst>
              <c:ext xmlns:c16="http://schemas.microsoft.com/office/drawing/2014/chart" uri="{C3380CC4-5D6E-409C-BE32-E72D297353CC}">
                <c16:uniqueId val="{0000001D-C365-45C2-A5EA-2FC2C1029B38}"/>
              </c:ext>
            </c:extLst>
          </c:dPt>
          <c:dLbls>
            <c:numFmt formatCode="#,##0.0" sourceLinked="0"/>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Franklin Gothic Demi Cond" panose="020B07060304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'Core Slide Template'!$Q$714:$Q$728</c:f>
              <c:strCache>
                <c:ptCount val="15"/>
                <c:pt idx="0">
                  <c:v>Male</c:v>
                </c:pt>
                <c:pt idx="1">
                  <c:v>Female</c:v>
                </c:pt>
                <c:pt idx="3">
                  <c:v>Hispanic</c:v>
                </c:pt>
                <c:pt idx="4">
                  <c:v>Non-
Hispanic</c:v>
                </c:pt>
                <c:pt idx="5">
                  <c:v>White</c:v>
                </c:pt>
                <c:pt idx="6">
                  <c:v>Black</c:v>
                </c:pt>
                <c:pt idx="7">
                  <c:v>American
Indian</c:v>
                </c:pt>
                <c:pt idx="8">
                  <c:v>Asian</c:v>
                </c:pt>
                <c:pt idx="10">
                  <c:v>&lt;1</c:v>
                </c:pt>
                <c:pt idx="11">
                  <c:v>1-4</c:v>
                </c:pt>
                <c:pt idx="12">
                  <c:v>5-9</c:v>
                </c:pt>
                <c:pt idx="13">
                  <c:v>10-14</c:v>
                </c:pt>
                <c:pt idx="14">
                  <c:v>15-17</c:v>
                </c:pt>
              </c:strCache>
            </c:strRef>
          </c:cat>
          <c:val>
            <c:numRef>
              <c:f>'Core Slide Template'!$T$714:$T$728</c:f>
              <c:numCache>
                <c:formatCode>General</c:formatCode>
                <c:ptCount val="15"/>
                <c:pt idx="0">
                  <c:v>35.19724505846326</c:v>
                </c:pt>
                <c:pt idx="1">
                  <c:v>7.6376877576293039</c:v>
                </c:pt>
                <c:pt idx="3">
                  <c:v>6.3666028314774064</c:v>
                </c:pt>
                <c:pt idx="4">
                  <c:v>19.986217639457713</c:v>
                </c:pt>
                <c:pt idx="5">
                  <c:v>7.3219892034432261</c:v>
                </c:pt>
                <c:pt idx="6">
                  <c:v>65.943859864534588</c:v>
                </c:pt>
                <c:pt idx="7">
                  <c:v>13.439327544919935</c:v>
                </c:pt>
                <c:pt idx="8">
                  <c:v>2.5695508227504078</c:v>
                </c:pt>
                <c:pt idx="10">
                  <c:v>5.7169664430884399</c:v>
                </c:pt>
                <c:pt idx="11">
                  <c:v>5.3855627975264531</c:v>
                </c:pt>
                <c:pt idx="12">
                  <c:v>4.5748916066198992</c:v>
                </c:pt>
                <c:pt idx="13">
                  <c:v>12.696211474282887</c:v>
                </c:pt>
                <c:pt idx="14">
                  <c:v>69.929603246030183</c:v>
                </c:pt>
              </c:numCache>
            </c:numRef>
          </c:val>
          <c:extLst>
            <c:ext xmlns:c16="http://schemas.microsoft.com/office/drawing/2014/chart" uri="{C3380CC4-5D6E-409C-BE32-E72D297353CC}">
              <c16:uniqueId val="{0000001E-C365-45C2-A5EA-2FC2C1029B38}"/>
            </c:ext>
          </c:extLst>
        </c:ser>
        <c:dLbls>
          <c:dLblPos val="outEnd"/>
          <c:showLegendKey val="0"/>
          <c:showVal val="1"/>
          <c:showCatName val="0"/>
          <c:showSerName val="0"/>
          <c:showPercent val="0"/>
          <c:showBubbleSize val="0"/>
        </c:dLbls>
        <c:gapWidth val="25"/>
        <c:overlap val="-27"/>
        <c:axId val="1767943808"/>
        <c:axId val="1957248752"/>
      </c:barChart>
      <c:catAx>
        <c:axId val="1767943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Franklin Gothic Demi Cond" panose="020B0706030402020204" pitchFamily="34" charset="0"/>
                <a:ea typeface="+mn-ea"/>
                <a:cs typeface="+mn-cs"/>
              </a:defRPr>
            </a:pPr>
            <a:endParaRPr lang="en-US"/>
          </a:p>
        </c:txPr>
        <c:crossAx val="1957248752"/>
        <c:crosses val="autoZero"/>
        <c:auto val="1"/>
        <c:lblAlgn val="ctr"/>
        <c:lblOffset val="100"/>
        <c:noMultiLvlLbl val="0"/>
      </c:catAx>
      <c:valAx>
        <c:axId val="1957248752"/>
        <c:scaling>
          <c:orientation val="minMax"/>
          <c:max val="80"/>
          <c:min val="0"/>
        </c:scaling>
        <c:delete val="0"/>
        <c:axPos val="l"/>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Franklin Gothic Demi Cond" panose="020B0706030402020204" pitchFamily="34" charset="0"/>
                <a:ea typeface="+mn-ea"/>
                <a:cs typeface="+mn-cs"/>
              </a:defRPr>
            </a:pPr>
            <a:endParaRPr lang="en-US"/>
          </a:p>
        </c:txPr>
        <c:crossAx val="176794380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b="0">
          <a:solidFill>
            <a:sysClr val="windowText" lastClr="000000"/>
          </a:solidFill>
          <a:latin typeface="Franklin Gothic Demi Cond" panose="020B0706030402020204" pitchFamily="34" charset="0"/>
        </a:defRPr>
      </a:pPr>
      <a:endParaRPr lang="en-US"/>
    </a:p>
  </c:txPr>
  <c:externalData r:id="rId4">
    <c:autoUpdate val="0"/>
  </c:externalData>
  <c:userShapes r:id="rId5"/>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8125330132919157"/>
          <c:y val="2.0525593106573495E-2"/>
          <c:w val="0.63873901703530966"/>
          <c:h val="0.94776710146652843"/>
        </c:manualLayout>
      </c:layout>
      <c:barChart>
        <c:barDir val="bar"/>
        <c:grouping val="clustered"/>
        <c:varyColors val="0"/>
        <c:ser>
          <c:idx val="0"/>
          <c:order val="0"/>
          <c:spPr>
            <a:solidFill>
              <a:sysClr val="window" lastClr="FFFFFF">
                <a:lumMod val="65000"/>
              </a:sysClr>
            </a:solidFill>
            <a:ln>
              <a:noFill/>
            </a:ln>
            <a:effectLst/>
          </c:spPr>
          <c:invertIfNegative val="0"/>
          <c:dPt>
            <c:idx val="0"/>
            <c:invertIfNegative val="0"/>
            <c:bubble3D val="0"/>
            <c:spPr>
              <a:solidFill>
                <a:srgbClr val="4F81BD"/>
              </a:solidFill>
              <a:ln>
                <a:noFill/>
              </a:ln>
              <a:effectLst/>
            </c:spPr>
            <c:extLst>
              <c:ext xmlns:c16="http://schemas.microsoft.com/office/drawing/2014/chart" uri="{C3380CC4-5D6E-409C-BE32-E72D297353CC}">
                <c16:uniqueId val="{00000001-4911-4376-946A-1D3D7F80F334}"/>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ysClr val="windowText" lastClr="000000"/>
                    </a:solidFill>
                    <a:latin typeface="Franklin Gothic Demi Cond" panose="020B07060304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'Core Slide Template'!$Q$681:$Q$684</c:f>
              <c:strCache>
                <c:ptCount val="4"/>
                <c:pt idx="0">
                  <c:v>Unintentional</c:v>
                </c:pt>
                <c:pt idx="1">
                  <c:v>Unknown </c:v>
                </c:pt>
                <c:pt idx="2">
                  <c:v>Assault</c:v>
                </c:pt>
                <c:pt idx="3">
                  <c:v>Self-Inflicted</c:v>
                </c:pt>
              </c:strCache>
            </c:strRef>
          </c:cat>
          <c:val>
            <c:numRef>
              <c:f>'Core Slide Template'!$R$681:$R$684</c:f>
              <c:numCache>
                <c:formatCode>0%</c:formatCode>
                <c:ptCount val="4"/>
                <c:pt idx="0">
                  <c:v>0.67</c:v>
                </c:pt>
                <c:pt idx="1">
                  <c:v>0.23</c:v>
                </c:pt>
                <c:pt idx="2">
                  <c:v>0.08</c:v>
                </c:pt>
                <c:pt idx="3">
                  <c:v>0.02</c:v>
                </c:pt>
              </c:numCache>
            </c:numRef>
          </c:val>
          <c:extLst>
            <c:ext xmlns:c16="http://schemas.microsoft.com/office/drawing/2014/chart" uri="{C3380CC4-5D6E-409C-BE32-E72D297353CC}">
              <c16:uniqueId val="{00000002-4911-4376-946A-1D3D7F80F334}"/>
            </c:ext>
          </c:extLst>
        </c:ser>
        <c:dLbls>
          <c:showLegendKey val="0"/>
          <c:showVal val="0"/>
          <c:showCatName val="0"/>
          <c:showSerName val="0"/>
          <c:showPercent val="0"/>
          <c:showBubbleSize val="0"/>
        </c:dLbls>
        <c:gapWidth val="30"/>
        <c:axId val="461441200"/>
        <c:axId val="461438576"/>
      </c:barChart>
      <c:catAx>
        <c:axId val="461441200"/>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600" b="0" i="0" u="none" strike="noStrike" kern="1200" baseline="0">
                <a:solidFill>
                  <a:schemeClr val="tx1"/>
                </a:solidFill>
                <a:latin typeface="Franklin Gothic Demi Cond" panose="020B0706030402020204" pitchFamily="34" charset="0"/>
                <a:ea typeface="+mn-ea"/>
                <a:cs typeface="+mn-cs"/>
              </a:defRPr>
            </a:pPr>
            <a:endParaRPr lang="en-US"/>
          </a:p>
        </c:txPr>
        <c:crossAx val="461438576"/>
        <c:crosses val="autoZero"/>
        <c:auto val="1"/>
        <c:lblAlgn val="ctr"/>
        <c:lblOffset val="100"/>
        <c:noMultiLvlLbl val="0"/>
      </c:catAx>
      <c:valAx>
        <c:axId val="461438576"/>
        <c:scaling>
          <c:orientation val="minMax"/>
        </c:scaling>
        <c:delete val="1"/>
        <c:axPos val="b"/>
        <c:numFmt formatCode="0%" sourceLinked="1"/>
        <c:majorTickMark val="out"/>
        <c:minorTickMark val="none"/>
        <c:tickLblPos val="nextTo"/>
        <c:crossAx val="461441200"/>
        <c:crosses val="max"/>
        <c:crossBetween val="between"/>
      </c:valAx>
      <c:spPr>
        <a:noFill/>
        <a:ln w="25400">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0" i="0" u="none" strike="noStrike" kern="1200" spc="0" baseline="0">
                <a:solidFill>
                  <a:sysClr val="windowText" lastClr="000000"/>
                </a:solidFill>
                <a:latin typeface="Franklin Gothic Demi Cond" panose="020B0706030402020204" pitchFamily="34" charset="0"/>
                <a:ea typeface="+mn-ea"/>
                <a:cs typeface="+mn-cs"/>
              </a:defRPr>
            </a:pPr>
            <a:r>
              <a:rPr lang="en-US" sz="2000" dirty="0">
                <a:solidFill>
                  <a:srgbClr val="003B70"/>
                </a:solidFill>
                <a:latin typeface="Franklin Gothic Demi Cond" panose="020B0706030402020204" pitchFamily="34" charset="0"/>
              </a:rPr>
              <a:t>Firearms</a:t>
            </a:r>
            <a:r>
              <a:rPr lang="en-US" sz="2000" baseline="0" dirty="0">
                <a:solidFill>
                  <a:sysClr val="windowText" lastClr="000000"/>
                </a:solidFill>
                <a:latin typeface="Franklin Gothic Demi Cond" panose="020B0706030402020204" pitchFamily="34" charset="0"/>
              </a:rPr>
              <a:t> </a:t>
            </a:r>
            <a:r>
              <a:rPr lang="en-US" sz="2000" baseline="0" dirty="0">
                <a:solidFill>
                  <a:srgbClr val="FC8D62"/>
                </a:solidFill>
                <a:latin typeface="Franklin Gothic Demi Cond" panose="020B0706030402020204" pitchFamily="34" charset="0"/>
              </a:rPr>
              <a:t>Kept In or </a:t>
            </a:r>
          </a:p>
          <a:p>
            <a:pPr>
              <a:defRPr sz="2000">
                <a:solidFill>
                  <a:sysClr val="windowText" lastClr="000000"/>
                </a:solidFill>
                <a:latin typeface="Franklin Gothic Demi Cond" panose="020B0706030402020204" pitchFamily="34" charset="0"/>
              </a:defRPr>
            </a:pPr>
            <a:r>
              <a:rPr lang="en-US" sz="2000" baseline="0" dirty="0">
                <a:solidFill>
                  <a:srgbClr val="FC8D62"/>
                </a:solidFill>
                <a:latin typeface="Franklin Gothic Demi Cond" panose="020B0706030402020204" pitchFamily="34" charset="0"/>
              </a:rPr>
              <a:t>Around the Home</a:t>
            </a:r>
            <a:endParaRPr lang="en-US" sz="2000" dirty="0">
              <a:solidFill>
                <a:srgbClr val="FC8D62"/>
              </a:solidFill>
              <a:latin typeface="Franklin Gothic Demi Cond" panose="020B0706030402020204" pitchFamily="34" charset="0"/>
            </a:endParaRPr>
          </a:p>
        </c:rich>
      </c:tx>
      <c:overlay val="0"/>
      <c:spPr>
        <a:noFill/>
        <a:ln>
          <a:noFill/>
        </a:ln>
        <a:effectLst/>
      </c:spPr>
      <c:txPr>
        <a:bodyPr rot="0" spcFirstLastPara="1" vertOverflow="ellipsis" vert="horz" wrap="square" anchor="ctr" anchorCtr="1"/>
        <a:lstStyle/>
        <a:p>
          <a:pPr>
            <a:defRPr sz="2000" b="0" i="0" u="none" strike="noStrike" kern="1200" spc="0" baseline="0">
              <a:solidFill>
                <a:sysClr val="windowText" lastClr="000000"/>
              </a:solidFill>
              <a:latin typeface="Franklin Gothic Demi Cond" panose="020B0706030402020204" pitchFamily="34" charset="0"/>
              <a:ea typeface="+mn-ea"/>
              <a:cs typeface="+mn-cs"/>
            </a:defRPr>
          </a:pPr>
          <a:endParaRPr lang="en-US"/>
        </a:p>
      </c:txPr>
    </c:title>
    <c:autoTitleDeleted val="0"/>
    <c:plotArea>
      <c:layout/>
      <c:doughnutChart>
        <c:varyColors val="1"/>
        <c:ser>
          <c:idx val="0"/>
          <c:order val="0"/>
          <c:dPt>
            <c:idx val="0"/>
            <c:bubble3D val="0"/>
            <c:spPr>
              <a:solidFill>
                <a:srgbClr val="FC8D62"/>
              </a:solidFill>
              <a:ln w="19050">
                <a:solidFill>
                  <a:schemeClr val="lt1"/>
                </a:solidFill>
              </a:ln>
              <a:effectLst/>
            </c:spPr>
            <c:extLst>
              <c:ext xmlns:c16="http://schemas.microsoft.com/office/drawing/2014/chart" uri="{C3380CC4-5D6E-409C-BE32-E72D297353CC}">
                <c16:uniqueId val="{00000001-DB0C-4646-ABE9-72B9669AFEF1}"/>
              </c:ext>
            </c:extLst>
          </c:dPt>
          <c:dPt>
            <c:idx val="1"/>
            <c:bubble3D val="0"/>
            <c:spPr>
              <a:solidFill>
                <a:srgbClr val="FECCB8"/>
              </a:solidFill>
              <a:ln w="19050">
                <a:solidFill>
                  <a:schemeClr val="lt1"/>
                </a:solidFill>
              </a:ln>
              <a:effectLst/>
            </c:spPr>
            <c:extLst>
              <c:ext xmlns:c16="http://schemas.microsoft.com/office/drawing/2014/chart" uri="{C3380CC4-5D6E-409C-BE32-E72D297353CC}">
                <c16:uniqueId val="{00000003-DB0C-4646-ABE9-72B9669AFEF1}"/>
              </c:ext>
            </c:extLst>
          </c:dPt>
          <c:cat>
            <c:strRef>
              <c:f>(Sheet1!$D$3,Sheet1!$F$3)</c:f>
              <c:strCache>
                <c:ptCount val="2"/>
                <c:pt idx="0">
                  <c:v>Yes</c:v>
                </c:pt>
                <c:pt idx="1">
                  <c:v>No</c:v>
                </c:pt>
              </c:strCache>
            </c:strRef>
          </c:cat>
          <c:val>
            <c:numRef>
              <c:f>(Sheet1!$D$4,Sheet1!$F$4)</c:f>
              <c:numCache>
                <c:formatCode>General</c:formatCode>
                <c:ptCount val="2"/>
                <c:pt idx="0">
                  <c:v>42.1</c:v>
                </c:pt>
                <c:pt idx="1">
                  <c:v>57.9</c:v>
                </c:pt>
              </c:numCache>
            </c:numRef>
          </c:val>
          <c:extLst>
            <c:ext xmlns:c16="http://schemas.microsoft.com/office/drawing/2014/chart" uri="{C3380CC4-5D6E-409C-BE32-E72D297353CC}">
              <c16:uniqueId val="{00000004-DB0C-4646-ABE9-72B9669AFEF1}"/>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0" i="0" u="none" strike="noStrike" kern="1200" spc="0" baseline="0">
                <a:solidFill>
                  <a:sysClr val="windowText" lastClr="000000"/>
                </a:solidFill>
                <a:latin typeface="Franklin Gothic Demi Cond" panose="020B0706030402020204" pitchFamily="34" charset="0"/>
                <a:ea typeface="+mn-ea"/>
                <a:cs typeface="+mn-cs"/>
              </a:defRPr>
            </a:pPr>
            <a:r>
              <a:rPr lang="en-US" sz="2000" dirty="0">
                <a:solidFill>
                  <a:srgbClr val="003B70"/>
                </a:solidFill>
                <a:latin typeface="Franklin Gothic Demi Cond" panose="020B0706030402020204" pitchFamily="34" charset="0"/>
              </a:rPr>
              <a:t>Any of These Firearms</a:t>
            </a:r>
            <a:r>
              <a:rPr lang="en-US" sz="2000" baseline="0" dirty="0">
                <a:solidFill>
                  <a:srgbClr val="003B70"/>
                </a:solidFill>
                <a:latin typeface="Franklin Gothic Demi Cond" panose="020B0706030402020204" pitchFamily="34" charset="0"/>
              </a:rPr>
              <a:t> are </a:t>
            </a:r>
            <a:r>
              <a:rPr lang="en-US" sz="2000" baseline="0" dirty="0">
                <a:solidFill>
                  <a:srgbClr val="CE6136"/>
                </a:solidFill>
                <a:latin typeface="Franklin Gothic Demi Cond" panose="020B0706030402020204" pitchFamily="34" charset="0"/>
              </a:rPr>
              <a:t>Currently Loaded</a:t>
            </a:r>
            <a:endParaRPr lang="en-US" sz="2000" dirty="0">
              <a:solidFill>
                <a:srgbClr val="CE6136"/>
              </a:solidFill>
              <a:latin typeface="Franklin Gothic Demi Cond" panose="020B0706030402020204" pitchFamily="34" charset="0"/>
            </a:endParaRPr>
          </a:p>
        </c:rich>
      </c:tx>
      <c:overlay val="0"/>
      <c:spPr>
        <a:noFill/>
        <a:ln>
          <a:noFill/>
        </a:ln>
        <a:effectLst/>
      </c:spPr>
      <c:txPr>
        <a:bodyPr rot="0" spcFirstLastPara="1" vertOverflow="ellipsis" vert="horz" wrap="square" anchor="ctr" anchorCtr="1"/>
        <a:lstStyle/>
        <a:p>
          <a:pPr>
            <a:defRPr sz="2000" b="0" i="0" u="none" strike="noStrike" kern="1200" spc="0" baseline="0">
              <a:solidFill>
                <a:sysClr val="windowText" lastClr="000000"/>
              </a:solidFill>
              <a:latin typeface="Franklin Gothic Demi Cond" panose="020B0706030402020204" pitchFamily="34" charset="0"/>
              <a:ea typeface="+mn-ea"/>
              <a:cs typeface="+mn-cs"/>
            </a:defRPr>
          </a:pPr>
          <a:endParaRPr lang="en-US"/>
        </a:p>
      </c:txPr>
    </c:title>
    <c:autoTitleDeleted val="0"/>
    <c:plotArea>
      <c:layout/>
      <c:doughnutChart>
        <c:varyColors val="1"/>
        <c:ser>
          <c:idx val="0"/>
          <c:order val="0"/>
          <c:spPr>
            <a:solidFill>
              <a:schemeClr val="accent2">
                <a:lumMod val="60000"/>
                <a:lumOff val="40000"/>
              </a:schemeClr>
            </a:solidFill>
          </c:spPr>
          <c:dPt>
            <c:idx val="0"/>
            <c:bubble3D val="0"/>
            <c:spPr>
              <a:solidFill>
                <a:srgbClr val="CE6136"/>
              </a:solidFill>
              <a:ln w="19050">
                <a:solidFill>
                  <a:schemeClr val="lt1"/>
                </a:solidFill>
              </a:ln>
              <a:effectLst/>
            </c:spPr>
            <c:extLst>
              <c:ext xmlns:c16="http://schemas.microsoft.com/office/drawing/2014/chart" uri="{C3380CC4-5D6E-409C-BE32-E72D297353CC}">
                <c16:uniqueId val="{00000001-DD8F-4583-92E9-8850BF6E0FF5}"/>
              </c:ext>
            </c:extLst>
          </c:dPt>
          <c:dPt>
            <c:idx val="1"/>
            <c:bubble3D val="0"/>
            <c:spPr>
              <a:solidFill>
                <a:srgbClr val="FC8D62"/>
              </a:solidFill>
              <a:ln w="19050">
                <a:solidFill>
                  <a:schemeClr val="lt1"/>
                </a:solidFill>
              </a:ln>
              <a:effectLst/>
            </c:spPr>
            <c:extLst>
              <c:ext xmlns:c16="http://schemas.microsoft.com/office/drawing/2014/chart" uri="{C3380CC4-5D6E-409C-BE32-E72D297353CC}">
                <c16:uniqueId val="{00000003-DD8F-4583-92E9-8850BF6E0FF5}"/>
              </c:ext>
            </c:extLst>
          </c:dPt>
          <c:cat>
            <c:strRef>
              <c:f>(Sheet1!$D$3,Sheet1!$F$3)</c:f>
              <c:strCache>
                <c:ptCount val="2"/>
                <c:pt idx="0">
                  <c:v>Yes</c:v>
                </c:pt>
                <c:pt idx="1">
                  <c:v>No</c:v>
                </c:pt>
              </c:strCache>
            </c:strRef>
          </c:cat>
          <c:val>
            <c:numRef>
              <c:f>(Sheet1!$D$5,Sheet1!$F$5)</c:f>
              <c:numCache>
                <c:formatCode>General</c:formatCode>
                <c:ptCount val="2"/>
                <c:pt idx="0">
                  <c:v>45.4</c:v>
                </c:pt>
                <c:pt idx="1">
                  <c:v>54.6</c:v>
                </c:pt>
              </c:numCache>
            </c:numRef>
          </c:val>
          <c:extLst>
            <c:ext xmlns:c16="http://schemas.microsoft.com/office/drawing/2014/chart" uri="{C3380CC4-5D6E-409C-BE32-E72D297353CC}">
              <c16:uniqueId val="{00000004-DD8F-4583-92E9-8850BF6E0FF5}"/>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0" i="0" u="none" strike="noStrike" kern="1200" spc="0" baseline="0">
                <a:solidFill>
                  <a:sysClr val="windowText" lastClr="000000"/>
                </a:solidFill>
                <a:latin typeface="Franklin Gothic Demi Cond" panose="020B0706030402020204" pitchFamily="34" charset="0"/>
                <a:ea typeface="+mn-ea"/>
                <a:cs typeface="+mn-cs"/>
              </a:defRPr>
            </a:pPr>
            <a:r>
              <a:rPr lang="en-US" sz="2000" dirty="0">
                <a:solidFill>
                  <a:srgbClr val="003B70"/>
                </a:solidFill>
                <a:latin typeface="Franklin Gothic Demi Cond" panose="020B0706030402020204" pitchFamily="34" charset="0"/>
              </a:rPr>
              <a:t>Firearms </a:t>
            </a:r>
            <a:r>
              <a:rPr lang="en-US" sz="2000" baseline="0" dirty="0">
                <a:solidFill>
                  <a:srgbClr val="003B70"/>
                </a:solidFill>
                <a:latin typeface="Franklin Gothic Demi Cond" panose="020B0706030402020204" pitchFamily="34" charset="0"/>
              </a:rPr>
              <a:t>that are </a:t>
            </a:r>
            <a:r>
              <a:rPr lang="en-US" sz="2000" baseline="0" dirty="0">
                <a:solidFill>
                  <a:srgbClr val="8D4123"/>
                </a:solidFill>
                <a:latin typeface="Franklin Gothic Demi Cond" panose="020B0706030402020204" pitchFamily="34" charset="0"/>
              </a:rPr>
              <a:t>Loaded and Unlocked </a:t>
            </a:r>
            <a:endParaRPr lang="en-US" sz="2000" dirty="0">
              <a:solidFill>
                <a:srgbClr val="8D4123"/>
              </a:solidFill>
              <a:latin typeface="Franklin Gothic Demi Cond" panose="020B0706030402020204" pitchFamily="34" charset="0"/>
            </a:endParaRPr>
          </a:p>
        </c:rich>
      </c:tx>
      <c:overlay val="0"/>
      <c:spPr>
        <a:noFill/>
        <a:ln>
          <a:noFill/>
        </a:ln>
        <a:effectLst/>
      </c:spPr>
      <c:txPr>
        <a:bodyPr rot="0" spcFirstLastPara="1" vertOverflow="ellipsis" vert="horz" wrap="square" anchor="ctr" anchorCtr="1"/>
        <a:lstStyle/>
        <a:p>
          <a:pPr>
            <a:defRPr sz="2000" b="0" i="0" u="none" strike="noStrike" kern="1200" spc="0" baseline="0">
              <a:solidFill>
                <a:sysClr val="windowText" lastClr="000000"/>
              </a:solidFill>
              <a:latin typeface="Franklin Gothic Demi Cond" panose="020B0706030402020204" pitchFamily="34" charset="0"/>
              <a:ea typeface="+mn-ea"/>
              <a:cs typeface="+mn-cs"/>
            </a:defRPr>
          </a:pPr>
          <a:endParaRPr lang="en-US"/>
        </a:p>
      </c:txPr>
    </c:title>
    <c:autoTitleDeleted val="0"/>
    <c:plotArea>
      <c:layout/>
      <c:doughnutChart>
        <c:varyColors val="1"/>
        <c:ser>
          <c:idx val="0"/>
          <c:order val="0"/>
          <c:spPr>
            <a:solidFill>
              <a:schemeClr val="accent2">
                <a:lumMod val="75000"/>
              </a:schemeClr>
            </a:solidFill>
          </c:spPr>
          <c:dPt>
            <c:idx val="0"/>
            <c:bubble3D val="0"/>
            <c:spPr>
              <a:solidFill>
                <a:srgbClr val="8D4123"/>
              </a:solidFill>
              <a:ln w="19050">
                <a:solidFill>
                  <a:schemeClr val="lt1"/>
                </a:solidFill>
              </a:ln>
              <a:effectLst/>
            </c:spPr>
            <c:extLst>
              <c:ext xmlns:c16="http://schemas.microsoft.com/office/drawing/2014/chart" uri="{C3380CC4-5D6E-409C-BE32-E72D297353CC}">
                <c16:uniqueId val="{00000001-5AB6-40EE-A2DB-9065CF4CEFF5}"/>
              </c:ext>
            </c:extLst>
          </c:dPt>
          <c:dPt>
            <c:idx val="1"/>
            <c:bubble3D val="0"/>
            <c:spPr>
              <a:solidFill>
                <a:srgbClr val="CE6136"/>
              </a:solidFill>
              <a:ln w="19050">
                <a:solidFill>
                  <a:schemeClr val="lt1"/>
                </a:solidFill>
              </a:ln>
              <a:effectLst/>
            </c:spPr>
            <c:extLst>
              <c:ext xmlns:c16="http://schemas.microsoft.com/office/drawing/2014/chart" uri="{C3380CC4-5D6E-409C-BE32-E72D297353CC}">
                <c16:uniqueId val="{00000003-5AB6-40EE-A2DB-9065CF4CEFF5}"/>
              </c:ext>
            </c:extLst>
          </c:dPt>
          <c:cat>
            <c:strRef>
              <c:f>(Sheet1!$D$3,Sheet1!$F$3)</c:f>
              <c:strCache>
                <c:ptCount val="2"/>
                <c:pt idx="0">
                  <c:v>Yes</c:v>
                </c:pt>
                <c:pt idx="1">
                  <c:v>No</c:v>
                </c:pt>
              </c:strCache>
            </c:strRef>
          </c:cat>
          <c:val>
            <c:numRef>
              <c:f>(Sheet1!$D$6,Sheet1!$F$6)</c:f>
              <c:numCache>
                <c:formatCode>General</c:formatCode>
                <c:ptCount val="2"/>
                <c:pt idx="0">
                  <c:v>53</c:v>
                </c:pt>
                <c:pt idx="1">
                  <c:v>47</c:v>
                </c:pt>
              </c:numCache>
            </c:numRef>
          </c:val>
          <c:extLst>
            <c:ext xmlns:c16="http://schemas.microsoft.com/office/drawing/2014/chart" uri="{C3380CC4-5D6E-409C-BE32-E72D297353CC}">
              <c16:uniqueId val="{00000004-5AB6-40EE-A2DB-9065CF4CEFF5}"/>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4288846721276405E-2"/>
          <c:y val="0.24858593158946918"/>
          <c:w val="0.90386938715549647"/>
          <c:h val="0.51347767280960421"/>
        </c:manualLayout>
      </c:layout>
      <c:barChart>
        <c:barDir val="col"/>
        <c:grouping val="clustered"/>
        <c:varyColors val="0"/>
        <c:ser>
          <c:idx val="0"/>
          <c:order val="0"/>
          <c:tx>
            <c:strRef>
              <c:f>'Core Slide Template'!$R$67</c:f>
              <c:strCache>
                <c:ptCount val="1"/>
                <c:pt idx="0">
                  <c:v>All Violent Deaths</c:v>
                </c:pt>
              </c:strCache>
            </c:strRef>
          </c:tx>
          <c:spPr>
            <a:solidFill>
              <a:sysClr val="window" lastClr="FFFFFF">
                <a:lumMod val="75000"/>
              </a:sysClr>
            </a:solidFill>
            <a:ln>
              <a:noFill/>
            </a:ln>
            <a:effectLst/>
          </c:spPr>
          <c:invertIfNegative val="0"/>
          <c:dPt>
            <c:idx val="1"/>
            <c:invertIfNegative val="0"/>
            <c:bubble3D val="0"/>
            <c:spPr>
              <a:solidFill>
                <a:sysClr val="window" lastClr="FFFFFF">
                  <a:lumMod val="75000"/>
                </a:sysClr>
              </a:solidFill>
              <a:ln>
                <a:noFill/>
              </a:ln>
              <a:effectLst/>
            </c:spPr>
            <c:extLst>
              <c:ext xmlns:c16="http://schemas.microsoft.com/office/drawing/2014/chart" uri="{C3380CC4-5D6E-409C-BE32-E72D297353CC}">
                <c16:uniqueId val="{00000001-2D29-4B72-9A53-405813DEC869}"/>
              </c:ext>
            </c:extLst>
          </c:dPt>
          <c:dPt>
            <c:idx val="4"/>
            <c:invertIfNegative val="0"/>
            <c:bubble3D val="0"/>
            <c:spPr>
              <a:solidFill>
                <a:sysClr val="window" lastClr="FFFFFF">
                  <a:lumMod val="75000"/>
                </a:sysClr>
              </a:solidFill>
              <a:ln>
                <a:noFill/>
              </a:ln>
              <a:effectLst/>
            </c:spPr>
            <c:extLst>
              <c:ext xmlns:c16="http://schemas.microsoft.com/office/drawing/2014/chart" uri="{C3380CC4-5D6E-409C-BE32-E72D297353CC}">
                <c16:uniqueId val="{00000003-2D29-4B72-9A53-405813DEC869}"/>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ysClr val="windowText" lastClr="000000"/>
                    </a:solidFill>
                    <a:latin typeface="Franklin Gothic Demi Cond" panose="020B07060304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'Core Slide Template'!$Q$68:$Q$72</c:f>
              <c:strCache>
                <c:ptCount val="5"/>
                <c:pt idx="0">
                  <c:v>Suicide</c:v>
                </c:pt>
                <c:pt idx="1">
                  <c:v>Homicide</c:v>
                </c:pt>
                <c:pt idx="2">
                  <c:v>Legal Intervention</c:v>
                </c:pt>
                <c:pt idx="3">
                  <c:v>Undetermined Intent</c:v>
                </c:pt>
                <c:pt idx="4">
                  <c:v>Unintentional Firearm</c:v>
                </c:pt>
              </c:strCache>
            </c:strRef>
          </c:cat>
          <c:val>
            <c:numRef>
              <c:f>'Core Slide Template'!$R$68:$R$72</c:f>
              <c:numCache>
                <c:formatCode>General</c:formatCode>
                <c:ptCount val="5"/>
                <c:pt idx="0">
                  <c:v>484</c:v>
                </c:pt>
                <c:pt idx="1">
                  <c:v>665</c:v>
                </c:pt>
                <c:pt idx="2">
                  <c:v>3</c:v>
                </c:pt>
                <c:pt idx="3">
                  <c:v>59</c:v>
                </c:pt>
                <c:pt idx="4">
                  <c:v>68</c:v>
                </c:pt>
              </c:numCache>
            </c:numRef>
          </c:val>
          <c:extLst>
            <c:ext xmlns:c16="http://schemas.microsoft.com/office/drawing/2014/chart" uri="{C3380CC4-5D6E-409C-BE32-E72D297353CC}">
              <c16:uniqueId val="{00000004-2D29-4B72-9A53-405813DEC869}"/>
            </c:ext>
          </c:extLst>
        </c:ser>
        <c:ser>
          <c:idx val="1"/>
          <c:order val="1"/>
          <c:tx>
            <c:strRef>
              <c:f>'Core Slide Template'!$S$67</c:f>
              <c:strCache>
                <c:ptCount val="1"/>
                <c:pt idx="0">
                  <c:v>Firearm Deaths</c:v>
                </c:pt>
              </c:strCache>
            </c:strRef>
          </c:tx>
          <c:spPr>
            <a:solidFill>
              <a:srgbClr val="F79646">
                <a:lumMod val="75000"/>
              </a:srgb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ysClr val="windowText" lastClr="000000"/>
                    </a:solidFill>
                    <a:latin typeface="Franklin Gothic Demi Cond" panose="020B07060304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'Core Slide Template'!$Q$68:$Q$72</c:f>
              <c:strCache>
                <c:ptCount val="5"/>
                <c:pt idx="0">
                  <c:v>Suicide</c:v>
                </c:pt>
                <c:pt idx="1">
                  <c:v>Homicide</c:v>
                </c:pt>
                <c:pt idx="2">
                  <c:v>Legal Intervention</c:v>
                </c:pt>
                <c:pt idx="3">
                  <c:v>Undetermined Intent</c:v>
                </c:pt>
                <c:pt idx="4">
                  <c:v>Unintentional Firearm</c:v>
                </c:pt>
              </c:strCache>
            </c:strRef>
          </c:cat>
          <c:val>
            <c:numRef>
              <c:f>'Core Slide Template'!$S$68:$S$72</c:f>
              <c:numCache>
                <c:formatCode>General</c:formatCode>
                <c:ptCount val="5"/>
                <c:pt idx="0">
                  <c:v>235</c:v>
                </c:pt>
                <c:pt idx="1">
                  <c:v>412</c:v>
                </c:pt>
                <c:pt idx="2">
                  <c:v>2</c:v>
                </c:pt>
                <c:pt idx="3">
                  <c:v>8</c:v>
                </c:pt>
                <c:pt idx="4">
                  <c:v>68</c:v>
                </c:pt>
              </c:numCache>
            </c:numRef>
          </c:val>
          <c:extLst>
            <c:ext xmlns:c16="http://schemas.microsoft.com/office/drawing/2014/chart" uri="{C3380CC4-5D6E-409C-BE32-E72D297353CC}">
              <c16:uniqueId val="{00000005-2D29-4B72-9A53-405813DEC869}"/>
            </c:ext>
          </c:extLst>
        </c:ser>
        <c:dLbls>
          <c:showLegendKey val="0"/>
          <c:showVal val="0"/>
          <c:showCatName val="0"/>
          <c:showSerName val="0"/>
          <c:showPercent val="0"/>
          <c:showBubbleSize val="0"/>
        </c:dLbls>
        <c:gapWidth val="48"/>
        <c:axId val="764728184"/>
        <c:axId val="764731792"/>
      </c:barChart>
      <c:catAx>
        <c:axId val="764728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Franklin Gothic Demi Cond" panose="020B0706030402020204" pitchFamily="34" charset="0"/>
                <a:ea typeface="+mn-ea"/>
                <a:cs typeface="+mn-cs"/>
              </a:defRPr>
            </a:pPr>
            <a:endParaRPr lang="en-US"/>
          </a:p>
        </c:txPr>
        <c:crossAx val="764731792"/>
        <c:crosses val="autoZero"/>
        <c:auto val="1"/>
        <c:lblAlgn val="ctr"/>
        <c:lblOffset val="100"/>
        <c:noMultiLvlLbl val="0"/>
      </c:catAx>
      <c:valAx>
        <c:axId val="764731792"/>
        <c:scaling>
          <c:orientation val="minMax"/>
        </c:scaling>
        <c:delete val="0"/>
        <c:axPos val="l"/>
        <c:title>
          <c:tx>
            <c:rich>
              <a:bodyPr rot="0" spcFirstLastPara="1" vertOverflow="ellipsis" wrap="square" anchor="ctr" anchorCtr="1"/>
              <a:lstStyle/>
              <a:p>
                <a:pPr>
                  <a:defRPr sz="1400" b="0" i="0" u="none" strike="noStrike" kern="1200" baseline="0">
                    <a:solidFill>
                      <a:sysClr val="windowText" lastClr="000000"/>
                    </a:solidFill>
                    <a:latin typeface="Franklin Gothic Demi Cond" panose="020B0706030402020204" pitchFamily="34" charset="0"/>
                    <a:ea typeface="+mn-ea"/>
                    <a:cs typeface="+mn-cs"/>
                  </a:defRPr>
                </a:pPr>
                <a:r>
                  <a:rPr lang="en-US" sz="1400"/>
                  <a:t>Number of  Deaths</a:t>
                </a:r>
              </a:p>
            </c:rich>
          </c:tx>
          <c:layout>
            <c:manualLayout>
              <c:xMode val="edge"/>
              <c:yMode val="edge"/>
              <c:x val="8.3733644768284564E-3"/>
              <c:y val="0.17453349732249651"/>
            </c:manualLayout>
          </c:layout>
          <c:overlay val="0"/>
          <c:spPr>
            <a:noFill/>
            <a:ln>
              <a:noFill/>
            </a:ln>
            <a:effectLst/>
          </c:spPr>
          <c:txPr>
            <a:bodyPr rot="0" spcFirstLastPara="1" vertOverflow="ellipsis" wrap="square" anchor="ctr" anchorCtr="1"/>
            <a:lstStyle/>
            <a:p>
              <a:pPr>
                <a:defRPr sz="1400" b="0" i="0" u="none" strike="noStrike" kern="1200" baseline="0">
                  <a:solidFill>
                    <a:sysClr val="windowText" lastClr="000000"/>
                  </a:solidFill>
                  <a:latin typeface="Franklin Gothic Demi Cond" panose="020B0706030402020204" pitchFamily="34" charset="0"/>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Franklin Gothic Demi Cond" panose="020B0706030402020204" pitchFamily="34" charset="0"/>
                <a:ea typeface="+mn-ea"/>
                <a:cs typeface="+mn-cs"/>
              </a:defRPr>
            </a:pPr>
            <a:endParaRPr lang="en-US"/>
          </a:p>
        </c:txPr>
        <c:crossAx val="764728184"/>
        <c:crosses val="autoZero"/>
        <c:crossBetween val="between"/>
      </c:valAx>
      <c:spPr>
        <a:noFill/>
        <a:ln>
          <a:noFill/>
        </a:ln>
        <a:effectLst/>
      </c:spPr>
    </c:plotArea>
    <c:legend>
      <c:legendPos val="r"/>
      <c:layout>
        <c:manualLayout>
          <c:xMode val="edge"/>
          <c:yMode val="edge"/>
          <c:x val="0"/>
          <c:y val="7.3747913924091982E-2"/>
          <c:w val="0.36612177792141654"/>
          <c:h val="0.10791808442466853"/>
        </c:manualLayout>
      </c:layout>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Franklin Gothic Demi Cond" panose="020B0706030402020204" pitchFamily="34" charset="0"/>
              <a:ea typeface="+mn-ea"/>
              <a:cs typeface="+mn-cs"/>
            </a:defRPr>
          </a:pPr>
          <a:endParaRPr lang="en-US"/>
        </a:p>
      </c:txPr>
    </c:legend>
    <c:plotVisOnly val="1"/>
    <c:dispBlanksAs val="gap"/>
    <c:showDLblsOverMax val="0"/>
  </c:chart>
  <c:spPr>
    <a:noFill/>
    <a:ln w="9525" cap="flat" cmpd="sng" algn="ctr">
      <a:noFill/>
      <a:round/>
    </a:ln>
    <a:effectLst/>
  </c:spPr>
  <c:txPr>
    <a:bodyPr/>
    <a:lstStyle/>
    <a:p>
      <a:pPr>
        <a:defRPr sz="1800">
          <a:solidFill>
            <a:sysClr val="windowText" lastClr="000000"/>
          </a:solidFill>
          <a:latin typeface="Franklin Gothic Demi Cond" panose="020B0706030402020204" pitchFamily="34" charset="0"/>
        </a:defRPr>
      </a:pPr>
      <a:endParaRPr lang="en-US"/>
    </a:p>
  </c:txPr>
  <c:externalData r:id="rId4">
    <c:autoUpdate val="0"/>
  </c:externalData>
  <c:userShapes r:id="rId5"/>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145776036368659E-2"/>
          <c:y val="0.1100154659632514"/>
          <c:w val="0.81832117982942665"/>
          <c:h val="0.6593553653328853"/>
        </c:manualLayout>
      </c:layout>
      <c:lineChart>
        <c:grouping val="standard"/>
        <c:varyColors val="0"/>
        <c:ser>
          <c:idx val="0"/>
          <c:order val="1"/>
          <c:tx>
            <c:strRef>
              <c:f>'Core Slide Template'!$U$7</c:f>
              <c:strCache>
                <c:ptCount val="1"/>
                <c:pt idx="0">
                  <c:v>Firearm Suicide</c:v>
                </c:pt>
              </c:strCache>
            </c:strRef>
          </c:tx>
          <c:spPr>
            <a:ln w="41275" cap="rnd">
              <a:solidFill>
                <a:srgbClr val="17375E"/>
              </a:solidFill>
              <a:round/>
            </a:ln>
            <a:effectLst/>
          </c:spPr>
          <c:marker>
            <c:symbol val="circle"/>
            <c:size val="5"/>
            <c:spPr>
              <a:solidFill>
                <a:srgbClr val="17375E"/>
              </a:solidFill>
              <a:ln w="9525">
                <a:solidFill>
                  <a:srgbClr val="17375E"/>
                </a:solidFill>
              </a:ln>
              <a:effectLst/>
            </c:spPr>
          </c:marker>
          <c:cat>
            <c:numRef>
              <c:f>'Core Slide Template'!$S$8:$S$17</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'Core Slide Template'!$U$8:$U$17</c:f>
              <c:numCache>
                <c:formatCode>General</c:formatCode>
                <c:ptCount val="10"/>
                <c:pt idx="0">
                  <c:v>23</c:v>
                </c:pt>
                <c:pt idx="1">
                  <c:v>16</c:v>
                </c:pt>
                <c:pt idx="2">
                  <c:v>20</c:v>
                </c:pt>
                <c:pt idx="3">
                  <c:v>18</c:v>
                </c:pt>
                <c:pt idx="4">
                  <c:v>26</c:v>
                </c:pt>
                <c:pt idx="5">
                  <c:v>13</c:v>
                </c:pt>
                <c:pt idx="6">
                  <c:v>31</c:v>
                </c:pt>
                <c:pt idx="7">
                  <c:v>37</c:v>
                </c:pt>
                <c:pt idx="8">
                  <c:v>26</c:v>
                </c:pt>
                <c:pt idx="9">
                  <c:v>25</c:v>
                </c:pt>
              </c:numCache>
            </c:numRef>
          </c:val>
          <c:smooth val="0"/>
          <c:extLst>
            <c:ext xmlns:c16="http://schemas.microsoft.com/office/drawing/2014/chart" uri="{C3380CC4-5D6E-409C-BE32-E72D297353CC}">
              <c16:uniqueId val="{00000000-7792-4ECE-8DCA-3FE21756220A}"/>
            </c:ext>
          </c:extLst>
        </c:ser>
        <c:ser>
          <c:idx val="1"/>
          <c:order val="2"/>
          <c:tx>
            <c:strRef>
              <c:f>'Core Slide Template'!$V$7</c:f>
              <c:strCache>
                <c:ptCount val="1"/>
                <c:pt idx="0">
                  <c:v>Firearm Homicide </c:v>
                </c:pt>
              </c:strCache>
            </c:strRef>
          </c:tx>
          <c:spPr>
            <a:ln w="41275" cap="rnd">
              <a:solidFill>
                <a:srgbClr val="9BBB59"/>
              </a:solidFill>
              <a:round/>
            </a:ln>
            <a:effectLst/>
          </c:spPr>
          <c:marker>
            <c:symbol val="circle"/>
            <c:size val="5"/>
            <c:spPr>
              <a:solidFill>
                <a:srgbClr val="9BBB59"/>
              </a:solidFill>
              <a:ln w="9525">
                <a:solidFill>
                  <a:srgbClr val="9BBB59"/>
                </a:solidFill>
              </a:ln>
              <a:effectLst/>
            </c:spPr>
          </c:marker>
          <c:cat>
            <c:numRef>
              <c:f>'Core Slide Template'!$S$8:$S$17</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'Core Slide Template'!$V$8:$V$17</c:f>
              <c:numCache>
                <c:formatCode>General</c:formatCode>
                <c:ptCount val="10"/>
                <c:pt idx="0">
                  <c:v>20</c:v>
                </c:pt>
                <c:pt idx="1">
                  <c:v>20</c:v>
                </c:pt>
                <c:pt idx="2">
                  <c:v>26</c:v>
                </c:pt>
                <c:pt idx="3">
                  <c:v>22</c:v>
                </c:pt>
                <c:pt idx="4">
                  <c:v>26</c:v>
                </c:pt>
                <c:pt idx="5">
                  <c:v>37</c:v>
                </c:pt>
                <c:pt idx="6">
                  <c:v>64</c:v>
                </c:pt>
                <c:pt idx="7">
                  <c:v>67</c:v>
                </c:pt>
                <c:pt idx="8">
                  <c:v>67</c:v>
                </c:pt>
                <c:pt idx="9">
                  <c:v>63</c:v>
                </c:pt>
              </c:numCache>
            </c:numRef>
          </c:val>
          <c:smooth val="0"/>
          <c:extLst>
            <c:ext xmlns:c16="http://schemas.microsoft.com/office/drawing/2014/chart" uri="{C3380CC4-5D6E-409C-BE32-E72D297353CC}">
              <c16:uniqueId val="{00000001-7792-4ECE-8DCA-3FE21756220A}"/>
            </c:ext>
          </c:extLst>
        </c:ser>
        <c:ser>
          <c:idx val="2"/>
          <c:order val="3"/>
          <c:tx>
            <c:strRef>
              <c:f>'Core Slide Template'!$W$7</c:f>
              <c:strCache>
                <c:ptCount val="1"/>
                <c:pt idx="0">
                  <c:v>Other Firearm Death</c:v>
                </c:pt>
              </c:strCache>
            </c:strRef>
          </c:tx>
          <c:spPr>
            <a:ln w="41275" cap="rnd">
              <a:solidFill>
                <a:sysClr val="window" lastClr="FFFFFF">
                  <a:lumMod val="75000"/>
                </a:sysClr>
              </a:solidFill>
              <a:round/>
            </a:ln>
            <a:effectLst/>
          </c:spPr>
          <c:marker>
            <c:symbol val="circle"/>
            <c:size val="5"/>
            <c:spPr>
              <a:solidFill>
                <a:sysClr val="window" lastClr="FFFFFF">
                  <a:lumMod val="75000"/>
                  <a:alpha val="99000"/>
                </a:sysClr>
              </a:solidFill>
              <a:ln w="9525">
                <a:solidFill>
                  <a:sysClr val="window" lastClr="FFFFFF">
                    <a:lumMod val="75000"/>
                  </a:sysClr>
                </a:solidFill>
              </a:ln>
              <a:effectLst/>
            </c:spPr>
          </c:marker>
          <c:cat>
            <c:numRef>
              <c:f>'Core Slide Template'!$S$8:$S$17</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'Core Slide Template'!$W$8:$W$17</c:f>
              <c:numCache>
                <c:formatCode>General</c:formatCode>
                <c:ptCount val="10"/>
                <c:pt idx="0">
                  <c:v>5</c:v>
                </c:pt>
                <c:pt idx="1">
                  <c:v>3</c:v>
                </c:pt>
                <c:pt idx="2">
                  <c:v>4</c:v>
                </c:pt>
                <c:pt idx="3">
                  <c:v>3</c:v>
                </c:pt>
                <c:pt idx="4">
                  <c:v>10</c:v>
                </c:pt>
                <c:pt idx="5">
                  <c:v>4</c:v>
                </c:pt>
                <c:pt idx="6">
                  <c:v>9</c:v>
                </c:pt>
                <c:pt idx="7">
                  <c:v>14</c:v>
                </c:pt>
                <c:pt idx="8">
                  <c:v>13</c:v>
                </c:pt>
                <c:pt idx="9">
                  <c:v>13</c:v>
                </c:pt>
              </c:numCache>
            </c:numRef>
          </c:val>
          <c:smooth val="0"/>
          <c:extLst>
            <c:ext xmlns:c16="http://schemas.microsoft.com/office/drawing/2014/chart" uri="{C3380CC4-5D6E-409C-BE32-E72D297353CC}">
              <c16:uniqueId val="{00000002-7792-4ECE-8DCA-3FE21756220A}"/>
            </c:ext>
          </c:extLst>
        </c:ser>
        <c:dLbls>
          <c:showLegendKey val="0"/>
          <c:showVal val="0"/>
          <c:showCatName val="0"/>
          <c:showSerName val="0"/>
          <c:showPercent val="0"/>
          <c:showBubbleSize val="0"/>
        </c:dLbls>
        <c:marker val="1"/>
        <c:smooth val="0"/>
        <c:axId val="1142762160"/>
        <c:axId val="1142757568"/>
        <c:extLst>
          <c:ext xmlns:c15="http://schemas.microsoft.com/office/drawing/2012/chart" uri="{02D57815-91ED-43cb-92C2-25804820EDAC}">
            <c15:filteredLineSeries>
              <c15:ser>
                <c:idx val="3"/>
                <c:order val="0"/>
                <c:tx>
                  <c:strRef>
                    <c:extLst>
                      <c:ext uri="{02D57815-91ED-43cb-92C2-25804820EDAC}">
                        <c15:formulaRef>
                          <c15:sqref>'Core Slide Template'!$T$7</c15:sqref>
                        </c15:formulaRef>
                      </c:ext>
                    </c:extLst>
                    <c:strCache>
                      <c:ptCount val="1"/>
                      <c:pt idx="0">
                        <c:v>Total Firearm Deaths</c:v>
                      </c:pt>
                    </c:strCache>
                  </c:strRef>
                </c:tx>
                <c:spPr>
                  <a:ln w="53975" cap="rnd">
                    <a:solidFill>
                      <a:srgbClr val="F79646">
                        <a:lumMod val="75000"/>
                      </a:srgbClr>
                    </a:solidFill>
                    <a:round/>
                  </a:ln>
                  <a:effectLst/>
                </c:spPr>
                <c:marker>
                  <c:symbol val="circle"/>
                  <c:size val="7"/>
                  <c:spPr>
                    <a:solidFill>
                      <a:schemeClr val="accent6">
                        <a:lumMod val="75000"/>
                      </a:schemeClr>
                    </a:solidFill>
                    <a:ln w="9525">
                      <a:solidFill>
                        <a:schemeClr val="accent6">
                          <a:lumMod val="75000"/>
                        </a:schemeClr>
                      </a:solidFill>
                    </a:ln>
                    <a:effectLst/>
                  </c:spPr>
                </c:marker>
                <c:dPt>
                  <c:idx val="10"/>
                  <c:marker>
                    <c:symbol val="circle"/>
                    <c:size val="7"/>
                    <c:spPr>
                      <a:solidFill>
                        <a:schemeClr val="accent6">
                          <a:lumMod val="75000"/>
                        </a:schemeClr>
                      </a:solidFill>
                      <a:ln w="9525">
                        <a:solidFill>
                          <a:schemeClr val="accent6">
                            <a:lumMod val="75000"/>
                          </a:schemeClr>
                        </a:solidFill>
                      </a:ln>
                      <a:effectLst/>
                    </c:spPr>
                  </c:marker>
                  <c:bubble3D val="0"/>
                  <c:spPr>
                    <a:ln w="53975" cap="rnd">
                      <a:solidFill>
                        <a:srgbClr val="ED7D31"/>
                      </a:solidFill>
                      <a:prstDash val="sysDash"/>
                      <a:round/>
                    </a:ln>
                    <a:effectLst/>
                  </c:spPr>
                  <c:extLst>
                    <c:ext xmlns:c16="http://schemas.microsoft.com/office/drawing/2014/chart" uri="{C3380CC4-5D6E-409C-BE32-E72D297353CC}">
                      <c16:uniqueId val="{00000004-7792-4ECE-8DCA-3FE21756220A}"/>
                    </c:ext>
                  </c:extLst>
                </c:dPt>
                <c:dLbls>
                  <c:dLbl>
                    <c:idx val="1"/>
                    <c:delete val="1"/>
                    <c:extLst>
                      <c:ext uri="{CE6537A1-D6FC-4f65-9D91-7224C49458BB}"/>
                      <c:ext xmlns:c16="http://schemas.microsoft.com/office/drawing/2014/chart" uri="{C3380CC4-5D6E-409C-BE32-E72D297353CC}">
                        <c16:uniqueId val="{00000005-7792-4ECE-8DCA-3FE21756220A}"/>
                      </c:ext>
                    </c:extLst>
                  </c:dLbl>
                  <c:dLbl>
                    <c:idx val="2"/>
                    <c:delete val="1"/>
                    <c:extLst>
                      <c:ext uri="{CE6537A1-D6FC-4f65-9D91-7224C49458BB}"/>
                      <c:ext xmlns:c16="http://schemas.microsoft.com/office/drawing/2014/chart" uri="{C3380CC4-5D6E-409C-BE32-E72D297353CC}">
                        <c16:uniqueId val="{00000006-7792-4ECE-8DCA-3FE21756220A}"/>
                      </c:ext>
                    </c:extLst>
                  </c:dLbl>
                  <c:dLbl>
                    <c:idx val="3"/>
                    <c:delete val="1"/>
                    <c:extLst>
                      <c:ext uri="{CE6537A1-D6FC-4f65-9D91-7224C49458BB}"/>
                      <c:ext xmlns:c16="http://schemas.microsoft.com/office/drawing/2014/chart" uri="{C3380CC4-5D6E-409C-BE32-E72D297353CC}">
                        <c16:uniqueId val="{00000007-7792-4ECE-8DCA-3FE21756220A}"/>
                      </c:ext>
                    </c:extLst>
                  </c:dLbl>
                  <c:dLbl>
                    <c:idx val="4"/>
                    <c:delete val="1"/>
                    <c:extLst>
                      <c:ext uri="{CE6537A1-D6FC-4f65-9D91-7224C49458BB}"/>
                      <c:ext xmlns:c16="http://schemas.microsoft.com/office/drawing/2014/chart" uri="{C3380CC4-5D6E-409C-BE32-E72D297353CC}">
                        <c16:uniqueId val="{00000008-7792-4ECE-8DCA-3FE21756220A}"/>
                      </c:ext>
                    </c:extLst>
                  </c:dLbl>
                  <c:dLbl>
                    <c:idx val="5"/>
                    <c:delete val="1"/>
                    <c:extLst>
                      <c:ext uri="{CE6537A1-D6FC-4f65-9D91-7224C49458BB}"/>
                      <c:ext xmlns:c16="http://schemas.microsoft.com/office/drawing/2014/chart" uri="{C3380CC4-5D6E-409C-BE32-E72D297353CC}">
                        <c16:uniqueId val="{00000009-7792-4ECE-8DCA-3FE21756220A}"/>
                      </c:ext>
                    </c:extLst>
                  </c:dLbl>
                  <c:dLbl>
                    <c:idx val="6"/>
                    <c:delete val="1"/>
                    <c:extLst>
                      <c:ext uri="{CE6537A1-D6FC-4f65-9D91-7224C49458BB}"/>
                      <c:ext xmlns:c16="http://schemas.microsoft.com/office/drawing/2014/chart" uri="{C3380CC4-5D6E-409C-BE32-E72D297353CC}">
                        <c16:uniqueId val="{0000000A-7792-4ECE-8DCA-3FE21756220A}"/>
                      </c:ext>
                    </c:extLst>
                  </c:dLbl>
                  <c:dLbl>
                    <c:idx val="7"/>
                    <c:layout>
                      <c:manualLayout>
                        <c:x val="-4.2473672008806695E-2"/>
                        <c:y val="-4.8414439034617993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B-7792-4ECE-8DCA-3FE21756220A}"/>
                      </c:ext>
                    </c:extLst>
                  </c:dLbl>
                  <c:dLbl>
                    <c:idx val="8"/>
                    <c:delete val="1"/>
                    <c:extLst>
                      <c:ext uri="{CE6537A1-D6FC-4f65-9D91-7224C49458BB}"/>
                      <c:ext xmlns:c16="http://schemas.microsoft.com/office/drawing/2014/chart" uri="{C3380CC4-5D6E-409C-BE32-E72D297353CC}">
                        <c16:uniqueId val="{0000000C-7792-4ECE-8DCA-3FE21756220A}"/>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Franklin Gothic Demi Cond" panose="020B0706030402020204" pitchFamily="34" charset="0"/>
                          <a:ea typeface="+mn-ea"/>
                          <a:cs typeface="+mn-cs"/>
                        </a:defRPr>
                      </a:pPr>
                      <a:endParaRPr lang="en-US"/>
                    </a:p>
                  </c:txPr>
                  <c:dLblPos val="t"/>
                  <c:showLegendKey val="0"/>
                  <c:showVal val="1"/>
                  <c:showCatName val="0"/>
                  <c:showSerName val="0"/>
                  <c:showPercent val="0"/>
                  <c:showBubbleSize val="0"/>
                  <c:showLeaderLines val="0"/>
                  <c:extLst>
                    <c:ext uri="{CE6537A1-D6FC-4f65-9D91-7224C49458BB}">
                      <c15:showLeaderLines val="0"/>
                    </c:ext>
                  </c:extLst>
                </c:dLbls>
                <c:cat>
                  <c:numRef>
                    <c:extLst>
                      <c:ext uri="{02D57815-91ED-43cb-92C2-25804820EDAC}">
                        <c15:formulaRef>
                          <c15:sqref>'Core Slide Template'!$S$8:$S$17</c15:sqref>
                        </c15:formulaRef>
                      </c:ext>
                    </c:extLst>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extLst>
                      <c:ext uri="{02D57815-91ED-43cb-92C2-25804820EDAC}">
                        <c15:formulaRef>
                          <c15:sqref>'Core Slide Template'!$T$8:$T$17</c15:sqref>
                        </c15:formulaRef>
                      </c:ext>
                    </c:extLst>
                    <c:numCache>
                      <c:formatCode>General</c:formatCode>
                      <c:ptCount val="10"/>
                      <c:pt idx="0">
                        <c:v>48</c:v>
                      </c:pt>
                      <c:pt idx="1">
                        <c:v>39</c:v>
                      </c:pt>
                      <c:pt idx="2">
                        <c:v>50</c:v>
                      </c:pt>
                      <c:pt idx="3">
                        <c:v>43</c:v>
                      </c:pt>
                      <c:pt idx="4">
                        <c:v>62</c:v>
                      </c:pt>
                      <c:pt idx="5">
                        <c:v>54</c:v>
                      </c:pt>
                      <c:pt idx="6">
                        <c:v>104</c:v>
                      </c:pt>
                      <c:pt idx="7">
                        <c:v>118</c:v>
                      </c:pt>
                      <c:pt idx="8">
                        <c:v>106</c:v>
                      </c:pt>
                      <c:pt idx="9">
                        <c:v>101</c:v>
                      </c:pt>
                    </c:numCache>
                  </c:numRef>
                </c:val>
                <c:smooth val="0"/>
                <c:extLst>
                  <c:ext xmlns:c16="http://schemas.microsoft.com/office/drawing/2014/chart" uri="{C3380CC4-5D6E-409C-BE32-E72D297353CC}">
                    <c16:uniqueId val="{0000000D-7792-4ECE-8DCA-3FE21756220A}"/>
                  </c:ext>
                </c:extLst>
              </c15:ser>
            </c15:filteredLineSeries>
          </c:ext>
        </c:extLst>
      </c:lineChart>
      <c:catAx>
        <c:axId val="1142762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Franklin Gothic Demi Cond" panose="020B0706030402020204" pitchFamily="34" charset="0"/>
                <a:ea typeface="+mn-ea"/>
                <a:cs typeface="+mn-cs"/>
              </a:defRPr>
            </a:pPr>
            <a:endParaRPr lang="en-US"/>
          </a:p>
        </c:txPr>
        <c:crossAx val="1142757568"/>
        <c:crosses val="autoZero"/>
        <c:auto val="1"/>
        <c:lblAlgn val="ctr"/>
        <c:lblOffset val="100"/>
        <c:noMultiLvlLbl val="0"/>
      </c:catAx>
      <c:valAx>
        <c:axId val="114275756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Franklin Gothic Demi Cond" panose="020B0706030402020204" pitchFamily="34" charset="0"/>
                <a:ea typeface="+mn-ea"/>
                <a:cs typeface="+mn-cs"/>
              </a:defRPr>
            </a:pPr>
            <a:endParaRPr lang="en-US"/>
          </a:p>
        </c:txPr>
        <c:crossAx val="114276216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1100">
          <a:solidFill>
            <a:schemeClr val="tx1"/>
          </a:solidFill>
          <a:latin typeface="Franklin Gothic Demi Cond" panose="020B0706030402020204" pitchFamily="34" charset="0"/>
        </a:defRPr>
      </a:pPr>
      <a:endParaRPr lang="en-US"/>
    </a:p>
  </c:txPr>
  <c:externalData r:id="rId4">
    <c:autoUpdate val="0"/>
  </c:externalData>
  <c:userShapes r:id="rId5"/>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8855869270789863E-2"/>
          <c:y val="9.4593966803738161E-2"/>
          <c:w val="0.9311441307292101"/>
          <c:h val="0.67258808969288553"/>
        </c:manualLayout>
      </c:layout>
      <c:barChart>
        <c:barDir val="col"/>
        <c:grouping val="clustered"/>
        <c:varyColors val="0"/>
        <c:ser>
          <c:idx val="0"/>
          <c:order val="0"/>
          <c:tx>
            <c:strRef>
              <c:f>'Core Slide Template'!$T$143</c:f>
              <c:strCache>
                <c:ptCount val="1"/>
                <c:pt idx="0">
                  <c:v>Rate</c:v>
                </c:pt>
              </c:strCache>
            </c:strRef>
          </c:tx>
          <c:spPr>
            <a:solidFill>
              <a:schemeClr val="accent1"/>
            </a:solidFill>
            <a:ln>
              <a:noFill/>
            </a:ln>
            <a:effectLst/>
          </c:spPr>
          <c:invertIfNegative val="0"/>
          <c:dPt>
            <c:idx val="0"/>
            <c:invertIfNegative val="0"/>
            <c:bubble3D val="0"/>
            <c:spPr>
              <a:solidFill>
                <a:srgbClr val="17375E"/>
              </a:solidFill>
              <a:ln>
                <a:noFill/>
              </a:ln>
              <a:effectLst/>
            </c:spPr>
            <c:extLst>
              <c:ext xmlns:c16="http://schemas.microsoft.com/office/drawing/2014/chart" uri="{C3380CC4-5D6E-409C-BE32-E72D297353CC}">
                <c16:uniqueId val="{00000001-EA25-4997-B834-4BC435B67A32}"/>
              </c:ext>
            </c:extLst>
          </c:dPt>
          <c:dPt>
            <c:idx val="1"/>
            <c:invertIfNegative val="0"/>
            <c:bubble3D val="0"/>
            <c:spPr>
              <a:solidFill>
                <a:srgbClr val="17375E"/>
              </a:solidFill>
              <a:ln>
                <a:solidFill>
                  <a:schemeClr val="tx2"/>
                </a:solidFill>
              </a:ln>
              <a:effectLst/>
            </c:spPr>
            <c:extLst>
              <c:ext xmlns:c16="http://schemas.microsoft.com/office/drawing/2014/chart" uri="{C3380CC4-5D6E-409C-BE32-E72D297353CC}">
                <c16:uniqueId val="{00000003-EA25-4997-B834-4BC435B67A32}"/>
              </c:ext>
            </c:extLst>
          </c:dPt>
          <c:dPt>
            <c:idx val="2"/>
            <c:invertIfNegative val="0"/>
            <c:bubble3D val="0"/>
            <c:spPr>
              <a:solidFill>
                <a:schemeClr val="tx2"/>
              </a:solidFill>
              <a:ln>
                <a:solidFill>
                  <a:schemeClr val="tx2"/>
                </a:solidFill>
              </a:ln>
              <a:effectLst/>
            </c:spPr>
            <c:extLst>
              <c:ext xmlns:c16="http://schemas.microsoft.com/office/drawing/2014/chart" uri="{C3380CC4-5D6E-409C-BE32-E72D297353CC}">
                <c16:uniqueId val="{00000005-EA25-4997-B834-4BC435B67A32}"/>
              </c:ext>
            </c:extLst>
          </c:dPt>
          <c:dPt>
            <c:idx val="3"/>
            <c:invertIfNegative val="0"/>
            <c:bubble3D val="0"/>
            <c:spPr>
              <a:solidFill>
                <a:srgbClr val="4F81BD"/>
              </a:solidFill>
              <a:ln>
                <a:noFill/>
              </a:ln>
              <a:effectLst/>
            </c:spPr>
            <c:extLst>
              <c:ext xmlns:c16="http://schemas.microsoft.com/office/drawing/2014/chart" uri="{C3380CC4-5D6E-409C-BE32-E72D297353CC}">
                <c16:uniqueId val="{00000007-EA25-4997-B834-4BC435B67A32}"/>
              </c:ext>
            </c:extLst>
          </c:dPt>
          <c:dPt>
            <c:idx val="4"/>
            <c:invertIfNegative val="0"/>
            <c:bubble3D val="0"/>
            <c:spPr>
              <a:solidFill>
                <a:srgbClr val="4F81BD"/>
              </a:solidFill>
              <a:ln>
                <a:solidFill>
                  <a:schemeClr val="accent5"/>
                </a:solidFill>
              </a:ln>
              <a:effectLst/>
            </c:spPr>
            <c:extLst>
              <c:ext xmlns:c16="http://schemas.microsoft.com/office/drawing/2014/chart" uri="{C3380CC4-5D6E-409C-BE32-E72D297353CC}">
                <c16:uniqueId val="{00000009-EA25-4997-B834-4BC435B67A32}"/>
              </c:ext>
            </c:extLst>
          </c:dPt>
          <c:dPt>
            <c:idx val="5"/>
            <c:invertIfNegative val="0"/>
            <c:bubble3D val="0"/>
            <c:spPr>
              <a:solidFill>
                <a:srgbClr val="4F81BD"/>
              </a:solidFill>
              <a:ln>
                <a:solidFill>
                  <a:schemeClr val="accent5"/>
                </a:solidFill>
              </a:ln>
              <a:effectLst/>
            </c:spPr>
            <c:extLst>
              <c:ext xmlns:c16="http://schemas.microsoft.com/office/drawing/2014/chart" uri="{C3380CC4-5D6E-409C-BE32-E72D297353CC}">
                <c16:uniqueId val="{0000000B-EA25-4997-B834-4BC435B67A32}"/>
              </c:ext>
            </c:extLst>
          </c:dPt>
          <c:dPt>
            <c:idx val="6"/>
            <c:invertIfNegative val="0"/>
            <c:bubble3D val="0"/>
            <c:spPr>
              <a:solidFill>
                <a:srgbClr val="4F81BD"/>
              </a:solidFill>
              <a:ln>
                <a:solidFill>
                  <a:schemeClr val="accent5"/>
                </a:solidFill>
              </a:ln>
              <a:effectLst/>
            </c:spPr>
            <c:extLst>
              <c:ext xmlns:c16="http://schemas.microsoft.com/office/drawing/2014/chart" uri="{C3380CC4-5D6E-409C-BE32-E72D297353CC}">
                <c16:uniqueId val="{0000000D-EA25-4997-B834-4BC435B67A32}"/>
              </c:ext>
            </c:extLst>
          </c:dPt>
          <c:dPt>
            <c:idx val="7"/>
            <c:invertIfNegative val="0"/>
            <c:bubble3D val="0"/>
            <c:spPr>
              <a:solidFill>
                <a:srgbClr val="4F81BD"/>
              </a:solidFill>
              <a:ln>
                <a:solidFill>
                  <a:schemeClr val="accent5"/>
                </a:solidFill>
              </a:ln>
              <a:effectLst/>
            </c:spPr>
            <c:extLst>
              <c:ext xmlns:c16="http://schemas.microsoft.com/office/drawing/2014/chart" uri="{C3380CC4-5D6E-409C-BE32-E72D297353CC}">
                <c16:uniqueId val="{0000000F-EA25-4997-B834-4BC435B67A32}"/>
              </c:ext>
            </c:extLst>
          </c:dPt>
          <c:dPt>
            <c:idx val="8"/>
            <c:invertIfNegative val="0"/>
            <c:bubble3D val="0"/>
            <c:spPr>
              <a:solidFill>
                <a:schemeClr val="accent5"/>
              </a:solidFill>
              <a:ln>
                <a:solidFill>
                  <a:schemeClr val="accent5"/>
                </a:solidFill>
              </a:ln>
              <a:effectLst/>
            </c:spPr>
            <c:extLst>
              <c:ext xmlns:c16="http://schemas.microsoft.com/office/drawing/2014/chart" uri="{C3380CC4-5D6E-409C-BE32-E72D297353CC}">
                <c16:uniqueId val="{00000011-EA25-4997-B834-4BC435B67A32}"/>
              </c:ext>
            </c:extLst>
          </c:dPt>
          <c:dPt>
            <c:idx val="9"/>
            <c:invertIfNegative val="0"/>
            <c:bubble3D val="0"/>
            <c:spPr>
              <a:solidFill>
                <a:srgbClr val="FFC000"/>
              </a:solidFill>
              <a:ln>
                <a:noFill/>
              </a:ln>
              <a:effectLst/>
            </c:spPr>
            <c:extLst>
              <c:ext xmlns:c16="http://schemas.microsoft.com/office/drawing/2014/chart" uri="{C3380CC4-5D6E-409C-BE32-E72D297353CC}">
                <c16:uniqueId val="{00000013-EA25-4997-B834-4BC435B67A32}"/>
              </c:ext>
            </c:extLst>
          </c:dPt>
          <c:dPt>
            <c:idx val="10"/>
            <c:invertIfNegative val="0"/>
            <c:bubble3D val="0"/>
            <c:spPr>
              <a:solidFill>
                <a:schemeClr val="accent4"/>
              </a:solidFill>
              <a:ln>
                <a:solidFill>
                  <a:schemeClr val="accent4"/>
                </a:solidFill>
              </a:ln>
              <a:effectLst/>
            </c:spPr>
            <c:extLst>
              <c:ext xmlns:c16="http://schemas.microsoft.com/office/drawing/2014/chart" uri="{C3380CC4-5D6E-409C-BE32-E72D297353CC}">
                <c16:uniqueId val="{00000015-EA25-4997-B834-4BC435B67A32}"/>
              </c:ext>
            </c:extLst>
          </c:dPt>
          <c:dPt>
            <c:idx val="11"/>
            <c:invertIfNegative val="0"/>
            <c:bubble3D val="0"/>
            <c:spPr>
              <a:solidFill>
                <a:schemeClr val="accent4"/>
              </a:solidFill>
              <a:ln>
                <a:solidFill>
                  <a:schemeClr val="accent4"/>
                </a:solidFill>
              </a:ln>
              <a:effectLst/>
            </c:spPr>
            <c:extLst>
              <c:ext xmlns:c16="http://schemas.microsoft.com/office/drawing/2014/chart" uri="{C3380CC4-5D6E-409C-BE32-E72D297353CC}">
                <c16:uniqueId val="{00000017-EA25-4997-B834-4BC435B67A32}"/>
              </c:ext>
            </c:extLst>
          </c:dPt>
          <c:dPt>
            <c:idx val="12"/>
            <c:invertIfNegative val="0"/>
            <c:bubble3D val="0"/>
            <c:spPr>
              <a:solidFill>
                <a:schemeClr val="accent4"/>
              </a:solidFill>
              <a:ln>
                <a:solidFill>
                  <a:schemeClr val="accent4"/>
                </a:solidFill>
              </a:ln>
              <a:effectLst/>
            </c:spPr>
            <c:extLst>
              <c:ext xmlns:c16="http://schemas.microsoft.com/office/drawing/2014/chart" uri="{C3380CC4-5D6E-409C-BE32-E72D297353CC}">
                <c16:uniqueId val="{00000019-EA25-4997-B834-4BC435B67A32}"/>
              </c:ext>
            </c:extLst>
          </c:dPt>
          <c:dPt>
            <c:idx val="13"/>
            <c:invertIfNegative val="0"/>
            <c:bubble3D val="0"/>
            <c:spPr>
              <a:solidFill>
                <a:schemeClr val="accent4"/>
              </a:solidFill>
              <a:ln>
                <a:solidFill>
                  <a:schemeClr val="accent4"/>
                </a:solidFill>
              </a:ln>
              <a:effectLst/>
            </c:spPr>
            <c:extLst>
              <c:ext xmlns:c16="http://schemas.microsoft.com/office/drawing/2014/chart" uri="{C3380CC4-5D6E-409C-BE32-E72D297353CC}">
                <c16:uniqueId val="{0000001B-EA25-4997-B834-4BC435B67A32}"/>
              </c:ext>
            </c:extLst>
          </c:dPt>
          <c:dPt>
            <c:idx val="14"/>
            <c:invertIfNegative val="0"/>
            <c:bubble3D val="0"/>
            <c:spPr>
              <a:solidFill>
                <a:schemeClr val="accent4"/>
              </a:solidFill>
              <a:ln>
                <a:solidFill>
                  <a:schemeClr val="accent4"/>
                </a:solidFill>
              </a:ln>
              <a:effectLst/>
            </c:spPr>
            <c:extLst>
              <c:ext xmlns:c16="http://schemas.microsoft.com/office/drawing/2014/chart" uri="{C3380CC4-5D6E-409C-BE32-E72D297353CC}">
                <c16:uniqueId val="{0000001D-EA25-4997-B834-4BC435B67A32}"/>
              </c:ext>
            </c:extLst>
          </c:dPt>
          <c:dLbls>
            <c:numFmt formatCode="#,##0.0" sourceLinked="0"/>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Franklin Gothic Demi Cond" panose="020B07060304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'Core Slide Template'!$Q$144:$Q$157</c:f>
              <c:strCache>
                <c:ptCount val="14"/>
                <c:pt idx="0">
                  <c:v>Male</c:v>
                </c:pt>
                <c:pt idx="1">
                  <c:v>Female</c:v>
                </c:pt>
                <c:pt idx="3">
                  <c:v>White 
NH</c:v>
                </c:pt>
                <c:pt idx="4">
                  <c:v>Black 
NH</c:v>
                </c:pt>
                <c:pt idx="5">
                  <c:v>American 
Indian NH</c:v>
                </c:pt>
                <c:pt idx="6">
                  <c:v>Asian 
NH</c:v>
                </c:pt>
                <c:pt idx="7">
                  <c:v>Hispanic</c:v>
                </c:pt>
                <c:pt idx="9">
                  <c:v>&lt;1</c:v>
                </c:pt>
                <c:pt idx="10">
                  <c:v>1-4</c:v>
                </c:pt>
                <c:pt idx="11">
                  <c:v>5-9</c:v>
                </c:pt>
                <c:pt idx="12">
                  <c:v>10-14</c:v>
                </c:pt>
                <c:pt idx="13">
                  <c:v>15-17</c:v>
                </c:pt>
              </c:strCache>
            </c:strRef>
          </c:cat>
          <c:val>
            <c:numRef>
              <c:f>'Core Slide Template'!$T$144:$T$157</c:f>
              <c:numCache>
                <c:formatCode>0.0</c:formatCode>
                <c:ptCount val="14"/>
                <c:pt idx="0">
                  <c:v>5.098419464473916</c:v>
                </c:pt>
                <c:pt idx="1">
                  <c:v>1.1060090177781658</c:v>
                </c:pt>
                <c:pt idx="3">
                  <c:v>2.0954985157306298</c:v>
                </c:pt>
                <c:pt idx="4">
                  <c:v>7.2468558571459685</c:v>
                </c:pt>
                <c:pt idx="5">
                  <c:v>4.5236416823423422</c:v>
                </c:pt>
                <c:pt idx="6">
                  <c:v>0.76019324112189313</c:v>
                </c:pt>
                <c:pt idx="7">
                  <c:v>1.9567895132346316</c:v>
                </c:pt>
                <c:pt idx="9" formatCode="General">
                  <c:v>0.75410168474695283</c:v>
                </c:pt>
                <c:pt idx="10" formatCode="General">
                  <c:v>0.90700255444901234</c:v>
                </c:pt>
                <c:pt idx="11" formatCode="General">
                  <c:v>0.55171883273319466</c:v>
                </c:pt>
                <c:pt idx="12" formatCode="General">
                  <c:v>2.2435025380939955</c:v>
                </c:pt>
                <c:pt idx="13" formatCode="General">
                  <c:v>12.053199406695491</c:v>
                </c:pt>
              </c:numCache>
            </c:numRef>
          </c:val>
          <c:extLst>
            <c:ext xmlns:c16="http://schemas.microsoft.com/office/drawing/2014/chart" uri="{C3380CC4-5D6E-409C-BE32-E72D297353CC}">
              <c16:uniqueId val="{0000001E-EA25-4997-B834-4BC435B67A32}"/>
            </c:ext>
          </c:extLst>
        </c:ser>
        <c:dLbls>
          <c:dLblPos val="outEnd"/>
          <c:showLegendKey val="0"/>
          <c:showVal val="1"/>
          <c:showCatName val="0"/>
          <c:showSerName val="0"/>
          <c:showPercent val="0"/>
          <c:showBubbleSize val="0"/>
        </c:dLbls>
        <c:gapWidth val="25"/>
        <c:overlap val="-27"/>
        <c:axId val="1767943808"/>
        <c:axId val="1957248752"/>
      </c:barChart>
      <c:catAx>
        <c:axId val="1767943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Franklin Gothic Demi Cond" panose="020B0706030402020204" pitchFamily="34" charset="0"/>
                <a:ea typeface="+mn-ea"/>
                <a:cs typeface="+mn-cs"/>
              </a:defRPr>
            </a:pPr>
            <a:endParaRPr lang="en-US"/>
          </a:p>
        </c:txPr>
        <c:crossAx val="1957248752"/>
        <c:crosses val="autoZero"/>
        <c:auto val="1"/>
        <c:lblAlgn val="ctr"/>
        <c:lblOffset val="100"/>
        <c:noMultiLvlLbl val="0"/>
      </c:catAx>
      <c:valAx>
        <c:axId val="1957248752"/>
        <c:scaling>
          <c:orientation val="minMax"/>
          <c:max val="15"/>
          <c:min val="0"/>
        </c:scaling>
        <c:delete val="0"/>
        <c:axPos val="l"/>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Franklin Gothic Demi Cond" panose="020B0706030402020204" pitchFamily="34" charset="0"/>
                <a:ea typeface="+mn-ea"/>
                <a:cs typeface="+mn-cs"/>
              </a:defRPr>
            </a:pPr>
            <a:endParaRPr lang="en-US"/>
          </a:p>
        </c:txPr>
        <c:crossAx val="1767943808"/>
        <c:crosses val="autoZero"/>
        <c:crossBetween val="between"/>
        <c:majorUnit val="2"/>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b="0">
          <a:solidFill>
            <a:sysClr val="windowText" lastClr="000000"/>
          </a:solidFill>
          <a:latin typeface="Franklin Gothic Demi Cond" panose="020B0706030402020204" pitchFamily="34" charset="0"/>
        </a:defRPr>
      </a:pPr>
      <a:endParaRPr lang="en-US"/>
    </a:p>
  </c:txPr>
  <c:externalData r:id="rId4">
    <c:autoUpdate val="0"/>
  </c:externalData>
  <c:userShapes r:id="rId5"/>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8855869270789863E-2"/>
          <c:y val="0.113373363540825"/>
          <c:w val="0.9311441307292101"/>
          <c:h val="0.64344365405028592"/>
        </c:manualLayout>
      </c:layout>
      <c:barChart>
        <c:barDir val="col"/>
        <c:grouping val="clustered"/>
        <c:varyColors val="0"/>
        <c:ser>
          <c:idx val="0"/>
          <c:order val="0"/>
          <c:tx>
            <c:strRef>
              <c:f>'Core Slide Template'!$R$180</c:f>
              <c:strCache>
                <c:ptCount val="1"/>
                <c:pt idx="0">
                  <c:v>Firearm Homicide</c:v>
                </c:pt>
              </c:strCache>
            </c:strRef>
          </c:tx>
          <c:spPr>
            <a:solidFill>
              <a:srgbClr val="9BBB59"/>
            </a:solidFill>
            <a:ln>
              <a:noFill/>
            </a:ln>
            <a:effectLst/>
          </c:spPr>
          <c:invertIfNegative val="0"/>
          <c:dPt>
            <c:idx val="0"/>
            <c:invertIfNegative val="0"/>
            <c:bubble3D val="0"/>
            <c:extLst>
              <c:ext xmlns:c16="http://schemas.microsoft.com/office/drawing/2014/chart" uri="{C3380CC4-5D6E-409C-BE32-E72D297353CC}">
                <c16:uniqueId val="{00000000-F1BC-4460-BB56-20C7637BA088}"/>
              </c:ext>
            </c:extLst>
          </c:dPt>
          <c:dPt>
            <c:idx val="1"/>
            <c:invertIfNegative val="0"/>
            <c:bubble3D val="0"/>
            <c:extLst>
              <c:ext xmlns:c16="http://schemas.microsoft.com/office/drawing/2014/chart" uri="{C3380CC4-5D6E-409C-BE32-E72D297353CC}">
                <c16:uniqueId val="{00000001-F1BC-4460-BB56-20C7637BA088}"/>
              </c:ext>
            </c:extLst>
          </c:dPt>
          <c:dPt>
            <c:idx val="2"/>
            <c:invertIfNegative val="0"/>
            <c:bubble3D val="0"/>
            <c:extLst>
              <c:ext xmlns:c16="http://schemas.microsoft.com/office/drawing/2014/chart" uri="{C3380CC4-5D6E-409C-BE32-E72D297353CC}">
                <c16:uniqueId val="{00000002-F1BC-4460-BB56-20C7637BA088}"/>
              </c:ext>
            </c:extLst>
          </c:dPt>
          <c:dPt>
            <c:idx val="3"/>
            <c:invertIfNegative val="0"/>
            <c:bubble3D val="0"/>
            <c:extLst>
              <c:ext xmlns:c16="http://schemas.microsoft.com/office/drawing/2014/chart" uri="{C3380CC4-5D6E-409C-BE32-E72D297353CC}">
                <c16:uniqueId val="{00000003-F1BC-4460-BB56-20C7637BA088}"/>
              </c:ext>
            </c:extLst>
          </c:dPt>
          <c:dPt>
            <c:idx val="4"/>
            <c:invertIfNegative val="0"/>
            <c:bubble3D val="0"/>
            <c:extLst>
              <c:ext xmlns:c16="http://schemas.microsoft.com/office/drawing/2014/chart" uri="{C3380CC4-5D6E-409C-BE32-E72D297353CC}">
                <c16:uniqueId val="{00000004-F1BC-4460-BB56-20C7637BA088}"/>
              </c:ext>
            </c:extLst>
          </c:dPt>
          <c:dPt>
            <c:idx val="5"/>
            <c:invertIfNegative val="0"/>
            <c:bubble3D val="0"/>
            <c:extLst>
              <c:ext xmlns:c16="http://schemas.microsoft.com/office/drawing/2014/chart" uri="{C3380CC4-5D6E-409C-BE32-E72D297353CC}">
                <c16:uniqueId val="{00000005-F1BC-4460-BB56-20C7637BA088}"/>
              </c:ext>
            </c:extLst>
          </c:dPt>
          <c:dPt>
            <c:idx val="6"/>
            <c:invertIfNegative val="0"/>
            <c:bubble3D val="0"/>
            <c:extLst>
              <c:ext xmlns:c16="http://schemas.microsoft.com/office/drawing/2014/chart" uri="{C3380CC4-5D6E-409C-BE32-E72D297353CC}">
                <c16:uniqueId val="{00000006-F1BC-4460-BB56-20C7637BA088}"/>
              </c:ext>
            </c:extLst>
          </c:dPt>
          <c:dPt>
            <c:idx val="7"/>
            <c:invertIfNegative val="0"/>
            <c:bubble3D val="0"/>
            <c:extLst>
              <c:ext xmlns:c16="http://schemas.microsoft.com/office/drawing/2014/chart" uri="{C3380CC4-5D6E-409C-BE32-E72D297353CC}">
                <c16:uniqueId val="{00000007-F1BC-4460-BB56-20C7637BA088}"/>
              </c:ext>
            </c:extLst>
          </c:dPt>
          <c:dPt>
            <c:idx val="8"/>
            <c:invertIfNegative val="0"/>
            <c:bubble3D val="0"/>
            <c:extLst>
              <c:ext xmlns:c16="http://schemas.microsoft.com/office/drawing/2014/chart" uri="{C3380CC4-5D6E-409C-BE32-E72D297353CC}">
                <c16:uniqueId val="{00000008-F1BC-4460-BB56-20C7637BA088}"/>
              </c:ext>
            </c:extLst>
          </c:dPt>
          <c:dPt>
            <c:idx val="9"/>
            <c:invertIfNegative val="0"/>
            <c:bubble3D val="0"/>
            <c:extLst>
              <c:ext xmlns:c16="http://schemas.microsoft.com/office/drawing/2014/chart" uri="{C3380CC4-5D6E-409C-BE32-E72D297353CC}">
                <c16:uniqueId val="{00000009-F1BC-4460-BB56-20C7637BA088}"/>
              </c:ext>
            </c:extLst>
          </c:dPt>
          <c:dPt>
            <c:idx val="10"/>
            <c:invertIfNegative val="0"/>
            <c:bubble3D val="0"/>
            <c:extLst>
              <c:ext xmlns:c16="http://schemas.microsoft.com/office/drawing/2014/chart" uri="{C3380CC4-5D6E-409C-BE32-E72D297353CC}">
                <c16:uniqueId val="{0000000A-F1BC-4460-BB56-20C7637BA088}"/>
              </c:ext>
            </c:extLst>
          </c:dPt>
          <c:dPt>
            <c:idx val="11"/>
            <c:invertIfNegative val="0"/>
            <c:bubble3D val="0"/>
            <c:extLst>
              <c:ext xmlns:c16="http://schemas.microsoft.com/office/drawing/2014/chart" uri="{C3380CC4-5D6E-409C-BE32-E72D297353CC}">
                <c16:uniqueId val="{0000000B-F1BC-4460-BB56-20C7637BA088}"/>
              </c:ext>
            </c:extLst>
          </c:dPt>
          <c:dPt>
            <c:idx val="12"/>
            <c:invertIfNegative val="0"/>
            <c:bubble3D val="0"/>
            <c:extLst>
              <c:ext xmlns:c16="http://schemas.microsoft.com/office/drawing/2014/chart" uri="{C3380CC4-5D6E-409C-BE32-E72D297353CC}">
                <c16:uniqueId val="{0000000C-F1BC-4460-BB56-20C7637BA088}"/>
              </c:ext>
            </c:extLst>
          </c:dPt>
          <c:dPt>
            <c:idx val="13"/>
            <c:invertIfNegative val="0"/>
            <c:bubble3D val="0"/>
            <c:extLst>
              <c:ext xmlns:c16="http://schemas.microsoft.com/office/drawing/2014/chart" uri="{C3380CC4-5D6E-409C-BE32-E72D297353CC}">
                <c16:uniqueId val="{0000000D-F1BC-4460-BB56-20C7637BA088}"/>
              </c:ext>
            </c:extLst>
          </c:dPt>
          <c:dPt>
            <c:idx val="14"/>
            <c:invertIfNegative val="0"/>
            <c:bubble3D val="0"/>
            <c:extLst>
              <c:ext xmlns:c16="http://schemas.microsoft.com/office/drawing/2014/chart" uri="{C3380CC4-5D6E-409C-BE32-E72D297353CC}">
                <c16:uniqueId val="{0000000E-F1BC-4460-BB56-20C7637BA088}"/>
              </c:ext>
            </c:extLst>
          </c:dPt>
          <c:dLbls>
            <c:dLbl>
              <c:idx val="6"/>
              <c:delete val="1"/>
              <c:extLst>
                <c:ext xmlns:c15="http://schemas.microsoft.com/office/drawing/2012/chart" uri="{CE6537A1-D6FC-4f65-9D91-7224C49458BB}"/>
                <c:ext xmlns:c16="http://schemas.microsoft.com/office/drawing/2014/chart" uri="{C3380CC4-5D6E-409C-BE32-E72D297353CC}">
                  <c16:uniqueId val="{00000006-F1BC-4460-BB56-20C7637BA088}"/>
                </c:ext>
              </c:extLst>
            </c:dLbl>
            <c:numFmt formatCode="#,##0.0" sourceLinked="0"/>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Franklin Gothic Demi Cond" panose="020B07060304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'Core Slide Template'!$Q$181:$Q$188</c:f>
              <c:strCache>
                <c:ptCount val="8"/>
                <c:pt idx="0">
                  <c:v>Male</c:v>
                </c:pt>
                <c:pt idx="1">
                  <c:v>Female</c:v>
                </c:pt>
                <c:pt idx="3">
                  <c:v>White 
NH</c:v>
                </c:pt>
                <c:pt idx="4">
                  <c:v>Black 
NH</c:v>
                </c:pt>
                <c:pt idx="5">
                  <c:v>American 
Indian NH</c:v>
                </c:pt>
                <c:pt idx="6">
                  <c:v>Asian 
NH</c:v>
                </c:pt>
                <c:pt idx="7">
                  <c:v>Hispanic</c:v>
                </c:pt>
              </c:strCache>
            </c:strRef>
          </c:cat>
          <c:val>
            <c:numRef>
              <c:f>'Core Slide Template'!$S$181:$S$188</c:f>
              <c:numCache>
                <c:formatCode>General</c:formatCode>
                <c:ptCount val="8"/>
                <c:pt idx="0">
                  <c:v>2.9145964605242551</c:v>
                </c:pt>
                <c:pt idx="1">
                  <c:v>0.61051697781354763</c:v>
                </c:pt>
                <c:pt idx="3">
                  <c:v>0.54701768482928081</c:v>
                </c:pt>
                <c:pt idx="4">
                  <c:v>5.6278774209750608</c:v>
                </c:pt>
                <c:pt idx="5">
                  <c:v>3.0157611215615612</c:v>
                </c:pt>
                <c:pt idx="6">
                  <c:v>0</c:v>
                </c:pt>
                <c:pt idx="7">
                  <c:v>1.1435782869553042</c:v>
                </c:pt>
              </c:numCache>
            </c:numRef>
          </c:val>
          <c:extLst>
            <c:ext xmlns:c16="http://schemas.microsoft.com/office/drawing/2014/chart" uri="{C3380CC4-5D6E-409C-BE32-E72D297353CC}">
              <c16:uniqueId val="{0000000F-F1BC-4460-BB56-20C7637BA088}"/>
            </c:ext>
          </c:extLst>
        </c:ser>
        <c:ser>
          <c:idx val="1"/>
          <c:order val="1"/>
          <c:tx>
            <c:strRef>
              <c:f>'Core Slide Template'!$T$180</c:f>
              <c:strCache>
                <c:ptCount val="1"/>
                <c:pt idx="0">
                  <c:v>Firearm Suicide</c:v>
                </c:pt>
              </c:strCache>
            </c:strRef>
          </c:tx>
          <c:spPr>
            <a:solidFill>
              <a:srgbClr val="4F81BD"/>
            </a:solidFill>
            <a:ln>
              <a:noFill/>
            </a:ln>
          </c:spPr>
          <c:invertIfNegative val="0"/>
          <c:dPt>
            <c:idx val="0"/>
            <c:invertIfNegative val="0"/>
            <c:bubble3D val="0"/>
            <c:spPr>
              <a:solidFill>
                <a:srgbClr val="4F81BD"/>
              </a:solidFill>
              <a:ln>
                <a:noFill/>
              </a:ln>
              <a:effectLst/>
            </c:spPr>
            <c:extLst>
              <c:ext xmlns:c16="http://schemas.microsoft.com/office/drawing/2014/chart" uri="{C3380CC4-5D6E-409C-BE32-E72D297353CC}">
                <c16:uniqueId val="{00000011-F1BC-4460-BB56-20C7637BA088}"/>
              </c:ext>
            </c:extLst>
          </c:dPt>
          <c:dPt>
            <c:idx val="1"/>
            <c:invertIfNegative val="0"/>
            <c:bubble3D val="0"/>
            <c:spPr>
              <a:solidFill>
                <a:srgbClr val="4F81BD"/>
              </a:solidFill>
              <a:ln>
                <a:noFill/>
              </a:ln>
              <a:effectLst/>
            </c:spPr>
            <c:extLst>
              <c:ext xmlns:c16="http://schemas.microsoft.com/office/drawing/2014/chart" uri="{C3380CC4-5D6E-409C-BE32-E72D297353CC}">
                <c16:uniqueId val="{00000013-F1BC-4460-BB56-20C7637BA088}"/>
              </c:ext>
            </c:extLst>
          </c:dPt>
          <c:dPt>
            <c:idx val="2"/>
            <c:invertIfNegative val="0"/>
            <c:bubble3D val="0"/>
            <c:spPr>
              <a:solidFill>
                <a:srgbClr val="4F81BD"/>
              </a:solidFill>
              <a:ln>
                <a:noFill/>
              </a:ln>
              <a:effectLst/>
            </c:spPr>
            <c:extLst>
              <c:ext xmlns:c16="http://schemas.microsoft.com/office/drawing/2014/chart" uri="{C3380CC4-5D6E-409C-BE32-E72D297353CC}">
                <c16:uniqueId val="{00000015-F1BC-4460-BB56-20C7637BA088}"/>
              </c:ext>
            </c:extLst>
          </c:dPt>
          <c:dPt>
            <c:idx val="3"/>
            <c:invertIfNegative val="0"/>
            <c:bubble3D val="0"/>
            <c:spPr>
              <a:solidFill>
                <a:srgbClr val="4F81BD"/>
              </a:solidFill>
              <a:ln>
                <a:noFill/>
              </a:ln>
              <a:effectLst/>
            </c:spPr>
            <c:extLst>
              <c:ext xmlns:c16="http://schemas.microsoft.com/office/drawing/2014/chart" uri="{C3380CC4-5D6E-409C-BE32-E72D297353CC}">
                <c16:uniqueId val="{00000017-F1BC-4460-BB56-20C7637BA088}"/>
              </c:ext>
            </c:extLst>
          </c:dPt>
          <c:dPt>
            <c:idx val="4"/>
            <c:invertIfNegative val="0"/>
            <c:bubble3D val="0"/>
            <c:spPr>
              <a:solidFill>
                <a:srgbClr val="4F81BD"/>
              </a:solidFill>
              <a:ln>
                <a:noFill/>
              </a:ln>
              <a:effectLst/>
            </c:spPr>
            <c:extLst>
              <c:ext xmlns:c16="http://schemas.microsoft.com/office/drawing/2014/chart" uri="{C3380CC4-5D6E-409C-BE32-E72D297353CC}">
                <c16:uniqueId val="{00000019-F1BC-4460-BB56-20C7637BA088}"/>
              </c:ext>
            </c:extLst>
          </c:dPt>
          <c:dPt>
            <c:idx val="5"/>
            <c:invertIfNegative val="0"/>
            <c:bubble3D val="0"/>
            <c:spPr>
              <a:solidFill>
                <a:srgbClr val="4F81BD"/>
              </a:solidFill>
              <a:ln>
                <a:noFill/>
              </a:ln>
              <a:effectLst/>
            </c:spPr>
            <c:extLst>
              <c:ext xmlns:c16="http://schemas.microsoft.com/office/drawing/2014/chart" uri="{C3380CC4-5D6E-409C-BE32-E72D297353CC}">
                <c16:uniqueId val="{0000001B-F1BC-4460-BB56-20C7637BA088}"/>
              </c:ext>
            </c:extLst>
          </c:dPt>
          <c:dPt>
            <c:idx val="6"/>
            <c:invertIfNegative val="0"/>
            <c:bubble3D val="0"/>
            <c:spPr>
              <a:solidFill>
                <a:srgbClr val="4F81BD"/>
              </a:solidFill>
              <a:ln>
                <a:noFill/>
              </a:ln>
              <a:effectLst/>
            </c:spPr>
            <c:extLst>
              <c:ext xmlns:c16="http://schemas.microsoft.com/office/drawing/2014/chart" uri="{C3380CC4-5D6E-409C-BE32-E72D297353CC}">
                <c16:uniqueId val="{0000001D-F1BC-4460-BB56-20C7637BA088}"/>
              </c:ext>
            </c:extLst>
          </c:dPt>
          <c:dPt>
            <c:idx val="7"/>
            <c:invertIfNegative val="0"/>
            <c:bubble3D val="0"/>
            <c:spPr>
              <a:solidFill>
                <a:srgbClr val="4F81BD"/>
              </a:solidFill>
              <a:ln>
                <a:noFill/>
              </a:ln>
              <a:effectLst/>
            </c:spPr>
            <c:extLst>
              <c:ext xmlns:c16="http://schemas.microsoft.com/office/drawing/2014/chart" uri="{C3380CC4-5D6E-409C-BE32-E72D297353CC}">
                <c16:uniqueId val="{0000001F-F1BC-4460-BB56-20C7637BA088}"/>
              </c:ext>
            </c:extLst>
          </c:dPt>
          <c:dLbls>
            <c:dLbl>
              <c:idx val="5"/>
              <c:delete val="1"/>
              <c:extLst>
                <c:ext xmlns:c15="http://schemas.microsoft.com/office/drawing/2012/chart" uri="{CE6537A1-D6FC-4f65-9D91-7224C49458BB}"/>
                <c:ext xmlns:c16="http://schemas.microsoft.com/office/drawing/2014/chart" uri="{C3380CC4-5D6E-409C-BE32-E72D297353CC}">
                  <c16:uniqueId val="{0000001B-F1BC-4460-BB56-20C7637BA088}"/>
                </c:ext>
              </c:extLst>
            </c:dLbl>
            <c:dLbl>
              <c:idx val="6"/>
              <c:delete val="1"/>
              <c:extLst>
                <c:ext xmlns:c15="http://schemas.microsoft.com/office/drawing/2012/chart" uri="{CE6537A1-D6FC-4f65-9D91-7224C49458BB}"/>
                <c:ext xmlns:c16="http://schemas.microsoft.com/office/drawing/2014/chart" uri="{C3380CC4-5D6E-409C-BE32-E72D297353CC}">
                  <c16:uniqueId val="{0000001D-F1BC-4460-BB56-20C7637BA088}"/>
                </c:ext>
              </c:extLst>
            </c:dLbl>
            <c:numFmt formatCode="#,##0.0" sourceLinked="0"/>
            <c:spPr>
              <a:noFill/>
              <a:ln>
                <a:noFill/>
              </a:ln>
              <a:effectLst/>
            </c:spPr>
            <c:txPr>
              <a:bodyPr wrap="square" lIns="38100" tIns="19050" rIns="38100" bIns="19050" anchor="ctr">
                <a:spAutoFit/>
              </a:bodyPr>
              <a:lstStyle/>
              <a:p>
                <a:pPr>
                  <a:defRPr sz="18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'Core Slide Template'!$Q$181:$Q$188</c:f>
              <c:strCache>
                <c:ptCount val="8"/>
                <c:pt idx="0">
                  <c:v>Male</c:v>
                </c:pt>
                <c:pt idx="1">
                  <c:v>Female</c:v>
                </c:pt>
                <c:pt idx="3">
                  <c:v>White 
NH</c:v>
                </c:pt>
                <c:pt idx="4">
                  <c:v>Black 
NH</c:v>
                </c:pt>
                <c:pt idx="5">
                  <c:v>American 
Indian NH</c:v>
                </c:pt>
                <c:pt idx="6">
                  <c:v>Asian 
NH</c:v>
                </c:pt>
                <c:pt idx="7">
                  <c:v>Hispanic</c:v>
                </c:pt>
              </c:strCache>
            </c:strRef>
          </c:cat>
          <c:val>
            <c:numRef>
              <c:f>'Core Slide Template'!$U$181:$U$188</c:f>
              <c:numCache>
                <c:formatCode>General</c:formatCode>
                <c:ptCount val="8"/>
                <c:pt idx="0">
                  <c:v>3.6348976611085777</c:v>
                </c:pt>
                <c:pt idx="1">
                  <c:v>0.70683177747560189</c:v>
                </c:pt>
                <c:pt idx="3">
                  <c:v>2.8087495906114985</c:v>
                </c:pt>
                <c:pt idx="4">
                  <c:v>1.7684055027844161</c:v>
                </c:pt>
                <c:pt idx="5">
                  <c:v>0</c:v>
                </c:pt>
                <c:pt idx="6">
                  <c:v>0</c:v>
                </c:pt>
                <c:pt idx="7">
                  <c:v>1.4097065343422133</c:v>
                </c:pt>
              </c:numCache>
            </c:numRef>
          </c:val>
          <c:extLst>
            <c:ext xmlns:c16="http://schemas.microsoft.com/office/drawing/2014/chart" uri="{C3380CC4-5D6E-409C-BE32-E72D297353CC}">
              <c16:uniqueId val="{00000020-F1BC-4460-BB56-20C7637BA088}"/>
            </c:ext>
          </c:extLst>
        </c:ser>
        <c:dLbls>
          <c:dLblPos val="outEnd"/>
          <c:showLegendKey val="0"/>
          <c:showVal val="1"/>
          <c:showCatName val="0"/>
          <c:showSerName val="0"/>
          <c:showPercent val="0"/>
          <c:showBubbleSize val="0"/>
        </c:dLbls>
        <c:gapWidth val="35"/>
        <c:axId val="1767943808"/>
        <c:axId val="1957248752"/>
      </c:barChart>
      <c:catAx>
        <c:axId val="1767943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Franklin Gothic Demi Cond" panose="020B0706030402020204" pitchFamily="34" charset="0"/>
                <a:ea typeface="+mn-ea"/>
                <a:cs typeface="+mn-cs"/>
              </a:defRPr>
            </a:pPr>
            <a:endParaRPr lang="en-US"/>
          </a:p>
        </c:txPr>
        <c:crossAx val="1957248752"/>
        <c:crosses val="autoZero"/>
        <c:auto val="1"/>
        <c:lblAlgn val="ctr"/>
        <c:lblOffset val="100"/>
        <c:noMultiLvlLbl val="0"/>
      </c:catAx>
      <c:valAx>
        <c:axId val="1957248752"/>
        <c:scaling>
          <c:orientation val="minMax"/>
          <c:max val="8"/>
          <c:min val="0"/>
        </c:scaling>
        <c:delete val="0"/>
        <c:axPos val="l"/>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Franklin Gothic Demi Cond" panose="020B0706030402020204" pitchFamily="34" charset="0"/>
                <a:ea typeface="+mn-ea"/>
                <a:cs typeface="+mn-cs"/>
              </a:defRPr>
            </a:pPr>
            <a:endParaRPr lang="en-US"/>
          </a:p>
        </c:txPr>
        <c:crossAx val="1767943808"/>
        <c:crosses val="autoZero"/>
        <c:crossBetween val="between"/>
        <c:majorUnit val="2"/>
      </c:valAx>
    </c:plotArea>
    <c:legend>
      <c:legendPos val="r"/>
      <c:layout>
        <c:manualLayout>
          <c:xMode val="edge"/>
          <c:yMode val="edge"/>
          <c:x val="6.3702571204286615E-2"/>
          <c:y val="7.2832586067586622E-2"/>
          <c:w val="0.39117610175790474"/>
          <c:h val="9.2429854718864349E-2"/>
        </c:manualLayout>
      </c:layout>
      <c:overlay val="0"/>
      <c:txPr>
        <a:bodyPr/>
        <a:lstStyle/>
        <a:p>
          <a:pPr>
            <a:defRPr sz="1600"/>
          </a:pPr>
          <a:endParaRPr lang="en-US"/>
        </a:p>
      </c:txPr>
    </c:legend>
    <c:plotVisOnly val="1"/>
    <c:dispBlanksAs val="gap"/>
    <c:showDLblsOverMax val="0"/>
    <c:extLst/>
  </c:chart>
  <c:spPr>
    <a:solidFill>
      <a:schemeClr val="bg1"/>
    </a:solidFill>
    <a:ln w="9525" cap="flat" cmpd="sng" algn="ctr">
      <a:noFill/>
      <a:round/>
    </a:ln>
    <a:effectLst/>
  </c:spPr>
  <c:txPr>
    <a:bodyPr/>
    <a:lstStyle/>
    <a:p>
      <a:pPr>
        <a:defRPr b="0">
          <a:solidFill>
            <a:sysClr val="windowText" lastClr="000000"/>
          </a:solidFill>
          <a:latin typeface="Franklin Gothic Demi Cond" panose="020B0706030402020204" pitchFamily="34" charset="0"/>
        </a:defRPr>
      </a:pPr>
      <a:endParaRPr lang="en-US"/>
    </a:p>
  </c:txPr>
  <c:externalData r:id="rId2">
    <c:autoUpdate val="0"/>
  </c:externalData>
  <c:userShapes r:id="rId3"/>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8855869270789863E-2"/>
          <c:y val="0.113373363540825"/>
          <c:w val="0.91282074526966983"/>
          <c:h val="0.68848301783506116"/>
        </c:manualLayout>
      </c:layout>
      <c:barChart>
        <c:barDir val="col"/>
        <c:grouping val="clustered"/>
        <c:varyColors val="0"/>
        <c:ser>
          <c:idx val="1"/>
          <c:order val="0"/>
          <c:tx>
            <c:strRef>
              <c:f>'Core Slide Template'!$Q$221</c:f>
              <c:strCache>
                <c:ptCount val="1"/>
                <c:pt idx="0">
                  <c:v>Firearm Homicide</c:v>
                </c:pt>
              </c:strCache>
            </c:strRef>
          </c:tx>
          <c:spPr>
            <a:solidFill>
              <a:srgbClr val="9BBB59"/>
            </a:solidFill>
            <a:ln w="57150">
              <a:noFill/>
            </a:ln>
          </c:spPr>
          <c:invertIfNegative val="0"/>
          <c:dPt>
            <c:idx val="0"/>
            <c:invertIfNegative val="0"/>
            <c:bubble3D val="0"/>
            <c:spPr>
              <a:solidFill>
                <a:srgbClr val="9BBB59"/>
              </a:solidFill>
              <a:ln w="57150">
                <a:noFill/>
              </a:ln>
              <a:effectLst/>
            </c:spPr>
            <c:extLst>
              <c:ext xmlns:c16="http://schemas.microsoft.com/office/drawing/2014/chart" uri="{C3380CC4-5D6E-409C-BE32-E72D297353CC}">
                <c16:uniqueId val="{00000001-4C64-4173-B1F1-CF3D6CCF14BF}"/>
              </c:ext>
            </c:extLst>
          </c:dPt>
          <c:dPt>
            <c:idx val="1"/>
            <c:invertIfNegative val="0"/>
            <c:bubble3D val="0"/>
            <c:spPr>
              <a:solidFill>
                <a:srgbClr val="9BBB59"/>
              </a:solidFill>
              <a:ln w="57150">
                <a:noFill/>
              </a:ln>
              <a:effectLst/>
            </c:spPr>
            <c:extLst>
              <c:ext xmlns:c16="http://schemas.microsoft.com/office/drawing/2014/chart" uri="{C3380CC4-5D6E-409C-BE32-E72D297353CC}">
                <c16:uniqueId val="{00000003-4C64-4173-B1F1-CF3D6CCF14BF}"/>
              </c:ext>
            </c:extLst>
          </c:dPt>
          <c:dPt>
            <c:idx val="2"/>
            <c:invertIfNegative val="0"/>
            <c:bubble3D val="0"/>
            <c:spPr>
              <a:solidFill>
                <a:srgbClr val="9BBB59"/>
              </a:solidFill>
              <a:ln w="57150">
                <a:noFill/>
              </a:ln>
              <a:effectLst/>
            </c:spPr>
            <c:extLst>
              <c:ext xmlns:c16="http://schemas.microsoft.com/office/drawing/2014/chart" uri="{C3380CC4-5D6E-409C-BE32-E72D297353CC}">
                <c16:uniqueId val="{00000005-4C64-4173-B1F1-CF3D6CCF14BF}"/>
              </c:ext>
            </c:extLst>
          </c:dPt>
          <c:dPt>
            <c:idx val="3"/>
            <c:invertIfNegative val="0"/>
            <c:bubble3D val="0"/>
            <c:spPr>
              <a:solidFill>
                <a:srgbClr val="9BBB59"/>
              </a:solidFill>
              <a:ln w="57150">
                <a:noFill/>
              </a:ln>
              <a:effectLst/>
            </c:spPr>
            <c:extLst>
              <c:ext xmlns:c16="http://schemas.microsoft.com/office/drawing/2014/chart" uri="{C3380CC4-5D6E-409C-BE32-E72D297353CC}">
                <c16:uniqueId val="{00000007-4C64-4173-B1F1-CF3D6CCF14BF}"/>
              </c:ext>
            </c:extLst>
          </c:dPt>
          <c:dPt>
            <c:idx val="4"/>
            <c:invertIfNegative val="0"/>
            <c:bubble3D val="0"/>
            <c:spPr>
              <a:solidFill>
                <a:srgbClr val="9BBB59"/>
              </a:solidFill>
              <a:ln w="57150">
                <a:noFill/>
              </a:ln>
              <a:effectLst/>
            </c:spPr>
            <c:extLst>
              <c:ext xmlns:c16="http://schemas.microsoft.com/office/drawing/2014/chart" uri="{C3380CC4-5D6E-409C-BE32-E72D297353CC}">
                <c16:uniqueId val="{00000009-4C64-4173-B1F1-CF3D6CCF14BF}"/>
              </c:ext>
            </c:extLst>
          </c:dPt>
          <c:dLbls>
            <c:numFmt formatCode="#,##0.0" sourceLinked="0"/>
            <c:spPr>
              <a:noFill/>
              <a:ln>
                <a:noFill/>
              </a:ln>
              <a:effectLst/>
            </c:spPr>
            <c:txPr>
              <a:bodyPr wrap="square" lIns="38100" tIns="19050" rIns="38100" bIns="19050" anchor="ctr">
                <a:spAutoFit/>
              </a:bodyPr>
              <a:lstStyle/>
              <a:p>
                <a:pPr>
                  <a:defRPr sz="18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'Core Slide Template'!$P$223:$P$227</c:f>
              <c:strCache>
                <c:ptCount val="5"/>
                <c:pt idx="0">
                  <c:v>&lt;1</c:v>
                </c:pt>
                <c:pt idx="1">
                  <c:v>1-4</c:v>
                </c:pt>
                <c:pt idx="2">
                  <c:v>5-9</c:v>
                </c:pt>
                <c:pt idx="3">
                  <c:v>10-14</c:v>
                </c:pt>
                <c:pt idx="4">
                  <c:v>15-17</c:v>
                </c:pt>
              </c:strCache>
              <c:extLst/>
            </c:strRef>
          </c:cat>
          <c:val>
            <c:numRef>
              <c:f>'Core Slide Template'!$Q$223:$Q$227</c:f>
              <c:numCache>
                <c:formatCode>General</c:formatCode>
                <c:ptCount val="5"/>
                <c:pt idx="0">
                  <c:v>0.67031260866395803</c:v>
                </c:pt>
                <c:pt idx="1">
                  <c:v>0.47411497164380201</c:v>
                </c:pt>
                <c:pt idx="2">
                  <c:v>0.36255809008181356</c:v>
                </c:pt>
                <c:pt idx="3">
                  <c:v>0.91848090485727341</c:v>
                </c:pt>
                <c:pt idx="4">
                  <c:v>7.3259692492440758</c:v>
                </c:pt>
              </c:numCache>
              <c:extLst/>
            </c:numRef>
          </c:val>
          <c:extLst>
            <c:ext xmlns:c16="http://schemas.microsoft.com/office/drawing/2014/chart" uri="{C3380CC4-5D6E-409C-BE32-E72D297353CC}">
              <c16:uniqueId val="{0000000A-4C64-4173-B1F1-CF3D6CCF14BF}"/>
            </c:ext>
          </c:extLst>
        </c:ser>
        <c:ser>
          <c:idx val="0"/>
          <c:order val="1"/>
          <c:tx>
            <c:strRef>
              <c:f>'Core Slide Template'!$R$221</c:f>
              <c:strCache>
                <c:ptCount val="1"/>
                <c:pt idx="0">
                  <c:v>Firearm Suicide</c:v>
                </c:pt>
              </c:strCache>
            </c:strRef>
          </c:tx>
          <c:spPr>
            <a:solidFill>
              <a:srgbClr val="4F81BD"/>
            </a:solidFill>
            <a:ln w="57150"/>
            <a:effectLst/>
          </c:spPr>
          <c:invertIfNegative val="0"/>
          <c:dPt>
            <c:idx val="0"/>
            <c:invertIfNegative val="0"/>
            <c:bubble3D val="0"/>
            <c:extLst>
              <c:ext xmlns:c16="http://schemas.microsoft.com/office/drawing/2014/chart" uri="{C3380CC4-5D6E-409C-BE32-E72D297353CC}">
                <c16:uniqueId val="{0000000B-4C64-4173-B1F1-CF3D6CCF14BF}"/>
              </c:ext>
            </c:extLst>
          </c:dPt>
          <c:dPt>
            <c:idx val="1"/>
            <c:invertIfNegative val="0"/>
            <c:bubble3D val="0"/>
            <c:extLst>
              <c:ext xmlns:c16="http://schemas.microsoft.com/office/drawing/2014/chart" uri="{C3380CC4-5D6E-409C-BE32-E72D297353CC}">
                <c16:uniqueId val="{0000000C-4C64-4173-B1F1-CF3D6CCF14BF}"/>
              </c:ext>
            </c:extLst>
          </c:dPt>
          <c:dPt>
            <c:idx val="2"/>
            <c:invertIfNegative val="0"/>
            <c:bubble3D val="0"/>
            <c:extLst>
              <c:ext xmlns:c16="http://schemas.microsoft.com/office/drawing/2014/chart" uri="{C3380CC4-5D6E-409C-BE32-E72D297353CC}">
                <c16:uniqueId val="{0000000D-4C64-4173-B1F1-CF3D6CCF14BF}"/>
              </c:ext>
            </c:extLst>
          </c:dPt>
          <c:dPt>
            <c:idx val="3"/>
            <c:invertIfNegative val="0"/>
            <c:bubble3D val="0"/>
            <c:extLst>
              <c:ext xmlns:c16="http://schemas.microsoft.com/office/drawing/2014/chart" uri="{C3380CC4-5D6E-409C-BE32-E72D297353CC}">
                <c16:uniqueId val="{0000000E-4C64-4173-B1F1-CF3D6CCF14BF}"/>
              </c:ext>
            </c:extLst>
          </c:dPt>
          <c:dPt>
            <c:idx val="4"/>
            <c:invertIfNegative val="0"/>
            <c:bubble3D val="0"/>
            <c:extLst>
              <c:ext xmlns:c16="http://schemas.microsoft.com/office/drawing/2014/chart" uri="{C3380CC4-5D6E-409C-BE32-E72D297353CC}">
                <c16:uniqueId val="{0000000F-4C64-4173-B1F1-CF3D6CCF14BF}"/>
              </c:ext>
            </c:extLst>
          </c:dPt>
          <c:dPt>
            <c:idx val="5"/>
            <c:invertIfNegative val="0"/>
            <c:bubble3D val="0"/>
            <c:extLst>
              <c:ext xmlns:c16="http://schemas.microsoft.com/office/drawing/2014/chart" uri="{C3380CC4-5D6E-409C-BE32-E72D297353CC}">
                <c16:uniqueId val="{00000010-4C64-4173-B1F1-CF3D6CCF14BF}"/>
              </c:ext>
            </c:extLst>
          </c:dPt>
          <c:dPt>
            <c:idx val="6"/>
            <c:invertIfNegative val="0"/>
            <c:bubble3D val="0"/>
            <c:extLst>
              <c:ext xmlns:c16="http://schemas.microsoft.com/office/drawing/2014/chart" uri="{C3380CC4-5D6E-409C-BE32-E72D297353CC}">
                <c16:uniqueId val="{00000011-4C64-4173-B1F1-CF3D6CCF14BF}"/>
              </c:ext>
            </c:extLst>
          </c:dPt>
          <c:dPt>
            <c:idx val="7"/>
            <c:invertIfNegative val="0"/>
            <c:bubble3D val="0"/>
            <c:extLst>
              <c:ext xmlns:c16="http://schemas.microsoft.com/office/drawing/2014/chart" uri="{C3380CC4-5D6E-409C-BE32-E72D297353CC}">
                <c16:uniqueId val="{00000012-4C64-4173-B1F1-CF3D6CCF14BF}"/>
              </c:ext>
            </c:extLst>
          </c:dPt>
          <c:dLbls>
            <c:numFmt formatCode="#,##0.0" sourceLinked="0"/>
            <c:spPr>
              <a:noFill/>
              <a:ln>
                <a:noFill/>
              </a:ln>
              <a:effectLst/>
            </c:spPr>
            <c:txPr>
              <a:bodyPr wrap="square" lIns="38100" tIns="19050" rIns="38100" bIns="19050" anchor="ctr">
                <a:spAutoFit/>
              </a:bodyPr>
              <a:lstStyle/>
              <a:p>
                <a:pPr>
                  <a:defRPr sz="18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'Core Slide Template'!$P$223:$P$227</c:f>
              <c:strCache>
                <c:ptCount val="5"/>
                <c:pt idx="0">
                  <c:v>&lt;1</c:v>
                </c:pt>
                <c:pt idx="1">
                  <c:v>1-4</c:v>
                </c:pt>
                <c:pt idx="2">
                  <c:v>5-9</c:v>
                </c:pt>
                <c:pt idx="3">
                  <c:v>10-14</c:v>
                </c:pt>
                <c:pt idx="4">
                  <c:v>15-17</c:v>
                </c:pt>
              </c:strCache>
              <c:extLst/>
            </c:strRef>
          </c:cat>
          <c:val>
            <c:numRef>
              <c:f>'Core Slide Template'!$R$223:$R$227</c:f>
              <c:numCache>
                <c:formatCode>General</c:formatCode>
                <c:ptCount val="5"/>
                <c:pt idx="3">
                  <c:v>1.1142227370399709</c:v>
                </c:pt>
                <c:pt idx="4">
                  <c:v>3.9847332740820818</c:v>
                </c:pt>
              </c:numCache>
              <c:extLst/>
            </c:numRef>
          </c:val>
          <c:extLst>
            <c:ext xmlns:c16="http://schemas.microsoft.com/office/drawing/2014/chart" uri="{C3380CC4-5D6E-409C-BE32-E72D297353CC}">
              <c16:uniqueId val="{00000013-4C64-4173-B1F1-CF3D6CCF14BF}"/>
            </c:ext>
          </c:extLst>
        </c:ser>
        <c:dLbls>
          <c:showLegendKey val="0"/>
          <c:showVal val="1"/>
          <c:showCatName val="0"/>
          <c:showSerName val="0"/>
          <c:showPercent val="0"/>
          <c:showBubbleSize val="0"/>
        </c:dLbls>
        <c:gapWidth val="50"/>
        <c:axId val="1767943808"/>
        <c:axId val="1957248752"/>
      </c:barChart>
      <c:catAx>
        <c:axId val="1767943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1957248752"/>
        <c:crosses val="autoZero"/>
        <c:auto val="1"/>
        <c:lblAlgn val="ctr"/>
        <c:lblOffset val="100"/>
        <c:noMultiLvlLbl val="0"/>
      </c:catAx>
      <c:valAx>
        <c:axId val="1957248752"/>
        <c:scaling>
          <c:orientation val="minMax"/>
          <c:max val="8"/>
          <c:min val="0"/>
        </c:scaling>
        <c:delete val="0"/>
        <c:axPos val="l"/>
        <c:numFmt formatCode="#,##0.0" sourceLinked="0"/>
        <c:majorTickMark val="none"/>
        <c:minorTickMark val="none"/>
        <c:tickLblPos val="nextTo"/>
        <c:spPr>
          <a:noFill/>
          <a:ln>
            <a:noFill/>
          </a:ln>
          <a:effectLst/>
        </c:spPr>
        <c:txPr>
          <a:bodyPr rot="-60000000" vert="horz"/>
          <a:lstStyle/>
          <a:p>
            <a:pPr>
              <a:defRPr/>
            </a:pPr>
            <a:endParaRPr lang="en-US"/>
          </a:p>
        </c:txPr>
        <c:crossAx val="1767943808"/>
        <c:crosses val="autoZero"/>
        <c:crossBetween val="between"/>
        <c:majorUnit val="2"/>
      </c:valAx>
    </c:plotArea>
    <c:legend>
      <c:legendPos val="r"/>
      <c:layout>
        <c:manualLayout>
          <c:xMode val="edge"/>
          <c:yMode val="edge"/>
          <c:x val="8.2393888062024495E-2"/>
          <c:y val="8.7601494835136809E-2"/>
          <c:w val="0.22350170293409055"/>
          <c:h val="0.13148970372524721"/>
        </c:manualLayout>
      </c:layout>
      <c:overlay val="0"/>
      <c:txPr>
        <a:bodyPr/>
        <a:lstStyle/>
        <a:p>
          <a:pPr>
            <a:defRPr sz="1800"/>
          </a:pPr>
          <a:endParaRPr lang="en-US"/>
        </a:p>
      </c:txPr>
    </c:legend>
    <c:plotVisOnly val="1"/>
    <c:dispBlanksAs val="gap"/>
    <c:showDLblsOverMax val="0"/>
    <c:extLst/>
  </c:chart>
  <c:spPr>
    <a:solidFill>
      <a:schemeClr val="bg1"/>
    </a:solidFill>
    <a:ln w="9525" cap="flat" cmpd="sng" algn="ctr">
      <a:noFill/>
      <a:round/>
    </a:ln>
    <a:effectLst/>
  </c:spPr>
  <c:txPr>
    <a:bodyPr/>
    <a:lstStyle/>
    <a:p>
      <a:pPr>
        <a:defRPr sz="1400" b="0">
          <a:solidFill>
            <a:sysClr val="windowText" lastClr="000000"/>
          </a:solidFill>
          <a:latin typeface="Franklin Gothic Demi Cond" panose="020B0706030402020204" pitchFamily="34" charset="0"/>
        </a:defRPr>
      </a:pPr>
      <a:endParaRPr lang="en-US"/>
    </a:p>
  </c:txPr>
  <c:externalData r:id="rId2">
    <c:autoUpdate val="0"/>
  </c:externalData>
  <c:userShapes r:id="rId3"/>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9138559831062698E-2"/>
          <c:y val="0.10294145701606187"/>
          <c:w val="0.91538145568358731"/>
          <c:h val="0.69632183931100045"/>
        </c:manualLayout>
      </c:layout>
      <c:lineChart>
        <c:grouping val="standard"/>
        <c:varyColors val="0"/>
        <c:ser>
          <c:idx val="0"/>
          <c:order val="0"/>
          <c:spPr>
            <a:ln w="50800" cap="rnd">
              <a:solidFill>
                <a:sysClr val="window" lastClr="FFFFFF">
                  <a:lumMod val="65000"/>
                </a:sysClr>
              </a:solidFill>
              <a:round/>
            </a:ln>
            <a:effectLst/>
          </c:spPr>
          <c:marker>
            <c:symbol val="circle"/>
            <c:size val="8"/>
            <c:spPr>
              <a:solidFill>
                <a:sysClr val="window" lastClr="FFFFFF">
                  <a:lumMod val="65000"/>
                </a:sysClr>
              </a:solidFill>
              <a:ln w="9525">
                <a:solidFill>
                  <a:sysClr val="window" lastClr="FFFFFF">
                    <a:lumMod val="65000"/>
                  </a:sysClr>
                </a:solidFill>
              </a:ln>
              <a:effectLst/>
            </c:spPr>
          </c:marker>
          <c:dLbls>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Franklin Gothic Demi Cond" panose="020B0706030402020204" pitchFamily="34"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'Core Slide Template'!$Q$473:$Q$482</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'Core Slide Template'!$R$473:$R$482</c:f>
              <c:numCache>
                <c:formatCode>General</c:formatCode>
                <c:ptCount val="10"/>
                <c:pt idx="0">
                  <c:v>5</c:v>
                </c:pt>
                <c:pt idx="1">
                  <c:v>3</c:v>
                </c:pt>
                <c:pt idx="2">
                  <c:v>3</c:v>
                </c:pt>
                <c:pt idx="3">
                  <c:v>3</c:v>
                </c:pt>
                <c:pt idx="4">
                  <c:v>10</c:v>
                </c:pt>
                <c:pt idx="5">
                  <c:v>2</c:v>
                </c:pt>
                <c:pt idx="6">
                  <c:v>7</c:v>
                </c:pt>
                <c:pt idx="7">
                  <c:v>14</c:v>
                </c:pt>
                <c:pt idx="8">
                  <c:v>10</c:v>
                </c:pt>
                <c:pt idx="9">
                  <c:v>11</c:v>
                </c:pt>
              </c:numCache>
            </c:numRef>
          </c:val>
          <c:smooth val="0"/>
          <c:extLst>
            <c:ext xmlns:c16="http://schemas.microsoft.com/office/drawing/2014/chart" uri="{C3380CC4-5D6E-409C-BE32-E72D297353CC}">
              <c16:uniqueId val="{00000000-15EA-4680-A77D-9773F7772C31}"/>
            </c:ext>
          </c:extLst>
        </c:ser>
        <c:dLbls>
          <c:showLegendKey val="0"/>
          <c:showVal val="0"/>
          <c:showCatName val="0"/>
          <c:showSerName val="0"/>
          <c:showPercent val="0"/>
          <c:showBubbleSize val="0"/>
        </c:dLbls>
        <c:marker val="1"/>
        <c:smooth val="0"/>
        <c:axId val="1142762160"/>
        <c:axId val="1142757568"/>
      </c:lineChart>
      <c:catAx>
        <c:axId val="1142762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Franklin Gothic Demi Cond" panose="020B0706030402020204" pitchFamily="34" charset="0"/>
                <a:ea typeface="+mn-ea"/>
                <a:cs typeface="+mn-cs"/>
              </a:defRPr>
            </a:pPr>
            <a:endParaRPr lang="en-US"/>
          </a:p>
        </c:txPr>
        <c:crossAx val="1142757568"/>
        <c:crosses val="autoZero"/>
        <c:auto val="1"/>
        <c:lblAlgn val="ctr"/>
        <c:lblOffset val="100"/>
        <c:noMultiLvlLbl val="0"/>
      </c:catAx>
      <c:valAx>
        <c:axId val="114275756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Franklin Gothic Demi Cond" panose="020B0706030402020204" pitchFamily="34" charset="0"/>
                <a:ea typeface="+mn-ea"/>
                <a:cs typeface="+mn-cs"/>
              </a:defRPr>
            </a:pPr>
            <a:endParaRPr lang="en-US"/>
          </a:p>
        </c:txPr>
        <c:crossAx val="114276216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sz="1400">
          <a:solidFill>
            <a:schemeClr val="tx1"/>
          </a:solidFill>
          <a:latin typeface="Franklin Gothic Demi Cond" panose="020B0706030402020204" pitchFamily="34" charset="0"/>
        </a:defRPr>
      </a:pPr>
      <a:endParaRPr lang="en-US"/>
    </a:p>
  </c:txPr>
  <c:externalData r:id="rId4">
    <c:autoUpdate val="0"/>
  </c:externalData>
  <c:userShapes r:id="rId5"/>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4295313621726686E-2"/>
          <c:y val="0.1584839375758092"/>
          <c:w val="0.90709395451802444"/>
          <c:h val="0.5474095613546659"/>
        </c:manualLayout>
      </c:layout>
      <c:barChart>
        <c:barDir val="col"/>
        <c:grouping val="clustered"/>
        <c:varyColors val="0"/>
        <c:ser>
          <c:idx val="1"/>
          <c:order val="0"/>
          <c:spPr>
            <a:solidFill>
              <a:sysClr val="window" lastClr="FFFFFF">
                <a:lumMod val="65000"/>
              </a:sysClr>
            </a:solidFill>
            <a:ln>
              <a:noFill/>
            </a:ln>
            <a:effectLst/>
          </c:spPr>
          <c:invertIfNegative val="0"/>
          <c:dPt>
            <c:idx val="0"/>
            <c:invertIfNegative val="0"/>
            <c:bubble3D val="0"/>
            <c:spPr>
              <a:solidFill>
                <a:srgbClr val="A6A6A6"/>
              </a:solidFill>
              <a:ln>
                <a:noFill/>
              </a:ln>
              <a:effectLst/>
            </c:spPr>
            <c:extLst>
              <c:ext xmlns:c16="http://schemas.microsoft.com/office/drawing/2014/chart" uri="{C3380CC4-5D6E-409C-BE32-E72D297353CC}">
                <c16:uniqueId val="{00000001-C9F1-4EC0-AF56-3965B247684B}"/>
              </c:ext>
            </c:extLst>
          </c:dPt>
          <c:dPt>
            <c:idx val="1"/>
            <c:invertIfNegative val="0"/>
            <c:bubble3D val="0"/>
            <c:spPr>
              <a:solidFill>
                <a:srgbClr val="17375E"/>
              </a:solidFill>
              <a:ln>
                <a:noFill/>
              </a:ln>
              <a:effectLst/>
            </c:spPr>
            <c:extLst>
              <c:ext xmlns:c16="http://schemas.microsoft.com/office/drawing/2014/chart" uri="{C3380CC4-5D6E-409C-BE32-E72D297353CC}">
                <c16:uniqueId val="{00000002-6342-45FD-AAE4-132A65CEA7E1}"/>
              </c:ext>
            </c:extLst>
          </c:dPt>
          <c:dLbls>
            <c:numFmt formatCode="#,##0.0" sourceLinked="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Franklin Gothic Demi Cond" panose="020B07060304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'Core Slide Template'!$Q$487:$Q$498</c:f>
              <c:strCache>
                <c:ptCount val="12"/>
                <c:pt idx="0">
                  <c:v>Self-
Inflicted</c:v>
                </c:pt>
                <c:pt idx="1">
                  <c:v>Inflicted by
Another 
Person</c:v>
                </c:pt>
                <c:pt idx="2">
                  <c:v>Unknown
Who
Inflicted</c:v>
                </c:pt>
                <c:pt idx="4">
                  <c:v>Male</c:v>
                </c:pt>
                <c:pt idx="5">
                  <c:v>Female</c:v>
                </c:pt>
                <c:pt idx="7">
                  <c:v>&lt;1</c:v>
                </c:pt>
                <c:pt idx="8">
                  <c:v>1-4</c:v>
                </c:pt>
                <c:pt idx="9">
                  <c:v>5-9</c:v>
                </c:pt>
                <c:pt idx="10">
                  <c:v>10-14</c:v>
                </c:pt>
                <c:pt idx="11">
                  <c:v>15-17</c:v>
                </c:pt>
              </c:strCache>
              <c:extLst/>
            </c:strRef>
          </c:cat>
          <c:val>
            <c:numRef>
              <c:f>'Core Slide Template'!$S$487:$S$498</c:f>
              <c:numCache>
                <c:formatCode>0.0</c:formatCode>
                <c:ptCount val="12"/>
                <c:pt idx="0">
                  <c:v>41.17647058823529</c:v>
                </c:pt>
                <c:pt idx="1">
                  <c:v>52.941176470588239</c:v>
                </c:pt>
                <c:pt idx="2">
                  <c:v>5.8823529411764701</c:v>
                </c:pt>
                <c:pt idx="4">
                  <c:v>75</c:v>
                </c:pt>
                <c:pt idx="5">
                  <c:v>25</c:v>
                </c:pt>
                <c:pt idx="7">
                  <c:v>1.4705882352941178</c:v>
                </c:pt>
                <c:pt idx="8">
                  <c:v>30.882352941176471</c:v>
                </c:pt>
                <c:pt idx="9">
                  <c:v>16.176470588235297</c:v>
                </c:pt>
                <c:pt idx="10">
                  <c:v>17.647058823529413</c:v>
                </c:pt>
                <c:pt idx="11">
                  <c:v>33.82352941176471</c:v>
                </c:pt>
              </c:numCache>
              <c:extLst/>
            </c:numRef>
          </c:val>
          <c:extLst>
            <c:ext xmlns:c16="http://schemas.microsoft.com/office/drawing/2014/chart" uri="{C3380CC4-5D6E-409C-BE32-E72D297353CC}">
              <c16:uniqueId val="{00000002-C9F1-4EC0-AF56-3965B247684B}"/>
            </c:ext>
          </c:extLst>
        </c:ser>
        <c:dLbls>
          <c:showLegendKey val="0"/>
          <c:showVal val="0"/>
          <c:showCatName val="0"/>
          <c:showSerName val="0"/>
          <c:showPercent val="0"/>
          <c:showBubbleSize val="0"/>
        </c:dLbls>
        <c:gapWidth val="35"/>
        <c:axId val="104290376"/>
        <c:axId val="104291096"/>
      </c:barChart>
      <c:catAx>
        <c:axId val="104290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0" i="0" u="none" strike="noStrike" kern="1200" baseline="0">
                <a:solidFill>
                  <a:sysClr val="windowText" lastClr="000000"/>
                </a:solidFill>
                <a:latin typeface="Franklin Gothic Demi Cond" panose="020B0706030402020204" pitchFamily="34" charset="0"/>
                <a:ea typeface="+mn-ea"/>
                <a:cs typeface="+mn-cs"/>
              </a:defRPr>
            </a:pPr>
            <a:endParaRPr lang="en-US"/>
          </a:p>
        </c:txPr>
        <c:crossAx val="104291096"/>
        <c:crosses val="autoZero"/>
        <c:auto val="1"/>
        <c:lblAlgn val="ctr"/>
        <c:lblOffset val="100"/>
        <c:noMultiLvlLbl val="0"/>
      </c:catAx>
      <c:valAx>
        <c:axId val="104291096"/>
        <c:scaling>
          <c:orientation val="minMax"/>
          <c:max val="100"/>
        </c:scaling>
        <c:delete val="0"/>
        <c:axPos val="l"/>
        <c:title>
          <c:tx>
            <c:rich>
              <a:bodyPr rot="0" spcFirstLastPara="1" vertOverflow="ellipsis" wrap="square" anchor="ctr" anchorCtr="1"/>
              <a:lstStyle/>
              <a:p>
                <a:pPr>
                  <a:defRPr sz="1200" b="0" i="0" u="none" strike="noStrike" kern="1200" baseline="0">
                    <a:solidFill>
                      <a:sysClr val="windowText" lastClr="000000"/>
                    </a:solidFill>
                    <a:latin typeface="Franklin Gothic Demi Cond" panose="020B0706030402020204" pitchFamily="34" charset="0"/>
                    <a:ea typeface="+mn-ea"/>
                    <a:cs typeface="+mn-cs"/>
                  </a:defRPr>
                </a:pPr>
                <a:r>
                  <a:rPr lang="en-US" sz="1200"/>
                  <a:t>Percent</a:t>
                </a:r>
              </a:p>
            </c:rich>
          </c:tx>
          <c:layout>
            <c:manualLayout>
              <c:xMode val="edge"/>
              <c:yMode val="edge"/>
              <c:x val="8.8617569869350824E-3"/>
              <c:y val="8.0372565484955791E-2"/>
            </c:manualLayout>
          </c:layout>
          <c:overlay val="0"/>
          <c:spPr>
            <a:noFill/>
            <a:ln>
              <a:noFill/>
            </a:ln>
            <a:effectLst/>
          </c:spPr>
          <c:txPr>
            <a:bodyPr rot="0" spcFirstLastPara="1" vertOverflow="ellipsis" wrap="square" anchor="ctr" anchorCtr="1"/>
            <a:lstStyle/>
            <a:p>
              <a:pPr>
                <a:defRPr sz="1200" b="0" i="0" u="none" strike="noStrike" kern="1200" baseline="0">
                  <a:solidFill>
                    <a:sysClr val="windowText" lastClr="000000"/>
                  </a:solidFill>
                  <a:latin typeface="Franklin Gothic Demi Cond" panose="020B0706030402020204" pitchFamily="34" charset="0"/>
                  <a:ea typeface="+mn-ea"/>
                  <a:cs typeface="+mn-cs"/>
                </a:defRPr>
              </a:pPr>
              <a:endParaRPr lang="en-US"/>
            </a:p>
          </c:txPr>
        </c:title>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Franklin Gothic Demi Cond" panose="020B0706030402020204" pitchFamily="34" charset="0"/>
                <a:ea typeface="+mn-ea"/>
                <a:cs typeface="+mn-cs"/>
              </a:defRPr>
            </a:pPr>
            <a:endParaRPr lang="en-US"/>
          </a:p>
        </c:txPr>
        <c:crossAx val="104290376"/>
        <c:crosses val="autoZero"/>
        <c:crossBetween val="between"/>
        <c:majorUnit val="10"/>
      </c:valAx>
      <c:spPr>
        <a:noFill/>
        <a:ln>
          <a:noFill/>
        </a:ln>
        <a:effectLst/>
      </c:spPr>
    </c:plotArea>
    <c:plotVisOnly val="1"/>
    <c:dispBlanksAs val="gap"/>
    <c:showDLblsOverMax val="0"/>
  </c:chart>
  <c:spPr>
    <a:noFill/>
    <a:ln w="9525" cap="flat" cmpd="sng" algn="ctr">
      <a:noFill/>
      <a:round/>
    </a:ln>
    <a:effectLst/>
  </c:spPr>
  <c:txPr>
    <a:bodyPr/>
    <a:lstStyle/>
    <a:p>
      <a:pPr>
        <a:defRPr sz="1600">
          <a:solidFill>
            <a:sysClr val="windowText" lastClr="000000"/>
          </a:solidFill>
          <a:latin typeface="Franklin Gothic Demi Cond" panose="020B0706030402020204" pitchFamily="34" charset="0"/>
        </a:defRPr>
      </a:pPr>
      <a:endParaRPr lang="en-US"/>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BE7457-4272-43C0-BB35-03C896ED4757}" type="doc">
      <dgm:prSet loTypeId="urn:microsoft.com/office/officeart/2005/8/layout/hList1" loCatId="list" qsTypeId="urn:microsoft.com/office/officeart/2005/8/quickstyle/simple1" qsCatId="simple" csTypeId="urn:microsoft.com/office/officeart/2005/8/colors/accent3_2" csCatId="accent3" phldr="1"/>
      <dgm:spPr/>
      <dgm:t>
        <a:bodyPr/>
        <a:lstStyle/>
        <a:p>
          <a:endParaRPr lang="en-US"/>
        </a:p>
      </dgm:t>
    </dgm:pt>
    <dgm:pt modelId="{3133D94C-B62C-4CF9-86D7-612CE0BB737F}">
      <dgm:prSet phldrT="[Text]"/>
      <dgm:spPr>
        <a:solidFill>
          <a:schemeClr val="accent1">
            <a:lumMod val="50000"/>
          </a:schemeClr>
        </a:solidFill>
      </dgm:spPr>
      <dgm:t>
        <a:bodyPr/>
        <a:lstStyle/>
        <a:p>
          <a:r>
            <a:rPr lang="en-US" b="1" dirty="0"/>
            <a:t>STRATEGY 1</a:t>
          </a:r>
        </a:p>
      </dgm:t>
    </dgm:pt>
    <dgm:pt modelId="{CD0BCB4E-58CE-4102-8EE6-2816B04AF324}" type="parTrans" cxnId="{2DE0A113-03D2-4D43-A5B6-2C46C1DB428C}">
      <dgm:prSet/>
      <dgm:spPr/>
      <dgm:t>
        <a:bodyPr/>
        <a:lstStyle/>
        <a:p>
          <a:endParaRPr lang="en-US"/>
        </a:p>
      </dgm:t>
    </dgm:pt>
    <dgm:pt modelId="{AABB4484-A3ED-49BD-996E-94512A91B59E}" type="sibTrans" cxnId="{2DE0A113-03D2-4D43-A5B6-2C46C1DB428C}">
      <dgm:prSet/>
      <dgm:spPr/>
      <dgm:t>
        <a:bodyPr/>
        <a:lstStyle/>
        <a:p>
          <a:endParaRPr lang="en-US"/>
        </a:p>
      </dgm:t>
    </dgm:pt>
    <dgm:pt modelId="{12336517-F504-4345-9F42-826B54FA2A7C}">
      <dgm:prSet phldrT="[Text]"/>
      <dgm:spPr>
        <a:solidFill>
          <a:srgbClr val="CCCFD7">
            <a:alpha val="89804"/>
          </a:srgbClr>
        </a:solidFill>
      </dgm:spPr>
      <dgm:t>
        <a:bodyPr/>
        <a:lstStyle/>
        <a:p>
          <a:pPr>
            <a:buFont typeface="Arial" panose="020B0604020202020204" pitchFamily="34" charset="0"/>
            <a:buChar char="•"/>
          </a:pPr>
          <a:r>
            <a:rPr lang="en-US" b="1" dirty="0">
              <a:latin typeface="+mn-lt"/>
            </a:rPr>
            <a:t>Increase the timeliness </a:t>
          </a:r>
          <a:r>
            <a:rPr lang="en-US" b="0" dirty="0">
              <a:latin typeface="+mn-lt"/>
            </a:rPr>
            <a:t>of ED visits for firearm injuries reporting.</a:t>
          </a:r>
          <a:endParaRPr lang="en-US" dirty="0">
            <a:latin typeface="+mn-lt"/>
          </a:endParaRPr>
        </a:p>
      </dgm:t>
    </dgm:pt>
    <dgm:pt modelId="{DBD65ED2-0476-4A79-B24F-4BA726A0D82E}" type="parTrans" cxnId="{6259569C-F8AA-4BB5-A571-6FF5F2B6B47A}">
      <dgm:prSet/>
      <dgm:spPr/>
      <dgm:t>
        <a:bodyPr/>
        <a:lstStyle/>
        <a:p>
          <a:endParaRPr lang="en-US"/>
        </a:p>
      </dgm:t>
    </dgm:pt>
    <dgm:pt modelId="{0799C7D4-4038-40DC-A68C-0359D9326291}" type="sibTrans" cxnId="{6259569C-F8AA-4BB5-A571-6FF5F2B6B47A}">
      <dgm:prSet/>
      <dgm:spPr/>
      <dgm:t>
        <a:bodyPr/>
        <a:lstStyle/>
        <a:p>
          <a:endParaRPr lang="en-US"/>
        </a:p>
      </dgm:t>
    </dgm:pt>
    <dgm:pt modelId="{4107DD08-1806-4AB1-B4C4-8486262A8FE2}">
      <dgm:prSet phldrT="[Text]"/>
      <dgm:spPr>
        <a:solidFill>
          <a:schemeClr val="accent1">
            <a:lumMod val="50000"/>
          </a:schemeClr>
        </a:solidFill>
      </dgm:spPr>
      <dgm:t>
        <a:bodyPr/>
        <a:lstStyle/>
        <a:p>
          <a:r>
            <a:rPr lang="en-US" b="1" dirty="0"/>
            <a:t>STRATEGY 2</a:t>
          </a:r>
        </a:p>
      </dgm:t>
    </dgm:pt>
    <dgm:pt modelId="{A030B9D8-B7FD-464C-9F3D-D23199BB1D01}" type="parTrans" cxnId="{D7C3FA45-FE16-4121-9CB2-95EE7608B9FA}">
      <dgm:prSet/>
      <dgm:spPr/>
      <dgm:t>
        <a:bodyPr/>
        <a:lstStyle/>
        <a:p>
          <a:endParaRPr lang="en-US"/>
        </a:p>
      </dgm:t>
    </dgm:pt>
    <dgm:pt modelId="{D60E76C8-51D3-498E-A9A3-AA832F2955EC}" type="sibTrans" cxnId="{D7C3FA45-FE16-4121-9CB2-95EE7608B9FA}">
      <dgm:prSet/>
      <dgm:spPr/>
      <dgm:t>
        <a:bodyPr/>
        <a:lstStyle/>
        <a:p>
          <a:endParaRPr lang="en-US"/>
        </a:p>
      </dgm:t>
    </dgm:pt>
    <dgm:pt modelId="{A5890730-4188-4483-A243-EFFD6AFC083C}">
      <dgm:prSet phldrT="[Text]"/>
      <dgm:spPr>
        <a:solidFill>
          <a:srgbClr val="CCCFD7">
            <a:alpha val="90000"/>
          </a:srgbClr>
        </a:solidFill>
      </dgm:spPr>
      <dgm:t>
        <a:bodyPr/>
        <a:lstStyle/>
        <a:p>
          <a:pPr>
            <a:buFont typeface="Arial" panose="020B0604020202020204" pitchFamily="34" charset="0"/>
            <a:buChar char="•"/>
          </a:pPr>
          <a:r>
            <a:rPr lang="en-US" b="1" dirty="0">
              <a:effectLst/>
              <a:latin typeface="+mn-lt"/>
              <a:ea typeface="Times New Roman" panose="02020603050405020304" pitchFamily="18" charset="0"/>
            </a:rPr>
            <a:t>Disseminate surveillance findings </a:t>
          </a:r>
          <a:r>
            <a:rPr lang="en-US" b="0" dirty="0">
              <a:effectLst/>
              <a:latin typeface="+mn-lt"/>
              <a:ea typeface="Times New Roman" panose="02020603050405020304" pitchFamily="18" charset="0"/>
            </a:rPr>
            <a:t>to key stakeholders.</a:t>
          </a:r>
          <a:endParaRPr lang="en-US" dirty="0">
            <a:latin typeface="+mn-lt"/>
          </a:endParaRPr>
        </a:p>
      </dgm:t>
    </dgm:pt>
    <dgm:pt modelId="{E28CD4BF-B20E-4AF5-ACFA-3985F94BC3B8}" type="parTrans" cxnId="{94D403EA-5182-46DD-93FA-3CEB4ED309AC}">
      <dgm:prSet/>
      <dgm:spPr/>
      <dgm:t>
        <a:bodyPr/>
        <a:lstStyle/>
        <a:p>
          <a:endParaRPr lang="en-US"/>
        </a:p>
      </dgm:t>
    </dgm:pt>
    <dgm:pt modelId="{5D94F2CB-9672-4C76-9DD3-2611DD9F7EA7}" type="sibTrans" cxnId="{94D403EA-5182-46DD-93FA-3CEB4ED309AC}">
      <dgm:prSet/>
      <dgm:spPr/>
      <dgm:t>
        <a:bodyPr/>
        <a:lstStyle/>
        <a:p>
          <a:endParaRPr lang="en-US"/>
        </a:p>
      </dgm:t>
    </dgm:pt>
    <dgm:pt modelId="{1FCA475D-8877-4FDD-A34A-2EA6D2081E58}">
      <dgm:prSet/>
      <dgm:spPr>
        <a:solidFill>
          <a:srgbClr val="CCCFD7">
            <a:alpha val="89804"/>
          </a:srgbClr>
        </a:solidFill>
      </dgm:spPr>
      <dgm:t>
        <a:bodyPr/>
        <a:lstStyle/>
        <a:p>
          <a:r>
            <a:rPr lang="en-US" b="1" dirty="0">
              <a:latin typeface="+mn-lt"/>
            </a:rPr>
            <a:t>Increase availability </a:t>
          </a:r>
          <a:r>
            <a:rPr lang="en-US" b="0" dirty="0">
              <a:latin typeface="+mn-lt"/>
            </a:rPr>
            <a:t>of rapid, reliable, and </a:t>
          </a:r>
          <a:r>
            <a:rPr lang="en-US" b="0" dirty="0">
              <a:effectLst/>
              <a:latin typeface="+mn-lt"/>
              <a:ea typeface="Times New Roman" panose="02020603050405020304" pitchFamily="18" charset="0"/>
            </a:rPr>
            <a:t>geographically-specific surveillance data on ED visits for nonfatal firearm injuries.</a:t>
          </a:r>
        </a:p>
      </dgm:t>
    </dgm:pt>
    <dgm:pt modelId="{C0D45CEE-4E49-4C76-BE95-D224F336E1E7}" type="parTrans" cxnId="{4D195CE0-EF51-45B6-9403-D9FAE7A77911}">
      <dgm:prSet/>
      <dgm:spPr/>
      <dgm:t>
        <a:bodyPr/>
        <a:lstStyle/>
        <a:p>
          <a:endParaRPr lang="en-US"/>
        </a:p>
      </dgm:t>
    </dgm:pt>
    <dgm:pt modelId="{4C3D5635-DEBF-423B-8D2B-BDBEFCCD6A0B}" type="sibTrans" cxnId="{4D195CE0-EF51-45B6-9403-D9FAE7A77911}">
      <dgm:prSet/>
      <dgm:spPr/>
      <dgm:t>
        <a:bodyPr/>
        <a:lstStyle/>
        <a:p>
          <a:endParaRPr lang="en-US"/>
        </a:p>
      </dgm:t>
    </dgm:pt>
    <dgm:pt modelId="{2674B533-8A11-4092-8051-BFA0A775DB9B}">
      <dgm:prSet/>
      <dgm:spPr>
        <a:solidFill>
          <a:srgbClr val="CCCFD7">
            <a:alpha val="89804"/>
          </a:srgbClr>
        </a:solidFill>
      </dgm:spPr>
      <dgm:t>
        <a:bodyPr/>
        <a:lstStyle/>
        <a:p>
          <a:r>
            <a:rPr lang="en-US" b="1" dirty="0">
              <a:effectLst/>
              <a:latin typeface="+mn-lt"/>
              <a:ea typeface="Times New Roman" panose="02020603050405020304" pitchFamily="18" charset="0"/>
            </a:rPr>
            <a:t>Improve</a:t>
          </a:r>
          <a:r>
            <a:rPr lang="en-US" dirty="0">
              <a:effectLst/>
              <a:latin typeface="+mn-lt"/>
              <a:ea typeface="Times New Roman" panose="02020603050405020304" pitchFamily="18" charset="0"/>
            </a:rPr>
            <a:t> </a:t>
          </a:r>
          <a:r>
            <a:rPr lang="en-US" b="0" dirty="0">
              <a:effectLst/>
              <a:latin typeface="+mn-lt"/>
              <a:ea typeface="Times New Roman" panose="02020603050405020304" pitchFamily="18" charset="0"/>
            </a:rPr>
            <a:t>firearm injury syndromic </a:t>
          </a:r>
          <a:r>
            <a:rPr lang="en-US" b="1" dirty="0">
              <a:effectLst/>
              <a:latin typeface="+mn-lt"/>
              <a:ea typeface="Times New Roman" panose="02020603050405020304" pitchFamily="18" charset="0"/>
            </a:rPr>
            <a:t>surveillance methodology</a:t>
          </a:r>
          <a:r>
            <a:rPr lang="en-US" b="0" dirty="0">
              <a:effectLst/>
              <a:latin typeface="+mn-lt"/>
              <a:ea typeface="Times New Roman" panose="02020603050405020304" pitchFamily="18" charset="0"/>
            </a:rPr>
            <a:t>. </a:t>
          </a:r>
        </a:p>
      </dgm:t>
    </dgm:pt>
    <dgm:pt modelId="{52C2D470-6EFA-4FA7-97A9-AF8BC08464F2}" type="parTrans" cxnId="{C73CF47F-57ED-4B4E-B598-12ABB4575E14}">
      <dgm:prSet/>
      <dgm:spPr/>
      <dgm:t>
        <a:bodyPr/>
        <a:lstStyle/>
        <a:p>
          <a:endParaRPr lang="en-US"/>
        </a:p>
      </dgm:t>
    </dgm:pt>
    <dgm:pt modelId="{94EEC6BB-0255-4A47-929C-4EDA5BCA201B}" type="sibTrans" cxnId="{C73CF47F-57ED-4B4E-B598-12ABB4575E14}">
      <dgm:prSet/>
      <dgm:spPr/>
      <dgm:t>
        <a:bodyPr/>
        <a:lstStyle/>
        <a:p>
          <a:endParaRPr lang="en-US"/>
        </a:p>
      </dgm:t>
    </dgm:pt>
    <dgm:pt modelId="{70CCD3E4-374C-4899-89C1-23A47E21D0C2}" type="pres">
      <dgm:prSet presAssocID="{81BE7457-4272-43C0-BB35-03C896ED4757}" presName="Name0" presStyleCnt="0">
        <dgm:presLayoutVars>
          <dgm:dir/>
          <dgm:animLvl val="lvl"/>
          <dgm:resizeHandles val="exact"/>
        </dgm:presLayoutVars>
      </dgm:prSet>
      <dgm:spPr/>
    </dgm:pt>
    <dgm:pt modelId="{7E7CAD3D-C6AE-4285-8EAF-368D2F7D2A9B}" type="pres">
      <dgm:prSet presAssocID="{3133D94C-B62C-4CF9-86D7-612CE0BB737F}" presName="composite" presStyleCnt="0"/>
      <dgm:spPr/>
    </dgm:pt>
    <dgm:pt modelId="{7C31D7E9-D8A3-4377-8FC5-AA93198D51C0}" type="pres">
      <dgm:prSet presAssocID="{3133D94C-B62C-4CF9-86D7-612CE0BB737F}" presName="parTx" presStyleLbl="alignNode1" presStyleIdx="0" presStyleCnt="2">
        <dgm:presLayoutVars>
          <dgm:chMax val="0"/>
          <dgm:chPref val="0"/>
          <dgm:bulletEnabled val="1"/>
        </dgm:presLayoutVars>
      </dgm:prSet>
      <dgm:spPr/>
    </dgm:pt>
    <dgm:pt modelId="{B8D07944-C1EC-49D9-A191-AEEDF98F6B79}" type="pres">
      <dgm:prSet presAssocID="{3133D94C-B62C-4CF9-86D7-612CE0BB737F}" presName="desTx" presStyleLbl="alignAccFollowNode1" presStyleIdx="0" presStyleCnt="2">
        <dgm:presLayoutVars>
          <dgm:bulletEnabled val="1"/>
        </dgm:presLayoutVars>
      </dgm:prSet>
      <dgm:spPr/>
    </dgm:pt>
    <dgm:pt modelId="{550DD140-821F-4EA8-B4AA-D700A07913E2}" type="pres">
      <dgm:prSet presAssocID="{AABB4484-A3ED-49BD-996E-94512A91B59E}" presName="space" presStyleCnt="0"/>
      <dgm:spPr/>
    </dgm:pt>
    <dgm:pt modelId="{6D4FD2CC-0CBE-4D9C-8C60-702E5D4B144D}" type="pres">
      <dgm:prSet presAssocID="{4107DD08-1806-4AB1-B4C4-8486262A8FE2}" presName="composite" presStyleCnt="0"/>
      <dgm:spPr/>
    </dgm:pt>
    <dgm:pt modelId="{9BCD172F-CEEA-47CF-B96D-E9DA4C186B16}" type="pres">
      <dgm:prSet presAssocID="{4107DD08-1806-4AB1-B4C4-8486262A8FE2}" presName="parTx" presStyleLbl="alignNode1" presStyleIdx="1" presStyleCnt="2">
        <dgm:presLayoutVars>
          <dgm:chMax val="0"/>
          <dgm:chPref val="0"/>
          <dgm:bulletEnabled val="1"/>
        </dgm:presLayoutVars>
      </dgm:prSet>
      <dgm:spPr/>
    </dgm:pt>
    <dgm:pt modelId="{9493D625-E1B9-4BB2-B3E5-39C2683F9526}" type="pres">
      <dgm:prSet presAssocID="{4107DD08-1806-4AB1-B4C4-8486262A8FE2}" presName="desTx" presStyleLbl="alignAccFollowNode1" presStyleIdx="1" presStyleCnt="2">
        <dgm:presLayoutVars>
          <dgm:bulletEnabled val="1"/>
        </dgm:presLayoutVars>
      </dgm:prSet>
      <dgm:spPr/>
    </dgm:pt>
  </dgm:ptLst>
  <dgm:cxnLst>
    <dgm:cxn modelId="{A22F1E0B-C632-4098-A46A-04C3351015D8}" type="presOf" srcId="{12336517-F504-4345-9F42-826B54FA2A7C}" destId="{B8D07944-C1EC-49D9-A191-AEEDF98F6B79}" srcOrd="0" destOrd="0" presId="urn:microsoft.com/office/officeart/2005/8/layout/hList1"/>
    <dgm:cxn modelId="{2DE0A113-03D2-4D43-A5B6-2C46C1DB428C}" srcId="{81BE7457-4272-43C0-BB35-03C896ED4757}" destId="{3133D94C-B62C-4CF9-86D7-612CE0BB737F}" srcOrd="0" destOrd="0" parTransId="{CD0BCB4E-58CE-4102-8EE6-2816B04AF324}" sibTransId="{AABB4484-A3ED-49BD-996E-94512A91B59E}"/>
    <dgm:cxn modelId="{00FBAB21-1805-4F8D-8614-4910DBDB20AC}" type="presOf" srcId="{A5890730-4188-4483-A243-EFFD6AFC083C}" destId="{9493D625-E1B9-4BB2-B3E5-39C2683F9526}" srcOrd="0" destOrd="0" presId="urn:microsoft.com/office/officeart/2005/8/layout/hList1"/>
    <dgm:cxn modelId="{D7C3FA45-FE16-4121-9CB2-95EE7608B9FA}" srcId="{81BE7457-4272-43C0-BB35-03C896ED4757}" destId="{4107DD08-1806-4AB1-B4C4-8486262A8FE2}" srcOrd="1" destOrd="0" parTransId="{A030B9D8-B7FD-464C-9F3D-D23199BB1D01}" sibTransId="{D60E76C8-51D3-498E-A9A3-AA832F2955EC}"/>
    <dgm:cxn modelId="{C73CF47F-57ED-4B4E-B598-12ABB4575E14}" srcId="{3133D94C-B62C-4CF9-86D7-612CE0BB737F}" destId="{2674B533-8A11-4092-8051-BFA0A775DB9B}" srcOrd="2" destOrd="0" parTransId="{52C2D470-6EFA-4FA7-97A9-AF8BC08464F2}" sibTransId="{94EEC6BB-0255-4A47-929C-4EDA5BCA201B}"/>
    <dgm:cxn modelId="{0D930996-29C0-42EA-B04F-CBC348E48126}" type="presOf" srcId="{3133D94C-B62C-4CF9-86D7-612CE0BB737F}" destId="{7C31D7E9-D8A3-4377-8FC5-AA93198D51C0}" srcOrd="0" destOrd="0" presId="urn:microsoft.com/office/officeart/2005/8/layout/hList1"/>
    <dgm:cxn modelId="{6259569C-F8AA-4BB5-A571-6FF5F2B6B47A}" srcId="{3133D94C-B62C-4CF9-86D7-612CE0BB737F}" destId="{12336517-F504-4345-9F42-826B54FA2A7C}" srcOrd="0" destOrd="0" parTransId="{DBD65ED2-0476-4A79-B24F-4BA726A0D82E}" sibTransId="{0799C7D4-4038-40DC-A68C-0359D9326291}"/>
    <dgm:cxn modelId="{052551AD-627F-41EC-AD64-403DE8ABE790}" type="presOf" srcId="{1FCA475D-8877-4FDD-A34A-2EA6D2081E58}" destId="{B8D07944-C1EC-49D9-A191-AEEDF98F6B79}" srcOrd="0" destOrd="1" presId="urn:microsoft.com/office/officeart/2005/8/layout/hList1"/>
    <dgm:cxn modelId="{C582D2B3-DEF2-47E3-AF8D-703D7E17C1B3}" type="presOf" srcId="{4107DD08-1806-4AB1-B4C4-8486262A8FE2}" destId="{9BCD172F-CEEA-47CF-B96D-E9DA4C186B16}" srcOrd="0" destOrd="0" presId="urn:microsoft.com/office/officeart/2005/8/layout/hList1"/>
    <dgm:cxn modelId="{F6BEF3C5-6696-4FCF-8D6D-B5FBD2FE06E7}" type="presOf" srcId="{2674B533-8A11-4092-8051-BFA0A775DB9B}" destId="{B8D07944-C1EC-49D9-A191-AEEDF98F6B79}" srcOrd="0" destOrd="2" presId="urn:microsoft.com/office/officeart/2005/8/layout/hList1"/>
    <dgm:cxn modelId="{4D195CE0-EF51-45B6-9403-D9FAE7A77911}" srcId="{3133D94C-B62C-4CF9-86D7-612CE0BB737F}" destId="{1FCA475D-8877-4FDD-A34A-2EA6D2081E58}" srcOrd="1" destOrd="0" parTransId="{C0D45CEE-4E49-4C76-BE95-D224F336E1E7}" sibTransId="{4C3D5635-DEBF-423B-8D2B-BDBEFCCD6A0B}"/>
    <dgm:cxn modelId="{94D403EA-5182-46DD-93FA-3CEB4ED309AC}" srcId="{4107DD08-1806-4AB1-B4C4-8486262A8FE2}" destId="{A5890730-4188-4483-A243-EFFD6AFC083C}" srcOrd="0" destOrd="0" parTransId="{E28CD4BF-B20E-4AF5-ACFA-3985F94BC3B8}" sibTransId="{5D94F2CB-9672-4C76-9DD3-2611DD9F7EA7}"/>
    <dgm:cxn modelId="{9941E4FB-9230-4195-BD7C-7A03EA2E30E7}" type="presOf" srcId="{81BE7457-4272-43C0-BB35-03C896ED4757}" destId="{70CCD3E4-374C-4899-89C1-23A47E21D0C2}" srcOrd="0" destOrd="0" presId="urn:microsoft.com/office/officeart/2005/8/layout/hList1"/>
    <dgm:cxn modelId="{62650768-898B-4F5D-A35D-BB922C934CB7}" type="presParOf" srcId="{70CCD3E4-374C-4899-89C1-23A47E21D0C2}" destId="{7E7CAD3D-C6AE-4285-8EAF-368D2F7D2A9B}" srcOrd="0" destOrd="0" presId="urn:microsoft.com/office/officeart/2005/8/layout/hList1"/>
    <dgm:cxn modelId="{1AD062DD-958D-49D4-8D6B-8299F695C492}" type="presParOf" srcId="{7E7CAD3D-C6AE-4285-8EAF-368D2F7D2A9B}" destId="{7C31D7E9-D8A3-4377-8FC5-AA93198D51C0}" srcOrd="0" destOrd="0" presId="urn:microsoft.com/office/officeart/2005/8/layout/hList1"/>
    <dgm:cxn modelId="{21E28CE3-DBBA-4B95-9213-A86E34261E85}" type="presParOf" srcId="{7E7CAD3D-C6AE-4285-8EAF-368D2F7D2A9B}" destId="{B8D07944-C1EC-49D9-A191-AEEDF98F6B79}" srcOrd="1" destOrd="0" presId="urn:microsoft.com/office/officeart/2005/8/layout/hList1"/>
    <dgm:cxn modelId="{9D51B4AD-9EA7-428D-B241-39E404487AE1}" type="presParOf" srcId="{70CCD3E4-374C-4899-89C1-23A47E21D0C2}" destId="{550DD140-821F-4EA8-B4AA-D700A07913E2}" srcOrd="1" destOrd="0" presId="urn:microsoft.com/office/officeart/2005/8/layout/hList1"/>
    <dgm:cxn modelId="{0F8092B5-EDEC-427E-8D3C-30B97A532AEE}" type="presParOf" srcId="{70CCD3E4-374C-4899-89C1-23A47E21D0C2}" destId="{6D4FD2CC-0CBE-4D9C-8C60-702E5D4B144D}" srcOrd="2" destOrd="0" presId="urn:microsoft.com/office/officeart/2005/8/layout/hList1"/>
    <dgm:cxn modelId="{00768970-785F-443F-8259-BB1D198923D6}" type="presParOf" srcId="{6D4FD2CC-0CBE-4D9C-8C60-702E5D4B144D}" destId="{9BCD172F-CEEA-47CF-B96D-E9DA4C186B16}" srcOrd="0" destOrd="0" presId="urn:microsoft.com/office/officeart/2005/8/layout/hList1"/>
    <dgm:cxn modelId="{291201F1-52A5-4D7C-B77D-50F251238448}" type="presParOf" srcId="{6D4FD2CC-0CBE-4D9C-8C60-702E5D4B144D}" destId="{9493D625-E1B9-4BB2-B3E5-39C2683F9526}"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31D7E9-D8A3-4377-8FC5-AA93198D51C0}">
      <dsp:nvSpPr>
        <dsp:cNvPr id="0" name=""/>
        <dsp:cNvSpPr/>
      </dsp:nvSpPr>
      <dsp:spPr>
        <a:xfrm>
          <a:off x="41" y="388763"/>
          <a:ext cx="3931701" cy="518400"/>
        </a:xfrm>
        <a:prstGeom prst="rect">
          <a:avLst/>
        </a:prstGeom>
        <a:solidFill>
          <a:schemeClr val="accent1">
            <a:lumMod val="5000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b="1" kern="1200" dirty="0"/>
            <a:t>STRATEGY 1</a:t>
          </a:r>
        </a:p>
      </dsp:txBody>
      <dsp:txXfrm>
        <a:off x="41" y="388763"/>
        <a:ext cx="3931701" cy="518400"/>
      </dsp:txXfrm>
    </dsp:sp>
    <dsp:sp modelId="{B8D07944-C1EC-49D9-A191-AEEDF98F6B79}">
      <dsp:nvSpPr>
        <dsp:cNvPr id="0" name=""/>
        <dsp:cNvSpPr/>
      </dsp:nvSpPr>
      <dsp:spPr>
        <a:xfrm>
          <a:off x="41" y="907163"/>
          <a:ext cx="3931701" cy="2223449"/>
        </a:xfrm>
        <a:prstGeom prst="rect">
          <a:avLst/>
        </a:prstGeom>
        <a:solidFill>
          <a:srgbClr val="CCCFD7">
            <a:alpha val="89804"/>
          </a:srgb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Font typeface="Arial" panose="020B0604020202020204" pitchFamily="34" charset="0"/>
            <a:buChar char="•"/>
          </a:pPr>
          <a:r>
            <a:rPr lang="en-US" sz="1800" b="1" kern="1200" dirty="0">
              <a:latin typeface="+mn-lt"/>
            </a:rPr>
            <a:t>Increase the timeliness </a:t>
          </a:r>
          <a:r>
            <a:rPr lang="en-US" sz="1800" b="0" kern="1200" dirty="0">
              <a:latin typeface="+mn-lt"/>
            </a:rPr>
            <a:t>of ED visits for firearm injuries reporting.</a:t>
          </a:r>
          <a:endParaRPr lang="en-US" sz="1800" kern="1200" dirty="0">
            <a:latin typeface="+mn-lt"/>
          </a:endParaRPr>
        </a:p>
        <a:p>
          <a:pPr marL="171450" lvl="1" indent="-171450" algn="l" defTabSz="800100">
            <a:lnSpc>
              <a:spcPct val="90000"/>
            </a:lnSpc>
            <a:spcBef>
              <a:spcPct val="0"/>
            </a:spcBef>
            <a:spcAft>
              <a:spcPct val="15000"/>
            </a:spcAft>
            <a:buChar char="•"/>
          </a:pPr>
          <a:r>
            <a:rPr lang="en-US" sz="1800" b="1" kern="1200" dirty="0">
              <a:latin typeface="+mn-lt"/>
            </a:rPr>
            <a:t>Increase availability </a:t>
          </a:r>
          <a:r>
            <a:rPr lang="en-US" sz="1800" b="0" kern="1200" dirty="0">
              <a:latin typeface="+mn-lt"/>
            </a:rPr>
            <a:t>of rapid, reliable, and </a:t>
          </a:r>
          <a:r>
            <a:rPr lang="en-US" sz="1800" b="0" kern="1200" dirty="0">
              <a:effectLst/>
              <a:latin typeface="+mn-lt"/>
              <a:ea typeface="Times New Roman" panose="02020603050405020304" pitchFamily="18" charset="0"/>
            </a:rPr>
            <a:t>geographically-specific surveillance data on ED visits for nonfatal firearm injuries.</a:t>
          </a:r>
        </a:p>
        <a:p>
          <a:pPr marL="171450" lvl="1" indent="-171450" algn="l" defTabSz="800100">
            <a:lnSpc>
              <a:spcPct val="90000"/>
            </a:lnSpc>
            <a:spcBef>
              <a:spcPct val="0"/>
            </a:spcBef>
            <a:spcAft>
              <a:spcPct val="15000"/>
            </a:spcAft>
            <a:buChar char="•"/>
          </a:pPr>
          <a:r>
            <a:rPr lang="en-US" sz="1800" b="1" kern="1200" dirty="0">
              <a:effectLst/>
              <a:latin typeface="+mn-lt"/>
              <a:ea typeface="Times New Roman" panose="02020603050405020304" pitchFamily="18" charset="0"/>
            </a:rPr>
            <a:t>Improve</a:t>
          </a:r>
          <a:r>
            <a:rPr lang="en-US" sz="1800" kern="1200" dirty="0">
              <a:effectLst/>
              <a:latin typeface="+mn-lt"/>
              <a:ea typeface="Times New Roman" panose="02020603050405020304" pitchFamily="18" charset="0"/>
            </a:rPr>
            <a:t> </a:t>
          </a:r>
          <a:r>
            <a:rPr lang="en-US" sz="1800" b="0" kern="1200" dirty="0">
              <a:effectLst/>
              <a:latin typeface="+mn-lt"/>
              <a:ea typeface="Times New Roman" panose="02020603050405020304" pitchFamily="18" charset="0"/>
            </a:rPr>
            <a:t>firearm injury syndromic </a:t>
          </a:r>
          <a:r>
            <a:rPr lang="en-US" sz="1800" b="1" kern="1200" dirty="0">
              <a:effectLst/>
              <a:latin typeface="+mn-lt"/>
              <a:ea typeface="Times New Roman" panose="02020603050405020304" pitchFamily="18" charset="0"/>
            </a:rPr>
            <a:t>surveillance methodology</a:t>
          </a:r>
          <a:r>
            <a:rPr lang="en-US" sz="1800" b="0" kern="1200" dirty="0">
              <a:effectLst/>
              <a:latin typeface="+mn-lt"/>
              <a:ea typeface="Times New Roman" panose="02020603050405020304" pitchFamily="18" charset="0"/>
            </a:rPr>
            <a:t>. </a:t>
          </a:r>
        </a:p>
      </dsp:txBody>
      <dsp:txXfrm>
        <a:off x="41" y="907163"/>
        <a:ext cx="3931701" cy="2223449"/>
      </dsp:txXfrm>
    </dsp:sp>
    <dsp:sp modelId="{9BCD172F-CEEA-47CF-B96D-E9DA4C186B16}">
      <dsp:nvSpPr>
        <dsp:cNvPr id="0" name=""/>
        <dsp:cNvSpPr/>
      </dsp:nvSpPr>
      <dsp:spPr>
        <a:xfrm>
          <a:off x="4482180" y="388763"/>
          <a:ext cx="3931701" cy="518400"/>
        </a:xfrm>
        <a:prstGeom prst="rect">
          <a:avLst/>
        </a:prstGeom>
        <a:solidFill>
          <a:schemeClr val="accent1">
            <a:lumMod val="5000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b="1" kern="1200" dirty="0"/>
            <a:t>STRATEGY 2</a:t>
          </a:r>
        </a:p>
      </dsp:txBody>
      <dsp:txXfrm>
        <a:off x="4482180" y="388763"/>
        <a:ext cx="3931701" cy="518400"/>
      </dsp:txXfrm>
    </dsp:sp>
    <dsp:sp modelId="{9493D625-E1B9-4BB2-B3E5-39C2683F9526}">
      <dsp:nvSpPr>
        <dsp:cNvPr id="0" name=""/>
        <dsp:cNvSpPr/>
      </dsp:nvSpPr>
      <dsp:spPr>
        <a:xfrm>
          <a:off x="4482180" y="907163"/>
          <a:ext cx="3931701" cy="2223449"/>
        </a:xfrm>
        <a:prstGeom prst="rect">
          <a:avLst/>
        </a:prstGeom>
        <a:solidFill>
          <a:srgbClr val="CCCFD7">
            <a:alpha val="90000"/>
          </a:srgb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Font typeface="Arial" panose="020B0604020202020204" pitchFamily="34" charset="0"/>
            <a:buChar char="•"/>
          </a:pPr>
          <a:r>
            <a:rPr lang="en-US" sz="1800" b="1" kern="1200" dirty="0">
              <a:effectLst/>
              <a:latin typeface="+mn-lt"/>
              <a:ea typeface="Times New Roman" panose="02020603050405020304" pitchFamily="18" charset="0"/>
            </a:rPr>
            <a:t>Disseminate surveillance findings </a:t>
          </a:r>
          <a:r>
            <a:rPr lang="en-US" sz="1800" b="0" kern="1200" dirty="0">
              <a:effectLst/>
              <a:latin typeface="+mn-lt"/>
              <a:ea typeface="Times New Roman" panose="02020603050405020304" pitchFamily="18" charset="0"/>
            </a:rPr>
            <a:t>to key stakeholders.</a:t>
          </a:r>
          <a:endParaRPr lang="en-US" sz="1800" kern="1200" dirty="0">
            <a:latin typeface="+mn-lt"/>
          </a:endParaRPr>
        </a:p>
      </dsp:txBody>
      <dsp:txXfrm>
        <a:off x="4482180" y="907163"/>
        <a:ext cx="3931701" cy="2223449"/>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cdr:x>
      <cdr:y>0.86797</cdr:y>
    </cdr:from>
    <cdr:to>
      <cdr:x>0.94874</cdr:x>
      <cdr:y>0.99825</cdr:y>
    </cdr:to>
    <cdr:sp macro="" textlink="">
      <cdr:nvSpPr>
        <cdr:cNvPr id="2" name="TextBox 1">
          <a:extLst xmlns:a="http://schemas.openxmlformats.org/drawingml/2006/main">
            <a:ext uri="{FF2B5EF4-FFF2-40B4-BE49-F238E27FC236}">
              <a16:creationId xmlns:a16="http://schemas.microsoft.com/office/drawing/2014/main" id="{E1262E2C-586B-BB26-1E83-EF5DDD2C4944}"/>
            </a:ext>
          </a:extLst>
        </cdr:cNvPr>
        <cdr:cNvSpPr txBox="1"/>
      </cdr:nvSpPr>
      <cdr:spPr>
        <a:xfrm xmlns:a="http://schemas.openxmlformats.org/drawingml/2006/main">
          <a:off x="0" y="4057651"/>
          <a:ext cx="7475198" cy="609038"/>
        </a:xfrm>
        <a:prstGeom xmlns:a="http://schemas.openxmlformats.org/drawingml/2006/main" prst="rect">
          <a:avLst/>
        </a:prstGeom>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43DA1530-0450-48F8-B0FC-09357861241D}" type="TxLink">
            <a:rPr lang="en-US" sz="900" b="0" i="0" u="none" strike="noStrike">
              <a:solidFill>
                <a:srgbClr val="000000"/>
              </a:solidFill>
              <a:latin typeface="Arial" panose="020B0604020202020204" pitchFamily="34" charset="0"/>
              <a:ea typeface="Calibri"/>
              <a:cs typeface="Arial" panose="020B0604020202020204" pitchFamily="34" charset="0"/>
            </a:rPr>
            <a:pPr/>
            <a:t>Limited to NC residents ages 0-17
Source: NC-VDRS, 2014-2023
Analysis by the DPH Injury Epidemiology, Surveillance, and Informatics Unit</a:t>
          </a:fld>
          <a:endParaRPr lang="en-US" sz="200">
            <a:latin typeface="Arial" panose="020B0604020202020204" pitchFamily="34" charset="0"/>
            <a:cs typeface="Arial" panose="020B0604020202020204" pitchFamily="34" charset="0"/>
          </a:endParaRPr>
        </a:p>
      </cdr:txBody>
    </cdr:sp>
  </cdr:relSizeAnchor>
</c:userShapes>
</file>

<file path=ppt/drawings/drawing10.xml><?xml version="1.0" encoding="utf-8"?>
<c:userShapes xmlns:c="http://schemas.openxmlformats.org/drawingml/2006/chart">
  <cdr:relSizeAnchor xmlns:cdr="http://schemas.openxmlformats.org/drawingml/2006/chartDrawing">
    <cdr:from>
      <cdr:x>0.00324</cdr:x>
      <cdr:y>0.01072</cdr:y>
    </cdr:from>
    <cdr:to>
      <cdr:x>0.99074</cdr:x>
      <cdr:y>0.10458</cdr:y>
    </cdr:to>
    <cdr:sp macro="" textlink="">
      <cdr:nvSpPr>
        <cdr:cNvPr id="2" name="TextBox 1">
          <a:extLst xmlns:a="http://schemas.openxmlformats.org/drawingml/2006/main">
            <a:ext uri="{FF2B5EF4-FFF2-40B4-BE49-F238E27FC236}">
              <a16:creationId xmlns:a16="http://schemas.microsoft.com/office/drawing/2014/main" id="{F6FB81BC-59BA-56D0-7948-73D267006AE9}"/>
            </a:ext>
          </a:extLst>
        </cdr:cNvPr>
        <cdr:cNvSpPr txBox="1"/>
      </cdr:nvSpPr>
      <cdr:spPr>
        <a:xfrm xmlns:a="http://schemas.openxmlformats.org/drawingml/2006/main">
          <a:off x="30543" y="51619"/>
          <a:ext cx="9302472" cy="45183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l"/>
          <a:fld id="{3E049E67-AC45-459B-8E62-D1F9A0F844F6}" type="TxLink">
            <a:rPr lang="en-US" sz="1400" b="0" i="0" u="none" strike="noStrike" dirty="0">
              <a:solidFill>
                <a:srgbClr val="000000"/>
              </a:solidFill>
              <a:latin typeface="Franklin Gothic Demi Cond" panose="020B0706030402020204" pitchFamily="34" charset="0"/>
              <a:ea typeface="Calibri"/>
              <a:cs typeface="Calibri"/>
            </a:rPr>
            <a:pPr algn="l"/>
            <a:t>Circumstances of Child Firearm Suicides in North Carolina by Sex, 2014-2023</a:t>
          </a:fld>
          <a:endParaRPr lang="en-US" sz="1400" dirty="0">
            <a:latin typeface="Franklin Gothic Demi Cond" panose="020B0706030402020204" pitchFamily="34" charset="0"/>
          </a:endParaRPr>
        </a:p>
      </cdr:txBody>
    </cdr:sp>
  </cdr:relSizeAnchor>
  <cdr:relSizeAnchor xmlns:cdr="http://schemas.openxmlformats.org/drawingml/2006/chartDrawing">
    <cdr:from>
      <cdr:x>0</cdr:x>
      <cdr:y>0.89289</cdr:y>
    </cdr:from>
    <cdr:to>
      <cdr:x>1</cdr:x>
      <cdr:y>1</cdr:y>
    </cdr:to>
    <cdr:sp macro="" textlink="">
      <cdr:nvSpPr>
        <cdr:cNvPr id="4" name="TextBox 1">
          <a:extLst xmlns:a="http://schemas.openxmlformats.org/drawingml/2006/main">
            <a:ext uri="{FF2B5EF4-FFF2-40B4-BE49-F238E27FC236}">
              <a16:creationId xmlns:a16="http://schemas.microsoft.com/office/drawing/2014/main" id="{DFAFD87B-AD41-2671-9942-CDF7DD80B021}"/>
            </a:ext>
          </a:extLst>
        </cdr:cNvPr>
        <cdr:cNvSpPr txBox="1"/>
      </cdr:nvSpPr>
      <cdr:spPr>
        <a:xfrm xmlns:a="http://schemas.openxmlformats.org/drawingml/2006/main">
          <a:off x="0" y="4303395"/>
          <a:ext cx="8286750" cy="516255"/>
        </a:xfrm>
        <a:prstGeom xmlns:a="http://schemas.openxmlformats.org/drawingml/2006/main" prst="rect">
          <a:avLst/>
        </a:prstGeom>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EC58A07C-31F4-4F32-A9A5-BF4BDFA8E0AD}" type="TxLink">
            <a:rPr lang="en-US" sz="900" b="0" i="0" u="none" strike="noStrike">
              <a:solidFill>
                <a:srgbClr val="000000"/>
              </a:solidFill>
              <a:latin typeface="Arial" panose="020B0604020202020204" pitchFamily="34" charset="0"/>
              <a:ea typeface="Calibri"/>
              <a:cs typeface="Arial" panose="020B0604020202020204" pitchFamily="34" charset="0"/>
            </a:rPr>
            <a:pPr/>
            <a:t>Limited to NC resident deaths ages 10-17 with reported circumstance information (93.6%); 13 males and 2 females were missing circumstance information
Source: NC-VDRS, 2014-2023
Analysis by the DPH Injury Epidemiology, Surveillance, and Informatics Unit</a:t>
          </a:fld>
          <a:endParaRPr lang="en-US" sz="900">
            <a:latin typeface="Arial" panose="020B0604020202020204" pitchFamily="34" charset="0"/>
            <a:cs typeface="Arial" panose="020B0604020202020204" pitchFamily="34" charset="0"/>
          </a:endParaRPr>
        </a:p>
      </cdr:txBody>
    </cdr:sp>
  </cdr:relSizeAnchor>
</c:userShapes>
</file>

<file path=ppt/drawings/drawing11.xml><?xml version="1.0" encoding="utf-8"?>
<c:userShapes xmlns:c="http://schemas.openxmlformats.org/drawingml/2006/chart">
  <cdr:relSizeAnchor xmlns:cdr="http://schemas.openxmlformats.org/drawingml/2006/chartDrawing">
    <cdr:from>
      <cdr:x>0.00122</cdr:x>
      <cdr:y>0.01468</cdr:y>
    </cdr:from>
    <cdr:to>
      <cdr:x>0.98872</cdr:x>
      <cdr:y>0.10854</cdr:y>
    </cdr:to>
    <cdr:sp macro="" textlink="">
      <cdr:nvSpPr>
        <cdr:cNvPr id="2" name="TextBox 1">
          <a:extLst xmlns:a="http://schemas.openxmlformats.org/drawingml/2006/main">
            <a:ext uri="{FF2B5EF4-FFF2-40B4-BE49-F238E27FC236}">
              <a16:creationId xmlns:a16="http://schemas.microsoft.com/office/drawing/2014/main" id="{F6FB81BC-59BA-56D0-7948-73D267006AE9}"/>
            </a:ext>
          </a:extLst>
        </cdr:cNvPr>
        <cdr:cNvSpPr txBox="1"/>
      </cdr:nvSpPr>
      <cdr:spPr>
        <a:xfrm xmlns:a="http://schemas.openxmlformats.org/drawingml/2006/main">
          <a:off x="10500" y="55204"/>
          <a:ext cx="8491294" cy="35291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l"/>
          <a:fld id="{BA139354-F38A-4D14-9F84-F55F855276F5}" type="TxLink">
            <a:rPr lang="en-US" sz="1400" b="0" i="0" u="none" strike="noStrike" dirty="0">
              <a:solidFill>
                <a:srgbClr val="000000"/>
              </a:solidFill>
              <a:latin typeface="Franklin Gothic Demi Cond" panose="020B0706030402020204" pitchFamily="34" charset="0"/>
              <a:ea typeface="Calibri"/>
              <a:cs typeface="Calibri"/>
            </a:rPr>
            <a:pPr algn="l"/>
            <a:t>Circumstances of Child Firearm Homicides in North Carolina by Sex, 2014-2023</a:t>
          </a:fld>
          <a:endParaRPr lang="en-US" sz="1400" dirty="0">
            <a:latin typeface="Franklin Gothic Demi Cond" panose="020B0706030402020204" pitchFamily="34" charset="0"/>
          </a:endParaRPr>
        </a:p>
      </cdr:txBody>
    </cdr:sp>
  </cdr:relSizeAnchor>
  <cdr:relSizeAnchor xmlns:cdr="http://schemas.openxmlformats.org/drawingml/2006/chartDrawing">
    <cdr:from>
      <cdr:x>0</cdr:x>
      <cdr:y>0.89541</cdr:y>
    </cdr:from>
    <cdr:to>
      <cdr:x>1</cdr:x>
      <cdr:y>1</cdr:y>
    </cdr:to>
    <cdr:sp macro="" textlink="">
      <cdr:nvSpPr>
        <cdr:cNvPr id="3" name="TextBox 1">
          <a:extLst xmlns:a="http://schemas.openxmlformats.org/drawingml/2006/main">
            <a:ext uri="{FF2B5EF4-FFF2-40B4-BE49-F238E27FC236}">
              <a16:creationId xmlns:a16="http://schemas.microsoft.com/office/drawing/2014/main" id="{63B23961-1863-D13E-F1E5-F70E6C3A0983}"/>
            </a:ext>
          </a:extLst>
        </cdr:cNvPr>
        <cdr:cNvSpPr txBox="1"/>
      </cdr:nvSpPr>
      <cdr:spPr>
        <a:xfrm xmlns:a="http://schemas.openxmlformats.org/drawingml/2006/main">
          <a:off x="0" y="4414497"/>
          <a:ext cx="8587349" cy="515643"/>
        </a:xfrm>
        <a:prstGeom xmlns:a="http://schemas.openxmlformats.org/drawingml/2006/main" prst="rect">
          <a:avLst/>
        </a:prstGeom>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EC725B70-5DE4-4EA1-B115-DB85D1F21825}" type="TxLink">
            <a:rPr lang="en-US" sz="900" b="0" i="0" u="none" strike="noStrike">
              <a:solidFill>
                <a:srgbClr val="000000"/>
              </a:solidFill>
              <a:latin typeface="Arial" panose="020B0604020202020204" pitchFamily="34" charset="0"/>
              <a:ea typeface="Calibri"/>
              <a:cs typeface="Arial" panose="020B0604020202020204" pitchFamily="34" charset="0"/>
            </a:rPr>
            <a:pPr/>
            <a:t>Limited to NC resident deaths ages 0-17 with reported circumstance information (92.5%); 403 males and 36 females were missing circumstance information
Source: NC-VDRS, 2014-2023
Analysis by the DPH Injury Epidemiology, Surveillance, and Informatics Unit</a:t>
          </a:fld>
          <a:endParaRPr lang="en-US" sz="900">
            <a:latin typeface="Arial" panose="020B0604020202020204" pitchFamily="34" charset="0"/>
            <a:cs typeface="Arial" panose="020B0604020202020204" pitchFamily="34" charset="0"/>
          </a:endParaRPr>
        </a:p>
      </cdr:txBody>
    </cdr:sp>
  </cdr:relSizeAnchor>
</c:userShapes>
</file>

<file path=ppt/drawings/drawing12.xml><?xml version="1.0" encoding="utf-8"?>
<c:userShapes xmlns:c="http://schemas.openxmlformats.org/drawingml/2006/chart">
  <cdr:relSizeAnchor xmlns:cdr="http://schemas.openxmlformats.org/drawingml/2006/chartDrawing">
    <cdr:from>
      <cdr:x>0</cdr:x>
      <cdr:y>0</cdr:y>
    </cdr:from>
    <cdr:to>
      <cdr:x>0.98107</cdr:x>
      <cdr:y>0.094</cdr:y>
    </cdr:to>
    <cdr:sp macro="" textlink="">
      <cdr:nvSpPr>
        <cdr:cNvPr id="3" name="TextBox 1">
          <a:extLst xmlns:a="http://schemas.openxmlformats.org/drawingml/2006/main">
            <a:ext uri="{FF2B5EF4-FFF2-40B4-BE49-F238E27FC236}">
              <a16:creationId xmlns:a16="http://schemas.microsoft.com/office/drawing/2014/main" id="{79E00F90-C5BE-5ABD-EB55-1BC003106BAC}"/>
            </a:ext>
          </a:extLst>
        </cdr:cNvPr>
        <cdr:cNvSpPr txBox="1"/>
      </cdr:nvSpPr>
      <cdr:spPr>
        <a:xfrm xmlns:a="http://schemas.openxmlformats.org/drawingml/2006/main">
          <a:off x="-281155" y="-1966824"/>
          <a:ext cx="8419238" cy="43587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fld id="{688241D6-3292-4630-B40C-072E41D14AA3}" type="TxLink">
            <a:rPr lang="en-US" sz="1400" b="0" i="0" u="none" strike="noStrike" dirty="0">
              <a:solidFill>
                <a:srgbClr val="000000"/>
              </a:solidFill>
              <a:latin typeface="Franklin Gothic Demi Cond" panose="020B0706030402020204" pitchFamily="34" charset="0"/>
              <a:ea typeface="Calibri"/>
              <a:cs typeface="Calibri"/>
            </a:rPr>
            <a:pPr algn="l"/>
            <a:t>Child Firearm Homicides in North Carolina by Age and Caregiver Status, 2014-2023</a:t>
          </a:fld>
          <a:endParaRPr lang="en-US" sz="1400" dirty="0">
            <a:latin typeface="Franklin Gothic Demi Cond" panose="020B0706030402020204" pitchFamily="34" charset="0"/>
          </a:endParaRPr>
        </a:p>
      </cdr:txBody>
    </cdr:sp>
  </cdr:relSizeAnchor>
  <cdr:relSizeAnchor xmlns:cdr="http://schemas.openxmlformats.org/drawingml/2006/chartDrawing">
    <cdr:from>
      <cdr:x>0</cdr:x>
      <cdr:y>0.89704</cdr:y>
    </cdr:from>
    <cdr:to>
      <cdr:x>0.99349</cdr:x>
      <cdr:y>0.99938</cdr:y>
    </cdr:to>
    <cdr:sp macro="" textlink="">
      <cdr:nvSpPr>
        <cdr:cNvPr id="2" name="TextBox 1">
          <a:extLst xmlns:a="http://schemas.openxmlformats.org/drawingml/2006/main">
            <a:ext uri="{FF2B5EF4-FFF2-40B4-BE49-F238E27FC236}">
              <a16:creationId xmlns:a16="http://schemas.microsoft.com/office/drawing/2014/main" id="{72BEA326-B58B-A814-8C2F-C0F01E1C57A3}"/>
            </a:ext>
          </a:extLst>
        </cdr:cNvPr>
        <cdr:cNvSpPr txBox="1"/>
      </cdr:nvSpPr>
      <cdr:spPr>
        <a:xfrm xmlns:a="http://schemas.openxmlformats.org/drawingml/2006/main">
          <a:off x="0" y="4376794"/>
          <a:ext cx="8525823" cy="499336"/>
        </a:xfrm>
        <a:prstGeom xmlns:a="http://schemas.openxmlformats.org/drawingml/2006/main" prst="rect">
          <a:avLst/>
        </a:prstGeom>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FA48392F-941E-4A37-B319-A1DDD6CD6D1F}" type="TxLink">
            <a:rPr lang="en-US" sz="900" b="0" i="0" u="none" strike="noStrike">
              <a:solidFill>
                <a:srgbClr val="000000"/>
              </a:solidFill>
              <a:latin typeface="Arial" panose="020B0604020202020204" pitchFamily="34" charset="0"/>
              <a:ea typeface="Calibri"/>
              <a:cs typeface="Arial" panose="020B0604020202020204" pitchFamily="34" charset="0"/>
            </a:rPr>
            <a:pPr/>
            <a:t>Limited to NC resident deaths ages 0-17 with reported caregiver status known
Source: NC-VDRS, 2014-2023
Analysis by the DPH Injury Epidemiology, Surveillance, and Informatics Unit</a:t>
          </a:fld>
          <a:endParaRPr lang="en-US" sz="900">
            <a:latin typeface="Arial" panose="020B0604020202020204" pitchFamily="34" charset="0"/>
            <a:cs typeface="Arial" panose="020B0604020202020204" pitchFamily="34" charset="0"/>
          </a:endParaRPr>
        </a:p>
      </cdr:txBody>
    </cdr:sp>
  </cdr:relSizeAnchor>
</c:userShapes>
</file>

<file path=ppt/drawings/drawing13.xml><?xml version="1.0" encoding="utf-8"?>
<c:userShapes xmlns:c="http://schemas.openxmlformats.org/drawingml/2006/chart">
  <cdr:relSizeAnchor xmlns:cdr="http://schemas.openxmlformats.org/drawingml/2006/chartDrawing">
    <cdr:from>
      <cdr:x>0</cdr:x>
      <cdr:y>0</cdr:y>
    </cdr:from>
    <cdr:to>
      <cdr:x>0.97671</cdr:x>
      <cdr:y>0.09401</cdr:y>
    </cdr:to>
    <cdr:sp macro="" textlink="">
      <cdr:nvSpPr>
        <cdr:cNvPr id="2" name="TextBox 1">
          <a:extLst xmlns:a="http://schemas.openxmlformats.org/drawingml/2006/main">
            <a:ext uri="{FF2B5EF4-FFF2-40B4-BE49-F238E27FC236}">
              <a16:creationId xmlns:a16="http://schemas.microsoft.com/office/drawing/2014/main" id="{1FE8EE8F-ABEF-D93E-0A6E-8C4FF39667B7}"/>
            </a:ext>
          </a:extLst>
        </cdr:cNvPr>
        <cdr:cNvSpPr txBox="1"/>
      </cdr:nvSpPr>
      <cdr:spPr>
        <a:xfrm xmlns:a="http://schemas.openxmlformats.org/drawingml/2006/main">
          <a:off x="0" y="-2455846"/>
          <a:ext cx="8419254" cy="38994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fld id="{DB2D9982-A87D-4DA3-9760-50A62582A69D}" type="TxLink">
            <a:rPr lang="en-US" sz="1400" b="0" i="0" u="none" strike="noStrike" dirty="0">
              <a:solidFill>
                <a:srgbClr val="000000"/>
              </a:solidFill>
              <a:latin typeface="Franklin Gothic Demi Cond" panose="020B0706030402020204" pitchFamily="34" charset="0"/>
              <a:ea typeface="Calibri"/>
              <a:cs typeface="Calibri"/>
            </a:rPr>
            <a:pPr algn="l"/>
            <a:t>Child Firearm Homicides in North Carolina by Age and Victim-Suspect Relationship, 2014-2023</a:t>
          </a:fld>
          <a:endParaRPr lang="en-US" sz="1400" dirty="0">
            <a:latin typeface="Franklin Gothic Demi Cond" panose="020B0706030402020204" pitchFamily="34" charset="0"/>
          </a:endParaRPr>
        </a:p>
      </cdr:txBody>
    </cdr:sp>
  </cdr:relSizeAnchor>
  <cdr:relSizeAnchor xmlns:cdr="http://schemas.openxmlformats.org/drawingml/2006/chartDrawing">
    <cdr:from>
      <cdr:x>0</cdr:x>
      <cdr:y>0.89166</cdr:y>
    </cdr:from>
    <cdr:to>
      <cdr:x>0.98907</cdr:x>
      <cdr:y>0.99713</cdr:y>
    </cdr:to>
    <cdr:sp macro="" textlink="">
      <cdr:nvSpPr>
        <cdr:cNvPr id="3" name="TextBox 1">
          <a:extLst xmlns:a="http://schemas.openxmlformats.org/drawingml/2006/main">
            <a:ext uri="{FF2B5EF4-FFF2-40B4-BE49-F238E27FC236}">
              <a16:creationId xmlns:a16="http://schemas.microsoft.com/office/drawing/2014/main" id="{F2EB864B-400B-3DB6-5B9C-6D75082C2168}"/>
            </a:ext>
          </a:extLst>
        </cdr:cNvPr>
        <cdr:cNvSpPr txBox="1"/>
      </cdr:nvSpPr>
      <cdr:spPr>
        <a:xfrm xmlns:a="http://schemas.openxmlformats.org/drawingml/2006/main">
          <a:off x="0" y="4350348"/>
          <a:ext cx="8525797" cy="514578"/>
        </a:xfrm>
        <a:prstGeom xmlns:a="http://schemas.openxmlformats.org/drawingml/2006/main" prst="rect">
          <a:avLst/>
        </a:prstGeom>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7D9AF1CE-23EF-449E-85B4-7866EDED93D7}" type="TxLink">
            <a:rPr lang="en-US" sz="900" b="0" i="0" u="none" strike="noStrike">
              <a:solidFill>
                <a:srgbClr val="000000"/>
              </a:solidFill>
              <a:latin typeface="Arial" panose="020B0604020202020204" pitchFamily="34" charset="0"/>
              <a:ea typeface="Calibri"/>
              <a:cs typeface="Arial" panose="020B0604020202020204" pitchFamily="34" charset="0"/>
            </a:rPr>
            <a:pPr/>
            <a:t>Limited to NC resident deaths ages 0-17 with reported suspect information known
Source: NC-VDRS, 2014-2023
Analysis by the DPH Injury Epidemiology, Surveillance, and Informatics Unit</a:t>
          </a:fld>
          <a:endParaRPr lang="en-US" sz="900">
            <a:latin typeface="Arial" panose="020B0604020202020204" pitchFamily="34" charset="0"/>
            <a:cs typeface="Arial" panose="020B0604020202020204" pitchFamily="34" charset="0"/>
          </a:endParaRPr>
        </a:p>
      </cdr:txBody>
    </cdr:sp>
  </cdr:relSizeAnchor>
</c:userShapes>
</file>

<file path=ppt/drawings/drawing14.xml><?xml version="1.0" encoding="utf-8"?>
<c:userShapes xmlns:c="http://schemas.openxmlformats.org/drawingml/2006/chart">
  <cdr:relSizeAnchor xmlns:cdr="http://schemas.openxmlformats.org/drawingml/2006/chartDrawing">
    <cdr:from>
      <cdr:x>0</cdr:x>
      <cdr:y>0</cdr:y>
    </cdr:from>
    <cdr:to>
      <cdr:x>0.97554</cdr:x>
      <cdr:y>0.09329</cdr:y>
    </cdr:to>
    <cdr:sp macro="" textlink="">
      <cdr:nvSpPr>
        <cdr:cNvPr id="2" name="TextBox 1">
          <a:extLst xmlns:a="http://schemas.openxmlformats.org/drawingml/2006/main">
            <a:ext uri="{FF2B5EF4-FFF2-40B4-BE49-F238E27FC236}">
              <a16:creationId xmlns:a16="http://schemas.microsoft.com/office/drawing/2014/main" id="{2611D848-4460-E41C-CC82-0AA0B5D9A3C0}"/>
            </a:ext>
          </a:extLst>
        </cdr:cNvPr>
        <cdr:cNvSpPr txBox="1"/>
      </cdr:nvSpPr>
      <cdr:spPr>
        <a:xfrm xmlns:a="http://schemas.openxmlformats.org/drawingml/2006/main">
          <a:off x="-256838" y="-2395462"/>
          <a:ext cx="8419225" cy="39259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fld id="{B01435F7-E3CC-4587-8CAF-7C2E8BD95D8A}" type="TxLink">
            <a:rPr lang="en-US" sz="1400" b="0" i="0" u="none" strike="noStrike" dirty="0">
              <a:solidFill>
                <a:srgbClr val="000000"/>
              </a:solidFill>
              <a:latin typeface="Franklin Gothic Demi Cond" panose="020B0706030402020204" pitchFamily="34" charset="0"/>
              <a:ea typeface="Calibri"/>
              <a:cs typeface="Calibri"/>
            </a:rPr>
            <a:pPr algn="l"/>
            <a:t>Child Firearm Homicides in North Carolina by Age and Victim-Suspect Relationship, 2014-2023</a:t>
          </a:fld>
          <a:endParaRPr lang="en-US" sz="1400" dirty="0">
            <a:latin typeface="Franklin Gothic Demi Cond" panose="020B0706030402020204" pitchFamily="34" charset="0"/>
          </a:endParaRPr>
        </a:p>
      </cdr:txBody>
    </cdr:sp>
  </cdr:relSizeAnchor>
  <cdr:relSizeAnchor xmlns:cdr="http://schemas.openxmlformats.org/drawingml/2006/chartDrawing">
    <cdr:from>
      <cdr:x>0.00069</cdr:x>
      <cdr:y>0.88822</cdr:y>
    </cdr:from>
    <cdr:to>
      <cdr:x>0.98858</cdr:x>
      <cdr:y>1</cdr:y>
    </cdr:to>
    <cdr:sp macro="" textlink="">
      <cdr:nvSpPr>
        <cdr:cNvPr id="3" name="TextBox 1">
          <a:extLst xmlns:a="http://schemas.openxmlformats.org/drawingml/2006/main">
            <a:ext uri="{FF2B5EF4-FFF2-40B4-BE49-F238E27FC236}">
              <a16:creationId xmlns:a16="http://schemas.microsoft.com/office/drawing/2014/main" id="{DDC96AAD-2609-F988-D257-A9C2FF71580F}"/>
            </a:ext>
          </a:extLst>
        </cdr:cNvPr>
        <cdr:cNvSpPr txBox="1"/>
      </cdr:nvSpPr>
      <cdr:spPr>
        <a:xfrm xmlns:a="http://schemas.openxmlformats.org/drawingml/2006/main">
          <a:off x="5955" y="3737920"/>
          <a:ext cx="8525810" cy="470405"/>
        </a:xfrm>
        <a:prstGeom xmlns:a="http://schemas.openxmlformats.org/drawingml/2006/main" prst="rect">
          <a:avLst/>
        </a:prstGeom>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615E8803-ACCB-4F41-B15E-F72EE7DA541C}" type="TxLink">
            <a:rPr lang="en-US" sz="900" b="0" i="0" u="none" strike="noStrike">
              <a:solidFill>
                <a:srgbClr val="000000"/>
              </a:solidFill>
              <a:latin typeface="Arial" panose="020B0604020202020204" pitchFamily="34" charset="0"/>
              <a:ea typeface="Calibri"/>
              <a:cs typeface="Arial" panose="020B0604020202020204" pitchFamily="34" charset="0"/>
            </a:rPr>
            <a:pPr/>
            <a:t>Limited to NC resident deaths ages 0-17 with reported suspect information known
Source: NC-VDRS, 2014-2023
Analysis by the DPH Injury Epidemiology, Surveillance, and Informatics Unit</a:t>
          </a:fld>
          <a:endParaRPr lang="en-US" sz="900" dirty="0">
            <a:latin typeface="Arial" panose="020B0604020202020204" pitchFamily="34" charset="0"/>
            <a:cs typeface="Arial" panose="020B0604020202020204" pitchFamily="34" charset="0"/>
          </a:endParaRPr>
        </a:p>
      </cdr:txBody>
    </cdr:sp>
  </cdr:relSizeAnchor>
</c:userShapes>
</file>

<file path=ppt/drawings/drawing15.xml><?xml version="1.0" encoding="utf-8"?>
<c:userShapes xmlns:c="http://schemas.openxmlformats.org/drawingml/2006/chart">
  <cdr:relSizeAnchor xmlns:cdr="http://schemas.openxmlformats.org/drawingml/2006/chartDrawing">
    <cdr:from>
      <cdr:x>0.16283</cdr:x>
      <cdr:y>0.00081</cdr:y>
    </cdr:from>
    <cdr:to>
      <cdr:x>0.36377</cdr:x>
      <cdr:y>0.10051</cdr:y>
    </cdr:to>
    <cdr:sp macro="" textlink="">
      <cdr:nvSpPr>
        <cdr:cNvPr id="5" name="TextBox 1">
          <a:extLst xmlns:a="http://schemas.openxmlformats.org/drawingml/2006/main">
            <a:ext uri="{FF2B5EF4-FFF2-40B4-BE49-F238E27FC236}">
              <a16:creationId xmlns:a16="http://schemas.microsoft.com/office/drawing/2014/main" id="{ED1218E3-AFB6-40DB-AD6A-C8E2EA09FBD5}"/>
            </a:ext>
          </a:extLst>
        </cdr:cNvPr>
        <cdr:cNvSpPr txBox="1"/>
      </cdr:nvSpPr>
      <cdr:spPr>
        <a:xfrm xmlns:a="http://schemas.openxmlformats.org/drawingml/2006/main">
          <a:off x="727075" y="3175"/>
          <a:ext cx="897255" cy="391265"/>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algn="l"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solidFill>
              <a:latin typeface="Franklin Gothic Demi Cond" panose="020B0706030402020204" pitchFamily="34" charset="0"/>
              <a:ea typeface="+mn-ea"/>
              <a:cs typeface="+mn-cs"/>
            </a:defRPr>
          </a:pPr>
          <a:r>
            <a:rPr kumimoji="0" lang="en-US" sz="1600" b="0" i="0" u="none" strike="noStrike" kern="1200" cap="none" spc="0" normalizeH="0" baseline="0" dirty="0">
              <a:ln>
                <a:noFill/>
              </a:ln>
              <a:solidFill>
                <a:srgbClr val="17375E"/>
              </a:solidFill>
              <a:effectLst/>
              <a:uLnTx/>
              <a:uFillTx/>
              <a:latin typeface="Franklin Gothic Demi Cond" panose="020B0706030402020204" pitchFamily="34" charset="0"/>
            </a:rPr>
            <a:t>Context</a:t>
          </a:r>
          <a:r>
            <a:rPr kumimoji="0" lang="en-US" sz="1600" b="0" i="0" u="none" strike="noStrike" kern="1200" cap="none" spc="0" normalizeH="0" baseline="0" dirty="0">
              <a:ln>
                <a:noFill/>
              </a:ln>
              <a:solidFill>
                <a:sysClr val="windowText" lastClr="000000"/>
              </a:solidFill>
              <a:effectLst/>
              <a:uLnTx/>
              <a:uFillTx/>
              <a:latin typeface="Franklin Gothic Demi Cond" panose="020B0706030402020204" pitchFamily="34" charset="0"/>
            </a:rPr>
            <a:t> </a:t>
          </a:r>
          <a:endParaRPr lang="en-US" sz="1200" dirty="0"/>
        </a:p>
      </cdr:txBody>
    </cdr:sp>
  </cdr:relSizeAnchor>
</c:userShapes>
</file>

<file path=ppt/drawings/drawing16.xml><?xml version="1.0" encoding="utf-8"?>
<c:userShapes xmlns:c="http://schemas.openxmlformats.org/drawingml/2006/chart">
  <cdr:relSizeAnchor xmlns:cdr="http://schemas.openxmlformats.org/drawingml/2006/chartDrawing">
    <cdr:from>
      <cdr:x>0.15126</cdr:x>
      <cdr:y>0.00081</cdr:y>
    </cdr:from>
    <cdr:to>
      <cdr:x>0.42395</cdr:x>
      <cdr:y>0.10432</cdr:y>
    </cdr:to>
    <cdr:sp macro="" textlink="">
      <cdr:nvSpPr>
        <cdr:cNvPr id="3" name="TextBox 1">
          <a:extLst xmlns:a="http://schemas.openxmlformats.org/drawingml/2006/main">
            <a:ext uri="{FF2B5EF4-FFF2-40B4-BE49-F238E27FC236}">
              <a16:creationId xmlns:a16="http://schemas.microsoft.com/office/drawing/2014/main" id="{66BD79D2-0D5E-4128-8E83-C211243688E5}"/>
            </a:ext>
          </a:extLst>
        </cdr:cNvPr>
        <cdr:cNvSpPr txBox="1"/>
      </cdr:nvSpPr>
      <cdr:spPr>
        <a:xfrm xmlns:a="http://schemas.openxmlformats.org/drawingml/2006/main">
          <a:off x="679450" y="3175"/>
          <a:ext cx="1224915" cy="404600"/>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algn="l"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solidFill>
              <a:latin typeface="Franklin Gothic Demi Cond" panose="020B0706030402020204" pitchFamily="34" charset="0"/>
              <a:ea typeface="+mn-ea"/>
              <a:cs typeface="+mn-cs"/>
            </a:defRPr>
          </a:pPr>
          <a:r>
            <a:rPr kumimoji="0" lang="en-US" sz="1600" b="0" i="0" u="none" strike="noStrike" kern="1200" cap="none" spc="0" normalizeH="0" baseline="0">
              <a:ln>
                <a:noFill/>
              </a:ln>
              <a:solidFill>
                <a:srgbClr val="17375E"/>
              </a:solidFill>
              <a:effectLst/>
              <a:uLnTx/>
              <a:uFillTx/>
              <a:latin typeface="Franklin Gothic Demi Cond" panose="020B0706030402020204" pitchFamily="34" charset="0"/>
            </a:rPr>
            <a:t>Mechanism</a:t>
          </a:r>
          <a:r>
            <a:rPr kumimoji="0" lang="en-US" sz="1600" b="0" i="0" u="none" strike="noStrike" kern="1200" cap="none" spc="0" normalizeH="0" baseline="0">
              <a:ln>
                <a:noFill/>
              </a:ln>
              <a:solidFill>
                <a:sysClr val="windowText" lastClr="000000"/>
              </a:solidFill>
              <a:effectLst/>
              <a:uLnTx/>
              <a:uFillTx/>
              <a:latin typeface="Franklin Gothic Demi Cond" panose="020B0706030402020204" pitchFamily="34" charset="0"/>
            </a:rPr>
            <a:t> </a:t>
          </a:r>
          <a:endParaRPr lang="en-US" sz="1200"/>
        </a:p>
      </cdr:txBody>
    </cdr:sp>
  </cdr:relSizeAnchor>
</c:userShapes>
</file>

<file path=ppt/drawings/drawing17.xml><?xml version="1.0" encoding="utf-8"?>
<c:userShapes xmlns:c="http://schemas.openxmlformats.org/drawingml/2006/chart">
  <cdr:relSizeAnchor xmlns:cdr="http://schemas.openxmlformats.org/drawingml/2006/chartDrawing">
    <cdr:from>
      <cdr:x>0.00236</cdr:x>
      <cdr:y>0.00303</cdr:y>
    </cdr:from>
    <cdr:to>
      <cdr:x>0.94307</cdr:x>
      <cdr:y>0.10359</cdr:y>
    </cdr:to>
    <cdr:sp macro="" textlink="">
      <cdr:nvSpPr>
        <cdr:cNvPr id="2" name="TextBox 1">
          <a:extLst xmlns:a="http://schemas.openxmlformats.org/drawingml/2006/main">
            <a:ext uri="{FF2B5EF4-FFF2-40B4-BE49-F238E27FC236}">
              <a16:creationId xmlns:a16="http://schemas.microsoft.com/office/drawing/2014/main" id="{8B905C9B-A85C-EC91-DA6F-D5589EB5D63E}"/>
            </a:ext>
          </a:extLst>
        </cdr:cNvPr>
        <cdr:cNvSpPr txBox="1"/>
      </cdr:nvSpPr>
      <cdr:spPr>
        <a:xfrm xmlns:a="http://schemas.openxmlformats.org/drawingml/2006/main">
          <a:off x="17665" y="12723"/>
          <a:ext cx="7032013" cy="422060"/>
        </a:xfrm>
        <a:prstGeom xmlns:a="http://schemas.openxmlformats.org/drawingml/2006/main" prst="rect">
          <a:avLst/>
        </a:prstGeom>
        <a:ln xmlns:a="http://schemas.openxmlformats.org/drawingml/2006/main">
          <a:noFill/>
        </a:ln>
      </cdr:spPr>
      <cdr:txBody>
        <a:bodyPr xmlns:a="http://schemas.openxmlformats.org/drawingml/2006/main" vertOverflow="clip" wrap="square" rtlCol="0"/>
        <a:lstStyle xmlns:a="http://schemas.openxmlformats.org/drawingml/2006/main"/>
        <a:p xmlns:a="http://schemas.openxmlformats.org/drawingml/2006/main">
          <a:endParaRPr lang="en-US">
            <a:latin typeface="Franklin Gothic Demi Cond" panose="020B0706030402020204" pitchFamily="34" charset="0"/>
          </a:endParaRPr>
        </a:p>
      </cdr:txBody>
    </cdr:sp>
  </cdr:relSizeAnchor>
  <cdr:relSizeAnchor xmlns:cdr="http://schemas.openxmlformats.org/drawingml/2006/chartDrawing">
    <cdr:from>
      <cdr:x>0.00141</cdr:x>
      <cdr:y>0.00117</cdr:y>
    </cdr:from>
    <cdr:to>
      <cdr:x>0.88653</cdr:x>
      <cdr:y>0.07919</cdr:y>
    </cdr:to>
    <cdr:sp macro="" textlink="">
      <cdr:nvSpPr>
        <cdr:cNvPr id="4" name="TextBox 3">
          <a:extLst xmlns:a="http://schemas.openxmlformats.org/drawingml/2006/main">
            <a:ext uri="{FF2B5EF4-FFF2-40B4-BE49-F238E27FC236}">
              <a16:creationId xmlns:a16="http://schemas.microsoft.com/office/drawing/2014/main" id="{25AB2CE7-3B63-4ADD-3FE9-C083E04720C2}"/>
            </a:ext>
          </a:extLst>
        </cdr:cNvPr>
        <cdr:cNvSpPr txBox="1"/>
      </cdr:nvSpPr>
      <cdr:spPr>
        <a:xfrm xmlns:a="http://schemas.openxmlformats.org/drawingml/2006/main">
          <a:off x="11206" y="4896"/>
          <a:ext cx="7058636" cy="32610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fld id="{0A19BFF6-4FFE-4898-B1B9-F303A6B720CD}" type="TxLink">
            <a:rPr lang="en-US" sz="1400" b="0" i="0" u="none" strike="noStrike">
              <a:solidFill>
                <a:srgbClr val="000000"/>
              </a:solidFill>
              <a:latin typeface="Franklin Gothic Demi Cond" panose="020B0706030402020204" pitchFamily="34" charset="0"/>
              <a:ea typeface="Calibri"/>
              <a:cs typeface="Calibri"/>
            </a:rPr>
            <a:pPr/>
            <a:t>Number of Firearm Injury Hospitalizations Among NC Children, 2016-2024*</a:t>
          </a:fld>
          <a:endParaRPr lang="en-US" sz="1600" dirty="0">
            <a:latin typeface="Franklin Gothic Demi Cond" panose="020B0706030402020204" pitchFamily="34" charset="0"/>
          </a:endParaRPr>
        </a:p>
      </cdr:txBody>
    </cdr:sp>
  </cdr:relSizeAnchor>
  <cdr:relSizeAnchor xmlns:cdr="http://schemas.openxmlformats.org/drawingml/2006/chartDrawing">
    <cdr:from>
      <cdr:x>0</cdr:x>
      <cdr:y>0.86741</cdr:y>
    </cdr:from>
    <cdr:to>
      <cdr:x>1</cdr:x>
      <cdr:y>1</cdr:y>
    </cdr:to>
    <cdr:sp macro="" textlink="">
      <cdr:nvSpPr>
        <cdr:cNvPr id="3" name="TextBox 1">
          <a:extLst xmlns:a="http://schemas.openxmlformats.org/drawingml/2006/main">
            <a:ext uri="{FF2B5EF4-FFF2-40B4-BE49-F238E27FC236}">
              <a16:creationId xmlns:a16="http://schemas.microsoft.com/office/drawing/2014/main" id="{A78522CA-AE80-441B-B58E-7A6E731D9238}"/>
            </a:ext>
          </a:extLst>
        </cdr:cNvPr>
        <cdr:cNvSpPr txBox="1"/>
      </cdr:nvSpPr>
      <cdr:spPr>
        <a:xfrm xmlns:a="http://schemas.openxmlformats.org/drawingml/2006/main">
          <a:off x="0" y="4239635"/>
          <a:ext cx="7972873" cy="648035"/>
        </a:xfrm>
        <a:prstGeom xmlns:a="http://schemas.openxmlformats.org/drawingml/2006/main" prst="rect">
          <a:avLst/>
        </a:prstGeom>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7D72D307-1E2B-43E5-89F3-7242000E5CBC}" type="TxLink">
            <a:rPr lang="en-US" sz="900" b="0" i="0" u="none" strike="noStrike">
              <a:solidFill>
                <a:srgbClr val="000000"/>
              </a:solidFill>
              <a:latin typeface="Arial" panose="020B0604020202020204" pitchFamily="34" charset="0"/>
              <a:ea typeface="Calibri"/>
              <a:cs typeface="Arial" panose="020B0604020202020204" pitchFamily="34" charset="0"/>
            </a:rPr>
            <a:pPr/>
            <a:t>*2024 Hopsital Discharge Data are provisional and subject to change 
Limited to NC Residents ages 0-17
Source: NC State Center for Health Statistics, Hosptial Discharge Data, 2016-2024* 
Analysis by the DPH Injury Epidemiology, Surveillance, and Informati</a:t>
          </a:fld>
          <a:endParaRPr lang="en-US" sz="900">
            <a:latin typeface="Arial" panose="020B0604020202020204" pitchFamily="34" charset="0"/>
            <a:cs typeface="Arial" panose="020B0604020202020204" pitchFamily="34" charset="0"/>
          </a:endParaRPr>
        </a:p>
      </cdr:txBody>
    </cdr:sp>
  </cdr:relSizeAnchor>
</c:userShapes>
</file>

<file path=ppt/drawings/drawing18.xml><?xml version="1.0" encoding="utf-8"?>
<c:userShapes xmlns:c="http://schemas.openxmlformats.org/drawingml/2006/chart">
  <cdr:relSizeAnchor xmlns:cdr="http://schemas.openxmlformats.org/drawingml/2006/chartDrawing">
    <cdr:from>
      <cdr:x>0</cdr:x>
      <cdr:y>0.00485</cdr:y>
    </cdr:from>
    <cdr:to>
      <cdr:x>0.92738</cdr:x>
      <cdr:y>0.08244</cdr:y>
    </cdr:to>
    <cdr:sp macro="" textlink="">
      <cdr:nvSpPr>
        <cdr:cNvPr id="2" name="TextBox 1">
          <a:extLst xmlns:a="http://schemas.openxmlformats.org/drawingml/2006/main">
            <a:ext uri="{FF2B5EF4-FFF2-40B4-BE49-F238E27FC236}">
              <a16:creationId xmlns:a16="http://schemas.microsoft.com/office/drawing/2014/main" id="{F5ACAA56-C3B0-57C5-6448-A53671BC8CBE}"/>
            </a:ext>
          </a:extLst>
        </cdr:cNvPr>
        <cdr:cNvSpPr txBox="1"/>
      </cdr:nvSpPr>
      <cdr:spPr>
        <a:xfrm xmlns:a="http://schemas.openxmlformats.org/drawingml/2006/main">
          <a:off x="0" y="22860"/>
          <a:ext cx="7711440" cy="36576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fld id="{D8765F04-6924-4AA2-909D-954BF7D2965D}" type="TxLink">
            <a:rPr lang="en-US" sz="1400" b="0" i="0" u="none" strike="noStrike">
              <a:solidFill>
                <a:srgbClr val="000000"/>
              </a:solidFill>
              <a:latin typeface="Franklin Gothic Demi Cond" panose="020B0706030402020204" pitchFamily="34" charset="0"/>
              <a:ea typeface="Calibri"/>
              <a:cs typeface="Calibri"/>
            </a:rPr>
            <a:pPr/>
            <a:t>Child Firearm Injury Hospitalization Rates per 100,000 by Demographic Group, 2020-2024*</a:t>
          </a:fld>
          <a:endParaRPr lang="en-US" sz="1400" dirty="0">
            <a:latin typeface="Franklin Gothic Demi Cond" panose="020B0706030402020204" pitchFamily="34" charset="0"/>
          </a:endParaRPr>
        </a:p>
      </cdr:txBody>
    </cdr:sp>
  </cdr:relSizeAnchor>
  <cdr:relSizeAnchor xmlns:cdr="http://schemas.openxmlformats.org/drawingml/2006/chartDrawing">
    <cdr:from>
      <cdr:x>0.00046</cdr:x>
      <cdr:y>0.86046</cdr:y>
    </cdr:from>
    <cdr:to>
      <cdr:x>1</cdr:x>
      <cdr:y>0.96428</cdr:y>
    </cdr:to>
    <cdr:sp macro="" textlink="">
      <cdr:nvSpPr>
        <cdr:cNvPr id="5" name="TextBox 1">
          <a:extLst xmlns:a="http://schemas.openxmlformats.org/drawingml/2006/main">
            <a:ext uri="{FF2B5EF4-FFF2-40B4-BE49-F238E27FC236}">
              <a16:creationId xmlns:a16="http://schemas.microsoft.com/office/drawing/2014/main" id="{62F6EF21-64D5-DB4C-29A4-6F61CC787261}"/>
            </a:ext>
          </a:extLst>
        </cdr:cNvPr>
        <cdr:cNvSpPr txBox="1"/>
      </cdr:nvSpPr>
      <cdr:spPr>
        <a:xfrm xmlns:a="http://schemas.openxmlformats.org/drawingml/2006/main">
          <a:off x="3799" y="3994586"/>
          <a:ext cx="8254489" cy="481971"/>
        </a:xfrm>
        <a:prstGeom xmlns:a="http://schemas.openxmlformats.org/drawingml/2006/main" prst="rect">
          <a:avLst/>
        </a:prstGeom>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9BBE2396-5C43-4D3F-AC66-8D232FE500C7}" type="TxLink">
            <a:rPr lang="en-US" sz="900" b="0" i="0" u="none" strike="noStrike">
              <a:solidFill>
                <a:srgbClr val="000000"/>
              </a:solidFill>
              <a:latin typeface="Arial" panose="020B0604020202020204" pitchFamily="34" charset="0"/>
              <a:ea typeface="Calibri"/>
              <a:cs typeface="Arial" panose="020B0604020202020204" pitchFamily="34" charset="0"/>
            </a:rPr>
            <a:pPr/>
            <a:t>*2024 Hopsital Discharge Data are provisional and subject to change; Limited to NC Residents ages 0-17; **Counts too low to support rate calculation.
Source: NC State Center for Health Statistics, Hosptial Discharge Data, 2020-2024; US Census non-bridged </a:t>
          </a:fld>
          <a:endParaRPr lang="en-US" sz="90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cdr:x>
      <cdr:y>0.91867</cdr:y>
    </cdr:from>
    <cdr:to>
      <cdr:x>0.99954</cdr:x>
      <cdr:y>1</cdr:y>
    </cdr:to>
    <cdr:sp macro="" textlink="">
      <cdr:nvSpPr>
        <cdr:cNvPr id="6" name="TextBox 1">
          <a:extLst xmlns:a="http://schemas.openxmlformats.org/drawingml/2006/main">
            <a:ext uri="{FF2B5EF4-FFF2-40B4-BE49-F238E27FC236}">
              <a16:creationId xmlns:a16="http://schemas.microsoft.com/office/drawing/2014/main" id="{8DE71AE3-066F-4E5D-EC9C-59D96F657015}"/>
            </a:ext>
          </a:extLst>
        </cdr:cNvPr>
        <cdr:cNvSpPr txBox="1"/>
      </cdr:nvSpPr>
      <cdr:spPr>
        <a:xfrm xmlns:a="http://schemas.openxmlformats.org/drawingml/2006/main">
          <a:off x="0" y="4264793"/>
          <a:ext cx="8254478" cy="377580"/>
        </a:xfrm>
        <a:prstGeom xmlns:a="http://schemas.openxmlformats.org/drawingml/2006/main" prst="rect">
          <a:avLst/>
        </a:prstGeom>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ED8C8843-B1E4-431A-8E81-378B3C688954}" type="TxLink">
            <a:rPr lang="en-US" sz="900" b="0" i="0" u="none" strike="noStrike">
              <a:solidFill>
                <a:srgbClr val="000000"/>
              </a:solidFill>
              <a:latin typeface="Arial" panose="020B0604020202020204" pitchFamily="34" charset="0"/>
              <a:cs typeface="Arial" panose="020B0604020202020204" pitchFamily="34" charset="0"/>
            </a:rPr>
            <a:pPr/>
            <a:t>Note: US Census non-bridged single-race categories do not directly align with the current NC-VDRS race/ethnicity categories
Analysis by the DPH Injury Epidemiology, Surveillance, and Informatics Unit</a:t>
          </a:fld>
          <a:endParaRPr lang="en-US" sz="90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0.46589</cdr:x>
      <cdr:y>0.71832</cdr:y>
    </cdr:from>
    <cdr:to>
      <cdr:x>0.51202</cdr:x>
      <cdr:y>0.76383</cdr:y>
    </cdr:to>
    <cdr:sp macro="" textlink="">
      <cdr:nvSpPr>
        <cdr:cNvPr id="3" name="TextBox 2">
          <a:extLst xmlns:a="http://schemas.openxmlformats.org/drawingml/2006/main">
            <a:ext uri="{FF2B5EF4-FFF2-40B4-BE49-F238E27FC236}">
              <a16:creationId xmlns:a16="http://schemas.microsoft.com/office/drawing/2014/main" id="{0D9A204C-5BE8-DB04-83C9-31D8C5737C88}"/>
            </a:ext>
          </a:extLst>
        </cdr:cNvPr>
        <cdr:cNvSpPr txBox="1"/>
      </cdr:nvSpPr>
      <cdr:spPr>
        <a:xfrm xmlns:a="http://schemas.openxmlformats.org/drawingml/2006/main">
          <a:off x="3847426" y="3463500"/>
          <a:ext cx="381001" cy="2194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kern="1200">
              <a:latin typeface="Franklin Gothic Demi Cond" panose="020B0706030402020204" pitchFamily="34" charset="0"/>
            </a:rPr>
            <a:t>**</a:t>
          </a:r>
        </a:p>
      </cdr:txBody>
    </cdr:sp>
  </cdr:relSizeAnchor>
</c:userShapes>
</file>

<file path=ppt/drawings/drawing19.xml><?xml version="1.0" encoding="utf-8"?>
<c:userShapes xmlns:c="http://schemas.openxmlformats.org/drawingml/2006/chart">
  <cdr:relSizeAnchor xmlns:cdr="http://schemas.openxmlformats.org/drawingml/2006/chartDrawing">
    <cdr:from>
      <cdr:x>0.00236</cdr:x>
      <cdr:y>0.00303</cdr:y>
    </cdr:from>
    <cdr:to>
      <cdr:x>0.94307</cdr:x>
      <cdr:y>0.10359</cdr:y>
    </cdr:to>
    <cdr:sp macro="" textlink="">
      <cdr:nvSpPr>
        <cdr:cNvPr id="2" name="TextBox 1">
          <a:extLst xmlns:a="http://schemas.openxmlformats.org/drawingml/2006/main">
            <a:ext uri="{FF2B5EF4-FFF2-40B4-BE49-F238E27FC236}">
              <a16:creationId xmlns:a16="http://schemas.microsoft.com/office/drawing/2014/main" id="{8B905C9B-A85C-EC91-DA6F-D5589EB5D63E}"/>
            </a:ext>
          </a:extLst>
        </cdr:cNvPr>
        <cdr:cNvSpPr txBox="1"/>
      </cdr:nvSpPr>
      <cdr:spPr>
        <a:xfrm xmlns:a="http://schemas.openxmlformats.org/drawingml/2006/main">
          <a:off x="17665" y="12723"/>
          <a:ext cx="7032013" cy="422060"/>
        </a:xfrm>
        <a:prstGeom xmlns:a="http://schemas.openxmlformats.org/drawingml/2006/main" prst="rect">
          <a:avLst/>
        </a:prstGeom>
        <a:ln xmlns:a="http://schemas.openxmlformats.org/drawingml/2006/main">
          <a:noFill/>
        </a:ln>
      </cdr:spPr>
      <cdr:txBody>
        <a:bodyPr xmlns:a="http://schemas.openxmlformats.org/drawingml/2006/main" vertOverflow="clip" wrap="square" rtlCol="0"/>
        <a:lstStyle xmlns:a="http://schemas.openxmlformats.org/drawingml/2006/main"/>
        <a:p xmlns:a="http://schemas.openxmlformats.org/drawingml/2006/main">
          <a:endParaRPr lang="en-US">
            <a:latin typeface="Franklin Gothic Demi Cond" panose="020B0706030402020204" pitchFamily="34" charset="0"/>
          </a:endParaRPr>
        </a:p>
      </cdr:txBody>
    </cdr:sp>
  </cdr:relSizeAnchor>
  <cdr:relSizeAnchor xmlns:cdr="http://schemas.openxmlformats.org/drawingml/2006/chartDrawing">
    <cdr:from>
      <cdr:x>0.00141</cdr:x>
      <cdr:y>0.00117</cdr:y>
    </cdr:from>
    <cdr:to>
      <cdr:x>0.88653</cdr:x>
      <cdr:y>0.07919</cdr:y>
    </cdr:to>
    <cdr:sp macro="" textlink="">
      <cdr:nvSpPr>
        <cdr:cNvPr id="4" name="TextBox 3">
          <a:extLst xmlns:a="http://schemas.openxmlformats.org/drawingml/2006/main">
            <a:ext uri="{FF2B5EF4-FFF2-40B4-BE49-F238E27FC236}">
              <a16:creationId xmlns:a16="http://schemas.microsoft.com/office/drawing/2014/main" id="{25AB2CE7-3B63-4ADD-3FE9-C083E04720C2}"/>
            </a:ext>
          </a:extLst>
        </cdr:cNvPr>
        <cdr:cNvSpPr txBox="1"/>
      </cdr:nvSpPr>
      <cdr:spPr>
        <a:xfrm xmlns:a="http://schemas.openxmlformats.org/drawingml/2006/main">
          <a:off x="11206" y="4896"/>
          <a:ext cx="7058636" cy="32610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fld id="{E91E4979-200B-42BA-B4C5-4FB8B25E21A2}" type="TxLink">
            <a:rPr lang="en-US" sz="1600" b="0" i="0" u="none" strike="noStrike">
              <a:solidFill>
                <a:srgbClr val="000000"/>
              </a:solidFill>
              <a:latin typeface="Franklin Gothic Demi Cond" panose="020B0706030402020204" pitchFamily="34" charset="0"/>
              <a:ea typeface="Calibri"/>
              <a:cs typeface="Calibri"/>
            </a:rPr>
            <a:pPr/>
            <a:t>Number of Firearm Injury ED Visits Among NC Children, 2016-2024*</a:t>
          </a:fld>
          <a:endParaRPr lang="en-US" sz="1800" dirty="0">
            <a:latin typeface="Franklin Gothic Demi Cond" panose="020B0706030402020204" pitchFamily="34" charset="0"/>
          </a:endParaRPr>
        </a:p>
      </cdr:txBody>
    </cdr:sp>
  </cdr:relSizeAnchor>
  <cdr:relSizeAnchor xmlns:cdr="http://schemas.openxmlformats.org/drawingml/2006/chartDrawing">
    <cdr:from>
      <cdr:x>0</cdr:x>
      <cdr:y>0.87248</cdr:y>
    </cdr:from>
    <cdr:to>
      <cdr:x>1</cdr:x>
      <cdr:y>1</cdr:y>
    </cdr:to>
    <cdr:sp macro="" textlink="">
      <cdr:nvSpPr>
        <cdr:cNvPr id="3" name="TextBox 1">
          <a:extLst xmlns:a="http://schemas.openxmlformats.org/drawingml/2006/main">
            <a:ext uri="{FF2B5EF4-FFF2-40B4-BE49-F238E27FC236}">
              <a16:creationId xmlns:a16="http://schemas.microsoft.com/office/drawing/2014/main" id="{A78522CA-AE80-441B-B58E-7A6E731D9238}"/>
            </a:ext>
          </a:extLst>
        </cdr:cNvPr>
        <cdr:cNvSpPr txBox="1"/>
      </cdr:nvSpPr>
      <cdr:spPr>
        <a:xfrm xmlns:a="http://schemas.openxmlformats.org/drawingml/2006/main">
          <a:off x="0" y="4262718"/>
          <a:ext cx="8033049" cy="623046"/>
        </a:xfrm>
        <a:prstGeom xmlns:a="http://schemas.openxmlformats.org/drawingml/2006/main" prst="rect">
          <a:avLst/>
        </a:prstGeom>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815671B2-FF2A-4371-B319-5BA632082745}" type="TxLink">
            <a:rPr lang="en-US" sz="900" b="0" i="0" u="none" strike="noStrike">
              <a:solidFill>
                <a:srgbClr val="000000"/>
              </a:solidFill>
              <a:latin typeface="Arial" panose="020B0604020202020204" pitchFamily="34" charset="0"/>
              <a:ea typeface="Calibri"/>
              <a:cs typeface="Arial" panose="020B0604020202020204" pitchFamily="34" charset="0"/>
            </a:rPr>
            <a:pPr/>
            <a:t>*2024 ED Discharge Data are provisional and subject to change 
Limited to NC Residents ages 0-17
Source: NC DETECT, Emergency Department (ED) Visit Data, 2017-2024* 
Analysis by the DPH Injury Epidemiology, Surveillance, and Informatics Unit</a:t>
          </a:fld>
          <a:endParaRPr lang="en-US" sz="900">
            <a:latin typeface="Arial" panose="020B0604020202020204" pitchFamily="34" charset="0"/>
            <a:cs typeface="Arial" panose="020B0604020202020204"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0.00236</cdr:x>
      <cdr:y>0.00303</cdr:y>
    </cdr:from>
    <cdr:to>
      <cdr:x>0.94307</cdr:x>
      <cdr:y>0.10359</cdr:y>
    </cdr:to>
    <cdr:sp macro="" textlink="">
      <cdr:nvSpPr>
        <cdr:cNvPr id="2" name="TextBox 1">
          <a:extLst xmlns:a="http://schemas.openxmlformats.org/drawingml/2006/main">
            <a:ext uri="{FF2B5EF4-FFF2-40B4-BE49-F238E27FC236}">
              <a16:creationId xmlns:a16="http://schemas.microsoft.com/office/drawing/2014/main" id="{8B905C9B-A85C-EC91-DA6F-D5589EB5D63E}"/>
            </a:ext>
          </a:extLst>
        </cdr:cNvPr>
        <cdr:cNvSpPr txBox="1"/>
      </cdr:nvSpPr>
      <cdr:spPr>
        <a:xfrm xmlns:a="http://schemas.openxmlformats.org/drawingml/2006/main">
          <a:off x="17665" y="12723"/>
          <a:ext cx="7032013" cy="422060"/>
        </a:xfrm>
        <a:prstGeom xmlns:a="http://schemas.openxmlformats.org/drawingml/2006/main" prst="rect">
          <a:avLst/>
        </a:prstGeom>
        <a:ln xmlns:a="http://schemas.openxmlformats.org/drawingml/2006/main">
          <a:noFill/>
        </a:ln>
      </cdr:spPr>
      <cdr:txBody>
        <a:bodyPr xmlns:a="http://schemas.openxmlformats.org/drawingml/2006/main" vertOverflow="clip" wrap="square" rtlCol="0"/>
        <a:lstStyle xmlns:a="http://schemas.openxmlformats.org/drawingml/2006/main"/>
        <a:p xmlns:a="http://schemas.openxmlformats.org/drawingml/2006/main">
          <a:fld id="{A7CAC7AF-B8CD-494F-A499-5574815151F9}" type="TxLink">
            <a:rPr lang="en-US" sz="1600" b="0" i="0" u="none" strike="noStrike">
              <a:solidFill>
                <a:srgbClr val="000000"/>
              </a:solidFill>
              <a:latin typeface="Franklin Gothic Demi Cond" panose="020B0706030402020204" pitchFamily="34" charset="0"/>
              <a:ea typeface="Calibri"/>
              <a:cs typeface="Calibri"/>
            </a:rPr>
            <a:pPr/>
            <a:t>Number of Firearm Deaths Among NC Children, NC-VDRS, 2014-2023</a:t>
          </a:fld>
          <a:endParaRPr lang="en-US" sz="2000" dirty="0">
            <a:latin typeface="Franklin Gothic Demi Cond" panose="020B0706030402020204" pitchFamily="34" charset="0"/>
          </a:endParaRPr>
        </a:p>
      </cdr:txBody>
    </cdr:sp>
  </cdr:relSizeAnchor>
  <cdr:relSizeAnchor xmlns:cdr="http://schemas.openxmlformats.org/drawingml/2006/chartDrawing">
    <cdr:from>
      <cdr:x>0</cdr:x>
      <cdr:y>0.85724</cdr:y>
    </cdr:from>
    <cdr:to>
      <cdr:x>1</cdr:x>
      <cdr:y>0.98818</cdr:y>
    </cdr:to>
    <cdr:sp macro="" textlink="">
      <cdr:nvSpPr>
        <cdr:cNvPr id="3" name="TextBox 1">
          <a:extLst xmlns:a="http://schemas.openxmlformats.org/drawingml/2006/main">
            <a:ext uri="{FF2B5EF4-FFF2-40B4-BE49-F238E27FC236}">
              <a16:creationId xmlns:a16="http://schemas.microsoft.com/office/drawing/2014/main" id="{ADC79978-EA23-5D0B-D55E-497E53E910B6}"/>
            </a:ext>
          </a:extLst>
        </cdr:cNvPr>
        <cdr:cNvSpPr txBox="1"/>
      </cdr:nvSpPr>
      <cdr:spPr>
        <a:xfrm xmlns:a="http://schemas.openxmlformats.org/drawingml/2006/main">
          <a:off x="0" y="2901914"/>
          <a:ext cx="5484495" cy="443268"/>
        </a:xfrm>
        <a:prstGeom xmlns:a="http://schemas.openxmlformats.org/drawingml/2006/main" prst="rect">
          <a:avLst/>
        </a:prstGeom>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1493F25D-F921-467A-ACF2-9A10D12AF686}" type="TxLink">
            <a:rPr lang="en-US" sz="900" b="0" i="0" u="none" strike="noStrike">
              <a:solidFill>
                <a:srgbClr val="000000"/>
              </a:solidFill>
              <a:latin typeface="Arial" panose="020B0604020202020204" pitchFamily="34" charset="0"/>
              <a:ea typeface="Calibri"/>
              <a:cs typeface="Arial" panose="020B0604020202020204" pitchFamily="34" charset="0"/>
            </a:rPr>
            <a:pPr/>
            <a:t>Limited to NC residents ages 0-17
Source: NC-VDRS, 2014-2023
Analysis by the DPH Injury Epidemiology, Surveillance, and Informatics Unit</a:t>
          </a:fld>
          <a:endParaRPr lang="en-US" sz="500">
            <a:latin typeface="Arial" panose="020B0604020202020204" pitchFamily="34" charset="0"/>
            <a:cs typeface="Arial" panose="020B0604020202020204" pitchFamily="34" charset="0"/>
          </a:endParaRPr>
        </a:p>
      </cdr:txBody>
    </cdr:sp>
  </cdr:relSizeAnchor>
</c:userShapes>
</file>

<file path=ppt/drawings/drawing20.xml><?xml version="1.0" encoding="utf-8"?>
<c:userShapes xmlns:c="http://schemas.openxmlformats.org/drawingml/2006/chart">
  <cdr:relSizeAnchor xmlns:cdr="http://schemas.openxmlformats.org/drawingml/2006/chartDrawing">
    <cdr:from>
      <cdr:x>0</cdr:x>
      <cdr:y>0.00485</cdr:y>
    </cdr:from>
    <cdr:to>
      <cdr:x>0.92738</cdr:x>
      <cdr:y>0.08244</cdr:y>
    </cdr:to>
    <cdr:sp macro="" textlink="">
      <cdr:nvSpPr>
        <cdr:cNvPr id="2" name="TextBox 1">
          <a:extLst xmlns:a="http://schemas.openxmlformats.org/drawingml/2006/main">
            <a:ext uri="{FF2B5EF4-FFF2-40B4-BE49-F238E27FC236}">
              <a16:creationId xmlns:a16="http://schemas.microsoft.com/office/drawing/2014/main" id="{F5ACAA56-C3B0-57C5-6448-A53671BC8CBE}"/>
            </a:ext>
          </a:extLst>
        </cdr:cNvPr>
        <cdr:cNvSpPr txBox="1"/>
      </cdr:nvSpPr>
      <cdr:spPr>
        <a:xfrm xmlns:a="http://schemas.openxmlformats.org/drawingml/2006/main">
          <a:off x="0" y="24255"/>
          <a:ext cx="7658571" cy="38802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fld id="{8B1C0A05-5CD9-44C2-BD9A-4FD91EBBA5CC}" type="TxLink">
            <a:rPr lang="en-US" sz="1400" b="0" i="0" u="none" strike="noStrike">
              <a:solidFill>
                <a:srgbClr val="000000"/>
              </a:solidFill>
              <a:latin typeface="Franklin Gothic Demi Cond" panose="020B0706030402020204" pitchFamily="34" charset="0"/>
              <a:ea typeface="Calibri"/>
              <a:cs typeface="Calibri"/>
            </a:rPr>
            <a:pPr/>
            <a:t>Child Firearm Injury ED Visit Rates per 100,000 by Demographic Group, 2020-2024</a:t>
          </a:fld>
          <a:endParaRPr lang="en-US" sz="1400" dirty="0">
            <a:latin typeface="Franklin Gothic Demi Cond" panose="020B0706030402020204" pitchFamily="34" charset="0"/>
          </a:endParaRPr>
        </a:p>
      </cdr:txBody>
    </cdr:sp>
  </cdr:relSizeAnchor>
  <cdr:relSizeAnchor xmlns:cdr="http://schemas.openxmlformats.org/drawingml/2006/chartDrawing">
    <cdr:from>
      <cdr:x>0.00046</cdr:x>
      <cdr:y>0.84399</cdr:y>
    </cdr:from>
    <cdr:to>
      <cdr:x>1</cdr:x>
      <cdr:y>0.94828</cdr:y>
    </cdr:to>
    <cdr:sp macro="" textlink="">
      <cdr:nvSpPr>
        <cdr:cNvPr id="3" name="TextBox 1">
          <a:extLst xmlns:a="http://schemas.openxmlformats.org/drawingml/2006/main">
            <a:ext uri="{FF2B5EF4-FFF2-40B4-BE49-F238E27FC236}">
              <a16:creationId xmlns:a16="http://schemas.microsoft.com/office/drawing/2014/main" id="{8396919A-9FEE-FF4E-9D5D-A972DC03284B}"/>
            </a:ext>
          </a:extLst>
        </cdr:cNvPr>
        <cdr:cNvSpPr txBox="1"/>
      </cdr:nvSpPr>
      <cdr:spPr>
        <a:xfrm xmlns:a="http://schemas.openxmlformats.org/drawingml/2006/main">
          <a:off x="4223" y="4232685"/>
          <a:ext cx="9175636" cy="523015"/>
        </a:xfrm>
        <a:prstGeom xmlns:a="http://schemas.openxmlformats.org/drawingml/2006/main" prst="rect">
          <a:avLst/>
        </a:prstGeom>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3C0E01DA-9ADB-4804-B4C4-AF4CB5621240}" type="TxLink">
            <a:rPr lang="en-US" sz="900" b="0" i="0" u="none" strike="noStrike">
              <a:solidFill>
                <a:srgbClr val="000000"/>
              </a:solidFill>
              <a:latin typeface="Arial" panose="020B0604020202020204" pitchFamily="34" charset="0"/>
              <a:ea typeface="Calibri"/>
              <a:cs typeface="Arial" panose="020B0604020202020204" pitchFamily="34" charset="0"/>
            </a:rPr>
            <a:pPr/>
            <a:t>*2024 Emergency Department (ED) Visit Data are provisional and subject to change; Limited to NC Residents ages 0-17
Source: NC DETECT, ED Visit Data, 2020-2024; US Census non-bridged population estimates, 2023</a:t>
          </a:fld>
          <a:endParaRPr lang="en-US" sz="90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cdr:x>
      <cdr:y>0.90002</cdr:y>
    </cdr:from>
    <cdr:to>
      <cdr:x>0.99954</cdr:x>
      <cdr:y>1</cdr:y>
    </cdr:to>
    <cdr:sp macro="" textlink="">
      <cdr:nvSpPr>
        <cdr:cNvPr id="5" name="TextBox 1">
          <a:extLst xmlns:a="http://schemas.openxmlformats.org/drawingml/2006/main">
            <a:ext uri="{FF2B5EF4-FFF2-40B4-BE49-F238E27FC236}">
              <a16:creationId xmlns:a16="http://schemas.microsoft.com/office/drawing/2014/main" id="{619492B7-38F0-EEE4-B646-CE0A3BDF197D}"/>
            </a:ext>
          </a:extLst>
        </cdr:cNvPr>
        <cdr:cNvSpPr txBox="1"/>
      </cdr:nvSpPr>
      <cdr:spPr>
        <a:xfrm xmlns:a="http://schemas.openxmlformats.org/drawingml/2006/main">
          <a:off x="0" y="4500955"/>
          <a:ext cx="8254489" cy="500006"/>
        </a:xfrm>
        <a:prstGeom xmlns:a="http://schemas.openxmlformats.org/drawingml/2006/main" prst="rect">
          <a:avLst/>
        </a:prstGeom>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900" b="0" i="0" u="none" strike="noStrike">
              <a:solidFill>
                <a:srgbClr val="000000"/>
              </a:solidFill>
              <a:latin typeface="Arial" panose="020B0604020202020204" pitchFamily="34" charset="0"/>
              <a:cs typeface="Arial" panose="020B0604020202020204" pitchFamily="34" charset="0"/>
            </a:rPr>
            <a:t>Note: Race and ethnicity categories are not mutually exclusive. US Census non-bridged single-race categories used to calculate rates do not directly align with the current race/ethnicity categories in the ED visit data</a:t>
          </a:r>
        </a:p>
        <a:p xmlns:a="http://schemas.openxmlformats.org/drawingml/2006/main">
          <a:r>
            <a:rPr lang="en-US" sz="900" b="0" i="0" u="none" strike="noStrike">
              <a:solidFill>
                <a:srgbClr val="000000"/>
              </a:solidFill>
              <a:latin typeface="Arial" panose="020B0604020202020204" pitchFamily="34" charset="0"/>
              <a:cs typeface="Arial" panose="020B0604020202020204" pitchFamily="34" charset="0"/>
            </a:rPr>
            <a:t>Analysis by the DPH Injury Epidemiology, Surveillance, and Informatics Unit</a:t>
          </a:r>
        </a:p>
        <a:p xmlns:a="http://schemas.openxmlformats.org/drawingml/2006/main">
          <a:endParaRPr lang="en-US" sz="900">
            <a:latin typeface="Arial" panose="020B0604020202020204" pitchFamily="34" charset="0"/>
            <a:cs typeface="Arial" panose="020B0604020202020204"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0.01666</cdr:y>
    </cdr:from>
    <cdr:to>
      <cdr:x>0.87313</cdr:x>
      <cdr:y>0.12473</cdr:y>
    </cdr:to>
    <cdr:sp macro="" textlink="">
      <cdr:nvSpPr>
        <cdr:cNvPr id="2" name="TextBox 1">
          <a:extLst xmlns:a="http://schemas.openxmlformats.org/drawingml/2006/main">
            <a:ext uri="{FF2B5EF4-FFF2-40B4-BE49-F238E27FC236}">
              <a16:creationId xmlns:a16="http://schemas.microsoft.com/office/drawing/2014/main" id="{D981380E-8EBA-2652-B582-8A738B21E4DD}"/>
            </a:ext>
          </a:extLst>
        </cdr:cNvPr>
        <cdr:cNvSpPr txBox="1"/>
      </cdr:nvSpPr>
      <cdr:spPr>
        <a:xfrm xmlns:a="http://schemas.openxmlformats.org/drawingml/2006/main">
          <a:off x="0" y="77531"/>
          <a:ext cx="7084733" cy="50292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fld id="{D54356AB-5EA2-4DC1-BBB6-D9B6D97DA670}" type="TxLink">
            <a:rPr lang="en-US" sz="1800" b="0" i="0" u="none" strike="noStrike">
              <a:solidFill>
                <a:srgbClr val="000000"/>
              </a:solidFill>
              <a:latin typeface="Franklin Gothic Demi Cond" panose="020B0706030402020204" pitchFamily="34" charset="0"/>
              <a:ea typeface="Calibri"/>
              <a:cs typeface="Calibri"/>
            </a:rPr>
            <a:pPr/>
            <a:t>Child Violent Deaths by Manner and Firearm Involvement, NC-VDRS, 2014-2023</a:t>
          </a:fld>
          <a:endParaRPr lang="en-US" sz="1800">
            <a:latin typeface="Franklin Gothic Demi Cond" panose="020B0706030402020204" pitchFamily="34" charset="0"/>
          </a:endParaRPr>
        </a:p>
      </cdr:txBody>
    </cdr:sp>
  </cdr:relSizeAnchor>
  <cdr:relSizeAnchor xmlns:cdr="http://schemas.openxmlformats.org/drawingml/2006/chartDrawing">
    <cdr:from>
      <cdr:x>0</cdr:x>
      <cdr:y>0.8762</cdr:y>
    </cdr:from>
    <cdr:to>
      <cdr:x>0.91511</cdr:x>
      <cdr:y>1</cdr:y>
    </cdr:to>
    <cdr:sp macro="" textlink="">
      <cdr:nvSpPr>
        <cdr:cNvPr id="3" name="TextBox 1">
          <a:extLst xmlns:a="http://schemas.openxmlformats.org/drawingml/2006/main">
            <a:ext uri="{FF2B5EF4-FFF2-40B4-BE49-F238E27FC236}">
              <a16:creationId xmlns:a16="http://schemas.microsoft.com/office/drawing/2014/main" id="{428002DA-A879-5A4D-51C1-D4B097180975}"/>
            </a:ext>
          </a:extLst>
        </cdr:cNvPr>
        <cdr:cNvSpPr txBox="1"/>
      </cdr:nvSpPr>
      <cdr:spPr>
        <a:xfrm xmlns:a="http://schemas.openxmlformats.org/drawingml/2006/main">
          <a:off x="0" y="4530090"/>
          <a:ext cx="7475204" cy="640080"/>
        </a:xfrm>
        <a:prstGeom xmlns:a="http://schemas.openxmlformats.org/drawingml/2006/main" prst="rect">
          <a:avLst/>
        </a:prstGeom>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C5450E0D-27C4-4955-A7AE-6A214BA90AB6}" type="TxLink">
            <a:rPr lang="en-US" sz="900" b="0" i="0" u="none" strike="noStrike">
              <a:solidFill>
                <a:srgbClr val="000000"/>
              </a:solidFill>
              <a:latin typeface="Arial" panose="020B0604020202020204" pitchFamily="34" charset="0"/>
              <a:ea typeface="Calibri"/>
              <a:cs typeface="Arial" panose="020B0604020202020204" pitchFamily="34" charset="0"/>
            </a:rPr>
            <a:pPr/>
            <a:t>Limited to NC residents ages 0-17
Source: NC-VDRS, 2014-2023
Analysis by the DPH Injury Epidemiology, Surveillance, and Informatics Unit</a:t>
          </a:fld>
          <a:endParaRPr lang="en-US" sz="900">
            <a:latin typeface="Arial" panose="020B0604020202020204" pitchFamily="34" charset="0"/>
            <a:cs typeface="Arial" panose="020B0604020202020204" pitchFamily="34"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0.00236</cdr:x>
      <cdr:y>0.00303</cdr:y>
    </cdr:from>
    <cdr:to>
      <cdr:x>0.94307</cdr:x>
      <cdr:y>0.10359</cdr:y>
    </cdr:to>
    <cdr:sp macro="" textlink="">
      <cdr:nvSpPr>
        <cdr:cNvPr id="2" name="TextBox 1">
          <a:extLst xmlns:a="http://schemas.openxmlformats.org/drawingml/2006/main">
            <a:ext uri="{FF2B5EF4-FFF2-40B4-BE49-F238E27FC236}">
              <a16:creationId xmlns:a16="http://schemas.microsoft.com/office/drawing/2014/main" id="{8B905C9B-A85C-EC91-DA6F-D5589EB5D63E}"/>
            </a:ext>
          </a:extLst>
        </cdr:cNvPr>
        <cdr:cNvSpPr txBox="1"/>
      </cdr:nvSpPr>
      <cdr:spPr>
        <a:xfrm xmlns:a="http://schemas.openxmlformats.org/drawingml/2006/main">
          <a:off x="17665" y="12723"/>
          <a:ext cx="7032013" cy="422060"/>
        </a:xfrm>
        <a:prstGeom xmlns:a="http://schemas.openxmlformats.org/drawingml/2006/main" prst="rect">
          <a:avLst/>
        </a:prstGeom>
        <a:ln xmlns:a="http://schemas.openxmlformats.org/drawingml/2006/main">
          <a:noFill/>
        </a:ln>
      </cdr:spPr>
      <cdr:txBody>
        <a:bodyPr xmlns:a="http://schemas.openxmlformats.org/drawingml/2006/main" vertOverflow="clip" wrap="square" rtlCol="0"/>
        <a:lstStyle xmlns:a="http://schemas.openxmlformats.org/drawingml/2006/main"/>
        <a:p xmlns:a="http://schemas.openxmlformats.org/drawingml/2006/main">
          <a:fld id="{9B535614-5FB2-490E-9B00-9BF02F68C260}" type="TxLink">
            <a:rPr lang="en-US" sz="1400" b="0" i="0" u="none" strike="noStrike">
              <a:solidFill>
                <a:srgbClr val="000000"/>
              </a:solidFill>
              <a:latin typeface="Franklin Gothic Demi Cond" panose="020B0706030402020204" pitchFamily="34" charset="0"/>
              <a:ea typeface="Calibri"/>
              <a:cs typeface="Calibri"/>
            </a:rPr>
            <a:pPr/>
            <a:t>Number of Firearm Deaths Among NC Children by Manner, NC-VDRS, 2014-2023</a:t>
          </a:fld>
          <a:endParaRPr lang="en-US" sz="1400" dirty="0">
            <a:latin typeface="Franklin Gothic Demi Cond" panose="020B0706030402020204" pitchFamily="34" charset="0"/>
          </a:endParaRPr>
        </a:p>
      </cdr:txBody>
    </cdr:sp>
  </cdr:relSizeAnchor>
  <cdr:relSizeAnchor xmlns:cdr="http://schemas.openxmlformats.org/drawingml/2006/chartDrawing">
    <cdr:from>
      <cdr:x>0</cdr:x>
      <cdr:y>0.86906</cdr:y>
    </cdr:from>
    <cdr:to>
      <cdr:x>1</cdr:x>
      <cdr:y>1</cdr:y>
    </cdr:to>
    <cdr:sp macro="" textlink="">
      <cdr:nvSpPr>
        <cdr:cNvPr id="3" name="TextBox 1">
          <a:extLst xmlns:a="http://schemas.openxmlformats.org/drawingml/2006/main">
            <a:ext uri="{FF2B5EF4-FFF2-40B4-BE49-F238E27FC236}">
              <a16:creationId xmlns:a16="http://schemas.microsoft.com/office/drawing/2014/main" id="{ADC79978-EA23-5D0B-D55E-497E53E910B6}"/>
            </a:ext>
          </a:extLst>
        </cdr:cNvPr>
        <cdr:cNvSpPr txBox="1"/>
      </cdr:nvSpPr>
      <cdr:spPr>
        <a:xfrm xmlns:a="http://schemas.openxmlformats.org/drawingml/2006/main">
          <a:off x="0" y="3874009"/>
          <a:ext cx="8391525" cy="583691"/>
        </a:xfrm>
        <a:prstGeom xmlns:a="http://schemas.openxmlformats.org/drawingml/2006/main" prst="rect">
          <a:avLst/>
        </a:prstGeom>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1493F25D-F921-467A-ACF2-9A10D12AF686}" type="TxLink">
            <a:rPr lang="en-US" sz="900" b="0" i="0" u="none" strike="noStrike">
              <a:solidFill>
                <a:srgbClr val="000000"/>
              </a:solidFill>
              <a:latin typeface="Arial" panose="020B0604020202020204" pitchFamily="34" charset="0"/>
              <a:ea typeface="Calibri"/>
              <a:cs typeface="Arial" panose="020B0604020202020204" pitchFamily="34" charset="0"/>
            </a:rPr>
            <a:pPr/>
            <a:t>Limited to NC residents ages 0-17
Source: NC-VDRS, 2014-2023
Analysis by the DPH Injury Epidemiology, Surveillance, and Informatics Unit</a:t>
          </a:fld>
          <a:endParaRPr lang="en-US" sz="50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0.85951</cdr:x>
      <cdr:y>0.50548</cdr:y>
    </cdr:from>
    <cdr:to>
      <cdr:x>0.99825</cdr:x>
      <cdr:y>0.60604</cdr:y>
    </cdr:to>
    <cdr:sp macro="" textlink="">
      <cdr:nvSpPr>
        <cdr:cNvPr id="6" name="TextBox 1">
          <a:extLst xmlns:a="http://schemas.openxmlformats.org/drawingml/2006/main">
            <a:ext uri="{FF2B5EF4-FFF2-40B4-BE49-F238E27FC236}">
              <a16:creationId xmlns:a16="http://schemas.microsoft.com/office/drawing/2014/main" id="{426229C0-97FA-1392-B67B-246A66E34C98}"/>
            </a:ext>
          </a:extLst>
        </cdr:cNvPr>
        <cdr:cNvSpPr txBox="1"/>
      </cdr:nvSpPr>
      <cdr:spPr>
        <a:xfrm xmlns:a="http://schemas.openxmlformats.org/drawingml/2006/main">
          <a:off x="7143941" y="2208829"/>
          <a:ext cx="1153155" cy="439420"/>
        </a:xfrm>
        <a:prstGeom xmlns:a="http://schemas.openxmlformats.org/drawingml/2006/main" prst="rect">
          <a:avLst/>
        </a:prstGeom>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79245B96-B711-4E35-AC32-E3AD077C09D2}" type="TxLink">
            <a:rPr lang="en-US" sz="1400" b="0" i="0" u="none" strike="noStrike">
              <a:solidFill>
                <a:srgbClr val="17375E"/>
              </a:solidFill>
              <a:latin typeface="Franklin Gothic Demi Cond" panose="020B0706030402020204" pitchFamily="34" charset="0"/>
              <a:ea typeface="Calibri"/>
              <a:cs typeface="Calibri"/>
            </a:rPr>
            <a:pPr/>
            <a:t>Firearm Suicide</a:t>
          </a:fld>
          <a:endParaRPr lang="en-US" sz="2800">
            <a:solidFill>
              <a:srgbClr val="17375E"/>
            </a:solidFill>
            <a:latin typeface="Franklin Gothic Demi Cond" panose="020B0706030402020204" pitchFamily="34" charset="0"/>
          </a:endParaRPr>
        </a:p>
      </cdr:txBody>
    </cdr:sp>
  </cdr:relSizeAnchor>
  <cdr:relSizeAnchor xmlns:cdr="http://schemas.openxmlformats.org/drawingml/2006/chartDrawing">
    <cdr:from>
      <cdr:x>0.85129</cdr:x>
      <cdr:y>0.19014</cdr:y>
    </cdr:from>
    <cdr:to>
      <cdr:x>0.9875</cdr:x>
      <cdr:y>0.2907</cdr:y>
    </cdr:to>
    <cdr:sp macro="" textlink="">
      <cdr:nvSpPr>
        <cdr:cNvPr id="7" name="TextBox 1">
          <a:extLst xmlns:a="http://schemas.openxmlformats.org/drawingml/2006/main">
            <a:ext uri="{FF2B5EF4-FFF2-40B4-BE49-F238E27FC236}">
              <a16:creationId xmlns:a16="http://schemas.microsoft.com/office/drawing/2014/main" id="{1652BD20-2E18-19C6-91C3-BB1CC7A25DFF}"/>
            </a:ext>
          </a:extLst>
        </cdr:cNvPr>
        <cdr:cNvSpPr txBox="1"/>
      </cdr:nvSpPr>
      <cdr:spPr>
        <a:xfrm xmlns:a="http://schemas.openxmlformats.org/drawingml/2006/main">
          <a:off x="7196363" y="776617"/>
          <a:ext cx="1151450" cy="410733"/>
        </a:xfrm>
        <a:prstGeom xmlns:a="http://schemas.openxmlformats.org/drawingml/2006/main" prst="rect">
          <a:avLst/>
        </a:prstGeom>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24E46CB0-1A2F-467C-91B9-5D6036F81FA5}" type="TxLink">
            <a:rPr lang="en-US" sz="1400" b="0" i="0" u="none" strike="noStrike">
              <a:solidFill>
                <a:schemeClr val="accent3">
                  <a:lumMod val="75000"/>
                </a:schemeClr>
              </a:solidFill>
              <a:latin typeface="Franklin Gothic Demi Cond" panose="020B0706030402020204" pitchFamily="34" charset="0"/>
              <a:ea typeface="Calibri"/>
              <a:cs typeface="Calibri"/>
            </a:rPr>
            <a:pPr/>
            <a:t>Firearm Homicide </a:t>
          </a:fld>
          <a:endParaRPr lang="en-US" sz="2800" dirty="0">
            <a:solidFill>
              <a:schemeClr val="accent3">
                <a:lumMod val="75000"/>
              </a:schemeClr>
            </a:solidFill>
            <a:latin typeface="Franklin Gothic Demi Cond" panose="020B0706030402020204" pitchFamily="34" charset="0"/>
          </a:endParaRPr>
        </a:p>
      </cdr:txBody>
    </cdr:sp>
  </cdr:relSizeAnchor>
  <cdr:relSizeAnchor xmlns:cdr="http://schemas.openxmlformats.org/drawingml/2006/chartDrawing">
    <cdr:from>
      <cdr:x>0.86253</cdr:x>
      <cdr:y>0.64296</cdr:y>
    </cdr:from>
    <cdr:to>
      <cdr:x>1</cdr:x>
      <cdr:y>0.74352</cdr:y>
    </cdr:to>
    <cdr:sp macro="" textlink="">
      <cdr:nvSpPr>
        <cdr:cNvPr id="8" name="TextBox 1">
          <a:extLst xmlns:a="http://schemas.openxmlformats.org/drawingml/2006/main">
            <a:ext uri="{FF2B5EF4-FFF2-40B4-BE49-F238E27FC236}">
              <a16:creationId xmlns:a16="http://schemas.microsoft.com/office/drawing/2014/main" id="{C0140CF3-BE89-7C8C-61A4-8EC96760BFA0}"/>
            </a:ext>
          </a:extLst>
        </cdr:cNvPr>
        <cdr:cNvSpPr txBox="1"/>
      </cdr:nvSpPr>
      <cdr:spPr>
        <a:xfrm xmlns:a="http://schemas.openxmlformats.org/drawingml/2006/main">
          <a:off x="7237910" y="2927350"/>
          <a:ext cx="1153615" cy="457845"/>
        </a:xfrm>
        <a:prstGeom xmlns:a="http://schemas.openxmlformats.org/drawingml/2006/main" prst="rect">
          <a:avLst/>
        </a:prstGeom>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6749F01A-F70B-4155-BDB4-21A85708D56C}" type="TxLink">
            <a:rPr lang="en-US" sz="1400" b="0" i="0" u="none" strike="noStrike">
              <a:solidFill>
                <a:schemeClr val="bg1">
                  <a:lumMod val="65000"/>
                </a:schemeClr>
              </a:solidFill>
              <a:latin typeface="Franklin Gothic Demi Cond" panose="020B0706030402020204" pitchFamily="34" charset="0"/>
              <a:ea typeface="Calibri"/>
              <a:cs typeface="Calibri"/>
            </a:rPr>
            <a:pPr/>
            <a:t>Other Firearm Death</a:t>
          </a:fld>
          <a:endParaRPr lang="en-US" sz="2800">
            <a:solidFill>
              <a:schemeClr val="bg1">
                <a:lumMod val="65000"/>
              </a:schemeClr>
            </a:solidFill>
            <a:latin typeface="Franklin Gothic Demi Cond" panose="020B0706030402020204" pitchFamily="34" charset="0"/>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cdr:x>
      <cdr:y>0.00485</cdr:y>
    </cdr:from>
    <cdr:to>
      <cdr:x>0.92738</cdr:x>
      <cdr:y>0.08244</cdr:y>
    </cdr:to>
    <cdr:sp macro="" textlink="">
      <cdr:nvSpPr>
        <cdr:cNvPr id="2" name="TextBox 1">
          <a:extLst xmlns:a="http://schemas.openxmlformats.org/drawingml/2006/main">
            <a:ext uri="{FF2B5EF4-FFF2-40B4-BE49-F238E27FC236}">
              <a16:creationId xmlns:a16="http://schemas.microsoft.com/office/drawing/2014/main" id="{F5ACAA56-C3B0-57C5-6448-A53671BC8CBE}"/>
            </a:ext>
          </a:extLst>
        </cdr:cNvPr>
        <cdr:cNvSpPr txBox="1"/>
      </cdr:nvSpPr>
      <cdr:spPr>
        <a:xfrm xmlns:a="http://schemas.openxmlformats.org/drawingml/2006/main">
          <a:off x="0" y="22860"/>
          <a:ext cx="7711440" cy="36576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fld id="{9A704B9F-4693-457A-BA1E-6E1D8F9EB9F2}" type="TxLink">
            <a:rPr lang="en-US" sz="1600" b="0" i="0" u="none" strike="noStrike">
              <a:solidFill>
                <a:srgbClr val="000000"/>
              </a:solidFill>
              <a:latin typeface="Franklin Gothic Demi Cond" panose="020B0706030402020204" pitchFamily="34" charset="0"/>
              <a:ea typeface="Calibri"/>
              <a:cs typeface="Calibri"/>
            </a:rPr>
            <a:pPr/>
            <a:t>Child Firearm Death Rates (per 100,000) by Demographic Group, NC-VDRS, 2014-2023</a:t>
          </a:fld>
          <a:endParaRPr lang="en-US" sz="1600" dirty="0">
            <a:latin typeface="Franklin Gothic Demi Cond" panose="020B0706030402020204" pitchFamily="34" charset="0"/>
          </a:endParaRPr>
        </a:p>
      </cdr:txBody>
    </cdr:sp>
  </cdr:relSizeAnchor>
  <cdr:relSizeAnchor xmlns:cdr="http://schemas.openxmlformats.org/drawingml/2006/chartDrawing">
    <cdr:from>
      <cdr:x>0</cdr:x>
      <cdr:y>0.85976</cdr:y>
    </cdr:from>
    <cdr:to>
      <cdr:x>1</cdr:x>
      <cdr:y>0.99035</cdr:y>
    </cdr:to>
    <cdr:sp macro="" textlink="">
      <cdr:nvSpPr>
        <cdr:cNvPr id="3" name="TextBox 1">
          <a:extLst xmlns:a="http://schemas.openxmlformats.org/drawingml/2006/main">
            <a:ext uri="{FF2B5EF4-FFF2-40B4-BE49-F238E27FC236}">
              <a16:creationId xmlns:a16="http://schemas.microsoft.com/office/drawing/2014/main" id="{8A74C9BE-C12F-B187-B64C-415BFD2EBAF2}"/>
            </a:ext>
          </a:extLst>
        </cdr:cNvPr>
        <cdr:cNvSpPr txBox="1"/>
      </cdr:nvSpPr>
      <cdr:spPr>
        <a:xfrm xmlns:a="http://schemas.openxmlformats.org/drawingml/2006/main">
          <a:off x="0" y="4029076"/>
          <a:ext cx="8317231" cy="612002"/>
        </a:xfrm>
        <a:prstGeom xmlns:a="http://schemas.openxmlformats.org/drawingml/2006/main" prst="rect">
          <a:avLst/>
        </a:prstGeom>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CEE2B13C-96A7-450C-B493-780FC5E43A09}" type="TxLink">
            <a:rPr lang="en-US" sz="900" b="0" i="0" u="none" strike="noStrike">
              <a:solidFill>
                <a:srgbClr val="000000"/>
              </a:solidFill>
              <a:latin typeface="Arial" panose="020B0604020202020204" pitchFamily="34" charset="0"/>
              <a:ea typeface="Calibri"/>
              <a:cs typeface="Arial" panose="020B0604020202020204" pitchFamily="34" charset="0"/>
            </a:rPr>
            <a:pPr/>
            <a:t>Limited to NC residents ages 0-17; NH = non-Hispanic
Source: NC-VDRS, 2014-2023; US Census non-bridged population estimates, 2023</a:t>
          </a:fld>
          <a:endParaRPr lang="en-US" sz="90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cdr:x>
      <cdr:y>0.9187</cdr:y>
    </cdr:from>
    <cdr:to>
      <cdr:x>1</cdr:x>
      <cdr:y>1</cdr:y>
    </cdr:to>
    <cdr:sp macro="" textlink="">
      <cdr:nvSpPr>
        <cdr:cNvPr id="4" name="TextBox 1">
          <a:extLst xmlns:a="http://schemas.openxmlformats.org/drawingml/2006/main">
            <a:ext uri="{FF2B5EF4-FFF2-40B4-BE49-F238E27FC236}">
              <a16:creationId xmlns:a16="http://schemas.microsoft.com/office/drawing/2014/main" id="{A4CA6539-B4AE-6C34-34AC-BE0E12EA50C2}"/>
            </a:ext>
          </a:extLst>
        </cdr:cNvPr>
        <cdr:cNvSpPr txBox="1"/>
      </cdr:nvSpPr>
      <cdr:spPr>
        <a:xfrm xmlns:a="http://schemas.openxmlformats.org/drawingml/2006/main">
          <a:off x="0" y="4305300"/>
          <a:ext cx="8317231" cy="381000"/>
        </a:xfrm>
        <a:prstGeom xmlns:a="http://schemas.openxmlformats.org/drawingml/2006/main" prst="rect">
          <a:avLst/>
        </a:prstGeom>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ED8C8843-B1E4-431A-8E81-378B3C688954}" type="TxLink">
            <a:rPr lang="en-US" sz="900" b="0" i="0" u="none" strike="noStrike">
              <a:solidFill>
                <a:srgbClr val="000000"/>
              </a:solidFill>
              <a:latin typeface="Arial" panose="020B0604020202020204" pitchFamily="34" charset="0"/>
              <a:ea typeface="Calibri"/>
              <a:cs typeface="Arial" panose="020B0604020202020204" pitchFamily="34" charset="0"/>
            </a:rPr>
            <a:pPr/>
            <a:t>Note: US Census non-bridged single-race categories do not directly align with the current NC-VDRS race/ethnicity categories
Analysis by the DPH Injury Epidemiology, Surveillance, and Informatics Unit</a:t>
          </a:fld>
          <a:endParaRPr lang="en-US" sz="900" dirty="0">
            <a:latin typeface="Arial" panose="020B0604020202020204" pitchFamily="34" charset="0"/>
            <a:cs typeface="Arial" panose="020B0604020202020204" pitchFamily="34" charset="0"/>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cdr:x>
      <cdr:y>0</cdr:y>
    </cdr:from>
    <cdr:to>
      <cdr:x>0.92738</cdr:x>
      <cdr:y>0.07759</cdr:y>
    </cdr:to>
    <cdr:sp macro="" textlink="">
      <cdr:nvSpPr>
        <cdr:cNvPr id="4" name="TextBox 1">
          <a:extLst xmlns:a="http://schemas.openxmlformats.org/drawingml/2006/main">
            <a:ext uri="{FF2B5EF4-FFF2-40B4-BE49-F238E27FC236}">
              <a16:creationId xmlns:a16="http://schemas.microsoft.com/office/drawing/2014/main" id="{F5ACAA56-C3B0-57C5-6448-A53671BC8CBE}"/>
            </a:ext>
          </a:extLst>
        </cdr:cNvPr>
        <cdr:cNvSpPr txBox="1"/>
      </cdr:nvSpPr>
      <cdr:spPr>
        <a:xfrm xmlns:a="http://schemas.openxmlformats.org/drawingml/2006/main">
          <a:off x="0" y="0"/>
          <a:ext cx="7713234" cy="3673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fld id="{F233CE2B-594D-44E1-8064-ABF572D78971}" type="TxLink">
            <a:rPr lang="en-US" sz="1200" b="0" i="0" u="none" strike="noStrike">
              <a:solidFill>
                <a:srgbClr val="000000"/>
              </a:solidFill>
              <a:latin typeface="Franklin Gothic Demi Cond" panose="020B0706030402020204" pitchFamily="34" charset="0"/>
              <a:ea typeface="Calibri"/>
              <a:cs typeface="Calibri"/>
            </a:rPr>
            <a:pPr/>
            <a:t>Child Firearm Death Rates (per 100,000) by Manner and Demographic Group, NC-VDRS, 2014-2023</a:t>
          </a:fld>
          <a:endParaRPr lang="en-US" sz="1200" b="0" dirty="0">
            <a:latin typeface="Franklin Gothic Demi Cond" panose="020B0706030402020204" pitchFamily="34" charset="0"/>
          </a:endParaRPr>
        </a:p>
      </cdr:txBody>
    </cdr:sp>
  </cdr:relSizeAnchor>
  <cdr:relSizeAnchor xmlns:cdr="http://schemas.openxmlformats.org/drawingml/2006/chartDrawing">
    <cdr:from>
      <cdr:x>0</cdr:x>
      <cdr:y>0.81928</cdr:y>
    </cdr:from>
    <cdr:to>
      <cdr:x>1</cdr:x>
      <cdr:y>1</cdr:y>
    </cdr:to>
    <cdr:sp macro="" textlink="">
      <cdr:nvSpPr>
        <cdr:cNvPr id="5" name="TextBox 1">
          <a:extLst xmlns:a="http://schemas.openxmlformats.org/drawingml/2006/main">
            <a:ext uri="{FF2B5EF4-FFF2-40B4-BE49-F238E27FC236}">
              <a16:creationId xmlns:a16="http://schemas.microsoft.com/office/drawing/2014/main" id="{8A74C9BE-C12F-B187-B64C-415BFD2EBAF2}"/>
            </a:ext>
          </a:extLst>
        </cdr:cNvPr>
        <cdr:cNvSpPr txBox="1"/>
      </cdr:nvSpPr>
      <cdr:spPr>
        <a:xfrm xmlns:a="http://schemas.openxmlformats.org/drawingml/2006/main">
          <a:off x="0" y="3420160"/>
          <a:ext cx="8355286" cy="754441"/>
        </a:xfrm>
        <a:prstGeom xmlns:a="http://schemas.openxmlformats.org/drawingml/2006/main" prst="rect">
          <a:avLst/>
        </a:prstGeom>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121BD8C8-A9B5-460A-AB85-1D63193E60C5}" type="TxLink">
            <a:rPr lang="en-US" sz="900" b="0" i="0" u="none" strike="noStrike">
              <a:solidFill>
                <a:srgbClr val="000000"/>
              </a:solidFill>
              <a:latin typeface="Arial" panose="020B0604020202020204" pitchFamily="34" charset="0"/>
              <a:ea typeface="Calibri"/>
              <a:cs typeface="Arial" panose="020B0604020202020204" pitchFamily="34" charset="0"/>
            </a:rPr>
            <a:pPr/>
            <a:t>Limited to NC residents ages 0-17; NH = non-Hispanic
*Counts too low to support rate calculation
Source: NC-VDRS, 2014-2023; US Census non-bridged population estimates, 2023</a:t>
          </a:fld>
          <a:endParaRPr lang="en-US" sz="900"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cdr:x>
      <cdr:y>0.91857</cdr:y>
    </cdr:from>
    <cdr:to>
      <cdr:x>1</cdr:x>
      <cdr:y>1</cdr:y>
    </cdr:to>
    <cdr:sp macro="" textlink="">
      <cdr:nvSpPr>
        <cdr:cNvPr id="2" name="TextBox 1">
          <a:extLst xmlns:a="http://schemas.openxmlformats.org/drawingml/2006/main">
            <a:ext uri="{FF2B5EF4-FFF2-40B4-BE49-F238E27FC236}">
              <a16:creationId xmlns:a16="http://schemas.microsoft.com/office/drawing/2014/main" id="{A84C4D62-145A-7F92-AAD8-524E4C8EE231}"/>
            </a:ext>
          </a:extLst>
        </cdr:cNvPr>
        <cdr:cNvSpPr txBox="1"/>
      </cdr:nvSpPr>
      <cdr:spPr>
        <a:xfrm xmlns:a="http://schemas.openxmlformats.org/drawingml/2006/main">
          <a:off x="0" y="4294181"/>
          <a:ext cx="8313421" cy="380689"/>
        </a:xfrm>
        <a:prstGeom xmlns:a="http://schemas.openxmlformats.org/drawingml/2006/main" prst="rect">
          <a:avLst/>
        </a:prstGeom>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ED8C8843-B1E4-431A-8E81-378B3C688954}" type="TxLink">
            <a:rPr lang="en-US" sz="900" b="0" i="0" u="none" strike="noStrike">
              <a:solidFill>
                <a:srgbClr val="000000"/>
              </a:solidFill>
              <a:latin typeface="Arial" panose="020B0604020202020204" pitchFamily="34" charset="0"/>
              <a:cs typeface="Arial" panose="020B0604020202020204" pitchFamily="34" charset="0"/>
            </a:rPr>
            <a:pPr/>
            <a:t>Note: US Census non-bridged single-race categories do not directly align with the current NC-VDRS race/ethnicity categories
Analysis by the DPH Injury Epidemiology, Surveillance, and Informatics Unit</a:t>
          </a:fld>
          <a:endParaRPr lang="en-US" sz="90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0.70991</cdr:x>
      <cdr:y>0.68792</cdr:y>
    </cdr:from>
    <cdr:to>
      <cdr:x>0.73842</cdr:x>
      <cdr:y>0.76054</cdr:y>
    </cdr:to>
    <cdr:sp macro="" textlink="">
      <cdr:nvSpPr>
        <cdr:cNvPr id="3" name="TextBox 2">
          <a:extLst xmlns:a="http://schemas.openxmlformats.org/drawingml/2006/main">
            <a:ext uri="{FF2B5EF4-FFF2-40B4-BE49-F238E27FC236}">
              <a16:creationId xmlns:a16="http://schemas.microsoft.com/office/drawing/2014/main" id="{700AAAC9-DF46-F58F-5156-8D560A72BAF8}"/>
            </a:ext>
          </a:extLst>
        </cdr:cNvPr>
        <cdr:cNvSpPr txBox="1"/>
      </cdr:nvSpPr>
      <cdr:spPr>
        <a:xfrm xmlns:a="http://schemas.openxmlformats.org/drawingml/2006/main">
          <a:off x="5860452" y="3184713"/>
          <a:ext cx="235324" cy="33617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kern="1200">
              <a:latin typeface="Franklin Gothic Demi Cond" panose="020B0706030402020204" pitchFamily="34" charset="0"/>
            </a:rPr>
            <a:t>*</a:t>
          </a:r>
        </a:p>
      </cdr:txBody>
    </cdr:sp>
  </cdr:relSizeAnchor>
  <cdr:relSizeAnchor xmlns:cdr="http://schemas.openxmlformats.org/drawingml/2006/chartDrawing">
    <cdr:from>
      <cdr:x>0.79347</cdr:x>
      <cdr:y>0.69357</cdr:y>
    </cdr:from>
    <cdr:to>
      <cdr:x>0.82198</cdr:x>
      <cdr:y>0.76618</cdr:y>
    </cdr:to>
    <cdr:sp macro="" textlink="">
      <cdr:nvSpPr>
        <cdr:cNvPr id="6" name="TextBox 1">
          <a:extLst xmlns:a="http://schemas.openxmlformats.org/drawingml/2006/main">
            <a:ext uri="{FF2B5EF4-FFF2-40B4-BE49-F238E27FC236}">
              <a16:creationId xmlns:a16="http://schemas.microsoft.com/office/drawing/2014/main" id="{76C707F3-46FB-8C0B-F406-C9FFE8E1F0E6}"/>
            </a:ext>
          </a:extLst>
        </cdr:cNvPr>
        <cdr:cNvSpPr txBox="1"/>
      </cdr:nvSpPr>
      <cdr:spPr>
        <a:xfrm xmlns:a="http://schemas.openxmlformats.org/drawingml/2006/main">
          <a:off x="6550212" y="3210858"/>
          <a:ext cx="235324" cy="33617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kern="1200">
              <a:latin typeface="Franklin Gothic Demi Cond" panose="020B0706030402020204" pitchFamily="34" charset="0"/>
            </a:rPr>
            <a:t>*</a:t>
          </a:r>
        </a:p>
      </cdr:txBody>
    </cdr:sp>
  </cdr:relSizeAnchor>
  <cdr:relSizeAnchor xmlns:cdr="http://schemas.openxmlformats.org/drawingml/2006/chartDrawing">
    <cdr:from>
      <cdr:x>0.82605</cdr:x>
      <cdr:y>0.69357</cdr:y>
    </cdr:from>
    <cdr:to>
      <cdr:x>0.85455</cdr:x>
      <cdr:y>0.76618</cdr:y>
    </cdr:to>
    <cdr:sp macro="" textlink="">
      <cdr:nvSpPr>
        <cdr:cNvPr id="7" name="TextBox 1">
          <a:extLst xmlns:a="http://schemas.openxmlformats.org/drawingml/2006/main">
            <a:ext uri="{FF2B5EF4-FFF2-40B4-BE49-F238E27FC236}">
              <a16:creationId xmlns:a16="http://schemas.microsoft.com/office/drawing/2014/main" id="{76C707F3-46FB-8C0B-F406-C9FFE8E1F0E6}"/>
            </a:ext>
          </a:extLst>
        </cdr:cNvPr>
        <cdr:cNvSpPr txBox="1"/>
      </cdr:nvSpPr>
      <cdr:spPr>
        <a:xfrm xmlns:a="http://schemas.openxmlformats.org/drawingml/2006/main">
          <a:off x="6819153" y="3210858"/>
          <a:ext cx="235324" cy="33617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kern="1200">
              <a:latin typeface="Franklin Gothic Demi Cond" panose="020B0706030402020204" pitchFamily="34" charset="0"/>
            </a:rPr>
            <a:t>*</a:t>
          </a:r>
        </a:p>
      </cdr:txBody>
    </cdr:sp>
  </cdr:relSizeAnchor>
</c:userShapes>
</file>

<file path=ppt/drawings/drawing7.xml><?xml version="1.0" encoding="utf-8"?>
<c:userShapes xmlns:c="http://schemas.openxmlformats.org/drawingml/2006/chart">
  <cdr:relSizeAnchor xmlns:cdr="http://schemas.openxmlformats.org/drawingml/2006/chartDrawing">
    <cdr:from>
      <cdr:x>0</cdr:x>
      <cdr:y>0</cdr:y>
    </cdr:from>
    <cdr:to>
      <cdr:x>0.92738</cdr:x>
      <cdr:y>0.07759</cdr:y>
    </cdr:to>
    <cdr:sp macro="" textlink="">
      <cdr:nvSpPr>
        <cdr:cNvPr id="4" name="TextBox 1">
          <a:extLst xmlns:a="http://schemas.openxmlformats.org/drawingml/2006/main">
            <a:ext uri="{FF2B5EF4-FFF2-40B4-BE49-F238E27FC236}">
              <a16:creationId xmlns:a16="http://schemas.microsoft.com/office/drawing/2014/main" id="{F5ACAA56-C3B0-57C5-6448-A53671BC8CBE}"/>
            </a:ext>
          </a:extLst>
        </cdr:cNvPr>
        <cdr:cNvSpPr txBox="1"/>
      </cdr:nvSpPr>
      <cdr:spPr>
        <a:xfrm xmlns:a="http://schemas.openxmlformats.org/drawingml/2006/main">
          <a:off x="0" y="0"/>
          <a:ext cx="7713234" cy="3673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fld id="{BC43D2DA-DFEF-487C-A782-B7C4125775E9}" type="TxLink">
            <a:rPr lang="en-US" sz="1600" b="0" i="0" u="none" strike="noStrike">
              <a:solidFill>
                <a:srgbClr val="000000"/>
              </a:solidFill>
              <a:latin typeface="Franklin Gothic Demi Cond" panose="020B0706030402020204" pitchFamily="34" charset="0"/>
              <a:ea typeface="Calibri"/>
              <a:cs typeface="Calibri"/>
            </a:rPr>
            <a:pPr/>
            <a:t>Child Firearm Death Rates (per 100,000) by Manner and Age Group, NC-VDRS, 2014-2023</a:t>
          </a:fld>
          <a:endParaRPr lang="en-US" sz="1600" b="0">
            <a:latin typeface="Franklin Gothic Demi Cond" panose="020B0706030402020204" pitchFamily="34" charset="0"/>
          </a:endParaRPr>
        </a:p>
      </cdr:txBody>
    </cdr:sp>
  </cdr:relSizeAnchor>
  <cdr:relSizeAnchor xmlns:cdr="http://schemas.openxmlformats.org/drawingml/2006/chartDrawing">
    <cdr:from>
      <cdr:x>0</cdr:x>
      <cdr:y>0.87094</cdr:y>
    </cdr:from>
    <cdr:to>
      <cdr:x>1</cdr:x>
      <cdr:y>1</cdr:y>
    </cdr:to>
    <cdr:sp macro="" textlink="">
      <cdr:nvSpPr>
        <cdr:cNvPr id="5" name="TextBox 1">
          <a:extLst xmlns:a="http://schemas.openxmlformats.org/drawingml/2006/main">
            <a:ext uri="{FF2B5EF4-FFF2-40B4-BE49-F238E27FC236}">
              <a16:creationId xmlns:a16="http://schemas.microsoft.com/office/drawing/2014/main" id="{8A74C9BE-C12F-B187-B64C-415BFD2EBAF2}"/>
            </a:ext>
          </a:extLst>
        </cdr:cNvPr>
        <cdr:cNvSpPr txBox="1"/>
      </cdr:nvSpPr>
      <cdr:spPr>
        <a:xfrm xmlns:a="http://schemas.openxmlformats.org/drawingml/2006/main">
          <a:off x="0" y="4159890"/>
          <a:ext cx="8421445" cy="616419"/>
        </a:xfrm>
        <a:prstGeom xmlns:a="http://schemas.openxmlformats.org/drawingml/2006/main" prst="rect">
          <a:avLst/>
        </a:prstGeom>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86B0F2BF-9DE3-46F6-9BA0-47C27F7449AC}" type="TxLink">
            <a:rPr lang="en-US" sz="900" b="0" i="0" u="none" strike="noStrike">
              <a:solidFill>
                <a:srgbClr val="000000"/>
              </a:solidFill>
              <a:latin typeface="Arial" panose="020B0604020202020204" pitchFamily="34" charset="0"/>
              <a:ea typeface="Calibri"/>
              <a:cs typeface="Arial" panose="020B0604020202020204" pitchFamily="34" charset="0"/>
            </a:rPr>
            <a:pPr/>
            <a:t>Limited to NC residents ages 0-17
*Suicides limited to ages 10-17
Source: NC-VDRS, 2014-2023; US Census non-bridged population estimates, 2023
Analysis by the DPH Injury Epidemiology, Surveillance, and Informatics Unit</a:t>
          </a:fld>
          <a:endParaRPr lang="en-US" sz="900"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0.17095</cdr:x>
      <cdr:y>0.74029</cdr:y>
    </cdr:from>
    <cdr:to>
      <cdr:x>0.20201</cdr:x>
      <cdr:y>0.79226</cdr:y>
    </cdr:to>
    <cdr:sp macro="" textlink="">
      <cdr:nvSpPr>
        <cdr:cNvPr id="2" name="TextBox 18">
          <a:extLst xmlns:a="http://schemas.openxmlformats.org/drawingml/2006/main">
            <a:ext uri="{FF2B5EF4-FFF2-40B4-BE49-F238E27FC236}">
              <a16:creationId xmlns:a16="http://schemas.microsoft.com/office/drawing/2014/main" id="{5F458D20-8C0A-46A2-A708-1F7060094D75}"/>
            </a:ext>
          </a:extLst>
        </cdr:cNvPr>
        <cdr:cNvSpPr txBox="1"/>
      </cdr:nvSpPr>
      <cdr:spPr>
        <a:xfrm xmlns:a="http://schemas.openxmlformats.org/drawingml/2006/main">
          <a:off x="1439653" y="3535871"/>
          <a:ext cx="261546" cy="248210"/>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1800">
              <a:latin typeface="Franklin Gothic Demi Cond" panose="020B0706030402020204" pitchFamily="34" charset="0"/>
            </a:rPr>
            <a:t>*</a:t>
          </a:r>
        </a:p>
      </cdr:txBody>
    </cdr:sp>
  </cdr:relSizeAnchor>
  <cdr:relSizeAnchor xmlns:cdr="http://schemas.openxmlformats.org/drawingml/2006/chartDrawing">
    <cdr:from>
      <cdr:x>0.35533</cdr:x>
      <cdr:y>0.7421</cdr:y>
    </cdr:from>
    <cdr:to>
      <cdr:x>0.38639</cdr:x>
      <cdr:y>0.79407</cdr:y>
    </cdr:to>
    <cdr:sp macro="" textlink="">
      <cdr:nvSpPr>
        <cdr:cNvPr id="3" name="TextBox 18">
          <a:extLst xmlns:a="http://schemas.openxmlformats.org/drawingml/2006/main">
            <a:ext uri="{FF2B5EF4-FFF2-40B4-BE49-F238E27FC236}">
              <a16:creationId xmlns:a16="http://schemas.microsoft.com/office/drawing/2014/main" id="{5F458D20-8C0A-46A2-A708-1F7060094D75}"/>
            </a:ext>
          </a:extLst>
        </cdr:cNvPr>
        <cdr:cNvSpPr txBox="1"/>
      </cdr:nvSpPr>
      <cdr:spPr>
        <a:xfrm xmlns:a="http://schemas.openxmlformats.org/drawingml/2006/main">
          <a:off x="2992407" y="3544498"/>
          <a:ext cx="261546" cy="248210"/>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1800">
              <a:latin typeface="Franklin Gothic Demi Cond" panose="020B0706030402020204" pitchFamily="34" charset="0"/>
            </a:rPr>
            <a:t>*</a:t>
          </a:r>
        </a:p>
      </cdr:txBody>
    </cdr:sp>
  </cdr:relSizeAnchor>
  <cdr:relSizeAnchor xmlns:cdr="http://schemas.openxmlformats.org/drawingml/2006/chartDrawing">
    <cdr:from>
      <cdr:x>0.53459</cdr:x>
      <cdr:y>0.73849</cdr:y>
    </cdr:from>
    <cdr:to>
      <cdr:x>0.56565</cdr:x>
      <cdr:y>0.79045</cdr:y>
    </cdr:to>
    <cdr:sp macro="" textlink="">
      <cdr:nvSpPr>
        <cdr:cNvPr id="6" name="TextBox 18">
          <a:extLst xmlns:a="http://schemas.openxmlformats.org/drawingml/2006/main">
            <a:ext uri="{FF2B5EF4-FFF2-40B4-BE49-F238E27FC236}">
              <a16:creationId xmlns:a16="http://schemas.microsoft.com/office/drawing/2014/main" id="{5F458D20-8C0A-46A2-A708-1F7060094D75}"/>
            </a:ext>
          </a:extLst>
        </cdr:cNvPr>
        <cdr:cNvSpPr txBox="1"/>
      </cdr:nvSpPr>
      <cdr:spPr>
        <a:xfrm xmlns:a="http://schemas.openxmlformats.org/drawingml/2006/main">
          <a:off x="4502030" y="3527245"/>
          <a:ext cx="261546" cy="248210"/>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1800">
              <a:latin typeface="Franklin Gothic Demi Cond" panose="020B0706030402020204" pitchFamily="34" charset="0"/>
            </a:rPr>
            <a:t>*</a:t>
          </a:r>
        </a:p>
      </cdr:txBody>
    </cdr:sp>
  </cdr:relSizeAnchor>
</c:userShapes>
</file>

<file path=ppt/drawings/drawing8.xml><?xml version="1.0" encoding="utf-8"?>
<c:userShapes xmlns:c="http://schemas.openxmlformats.org/drawingml/2006/chart">
  <cdr:relSizeAnchor xmlns:cdr="http://schemas.openxmlformats.org/drawingml/2006/chartDrawing">
    <cdr:from>
      <cdr:x>0.00236</cdr:x>
      <cdr:y>0</cdr:y>
    </cdr:from>
    <cdr:to>
      <cdr:x>0.94307</cdr:x>
      <cdr:y>0.10056</cdr:y>
    </cdr:to>
    <cdr:sp macro="" textlink="">
      <cdr:nvSpPr>
        <cdr:cNvPr id="2" name="TextBox 1">
          <a:extLst xmlns:a="http://schemas.openxmlformats.org/drawingml/2006/main">
            <a:ext uri="{FF2B5EF4-FFF2-40B4-BE49-F238E27FC236}">
              <a16:creationId xmlns:a16="http://schemas.microsoft.com/office/drawing/2014/main" id="{8B905C9B-A85C-EC91-DA6F-D5589EB5D63E}"/>
            </a:ext>
          </a:extLst>
        </cdr:cNvPr>
        <cdr:cNvSpPr txBox="1"/>
      </cdr:nvSpPr>
      <cdr:spPr>
        <a:xfrm xmlns:a="http://schemas.openxmlformats.org/drawingml/2006/main">
          <a:off x="22210" y="0"/>
          <a:ext cx="8853056" cy="572086"/>
        </a:xfrm>
        <a:prstGeom xmlns:a="http://schemas.openxmlformats.org/drawingml/2006/main" prst="rect">
          <a:avLst/>
        </a:prstGeom>
        <a:ln xmlns:a="http://schemas.openxmlformats.org/drawingml/2006/main">
          <a:noFill/>
        </a:ln>
      </cdr:spPr>
      <cdr:txBody>
        <a:bodyPr xmlns:a="http://schemas.openxmlformats.org/drawingml/2006/main" vertOverflow="clip" wrap="square" rtlCol="0"/>
        <a:lstStyle xmlns:a="http://schemas.openxmlformats.org/drawingml/2006/main"/>
        <a:p xmlns:a="http://schemas.openxmlformats.org/drawingml/2006/main">
          <a:fld id="{2EEE81A7-29EA-4D27-A6A2-013CC6AFCA51}" type="TxLink">
            <a:rPr lang="en-US" sz="1400" b="0" i="0" u="none" strike="noStrike">
              <a:solidFill>
                <a:srgbClr val="000000"/>
              </a:solidFill>
              <a:latin typeface="Franklin Gothic Demi Cond" panose="020B0706030402020204" pitchFamily="34" charset="0"/>
              <a:ea typeface="Calibri"/>
              <a:cs typeface="Calibri"/>
            </a:rPr>
            <a:pPr/>
            <a:t>Number of Unintentional Firearm Deaths Among NC Children, 2014-2023</a:t>
          </a:fld>
          <a:endParaRPr lang="en-US" sz="1400">
            <a:latin typeface="Franklin Gothic Demi Cond" panose="020B0706030402020204" pitchFamily="34" charset="0"/>
          </a:endParaRPr>
        </a:p>
      </cdr:txBody>
    </cdr:sp>
  </cdr:relSizeAnchor>
  <cdr:relSizeAnchor xmlns:cdr="http://schemas.openxmlformats.org/drawingml/2006/chartDrawing">
    <cdr:from>
      <cdr:x>0</cdr:x>
      <cdr:y>0.87357</cdr:y>
    </cdr:from>
    <cdr:to>
      <cdr:x>1</cdr:x>
      <cdr:y>0.98818</cdr:y>
    </cdr:to>
    <cdr:sp macro="" textlink="">
      <cdr:nvSpPr>
        <cdr:cNvPr id="3" name="TextBox 1">
          <a:extLst xmlns:a="http://schemas.openxmlformats.org/drawingml/2006/main">
            <a:ext uri="{FF2B5EF4-FFF2-40B4-BE49-F238E27FC236}">
              <a16:creationId xmlns:a16="http://schemas.microsoft.com/office/drawing/2014/main" id="{ADC79978-EA23-5D0B-D55E-497E53E910B6}"/>
            </a:ext>
          </a:extLst>
        </cdr:cNvPr>
        <cdr:cNvSpPr txBox="1"/>
      </cdr:nvSpPr>
      <cdr:spPr>
        <a:xfrm xmlns:a="http://schemas.openxmlformats.org/drawingml/2006/main">
          <a:off x="0" y="3484348"/>
          <a:ext cx="8595364" cy="457130"/>
        </a:xfrm>
        <a:prstGeom xmlns:a="http://schemas.openxmlformats.org/drawingml/2006/main" prst="rect">
          <a:avLst/>
        </a:prstGeom>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1493F25D-F921-467A-ACF2-9A10D12AF686}" type="TxLink">
            <a:rPr lang="en-US" sz="900" b="0" i="0" u="none" strike="noStrike">
              <a:solidFill>
                <a:srgbClr val="000000"/>
              </a:solidFill>
              <a:latin typeface="Arial" panose="020B0604020202020204" pitchFamily="34" charset="0"/>
              <a:ea typeface="Calibri"/>
              <a:cs typeface="Arial" panose="020B0604020202020204" pitchFamily="34" charset="0"/>
            </a:rPr>
            <a:pPr/>
            <a:t>Limited to NC residents ages 0-17
Source: NC-VDRS, 2014-2023
Analysis by the DPH Injury Epidemiology, Surveillance, and Informatics Unit</a:t>
          </a:fld>
          <a:endParaRPr lang="en-US" sz="500" dirty="0">
            <a:latin typeface="Arial" panose="020B0604020202020204" pitchFamily="34" charset="0"/>
            <a:cs typeface="Arial" panose="020B0604020202020204" pitchFamily="34" charset="0"/>
          </a:endParaRPr>
        </a:p>
      </cdr:txBody>
    </cdr:sp>
  </cdr:relSizeAnchor>
</c:userShapes>
</file>

<file path=ppt/drawings/drawing9.xml><?xml version="1.0" encoding="utf-8"?>
<c:userShapes xmlns:c="http://schemas.openxmlformats.org/drawingml/2006/chart">
  <cdr:relSizeAnchor xmlns:cdr="http://schemas.openxmlformats.org/drawingml/2006/chartDrawing">
    <cdr:from>
      <cdr:x>0.00122</cdr:x>
      <cdr:y>0.01468</cdr:y>
    </cdr:from>
    <cdr:to>
      <cdr:x>0.98872</cdr:x>
      <cdr:y>0.10854</cdr:y>
    </cdr:to>
    <cdr:sp macro="" textlink="">
      <cdr:nvSpPr>
        <cdr:cNvPr id="2" name="TextBox 1">
          <a:extLst xmlns:a="http://schemas.openxmlformats.org/drawingml/2006/main">
            <a:ext uri="{FF2B5EF4-FFF2-40B4-BE49-F238E27FC236}">
              <a16:creationId xmlns:a16="http://schemas.microsoft.com/office/drawing/2014/main" id="{F6FB81BC-59BA-56D0-7948-73D267006AE9}"/>
            </a:ext>
          </a:extLst>
        </cdr:cNvPr>
        <cdr:cNvSpPr txBox="1"/>
      </cdr:nvSpPr>
      <cdr:spPr>
        <a:xfrm xmlns:a="http://schemas.openxmlformats.org/drawingml/2006/main">
          <a:off x="10500" y="55204"/>
          <a:ext cx="8491294" cy="35291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l"/>
          <a:fld id="{DA6169BD-6397-4CB2-973F-B1AD98A49AD5}" type="TxLink">
            <a:rPr lang="en-US" sz="1400" b="0" i="0" u="none" strike="noStrike" dirty="0">
              <a:solidFill>
                <a:srgbClr val="000000"/>
              </a:solidFill>
              <a:latin typeface="Franklin Gothic Demi Cond" panose="020B0706030402020204" pitchFamily="34" charset="0"/>
              <a:ea typeface="Calibri"/>
              <a:cs typeface="Calibri"/>
            </a:rPr>
            <a:pPr algn="l"/>
            <a:t>Context and Demographics of Unintentional Firearm Deaths Among NC Children, 2014-2023</a:t>
          </a:fld>
          <a:endParaRPr lang="en-US" sz="1400" dirty="0">
            <a:latin typeface="Franklin Gothic Demi Cond" panose="020B0706030402020204" pitchFamily="34" charset="0"/>
          </a:endParaRPr>
        </a:p>
      </cdr:txBody>
    </cdr:sp>
  </cdr:relSizeAnchor>
  <cdr:relSizeAnchor xmlns:cdr="http://schemas.openxmlformats.org/drawingml/2006/chartDrawing">
    <cdr:from>
      <cdr:x>0</cdr:x>
      <cdr:y>0.89541</cdr:y>
    </cdr:from>
    <cdr:to>
      <cdr:x>1</cdr:x>
      <cdr:y>1</cdr:y>
    </cdr:to>
    <cdr:sp macro="" textlink="">
      <cdr:nvSpPr>
        <cdr:cNvPr id="3" name="TextBox 1">
          <a:extLst xmlns:a="http://schemas.openxmlformats.org/drawingml/2006/main">
            <a:ext uri="{FF2B5EF4-FFF2-40B4-BE49-F238E27FC236}">
              <a16:creationId xmlns:a16="http://schemas.microsoft.com/office/drawing/2014/main" id="{63B23961-1863-D13E-F1E5-F70E6C3A0983}"/>
            </a:ext>
          </a:extLst>
        </cdr:cNvPr>
        <cdr:cNvSpPr txBox="1"/>
      </cdr:nvSpPr>
      <cdr:spPr>
        <a:xfrm xmlns:a="http://schemas.openxmlformats.org/drawingml/2006/main">
          <a:off x="0" y="4414497"/>
          <a:ext cx="8587349" cy="515643"/>
        </a:xfrm>
        <a:prstGeom xmlns:a="http://schemas.openxmlformats.org/drawingml/2006/main" prst="rect">
          <a:avLst/>
        </a:prstGeom>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79F567C4-1862-446A-BAFC-08A37268B047}" type="TxLink">
            <a:rPr lang="en-US" sz="900" b="0" i="0" u="none" strike="noStrike">
              <a:solidFill>
                <a:srgbClr val="000000"/>
              </a:solidFill>
              <a:latin typeface="Arial" panose="020B0604020202020204" pitchFamily="34" charset="0"/>
              <a:ea typeface="Calibri"/>
              <a:cs typeface="Arial" panose="020B0604020202020204" pitchFamily="34" charset="0"/>
            </a:rPr>
            <a:pPr/>
            <a:t>Limited to NC residents ages 0-17
*Suicides limited to ages 10-17
Source: NC-VDRS, 2014-2023; US Census non-bridged population estimates, 2023
Analysis by the DPH Injury Epidemiology, Surveillance, and Informatics Unit</a:t>
          </a:fld>
          <a:endParaRPr lang="en-US" sz="900">
            <a:latin typeface="Arial" panose="020B0604020202020204" pitchFamily="34" charset="0"/>
            <a:cs typeface="Arial" panose="020B0604020202020204"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6578"/>
          </a:xfrm>
          <a:prstGeom prst="rect">
            <a:avLst/>
          </a:prstGeom>
        </p:spPr>
        <p:txBody>
          <a:bodyPr vert="horz" lIns="91768" tIns="45884" rIns="91768" bIns="45884" rtlCol="0"/>
          <a:lstStyle>
            <a:lvl1pPr algn="l">
              <a:defRPr sz="1200"/>
            </a:lvl1pPr>
          </a:lstStyle>
          <a:p>
            <a:endParaRPr lang="en-US" dirty="0"/>
          </a:p>
        </p:txBody>
      </p:sp>
      <p:sp>
        <p:nvSpPr>
          <p:cNvPr id="3" name="Date Placeholder 2"/>
          <p:cNvSpPr>
            <a:spLocks noGrp="1"/>
          </p:cNvSpPr>
          <p:nvPr>
            <p:ph type="dt" sz="quarter" idx="1"/>
          </p:nvPr>
        </p:nvSpPr>
        <p:spPr>
          <a:xfrm>
            <a:off x="3970339" y="0"/>
            <a:ext cx="3038475" cy="466578"/>
          </a:xfrm>
          <a:prstGeom prst="rect">
            <a:avLst/>
          </a:prstGeom>
        </p:spPr>
        <p:txBody>
          <a:bodyPr vert="horz" lIns="91768" tIns="45884" rIns="91768" bIns="45884" rtlCol="0"/>
          <a:lstStyle>
            <a:lvl1pPr algn="r">
              <a:defRPr sz="1200"/>
            </a:lvl1pPr>
          </a:lstStyle>
          <a:p>
            <a:fld id="{A9B734D9-FBB7-4B85-86A2-24E15EDE55E0}" type="datetimeFigureOut">
              <a:rPr lang="en-US" smtClean="0"/>
              <a:t>10/2/2025</a:t>
            </a:fld>
            <a:endParaRPr lang="en-US" dirty="0"/>
          </a:p>
        </p:txBody>
      </p:sp>
      <p:sp>
        <p:nvSpPr>
          <p:cNvPr id="4" name="Footer Placeholder 3"/>
          <p:cNvSpPr>
            <a:spLocks noGrp="1"/>
          </p:cNvSpPr>
          <p:nvPr>
            <p:ph type="ftr" sz="quarter" idx="2"/>
          </p:nvPr>
        </p:nvSpPr>
        <p:spPr>
          <a:xfrm>
            <a:off x="1" y="8829823"/>
            <a:ext cx="3038475" cy="466578"/>
          </a:xfrm>
          <a:prstGeom prst="rect">
            <a:avLst/>
          </a:prstGeom>
        </p:spPr>
        <p:txBody>
          <a:bodyPr vert="horz" lIns="91768" tIns="45884" rIns="91768" bIns="45884"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9" y="8829823"/>
            <a:ext cx="3038475" cy="466578"/>
          </a:xfrm>
          <a:prstGeom prst="rect">
            <a:avLst/>
          </a:prstGeom>
        </p:spPr>
        <p:txBody>
          <a:bodyPr vert="horz" lIns="91768" tIns="45884" rIns="91768" bIns="45884" rtlCol="0" anchor="b"/>
          <a:lstStyle>
            <a:lvl1pPr algn="r">
              <a:defRPr sz="1200"/>
            </a:lvl1pPr>
          </a:lstStyle>
          <a:p>
            <a:fld id="{41803F26-4061-4820-A8A7-DA9F5475917E}" type="slidenum">
              <a:rPr lang="en-US" smtClean="0"/>
              <a:t>‹#›</a:t>
            </a:fld>
            <a:endParaRPr lang="en-US" dirty="0"/>
          </a:p>
        </p:txBody>
      </p:sp>
    </p:spTree>
    <p:extLst>
      <p:ext uri="{BB962C8B-B14F-4D97-AF65-F5344CB8AC3E}">
        <p14:creationId xmlns:p14="http://schemas.microsoft.com/office/powerpoint/2010/main" val="8140750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3164" tIns="46581" rIns="93164" bIns="46581" rtlCol="0"/>
          <a:lstStyle>
            <a:lvl1pPr algn="l">
              <a:defRPr sz="1200"/>
            </a:lvl1pPr>
          </a:lstStyle>
          <a:p>
            <a:endParaRPr lang="en-US" dirty="0"/>
          </a:p>
        </p:txBody>
      </p:sp>
      <p:sp>
        <p:nvSpPr>
          <p:cNvPr id="3" name="Date Placeholder 2"/>
          <p:cNvSpPr>
            <a:spLocks noGrp="1"/>
          </p:cNvSpPr>
          <p:nvPr>
            <p:ph type="dt" idx="1"/>
          </p:nvPr>
        </p:nvSpPr>
        <p:spPr>
          <a:xfrm>
            <a:off x="3970939" y="0"/>
            <a:ext cx="3037840" cy="466435"/>
          </a:xfrm>
          <a:prstGeom prst="rect">
            <a:avLst/>
          </a:prstGeom>
        </p:spPr>
        <p:txBody>
          <a:bodyPr vert="horz" lIns="93164" tIns="46581" rIns="93164" bIns="46581" rtlCol="0"/>
          <a:lstStyle>
            <a:lvl1pPr algn="r">
              <a:defRPr sz="1200"/>
            </a:lvl1pPr>
          </a:lstStyle>
          <a:p>
            <a:fld id="{E3FD6F98-055A-4837-90F2-8E5F6821A1BB}" type="datetimeFigureOut">
              <a:rPr lang="en-US" smtClean="0"/>
              <a:t>10/2/2025</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64" tIns="46581" rIns="93164" bIns="46581" rtlCol="0" anchor="ctr"/>
          <a:lstStyle/>
          <a:p>
            <a:endParaRPr lang="en-US" dirty="0"/>
          </a:p>
        </p:txBody>
      </p:sp>
      <p:sp>
        <p:nvSpPr>
          <p:cNvPr id="5" name="Notes Placeholder 4"/>
          <p:cNvSpPr>
            <a:spLocks noGrp="1"/>
          </p:cNvSpPr>
          <p:nvPr>
            <p:ph type="body" sz="quarter" idx="3"/>
          </p:nvPr>
        </p:nvSpPr>
        <p:spPr>
          <a:xfrm>
            <a:off x="701040" y="4473894"/>
            <a:ext cx="5608320" cy="3660458"/>
          </a:xfrm>
          <a:prstGeom prst="rect">
            <a:avLst/>
          </a:prstGeom>
        </p:spPr>
        <p:txBody>
          <a:bodyPr vert="horz" lIns="93164" tIns="46581" rIns="93164" bIns="4658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9"/>
            <a:ext cx="3037840" cy="466434"/>
          </a:xfrm>
          <a:prstGeom prst="rect">
            <a:avLst/>
          </a:prstGeom>
        </p:spPr>
        <p:txBody>
          <a:bodyPr vert="horz" lIns="93164" tIns="46581" rIns="93164" bIns="46581"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9"/>
            <a:ext cx="3037840" cy="466434"/>
          </a:xfrm>
          <a:prstGeom prst="rect">
            <a:avLst/>
          </a:prstGeom>
        </p:spPr>
        <p:txBody>
          <a:bodyPr vert="horz" lIns="93164" tIns="46581" rIns="93164" bIns="46581" rtlCol="0" anchor="b"/>
          <a:lstStyle>
            <a:lvl1pPr algn="r">
              <a:defRPr sz="1200"/>
            </a:lvl1pPr>
          </a:lstStyle>
          <a:p>
            <a:fld id="{DBCC7D24-0DC9-4E9C-89C0-35D79A09D337}" type="slidenum">
              <a:rPr lang="en-US" smtClean="0"/>
              <a:t>‹#›</a:t>
            </a:fld>
            <a:endParaRPr lang="en-US" dirty="0"/>
          </a:p>
        </p:txBody>
      </p:sp>
    </p:spTree>
    <p:extLst>
      <p:ext uri="{BB962C8B-B14F-4D97-AF65-F5344CB8AC3E}">
        <p14:creationId xmlns:p14="http://schemas.microsoft.com/office/powerpoint/2010/main" val="2864617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ncmedicaljournal.com/issue/7874" TargetMode="External"/><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1</a:t>
            </a:fld>
            <a:endParaRPr lang="en-US" dirty="0"/>
          </a:p>
        </p:txBody>
      </p:sp>
    </p:spTree>
    <p:extLst>
      <p:ext uri="{BB962C8B-B14F-4D97-AF65-F5344CB8AC3E}">
        <p14:creationId xmlns:p14="http://schemas.microsoft.com/office/powerpoint/2010/main" val="5108810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graph shows the total count of child firearm suicide, child firearm homicide and other child firearm deaths in North Carolina in the past 10 years (2014-2023). </a:t>
            </a:r>
          </a:p>
          <a:p>
            <a:endParaRPr lang="en-US" dirty="0"/>
          </a:p>
          <a:p>
            <a:r>
              <a:rPr lang="en-US" dirty="0"/>
              <a:t>In 2023, there were 25 firearm suicide deaths among NC children, a 9% increase from 2014. There were 63 NC firearm homicide deaths among NC children in 2023, a decrease from 2022. However, the number of firearm homicide deaths among North Carolinian children has increased by 215% over the last 10 years (2014-2023), with a 70% increase from 2019. Other NC child firearm deaths have slightly increased over the last 10 years (2014-2023).</a:t>
            </a:r>
          </a:p>
        </p:txBody>
      </p:sp>
      <p:sp>
        <p:nvSpPr>
          <p:cNvPr id="4" name="Slide Number Placeholder 3"/>
          <p:cNvSpPr>
            <a:spLocks noGrp="1"/>
          </p:cNvSpPr>
          <p:nvPr>
            <p:ph type="sldNum" sz="quarter" idx="5"/>
          </p:nvPr>
        </p:nvSpPr>
        <p:spPr/>
        <p:txBody>
          <a:bodyPr/>
          <a:lstStyle/>
          <a:p>
            <a:fld id="{DBCC7D24-0DC9-4E9C-89C0-35D79A09D337}" type="slidenum">
              <a:rPr lang="en-US" smtClean="0"/>
              <a:t>11</a:t>
            </a:fld>
            <a:endParaRPr lang="en-US" dirty="0"/>
          </a:p>
        </p:txBody>
      </p:sp>
    </p:spTree>
    <p:extLst>
      <p:ext uri="{BB962C8B-B14F-4D97-AF65-F5344CB8AC3E}">
        <p14:creationId xmlns:p14="http://schemas.microsoft.com/office/powerpoint/2010/main" val="15523531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highest rates of child firearm death occurred amongst male NC children (5.1 per 100,000), non-Hispanic Black (7.2 per 100,000) and non-Hispanic American Indian (4.5 per 100,000) children and teens ages 15-17 (12.1 per 100,000).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rates are calculated over a 10-year time period (2014-2023).</a:t>
            </a:r>
          </a:p>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12</a:t>
            </a:fld>
            <a:endParaRPr lang="en-US" dirty="0"/>
          </a:p>
        </p:txBody>
      </p:sp>
    </p:spTree>
    <p:extLst>
      <p:ext uri="{BB962C8B-B14F-4D97-AF65-F5344CB8AC3E}">
        <p14:creationId xmlns:p14="http://schemas.microsoft.com/office/powerpoint/2010/main" val="15304240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algn="l" eaLnBrk="0" hangingPunct="0">
              <a:spcBef>
                <a:spcPct val="30000"/>
              </a:spcBef>
              <a:defRPr sz="1200">
                <a:solidFill>
                  <a:schemeClr val="tx1"/>
                </a:solidFill>
                <a:latin typeface="Arial" charset="0"/>
              </a:defRPr>
            </a:lvl1pPr>
            <a:lvl2pPr marL="757066" indent="-291179" algn="l" eaLnBrk="0" hangingPunct="0">
              <a:spcBef>
                <a:spcPct val="30000"/>
              </a:spcBef>
              <a:defRPr sz="1200">
                <a:solidFill>
                  <a:schemeClr val="tx1"/>
                </a:solidFill>
                <a:latin typeface="Arial" charset="0"/>
              </a:defRPr>
            </a:lvl2pPr>
            <a:lvl3pPr marL="1164717" indent="-232943" algn="l" eaLnBrk="0" hangingPunct="0">
              <a:spcBef>
                <a:spcPct val="30000"/>
              </a:spcBef>
              <a:defRPr sz="1200">
                <a:solidFill>
                  <a:schemeClr val="tx1"/>
                </a:solidFill>
                <a:latin typeface="Arial" charset="0"/>
              </a:defRPr>
            </a:lvl3pPr>
            <a:lvl4pPr marL="1630604" indent="-232943" algn="l" eaLnBrk="0" hangingPunct="0">
              <a:spcBef>
                <a:spcPct val="30000"/>
              </a:spcBef>
              <a:defRPr sz="1200">
                <a:solidFill>
                  <a:schemeClr val="tx1"/>
                </a:solidFill>
                <a:latin typeface="Arial" charset="0"/>
              </a:defRPr>
            </a:lvl4pPr>
            <a:lvl5pPr marL="2096491" indent="-232943" algn="l"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fld id="{2E4C9436-4213-41E1-8AA7-E6F893DE2A54}" type="slidenum">
              <a:rPr kumimoji="0" lang="en-US" alt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13</a:t>
            </a:fld>
            <a:endParaRPr kumimoji="0" lang="en-US" altLang="en-US"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81923" name="Rectangle 6"/>
          <p:cNvSpPr txBox="1">
            <a:spLocks noGrp="1" noChangeArrowheads="1"/>
          </p:cNvSpPr>
          <p:nvPr/>
        </p:nvSpPr>
        <p:spPr bwMode="auto">
          <a:xfrm>
            <a:off x="0" y="8828352"/>
            <a:ext cx="3037840" cy="466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0" tIns="46585" rIns="93170" bIns="46585" anchor="b"/>
          <a:lstStyle>
            <a:lvl1pPr algn="l" eaLnBrk="0" hangingPunct="0">
              <a:spcBef>
                <a:spcPct val="30000"/>
              </a:spcBef>
              <a:defRPr sz="1200">
                <a:solidFill>
                  <a:schemeClr val="tx1"/>
                </a:solidFill>
                <a:latin typeface="Arial" charset="0"/>
              </a:defRPr>
            </a:lvl1pPr>
            <a:lvl2pPr marL="703263" indent="-271463" algn="l" eaLnBrk="0" hangingPunct="0">
              <a:spcBef>
                <a:spcPct val="30000"/>
              </a:spcBef>
              <a:defRPr sz="1200">
                <a:solidFill>
                  <a:schemeClr val="tx1"/>
                </a:solidFill>
                <a:latin typeface="Arial" charset="0"/>
              </a:defRPr>
            </a:lvl2pPr>
            <a:lvl3pPr marL="1081088" indent="-215900" algn="l" eaLnBrk="0" hangingPunct="0">
              <a:spcBef>
                <a:spcPct val="30000"/>
              </a:spcBef>
              <a:defRPr sz="1200">
                <a:solidFill>
                  <a:schemeClr val="tx1"/>
                </a:solidFill>
                <a:latin typeface="Arial" charset="0"/>
              </a:defRPr>
            </a:lvl3pPr>
            <a:lvl4pPr marL="1512888" indent="-215900" algn="l" eaLnBrk="0" hangingPunct="0">
              <a:spcBef>
                <a:spcPct val="30000"/>
              </a:spcBef>
              <a:defRPr sz="1200">
                <a:solidFill>
                  <a:schemeClr val="tx1"/>
                </a:solidFill>
                <a:latin typeface="Arial" charset="0"/>
              </a:defRPr>
            </a:lvl4pPr>
            <a:lvl5pPr marL="1946275" indent="-215900" algn="l" eaLnBrk="0" hangingPunct="0">
              <a:spcBef>
                <a:spcPct val="30000"/>
              </a:spcBef>
              <a:defRPr sz="1200">
                <a:solidFill>
                  <a:schemeClr val="tx1"/>
                </a:solidFill>
                <a:latin typeface="Arial" charset="0"/>
              </a:defRPr>
            </a:lvl5pPr>
            <a:lvl6pPr marL="2403475" indent="-215900" eaLnBrk="0" fontAlgn="base" hangingPunct="0">
              <a:spcBef>
                <a:spcPct val="30000"/>
              </a:spcBef>
              <a:spcAft>
                <a:spcPct val="0"/>
              </a:spcAft>
              <a:defRPr sz="1200">
                <a:solidFill>
                  <a:schemeClr val="tx1"/>
                </a:solidFill>
                <a:latin typeface="Arial" charset="0"/>
              </a:defRPr>
            </a:lvl6pPr>
            <a:lvl7pPr marL="2860675" indent="-215900" eaLnBrk="0" fontAlgn="base" hangingPunct="0">
              <a:spcBef>
                <a:spcPct val="30000"/>
              </a:spcBef>
              <a:spcAft>
                <a:spcPct val="0"/>
              </a:spcAft>
              <a:defRPr sz="1200">
                <a:solidFill>
                  <a:schemeClr val="tx1"/>
                </a:solidFill>
                <a:latin typeface="Arial" charset="0"/>
              </a:defRPr>
            </a:lvl7pPr>
            <a:lvl8pPr marL="3317875" indent="-215900" eaLnBrk="0" fontAlgn="base" hangingPunct="0">
              <a:spcBef>
                <a:spcPct val="30000"/>
              </a:spcBef>
              <a:spcAft>
                <a:spcPct val="0"/>
              </a:spcAft>
              <a:defRPr sz="1200">
                <a:solidFill>
                  <a:schemeClr val="tx1"/>
                </a:solidFill>
                <a:latin typeface="Arial" charset="0"/>
              </a:defRPr>
            </a:lvl8pPr>
            <a:lvl9pPr marL="3775075" indent="-215900" eaLnBrk="0" fontAlgn="base" hangingPunct="0">
              <a:spcBef>
                <a:spcPct val="30000"/>
              </a:spcBef>
              <a:spcAft>
                <a:spcPct val="0"/>
              </a:spcAft>
              <a:defRPr sz="1200">
                <a:solidFill>
                  <a:schemeClr val="tx1"/>
                </a:solidFill>
                <a:latin typeface="Arial"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altLang="en-US" sz="1200" b="0" i="0" u="none" strike="noStrike" kern="1200" cap="none" spc="0" normalizeH="0" baseline="0" noProof="0">
                <a:ln>
                  <a:noFill/>
                </a:ln>
                <a:solidFill>
                  <a:prstClr val="black"/>
                </a:solidFill>
                <a:effectLst/>
                <a:uLnTx/>
                <a:uFillTx/>
                <a:latin typeface="Arial" charset="0"/>
                <a:ea typeface="+mn-ea"/>
                <a:cs typeface="+mn-cs"/>
              </a:rPr>
              <a:t>s</a:t>
            </a:r>
          </a:p>
        </p:txBody>
      </p:sp>
      <p:sp>
        <p:nvSpPr>
          <p:cNvPr id="81924" name="Rectangle 7"/>
          <p:cNvSpPr txBox="1">
            <a:spLocks noGrp="1" noChangeArrowheads="1"/>
          </p:cNvSpPr>
          <p:nvPr/>
        </p:nvSpPr>
        <p:spPr bwMode="auto">
          <a:xfrm>
            <a:off x="3970938" y="8828352"/>
            <a:ext cx="3037840" cy="466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0" tIns="46585" rIns="93170" bIns="46585" anchor="b"/>
          <a:lstStyle>
            <a:lvl1pPr algn="l" eaLnBrk="0" hangingPunct="0">
              <a:spcBef>
                <a:spcPct val="30000"/>
              </a:spcBef>
              <a:defRPr sz="1200">
                <a:solidFill>
                  <a:schemeClr val="tx1"/>
                </a:solidFill>
                <a:latin typeface="Arial" charset="0"/>
              </a:defRPr>
            </a:lvl1pPr>
            <a:lvl2pPr marL="703263" indent="-271463" algn="l" eaLnBrk="0" hangingPunct="0">
              <a:spcBef>
                <a:spcPct val="30000"/>
              </a:spcBef>
              <a:defRPr sz="1200">
                <a:solidFill>
                  <a:schemeClr val="tx1"/>
                </a:solidFill>
                <a:latin typeface="Arial" charset="0"/>
              </a:defRPr>
            </a:lvl2pPr>
            <a:lvl3pPr marL="1081088" indent="-215900" algn="l" eaLnBrk="0" hangingPunct="0">
              <a:spcBef>
                <a:spcPct val="30000"/>
              </a:spcBef>
              <a:defRPr sz="1200">
                <a:solidFill>
                  <a:schemeClr val="tx1"/>
                </a:solidFill>
                <a:latin typeface="Arial" charset="0"/>
              </a:defRPr>
            </a:lvl3pPr>
            <a:lvl4pPr marL="1512888" indent="-215900" algn="l" eaLnBrk="0" hangingPunct="0">
              <a:spcBef>
                <a:spcPct val="30000"/>
              </a:spcBef>
              <a:defRPr sz="1200">
                <a:solidFill>
                  <a:schemeClr val="tx1"/>
                </a:solidFill>
                <a:latin typeface="Arial" charset="0"/>
              </a:defRPr>
            </a:lvl4pPr>
            <a:lvl5pPr marL="1946275" indent="-215900" algn="l" eaLnBrk="0" hangingPunct="0">
              <a:spcBef>
                <a:spcPct val="30000"/>
              </a:spcBef>
              <a:defRPr sz="1200">
                <a:solidFill>
                  <a:schemeClr val="tx1"/>
                </a:solidFill>
                <a:latin typeface="Arial" charset="0"/>
              </a:defRPr>
            </a:lvl5pPr>
            <a:lvl6pPr marL="2403475" indent="-215900" eaLnBrk="0" fontAlgn="base" hangingPunct="0">
              <a:spcBef>
                <a:spcPct val="30000"/>
              </a:spcBef>
              <a:spcAft>
                <a:spcPct val="0"/>
              </a:spcAft>
              <a:defRPr sz="1200">
                <a:solidFill>
                  <a:schemeClr val="tx1"/>
                </a:solidFill>
                <a:latin typeface="Arial" charset="0"/>
              </a:defRPr>
            </a:lvl6pPr>
            <a:lvl7pPr marL="2860675" indent="-215900" eaLnBrk="0" fontAlgn="base" hangingPunct="0">
              <a:spcBef>
                <a:spcPct val="30000"/>
              </a:spcBef>
              <a:spcAft>
                <a:spcPct val="0"/>
              </a:spcAft>
              <a:defRPr sz="1200">
                <a:solidFill>
                  <a:schemeClr val="tx1"/>
                </a:solidFill>
                <a:latin typeface="Arial" charset="0"/>
              </a:defRPr>
            </a:lvl7pPr>
            <a:lvl8pPr marL="3317875" indent="-215900" eaLnBrk="0" fontAlgn="base" hangingPunct="0">
              <a:spcBef>
                <a:spcPct val="30000"/>
              </a:spcBef>
              <a:spcAft>
                <a:spcPct val="0"/>
              </a:spcAft>
              <a:defRPr sz="1200">
                <a:solidFill>
                  <a:schemeClr val="tx1"/>
                </a:solidFill>
                <a:latin typeface="Arial" charset="0"/>
              </a:defRPr>
            </a:lvl8pPr>
            <a:lvl9pPr marL="3775075" indent="-215900" eaLnBrk="0" fontAlgn="base" hangingPunct="0">
              <a:spcBef>
                <a:spcPct val="30000"/>
              </a:spcBef>
              <a:spcAft>
                <a:spcPct val="0"/>
              </a:spcAft>
              <a:defRPr sz="1200">
                <a:solidFill>
                  <a:schemeClr val="tx1"/>
                </a:solidFill>
                <a:latin typeface="Arial" charset="0"/>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fld id="{6BAB1C92-A95D-4FA8-A461-849547440DCF}" type="slidenum">
              <a:rPr kumimoji="0" lang="en-US" altLang="en-US"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13</a:t>
            </a:fld>
            <a:endParaRPr kumimoji="0" lang="en-US" altLang="en-US"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81925" name="Rectangle 2"/>
          <p:cNvSpPr>
            <a:spLocks noGrp="1" noRot="1" noChangeAspect="1" noChangeArrowheads="1" noTextEdit="1"/>
          </p:cNvSpPr>
          <p:nvPr>
            <p:ph type="sldImg"/>
          </p:nvPr>
        </p:nvSpPr>
        <p:spPr>
          <a:xfrm>
            <a:off x="1182688" y="695325"/>
            <a:ext cx="4648200" cy="3486150"/>
          </a:xfrm>
          <a:ln/>
        </p:spPr>
      </p:sp>
      <p:sp>
        <p:nvSpPr>
          <p:cNvPr id="81926" name="Rectangle 3"/>
          <p:cNvSpPr>
            <a:spLocks noGrp="1" noChangeArrowheads="1"/>
          </p:cNvSpPr>
          <p:nvPr>
            <p:ph type="body" idx="1"/>
          </p:nvPr>
        </p:nvSpPr>
        <p:spPr>
          <a:xfrm>
            <a:off x="701040" y="4415790"/>
            <a:ext cx="5608320" cy="4184994"/>
          </a:xfrm>
          <a:noFill/>
        </p:spPr>
        <p:txBody>
          <a:bodyPr lIns="93170" tIns="46585" rIns="93170" bIns="46585"/>
          <a:lstStyle/>
          <a:p>
            <a:pPr eaLnBrk="1" hangingPunct="1"/>
            <a:r>
              <a:rPr lang="en-US" altLang="en-US" sz="1600" dirty="0"/>
              <a:t>This graph looks at child firearm homicides and child firearm suicides specifically. </a:t>
            </a:r>
          </a:p>
          <a:p>
            <a:pPr eaLnBrk="1" hangingPunct="1"/>
            <a:endParaRPr lang="en-US" altLang="en-US" sz="1600" dirty="0"/>
          </a:p>
          <a:p>
            <a:pPr eaLnBrk="1" hangingPunct="1"/>
            <a:r>
              <a:rPr lang="en-US" altLang="en-US" sz="1600" dirty="0"/>
              <a:t>The highest rates of firearm homicide occurred amongst male NC children (2.9 per 100,000), non-Hispanic Black (5.6 per 100,000) and non-Hispanic American Indian NC children (2.4 per 100,000). Firearm suicide rates were highest among male NC children (3.6 per 100,000) and non-Hispanic White NC children (2.8 per 100,000). Counts were too low to calculate rates for non-Hispanic Asian homicide, non-Hispanic Asian suicide, and non-Hispanic American Indian suicide.</a:t>
            </a:r>
          </a:p>
          <a:p>
            <a:pPr eaLnBrk="1" hangingPunct="1"/>
            <a:r>
              <a:rPr lang="en-US" altLang="en-US" sz="1600" dirty="0"/>
              <a:t>These rates are calculated over a 10-year time period (2014-2023).</a:t>
            </a:r>
          </a:p>
        </p:txBody>
      </p:sp>
    </p:spTree>
    <p:extLst>
      <p:ext uri="{BB962C8B-B14F-4D97-AF65-F5344CB8AC3E}">
        <p14:creationId xmlns:p14="http://schemas.microsoft.com/office/powerpoint/2010/main" val="27387393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algn="l" eaLnBrk="0" hangingPunct="0">
              <a:spcBef>
                <a:spcPct val="30000"/>
              </a:spcBef>
              <a:defRPr sz="1200">
                <a:solidFill>
                  <a:schemeClr val="tx1"/>
                </a:solidFill>
                <a:latin typeface="Arial" charset="0"/>
              </a:defRPr>
            </a:lvl1pPr>
            <a:lvl2pPr marL="757066" indent="-291179" algn="l" eaLnBrk="0" hangingPunct="0">
              <a:spcBef>
                <a:spcPct val="30000"/>
              </a:spcBef>
              <a:defRPr sz="1200">
                <a:solidFill>
                  <a:schemeClr val="tx1"/>
                </a:solidFill>
                <a:latin typeface="Arial" charset="0"/>
              </a:defRPr>
            </a:lvl2pPr>
            <a:lvl3pPr marL="1164717" indent="-232943" algn="l" eaLnBrk="0" hangingPunct="0">
              <a:spcBef>
                <a:spcPct val="30000"/>
              </a:spcBef>
              <a:defRPr sz="1200">
                <a:solidFill>
                  <a:schemeClr val="tx1"/>
                </a:solidFill>
                <a:latin typeface="Arial" charset="0"/>
              </a:defRPr>
            </a:lvl3pPr>
            <a:lvl4pPr marL="1630604" indent="-232943" algn="l" eaLnBrk="0" hangingPunct="0">
              <a:spcBef>
                <a:spcPct val="30000"/>
              </a:spcBef>
              <a:defRPr sz="1200">
                <a:solidFill>
                  <a:schemeClr val="tx1"/>
                </a:solidFill>
                <a:latin typeface="Arial" charset="0"/>
              </a:defRPr>
            </a:lvl4pPr>
            <a:lvl5pPr marL="2096491" indent="-232943" algn="l"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fld id="{2E4C9436-4213-41E1-8AA7-E6F893DE2A54}" type="slidenum">
              <a:rPr kumimoji="0" lang="en-US" alt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14</a:t>
            </a:fld>
            <a:endParaRPr kumimoji="0" lang="en-US" altLang="en-US"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81923" name="Rectangle 6"/>
          <p:cNvSpPr txBox="1">
            <a:spLocks noGrp="1" noChangeArrowheads="1"/>
          </p:cNvSpPr>
          <p:nvPr/>
        </p:nvSpPr>
        <p:spPr bwMode="auto">
          <a:xfrm>
            <a:off x="0" y="8828352"/>
            <a:ext cx="3037840" cy="466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0" tIns="46585" rIns="93170" bIns="46585" anchor="b"/>
          <a:lstStyle>
            <a:lvl1pPr algn="l" eaLnBrk="0" hangingPunct="0">
              <a:spcBef>
                <a:spcPct val="30000"/>
              </a:spcBef>
              <a:defRPr sz="1200">
                <a:solidFill>
                  <a:schemeClr val="tx1"/>
                </a:solidFill>
                <a:latin typeface="Arial" charset="0"/>
              </a:defRPr>
            </a:lvl1pPr>
            <a:lvl2pPr marL="703263" indent="-271463" algn="l" eaLnBrk="0" hangingPunct="0">
              <a:spcBef>
                <a:spcPct val="30000"/>
              </a:spcBef>
              <a:defRPr sz="1200">
                <a:solidFill>
                  <a:schemeClr val="tx1"/>
                </a:solidFill>
                <a:latin typeface="Arial" charset="0"/>
              </a:defRPr>
            </a:lvl2pPr>
            <a:lvl3pPr marL="1081088" indent="-215900" algn="l" eaLnBrk="0" hangingPunct="0">
              <a:spcBef>
                <a:spcPct val="30000"/>
              </a:spcBef>
              <a:defRPr sz="1200">
                <a:solidFill>
                  <a:schemeClr val="tx1"/>
                </a:solidFill>
                <a:latin typeface="Arial" charset="0"/>
              </a:defRPr>
            </a:lvl3pPr>
            <a:lvl4pPr marL="1512888" indent="-215900" algn="l" eaLnBrk="0" hangingPunct="0">
              <a:spcBef>
                <a:spcPct val="30000"/>
              </a:spcBef>
              <a:defRPr sz="1200">
                <a:solidFill>
                  <a:schemeClr val="tx1"/>
                </a:solidFill>
                <a:latin typeface="Arial" charset="0"/>
              </a:defRPr>
            </a:lvl4pPr>
            <a:lvl5pPr marL="1946275" indent="-215900" algn="l" eaLnBrk="0" hangingPunct="0">
              <a:spcBef>
                <a:spcPct val="30000"/>
              </a:spcBef>
              <a:defRPr sz="1200">
                <a:solidFill>
                  <a:schemeClr val="tx1"/>
                </a:solidFill>
                <a:latin typeface="Arial" charset="0"/>
              </a:defRPr>
            </a:lvl5pPr>
            <a:lvl6pPr marL="2403475" indent="-215900" eaLnBrk="0" fontAlgn="base" hangingPunct="0">
              <a:spcBef>
                <a:spcPct val="30000"/>
              </a:spcBef>
              <a:spcAft>
                <a:spcPct val="0"/>
              </a:spcAft>
              <a:defRPr sz="1200">
                <a:solidFill>
                  <a:schemeClr val="tx1"/>
                </a:solidFill>
                <a:latin typeface="Arial" charset="0"/>
              </a:defRPr>
            </a:lvl6pPr>
            <a:lvl7pPr marL="2860675" indent="-215900" eaLnBrk="0" fontAlgn="base" hangingPunct="0">
              <a:spcBef>
                <a:spcPct val="30000"/>
              </a:spcBef>
              <a:spcAft>
                <a:spcPct val="0"/>
              </a:spcAft>
              <a:defRPr sz="1200">
                <a:solidFill>
                  <a:schemeClr val="tx1"/>
                </a:solidFill>
                <a:latin typeface="Arial" charset="0"/>
              </a:defRPr>
            </a:lvl7pPr>
            <a:lvl8pPr marL="3317875" indent="-215900" eaLnBrk="0" fontAlgn="base" hangingPunct="0">
              <a:spcBef>
                <a:spcPct val="30000"/>
              </a:spcBef>
              <a:spcAft>
                <a:spcPct val="0"/>
              </a:spcAft>
              <a:defRPr sz="1200">
                <a:solidFill>
                  <a:schemeClr val="tx1"/>
                </a:solidFill>
                <a:latin typeface="Arial" charset="0"/>
              </a:defRPr>
            </a:lvl8pPr>
            <a:lvl9pPr marL="3775075" indent="-215900" eaLnBrk="0" fontAlgn="base" hangingPunct="0">
              <a:spcBef>
                <a:spcPct val="30000"/>
              </a:spcBef>
              <a:spcAft>
                <a:spcPct val="0"/>
              </a:spcAft>
              <a:defRPr sz="1200">
                <a:solidFill>
                  <a:schemeClr val="tx1"/>
                </a:solidFill>
                <a:latin typeface="Arial"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altLang="en-US" sz="1200" b="0" i="0" u="none" strike="noStrike" kern="1200" cap="none" spc="0" normalizeH="0" baseline="0" noProof="0">
                <a:ln>
                  <a:noFill/>
                </a:ln>
                <a:solidFill>
                  <a:prstClr val="black"/>
                </a:solidFill>
                <a:effectLst/>
                <a:uLnTx/>
                <a:uFillTx/>
                <a:latin typeface="Arial" charset="0"/>
                <a:ea typeface="+mn-ea"/>
                <a:cs typeface="+mn-cs"/>
              </a:rPr>
              <a:t>s</a:t>
            </a:r>
          </a:p>
        </p:txBody>
      </p:sp>
      <p:sp>
        <p:nvSpPr>
          <p:cNvPr id="81924" name="Rectangle 7"/>
          <p:cNvSpPr txBox="1">
            <a:spLocks noGrp="1" noChangeArrowheads="1"/>
          </p:cNvSpPr>
          <p:nvPr/>
        </p:nvSpPr>
        <p:spPr bwMode="auto">
          <a:xfrm>
            <a:off x="3970938" y="8828352"/>
            <a:ext cx="3037840" cy="466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0" tIns="46585" rIns="93170" bIns="46585" anchor="b"/>
          <a:lstStyle>
            <a:lvl1pPr algn="l" eaLnBrk="0" hangingPunct="0">
              <a:spcBef>
                <a:spcPct val="30000"/>
              </a:spcBef>
              <a:defRPr sz="1200">
                <a:solidFill>
                  <a:schemeClr val="tx1"/>
                </a:solidFill>
                <a:latin typeface="Arial" charset="0"/>
              </a:defRPr>
            </a:lvl1pPr>
            <a:lvl2pPr marL="703263" indent="-271463" algn="l" eaLnBrk="0" hangingPunct="0">
              <a:spcBef>
                <a:spcPct val="30000"/>
              </a:spcBef>
              <a:defRPr sz="1200">
                <a:solidFill>
                  <a:schemeClr val="tx1"/>
                </a:solidFill>
                <a:latin typeface="Arial" charset="0"/>
              </a:defRPr>
            </a:lvl2pPr>
            <a:lvl3pPr marL="1081088" indent="-215900" algn="l" eaLnBrk="0" hangingPunct="0">
              <a:spcBef>
                <a:spcPct val="30000"/>
              </a:spcBef>
              <a:defRPr sz="1200">
                <a:solidFill>
                  <a:schemeClr val="tx1"/>
                </a:solidFill>
                <a:latin typeface="Arial" charset="0"/>
              </a:defRPr>
            </a:lvl3pPr>
            <a:lvl4pPr marL="1512888" indent="-215900" algn="l" eaLnBrk="0" hangingPunct="0">
              <a:spcBef>
                <a:spcPct val="30000"/>
              </a:spcBef>
              <a:defRPr sz="1200">
                <a:solidFill>
                  <a:schemeClr val="tx1"/>
                </a:solidFill>
                <a:latin typeface="Arial" charset="0"/>
              </a:defRPr>
            </a:lvl4pPr>
            <a:lvl5pPr marL="1946275" indent="-215900" algn="l" eaLnBrk="0" hangingPunct="0">
              <a:spcBef>
                <a:spcPct val="30000"/>
              </a:spcBef>
              <a:defRPr sz="1200">
                <a:solidFill>
                  <a:schemeClr val="tx1"/>
                </a:solidFill>
                <a:latin typeface="Arial" charset="0"/>
              </a:defRPr>
            </a:lvl5pPr>
            <a:lvl6pPr marL="2403475" indent="-215900" eaLnBrk="0" fontAlgn="base" hangingPunct="0">
              <a:spcBef>
                <a:spcPct val="30000"/>
              </a:spcBef>
              <a:spcAft>
                <a:spcPct val="0"/>
              </a:spcAft>
              <a:defRPr sz="1200">
                <a:solidFill>
                  <a:schemeClr val="tx1"/>
                </a:solidFill>
                <a:latin typeface="Arial" charset="0"/>
              </a:defRPr>
            </a:lvl6pPr>
            <a:lvl7pPr marL="2860675" indent="-215900" eaLnBrk="0" fontAlgn="base" hangingPunct="0">
              <a:spcBef>
                <a:spcPct val="30000"/>
              </a:spcBef>
              <a:spcAft>
                <a:spcPct val="0"/>
              </a:spcAft>
              <a:defRPr sz="1200">
                <a:solidFill>
                  <a:schemeClr val="tx1"/>
                </a:solidFill>
                <a:latin typeface="Arial" charset="0"/>
              </a:defRPr>
            </a:lvl7pPr>
            <a:lvl8pPr marL="3317875" indent="-215900" eaLnBrk="0" fontAlgn="base" hangingPunct="0">
              <a:spcBef>
                <a:spcPct val="30000"/>
              </a:spcBef>
              <a:spcAft>
                <a:spcPct val="0"/>
              </a:spcAft>
              <a:defRPr sz="1200">
                <a:solidFill>
                  <a:schemeClr val="tx1"/>
                </a:solidFill>
                <a:latin typeface="Arial" charset="0"/>
              </a:defRPr>
            </a:lvl8pPr>
            <a:lvl9pPr marL="3775075" indent="-215900" eaLnBrk="0" fontAlgn="base" hangingPunct="0">
              <a:spcBef>
                <a:spcPct val="30000"/>
              </a:spcBef>
              <a:spcAft>
                <a:spcPct val="0"/>
              </a:spcAft>
              <a:defRPr sz="1200">
                <a:solidFill>
                  <a:schemeClr val="tx1"/>
                </a:solidFill>
                <a:latin typeface="Arial" charset="0"/>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fld id="{6BAB1C92-A95D-4FA8-A461-849547440DCF}" type="slidenum">
              <a:rPr kumimoji="0" lang="en-US" altLang="en-US"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14</a:t>
            </a:fld>
            <a:endParaRPr kumimoji="0" lang="en-US" altLang="en-US"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81925" name="Rectangle 2"/>
          <p:cNvSpPr>
            <a:spLocks noGrp="1" noRot="1" noChangeAspect="1" noChangeArrowheads="1" noTextEdit="1"/>
          </p:cNvSpPr>
          <p:nvPr>
            <p:ph type="sldImg"/>
          </p:nvPr>
        </p:nvSpPr>
        <p:spPr>
          <a:xfrm>
            <a:off x="1182688" y="695325"/>
            <a:ext cx="4648200" cy="3486150"/>
          </a:xfrm>
          <a:ln/>
        </p:spPr>
      </p:sp>
      <p:sp>
        <p:nvSpPr>
          <p:cNvPr id="81926" name="Rectangle 3"/>
          <p:cNvSpPr>
            <a:spLocks noGrp="1" noChangeArrowheads="1"/>
          </p:cNvSpPr>
          <p:nvPr>
            <p:ph type="body" idx="1"/>
          </p:nvPr>
        </p:nvSpPr>
        <p:spPr>
          <a:xfrm>
            <a:off x="701040" y="4415790"/>
            <a:ext cx="5608320" cy="4184994"/>
          </a:xfrm>
          <a:noFill/>
        </p:spPr>
        <p:txBody>
          <a:bodyPr lIns="93170" tIns="46585" rIns="93170" bIns="46585"/>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600" dirty="0"/>
              <a:t>This graph shows NC child firearm death rates by age over a 10-year time period (2014-2023).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6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600" dirty="0"/>
              <a:t>Child firearm homicide and child firearm suicide rates are highest among teens ages 15-17 (7.3 per 100,000 and 4.0 per 100,000).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600" dirty="0"/>
          </a:p>
          <a:p>
            <a:pPr eaLnBrk="1" hangingPunct="1"/>
            <a:r>
              <a:rPr lang="en-US" altLang="en-US" sz="1600" dirty="0"/>
              <a:t>Technical note: CSTE guidance does not include suicide decedents younger than 10 years old which is why data for firearm suicide rates start at ages 10-14.</a:t>
            </a:r>
          </a:p>
        </p:txBody>
      </p:sp>
    </p:spTree>
    <p:extLst>
      <p:ext uri="{BB962C8B-B14F-4D97-AF65-F5344CB8AC3E}">
        <p14:creationId xmlns:p14="http://schemas.microsoft.com/office/powerpoint/2010/main" val="10797968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Unintentional firearm deaths made up 9.4% of all child firearm deaths in the state of NC in the last 10 years (2014-2023). The number of child unintentional firearm deaths has increased by 120% since 2014. A decrease was observed 2019, with a 450% overall increase since 2019. </a:t>
            </a:r>
          </a:p>
        </p:txBody>
      </p:sp>
      <p:sp>
        <p:nvSpPr>
          <p:cNvPr id="4" name="Slide Number Placeholder 3"/>
          <p:cNvSpPr>
            <a:spLocks noGrp="1"/>
          </p:cNvSpPr>
          <p:nvPr>
            <p:ph type="sldNum" sz="quarter" idx="5"/>
          </p:nvPr>
        </p:nvSpPr>
        <p:spPr/>
        <p:txBody>
          <a:bodyPr/>
          <a:lstStyle/>
          <a:p>
            <a:fld id="{DBCC7D24-0DC9-4E9C-89C0-35D79A09D337}" type="slidenum">
              <a:rPr lang="en-US" smtClean="0"/>
              <a:t>15</a:t>
            </a:fld>
            <a:endParaRPr lang="en-US" dirty="0"/>
          </a:p>
        </p:txBody>
      </p:sp>
    </p:spTree>
    <p:extLst>
      <p:ext uri="{BB962C8B-B14F-4D97-AF65-F5344CB8AC3E}">
        <p14:creationId xmlns:p14="http://schemas.microsoft.com/office/powerpoint/2010/main" val="5830217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graph shows the context surrounding child unintentional firearm deaths and demographic characteristics of the victims. Over half (52.9%) of all child unintentional firearm deaths in the past 10 years (2014-2023) were inflicted by another person. 75% of these unintentional deaths were among male NC children and 33.8% were among those 15-17 years of age.</a:t>
            </a:r>
          </a:p>
        </p:txBody>
      </p:sp>
      <p:sp>
        <p:nvSpPr>
          <p:cNvPr id="4" name="Slide Number Placeholder 3"/>
          <p:cNvSpPr>
            <a:spLocks noGrp="1"/>
          </p:cNvSpPr>
          <p:nvPr>
            <p:ph type="sldNum" sz="quarter" idx="5"/>
          </p:nvPr>
        </p:nvSpPr>
        <p:spPr/>
        <p:txBody>
          <a:bodyPr/>
          <a:lstStyle/>
          <a:p>
            <a:fld id="{DBCC7D24-0DC9-4E9C-89C0-35D79A09D337}" type="slidenum">
              <a:rPr lang="en-US" smtClean="0"/>
              <a:t>16</a:t>
            </a:fld>
            <a:endParaRPr lang="en-US" dirty="0"/>
          </a:p>
        </p:txBody>
      </p:sp>
    </p:spTree>
    <p:extLst>
      <p:ext uri="{BB962C8B-B14F-4D97-AF65-F5344CB8AC3E}">
        <p14:creationId xmlns:p14="http://schemas.microsoft.com/office/powerpoint/2010/main" val="3032674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0679A4-DEF4-095C-1D46-25566DD21B89}"/>
            </a:ext>
          </a:extLst>
        </p:cNvPr>
        <p:cNvGrpSpPr/>
        <p:nvPr/>
      </p:nvGrpSpPr>
      <p:grpSpPr>
        <a:xfrm>
          <a:off x="0" y="0"/>
          <a:ext cx="0" cy="0"/>
          <a:chOff x="0" y="0"/>
          <a:chExt cx="0" cy="0"/>
        </a:xfrm>
      </p:grpSpPr>
      <p:sp>
        <p:nvSpPr>
          <p:cNvPr id="81922" name="Rectangle 7">
            <a:extLst>
              <a:ext uri="{FF2B5EF4-FFF2-40B4-BE49-F238E27FC236}">
                <a16:creationId xmlns:a16="http://schemas.microsoft.com/office/drawing/2014/main" id="{28C40B04-D2CE-F51D-C911-032AB18C5C8D}"/>
              </a:ext>
            </a:extLst>
          </p:cNvPr>
          <p:cNvSpPr>
            <a:spLocks noGrp="1" noChangeArrowheads="1"/>
          </p:cNvSpPr>
          <p:nvPr>
            <p:ph type="sldNum" sz="quarter" idx="5"/>
          </p:nvPr>
        </p:nvSpPr>
        <p:spPr>
          <a:noFill/>
        </p:spPr>
        <p:txBody>
          <a:bodyPr/>
          <a:lstStyle>
            <a:lvl1pPr algn="l" eaLnBrk="0" hangingPunct="0">
              <a:spcBef>
                <a:spcPct val="30000"/>
              </a:spcBef>
              <a:defRPr sz="1200">
                <a:solidFill>
                  <a:schemeClr val="tx1"/>
                </a:solidFill>
                <a:latin typeface="Arial" charset="0"/>
              </a:defRPr>
            </a:lvl1pPr>
            <a:lvl2pPr marL="757066" indent="-291179" algn="l" eaLnBrk="0" hangingPunct="0">
              <a:spcBef>
                <a:spcPct val="30000"/>
              </a:spcBef>
              <a:defRPr sz="1200">
                <a:solidFill>
                  <a:schemeClr val="tx1"/>
                </a:solidFill>
                <a:latin typeface="Arial" charset="0"/>
              </a:defRPr>
            </a:lvl2pPr>
            <a:lvl3pPr marL="1164717" indent="-232943" algn="l" eaLnBrk="0" hangingPunct="0">
              <a:spcBef>
                <a:spcPct val="30000"/>
              </a:spcBef>
              <a:defRPr sz="1200">
                <a:solidFill>
                  <a:schemeClr val="tx1"/>
                </a:solidFill>
                <a:latin typeface="Arial" charset="0"/>
              </a:defRPr>
            </a:lvl3pPr>
            <a:lvl4pPr marL="1630604" indent="-232943" algn="l" eaLnBrk="0" hangingPunct="0">
              <a:spcBef>
                <a:spcPct val="30000"/>
              </a:spcBef>
              <a:defRPr sz="1200">
                <a:solidFill>
                  <a:schemeClr val="tx1"/>
                </a:solidFill>
                <a:latin typeface="Arial" charset="0"/>
              </a:defRPr>
            </a:lvl4pPr>
            <a:lvl5pPr marL="2096491" indent="-232943" algn="l"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fld id="{2E4C9436-4213-41E1-8AA7-E6F893DE2A54}" type="slidenum">
              <a:rPr kumimoji="0" lang="en-US" alt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18</a:t>
            </a:fld>
            <a:endParaRPr kumimoji="0" lang="en-US" altLang="en-US"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81923" name="Rectangle 6">
            <a:extLst>
              <a:ext uri="{FF2B5EF4-FFF2-40B4-BE49-F238E27FC236}">
                <a16:creationId xmlns:a16="http://schemas.microsoft.com/office/drawing/2014/main" id="{A73D0D0F-A9C9-73B8-F7F3-8A9C4B54BD5B}"/>
              </a:ext>
            </a:extLst>
          </p:cNvPr>
          <p:cNvSpPr txBox="1">
            <a:spLocks noGrp="1" noChangeArrowheads="1"/>
          </p:cNvSpPr>
          <p:nvPr/>
        </p:nvSpPr>
        <p:spPr bwMode="auto">
          <a:xfrm>
            <a:off x="0" y="8828352"/>
            <a:ext cx="3037840" cy="466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0" tIns="46585" rIns="93170" bIns="46585" anchor="b"/>
          <a:lstStyle>
            <a:lvl1pPr algn="l" eaLnBrk="0" hangingPunct="0">
              <a:spcBef>
                <a:spcPct val="30000"/>
              </a:spcBef>
              <a:defRPr sz="1200">
                <a:solidFill>
                  <a:schemeClr val="tx1"/>
                </a:solidFill>
                <a:latin typeface="Arial" charset="0"/>
              </a:defRPr>
            </a:lvl1pPr>
            <a:lvl2pPr marL="703263" indent="-271463" algn="l" eaLnBrk="0" hangingPunct="0">
              <a:spcBef>
                <a:spcPct val="30000"/>
              </a:spcBef>
              <a:defRPr sz="1200">
                <a:solidFill>
                  <a:schemeClr val="tx1"/>
                </a:solidFill>
                <a:latin typeface="Arial" charset="0"/>
              </a:defRPr>
            </a:lvl2pPr>
            <a:lvl3pPr marL="1081088" indent="-215900" algn="l" eaLnBrk="0" hangingPunct="0">
              <a:spcBef>
                <a:spcPct val="30000"/>
              </a:spcBef>
              <a:defRPr sz="1200">
                <a:solidFill>
                  <a:schemeClr val="tx1"/>
                </a:solidFill>
                <a:latin typeface="Arial" charset="0"/>
              </a:defRPr>
            </a:lvl3pPr>
            <a:lvl4pPr marL="1512888" indent="-215900" algn="l" eaLnBrk="0" hangingPunct="0">
              <a:spcBef>
                <a:spcPct val="30000"/>
              </a:spcBef>
              <a:defRPr sz="1200">
                <a:solidFill>
                  <a:schemeClr val="tx1"/>
                </a:solidFill>
                <a:latin typeface="Arial" charset="0"/>
              </a:defRPr>
            </a:lvl4pPr>
            <a:lvl5pPr marL="1946275" indent="-215900" algn="l" eaLnBrk="0" hangingPunct="0">
              <a:spcBef>
                <a:spcPct val="30000"/>
              </a:spcBef>
              <a:defRPr sz="1200">
                <a:solidFill>
                  <a:schemeClr val="tx1"/>
                </a:solidFill>
                <a:latin typeface="Arial" charset="0"/>
              </a:defRPr>
            </a:lvl5pPr>
            <a:lvl6pPr marL="2403475" indent="-215900" eaLnBrk="0" fontAlgn="base" hangingPunct="0">
              <a:spcBef>
                <a:spcPct val="30000"/>
              </a:spcBef>
              <a:spcAft>
                <a:spcPct val="0"/>
              </a:spcAft>
              <a:defRPr sz="1200">
                <a:solidFill>
                  <a:schemeClr val="tx1"/>
                </a:solidFill>
                <a:latin typeface="Arial" charset="0"/>
              </a:defRPr>
            </a:lvl6pPr>
            <a:lvl7pPr marL="2860675" indent="-215900" eaLnBrk="0" fontAlgn="base" hangingPunct="0">
              <a:spcBef>
                <a:spcPct val="30000"/>
              </a:spcBef>
              <a:spcAft>
                <a:spcPct val="0"/>
              </a:spcAft>
              <a:defRPr sz="1200">
                <a:solidFill>
                  <a:schemeClr val="tx1"/>
                </a:solidFill>
                <a:latin typeface="Arial" charset="0"/>
              </a:defRPr>
            </a:lvl7pPr>
            <a:lvl8pPr marL="3317875" indent="-215900" eaLnBrk="0" fontAlgn="base" hangingPunct="0">
              <a:spcBef>
                <a:spcPct val="30000"/>
              </a:spcBef>
              <a:spcAft>
                <a:spcPct val="0"/>
              </a:spcAft>
              <a:defRPr sz="1200">
                <a:solidFill>
                  <a:schemeClr val="tx1"/>
                </a:solidFill>
                <a:latin typeface="Arial" charset="0"/>
              </a:defRPr>
            </a:lvl8pPr>
            <a:lvl9pPr marL="3775075" indent="-215900" eaLnBrk="0" fontAlgn="base" hangingPunct="0">
              <a:spcBef>
                <a:spcPct val="30000"/>
              </a:spcBef>
              <a:spcAft>
                <a:spcPct val="0"/>
              </a:spcAft>
              <a:defRPr sz="1200">
                <a:solidFill>
                  <a:schemeClr val="tx1"/>
                </a:solidFill>
                <a:latin typeface="Arial"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altLang="en-US" sz="1200" b="0" i="0" u="none" strike="noStrike" kern="1200" cap="none" spc="0" normalizeH="0" baseline="0" noProof="0">
                <a:ln>
                  <a:noFill/>
                </a:ln>
                <a:solidFill>
                  <a:prstClr val="black"/>
                </a:solidFill>
                <a:effectLst/>
                <a:uLnTx/>
                <a:uFillTx/>
                <a:latin typeface="Arial" charset="0"/>
                <a:ea typeface="+mn-ea"/>
                <a:cs typeface="+mn-cs"/>
              </a:rPr>
              <a:t>s</a:t>
            </a:r>
          </a:p>
        </p:txBody>
      </p:sp>
      <p:sp>
        <p:nvSpPr>
          <p:cNvPr id="81924" name="Rectangle 7">
            <a:extLst>
              <a:ext uri="{FF2B5EF4-FFF2-40B4-BE49-F238E27FC236}">
                <a16:creationId xmlns:a16="http://schemas.microsoft.com/office/drawing/2014/main" id="{04577555-5682-D062-5E9B-90D83844E978}"/>
              </a:ext>
            </a:extLst>
          </p:cNvPr>
          <p:cNvSpPr txBox="1">
            <a:spLocks noGrp="1" noChangeArrowheads="1"/>
          </p:cNvSpPr>
          <p:nvPr/>
        </p:nvSpPr>
        <p:spPr bwMode="auto">
          <a:xfrm>
            <a:off x="3970938" y="8828352"/>
            <a:ext cx="3037840" cy="466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0" tIns="46585" rIns="93170" bIns="46585" anchor="b"/>
          <a:lstStyle>
            <a:lvl1pPr algn="l" eaLnBrk="0" hangingPunct="0">
              <a:spcBef>
                <a:spcPct val="30000"/>
              </a:spcBef>
              <a:defRPr sz="1200">
                <a:solidFill>
                  <a:schemeClr val="tx1"/>
                </a:solidFill>
                <a:latin typeface="Arial" charset="0"/>
              </a:defRPr>
            </a:lvl1pPr>
            <a:lvl2pPr marL="703263" indent="-271463" algn="l" eaLnBrk="0" hangingPunct="0">
              <a:spcBef>
                <a:spcPct val="30000"/>
              </a:spcBef>
              <a:defRPr sz="1200">
                <a:solidFill>
                  <a:schemeClr val="tx1"/>
                </a:solidFill>
                <a:latin typeface="Arial" charset="0"/>
              </a:defRPr>
            </a:lvl2pPr>
            <a:lvl3pPr marL="1081088" indent="-215900" algn="l" eaLnBrk="0" hangingPunct="0">
              <a:spcBef>
                <a:spcPct val="30000"/>
              </a:spcBef>
              <a:defRPr sz="1200">
                <a:solidFill>
                  <a:schemeClr val="tx1"/>
                </a:solidFill>
                <a:latin typeface="Arial" charset="0"/>
              </a:defRPr>
            </a:lvl3pPr>
            <a:lvl4pPr marL="1512888" indent="-215900" algn="l" eaLnBrk="0" hangingPunct="0">
              <a:spcBef>
                <a:spcPct val="30000"/>
              </a:spcBef>
              <a:defRPr sz="1200">
                <a:solidFill>
                  <a:schemeClr val="tx1"/>
                </a:solidFill>
                <a:latin typeface="Arial" charset="0"/>
              </a:defRPr>
            </a:lvl4pPr>
            <a:lvl5pPr marL="1946275" indent="-215900" algn="l" eaLnBrk="0" hangingPunct="0">
              <a:spcBef>
                <a:spcPct val="30000"/>
              </a:spcBef>
              <a:defRPr sz="1200">
                <a:solidFill>
                  <a:schemeClr val="tx1"/>
                </a:solidFill>
                <a:latin typeface="Arial" charset="0"/>
              </a:defRPr>
            </a:lvl5pPr>
            <a:lvl6pPr marL="2403475" indent="-215900" eaLnBrk="0" fontAlgn="base" hangingPunct="0">
              <a:spcBef>
                <a:spcPct val="30000"/>
              </a:spcBef>
              <a:spcAft>
                <a:spcPct val="0"/>
              </a:spcAft>
              <a:defRPr sz="1200">
                <a:solidFill>
                  <a:schemeClr val="tx1"/>
                </a:solidFill>
                <a:latin typeface="Arial" charset="0"/>
              </a:defRPr>
            </a:lvl6pPr>
            <a:lvl7pPr marL="2860675" indent="-215900" eaLnBrk="0" fontAlgn="base" hangingPunct="0">
              <a:spcBef>
                <a:spcPct val="30000"/>
              </a:spcBef>
              <a:spcAft>
                <a:spcPct val="0"/>
              </a:spcAft>
              <a:defRPr sz="1200">
                <a:solidFill>
                  <a:schemeClr val="tx1"/>
                </a:solidFill>
                <a:latin typeface="Arial" charset="0"/>
              </a:defRPr>
            </a:lvl7pPr>
            <a:lvl8pPr marL="3317875" indent="-215900" eaLnBrk="0" fontAlgn="base" hangingPunct="0">
              <a:spcBef>
                <a:spcPct val="30000"/>
              </a:spcBef>
              <a:spcAft>
                <a:spcPct val="0"/>
              </a:spcAft>
              <a:defRPr sz="1200">
                <a:solidFill>
                  <a:schemeClr val="tx1"/>
                </a:solidFill>
                <a:latin typeface="Arial" charset="0"/>
              </a:defRPr>
            </a:lvl8pPr>
            <a:lvl9pPr marL="3775075" indent="-215900" eaLnBrk="0" fontAlgn="base" hangingPunct="0">
              <a:spcBef>
                <a:spcPct val="30000"/>
              </a:spcBef>
              <a:spcAft>
                <a:spcPct val="0"/>
              </a:spcAft>
              <a:defRPr sz="1200">
                <a:solidFill>
                  <a:schemeClr val="tx1"/>
                </a:solidFill>
                <a:latin typeface="Arial" charset="0"/>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fld id="{6BAB1C92-A95D-4FA8-A461-849547440DCF}" type="slidenum">
              <a:rPr kumimoji="0" lang="en-US" altLang="en-US"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18</a:t>
            </a:fld>
            <a:endParaRPr kumimoji="0" lang="en-US" altLang="en-US"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81925" name="Rectangle 2">
            <a:extLst>
              <a:ext uri="{FF2B5EF4-FFF2-40B4-BE49-F238E27FC236}">
                <a16:creationId xmlns:a16="http://schemas.microsoft.com/office/drawing/2014/main" id="{DC39BC53-EAC1-4623-00C9-A6BDCC3DFC19}"/>
              </a:ext>
            </a:extLst>
          </p:cNvPr>
          <p:cNvSpPr>
            <a:spLocks noGrp="1" noRot="1" noChangeAspect="1" noChangeArrowheads="1" noTextEdit="1"/>
          </p:cNvSpPr>
          <p:nvPr>
            <p:ph type="sldImg"/>
          </p:nvPr>
        </p:nvSpPr>
        <p:spPr>
          <a:xfrm>
            <a:off x="1182688" y="695325"/>
            <a:ext cx="4648200" cy="3486150"/>
          </a:xfrm>
          <a:ln/>
        </p:spPr>
      </p:sp>
      <p:sp>
        <p:nvSpPr>
          <p:cNvPr id="81926" name="Rectangle 3">
            <a:extLst>
              <a:ext uri="{FF2B5EF4-FFF2-40B4-BE49-F238E27FC236}">
                <a16:creationId xmlns:a16="http://schemas.microsoft.com/office/drawing/2014/main" id="{94A75FC0-6AA4-B87E-FAEE-82E2CC370FF9}"/>
              </a:ext>
            </a:extLst>
          </p:cNvPr>
          <p:cNvSpPr>
            <a:spLocks noGrp="1" noChangeArrowheads="1"/>
          </p:cNvSpPr>
          <p:nvPr>
            <p:ph type="body" idx="1"/>
          </p:nvPr>
        </p:nvSpPr>
        <p:spPr>
          <a:xfrm>
            <a:off x="701040" y="4415790"/>
            <a:ext cx="5608320" cy="4184994"/>
          </a:xfrm>
          <a:noFill/>
        </p:spPr>
        <p:txBody>
          <a:bodyPr lIns="93170" tIns="46585" rIns="93170" bIns="46585"/>
          <a:lstStyle/>
          <a:p>
            <a:pPr eaLnBrk="1" hangingPunct="1"/>
            <a:r>
              <a:rPr lang="en-US" altLang="en-US" sz="1600" dirty="0"/>
              <a:t>Nearly half (43%) of children who died by suicide experienced a recent crisis. </a:t>
            </a:r>
            <a:r>
              <a:rPr lang="en-US" sz="1600" dirty="0"/>
              <a:t>More females experienced a current mental health problem, were currently undergoing mental health treatment, or had ever been treated for mental health than males. There was also a higher proportion of females than males that had a history of suicidal thoughts, left a suicide note, or had previously attempted suicide.</a:t>
            </a:r>
            <a:endParaRPr lang="en-US" altLang="en-US" sz="1600" dirty="0"/>
          </a:p>
        </p:txBody>
      </p:sp>
    </p:spTree>
    <p:extLst>
      <p:ext uri="{BB962C8B-B14F-4D97-AF65-F5344CB8AC3E}">
        <p14:creationId xmlns:p14="http://schemas.microsoft.com/office/powerpoint/2010/main" val="16316757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79E0D3-B652-6F8E-2BFB-3599882BA2F2}"/>
            </a:ext>
          </a:extLst>
        </p:cNvPr>
        <p:cNvGrpSpPr/>
        <p:nvPr/>
      </p:nvGrpSpPr>
      <p:grpSpPr>
        <a:xfrm>
          <a:off x="0" y="0"/>
          <a:ext cx="0" cy="0"/>
          <a:chOff x="0" y="0"/>
          <a:chExt cx="0" cy="0"/>
        </a:xfrm>
      </p:grpSpPr>
      <p:sp>
        <p:nvSpPr>
          <p:cNvPr id="81922" name="Rectangle 7">
            <a:extLst>
              <a:ext uri="{FF2B5EF4-FFF2-40B4-BE49-F238E27FC236}">
                <a16:creationId xmlns:a16="http://schemas.microsoft.com/office/drawing/2014/main" id="{A7047E23-5BDB-5BD3-DD35-67BC2CA7CF19}"/>
              </a:ext>
            </a:extLst>
          </p:cNvPr>
          <p:cNvSpPr>
            <a:spLocks noGrp="1" noChangeArrowheads="1"/>
          </p:cNvSpPr>
          <p:nvPr>
            <p:ph type="sldNum" sz="quarter" idx="5"/>
          </p:nvPr>
        </p:nvSpPr>
        <p:spPr>
          <a:noFill/>
        </p:spPr>
        <p:txBody>
          <a:bodyPr/>
          <a:lstStyle>
            <a:lvl1pPr algn="l" eaLnBrk="0" hangingPunct="0">
              <a:spcBef>
                <a:spcPct val="30000"/>
              </a:spcBef>
              <a:defRPr sz="1200">
                <a:solidFill>
                  <a:schemeClr val="tx1"/>
                </a:solidFill>
                <a:latin typeface="Arial" charset="0"/>
              </a:defRPr>
            </a:lvl1pPr>
            <a:lvl2pPr marL="757066" indent="-291179" algn="l" eaLnBrk="0" hangingPunct="0">
              <a:spcBef>
                <a:spcPct val="30000"/>
              </a:spcBef>
              <a:defRPr sz="1200">
                <a:solidFill>
                  <a:schemeClr val="tx1"/>
                </a:solidFill>
                <a:latin typeface="Arial" charset="0"/>
              </a:defRPr>
            </a:lvl2pPr>
            <a:lvl3pPr marL="1164717" indent="-232943" algn="l" eaLnBrk="0" hangingPunct="0">
              <a:spcBef>
                <a:spcPct val="30000"/>
              </a:spcBef>
              <a:defRPr sz="1200">
                <a:solidFill>
                  <a:schemeClr val="tx1"/>
                </a:solidFill>
                <a:latin typeface="Arial" charset="0"/>
              </a:defRPr>
            </a:lvl3pPr>
            <a:lvl4pPr marL="1630604" indent="-232943" algn="l" eaLnBrk="0" hangingPunct="0">
              <a:spcBef>
                <a:spcPct val="30000"/>
              </a:spcBef>
              <a:defRPr sz="1200">
                <a:solidFill>
                  <a:schemeClr val="tx1"/>
                </a:solidFill>
                <a:latin typeface="Arial" charset="0"/>
              </a:defRPr>
            </a:lvl4pPr>
            <a:lvl5pPr marL="2096491" indent="-232943" algn="l"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fld id="{2E4C9436-4213-41E1-8AA7-E6F893DE2A54}" type="slidenum">
              <a:rPr kumimoji="0" lang="en-US" alt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20</a:t>
            </a:fld>
            <a:endParaRPr kumimoji="0" lang="en-US" altLang="en-US"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81923" name="Rectangle 6">
            <a:extLst>
              <a:ext uri="{FF2B5EF4-FFF2-40B4-BE49-F238E27FC236}">
                <a16:creationId xmlns:a16="http://schemas.microsoft.com/office/drawing/2014/main" id="{3B18C7A6-6C41-7884-F36B-E88FE7E1A340}"/>
              </a:ext>
            </a:extLst>
          </p:cNvPr>
          <p:cNvSpPr txBox="1">
            <a:spLocks noGrp="1" noChangeArrowheads="1"/>
          </p:cNvSpPr>
          <p:nvPr/>
        </p:nvSpPr>
        <p:spPr bwMode="auto">
          <a:xfrm>
            <a:off x="0" y="8828352"/>
            <a:ext cx="3037840" cy="466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0" tIns="46585" rIns="93170" bIns="46585" anchor="b"/>
          <a:lstStyle>
            <a:lvl1pPr algn="l" eaLnBrk="0" hangingPunct="0">
              <a:spcBef>
                <a:spcPct val="30000"/>
              </a:spcBef>
              <a:defRPr sz="1200">
                <a:solidFill>
                  <a:schemeClr val="tx1"/>
                </a:solidFill>
                <a:latin typeface="Arial" charset="0"/>
              </a:defRPr>
            </a:lvl1pPr>
            <a:lvl2pPr marL="703263" indent="-271463" algn="l" eaLnBrk="0" hangingPunct="0">
              <a:spcBef>
                <a:spcPct val="30000"/>
              </a:spcBef>
              <a:defRPr sz="1200">
                <a:solidFill>
                  <a:schemeClr val="tx1"/>
                </a:solidFill>
                <a:latin typeface="Arial" charset="0"/>
              </a:defRPr>
            </a:lvl2pPr>
            <a:lvl3pPr marL="1081088" indent="-215900" algn="l" eaLnBrk="0" hangingPunct="0">
              <a:spcBef>
                <a:spcPct val="30000"/>
              </a:spcBef>
              <a:defRPr sz="1200">
                <a:solidFill>
                  <a:schemeClr val="tx1"/>
                </a:solidFill>
                <a:latin typeface="Arial" charset="0"/>
              </a:defRPr>
            </a:lvl3pPr>
            <a:lvl4pPr marL="1512888" indent="-215900" algn="l" eaLnBrk="0" hangingPunct="0">
              <a:spcBef>
                <a:spcPct val="30000"/>
              </a:spcBef>
              <a:defRPr sz="1200">
                <a:solidFill>
                  <a:schemeClr val="tx1"/>
                </a:solidFill>
                <a:latin typeface="Arial" charset="0"/>
              </a:defRPr>
            </a:lvl4pPr>
            <a:lvl5pPr marL="1946275" indent="-215900" algn="l" eaLnBrk="0" hangingPunct="0">
              <a:spcBef>
                <a:spcPct val="30000"/>
              </a:spcBef>
              <a:defRPr sz="1200">
                <a:solidFill>
                  <a:schemeClr val="tx1"/>
                </a:solidFill>
                <a:latin typeface="Arial" charset="0"/>
              </a:defRPr>
            </a:lvl5pPr>
            <a:lvl6pPr marL="2403475" indent="-215900" eaLnBrk="0" fontAlgn="base" hangingPunct="0">
              <a:spcBef>
                <a:spcPct val="30000"/>
              </a:spcBef>
              <a:spcAft>
                <a:spcPct val="0"/>
              </a:spcAft>
              <a:defRPr sz="1200">
                <a:solidFill>
                  <a:schemeClr val="tx1"/>
                </a:solidFill>
                <a:latin typeface="Arial" charset="0"/>
              </a:defRPr>
            </a:lvl6pPr>
            <a:lvl7pPr marL="2860675" indent="-215900" eaLnBrk="0" fontAlgn="base" hangingPunct="0">
              <a:spcBef>
                <a:spcPct val="30000"/>
              </a:spcBef>
              <a:spcAft>
                <a:spcPct val="0"/>
              </a:spcAft>
              <a:defRPr sz="1200">
                <a:solidFill>
                  <a:schemeClr val="tx1"/>
                </a:solidFill>
                <a:latin typeface="Arial" charset="0"/>
              </a:defRPr>
            </a:lvl7pPr>
            <a:lvl8pPr marL="3317875" indent="-215900" eaLnBrk="0" fontAlgn="base" hangingPunct="0">
              <a:spcBef>
                <a:spcPct val="30000"/>
              </a:spcBef>
              <a:spcAft>
                <a:spcPct val="0"/>
              </a:spcAft>
              <a:defRPr sz="1200">
                <a:solidFill>
                  <a:schemeClr val="tx1"/>
                </a:solidFill>
                <a:latin typeface="Arial" charset="0"/>
              </a:defRPr>
            </a:lvl8pPr>
            <a:lvl9pPr marL="3775075" indent="-215900" eaLnBrk="0" fontAlgn="base" hangingPunct="0">
              <a:spcBef>
                <a:spcPct val="30000"/>
              </a:spcBef>
              <a:spcAft>
                <a:spcPct val="0"/>
              </a:spcAft>
              <a:defRPr sz="1200">
                <a:solidFill>
                  <a:schemeClr val="tx1"/>
                </a:solidFill>
                <a:latin typeface="Arial"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altLang="en-US" sz="1200" b="0" i="0" u="none" strike="noStrike" kern="1200" cap="none" spc="0" normalizeH="0" baseline="0" noProof="0">
                <a:ln>
                  <a:noFill/>
                </a:ln>
                <a:solidFill>
                  <a:prstClr val="black"/>
                </a:solidFill>
                <a:effectLst/>
                <a:uLnTx/>
                <a:uFillTx/>
                <a:latin typeface="Arial" charset="0"/>
                <a:ea typeface="+mn-ea"/>
                <a:cs typeface="+mn-cs"/>
              </a:rPr>
              <a:t>s</a:t>
            </a:r>
          </a:p>
        </p:txBody>
      </p:sp>
      <p:sp>
        <p:nvSpPr>
          <p:cNvPr id="81924" name="Rectangle 7">
            <a:extLst>
              <a:ext uri="{FF2B5EF4-FFF2-40B4-BE49-F238E27FC236}">
                <a16:creationId xmlns:a16="http://schemas.microsoft.com/office/drawing/2014/main" id="{44AF1172-BFC5-B65A-5AE9-D0A5C16970B9}"/>
              </a:ext>
            </a:extLst>
          </p:cNvPr>
          <p:cNvSpPr txBox="1">
            <a:spLocks noGrp="1" noChangeArrowheads="1"/>
          </p:cNvSpPr>
          <p:nvPr/>
        </p:nvSpPr>
        <p:spPr bwMode="auto">
          <a:xfrm>
            <a:off x="3970938" y="8828352"/>
            <a:ext cx="3037840" cy="466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0" tIns="46585" rIns="93170" bIns="46585" anchor="b"/>
          <a:lstStyle>
            <a:lvl1pPr algn="l" eaLnBrk="0" hangingPunct="0">
              <a:spcBef>
                <a:spcPct val="30000"/>
              </a:spcBef>
              <a:defRPr sz="1200">
                <a:solidFill>
                  <a:schemeClr val="tx1"/>
                </a:solidFill>
                <a:latin typeface="Arial" charset="0"/>
              </a:defRPr>
            </a:lvl1pPr>
            <a:lvl2pPr marL="703263" indent="-271463" algn="l" eaLnBrk="0" hangingPunct="0">
              <a:spcBef>
                <a:spcPct val="30000"/>
              </a:spcBef>
              <a:defRPr sz="1200">
                <a:solidFill>
                  <a:schemeClr val="tx1"/>
                </a:solidFill>
                <a:latin typeface="Arial" charset="0"/>
              </a:defRPr>
            </a:lvl2pPr>
            <a:lvl3pPr marL="1081088" indent="-215900" algn="l" eaLnBrk="0" hangingPunct="0">
              <a:spcBef>
                <a:spcPct val="30000"/>
              </a:spcBef>
              <a:defRPr sz="1200">
                <a:solidFill>
                  <a:schemeClr val="tx1"/>
                </a:solidFill>
                <a:latin typeface="Arial" charset="0"/>
              </a:defRPr>
            </a:lvl3pPr>
            <a:lvl4pPr marL="1512888" indent="-215900" algn="l" eaLnBrk="0" hangingPunct="0">
              <a:spcBef>
                <a:spcPct val="30000"/>
              </a:spcBef>
              <a:defRPr sz="1200">
                <a:solidFill>
                  <a:schemeClr val="tx1"/>
                </a:solidFill>
                <a:latin typeface="Arial" charset="0"/>
              </a:defRPr>
            </a:lvl4pPr>
            <a:lvl5pPr marL="1946275" indent="-215900" algn="l" eaLnBrk="0" hangingPunct="0">
              <a:spcBef>
                <a:spcPct val="30000"/>
              </a:spcBef>
              <a:defRPr sz="1200">
                <a:solidFill>
                  <a:schemeClr val="tx1"/>
                </a:solidFill>
                <a:latin typeface="Arial" charset="0"/>
              </a:defRPr>
            </a:lvl5pPr>
            <a:lvl6pPr marL="2403475" indent="-215900" eaLnBrk="0" fontAlgn="base" hangingPunct="0">
              <a:spcBef>
                <a:spcPct val="30000"/>
              </a:spcBef>
              <a:spcAft>
                <a:spcPct val="0"/>
              </a:spcAft>
              <a:defRPr sz="1200">
                <a:solidFill>
                  <a:schemeClr val="tx1"/>
                </a:solidFill>
                <a:latin typeface="Arial" charset="0"/>
              </a:defRPr>
            </a:lvl6pPr>
            <a:lvl7pPr marL="2860675" indent="-215900" eaLnBrk="0" fontAlgn="base" hangingPunct="0">
              <a:spcBef>
                <a:spcPct val="30000"/>
              </a:spcBef>
              <a:spcAft>
                <a:spcPct val="0"/>
              </a:spcAft>
              <a:defRPr sz="1200">
                <a:solidFill>
                  <a:schemeClr val="tx1"/>
                </a:solidFill>
                <a:latin typeface="Arial" charset="0"/>
              </a:defRPr>
            </a:lvl7pPr>
            <a:lvl8pPr marL="3317875" indent="-215900" eaLnBrk="0" fontAlgn="base" hangingPunct="0">
              <a:spcBef>
                <a:spcPct val="30000"/>
              </a:spcBef>
              <a:spcAft>
                <a:spcPct val="0"/>
              </a:spcAft>
              <a:defRPr sz="1200">
                <a:solidFill>
                  <a:schemeClr val="tx1"/>
                </a:solidFill>
                <a:latin typeface="Arial" charset="0"/>
              </a:defRPr>
            </a:lvl8pPr>
            <a:lvl9pPr marL="3775075" indent="-215900" eaLnBrk="0" fontAlgn="base" hangingPunct="0">
              <a:spcBef>
                <a:spcPct val="30000"/>
              </a:spcBef>
              <a:spcAft>
                <a:spcPct val="0"/>
              </a:spcAft>
              <a:defRPr sz="1200">
                <a:solidFill>
                  <a:schemeClr val="tx1"/>
                </a:solidFill>
                <a:latin typeface="Arial" charset="0"/>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fld id="{6BAB1C92-A95D-4FA8-A461-849547440DCF}" type="slidenum">
              <a:rPr kumimoji="0" lang="en-US" altLang="en-US"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20</a:t>
            </a:fld>
            <a:endParaRPr kumimoji="0" lang="en-US" altLang="en-US"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81925" name="Rectangle 2">
            <a:extLst>
              <a:ext uri="{FF2B5EF4-FFF2-40B4-BE49-F238E27FC236}">
                <a16:creationId xmlns:a16="http://schemas.microsoft.com/office/drawing/2014/main" id="{F03CC15A-A6AB-0BE5-E663-E22C7E5FD854}"/>
              </a:ext>
            </a:extLst>
          </p:cNvPr>
          <p:cNvSpPr>
            <a:spLocks noGrp="1" noRot="1" noChangeAspect="1" noChangeArrowheads="1" noTextEdit="1"/>
          </p:cNvSpPr>
          <p:nvPr>
            <p:ph type="sldImg"/>
          </p:nvPr>
        </p:nvSpPr>
        <p:spPr>
          <a:xfrm>
            <a:off x="1182688" y="695325"/>
            <a:ext cx="4648200" cy="3486150"/>
          </a:xfrm>
          <a:ln/>
        </p:spPr>
      </p:sp>
      <p:sp>
        <p:nvSpPr>
          <p:cNvPr id="81926" name="Rectangle 3">
            <a:extLst>
              <a:ext uri="{FF2B5EF4-FFF2-40B4-BE49-F238E27FC236}">
                <a16:creationId xmlns:a16="http://schemas.microsoft.com/office/drawing/2014/main" id="{93AE6236-97F9-7ED1-274D-191C23269BD5}"/>
              </a:ext>
            </a:extLst>
          </p:cNvPr>
          <p:cNvSpPr>
            <a:spLocks noGrp="1" noChangeArrowheads="1"/>
          </p:cNvSpPr>
          <p:nvPr>
            <p:ph type="body" idx="1"/>
          </p:nvPr>
        </p:nvSpPr>
        <p:spPr>
          <a:xfrm>
            <a:off x="701040" y="4415790"/>
            <a:ext cx="5608320" cy="4184994"/>
          </a:xfrm>
          <a:noFill/>
        </p:spPr>
        <p:txBody>
          <a:bodyPr lIns="93170" tIns="46585" rIns="93170" bIns="46585"/>
          <a:lstStyle/>
          <a:p>
            <a:pPr eaLnBrk="1" hangingPunct="1"/>
            <a:r>
              <a:rPr lang="en-US" altLang="en-US" sz="1600" dirty="0"/>
              <a:t>Female child homicide deaths were nearly five times more likely to involve intimate partner violence than male child homicide deaths. More male child homicide deaths were precipitated by an argument or conflict, a crime, drugs or gang involvement than females.</a:t>
            </a:r>
          </a:p>
        </p:txBody>
      </p:sp>
    </p:spTree>
    <p:extLst>
      <p:ext uri="{BB962C8B-B14F-4D97-AF65-F5344CB8AC3E}">
        <p14:creationId xmlns:p14="http://schemas.microsoft.com/office/powerpoint/2010/main" val="20735981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Firearm homicides of children ages 4 years and younger are primarily perpetrated by the victim’s caregiver (83.8%). The term “caregiver” refers to anyone serving in a caregiving role and who is responsible for the care and rearing of children or who is temporarily supervising or helping to supervise the child victim (e.g., parent, mother’s boyfriend, babysitter, older sibling, or cousin acting as babysitter/helper).</a:t>
            </a:r>
          </a:p>
        </p:txBody>
      </p:sp>
      <p:sp>
        <p:nvSpPr>
          <p:cNvPr id="4" name="Slide Number Placeholder 3"/>
          <p:cNvSpPr>
            <a:spLocks noGrp="1"/>
          </p:cNvSpPr>
          <p:nvPr>
            <p:ph type="sldNum" sz="quarter" idx="5"/>
          </p:nvPr>
        </p:nvSpPr>
        <p:spPr/>
        <p:txBody>
          <a:bodyPr/>
          <a:lstStyle/>
          <a:p>
            <a:fld id="{DBCC7D24-0DC9-4E9C-89C0-35D79A09D337}" type="slidenum">
              <a:rPr lang="en-US" smtClean="0"/>
              <a:t>21</a:t>
            </a:fld>
            <a:endParaRPr lang="en-US" dirty="0"/>
          </a:p>
        </p:txBody>
      </p:sp>
    </p:spTree>
    <p:extLst>
      <p:ext uri="{BB962C8B-B14F-4D97-AF65-F5344CB8AC3E}">
        <p14:creationId xmlns:p14="http://schemas.microsoft.com/office/powerpoint/2010/main" val="35675424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Younger children were more commonly killed by a parent or a parent’s romantic partner (e.g., boyfriend/girlfriend/spouse). Nearly half of all children killed by their parent (48.9%) were infants less than one year old and nearly one-third (30.5%) were toddlers ages 1-4.</a:t>
            </a:r>
          </a:p>
        </p:txBody>
      </p:sp>
      <p:sp>
        <p:nvSpPr>
          <p:cNvPr id="4" name="Slide Number Placeholder 3"/>
          <p:cNvSpPr>
            <a:spLocks noGrp="1"/>
          </p:cNvSpPr>
          <p:nvPr>
            <p:ph type="sldNum" sz="quarter" idx="5"/>
          </p:nvPr>
        </p:nvSpPr>
        <p:spPr/>
        <p:txBody>
          <a:bodyPr/>
          <a:lstStyle/>
          <a:p>
            <a:fld id="{DBCC7D24-0DC9-4E9C-89C0-35D79A09D337}" type="slidenum">
              <a:rPr lang="en-US" smtClean="0"/>
              <a:t>22</a:t>
            </a:fld>
            <a:endParaRPr lang="en-US" dirty="0"/>
          </a:p>
        </p:txBody>
      </p:sp>
    </p:spTree>
    <p:extLst>
      <p:ext uri="{BB962C8B-B14F-4D97-AF65-F5344CB8AC3E}">
        <p14:creationId xmlns:p14="http://schemas.microsoft.com/office/powerpoint/2010/main" val="12493637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more detailed technical notes on any of the data shared in this slide set, please contact us at </a:t>
            </a:r>
            <a:r>
              <a:rPr lang="en-US" u="sng" dirty="0"/>
              <a:t>InjuryData@dhhs.nc.gov</a:t>
            </a:r>
            <a:r>
              <a:rPr lang="en-US" dirty="0"/>
              <a:t>.</a:t>
            </a:r>
          </a:p>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3</a:t>
            </a:fld>
            <a:endParaRPr lang="en-US" dirty="0"/>
          </a:p>
        </p:txBody>
      </p:sp>
    </p:spTree>
    <p:extLst>
      <p:ext uri="{BB962C8B-B14F-4D97-AF65-F5344CB8AC3E}">
        <p14:creationId xmlns:p14="http://schemas.microsoft.com/office/powerpoint/2010/main" val="34323993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Older children were more commonly killed by a non-relative who was known to them or by a stranger. Three-fourths (74.5%) of child homicides committed by another person known to the victim (such as a friend or acquaintance) were teens ages 15-17.</a:t>
            </a:r>
          </a:p>
        </p:txBody>
      </p:sp>
      <p:sp>
        <p:nvSpPr>
          <p:cNvPr id="4" name="Slide Number Placeholder 3"/>
          <p:cNvSpPr>
            <a:spLocks noGrp="1"/>
          </p:cNvSpPr>
          <p:nvPr>
            <p:ph type="sldNum" sz="quarter" idx="5"/>
          </p:nvPr>
        </p:nvSpPr>
        <p:spPr/>
        <p:txBody>
          <a:bodyPr/>
          <a:lstStyle/>
          <a:p>
            <a:fld id="{DBCC7D24-0DC9-4E9C-89C0-35D79A09D337}" type="slidenum">
              <a:rPr lang="en-US" smtClean="0"/>
              <a:t>23</a:t>
            </a:fld>
            <a:endParaRPr lang="en-US" dirty="0"/>
          </a:p>
        </p:txBody>
      </p:sp>
    </p:spTree>
    <p:extLst>
      <p:ext uri="{BB962C8B-B14F-4D97-AF65-F5344CB8AC3E}">
        <p14:creationId xmlns:p14="http://schemas.microsoft.com/office/powerpoint/2010/main" val="17491121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algn="l" eaLnBrk="0" hangingPunct="0">
              <a:spcBef>
                <a:spcPct val="30000"/>
              </a:spcBef>
              <a:defRPr sz="1200">
                <a:solidFill>
                  <a:schemeClr val="tx1"/>
                </a:solidFill>
                <a:latin typeface="Arial" charset="0"/>
              </a:defRPr>
            </a:lvl1pPr>
            <a:lvl2pPr marL="757066" indent="-291179" algn="l" eaLnBrk="0" hangingPunct="0">
              <a:spcBef>
                <a:spcPct val="30000"/>
              </a:spcBef>
              <a:defRPr sz="1200">
                <a:solidFill>
                  <a:schemeClr val="tx1"/>
                </a:solidFill>
                <a:latin typeface="Arial" charset="0"/>
              </a:defRPr>
            </a:lvl2pPr>
            <a:lvl3pPr marL="1164717" indent="-232943" algn="l" eaLnBrk="0" hangingPunct="0">
              <a:spcBef>
                <a:spcPct val="30000"/>
              </a:spcBef>
              <a:defRPr sz="1200">
                <a:solidFill>
                  <a:schemeClr val="tx1"/>
                </a:solidFill>
                <a:latin typeface="Arial" charset="0"/>
              </a:defRPr>
            </a:lvl3pPr>
            <a:lvl4pPr marL="1630604" indent="-232943" algn="l" eaLnBrk="0" hangingPunct="0">
              <a:spcBef>
                <a:spcPct val="30000"/>
              </a:spcBef>
              <a:defRPr sz="1200">
                <a:solidFill>
                  <a:schemeClr val="tx1"/>
                </a:solidFill>
                <a:latin typeface="Arial" charset="0"/>
              </a:defRPr>
            </a:lvl4pPr>
            <a:lvl5pPr marL="2096491" indent="-232943" algn="l"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fld id="{2E4C9436-4213-41E1-8AA7-E6F893DE2A54}" type="slidenum">
              <a:rPr kumimoji="0" lang="en-US" alt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25</a:t>
            </a:fld>
            <a:endParaRPr kumimoji="0" lang="en-US" altLang="en-US"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81923" name="Rectangle 6"/>
          <p:cNvSpPr txBox="1">
            <a:spLocks noGrp="1" noChangeArrowheads="1"/>
          </p:cNvSpPr>
          <p:nvPr/>
        </p:nvSpPr>
        <p:spPr bwMode="auto">
          <a:xfrm>
            <a:off x="0" y="8828352"/>
            <a:ext cx="3037840" cy="466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0" tIns="46585" rIns="93170" bIns="46585" anchor="b"/>
          <a:lstStyle>
            <a:lvl1pPr algn="l" eaLnBrk="0" hangingPunct="0">
              <a:spcBef>
                <a:spcPct val="30000"/>
              </a:spcBef>
              <a:defRPr sz="1200">
                <a:solidFill>
                  <a:schemeClr val="tx1"/>
                </a:solidFill>
                <a:latin typeface="Arial" charset="0"/>
              </a:defRPr>
            </a:lvl1pPr>
            <a:lvl2pPr marL="703263" indent="-271463" algn="l" eaLnBrk="0" hangingPunct="0">
              <a:spcBef>
                <a:spcPct val="30000"/>
              </a:spcBef>
              <a:defRPr sz="1200">
                <a:solidFill>
                  <a:schemeClr val="tx1"/>
                </a:solidFill>
                <a:latin typeface="Arial" charset="0"/>
              </a:defRPr>
            </a:lvl2pPr>
            <a:lvl3pPr marL="1081088" indent="-215900" algn="l" eaLnBrk="0" hangingPunct="0">
              <a:spcBef>
                <a:spcPct val="30000"/>
              </a:spcBef>
              <a:defRPr sz="1200">
                <a:solidFill>
                  <a:schemeClr val="tx1"/>
                </a:solidFill>
                <a:latin typeface="Arial" charset="0"/>
              </a:defRPr>
            </a:lvl3pPr>
            <a:lvl4pPr marL="1512888" indent="-215900" algn="l" eaLnBrk="0" hangingPunct="0">
              <a:spcBef>
                <a:spcPct val="30000"/>
              </a:spcBef>
              <a:defRPr sz="1200">
                <a:solidFill>
                  <a:schemeClr val="tx1"/>
                </a:solidFill>
                <a:latin typeface="Arial" charset="0"/>
              </a:defRPr>
            </a:lvl4pPr>
            <a:lvl5pPr marL="1946275" indent="-215900" algn="l" eaLnBrk="0" hangingPunct="0">
              <a:spcBef>
                <a:spcPct val="30000"/>
              </a:spcBef>
              <a:defRPr sz="1200">
                <a:solidFill>
                  <a:schemeClr val="tx1"/>
                </a:solidFill>
                <a:latin typeface="Arial" charset="0"/>
              </a:defRPr>
            </a:lvl5pPr>
            <a:lvl6pPr marL="2403475" indent="-215900" eaLnBrk="0" fontAlgn="base" hangingPunct="0">
              <a:spcBef>
                <a:spcPct val="30000"/>
              </a:spcBef>
              <a:spcAft>
                <a:spcPct val="0"/>
              </a:spcAft>
              <a:defRPr sz="1200">
                <a:solidFill>
                  <a:schemeClr val="tx1"/>
                </a:solidFill>
                <a:latin typeface="Arial" charset="0"/>
              </a:defRPr>
            </a:lvl6pPr>
            <a:lvl7pPr marL="2860675" indent="-215900" eaLnBrk="0" fontAlgn="base" hangingPunct="0">
              <a:spcBef>
                <a:spcPct val="30000"/>
              </a:spcBef>
              <a:spcAft>
                <a:spcPct val="0"/>
              </a:spcAft>
              <a:defRPr sz="1200">
                <a:solidFill>
                  <a:schemeClr val="tx1"/>
                </a:solidFill>
                <a:latin typeface="Arial" charset="0"/>
              </a:defRPr>
            </a:lvl7pPr>
            <a:lvl8pPr marL="3317875" indent="-215900" eaLnBrk="0" fontAlgn="base" hangingPunct="0">
              <a:spcBef>
                <a:spcPct val="30000"/>
              </a:spcBef>
              <a:spcAft>
                <a:spcPct val="0"/>
              </a:spcAft>
              <a:defRPr sz="1200">
                <a:solidFill>
                  <a:schemeClr val="tx1"/>
                </a:solidFill>
                <a:latin typeface="Arial" charset="0"/>
              </a:defRPr>
            </a:lvl8pPr>
            <a:lvl9pPr marL="3775075" indent="-215900" eaLnBrk="0" fontAlgn="base" hangingPunct="0">
              <a:spcBef>
                <a:spcPct val="30000"/>
              </a:spcBef>
              <a:spcAft>
                <a:spcPct val="0"/>
              </a:spcAft>
              <a:defRPr sz="1200">
                <a:solidFill>
                  <a:schemeClr val="tx1"/>
                </a:solidFill>
                <a:latin typeface="Arial"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altLang="en-US" sz="1200" b="0" i="0" u="none" strike="noStrike" kern="1200" cap="none" spc="0" normalizeH="0" baseline="0" noProof="0">
                <a:ln>
                  <a:noFill/>
                </a:ln>
                <a:solidFill>
                  <a:prstClr val="black"/>
                </a:solidFill>
                <a:effectLst/>
                <a:uLnTx/>
                <a:uFillTx/>
                <a:latin typeface="Arial" charset="0"/>
                <a:ea typeface="+mn-ea"/>
                <a:cs typeface="+mn-cs"/>
              </a:rPr>
              <a:t>s</a:t>
            </a:r>
          </a:p>
        </p:txBody>
      </p:sp>
      <p:sp>
        <p:nvSpPr>
          <p:cNvPr id="81924" name="Rectangle 7"/>
          <p:cNvSpPr txBox="1">
            <a:spLocks noGrp="1" noChangeArrowheads="1"/>
          </p:cNvSpPr>
          <p:nvPr/>
        </p:nvSpPr>
        <p:spPr bwMode="auto">
          <a:xfrm>
            <a:off x="3970938" y="8828352"/>
            <a:ext cx="3037840" cy="466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0" tIns="46585" rIns="93170" bIns="46585" anchor="b"/>
          <a:lstStyle>
            <a:lvl1pPr algn="l" eaLnBrk="0" hangingPunct="0">
              <a:spcBef>
                <a:spcPct val="30000"/>
              </a:spcBef>
              <a:defRPr sz="1200">
                <a:solidFill>
                  <a:schemeClr val="tx1"/>
                </a:solidFill>
                <a:latin typeface="Arial" charset="0"/>
              </a:defRPr>
            </a:lvl1pPr>
            <a:lvl2pPr marL="703263" indent="-271463" algn="l" eaLnBrk="0" hangingPunct="0">
              <a:spcBef>
                <a:spcPct val="30000"/>
              </a:spcBef>
              <a:defRPr sz="1200">
                <a:solidFill>
                  <a:schemeClr val="tx1"/>
                </a:solidFill>
                <a:latin typeface="Arial" charset="0"/>
              </a:defRPr>
            </a:lvl2pPr>
            <a:lvl3pPr marL="1081088" indent="-215900" algn="l" eaLnBrk="0" hangingPunct="0">
              <a:spcBef>
                <a:spcPct val="30000"/>
              </a:spcBef>
              <a:defRPr sz="1200">
                <a:solidFill>
                  <a:schemeClr val="tx1"/>
                </a:solidFill>
                <a:latin typeface="Arial" charset="0"/>
              </a:defRPr>
            </a:lvl3pPr>
            <a:lvl4pPr marL="1512888" indent="-215900" algn="l" eaLnBrk="0" hangingPunct="0">
              <a:spcBef>
                <a:spcPct val="30000"/>
              </a:spcBef>
              <a:defRPr sz="1200">
                <a:solidFill>
                  <a:schemeClr val="tx1"/>
                </a:solidFill>
                <a:latin typeface="Arial" charset="0"/>
              </a:defRPr>
            </a:lvl4pPr>
            <a:lvl5pPr marL="1946275" indent="-215900" algn="l" eaLnBrk="0" hangingPunct="0">
              <a:spcBef>
                <a:spcPct val="30000"/>
              </a:spcBef>
              <a:defRPr sz="1200">
                <a:solidFill>
                  <a:schemeClr val="tx1"/>
                </a:solidFill>
                <a:latin typeface="Arial" charset="0"/>
              </a:defRPr>
            </a:lvl5pPr>
            <a:lvl6pPr marL="2403475" indent="-215900" eaLnBrk="0" fontAlgn="base" hangingPunct="0">
              <a:spcBef>
                <a:spcPct val="30000"/>
              </a:spcBef>
              <a:spcAft>
                <a:spcPct val="0"/>
              </a:spcAft>
              <a:defRPr sz="1200">
                <a:solidFill>
                  <a:schemeClr val="tx1"/>
                </a:solidFill>
                <a:latin typeface="Arial" charset="0"/>
              </a:defRPr>
            </a:lvl6pPr>
            <a:lvl7pPr marL="2860675" indent="-215900" eaLnBrk="0" fontAlgn="base" hangingPunct="0">
              <a:spcBef>
                <a:spcPct val="30000"/>
              </a:spcBef>
              <a:spcAft>
                <a:spcPct val="0"/>
              </a:spcAft>
              <a:defRPr sz="1200">
                <a:solidFill>
                  <a:schemeClr val="tx1"/>
                </a:solidFill>
                <a:latin typeface="Arial" charset="0"/>
              </a:defRPr>
            </a:lvl7pPr>
            <a:lvl8pPr marL="3317875" indent="-215900" eaLnBrk="0" fontAlgn="base" hangingPunct="0">
              <a:spcBef>
                <a:spcPct val="30000"/>
              </a:spcBef>
              <a:spcAft>
                <a:spcPct val="0"/>
              </a:spcAft>
              <a:defRPr sz="1200">
                <a:solidFill>
                  <a:schemeClr val="tx1"/>
                </a:solidFill>
                <a:latin typeface="Arial" charset="0"/>
              </a:defRPr>
            </a:lvl8pPr>
            <a:lvl9pPr marL="3775075" indent="-215900" eaLnBrk="0" fontAlgn="base" hangingPunct="0">
              <a:spcBef>
                <a:spcPct val="30000"/>
              </a:spcBef>
              <a:spcAft>
                <a:spcPct val="0"/>
              </a:spcAft>
              <a:defRPr sz="1200">
                <a:solidFill>
                  <a:schemeClr val="tx1"/>
                </a:solidFill>
                <a:latin typeface="Arial" charset="0"/>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fld id="{6BAB1C92-A95D-4FA8-A461-849547440DCF}" type="slidenum">
              <a:rPr kumimoji="0" lang="en-US" altLang="en-US"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25</a:t>
            </a:fld>
            <a:endParaRPr kumimoji="0" lang="en-US" altLang="en-US"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81925" name="Rectangle 2"/>
          <p:cNvSpPr>
            <a:spLocks noGrp="1" noRot="1" noChangeAspect="1" noChangeArrowheads="1" noTextEdit="1"/>
          </p:cNvSpPr>
          <p:nvPr>
            <p:ph type="sldImg"/>
          </p:nvPr>
        </p:nvSpPr>
        <p:spPr>
          <a:xfrm>
            <a:off x="1182688" y="695325"/>
            <a:ext cx="4648200" cy="3486150"/>
          </a:xfrm>
          <a:ln/>
        </p:spPr>
      </p:sp>
      <p:sp>
        <p:nvSpPr>
          <p:cNvPr id="81926" name="Rectangle 3"/>
          <p:cNvSpPr>
            <a:spLocks noGrp="1" noChangeArrowheads="1"/>
          </p:cNvSpPr>
          <p:nvPr>
            <p:ph type="body" idx="1"/>
          </p:nvPr>
        </p:nvSpPr>
        <p:spPr>
          <a:xfrm>
            <a:off x="701040" y="4415790"/>
            <a:ext cx="5608320" cy="4184994"/>
          </a:xfrm>
          <a:noFill/>
        </p:spPr>
        <p:txBody>
          <a:bodyPr lIns="93170" tIns="46585" rIns="93170" bIns="46585"/>
          <a:lstStyle/>
          <a:p>
            <a:pPr eaLnBrk="1" hangingPunct="1"/>
            <a:r>
              <a:rPr lang="en-US" altLang="en-US" sz="1600" dirty="0"/>
              <a:t>Most unintentional firearm deaths among children occurred while victim was playing with the gun (65.7%) or from unintentionally pulling the trigger (28.4%).</a:t>
            </a:r>
          </a:p>
        </p:txBody>
      </p:sp>
    </p:spTree>
    <p:extLst>
      <p:ext uri="{BB962C8B-B14F-4D97-AF65-F5344CB8AC3E}">
        <p14:creationId xmlns:p14="http://schemas.microsoft.com/office/powerpoint/2010/main" val="17353792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Firearm deaths are just the tip of the iceberg. Firearm-related injury hospitalizations and emergency department visits also contribute to the overall burden of firearm violence on North Carolina children. Of the 4.4 million NC adults that have a firearm in or around the home, roughly 1 million report storing their firearms loaded and unlocked.</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CC7D24-0DC9-4E9C-89C0-35D79A09D33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634994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Firearm injury hospitalizations among NC children increased by 144.3% between 2014 and 2023. The number of child hospitalizations decreased by 25.6% between 2023 and 2024.</a:t>
            </a:r>
          </a:p>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28</a:t>
            </a:fld>
            <a:endParaRPr lang="en-US" dirty="0"/>
          </a:p>
        </p:txBody>
      </p:sp>
    </p:spTree>
    <p:extLst>
      <p:ext uri="{BB962C8B-B14F-4D97-AF65-F5344CB8AC3E}">
        <p14:creationId xmlns:p14="http://schemas.microsoft.com/office/powerpoint/2010/main" val="13614533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highest rates for child firearm injury hospitalizations occurred amongst male NC children (12.4 per 100,000), NH Black (24.3 per 100,000) and NH American Indian children (10.6 per 100,000), and teens ages 15-17 (28.5 per 100,000).</a:t>
            </a:r>
          </a:p>
          <a:p>
            <a:r>
              <a:rPr lang="en-US" dirty="0"/>
              <a:t>These rates are calculated over a 5-year time period (2020-2024).</a:t>
            </a:r>
          </a:p>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29</a:t>
            </a:fld>
            <a:endParaRPr lang="en-US" dirty="0"/>
          </a:p>
        </p:txBody>
      </p:sp>
    </p:spTree>
    <p:extLst>
      <p:ext uri="{BB962C8B-B14F-4D97-AF65-F5344CB8AC3E}">
        <p14:creationId xmlns:p14="http://schemas.microsoft.com/office/powerpoint/2010/main" val="13177043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Firearm injury ED visits among NC children increased by 100% between 2014 and 2023. The number of child ED visits decreased by 20.8% from 2023 and 2024.</a:t>
            </a:r>
          </a:p>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31</a:t>
            </a:fld>
            <a:endParaRPr lang="en-US" dirty="0"/>
          </a:p>
        </p:txBody>
      </p:sp>
    </p:spTree>
    <p:extLst>
      <p:ext uri="{BB962C8B-B14F-4D97-AF65-F5344CB8AC3E}">
        <p14:creationId xmlns:p14="http://schemas.microsoft.com/office/powerpoint/2010/main" val="2801457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highest rates for child firearm ED visits occurred amongst male NC children (35.2 per 100,000), Black children (65.9 per 100,000), and teens ages 15-17 (69.9 per 100,000).</a:t>
            </a:r>
          </a:p>
          <a:p>
            <a:r>
              <a:rPr lang="en-US" dirty="0"/>
              <a:t>These rates are calculated over a 5-year time period (2020-2024).</a:t>
            </a:r>
          </a:p>
        </p:txBody>
      </p:sp>
      <p:sp>
        <p:nvSpPr>
          <p:cNvPr id="4" name="Slide Number Placeholder 3"/>
          <p:cNvSpPr>
            <a:spLocks noGrp="1"/>
          </p:cNvSpPr>
          <p:nvPr>
            <p:ph type="sldNum" sz="quarter" idx="5"/>
          </p:nvPr>
        </p:nvSpPr>
        <p:spPr/>
        <p:txBody>
          <a:bodyPr/>
          <a:lstStyle/>
          <a:p>
            <a:fld id="{DBCC7D24-0DC9-4E9C-89C0-35D79A09D337}" type="slidenum">
              <a:rPr lang="en-US" smtClean="0"/>
              <a:t>32</a:t>
            </a:fld>
            <a:endParaRPr lang="en-US" dirty="0"/>
          </a:p>
        </p:txBody>
      </p:sp>
    </p:spTree>
    <p:extLst>
      <p:ext uri="{BB962C8B-B14F-4D97-AF65-F5344CB8AC3E}">
        <p14:creationId xmlns:p14="http://schemas.microsoft.com/office/powerpoint/2010/main" val="3254932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NC-FASTER began in September 2020 as a three-year CDC-funded award for enhanced surveillance of nonfatal firearm injuries through syndromic surveillance on emergency department visits. This enhanced surveillance increases the timeliness of firearm injury reporting and increases the availability of rapid, reliable, and geographically-specific data. Data are collected through the North Carolina Disease Event Tracking and Epidemiologic Collection Tool (NC DETECT), the state’s syndromic surveillance system, and disseminated to key partners across the state.</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5923939-8C3E-469F-AB7C-9A2DC60C22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02649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line graph compares the count of cases captured by month by the NC-FASTER definition of nonfatal firearm injury compared to the ICD-10-CM code-based definition in the past year (2024). The NC-FASTER definition is more sensitive at capturing nonfatal firearm injury cases than the code-based definition because it includes both ICD-10-CM codes and keywords from triage notes and chief complaint narratives found in the ED record. This enhanced surveillance provides valuable insights to healthcare providers, researchers and community partners in describing the burden of firearm injury in the state.</a:t>
            </a:r>
          </a:p>
        </p:txBody>
      </p:sp>
      <p:sp>
        <p:nvSpPr>
          <p:cNvPr id="4" name="Slide Number Placeholder 3"/>
          <p:cNvSpPr>
            <a:spLocks noGrp="1"/>
          </p:cNvSpPr>
          <p:nvPr>
            <p:ph type="sldNum" sz="quarter" idx="5"/>
          </p:nvPr>
        </p:nvSpPr>
        <p:spPr/>
        <p:txBody>
          <a:bodyPr/>
          <a:lstStyle/>
          <a:p>
            <a:fld id="{DBCC7D24-0DC9-4E9C-89C0-35D79A09D337}" type="slidenum">
              <a:rPr lang="en-US" smtClean="0"/>
              <a:t>34</a:t>
            </a:fld>
            <a:endParaRPr lang="en-US" dirty="0"/>
          </a:p>
        </p:txBody>
      </p:sp>
    </p:spTree>
    <p:extLst>
      <p:ext uri="{BB962C8B-B14F-4D97-AF65-F5344CB8AC3E}">
        <p14:creationId xmlns:p14="http://schemas.microsoft.com/office/powerpoint/2010/main" val="38873279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important aspect of our work with NC-FASTER is examining the intent of firearm injuries treated in the ED.  </a:t>
            </a:r>
          </a:p>
          <a:p>
            <a:endParaRPr lang="en-US" dirty="0"/>
          </a:p>
          <a:p>
            <a:r>
              <a:rPr lang="en-US" dirty="0"/>
              <a:t>As you can see from this diagram of all firearm related ED</a:t>
            </a:r>
            <a:r>
              <a:rPr lang="en-US" baseline="0" dirty="0"/>
              <a:t> visits, the majority are reported to be unintentional injury with far fewer coded as assaults and even fewer as self-harm.  You’ll note that there are many for which intent is not indicated at all and others which are coded with more than one intent, which is contradictory. This pattern of intent for non-fatal firearm injury is very different than the pattern for fatal firearm injury, which is not necessarily surprising given the lethality of firearms. However, we do suspect that there is miscoding of intent in these data and we are working to determine to what extent that may be occurring.</a:t>
            </a:r>
          </a:p>
          <a:p>
            <a:endParaRPr lang="en-US" baseline="0" dirty="0"/>
          </a:p>
          <a:p>
            <a:r>
              <a:rPr lang="en-US" baseline="0" dirty="0"/>
              <a:t>Most of our work for NC-FASTER uses the ED visit data in NC DETECT but we are also now beginning to also work with the EMS encounter data in NC DETECT. Our work is exploring firearm injury by demographics and geography and we try to find clear but innovative ways to visually present the information. Eventually, we want to add a public facing dashboard to make firearm injury data available to anyone interested.</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CC7D24-0DC9-4E9C-89C0-35D79A09D33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779797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200" kern="1200" dirty="0">
                <a:effectLst/>
                <a:latin typeface="Calibri" panose="020F0502020204030204" pitchFamily="34" charset="0"/>
                <a:ea typeface="Calibri" panose="020F0502020204030204" pitchFamily="34" charset="0"/>
                <a:cs typeface="Calibri" panose="020F0502020204030204" pitchFamily="34" charset="0"/>
              </a:rPr>
              <a:t>This presentation is not intended to cover all data related to firearm-related injury and death. Rather it gives an overview of some of the key trends in North Carolina. It includes information on statewide firearm-related deaths, firearm injury hospitalizations and emergency department visits, and resources. Please note that when the COVID-19 pandemic began in 2020, there were many implications, including major changes to the numbers and rates within the firearm-related injury data in this slide deck. </a:t>
            </a:r>
          </a:p>
          <a:p>
            <a:pPr marL="0" marR="0">
              <a:lnSpc>
                <a:spcPct val="107000"/>
              </a:lnSpc>
              <a:spcBef>
                <a:spcPts val="0"/>
              </a:spcBef>
              <a:spcAft>
                <a:spcPts val="0"/>
              </a:spcAft>
            </a:pPr>
            <a:r>
              <a:rPr lang="en-US" sz="1200" kern="1200" dirty="0">
                <a:effectLst/>
                <a:latin typeface="Calibri" panose="020F0502020204030204" pitchFamily="34" charset="0"/>
                <a:ea typeface="Calibri" panose="020F0502020204030204" pitchFamily="34" charset="0"/>
                <a:cs typeface="Calibri" panose="020F0502020204030204" pitchFamily="34"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kern="1200" dirty="0">
                <a:effectLst/>
                <a:latin typeface="Calibri" panose="020F0502020204030204" pitchFamily="34" charset="0"/>
                <a:ea typeface="Calibri" panose="020F0502020204030204" pitchFamily="34" charset="0"/>
                <a:cs typeface="Calibri" panose="020F0502020204030204" pitchFamily="34" charset="0"/>
              </a:rPr>
              <a:t>If this slide deck does not contain the information you need, please see our custom data request policy and contact us at </a:t>
            </a:r>
            <a:r>
              <a:rPr lang="en-US" sz="1200" u="sng" kern="1200" dirty="0">
                <a:effectLst/>
                <a:latin typeface="Calibri" panose="020F0502020204030204" pitchFamily="34" charset="0"/>
                <a:ea typeface="Calibri" panose="020F0502020204030204" pitchFamily="34" charset="0"/>
                <a:cs typeface="Calibri" panose="020F0502020204030204" pitchFamily="34" charset="0"/>
              </a:rPr>
              <a:t>InjuryData@dhhs.nc.gov</a:t>
            </a:r>
            <a:r>
              <a:rPr lang="en-US" sz="1200" kern="1200" dirty="0">
                <a:effectLst/>
                <a:latin typeface="Calibri" panose="020F0502020204030204" pitchFamily="34" charset="0"/>
                <a:ea typeface="Calibri" panose="020F0502020204030204" pitchFamily="34" charset="0"/>
                <a:cs typeface="Calibri" panose="020F0502020204030204" pitchFamily="34"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4</a:t>
            </a:fld>
            <a:endParaRPr lang="en-US" dirty="0"/>
          </a:p>
        </p:txBody>
      </p:sp>
    </p:spTree>
    <p:extLst>
      <p:ext uri="{BB962C8B-B14F-4D97-AF65-F5344CB8AC3E}">
        <p14:creationId xmlns:p14="http://schemas.microsoft.com/office/powerpoint/2010/main" val="15836258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pPr>
            <a:r>
              <a:rPr lang="en-US" dirty="0"/>
              <a:t>NC-FASTER quarterly reports provide a snapshot into nonfatal firearm injuries throughout the state and include ED visit data by demographic group, county/region, and intent. These quarterly reports are available on the NC DETECT website.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923939-8C3E-469F-AB7C-9A2DC60C22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53573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Behavioral Risk Factor Surveillance System (BRFSS), developed by the Centers for Disease Control and Prevention (CDC), is a random telephone survey of state residents aged 18 years and older and administered in all 50 states, the District of Columbia and U.S. territories. The purpose is to obtain estimates of the prevalence of personal health behaviors that contribute to morbidity and mortality.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Firearm Safety Module was included in the 2021 NC BRFSS and found that more than two-fifths of NC adults have a firearm in or around the home. Over half (53%) of firearms that are stored loaded are also unlocked.</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BCC7D24-0DC9-4E9C-89C0-35D79A09D3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10308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Youth Risk Behavior Survey (YRBS), developed by the CDC, is a school-based survey conducted in both middle and high schools during odd-numbered years. The purpose is to obtain prevalence estimates of youth risk behaviors that could lead to the development of adverse health conditions later in life.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2021, </a:t>
            </a:r>
            <a:r>
              <a:rPr lang="en-US" sz="1200" dirty="0">
                <a:effectLst/>
                <a:latin typeface="Calibri" panose="020F0502020204030204" pitchFamily="34" charset="0"/>
                <a:ea typeface="Times New Roman" panose="02020603050405020304" pitchFamily="18" charset="0"/>
              </a:rPr>
              <a:t>30% of NC high school students reported that it would take them less than an hour to get and be ready to fire a loaded gun without a parent or other adult’s permission; for white high school students it was 40%. </a:t>
            </a:r>
            <a:endParaRPr lang="en-US" sz="12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38</a:t>
            </a:fld>
            <a:endParaRPr lang="en-US" dirty="0"/>
          </a:p>
        </p:txBody>
      </p:sp>
    </p:spTree>
    <p:extLst>
      <p:ext uri="{BB962C8B-B14F-4D97-AF65-F5344CB8AC3E}">
        <p14:creationId xmlns:p14="http://schemas.microsoft.com/office/powerpoint/2010/main" val="26665493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economic impact of firearm injury and violence in North Carolina is significant. The combined cost of child firearm deaths alone resulted in nearly $1.9 billion in 2023, about $800 per capita among North Carolinians ages 0-17.</a:t>
            </a:r>
          </a:p>
          <a:p>
            <a:endParaRPr lang="en-US" dirty="0"/>
          </a:p>
          <a:p>
            <a:r>
              <a:rPr lang="en-US" dirty="0"/>
              <a:t>Data retrieved from the CDC Web-based Injury Statistics Query and Reporting System (WISQARS). Fatal injury data come from the CDC’s National Center for Health Statistics (NCHS) mortality data.</a:t>
            </a:r>
          </a:p>
        </p:txBody>
      </p:sp>
      <p:sp>
        <p:nvSpPr>
          <p:cNvPr id="4" name="Slide Number Placeholder 3"/>
          <p:cNvSpPr>
            <a:spLocks noGrp="1"/>
          </p:cNvSpPr>
          <p:nvPr>
            <p:ph type="sldNum" sz="quarter" idx="5"/>
          </p:nvPr>
        </p:nvSpPr>
        <p:spPr/>
        <p:txBody>
          <a:bodyPr/>
          <a:lstStyle/>
          <a:p>
            <a:fld id="{DBCC7D24-0DC9-4E9C-89C0-35D79A09D337}" type="slidenum">
              <a:rPr lang="en-US" smtClean="0"/>
              <a:t>39</a:t>
            </a:fld>
            <a:endParaRPr lang="en-US" dirty="0"/>
          </a:p>
        </p:txBody>
      </p:sp>
    </p:spTree>
    <p:extLst>
      <p:ext uri="{BB962C8B-B14F-4D97-AF65-F5344CB8AC3E}">
        <p14:creationId xmlns:p14="http://schemas.microsoft.com/office/powerpoint/2010/main" val="6704449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132D4D"/>
                </a:solidFill>
                <a:effectLst/>
                <a:latin typeface="new-hero"/>
              </a:rPr>
              <a:t>NC S.A.F.E. (Secure All Firearms Effectively) is North Carolina’s statewide initiative designed to raise awareness of the importance of safe firearm storage. Established in 2023, the initiative provides resources and best practices for firearm storage and safety. NC S.A.F.E. is not associated with any advocacy-based initiatives related to gun laws or regulations. The initiative is run by the North Carolina Department of Public Safety and funded in part through the 2023 Byrne-State Crisis Intervention Program. </a:t>
            </a:r>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40</a:t>
            </a:fld>
            <a:endParaRPr lang="en-US" dirty="0"/>
          </a:p>
        </p:txBody>
      </p:sp>
    </p:spTree>
    <p:extLst>
      <p:ext uri="{BB962C8B-B14F-4D97-AF65-F5344CB8AC3E}">
        <p14:creationId xmlns:p14="http://schemas.microsoft.com/office/powerpoint/2010/main" val="4385562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special issue in the North Carolina Medical Journal (NCMJ) on firearm injury and violence prevention was published in July/August 2023. Featured articles include current efforts across the state, evidence-based prevention strategies, and proposed solutions for at-risk groups such as veterans, adolescents and young adults.</a:t>
            </a:r>
          </a:p>
          <a:p>
            <a:endParaRPr lang="en-US" dirty="0"/>
          </a:p>
          <a:p>
            <a:r>
              <a:rPr lang="en-US" dirty="0"/>
              <a:t>The special issue can be found here: </a:t>
            </a:r>
            <a:br>
              <a:rPr lang="en-US" sz="2800" dirty="0">
                <a:solidFill>
                  <a:schemeClr val="tx2">
                    <a:lumMod val="75000"/>
                  </a:schemeClr>
                </a:solidFill>
                <a:latin typeface="+mn-lt"/>
                <a:cs typeface="Arial" panose="020B0604020202020204" pitchFamily="34" charset="0"/>
              </a:rPr>
            </a:br>
            <a:r>
              <a:rPr lang="en-US" sz="1200" b="0" u="sng" dirty="0">
                <a:solidFill>
                  <a:srgbClr val="2F7F95"/>
                </a:solidFill>
                <a:effectLst/>
                <a:latin typeface="+mn-lt"/>
                <a:ea typeface="Calibri" panose="020F0502020204030204" pitchFamily="34" charset="0"/>
                <a:hlinkClick r:id="rId3">
                  <a:extLst>
                    <a:ext uri="{A12FA001-AC4F-418D-AE19-62706E023703}">
                      <ahyp:hlinkClr xmlns:ahyp="http://schemas.microsoft.com/office/drawing/2018/hyperlinkcolor" val="tx"/>
                    </a:ext>
                  </a:extLst>
                </a:hlinkClick>
              </a:rPr>
              <a:t>https://ncmedicaljournal.com/issue/7874</a:t>
            </a:r>
            <a:r>
              <a:rPr lang="en-US" sz="1200" b="0" dirty="0">
                <a:solidFill>
                  <a:srgbClr val="2F7F95"/>
                </a:solidFill>
                <a:effectLst/>
                <a:latin typeface="+mn-lt"/>
                <a:ea typeface="Calibri" panose="020F0502020204030204" pitchFamily="34" charset="0"/>
              </a:rPr>
              <a:t> </a:t>
            </a:r>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44</a:t>
            </a:fld>
            <a:endParaRPr lang="en-US" dirty="0"/>
          </a:p>
        </p:txBody>
      </p:sp>
    </p:spTree>
    <p:extLst>
      <p:ext uri="{BB962C8B-B14F-4D97-AF65-F5344CB8AC3E}">
        <p14:creationId xmlns:p14="http://schemas.microsoft.com/office/powerpoint/2010/main" val="29347445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45</a:t>
            </a:fld>
            <a:endParaRPr lang="en-US" dirty="0"/>
          </a:p>
        </p:txBody>
      </p:sp>
    </p:spTree>
    <p:extLst>
      <p:ext uri="{BB962C8B-B14F-4D97-AF65-F5344CB8AC3E}">
        <p14:creationId xmlns:p14="http://schemas.microsoft.com/office/powerpoint/2010/main" val="1777981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firearm-related death data presented in these slides comes from the North Carolina Violent Death Reporting System (NC-VDRS). The NC-VDRS is a public health, population-based surveillance system that contains detailed information on deaths that result from violence. </a:t>
            </a:r>
          </a:p>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5</a:t>
            </a:fld>
            <a:endParaRPr lang="en-US" dirty="0"/>
          </a:p>
        </p:txBody>
      </p:sp>
    </p:spTree>
    <p:extLst>
      <p:ext uri="{BB962C8B-B14F-4D97-AF65-F5344CB8AC3E}">
        <p14:creationId xmlns:p14="http://schemas.microsoft.com/office/powerpoint/2010/main" val="26443626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NC-VDRS provides timely information on the victims, suspects, relationships, circumstances, and weapons that are associated with every violent incident that results in a fatality in North Carolina. It is an incident-based, relational database that combines information from multiple sources, such as death certificates, medical examiner reports, and incident reports from law enforcement agencies on violent deaths to not only understand the “who, when, where, and how” but also “why” these deaths occurred. The NC-VDRS began collecting data in January 2004.</a:t>
            </a:r>
          </a:p>
          <a:p>
            <a:endParaRPr lang="en-US" dirty="0"/>
          </a:p>
        </p:txBody>
      </p:sp>
      <p:sp>
        <p:nvSpPr>
          <p:cNvPr id="4" name="Slide Number Placeholder 3"/>
          <p:cNvSpPr>
            <a:spLocks noGrp="1"/>
          </p:cNvSpPr>
          <p:nvPr>
            <p:ph type="sldNum" sz="quarter" idx="5"/>
          </p:nvPr>
        </p:nvSpPr>
        <p:spPr/>
        <p:txBody>
          <a:bodyPr/>
          <a:lstStyle/>
          <a:p>
            <a:fld id="{B5923939-8C3E-469F-AB7C-9A2DC60C222F}" type="slidenum">
              <a:rPr lang="en-US" smtClean="0"/>
              <a:t>6</a:t>
            </a:fld>
            <a:endParaRPr lang="en-US"/>
          </a:p>
        </p:txBody>
      </p:sp>
    </p:spTree>
    <p:extLst>
      <p:ext uri="{BB962C8B-B14F-4D97-AF65-F5344CB8AC3E}">
        <p14:creationId xmlns:p14="http://schemas.microsoft.com/office/powerpoint/2010/main" val="38787629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Additional data for North Carolina violent deaths can be found by accessing the NC-VDRS data dashboard on the Violent Death Data page on our branch website, </a:t>
            </a:r>
            <a:r>
              <a:rPr lang="en-US" sz="1200" u="sng" kern="1200" dirty="0">
                <a:solidFill>
                  <a:srgbClr val="44546A"/>
                </a:solidFill>
                <a:effectLst/>
                <a:latin typeface="Calibri" panose="020F0502020204030204" pitchFamily="34" charset="0"/>
                <a:ea typeface="Calibri" panose="020F0502020204030204" pitchFamily="34" charset="0"/>
                <a:cs typeface="Calibri" panose="020F0502020204030204" pitchFamily="34" charset="0"/>
              </a:rPr>
              <a:t>Injuryfreenc.dph.dhhs.gov</a:t>
            </a:r>
            <a:r>
              <a:rPr lang="en-US" sz="1200" u="none" kern="1200" dirty="0">
                <a:solidFill>
                  <a:srgbClr val="44546A"/>
                </a:solidFill>
                <a:effectLst/>
                <a:latin typeface="Calibri" panose="020F0502020204030204" pitchFamily="34" charset="0"/>
                <a:ea typeface="Calibri" panose="020F0502020204030204" pitchFamily="34" charset="0"/>
                <a:cs typeface="Calibri" panose="020F0502020204030204" pitchFamily="34" charset="0"/>
              </a:rPr>
              <a:t>. The data dashboard has a firearm deaths tab specific to firearm-related violent deaths.</a:t>
            </a:r>
            <a:endParaRPr lang="en-US" dirty="0"/>
          </a:p>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7</a:t>
            </a:fld>
            <a:endParaRPr lang="en-US" dirty="0"/>
          </a:p>
        </p:txBody>
      </p:sp>
    </p:spTree>
    <p:extLst>
      <p:ext uri="{BB962C8B-B14F-4D97-AF65-F5344CB8AC3E}">
        <p14:creationId xmlns:p14="http://schemas.microsoft.com/office/powerpoint/2010/main" val="35279392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 the last 10 years (2014-2023), 56.7%% of all violent deaths in the state of North Carolina among children ages 0-17 involved a firearm. Firearm lethality far exceeds that of other weapons and methods of self harm and injury.</a:t>
            </a:r>
          </a:p>
        </p:txBody>
      </p:sp>
      <p:sp>
        <p:nvSpPr>
          <p:cNvPr id="4" name="Slide Number Placeholder 3"/>
          <p:cNvSpPr>
            <a:spLocks noGrp="1"/>
          </p:cNvSpPr>
          <p:nvPr>
            <p:ph type="sldNum" sz="quarter" idx="5"/>
          </p:nvPr>
        </p:nvSpPr>
        <p:spPr/>
        <p:txBody>
          <a:bodyPr/>
          <a:lstStyle/>
          <a:p>
            <a:fld id="{DBCC7D24-0DC9-4E9C-89C0-35D79A09D337}" type="slidenum">
              <a:rPr lang="en-US" smtClean="0"/>
              <a:t>8</a:t>
            </a:fld>
            <a:endParaRPr lang="en-US" dirty="0"/>
          </a:p>
        </p:txBody>
      </p:sp>
    </p:spTree>
    <p:extLst>
      <p:ext uri="{BB962C8B-B14F-4D97-AF65-F5344CB8AC3E}">
        <p14:creationId xmlns:p14="http://schemas.microsoft.com/office/powerpoint/2010/main" val="2896736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2023, an average of two North Carolinian children died each week from firearm-related injury.</a:t>
            </a:r>
          </a:p>
          <a:p>
            <a:endParaRPr lang="en-US" dirty="0"/>
          </a:p>
          <a:p>
            <a:r>
              <a:rPr lang="en-US" dirty="0"/>
              <a:t>Firearm deaths continue to rise in the state of North Carolina. In 2023, 101 North Carolinian children ages 0-17 died from firearm injury, a 110% increase over the past 10 years (2014-2023). A small decrease was observed before 2019, with a 87% increase since then.</a:t>
            </a:r>
          </a:p>
        </p:txBody>
      </p:sp>
      <p:sp>
        <p:nvSpPr>
          <p:cNvPr id="4" name="Slide Number Placeholder 3"/>
          <p:cNvSpPr>
            <a:spLocks noGrp="1"/>
          </p:cNvSpPr>
          <p:nvPr>
            <p:ph type="sldNum" sz="quarter" idx="5"/>
          </p:nvPr>
        </p:nvSpPr>
        <p:spPr/>
        <p:txBody>
          <a:bodyPr/>
          <a:lstStyle/>
          <a:p>
            <a:fld id="{DBCC7D24-0DC9-4E9C-89C0-35D79A09D337}" type="slidenum">
              <a:rPr lang="en-US" smtClean="0"/>
              <a:t>9</a:t>
            </a:fld>
            <a:endParaRPr lang="en-US" dirty="0"/>
          </a:p>
        </p:txBody>
      </p:sp>
    </p:spTree>
    <p:extLst>
      <p:ext uri="{BB962C8B-B14F-4D97-AF65-F5344CB8AC3E}">
        <p14:creationId xmlns:p14="http://schemas.microsoft.com/office/powerpoint/2010/main" val="19694526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algn="l" eaLnBrk="0" hangingPunct="0">
              <a:spcBef>
                <a:spcPct val="30000"/>
              </a:spcBef>
              <a:defRPr sz="1200">
                <a:solidFill>
                  <a:schemeClr val="tx1"/>
                </a:solidFill>
                <a:latin typeface="Arial" charset="0"/>
              </a:defRPr>
            </a:lvl1pPr>
            <a:lvl2pPr marL="757066" indent="-291179" algn="l" eaLnBrk="0" hangingPunct="0">
              <a:spcBef>
                <a:spcPct val="30000"/>
              </a:spcBef>
              <a:defRPr sz="1200">
                <a:solidFill>
                  <a:schemeClr val="tx1"/>
                </a:solidFill>
                <a:latin typeface="Arial" charset="0"/>
              </a:defRPr>
            </a:lvl2pPr>
            <a:lvl3pPr marL="1164717" indent="-232943" algn="l" eaLnBrk="0" hangingPunct="0">
              <a:spcBef>
                <a:spcPct val="30000"/>
              </a:spcBef>
              <a:defRPr sz="1200">
                <a:solidFill>
                  <a:schemeClr val="tx1"/>
                </a:solidFill>
                <a:latin typeface="Arial" charset="0"/>
              </a:defRPr>
            </a:lvl3pPr>
            <a:lvl4pPr marL="1630604" indent="-232943" algn="l" eaLnBrk="0" hangingPunct="0">
              <a:spcBef>
                <a:spcPct val="30000"/>
              </a:spcBef>
              <a:defRPr sz="1200">
                <a:solidFill>
                  <a:schemeClr val="tx1"/>
                </a:solidFill>
                <a:latin typeface="Arial" charset="0"/>
              </a:defRPr>
            </a:lvl4pPr>
            <a:lvl5pPr marL="2096491" indent="-232943" algn="l"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fld id="{2E4C9436-4213-41E1-8AA7-E6F893DE2A54}" type="slidenum">
              <a:rPr kumimoji="0" lang="en-US" alt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10</a:t>
            </a:fld>
            <a:endParaRPr kumimoji="0" lang="en-US" altLang="en-US"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81923" name="Rectangle 6"/>
          <p:cNvSpPr txBox="1">
            <a:spLocks noGrp="1" noChangeArrowheads="1"/>
          </p:cNvSpPr>
          <p:nvPr/>
        </p:nvSpPr>
        <p:spPr bwMode="auto">
          <a:xfrm>
            <a:off x="0" y="8828352"/>
            <a:ext cx="3037840" cy="466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0" tIns="46585" rIns="93170" bIns="46585" anchor="b"/>
          <a:lstStyle>
            <a:lvl1pPr algn="l" eaLnBrk="0" hangingPunct="0">
              <a:spcBef>
                <a:spcPct val="30000"/>
              </a:spcBef>
              <a:defRPr sz="1200">
                <a:solidFill>
                  <a:schemeClr val="tx1"/>
                </a:solidFill>
                <a:latin typeface="Arial" charset="0"/>
              </a:defRPr>
            </a:lvl1pPr>
            <a:lvl2pPr marL="703263" indent="-271463" algn="l" eaLnBrk="0" hangingPunct="0">
              <a:spcBef>
                <a:spcPct val="30000"/>
              </a:spcBef>
              <a:defRPr sz="1200">
                <a:solidFill>
                  <a:schemeClr val="tx1"/>
                </a:solidFill>
                <a:latin typeface="Arial" charset="0"/>
              </a:defRPr>
            </a:lvl2pPr>
            <a:lvl3pPr marL="1081088" indent="-215900" algn="l" eaLnBrk="0" hangingPunct="0">
              <a:spcBef>
                <a:spcPct val="30000"/>
              </a:spcBef>
              <a:defRPr sz="1200">
                <a:solidFill>
                  <a:schemeClr val="tx1"/>
                </a:solidFill>
                <a:latin typeface="Arial" charset="0"/>
              </a:defRPr>
            </a:lvl3pPr>
            <a:lvl4pPr marL="1512888" indent="-215900" algn="l" eaLnBrk="0" hangingPunct="0">
              <a:spcBef>
                <a:spcPct val="30000"/>
              </a:spcBef>
              <a:defRPr sz="1200">
                <a:solidFill>
                  <a:schemeClr val="tx1"/>
                </a:solidFill>
                <a:latin typeface="Arial" charset="0"/>
              </a:defRPr>
            </a:lvl4pPr>
            <a:lvl5pPr marL="1946275" indent="-215900" algn="l" eaLnBrk="0" hangingPunct="0">
              <a:spcBef>
                <a:spcPct val="30000"/>
              </a:spcBef>
              <a:defRPr sz="1200">
                <a:solidFill>
                  <a:schemeClr val="tx1"/>
                </a:solidFill>
                <a:latin typeface="Arial" charset="0"/>
              </a:defRPr>
            </a:lvl5pPr>
            <a:lvl6pPr marL="2403475" indent="-215900" eaLnBrk="0" fontAlgn="base" hangingPunct="0">
              <a:spcBef>
                <a:spcPct val="30000"/>
              </a:spcBef>
              <a:spcAft>
                <a:spcPct val="0"/>
              </a:spcAft>
              <a:defRPr sz="1200">
                <a:solidFill>
                  <a:schemeClr val="tx1"/>
                </a:solidFill>
                <a:latin typeface="Arial" charset="0"/>
              </a:defRPr>
            </a:lvl6pPr>
            <a:lvl7pPr marL="2860675" indent="-215900" eaLnBrk="0" fontAlgn="base" hangingPunct="0">
              <a:spcBef>
                <a:spcPct val="30000"/>
              </a:spcBef>
              <a:spcAft>
                <a:spcPct val="0"/>
              </a:spcAft>
              <a:defRPr sz="1200">
                <a:solidFill>
                  <a:schemeClr val="tx1"/>
                </a:solidFill>
                <a:latin typeface="Arial" charset="0"/>
              </a:defRPr>
            </a:lvl7pPr>
            <a:lvl8pPr marL="3317875" indent="-215900" eaLnBrk="0" fontAlgn="base" hangingPunct="0">
              <a:spcBef>
                <a:spcPct val="30000"/>
              </a:spcBef>
              <a:spcAft>
                <a:spcPct val="0"/>
              </a:spcAft>
              <a:defRPr sz="1200">
                <a:solidFill>
                  <a:schemeClr val="tx1"/>
                </a:solidFill>
                <a:latin typeface="Arial" charset="0"/>
              </a:defRPr>
            </a:lvl8pPr>
            <a:lvl9pPr marL="3775075" indent="-215900" eaLnBrk="0" fontAlgn="base" hangingPunct="0">
              <a:spcBef>
                <a:spcPct val="30000"/>
              </a:spcBef>
              <a:spcAft>
                <a:spcPct val="0"/>
              </a:spcAft>
              <a:defRPr sz="1200">
                <a:solidFill>
                  <a:schemeClr val="tx1"/>
                </a:solidFill>
                <a:latin typeface="Arial"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altLang="en-US" sz="1200" b="0" i="0" u="none" strike="noStrike" kern="1200" cap="none" spc="0" normalizeH="0" baseline="0" noProof="0">
                <a:ln>
                  <a:noFill/>
                </a:ln>
                <a:solidFill>
                  <a:prstClr val="black"/>
                </a:solidFill>
                <a:effectLst/>
                <a:uLnTx/>
                <a:uFillTx/>
                <a:latin typeface="Arial" charset="0"/>
                <a:ea typeface="+mn-ea"/>
                <a:cs typeface="+mn-cs"/>
              </a:rPr>
              <a:t>s</a:t>
            </a:r>
          </a:p>
        </p:txBody>
      </p:sp>
      <p:sp>
        <p:nvSpPr>
          <p:cNvPr id="81924" name="Rectangle 7"/>
          <p:cNvSpPr txBox="1">
            <a:spLocks noGrp="1" noChangeArrowheads="1"/>
          </p:cNvSpPr>
          <p:nvPr/>
        </p:nvSpPr>
        <p:spPr bwMode="auto">
          <a:xfrm>
            <a:off x="3970938" y="8828352"/>
            <a:ext cx="3037840" cy="466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0" tIns="46585" rIns="93170" bIns="46585" anchor="b"/>
          <a:lstStyle>
            <a:lvl1pPr algn="l" eaLnBrk="0" hangingPunct="0">
              <a:spcBef>
                <a:spcPct val="30000"/>
              </a:spcBef>
              <a:defRPr sz="1200">
                <a:solidFill>
                  <a:schemeClr val="tx1"/>
                </a:solidFill>
                <a:latin typeface="Arial" charset="0"/>
              </a:defRPr>
            </a:lvl1pPr>
            <a:lvl2pPr marL="703263" indent="-271463" algn="l" eaLnBrk="0" hangingPunct="0">
              <a:spcBef>
                <a:spcPct val="30000"/>
              </a:spcBef>
              <a:defRPr sz="1200">
                <a:solidFill>
                  <a:schemeClr val="tx1"/>
                </a:solidFill>
                <a:latin typeface="Arial" charset="0"/>
              </a:defRPr>
            </a:lvl2pPr>
            <a:lvl3pPr marL="1081088" indent="-215900" algn="l" eaLnBrk="0" hangingPunct="0">
              <a:spcBef>
                <a:spcPct val="30000"/>
              </a:spcBef>
              <a:defRPr sz="1200">
                <a:solidFill>
                  <a:schemeClr val="tx1"/>
                </a:solidFill>
                <a:latin typeface="Arial" charset="0"/>
              </a:defRPr>
            </a:lvl3pPr>
            <a:lvl4pPr marL="1512888" indent="-215900" algn="l" eaLnBrk="0" hangingPunct="0">
              <a:spcBef>
                <a:spcPct val="30000"/>
              </a:spcBef>
              <a:defRPr sz="1200">
                <a:solidFill>
                  <a:schemeClr val="tx1"/>
                </a:solidFill>
                <a:latin typeface="Arial" charset="0"/>
              </a:defRPr>
            </a:lvl4pPr>
            <a:lvl5pPr marL="1946275" indent="-215900" algn="l" eaLnBrk="0" hangingPunct="0">
              <a:spcBef>
                <a:spcPct val="30000"/>
              </a:spcBef>
              <a:defRPr sz="1200">
                <a:solidFill>
                  <a:schemeClr val="tx1"/>
                </a:solidFill>
                <a:latin typeface="Arial" charset="0"/>
              </a:defRPr>
            </a:lvl5pPr>
            <a:lvl6pPr marL="2403475" indent="-215900" eaLnBrk="0" fontAlgn="base" hangingPunct="0">
              <a:spcBef>
                <a:spcPct val="30000"/>
              </a:spcBef>
              <a:spcAft>
                <a:spcPct val="0"/>
              </a:spcAft>
              <a:defRPr sz="1200">
                <a:solidFill>
                  <a:schemeClr val="tx1"/>
                </a:solidFill>
                <a:latin typeface="Arial" charset="0"/>
              </a:defRPr>
            </a:lvl6pPr>
            <a:lvl7pPr marL="2860675" indent="-215900" eaLnBrk="0" fontAlgn="base" hangingPunct="0">
              <a:spcBef>
                <a:spcPct val="30000"/>
              </a:spcBef>
              <a:spcAft>
                <a:spcPct val="0"/>
              </a:spcAft>
              <a:defRPr sz="1200">
                <a:solidFill>
                  <a:schemeClr val="tx1"/>
                </a:solidFill>
                <a:latin typeface="Arial" charset="0"/>
              </a:defRPr>
            </a:lvl7pPr>
            <a:lvl8pPr marL="3317875" indent="-215900" eaLnBrk="0" fontAlgn="base" hangingPunct="0">
              <a:spcBef>
                <a:spcPct val="30000"/>
              </a:spcBef>
              <a:spcAft>
                <a:spcPct val="0"/>
              </a:spcAft>
              <a:defRPr sz="1200">
                <a:solidFill>
                  <a:schemeClr val="tx1"/>
                </a:solidFill>
                <a:latin typeface="Arial" charset="0"/>
              </a:defRPr>
            </a:lvl8pPr>
            <a:lvl9pPr marL="3775075" indent="-215900" eaLnBrk="0" fontAlgn="base" hangingPunct="0">
              <a:spcBef>
                <a:spcPct val="30000"/>
              </a:spcBef>
              <a:spcAft>
                <a:spcPct val="0"/>
              </a:spcAft>
              <a:defRPr sz="1200">
                <a:solidFill>
                  <a:schemeClr val="tx1"/>
                </a:solidFill>
                <a:latin typeface="Arial" charset="0"/>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fld id="{6BAB1C92-A95D-4FA8-A461-849547440DCF}" type="slidenum">
              <a:rPr kumimoji="0" lang="en-US" altLang="en-US"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10</a:t>
            </a:fld>
            <a:endParaRPr kumimoji="0" lang="en-US" altLang="en-US"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81925" name="Rectangle 2"/>
          <p:cNvSpPr>
            <a:spLocks noGrp="1" noRot="1" noChangeAspect="1" noChangeArrowheads="1" noTextEdit="1"/>
          </p:cNvSpPr>
          <p:nvPr>
            <p:ph type="sldImg"/>
          </p:nvPr>
        </p:nvSpPr>
        <p:spPr>
          <a:xfrm>
            <a:off x="1182688" y="695325"/>
            <a:ext cx="4648200" cy="3486150"/>
          </a:xfrm>
          <a:ln/>
        </p:spPr>
      </p:sp>
      <p:sp>
        <p:nvSpPr>
          <p:cNvPr id="81926" name="Rectangle 3"/>
          <p:cNvSpPr>
            <a:spLocks noGrp="1" noChangeArrowheads="1"/>
          </p:cNvSpPr>
          <p:nvPr>
            <p:ph type="body" idx="1"/>
          </p:nvPr>
        </p:nvSpPr>
        <p:spPr>
          <a:xfrm>
            <a:off x="701040" y="4415790"/>
            <a:ext cx="5608320" cy="4184994"/>
          </a:xfrm>
          <a:noFill/>
        </p:spPr>
        <p:txBody>
          <a:bodyPr lIns="93170" tIns="46585" rIns="93170" bIns="46585"/>
          <a:lstStyle/>
          <a:p>
            <a:pPr eaLnBrk="1" hangingPunct="1"/>
            <a:r>
              <a:rPr lang="en-US" altLang="en-US" sz="1600" dirty="0"/>
              <a:t>Over the last 10 years (2014-2023), the majority of child violent deaths were firearm related (56.7%). Breaking down by manner of death, firearms were used in 62% of homicides and 49% of suicides among NC children ages 0-17.</a:t>
            </a:r>
          </a:p>
        </p:txBody>
      </p:sp>
    </p:spTree>
    <p:extLst>
      <p:ext uri="{BB962C8B-B14F-4D97-AF65-F5344CB8AC3E}">
        <p14:creationId xmlns:p14="http://schemas.microsoft.com/office/powerpoint/2010/main" val="18089852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Black Seal">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15CBE63-B4CC-ED46-B111-3AC6924C3A1B}"/>
              </a:ext>
            </a:extLst>
          </p:cNvPr>
          <p:cNvGrpSpPr/>
          <p:nvPr userDrawn="1"/>
        </p:nvGrpSpPr>
        <p:grpSpPr>
          <a:xfrm flipV="1">
            <a:off x="-1" y="0"/>
            <a:ext cx="1881156" cy="6858000"/>
            <a:chOff x="6734366" y="0"/>
            <a:chExt cx="1881156" cy="6858000"/>
          </a:xfrm>
        </p:grpSpPr>
        <p:pic>
          <p:nvPicPr>
            <p:cNvPr id="11" name="Picture 10">
              <a:extLst>
                <a:ext uri="{FF2B5EF4-FFF2-40B4-BE49-F238E27FC236}">
                  <a16:creationId xmlns:a16="http://schemas.microsoft.com/office/drawing/2014/main" id="{29453380-305C-084E-84AA-89398B79CA06}"/>
                </a:ext>
              </a:extLst>
            </p:cNvPr>
            <p:cNvPicPr>
              <a:picLocks noChangeAspect="1"/>
            </p:cNvPicPr>
            <p:nvPr userDrawn="1"/>
          </p:nvPicPr>
          <p:blipFill>
            <a:blip r:embed="rId2"/>
            <a:stretch>
              <a:fillRect/>
            </a:stretch>
          </p:blipFill>
          <p:spPr>
            <a:xfrm>
              <a:off x="7392203" y="0"/>
              <a:ext cx="1223319" cy="6858000"/>
            </a:xfrm>
            <a:prstGeom prst="rect">
              <a:avLst/>
            </a:prstGeom>
          </p:spPr>
        </p:pic>
        <p:pic>
          <p:nvPicPr>
            <p:cNvPr id="14" name="Picture 13">
              <a:extLst>
                <a:ext uri="{FF2B5EF4-FFF2-40B4-BE49-F238E27FC236}">
                  <a16:creationId xmlns:a16="http://schemas.microsoft.com/office/drawing/2014/main" id="{02EC5402-E111-7F4F-B797-62B1ADAA11EB}"/>
                </a:ext>
              </a:extLst>
            </p:cNvPr>
            <p:cNvPicPr>
              <a:picLocks noChangeAspect="1"/>
            </p:cNvPicPr>
            <p:nvPr userDrawn="1"/>
          </p:nvPicPr>
          <p:blipFill>
            <a:blip r:embed="rId3"/>
            <a:stretch>
              <a:fillRect/>
            </a:stretch>
          </p:blipFill>
          <p:spPr>
            <a:xfrm>
              <a:off x="6734366" y="0"/>
              <a:ext cx="1189765" cy="6858000"/>
            </a:xfrm>
            <a:prstGeom prst="rect">
              <a:avLst/>
            </a:prstGeom>
          </p:spPr>
        </p:pic>
      </p:grpSp>
      <p:sp>
        <p:nvSpPr>
          <p:cNvPr id="15" name="Text Placeholder 13"/>
          <p:cNvSpPr>
            <a:spLocks noGrp="1"/>
          </p:cNvSpPr>
          <p:nvPr userDrawn="1">
            <p:ph type="body" sz="quarter" idx="10" hasCustomPrompt="1"/>
          </p:nvPr>
        </p:nvSpPr>
        <p:spPr>
          <a:xfrm>
            <a:off x="2768597" y="2051009"/>
            <a:ext cx="5774267" cy="2020824"/>
          </a:xfrm>
        </p:spPr>
        <p:txBody>
          <a:bodyPr anchor="ctr">
            <a:noAutofit/>
          </a:bodyPr>
          <a:lstStyle>
            <a:lvl1pPr marL="0" indent="0">
              <a:buNone/>
              <a:defRPr sz="2400" b="1" i="0" baseline="0">
                <a:solidFill>
                  <a:schemeClr val="accent3">
                    <a:lumMod val="75000"/>
                  </a:schemeClr>
                </a:solidFill>
                <a:latin typeface="Arial" panose="020B0604020202020204" pitchFamily="34" charset="0"/>
                <a:ea typeface="Arial" panose="020B0604020202020204" pitchFamily="34" charset="0"/>
                <a:cs typeface="Arial" panose="020B0604020202020204" pitchFamily="34" charset="0"/>
              </a:defRPr>
            </a:lvl1pPr>
            <a:lvl2pPr marL="257175" indent="0">
              <a:buNone/>
              <a:defRPr sz="2100">
                <a:latin typeface="Franklin Gothic Demi Cond" panose="020B0706030402020204" pitchFamily="34" charset="0"/>
              </a:defRPr>
            </a:lvl2pPr>
            <a:lvl3pPr marL="514350" indent="0">
              <a:buNone/>
              <a:defRPr sz="2100">
                <a:latin typeface="Franklin Gothic Demi Cond" panose="020B0706030402020204" pitchFamily="34" charset="0"/>
              </a:defRPr>
            </a:lvl3pPr>
            <a:lvl4pPr marL="771525" indent="0">
              <a:buNone/>
              <a:defRPr sz="2100">
                <a:latin typeface="Franklin Gothic Demi Cond" panose="020B0706030402020204" pitchFamily="34" charset="0"/>
              </a:defRPr>
            </a:lvl4pPr>
            <a:lvl5pPr marL="1028700" indent="0">
              <a:buNone/>
              <a:defRPr sz="21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userDrawn="1">
            <p:ph type="body" sz="quarter" idx="11" hasCustomPrompt="1"/>
          </p:nvPr>
        </p:nvSpPr>
        <p:spPr>
          <a:xfrm>
            <a:off x="2768597" y="4071833"/>
            <a:ext cx="5774267" cy="948752"/>
          </a:xfrm>
        </p:spPr>
        <p:txBody>
          <a:bodyPr anchor="ctr">
            <a:noAutofit/>
          </a:bodyPr>
          <a:lstStyle>
            <a:lvl1pPr marL="0" indent="0">
              <a:lnSpc>
                <a:spcPct val="100000"/>
              </a:lnSpc>
              <a:spcBef>
                <a:spcPts val="0"/>
              </a:spcBef>
              <a:buNone/>
              <a:defRPr sz="1800" b="1" i="0" baseline="0">
                <a:solidFill>
                  <a:schemeClr val="accent3">
                    <a:lumMod val="75000"/>
                  </a:schemeClr>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Presenter Name and Title</a:t>
            </a:r>
          </a:p>
        </p:txBody>
      </p:sp>
      <p:sp>
        <p:nvSpPr>
          <p:cNvPr id="17" name="Text Placeholder 17"/>
          <p:cNvSpPr>
            <a:spLocks noGrp="1"/>
          </p:cNvSpPr>
          <p:nvPr userDrawn="1">
            <p:ph type="body" sz="quarter" idx="12" hasCustomPrompt="1"/>
          </p:nvPr>
        </p:nvSpPr>
        <p:spPr>
          <a:xfrm>
            <a:off x="2768597" y="5020585"/>
            <a:ext cx="5774267" cy="488226"/>
          </a:xfrm>
        </p:spPr>
        <p:txBody>
          <a:bodyPr anchor="ctr">
            <a:noAutofit/>
          </a:bodyPr>
          <a:lstStyle>
            <a:lvl1pPr marL="0" indent="0">
              <a:buNone/>
              <a:defRPr sz="1500" b="1" i="0" baseline="0">
                <a:solidFill>
                  <a:schemeClr val="accent3">
                    <a:lumMod val="75000"/>
                  </a:schemeClr>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Date</a:t>
            </a:r>
          </a:p>
        </p:txBody>
      </p:sp>
      <p:sp>
        <p:nvSpPr>
          <p:cNvPr id="4" name="TextBox 3"/>
          <p:cNvSpPr txBox="1"/>
          <p:nvPr userDrawn="1"/>
        </p:nvSpPr>
        <p:spPr>
          <a:xfrm>
            <a:off x="2768597" y="1404678"/>
            <a:ext cx="5837764" cy="300082"/>
          </a:xfrm>
          <a:prstGeom prst="rect">
            <a:avLst/>
          </a:prstGeom>
          <a:noFill/>
        </p:spPr>
        <p:txBody>
          <a:bodyPr wrap="square" rtlCol="0">
            <a:spAutoFit/>
          </a:bodyPr>
          <a:lstStyle/>
          <a:p>
            <a:pPr lvl="0"/>
            <a:r>
              <a:rPr lang="en-US" sz="1350" b="0" i="0" dirty="0">
                <a:solidFill>
                  <a:schemeClr val="accent3">
                    <a:lumMod val="75000"/>
                  </a:schemeClr>
                </a:solidFill>
                <a:latin typeface="Arial" panose="020B0604020202020204" pitchFamily="34" charset="0"/>
                <a:ea typeface="Gotham Book" charset="0"/>
                <a:cs typeface="Arial" panose="020B0604020202020204" pitchFamily="34" charset="0"/>
              </a:rPr>
              <a:t>NC DEPARTMENT OF HEALTH AND HUMAN SERVICES</a:t>
            </a:r>
          </a:p>
        </p:txBody>
      </p:sp>
      <p:pic>
        <p:nvPicPr>
          <p:cNvPr id="2" name="Picture 1">
            <a:extLst>
              <a:ext uri="{FF2B5EF4-FFF2-40B4-BE49-F238E27FC236}">
                <a16:creationId xmlns:a16="http://schemas.microsoft.com/office/drawing/2014/main" id="{1047EF5E-9C37-0F66-ADEC-8485DCD764D2}"/>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584684" y="483504"/>
            <a:ext cx="1901552" cy="1842348"/>
          </a:xfrm>
          <a:prstGeom prst="rect">
            <a:avLst/>
          </a:prstGeom>
        </p:spPr>
      </p:pic>
    </p:spTree>
    <p:extLst>
      <p:ext uri="{BB962C8B-B14F-4D97-AF65-F5344CB8AC3E}">
        <p14:creationId xmlns:p14="http://schemas.microsoft.com/office/powerpoint/2010/main" val="33292223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Bullet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D8452E2-608E-7385-0B1A-59C76320C329}"/>
              </a:ext>
            </a:extLst>
          </p:cNvPr>
          <p:cNvPicPr>
            <a:picLocks noChangeAspect="1"/>
          </p:cNvPicPr>
          <p:nvPr userDrawn="1"/>
        </p:nvPicPr>
        <p:blipFill rotWithShape="1">
          <a:blip r:embed="rId2"/>
          <a:srcRect l="13568"/>
          <a:stretch/>
        </p:blipFill>
        <p:spPr>
          <a:xfrm flipH="1">
            <a:off x="5543241" y="0"/>
            <a:ext cx="1223320" cy="6858000"/>
          </a:xfrm>
          <a:prstGeom prst="rect">
            <a:avLst/>
          </a:prstGeom>
        </p:spPr>
      </p:pic>
      <p:pic>
        <p:nvPicPr>
          <p:cNvPr id="2" name="Picture 1">
            <a:extLst>
              <a:ext uri="{FF2B5EF4-FFF2-40B4-BE49-F238E27FC236}">
                <a16:creationId xmlns:a16="http://schemas.microsoft.com/office/drawing/2014/main" id="{78A86B39-3865-57BE-64FB-863D06D6C1ED}"/>
              </a:ext>
            </a:extLst>
          </p:cNvPr>
          <p:cNvPicPr>
            <a:picLocks noChangeAspect="1"/>
          </p:cNvPicPr>
          <p:nvPr userDrawn="1"/>
        </p:nvPicPr>
        <p:blipFill rotWithShape="1">
          <a:blip r:embed="rId2"/>
          <a:srcRect l="13568" r="51867"/>
          <a:stretch/>
        </p:blipFill>
        <p:spPr>
          <a:xfrm>
            <a:off x="6625281" y="0"/>
            <a:ext cx="2518720" cy="6858000"/>
          </a:xfrm>
          <a:prstGeom prst="rect">
            <a:avLst/>
          </a:prstGeom>
        </p:spPr>
      </p:pic>
      <p:sp>
        <p:nvSpPr>
          <p:cNvPr id="4" name="Text Placeholder 3"/>
          <p:cNvSpPr>
            <a:spLocks noGrp="1"/>
          </p:cNvSpPr>
          <p:nvPr>
            <p:ph type="body" sz="quarter" idx="10" hasCustomPrompt="1"/>
          </p:nvPr>
        </p:nvSpPr>
        <p:spPr>
          <a:xfrm>
            <a:off x="6269272" y="1097280"/>
            <a:ext cx="2707088" cy="4937760"/>
          </a:xfrm>
        </p:spPr>
        <p:txBody>
          <a:bodyPr>
            <a:noAutofit/>
          </a:bodyPr>
          <a:lstStyle>
            <a:lvl1pPr marL="171450" indent="-171450">
              <a:lnSpc>
                <a:spcPct val="100000"/>
              </a:lnSpc>
              <a:spcBef>
                <a:spcPts val="900"/>
              </a:spcBef>
              <a:defRPr sz="2100" b="1" i="0">
                <a:solidFill>
                  <a:schemeClr val="bg1"/>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chemeClr val="bg1"/>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chemeClr val="bg1"/>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6269274" y="6155643"/>
            <a:ext cx="2552329" cy="330200"/>
          </a:xfrm>
        </p:spPr>
        <p:txBody>
          <a:bodyPr anchor="b">
            <a:noAutofit/>
          </a:bodyPr>
          <a:lstStyle>
            <a:lvl1pPr marL="0" indent="0">
              <a:lnSpc>
                <a:spcPct val="100000"/>
              </a:lnSpc>
              <a:spcBef>
                <a:spcPts val="0"/>
              </a:spcBef>
              <a:buNone/>
              <a:defRPr sz="900" b="0" i="1"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23" name="Title 1"/>
          <p:cNvSpPr>
            <a:spLocks noGrp="1"/>
          </p:cNvSpPr>
          <p:nvPr>
            <p:ph type="title" hasCustomPrompt="1"/>
          </p:nvPr>
        </p:nvSpPr>
        <p:spPr>
          <a:xfrm>
            <a:off x="6269274" y="457200"/>
            <a:ext cx="2707088" cy="548640"/>
          </a:xfrm>
        </p:spPr>
        <p:txBody>
          <a:bodyPr anchor="t">
            <a:noAutofit/>
          </a:bodyPr>
          <a:lstStyle>
            <a:lvl1pPr algn="l">
              <a:defRPr sz="24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3" name="Text Placeholder 8">
            <a:extLst>
              <a:ext uri="{FF2B5EF4-FFF2-40B4-BE49-F238E27FC236}">
                <a16:creationId xmlns:a16="http://schemas.microsoft.com/office/drawing/2014/main" id="{EBE53F0F-063A-C686-A0A6-5614D90A2DDB}"/>
              </a:ext>
            </a:extLst>
          </p:cNvPr>
          <p:cNvSpPr txBox="1">
            <a:spLocks/>
          </p:cNvSpPr>
          <p:nvPr userDrawn="1"/>
        </p:nvSpPr>
        <p:spPr>
          <a:xfrm>
            <a:off x="293209" y="6603332"/>
            <a:ext cx="7994651"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b="1" i="0" dirty="0">
                <a:latin typeface="Arial" panose="020B0604020202020204" pitchFamily="34" charset="0"/>
                <a:cs typeface="Arial" panose="020B0604020202020204" pitchFamily="34" charset="0"/>
              </a:rPr>
              <a:t>NCDHHS, Division | Presentation Title | Presentation Date</a:t>
            </a:r>
          </a:p>
        </p:txBody>
      </p:sp>
    </p:spTree>
    <p:extLst>
      <p:ext uri="{BB962C8B-B14F-4D97-AF65-F5344CB8AC3E}">
        <p14:creationId xmlns:p14="http://schemas.microsoft.com/office/powerpoint/2010/main" val="39973900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Bullet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D8452E2-608E-7385-0B1A-59C76320C329}"/>
              </a:ext>
            </a:extLst>
          </p:cNvPr>
          <p:cNvPicPr>
            <a:picLocks noChangeAspect="1"/>
          </p:cNvPicPr>
          <p:nvPr userDrawn="1"/>
        </p:nvPicPr>
        <p:blipFill rotWithShape="1">
          <a:blip r:embed="rId2"/>
          <a:srcRect l="13568"/>
          <a:stretch/>
        </p:blipFill>
        <p:spPr>
          <a:xfrm flipH="1">
            <a:off x="5543241" y="0"/>
            <a:ext cx="1223320" cy="6858000"/>
          </a:xfrm>
          <a:prstGeom prst="rect">
            <a:avLst/>
          </a:prstGeom>
        </p:spPr>
      </p:pic>
      <p:pic>
        <p:nvPicPr>
          <p:cNvPr id="2" name="Picture 1">
            <a:extLst>
              <a:ext uri="{FF2B5EF4-FFF2-40B4-BE49-F238E27FC236}">
                <a16:creationId xmlns:a16="http://schemas.microsoft.com/office/drawing/2014/main" id="{78A86B39-3865-57BE-64FB-863D06D6C1ED}"/>
              </a:ext>
            </a:extLst>
          </p:cNvPr>
          <p:cNvPicPr>
            <a:picLocks noChangeAspect="1"/>
          </p:cNvPicPr>
          <p:nvPr userDrawn="1"/>
        </p:nvPicPr>
        <p:blipFill rotWithShape="1">
          <a:blip r:embed="rId2"/>
          <a:srcRect l="13568" r="51867"/>
          <a:stretch/>
        </p:blipFill>
        <p:spPr>
          <a:xfrm>
            <a:off x="6625281" y="0"/>
            <a:ext cx="2518720" cy="6858000"/>
          </a:xfrm>
          <a:prstGeom prst="rect">
            <a:avLst/>
          </a:prstGeom>
        </p:spPr>
      </p:pic>
      <p:sp>
        <p:nvSpPr>
          <p:cNvPr id="4" name="Text Placeholder 3"/>
          <p:cNvSpPr>
            <a:spLocks noGrp="1"/>
          </p:cNvSpPr>
          <p:nvPr>
            <p:ph type="body" sz="quarter" idx="10" hasCustomPrompt="1"/>
          </p:nvPr>
        </p:nvSpPr>
        <p:spPr>
          <a:xfrm>
            <a:off x="6269272" y="1097280"/>
            <a:ext cx="2707088" cy="4937760"/>
          </a:xfrm>
        </p:spPr>
        <p:txBody>
          <a:bodyPr>
            <a:noAutofit/>
          </a:bodyPr>
          <a:lstStyle>
            <a:lvl1pPr marL="171450" indent="-171450">
              <a:lnSpc>
                <a:spcPct val="100000"/>
              </a:lnSpc>
              <a:spcBef>
                <a:spcPts val="900"/>
              </a:spcBef>
              <a:defRPr sz="2100" b="1" i="0">
                <a:solidFill>
                  <a:schemeClr val="bg1"/>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chemeClr val="bg1"/>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chemeClr val="bg1"/>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6269274" y="6155643"/>
            <a:ext cx="2552329" cy="330200"/>
          </a:xfrm>
        </p:spPr>
        <p:txBody>
          <a:bodyPr anchor="b">
            <a:noAutofit/>
          </a:bodyPr>
          <a:lstStyle>
            <a:lvl1pPr marL="0" indent="0">
              <a:lnSpc>
                <a:spcPct val="100000"/>
              </a:lnSpc>
              <a:spcBef>
                <a:spcPts val="0"/>
              </a:spcBef>
              <a:buNone/>
              <a:defRPr sz="900" b="0" i="1"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23" name="Title 1"/>
          <p:cNvSpPr>
            <a:spLocks noGrp="1"/>
          </p:cNvSpPr>
          <p:nvPr>
            <p:ph type="title" hasCustomPrompt="1"/>
          </p:nvPr>
        </p:nvSpPr>
        <p:spPr>
          <a:xfrm>
            <a:off x="6269274" y="457200"/>
            <a:ext cx="2707088" cy="548640"/>
          </a:xfrm>
        </p:spPr>
        <p:txBody>
          <a:bodyPr anchor="t">
            <a:noAutofit/>
          </a:bodyPr>
          <a:lstStyle>
            <a:lvl1pPr algn="l">
              <a:defRPr sz="24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3" name="Text Placeholder 3">
            <a:extLst>
              <a:ext uri="{FF2B5EF4-FFF2-40B4-BE49-F238E27FC236}">
                <a16:creationId xmlns:a16="http://schemas.microsoft.com/office/drawing/2014/main" id="{A96B48B2-C16F-C55C-34B8-261CEA15F4FD}"/>
              </a:ext>
            </a:extLst>
          </p:cNvPr>
          <p:cNvSpPr>
            <a:spLocks noGrp="1"/>
          </p:cNvSpPr>
          <p:nvPr>
            <p:ph type="body" sz="quarter" idx="15" hasCustomPrompt="1"/>
          </p:nvPr>
        </p:nvSpPr>
        <p:spPr>
          <a:xfrm>
            <a:off x="318052" y="1097280"/>
            <a:ext cx="4998554" cy="4937760"/>
          </a:xfrm>
        </p:spPr>
        <p:txBody>
          <a:bodyPr>
            <a:noAutofit/>
          </a:bodyPr>
          <a:lstStyle>
            <a:lvl1pPr marL="171450" indent="-171450">
              <a:lnSpc>
                <a:spcPct val="100000"/>
              </a:lnSpc>
              <a:spcBef>
                <a:spcPts val="900"/>
              </a:spcBef>
              <a:defRPr sz="21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8" name="Text Placeholder 4">
            <a:extLst>
              <a:ext uri="{FF2B5EF4-FFF2-40B4-BE49-F238E27FC236}">
                <a16:creationId xmlns:a16="http://schemas.microsoft.com/office/drawing/2014/main" id="{79C6A26D-3130-6FD1-2A27-F20A76CA3C81}"/>
              </a:ext>
            </a:extLst>
          </p:cNvPr>
          <p:cNvSpPr>
            <a:spLocks noGrp="1"/>
          </p:cNvSpPr>
          <p:nvPr>
            <p:ph type="body" sz="quarter" idx="16" hasCustomPrompt="1"/>
          </p:nvPr>
        </p:nvSpPr>
        <p:spPr>
          <a:xfrm>
            <a:off x="318053" y="6155643"/>
            <a:ext cx="4998554" cy="330200"/>
          </a:xfrm>
        </p:spPr>
        <p:txBody>
          <a:bodyPr anchor="b">
            <a:noAutofit/>
          </a:bodyPr>
          <a:lstStyle>
            <a:lvl1pPr marL="0" indent="0">
              <a:lnSpc>
                <a:spcPct val="100000"/>
              </a:lnSpc>
              <a:spcBef>
                <a:spcPts val="0"/>
              </a:spcBef>
              <a:buNone/>
              <a:defRPr sz="900" b="0" i="1" baseline="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10" name="Text Placeholder 9">
            <a:extLst>
              <a:ext uri="{FF2B5EF4-FFF2-40B4-BE49-F238E27FC236}">
                <a16:creationId xmlns:a16="http://schemas.microsoft.com/office/drawing/2014/main" id="{C69D8539-6F7B-2D19-4A84-341CCAED173C}"/>
              </a:ext>
            </a:extLst>
          </p:cNvPr>
          <p:cNvSpPr>
            <a:spLocks noGrp="1"/>
          </p:cNvSpPr>
          <p:nvPr>
            <p:ph type="body" sz="quarter" idx="17" hasCustomPrompt="1"/>
          </p:nvPr>
        </p:nvSpPr>
        <p:spPr>
          <a:xfrm>
            <a:off x="295525" y="371475"/>
            <a:ext cx="4999038" cy="635000"/>
          </a:xfrm>
        </p:spPr>
        <p:txBody>
          <a:bodyPr/>
          <a:lstStyle>
            <a:lvl1pPr marL="0" indent="0">
              <a:buNone/>
              <a:defRPr sz="2400">
                <a:solidFill>
                  <a:srgbClr val="5C93D5"/>
                </a:solidFill>
              </a:defRPr>
            </a:lvl1pPr>
          </a:lstStyle>
          <a:p>
            <a:r>
              <a:rPr lang="en-US" sz="2000" dirty="0"/>
              <a:t>Click to add text</a:t>
            </a:r>
          </a:p>
        </p:txBody>
      </p:sp>
      <p:sp>
        <p:nvSpPr>
          <p:cNvPr id="7" name="Text Placeholder 8">
            <a:extLst>
              <a:ext uri="{FF2B5EF4-FFF2-40B4-BE49-F238E27FC236}">
                <a16:creationId xmlns:a16="http://schemas.microsoft.com/office/drawing/2014/main" id="{013E346E-9DCE-FD2A-D039-9396C216A76D}"/>
              </a:ext>
            </a:extLst>
          </p:cNvPr>
          <p:cNvSpPr txBox="1">
            <a:spLocks/>
          </p:cNvSpPr>
          <p:nvPr userDrawn="1"/>
        </p:nvSpPr>
        <p:spPr>
          <a:xfrm>
            <a:off x="293209" y="6603332"/>
            <a:ext cx="7994651"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b="1" i="0" dirty="0">
                <a:latin typeface="Arial" panose="020B0604020202020204" pitchFamily="34" charset="0"/>
                <a:cs typeface="Arial" panose="020B0604020202020204" pitchFamily="34" charset="0"/>
              </a:rPr>
              <a:t>NCDHHS, Division | Presentation Title | Presentation Date</a:t>
            </a:r>
          </a:p>
        </p:txBody>
      </p:sp>
    </p:spTree>
    <p:extLst>
      <p:ext uri="{BB962C8B-B14F-4D97-AF65-F5344CB8AC3E}">
        <p14:creationId xmlns:p14="http://schemas.microsoft.com/office/powerpoint/2010/main" val="38227953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llets &amp; Table Chart Image">
    <p:spTree>
      <p:nvGrpSpPr>
        <p:cNvPr id="1" name=""/>
        <p:cNvGrpSpPr/>
        <p:nvPr/>
      </p:nvGrpSpPr>
      <p:grpSpPr>
        <a:xfrm>
          <a:off x="0" y="0"/>
          <a:ext cx="0" cy="0"/>
          <a:chOff x="0" y="0"/>
          <a:chExt cx="0" cy="0"/>
        </a:xfrm>
      </p:grpSpPr>
      <p:sp>
        <p:nvSpPr>
          <p:cNvPr id="12" name="Content Placeholder 11"/>
          <p:cNvSpPr>
            <a:spLocks noGrp="1"/>
          </p:cNvSpPr>
          <p:nvPr>
            <p:ph sz="quarter" idx="14" hasCustomPrompt="1"/>
          </p:nvPr>
        </p:nvSpPr>
        <p:spPr>
          <a:xfrm>
            <a:off x="1308100" y="2514601"/>
            <a:ext cx="7564439" cy="3529013"/>
          </a:xfrm>
        </p:spPr>
        <p:txBody>
          <a:bodyPr>
            <a:noAutofit/>
          </a:bodyPr>
          <a:lstStyle>
            <a:lvl1pPr marL="0" indent="0" algn="ctr">
              <a:buNone/>
              <a:defRPr sz="1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icon below to add table or chart</a:t>
            </a:r>
          </a:p>
        </p:txBody>
      </p:sp>
      <p:sp>
        <p:nvSpPr>
          <p:cNvPr id="13" name="Text Placeholder 3">
            <a:extLst>
              <a:ext uri="{FF2B5EF4-FFF2-40B4-BE49-F238E27FC236}">
                <a16:creationId xmlns:a16="http://schemas.microsoft.com/office/drawing/2014/main" id="{C05951D5-A53B-F748-B53B-411B88B37096}"/>
              </a:ext>
            </a:extLst>
          </p:cNvPr>
          <p:cNvSpPr>
            <a:spLocks noGrp="1"/>
          </p:cNvSpPr>
          <p:nvPr>
            <p:ph type="body" sz="quarter" idx="10" hasCustomPrompt="1"/>
          </p:nvPr>
        </p:nvSpPr>
        <p:spPr>
          <a:xfrm>
            <a:off x="1327868" y="1097282"/>
            <a:ext cx="7537836" cy="1288733"/>
          </a:xfrm>
        </p:spPr>
        <p:txBody>
          <a:bodyPr>
            <a:noAutofit/>
          </a:bodyPr>
          <a:lstStyle>
            <a:lvl1pPr marL="171450" indent="-171450">
              <a:lnSpc>
                <a:spcPct val="100000"/>
              </a:lnSpc>
              <a:spcBef>
                <a:spcPts val="900"/>
              </a:spcBef>
              <a:defRPr sz="21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14" name="Text Placeholder 4">
            <a:extLst>
              <a:ext uri="{FF2B5EF4-FFF2-40B4-BE49-F238E27FC236}">
                <a16:creationId xmlns:a16="http://schemas.microsoft.com/office/drawing/2014/main" id="{5ED21797-25F7-3A44-9079-81482EE9D03A}"/>
              </a:ext>
            </a:extLst>
          </p:cNvPr>
          <p:cNvSpPr>
            <a:spLocks noGrp="1"/>
          </p:cNvSpPr>
          <p:nvPr>
            <p:ph type="body" sz="quarter" idx="11" hasCustomPrompt="1"/>
          </p:nvPr>
        </p:nvSpPr>
        <p:spPr>
          <a:xfrm>
            <a:off x="1327869" y="6155643"/>
            <a:ext cx="7106911" cy="330200"/>
          </a:xfrm>
        </p:spPr>
        <p:txBody>
          <a:bodyPr anchor="b">
            <a:noAutofit/>
          </a:bodyPr>
          <a:lstStyle>
            <a:lvl1pPr marL="0" indent="0">
              <a:lnSpc>
                <a:spcPct val="100000"/>
              </a:lnSpc>
              <a:spcBef>
                <a:spcPts val="0"/>
              </a:spcBef>
              <a:buNone/>
              <a:defRPr sz="900" b="0" i="1" baseline="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15" name="Slide Number Placeholder 21">
            <a:extLst>
              <a:ext uri="{FF2B5EF4-FFF2-40B4-BE49-F238E27FC236}">
                <a16:creationId xmlns:a16="http://schemas.microsoft.com/office/drawing/2014/main" id="{2C7BA782-DC5C-CB45-B48B-350EECAB45C2}"/>
              </a:ext>
            </a:extLst>
          </p:cNvPr>
          <p:cNvSpPr>
            <a:spLocks noGrp="1"/>
          </p:cNvSpPr>
          <p:nvPr>
            <p:ph type="sldNum" sz="quarter" idx="15"/>
          </p:nvPr>
        </p:nvSpPr>
        <p:spPr>
          <a:xfrm>
            <a:off x="8305801" y="6603788"/>
            <a:ext cx="564098" cy="284692"/>
          </a:xfrm>
          <a:prstGeom prst="rect">
            <a:avLst/>
          </a:prstGeom>
        </p:spPr>
        <p:txBody>
          <a:bodyPr/>
          <a:lstStyle>
            <a:lvl1pPr algn="r">
              <a:defRPr sz="675"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dirty="0"/>
          </a:p>
        </p:txBody>
      </p:sp>
      <p:sp>
        <p:nvSpPr>
          <p:cNvPr id="16" name="Title 1">
            <a:extLst>
              <a:ext uri="{FF2B5EF4-FFF2-40B4-BE49-F238E27FC236}">
                <a16:creationId xmlns:a16="http://schemas.microsoft.com/office/drawing/2014/main" id="{A8E406F2-C7C6-C748-8AF1-66707FF8A084}"/>
              </a:ext>
            </a:extLst>
          </p:cNvPr>
          <p:cNvSpPr>
            <a:spLocks noGrp="1"/>
          </p:cNvSpPr>
          <p:nvPr>
            <p:ph type="title" hasCustomPrompt="1"/>
          </p:nvPr>
        </p:nvSpPr>
        <p:spPr>
          <a:xfrm>
            <a:off x="1327869" y="457200"/>
            <a:ext cx="7537836" cy="548640"/>
          </a:xfrm>
        </p:spPr>
        <p:txBody>
          <a:bodyPr anchor="t">
            <a:noAutofit/>
          </a:bodyPr>
          <a:lstStyle>
            <a:lvl1pPr algn="l">
              <a:defRPr sz="2400" b="1" i="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pic>
        <p:nvPicPr>
          <p:cNvPr id="9" name="Picture 8">
            <a:extLst>
              <a:ext uri="{FF2B5EF4-FFF2-40B4-BE49-F238E27FC236}">
                <a16:creationId xmlns:a16="http://schemas.microsoft.com/office/drawing/2014/main" id="{17936F9F-3E18-8941-88E7-313AB075F56F}"/>
              </a:ext>
            </a:extLst>
          </p:cNvPr>
          <p:cNvPicPr>
            <a:picLocks noChangeAspect="1"/>
          </p:cNvPicPr>
          <p:nvPr userDrawn="1"/>
        </p:nvPicPr>
        <p:blipFill rotWithShape="1">
          <a:blip r:embed="rId2"/>
          <a:srcRect l="13568"/>
          <a:stretch/>
        </p:blipFill>
        <p:spPr>
          <a:xfrm>
            <a:off x="0" y="0"/>
            <a:ext cx="1223320" cy="6858000"/>
          </a:xfrm>
          <a:prstGeom prst="rect">
            <a:avLst/>
          </a:prstGeom>
        </p:spPr>
      </p:pic>
      <p:sp>
        <p:nvSpPr>
          <p:cNvPr id="2" name="Text Placeholder 8">
            <a:extLst>
              <a:ext uri="{FF2B5EF4-FFF2-40B4-BE49-F238E27FC236}">
                <a16:creationId xmlns:a16="http://schemas.microsoft.com/office/drawing/2014/main" id="{FD550A9B-4FAB-132D-6ABD-080359FBA3E2}"/>
              </a:ext>
            </a:extLst>
          </p:cNvPr>
          <p:cNvSpPr txBox="1">
            <a:spLocks/>
          </p:cNvSpPr>
          <p:nvPr userDrawn="1"/>
        </p:nvSpPr>
        <p:spPr>
          <a:xfrm>
            <a:off x="1280160" y="6583680"/>
            <a:ext cx="6979760"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900" b="1" dirty="0">
                <a:solidFill>
                  <a:srgbClr val="17375E"/>
                </a:solidFill>
                <a:latin typeface="+mn-lt"/>
              </a:rPr>
              <a:t>NCDHHS, Division of Public Health </a:t>
            </a:r>
            <a:r>
              <a:rPr lang="el-GR" sz="900" b="1" dirty="0">
                <a:solidFill>
                  <a:srgbClr val="17375E"/>
                </a:solidFill>
                <a:latin typeface="+mn-lt"/>
              </a:rPr>
              <a:t>Ι</a:t>
            </a:r>
            <a:r>
              <a:rPr lang="en-US" sz="900" b="1" dirty="0">
                <a:solidFill>
                  <a:srgbClr val="17375E"/>
                </a:solidFill>
                <a:latin typeface="+mn-lt"/>
              </a:rPr>
              <a:t> Firearm Injury Deaths &amp; Morbidity in North Carolina, 2023</a:t>
            </a:r>
          </a:p>
        </p:txBody>
      </p:sp>
    </p:spTree>
    <p:extLst>
      <p:ext uri="{BB962C8B-B14F-4D97-AF65-F5344CB8AC3E}">
        <p14:creationId xmlns:p14="http://schemas.microsoft.com/office/powerpoint/2010/main" val="7376277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Column Table Chart Image">
    <p:spTree>
      <p:nvGrpSpPr>
        <p:cNvPr id="1" name=""/>
        <p:cNvGrpSpPr/>
        <p:nvPr/>
      </p:nvGrpSpPr>
      <p:grpSpPr>
        <a:xfrm>
          <a:off x="0" y="0"/>
          <a:ext cx="0" cy="0"/>
          <a:chOff x="0" y="0"/>
          <a:chExt cx="0" cy="0"/>
        </a:xfrm>
      </p:grpSpPr>
      <p:sp>
        <p:nvSpPr>
          <p:cNvPr id="12" name="Content Placeholder 11"/>
          <p:cNvSpPr>
            <a:spLocks noGrp="1"/>
          </p:cNvSpPr>
          <p:nvPr>
            <p:ph sz="quarter" idx="14" hasCustomPrompt="1"/>
          </p:nvPr>
        </p:nvSpPr>
        <p:spPr>
          <a:xfrm>
            <a:off x="622299" y="1900238"/>
            <a:ext cx="3840480" cy="4086226"/>
          </a:xfrm>
        </p:spPr>
        <p:txBody>
          <a:bodyPr>
            <a:noAutofit/>
          </a:bodyPr>
          <a:lstStyle>
            <a:lvl1pPr marL="0" indent="0" algn="ctr">
              <a:buNone/>
              <a:defRPr sz="15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icon below to add table, chart, image</a:t>
            </a:r>
          </a:p>
        </p:txBody>
      </p:sp>
      <p:sp>
        <p:nvSpPr>
          <p:cNvPr id="10" name="Content Placeholder 11"/>
          <p:cNvSpPr>
            <a:spLocks noGrp="1"/>
          </p:cNvSpPr>
          <p:nvPr>
            <p:ph sz="quarter" idx="15" hasCustomPrompt="1"/>
          </p:nvPr>
        </p:nvSpPr>
        <p:spPr>
          <a:xfrm>
            <a:off x="4665132" y="1900238"/>
            <a:ext cx="3840480" cy="4086226"/>
          </a:xfrm>
        </p:spPr>
        <p:txBody>
          <a:bodyPr>
            <a:noAutofit/>
          </a:bodyPr>
          <a:lstStyle>
            <a:lvl1pPr marL="0" indent="0" algn="ctr">
              <a:buNone/>
              <a:defRPr sz="15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icon below to add table, chart, image</a:t>
            </a:r>
          </a:p>
        </p:txBody>
      </p:sp>
      <p:sp>
        <p:nvSpPr>
          <p:cNvPr id="18" name="Text Placeholder 4">
            <a:extLst>
              <a:ext uri="{FF2B5EF4-FFF2-40B4-BE49-F238E27FC236}">
                <a16:creationId xmlns:a16="http://schemas.microsoft.com/office/drawing/2014/main" id="{F0CFCE86-664D-A446-BE06-01C8C24E9E1B}"/>
              </a:ext>
            </a:extLst>
          </p:cNvPr>
          <p:cNvSpPr>
            <a:spLocks noGrp="1"/>
          </p:cNvSpPr>
          <p:nvPr>
            <p:ph type="body" sz="quarter" idx="11" hasCustomPrompt="1"/>
          </p:nvPr>
        </p:nvSpPr>
        <p:spPr>
          <a:xfrm>
            <a:off x="302150" y="6155643"/>
            <a:ext cx="8073990" cy="330200"/>
          </a:xfrm>
        </p:spPr>
        <p:txBody>
          <a:bodyPr anchor="b">
            <a:noAutofit/>
          </a:bodyPr>
          <a:lstStyle>
            <a:lvl1pPr marL="0" indent="0">
              <a:lnSpc>
                <a:spcPct val="100000"/>
              </a:lnSpc>
              <a:spcBef>
                <a:spcPts val="0"/>
              </a:spcBef>
              <a:buNone/>
              <a:defRPr sz="900" b="0" i="1" baseline="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19" name="Slide Number Placeholder 21">
            <a:extLst>
              <a:ext uri="{FF2B5EF4-FFF2-40B4-BE49-F238E27FC236}">
                <a16:creationId xmlns:a16="http://schemas.microsoft.com/office/drawing/2014/main" id="{4D11D409-0A96-9B43-B5E9-8C9EBB3490D1}"/>
              </a:ext>
            </a:extLst>
          </p:cNvPr>
          <p:cNvSpPr>
            <a:spLocks noGrp="1"/>
          </p:cNvSpPr>
          <p:nvPr>
            <p:ph type="sldNum" sz="quarter" idx="16"/>
          </p:nvPr>
        </p:nvSpPr>
        <p:spPr>
          <a:xfrm>
            <a:off x="8305801" y="6603788"/>
            <a:ext cx="564098" cy="284692"/>
          </a:xfrm>
          <a:prstGeom prst="rect">
            <a:avLst/>
          </a:prstGeom>
        </p:spPr>
        <p:txBody>
          <a:bodyPr/>
          <a:lstStyle>
            <a:lvl1pPr algn="r">
              <a:defRPr sz="675"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dirty="0"/>
          </a:p>
        </p:txBody>
      </p:sp>
      <p:sp>
        <p:nvSpPr>
          <p:cNvPr id="20" name="Title 1">
            <a:extLst>
              <a:ext uri="{FF2B5EF4-FFF2-40B4-BE49-F238E27FC236}">
                <a16:creationId xmlns:a16="http://schemas.microsoft.com/office/drawing/2014/main" id="{F17C0509-ABF8-A14C-9CCC-ACF4B252782C}"/>
              </a:ext>
            </a:extLst>
          </p:cNvPr>
          <p:cNvSpPr>
            <a:spLocks noGrp="1"/>
          </p:cNvSpPr>
          <p:nvPr>
            <p:ph type="title" hasCustomPrompt="1"/>
          </p:nvPr>
        </p:nvSpPr>
        <p:spPr>
          <a:xfrm>
            <a:off x="302150" y="1180769"/>
            <a:ext cx="8563554" cy="548640"/>
          </a:xfrm>
        </p:spPr>
        <p:txBody>
          <a:bodyPr anchor="t">
            <a:noAutofit/>
          </a:bodyPr>
          <a:lstStyle>
            <a:lvl1pPr algn="l">
              <a:defRPr sz="2400" b="1" i="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pic>
        <p:nvPicPr>
          <p:cNvPr id="9" name="Picture 8">
            <a:extLst>
              <a:ext uri="{FF2B5EF4-FFF2-40B4-BE49-F238E27FC236}">
                <a16:creationId xmlns:a16="http://schemas.microsoft.com/office/drawing/2014/main" id="{3083D3DB-AB8F-794A-B493-317B10CC4DCB}"/>
              </a:ext>
            </a:extLst>
          </p:cNvPr>
          <p:cNvPicPr>
            <a:picLocks noChangeAspect="1"/>
          </p:cNvPicPr>
          <p:nvPr userDrawn="1"/>
        </p:nvPicPr>
        <p:blipFill rotWithShape="1">
          <a:blip r:embed="rId2"/>
          <a:srcRect t="26307"/>
          <a:stretch/>
        </p:blipFill>
        <p:spPr>
          <a:xfrm>
            <a:off x="0" y="0"/>
            <a:ext cx="9144000" cy="1119096"/>
          </a:xfrm>
          <a:prstGeom prst="rect">
            <a:avLst/>
          </a:prstGeom>
        </p:spPr>
      </p:pic>
      <p:sp>
        <p:nvSpPr>
          <p:cNvPr id="2" name="Text Placeholder 8">
            <a:extLst>
              <a:ext uri="{FF2B5EF4-FFF2-40B4-BE49-F238E27FC236}">
                <a16:creationId xmlns:a16="http://schemas.microsoft.com/office/drawing/2014/main" id="{6E02F64E-2CEF-59B1-BBF3-B28B49C9403E}"/>
              </a:ext>
            </a:extLst>
          </p:cNvPr>
          <p:cNvSpPr txBox="1">
            <a:spLocks/>
          </p:cNvSpPr>
          <p:nvPr userDrawn="1"/>
        </p:nvSpPr>
        <p:spPr>
          <a:xfrm>
            <a:off x="293209" y="6603332"/>
            <a:ext cx="7994651"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900" b="1" dirty="0">
                <a:solidFill>
                  <a:srgbClr val="17375E"/>
                </a:solidFill>
                <a:latin typeface="+mn-lt"/>
              </a:rPr>
              <a:t>NCDHHS, Division of Public Health </a:t>
            </a:r>
            <a:r>
              <a:rPr lang="el-GR" sz="900" b="1" dirty="0">
                <a:solidFill>
                  <a:srgbClr val="17375E"/>
                </a:solidFill>
                <a:latin typeface="+mn-lt"/>
              </a:rPr>
              <a:t>Ι</a:t>
            </a:r>
            <a:r>
              <a:rPr lang="en-US" sz="900" b="1" dirty="0">
                <a:solidFill>
                  <a:srgbClr val="17375E"/>
                </a:solidFill>
                <a:latin typeface="+mn-lt"/>
              </a:rPr>
              <a:t> Firearm Injury Deaths &amp; Morbidity in North Carolina, 2023</a:t>
            </a:r>
          </a:p>
        </p:txBody>
      </p:sp>
    </p:spTree>
    <p:extLst>
      <p:ext uri="{BB962C8B-B14F-4D97-AF65-F5344CB8AC3E}">
        <p14:creationId xmlns:p14="http://schemas.microsoft.com/office/powerpoint/2010/main" val="1731955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3E8FB92-BB69-730C-9977-A0AD38F8B79F}"/>
              </a:ext>
            </a:extLst>
          </p:cNvPr>
          <p:cNvSpPr/>
          <p:nvPr userDrawn="1"/>
        </p:nvSpPr>
        <p:spPr>
          <a:xfrm>
            <a:off x="0" y="0"/>
            <a:ext cx="9144000" cy="6858000"/>
          </a:xfrm>
          <a:prstGeom prst="rect">
            <a:avLst/>
          </a:prstGeom>
          <a:solidFill>
            <a:srgbClr val="5C93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13">
            <a:extLst>
              <a:ext uri="{FF2B5EF4-FFF2-40B4-BE49-F238E27FC236}">
                <a16:creationId xmlns:a16="http://schemas.microsoft.com/office/drawing/2014/main" id="{EC8477E5-DFD4-9071-E66E-13E2B16743A7}"/>
              </a:ext>
            </a:extLst>
          </p:cNvPr>
          <p:cNvSpPr>
            <a:spLocks noGrp="1"/>
          </p:cNvSpPr>
          <p:nvPr>
            <p:ph type="body" sz="quarter" idx="10"/>
          </p:nvPr>
        </p:nvSpPr>
        <p:spPr>
          <a:xfrm>
            <a:off x="0" y="457199"/>
            <a:ext cx="9144000" cy="5943602"/>
          </a:xfrm>
          <a:prstGeom prst="rect">
            <a:avLst/>
          </a:prstGeom>
        </p:spPr>
        <p:txBody>
          <a:bodyPr anchor="ctr">
            <a:noAutofit/>
          </a:bodyPr>
          <a:lstStyle>
            <a:lvl1pPr marL="0" indent="0" algn="ctr">
              <a:buNone/>
              <a:defRPr sz="88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endParaRPr lang="en-US" dirty="0"/>
          </a:p>
        </p:txBody>
      </p:sp>
    </p:spTree>
    <p:extLst>
      <p:ext uri="{BB962C8B-B14F-4D97-AF65-F5344CB8AC3E}">
        <p14:creationId xmlns:p14="http://schemas.microsoft.com/office/powerpoint/2010/main" val="8123405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941B8DD-4D1E-4983-BAF2-DE37726E6D47}" type="datetimeFigureOut">
              <a:rPr lang="en-US" smtClean="0"/>
              <a:t>10/2/2025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707B5D-39FB-499B-9CCC-B7CAFD34BB88}" type="slidenum">
              <a:rPr lang="en-US" smtClean="0"/>
              <a:t>‹#›</a:t>
            </a:fld>
            <a:endParaRPr lang="en-US"/>
          </a:p>
        </p:txBody>
      </p:sp>
    </p:spTree>
    <p:extLst>
      <p:ext uri="{BB962C8B-B14F-4D97-AF65-F5344CB8AC3E}">
        <p14:creationId xmlns:p14="http://schemas.microsoft.com/office/powerpoint/2010/main" val="42812770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 Black Seal">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15CBE63-B4CC-ED46-B111-3AC6924C3A1B}"/>
              </a:ext>
            </a:extLst>
          </p:cNvPr>
          <p:cNvGrpSpPr/>
          <p:nvPr userDrawn="1"/>
        </p:nvGrpSpPr>
        <p:grpSpPr>
          <a:xfrm flipV="1">
            <a:off x="-1" y="0"/>
            <a:ext cx="1881156" cy="6858000"/>
            <a:chOff x="6734366" y="0"/>
            <a:chExt cx="1881156" cy="6858000"/>
          </a:xfrm>
        </p:grpSpPr>
        <p:pic>
          <p:nvPicPr>
            <p:cNvPr id="11" name="Picture 10">
              <a:extLst>
                <a:ext uri="{FF2B5EF4-FFF2-40B4-BE49-F238E27FC236}">
                  <a16:creationId xmlns:a16="http://schemas.microsoft.com/office/drawing/2014/main" id="{29453380-305C-084E-84AA-89398B79CA06}"/>
                </a:ext>
              </a:extLst>
            </p:cNvPr>
            <p:cNvPicPr>
              <a:picLocks noChangeAspect="1"/>
            </p:cNvPicPr>
            <p:nvPr userDrawn="1"/>
          </p:nvPicPr>
          <p:blipFill>
            <a:blip r:embed="rId2"/>
            <a:stretch>
              <a:fillRect/>
            </a:stretch>
          </p:blipFill>
          <p:spPr>
            <a:xfrm>
              <a:off x="7392203" y="0"/>
              <a:ext cx="1223319" cy="6858000"/>
            </a:xfrm>
            <a:prstGeom prst="rect">
              <a:avLst/>
            </a:prstGeom>
          </p:spPr>
        </p:pic>
        <p:pic>
          <p:nvPicPr>
            <p:cNvPr id="14" name="Picture 13">
              <a:extLst>
                <a:ext uri="{FF2B5EF4-FFF2-40B4-BE49-F238E27FC236}">
                  <a16:creationId xmlns:a16="http://schemas.microsoft.com/office/drawing/2014/main" id="{02EC5402-E111-7F4F-B797-62B1ADAA11EB}"/>
                </a:ext>
              </a:extLst>
            </p:cNvPr>
            <p:cNvPicPr>
              <a:picLocks noChangeAspect="1"/>
            </p:cNvPicPr>
            <p:nvPr userDrawn="1"/>
          </p:nvPicPr>
          <p:blipFill>
            <a:blip r:embed="rId3"/>
            <a:stretch>
              <a:fillRect/>
            </a:stretch>
          </p:blipFill>
          <p:spPr>
            <a:xfrm>
              <a:off x="6734366" y="0"/>
              <a:ext cx="1189765" cy="6858000"/>
            </a:xfrm>
            <a:prstGeom prst="rect">
              <a:avLst/>
            </a:prstGeom>
          </p:spPr>
        </p:pic>
      </p:grpSp>
      <p:sp>
        <p:nvSpPr>
          <p:cNvPr id="15" name="Text Placeholder 13"/>
          <p:cNvSpPr>
            <a:spLocks noGrp="1"/>
          </p:cNvSpPr>
          <p:nvPr userDrawn="1">
            <p:ph type="body" sz="quarter" idx="10" hasCustomPrompt="1"/>
          </p:nvPr>
        </p:nvSpPr>
        <p:spPr>
          <a:xfrm>
            <a:off x="2768597" y="2051009"/>
            <a:ext cx="5774267" cy="2020824"/>
          </a:xfrm>
        </p:spPr>
        <p:txBody>
          <a:bodyPr anchor="ctr">
            <a:noAutofit/>
          </a:bodyPr>
          <a:lstStyle>
            <a:lvl1pPr marL="0" indent="0">
              <a:buNone/>
              <a:defRPr sz="2400" b="1" i="0" baseline="0">
                <a:solidFill>
                  <a:schemeClr val="accent3">
                    <a:lumMod val="75000"/>
                  </a:schemeClr>
                </a:solidFill>
                <a:latin typeface="Arial" panose="020B0604020202020204" pitchFamily="34" charset="0"/>
                <a:ea typeface="Arial" panose="020B0604020202020204" pitchFamily="34" charset="0"/>
                <a:cs typeface="Arial" panose="020B0604020202020204" pitchFamily="34" charset="0"/>
              </a:defRPr>
            </a:lvl1pPr>
            <a:lvl2pPr marL="257175" indent="0">
              <a:buNone/>
              <a:defRPr sz="2100">
                <a:latin typeface="Franklin Gothic Demi Cond" panose="020B0706030402020204" pitchFamily="34" charset="0"/>
              </a:defRPr>
            </a:lvl2pPr>
            <a:lvl3pPr marL="514350" indent="0">
              <a:buNone/>
              <a:defRPr sz="2100">
                <a:latin typeface="Franklin Gothic Demi Cond" panose="020B0706030402020204" pitchFamily="34" charset="0"/>
              </a:defRPr>
            </a:lvl3pPr>
            <a:lvl4pPr marL="771525" indent="0">
              <a:buNone/>
              <a:defRPr sz="2100">
                <a:latin typeface="Franklin Gothic Demi Cond" panose="020B0706030402020204" pitchFamily="34" charset="0"/>
              </a:defRPr>
            </a:lvl4pPr>
            <a:lvl5pPr marL="1028700" indent="0">
              <a:buNone/>
              <a:defRPr sz="21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userDrawn="1">
            <p:ph type="body" sz="quarter" idx="11" hasCustomPrompt="1"/>
          </p:nvPr>
        </p:nvSpPr>
        <p:spPr>
          <a:xfrm>
            <a:off x="2768597" y="4071833"/>
            <a:ext cx="5774267" cy="948752"/>
          </a:xfrm>
        </p:spPr>
        <p:txBody>
          <a:bodyPr anchor="ctr">
            <a:noAutofit/>
          </a:bodyPr>
          <a:lstStyle>
            <a:lvl1pPr marL="0" indent="0">
              <a:lnSpc>
                <a:spcPct val="100000"/>
              </a:lnSpc>
              <a:spcBef>
                <a:spcPts val="0"/>
              </a:spcBef>
              <a:buNone/>
              <a:defRPr sz="1800" b="1" i="0" baseline="0">
                <a:solidFill>
                  <a:schemeClr val="accent3">
                    <a:lumMod val="75000"/>
                  </a:schemeClr>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Presenter Name and Title</a:t>
            </a:r>
          </a:p>
        </p:txBody>
      </p:sp>
      <p:sp>
        <p:nvSpPr>
          <p:cNvPr id="17" name="Text Placeholder 17"/>
          <p:cNvSpPr>
            <a:spLocks noGrp="1"/>
          </p:cNvSpPr>
          <p:nvPr userDrawn="1">
            <p:ph type="body" sz="quarter" idx="12" hasCustomPrompt="1"/>
          </p:nvPr>
        </p:nvSpPr>
        <p:spPr>
          <a:xfrm>
            <a:off x="2768597" y="5020585"/>
            <a:ext cx="5774267" cy="488226"/>
          </a:xfrm>
        </p:spPr>
        <p:txBody>
          <a:bodyPr anchor="ctr">
            <a:noAutofit/>
          </a:bodyPr>
          <a:lstStyle>
            <a:lvl1pPr marL="0" indent="0">
              <a:buNone/>
              <a:defRPr sz="1500" b="1" i="0" baseline="0">
                <a:solidFill>
                  <a:schemeClr val="accent3">
                    <a:lumMod val="75000"/>
                  </a:schemeClr>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Date</a:t>
            </a:r>
          </a:p>
        </p:txBody>
      </p:sp>
      <p:sp>
        <p:nvSpPr>
          <p:cNvPr id="4" name="TextBox 3"/>
          <p:cNvSpPr txBox="1"/>
          <p:nvPr userDrawn="1"/>
        </p:nvSpPr>
        <p:spPr>
          <a:xfrm>
            <a:off x="2768597" y="1404678"/>
            <a:ext cx="5837764" cy="300082"/>
          </a:xfrm>
          <a:prstGeom prst="rect">
            <a:avLst/>
          </a:prstGeom>
          <a:noFill/>
        </p:spPr>
        <p:txBody>
          <a:bodyPr wrap="square" rtlCol="0">
            <a:spAutoFit/>
          </a:bodyPr>
          <a:lstStyle/>
          <a:p>
            <a:pPr lvl="0"/>
            <a:r>
              <a:rPr lang="en-US" sz="1350" b="0" i="0" dirty="0">
                <a:solidFill>
                  <a:schemeClr val="accent3">
                    <a:lumMod val="75000"/>
                  </a:schemeClr>
                </a:solidFill>
                <a:latin typeface="Arial" panose="020B0604020202020204" pitchFamily="34" charset="0"/>
                <a:ea typeface="Gotham Book" charset="0"/>
                <a:cs typeface="Arial" panose="020B0604020202020204" pitchFamily="34" charset="0"/>
              </a:rPr>
              <a:t>NC DEPARTMENT OF HEALTH AND HUMAN SERVICES</a:t>
            </a:r>
          </a:p>
        </p:txBody>
      </p:sp>
      <p:pic>
        <p:nvPicPr>
          <p:cNvPr id="2" name="Picture 1">
            <a:extLst>
              <a:ext uri="{FF2B5EF4-FFF2-40B4-BE49-F238E27FC236}">
                <a16:creationId xmlns:a16="http://schemas.microsoft.com/office/drawing/2014/main" id="{1047EF5E-9C37-0F66-ADEC-8485DCD764D2}"/>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584684" y="483504"/>
            <a:ext cx="1901552" cy="1842348"/>
          </a:xfrm>
          <a:prstGeom prst="rect">
            <a:avLst/>
          </a:prstGeom>
        </p:spPr>
      </p:pic>
    </p:spTree>
    <p:extLst>
      <p:ext uri="{BB962C8B-B14F-4D97-AF65-F5344CB8AC3E}">
        <p14:creationId xmlns:p14="http://schemas.microsoft.com/office/powerpoint/2010/main" val="23463742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Slide - Black Seal">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95076C68-EF58-6343-9E56-5AD2020B2605}"/>
              </a:ext>
            </a:extLst>
          </p:cNvPr>
          <p:cNvGrpSpPr/>
          <p:nvPr userDrawn="1"/>
        </p:nvGrpSpPr>
        <p:grpSpPr>
          <a:xfrm flipV="1">
            <a:off x="1" y="0"/>
            <a:ext cx="8615522" cy="6858000"/>
            <a:chOff x="0" y="817927"/>
            <a:chExt cx="8615522" cy="6040073"/>
          </a:xfrm>
        </p:grpSpPr>
        <p:pic>
          <p:nvPicPr>
            <p:cNvPr id="11" name="Picture 10">
              <a:extLst>
                <a:ext uri="{FF2B5EF4-FFF2-40B4-BE49-F238E27FC236}">
                  <a16:creationId xmlns:a16="http://schemas.microsoft.com/office/drawing/2014/main" id="{89890F9C-A5DB-2646-9CEC-6E7CC4166302}"/>
                </a:ext>
              </a:extLst>
            </p:cNvPr>
            <p:cNvPicPr>
              <a:picLocks noChangeAspect="1"/>
            </p:cNvPicPr>
            <p:nvPr userDrawn="1"/>
          </p:nvPicPr>
          <p:blipFill>
            <a:blip r:embed="rId2"/>
            <a:stretch>
              <a:fillRect/>
            </a:stretch>
          </p:blipFill>
          <p:spPr>
            <a:xfrm>
              <a:off x="7392203" y="817927"/>
              <a:ext cx="1223319" cy="6040073"/>
            </a:xfrm>
            <a:prstGeom prst="rect">
              <a:avLst/>
            </a:prstGeom>
          </p:spPr>
        </p:pic>
        <p:pic>
          <p:nvPicPr>
            <p:cNvPr id="14" name="Picture 13">
              <a:extLst>
                <a:ext uri="{FF2B5EF4-FFF2-40B4-BE49-F238E27FC236}">
                  <a16:creationId xmlns:a16="http://schemas.microsoft.com/office/drawing/2014/main" id="{4366C9A7-ABE5-C347-93C3-1B296BA730AF}"/>
                </a:ext>
              </a:extLst>
            </p:cNvPr>
            <p:cNvPicPr>
              <a:picLocks noChangeAspect="1"/>
            </p:cNvPicPr>
            <p:nvPr userDrawn="1"/>
          </p:nvPicPr>
          <p:blipFill>
            <a:blip r:embed="rId3"/>
            <a:stretch>
              <a:fillRect/>
            </a:stretch>
          </p:blipFill>
          <p:spPr>
            <a:xfrm>
              <a:off x="0" y="817927"/>
              <a:ext cx="7924132" cy="6040073"/>
            </a:xfrm>
            <a:prstGeom prst="rect">
              <a:avLst/>
            </a:prstGeom>
          </p:spPr>
        </p:pic>
      </p:grpSp>
      <p:sp>
        <p:nvSpPr>
          <p:cNvPr id="15" name="Text Placeholder 13"/>
          <p:cNvSpPr>
            <a:spLocks noGrp="1"/>
          </p:cNvSpPr>
          <p:nvPr userDrawn="1">
            <p:ph type="body" sz="quarter" idx="10" hasCustomPrompt="1"/>
          </p:nvPr>
        </p:nvSpPr>
        <p:spPr>
          <a:xfrm>
            <a:off x="625472" y="1536659"/>
            <a:ext cx="5774267" cy="2020824"/>
          </a:xfrm>
        </p:spPr>
        <p:txBody>
          <a:bodyPr anchor="t">
            <a:noAutofit/>
          </a:bodyPr>
          <a:lstStyle>
            <a:lvl1pPr marL="0" indent="0">
              <a:buNone/>
              <a:defRPr sz="24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vl2pPr marL="257175" indent="0">
              <a:buNone/>
              <a:defRPr sz="2100">
                <a:latin typeface="Franklin Gothic Demi Cond" panose="020B0706030402020204" pitchFamily="34" charset="0"/>
              </a:defRPr>
            </a:lvl2pPr>
            <a:lvl3pPr marL="514350" indent="0">
              <a:buNone/>
              <a:defRPr sz="2100">
                <a:latin typeface="Franklin Gothic Demi Cond" panose="020B0706030402020204" pitchFamily="34" charset="0"/>
              </a:defRPr>
            </a:lvl3pPr>
            <a:lvl4pPr marL="771525" indent="0">
              <a:buNone/>
              <a:defRPr sz="2100">
                <a:latin typeface="Franklin Gothic Demi Cond" panose="020B0706030402020204" pitchFamily="34" charset="0"/>
              </a:defRPr>
            </a:lvl4pPr>
            <a:lvl5pPr marL="1028700" indent="0">
              <a:buNone/>
              <a:defRPr sz="21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userDrawn="1">
            <p:ph type="body" sz="quarter" idx="11" hasCustomPrompt="1"/>
          </p:nvPr>
        </p:nvSpPr>
        <p:spPr>
          <a:xfrm>
            <a:off x="625472" y="4757633"/>
            <a:ext cx="5774267" cy="948752"/>
          </a:xfrm>
        </p:spPr>
        <p:txBody>
          <a:bodyPr anchor="ctr">
            <a:noAutofit/>
          </a:bodyPr>
          <a:lstStyle>
            <a:lvl1pPr marL="0" indent="0">
              <a:lnSpc>
                <a:spcPct val="100000"/>
              </a:lnSpc>
              <a:spcBef>
                <a:spcPts val="0"/>
              </a:spcBef>
              <a:buNone/>
              <a:defRPr sz="18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Presenter Name and Title</a:t>
            </a:r>
          </a:p>
        </p:txBody>
      </p:sp>
      <p:sp>
        <p:nvSpPr>
          <p:cNvPr id="17" name="Text Placeholder 17"/>
          <p:cNvSpPr>
            <a:spLocks noGrp="1"/>
          </p:cNvSpPr>
          <p:nvPr userDrawn="1">
            <p:ph type="body" sz="quarter" idx="12" hasCustomPrompt="1"/>
          </p:nvPr>
        </p:nvSpPr>
        <p:spPr>
          <a:xfrm>
            <a:off x="625472" y="5706385"/>
            <a:ext cx="5774267" cy="488226"/>
          </a:xfrm>
        </p:spPr>
        <p:txBody>
          <a:bodyPr anchor="ctr">
            <a:noAutofit/>
          </a:bodyPr>
          <a:lstStyle>
            <a:lvl1pPr marL="0" indent="0">
              <a:buNone/>
              <a:defRPr sz="15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Date</a:t>
            </a:r>
          </a:p>
        </p:txBody>
      </p:sp>
      <p:pic>
        <p:nvPicPr>
          <p:cNvPr id="3" name="Picture 2">
            <a:extLst>
              <a:ext uri="{FF2B5EF4-FFF2-40B4-BE49-F238E27FC236}">
                <a16:creationId xmlns:a16="http://schemas.microsoft.com/office/drawing/2014/main" id="{08C9684D-0917-1728-3DB5-7439936B54AA}"/>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7110311" y="4822613"/>
            <a:ext cx="1901552" cy="1842348"/>
          </a:xfrm>
          <a:prstGeom prst="rect">
            <a:avLst/>
          </a:prstGeom>
        </p:spPr>
      </p:pic>
    </p:spTree>
    <p:extLst>
      <p:ext uri="{BB962C8B-B14F-4D97-AF65-F5344CB8AC3E}">
        <p14:creationId xmlns:p14="http://schemas.microsoft.com/office/powerpoint/2010/main" val="21974880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itle Slide - Black Seal">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D415E447-67CB-38F0-7F39-21009ED2BF7B}"/>
              </a:ext>
            </a:extLst>
          </p:cNvPr>
          <p:cNvGrpSpPr/>
          <p:nvPr userDrawn="1"/>
        </p:nvGrpSpPr>
        <p:grpSpPr>
          <a:xfrm>
            <a:off x="1" y="0"/>
            <a:ext cx="8615522" cy="6858000"/>
            <a:chOff x="0" y="817927"/>
            <a:chExt cx="8615522" cy="6040073"/>
          </a:xfrm>
        </p:grpSpPr>
        <p:pic>
          <p:nvPicPr>
            <p:cNvPr id="11" name="Picture 10">
              <a:extLst>
                <a:ext uri="{FF2B5EF4-FFF2-40B4-BE49-F238E27FC236}">
                  <a16:creationId xmlns:a16="http://schemas.microsoft.com/office/drawing/2014/main" id="{F731FD75-6796-2534-1AB6-2922C3F0A7DE}"/>
                </a:ext>
              </a:extLst>
            </p:cNvPr>
            <p:cNvPicPr>
              <a:picLocks noChangeAspect="1"/>
            </p:cNvPicPr>
            <p:nvPr userDrawn="1"/>
          </p:nvPicPr>
          <p:blipFill>
            <a:blip r:embed="rId2"/>
            <a:stretch>
              <a:fillRect/>
            </a:stretch>
          </p:blipFill>
          <p:spPr>
            <a:xfrm>
              <a:off x="7392203" y="817927"/>
              <a:ext cx="1223319" cy="6040073"/>
            </a:xfrm>
            <a:prstGeom prst="rect">
              <a:avLst/>
            </a:prstGeom>
          </p:spPr>
        </p:pic>
        <p:pic>
          <p:nvPicPr>
            <p:cNvPr id="13" name="Picture 12">
              <a:extLst>
                <a:ext uri="{FF2B5EF4-FFF2-40B4-BE49-F238E27FC236}">
                  <a16:creationId xmlns:a16="http://schemas.microsoft.com/office/drawing/2014/main" id="{1845B209-2A84-9255-E14A-7DAE28C35D18}"/>
                </a:ext>
              </a:extLst>
            </p:cNvPr>
            <p:cNvPicPr>
              <a:picLocks noChangeAspect="1"/>
            </p:cNvPicPr>
            <p:nvPr userDrawn="1"/>
          </p:nvPicPr>
          <p:blipFill>
            <a:blip r:embed="rId3"/>
            <a:stretch>
              <a:fillRect/>
            </a:stretch>
          </p:blipFill>
          <p:spPr>
            <a:xfrm>
              <a:off x="0" y="817927"/>
              <a:ext cx="7924132" cy="6040073"/>
            </a:xfrm>
            <a:prstGeom prst="rect">
              <a:avLst/>
            </a:prstGeom>
          </p:spPr>
        </p:pic>
      </p:grpSp>
      <p:sp>
        <p:nvSpPr>
          <p:cNvPr id="15" name="Text Placeholder 13"/>
          <p:cNvSpPr>
            <a:spLocks noGrp="1"/>
          </p:cNvSpPr>
          <p:nvPr userDrawn="1">
            <p:ph type="body" sz="quarter" idx="10" hasCustomPrompt="1"/>
          </p:nvPr>
        </p:nvSpPr>
        <p:spPr>
          <a:xfrm>
            <a:off x="625472" y="1508084"/>
            <a:ext cx="5774267" cy="2020824"/>
          </a:xfrm>
        </p:spPr>
        <p:txBody>
          <a:bodyPr anchor="t">
            <a:noAutofit/>
          </a:bodyPr>
          <a:lstStyle>
            <a:lvl1pPr marL="0" indent="0">
              <a:buNone/>
              <a:defRPr sz="24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vl2pPr marL="257175" indent="0">
              <a:buNone/>
              <a:defRPr sz="2100">
                <a:latin typeface="Franklin Gothic Demi Cond" panose="020B0706030402020204" pitchFamily="34" charset="0"/>
              </a:defRPr>
            </a:lvl2pPr>
            <a:lvl3pPr marL="514350" indent="0">
              <a:buNone/>
              <a:defRPr sz="2100">
                <a:latin typeface="Franklin Gothic Demi Cond" panose="020B0706030402020204" pitchFamily="34" charset="0"/>
              </a:defRPr>
            </a:lvl3pPr>
            <a:lvl4pPr marL="771525" indent="0">
              <a:buNone/>
              <a:defRPr sz="2100">
                <a:latin typeface="Franklin Gothic Demi Cond" panose="020B0706030402020204" pitchFamily="34" charset="0"/>
              </a:defRPr>
            </a:lvl4pPr>
            <a:lvl5pPr marL="1028700" indent="0">
              <a:buNone/>
              <a:defRPr sz="21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userDrawn="1">
            <p:ph type="body" sz="quarter" idx="11" hasCustomPrompt="1"/>
          </p:nvPr>
        </p:nvSpPr>
        <p:spPr>
          <a:xfrm>
            <a:off x="625472" y="4757633"/>
            <a:ext cx="5774267" cy="948752"/>
          </a:xfrm>
        </p:spPr>
        <p:txBody>
          <a:bodyPr anchor="ctr">
            <a:noAutofit/>
          </a:bodyPr>
          <a:lstStyle>
            <a:lvl1pPr marL="0" indent="0">
              <a:lnSpc>
                <a:spcPct val="100000"/>
              </a:lnSpc>
              <a:spcBef>
                <a:spcPts val="0"/>
              </a:spcBef>
              <a:buNone/>
              <a:defRPr sz="18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Presenter Name and Title</a:t>
            </a:r>
          </a:p>
        </p:txBody>
      </p:sp>
      <p:sp>
        <p:nvSpPr>
          <p:cNvPr id="17" name="Text Placeholder 17"/>
          <p:cNvSpPr>
            <a:spLocks noGrp="1"/>
          </p:cNvSpPr>
          <p:nvPr userDrawn="1">
            <p:ph type="body" sz="quarter" idx="12" hasCustomPrompt="1"/>
          </p:nvPr>
        </p:nvSpPr>
        <p:spPr>
          <a:xfrm>
            <a:off x="625472" y="5706385"/>
            <a:ext cx="5774267" cy="488226"/>
          </a:xfrm>
        </p:spPr>
        <p:txBody>
          <a:bodyPr anchor="ctr">
            <a:noAutofit/>
          </a:bodyPr>
          <a:lstStyle>
            <a:lvl1pPr marL="0" indent="0">
              <a:buNone/>
              <a:defRPr sz="15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Date</a:t>
            </a:r>
          </a:p>
        </p:txBody>
      </p:sp>
      <p:sp>
        <p:nvSpPr>
          <p:cNvPr id="4" name="TextBox 3"/>
          <p:cNvSpPr txBox="1"/>
          <p:nvPr userDrawn="1"/>
        </p:nvSpPr>
        <p:spPr>
          <a:xfrm>
            <a:off x="625472" y="490279"/>
            <a:ext cx="5837764" cy="300082"/>
          </a:xfrm>
          <a:prstGeom prst="rect">
            <a:avLst/>
          </a:prstGeom>
          <a:noFill/>
        </p:spPr>
        <p:txBody>
          <a:bodyPr wrap="square" rtlCol="0">
            <a:spAutoFit/>
          </a:bodyPr>
          <a:lstStyle/>
          <a:p>
            <a:pPr lvl="0"/>
            <a:r>
              <a:rPr lang="en-US" sz="1350" b="0" i="0" dirty="0">
                <a:solidFill>
                  <a:schemeClr val="bg1"/>
                </a:solidFill>
                <a:latin typeface="Arial" panose="020B0604020202020204" pitchFamily="34" charset="0"/>
                <a:ea typeface="Gotham Book" charset="0"/>
                <a:cs typeface="Arial" panose="020B0604020202020204" pitchFamily="34" charset="0"/>
              </a:rPr>
              <a:t>NC DEPARTMENT OF HEALTH AND HUMAN SERVICES</a:t>
            </a:r>
          </a:p>
        </p:txBody>
      </p:sp>
      <p:pic>
        <p:nvPicPr>
          <p:cNvPr id="2" name="Picture 1">
            <a:extLst>
              <a:ext uri="{FF2B5EF4-FFF2-40B4-BE49-F238E27FC236}">
                <a16:creationId xmlns:a16="http://schemas.microsoft.com/office/drawing/2014/main" id="{0A312150-D23A-A682-527E-C0DD54FFDE58}"/>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7110311" y="4822613"/>
            <a:ext cx="1901552" cy="1842348"/>
          </a:xfrm>
          <a:prstGeom prst="rect">
            <a:avLst/>
          </a:prstGeom>
        </p:spPr>
      </p:pic>
    </p:spTree>
    <p:extLst>
      <p:ext uri="{BB962C8B-B14F-4D97-AF65-F5344CB8AC3E}">
        <p14:creationId xmlns:p14="http://schemas.microsoft.com/office/powerpoint/2010/main" val="6268125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Bullet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02150" y="1913839"/>
            <a:ext cx="8563554" cy="4142629"/>
          </a:xfrm>
        </p:spPr>
        <p:txBody>
          <a:bodyPr>
            <a:noAutofit/>
          </a:bodyPr>
          <a:lstStyle>
            <a:lvl1pPr marL="171450" indent="-171450">
              <a:lnSpc>
                <a:spcPct val="100000"/>
              </a:lnSpc>
              <a:spcBef>
                <a:spcPts val="900"/>
              </a:spcBef>
              <a:defRPr sz="21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302150" y="6155643"/>
            <a:ext cx="8073990" cy="330200"/>
          </a:xfrm>
        </p:spPr>
        <p:txBody>
          <a:bodyPr anchor="b">
            <a:noAutofit/>
          </a:bodyPr>
          <a:lstStyle>
            <a:lvl1pPr marL="0" indent="0">
              <a:lnSpc>
                <a:spcPct val="100000"/>
              </a:lnSpc>
              <a:spcBef>
                <a:spcPts val="0"/>
              </a:spcBef>
              <a:buNone/>
              <a:defRPr sz="900" b="0" i="1" baseline="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22" name="Slide Number Placeholder 21"/>
          <p:cNvSpPr>
            <a:spLocks noGrp="1"/>
          </p:cNvSpPr>
          <p:nvPr>
            <p:ph type="sldNum" sz="quarter" idx="14"/>
          </p:nvPr>
        </p:nvSpPr>
        <p:spPr>
          <a:xfrm>
            <a:off x="8305801" y="6603788"/>
            <a:ext cx="564098" cy="284692"/>
          </a:xfrm>
          <a:prstGeom prst="rect">
            <a:avLst/>
          </a:prstGeom>
        </p:spPr>
        <p:txBody>
          <a:bodyPr/>
          <a:lstStyle>
            <a:lvl1pPr algn="r">
              <a:defRPr sz="675"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dirty="0"/>
          </a:p>
        </p:txBody>
      </p:sp>
      <p:sp>
        <p:nvSpPr>
          <p:cNvPr id="23" name="Title 1"/>
          <p:cNvSpPr>
            <a:spLocks noGrp="1"/>
          </p:cNvSpPr>
          <p:nvPr>
            <p:ph type="title" hasCustomPrompt="1"/>
          </p:nvPr>
        </p:nvSpPr>
        <p:spPr>
          <a:xfrm>
            <a:off x="302150" y="1273757"/>
            <a:ext cx="8563554" cy="548640"/>
          </a:xfrm>
        </p:spPr>
        <p:txBody>
          <a:bodyPr anchor="t">
            <a:noAutofit/>
          </a:bodyPr>
          <a:lstStyle>
            <a:lvl1pPr algn="l">
              <a:defRPr sz="2400" b="1" i="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pic>
        <p:nvPicPr>
          <p:cNvPr id="3" name="Picture 2">
            <a:extLst>
              <a:ext uri="{FF2B5EF4-FFF2-40B4-BE49-F238E27FC236}">
                <a16:creationId xmlns:a16="http://schemas.microsoft.com/office/drawing/2014/main" id="{6DF221BC-4C4B-F888-1C4B-FDB6CC66828D}"/>
              </a:ext>
            </a:extLst>
          </p:cNvPr>
          <p:cNvPicPr>
            <a:picLocks noChangeAspect="1"/>
          </p:cNvPicPr>
          <p:nvPr userDrawn="1"/>
        </p:nvPicPr>
        <p:blipFill rotWithShape="1">
          <a:blip r:embed="rId2"/>
          <a:srcRect t="26307"/>
          <a:stretch/>
        </p:blipFill>
        <p:spPr>
          <a:xfrm>
            <a:off x="0" y="0"/>
            <a:ext cx="9144000" cy="1119096"/>
          </a:xfrm>
          <a:prstGeom prst="rect">
            <a:avLst/>
          </a:prstGeom>
        </p:spPr>
      </p:pic>
      <p:sp>
        <p:nvSpPr>
          <p:cNvPr id="2" name="Text Placeholder 8">
            <a:extLst>
              <a:ext uri="{FF2B5EF4-FFF2-40B4-BE49-F238E27FC236}">
                <a16:creationId xmlns:a16="http://schemas.microsoft.com/office/drawing/2014/main" id="{79F43FCD-9DC9-3ECD-C557-3532E06B8DC6}"/>
              </a:ext>
            </a:extLst>
          </p:cNvPr>
          <p:cNvSpPr txBox="1">
            <a:spLocks/>
          </p:cNvSpPr>
          <p:nvPr userDrawn="1"/>
        </p:nvSpPr>
        <p:spPr>
          <a:xfrm>
            <a:off x="293209" y="6603332"/>
            <a:ext cx="7994651"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900" b="1" dirty="0">
                <a:solidFill>
                  <a:srgbClr val="17375E"/>
                </a:solidFill>
                <a:latin typeface="+mn-lt"/>
              </a:rPr>
              <a:t>NCDHHS, Division of Public Health </a:t>
            </a:r>
            <a:r>
              <a:rPr lang="el-GR" sz="900" b="1" dirty="0">
                <a:solidFill>
                  <a:srgbClr val="17375E"/>
                </a:solidFill>
                <a:latin typeface="+mn-lt"/>
              </a:rPr>
              <a:t>Ι</a:t>
            </a:r>
            <a:r>
              <a:rPr lang="en-US" sz="900" b="1" dirty="0">
                <a:solidFill>
                  <a:srgbClr val="17375E"/>
                </a:solidFill>
                <a:latin typeface="+mn-lt"/>
              </a:rPr>
              <a:t> Firearm Injury Deaths &amp; Morbidity in North Carolina, 2023</a:t>
            </a:r>
          </a:p>
        </p:txBody>
      </p:sp>
    </p:spTree>
    <p:extLst>
      <p:ext uri="{BB962C8B-B14F-4D97-AF65-F5344CB8AC3E}">
        <p14:creationId xmlns:p14="http://schemas.microsoft.com/office/powerpoint/2010/main" val="2481821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 Black Seal">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95076C68-EF58-6343-9E56-5AD2020B2605}"/>
              </a:ext>
            </a:extLst>
          </p:cNvPr>
          <p:cNvGrpSpPr/>
          <p:nvPr userDrawn="1"/>
        </p:nvGrpSpPr>
        <p:grpSpPr>
          <a:xfrm flipV="1">
            <a:off x="1" y="0"/>
            <a:ext cx="8615522" cy="6858000"/>
            <a:chOff x="0" y="817927"/>
            <a:chExt cx="8615522" cy="6040073"/>
          </a:xfrm>
        </p:grpSpPr>
        <p:pic>
          <p:nvPicPr>
            <p:cNvPr id="11" name="Picture 10">
              <a:extLst>
                <a:ext uri="{FF2B5EF4-FFF2-40B4-BE49-F238E27FC236}">
                  <a16:creationId xmlns:a16="http://schemas.microsoft.com/office/drawing/2014/main" id="{89890F9C-A5DB-2646-9CEC-6E7CC4166302}"/>
                </a:ext>
              </a:extLst>
            </p:cNvPr>
            <p:cNvPicPr>
              <a:picLocks noChangeAspect="1"/>
            </p:cNvPicPr>
            <p:nvPr userDrawn="1"/>
          </p:nvPicPr>
          <p:blipFill>
            <a:blip r:embed="rId2"/>
            <a:stretch>
              <a:fillRect/>
            </a:stretch>
          </p:blipFill>
          <p:spPr>
            <a:xfrm>
              <a:off x="7392203" y="817927"/>
              <a:ext cx="1223319" cy="6040073"/>
            </a:xfrm>
            <a:prstGeom prst="rect">
              <a:avLst/>
            </a:prstGeom>
          </p:spPr>
        </p:pic>
        <p:pic>
          <p:nvPicPr>
            <p:cNvPr id="14" name="Picture 13">
              <a:extLst>
                <a:ext uri="{FF2B5EF4-FFF2-40B4-BE49-F238E27FC236}">
                  <a16:creationId xmlns:a16="http://schemas.microsoft.com/office/drawing/2014/main" id="{4366C9A7-ABE5-C347-93C3-1B296BA730AF}"/>
                </a:ext>
              </a:extLst>
            </p:cNvPr>
            <p:cNvPicPr>
              <a:picLocks noChangeAspect="1"/>
            </p:cNvPicPr>
            <p:nvPr userDrawn="1"/>
          </p:nvPicPr>
          <p:blipFill>
            <a:blip r:embed="rId3"/>
            <a:stretch>
              <a:fillRect/>
            </a:stretch>
          </p:blipFill>
          <p:spPr>
            <a:xfrm>
              <a:off x="0" y="817927"/>
              <a:ext cx="7924132" cy="6040073"/>
            </a:xfrm>
            <a:prstGeom prst="rect">
              <a:avLst/>
            </a:prstGeom>
          </p:spPr>
        </p:pic>
      </p:grpSp>
      <p:sp>
        <p:nvSpPr>
          <p:cNvPr id="15" name="Text Placeholder 13"/>
          <p:cNvSpPr>
            <a:spLocks noGrp="1"/>
          </p:cNvSpPr>
          <p:nvPr userDrawn="1">
            <p:ph type="body" sz="quarter" idx="10" hasCustomPrompt="1"/>
          </p:nvPr>
        </p:nvSpPr>
        <p:spPr>
          <a:xfrm>
            <a:off x="625472" y="1536659"/>
            <a:ext cx="5774267" cy="2020824"/>
          </a:xfrm>
        </p:spPr>
        <p:txBody>
          <a:bodyPr anchor="t">
            <a:noAutofit/>
          </a:bodyPr>
          <a:lstStyle>
            <a:lvl1pPr marL="0" indent="0">
              <a:buNone/>
              <a:defRPr sz="24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vl2pPr marL="257175" indent="0">
              <a:buNone/>
              <a:defRPr sz="2100">
                <a:latin typeface="Franklin Gothic Demi Cond" panose="020B0706030402020204" pitchFamily="34" charset="0"/>
              </a:defRPr>
            </a:lvl2pPr>
            <a:lvl3pPr marL="514350" indent="0">
              <a:buNone/>
              <a:defRPr sz="2100">
                <a:latin typeface="Franklin Gothic Demi Cond" panose="020B0706030402020204" pitchFamily="34" charset="0"/>
              </a:defRPr>
            </a:lvl3pPr>
            <a:lvl4pPr marL="771525" indent="0">
              <a:buNone/>
              <a:defRPr sz="2100">
                <a:latin typeface="Franklin Gothic Demi Cond" panose="020B0706030402020204" pitchFamily="34" charset="0"/>
              </a:defRPr>
            </a:lvl4pPr>
            <a:lvl5pPr marL="1028700" indent="0">
              <a:buNone/>
              <a:defRPr sz="21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userDrawn="1">
            <p:ph type="body" sz="quarter" idx="11" hasCustomPrompt="1"/>
          </p:nvPr>
        </p:nvSpPr>
        <p:spPr>
          <a:xfrm>
            <a:off x="625472" y="4757633"/>
            <a:ext cx="5774267" cy="948752"/>
          </a:xfrm>
        </p:spPr>
        <p:txBody>
          <a:bodyPr anchor="ctr">
            <a:noAutofit/>
          </a:bodyPr>
          <a:lstStyle>
            <a:lvl1pPr marL="0" indent="0">
              <a:lnSpc>
                <a:spcPct val="100000"/>
              </a:lnSpc>
              <a:spcBef>
                <a:spcPts val="0"/>
              </a:spcBef>
              <a:buNone/>
              <a:defRPr sz="18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Presenter Name and Title</a:t>
            </a:r>
          </a:p>
        </p:txBody>
      </p:sp>
      <p:sp>
        <p:nvSpPr>
          <p:cNvPr id="17" name="Text Placeholder 17"/>
          <p:cNvSpPr>
            <a:spLocks noGrp="1"/>
          </p:cNvSpPr>
          <p:nvPr userDrawn="1">
            <p:ph type="body" sz="quarter" idx="12" hasCustomPrompt="1"/>
          </p:nvPr>
        </p:nvSpPr>
        <p:spPr>
          <a:xfrm>
            <a:off x="625472" y="5706385"/>
            <a:ext cx="5774267" cy="488226"/>
          </a:xfrm>
        </p:spPr>
        <p:txBody>
          <a:bodyPr anchor="ctr">
            <a:noAutofit/>
          </a:bodyPr>
          <a:lstStyle>
            <a:lvl1pPr marL="0" indent="0">
              <a:buNone/>
              <a:defRPr sz="15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Date</a:t>
            </a:r>
          </a:p>
        </p:txBody>
      </p:sp>
      <p:pic>
        <p:nvPicPr>
          <p:cNvPr id="3" name="Picture 2">
            <a:extLst>
              <a:ext uri="{FF2B5EF4-FFF2-40B4-BE49-F238E27FC236}">
                <a16:creationId xmlns:a16="http://schemas.microsoft.com/office/drawing/2014/main" id="{08C9684D-0917-1728-3DB5-7439936B54AA}"/>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7110311" y="4822613"/>
            <a:ext cx="1901552" cy="1842348"/>
          </a:xfrm>
          <a:prstGeom prst="rect">
            <a:avLst/>
          </a:prstGeom>
        </p:spPr>
      </p:pic>
    </p:spTree>
    <p:extLst>
      <p:ext uri="{BB962C8B-B14F-4D97-AF65-F5344CB8AC3E}">
        <p14:creationId xmlns:p14="http://schemas.microsoft.com/office/powerpoint/2010/main" val="10809401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Bullet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1327868" y="1097280"/>
            <a:ext cx="7537836" cy="4937760"/>
          </a:xfrm>
        </p:spPr>
        <p:txBody>
          <a:bodyPr>
            <a:noAutofit/>
          </a:bodyPr>
          <a:lstStyle>
            <a:lvl1pPr marL="171450" indent="-171450">
              <a:lnSpc>
                <a:spcPct val="100000"/>
              </a:lnSpc>
              <a:spcBef>
                <a:spcPts val="900"/>
              </a:spcBef>
              <a:defRPr sz="21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1327869" y="6155643"/>
            <a:ext cx="7106911" cy="330200"/>
          </a:xfrm>
        </p:spPr>
        <p:txBody>
          <a:bodyPr anchor="b">
            <a:noAutofit/>
          </a:bodyPr>
          <a:lstStyle>
            <a:lvl1pPr marL="0" indent="0">
              <a:lnSpc>
                <a:spcPct val="100000"/>
              </a:lnSpc>
              <a:spcBef>
                <a:spcPts val="0"/>
              </a:spcBef>
              <a:buNone/>
              <a:defRPr sz="900" b="0" i="1" baseline="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22" name="Slide Number Placeholder 21"/>
          <p:cNvSpPr>
            <a:spLocks noGrp="1"/>
          </p:cNvSpPr>
          <p:nvPr>
            <p:ph type="sldNum" sz="quarter" idx="14"/>
          </p:nvPr>
        </p:nvSpPr>
        <p:spPr>
          <a:xfrm>
            <a:off x="8305801" y="6603788"/>
            <a:ext cx="564098" cy="284692"/>
          </a:xfrm>
          <a:prstGeom prst="rect">
            <a:avLst/>
          </a:prstGeom>
        </p:spPr>
        <p:txBody>
          <a:bodyPr/>
          <a:lstStyle>
            <a:lvl1pPr algn="r">
              <a:defRPr sz="675"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dirty="0"/>
          </a:p>
        </p:txBody>
      </p:sp>
      <p:sp>
        <p:nvSpPr>
          <p:cNvPr id="23" name="Title 1"/>
          <p:cNvSpPr>
            <a:spLocks noGrp="1"/>
          </p:cNvSpPr>
          <p:nvPr>
            <p:ph type="title" hasCustomPrompt="1"/>
          </p:nvPr>
        </p:nvSpPr>
        <p:spPr>
          <a:xfrm>
            <a:off x="1327869" y="457200"/>
            <a:ext cx="7537836" cy="548640"/>
          </a:xfrm>
        </p:spPr>
        <p:txBody>
          <a:bodyPr anchor="t">
            <a:noAutofit/>
          </a:bodyPr>
          <a:lstStyle>
            <a:lvl1pPr algn="l">
              <a:defRPr sz="2400" b="1" i="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pic>
        <p:nvPicPr>
          <p:cNvPr id="6" name="Picture 5">
            <a:extLst>
              <a:ext uri="{FF2B5EF4-FFF2-40B4-BE49-F238E27FC236}">
                <a16:creationId xmlns:a16="http://schemas.microsoft.com/office/drawing/2014/main" id="{6EF3BE3B-675C-6430-630F-9168279D8447}"/>
              </a:ext>
            </a:extLst>
          </p:cNvPr>
          <p:cNvPicPr>
            <a:picLocks noChangeAspect="1"/>
          </p:cNvPicPr>
          <p:nvPr userDrawn="1"/>
        </p:nvPicPr>
        <p:blipFill rotWithShape="1">
          <a:blip r:embed="rId2"/>
          <a:srcRect l="13568"/>
          <a:stretch/>
        </p:blipFill>
        <p:spPr>
          <a:xfrm>
            <a:off x="0" y="0"/>
            <a:ext cx="1223320" cy="6858000"/>
          </a:xfrm>
          <a:prstGeom prst="rect">
            <a:avLst/>
          </a:prstGeom>
        </p:spPr>
      </p:pic>
      <p:sp>
        <p:nvSpPr>
          <p:cNvPr id="2" name="Text Placeholder 8">
            <a:extLst>
              <a:ext uri="{FF2B5EF4-FFF2-40B4-BE49-F238E27FC236}">
                <a16:creationId xmlns:a16="http://schemas.microsoft.com/office/drawing/2014/main" id="{E1DEDAB2-C669-59D0-B536-55A705B1C32D}"/>
              </a:ext>
            </a:extLst>
          </p:cNvPr>
          <p:cNvSpPr txBox="1">
            <a:spLocks/>
          </p:cNvSpPr>
          <p:nvPr userDrawn="1"/>
        </p:nvSpPr>
        <p:spPr>
          <a:xfrm>
            <a:off x="1327868" y="6603332"/>
            <a:ext cx="7994651"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900" b="1" dirty="0">
                <a:solidFill>
                  <a:srgbClr val="17375E"/>
                </a:solidFill>
                <a:latin typeface="+mn-lt"/>
              </a:rPr>
              <a:t>NCDHHS, Division of Public Health </a:t>
            </a:r>
            <a:r>
              <a:rPr lang="el-GR" sz="900" b="1" dirty="0">
                <a:solidFill>
                  <a:srgbClr val="17375E"/>
                </a:solidFill>
                <a:latin typeface="+mn-lt"/>
              </a:rPr>
              <a:t>Ι</a:t>
            </a:r>
            <a:r>
              <a:rPr lang="en-US" sz="900" b="1" dirty="0">
                <a:solidFill>
                  <a:srgbClr val="17375E"/>
                </a:solidFill>
                <a:latin typeface="+mn-lt"/>
              </a:rPr>
              <a:t> Firearm Injury Deaths &amp; Morbidity in North Carolina, 2023</a:t>
            </a:r>
          </a:p>
        </p:txBody>
      </p:sp>
    </p:spTree>
    <p:extLst>
      <p:ext uri="{BB962C8B-B14F-4D97-AF65-F5344CB8AC3E}">
        <p14:creationId xmlns:p14="http://schemas.microsoft.com/office/powerpoint/2010/main" val="18992969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960917" y="1097280"/>
            <a:ext cx="3904787" cy="4937760"/>
          </a:xfrm>
        </p:spPr>
        <p:txBody>
          <a:bodyPr>
            <a:noAutofit/>
          </a:bodyPr>
          <a:lstStyle>
            <a:lvl1pPr marL="171450" indent="-171450">
              <a:lnSpc>
                <a:spcPct val="100000"/>
              </a:lnSpc>
              <a:spcBef>
                <a:spcPts val="900"/>
              </a:spcBef>
              <a:defRPr sz="21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4753223" y="6155643"/>
            <a:ext cx="3681557" cy="330200"/>
          </a:xfrm>
        </p:spPr>
        <p:txBody>
          <a:bodyPr anchor="b">
            <a:noAutofit/>
          </a:bodyPr>
          <a:lstStyle>
            <a:lvl1pPr marL="0" indent="0">
              <a:lnSpc>
                <a:spcPct val="100000"/>
              </a:lnSpc>
              <a:spcBef>
                <a:spcPts val="0"/>
              </a:spcBef>
              <a:buNone/>
              <a:defRPr sz="900" b="0" i="1" baseline="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22" name="Slide Number Placeholder 21"/>
          <p:cNvSpPr>
            <a:spLocks noGrp="1"/>
          </p:cNvSpPr>
          <p:nvPr>
            <p:ph type="sldNum" sz="quarter" idx="14"/>
          </p:nvPr>
        </p:nvSpPr>
        <p:spPr>
          <a:xfrm>
            <a:off x="8305801" y="6603788"/>
            <a:ext cx="564098" cy="284692"/>
          </a:xfrm>
          <a:prstGeom prst="rect">
            <a:avLst/>
          </a:prstGeom>
        </p:spPr>
        <p:txBody>
          <a:bodyPr/>
          <a:lstStyle>
            <a:lvl1pPr algn="r">
              <a:defRPr sz="675"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dirty="0"/>
          </a:p>
        </p:txBody>
      </p:sp>
      <p:sp>
        <p:nvSpPr>
          <p:cNvPr id="23" name="Title 1"/>
          <p:cNvSpPr>
            <a:spLocks noGrp="1"/>
          </p:cNvSpPr>
          <p:nvPr>
            <p:ph type="title" hasCustomPrompt="1"/>
          </p:nvPr>
        </p:nvSpPr>
        <p:spPr>
          <a:xfrm>
            <a:off x="4960918" y="457200"/>
            <a:ext cx="3904787" cy="548640"/>
          </a:xfrm>
        </p:spPr>
        <p:txBody>
          <a:bodyPr anchor="t">
            <a:noAutofit/>
          </a:bodyPr>
          <a:lstStyle>
            <a:lvl1pPr algn="l">
              <a:defRPr sz="2400" b="1" i="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pic>
        <p:nvPicPr>
          <p:cNvPr id="6" name="Picture 5">
            <a:extLst>
              <a:ext uri="{FF2B5EF4-FFF2-40B4-BE49-F238E27FC236}">
                <a16:creationId xmlns:a16="http://schemas.microsoft.com/office/drawing/2014/main" id="{6EF3BE3B-675C-6430-630F-9168279D8447}"/>
              </a:ext>
            </a:extLst>
          </p:cNvPr>
          <p:cNvPicPr>
            <a:picLocks noChangeAspect="1"/>
          </p:cNvPicPr>
          <p:nvPr userDrawn="1"/>
        </p:nvPicPr>
        <p:blipFill rotWithShape="1">
          <a:blip r:embed="rId2"/>
          <a:srcRect l="13568"/>
          <a:stretch/>
        </p:blipFill>
        <p:spPr>
          <a:xfrm>
            <a:off x="3464626" y="0"/>
            <a:ext cx="1223320" cy="6858000"/>
          </a:xfrm>
          <a:prstGeom prst="rect">
            <a:avLst/>
          </a:prstGeom>
        </p:spPr>
      </p:pic>
      <p:pic>
        <p:nvPicPr>
          <p:cNvPr id="2" name="Picture 1">
            <a:extLst>
              <a:ext uri="{FF2B5EF4-FFF2-40B4-BE49-F238E27FC236}">
                <a16:creationId xmlns:a16="http://schemas.microsoft.com/office/drawing/2014/main" id="{A8EFE423-D4C2-6B61-BA63-2EB1983062DB}"/>
              </a:ext>
            </a:extLst>
          </p:cNvPr>
          <p:cNvPicPr>
            <a:picLocks noChangeAspect="1"/>
          </p:cNvPicPr>
          <p:nvPr userDrawn="1"/>
        </p:nvPicPr>
        <p:blipFill rotWithShape="1">
          <a:blip r:embed="rId2"/>
          <a:srcRect l="13568" r="49989"/>
          <a:stretch/>
        </p:blipFill>
        <p:spPr>
          <a:xfrm rot="10800000">
            <a:off x="0" y="0"/>
            <a:ext cx="3464626" cy="6858000"/>
          </a:xfrm>
          <a:prstGeom prst="rect">
            <a:avLst/>
          </a:prstGeom>
        </p:spPr>
      </p:pic>
      <p:sp>
        <p:nvSpPr>
          <p:cNvPr id="3" name="Text Placeholder 3">
            <a:extLst>
              <a:ext uri="{FF2B5EF4-FFF2-40B4-BE49-F238E27FC236}">
                <a16:creationId xmlns:a16="http://schemas.microsoft.com/office/drawing/2014/main" id="{6C72F141-0BC1-B771-D9EC-0F58A0971F0A}"/>
              </a:ext>
            </a:extLst>
          </p:cNvPr>
          <p:cNvSpPr>
            <a:spLocks noGrp="1"/>
          </p:cNvSpPr>
          <p:nvPr>
            <p:ph type="body" sz="quarter" idx="15" hasCustomPrompt="1"/>
          </p:nvPr>
        </p:nvSpPr>
        <p:spPr>
          <a:xfrm>
            <a:off x="320634" y="1097280"/>
            <a:ext cx="3464628" cy="4937760"/>
          </a:xfrm>
        </p:spPr>
        <p:txBody>
          <a:bodyPr>
            <a:noAutofit/>
          </a:bodyPr>
          <a:lstStyle>
            <a:lvl1pPr marL="171450" indent="-171450">
              <a:lnSpc>
                <a:spcPct val="100000"/>
              </a:lnSpc>
              <a:spcBef>
                <a:spcPts val="900"/>
              </a:spcBef>
              <a:defRPr sz="2100" b="1" i="0">
                <a:solidFill>
                  <a:schemeClr val="bg1"/>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chemeClr val="bg1"/>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chemeClr val="bg1"/>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10" name="Text Placeholder 9">
            <a:extLst>
              <a:ext uri="{FF2B5EF4-FFF2-40B4-BE49-F238E27FC236}">
                <a16:creationId xmlns:a16="http://schemas.microsoft.com/office/drawing/2014/main" id="{05B43131-B470-DCC0-7691-B817E8C45E71}"/>
              </a:ext>
            </a:extLst>
          </p:cNvPr>
          <p:cNvSpPr>
            <a:spLocks noGrp="1"/>
          </p:cNvSpPr>
          <p:nvPr>
            <p:ph type="body" sz="quarter" idx="16" hasCustomPrompt="1"/>
          </p:nvPr>
        </p:nvSpPr>
        <p:spPr>
          <a:xfrm>
            <a:off x="320675" y="457200"/>
            <a:ext cx="3463925" cy="549275"/>
          </a:xfrm>
        </p:spPr>
        <p:txBody>
          <a:bodyPr/>
          <a:lstStyle>
            <a:lvl1pPr marL="0" indent="0">
              <a:buNone/>
              <a:defRPr>
                <a:solidFill>
                  <a:schemeClr val="bg1"/>
                </a:solidFill>
              </a:defRPr>
            </a:lvl1pPr>
          </a:lstStyle>
          <a:p>
            <a:r>
              <a:rPr lang="en-US" sz="2000" dirty="0"/>
              <a:t>Click to add text</a:t>
            </a:r>
          </a:p>
        </p:txBody>
      </p:sp>
      <p:sp>
        <p:nvSpPr>
          <p:cNvPr id="7" name="Text Placeholder 8">
            <a:extLst>
              <a:ext uri="{FF2B5EF4-FFF2-40B4-BE49-F238E27FC236}">
                <a16:creationId xmlns:a16="http://schemas.microsoft.com/office/drawing/2014/main" id="{BE3D3590-51D3-F69F-8AEF-3095644D13E7}"/>
              </a:ext>
            </a:extLst>
          </p:cNvPr>
          <p:cNvSpPr txBox="1">
            <a:spLocks/>
          </p:cNvSpPr>
          <p:nvPr userDrawn="1"/>
        </p:nvSpPr>
        <p:spPr>
          <a:xfrm>
            <a:off x="4753223" y="6603332"/>
            <a:ext cx="3534637"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b="1" i="0" dirty="0">
                <a:latin typeface="Arial" panose="020B0604020202020204" pitchFamily="34" charset="0"/>
                <a:cs typeface="Arial" panose="020B0604020202020204" pitchFamily="34" charset="0"/>
              </a:rPr>
              <a:t>NCDHHS, Division | Presentation Title | Presentation Date</a:t>
            </a:r>
          </a:p>
        </p:txBody>
      </p:sp>
    </p:spTree>
    <p:extLst>
      <p:ext uri="{BB962C8B-B14F-4D97-AF65-F5344CB8AC3E}">
        <p14:creationId xmlns:p14="http://schemas.microsoft.com/office/powerpoint/2010/main" val="25770694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8_Bullet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8EFE423-D4C2-6B61-BA63-2EB1983062DB}"/>
              </a:ext>
            </a:extLst>
          </p:cNvPr>
          <p:cNvPicPr>
            <a:picLocks noChangeAspect="1"/>
          </p:cNvPicPr>
          <p:nvPr userDrawn="1"/>
        </p:nvPicPr>
        <p:blipFill rotWithShape="1">
          <a:blip r:embed="rId2"/>
          <a:srcRect l="13568" r="49989"/>
          <a:stretch/>
        </p:blipFill>
        <p:spPr>
          <a:xfrm rot="10800000">
            <a:off x="-1" y="0"/>
            <a:ext cx="3152900" cy="6858000"/>
          </a:xfrm>
          <a:prstGeom prst="rect">
            <a:avLst/>
          </a:prstGeom>
        </p:spPr>
      </p:pic>
      <p:sp>
        <p:nvSpPr>
          <p:cNvPr id="4" name="Text Placeholder 3"/>
          <p:cNvSpPr>
            <a:spLocks noGrp="1"/>
          </p:cNvSpPr>
          <p:nvPr>
            <p:ph type="body" sz="quarter" idx="10" hasCustomPrompt="1"/>
          </p:nvPr>
        </p:nvSpPr>
        <p:spPr>
          <a:xfrm>
            <a:off x="320634" y="1097280"/>
            <a:ext cx="2413661" cy="4937760"/>
          </a:xfrm>
        </p:spPr>
        <p:txBody>
          <a:bodyPr>
            <a:noAutofit/>
          </a:bodyPr>
          <a:lstStyle>
            <a:lvl1pPr marL="171450" indent="-171450">
              <a:lnSpc>
                <a:spcPct val="100000"/>
              </a:lnSpc>
              <a:spcBef>
                <a:spcPts val="900"/>
              </a:spcBef>
              <a:defRPr sz="2100" b="1" i="0">
                <a:solidFill>
                  <a:schemeClr val="bg1"/>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chemeClr val="bg1"/>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chemeClr val="bg1"/>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22" name="Slide Number Placeholder 21"/>
          <p:cNvSpPr>
            <a:spLocks noGrp="1"/>
          </p:cNvSpPr>
          <p:nvPr>
            <p:ph type="sldNum" sz="quarter" idx="14"/>
          </p:nvPr>
        </p:nvSpPr>
        <p:spPr>
          <a:xfrm>
            <a:off x="8305801" y="6603788"/>
            <a:ext cx="564098" cy="284692"/>
          </a:xfrm>
          <a:prstGeom prst="rect">
            <a:avLst/>
          </a:prstGeom>
        </p:spPr>
        <p:txBody>
          <a:bodyPr/>
          <a:lstStyle>
            <a:lvl1pPr algn="r">
              <a:defRPr sz="675"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dirty="0"/>
          </a:p>
        </p:txBody>
      </p:sp>
      <p:pic>
        <p:nvPicPr>
          <p:cNvPr id="6" name="Picture 5">
            <a:extLst>
              <a:ext uri="{FF2B5EF4-FFF2-40B4-BE49-F238E27FC236}">
                <a16:creationId xmlns:a16="http://schemas.microsoft.com/office/drawing/2014/main" id="{6EF3BE3B-675C-6430-630F-9168279D8447}"/>
              </a:ext>
            </a:extLst>
          </p:cNvPr>
          <p:cNvPicPr>
            <a:picLocks noChangeAspect="1"/>
          </p:cNvPicPr>
          <p:nvPr userDrawn="1"/>
        </p:nvPicPr>
        <p:blipFill rotWithShape="1">
          <a:blip r:embed="rId2"/>
          <a:srcRect l="13568"/>
          <a:stretch/>
        </p:blipFill>
        <p:spPr>
          <a:xfrm>
            <a:off x="2369128" y="0"/>
            <a:ext cx="1223320" cy="6858000"/>
          </a:xfrm>
          <a:prstGeom prst="rect">
            <a:avLst/>
          </a:prstGeom>
        </p:spPr>
      </p:pic>
      <p:sp>
        <p:nvSpPr>
          <p:cNvPr id="23" name="Title 1"/>
          <p:cNvSpPr>
            <a:spLocks noGrp="1"/>
          </p:cNvSpPr>
          <p:nvPr>
            <p:ph type="title" hasCustomPrompt="1"/>
          </p:nvPr>
        </p:nvSpPr>
        <p:spPr>
          <a:xfrm>
            <a:off x="320635" y="457200"/>
            <a:ext cx="2591789" cy="548640"/>
          </a:xfrm>
        </p:spPr>
        <p:txBody>
          <a:bodyPr anchor="t">
            <a:noAutofit/>
          </a:bodyPr>
          <a:lstStyle>
            <a:lvl1pPr algn="l">
              <a:defRPr sz="24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3" name="Text Placeholder 3">
            <a:extLst>
              <a:ext uri="{FF2B5EF4-FFF2-40B4-BE49-F238E27FC236}">
                <a16:creationId xmlns:a16="http://schemas.microsoft.com/office/drawing/2014/main" id="{EB6DBAB4-676D-52D0-B288-5A4126010F42}"/>
              </a:ext>
            </a:extLst>
          </p:cNvPr>
          <p:cNvSpPr>
            <a:spLocks noGrp="1"/>
          </p:cNvSpPr>
          <p:nvPr>
            <p:ph type="body" sz="quarter" idx="15" hasCustomPrompt="1"/>
          </p:nvPr>
        </p:nvSpPr>
        <p:spPr>
          <a:xfrm>
            <a:off x="3867151" y="1097280"/>
            <a:ext cx="4998554" cy="4937760"/>
          </a:xfrm>
        </p:spPr>
        <p:txBody>
          <a:bodyPr>
            <a:noAutofit/>
          </a:bodyPr>
          <a:lstStyle>
            <a:lvl1pPr marL="171450" indent="-171450">
              <a:lnSpc>
                <a:spcPct val="100000"/>
              </a:lnSpc>
              <a:spcBef>
                <a:spcPts val="900"/>
              </a:spcBef>
              <a:defRPr sz="21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9" name="Text Placeholder 8">
            <a:extLst>
              <a:ext uri="{FF2B5EF4-FFF2-40B4-BE49-F238E27FC236}">
                <a16:creationId xmlns:a16="http://schemas.microsoft.com/office/drawing/2014/main" id="{09F63C85-42E5-E3EC-9C26-982E8B3D1BE1}"/>
              </a:ext>
            </a:extLst>
          </p:cNvPr>
          <p:cNvSpPr>
            <a:spLocks noGrp="1"/>
          </p:cNvSpPr>
          <p:nvPr>
            <p:ph type="body" sz="quarter" idx="16" hasCustomPrompt="1"/>
          </p:nvPr>
        </p:nvSpPr>
        <p:spPr>
          <a:xfrm>
            <a:off x="3867150" y="337503"/>
            <a:ext cx="4999038" cy="668337"/>
          </a:xfrm>
        </p:spPr>
        <p:txBody>
          <a:bodyPr/>
          <a:lstStyle>
            <a:lvl1pPr marL="0" indent="0">
              <a:buNone/>
              <a:defRPr sz="2400">
                <a:solidFill>
                  <a:srgbClr val="5C93D5"/>
                </a:solidFill>
              </a:defRPr>
            </a:lvl1pPr>
          </a:lstStyle>
          <a:p>
            <a:r>
              <a:rPr lang="en-US" dirty="0"/>
              <a:t>Click to add title</a:t>
            </a:r>
          </a:p>
        </p:txBody>
      </p:sp>
      <p:sp>
        <p:nvSpPr>
          <p:cNvPr id="5" name="Text Placeholder 8">
            <a:extLst>
              <a:ext uri="{FF2B5EF4-FFF2-40B4-BE49-F238E27FC236}">
                <a16:creationId xmlns:a16="http://schemas.microsoft.com/office/drawing/2014/main" id="{938AF9FF-BDAC-0306-DA91-AB47AE0210B8}"/>
              </a:ext>
            </a:extLst>
          </p:cNvPr>
          <p:cNvSpPr txBox="1">
            <a:spLocks/>
          </p:cNvSpPr>
          <p:nvPr userDrawn="1"/>
        </p:nvSpPr>
        <p:spPr>
          <a:xfrm>
            <a:off x="3867150" y="6603332"/>
            <a:ext cx="4420710"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b="1" i="0" dirty="0">
                <a:latin typeface="Arial" panose="020B0604020202020204" pitchFamily="34" charset="0"/>
                <a:cs typeface="Arial" panose="020B0604020202020204" pitchFamily="34" charset="0"/>
              </a:rPr>
              <a:t>NCDHHS, Division | Presentation Title | Presentation Date</a:t>
            </a:r>
          </a:p>
        </p:txBody>
      </p:sp>
    </p:spTree>
    <p:extLst>
      <p:ext uri="{BB962C8B-B14F-4D97-AF65-F5344CB8AC3E}">
        <p14:creationId xmlns:p14="http://schemas.microsoft.com/office/powerpoint/2010/main" val="29800831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6_Bullet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8EFE423-D4C2-6B61-BA63-2EB1983062DB}"/>
              </a:ext>
            </a:extLst>
          </p:cNvPr>
          <p:cNvPicPr>
            <a:picLocks noChangeAspect="1"/>
          </p:cNvPicPr>
          <p:nvPr userDrawn="1"/>
        </p:nvPicPr>
        <p:blipFill rotWithShape="1">
          <a:blip r:embed="rId2"/>
          <a:srcRect l="13568" r="49989"/>
          <a:stretch/>
        </p:blipFill>
        <p:spPr>
          <a:xfrm rot="10800000">
            <a:off x="-1" y="0"/>
            <a:ext cx="3152900" cy="6858000"/>
          </a:xfrm>
          <a:prstGeom prst="rect">
            <a:avLst/>
          </a:prstGeom>
        </p:spPr>
      </p:pic>
      <p:sp>
        <p:nvSpPr>
          <p:cNvPr id="4" name="Text Placeholder 3"/>
          <p:cNvSpPr>
            <a:spLocks noGrp="1"/>
          </p:cNvSpPr>
          <p:nvPr>
            <p:ph type="body" sz="quarter" idx="10" hasCustomPrompt="1"/>
          </p:nvPr>
        </p:nvSpPr>
        <p:spPr>
          <a:xfrm>
            <a:off x="320634" y="1097280"/>
            <a:ext cx="2413661" cy="4937760"/>
          </a:xfrm>
        </p:spPr>
        <p:txBody>
          <a:bodyPr>
            <a:noAutofit/>
          </a:bodyPr>
          <a:lstStyle>
            <a:lvl1pPr marL="171450" indent="-171450">
              <a:lnSpc>
                <a:spcPct val="100000"/>
              </a:lnSpc>
              <a:spcBef>
                <a:spcPts val="900"/>
              </a:spcBef>
              <a:defRPr sz="2100" b="1" i="0">
                <a:solidFill>
                  <a:schemeClr val="bg1"/>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chemeClr val="bg1"/>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chemeClr val="bg1"/>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22" name="Slide Number Placeholder 21"/>
          <p:cNvSpPr>
            <a:spLocks noGrp="1"/>
          </p:cNvSpPr>
          <p:nvPr>
            <p:ph type="sldNum" sz="quarter" idx="14"/>
          </p:nvPr>
        </p:nvSpPr>
        <p:spPr>
          <a:xfrm>
            <a:off x="8305801" y="6603788"/>
            <a:ext cx="564098" cy="284692"/>
          </a:xfrm>
          <a:prstGeom prst="rect">
            <a:avLst/>
          </a:prstGeom>
        </p:spPr>
        <p:txBody>
          <a:bodyPr/>
          <a:lstStyle>
            <a:lvl1pPr algn="r">
              <a:defRPr sz="675"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dirty="0"/>
          </a:p>
        </p:txBody>
      </p:sp>
      <p:pic>
        <p:nvPicPr>
          <p:cNvPr id="6" name="Picture 5">
            <a:extLst>
              <a:ext uri="{FF2B5EF4-FFF2-40B4-BE49-F238E27FC236}">
                <a16:creationId xmlns:a16="http://schemas.microsoft.com/office/drawing/2014/main" id="{6EF3BE3B-675C-6430-630F-9168279D8447}"/>
              </a:ext>
            </a:extLst>
          </p:cNvPr>
          <p:cNvPicPr>
            <a:picLocks noChangeAspect="1"/>
          </p:cNvPicPr>
          <p:nvPr userDrawn="1"/>
        </p:nvPicPr>
        <p:blipFill rotWithShape="1">
          <a:blip r:embed="rId2"/>
          <a:srcRect l="13568"/>
          <a:stretch/>
        </p:blipFill>
        <p:spPr>
          <a:xfrm>
            <a:off x="2369128" y="0"/>
            <a:ext cx="1223320" cy="6858000"/>
          </a:xfrm>
          <a:prstGeom prst="rect">
            <a:avLst/>
          </a:prstGeom>
        </p:spPr>
      </p:pic>
      <p:sp>
        <p:nvSpPr>
          <p:cNvPr id="23" name="Title 1"/>
          <p:cNvSpPr>
            <a:spLocks noGrp="1"/>
          </p:cNvSpPr>
          <p:nvPr>
            <p:ph type="title" hasCustomPrompt="1"/>
          </p:nvPr>
        </p:nvSpPr>
        <p:spPr>
          <a:xfrm>
            <a:off x="320635" y="457200"/>
            <a:ext cx="2591789" cy="548640"/>
          </a:xfrm>
        </p:spPr>
        <p:txBody>
          <a:bodyPr anchor="t">
            <a:noAutofit/>
          </a:bodyPr>
          <a:lstStyle>
            <a:lvl1pPr algn="l">
              <a:defRPr sz="24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3" name="Text Placeholder 8">
            <a:extLst>
              <a:ext uri="{FF2B5EF4-FFF2-40B4-BE49-F238E27FC236}">
                <a16:creationId xmlns:a16="http://schemas.microsoft.com/office/drawing/2014/main" id="{BB5FD0A9-E4A1-C0DB-07E2-2EF95F25DA2A}"/>
              </a:ext>
            </a:extLst>
          </p:cNvPr>
          <p:cNvSpPr txBox="1">
            <a:spLocks/>
          </p:cNvSpPr>
          <p:nvPr userDrawn="1"/>
        </p:nvSpPr>
        <p:spPr>
          <a:xfrm>
            <a:off x="3901440" y="6603332"/>
            <a:ext cx="4386420"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b="1" i="0" dirty="0">
                <a:latin typeface="Arial" panose="020B0604020202020204" pitchFamily="34" charset="0"/>
                <a:cs typeface="Arial" panose="020B0604020202020204" pitchFamily="34" charset="0"/>
              </a:rPr>
              <a:t>NCDHHS, Division | Presentation Title | Presentation Date</a:t>
            </a:r>
          </a:p>
        </p:txBody>
      </p:sp>
    </p:spTree>
    <p:extLst>
      <p:ext uri="{BB962C8B-B14F-4D97-AF65-F5344CB8AC3E}">
        <p14:creationId xmlns:p14="http://schemas.microsoft.com/office/powerpoint/2010/main" val="41853078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Bullet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18052" y="1097280"/>
            <a:ext cx="7537836" cy="4937760"/>
          </a:xfrm>
        </p:spPr>
        <p:txBody>
          <a:bodyPr>
            <a:noAutofit/>
          </a:bodyPr>
          <a:lstStyle>
            <a:lvl1pPr marL="171450" indent="-171450">
              <a:lnSpc>
                <a:spcPct val="100000"/>
              </a:lnSpc>
              <a:spcBef>
                <a:spcPts val="900"/>
              </a:spcBef>
              <a:defRPr sz="21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318053" y="6155643"/>
            <a:ext cx="7106911" cy="330200"/>
          </a:xfrm>
        </p:spPr>
        <p:txBody>
          <a:bodyPr anchor="b">
            <a:noAutofit/>
          </a:bodyPr>
          <a:lstStyle>
            <a:lvl1pPr marL="0" indent="0">
              <a:lnSpc>
                <a:spcPct val="100000"/>
              </a:lnSpc>
              <a:spcBef>
                <a:spcPts val="0"/>
              </a:spcBef>
              <a:buNone/>
              <a:defRPr sz="900" b="0" i="1" baseline="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22" name="Slide Number Placeholder 21"/>
          <p:cNvSpPr>
            <a:spLocks noGrp="1"/>
          </p:cNvSpPr>
          <p:nvPr>
            <p:ph type="sldNum" sz="quarter" idx="14"/>
          </p:nvPr>
        </p:nvSpPr>
        <p:spPr>
          <a:xfrm>
            <a:off x="7295985" y="6603788"/>
            <a:ext cx="564098" cy="284692"/>
          </a:xfrm>
          <a:prstGeom prst="rect">
            <a:avLst/>
          </a:prstGeom>
        </p:spPr>
        <p:txBody>
          <a:bodyPr/>
          <a:lstStyle>
            <a:lvl1pPr algn="r">
              <a:defRPr sz="675"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dirty="0"/>
          </a:p>
        </p:txBody>
      </p:sp>
      <p:sp>
        <p:nvSpPr>
          <p:cNvPr id="23" name="Title 1"/>
          <p:cNvSpPr>
            <a:spLocks noGrp="1"/>
          </p:cNvSpPr>
          <p:nvPr>
            <p:ph type="title" hasCustomPrompt="1"/>
          </p:nvPr>
        </p:nvSpPr>
        <p:spPr>
          <a:xfrm>
            <a:off x="318053" y="457200"/>
            <a:ext cx="7537836" cy="548640"/>
          </a:xfrm>
        </p:spPr>
        <p:txBody>
          <a:bodyPr anchor="t">
            <a:noAutofit/>
          </a:bodyPr>
          <a:lstStyle>
            <a:lvl1pPr algn="l">
              <a:defRPr sz="2400" b="1" i="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pic>
        <p:nvPicPr>
          <p:cNvPr id="6" name="Picture 5">
            <a:extLst>
              <a:ext uri="{FF2B5EF4-FFF2-40B4-BE49-F238E27FC236}">
                <a16:creationId xmlns:a16="http://schemas.microsoft.com/office/drawing/2014/main" id="{1D8452E2-608E-7385-0B1A-59C76320C329}"/>
              </a:ext>
            </a:extLst>
          </p:cNvPr>
          <p:cNvPicPr>
            <a:picLocks noChangeAspect="1"/>
          </p:cNvPicPr>
          <p:nvPr userDrawn="1"/>
        </p:nvPicPr>
        <p:blipFill rotWithShape="1">
          <a:blip r:embed="rId2"/>
          <a:srcRect l="13568"/>
          <a:stretch/>
        </p:blipFill>
        <p:spPr>
          <a:xfrm flipH="1">
            <a:off x="7920681" y="0"/>
            <a:ext cx="1223320" cy="6858000"/>
          </a:xfrm>
          <a:prstGeom prst="rect">
            <a:avLst/>
          </a:prstGeom>
        </p:spPr>
      </p:pic>
      <p:sp>
        <p:nvSpPr>
          <p:cNvPr id="2" name="Text Placeholder 8">
            <a:extLst>
              <a:ext uri="{FF2B5EF4-FFF2-40B4-BE49-F238E27FC236}">
                <a16:creationId xmlns:a16="http://schemas.microsoft.com/office/drawing/2014/main" id="{E492FC96-79E6-D669-44E2-090C072906B1}"/>
              </a:ext>
            </a:extLst>
          </p:cNvPr>
          <p:cNvSpPr txBox="1">
            <a:spLocks/>
          </p:cNvSpPr>
          <p:nvPr userDrawn="1"/>
        </p:nvSpPr>
        <p:spPr>
          <a:xfrm>
            <a:off x="293209" y="6603332"/>
            <a:ext cx="7994651"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900" b="1" dirty="0">
                <a:solidFill>
                  <a:srgbClr val="17375E"/>
                </a:solidFill>
                <a:latin typeface="+mn-lt"/>
              </a:rPr>
              <a:t>NCDHHS, Division of Public Health </a:t>
            </a:r>
            <a:r>
              <a:rPr lang="el-GR" sz="900" b="1" dirty="0">
                <a:solidFill>
                  <a:srgbClr val="17375E"/>
                </a:solidFill>
                <a:latin typeface="+mn-lt"/>
              </a:rPr>
              <a:t>Ι</a:t>
            </a:r>
            <a:r>
              <a:rPr lang="en-US" sz="900" b="1" dirty="0">
                <a:solidFill>
                  <a:srgbClr val="17375E"/>
                </a:solidFill>
                <a:latin typeface="+mn-lt"/>
              </a:rPr>
              <a:t> Firearm Injury Deaths &amp; Morbidity in North Carolina, 2023</a:t>
            </a:r>
          </a:p>
        </p:txBody>
      </p:sp>
    </p:spTree>
    <p:extLst>
      <p:ext uri="{BB962C8B-B14F-4D97-AF65-F5344CB8AC3E}">
        <p14:creationId xmlns:p14="http://schemas.microsoft.com/office/powerpoint/2010/main" val="24879322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7_Bullet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D8452E2-608E-7385-0B1A-59C76320C329}"/>
              </a:ext>
            </a:extLst>
          </p:cNvPr>
          <p:cNvPicPr>
            <a:picLocks noChangeAspect="1"/>
          </p:cNvPicPr>
          <p:nvPr userDrawn="1"/>
        </p:nvPicPr>
        <p:blipFill rotWithShape="1">
          <a:blip r:embed="rId2"/>
          <a:srcRect l="13568"/>
          <a:stretch/>
        </p:blipFill>
        <p:spPr>
          <a:xfrm flipH="1">
            <a:off x="5543241" y="0"/>
            <a:ext cx="1223320" cy="6858000"/>
          </a:xfrm>
          <a:prstGeom prst="rect">
            <a:avLst/>
          </a:prstGeom>
        </p:spPr>
      </p:pic>
      <p:pic>
        <p:nvPicPr>
          <p:cNvPr id="2" name="Picture 1">
            <a:extLst>
              <a:ext uri="{FF2B5EF4-FFF2-40B4-BE49-F238E27FC236}">
                <a16:creationId xmlns:a16="http://schemas.microsoft.com/office/drawing/2014/main" id="{78A86B39-3865-57BE-64FB-863D06D6C1ED}"/>
              </a:ext>
            </a:extLst>
          </p:cNvPr>
          <p:cNvPicPr>
            <a:picLocks noChangeAspect="1"/>
          </p:cNvPicPr>
          <p:nvPr userDrawn="1"/>
        </p:nvPicPr>
        <p:blipFill rotWithShape="1">
          <a:blip r:embed="rId2"/>
          <a:srcRect l="13568" r="51867"/>
          <a:stretch/>
        </p:blipFill>
        <p:spPr>
          <a:xfrm>
            <a:off x="6625281" y="0"/>
            <a:ext cx="2518720" cy="6858000"/>
          </a:xfrm>
          <a:prstGeom prst="rect">
            <a:avLst/>
          </a:prstGeom>
        </p:spPr>
      </p:pic>
      <p:sp>
        <p:nvSpPr>
          <p:cNvPr id="4" name="Text Placeholder 3"/>
          <p:cNvSpPr>
            <a:spLocks noGrp="1"/>
          </p:cNvSpPr>
          <p:nvPr>
            <p:ph type="body" sz="quarter" idx="10" hasCustomPrompt="1"/>
          </p:nvPr>
        </p:nvSpPr>
        <p:spPr>
          <a:xfrm>
            <a:off x="6269272" y="1097280"/>
            <a:ext cx="2707088" cy="4937760"/>
          </a:xfrm>
        </p:spPr>
        <p:txBody>
          <a:bodyPr>
            <a:noAutofit/>
          </a:bodyPr>
          <a:lstStyle>
            <a:lvl1pPr marL="171450" indent="-171450">
              <a:lnSpc>
                <a:spcPct val="100000"/>
              </a:lnSpc>
              <a:spcBef>
                <a:spcPts val="900"/>
              </a:spcBef>
              <a:defRPr sz="2100" b="1" i="0">
                <a:solidFill>
                  <a:schemeClr val="bg1"/>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chemeClr val="bg1"/>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chemeClr val="bg1"/>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6269274" y="6155643"/>
            <a:ext cx="2552329" cy="330200"/>
          </a:xfrm>
        </p:spPr>
        <p:txBody>
          <a:bodyPr anchor="b">
            <a:noAutofit/>
          </a:bodyPr>
          <a:lstStyle>
            <a:lvl1pPr marL="0" indent="0">
              <a:lnSpc>
                <a:spcPct val="100000"/>
              </a:lnSpc>
              <a:spcBef>
                <a:spcPts val="0"/>
              </a:spcBef>
              <a:buNone/>
              <a:defRPr sz="900" b="0" i="1"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23" name="Title 1"/>
          <p:cNvSpPr>
            <a:spLocks noGrp="1"/>
          </p:cNvSpPr>
          <p:nvPr>
            <p:ph type="title" hasCustomPrompt="1"/>
          </p:nvPr>
        </p:nvSpPr>
        <p:spPr>
          <a:xfrm>
            <a:off x="6269274" y="457200"/>
            <a:ext cx="2707088" cy="548640"/>
          </a:xfrm>
        </p:spPr>
        <p:txBody>
          <a:bodyPr anchor="t">
            <a:noAutofit/>
          </a:bodyPr>
          <a:lstStyle>
            <a:lvl1pPr algn="l">
              <a:defRPr sz="24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3" name="Text Placeholder 8">
            <a:extLst>
              <a:ext uri="{FF2B5EF4-FFF2-40B4-BE49-F238E27FC236}">
                <a16:creationId xmlns:a16="http://schemas.microsoft.com/office/drawing/2014/main" id="{EBE53F0F-063A-C686-A0A6-5614D90A2DDB}"/>
              </a:ext>
            </a:extLst>
          </p:cNvPr>
          <p:cNvSpPr txBox="1">
            <a:spLocks/>
          </p:cNvSpPr>
          <p:nvPr userDrawn="1"/>
        </p:nvSpPr>
        <p:spPr>
          <a:xfrm>
            <a:off x="293209" y="6603332"/>
            <a:ext cx="7994651"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b="1" i="0" dirty="0">
                <a:latin typeface="Arial" panose="020B0604020202020204" pitchFamily="34" charset="0"/>
                <a:cs typeface="Arial" panose="020B0604020202020204" pitchFamily="34" charset="0"/>
              </a:rPr>
              <a:t>NCDHHS, Division | Presentation Title | Presentation Date</a:t>
            </a:r>
          </a:p>
        </p:txBody>
      </p:sp>
    </p:spTree>
    <p:extLst>
      <p:ext uri="{BB962C8B-B14F-4D97-AF65-F5344CB8AC3E}">
        <p14:creationId xmlns:p14="http://schemas.microsoft.com/office/powerpoint/2010/main" val="23087637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9_Bullet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D8452E2-608E-7385-0B1A-59C76320C329}"/>
              </a:ext>
            </a:extLst>
          </p:cNvPr>
          <p:cNvPicPr>
            <a:picLocks noChangeAspect="1"/>
          </p:cNvPicPr>
          <p:nvPr userDrawn="1"/>
        </p:nvPicPr>
        <p:blipFill rotWithShape="1">
          <a:blip r:embed="rId2"/>
          <a:srcRect l="13568"/>
          <a:stretch/>
        </p:blipFill>
        <p:spPr>
          <a:xfrm flipH="1">
            <a:off x="5543241" y="0"/>
            <a:ext cx="1223320" cy="6858000"/>
          </a:xfrm>
          <a:prstGeom prst="rect">
            <a:avLst/>
          </a:prstGeom>
        </p:spPr>
      </p:pic>
      <p:pic>
        <p:nvPicPr>
          <p:cNvPr id="2" name="Picture 1">
            <a:extLst>
              <a:ext uri="{FF2B5EF4-FFF2-40B4-BE49-F238E27FC236}">
                <a16:creationId xmlns:a16="http://schemas.microsoft.com/office/drawing/2014/main" id="{78A86B39-3865-57BE-64FB-863D06D6C1ED}"/>
              </a:ext>
            </a:extLst>
          </p:cNvPr>
          <p:cNvPicPr>
            <a:picLocks noChangeAspect="1"/>
          </p:cNvPicPr>
          <p:nvPr userDrawn="1"/>
        </p:nvPicPr>
        <p:blipFill rotWithShape="1">
          <a:blip r:embed="rId2"/>
          <a:srcRect l="13568" r="51867"/>
          <a:stretch/>
        </p:blipFill>
        <p:spPr>
          <a:xfrm>
            <a:off x="6625281" y="0"/>
            <a:ext cx="2518720" cy="6858000"/>
          </a:xfrm>
          <a:prstGeom prst="rect">
            <a:avLst/>
          </a:prstGeom>
        </p:spPr>
      </p:pic>
      <p:sp>
        <p:nvSpPr>
          <p:cNvPr id="4" name="Text Placeholder 3"/>
          <p:cNvSpPr>
            <a:spLocks noGrp="1"/>
          </p:cNvSpPr>
          <p:nvPr>
            <p:ph type="body" sz="quarter" idx="10" hasCustomPrompt="1"/>
          </p:nvPr>
        </p:nvSpPr>
        <p:spPr>
          <a:xfrm>
            <a:off x="6269272" y="1097280"/>
            <a:ext cx="2707088" cy="4937760"/>
          </a:xfrm>
        </p:spPr>
        <p:txBody>
          <a:bodyPr>
            <a:noAutofit/>
          </a:bodyPr>
          <a:lstStyle>
            <a:lvl1pPr marL="171450" indent="-171450">
              <a:lnSpc>
                <a:spcPct val="100000"/>
              </a:lnSpc>
              <a:spcBef>
                <a:spcPts val="900"/>
              </a:spcBef>
              <a:defRPr sz="2100" b="1" i="0">
                <a:solidFill>
                  <a:schemeClr val="bg1"/>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chemeClr val="bg1"/>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chemeClr val="bg1"/>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6269274" y="6155643"/>
            <a:ext cx="2552329" cy="330200"/>
          </a:xfrm>
        </p:spPr>
        <p:txBody>
          <a:bodyPr anchor="b">
            <a:noAutofit/>
          </a:bodyPr>
          <a:lstStyle>
            <a:lvl1pPr marL="0" indent="0">
              <a:lnSpc>
                <a:spcPct val="100000"/>
              </a:lnSpc>
              <a:spcBef>
                <a:spcPts val="0"/>
              </a:spcBef>
              <a:buNone/>
              <a:defRPr sz="900" b="0" i="1"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23" name="Title 1"/>
          <p:cNvSpPr>
            <a:spLocks noGrp="1"/>
          </p:cNvSpPr>
          <p:nvPr>
            <p:ph type="title" hasCustomPrompt="1"/>
          </p:nvPr>
        </p:nvSpPr>
        <p:spPr>
          <a:xfrm>
            <a:off x="6269274" y="457200"/>
            <a:ext cx="2707088" cy="548640"/>
          </a:xfrm>
        </p:spPr>
        <p:txBody>
          <a:bodyPr anchor="t">
            <a:noAutofit/>
          </a:bodyPr>
          <a:lstStyle>
            <a:lvl1pPr algn="l">
              <a:defRPr sz="24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3" name="Text Placeholder 3">
            <a:extLst>
              <a:ext uri="{FF2B5EF4-FFF2-40B4-BE49-F238E27FC236}">
                <a16:creationId xmlns:a16="http://schemas.microsoft.com/office/drawing/2014/main" id="{A96B48B2-C16F-C55C-34B8-261CEA15F4FD}"/>
              </a:ext>
            </a:extLst>
          </p:cNvPr>
          <p:cNvSpPr>
            <a:spLocks noGrp="1"/>
          </p:cNvSpPr>
          <p:nvPr>
            <p:ph type="body" sz="quarter" idx="15" hasCustomPrompt="1"/>
          </p:nvPr>
        </p:nvSpPr>
        <p:spPr>
          <a:xfrm>
            <a:off x="318052" y="1097280"/>
            <a:ext cx="4998554" cy="4937760"/>
          </a:xfrm>
        </p:spPr>
        <p:txBody>
          <a:bodyPr>
            <a:noAutofit/>
          </a:bodyPr>
          <a:lstStyle>
            <a:lvl1pPr marL="171450" indent="-171450">
              <a:lnSpc>
                <a:spcPct val="100000"/>
              </a:lnSpc>
              <a:spcBef>
                <a:spcPts val="900"/>
              </a:spcBef>
              <a:defRPr sz="21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8" name="Text Placeholder 4">
            <a:extLst>
              <a:ext uri="{FF2B5EF4-FFF2-40B4-BE49-F238E27FC236}">
                <a16:creationId xmlns:a16="http://schemas.microsoft.com/office/drawing/2014/main" id="{79C6A26D-3130-6FD1-2A27-F20A76CA3C81}"/>
              </a:ext>
            </a:extLst>
          </p:cNvPr>
          <p:cNvSpPr>
            <a:spLocks noGrp="1"/>
          </p:cNvSpPr>
          <p:nvPr>
            <p:ph type="body" sz="quarter" idx="16" hasCustomPrompt="1"/>
          </p:nvPr>
        </p:nvSpPr>
        <p:spPr>
          <a:xfrm>
            <a:off x="318053" y="6155643"/>
            <a:ext cx="4998554" cy="330200"/>
          </a:xfrm>
        </p:spPr>
        <p:txBody>
          <a:bodyPr anchor="b">
            <a:noAutofit/>
          </a:bodyPr>
          <a:lstStyle>
            <a:lvl1pPr marL="0" indent="0">
              <a:lnSpc>
                <a:spcPct val="100000"/>
              </a:lnSpc>
              <a:spcBef>
                <a:spcPts val="0"/>
              </a:spcBef>
              <a:buNone/>
              <a:defRPr sz="900" b="0" i="1" baseline="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10" name="Text Placeholder 9">
            <a:extLst>
              <a:ext uri="{FF2B5EF4-FFF2-40B4-BE49-F238E27FC236}">
                <a16:creationId xmlns:a16="http://schemas.microsoft.com/office/drawing/2014/main" id="{C69D8539-6F7B-2D19-4A84-341CCAED173C}"/>
              </a:ext>
            </a:extLst>
          </p:cNvPr>
          <p:cNvSpPr>
            <a:spLocks noGrp="1"/>
          </p:cNvSpPr>
          <p:nvPr>
            <p:ph type="body" sz="quarter" idx="17" hasCustomPrompt="1"/>
          </p:nvPr>
        </p:nvSpPr>
        <p:spPr>
          <a:xfrm>
            <a:off x="295525" y="371475"/>
            <a:ext cx="4999038" cy="635000"/>
          </a:xfrm>
        </p:spPr>
        <p:txBody>
          <a:bodyPr/>
          <a:lstStyle>
            <a:lvl1pPr marL="0" indent="0">
              <a:buNone/>
              <a:defRPr sz="2400">
                <a:solidFill>
                  <a:srgbClr val="5C93D5"/>
                </a:solidFill>
              </a:defRPr>
            </a:lvl1pPr>
          </a:lstStyle>
          <a:p>
            <a:r>
              <a:rPr lang="en-US" sz="2000" dirty="0"/>
              <a:t>Click to add text</a:t>
            </a:r>
          </a:p>
        </p:txBody>
      </p:sp>
      <p:sp>
        <p:nvSpPr>
          <p:cNvPr id="7" name="Text Placeholder 8">
            <a:extLst>
              <a:ext uri="{FF2B5EF4-FFF2-40B4-BE49-F238E27FC236}">
                <a16:creationId xmlns:a16="http://schemas.microsoft.com/office/drawing/2014/main" id="{013E346E-9DCE-FD2A-D039-9396C216A76D}"/>
              </a:ext>
            </a:extLst>
          </p:cNvPr>
          <p:cNvSpPr txBox="1">
            <a:spLocks/>
          </p:cNvSpPr>
          <p:nvPr userDrawn="1"/>
        </p:nvSpPr>
        <p:spPr>
          <a:xfrm>
            <a:off x="293209" y="6603332"/>
            <a:ext cx="7994651"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b="1" i="0" dirty="0">
                <a:latin typeface="Arial" panose="020B0604020202020204" pitchFamily="34" charset="0"/>
                <a:cs typeface="Arial" panose="020B0604020202020204" pitchFamily="34" charset="0"/>
              </a:rPr>
              <a:t>NCDHHS, Division | Presentation Title | Presentation Date</a:t>
            </a:r>
          </a:p>
        </p:txBody>
      </p:sp>
    </p:spTree>
    <p:extLst>
      <p:ext uri="{BB962C8B-B14F-4D97-AF65-F5344CB8AC3E}">
        <p14:creationId xmlns:p14="http://schemas.microsoft.com/office/powerpoint/2010/main" val="1406310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ullets &amp; Table Chart Image">
    <p:spTree>
      <p:nvGrpSpPr>
        <p:cNvPr id="1" name=""/>
        <p:cNvGrpSpPr/>
        <p:nvPr/>
      </p:nvGrpSpPr>
      <p:grpSpPr>
        <a:xfrm>
          <a:off x="0" y="0"/>
          <a:ext cx="0" cy="0"/>
          <a:chOff x="0" y="0"/>
          <a:chExt cx="0" cy="0"/>
        </a:xfrm>
      </p:grpSpPr>
      <p:sp>
        <p:nvSpPr>
          <p:cNvPr id="12" name="Content Placeholder 11"/>
          <p:cNvSpPr>
            <a:spLocks noGrp="1"/>
          </p:cNvSpPr>
          <p:nvPr>
            <p:ph sz="quarter" idx="14" hasCustomPrompt="1"/>
          </p:nvPr>
        </p:nvSpPr>
        <p:spPr>
          <a:xfrm>
            <a:off x="1308100" y="2514601"/>
            <a:ext cx="7564439" cy="3529013"/>
          </a:xfrm>
        </p:spPr>
        <p:txBody>
          <a:bodyPr>
            <a:noAutofit/>
          </a:bodyPr>
          <a:lstStyle>
            <a:lvl1pPr marL="0" indent="0" algn="ctr">
              <a:buNone/>
              <a:defRPr sz="1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icon below to add table or chart</a:t>
            </a:r>
          </a:p>
        </p:txBody>
      </p:sp>
      <p:sp>
        <p:nvSpPr>
          <p:cNvPr id="13" name="Text Placeholder 3">
            <a:extLst>
              <a:ext uri="{FF2B5EF4-FFF2-40B4-BE49-F238E27FC236}">
                <a16:creationId xmlns:a16="http://schemas.microsoft.com/office/drawing/2014/main" id="{C05951D5-A53B-F748-B53B-411B88B37096}"/>
              </a:ext>
            </a:extLst>
          </p:cNvPr>
          <p:cNvSpPr>
            <a:spLocks noGrp="1"/>
          </p:cNvSpPr>
          <p:nvPr>
            <p:ph type="body" sz="quarter" idx="10" hasCustomPrompt="1"/>
          </p:nvPr>
        </p:nvSpPr>
        <p:spPr>
          <a:xfrm>
            <a:off x="1327868" y="1097282"/>
            <a:ext cx="7537836" cy="1288733"/>
          </a:xfrm>
        </p:spPr>
        <p:txBody>
          <a:bodyPr>
            <a:noAutofit/>
          </a:bodyPr>
          <a:lstStyle>
            <a:lvl1pPr marL="171450" indent="-171450">
              <a:lnSpc>
                <a:spcPct val="100000"/>
              </a:lnSpc>
              <a:spcBef>
                <a:spcPts val="900"/>
              </a:spcBef>
              <a:defRPr sz="21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14" name="Text Placeholder 4">
            <a:extLst>
              <a:ext uri="{FF2B5EF4-FFF2-40B4-BE49-F238E27FC236}">
                <a16:creationId xmlns:a16="http://schemas.microsoft.com/office/drawing/2014/main" id="{5ED21797-25F7-3A44-9079-81482EE9D03A}"/>
              </a:ext>
            </a:extLst>
          </p:cNvPr>
          <p:cNvSpPr>
            <a:spLocks noGrp="1"/>
          </p:cNvSpPr>
          <p:nvPr>
            <p:ph type="body" sz="quarter" idx="11" hasCustomPrompt="1"/>
          </p:nvPr>
        </p:nvSpPr>
        <p:spPr>
          <a:xfrm>
            <a:off x="1327869" y="6155643"/>
            <a:ext cx="7106911" cy="330200"/>
          </a:xfrm>
        </p:spPr>
        <p:txBody>
          <a:bodyPr anchor="b">
            <a:noAutofit/>
          </a:bodyPr>
          <a:lstStyle>
            <a:lvl1pPr marL="0" indent="0">
              <a:lnSpc>
                <a:spcPct val="100000"/>
              </a:lnSpc>
              <a:spcBef>
                <a:spcPts val="0"/>
              </a:spcBef>
              <a:buNone/>
              <a:defRPr sz="900" b="0" i="1" baseline="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15" name="Slide Number Placeholder 21">
            <a:extLst>
              <a:ext uri="{FF2B5EF4-FFF2-40B4-BE49-F238E27FC236}">
                <a16:creationId xmlns:a16="http://schemas.microsoft.com/office/drawing/2014/main" id="{2C7BA782-DC5C-CB45-B48B-350EECAB45C2}"/>
              </a:ext>
            </a:extLst>
          </p:cNvPr>
          <p:cNvSpPr>
            <a:spLocks noGrp="1"/>
          </p:cNvSpPr>
          <p:nvPr>
            <p:ph type="sldNum" sz="quarter" idx="15"/>
          </p:nvPr>
        </p:nvSpPr>
        <p:spPr>
          <a:xfrm>
            <a:off x="8305801" y="6603788"/>
            <a:ext cx="564098" cy="284692"/>
          </a:xfrm>
          <a:prstGeom prst="rect">
            <a:avLst/>
          </a:prstGeom>
        </p:spPr>
        <p:txBody>
          <a:bodyPr/>
          <a:lstStyle>
            <a:lvl1pPr algn="r">
              <a:defRPr sz="675"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dirty="0"/>
          </a:p>
        </p:txBody>
      </p:sp>
      <p:sp>
        <p:nvSpPr>
          <p:cNvPr id="16" name="Title 1">
            <a:extLst>
              <a:ext uri="{FF2B5EF4-FFF2-40B4-BE49-F238E27FC236}">
                <a16:creationId xmlns:a16="http://schemas.microsoft.com/office/drawing/2014/main" id="{A8E406F2-C7C6-C748-8AF1-66707FF8A084}"/>
              </a:ext>
            </a:extLst>
          </p:cNvPr>
          <p:cNvSpPr>
            <a:spLocks noGrp="1"/>
          </p:cNvSpPr>
          <p:nvPr>
            <p:ph type="title" hasCustomPrompt="1"/>
          </p:nvPr>
        </p:nvSpPr>
        <p:spPr>
          <a:xfrm>
            <a:off x="1327869" y="457200"/>
            <a:ext cx="7537836" cy="548640"/>
          </a:xfrm>
        </p:spPr>
        <p:txBody>
          <a:bodyPr anchor="t">
            <a:noAutofit/>
          </a:bodyPr>
          <a:lstStyle>
            <a:lvl1pPr algn="l">
              <a:defRPr sz="2400" b="1" i="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pic>
        <p:nvPicPr>
          <p:cNvPr id="9" name="Picture 8">
            <a:extLst>
              <a:ext uri="{FF2B5EF4-FFF2-40B4-BE49-F238E27FC236}">
                <a16:creationId xmlns:a16="http://schemas.microsoft.com/office/drawing/2014/main" id="{17936F9F-3E18-8941-88E7-313AB075F56F}"/>
              </a:ext>
            </a:extLst>
          </p:cNvPr>
          <p:cNvPicPr>
            <a:picLocks noChangeAspect="1"/>
          </p:cNvPicPr>
          <p:nvPr userDrawn="1"/>
        </p:nvPicPr>
        <p:blipFill rotWithShape="1">
          <a:blip r:embed="rId2"/>
          <a:srcRect l="13568"/>
          <a:stretch/>
        </p:blipFill>
        <p:spPr>
          <a:xfrm>
            <a:off x="0" y="0"/>
            <a:ext cx="1223320" cy="6858000"/>
          </a:xfrm>
          <a:prstGeom prst="rect">
            <a:avLst/>
          </a:prstGeom>
        </p:spPr>
      </p:pic>
      <p:sp>
        <p:nvSpPr>
          <p:cNvPr id="2" name="Text Placeholder 8">
            <a:extLst>
              <a:ext uri="{FF2B5EF4-FFF2-40B4-BE49-F238E27FC236}">
                <a16:creationId xmlns:a16="http://schemas.microsoft.com/office/drawing/2014/main" id="{FD550A9B-4FAB-132D-6ABD-080359FBA3E2}"/>
              </a:ext>
            </a:extLst>
          </p:cNvPr>
          <p:cNvSpPr txBox="1">
            <a:spLocks/>
          </p:cNvSpPr>
          <p:nvPr userDrawn="1"/>
        </p:nvSpPr>
        <p:spPr>
          <a:xfrm>
            <a:off x="1308100" y="6603332"/>
            <a:ext cx="6979760"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900" b="1" dirty="0">
                <a:solidFill>
                  <a:srgbClr val="17375E"/>
                </a:solidFill>
                <a:latin typeface="+mn-lt"/>
              </a:rPr>
              <a:t>NCDHHS, Division of Public Health </a:t>
            </a:r>
            <a:r>
              <a:rPr lang="el-GR" sz="900" b="1" dirty="0">
                <a:solidFill>
                  <a:srgbClr val="17375E"/>
                </a:solidFill>
                <a:latin typeface="+mn-lt"/>
              </a:rPr>
              <a:t>Ι</a:t>
            </a:r>
            <a:r>
              <a:rPr lang="en-US" sz="900" b="1" dirty="0">
                <a:solidFill>
                  <a:srgbClr val="17375E"/>
                </a:solidFill>
                <a:latin typeface="+mn-lt"/>
              </a:rPr>
              <a:t> Firearm Injury Deaths &amp; Morbidity in North Carolina, 2023</a:t>
            </a:r>
          </a:p>
        </p:txBody>
      </p:sp>
    </p:spTree>
    <p:extLst>
      <p:ext uri="{BB962C8B-B14F-4D97-AF65-F5344CB8AC3E}">
        <p14:creationId xmlns:p14="http://schemas.microsoft.com/office/powerpoint/2010/main" val="9439734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 Column Table Chart Image">
    <p:spTree>
      <p:nvGrpSpPr>
        <p:cNvPr id="1" name=""/>
        <p:cNvGrpSpPr/>
        <p:nvPr/>
      </p:nvGrpSpPr>
      <p:grpSpPr>
        <a:xfrm>
          <a:off x="0" y="0"/>
          <a:ext cx="0" cy="0"/>
          <a:chOff x="0" y="0"/>
          <a:chExt cx="0" cy="0"/>
        </a:xfrm>
      </p:grpSpPr>
      <p:sp>
        <p:nvSpPr>
          <p:cNvPr id="12" name="Content Placeholder 11"/>
          <p:cNvSpPr>
            <a:spLocks noGrp="1"/>
          </p:cNvSpPr>
          <p:nvPr>
            <p:ph sz="quarter" idx="14" hasCustomPrompt="1"/>
          </p:nvPr>
        </p:nvSpPr>
        <p:spPr>
          <a:xfrm>
            <a:off x="622299" y="1900238"/>
            <a:ext cx="3840480" cy="4086226"/>
          </a:xfrm>
        </p:spPr>
        <p:txBody>
          <a:bodyPr>
            <a:noAutofit/>
          </a:bodyPr>
          <a:lstStyle>
            <a:lvl1pPr marL="0" indent="0" algn="ctr">
              <a:buNone/>
              <a:defRPr sz="15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icon below to add table, chart, image</a:t>
            </a:r>
          </a:p>
        </p:txBody>
      </p:sp>
      <p:sp>
        <p:nvSpPr>
          <p:cNvPr id="10" name="Content Placeholder 11"/>
          <p:cNvSpPr>
            <a:spLocks noGrp="1"/>
          </p:cNvSpPr>
          <p:nvPr>
            <p:ph sz="quarter" idx="15" hasCustomPrompt="1"/>
          </p:nvPr>
        </p:nvSpPr>
        <p:spPr>
          <a:xfrm>
            <a:off x="4665132" y="1900238"/>
            <a:ext cx="3840480" cy="4086226"/>
          </a:xfrm>
        </p:spPr>
        <p:txBody>
          <a:bodyPr>
            <a:noAutofit/>
          </a:bodyPr>
          <a:lstStyle>
            <a:lvl1pPr marL="0" indent="0" algn="ctr">
              <a:buNone/>
              <a:defRPr sz="15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icon below to add table, chart, image</a:t>
            </a:r>
          </a:p>
        </p:txBody>
      </p:sp>
      <p:sp>
        <p:nvSpPr>
          <p:cNvPr id="18" name="Text Placeholder 4">
            <a:extLst>
              <a:ext uri="{FF2B5EF4-FFF2-40B4-BE49-F238E27FC236}">
                <a16:creationId xmlns:a16="http://schemas.microsoft.com/office/drawing/2014/main" id="{F0CFCE86-664D-A446-BE06-01C8C24E9E1B}"/>
              </a:ext>
            </a:extLst>
          </p:cNvPr>
          <p:cNvSpPr>
            <a:spLocks noGrp="1"/>
          </p:cNvSpPr>
          <p:nvPr>
            <p:ph type="body" sz="quarter" idx="11" hasCustomPrompt="1"/>
          </p:nvPr>
        </p:nvSpPr>
        <p:spPr>
          <a:xfrm>
            <a:off x="302150" y="6155643"/>
            <a:ext cx="8073990" cy="330200"/>
          </a:xfrm>
        </p:spPr>
        <p:txBody>
          <a:bodyPr anchor="b">
            <a:noAutofit/>
          </a:bodyPr>
          <a:lstStyle>
            <a:lvl1pPr marL="0" indent="0">
              <a:lnSpc>
                <a:spcPct val="100000"/>
              </a:lnSpc>
              <a:spcBef>
                <a:spcPts val="0"/>
              </a:spcBef>
              <a:buNone/>
              <a:defRPr sz="900" b="0" i="1" baseline="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19" name="Slide Number Placeholder 21">
            <a:extLst>
              <a:ext uri="{FF2B5EF4-FFF2-40B4-BE49-F238E27FC236}">
                <a16:creationId xmlns:a16="http://schemas.microsoft.com/office/drawing/2014/main" id="{4D11D409-0A96-9B43-B5E9-8C9EBB3490D1}"/>
              </a:ext>
            </a:extLst>
          </p:cNvPr>
          <p:cNvSpPr>
            <a:spLocks noGrp="1"/>
          </p:cNvSpPr>
          <p:nvPr>
            <p:ph type="sldNum" sz="quarter" idx="16"/>
          </p:nvPr>
        </p:nvSpPr>
        <p:spPr>
          <a:xfrm>
            <a:off x="8305801" y="6603788"/>
            <a:ext cx="564098" cy="284692"/>
          </a:xfrm>
          <a:prstGeom prst="rect">
            <a:avLst/>
          </a:prstGeom>
        </p:spPr>
        <p:txBody>
          <a:bodyPr/>
          <a:lstStyle>
            <a:lvl1pPr algn="r">
              <a:defRPr sz="675"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dirty="0"/>
          </a:p>
        </p:txBody>
      </p:sp>
      <p:sp>
        <p:nvSpPr>
          <p:cNvPr id="20" name="Title 1">
            <a:extLst>
              <a:ext uri="{FF2B5EF4-FFF2-40B4-BE49-F238E27FC236}">
                <a16:creationId xmlns:a16="http://schemas.microsoft.com/office/drawing/2014/main" id="{F17C0509-ABF8-A14C-9CCC-ACF4B252782C}"/>
              </a:ext>
            </a:extLst>
          </p:cNvPr>
          <p:cNvSpPr>
            <a:spLocks noGrp="1"/>
          </p:cNvSpPr>
          <p:nvPr>
            <p:ph type="title" hasCustomPrompt="1"/>
          </p:nvPr>
        </p:nvSpPr>
        <p:spPr>
          <a:xfrm>
            <a:off x="302150" y="1180769"/>
            <a:ext cx="8563554" cy="548640"/>
          </a:xfrm>
        </p:spPr>
        <p:txBody>
          <a:bodyPr anchor="t">
            <a:noAutofit/>
          </a:bodyPr>
          <a:lstStyle>
            <a:lvl1pPr algn="l">
              <a:defRPr sz="2400" b="1" i="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pic>
        <p:nvPicPr>
          <p:cNvPr id="9" name="Picture 8">
            <a:extLst>
              <a:ext uri="{FF2B5EF4-FFF2-40B4-BE49-F238E27FC236}">
                <a16:creationId xmlns:a16="http://schemas.microsoft.com/office/drawing/2014/main" id="{3083D3DB-AB8F-794A-B493-317B10CC4DCB}"/>
              </a:ext>
            </a:extLst>
          </p:cNvPr>
          <p:cNvPicPr>
            <a:picLocks noChangeAspect="1"/>
          </p:cNvPicPr>
          <p:nvPr userDrawn="1"/>
        </p:nvPicPr>
        <p:blipFill rotWithShape="1">
          <a:blip r:embed="rId2"/>
          <a:srcRect t="26307"/>
          <a:stretch/>
        </p:blipFill>
        <p:spPr>
          <a:xfrm>
            <a:off x="0" y="0"/>
            <a:ext cx="9144000" cy="1119096"/>
          </a:xfrm>
          <a:prstGeom prst="rect">
            <a:avLst/>
          </a:prstGeom>
        </p:spPr>
      </p:pic>
      <p:sp>
        <p:nvSpPr>
          <p:cNvPr id="2" name="Text Placeholder 8">
            <a:extLst>
              <a:ext uri="{FF2B5EF4-FFF2-40B4-BE49-F238E27FC236}">
                <a16:creationId xmlns:a16="http://schemas.microsoft.com/office/drawing/2014/main" id="{6E02F64E-2CEF-59B1-BBF3-B28B49C9403E}"/>
              </a:ext>
            </a:extLst>
          </p:cNvPr>
          <p:cNvSpPr txBox="1">
            <a:spLocks/>
          </p:cNvSpPr>
          <p:nvPr userDrawn="1"/>
        </p:nvSpPr>
        <p:spPr>
          <a:xfrm>
            <a:off x="293209" y="6603332"/>
            <a:ext cx="7994651"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b="1" i="0" dirty="0">
                <a:latin typeface="Arial" panose="020B0604020202020204" pitchFamily="34" charset="0"/>
                <a:cs typeface="Arial" panose="020B0604020202020204" pitchFamily="34" charset="0"/>
              </a:rPr>
              <a:t>NCDHHS, Division of Public Health | North Carolina Youth &amp; Firearm Data Trends | October 21, 2024</a:t>
            </a:r>
          </a:p>
        </p:txBody>
      </p:sp>
    </p:spTree>
    <p:extLst>
      <p:ext uri="{BB962C8B-B14F-4D97-AF65-F5344CB8AC3E}">
        <p14:creationId xmlns:p14="http://schemas.microsoft.com/office/powerpoint/2010/main" val="27899114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3E8FB92-BB69-730C-9977-A0AD38F8B79F}"/>
              </a:ext>
            </a:extLst>
          </p:cNvPr>
          <p:cNvSpPr/>
          <p:nvPr userDrawn="1"/>
        </p:nvSpPr>
        <p:spPr>
          <a:xfrm>
            <a:off x="0" y="0"/>
            <a:ext cx="9144000" cy="6858000"/>
          </a:xfrm>
          <a:prstGeom prst="rect">
            <a:avLst/>
          </a:prstGeom>
          <a:solidFill>
            <a:srgbClr val="5C93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13">
            <a:extLst>
              <a:ext uri="{FF2B5EF4-FFF2-40B4-BE49-F238E27FC236}">
                <a16:creationId xmlns:a16="http://schemas.microsoft.com/office/drawing/2014/main" id="{EC8477E5-DFD4-9071-E66E-13E2B16743A7}"/>
              </a:ext>
            </a:extLst>
          </p:cNvPr>
          <p:cNvSpPr>
            <a:spLocks noGrp="1"/>
          </p:cNvSpPr>
          <p:nvPr>
            <p:ph type="body" sz="quarter" idx="10"/>
          </p:nvPr>
        </p:nvSpPr>
        <p:spPr>
          <a:xfrm>
            <a:off x="0" y="457199"/>
            <a:ext cx="9144000" cy="5943602"/>
          </a:xfrm>
          <a:prstGeom prst="rect">
            <a:avLst/>
          </a:prstGeom>
        </p:spPr>
        <p:txBody>
          <a:bodyPr anchor="ctr">
            <a:noAutofit/>
          </a:bodyPr>
          <a:lstStyle>
            <a:lvl1pPr marL="0" indent="0" algn="ctr">
              <a:buNone/>
              <a:defRPr sz="88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endParaRPr lang="en-US" dirty="0"/>
          </a:p>
        </p:txBody>
      </p:sp>
    </p:spTree>
    <p:extLst>
      <p:ext uri="{BB962C8B-B14F-4D97-AF65-F5344CB8AC3E}">
        <p14:creationId xmlns:p14="http://schemas.microsoft.com/office/powerpoint/2010/main" val="37292518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 Black Seal">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D415E447-67CB-38F0-7F39-21009ED2BF7B}"/>
              </a:ext>
            </a:extLst>
          </p:cNvPr>
          <p:cNvGrpSpPr/>
          <p:nvPr userDrawn="1"/>
        </p:nvGrpSpPr>
        <p:grpSpPr>
          <a:xfrm>
            <a:off x="1" y="0"/>
            <a:ext cx="8615522" cy="6858000"/>
            <a:chOff x="0" y="817927"/>
            <a:chExt cx="8615522" cy="6040073"/>
          </a:xfrm>
        </p:grpSpPr>
        <p:pic>
          <p:nvPicPr>
            <p:cNvPr id="11" name="Picture 10">
              <a:extLst>
                <a:ext uri="{FF2B5EF4-FFF2-40B4-BE49-F238E27FC236}">
                  <a16:creationId xmlns:a16="http://schemas.microsoft.com/office/drawing/2014/main" id="{F731FD75-6796-2534-1AB6-2922C3F0A7DE}"/>
                </a:ext>
              </a:extLst>
            </p:cNvPr>
            <p:cNvPicPr>
              <a:picLocks noChangeAspect="1"/>
            </p:cNvPicPr>
            <p:nvPr userDrawn="1"/>
          </p:nvPicPr>
          <p:blipFill>
            <a:blip r:embed="rId2"/>
            <a:stretch>
              <a:fillRect/>
            </a:stretch>
          </p:blipFill>
          <p:spPr>
            <a:xfrm>
              <a:off x="7392203" y="817927"/>
              <a:ext cx="1223319" cy="6040073"/>
            </a:xfrm>
            <a:prstGeom prst="rect">
              <a:avLst/>
            </a:prstGeom>
          </p:spPr>
        </p:pic>
        <p:pic>
          <p:nvPicPr>
            <p:cNvPr id="13" name="Picture 12">
              <a:extLst>
                <a:ext uri="{FF2B5EF4-FFF2-40B4-BE49-F238E27FC236}">
                  <a16:creationId xmlns:a16="http://schemas.microsoft.com/office/drawing/2014/main" id="{1845B209-2A84-9255-E14A-7DAE28C35D18}"/>
                </a:ext>
              </a:extLst>
            </p:cNvPr>
            <p:cNvPicPr>
              <a:picLocks noChangeAspect="1"/>
            </p:cNvPicPr>
            <p:nvPr userDrawn="1"/>
          </p:nvPicPr>
          <p:blipFill>
            <a:blip r:embed="rId3"/>
            <a:stretch>
              <a:fillRect/>
            </a:stretch>
          </p:blipFill>
          <p:spPr>
            <a:xfrm>
              <a:off x="0" y="817927"/>
              <a:ext cx="7924132" cy="6040073"/>
            </a:xfrm>
            <a:prstGeom prst="rect">
              <a:avLst/>
            </a:prstGeom>
          </p:spPr>
        </p:pic>
      </p:grpSp>
      <p:sp>
        <p:nvSpPr>
          <p:cNvPr id="15" name="Text Placeholder 13"/>
          <p:cNvSpPr>
            <a:spLocks noGrp="1"/>
          </p:cNvSpPr>
          <p:nvPr userDrawn="1">
            <p:ph type="body" sz="quarter" idx="10" hasCustomPrompt="1"/>
          </p:nvPr>
        </p:nvSpPr>
        <p:spPr>
          <a:xfrm>
            <a:off x="625472" y="1508084"/>
            <a:ext cx="5774267" cy="2020824"/>
          </a:xfrm>
        </p:spPr>
        <p:txBody>
          <a:bodyPr anchor="t">
            <a:noAutofit/>
          </a:bodyPr>
          <a:lstStyle>
            <a:lvl1pPr marL="0" indent="0">
              <a:buNone/>
              <a:defRPr sz="24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vl2pPr marL="257175" indent="0">
              <a:buNone/>
              <a:defRPr sz="2100">
                <a:latin typeface="Franklin Gothic Demi Cond" panose="020B0706030402020204" pitchFamily="34" charset="0"/>
              </a:defRPr>
            </a:lvl2pPr>
            <a:lvl3pPr marL="514350" indent="0">
              <a:buNone/>
              <a:defRPr sz="2100">
                <a:latin typeface="Franklin Gothic Demi Cond" panose="020B0706030402020204" pitchFamily="34" charset="0"/>
              </a:defRPr>
            </a:lvl3pPr>
            <a:lvl4pPr marL="771525" indent="0">
              <a:buNone/>
              <a:defRPr sz="2100">
                <a:latin typeface="Franklin Gothic Demi Cond" panose="020B0706030402020204" pitchFamily="34" charset="0"/>
              </a:defRPr>
            </a:lvl4pPr>
            <a:lvl5pPr marL="1028700" indent="0">
              <a:buNone/>
              <a:defRPr sz="21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userDrawn="1">
            <p:ph type="body" sz="quarter" idx="11" hasCustomPrompt="1"/>
          </p:nvPr>
        </p:nvSpPr>
        <p:spPr>
          <a:xfrm>
            <a:off x="625472" y="4757633"/>
            <a:ext cx="5774267" cy="948752"/>
          </a:xfrm>
        </p:spPr>
        <p:txBody>
          <a:bodyPr anchor="ctr">
            <a:noAutofit/>
          </a:bodyPr>
          <a:lstStyle>
            <a:lvl1pPr marL="0" indent="0">
              <a:lnSpc>
                <a:spcPct val="100000"/>
              </a:lnSpc>
              <a:spcBef>
                <a:spcPts val="0"/>
              </a:spcBef>
              <a:buNone/>
              <a:defRPr sz="18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Presenter Name and Title</a:t>
            </a:r>
          </a:p>
        </p:txBody>
      </p:sp>
      <p:sp>
        <p:nvSpPr>
          <p:cNvPr id="17" name="Text Placeholder 17"/>
          <p:cNvSpPr>
            <a:spLocks noGrp="1"/>
          </p:cNvSpPr>
          <p:nvPr userDrawn="1">
            <p:ph type="body" sz="quarter" idx="12" hasCustomPrompt="1"/>
          </p:nvPr>
        </p:nvSpPr>
        <p:spPr>
          <a:xfrm>
            <a:off x="625472" y="5706385"/>
            <a:ext cx="5774267" cy="488226"/>
          </a:xfrm>
        </p:spPr>
        <p:txBody>
          <a:bodyPr anchor="ctr">
            <a:noAutofit/>
          </a:bodyPr>
          <a:lstStyle>
            <a:lvl1pPr marL="0" indent="0">
              <a:buNone/>
              <a:defRPr sz="15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Date</a:t>
            </a:r>
          </a:p>
        </p:txBody>
      </p:sp>
      <p:sp>
        <p:nvSpPr>
          <p:cNvPr id="4" name="TextBox 3"/>
          <p:cNvSpPr txBox="1"/>
          <p:nvPr userDrawn="1"/>
        </p:nvSpPr>
        <p:spPr>
          <a:xfrm>
            <a:off x="625472" y="490279"/>
            <a:ext cx="5837764" cy="300082"/>
          </a:xfrm>
          <a:prstGeom prst="rect">
            <a:avLst/>
          </a:prstGeom>
          <a:noFill/>
        </p:spPr>
        <p:txBody>
          <a:bodyPr wrap="square" rtlCol="0">
            <a:spAutoFit/>
          </a:bodyPr>
          <a:lstStyle/>
          <a:p>
            <a:pPr lvl="0"/>
            <a:r>
              <a:rPr lang="en-US" sz="1350" b="0" i="0" dirty="0">
                <a:solidFill>
                  <a:schemeClr val="bg1"/>
                </a:solidFill>
                <a:latin typeface="Arial" panose="020B0604020202020204" pitchFamily="34" charset="0"/>
                <a:ea typeface="Gotham Book" charset="0"/>
                <a:cs typeface="Arial" panose="020B0604020202020204" pitchFamily="34" charset="0"/>
              </a:rPr>
              <a:t>NC DEPARTMENT OF HEALTH AND HUMAN SERVICES</a:t>
            </a:r>
          </a:p>
        </p:txBody>
      </p:sp>
      <p:pic>
        <p:nvPicPr>
          <p:cNvPr id="2" name="Picture 1">
            <a:extLst>
              <a:ext uri="{FF2B5EF4-FFF2-40B4-BE49-F238E27FC236}">
                <a16:creationId xmlns:a16="http://schemas.microsoft.com/office/drawing/2014/main" id="{0A312150-D23A-A682-527E-C0DD54FFDE58}"/>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7110311" y="4822613"/>
            <a:ext cx="1901552" cy="1842348"/>
          </a:xfrm>
          <a:prstGeom prst="rect">
            <a:avLst/>
          </a:prstGeom>
        </p:spPr>
      </p:pic>
    </p:spTree>
    <p:extLst>
      <p:ext uri="{BB962C8B-B14F-4D97-AF65-F5344CB8AC3E}">
        <p14:creationId xmlns:p14="http://schemas.microsoft.com/office/powerpoint/2010/main" val="5404573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941B8DD-4D1E-4983-BAF2-DE37726E6D47}" type="datetimeFigureOut">
              <a:rPr lang="en-US" smtClean="0"/>
              <a:t>10/2/2025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707B5D-39FB-499B-9CCC-B7CAFD34BB88}" type="slidenum">
              <a:rPr lang="en-US" smtClean="0"/>
              <a:t>‹#›</a:t>
            </a:fld>
            <a:endParaRPr lang="en-US"/>
          </a:p>
        </p:txBody>
      </p:sp>
    </p:spTree>
    <p:extLst>
      <p:ext uri="{BB962C8B-B14F-4D97-AF65-F5344CB8AC3E}">
        <p14:creationId xmlns:p14="http://schemas.microsoft.com/office/powerpoint/2010/main" val="19544813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Bullet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02150" y="1913839"/>
            <a:ext cx="8563554" cy="4142629"/>
          </a:xfrm>
        </p:spPr>
        <p:txBody>
          <a:bodyPr>
            <a:noAutofit/>
          </a:bodyPr>
          <a:lstStyle>
            <a:lvl1pPr marL="171450" indent="-171450">
              <a:lnSpc>
                <a:spcPct val="100000"/>
              </a:lnSpc>
              <a:spcBef>
                <a:spcPts val="900"/>
              </a:spcBef>
              <a:defRPr sz="21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302150" y="6155643"/>
            <a:ext cx="8073990" cy="330200"/>
          </a:xfrm>
        </p:spPr>
        <p:txBody>
          <a:bodyPr anchor="b">
            <a:noAutofit/>
          </a:bodyPr>
          <a:lstStyle>
            <a:lvl1pPr marL="0" indent="0">
              <a:lnSpc>
                <a:spcPct val="100000"/>
              </a:lnSpc>
              <a:spcBef>
                <a:spcPts val="0"/>
              </a:spcBef>
              <a:buNone/>
              <a:defRPr sz="900" b="0" i="1" baseline="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22" name="Slide Number Placeholder 21"/>
          <p:cNvSpPr>
            <a:spLocks noGrp="1"/>
          </p:cNvSpPr>
          <p:nvPr>
            <p:ph type="sldNum" sz="quarter" idx="14"/>
          </p:nvPr>
        </p:nvSpPr>
        <p:spPr>
          <a:xfrm>
            <a:off x="8305801" y="6603788"/>
            <a:ext cx="564098" cy="284692"/>
          </a:xfrm>
          <a:prstGeom prst="rect">
            <a:avLst/>
          </a:prstGeom>
        </p:spPr>
        <p:txBody>
          <a:bodyPr/>
          <a:lstStyle>
            <a:lvl1pPr algn="r">
              <a:defRPr sz="675"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dirty="0"/>
          </a:p>
        </p:txBody>
      </p:sp>
      <p:sp>
        <p:nvSpPr>
          <p:cNvPr id="23" name="Title 1"/>
          <p:cNvSpPr>
            <a:spLocks noGrp="1"/>
          </p:cNvSpPr>
          <p:nvPr>
            <p:ph type="title" hasCustomPrompt="1"/>
          </p:nvPr>
        </p:nvSpPr>
        <p:spPr>
          <a:xfrm>
            <a:off x="302150" y="1273757"/>
            <a:ext cx="8563554" cy="548640"/>
          </a:xfrm>
        </p:spPr>
        <p:txBody>
          <a:bodyPr anchor="t">
            <a:noAutofit/>
          </a:bodyPr>
          <a:lstStyle>
            <a:lvl1pPr algn="l">
              <a:defRPr sz="2400" b="1" i="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pic>
        <p:nvPicPr>
          <p:cNvPr id="3" name="Picture 2">
            <a:extLst>
              <a:ext uri="{FF2B5EF4-FFF2-40B4-BE49-F238E27FC236}">
                <a16:creationId xmlns:a16="http://schemas.microsoft.com/office/drawing/2014/main" id="{6DF221BC-4C4B-F888-1C4B-FDB6CC66828D}"/>
              </a:ext>
            </a:extLst>
          </p:cNvPr>
          <p:cNvPicPr>
            <a:picLocks noChangeAspect="1"/>
          </p:cNvPicPr>
          <p:nvPr userDrawn="1"/>
        </p:nvPicPr>
        <p:blipFill rotWithShape="1">
          <a:blip r:embed="rId2"/>
          <a:srcRect t="26307"/>
          <a:stretch/>
        </p:blipFill>
        <p:spPr>
          <a:xfrm>
            <a:off x="0" y="0"/>
            <a:ext cx="9144000" cy="1119096"/>
          </a:xfrm>
          <a:prstGeom prst="rect">
            <a:avLst/>
          </a:prstGeom>
        </p:spPr>
      </p:pic>
      <p:sp>
        <p:nvSpPr>
          <p:cNvPr id="2" name="Text Placeholder 8">
            <a:extLst>
              <a:ext uri="{FF2B5EF4-FFF2-40B4-BE49-F238E27FC236}">
                <a16:creationId xmlns:a16="http://schemas.microsoft.com/office/drawing/2014/main" id="{79F43FCD-9DC9-3ECD-C557-3532E06B8DC6}"/>
              </a:ext>
            </a:extLst>
          </p:cNvPr>
          <p:cNvSpPr txBox="1">
            <a:spLocks/>
          </p:cNvSpPr>
          <p:nvPr userDrawn="1"/>
        </p:nvSpPr>
        <p:spPr>
          <a:xfrm>
            <a:off x="293209" y="6603332"/>
            <a:ext cx="7994651"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900" b="1" dirty="0">
                <a:solidFill>
                  <a:srgbClr val="17375E"/>
                </a:solidFill>
                <a:latin typeface="+mn-lt"/>
              </a:rPr>
              <a:t>NCDHHS, Division of Public Health </a:t>
            </a:r>
            <a:r>
              <a:rPr lang="el-GR" sz="900" b="1" dirty="0">
                <a:solidFill>
                  <a:srgbClr val="17375E"/>
                </a:solidFill>
                <a:latin typeface="+mn-lt"/>
              </a:rPr>
              <a:t>Ι</a:t>
            </a:r>
            <a:r>
              <a:rPr lang="en-US" sz="900" b="1" dirty="0">
                <a:solidFill>
                  <a:srgbClr val="17375E"/>
                </a:solidFill>
                <a:latin typeface="+mn-lt"/>
              </a:rPr>
              <a:t> Firearm Injury Deaths &amp; Morbidity in North Carolina, 2023</a:t>
            </a:r>
          </a:p>
        </p:txBody>
      </p:sp>
    </p:spTree>
    <p:extLst>
      <p:ext uri="{BB962C8B-B14F-4D97-AF65-F5344CB8AC3E}">
        <p14:creationId xmlns:p14="http://schemas.microsoft.com/office/powerpoint/2010/main" val="2555882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Bullet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1327868" y="1097280"/>
            <a:ext cx="7537836" cy="4937760"/>
          </a:xfrm>
        </p:spPr>
        <p:txBody>
          <a:bodyPr>
            <a:noAutofit/>
          </a:bodyPr>
          <a:lstStyle>
            <a:lvl1pPr marL="171450" indent="-171450">
              <a:lnSpc>
                <a:spcPct val="100000"/>
              </a:lnSpc>
              <a:spcBef>
                <a:spcPts val="900"/>
              </a:spcBef>
              <a:defRPr sz="21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1327869" y="6155643"/>
            <a:ext cx="7106911" cy="330200"/>
          </a:xfrm>
        </p:spPr>
        <p:txBody>
          <a:bodyPr anchor="b">
            <a:noAutofit/>
          </a:bodyPr>
          <a:lstStyle>
            <a:lvl1pPr marL="0" indent="0">
              <a:lnSpc>
                <a:spcPct val="100000"/>
              </a:lnSpc>
              <a:spcBef>
                <a:spcPts val="0"/>
              </a:spcBef>
              <a:buNone/>
              <a:defRPr sz="900" b="0" i="1" baseline="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22" name="Slide Number Placeholder 21"/>
          <p:cNvSpPr>
            <a:spLocks noGrp="1"/>
          </p:cNvSpPr>
          <p:nvPr>
            <p:ph type="sldNum" sz="quarter" idx="14"/>
          </p:nvPr>
        </p:nvSpPr>
        <p:spPr>
          <a:xfrm>
            <a:off x="8305801" y="6603788"/>
            <a:ext cx="564098" cy="284692"/>
          </a:xfrm>
          <a:prstGeom prst="rect">
            <a:avLst/>
          </a:prstGeom>
        </p:spPr>
        <p:txBody>
          <a:bodyPr/>
          <a:lstStyle>
            <a:lvl1pPr algn="r">
              <a:defRPr sz="675"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dirty="0"/>
          </a:p>
        </p:txBody>
      </p:sp>
      <p:sp>
        <p:nvSpPr>
          <p:cNvPr id="23" name="Title 1"/>
          <p:cNvSpPr>
            <a:spLocks noGrp="1"/>
          </p:cNvSpPr>
          <p:nvPr>
            <p:ph type="title" hasCustomPrompt="1"/>
          </p:nvPr>
        </p:nvSpPr>
        <p:spPr>
          <a:xfrm>
            <a:off x="1327869" y="457200"/>
            <a:ext cx="7537836" cy="548640"/>
          </a:xfrm>
        </p:spPr>
        <p:txBody>
          <a:bodyPr anchor="t">
            <a:noAutofit/>
          </a:bodyPr>
          <a:lstStyle>
            <a:lvl1pPr algn="l">
              <a:defRPr sz="2400" b="1" i="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pic>
        <p:nvPicPr>
          <p:cNvPr id="6" name="Picture 5">
            <a:extLst>
              <a:ext uri="{FF2B5EF4-FFF2-40B4-BE49-F238E27FC236}">
                <a16:creationId xmlns:a16="http://schemas.microsoft.com/office/drawing/2014/main" id="{6EF3BE3B-675C-6430-630F-9168279D8447}"/>
              </a:ext>
            </a:extLst>
          </p:cNvPr>
          <p:cNvPicPr>
            <a:picLocks noChangeAspect="1"/>
          </p:cNvPicPr>
          <p:nvPr userDrawn="1"/>
        </p:nvPicPr>
        <p:blipFill rotWithShape="1">
          <a:blip r:embed="rId2"/>
          <a:srcRect l="13568"/>
          <a:stretch/>
        </p:blipFill>
        <p:spPr>
          <a:xfrm>
            <a:off x="0" y="0"/>
            <a:ext cx="1223320" cy="6858000"/>
          </a:xfrm>
          <a:prstGeom prst="rect">
            <a:avLst/>
          </a:prstGeom>
        </p:spPr>
      </p:pic>
      <p:sp>
        <p:nvSpPr>
          <p:cNvPr id="2" name="Text Placeholder 8">
            <a:extLst>
              <a:ext uri="{FF2B5EF4-FFF2-40B4-BE49-F238E27FC236}">
                <a16:creationId xmlns:a16="http://schemas.microsoft.com/office/drawing/2014/main" id="{E1DEDAB2-C669-59D0-B536-55A705B1C32D}"/>
              </a:ext>
            </a:extLst>
          </p:cNvPr>
          <p:cNvSpPr txBox="1">
            <a:spLocks/>
          </p:cNvSpPr>
          <p:nvPr userDrawn="1"/>
        </p:nvSpPr>
        <p:spPr>
          <a:xfrm>
            <a:off x="1327868" y="6603332"/>
            <a:ext cx="7994651"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900" b="1" dirty="0">
                <a:solidFill>
                  <a:srgbClr val="17375E"/>
                </a:solidFill>
                <a:latin typeface="+mn-lt"/>
              </a:rPr>
              <a:t>NCDHHS, Division of Public Health </a:t>
            </a:r>
            <a:r>
              <a:rPr lang="el-GR" sz="900" b="1" dirty="0">
                <a:solidFill>
                  <a:srgbClr val="17375E"/>
                </a:solidFill>
                <a:latin typeface="+mn-lt"/>
              </a:rPr>
              <a:t>Ι</a:t>
            </a:r>
            <a:r>
              <a:rPr lang="en-US" sz="900" b="1" dirty="0">
                <a:solidFill>
                  <a:srgbClr val="17375E"/>
                </a:solidFill>
                <a:latin typeface="+mn-lt"/>
              </a:rPr>
              <a:t> Firearm Injury Deaths &amp; Morbidity in North Carolina, 2023</a:t>
            </a:r>
          </a:p>
        </p:txBody>
      </p:sp>
    </p:spTree>
    <p:extLst>
      <p:ext uri="{BB962C8B-B14F-4D97-AF65-F5344CB8AC3E}">
        <p14:creationId xmlns:p14="http://schemas.microsoft.com/office/powerpoint/2010/main" val="342266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960917" y="1097280"/>
            <a:ext cx="3904787" cy="4937760"/>
          </a:xfrm>
        </p:spPr>
        <p:txBody>
          <a:bodyPr>
            <a:noAutofit/>
          </a:bodyPr>
          <a:lstStyle>
            <a:lvl1pPr marL="171450" indent="-171450">
              <a:lnSpc>
                <a:spcPct val="100000"/>
              </a:lnSpc>
              <a:spcBef>
                <a:spcPts val="900"/>
              </a:spcBef>
              <a:defRPr sz="21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4753223" y="6155643"/>
            <a:ext cx="3681557" cy="330200"/>
          </a:xfrm>
        </p:spPr>
        <p:txBody>
          <a:bodyPr anchor="b">
            <a:noAutofit/>
          </a:bodyPr>
          <a:lstStyle>
            <a:lvl1pPr marL="0" indent="0">
              <a:lnSpc>
                <a:spcPct val="100000"/>
              </a:lnSpc>
              <a:spcBef>
                <a:spcPts val="0"/>
              </a:spcBef>
              <a:buNone/>
              <a:defRPr sz="900" b="0" i="1" baseline="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22" name="Slide Number Placeholder 21"/>
          <p:cNvSpPr>
            <a:spLocks noGrp="1"/>
          </p:cNvSpPr>
          <p:nvPr>
            <p:ph type="sldNum" sz="quarter" idx="14"/>
          </p:nvPr>
        </p:nvSpPr>
        <p:spPr>
          <a:xfrm>
            <a:off x="8305801" y="6603788"/>
            <a:ext cx="564098" cy="284692"/>
          </a:xfrm>
          <a:prstGeom prst="rect">
            <a:avLst/>
          </a:prstGeom>
        </p:spPr>
        <p:txBody>
          <a:bodyPr/>
          <a:lstStyle>
            <a:lvl1pPr algn="r">
              <a:defRPr sz="675"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dirty="0"/>
          </a:p>
        </p:txBody>
      </p:sp>
      <p:sp>
        <p:nvSpPr>
          <p:cNvPr id="23" name="Title 1"/>
          <p:cNvSpPr>
            <a:spLocks noGrp="1"/>
          </p:cNvSpPr>
          <p:nvPr>
            <p:ph type="title" hasCustomPrompt="1"/>
          </p:nvPr>
        </p:nvSpPr>
        <p:spPr>
          <a:xfrm>
            <a:off x="4960918" y="457200"/>
            <a:ext cx="3904787" cy="548640"/>
          </a:xfrm>
        </p:spPr>
        <p:txBody>
          <a:bodyPr anchor="t">
            <a:noAutofit/>
          </a:bodyPr>
          <a:lstStyle>
            <a:lvl1pPr algn="l">
              <a:defRPr sz="2400" b="1" i="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pic>
        <p:nvPicPr>
          <p:cNvPr id="6" name="Picture 5">
            <a:extLst>
              <a:ext uri="{FF2B5EF4-FFF2-40B4-BE49-F238E27FC236}">
                <a16:creationId xmlns:a16="http://schemas.microsoft.com/office/drawing/2014/main" id="{6EF3BE3B-675C-6430-630F-9168279D8447}"/>
              </a:ext>
            </a:extLst>
          </p:cNvPr>
          <p:cNvPicPr>
            <a:picLocks noChangeAspect="1"/>
          </p:cNvPicPr>
          <p:nvPr userDrawn="1"/>
        </p:nvPicPr>
        <p:blipFill rotWithShape="1">
          <a:blip r:embed="rId2"/>
          <a:srcRect l="13568"/>
          <a:stretch/>
        </p:blipFill>
        <p:spPr>
          <a:xfrm>
            <a:off x="3464626" y="0"/>
            <a:ext cx="1223320" cy="6858000"/>
          </a:xfrm>
          <a:prstGeom prst="rect">
            <a:avLst/>
          </a:prstGeom>
        </p:spPr>
      </p:pic>
      <p:pic>
        <p:nvPicPr>
          <p:cNvPr id="2" name="Picture 1">
            <a:extLst>
              <a:ext uri="{FF2B5EF4-FFF2-40B4-BE49-F238E27FC236}">
                <a16:creationId xmlns:a16="http://schemas.microsoft.com/office/drawing/2014/main" id="{A8EFE423-D4C2-6B61-BA63-2EB1983062DB}"/>
              </a:ext>
            </a:extLst>
          </p:cNvPr>
          <p:cNvPicPr>
            <a:picLocks noChangeAspect="1"/>
          </p:cNvPicPr>
          <p:nvPr userDrawn="1"/>
        </p:nvPicPr>
        <p:blipFill rotWithShape="1">
          <a:blip r:embed="rId2"/>
          <a:srcRect l="13568" r="49989"/>
          <a:stretch/>
        </p:blipFill>
        <p:spPr>
          <a:xfrm rot="10800000">
            <a:off x="0" y="0"/>
            <a:ext cx="3464626" cy="6858000"/>
          </a:xfrm>
          <a:prstGeom prst="rect">
            <a:avLst/>
          </a:prstGeom>
        </p:spPr>
      </p:pic>
      <p:sp>
        <p:nvSpPr>
          <p:cNvPr id="3" name="Text Placeholder 3">
            <a:extLst>
              <a:ext uri="{FF2B5EF4-FFF2-40B4-BE49-F238E27FC236}">
                <a16:creationId xmlns:a16="http://schemas.microsoft.com/office/drawing/2014/main" id="{6C72F141-0BC1-B771-D9EC-0F58A0971F0A}"/>
              </a:ext>
            </a:extLst>
          </p:cNvPr>
          <p:cNvSpPr>
            <a:spLocks noGrp="1"/>
          </p:cNvSpPr>
          <p:nvPr>
            <p:ph type="body" sz="quarter" idx="15" hasCustomPrompt="1"/>
          </p:nvPr>
        </p:nvSpPr>
        <p:spPr>
          <a:xfrm>
            <a:off x="320634" y="1097280"/>
            <a:ext cx="3464628" cy="4937760"/>
          </a:xfrm>
        </p:spPr>
        <p:txBody>
          <a:bodyPr>
            <a:noAutofit/>
          </a:bodyPr>
          <a:lstStyle>
            <a:lvl1pPr marL="171450" indent="-171450">
              <a:lnSpc>
                <a:spcPct val="100000"/>
              </a:lnSpc>
              <a:spcBef>
                <a:spcPts val="900"/>
              </a:spcBef>
              <a:defRPr sz="2100" b="1" i="0">
                <a:solidFill>
                  <a:schemeClr val="bg1"/>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chemeClr val="bg1"/>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chemeClr val="bg1"/>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10" name="Text Placeholder 9">
            <a:extLst>
              <a:ext uri="{FF2B5EF4-FFF2-40B4-BE49-F238E27FC236}">
                <a16:creationId xmlns:a16="http://schemas.microsoft.com/office/drawing/2014/main" id="{05B43131-B470-DCC0-7691-B817E8C45E71}"/>
              </a:ext>
            </a:extLst>
          </p:cNvPr>
          <p:cNvSpPr>
            <a:spLocks noGrp="1"/>
          </p:cNvSpPr>
          <p:nvPr>
            <p:ph type="body" sz="quarter" idx="16" hasCustomPrompt="1"/>
          </p:nvPr>
        </p:nvSpPr>
        <p:spPr>
          <a:xfrm>
            <a:off x="320675" y="457200"/>
            <a:ext cx="3463925" cy="549275"/>
          </a:xfrm>
        </p:spPr>
        <p:txBody>
          <a:bodyPr/>
          <a:lstStyle>
            <a:lvl1pPr marL="0" indent="0">
              <a:buNone/>
              <a:defRPr>
                <a:solidFill>
                  <a:schemeClr val="bg1"/>
                </a:solidFill>
              </a:defRPr>
            </a:lvl1pPr>
          </a:lstStyle>
          <a:p>
            <a:r>
              <a:rPr lang="en-US" sz="2000" dirty="0"/>
              <a:t>Click to add text</a:t>
            </a:r>
          </a:p>
        </p:txBody>
      </p:sp>
      <p:sp>
        <p:nvSpPr>
          <p:cNvPr id="7" name="Text Placeholder 8">
            <a:extLst>
              <a:ext uri="{FF2B5EF4-FFF2-40B4-BE49-F238E27FC236}">
                <a16:creationId xmlns:a16="http://schemas.microsoft.com/office/drawing/2014/main" id="{BE3D3590-51D3-F69F-8AEF-3095644D13E7}"/>
              </a:ext>
            </a:extLst>
          </p:cNvPr>
          <p:cNvSpPr txBox="1">
            <a:spLocks/>
          </p:cNvSpPr>
          <p:nvPr userDrawn="1"/>
        </p:nvSpPr>
        <p:spPr>
          <a:xfrm>
            <a:off x="4753223" y="6603332"/>
            <a:ext cx="3534637"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b="1" i="0" dirty="0">
                <a:latin typeface="Arial" panose="020B0604020202020204" pitchFamily="34" charset="0"/>
                <a:cs typeface="Arial" panose="020B0604020202020204" pitchFamily="34" charset="0"/>
              </a:rPr>
              <a:t>NCDHHS, Division | Presentation Title | Presentation Date</a:t>
            </a:r>
          </a:p>
        </p:txBody>
      </p:sp>
    </p:spTree>
    <p:extLst>
      <p:ext uri="{BB962C8B-B14F-4D97-AF65-F5344CB8AC3E}">
        <p14:creationId xmlns:p14="http://schemas.microsoft.com/office/powerpoint/2010/main" val="2704859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_Bullet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8EFE423-D4C2-6B61-BA63-2EB1983062DB}"/>
              </a:ext>
            </a:extLst>
          </p:cNvPr>
          <p:cNvPicPr>
            <a:picLocks noChangeAspect="1"/>
          </p:cNvPicPr>
          <p:nvPr userDrawn="1"/>
        </p:nvPicPr>
        <p:blipFill rotWithShape="1">
          <a:blip r:embed="rId2"/>
          <a:srcRect l="13568" r="49989"/>
          <a:stretch/>
        </p:blipFill>
        <p:spPr>
          <a:xfrm rot="10800000">
            <a:off x="-1" y="0"/>
            <a:ext cx="3152900" cy="6858000"/>
          </a:xfrm>
          <a:prstGeom prst="rect">
            <a:avLst/>
          </a:prstGeom>
        </p:spPr>
      </p:pic>
      <p:sp>
        <p:nvSpPr>
          <p:cNvPr id="4" name="Text Placeholder 3"/>
          <p:cNvSpPr>
            <a:spLocks noGrp="1"/>
          </p:cNvSpPr>
          <p:nvPr>
            <p:ph type="body" sz="quarter" idx="10" hasCustomPrompt="1"/>
          </p:nvPr>
        </p:nvSpPr>
        <p:spPr>
          <a:xfrm>
            <a:off x="320634" y="1097280"/>
            <a:ext cx="2413661" cy="4937760"/>
          </a:xfrm>
        </p:spPr>
        <p:txBody>
          <a:bodyPr>
            <a:noAutofit/>
          </a:bodyPr>
          <a:lstStyle>
            <a:lvl1pPr marL="171450" indent="-171450">
              <a:lnSpc>
                <a:spcPct val="100000"/>
              </a:lnSpc>
              <a:spcBef>
                <a:spcPts val="900"/>
              </a:spcBef>
              <a:defRPr sz="2100" b="1" i="0">
                <a:solidFill>
                  <a:schemeClr val="bg1"/>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chemeClr val="bg1"/>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chemeClr val="bg1"/>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22" name="Slide Number Placeholder 21"/>
          <p:cNvSpPr>
            <a:spLocks noGrp="1"/>
          </p:cNvSpPr>
          <p:nvPr>
            <p:ph type="sldNum" sz="quarter" idx="14"/>
          </p:nvPr>
        </p:nvSpPr>
        <p:spPr>
          <a:xfrm>
            <a:off x="8305801" y="6603788"/>
            <a:ext cx="564098" cy="284692"/>
          </a:xfrm>
          <a:prstGeom prst="rect">
            <a:avLst/>
          </a:prstGeom>
        </p:spPr>
        <p:txBody>
          <a:bodyPr/>
          <a:lstStyle>
            <a:lvl1pPr algn="r">
              <a:defRPr sz="675"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dirty="0"/>
          </a:p>
        </p:txBody>
      </p:sp>
      <p:pic>
        <p:nvPicPr>
          <p:cNvPr id="6" name="Picture 5">
            <a:extLst>
              <a:ext uri="{FF2B5EF4-FFF2-40B4-BE49-F238E27FC236}">
                <a16:creationId xmlns:a16="http://schemas.microsoft.com/office/drawing/2014/main" id="{6EF3BE3B-675C-6430-630F-9168279D8447}"/>
              </a:ext>
            </a:extLst>
          </p:cNvPr>
          <p:cNvPicPr>
            <a:picLocks noChangeAspect="1"/>
          </p:cNvPicPr>
          <p:nvPr userDrawn="1"/>
        </p:nvPicPr>
        <p:blipFill rotWithShape="1">
          <a:blip r:embed="rId2"/>
          <a:srcRect l="13568"/>
          <a:stretch/>
        </p:blipFill>
        <p:spPr>
          <a:xfrm>
            <a:off x="2369128" y="0"/>
            <a:ext cx="1223320" cy="6858000"/>
          </a:xfrm>
          <a:prstGeom prst="rect">
            <a:avLst/>
          </a:prstGeom>
        </p:spPr>
      </p:pic>
      <p:sp>
        <p:nvSpPr>
          <p:cNvPr id="23" name="Title 1"/>
          <p:cNvSpPr>
            <a:spLocks noGrp="1"/>
          </p:cNvSpPr>
          <p:nvPr>
            <p:ph type="title" hasCustomPrompt="1"/>
          </p:nvPr>
        </p:nvSpPr>
        <p:spPr>
          <a:xfrm>
            <a:off x="320635" y="457200"/>
            <a:ext cx="2591789" cy="548640"/>
          </a:xfrm>
        </p:spPr>
        <p:txBody>
          <a:bodyPr anchor="t">
            <a:noAutofit/>
          </a:bodyPr>
          <a:lstStyle>
            <a:lvl1pPr algn="l">
              <a:defRPr sz="24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3" name="Text Placeholder 3">
            <a:extLst>
              <a:ext uri="{FF2B5EF4-FFF2-40B4-BE49-F238E27FC236}">
                <a16:creationId xmlns:a16="http://schemas.microsoft.com/office/drawing/2014/main" id="{EB6DBAB4-676D-52D0-B288-5A4126010F42}"/>
              </a:ext>
            </a:extLst>
          </p:cNvPr>
          <p:cNvSpPr>
            <a:spLocks noGrp="1"/>
          </p:cNvSpPr>
          <p:nvPr>
            <p:ph type="body" sz="quarter" idx="15" hasCustomPrompt="1"/>
          </p:nvPr>
        </p:nvSpPr>
        <p:spPr>
          <a:xfrm>
            <a:off x="3867151" y="1097280"/>
            <a:ext cx="4998554" cy="4937760"/>
          </a:xfrm>
        </p:spPr>
        <p:txBody>
          <a:bodyPr>
            <a:noAutofit/>
          </a:bodyPr>
          <a:lstStyle>
            <a:lvl1pPr marL="171450" indent="-171450">
              <a:lnSpc>
                <a:spcPct val="100000"/>
              </a:lnSpc>
              <a:spcBef>
                <a:spcPts val="900"/>
              </a:spcBef>
              <a:defRPr sz="21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9" name="Text Placeholder 8">
            <a:extLst>
              <a:ext uri="{FF2B5EF4-FFF2-40B4-BE49-F238E27FC236}">
                <a16:creationId xmlns:a16="http://schemas.microsoft.com/office/drawing/2014/main" id="{09F63C85-42E5-E3EC-9C26-982E8B3D1BE1}"/>
              </a:ext>
            </a:extLst>
          </p:cNvPr>
          <p:cNvSpPr>
            <a:spLocks noGrp="1"/>
          </p:cNvSpPr>
          <p:nvPr>
            <p:ph type="body" sz="quarter" idx="16" hasCustomPrompt="1"/>
          </p:nvPr>
        </p:nvSpPr>
        <p:spPr>
          <a:xfrm>
            <a:off x="3867150" y="337503"/>
            <a:ext cx="4999038" cy="668337"/>
          </a:xfrm>
        </p:spPr>
        <p:txBody>
          <a:bodyPr/>
          <a:lstStyle>
            <a:lvl1pPr marL="0" indent="0">
              <a:buNone/>
              <a:defRPr sz="2400">
                <a:solidFill>
                  <a:srgbClr val="5C93D5"/>
                </a:solidFill>
              </a:defRPr>
            </a:lvl1pPr>
          </a:lstStyle>
          <a:p>
            <a:r>
              <a:rPr lang="en-US" dirty="0"/>
              <a:t>Click to add title</a:t>
            </a:r>
          </a:p>
        </p:txBody>
      </p:sp>
      <p:sp>
        <p:nvSpPr>
          <p:cNvPr id="5" name="Text Placeholder 8">
            <a:extLst>
              <a:ext uri="{FF2B5EF4-FFF2-40B4-BE49-F238E27FC236}">
                <a16:creationId xmlns:a16="http://schemas.microsoft.com/office/drawing/2014/main" id="{938AF9FF-BDAC-0306-DA91-AB47AE0210B8}"/>
              </a:ext>
            </a:extLst>
          </p:cNvPr>
          <p:cNvSpPr txBox="1">
            <a:spLocks/>
          </p:cNvSpPr>
          <p:nvPr userDrawn="1"/>
        </p:nvSpPr>
        <p:spPr>
          <a:xfrm>
            <a:off x="3867150" y="6603332"/>
            <a:ext cx="4420710"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b="1" i="0" dirty="0">
                <a:latin typeface="Arial" panose="020B0604020202020204" pitchFamily="34" charset="0"/>
                <a:cs typeface="Arial" panose="020B0604020202020204" pitchFamily="34" charset="0"/>
              </a:rPr>
              <a:t>NCDHHS, Division | Presentation Title | Presentation Date</a:t>
            </a:r>
          </a:p>
        </p:txBody>
      </p:sp>
    </p:spTree>
    <p:extLst>
      <p:ext uri="{BB962C8B-B14F-4D97-AF65-F5344CB8AC3E}">
        <p14:creationId xmlns:p14="http://schemas.microsoft.com/office/powerpoint/2010/main" val="2793648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Bullet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8EFE423-D4C2-6B61-BA63-2EB1983062DB}"/>
              </a:ext>
            </a:extLst>
          </p:cNvPr>
          <p:cNvPicPr>
            <a:picLocks noChangeAspect="1"/>
          </p:cNvPicPr>
          <p:nvPr userDrawn="1"/>
        </p:nvPicPr>
        <p:blipFill rotWithShape="1">
          <a:blip r:embed="rId2"/>
          <a:srcRect l="13568" r="49989"/>
          <a:stretch/>
        </p:blipFill>
        <p:spPr>
          <a:xfrm rot="10800000">
            <a:off x="-1" y="0"/>
            <a:ext cx="3152900" cy="6858000"/>
          </a:xfrm>
          <a:prstGeom prst="rect">
            <a:avLst/>
          </a:prstGeom>
        </p:spPr>
      </p:pic>
      <p:sp>
        <p:nvSpPr>
          <p:cNvPr id="4" name="Text Placeholder 3"/>
          <p:cNvSpPr>
            <a:spLocks noGrp="1"/>
          </p:cNvSpPr>
          <p:nvPr>
            <p:ph type="body" sz="quarter" idx="10" hasCustomPrompt="1"/>
          </p:nvPr>
        </p:nvSpPr>
        <p:spPr>
          <a:xfrm>
            <a:off x="320634" y="1097280"/>
            <a:ext cx="2413661" cy="4937760"/>
          </a:xfrm>
        </p:spPr>
        <p:txBody>
          <a:bodyPr>
            <a:noAutofit/>
          </a:bodyPr>
          <a:lstStyle>
            <a:lvl1pPr marL="171450" indent="-171450">
              <a:lnSpc>
                <a:spcPct val="100000"/>
              </a:lnSpc>
              <a:spcBef>
                <a:spcPts val="900"/>
              </a:spcBef>
              <a:defRPr sz="2100" b="1" i="0">
                <a:solidFill>
                  <a:schemeClr val="bg1"/>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chemeClr val="bg1"/>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chemeClr val="bg1"/>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22" name="Slide Number Placeholder 21"/>
          <p:cNvSpPr>
            <a:spLocks noGrp="1"/>
          </p:cNvSpPr>
          <p:nvPr>
            <p:ph type="sldNum" sz="quarter" idx="14"/>
          </p:nvPr>
        </p:nvSpPr>
        <p:spPr>
          <a:xfrm>
            <a:off x="8305801" y="6603788"/>
            <a:ext cx="564098" cy="284692"/>
          </a:xfrm>
          <a:prstGeom prst="rect">
            <a:avLst/>
          </a:prstGeom>
        </p:spPr>
        <p:txBody>
          <a:bodyPr/>
          <a:lstStyle>
            <a:lvl1pPr algn="r">
              <a:defRPr sz="675"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dirty="0"/>
          </a:p>
        </p:txBody>
      </p:sp>
      <p:pic>
        <p:nvPicPr>
          <p:cNvPr id="6" name="Picture 5">
            <a:extLst>
              <a:ext uri="{FF2B5EF4-FFF2-40B4-BE49-F238E27FC236}">
                <a16:creationId xmlns:a16="http://schemas.microsoft.com/office/drawing/2014/main" id="{6EF3BE3B-675C-6430-630F-9168279D8447}"/>
              </a:ext>
            </a:extLst>
          </p:cNvPr>
          <p:cNvPicPr>
            <a:picLocks noChangeAspect="1"/>
          </p:cNvPicPr>
          <p:nvPr userDrawn="1"/>
        </p:nvPicPr>
        <p:blipFill rotWithShape="1">
          <a:blip r:embed="rId2"/>
          <a:srcRect l="13568"/>
          <a:stretch/>
        </p:blipFill>
        <p:spPr>
          <a:xfrm>
            <a:off x="2369128" y="0"/>
            <a:ext cx="1223320" cy="6858000"/>
          </a:xfrm>
          <a:prstGeom prst="rect">
            <a:avLst/>
          </a:prstGeom>
        </p:spPr>
      </p:pic>
      <p:sp>
        <p:nvSpPr>
          <p:cNvPr id="23" name="Title 1"/>
          <p:cNvSpPr>
            <a:spLocks noGrp="1"/>
          </p:cNvSpPr>
          <p:nvPr>
            <p:ph type="title" hasCustomPrompt="1"/>
          </p:nvPr>
        </p:nvSpPr>
        <p:spPr>
          <a:xfrm>
            <a:off x="320635" y="457200"/>
            <a:ext cx="2591789" cy="548640"/>
          </a:xfrm>
        </p:spPr>
        <p:txBody>
          <a:bodyPr anchor="t">
            <a:noAutofit/>
          </a:bodyPr>
          <a:lstStyle>
            <a:lvl1pPr algn="l">
              <a:defRPr sz="24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3" name="Text Placeholder 8">
            <a:extLst>
              <a:ext uri="{FF2B5EF4-FFF2-40B4-BE49-F238E27FC236}">
                <a16:creationId xmlns:a16="http://schemas.microsoft.com/office/drawing/2014/main" id="{BB5FD0A9-E4A1-C0DB-07E2-2EF95F25DA2A}"/>
              </a:ext>
            </a:extLst>
          </p:cNvPr>
          <p:cNvSpPr txBox="1">
            <a:spLocks/>
          </p:cNvSpPr>
          <p:nvPr userDrawn="1"/>
        </p:nvSpPr>
        <p:spPr>
          <a:xfrm>
            <a:off x="3901440" y="6603332"/>
            <a:ext cx="4386420"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b="1" i="0" dirty="0">
                <a:latin typeface="Arial" panose="020B0604020202020204" pitchFamily="34" charset="0"/>
                <a:cs typeface="Arial" panose="020B0604020202020204" pitchFamily="34" charset="0"/>
              </a:rPr>
              <a:t>NCDHHS, Division | Presentation Title | Presentation Date</a:t>
            </a:r>
          </a:p>
        </p:txBody>
      </p:sp>
    </p:spTree>
    <p:extLst>
      <p:ext uri="{BB962C8B-B14F-4D97-AF65-F5344CB8AC3E}">
        <p14:creationId xmlns:p14="http://schemas.microsoft.com/office/powerpoint/2010/main" val="660350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ullet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18052" y="1097280"/>
            <a:ext cx="7537836" cy="4937760"/>
          </a:xfrm>
        </p:spPr>
        <p:txBody>
          <a:bodyPr>
            <a:noAutofit/>
          </a:bodyPr>
          <a:lstStyle>
            <a:lvl1pPr marL="171450" indent="-171450">
              <a:lnSpc>
                <a:spcPct val="100000"/>
              </a:lnSpc>
              <a:spcBef>
                <a:spcPts val="900"/>
              </a:spcBef>
              <a:defRPr sz="21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318053" y="6155643"/>
            <a:ext cx="7106911" cy="330200"/>
          </a:xfrm>
        </p:spPr>
        <p:txBody>
          <a:bodyPr anchor="b">
            <a:noAutofit/>
          </a:bodyPr>
          <a:lstStyle>
            <a:lvl1pPr marL="0" indent="0">
              <a:lnSpc>
                <a:spcPct val="100000"/>
              </a:lnSpc>
              <a:spcBef>
                <a:spcPts val="0"/>
              </a:spcBef>
              <a:buNone/>
              <a:defRPr sz="900" b="0" i="1" baseline="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22" name="Slide Number Placeholder 21"/>
          <p:cNvSpPr>
            <a:spLocks noGrp="1"/>
          </p:cNvSpPr>
          <p:nvPr>
            <p:ph type="sldNum" sz="quarter" idx="14"/>
          </p:nvPr>
        </p:nvSpPr>
        <p:spPr>
          <a:xfrm>
            <a:off x="7295985" y="6603788"/>
            <a:ext cx="564098" cy="284692"/>
          </a:xfrm>
          <a:prstGeom prst="rect">
            <a:avLst/>
          </a:prstGeom>
        </p:spPr>
        <p:txBody>
          <a:bodyPr/>
          <a:lstStyle>
            <a:lvl1pPr algn="r">
              <a:defRPr sz="675"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dirty="0"/>
          </a:p>
        </p:txBody>
      </p:sp>
      <p:sp>
        <p:nvSpPr>
          <p:cNvPr id="23" name="Title 1"/>
          <p:cNvSpPr>
            <a:spLocks noGrp="1"/>
          </p:cNvSpPr>
          <p:nvPr>
            <p:ph type="title" hasCustomPrompt="1"/>
          </p:nvPr>
        </p:nvSpPr>
        <p:spPr>
          <a:xfrm>
            <a:off x="318053" y="457200"/>
            <a:ext cx="7537836" cy="548640"/>
          </a:xfrm>
        </p:spPr>
        <p:txBody>
          <a:bodyPr anchor="t">
            <a:noAutofit/>
          </a:bodyPr>
          <a:lstStyle>
            <a:lvl1pPr algn="l">
              <a:defRPr sz="2400" b="1" i="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pic>
        <p:nvPicPr>
          <p:cNvPr id="6" name="Picture 5">
            <a:extLst>
              <a:ext uri="{FF2B5EF4-FFF2-40B4-BE49-F238E27FC236}">
                <a16:creationId xmlns:a16="http://schemas.microsoft.com/office/drawing/2014/main" id="{1D8452E2-608E-7385-0B1A-59C76320C329}"/>
              </a:ext>
            </a:extLst>
          </p:cNvPr>
          <p:cNvPicPr>
            <a:picLocks noChangeAspect="1"/>
          </p:cNvPicPr>
          <p:nvPr userDrawn="1"/>
        </p:nvPicPr>
        <p:blipFill rotWithShape="1">
          <a:blip r:embed="rId2"/>
          <a:srcRect l="13568"/>
          <a:stretch/>
        </p:blipFill>
        <p:spPr>
          <a:xfrm flipH="1">
            <a:off x="7920681" y="0"/>
            <a:ext cx="1223320" cy="6858000"/>
          </a:xfrm>
          <a:prstGeom prst="rect">
            <a:avLst/>
          </a:prstGeom>
        </p:spPr>
      </p:pic>
      <p:sp>
        <p:nvSpPr>
          <p:cNvPr id="2" name="Text Placeholder 8">
            <a:extLst>
              <a:ext uri="{FF2B5EF4-FFF2-40B4-BE49-F238E27FC236}">
                <a16:creationId xmlns:a16="http://schemas.microsoft.com/office/drawing/2014/main" id="{E492FC96-79E6-D669-44E2-090C072906B1}"/>
              </a:ext>
            </a:extLst>
          </p:cNvPr>
          <p:cNvSpPr txBox="1">
            <a:spLocks/>
          </p:cNvSpPr>
          <p:nvPr userDrawn="1"/>
        </p:nvSpPr>
        <p:spPr>
          <a:xfrm>
            <a:off x="293209" y="6603332"/>
            <a:ext cx="7994651"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900" b="1" dirty="0">
                <a:solidFill>
                  <a:srgbClr val="17375E"/>
                </a:solidFill>
                <a:latin typeface="+mn-lt"/>
              </a:rPr>
              <a:t>NCDHHS, Division of Public Health </a:t>
            </a:r>
            <a:r>
              <a:rPr lang="el-GR" sz="900" b="1" dirty="0">
                <a:solidFill>
                  <a:srgbClr val="17375E"/>
                </a:solidFill>
                <a:latin typeface="+mn-lt"/>
              </a:rPr>
              <a:t>Ι</a:t>
            </a:r>
            <a:r>
              <a:rPr lang="en-US" sz="900" b="1" dirty="0">
                <a:solidFill>
                  <a:srgbClr val="17375E"/>
                </a:solidFill>
                <a:latin typeface="+mn-lt"/>
              </a:rPr>
              <a:t> Firearm Injury Deaths &amp; Morbidity in North Carolina, 2023</a:t>
            </a:r>
          </a:p>
        </p:txBody>
      </p:sp>
    </p:spTree>
    <p:extLst>
      <p:ext uri="{BB962C8B-B14F-4D97-AF65-F5344CB8AC3E}">
        <p14:creationId xmlns:p14="http://schemas.microsoft.com/office/powerpoint/2010/main" val="42458677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6"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9572" y="365128"/>
            <a:ext cx="7886700" cy="1325563"/>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399572" y="1825625"/>
            <a:ext cx="7886700"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757518321"/>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3" r:id="rId15"/>
  </p:sldLayoutIdLst>
  <p:hf hdr="0" dt="0"/>
  <p:txStyles>
    <p:titleStyle>
      <a:lvl1pPr algn="l" defTabSz="514350" rtl="0" eaLnBrk="1" latinLnBrk="0" hangingPunct="1">
        <a:lnSpc>
          <a:spcPct val="90000"/>
        </a:lnSpc>
        <a:spcBef>
          <a:spcPct val="0"/>
        </a:spcBef>
        <a:buNone/>
        <a:defRPr sz="2400" b="1" i="0" kern="1200">
          <a:solidFill>
            <a:srgbClr val="7CA3DD"/>
          </a:solidFill>
          <a:latin typeface="Arial" panose="020B0604020202020204" pitchFamily="34" charset="0"/>
          <a:ea typeface="Arial" panose="020B0604020202020204" pitchFamily="34" charset="0"/>
          <a:cs typeface="Arial" panose="020B0604020202020204" pitchFamily="34" charset="0"/>
        </a:defRPr>
      </a:lvl1pPr>
    </p:titleStyle>
    <p:bodyStyle>
      <a:lvl1pPr marL="171450" indent="-171450" algn="l" defTabSz="514350" rtl="0" eaLnBrk="1" latinLnBrk="0" hangingPunct="1">
        <a:lnSpc>
          <a:spcPct val="90000"/>
        </a:lnSpc>
        <a:spcBef>
          <a:spcPts val="563"/>
        </a:spcBef>
        <a:buFont typeface="Arial" panose="020B0604020202020204" pitchFamily="34" charset="0"/>
        <a:buChar char="•"/>
        <a:defRPr sz="2100" b="1" i="0" kern="120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gn="l" defTabSz="514350" rtl="0" eaLnBrk="1" latinLnBrk="0" hangingPunct="1">
        <a:lnSpc>
          <a:spcPct val="90000"/>
        </a:lnSpc>
        <a:spcBef>
          <a:spcPts val="281"/>
        </a:spcBef>
        <a:buFont typeface="Franklin Gothic Medium" panose="020B0603020102020204" pitchFamily="34" charset="0"/>
        <a:buChar char="–"/>
        <a:defRPr sz="1800" b="1" i="0" kern="120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642938" indent="-128588" algn="l" defTabSz="514350" rtl="0" eaLnBrk="1" latinLnBrk="0" hangingPunct="1">
        <a:lnSpc>
          <a:spcPct val="90000"/>
        </a:lnSpc>
        <a:spcBef>
          <a:spcPts val="281"/>
        </a:spcBef>
        <a:buFont typeface="Arial" panose="020B0604020202020204" pitchFamily="34" charset="0"/>
        <a:buChar char="•"/>
        <a:defRPr sz="1500" b="1" i="0" kern="1200">
          <a:solidFill>
            <a:srgbClr val="003B70"/>
          </a:solidFill>
          <a:latin typeface="Arial" panose="020B0604020202020204" pitchFamily="34" charset="0"/>
          <a:ea typeface="Arial" panose="020B0604020202020204" pitchFamily="34" charset="0"/>
          <a:cs typeface="Arial" panose="020B0604020202020204" pitchFamily="34" charset="0"/>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Franklin Gothic Medium" panose="020B0603020102020204" pitchFamily="34" charset="0"/>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Franklin Gothic Medium" panose="020B0603020102020204" pitchFamily="34" charset="0"/>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9572" y="365128"/>
            <a:ext cx="7886700" cy="1325563"/>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399572" y="1825625"/>
            <a:ext cx="7886700"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827842750"/>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Lst>
  <p:hf hdr="0" dt="0"/>
  <p:txStyles>
    <p:titleStyle>
      <a:lvl1pPr algn="l" defTabSz="514350" rtl="0" eaLnBrk="1" latinLnBrk="0" hangingPunct="1">
        <a:lnSpc>
          <a:spcPct val="90000"/>
        </a:lnSpc>
        <a:spcBef>
          <a:spcPct val="0"/>
        </a:spcBef>
        <a:buNone/>
        <a:defRPr sz="2400" b="1" i="0" kern="1200">
          <a:solidFill>
            <a:srgbClr val="7CA3DD"/>
          </a:solidFill>
          <a:latin typeface="Arial" panose="020B0604020202020204" pitchFamily="34" charset="0"/>
          <a:ea typeface="Arial" panose="020B0604020202020204" pitchFamily="34" charset="0"/>
          <a:cs typeface="Arial" panose="020B0604020202020204" pitchFamily="34" charset="0"/>
        </a:defRPr>
      </a:lvl1pPr>
    </p:titleStyle>
    <p:bodyStyle>
      <a:lvl1pPr marL="171450" indent="-171450" algn="l" defTabSz="514350" rtl="0" eaLnBrk="1" latinLnBrk="0" hangingPunct="1">
        <a:lnSpc>
          <a:spcPct val="90000"/>
        </a:lnSpc>
        <a:spcBef>
          <a:spcPts val="563"/>
        </a:spcBef>
        <a:buFont typeface="Arial" panose="020B0604020202020204" pitchFamily="34" charset="0"/>
        <a:buChar char="•"/>
        <a:defRPr sz="2100" b="1" i="0" kern="120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gn="l" defTabSz="514350" rtl="0" eaLnBrk="1" latinLnBrk="0" hangingPunct="1">
        <a:lnSpc>
          <a:spcPct val="90000"/>
        </a:lnSpc>
        <a:spcBef>
          <a:spcPts val="281"/>
        </a:spcBef>
        <a:buFont typeface="Franklin Gothic Medium" panose="020B0603020102020204" pitchFamily="34" charset="0"/>
        <a:buChar char="–"/>
        <a:defRPr sz="1800" b="1" i="0" kern="120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642938" indent="-128588" algn="l" defTabSz="514350" rtl="0" eaLnBrk="1" latinLnBrk="0" hangingPunct="1">
        <a:lnSpc>
          <a:spcPct val="90000"/>
        </a:lnSpc>
        <a:spcBef>
          <a:spcPts val="281"/>
        </a:spcBef>
        <a:buFont typeface="Arial" panose="020B0604020202020204" pitchFamily="34" charset="0"/>
        <a:buChar char="•"/>
        <a:defRPr sz="1500" b="1" i="0" kern="1200">
          <a:solidFill>
            <a:srgbClr val="003B70"/>
          </a:solidFill>
          <a:latin typeface="Arial" panose="020B0604020202020204" pitchFamily="34" charset="0"/>
          <a:ea typeface="Arial" panose="020B0604020202020204" pitchFamily="34" charset="0"/>
          <a:cs typeface="Arial" panose="020B0604020202020204" pitchFamily="34" charset="0"/>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Franklin Gothic Medium" panose="020B0603020102020204" pitchFamily="34" charset="0"/>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Franklin Gothic Medium" panose="020B0603020102020204" pitchFamily="34" charset="0"/>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chart" Target="../charts/chart1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4.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hyperlink" Target="https://knowledgerepository.syndromicsurveillance.org/sites/default/files/2024-10/CDC%20Firearm%20Injury%20v2.pdf" TargetMode="External"/><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5.png"/><Relationship Id="rId7" Type="http://schemas.openxmlformats.org/officeDocument/2006/relationships/diagramColors" Target="../diagrams/colors1.xml"/><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chart" Target="../charts/chart21.xml"/></Relationships>
</file>

<file path=ppt/slides/_rels/slide36.xml.rels><?xml version="1.0" encoding="UTF-8" standalone="yes"?>
<Relationships xmlns="http://schemas.openxmlformats.org/package/2006/relationships"><Relationship Id="rId3" Type="http://schemas.openxmlformats.org/officeDocument/2006/relationships/hyperlink" Target="https://ncdetect.org/nc-faster-firearm-quarterly-reports/" TargetMode="External"/><Relationship Id="rId2" Type="http://schemas.openxmlformats.org/officeDocument/2006/relationships/notesSlide" Target="../notesSlides/notesSlide30.xml"/><Relationship Id="rId1" Type="http://schemas.openxmlformats.org/officeDocument/2006/relationships/slideLayout" Target="../slideLayouts/slideLayout4.xml"/><Relationship Id="rId5" Type="http://schemas.openxmlformats.org/officeDocument/2006/relationships/image" Target="../media/image20.png"/><Relationship Id="rId4" Type="http://schemas.openxmlformats.org/officeDocument/2006/relationships/image" Target="../media/image19.png"/></Relationships>
</file>

<file path=ppt/slides/_rels/slide37.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31.xml"/><Relationship Id="rId1" Type="http://schemas.openxmlformats.org/officeDocument/2006/relationships/slideLayout" Target="../slideLayouts/slideLayout4.xml"/><Relationship Id="rId6" Type="http://schemas.openxmlformats.org/officeDocument/2006/relationships/hyperlink" Target="https://schs.dph.ncdhhs.gov/data/brfss/2021/nc/all/topics.htm#fr" TargetMode="External"/><Relationship Id="rId5" Type="http://schemas.openxmlformats.org/officeDocument/2006/relationships/chart" Target="../charts/chart24.xml"/><Relationship Id="rId4" Type="http://schemas.openxmlformats.org/officeDocument/2006/relationships/chart" Target="../charts/chart23.xml"/></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injuryfreenc.dph.ncdhhs.gov/safestorage/index.htm"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hyperlink" Target="https://injuryfreenc.dph.ncdhhs.gov/DataSurveillance/DataRequestPolicy.htm"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4.xml"/><Relationship Id="rId1" Type="http://schemas.openxmlformats.org/officeDocument/2006/relationships/slideLayout" Target="../slideLayouts/slideLayout14.xml"/><Relationship Id="rId4" Type="http://schemas.openxmlformats.org/officeDocument/2006/relationships/hyperlink" Target="https://www.ncsafe.org/"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hyperlink" Target="https://www.ncsafe.org/safestorage/" TargetMode="External"/><Relationship Id="rId2" Type="http://schemas.openxmlformats.org/officeDocument/2006/relationships/image" Target="../media/image24.png"/><Relationship Id="rId1" Type="http://schemas.openxmlformats.org/officeDocument/2006/relationships/slideLayout" Target="../slideLayouts/slideLayout19.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hyperlink" Target="https://www.ncsafe.org/safestorage/" TargetMode="External"/><Relationship Id="rId2" Type="http://schemas.openxmlformats.org/officeDocument/2006/relationships/image" Target="../media/image29.png"/><Relationship Id="rId1" Type="http://schemas.openxmlformats.org/officeDocument/2006/relationships/slideLayout" Target="../slideLayouts/slideLayout19.xml"/><Relationship Id="rId5" Type="http://schemas.openxmlformats.org/officeDocument/2006/relationships/image" Target="../media/image30.png"/><Relationship Id="rId4" Type="http://schemas.openxmlformats.org/officeDocument/2006/relationships/image" Target="../media/image28.png"/></Relationships>
</file>

<file path=ppt/slides/_rels/slide43.xml.rels><?xml version="1.0" encoding="UTF-8" standalone="yes"?>
<Relationships xmlns="http://schemas.openxmlformats.org/package/2006/relationships"><Relationship Id="rId3" Type="http://schemas.openxmlformats.org/officeDocument/2006/relationships/hyperlink" Target="https://dashboards.ncdhhs.gov/t/DPH/views/NCVDRSDashboard/NC-VDRSDashboard?%3AshowAppBanner=false&amp;%3Adisplay_count=n&amp;%3AshowVizHome=n&amp;%3Aorigin=viz_share_link&amp;%3AisGuestRedirectFromVizportal=y&amp;%3Aembed=y" TargetMode="External"/><Relationship Id="rId2" Type="http://schemas.openxmlformats.org/officeDocument/2006/relationships/hyperlink" Target="https://injuryfreenc.dph.ncdhhs.gov/safestorage/index.htm" TargetMode="External"/><Relationship Id="rId1" Type="http://schemas.openxmlformats.org/officeDocument/2006/relationships/slideLayout" Target="../slideLayouts/slideLayout19.xml"/><Relationship Id="rId6" Type="http://schemas.openxmlformats.org/officeDocument/2006/relationships/hyperlink" Target="https://www.cdc.gov/injury/wisqars/nvdrs.html" TargetMode="External"/><Relationship Id="rId5" Type="http://schemas.openxmlformats.org/officeDocument/2006/relationships/hyperlink" Target="https://wisqars.cdc.gov/" TargetMode="External"/><Relationship Id="rId4" Type="http://schemas.openxmlformats.org/officeDocument/2006/relationships/hyperlink" Target="https://schs.dph.ncdhhs.gov/interactive/query/"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5.xml"/><Relationship Id="rId1" Type="http://schemas.openxmlformats.org/officeDocument/2006/relationships/slideLayout" Target="../slideLayouts/slideLayout15.xml"/><Relationship Id="rId4" Type="http://schemas.openxmlformats.org/officeDocument/2006/relationships/hyperlink" Target="https://ncmedicaljournal.com/issue/7874"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6.xml"/><Relationship Id="rId1" Type="http://schemas.openxmlformats.org/officeDocument/2006/relationships/slideLayout" Target="../slideLayouts/slideLayout4.xml"/><Relationship Id="rId6" Type="http://schemas.openxmlformats.org/officeDocument/2006/relationships/image" Target="../media/image33.png"/><Relationship Id="rId5" Type="http://schemas.openxmlformats.org/officeDocument/2006/relationships/hyperlink" Target="https://outlook.office365.com/owa/calendar/IVPBDataSupport@ncconnect.onmicrosoft.com/bookings/" TargetMode="External"/><Relationship Id="rId4" Type="http://schemas.openxmlformats.org/officeDocument/2006/relationships/hyperlink" Target="https://injuryfreenc.dph.ncdhhs.gov/DataSurveillance/DataRequestPolicy.htm"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s://injuryfreenc.dph.ncdhhs.gov/" TargetMode="External"/><Relationship Id="rId2" Type="http://schemas.openxmlformats.org/officeDocument/2006/relationships/hyperlink" Target="mailto:InjuryData@dhhs.nc.gov" TargetMode="Externa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p:txBody>
          <a:bodyPr/>
          <a:lstStyle/>
          <a:p>
            <a:r>
              <a:rPr lang="en-US" sz="3200" dirty="0"/>
              <a:t>Child Firearm Injury Death and Morbidity in North Carolina, 2023</a:t>
            </a:r>
          </a:p>
          <a:p>
            <a:endParaRPr lang="en-US" dirty="0"/>
          </a:p>
        </p:txBody>
      </p:sp>
      <p:sp>
        <p:nvSpPr>
          <p:cNvPr id="10" name="Text Placeholder 9"/>
          <p:cNvSpPr>
            <a:spLocks noGrp="1"/>
          </p:cNvSpPr>
          <p:nvPr>
            <p:ph type="body" sz="quarter" idx="11"/>
          </p:nvPr>
        </p:nvSpPr>
        <p:spPr/>
        <p:txBody>
          <a:bodyPr>
            <a:normAutofit/>
          </a:bodyPr>
          <a:lstStyle/>
          <a:p>
            <a:r>
              <a:rPr lang="en-US" sz="2000" dirty="0"/>
              <a:t>Division of Public Health</a:t>
            </a:r>
          </a:p>
          <a:p>
            <a:r>
              <a:rPr lang="en-US" sz="2000" dirty="0"/>
              <a:t>Injury and Violence Prevention Branch</a:t>
            </a:r>
          </a:p>
        </p:txBody>
      </p:sp>
    </p:spTree>
    <p:extLst>
      <p:ext uri="{BB962C8B-B14F-4D97-AF65-F5344CB8AC3E}">
        <p14:creationId xmlns:p14="http://schemas.microsoft.com/office/powerpoint/2010/main" val="6950225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4BF9622-3798-4E5F-CCB2-0AF01EEF39DD}"/>
              </a:ext>
            </a:extLst>
          </p:cNvPr>
          <p:cNvSpPr txBox="1"/>
          <p:nvPr/>
        </p:nvSpPr>
        <p:spPr>
          <a:xfrm>
            <a:off x="8703655" y="6611778"/>
            <a:ext cx="384562" cy="246221"/>
          </a:xfrm>
          <a:prstGeom prst="rect">
            <a:avLst/>
          </a:prstGeom>
          <a:noFill/>
        </p:spPr>
        <p:txBody>
          <a:bodyPr wrap="square" rtlCol="0">
            <a:spAutoFit/>
          </a:bodyPr>
          <a:lstStyle/>
          <a:p>
            <a:r>
              <a:rPr lang="en-US" sz="1000" b="1" dirty="0">
                <a:solidFill>
                  <a:srgbClr val="17375E"/>
                </a:solidFill>
              </a:rPr>
              <a:t>11</a:t>
            </a:r>
          </a:p>
        </p:txBody>
      </p:sp>
      <p:graphicFrame>
        <p:nvGraphicFramePr>
          <p:cNvPr id="3" name="Table 2">
            <a:extLst>
              <a:ext uri="{FF2B5EF4-FFF2-40B4-BE49-F238E27FC236}">
                <a16:creationId xmlns:a16="http://schemas.microsoft.com/office/drawing/2014/main" id="{C923F706-BCA8-7774-8334-1D422AAA7A8C}"/>
              </a:ext>
            </a:extLst>
          </p:cNvPr>
          <p:cNvGraphicFramePr>
            <a:graphicFrameLocks noGrp="1"/>
          </p:cNvGraphicFramePr>
          <p:nvPr>
            <p:extLst>
              <p:ext uri="{D42A27DB-BD31-4B8C-83A1-F6EECF244321}">
                <p14:modId xmlns:p14="http://schemas.microsoft.com/office/powerpoint/2010/main" val="1351458984"/>
              </p:ext>
            </p:extLst>
          </p:nvPr>
        </p:nvGraphicFramePr>
        <p:xfrm>
          <a:off x="274320" y="1097280"/>
          <a:ext cx="7886700" cy="861023"/>
        </p:xfrm>
        <a:graphic>
          <a:graphicData uri="http://schemas.openxmlformats.org/drawingml/2006/table">
            <a:tbl>
              <a:tblPr/>
              <a:tblGrid>
                <a:gridCol w="7886700">
                  <a:extLst>
                    <a:ext uri="{9D8B030D-6E8A-4147-A177-3AD203B41FA5}">
                      <a16:colId xmlns:a16="http://schemas.microsoft.com/office/drawing/2014/main" val="1922063839"/>
                    </a:ext>
                  </a:extLst>
                </a:gridCol>
              </a:tblGrid>
              <a:tr h="856920">
                <a:tc>
                  <a:txBody>
                    <a:bodyPr/>
                    <a:lstStyle/>
                    <a:p>
                      <a:pPr algn="l" fontAlgn="b"/>
                      <a:r>
                        <a:rPr lang="en-US" sz="2800" b="1" i="0" u="none" strike="noStrike" dirty="0">
                          <a:solidFill>
                            <a:srgbClr val="E46C0A"/>
                          </a:solidFill>
                          <a:effectLst/>
                          <a:latin typeface="Arial" panose="020B0604020202020204" pitchFamily="34" charset="0"/>
                        </a:rPr>
                        <a:t>Firearms</a:t>
                      </a:r>
                      <a:r>
                        <a:rPr lang="en-US" sz="2800" b="1" i="0" u="none" strike="noStrike" dirty="0">
                          <a:solidFill>
                            <a:srgbClr val="17375E"/>
                          </a:solidFill>
                          <a:effectLst/>
                          <a:latin typeface="Arial" panose="020B0604020202020204" pitchFamily="34" charset="0"/>
                        </a:rPr>
                        <a:t> </a:t>
                      </a:r>
                      <a:r>
                        <a:rPr lang="en-US" sz="2800" b="1" i="0" u="none" strike="noStrike" dirty="0">
                          <a:solidFill>
                            <a:srgbClr val="5C93D5"/>
                          </a:solidFill>
                          <a:effectLst/>
                          <a:latin typeface="Arial" panose="020B0604020202020204" pitchFamily="34" charset="0"/>
                        </a:rPr>
                        <a:t>were used in 62% of homicides and 49% of suicides among NC children</a:t>
                      </a:r>
                    </a:p>
                  </a:txBody>
                  <a:tcPr marL="7583" marR="7583" marT="75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2196902440"/>
                  </a:ext>
                </a:extLst>
              </a:tr>
            </a:tbl>
          </a:graphicData>
        </a:graphic>
      </p:graphicFrame>
      <p:graphicFrame>
        <p:nvGraphicFramePr>
          <p:cNvPr id="11" name="Table 10">
            <a:extLst>
              <a:ext uri="{FF2B5EF4-FFF2-40B4-BE49-F238E27FC236}">
                <a16:creationId xmlns:a16="http://schemas.microsoft.com/office/drawing/2014/main" id="{053C9D2A-8304-493A-FCBB-055BD10B21E6}"/>
              </a:ext>
            </a:extLst>
          </p:cNvPr>
          <p:cNvGraphicFramePr>
            <a:graphicFrameLocks noGrp="1"/>
          </p:cNvGraphicFramePr>
          <p:nvPr>
            <p:extLst>
              <p:ext uri="{D42A27DB-BD31-4B8C-83A1-F6EECF244321}">
                <p14:modId xmlns:p14="http://schemas.microsoft.com/office/powerpoint/2010/main" val="1135843311"/>
              </p:ext>
            </p:extLst>
          </p:nvPr>
        </p:nvGraphicFramePr>
        <p:xfrm>
          <a:off x="5212454" y="2759989"/>
          <a:ext cx="3132991" cy="502920"/>
        </p:xfrm>
        <a:graphic>
          <a:graphicData uri="http://schemas.openxmlformats.org/drawingml/2006/table">
            <a:tbl>
              <a:tblPr/>
              <a:tblGrid>
                <a:gridCol w="3132991">
                  <a:extLst>
                    <a:ext uri="{9D8B030D-6E8A-4147-A177-3AD203B41FA5}">
                      <a16:colId xmlns:a16="http://schemas.microsoft.com/office/drawing/2014/main" val="1671061139"/>
                    </a:ext>
                  </a:extLst>
                </a:gridCol>
              </a:tblGrid>
              <a:tr h="220583">
                <a:tc>
                  <a:txBody>
                    <a:bodyPr/>
                    <a:lstStyle/>
                    <a:p>
                      <a:pPr algn="l" fontAlgn="b"/>
                      <a:r>
                        <a:rPr lang="en-US" sz="1600" b="1" i="0" u="none" strike="noStrike" dirty="0">
                          <a:solidFill>
                            <a:srgbClr val="17375E"/>
                          </a:solidFill>
                          <a:effectLst/>
                          <a:latin typeface="Arial" panose="020B0604020202020204" pitchFamily="34" charset="0"/>
                        </a:rPr>
                        <a:t>Total Violent Deaths = 1,279</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2398276312"/>
                  </a:ext>
                </a:extLst>
              </a:tr>
              <a:tr h="220583">
                <a:tc>
                  <a:txBody>
                    <a:bodyPr/>
                    <a:lstStyle/>
                    <a:p>
                      <a:pPr algn="l" fontAlgn="b"/>
                      <a:r>
                        <a:rPr lang="en-US" sz="1600" b="1" i="0" u="none" strike="noStrike" dirty="0">
                          <a:solidFill>
                            <a:srgbClr val="E26B0A"/>
                          </a:solidFill>
                          <a:effectLst/>
                          <a:latin typeface="Arial" panose="020B0604020202020204" pitchFamily="34" charset="0"/>
                        </a:rPr>
                        <a:t>Total Firearm Deaths = 725</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175835277"/>
                  </a:ext>
                </a:extLst>
              </a:tr>
            </a:tbl>
          </a:graphicData>
        </a:graphic>
      </p:graphicFrame>
      <p:graphicFrame>
        <p:nvGraphicFramePr>
          <p:cNvPr id="4" name="Chart 3">
            <a:extLst>
              <a:ext uri="{FF2B5EF4-FFF2-40B4-BE49-F238E27FC236}">
                <a16:creationId xmlns:a16="http://schemas.microsoft.com/office/drawing/2014/main" id="{00000000-0008-0000-0000-000004000000}"/>
              </a:ext>
            </a:extLst>
          </p:cNvPr>
          <p:cNvGraphicFramePr>
            <a:graphicFrameLocks/>
          </p:cNvGraphicFramePr>
          <p:nvPr>
            <p:extLst>
              <p:ext uri="{D42A27DB-BD31-4B8C-83A1-F6EECF244321}">
                <p14:modId xmlns:p14="http://schemas.microsoft.com/office/powerpoint/2010/main" val="688879086"/>
              </p:ext>
            </p:extLst>
          </p:nvPr>
        </p:nvGraphicFramePr>
        <p:xfrm>
          <a:off x="514910" y="1958303"/>
          <a:ext cx="8114179" cy="465347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833547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A6BC069-0230-B6B7-3A15-A25B095861B9}"/>
              </a:ext>
            </a:extLst>
          </p:cNvPr>
          <p:cNvSpPr txBox="1"/>
          <p:nvPr/>
        </p:nvSpPr>
        <p:spPr>
          <a:xfrm>
            <a:off x="8703655" y="6611778"/>
            <a:ext cx="384562" cy="246221"/>
          </a:xfrm>
          <a:prstGeom prst="rect">
            <a:avLst/>
          </a:prstGeom>
          <a:noFill/>
        </p:spPr>
        <p:txBody>
          <a:bodyPr wrap="square" rtlCol="0">
            <a:spAutoFit/>
          </a:bodyPr>
          <a:lstStyle/>
          <a:p>
            <a:r>
              <a:rPr lang="en-US" sz="1000" b="1" dirty="0">
                <a:solidFill>
                  <a:srgbClr val="17375E"/>
                </a:solidFill>
              </a:rPr>
              <a:t>12</a:t>
            </a:r>
          </a:p>
        </p:txBody>
      </p:sp>
      <p:graphicFrame>
        <p:nvGraphicFramePr>
          <p:cNvPr id="3" name="Table 2">
            <a:extLst>
              <a:ext uri="{FF2B5EF4-FFF2-40B4-BE49-F238E27FC236}">
                <a16:creationId xmlns:a16="http://schemas.microsoft.com/office/drawing/2014/main" id="{157ADE28-936A-D85A-2F1E-5496C8FFB881}"/>
              </a:ext>
            </a:extLst>
          </p:cNvPr>
          <p:cNvGraphicFramePr>
            <a:graphicFrameLocks noGrp="1"/>
          </p:cNvGraphicFramePr>
          <p:nvPr>
            <p:extLst>
              <p:ext uri="{D42A27DB-BD31-4B8C-83A1-F6EECF244321}">
                <p14:modId xmlns:p14="http://schemas.microsoft.com/office/powerpoint/2010/main" val="2789838325"/>
              </p:ext>
            </p:extLst>
          </p:nvPr>
        </p:nvGraphicFramePr>
        <p:xfrm>
          <a:off x="274320" y="2054958"/>
          <a:ext cx="8158704" cy="472366"/>
        </p:xfrm>
        <a:graphic>
          <a:graphicData uri="http://schemas.openxmlformats.org/drawingml/2006/table">
            <a:tbl>
              <a:tblPr/>
              <a:tblGrid>
                <a:gridCol w="8158704">
                  <a:extLst>
                    <a:ext uri="{9D8B030D-6E8A-4147-A177-3AD203B41FA5}">
                      <a16:colId xmlns:a16="http://schemas.microsoft.com/office/drawing/2014/main" val="2758795485"/>
                    </a:ext>
                  </a:extLst>
                </a:gridCol>
              </a:tblGrid>
              <a:tr h="219918">
                <a:tc>
                  <a:txBody>
                    <a:bodyPr/>
                    <a:lstStyle/>
                    <a:p>
                      <a:pPr algn="l" fontAlgn="t"/>
                      <a:r>
                        <a:rPr lang="en-US" sz="1500" b="1" i="0" u="none" strike="noStrike" dirty="0">
                          <a:solidFill>
                            <a:srgbClr val="17375E"/>
                          </a:solidFill>
                          <a:effectLst/>
                          <a:latin typeface="Arial" panose="020B0604020202020204" pitchFamily="34" charset="0"/>
                        </a:rPr>
                        <a:t>Child firearm suicides have increased by 9% over the past 10 years (2014-2023).</a:t>
                      </a:r>
                    </a:p>
                  </a:txBody>
                  <a:tcPr marL="7583" marR="7583" marT="7583"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623903640"/>
                  </a:ext>
                </a:extLst>
              </a:tr>
              <a:tr h="219918">
                <a:tc>
                  <a:txBody>
                    <a:bodyPr/>
                    <a:lstStyle/>
                    <a:p>
                      <a:pPr algn="l" fontAlgn="t"/>
                      <a:r>
                        <a:rPr lang="en-US" sz="1500" b="1" i="0" u="none" strike="noStrike" dirty="0">
                          <a:solidFill>
                            <a:srgbClr val="76933C"/>
                          </a:solidFill>
                          <a:effectLst/>
                          <a:latin typeface="Arial" panose="020B0604020202020204" pitchFamily="34" charset="0"/>
                        </a:rPr>
                        <a:t>Child firearm homicides have increased by 215% since 2014 and by 70% since 2019.</a:t>
                      </a:r>
                    </a:p>
                  </a:txBody>
                  <a:tcPr marL="7583" marR="7583" marT="7583"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1933603770"/>
                  </a:ext>
                </a:extLst>
              </a:tr>
            </a:tbl>
          </a:graphicData>
        </a:graphic>
      </p:graphicFrame>
      <p:graphicFrame>
        <p:nvGraphicFramePr>
          <p:cNvPr id="4" name="Table 3">
            <a:extLst>
              <a:ext uri="{FF2B5EF4-FFF2-40B4-BE49-F238E27FC236}">
                <a16:creationId xmlns:a16="http://schemas.microsoft.com/office/drawing/2014/main" id="{E57B8852-0C10-CF21-FA20-B401495C91CB}"/>
              </a:ext>
            </a:extLst>
          </p:cNvPr>
          <p:cNvGraphicFramePr>
            <a:graphicFrameLocks noGrp="1"/>
          </p:cNvGraphicFramePr>
          <p:nvPr>
            <p:extLst>
              <p:ext uri="{D42A27DB-BD31-4B8C-83A1-F6EECF244321}">
                <p14:modId xmlns:p14="http://schemas.microsoft.com/office/powerpoint/2010/main" val="2524135229"/>
              </p:ext>
            </p:extLst>
          </p:nvPr>
        </p:nvGraphicFramePr>
        <p:xfrm>
          <a:off x="274320" y="1097280"/>
          <a:ext cx="7886700" cy="861023"/>
        </p:xfrm>
        <a:graphic>
          <a:graphicData uri="http://schemas.openxmlformats.org/drawingml/2006/table">
            <a:tbl>
              <a:tblPr/>
              <a:tblGrid>
                <a:gridCol w="7886700">
                  <a:extLst>
                    <a:ext uri="{9D8B030D-6E8A-4147-A177-3AD203B41FA5}">
                      <a16:colId xmlns:a16="http://schemas.microsoft.com/office/drawing/2014/main" val="4180405176"/>
                    </a:ext>
                  </a:extLst>
                </a:gridCol>
              </a:tblGrid>
              <a:tr h="856920">
                <a:tc>
                  <a:txBody>
                    <a:bodyPr/>
                    <a:lstStyle/>
                    <a:p>
                      <a:pPr algn="l" fontAlgn="b"/>
                      <a:r>
                        <a:rPr lang="en-US" sz="2800" b="1" i="0" u="none" strike="noStrike" dirty="0">
                          <a:solidFill>
                            <a:srgbClr val="5C93D5"/>
                          </a:solidFill>
                          <a:effectLst/>
                          <a:latin typeface="Arial" panose="020B0604020202020204" pitchFamily="34" charset="0"/>
                        </a:rPr>
                        <a:t>Most child firearm deaths in NC are homicides (57%) followed by suicides (32%)</a:t>
                      </a:r>
                    </a:p>
                  </a:txBody>
                  <a:tcPr marL="7583" marR="7583" marT="75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99793385"/>
                  </a:ext>
                </a:extLst>
              </a:tr>
            </a:tbl>
          </a:graphicData>
        </a:graphic>
      </p:graphicFrame>
      <p:graphicFrame>
        <p:nvGraphicFramePr>
          <p:cNvPr id="5" name="Chart 4">
            <a:extLst>
              <a:ext uri="{FF2B5EF4-FFF2-40B4-BE49-F238E27FC236}">
                <a16:creationId xmlns:a16="http://schemas.microsoft.com/office/drawing/2014/main" id="{00000000-0008-0000-0000-000005000000}"/>
              </a:ext>
            </a:extLst>
          </p:cNvPr>
          <p:cNvGraphicFramePr>
            <a:graphicFrameLocks/>
          </p:cNvGraphicFramePr>
          <p:nvPr>
            <p:extLst>
              <p:ext uri="{D42A27DB-BD31-4B8C-83A1-F6EECF244321}">
                <p14:modId xmlns:p14="http://schemas.microsoft.com/office/powerpoint/2010/main" val="2036973442"/>
              </p:ext>
            </p:extLst>
          </p:nvPr>
        </p:nvGraphicFramePr>
        <p:xfrm>
          <a:off x="274320" y="2527324"/>
          <a:ext cx="8453493" cy="408445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385455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D425E6B-07B8-A459-CB29-3375F94D6A61}"/>
              </a:ext>
            </a:extLst>
          </p:cNvPr>
          <p:cNvSpPr txBox="1"/>
          <p:nvPr/>
        </p:nvSpPr>
        <p:spPr>
          <a:xfrm>
            <a:off x="7556341" y="6575527"/>
            <a:ext cx="384562" cy="246221"/>
          </a:xfrm>
          <a:prstGeom prst="rect">
            <a:avLst/>
          </a:prstGeom>
          <a:noFill/>
        </p:spPr>
        <p:txBody>
          <a:bodyPr wrap="square" rtlCol="0">
            <a:spAutoFit/>
          </a:bodyPr>
          <a:lstStyle/>
          <a:p>
            <a:r>
              <a:rPr lang="en-US" sz="1000" b="1" dirty="0">
                <a:solidFill>
                  <a:srgbClr val="17375E"/>
                </a:solidFill>
              </a:rPr>
              <a:t>13</a:t>
            </a:r>
          </a:p>
        </p:txBody>
      </p:sp>
      <p:graphicFrame>
        <p:nvGraphicFramePr>
          <p:cNvPr id="2" name="Table 1">
            <a:extLst>
              <a:ext uri="{FF2B5EF4-FFF2-40B4-BE49-F238E27FC236}">
                <a16:creationId xmlns:a16="http://schemas.microsoft.com/office/drawing/2014/main" id="{43E707F2-6A70-5395-0545-7E49919253D0}"/>
              </a:ext>
            </a:extLst>
          </p:cNvPr>
          <p:cNvGraphicFramePr>
            <a:graphicFrameLocks noGrp="1"/>
          </p:cNvGraphicFramePr>
          <p:nvPr>
            <p:extLst>
              <p:ext uri="{D42A27DB-BD31-4B8C-83A1-F6EECF244321}">
                <p14:modId xmlns:p14="http://schemas.microsoft.com/office/powerpoint/2010/main" val="1128629739"/>
              </p:ext>
            </p:extLst>
          </p:nvPr>
        </p:nvGraphicFramePr>
        <p:xfrm>
          <a:off x="274320" y="274320"/>
          <a:ext cx="7555336" cy="1150583"/>
        </p:xfrm>
        <a:graphic>
          <a:graphicData uri="http://schemas.openxmlformats.org/drawingml/2006/table">
            <a:tbl>
              <a:tblPr/>
              <a:tblGrid>
                <a:gridCol w="7555336">
                  <a:extLst>
                    <a:ext uri="{9D8B030D-6E8A-4147-A177-3AD203B41FA5}">
                      <a16:colId xmlns:a16="http://schemas.microsoft.com/office/drawing/2014/main" val="4180405176"/>
                    </a:ext>
                  </a:extLst>
                </a:gridCol>
              </a:tblGrid>
              <a:tr h="856920">
                <a:tc>
                  <a:txBody>
                    <a:bodyPr/>
                    <a:lstStyle/>
                    <a:p>
                      <a:pPr algn="l" fontAlgn="b"/>
                      <a:r>
                        <a:rPr lang="en-US" sz="2500" b="1" i="0" u="none" strike="noStrike" dirty="0">
                          <a:solidFill>
                            <a:srgbClr val="5C93D5"/>
                          </a:solidFill>
                          <a:effectLst/>
                          <a:latin typeface="Arial" panose="020B0604020202020204" pitchFamily="34" charset="0"/>
                        </a:rPr>
                        <a:t>Males, NH Black and NH American Indian children, and teens ages 15-17 experienced the highest rates of child firearm death in NC</a:t>
                      </a:r>
                    </a:p>
                  </a:txBody>
                  <a:tcPr marL="7583" marR="7583" marT="75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99793385"/>
                  </a:ext>
                </a:extLst>
              </a:tr>
            </a:tbl>
          </a:graphicData>
        </a:graphic>
      </p:graphicFrame>
      <p:graphicFrame>
        <p:nvGraphicFramePr>
          <p:cNvPr id="3" name="Chart 2">
            <a:extLst>
              <a:ext uri="{FF2B5EF4-FFF2-40B4-BE49-F238E27FC236}">
                <a16:creationId xmlns:a16="http://schemas.microsoft.com/office/drawing/2014/main" id="{00000000-0008-0000-0000-000007000000}"/>
              </a:ext>
            </a:extLst>
          </p:cNvPr>
          <p:cNvGraphicFramePr>
            <a:graphicFrameLocks/>
          </p:cNvGraphicFramePr>
          <p:nvPr>
            <p:extLst>
              <p:ext uri="{D42A27DB-BD31-4B8C-83A1-F6EECF244321}">
                <p14:modId xmlns:p14="http://schemas.microsoft.com/office/powerpoint/2010/main" val="76291622"/>
              </p:ext>
            </p:extLst>
          </p:nvPr>
        </p:nvGraphicFramePr>
        <p:xfrm>
          <a:off x="274320" y="1453559"/>
          <a:ext cx="7666583" cy="51219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504552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E0A81A8E-2ECC-B153-8D9B-D997259904E2}"/>
              </a:ext>
            </a:extLst>
          </p:cNvPr>
          <p:cNvSpPr txBox="1"/>
          <p:nvPr/>
        </p:nvSpPr>
        <p:spPr>
          <a:xfrm>
            <a:off x="8703655" y="6611778"/>
            <a:ext cx="384562" cy="246221"/>
          </a:xfrm>
          <a:prstGeom prst="rect">
            <a:avLst/>
          </a:prstGeom>
          <a:noFill/>
        </p:spPr>
        <p:txBody>
          <a:bodyPr wrap="square" rtlCol="0">
            <a:spAutoFit/>
          </a:bodyPr>
          <a:lstStyle/>
          <a:p>
            <a:r>
              <a:rPr lang="en-US" sz="1000" b="1" dirty="0">
                <a:solidFill>
                  <a:srgbClr val="17375E"/>
                </a:solidFill>
              </a:rPr>
              <a:t>14</a:t>
            </a:r>
          </a:p>
        </p:txBody>
      </p:sp>
      <p:graphicFrame>
        <p:nvGraphicFramePr>
          <p:cNvPr id="6" name="Table 5">
            <a:extLst>
              <a:ext uri="{FF2B5EF4-FFF2-40B4-BE49-F238E27FC236}">
                <a16:creationId xmlns:a16="http://schemas.microsoft.com/office/drawing/2014/main" id="{024D1145-9FA5-D5C0-A6FA-C0D03E6C4A35}"/>
              </a:ext>
            </a:extLst>
          </p:cNvPr>
          <p:cNvGraphicFramePr>
            <a:graphicFrameLocks noGrp="1"/>
          </p:cNvGraphicFramePr>
          <p:nvPr>
            <p:extLst>
              <p:ext uri="{D42A27DB-BD31-4B8C-83A1-F6EECF244321}">
                <p14:modId xmlns:p14="http://schemas.microsoft.com/office/powerpoint/2010/main" val="4012090418"/>
              </p:ext>
            </p:extLst>
          </p:nvPr>
        </p:nvGraphicFramePr>
        <p:xfrm>
          <a:off x="274320" y="1097280"/>
          <a:ext cx="8566798" cy="1348301"/>
        </p:xfrm>
        <a:graphic>
          <a:graphicData uri="http://schemas.openxmlformats.org/drawingml/2006/table">
            <a:tbl>
              <a:tblPr/>
              <a:tblGrid>
                <a:gridCol w="8566798">
                  <a:extLst>
                    <a:ext uri="{9D8B030D-6E8A-4147-A177-3AD203B41FA5}">
                      <a16:colId xmlns:a16="http://schemas.microsoft.com/office/drawing/2014/main" val="2034174327"/>
                    </a:ext>
                  </a:extLst>
                </a:gridCol>
              </a:tblGrid>
              <a:tr h="1270967">
                <a:tc>
                  <a:txBody>
                    <a:bodyPr/>
                    <a:lstStyle/>
                    <a:p>
                      <a:pPr algn="l" fontAlgn="t"/>
                      <a:r>
                        <a:rPr lang="en-US" sz="2200" b="1" i="0" u="none" strike="noStrike" dirty="0">
                          <a:solidFill>
                            <a:srgbClr val="9BBB59"/>
                          </a:solidFill>
                          <a:effectLst/>
                          <a:latin typeface="Arial" panose="020B0604020202020204" pitchFamily="34" charset="0"/>
                        </a:rPr>
                        <a:t>Firearm homicide </a:t>
                      </a:r>
                      <a:r>
                        <a:rPr lang="en-US" sz="2200" b="1" i="0" u="none" strike="noStrike" dirty="0">
                          <a:solidFill>
                            <a:srgbClr val="17375E"/>
                          </a:solidFill>
                          <a:effectLst/>
                          <a:latin typeface="Arial" panose="020B0604020202020204" pitchFamily="34" charset="0"/>
                        </a:rPr>
                        <a:t>rates are highest among NH Black, NH American Indian, and male children.  </a:t>
                      </a:r>
                      <a:br>
                        <a:rPr lang="en-US" sz="2200" b="1" i="0" u="none" strike="noStrike" dirty="0">
                          <a:solidFill>
                            <a:srgbClr val="17375E"/>
                          </a:solidFill>
                          <a:effectLst/>
                          <a:latin typeface="Arial" panose="020B0604020202020204" pitchFamily="34" charset="0"/>
                        </a:rPr>
                      </a:br>
                      <a:r>
                        <a:rPr lang="en-US" sz="2200" b="1" i="0" u="none" strike="noStrike" dirty="0">
                          <a:solidFill>
                            <a:srgbClr val="5C93D5"/>
                          </a:solidFill>
                          <a:effectLst/>
                          <a:latin typeface="Arial" panose="020B0604020202020204" pitchFamily="34" charset="0"/>
                        </a:rPr>
                        <a:t>Firearm suicide </a:t>
                      </a:r>
                      <a:r>
                        <a:rPr lang="en-US" sz="2200" b="1" i="0" u="none" strike="noStrike" dirty="0">
                          <a:solidFill>
                            <a:srgbClr val="17375E"/>
                          </a:solidFill>
                          <a:effectLst/>
                          <a:latin typeface="Arial" panose="020B0604020202020204" pitchFamily="34" charset="0"/>
                        </a:rPr>
                        <a:t>rates are highest among male and NH White children.</a:t>
                      </a:r>
                    </a:p>
                  </a:txBody>
                  <a:tcPr marL="7181" marR="7181" marT="7181"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980826578"/>
                  </a:ext>
                </a:extLst>
              </a:tr>
            </a:tbl>
          </a:graphicData>
        </a:graphic>
      </p:graphicFrame>
      <p:graphicFrame>
        <p:nvGraphicFramePr>
          <p:cNvPr id="2" name="Chart 1">
            <a:extLst>
              <a:ext uri="{FF2B5EF4-FFF2-40B4-BE49-F238E27FC236}">
                <a16:creationId xmlns:a16="http://schemas.microsoft.com/office/drawing/2014/main" id="{00000000-0008-0000-0000-000006000000}"/>
              </a:ext>
            </a:extLst>
          </p:cNvPr>
          <p:cNvGraphicFramePr>
            <a:graphicFrameLocks/>
          </p:cNvGraphicFramePr>
          <p:nvPr>
            <p:extLst>
              <p:ext uri="{D42A27DB-BD31-4B8C-83A1-F6EECF244321}">
                <p14:modId xmlns:p14="http://schemas.microsoft.com/office/powerpoint/2010/main" val="596204066"/>
              </p:ext>
            </p:extLst>
          </p:nvPr>
        </p:nvGraphicFramePr>
        <p:xfrm>
          <a:off x="344289" y="2437176"/>
          <a:ext cx="8355286" cy="41746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559053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2F59AEA6-CBEF-9081-F9F7-184A71B5BADA}"/>
              </a:ext>
            </a:extLst>
          </p:cNvPr>
          <p:cNvSpPr txBox="1"/>
          <p:nvPr/>
        </p:nvSpPr>
        <p:spPr>
          <a:xfrm>
            <a:off x="8703655" y="6611778"/>
            <a:ext cx="384562" cy="246221"/>
          </a:xfrm>
          <a:prstGeom prst="rect">
            <a:avLst/>
          </a:prstGeom>
          <a:noFill/>
        </p:spPr>
        <p:txBody>
          <a:bodyPr wrap="square" rtlCol="0">
            <a:spAutoFit/>
          </a:bodyPr>
          <a:lstStyle/>
          <a:p>
            <a:r>
              <a:rPr lang="en-US" sz="1000" b="1" dirty="0">
                <a:solidFill>
                  <a:srgbClr val="17375E"/>
                </a:solidFill>
              </a:rPr>
              <a:t>15</a:t>
            </a:r>
          </a:p>
        </p:txBody>
      </p:sp>
      <p:graphicFrame>
        <p:nvGraphicFramePr>
          <p:cNvPr id="4" name="Table 3">
            <a:extLst>
              <a:ext uri="{FF2B5EF4-FFF2-40B4-BE49-F238E27FC236}">
                <a16:creationId xmlns:a16="http://schemas.microsoft.com/office/drawing/2014/main" id="{A1D0947F-DD82-8E73-1D5F-11312D3C6E2B}"/>
              </a:ext>
            </a:extLst>
          </p:cNvPr>
          <p:cNvGraphicFramePr>
            <a:graphicFrameLocks noGrp="1"/>
          </p:cNvGraphicFramePr>
          <p:nvPr>
            <p:extLst>
              <p:ext uri="{D42A27DB-BD31-4B8C-83A1-F6EECF244321}">
                <p14:modId xmlns:p14="http://schemas.microsoft.com/office/powerpoint/2010/main" val="1189396729"/>
              </p:ext>
            </p:extLst>
          </p:nvPr>
        </p:nvGraphicFramePr>
        <p:xfrm>
          <a:off x="274320" y="1097280"/>
          <a:ext cx="8595359" cy="1020202"/>
        </p:xfrm>
        <a:graphic>
          <a:graphicData uri="http://schemas.openxmlformats.org/drawingml/2006/table">
            <a:tbl>
              <a:tblPr/>
              <a:tblGrid>
                <a:gridCol w="8595359">
                  <a:extLst>
                    <a:ext uri="{9D8B030D-6E8A-4147-A177-3AD203B41FA5}">
                      <a16:colId xmlns:a16="http://schemas.microsoft.com/office/drawing/2014/main" val="1731688800"/>
                    </a:ext>
                  </a:extLst>
                </a:gridCol>
              </a:tblGrid>
              <a:tr h="656747">
                <a:tc>
                  <a:txBody>
                    <a:bodyPr/>
                    <a:lstStyle/>
                    <a:p>
                      <a:pPr algn="l" fontAlgn="t"/>
                      <a:r>
                        <a:rPr lang="en-US" sz="2200" b="1" i="0" u="none" strike="noStrike" dirty="0">
                          <a:solidFill>
                            <a:srgbClr val="17375E"/>
                          </a:solidFill>
                          <a:effectLst/>
                          <a:latin typeface="Arial" panose="020B0604020202020204" pitchFamily="34" charset="0"/>
                        </a:rPr>
                        <a:t>Child </a:t>
                      </a:r>
                      <a:r>
                        <a:rPr lang="en-US" sz="2200" b="1" i="0" u="none" strike="noStrike" dirty="0">
                          <a:solidFill>
                            <a:srgbClr val="9BBB59"/>
                          </a:solidFill>
                          <a:effectLst/>
                          <a:latin typeface="Arial" panose="020B0604020202020204" pitchFamily="34" charset="0"/>
                        </a:rPr>
                        <a:t>firearm homicide </a:t>
                      </a:r>
                      <a:r>
                        <a:rPr lang="en-US" sz="2200" b="1" i="0" u="none" strike="noStrike" dirty="0">
                          <a:solidFill>
                            <a:srgbClr val="17375E"/>
                          </a:solidFill>
                          <a:effectLst/>
                          <a:latin typeface="Arial" panose="020B0604020202020204" pitchFamily="34" charset="0"/>
                        </a:rPr>
                        <a:t>and child </a:t>
                      </a:r>
                      <a:r>
                        <a:rPr lang="en-US" sz="2200" b="1" i="0" u="none" strike="noStrike" dirty="0">
                          <a:solidFill>
                            <a:srgbClr val="5C93D5"/>
                          </a:solidFill>
                          <a:effectLst/>
                          <a:latin typeface="Arial" panose="020B0604020202020204" pitchFamily="34" charset="0"/>
                        </a:rPr>
                        <a:t>firearm suicide </a:t>
                      </a:r>
                      <a:r>
                        <a:rPr lang="en-US" sz="2200" b="1" i="0" u="none" strike="noStrike" dirty="0">
                          <a:solidFill>
                            <a:srgbClr val="17375E"/>
                          </a:solidFill>
                          <a:effectLst/>
                          <a:latin typeface="Arial" panose="020B0604020202020204" pitchFamily="34" charset="0"/>
                        </a:rPr>
                        <a:t>rates are highest among 15- to 17-year-olds.</a:t>
                      </a:r>
                    </a:p>
                  </a:txBody>
                  <a:tcPr marL="7181" marR="7181" marT="7181"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2817772727"/>
                  </a:ext>
                </a:extLst>
              </a:tr>
              <a:tr h="339769">
                <a:tc>
                  <a:txBody>
                    <a:bodyPr/>
                    <a:lstStyle/>
                    <a:p>
                      <a:pPr algn="l" fontAlgn="t"/>
                      <a:endParaRPr lang="en-US" sz="2200" b="1" i="0" u="none" strike="noStrike" dirty="0">
                        <a:solidFill>
                          <a:srgbClr val="17375E"/>
                        </a:solidFill>
                        <a:effectLst/>
                        <a:latin typeface="Arial" panose="020B0604020202020204" pitchFamily="34" charset="0"/>
                      </a:endParaRPr>
                    </a:p>
                  </a:txBody>
                  <a:tcPr marL="7181" marR="7181" marT="7181"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586461733"/>
                  </a:ext>
                </a:extLst>
              </a:tr>
            </a:tbl>
          </a:graphicData>
        </a:graphic>
      </p:graphicFrame>
      <p:graphicFrame>
        <p:nvGraphicFramePr>
          <p:cNvPr id="3" name="Chart 2">
            <a:extLst>
              <a:ext uri="{FF2B5EF4-FFF2-40B4-BE49-F238E27FC236}">
                <a16:creationId xmlns:a16="http://schemas.microsoft.com/office/drawing/2014/main" id="{00000000-0008-0000-0000-000008000000}"/>
              </a:ext>
            </a:extLst>
          </p:cNvPr>
          <p:cNvGraphicFramePr>
            <a:graphicFrameLocks/>
          </p:cNvGraphicFramePr>
          <p:nvPr>
            <p:extLst>
              <p:ext uri="{D42A27DB-BD31-4B8C-83A1-F6EECF244321}">
                <p14:modId xmlns:p14="http://schemas.microsoft.com/office/powerpoint/2010/main" val="2790018066"/>
              </p:ext>
            </p:extLst>
          </p:nvPr>
        </p:nvGraphicFramePr>
        <p:xfrm>
          <a:off x="274320" y="1835468"/>
          <a:ext cx="8421445" cy="477630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863999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D5DEDF5-9FEE-6FEA-BD15-2D1CE2377BFF}"/>
              </a:ext>
            </a:extLst>
          </p:cNvPr>
          <p:cNvSpPr txBox="1"/>
          <p:nvPr/>
        </p:nvSpPr>
        <p:spPr>
          <a:xfrm>
            <a:off x="8703655" y="6611778"/>
            <a:ext cx="384562" cy="246221"/>
          </a:xfrm>
          <a:prstGeom prst="rect">
            <a:avLst/>
          </a:prstGeom>
          <a:noFill/>
        </p:spPr>
        <p:txBody>
          <a:bodyPr wrap="square" rtlCol="0">
            <a:spAutoFit/>
          </a:bodyPr>
          <a:lstStyle/>
          <a:p>
            <a:r>
              <a:rPr lang="en-US" sz="1000" b="1" dirty="0">
                <a:solidFill>
                  <a:srgbClr val="17375E"/>
                </a:solidFill>
              </a:rPr>
              <a:t>16</a:t>
            </a:r>
          </a:p>
        </p:txBody>
      </p:sp>
      <p:graphicFrame>
        <p:nvGraphicFramePr>
          <p:cNvPr id="7" name="Table 6">
            <a:extLst>
              <a:ext uri="{FF2B5EF4-FFF2-40B4-BE49-F238E27FC236}">
                <a16:creationId xmlns:a16="http://schemas.microsoft.com/office/drawing/2014/main" id="{2413EF8B-52A4-91DB-0908-E0BB0F463051}"/>
              </a:ext>
            </a:extLst>
          </p:cNvPr>
          <p:cNvGraphicFramePr>
            <a:graphicFrameLocks noGrp="1"/>
          </p:cNvGraphicFramePr>
          <p:nvPr>
            <p:extLst>
              <p:ext uri="{D42A27DB-BD31-4B8C-83A1-F6EECF244321}">
                <p14:modId xmlns:p14="http://schemas.microsoft.com/office/powerpoint/2010/main" val="420712871"/>
              </p:ext>
            </p:extLst>
          </p:nvPr>
        </p:nvGraphicFramePr>
        <p:xfrm>
          <a:off x="274320" y="1097280"/>
          <a:ext cx="7756872" cy="902599"/>
        </p:xfrm>
        <a:graphic>
          <a:graphicData uri="http://schemas.openxmlformats.org/drawingml/2006/table">
            <a:tbl>
              <a:tblPr/>
              <a:tblGrid>
                <a:gridCol w="7756872">
                  <a:extLst>
                    <a:ext uri="{9D8B030D-6E8A-4147-A177-3AD203B41FA5}">
                      <a16:colId xmlns:a16="http://schemas.microsoft.com/office/drawing/2014/main" val="1451865676"/>
                    </a:ext>
                  </a:extLst>
                </a:gridCol>
              </a:tblGrid>
              <a:tr h="902599">
                <a:tc>
                  <a:txBody>
                    <a:bodyPr/>
                    <a:lstStyle/>
                    <a:p>
                      <a:pPr algn="l" fontAlgn="b"/>
                      <a:r>
                        <a:rPr lang="en-US" sz="2800" b="1" i="0" u="none" strike="noStrike" dirty="0">
                          <a:solidFill>
                            <a:srgbClr val="5C93D5"/>
                          </a:solidFill>
                          <a:effectLst/>
                          <a:latin typeface="Arial" panose="020B0604020202020204" pitchFamily="34" charset="0"/>
                        </a:rPr>
                        <a:t>There were 68 child unintentional firearm deaths (9.4% of total) over the past 10 years.</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53765465"/>
                  </a:ext>
                </a:extLst>
              </a:tr>
            </a:tbl>
          </a:graphicData>
        </a:graphic>
      </p:graphicFrame>
      <p:graphicFrame>
        <p:nvGraphicFramePr>
          <p:cNvPr id="8" name="Table 7">
            <a:extLst>
              <a:ext uri="{FF2B5EF4-FFF2-40B4-BE49-F238E27FC236}">
                <a16:creationId xmlns:a16="http://schemas.microsoft.com/office/drawing/2014/main" id="{52AFB09D-B496-3E06-D25B-9E9282D38DCC}"/>
              </a:ext>
            </a:extLst>
          </p:cNvPr>
          <p:cNvGraphicFramePr>
            <a:graphicFrameLocks noGrp="1"/>
          </p:cNvGraphicFramePr>
          <p:nvPr>
            <p:extLst>
              <p:ext uri="{D42A27DB-BD31-4B8C-83A1-F6EECF244321}">
                <p14:modId xmlns:p14="http://schemas.microsoft.com/office/powerpoint/2010/main" val="185983975"/>
              </p:ext>
            </p:extLst>
          </p:nvPr>
        </p:nvGraphicFramePr>
        <p:xfrm>
          <a:off x="274318" y="2011680"/>
          <a:ext cx="7886704" cy="566917"/>
        </p:xfrm>
        <a:graphic>
          <a:graphicData uri="http://schemas.openxmlformats.org/drawingml/2006/table">
            <a:tbl>
              <a:tblPr/>
              <a:tblGrid>
                <a:gridCol w="7886704">
                  <a:extLst>
                    <a:ext uri="{9D8B030D-6E8A-4147-A177-3AD203B41FA5}">
                      <a16:colId xmlns:a16="http://schemas.microsoft.com/office/drawing/2014/main" val="1230484723"/>
                    </a:ext>
                  </a:extLst>
                </a:gridCol>
              </a:tblGrid>
              <a:tr h="566917">
                <a:tc>
                  <a:txBody>
                    <a:bodyPr/>
                    <a:lstStyle/>
                    <a:p>
                      <a:pPr algn="l" fontAlgn="ctr"/>
                      <a:r>
                        <a:rPr lang="en-US" sz="1600" b="1" i="0" u="none" strike="noStrike" dirty="0">
                          <a:solidFill>
                            <a:srgbClr val="6F6F6F"/>
                          </a:solidFill>
                          <a:effectLst/>
                          <a:latin typeface="Arial" panose="020B0604020202020204" pitchFamily="34" charset="0"/>
                        </a:rPr>
                        <a:t>Child unintentional firearm deaths increased by 120% from 2014-2023 and by 450% since 2019.</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137798013"/>
                  </a:ext>
                </a:extLst>
              </a:tr>
            </a:tbl>
          </a:graphicData>
        </a:graphic>
      </p:graphicFrame>
      <p:graphicFrame>
        <p:nvGraphicFramePr>
          <p:cNvPr id="3" name="Chart 2">
            <a:extLst>
              <a:ext uri="{FF2B5EF4-FFF2-40B4-BE49-F238E27FC236}">
                <a16:creationId xmlns:a16="http://schemas.microsoft.com/office/drawing/2014/main" id="{92BE98FA-D1BC-41DB-A150-17C2B6F8E714}"/>
              </a:ext>
            </a:extLst>
          </p:cNvPr>
          <p:cNvGraphicFramePr>
            <a:graphicFrameLocks/>
          </p:cNvGraphicFramePr>
          <p:nvPr>
            <p:extLst>
              <p:ext uri="{D42A27DB-BD31-4B8C-83A1-F6EECF244321}">
                <p14:modId xmlns:p14="http://schemas.microsoft.com/office/powerpoint/2010/main" val="22027749"/>
              </p:ext>
            </p:extLst>
          </p:nvPr>
        </p:nvGraphicFramePr>
        <p:xfrm>
          <a:off x="274318" y="2623154"/>
          <a:ext cx="8595364" cy="39886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343997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F324017-44B1-95C6-BAC9-89B989F3C305}"/>
              </a:ext>
            </a:extLst>
          </p:cNvPr>
          <p:cNvSpPr txBox="1"/>
          <p:nvPr/>
        </p:nvSpPr>
        <p:spPr>
          <a:xfrm>
            <a:off x="8703655" y="6611778"/>
            <a:ext cx="384562" cy="246221"/>
          </a:xfrm>
          <a:prstGeom prst="rect">
            <a:avLst/>
          </a:prstGeom>
          <a:noFill/>
        </p:spPr>
        <p:txBody>
          <a:bodyPr wrap="square" rtlCol="0">
            <a:spAutoFit/>
          </a:bodyPr>
          <a:lstStyle/>
          <a:p>
            <a:r>
              <a:rPr lang="en-US" sz="1000" b="1" dirty="0">
                <a:solidFill>
                  <a:srgbClr val="17375E"/>
                </a:solidFill>
              </a:rPr>
              <a:t>17</a:t>
            </a:r>
          </a:p>
        </p:txBody>
      </p:sp>
      <p:graphicFrame>
        <p:nvGraphicFramePr>
          <p:cNvPr id="3" name="Table 2">
            <a:extLst>
              <a:ext uri="{FF2B5EF4-FFF2-40B4-BE49-F238E27FC236}">
                <a16:creationId xmlns:a16="http://schemas.microsoft.com/office/drawing/2014/main" id="{F14435DC-E04C-9819-F543-A66F414F509C}"/>
              </a:ext>
            </a:extLst>
          </p:cNvPr>
          <p:cNvGraphicFramePr>
            <a:graphicFrameLocks noGrp="1"/>
          </p:cNvGraphicFramePr>
          <p:nvPr>
            <p:extLst>
              <p:ext uri="{D42A27DB-BD31-4B8C-83A1-F6EECF244321}">
                <p14:modId xmlns:p14="http://schemas.microsoft.com/office/powerpoint/2010/main" val="1917386935"/>
              </p:ext>
            </p:extLst>
          </p:nvPr>
        </p:nvGraphicFramePr>
        <p:xfrm>
          <a:off x="274320" y="1900025"/>
          <a:ext cx="7886700" cy="494861"/>
        </p:xfrm>
        <a:graphic>
          <a:graphicData uri="http://schemas.openxmlformats.org/drawingml/2006/table">
            <a:tbl>
              <a:tblPr/>
              <a:tblGrid>
                <a:gridCol w="7886700">
                  <a:extLst>
                    <a:ext uri="{9D8B030D-6E8A-4147-A177-3AD203B41FA5}">
                      <a16:colId xmlns:a16="http://schemas.microsoft.com/office/drawing/2014/main" val="376937610"/>
                    </a:ext>
                  </a:extLst>
                </a:gridCol>
              </a:tblGrid>
              <a:tr h="466739">
                <a:tc>
                  <a:txBody>
                    <a:bodyPr/>
                    <a:lstStyle/>
                    <a:p>
                      <a:pPr algn="l" fontAlgn="ctr"/>
                      <a:r>
                        <a:rPr lang="en-US" sz="1600" b="1" i="0" u="none" strike="noStrike" dirty="0">
                          <a:solidFill>
                            <a:srgbClr val="6F6F6F"/>
                          </a:solidFill>
                          <a:effectLst/>
                          <a:latin typeface="Arial" panose="020B0604020202020204" pitchFamily="34" charset="0"/>
                        </a:rPr>
                        <a:t>Child unintentional firearm deaths were highest among males and among ages 15-17 followed by ages 1-4.</a:t>
                      </a:r>
                    </a:p>
                  </a:txBody>
                  <a:tcPr marL="7181" marR="7181" marT="718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2123640706"/>
                  </a:ext>
                </a:extLst>
              </a:tr>
            </a:tbl>
          </a:graphicData>
        </a:graphic>
      </p:graphicFrame>
      <p:graphicFrame>
        <p:nvGraphicFramePr>
          <p:cNvPr id="7" name="Table 6">
            <a:extLst>
              <a:ext uri="{FF2B5EF4-FFF2-40B4-BE49-F238E27FC236}">
                <a16:creationId xmlns:a16="http://schemas.microsoft.com/office/drawing/2014/main" id="{9A6FA940-B510-E390-B048-A3B4A9AE2DC6}"/>
              </a:ext>
            </a:extLst>
          </p:cNvPr>
          <p:cNvGraphicFramePr>
            <a:graphicFrameLocks noGrp="1"/>
          </p:cNvGraphicFramePr>
          <p:nvPr>
            <p:extLst>
              <p:ext uri="{D42A27DB-BD31-4B8C-83A1-F6EECF244321}">
                <p14:modId xmlns:p14="http://schemas.microsoft.com/office/powerpoint/2010/main" val="3977020806"/>
              </p:ext>
            </p:extLst>
          </p:nvPr>
        </p:nvGraphicFramePr>
        <p:xfrm>
          <a:off x="274320" y="1097280"/>
          <a:ext cx="7886700" cy="738701"/>
        </p:xfrm>
        <a:graphic>
          <a:graphicData uri="http://schemas.openxmlformats.org/drawingml/2006/table">
            <a:tbl>
              <a:tblPr/>
              <a:tblGrid>
                <a:gridCol w="7886700">
                  <a:extLst>
                    <a:ext uri="{9D8B030D-6E8A-4147-A177-3AD203B41FA5}">
                      <a16:colId xmlns:a16="http://schemas.microsoft.com/office/drawing/2014/main" val="4011117829"/>
                    </a:ext>
                  </a:extLst>
                </a:gridCol>
              </a:tblGrid>
              <a:tr h="380572">
                <a:tc>
                  <a:txBody>
                    <a:bodyPr/>
                    <a:lstStyle/>
                    <a:p>
                      <a:pPr algn="l" fontAlgn="t"/>
                      <a:r>
                        <a:rPr lang="en-US" sz="2400" b="1" i="0" u="none" strike="noStrike" dirty="0">
                          <a:solidFill>
                            <a:srgbClr val="5C93D5"/>
                          </a:solidFill>
                          <a:effectLst/>
                          <a:latin typeface="Arial" panose="020B0604020202020204" pitchFamily="34" charset="0"/>
                        </a:rPr>
                        <a:t>Most child unintentional firearm victims were shot by someone else.</a:t>
                      </a:r>
                    </a:p>
                  </a:txBody>
                  <a:tcPr marL="7181" marR="7181" marT="7181"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71264148"/>
                  </a:ext>
                </a:extLst>
              </a:tr>
            </a:tbl>
          </a:graphicData>
        </a:graphic>
      </p:graphicFrame>
      <p:graphicFrame>
        <p:nvGraphicFramePr>
          <p:cNvPr id="2" name="Chart 1">
            <a:extLst>
              <a:ext uri="{FF2B5EF4-FFF2-40B4-BE49-F238E27FC236}">
                <a16:creationId xmlns:a16="http://schemas.microsoft.com/office/drawing/2014/main" id="{98A676B2-351D-4896-AAFC-8D8441E8FD4A}"/>
              </a:ext>
            </a:extLst>
          </p:cNvPr>
          <p:cNvGraphicFramePr>
            <a:graphicFrameLocks/>
          </p:cNvGraphicFramePr>
          <p:nvPr>
            <p:extLst>
              <p:ext uri="{D42A27DB-BD31-4B8C-83A1-F6EECF244321}">
                <p14:modId xmlns:p14="http://schemas.microsoft.com/office/powerpoint/2010/main" val="895623962"/>
              </p:ext>
            </p:extLst>
          </p:nvPr>
        </p:nvGraphicFramePr>
        <p:xfrm>
          <a:off x="274319" y="2394886"/>
          <a:ext cx="8595361" cy="421689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434482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E2A6F-1A9D-D7FE-EF71-720A59A3CE3D}"/>
              </a:ext>
            </a:extLst>
          </p:cNvPr>
          <p:cNvSpPr>
            <a:spLocks noGrp="1"/>
          </p:cNvSpPr>
          <p:nvPr>
            <p:ph type="title" idx="4294967295"/>
          </p:nvPr>
        </p:nvSpPr>
        <p:spPr>
          <a:xfrm>
            <a:off x="483577" y="1546900"/>
            <a:ext cx="8017855" cy="3764199"/>
          </a:xfrm>
        </p:spPr>
        <p:txBody>
          <a:bodyPr/>
          <a:lstStyle/>
          <a:p>
            <a:pPr algn="ctr"/>
            <a:r>
              <a:rPr lang="en-US" sz="7200" b="1" dirty="0">
                <a:solidFill>
                  <a:schemeClr val="accent1">
                    <a:lumMod val="50000"/>
                  </a:schemeClr>
                </a:solidFill>
              </a:rPr>
              <a:t>Circumstances of </a:t>
            </a:r>
            <a:br>
              <a:rPr lang="en-US" sz="7200" b="1" dirty="0">
                <a:solidFill>
                  <a:schemeClr val="accent1">
                    <a:lumMod val="50000"/>
                  </a:schemeClr>
                </a:solidFill>
              </a:rPr>
            </a:br>
            <a:r>
              <a:rPr lang="en-US" sz="7200" b="1" dirty="0">
                <a:solidFill>
                  <a:schemeClr val="accent1">
                    <a:lumMod val="50000"/>
                  </a:schemeClr>
                </a:solidFill>
              </a:rPr>
              <a:t>Child Firearm Suicide</a:t>
            </a:r>
          </a:p>
        </p:txBody>
      </p:sp>
      <p:sp>
        <p:nvSpPr>
          <p:cNvPr id="5" name="TextBox 4">
            <a:extLst>
              <a:ext uri="{FF2B5EF4-FFF2-40B4-BE49-F238E27FC236}">
                <a16:creationId xmlns:a16="http://schemas.microsoft.com/office/drawing/2014/main" id="{A7E96BE7-8261-2960-C77E-3299BE6DB804}"/>
              </a:ext>
            </a:extLst>
          </p:cNvPr>
          <p:cNvSpPr txBox="1"/>
          <p:nvPr/>
        </p:nvSpPr>
        <p:spPr>
          <a:xfrm>
            <a:off x="8703655" y="6611778"/>
            <a:ext cx="384562" cy="246221"/>
          </a:xfrm>
          <a:prstGeom prst="rect">
            <a:avLst/>
          </a:prstGeom>
          <a:noFill/>
        </p:spPr>
        <p:txBody>
          <a:bodyPr wrap="square" rtlCol="0">
            <a:spAutoFit/>
          </a:bodyPr>
          <a:lstStyle/>
          <a:p>
            <a:r>
              <a:rPr lang="en-US" sz="1000" b="1" dirty="0">
                <a:solidFill>
                  <a:srgbClr val="17375E"/>
                </a:solidFill>
              </a:rPr>
              <a:t>18</a:t>
            </a:r>
          </a:p>
        </p:txBody>
      </p:sp>
    </p:spTree>
    <p:extLst>
      <p:ext uri="{BB962C8B-B14F-4D97-AF65-F5344CB8AC3E}">
        <p14:creationId xmlns:p14="http://schemas.microsoft.com/office/powerpoint/2010/main" val="9809179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FC40F8-0F52-0A6B-A50C-FF1328657660}"/>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FE6A4D09-F38F-E2B3-7242-33DA5FA5265F}"/>
              </a:ext>
            </a:extLst>
          </p:cNvPr>
          <p:cNvSpPr txBox="1"/>
          <p:nvPr/>
        </p:nvSpPr>
        <p:spPr>
          <a:xfrm>
            <a:off x="8703655" y="6611778"/>
            <a:ext cx="384562" cy="246221"/>
          </a:xfrm>
          <a:prstGeom prst="rect">
            <a:avLst/>
          </a:prstGeom>
          <a:noFill/>
        </p:spPr>
        <p:txBody>
          <a:bodyPr wrap="square" rtlCol="0">
            <a:spAutoFit/>
          </a:bodyPr>
          <a:lstStyle/>
          <a:p>
            <a:r>
              <a:rPr lang="en-US" sz="1000" b="1" dirty="0">
                <a:solidFill>
                  <a:srgbClr val="17375E"/>
                </a:solidFill>
              </a:rPr>
              <a:t>19</a:t>
            </a:r>
          </a:p>
        </p:txBody>
      </p:sp>
      <p:graphicFrame>
        <p:nvGraphicFramePr>
          <p:cNvPr id="3" name="Table 2">
            <a:extLst>
              <a:ext uri="{FF2B5EF4-FFF2-40B4-BE49-F238E27FC236}">
                <a16:creationId xmlns:a16="http://schemas.microsoft.com/office/drawing/2014/main" id="{88C8EBBC-067C-FBE7-AE49-CAC7E2555598}"/>
              </a:ext>
            </a:extLst>
          </p:cNvPr>
          <p:cNvGraphicFramePr>
            <a:graphicFrameLocks noGrp="1"/>
          </p:cNvGraphicFramePr>
          <p:nvPr>
            <p:extLst>
              <p:ext uri="{D42A27DB-BD31-4B8C-83A1-F6EECF244321}">
                <p14:modId xmlns:p14="http://schemas.microsoft.com/office/powerpoint/2010/main" val="1645524825"/>
              </p:ext>
            </p:extLst>
          </p:nvPr>
        </p:nvGraphicFramePr>
        <p:xfrm>
          <a:off x="274320" y="1097280"/>
          <a:ext cx="8510223" cy="769181"/>
        </p:xfrm>
        <a:graphic>
          <a:graphicData uri="http://schemas.openxmlformats.org/drawingml/2006/table">
            <a:tbl>
              <a:tblPr/>
              <a:tblGrid>
                <a:gridCol w="8510223">
                  <a:extLst>
                    <a:ext uri="{9D8B030D-6E8A-4147-A177-3AD203B41FA5}">
                      <a16:colId xmlns:a16="http://schemas.microsoft.com/office/drawing/2014/main" val="4011117829"/>
                    </a:ext>
                  </a:extLst>
                </a:gridCol>
              </a:tblGrid>
              <a:tr h="380572">
                <a:tc>
                  <a:txBody>
                    <a:bodyPr/>
                    <a:lstStyle/>
                    <a:p>
                      <a:pPr algn="l" fontAlgn="t"/>
                      <a:r>
                        <a:rPr lang="en-US" sz="2500" b="1" i="0" u="none" strike="noStrike" dirty="0">
                          <a:solidFill>
                            <a:srgbClr val="5C93D5"/>
                          </a:solidFill>
                          <a:effectLst/>
                          <a:latin typeface="Arial" panose="020B0604020202020204" pitchFamily="34" charset="0"/>
                        </a:rPr>
                        <a:t>Nearly half of children who died by suicide experienced a recent crisis.</a:t>
                      </a:r>
                    </a:p>
                  </a:txBody>
                  <a:tcPr marL="7181" marR="7181" marT="7181"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71264148"/>
                  </a:ext>
                </a:extLst>
              </a:tr>
            </a:tbl>
          </a:graphicData>
        </a:graphic>
      </p:graphicFrame>
      <p:graphicFrame>
        <p:nvGraphicFramePr>
          <p:cNvPr id="4" name="Table 3">
            <a:extLst>
              <a:ext uri="{FF2B5EF4-FFF2-40B4-BE49-F238E27FC236}">
                <a16:creationId xmlns:a16="http://schemas.microsoft.com/office/drawing/2014/main" id="{2C2866EC-2CCC-483F-DBE7-2EC4D6A6AD18}"/>
              </a:ext>
            </a:extLst>
          </p:cNvPr>
          <p:cNvGraphicFramePr>
            <a:graphicFrameLocks noGrp="1"/>
          </p:cNvGraphicFramePr>
          <p:nvPr>
            <p:extLst>
              <p:ext uri="{D42A27DB-BD31-4B8C-83A1-F6EECF244321}">
                <p14:modId xmlns:p14="http://schemas.microsoft.com/office/powerpoint/2010/main" val="1904032751"/>
              </p:ext>
            </p:extLst>
          </p:nvPr>
        </p:nvGraphicFramePr>
        <p:xfrm>
          <a:off x="274320" y="1920240"/>
          <a:ext cx="7886700" cy="525341"/>
        </p:xfrm>
        <a:graphic>
          <a:graphicData uri="http://schemas.openxmlformats.org/drawingml/2006/table">
            <a:tbl>
              <a:tblPr/>
              <a:tblGrid>
                <a:gridCol w="7886700">
                  <a:extLst>
                    <a:ext uri="{9D8B030D-6E8A-4147-A177-3AD203B41FA5}">
                      <a16:colId xmlns:a16="http://schemas.microsoft.com/office/drawing/2014/main" val="376937610"/>
                    </a:ext>
                  </a:extLst>
                </a:gridCol>
              </a:tblGrid>
              <a:tr h="466739">
                <a:tc>
                  <a:txBody>
                    <a:bodyPr/>
                    <a:lstStyle/>
                    <a:p>
                      <a:pPr algn="l" fontAlgn="ctr"/>
                      <a:r>
                        <a:rPr lang="en-US" sz="1700" b="1" i="0" u="none" strike="noStrike" dirty="0">
                          <a:solidFill>
                            <a:srgbClr val="17375E"/>
                          </a:solidFill>
                          <a:effectLst/>
                          <a:latin typeface="Arial" panose="020B0604020202020204" pitchFamily="34" charset="0"/>
                        </a:rPr>
                        <a:t>More females experienced a current mental health problem than males and females were more likely to have a history of suicidal behavior.</a:t>
                      </a:r>
                    </a:p>
                  </a:txBody>
                  <a:tcPr marL="7181" marR="7181" marT="718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2123640706"/>
                  </a:ext>
                </a:extLst>
              </a:tr>
            </a:tbl>
          </a:graphicData>
        </a:graphic>
      </p:graphicFrame>
      <p:graphicFrame>
        <p:nvGraphicFramePr>
          <p:cNvPr id="6" name="Chart 5">
            <a:extLst>
              <a:ext uri="{FF2B5EF4-FFF2-40B4-BE49-F238E27FC236}">
                <a16:creationId xmlns:a16="http://schemas.microsoft.com/office/drawing/2014/main" id="{EB32131C-626E-29D6-7613-B8FA9ECACBAA}"/>
              </a:ext>
            </a:extLst>
          </p:cNvPr>
          <p:cNvGraphicFramePr>
            <a:graphicFrameLocks/>
          </p:cNvGraphicFramePr>
          <p:nvPr>
            <p:extLst>
              <p:ext uri="{D42A27DB-BD31-4B8C-83A1-F6EECF244321}">
                <p14:modId xmlns:p14="http://schemas.microsoft.com/office/powerpoint/2010/main" val="1729300784"/>
              </p:ext>
            </p:extLst>
          </p:nvPr>
        </p:nvGraphicFramePr>
        <p:xfrm>
          <a:off x="274320" y="2455847"/>
          <a:ext cx="8636767" cy="415593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517265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E2A6F-1A9D-D7FE-EF71-720A59A3CE3D}"/>
              </a:ext>
            </a:extLst>
          </p:cNvPr>
          <p:cNvSpPr>
            <a:spLocks noGrp="1"/>
          </p:cNvSpPr>
          <p:nvPr>
            <p:ph type="title" idx="4294967295"/>
          </p:nvPr>
        </p:nvSpPr>
        <p:spPr>
          <a:xfrm>
            <a:off x="-28378" y="2879725"/>
            <a:ext cx="9200756" cy="549275"/>
          </a:xfrm>
        </p:spPr>
        <p:txBody>
          <a:bodyPr/>
          <a:lstStyle/>
          <a:p>
            <a:pPr algn="ctr"/>
            <a:r>
              <a:rPr lang="en-US" sz="7200" b="1" dirty="0">
                <a:solidFill>
                  <a:schemeClr val="accent1">
                    <a:lumMod val="50000"/>
                  </a:schemeClr>
                </a:solidFill>
              </a:rPr>
              <a:t>Circumstances of </a:t>
            </a:r>
            <a:br>
              <a:rPr lang="en-US" sz="7200" b="1" dirty="0">
                <a:solidFill>
                  <a:schemeClr val="accent1">
                    <a:lumMod val="50000"/>
                  </a:schemeClr>
                </a:solidFill>
              </a:rPr>
            </a:br>
            <a:r>
              <a:rPr lang="en-US" sz="7200" b="1" dirty="0">
                <a:solidFill>
                  <a:schemeClr val="accent1">
                    <a:lumMod val="50000"/>
                  </a:schemeClr>
                </a:solidFill>
              </a:rPr>
              <a:t>Child Firearm Homicide</a:t>
            </a:r>
          </a:p>
        </p:txBody>
      </p:sp>
      <p:sp>
        <p:nvSpPr>
          <p:cNvPr id="5" name="TextBox 4">
            <a:extLst>
              <a:ext uri="{FF2B5EF4-FFF2-40B4-BE49-F238E27FC236}">
                <a16:creationId xmlns:a16="http://schemas.microsoft.com/office/drawing/2014/main" id="{07A4E0B9-9566-963F-A11E-D1DFD8BBABC3}"/>
              </a:ext>
            </a:extLst>
          </p:cNvPr>
          <p:cNvSpPr txBox="1"/>
          <p:nvPr/>
        </p:nvSpPr>
        <p:spPr>
          <a:xfrm>
            <a:off x="8703655" y="6611778"/>
            <a:ext cx="384562" cy="246221"/>
          </a:xfrm>
          <a:prstGeom prst="rect">
            <a:avLst/>
          </a:prstGeom>
          <a:noFill/>
        </p:spPr>
        <p:txBody>
          <a:bodyPr wrap="square" rtlCol="0">
            <a:spAutoFit/>
          </a:bodyPr>
          <a:lstStyle/>
          <a:p>
            <a:r>
              <a:rPr lang="en-US" sz="1000" b="1" dirty="0">
                <a:solidFill>
                  <a:srgbClr val="17375E"/>
                </a:solidFill>
              </a:rPr>
              <a:t>20</a:t>
            </a:r>
          </a:p>
        </p:txBody>
      </p:sp>
    </p:spTree>
    <p:extLst>
      <p:ext uri="{BB962C8B-B14F-4D97-AF65-F5344CB8AC3E}">
        <p14:creationId xmlns:p14="http://schemas.microsoft.com/office/powerpoint/2010/main" val="14750563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3D289-B319-CC29-B9B8-434ECD7E6672}"/>
              </a:ext>
            </a:extLst>
          </p:cNvPr>
          <p:cNvSpPr>
            <a:spLocks noGrp="1"/>
          </p:cNvSpPr>
          <p:nvPr>
            <p:ph type="title"/>
          </p:nvPr>
        </p:nvSpPr>
        <p:spPr>
          <a:xfrm>
            <a:off x="274320" y="1097280"/>
            <a:ext cx="8563554" cy="548640"/>
          </a:xfrm>
        </p:spPr>
        <p:txBody>
          <a:bodyPr/>
          <a:lstStyle/>
          <a:p>
            <a:r>
              <a:rPr lang="en-US" sz="3200" dirty="0"/>
              <a:t>If you or someone you know needs support now, </a:t>
            </a:r>
            <a:r>
              <a:rPr lang="en-US" sz="3200" dirty="0">
                <a:solidFill>
                  <a:srgbClr val="4EC6DF"/>
                </a:solidFill>
              </a:rPr>
              <a:t>call or text 988 </a:t>
            </a:r>
            <a:r>
              <a:rPr lang="en-US" sz="3200" dirty="0"/>
              <a:t>or </a:t>
            </a:r>
            <a:br>
              <a:rPr lang="en-US" sz="3200" dirty="0"/>
            </a:br>
            <a:r>
              <a:rPr lang="en-US" sz="3200" dirty="0">
                <a:solidFill>
                  <a:srgbClr val="4EC6DF"/>
                </a:solidFill>
              </a:rPr>
              <a:t>chat 988lifeline.org</a:t>
            </a:r>
          </a:p>
        </p:txBody>
      </p:sp>
      <p:pic>
        <p:nvPicPr>
          <p:cNvPr id="2050" name="Picture 2">
            <a:extLst>
              <a:ext uri="{FF2B5EF4-FFF2-40B4-BE49-F238E27FC236}">
                <a16:creationId xmlns:a16="http://schemas.microsoft.com/office/drawing/2014/main" id="{6A47EFA7-0317-0EEA-7D84-67F6B88C66D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7861" y="2717975"/>
            <a:ext cx="4567642" cy="343766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45630315-89A9-EC68-AC46-B148657C3CF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8739" r="4406" b="51135"/>
          <a:stretch/>
        </p:blipFill>
        <p:spPr bwMode="auto">
          <a:xfrm>
            <a:off x="6216277" y="2029626"/>
            <a:ext cx="2357890" cy="291518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a:extLst>
              <a:ext uri="{FF2B5EF4-FFF2-40B4-BE49-F238E27FC236}">
                <a16:creationId xmlns:a16="http://schemas.microsoft.com/office/drawing/2014/main" id="{6D8DA1E0-FCD7-8C51-D514-3954C4B3DBD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271" t="78858" r="53040"/>
          <a:stretch/>
        </p:blipFill>
        <p:spPr bwMode="auto">
          <a:xfrm>
            <a:off x="6635220" y="4668896"/>
            <a:ext cx="1405194" cy="148674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265D72CE-C1E8-CC7D-5959-99AD8791AFCB}"/>
              </a:ext>
            </a:extLst>
          </p:cNvPr>
          <p:cNvSpPr txBox="1"/>
          <p:nvPr/>
        </p:nvSpPr>
        <p:spPr>
          <a:xfrm>
            <a:off x="8703655" y="6611778"/>
            <a:ext cx="384562" cy="246221"/>
          </a:xfrm>
          <a:prstGeom prst="rect">
            <a:avLst/>
          </a:prstGeom>
          <a:noFill/>
        </p:spPr>
        <p:txBody>
          <a:bodyPr wrap="square" rtlCol="0">
            <a:spAutoFit/>
          </a:bodyPr>
          <a:lstStyle/>
          <a:p>
            <a:r>
              <a:rPr lang="en-US" sz="1000" b="1" dirty="0">
                <a:solidFill>
                  <a:srgbClr val="17375E"/>
                </a:solidFill>
              </a:rPr>
              <a:t>2</a:t>
            </a:r>
          </a:p>
        </p:txBody>
      </p:sp>
    </p:spTree>
    <p:extLst>
      <p:ext uri="{BB962C8B-B14F-4D97-AF65-F5344CB8AC3E}">
        <p14:creationId xmlns:p14="http://schemas.microsoft.com/office/powerpoint/2010/main" val="13412625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05EC70-ACB3-B83D-7E61-5B1B095B3545}"/>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24E86E09-9DE8-D4F7-24C4-125419A1CE3B}"/>
              </a:ext>
            </a:extLst>
          </p:cNvPr>
          <p:cNvSpPr txBox="1"/>
          <p:nvPr/>
        </p:nvSpPr>
        <p:spPr>
          <a:xfrm>
            <a:off x="8703655" y="6611778"/>
            <a:ext cx="384562" cy="246221"/>
          </a:xfrm>
          <a:prstGeom prst="rect">
            <a:avLst/>
          </a:prstGeom>
          <a:noFill/>
        </p:spPr>
        <p:txBody>
          <a:bodyPr wrap="square" rtlCol="0">
            <a:spAutoFit/>
          </a:bodyPr>
          <a:lstStyle/>
          <a:p>
            <a:r>
              <a:rPr lang="en-US" sz="1000" b="1" dirty="0">
                <a:solidFill>
                  <a:srgbClr val="17375E"/>
                </a:solidFill>
              </a:rPr>
              <a:t>21</a:t>
            </a:r>
          </a:p>
        </p:txBody>
      </p:sp>
      <p:graphicFrame>
        <p:nvGraphicFramePr>
          <p:cNvPr id="3" name="Table 2">
            <a:extLst>
              <a:ext uri="{FF2B5EF4-FFF2-40B4-BE49-F238E27FC236}">
                <a16:creationId xmlns:a16="http://schemas.microsoft.com/office/drawing/2014/main" id="{823F2920-79FC-9BF6-20F0-C373F1097E4D}"/>
              </a:ext>
            </a:extLst>
          </p:cNvPr>
          <p:cNvGraphicFramePr>
            <a:graphicFrameLocks noGrp="1"/>
          </p:cNvGraphicFramePr>
          <p:nvPr>
            <p:extLst>
              <p:ext uri="{D42A27DB-BD31-4B8C-83A1-F6EECF244321}">
                <p14:modId xmlns:p14="http://schemas.microsoft.com/office/powerpoint/2010/main" val="2344912315"/>
              </p:ext>
            </p:extLst>
          </p:nvPr>
        </p:nvGraphicFramePr>
        <p:xfrm>
          <a:off x="274319" y="1097280"/>
          <a:ext cx="8429335" cy="799661"/>
        </p:xfrm>
        <a:graphic>
          <a:graphicData uri="http://schemas.openxmlformats.org/drawingml/2006/table">
            <a:tbl>
              <a:tblPr/>
              <a:tblGrid>
                <a:gridCol w="8429335">
                  <a:extLst>
                    <a:ext uri="{9D8B030D-6E8A-4147-A177-3AD203B41FA5}">
                      <a16:colId xmlns:a16="http://schemas.microsoft.com/office/drawing/2014/main" val="4011117829"/>
                    </a:ext>
                  </a:extLst>
                </a:gridCol>
              </a:tblGrid>
              <a:tr h="380572">
                <a:tc>
                  <a:txBody>
                    <a:bodyPr/>
                    <a:lstStyle/>
                    <a:p>
                      <a:pPr algn="l" fontAlgn="t"/>
                      <a:r>
                        <a:rPr lang="en-US" sz="2600" b="1" i="0" u="none" strike="noStrike" dirty="0">
                          <a:solidFill>
                            <a:srgbClr val="5C93D5"/>
                          </a:solidFill>
                          <a:effectLst/>
                          <a:latin typeface="Arial" panose="020B0604020202020204" pitchFamily="34" charset="0"/>
                        </a:rPr>
                        <a:t>Female child firearm homicides are five times more likely to involve intimate partner violence than males.</a:t>
                      </a:r>
                    </a:p>
                  </a:txBody>
                  <a:tcPr marL="7181" marR="7181" marT="7181"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71264148"/>
                  </a:ext>
                </a:extLst>
              </a:tr>
            </a:tbl>
          </a:graphicData>
        </a:graphic>
      </p:graphicFrame>
      <p:graphicFrame>
        <p:nvGraphicFramePr>
          <p:cNvPr id="4" name="Chart 3">
            <a:extLst>
              <a:ext uri="{FF2B5EF4-FFF2-40B4-BE49-F238E27FC236}">
                <a16:creationId xmlns:a16="http://schemas.microsoft.com/office/drawing/2014/main" id="{6A1C050E-505F-421A-B3BE-223277949F89}"/>
              </a:ext>
            </a:extLst>
          </p:cNvPr>
          <p:cNvGraphicFramePr>
            <a:graphicFrameLocks/>
          </p:cNvGraphicFramePr>
          <p:nvPr>
            <p:extLst>
              <p:ext uri="{D42A27DB-BD31-4B8C-83A1-F6EECF244321}">
                <p14:modId xmlns:p14="http://schemas.microsoft.com/office/powerpoint/2010/main" val="2202052828"/>
              </p:ext>
            </p:extLst>
          </p:nvPr>
        </p:nvGraphicFramePr>
        <p:xfrm>
          <a:off x="309086" y="1960985"/>
          <a:ext cx="8525828" cy="465079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707781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F2C5615-14F9-5912-C1DF-847D5E5F4A5D}"/>
              </a:ext>
            </a:extLst>
          </p:cNvPr>
          <p:cNvSpPr>
            <a:spLocks noGrp="1"/>
          </p:cNvSpPr>
          <p:nvPr>
            <p:ph type="sldNum" sz="quarter" idx="14"/>
          </p:nvPr>
        </p:nvSpPr>
        <p:spPr/>
        <p:txBody>
          <a:bodyPr/>
          <a:lstStyle/>
          <a:p>
            <a:fld id="{11F27F3A-B3E9-41ED-AF8F-A365F10BB65F}" type="slidenum">
              <a:rPr lang="en-US" smtClean="0"/>
              <a:pPr/>
              <a:t>21</a:t>
            </a:fld>
            <a:endParaRPr lang="en-US" dirty="0"/>
          </a:p>
        </p:txBody>
      </p:sp>
      <p:sp>
        <p:nvSpPr>
          <p:cNvPr id="5" name="Title 4">
            <a:extLst>
              <a:ext uri="{FF2B5EF4-FFF2-40B4-BE49-F238E27FC236}">
                <a16:creationId xmlns:a16="http://schemas.microsoft.com/office/drawing/2014/main" id="{7AF00C62-F0E5-9A47-2745-673FECC6F160}"/>
              </a:ext>
            </a:extLst>
          </p:cNvPr>
          <p:cNvSpPr>
            <a:spLocks noGrp="1"/>
          </p:cNvSpPr>
          <p:nvPr>
            <p:ph type="title"/>
          </p:nvPr>
        </p:nvSpPr>
        <p:spPr>
          <a:xfrm>
            <a:off x="274320" y="1097280"/>
            <a:ext cx="8563554" cy="727571"/>
          </a:xfrm>
        </p:spPr>
        <p:txBody>
          <a:bodyPr/>
          <a:lstStyle/>
          <a:p>
            <a:r>
              <a:rPr lang="en-US" dirty="0"/>
              <a:t>Nearly 85% of firearm homicides of children 4 years old or younger were committed by a caregiver of the victim.</a:t>
            </a:r>
          </a:p>
        </p:txBody>
      </p:sp>
      <p:graphicFrame>
        <p:nvGraphicFramePr>
          <p:cNvPr id="6" name="Chart 5">
            <a:extLst>
              <a:ext uri="{FF2B5EF4-FFF2-40B4-BE49-F238E27FC236}">
                <a16:creationId xmlns:a16="http://schemas.microsoft.com/office/drawing/2014/main" id="{BD3A99A2-978A-A67C-AC2F-67E460832911}"/>
              </a:ext>
            </a:extLst>
          </p:cNvPr>
          <p:cNvGraphicFramePr>
            <a:graphicFrameLocks/>
          </p:cNvGraphicFramePr>
          <p:nvPr>
            <p:extLst>
              <p:ext uri="{D42A27DB-BD31-4B8C-83A1-F6EECF244321}">
                <p14:modId xmlns:p14="http://schemas.microsoft.com/office/powerpoint/2010/main" val="2877787598"/>
              </p:ext>
            </p:extLst>
          </p:nvPr>
        </p:nvGraphicFramePr>
        <p:xfrm>
          <a:off x="281155" y="1966824"/>
          <a:ext cx="8581690" cy="463696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979254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9D86669-407F-FA04-A90B-B464C8240AF1}"/>
              </a:ext>
            </a:extLst>
          </p:cNvPr>
          <p:cNvSpPr>
            <a:spLocks noGrp="1"/>
          </p:cNvSpPr>
          <p:nvPr>
            <p:ph type="sldNum" sz="quarter" idx="14"/>
          </p:nvPr>
        </p:nvSpPr>
        <p:spPr/>
        <p:txBody>
          <a:bodyPr/>
          <a:lstStyle/>
          <a:p>
            <a:fld id="{11F27F3A-B3E9-41ED-AF8F-A365F10BB65F}" type="slidenum">
              <a:rPr lang="en-US" smtClean="0"/>
              <a:pPr/>
              <a:t>22</a:t>
            </a:fld>
            <a:endParaRPr lang="en-US" dirty="0"/>
          </a:p>
        </p:txBody>
      </p:sp>
      <p:sp>
        <p:nvSpPr>
          <p:cNvPr id="5" name="Title 4">
            <a:extLst>
              <a:ext uri="{FF2B5EF4-FFF2-40B4-BE49-F238E27FC236}">
                <a16:creationId xmlns:a16="http://schemas.microsoft.com/office/drawing/2014/main" id="{EEB2106A-C21B-05D8-1ABD-60E8F5916DB4}"/>
              </a:ext>
            </a:extLst>
          </p:cNvPr>
          <p:cNvSpPr>
            <a:spLocks noGrp="1"/>
          </p:cNvSpPr>
          <p:nvPr>
            <p:ph type="title"/>
          </p:nvPr>
        </p:nvSpPr>
        <p:spPr>
          <a:xfrm>
            <a:off x="184355" y="1097280"/>
            <a:ext cx="8563554" cy="710318"/>
          </a:xfrm>
        </p:spPr>
        <p:txBody>
          <a:bodyPr/>
          <a:lstStyle/>
          <a:p>
            <a:r>
              <a:rPr lang="en-US" dirty="0"/>
              <a:t>Younger children were more commonly killed by a parent or a parent’s romantic partner.</a:t>
            </a:r>
          </a:p>
        </p:txBody>
      </p:sp>
      <p:graphicFrame>
        <p:nvGraphicFramePr>
          <p:cNvPr id="6" name="Table 5">
            <a:extLst>
              <a:ext uri="{FF2B5EF4-FFF2-40B4-BE49-F238E27FC236}">
                <a16:creationId xmlns:a16="http://schemas.microsoft.com/office/drawing/2014/main" id="{971A8258-9C5E-9C2C-033B-C1E30A7696C5}"/>
              </a:ext>
            </a:extLst>
          </p:cNvPr>
          <p:cNvGraphicFramePr>
            <a:graphicFrameLocks noGrp="1"/>
          </p:cNvGraphicFramePr>
          <p:nvPr>
            <p:extLst>
              <p:ext uri="{D42A27DB-BD31-4B8C-83A1-F6EECF244321}">
                <p14:modId xmlns:p14="http://schemas.microsoft.com/office/powerpoint/2010/main" val="1811816842"/>
              </p:ext>
            </p:extLst>
          </p:nvPr>
        </p:nvGraphicFramePr>
        <p:xfrm>
          <a:off x="274320" y="1870121"/>
          <a:ext cx="7858870" cy="525341"/>
        </p:xfrm>
        <a:graphic>
          <a:graphicData uri="http://schemas.openxmlformats.org/drawingml/2006/table">
            <a:tbl>
              <a:tblPr/>
              <a:tblGrid>
                <a:gridCol w="7858870">
                  <a:extLst>
                    <a:ext uri="{9D8B030D-6E8A-4147-A177-3AD203B41FA5}">
                      <a16:colId xmlns:a16="http://schemas.microsoft.com/office/drawing/2014/main" val="376937610"/>
                    </a:ext>
                  </a:extLst>
                </a:gridCol>
              </a:tblGrid>
              <a:tr h="466739">
                <a:tc>
                  <a:txBody>
                    <a:bodyPr/>
                    <a:lstStyle/>
                    <a:p>
                      <a:pPr algn="l" fontAlgn="ctr"/>
                      <a:r>
                        <a:rPr lang="en-US" sz="1700" b="1" i="0" u="none" strike="noStrike" dirty="0">
                          <a:solidFill>
                            <a:srgbClr val="17375E"/>
                          </a:solidFill>
                          <a:effectLst/>
                          <a:latin typeface="Arial" panose="020B0604020202020204" pitchFamily="34" charset="0"/>
                        </a:rPr>
                        <a:t>Half of all children killed by a parent were less than one year old and nearly one-third (30.5%) were ages 1-4.</a:t>
                      </a:r>
                    </a:p>
                  </a:txBody>
                  <a:tcPr marL="7181" marR="7181" marT="718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2123640706"/>
                  </a:ext>
                </a:extLst>
              </a:tr>
            </a:tbl>
          </a:graphicData>
        </a:graphic>
      </p:graphicFrame>
      <p:graphicFrame>
        <p:nvGraphicFramePr>
          <p:cNvPr id="7" name="Chart 6">
            <a:extLst>
              <a:ext uri="{FF2B5EF4-FFF2-40B4-BE49-F238E27FC236}">
                <a16:creationId xmlns:a16="http://schemas.microsoft.com/office/drawing/2014/main" id="{66E47CF2-26CF-20F4-EB23-5C2E765A6553}"/>
              </a:ext>
            </a:extLst>
          </p:cNvPr>
          <p:cNvGraphicFramePr>
            <a:graphicFrameLocks/>
          </p:cNvGraphicFramePr>
          <p:nvPr>
            <p:extLst>
              <p:ext uri="{D42A27DB-BD31-4B8C-83A1-F6EECF244321}">
                <p14:modId xmlns:p14="http://schemas.microsoft.com/office/powerpoint/2010/main" val="3195999605"/>
              </p:ext>
            </p:extLst>
          </p:nvPr>
        </p:nvGraphicFramePr>
        <p:xfrm>
          <a:off x="261993" y="2455846"/>
          <a:ext cx="8620014" cy="414794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731549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BC377BC-359A-4BCE-A404-984713CEC2FC}"/>
              </a:ext>
            </a:extLst>
          </p:cNvPr>
          <p:cNvSpPr>
            <a:spLocks noGrp="1"/>
          </p:cNvSpPr>
          <p:nvPr>
            <p:ph type="sldNum" sz="quarter" idx="14"/>
          </p:nvPr>
        </p:nvSpPr>
        <p:spPr/>
        <p:txBody>
          <a:bodyPr/>
          <a:lstStyle/>
          <a:p>
            <a:fld id="{11F27F3A-B3E9-41ED-AF8F-A365F10BB65F}" type="slidenum">
              <a:rPr lang="en-US" smtClean="0"/>
              <a:pPr/>
              <a:t>23</a:t>
            </a:fld>
            <a:endParaRPr lang="en-US" dirty="0"/>
          </a:p>
        </p:txBody>
      </p:sp>
      <p:sp>
        <p:nvSpPr>
          <p:cNvPr id="5" name="Title 4">
            <a:extLst>
              <a:ext uri="{FF2B5EF4-FFF2-40B4-BE49-F238E27FC236}">
                <a16:creationId xmlns:a16="http://schemas.microsoft.com/office/drawing/2014/main" id="{4D5184FC-9B1B-4B8C-0B07-D8F61F7C476A}"/>
              </a:ext>
            </a:extLst>
          </p:cNvPr>
          <p:cNvSpPr>
            <a:spLocks noGrp="1"/>
          </p:cNvSpPr>
          <p:nvPr>
            <p:ph type="title"/>
          </p:nvPr>
        </p:nvSpPr>
        <p:spPr>
          <a:xfrm>
            <a:off x="274320" y="1097280"/>
            <a:ext cx="8563554" cy="718945"/>
          </a:xfrm>
        </p:spPr>
        <p:txBody>
          <a:bodyPr/>
          <a:lstStyle/>
          <a:p>
            <a:r>
              <a:rPr lang="en-US" dirty="0"/>
              <a:t>Most child homicides perpetrated by non-relatives and by strangers were among older adolescents.</a:t>
            </a:r>
          </a:p>
        </p:txBody>
      </p:sp>
      <p:graphicFrame>
        <p:nvGraphicFramePr>
          <p:cNvPr id="6" name="Table 5">
            <a:extLst>
              <a:ext uri="{FF2B5EF4-FFF2-40B4-BE49-F238E27FC236}">
                <a16:creationId xmlns:a16="http://schemas.microsoft.com/office/drawing/2014/main" id="{89AA49D8-560A-FA53-F726-7E92704A6926}"/>
              </a:ext>
            </a:extLst>
          </p:cNvPr>
          <p:cNvGraphicFramePr>
            <a:graphicFrameLocks noGrp="1"/>
          </p:cNvGraphicFramePr>
          <p:nvPr>
            <p:extLst>
              <p:ext uri="{D42A27DB-BD31-4B8C-83A1-F6EECF244321}">
                <p14:modId xmlns:p14="http://schemas.microsoft.com/office/powerpoint/2010/main" val="1724829368"/>
              </p:ext>
            </p:extLst>
          </p:nvPr>
        </p:nvGraphicFramePr>
        <p:xfrm>
          <a:off x="274320" y="1870121"/>
          <a:ext cx="8315638" cy="525341"/>
        </p:xfrm>
        <a:graphic>
          <a:graphicData uri="http://schemas.openxmlformats.org/drawingml/2006/table">
            <a:tbl>
              <a:tblPr/>
              <a:tblGrid>
                <a:gridCol w="8315638">
                  <a:extLst>
                    <a:ext uri="{9D8B030D-6E8A-4147-A177-3AD203B41FA5}">
                      <a16:colId xmlns:a16="http://schemas.microsoft.com/office/drawing/2014/main" val="376937610"/>
                    </a:ext>
                  </a:extLst>
                </a:gridCol>
              </a:tblGrid>
              <a:tr h="466739">
                <a:tc>
                  <a:txBody>
                    <a:bodyPr/>
                    <a:lstStyle/>
                    <a:p>
                      <a:pPr algn="l" fontAlgn="ctr"/>
                      <a:r>
                        <a:rPr lang="en-US" sz="1700" b="1" i="0" u="none" strike="noStrike" dirty="0">
                          <a:solidFill>
                            <a:srgbClr val="17375E"/>
                          </a:solidFill>
                          <a:effectLst/>
                          <a:latin typeface="Arial" panose="020B0604020202020204" pitchFamily="34" charset="0"/>
                        </a:rPr>
                        <a:t>Three-fourths (75%) of all child homicides committed by another person known to the victim (such as a friend or acquaintance) were 15 to 17 years old.</a:t>
                      </a:r>
                    </a:p>
                  </a:txBody>
                  <a:tcPr marL="7181" marR="7181" marT="718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2123640706"/>
                  </a:ext>
                </a:extLst>
              </a:tr>
            </a:tbl>
          </a:graphicData>
        </a:graphic>
      </p:graphicFrame>
      <p:graphicFrame>
        <p:nvGraphicFramePr>
          <p:cNvPr id="7" name="Chart 6">
            <a:extLst>
              <a:ext uri="{FF2B5EF4-FFF2-40B4-BE49-F238E27FC236}">
                <a16:creationId xmlns:a16="http://schemas.microsoft.com/office/drawing/2014/main" id="{9CE3828A-94FE-3F1C-6CE1-7157A8EE64E8}"/>
              </a:ext>
            </a:extLst>
          </p:cNvPr>
          <p:cNvGraphicFramePr>
            <a:graphicFrameLocks/>
          </p:cNvGraphicFramePr>
          <p:nvPr>
            <p:extLst>
              <p:ext uri="{D42A27DB-BD31-4B8C-83A1-F6EECF244321}">
                <p14:modId xmlns:p14="http://schemas.microsoft.com/office/powerpoint/2010/main" val="2826386200"/>
              </p:ext>
            </p:extLst>
          </p:nvPr>
        </p:nvGraphicFramePr>
        <p:xfrm>
          <a:off x="256838" y="2395462"/>
          <a:ext cx="8630323" cy="42083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910720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E2A6F-1A9D-D7FE-EF71-720A59A3CE3D}"/>
              </a:ext>
            </a:extLst>
          </p:cNvPr>
          <p:cNvSpPr>
            <a:spLocks noGrp="1"/>
          </p:cNvSpPr>
          <p:nvPr>
            <p:ph type="title" idx="4294967295"/>
          </p:nvPr>
        </p:nvSpPr>
        <p:spPr>
          <a:xfrm>
            <a:off x="650875" y="2746986"/>
            <a:ext cx="7842250" cy="769937"/>
          </a:xfrm>
        </p:spPr>
        <p:txBody>
          <a:bodyPr/>
          <a:lstStyle/>
          <a:p>
            <a:pPr algn="ctr"/>
            <a:r>
              <a:rPr lang="en-US" sz="7200" b="1" dirty="0">
                <a:solidFill>
                  <a:schemeClr val="accent1">
                    <a:lumMod val="50000"/>
                  </a:schemeClr>
                </a:solidFill>
              </a:rPr>
              <a:t>Circumstances of Child Unintentional Firearm Deaths</a:t>
            </a:r>
          </a:p>
        </p:txBody>
      </p:sp>
      <p:sp>
        <p:nvSpPr>
          <p:cNvPr id="5" name="TextBox 4">
            <a:extLst>
              <a:ext uri="{FF2B5EF4-FFF2-40B4-BE49-F238E27FC236}">
                <a16:creationId xmlns:a16="http://schemas.microsoft.com/office/drawing/2014/main" id="{2FC71FB7-89F1-2152-D6D0-46C18D6FB68F}"/>
              </a:ext>
            </a:extLst>
          </p:cNvPr>
          <p:cNvSpPr txBox="1"/>
          <p:nvPr/>
        </p:nvSpPr>
        <p:spPr>
          <a:xfrm>
            <a:off x="8703655" y="6611778"/>
            <a:ext cx="384562" cy="246221"/>
          </a:xfrm>
          <a:prstGeom prst="rect">
            <a:avLst/>
          </a:prstGeom>
          <a:noFill/>
        </p:spPr>
        <p:txBody>
          <a:bodyPr wrap="square" rtlCol="0">
            <a:spAutoFit/>
          </a:bodyPr>
          <a:lstStyle/>
          <a:p>
            <a:r>
              <a:rPr lang="en-US" sz="1000" b="1" dirty="0">
                <a:solidFill>
                  <a:srgbClr val="17375E"/>
                </a:solidFill>
              </a:rPr>
              <a:t>22</a:t>
            </a:r>
          </a:p>
        </p:txBody>
      </p:sp>
    </p:spTree>
    <p:extLst>
      <p:ext uri="{BB962C8B-B14F-4D97-AF65-F5344CB8AC3E}">
        <p14:creationId xmlns:p14="http://schemas.microsoft.com/office/powerpoint/2010/main" val="10123370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CF611CC-75DD-E6A6-4CED-FD8B7BE9E2E1}"/>
              </a:ext>
            </a:extLst>
          </p:cNvPr>
          <p:cNvSpPr txBox="1"/>
          <p:nvPr/>
        </p:nvSpPr>
        <p:spPr>
          <a:xfrm>
            <a:off x="8703655" y="6611778"/>
            <a:ext cx="384562" cy="246221"/>
          </a:xfrm>
          <a:prstGeom prst="rect">
            <a:avLst/>
          </a:prstGeom>
          <a:noFill/>
        </p:spPr>
        <p:txBody>
          <a:bodyPr wrap="square" rtlCol="0">
            <a:spAutoFit/>
          </a:bodyPr>
          <a:lstStyle/>
          <a:p>
            <a:r>
              <a:rPr lang="en-US" sz="1000" b="1" dirty="0">
                <a:solidFill>
                  <a:srgbClr val="17375E"/>
                </a:solidFill>
              </a:rPr>
              <a:t>23</a:t>
            </a:r>
          </a:p>
        </p:txBody>
      </p:sp>
      <p:sp>
        <p:nvSpPr>
          <p:cNvPr id="5" name="TextBox 4">
            <a:extLst>
              <a:ext uri="{FF2B5EF4-FFF2-40B4-BE49-F238E27FC236}">
                <a16:creationId xmlns:a16="http://schemas.microsoft.com/office/drawing/2014/main" id="{399C23E9-DE7F-5DD9-9EEB-8681879DF60D}"/>
              </a:ext>
            </a:extLst>
          </p:cNvPr>
          <p:cNvSpPr txBox="1"/>
          <p:nvPr/>
        </p:nvSpPr>
        <p:spPr>
          <a:xfrm>
            <a:off x="274320" y="1926861"/>
            <a:ext cx="7384307" cy="276999"/>
          </a:xfrm>
          <a:prstGeom prst="rect">
            <a:avLst/>
          </a:prstGeom>
          <a:noFill/>
        </p:spPr>
        <p:txBody>
          <a:bodyPr wrap="square">
            <a:spAutoFit/>
          </a:bodyPr>
          <a:lstStyle/>
          <a:p>
            <a:r>
              <a:rPr lang="en-US" sz="1200" b="0" i="0" u="none" strike="noStrike" dirty="0">
                <a:solidFill>
                  <a:srgbClr val="000000"/>
                </a:solidFill>
                <a:effectLst/>
                <a:latin typeface="Franklin Gothic Demi Cond" panose="020B0706030402020204" pitchFamily="34" charset="0"/>
              </a:rPr>
              <a:t>Circumstances of Child Unintentional Firearm Deaths in North Carolina, 2014-2023</a:t>
            </a:r>
            <a:r>
              <a:rPr lang="en-US" sz="1200" dirty="0"/>
              <a:t> </a:t>
            </a:r>
          </a:p>
        </p:txBody>
      </p:sp>
      <p:graphicFrame>
        <p:nvGraphicFramePr>
          <p:cNvPr id="3" name="Table 2">
            <a:extLst>
              <a:ext uri="{FF2B5EF4-FFF2-40B4-BE49-F238E27FC236}">
                <a16:creationId xmlns:a16="http://schemas.microsoft.com/office/drawing/2014/main" id="{1A6B39EE-BD78-210E-4CA4-59B41490C67E}"/>
              </a:ext>
            </a:extLst>
          </p:cNvPr>
          <p:cNvGraphicFramePr>
            <a:graphicFrameLocks noGrp="1"/>
          </p:cNvGraphicFramePr>
          <p:nvPr>
            <p:extLst>
              <p:ext uri="{D42A27DB-BD31-4B8C-83A1-F6EECF244321}">
                <p14:modId xmlns:p14="http://schemas.microsoft.com/office/powerpoint/2010/main" val="2315076308"/>
              </p:ext>
            </p:extLst>
          </p:nvPr>
        </p:nvGraphicFramePr>
        <p:xfrm>
          <a:off x="406149" y="6193833"/>
          <a:ext cx="7886700" cy="417945"/>
        </p:xfrm>
        <a:graphic>
          <a:graphicData uri="http://schemas.openxmlformats.org/drawingml/2006/table">
            <a:tbl>
              <a:tblPr/>
              <a:tblGrid>
                <a:gridCol w="7886700">
                  <a:extLst>
                    <a:ext uri="{9D8B030D-6E8A-4147-A177-3AD203B41FA5}">
                      <a16:colId xmlns:a16="http://schemas.microsoft.com/office/drawing/2014/main" val="455034354"/>
                    </a:ext>
                  </a:extLst>
                </a:gridCol>
              </a:tblGrid>
              <a:tr h="355548">
                <a:tc>
                  <a:txBody>
                    <a:bodyPr/>
                    <a:lstStyle/>
                    <a:p>
                      <a:pPr algn="l" fontAlgn="b"/>
                      <a:r>
                        <a:rPr lang="en-US" sz="900" b="0" i="0" u="none" strike="noStrike" dirty="0">
                          <a:solidFill>
                            <a:srgbClr val="000000"/>
                          </a:solidFill>
                          <a:effectLst/>
                          <a:latin typeface="Arial" panose="020B0604020202020204" pitchFamily="34" charset="0"/>
                        </a:rPr>
                        <a:t>Limited to NC resident deaths ages 0-17 with reported circumstance information (98.5%); 1 male and 0 females were missing circumstance information</a:t>
                      </a:r>
                      <a:br>
                        <a:rPr lang="en-US" sz="900" b="0" i="0" u="none" strike="noStrike" dirty="0">
                          <a:solidFill>
                            <a:srgbClr val="000000"/>
                          </a:solidFill>
                          <a:effectLst/>
                          <a:latin typeface="Arial" panose="020B0604020202020204" pitchFamily="34" charset="0"/>
                        </a:rPr>
                      </a:br>
                      <a:r>
                        <a:rPr lang="en-US" sz="900" b="0" i="0" u="none" strike="noStrike" dirty="0">
                          <a:solidFill>
                            <a:srgbClr val="000000"/>
                          </a:solidFill>
                          <a:effectLst/>
                          <a:latin typeface="Arial" panose="020B0604020202020204" pitchFamily="34" charset="0"/>
                        </a:rPr>
                        <a:t>Source: NC-VDRS, 2014-2023</a:t>
                      </a:r>
                      <a:br>
                        <a:rPr lang="en-US" sz="900" b="0" i="0" u="none" strike="noStrike" dirty="0">
                          <a:solidFill>
                            <a:srgbClr val="000000"/>
                          </a:solidFill>
                          <a:effectLst/>
                          <a:latin typeface="Arial" panose="020B0604020202020204" pitchFamily="34" charset="0"/>
                        </a:rPr>
                      </a:br>
                      <a:r>
                        <a:rPr lang="en-US" sz="900" b="0" i="0" u="none" strike="noStrike" dirty="0">
                          <a:solidFill>
                            <a:srgbClr val="000000"/>
                          </a:solidFill>
                          <a:effectLst/>
                          <a:latin typeface="Arial" panose="020B0604020202020204" pitchFamily="34" charset="0"/>
                        </a:rPr>
                        <a:t>Analysis by the DPH Injury Epidemiology, Surveillance, and Informatics Unit</a:t>
                      </a:r>
                    </a:p>
                  </a:txBody>
                  <a:tcPr marL="6465" marR="6465" marT="646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3992340303"/>
                  </a:ext>
                </a:extLst>
              </a:tr>
            </a:tbl>
          </a:graphicData>
        </a:graphic>
      </p:graphicFrame>
      <p:sp>
        <p:nvSpPr>
          <p:cNvPr id="2" name="Title 4">
            <a:extLst>
              <a:ext uri="{FF2B5EF4-FFF2-40B4-BE49-F238E27FC236}">
                <a16:creationId xmlns:a16="http://schemas.microsoft.com/office/drawing/2014/main" id="{C6955F5B-A9E4-2D34-A2FD-D73BB326718F}"/>
              </a:ext>
            </a:extLst>
          </p:cNvPr>
          <p:cNvSpPr>
            <a:spLocks noGrp="1"/>
          </p:cNvSpPr>
          <p:nvPr>
            <p:ph type="title"/>
          </p:nvPr>
        </p:nvSpPr>
        <p:spPr>
          <a:xfrm>
            <a:off x="274319" y="1097280"/>
            <a:ext cx="8813897" cy="718945"/>
          </a:xfrm>
        </p:spPr>
        <p:txBody>
          <a:bodyPr/>
          <a:lstStyle/>
          <a:p>
            <a:r>
              <a:rPr lang="en-US" sz="2300" dirty="0"/>
              <a:t>Most child unintentional firearm deaths occurred while playing with a gun or from unintentionally pulling the trigger.</a:t>
            </a:r>
          </a:p>
        </p:txBody>
      </p:sp>
      <p:graphicFrame>
        <p:nvGraphicFramePr>
          <p:cNvPr id="4" name="Chart 3">
            <a:extLst>
              <a:ext uri="{FF2B5EF4-FFF2-40B4-BE49-F238E27FC236}">
                <a16:creationId xmlns:a16="http://schemas.microsoft.com/office/drawing/2014/main" id="{C6214AB5-89C0-4013-9833-B93F0B52E886}"/>
              </a:ext>
            </a:extLst>
          </p:cNvPr>
          <p:cNvGraphicFramePr>
            <a:graphicFrameLocks/>
          </p:cNvGraphicFramePr>
          <p:nvPr>
            <p:extLst>
              <p:ext uri="{D42A27DB-BD31-4B8C-83A1-F6EECF244321}">
                <p14:modId xmlns:p14="http://schemas.microsoft.com/office/powerpoint/2010/main" val="2545138824"/>
              </p:ext>
            </p:extLst>
          </p:nvPr>
        </p:nvGraphicFramePr>
        <p:xfrm>
          <a:off x="354391" y="2302927"/>
          <a:ext cx="4306310" cy="3890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393AB49A-9DA7-4432-9B6C-5588ED31719D}"/>
              </a:ext>
            </a:extLst>
          </p:cNvPr>
          <p:cNvGraphicFramePr>
            <a:graphicFrameLocks/>
          </p:cNvGraphicFramePr>
          <p:nvPr>
            <p:extLst>
              <p:ext uri="{D42A27DB-BD31-4B8C-83A1-F6EECF244321}">
                <p14:modId xmlns:p14="http://schemas.microsoft.com/office/powerpoint/2010/main" val="2667868428"/>
              </p:ext>
            </p:extLst>
          </p:nvPr>
        </p:nvGraphicFramePr>
        <p:xfrm>
          <a:off x="4532726" y="2312452"/>
          <a:ext cx="4332978" cy="388138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179962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11">
            <a:extLst>
              <a:ext uri="{FF2B5EF4-FFF2-40B4-BE49-F238E27FC236}">
                <a16:creationId xmlns:a16="http://schemas.microsoft.com/office/drawing/2014/main" id="{8C270CD3-3978-42BA-B814-B260C966DEBF}"/>
              </a:ext>
            </a:extLst>
          </p:cNvPr>
          <p:cNvSpPr>
            <a:spLocks noChangeArrowheads="1"/>
          </p:cNvSpPr>
          <p:nvPr/>
        </p:nvSpPr>
        <p:spPr bwMode="auto">
          <a:xfrm>
            <a:off x="5237349" y="1666208"/>
            <a:ext cx="3494612"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Arial"/>
                <a:ea typeface="+mn-ea"/>
                <a:cs typeface="+mn-cs"/>
              </a:rPr>
              <a:t>Despite NC’s excellent reporting systems, the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2000" b="1" i="1" u="none" strike="noStrike" kern="1200" cap="none" spc="0" normalizeH="0" baseline="0" noProof="0" dirty="0">
                <a:ln>
                  <a:noFill/>
                </a:ln>
                <a:solidFill>
                  <a:srgbClr val="6D2E75"/>
                </a:solidFill>
                <a:effectLst/>
                <a:uLnTx/>
                <a:uFillTx/>
                <a:latin typeface="Arial"/>
                <a:ea typeface="+mn-ea"/>
                <a:cs typeface="+mn-cs"/>
              </a:rPr>
              <a:t>total</a:t>
            </a:r>
            <a:r>
              <a:rPr kumimoji="0" lang="en-US" altLang="en-US" sz="2000" b="0" i="1" u="none" strike="noStrike" kern="1200" cap="none" spc="0" normalizeH="0" baseline="0" noProof="0" dirty="0">
                <a:ln>
                  <a:noFill/>
                </a:ln>
                <a:solidFill>
                  <a:srgbClr val="6D2E75"/>
                </a:solidFill>
                <a:effectLst/>
                <a:uLnTx/>
                <a:uFillTx/>
                <a:latin typeface="Arial"/>
                <a:ea typeface="+mn-ea"/>
                <a:cs typeface="+mn-cs"/>
              </a:rPr>
              <a:t> </a:t>
            </a:r>
            <a:r>
              <a:rPr kumimoji="0" lang="en-US" altLang="en-US" sz="2000" b="1" i="1" u="none" strike="noStrike" kern="1200" cap="none" spc="0" normalizeH="0" baseline="0" noProof="0" dirty="0">
                <a:ln>
                  <a:noFill/>
                </a:ln>
                <a:solidFill>
                  <a:srgbClr val="6D2E75"/>
                </a:solidFill>
                <a:effectLst/>
                <a:uLnTx/>
                <a:uFillTx/>
                <a:latin typeface="Arial"/>
                <a:ea typeface="+mn-ea"/>
                <a:cs typeface="+mn-cs"/>
              </a:rPr>
              <a:t>burden</a:t>
            </a:r>
            <a:r>
              <a:rPr kumimoji="0" lang="en-US" altLang="en-US" sz="2000" b="0" i="0" u="none" strike="noStrike" kern="1200" cap="none" spc="0" normalizeH="0" baseline="0" noProof="0" dirty="0">
                <a:ln>
                  <a:noFill/>
                </a:ln>
                <a:solidFill>
                  <a:srgbClr val="6D2E75"/>
                </a:solidFill>
                <a:effectLst/>
                <a:uLnTx/>
                <a:uFillTx/>
                <a:latin typeface="Arial"/>
                <a:ea typeface="+mn-ea"/>
                <a:cs typeface="+mn-cs"/>
              </a:rPr>
              <a:t> </a:t>
            </a:r>
            <a:r>
              <a:rPr kumimoji="0" lang="en-US" altLang="en-US" sz="2000" b="0" i="0" u="none" strike="noStrike" kern="1200" cap="none" spc="0" normalizeH="0" baseline="0" noProof="0" dirty="0">
                <a:ln>
                  <a:noFill/>
                </a:ln>
                <a:solidFill>
                  <a:prstClr val="black"/>
                </a:solidFill>
                <a:effectLst/>
                <a:uLnTx/>
                <a:uFillTx/>
                <a:latin typeface="Arial"/>
                <a:ea typeface="+mn-ea"/>
                <a:cs typeface="+mn-cs"/>
              </a:rPr>
              <a:t>of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Arial"/>
                <a:ea typeface="+mn-ea"/>
                <a:cs typeface="+mn-cs"/>
              </a:rPr>
              <a:t>firearm-related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Arial"/>
                <a:ea typeface="+mn-ea"/>
                <a:cs typeface="+mn-cs"/>
              </a:rPr>
              <a:t>outcomes in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Arial"/>
                <a:ea typeface="+mn-ea"/>
                <a:cs typeface="+mn-cs"/>
              </a:rPr>
              <a:t>the state is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2000" b="1" i="1" u="none" strike="noStrike" kern="1200" cap="none" spc="0" normalizeH="0" baseline="0" noProof="0" dirty="0">
                <a:ln>
                  <a:noFill/>
                </a:ln>
                <a:solidFill>
                  <a:srgbClr val="6D2E75"/>
                </a:solidFill>
                <a:effectLst/>
                <a:uLnTx/>
                <a:uFillTx/>
                <a:latin typeface="Arial"/>
                <a:ea typeface="+mn-ea"/>
                <a:cs typeface="+mn-cs"/>
              </a:rPr>
              <a:t>unknown</a:t>
            </a:r>
            <a:r>
              <a:rPr kumimoji="0" lang="en-US" altLang="en-US" sz="2000" b="0" i="0" u="none" strike="noStrike" kern="1200" cap="none" spc="0" normalizeH="0" baseline="0" noProof="0" dirty="0">
                <a:ln>
                  <a:noFill/>
                </a:ln>
                <a:solidFill>
                  <a:prstClr val="black"/>
                </a:solidFill>
                <a:effectLst/>
                <a:uLnTx/>
                <a:uFillTx/>
                <a:latin typeface="Arial"/>
                <a:ea typeface="+mn-ea"/>
                <a:cs typeface="+mn-cs"/>
              </a:rPr>
              <a:t>.</a:t>
            </a:r>
          </a:p>
        </p:txBody>
      </p:sp>
      <p:sp>
        <p:nvSpPr>
          <p:cNvPr id="3" name="Title 2">
            <a:extLst>
              <a:ext uri="{FF2B5EF4-FFF2-40B4-BE49-F238E27FC236}">
                <a16:creationId xmlns:a16="http://schemas.microsoft.com/office/drawing/2014/main" id="{47AFCFCB-CC93-4494-9EDD-021F6E5889A0}"/>
              </a:ext>
            </a:extLst>
          </p:cNvPr>
          <p:cNvSpPr>
            <a:spLocks noGrp="1"/>
          </p:cNvSpPr>
          <p:nvPr>
            <p:ph type="title"/>
          </p:nvPr>
        </p:nvSpPr>
        <p:spPr>
          <a:xfrm>
            <a:off x="274727" y="1097280"/>
            <a:ext cx="8563554" cy="548640"/>
          </a:xfrm>
        </p:spPr>
        <p:txBody>
          <a:bodyPr/>
          <a:lstStyle/>
          <a:p>
            <a:r>
              <a:rPr lang="en-US" sz="2800" dirty="0">
                <a:latin typeface="+mn-lt"/>
              </a:rPr>
              <a:t>Firearm deaths are just the tip of the iceberg</a:t>
            </a:r>
          </a:p>
        </p:txBody>
      </p:sp>
      <p:sp>
        <p:nvSpPr>
          <p:cNvPr id="8" name="Rectangle 7">
            <a:extLst>
              <a:ext uri="{FF2B5EF4-FFF2-40B4-BE49-F238E27FC236}">
                <a16:creationId xmlns:a16="http://schemas.microsoft.com/office/drawing/2014/main" id="{3C1BAFEE-7D0A-4DDC-BCCA-ADB38ADDB866}"/>
              </a:ext>
            </a:extLst>
          </p:cNvPr>
          <p:cNvSpPr/>
          <p:nvPr/>
        </p:nvSpPr>
        <p:spPr>
          <a:xfrm>
            <a:off x="1730153" y="5262193"/>
            <a:ext cx="5813723" cy="7210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8" name="TextBox 17">
            <a:extLst>
              <a:ext uri="{FF2B5EF4-FFF2-40B4-BE49-F238E27FC236}">
                <a16:creationId xmlns:a16="http://schemas.microsoft.com/office/drawing/2014/main" id="{5F152FA7-71BB-4CC6-8889-36530591121C}"/>
              </a:ext>
            </a:extLst>
          </p:cNvPr>
          <p:cNvSpPr txBox="1"/>
          <p:nvPr/>
        </p:nvSpPr>
        <p:spPr>
          <a:xfrm>
            <a:off x="1856111" y="5132816"/>
            <a:ext cx="5813723"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203864"/>
                </a:solidFill>
                <a:effectLst/>
                <a:uLnTx/>
                <a:uFillTx/>
                <a:latin typeface="Franklin Gothic Demi Cond" panose="020B0706030402020204" pitchFamily="34" charset="0"/>
                <a:ea typeface="+mn-ea"/>
                <a:cs typeface="+mn-cs"/>
              </a:rPr>
              <a:t>INJURY PYRAMID</a:t>
            </a:r>
          </a:p>
        </p:txBody>
      </p:sp>
      <p:sp>
        <p:nvSpPr>
          <p:cNvPr id="25" name="TextBox 24">
            <a:extLst>
              <a:ext uri="{FF2B5EF4-FFF2-40B4-BE49-F238E27FC236}">
                <a16:creationId xmlns:a16="http://schemas.microsoft.com/office/drawing/2014/main" id="{D4820224-06ED-B85A-4241-4A8933F06049}"/>
              </a:ext>
            </a:extLst>
          </p:cNvPr>
          <p:cNvSpPr txBox="1"/>
          <p:nvPr/>
        </p:nvSpPr>
        <p:spPr>
          <a:xfrm>
            <a:off x="8703655" y="6611778"/>
            <a:ext cx="384562"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17375E"/>
                </a:solidFill>
                <a:effectLst/>
                <a:uLnTx/>
                <a:uFillTx/>
                <a:latin typeface="Arial"/>
                <a:ea typeface="+mn-ea"/>
                <a:cs typeface="+mn-cs"/>
              </a:rPr>
              <a:t>24</a:t>
            </a:r>
          </a:p>
        </p:txBody>
      </p:sp>
      <p:sp>
        <p:nvSpPr>
          <p:cNvPr id="38" name="TextBox 37">
            <a:extLst>
              <a:ext uri="{FF2B5EF4-FFF2-40B4-BE49-F238E27FC236}">
                <a16:creationId xmlns:a16="http://schemas.microsoft.com/office/drawing/2014/main" id="{BB3E625B-C0AA-0411-935D-5509CD7607E4}"/>
              </a:ext>
            </a:extLst>
          </p:cNvPr>
          <p:cNvSpPr txBox="1"/>
          <p:nvPr/>
        </p:nvSpPr>
        <p:spPr>
          <a:xfrm>
            <a:off x="253673" y="1720635"/>
            <a:ext cx="3164119" cy="461665"/>
          </a:xfrm>
          <a:prstGeom prst="rect">
            <a:avLst/>
          </a:prstGeom>
          <a:noFill/>
        </p:spPr>
        <p:txBody>
          <a:bodyPr wrap="square" rtlCol="0">
            <a:spAutoFit/>
          </a:bodyPr>
          <a:lstStyle/>
          <a:p>
            <a:r>
              <a:rPr lang="en-US" sz="2400" b="1" dirty="0">
                <a:solidFill>
                  <a:srgbClr val="003B70"/>
                </a:solidFill>
              </a:rPr>
              <a:t>In 2023, there were: </a:t>
            </a:r>
          </a:p>
        </p:txBody>
      </p:sp>
      <p:grpSp>
        <p:nvGrpSpPr>
          <p:cNvPr id="4" name="Group 3">
            <a:extLst>
              <a:ext uri="{FF2B5EF4-FFF2-40B4-BE49-F238E27FC236}">
                <a16:creationId xmlns:a16="http://schemas.microsoft.com/office/drawing/2014/main" id="{176B1F2E-39BA-F110-7CA4-AAD360A03A84}"/>
              </a:ext>
            </a:extLst>
          </p:cNvPr>
          <p:cNvGrpSpPr/>
          <p:nvPr/>
        </p:nvGrpSpPr>
        <p:grpSpPr>
          <a:xfrm>
            <a:off x="1982326" y="1552755"/>
            <a:ext cx="5309375" cy="3818846"/>
            <a:chOff x="0" y="0"/>
            <a:chExt cx="5363011" cy="4214063"/>
          </a:xfrm>
        </p:grpSpPr>
        <p:sp>
          <p:nvSpPr>
            <p:cNvPr id="5" name="Isosceles Triangle 4">
              <a:extLst>
                <a:ext uri="{FF2B5EF4-FFF2-40B4-BE49-F238E27FC236}">
                  <a16:creationId xmlns:a16="http://schemas.microsoft.com/office/drawing/2014/main" id="{B887049E-91B2-DC8F-E959-7D96D7F28DF6}"/>
                </a:ext>
              </a:extLst>
            </p:cNvPr>
            <p:cNvSpPr/>
            <p:nvPr/>
          </p:nvSpPr>
          <p:spPr>
            <a:xfrm>
              <a:off x="0" y="0"/>
              <a:ext cx="5363011" cy="4214063"/>
            </a:xfrm>
            <a:prstGeom prst="triangle">
              <a:avLst/>
            </a:prstGeom>
            <a:gradFill>
              <a:gsLst>
                <a:gs pos="0">
                  <a:srgbClr val="6D2E75">
                    <a:lumMod val="75000"/>
                  </a:srgbClr>
                </a:gs>
                <a:gs pos="42000">
                  <a:srgbClr val="6D2E75"/>
                </a:gs>
                <a:gs pos="75000">
                  <a:srgbClr val="1F497D"/>
                </a:gs>
                <a:gs pos="100000">
                  <a:srgbClr val="1F497D">
                    <a:lumMod val="50000"/>
                  </a:srgbClr>
                </a:gs>
              </a:gsLst>
              <a:lin ang="5400000" scaled="1"/>
            </a:gra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defPPr>
                <a:defRPr lang="en-US"/>
              </a:defPPr>
              <a:lvl1pPr marL="0" indent="0" algn="l" defTabSz="914400" rtl="0" eaLnBrk="1" latinLnBrk="0" hangingPunct="1">
                <a:defRPr sz="1800" kern="1200">
                  <a:solidFill>
                    <a:srgbClr val="FFFFFF"/>
                  </a:solidFill>
                  <a:latin typeface="Arial"/>
                  <a:ea typeface="+mn-ea"/>
                  <a:cs typeface="+mn-cs"/>
                </a:defRPr>
              </a:lvl1pPr>
              <a:lvl2pPr marL="457200" indent="0" algn="l" defTabSz="914400" rtl="0" eaLnBrk="1" latinLnBrk="0" hangingPunct="1">
                <a:defRPr sz="1800" kern="1200">
                  <a:solidFill>
                    <a:srgbClr val="FFFFFF"/>
                  </a:solidFill>
                  <a:latin typeface="Arial"/>
                  <a:ea typeface="+mn-ea"/>
                  <a:cs typeface="+mn-cs"/>
                </a:defRPr>
              </a:lvl2pPr>
              <a:lvl3pPr marL="914400" indent="0" algn="l" defTabSz="914400" rtl="0" eaLnBrk="1" latinLnBrk="0" hangingPunct="1">
                <a:defRPr sz="1800" kern="1200">
                  <a:solidFill>
                    <a:srgbClr val="FFFFFF"/>
                  </a:solidFill>
                  <a:latin typeface="Arial"/>
                  <a:ea typeface="+mn-ea"/>
                  <a:cs typeface="+mn-cs"/>
                </a:defRPr>
              </a:lvl3pPr>
              <a:lvl4pPr marL="1371600" indent="0" algn="l" defTabSz="914400" rtl="0" eaLnBrk="1" latinLnBrk="0" hangingPunct="1">
                <a:defRPr sz="1800" kern="1200">
                  <a:solidFill>
                    <a:srgbClr val="FFFFFF"/>
                  </a:solidFill>
                  <a:latin typeface="Arial"/>
                  <a:ea typeface="+mn-ea"/>
                  <a:cs typeface="+mn-cs"/>
                </a:defRPr>
              </a:lvl4pPr>
              <a:lvl5pPr marL="1828800" indent="0" algn="l" defTabSz="914400" rtl="0" eaLnBrk="1" latinLnBrk="0" hangingPunct="1">
                <a:defRPr sz="1800" kern="1200">
                  <a:solidFill>
                    <a:srgbClr val="FFFFFF"/>
                  </a:solidFill>
                  <a:latin typeface="Arial"/>
                  <a:ea typeface="+mn-ea"/>
                  <a:cs typeface="+mn-cs"/>
                </a:defRPr>
              </a:lvl5pPr>
              <a:lvl6pPr marL="2286000" indent="0" algn="l" defTabSz="914400" rtl="0" eaLnBrk="1" latinLnBrk="0" hangingPunct="1">
                <a:defRPr sz="1800" kern="1200">
                  <a:solidFill>
                    <a:srgbClr val="FFFFFF"/>
                  </a:solidFill>
                  <a:latin typeface="Arial"/>
                  <a:ea typeface="+mn-ea"/>
                  <a:cs typeface="+mn-cs"/>
                </a:defRPr>
              </a:lvl6pPr>
              <a:lvl7pPr marL="2743200" indent="0" algn="l" defTabSz="914400" rtl="0" eaLnBrk="1" latinLnBrk="0" hangingPunct="1">
                <a:defRPr sz="1800" kern="1200">
                  <a:solidFill>
                    <a:srgbClr val="FFFFFF"/>
                  </a:solidFill>
                  <a:latin typeface="Arial"/>
                  <a:ea typeface="+mn-ea"/>
                  <a:cs typeface="+mn-cs"/>
                </a:defRPr>
              </a:lvl7pPr>
              <a:lvl8pPr marL="3200400" indent="0" algn="l" defTabSz="914400" rtl="0" eaLnBrk="1" latinLnBrk="0" hangingPunct="1">
                <a:defRPr sz="1800" kern="1200">
                  <a:solidFill>
                    <a:srgbClr val="FFFFFF"/>
                  </a:solidFill>
                  <a:latin typeface="Arial"/>
                  <a:ea typeface="+mn-ea"/>
                  <a:cs typeface="+mn-cs"/>
                </a:defRPr>
              </a:lvl8pPr>
              <a:lvl9pPr marL="3657600" indent="0" algn="l" defTabSz="914400" rtl="0" eaLnBrk="1" latinLnBrk="0" hangingPunct="1">
                <a:defRPr sz="1800" kern="1200">
                  <a:solidFill>
                    <a:srgbClr val="FFFFFF"/>
                  </a:solidFill>
                  <a:latin typeface="Arial"/>
                  <a:ea typeface="+mn-ea"/>
                  <a:cs typeface="+mn-cs"/>
                </a:defRPr>
              </a:lvl9pPr>
            </a:lstStyle>
            <a:p>
              <a:pPr algn="ctr"/>
              <a:endParaRPr lang="en-US"/>
            </a:p>
          </p:txBody>
        </p:sp>
        <p:sp>
          <p:nvSpPr>
            <p:cNvPr id="7" name="Text Box 3">
              <a:extLst>
                <a:ext uri="{FF2B5EF4-FFF2-40B4-BE49-F238E27FC236}">
                  <a16:creationId xmlns:a16="http://schemas.microsoft.com/office/drawing/2014/main" id="{6F73705A-EA8C-4B56-B20A-321EAA0CFE79}"/>
                </a:ext>
              </a:extLst>
            </p:cNvPr>
            <p:cNvSpPr txBox="1">
              <a:spLocks noChangeArrowheads="1"/>
            </p:cNvSpPr>
            <p:nvPr/>
          </p:nvSpPr>
          <p:spPr bwMode="auto">
            <a:xfrm>
              <a:off x="453171" y="2868881"/>
              <a:ext cx="4444650" cy="494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lstStyle>
              <a:defPPr>
                <a:defRPr lang="en-US"/>
              </a:defPPr>
              <a:lvl1pPr marL="0" indent="0" algn="l" defTabSz="914400" rtl="0" eaLnBrk="1" latinLnBrk="0" hangingPunct="1">
                <a:defRPr sz="1800" kern="1200">
                  <a:solidFill>
                    <a:sysClr val="windowText" lastClr="000000"/>
                  </a:solidFill>
                  <a:latin typeface="Arial"/>
                  <a:ea typeface="+mn-ea"/>
                  <a:cs typeface="+mn-cs"/>
                </a:defRPr>
              </a:lvl1pPr>
              <a:lvl2pPr marL="457200" indent="0" algn="l" defTabSz="914400" rtl="0" eaLnBrk="1" latinLnBrk="0" hangingPunct="1">
                <a:defRPr sz="1800" kern="1200">
                  <a:solidFill>
                    <a:sysClr val="windowText" lastClr="000000"/>
                  </a:solidFill>
                  <a:latin typeface="Arial"/>
                  <a:ea typeface="+mn-ea"/>
                  <a:cs typeface="+mn-cs"/>
                </a:defRPr>
              </a:lvl2pPr>
              <a:lvl3pPr marL="914400" indent="0" algn="l" defTabSz="914400" rtl="0" eaLnBrk="1" latinLnBrk="0" hangingPunct="1">
                <a:defRPr sz="1800" kern="1200">
                  <a:solidFill>
                    <a:sysClr val="windowText" lastClr="000000"/>
                  </a:solidFill>
                  <a:latin typeface="Arial"/>
                  <a:ea typeface="+mn-ea"/>
                  <a:cs typeface="+mn-cs"/>
                </a:defRPr>
              </a:lvl3pPr>
              <a:lvl4pPr marL="1371600" indent="0" algn="l" defTabSz="914400" rtl="0" eaLnBrk="1" latinLnBrk="0" hangingPunct="1">
                <a:defRPr sz="1800" kern="1200">
                  <a:solidFill>
                    <a:sysClr val="windowText" lastClr="000000"/>
                  </a:solidFill>
                  <a:latin typeface="Arial"/>
                  <a:ea typeface="+mn-ea"/>
                  <a:cs typeface="+mn-cs"/>
                </a:defRPr>
              </a:lvl4pPr>
              <a:lvl5pPr marL="1828800" indent="0" algn="l" defTabSz="914400" rtl="0" eaLnBrk="1" latinLnBrk="0" hangingPunct="1">
                <a:defRPr sz="1800" kern="1200">
                  <a:solidFill>
                    <a:sysClr val="windowText" lastClr="000000"/>
                  </a:solidFill>
                  <a:latin typeface="Arial"/>
                  <a:ea typeface="+mn-ea"/>
                  <a:cs typeface="+mn-cs"/>
                </a:defRPr>
              </a:lvl5pPr>
              <a:lvl6pPr marL="2286000" indent="0" algn="l" defTabSz="914400" rtl="0" eaLnBrk="1" latinLnBrk="0" hangingPunct="1">
                <a:defRPr sz="1800" kern="1200">
                  <a:solidFill>
                    <a:sysClr val="windowText" lastClr="000000"/>
                  </a:solidFill>
                  <a:latin typeface="Arial"/>
                  <a:ea typeface="+mn-ea"/>
                  <a:cs typeface="+mn-cs"/>
                </a:defRPr>
              </a:lvl6pPr>
              <a:lvl7pPr marL="2743200" indent="0" algn="l" defTabSz="914400" rtl="0" eaLnBrk="1" latinLnBrk="0" hangingPunct="1">
                <a:defRPr sz="1800" kern="1200">
                  <a:solidFill>
                    <a:sysClr val="windowText" lastClr="000000"/>
                  </a:solidFill>
                  <a:latin typeface="Arial"/>
                  <a:ea typeface="+mn-ea"/>
                  <a:cs typeface="+mn-cs"/>
                </a:defRPr>
              </a:lvl7pPr>
              <a:lvl8pPr marL="3200400" indent="0" algn="l" defTabSz="914400" rtl="0" eaLnBrk="1" latinLnBrk="0" hangingPunct="1">
                <a:defRPr sz="1800" kern="1200">
                  <a:solidFill>
                    <a:sysClr val="windowText" lastClr="000000"/>
                  </a:solidFill>
                  <a:latin typeface="Arial"/>
                  <a:ea typeface="+mn-ea"/>
                  <a:cs typeface="+mn-cs"/>
                </a:defRPr>
              </a:lvl8pPr>
              <a:lvl9pPr marL="3657600" indent="0" algn="l" defTabSz="914400" rtl="0" eaLnBrk="1" latinLnBrk="0" hangingPunct="1">
                <a:defRPr sz="1800" kern="1200">
                  <a:solidFill>
                    <a:sysClr val="windowText" lastClr="000000"/>
                  </a:solidFill>
                  <a:latin typeface="Arial"/>
                  <a:ea typeface="+mn-ea"/>
                  <a:cs typeface="+mn-cs"/>
                </a:defRPr>
              </a:lvl9pPr>
            </a:lstStyle>
            <a:p>
              <a:pPr algn="ctr"/>
              <a:r>
                <a:rPr lang="en-US" altLang="en-US" sz="2000" b="0" dirty="0">
                  <a:solidFill>
                    <a:schemeClr val="bg1"/>
                  </a:solidFill>
                  <a:latin typeface="Franklin Gothic Demi Cond" panose="020B0706030402020204" pitchFamily="34" charset="0"/>
                </a:rPr>
                <a:t>Roughly</a:t>
              </a:r>
              <a:r>
                <a:rPr lang="en-US" altLang="en-US" sz="2000" b="0" baseline="0" dirty="0">
                  <a:solidFill>
                    <a:schemeClr val="bg1"/>
                  </a:solidFill>
                  <a:latin typeface="Franklin Gothic Demi Cond" panose="020B0706030402020204" pitchFamily="34" charset="0"/>
                </a:rPr>
                <a:t> 1 million</a:t>
              </a:r>
              <a:endParaRPr lang="en-US" altLang="en-US" sz="2000" b="0" dirty="0">
                <a:solidFill>
                  <a:schemeClr val="bg1"/>
                </a:solidFill>
                <a:latin typeface="Franklin Gothic Demi Cond" panose="020B0706030402020204" pitchFamily="34" charset="0"/>
              </a:endParaRPr>
            </a:p>
            <a:p>
              <a:pPr algn="ctr"/>
              <a:r>
                <a:rPr lang="en-US" altLang="en-US" sz="1600" b="0" dirty="0">
                  <a:solidFill>
                    <a:schemeClr val="bg1"/>
                  </a:solidFill>
                  <a:latin typeface="Franklin Gothic Demi Cond" panose="020B0706030402020204" pitchFamily="34" charset="0"/>
                </a:rPr>
                <a:t>Adults store their firearm(s) loaded and unlocked</a:t>
              </a:r>
            </a:p>
          </p:txBody>
        </p:sp>
        <p:sp>
          <p:nvSpPr>
            <p:cNvPr id="9" name="Text Box 4">
              <a:extLst>
                <a:ext uri="{FF2B5EF4-FFF2-40B4-BE49-F238E27FC236}">
                  <a16:creationId xmlns:a16="http://schemas.microsoft.com/office/drawing/2014/main" id="{2B4B9B36-E255-4886-A98B-D34F0D6F41F0}"/>
                </a:ext>
              </a:extLst>
            </p:cNvPr>
            <p:cNvSpPr txBox="1">
              <a:spLocks noChangeArrowheads="1"/>
            </p:cNvSpPr>
            <p:nvPr/>
          </p:nvSpPr>
          <p:spPr bwMode="auto">
            <a:xfrm>
              <a:off x="321725" y="3520818"/>
              <a:ext cx="4772857" cy="490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lstStyle>
              <a:defPPr>
                <a:defRPr lang="en-US"/>
              </a:defPPr>
              <a:lvl1pPr marL="0" indent="0" algn="l" defTabSz="914400" rtl="0" eaLnBrk="1" latinLnBrk="0" hangingPunct="1">
                <a:defRPr sz="1800" kern="1200">
                  <a:solidFill>
                    <a:sysClr val="windowText" lastClr="000000"/>
                  </a:solidFill>
                  <a:latin typeface="Arial"/>
                  <a:ea typeface="+mn-ea"/>
                  <a:cs typeface="+mn-cs"/>
                </a:defRPr>
              </a:lvl1pPr>
              <a:lvl2pPr marL="457200" indent="0" algn="l" defTabSz="914400" rtl="0" eaLnBrk="1" latinLnBrk="0" hangingPunct="1">
                <a:defRPr sz="1800" kern="1200">
                  <a:solidFill>
                    <a:sysClr val="windowText" lastClr="000000"/>
                  </a:solidFill>
                  <a:latin typeface="Arial"/>
                  <a:ea typeface="+mn-ea"/>
                  <a:cs typeface="+mn-cs"/>
                </a:defRPr>
              </a:lvl2pPr>
              <a:lvl3pPr marL="914400" indent="0" algn="l" defTabSz="914400" rtl="0" eaLnBrk="1" latinLnBrk="0" hangingPunct="1">
                <a:defRPr sz="1800" kern="1200">
                  <a:solidFill>
                    <a:sysClr val="windowText" lastClr="000000"/>
                  </a:solidFill>
                  <a:latin typeface="Arial"/>
                  <a:ea typeface="+mn-ea"/>
                  <a:cs typeface="+mn-cs"/>
                </a:defRPr>
              </a:lvl3pPr>
              <a:lvl4pPr marL="1371600" indent="0" algn="l" defTabSz="914400" rtl="0" eaLnBrk="1" latinLnBrk="0" hangingPunct="1">
                <a:defRPr sz="1800" kern="1200">
                  <a:solidFill>
                    <a:sysClr val="windowText" lastClr="000000"/>
                  </a:solidFill>
                  <a:latin typeface="Arial"/>
                  <a:ea typeface="+mn-ea"/>
                  <a:cs typeface="+mn-cs"/>
                </a:defRPr>
              </a:lvl4pPr>
              <a:lvl5pPr marL="1828800" indent="0" algn="l" defTabSz="914400" rtl="0" eaLnBrk="1" latinLnBrk="0" hangingPunct="1">
                <a:defRPr sz="1800" kern="1200">
                  <a:solidFill>
                    <a:sysClr val="windowText" lastClr="000000"/>
                  </a:solidFill>
                  <a:latin typeface="Arial"/>
                  <a:ea typeface="+mn-ea"/>
                  <a:cs typeface="+mn-cs"/>
                </a:defRPr>
              </a:lvl5pPr>
              <a:lvl6pPr marL="2286000" indent="0" algn="l" defTabSz="914400" rtl="0" eaLnBrk="1" latinLnBrk="0" hangingPunct="1">
                <a:defRPr sz="1800" kern="1200">
                  <a:solidFill>
                    <a:sysClr val="windowText" lastClr="000000"/>
                  </a:solidFill>
                  <a:latin typeface="Arial"/>
                  <a:ea typeface="+mn-ea"/>
                  <a:cs typeface="+mn-cs"/>
                </a:defRPr>
              </a:lvl6pPr>
              <a:lvl7pPr marL="2743200" indent="0" algn="l" defTabSz="914400" rtl="0" eaLnBrk="1" latinLnBrk="0" hangingPunct="1">
                <a:defRPr sz="1800" kern="1200">
                  <a:solidFill>
                    <a:sysClr val="windowText" lastClr="000000"/>
                  </a:solidFill>
                  <a:latin typeface="Arial"/>
                  <a:ea typeface="+mn-ea"/>
                  <a:cs typeface="+mn-cs"/>
                </a:defRPr>
              </a:lvl7pPr>
              <a:lvl8pPr marL="3200400" indent="0" algn="l" defTabSz="914400" rtl="0" eaLnBrk="1" latinLnBrk="0" hangingPunct="1">
                <a:defRPr sz="1800" kern="1200">
                  <a:solidFill>
                    <a:sysClr val="windowText" lastClr="000000"/>
                  </a:solidFill>
                  <a:latin typeface="Arial"/>
                  <a:ea typeface="+mn-ea"/>
                  <a:cs typeface="+mn-cs"/>
                </a:defRPr>
              </a:lvl8pPr>
              <a:lvl9pPr marL="3657600" indent="0" algn="l" defTabSz="914400" rtl="0" eaLnBrk="1" latinLnBrk="0" hangingPunct="1">
                <a:defRPr sz="1800" kern="1200">
                  <a:solidFill>
                    <a:sysClr val="windowText" lastClr="000000"/>
                  </a:solidFill>
                  <a:latin typeface="Arial"/>
                  <a:ea typeface="+mn-ea"/>
                  <a:cs typeface="+mn-cs"/>
                </a:defRPr>
              </a:lvl9pPr>
            </a:lstStyle>
            <a:p>
              <a:pPr algn="ctr"/>
              <a:r>
                <a:rPr lang="en-US" altLang="en-US" sz="2000" dirty="0">
                  <a:solidFill>
                    <a:schemeClr val="bg1"/>
                  </a:solidFill>
                  <a:latin typeface="Franklin Gothic Demi Cond" panose="020B0706030402020204" pitchFamily="34" charset="0"/>
                </a:rPr>
                <a:t>About 4.4 million</a:t>
              </a:r>
            </a:p>
            <a:p>
              <a:pPr algn="ctr"/>
              <a:r>
                <a:rPr lang="en-US" altLang="en-US" sz="1600" dirty="0">
                  <a:solidFill>
                    <a:schemeClr val="bg1"/>
                  </a:solidFill>
                  <a:latin typeface="Franklin Gothic Demi Cond" panose="020B0706030402020204" pitchFamily="34" charset="0"/>
                </a:rPr>
                <a:t>NC</a:t>
              </a:r>
              <a:r>
                <a:rPr lang="en-US" altLang="en-US" sz="1600" baseline="0" dirty="0">
                  <a:solidFill>
                    <a:schemeClr val="bg1"/>
                  </a:solidFill>
                  <a:latin typeface="Franklin Gothic Demi Cond" panose="020B0706030402020204" pitchFamily="34" charset="0"/>
                </a:rPr>
                <a:t> adults have a firearm in or around the home</a:t>
              </a:r>
              <a:endParaRPr lang="en-US" altLang="en-US" sz="1600" dirty="0">
                <a:solidFill>
                  <a:schemeClr val="bg1"/>
                </a:solidFill>
                <a:latin typeface="Franklin Gothic Demi Cond" panose="020B0706030402020204" pitchFamily="34" charset="0"/>
              </a:endParaRPr>
            </a:p>
          </p:txBody>
        </p:sp>
        <p:sp>
          <p:nvSpPr>
            <p:cNvPr id="11" name="Text Box 8">
              <a:extLst>
                <a:ext uri="{FF2B5EF4-FFF2-40B4-BE49-F238E27FC236}">
                  <a16:creationId xmlns:a16="http://schemas.microsoft.com/office/drawing/2014/main" id="{5ECF2465-10F9-4331-B91D-ED857DFB4E72}"/>
                </a:ext>
              </a:extLst>
            </p:cNvPr>
            <p:cNvSpPr txBox="1">
              <a:spLocks noChangeArrowheads="1"/>
            </p:cNvSpPr>
            <p:nvPr/>
          </p:nvSpPr>
          <p:spPr bwMode="auto">
            <a:xfrm>
              <a:off x="2110524" y="551409"/>
              <a:ext cx="1129947" cy="742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lstStyle>
              <a:defPPr>
                <a:defRPr lang="en-US"/>
              </a:defPPr>
              <a:lvl1pPr marL="0" indent="0" algn="l" defTabSz="914400" rtl="0" eaLnBrk="1" latinLnBrk="0" hangingPunct="1">
                <a:defRPr sz="1800" kern="1200">
                  <a:solidFill>
                    <a:sysClr val="windowText" lastClr="000000"/>
                  </a:solidFill>
                  <a:latin typeface="Arial"/>
                  <a:ea typeface="+mn-ea"/>
                  <a:cs typeface="+mn-cs"/>
                </a:defRPr>
              </a:lvl1pPr>
              <a:lvl2pPr marL="457200" indent="0" algn="l" defTabSz="914400" rtl="0" eaLnBrk="1" latinLnBrk="0" hangingPunct="1">
                <a:defRPr sz="1800" kern="1200">
                  <a:solidFill>
                    <a:sysClr val="windowText" lastClr="000000"/>
                  </a:solidFill>
                  <a:latin typeface="Arial"/>
                  <a:ea typeface="+mn-ea"/>
                  <a:cs typeface="+mn-cs"/>
                </a:defRPr>
              </a:lvl2pPr>
              <a:lvl3pPr marL="914400" indent="0" algn="l" defTabSz="914400" rtl="0" eaLnBrk="1" latinLnBrk="0" hangingPunct="1">
                <a:defRPr sz="1800" kern="1200">
                  <a:solidFill>
                    <a:sysClr val="windowText" lastClr="000000"/>
                  </a:solidFill>
                  <a:latin typeface="Arial"/>
                  <a:ea typeface="+mn-ea"/>
                  <a:cs typeface="+mn-cs"/>
                </a:defRPr>
              </a:lvl3pPr>
              <a:lvl4pPr marL="1371600" indent="0" algn="l" defTabSz="914400" rtl="0" eaLnBrk="1" latinLnBrk="0" hangingPunct="1">
                <a:defRPr sz="1800" kern="1200">
                  <a:solidFill>
                    <a:sysClr val="windowText" lastClr="000000"/>
                  </a:solidFill>
                  <a:latin typeface="Arial"/>
                  <a:ea typeface="+mn-ea"/>
                  <a:cs typeface="+mn-cs"/>
                </a:defRPr>
              </a:lvl4pPr>
              <a:lvl5pPr marL="1828800" indent="0" algn="l" defTabSz="914400" rtl="0" eaLnBrk="1" latinLnBrk="0" hangingPunct="1">
                <a:defRPr sz="1800" kern="1200">
                  <a:solidFill>
                    <a:sysClr val="windowText" lastClr="000000"/>
                  </a:solidFill>
                  <a:latin typeface="Arial"/>
                  <a:ea typeface="+mn-ea"/>
                  <a:cs typeface="+mn-cs"/>
                </a:defRPr>
              </a:lvl5pPr>
              <a:lvl6pPr marL="2286000" indent="0" algn="l" defTabSz="914400" rtl="0" eaLnBrk="1" latinLnBrk="0" hangingPunct="1">
                <a:defRPr sz="1800" kern="1200">
                  <a:solidFill>
                    <a:sysClr val="windowText" lastClr="000000"/>
                  </a:solidFill>
                  <a:latin typeface="Arial"/>
                  <a:ea typeface="+mn-ea"/>
                  <a:cs typeface="+mn-cs"/>
                </a:defRPr>
              </a:lvl6pPr>
              <a:lvl7pPr marL="2743200" indent="0" algn="l" defTabSz="914400" rtl="0" eaLnBrk="1" latinLnBrk="0" hangingPunct="1">
                <a:defRPr sz="1800" kern="1200">
                  <a:solidFill>
                    <a:sysClr val="windowText" lastClr="000000"/>
                  </a:solidFill>
                  <a:latin typeface="Arial"/>
                  <a:ea typeface="+mn-ea"/>
                  <a:cs typeface="+mn-cs"/>
                </a:defRPr>
              </a:lvl7pPr>
              <a:lvl8pPr marL="3200400" indent="0" algn="l" defTabSz="914400" rtl="0" eaLnBrk="1" latinLnBrk="0" hangingPunct="1">
                <a:defRPr sz="1800" kern="1200">
                  <a:solidFill>
                    <a:sysClr val="windowText" lastClr="000000"/>
                  </a:solidFill>
                  <a:latin typeface="Arial"/>
                  <a:ea typeface="+mn-ea"/>
                  <a:cs typeface="+mn-cs"/>
                </a:defRPr>
              </a:lvl8pPr>
              <a:lvl9pPr marL="3657600" indent="0" algn="l" defTabSz="914400" rtl="0" eaLnBrk="1" latinLnBrk="0" hangingPunct="1">
                <a:defRPr sz="1800" kern="1200">
                  <a:solidFill>
                    <a:sysClr val="windowText" lastClr="000000"/>
                  </a:solidFill>
                  <a:latin typeface="Arial"/>
                  <a:ea typeface="+mn-ea"/>
                  <a:cs typeface="+mn-cs"/>
                </a:defRPr>
              </a:lvl9pPr>
            </a:lstStyle>
            <a:p>
              <a:pPr algn="ctr"/>
              <a:endParaRPr lang="en-US" altLang="en-US" sz="1600">
                <a:solidFill>
                  <a:srgbClr val="FFFFFF"/>
                </a:solidFill>
                <a:latin typeface="Franklin Gothic Demi Cond" panose="020B0706030402020204" pitchFamily="34" charset="0"/>
              </a:endParaRPr>
            </a:p>
            <a:p>
              <a:pPr algn="ctr"/>
              <a:r>
                <a:rPr lang="en-US" altLang="en-US" sz="1600">
                  <a:solidFill>
                    <a:srgbClr val="FFFFFF"/>
                  </a:solidFill>
                  <a:latin typeface="Franklin Gothic Demi Cond" panose="020B0706030402020204" pitchFamily="34" charset="0"/>
                </a:rPr>
                <a:t>Deaths</a:t>
              </a:r>
              <a:endParaRPr lang="en-US" altLang="en-US" sz="1800" b="0">
                <a:latin typeface="Franklin Gothic Demi Cond" panose="020B0706030402020204" pitchFamily="34" charset="0"/>
              </a:endParaRPr>
            </a:p>
          </p:txBody>
        </p:sp>
        <p:sp>
          <p:nvSpPr>
            <p:cNvPr id="12" name="Text Box 9">
              <a:extLst>
                <a:ext uri="{FF2B5EF4-FFF2-40B4-BE49-F238E27FC236}">
                  <a16:creationId xmlns:a16="http://schemas.microsoft.com/office/drawing/2014/main" id="{37BB7677-62C6-474D-8DD9-21DD89FB25BF}"/>
                </a:ext>
              </a:extLst>
            </p:cNvPr>
            <p:cNvSpPr txBox="1">
              <a:spLocks noChangeArrowheads="1"/>
            </p:cNvSpPr>
            <p:nvPr/>
          </p:nvSpPr>
          <p:spPr bwMode="auto">
            <a:xfrm>
              <a:off x="1578154" y="1267613"/>
              <a:ext cx="2278942" cy="606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lstStyle>
              <a:defPPr>
                <a:defRPr lang="en-US"/>
              </a:defPPr>
              <a:lvl1pPr marL="0" indent="0" algn="l" defTabSz="914400" rtl="0" eaLnBrk="1" latinLnBrk="0" hangingPunct="1">
                <a:defRPr sz="1800" kern="1200">
                  <a:solidFill>
                    <a:sysClr val="windowText" lastClr="000000"/>
                  </a:solidFill>
                  <a:latin typeface="Arial"/>
                  <a:ea typeface="+mn-ea"/>
                  <a:cs typeface="+mn-cs"/>
                </a:defRPr>
              </a:lvl1pPr>
              <a:lvl2pPr marL="457200" indent="0" algn="l" defTabSz="914400" rtl="0" eaLnBrk="1" latinLnBrk="0" hangingPunct="1">
                <a:defRPr sz="1800" kern="1200">
                  <a:solidFill>
                    <a:sysClr val="windowText" lastClr="000000"/>
                  </a:solidFill>
                  <a:latin typeface="Arial"/>
                  <a:ea typeface="+mn-ea"/>
                  <a:cs typeface="+mn-cs"/>
                </a:defRPr>
              </a:lvl2pPr>
              <a:lvl3pPr marL="914400" indent="0" algn="l" defTabSz="914400" rtl="0" eaLnBrk="1" latinLnBrk="0" hangingPunct="1">
                <a:defRPr sz="1800" kern="1200">
                  <a:solidFill>
                    <a:sysClr val="windowText" lastClr="000000"/>
                  </a:solidFill>
                  <a:latin typeface="Arial"/>
                  <a:ea typeface="+mn-ea"/>
                  <a:cs typeface="+mn-cs"/>
                </a:defRPr>
              </a:lvl3pPr>
              <a:lvl4pPr marL="1371600" indent="0" algn="l" defTabSz="914400" rtl="0" eaLnBrk="1" latinLnBrk="0" hangingPunct="1">
                <a:defRPr sz="1800" kern="1200">
                  <a:solidFill>
                    <a:sysClr val="windowText" lastClr="000000"/>
                  </a:solidFill>
                  <a:latin typeface="Arial"/>
                  <a:ea typeface="+mn-ea"/>
                  <a:cs typeface="+mn-cs"/>
                </a:defRPr>
              </a:lvl4pPr>
              <a:lvl5pPr marL="1828800" indent="0" algn="l" defTabSz="914400" rtl="0" eaLnBrk="1" latinLnBrk="0" hangingPunct="1">
                <a:defRPr sz="1800" kern="1200">
                  <a:solidFill>
                    <a:sysClr val="windowText" lastClr="000000"/>
                  </a:solidFill>
                  <a:latin typeface="Arial"/>
                  <a:ea typeface="+mn-ea"/>
                  <a:cs typeface="+mn-cs"/>
                </a:defRPr>
              </a:lvl5pPr>
              <a:lvl6pPr marL="2286000" indent="0" algn="l" defTabSz="914400" rtl="0" eaLnBrk="1" latinLnBrk="0" hangingPunct="1">
                <a:defRPr sz="1800" kern="1200">
                  <a:solidFill>
                    <a:sysClr val="windowText" lastClr="000000"/>
                  </a:solidFill>
                  <a:latin typeface="Arial"/>
                  <a:ea typeface="+mn-ea"/>
                  <a:cs typeface="+mn-cs"/>
                </a:defRPr>
              </a:lvl6pPr>
              <a:lvl7pPr marL="2743200" indent="0" algn="l" defTabSz="914400" rtl="0" eaLnBrk="1" latinLnBrk="0" hangingPunct="1">
                <a:defRPr sz="1800" kern="1200">
                  <a:solidFill>
                    <a:sysClr val="windowText" lastClr="000000"/>
                  </a:solidFill>
                  <a:latin typeface="Arial"/>
                  <a:ea typeface="+mn-ea"/>
                  <a:cs typeface="+mn-cs"/>
                </a:defRPr>
              </a:lvl7pPr>
              <a:lvl8pPr marL="3200400" indent="0" algn="l" defTabSz="914400" rtl="0" eaLnBrk="1" latinLnBrk="0" hangingPunct="1">
                <a:defRPr sz="1800" kern="1200">
                  <a:solidFill>
                    <a:sysClr val="windowText" lastClr="000000"/>
                  </a:solidFill>
                  <a:latin typeface="Arial"/>
                  <a:ea typeface="+mn-ea"/>
                  <a:cs typeface="+mn-cs"/>
                </a:defRPr>
              </a:lvl8pPr>
              <a:lvl9pPr marL="3657600" indent="0" algn="l" defTabSz="914400" rtl="0" eaLnBrk="1" latinLnBrk="0" hangingPunct="1">
                <a:defRPr sz="1800" kern="1200">
                  <a:solidFill>
                    <a:sysClr val="windowText" lastClr="000000"/>
                  </a:solidFill>
                  <a:latin typeface="Arial"/>
                  <a:ea typeface="+mn-ea"/>
                  <a:cs typeface="+mn-cs"/>
                </a:defRPr>
              </a:lvl9pPr>
            </a:lstStyle>
            <a:p>
              <a:pPr algn="ctr"/>
              <a:endParaRPr lang="en-US" altLang="en-US" sz="1600">
                <a:solidFill>
                  <a:srgbClr val="FFFFFF"/>
                </a:solidFill>
                <a:latin typeface="Franklin Gothic Demi Cond" panose="020B0706030402020204" pitchFamily="34" charset="0"/>
              </a:endParaRPr>
            </a:p>
            <a:p>
              <a:pPr algn="ctr"/>
              <a:r>
                <a:rPr lang="en-US" altLang="en-US" sz="1600">
                  <a:solidFill>
                    <a:srgbClr val="FFFFFF"/>
                  </a:solidFill>
                  <a:latin typeface="Franklin Gothic Demi Cond" panose="020B0706030402020204" pitchFamily="34" charset="0"/>
                </a:rPr>
                <a:t>Firearm-Related Hospitalizations</a:t>
              </a:r>
            </a:p>
          </p:txBody>
        </p:sp>
        <p:sp>
          <p:nvSpPr>
            <p:cNvPr id="15" name="Text Box 10">
              <a:extLst>
                <a:ext uri="{FF2B5EF4-FFF2-40B4-BE49-F238E27FC236}">
                  <a16:creationId xmlns:a16="http://schemas.microsoft.com/office/drawing/2014/main" id="{8994C8D4-7CFB-4762-A346-B64C2ABE5981}"/>
                </a:ext>
              </a:extLst>
            </p:cNvPr>
            <p:cNvSpPr txBox="1">
              <a:spLocks noChangeArrowheads="1"/>
            </p:cNvSpPr>
            <p:nvPr/>
          </p:nvSpPr>
          <p:spPr bwMode="auto">
            <a:xfrm>
              <a:off x="1086341" y="2267069"/>
              <a:ext cx="3165106" cy="506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lstStyle>
              <a:defPPr>
                <a:defRPr lang="en-US"/>
              </a:defPPr>
              <a:lvl1pPr marL="0" indent="0" algn="l" defTabSz="914400" rtl="0" eaLnBrk="1" latinLnBrk="0" hangingPunct="1">
                <a:defRPr sz="1800" kern="1200">
                  <a:solidFill>
                    <a:sysClr val="windowText" lastClr="000000"/>
                  </a:solidFill>
                  <a:latin typeface="Arial"/>
                  <a:ea typeface="+mn-ea"/>
                  <a:cs typeface="+mn-cs"/>
                </a:defRPr>
              </a:lvl1pPr>
              <a:lvl2pPr marL="457200" indent="0" algn="l" defTabSz="914400" rtl="0" eaLnBrk="1" latinLnBrk="0" hangingPunct="1">
                <a:defRPr sz="1800" kern="1200">
                  <a:solidFill>
                    <a:sysClr val="windowText" lastClr="000000"/>
                  </a:solidFill>
                  <a:latin typeface="Arial"/>
                  <a:ea typeface="+mn-ea"/>
                  <a:cs typeface="+mn-cs"/>
                </a:defRPr>
              </a:lvl2pPr>
              <a:lvl3pPr marL="914400" indent="0" algn="l" defTabSz="914400" rtl="0" eaLnBrk="1" latinLnBrk="0" hangingPunct="1">
                <a:defRPr sz="1800" kern="1200">
                  <a:solidFill>
                    <a:sysClr val="windowText" lastClr="000000"/>
                  </a:solidFill>
                  <a:latin typeface="Arial"/>
                  <a:ea typeface="+mn-ea"/>
                  <a:cs typeface="+mn-cs"/>
                </a:defRPr>
              </a:lvl3pPr>
              <a:lvl4pPr marL="1371600" indent="0" algn="l" defTabSz="914400" rtl="0" eaLnBrk="1" latinLnBrk="0" hangingPunct="1">
                <a:defRPr sz="1800" kern="1200">
                  <a:solidFill>
                    <a:sysClr val="windowText" lastClr="000000"/>
                  </a:solidFill>
                  <a:latin typeface="Arial"/>
                  <a:ea typeface="+mn-ea"/>
                  <a:cs typeface="+mn-cs"/>
                </a:defRPr>
              </a:lvl4pPr>
              <a:lvl5pPr marL="1828800" indent="0" algn="l" defTabSz="914400" rtl="0" eaLnBrk="1" latinLnBrk="0" hangingPunct="1">
                <a:defRPr sz="1800" kern="1200">
                  <a:solidFill>
                    <a:sysClr val="windowText" lastClr="000000"/>
                  </a:solidFill>
                  <a:latin typeface="Arial"/>
                  <a:ea typeface="+mn-ea"/>
                  <a:cs typeface="+mn-cs"/>
                </a:defRPr>
              </a:lvl5pPr>
              <a:lvl6pPr marL="2286000" indent="0" algn="l" defTabSz="914400" rtl="0" eaLnBrk="1" latinLnBrk="0" hangingPunct="1">
                <a:defRPr sz="1800" kern="1200">
                  <a:solidFill>
                    <a:sysClr val="windowText" lastClr="000000"/>
                  </a:solidFill>
                  <a:latin typeface="Arial"/>
                  <a:ea typeface="+mn-ea"/>
                  <a:cs typeface="+mn-cs"/>
                </a:defRPr>
              </a:lvl6pPr>
              <a:lvl7pPr marL="2743200" indent="0" algn="l" defTabSz="914400" rtl="0" eaLnBrk="1" latinLnBrk="0" hangingPunct="1">
                <a:defRPr sz="1800" kern="1200">
                  <a:solidFill>
                    <a:sysClr val="windowText" lastClr="000000"/>
                  </a:solidFill>
                  <a:latin typeface="Arial"/>
                  <a:ea typeface="+mn-ea"/>
                  <a:cs typeface="+mn-cs"/>
                </a:defRPr>
              </a:lvl7pPr>
              <a:lvl8pPr marL="3200400" indent="0" algn="l" defTabSz="914400" rtl="0" eaLnBrk="1" latinLnBrk="0" hangingPunct="1">
                <a:defRPr sz="1800" kern="1200">
                  <a:solidFill>
                    <a:sysClr val="windowText" lastClr="000000"/>
                  </a:solidFill>
                  <a:latin typeface="Arial"/>
                  <a:ea typeface="+mn-ea"/>
                  <a:cs typeface="+mn-cs"/>
                </a:defRPr>
              </a:lvl8pPr>
              <a:lvl9pPr marL="3657600" indent="0" algn="l" defTabSz="914400" rtl="0" eaLnBrk="1" latinLnBrk="0" hangingPunct="1">
                <a:defRPr sz="1800" kern="1200">
                  <a:solidFill>
                    <a:sysClr val="windowText" lastClr="000000"/>
                  </a:solidFill>
                  <a:latin typeface="Arial"/>
                  <a:ea typeface="+mn-ea"/>
                  <a:cs typeface="+mn-cs"/>
                </a:defRPr>
              </a:lvl9pPr>
            </a:lstStyle>
            <a:p>
              <a:pPr algn="ctr"/>
              <a:endParaRPr lang="en-US" altLang="en-US" sz="1600" dirty="0">
                <a:solidFill>
                  <a:srgbClr val="FFFFFF"/>
                </a:solidFill>
                <a:latin typeface="Franklin Gothic Demi Cond" panose="020B0706030402020204" pitchFamily="34" charset="0"/>
              </a:endParaRPr>
            </a:p>
            <a:p>
              <a:pPr algn="ctr"/>
              <a:r>
                <a:rPr lang="en-US" altLang="en-US" sz="1600" dirty="0">
                  <a:solidFill>
                    <a:srgbClr val="FFFFFF"/>
                  </a:solidFill>
                  <a:latin typeface="Franklin Gothic Demi Cond" panose="020B0706030402020204" pitchFamily="34" charset="0"/>
                </a:rPr>
                <a:t>Firearm-Related ED Visits </a:t>
              </a:r>
              <a:endParaRPr lang="en-US" altLang="en-US" sz="1800" b="0" dirty="0">
                <a:latin typeface="Franklin Gothic Demi Cond" panose="020B0706030402020204" pitchFamily="34" charset="0"/>
              </a:endParaRPr>
            </a:p>
          </p:txBody>
        </p:sp>
        <p:sp>
          <p:nvSpPr>
            <p:cNvPr id="16" name="TextBox 9">
              <a:extLst>
                <a:ext uri="{FF2B5EF4-FFF2-40B4-BE49-F238E27FC236}">
                  <a16:creationId xmlns:a16="http://schemas.microsoft.com/office/drawing/2014/main" id="{CC47DF08-2BD6-4C75-898F-205E53285BE6}"/>
                </a:ext>
              </a:extLst>
            </p:cNvPr>
            <p:cNvSpPr txBox="1"/>
            <p:nvPr/>
          </p:nvSpPr>
          <p:spPr>
            <a:xfrm>
              <a:off x="2147453" y="473770"/>
              <a:ext cx="1056088" cy="509443"/>
            </a:xfrm>
            <a:prstGeom prst="rect">
              <a:avLst/>
            </a:prstGeom>
            <a:noFill/>
          </p:spPr>
          <p:txBody>
            <a:bodyPr wrap="square" rtlCol="0">
              <a:spAutoFit/>
            </a:bodyPr>
            <a:lstStyle>
              <a:defPPr>
                <a:defRPr lang="en-US"/>
              </a:defPPr>
              <a:lvl1pPr marL="0" indent="0" algn="l" defTabSz="914400" rtl="0" eaLnBrk="1" latinLnBrk="0" hangingPunct="1">
                <a:defRPr sz="1800" kern="1200">
                  <a:solidFill>
                    <a:sysClr val="windowText" lastClr="000000"/>
                  </a:solidFill>
                  <a:latin typeface="Arial"/>
                  <a:ea typeface="+mn-ea"/>
                  <a:cs typeface="+mn-cs"/>
                </a:defRPr>
              </a:lvl1pPr>
              <a:lvl2pPr marL="457200" indent="0" algn="l" defTabSz="914400" rtl="0" eaLnBrk="1" latinLnBrk="0" hangingPunct="1">
                <a:defRPr sz="1800" kern="1200">
                  <a:solidFill>
                    <a:sysClr val="windowText" lastClr="000000"/>
                  </a:solidFill>
                  <a:latin typeface="Arial"/>
                  <a:ea typeface="+mn-ea"/>
                  <a:cs typeface="+mn-cs"/>
                </a:defRPr>
              </a:lvl2pPr>
              <a:lvl3pPr marL="914400" indent="0" algn="l" defTabSz="914400" rtl="0" eaLnBrk="1" latinLnBrk="0" hangingPunct="1">
                <a:defRPr sz="1800" kern="1200">
                  <a:solidFill>
                    <a:sysClr val="windowText" lastClr="000000"/>
                  </a:solidFill>
                  <a:latin typeface="Arial"/>
                  <a:ea typeface="+mn-ea"/>
                  <a:cs typeface="+mn-cs"/>
                </a:defRPr>
              </a:lvl3pPr>
              <a:lvl4pPr marL="1371600" indent="0" algn="l" defTabSz="914400" rtl="0" eaLnBrk="1" latinLnBrk="0" hangingPunct="1">
                <a:defRPr sz="1800" kern="1200">
                  <a:solidFill>
                    <a:sysClr val="windowText" lastClr="000000"/>
                  </a:solidFill>
                  <a:latin typeface="Arial"/>
                  <a:ea typeface="+mn-ea"/>
                  <a:cs typeface="+mn-cs"/>
                </a:defRPr>
              </a:lvl4pPr>
              <a:lvl5pPr marL="1828800" indent="0" algn="l" defTabSz="914400" rtl="0" eaLnBrk="1" latinLnBrk="0" hangingPunct="1">
                <a:defRPr sz="1800" kern="1200">
                  <a:solidFill>
                    <a:sysClr val="windowText" lastClr="000000"/>
                  </a:solidFill>
                  <a:latin typeface="Arial"/>
                  <a:ea typeface="+mn-ea"/>
                  <a:cs typeface="+mn-cs"/>
                </a:defRPr>
              </a:lvl5pPr>
              <a:lvl6pPr marL="2286000" indent="0" algn="l" defTabSz="914400" rtl="0" eaLnBrk="1" latinLnBrk="0" hangingPunct="1">
                <a:defRPr sz="1800" kern="1200">
                  <a:solidFill>
                    <a:sysClr val="windowText" lastClr="000000"/>
                  </a:solidFill>
                  <a:latin typeface="Arial"/>
                  <a:ea typeface="+mn-ea"/>
                  <a:cs typeface="+mn-cs"/>
                </a:defRPr>
              </a:lvl6pPr>
              <a:lvl7pPr marL="2743200" indent="0" algn="l" defTabSz="914400" rtl="0" eaLnBrk="1" latinLnBrk="0" hangingPunct="1">
                <a:defRPr sz="1800" kern="1200">
                  <a:solidFill>
                    <a:sysClr val="windowText" lastClr="000000"/>
                  </a:solidFill>
                  <a:latin typeface="Arial"/>
                  <a:ea typeface="+mn-ea"/>
                  <a:cs typeface="+mn-cs"/>
                </a:defRPr>
              </a:lvl7pPr>
              <a:lvl8pPr marL="3200400" indent="0" algn="l" defTabSz="914400" rtl="0" eaLnBrk="1" latinLnBrk="0" hangingPunct="1">
                <a:defRPr sz="1800" kern="1200">
                  <a:solidFill>
                    <a:sysClr val="windowText" lastClr="000000"/>
                  </a:solidFill>
                  <a:latin typeface="Arial"/>
                  <a:ea typeface="+mn-ea"/>
                  <a:cs typeface="+mn-cs"/>
                </a:defRPr>
              </a:lvl8pPr>
              <a:lvl9pPr marL="3657600" indent="0" algn="l" defTabSz="914400" rtl="0" eaLnBrk="1" latinLnBrk="0" hangingPunct="1">
                <a:defRPr sz="1800" kern="1200">
                  <a:solidFill>
                    <a:sysClr val="windowText" lastClr="000000"/>
                  </a:solidFill>
                  <a:latin typeface="Arial"/>
                  <a:ea typeface="+mn-ea"/>
                  <a:cs typeface="+mn-cs"/>
                </a:defRPr>
              </a:lvl9pPr>
            </a:lstStyle>
            <a:p>
              <a:pPr algn="ctr"/>
              <a:r>
                <a:rPr lang="en-US" sz="2400" b="0" i="0" u="none" strike="noStrike" dirty="0">
                  <a:solidFill>
                    <a:schemeClr val="bg1"/>
                  </a:solidFill>
                  <a:latin typeface="Franklin Gothic Demi Cond" panose="020B0706030402020204" pitchFamily="34" charset="0"/>
                  <a:cs typeface="Calibri"/>
                </a:rPr>
                <a:t>101</a:t>
              </a:r>
              <a:endParaRPr lang="en-US" sz="2400" b="1" dirty="0">
                <a:solidFill>
                  <a:schemeClr val="bg1"/>
                </a:solidFill>
                <a:latin typeface="Franklin Gothic Demi Cond" panose="020B0706030402020204" pitchFamily="34" charset="0"/>
              </a:endParaRPr>
            </a:p>
          </p:txBody>
        </p:sp>
        <p:sp>
          <p:nvSpPr>
            <p:cNvPr id="19" name="TextBox 19">
              <a:extLst>
                <a:ext uri="{FF2B5EF4-FFF2-40B4-BE49-F238E27FC236}">
                  <a16:creationId xmlns:a16="http://schemas.microsoft.com/office/drawing/2014/main" id="{8575113C-ACF6-49DE-B6D3-BF8AA4821794}"/>
                </a:ext>
              </a:extLst>
            </p:cNvPr>
            <p:cNvSpPr txBox="1"/>
            <p:nvPr/>
          </p:nvSpPr>
          <p:spPr>
            <a:xfrm>
              <a:off x="2143643" y="1151534"/>
              <a:ext cx="1056088" cy="509443"/>
            </a:xfrm>
            <a:prstGeom prst="rect">
              <a:avLst/>
            </a:prstGeom>
            <a:noFill/>
          </p:spPr>
          <p:txBody>
            <a:bodyPr wrap="square" rtlCol="0">
              <a:spAutoFit/>
            </a:bodyPr>
            <a:lstStyle>
              <a:defPPr>
                <a:defRPr lang="en-US"/>
              </a:defPPr>
              <a:lvl1pPr marL="0" indent="0" algn="l" defTabSz="914400" rtl="0" eaLnBrk="1" latinLnBrk="0" hangingPunct="1">
                <a:defRPr sz="1800" kern="1200">
                  <a:solidFill>
                    <a:sysClr val="windowText" lastClr="000000"/>
                  </a:solidFill>
                  <a:latin typeface="Arial"/>
                  <a:ea typeface="+mn-ea"/>
                  <a:cs typeface="+mn-cs"/>
                </a:defRPr>
              </a:lvl1pPr>
              <a:lvl2pPr marL="457200" indent="0" algn="l" defTabSz="914400" rtl="0" eaLnBrk="1" latinLnBrk="0" hangingPunct="1">
                <a:defRPr sz="1800" kern="1200">
                  <a:solidFill>
                    <a:sysClr val="windowText" lastClr="000000"/>
                  </a:solidFill>
                  <a:latin typeface="Arial"/>
                  <a:ea typeface="+mn-ea"/>
                  <a:cs typeface="+mn-cs"/>
                </a:defRPr>
              </a:lvl2pPr>
              <a:lvl3pPr marL="914400" indent="0" algn="l" defTabSz="914400" rtl="0" eaLnBrk="1" latinLnBrk="0" hangingPunct="1">
                <a:defRPr sz="1800" kern="1200">
                  <a:solidFill>
                    <a:sysClr val="windowText" lastClr="000000"/>
                  </a:solidFill>
                  <a:latin typeface="Arial"/>
                  <a:ea typeface="+mn-ea"/>
                  <a:cs typeface="+mn-cs"/>
                </a:defRPr>
              </a:lvl3pPr>
              <a:lvl4pPr marL="1371600" indent="0" algn="l" defTabSz="914400" rtl="0" eaLnBrk="1" latinLnBrk="0" hangingPunct="1">
                <a:defRPr sz="1800" kern="1200">
                  <a:solidFill>
                    <a:sysClr val="windowText" lastClr="000000"/>
                  </a:solidFill>
                  <a:latin typeface="Arial"/>
                  <a:ea typeface="+mn-ea"/>
                  <a:cs typeface="+mn-cs"/>
                </a:defRPr>
              </a:lvl4pPr>
              <a:lvl5pPr marL="1828800" indent="0" algn="l" defTabSz="914400" rtl="0" eaLnBrk="1" latinLnBrk="0" hangingPunct="1">
                <a:defRPr sz="1800" kern="1200">
                  <a:solidFill>
                    <a:sysClr val="windowText" lastClr="000000"/>
                  </a:solidFill>
                  <a:latin typeface="Arial"/>
                  <a:ea typeface="+mn-ea"/>
                  <a:cs typeface="+mn-cs"/>
                </a:defRPr>
              </a:lvl5pPr>
              <a:lvl6pPr marL="2286000" indent="0" algn="l" defTabSz="914400" rtl="0" eaLnBrk="1" latinLnBrk="0" hangingPunct="1">
                <a:defRPr sz="1800" kern="1200">
                  <a:solidFill>
                    <a:sysClr val="windowText" lastClr="000000"/>
                  </a:solidFill>
                  <a:latin typeface="Arial"/>
                  <a:ea typeface="+mn-ea"/>
                  <a:cs typeface="+mn-cs"/>
                </a:defRPr>
              </a:lvl6pPr>
              <a:lvl7pPr marL="2743200" indent="0" algn="l" defTabSz="914400" rtl="0" eaLnBrk="1" latinLnBrk="0" hangingPunct="1">
                <a:defRPr sz="1800" kern="1200">
                  <a:solidFill>
                    <a:sysClr val="windowText" lastClr="000000"/>
                  </a:solidFill>
                  <a:latin typeface="Arial"/>
                  <a:ea typeface="+mn-ea"/>
                  <a:cs typeface="+mn-cs"/>
                </a:defRPr>
              </a:lvl7pPr>
              <a:lvl8pPr marL="3200400" indent="0" algn="l" defTabSz="914400" rtl="0" eaLnBrk="1" latinLnBrk="0" hangingPunct="1">
                <a:defRPr sz="1800" kern="1200">
                  <a:solidFill>
                    <a:sysClr val="windowText" lastClr="000000"/>
                  </a:solidFill>
                  <a:latin typeface="Arial"/>
                  <a:ea typeface="+mn-ea"/>
                  <a:cs typeface="+mn-cs"/>
                </a:defRPr>
              </a:lvl8pPr>
              <a:lvl9pPr marL="3657600" indent="0" algn="l" defTabSz="914400" rtl="0" eaLnBrk="1" latinLnBrk="0" hangingPunct="1">
                <a:defRPr sz="1800" kern="1200">
                  <a:solidFill>
                    <a:sysClr val="windowText" lastClr="000000"/>
                  </a:solidFill>
                  <a:latin typeface="Arial"/>
                  <a:ea typeface="+mn-ea"/>
                  <a:cs typeface="+mn-cs"/>
                </a:defRPr>
              </a:lvl9pPr>
            </a:lstStyle>
            <a:p>
              <a:pPr algn="ctr"/>
              <a:r>
                <a:rPr lang="en-US" sz="2400" b="0" i="0" u="none" strike="noStrike" dirty="0">
                  <a:solidFill>
                    <a:schemeClr val="bg1"/>
                  </a:solidFill>
                  <a:latin typeface="Franklin Gothic Demi Cond" panose="020B0706030402020204" pitchFamily="34" charset="0"/>
                  <a:cs typeface="Calibri"/>
                </a:rPr>
                <a:t>215</a:t>
              </a:r>
              <a:endParaRPr lang="en-US" sz="2400" b="1" dirty="0">
                <a:solidFill>
                  <a:schemeClr val="bg1"/>
                </a:solidFill>
                <a:latin typeface="Franklin Gothic Demi Cond" panose="020B0706030402020204" pitchFamily="34" charset="0"/>
              </a:endParaRPr>
            </a:p>
          </p:txBody>
        </p:sp>
        <p:sp>
          <p:nvSpPr>
            <p:cNvPr id="20" name="TextBox 20">
              <a:extLst>
                <a:ext uri="{FF2B5EF4-FFF2-40B4-BE49-F238E27FC236}">
                  <a16:creationId xmlns:a16="http://schemas.microsoft.com/office/drawing/2014/main" id="{9D6BF151-C65F-42C9-84E5-B26DE18DA03C}"/>
                </a:ext>
              </a:extLst>
            </p:cNvPr>
            <p:cNvSpPr txBox="1"/>
            <p:nvPr/>
          </p:nvSpPr>
          <p:spPr>
            <a:xfrm>
              <a:off x="1806194" y="2161142"/>
              <a:ext cx="1698725" cy="509443"/>
            </a:xfrm>
            <a:prstGeom prst="rect">
              <a:avLst/>
            </a:prstGeom>
            <a:noFill/>
          </p:spPr>
          <p:txBody>
            <a:bodyPr wrap="square" rtlCol="0">
              <a:spAutoFit/>
            </a:bodyPr>
            <a:lstStyle>
              <a:defPPr>
                <a:defRPr lang="en-US"/>
              </a:defPPr>
              <a:lvl1pPr marL="0" indent="0" algn="l" defTabSz="914400" rtl="0" eaLnBrk="1" latinLnBrk="0" hangingPunct="1">
                <a:defRPr sz="1800" kern="1200">
                  <a:solidFill>
                    <a:sysClr val="windowText" lastClr="000000"/>
                  </a:solidFill>
                  <a:latin typeface="Arial"/>
                  <a:ea typeface="+mn-ea"/>
                  <a:cs typeface="+mn-cs"/>
                </a:defRPr>
              </a:lvl1pPr>
              <a:lvl2pPr marL="457200" indent="0" algn="l" defTabSz="914400" rtl="0" eaLnBrk="1" latinLnBrk="0" hangingPunct="1">
                <a:defRPr sz="1800" kern="1200">
                  <a:solidFill>
                    <a:sysClr val="windowText" lastClr="000000"/>
                  </a:solidFill>
                  <a:latin typeface="Arial"/>
                  <a:ea typeface="+mn-ea"/>
                  <a:cs typeface="+mn-cs"/>
                </a:defRPr>
              </a:lvl2pPr>
              <a:lvl3pPr marL="914400" indent="0" algn="l" defTabSz="914400" rtl="0" eaLnBrk="1" latinLnBrk="0" hangingPunct="1">
                <a:defRPr sz="1800" kern="1200">
                  <a:solidFill>
                    <a:sysClr val="windowText" lastClr="000000"/>
                  </a:solidFill>
                  <a:latin typeface="Arial"/>
                  <a:ea typeface="+mn-ea"/>
                  <a:cs typeface="+mn-cs"/>
                </a:defRPr>
              </a:lvl3pPr>
              <a:lvl4pPr marL="1371600" indent="0" algn="l" defTabSz="914400" rtl="0" eaLnBrk="1" latinLnBrk="0" hangingPunct="1">
                <a:defRPr sz="1800" kern="1200">
                  <a:solidFill>
                    <a:sysClr val="windowText" lastClr="000000"/>
                  </a:solidFill>
                  <a:latin typeface="Arial"/>
                  <a:ea typeface="+mn-ea"/>
                  <a:cs typeface="+mn-cs"/>
                </a:defRPr>
              </a:lvl4pPr>
              <a:lvl5pPr marL="1828800" indent="0" algn="l" defTabSz="914400" rtl="0" eaLnBrk="1" latinLnBrk="0" hangingPunct="1">
                <a:defRPr sz="1800" kern="1200">
                  <a:solidFill>
                    <a:sysClr val="windowText" lastClr="000000"/>
                  </a:solidFill>
                  <a:latin typeface="Arial"/>
                  <a:ea typeface="+mn-ea"/>
                  <a:cs typeface="+mn-cs"/>
                </a:defRPr>
              </a:lvl5pPr>
              <a:lvl6pPr marL="2286000" indent="0" algn="l" defTabSz="914400" rtl="0" eaLnBrk="1" latinLnBrk="0" hangingPunct="1">
                <a:defRPr sz="1800" kern="1200">
                  <a:solidFill>
                    <a:sysClr val="windowText" lastClr="000000"/>
                  </a:solidFill>
                  <a:latin typeface="Arial"/>
                  <a:ea typeface="+mn-ea"/>
                  <a:cs typeface="+mn-cs"/>
                </a:defRPr>
              </a:lvl6pPr>
              <a:lvl7pPr marL="2743200" indent="0" algn="l" defTabSz="914400" rtl="0" eaLnBrk="1" latinLnBrk="0" hangingPunct="1">
                <a:defRPr sz="1800" kern="1200">
                  <a:solidFill>
                    <a:sysClr val="windowText" lastClr="000000"/>
                  </a:solidFill>
                  <a:latin typeface="Arial"/>
                  <a:ea typeface="+mn-ea"/>
                  <a:cs typeface="+mn-cs"/>
                </a:defRPr>
              </a:lvl7pPr>
              <a:lvl8pPr marL="3200400" indent="0" algn="l" defTabSz="914400" rtl="0" eaLnBrk="1" latinLnBrk="0" hangingPunct="1">
                <a:defRPr sz="1800" kern="1200">
                  <a:solidFill>
                    <a:sysClr val="windowText" lastClr="000000"/>
                  </a:solidFill>
                  <a:latin typeface="Arial"/>
                  <a:ea typeface="+mn-ea"/>
                  <a:cs typeface="+mn-cs"/>
                </a:defRPr>
              </a:lvl8pPr>
              <a:lvl9pPr marL="3657600" indent="0" algn="l" defTabSz="914400" rtl="0" eaLnBrk="1" latinLnBrk="0" hangingPunct="1">
                <a:defRPr sz="1800" kern="1200">
                  <a:solidFill>
                    <a:sysClr val="windowText" lastClr="000000"/>
                  </a:solidFill>
                  <a:latin typeface="Arial"/>
                  <a:ea typeface="+mn-ea"/>
                  <a:cs typeface="+mn-cs"/>
                </a:defRPr>
              </a:lvl9pPr>
            </a:lstStyle>
            <a:p>
              <a:pPr algn="ctr"/>
              <a:r>
                <a:rPr lang="en-US" sz="2400" b="0" i="0" u="none" strike="noStrike" dirty="0">
                  <a:solidFill>
                    <a:schemeClr val="bg1"/>
                  </a:solidFill>
                  <a:latin typeface="Franklin Gothic Demi Cond" panose="020B0706030402020204" pitchFamily="34" charset="0"/>
                  <a:cs typeface="Calibri"/>
                </a:rPr>
                <a:t>528</a:t>
              </a:r>
              <a:endParaRPr lang="en-US" sz="2400" b="1" dirty="0">
                <a:solidFill>
                  <a:schemeClr val="bg1"/>
                </a:solidFill>
                <a:latin typeface="Franklin Gothic Demi Cond" panose="020B0706030402020204" pitchFamily="34" charset="0"/>
              </a:endParaRPr>
            </a:p>
          </p:txBody>
        </p:sp>
        <p:cxnSp>
          <p:nvCxnSpPr>
            <p:cNvPr id="22" name="Straight Connector 21">
              <a:extLst>
                <a:ext uri="{FF2B5EF4-FFF2-40B4-BE49-F238E27FC236}">
                  <a16:creationId xmlns:a16="http://schemas.microsoft.com/office/drawing/2014/main" id="{6B627038-F11F-3A35-1660-C214BDFC8315}"/>
                </a:ext>
              </a:extLst>
            </p:cNvPr>
            <p:cNvCxnSpPr/>
            <p:nvPr/>
          </p:nvCxnSpPr>
          <p:spPr>
            <a:xfrm>
              <a:off x="1933978" y="1157130"/>
              <a:ext cx="1496440" cy="0"/>
            </a:xfrm>
            <a:prstGeom prst="line">
              <a:avLst/>
            </a:prstGeom>
            <a:noFill/>
            <a:ln w="6350" cap="flat" cmpd="sng" algn="ctr">
              <a:solidFill>
                <a:srgbClr val="FFFFFF"/>
              </a:solidFill>
              <a:prstDash val="solid"/>
              <a:miter lim="800000"/>
            </a:ln>
            <a:effectLst/>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1241E01-F7CC-BF86-2CC6-E5E5D8F069E7}"/>
                </a:ext>
              </a:extLst>
            </p:cNvPr>
            <p:cNvCxnSpPr>
              <a:cxnSpLocks/>
            </p:cNvCxnSpPr>
            <p:nvPr/>
          </p:nvCxnSpPr>
          <p:spPr>
            <a:xfrm>
              <a:off x="1258398" y="2164952"/>
              <a:ext cx="2920294" cy="0"/>
            </a:xfrm>
            <a:prstGeom prst="line">
              <a:avLst/>
            </a:prstGeom>
            <a:noFill/>
            <a:ln w="6350" cap="flat" cmpd="sng" algn="ctr">
              <a:solidFill>
                <a:srgbClr val="FFFFFF"/>
              </a:solidFill>
              <a:prstDash val="solid"/>
              <a:miter lim="800000"/>
            </a:ln>
            <a:effectLst/>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41C3BC1-A2CF-DB41-B10A-0E78A2165EEE}"/>
                </a:ext>
              </a:extLst>
            </p:cNvPr>
            <p:cNvCxnSpPr>
              <a:cxnSpLocks/>
            </p:cNvCxnSpPr>
            <p:nvPr/>
          </p:nvCxnSpPr>
          <p:spPr>
            <a:xfrm>
              <a:off x="775862" y="2901136"/>
              <a:ext cx="4262938" cy="1787"/>
            </a:xfrm>
            <a:prstGeom prst="line">
              <a:avLst/>
            </a:prstGeom>
            <a:noFill/>
            <a:ln w="6350" cap="flat" cmpd="sng" algn="ctr">
              <a:solidFill>
                <a:srgbClr val="FFFFFF"/>
              </a:solidFill>
              <a:prstDash val="solid"/>
              <a:miter lim="800000"/>
            </a:ln>
            <a:effectLst/>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72EEB552-FF15-9C6F-D9FF-1B909EA50C50}"/>
                </a:ext>
              </a:extLst>
            </p:cNvPr>
            <p:cNvCxnSpPr>
              <a:cxnSpLocks/>
            </p:cNvCxnSpPr>
            <p:nvPr/>
          </p:nvCxnSpPr>
          <p:spPr>
            <a:xfrm>
              <a:off x="321725" y="3523455"/>
              <a:ext cx="4700169" cy="0"/>
            </a:xfrm>
            <a:prstGeom prst="line">
              <a:avLst/>
            </a:prstGeom>
            <a:noFill/>
            <a:ln w="6350" cap="flat" cmpd="sng" algn="ctr">
              <a:solidFill>
                <a:srgbClr val="FFFFFF"/>
              </a:solidFill>
              <a:prstDash val="solid"/>
              <a:miter lim="800000"/>
            </a:ln>
            <a:effectLst/>
          </p:spPr>
          <p:style>
            <a:lnRef idx="1">
              <a:schemeClr val="accent1"/>
            </a:lnRef>
            <a:fillRef idx="0">
              <a:schemeClr val="accent1"/>
            </a:fillRef>
            <a:effectRef idx="0">
              <a:schemeClr val="accent1"/>
            </a:effectRef>
            <a:fontRef idx="minor">
              <a:schemeClr val="tx1"/>
            </a:fontRef>
          </p:style>
        </p:cxnSp>
      </p:grpSp>
      <p:graphicFrame>
        <p:nvGraphicFramePr>
          <p:cNvPr id="6" name="Table 5">
            <a:extLst>
              <a:ext uri="{FF2B5EF4-FFF2-40B4-BE49-F238E27FC236}">
                <a16:creationId xmlns:a16="http://schemas.microsoft.com/office/drawing/2014/main" id="{681EFF10-3579-1CD6-C776-E6E51425CA91}"/>
              </a:ext>
            </a:extLst>
          </p:cNvPr>
          <p:cNvGraphicFramePr>
            <a:graphicFrameLocks noGrp="1"/>
          </p:cNvGraphicFramePr>
          <p:nvPr>
            <p:extLst>
              <p:ext uri="{D42A27DB-BD31-4B8C-83A1-F6EECF244321}">
                <p14:modId xmlns:p14="http://schemas.microsoft.com/office/powerpoint/2010/main" val="1836349172"/>
              </p:ext>
            </p:extLst>
          </p:nvPr>
        </p:nvGraphicFramePr>
        <p:xfrm>
          <a:off x="382797" y="6053024"/>
          <a:ext cx="7886700" cy="556223"/>
        </p:xfrm>
        <a:graphic>
          <a:graphicData uri="http://schemas.openxmlformats.org/drawingml/2006/table">
            <a:tbl>
              <a:tblPr/>
              <a:tblGrid>
                <a:gridCol w="7886700">
                  <a:extLst>
                    <a:ext uri="{9D8B030D-6E8A-4147-A177-3AD203B41FA5}">
                      <a16:colId xmlns:a16="http://schemas.microsoft.com/office/drawing/2014/main" val="1209684232"/>
                    </a:ext>
                  </a:extLst>
                </a:gridCol>
              </a:tblGrid>
              <a:tr h="553586">
                <a:tc>
                  <a:txBody>
                    <a:bodyPr/>
                    <a:lstStyle/>
                    <a:p>
                      <a:pPr algn="l" fontAlgn="ctr"/>
                      <a:r>
                        <a:rPr lang="en-US" sz="900" b="0" i="0" u="none" strike="noStrike" dirty="0">
                          <a:solidFill>
                            <a:srgbClr val="000000"/>
                          </a:solidFill>
                          <a:effectLst/>
                          <a:latin typeface="Arial" panose="020B0604020202020204" pitchFamily="34" charset="0"/>
                        </a:rPr>
                        <a:t>Limited to NC residents</a:t>
                      </a:r>
                      <a:br>
                        <a:rPr lang="en-US" sz="900" b="0" i="0" u="none" strike="noStrike" dirty="0">
                          <a:solidFill>
                            <a:srgbClr val="000000"/>
                          </a:solidFill>
                          <a:effectLst/>
                          <a:latin typeface="Arial" panose="020B0604020202020204" pitchFamily="34" charset="0"/>
                        </a:rPr>
                      </a:br>
                      <a:r>
                        <a:rPr lang="en-US" sz="900" b="0" i="0" u="none" strike="noStrike" dirty="0">
                          <a:solidFill>
                            <a:srgbClr val="000000"/>
                          </a:solidFill>
                          <a:effectLst/>
                          <a:latin typeface="Arial" panose="020B0604020202020204" pitchFamily="34" charset="0"/>
                        </a:rPr>
                        <a:t>Source: NC-VDRS, 2014-2023; NC State Center for Health Statistics, Hospital Discharge Data (2023); NC DETECT ED Visit Data (2023); NC BRFSS Firearm Safety Module (2023)</a:t>
                      </a:r>
                      <a:br>
                        <a:rPr lang="en-US" sz="900" b="0" i="0" u="none" strike="noStrike" dirty="0">
                          <a:solidFill>
                            <a:srgbClr val="000000"/>
                          </a:solidFill>
                          <a:effectLst/>
                          <a:latin typeface="Arial" panose="020B0604020202020204" pitchFamily="34" charset="0"/>
                        </a:rPr>
                      </a:br>
                      <a:r>
                        <a:rPr lang="en-US" sz="900" b="0" i="0" u="none" strike="noStrike" dirty="0">
                          <a:solidFill>
                            <a:srgbClr val="000000"/>
                          </a:solidFill>
                          <a:effectLst/>
                          <a:latin typeface="Arial" panose="020B0604020202020204" pitchFamily="34" charset="0"/>
                        </a:rPr>
                        <a:t>Analysis by the DPH Injury Epidemiology, Surveillance, and Informatics Unit</a:t>
                      </a:r>
                    </a:p>
                  </a:txBody>
                  <a:tcPr marL="7583" marR="7583" marT="7583"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3703381886"/>
                  </a:ext>
                </a:extLst>
              </a:tr>
            </a:tbl>
          </a:graphicData>
        </a:graphic>
      </p:graphicFrame>
    </p:spTree>
    <p:extLst>
      <p:ext uri="{BB962C8B-B14F-4D97-AF65-F5344CB8AC3E}">
        <p14:creationId xmlns:p14="http://schemas.microsoft.com/office/powerpoint/2010/main" val="22577566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descr="Inpatient">
            <a:extLst>
              <a:ext uri="{FF2B5EF4-FFF2-40B4-BE49-F238E27FC236}">
                <a16:creationId xmlns:a16="http://schemas.microsoft.com/office/drawing/2014/main" id="{6E5A8924-864A-714B-98A8-0B8DB11BB27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8748" y="2184050"/>
            <a:ext cx="2624328" cy="2624328"/>
          </a:xfrm>
          <a:prstGeom prst="rect">
            <a:avLst/>
          </a:prstGeom>
        </p:spPr>
      </p:pic>
      <p:sp>
        <p:nvSpPr>
          <p:cNvPr id="5" name="Title 1">
            <a:extLst>
              <a:ext uri="{FF2B5EF4-FFF2-40B4-BE49-F238E27FC236}">
                <a16:creationId xmlns:a16="http://schemas.microsoft.com/office/drawing/2014/main" id="{9D33551F-1805-93F7-9C3B-040AF546ABF3}"/>
              </a:ext>
            </a:extLst>
          </p:cNvPr>
          <p:cNvSpPr txBox="1">
            <a:spLocks/>
          </p:cNvSpPr>
          <p:nvPr/>
        </p:nvSpPr>
        <p:spPr>
          <a:xfrm>
            <a:off x="3328524" y="2184050"/>
            <a:ext cx="5815476" cy="2825701"/>
          </a:xfrm>
          <a:prstGeom prst="rect">
            <a:avLst/>
          </a:prstGeom>
        </p:spPr>
        <p:txBody>
          <a:bodyPr/>
          <a:lstStyle>
            <a:lvl1pPr algn="l" defTabSz="514350" rtl="0" eaLnBrk="1" latinLnBrk="0" hangingPunct="1">
              <a:lnSpc>
                <a:spcPct val="90000"/>
              </a:lnSpc>
              <a:spcBef>
                <a:spcPct val="0"/>
              </a:spcBef>
              <a:buNone/>
              <a:defRPr sz="2400" b="1" i="0" kern="1200">
                <a:solidFill>
                  <a:srgbClr val="7CA3DD"/>
                </a:solidFill>
                <a:latin typeface="Arial" panose="020B0604020202020204" pitchFamily="34" charset="0"/>
                <a:ea typeface="Arial" panose="020B0604020202020204" pitchFamily="34" charset="0"/>
                <a:cs typeface="Arial" panose="020B0604020202020204" pitchFamily="34" charset="0"/>
              </a:defRPr>
            </a:lvl1pPr>
          </a:lstStyle>
          <a:p>
            <a:r>
              <a:rPr lang="en-US" sz="5400" dirty="0">
                <a:solidFill>
                  <a:srgbClr val="4B6317"/>
                </a:solidFill>
                <a:latin typeface="+mn-lt"/>
              </a:rPr>
              <a:t>Child Firearm Injury Hospitalizations</a:t>
            </a:r>
          </a:p>
        </p:txBody>
      </p:sp>
      <p:sp>
        <p:nvSpPr>
          <p:cNvPr id="2" name="TextBox 1">
            <a:extLst>
              <a:ext uri="{FF2B5EF4-FFF2-40B4-BE49-F238E27FC236}">
                <a16:creationId xmlns:a16="http://schemas.microsoft.com/office/drawing/2014/main" id="{0E5EA2C4-3497-8497-CC5E-82CE1B01EAD0}"/>
              </a:ext>
            </a:extLst>
          </p:cNvPr>
          <p:cNvSpPr txBox="1"/>
          <p:nvPr/>
        </p:nvSpPr>
        <p:spPr>
          <a:xfrm>
            <a:off x="8703655" y="6611778"/>
            <a:ext cx="384562"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17375E"/>
                </a:solidFill>
                <a:effectLst/>
                <a:uLnTx/>
                <a:uFillTx/>
                <a:latin typeface="Arial"/>
                <a:ea typeface="+mn-ea"/>
                <a:cs typeface="+mn-cs"/>
              </a:rPr>
              <a:t>2</a:t>
            </a:r>
            <a:r>
              <a:rPr lang="en-US" sz="1000" b="1" dirty="0">
                <a:solidFill>
                  <a:srgbClr val="17375E"/>
                </a:solidFill>
                <a:latin typeface="Arial"/>
              </a:rPr>
              <a:t>5</a:t>
            </a:r>
            <a:endParaRPr kumimoji="0" lang="en-US" sz="1000" b="1" i="0" u="none" strike="noStrike" kern="1200" cap="none" spc="0" normalizeH="0" baseline="0" noProof="0" dirty="0">
              <a:ln>
                <a:noFill/>
              </a:ln>
              <a:solidFill>
                <a:srgbClr val="17375E"/>
              </a:solidFill>
              <a:effectLst/>
              <a:uLnTx/>
              <a:uFillTx/>
              <a:latin typeface="Arial"/>
              <a:ea typeface="+mn-ea"/>
              <a:cs typeface="+mn-cs"/>
            </a:endParaRPr>
          </a:p>
        </p:txBody>
      </p:sp>
    </p:spTree>
    <p:extLst>
      <p:ext uri="{BB962C8B-B14F-4D97-AF65-F5344CB8AC3E}">
        <p14:creationId xmlns:p14="http://schemas.microsoft.com/office/powerpoint/2010/main" val="6693545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F11A288-73B0-7DEE-C6ED-C014220698E5}"/>
              </a:ext>
            </a:extLst>
          </p:cNvPr>
          <p:cNvSpPr txBox="1"/>
          <p:nvPr/>
        </p:nvSpPr>
        <p:spPr>
          <a:xfrm>
            <a:off x="8703655" y="6611778"/>
            <a:ext cx="384562" cy="246221"/>
          </a:xfrm>
          <a:prstGeom prst="rect">
            <a:avLst/>
          </a:prstGeom>
          <a:noFill/>
        </p:spPr>
        <p:txBody>
          <a:bodyPr wrap="square" rtlCol="0">
            <a:spAutoFit/>
          </a:bodyPr>
          <a:lstStyle/>
          <a:p>
            <a:r>
              <a:rPr lang="en-US" sz="1000" b="1" dirty="0">
                <a:solidFill>
                  <a:srgbClr val="17375E"/>
                </a:solidFill>
              </a:rPr>
              <a:t>26</a:t>
            </a:r>
          </a:p>
        </p:txBody>
      </p:sp>
      <p:sp>
        <p:nvSpPr>
          <p:cNvPr id="9" name="Rectangle 8">
            <a:extLst>
              <a:ext uri="{FF2B5EF4-FFF2-40B4-BE49-F238E27FC236}">
                <a16:creationId xmlns:a16="http://schemas.microsoft.com/office/drawing/2014/main" id="{1C4496C2-1A1E-05A4-B3C8-693F30C49668}"/>
              </a:ext>
            </a:extLst>
          </p:cNvPr>
          <p:cNvSpPr/>
          <p:nvPr/>
        </p:nvSpPr>
        <p:spPr>
          <a:xfrm rot="190548">
            <a:off x="6532395" y="2401369"/>
            <a:ext cx="558002" cy="22218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F8548C5-7678-B486-16E0-9946624FDDE0}"/>
              </a:ext>
            </a:extLst>
          </p:cNvPr>
          <p:cNvSpPr/>
          <p:nvPr/>
        </p:nvSpPr>
        <p:spPr>
          <a:xfrm rot="19244820">
            <a:off x="4499136" y="2900464"/>
            <a:ext cx="428301" cy="29027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78C676CA-4C7C-96BF-EDDB-CFC0ACBFA87B}"/>
              </a:ext>
            </a:extLst>
          </p:cNvPr>
          <p:cNvSpPr/>
          <p:nvPr/>
        </p:nvSpPr>
        <p:spPr>
          <a:xfrm>
            <a:off x="7464016" y="2806406"/>
            <a:ext cx="681444" cy="28174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9A6EB138-BE99-9902-481F-FF30704B175B}"/>
              </a:ext>
            </a:extLst>
          </p:cNvPr>
          <p:cNvSpPr/>
          <p:nvPr/>
        </p:nvSpPr>
        <p:spPr>
          <a:xfrm>
            <a:off x="7715265" y="2815123"/>
            <a:ext cx="602275" cy="2655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Table 2">
            <a:extLst>
              <a:ext uri="{FF2B5EF4-FFF2-40B4-BE49-F238E27FC236}">
                <a16:creationId xmlns:a16="http://schemas.microsoft.com/office/drawing/2014/main" id="{41FEA182-DC06-34DC-8963-BE1723A68D93}"/>
              </a:ext>
            </a:extLst>
          </p:cNvPr>
          <p:cNvGraphicFramePr>
            <a:graphicFrameLocks noGrp="1"/>
          </p:cNvGraphicFramePr>
          <p:nvPr>
            <p:extLst>
              <p:ext uri="{D42A27DB-BD31-4B8C-83A1-F6EECF244321}">
                <p14:modId xmlns:p14="http://schemas.microsoft.com/office/powerpoint/2010/main" val="2842547445"/>
              </p:ext>
            </p:extLst>
          </p:nvPr>
        </p:nvGraphicFramePr>
        <p:xfrm>
          <a:off x="274320" y="1097280"/>
          <a:ext cx="7886700" cy="782686"/>
        </p:xfrm>
        <a:graphic>
          <a:graphicData uri="http://schemas.openxmlformats.org/drawingml/2006/table">
            <a:tbl>
              <a:tblPr/>
              <a:tblGrid>
                <a:gridCol w="7886700">
                  <a:extLst>
                    <a:ext uri="{9D8B030D-6E8A-4147-A177-3AD203B41FA5}">
                      <a16:colId xmlns:a16="http://schemas.microsoft.com/office/drawing/2014/main" val="1277325166"/>
                    </a:ext>
                  </a:extLst>
                </a:gridCol>
              </a:tblGrid>
              <a:tr h="782686">
                <a:tc>
                  <a:txBody>
                    <a:bodyPr/>
                    <a:lstStyle/>
                    <a:p>
                      <a:pPr algn="l" fontAlgn="b"/>
                      <a:r>
                        <a:rPr lang="en-US" sz="2500" b="1" i="0" u="none" strike="noStrike" dirty="0">
                          <a:solidFill>
                            <a:srgbClr val="5C93D5"/>
                          </a:solidFill>
                          <a:effectLst/>
                          <a:latin typeface="Arial" panose="020B0604020202020204" pitchFamily="34" charset="0"/>
                        </a:rPr>
                        <a:t>Child firearm injury hospitalizations increased by 144% over the past 10 years.</a:t>
                      </a:r>
                    </a:p>
                  </a:txBody>
                  <a:tcPr marL="7181" marR="7181" marT="718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2836195162"/>
                  </a:ext>
                </a:extLst>
              </a:tr>
            </a:tbl>
          </a:graphicData>
        </a:graphic>
      </p:graphicFrame>
      <p:graphicFrame>
        <p:nvGraphicFramePr>
          <p:cNvPr id="2" name="Chart 1">
            <a:extLst>
              <a:ext uri="{FF2B5EF4-FFF2-40B4-BE49-F238E27FC236}">
                <a16:creationId xmlns:a16="http://schemas.microsoft.com/office/drawing/2014/main" id="{169387BB-A274-40B3-B2A3-FAA503EADA06}"/>
              </a:ext>
            </a:extLst>
          </p:cNvPr>
          <p:cNvGraphicFramePr>
            <a:graphicFrameLocks/>
          </p:cNvGraphicFramePr>
          <p:nvPr>
            <p:extLst>
              <p:ext uri="{D42A27DB-BD31-4B8C-83A1-F6EECF244321}">
                <p14:modId xmlns:p14="http://schemas.microsoft.com/office/powerpoint/2010/main" val="1764131753"/>
              </p:ext>
            </p:extLst>
          </p:nvPr>
        </p:nvGraphicFramePr>
        <p:xfrm>
          <a:off x="274321" y="1940943"/>
          <a:ext cx="8429334" cy="467083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907415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42DBD4D-F86D-B449-45BB-8A8AB7BA4BE9}"/>
              </a:ext>
            </a:extLst>
          </p:cNvPr>
          <p:cNvSpPr txBox="1"/>
          <p:nvPr/>
        </p:nvSpPr>
        <p:spPr>
          <a:xfrm>
            <a:off x="8703655" y="6611778"/>
            <a:ext cx="384562" cy="246221"/>
          </a:xfrm>
          <a:prstGeom prst="rect">
            <a:avLst/>
          </a:prstGeom>
          <a:noFill/>
        </p:spPr>
        <p:txBody>
          <a:bodyPr wrap="square" rtlCol="0">
            <a:spAutoFit/>
          </a:bodyPr>
          <a:lstStyle/>
          <a:p>
            <a:r>
              <a:rPr lang="en-US" sz="1000" b="1" dirty="0">
                <a:solidFill>
                  <a:srgbClr val="17375E"/>
                </a:solidFill>
              </a:rPr>
              <a:t>27</a:t>
            </a:r>
          </a:p>
        </p:txBody>
      </p:sp>
      <p:sp>
        <p:nvSpPr>
          <p:cNvPr id="8" name="Rectangle 7">
            <a:extLst>
              <a:ext uri="{FF2B5EF4-FFF2-40B4-BE49-F238E27FC236}">
                <a16:creationId xmlns:a16="http://schemas.microsoft.com/office/drawing/2014/main" id="{F522700D-B169-F2B6-4A53-8F569E5FF318}"/>
              </a:ext>
            </a:extLst>
          </p:cNvPr>
          <p:cNvSpPr/>
          <p:nvPr/>
        </p:nvSpPr>
        <p:spPr>
          <a:xfrm>
            <a:off x="3194703" y="2757081"/>
            <a:ext cx="470019" cy="24782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EB56FC6-6944-E4F2-1BB4-FE04DC9E8CAE}"/>
              </a:ext>
            </a:extLst>
          </p:cNvPr>
          <p:cNvSpPr/>
          <p:nvPr/>
        </p:nvSpPr>
        <p:spPr>
          <a:xfrm>
            <a:off x="3803230" y="2892179"/>
            <a:ext cx="470019" cy="24782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580BE52-5D80-4402-4920-6D98BB67FED2}"/>
              </a:ext>
            </a:extLst>
          </p:cNvPr>
          <p:cNvSpPr/>
          <p:nvPr/>
        </p:nvSpPr>
        <p:spPr>
          <a:xfrm>
            <a:off x="6480521" y="2880995"/>
            <a:ext cx="470019" cy="24782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7CDBFF4-354D-6DBF-7A84-60670D06D4C4}"/>
              </a:ext>
            </a:extLst>
          </p:cNvPr>
          <p:cNvSpPr/>
          <p:nvPr/>
        </p:nvSpPr>
        <p:spPr>
          <a:xfrm>
            <a:off x="6907823" y="2971721"/>
            <a:ext cx="624235" cy="24782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CCC4732-9623-547B-A8C8-24F075EB130B}"/>
              </a:ext>
            </a:extLst>
          </p:cNvPr>
          <p:cNvSpPr/>
          <p:nvPr/>
        </p:nvSpPr>
        <p:spPr>
          <a:xfrm>
            <a:off x="1736385" y="3779253"/>
            <a:ext cx="470019" cy="33855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75042BFB-F8E8-EB1D-E500-E0DB459FE165}"/>
              </a:ext>
            </a:extLst>
          </p:cNvPr>
          <p:cNvSpPr/>
          <p:nvPr/>
        </p:nvSpPr>
        <p:spPr>
          <a:xfrm>
            <a:off x="4358241" y="3769068"/>
            <a:ext cx="470019" cy="24782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4312C09-F9BF-08EA-58F9-ED4EEDD1CA5A}"/>
              </a:ext>
            </a:extLst>
          </p:cNvPr>
          <p:cNvSpPr/>
          <p:nvPr/>
        </p:nvSpPr>
        <p:spPr>
          <a:xfrm>
            <a:off x="7483297" y="3848547"/>
            <a:ext cx="519035" cy="24782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0" name="Table 19">
            <a:extLst>
              <a:ext uri="{FF2B5EF4-FFF2-40B4-BE49-F238E27FC236}">
                <a16:creationId xmlns:a16="http://schemas.microsoft.com/office/drawing/2014/main" id="{F756E145-7764-86A1-4A5D-34D6CEBF78BF}"/>
              </a:ext>
            </a:extLst>
          </p:cNvPr>
          <p:cNvGraphicFramePr>
            <a:graphicFrameLocks noGrp="1"/>
          </p:cNvGraphicFramePr>
          <p:nvPr>
            <p:extLst>
              <p:ext uri="{D42A27DB-BD31-4B8C-83A1-F6EECF244321}">
                <p14:modId xmlns:p14="http://schemas.microsoft.com/office/powerpoint/2010/main" val="1322535952"/>
              </p:ext>
            </p:extLst>
          </p:nvPr>
        </p:nvGraphicFramePr>
        <p:xfrm>
          <a:off x="274319" y="1097280"/>
          <a:ext cx="8723031" cy="767586"/>
        </p:xfrm>
        <a:graphic>
          <a:graphicData uri="http://schemas.openxmlformats.org/drawingml/2006/table">
            <a:tbl>
              <a:tblPr/>
              <a:tblGrid>
                <a:gridCol w="8723031">
                  <a:extLst>
                    <a:ext uri="{9D8B030D-6E8A-4147-A177-3AD203B41FA5}">
                      <a16:colId xmlns:a16="http://schemas.microsoft.com/office/drawing/2014/main" val="405826995"/>
                    </a:ext>
                  </a:extLst>
                </a:gridCol>
              </a:tblGrid>
              <a:tr h="767586">
                <a:tc>
                  <a:txBody>
                    <a:bodyPr/>
                    <a:lstStyle/>
                    <a:p>
                      <a:pPr algn="l" fontAlgn="ctr"/>
                      <a:r>
                        <a:rPr lang="en-US" sz="2300" b="1" i="0" u="none" strike="noStrike" dirty="0">
                          <a:solidFill>
                            <a:srgbClr val="5C93D5"/>
                          </a:solidFill>
                          <a:effectLst/>
                          <a:latin typeface="Arial" panose="020B0604020202020204" pitchFamily="34" charset="0"/>
                        </a:rPr>
                        <a:t>Rates of child firearm injury hospitalization were highest among males, NH Black children, and young teens ages 15-17.</a:t>
                      </a:r>
                    </a:p>
                  </a:txBody>
                  <a:tcPr marL="7181" marR="7181" marT="718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3889930610"/>
                  </a:ext>
                </a:extLst>
              </a:tr>
            </a:tbl>
          </a:graphicData>
        </a:graphic>
      </p:graphicFrame>
      <p:graphicFrame>
        <p:nvGraphicFramePr>
          <p:cNvPr id="4" name="Chart 3">
            <a:extLst>
              <a:ext uri="{FF2B5EF4-FFF2-40B4-BE49-F238E27FC236}">
                <a16:creationId xmlns:a16="http://schemas.microsoft.com/office/drawing/2014/main" id="{2DF775C6-D85B-4C20-B64E-5CE013BFA908}"/>
              </a:ext>
            </a:extLst>
          </p:cNvPr>
          <p:cNvGraphicFramePr>
            <a:graphicFrameLocks/>
          </p:cNvGraphicFramePr>
          <p:nvPr>
            <p:extLst>
              <p:ext uri="{D42A27DB-BD31-4B8C-83A1-F6EECF244321}">
                <p14:modId xmlns:p14="http://schemas.microsoft.com/office/powerpoint/2010/main" val="3668950284"/>
              </p:ext>
            </p:extLst>
          </p:nvPr>
        </p:nvGraphicFramePr>
        <p:xfrm>
          <a:off x="274319" y="2021250"/>
          <a:ext cx="8595361" cy="459052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959959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FB418290-E259-6CD4-7550-B2F256017208}"/>
              </a:ext>
            </a:extLst>
          </p:cNvPr>
          <p:cNvSpPr>
            <a:spLocks noGrp="1"/>
          </p:cNvSpPr>
          <p:nvPr>
            <p:ph type="body" sz="quarter" idx="10"/>
          </p:nvPr>
        </p:nvSpPr>
        <p:spPr>
          <a:xfrm>
            <a:off x="274320" y="1369800"/>
            <a:ext cx="7537836" cy="5233987"/>
          </a:xfrm>
        </p:spPr>
        <p:txBody>
          <a:bodyPr/>
          <a:lstStyle/>
          <a:p>
            <a:r>
              <a:rPr lang="en-US" sz="1600" b="0" dirty="0">
                <a:solidFill>
                  <a:srgbClr val="17375E"/>
                </a:solidFill>
              </a:rPr>
              <a:t>The fatality data provided here are part of the North Carolina Violent Death Reporting System (NC-VDRS), a state-wide surveillance system funded by CDC that collects detailed information on deaths that occur in NC resulting from homicide, suicide, unintentional firearm-related injuries, legal intervention, and deaths for which the intent could not be determined. NC-VDRS combines information from death certificates, medical examiner reports, and incident reports from law enforcement agencies.</a:t>
            </a:r>
          </a:p>
          <a:p>
            <a:r>
              <a:rPr lang="en-US" sz="1600" b="0" dirty="0">
                <a:solidFill>
                  <a:srgbClr val="17375E"/>
                </a:solidFill>
              </a:rPr>
              <a:t>2023 NC-VDRS data are final as of June 2025.</a:t>
            </a:r>
          </a:p>
          <a:p>
            <a:r>
              <a:rPr lang="en-US" sz="1600" b="0" dirty="0">
                <a:solidFill>
                  <a:srgbClr val="17375E"/>
                </a:solidFill>
              </a:rPr>
              <a:t>There was a transition in Hospital and Emergency Department coding structure in October 2015. Due to the transition, there are different definitions for injury. Data after October 2015 are not comparable to data from before the transition.</a:t>
            </a:r>
          </a:p>
          <a:p>
            <a:r>
              <a:rPr lang="en-US" sz="1600" b="0" dirty="0">
                <a:solidFill>
                  <a:srgbClr val="17375E"/>
                </a:solidFill>
              </a:rPr>
              <a:t>ICD-10 firearm injury codes listed as cause of death: W32-W34, X72-X74, X93-X95, Y22-Y24, Y35.0, U01.4</a:t>
            </a:r>
            <a:endParaRPr lang="en-US" sz="1600" b="0" dirty="0">
              <a:solidFill>
                <a:srgbClr val="17375E"/>
              </a:solidFill>
              <a:highlight>
                <a:srgbClr val="FFFF00"/>
              </a:highlight>
            </a:endParaRPr>
          </a:p>
          <a:p>
            <a:r>
              <a:rPr lang="en-US" sz="1600" b="0" dirty="0">
                <a:solidFill>
                  <a:srgbClr val="17375E"/>
                </a:solidFill>
              </a:rPr>
              <a:t>ICD-10-CM firearm injury codes: See the </a:t>
            </a:r>
            <a:r>
              <a:rPr lang="en-US" sz="1600" b="0" dirty="0">
                <a:solidFill>
                  <a:srgbClr val="17375E"/>
                </a:solidFill>
                <a:hlinkClick r:id="rId3"/>
              </a:rPr>
              <a:t>CDC Firearm Injury V2</a:t>
            </a:r>
            <a:r>
              <a:rPr lang="en-US" sz="1600" b="0" dirty="0">
                <a:solidFill>
                  <a:srgbClr val="17375E"/>
                </a:solidFill>
              </a:rPr>
              <a:t> for a comprehensive list of codes.</a:t>
            </a:r>
            <a:endParaRPr lang="en-US" sz="1600" b="0" dirty="0"/>
          </a:p>
          <a:p>
            <a:r>
              <a:rPr lang="en-US" sz="1600" b="0" dirty="0">
                <a:solidFill>
                  <a:srgbClr val="17375E"/>
                </a:solidFill>
              </a:rPr>
              <a:t>Data provided are limited to NC children ages 0-17.</a:t>
            </a:r>
          </a:p>
          <a:p>
            <a:r>
              <a:rPr lang="en-US" sz="1600" b="0" dirty="0">
                <a:solidFill>
                  <a:srgbClr val="17375E"/>
                </a:solidFill>
              </a:rPr>
              <a:t>Firearm suicide data is limited to NC children ages 10 and older.</a:t>
            </a:r>
          </a:p>
          <a:p>
            <a:endParaRPr lang="en-US" sz="1600" dirty="0"/>
          </a:p>
        </p:txBody>
      </p:sp>
      <p:sp>
        <p:nvSpPr>
          <p:cNvPr id="6" name="Title 5">
            <a:extLst>
              <a:ext uri="{FF2B5EF4-FFF2-40B4-BE49-F238E27FC236}">
                <a16:creationId xmlns:a16="http://schemas.microsoft.com/office/drawing/2014/main" id="{C941D373-1B37-96F2-1577-965BD7147F0C}"/>
              </a:ext>
            </a:extLst>
          </p:cNvPr>
          <p:cNvSpPr>
            <a:spLocks noGrp="1"/>
          </p:cNvSpPr>
          <p:nvPr>
            <p:ph type="title"/>
          </p:nvPr>
        </p:nvSpPr>
        <p:spPr>
          <a:xfrm>
            <a:off x="274320" y="457199"/>
            <a:ext cx="7537836" cy="794657"/>
          </a:xfrm>
        </p:spPr>
        <p:txBody>
          <a:bodyPr/>
          <a:lstStyle/>
          <a:p>
            <a:r>
              <a:rPr lang="en-US" sz="2800" dirty="0"/>
              <a:t>Child Firearm Injury Death and Morbidity Technical Notes</a:t>
            </a:r>
          </a:p>
        </p:txBody>
      </p:sp>
      <p:sp>
        <p:nvSpPr>
          <p:cNvPr id="2" name="TextBox 1">
            <a:extLst>
              <a:ext uri="{FF2B5EF4-FFF2-40B4-BE49-F238E27FC236}">
                <a16:creationId xmlns:a16="http://schemas.microsoft.com/office/drawing/2014/main" id="{DD66B36D-96E1-3BE5-4739-C09501E6C4F0}"/>
              </a:ext>
            </a:extLst>
          </p:cNvPr>
          <p:cNvSpPr txBox="1"/>
          <p:nvPr/>
        </p:nvSpPr>
        <p:spPr>
          <a:xfrm>
            <a:off x="7619875" y="6598620"/>
            <a:ext cx="384562" cy="246221"/>
          </a:xfrm>
          <a:prstGeom prst="rect">
            <a:avLst/>
          </a:prstGeom>
          <a:noFill/>
        </p:spPr>
        <p:txBody>
          <a:bodyPr wrap="square" rtlCol="0">
            <a:spAutoFit/>
          </a:bodyPr>
          <a:lstStyle/>
          <a:p>
            <a:r>
              <a:rPr lang="en-US" sz="1000" b="1" dirty="0">
                <a:solidFill>
                  <a:srgbClr val="17375E"/>
                </a:solidFill>
              </a:rPr>
              <a:t>3</a:t>
            </a:r>
          </a:p>
        </p:txBody>
      </p:sp>
    </p:spTree>
    <p:extLst>
      <p:ext uri="{BB962C8B-B14F-4D97-AF65-F5344CB8AC3E}">
        <p14:creationId xmlns:p14="http://schemas.microsoft.com/office/powerpoint/2010/main" val="9531546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27341-0646-97EC-5F08-1A10951F0F5B}"/>
              </a:ext>
            </a:extLst>
          </p:cNvPr>
          <p:cNvSpPr txBox="1">
            <a:spLocks/>
          </p:cNvSpPr>
          <p:nvPr/>
        </p:nvSpPr>
        <p:spPr>
          <a:xfrm>
            <a:off x="3240000" y="2373147"/>
            <a:ext cx="5740714" cy="2376630"/>
          </a:xfrm>
          <a:prstGeom prst="rect">
            <a:avLst/>
          </a:prstGeom>
        </p:spPr>
        <p:txBody>
          <a:bodyPr/>
          <a:lstStyle>
            <a:lvl1pPr algn="l" defTabSz="514350" rtl="0" eaLnBrk="1" latinLnBrk="0" hangingPunct="1">
              <a:lnSpc>
                <a:spcPct val="90000"/>
              </a:lnSpc>
              <a:spcBef>
                <a:spcPct val="0"/>
              </a:spcBef>
              <a:buNone/>
              <a:defRPr sz="2400" b="1" i="0" kern="1200">
                <a:solidFill>
                  <a:srgbClr val="7CA3DD"/>
                </a:solidFill>
                <a:latin typeface="Arial" panose="020B0604020202020204" pitchFamily="34" charset="0"/>
                <a:ea typeface="Arial" panose="020B0604020202020204" pitchFamily="34" charset="0"/>
                <a:cs typeface="Arial" panose="020B0604020202020204" pitchFamily="34" charset="0"/>
              </a:defRPr>
            </a:lvl1pPr>
          </a:lstStyle>
          <a:p>
            <a:r>
              <a:rPr lang="en-US" sz="4800" dirty="0">
                <a:solidFill>
                  <a:srgbClr val="643275"/>
                </a:solidFill>
                <a:latin typeface="+mn-lt"/>
              </a:rPr>
              <a:t>Child Firearm Injury Emergency Department Visits</a:t>
            </a:r>
          </a:p>
        </p:txBody>
      </p:sp>
      <p:pic>
        <p:nvPicPr>
          <p:cNvPr id="3" name="Graphic 2" descr="Ambulance with solid fill">
            <a:extLst>
              <a:ext uri="{FF2B5EF4-FFF2-40B4-BE49-F238E27FC236}">
                <a16:creationId xmlns:a16="http://schemas.microsoft.com/office/drawing/2014/main" id="{A7B18DA9-9E8D-D06F-8AA6-037D74CFB74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33476" y="2158200"/>
            <a:ext cx="2806524" cy="2806524"/>
          </a:xfrm>
          <a:prstGeom prst="rect">
            <a:avLst/>
          </a:prstGeom>
        </p:spPr>
      </p:pic>
      <p:sp>
        <p:nvSpPr>
          <p:cNvPr id="4" name="TextBox 3">
            <a:extLst>
              <a:ext uri="{FF2B5EF4-FFF2-40B4-BE49-F238E27FC236}">
                <a16:creationId xmlns:a16="http://schemas.microsoft.com/office/drawing/2014/main" id="{1A6EAA8B-3E52-EAB0-FBD2-12C2B20DD762}"/>
              </a:ext>
            </a:extLst>
          </p:cNvPr>
          <p:cNvSpPr txBox="1"/>
          <p:nvPr/>
        </p:nvSpPr>
        <p:spPr>
          <a:xfrm>
            <a:off x="8703655" y="6611778"/>
            <a:ext cx="384562"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17375E"/>
                </a:solidFill>
                <a:effectLst/>
                <a:uLnTx/>
                <a:uFillTx/>
                <a:latin typeface="Arial"/>
                <a:ea typeface="+mn-ea"/>
                <a:cs typeface="+mn-cs"/>
              </a:rPr>
              <a:t>28</a:t>
            </a:r>
          </a:p>
        </p:txBody>
      </p:sp>
    </p:spTree>
    <p:extLst>
      <p:ext uri="{BB962C8B-B14F-4D97-AF65-F5344CB8AC3E}">
        <p14:creationId xmlns:p14="http://schemas.microsoft.com/office/powerpoint/2010/main" val="24528466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8E0BB71-21B8-1FA6-5656-7C201036A1EF}"/>
              </a:ext>
            </a:extLst>
          </p:cNvPr>
          <p:cNvSpPr txBox="1"/>
          <p:nvPr/>
        </p:nvSpPr>
        <p:spPr>
          <a:xfrm>
            <a:off x="8703655" y="6611778"/>
            <a:ext cx="384562" cy="246221"/>
          </a:xfrm>
          <a:prstGeom prst="rect">
            <a:avLst/>
          </a:prstGeom>
          <a:noFill/>
        </p:spPr>
        <p:txBody>
          <a:bodyPr wrap="square" rtlCol="0">
            <a:spAutoFit/>
          </a:bodyPr>
          <a:lstStyle/>
          <a:p>
            <a:r>
              <a:rPr lang="en-US" sz="1000" b="1" dirty="0">
                <a:solidFill>
                  <a:srgbClr val="17375E"/>
                </a:solidFill>
              </a:rPr>
              <a:t>29</a:t>
            </a:r>
          </a:p>
        </p:txBody>
      </p:sp>
      <p:graphicFrame>
        <p:nvGraphicFramePr>
          <p:cNvPr id="3" name="Table 2">
            <a:extLst>
              <a:ext uri="{FF2B5EF4-FFF2-40B4-BE49-F238E27FC236}">
                <a16:creationId xmlns:a16="http://schemas.microsoft.com/office/drawing/2014/main" id="{71BCF978-271B-447B-0958-7BDBB51F955C}"/>
              </a:ext>
            </a:extLst>
          </p:cNvPr>
          <p:cNvGraphicFramePr>
            <a:graphicFrameLocks noGrp="1"/>
          </p:cNvGraphicFramePr>
          <p:nvPr>
            <p:extLst>
              <p:ext uri="{D42A27DB-BD31-4B8C-83A1-F6EECF244321}">
                <p14:modId xmlns:p14="http://schemas.microsoft.com/office/powerpoint/2010/main" val="2310324752"/>
              </p:ext>
            </p:extLst>
          </p:nvPr>
        </p:nvGraphicFramePr>
        <p:xfrm>
          <a:off x="1280160" y="182880"/>
          <a:ext cx="7587762" cy="960983"/>
        </p:xfrm>
        <a:graphic>
          <a:graphicData uri="http://schemas.openxmlformats.org/drawingml/2006/table">
            <a:tbl>
              <a:tblPr/>
              <a:tblGrid>
                <a:gridCol w="7587762">
                  <a:extLst>
                    <a:ext uri="{9D8B030D-6E8A-4147-A177-3AD203B41FA5}">
                      <a16:colId xmlns:a16="http://schemas.microsoft.com/office/drawing/2014/main" val="3515467339"/>
                    </a:ext>
                  </a:extLst>
                </a:gridCol>
              </a:tblGrid>
              <a:tr h="960983">
                <a:tc>
                  <a:txBody>
                    <a:bodyPr/>
                    <a:lstStyle/>
                    <a:p>
                      <a:pPr algn="l" fontAlgn="b"/>
                      <a:r>
                        <a:rPr lang="en-US" sz="2800" b="1" i="0" u="none" strike="noStrike" dirty="0">
                          <a:solidFill>
                            <a:srgbClr val="5C93D5"/>
                          </a:solidFill>
                          <a:effectLst/>
                          <a:latin typeface="Arial" panose="020B0604020202020204" pitchFamily="34" charset="0"/>
                        </a:rPr>
                        <a:t>Child firearm injury ED visits increased by 100% over the past 10 years.</a:t>
                      </a:r>
                    </a:p>
                  </a:txBody>
                  <a:tcPr marL="7181" marR="7181" marT="718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2283663498"/>
                  </a:ext>
                </a:extLst>
              </a:tr>
            </a:tbl>
          </a:graphicData>
        </a:graphic>
      </p:graphicFrame>
      <p:graphicFrame>
        <p:nvGraphicFramePr>
          <p:cNvPr id="2" name="Chart 1">
            <a:extLst>
              <a:ext uri="{FF2B5EF4-FFF2-40B4-BE49-F238E27FC236}">
                <a16:creationId xmlns:a16="http://schemas.microsoft.com/office/drawing/2014/main" id="{70E8B45C-95C4-4733-9669-BB3319B54057}"/>
              </a:ext>
            </a:extLst>
          </p:cNvPr>
          <p:cNvGraphicFramePr>
            <a:graphicFrameLocks/>
          </p:cNvGraphicFramePr>
          <p:nvPr>
            <p:extLst>
              <p:ext uri="{D42A27DB-BD31-4B8C-83A1-F6EECF244321}">
                <p14:modId xmlns:p14="http://schemas.microsoft.com/office/powerpoint/2010/main" val="2947663569"/>
              </p:ext>
            </p:extLst>
          </p:nvPr>
        </p:nvGraphicFramePr>
        <p:xfrm>
          <a:off x="1280160" y="1155940"/>
          <a:ext cx="7278276" cy="54558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109972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DBCE971-95A9-A78A-BCF9-30773A140086}"/>
              </a:ext>
            </a:extLst>
          </p:cNvPr>
          <p:cNvSpPr txBox="1"/>
          <p:nvPr/>
        </p:nvSpPr>
        <p:spPr>
          <a:xfrm>
            <a:off x="8703655" y="6611778"/>
            <a:ext cx="384562" cy="246221"/>
          </a:xfrm>
          <a:prstGeom prst="rect">
            <a:avLst/>
          </a:prstGeom>
          <a:noFill/>
        </p:spPr>
        <p:txBody>
          <a:bodyPr wrap="square" rtlCol="0">
            <a:spAutoFit/>
          </a:bodyPr>
          <a:lstStyle/>
          <a:p>
            <a:r>
              <a:rPr lang="en-US" sz="1000" b="1" dirty="0">
                <a:solidFill>
                  <a:srgbClr val="17375E"/>
                </a:solidFill>
              </a:rPr>
              <a:t>30</a:t>
            </a:r>
          </a:p>
        </p:txBody>
      </p:sp>
      <p:graphicFrame>
        <p:nvGraphicFramePr>
          <p:cNvPr id="2" name="Chart 1">
            <a:extLst>
              <a:ext uri="{FF2B5EF4-FFF2-40B4-BE49-F238E27FC236}">
                <a16:creationId xmlns:a16="http://schemas.microsoft.com/office/drawing/2014/main" id="{2BF3E49E-0B91-47BB-A487-7518381A0E91}"/>
              </a:ext>
            </a:extLst>
          </p:cNvPr>
          <p:cNvGraphicFramePr>
            <a:graphicFrameLocks/>
          </p:cNvGraphicFramePr>
          <p:nvPr>
            <p:extLst>
              <p:ext uri="{D42A27DB-BD31-4B8C-83A1-F6EECF244321}">
                <p14:modId xmlns:p14="http://schemas.microsoft.com/office/powerpoint/2010/main" val="231963158"/>
              </p:ext>
            </p:extLst>
          </p:nvPr>
        </p:nvGraphicFramePr>
        <p:xfrm>
          <a:off x="332382" y="1958196"/>
          <a:ext cx="8801364" cy="4653581"/>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a:extLst>
              <a:ext uri="{FF2B5EF4-FFF2-40B4-BE49-F238E27FC236}">
                <a16:creationId xmlns:a16="http://schemas.microsoft.com/office/drawing/2014/main" id="{7226C8B2-2712-451F-6296-CA396472EA6F}"/>
              </a:ext>
            </a:extLst>
          </p:cNvPr>
          <p:cNvSpPr>
            <a:spLocks noGrp="1"/>
          </p:cNvSpPr>
          <p:nvPr>
            <p:ph type="title"/>
          </p:nvPr>
        </p:nvSpPr>
        <p:spPr>
          <a:xfrm>
            <a:off x="274320" y="1097280"/>
            <a:ext cx="8563554" cy="744674"/>
          </a:xfrm>
        </p:spPr>
        <p:txBody>
          <a:bodyPr/>
          <a:lstStyle/>
          <a:p>
            <a:r>
              <a:rPr lang="en-US" dirty="0"/>
              <a:t>Rates of child firearm injury ED visits were highest among males, Black children, and teens ages 15-17.</a:t>
            </a:r>
          </a:p>
        </p:txBody>
      </p:sp>
    </p:spTree>
    <p:extLst>
      <p:ext uri="{BB962C8B-B14F-4D97-AF65-F5344CB8AC3E}">
        <p14:creationId xmlns:p14="http://schemas.microsoft.com/office/powerpoint/2010/main" val="39255656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9C17B5F-E190-BFC6-E6BB-EFCDEEE776DF}"/>
              </a:ext>
            </a:extLst>
          </p:cNvPr>
          <p:cNvPicPr>
            <a:picLocks noChangeAspect="1"/>
          </p:cNvPicPr>
          <p:nvPr/>
        </p:nvPicPr>
        <p:blipFill>
          <a:blip r:embed="rId3"/>
          <a:stretch>
            <a:fillRect/>
          </a:stretch>
        </p:blipFill>
        <p:spPr>
          <a:xfrm>
            <a:off x="7623204" y="6375575"/>
            <a:ext cx="1080451" cy="445735"/>
          </a:xfrm>
          <a:prstGeom prst="rect">
            <a:avLst/>
          </a:prstGeom>
        </p:spPr>
      </p:pic>
      <p:sp>
        <p:nvSpPr>
          <p:cNvPr id="3" name="Text Placeholder 2">
            <a:extLst>
              <a:ext uri="{FF2B5EF4-FFF2-40B4-BE49-F238E27FC236}">
                <a16:creationId xmlns:a16="http://schemas.microsoft.com/office/drawing/2014/main" id="{AD2E6573-BFA5-4387-B1E6-831DBFE7B96B}"/>
              </a:ext>
            </a:extLst>
          </p:cNvPr>
          <p:cNvSpPr>
            <a:spLocks noGrp="1"/>
          </p:cNvSpPr>
          <p:nvPr>
            <p:ph type="body" sz="quarter" idx="10"/>
          </p:nvPr>
        </p:nvSpPr>
        <p:spPr>
          <a:xfrm>
            <a:off x="274320" y="2011680"/>
            <a:ext cx="8563554" cy="4142629"/>
          </a:xfrm>
        </p:spPr>
        <p:txBody>
          <a:bodyPr wrap="square"/>
          <a:lstStyle/>
          <a:p>
            <a:pPr>
              <a:spcBef>
                <a:spcPts val="600"/>
              </a:spcBef>
            </a:pPr>
            <a:r>
              <a:rPr lang="en-US" sz="2200" dirty="0">
                <a:latin typeface="+mn-lt"/>
              </a:rPr>
              <a:t>NC was one of 10 states funded </a:t>
            </a:r>
            <a:r>
              <a:rPr lang="en-US" sz="2200" b="0" dirty="0">
                <a:latin typeface="+mn-lt"/>
              </a:rPr>
              <a:t>for enhanced surveillance of non-fatal firearm injuries</a:t>
            </a:r>
          </a:p>
          <a:p>
            <a:pPr>
              <a:spcBef>
                <a:spcPts val="600"/>
              </a:spcBef>
            </a:pPr>
            <a:r>
              <a:rPr lang="en-US" sz="2200" dirty="0">
                <a:latin typeface="+mn-lt"/>
              </a:rPr>
              <a:t>3-year award, </a:t>
            </a:r>
            <a:r>
              <a:rPr lang="en-US" sz="2200" b="0" dirty="0">
                <a:latin typeface="+mn-lt"/>
              </a:rPr>
              <a:t>started September 1, 2020</a:t>
            </a:r>
          </a:p>
          <a:p>
            <a:pPr>
              <a:spcBef>
                <a:spcPts val="600"/>
              </a:spcBef>
            </a:pPr>
            <a:endParaRPr lang="en-US" sz="2400" b="0" dirty="0">
              <a:latin typeface="+mn-lt"/>
            </a:endParaRPr>
          </a:p>
          <a:p>
            <a:pPr>
              <a:spcBef>
                <a:spcPts val="600"/>
              </a:spcBef>
            </a:pPr>
            <a:endParaRPr lang="en-US" sz="2400" b="0" dirty="0">
              <a:latin typeface="+mn-lt"/>
            </a:endParaRPr>
          </a:p>
        </p:txBody>
      </p:sp>
      <p:sp>
        <p:nvSpPr>
          <p:cNvPr id="4" name="Title 1">
            <a:extLst>
              <a:ext uri="{FF2B5EF4-FFF2-40B4-BE49-F238E27FC236}">
                <a16:creationId xmlns:a16="http://schemas.microsoft.com/office/drawing/2014/main" id="{9494BE47-16E3-F17A-9FEB-EC91C5F60EEC}"/>
              </a:ext>
            </a:extLst>
          </p:cNvPr>
          <p:cNvSpPr txBox="1">
            <a:spLocks/>
          </p:cNvSpPr>
          <p:nvPr/>
        </p:nvSpPr>
        <p:spPr>
          <a:xfrm>
            <a:off x="274320" y="1097280"/>
            <a:ext cx="8273562" cy="977884"/>
          </a:xfrm>
          <a:prstGeom prst="rect">
            <a:avLst/>
          </a:prstGeom>
        </p:spPr>
        <p:txBody>
          <a:bodyPr anchor="t">
            <a:noAutofit/>
          </a:bodyPr>
          <a:lstStyle>
            <a:lvl1pPr algn="l" defTabSz="685800" rtl="0" eaLnBrk="1" latinLnBrk="0" hangingPunct="1">
              <a:lnSpc>
                <a:spcPct val="90000"/>
              </a:lnSpc>
              <a:spcBef>
                <a:spcPct val="0"/>
              </a:spcBef>
              <a:buNone/>
              <a:defRPr sz="3200" b="1" i="0" kern="1200" baseline="0">
                <a:solidFill>
                  <a:schemeClr val="tx2">
                    <a:lumMod val="75000"/>
                  </a:schemeClr>
                </a:solidFill>
                <a:latin typeface="Gotham Bold" charset="0"/>
                <a:ea typeface="Gotham Bold" charset="0"/>
                <a:cs typeface="Gotham Bold" charset="0"/>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b="1" i="0" u="none" strike="noStrike" kern="1200" cap="none" spc="0" normalizeH="0" baseline="0" noProof="0" dirty="0">
                <a:ln>
                  <a:noFill/>
                </a:ln>
                <a:solidFill>
                  <a:srgbClr val="5C93D5"/>
                </a:solidFill>
                <a:effectLst/>
                <a:uLnTx/>
                <a:uFillTx/>
                <a:latin typeface="Arial"/>
              </a:rPr>
              <a:t>NC-FASTER</a:t>
            </a:r>
          </a:p>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5C93D5"/>
                </a:solidFill>
                <a:effectLst/>
                <a:uLnTx/>
                <a:uFillTx/>
                <a:latin typeface="Arial"/>
              </a:rPr>
              <a:t>Firearm Injury Surveillance Through Emergency Rooms </a:t>
            </a:r>
          </a:p>
        </p:txBody>
      </p:sp>
      <p:graphicFrame>
        <p:nvGraphicFramePr>
          <p:cNvPr id="10" name="Diagram 9">
            <a:extLst>
              <a:ext uri="{FF2B5EF4-FFF2-40B4-BE49-F238E27FC236}">
                <a16:creationId xmlns:a16="http://schemas.microsoft.com/office/drawing/2014/main" id="{D2DC9FC1-0068-53D3-FDC6-E0087BA6EBAE}"/>
              </a:ext>
            </a:extLst>
          </p:cNvPr>
          <p:cNvGraphicFramePr/>
          <p:nvPr>
            <p:extLst>
              <p:ext uri="{D42A27DB-BD31-4B8C-83A1-F6EECF244321}">
                <p14:modId xmlns:p14="http://schemas.microsoft.com/office/powerpoint/2010/main" val="626790699"/>
              </p:ext>
            </p:extLst>
          </p:nvPr>
        </p:nvGraphicFramePr>
        <p:xfrm>
          <a:off x="508897" y="3040912"/>
          <a:ext cx="8413923" cy="351937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extBox 6">
            <a:extLst>
              <a:ext uri="{FF2B5EF4-FFF2-40B4-BE49-F238E27FC236}">
                <a16:creationId xmlns:a16="http://schemas.microsoft.com/office/drawing/2014/main" id="{AE730EF2-2D7B-E8F1-B2F4-6AF7323E2924}"/>
              </a:ext>
            </a:extLst>
          </p:cNvPr>
          <p:cNvSpPr txBox="1"/>
          <p:nvPr/>
        </p:nvSpPr>
        <p:spPr>
          <a:xfrm>
            <a:off x="8703655" y="6611778"/>
            <a:ext cx="384562" cy="246221"/>
          </a:xfrm>
          <a:prstGeom prst="rect">
            <a:avLst/>
          </a:prstGeom>
          <a:noFill/>
        </p:spPr>
        <p:txBody>
          <a:bodyPr wrap="square" rtlCol="0">
            <a:spAutoFit/>
          </a:bodyPr>
          <a:lstStyle/>
          <a:p>
            <a:r>
              <a:rPr lang="en-US" sz="1000" b="1" dirty="0">
                <a:solidFill>
                  <a:srgbClr val="17375E"/>
                </a:solidFill>
              </a:rPr>
              <a:t>32</a:t>
            </a:r>
          </a:p>
        </p:txBody>
      </p:sp>
    </p:spTree>
    <p:extLst>
      <p:ext uri="{BB962C8B-B14F-4D97-AF65-F5344CB8AC3E}">
        <p14:creationId xmlns:p14="http://schemas.microsoft.com/office/powerpoint/2010/main" val="26814962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hart, line chart&#10;&#10;AI-generated content may be incorrect.">
            <a:extLst>
              <a:ext uri="{FF2B5EF4-FFF2-40B4-BE49-F238E27FC236}">
                <a16:creationId xmlns:a16="http://schemas.microsoft.com/office/drawing/2014/main" id="{D75626A5-7C64-EF21-D410-BB60B8E4AB9D}"/>
              </a:ext>
            </a:extLst>
          </p:cNvPr>
          <p:cNvPicPr>
            <a:picLocks noChangeAspect="1"/>
          </p:cNvPicPr>
          <p:nvPr/>
        </p:nvPicPr>
        <p:blipFill>
          <a:blip r:embed="rId3">
            <a:extLst>
              <a:ext uri="{28A0092B-C50C-407E-A947-70E740481C1C}">
                <a14:useLocalDpi xmlns:a14="http://schemas.microsoft.com/office/drawing/2010/main" val="0"/>
              </a:ext>
            </a:extLst>
          </a:blip>
          <a:srcRect t="891" b="3508"/>
          <a:stretch>
            <a:fillRect/>
          </a:stretch>
        </p:blipFill>
        <p:spPr>
          <a:xfrm>
            <a:off x="468703" y="1906438"/>
            <a:ext cx="7917161" cy="4399472"/>
          </a:xfrm>
          <a:prstGeom prst="rect">
            <a:avLst/>
          </a:prstGeom>
        </p:spPr>
      </p:pic>
      <p:sp>
        <p:nvSpPr>
          <p:cNvPr id="2" name="Title 1">
            <a:extLst>
              <a:ext uri="{FF2B5EF4-FFF2-40B4-BE49-F238E27FC236}">
                <a16:creationId xmlns:a16="http://schemas.microsoft.com/office/drawing/2014/main" id="{135E4A45-EF04-66CA-087E-F958074338F7}"/>
              </a:ext>
            </a:extLst>
          </p:cNvPr>
          <p:cNvSpPr>
            <a:spLocks noGrp="1"/>
          </p:cNvSpPr>
          <p:nvPr>
            <p:ph type="title"/>
          </p:nvPr>
        </p:nvSpPr>
        <p:spPr>
          <a:xfrm>
            <a:off x="274320" y="1097280"/>
            <a:ext cx="8563554" cy="548640"/>
          </a:xfrm>
        </p:spPr>
        <p:txBody>
          <a:bodyPr/>
          <a:lstStyle/>
          <a:p>
            <a:r>
              <a:rPr lang="en-US" sz="2600" dirty="0">
                <a:solidFill>
                  <a:srgbClr val="FF6E3A"/>
                </a:solidFill>
              </a:rPr>
              <a:t>NC-FASTER Definition </a:t>
            </a:r>
            <a:r>
              <a:rPr lang="en-US" sz="2600" dirty="0"/>
              <a:t>Compared to the Current </a:t>
            </a:r>
            <a:r>
              <a:rPr lang="en-US" sz="2600" dirty="0">
                <a:solidFill>
                  <a:srgbClr val="2C1B84"/>
                </a:solidFill>
              </a:rPr>
              <a:t>Code-Based Definition </a:t>
            </a:r>
            <a:r>
              <a:rPr lang="en-US" sz="2600" dirty="0"/>
              <a:t>for Firearm Injury ED Visits</a:t>
            </a:r>
          </a:p>
        </p:txBody>
      </p:sp>
      <p:sp>
        <p:nvSpPr>
          <p:cNvPr id="10" name="TextBox 9">
            <a:extLst>
              <a:ext uri="{FF2B5EF4-FFF2-40B4-BE49-F238E27FC236}">
                <a16:creationId xmlns:a16="http://schemas.microsoft.com/office/drawing/2014/main" id="{B5AD91B0-DA4D-C57F-5981-BBD3E5B79715}"/>
              </a:ext>
            </a:extLst>
          </p:cNvPr>
          <p:cNvSpPr txBox="1"/>
          <p:nvPr/>
        </p:nvSpPr>
        <p:spPr>
          <a:xfrm>
            <a:off x="8703655" y="6611778"/>
            <a:ext cx="384562" cy="246221"/>
          </a:xfrm>
          <a:prstGeom prst="rect">
            <a:avLst/>
          </a:prstGeom>
          <a:noFill/>
        </p:spPr>
        <p:txBody>
          <a:bodyPr wrap="square" rtlCol="0">
            <a:spAutoFit/>
          </a:bodyPr>
          <a:lstStyle/>
          <a:p>
            <a:r>
              <a:rPr lang="en-US" sz="1000" b="1" dirty="0">
                <a:solidFill>
                  <a:srgbClr val="17375E"/>
                </a:solidFill>
              </a:rPr>
              <a:t>33</a:t>
            </a:r>
          </a:p>
        </p:txBody>
      </p:sp>
      <p:sp>
        <p:nvSpPr>
          <p:cNvPr id="6" name="TextBox 1">
            <a:extLst>
              <a:ext uri="{FF2B5EF4-FFF2-40B4-BE49-F238E27FC236}">
                <a16:creationId xmlns:a16="http://schemas.microsoft.com/office/drawing/2014/main" id="{D924AB25-9008-6BA1-446A-5876CBDB4969}"/>
              </a:ext>
            </a:extLst>
          </p:cNvPr>
          <p:cNvSpPr txBox="1"/>
          <p:nvPr/>
        </p:nvSpPr>
        <p:spPr>
          <a:xfrm>
            <a:off x="274320" y="6237010"/>
            <a:ext cx="8196096" cy="497878"/>
          </a:xfrm>
          <a:prstGeom prst="rect">
            <a:avLst/>
          </a:prstGeom>
          <a:ln>
            <a:no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fld id="{5662440A-3E95-41C8-AC79-A0AD7049ACD2}" type="TxLink">
              <a:rPr lang="en-US" sz="900" b="0" i="0" u="none" strike="noStrike">
                <a:solidFill>
                  <a:srgbClr val="000000"/>
                </a:solidFill>
                <a:latin typeface="Arial" panose="020B0604020202020204" pitchFamily="34" charset="0"/>
                <a:cs typeface="Arial" panose="020B0604020202020204" pitchFamily="34" charset="0"/>
              </a:rPr>
              <a:pPr/>
              <a:t>*2024 Emergency Department (ED) Visit Data are provisional and subject to change; Limited to NC Residents
Source: NC DETECT, ED Visit Data, 2024, NC-FASTER Firearm Injury - All Intents CDC V2 Syndrome &amp; ICD-10-CM code based defintions </a:t>
            </a:fld>
            <a:endParaRPr lang="en-US" sz="900">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2305AC9C-CB7D-0153-5DDE-5BB2F3349A7B}"/>
              </a:ext>
            </a:extLst>
          </p:cNvPr>
          <p:cNvPicPr>
            <a:picLocks noChangeAspect="1"/>
          </p:cNvPicPr>
          <p:nvPr/>
        </p:nvPicPr>
        <p:blipFill>
          <a:blip r:embed="rId4">
            <a:extLst>
              <a:ext uri="{28A0092B-C50C-407E-A947-70E740481C1C}">
                <a14:useLocalDpi xmlns:a14="http://schemas.microsoft.com/office/drawing/2010/main" val="0"/>
              </a:ext>
            </a:extLst>
          </a:blip>
          <a:srcRect t="15412"/>
          <a:stretch>
            <a:fillRect/>
          </a:stretch>
        </p:blipFill>
        <p:spPr>
          <a:xfrm>
            <a:off x="3168103" y="2405040"/>
            <a:ext cx="5535552" cy="339854"/>
          </a:xfrm>
          <a:prstGeom prst="rect">
            <a:avLst/>
          </a:prstGeom>
        </p:spPr>
      </p:pic>
    </p:spTree>
    <p:extLst>
      <p:ext uri="{BB962C8B-B14F-4D97-AF65-F5344CB8AC3E}">
        <p14:creationId xmlns:p14="http://schemas.microsoft.com/office/powerpoint/2010/main" val="28506132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EB49954E-3D1F-1176-7845-7CEC52147479}"/>
              </a:ext>
            </a:extLst>
          </p:cNvPr>
          <p:cNvSpPr>
            <a:spLocks noGrp="1"/>
          </p:cNvSpPr>
          <p:nvPr>
            <p:ph type="title"/>
          </p:nvPr>
        </p:nvSpPr>
        <p:spPr>
          <a:xfrm>
            <a:off x="274320" y="1097280"/>
            <a:ext cx="8563554" cy="548640"/>
          </a:xfrm>
        </p:spPr>
        <p:txBody>
          <a:bodyPr/>
          <a:lstStyle/>
          <a:p>
            <a:r>
              <a:rPr lang="en-US" sz="2600" dirty="0">
                <a:latin typeface="+mn-lt"/>
              </a:rPr>
              <a:t>Intent coding in the ED visit data is inaccurate and in need of improvement for firearm injury tracking</a:t>
            </a:r>
            <a:br>
              <a:rPr lang="en-US" sz="2600" dirty="0">
                <a:latin typeface="+mn-lt"/>
              </a:rPr>
            </a:br>
            <a:endParaRPr lang="en-US" sz="2600" dirty="0"/>
          </a:p>
        </p:txBody>
      </p:sp>
      <p:sp>
        <p:nvSpPr>
          <p:cNvPr id="4" name="Title 2">
            <a:extLst>
              <a:ext uri="{FF2B5EF4-FFF2-40B4-BE49-F238E27FC236}">
                <a16:creationId xmlns:a16="http://schemas.microsoft.com/office/drawing/2014/main" id="{04017CA8-0637-7C49-592C-154C9BB1E11D}"/>
              </a:ext>
            </a:extLst>
          </p:cNvPr>
          <p:cNvSpPr txBox="1">
            <a:spLocks/>
          </p:cNvSpPr>
          <p:nvPr/>
        </p:nvSpPr>
        <p:spPr>
          <a:xfrm>
            <a:off x="5459913" y="2738513"/>
            <a:ext cx="3099817" cy="3250080"/>
          </a:xfrm>
          <a:prstGeom prst="rect">
            <a:avLst/>
          </a:prstGeom>
        </p:spPr>
        <p:txBody>
          <a:bodyPr anchor="t">
            <a:noAutofit/>
          </a:bodyPr>
          <a:lstStyle>
            <a:lvl1pPr algn="l" defTabSz="685800" rtl="0" eaLnBrk="1" latinLnBrk="0" hangingPunct="1">
              <a:lnSpc>
                <a:spcPct val="90000"/>
              </a:lnSpc>
              <a:spcBef>
                <a:spcPct val="0"/>
              </a:spcBef>
              <a:buNone/>
              <a:defRPr sz="3200" b="1" i="0" kern="120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sz="1800" b="0" dirty="0">
                <a:solidFill>
                  <a:srgbClr val="17375E"/>
                </a:solidFill>
                <a:latin typeface="+mn-lt"/>
              </a:rPr>
              <a:t>There is an </a:t>
            </a:r>
            <a:r>
              <a:rPr lang="en-US" sz="1800" dirty="0">
                <a:solidFill>
                  <a:srgbClr val="4F81BD"/>
                </a:solidFill>
                <a:latin typeface="+mn-lt"/>
              </a:rPr>
              <a:t>overcount of unintentional firearm injuries </a:t>
            </a:r>
            <a:r>
              <a:rPr lang="en-US" sz="1800" b="0" dirty="0">
                <a:solidFill>
                  <a:srgbClr val="17375E"/>
                </a:solidFill>
                <a:latin typeface="+mn-lt"/>
              </a:rPr>
              <a:t>and an undercount of intentional injuries, such as assaults and self-harm.</a:t>
            </a:r>
          </a:p>
          <a:p>
            <a:endParaRPr lang="en-US" sz="1800" b="0" dirty="0">
              <a:solidFill>
                <a:srgbClr val="17375E"/>
              </a:solidFill>
              <a:latin typeface="+mn-lt"/>
            </a:endParaRPr>
          </a:p>
          <a:p>
            <a:r>
              <a:rPr lang="en-US" sz="1800" b="0" dirty="0">
                <a:solidFill>
                  <a:srgbClr val="17375E"/>
                </a:solidFill>
                <a:latin typeface="+mn-lt"/>
              </a:rPr>
              <a:t>ICD-10-CM coding guidance currently defaults to unintentional injury if intent is not directly documented in the medical record and should be revised. </a:t>
            </a:r>
            <a:endParaRPr lang="en-US" sz="1800" b="0" dirty="0"/>
          </a:p>
        </p:txBody>
      </p:sp>
      <p:pic>
        <p:nvPicPr>
          <p:cNvPr id="6" name="Picture 5">
            <a:extLst>
              <a:ext uri="{FF2B5EF4-FFF2-40B4-BE49-F238E27FC236}">
                <a16:creationId xmlns:a16="http://schemas.microsoft.com/office/drawing/2014/main" id="{7D00CA8A-4778-BC08-9D56-813D151D59A9}"/>
              </a:ext>
            </a:extLst>
          </p:cNvPr>
          <p:cNvPicPr>
            <a:picLocks noChangeAspect="1"/>
          </p:cNvPicPr>
          <p:nvPr/>
        </p:nvPicPr>
        <p:blipFill>
          <a:blip r:embed="rId3"/>
          <a:stretch>
            <a:fillRect/>
          </a:stretch>
        </p:blipFill>
        <p:spPr>
          <a:xfrm>
            <a:off x="7473093" y="6336180"/>
            <a:ext cx="1183228" cy="488134"/>
          </a:xfrm>
          <a:prstGeom prst="rect">
            <a:avLst/>
          </a:prstGeom>
        </p:spPr>
      </p:pic>
      <p:sp>
        <p:nvSpPr>
          <p:cNvPr id="9" name="TextBox 1">
            <a:extLst>
              <a:ext uri="{FF2B5EF4-FFF2-40B4-BE49-F238E27FC236}">
                <a16:creationId xmlns:a16="http://schemas.microsoft.com/office/drawing/2014/main" id="{F1C73F3C-CAD9-47C8-A909-0D568CAEBF58}"/>
              </a:ext>
            </a:extLst>
          </p:cNvPr>
          <p:cNvSpPr txBox="1"/>
          <p:nvPr/>
        </p:nvSpPr>
        <p:spPr>
          <a:xfrm>
            <a:off x="274320" y="6311131"/>
            <a:ext cx="8139058" cy="321160"/>
          </a:xfrm>
          <a:prstGeom prst="rect">
            <a:avLst/>
          </a:prstGeom>
          <a:ln>
            <a:no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fld id="{4DC3F54E-9222-429F-A8BB-DC496B79B1BF}" type="TxLink">
              <a:rPr lang="en-US" sz="900" b="0" i="0" u="none" strike="noStrike" smtClean="0">
                <a:solidFill>
                  <a:srgbClr val="000000"/>
                </a:solidFill>
                <a:latin typeface="Arial" panose="020B0604020202020204" pitchFamily="34" charset="0"/>
                <a:cs typeface="Arial" panose="020B0604020202020204" pitchFamily="34" charset="0"/>
              </a:rPr>
              <a:pPr/>
              <a:t>Source: NC DETECT, ED Visit Data, NC-FASTER Firearm Injury - All Intents CDC V2 Syndrome</a:t>
            </a:fld>
            <a:endParaRPr lang="en-US" sz="900"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FDCE255E-B22B-42A1-FD80-AAA2784BB0CF}"/>
              </a:ext>
            </a:extLst>
          </p:cNvPr>
          <p:cNvSpPr txBox="1"/>
          <p:nvPr/>
        </p:nvSpPr>
        <p:spPr>
          <a:xfrm>
            <a:off x="8703655" y="6611778"/>
            <a:ext cx="384562" cy="246221"/>
          </a:xfrm>
          <a:prstGeom prst="rect">
            <a:avLst/>
          </a:prstGeom>
          <a:noFill/>
        </p:spPr>
        <p:txBody>
          <a:bodyPr wrap="square" rtlCol="0">
            <a:spAutoFit/>
          </a:bodyPr>
          <a:lstStyle/>
          <a:p>
            <a:r>
              <a:rPr lang="en-US" sz="1000" b="1" dirty="0">
                <a:solidFill>
                  <a:srgbClr val="17375E"/>
                </a:solidFill>
              </a:rPr>
              <a:t>34</a:t>
            </a:r>
          </a:p>
        </p:txBody>
      </p:sp>
      <p:graphicFrame>
        <p:nvGraphicFramePr>
          <p:cNvPr id="3" name="Table 2">
            <a:extLst>
              <a:ext uri="{FF2B5EF4-FFF2-40B4-BE49-F238E27FC236}">
                <a16:creationId xmlns:a16="http://schemas.microsoft.com/office/drawing/2014/main" id="{28FA9A8C-8963-95A1-8511-86A32B7009EC}"/>
              </a:ext>
            </a:extLst>
          </p:cNvPr>
          <p:cNvGraphicFramePr>
            <a:graphicFrameLocks noGrp="1"/>
          </p:cNvGraphicFramePr>
          <p:nvPr>
            <p:extLst>
              <p:ext uri="{D42A27DB-BD31-4B8C-83A1-F6EECF244321}">
                <p14:modId xmlns:p14="http://schemas.microsoft.com/office/powerpoint/2010/main" val="261217188"/>
              </p:ext>
            </p:extLst>
          </p:nvPr>
        </p:nvGraphicFramePr>
        <p:xfrm>
          <a:off x="343798" y="1922045"/>
          <a:ext cx="7886700" cy="586301"/>
        </p:xfrm>
        <a:graphic>
          <a:graphicData uri="http://schemas.openxmlformats.org/drawingml/2006/table">
            <a:tbl>
              <a:tblPr/>
              <a:tblGrid>
                <a:gridCol w="7886700">
                  <a:extLst>
                    <a:ext uri="{9D8B030D-6E8A-4147-A177-3AD203B41FA5}">
                      <a16:colId xmlns:a16="http://schemas.microsoft.com/office/drawing/2014/main" val="3061578425"/>
                    </a:ext>
                  </a:extLst>
                </a:gridCol>
              </a:tblGrid>
              <a:tr h="581629">
                <a:tc>
                  <a:txBody>
                    <a:bodyPr/>
                    <a:lstStyle/>
                    <a:p>
                      <a:pPr algn="l" fontAlgn="ctr"/>
                      <a:r>
                        <a:rPr lang="en-US" sz="1900" b="1" i="0" u="none" strike="noStrike" dirty="0">
                          <a:solidFill>
                            <a:srgbClr val="17375E"/>
                          </a:solidFill>
                          <a:effectLst/>
                          <a:latin typeface="Arial" panose="020B0604020202020204" pitchFamily="34" charset="0"/>
                        </a:rPr>
                        <a:t>Most firearm-related injury ED visits (67%) from January-March 2025 were coded as unintentional injuries.</a:t>
                      </a:r>
                    </a:p>
                  </a:txBody>
                  <a:tcPr marL="7181" marR="7181" marT="718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1453390392"/>
                  </a:ext>
                </a:extLst>
              </a:tr>
            </a:tbl>
          </a:graphicData>
        </a:graphic>
      </p:graphicFrame>
      <p:graphicFrame>
        <p:nvGraphicFramePr>
          <p:cNvPr id="7" name="Chart 6">
            <a:extLst>
              <a:ext uri="{FF2B5EF4-FFF2-40B4-BE49-F238E27FC236}">
                <a16:creationId xmlns:a16="http://schemas.microsoft.com/office/drawing/2014/main" id="{1A757A4D-2E4E-56CE-CE13-EAAA1A6592E2}"/>
              </a:ext>
            </a:extLst>
          </p:cNvPr>
          <p:cNvGraphicFramePr>
            <a:graphicFrameLocks/>
          </p:cNvGraphicFramePr>
          <p:nvPr>
            <p:extLst>
              <p:ext uri="{D42A27DB-BD31-4B8C-83A1-F6EECF244321}">
                <p14:modId xmlns:p14="http://schemas.microsoft.com/office/powerpoint/2010/main" val="3296335920"/>
              </p:ext>
            </p:extLst>
          </p:nvPr>
        </p:nvGraphicFramePr>
        <p:xfrm>
          <a:off x="411735" y="2738513"/>
          <a:ext cx="5048178" cy="310157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805633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2">
            <a:extLst>
              <a:ext uri="{FF2B5EF4-FFF2-40B4-BE49-F238E27FC236}">
                <a16:creationId xmlns:a16="http://schemas.microsoft.com/office/drawing/2014/main" id="{7807FB44-C11D-F576-F989-DABF0231DB6C}"/>
              </a:ext>
            </a:extLst>
          </p:cNvPr>
          <p:cNvSpPr txBox="1">
            <a:spLocks/>
          </p:cNvSpPr>
          <p:nvPr/>
        </p:nvSpPr>
        <p:spPr>
          <a:xfrm>
            <a:off x="274320" y="1920240"/>
            <a:ext cx="3063772" cy="461518"/>
          </a:xfrm>
          <a:prstGeom prst="rect">
            <a:avLst/>
          </a:prstGeom>
          <a:noFill/>
        </p:spPr>
        <p:txBody>
          <a:bodyPr lIns="91440" tIns="45720" rIns="91440" bIns="45720" anchor="t">
            <a:noAutofit/>
          </a:bodyPr>
          <a:lstStyle>
            <a:lvl1pPr marL="228600" indent="-228600" algn="l" defTabSz="685800" rtl="0" eaLnBrk="1" latinLnBrk="0" hangingPunct="1">
              <a:lnSpc>
                <a:spcPct val="100000"/>
              </a:lnSpc>
              <a:spcBef>
                <a:spcPts val="1200"/>
              </a:spcBef>
              <a:buFont typeface="Arial" panose="020B0604020202020204" pitchFamily="34" charset="0"/>
              <a:buChar char="•"/>
              <a:defRPr sz="2800" b="1" i="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576263" indent="-233363" algn="l" defTabSz="685800" rtl="0" eaLnBrk="1" latinLnBrk="0" hangingPunct="1">
              <a:lnSpc>
                <a:spcPct val="100000"/>
              </a:lnSpc>
              <a:spcBef>
                <a:spcPts val="375"/>
              </a:spcBef>
              <a:buFont typeface="Franklin Gothic Medium" panose="020B0603020102020204" pitchFamily="34" charset="0"/>
              <a:buChar char="−"/>
              <a:defRPr sz="2400" b="1" i="0" kern="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973138" indent="-228600" algn="l" defTabSz="685800" rtl="0" eaLnBrk="1" latinLnBrk="0" hangingPunct="1">
              <a:lnSpc>
                <a:spcPct val="100000"/>
              </a:lnSpc>
              <a:spcBef>
                <a:spcPts val="375"/>
              </a:spcBef>
              <a:buFont typeface="Arial" panose="020B0604020202020204" pitchFamily="34" charset="0"/>
              <a:buChar char="•"/>
              <a:defRPr sz="2000" b="1" i="0" kern="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Franklin Gothic Medium" panose="020B0603020102020204" pitchFamily="34"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Franklin Gothic Medium" panose="020B06030201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003B70"/>
                </a:solidFill>
                <a:effectLst/>
                <a:uLnTx/>
                <a:uFillTx/>
                <a:latin typeface="Arial"/>
                <a:cs typeface="Arial"/>
              </a:rPr>
              <a:t>Quarterly &amp; Annual Reports</a:t>
            </a:r>
          </a:p>
          <a:p>
            <a:pPr marL="0" marR="0" lvl="0" indent="0" algn="l" defTabSz="685800" rtl="0" eaLnBrk="1" fontAlgn="auto" latinLnBrk="0" hangingPunct="1">
              <a:lnSpc>
                <a:spcPct val="100000"/>
              </a:lnSpc>
              <a:spcBef>
                <a:spcPts val="6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5" name="TextBox 4">
            <a:hlinkClick r:id="rId3"/>
            <a:extLst>
              <a:ext uri="{FF2B5EF4-FFF2-40B4-BE49-F238E27FC236}">
                <a16:creationId xmlns:a16="http://schemas.microsoft.com/office/drawing/2014/main" id="{4B470616-394B-0999-9149-60888C154198}"/>
              </a:ext>
            </a:extLst>
          </p:cNvPr>
          <p:cNvSpPr txBox="1"/>
          <p:nvPr/>
        </p:nvSpPr>
        <p:spPr>
          <a:xfrm>
            <a:off x="6098102" y="5746434"/>
            <a:ext cx="2850406" cy="92333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Arial"/>
                <a:ea typeface="+mn-ea"/>
                <a:cs typeface="+mn-cs"/>
                <a:hlinkClick r:id="rId3"/>
              </a:rPr>
              <a:t>https://ncdetect.org/nc-faster-firearm-quarterly-reports/</a:t>
            </a:r>
            <a:endParaRPr kumimoji="0" lang="en-US" b="0" i="0" u="none" strike="noStrike" kern="1200" cap="none" spc="0" normalizeH="0" baseline="0" noProof="0" dirty="0">
              <a:ln>
                <a:noFill/>
              </a:ln>
              <a:solidFill>
                <a:prstClr val="black"/>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BCABC37C-CFCA-CD82-B1AD-1F3516C9996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21848" y="2549084"/>
            <a:ext cx="5378607" cy="3948909"/>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48CB3E59-34A9-CFF8-4ED0-EF6B9B89493A}"/>
              </a:ext>
            </a:extLst>
          </p:cNvPr>
          <p:cNvPicPr>
            <a:picLocks noChangeAspect="1"/>
          </p:cNvPicPr>
          <p:nvPr/>
        </p:nvPicPr>
        <p:blipFill>
          <a:blip r:embed="rId5">
            <a:extLst>
              <a:ext uri="{28A0092B-C50C-407E-A947-70E740481C1C}">
                <a14:useLocalDpi xmlns:a14="http://schemas.microsoft.com/office/drawing/2010/main" val="0"/>
              </a:ext>
            </a:extLst>
          </a:blip>
          <a:srcRect t="2425" b="2290"/>
          <a:stretch>
            <a:fillRect/>
          </a:stretch>
        </p:blipFill>
        <p:spPr>
          <a:xfrm>
            <a:off x="3313423" y="1699405"/>
            <a:ext cx="5296234" cy="3778370"/>
          </a:xfrm>
          <a:prstGeom prst="rect">
            <a:avLst/>
          </a:prstGeom>
          <a:ln>
            <a:noFill/>
          </a:ln>
          <a:effectLst>
            <a:outerShdw blurRad="292100" dist="139700" dir="2700000" algn="tl" rotWithShape="0">
              <a:srgbClr val="333333">
                <a:alpha val="65000"/>
              </a:srgbClr>
            </a:outerShdw>
          </a:effectLst>
        </p:spPr>
      </p:pic>
      <p:sp>
        <p:nvSpPr>
          <p:cNvPr id="3" name="Title 1">
            <a:extLst>
              <a:ext uri="{FF2B5EF4-FFF2-40B4-BE49-F238E27FC236}">
                <a16:creationId xmlns:a16="http://schemas.microsoft.com/office/drawing/2014/main" id="{2044AAE7-8399-852D-1A54-0A2E07AE63E7}"/>
              </a:ext>
            </a:extLst>
          </p:cNvPr>
          <p:cNvSpPr txBox="1">
            <a:spLocks/>
          </p:cNvSpPr>
          <p:nvPr/>
        </p:nvSpPr>
        <p:spPr>
          <a:xfrm>
            <a:off x="274320" y="1097280"/>
            <a:ext cx="8273562" cy="977884"/>
          </a:xfrm>
          <a:prstGeom prst="rect">
            <a:avLst/>
          </a:prstGeom>
        </p:spPr>
        <p:txBody>
          <a:bodyPr anchor="t">
            <a:noAutofit/>
          </a:bodyPr>
          <a:lstStyle>
            <a:lvl1pPr algn="l" defTabSz="685800" rtl="0" eaLnBrk="1" latinLnBrk="0" hangingPunct="1">
              <a:lnSpc>
                <a:spcPct val="90000"/>
              </a:lnSpc>
              <a:spcBef>
                <a:spcPct val="0"/>
              </a:spcBef>
              <a:buNone/>
              <a:defRPr sz="3200" b="1" i="0" kern="1200" baseline="0">
                <a:solidFill>
                  <a:schemeClr val="tx2">
                    <a:lumMod val="75000"/>
                  </a:schemeClr>
                </a:solidFill>
                <a:latin typeface="Gotham Bold" charset="0"/>
                <a:ea typeface="Gotham Bold" charset="0"/>
                <a:cs typeface="Gotham Bold" charset="0"/>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b="1" i="0" u="none" strike="noStrike" kern="1200" cap="none" spc="0" normalizeH="0" baseline="0" noProof="0" dirty="0">
                <a:ln>
                  <a:noFill/>
                </a:ln>
                <a:solidFill>
                  <a:srgbClr val="5C93D5"/>
                </a:solidFill>
                <a:effectLst/>
                <a:uLnTx/>
                <a:uFillTx/>
                <a:latin typeface="Arial"/>
              </a:rPr>
              <a:t>NC-FASTER</a:t>
            </a:r>
          </a:p>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17375E"/>
                </a:solidFill>
                <a:effectLst/>
                <a:uLnTx/>
                <a:uFillTx/>
                <a:latin typeface="Arial"/>
              </a:rPr>
              <a:t>Data Products</a:t>
            </a:r>
          </a:p>
        </p:txBody>
      </p:sp>
      <p:sp>
        <p:nvSpPr>
          <p:cNvPr id="6" name="TextBox 5">
            <a:extLst>
              <a:ext uri="{FF2B5EF4-FFF2-40B4-BE49-F238E27FC236}">
                <a16:creationId xmlns:a16="http://schemas.microsoft.com/office/drawing/2014/main" id="{B63FC106-8BED-964B-FBF3-51AEC5FB4711}"/>
              </a:ext>
            </a:extLst>
          </p:cNvPr>
          <p:cNvSpPr txBox="1"/>
          <p:nvPr/>
        </p:nvSpPr>
        <p:spPr>
          <a:xfrm>
            <a:off x="8703655" y="6611778"/>
            <a:ext cx="384562" cy="246221"/>
          </a:xfrm>
          <a:prstGeom prst="rect">
            <a:avLst/>
          </a:prstGeom>
          <a:noFill/>
        </p:spPr>
        <p:txBody>
          <a:bodyPr wrap="square" rtlCol="0">
            <a:spAutoFit/>
          </a:bodyPr>
          <a:lstStyle/>
          <a:p>
            <a:r>
              <a:rPr lang="en-US" sz="1000" b="1" dirty="0">
                <a:solidFill>
                  <a:srgbClr val="17375E"/>
                </a:solidFill>
              </a:rPr>
              <a:t>35</a:t>
            </a:r>
          </a:p>
        </p:txBody>
      </p:sp>
    </p:spTree>
    <p:extLst>
      <p:ext uri="{BB962C8B-B14F-4D97-AF65-F5344CB8AC3E}">
        <p14:creationId xmlns:p14="http://schemas.microsoft.com/office/powerpoint/2010/main" val="37833650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F95E809B-EE08-0F82-AE95-3D03FC519755}"/>
              </a:ext>
            </a:extLst>
          </p:cNvPr>
          <p:cNvGrpSpPr/>
          <p:nvPr/>
        </p:nvGrpSpPr>
        <p:grpSpPr>
          <a:xfrm>
            <a:off x="-134775" y="2436315"/>
            <a:ext cx="9525690" cy="3137460"/>
            <a:chOff x="-190844" y="2421171"/>
            <a:chExt cx="9525690" cy="3137460"/>
          </a:xfrm>
        </p:grpSpPr>
        <p:graphicFrame>
          <p:nvGraphicFramePr>
            <p:cNvPr id="8" name="Chart 7">
              <a:extLst>
                <a:ext uri="{FF2B5EF4-FFF2-40B4-BE49-F238E27FC236}">
                  <a16:creationId xmlns:a16="http://schemas.microsoft.com/office/drawing/2014/main" id="{A9EB7D2B-454C-A07A-274B-1EA371768897}"/>
                </a:ext>
              </a:extLst>
            </p:cNvPr>
            <p:cNvGraphicFramePr>
              <a:graphicFrameLocks/>
            </p:cNvGraphicFramePr>
            <p:nvPr>
              <p:extLst>
                <p:ext uri="{D42A27DB-BD31-4B8C-83A1-F6EECF244321}">
                  <p14:modId xmlns:p14="http://schemas.microsoft.com/office/powerpoint/2010/main" val="2434290391"/>
                </p:ext>
              </p:extLst>
            </p:nvPr>
          </p:nvGraphicFramePr>
          <p:xfrm>
            <a:off x="-190844" y="2421171"/>
            <a:ext cx="3614850" cy="31374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3E67E5-20BA-4AD8-9628-51D35E685798}"/>
                </a:ext>
              </a:extLst>
            </p:cNvPr>
            <p:cNvGraphicFramePr>
              <a:graphicFrameLocks/>
            </p:cNvGraphicFramePr>
            <p:nvPr>
              <p:extLst>
                <p:ext uri="{D42A27DB-BD31-4B8C-83A1-F6EECF244321}">
                  <p14:modId xmlns:p14="http://schemas.microsoft.com/office/powerpoint/2010/main" val="1255396811"/>
                </p:ext>
              </p:extLst>
            </p:nvPr>
          </p:nvGraphicFramePr>
          <p:xfrm>
            <a:off x="2641295" y="2421171"/>
            <a:ext cx="3614850" cy="313746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a:extLst>
                <a:ext uri="{FF2B5EF4-FFF2-40B4-BE49-F238E27FC236}">
                  <a16:creationId xmlns:a16="http://schemas.microsoft.com/office/drawing/2014/main" id="{E6663E1C-95AA-41BD-8039-C40D727286CA}"/>
                </a:ext>
              </a:extLst>
            </p:cNvPr>
            <p:cNvGraphicFramePr>
              <a:graphicFrameLocks/>
            </p:cNvGraphicFramePr>
            <p:nvPr>
              <p:extLst>
                <p:ext uri="{D42A27DB-BD31-4B8C-83A1-F6EECF244321}">
                  <p14:modId xmlns:p14="http://schemas.microsoft.com/office/powerpoint/2010/main" val="2851858110"/>
                </p:ext>
              </p:extLst>
            </p:nvPr>
          </p:nvGraphicFramePr>
          <p:xfrm>
            <a:off x="5719996" y="2421171"/>
            <a:ext cx="3614850" cy="3137460"/>
          </p:xfrm>
          <a:graphic>
            <a:graphicData uri="http://schemas.openxmlformats.org/drawingml/2006/chart">
              <c:chart xmlns:c="http://schemas.openxmlformats.org/drawingml/2006/chart" xmlns:r="http://schemas.openxmlformats.org/officeDocument/2006/relationships" r:id="rId5"/>
            </a:graphicData>
          </a:graphic>
        </p:graphicFrame>
        <p:sp>
          <p:nvSpPr>
            <p:cNvPr id="11" name="TextBox 10">
              <a:extLst>
                <a:ext uri="{FF2B5EF4-FFF2-40B4-BE49-F238E27FC236}">
                  <a16:creationId xmlns:a16="http://schemas.microsoft.com/office/drawing/2014/main" id="{1DA59537-C376-962E-E809-3DA79A7C6F4E}"/>
                </a:ext>
              </a:extLst>
            </p:cNvPr>
            <p:cNvSpPr txBox="1"/>
            <p:nvPr/>
          </p:nvSpPr>
          <p:spPr>
            <a:xfrm>
              <a:off x="948136" y="3732432"/>
              <a:ext cx="1414801"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FC8D62"/>
                  </a:solidFill>
                  <a:effectLst/>
                  <a:uLnTx/>
                  <a:uFillTx/>
                  <a:latin typeface="Arial Narrow" panose="020B0606020202030204" pitchFamily="34" charset="0"/>
                </a:rPr>
                <a:t>42%</a:t>
              </a:r>
            </a:p>
          </p:txBody>
        </p:sp>
        <p:sp>
          <p:nvSpPr>
            <p:cNvPr id="12" name="TextBox 11">
              <a:extLst>
                <a:ext uri="{FF2B5EF4-FFF2-40B4-BE49-F238E27FC236}">
                  <a16:creationId xmlns:a16="http://schemas.microsoft.com/office/drawing/2014/main" id="{D5D6D519-DEFA-5E36-4B28-EE2B34662EE1}"/>
                </a:ext>
              </a:extLst>
            </p:cNvPr>
            <p:cNvSpPr txBox="1"/>
            <p:nvPr/>
          </p:nvSpPr>
          <p:spPr>
            <a:xfrm>
              <a:off x="934381" y="4431399"/>
              <a:ext cx="1364401" cy="369781"/>
            </a:xfrm>
            <a:prstGeom prst="rect">
              <a:avLst/>
            </a:prstGeom>
            <a:noFill/>
          </p:spPr>
          <p:txBody>
            <a:bodyPr wrap="square" rtlCol="0">
              <a:spAutoFit/>
            </a:bodyPr>
            <a:lstStyle/>
            <a:p>
              <a:pPr marL="0" marR="0" lvl="0" indent="0" algn="ctr" defTabSz="457200" rtl="0" eaLnBrk="1" fontAlgn="auto" latinLnBrk="0" hangingPunct="1">
                <a:lnSpc>
                  <a:spcPct val="75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3B70"/>
                  </a:solidFill>
                  <a:effectLst/>
                  <a:uLnTx/>
                  <a:uFillTx/>
                  <a:latin typeface="Arial"/>
                  <a:ea typeface="+mn-ea"/>
                  <a:cs typeface="+mn-cs"/>
                </a:rPr>
                <a:t>of NC adults surveyed</a:t>
              </a:r>
            </a:p>
          </p:txBody>
        </p:sp>
        <p:sp>
          <p:nvSpPr>
            <p:cNvPr id="13" name="TextBox 12">
              <a:extLst>
                <a:ext uri="{FF2B5EF4-FFF2-40B4-BE49-F238E27FC236}">
                  <a16:creationId xmlns:a16="http://schemas.microsoft.com/office/drawing/2014/main" id="{14413A41-5B55-1E44-E16A-B1C6321A9FBF}"/>
                </a:ext>
              </a:extLst>
            </p:cNvPr>
            <p:cNvSpPr txBox="1"/>
            <p:nvPr/>
          </p:nvSpPr>
          <p:spPr>
            <a:xfrm>
              <a:off x="3842649" y="3693523"/>
              <a:ext cx="1414801"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CE6136"/>
                  </a:solidFill>
                  <a:effectLst/>
                  <a:uLnTx/>
                  <a:uFillTx/>
                  <a:latin typeface="Arial Narrow" panose="020B0606020202030204" pitchFamily="34" charset="0"/>
                </a:rPr>
                <a:t>45%</a:t>
              </a:r>
            </a:p>
          </p:txBody>
        </p:sp>
        <p:sp>
          <p:nvSpPr>
            <p:cNvPr id="14" name="TextBox 13">
              <a:extLst>
                <a:ext uri="{FF2B5EF4-FFF2-40B4-BE49-F238E27FC236}">
                  <a16:creationId xmlns:a16="http://schemas.microsoft.com/office/drawing/2014/main" id="{8D172786-6A89-731F-5F1C-33B3F52F38BC}"/>
                </a:ext>
              </a:extLst>
            </p:cNvPr>
            <p:cNvSpPr txBox="1"/>
            <p:nvPr/>
          </p:nvSpPr>
          <p:spPr>
            <a:xfrm>
              <a:off x="3828894" y="4392491"/>
              <a:ext cx="1364401" cy="508281"/>
            </a:xfrm>
            <a:prstGeom prst="rect">
              <a:avLst/>
            </a:prstGeom>
            <a:noFill/>
          </p:spPr>
          <p:txBody>
            <a:bodyPr wrap="square" rtlCol="0">
              <a:spAutoFit/>
            </a:bodyPr>
            <a:lstStyle/>
            <a:p>
              <a:pPr marL="0" marR="0" lvl="0" indent="0" algn="ctr" defTabSz="457200" rtl="0" eaLnBrk="1" fontAlgn="auto" latinLnBrk="0" hangingPunct="1">
                <a:lnSpc>
                  <a:spcPct val="75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3B70"/>
                  </a:solidFill>
                  <a:effectLst/>
                  <a:uLnTx/>
                  <a:uFillTx/>
                  <a:latin typeface="Arial"/>
                  <a:ea typeface="+mn-ea"/>
                  <a:cs typeface="+mn-cs"/>
                </a:rPr>
                <a:t>of those with firearms kept </a:t>
              </a:r>
            </a:p>
            <a:p>
              <a:pPr marL="0" marR="0" lvl="0" indent="0" algn="ctr" defTabSz="457200" rtl="0" eaLnBrk="1" fontAlgn="auto" latinLnBrk="0" hangingPunct="1">
                <a:lnSpc>
                  <a:spcPct val="75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3B70"/>
                  </a:solidFill>
                  <a:effectLst/>
                  <a:uLnTx/>
                  <a:uFillTx/>
                  <a:latin typeface="Arial"/>
                  <a:ea typeface="+mn-ea"/>
                  <a:cs typeface="+mn-cs"/>
                </a:rPr>
                <a:t>at home</a:t>
              </a:r>
            </a:p>
          </p:txBody>
        </p:sp>
        <p:sp>
          <p:nvSpPr>
            <p:cNvPr id="15" name="TextBox 14">
              <a:extLst>
                <a:ext uri="{FF2B5EF4-FFF2-40B4-BE49-F238E27FC236}">
                  <a16:creationId xmlns:a16="http://schemas.microsoft.com/office/drawing/2014/main" id="{7F54ACFC-FAD0-B913-9783-DCD0CE8D8EC8}"/>
                </a:ext>
              </a:extLst>
            </p:cNvPr>
            <p:cNvSpPr txBox="1"/>
            <p:nvPr/>
          </p:nvSpPr>
          <p:spPr>
            <a:xfrm>
              <a:off x="6867797" y="3693523"/>
              <a:ext cx="1414801"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8D4123"/>
                  </a:solidFill>
                  <a:effectLst/>
                  <a:uLnTx/>
                  <a:uFillTx/>
                  <a:latin typeface="Arial Narrow" panose="020B0606020202030204" pitchFamily="34" charset="0"/>
                </a:rPr>
                <a:t>53%</a:t>
              </a:r>
            </a:p>
          </p:txBody>
        </p:sp>
        <p:sp>
          <p:nvSpPr>
            <p:cNvPr id="16" name="TextBox 15">
              <a:extLst>
                <a:ext uri="{FF2B5EF4-FFF2-40B4-BE49-F238E27FC236}">
                  <a16:creationId xmlns:a16="http://schemas.microsoft.com/office/drawing/2014/main" id="{D96D0C44-C2BB-3822-8DC8-6A58AD725857}"/>
                </a:ext>
              </a:extLst>
            </p:cNvPr>
            <p:cNvSpPr txBox="1"/>
            <p:nvPr/>
          </p:nvSpPr>
          <p:spPr>
            <a:xfrm>
              <a:off x="6854042" y="4392491"/>
              <a:ext cx="1364401" cy="508281"/>
            </a:xfrm>
            <a:prstGeom prst="rect">
              <a:avLst/>
            </a:prstGeom>
            <a:noFill/>
          </p:spPr>
          <p:txBody>
            <a:bodyPr wrap="square" rtlCol="0">
              <a:spAutoFit/>
            </a:bodyPr>
            <a:lstStyle/>
            <a:p>
              <a:pPr marL="0" marR="0" lvl="0" indent="0" algn="ctr" defTabSz="457200" rtl="0" eaLnBrk="1" fontAlgn="auto" latinLnBrk="0" hangingPunct="1">
                <a:lnSpc>
                  <a:spcPct val="75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3B70"/>
                  </a:solidFill>
                  <a:effectLst/>
                  <a:uLnTx/>
                  <a:uFillTx/>
                  <a:latin typeface="Arial"/>
                  <a:ea typeface="+mn-ea"/>
                  <a:cs typeface="+mn-cs"/>
                </a:rPr>
                <a:t>of those with loaded firearms at home</a:t>
              </a:r>
            </a:p>
          </p:txBody>
        </p:sp>
      </p:grpSp>
      <p:sp>
        <p:nvSpPr>
          <p:cNvPr id="5" name="Title 1">
            <a:extLst>
              <a:ext uri="{FF2B5EF4-FFF2-40B4-BE49-F238E27FC236}">
                <a16:creationId xmlns:a16="http://schemas.microsoft.com/office/drawing/2014/main" id="{449D9890-4329-32F2-A457-33C5871A85A1}"/>
              </a:ext>
            </a:extLst>
          </p:cNvPr>
          <p:cNvSpPr txBox="1">
            <a:spLocks/>
          </p:cNvSpPr>
          <p:nvPr/>
        </p:nvSpPr>
        <p:spPr>
          <a:xfrm>
            <a:off x="274320" y="1097280"/>
            <a:ext cx="8273562" cy="548640"/>
          </a:xfrm>
          <a:prstGeom prst="rect">
            <a:avLst/>
          </a:prstGeom>
        </p:spPr>
        <p:txBody>
          <a:bodyPr anchor="t">
            <a:noAutofit/>
          </a:bodyPr>
          <a:lstStyle>
            <a:lvl1pPr algn="l" defTabSz="685800" rtl="0" eaLnBrk="1" latinLnBrk="0" hangingPunct="1">
              <a:lnSpc>
                <a:spcPct val="90000"/>
              </a:lnSpc>
              <a:spcBef>
                <a:spcPct val="0"/>
              </a:spcBef>
              <a:buNone/>
              <a:defRPr sz="3200" b="1" i="0" kern="1200" baseline="0">
                <a:solidFill>
                  <a:schemeClr val="tx2">
                    <a:lumMod val="75000"/>
                  </a:schemeClr>
                </a:solidFill>
                <a:latin typeface="Gotham Bold" charset="0"/>
                <a:ea typeface="Gotham Bold" charset="0"/>
                <a:cs typeface="Gotham Bold" charset="0"/>
              </a:defRPr>
            </a:lvl1pPr>
          </a:lstStyle>
          <a:p>
            <a:pPr marL="0" marR="0" lvl="0" indent="0" algn="l" defTabSz="685800" rtl="0" eaLnBrk="1" fontAlgn="auto" latinLnBrk="0" hangingPunct="1">
              <a:lnSpc>
                <a:spcPct val="90000"/>
              </a:lnSpc>
              <a:spcBef>
                <a:spcPts val="600"/>
              </a:spcBef>
              <a:spcAft>
                <a:spcPts val="0"/>
              </a:spcAft>
              <a:buClrTx/>
              <a:buSzTx/>
              <a:buFontTx/>
              <a:buNone/>
              <a:tabLst/>
              <a:defRPr/>
            </a:pPr>
            <a:r>
              <a:rPr kumimoji="0" lang="en-US" sz="2600" b="1" i="0" u="none" strike="noStrike" kern="1200" cap="none" spc="0" normalizeH="0" baseline="0" noProof="0" dirty="0">
                <a:ln>
                  <a:noFill/>
                </a:ln>
                <a:solidFill>
                  <a:srgbClr val="5C93D5"/>
                </a:solidFill>
                <a:effectLst/>
                <a:uLnTx/>
                <a:uFillTx/>
                <a:latin typeface="Arial"/>
              </a:rPr>
              <a:t>More than 2/5 of NC adults </a:t>
            </a:r>
            <a:r>
              <a:rPr kumimoji="0" lang="en-US" sz="2600" b="1" i="0" u="none" strike="noStrike" kern="1200" cap="none" spc="0" normalizeH="0" baseline="0" noProof="0" dirty="0">
                <a:ln>
                  <a:noFill/>
                </a:ln>
                <a:solidFill>
                  <a:srgbClr val="FC8D62"/>
                </a:solidFill>
                <a:effectLst/>
                <a:uLnTx/>
                <a:uFillTx/>
                <a:latin typeface="Arial"/>
              </a:rPr>
              <a:t>have a firearm in or around the home.</a:t>
            </a:r>
            <a:r>
              <a:rPr kumimoji="0" lang="en-US" sz="2600" b="1" i="0" u="none" strike="noStrike" kern="1200" cap="none" spc="0" normalizeH="0" baseline="30000" noProof="0" dirty="0">
                <a:ln>
                  <a:noFill/>
                </a:ln>
                <a:solidFill>
                  <a:srgbClr val="FC8D62"/>
                </a:solidFill>
                <a:effectLst/>
                <a:uLnTx/>
                <a:uFillTx/>
                <a:latin typeface="Arial"/>
              </a:rPr>
              <a:t>1</a:t>
            </a:r>
            <a:r>
              <a:rPr kumimoji="0" lang="en-US" sz="2600" b="1" i="0" u="none" strike="noStrike" kern="1200" cap="none" spc="0" normalizeH="0" baseline="0" noProof="0" dirty="0">
                <a:ln>
                  <a:noFill/>
                </a:ln>
                <a:solidFill>
                  <a:srgbClr val="FC8D62"/>
                </a:solidFill>
                <a:effectLst/>
                <a:uLnTx/>
                <a:uFillTx/>
                <a:latin typeface="Arial"/>
              </a:rPr>
              <a:t> </a:t>
            </a:r>
            <a:r>
              <a:rPr kumimoji="0" lang="en-US" sz="2600" b="1" i="0" u="none" strike="noStrike" kern="1200" cap="none" spc="0" normalizeH="0" baseline="0" noProof="0" dirty="0">
                <a:ln>
                  <a:noFill/>
                </a:ln>
                <a:solidFill>
                  <a:srgbClr val="5C93D5"/>
                </a:solidFill>
                <a:effectLst/>
                <a:uLnTx/>
                <a:uFillTx/>
                <a:latin typeface="Arial"/>
              </a:rPr>
              <a:t>Over half of firearms that are stored </a:t>
            </a:r>
            <a:r>
              <a:rPr kumimoji="0" lang="en-US" sz="2600" b="1" i="0" u="none" strike="noStrike" kern="1200" cap="none" spc="0" normalizeH="0" baseline="0" noProof="0" dirty="0">
                <a:ln>
                  <a:noFill/>
                </a:ln>
                <a:solidFill>
                  <a:srgbClr val="8D4123"/>
                </a:solidFill>
                <a:effectLst/>
                <a:uLnTx/>
                <a:uFillTx/>
                <a:latin typeface="Arial"/>
              </a:rPr>
              <a:t>loaded are also unlocked.</a:t>
            </a:r>
            <a:r>
              <a:rPr kumimoji="0" lang="en-US" sz="2600" b="1" i="0" u="none" strike="noStrike" kern="1200" cap="none" spc="0" normalizeH="0" baseline="30000" noProof="0" dirty="0">
                <a:ln>
                  <a:noFill/>
                </a:ln>
                <a:solidFill>
                  <a:srgbClr val="8D4123"/>
                </a:solidFill>
                <a:effectLst/>
                <a:uLnTx/>
                <a:uFillTx/>
                <a:latin typeface="Arial"/>
              </a:rPr>
              <a:t>1</a:t>
            </a:r>
            <a:r>
              <a:rPr kumimoji="0" lang="en-US" sz="2600" b="1" i="0" u="none" strike="noStrike" kern="1200" cap="none" spc="0" normalizeH="0" baseline="0" noProof="0" dirty="0">
                <a:ln>
                  <a:noFill/>
                </a:ln>
                <a:solidFill>
                  <a:srgbClr val="1F497D">
                    <a:lumMod val="75000"/>
                  </a:srgbClr>
                </a:solidFill>
                <a:effectLst/>
                <a:uLnTx/>
                <a:uFillTx/>
                <a:latin typeface="Arial"/>
              </a:rPr>
              <a:t> </a:t>
            </a:r>
            <a:endParaRPr kumimoji="0" lang="en-US" sz="2600" b="1" i="0" u="none" strike="noStrike" kern="1200" cap="none" spc="0" normalizeH="0" baseline="0" noProof="0" dirty="0">
              <a:ln>
                <a:noFill/>
              </a:ln>
              <a:solidFill>
                <a:srgbClr val="17375E"/>
              </a:solidFill>
              <a:effectLst/>
              <a:uLnTx/>
              <a:uFillTx/>
              <a:latin typeface="Arial"/>
              <a:cs typeface="Helvetica" charset="0"/>
            </a:endParaRPr>
          </a:p>
        </p:txBody>
      </p:sp>
      <p:sp>
        <p:nvSpPr>
          <p:cNvPr id="2" name="Title 1">
            <a:extLst>
              <a:ext uri="{FF2B5EF4-FFF2-40B4-BE49-F238E27FC236}">
                <a16:creationId xmlns:a16="http://schemas.microsoft.com/office/drawing/2014/main" id="{5A90E1F0-89D9-B76F-D88E-D64364BFD90F}"/>
              </a:ext>
            </a:extLst>
          </p:cNvPr>
          <p:cNvSpPr txBox="1">
            <a:spLocks/>
          </p:cNvSpPr>
          <p:nvPr/>
        </p:nvSpPr>
        <p:spPr>
          <a:xfrm>
            <a:off x="359556" y="5095996"/>
            <a:ext cx="8433462" cy="955559"/>
          </a:xfrm>
          <a:prstGeom prst="rect">
            <a:avLst/>
          </a:prstGeom>
        </p:spPr>
        <p:txBody>
          <a:bodyPr anchor="t">
            <a:noAutofit/>
          </a:bodyPr>
          <a:lstStyle>
            <a:lvl1pPr algn="l" defTabSz="685800" rtl="0" eaLnBrk="1" latinLnBrk="0" hangingPunct="1">
              <a:lnSpc>
                <a:spcPct val="90000"/>
              </a:lnSpc>
              <a:spcBef>
                <a:spcPct val="0"/>
              </a:spcBef>
              <a:buNone/>
              <a:defRPr sz="3200" b="1" i="0" kern="1200" baseline="0">
                <a:solidFill>
                  <a:schemeClr val="tx2">
                    <a:lumMod val="75000"/>
                  </a:schemeClr>
                </a:solidFill>
                <a:latin typeface="Gotham Bold" charset="0"/>
                <a:ea typeface="Gotham Bold" charset="0"/>
                <a:cs typeface="Gotham Bold" charset="0"/>
              </a:defRPr>
            </a:lvl1pPr>
          </a:lstStyle>
          <a:p>
            <a:pPr marL="0" marR="0" lvl="0" indent="0" algn="l" defTabSz="685800" rtl="0" eaLnBrk="1" fontAlgn="auto" latinLnBrk="0" hangingPunct="1">
              <a:lnSpc>
                <a:spcPct val="90000"/>
              </a:lnSpc>
              <a:spcBef>
                <a:spcPts val="600"/>
              </a:spcBef>
              <a:spcAft>
                <a:spcPts val="0"/>
              </a:spcAft>
              <a:buClrTx/>
              <a:buSzTx/>
              <a:buFontTx/>
              <a:buNone/>
              <a:tabLst/>
              <a:defRPr/>
            </a:pPr>
            <a:endParaRPr lang="en-US" sz="2400" dirty="0">
              <a:solidFill>
                <a:srgbClr val="1F497D">
                  <a:lumMod val="75000"/>
                </a:srgbClr>
              </a:solidFill>
              <a:latin typeface="+mn-lt"/>
            </a:endParaRPr>
          </a:p>
        </p:txBody>
      </p:sp>
      <p:sp>
        <p:nvSpPr>
          <p:cNvPr id="17" name="TextBox 16">
            <a:extLst>
              <a:ext uri="{FF2B5EF4-FFF2-40B4-BE49-F238E27FC236}">
                <a16:creationId xmlns:a16="http://schemas.microsoft.com/office/drawing/2014/main" id="{F51FE579-EE33-D391-A554-E87C34FE1448}"/>
              </a:ext>
            </a:extLst>
          </p:cNvPr>
          <p:cNvSpPr txBox="1"/>
          <p:nvPr/>
        </p:nvSpPr>
        <p:spPr>
          <a:xfrm>
            <a:off x="8703655" y="6611778"/>
            <a:ext cx="384562" cy="246221"/>
          </a:xfrm>
          <a:prstGeom prst="rect">
            <a:avLst/>
          </a:prstGeom>
          <a:noFill/>
        </p:spPr>
        <p:txBody>
          <a:bodyPr wrap="square" rtlCol="0">
            <a:spAutoFit/>
          </a:bodyPr>
          <a:lstStyle/>
          <a:p>
            <a:r>
              <a:rPr lang="en-US" sz="1000" b="1" dirty="0">
                <a:solidFill>
                  <a:srgbClr val="17375E"/>
                </a:solidFill>
              </a:rPr>
              <a:t>36</a:t>
            </a:r>
          </a:p>
        </p:txBody>
      </p:sp>
      <p:sp>
        <p:nvSpPr>
          <p:cNvPr id="21" name="TextBox 20">
            <a:extLst>
              <a:ext uri="{FF2B5EF4-FFF2-40B4-BE49-F238E27FC236}">
                <a16:creationId xmlns:a16="http://schemas.microsoft.com/office/drawing/2014/main" id="{22C313C8-1390-A3F2-5DAD-9A07D710E91F}"/>
              </a:ext>
            </a:extLst>
          </p:cNvPr>
          <p:cNvSpPr txBox="1"/>
          <p:nvPr/>
        </p:nvSpPr>
        <p:spPr>
          <a:xfrm>
            <a:off x="274320" y="6395568"/>
            <a:ext cx="7124231" cy="230832"/>
          </a:xfrm>
          <a:prstGeom prst="rect">
            <a:avLst/>
          </a:prstGeom>
          <a:noFill/>
        </p:spPr>
        <p:txBody>
          <a:bodyPr wrap="square">
            <a:spAutoFit/>
          </a:bodyPr>
          <a:lstStyle/>
          <a:p>
            <a:r>
              <a:rPr lang="en-US" sz="900" b="0" baseline="30000" dirty="0">
                <a:latin typeface="+mn-lt"/>
              </a:rPr>
              <a:t>1 </a:t>
            </a:r>
            <a:r>
              <a:rPr lang="en-US" sz="900" b="0" dirty="0">
                <a:latin typeface="+mn-lt"/>
              </a:rPr>
              <a:t>NC BRFSS Firearm Safety Module, 2021 </a:t>
            </a:r>
            <a:r>
              <a:rPr lang="en-US" sz="900" b="0" dirty="0">
                <a:latin typeface="+mn-lt"/>
                <a:hlinkClick r:id="rId6"/>
              </a:rPr>
              <a:t>https://schs.dph.ncdhhs.gov/data/brfss/2021/nc/all/topics.htm#fr</a:t>
            </a:r>
            <a:endParaRPr lang="en-US" sz="900" b="0" dirty="0">
              <a:latin typeface="+mn-lt"/>
            </a:endParaRPr>
          </a:p>
        </p:txBody>
      </p:sp>
    </p:spTree>
    <p:extLst>
      <p:ext uri="{BB962C8B-B14F-4D97-AF65-F5344CB8AC3E}">
        <p14:creationId xmlns:p14="http://schemas.microsoft.com/office/powerpoint/2010/main" val="24558387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4E408D6-DEBE-C5F6-CA47-80413303E44C}"/>
              </a:ext>
            </a:extLst>
          </p:cNvPr>
          <p:cNvPicPr>
            <a:picLocks noChangeAspect="1"/>
          </p:cNvPicPr>
          <p:nvPr/>
        </p:nvPicPr>
        <p:blipFill rotWithShape="1">
          <a:blip r:embed="rId3"/>
          <a:srcRect b="19552"/>
          <a:stretch/>
        </p:blipFill>
        <p:spPr>
          <a:xfrm>
            <a:off x="1188720" y="1462255"/>
            <a:ext cx="7462184" cy="4085139"/>
          </a:xfrm>
          <a:prstGeom prst="rect">
            <a:avLst/>
          </a:prstGeom>
        </p:spPr>
      </p:pic>
      <p:sp>
        <p:nvSpPr>
          <p:cNvPr id="2" name="Title 1">
            <a:extLst>
              <a:ext uri="{FF2B5EF4-FFF2-40B4-BE49-F238E27FC236}">
                <a16:creationId xmlns:a16="http://schemas.microsoft.com/office/drawing/2014/main" id="{135E4A45-EF04-66CA-087E-F958074338F7}"/>
              </a:ext>
            </a:extLst>
          </p:cNvPr>
          <p:cNvSpPr>
            <a:spLocks noGrp="1"/>
          </p:cNvSpPr>
          <p:nvPr>
            <p:ph type="title"/>
          </p:nvPr>
        </p:nvSpPr>
        <p:spPr>
          <a:xfrm>
            <a:off x="1188720" y="274320"/>
            <a:ext cx="7537836" cy="548640"/>
          </a:xfrm>
        </p:spPr>
        <p:txBody>
          <a:bodyPr/>
          <a:lstStyle/>
          <a:p>
            <a:r>
              <a:rPr lang="en-US" sz="2600" dirty="0">
                <a:solidFill>
                  <a:srgbClr val="0082A5"/>
                </a:solidFill>
              </a:rPr>
              <a:t>30% of high school students </a:t>
            </a:r>
            <a:r>
              <a:rPr lang="en-US" sz="2600" dirty="0"/>
              <a:t>say they could be ready to fire a loaded gun in less than an hour without a parent’s or other adult’s permission</a:t>
            </a:r>
            <a:endParaRPr lang="en-US" sz="2600" dirty="0">
              <a:solidFill>
                <a:schemeClr val="accent1">
                  <a:lumMod val="50000"/>
                </a:schemeClr>
              </a:solidFill>
            </a:endParaRPr>
          </a:p>
        </p:txBody>
      </p:sp>
      <p:pic>
        <p:nvPicPr>
          <p:cNvPr id="7" name="Picture 6">
            <a:extLst>
              <a:ext uri="{FF2B5EF4-FFF2-40B4-BE49-F238E27FC236}">
                <a16:creationId xmlns:a16="http://schemas.microsoft.com/office/drawing/2014/main" id="{F8B15684-ED52-A1EF-48D4-B314D4AEFDE9}"/>
              </a:ext>
            </a:extLst>
          </p:cNvPr>
          <p:cNvPicPr>
            <a:picLocks noChangeAspect="1"/>
          </p:cNvPicPr>
          <p:nvPr/>
        </p:nvPicPr>
        <p:blipFill rotWithShape="1">
          <a:blip r:embed="rId3"/>
          <a:srcRect t="84309"/>
          <a:stretch/>
        </p:blipFill>
        <p:spPr>
          <a:xfrm>
            <a:off x="1097280" y="5722516"/>
            <a:ext cx="5853869" cy="625048"/>
          </a:xfrm>
          <a:prstGeom prst="rect">
            <a:avLst/>
          </a:prstGeom>
        </p:spPr>
      </p:pic>
      <p:sp>
        <p:nvSpPr>
          <p:cNvPr id="8" name="TextBox 1">
            <a:extLst>
              <a:ext uri="{FF2B5EF4-FFF2-40B4-BE49-F238E27FC236}">
                <a16:creationId xmlns:a16="http://schemas.microsoft.com/office/drawing/2014/main" id="{98F8256C-5CA7-AA16-BCFF-FA1558293B20}"/>
              </a:ext>
            </a:extLst>
          </p:cNvPr>
          <p:cNvSpPr txBox="1"/>
          <p:nvPr/>
        </p:nvSpPr>
        <p:spPr>
          <a:xfrm>
            <a:off x="1097280" y="6035040"/>
            <a:ext cx="7484744" cy="600998"/>
          </a:xfrm>
          <a:prstGeom prst="rect">
            <a:avLst/>
          </a:prstGeom>
          <a:ln>
            <a:no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b="0" i="0" u="none" strike="noStrike" dirty="0">
                <a:solidFill>
                  <a:srgbClr val="000000"/>
                </a:solidFill>
                <a:latin typeface="Arial" panose="020B0604020202020204" pitchFamily="34" charset="0"/>
                <a:cs typeface="Arial" panose="020B0604020202020204" pitchFamily="34" charset="0"/>
              </a:rPr>
              <a:t>
</a:t>
            </a:r>
          </a:p>
          <a:p>
            <a:endParaRPr lang="en-US" sz="800" b="0" i="0" u="none" strike="noStrike" dirty="0">
              <a:solidFill>
                <a:srgbClr val="000000"/>
              </a:solidFill>
              <a:latin typeface="Arial" panose="020B0604020202020204" pitchFamily="34" charset="0"/>
              <a:cs typeface="Arial" panose="020B0604020202020204" pitchFamily="34" charset="0"/>
            </a:endParaRPr>
          </a:p>
          <a:p>
            <a:r>
              <a:rPr lang="en-US" sz="900" b="1" i="0" u="none" strike="noStrike" dirty="0">
                <a:solidFill>
                  <a:srgbClr val="000000"/>
                </a:solidFill>
                <a:latin typeface="Arial" panose="020B0604020202020204" pitchFamily="34" charset="0"/>
                <a:cs typeface="Arial" panose="020B0604020202020204" pitchFamily="34" charset="0"/>
              </a:rPr>
              <a:t>Source</a:t>
            </a:r>
            <a:r>
              <a:rPr lang="en-US" sz="900" b="0" i="0" u="none" strike="noStrike" dirty="0">
                <a:solidFill>
                  <a:srgbClr val="000000"/>
                </a:solidFill>
                <a:latin typeface="Arial" panose="020B0604020202020204" pitchFamily="34" charset="0"/>
                <a:cs typeface="Arial" panose="020B0604020202020204" pitchFamily="34" charset="0"/>
              </a:rPr>
              <a:t>: North Carolina Department of </a:t>
            </a:r>
            <a:r>
              <a:rPr lang="en-US" sz="900" dirty="0">
                <a:solidFill>
                  <a:srgbClr val="000000"/>
                </a:solidFill>
                <a:latin typeface="Arial" panose="020B0604020202020204" pitchFamily="34" charset="0"/>
                <a:cs typeface="Arial" panose="020B0604020202020204" pitchFamily="34" charset="0"/>
              </a:rPr>
              <a:t>Public Instruction, </a:t>
            </a:r>
            <a:r>
              <a:rPr lang="en-US" sz="900" b="0" i="0" u="none" strike="noStrike" dirty="0">
                <a:solidFill>
                  <a:srgbClr val="000000"/>
                </a:solidFill>
                <a:latin typeface="Arial" panose="020B0604020202020204" pitchFamily="34" charset="0"/>
                <a:cs typeface="Arial" panose="020B0604020202020204" pitchFamily="34" charset="0"/>
              </a:rPr>
              <a:t>Youth Risk Behavior Survey, 2021</a:t>
            </a:r>
            <a:endParaRPr lang="en-US" sz="900" dirty="0">
              <a:latin typeface="Arial" panose="020B0604020202020204" pitchFamily="34" charset="0"/>
              <a:cs typeface="Arial" panose="020B0604020202020204" pitchFamily="34" charset="0"/>
            </a:endParaRPr>
          </a:p>
        </p:txBody>
      </p:sp>
      <p:sp>
        <p:nvSpPr>
          <p:cNvPr id="9" name="TextBox 1">
            <a:extLst>
              <a:ext uri="{FF2B5EF4-FFF2-40B4-BE49-F238E27FC236}">
                <a16:creationId xmlns:a16="http://schemas.microsoft.com/office/drawing/2014/main" id="{90B17F36-E554-8471-3F98-20D8179B716C}"/>
              </a:ext>
            </a:extLst>
          </p:cNvPr>
          <p:cNvSpPr txBox="1"/>
          <p:nvPr/>
        </p:nvSpPr>
        <p:spPr>
          <a:xfrm>
            <a:off x="4730519" y="4979081"/>
            <a:ext cx="1001884" cy="600998"/>
          </a:xfrm>
          <a:prstGeom prst="rect">
            <a:avLst/>
          </a:prstGeom>
          <a:ln>
            <a:no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900" b="0" i="0" u="none" strike="noStrike" dirty="0">
                <a:solidFill>
                  <a:srgbClr val="0082A5"/>
                </a:solidFill>
                <a:latin typeface="Arial" panose="020B0604020202020204" pitchFamily="34" charset="0"/>
                <a:cs typeface="Arial" panose="020B0604020202020204" pitchFamily="34" charset="0"/>
              </a:rPr>
              <a:t>
</a:t>
            </a:r>
          </a:p>
          <a:p>
            <a:endParaRPr lang="en-US" sz="900" b="0" i="0" u="none" strike="noStrike" dirty="0">
              <a:solidFill>
                <a:srgbClr val="0082A5"/>
              </a:solidFill>
              <a:latin typeface="Arial" panose="020B0604020202020204" pitchFamily="34" charset="0"/>
              <a:cs typeface="Arial" panose="020B0604020202020204" pitchFamily="34" charset="0"/>
            </a:endParaRPr>
          </a:p>
          <a:p>
            <a:r>
              <a:rPr lang="en-US" sz="900" b="0" i="0" u="none" strike="noStrike" dirty="0">
                <a:solidFill>
                  <a:srgbClr val="0082A5"/>
                </a:solidFill>
                <a:latin typeface="Arial" panose="020B0604020202020204" pitchFamily="34" charset="0"/>
                <a:cs typeface="Arial" panose="020B0604020202020204" pitchFamily="34" charset="0"/>
              </a:rPr>
              <a:t>Percentage</a:t>
            </a:r>
            <a:endParaRPr lang="en-US" sz="500" dirty="0">
              <a:solidFill>
                <a:srgbClr val="0082A5"/>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F7ED5195-318D-5782-FD48-1749C409366D}"/>
              </a:ext>
            </a:extLst>
          </p:cNvPr>
          <p:cNvSpPr txBox="1"/>
          <p:nvPr/>
        </p:nvSpPr>
        <p:spPr>
          <a:xfrm>
            <a:off x="8703655" y="6611779"/>
            <a:ext cx="384562" cy="246221"/>
          </a:xfrm>
          <a:prstGeom prst="rect">
            <a:avLst/>
          </a:prstGeom>
          <a:noFill/>
        </p:spPr>
        <p:txBody>
          <a:bodyPr wrap="square" rtlCol="0">
            <a:spAutoFit/>
          </a:bodyPr>
          <a:lstStyle/>
          <a:p>
            <a:r>
              <a:rPr lang="en-US" sz="1000" b="1" dirty="0">
                <a:solidFill>
                  <a:srgbClr val="17375E"/>
                </a:solidFill>
              </a:rPr>
              <a:t>37</a:t>
            </a:r>
          </a:p>
        </p:txBody>
      </p:sp>
    </p:spTree>
    <p:extLst>
      <p:ext uri="{BB962C8B-B14F-4D97-AF65-F5344CB8AC3E}">
        <p14:creationId xmlns:p14="http://schemas.microsoft.com/office/powerpoint/2010/main" val="252517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A573CA3-A234-69F9-1BA6-8F1176B699FC}"/>
              </a:ext>
            </a:extLst>
          </p:cNvPr>
          <p:cNvSpPr>
            <a:spLocks noGrp="1"/>
          </p:cNvSpPr>
          <p:nvPr>
            <p:ph type="body" sz="quarter" idx="10"/>
          </p:nvPr>
        </p:nvSpPr>
        <p:spPr>
          <a:xfrm>
            <a:off x="274320" y="1920240"/>
            <a:ext cx="8563554" cy="4142629"/>
          </a:xfrm>
        </p:spPr>
        <p:txBody>
          <a:bodyPr/>
          <a:lstStyle/>
          <a:p>
            <a:r>
              <a:rPr lang="en-US" sz="2400" dirty="0"/>
              <a:t>Child firearm deaths alone in NC resulted in a combined cost of nearly $1.9 billion in 2023 </a:t>
            </a:r>
          </a:p>
          <a:p>
            <a:pPr lvl="1"/>
            <a:r>
              <a:rPr lang="en-US" sz="2000" dirty="0"/>
              <a:t>$800 per capita</a:t>
            </a:r>
          </a:p>
        </p:txBody>
      </p:sp>
      <p:sp>
        <p:nvSpPr>
          <p:cNvPr id="2" name="Title 1">
            <a:extLst>
              <a:ext uri="{FF2B5EF4-FFF2-40B4-BE49-F238E27FC236}">
                <a16:creationId xmlns:a16="http://schemas.microsoft.com/office/drawing/2014/main" id="{135E4A45-EF04-66CA-087E-F958074338F7}"/>
              </a:ext>
            </a:extLst>
          </p:cNvPr>
          <p:cNvSpPr>
            <a:spLocks noGrp="1"/>
          </p:cNvSpPr>
          <p:nvPr>
            <p:ph type="title"/>
          </p:nvPr>
        </p:nvSpPr>
        <p:spPr>
          <a:xfrm>
            <a:off x="274320" y="1097280"/>
            <a:ext cx="8563554" cy="548640"/>
          </a:xfrm>
        </p:spPr>
        <p:txBody>
          <a:bodyPr/>
          <a:lstStyle/>
          <a:p>
            <a:r>
              <a:rPr lang="en-US" sz="2800" dirty="0"/>
              <a:t>The financial toll of firearm injury and violence on society is costly</a:t>
            </a:r>
          </a:p>
        </p:txBody>
      </p:sp>
      <p:sp>
        <p:nvSpPr>
          <p:cNvPr id="7" name="TextBox 6">
            <a:extLst>
              <a:ext uri="{FF2B5EF4-FFF2-40B4-BE49-F238E27FC236}">
                <a16:creationId xmlns:a16="http://schemas.microsoft.com/office/drawing/2014/main" id="{4F341E22-4E71-E91D-CB7D-8545A19068A7}"/>
              </a:ext>
            </a:extLst>
          </p:cNvPr>
          <p:cNvSpPr txBox="1"/>
          <p:nvPr/>
        </p:nvSpPr>
        <p:spPr>
          <a:xfrm>
            <a:off x="8703655" y="6611778"/>
            <a:ext cx="384562" cy="246221"/>
          </a:xfrm>
          <a:prstGeom prst="rect">
            <a:avLst/>
          </a:prstGeom>
          <a:noFill/>
        </p:spPr>
        <p:txBody>
          <a:bodyPr wrap="square" rtlCol="0">
            <a:spAutoFit/>
          </a:bodyPr>
          <a:lstStyle/>
          <a:p>
            <a:r>
              <a:rPr lang="en-US" sz="1000" b="1" dirty="0">
                <a:solidFill>
                  <a:srgbClr val="17375E"/>
                </a:solidFill>
              </a:rPr>
              <a:t>38</a:t>
            </a:r>
          </a:p>
        </p:txBody>
      </p:sp>
      <p:sp>
        <p:nvSpPr>
          <p:cNvPr id="11" name="TextBox 10">
            <a:extLst>
              <a:ext uri="{FF2B5EF4-FFF2-40B4-BE49-F238E27FC236}">
                <a16:creationId xmlns:a16="http://schemas.microsoft.com/office/drawing/2014/main" id="{BB9CF3C0-FC0C-9817-FF55-4034B0755F9D}"/>
              </a:ext>
            </a:extLst>
          </p:cNvPr>
          <p:cNvSpPr txBox="1"/>
          <p:nvPr/>
        </p:nvSpPr>
        <p:spPr>
          <a:xfrm>
            <a:off x="274320" y="6257835"/>
            <a:ext cx="6108895" cy="35394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Source</a:t>
            </a:r>
            <a:r>
              <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CDC </a:t>
            </a:r>
            <a:r>
              <a:rPr lang="en-US" sz="900" dirty="0">
                <a:solidFill>
                  <a:srgbClr val="000000"/>
                </a:solidFill>
                <a:latin typeface="Arial" panose="020B0604020202020204" pitchFamily="34" charset="0"/>
                <a:cs typeface="Arial" panose="020B0604020202020204" pitchFamily="34" charset="0"/>
              </a:rPr>
              <a:t>WISQARS, 2023</a:t>
            </a: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Picture 7" descr="Graphical user interface, application&#10;&#10;AI-generated content may be incorrect.">
            <a:extLst>
              <a:ext uri="{FF2B5EF4-FFF2-40B4-BE49-F238E27FC236}">
                <a16:creationId xmlns:a16="http://schemas.microsoft.com/office/drawing/2014/main" id="{D41712DB-9F71-76C8-F255-E5157A0CB2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361" y="3383249"/>
            <a:ext cx="8951856" cy="1999634"/>
          </a:xfrm>
          <a:prstGeom prst="rect">
            <a:avLst/>
          </a:prstGeom>
        </p:spPr>
      </p:pic>
    </p:spTree>
    <p:extLst>
      <p:ext uri="{BB962C8B-B14F-4D97-AF65-F5344CB8AC3E}">
        <p14:creationId xmlns:p14="http://schemas.microsoft.com/office/powerpoint/2010/main" val="9867085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ECD2DF9-61E3-230B-6A8C-80FF1874D98B}"/>
              </a:ext>
            </a:extLst>
          </p:cNvPr>
          <p:cNvSpPr>
            <a:spLocks noGrp="1"/>
          </p:cNvSpPr>
          <p:nvPr>
            <p:ph type="title"/>
          </p:nvPr>
        </p:nvSpPr>
        <p:spPr>
          <a:xfrm>
            <a:off x="1188720" y="365760"/>
            <a:ext cx="7537836" cy="548640"/>
          </a:xfrm>
        </p:spPr>
        <p:txBody>
          <a:bodyPr/>
          <a:lstStyle/>
          <a:p>
            <a:r>
              <a:rPr lang="en-US" sz="3200" dirty="0">
                <a:solidFill>
                  <a:srgbClr val="4F81BD"/>
                </a:solidFill>
                <a:latin typeface="+mn-lt"/>
              </a:rPr>
              <a:t>Overview</a:t>
            </a:r>
            <a:endParaRPr lang="en-US" sz="3200" dirty="0">
              <a:solidFill>
                <a:srgbClr val="4F81BD"/>
              </a:solidFill>
            </a:endParaRPr>
          </a:p>
        </p:txBody>
      </p:sp>
      <p:sp>
        <p:nvSpPr>
          <p:cNvPr id="2" name="Text Placeholder 7">
            <a:extLst>
              <a:ext uri="{FF2B5EF4-FFF2-40B4-BE49-F238E27FC236}">
                <a16:creationId xmlns:a16="http://schemas.microsoft.com/office/drawing/2014/main" id="{C8CE5C5B-B189-F6E9-0DDE-D7CA63C0C413}"/>
              </a:ext>
            </a:extLst>
          </p:cNvPr>
          <p:cNvSpPr>
            <a:spLocks noGrp="1"/>
          </p:cNvSpPr>
          <p:nvPr>
            <p:ph type="body" sz="quarter" idx="10"/>
          </p:nvPr>
        </p:nvSpPr>
        <p:spPr>
          <a:xfrm>
            <a:off x="1188720" y="1371600"/>
            <a:ext cx="7767993" cy="4582247"/>
          </a:xfrm>
        </p:spPr>
        <p:txBody>
          <a:bodyPr/>
          <a:lstStyle/>
          <a:p>
            <a:r>
              <a:rPr lang="en-US" sz="2800" b="0" dirty="0">
                <a:solidFill>
                  <a:srgbClr val="17375E"/>
                </a:solidFill>
                <a:latin typeface="+mn-lt"/>
              </a:rPr>
              <a:t>Firearm-related Death</a:t>
            </a:r>
          </a:p>
          <a:p>
            <a:r>
              <a:rPr lang="en-US" sz="2800" b="0" dirty="0">
                <a:solidFill>
                  <a:srgbClr val="17375E"/>
                </a:solidFill>
                <a:latin typeface="+mn-lt"/>
              </a:rPr>
              <a:t>Firearm-related Injury</a:t>
            </a:r>
          </a:p>
          <a:p>
            <a:r>
              <a:rPr lang="en-US" sz="2800" b="0" dirty="0">
                <a:solidFill>
                  <a:srgbClr val="17375E"/>
                </a:solidFill>
                <a:latin typeface="+mn-lt"/>
              </a:rPr>
              <a:t>Resources</a:t>
            </a:r>
          </a:p>
          <a:p>
            <a:endParaRPr lang="en-US" sz="2400" dirty="0">
              <a:solidFill>
                <a:srgbClr val="17375E"/>
              </a:solidFill>
              <a:latin typeface="+mn-lt"/>
            </a:endParaRPr>
          </a:p>
          <a:p>
            <a:pPr>
              <a:buFont typeface="Courier New" panose="02070309020205020404" pitchFamily="49" charset="0"/>
              <a:buChar char="o"/>
            </a:pPr>
            <a:r>
              <a:rPr lang="en-US" sz="2400" b="0" dirty="0">
                <a:solidFill>
                  <a:srgbClr val="17375E"/>
                </a:solidFill>
                <a:latin typeface="+mn-lt"/>
              </a:rPr>
              <a:t>Firearm-related Deaths and Injury data are available at </a:t>
            </a:r>
            <a:r>
              <a:rPr lang="en-US" sz="2400" b="0" dirty="0">
                <a:solidFill>
                  <a:srgbClr val="2F7F95"/>
                </a:solidFill>
                <a:latin typeface="+mn-lt"/>
                <a:hlinkClick r:id="rId3">
                  <a:extLst>
                    <a:ext uri="{A12FA001-AC4F-418D-AE19-62706E023703}">
                      <ahyp:hlinkClr xmlns:ahyp="http://schemas.microsoft.com/office/drawing/2018/hyperlinkcolor" val="tx"/>
                    </a:ext>
                  </a:extLst>
                </a:hlinkClick>
              </a:rPr>
              <a:t>https://injuryfreenc.dph.ncdhhs.gov/safestorage/index.htm</a:t>
            </a:r>
            <a:r>
              <a:rPr lang="en-US" sz="2400" b="0" dirty="0">
                <a:solidFill>
                  <a:srgbClr val="2F7F95"/>
                </a:solidFill>
                <a:latin typeface="+mn-lt"/>
              </a:rPr>
              <a:t> </a:t>
            </a:r>
          </a:p>
          <a:p>
            <a:pPr>
              <a:buFont typeface="Courier New" panose="02070309020205020404" pitchFamily="49" charset="0"/>
              <a:buChar char="o"/>
            </a:pPr>
            <a:r>
              <a:rPr lang="en-US" sz="2400" b="0" dirty="0">
                <a:solidFill>
                  <a:srgbClr val="17375E"/>
                </a:solidFill>
                <a:latin typeface="+mn-lt"/>
              </a:rPr>
              <a:t>For custom data requests see </a:t>
            </a:r>
            <a:r>
              <a:rPr lang="en-US" sz="2400" b="0" dirty="0">
                <a:solidFill>
                  <a:srgbClr val="2F7F95"/>
                </a:solidFill>
                <a:latin typeface="+mn-lt"/>
                <a:hlinkClick r:id="rId4">
                  <a:extLst>
                    <a:ext uri="{A12FA001-AC4F-418D-AE19-62706E023703}">
                      <ahyp:hlinkClr xmlns:ahyp="http://schemas.microsoft.com/office/drawing/2018/hyperlinkcolor" val="tx"/>
                    </a:ext>
                  </a:extLst>
                </a:hlinkClick>
              </a:rPr>
              <a:t>https://injuryfreenc.dph.ncdhhs.gov/DataSurveillance/DataRequestPolicy.htm</a:t>
            </a:r>
            <a:endParaRPr lang="en-US" sz="2400" b="0" dirty="0">
              <a:solidFill>
                <a:srgbClr val="2F7F95"/>
              </a:solidFill>
              <a:latin typeface="+mn-lt"/>
            </a:endParaRPr>
          </a:p>
          <a:p>
            <a:pPr marL="0" indent="0">
              <a:buNone/>
            </a:pPr>
            <a:endParaRPr lang="en-US" sz="2000" dirty="0">
              <a:solidFill>
                <a:srgbClr val="2F7F95"/>
              </a:solidFill>
              <a:latin typeface="+mn-lt"/>
            </a:endParaRPr>
          </a:p>
          <a:p>
            <a:pPr marL="0" indent="0">
              <a:buNone/>
            </a:pPr>
            <a:endParaRPr lang="en-US" sz="2000" dirty="0">
              <a:solidFill>
                <a:srgbClr val="2F7F95"/>
              </a:solidFill>
              <a:latin typeface="+mn-lt"/>
            </a:endParaRPr>
          </a:p>
        </p:txBody>
      </p:sp>
      <p:sp>
        <p:nvSpPr>
          <p:cNvPr id="3" name="TextBox 2">
            <a:extLst>
              <a:ext uri="{FF2B5EF4-FFF2-40B4-BE49-F238E27FC236}">
                <a16:creationId xmlns:a16="http://schemas.microsoft.com/office/drawing/2014/main" id="{C714D55D-B131-7D7C-08E5-BD6C6272B119}"/>
              </a:ext>
            </a:extLst>
          </p:cNvPr>
          <p:cNvSpPr txBox="1"/>
          <p:nvPr/>
        </p:nvSpPr>
        <p:spPr>
          <a:xfrm>
            <a:off x="8637791" y="6611779"/>
            <a:ext cx="384562" cy="246221"/>
          </a:xfrm>
          <a:prstGeom prst="rect">
            <a:avLst/>
          </a:prstGeom>
          <a:noFill/>
        </p:spPr>
        <p:txBody>
          <a:bodyPr wrap="square" rtlCol="0">
            <a:spAutoFit/>
          </a:bodyPr>
          <a:lstStyle/>
          <a:p>
            <a:r>
              <a:rPr lang="en-US" sz="1000" b="1" dirty="0">
                <a:solidFill>
                  <a:srgbClr val="17375E"/>
                </a:solidFill>
              </a:rPr>
              <a:t>4</a:t>
            </a:r>
          </a:p>
        </p:txBody>
      </p:sp>
    </p:spTree>
    <p:extLst>
      <p:ext uri="{BB962C8B-B14F-4D97-AF65-F5344CB8AC3E}">
        <p14:creationId xmlns:p14="http://schemas.microsoft.com/office/powerpoint/2010/main" val="15479469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909CBEC-9EB3-9AD6-421C-24373D2B05F2}"/>
              </a:ext>
            </a:extLst>
          </p:cNvPr>
          <p:cNvPicPr>
            <a:picLocks noChangeAspect="1"/>
          </p:cNvPicPr>
          <p:nvPr/>
        </p:nvPicPr>
        <p:blipFill rotWithShape="1">
          <a:blip r:embed="rId3"/>
          <a:srcRect l="3178"/>
          <a:stretch/>
        </p:blipFill>
        <p:spPr>
          <a:xfrm>
            <a:off x="0" y="0"/>
            <a:ext cx="9145386" cy="6163055"/>
          </a:xfrm>
          <a:prstGeom prst="rect">
            <a:avLst/>
          </a:prstGeom>
        </p:spPr>
      </p:pic>
      <p:grpSp>
        <p:nvGrpSpPr>
          <p:cNvPr id="4" name="Group 3">
            <a:extLst>
              <a:ext uri="{FF2B5EF4-FFF2-40B4-BE49-F238E27FC236}">
                <a16:creationId xmlns:a16="http://schemas.microsoft.com/office/drawing/2014/main" id="{BF0532A0-0F0D-BC91-19B2-1D3C062AF961}"/>
              </a:ext>
            </a:extLst>
          </p:cNvPr>
          <p:cNvGrpSpPr/>
          <p:nvPr/>
        </p:nvGrpSpPr>
        <p:grpSpPr>
          <a:xfrm>
            <a:off x="7943848" y="4592337"/>
            <a:ext cx="1200152" cy="1109053"/>
            <a:chOff x="8172448" y="4878323"/>
            <a:chExt cx="1200152" cy="1014983"/>
          </a:xfrm>
        </p:grpSpPr>
        <p:pic>
          <p:nvPicPr>
            <p:cNvPr id="10" name="Picture 9">
              <a:extLst>
                <a:ext uri="{FF2B5EF4-FFF2-40B4-BE49-F238E27FC236}">
                  <a16:creationId xmlns:a16="http://schemas.microsoft.com/office/drawing/2014/main" id="{39B09195-3BBA-CDB3-7865-B54DB1C8F413}"/>
                </a:ext>
              </a:extLst>
            </p:cNvPr>
            <p:cNvPicPr>
              <a:picLocks noChangeAspect="1"/>
            </p:cNvPicPr>
            <p:nvPr/>
          </p:nvPicPr>
          <p:blipFill rotWithShape="1">
            <a:blip r:embed="rId3"/>
            <a:srcRect l="94805" t="73803" r="2872" b="19635"/>
            <a:stretch/>
          </p:blipFill>
          <p:spPr>
            <a:xfrm>
              <a:off x="8586215" y="4946904"/>
              <a:ext cx="786385" cy="877823"/>
            </a:xfrm>
            <a:prstGeom prst="rect">
              <a:avLst/>
            </a:prstGeom>
          </p:spPr>
        </p:pic>
        <p:pic>
          <p:nvPicPr>
            <p:cNvPr id="11" name="Picture 10">
              <a:extLst>
                <a:ext uri="{FF2B5EF4-FFF2-40B4-BE49-F238E27FC236}">
                  <a16:creationId xmlns:a16="http://schemas.microsoft.com/office/drawing/2014/main" id="{234D0468-8BA8-6C88-8783-8920C40A7B32}"/>
                </a:ext>
              </a:extLst>
            </p:cNvPr>
            <p:cNvPicPr>
              <a:picLocks noChangeAspect="1"/>
            </p:cNvPicPr>
            <p:nvPr/>
          </p:nvPicPr>
          <p:blipFill rotWithShape="1">
            <a:blip r:embed="rId3"/>
            <a:srcRect l="86867" t="70602" r="8753" b="11631"/>
            <a:stretch/>
          </p:blipFill>
          <p:spPr>
            <a:xfrm rot="21395817">
              <a:off x="8172448" y="4878323"/>
              <a:ext cx="413767" cy="1014983"/>
            </a:xfrm>
            <a:prstGeom prst="rect">
              <a:avLst/>
            </a:prstGeom>
          </p:spPr>
        </p:pic>
      </p:grpSp>
      <p:sp>
        <p:nvSpPr>
          <p:cNvPr id="3" name="TextBox 2">
            <a:extLst>
              <a:ext uri="{FF2B5EF4-FFF2-40B4-BE49-F238E27FC236}">
                <a16:creationId xmlns:a16="http://schemas.microsoft.com/office/drawing/2014/main" id="{57F521CA-04E5-189F-A96E-FF946C59109A}"/>
              </a:ext>
            </a:extLst>
          </p:cNvPr>
          <p:cNvSpPr txBox="1"/>
          <p:nvPr/>
        </p:nvSpPr>
        <p:spPr>
          <a:xfrm>
            <a:off x="2724281" y="6152125"/>
            <a:ext cx="6017383" cy="461665"/>
          </a:xfrm>
          <a:prstGeom prst="rect">
            <a:avLst/>
          </a:prstGeom>
          <a:noFill/>
        </p:spPr>
        <p:txBody>
          <a:bodyPr wrap="square" rtlCol="0">
            <a:spAutoFit/>
          </a:bodyPr>
          <a:lstStyle/>
          <a:p>
            <a:r>
              <a:rPr lang="en-US" sz="2400" dirty="0">
                <a:solidFill>
                  <a:srgbClr val="003B70"/>
                </a:solidFill>
                <a:hlinkClick r:id="rId4">
                  <a:extLst>
                    <a:ext uri="{A12FA001-AC4F-418D-AE19-62706E023703}">
                      <ahyp:hlinkClr xmlns:ahyp="http://schemas.microsoft.com/office/drawing/2018/hyperlinkcolor" val="tx"/>
                    </a:ext>
                  </a:extLst>
                </a:hlinkClick>
              </a:rPr>
              <a:t>https://www.ncsafe.org/</a:t>
            </a:r>
            <a:endParaRPr lang="en-US" sz="2400" dirty="0">
              <a:solidFill>
                <a:srgbClr val="003B70"/>
              </a:solidFill>
            </a:endParaRPr>
          </a:p>
        </p:txBody>
      </p:sp>
      <p:sp>
        <p:nvSpPr>
          <p:cNvPr id="8" name="TextBox 7">
            <a:extLst>
              <a:ext uri="{FF2B5EF4-FFF2-40B4-BE49-F238E27FC236}">
                <a16:creationId xmlns:a16="http://schemas.microsoft.com/office/drawing/2014/main" id="{78D58925-D137-7C06-ADB5-4EE874746A4C}"/>
              </a:ext>
            </a:extLst>
          </p:cNvPr>
          <p:cNvSpPr txBox="1"/>
          <p:nvPr/>
        </p:nvSpPr>
        <p:spPr>
          <a:xfrm>
            <a:off x="8703655" y="6611778"/>
            <a:ext cx="384562" cy="246221"/>
          </a:xfrm>
          <a:prstGeom prst="rect">
            <a:avLst/>
          </a:prstGeom>
          <a:noFill/>
        </p:spPr>
        <p:txBody>
          <a:bodyPr wrap="square" rtlCol="0">
            <a:spAutoFit/>
          </a:bodyPr>
          <a:lstStyle/>
          <a:p>
            <a:r>
              <a:rPr lang="en-US" sz="1000" b="1" dirty="0">
                <a:solidFill>
                  <a:srgbClr val="17375E"/>
                </a:solidFill>
              </a:rPr>
              <a:t>39</a:t>
            </a:r>
          </a:p>
        </p:txBody>
      </p:sp>
    </p:spTree>
    <p:extLst>
      <p:ext uri="{BB962C8B-B14F-4D97-AF65-F5344CB8AC3E}">
        <p14:creationId xmlns:p14="http://schemas.microsoft.com/office/powerpoint/2010/main" val="4426418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96C2C6A-05A8-8180-C7E4-F4213341CFC2}"/>
              </a:ext>
            </a:extLst>
          </p:cNvPr>
          <p:cNvSpPr txBox="1">
            <a:spLocks/>
          </p:cNvSpPr>
          <p:nvPr/>
        </p:nvSpPr>
        <p:spPr>
          <a:xfrm>
            <a:off x="274320" y="1097280"/>
            <a:ext cx="8053453" cy="4048248"/>
          </a:xfrm>
          <a:prstGeom prst="rect">
            <a:avLst/>
          </a:prstGeom>
        </p:spPr>
        <p:txBody>
          <a:bodyPr anchor="t">
            <a:noAutofit/>
          </a:bodyPr>
          <a:lstStyle>
            <a:lvl1pPr algn="l" defTabSz="685800" rtl="0" eaLnBrk="1" latinLnBrk="0" hangingPunct="1">
              <a:lnSpc>
                <a:spcPct val="90000"/>
              </a:lnSpc>
              <a:spcBef>
                <a:spcPct val="0"/>
              </a:spcBef>
              <a:buNone/>
              <a:defRPr sz="3200" b="1" i="0" kern="120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5C93D5"/>
                </a:solidFill>
                <a:effectLst/>
                <a:uLnTx/>
                <a:uFillTx/>
                <a:latin typeface="Arial"/>
                <a:cs typeface="Arial" panose="020B0604020202020204" pitchFamily="34" charset="0"/>
              </a:rPr>
              <a:t>Protect your children and your community by safely securing your firearm</a:t>
            </a:r>
          </a:p>
        </p:txBody>
      </p:sp>
      <p:cxnSp>
        <p:nvCxnSpPr>
          <p:cNvPr id="8" name="Straight Connector 7">
            <a:extLst>
              <a:ext uri="{FF2B5EF4-FFF2-40B4-BE49-F238E27FC236}">
                <a16:creationId xmlns:a16="http://schemas.microsoft.com/office/drawing/2014/main" id="{1358BDFD-BB7D-F575-A286-A4E769FDC20C}"/>
              </a:ext>
            </a:extLst>
          </p:cNvPr>
          <p:cNvCxnSpPr>
            <a:cxnSpLocks/>
          </p:cNvCxnSpPr>
          <p:nvPr/>
        </p:nvCxnSpPr>
        <p:spPr>
          <a:xfrm flipH="1">
            <a:off x="298692" y="1956199"/>
            <a:ext cx="8473977" cy="0"/>
          </a:xfrm>
          <a:prstGeom prst="line">
            <a:avLst/>
          </a:prstGeom>
          <a:ln w="57150">
            <a:solidFill>
              <a:srgbClr val="F1B93F"/>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12257BA2-4599-9B14-1C84-FE8FD91B8501}"/>
              </a:ext>
            </a:extLst>
          </p:cNvPr>
          <p:cNvPicPr>
            <a:picLocks noChangeAspect="1"/>
          </p:cNvPicPr>
          <p:nvPr/>
        </p:nvPicPr>
        <p:blipFill>
          <a:blip r:embed="rId2"/>
          <a:stretch>
            <a:fillRect/>
          </a:stretch>
        </p:blipFill>
        <p:spPr>
          <a:xfrm>
            <a:off x="822960" y="2104326"/>
            <a:ext cx="2584707" cy="2027341"/>
          </a:xfrm>
          <a:prstGeom prst="rect">
            <a:avLst/>
          </a:prstGeom>
        </p:spPr>
      </p:pic>
      <p:pic>
        <p:nvPicPr>
          <p:cNvPr id="17" name="Picture 16">
            <a:extLst>
              <a:ext uri="{FF2B5EF4-FFF2-40B4-BE49-F238E27FC236}">
                <a16:creationId xmlns:a16="http://schemas.microsoft.com/office/drawing/2014/main" id="{68AB3E85-ADEB-A683-22B6-AE90CA5DF0AD}"/>
              </a:ext>
            </a:extLst>
          </p:cNvPr>
          <p:cNvPicPr>
            <a:picLocks noChangeAspect="1"/>
          </p:cNvPicPr>
          <p:nvPr/>
        </p:nvPicPr>
        <p:blipFill>
          <a:blip r:embed="rId3"/>
          <a:stretch>
            <a:fillRect/>
          </a:stretch>
        </p:blipFill>
        <p:spPr>
          <a:xfrm>
            <a:off x="4799901" y="2130826"/>
            <a:ext cx="2639829" cy="1978341"/>
          </a:xfrm>
          <a:prstGeom prst="rect">
            <a:avLst/>
          </a:prstGeom>
        </p:spPr>
      </p:pic>
      <p:pic>
        <p:nvPicPr>
          <p:cNvPr id="19" name="Picture 18">
            <a:extLst>
              <a:ext uri="{FF2B5EF4-FFF2-40B4-BE49-F238E27FC236}">
                <a16:creationId xmlns:a16="http://schemas.microsoft.com/office/drawing/2014/main" id="{C0B98B4C-CD36-10E3-310A-A1A6FC610B40}"/>
              </a:ext>
            </a:extLst>
          </p:cNvPr>
          <p:cNvPicPr>
            <a:picLocks noChangeAspect="1"/>
          </p:cNvPicPr>
          <p:nvPr/>
        </p:nvPicPr>
        <p:blipFill>
          <a:blip r:embed="rId4"/>
          <a:stretch>
            <a:fillRect/>
          </a:stretch>
        </p:blipFill>
        <p:spPr>
          <a:xfrm>
            <a:off x="822960" y="4139434"/>
            <a:ext cx="3086948" cy="2131464"/>
          </a:xfrm>
          <a:prstGeom prst="rect">
            <a:avLst/>
          </a:prstGeom>
        </p:spPr>
      </p:pic>
      <p:pic>
        <p:nvPicPr>
          <p:cNvPr id="21" name="Picture 20">
            <a:extLst>
              <a:ext uri="{FF2B5EF4-FFF2-40B4-BE49-F238E27FC236}">
                <a16:creationId xmlns:a16="http://schemas.microsoft.com/office/drawing/2014/main" id="{5661802D-DAE8-ACCE-DDF4-618ED399B5CF}"/>
              </a:ext>
            </a:extLst>
          </p:cNvPr>
          <p:cNvPicPr>
            <a:picLocks noChangeAspect="1"/>
          </p:cNvPicPr>
          <p:nvPr/>
        </p:nvPicPr>
        <p:blipFill>
          <a:blip r:embed="rId5"/>
          <a:stretch>
            <a:fillRect/>
          </a:stretch>
        </p:blipFill>
        <p:spPr>
          <a:xfrm>
            <a:off x="4312313" y="4140699"/>
            <a:ext cx="3840309" cy="2162088"/>
          </a:xfrm>
          <a:prstGeom prst="rect">
            <a:avLst/>
          </a:prstGeom>
        </p:spPr>
      </p:pic>
      <p:pic>
        <p:nvPicPr>
          <p:cNvPr id="26" name="Picture 25">
            <a:extLst>
              <a:ext uri="{FF2B5EF4-FFF2-40B4-BE49-F238E27FC236}">
                <a16:creationId xmlns:a16="http://schemas.microsoft.com/office/drawing/2014/main" id="{64C7ED20-854E-3A42-C4FF-D1398303A3D3}"/>
              </a:ext>
            </a:extLst>
          </p:cNvPr>
          <p:cNvPicPr>
            <a:picLocks noChangeAspect="1"/>
          </p:cNvPicPr>
          <p:nvPr/>
        </p:nvPicPr>
        <p:blipFill rotWithShape="1">
          <a:blip r:embed="rId6"/>
          <a:srcRect b="10901"/>
          <a:stretch/>
        </p:blipFill>
        <p:spPr>
          <a:xfrm>
            <a:off x="7315200" y="6217920"/>
            <a:ext cx="1491773" cy="542513"/>
          </a:xfrm>
          <a:prstGeom prst="rect">
            <a:avLst/>
          </a:prstGeom>
        </p:spPr>
      </p:pic>
      <p:sp>
        <p:nvSpPr>
          <p:cNvPr id="27" name="Rectangle 26">
            <a:extLst>
              <a:ext uri="{FF2B5EF4-FFF2-40B4-BE49-F238E27FC236}">
                <a16:creationId xmlns:a16="http://schemas.microsoft.com/office/drawing/2014/main" id="{679D82AD-4E51-B0F0-D41B-A7C7E0AD913B}"/>
              </a:ext>
            </a:extLst>
          </p:cNvPr>
          <p:cNvSpPr/>
          <p:nvPr/>
        </p:nvSpPr>
        <p:spPr>
          <a:xfrm>
            <a:off x="3232757" y="4475285"/>
            <a:ext cx="724855" cy="10990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8" name="Rectangle 27">
            <a:extLst>
              <a:ext uri="{FF2B5EF4-FFF2-40B4-BE49-F238E27FC236}">
                <a16:creationId xmlns:a16="http://schemas.microsoft.com/office/drawing/2014/main" id="{EC440ED3-4AAE-8F6F-E285-FC0C1D3AB7AC}"/>
              </a:ext>
            </a:extLst>
          </p:cNvPr>
          <p:cNvSpPr/>
          <p:nvPr/>
        </p:nvSpPr>
        <p:spPr>
          <a:xfrm>
            <a:off x="6891090" y="4424533"/>
            <a:ext cx="1356095" cy="10990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9" name="Text Placeholder 3">
            <a:extLst>
              <a:ext uri="{FF2B5EF4-FFF2-40B4-BE49-F238E27FC236}">
                <a16:creationId xmlns:a16="http://schemas.microsoft.com/office/drawing/2014/main" id="{518C617E-E096-1EDA-8EE0-75F72F02177E}"/>
              </a:ext>
            </a:extLst>
          </p:cNvPr>
          <p:cNvSpPr txBox="1">
            <a:spLocks/>
          </p:cNvSpPr>
          <p:nvPr/>
        </p:nvSpPr>
        <p:spPr>
          <a:xfrm>
            <a:off x="274320" y="6217920"/>
            <a:ext cx="4220873" cy="330200"/>
          </a:xfrm>
          <a:prstGeom prst="rect">
            <a:avLst/>
          </a:prstGeom>
        </p:spPr>
        <p:txBody>
          <a:bodyPr anchor="b">
            <a:noAutofit/>
          </a:bodyPr>
          <a:lstStyle>
            <a:lvl1pPr marL="0" indent="0" algn="l" defTabSz="685800" rtl="0" eaLnBrk="1" latinLnBrk="0" hangingPunct="1">
              <a:lnSpc>
                <a:spcPct val="100000"/>
              </a:lnSpc>
              <a:spcBef>
                <a:spcPts val="0"/>
              </a:spcBef>
              <a:buFont typeface="Arial" panose="020B0604020202020204" pitchFamily="34" charset="0"/>
              <a:buNone/>
              <a:defRPr sz="1200" b="1" i="0" kern="1200" baseline="0">
                <a:solidFill>
                  <a:schemeClr val="tx1"/>
                </a:solidFill>
                <a:latin typeface="Arial" panose="020B0604020202020204" pitchFamily="34" charset="0"/>
                <a:ea typeface="Arial" panose="020B060402020202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hlinkClick r:id="rId7"/>
              </a:rPr>
              <a:t>https://www.ncsafe.org/safestorage/</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p>
        </p:txBody>
      </p:sp>
      <p:sp>
        <p:nvSpPr>
          <p:cNvPr id="4" name="TextBox 3">
            <a:extLst>
              <a:ext uri="{FF2B5EF4-FFF2-40B4-BE49-F238E27FC236}">
                <a16:creationId xmlns:a16="http://schemas.microsoft.com/office/drawing/2014/main" id="{F5E2DB6B-E3D7-F345-6CC6-8A3712D80CC4}"/>
              </a:ext>
            </a:extLst>
          </p:cNvPr>
          <p:cNvSpPr txBox="1"/>
          <p:nvPr/>
        </p:nvSpPr>
        <p:spPr>
          <a:xfrm>
            <a:off x="8703655" y="6611778"/>
            <a:ext cx="384562"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a:solidFill>
                  <a:srgbClr val="17375E"/>
                </a:solidFill>
                <a:latin typeface="Arial"/>
              </a:rPr>
              <a:t>40</a:t>
            </a:r>
            <a:endParaRPr kumimoji="0" lang="en-US" sz="1000" b="1" i="0" u="none" strike="noStrike" kern="1200" cap="none" spc="0" normalizeH="0" baseline="0" noProof="0" dirty="0">
              <a:ln>
                <a:noFill/>
              </a:ln>
              <a:solidFill>
                <a:srgbClr val="17375E"/>
              </a:solidFill>
              <a:effectLst/>
              <a:uLnTx/>
              <a:uFillTx/>
              <a:latin typeface="Arial"/>
              <a:ea typeface="+mn-ea"/>
              <a:cs typeface="+mn-cs"/>
            </a:endParaRPr>
          </a:p>
        </p:txBody>
      </p:sp>
    </p:spTree>
    <p:extLst>
      <p:ext uri="{BB962C8B-B14F-4D97-AF65-F5344CB8AC3E}">
        <p14:creationId xmlns:p14="http://schemas.microsoft.com/office/powerpoint/2010/main" val="28321601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06A0033-DBE2-0600-B65C-6A1D18109A4B}"/>
              </a:ext>
            </a:extLst>
          </p:cNvPr>
          <p:cNvPicPr>
            <a:picLocks noChangeAspect="1"/>
          </p:cNvPicPr>
          <p:nvPr/>
        </p:nvPicPr>
        <p:blipFill rotWithShape="1">
          <a:blip r:embed="rId2"/>
          <a:srcRect l="73074" t="6046" b="50498"/>
          <a:stretch/>
        </p:blipFill>
        <p:spPr>
          <a:xfrm>
            <a:off x="1951219" y="3771138"/>
            <a:ext cx="1877181" cy="2516230"/>
          </a:xfrm>
          <a:prstGeom prst="rect">
            <a:avLst/>
          </a:prstGeom>
        </p:spPr>
      </p:pic>
      <p:sp>
        <p:nvSpPr>
          <p:cNvPr id="3" name="Text Placeholder 2">
            <a:extLst>
              <a:ext uri="{FF2B5EF4-FFF2-40B4-BE49-F238E27FC236}">
                <a16:creationId xmlns:a16="http://schemas.microsoft.com/office/drawing/2014/main" id="{F214D680-AE19-1FEF-AFF2-8E890A2F2B8C}"/>
              </a:ext>
            </a:extLst>
          </p:cNvPr>
          <p:cNvSpPr>
            <a:spLocks noGrp="1"/>
          </p:cNvSpPr>
          <p:nvPr>
            <p:ph type="body" sz="quarter" idx="10"/>
          </p:nvPr>
        </p:nvSpPr>
        <p:spPr>
          <a:xfrm>
            <a:off x="274320" y="1737360"/>
            <a:ext cx="8563554" cy="4142629"/>
          </a:xfrm>
        </p:spPr>
        <p:txBody>
          <a:bodyPr/>
          <a:lstStyle/>
          <a:p>
            <a:pPr marL="0" indent="0">
              <a:buNone/>
            </a:pPr>
            <a:r>
              <a:rPr lang="en-US" sz="2000" dirty="0"/>
              <a:t>There are many ways to prevent your gun from being stolen or fired by somebody else. </a:t>
            </a:r>
          </a:p>
        </p:txBody>
      </p:sp>
      <p:sp>
        <p:nvSpPr>
          <p:cNvPr id="4" name="Text Placeholder 3">
            <a:extLst>
              <a:ext uri="{FF2B5EF4-FFF2-40B4-BE49-F238E27FC236}">
                <a16:creationId xmlns:a16="http://schemas.microsoft.com/office/drawing/2014/main" id="{78B77A5D-4D4A-29C6-4423-D84ADEC9764E}"/>
              </a:ext>
            </a:extLst>
          </p:cNvPr>
          <p:cNvSpPr>
            <a:spLocks noGrp="1"/>
          </p:cNvSpPr>
          <p:nvPr>
            <p:ph type="body" sz="quarter" idx="11"/>
          </p:nvPr>
        </p:nvSpPr>
        <p:spPr>
          <a:xfrm>
            <a:off x="274320" y="6217920"/>
            <a:ext cx="8073990" cy="330200"/>
          </a:xfrm>
        </p:spPr>
        <p:txBody>
          <a:bodyPr/>
          <a:lstStyle/>
          <a:p>
            <a:r>
              <a:rPr lang="en-US" sz="1400" i="0" dirty="0">
                <a:hlinkClick r:id="rId3"/>
              </a:rPr>
              <a:t>https://www.ncsafe.org/safestorage/</a:t>
            </a:r>
            <a:r>
              <a:rPr lang="en-US" sz="1400" i="0" dirty="0"/>
              <a:t> </a:t>
            </a:r>
          </a:p>
        </p:txBody>
      </p:sp>
      <p:sp>
        <p:nvSpPr>
          <p:cNvPr id="2" name="Title 1">
            <a:extLst>
              <a:ext uri="{FF2B5EF4-FFF2-40B4-BE49-F238E27FC236}">
                <a16:creationId xmlns:a16="http://schemas.microsoft.com/office/drawing/2014/main" id="{E80CFDA5-987D-205C-A208-21F31275373B}"/>
              </a:ext>
            </a:extLst>
          </p:cNvPr>
          <p:cNvSpPr>
            <a:spLocks noGrp="1"/>
          </p:cNvSpPr>
          <p:nvPr>
            <p:ph type="title"/>
          </p:nvPr>
        </p:nvSpPr>
        <p:spPr>
          <a:xfrm>
            <a:off x="1097280" y="1096419"/>
            <a:ext cx="7875740" cy="548640"/>
          </a:xfrm>
        </p:spPr>
        <p:txBody>
          <a:bodyPr/>
          <a:lstStyle/>
          <a:p>
            <a:r>
              <a:rPr lang="en-US" sz="3200" dirty="0"/>
              <a:t>Ways To Lock Your Firearm</a:t>
            </a:r>
          </a:p>
        </p:txBody>
      </p:sp>
      <p:pic>
        <p:nvPicPr>
          <p:cNvPr id="7" name="Picture 6">
            <a:extLst>
              <a:ext uri="{FF2B5EF4-FFF2-40B4-BE49-F238E27FC236}">
                <a16:creationId xmlns:a16="http://schemas.microsoft.com/office/drawing/2014/main" id="{7619C476-7516-1669-3B4B-95555C5D030A}"/>
              </a:ext>
            </a:extLst>
          </p:cNvPr>
          <p:cNvPicPr>
            <a:picLocks noChangeAspect="1"/>
          </p:cNvPicPr>
          <p:nvPr/>
        </p:nvPicPr>
        <p:blipFill rotWithShape="1">
          <a:blip r:embed="rId2"/>
          <a:srcRect l="72173" t="60855"/>
          <a:stretch/>
        </p:blipFill>
        <p:spPr>
          <a:xfrm>
            <a:off x="7017159" y="2350691"/>
            <a:ext cx="1940096" cy="2266675"/>
          </a:xfrm>
          <a:prstGeom prst="rect">
            <a:avLst/>
          </a:prstGeom>
        </p:spPr>
      </p:pic>
      <p:pic>
        <p:nvPicPr>
          <p:cNvPr id="9" name="Picture 8">
            <a:extLst>
              <a:ext uri="{FF2B5EF4-FFF2-40B4-BE49-F238E27FC236}">
                <a16:creationId xmlns:a16="http://schemas.microsoft.com/office/drawing/2014/main" id="{88418A28-70FE-7BD8-A1C2-0BCD78606946}"/>
              </a:ext>
            </a:extLst>
          </p:cNvPr>
          <p:cNvPicPr>
            <a:picLocks noChangeAspect="1"/>
          </p:cNvPicPr>
          <p:nvPr/>
        </p:nvPicPr>
        <p:blipFill rotWithShape="1">
          <a:blip r:embed="rId4"/>
          <a:srcRect b="10901"/>
          <a:stretch/>
        </p:blipFill>
        <p:spPr>
          <a:xfrm>
            <a:off x="7315200" y="6217920"/>
            <a:ext cx="1491773" cy="542513"/>
          </a:xfrm>
          <a:prstGeom prst="rect">
            <a:avLst/>
          </a:prstGeom>
        </p:spPr>
      </p:pic>
      <p:cxnSp>
        <p:nvCxnSpPr>
          <p:cNvPr id="11" name="Straight Connector 10">
            <a:extLst>
              <a:ext uri="{FF2B5EF4-FFF2-40B4-BE49-F238E27FC236}">
                <a16:creationId xmlns:a16="http://schemas.microsoft.com/office/drawing/2014/main" id="{632FFE63-7D66-5EE3-7019-724D3E5A1183}"/>
              </a:ext>
            </a:extLst>
          </p:cNvPr>
          <p:cNvCxnSpPr>
            <a:cxnSpLocks/>
          </p:cNvCxnSpPr>
          <p:nvPr/>
        </p:nvCxnSpPr>
        <p:spPr>
          <a:xfrm flipH="1">
            <a:off x="1097280" y="1645059"/>
            <a:ext cx="7591618" cy="0"/>
          </a:xfrm>
          <a:prstGeom prst="line">
            <a:avLst/>
          </a:prstGeom>
          <a:ln w="57150">
            <a:solidFill>
              <a:srgbClr val="F1B93F"/>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2491AE83-91D4-D349-529E-5B2057D5040D}"/>
              </a:ext>
            </a:extLst>
          </p:cNvPr>
          <p:cNvPicPr>
            <a:picLocks noChangeAspect="1"/>
          </p:cNvPicPr>
          <p:nvPr/>
        </p:nvPicPr>
        <p:blipFill rotWithShape="1">
          <a:blip r:embed="rId5"/>
          <a:srcRect l="37834" t="6047" r="37397" b="57560"/>
          <a:stretch/>
        </p:blipFill>
        <p:spPr>
          <a:xfrm>
            <a:off x="308453" y="2717479"/>
            <a:ext cx="1726830" cy="2107319"/>
          </a:xfrm>
          <a:prstGeom prst="rect">
            <a:avLst/>
          </a:prstGeom>
        </p:spPr>
      </p:pic>
      <p:pic>
        <p:nvPicPr>
          <p:cNvPr id="14" name="Picture 13">
            <a:extLst>
              <a:ext uri="{FF2B5EF4-FFF2-40B4-BE49-F238E27FC236}">
                <a16:creationId xmlns:a16="http://schemas.microsoft.com/office/drawing/2014/main" id="{460A86D2-B47F-6BBC-6A3E-62089971FAB1}"/>
              </a:ext>
            </a:extLst>
          </p:cNvPr>
          <p:cNvPicPr>
            <a:picLocks noChangeAspect="1"/>
          </p:cNvPicPr>
          <p:nvPr/>
        </p:nvPicPr>
        <p:blipFill rotWithShape="1">
          <a:blip r:embed="rId2"/>
          <a:srcRect l="38707" t="60855" r="36134"/>
          <a:stretch/>
        </p:blipFill>
        <p:spPr>
          <a:xfrm>
            <a:off x="5340258" y="3808674"/>
            <a:ext cx="1754043" cy="2266674"/>
          </a:xfrm>
          <a:prstGeom prst="rect">
            <a:avLst/>
          </a:prstGeom>
        </p:spPr>
      </p:pic>
      <p:pic>
        <p:nvPicPr>
          <p:cNvPr id="15" name="Picture 14">
            <a:extLst>
              <a:ext uri="{FF2B5EF4-FFF2-40B4-BE49-F238E27FC236}">
                <a16:creationId xmlns:a16="http://schemas.microsoft.com/office/drawing/2014/main" id="{F05AA8C8-5622-7E9B-0229-32A247DBC23A}"/>
              </a:ext>
            </a:extLst>
          </p:cNvPr>
          <p:cNvPicPr>
            <a:picLocks noChangeAspect="1"/>
          </p:cNvPicPr>
          <p:nvPr/>
        </p:nvPicPr>
        <p:blipFill rotWithShape="1">
          <a:blip r:embed="rId2"/>
          <a:srcRect l="3865" t="60855" r="69702" b="3241"/>
          <a:stretch/>
        </p:blipFill>
        <p:spPr>
          <a:xfrm>
            <a:off x="3662442" y="2538392"/>
            <a:ext cx="1842859" cy="2078974"/>
          </a:xfrm>
          <a:prstGeom prst="rect">
            <a:avLst/>
          </a:prstGeom>
        </p:spPr>
      </p:pic>
      <p:sp>
        <p:nvSpPr>
          <p:cNvPr id="12" name="TextBox 11">
            <a:extLst>
              <a:ext uri="{FF2B5EF4-FFF2-40B4-BE49-F238E27FC236}">
                <a16:creationId xmlns:a16="http://schemas.microsoft.com/office/drawing/2014/main" id="{9880DAFA-31B4-6B16-D3E5-7E0776713A60}"/>
              </a:ext>
            </a:extLst>
          </p:cNvPr>
          <p:cNvSpPr txBox="1"/>
          <p:nvPr/>
        </p:nvSpPr>
        <p:spPr>
          <a:xfrm>
            <a:off x="8703655" y="6611778"/>
            <a:ext cx="384562"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a:solidFill>
                  <a:srgbClr val="17375E"/>
                </a:solidFill>
                <a:latin typeface="Arial"/>
              </a:rPr>
              <a:t>41</a:t>
            </a:r>
            <a:endParaRPr kumimoji="0" lang="en-US" sz="1000" b="1" i="0" u="none" strike="noStrike" kern="1200" cap="none" spc="0" normalizeH="0" baseline="0" noProof="0" dirty="0">
              <a:ln>
                <a:noFill/>
              </a:ln>
              <a:solidFill>
                <a:srgbClr val="17375E"/>
              </a:solidFill>
              <a:effectLst/>
              <a:uLnTx/>
              <a:uFillTx/>
              <a:latin typeface="Arial"/>
              <a:ea typeface="+mn-ea"/>
              <a:cs typeface="+mn-cs"/>
            </a:endParaRPr>
          </a:p>
        </p:txBody>
      </p:sp>
      <p:sp>
        <p:nvSpPr>
          <p:cNvPr id="17" name="Title 1">
            <a:extLst>
              <a:ext uri="{FF2B5EF4-FFF2-40B4-BE49-F238E27FC236}">
                <a16:creationId xmlns:a16="http://schemas.microsoft.com/office/drawing/2014/main" id="{9D15C1C7-8DF1-1A67-F3DF-FFFFB52462F4}"/>
              </a:ext>
            </a:extLst>
          </p:cNvPr>
          <p:cNvSpPr txBox="1">
            <a:spLocks/>
          </p:cNvSpPr>
          <p:nvPr/>
        </p:nvSpPr>
        <p:spPr>
          <a:xfrm>
            <a:off x="402284" y="814621"/>
            <a:ext cx="821747" cy="1112235"/>
          </a:xfrm>
          <a:prstGeom prst="rect">
            <a:avLst/>
          </a:prstGeom>
        </p:spPr>
        <p:txBody>
          <a:bodyPr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0" b="0" i="0" u="none" strike="noStrike" kern="1200" cap="none" spc="0" normalizeH="0" baseline="0" noProof="0" dirty="0">
                <a:ln>
                  <a:noFill/>
                </a:ln>
                <a:solidFill>
                  <a:srgbClr val="1F497D">
                    <a:lumMod val="75000"/>
                  </a:srgbClr>
                </a:solidFill>
                <a:effectLst/>
                <a:uLnTx/>
                <a:uFillTx/>
                <a:latin typeface="Arial"/>
                <a:ea typeface="+mn-ea"/>
                <a:cs typeface="+mn-cs"/>
              </a:rPr>
              <a:t>5</a:t>
            </a:r>
          </a:p>
        </p:txBody>
      </p:sp>
    </p:spTree>
    <p:extLst>
      <p:ext uri="{BB962C8B-B14F-4D97-AF65-F5344CB8AC3E}">
        <p14:creationId xmlns:p14="http://schemas.microsoft.com/office/powerpoint/2010/main" val="17295902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EAD412DD-929A-7CC4-4C39-6360F2A3884B}"/>
              </a:ext>
            </a:extLst>
          </p:cNvPr>
          <p:cNvSpPr>
            <a:spLocks noGrp="1"/>
          </p:cNvSpPr>
          <p:nvPr>
            <p:ph type="body" sz="quarter" idx="10"/>
          </p:nvPr>
        </p:nvSpPr>
        <p:spPr>
          <a:xfrm>
            <a:off x="274320" y="1828800"/>
            <a:ext cx="8563554" cy="4142629"/>
          </a:xfrm>
        </p:spPr>
        <p:txBody>
          <a:bodyPr/>
          <a:lstStyle/>
          <a:p>
            <a:r>
              <a:rPr lang="en-US" sz="2400" b="0" dirty="0">
                <a:latin typeface="+mn-lt"/>
              </a:rPr>
              <a:t>NC Injury and Violence Prevention Branch </a:t>
            </a:r>
            <a:r>
              <a:rPr lang="en-US" sz="2400" b="0" dirty="0">
                <a:solidFill>
                  <a:srgbClr val="2F7F95"/>
                </a:solidFill>
                <a:latin typeface="+mn-lt"/>
                <a:hlinkClick r:id="rId2">
                  <a:extLst>
                    <a:ext uri="{A12FA001-AC4F-418D-AE19-62706E023703}">
                      <ahyp:hlinkClr xmlns:ahyp="http://schemas.microsoft.com/office/drawing/2018/hyperlinkcolor" val="tx"/>
                    </a:ext>
                  </a:extLst>
                </a:hlinkClick>
              </a:rPr>
              <a:t>Firearm Data Page</a:t>
            </a:r>
            <a:endParaRPr lang="en-US" sz="2400" b="0" dirty="0">
              <a:solidFill>
                <a:srgbClr val="2F7F95"/>
              </a:solidFill>
              <a:latin typeface="+mn-lt"/>
            </a:endParaRPr>
          </a:p>
          <a:p>
            <a:pPr marL="800080" lvl="1" indent="-285743">
              <a:buFont typeface="Arial" panose="020B0604020202020204" pitchFamily="34" charset="0"/>
              <a:buChar char="•"/>
            </a:pPr>
            <a:r>
              <a:rPr lang="en-US" sz="2000" b="0" dirty="0">
                <a:latin typeface="+mn-lt"/>
              </a:rPr>
              <a:t>NC-VDRS Annual Report</a:t>
            </a:r>
          </a:p>
          <a:p>
            <a:pPr marL="800080" lvl="1" indent="-285743">
              <a:buFont typeface="Arial" panose="020B0604020202020204" pitchFamily="34" charset="0"/>
              <a:buChar char="•"/>
            </a:pPr>
            <a:r>
              <a:rPr lang="en-US" sz="2000" b="0" dirty="0">
                <a:latin typeface="+mn-lt"/>
              </a:rPr>
              <a:t>NC-VDRS Fact Sheets</a:t>
            </a:r>
            <a:endParaRPr lang="en-US" sz="2000" b="0" dirty="0">
              <a:solidFill>
                <a:srgbClr val="0563C1"/>
              </a:solidFill>
              <a:latin typeface="+mn-lt"/>
              <a:hlinkClick r:id="" action="ppaction://noaction">
                <a:extLst>
                  <a:ext uri="{A12FA001-AC4F-418D-AE19-62706E023703}">
                    <ahyp:hlinkClr xmlns:ahyp="http://schemas.microsoft.com/office/drawing/2018/hyperlinkcolor" val="tx"/>
                  </a:ext>
                </a:extLst>
              </a:hlinkClick>
            </a:endParaRPr>
          </a:p>
          <a:p>
            <a:pPr marL="800080" lvl="1" indent="-285743">
              <a:buFont typeface="Arial" panose="020B0604020202020204" pitchFamily="34" charset="0"/>
              <a:buChar char="•"/>
            </a:pPr>
            <a:r>
              <a:rPr lang="en-US" sz="2000" b="0" dirty="0">
                <a:solidFill>
                  <a:srgbClr val="2F7F95"/>
                </a:solidFill>
                <a:latin typeface="+mn-lt"/>
                <a:hlinkClick r:id="rId3">
                  <a:extLst>
                    <a:ext uri="{A12FA001-AC4F-418D-AE19-62706E023703}">
                      <ahyp:hlinkClr xmlns:ahyp="http://schemas.microsoft.com/office/drawing/2018/hyperlinkcolor" val="tx"/>
                    </a:ext>
                  </a:extLst>
                </a:hlinkClick>
              </a:rPr>
              <a:t>NC-VDRS Data Dashboard</a:t>
            </a:r>
            <a:endParaRPr lang="en-US" sz="2000" b="0" dirty="0">
              <a:solidFill>
                <a:srgbClr val="2F7F95"/>
              </a:solidFill>
              <a:latin typeface="+mn-lt"/>
            </a:endParaRPr>
          </a:p>
          <a:p>
            <a:pPr marL="800080" lvl="1" indent="-285743">
              <a:buFont typeface="Arial" panose="020B0604020202020204" pitchFamily="34" charset="0"/>
              <a:buChar char="•"/>
            </a:pPr>
            <a:r>
              <a:rPr lang="en-US" sz="2000" b="0" dirty="0">
                <a:latin typeface="+mn-lt"/>
              </a:rPr>
              <a:t>NC DETECT quarterly NC-FASTER reports</a:t>
            </a:r>
          </a:p>
          <a:p>
            <a:r>
              <a:rPr lang="en-US" sz="2400" b="0" dirty="0">
                <a:latin typeface="+mn-lt"/>
              </a:rPr>
              <a:t>State Center for Health Statistics (SCHS) Death Certificate Data </a:t>
            </a:r>
          </a:p>
          <a:p>
            <a:pPr marL="800080" lvl="1" indent="-285743">
              <a:buFont typeface="Arial" panose="020B0604020202020204" pitchFamily="34" charset="0"/>
              <a:buChar char="•"/>
            </a:pPr>
            <a:r>
              <a:rPr lang="en-US" sz="2000" b="0" dirty="0">
                <a:solidFill>
                  <a:srgbClr val="2F7F95"/>
                </a:solidFill>
                <a:latin typeface="+mn-lt"/>
                <a:hlinkClick r:id="rId4">
                  <a:extLst>
                    <a:ext uri="{A12FA001-AC4F-418D-AE19-62706E023703}">
                      <ahyp:hlinkClr xmlns:ahyp="http://schemas.microsoft.com/office/drawing/2018/hyperlinkcolor" val="tx"/>
                    </a:ext>
                  </a:extLst>
                </a:hlinkClick>
              </a:rPr>
              <a:t>NC Health Data Query System</a:t>
            </a:r>
            <a:endParaRPr lang="en-US" sz="2000" b="0" dirty="0">
              <a:solidFill>
                <a:srgbClr val="2F7F95"/>
              </a:solidFill>
              <a:latin typeface="+mn-lt"/>
            </a:endParaRPr>
          </a:p>
          <a:p>
            <a:r>
              <a:rPr lang="en-US" sz="2400" b="0" dirty="0">
                <a:latin typeface="+mn-lt"/>
              </a:rPr>
              <a:t>CDC WISQARS –  </a:t>
            </a:r>
            <a:r>
              <a:rPr lang="en-US" sz="2400" b="0" dirty="0">
                <a:solidFill>
                  <a:srgbClr val="2F7F95"/>
                </a:solidFill>
                <a:latin typeface="+mn-lt"/>
                <a:hlinkClick r:id="rId5">
                  <a:extLst>
                    <a:ext uri="{A12FA001-AC4F-418D-AE19-62706E023703}">
                      <ahyp:hlinkClr xmlns:ahyp="http://schemas.microsoft.com/office/drawing/2018/hyperlinkcolor" val="tx"/>
                    </a:ext>
                  </a:extLst>
                </a:hlinkClick>
              </a:rPr>
              <a:t>Fatal Injury and Violence Data</a:t>
            </a:r>
            <a:endParaRPr lang="en-US" sz="2400" b="0" dirty="0">
              <a:solidFill>
                <a:srgbClr val="2F7F95"/>
              </a:solidFill>
              <a:latin typeface="+mn-lt"/>
            </a:endParaRPr>
          </a:p>
          <a:p>
            <a:r>
              <a:rPr lang="en-US" sz="2400" b="0" dirty="0">
                <a:latin typeface="+mn-lt"/>
              </a:rPr>
              <a:t>CDC NVDRS </a:t>
            </a:r>
            <a:r>
              <a:rPr lang="en-US" sz="2400" b="0" dirty="0"/>
              <a:t>–</a:t>
            </a:r>
            <a:r>
              <a:rPr lang="en-US" sz="2400" b="0" dirty="0">
                <a:latin typeface="+mn-lt"/>
              </a:rPr>
              <a:t> </a:t>
            </a:r>
            <a:r>
              <a:rPr lang="en-US" sz="2400" b="0" dirty="0">
                <a:solidFill>
                  <a:srgbClr val="2F7F95"/>
                </a:solidFill>
                <a:latin typeface="+mn-lt"/>
                <a:hlinkClick r:id="rId6">
                  <a:extLst>
                    <a:ext uri="{A12FA001-AC4F-418D-AE19-62706E023703}">
                      <ahyp:hlinkClr xmlns:ahyp="http://schemas.microsoft.com/office/drawing/2018/hyperlinkcolor" val="tx"/>
                    </a:ext>
                  </a:extLst>
                </a:hlinkClick>
              </a:rPr>
              <a:t>CDC NVDRS</a:t>
            </a:r>
            <a:r>
              <a:rPr lang="en-US" sz="2400" b="0" dirty="0">
                <a:solidFill>
                  <a:srgbClr val="2F7F95"/>
                </a:solidFill>
                <a:latin typeface="+mn-lt"/>
              </a:rPr>
              <a:t> </a:t>
            </a:r>
          </a:p>
        </p:txBody>
      </p:sp>
      <p:sp>
        <p:nvSpPr>
          <p:cNvPr id="5" name="Title 4"/>
          <p:cNvSpPr>
            <a:spLocks noGrp="1"/>
          </p:cNvSpPr>
          <p:nvPr>
            <p:ph type="title"/>
          </p:nvPr>
        </p:nvSpPr>
        <p:spPr>
          <a:xfrm>
            <a:off x="274320" y="1097280"/>
            <a:ext cx="8563554" cy="548640"/>
          </a:xfrm>
        </p:spPr>
        <p:txBody>
          <a:bodyPr/>
          <a:lstStyle/>
          <a:p>
            <a:r>
              <a:rPr lang="en-US" sz="3200" dirty="0"/>
              <a:t>Where to find more data on firearm injury?</a:t>
            </a:r>
          </a:p>
        </p:txBody>
      </p:sp>
      <p:sp>
        <p:nvSpPr>
          <p:cNvPr id="6" name="TextBox 5">
            <a:extLst>
              <a:ext uri="{FF2B5EF4-FFF2-40B4-BE49-F238E27FC236}">
                <a16:creationId xmlns:a16="http://schemas.microsoft.com/office/drawing/2014/main" id="{CB07F83E-CEFD-56BF-D087-AB05914B2182}"/>
              </a:ext>
            </a:extLst>
          </p:cNvPr>
          <p:cNvSpPr txBox="1"/>
          <p:nvPr/>
        </p:nvSpPr>
        <p:spPr>
          <a:xfrm>
            <a:off x="8703655" y="6611778"/>
            <a:ext cx="384562" cy="246221"/>
          </a:xfrm>
          <a:prstGeom prst="rect">
            <a:avLst/>
          </a:prstGeom>
          <a:noFill/>
        </p:spPr>
        <p:txBody>
          <a:bodyPr wrap="square" rtlCol="0">
            <a:spAutoFit/>
          </a:bodyPr>
          <a:lstStyle/>
          <a:p>
            <a:r>
              <a:rPr lang="en-US" sz="1000" b="1" dirty="0">
                <a:solidFill>
                  <a:srgbClr val="17375E"/>
                </a:solidFill>
              </a:rPr>
              <a:t>42</a:t>
            </a:r>
          </a:p>
        </p:txBody>
      </p:sp>
    </p:spTree>
    <p:extLst>
      <p:ext uri="{BB962C8B-B14F-4D97-AF65-F5344CB8AC3E}">
        <p14:creationId xmlns:p14="http://schemas.microsoft.com/office/powerpoint/2010/main" val="20552001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8919BA5-EF93-85C2-8240-BB8BF0AE1999}"/>
              </a:ext>
            </a:extLst>
          </p:cNvPr>
          <p:cNvPicPr>
            <a:picLocks noChangeAspect="1"/>
          </p:cNvPicPr>
          <p:nvPr/>
        </p:nvPicPr>
        <p:blipFill>
          <a:blip r:embed="rId3"/>
          <a:stretch>
            <a:fillRect/>
          </a:stretch>
        </p:blipFill>
        <p:spPr>
          <a:xfrm>
            <a:off x="4133088" y="0"/>
            <a:ext cx="5010912" cy="6612423"/>
          </a:xfrm>
          <a:prstGeom prst="rect">
            <a:avLst/>
          </a:prstGeom>
          <a:ln>
            <a:noFill/>
          </a:ln>
          <a:effectLst>
            <a:outerShdw blurRad="292100" dist="139700" dir="2700000" algn="tl" rotWithShape="0">
              <a:srgbClr val="333333">
                <a:alpha val="65000"/>
              </a:srgbClr>
            </a:outerShdw>
          </a:effectLst>
        </p:spPr>
      </p:pic>
      <p:sp>
        <p:nvSpPr>
          <p:cNvPr id="3" name="Title 1">
            <a:extLst>
              <a:ext uri="{FF2B5EF4-FFF2-40B4-BE49-F238E27FC236}">
                <a16:creationId xmlns:a16="http://schemas.microsoft.com/office/drawing/2014/main" id="{0B727E70-45A0-E6A2-1478-A3DCF1384A2C}"/>
              </a:ext>
            </a:extLst>
          </p:cNvPr>
          <p:cNvSpPr>
            <a:spLocks noGrp="1"/>
          </p:cNvSpPr>
          <p:nvPr>
            <p:ph type="title"/>
          </p:nvPr>
        </p:nvSpPr>
        <p:spPr>
          <a:xfrm>
            <a:off x="274320" y="1590746"/>
            <a:ext cx="3455802" cy="2123308"/>
          </a:xfrm>
        </p:spPr>
        <p:txBody>
          <a:bodyPr>
            <a:normAutofit fontScale="90000"/>
          </a:bodyPr>
          <a:lstStyle/>
          <a:p>
            <a:r>
              <a:rPr lang="en-US" sz="4000" b="1" dirty="0">
                <a:solidFill>
                  <a:srgbClr val="17375E"/>
                </a:solidFill>
                <a:latin typeface="+mn-lt"/>
                <a:cs typeface="Arial" panose="020B0604020202020204" pitchFamily="34" charset="0"/>
              </a:rPr>
              <a:t>North Carolina Medical Journal </a:t>
            </a:r>
            <a:br>
              <a:rPr lang="en-US" sz="3600" dirty="0">
                <a:solidFill>
                  <a:srgbClr val="17375E"/>
                </a:solidFill>
                <a:latin typeface="+mn-lt"/>
                <a:cs typeface="Arial" panose="020B0604020202020204" pitchFamily="34" charset="0"/>
              </a:rPr>
            </a:br>
            <a:br>
              <a:rPr lang="en-US" sz="3600" dirty="0">
                <a:solidFill>
                  <a:schemeClr val="tx2">
                    <a:lumMod val="75000"/>
                  </a:schemeClr>
                </a:solidFill>
                <a:latin typeface="+mn-lt"/>
                <a:cs typeface="Arial" panose="020B0604020202020204" pitchFamily="34" charset="0"/>
              </a:rPr>
            </a:br>
            <a:r>
              <a:rPr lang="en-US" sz="2800" b="1" dirty="0">
                <a:latin typeface="+mn-lt"/>
                <a:cs typeface="Arial" panose="020B0604020202020204" pitchFamily="34" charset="0"/>
              </a:rPr>
              <a:t>Special Issue on Firearm Injury and Violence Prevention</a:t>
            </a:r>
            <a:br>
              <a:rPr lang="en-US" sz="2800" dirty="0">
                <a:latin typeface="+mn-lt"/>
                <a:cs typeface="Arial" panose="020B0604020202020204" pitchFamily="34" charset="0"/>
              </a:rPr>
            </a:br>
            <a:br>
              <a:rPr lang="en-US" sz="3600" dirty="0">
                <a:solidFill>
                  <a:schemeClr val="tx2">
                    <a:lumMod val="75000"/>
                  </a:schemeClr>
                </a:solidFill>
                <a:latin typeface="+mn-lt"/>
                <a:cs typeface="Arial" panose="020B0604020202020204" pitchFamily="34" charset="0"/>
              </a:rPr>
            </a:br>
            <a:r>
              <a:rPr lang="en-US" sz="1600" b="0" u="sng" dirty="0">
                <a:solidFill>
                  <a:srgbClr val="2F7F95"/>
                </a:solidFill>
                <a:effectLst/>
                <a:latin typeface="+mn-lt"/>
                <a:ea typeface="Calibri" panose="020F0502020204030204" pitchFamily="34" charset="0"/>
                <a:hlinkClick r:id="rId4">
                  <a:extLst>
                    <a:ext uri="{A12FA001-AC4F-418D-AE19-62706E023703}">
                      <ahyp:hlinkClr xmlns:ahyp="http://schemas.microsoft.com/office/drawing/2018/hyperlinkcolor" val="tx"/>
                    </a:ext>
                  </a:extLst>
                </a:hlinkClick>
              </a:rPr>
              <a:t>https://ncmedicaljournal.com/issue/7874</a:t>
            </a:r>
            <a:r>
              <a:rPr lang="en-US" sz="1600" b="0" dirty="0">
                <a:solidFill>
                  <a:srgbClr val="2F7F95"/>
                </a:solidFill>
                <a:effectLst/>
                <a:latin typeface="+mn-lt"/>
                <a:ea typeface="Calibri" panose="020F0502020204030204" pitchFamily="34" charset="0"/>
              </a:rPr>
              <a:t> </a:t>
            </a:r>
            <a:endParaRPr lang="en-US" sz="3600" b="0" dirty="0">
              <a:solidFill>
                <a:srgbClr val="2F7F95"/>
              </a:solidFill>
              <a:latin typeface="+mn-lt"/>
              <a:cs typeface="Arial" panose="020B0604020202020204" pitchFamily="34" charset="0"/>
            </a:endParaRPr>
          </a:p>
        </p:txBody>
      </p:sp>
      <p:sp>
        <p:nvSpPr>
          <p:cNvPr id="4" name="TextBox 3">
            <a:extLst>
              <a:ext uri="{FF2B5EF4-FFF2-40B4-BE49-F238E27FC236}">
                <a16:creationId xmlns:a16="http://schemas.microsoft.com/office/drawing/2014/main" id="{A0F46C1C-B533-4962-2B07-C21F7F53AA7D}"/>
              </a:ext>
            </a:extLst>
          </p:cNvPr>
          <p:cNvSpPr txBox="1"/>
          <p:nvPr/>
        </p:nvSpPr>
        <p:spPr>
          <a:xfrm>
            <a:off x="8703655" y="6611778"/>
            <a:ext cx="384562"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a:solidFill>
                  <a:srgbClr val="17375E"/>
                </a:solidFill>
                <a:latin typeface="Arial"/>
              </a:rPr>
              <a:t>43</a:t>
            </a:r>
            <a:endParaRPr kumimoji="0" lang="en-US" sz="1000" b="1" i="0" u="none" strike="noStrike" kern="1200" cap="none" spc="0" normalizeH="0" baseline="0" noProof="0" dirty="0">
              <a:ln>
                <a:noFill/>
              </a:ln>
              <a:solidFill>
                <a:srgbClr val="17375E"/>
              </a:solidFill>
              <a:effectLst/>
              <a:uLnTx/>
              <a:uFillTx/>
              <a:latin typeface="Arial"/>
              <a:ea typeface="+mn-ea"/>
              <a:cs typeface="+mn-cs"/>
            </a:endParaRPr>
          </a:p>
        </p:txBody>
      </p:sp>
    </p:spTree>
    <p:extLst>
      <p:ext uri="{BB962C8B-B14F-4D97-AF65-F5344CB8AC3E}">
        <p14:creationId xmlns:p14="http://schemas.microsoft.com/office/powerpoint/2010/main" val="24407812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74320" y="1097280"/>
            <a:ext cx="8563554" cy="548640"/>
          </a:xfrm>
        </p:spPr>
        <p:txBody>
          <a:bodyPr/>
          <a:lstStyle/>
          <a:p>
            <a:r>
              <a:rPr lang="en-US" sz="3200" dirty="0"/>
              <a:t>IVPB Data Support now available! </a:t>
            </a:r>
          </a:p>
        </p:txBody>
      </p:sp>
      <p:pic>
        <p:nvPicPr>
          <p:cNvPr id="4" name="Picture 3">
            <a:extLst>
              <a:ext uri="{FF2B5EF4-FFF2-40B4-BE49-F238E27FC236}">
                <a16:creationId xmlns:a16="http://schemas.microsoft.com/office/drawing/2014/main" id="{A3FF70C4-2594-DC56-7A7F-CAFBBB70C0F0}"/>
              </a:ext>
            </a:extLst>
          </p:cNvPr>
          <p:cNvPicPr>
            <a:picLocks noChangeAspect="1"/>
          </p:cNvPicPr>
          <p:nvPr/>
        </p:nvPicPr>
        <p:blipFill>
          <a:blip r:embed="rId3"/>
          <a:stretch>
            <a:fillRect/>
          </a:stretch>
        </p:blipFill>
        <p:spPr>
          <a:xfrm>
            <a:off x="3116157" y="2546005"/>
            <a:ext cx="5398135" cy="3648633"/>
          </a:xfrm>
          <a:prstGeom prst="rect">
            <a:avLst/>
          </a:prstGeom>
          <a:ln>
            <a:no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id="{1A3DDF89-3C62-C20F-C089-DCEE728980D9}"/>
              </a:ext>
            </a:extLst>
          </p:cNvPr>
          <p:cNvSpPr txBox="1"/>
          <p:nvPr/>
        </p:nvSpPr>
        <p:spPr>
          <a:xfrm>
            <a:off x="629708" y="2546005"/>
            <a:ext cx="2347713" cy="1754326"/>
          </a:xfrm>
          <a:prstGeom prst="rect">
            <a:avLst/>
          </a:prstGeom>
          <a:noFill/>
        </p:spPr>
        <p:txBody>
          <a:bodyPr wrap="square" rtlCol="0">
            <a:spAutoFit/>
          </a:bodyPr>
          <a:lstStyle/>
          <a:p>
            <a:pPr marL="285750" indent="-285750">
              <a:buFont typeface="Arial" panose="020B0604020202020204" pitchFamily="34" charset="0"/>
              <a:buChar char="•"/>
            </a:pPr>
            <a:r>
              <a:rPr lang="en-US" b="1" dirty="0">
                <a:solidFill>
                  <a:srgbClr val="2F7F95"/>
                </a:solidFill>
                <a:hlinkClick r:id="rId4">
                  <a:extLst>
                    <a:ext uri="{A12FA001-AC4F-418D-AE19-62706E023703}">
                      <ahyp:hlinkClr xmlns:ahyp="http://schemas.microsoft.com/office/drawing/2018/hyperlinkcolor" val="tx"/>
                    </a:ext>
                  </a:extLst>
                </a:hlinkClick>
              </a:rPr>
              <a:t>IVPB Data Request Policy</a:t>
            </a:r>
            <a:endParaRPr lang="en-US" b="1" dirty="0">
              <a:solidFill>
                <a:srgbClr val="2F7F95"/>
              </a:solidFill>
            </a:endParaRPr>
          </a:p>
          <a:p>
            <a:pPr marL="285750" indent="-285750">
              <a:buFont typeface="Arial" panose="020B0604020202020204" pitchFamily="34" charset="0"/>
              <a:buChar char="•"/>
            </a:pPr>
            <a:endParaRPr lang="en-US" dirty="0">
              <a:solidFill>
                <a:srgbClr val="2F7F95"/>
              </a:solidFill>
            </a:endParaRPr>
          </a:p>
          <a:p>
            <a:pPr marL="285750" indent="-285750">
              <a:buFont typeface="Arial" panose="020B0604020202020204" pitchFamily="34" charset="0"/>
              <a:buChar char="•"/>
            </a:pPr>
            <a:r>
              <a:rPr lang="en-US" b="1" dirty="0">
                <a:solidFill>
                  <a:srgbClr val="2F7F95"/>
                </a:solidFill>
                <a:hlinkClick r:id="rId5">
                  <a:extLst>
                    <a:ext uri="{A12FA001-AC4F-418D-AE19-62706E023703}">
                      <ahyp:hlinkClr xmlns:ahyp="http://schemas.microsoft.com/office/drawing/2018/hyperlinkcolor" val="tx"/>
                    </a:ext>
                  </a:extLst>
                </a:hlinkClick>
              </a:rPr>
              <a:t>IVPB Data Support Bookings</a:t>
            </a:r>
            <a:endParaRPr lang="en-US" b="1" dirty="0">
              <a:solidFill>
                <a:srgbClr val="2F7F95"/>
              </a:solidFill>
            </a:endParaRPr>
          </a:p>
        </p:txBody>
      </p:sp>
      <p:pic>
        <p:nvPicPr>
          <p:cNvPr id="9" name="Picture 8">
            <a:extLst>
              <a:ext uri="{FF2B5EF4-FFF2-40B4-BE49-F238E27FC236}">
                <a16:creationId xmlns:a16="http://schemas.microsoft.com/office/drawing/2014/main" id="{D60196D0-F2F1-32DB-21BD-4ADEC0182969}"/>
              </a:ext>
            </a:extLst>
          </p:cNvPr>
          <p:cNvPicPr>
            <a:picLocks noChangeAspect="1"/>
          </p:cNvPicPr>
          <p:nvPr/>
        </p:nvPicPr>
        <p:blipFill>
          <a:blip r:embed="rId6"/>
          <a:stretch>
            <a:fillRect/>
          </a:stretch>
        </p:blipFill>
        <p:spPr>
          <a:xfrm>
            <a:off x="1009362" y="4554741"/>
            <a:ext cx="1639897" cy="1639897"/>
          </a:xfrm>
          <a:prstGeom prst="rect">
            <a:avLst/>
          </a:prstGeom>
          <a:ln>
            <a:noFill/>
          </a:ln>
          <a:effectLst>
            <a:outerShdw blurRad="292100" dist="139700" dir="2700000" algn="tl" rotWithShape="0">
              <a:srgbClr val="333333">
                <a:alpha val="65000"/>
              </a:srgbClr>
            </a:outerShdw>
          </a:effectLst>
        </p:spPr>
      </p:pic>
      <p:sp>
        <p:nvSpPr>
          <p:cNvPr id="2" name="TextBox 1">
            <a:extLst>
              <a:ext uri="{FF2B5EF4-FFF2-40B4-BE49-F238E27FC236}">
                <a16:creationId xmlns:a16="http://schemas.microsoft.com/office/drawing/2014/main" id="{7BCF41FC-415C-11A8-B289-BD85F04B2EEC}"/>
              </a:ext>
            </a:extLst>
          </p:cNvPr>
          <p:cNvSpPr txBox="1"/>
          <p:nvPr/>
        </p:nvSpPr>
        <p:spPr>
          <a:xfrm>
            <a:off x="274320" y="1645920"/>
            <a:ext cx="7801060" cy="646331"/>
          </a:xfrm>
          <a:prstGeom prst="rect">
            <a:avLst/>
          </a:prstGeom>
          <a:noFill/>
        </p:spPr>
        <p:txBody>
          <a:bodyPr wrap="square" rtlCol="0">
            <a:spAutoFit/>
          </a:bodyPr>
          <a:lstStyle/>
          <a:p>
            <a:r>
              <a:rPr lang="en-US" dirty="0">
                <a:solidFill>
                  <a:srgbClr val="003B70"/>
                </a:solidFill>
              </a:rPr>
              <a:t>Book time with an IVPB epidemiologist to discuss available data products, to talk through custom data requests, or for general data questions.</a:t>
            </a:r>
          </a:p>
        </p:txBody>
      </p:sp>
      <p:sp>
        <p:nvSpPr>
          <p:cNvPr id="10" name="TextBox 9">
            <a:extLst>
              <a:ext uri="{FF2B5EF4-FFF2-40B4-BE49-F238E27FC236}">
                <a16:creationId xmlns:a16="http://schemas.microsoft.com/office/drawing/2014/main" id="{9B4786BB-3F72-D08B-62CB-5262DD762AAE}"/>
              </a:ext>
            </a:extLst>
          </p:cNvPr>
          <p:cNvSpPr txBox="1"/>
          <p:nvPr/>
        </p:nvSpPr>
        <p:spPr>
          <a:xfrm>
            <a:off x="8703655" y="6611778"/>
            <a:ext cx="384562" cy="246221"/>
          </a:xfrm>
          <a:prstGeom prst="rect">
            <a:avLst/>
          </a:prstGeom>
          <a:noFill/>
        </p:spPr>
        <p:txBody>
          <a:bodyPr wrap="square" rtlCol="0">
            <a:spAutoFit/>
          </a:bodyPr>
          <a:lstStyle/>
          <a:p>
            <a:r>
              <a:rPr lang="en-US" sz="1000" b="1" dirty="0">
                <a:solidFill>
                  <a:srgbClr val="17375E"/>
                </a:solidFill>
              </a:rPr>
              <a:t>44</a:t>
            </a:r>
          </a:p>
        </p:txBody>
      </p:sp>
    </p:spTree>
    <p:extLst>
      <p:ext uri="{BB962C8B-B14F-4D97-AF65-F5344CB8AC3E}">
        <p14:creationId xmlns:p14="http://schemas.microsoft.com/office/powerpoint/2010/main" val="23873723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B33B7F10-E432-EDB8-A1DD-CD2C6143223B}"/>
              </a:ext>
            </a:extLst>
          </p:cNvPr>
          <p:cNvSpPr>
            <a:spLocks noGrp="1"/>
          </p:cNvSpPr>
          <p:nvPr>
            <p:ph type="body" sz="quarter" idx="10"/>
          </p:nvPr>
        </p:nvSpPr>
        <p:spPr>
          <a:xfrm>
            <a:off x="0" y="457199"/>
            <a:ext cx="9144000" cy="5943602"/>
          </a:xfrm>
        </p:spPr>
        <p:txBody>
          <a:bodyPr/>
          <a:lstStyle/>
          <a:p>
            <a:r>
              <a:rPr lang="en-US" sz="6400" dirty="0"/>
              <a:t>Questions?</a:t>
            </a:r>
          </a:p>
          <a:p>
            <a:endParaRPr lang="en-US" sz="3200" dirty="0"/>
          </a:p>
          <a:p>
            <a:r>
              <a:rPr lang="en-US" sz="3200" dirty="0">
                <a:solidFill>
                  <a:schemeClr val="accent6"/>
                </a:solidFill>
                <a:hlinkClick r:id="rId2">
                  <a:extLst>
                    <a:ext uri="{A12FA001-AC4F-418D-AE19-62706E023703}">
                      <ahyp:hlinkClr xmlns:ahyp="http://schemas.microsoft.com/office/drawing/2018/hyperlinkcolor" val="tx"/>
                    </a:ext>
                  </a:extLst>
                </a:hlinkClick>
              </a:rPr>
              <a:t>InjuryData@dhhs.nc.gov</a:t>
            </a:r>
            <a:endParaRPr lang="en-US" sz="3200" dirty="0">
              <a:solidFill>
                <a:schemeClr val="accent6"/>
              </a:solidFill>
            </a:endParaRPr>
          </a:p>
          <a:p>
            <a:endParaRPr lang="en-US" sz="3200" dirty="0"/>
          </a:p>
          <a:p>
            <a:r>
              <a:rPr lang="en-US" sz="3200" dirty="0"/>
              <a:t>Injury and Violence Prevention Branch</a:t>
            </a:r>
          </a:p>
          <a:p>
            <a:r>
              <a:rPr lang="en-US" sz="3200" dirty="0"/>
              <a:t>Division of Public Health</a:t>
            </a:r>
          </a:p>
          <a:p>
            <a:endParaRPr lang="en-US" sz="3200" dirty="0"/>
          </a:p>
          <a:p>
            <a:r>
              <a:rPr lang="en-US" sz="3200" dirty="0">
                <a:solidFill>
                  <a:schemeClr val="accent6"/>
                </a:solidFill>
                <a:hlinkClick r:id="rId3">
                  <a:extLst>
                    <a:ext uri="{A12FA001-AC4F-418D-AE19-62706E023703}">
                      <ahyp:hlinkClr xmlns:ahyp="http://schemas.microsoft.com/office/drawing/2018/hyperlinkcolor" val="tx"/>
                    </a:ext>
                  </a:extLst>
                </a:hlinkClick>
              </a:rPr>
              <a:t>https://injuryfreenc.dph.ncdhhs.gov/</a:t>
            </a:r>
            <a:endParaRPr lang="en-US" sz="3200" dirty="0">
              <a:solidFill>
                <a:schemeClr val="accent6"/>
              </a:solidFill>
            </a:endParaRPr>
          </a:p>
          <a:p>
            <a:endParaRPr lang="en-US" sz="3200" dirty="0"/>
          </a:p>
        </p:txBody>
      </p:sp>
    </p:spTree>
    <p:extLst>
      <p:ext uri="{BB962C8B-B14F-4D97-AF65-F5344CB8AC3E}">
        <p14:creationId xmlns:p14="http://schemas.microsoft.com/office/powerpoint/2010/main" val="8871960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text, application, email&#10;&#10;Description automatically generated">
            <a:extLst>
              <a:ext uri="{FF2B5EF4-FFF2-40B4-BE49-F238E27FC236}">
                <a16:creationId xmlns:a16="http://schemas.microsoft.com/office/drawing/2014/main" id="{93DC36E6-3F63-7012-A162-614356460A1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2601" y="1752345"/>
            <a:ext cx="8178799" cy="3353308"/>
          </a:xfrm>
          <a:prstGeom prst="rect">
            <a:avLst/>
          </a:prstGeom>
        </p:spPr>
      </p:pic>
      <p:sp>
        <p:nvSpPr>
          <p:cNvPr id="7" name="TextBox 6">
            <a:extLst>
              <a:ext uri="{FF2B5EF4-FFF2-40B4-BE49-F238E27FC236}">
                <a16:creationId xmlns:a16="http://schemas.microsoft.com/office/drawing/2014/main" id="{A25B237C-DAE6-41E2-12FA-7FE10B3808A2}"/>
              </a:ext>
            </a:extLst>
          </p:cNvPr>
          <p:cNvSpPr txBox="1"/>
          <p:nvPr/>
        </p:nvSpPr>
        <p:spPr>
          <a:xfrm>
            <a:off x="8703655" y="6611778"/>
            <a:ext cx="384562" cy="246221"/>
          </a:xfrm>
          <a:prstGeom prst="rect">
            <a:avLst/>
          </a:prstGeom>
          <a:noFill/>
        </p:spPr>
        <p:txBody>
          <a:bodyPr wrap="square" rtlCol="0">
            <a:spAutoFit/>
          </a:bodyPr>
          <a:lstStyle/>
          <a:p>
            <a:r>
              <a:rPr lang="en-US" sz="1000" b="1" dirty="0">
                <a:solidFill>
                  <a:srgbClr val="17375E"/>
                </a:solidFill>
              </a:rPr>
              <a:t>6</a:t>
            </a:r>
          </a:p>
        </p:txBody>
      </p:sp>
    </p:spTree>
    <p:extLst>
      <p:ext uri="{BB962C8B-B14F-4D97-AF65-F5344CB8AC3E}">
        <p14:creationId xmlns:p14="http://schemas.microsoft.com/office/powerpoint/2010/main" val="21653354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D2E6573-BFA5-4387-B1E6-831DBFE7B96B}"/>
              </a:ext>
            </a:extLst>
          </p:cNvPr>
          <p:cNvSpPr>
            <a:spLocks noGrp="1"/>
          </p:cNvSpPr>
          <p:nvPr>
            <p:ph type="body" sz="quarter" idx="10"/>
          </p:nvPr>
        </p:nvSpPr>
        <p:spPr>
          <a:xfrm>
            <a:off x="274320" y="2194560"/>
            <a:ext cx="8563554" cy="4142629"/>
          </a:xfrm>
        </p:spPr>
        <p:txBody>
          <a:bodyPr wrap="square"/>
          <a:lstStyle/>
          <a:p>
            <a:pPr>
              <a:spcBef>
                <a:spcPts val="600"/>
              </a:spcBef>
            </a:pPr>
            <a:r>
              <a:rPr lang="en-US" sz="2400" dirty="0">
                <a:latin typeface="+mn-lt"/>
              </a:rPr>
              <a:t>CDC-funded statewide surveillance system </a:t>
            </a:r>
            <a:r>
              <a:rPr lang="en-US" sz="2400" b="0" dirty="0">
                <a:latin typeface="+mn-lt"/>
              </a:rPr>
              <a:t>collecting data on deaths resulting from violence such as homicide, suicide, and legal intervention</a:t>
            </a:r>
          </a:p>
        </p:txBody>
      </p:sp>
      <p:pic>
        <p:nvPicPr>
          <p:cNvPr id="6" name="Picture 5" descr="Diagram&#10;&#10;Description automatically generated">
            <a:extLst>
              <a:ext uri="{FF2B5EF4-FFF2-40B4-BE49-F238E27FC236}">
                <a16:creationId xmlns:a16="http://schemas.microsoft.com/office/drawing/2014/main" id="{E3730956-F0A1-4E47-B101-38B76C1C8B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5908" y="3896872"/>
            <a:ext cx="4933017" cy="2577612"/>
          </a:xfrm>
          <a:prstGeom prst="rect">
            <a:avLst/>
          </a:prstGeom>
        </p:spPr>
      </p:pic>
      <p:sp>
        <p:nvSpPr>
          <p:cNvPr id="4" name="Title 1">
            <a:extLst>
              <a:ext uri="{FF2B5EF4-FFF2-40B4-BE49-F238E27FC236}">
                <a16:creationId xmlns:a16="http://schemas.microsoft.com/office/drawing/2014/main" id="{9494BE47-16E3-F17A-9FEB-EC91C5F60EEC}"/>
              </a:ext>
            </a:extLst>
          </p:cNvPr>
          <p:cNvSpPr txBox="1">
            <a:spLocks/>
          </p:cNvSpPr>
          <p:nvPr/>
        </p:nvSpPr>
        <p:spPr>
          <a:xfrm>
            <a:off x="274320" y="1097280"/>
            <a:ext cx="8273562" cy="548640"/>
          </a:xfrm>
          <a:prstGeom prst="rect">
            <a:avLst/>
          </a:prstGeom>
        </p:spPr>
        <p:txBody>
          <a:bodyPr anchor="t">
            <a:noAutofit/>
          </a:bodyPr>
          <a:lstStyle>
            <a:lvl1pPr algn="l" defTabSz="685800" rtl="0" eaLnBrk="1" latinLnBrk="0" hangingPunct="1">
              <a:lnSpc>
                <a:spcPct val="90000"/>
              </a:lnSpc>
              <a:spcBef>
                <a:spcPct val="0"/>
              </a:spcBef>
              <a:buNone/>
              <a:defRPr sz="3200" b="1" i="0" kern="1200" baseline="0">
                <a:solidFill>
                  <a:schemeClr val="tx2">
                    <a:lumMod val="75000"/>
                  </a:schemeClr>
                </a:solidFill>
                <a:latin typeface="Gotham Bold" charset="0"/>
                <a:ea typeface="Gotham Bold" charset="0"/>
                <a:cs typeface="Gotham Bold" charset="0"/>
              </a:defRPr>
            </a:lvl1pPr>
          </a:lstStyle>
          <a:p>
            <a:r>
              <a:rPr lang="en-US" dirty="0">
                <a:solidFill>
                  <a:srgbClr val="5C93D5"/>
                </a:solidFill>
                <a:latin typeface="+mn-lt"/>
              </a:rPr>
              <a:t>NC-VDRS</a:t>
            </a:r>
          </a:p>
          <a:p>
            <a:r>
              <a:rPr lang="en-US" sz="2800" dirty="0">
                <a:solidFill>
                  <a:srgbClr val="5C93D5"/>
                </a:solidFill>
                <a:latin typeface="+mn-lt"/>
              </a:rPr>
              <a:t>North Carolina-Violent Death Reporting System</a:t>
            </a:r>
          </a:p>
        </p:txBody>
      </p:sp>
      <p:sp>
        <p:nvSpPr>
          <p:cNvPr id="9" name="TextBox 8">
            <a:extLst>
              <a:ext uri="{FF2B5EF4-FFF2-40B4-BE49-F238E27FC236}">
                <a16:creationId xmlns:a16="http://schemas.microsoft.com/office/drawing/2014/main" id="{65986B3B-3EC3-9625-1A0F-15288F299244}"/>
              </a:ext>
            </a:extLst>
          </p:cNvPr>
          <p:cNvSpPr txBox="1"/>
          <p:nvPr/>
        </p:nvSpPr>
        <p:spPr>
          <a:xfrm>
            <a:off x="274320" y="3383280"/>
            <a:ext cx="4833562" cy="1631216"/>
          </a:xfrm>
          <a:prstGeom prst="rect">
            <a:avLst/>
          </a:prstGeom>
          <a:noFill/>
        </p:spPr>
        <p:txBody>
          <a:bodyPr wrap="square">
            <a:spAutoFit/>
          </a:bodyPr>
          <a:lstStyle/>
          <a:p>
            <a:pPr marL="228600" marR="0" lvl="0" indent="-228600"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003B70"/>
                </a:solidFill>
                <a:effectLst/>
                <a:uLnTx/>
                <a:uFillTx/>
                <a:latin typeface="Arial"/>
              </a:rPr>
              <a:t>Funded in 2003</a:t>
            </a:r>
          </a:p>
          <a:p>
            <a:pPr marL="576263" marR="0" lvl="1" indent="-233363" algn="l" defTabSz="685800" rtl="0" eaLnBrk="1" fontAlgn="auto" latinLnBrk="0" hangingPunct="1">
              <a:lnSpc>
                <a:spcPct val="100000"/>
              </a:lnSpc>
              <a:spcBef>
                <a:spcPts val="600"/>
              </a:spcBef>
              <a:spcAft>
                <a:spcPts val="0"/>
              </a:spcAft>
              <a:buClrTx/>
              <a:buSzTx/>
              <a:buFont typeface="Courier New" panose="02070309020205020404" pitchFamily="49" charset="0"/>
              <a:buChar char="o"/>
              <a:tabLst/>
              <a:defRPr/>
            </a:pPr>
            <a:r>
              <a:rPr kumimoji="0" lang="en-US" sz="2200" b="0" i="0" u="none" strike="noStrike" kern="1200" cap="none" spc="0" normalizeH="0" baseline="0" noProof="0" dirty="0">
                <a:ln>
                  <a:noFill/>
                </a:ln>
                <a:solidFill>
                  <a:srgbClr val="003B70"/>
                </a:solidFill>
                <a:effectLst/>
                <a:uLnTx/>
                <a:uFillTx/>
                <a:latin typeface="Arial"/>
              </a:rPr>
              <a:t>Data collection began in 2004</a:t>
            </a:r>
          </a:p>
          <a:p>
            <a:pPr marL="576263" marR="0" lvl="1" indent="-233363" algn="l" defTabSz="685800" rtl="0" eaLnBrk="1" fontAlgn="auto" latinLnBrk="0" hangingPunct="1">
              <a:lnSpc>
                <a:spcPct val="100000"/>
              </a:lnSpc>
              <a:spcBef>
                <a:spcPts val="600"/>
              </a:spcBef>
              <a:spcAft>
                <a:spcPts val="0"/>
              </a:spcAft>
              <a:buClrTx/>
              <a:buSzTx/>
              <a:buFont typeface="Courier New" panose="02070309020205020404" pitchFamily="49" charset="0"/>
              <a:buChar char="o"/>
              <a:tabLst/>
              <a:defRPr/>
            </a:pPr>
            <a:r>
              <a:rPr kumimoji="0" lang="en-US" sz="2200" b="0" i="0" u="none" strike="noStrike" kern="1200" cap="none" spc="0" normalizeH="0" baseline="0" noProof="0" dirty="0">
                <a:ln>
                  <a:noFill/>
                </a:ln>
                <a:solidFill>
                  <a:srgbClr val="003B70"/>
                </a:solidFill>
                <a:effectLst/>
                <a:uLnTx/>
                <a:uFillTx/>
                <a:latin typeface="Arial"/>
              </a:rPr>
              <a:t>~</a:t>
            </a:r>
            <a:r>
              <a:rPr lang="en-US" sz="2200" dirty="0">
                <a:solidFill>
                  <a:srgbClr val="003B70"/>
                </a:solidFill>
                <a:latin typeface="Arial"/>
              </a:rPr>
              <a:t>43</a:t>
            </a:r>
            <a:r>
              <a:rPr kumimoji="0" lang="en-US" sz="2200" b="0" i="0" u="none" strike="noStrike" kern="1200" cap="none" spc="0" normalizeH="0" baseline="0" noProof="0" dirty="0">
                <a:ln>
                  <a:noFill/>
                </a:ln>
                <a:solidFill>
                  <a:srgbClr val="003B70"/>
                </a:solidFill>
                <a:effectLst/>
                <a:uLnTx/>
                <a:uFillTx/>
                <a:latin typeface="Arial"/>
              </a:rPr>
              <a:t>,000 incidents reported to date</a:t>
            </a:r>
          </a:p>
        </p:txBody>
      </p:sp>
      <p:sp>
        <p:nvSpPr>
          <p:cNvPr id="5" name="TextBox 4">
            <a:extLst>
              <a:ext uri="{FF2B5EF4-FFF2-40B4-BE49-F238E27FC236}">
                <a16:creationId xmlns:a16="http://schemas.microsoft.com/office/drawing/2014/main" id="{27ABF6A7-E6F7-EA41-EF30-B157602E1005}"/>
              </a:ext>
            </a:extLst>
          </p:cNvPr>
          <p:cNvSpPr txBox="1"/>
          <p:nvPr/>
        </p:nvSpPr>
        <p:spPr>
          <a:xfrm>
            <a:off x="274320" y="4937760"/>
            <a:ext cx="3444240" cy="1200329"/>
          </a:xfrm>
          <a:prstGeom prst="rect">
            <a:avLst/>
          </a:prstGeom>
          <a:noFill/>
        </p:spPr>
        <p:txBody>
          <a:bodyPr wrap="square">
            <a:spAutoFit/>
          </a:bodyPr>
          <a:lstStyle/>
          <a:p>
            <a:pPr marL="228600" marR="0" lvl="0" indent="-228600"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003B70"/>
                </a:solidFill>
                <a:effectLst/>
                <a:uLnTx/>
                <a:uFillTx/>
                <a:latin typeface="Arial"/>
              </a:rPr>
              <a:t>Multi-sourced incident-based system</a:t>
            </a:r>
          </a:p>
        </p:txBody>
      </p:sp>
      <p:sp>
        <p:nvSpPr>
          <p:cNvPr id="10" name="TextBox 9">
            <a:extLst>
              <a:ext uri="{FF2B5EF4-FFF2-40B4-BE49-F238E27FC236}">
                <a16:creationId xmlns:a16="http://schemas.microsoft.com/office/drawing/2014/main" id="{97084F54-4F64-D8AE-C413-B5DB14811F6E}"/>
              </a:ext>
            </a:extLst>
          </p:cNvPr>
          <p:cNvSpPr txBox="1"/>
          <p:nvPr/>
        </p:nvSpPr>
        <p:spPr>
          <a:xfrm>
            <a:off x="8703655" y="6611778"/>
            <a:ext cx="384562" cy="246221"/>
          </a:xfrm>
          <a:prstGeom prst="rect">
            <a:avLst/>
          </a:prstGeom>
          <a:noFill/>
        </p:spPr>
        <p:txBody>
          <a:bodyPr wrap="square" rtlCol="0">
            <a:spAutoFit/>
          </a:bodyPr>
          <a:lstStyle/>
          <a:p>
            <a:r>
              <a:rPr lang="en-US" sz="1000" b="1" dirty="0">
                <a:solidFill>
                  <a:srgbClr val="17375E"/>
                </a:solidFill>
              </a:rPr>
              <a:t>7</a:t>
            </a:r>
          </a:p>
        </p:txBody>
      </p:sp>
    </p:spTree>
    <p:extLst>
      <p:ext uri="{BB962C8B-B14F-4D97-AF65-F5344CB8AC3E}">
        <p14:creationId xmlns:p14="http://schemas.microsoft.com/office/powerpoint/2010/main" val="31734989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noFill/>
        </p:spPr>
        <p:txBody>
          <a:bodyPr vert="horz" lIns="91440" tIns="45720" rIns="91440" bIns="45720" rtlCol="0" anchor="ctr">
            <a:normAutofit/>
          </a:bodyPr>
          <a:lstStyle/>
          <a:p>
            <a:pPr algn="ctr" defTabSz="914400"/>
            <a:r>
              <a:rPr lang="en-US" sz="3100" kern="1200">
                <a:solidFill>
                  <a:srgbClr val="FFFFFF"/>
                </a:solidFill>
                <a:latin typeface="+mj-lt"/>
                <a:ea typeface="+mj-ea"/>
                <a:cs typeface="+mj-cs"/>
              </a:rPr>
              <a:t>QR code- use your phone</a:t>
            </a:r>
          </a:p>
        </p:txBody>
      </p:sp>
      <p:pic>
        <p:nvPicPr>
          <p:cNvPr id="6" name="Picture 5" descr="Qr code&#10;&#10;Description automatically generated">
            <a:extLst>
              <a:ext uri="{FF2B5EF4-FFF2-40B4-BE49-F238E27FC236}">
                <a16:creationId xmlns:a16="http://schemas.microsoft.com/office/drawing/2014/main" id="{59D80826-836A-4BBD-AFF6-2C04C25B60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8174" y="1229392"/>
            <a:ext cx="3746020" cy="3746020"/>
          </a:xfrm>
          <a:prstGeom prst="rect">
            <a:avLst/>
          </a:prstGeom>
        </p:spPr>
      </p:pic>
      <p:sp>
        <p:nvSpPr>
          <p:cNvPr id="2" name="TextBox 1">
            <a:extLst>
              <a:ext uri="{FF2B5EF4-FFF2-40B4-BE49-F238E27FC236}">
                <a16:creationId xmlns:a16="http://schemas.microsoft.com/office/drawing/2014/main" id="{E485970D-5D36-F681-AAB0-A42089871457}"/>
              </a:ext>
            </a:extLst>
          </p:cNvPr>
          <p:cNvSpPr txBox="1"/>
          <p:nvPr/>
        </p:nvSpPr>
        <p:spPr>
          <a:xfrm>
            <a:off x="274320" y="1144419"/>
            <a:ext cx="3667204" cy="156966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5C93D5"/>
                </a:solidFill>
                <a:effectLst/>
                <a:uLnTx/>
                <a:uFillTx/>
                <a:latin typeface="Arial"/>
                <a:ea typeface="+mn-ea"/>
                <a:cs typeface="+mn-cs"/>
              </a:rPr>
              <a:t>Access more data on the NC-VDRS dashboard</a:t>
            </a:r>
          </a:p>
        </p:txBody>
      </p:sp>
      <p:pic>
        <p:nvPicPr>
          <p:cNvPr id="3" name="Picture 2">
            <a:extLst>
              <a:ext uri="{FF2B5EF4-FFF2-40B4-BE49-F238E27FC236}">
                <a16:creationId xmlns:a16="http://schemas.microsoft.com/office/drawing/2014/main" id="{E3CFB0DE-61F3-D618-0578-2B36783BAAEF}"/>
              </a:ext>
            </a:extLst>
          </p:cNvPr>
          <p:cNvPicPr>
            <a:picLocks noChangeAspect="1"/>
          </p:cNvPicPr>
          <p:nvPr/>
        </p:nvPicPr>
        <p:blipFill>
          <a:blip r:embed="rId4"/>
          <a:stretch>
            <a:fillRect/>
          </a:stretch>
        </p:blipFill>
        <p:spPr>
          <a:xfrm>
            <a:off x="614157" y="3102763"/>
            <a:ext cx="3528535" cy="2739301"/>
          </a:xfrm>
          <a:prstGeom prst="rect">
            <a:avLst/>
          </a:prstGeom>
        </p:spPr>
      </p:pic>
      <p:cxnSp>
        <p:nvCxnSpPr>
          <p:cNvPr id="7" name="Connector: Curved 6">
            <a:extLst>
              <a:ext uri="{FF2B5EF4-FFF2-40B4-BE49-F238E27FC236}">
                <a16:creationId xmlns:a16="http://schemas.microsoft.com/office/drawing/2014/main" id="{9F40CD72-49E7-9D3A-1915-ABF1463DF323}"/>
              </a:ext>
            </a:extLst>
          </p:cNvPr>
          <p:cNvCxnSpPr>
            <a:cxnSpLocks/>
            <a:stCxn id="6" idx="2"/>
          </p:cNvCxnSpPr>
          <p:nvPr/>
        </p:nvCxnSpPr>
        <p:spPr>
          <a:xfrm rot="5400000">
            <a:off x="5176355" y="4541179"/>
            <a:ext cx="840596" cy="1709062"/>
          </a:xfrm>
          <a:prstGeom prst="curvedConnector2">
            <a:avLst/>
          </a:prstGeom>
          <a:ln w="38100">
            <a:tailEnd type="triangle"/>
          </a:ln>
        </p:spPr>
        <p:style>
          <a:lnRef idx="3">
            <a:schemeClr val="accent5"/>
          </a:lnRef>
          <a:fillRef idx="0">
            <a:schemeClr val="accent5"/>
          </a:fillRef>
          <a:effectRef idx="2">
            <a:schemeClr val="accent5"/>
          </a:effectRef>
          <a:fontRef idx="minor">
            <a:schemeClr val="tx1"/>
          </a:fontRef>
        </p:style>
      </p:cxnSp>
      <p:sp>
        <p:nvSpPr>
          <p:cNvPr id="12" name="TextBox 11">
            <a:extLst>
              <a:ext uri="{FF2B5EF4-FFF2-40B4-BE49-F238E27FC236}">
                <a16:creationId xmlns:a16="http://schemas.microsoft.com/office/drawing/2014/main" id="{AEC14550-6705-2DEF-B456-6CAFE884B757}"/>
              </a:ext>
            </a:extLst>
          </p:cNvPr>
          <p:cNvSpPr txBox="1"/>
          <p:nvPr/>
        </p:nvSpPr>
        <p:spPr>
          <a:xfrm>
            <a:off x="8703655" y="6611778"/>
            <a:ext cx="384562" cy="246221"/>
          </a:xfrm>
          <a:prstGeom prst="rect">
            <a:avLst/>
          </a:prstGeom>
          <a:noFill/>
        </p:spPr>
        <p:txBody>
          <a:bodyPr wrap="square" rtlCol="0">
            <a:spAutoFit/>
          </a:bodyPr>
          <a:lstStyle/>
          <a:p>
            <a:r>
              <a:rPr lang="en-US" sz="1000" b="1" dirty="0">
                <a:solidFill>
                  <a:srgbClr val="17375E"/>
                </a:solidFill>
              </a:rPr>
              <a:t>8</a:t>
            </a:r>
          </a:p>
        </p:txBody>
      </p:sp>
    </p:spTree>
    <p:extLst>
      <p:ext uri="{BB962C8B-B14F-4D97-AF65-F5344CB8AC3E}">
        <p14:creationId xmlns:p14="http://schemas.microsoft.com/office/powerpoint/2010/main" val="13891970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74320" y="1097280"/>
            <a:ext cx="8563554" cy="548640"/>
          </a:xfrm>
        </p:spPr>
        <p:txBody>
          <a:bodyPr/>
          <a:lstStyle/>
          <a:p>
            <a:r>
              <a:rPr lang="en-US" sz="2800" dirty="0">
                <a:solidFill>
                  <a:srgbClr val="E46C0A"/>
                </a:solidFill>
              </a:rPr>
              <a:t>Firearms</a:t>
            </a:r>
            <a:r>
              <a:rPr lang="en-US" sz="2800" dirty="0"/>
              <a:t> are the most common weapon used in child violent deaths in NC </a:t>
            </a:r>
          </a:p>
        </p:txBody>
      </p:sp>
      <p:sp>
        <p:nvSpPr>
          <p:cNvPr id="4" name="TextBox 3">
            <a:extLst>
              <a:ext uri="{FF2B5EF4-FFF2-40B4-BE49-F238E27FC236}">
                <a16:creationId xmlns:a16="http://schemas.microsoft.com/office/drawing/2014/main" id="{A499632A-7E3A-1171-1402-3F981E10ED9B}"/>
              </a:ext>
            </a:extLst>
          </p:cNvPr>
          <p:cNvSpPr txBox="1"/>
          <p:nvPr/>
        </p:nvSpPr>
        <p:spPr>
          <a:xfrm>
            <a:off x="8703655" y="6611778"/>
            <a:ext cx="384562" cy="246221"/>
          </a:xfrm>
          <a:prstGeom prst="rect">
            <a:avLst/>
          </a:prstGeom>
          <a:noFill/>
        </p:spPr>
        <p:txBody>
          <a:bodyPr wrap="square" rtlCol="0">
            <a:spAutoFit/>
          </a:bodyPr>
          <a:lstStyle/>
          <a:p>
            <a:r>
              <a:rPr lang="en-US" sz="1000" b="1" dirty="0">
                <a:solidFill>
                  <a:srgbClr val="17375E"/>
                </a:solidFill>
              </a:rPr>
              <a:t>9</a:t>
            </a:r>
          </a:p>
        </p:txBody>
      </p:sp>
      <p:graphicFrame>
        <p:nvGraphicFramePr>
          <p:cNvPr id="7" name="Table 6">
            <a:extLst>
              <a:ext uri="{FF2B5EF4-FFF2-40B4-BE49-F238E27FC236}">
                <a16:creationId xmlns:a16="http://schemas.microsoft.com/office/drawing/2014/main" id="{763230BC-CF63-5AB5-64EC-CF86CFDCCD00}"/>
              </a:ext>
            </a:extLst>
          </p:cNvPr>
          <p:cNvGraphicFramePr>
            <a:graphicFrameLocks noGrp="1"/>
          </p:cNvGraphicFramePr>
          <p:nvPr>
            <p:extLst>
              <p:ext uri="{D42A27DB-BD31-4B8C-83A1-F6EECF244321}">
                <p14:modId xmlns:p14="http://schemas.microsoft.com/office/powerpoint/2010/main" val="1528003364"/>
              </p:ext>
            </p:extLst>
          </p:nvPr>
        </p:nvGraphicFramePr>
        <p:xfrm>
          <a:off x="274320" y="1920240"/>
          <a:ext cx="8456010" cy="266663"/>
        </p:xfrm>
        <a:graphic>
          <a:graphicData uri="http://schemas.openxmlformats.org/drawingml/2006/table">
            <a:tbl>
              <a:tblPr/>
              <a:tblGrid>
                <a:gridCol w="8456010">
                  <a:extLst>
                    <a:ext uri="{9D8B030D-6E8A-4147-A177-3AD203B41FA5}">
                      <a16:colId xmlns:a16="http://schemas.microsoft.com/office/drawing/2014/main" val="922734575"/>
                    </a:ext>
                  </a:extLst>
                </a:gridCol>
              </a:tblGrid>
              <a:tr h="250251">
                <a:tc>
                  <a:txBody>
                    <a:bodyPr/>
                    <a:lstStyle/>
                    <a:p>
                      <a:pPr algn="l" fontAlgn="t"/>
                      <a:r>
                        <a:rPr lang="en-US" sz="1700" b="1" i="0" u="none" strike="noStrike" dirty="0">
                          <a:solidFill>
                            <a:srgbClr val="17375E"/>
                          </a:solidFill>
                          <a:effectLst/>
                          <a:latin typeface="Arial" panose="020B0604020202020204" pitchFamily="34" charset="0"/>
                        </a:rPr>
                        <a:t>57% of child violent deaths in the last 10 years (2014-2023) were firearm-related.</a:t>
                      </a:r>
                    </a:p>
                  </a:txBody>
                  <a:tcPr marL="7583" marR="7583" marT="7583"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2485749768"/>
                  </a:ext>
                </a:extLst>
              </a:tr>
            </a:tbl>
          </a:graphicData>
        </a:graphic>
      </p:graphicFrame>
      <p:graphicFrame>
        <p:nvGraphicFramePr>
          <p:cNvPr id="2" name="Chart 1">
            <a:extLst>
              <a:ext uri="{FF2B5EF4-FFF2-40B4-BE49-F238E27FC236}">
                <a16:creationId xmlns:a16="http://schemas.microsoft.com/office/drawing/2014/main" id="{00000000-0008-0000-0000-000003000000}"/>
              </a:ext>
            </a:extLst>
          </p:cNvPr>
          <p:cNvGraphicFramePr>
            <a:graphicFrameLocks/>
          </p:cNvGraphicFramePr>
          <p:nvPr>
            <p:extLst>
              <p:ext uri="{D42A27DB-BD31-4B8C-83A1-F6EECF244321}">
                <p14:modId xmlns:p14="http://schemas.microsoft.com/office/powerpoint/2010/main" val="2912936576"/>
              </p:ext>
            </p:extLst>
          </p:nvPr>
        </p:nvGraphicFramePr>
        <p:xfrm>
          <a:off x="274320" y="2308542"/>
          <a:ext cx="8206179" cy="430323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896566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CE2EE0E-65EC-3948-7A28-181237142A7F}"/>
              </a:ext>
            </a:extLst>
          </p:cNvPr>
          <p:cNvSpPr txBox="1"/>
          <p:nvPr/>
        </p:nvSpPr>
        <p:spPr>
          <a:xfrm>
            <a:off x="8703655" y="6611778"/>
            <a:ext cx="384562" cy="246221"/>
          </a:xfrm>
          <a:prstGeom prst="rect">
            <a:avLst/>
          </a:prstGeom>
          <a:noFill/>
        </p:spPr>
        <p:txBody>
          <a:bodyPr wrap="square" rtlCol="0">
            <a:spAutoFit/>
          </a:bodyPr>
          <a:lstStyle/>
          <a:p>
            <a:r>
              <a:rPr lang="en-US" sz="1000" b="1" dirty="0">
                <a:solidFill>
                  <a:srgbClr val="17375E"/>
                </a:solidFill>
              </a:rPr>
              <a:t>10</a:t>
            </a:r>
          </a:p>
        </p:txBody>
      </p:sp>
      <p:sp>
        <p:nvSpPr>
          <p:cNvPr id="6" name="TextBox 5">
            <a:extLst>
              <a:ext uri="{FF2B5EF4-FFF2-40B4-BE49-F238E27FC236}">
                <a16:creationId xmlns:a16="http://schemas.microsoft.com/office/drawing/2014/main" id="{9F5FBFA4-7F08-A085-97E8-A145278623A0}"/>
              </a:ext>
            </a:extLst>
          </p:cNvPr>
          <p:cNvSpPr txBox="1"/>
          <p:nvPr/>
        </p:nvSpPr>
        <p:spPr>
          <a:xfrm>
            <a:off x="274319" y="1097280"/>
            <a:ext cx="8429335" cy="538609"/>
          </a:xfrm>
          <a:prstGeom prst="rect">
            <a:avLst/>
          </a:prstGeom>
          <a:noFill/>
        </p:spPr>
        <p:txBody>
          <a:bodyPr wrap="square">
            <a:spAutoFit/>
          </a:bodyPr>
          <a:lstStyle/>
          <a:p>
            <a:r>
              <a:rPr lang="en-US" sz="2900" b="1" i="0" u="none" strike="noStrike" dirty="0">
                <a:solidFill>
                  <a:srgbClr val="E46C0A"/>
                </a:solidFill>
                <a:effectLst/>
                <a:latin typeface="Arial" panose="020B0604020202020204" pitchFamily="34" charset="0"/>
              </a:rPr>
              <a:t>2 children </a:t>
            </a:r>
            <a:r>
              <a:rPr lang="en-US" sz="2900" b="1" i="0" u="none" strike="noStrike" dirty="0">
                <a:solidFill>
                  <a:srgbClr val="5C93D5"/>
                </a:solidFill>
                <a:effectLst/>
                <a:latin typeface="Arial" panose="020B0604020202020204" pitchFamily="34" charset="0"/>
              </a:rPr>
              <a:t>a week die from firearm injury in NC</a:t>
            </a:r>
            <a:r>
              <a:rPr lang="en-US" sz="2900" dirty="0">
                <a:solidFill>
                  <a:srgbClr val="5C93D5"/>
                </a:solidFill>
              </a:rPr>
              <a:t> </a:t>
            </a:r>
          </a:p>
        </p:txBody>
      </p:sp>
      <p:graphicFrame>
        <p:nvGraphicFramePr>
          <p:cNvPr id="8" name="Table 7">
            <a:extLst>
              <a:ext uri="{FF2B5EF4-FFF2-40B4-BE49-F238E27FC236}">
                <a16:creationId xmlns:a16="http://schemas.microsoft.com/office/drawing/2014/main" id="{8605FBF3-2E42-5F92-48BC-5065F3E9CD83}"/>
              </a:ext>
            </a:extLst>
          </p:cNvPr>
          <p:cNvGraphicFramePr>
            <a:graphicFrameLocks noGrp="1"/>
          </p:cNvGraphicFramePr>
          <p:nvPr>
            <p:extLst>
              <p:ext uri="{D42A27DB-BD31-4B8C-83A1-F6EECF244321}">
                <p14:modId xmlns:p14="http://schemas.microsoft.com/office/powerpoint/2010/main" val="212088330"/>
              </p:ext>
            </p:extLst>
          </p:nvPr>
        </p:nvGraphicFramePr>
        <p:xfrm>
          <a:off x="361046" y="1737360"/>
          <a:ext cx="7886700" cy="495263"/>
        </p:xfrm>
        <a:graphic>
          <a:graphicData uri="http://schemas.openxmlformats.org/drawingml/2006/table">
            <a:tbl>
              <a:tblPr/>
              <a:tblGrid>
                <a:gridCol w="7886700">
                  <a:extLst>
                    <a:ext uri="{9D8B030D-6E8A-4147-A177-3AD203B41FA5}">
                      <a16:colId xmlns:a16="http://schemas.microsoft.com/office/drawing/2014/main" val="2627234056"/>
                    </a:ext>
                  </a:extLst>
                </a:gridCol>
              </a:tblGrid>
              <a:tr h="422000">
                <a:tc>
                  <a:txBody>
                    <a:bodyPr/>
                    <a:lstStyle/>
                    <a:p>
                      <a:pPr algn="l" fontAlgn="b"/>
                      <a:r>
                        <a:rPr lang="en-US" sz="1600" b="1" i="0" u="none" strike="noStrike" dirty="0">
                          <a:solidFill>
                            <a:srgbClr val="17375E"/>
                          </a:solidFill>
                          <a:effectLst/>
                          <a:latin typeface="Arial" panose="020B0604020202020204" pitchFamily="34" charset="0"/>
                        </a:rPr>
                        <a:t>The number of child firearm deaths in North Carolina has increased by 110% over the past 10 years, with an 87% increase from 2019.</a:t>
                      </a:r>
                    </a:p>
                  </a:txBody>
                  <a:tcPr marL="7583" marR="7583" marT="75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3278498273"/>
                  </a:ext>
                </a:extLst>
              </a:tr>
            </a:tbl>
          </a:graphicData>
        </a:graphic>
      </p:graphicFrame>
      <p:graphicFrame>
        <p:nvGraphicFramePr>
          <p:cNvPr id="2" name="Chart 1">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2832615527"/>
              </p:ext>
            </p:extLst>
          </p:nvPr>
        </p:nvGraphicFramePr>
        <p:xfrm>
          <a:off x="361046" y="2331040"/>
          <a:ext cx="8342608" cy="42807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21243254"/>
      </p:ext>
    </p:extLst>
  </p:cSld>
  <p:clrMapOvr>
    <a:masterClrMapping/>
  </p:clrMapOvr>
</p:sld>
</file>

<file path=ppt/theme/theme1.xml><?xml version="1.0" encoding="utf-8"?>
<a:theme xmlns:a="http://schemas.openxmlformats.org/drawingml/2006/main" name="6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TNR/Arial">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7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TNR/Arial">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TNR/Arial">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2af2b31b-fcf0-44fb-a755-8016889d593d">
      <Terms xmlns="http://schemas.microsoft.com/office/infopath/2007/PartnerControls"/>
    </lcf76f155ced4ddcb4097134ff3c332f>
    <TaxCatchAll xmlns="d410191d-dd08-4971-b00a-0585ce489b21" xsi:nil="true"/>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981659B244BE342A92C3B1847F97C64" ma:contentTypeVersion="18" ma:contentTypeDescription="Create a new document." ma:contentTypeScope="" ma:versionID="bd4f9b74214ee65c94fef42893193f6e">
  <xsd:schema xmlns:xsd="http://www.w3.org/2001/XMLSchema" xmlns:xs="http://www.w3.org/2001/XMLSchema" xmlns:p="http://schemas.microsoft.com/office/2006/metadata/properties" xmlns:ns1="http://schemas.microsoft.com/sharepoint/v3" xmlns:ns2="2af2b31b-fcf0-44fb-a755-8016889d593d" xmlns:ns3="d410191d-dd08-4971-b00a-0585ce489b21" targetNamespace="http://schemas.microsoft.com/office/2006/metadata/properties" ma:root="true" ma:fieldsID="94bf94f87cb265ac1db2bc14c595c7f7" ns1:_="" ns2:_="" ns3:_="">
    <xsd:import namespace="http://schemas.microsoft.com/sharepoint/v3"/>
    <xsd:import namespace="2af2b31b-fcf0-44fb-a755-8016889d593d"/>
    <xsd:import namespace="d410191d-dd08-4971-b00a-0585ce489b2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1:_ip_UnifiedCompliancePolicyProperties" minOccurs="0"/>
                <xsd:element ref="ns1:_ip_UnifiedCompliancePolicyUIAc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7" nillable="true" ma:displayName="Unified Compliance Policy Properties" ma:hidden="true" ma:internalName="_ip_UnifiedCompliancePolicyProperties">
      <xsd:simpleType>
        <xsd:restriction base="dms:Note"/>
      </xsd:simpleType>
    </xsd:element>
    <xsd:element name="_ip_UnifiedCompliancePolicyUIAction" ma:index="18"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af2b31b-fcf0-44fb-a755-8016889d593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da2157d8-ccc1-4fc8-a2a4-3f8f6553454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410191d-dd08-4971-b00a-0585ce489b2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ee3636b3-9950-4b50-8a0a-edb716315310}" ma:internalName="TaxCatchAll" ma:showField="CatchAllData" ma:web="d410191d-dd08-4971-b00a-0585ce489b2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F93D88C-3348-45EB-B075-20445B0EED91}">
  <ds:schemaRefs>
    <ds:schemaRef ds:uri="d410191d-dd08-4971-b00a-0585ce489b21"/>
    <ds:schemaRef ds:uri="http://schemas.microsoft.com/sharepoint/v3"/>
    <ds:schemaRef ds:uri="http://purl.org/dc/terms/"/>
    <ds:schemaRef ds:uri="http://schemas.openxmlformats.org/package/2006/metadata/core-properties"/>
    <ds:schemaRef ds:uri="http://schemas.microsoft.com/office/2006/documentManagement/types"/>
    <ds:schemaRef ds:uri="2af2b31b-fcf0-44fb-a755-8016889d593d"/>
    <ds:schemaRef ds:uri="http://purl.org/dc/elements/1.1/"/>
    <ds:schemaRef ds:uri="http://schemas.microsoft.com/office/2006/metadata/properti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73281F3B-BF70-4553-B5B6-51CCDF4704D7}">
  <ds:schemaRefs>
    <ds:schemaRef ds:uri="http://schemas.microsoft.com/sharepoint/v3/contenttype/forms"/>
  </ds:schemaRefs>
</ds:datastoreItem>
</file>

<file path=customXml/itemProps3.xml><?xml version="1.0" encoding="utf-8"?>
<ds:datastoreItem xmlns:ds="http://schemas.openxmlformats.org/officeDocument/2006/customXml" ds:itemID="{8F29766C-1742-4BDE-B16C-19B448B1F8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af2b31b-fcf0-44fb-a755-8016889d593d"/>
    <ds:schemaRef ds:uri="d410191d-dd08-4971-b00a-0585ce489b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7151</TotalTime>
  <Words>4261</Words>
  <Application>Microsoft Office PowerPoint</Application>
  <PresentationFormat>On-screen Show (4:3)</PresentationFormat>
  <Paragraphs>379</Paragraphs>
  <Slides>46</Slides>
  <Notes>36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46</vt:i4>
      </vt:variant>
    </vt:vector>
  </HeadingPairs>
  <TitlesOfParts>
    <vt:vector size="55" baseType="lpstr">
      <vt:lpstr>Arial</vt:lpstr>
      <vt:lpstr>Arial Narrow</vt:lpstr>
      <vt:lpstr>Calibri</vt:lpstr>
      <vt:lpstr>Courier New</vt:lpstr>
      <vt:lpstr>Franklin Gothic Demi Cond</vt:lpstr>
      <vt:lpstr>Franklin Gothic Medium</vt:lpstr>
      <vt:lpstr>new-hero</vt:lpstr>
      <vt:lpstr>6_Office Theme</vt:lpstr>
      <vt:lpstr>7_Office Theme</vt:lpstr>
      <vt:lpstr>PowerPoint Presentation</vt:lpstr>
      <vt:lpstr>If you or someone you know needs support now, call or text 988 or  chat 988lifeline.org</vt:lpstr>
      <vt:lpstr>Child Firearm Injury Death and Morbidity Technical Notes</vt:lpstr>
      <vt:lpstr>Overview</vt:lpstr>
      <vt:lpstr>PowerPoint Presentation</vt:lpstr>
      <vt:lpstr>PowerPoint Presentation</vt:lpstr>
      <vt:lpstr>QR code- use your phone</vt:lpstr>
      <vt:lpstr>Firearms are the most common weapon used in child violent deaths in NC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Circumstances of  Child Firearm Suicide</vt:lpstr>
      <vt:lpstr>PowerPoint Presentation</vt:lpstr>
      <vt:lpstr>Circumstances of  Child Firearm Homicide</vt:lpstr>
      <vt:lpstr>PowerPoint Presentation</vt:lpstr>
      <vt:lpstr>Nearly 85% of firearm homicides of children 4 years old or younger were committed by a caregiver of the victim.</vt:lpstr>
      <vt:lpstr>Younger children were more commonly killed by a parent or a parent’s romantic partner.</vt:lpstr>
      <vt:lpstr>Most child homicides perpetrated by non-relatives and by strangers were among older adolescents.</vt:lpstr>
      <vt:lpstr>Circumstances of Child Unintentional Firearm Deaths</vt:lpstr>
      <vt:lpstr>Most child unintentional firearm deaths occurred while playing with a gun or from unintentionally pulling the trigger.</vt:lpstr>
      <vt:lpstr>Firearm deaths are just the tip of the iceberg</vt:lpstr>
      <vt:lpstr>PowerPoint Presentation</vt:lpstr>
      <vt:lpstr>PowerPoint Presentation</vt:lpstr>
      <vt:lpstr>PowerPoint Presentation</vt:lpstr>
      <vt:lpstr>PowerPoint Presentation</vt:lpstr>
      <vt:lpstr>PowerPoint Presentation</vt:lpstr>
      <vt:lpstr>Rates of child firearm injury ED visits were highest among males, Black children, and teens ages 15-17.</vt:lpstr>
      <vt:lpstr>PowerPoint Presentation</vt:lpstr>
      <vt:lpstr>NC-FASTER Definition Compared to the Current Code-Based Definition for Firearm Injury ED Visits</vt:lpstr>
      <vt:lpstr>Intent coding in the ED visit data is inaccurate and in need of improvement for firearm injury tracking </vt:lpstr>
      <vt:lpstr>PowerPoint Presentation</vt:lpstr>
      <vt:lpstr>PowerPoint Presentation</vt:lpstr>
      <vt:lpstr>30% of high school students say they could be ready to fire a loaded gun in less than an hour without a parent’s or other adult’s permission</vt:lpstr>
      <vt:lpstr>The financial toll of firearm injury and violence on society is costly</vt:lpstr>
      <vt:lpstr>PowerPoint Presentation</vt:lpstr>
      <vt:lpstr>PowerPoint Presentation</vt:lpstr>
      <vt:lpstr>Ways To Lock Your Firearm</vt:lpstr>
      <vt:lpstr>Where to find more data on firearm injury?</vt:lpstr>
      <vt:lpstr>North Carolina Medical Journal   Special Issue on Firearm Injury and Violence Prevention  https://ncmedicaljournal.com/issue/7874 </vt:lpstr>
      <vt:lpstr>IVPB Data Support now available!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Taryn Dietrich</dc:creator>
  <cp:lastModifiedBy>McDaniel, Katherine M</cp:lastModifiedBy>
  <cp:revision>518</cp:revision>
  <cp:lastPrinted>2017-07-14T22:50:57Z</cp:lastPrinted>
  <dcterms:created xsi:type="dcterms:W3CDTF">2015-07-07T20:02:11Z</dcterms:created>
  <dcterms:modified xsi:type="dcterms:W3CDTF">2025-10-02T11:55:11Z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0x0101002981659B244BE342A92C3B1847F97C64</vt:lpwstr>
  </property>
  <property fmtid="{D5CDD505-2E9C-101B-9397-08002B2CF9AE}" pid="3" name="MediaServiceImageTags">
    <vt:lpwstr/>
  </property>
</Properties>
</file>