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notesSlides/notesSlide22.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notesSlides/notesSlide2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5" r:id="rId5"/>
  </p:sldMasterIdLst>
  <p:notesMasterIdLst>
    <p:notesMasterId r:id="rId51"/>
  </p:notesMasterIdLst>
  <p:handoutMasterIdLst>
    <p:handoutMasterId r:id="rId52"/>
  </p:handoutMasterIdLst>
  <p:sldIdLst>
    <p:sldId id="458" r:id="rId6"/>
    <p:sldId id="8440" r:id="rId7"/>
    <p:sldId id="2146849628" r:id="rId8"/>
    <p:sldId id="509" r:id="rId9"/>
    <p:sldId id="2146849607" r:id="rId10"/>
    <p:sldId id="2146849608" r:id="rId11"/>
    <p:sldId id="8441" r:id="rId12"/>
    <p:sldId id="8442" r:id="rId13"/>
    <p:sldId id="459" r:id="rId14"/>
    <p:sldId id="8447" r:id="rId15"/>
    <p:sldId id="8397" r:id="rId16"/>
    <p:sldId id="2146849609" r:id="rId17"/>
    <p:sldId id="8431" r:id="rId18"/>
    <p:sldId id="8404" r:id="rId19"/>
    <p:sldId id="8399" r:id="rId20"/>
    <p:sldId id="2146849619" r:id="rId21"/>
    <p:sldId id="2146849620" r:id="rId22"/>
    <p:sldId id="8405" r:id="rId23"/>
    <p:sldId id="2146849631" r:id="rId24"/>
    <p:sldId id="8406" r:id="rId25"/>
    <p:sldId id="2146849632" r:id="rId26"/>
    <p:sldId id="8448" r:id="rId27"/>
    <p:sldId id="2146849617" r:id="rId28"/>
    <p:sldId id="2146849624" r:id="rId29"/>
    <p:sldId id="483" r:id="rId30"/>
    <p:sldId id="2146849604" r:id="rId31"/>
    <p:sldId id="2146849621" r:id="rId32"/>
    <p:sldId id="488" r:id="rId33"/>
    <p:sldId id="2146849622" r:id="rId34"/>
    <p:sldId id="2146849606" r:id="rId35"/>
    <p:sldId id="2146849630" r:id="rId36"/>
    <p:sldId id="2146849610" r:id="rId37"/>
    <p:sldId id="8454" r:id="rId38"/>
    <p:sldId id="2146849616" r:id="rId39"/>
    <p:sldId id="1525" r:id="rId40"/>
    <p:sldId id="2146849612" r:id="rId41"/>
    <p:sldId id="2146849613" r:id="rId42"/>
    <p:sldId id="2146849614" r:id="rId43"/>
    <p:sldId id="2146849615" r:id="rId44"/>
    <p:sldId id="8452" r:id="rId45"/>
    <p:sldId id="8453" r:id="rId46"/>
    <p:sldId id="2146849626" r:id="rId47"/>
    <p:sldId id="2146849625" r:id="rId48"/>
    <p:sldId id="2146849623" r:id="rId49"/>
    <p:sldId id="2146849627"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81F008-0A7D-D668-4C5A-475FBA0D0D63}" name="Quenla Haehnel" initials="QH" userId="S::quenla.haehnel@ncdps.gov::a2500385-b309-4ee3-9c30-a3e7c0d1fa1f" providerId="AD"/>
  <p188:author id="{180F4BEE-893A-6E37-1028-C129C9BBE14F}" name="McDaniel, Katherine M" initials="KM" userId="S::Katie.McDaniel@dhhs.nc.gov::7f491023-5eb3-4760-a9a8-0939cf28f3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003B70"/>
    <a:srgbClr val="FF6E3A"/>
    <a:srgbClr val="17375E"/>
    <a:srgbClr val="5C93D5"/>
    <a:srgbClr val="9BBB59"/>
    <a:srgbClr val="2F7F95"/>
    <a:srgbClr val="568AA4"/>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4" autoAdjust="0"/>
    <p:restoredTop sz="73261" autoAdjust="0"/>
  </p:normalViewPr>
  <p:slideViewPr>
    <p:cSldViewPr snapToGrid="0">
      <p:cViewPr varScale="1">
        <p:scale>
          <a:sx n="89" d="100"/>
          <a:sy n="89" d="100"/>
        </p:scale>
        <p:origin x="2798" y="7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WV5DPHSIXFP01P\Share_IV\IVP\Epi\4.%20Core%20Injury\Core%20Slides\Violence\Firearm\Firearm%20Templat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0.xml"/><Relationship Id="rId4" Type="http://schemas.openxmlformats.org/officeDocument/2006/relationships/oleObject" Target="file:///\\WV5DPHSIXFP01P\Share_IV\IVP\Epi\4.%20Core%20Injury\Core%20Slides\Violence\Firearm\Firearm%20Templat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1.xml"/><Relationship Id="rId4" Type="http://schemas.openxmlformats.org/officeDocument/2006/relationships/oleObject" Target="file:///\\WV5DPHSIXFP01P\Share_IV\IVP\Epi\4.%20Core%20Injury\Core%20Slides\Violence\Firearm\Firearm%20Templat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2.xml"/><Relationship Id="rId4" Type="http://schemas.openxmlformats.org/officeDocument/2006/relationships/oleObject" Target="file:///\\WV5DPHSIXFP01P\Share_IV\IVP\Epi\4.%20Core%20Injury\Core%20Slides\Violence\Firearm\Firearm%20Template.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3.xml"/><Relationship Id="rId4" Type="http://schemas.openxmlformats.org/officeDocument/2006/relationships/oleObject" Target="file:///\\WV5DPHSIXFP01P\Share_IV\IVP\Epi\4.%20Core%20Injury\Core%20Slides\Violence\Firearm\Firearm%20Template.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4.xml"/><Relationship Id="rId4" Type="http://schemas.openxmlformats.org/officeDocument/2006/relationships/oleObject" Target="file:///\\WV5DPHSIXFP01P\Share_IV\IVP\Epi\4.%20Core%20Injury\Core%20Slides\Violence\Firearm\Firearm%20Templat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5.xml"/><Relationship Id="rId4" Type="http://schemas.openxmlformats.org/officeDocument/2006/relationships/oleObject" Target="file:///\\WV5DPHSIXFP01P\Share_IV\IVP\Epi\4.%20Core%20Injury\Core%20Slides\Violence\Firearm\Firearm%20Templat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6.xml"/><Relationship Id="rId4" Type="http://schemas.openxmlformats.org/officeDocument/2006/relationships/oleObject" Target="file:///\\WV5DPHSIXFP01P\Share_IV\IVP\Epi\4.%20Core%20Injury\Core%20Slides\Violence\Firearm\Firearm%20Template.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7.xml"/><Relationship Id="rId4" Type="http://schemas.openxmlformats.org/officeDocument/2006/relationships/oleObject" Target="file:///\\WV5DPHSIXFP01P\Share_IV\IVP\Epi\4.%20Core%20Injury\Core%20Slides\Violence\Firearm\Firearm%20Template.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WV5DPHSIXFP01P\Share_IV\IVP\Epi\4.%20Core%20Injury\Core%20Slides\Violence\Firearm\Firearm%20Template.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WV5DPHSIXFP01P\Share_IV\IVP\Epi\4.%20Core%20Injury\Core%20Slides\Violence\Firearm\Firearm%20Templat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WV5DPHSIXFP01P\Share_IV\IVP\Epi\4.%20Core%20Injury\Core%20Slides\Violence\Firearm\Firearm%20Templat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WV5DPHSIXFP01P\Share_IV\IVP\Epi\4.%20Core%20Injury\Core%20Slides\Violence\Firearm\Firearm%20Template.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8.xml"/><Relationship Id="rId4" Type="http://schemas.openxmlformats.org/officeDocument/2006/relationships/oleObject" Target="file:///\\WV5DPHSIXFP01P\Share_IV\IVP\Epi\4.%20Core%20Injury\Core%20Slides\Violence\Firearm\Firearm%20Template.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9.xml"/><Relationship Id="rId4" Type="http://schemas.openxmlformats.org/officeDocument/2006/relationships/oleObject" Target="file:///\\WV5DPHSIXFP01P\Share_IV\IVP\Epi\4.%20Core%20Injury\Core%20Slides\Violence\Firearm\Firearm%20Templ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145986587266537"/>
          <c:y val="3.7546881107946614E-2"/>
          <c:w val="0.56035679292506235"/>
          <c:h val="0.80068579447128996"/>
        </c:manualLayout>
      </c:layout>
      <c:barChart>
        <c:barDir val="bar"/>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F79646">
                  <a:lumMod val="75000"/>
                </a:srgbClr>
              </a:solidFill>
              <a:ln>
                <a:noFill/>
              </a:ln>
              <a:effectLst/>
            </c:spPr>
            <c:extLst>
              <c:ext xmlns:c16="http://schemas.microsoft.com/office/drawing/2014/chart" uri="{C3380CC4-5D6E-409C-BE32-E72D297353CC}">
                <c16:uniqueId val="{00000001-56E8-46DC-8EE5-77D6F2CCF07A}"/>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Template'!$P$37:$P$45,'Core Slide Template'!$P$57)</c:f>
              <c:strCache>
                <c:ptCount val="10"/>
                <c:pt idx="0">
                  <c:v>Firearm</c:v>
                </c:pt>
                <c:pt idx="1">
                  <c:v>Hanging, strangulation, suffocation</c:v>
                </c:pt>
                <c:pt idx="2">
                  <c:v>Poisoning</c:v>
                </c:pt>
                <c:pt idx="3">
                  <c:v>Sharp instrument</c:v>
                </c:pt>
                <c:pt idx="4">
                  <c:v>Personal weapons</c:v>
                </c:pt>
                <c:pt idx="5">
                  <c:v>Blunt instrument</c:v>
                </c:pt>
                <c:pt idx="6">
                  <c:v>Fall</c:v>
                </c:pt>
                <c:pt idx="7">
                  <c:v>Motor Vehicle, including buses, motorcycles</c:v>
                </c:pt>
                <c:pt idx="8">
                  <c:v>Drowning</c:v>
                </c:pt>
                <c:pt idx="9">
                  <c:v>Other/Unknown Weapon</c:v>
                </c:pt>
              </c:strCache>
            </c:strRef>
          </c:cat>
          <c:val>
            <c:numRef>
              <c:f>('Core Slide Template'!$R$37:$R$45,'Core Slide Template'!$R$57)</c:f>
              <c:numCache>
                <c:formatCode>General</c:formatCode>
                <c:ptCount val="10"/>
                <c:pt idx="0">
                  <c:v>64.614918132201339</c:v>
                </c:pt>
                <c:pt idx="1">
                  <c:v>14.588928354847095</c:v>
                </c:pt>
                <c:pt idx="2">
                  <c:v>10.374252793901066</c:v>
                </c:pt>
                <c:pt idx="3">
                  <c:v>3.91146149181322</c:v>
                </c:pt>
                <c:pt idx="4">
                  <c:v>1.6156978255219616</c:v>
                </c:pt>
                <c:pt idx="5">
                  <c:v>1.3124837563891536</c:v>
                </c:pt>
                <c:pt idx="6">
                  <c:v>0.96162176210690464</c:v>
                </c:pt>
                <c:pt idx="7">
                  <c:v>0.85766265268994202</c:v>
                </c:pt>
                <c:pt idx="8">
                  <c:v>0.55011695399809413</c:v>
                </c:pt>
                <c:pt idx="9" formatCode="0.00">
                  <c:v>0.74937191371397205</c:v>
                </c:pt>
              </c:numCache>
            </c:numRef>
          </c:val>
          <c:extLst>
            <c:ext xmlns:c16="http://schemas.microsoft.com/office/drawing/2014/chart" uri="{C3380CC4-5D6E-409C-BE32-E72D297353CC}">
              <c16:uniqueId val="{00000002-56E8-46DC-8EE5-77D6F2CCF07A}"/>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53813605396771E-2"/>
          <c:y val="0.15755115098147354"/>
          <c:w val="0.89769225981139711"/>
          <c:h val="0.57700945276577265"/>
        </c:manualLayout>
      </c:layout>
      <c:barChart>
        <c:barDir val="col"/>
        <c:grouping val="clustered"/>
        <c:varyColors val="0"/>
        <c:ser>
          <c:idx val="0"/>
          <c:order val="0"/>
          <c:tx>
            <c:strRef>
              <c:f>'Core Slide Template'!$S$255</c:f>
              <c:strCache>
                <c:ptCount val="1"/>
                <c:pt idx="0">
                  <c:v>Male</c:v>
                </c:pt>
              </c:strCache>
            </c:strRef>
          </c:tx>
          <c:spPr>
            <a:solidFill>
              <a:srgbClr val="9BBB59"/>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Template'!$R$256:$R$264</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Template'!$S$256:$S$264</c:f>
              <c:numCache>
                <c:formatCode>0.0</c:formatCode>
                <c:ptCount val="9"/>
                <c:pt idx="0">
                  <c:v>46.6</c:v>
                </c:pt>
                <c:pt idx="1">
                  <c:v>45.87</c:v>
                </c:pt>
                <c:pt idx="2">
                  <c:v>28.45</c:v>
                </c:pt>
                <c:pt idx="3">
                  <c:v>32.619999999999997</c:v>
                </c:pt>
                <c:pt idx="4">
                  <c:v>28.41</c:v>
                </c:pt>
                <c:pt idx="5">
                  <c:v>26.28</c:v>
                </c:pt>
                <c:pt idx="6">
                  <c:v>25.68</c:v>
                </c:pt>
                <c:pt idx="7">
                  <c:v>33.24</c:v>
                </c:pt>
                <c:pt idx="8">
                  <c:v>8.5299999999999994</c:v>
                </c:pt>
              </c:numCache>
            </c:numRef>
          </c:val>
          <c:extLst>
            <c:ext xmlns:c16="http://schemas.microsoft.com/office/drawing/2014/chart" uri="{C3380CC4-5D6E-409C-BE32-E72D297353CC}">
              <c16:uniqueId val="{00000000-CADC-4CFB-B120-5CB41A2706CC}"/>
            </c:ext>
          </c:extLst>
        </c:ser>
        <c:ser>
          <c:idx val="1"/>
          <c:order val="1"/>
          <c:tx>
            <c:strRef>
              <c:f>'Core Slide Template'!$T$255</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Template'!$R$256:$R$264</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Template'!$T$256:$T$264</c:f>
              <c:numCache>
                <c:formatCode>0.0</c:formatCode>
                <c:ptCount val="9"/>
                <c:pt idx="0">
                  <c:v>66.05</c:v>
                </c:pt>
                <c:pt idx="1">
                  <c:v>64.75</c:v>
                </c:pt>
                <c:pt idx="2">
                  <c:v>45.43</c:v>
                </c:pt>
                <c:pt idx="3">
                  <c:v>33.549999999999997</c:v>
                </c:pt>
                <c:pt idx="4">
                  <c:v>23.36</c:v>
                </c:pt>
                <c:pt idx="5">
                  <c:v>35.81</c:v>
                </c:pt>
                <c:pt idx="6">
                  <c:v>25.14</c:v>
                </c:pt>
                <c:pt idx="7">
                  <c:v>37.11</c:v>
                </c:pt>
                <c:pt idx="8">
                  <c:v>21.1</c:v>
                </c:pt>
              </c:numCache>
            </c:numRef>
          </c:val>
          <c:extLst>
            <c:ext xmlns:c16="http://schemas.microsoft.com/office/drawing/2014/chart" uri="{C3380CC4-5D6E-409C-BE32-E72D297353CC}">
              <c16:uniqueId val="{00000001-CADC-4CFB-B120-5CB41A2706CC}"/>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6.9842280837241144E-2"/>
          <c:y val="4.0495976784065434E-2"/>
          <c:w val="0.16952651068250504"/>
          <c:h val="0.1277877809891208"/>
        </c:manualLayout>
      </c:layout>
      <c:overlay val="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53813605396771E-2"/>
          <c:y val="0.1584839375758092"/>
          <c:w val="0.89769225981139711"/>
          <c:h val="0.62046858709894648"/>
        </c:manualLayout>
      </c:layout>
      <c:barChart>
        <c:barDir val="col"/>
        <c:grouping val="clustered"/>
        <c:varyColors val="0"/>
        <c:ser>
          <c:idx val="0"/>
          <c:order val="0"/>
          <c:tx>
            <c:strRef>
              <c:f>'Core Slide Template'!$S$296</c:f>
              <c:strCache>
                <c:ptCount val="1"/>
                <c:pt idx="0">
                  <c:v>Male</c:v>
                </c:pt>
              </c:strCache>
            </c:strRef>
          </c:tx>
          <c:spPr>
            <a:solidFill>
              <a:srgbClr val="9BB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Template'!$R$297:$R$301</c:f>
              <c:strCache>
                <c:ptCount val="5"/>
                <c:pt idx="0">
                  <c:v>Argument</c:v>
                </c:pt>
                <c:pt idx="1">
                  <c:v>Crime</c:v>
                </c:pt>
                <c:pt idx="2">
                  <c:v>Drug</c:v>
                </c:pt>
                <c:pt idx="3">
                  <c:v>Gang </c:v>
                </c:pt>
                <c:pt idx="4">
                  <c:v>Intimate Partner Violence</c:v>
                </c:pt>
              </c:strCache>
            </c:strRef>
          </c:cat>
          <c:val>
            <c:numRef>
              <c:f>'Core Slide Template'!$S$297:$S$301</c:f>
              <c:numCache>
                <c:formatCode>General</c:formatCode>
                <c:ptCount val="5"/>
                <c:pt idx="0">
                  <c:v>44.52</c:v>
                </c:pt>
                <c:pt idx="1">
                  <c:v>32.08</c:v>
                </c:pt>
                <c:pt idx="2">
                  <c:v>21.33</c:v>
                </c:pt>
                <c:pt idx="3">
                  <c:v>9.4600000000000009</c:v>
                </c:pt>
                <c:pt idx="4">
                  <c:v>10.15</c:v>
                </c:pt>
              </c:numCache>
            </c:numRef>
          </c:val>
          <c:extLst>
            <c:ext xmlns:c16="http://schemas.microsoft.com/office/drawing/2014/chart" uri="{C3380CC4-5D6E-409C-BE32-E72D297353CC}">
              <c16:uniqueId val="{00000000-CF18-4B0B-AABF-7ACDD55B665D}"/>
            </c:ext>
          </c:extLst>
        </c:ser>
        <c:ser>
          <c:idx val="1"/>
          <c:order val="1"/>
          <c:tx>
            <c:strRef>
              <c:f>'Core Slide Template'!$T$296</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Template'!$R$297:$R$301</c:f>
              <c:strCache>
                <c:ptCount val="5"/>
                <c:pt idx="0">
                  <c:v>Argument</c:v>
                </c:pt>
                <c:pt idx="1">
                  <c:v>Crime</c:v>
                </c:pt>
                <c:pt idx="2">
                  <c:v>Drug</c:v>
                </c:pt>
                <c:pt idx="3">
                  <c:v>Gang </c:v>
                </c:pt>
                <c:pt idx="4">
                  <c:v>Intimate Partner Violence</c:v>
                </c:pt>
              </c:strCache>
            </c:strRef>
          </c:cat>
          <c:val>
            <c:numRef>
              <c:f>'Core Slide Template'!$T$297:$T$301</c:f>
              <c:numCache>
                <c:formatCode>General</c:formatCode>
                <c:ptCount val="5"/>
                <c:pt idx="0">
                  <c:v>39.89</c:v>
                </c:pt>
                <c:pt idx="1">
                  <c:v>22.21</c:v>
                </c:pt>
                <c:pt idx="2">
                  <c:v>10.63</c:v>
                </c:pt>
                <c:pt idx="3">
                  <c:v>4.95</c:v>
                </c:pt>
                <c:pt idx="4">
                  <c:v>48.11</c:v>
                </c:pt>
              </c:numCache>
            </c:numRef>
          </c:val>
          <c:extLst>
            <c:ext xmlns:c16="http://schemas.microsoft.com/office/drawing/2014/chart" uri="{C3380CC4-5D6E-409C-BE32-E72D297353CC}">
              <c16:uniqueId val="{00000001-CF18-4B0B-AABF-7ACDD55B665D}"/>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max val="60"/>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8.8617569869350824E-3"/>
              <c:y val="8.037256548495579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10"/>
      </c:valAx>
      <c:spPr>
        <a:noFill/>
        <a:ln>
          <a:noFill/>
        </a:ln>
        <a:effectLst/>
      </c:spPr>
    </c:plotArea>
    <c:legend>
      <c:legendPos val="r"/>
      <c:layout>
        <c:manualLayout>
          <c:xMode val="edge"/>
          <c:yMode val="edge"/>
          <c:x val="7.4279035357710507E-2"/>
          <c:y val="6.4301622266304814E-2"/>
          <c:w val="0.16952651068250504"/>
          <c:h val="8.3995992000227171E-2"/>
        </c:manualLayout>
      </c:layout>
      <c:overlay val="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193262627567"/>
          <c:y val="6.7918100043319829E-2"/>
          <c:w val="0.42511380832943174"/>
          <c:h val="0.87378147210808021"/>
        </c:manualLayout>
      </c:layout>
      <c:barChart>
        <c:barDir val="bar"/>
        <c:grouping val="clustered"/>
        <c:varyColors val="0"/>
        <c:ser>
          <c:idx val="0"/>
          <c:order val="0"/>
          <c:tx>
            <c:strRef>
              <c:f>'Core Slide Template'!$U$334</c:f>
              <c:strCache>
                <c:ptCount val="1"/>
                <c:pt idx="0">
                  <c:v>Total</c:v>
                </c:pt>
              </c:strCache>
            </c:strRef>
          </c:tx>
          <c:spPr>
            <a:solidFill>
              <a:srgbClr val="17375E"/>
            </a:solidFill>
            <a:ln>
              <a:noFill/>
            </a:ln>
            <a:effectLst/>
          </c:spPr>
          <c:invertIfNegative val="0"/>
          <c:dLbls>
            <c:dLbl>
              <c:idx val="0"/>
              <c:tx>
                <c:rich>
                  <a:bodyPr/>
                  <a:lstStyle/>
                  <a:p>
                    <a:fld id="{8E34C84B-74CE-4581-9121-76D66F7E48A5}"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62-4231-B04C-4A298C0A47DB}"/>
                </c:ext>
              </c:extLst>
            </c:dLbl>
            <c:dLbl>
              <c:idx val="6"/>
              <c:tx>
                <c:rich>
                  <a:bodyPr/>
                  <a:lstStyle/>
                  <a:p>
                    <a:fld id="{8B0C4C90-06EF-4903-9A6E-CEF12A69C7DA}"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62-4231-B04C-4A298C0A47DB}"/>
                </c:ext>
              </c:extLst>
            </c:dLbl>
            <c:numFmt formatCode="#,##0.0&quot;%&quot;"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Template'!$R$335:$R$341</c:f>
              <c:strCache>
                <c:ptCount val="7"/>
                <c:pt idx="0">
                  <c:v>Occurred while playing with gun</c:v>
                </c:pt>
                <c:pt idx="1">
                  <c:v>Occurred while showing gun to others</c:v>
                </c:pt>
                <c:pt idx="2">
                  <c:v>Occurred while cleaning gun</c:v>
                </c:pt>
                <c:pt idx="3">
                  <c:v>Occurred while on hunting trip</c:v>
                </c:pt>
                <c:pt idx="4">
                  <c:v>Gun fired while loading or unloading</c:v>
                </c:pt>
                <c:pt idx="5">
                  <c:v>Occurred while target shooting</c:v>
                </c:pt>
                <c:pt idx="6">
                  <c:v>Other context</c:v>
                </c:pt>
              </c:strCache>
            </c:strRef>
          </c:cat>
          <c:val>
            <c:numRef>
              <c:f>'Core Slide Template'!$U$335:$U$341</c:f>
              <c:numCache>
                <c:formatCode>0.00</c:formatCode>
                <c:ptCount val="7"/>
                <c:pt idx="0">
                  <c:v>38.340000000000003</c:v>
                </c:pt>
                <c:pt idx="1">
                  <c:v>15.54</c:v>
                </c:pt>
                <c:pt idx="2">
                  <c:v>8.2899999999999991</c:v>
                </c:pt>
                <c:pt idx="3">
                  <c:v>5.7</c:v>
                </c:pt>
                <c:pt idx="4">
                  <c:v>4.1500000000000004</c:v>
                </c:pt>
                <c:pt idx="5">
                  <c:v>3.63</c:v>
                </c:pt>
                <c:pt idx="6">
                  <c:v>34.200000000000003</c:v>
                </c:pt>
              </c:numCache>
            </c:numRef>
          </c:val>
          <c:extLst>
            <c:ext xmlns:c16="http://schemas.microsoft.com/office/drawing/2014/chart" uri="{C3380CC4-5D6E-409C-BE32-E72D297353CC}">
              <c16:uniqueId val="{00000002-1C62-4231-B04C-4A298C0A47DB}"/>
            </c:ext>
          </c:extLst>
        </c:ser>
        <c:dLbls>
          <c:showLegendKey val="0"/>
          <c:showVal val="0"/>
          <c:showCatName val="0"/>
          <c:showSerName val="0"/>
          <c:showPercent val="0"/>
          <c:showBubbleSize val="0"/>
        </c:dLbls>
        <c:gapWidth val="35"/>
        <c:axId val="104290376"/>
        <c:axId val="104291096"/>
      </c:barChart>
      <c:catAx>
        <c:axId val="104290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max val="40"/>
        </c:scaling>
        <c:delete val="1"/>
        <c:axPos val="b"/>
        <c:numFmt formatCode="#,##0.0" sourceLinked="0"/>
        <c:majorTickMark val="out"/>
        <c:minorTickMark val="none"/>
        <c:tickLblPos val="nextTo"/>
        <c:crossAx val="104290376"/>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509033122272142"/>
          <c:y val="6.8747483038073723E-2"/>
          <c:w val="0.42002529731498817"/>
          <c:h val="0.8723144898139622"/>
        </c:manualLayout>
      </c:layout>
      <c:barChart>
        <c:barDir val="bar"/>
        <c:grouping val="clustered"/>
        <c:varyColors val="0"/>
        <c:ser>
          <c:idx val="0"/>
          <c:order val="0"/>
          <c:tx>
            <c:strRef>
              <c:f>'Core Slide Template'!$U$334</c:f>
              <c:strCache>
                <c:ptCount val="1"/>
                <c:pt idx="0">
                  <c:v>Total</c:v>
                </c:pt>
              </c:strCache>
            </c:strRef>
          </c:tx>
          <c:spPr>
            <a:solidFill>
              <a:srgbClr val="17375E"/>
            </a:solidFill>
            <a:ln>
              <a:noFill/>
            </a:ln>
            <a:effectLst/>
          </c:spPr>
          <c:invertIfNegative val="0"/>
          <c:dLbls>
            <c:dLbl>
              <c:idx val="0"/>
              <c:numFmt formatCode="#,##0.0&quot;%&quot;"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Franklin Gothic Demi Cond" panose="020B07060304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A1-4288-8C7D-5AE713F357DE}"/>
                </c:ext>
              </c:extLst>
            </c:dLbl>
            <c:numFmt formatCode="#,##0.0&quot;%&quot;"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Template'!$R$343:$R$349</c:f>
              <c:strCache>
                <c:ptCount val="7"/>
                <c:pt idx="0">
                  <c:v>Unintentionally pulled trigger</c:v>
                </c:pt>
                <c:pt idx="1">
                  <c:v>Gun discharged when dropped</c:v>
                </c:pt>
                <c:pt idx="2">
                  <c:v>Shooter thought gun was unloaded, unspecified reason</c:v>
                </c:pt>
                <c:pt idx="3">
                  <c:v>Shooter thought magazine was unloaded</c:v>
                </c:pt>
                <c:pt idx="4">
                  <c:v>Shooter thought gun was a toy</c:v>
                </c:pt>
                <c:pt idx="5">
                  <c:v>Gun had defect or malfunctioned</c:v>
                </c:pt>
                <c:pt idx="6">
                  <c:v>Other mechanism</c:v>
                </c:pt>
              </c:strCache>
            </c:strRef>
          </c:cat>
          <c:val>
            <c:numRef>
              <c:f>'Core Slide Template'!$U$343:$U$349</c:f>
              <c:numCache>
                <c:formatCode>0.00</c:formatCode>
                <c:ptCount val="7"/>
                <c:pt idx="0">
                  <c:v>32.119999999999997</c:v>
                </c:pt>
                <c:pt idx="1">
                  <c:v>9.84</c:v>
                </c:pt>
                <c:pt idx="2">
                  <c:v>9.84</c:v>
                </c:pt>
                <c:pt idx="3">
                  <c:v>11.92</c:v>
                </c:pt>
                <c:pt idx="4">
                  <c:v>8.81</c:v>
                </c:pt>
                <c:pt idx="5">
                  <c:v>3.63</c:v>
                </c:pt>
                <c:pt idx="6">
                  <c:v>15.54</c:v>
                </c:pt>
              </c:numCache>
            </c:numRef>
          </c:val>
          <c:extLst>
            <c:ext xmlns:c16="http://schemas.microsoft.com/office/drawing/2014/chart" uri="{C3380CC4-5D6E-409C-BE32-E72D297353CC}">
              <c16:uniqueId val="{00000001-87A1-4288-8C7D-5AE713F357DE}"/>
            </c:ext>
          </c:extLst>
        </c:ser>
        <c:dLbls>
          <c:showLegendKey val="0"/>
          <c:showVal val="0"/>
          <c:showCatName val="0"/>
          <c:showSerName val="0"/>
          <c:showPercent val="0"/>
          <c:showBubbleSize val="0"/>
        </c:dLbls>
        <c:gapWidth val="35"/>
        <c:axId val="104290376"/>
        <c:axId val="104291096"/>
      </c:barChart>
      <c:catAx>
        <c:axId val="104290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1"/>
        <c:axPos val="b"/>
        <c:numFmt formatCode="#,##0.0" sourceLinked="0"/>
        <c:majorTickMark val="none"/>
        <c:minorTickMark val="none"/>
        <c:tickLblPos val="nextTo"/>
        <c:crossAx val="104290376"/>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35019357278656E-2"/>
          <c:y val="0.13489044207958123"/>
          <c:w val="0.89668514910383712"/>
          <c:h val="0.65568624723027535"/>
        </c:manualLayout>
      </c:layout>
      <c:lineChart>
        <c:grouping val="standard"/>
        <c:varyColors val="0"/>
        <c:ser>
          <c:idx val="0"/>
          <c:order val="0"/>
          <c:spPr>
            <a:ln w="50800" cap="rnd">
              <a:solidFill>
                <a:srgbClr val="52849C"/>
              </a:solidFill>
              <a:prstDash val="solid"/>
              <a:round/>
            </a:ln>
            <a:effectLst/>
          </c:spPr>
          <c:marker>
            <c:symbol val="circle"/>
            <c:size val="9"/>
            <c:spPr>
              <a:solidFill>
                <a:srgbClr val="52849C"/>
              </a:solidFill>
              <a:ln w="9525">
                <a:noFill/>
              </a:ln>
              <a:effectLst/>
            </c:spPr>
          </c:marker>
          <c:dPt>
            <c:idx val="6"/>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1-9D31-45BA-B65D-79D2AB42E256}"/>
              </c:ext>
            </c:extLst>
          </c:dPt>
          <c:dPt>
            <c:idx val="7"/>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3-9D31-45BA-B65D-79D2AB42E256}"/>
              </c:ext>
            </c:extLst>
          </c:dPt>
          <c:dPt>
            <c:idx val="8"/>
            <c:marker>
              <c:symbol val="circle"/>
              <c:size val="9"/>
              <c:spPr>
                <a:solidFill>
                  <a:srgbClr val="52849C"/>
                </a:solidFill>
                <a:ln w="9525">
                  <a:noFill/>
                </a:ln>
                <a:effectLst/>
              </c:spPr>
            </c:marker>
            <c:bubble3D val="0"/>
            <c:spPr>
              <a:ln w="50800" cap="rnd">
                <a:solidFill>
                  <a:srgbClr val="52849C"/>
                </a:solidFill>
                <a:prstDash val="sysDash"/>
                <a:round/>
              </a:ln>
              <a:effectLst/>
            </c:spPr>
            <c:extLst>
              <c:ext xmlns:c16="http://schemas.microsoft.com/office/drawing/2014/chart" uri="{C3380CC4-5D6E-409C-BE32-E72D297353CC}">
                <c16:uniqueId val="{00000005-9D31-45BA-B65D-79D2AB42E2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Template'!$T$489:$T$497</c:f>
              <c:strCache>
                <c:ptCount val="9"/>
                <c:pt idx="0">
                  <c:v>2016</c:v>
                </c:pt>
                <c:pt idx="1">
                  <c:v>2017</c:v>
                </c:pt>
                <c:pt idx="2">
                  <c:v>2018</c:v>
                </c:pt>
                <c:pt idx="3">
                  <c:v>2019</c:v>
                </c:pt>
                <c:pt idx="4">
                  <c:v>2020</c:v>
                </c:pt>
                <c:pt idx="5">
                  <c:v>2021</c:v>
                </c:pt>
                <c:pt idx="6">
                  <c:v>2022</c:v>
                </c:pt>
                <c:pt idx="7">
                  <c:v>2023</c:v>
                </c:pt>
                <c:pt idx="8">
                  <c:v>2024*</c:v>
                </c:pt>
              </c:strCache>
            </c:strRef>
          </c:cat>
          <c:val>
            <c:numRef>
              <c:f>'Core Slide Template'!$R$489:$R$497</c:f>
              <c:numCache>
                <c:formatCode>General</c:formatCode>
                <c:ptCount val="9"/>
                <c:pt idx="0">
                  <c:v>1174</c:v>
                </c:pt>
                <c:pt idx="1">
                  <c:v>1201</c:v>
                </c:pt>
                <c:pt idx="2">
                  <c:v>1168</c:v>
                </c:pt>
                <c:pt idx="3">
                  <c:v>1177</c:v>
                </c:pt>
                <c:pt idx="4">
                  <c:v>1634</c:v>
                </c:pt>
                <c:pt idx="5">
                  <c:v>1517</c:v>
                </c:pt>
                <c:pt idx="6">
                  <c:v>1476</c:v>
                </c:pt>
                <c:pt idx="7">
                  <c:v>1522</c:v>
                </c:pt>
                <c:pt idx="8">
                  <c:v>1389</c:v>
                </c:pt>
              </c:numCache>
            </c:numRef>
          </c:val>
          <c:smooth val="0"/>
          <c:extLst>
            <c:ext xmlns:c16="http://schemas.microsoft.com/office/drawing/2014/chart" uri="{C3380CC4-5D6E-409C-BE32-E72D297353CC}">
              <c16:uniqueId val="{00000006-9D31-45BA-B65D-79D2AB42E256}"/>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90188118472E-2"/>
          <c:y val="0.12192825809917517"/>
          <c:w val="0.89601335184843522"/>
          <c:h val="0.6490624669755797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855C-47DE-8E48-5E419F5F3EF0}"/>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855C-47DE-8E48-5E419F5F3EF0}"/>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855C-47DE-8E48-5E419F5F3EF0}"/>
              </c:ext>
            </c:extLst>
          </c:dPt>
          <c:dPt>
            <c:idx val="3"/>
            <c:invertIfNegative val="0"/>
            <c:bubble3D val="0"/>
            <c:spPr>
              <a:solidFill>
                <a:srgbClr val="4F81BD"/>
              </a:solidFill>
              <a:ln>
                <a:noFill/>
              </a:ln>
              <a:effectLst/>
            </c:spPr>
            <c:extLst>
              <c:ext xmlns:c16="http://schemas.microsoft.com/office/drawing/2014/chart" uri="{C3380CC4-5D6E-409C-BE32-E72D297353CC}">
                <c16:uniqueId val="{00000007-855C-47DE-8E48-5E419F5F3EF0}"/>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855C-47DE-8E48-5E419F5F3EF0}"/>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855C-47DE-8E48-5E419F5F3EF0}"/>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855C-47DE-8E48-5E419F5F3EF0}"/>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855C-47DE-8E48-5E419F5F3EF0}"/>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855C-47DE-8E48-5E419F5F3EF0}"/>
              </c:ext>
            </c:extLst>
          </c:dPt>
          <c:dPt>
            <c:idx val="9"/>
            <c:invertIfNegative val="0"/>
            <c:bubble3D val="0"/>
            <c:spPr>
              <a:solidFill>
                <a:srgbClr val="FFC000"/>
              </a:solidFill>
              <a:ln>
                <a:noFill/>
              </a:ln>
              <a:effectLst/>
            </c:spPr>
            <c:extLst>
              <c:ext xmlns:c16="http://schemas.microsoft.com/office/drawing/2014/chart" uri="{C3380CC4-5D6E-409C-BE32-E72D297353CC}">
                <c16:uniqueId val="{00000013-855C-47DE-8E48-5E419F5F3EF0}"/>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855C-47DE-8E48-5E419F5F3EF0}"/>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855C-47DE-8E48-5E419F5F3EF0}"/>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855C-47DE-8E48-5E419F5F3EF0}"/>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855C-47DE-8E48-5E419F5F3EF0}"/>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855C-47DE-8E48-5E419F5F3EF0}"/>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Template'!$Q$528:$Q$541</c:f>
              <c:strCache>
                <c:ptCount val="14"/>
                <c:pt idx="0">
                  <c:v>Male</c:v>
                </c:pt>
                <c:pt idx="1">
                  <c:v>Female</c:v>
                </c:pt>
                <c:pt idx="3">
                  <c:v>White NH</c:v>
                </c:pt>
                <c:pt idx="4">
                  <c:v>Black NH</c:v>
                </c:pt>
                <c:pt idx="5">
                  <c:v>AI/AN NH</c:v>
                </c:pt>
                <c:pt idx="6">
                  <c:v>Asian NH</c:v>
                </c:pt>
                <c:pt idx="7">
                  <c:v>Hispanic</c:v>
                </c:pt>
                <c:pt idx="9">
                  <c:v>0-18</c:v>
                </c:pt>
                <c:pt idx="10">
                  <c:v>19-24</c:v>
                </c:pt>
                <c:pt idx="11">
                  <c:v>25-44</c:v>
                </c:pt>
                <c:pt idx="12">
                  <c:v>45-64</c:v>
                </c:pt>
                <c:pt idx="13">
                  <c:v>65+</c:v>
                </c:pt>
              </c:strCache>
            </c:strRef>
          </c:cat>
          <c:val>
            <c:numRef>
              <c:f>'Core Slide Template'!$T$528:$T$541</c:f>
              <c:numCache>
                <c:formatCode>General</c:formatCode>
                <c:ptCount val="14"/>
                <c:pt idx="0">
                  <c:v>24.772501963725304</c:v>
                </c:pt>
                <c:pt idx="1">
                  <c:v>3.8974523457621735</c:v>
                </c:pt>
                <c:pt idx="3">
                  <c:v>5.3160337617809237</c:v>
                </c:pt>
                <c:pt idx="4">
                  <c:v>42.296918319101259</c:v>
                </c:pt>
                <c:pt idx="5">
                  <c:v>28.072081861812915</c:v>
                </c:pt>
                <c:pt idx="6">
                  <c:v>1.8279560064752653</c:v>
                </c:pt>
                <c:pt idx="7">
                  <c:v>8.6254018251888294</c:v>
                </c:pt>
                <c:pt idx="9">
                  <c:v>9.9223627719423426</c:v>
                </c:pt>
                <c:pt idx="10">
                  <c:v>40.472449163008875</c:v>
                </c:pt>
                <c:pt idx="11">
                  <c:v>23.795220056331601</c:v>
                </c:pt>
                <c:pt idx="12">
                  <c:v>7.2941455364388155</c:v>
                </c:pt>
                <c:pt idx="13">
                  <c:v>2.781405724634725</c:v>
                </c:pt>
              </c:numCache>
            </c:numRef>
          </c:val>
          <c:extLst>
            <c:ext xmlns:c16="http://schemas.microsoft.com/office/drawing/2014/chart" uri="{C3380CC4-5D6E-409C-BE32-E72D297353CC}">
              <c16:uniqueId val="{0000001E-855C-47DE-8E48-5E419F5F3EF0}"/>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45"/>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462975424323816E-2"/>
          <c:y val="0.10370996890337704"/>
          <c:w val="0.89547636384864804"/>
          <c:h val="0.69444428156435789"/>
        </c:manualLayout>
      </c:layout>
      <c:lineChart>
        <c:grouping val="standard"/>
        <c:varyColors val="0"/>
        <c:ser>
          <c:idx val="0"/>
          <c:order val="0"/>
          <c:spPr>
            <a:ln w="50800" cap="rnd">
              <a:solidFill>
                <a:srgbClr val="17375E"/>
              </a:solidFill>
              <a:prstDash val="solid"/>
              <a:round/>
            </a:ln>
            <a:effectLst/>
          </c:spPr>
          <c:marker>
            <c:symbol val="circle"/>
            <c:size val="9"/>
            <c:spPr>
              <a:solidFill>
                <a:srgbClr val="17375E"/>
              </a:solidFill>
              <a:ln w="9525">
                <a:noFill/>
              </a:ln>
              <a:effectLst/>
            </c:spPr>
          </c:marker>
          <c:dPt>
            <c:idx val="6"/>
            <c:marker>
              <c:symbol val="circle"/>
              <c:size val="9"/>
              <c:spPr>
                <a:solidFill>
                  <a:srgbClr val="17375E"/>
                </a:solidFill>
                <a:ln w="9525">
                  <a:noFill/>
                </a:ln>
                <a:effectLst/>
              </c:spPr>
            </c:marker>
            <c:bubble3D val="0"/>
            <c:spPr>
              <a:ln w="50800" cap="rnd">
                <a:solidFill>
                  <a:srgbClr val="17375E"/>
                </a:solidFill>
                <a:prstDash val="solid"/>
                <a:round/>
              </a:ln>
              <a:effectLst/>
            </c:spPr>
            <c:extLst>
              <c:ext xmlns:c16="http://schemas.microsoft.com/office/drawing/2014/chart" uri="{C3380CC4-5D6E-409C-BE32-E72D297353CC}">
                <c16:uniqueId val="{00000001-8DE7-402C-93EB-78C9628648CA}"/>
              </c:ext>
            </c:extLst>
          </c:dPt>
          <c:dPt>
            <c:idx val="8"/>
            <c:marker>
              <c:symbol val="circle"/>
              <c:size val="9"/>
              <c:spPr>
                <a:solidFill>
                  <a:srgbClr val="17375E"/>
                </a:solidFill>
                <a:ln w="9525">
                  <a:noFill/>
                </a:ln>
                <a:effectLst/>
              </c:spPr>
            </c:marker>
            <c:bubble3D val="0"/>
            <c:spPr>
              <a:ln w="50800" cap="rnd">
                <a:solidFill>
                  <a:srgbClr val="17375E"/>
                </a:solidFill>
                <a:prstDash val="sysDash"/>
                <a:round/>
              </a:ln>
              <a:effectLst/>
            </c:spPr>
            <c:extLst>
              <c:ext xmlns:c16="http://schemas.microsoft.com/office/drawing/2014/chart" uri="{C3380CC4-5D6E-409C-BE32-E72D297353CC}">
                <c16:uniqueId val="{00000003-8DE7-402C-93EB-78C9628648C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Template'!$T$565:$T$573</c:f>
              <c:strCache>
                <c:ptCount val="9"/>
                <c:pt idx="0">
                  <c:v>2016</c:v>
                </c:pt>
                <c:pt idx="1">
                  <c:v>2017</c:v>
                </c:pt>
                <c:pt idx="2">
                  <c:v>2018</c:v>
                </c:pt>
                <c:pt idx="3">
                  <c:v>2019</c:v>
                </c:pt>
                <c:pt idx="4">
                  <c:v>2020</c:v>
                </c:pt>
                <c:pt idx="5">
                  <c:v>2021</c:v>
                </c:pt>
                <c:pt idx="6">
                  <c:v>2022</c:v>
                </c:pt>
                <c:pt idx="7">
                  <c:v>2023</c:v>
                </c:pt>
                <c:pt idx="8">
                  <c:v>2024*</c:v>
                </c:pt>
              </c:strCache>
            </c:strRef>
          </c:cat>
          <c:val>
            <c:numRef>
              <c:f>'Core Slide Template'!$R$565:$R$573</c:f>
              <c:numCache>
                <c:formatCode>General</c:formatCode>
                <c:ptCount val="9"/>
                <c:pt idx="0">
                  <c:v>3315</c:v>
                </c:pt>
                <c:pt idx="1">
                  <c:v>3353</c:v>
                </c:pt>
                <c:pt idx="2">
                  <c:v>3325</c:v>
                </c:pt>
                <c:pt idx="3">
                  <c:v>3351</c:v>
                </c:pt>
                <c:pt idx="4">
                  <c:v>4294</c:v>
                </c:pt>
                <c:pt idx="5">
                  <c:v>3953</c:v>
                </c:pt>
                <c:pt idx="6">
                  <c:v>3792</c:v>
                </c:pt>
                <c:pt idx="7">
                  <c:v>4008</c:v>
                </c:pt>
                <c:pt idx="8">
                  <c:v>3641</c:v>
                </c:pt>
              </c:numCache>
            </c:numRef>
          </c:val>
          <c:smooth val="0"/>
          <c:extLst>
            <c:ext xmlns:c16="http://schemas.microsoft.com/office/drawing/2014/chart" uri="{C3380CC4-5D6E-409C-BE32-E72D297353CC}">
              <c16:uniqueId val="{00000004-8DE7-402C-93EB-78C9628648CA}"/>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24777241965891E-2"/>
          <c:y val="9.4593966803738161E-2"/>
          <c:w val="0.90910753640115838"/>
          <c:h val="0.6612024810765767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8FEB-4DF5-9E86-4DD453681941}"/>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8FEB-4DF5-9E86-4DD453681941}"/>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8FEB-4DF5-9E86-4DD453681941}"/>
              </c:ext>
            </c:extLst>
          </c:dPt>
          <c:dPt>
            <c:idx val="3"/>
            <c:invertIfNegative val="0"/>
            <c:bubble3D val="0"/>
            <c:spPr>
              <a:solidFill>
                <a:srgbClr val="4F81BD"/>
              </a:solidFill>
              <a:ln>
                <a:noFill/>
              </a:ln>
              <a:effectLst/>
            </c:spPr>
            <c:extLst>
              <c:ext xmlns:c16="http://schemas.microsoft.com/office/drawing/2014/chart" uri="{C3380CC4-5D6E-409C-BE32-E72D297353CC}">
                <c16:uniqueId val="{00000007-8FEB-4DF5-9E86-4DD453681941}"/>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8FEB-4DF5-9E86-4DD453681941}"/>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8FEB-4DF5-9E86-4DD453681941}"/>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8FEB-4DF5-9E86-4DD453681941}"/>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8FEB-4DF5-9E86-4DD453681941}"/>
              </c:ext>
            </c:extLst>
          </c:dPt>
          <c:dPt>
            <c:idx val="8"/>
            <c:invertIfNegative val="0"/>
            <c:bubble3D val="0"/>
            <c:spPr>
              <a:solidFill>
                <a:srgbClr val="4F81BD"/>
              </a:solidFill>
              <a:ln>
                <a:solidFill>
                  <a:schemeClr val="accent5"/>
                </a:solidFill>
              </a:ln>
              <a:effectLst/>
            </c:spPr>
            <c:extLst>
              <c:ext xmlns:c16="http://schemas.microsoft.com/office/drawing/2014/chart" uri="{C3380CC4-5D6E-409C-BE32-E72D297353CC}">
                <c16:uniqueId val="{00000011-8FEB-4DF5-9E86-4DD453681941}"/>
              </c:ext>
            </c:extLst>
          </c:dPt>
          <c:dPt>
            <c:idx val="9"/>
            <c:invertIfNegative val="0"/>
            <c:bubble3D val="0"/>
            <c:spPr>
              <a:solidFill>
                <a:srgbClr val="FFC000"/>
              </a:solidFill>
              <a:ln>
                <a:noFill/>
              </a:ln>
              <a:effectLst/>
            </c:spPr>
            <c:extLst>
              <c:ext xmlns:c16="http://schemas.microsoft.com/office/drawing/2014/chart" uri="{C3380CC4-5D6E-409C-BE32-E72D297353CC}">
                <c16:uniqueId val="{00000013-8FEB-4DF5-9E86-4DD453681941}"/>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8FEB-4DF5-9E86-4DD453681941}"/>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8FEB-4DF5-9E86-4DD453681941}"/>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8FEB-4DF5-9E86-4DD453681941}"/>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8FEB-4DF5-9E86-4DD453681941}"/>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8FEB-4DF5-9E86-4DD453681941}"/>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Template'!$Q$604:$Q$618</c:f>
              <c:strCache>
                <c:ptCount val="15"/>
                <c:pt idx="0">
                  <c:v>Male</c:v>
                </c:pt>
                <c:pt idx="1">
                  <c:v>Female</c:v>
                </c:pt>
                <c:pt idx="3">
                  <c:v>Hispanic</c:v>
                </c:pt>
                <c:pt idx="4">
                  <c:v>Non-
Hispanic</c:v>
                </c:pt>
                <c:pt idx="5">
                  <c:v>White</c:v>
                </c:pt>
                <c:pt idx="6">
                  <c:v>Black</c:v>
                </c:pt>
                <c:pt idx="7">
                  <c:v>American
Indian</c:v>
                </c:pt>
                <c:pt idx="8">
                  <c:v>Asian</c:v>
                </c:pt>
                <c:pt idx="10">
                  <c:v>0-18</c:v>
                </c:pt>
                <c:pt idx="11">
                  <c:v>19-24</c:v>
                </c:pt>
                <c:pt idx="12">
                  <c:v>25-44</c:v>
                </c:pt>
                <c:pt idx="13">
                  <c:v>45-64</c:v>
                </c:pt>
                <c:pt idx="14">
                  <c:v>65+</c:v>
                </c:pt>
              </c:strCache>
            </c:strRef>
          </c:cat>
          <c:val>
            <c:numRef>
              <c:f>'Core Slide Template'!$T$604:$T$618</c:f>
              <c:numCache>
                <c:formatCode>General</c:formatCode>
                <c:ptCount val="15"/>
                <c:pt idx="0">
                  <c:v>61.898704860357995</c:v>
                </c:pt>
                <c:pt idx="1">
                  <c:v>10.680412684106502</c:v>
                </c:pt>
                <c:pt idx="3">
                  <c:v>17.116294460121303</c:v>
                </c:pt>
                <c:pt idx="4">
                  <c:v>31.047436241457952</c:v>
                </c:pt>
                <c:pt idx="5">
                  <c:v>14.437465088174049</c:v>
                </c:pt>
                <c:pt idx="6">
                  <c:v>99.429988952223439</c:v>
                </c:pt>
                <c:pt idx="7">
                  <c:v>44.064134637252671</c:v>
                </c:pt>
                <c:pt idx="8">
                  <c:v>64.044515255139444</c:v>
                </c:pt>
                <c:pt idx="10">
                  <c:v>24.46598911874527</c:v>
                </c:pt>
                <c:pt idx="11">
                  <c:v>106.36484347367262</c:v>
                </c:pt>
                <c:pt idx="12">
                  <c:v>59.337538206737747</c:v>
                </c:pt>
                <c:pt idx="13">
                  <c:v>17.720655990743495</c:v>
                </c:pt>
                <c:pt idx="14">
                  <c:v>8.7368862173820201</c:v>
                </c:pt>
              </c:numCache>
            </c:numRef>
          </c:val>
          <c:extLst>
            <c:ext xmlns:c16="http://schemas.microsoft.com/office/drawing/2014/chart" uri="{C3380CC4-5D6E-409C-BE32-E72D297353CC}">
              <c16:uniqueId val="{0000001E-8FEB-4DF5-9E86-4DD453681941}"/>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12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125330132919157"/>
          <c:y val="2.0525593106573495E-2"/>
          <c:w val="0.63873901703530966"/>
          <c:h val="0.94776710146652843"/>
        </c:manualLayout>
      </c:layout>
      <c:barChart>
        <c:barDir val="bar"/>
        <c:grouping val="clustered"/>
        <c:varyColors val="0"/>
        <c:ser>
          <c:idx val="0"/>
          <c:order val="0"/>
          <c:spPr>
            <a:solidFill>
              <a:sysClr val="window" lastClr="FFFFFF">
                <a:lumMod val="65000"/>
              </a:sysClr>
            </a:solidFill>
            <a:ln>
              <a:noFill/>
            </a:ln>
            <a:effectLst/>
          </c:spPr>
          <c:invertIfNegative val="0"/>
          <c:dPt>
            <c:idx val="0"/>
            <c:invertIfNegative val="0"/>
            <c:bubble3D val="0"/>
            <c:spPr>
              <a:solidFill>
                <a:srgbClr val="4F81BD"/>
              </a:solidFill>
              <a:ln>
                <a:noFill/>
              </a:ln>
              <a:effectLst/>
            </c:spPr>
            <c:extLst>
              <c:ext xmlns:c16="http://schemas.microsoft.com/office/drawing/2014/chart" uri="{C3380CC4-5D6E-409C-BE32-E72D297353CC}">
                <c16:uniqueId val="{00000001-4911-4376-946A-1D3D7F80F33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Template'!$Q$681:$Q$684</c:f>
              <c:strCache>
                <c:ptCount val="4"/>
                <c:pt idx="0">
                  <c:v>Unintentional</c:v>
                </c:pt>
                <c:pt idx="1">
                  <c:v>Unknown </c:v>
                </c:pt>
                <c:pt idx="2">
                  <c:v>Assault</c:v>
                </c:pt>
                <c:pt idx="3">
                  <c:v>Self-Inflicted</c:v>
                </c:pt>
              </c:strCache>
            </c:strRef>
          </c:cat>
          <c:val>
            <c:numRef>
              <c:f>'Core Slide Template'!$R$681:$R$684</c:f>
              <c:numCache>
                <c:formatCode>0%</c:formatCode>
                <c:ptCount val="4"/>
                <c:pt idx="0">
                  <c:v>0.67</c:v>
                </c:pt>
                <c:pt idx="1">
                  <c:v>0.23</c:v>
                </c:pt>
                <c:pt idx="2">
                  <c:v>0.08</c:v>
                </c:pt>
                <c:pt idx="3">
                  <c:v>0.02</c:v>
                </c:pt>
              </c:numCache>
            </c:numRef>
          </c:val>
          <c:extLst>
            <c:ext xmlns:c16="http://schemas.microsoft.com/office/drawing/2014/chart" uri="{C3380CC4-5D6E-409C-BE32-E72D297353CC}">
              <c16:uniqueId val="{00000002-4911-4376-946A-1D3D7F80F334}"/>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0%"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Firearms</a:t>
            </a:r>
            <a:r>
              <a:rPr lang="en-US" sz="2000" baseline="0" dirty="0">
                <a:solidFill>
                  <a:sysClr val="windowText" lastClr="000000"/>
                </a:solidFill>
                <a:latin typeface="Franklin Gothic Demi Cond" panose="020B0706030402020204" pitchFamily="34" charset="0"/>
              </a:rPr>
              <a:t> </a:t>
            </a:r>
            <a:r>
              <a:rPr lang="en-US" sz="2000" baseline="0" dirty="0">
                <a:solidFill>
                  <a:srgbClr val="FC8D62"/>
                </a:solidFill>
                <a:latin typeface="Franklin Gothic Demi Cond" panose="020B0706030402020204" pitchFamily="34" charset="0"/>
              </a:rPr>
              <a:t>Kept In or </a:t>
            </a:r>
          </a:p>
          <a:p>
            <a:pPr>
              <a:defRPr sz="2000">
                <a:solidFill>
                  <a:sysClr val="windowText" lastClr="000000"/>
                </a:solidFill>
                <a:latin typeface="Franklin Gothic Demi Cond" panose="020B0706030402020204" pitchFamily="34" charset="0"/>
              </a:defRPr>
            </a:pPr>
            <a:r>
              <a:rPr lang="en-US" sz="2000" baseline="0" dirty="0">
                <a:solidFill>
                  <a:srgbClr val="FC8D62"/>
                </a:solidFill>
                <a:latin typeface="Franklin Gothic Demi Cond" panose="020B0706030402020204" pitchFamily="34" charset="0"/>
              </a:rPr>
              <a:t>Around the Home</a:t>
            </a:r>
            <a:endParaRPr lang="en-US" sz="2000" dirty="0">
              <a:solidFill>
                <a:srgbClr val="FC8D62"/>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dPt>
            <c:idx val="0"/>
            <c:bubble3D val="0"/>
            <c:spPr>
              <a:solidFill>
                <a:srgbClr val="FC8D62"/>
              </a:solidFill>
              <a:ln w="19050">
                <a:solidFill>
                  <a:schemeClr val="lt1"/>
                </a:solidFill>
              </a:ln>
              <a:effectLst/>
            </c:spPr>
            <c:extLst>
              <c:ext xmlns:c16="http://schemas.microsoft.com/office/drawing/2014/chart" uri="{C3380CC4-5D6E-409C-BE32-E72D297353CC}">
                <c16:uniqueId val="{00000001-DB0C-4646-ABE9-72B9669AFEF1}"/>
              </c:ext>
            </c:extLst>
          </c:dPt>
          <c:dPt>
            <c:idx val="1"/>
            <c:bubble3D val="0"/>
            <c:spPr>
              <a:solidFill>
                <a:srgbClr val="FECCB8"/>
              </a:solidFill>
              <a:ln w="19050">
                <a:solidFill>
                  <a:schemeClr val="lt1"/>
                </a:solidFill>
              </a:ln>
              <a:effectLst/>
            </c:spPr>
            <c:extLst>
              <c:ext xmlns:c16="http://schemas.microsoft.com/office/drawing/2014/chart" uri="{C3380CC4-5D6E-409C-BE32-E72D297353CC}">
                <c16:uniqueId val="{00000003-DB0C-4646-ABE9-72B9669AFEF1}"/>
              </c:ext>
            </c:extLst>
          </c:dPt>
          <c:cat>
            <c:strRef>
              <c:f>(Sheet1!$D$3,Sheet1!$F$3)</c:f>
              <c:strCache>
                <c:ptCount val="2"/>
                <c:pt idx="0">
                  <c:v>Yes</c:v>
                </c:pt>
                <c:pt idx="1">
                  <c:v>No</c:v>
                </c:pt>
              </c:strCache>
            </c:strRef>
          </c:cat>
          <c:val>
            <c:numRef>
              <c:f>(Sheet1!$D$4,Sheet1!$F$4)</c:f>
              <c:numCache>
                <c:formatCode>General</c:formatCode>
                <c:ptCount val="2"/>
                <c:pt idx="0">
                  <c:v>42.1</c:v>
                </c:pt>
                <c:pt idx="1">
                  <c:v>57.9</c:v>
                </c:pt>
              </c:numCache>
            </c:numRef>
          </c:val>
          <c:extLst>
            <c:ext xmlns:c16="http://schemas.microsoft.com/office/drawing/2014/chart" uri="{C3380CC4-5D6E-409C-BE32-E72D297353CC}">
              <c16:uniqueId val="{00000004-DB0C-4646-ABE9-72B9669AFEF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42448548999031E-2"/>
          <c:y val="0.13489044207958123"/>
          <c:w val="0.89827762905675401"/>
          <c:h val="0.64789121999859423"/>
        </c:manualLayout>
      </c:layout>
      <c:lineChart>
        <c:grouping val="standard"/>
        <c:varyColors val="0"/>
        <c:ser>
          <c:idx val="3"/>
          <c:order val="0"/>
          <c:spPr>
            <a:ln w="53975" cap="rnd">
              <a:solidFill>
                <a:srgbClr val="F79646">
                  <a:lumMod val="75000"/>
                </a:srgbClr>
              </a:solidFill>
              <a:round/>
            </a:ln>
            <a:effectLst/>
          </c:spPr>
          <c:marker>
            <c:symbol val="circle"/>
            <c:size val="7"/>
            <c:spPr>
              <a:solidFill>
                <a:schemeClr val="accent6">
                  <a:lumMod val="75000"/>
                </a:schemeClr>
              </a:solidFill>
              <a:ln w="9525">
                <a:solidFill>
                  <a:schemeClr val="accent6">
                    <a:lumMod val="75000"/>
                  </a:schemeClr>
                </a:solidFill>
              </a:ln>
              <a:effectLst/>
            </c:spPr>
          </c:marker>
          <c:dPt>
            <c:idx val="10"/>
            <c:marker>
              <c:symbol val="circle"/>
              <c:size val="7"/>
              <c:spPr>
                <a:solidFill>
                  <a:schemeClr val="accent6">
                    <a:lumMod val="75000"/>
                  </a:schemeClr>
                </a:solidFill>
                <a:ln w="9525">
                  <a:solidFill>
                    <a:schemeClr val="accent6">
                      <a:lumMod val="75000"/>
                    </a:schemeClr>
                  </a:solidFill>
                </a:ln>
                <a:effectLst/>
              </c:spPr>
            </c:marker>
            <c:bubble3D val="0"/>
            <c:spPr>
              <a:ln w="53975" cap="rnd">
                <a:solidFill>
                  <a:srgbClr val="ED7D31"/>
                </a:solidFill>
                <a:prstDash val="sysDash"/>
                <a:round/>
              </a:ln>
              <a:effectLst/>
            </c:spPr>
            <c:extLst>
              <c:ext xmlns:c16="http://schemas.microsoft.com/office/drawing/2014/chart" uri="{C3380CC4-5D6E-409C-BE32-E72D297353CC}">
                <c16:uniqueId val="{00000001-F905-40A4-9238-BB48142E27E6}"/>
              </c:ext>
            </c:extLst>
          </c:dPt>
          <c:dLbls>
            <c:dLbl>
              <c:idx val="1"/>
              <c:delete val="1"/>
              <c:extLst>
                <c:ext xmlns:c15="http://schemas.microsoft.com/office/drawing/2012/chart" uri="{CE6537A1-D6FC-4f65-9D91-7224C49458BB}"/>
                <c:ext xmlns:c16="http://schemas.microsoft.com/office/drawing/2014/chart" uri="{C3380CC4-5D6E-409C-BE32-E72D297353CC}">
                  <c16:uniqueId val="{00000002-F905-40A4-9238-BB48142E27E6}"/>
                </c:ext>
              </c:extLst>
            </c:dLbl>
            <c:dLbl>
              <c:idx val="2"/>
              <c:delete val="1"/>
              <c:extLst>
                <c:ext xmlns:c15="http://schemas.microsoft.com/office/drawing/2012/chart" uri="{CE6537A1-D6FC-4f65-9D91-7224C49458BB}"/>
                <c:ext xmlns:c16="http://schemas.microsoft.com/office/drawing/2014/chart" uri="{C3380CC4-5D6E-409C-BE32-E72D297353CC}">
                  <c16:uniqueId val="{00000003-F905-40A4-9238-BB48142E27E6}"/>
                </c:ext>
              </c:extLst>
            </c:dLbl>
            <c:dLbl>
              <c:idx val="3"/>
              <c:delete val="1"/>
              <c:extLst>
                <c:ext xmlns:c15="http://schemas.microsoft.com/office/drawing/2012/chart" uri="{CE6537A1-D6FC-4f65-9D91-7224C49458BB}"/>
                <c:ext xmlns:c16="http://schemas.microsoft.com/office/drawing/2014/chart" uri="{C3380CC4-5D6E-409C-BE32-E72D297353CC}">
                  <c16:uniqueId val="{00000004-F905-40A4-9238-BB48142E27E6}"/>
                </c:ext>
              </c:extLst>
            </c:dLbl>
            <c:dLbl>
              <c:idx val="4"/>
              <c:delete val="1"/>
              <c:extLst>
                <c:ext xmlns:c15="http://schemas.microsoft.com/office/drawing/2012/chart" uri="{CE6537A1-D6FC-4f65-9D91-7224C49458BB}"/>
                <c:ext xmlns:c16="http://schemas.microsoft.com/office/drawing/2014/chart" uri="{C3380CC4-5D6E-409C-BE32-E72D297353CC}">
                  <c16:uniqueId val="{00000005-F905-40A4-9238-BB48142E27E6}"/>
                </c:ext>
              </c:extLst>
            </c:dLbl>
            <c:dLbl>
              <c:idx val="5"/>
              <c:delete val="1"/>
              <c:extLst>
                <c:ext xmlns:c15="http://schemas.microsoft.com/office/drawing/2012/chart" uri="{CE6537A1-D6FC-4f65-9D91-7224C49458BB}"/>
                <c:ext xmlns:c16="http://schemas.microsoft.com/office/drawing/2014/chart" uri="{C3380CC4-5D6E-409C-BE32-E72D297353CC}">
                  <c16:uniqueId val="{00000006-F905-40A4-9238-BB48142E27E6}"/>
                </c:ext>
              </c:extLst>
            </c:dLbl>
            <c:dLbl>
              <c:idx val="7"/>
              <c:delete val="1"/>
              <c:extLst>
                <c:ext xmlns:c15="http://schemas.microsoft.com/office/drawing/2012/chart" uri="{CE6537A1-D6FC-4f65-9D91-7224C49458BB}"/>
                <c:ext xmlns:c16="http://schemas.microsoft.com/office/drawing/2014/chart" uri="{C3380CC4-5D6E-409C-BE32-E72D297353CC}">
                  <c16:uniqueId val="{00000007-F905-40A4-9238-BB48142E27E6}"/>
                </c:ext>
              </c:extLst>
            </c:dLbl>
            <c:dLbl>
              <c:idx val="8"/>
              <c:delete val="1"/>
              <c:extLst>
                <c:ext xmlns:c15="http://schemas.microsoft.com/office/drawing/2012/chart" uri="{CE6537A1-D6FC-4f65-9D91-7224C49458BB}"/>
                <c:ext xmlns:c16="http://schemas.microsoft.com/office/drawing/2014/chart" uri="{C3380CC4-5D6E-409C-BE32-E72D297353CC}">
                  <c16:uniqueId val="{00000008-F905-40A4-9238-BB48142E27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Template'!$T$8:$T$17</c:f>
              <c:numCache>
                <c:formatCode>General</c:formatCode>
                <c:ptCount val="10"/>
                <c:pt idx="0">
                  <c:v>1146</c:v>
                </c:pt>
                <c:pt idx="1">
                  <c:v>1244</c:v>
                </c:pt>
                <c:pt idx="2">
                  <c:v>1378</c:v>
                </c:pt>
                <c:pt idx="3">
                  <c:v>1402</c:v>
                </c:pt>
                <c:pt idx="4">
                  <c:v>1389</c:v>
                </c:pt>
                <c:pt idx="5">
                  <c:v>1379</c:v>
                </c:pt>
                <c:pt idx="6">
                  <c:v>1651</c:v>
                </c:pt>
                <c:pt idx="7">
                  <c:v>1779</c:v>
                </c:pt>
                <c:pt idx="8">
                  <c:v>1782</c:v>
                </c:pt>
                <c:pt idx="9">
                  <c:v>1767</c:v>
                </c:pt>
              </c:numCache>
            </c:numRef>
          </c:val>
          <c:smooth val="0"/>
          <c:extLst>
            <c:ext xmlns:c16="http://schemas.microsoft.com/office/drawing/2014/chart" uri="{C3380CC4-5D6E-409C-BE32-E72D297353CC}">
              <c16:uniqueId val="{00000009-F905-40A4-9238-BB48142E27E6}"/>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Any of These Firearms</a:t>
            </a:r>
            <a:r>
              <a:rPr lang="en-US" sz="2000" baseline="0" dirty="0">
                <a:solidFill>
                  <a:srgbClr val="003B70"/>
                </a:solidFill>
                <a:latin typeface="Franklin Gothic Demi Cond" panose="020B0706030402020204" pitchFamily="34" charset="0"/>
              </a:rPr>
              <a:t> are </a:t>
            </a:r>
            <a:r>
              <a:rPr lang="en-US" sz="2000" baseline="0" dirty="0">
                <a:solidFill>
                  <a:srgbClr val="CE6136"/>
                </a:solidFill>
                <a:latin typeface="Franklin Gothic Demi Cond" panose="020B0706030402020204" pitchFamily="34" charset="0"/>
              </a:rPr>
              <a:t>Currently Loaded</a:t>
            </a:r>
            <a:endParaRPr lang="en-US" sz="2000" dirty="0">
              <a:solidFill>
                <a:srgbClr val="CE6136"/>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60000"/>
                <a:lumOff val="40000"/>
              </a:schemeClr>
            </a:solidFill>
          </c:spPr>
          <c:dPt>
            <c:idx val="0"/>
            <c:bubble3D val="0"/>
            <c:spPr>
              <a:solidFill>
                <a:srgbClr val="CE6136"/>
              </a:solidFill>
              <a:ln w="19050">
                <a:solidFill>
                  <a:schemeClr val="lt1"/>
                </a:solidFill>
              </a:ln>
              <a:effectLst/>
            </c:spPr>
            <c:extLst>
              <c:ext xmlns:c16="http://schemas.microsoft.com/office/drawing/2014/chart" uri="{C3380CC4-5D6E-409C-BE32-E72D297353CC}">
                <c16:uniqueId val="{00000001-DD8F-4583-92E9-8850BF6E0FF5}"/>
              </c:ext>
            </c:extLst>
          </c:dPt>
          <c:dPt>
            <c:idx val="1"/>
            <c:bubble3D val="0"/>
            <c:spPr>
              <a:solidFill>
                <a:srgbClr val="FC8D62"/>
              </a:solidFill>
              <a:ln w="19050">
                <a:solidFill>
                  <a:schemeClr val="lt1"/>
                </a:solidFill>
              </a:ln>
              <a:effectLst/>
            </c:spPr>
            <c:extLst>
              <c:ext xmlns:c16="http://schemas.microsoft.com/office/drawing/2014/chart" uri="{C3380CC4-5D6E-409C-BE32-E72D297353CC}">
                <c16:uniqueId val="{00000003-DD8F-4583-92E9-8850BF6E0FF5}"/>
              </c:ext>
            </c:extLst>
          </c:dPt>
          <c:cat>
            <c:strRef>
              <c:f>(Sheet1!$D$3,Sheet1!$F$3)</c:f>
              <c:strCache>
                <c:ptCount val="2"/>
                <c:pt idx="0">
                  <c:v>Yes</c:v>
                </c:pt>
                <c:pt idx="1">
                  <c:v>No</c:v>
                </c:pt>
              </c:strCache>
            </c:strRef>
          </c:cat>
          <c:val>
            <c:numRef>
              <c:f>(Sheet1!$D$5,Sheet1!$F$5)</c:f>
              <c:numCache>
                <c:formatCode>General</c:formatCode>
                <c:ptCount val="2"/>
                <c:pt idx="0">
                  <c:v>45.4</c:v>
                </c:pt>
                <c:pt idx="1">
                  <c:v>54.6</c:v>
                </c:pt>
              </c:numCache>
            </c:numRef>
          </c:val>
          <c:extLst>
            <c:ext xmlns:c16="http://schemas.microsoft.com/office/drawing/2014/chart" uri="{C3380CC4-5D6E-409C-BE32-E72D297353CC}">
              <c16:uniqueId val="{00000004-DD8F-4583-92E9-8850BF6E0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rgbClr val="003B70"/>
                </a:solidFill>
                <a:latin typeface="Franklin Gothic Demi Cond" panose="020B0706030402020204" pitchFamily="34" charset="0"/>
              </a:rPr>
              <a:t>Firearms </a:t>
            </a:r>
            <a:r>
              <a:rPr lang="en-US" sz="2000" baseline="0" dirty="0">
                <a:solidFill>
                  <a:srgbClr val="003B70"/>
                </a:solidFill>
                <a:latin typeface="Franklin Gothic Demi Cond" panose="020B0706030402020204" pitchFamily="34" charset="0"/>
              </a:rPr>
              <a:t>that are </a:t>
            </a:r>
            <a:r>
              <a:rPr lang="en-US" sz="2000" baseline="0" dirty="0">
                <a:solidFill>
                  <a:srgbClr val="8D4123"/>
                </a:solidFill>
                <a:latin typeface="Franklin Gothic Demi Cond" panose="020B0706030402020204" pitchFamily="34" charset="0"/>
              </a:rPr>
              <a:t>Loaded and Unlocked </a:t>
            </a:r>
            <a:endParaRPr lang="en-US" sz="2000" dirty="0">
              <a:solidFill>
                <a:srgbClr val="8D4123"/>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75000"/>
              </a:schemeClr>
            </a:solidFill>
          </c:spPr>
          <c:dPt>
            <c:idx val="0"/>
            <c:bubble3D val="0"/>
            <c:spPr>
              <a:solidFill>
                <a:srgbClr val="8D4123"/>
              </a:solidFill>
              <a:ln w="19050">
                <a:solidFill>
                  <a:schemeClr val="lt1"/>
                </a:solidFill>
              </a:ln>
              <a:effectLst/>
            </c:spPr>
            <c:extLst>
              <c:ext xmlns:c16="http://schemas.microsoft.com/office/drawing/2014/chart" uri="{C3380CC4-5D6E-409C-BE32-E72D297353CC}">
                <c16:uniqueId val="{00000001-5AB6-40EE-A2DB-9065CF4CEFF5}"/>
              </c:ext>
            </c:extLst>
          </c:dPt>
          <c:dPt>
            <c:idx val="1"/>
            <c:bubble3D val="0"/>
            <c:spPr>
              <a:solidFill>
                <a:srgbClr val="CE6136"/>
              </a:solidFill>
              <a:ln w="19050">
                <a:solidFill>
                  <a:schemeClr val="lt1"/>
                </a:solidFill>
              </a:ln>
              <a:effectLst/>
            </c:spPr>
            <c:extLst>
              <c:ext xmlns:c16="http://schemas.microsoft.com/office/drawing/2014/chart" uri="{C3380CC4-5D6E-409C-BE32-E72D297353CC}">
                <c16:uniqueId val="{00000003-5AB6-40EE-A2DB-9065CF4CEFF5}"/>
              </c:ext>
            </c:extLst>
          </c:dPt>
          <c:cat>
            <c:strRef>
              <c:f>(Sheet1!$D$3,Sheet1!$F$3)</c:f>
              <c:strCache>
                <c:ptCount val="2"/>
                <c:pt idx="0">
                  <c:v>Yes</c:v>
                </c:pt>
                <c:pt idx="1">
                  <c:v>No</c:v>
                </c:pt>
              </c:strCache>
            </c:strRef>
          </c:cat>
          <c:val>
            <c:numRef>
              <c:f>(Sheet1!$D$6,Sheet1!$F$6)</c:f>
              <c:numCache>
                <c:formatCode>General</c:formatCode>
                <c:ptCount val="2"/>
                <c:pt idx="0">
                  <c:v>53</c:v>
                </c:pt>
                <c:pt idx="1">
                  <c:v>47</c:v>
                </c:pt>
              </c:numCache>
            </c:numRef>
          </c:val>
          <c:extLst>
            <c:ext xmlns:c16="http://schemas.microsoft.com/office/drawing/2014/chart" uri="{C3380CC4-5D6E-409C-BE32-E72D297353CC}">
              <c16:uniqueId val="{00000004-5AB6-40EE-A2DB-9065CF4CE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35949191052615E-2"/>
          <c:y val="0.24858593158946918"/>
          <c:w val="0.88352234888549386"/>
          <c:h val="0.50256103461927593"/>
        </c:manualLayout>
      </c:layout>
      <c:barChart>
        <c:barDir val="col"/>
        <c:grouping val="clustered"/>
        <c:varyColors val="0"/>
        <c:ser>
          <c:idx val="0"/>
          <c:order val="0"/>
          <c:tx>
            <c:strRef>
              <c:f>'Core Slide Template'!$R$67</c:f>
              <c:strCache>
                <c:ptCount val="1"/>
                <c:pt idx="0">
                  <c:v>All Violent Deaths</c:v>
                </c:pt>
              </c:strCache>
            </c:strRef>
          </c:tx>
          <c:spPr>
            <a:solidFill>
              <a:sysClr val="window" lastClr="FFFFFF">
                <a:lumMod val="75000"/>
              </a:sysClr>
            </a:solidFill>
            <a:ln>
              <a:noFill/>
            </a:ln>
            <a:effectLst/>
          </c:spPr>
          <c:invertIfNegative val="0"/>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6EA6-42F2-B9EC-71BD83B2A623}"/>
              </c:ext>
            </c:extLst>
          </c:dPt>
          <c:dPt>
            <c:idx val="4"/>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6EA6-42F2-B9EC-71BD83B2A62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Template'!$Q$68:$Q$72</c:f>
              <c:strCache>
                <c:ptCount val="5"/>
                <c:pt idx="0">
                  <c:v>Suicide</c:v>
                </c:pt>
                <c:pt idx="1">
                  <c:v>Homicide</c:v>
                </c:pt>
                <c:pt idx="2">
                  <c:v>Legal Intervention</c:v>
                </c:pt>
                <c:pt idx="3">
                  <c:v>Undetermined Intent</c:v>
                </c:pt>
                <c:pt idx="4">
                  <c:v>Unintentional Firearm</c:v>
                </c:pt>
              </c:strCache>
            </c:strRef>
          </c:cat>
          <c:val>
            <c:numRef>
              <c:f>'Core Slide Template'!$R$68:$R$72</c:f>
              <c:numCache>
                <c:formatCode>General</c:formatCode>
                <c:ptCount val="5"/>
                <c:pt idx="0">
                  <c:v>14367</c:v>
                </c:pt>
                <c:pt idx="1">
                  <c:v>7497</c:v>
                </c:pt>
                <c:pt idx="2">
                  <c:v>322</c:v>
                </c:pt>
                <c:pt idx="3">
                  <c:v>700</c:v>
                </c:pt>
                <c:pt idx="4">
                  <c:v>200</c:v>
                </c:pt>
              </c:numCache>
            </c:numRef>
          </c:val>
          <c:extLst>
            <c:ext xmlns:c16="http://schemas.microsoft.com/office/drawing/2014/chart" uri="{C3380CC4-5D6E-409C-BE32-E72D297353CC}">
              <c16:uniqueId val="{00000004-6EA6-42F2-B9EC-71BD83B2A623}"/>
            </c:ext>
          </c:extLst>
        </c:ser>
        <c:ser>
          <c:idx val="1"/>
          <c:order val="1"/>
          <c:tx>
            <c:strRef>
              <c:f>'Core Slide Template'!$S$67</c:f>
              <c:strCache>
                <c:ptCount val="1"/>
                <c:pt idx="0">
                  <c:v>Firearm Deaths</c:v>
                </c:pt>
              </c:strCache>
            </c:strRef>
          </c:tx>
          <c:spPr>
            <a:solidFill>
              <a:srgbClr val="F79646">
                <a:lumMod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Template'!$Q$68:$Q$72</c:f>
              <c:strCache>
                <c:ptCount val="5"/>
                <c:pt idx="0">
                  <c:v>Suicide</c:v>
                </c:pt>
                <c:pt idx="1">
                  <c:v>Homicide</c:v>
                </c:pt>
                <c:pt idx="2">
                  <c:v>Legal Intervention</c:v>
                </c:pt>
                <c:pt idx="3">
                  <c:v>Undetermined Intent</c:v>
                </c:pt>
                <c:pt idx="4">
                  <c:v>Unintentional Firearm</c:v>
                </c:pt>
              </c:strCache>
            </c:strRef>
          </c:cat>
          <c:val>
            <c:numRef>
              <c:f>'Core Slide Template'!$S$68:$S$72</c:f>
              <c:numCache>
                <c:formatCode>General</c:formatCode>
                <c:ptCount val="5"/>
                <c:pt idx="0">
                  <c:v>8486</c:v>
                </c:pt>
                <c:pt idx="1">
                  <c:v>5872</c:v>
                </c:pt>
                <c:pt idx="2">
                  <c:v>279</c:v>
                </c:pt>
                <c:pt idx="3">
                  <c:v>80</c:v>
                </c:pt>
                <c:pt idx="4">
                  <c:v>200</c:v>
                </c:pt>
              </c:numCache>
            </c:numRef>
          </c:val>
          <c:extLst>
            <c:ext xmlns:c16="http://schemas.microsoft.com/office/drawing/2014/chart" uri="{C3380CC4-5D6E-409C-BE32-E72D297353CC}">
              <c16:uniqueId val="{00000005-6EA6-42F2-B9EC-71BD83B2A623}"/>
            </c:ext>
          </c:extLst>
        </c:ser>
        <c:dLbls>
          <c:showLegendKey val="0"/>
          <c:showVal val="0"/>
          <c:showCatName val="0"/>
          <c:showSerName val="0"/>
          <c:showPercent val="0"/>
          <c:showBubbleSize val="0"/>
        </c:dLbls>
        <c:gapWidth val="48"/>
        <c:axId val="764728184"/>
        <c:axId val="764731792"/>
      </c:barChart>
      <c:catAx>
        <c:axId val="76472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764731792"/>
        <c:crosses val="autoZero"/>
        <c:auto val="1"/>
        <c:lblAlgn val="ctr"/>
        <c:lblOffset val="100"/>
        <c:noMultiLvlLbl val="0"/>
      </c:catAx>
      <c:valAx>
        <c:axId val="764731792"/>
        <c:scaling>
          <c:orientation val="minMax"/>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r>
                  <a:rPr lang="en-US" sz="1400"/>
                  <a:t>Number of  Deaths</a:t>
                </a:r>
              </a:p>
            </c:rich>
          </c:tx>
          <c:layout>
            <c:manualLayout>
              <c:xMode val="edge"/>
              <c:yMode val="edge"/>
              <c:x val="8.3733378895771322E-3"/>
              <c:y val="0.16068268125473054"/>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764728184"/>
        <c:crosses val="autoZero"/>
        <c:crossBetween val="between"/>
      </c:valAx>
      <c:spPr>
        <a:noFill/>
        <a:ln>
          <a:noFill/>
        </a:ln>
        <a:effectLst/>
      </c:spPr>
    </c:plotArea>
    <c:legend>
      <c:legendPos val="r"/>
      <c:layout>
        <c:manualLayout>
          <c:xMode val="edge"/>
          <c:yMode val="edge"/>
          <c:x val="0"/>
          <c:y val="7.6189915302852823E-2"/>
          <c:w val="0.35037494158489585"/>
          <c:h val="8.3314901942821248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5776036368659E-2"/>
          <c:y val="0.13489034581974324"/>
          <c:w val="0.81832117982942665"/>
          <c:h val="0.63448056172465628"/>
        </c:manualLayout>
      </c:layout>
      <c:lineChart>
        <c:grouping val="standard"/>
        <c:varyColors val="0"/>
        <c:ser>
          <c:idx val="0"/>
          <c:order val="1"/>
          <c:tx>
            <c:strRef>
              <c:f>'Core Slide Template'!$U$7</c:f>
              <c:strCache>
                <c:ptCount val="1"/>
                <c:pt idx="0">
                  <c:v>Firearm Suicide</c:v>
                </c:pt>
              </c:strCache>
            </c:strRef>
          </c:tx>
          <c:spPr>
            <a:ln w="41275" cap="rnd">
              <a:solidFill>
                <a:srgbClr val="17375E"/>
              </a:solidFill>
              <a:round/>
            </a:ln>
            <a:effectLst/>
          </c:spPr>
          <c:marker>
            <c:symbol val="circle"/>
            <c:size val="5"/>
            <c:spPr>
              <a:solidFill>
                <a:srgbClr val="17375E"/>
              </a:solidFill>
              <a:ln w="9525">
                <a:solidFill>
                  <a:srgbClr val="17375E"/>
                </a:solidFill>
              </a:ln>
              <a:effectLst/>
            </c:spPr>
          </c:marker>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Template'!$U$8:$U$17</c:f>
              <c:numCache>
                <c:formatCode>General</c:formatCode>
                <c:ptCount val="10"/>
                <c:pt idx="0">
                  <c:v>726</c:v>
                </c:pt>
                <c:pt idx="1">
                  <c:v>771</c:v>
                </c:pt>
                <c:pt idx="2">
                  <c:v>790</c:v>
                </c:pt>
                <c:pt idx="3">
                  <c:v>840</c:v>
                </c:pt>
                <c:pt idx="4">
                  <c:v>861</c:v>
                </c:pt>
                <c:pt idx="5">
                  <c:v>778</c:v>
                </c:pt>
                <c:pt idx="6">
                  <c:v>871</c:v>
                </c:pt>
                <c:pt idx="7">
                  <c:v>901</c:v>
                </c:pt>
                <c:pt idx="8">
                  <c:v>967</c:v>
                </c:pt>
                <c:pt idx="9">
                  <c:v>981</c:v>
                </c:pt>
              </c:numCache>
            </c:numRef>
          </c:val>
          <c:smooth val="0"/>
          <c:extLst>
            <c:ext xmlns:c16="http://schemas.microsoft.com/office/drawing/2014/chart" uri="{C3380CC4-5D6E-409C-BE32-E72D297353CC}">
              <c16:uniqueId val="{00000000-EF58-4673-B0F7-F69137E1FC25}"/>
            </c:ext>
          </c:extLst>
        </c:ser>
        <c:ser>
          <c:idx val="1"/>
          <c:order val="2"/>
          <c:tx>
            <c:strRef>
              <c:f>'Core Slide Template'!$V$7</c:f>
              <c:strCache>
                <c:ptCount val="1"/>
                <c:pt idx="0">
                  <c:v>Firearm Homicide </c:v>
                </c:pt>
              </c:strCache>
            </c:strRef>
          </c:tx>
          <c:spPr>
            <a:ln w="41275" cap="rnd">
              <a:solidFill>
                <a:srgbClr val="9BBB59"/>
              </a:solidFill>
              <a:round/>
            </a:ln>
            <a:effectLst/>
          </c:spPr>
          <c:marker>
            <c:symbol val="circle"/>
            <c:size val="5"/>
            <c:spPr>
              <a:solidFill>
                <a:srgbClr val="9BBB59"/>
              </a:solidFill>
              <a:ln w="9525">
                <a:solidFill>
                  <a:srgbClr val="9BBB59"/>
                </a:solidFill>
              </a:ln>
              <a:effectLst/>
            </c:spPr>
          </c:marker>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Template'!$V$8:$V$17</c:f>
              <c:numCache>
                <c:formatCode>General</c:formatCode>
                <c:ptCount val="10"/>
                <c:pt idx="0">
                  <c:v>376</c:v>
                </c:pt>
                <c:pt idx="1">
                  <c:v>431</c:v>
                </c:pt>
                <c:pt idx="2">
                  <c:v>540</c:v>
                </c:pt>
                <c:pt idx="3">
                  <c:v>528</c:v>
                </c:pt>
                <c:pt idx="4">
                  <c:v>471</c:v>
                </c:pt>
                <c:pt idx="5">
                  <c:v>543</c:v>
                </c:pt>
                <c:pt idx="6">
                  <c:v>715</c:v>
                </c:pt>
                <c:pt idx="7">
                  <c:v>812</c:v>
                </c:pt>
                <c:pt idx="8">
                  <c:v>746</c:v>
                </c:pt>
                <c:pt idx="9">
                  <c:v>710</c:v>
                </c:pt>
              </c:numCache>
            </c:numRef>
          </c:val>
          <c:smooth val="0"/>
          <c:extLst>
            <c:ext xmlns:c16="http://schemas.microsoft.com/office/drawing/2014/chart" uri="{C3380CC4-5D6E-409C-BE32-E72D297353CC}">
              <c16:uniqueId val="{00000001-EF58-4673-B0F7-F69137E1FC25}"/>
            </c:ext>
          </c:extLst>
        </c:ser>
        <c:ser>
          <c:idx val="2"/>
          <c:order val="3"/>
          <c:tx>
            <c:strRef>
              <c:f>'Core Slide Template'!$W$7</c:f>
              <c:strCache>
                <c:ptCount val="1"/>
                <c:pt idx="0">
                  <c:v>Other Firearm Death</c:v>
                </c:pt>
              </c:strCache>
            </c:strRef>
          </c:tx>
          <c:spPr>
            <a:ln w="41275" cap="rnd">
              <a:solidFill>
                <a:sysClr val="window" lastClr="FFFFFF">
                  <a:lumMod val="75000"/>
                </a:sysClr>
              </a:solidFill>
              <a:round/>
            </a:ln>
            <a:effectLst/>
          </c:spPr>
          <c:marker>
            <c:symbol val="circle"/>
            <c:size val="5"/>
            <c:spPr>
              <a:solidFill>
                <a:sysClr val="window" lastClr="FFFFFF">
                  <a:lumMod val="75000"/>
                  <a:alpha val="99000"/>
                </a:sysClr>
              </a:solidFill>
              <a:ln w="9525">
                <a:solidFill>
                  <a:sysClr val="window" lastClr="FFFFFF">
                    <a:lumMod val="75000"/>
                  </a:sysClr>
                </a:solidFill>
              </a:ln>
              <a:effectLst/>
            </c:spPr>
          </c:marker>
          <c:cat>
            <c:numRef>
              <c:f>'Core Slide Template'!$S$8:$S$17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Template'!$W$8:$W$17</c:f>
              <c:numCache>
                <c:formatCode>General</c:formatCode>
                <c:ptCount val="10"/>
                <c:pt idx="0">
                  <c:v>44</c:v>
                </c:pt>
                <c:pt idx="1">
                  <c:v>42</c:v>
                </c:pt>
                <c:pt idx="2">
                  <c:v>48</c:v>
                </c:pt>
                <c:pt idx="3">
                  <c:v>34</c:v>
                </c:pt>
                <c:pt idx="4">
                  <c:v>57</c:v>
                </c:pt>
                <c:pt idx="5">
                  <c:v>58</c:v>
                </c:pt>
                <c:pt idx="6">
                  <c:v>65</c:v>
                </c:pt>
                <c:pt idx="7">
                  <c:v>66</c:v>
                </c:pt>
                <c:pt idx="8">
                  <c:v>69</c:v>
                </c:pt>
                <c:pt idx="9">
                  <c:v>76</c:v>
                </c:pt>
              </c:numCache>
            </c:numRef>
          </c:val>
          <c:smooth val="0"/>
          <c:extLst>
            <c:ext xmlns:c16="http://schemas.microsoft.com/office/drawing/2014/chart" uri="{C3380CC4-5D6E-409C-BE32-E72D297353CC}">
              <c16:uniqueId val="{00000002-EF58-4673-B0F7-F69137E1FC25}"/>
            </c:ext>
          </c:extLst>
        </c:ser>
        <c:dLbls>
          <c:showLegendKey val="0"/>
          <c:showVal val="0"/>
          <c:showCatName val="0"/>
          <c:showSerName val="0"/>
          <c:showPercent val="0"/>
          <c:showBubbleSize val="0"/>
        </c:dLbls>
        <c:marker val="1"/>
        <c:smooth val="0"/>
        <c:axId val="1142762160"/>
        <c:axId val="1142757568"/>
        <c:extLst>
          <c:ext xmlns:c15="http://schemas.microsoft.com/office/drawing/2012/chart" uri="{02D57815-91ED-43cb-92C2-25804820EDAC}">
            <c15:filteredLineSeries>
              <c15:ser>
                <c:idx val="3"/>
                <c:order val="0"/>
                <c:tx>
                  <c:strRef>
                    <c:extLst>
                      <c:ext uri="{02D57815-91ED-43cb-92C2-25804820EDAC}">
                        <c15:formulaRef>
                          <c15:sqref>'Core Slide Template'!$T$7</c15:sqref>
                        </c15:formulaRef>
                      </c:ext>
                    </c:extLst>
                    <c:strCache>
                      <c:ptCount val="1"/>
                      <c:pt idx="0">
                        <c:v>Total Firearm Deaths</c:v>
                      </c:pt>
                    </c:strCache>
                  </c:strRef>
                </c:tx>
                <c:spPr>
                  <a:ln w="53975" cap="rnd">
                    <a:solidFill>
                      <a:srgbClr val="F79646">
                        <a:lumMod val="75000"/>
                      </a:srgbClr>
                    </a:solidFill>
                    <a:round/>
                  </a:ln>
                  <a:effectLst/>
                </c:spPr>
                <c:marker>
                  <c:symbol val="circle"/>
                  <c:size val="7"/>
                  <c:spPr>
                    <a:solidFill>
                      <a:schemeClr val="accent6">
                        <a:lumMod val="75000"/>
                      </a:schemeClr>
                    </a:solidFill>
                    <a:ln w="9525">
                      <a:solidFill>
                        <a:schemeClr val="accent6">
                          <a:lumMod val="75000"/>
                        </a:schemeClr>
                      </a:solidFill>
                    </a:ln>
                    <a:effectLst/>
                  </c:spPr>
                </c:marker>
                <c:dPt>
                  <c:idx val="10"/>
                  <c:marker>
                    <c:symbol val="circle"/>
                    <c:size val="7"/>
                    <c:spPr>
                      <a:solidFill>
                        <a:schemeClr val="accent6">
                          <a:lumMod val="75000"/>
                        </a:schemeClr>
                      </a:solidFill>
                      <a:ln w="9525">
                        <a:solidFill>
                          <a:schemeClr val="accent6">
                            <a:lumMod val="75000"/>
                          </a:schemeClr>
                        </a:solidFill>
                      </a:ln>
                      <a:effectLst/>
                    </c:spPr>
                  </c:marker>
                  <c:bubble3D val="0"/>
                  <c:spPr>
                    <a:ln w="53975" cap="rnd">
                      <a:solidFill>
                        <a:srgbClr val="ED7D31"/>
                      </a:solidFill>
                      <a:prstDash val="sysDash"/>
                      <a:round/>
                    </a:ln>
                    <a:effectLst/>
                  </c:spPr>
                  <c:extLst>
                    <c:ext xmlns:c16="http://schemas.microsoft.com/office/drawing/2014/chart" uri="{C3380CC4-5D6E-409C-BE32-E72D297353CC}">
                      <c16:uniqueId val="{00000004-EF58-4673-B0F7-F69137E1FC25}"/>
                    </c:ext>
                  </c:extLst>
                </c:dPt>
                <c:dLbls>
                  <c:dLbl>
                    <c:idx val="1"/>
                    <c:delete val="1"/>
                    <c:extLst>
                      <c:ext uri="{CE6537A1-D6FC-4f65-9D91-7224C49458BB}"/>
                      <c:ext xmlns:c16="http://schemas.microsoft.com/office/drawing/2014/chart" uri="{C3380CC4-5D6E-409C-BE32-E72D297353CC}">
                        <c16:uniqueId val="{00000005-EF58-4673-B0F7-F69137E1FC25}"/>
                      </c:ext>
                    </c:extLst>
                  </c:dLbl>
                  <c:dLbl>
                    <c:idx val="2"/>
                    <c:delete val="1"/>
                    <c:extLst>
                      <c:ext uri="{CE6537A1-D6FC-4f65-9D91-7224C49458BB}"/>
                      <c:ext xmlns:c16="http://schemas.microsoft.com/office/drawing/2014/chart" uri="{C3380CC4-5D6E-409C-BE32-E72D297353CC}">
                        <c16:uniqueId val="{00000006-EF58-4673-B0F7-F69137E1FC25}"/>
                      </c:ext>
                    </c:extLst>
                  </c:dLbl>
                  <c:dLbl>
                    <c:idx val="3"/>
                    <c:delete val="1"/>
                    <c:extLst>
                      <c:ext uri="{CE6537A1-D6FC-4f65-9D91-7224C49458BB}"/>
                      <c:ext xmlns:c16="http://schemas.microsoft.com/office/drawing/2014/chart" uri="{C3380CC4-5D6E-409C-BE32-E72D297353CC}">
                        <c16:uniqueId val="{00000007-EF58-4673-B0F7-F69137E1FC25}"/>
                      </c:ext>
                    </c:extLst>
                  </c:dLbl>
                  <c:dLbl>
                    <c:idx val="4"/>
                    <c:delete val="1"/>
                    <c:extLst>
                      <c:ext uri="{CE6537A1-D6FC-4f65-9D91-7224C49458BB}"/>
                      <c:ext xmlns:c16="http://schemas.microsoft.com/office/drawing/2014/chart" uri="{C3380CC4-5D6E-409C-BE32-E72D297353CC}">
                        <c16:uniqueId val="{00000008-EF58-4673-B0F7-F69137E1FC25}"/>
                      </c:ext>
                    </c:extLst>
                  </c:dLbl>
                  <c:dLbl>
                    <c:idx val="5"/>
                    <c:delete val="1"/>
                    <c:extLst>
                      <c:ext uri="{CE6537A1-D6FC-4f65-9D91-7224C49458BB}"/>
                      <c:ext xmlns:c16="http://schemas.microsoft.com/office/drawing/2014/chart" uri="{C3380CC4-5D6E-409C-BE32-E72D297353CC}">
                        <c16:uniqueId val="{00000009-EF58-4673-B0F7-F69137E1FC25}"/>
                      </c:ext>
                    </c:extLst>
                  </c:dLbl>
                  <c:dLbl>
                    <c:idx val="6"/>
                    <c:delete val="1"/>
                    <c:extLst>
                      <c:ext uri="{CE6537A1-D6FC-4f65-9D91-7224C49458BB}"/>
                      <c:ext xmlns:c16="http://schemas.microsoft.com/office/drawing/2014/chart" uri="{C3380CC4-5D6E-409C-BE32-E72D297353CC}">
                        <c16:uniqueId val="{0000000A-EF58-4673-B0F7-F69137E1FC25}"/>
                      </c:ext>
                    </c:extLst>
                  </c:dLbl>
                  <c:dLbl>
                    <c:idx val="7"/>
                    <c:layout>
                      <c:manualLayout>
                        <c:x val="-4.2473672008806695E-2"/>
                        <c:y val="-4.8414439034617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EF58-4673-B0F7-F69137E1FC25}"/>
                      </c:ext>
                    </c:extLst>
                  </c:dLbl>
                  <c:dLbl>
                    <c:idx val="8"/>
                    <c:delete val="1"/>
                    <c:extLst>
                      <c:ext uri="{CE6537A1-D6FC-4f65-9D91-7224C49458BB}"/>
                      <c:ext xmlns:c16="http://schemas.microsoft.com/office/drawing/2014/chart" uri="{C3380CC4-5D6E-409C-BE32-E72D297353CC}">
                        <c16:uniqueId val="{0000000C-EF58-4673-B0F7-F69137E1FC2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'Core Slide Template'!$S$8:$S$17</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c:ext uri="{02D57815-91ED-43cb-92C2-25804820EDAC}">
                        <c15:formulaRef>
                          <c15:sqref>'Core Slide Template'!$T$8:$T$17</c15:sqref>
                        </c15:formulaRef>
                      </c:ext>
                    </c:extLst>
                    <c:numCache>
                      <c:formatCode>General</c:formatCode>
                      <c:ptCount val="10"/>
                      <c:pt idx="0">
                        <c:v>1146</c:v>
                      </c:pt>
                      <c:pt idx="1">
                        <c:v>1244</c:v>
                      </c:pt>
                      <c:pt idx="2">
                        <c:v>1378</c:v>
                      </c:pt>
                      <c:pt idx="3">
                        <c:v>1402</c:v>
                      </c:pt>
                      <c:pt idx="4">
                        <c:v>1389</c:v>
                      </c:pt>
                      <c:pt idx="5">
                        <c:v>1379</c:v>
                      </c:pt>
                      <c:pt idx="6">
                        <c:v>1651</c:v>
                      </c:pt>
                      <c:pt idx="7">
                        <c:v>1779</c:v>
                      </c:pt>
                      <c:pt idx="8">
                        <c:v>1782</c:v>
                      </c:pt>
                      <c:pt idx="9">
                        <c:v>1767</c:v>
                      </c:pt>
                    </c:numCache>
                  </c:numRef>
                </c:val>
                <c:smooth val="0"/>
                <c:extLst>
                  <c:ext xmlns:c16="http://schemas.microsoft.com/office/drawing/2014/chart" uri="{C3380CC4-5D6E-409C-BE32-E72D297353CC}">
                    <c16:uniqueId val="{0000000D-EF58-4673-B0F7-F69137E1FC25}"/>
                  </c:ext>
                </c:extLst>
              </c15:ser>
            </c15:filteredLineSeries>
          </c:ext>
        </c:extLst>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311441307292101"/>
          <c:h val="0.63539530428471358"/>
        </c:manualLayout>
      </c:layout>
      <c:barChart>
        <c:barDir val="col"/>
        <c:grouping val="clustered"/>
        <c:varyColors val="0"/>
        <c:ser>
          <c:idx val="0"/>
          <c:order val="0"/>
          <c:tx>
            <c:strRef>
              <c:f>'Core Slide Template'!$T$143</c:f>
              <c:strCache>
                <c:ptCount val="1"/>
                <c:pt idx="0">
                  <c:v>Rate</c:v>
                </c:pt>
              </c:strCache>
            </c:strRef>
          </c:tx>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BDDA-4EE8-B150-5AB69572C119}"/>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BDDA-4EE8-B150-5AB69572C119}"/>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BDDA-4EE8-B150-5AB69572C119}"/>
              </c:ext>
            </c:extLst>
          </c:dPt>
          <c:dPt>
            <c:idx val="3"/>
            <c:invertIfNegative val="0"/>
            <c:bubble3D val="0"/>
            <c:spPr>
              <a:solidFill>
                <a:srgbClr val="4F81BD"/>
              </a:solidFill>
              <a:ln>
                <a:noFill/>
              </a:ln>
              <a:effectLst/>
            </c:spPr>
            <c:extLst>
              <c:ext xmlns:c16="http://schemas.microsoft.com/office/drawing/2014/chart" uri="{C3380CC4-5D6E-409C-BE32-E72D297353CC}">
                <c16:uniqueId val="{00000007-BDDA-4EE8-B150-5AB69572C119}"/>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BDDA-4EE8-B150-5AB69572C119}"/>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BDDA-4EE8-B150-5AB69572C119}"/>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BDDA-4EE8-B150-5AB69572C119}"/>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BDDA-4EE8-B150-5AB69572C119}"/>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BDDA-4EE8-B150-5AB69572C119}"/>
              </c:ext>
            </c:extLst>
          </c:dPt>
          <c:dPt>
            <c:idx val="9"/>
            <c:invertIfNegative val="0"/>
            <c:bubble3D val="0"/>
            <c:spPr>
              <a:solidFill>
                <a:srgbClr val="FFC000"/>
              </a:solidFill>
              <a:ln>
                <a:noFill/>
              </a:ln>
              <a:effectLst/>
            </c:spPr>
            <c:extLst>
              <c:ext xmlns:c16="http://schemas.microsoft.com/office/drawing/2014/chart" uri="{C3380CC4-5D6E-409C-BE32-E72D297353CC}">
                <c16:uniqueId val="{00000013-BDDA-4EE8-B150-5AB69572C119}"/>
              </c:ext>
            </c:extLst>
          </c:dPt>
          <c:dPt>
            <c:idx val="10"/>
            <c:invertIfNegative val="0"/>
            <c:bubble3D val="0"/>
            <c:spPr>
              <a:solidFill>
                <a:srgbClr val="FFC000"/>
              </a:solidFill>
              <a:ln>
                <a:noFill/>
              </a:ln>
              <a:effectLst/>
            </c:spPr>
            <c:extLst>
              <c:ext xmlns:c16="http://schemas.microsoft.com/office/drawing/2014/chart" uri="{C3380CC4-5D6E-409C-BE32-E72D297353CC}">
                <c16:uniqueId val="{00000015-BDDA-4EE8-B150-5AB69572C119}"/>
              </c:ext>
            </c:extLst>
          </c:dPt>
          <c:dPt>
            <c:idx val="11"/>
            <c:invertIfNegative val="0"/>
            <c:bubble3D val="0"/>
            <c:spPr>
              <a:solidFill>
                <a:srgbClr val="FFC000"/>
              </a:solidFill>
              <a:ln>
                <a:noFill/>
              </a:ln>
              <a:effectLst/>
            </c:spPr>
            <c:extLst>
              <c:ext xmlns:c16="http://schemas.microsoft.com/office/drawing/2014/chart" uri="{C3380CC4-5D6E-409C-BE32-E72D297353CC}">
                <c16:uniqueId val="{00000017-BDDA-4EE8-B150-5AB69572C119}"/>
              </c:ext>
            </c:extLst>
          </c:dPt>
          <c:dPt>
            <c:idx val="12"/>
            <c:invertIfNegative val="0"/>
            <c:bubble3D val="0"/>
            <c:spPr>
              <a:solidFill>
                <a:srgbClr val="FFC000"/>
              </a:solidFill>
              <a:ln>
                <a:noFill/>
              </a:ln>
              <a:effectLst/>
            </c:spPr>
            <c:extLst>
              <c:ext xmlns:c16="http://schemas.microsoft.com/office/drawing/2014/chart" uri="{C3380CC4-5D6E-409C-BE32-E72D297353CC}">
                <c16:uniqueId val="{00000019-BDDA-4EE8-B150-5AB69572C119}"/>
              </c:ext>
            </c:extLst>
          </c:dPt>
          <c:dPt>
            <c:idx val="13"/>
            <c:invertIfNegative val="0"/>
            <c:bubble3D val="0"/>
            <c:spPr>
              <a:solidFill>
                <a:srgbClr val="FFC000"/>
              </a:solidFill>
              <a:ln>
                <a:noFill/>
              </a:ln>
              <a:effectLst/>
            </c:spPr>
            <c:extLst>
              <c:ext xmlns:c16="http://schemas.microsoft.com/office/drawing/2014/chart" uri="{C3380CC4-5D6E-409C-BE32-E72D297353CC}">
                <c16:uniqueId val="{0000001B-BDDA-4EE8-B150-5AB69572C119}"/>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BDDA-4EE8-B150-5AB69572C119}"/>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Template'!$Q$144:$Q$157</c:f>
              <c:strCache>
                <c:ptCount val="14"/>
                <c:pt idx="0">
                  <c:v>Male</c:v>
                </c:pt>
                <c:pt idx="1">
                  <c:v>Female</c:v>
                </c:pt>
                <c:pt idx="3">
                  <c:v>White 
NH</c:v>
                </c:pt>
                <c:pt idx="4">
                  <c:v>Black 
NH</c:v>
                </c:pt>
                <c:pt idx="5">
                  <c:v>American 
Indian NH</c:v>
                </c:pt>
                <c:pt idx="6">
                  <c:v>Asian 
NH</c:v>
                </c:pt>
                <c:pt idx="7">
                  <c:v>Hispanic</c:v>
                </c:pt>
                <c:pt idx="9">
                  <c:v>0-18</c:v>
                </c:pt>
                <c:pt idx="10">
                  <c:v>19-24</c:v>
                </c:pt>
                <c:pt idx="11">
                  <c:v>25-44</c:v>
                </c:pt>
                <c:pt idx="12">
                  <c:v>45-64</c:v>
                </c:pt>
                <c:pt idx="13">
                  <c:v>65+</c:v>
                </c:pt>
              </c:strCache>
            </c:strRef>
          </c:cat>
          <c:val>
            <c:numRef>
              <c:f>'Core Slide Template'!$T$144:$T$157</c:f>
              <c:numCache>
                <c:formatCode>0.0</c:formatCode>
                <c:ptCount val="14"/>
                <c:pt idx="0">
                  <c:v>24.84748179166461</c:v>
                </c:pt>
                <c:pt idx="1">
                  <c:v>4.3944474041621229</c:v>
                </c:pt>
                <c:pt idx="3">
                  <c:v>13.498666018262092</c:v>
                </c:pt>
                <c:pt idx="4">
                  <c:v>22.497011535222615</c:v>
                </c:pt>
                <c:pt idx="5">
                  <c:v>25.612107284701537</c:v>
                </c:pt>
                <c:pt idx="6">
                  <c:v>4.3521275774096377</c:v>
                </c:pt>
                <c:pt idx="7">
                  <c:v>6.912966330777266</c:v>
                </c:pt>
                <c:pt idx="9" formatCode="General">
                  <c:v>4.1855561688557996</c:v>
                </c:pt>
                <c:pt idx="10" formatCode="General">
                  <c:v>25.493888228349981</c:v>
                </c:pt>
                <c:pt idx="11" formatCode="General">
                  <c:v>19.641001006115367</c:v>
                </c:pt>
                <c:pt idx="12" formatCode="General">
                  <c:v>14.511781467479702</c:v>
                </c:pt>
                <c:pt idx="13" formatCode="General">
                  <c:v>14.857932727952615</c:v>
                </c:pt>
              </c:numCache>
            </c:numRef>
          </c:val>
          <c:extLst>
            <c:ext xmlns:c16="http://schemas.microsoft.com/office/drawing/2014/chart" uri="{C3380CC4-5D6E-409C-BE32-E72D297353CC}">
              <c16:uniqueId val="{0000001E-BDDA-4EE8-B150-5AB69572C119}"/>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8"/>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0.113373363540825"/>
          <c:w val="0.9311441307292101"/>
          <c:h val="0.64344365405028592"/>
        </c:manualLayout>
      </c:layout>
      <c:barChart>
        <c:barDir val="col"/>
        <c:grouping val="clustered"/>
        <c:varyColors val="0"/>
        <c:ser>
          <c:idx val="0"/>
          <c:order val="0"/>
          <c:tx>
            <c:strRef>
              <c:f>'Core Slide Template'!$R$180</c:f>
              <c:strCache>
                <c:ptCount val="1"/>
                <c:pt idx="0">
                  <c:v>Firearm Homicide</c:v>
                </c:pt>
              </c:strCache>
            </c:strRef>
          </c:tx>
          <c:spPr>
            <a:solidFill>
              <a:srgbClr val="9BBB59"/>
            </a:solidFill>
            <a:ln>
              <a:noFill/>
            </a:ln>
            <a:effectLst/>
          </c:spPr>
          <c:invertIfNegative val="0"/>
          <c:dPt>
            <c:idx val="0"/>
            <c:invertIfNegative val="0"/>
            <c:bubble3D val="0"/>
            <c:extLst>
              <c:ext xmlns:c16="http://schemas.microsoft.com/office/drawing/2014/chart" uri="{C3380CC4-5D6E-409C-BE32-E72D297353CC}">
                <c16:uniqueId val="{00000000-F763-4867-98B6-5ADBDC3781EA}"/>
              </c:ext>
            </c:extLst>
          </c:dPt>
          <c:dPt>
            <c:idx val="1"/>
            <c:invertIfNegative val="0"/>
            <c:bubble3D val="0"/>
            <c:extLst>
              <c:ext xmlns:c16="http://schemas.microsoft.com/office/drawing/2014/chart" uri="{C3380CC4-5D6E-409C-BE32-E72D297353CC}">
                <c16:uniqueId val="{00000001-F763-4867-98B6-5ADBDC3781EA}"/>
              </c:ext>
            </c:extLst>
          </c:dPt>
          <c:dPt>
            <c:idx val="2"/>
            <c:invertIfNegative val="0"/>
            <c:bubble3D val="0"/>
            <c:extLst>
              <c:ext xmlns:c16="http://schemas.microsoft.com/office/drawing/2014/chart" uri="{C3380CC4-5D6E-409C-BE32-E72D297353CC}">
                <c16:uniqueId val="{00000002-F763-4867-98B6-5ADBDC3781EA}"/>
              </c:ext>
            </c:extLst>
          </c:dPt>
          <c:dPt>
            <c:idx val="3"/>
            <c:invertIfNegative val="0"/>
            <c:bubble3D val="0"/>
            <c:extLst>
              <c:ext xmlns:c16="http://schemas.microsoft.com/office/drawing/2014/chart" uri="{C3380CC4-5D6E-409C-BE32-E72D297353CC}">
                <c16:uniqueId val="{00000003-F763-4867-98B6-5ADBDC3781EA}"/>
              </c:ext>
            </c:extLst>
          </c:dPt>
          <c:dPt>
            <c:idx val="4"/>
            <c:invertIfNegative val="0"/>
            <c:bubble3D val="0"/>
            <c:extLst>
              <c:ext xmlns:c16="http://schemas.microsoft.com/office/drawing/2014/chart" uri="{C3380CC4-5D6E-409C-BE32-E72D297353CC}">
                <c16:uniqueId val="{00000004-F763-4867-98B6-5ADBDC3781EA}"/>
              </c:ext>
            </c:extLst>
          </c:dPt>
          <c:dPt>
            <c:idx val="5"/>
            <c:invertIfNegative val="0"/>
            <c:bubble3D val="0"/>
            <c:extLst>
              <c:ext xmlns:c16="http://schemas.microsoft.com/office/drawing/2014/chart" uri="{C3380CC4-5D6E-409C-BE32-E72D297353CC}">
                <c16:uniqueId val="{00000005-F763-4867-98B6-5ADBDC3781EA}"/>
              </c:ext>
            </c:extLst>
          </c:dPt>
          <c:dPt>
            <c:idx val="6"/>
            <c:invertIfNegative val="0"/>
            <c:bubble3D val="0"/>
            <c:extLst>
              <c:ext xmlns:c16="http://schemas.microsoft.com/office/drawing/2014/chart" uri="{C3380CC4-5D6E-409C-BE32-E72D297353CC}">
                <c16:uniqueId val="{00000006-F763-4867-98B6-5ADBDC3781EA}"/>
              </c:ext>
            </c:extLst>
          </c:dPt>
          <c:dPt>
            <c:idx val="7"/>
            <c:invertIfNegative val="0"/>
            <c:bubble3D val="0"/>
            <c:extLst>
              <c:ext xmlns:c16="http://schemas.microsoft.com/office/drawing/2014/chart" uri="{C3380CC4-5D6E-409C-BE32-E72D297353CC}">
                <c16:uniqueId val="{00000007-F763-4867-98B6-5ADBDC3781EA}"/>
              </c:ext>
            </c:extLst>
          </c:dPt>
          <c:dPt>
            <c:idx val="8"/>
            <c:invertIfNegative val="0"/>
            <c:bubble3D val="0"/>
            <c:extLst>
              <c:ext xmlns:c16="http://schemas.microsoft.com/office/drawing/2014/chart" uri="{C3380CC4-5D6E-409C-BE32-E72D297353CC}">
                <c16:uniqueId val="{00000008-F763-4867-98B6-5ADBDC3781EA}"/>
              </c:ext>
            </c:extLst>
          </c:dPt>
          <c:dPt>
            <c:idx val="9"/>
            <c:invertIfNegative val="0"/>
            <c:bubble3D val="0"/>
            <c:extLst>
              <c:ext xmlns:c16="http://schemas.microsoft.com/office/drawing/2014/chart" uri="{C3380CC4-5D6E-409C-BE32-E72D297353CC}">
                <c16:uniqueId val="{00000009-F763-4867-98B6-5ADBDC3781EA}"/>
              </c:ext>
            </c:extLst>
          </c:dPt>
          <c:dPt>
            <c:idx val="10"/>
            <c:invertIfNegative val="0"/>
            <c:bubble3D val="0"/>
            <c:extLst>
              <c:ext xmlns:c16="http://schemas.microsoft.com/office/drawing/2014/chart" uri="{C3380CC4-5D6E-409C-BE32-E72D297353CC}">
                <c16:uniqueId val="{0000000A-F763-4867-98B6-5ADBDC3781EA}"/>
              </c:ext>
            </c:extLst>
          </c:dPt>
          <c:dPt>
            <c:idx val="11"/>
            <c:invertIfNegative val="0"/>
            <c:bubble3D val="0"/>
            <c:extLst>
              <c:ext xmlns:c16="http://schemas.microsoft.com/office/drawing/2014/chart" uri="{C3380CC4-5D6E-409C-BE32-E72D297353CC}">
                <c16:uniqueId val="{0000000B-F763-4867-98B6-5ADBDC3781EA}"/>
              </c:ext>
            </c:extLst>
          </c:dPt>
          <c:dPt>
            <c:idx val="12"/>
            <c:invertIfNegative val="0"/>
            <c:bubble3D val="0"/>
            <c:extLst>
              <c:ext xmlns:c16="http://schemas.microsoft.com/office/drawing/2014/chart" uri="{C3380CC4-5D6E-409C-BE32-E72D297353CC}">
                <c16:uniqueId val="{0000000C-F763-4867-98B6-5ADBDC3781EA}"/>
              </c:ext>
            </c:extLst>
          </c:dPt>
          <c:dPt>
            <c:idx val="13"/>
            <c:invertIfNegative val="0"/>
            <c:bubble3D val="0"/>
            <c:extLst>
              <c:ext xmlns:c16="http://schemas.microsoft.com/office/drawing/2014/chart" uri="{C3380CC4-5D6E-409C-BE32-E72D297353CC}">
                <c16:uniqueId val="{0000000D-F763-4867-98B6-5ADBDC3781EA}"/>
              </c:ext>
            </c:extLst>
          </c:dPt>
          <c:dPt>
            <c:idx val="14"/>
            <c:invertIfNegative val="0"/>
            <c:bubble3D val="0"/>
            <c:extLst>
              <c:ext xmlns:c16="http://schemas.microsoft.com/office/drawing/2014/chart" uri="{C3380CC4-5D6E-409C-BE32-E72D297353CC}">
                <c16:uniqueId val="{0000000E-F763-4867-98B6-5ADBDC3781EA}"/>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Template'!$Q$181:$Q$188</c:f>
              <c:strCache>
                <c:ptCount val="8"/>
                <c:pt idx="0">
                  <c:v>Male</c:v>
                </c:pt>
                <c:pt idx="1">
                  <c:v>Female</c:v>
                </c:pt>
                <c:pt idx="3">
                  <c:v>White 
NH</c:v>
                </c:pt>
                <c:pt idx="4">
                  <c:v>Black 
NH</c:v>
                </c:pt>
                <c:pt idx="5">
                  <c:v>American 
Indian NH</c:v>
                </c:pt>
                <c:pt idx="6">
                  <c:v>Asian 
NH</c:v>
                </c:pt>
                <c:pt idx="7">
                  <c:v>Hispanic</c:v>
                </c:pt>
              </c:strCache>
            </c:strRef>
          </c:cat>
          <c:val>
            <c:numRef>
              <c:f>'Core Slide Template'!$S$181:$S$188</c:f>
              <c:numCache>
                <c:formatCode>0.0</c:formatCode>
                <c:ptCount val="8"/>
                <c:pt idx="0">
                  <c:v>9.6506197165400067</c:v>
                </c:pt>
                <c:pt idx="1">
                  <c:v>1.854054403296471</c:v>
                </c:pt>
                <c:pt idx="3">
                  <c:v>1.9653761760059569</c:v>
                </c:pt>
                <c:pt idx="4">
                  <c:v>17.790125714623279</c:v>
                </c:pt>
                <c:pt idx="5">
                  <c:v>17.133616597352063</c:v>
                </c:pt>
                <c:pt idx="6">
                  <c:v>1.5017905020638893</c:v>
                </c:pt>
                <c:pt idx="7">
                  <c:v>3.9420253068410003</c:v>
                </c:pt>
              </c:numCache>
            </c:numRef>
          </c:val>
          <c:extLst>
            <c:ext xmlns:c16="http://schemas.microsoft.com/office/drawing/2014/chart" uri="{C3380CC4-5D6E-409C-BE32-E72D297353CC}">
              <c16:uniqueId val="{0000000F-F763-4867-98B6-5ADBDC3781EA}"/>
            </c:ext>
          </c:extLst>
        </c:ser>
        <c:ser>
          <c:idx val="1"/>
          <c:order val="1"/>
          <c:tx>
            <c:strRef>
              <c:f>'Core Slide Template'!$T$180</c:f>
              <c:strCache>
                <c:ptCount val="1"/>
                <c:pt idx="0">
                  <c:v>Firearm Suicide</c:v>
                </c:pt>
              </c:strCache>
            </c:strRef>
          </c:tx>
          <c:spPr>
            <a:solidFill>
              <a:srgbClr val="4F81BD"/>
            </a:solidFill>
            <a:ln>
              <a:noFill/>
            </a:ln>
          </c:spPr>
          <c:invertIfNegative val="0"/>
          <c:dPt>
            <c:idx val="0"/>
            <c:invertIfNegative val="0"/>
            <c:bubble3D val="0"/>
            <c:spPr>
              <a:solidFill>
                <a:srgbClr val="4F81BD"/>
              </a:solidFill>
              <a:ln>
                <a:noFill/>
              </a:ln>
              <a:effectLst/>
            </c:spPr>
            <c:extLst>
              <c:ext xmlns:c16="http://schemas.microsoft.com/office/drawing/2014/chart" uri="{C3380CC4-5D6E-409C-BE32-E72D297353CC}">
                <c16:uniqueId val="{00000011-F763-4867-98B6-5ADBDC3781EA}"/>
              </c:ext>
            </c:extLst>
          </c:dPt>
          <c:dPt>
            <c:idx val="1"/>
            <c:invertIfNegative val="0"/>
            <c:bubble3D val="0"/>
            <c:spPr>
              <a:solidFill>
                <a:srgbClr val="4F81BD"/>
              </a:solidFill>
              <a:ln>
                <a:noFill/>
              </a:ln>
              <a:effectLst/>
            </c:spPr>
            <c:extLst>
              <c:ext xmlns:c16="http://schemas.microsoft.com/office/drawing/2014/chart" uri="{C3380CC4-5D6E-409C-BE32-E72D297353CC}">
                <c16:uniqueId val="{00000013-F763-4867-98B6-5ADBDC3781EA}"/>
              </c:ext>
            </c:extLst>
          </c:dPt>
          <c:dPt>
            <c:idx val="2"/>
            <c:invertIfNegative val="0"/>
            <c:bubble3D val="0"/>
            <c:spPr>
              <a:solidFill>
                <a:srgbClr val="4F81BD"/>
              </a:solidFill>
              <a:ln>
                <a:noFill/>
              </a:ln>
              <a:effectLst/>
            </c:spPr>
            <c:extLst>
              <c:ext xmlns:c16="http://schemas.microsoft.com/office/drawing/2014/chart" uri="{C3380CC4-5D6E-409C-BE32-E72D297353CC}">
                <c16:uniqueId val="{00000015-F763-4867-98B6-5ADBDC3781EA}"/>
              </c:ext>
            </c:extLst>
          </c:dPt>
          <c:dPt>
            <c:idx val="3"/>
            <c:invertIfNegative val="0"/>
            <c:bubble3D val="0"/>
            <c:spPr>
              <a:solidFill>
                <a:srgbClr val="4F81BD"/>
              </a:solidFill>
              <a:ln>
                <a:noFill/>
              </a:ln>
              <a:effectLst/>
            </c:spPr>
            <c:extLst>
              <c:ext xmlns:c16="http://schemas.microsoft.com/office/drawing/2014/chart" uri="{C3380CC4-5D6E-409C-BE32-E72D297353CC}">
                <c16:uniqueId val="{00000017-F763-4867-98B6-5ADBDC3781EA}"/>
              </c:ext>
            </c:extLst>
          </c:dPt>
          <c:dPt>
            <c:idx val="4"/>
            <c:invertIfNegative val="0"/>
            <c:bubble3D val="0"/>
            <c:spPr>
              <a:solidFill>
                <a:srgbClr val="4F81BD"/>
              </a:solidFill>
              <a:ln>
                <a:noFill/>
              </a:ln>
              <a:effectLst/>
            </c:spPr>
            <c:extLst>
              <c:ext xmlns:c16="http://schemas.microsoft.com/office/drawing/2014/chart" uri="{C3380CC4-5D6E-409C-BE32-E72D297353CC}">
                <c16:uniqueId val="{00000019-F763-4867-98B6-5ADBDC3781EA}"/>
              </c:ext>
            </c:extLst>
          </c:dPt>
          <c:dPt>
            <c:idx val="5"/>
            <c:invertIfNegative val="0"/>
            <c:bubble3D val="0"/>
            <c:spPr>
              <a:solidFill>
                <a:srgbClr val="4F81BD"/>
              </a:solidFill>
              <a:ln>
                <a:noFill/>
              </a:ln>
              <a:effectLst/>
            </c:spPr>
            <c:extLst>
              <c:ext xmlns:c16="http://schemas.microsoft.com/office/drawing/2014/chart" uri="{C3380CC4-5D6E-409C-BE32-E72D297353CC}">
                <c16:uniqueId val="{0000001B-F763-4867-98B6-5ADBDC3781EA}"/>
              </c:ext>
            </c:extLst>
          </c:dPt>
          <c:dPt>
            <c:idx val="6"/>
            <c:invertIfNegative val="0"/>
            <c:bubble3D val="0"/>
            <c:spPr>
              <a:solidFill>
                <a:srgbClr val="4F81BD"/>
              </a:solidFill>
              <a:ln>
                <a:noFill/>
              </a:ln>
              <a:effectLst/>
            </c:spPr>
            <c:extLst>
              <c:ext xmlns:c16="http://schemas.microsoft.com/office/drawing/2014/chart" uri="{C3380CC4-5D6E-409C-BE32-E72D297353CC}">
                <c16:uniqueId val="{0000001D-F763-4867-98B6-5ADBDC3781EA}"/>
              </c:ext>
            </c:extLst>
          </c:dPt>
          <c:dPt>
            <c:idx val="7"/>
            <c:invertIfNegative val="0"/>
            <c:bubble3D val="0"/>
            <c:spPr>
              <a:solidFill>
                <a:srgbClr val="4F81BD"/>
              </a:solidFill>
              <a:ln>
                <a:noFill/>
              </a:ln>
              <a:effectLst/>
            </c:spPr>
            <c:extLst>
              <c:ext xmlns:c16="http://schemas.microsoft.com/office/drawing/2014/chart" uri="{C3380CC4-5D6E-409C-BE32-E72D297353CC}">
                <c16:uniqueId val="{0000001F-F763-4867-98B6-5ADBDC3781EA}"/>
              </c:ext>
            </c:extLst>
          </c:dPt>
          <c:dLbls>
            <c:numFmt formatCode="#,##0.0" sourceLinked="0"/>
            <c:spPr>
              <a:noFill/>
              <a:ln>
                <a:noFill/>
              </a:ln>
              <a:effectLst/>
            </c:spPr>
            <c:txPr>
              <a:bodyPr wrap="square" lIns="38100" tIns="19050" rIns="38100" bIns="19050" anchor="ctr">
                <a:spAutoFit/>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'Core Slide Template'!$Q$181:$Q$188</c:f>
              <c:strCache>
                <c:ptCount val="8"/>
                <c:pt idx="0">
                  <c:v>Male</c:v>
                </c:pt>
                <c:pt idx="1">
                  <c:v>Female</c:v>
                </c:pt>
                <c:pt idx="3">
                  <c:v>White 
NH</c:v>
                </c:pt>
                <c:pt idx="4">
                  <c:v>Black 
NH</c:v>
                </c:pt>
                <c:pt idx="5">
                  <c:v>American 
Indian NH</c:v>
                </c:pt>
                <c:pt idx="6">
                  <c:v>Asian 
NH</c:v>
                </c:pt>
                <c:pt idx="7">
                  <c:v>Hispanic</c:v>
                </c:pt>
              </c:strCache>
            </c:strRef>
          </c:cat>
          <c:val>
            <c:numRef>
              <c:f>'Core Slide Template'!$U$181:$U$188</c:f>
              <c:numCache>
                <c:formatCode>0.0</c:formatCode>
                <c:ptCount val="8"/>
                <c:pt idx="0">
                  <c:v>16.265789913431782</c:v>
                </c:pt>
                <c:pt idx="1">
                  <c:v>2.714722159011953</c:v>
                </c:pt>
                <c:pt idx="3">
                  <c:v>12.236718527085781</c:v>
                </c:pt>
                <c:pt idx="4">
                  <c:v>4.3484664278978968</c:v>
                </c:pt>
                <c:pt idx="5">
                  <c:v>8.7859263597988324</c:v>
                </c:pt>
                <c:pt idx="6">
                  <c:v>3.122361072672954</c:v>
                </c:pt>
                <c:pt idx="7">
                  <c:v>3.3299829460799857</c:v>
                </c:pt>
              </c:numCache>
            </c:numRef>
          </c:val>
          <c:extLst>
            <c:ext xmlns:c16="http://schemas.microsoft.com/office/drawing/2014/chart" uri="{C3380CC4-5D6E-409C-BE32-E72D297353CC}">
              <c16:uniqueId val="{00000020-F763-4867-98B6-5ADBDC3781EA}"/>
            </c:ext>
          </c:extLst>
        </c:ser>
        <c:dLbls>
          <c:dLblPos val="outEnd"/>
          <c:showLegendKey val="0"/>
          <c:showVal val="1"/>
          <c:showCatName val="0"/>
          <c:showSerName val="0"/>
          <c:showPercent val="0"/>
          <c:showBubbleSize val="0"/>
        </c:dLbls>
        <c:gapWidth val="3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majorUnit val="5"/>
      </c:valAx>
    </c:plotArea>
    <c:legend>
      <c:legendPos val="r"/>
      <c:layout>
        <c:manualLayout>
          <c:xMode val="edge"/>
          <c:yMode val="edge"/>
          <c:x val="6.3702571204286615E-2"/>
          <c:y val="7.2832586067586622E-2"/>
          <c:w val="0.39117610175790474"/>
          <c:h val="9.2429854718864349E-2"/>
        </c:manualLayout>
      </c:layout>
      <c:overlay val="0"/>
      <c:txPr>
        <a:bodyPr/>
        <a:lstStyle/>
        <a:p>
          <a:pPr>
            <a:defRPr sz="1600"/>
          </a:pPr>
          <a:endParaRPr lang="en-US"/>
        </a:p>
      </c:txPr>
    </c:legend>
    <c:plotVisOnly val="1"/>
    <c:dispBlanksAs val="gap"/>
    <c:showDLblsOverMax val="0"/>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0.113373363540825"/>
          <c:w val="0.91282074526966983"/>
          <c:h val="0.68848301783506116"/>
        </c:manualLayout>
      </c:layout>
      <c:lineChart>
        <c:grouping val="standard"/>
        <c:varyColors val="0"/>
        <c:ser>
          <c:idx val="1"/>
          <c:order val="0"/>
          <c:tx>
            <c:strRef>
              <c:f>'Core Slide Template'!$Q$221</c:f>
              <c:strCache>
                <c:ptCount val="1"/>
                <c:pt idx="0">
                  <c:v>Firearm Homicide</c:v>
                </c:pt>
              </c:strCache>
            </c:strRef>
          </c:tx>
          <c:spPr>
            <a:ln w="41275">
              <a:solidFill>
                <a:srgbClr val="9BBB59"/>
              </a:solidFill>
            </a:ln>
          </c:spPr>
          <c:marker>
            <c:symbol val="circle"/>
            <c:size val="8"/>
            <c:spPr>
              <a:solidFill>
                <a:srgbClr val="9BBB59"/>
              </a:solidFill>
              <a:ln>
                <a:noFill/>
              </a:ln>
            </c:spPr>
          </c:marker>
          <c:dPt>
            <c:idx val="0"/>
            <c:bubble3D val="0"/>
            <c:spPr>
              <a:ln w="41275">
                <a:solidFill>
                  <a:srgbClr val="9BBB59"/>
                </a:solidFill>
              </a:ln>
              <a:effectLst/>
            </c:spPr>
            <c:extLst>
              <c:ext xmlns:c16="http://schemas.microsoft.com/office/drawing/2014/chart" uri="{C3380CC4-5D6E-409C-BE32-E72D297353CC}">
                <c16:uniqueId val="{00000001-6549-47EC-A099-A1AE5D836FA1}"/>
              </c:ext>
            </c:extLst>
          </c:dPt>
          <c:dPt>
            <c:idx val="1"/>
            <c:bubble3D val="0"/>
            <c:spPr>
              <a:ln w="41275">
                <a:solidFill>
                  <a:srgbClr val="9BBB59"/>
                </a:solidFill>
              </a:ln>
              <a:effectLst/>
            </c:spPr>
            <c:extLst>
              <c:ext xmlns:c16="http://schemas.microsoft.com/office/drawing/2014/chart" uri="{C3380CC4-5D6E-409C-BE32-E72D297353CC}">
                <c16:uniqueId val="{00000003-6549-47EC-A099-A1AE5D836FA1}"/>
              </c:ext>
            </c:extLst>
          </c:dPt>
          <c:dPt>
            <c:idx val="2"/>
            <c:bubble3D val="0"/>
            <c:spPr>
              <a:ln w="41275">
                <a:solidFill>
                  <a:srgbClr val="9BBB59"/>
                </a:solidFill>
              </a:ln>
              <a:effectLst/>
            </c:spPr>
            <c:extLst>
              <c:ext xmlns:c16="http://schemas.microsoft.com/office/drawing/2014/chart" uri="{C3380CC4-5D6E-409C-BE32-E72D297353CC}">
                <c16:uniqueId val="{00000005-6549-47EC-A099-A1AE5D836FA1}"/>
              </c:ext>
            </c:extLst>
          </c:dPt>
          <c:dPt>
            <c:idx val="3"/>
            <c:bubble3D val="0"/>
            <c:spPr>
              <a:ln w="41275">
                <a:solidFill>
                  <a:srgbClr val="9BBB59"/>
                </a:solidFill>
              </a:ln>
              <a:effectLst/>
            </c:spPr>
            <c:extLst>
              <c:ext xmlns:c16="http://schemas.microsoft.com/office/drawing/2014/chart" uri="{C3380CC4-5D6E-409C-BE32-E72D297353CC}">
                <c16:uniqueId val="{00000007-6549-47EC-A099-A1AE5D836FA1}"/>
              </c:ext>
            </c:extLst>
          </c:dPt>
          <c:dPt>
            <c:idx val="4"/>
            <c:bubble3D val="0"/>
            <c:spPr>
              <a:ln w="41275">
                <a:solidFill>
                  <a:srgbClr val="9BBB59"/>
                </a:solidFill>
              </a:ln>
              <a:effectLst/>
            </c:spPr>
            <c:extLst>
              <c:ext xmlns:c16="http://schemas.microsoft.com/office/drawing/2014/chart" uri="{C3380CC4-5D6E-409C-BE32-E72D297353CC}">
                <c16:uniqueId val="{00000009-6549-47EC-A099-A1AE5D836FA1}"/>
              </c:ext>
            </c:extLst>
          </c:dPt>
          <c:dPt>
            <c:idx val="5"/>
            <c:bubble3D val="0"/>
            <c:spPr>
              <a:ln w="41275">
                <a:solidFill>
                  <a:srgbClr val="9BBB59"/>
                </a:solidFill>
              </a:ln>
              <a:effectLst/>
            </c:spPr>
            <c:extLst>
              <c:ext xmlns:c16="http://schemas.microsoft.com/office/drawing/2014/chart" uri="{C3380CC4-5D6E-409C-BE32-E72D297353CC}">
                <c16:uniqueId val="{0000000B-6549-47EC-A099-A1AE5D836FA1}"/>
              </c:ext>
            </c:extLst>
          </c:dPt>
          <c:dPt>
            <c:idx val="6"/>
            <c:bubble3D val="0"/>
            <c:spPr>
              <a:ln w="41275">
                <a:solidFill>
                  <a:srgbClr val="9BBB59"/>
                </a:solidFill>
              </a:ln>
              <a:effectLst/>
            </c:spPr>
            <c:extLst>
              <c:ext xmlns:c16="http://schemas.microsoft.com/office/drawing/2014/chart" uri="{C3380CC4-5D6E-409C-BE32-E72D297353CC}">
                <c16:uniqueId val="{0000000D-6549-47EC-A099-A1AE5D836FA1}"/>
              </c:ext>
            </c:extLst>
          </c:dPt>
          <c:dPt>
            <c:idx val="7"/>
            <c:bubble3D val="0"/>
            <c:spPr>
              <a:ln w="41275">
                <a:solidFill>
                  <a:srgbClr val="9BBB59"/>
                </a:solidFill>
              </a:ln>
              <a:effectLst/>
            </c:spPr>
            <c:extLst>
              <c:ext xmlns:c16="http://schemas.microsoft.com/office/drawing/2014/chart" uri="{C3380CC4-5D6E-409C-BE32-E72D297353CC}">
                <c16:uniqueId val="{0000000F-6549-47EC-A099-A1AE5D836FA1}"/>
              </c:ext>
            </c:extLst>
          </c:dPt>
          <c:dLbls>
            <c:dLbl>
              <c:idx val="0"/>
              <c:tx>
                <c:rich>
                  <a:bodyPr/>
                  <a:lstStyle/>
                  <a:p>
                    <a:fld id="{2CC0EB9B-EC58-463B-A7AE-85C677552A3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549-47EC-A099-A1AE5D836FA1}"/>
                </c:ext>
              </c:extLst>
            </c:dLbl>
            <c:dLbl>
              <c:idx val="1"/>
              <c:tx>
                <c:rich>
                  <a:bodyPr/>
                  <a:lstStyle/>
                  <a:p>
                    <a:fld id="{B86507A1-4834-4F11-B915-26C3B7D1EC2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549-47EC-A099-A1AE5D836FA1}"/>
                </c:ext>
              </c:extLst>
            </c:dLbl>
            <c:dLbl>
              <c:idx val="2"/>
              <c:tx>
                <c:rich>
                  <a:bodyPr/>
                  <a:lstStyle/>
                  <a:p>
                    <a:fld id="{88D7F772-0BA2-409D-856E-415BE8B1E3D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549-47EC-A099-A1AE5D836FA1}"/>
                </c:ext>
              </c:extLst>
            </c:dLbl>
            <c:dLbl>
              <c:idx val="3"/>
              <c:tx>
                <c:rich>
                  <a:bodyPr/>
                  <a:lstStyle/>
                  <a:p>
                    <a:fld id="{2BB7AFA2-DED7-49A4-A595-1312135B1A3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549-47EC-A099-A1AE5D836FA1}"/>
                </c:ext>
              </c:extLst>
            </c:dLbl>
            <c:dLbl>
              <c:idx val="4"/>
              <c:tx>
                <c:rich>
                  <a:bodyPr/>
                  <a:lstStyle/>
                  <a:p>
                    <a:fld id="{FCC186CC-B04F-452B-A1C5-8883880E6BE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549-47EC-A099-A1AE5D836FA1}"/>
                </c:ext>
              </c:extLst>
            </c:dLbl>
            <c:dLbl>
              <c:idx val="5"/>
              <c:tx>
                <c:rich>
                  <a:bodyPr/>
                  <a:lstStyle/>
                  <a:p>
                    <a:fld id="{CFD8CCE5-2D25-4DD2-900E-FB64C0923CD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549-47EC-A099-A1AE5D836FA1}"/>
                </c:ext>
              </c:extLst>
            </c:dLbl>
            <c:dLbl>
              <c:idx val="6"/>
              <c:tx>
                <c:rich>
                  <a:bodyPr/>
                  <a:lstStyle/>
                  <a:p>
                    <a:fld id="{AFB5E603-CB34-4039-9295-3CEFF51A989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549-47EC-A099-A1AE5D836FA1}"/>
                </c:ext>
              </c:extLst>
            </c:dLbl>
            <c:dLbl>
              <c:idx val="7"/>
              <c:tx>
                <c:rich>
                  <a:bodyPr/>
                  <a:lstStyle/>
                  <a:p>
                    <a:fld id="{B0C717AD-19ED-46E4-A454-BFD77DF79B6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549-47EC-A099-A1AE5D836FA1}"/>
                </c:ext>
              </c:extLst>
            </c:dLbl>
            <c:dLbl>
              <c:idx val="8"/>
              <c:tx>
                <c:rich>
                  <a:bodyPr/>
                  <a:lstStyle/>
                  <a:p>
                    <a:fld id="{8C8AC6AD-BCE9-4B35-ADCA-458CF08ECF1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549-47EC-A099-A1AE5D836FA1}"/>
                </c:ext>
              </c:extLst>
            </c:dLbl>
            <c:dLbl>
              <c:idx val="9"/>
              <c:tx>
                <c:rich>
                  <a:bodyPr/>
                  <a:lstStyle/>
                  <a:p>
                    <a:fld id="{5EEB06BB-0D32-4BD7-B27C-BEB824C1B49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549-47EC-A099-A1AE5D836FA1}"/>
                </c:ext>
              </c:extLst>
            </c:dLbl>
            <c:dLbl>
              <c:idx val="10"/>
              <c:tx>
                <c:rich>
                  <a:bodyPr/>
                  <a:lstStyle/>
                  <a:p>
                    <a:fld id="{4B704BC1-3F83-4505-A099-868C5F3ED19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549-47EC-A099-A1AE5D836FA1}"/>
                </c:ext>
              </c:extLst>
            </c:dLbl>
            <c:dLbl>
              <c:idx val="11"/>
              <c:tx>
                <c:rich>
                  <a:bodyPr/>
                  <a:lstStyle/>
                  <a:p>
                    <a:fld id="{E8D234B8-1296-4224-BE76-456D500D44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549-47EC-A099-A1AE5D836FA1}"/>
                </c:ext>
              </c:extLst>
            </c:dLbl>
            <c:spPr>
              <a:noFill/>
              <a:ln>
                <a:noFill/>
              </a:ln>
              <a:effectLst/>
            </c:spPr>
            <c:txPr>
              <a:bodyPr wrap="square" lIns="38100" tIns="19050" rIns="38100" bIns="19050" anchor="ctr">
                <a:spAutoFit/>
              </a:bodyPr>
              <a:lstStyle/>
              <a:p>
                <a:pPr>
                  <a:defRPr>
                    <a:solidFill>
                      <a:schemeClr val="accent3">
                        <a:lumMod val="75000"/>
                      </a:schemeClr>
                    </a:solidFill>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'Core Slide Template'!$P$223:$P$234</c:f>
              <c:strCache>
                <c:ptCount val="12"/>
                <c:pt idx="0">
                  <c:v>&lt;5</c:v>
                </c:pt>
                <c:pt idx="1">
                  <c:v>05-09</c:v>
                </c:pt>
                <c:pt idx="2">
                  <c:v>10-14</c:v>
                </c:pt>
                <c:pt idx="3">
                  <c:v>15-19</c:v>
                </c:pt>
                <c:pt idx="4">
                  <c:v>20-24</c:v>
                </c:pt>
                <c:pt idx="5">
                  <c:v>25-34</c:v>
                </c:pt>
                <c:pt idx="6">
                  <c:v>35-44</c:v>
                </c:pt>
                <c:pt idx="7">
                  <c:v>45-54</c:v>
                </c:pt>
                <c:pt idx="8">
                  <c:v>55-64</c:v>
                </c:pt>
                <c:pt idx="9">
                  <c:v>65-74</c:v>
                </c:pt>
                <c:pt idx="10">
                  <c:v>75-84</c:v>
                </c:pt>
                <c:pt idx="11">
                  <c:v>&gt;84</c:v>
                </c:pt>
              </c:strCache>
            </c:strRef>
          </c:cat>
          <c:val>
            <c:numRef>
              <c:f>'Core Slide Template'!$Q$223:$Q$234</c:f>
              <c:numCache>
                <c:formatCode>General</c:formatCode>
                <c:ptCount val="12"/>
                <c:pt idx="0">
                  <c:v>0.51285300623678887</c:v>
                </c:pt>
                <c:pt idx="1">
                  <c:v>0.36255809008181356</c:v>
                </c:pt>
                <c:pt idx="2">
                  <c:v>0.91848090485727341</c:v>
                </c:pt>
                <c:pt idx="3">
                  <c:v>10.234631842556471</c:v>
                </c:pt>
                <c:pt idx="4">
                  <c:v>15.126081840600557</c:v>
                </c:pt>
                <c:pt idx="5">
                  <c:v>12.948841382184764</c:v>
                </c:pt>
                <c:pt idx="6">
                  <c:v>7.5166567975746856</c:v>
                </c:pt>
                <c:pt idx="7">
                  <c:v>4.5033704982221572</c:v>
                </c:pt>
                <c:pt idx="8">
                  <c:v>2.6225103059394974</c:v>
                </c:pt>
                <c:pt idx="9">
                  <c:v>1.5684841616639584</c:v>
                </c:pt>
                <c:pt idx="10">
                  <c:v>1.2710546162080849</c:v>
                </c:pt>
                <c:pt idx="11">
                  <c:v>0.90256729626376631</c:v>
                </c:pt>
              </c:numCache>
            </c:numRef>
          </c:val>
          <c:smooth val="0"/>
          <c:extLst>
            <c:ext xmlns:c15="http://schemas.microsoft.com/office/drawing/2012/chart" uri="{02D57815-91ED-43cb-92C2-25804820EDAC}">
              <c15:datalabelsRange>
                <c15:f>'Core Slide Template'!$S$222:$S$234</c15:f>
                <c15:dlblRangeCache>
                  <c:ptCount val="13"/>
                </c15:dlblRangeCache>
              </c15:datalabelsRange>
            </c:ext>
            <c:ext xmlns:c16="http://schemas.microsoft.com/office/drawing/2014/chart" uri="{C3380CC4-5D6E-409C-BE32-E72D297353CC}">
              <c16:uniqueId val="{00000014-6549-47EC-A099-A1AE5D836FA1}"/>
            </c:ext>
          </c:extLst>
        </c:ser>
        <c:ser>
          <c:idx val="0"/>
          <c:order val="1"/>
          <c:tx>
            <c:strRef>
              <c:f>'Core Slide Template'!$R$221</c:f>
              <c:strCache>
                <c:ptCount val="1"/>
                <c:pt idx="0">
                  <c:v>Firearm Suicide</c:v>
                </c:pt>
              </c:strCache>
            </c:strRef>
          </c:tx>
          <c:spPr>
            <a:ln w="41275"/>
            <a:effectLst/>
          </c:spPr>
          <c:marker>
            <c:symbol val="square"/>
            <c:size val="7"/>
          </c:marker>
          <c:dPt>
            <c:idx val="0"/>
            <c:bubble3D val="0"/>
            <c:extLst>
              <c:ext xmlns:c16="http://schemas.microsoft.com/office/drawing/2014/chart" uri="{C3380CC4-5D6E-409C-BE32-E72D297353CC}">
                <c16:uniqueId val="{00000015-6549-47EC-A099-A1AE5D836FA1}"/>
              </c:ext>
            </c:extLst>
          </c:dPt>
          <c:dPt>
            <c:idx val="1"/>
            <c:bubble3D val="0"/>
            <c:extLst>
              <c:ext xmlns:c16="http://schemas.microsoft.com/office/drawing/2014/chart" uri="{C3380CC4-5D6E-409C-BE32-E72D297353CC}">
                <c16:uniqueId val="{00000016-6549-47EC-A099-A1AE5D836FA1}"/>
              </c:ext>
            </c:extLst>
          </c:dPt>
          <c:dPt>
            <c:idx val="2"/>
            <c:bubble3D val="0"/>
            <c:extLst>
              <c:ext xmlns:c16="http://schemas.microsoft.com/office/drawing/2014/chart" uri="{C3380CC4-5D6E-409C-BE32-E72D297353CC}">
                <c16:uniqueId val="{00000017-6549-47EC-A099-A1AE5D836FA1}"/>
              </c:ext>
            </c:extLst>
          </c:dPt>
          <c:dPt>
            <c:idx val="3"/>
            <c:bubble3D val="0"/>
            <c:extLst>
              <c:ext xmlns:c16="http://schemas.microsoft.com/office/drawing/2014/chart" uri="{C3380CC4-5D6E-409C-BE32-E72D297353CC}">
                <c16:uniqueId val="{00000018-6549-47EC-A099-A1AE5D836FA1}"/>
              </c:ext>
            </c:extLst>
          </c:dPt>
          <c:dPt>
            <c:idx val="4"/>
            <c:bubble3D val="0"/>
            <c:extLst>
              <c:ext xmlns:c16="http://schemas.microsoft.com/office/drawing/2014/chart" uri="{C3380CC4-5D6E-409C-BE32-E72D297353CC}">
                <c16:uniqueId val="{00000019-6549-47EC-A099-A1AE5D836FA1}"/>
              </c:ext>
            </c:extLst>
          </c:dPt>
          <c:dPt>
            <c:idx val="5"/>
            <c:bubble3D val="0"/>
            <c:extLst>
              <c:ext xmlns:c16="http://schemas.microsoft.com/office/drawing/2014/chart" uri="{C3380CC4-5D6E-409C-BE32-E72D297353CC}">
                <c16:uniqueId val="{0000001A-6549-47EC-A099-A1AE5D836FA1}"/>
              </c:ext>
            </c:extLst>
          </c:dPt>
          <c:dPt>
            <c:idx val="6"/>
            <c:bubble3D val="0"/>
            <c:extLst>
              <c:ext xmlns:c16="http://schemas.microsoft.com/office/drawing/2014/chart" uri="{C3380CC4-5D6E-409C-BE32-E72D297353CC}">
                <c16:uniqueId val="{0000001B-6549-47EC-A099-A1AE5D836FA1}"/>
              </c:ext>
            </c:extLst>
          </c:dPt>
          <c:dPt>
            <c:idx val="7"/>
            <c:bubble3D val="0"/>
            <c:extLst>
              <c:ext xmlns:c16="http://schemas.microsoft.com/office/drawing/2014/chart" uri="{C3380CC4-5D6E-409C-BE32-E72D297353CC}">
                <c16:uniqueId val="{0000001C-6549-47EC-A099-A1AE5D836FA1}"/>
              </c:ext>
            </c:extLst>
          </c:dPt>
          <c:dPt>
            <c:idx val="8"/>
            <c:bubble3D val="0"/>
            <c:extLst>
              <c:ext xmlns:c16="http://schemas.microsoft.com/office/drawing/2014/chart" uri="{C3380CC4-5D6E-409C-BE32-E72D297353CC}">
                <c16:uniqueId val="{0000001D-6549-47EC-A099-A1AE5D836FA1}"/>
              </c:ext>
            </c:extLst>
          </c:dPt>
          <c:dPt>
            <c:idx val="9"/>
            <c:bubble3D val="0"/>
            <c:extLst>
              <c:ext xmlns:c16="http://schemas.microsoft.com/office/drawing/2014/chart" uri="{C3380CC4-5D6E-409C-BE32-E72D297353CC}">
                <c16:uniqueId val="{0000001E-6549-47EC-A099-A1AE5D836FA1}"/>
              </c:ext>
            </c:extLst>
          </c:dPt>
          <c:dPt>
            <c:idx val="10"/>
            <c:bubble3D val="0"/>
            <c:extLst>
              <c:ext xmlns:c16="http://schemas.microsoft.com/office/drawing/2014/chart" uri="{C3380CC4-5D6E-409C-BE32-E72D297353CC}">
                <c16:uniqueId val="{0000001F-6549-47EC-A099-A1AE5D836FA1}"/>
              </c:ext>
            </c:extLst>
          </c:dPt>
          <c:dPt>
            <c:idx val="11"/>
            <c:bubble3D val="0"/>
            <c:extLst>
              <c:ext xmlns:c16="http://schemas.microsoft.com/office/drawing/2014/chart" uri="{C3380CC4-5D6E-409C-BE32-E72D297353CC}">
                <c16:uniqueId val="{00000020-6549-47EC-A099-A1AE5D836FA1}"/>
              </c:ext>
            </c:extLst>
          </c:dPt>
          <c:dPt>
            <c:idx val="12"/>
            <c:bubble3D val="0"/>
            <c:extLst>
              <c:ext xmlns:c16="http://schemas.microsoft.com/office/drawing/2014/chart" uri="{C3380CC4-5D6E-409C-BE32-E72D297353CC}">
                <c16:uniqueId val="{00000021-6549-47EC-A099-A1AE5D836FA1}"/>
              </c:ext>
            </c:extLst>
          </c:dPt>
          <c:dPt>
            <c:idx val="13"/>
            <c:bubble3D val="0"/>
            <c:extLst>
              <c:ext xmlns:c16="http://schemas.microsoft.com/office/drawing/2014/chart" uri="{C3380CC4-5D6E-409C-BE32-E72D297353CC}">
                <c16:uniqueId val="{00000022-6549-47EC-A099-A1AE5D836FA1}"/>
              </c:ext>
            </c:extLst>
          </c:dPt>
          <c:dPt>
            <c:idx val="14"/>
            <c:bubble3D val="0"/>
            <c:extLst>
              <c:ext xmlns:c16="http://schemas.microsoft.com/office/drawing/2014/chart" uri="{C3380CC4-5D6E-409C-BE32-E72D297353CC}">
                <c16:uniqueId val="{00000023-6549-47EC-A099-A1AE5D836FA1}"/>
              </c:ext>
            </c:extLst>
          </c:dPt>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549-47EC-A099-A1AE5D836FA1}"/>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549-47EC-A099-A1AE5D836FA1}"/>
                </c:ext>
              </c:extLst>
            </c:dLbl>
            <c:dLbl>
              <c:idx val="2"/>
              <c:tx>
                <c:rich>
                  <a:bodyPr/>
                  <a:lstStyle/>
                  <a:p>
                    <a:fld id="{A6A8CA04-9514-4B45-AF2C-EF92D64B774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549-47EC-A099-A1AE5D836FA1}"/>
                </c:ext>
              </c:extLst>
            </c:dLbl>
            <c:dLbl>
              <c:idx val="3"/>
              <c:tx>
                <c:rich>
                  <a:bodyPr/>
                  <a:lstStyle/>
                  <a:p>
                    <a:fld id="{D1F465B4-F3BF-44FF-8A04-BB74C111102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549-47EC-A099-A1AE5D836FA1}"/>
                </c:ext>
              </c:extLst>
            </c:dLbl>
            <c:dLbl>
              <c:idx val="4"/>
              <c:tx>
                <c:rich>
                  <a:bodyPr/>
                  <a:lstStyle/>
                  <a:p>
                    <a:fld id="{AEA96173-8E8D-4200-97BE-4CADAD5625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549-47EC-A099-A1AE5D836FA1}"/>
                </c:ext>
              </c:extLst>
            </c:dLbl>
            <c:dLbl>
              <c:idx val="5"/>
              <c:tx>
                <c:rich>
                  <a:bodyPr/>
                  <a:lstStyle/>
                  <a:p>
                    <a:fld id="{205792E7-2F67-44ED-A5A5-8562EE458D8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549-47EC-A099-A1AE5D836FA1}"/>
                </c:ext>
              </c:extLst>
            </c:dLbl>
            <c:dLbl>
              <c:idx val="6"/>
              <c:tx>
                <c:rich>
                  <a:bodyPr/>
                  <a:lstStyle/>
                  <a:p>
                    <a:fld id="{423B3CEE-0F89-4D86-A071-DFE3B6CE723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549-47EC-A099-A1AE5D836FA1}"/>
                </c:ext>
              </c:extLst>
            </c:dLbl>
            <c:dLbl>
              <c:idx val="7"/>
              <c:tx>
                <c:rich>
                  <a:bodyPr/>
                  <a:lstStyle/>
                  <a:p>
                    <a:fld id="{DB55E422-FECE-4434-B58B-1804A7FA866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549-47EC-A099-A1AE5D836FA1}"/>
                </c:ext>
              </c:extLst>
            </c:dLbl>
            <c:dLbl>
              <c:idx val="8"/>
              <c:tx>
                <c:rich>
                  <a:bodyPr/>
                  <a:lstStyle/>
                  <a:p>
                    <a:fld id="{68E85BB5-0224-4B0D-B539-E2C9FD06E3F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6549-47EC-A099-A1AE5D836FA1}"/>
                </c:ext>
              </c:extLst>
            </c:dLbl>
            <c:dLbl>
              <c:idx val="9"/>
              <c:tx>
                <c:rich>
                  <a:bodyPr/>
                  <a:lstStyle/>
                  <a:p>
                    <a:fld id="{C551897B-ACD2-411F-903E-D1CEA187F4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6549-47EC-A099-A1AE5D836FA1}"/>
                </c:ext>
              </c:extLst>
            </c:dLbl>
            <c:dLbl>
              <c:idx val="10"/>
              <c:tx>
                <c:rich>
                  <a:bodyPr/>
                  <a:lstStyle/>
                  <a:p>
                    <a:fld id="{8038FE01-F326-43DF-BC7A-90E527AE9D9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6549-47EC-A099-A1AE5D836FA1}"/>
                </c:ext>
              </c:extLst>
            </c:dLbl>
            <c:dLbl>
              <c:idx val="11"/>
              <c:tx>
                <c:rich>
                  <a:bodyPr/>
                  <a:lstStyle/>
                  <a:p>
                    <a:fld id="{104C4335-4F8E-4BA0-8916-3EC93B60DCC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549-47EC-A099-A1AE5D836FA1}"/>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'Core Slide Template'!$P$223:$P$234</c:f>
              <c:strCache>
                <c:ptCount val="12"/>
                <c:pt idx="0">
                  <c:v>&lt;5</c:v>
                </c:pt>
                <c:pt idx="1">
                  <c:v>05-09</c:v>
                </c:pt>
                <c:pt idx="2">
                  <c:v>10-14</c:v>
                </c:pt>
                <c:pt idx="3">
                  <c:v>15-19</c:v>
                </c:pt>
                <c:pt idx="4">
                  <c:v>20-24</c:v>
                </c:pt>
                <c:pt idx="5">
                  <c:v>25-34</c:v>
                </c:pt>
                <c:pt idx="6">
                  <c:v>35-44</c:v>
                </c:pt>
                <c:pt idx="7">
                  <c:v>45-54</c:v>
                </c:pt>
                <c:pt idx="8">
                  <c:v>55-64</c:v>
                </c:pt>
                <c:pt idx="9">
                  <c:v>65-74</c:v>
                </c:pt>
                <c:pt idx="10">
                  <c:v>75-84</c:v>
                </c:pt>
                <c:pt idx="11">
                  <c:v>&gt;84</c:v>
                </c:pt>
              </c:strCache>
            </c:strRef>
          </c:cat>
          <c:val>
            <c:numRef>
              <c:f>'Core Slide Template'!$R$223:$R$234</c:f>
              <c:numCache>
                <c:formatCode>General</c:formatCode>
                <c:ptCount val="12"/>
                <c:pt idx="2">
                  <c:v>1.1142227370399709</c:v>
                </c:pt>
                <c:pt idx="3">
                  <c:v>5.204542897209115</c:v>
                </c:pt>
                <c:pt idx="4">
                  <c:v>9.928261582641376</c:v>
                </c:pt>
                <c:pt idx="5">
                  <c:v>8.5554844846577911</c:v>
                </c:pt>
                <c:pt idx="6">
                  <c:v>8.5644331996608543</c:v>
                </c:pt>
                <c:pt idx="7">
                  <c:v>9.7463189156645385</c:v>
                </c:pt>
                <c:pt idx="8">
                  <c:v>11.068646649423725</c:v>
                </c:pt>
                <c:pt idx="9">
                  <c:v>11.354246981605133</c:v>
                </c:pt>
                <c:pt idx="10">
                  <c:v>15.575462916073676</c:v>
                </c:pt>
                <c:pt idx="11">
                  <c:v>17.712883189176413</c:v>
                </c:pt>
              </c:numCache>
            </c:numRef>
          </c:val>
          <c:smooth val="0"/>
          <c:extLst>
            <c:ext xmlns:c15="http://schemas.microsoft.com/office/drawing/2012/chart" uri="{02D57815-91ED-43cb-92C2-25804820EDAC}">
              <c15:datalabelsRange>
                <c15:f>'Core Slide Template'!$T$222:$T$234</c15:f>
                <c15:dlblRangeCache>
                  <c:ptCount val="13"/>
                </c15:dlblRangeCache>
              </c15:datalabelsRange>
            </c:ext>
            <c:ext xmlns:c16="http://schemas.microsoft.com/office/drawing/2014/chart" uri="{C3380CC4-5D6E-409C-BE32-E72D297353CC}">
              <c16:uniqueId val="{00000024-6549-47EC-A099-A1AE5D836FA1}"/>
            </c:ext>
          </c:extLst>
        </c:ser>
        <c:dLbls>
          <c:dLblPos val="t"/>
          <c:showLegendKey val="0"/>
          <c:showVal val="1"/>
          <c:showCatName val="0"/>
          <c:showSerName val="0"/>
          <c:showPercent val="0"/>
          <c:showBubbleSize val="0"/>
        </c:dLbls>
        <c:marker val="1"/>
        <c:smooth val="0"/>
        <c:axId val="1767943808"/>
        <c:axId val="1957248752"/>
      </c:line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57248752"/>
        <c:crosses val="autoZero"/>
        <c:auto val="1"/>
        <c:lblAlgn val="ctr"/>
        <c:lblOffset val="100"/>
        <c:noMultiLvlLbl val="0"/>
      </c:catAx>
      <c:valAx>
        <c:axId val="1957248752"/>
        <c:scaling>
          <c:orientation val="minMax"/>
          <c:max val="20"/>
          <c:min val="0"/>
        </c:scaling>
        <c:delete val="0"/>
        <c:axPos val="l"/>
        <c:numFmt formatCode="#,##0.0" sourceLinked="0"/>
        <c:majorTickMark val="none"/>
        <c:minorTickMark val="none"/>
        <c:tickLblPos val="nextTo"/>
        <c:spPr>
          <a:noFill/>
          <a:ln>
            <a:noFill/>
          </a:ln>
          <a:effectLst/>
        </c:spPr>
        <c:txPr>
          <a:bodyPr rot="-60000000" vert="horz"/>
          <a:lstStyle/>
          <a:p>
            <a:pPr>
              <a:defRPr/>
            </a:pPr>
            <a:endParaRPr lang="en-US"/>
          </a:p>
        </c:txPr>
        <c:crossAx val="1767943808"/>
        <c:crosses val="autoZero"/>
        <c:crossBetween val="between"/>
        <c:majorUnit val="5"/>
      </c:valAx>
    </c:plotArea>
    <c:legend>
      <c:legendPos val="r"/>
      <c:layout>
        <c:manualLayout>
          <c:xMode val="edge"/>
          <c:yMode val="edge"/>
          <c:x val="8.2393888062024495E-2"/>
          <c:y val="8.7601494835136809E-2"/>
          <c:w val="0.1892507253916598"/>
          <c:h val="0.10689935914583794"/>
        </c:manualLayout>
      </c:layout>
      <c:overlay val="0"/>
    </c:legend>
    <c:plotVisOnly val="1"/>
    <c:dispBlanksAs val="gap"/>
    <c:showDLblsOverMax val="0"/>
    <c:extLst/>
  </c:chart>
  <c:spPr>
    <a:solidFill>
      <a:schemeClr val="bg1"/>
    </a:solidFill>
    <a:ln w="9525" cap="flat" cmpd="sng" algn="ctr">
      <a:noFill/>
      <a:round/>
    </a:ln>
    <a:effectLst/>
  </c:spPr>
  <c:txPr>
    <a:bodyPr/>
    <a:lstStyle/>
    <a:p>
      <a:pPr>
        <a:defRPr sz="1400"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25305258362609E-2"/>
          <c:y val="0.12186908589243395"/>
          <c:w val="0.91683270388470739"/>
          <c:h val="0.64345490318716914"/>
        </c:manualLayout>
      </c:layout>
      <c:lineChart>
        <c:grouping val="standard"/>
        <c:varyColors val="0"/>
        <c:ser>
          <c:idx val="0"/>
          <c:order val="0"/>
          <c:spPr>
            <a:ln w="50800" cap="rnd">
              <a:solidFill>
                <a:sysClr val="window" lastClr="FFFFFF">
                  <a:lumMod val="65000"/>
                </a:sysClr>
              </a:solidFill>
              <a:round/>
            </a:ln>
            <a:effectLst/>
          </c:spPr>
          <c:marker>
            <c:symbol val="circle"/>
            <c:size val="8"/>
            <c:spPr>
              <a:solidFill>
                <a:sysClr val="window" lastClr="FFFFFF">
                  <a:lumMod val="65000"/>
                </a:sysClr>
              </a:solidFill>
              <a:ln w="9525">
                <a:solidFill>
                  <a:sysClr val="window" lastClr="FFFFFF">
                    <a:lumMod val="65000"/>
                  </a:sysClr>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'Core Slide Template'!$Q$363:$Q$372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Template'!$R$363:$R$372</c:f>
              <c:numCache>
                <c:formatCode>General</c:formatCode>
                <c:ptCount val="10"/>
                <c:pt idx="0">
                  <c:v>16</c:v>
                </c:pt>
                <c:pt idx="1">
                  <c:v>14</c:v>
                </c:pt>
                <c:pt idx="2">
                  <c:v>11</c:v>
                </c:pt>
                <c:pt idx="3">
                  <c:v>11</c:v>
                </c:pt>
                <c:pt idx="4">
                  <c:v>24</c:v>
                </c:pt>
                <c:pt idx="5">
                  <c:v>15</c:v>
                </c:pt>
                <c:pt idx="6">
                  <c:v>23</c:v>
                </c:pt>
                <c:pt idx="7">
                  <c:v>32</c:v>
                </c:pt>
                <c:pt idx="8">
                  <c:v>25</c:v>
                </c:pt>
                <c:pt idx="9">
                  <c:v>29</c:v>
                </c:pt>
              </c:numCache>
            </c:numRef>
          </c:val>
          <c:smooth val="0"/>
          <c:extLst>
            <c:ext xmlns:c16="http://schemas.microsoft.com/office/drawing/2014/chart" uri="{C3380CC4-5D6E-409C-BE32-E72D297353CC}">
              <c16:uniqueId val="{00000000-ED62-4588-B5FD-F041184B6323}"/>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95313621726686E-2"/>
          <c:y val="0.1584839375758092"/>
          <c:w val="0.90231826589596698"/>
          <c:h val="0.57170286275011539"/>
        </c:manualLayout>
      </c:layout>
      <c:barChart>
        <c:barDir val="col"/>
        <c:grouping val="clustered"/>
        <c:varyColors val="0"/>
        <c:ser>
          <c:idx val="1"/>
          <c:order val="0"/>
          <c:spPr>
            <a:solidFill>
              <a:sysClr val="window" lastClr="FFFFFF">
                <a:lumMod val="65000"/>
              </a:sysClr>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FD2C-4D23-A7CA-01D1762C6EE8}"/>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Template'!$Q$377:$Q$390</c:f>
              <c:strCache>
                <c:ptCount val="14"/>
                <c:pt idx="0">
                  <c:v>Self-
Inflicted</c:v>
                </c:pt>
                <c:pt idx="1">
                  <c:v>Inflicted by
Another 
Person</c:v>
                </c:pt>
                <c:pt idx="2">
                  <c:v>Unknown
Who
Inflicted</c:v>
                </c:pt>
                <c:pt idx="4">
                  <c:v>Male</c:v>
                </c:pt>
                <c:pt idx="5">
                  <c:v>Female</c:v>
                </c:pt>
                <c:pt idx="7">
                  <c:v>&lt;10</c:v>
                </c:pt>
                <c:pt idx="8">
                  <c:v>10-17</c:v>
                </c:pt>
                <c:pt idx="9">
                  <c:v>18-24</c:v>
                </c:pt>
                <c:pt idx="10">
                  <c:v>25-34</c:v>
                </c:pt>
                <c:pt idx="11">
                  <c:v>35-44</c:v>
                </c:pt>
                <c:pt idx="12">
                  <c:v>45-64</c:v>
                </c:pt>
                <c:pt idx="13">
                  <c:v>65+</c:v>
                </c:pt>
              </c:strCache>
            </c:strRef>
          </c:cat>
          <c:val>
            <c:numRef>
              <c:f>'Core Slide Template'!$S$377:$S$390</c:f>
              <c:numCache>
                <c:formatCode>0.0</c:formatCode>
                <c:ptCount val="14"/>
                <c:pt idx="0">
                  <c:v>50</c:v>
                </c:pt>
                <c:pt idx="1">
                  <c:v>41.5</c:v>
                </c:pt>
                <c:pt idx="2">
                  <c:v>8.5</c:v>
                </c:pt>
                <c:pt idx="4">
                  <c:v>79.5</c:v>
                </c:pt>
                <c:pt idx="5">
                  <c:v>20.5</c:v>
                </c:pt>
                <c:pt idx="7">
                  <c:v>16.5</c:v>
                </c:pt>
                <c:pt idx="8">
                  <c:v>17.5</c:v>
                </c:pt>
                <c:pt idx="9">
                  <c:v>23.5</c:v>
                </c:pt>
                <c:pt idx="10">
                  <c:v>10.5</c:v>
                </c:pt>
                <c:pt idx="11">
                  <c:v>8</c:v>
                </c:pt>
                <c:pt idx="12">
                  <c:v>16.5</c:v>
                </c:pt>
                <c:pt idx="13">
                  <c:v>7.5</c:v>
                </c:pt>
              </c:numCache>
            </c:numRef>
          </c:val>
          <c:extLst>
            <c:ext xmlns:c16="http://schemas.microsoft.com/office/drawing/2014/chart" uri="{C3380CC4-5D6E-409C-BE32-E72D297353CC}">
              <c16:uniqueId val="{00000002-FD2C-4D23-A7CA-01D1762C6EE8}"/>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r>
                  <a:rPr lang="en-US" sz="1400"/>
                  <a:t>Percent</a:t>
                </a:r>
              </a:p>
            </c:rich>
          </c:tx>
          <c:layout>
            <c:manualLayout>
              <c:xMode val="edge"/>
              <c:yMode val="edge"/>
              <c:x val="8.8617569869350824E-3"/>
              <c:y val="8.0372565484955791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E7457-4272-43C0-BB35-03C896ED475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3133D94C-B62C-4CF9-86D7-612CE0BB737F}">
      <dgm:prSet phldrT="[Text]"/>
      <dgm:spPr>
        <a:solidFill>
          <a:schemeClr val="accent1">
            <a:lumMod val="50000"/>
          </a:schemeClr>
        </a:solidFill>
      </dgm:spPr>
      <dgm:t>
        <a:bodyPr/>
        <a:lstStyle/>
        <a:p>
          <a:r>
            <a:rPr lang="en-US" b="1" dirty="0"/>
            <a:t>STRATEGY 1</a:t>
          </a:r>
        </a:p>
      </dgm:t>
    </dgm:pt>
    <dgm:pt modelId="{CD0BCB4E-58CE-4102-8EE6-2816B04AF324}" type="parTrans" cxnId="{2DE0A113-03D2-4D43-A5B6-2C46C1DB428C}">
      <dgm:prSet/>
      <dgm:spPr/>
      <dgm:t>
        <a:bodyPr/>
        <a:lstStyle/>
        <a:p>
          <a:endParaRPr lang="en-US"/>
        </a:p>
      </dgm:t>
    </dgm:pt>
    <dgm:pt modelId="{AABB4484-A3ED-49BD-996E-94512A91B59E}" type="sibTrans" cxnId="{2DE0A113-03D2-4D43-A5B6-2C46C1DB428C}">
      <dgm:prSet/>
      <dgm:spPr/>
      <dgm:t>
        <a:bodyPr/>
        <a:lstStyle/>
        <a:p>
          <a:endParaRPr lang="en-US"/>
        </a:p>
      </dgm:t>
    </dgm:pt>
    <dgm:pt modelId="{12336517-F504-4345-9F42-826B54FA2A7C}">
      <dgm:prSet phldrT="[Text]"/>
      <dgm:spPr>
        <a:solidFill>
          <a:srgbClr val="CCCFD7">
            <a:alpha val="89804"/>
          </a:srgbClr>
        </a:solidFill>
      </dgm:spPr>
      <dgm:t>
        <a:bodyPr/>
        <a:lstStyle/>
        <a:p>
          <a:pPr>
            <a:buFont typeface="Arial" panose="020B0604020202020204" pitchFamily="34" charset="0"/>
            <a:buChar char="•"/>
          </a:pPr>
          <a:r>
            <a:rPr lang="en-US" b="1" dirty="0">
              <a:latin typeface="+mn-lt"/>
            </a:rPr>
            <a:t>Increase the timeliness </a:t>
          </a:r>
          <a:r>
            <a:rPr lang="en-US" b="0" dirty="0">
              <a:latin typeface="+mn-lt"/>
            </a:rPr>
            <a:t>of ED visits for firearm injuries reporting.</a:t>
          </a:r>
          <a:endParaRPr lang="en-US" dirty="0">
            <a:latin typeface="+mn-lt"/>
          </a:endParaRPr>
        </a:p>
      </dgm:t>
    </dgm:pt>
    <dgm:pt modelId="{DBD65ED2-0476-4A79-B24F-4BA726A0D82E}" type="parTrans" cxnId="{6259569C-F8AA-4BB5-A571-6FF5F2B6B47A}">
      <dgm:prSet/>
      <dgm:spPr/>
      <dgm:t>
        <a:bodyPr/>
        <a:lstStyle/>
        <a:p>
          <a:endParaRPr lang="en-US"/>
        </a:p>
      </dgm:t>
    </dgm:pt>
    <dgm:pt modelId="{0799C7D4-4038-40DC-A68C-0359D9326291}" type="sibTrans" cxnId="{6259569C-F8AA-4BB5-A571-6FF5F2B6B47A}">
      <dgm:prSet/>
      <dgm:spPr/>
      <dgm:t>
        <a:bodyPr/>
        <a:lstStyle/>
        <a:p>
          <a:endParaRPr lang="en-US"/>
        </a:p>
      </dgm:t>
    </dgm:pt>
    <dgm:pt modelId="{4107DD08-1806-4AB1-B4C4-8486262A8FE2}">
      <dgm:prSet phldrT="[Text]"/>
      <dgm:spPr>
        <a:solidFill>
          <a:schemeClr val="accent1">
            <a:lumMod val="50000"/>
          </a:schemeClr>
        </a:solidFill>
      </dgm:spPr>
      <dgm:t>
        <a:bodyPr/>
        <a:lstStyle/>
        <a:p>
          <a:r>
            <a:rPr lang="en-US" b="1" dirty="0"/>
            <a:t>STRATEGY 2</a:t>
          </a:r>
        </a:p>
      </dgm:t>
    </dgm:pt>
    <dgm:pt modelId="{A030B9D8-B7FD-464C-9F3D-D23199BB1D01}" type="parTrans" cxnId="{D7C3FA45-FE16-4121-9CB2-95EE7608B9FA}">
      <dgm:prSet/>
      <dgm:spPr/>
      <dgm:t>
        <a:bodyPr/>
        <a:lstStyle/>
        <a:p>
          <a:endParaRPr lang="en-US"/>
        </a:p>
      </dgm:t>
    </dgm:pt>
    <dgm:pt modelId="{D60E76C8-51D3-498E-A9A3-AA832F2955EC}" type="sibTrans" cxnId="{D7C3FA45-FE16-4121-9CB2-95EE7608B9FA}">
      <dgm:prSet/>
      <dgm:spPr/>
      <dgm:t>
        <a:bodyPr/>
        <a:lstStyle/>
        <a:p>
          <a:endParaRPr lang="en-US"/>
        </a:p>
      </dgm:t>
    </dgm:pt>
    <dgm:pt modelId="{A5890730-4188-4483-A243-EFFD6AFC083C}">
      <dgm:prSet phldrT="[Text]"/>
      <dgm:spPr>
        <a:solidFill>
          <a:srgbClr val="CCCFD7">
            <a:alpha val="90000"/>
          </a:srgbClr>
        </a:solidFill>
      </dgm:spPr>
      <dgm:t>
        <a:bodyPr/>
        <a:lstStyle/>
        <a:p>
          <a:pPr>
            <a:buFont typeface="Arial" panose="020B0604020202020204" pitchFamily="34" charset="0"/>
            <a:buChar char="•"/>
          </a:pPr>
          <a:r>
            <a:rPr lang="en-US" b="1" dirty="0">
              <a:effectLst/>
              <a:latin typeface="+mn-lt"/>
              <a:ea typeface="Times New Roman" panose="02020603050405020304" pitchFamily="18" charset="0"/>
            </a:rPr>
            <a:t>Disseminate surveillance findings </a:t>
          </a:r>
          <a:r>
            <a:rPr lang="en-US" b="0" dirty="0">
              <a:effectLst/>
              <a:latin typeface="+mn-lt"/>
              <a:ea typeface="Times New Roman" panose="02020603050405020304" pitchFamily="18" charset="0"/>
            </a:rPr>
            <a:t>to key stakeholders.</a:t>
          </a:r>
          <a:endParaRPr lang="en-US" dirty="0">
            <a:latin typeface="+mn-lt"/>
          </a:endParaRPr>
        </a:p>
      </dgm:t>
    </dgm:pt>
    <dgm:pt modelId="{E28CD4BF-B20E-4AF5-ACFA-3985F94BC3B8}" type="parTrans" cxnId="{94D403EA-5182-46DD-93FA-3CEB4ED309AC}">
      <dgm:prSet/>
      <dgm:spPr/>
      <dgm:t>
        <a:bodyPr/>
        <a:lstStyle/>
        <a:p>
          <a:endParaRPr lang="en-US"/>
        </a:p>
      </dgm:t>
    </dgm:pt>
    <dgm:pt modelId="{5D94F2CB-9672-4C76-9DD3-2611DD9F7EA7}" type="sibTrans" cxnId="{94D403EA-5182-46DD-93FA-3CEB4ED309AC}">
      <dgm:prSet/>
      <dgm:spPr/>
      <dgm:t>
        <a:bodyPr/>
        <a:lstStyle/>
        <a:p>
          <a:endParaRPr lang="en-US"/>
        </a:p>
      </dgm:t>
    </dgm:pt>
    <dgm:pt modelId="{1FCA475D-8877-4FDD-A34A-2EA6D2081E58}">
      <dgm:prSet/>
      <dgm:spPr>
        <a:solidFill>
          <a:srgbClr val="CCCFD7">
            <a:alpha val="89804"/>
          </a:srgbClr>
        </a:solidFill>
      </dgm:spPr>
      <dgm:t>
        <a:bodyPr/>
        <a:lstStyle/>
        <a:p>
          <a:r>
            <a:rPr lang="en-US" b="1" dirty="0">
              <a:latin typeface="+mn-lt"/>
            </a:rPr>
            <a:t>Increase availability </a:t>
          </a:r>
          <a:r>
            <a:rPr lang="en-US" b="0" dirty="0">
              <a:latin typeface="+mn-lt"/>
            </a:rPr>
            <a:t>of rapid, reliable, and </a:t>
          </a:r>
          <a:r>
            <a:rPr lang="en-US" b="0" dirty="0">
              <a:effectLst/>
              <a:latin typeface="+mn-lt"/>
              <a:ea typeface="Times New Roman" panose="02020603050405020304" pitchFamily="18" charset="0"/>
            </a:rPr>
            <a:t>geographically-specific surveillance data on ED visits for nonfatal firearm injuries.</a:t>
          </a:r>
        </a:p>
      </dgm:t>
    </dgm:pt>
    <dgm:pt modelId="{C0D45CEE-4E49-4C76-BE95-D224F336E1E7}" type="parTrans" cxnId="{4D195CE0-EF51-45B6-9403-D9FAE7A77911}">
      <dgm:prSet/>
      <dgm:spPr/>
      <dgm:t>
        <a:bodyPr/>
        <a:lstStyle/>
        <a:p>
          <a:endParaRPr lang="en-US"/>
        </a:p>
      </dgm:t>
    </dgm:pt>
    <dgm:pt modelId="{4C3D5635-DEBF-423B-8D2B-BDBEFCCD6A0B}" type="sibTrans" cxnId="{4D195CE0-EF51-45B6-9403-D9FAE7A77911}">
      <dgm:prSet/>
      <dgm:spPr/>
      <dgm:t>
        <a:bodyPr/>
        <a:lstStyle/>
        <a:p>
          <a:endParaRPr lang="en-US"/>
        </a:p>
      </dgm:t>
    </dgm:pt>
    <dgm:pt modelId="{2674B533-8A11-4092-8051-BFA0A775DB9B}">
      <dgm:prSet/>
      <dgm:spPr>
        <a:solidFill>
          <a:srgbClr val="CCCFD7">
            <a:alpha val="89804"/>
          </a:srgbClr>
        </a:solidFill>
      </dgm:spPr>
      <dgm:t>
        <a:bodyPr/>
        <a:lstStyle/>
        <a:p>
          <a:r>
            <a:rPr lang="en-US" b="1" dirty="0">
              <a:effectLst/>
              <a:latin typeface="+mn-lt"/>
              <a:ea typeface="Times New Roman" panose="02020603050405020304" pitchFamily="18" charset="0"/>
            </a:rPr>
            <a:t>Improve</a:t>
          </a:r>
          <a:r>
            <a:rPr lang="en-US" dirty="0">
              <a:effectLst/>
              <a:latin typeface="+mn-lt"/>
              <a:ea typeface="Times New Roman" panose="02020603050405020304" pitchFamily="18" charset="0"/>
            </a:rPr>
            <a:t> </a:t>
          </a:r>
          <a:r>
            <a:rPr lang="en-US" b="0" dirty="0">
              <a:effectLst/>
              <a:latin typeface="+mn-lt"/>
              <a:ea typeface="Times New Roman" panose="02020603050405020304" pitchFamily="18" charset="0"/>
            </a:rPr>
            <a:t>firearm injury syndromic </a:t>
          </a:r>
          <a:r>
            <a:rPr lang="en-US" b="1" dirty="0">
              <a:effectLst/>
              <a:latin typeface="+mn-lt"/>
              <a:ea typeface="Times New Roman" panose="02020603050405020304" pitchFamily="18" charset="0"/>
            </a:rPr>
            <a:t>surveillance methodology</a:t>
          </a:r>
          <a:r>
            <a:rPr lang="en-US" b="0" dirty="0">
              <a:effectLst/>
              <a:latin typeface="+mn-lt"/>
              <a:ea typeface="Times New Roman" panose="02020603050405020304" pitchFamily="18" charset="0"/>
            </a:rPr>
            <a:t>. </a:t>
          </a:r>
        </a:p>
      </dgm:t>
    </dgm:pt>
    <dgm:pt modelId="{52C2D470-6EFA-4FA7-97A9-AF8BC08464F2}" type="parTrans" cxnId="{C73CF47F-57ED-4B4E-B598-12ABB4575E14}">
      <dgm:prSet/>
      <dgm:spPr/>
      <dgm:t>
        <a:bodyPr/>
        <a:lstStyle/>
        <a:p>
          <a:endParaRPr lang="en-US"/>
        </a:p>
      </dgm:t>
    </dgm:pt>
    <dgm:pt modelId="{94EEC6BB-0255-4A47-929C-4EDA5BCA201B}" type="sibTrans" cxnId="{C73CF47F-57ED-4B4E-B598-12ABB4575E14}">
      <dgm:prSet/>
      <dgm:spPr/>
      <dgm:t>
        <a:bodyPr/>
        <a:lstStyle/>
        <a:p>
          <a:endParaRPr lang="en-US"/>
        </a:p>
      </dgm:t>
    </dgm:pt>
    <dgm:pt modelId="{70CCD3E4-374C-4899-89C1-23A47E21D0C2}" type="pres">
      <dgm:prSet presAssocID="{81BE7457-4272-43C0-BB35-03C896ED4757}" presName="Name0" presStyleCnt="0">
        <dgm:presLayoutVars>
          <dgm:dir/>
          <dgm:animLvl val="lvl"/>
          <dgm:resizeHandles val="exact"/>
        </dgm:presLayoutVars>
      </dgm:prSet>
      <dgm:spPr/>
    </dgm:pt>
    <dgm:pt modelId="{7E7CAD3D-C6AE-4285-8EAF-368D2F7D2A9B}" type="pres">
      <dgm:prSet presAssocID="{3133D94C-B62C-4CF9-86D7-612CE0BB737F}" presName="composite" presStyleCnt="0"/>
      <dgm:spPr/>
    </dgm:pt>
    <dgm:pt modelId="{7C31D7E9-D8A3-4377-8FC5-AA93198D51C0}" type="pres">
      <dgm:prSet presAssocID="{3133D94C-B62C-4CF9-86D7-612CE0BB737F}" presName="parTx" presStyleLbl="alignNode1" presStyleIdx="0" presStyleCnt="2">
        <dgm:presLayoutVars>
          <dgm:chMax val="0"/>
          <dgm:chPref val="0"/>
          <dgm:bulletEnabled val="1"/>
        </dgm:presLayoutVars>
      </dgm:prSet>
      <dgm:spPr/>
    </dgm:pt>
    <dgm:pt modelId="{B8D07944-C1EC-49D9-A191-AEEDF98F6B79}" type="pres">
      <dgm:prSet presAssocID="{3133D94C-B62C-4CF9-86D7-612CE0BB737F}" presName="desTx" presStyleLbl="alignAccFollowNode1" presStyleIdx="0" presStyleCnt="2">
        <dgm:presLayoutVars>
          <dgm:bulletEnabled val="1"/>
        </dgm:presLayoutVars>
      </dgm:prSet>
      <dgm:spPr/>
    </dgm:pt>
    <dgm:pt modelId="{550DD140-821F-4EA8-B4AA-D700A07913E2}" type="pres">
      <dgm:prSet presAssocID="{AABB4484-A3ED-49BD-996E-94512A91B59E}" presName="space" presStyleCnt="0"/>
      <dgm:spPr/>
    </dgm:pt>
    <dgm:pt modelId="{6D4FD2CC-0CBE-4D9C-8C60-702E5D4B144D}" type="pres">
      <dgm:prSet presAssocID="{4107DD08-1806-4AB1-B4C4-8486262A8FE2}" presName="composite" presStyleCnt="0"/>
      <dgm:spPr/>
    </dgm:pt>
    <dgm:pt modelId="{9BCD172F-CEEA-47CF-B96D-E9DA4C186B16}" type="pres">
      <dgm:prSet presAssocID="{4107DD08-1806-4AB1-B4C4-8486262A8FE2}" presName="parTx" presStyleLbl="alignNode1" presStyleIdx="1" presStyleCnt="2">
        <dgm:presLayoutVars>
          <dgm:chMax val="0"/>
          <dgm:chPref val="0"/>
          <dgm:bulletEnabled val="1"/>
        </dgm:presLayoutVars>
      </dgm:prSet>
      <dgm:spPr/>
    </dgm:pt>
    <dgm:pt modelId="{9493D625-E1B9-4BB2-B3E5-39C2683F9526}" type="pres">
      <dgm:prSet presAssocID="{4107DD08-1806-4AB1-B4C4-8486262A8FE2}" presName="desTx" presStyleLbl="alignAccFollowNode1" presStyleIdx="1" presStyleCnt="2">
        <dgm:presLayoutVars>
          <dgm:bulletEnabled val="1"/>
        </dgm:presLayoutVars>
      </dgm:prSet>
      <dgm:spPr/>
    </dgm:pt>
  </dgm:ptLst>
  <dgm:cxnLst>
    <dgm:cxn modelId="{A22F1E0B-C632-4098-A46A-04C3351015D8}" type="presOf" srcId="{12336517-F504-4345-9F42-826B54FA2A7C}" destId="{B8D07944-C1EC-49D9-A191-AEEDF98F6B79}" srcOrd="0" destOrd="0" presId="urn:microsoft.com/office/officeart/2005/8/layout/hList1"/>
    <dgm:cxn modelId="{2DE0A113-03D2-4D43-A5B6-2C46C1DB428C}" srcId="{81BE7457-4272-43C0-BB35-03C896ED4757}" destId="{3133D94C-B62C-4CF9-86D7-612CE0BB737F}" srcOrd="0" destOrd="0" parTransId="{CD0BCB4E-58CE-4102-8EE6-2816B04AF324}" sibTransId="{AABB4484-A3ED-49BD-996E-94512A91B59E}"/>
    <dgm:cxn modelId="{00FBAB21-1805-4F8D-8614-4910DBDB20AC}" type="presOf" srcId="{A5890730-4188-4483-A243-EFFD6AFC083C}" destId="{9493D625-E1B9-4BB2-B3E5-39C2683F9526}" srcOrd="0" destOrd="0" presId="urn:microsoft.com/office/officeart/2005/8/layout/hList1"/>
    <dgm:cxn modelId="{D7C3FA45-FE16-4121-9CB2-95EE7608B9FA}" srcId="{81BE7457-4272-43C0-BB35-03C896ED4757}" destId="{4107DD08-1806-4AB1-B4C4-8486262A8FE2}" srcOrd="1" destOrd="0" parTransId="{A030B9D8-B7FD-464C-9F3D-D23199BB1D01}" sibTransId="{D60E76C8-51D3-498E-A9A3-AA832F2955EC}"/>
    <dgm:cxn modelId="{C73CF47F-57ED-4B4E-B598-12ABB4575E14}" srcId="{3133D94C-B62C-4CF9-86D7-612CE0BB737F}" destId="{2674B533-8A11-4092-8051-BFA0A775DB9B}" srcOrd="2" destOrd="0" parTransId="{52C2D470-6EFA-4FA7-97A9-AF8BC08464F2}" sibTransId="{94EEC6BB-0255-4A47-929C-4EDA5BCA201B}"/>
    <dgm:cxn modelId="{0D930996-29C0-42EA-B04F-CBC348E48126}" type="presOf" srcId="{3133D94C-B62C-4CF9-86D7-612CE0BB737F}" destId="{7C31D7E9-D8A3-4377-8FC5-AA93198D51C0}" srcOrd="0" destOrd="0" presId="urn:microsoft.com/office/officeart/2005/8/layout/hList1"/>
    <dgm:cxn modelId="{6259569C-F8AA-4BB5-A571-6FF5F2B6B47A}" srcId="{3133D94C-B62C-4CF9-86D7-612CE0BB737F}" destId="{12336517-F504-4345-9F42-826B54FA2A7C}" srcOrd="0" destOrd="0" parTransId="{DBD65ED2-0476-4A79-B24F-4BA726A0D82E}" sibTransId="{0799C7D4-4038-40DC-A68C-0359D9326291}"/>
    <dgm:cxn modelId="{052551AD-627F-41EC-AD64-403DE8ABE790}" type="presOf" srcId="{1FCA475D-8877-4FDD-A34A-2EA6D2081E58}" destId="{B8D07944-C1EC-49D9-A191-AEEDF98F6B79}" srcOrd="0" destOrd="1" presId="urn:microsoft.com/office/officeart/2005/8/layout/hList1"/>
    <dgm:cxn modelId="{C582D2B3-DEF2-47E3-AF8D-703D7E17C1B3}" type="presOf" srcId="{4107DD08-1806-4AB1-B4C4-8486262A8FE2}" destId="{9BCD172F-CEEA-47CF-B96D-E9DA4C186B16}" srcOrd="0" destOrd="0" presId="urn:microsoft.com/office/officeart/2005/8/layout/hList1"/>
    <dgm:cxn modelId="{F6BEF3C5-6696-4FCF-8D6D-B5FBD2FE06E7}" type="presOf" srcId="{2674B533-8A11-4092-8051-BFA0A775DB9B}" destId="{B8D07944-C1EC-49D9-A191-AEEDF98F6B79}" srcOrd="0" destOrd="2" presId="urn:microsoft.com/office/officeart/2005/8/layout/hList1"/>
    <dgm:cxn modelId="{4D195CE0-EF51-45B6-9403-D9FAE7A77911}" srcId="{3133D94C-B62C-4CF9-86D7-612CE0BB737F}" destId="{1FCA475D-8877-4FDD-A34A-2EA6D2081E58}" srcOrd="1" destOrd="0" parTransId="{C0D45CEE-4E49-4C76-BE95-D224F336E1E7}" sibTransId="{4C3D5635-DEBF-423B-8D2B-BDBEFCCD6A0B}"/>
    <dgm:cxn modelId="{94D403EA-5182-46DD-93FA-3CEB4ED309AC}" srcId="{4107DD08-1806-4AB1-B4C4-8486262A8FE2}" destId="{A5890730-4188-4483-A243-EFFD6AFC083C}" srcOrd="0" destOrd="0" parTransId="{E28CD4BF-B20E-4AF5-ACFA-3985F94BC3B8}" sibTransId="{5D94F2CB-9672-4C76-9DD3-2611DD9F7EA7}"/>
    <dgm:cxn modelId="{9941E4FB-9230-4195-BD7C-7A03EA2E30E7}" type="presOf" srcId="{81BE7457-4272-43C0-BB35-03C896ED4757}" destId="{70CCD3E4-374C-4899-89C1-23A47E21D0C2}" srcOrd="0" destOrd="0" presId="urn:microsoft.com/office/officeart/2005/8/layout/hList1"/>
    <dgm:cxn modelId="{62650768-898B-4F5D-A35D-BB922C934CB7}" type="presParOf" srcId="{70CCD3E4-374C-4899-89C1-23A47E21D0C2}" destId="{7E7CAD3D-C6AE-4285-8EAF-368D2F7D2A9B}" srcOrd="0" destOrd="0" presId="urn:microsoft.com/office/officeart/2005/8/layout/hList1"/>
    <dgm:cxn modelId="{1AD062DD-958D-49D4-8D6B-8299F695C492}" type="presParOf" srcId="{7E7CAD3D-C6AE-4285-8EAF-368D2F7D2A9B}" destId="{7C31D7E9-D8A3-4377-8FC5-AA93198D51C0}" srcOrd="0" destOrd="0" presId="urn:microsoft.com/office/officeart/2005/8/layout/hList1"/>
    <dgm:cxn modelId="{21E28CE3-DBBA-4B95-9213-A86E34261E85}" type="presParOf" srcId="{7E7CAD3D-C6AE-4285-8EAF-368D2F7D2A9B}" destId="{B8D07944-C1EC-49D9-A191-AEEDF98F6B79}" srcOrd="1" destOrd="0" presId="urn:microsoft.com/office/officeart/2005/8/layout/hList1"/>
    <dgm:cxn modelId="{9D51B4AD-9EA7-428D-B241-39E404487AE1}" type="presParOf" srcId="{70CCD3E4-374C-4899-89C1-23A47E21D0C2}" destId="{550DD140-821F-4EA8-B4AA-D700A07913E2}" srcOrd="1" destOrd="0" presId="urn:microsoft.com/office/officeart/2005/8/layout/hList1"/>
    <dgm:cxn modelId="{0F8092B5-EDEC-427E-8D3C-30B97A532AEE}" type="presParOf" srcId="{70CCD3E4-374C-4899-89C1-23A47E21D0C2}" destId="{6D4FD2CC-0CBE-4D9C-8C60-702E5D4B144D}" srcOrd="2" destOrd="0" presId="urn:microsoft.com/office/officeart/2005/8/layout/hList1"/>
    <dgm:cxn modelId="{00768970-785F-443F-8259-BB1D198923D6}" type="presParOf" srcId="{6D4FD2CC-0CBE-4D9C-8C60-702E5D4B144D}" destId="{9BCD172F-CEEA-47CF-B96D-E9DA4C186B16}" srcOrd="0" destOrd="0" presId="urn:microsoft.com/office/officeart/2005/8/layout/hList1"/>
    <dgm:cxn modelId="{291201F1-52A5-4D7C-B77D-50F251238448}" type="presParOf" srcId="{6D4FD2CC-0CBE-4D9C-8C60-702E5D4B144D}" destId="{9493D625-E1B9-4BB2-B3E5-39C2683F95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D7E9-D8A3-4377-8FC5-AA93198D51C0}">
      <dsp:nvSpPr>
        <dsp:cNvPr id="0" name=""/>
        <dsp:cNvSpPr/>
      </dsp:nvSpPr>
      <dsp:spPr>
        <a:xfrm>
          <a:off x="41" y="388763"/>
          <a:ext cx="3931701" cy="5184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STRATEGY 1</a:t>
          </a:r>
        </a:p>
      </dsp:txBody>
      <dsp:txXfrm>
        <a:off x="41" y="388763"/>
        <a:ext cx="3931701" cy="518400"/>
      </dsp:txXfrm>
    </dsp:sp>
    <dsp:sp modelId="{B8D07944-C1EC-49D9-A191-AEEDF98F6B79}">
      <dsp:nvSpPr>
        <dsp:cNvPr id="0" name=""/>
        <dsp:cNvSpPr/>
      </dsp:nvSpPr>
      <dsp:spPr>
        <a:xfrm>
          <a:off x="41" y="907163"/>
          <a:ext cx="3931701" cy="2223449"/>
        </a:xfrm>
        <a:prstGeom prst="rect">
          <a:avLst/>
        </a:prstGeom>
        <a:solidFill>
          <a:srgbClr val="CCCFD7">
            <a:alpha val="89804"/>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mn-lt"/>
            </a:rPr>
            <a:t>Increase the timeliness </a:t>
          </a:r>
          <a:r>
            <a:rPr lang="en-US" sz="1800" b="0" kern="1200" dirty="0">
              <a:latin typeface="+mn-lt"/>
            </a:rPr>
            <a:t>of ED visits for firearm injuries reporting.</a:t>
          </a:r>
          <a:endParaRPr lang="en-US" sz="1800" kern="1200" dirty="0">
            <a:latin typeface="+mn-lt"/>
          </a:endParaRPr>
        </a:p>
        <a:p>
          <a:pPr marL="171450" lvl="1" indent="-171450" algn="l" defTabSz="800100">
            <a:lnSpc>
              <a:spcPct val="90000"/>
            </a:lnSpc>
            <a:spcBef>
              <a:spcPct val="0"/>
            </a:spcBef>
            <a:spcAft>
              <a:spcPct val="15000"/>
            </a:spcAft>
            <a:buChar char="•"/>
          </a:pPr>
          <a:r>
            <a:rPr lang="en-US" sz="1800" b="1" kern="1200" dirty="0">
              <a:latin typeface="+mn-lt"/>
            </a:rPr>
            <a:t>Increase availability </a:t>
          </a:r>
          <a:r>
            <a:rPr lang="en-US" sz="1800" b="0" kern="1200" dirty="0">
              <a:latin typeface="+mn-lt"/>
            </a:rPr>
            <a:t>of rapid, reliable, and </a:t>
          </a:r>
          <a:r>
            <a:rPr lang="en-US" sz="1800" b="0" kern="1200" dirty="0">
              <a:effectLst/>
              <a:latin typeface="+mn-lt"/>
              <a:ea typeface="Times New Roman" panose="02020603050405020304" pitchFamily="18" charset="0"/>
            </a:rPr>
            <a:t>geographically-specific surveillance data on ED visits for nonfatal firearm injuries.</a:t>
          </a:r>
        </a:p>
        <a:p>
          <a:pPr marL="171450" lvl="1" indent="-171450" algn="l" defTabSz="800100">
            <a:lnSpc>
              <a:spcPct val="90000"/>
            </a:lnSpc>
            <a:spcBef>
              <a:spcPct val="0"/>
            </a:spcBef>
            <a:spcAft>
              <a:spcPct val="15000"/>
            </a:spcAft>
            <a:buChar char="•"/>
          </a:pPr>
          <a:r>
            <a:rPr lang="en-US" sz="1800" b="1" kern="1200" dirty="0">
              <a:effectLst/>
              <a:latin typeface="+mn-lt"/>
              <a:ea typeface="Times New Roman" panose="02020603050405020304" pitchFamily="18" charset="0"/>
            </a:rPr>
            <a:t>Improve</a:t>
          </a:r>
          <a:r>
            <a:rPr lang="en-US" sz="1800" kern="1200" dirty="0">
              <a:effectLst/>
              <a:latin typeface="+mn-lt"/>
              <a:ea typeface="Times New Roman" panose="02020603050405020304" pitchFamily="18" charset="0"/>
            </a:rPr>
            <a:t> </a:t>
          </a:r>
          <a:r>
            <a:rPr lang="en-US" sz="1800" b="0" kern="1200" dirty="0">
              <a:effectLst/>
              <a:latin typeface="+mn-lt"/>
              <a:ea typeface="Times New Roman" panose="02020603050405020304" pitchFamily="18" charset="0"/>
            </a:rPr>
            <a:t>firearm injury syndromic </a:t>
          </a:r>
          <a:r>
            <a:rPr lang="en-US" sz="1800" b="1" kern="1200" dirty="0">
              <a:effectLst/>
              <a:latin typeface="+mn-lt"/>
              <a:ea typeface="Times New Roman" panose="02020603050405020304" pitchFamily="18" charset="0"/>
            </a:rPr>
            <a:t>surveillance methodology</a:t>
          </a:r>
          <a:r>
            <a:rPr lang="en-US" sz="1800" b="0" kern="1200" dirty="0">
              <a:effectLst/>
              <a:latin typeface="+mn-lt"/>
              <a:ea typeface="Times New Roman" panose="02020603050405020304" pitchFamily="18" charset="0"/>
            </a:rPr>
            <a:t>. </a:t>
          </a:r>
        </a:p>
      </dsp:txBody>
      <dsp:txXfrm>
        <a:off x="41" y="907163"/>
        <a:ext cx="3931701" cy="2223449"/>
      </dsp:txXfrm>
    </dsp:sp>
    <dsp:sp modelId="{9BCD172F-CEEA-47CF-B96D-E9DA4C186B16}">
      <dsp:nvSpPr>
        <dsp:cNvPr id="0" name=""/>
        <dsp:cNvSpPr/>
      </dsp:nvSpPr>
      <dsp:spPr>
        <a:xfrm>
          <a:off x="4482180" y="388763"/>
          <a:ext cx="3931701" cy="5184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STRATEGY 2</a:t>
          </a:r>
        </a:p>
      </dsp:txBody>
      <dsp:txXfrm>
        <a:off x="4482180" y="388763"/>
        <a:ext cx="3931701" cy="518400"/>
      </dsp:txXfrm>
    </dsp:sp>
    <dsp:sp modelId="{9493D625-E1B9-4BB2-B3E5-39C2683F9526}">
      <dsp:nvSpPr>
        <dsp:cNvPr id="0" name=""/>
        <dsp:cNvSpPr/>
      </dsp:nvSpPr>
      <dsp:spPr>
        <a:xfrm>
          <a:off x="4482180" y="907163"/>
          <a:ext cx="3931701" cy="2223449"/>
        </a:xfrm>
        <a:prstGeom prst="rect">
          <a:avLst/>
        </a:prstGeom>
        <a:solidFill>
          <a:srgbClr val="CCCFD7">
            <a:alpha val="90000"/>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effectLst/>
              <a:latin typeface="+mn-lt"/>
              <a:ea typeface="Times New Roman" panose="02020603050405020304" pitchFamily="18" charset="0"/>
            </a:rPr>
            <a:t>Disseminate surveillance findings </a:t>
          </a:r>
          <a:r>
            <a:rPr lang="en-US" sz="1800" b="0" kern="1200" dirty="0">
              <a:effectLst/>
              <a:latin typeface="+mn-lt"/>
              <a:ea typeface="Times New Roman" panose="02020603050405020304" pitchFamily="18" charset="0"/>
            </a:rPr>
            <a:t>to key stakeholders.</a:t>
          </a:r>
          <a:endParaRPr lang="en-US" sz="1800" kern="1200" dirty="0">
            <a:latin typeface="+mn-lt"/>
          </a:endParaRPr>
        </a:p>
      </dsp:txBody>
      <dsp:txXfrm>
        <a:off x="4482180" y="907163"/>
        <a:ext cx="3931701" cy="22234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3DA1530-0450-48F8-B0FC-09357861241D}"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Source: NC-VDRS, 2014-2023
Analysis by the DPH Injury Epidemiology, Surveillance, and Informatics Unit</a:t>
          </a:fld>
          <a:endParaRPr lang="en-US" sz="20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E049E67-AC45-459B-8E62-D1F9A0F844F6}" type="TxLink">
            <a:rPr lang="en-US" sz="1400" b="0" i="0" u="none" strike="noStrike" dirty="0">
              <a:solidFill>
                <a:srgbClr val="000000"/>
              </a:solidFill>
              <a:latin typeface="Franklin Gothic Demi Cond" panose="020B0706030402020204" pitchFamily="34" charset="0"/>
              <a:ea typeface="Calibri"/>
              <a:cs typeface="Calibri"/>
            </a:rPr>
            <a:pPr algn="l"/>
            <a:t>Circumstances of Firearm Suicides in North Carolina by Sex,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C58A07C-31F4-4F32-A9A5-BF4BDFA8E0AD}"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with reported circumstance information (96.0%); 300 males and 42 females were missing circumstance information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0.00122</cdr:x>
      <cdr:y>0.01468</cdr:y>
    </cdr:from>
    <cdr:to>
      <cdr:x>0.98872</cdr:x>
      <cdr:y>0.10854</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10500" y="55204"/>
          <a:ext cx="8491294" cy="35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BA139354-F38A-4D14-9F84-F55F855276F5}" type="TxLink">
            <a:rPr lang="en-US" sz="1600" b="0" i="0" u="none" strike="noStrike" dirty="0">
              <a:solidFill>
                <a:srgbClr val="000000"/>
              </a:solidFill>
              <a:latin typeface="Franklin Gothic Demi Cond" panose="020B0706030402020204" pitchFamily="34" charset="0"/>
              <a:ea typeface="Calibri"/>
              <a:cs typeface="Calibri"/>
            </a:rPr>
            <a:pPr algn="l"/>
            <a:t>Circumstances of Firearm Homicides in North Carolina by Sex,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0.89541</cdr:y>
    </cdr:from>
    <cdr:to>
      <cdr:x>1</cdr:x>
      <cdr:y>1</cdr:y>
    </cdr:to>
    <cdr:sp macro="" textlink="">
      <cdr:nvSpPr>
        <cdr:cNvPr id="3" name="TextBox 1">
          <a:extLst xmlns:a="http://schemas.openxmlformats.org/drawingml/2006/main">
            <a:ext uri="{FF2B5EF4-FFF2-40B4-BE49-F238E27FC236}">
              <a16:creationId xmlns:a16="http://schemas.microsoft.com/office/drawing/2014/main" id="{63B23961-1863-D13E-F1E5-F70E6C3A0983}"/>
            </a:ext>
          </a:extLst>
        </cdr:cNvPr>
        <cdr:cNvSpPr txBox="1"/>
      </cdr:nvSpPr>
      <cdr:spPr>
        <a:xfrm xmlns:a="http://schemas.openxmlformats.org/drawingml/2006/main">
          <a:off x="0" y="4414497"/>
          <a:ext cx="8587349" cy="51564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F1F97B-12C8-4904-A2C0-269DF0443FF2}"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with reported circumstance information (92.5%); 403 males and 36 females were missing circumstance information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0.16283</cdr:x>
      <cdr:y>0.00081</cdr:y>
    </cdr:from>
    <cdr:to>
      <cdr:x>0.36377</cdr:x>
      <cdr:y>0.10051</cdr:y>
    </cdr:to>
    <cdr:sp macro="" textlink="">
      <cdr:nvSpPr>
        <cdr:cNvPr id="5" name="TextBox 1">
          <a:extLst xmlns:a="http://schemas.openxmlformats.org/drawingml/2006/main">
            <a:ext uri="{FF2B5EF4-FFF2-40B4-BE49-F238E27FC236}">
              <a16:creationId xmlns:a16="http://schemas.microsoft.com/office/drawing/2014/main" id="{ED1218E3-AFB6-40DB-AD6A-C8E2EA09FBD5}"/>
            </a:ext>
          </a:extLst>
        </cdr:cNvPr>
        <cdr:cNvSpPr txBox="1"/>
      </cdr:nvSpPr>
      <cdr:spPr>
        <a:xfrm xmlns:a="http://schemas.openxmlformats.org/drawingml/2006/main">
          <a:off x="727075" y="3175"/>
          <a:ext cx="897255" cy="39126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Franklin Gothic Demi Cond" panose="020B0706030402020204" pitchFamily="34" charset="0"/>
              <a:ea typeface="+mn-ea"/>
              <a:cs typeface="+mn-cs"/>
            </a:defRPr>
          </a:pPr>
          <a:r>
            <a:rPr kumimoji="0" lang="en-US" sz="1600" b="0" i="0" u="none" strike="noStrike" kern="1200" cap="none" spc="0" normalizeH="0" baseline="0">
              <a:ln>
                <a:noFill/>
              </a:ln>
              <a:solidFill>
                <a:srgbClr val="17375E"/>
              </a:solidFill>
              <a:effectLst/>
              <a:uLnTx/>
              <a:uFillTx/>
              <a:latin typeface="Franklin Gothic Demi Cond" panose="020B0706030402020204" pitchFamily="34" charset="0"/>
            </a:rPr>
            <a:t>Context</a:t>
          </a:r>
          <a:r>
            <a:rPr kumimoji="0" lang="en-US" sz="1600" b="0" i="0" u="none" strike="noStrike" kern="1200" cap="none" spc="0" normalizeH="0" baseline="0">
              <a:ln>
                <a:noFill/>
              </a:ln>
              <a:solidFill>
                <a:sysClr val="windowText" lastClr="000000"/>
              </a:solidFill>
              <a:effectLst/>
              <a:uLnTx/>
              <a:uFillTx/>
              <a:latin typeface="Franklin Gothic Demi Cond" panose="020B0706030402020204" pitchFamily="34" charset="0"/>
            </a:rPr>
            <a:t> </a:t>
          </a:r>
          <a:endParaRPr lang="en-US" sz="1200"/>
        </a:p>
      </cdr:txBody>
    </cdr:sp>
  </cdr:relSizeAnchor>
</c:userShapes>
</file>

<file path=ppt/drawings/drawing13.xml><?xml version="1.0" encoding="utf-8"?>
<c:userShapes xmlns:c="http://schemas.openxmlformats.org/drawingml/2006/chart">
  <cdr:relSizeAnchor xmlns:cdr="http://schemas.openxmlformats.org/drawingml/2006/chartDrawing">
    <cdr:from>
      <cdr:x>0.15126</cdr:x>
      <cdr:y>0.00081</cdr:y>
    </cdr:from>
    <cdr:to>
      <cdr:x>0.42395</cdr:x>
      <cdr:y>0.10432</cdr:y>
    </cdr:to>
    <cdr:sp macro="" textlink="">
      <cdr:nvSpPr>
        <cdr:cNvPr id="3" name="TextBox 1">
          <a:extLst xmlns:a="http://schemas.openxmlformats.org/drawingml/2006/main">
            <a:ext uri="{FF2B5EF4-FFF2-40B4-BE49-F238E27FC236}">
              <a16:creationId xmlns:a16="http://schemas.microsoft.com/office/drawing/2014/main" id="{66BD79D2-0D5E-4128-8E83-C211243688E5}"/>
            </a:ext>
          </a:extLst>
        </cdr:cNvPr>
        <cdr:cNvSpPr txBox="1"/>
      </cdr:nvSpPr>
      <cdr:spPr>
        <a:xfrm xmlns:a="http://schemas.openxmlformats.org/drawingml/2006/main">
          <a:off x="679450" y="3175"/>
          <a:ext cx="1224915" cy="40460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Franklin Gothic Demi Cond" panose="020B0706030402020204" pitchFamily="34" charset="0"/>
              <a:ea typeface="+mn-ea"/>
              <a:cs typeface="+mn-cs"/>
            </a:defRPr>
          </a:pPr>
          <a:r>
            <a:rPr kumimoji="0" lang="en-US" sz="1600" b="0" i="0" u="none" strike="noStrike" kern="1200" cap="none" spc="0" normalizeH="0" baseline="0">
              <a:ln>
                <a:noFill/>
              </a:ln>
              <a:solidFill>
                <a:srgbClr val="17375E"/>
              </a:solidFill>
              <a:effectLst/>
              <a:uLnTx/>
              <a:uFillTx/>
              <a:latin typeface="Franklin Gothic Demi Cond" panose="020B0706030402020204" pitchFamily="34" charset="0"/>
            </a:rPr>
            <a:t>Mechanism</a:t>
          </a:r>
          <a:r>
            <a:rPr kumimoji="0" lang="en-US" sz="1600" b="0" i="0" u="none" strike="noStrike" kern="1200" cap="none" spc="0" normalizeH="0" baseline="0">
              <a:ln>
                <a:noFill/>
              </a:ln>
              <a:solidFill>
                <a:sysClr val="windowText" lastClr="000000"/>
              </a:solidFill>
              <a:effectLst/>
              <a:uLnTx/>
              <a:uFillTx/>
              <a:latin typeface="Franklin Gothic Demi Cond" panose="020B0706030402020204" pitchFamily="34" charset="0"/>
            </a:rPr>
            <a:t> </a:t>
          </a:r>
          <a:endParaRPr lang="en-US" sz="1200"/>
        </a:p>
      </cdr:txBody>
    </cdr:sp>
  </cdr:relSizeAnchor>
</c:userShapes>
</file>

<file path=ppt/drawings/drawing14.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0A19BFF6-4FFE-4898-B1B9-F303A6B720CD}" type="TxLink">
            <a:rPr lang="en-US" sz="1800" b="0" i="0" u="none" strike="noStrike">
              <a:solidFill>
                <a:srgbClr val="000000"/>
              </a:solidFill>
              <a:latin typeface="Franklin Gothic Demi Cond" panose="020B0706030402020204" pitchFamily="34" charset="0"/>
              <a:ea typeface="Calibri"/>
              <a:cs typeface="Calibri"/>
            </a:rPr>
            <a:pPr/>
            <a:t>Number of Firearm Injury Hospitalizations Among NC Residents, 2016-2024*</a:t>
          </a:fld>
          <a:endParaRPr lang="en-US" sz="1800">
            <a:latin typeface="Franklin Gothic Demi Cond" panose="020B0706030402020204" pitchFamily="34" charset="0"/>
          </a:endParaRPr>
        </a:p>
      </cdr:txBody>
    </cdr:sp>
  </cdr:relSizeAnchor>
  <cdr:relSizeAnchor xmlns:cdr="http://schemas.openxmlformats.org/drawingml/2006/chartDrawing">
    <cdr:from>
      <cdr:x>0</cdr:x>
      <cdr:y>0.86741</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39635"/>
          <a:ext cx="7972873" cy="64803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D72D307-1E2B-43E5-89F3-7242000E5CBC}" type="TxLink">
            <a:rPr lang="en-US" sz="900" b="0" i="0" u="none" strike="noStrike">
              <a:solidFill>
                <a:srgbClr val="000000"/>
              </a:solidFill>
              <a:latin typeface="Arial" panose="020B0604020202020204" pitchFamily="34" charset="0"/>
              <a:ea typeface="Calibri"/>
              <a:cs typeface="Arial" panose="020B0604020202020204" pitchFamily="34" charset="0"/>
            </a:rPr>
            <a:pPr/>
            <a:t>*2024 Hopsital Discharge Data are provisional and subject to change 
Limited to NC Residents
Source: NC State Center for Health Statistics, Hosptial Discharge Data, 2016-2024*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8765F04-6924-4AA2-909D-954BF7D2965D}" type="TxLink">
            <a:rPr lang="en-US" sz="1600" b="0" i="0" u="none" strike="noStrike">
              <a:solidFill>
                <a:srgbClr val="000000"/>
              </a:solidFill>
              <a:latin typeface="Franklin Gothic Demi Cond" panose="020B0706030402020204" pitchFamily="34" charset="0"/>
              <a:ea typeface="Calibri"/>
              <a:cs typeface="Calibri"/>
            </a:rPr>
            <a:pPr/>
            <a:t>Firearm Injury Hospitalization Rates per 100,000 by Demographic Group, 2020-2024*</a:t>
          </a:fld>
          <a:endParaRPr lang="en-US" sz="1800" dirty="0">
            <a:latin typeface="Franklin Gothic Demi Cond" panose="020B0706030402020204" pitchFamily="34" charset="0"/>
          </a:endParaRPr>
        </a:p>
      </cdr:txBody>
    </cdr:sp>
  </cdr:relSizeAnchor>
  <cdr:relSizeAnchor xmlns:cdr="http://schemas.openxmlformats.org/drawingml/2006/chartDrawing">
    <cdr:from>
      <cdr:x>0.00046</cdr:x>
      <cdr:y>0.86046</cdr:y>
    </cdr:from>
    <cdr:to>
      <cdr:x>1</cdr:x>
      <cdr:y>0.96428</cdr:y>
    </cdr:to>
    <cdr:sp macro="" textlink="">
      <cdr:nvSpPr>
        <cdr:cNvPr id="5" name="TextBox 1">
          <a:extLst xmlns:a="http://schemas.openxmlformats.org/drawingml/2006/main">
            <a:ext uri="{FF2B5EF4-FFF2-40B4-BE49-F238E27FC236}">
              <a16:creationId xmlns:a16="http://schemas.microsoft.com/office/drawing/2014/main" id="{62F6EF21-64D5-DB4C-29A4-6F61CC787261}"/>
            </a:ext>
          </a:extLst>
        </cdr:cNvPr>
        <cdr:cNvSpPr txBox="1"/>
      </cdr:nvSpPr>
      <cdr:spPr>
        <a:xfrm xmlns:a="http://schemas.openxmlformats.org/drawingml/2006/main">
          <a:off x="3799" y="3994586"/>
          <a:ext cx="8254489" cy="48197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BE2396-5C43-4D3F-AC66-8D232FE500C7}" type="TxLink">
            <a:rPr lang="en-US" sz="900" b="0" i="0" u="none" strike="noStrike">
              <a:solidFill>
                <a:srgbClr val="000000"/>
              </a:solidFill>
              <a:latin typeface="Arial" panose="020B0604020202020204" pitchFamily="34" charset="0"/>
              <a:ea typeface="Calibri"/>
              <a:cs typeface="Arial" panose="020B0604020202020204" pitchFamily="34" charset="0"/>
            </a:rPr>
            <a:pPr/>
            <a:t>*2024 Hopsital Discharge Data are provisional and subject to change; Limited to NC Residents
Source: NC State Center for Health Statistics, Hosptial Discharge Data, 2020-2024;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0.91867</cdr:y>
    </cdr:from>
    <cdr:to>
      <cdr:x>0.99954</cdr:x>
      <cdr:y>1</cdr:y>
    </cdr:to>
    <cdr:sp macro="" textlink="">
      <cdr:nvSpPr>
        <cdr:cNvPr id="6" name="TextBox 1">
          <a:extLst xmlns:a="http://schemas.openxmlformats.org/drawingml/2006/main">
            <a:ext uri="{FF2B5EF4-FFF2-40B4-BE49-F238E27FC236}">
              <a16:creationId xmlns:a16="http://schemas.microsoft.com/office/drawing/2014/main" id="{8DE71AE3-066F-4E5D-EC9C-59D96F657015}"/>
            </a:ext>
          </a:extLst>
        </cdr:cNvPr>
        <cdr:cNvSpPr txBox="1"/>
      </cdr:nvSpPr>
      <cdr:spPr>
        <a:xfrm xmlns:a="http://schemas.openxmlformats.org/drawingml/2006/main">
          <a:off x="0" y="4264793"/>
          <a:ext cx="8254478" cy="3775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E91E4979-200B-42BA-B4C5-4FB8B25E21A2}" type="TxLink">
            <a:rPr lang="en-US" sz="1800" b="0" i="0" u="none" strike="noStrike">
              <a:solidFill>
                <a:srgbClr val="000000"/>
              </a:solidFill>
              <a:latin typeface="Franklin Gothic Demi Cond" panose="020B0706030402020204" pitchFamily="34" charset="0"/>
              <a:ea typeface="Calibri"/>
              <a:cs typeface="Calibri"/>
            </a:rPr>
            <a:pPr/>
            <a:t>Number of Firearm Injury ED Visits Among NC Residents, 2016-2024*</a:t>
          </a:fld>
          <a:endParaRPr lang="en-US" sz="1800">
            <a:latin typeface="Franklin Gothic Demi Cond" panose="020B0706030402020204" pitchFamily="34" charset="0"/>
          </a:endParaRPr>
        </a:p>
      </cdr:txBody>
    </cdr:sp>
  </cdr:relSizeAnchor>
  <cdr:relSizeAnchor xmlns:cdr="http://schemas.openxmlformats.org/drawingml/2006/chartDrawing">
    <cdr:from>
      <cdr:x>0</cdr:x>
      <cdr:y>0.86395</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72838"/>
          <a:ext cx="7674092" cy="67285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15671B2-FF2A-4371-B319-5BA632082745}" type="TxLink">
            <a:rPr lang="en-US" sz="900" b="0" i="0" u="none" strike="noStrike">
              <a:solidFill>
                <a:srgbClr val="000000"/>
              </a:solidFill>
              <a:latin typeface="Arial" panose="020B0604020202020204" pitchFamily="34" charset="0"/>
              <a:ea typeface="Calibri"/>
              <a:cs typeface="Arial" panose="020B0604020202020204" pitchFamily="34" charset="0"/>
            </a:rPr>
            <a:pPr/>
            <a:t>*2024 ED Discharge Data are provisional and subject to change 
Limited to NC Residents
Source: NC DETECT, Emergency Department (ED) Visit Data, 2017-2024*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4255"/>
          <a:ext cx="7658571" cy="388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1C0A05-5CD9-44C2-BD9A-4FD91EBBA5CC}" type="TxLink">
            <a:rPr lang="en-US" sz="1600" b="0" i="0" u="none" strike="noStrike">
              <a:solidFill>
                <a:srgbClr val="000000"/>
              </a:solidFill>
              <a:latin typeface="Franklin Gothic Demi Cond" panose="020B0706030402020204" pitchFamily="34" charset="0"/>
              <a:ea typeface="Calibri"/>
              <a:cs typeface="Calibri"/>
            </a:rPr>
            <a:pPr/>
            <a:t>Firearm Injury ED Visit Rates per 100,000 by Demographic Group, 2020-2024</a:t>
          </a:fld>
          <a:endParaRPr lang="en-US" sz="1800" dirty="0">
            <a:latin typeface="Franklin Gothic Demi Cond" panose="020B0706030402020204" pitchFamily="34" charset="0"/>
          </a:endParaRPr>
        </a:p>
      </cdr:txBody>
    </cdr:sp>
  </cdr:relSizeAnchor>
  <cdr:relSizeAnchor xmlns:cdr="http://schemas.openxmlformats.org/drawingml/2006/chartDrawing">
    <cdr:from>
      <cdr:x>0.00046</cdr:x>
      <cdr:y>0.84399</cdr:y>
    </cdr:from>
    <cdr:to>
      <cdr:x>1</cdr:x>
      <cdr:y>0.94828</cdr:y>
    </cdr:to>
    <cdr:sp macro="" textlink="">
      <cdr:nvSpPr>
        <cdr:cNvPr id="3" name="TextBox 1">
          <a:extLst xmlns:a="http://schemas.openxmlformats.org/drawingml/2006/main">
            <a:ext uri="{FF2B5EF4-FFF2-40B4-BE49-F238E27FC236}">
              <a16:creationId xmlns:a16="http://schemas.microsoft.com/office/drawing/2014/main" id="{8396919A-9FEE-FF4E-9D5D-A972DC03284B}"/>
            </a:ext>
          </a:extLst>
        </cdr:cNvPr>
        <cdr:cNvSpPr txBox="1"/>
      </cdr:nvSpPr>
      <cdr:spPr>
        <a:xfrm xmlns:a="http://schemas.openxmlformats.org/drawingml/2006/main">
          <a:off x="4223" y="4232685"/>
          <a:ext cx="9175636" cy="52301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C0E01DA-9ADB-4804-B4C4-AF4CB5621240}" type="TxLink">
            <a:rPr lang="en-US" sz="900" b="0" i="0" u="none" strike="noStrike">
              <a:solidFill>
                <a:srgbClr val="000000"/>
              </a:solidFill>
              <a:latin typeface="Arial" panose="020B0604020202020204" pitchFamily="34" charset="0"/>
              <a:ea typeface="Calibri"/>
              <a:cs typeface="Arial" panose="020B0604020202020204" pitchFamily="34" charset="0"/>
            </a:rPr>
            <a:pPr/>
            <a:t>*2024 Emergency Department (ED) Visit Data are provisional and subject to change; Limited to NC Residents
Source: NC DETECT, ED Visit Data, 2020-2024; US Census non-bridged population estimates, 2023</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0.90002</cdr:y>
    </cdr:from>
    <cdr:to>
      <cdr:x>0.99954</cdr:x>
      <cdr:y>1</cdr:y>
    </cdr:to>
    <cdr:sp macro="" textlink="">
      <cdr:nvSpPr>
        <cdr:cNvPr id="5" name="TextBox 1">
          <a:extLst xmlns:a="http://schemas.openxmlformats.org/drawingml/2006/main">
            <a:ext uri="{FF2B5EF4-FFF2-40B4-BE49-F238E27FC236}">
              <a16:creationId xmlns:a16="http://schemas.microsoft.com/office/drawing/2014/main" id="{619492B7-38F0-EEE4-B646-CE0A3BDF197D}"/>
            </a:ext>
          </a:extLst>
        </cdr:cNvPr>
        <cdr:cNvSpPr txBox="1"/>
      </cdr:nvSpPr>
      <cdr:spPr>
        <a:xfrm xmlns:a="http://schemas.openxmlformats.org/drawingml/2006/main">
          <a:off x="0" y="4500955"/>
          <a:ext cx="8254489" cy="50000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a:solidFill>
                <a:srgbClr val="000000"/>
              </a:solidFill>
              <a:latin typeface="Arial" panose="020B0604020202020204" pitchFamily="34" charset="0"/>
              <a:cs typeface="Arial" panose="020B0604020202020204" pitchFamily="34" charset="0"/>
            </a:rPr>
            <a:t>Note: Race and ethnicity categories are not mutually exclusive. US Census non-bridged single-race categories used to calculate rates do not directly align with the current race/ethnicity categories in the ED visit data</a:t>
          </a:r>
        </a:p>
        <a:p xmlns:a="http://schemas.openxmlformats.org/drawingml/2006/main">
          <a:r>
            <a:rPr lang="en-US" sz="900" b="0" i="0" u="none" strike="noStrike" dirty="0">
              <a:solidFill>
                <a:srgbClr val="000000"/>
              </a:solidFill>
              <a:latin typeface="Arial" panose="020B0604020202020204" pitchFamily="34" charset="0"/>
              <a:cs typeface="Arial" panose="020B0604020202020204" pitchFamily="34" charset="0"/>
            </a:rPr>
            <a:t>Analysis by the DPH Injury Epidemiology, Surveillance, and Informatics Unit</a:t>
          </a:r>
        </a:p>
        <a:p xmlns:a="http://schemas.openxmlformats.org/drawingml/2006/main">
          <a:endParaRPr lang="en-US" sz="9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A7CAC7AF-B8CD-494F-A499-5574815151F9}" type="TxLink">
            <a:rPr lang="en-US" sz="1600" b="0" i="0" u="none" strike="noStrike">
              <a:solidFill>
                <a:srgbClr val="000000"/>
              </a:solidFill>
              <a:latin typeface="Franklin Gothic Demi Cond" panose="020B0706030402020204" pitchFamily="34" charset="0"/>
              <a:ea typeface="Calibri"/>
              <a:cs typeface="Calibri"/>
            </a:rPr>
            <a:pPr/>
            <a:t>Number of Firearm Deaths Among NC Residents, NC-VDRS, 2014-2023</a:t>
          </a:fld>
          <a:endParaRPr lang="en-US" sz="2000" dirty="0">
            <a:latin typeface="Franklin Gothic Demi Cond" panose="020B0706030402020204" pitchFamily="34" charset="0"/>
          </a:endParaRPr>
        </a:p>
      </cdr:txBody>
    </cdr:sp>
  </cdr:relSizeAnchor>
  <cdr:relSizeAnchor xmlns:cdr="http://schemas.openxmlformats.org/drawingml/2006/chartDrawing">
    <cdr:from>
      <cdr:x>0</cdr:x>
      <cdr:y>0.85724</cdr:y>
    </cdr:from>
    <cdr:to>
      <cdr:x>1</cdr:x>
      <cdr:y>0.98818</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2901914"/>
          <a:ext cx="5484495" cy="44326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Source: NC-VDRS, 2014-2023
Analysis by the DPH Injury Epidemiology, Surveillance, and Informatics Unit</a:t>
          </a:fld>
          <a:endParaRPr lang="en-US" sz="50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0.87313</cdr:x>
      <cdr:y>0.11588</cdr:y>
    </cdr:to>
    <cdr:sp macro="" textlink="">
      <cdr:nvSpPr>
        <cdr:cNvPr id="2" name="TextBox 1">
          <a:extLst xmlns:a="http://schemas.openxmlformats.org/drawingml/2006/main">
            <a:ext uri="{FF2B5EF4-FFF2-40B4-BE49-F238E27FC236}">
              <a16:creationId xmlns:a16="http://schemas.microsoft.com/office/drawing/2014/main" id="{D981380E-8EBA-2652-B582-8A738B21E4DD}"/>
            </a:ext>
          </a:extLst>
        </cdr:cNvPr>
        <cdr:cNvSpPr txBox="1"/>
      </cdr:nvSpPr>
      <cdr:spPr>
        <a:xfrm xmlns:a="http://schemas.openxmlformats.org/drawingml/2006/main">
          <a:off x="0" y="0"/>
          <a:ext cx="7041901" cy="5312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D54356AB-5EA2-4DC1-BBB6-D9B6D97DA670}" type="TxLink">
            <a:rPr lang="en-US" sz="1800" b="0" i="0" u="none" strike="noStrike">
              <a:solidFill>
                <a:srgbClr val="000000"/>
              </a:solidFill>
              <a:latin typeface="Franklin Gothic Demi Cond" panose="020B0706030402020204" pitchFamily="34" charset="0"/>
              <a:ea typeface="Calibri"/>
              <a:cs typeface="Calibri"/>
            </a:rPr>
            <a:pPr/>
            <a:t>Violent Deaths by Manner and Firearm Involvement, NC-VDRS, 2014-2023</a:t>
          </a:fld>
          <a:endParaRPr lang="en-US" sz="1800" dirty="0">
            <a:latin typeface="Franklin Gothic Demi Cond" panose="020B0706030402020204" pitchFamily="34" charset="0"/>
          </a:endParaRPr>
        </a:p>
      </cdr:txBody>
    </cdr:sp>
  </cdr:relSizeAnchor>
  <cdr:relSizeAnchor xmlns:cdr="http://schemas.openxmlformats.org/drawingml/2006/chartDrawing">
    <cdr:from>
      <cdr:x>0</cdr:x>
      <cdr:y>0.8762</cdr:y>
    </cdr:from>
    <cdr:to>
      <cdr:x>0.91511</cdr:x>
      <cdr:y>1</cdr:y>
    </cdr:to>
    <cdr:sp macro="" textlink="">
      <cdr:nvSpPr>
        <cdr:cNvPr id="3" name="TextBox 1">
          <a:extLst xmlns:a="http://schemas.openxmlformats.org/drawingml/2006/main">
            <a:ext uri="{FF2B5EF4-FFF2-40B4-BE49-F238E27FC236}">
              <a16:creationId xmlns:a16="http://schemas.microsoft.com/office/drawing/2014/main" id="{428002DA-A879-5A4D-51C1-D4B097180975}"/>
            </a:ext>
          </a:extLst>
        </cdr:cNvPr>
        <cdr:cNvSpPr txBox="1"/>
      </cdr:nvSpPr>
      <cdr:spPr>
        <a:xfrm xmlns:a="http://schemas.openxmlformats.org/drawingml/2006/main">
          <a:off x="0" y="4530090"/>
          <a:ext cx="7475204" cy="6400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5450E0D-27C4-4955-A7AE-6A214BA90AB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9B535614-5FB2-490E-9B00-9BF02F68C260}" type="TxLink">
            <a:rPr lang="en-US" sz="1600" b="0" i="0" u="none" strike="noStrike">
              <a:solidFill>
                <a:srgbClr val="000000"/>
              </a:solidFill>
              <a:latin typeface="Franklin Gothic Demi Cond" panose="020B0706030402020204" pitchFamily="34" charset="0"/>
              <a:ea typeface="Calibri"/>
              <a:cs typeface="Calibri"/>
            </a:rPr>
            <a:pPr/>
            <a:t>Number of Firearm Deaths Among NC Residents by Manner, NC-VDRS, 2014-2023</a:t>
          </a:fld>
          <a:endParaRPr lang="en-US" sz="3200">
            <a:latin typeface="Franklin Gothic Demi Cond" panose="020B0706030402020204" pitchFamily="34" charset="0"/>
          </a:endParaRPr>
        </a:p>
      </cdr:txBody>
    </cdr:sp>
  </cdr:relSizeAnchor>
  <cdr:relSizeAnchor xmlns:cdr="http://schemas.openxmlformats.org/drawingml/2006/chartDrawing">
    <cdr:from>
      <cdr:x>0</cdr:x>
      <cdr:y>0.86906</cdr:y>
    </cdr:from>
    <cdr:to>
      <cdr:x>1</cdr:x>
      <cdr:y>1</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3874009"/>
          <a:ext cx="8391525" cy="58369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Source: NC-VDRS, 2014-2023
Analysis by the DPH Injury Epidemiology, Surveillance, and Informatics Unit</a:t>
          </a:fld>
          <a:endParaRPr lang="en-US" sz="5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0.86086</cdr:x>
      <cdr:y>0.13877</cdr:y>
    </cdr:from>
    <cdr:to>
      <cdr:x>0.9996</cdr:x>
      <cdr:y>0.23933</cdr:y>
    </cdr:to>
    <cdr:sp macro="" textlink="">
      <cdr:nvSpPr>
        <cdr:cNvPr id="6" name="TextBox 1">
          <a:extLst xmlns:a="http://schemas.openxmlformats.org/drawingml/2006/main">
            <a:ext uri="{FF2B5EF4-FFF2-40B4-BE49-F238E27FC236}">
              <a16:creationId xmlns:a16="http://schemas.microsoft.com/office/drawing/2014/main" id="{426229C0-97FA-1392-B67B-246A66E34C98}"/>
            </a:ext>
          </a:extLst>
        </cdr:cNvPr>
        <cdr:cNvSpPr txBox="1"/>
      </cdr:nvSpPr>
      <cdr:spPr>
        <a:xfrm xmlns:a="http://schemas.openxmlformats.org/drawingml/2006/main">
          <a:off x="7223948" y="631825"/>
          <a:ext cx="1164230" cy="45784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9245B96-B711-4E35-AC32-E3AD077C09D2}" type="TxLink">
            <a:rPr lang="en-US" sz="1400" b="0" i="0" u="none" strike="noStrike">
              <a:solidFill>
                <a:srgbClr val="17375E"/>
              </a:solidFill>
              <a:latin typeface="Franklin Gothic Demi Cond" panose="020B0706030402020204" pitchFamily="34" charset="0"/>
              <a:ea typeface="Calibri"/>
              <a:cs typeface="Calibri"/>
            </a:rPr>
            <a:pPr/>
            <a:t>Firearm Suicide</a:t>
          </a:fld>
          <a:endParaRPr lang="en-US" sz="2800" dirty="0">
            <a:solidFill>
              <a:srgbClr val="17375E"/>
            </a:solidFill>
            <a:latin typeface="Franklin Gothic Demi Cond" panose="020B0706030402020204" pitchFamily="34" charset="0"/>
          </a:endParaRPr>
        </a:p>
      </cdr:txBody>
    </cdr:sp>
  </cdr:relSizeAnchor>
  <cdr:relSizeAnchor xmlns:cdr="http://schemas.openxmlformats.org/drawingml/2006/chartDrawing">
    <cdr:from>
      <cdr:x>0.86379</cdr:x>
      <cdr:y>0.25802</cdr:y>
    </cdr:from>
    <cdr:to>
      <cdr:x>1</cdr:x>
      <cdr:y>0.35858</cdr:y>
    </cdr:to>
    <cdr:sp macro="" textlink="">
      <cdr:nvSpPr>
        <cdr:cNvPr id="7" name="TextBox 1">
          <a:extLst xmlns:a="http://schemas.openxmlformats.org/drawingml/2006/main">
            <a:ext uri="{FF2B5EF4-FFF2-40B4-BE49-F238E27FC236}">
              <a16:creationId xmlns:a16="http://schemas.microsoft.com/office/drawing/2014/main" id="{1652BD20-2E18-19C6-91C3-BB1CC7A25DFF}"/>
            </a:ext>
          </a:extLst>
        </cdr:cNvPr>
        <cdr:cNvSpPr txBox="1"/>
      </cdr:nvSpPr>
      <cdr:spPr>
        <a:xfrm xmlns:a="http://schemas.openxmlformats.org/drawingml/2006/main">
          <a:off x="7248526" y="1174750"/>
          <a:ext cx="1142999" cy="45784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4E46CB0-1A2F-467C-91B9-5D6036F81FA5}" type="TxLink">
            <a:rPr lang="en-US" sz="1400" b="0" i="0" u="none" strike="noStrike">
              <a:solidFill>
                <a:schemeClr val="accent3">
                  <a:lumMod val="75000"/>
                </a:schemeClr>
              </a:solidFill>
              <a:latin typeface="Franklin Gothic Demi Cond" panose="020B0706030402020204" pitchFamily="34" charset="0"/>
              <a:ea typeface="Calibri"/>
              <a:cs typeface="Calibri"/>
            </a:rPr>
            <a:pPr/>
            <a:t>Firearm Homicide </a:t>
          </a:fld>
          <a:endParaRPr lang="en-US" sz="2800">
            <a:solidFill>
              <a:schemeClr val="accent3">
                <a:lumMod val="75000"/>
              </a:schemeClr>
            </a:solidFill>
            <a:latin typeface="Franklin Gothic Demi Cond" panose="020B0706030402020204" pitchFamily="34" charset="0"/>
          </a:endParaRPr>
        </a:p>
      </cdr:txBody>
    </cdr:sp>
  </cdr:relSizeAnchor>
  <cdr:relSizeAnchor xmlns:cdr="http://schemas.openxmlformats.org/drawingml/2006/chartDrawing">
    <cdr:from>
      <cdr:x>0.86253</cdr:x>
      <cdr:y>0.64296</cdr:y>
    </cdr:from>
    <cdr:to>
      <cdr:x>1</cdr:x>
      <cdr:y>0.74352</cdr:y>
    </cdr:to>
    <cdr:sp macro="" textlink="">
      <cdr:nvSpPr>
        <cdr:cNvPr id="8" name="TextBox 1">
          <a:extLst xmlns:a="http://schemas.openxmlformats.org/drawingml/2006/main">
            <a:ext uri="{FF2B5EF4-FFF2-40B4-BE49-F238E27FC236}">
              <a16:creationId xmlns:a16="http://schemas.microsoft.com/office/drawing/2014/main" id="{C0140CF3-BE89-7C8C-61A4-8EC96760BFA0}"/>
            </a:ext>
          </a:extLst>
        </cdr:cNvPr>
        <cdr:cNvSpPr txBox="1"/>
      </cdr:nvSpPr>
      <cdr:spPr>
        <a:xfrm xmlns:a="http://schemas.openxmlformats.org/drawingml/2006/main">
          <a:off x="7237910" y="2927350"/>
          <a:ext cx="1153615" cy="45784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749F01A-F70B-4155-BDB4-21A85708D56C}" type="TxLink">
            <a:rPr lang="en-US" sz="1400" b="0" i="0" u="none" strike="noStrike">
              <a:solidFill>
                <a:schemeClr val="bg1">
                  <a:lumMod val="65000"/>
                </a:schemeClr>
              </a:solidFill>
              <a:latin typeface="Franklin Gothic Demi Cond" panose="020B0706030402020204" pitchFamily="34" charset="0"/>
              <a:ea typeface="Calibri"/>
              <a:cs typeface="Calibri"/>
            </a:rPr>
            <a:pPr/>
            <a:t>Other Firearm Death</a:t>
          </a:fld>
          <a:endParaRPr lang="en-US" sz="2800">
            <a:solidFill>
              <a:schemeClr val="bg1">
                <a:lumMod val="65000"/>
              </a:schemeClr>
            </a:solidFill>
            <a:latin typeface="Franklin Gothic Demi Cond" panose="020B07060304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A704B9F-4693-457A-BA1E-6E1D8F9EB9F2}" type="TxLink">
            <a:rPr lang="en-US" sz="1600" b="0" i="0" u="none" strike="noStrike">
              <a:solidFill>
                <a:srgbClr val="000000"/>
              </a:solidFill>
              <a:latin typeface="Franklin Gothic Demi Cond" panose="020B0706030402020204" pitchFamily="34" charset="0"/>
              <a:ea typeface="Calibri"/>
              <a:cs typeface="Calibri"/>
            </a:rPr>
            <a:pPr/>
            <a:t>Firearm Death Rates (per 100,000) by Demographic Group, NC-VDRS, 2014-2023</a:t>
          </a:fld>
          <a:endParaRPr lang="en-US" sz="1800" dirty="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EE2B13C-96A7-450C-B493-780FC5E43A09}"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NH = non-Hispanic
Source: NC-VDRS, 2014-2023;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ea typeface="Calibri"/>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0.01452</cdr:y>
    </cdr:from>
    <cdr:to>
      <cdr:x>0.92738</cdr:x>
      <cdr:y>0.09211</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62314"/>
          <a:ext cx="8047965" cy="332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F233CE2B-594D-44E1-8064-ABF572D78971}" type="TxLink">
            <a:rPr lang="en-US" sz="1400" b="0" i="0" u="none" strike="noStrike">
              <a:solidFill>
                <a:srgbClr val="000000"/>
              </a:solidFill>
              <a:latin typeface="Franklin Gothic Demi Cond" panose="020B0706030402020204" pitchFamily="34" charset="0"/>
              <a:ea typeface="Calibri"/>
              <a:cs typeface="Calibri"/>
            </a:rPr>
            <a:pPr/>
            <a:t>Firearm Death Rates (per 100,000) by Manner and Demographic Group, NC-VDRS, 2014-2023</a:t>
          </a:fld>
          <a:endParaRPr lang="en-US" sz="1600" b="0" dirty="0">
            <a:latin typeface="Franklin Gothic Demi Cond" panose="020B0706030402020204" pitchFamily="34" charset="0"/>
          </a:endParaRPr>
        </a:p>
      </cdr:txBody>
    </cdr:sp>
  </cdr:relSizeAnchor>
  <cdr:relSizeAnchor xmlns:cdr="http://schemas.openxmlformats.org/drawingml/2006/chartDrawing">
    <cdr:from>
      <cdr:x>0</cdr:x>
      <cdr:y>0.86117</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76700"/>
          <a:ext cx="8317231" cy="65722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21BD8C8-A9B5-460A-AB85-1D63193E60C5}"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NH = non-Hispanic
Source: NC-VDRS, 2014-2023;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0.91857</cdr:y>
    </cdr:from>
    <cdr:to>
      <cdr:x>1</cdr:x>
      <cdr:y>1</cdr:y>
    </cdr:to>
    <cdr:sp macro="" textlink="">
      <cdr:nvSpPr>
        <cdr:cNvPr id="2" name="TextBox 1">
          <a:extLst xmlns:a="http://schemas.openxmlformats.org/drawingml/2006/main">
            <a:ext uri="{FF2B5EF4-FFF2-40B4-BE49-F238E27FC236}">
              <a16:creationId xmlns:a16="http://schemas.microsoft.com/office/drawing/2014/main" id="{A84C4D62-145A-7F92-AAD8-524E4C8EE231}"/>
            </a:ext>
          </a:extLst>
        </cdr:cNvPr>
        <cdr:cNvSpPr txBox="1"/>
      </cdr:nvSpPr>
      <cdr:spPr>
        <a:xfrm xmlns:a="http://schemas.openxmlformats.org/drawingml/2006/main">
          <a:off x="0" y="4294181"/>
          <a:ext cx="8313421" cy="38068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C43D2DA-DFEF-487C-A782-B7C4125775E9}" type="TxLink">
            <a:rPr lang="en-US" sz="1600" b="0" i="0" u="none" strike="noStrike">
              <a:solidFill>
                <a:srgbClr val="000000"/>
              </a:solidFill>
              <a:latin typeface="Franklin Gothic Demi Cond" panose="020B0706030402020204" pitchFamily="34" charset="0"/>
              <a:ea typeface="Calibri"/>
              <a:cs typeface="Calibri"/>
            </a:rPr>
            <a:pPr/>
            <a:t>Firearm Death Rates (per 100,000) by Manner and Age Group, NC-VDRS, 2014-2023</a:t>
          </a:fld>
          <a:endParaRPr lang="en-US" sz="1600" b="0">
            <a:latin typeface="Franklin Gothic Demi Cond" panose="020B0706030402020204" pitchFamily="34" charset="0"/>
          </a:endParaRPr>
        </a:p>
      </cdr:txBody>
    </cdr:sp>
  </cdr:relSizeAnchor>
  <cdr:relSizeAnchor xmlns:cdr="http://schemas.openxmlformats.org/drawingml/2006/chartDrawing">
    <cdr:from>
      <cdr:x>0</cdr:x>
      <cdr:y>0.88924</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142637"/>
          <a:ext cx="8507410" cy="51596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6B0F2BF-9DE3-46F6-9BA0-47C27F7449AC}"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Source: NC-VDRS, 2014-2023; US Census non-bridged population estimates, 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0.00236</cdr:x>
      <cdr:y>0</cdr:y>
    </cdr:from>
    <cdr:to>
      <cdr:x>0.94307</cdr:x>
      <cdr:y>0.10056</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22210" y="0"/>
          <a:ext cx="8853056" cy="572086"/>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2EEE81A7-29EA-4D27-A6A2-013CC6AFCA51}" type="TxLink">
            <a:rPr lang="en-US" sz="1600" b="0" i="0" u="none" strike="noStrike">
              <a:solidFill>
                <a:srgbClr val="000000"/>
              </a:solidFill>
              <a:latin typeface="Franklin Gothic Demi Cond" panose="020B0706030402020204" pitchFamily="34" charset="0"/>
              <a:ea typeface="Calibri"/>
              <a:cs typeface="Calibri"/>
            </a:rPr>
            <a:pPr/>
            <a:t>Number of Unintentional Firearm Deaths Among NC Residents, 2014-2023</a:t>
          </a:fld>
          <a:endParaRPr lang="en-US" sz="1800" dirty="0">
            <a:latin typeface="Franklin Gothic Demi Cond" panose="020B0706030402020204" pitchFamily="34" charset="0"/>
          </a:endParaRPr>
        </a:p>
      </cdr:txBody>
    </cdr:sp>
  </cdr:relSizeAnchor>
  <cdr:relSizeAnchor xmlns:cdr="http://schemas.openxmlformats.org/drawingml/2006/chartDrawing">
    <cdr:from>
      <cdr:x>0</cdr:x>
      <cdr:y>0.86906</cdr:y>
    </cdr:from>
    <cdr:to>
      <cdr:x>1</cdr:x>
      <cdr:y>1</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3498715"/>
          <a:ext cx="8429335" cy="52714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Source: NC-VDRS, 2014-2023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0.00122</cdr:x>
      <cdr:y>0.01468</cdr:y>
    </cdr:from>
    <cdr:to>
      <cdr:x>0.98872</cdr:x>
      <cdr:y>0.10854</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10500" y="55204"/>
          <a:ext cx="8491294" cy="35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DA6169BD-6397-4CB2-973F-B1AD98A49AD5}" type="TxLink">
            <a:rPr lang="en-US" sz="1600" b="0" i="0" u="none" strike="noStrike" dirty="0">
              <a:solidFill>
                <a:srgbClr val="000000"/>
              </a:solidFill>
              <a:latin typeface="Franklin Gothic Demi Cond" panose="020B0706030402020204" pitchFamily="34" charset="0"/>
              <a:ea typeface="Calibri"/>
              <a:cs typeface="Calibri"/>
            </a:rPr>
            <a:pPr algn="l"/>
            <a:t>Context and Demographics of Unintentional Firearm Deaths Among NC Residents, 2014-2023</a:t>
          </a:fld>
          <a:endParaRPr lang="en-US" sz="1800" dirty="0">
            <a:latin typeface="Franklin Gothic Demi Cond" panose="020B0706030402020204" pitchFamily="34" charset="0"/>
          </a:endParaRPr>
        </a:p>
      </cdr:txBody>
    </cdr:sp>
  </cdr:relSizeAnchor>
  <cdr:relSizeAnchor xmlns:cdr="http://schemas.openxmlformats.org/drawingml/2006/chartDrawing">
    <cdr:from>
      <cdr:x>0</cdr:x>
      <cdr:y>0.89541</cdr:y>
    </cdr:from>
    <cdr:to>
      <cdr:x>1</cdr:x>
      <cdr:y>1</cdr:y>
    </cdr:to>
    <cdr:sp macro="" textlink="">
      <cdr:nvSpPr>
        <cdr:cNvPr id="3" name="TextBox 1">
          <a:extLst xmlns:a="http://schemas.openxmlformats.org/drawingml/2006/main">
            <a:ext uri="{FF2B5EF4-FFF2-40B4-BE49-F238E27FC236}">
              <a16:creationId xmlns:a16="http://schemas.microsoft.com/office/drawing/2014/main" id="{63B23961-1863-D13E-F1E5-F70E6C3A0983}"/>
            </a:ext>
          </a:extLst>
        </cdr:cNvPr>
        <cdr:cNvSpPr txBox="1"/>
      </cdr:nvSpPr>
      <cdr:spPr>
        <a:xfrm xmlns:a="http://schemas.openxmlformats.org/drawingml/2006/main">
          <a:off x="0" y="4414497"/>
          <a:ext cx="8587349" cy="51564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9F567C4-1862-446A-BAFC-08A37268B047}"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Source: NC-VDRS, 2014-2023; US Census non-bridged population estimates, 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8/13/2025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8/13/2025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cmedicaljournal.com/issue/7874"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51088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Over the last 10 years (2014-2023), the majority of violent deaths were firearm related (64.6%). Breaking down by manner of death, firearms were used in 78% of homicides and 59% of suicides among NC residents.</a:t>
            </a:r>
          </a:p>
        </p:txBody>
      </p:sp>
    </p:spTree>
    <p:extLst>
      <p:ext uri="{BB962C8B-B14F-4D97-AF65-F5344CB8AC3E}">
        <p14:creationId xmlns:p14="http://schemas.microsoft.com/office/powerpoint/2010/main" val="180898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total count of firearm suicide, firearm homicide and other firearm deaths in North Carolina in the past 10 years (2014-2023). </a:t>
            </a:r>
          </a:p>
          <a:p>
            <a:endParaRPr lang="en-US" dirty="0"/>
          </a:p>
          <a:p>
            <a:r>
              <a:rPr lang="en-US" dirty="0"/>
              <a:t>In 2023, there were 981 firearm suicide deaths among NC residents, a 35% increase from 2014. There were 710 NC firearm homicide deaths in 2023, a decrease from 2022. However, the number of firearm homicide deaths among North Carolinians has increased by 89% over the last 10 years (2014-2023), with a 31% increase from 2019. Other NC firearm deaths remained stable over the last 10 years (2014-2023).</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155235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highest rates of firearm deaths occurred amongst male NC residents (24.8 per 100,000), non-Hispanic American Indians (25.6 per 100,000) and non-Hispanic Blacks (22.5 per 100,000) and young adults ages 19-24 (25.5 per 100,000).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rates are calculated over a 10-year time period (2014-2023).</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53042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This graph looks at firearm homicides and firearm suicides specifically. </a:t>
            </a:r>
          </a:p>
          <a:p>
            <a:pPr eaLnBrk="1" hangingPunct="1"/>
            <a:endParaRPr lang="en-US" altLang="en-US" sz="1600" dirty="0"/>
          </a:p>
          <a:p>
            <a:pPr eaLnBrk="1" hangingPunct="1"/>
            <a:r>
              <a:rPr lang="en-US" altLang="en-US" sz="1600" dirty="0"/>
              <a:t>The highest rates of firearm homicide occurred amongst male NC residents (9.7 per 100,000), non-Hispanic Black (17.8 per 100,000) and non-Hispanic American Indian NC residents (17.1 per 100,000). Firearm suicide rates were highest among male NC residents (16.3 per 100,000) and non-Hispanic White NC residents (12.2 per 100,000). </a:t>
            </a:r>
          </a:p>
          <a:p>
            <a:pPr eaLnBrk="1" hangingPunct="1"/>
            <a:r>
              <a:rPr lang="en-US" altLang="en-US" sz="1600" dirty="0"/>
              <a:t>These rates are calculated over a 10-year time period (2014-2023).</a:t>
            </a:r>
          </a:p>
        </p:txBody>
      </p:sp>
    </p:spTree>
    <p:extLst>
      <p:ext uri="{BB962C8B-B14F-4D97-AF65-F5344CB8AC3E}">
        <p14:creationId xmlns:p14="http://schemas.microsoft.com/office/powerpoint/2010/main" val="273873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This graph shows NC firearm death rates by age over a 10-year time period (2014-2023).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Firearm homicide and firearm suicide follow different patterns with respect to age. Firearm homicide rates are highest among 20- to 24-year-olds (15.1 per 100,000) whereas firearm suicide rates increase with age. The highest rate of firearm suicide is among NC residents 85 years and older (17.7 per 100,000).</a:t>
            </a:r>
          </a:p>
          <a:p>
            <a:pPr eaLnBrk="1" hangingPunct="1"/>
            <a:endParaRPr lang="en-US" altLang="en-US" sz="1600" dirty="0"/>
          </a:p>
          <a:p>
            <a:pPr eaLnBrk="1" hangingPunct="1"/>
            <a:r>
              <a:rPr lang="en-US" altLang="en-US" sz="1600" dirty="0"/>
              <a:t>Technical note: CSTE guidance does not include suicide decedents younger than 10 years old which is why data for firearm suicide rates start at ages 10-14.</a:t>
            </a:r>
          </a:p>
        </p:txBody>
      </p:sp>
    </p:spTree>
    <p:extLst>
      <p:ext uri="{BB962C8B-B14F-4D97-AF65-F5344CB8AC3E}">
        <p14:creationId xmlns:p14="http://schemas.microsoft.com/office/powerpoint/2010/main" val="107979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firearm deaths make up 1.3% of all firearm deaths in the state of NC in the last 10 years (2014-2023). The number of unintentional firearm deaths has increased by 81.3% since 2014. A decrease was observed 2019, with an 93.3% overall increase since 2019. Another decrease was observed in 2022.</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58302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context surrounding unintentional firearm deaths and demographic characteristics of the victims. Half (50.0%) of all unintentional firearm deaths in the past 10 years (2014-2023) were self-inflicted. 79.5% of these unintentional deaths were among male NC residents and 23.5% were among those 18-24 years of age.</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303267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79A4-DEF4-095C-1D46-25566DD21B89}"/>
            </a:ext>
          </a:extLst>
        </p:cNvPr>
        <p:cNvGrpSpPr/>
        <p:nvPr/>
      </p:nvGrpSpPr>
      <p:grpSpPr>
        <a:xfrm>
          <a:off x="0" y="0"/>
          <a:ext cx="0" cy="0"/>
          <a:chOff x="0" y="0"/>
          <a:chExt cx="0" cy="0"/>
        </a:xfrm>
      </p:grpSpPr>
      <p:sp>
        <p:nvSpPr>
          <p:cNvPr id="81922" name="Rectangle 7">
            <a:extLst>
              <a:ext uri="{FF2B5EF4-FFF2-40B4-BE49-F238E27FC236}">
                <a16:creationId xmlns:a16="http://schemas.microsoft.com/office/drawing/2014/main" id="{28C40B04-D2CE-F51D-C911-032AB18C5C8D}"/>
              </a:ext>
            </a:extLst>
          </p:cNvPr>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a:extLst>
              <a:ext uri="{FF2B5EF4-FFF2-40B4-BE49-F238E27FC236}">
                <a16:creationId xmlns:a16="http://schemas.microsoft.com/office/drawing/2014/main" id="{A73D0D0F-A9C9-73B8-F7F3-8A9C4B54BD5B}"/>
              </a:ext>
            </a:extLst>
          </p:cNvPr>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a:extLst>
              <a:ext uri="{FF2B5EF4-FFF2-40B4-BE49-F238E27FC236}">
                <a16:creationId xmlns:a16="http://schemas.microsoft.com/office/drawing/2014/main" id="{04577555-5682-D062-5E9B-90D83844E978}"/>
              </a:ext>
            </a:extLst>
          </p:cNvPr>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a:extLst>
              <a:ext uri="{FF2B5EF4-FFF2-40B4-BE49-F238E27FC236}">
                <a16:creationId xmlns:a16="http://schemas.microsoft.com/office/drawing/2014/main" id="{DC39BC53-EAC1-4623-00C9-A6BDCC3DFC19}"/>
              </a:ext>
            </a:extLst>
          </p:cNvPr>
          <p:cNvSpPr>
            <a:spLocks noGrp="1" noRot="1" noChangeAspect="1" noChangeArrowheads="1" noTextEdit="1"/>
          </p:cNvSpPr>
          <p:nvPr>
            <p:ph type="sldImg"/>
          </p:nvPr>
        </p:nvSpPr>
        <p:spPr>
          <a:xfrm>
            <a:off x="1182688" y="695325"/>
            <a:ext cx="4648200" cy="3486150"/>
          </a:xfrm>
          <a:ln/>
        </p:spPr>
      </p:sp>
      <p:sp>
        <p:nvSpPr>
          <p:cNvPr id="81926" name="Rectangle 3">
            <a:extLst>
              <a:ext uri="{FF2B5EF4-FFF2-40B4-BE49-F238E27FC236}">
                <a16:creationId xmlns:a16="http://schemas.microsoft.com/office/drawing/2014/main" id="{94A75FC0-6AA4-B87E-FAEE-82E2CC370FF9}"/>
              </a:ext>
            </a:extLst>
          </p:cNvPr>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One-fourth of firearm suicide victims told someone their suicidal intent. </a:t>
            </a:r>
            <a:r>
              <a:rPr lang="en-US" sz="1600" dirty="0"/>
              <a:t>More females experienced a current mental health problem, were currently undergoing mental health treatment, or had ever been treated for mental health than males. There was also a higher proportion of females than males that had a history of suicidal thoughts, left a suicide note, or had previously attempted suicide.</a:t>
            </a:r>
            <a:endParaRPr lang="en-US" altLang="en-US" sz="1600" dirty="0"/>
          </a:p>
        </p:txBody>
      </p:sp>
    </p:spTree>
    <p:extLst>
      <p:ext uri="{BB962C8B-B14F-4D97-AF65-F5344CB8AC3E}">
        <p14:creationId xmlns:p14="http://schemas.microsoft.com/office/powerpoint/2010/main" val="163167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9E0D3-B652-6F8E-2BFB-3599882BA2F2}"/>
            </a:ext>
          </a:extLst>
        </p:cNvPr>
        <p:cNvGrpSpPr/>
        <p:nvPr/>
      </p:nvGrpSpPr>
      <p:grpSpPr>
        <a:xfrm>
          <a:off x="0" y="0"/>
          <a:ext cx="0" cy="0"/>
          <a:chOff x="0" y="0"/>
          <a:chExt cx="0" cy="0"/>
        </a:xfrm>
      </p:grpSpPr>
      <p:sp>
        <p:nvSpPr>
          <p:cNvPr id="81922" name="Rectangle 7">
            <a:extLst>
              <a:ext uri="{FF2B5EF4-FFF2-40B4-BE49-F238E27FC236}">
                <a16:creationId xmlns:a16="http://schemas.microsoft.com/office/drawing/2014/main" id="{A7047E23-5BDB-5BD3-DD35-67BC2CA7CF19}"/>
              </a:ext>
            </a:extLst>
          </p:cNvPr>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a:extLst>
              <a:ext uri="{FF2B5EF4-FFF2-40B4-BE49-F238E27FC236}">
                <a16:creationId xmlns:a16="http://schemas.microsoft.com/office/drawing/2014/main" id="{3B18C7A6-6C41-7884-F36B-E88FE7E1A340}"/>
              </a:ext>
            </a:extLst>
          </p:cNvPr>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a:extLst>
              <a:ext uri="{FF2B5EF4-FFF2-40B4-BE49-F238E27FC236}">
                <a16:creationId xmlns:a16="http://schemas.microsoft.com/office/drawing/2014/main" id="{44AF1172-BFC5-B65A-5AE9-D0A5C16970B9}"/>
              </a:ext>
            </a:extLst>
          </p:cNvPr>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a:extLst>
              <a:ext uri="{FF2B5EF4-FFF2-40B4-BE49-F238E27FC236}">
                <a16:creationId xmlns:a16="http://schemas.microsoft.com/office/drawing/2014/main" id="{F03CC15A-A6AB-0BE5-E663-E22C7E5FD854}"/>
              </a:ext>
            </a:extLst>
          </p:cNvPr>
          <p:cNvSpPr>
            <a:spLocks noGrp="1" noRot="1" noChangeAspect="1" noChangeArrowheads="1" noTextEdit="1"/>
          </p:cNvSpPr>
          <p:nvPr>
            <p:ph type="sldImg"/>
          </p:nvPr>
        </p:nvSpPr>
        <p:spPr>
          <a:xfrm>
            <a:off x="1182688" y="695325"/>
            <a:ext cx="4648200" cy="3486150"/>
          </a:xfrm>
          <a:ln/>
        </p:spPr>
      </p:sp>
      <p:sp>
        <p:nvSpPr>
          <p:cNvPr id="81926" name="Rectangle 3">
            <a:extLst>
              <a:ext uri="{FF2B5EF4-FFF2-40B4-BE49-F238E27FC236}">
                <a16:creationId xmlns:a16="http://schemas.microsoft.com/office/drawing/2014/main" id="{93AE6236-97F9-7ED1-274D-191C23269BD5}"/>
              </a:ext>
            </a:extLst>
          </p:cNvPr>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Female homicide deaths were nearly five times more likely to involve intimate partner violence than male homicide deaths. More male homicide deaths were precipitated by an argument or conflict, a crime, drugs or gang involvement than females.</a:t>
            </a:r>
          </a:p>
        </p:txBody>
      </p:sp>
    </p:spTree>
    <p:extLst>
      <p:ext uri="{BB962C8B-B14F-4D97-AF65-F5344CB8AC3E}">
        <p14:creationId xmlns:p14="http://schemas.microsoft.com/office/powerpoint/2010/main" val="207359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dirty="0"/>
              <a:t>Most unintentional firearm deaths occurred while victim was playing with the gun (38.3%) or from unintentionally pulling the trigger (32.1%).</a:t>
            </a:r>
          </a:p>
        </p:txBody>
      </p:sp>
    </p:spTree>
    <p:extLst>
      <p:ext uri="{BB962C8B-B14F-4D97-AF65-F5344CB8AC3E}">
        <p14:creationId xmlns:p14="http://schemas.microsoft.com/office/powerpoint/2010/main" val="173537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3432399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Firearm deaths are just the tip of the iceberg. Firearm-related injury hospitalizations and emergency department visits also contribute to the overall burden of firearm violence on the state of North Carolina. Of the 4.4 million NC adults that have a firearm in or around the home, roughly 1 million report storing their firearms loaded and unlocked.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49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 injury hospitalizations among NC residents increased by 38% between 2019 and 2020. The number of hospitalizations decreased by 8.7% between 2023 and 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136145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firearm injury hospitalizations occurred amongst male NC residents (24.8 per 100,000), NH Black (42.3 per 100,000) and NH American Indian residents (28.1 per 100,000), and young adults ages 19-24 (40.5 per 100,000).</a:t>
            </a:r>
          </a:p>
          <a:p>
            <a:r>
              <a:rPr lang="en-US" dirty="0"/>
              <a:t>These rates are calculated over a 5-year time period (2020-2024).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131770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 injury ED visits among NC residents increased by 28% between 2019 and 2020. The number of ED visits decreased by 9.2% from 2023 and 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280145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firearm ED visits occurred amongst male NC residents (61.9 per 100,000), Black residents (99.4 per 100,000), and young adults ages 19-24 (106.4 per 100,000).</a:t>
            </a:r>
          </a:p>
          <a:p>
            <a:r>
              <a:rPr lang="en-US" dirty="0"/>
              <a:t>These rates are calculated over a 5-year time period (2020-2024).</a:t>
            </a:r>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25493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rates of firearm injury ED visits were highest in Bertie, Vance, and Hertford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3415831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NC-FASTER began in September 2020 as a three-year CDC-funded award for enhanced surveillance of nonfatal firearm injuries through syndromic surveillance on emergency department visits. This enhanced surveillance increases the timeliness of firearm injury reporting and increases the availability of rapid, reliable, and geographically-specific data. Data are collected through the North Carolina Disease Event Tracking and Epidemiologic Collection Tool (NC DETECT), the state’s syndromic surveillance system, and disseminated to key partners across the state.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64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line graph compares the count of cases captured by month by the NC-FASTER definition of nonfatal firearm injury compared to the ICD-10-CM code-based definition in the past year (2024). The NC-FASTER definition is more sensitive at capturing nonfatal firearm injury cases than the code-based definition because it includes both ICD-10-CM codes and keywords from triage notes and chief complaint narratives found in the ED record. This enhanced surveillance provides valuable insights to healthcare providers, researchers and community partners in describing the burden of firearm injury in the state.</a:t>
            </a:r>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3887327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our work with NC-FASTER is examining the intent of firearm injuries treated in the ED.  </a:t>
            </a:r>
          </a:p>
          <a:p>
            <a:endParaRPr lang="en-US" dirty="0"/>
          </a:p>
          <a:p>
            <a:r>
              <a:rPr lang="en-US" dirty="0"/>
              <a:t>As you can see from this diagram of firearm related ED</a:t>
            </a:r>
            <a:r>
              <a:rPr lang="en-US" baseline="0" dirty="0"/>
              <a:t> visits, the majority are reported to be unintentional injury with far fewer coded as assaults and even fewer as self-harm.  You’ll note that there are many for which intent is not indicated at all and others which are coded with more than one intent, which is contradictory. This pattern of intent for non-fatal firearm injury is very different than the pattern for fatal firearm injury, which is not necessarily surprising given the lethality of firearms. However, we do suspect that there is miscoding of intent in these data and we are working to determine to what extent that may be occurring.</a:t>
            </a:r>
          </a:p>
          <a:p>
            <a:endParaRPr lang="en-US" baseline="0" dirty="0"/>
          </a:p>
          <a:p>
            <a:r>
              <a:rPr lang="en-US" baseline="0" dirty="0"/>
              <a:t>Most of our work for NC-FASTER uses the ED visit data in NC DETECT but we are also now beginning to also work with the EMS encounter data in NC DETECT. Our work is exploring firearm injury by demographics and geography and we try to find clear but innovative ways to visually present the information. Eventually, we want to add a public facing dashboard to make firearm injury data available to anyone interested.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979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NC-FASTER quarterly reports provide a snapshot into nonfatal firearm injuries throughout the state and include ED visit data by demographic group, county/region, and intent. These quarterly reports are available on the NC DETECT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35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firearm-related injury and death. Rather it gives an overview of some of the key trends in North Carolina. It includes information on statewide firearm-related deaths, firearm injury hospitalizations and emergency department visits, and resources. Please note that when the COVID-19 pandemic began in 2020, there were many implications, including major changes to the numbers and rates within the firearm-related injury data in this slide deck. </a:t>
            </a: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a:t>
            </a:r>
            <a:r>
              <a:rPr lang="en-US" sz="1200" u="sng" kern="1200" dirty="0">
                <a:effectLst/>
                <a:latin typeface="Calibri" panose="020F0502020204030204" pitchFamily="34" charset="0"/>
                <a:ea typeface="Calibri" panose="020F0502020204030204" pitchFamily="34" charset="0"/>
                <a:cs typeface="Calibri" panose="020F0502020204030204" pitchFamily="34" charset="0"/>
              </a:rPr>
              <a:t>InjuryData@dhhs.nc.gov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58362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Behavioral Risk Factor Surveillance System (BRFSS), developed by the Centers for Disease Control and Prevention (CDC), is a random telephone survey of state residents aged 18 years and older and administered in all 50 states, the District of Columbia and U.S. territories. The purpose is to obtain estimates of the prevalence of personal health behaviors that contribute to morbidity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Firearm Safety Module was included in the 2021 NC BRFSS and found that more than two-fifths of NC adults have a firearm in or around the home. Over half (53%) of firearms that are stored loaded are also unlocked.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030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Youth Risk Behavior Survey (YRBS), developed by the CDC, is a school-based survey conducted in both middle and high schools during odd-numbered years. The purpose is to obtain prevalence estimates of youth risk behaviors that could lead to the development of adverse health conditions later in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2021, </a:t>
            </a:r>
            <a:r>
              <a:rPr lang="en-US" sz="1200" dirty="0">
                <a:effectLst/>
                <a:latin typeface="Calibri" panose="020F0502020204030204" pitchFamily="34" charset="0"/>
                <a:ea typeface="Times New Roman" panose="02020603050405020304" pitchFamily="18" charset="0"/>
              </a:rPr>
              <a:t>30% of NC high school students reported that it would take them less than an hour to get and be ready to fire a loaded gun without a parent or other adult’s permission; for white high school students it was 40%.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266654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economic impact of firearm injury and violence in North Carolina is significant, resulting in nearly $20 billion in 2023 due to the combined cost of firearm deaths alone, about $1,811 per capita.</a:t>
            </a:r>
          </a:p>
          <a:p>
            <a:endParaRPr lang="en-US" dirty="0"/>
          </a:p>
          <a:p>
            <a:r>
              <a:rPr lang="en-US" dirty="0"/>
              <a:t>Data retrieved from the CDC Web-based Injury Statistics Query and Reporting System (WISQARS). Fatal injury data come from the CDC’s National Center for Health Statistics (NCHS) mortality data.</a:t>
            </a:r>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670444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2D4D"/>
                </a:solidFill>
                <a:effectLst/>
                <a:latin typeface="new-hero"/>
              </a:rPr>
              <a:t>NC S.A.F.E. (Secure All Firearms Effectively) is North Carolina’s statewide initiative designed to raise awareness of the importance of safe firearm storage. Established in 2023, the initiative provides resources and best practices for firearm storage and safety. NC S.A.F.E. is not associated with any advocacy-based initiatives related to gun laws or regulations. The initiative is run by the North Carolina Department of Public Safety and funded in part through the 2023 Byrne-State Crisis Intervention Program.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438556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issue in the North Carolina Medical Journal (NCMJ) on firearm injury and violence prevention was published in July/August 2023. Featured articles include current efforts across the state, evidence-based prevention strategies, and proposed solutions for at-risk groups such as veterans, adolescents and young adults.</a:t>
            </a:r>
          </a:p>
          <a:p>
            <a:endParaRPr lang="en-US" dirty="0"/>
          </a:p>
          <a:p>
            <a:r>
              <a:rPr lang="en-US" dirty="0"/>
              <a:t>The special issue can be found here: </a:t>
            </a:r>
            <a:br>
              <a:rPr lang="en-US" sz="2800" dirty="0">
                <a:solidFill>
                  <a:schemeClr val="tx2">
                    <a:lumMod val="75000"/>
                  </a:schemeClr>
                </a:solidFill>
                <a:latin typeface="+mn-lt"/>
                <a:cs typeface="Arial" panose="020B0604020202020204" pitchFamily="34" charset="0"/>
              </a:rPr>
            </a:br>
            <a:r>
              <a:rPr lang="en-US" sz="1200" b="0" u="sng" dirty="0">
                <a:solidFill>
                  <a:srgbClr val="2F7F95"/>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https://ncmedicaljournal.com/issue/7874</a:t>
            </a:r>
            <a:r>
              <a:rPr lang="en-US" sz="1200" b="0" dirty="0">
                <a:solidFill>
                  <a:srgbClr val="2F7F95"/>
                </a:solidFill>
                <a:effectLst/>
                <a:latin typeface="+mn-lt"/>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293474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177798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ansportNew"/>
              </a:rPr>
              <a:t>In November 2022, Governor Roy Cooper and the North Carolina Department of Health and Human Services (NCDHHS) convened a roundtable of health, education and law enforcement professionals to discuss promising efforts already underway related to reducing violence and firearm misuse in North Carolina. The result of that convening is this report which addresses public health strategies to increase community and family safety from firearm violence and misuse in a new plan focused on implementing public health actions to reduce firearm injury and death. </a:t>
            </a:r>
          </a:p>
          <a:p>
            <a:endParaRPr lang="en-US" b="0" i="0" dirty="0">
              <a:solidFill>
                <a:srgbClr val="333333"/>
              </a:solidFill>
              <a:effectLst/>
              <a:latin typeface="TransportNew"/>
            </a:endParaRPr>
          </a:p>
          <a:p>
            <a:r>
              <a:rPr lang="en-US" b="0" i="0" dirty="0">
                <a:solidFill>
                  <a:srgbClr val="333333"/>
                </a:solidFill>
                <a:effectLst/>
                <a:latin typeface="TransportNew"/>
              </a:rPr>
              <a:t>It can be found at: </a:t>
            </a:r>
            <a:r>
              <a:rPr lang="en-US" b="0" i="0" u="sng" dirty="0">
                <a:solidFill>
                  <a:srgbClr val="333333"/>
                </a:solidFill>
                <a:effectLst/>
                <a:latin typeface="TransportNew"/>
              </a:rPr>
              <a:t>https://injuryfreenc.dph.ncdhhs.gov/safestorage/docs/DHHS_Firearm_whitepaper_web.pdf</a:t>
            </a:r>
            <a:r>
              <a:rPr lang="en-US" b="0" i="0" dirty="0">
                <a:solidFill>
                  <a:srgbClr val="333333"/>
                </a:solidFill>
                <a:effectLst/>
                <a:latin typeface="TransportNew"/>
              </a:rPr>
              <a: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151266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firearm-related death data presented in these slides comes from the North Carolina Violent Death Reporting System (NC-VDRS). The NC-VDRS is a public health, population-based surveillance system that contains detailed information on deaths that result from violence.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64436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NC-VDRS provides timely information on the victims, suspects, relationships, circumstances, and weapons that are associated with every violent incident that results in a fatality in North Carolina. It is an incident-based, relational database that combines information from multiple sources, such as death certificates, medical examiner reports, and incident reports from law enforcement agencies on violent deaths to not only understand the “who, when, where, and how” but also “why” these deaths occurred. The NC-VDRS began collecting data in January 2004.</a:t>
            </a:r>
          </a:p>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7</a:t>
            </a:fld>
            <a:endParaRPr lang="en-US"/>
          </a:p>
        </p:txBody>
      </p:sp>
    </p:spTree>
    <p:extLst>
      <p:ext uri="{BB962C8B-B14F-4D97-AF65-F5344CB8AC3E}">
        <p14:creationId xmlns:p14="http://schemas.microsoft.com/office/powerpoint/2010/main" val="387876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data for North Carolina violent deaths can be found by accessing the NC-VDRS data dashboard on the Violent Death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Injuryfreenc.dph.dhhs.gov</a:t>
            </a:r>
            <a:r>
              <a:rPr lang="en-US" sz="1200" u="none"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The data dashboard has a firearm deaths tab specific to firearm-related violent deaths.</a:t>
            </a: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52793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10 years (2014-2023), 64.6% of all violent deaths in the state of North Carolina involved a firearm. Firearm lethality far exceeds that of other weapons and methods of self harm and injury.</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28967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an average of five North Carolinians died each day from firearm-related injury.</a:t>
            </a:r>
          </a:p>
          <a:p>
            <a:endParaRPr lang="en-US" dirty="0"/>
          </a:p>
          <a:p>
            <a:r>
              <a:rPr lang="en-US" dirty="0"/>
              <a:t>Firearm deaths continue to rise in the state of North Carolina. In 2023, 1,767 North Carolinians died from firearm injury, a 54% increase over the past 10 years (2014-2023). A small decrease was observed before 2019, with a 28% increase since then.</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969452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280160" y="6583680"/>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1B8DD-4D1E-4983-BAF2-DE37726E6D47}"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428127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234637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2197488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62681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248182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1899296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57706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98008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18530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2487932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308763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4063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943973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North Carolina Youth &amp; Firearm Data Trends | October 21, 2024</a:t>
            </a:r>
          </a:p>
        </p:txBody>
      </p:sp>
    </p:spTree>
    <p:extLst>
      <p:ext uri="{BB962C8B-B14F-4D97-AF65-F5344CB8AC3E}">
        <p14:creationId xmlns:p14="http://schemas.microsoft.com/office/powerpoint/2010/main" val="2789911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372925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1B8DD-4D1E-4983-BAF2-DE37726E6D47}"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195448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Firearm Injury Deaths &amp; Morbidity in North Carolina, 2023</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3" r:id="rId15"/>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78427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knowledgerepository.syndromicsurveillance.org/sites/default/files/2024-10/CDC%20Firearm%20Injury%20v2.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hyperlink" Target="https://ncdetect.org/nc-faster-firearm-quarterly-report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schs.dph.ncdhhs.gov/data/brfss/2021/nc/all/topics.htm#fr" TargetMode="External"/><Relationship Id="rId5" Type="http://schemas.openxmlformats.org/officeDocument/2006/relationships/chart" Target="../charts/chart21.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hyperlink" Target="https://www.ncsaf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juryfreenc.dph.ncdhhs.gov/safestorage/index.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injuryfreenc.dph.ncdhhs.gov/DataSurveillance/DataRequestPolicy.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www.ncsafe.org/safestorage/" TargetMode="External"/><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hyperlink" Target="https://www.ncsafe.org/safestorage/" TargetMode="External"/><Relationship Id="rId2" Type="http://schemas.openxmlformats.org/officeDocument/2006/relationships/image" Target="../media/image32.png"/><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hyperlink" Target="https://dashboards.ncdhhs.gov/t/DPH/views/NCVDRSDashboard/NC-VDRSDashboard?%3AshowAppBanner=false&amp;%3Adisplay_count=n&amp;%3AshowVizHome=n&amp;%3Aorigin=viz_share_link&amp;%3AisGuestRedirectFromVizportal=y&amp;%3Aembed=y" TargetMode="External"/><Relationship Id="rId2" Type="http://schemas.openxmlformats.org/officeDocument/2006/relationships/hyperlink" Target="https://injuryfreenc.dph.ncdhhs.gov/safestorage/index.htm" TargetMode="External"/><Relationship Id="rId1" Type="http://schemas.openxmlformats.org/officeDocument/2006/relationships/slideLayout" Target="../slideLayouts/slideLayout19.xml"/><Relationship Id="rId6" Type="http://schemas.openxmlformats.org/officeDocument/2006/relationships/hyperlink" Target="https://www.cdc.gov/injury/wisqars/nvdrs.html" TargetMode="External"/><Relationship Id="rId5" Type="http://schemas.openxmlformats.org/officeDocument/2006/relationships/hyperlink" Target="https://wisqars.cdc.gov/" TargetMode="External"/><Relationship Id="rId4" Type="http://schemas.openxmlformats.org/officeDocument/2006/relationships/hyperlink" Target="https://schs.dph.ncdhhs.gov/interactive/quer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hyperlink" Target="https://ncmedicaljournal.com/issue/787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hyperlink" Target="https://outlook.office365.com/owa/calendar/IVPBDataSupport@ncconnect.onmicrosoft.com/bookings/" TargetMode="External"/><Relationship Id="rId4" Type="http://schemas.openxmlformats.org/officeDocument/2006/relationships/hyperlink" Target="https://injuryfreenc.dph.ncdhhs.gov/DataSurveillance/DataRequestPolicy.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injuryfreenc.dph.ncdhhs.gov/" TargetMode="External"/><Relationship Id="rId2" Type="http://schemas.openxmlformats.org/officeDocument/2006/relationships/hyperlink" Target="mailto:InjuryData@dhhs.nc.gov"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s://www.ncdhhs.gov/media/18351/open"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3200" y="2051009"/>
            <a:ext cx="5774267" cy="2020824"/>
          </a:xfrm>
        </p:spPr>
        <p:txBody>
          <a:bodyPr/>
          <a:lstStyle/>
          <a:p>
            <a:r>
              <a:rPr lang="en-US" sz="3200" dirty="0"/>
              <a:t>Firearm Injury Death and Morbidity in North Carolina, 2023</a:t>
            </a:r>
          </a:p>
          <a:p>
            <a:endParaRPr lang="en-US" dirty="0"/>
          </a:p>
        </p:txBody>
      </p:sp>
      <p:sp>
        <p:nvSpPr>
          <p:cNvPr id="10" name="Text Placeholder 9"/>
          <p:cNvSpPr>
            <a:spLocks noGrp="1"/>
          </p:cNvSpPr>
          <p:nvPr>
            <p:ph type="body" sz="quarter" idx="11"/>
          </p:nvPr>
        </p:nvSpPr>
        <p:spPr>
          <a:xfrm>
            <a:off x="2743200" y="3840480"/>
            <a:ext cx="5774267" cy="948752"/>
          </a:xfrm>
        </p:spPr>
        <p:txBody>
          <a:bodyPr>
            <a:normAutofit/>
          </a:bodyPr>
          <a:lstStyle/>
          <a:p>
            <a:r>
              <a:rPr lang="en-US" sz="2000" dirty="0"/>
              <a:t>Division of Public Health</a:t>
            </a:r>
          </a:p>
          <a:p>
            <a:r>
              <a:rPr lang="en-US" sz="2000" dirty="0"/>
              <a:t>Injury and Violence Prevention Branch</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E2EE0E-65EC-3948-7A28-181237142A7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10</a:t>
            </a:r>
          </a:p>
        </p:txBody>
      </p:sp>
      <p:sp>
        <p:nvSpPr>
          <p:cNvPr id="6" name="TextBox 5">
            <a:extLst>
              <a:ext uri="{FF2B5EF4-FFF2-40B4-BE49-F238E27FC236}">
                <a16:creationId xmlns:a16="http://schemas.microsoft.com/office/drawing/2014/main" id="{9F5FBFA4-7F08-A085-97E8-A145278623A0}"/>
              </a:ext>
            </a:extLst>
          </p:cNvPr>
          <p:cNvSpPr txBox="1"/>
          <p:nvPr/>
        </p:nvSpPr>
        <p:spPr>
          <a:xfrm>
            <a:off x="274320" y="1200935"/>
            <a:ext cx="7973426" cy="538609"/>
          </a:xfrm>
          <a:prstGeom prst="rect">
            <a:avLst/>
          </a:prstGeom>
          <a:noFill/>
        </p:spPr>
        <p:txBody>
          <a:bodyPr wrap="square">
            <a:spAutoFit/>
          </a:bodyPr>
          <a:lstStyle/>
          <a:p>
            <a:r>
              <a:rPr lang="en-US" sz="2900" b="1" i="0" u="none" strike="noStrike" dirty="0">
                <a:solidFill>
                  <a:srgbClr val="E46C0A"/>
                </a:solidFill>
                <a:effectLst/>
                <a:latin typeface="Arial" panose="020B0604020202020204" pitchFamily="34" charset="0"/>
              </a:rPr>
              <a:t>5 people </a:t>
            </a:r>
            <a:r>
              <a:rPr lang="en-US" sz="2900" b="1" i="0" u="none" strike="noStrike" dirty="0">
                <a:solidFill>
                  <a:srgbClr val="5C93D5"/>
                </a:solidFill>
                <a:effectLst/>
                <a:latin typeface="Arial" panose="020B0604020202020204" pitchFamily="34" charset="0"/>
              </a:rPr>
              <a:t>a day die from firearm injury in NC</a:t>
            </a:r>
            <a:r>
              <a:rPr lang="en-US" sz="2900" dirty="0">
                <a:solidFill>
                  <a:srgbClr val="5C93D5"/>
                </a:solidFill>
              </a:rPr>
              <a:t> </a:t>
            </a:r>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86554932"/>
              </p:ext>
            </p:extLst>
          </p:nvPr>
        </p:nvGraphicFramePr>
        <p:xfrm>
          <a:off x="496218" y="2427273"/>
          <a:ext cx="8151564" cy="4114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8605FBF3-2E42-5F92-48BC-5065F3E9CD83}"/>
              </a:ext>
            </a:extLst>
          </p:cNvPr>
          <p:cNvGraphicFramePr>
            <a:graphicFrameLocks noGrp="1"/>
          </p:cNvGraphicFramePr>
          <p:nvPr>
            <p:extLst>
              <p:ext uri="{D42A27DB-BD31-4B8C-83A1-F6EECF244321}">
                <p14:modId xmlns:p14="http://schemas.microsoft.com/office/powerpoint/2010/main" val="1893860881"/>
              </p:ext>
            </p:extLst>
          </p:nvPr>
        </p:nvGraphicFramePr>
        <p:xfrm>
          <a:off x="361046" y="1835777"/>
          <a:ext cx="7886700" cy="495263"/>
        </p:xfrm>
        <a:graphic>
          <a:graphicData uri="http://schemas.openxmlformats.org/drawingml/2006/table">
            <a:tbl>
              <a:tblPr/>
              <a:tblGrid>
                <a:gridCol w="7886700">
                  <a:extLst>
                    <a:ext uri="{9D8B030D-6E8A-4147-A177-3AD203B41FA5}">
                      <a16:colId xmlns:a16="http://schemas.microsoft.com/office/drawing/2014/main" val="2627234056"/>
                    </a:ext>
                  </a:extLst>
                </a:gridCol>
              </a:tblGrid>
              <a:tr h="492919">
                <a:tc>
                  <a:txBody>
                    <a:bodyPr/>
                    <a:lstStyle/>
                    <a:p>
                      <a:pPr algn="l" fontAlgn="b"/>
                      <a:r>
                        <a:rPr lang="en-US" sz="1600" b="1" i="0" u="none" strike="noStrike" dirty="0">
                          <a:solidFill>
                            <a:srgbClr val="17375E"/>
                          </a:solidFill>
                          <a:effectLst/>
                          <a:latin typeface="Arial" panose="020B0604020202020204" pitchFamily="34" charset="0"/>
                        </a:rPr>
                        <a:t>The number of firearm deaths in North Carolina has increased by 54% over the past 10 years, with a 28% increase from 2019.</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78498273"/>
                  </a:ext>
                </a:extLst>
              </a:tr>
            </a:tbl>
          </a:graphicData>
        </a:graphic>
      </p:graphicFrame>
    </p:spTree>
    <p:extLst>
      <p:ext uri="{BB962C8B-B14F-4D97-AF65-F5344CB8AC3E}">
        <p14:creationId xmlns:p14="http://schemas.microsoft.com/office/powerpoint/2010/main" val="372124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BF9622-3798-4E5F-CCB2-0AF01EEF39DD}"/>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11</a:t>
            </a:r>
          </a:p>
        </p:txBody>
      </p:sp>
      <p:graphicFrame>
        <p:nvGraphicFramePr>
          <p:cNvPr id="3" name="Table 2">
            <a:extLst>
              <a:ext uri="{FF2B5EF4-FFF2-40B4-BE49-F238E27FC236}">
                <a16:creationId xmlns:a16="http://schemas.microsoft.com/office/drawing/2014/main" id="{C923F706-BCA8-7774-8334-1D422AAA7A8C}"/>
              </a:ext>
            </a:extLst>
          </p:cNvPr>
          <p:cNvGraphicFramePr>
            <a:graphicFrameLocks noGrp="1"/>
          </p:cNvGraphicFramePr>
          <p:nvPr>
            <p:extLst>
              <p:ext uri="{D42A27DB-BD31-4B8C-83A1-F6EECF244321}">
                <p14:modId xmlns:p14="http://schemas.microsoft.com/office/powerpoint/2010/main" val="3614050090"/>
              </p:ext>
            </p:extLst>
          </p:nvPr>
        </p:nvGraphicFramePr>
        <p:xfrm>
          <a:off x="457200" y="1097280"/>
          <a:ext cx="7886700" cy="861023"/>
        </p:xfrm>
        <a:graphic>
          <a:graphicData uri="http://schemas.openxmlformats.org/drawingml/2006/table">
            <a:tbl>
              <a:tblPr/>
              <a:tblGrid>
                <a:gridCol w="7886700">
                  <a:extLst>
                    <a:ext uri="{9D8B030D-6E8A-4147-A177-3AD203B41FA5}">
                      <a16:colId xmlns:a16="http://schemas.microsoft.com/office/drawing/2014/main" val="1922063839"/>
                    </a:ext>
                  </a:extLst>
                </a:gridCol>
              </a:tblGrid>
              <a:tr h="856920">
                <a:tc>
                  <a:txBody>
                    <a:bodyPr/>
                    <a:lstStyle/>
                    <a:p>
                      <a:pPr algn="l" fontAlgn="b"/>
                      <a:r>
                        <a:rPr lang="en-US" sz="2800" b="1" i="0" u="none" strike="noStrike" dirty="0">
                          <a:solidFill>
                            <a:srgbClr val="E46C0A"/>
                          </a:solidFill>
                          <a:effectLst/>
                          <a:latin typeface="Arial" panose="020B0604020202020204" pitchFamily="34" charset="0"/>
                        </a:rPr>
                        <a:t>Firearms</a:t>
                      </a:r>
                      <a:r>
                        <a:rPr lang="en-US" sz="2800" b="1" i="0" u="none" strike="noStrike" dirty="0">
                          <a:solidFill>
                            <a:srgbClr val="17375E"/>
                          </a:solidFill>
                          <a:effectLst/>
                          <a:latin typeface="Arial" panose="020B0604020202020204" pitchFamily="34" charset="0"/>
                        </a:rPr>
                        <a:t> </a:t>
                      </a:r>
                      <a:r>
                        <a:rPr lang="en-US" sz="2800" b="1" i="0" u="none" strike="noStrike" dirty="0">
                          <a:solidFill>
                            <a:srgbClr val="5C93D5"/>
                          </a:solidFill>
                          <a:effectLst/>
                          <a:latin typeface="Arial" panose="020B0604020202020204" pitchFamily="34" charset="0"/>
                        </a:rPr>
                        <a:t>were used in 78% of homicides and 59% of suicides among NC residents</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96902440"/>
                  </a:ext>
                </a:extLst>
              </a:tr>
            </a:tbl>
          </a:graphicData>
        </a:graphic>
      </p:graphicFrame>
      <p:graphicFrame>
        <p:nvGraphicFramePr>
          <p:cNvPr id="11" name="Table 10">
            <a:extLst>
              <a:ext uri="{FF2B5EF4-FFF2-40B4-BE49-F238E27FC236}">
                <a16:creationId xmlns:a16="http://schemas.microsoft.com/office/drawing/2014/main" id="{053C9D2A-8304-493A-FCBB-055BD10B21E6}"/>
              </a:ext>
            </a:extLst>
          </p:cNvPr>
          <p:cNvGraphicFramePr>
            <a:graphicFrameLocks noGrp="1"/>
          </p:cNvGraphicFramePr>
          <p:nvPr>
            <p:extLst>
              <p:ext uri="{D42A27DB-BD31-4B8C-83A1-F6EECF244321}">
                <p14:modId xmlns:p14="http://schemas.microsoft.com/office/powerpoint/2010/main" val="694283546"/>
              </p:ext>
            </p:extLst>
          </p:nvPr>
        </p:nvGraphicFramePr>
        <p:xfrm>
          <a:off x="5212454" y="2759989"/>
          <a:ext cx="3132991" cy="502920"/>
        </p:xfrm>
        <a:graphic>
          <a:graphicData uri="http://schemas.openxmlformats.org/drawingml/2006/table">
            <a:tbl>
              <a:tblPr/>
              <a:tblGrid>
                <a:gridCol w="3132991">
                  <a:extLst>
                    <a:ext uri="{9D8B030D-6E8A-4147-A177-3AD203B41FA5}">
                      <a16:colId xmlns:a16="http://schemas.microsoft.com/office/drawing/2014/main" val="1671061139"/>
                    </a:ext>
                  </a:extLst>
                </a:gridCol>
              </a:tblGrid>
              <a:tr h="220583">
                <a:tc>
                  <a:txBody>
                    <a:bodyPr/>
                    <a:lstStyle/>
                    <a:p>
                      <a:pPr algn="l" fontAlgn="b"/>
                      <a:r>
                        <a:rPr lang="en-US" sz="1600" b="1" i="0" u="none" strike="noStrike" dirty="0">
                          <a:solidFill>
                            <a:srgbClr val="17375E"/>
                          </a:solidFill>
                          <a:effectLst/>
                          <a:latin typeface="Arial" panose="020B0604020202020204" pitchFamily="34" charset="0"/>
                        </a:rPr>
                        <a:t>Total Violent Deaths = 23,086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98276312"/>
                  </a:ext>
                </a:extLst>
              </a:tr>
              <a:tr h="220583">
                <a:tc>
                  <a:txBody>
                    <a:bodyPr/>
                    <a:lstStyle/>
                    <a:p>
                      <a:pPr algn="l" fontAlgn="b"/>
                      <a:r>
                        <a:rPr lang="en-US" sz="1600" b="1" i="0" u="none" strike="noStrike" dirty="0">
                          <a:solidFill>
                            <a:srgbClr val="E26B0A"/>
                          </a:solidFill>
                          <a:effectLst/>
                          <a:latin typeface="Arial" panose="020B0604020202020204" pitchFamily="34" charset="0"/>
                        </a:rPr>
                        <a:t>Total Firearm Deaths = 14,917</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835277"/>
                  </a:ext>
                </a:extLst>
              </a:tr>
            </a:tbl>
          </a:graphicData>
        </a:graphic>
      </p:graphicFrame>
      <p:graphicFrame>
        <p:nvGraphicFramePr>
          <p:cNvPr id="2" name="Chart 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215632937"/>
              </p:ext>
            </p:extLst>
          </p:nvPr>
        </p:nvGraphicFramePr>
        <p:xfrm>
          <a:off x="457200" y="2027208"/>
          <a:ext cx="8065123" cy="4584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335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6BC069-0230-B6B7-3A15-A25B095861B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12</a:t>
            </a:r>
          </a:p>
        </p:txBody>
      </p:sp>
      <p:graphicFrame>
        <p:nvGraphicFramePr>
          <p:cNvPr id="3" name="Table 2">
            <a:extLst>
              <a:ext uri="{FF2B5EF4-FFF2-40B4-BE49-F238E27FC236}">
                <a16:creationId xmlns:a16="http://schemas.microsoft.com/office/drawing/2014/main" id="{157ADE28-936A-D85A-2F1E-5496C8FFB881}"/>
              </a:ext>
            </a:extLst>
          </p:cNvPr>
          <p:cNvGraphicFramePr>
            <a:graphicFrameLocks noGrp="1"/>
          </p:cNvGraphicFramePr>
          <p:nvPr>
            <p:extLst>
              <p:ext uri="{D42A27DB-BD31-4B8C-83A1-F6EECF244321}">
                <p14:modId xmlns:p14="http://schemas.microsoft.com/office/powerpoint/2010/main" val="2609792708"/>
              </p:ext>
            </p:extLst>
          </p:nvPr>
        </p:nvGraphicFramePr>
        <p:xfrm>
          <a:off x="274320" y="2054958"/>
          <a:ext cx="8158704" cy="472366"/>
        </p:xfrm>
        <a:graphic>
          <a:graphicData uri="http://schemas.openxmlformats.org/drawingml/2006/table">
            <a:tbl>
              <a:tblPr/>
              <a:tblGrid>
                <a:gridCol w="8158704">
                  <a:extLst>
                    <a:ext uri="{9D8B030D-6E8A-4147-A177-3AD203B41FA5}">
                      <a16:colId xmlns:a16="http://schemas.microsoft.com/office/drawing/2014/main" val="2758795485"/>
                    </a:ext>
                  </a:extLst>
                </a:gridCol>
              </a:tblGrid>
              <a:tr h="219918">
                <a:tc>
                  <a:txBody>
                    <a:bodyPr/>
                    <a:lstStyle/>
                    <a:p>
                      <a:pPr algn="l" fontAlgn="t"/>
                      <a:r>
                        <a:rPr lang="en-US" sz="1500" b="1" i="0" u="none" strike="noStrike" dirty="0">
                          <a:solidFill>
                            <a:srgbClr val="17375E"/>
                          </a:solidFill>
                          <a:effectLst/>
                          <a:latin typeface="Arial" panose="020B0604020202020204" pitchFamily="34" charset="0"/>
                        </a:rPr>
                        <a:t>Firearm suicides have increased by 35% over the past 10 years (2014-2023).</a:t>
                      </a: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23903640"/>
                  </a:ext>
                </a:extLst>
              </a:tr>
              <a:tr h="219918">
                <a:tc>
                  <a:txBody>
                    <a:bodyPr/>
                    <a:lstStyle/>
                    <a:p>
                      <a:pPr algn="l" fontAlgn="t"/>
                      <a:r>
                        <a:rPr lang="en-US" sz="1500" b="1" i="0" u="none" strike="noStrike" dirty="0">
                          <a:solidFill>
                            <a:srgbClr val="76933C"/>
                          </a:solidFill>
                          <a:effectLst/>
                          <a:latin typeface="Arial" panose="020B0604020202020204" pitchFamily="34" charset="0"/>
                        </a:rPr>
                        <a:t>Homicides have increased by 89% since 2014 and by 31% since 2019.</a:t>
                      </a: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33603770"/>
                  </a:ext>
                </a:extLst>
              </a:tr>
            </a:tbl>
          </a:graphicData>
        </a:graphic>
      </p:graphicFrame>
      <p:graphicFrame>
        <p:nvGraphicFramePr>
          <p:cNvPr id="4" name="Table 3">
            <a:extLst>
              <a:ext uri="{FF2B5EF4-FFF2-40B4-BE49-F238E27FC236}">
                <a16:creationId xmlns:a16="http://schemas.microsoft.com/office/drawing/2014/main" id="{E57B8852-0C10-CF21-FA20-B401495C91CB}"/>
              </a:ext>
            </a:extLst>
          </p:cNvPr>
          <p:cNvGraphicFramePr>
            <a:graphicFrameLocks noGrp="1"/>
          </p:cNvGraphicFramePr>
          <p:nvPr>
            <p:extLst>
              <p:ext uri="{D42A27DB-BD31-4B8C-83A1-F6EECF244321}">
                <p14:modId xmlns:p14="http://schemas.microsoft.com/office/powerpoint/2010/main" val="986633807"/>
              </p:ext>
            </p:extLst>
          </p:nvPr>
        </p:nvGraphicFramePr>
        <p:xfrm>
          <a:off x="365760" y="1158594"/>
          <a:ext cx="7886700" cy="861023"/>
        </p:xfrm>
        <a:graphic>
          <a:graphicData uri="http://schemas.openxmlformats.org/drawingml/2006/table">
            <a:tbl>
              <a:tblPr/>
              <a:tblGrid>
                <a:gridCol w="7886700">
                  <a:extLst>
                    <a:ext uri="{9D8B030D-6E8A-4147-A177-3AD203B41FA5}">
                      <a16:colId xmlns:a16="http://schemas.microsoft.com/office/drawing/2014/main" val="4180405176"/>
                    </a:ext>
                  </a:extLst>
                </a:gridCol>
              </a:tblGrid>
              <a:tr h="856920">
                <a:tc>
                  <a:txBody>
                    <a:bodyPr/>
                    <a:lstStyle/>
                    <a:p>
                      <a:pPr algn="l" fontAlgn="b"/>
                      <a:r>
                        <a:rPr lang="en-US" sz="2800" b="1" i="0" u="none" strike="noStrike" dirty="0">
                          <a:solidFill>
                            <a:srgbClr val="5C93D5"/>
                          </a:solidFill>
                          <a:effectLst/>
                          <a:latin typeface="Arial" panose="020B0604020202020204" pitchFamily="34" charset="0"/>
                        </a:rPr>
                        <a:t>Most firearm deaths in NC are suicides (57%) followed by homicides (39%)</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793385"/>
                  </a:ext>
                </a:extLst>
              </a:tr>
            </a:tbl>
          </a:graphicData>
        </a:graphic>
      </p:graphicFrame>
      <p:graphicFrame>
        <p:nvGraphicFramePr>
          <p:cNvPr id="6" name="Chart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322807215"/>
              </p:ext>
            </p:extLst>
          </p:nvPr>
        </p:nvGraphicFramePr>
        <p:xfrm>
          <a:off x="357332" y="2644389"/>
          <a:ext cx="8429335" cy="3967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854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425E6B-07B8-A459-CB29-3375F94D6A61}"/>
              </a:ext>
            </a:extLst>
          </p:cNvPr>
          <p:cNvSpPr txBox="1"/>
          <p:nvPr/>
        </p:nvSpPr>
        <p:spPr>
          <a:xfrm>
            <a:off x="7556341" y="6575527"/>
            <a:ext cx="384562" cy="246221"/>
          </a:xfrm>
          <a:prstGeom prst="rect">
            <a:avLst/>
          </a:prstGeom>
          <a:noFill/>
        </p:spPr>
        <p:txBody>
          <a:bodyPr wrap="square" rtlCol="0">
            <a:spAutoFit/>
          </a:bodyPr>
          <a:lstStyle/>
          <a:p>
            <a:r>
              <a:rPr lang="en-US" sz="1000" b="1" dirty="0">
                <a:solidFill>
                  <a:srgbClr val="17375E"/>
                </a:solidFill>
              </a:rPr>
              <a:t>13</a:t>
            </a:r>
          </a:p>
        </p:txBody>
      </p:sp>
      <p:graphicFrame>
        <p:nvGraphicFramePr>
          <p:cNvPr id="2" name="Table 1">
            <a:extLst>
              <a:ext uri="{FF2B5EF4-FFF2-40B4-BE49-F238E27FC236}">
                <a16:creationId xmlns:a16="http://schemas.microsoft.com/office/drawing/2014/main" id="{43E707F2-6A70-5395-0545-7E49919253D0}"/>
              </a:ext>
            </a:extLst>
          </p:cNvPr>
          <p:cNvGraphicFramePr>
            <a:graphicFrameLocks noGrp="1"/>
          </p:cNvGraphicFramePr>
          <p:nvPr>
            <p:extLst>
              <p:ext uri="{D42A27DB-BD31-4B8C-83A1-F6EECF244321}">
                <p14:modId xmlns:p14="http://schemas.microsoft.com/office/powerpoint/2010/main" val="3850080603"/>
              </p:ext>
            </p:extLst>
          </p:nvPr>
        </p:nvGraphicFramePr>
        <p:xfrm>
          <a:off x="274320" y="302977"/>
          <a:ext cx="7555336" cy="1150583"/>
        </p:xfrm>
        <a:graphic>
          <a:graphicData uri="http://schemas.openxmlformats.org/drawingml/2006/table">
            <a:tbl>
              <a:tblPr/>
              <a:tblGrid>
                <a:gridCol w="7555336">
                  <a:extLst>
                    <a:ext uri="{9D8B030D-6E8A-4147-A177-3AD203B41FA5}">
                      <a16:colId xmlns:a16="http://schemas.microsoft.com/office/drawing/2014/main" val="4180405176"/>
                    </a:ext>
                  </a:extLst>
                </a:gridCol>
              </a:tblGrid>
              <a:tr h="856920">
                <a:tc>
                  <a:txBody>
                    <a:bodyPr/>
                    <a:lstStyle/>
                    <a:p>
                      <a:pPr algn="l" fontAlgn="b"/>
                      <a:r>
                        <a:rPr lang="en-US" sz="2500" b="1" i="0" u="none" strike="noStrike" dirty="0">
                          <a:solidFill>
                            <a:srgbClr val="5C93D5"/>
                          </a:solidFill>
                          <a:effectLst/>
                          <a:latin typeface="Arial" panose="020B0604020202020204" pitchFamily="34" charset="0"/>
                        </a:rPr>
                        <a:t>Males, NH American Indian and NH Black residents, and young adults (19-24) experienced the highest rates of firearm death in NC</a:t>
                      </a:r>
                    </a:p>
                  </a:txBody>
                  <a:tcPr marL="7583" marR="7583" marT="7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793385"/>
                  </a:ext>
                </a:extLst>
              </a:tr>
            </a:tbl>
          </a:graphicData>
        </a:graphic>
      </p:graphicFrame>
      <p:graphicFrame>
        <p:nvGraphicFramePr>
          <p:cNvPr id="5" name="Chart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440176819"/>
              </p:ext>
            </p:extLst>
          </p:nvPr>
        </p:nvGraphicFramePr>
        <p:xfrm>
          <a:off x="274320" y="1526875"/>
          <a:ext cx="7555336" cy="5028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045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A81A8E-2ECC-B153-8D9B-D997259904E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14</a:t>
            </a:r>
          </a:p>
        </p:txBody>
      </p:sp>
      <p:graphicFrame>
        <p:nvGraphicFramePr>
          <p:cNvPr id="6" name="Table 5">
            <a:extLst>
              <a:ext uri="{FF2B5EF4-FFF2-40B4-BE49-F238E27FC236}">
                <a16:creationId xmlns:a16="http://schemas.microsoft.com/office/drawing/2014/main" id="{024D1145-9FA5-D5C0-A6FA-C0D03E6C4A35}"/>
              </a:ext>
            </a:extLst>
          </p:cNvPr>
          <p:cNvGraphicFramePr>
            <a:graphicFrameLocks noGrp="1"/>
          </p:cNvGraphicFramePr>
          <p:nvPr>
            <p:extLst>
              <p:ext uri="{D42A27DB-BD31-4B8C-83A1-F6EECF244321}">
                <p14:modId xmlns:p14="http://schemas.microsoft.com/office/powerpoint/2010/main" val="3974703797"/>
              </p:ext>
            </p:extLst>
          </p:nvPr>
        </p:nvGraphicFramePr>
        <p:xfrm>
          <a:off x="344289" y="1088875"/>
          <a:ext cx="8566798" cy="1348301"/>
        </p:xfrm>
        <a:graphic>
          <a:graphicData uri="http://schemas.openxmlformats.org/drawingml/2006/table">
            <a:tbl>
              <a:tblPr/>
              <a:tblGrid>
                <a:gridCol w="8566798">
                  <a:extLst>
                    <a:ext uri="{9D8B030D-6E8A-4147-A177-3AD203B41FA5}">
                      <a16:colId xmlns:a16="http://schemas.microsoft.com/office/drawing/2014/main" val="2034174327"/>
                    </a:ext>
                  </a:extLst>
                </a:gridCol>
              </a:tblGrid>
              <a:tr h="1270967">
                <a:tc>
                  <a:txBody>
                    <a:bodyPr/>
                    <a:lstStyle/>
                    <a:p>
                      <a:pPr algn="l" fontAlgn="t"/>
                      <a:r>
                        <a:rPr lang="en-US" sz="2200" b="1" i="0" u="none" strike="noStrike" dirty="0">
                          <a:solidFill>
                            <a:srgbClr val="9BBB59"/>
                          </a:solidFill>
                          <a:effectLst/>
                          <a:latin typeface="Arial" panose="020B0604020202020204" pitchFamily="34" charset="0"/>
                        </a:rPr>
                        <a:t>Firearm homicide </a:t>
                      </a:r>
                      <a:r>
                        <a:rPr lang="en-US" sz="2200" b="1" i="0" u="none" strike="noStrike" dirty="0">
                          <a:solidFill>
                            <a:srgbClr val="17375E"/>
                          </a:solidFill>
                          <a:effectLst/>
                          <a:latin typeface="Arial" panose="020B0604020202020204" pitchFamily="34" charset="0"/>
                        </a:rPr>
                        <a:t>rates are highest among NH Black, NH American Indian, and male residents.  </a:t>
                      </a:r>
                      <a:br>
                        <a:rPr lang="en-US" sz="2200" b="1" i="0" u="none" strike="noStrike" dirty="0">
                          <a:solidFill>
                            <a:srgbClr val="17375E"/>
                          </a:solidFill>
                          <a:effectLst/>
                          <a:latin typeface="Arial" panose="020B0604020202020204" pitchFamily="34" charset="0"/>
                        </a:rPr>
                      </a:br>
                      <a:r>
                        <a:rPr lang="en-US" sz="2200" b="1" i="0" u="none" strike="noStrike" dirty="0">
                          <a:solidFill>
                            <a:srgbClr val="5C93D5"/>
                          </a:solidFill>
                          <a:effectLst/>
                          <a:latin typeface="Arial" panose="020B0604020202020204" pitchFamily="34" charset="0"/>
                        </a:rPr>
                        <a:t>Firearm suicide </a:t>
                      </a:r>
                      <a:r>
                        <a:rPr lang="en-US" sz="2200" b="1" i="0" u="none" strike="noStrike" dirty="0">
                          <a:solidFill>
                            <a:srgbClr val="17375E"/>
                          </a:solidFill>
                          <a:effectLst/>
                          <a:latin typeface="Arial" panose="020B0604020202020204" pitchFamily="34" charset="0"/>
                        </a:rPr>
                        <a:t>rates are highest among male and NH White residents.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80826578"/>
                  </a:ext>
                </a:extLst>
              </a:tr>
            </a:tbl>
          </a:graphicData>
        </a:graphic>
      </p:graphicFrame>
      <p:graphicFrame>
        <p:nvGraphicFramePr>
          <p:cNvPr id="8" name="Chart 7">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304539648"/>
              </p:ext>
            </p:extLst>
          </p:nvPr>
        </p:nvGraphicFramePr>
        <p:xfrm>
          <a:off x="288601" y="2374862"/>
          <a:ext cx="8678174" cy="4291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90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59AEA6-CBEF-9081-F9F7-184A71B5BADA}"/>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15</a:t>
            </a:r>
          </a:p>
        </p:txBody>
      </p:sp>
      <p:graphicFrame>
        <p:nvGraphicFramePr>
          <p:cNvPr id="4" name="Table 3">
            <a:extLst>
              <a:ext uri="{FF2B5EF4-FFF2-40B4-BE49-F238E27FC236}">
                <a16:creationId xmlns:a16="http://schemas.microsoft.com/office/drawing/2014/main" id="{A1D0947F-DD82-8E73-1D5F-11312D3C6E2B}"/>
              </a:ext>
            </a:extLst>
          </p:cNvPr>
          <p:cNvGraphicFramePr>
            <a:graphicFrameLocks noGrp="1"/>
          </p:cNvGraphicFramePr>
          <p:nvPr>
            <p:extLst>
              <p:ext uri="{D42A27DB-BD31-4B8C-83A1-F6EECF244321}">
                <p14:modId xmlns:p14="http://schemas.microsoft.com/office/powerpoint/2010/main" val="3029367054"/>
              </p:ext>
            </p:extLst>
          </p:nvPr>
        </p:nvGraphicFramePr>
        <p:xfrm>
          <a:off x="274320" y="1134208"/>
          <a:ext cx="8595359" cy="701260"/>
        </p:xfrm>
        <a:graphic>
          <a:graphicData uri="http://schemas.openxmlformats.org/drawingml/2006/table">
            <a:tbl>
              <a:tblPr/>
              <a:tblGrid>
                <a:gridCol w="8595359">
                  <a:extLst>
                    <a:ext uri="{9D8B030D-6E8A-4147-A177-3AD203B41FA5}">
                      <a16:colId xmlns:a16="http://schemas.microsoft.com/office/drawing/2014/main" val="1731688800"/>
                    </a:ext>
                  </a:extLst>
                </a:gridCol>
              </a:tblGrid>
              <a:tr h="350630">
                <a:tc>
                  <a:txBody>
                    <a:bodyPr/>
                    <a:lstStyle/>
                    <a:p>
                      <a:pPr algn="l" fontAlgn="t"/>
                      <a:r>
                        <a:rPr lang="en-US" sz="2200" b="1" i="0" u="none" strike="noStrike" dirty="0">
                          <a:solidFill>
                            <a:srgbClr val="9BBB59"/>
                          </a:solidFill>
                          <a:effectLst/>
                          <a:latin typeface="Arial" panose="020B0604020202020204" pitchFamily="34" charset="0"/>
                        </a:rPr>
                        <a:t>Firearm homicide </a:t>
                      </a:r>
                      <a:r>
                        <a:rPr lang="en-US" sz="2200" b="1" i="0" u="none" strike="noStrike" dirty="0">
                          <a:solidFill>
                            <a:srgbClr val="17375E"/>
                          </a:solidFill>
                          <a:effectLst/>
                          <a:latin typeface="Arial" panose="020B0604020202020204" pitchFamily="34" charset="0"/>
                        </a:rPr>
                        <a:t>rates are highest among 20- to 24-year-olds.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17772727"/>
                  </a:ext>
                </a:extLst>
              </a:tr>
              <a:tr h="350630">
                <a:tc>
                  <a:txBody>
                    <a:bodyPr/>
                    <a:lstStyle/>
                    <a:p>
                      <a:pPr algn="l" fontAlgn="t"/>
                      <a:r>
                        <a:rPr lang="en-US" sz="2200" b="1" i="0" u="none" strike="noStrike" dirty="0">
                          <a:solidFill>
                            <a:srgbClr val="4F81BD"/>
                          </a:solidFill>
                          <a:effectLst/>
                          <a:latin typeface="Arial" panose="020B0604020202020204" pitchFamily="34" charset="0"/>
                        </a:rPr>
                        <a:t>Firearm suicide </a:t>
                      </a:r>
                      <a:r>
                        <a:rPr lang="en-US" sz="2200" b="1" i="0" u="none" strike="noStrike" dirty="0">
                          <a:solidFill>
                            <a:srgbClr val="17375E"/>
                          </a:solidFill>
                          <a:effectLst/>
                          <a:latin typeface="Arial" panose="020B0604020202020204" pitchFamily="34" charset="0"/>
                        </a:rPr>
                        <a:t>rates increase with age. </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6461733"/>
                  </a:ext>
                </a:extLst>
              </a:tr>
            </a:tbl>
          </a:graphicData>
        </a:graphic>
      </p:graphicFrame>
      <p:graphicFrame>
        <p:nvGraphicFramePr>
          <p:cNvPr id="2" name="Chart 1">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10382526"/>
              </p:ext>
            </p:extLst>
          </p:nvPr>
        </p:nvGraphicFramePr>
        <p:xfrm>
          <a:off x="196244" y="1835468"/>
          <a:ext cx="8673435" cy="4668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39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DEDF5-9FEE-6FEA-BD15-2D1CE2377BF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16</a:t>
            </a:r>
          </a:p>
        </p:txBody>
      </p:sp>
      <p:graphicFrame>
        <p:nvGraphicFramePr>
          <p:cNvPr id="7" name="Table 6">
            <a:extLst>
              <a:ext uri="{FF2B5EF4-FFF2-40B4-BE49-F238E27FC236}">
                <a16:creationId xmlns:a16="http://schemas.microsoft.com/office/drawing/2014/main" id="{2413EF8B-52A4-91DB-0908-E0BB0F463051}"/>
              </a:ext>
            </a:extLst>
          </p:cNvPr>
          <p:cNvGraphicFramePr>
            <a:graphicFrameLocks noGrp="1"/>
          </p:cNvGraphicFramePr>
          <p:nvPr>
            <p:extLst>
              <p:ext uri="{D42A27DB-BD31-4B8C-83A1-F6EECF244321}">
                <p14:modId xmlns:p14="http://schemas.microsoft.com/office/powerpoint/2010/main" val="2230970663"/>
              </p:ext>
            </p:extLst>
          </p:nvPr>
        </p:nvGraphicFramePr>
        <p:xfrm>
          <a:off x="274320" y="1116401"/>
          <a:ext cx="7756872" cy="902599"/>
        </p:xfrm>
        <a:graphic>
          <a:graphicData uri="http://schemas.openxmlformats.org/drawingml/2006/table">
            <a:tbl>
              <a:tblPr/>
              <a:tblGrid>
                <a:gridCol w="7756872">
                  <a:extLst>
                    <a:ext uri="{9D8B030D-6E8A-4147-A177-3AD203B41FA5}">
                      <a16:colId xmlns:a16="http://schemas.microsoft.com/office/drawing/2014/main" val="1451865676"/>
                    </a:ext>
                  </a:extLst>
                </a:gridCol>
              </a:tblGrid>
              <a:tr h="902599">
                <a:tc>
                  <a:txBody>
                    <a:bodyPr/>
                    <a:lstStyle/>
                    <a:p>
                      <a:pPr algn="l" fontAlgn="b"/>
                      <a:r>
                        <a:rPr lang="en-US" sz="2800" b="1" i="0" u="none" strike="noStrike" dirty="0">
                          <a:solidFill>
                            <a:srgbClr val="5C93D5"/>
                          </a:solidFill>
                          <a:effectLst/>
                          <a:latin typeface="Arial" panose="020B0604020202020204" pitchFamily="34" charset="0"/>
                        </a:rPr>
                        <a:t>There were 200 unintentional firearm deaths (1.3%) over the past 10 years.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3765465"/>
                  </a:ext>
                </a:extLst>
              </a:tr>
            </a:tbl>
          </a:graphicData>
        </a:graphic>
      </p:graphicFrame>
      <p:graphicFrame>
        <p:nvGraphicFramePr>
          <p:cNvPr id="8" name="Table 7">
            <a:extLst>
              <a:ext uri="{FF2B5EF4-FFF2-40B4-BE49-F238E27FC236}">
                <a16:creationId xmlns:a16="http://schemas.microsoft.com/office/drawing/2014/main" id="{52AFB09D-B496-3E06-D25B-9E9282D38DCC}"/>
              </a:ext>
            </a:extLst>
          </p:cNvPr>
          <p:cNvGraphicFramePr>
            <a:graphicFrameLocks noGrp="1"/>
          </p:cNvGraphicFramePr>
          <p:nvPr>
            <p:extLst>
              <p:ext uri="{D42A27DB-BD31-4B8C-83A1-F6EECF244321}">
                <p14:modId xmlns:p14="http://schemas.microsoft.com/office/powerpoint/2010/main" val="2148012714"/>
              </p:ext>
            </p:extLst>
          </p:nvPr>
        </p:nvGraphicFramePr>
        <p:xfrm>
          <a:off x="274318" y="2056237"/>
          <a:ext cx="7886704" cy="566917"/>
        </p:xfrm>
        <a:graphic>
          <a:graphicData uri="http://schemas.openxmlformats.org/drawingml/2006/table">
            <a:tbl>
              <a:tblPr/>
              <a:tblGrid>
                <a:gridCol w="7886704">
                  <a:extLst>
                    <a:ext uri="{9D8B030D-6E8A-4147-A177-3AD203B41FA5}">
                      <a16:colId xmlns:a16="http://schemas.microsoft.com/office/drawing/2014/main" val="1230484723"/>
                    </a:ext>
                  </a:extLst>
                </a:gridCol>
              </a:tblGrid>
              <a:tr h="566917">
                <a:tc>
                  <a:txBody>
                    <a:bodyPr/>
                    <a:lstStyle/>
                    <a:p>
                      <a:pPr algn="l" fontAlgn="ctr"/>
                      <a:r>
                        <a:rPr lang="en-US" sz="1600" b="1" i="0" u="none" strike="noStrike" dirty="0">
                          <a:solidFill>
                            <a:srgbClr val="6F6F6F"/>
                          </a:solidFill>
                          <a:effectLst/>
                          <a:latin typeface="Arial" panose="020B0604020202020204" pitchFamily="34" charset="0"/>
                        </a:rPr>
                        <a:t>Unintentional firearm deaths increased by 81.3% from 2014-2023 and by 93.3% since 2019.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7798013"/>
                  </a:ext>
                </a:extLst>
              </a:tr>
            </a:tbl>
          </a:graphicData>
        </a:graphic>
      </p:graphicFrame>
      <p:graphicFrame>
        <p:nvGraphicFramePr>
          <p:cNvPr id="2" name="Chart 1">
            <a:extLst>
              <a:ext uri="{FF2B5EF4-FFF2-40B4-BE49-F238E27FC236}">
                <a16:creationId xmlns:a16="http://schemas.microsoft.com/office/drawing/2014/main" id="{92BE98FA-D1BC-41DB-A150-17C2B6F8E714}"/>
              </a:ext>
            </a:extLst>
          </p:cNvPr>
          <p:cNvGraphicFramePr>
            <a:graphicFrameLocks/>
          </p:cNvGraphicFramePr>
          <p:nvPr>
            <p:extLst>
              <p:ext uri="{D42A27DB-BD31-4B8C-83A1-F6EECF244321}">
                <p14:modId xmlns:p14="http://schemas.microsoft.com/office/powerpoint/2010/main" val="3142748181"/>
              </p:ext>
            </p:extLst>
          </p:nvPr>
        </p:nvGraphicFramePr>
        <p:xfrm>
          <a:off x="274319" y="2585917"/>
          <a:ext cx="8429335" cy="4025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39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324017-44B1-95C6-BAC9-89B989F3C30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17</a:t>
            </a:r>
          </a:p>
        </p:txBody>
      </p:sp>
      <p:graphicFrame>
        <p:nvGraphicFramePr>
          <p:cNvPr id="3" name="Table 2">
            <a:extLst>
              <a:ext uri="{FF2B5EF4-FFF2-40B4-BE49-F238E27FC236}">
                <a16:creationId xmlns:a16="http://schemas.microsoft.com/office/drawing/2014/main" id="{F14435DC-E04C-9819-F543-A66F414F509C}"/>
              </a:ext>
            </a:extLst>
          </p:cNvPr>
          <p:cNvGraphicFramePr>
            <a:graphicFrameLocks noGrp="1"/>
          </p:cNvGraphicFramePr>
          <p:nvPr>
            <p:extLst>
              <p:ext uri="{D42A27DB-BD31-4B8C-83A1-F6EECF244321}">
                <p14:modId xmlns:p14="http://schemas.microsoft.com/office/powerpoint/2010/main" val="2472463044"/>
              </p:ext>
            </p:extLst>
          </p:nvPr>
        </p:nvGraphicFramePr>
        <p:xfrm>
          <a:off x="274320" y="1549505"/>
          <a:ext cx="7886700" cy="525341"/>
        </p:xfrm>
        <a:graphic>
          <a:graphicData uri="http://schemas.openxmlformats.org/drawingml/2006/table">
            <a:tbl>
              <a:tblPr/>
              <a:tblGrid>
                <a:gridCol w="7886700">
                  <a:extLst>
                    <a:ext uri="{9D8B030D-6E8A-4147-A177-3AD203B41FA5}">
                      <a16:colId xmlns:a16="http://schemas.microsoft.com/office/drawing/2014/main" val="376937610"/>
                    </a:ext>
                  </a:extLst>
                </a:gridCol>
              </a:tblGrid>
              <a:tr h="466739">
                <a:tc>
                  <a:txBody>
                    <a:bodyPr/>
                    <a:lstStyle/>
                    <a:p>
                      <a:pPr algn="l" fontAlgn="ctr"/>
                      <a:r>
                        <a:rPr lang="en-US" sz="1700" b="1" i="0" u="none" strike="noStrike" dirty="0">
                          <a:solidFill>
                            <a:srgbClr val="6F6F6F"/>
                          </a:solidFill>
                          <a:effectLst/>
                          <a:latin typeface="Arial" panose="020B0604020202020204" pitchFamily="34" charset="0"/>
                        </a:rPr>
                        <a:t>Unintentional firearm deaths were highest among males and among ages 18-24 followed by ages 10-17.</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7" name="Table 6">
            <a:extLst>
              <a:ext uri="{FF2B5EF4-FFF2-40B4-BE49-F238E27FC236}">
                <a16:creationId xmlns:a16="http://schemas.microsoft.com/office/drawing/2014/main" id="{9A6FA940-B510-E390-B048-A3B4A9AE2DC6}"/>
              </a:ext>
            </a:extLst>
          </p:cNvPr>
          <p:cNvGraphicFramePr>
            <a:graphicFrameLocks noGrp="1"/>
          </p:cNvGraphicFramePr>
          <p:nvPr>
            <p:extLst>
              <p:ext uri="{D42A27DB-BD31-4B8C-83A1-F6EECF244321}">
                <p14:modId xmlns:p14="http://schemas.microsoft.com/office/powerpoint/2010/main" val="4029031556"/>
              </p:ext>
            </p:extLst>
          </p:nvPr>
        </p:nvGraphicFramePr>
        <p:xfrm>
          <a:off x="274320" y="1161324"/>
          <a:ext cx="7886700" cy="388181"/>
        </p:xfrm>
        <a:graphic>
          <a:graphicData uri="http://schemas.openxmlformats.org/drawingml/2006/table">
            <a:tbl>
              <a:tblPr/>
              <a:tblGrid>
                <a:gridCol w="7886700">
                  <a:extLst>
                    <a:ext uri="{9D8B030D-6E8A-4147-A177-3AD203B41FA5}">
                      <a16:colId xmlns:a16="http://schemas.microsoft.com/office/drawing/2014/main" val="4011117829"/>
                    </a:ext>
                  </a:extLst>
                </a:gridCol>
              </a:tblGrid>
              <a:tr h="380572">
                <a:tc>
                  <a:txBody>
                    <a:bodyPr/>
                    <a:lstStyle/>
                    <a:p>
                      <a:pPr algn="l" fontAlgn="t"/>
                      <a:r>
                        <a:rPr lang="en-US" sz="2500" b="1" i="0" u="none" strike="noStrike" dirty="0">
                          <a:solidFill>
                            <a:srgbClr val="5C93D5"/>
                          </a:solidFill>
                          <a:effectLst/>
                          <a:latin typeface="Arial" panose="020B0604020202020204" pitchFamily="34" charset="0"/>
                        </a:rPr>
                        <a:t>Most unintentional firearm victims shot themselves</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5" name="Chart 4">
            <a:extLst>
              <a:ext uri="{FF2B5EF4-FFF2-40B4-BE49-F238E27FC236}">
                <a16:creationId xmlns:a16="http://schemas.microsoft.com/office/drawing/2014/main" id="{98A676B2-351D-4896-AAFC-8D8441E8FD4A}"/>
              </a:ext>
            </a:extLst>
          </p:cNvPr>
          <p:cNvGraphicFramePr>
            <a:graphicFrameLocks/>
          </p:cNvGraphicFramePr>
          <p:nvPr>
            <p:extLst>
              <p:ext uri="{D42A27DB-BD31-4B8C-83A1-F6EECF244321}">
                <p14:modId xmlns:p14="http://schemas.microsoft.com/office/powerpoint/2010/main" val="2380418426"/>
              </p:ext>
            </p:extLst>
          </p:nvPr>
        </p:nvGraphicFramePr>
        <p:xfrm>
          <a:off x="274320" y="2070725"/>
          <a:ext cx="8740284" cy="4541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344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483577" y="1546900"/>
            <a:ext cx="8017855" cy="3764199"/>
          </a:xfrm>
        </p:spPr>
        <p:txBody>
          <a:bodyPr/>
          <a:lstStyle/>
          <a:p>
            <a:pPr algn="ctr"/>
            <a:r>
              <a:rPr lang="en-US" sz="7200" b="1" dirty="0">
                <a:solidFill>
                  <a:schemeClr val="accent1">
                    <a:lumMod val="50000"/>
                  </a:schemeClr>
                </a:solidFill>
              </a:rPr>
              <a:t>Circumstances of </a:t>
            </a:r>
            <a:br>
              <a:rPr lang="en-US" sz="7200" b="1" dirty="0">
                <a:solidFill>
                  <a:schemeClr val="accent1">
                    <a:lumMod val="50000"/>
                  </a:schemeClr>
                </a:solidFill>
              </a:rPr>
            </a:br>
            <a:r>
              <a:rPr lang="en-US" sz="7200" b="1" dirty="0">
                <a:solidFill>
                  <a:schemeClr val="accent1">
                    <a:lumMod val="50000"/>
                  </a:schemeClr>
                </a:solidFill>
              </a:rPr>
              <a:t>Firearm Suicide</a:t>
            </a:r>
          </a:p>
        </p:txBody>
      </p:sp>
      <p:sp>
        <p:nvSpPr>
          <p:cNvPr id="5" name="TextBox 4">
            <a:extLst>
              <a:ext uri="{FF2B5EF4-FFF2-40B4-BE49-F238E27FC236}">
                <a16:creationId xmlns:a16="http://schemas.microsoft.com/office/drawing/2014/main" id="{A7E96BE7-8261-2960-C77E-3299BE6DB80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18</a:t>
            </a:r>
          </a:p>
        </p:txBody>
      </p:sp>
    </p:spTree>
    <p:extLst>
      <p:ext uri="{BB962C8B-B14F-4D97-AF65-F5344CB8AC3E}">
        <p14:creationId xmlns:p14="http://schemas.microsoft.com/office/powerpoint/2010/main" val="98091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C40F8-0F52-0A6B-A50C-FF132865766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E6A4D09-F38F-E2B3-7242-33DA5FA5265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19</a:t>
            </a:r>
          </a:p>
        </p:txBody>
      </p:sp>
      <p:graphicFrame>
        <p:nvGraphicFramePr>
          <p:cNvPr id="3" name="Table 2">
            <a:extLst>
              <a:ext uri="{FF2B5EF4-FFF2-40B4-BE49-F238E27FC236}">
                <a16:creationId xmlns:a16="http://schemas.microsoft.com/office/drawing/2014/main" id="{88C8EBBC-067C-FBE7-AE49-CAC7E2555598}"/>
              </a:ext>
            </a:extLst>
          </p:cNvPr>
          <p:cNvGraphicFramePr>
            <a:graphicFrameLocks noGrp="1"/>
          </p:cNvGraphicFramePr>
          <p:nvPr>
            <p:extLst>
              <p:ext uri="{D42A27DB-BD31-4B8C-83A1-F6EECF244321}">
                <p14:modId xmlns:p14="http://schemas.microsoft.com/office/powerpoint/2010/main" val="1565579919"/>
              </p:ext>
            </p:extLst>
          </p:nvPr>
        </p:nvGraphicFramePr>
        <p:xfrm>
          <a:off x="274320" y="1161324"/>
          <a:ext cx="8510223" cy="769181"/>
        </p:xfrm>
        <a:graphic>
          <a:graphicData uri="http://schemas.openxmlformats.org/drawingml/2006/table">
            <a:tbl>
              <a:tblPr/>
              <a:tblGrid>
                <a:gridCol w="8510223">
                  <a:extLst>
                    <a:ext uri="{9D8B030D-6E8A-4147-A177-3AD203B41FA5}">
                      <a16:colId xmlns:a16="http://schemas.microsoft.com/office/drawing/2014/main" val="4011117829"/>
                    </a:ext>
                  </a:extLst>
                </a:gridCol>
              </a:tblGrid>
              <a:tr h="380572">
                <a:tc>
                  <a:txBody>
                    <a:bodyPr/>
                    <a:lstStyle/>
                    <a:p>
                      <a:pPr algn="l" fontAlgn="t"/>
                      <a:r>
                        <a:rPr lang="en-US" sz="2500" b="1" i="0" u="none" strike="noStrike" dirty="0">
                          <a:solidFill>
                            <a:srgbClr val="5C93D5"/>
                          </a:solidFill>
                          <a:effectLst/>
                          <a:latin typeface="Arial" panose="020B0604020202020204" pitchFamily="34" charset="0"/>
                        </a:rPr>
                        <a:t>One-fourth of firearm suicide victims told someone or disclosed their suicidal intent</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4" name="Table 3">
            <a:extLst>
              <a:ext uri="{FF2B5EF4-FFF2-40B4-BE49-F238E27FC236}">
                <a16:creationId xmlns:a16="http://schemas.microsoft.com/office/drawing/2014/main" id="{2C2866EC-2CCC-483F-DBE7-2EC4D6A6AD18}"/>
              </a:ext>
            </a:extLst>
          </p:cNvPr>
          <p:cNvGraphicFramePr>
            <a:graphicFrameLocks noGrp="1"/>
          </p:cNvGraphicFramePr>
          <p:nvPr>
            <p:extLst>
              <p:ext uri="{D42A27DB-BD31-4B8C-83A1-F6EECF244321}">
                <p14:modId xmlns:p14="http://schemas.microsoft.com/office/powerpoint/2010/main" val="1034278099"/>
              </p:ext>
            </p:extLst>
          </p:nvPr>
        </p:nvGraphicFramePr>
        <p:xfrm>
          <a:off x="274320" y="1930505"/>
          <a:ext cx="7886700" cy="525341"/>
        </p:xfrm>
        <a:graphic>
          <a:graphicData uri="http://schemas.openxmlformats.org/drawingml/2006/table">
            <a:tbl>
              <a:tblPr/>
              <a:tblGrid>
                <a:gridCol w="7886700">
                  <a:extLst>
                    <a:ext uri="{9D8B030D-6E8A-4147-A177-3AD203B41FA5}">
                      <a16:colId xmlns:a16="http://schemas.microsoft.com/office/drawing/2014/main" val="376937610"/>
                    </a:ext>
                  </a:extLst>
                </a:gridCol>
              </a:tblGrid>
              <a:tr h="466739">
                <a:tc>
                  <a:txBody>
                    <a:bodyPr/>
                    <a:lstStyle/>
                    <a:p>
                      <a:pPr algn="l" fontAlgn="ctr"/>
                      <a:r>
                        <a:rPr lang="en-US" sz="1700" b="1" i="0" u="none" strike="noStrike" dirty="0">
                          <a:solidFill>
                            <a:srgbClr val="17375E"/>
                          </a:solidFill>
                          <a:effectLst/>
                          <a:latin typeface="Arial" panose="020B0604020202020204" pitchFamily="34" charset="0"/>
                        </a:rPr>
                        <a:t>More females experienced a current mental health problem than males and females were more likely to have a history of suicidal behavior.</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23640706"/>
                  </a:ext>
                </a:extLst>
              </a:tr>
            </a:tbl>
          </a:graphicData>
        </a:graphic>
      </p:graphicFrame>
      <p:graphicFrame>
        <p:nvGraphicFramePr>
          <p:cNvPr id="2" name="Chart 1">
            <a:extLst>
              <a:ext uri="{FF2B5EF4-FFF2-40B4-BE49-F238E27FC236}">
                <a16:creationId xmlns:a16="http://schemas.microsoft.com/office/drawing/2014/main" id="{EB32131C-626E-29D6-7613-B8FA9ECACBAA}"/>
              </a:ext>
            </a:extLst>
          </p:cNvPr>
          <p:cNvGraphicFramePr>
            <a:graphicFrameLocks/>
          </p:cNvGraphicFramePr>
          <p:nvPr>
            <p:extLst>
              <p:ext uri="{D42A27DB-BD31-4B8C-83A1-F6EECF244321}">
                <p14:modId xmlns:p14="http://schemas.microsoft.com/office/powerpoint/2010/main" val="3637779188"/>
              </p:ext>
            </p:extLst>
          </p:nvPr>
        </p:nvGraphicFramePr>
        <p:xfrm>
          <a:off x="193432" y="2455846"/>
          <a:ext cx="8676248" cy="4155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72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D289-B319-CC29-B9B8-434ECD7E6672}"/>
              </a:ext>
            </a:extLst>
          </p:cNvPr>
          <p:cNvSpPr>
            <a:spLocks noGrp="1"/>
          </p:cNvSpPr>
          <p:nvPr>
            <p:ph type="title"/>
          </p:nvPr>
        </p:nvSpPr>
        <p:spPr>
          <a:xfrm>
            <a:off x="274320" y="1097280"/>
            <a:ext cx="8563554" cy="548640"/>
          </a:xfrm>
        </p:spPr>
        <p:txBody>
          <a:bodyPr/>
          <a:lstStyle/>
          <a:p>
            <a:r>
              <a:rPr lang="en-US" sz="3200" dirty="0"/>
              <a:t>If you or someone you know needs support now, </a:t>
            </a:r>
            <a:r>
              <a:rPr lang="en-US" sz="3200" dirty="0">
                <a:solidFill>
                  <a:srgbClr val="4EC6DF"/>
                </a:solidFill>
              </a:rPr>
              <a:t>call or text 988 </a:t>
            </a:r>
            <a:r>
              <a:rPr lang="en-US" sz="3200" dirty="0"/>
              <a:t>or </a:t>
            </a:r>
            <a:br>
              <a:rPr lang="en-US" sz="3200" dirty="0"/>
            </a:br>
            <a:r>
              <a:rPr lang="en-US" sz="3200" dirty="0">
                <a:solidFill>
                  <a:srgbClr val="4EC6DF"/>
                </a:solidFill>
              </a:rPr>
              <a:t>chat 988lifeline.org</a:t>
            </a:r>
          </a:p>
        </p:txBody>
      </p:sp>
      <p:pic>
        <p:nvPicPr>
          <p:cNvPr id="2050" name="Picture 2">
            <a:extLst>
              <a:ext uri="{FF2B5EF4-FFF2-40B4-BE49-F238E27FC236}">
                <a16:creationId xmlns:a16="http://schemas.microsoft.com/office/drawing/2014/main" id="{6A47EFA7-0317-0EEA-7D84-67F6B88C66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61" y="2717975"/>
            <a:ext cx="4567642" cy="34376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5630315-89A9-EC68-AC46-B148657C3C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39" r="4406" b="51135"/>
          <a:stretch/>
        </p:blipFill>
        <p:spPr bwMode="auto">
          <a:xfrm>
            <a:off x="6216277" y="2029626"/>
            <a:ext cx="2357890" cy="2915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D8DA1E0-FCD7-8C51-D514-3954C4B3D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1" t="78858" r="53040"/>
          <a:stretch/>
        </p:blipFill>
        <p:spPr bwMode="auto">
          <a:xfrm>
            <a:off x="6635220" y="4668896"/>
            <a:ext cx="1405194" cy="14867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5D72CE-C1E8-CC7D-5959-99AD8791AFC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a:t>
            </a:r>
          </a:p>
        </p:txBody>
      </p:sp>
    </p:spTree>
    <p:extLst>
      <p:ext uri="{BB962C8B-B14F-4D97-AF65-F5344CB8AC3E}">
        <p14:creationId xmlns:p14="http://schemas.microsoft.com/office/powerpoint/2010/main" val="134126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28378" y="2879725"/>
            <a:ext cx="9200756" cy="549275"/>
          </a:xfrm>
        </p:spPr>
        <p:txBody>
          <a:bodyPr/>
          <a:lstStyle/>
          <a:p>
            <a:pPr algn="ctr"/>
            <a:r>
              <a:rPr lang="en-US" sz="7200" b="1" dirty="0">
                <a:solidFill>
                  <a:schemeClr val="accent1">
                    <a:lumMod val="50000"/>
                  </a:schemeClr>
                </a:solidFill>
              </a:rPr>
              <a:t>Circumstances of </a:t>
            </a:r>
            <a:br>
              <a:rPr lang="en-US" sz="7200" b="1" dirty="0">
                <a:solidFill>
                  <a:schemeClr val="accent1">
                    <a:lumMod val="50000"/>
                  </a:schemeClr>
                </a:solidFill>
              </a:rPr>
            </a:br>
            <a:r>
              <a:rPr lang="en-US" sz="7200" b="1" dirty="0">
                <a:solidFill>
                  <a:schemeClr val="accent1">
                    <a:lumMod val="50000"/>
                  </a:schemeClr>
                </a:solidFill>
              </a:rPr>
              <a:t>Firearm Homicide</a:t>
            </a:r>
          </a:p>
        </p:txBody>
      </p:sp>
      <p:sp>
        <p:nvSpPr>
          <p:cNvPr id="5" name="TextBox 4">
            <a:extLst>
              <a:ext uri="{FF2B5EF4-FFF2-40B4-BE49-F238E27FC236}">
                <a16:creationId xmlns:a16="http://schemas.microsoft.com/office/drawing/2014/main" id="{07A4E0B9-9566-963F-A11E-D1DFD8BBABC3}"/>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20</a:t>
            </a:r>
          </a:p>
        </p:txBody>
      </p:sp>
    </p:spTree>
    <p:extLst>
      <p:ext uri="{BB962C8B-B14F-4D97-AF65-F5344CB8AC3E}">
        <p14:creationId xmlns:p14="http://schemas.microsoft.com/office/powerpoint/2010/main" val="147505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5EC70-ACB3-B83D-7E61-5B1B095B35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E86E09-9DE8-D4F7-24C4-125419A1CE3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21</a:t>
            </a:r>
          </a:p>
        </p:txBody>
      </p:sp>
      <p:graphicFrame>
        <p:nvGraphicFramePr>
          <p:cNvPr id="3" name="Table 2">
            <a:extLst>
              <a:ext uri="{FF2B5EF4-FFF2-40B4-BE49-F238E27FC236}">
                <a16:creationId xmlns:a16="http://schemas.microsoft.com/office/drawing/2014/main" id="{823F2920-79FC-9BF6-20F0-C373F1097E4D}"/>
              </a:ext>
            </a:extLst>
          </p:cNvPr>
          <p:cNvGraphicFramePr>
            <a:graphicFrameLocks noGrp="1"/>
          </p:cNvGraphicFramePr>
          <p:nvPr>
            <p:extLst>
              <p:ext uri="{D42A27DB-BD31-4B8C-83A1-F6EECF244321}">
                <p14:modId xmlns:p14="http://schemas.microsoft.com/office/powerpoint/2010/main" val="2347340620"/>
              </p:ext>
            </p:extLst>
          </p:nvPr>
        </p:nvGraphicFramePr>
        <p:xfrm>
          <a:off x="274320" y="1161324"/>
          <a:ext cx="7886700" cy="860621"/>
        </p:xfrm>
        <a:graphic>
          <a:graphicData uri="http://schemas.openxmlformats.org/drawingml/2006/table">
            <a:tbl>
              <a:tblPr/>
              <a:tblGrid>
                <a:gridCol w="7886700">
                  <a:extLst>
                    <a:ext uri="{9D8B030D-6E8A-4147-A177-3AD203B41FA5}">
                      <a16:colId xmlns:a16="http://schemas.microsoft.com/office/drawing/2014/main" val="4011117829"/>
                    </a:ext>
                  </a:extLst>
                </a:gridCol>
              </a:tblGrid>
              <a:tr h="380572">
                <a:tc>
                  <a:txBody>
                    <a:bodyPr/>
                    <a:lstStyle/>
                    <a:p>
                      <a:pPr algn="l" fontAlgn="t"/>
                      <a:r>
                        <a:rPr lang="en-US" sz="2800" b="1" i="0" u="none" strike="noStrike" dirty="0">
                          <a:solidFill>
                            <a:srgbClr val="5C93D5"/>
                          </a:solidFill>
                          <a:effectLst/>
                          <a:latin typeface="Arial" panose="020B0604020202020204" pitchFamily="34" charset="0"/>
                        </a:rPr>
                        <a:t>Almost half of firearm homicides among females involved intimate partner violence</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graphicFrame>
        <p:nvGraphicFramePr>
          <p:cNvPr id="2" name="Chart 1">
            <a:extLst>
              <a:ext uri="{FF2B5EF4-FFF2-40B4-BE49-F238E27FC236}">
                <a16:creationId xmlns:a16="http://schemas.microsoft.com/office/drawing/2014/main" id="{6A1C050E-505F-421A-B3BE-223277949F89}"/>
              </a:ext>
            </a:extLst>
          </p:cNvPr>
          <p:cNvGraphicFramePr>
            <a:graphicFrameLocks/>
          </p:cNvGraphicFramePr>
          <p:nvPr>
            <p:extLst>
              <p:ext uri="{D42A27DB-BD31-4B8C-83A1-F6EECF244321}">
                <p14:modId xmlns:p14="http://schemas.microsoft.com/office/powerpoint/2010/main" val="796118908"/>
              </p:ext>
            </p:extLst>
          </p:nvPr>
        </p:nvGraphicFramePr>
        <p:xfrm>
          <a:off x="274320" y="2021944"/>
          <a:ext cx="8697152" cy="4589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77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idx="4294967295"/>
          </p:nvPr>
        </p:nvSpPr>
        <p:spPr>
          <a:xfrm>
            <a:off x="650875" y="2746986"/>
            <a:ext cx="7842250" cy="769937"/>
          </a:xfrm>
        </p:spPr>
        <p:txBody>
          <a:bodyPr/>
          <a:lstStyle/>
          <a:p>
            <a:pPr algn="ctr"/>
            <a:r>
              <a:rPr lang="en-US" sz="7200" b="1" dirty="0">
                <a:solidFill>
                  <a:schemeClr val="accent1">
                    <a:lumMod val="50000"/>
                  </a:schemeClr>
                </a:solidFill>
              </a:rPr>
              <a:t>Circumstances of Unintentional Firearm Deaths</a:t>
            </a:r>
          </a:p>
        </p:txBody>
      </p:sp>
      <p:sp>
        <p:nvSpPr>
          <p:cNvPr id="5" name="TextBox 4">
            <a:extLst>
              <a:ext uri="{FF2B5EF4-FFF2-40B4-BE49-F238E27FC236}">
                <a16:creationId xmlns:a16="http://schemas.microsoft.com/office/drawing/2014/main" id="{2FC71FB7-89F1-2152-D6D0-46C18D6FB68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22</a:t>
            </a:r>
          </a:p>
        </p:txBody>
      </p:sp>
    </p:spTree>
    <p:extLst>
      <p:ext uri="{BB962C8B-B14F-4D97-AF65-F5344CB8AC3E}">
        <p14:creationId xmlns:p14="http://schemas.microsoft.com/office/powerpoint/2010/main" val="101233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F611CC-75DD-E6A6-4CED-FD8B7BE9E2E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23</a:t>
            </a:r>
          </a:p>
        </p:txBody>
      </p:sp>
      <p:sp>
        <p:nvSpPr>
          <p:cNvPr id="5" name="TextBox 4">
            <a:extLst>
              <a:ext uri="{FF2B5EF4-FFF2-40B4-BE49-F238E27FC236}">
                <a16:creationId xmlns:a16="http://schemas.microsoft.com/office/drawing/2014/main" id="{399C23E9-DE7F-5DD9-9EEB-8681879DF60D}"/>
              </a:ext>
            </a:extLst>
          </p:cNvPr>
          <p:cNvSpPr txBox="1"/>
          <p:nvPr/>
        </p:nvSpPr>
        <p:spPr>
          <a:xfrm>
            <a:off x="274320" y="2030376"/>
            <a:ext cx="7384307" cy="276999"/>
          </a:xfrm>
          <a:prstGeom prst="rect">
            <a:avLst/>
          </a:prstGeom>
          <a:noFill/>
        </p:spPr>
        <p:txBody>
          <a:bodyPr wrap="square">
            <a:spAutoFit/>
          </a:bodyPr>
          <a:lstStyle/>
          <a:p>
            <a:r>
              <a:rPr lang="en-US" sz="1200" b="0" i="0" u="none" strike="noStrike" dirty="0">
                <a:solidFill>
                  <a:srgbClr val="000000"/>
                </a:solidFill>
                <a:effectLst/>
                <a:latin typeface="Franklin Gothic Demi Cond" panose="020B0706030402020204" pitchFamily="34" charset="0"/>
              </a:rPr>
              <a:t>Circumstances of Unintentional Firearm Deaths in North Carolina, 2014-2023</a:t>
            </a:r>
            <a:r>
              <a:rPr lang="en-US" sz="1200" dirty="0"/>
              <a:t> </a:t>
            </a:r>
          </a:p>
        </p:txBody>
      </p:sp>
      <p:graphicFrame>
        <p:nvGraphicFramePr>
          <p:cNvPr id="6" name="Chart 5">
            <a:extLst>
              <a:ext uri="{FF2B5EF4-FFF2-40B4-BE49-F238E27FC236}">
                <a16:creationId xmlns:a16="http://schemas.microsoft.com/office/drawing/2014/main" id="{C6214AB5-89C0-4013-9833-B93F0B52E886}"/>
              </a:ext>
            </a:extLst>
          </p:cNvPr>
          <p:cNvGraphicFramePr>
            <a:graphicFrameLocks/>
          </p:cNvGraphicFramePr>
          <p:nvPr>
            <p:extLst>
              <p:ext uri="{D42A27DB-BD31-4B8C-83A1-F6EECF244321}">
                <p14:modId xmlns:p14="http://schemas.microsoft.com/office/powerpoint/2010/main" val="318757595"/>
              </p:ext>
            </p:extLst>
          </p:nvPr>
        </p:nvGraphicFramePr>
        <p:xfrm>
          <a:off x="406149" y="2304198"/>
          <a:ext cx="4354157" cy="3892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93AB49A-9DA7-4432-9B6C-5588ED31719D}"/>
              </a:ext>
            </a:extLst>
          </p:cNvPr>
          <p:cNvGraphicFramePr>
            <a:graphicFrameLocks/>
          </p:cNvGraphicFramePr>
          <p:nvPr>
            <p:extLst>
              <p:ext uri="{D42A27DB-BD31-4B8C-83A1-F6EECF244321}">
                <p14:modId xmlns:p14="http://schemas.microsoft.com/office/powerpoint/2010/main" val="2206122020"/>
              </p:ext>
            </p:extLst>
          </p:nvPr>
        </p:nvGraphicFramePr>
        <p:xfrm>
          <a:off x="4515523" y="2314356"/>
          <a:ext cx="4473202" cy="38794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1A6B39EE-BD78-210E-4CA4-59B41490C67E}"/>
              </a:ext>
            </a:extLst>
          </p:cNvPr>
          <p:cNvGraphicFramePr>
            <a:graphicFrameLocks noGrp="1"/>
          </p:cNvGraphicFramePr>
          <p:nvPr>
            <p:extLst>
              <p:ext uri="{D42A27DB-BD31-4B8C-83A1-F6EECF244321}">
                <p14:modId xmlns:p14="http://schemas.microsoft.com/office/powerpoint/2010/main" val="3045525123"/>
              </p:ext>
            </p:extLst>
          </p:nvPr>
        </p:nvGraphicFramePr>
        <p:xfrm>
          <a:off x="406149" y="6193833"/>
          <a:ext cx="7886700" cy="417945"/>
        </p:xfrm>
        <a:graphic>
          <a:graphicData uri="http://schemas.openxmlformats.org/drawingml/2006/table">
            <a:tbl>
              <a:tblPr/>
              <a:tblGrid>
                <a:gridCol w="7886700">
                  <a:extLst>
                    <a:ext uri="{9D8B030D-6E8A-4147-A177-3AD203B41FA5}">
                      <a16:colId xmlns:a16="http://schemas.microsoft.com/office/drawing/2014/main" val="455034354"/>
                    </a:ext>
                  </a:extLst>
                </a:gridCol>
              </a:tblGrid>
              <a:tr h="355548">
                <a:tc>
                  <a:txBody>
                    <a:bodyPr/>
                    <a:lstStyle/>
                    <a:p>
                      <a:pPr algn="l" fontAlgn="b"/>
                      <a:r>
                        <a:rPr lang="en-US" sz="900" b="0" i="0" u="none" strike="noStrike" dirty="0">
                          <a:solidFill>
                            <a:srgbClr val="000000"/>
                          </a:solidFill>
                          <a:effectLst/>
                          <a:latin typeface="Arial" panose="020B0604020202020204" pitchFamily="34" charset="0"/>
                        </a:rPr>
                        <a:t>Limited to NC resident deaths with reported circumstance information (96.5%); 6 males and 1 females were missing circumstance information</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Source: NC-VDRS, 2014-2023</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Analysis by the DPH Injury Epidemiology, Surveillance, and Informatics Unit</a:t>
                      </a:r>
                    </a:p>
                  </a:txBody>
                  <a:tcPr marL="6465" marR="6465" marT="64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92340303"/>
                  </a:ext>
                </a:extLst>
              </a:tr>
            </a:tbl>
          </a:graphicData>
        </a:graphic>
      </p:graphicFrame>
      <p:graphicFrame>
        <p:nvGraphicFramePr>
          <p:cNvPr id="2" name="Table 1">
            <a:extLst>
              <a:ext uri="{FF2B5EF4-FFF2-40B4-BE49-F238E27FC236}">
                <a16:creationId xmlns:a16="http://schemas.microsoft.com/office/drawing/2014/main" id="{7BEF5296-22F0-3B94-FCC8-278676D00678}"/>
              </a:ext>
            </a:extLst>
          </p:cNvPr>
          <p:cNvGraphicFramePr>
            <a:graphicFrameLocks noGrp="1"/>
          </p:cNvGraphicFramePr>
          <p:nvPr>
            <p:extLst>
              <p:ext uri="{D42A27DB-BD31-4B8C-83A1-F6EECF244321}">
                <p14:modId xmlns:p14="http://schemas.microsoft.com/office/powerpoint/2010/main" val="473955345"/>
              </p:ext>
            </p:extLst>
          </p:nvPr>
        </p:nvGraphicFramePr>
        <p:xfrm>
          <a:off x="406149" y="1238376"/>
          <a:ext cx="8161020" cy="708221"/>
        </p:xfrm>
        <a:graphic>
          <a:graphicData uri="http://schemas.openxmlformats.org/drawingml/2006/table">
            <a:tbl>
              <a:tblPr/>
              <a:tblGrid>
                <a:gridCol w="8161020">
                  <a:extLst>
                    <a:ext uri="{9D8B030D-6E8A-4147-A177-3AD203B41FA5}">
                      <a16:colId xmlns:a16="http://schemas.microsoft.com/office/drawing/2014/main" val="4011117829"/>
                    </a:ext>
                  </a:extLst>
                </a:gridCol>
              </a:tblGrid>
              <a:tr h="380572">
                <a:tc>
                  <a:txBody>
                    <a:bodyPr/>
                    <a:lstStyle/>
                    <a:p>
                      <a:pPr algn="l" fontAlgn="t"/>
                      <a:r>
                        <a:rPr lang="en-US" sz="2300" b="1" i="0" u="none" strike="noStrike" dirty="0">
                          <a:solidFill>
                            <a:srgbClr val="5C93D5"/>
                          </a:solidFill>
                          <a:effectLst/>
                          <a:latin typeface="Arial" panose="020B0604020202020204" pitchFamily="34" charset="0"/>
                        </a:rPr>
                        <a:t>Most unintentional firearm deaths occurred while playing with a gun or from unintentionally pulling the trigger.</a:t>
                      </a:r>
                    </a:p>
                  </a:txBody>
                  <a:tcPr marL="7181" marR="7181" marT="7181"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1264148"/>
                  </a:ext>
                </a:extLst>
              </a:tr>
            </a:tbl>
          </a:graphicData>
        </a:graphic>
      </p:graphicFrame>
    </p:spTree>
    <p:extLst>
      <p:ext uri="{BB962C8B-B14F-4D97-AF65-F5344CB8AC3E}">
        <p14:creationId xmlns:p14="http://schemas.microsoft.com/office/powerpoint/2010/main" val="221799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1">
            <a:extLst>
              <a:ext uri="{FF2B5EF4-FFF2-40B4-BE49-F238E27FC236}">
                <a16:creationId xmlns:a16="http://schemas.microsoft.com/office/drawing/2014/main" id="{8C270CD3-3978-42BA-B814-B260C966DEBF}"/>
              </a:ext>
            </a:extLst>
          </p:cNvPr>
          <p:cNvSpPr>
            <a:spLocks noChangeArrowheads="1"/>
          </p:cNvSpPr>
          <p:nvPr/>
        </p:nvSpPr>
        <p:spPr bwMode="auto">
          <a:xfrm>
            <a:off x="5237349" y="1666208"/>
            <a:ext cx="34946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Despite NC’s excellent reporting systems,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total</a:t>
            </a:r>
            <a:r>
              <a:rPr kumimoji="0" lang="en-US" altLang="en-US" sz="2000" b="0" i="1" u="none" strike="noStrike" kern="1200" cap="none" spc="0" normalizeH="0" baseline="0" noProof="0" dirty="0">
                <a:ln>
                  <a:noFill/>
                </a:ln>
                <a:solidFill>
                  <a:srgbClr val="6D2E75"/>
                </a:solidFill>
                <a:effectLst/>
                <a:uLnTx/>
                <a:uFillTx/>
                <a:latin typeface="Arial"/>
                <a:ea typeface="+mn-ea"/>
                <a:cs typeface="+mn-cs"/>
              </a:rPr>
              <a:t> </a:t>
            </a: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burden</a:t>
            </a:r>
            <a:r>
              <a:rPr kumimoji="0" lang="en-US" altLang="en-US" sz="2000" b="0" i="0" u="none" strike="noStrike" kern="1200" cap="none" spc="0" normalizeH="0" baseline="0" noProof="0" dirty="0">
                <a:ln>
                  <a:noFill/>
                </a:ln>
                <a:solidFill>
                  <a:srgbClr val="6D2E75"/>
                </a:solidFill>
                <a:effectLst/>
                <a:uLnTx/>
                <a:uFillTx/>
                <a:latin typeface="Arial"/>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of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firearm-related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outcomes 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the state is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srgbClr val="6D2E75"/>
                </a:solidFill>
                <a:effectLst/>
                <a:uLnTx/>
                <a:uFillTx/>
                <a:latin typeface="Arial"/>
                <a:ea typeface="+mn-ea"/>
                <a:cs typeface="+mn-cs"/>
              </a:rPr>
              <a:t>unknown</a:t>
            </a: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3" name="Title 2">
            <a:extLst>
              <a:ext uri="{FF2B5EF4-FFF2-40B4-BE49-F238E27FC236}">
                <a16:creationId xmlns:a16="http://schemas.microsoft.com/office/drawing/2014/main" id="{47AFCFCB-CC93-4494-9EDD-021F6E5889A0}"/>
              </a:ext>
            </a:extLst>
          </p:cNvPr>
          <p:cNvSpPr>
            <a:spLocks noGrp="1"/>
          </p:cNvSpPr>
          <p:nvPr>
            <p:ph type="title"/>
          </p:nvPr>
        </p:nvSpPr>
        <p:spPr>
          <a:xfrm>
            <a:off x="274727" y="1152403"/>
            <a:ext cx="8563554" cy="548640"/>
          </a:xfrm>
        </p:spPr>
        <p:txBody>
          <a:bodyPr/>
          <a:lstStyle/>
          <a:p>
            <a:r>
              <a:rPr lang="en-US" sz="2800" dirty="0">
                <a:latin typeface="+mn-lt"/>
              </a:rPr>
              <a:t>Firearm deaths are just the tip of the iceberg</a:t>
            </a:r>
          </a:p>
        </p:txBody>
      </p:sp>
      <p:sp>
        <p:nvSpPr>
          <p:cNvPr id="8" name="Rectangle 7">
            <a:extLst>
              <a:ext uri="{FF2B5EF4-FFF2-40B4-BE49-F238E27FC236}">
                <a16:creationId xmlns:a16="http://schemas.microsoft.com/office/drawing/2014/main" id="{3C1BAFEE-7D0A-4DDC-BCCA-ADB38ADDB866}"/>
              </a:ext>
            </a:extLst>
          </p:cNvPr>
          <p:cNvSpPr/>
          <p:nvPr/>
        </p:nvSpPr>
        <p:spPr>
          <a:xfrm>
            <a:off x="1730153" y="5262193"/>
            <a:ext cx="5813723" cy="721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5F152FA7-71BB-4CC6-8889-36530591121C}"/>
              </a:ext>
            </a:extLst>
          </p:cNvPr>
          <p:cNvSpPr txBox="1"/>
          <p:nvPr/>
        </p:nvSpPr>
        <p:spPr>
          <a:xfrm>
            <a:off x="1856111" y="5132816"/>
            <a:ext cx="581372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203864"/>
                </a:solidFill>
                <a:effectLst/>
                <a:uLnTx/>
                <a:uFillTx/>
                <a:latin typeface="Franklin Gothic Demi Cond" panose="020B0706030402020204" pitchFamily="34" charset="0"/>
                <a:ea typeface="+mn-ea"/>
                <a:cs typeface="+mn-cs"/>
              </a:rPr>
              <a:t>INJURY PYRAMID</a:t>
            </a:r>
          </a:p>
        </p:txBody>
      </p:sp>
      <p:sp>
        <p:nvSpPr>
          <p:cNvPr id="25" name="TextBox 24">
            <a:extLst>
              <a:ext uri="{FF2B5EF4-FFF2-40B4-BE49-F238E27FC236}">
                <a16:creationId xmlns:a16="http://schemas.microsoft.com/office/drawing/2014/main" id="{D4820224-06ED-B85A-4241-4A8933F06049}"/>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24</a:t>
            </a:r>
          </a:p>
        </p:txBody>
      </p:sp>
      <p:sp>
        <p:nvSpPr>
          <p:cNvPr id="38" name="TextBox 37">
            <a:extLst>
              <a:ext uri="{FF2B5EF4-FFF2-40B4-BE49-F238E27FC236}">
                <a16:creationId xmlns:a16="http://schemas.microsoft.com/office/drawing/2014/main" id="{BB3E625B-C0AA-0411-935D-5509CD7607E4}"/>
              </a:ext>
            </a:extLst>
          </p:cNvPr>
          <p:cNvSpPr txBox="1"/>
          <p:nvPr/>
        </p:nvSpPr>
        <p:spPr>
          <a:xfrm>
            <a:off x="253673" y="1720635"/>
            <a:ext cx="3164119" cy="461665"/>
          </a:xfrm>
          <a:prstGeom prst="rect">
            <a:avLst/>
          </a:prstGeom>
          <a:noFill/>
        </p:spPr>
        <p:txBody>
          <a:bodyPr wrap="square" rtlCol="0">
            <a:spAutoFit/>
          </a:bodyPr>
          <a:lstStyle/>
          <a:p>
            <a:r>
              <a:rPr lang="en-US" sz="2400" b="1" dirty="0">
                <a:solidFill>
                  <a:srgbClr val="003B70"/>
                </a:solidFill>
              </a:rPr>
              <a:t>In 2023, there were: </a:t>
            </a:r>
          </a:p>
        </p:txBody>
      </p:sp>
      <p:grpSp>
        <p:nvGrpSpPr>
          <p:cNvPr id="4" name="Group 3">
            <a:extLst>
              <a:ext uri="{FF2B5EF4-FFF2-40B4-BE49-F238E27FC236}">
                <a16:creationId xmlns:a16="http://schemas.microsoft.com/office/drawing/2014/main" id="{176B1F2E-39BA-F110-7CA4-AAD360A03A84}"/>
              </a:ext>
            </a:extLst>
          </p:cNvPr>
          <p:cNvGrpSpPr/>
          <p:nvPr/>
        </p:nvGrpSpPr>
        <p:grpSpPr>
          <a:xfrm>
            <a:off x="1982326" y="1552755"/>
            <a:ext cx="5309375" cy="3818846"/>
            <a:chOff x="0" y="0"/>
            <a:chExt cx="5363011" cy="4214063"/>
          </a:xfrm>
        </p:grpSpPr>
        <p:sp>
          <p:nvSpPr>
            <p:cNvPr id="5" name="Isosceles Triangle 4">
              <a:extLst>
                <a:ext uri="{FF2B5EF4-FFF2-40B4-BE49-F238E27FC236}">
                  <a16:creationId xmlns:a16="http://schemas.microsoft.com/office/drawing/2014/main" id="{B887049E-91B2-DC8F-E959-7D96D7F28DF6}"/>
                </a:ext>
              </a:extLst>
            </p:cNvPr>
            <p:cNvSpPr/>
            <p:nvPr/>
          </p:nvSpPr>
          <p:spPr>
            <a:xfrm>
              <a:off x="0" y="0"/>
              <a:ext cx="5363011" cy="4214063"/>
            </a:xfrm>
            <a:prstGeom prst="triangle">
              <a:avLst/>
            </a:prstGeom>
            <a:gradFill>
              <a:gsLst>
                <a:gs pos="0">
                  <a:srgbClr val="6D2E75">
                    <a:lumMod val="75000"/>
                  </a:srgbClr>
                </a:gs>
                <a:gs pos="42000">
                  <a:srgbClr val="6D2E75"/>
                </a:gs>
                <a:gs pos="75000">
                  <a:srgbClr val="1F497D"/>
                </a:gs>
                <a:gs pos="100000">
                  <a:srgbClr val="1F497D">
                    <a:lumMod val="50000"/>
                  </a:srgbClr>
                </a:gs>
              </a:gsLst>
              <a:lin ang="5400000" scaled="1"/>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defPPr>
                <a:defRPr lang="en-US"/>
              </a:defPPr>
              <a:lvl1pPr marL="0" indent="0" algn="l" defTabSz="914400" rtl="0" eaLnBrk="1" latinLnBrk="0" hangingPunct="1">
                <a:defRPr sz="1800" kern="1200">
                  <a:solidFill>
                    <a:srgbClr val="FFFFFF"/>
                  </a:solidFill>
                  <a:latin typeface="Arial"/>
                  <a:ea typeface="+mn-ea"/>
                  <a:cs typeface="+mn-cs"/>
                </a:defRPr>
              </a:lvl1pPr>
              <a:lvl2pPr marL="457200" indent="0" algn="l" defTabSz="914400" rtl="0" eaLnBrk="1" latinLnBrk="0" hangingPunct="1">
                <a:defRPr sz="1800" kern="1200">
                  <a:solidFill>
                    <a:srgbClr val="FFFFFF"/>
                  </a:solidFill>
                  <a:latin typeface="Arial"/>
                  <a:ea typeface="+mn-ea"/>
                  <a:cs typeface="+mn-cs"/>
                </a:defRPr>
              </a:lvl2pPr>
              <a:lvl3pPr marL="914400" indent="0" algn="l" defTabSz="914400" rtl="0" eaLnBrk="1" latinLnBrk="0" hangingPunct="1">
                <a:defRPr sz="1800" kern="1200">
                  <a:solidFill>
                    <a:srgbClr val="FFFFFF"/>
                  </a:solidFill>
                  <a:latin typeface="Arial"/>
                  <a:ea typeface="+mn-ea"/>
                  <a:cs typeface="+mn-cs"/>
                </a:defRPr>
              </a:lvl3pPr>
              <a:lvl4pPr marL="1371600" indent="0" algn="l" defTabSz="914400" rtl="0" eaLnBrk="1" latinLnBrk="0" hangingPunct="1">
                <a:defRPr sz="1800" kern="1200">
                  <a:solidFill>
                    <a:srgbClr val="FFFFFF"/>
                  </a:solidFill>
                  <a:latin typeface="Arial"/>
                  <a:ea typeface="+mn-ea"/>
                  <a:cs typeface="+mn-cs"/>
                </a:defRPr>
              </a:lvl4pPr>
              <a:lvl5pPr marL="1828800" indent="0" algn="l" defTabSz="914400" rtl="0" eaLnBrk="1" latinLnBrk="0" hangingPunct="1">
                <a:defRPr sz="1800" kern="1200">
                  <a:solidFill>
                    <a:srgbClr val="FFFFFF"/>
                  </a:solidFill>
                  <a:latin typeface="Arial"/>
                  <a:ea typeface="+mn-ea"/>
                  <a:cs typeface="+mn-cs"/>
                </a:defRPr>
              </a:lvl5pPr>
              <a:lvl6pPr marL="2286000" indent="0" algn="l" defTabSz="914400" rtl="0" eaLnBrk="1" latinLnBrk="0" hangingPunct="1">
                <a:defRPr sz="1800" kern="1200">
                  <a:solidFill>
                    <a:srgbClr val="FFFFFF"/>
                  </a:solidFill>
                  <a:latin typeface="Arial"/>
                  <a:ea typeface="+mn-ea"/>
                  <a:cs typeface="+mn-cs"/>
                </a:defRPr>
              </a:lvl6pPr>
              <a:lvl7pPr marL="2743200" indent="0" algn="l" defTabSz="914400" rtl="0" eaLnBrk="1" latinLnBrk="0" hangingPunct="1">
                <a:defRPr sz="1800" kern="1200">
                  <a:solidFill>
                    <a:srgbClr val="FFFFFF"/>
                  </a:solidFill>
                  <a:latin typeface="Arial"/>
                  <a:ea typeface="+mn-ea"/>
                  <a:cs typeface="+mn-cs"/>
                </a:defRPr>
              </a:lvl7pPr>
              <a:lvl8pPr marL="3200400" indent="0" algn="l" defTabSz="914400" rtl="0" eaLnBrk="1" latinLnBrk="0" hangingPunct="1">
                <a:defRPr sz="1800" kern="1200">
                  <a:solidFill>
                    <a:srgbClr val="FFFFFF"/>
                  </a:solidFill>
                  <a:latin typeface="Arial"/>
                  <a:ea typeface="+mn-ea"/>
                  <a:cs typeface="+mn-cs"/>
                </a:defRPr>
              </a:lvl8pPr>
              <a:lvl9pPr marL="3657600" indent="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453171" y="2868881"/>
              <a:ext cx="4444650" cy="4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altLang="en-US" sz="2000" b="0" dirty="0">
                  <a:solidFill>
                    <a:schemeClr val="bg1"/>
                  </a:solidFill>
                  <a:latin typeface="Franklin Gothic Demi Cond" panose="020B0706030402020204" pitchFamily="34" charset="0"/>
                </a:rPr>
                <a:t>Roughly</a:t>
              </a:r>
              <a:r>
                <a:rPr lang="en-US" altLang="en-US" sz="2000" b="0" baseline="0" dirty="0">
                  <a:solidFill>
                    <a:schemeClr val="bg1"/>
                  </a:solidFill>
                  <a:latin typeface="Franklin Gothic Demi Cond" panose="020B0706030402020204" pitchFamily="34" charset="0"/>
                </a:rPr>
                <a:t> 1 million</a:t>
              </a:r>
              <a:endParaRPr lang="en-US" altLang="en-US" sz="2000" b="0" dirty="0">
                <a:solidFill>
                  <a:schemeClr val="bg1"/>
                </a:solidFill>
                <a:latin typeface="Franklin Gothic Demi Cond" panose="020B0706030402020204" pitchFamily="34" charset="0"/>
              </a:endParaRPr>
            </a:p>
            <a:p>
              <a:pPr algn="ctr"/>
              <a:r>
                <a:rPr lang="en-US" altLang="en-US" sz="1600" b="0" dirty="0">
                  <a:solidFill>
                    <a:schemeClr val="bg1"/>
                  </a:solidFill>
                  <a:latin typeface="Franklin Gothic Demi Cond" panose="020B0706030402020204" pitchFamily="34" charset="0"/>
                </a:rPr>
                <a:t>Adults store their firearm(s) loaded and unlocked</a:t>
              </a:r>
            </a:p>
          </p:txBody>
        </p:sp>
        <p:sp>
          <p:nvSpPr>
            <p:cNvPr id="9"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321725" y="3520818"/>
              <a:ext cx="4772857" cy="49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altLang="en-US" sz="2000" dirty="0">
                  <a:solidFill>
                    <a:schemeClr val="bg1"/>
                  </a:solidFill>
                  <a:latin typeface="Franklin Gothic Demi Cond" panose="020B0706030402020204" pitchFamily="34" charset="0"/>
                </a:rPr>
                <a:t>About 4.4 million</a:t>
              </a:r>
            </a:p>
            <a:p>
              <a:pPr algn="ctr"/>
              <a:r>
                <a:rPr lang="en-US" altLang="en-US" sz="1600" dirty="0">
                  <a:solidFill>
                    <a:schemeClr val="bg1"/>
                  </a:solidFill>
                  <a:latin typeface="Franklin Gothic Demi Cond" panose="020B0706030402020204" pitchFamily="34" charset="0"/>
                </a:rPr>
                <a:t>NC</a:t>
              </a:r>
              <a:r>
                <a:rPr lang="en-US" altLang="en-US" sz="1600" baseline="0" dirty="0">
                  <a:solidFill>
                    <a:schemeClr val="bg1"/>
                  </a:solidFill>
                  <a:latin typeface="Franklin Gothic Demi Cond" panose="020B0706030402020204" pitchFamily="34" charset="0"/>
                </a:rPr>
                <a:t> adults have a firearm in or around the home</a:t>
              </a:r>
              <a:endParaRPr lang="en-US" altLang="en-US" sz="1600" dirty="0">
                <a:solidFill>
                  <a:schemeClr val="bg1"/>
                </a:solidFill>
                <a:latin typeface="Franklin Gothic Demi Cond" panose="020B0706030402020204" pitchFamily="34" charset="0"/>
              </a:endParaRPr>
            </a:p>
          </p:txBody>
        </p:sp>
        <p:sp>
          <p:nvSpPr>
            <p:cNvPr id="11"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2110524" y="551409"/>
              <a:ext cx="1129947" cy="74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Deaths</a:t>
              </a:r>
              <a:endParaRPr lang="en-US" altLang="en-US" sz="1800" b="0">
                <a:latin typeface="Franklin Gothic Demi Cond" panose="020B0706030402020204" pitchFamily="34" charset="0"/>
              </a:endParaRPr>
            </a:p>
          </p:txBody>
        </p:sp>
        <p:sp>
          <p:nvSpPr>
            <p:cNvPr id="12"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1578154" y="1267613"/>
              <a:ext cx="2278942" cy="60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Firearm-Related Hospitalizations</a:t>
              </a:r>
            </a:p>
          </p:txBody>
        </p:sp>
        <p:sp>
          <p:nvSpPr>
            <p:cNvPr id="15"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1086341" y="2267069"/>
              <a:ext cx="3165106" cy="5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dirty="0">
                <a:solidFill>
                  <a:srgbClr val="FFFFFF"/>
                </a:solidFill>
                <a:latin typeface="Franklin Gothic Demi Cond" panose="020B0706030402020204" pitchFamily="34" charset="0"/>
              </a:endParaRPr>
            </a:p>
            <a:p>
              <a:pPr algn="ctr"/>
              <a:r>
                <a:rPr lang="en-US" altLang="en-US" sz="1600" dirty="0">
                  <a:solidFill>
                    <a:srgbClr val="FFFFFF"/>
                  </a:solidFill>
                  <a:latin typeface="Franklin Gothic Demi Cond" panose="020B0706030402020204" pitchFamily="34" charset="0"/>
                </a:rPr>
                <a:t>Firearm-Related ED Visits </a:t>
              </a:r>
              <a:endParaRPr lang="en-US" altLang="en-US" sz="1800" b="0" dirty="0">
                <a:latin typeface="Franklin Gothic Demi Cond" panose="020B0706030402020204" pitchFamily="34" charset="0"/>
              </a:endParaRPr>
            </a:p>
          </p:txBody>
        </p:sp>
        <p:sp>
          <p:nvSpPr>
            <p:cNvPr id="16" name="TextBox 9">
              <a:extLst>
                <a:ext uri="{FF2B5EF4-FFF2-40B4-BE49-F238E27FC236}">
                  <a16:creationId xmlns:a16="http://schemas.microsoft.com/office/drawing/2014/main" id="{CC47DF08-2BD6-4C75-898F-205E53285BE6}"/>
                </a:ext>
              </a:extLst>
            </p:cNvPr>
            <p:cNvSpPr txBox="1"/>
            <p:nvPr/>
          </p:nvSpPr>
          <p:spPr>
            <a:xfrm>
              <a:off x="2147453" y="473770"/>
              <a:ext cx="1056088" cy="441205"/>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fld id="{CA51DAE3-0ECA-4619-B9A5-CAD971A47784}" type="TxLink">
                <a:rPr lang="en-US" sz="2400" b="0" i="0" u="none" strike="noStrike">
                  <a:solidFill>
                    <a:schemeClr val="bg1"/>
                  </a:solidFill>
                  <a:latin typeface="Franklin Gothic Demi Cond" panose="020B0706030402020204" pitchFamily="34" charset="0"/>
                  <a:cs typeface="Calibri"/>
                </a:rPr>
                <a:pPr algn="ctr"/>
                <a:t>1,767</a:t>
              </a:fld>
              <a:endParaRPr lang="en-US" sz="2400" b="1">
                <a:solidFill>
                  <a:schemeClr val="bg1"/>
                </a:solidFill>
                <a:latin typeface="Franklin Gothic Demi Cond" panose="020B0706030402020204" pitchFamily="34" charset="0"/>
              </a:endParaRPr>
            </a:p>
          </p:txBody>
        </p:sp>
        <p:sp>
          <p:nvSpPr>
            <p:cNvPr id="19" name="TextBox 19">
              <a:extLst>
                <a:ext uri="{FF2B5EF4-FFF2-40B4-BE49-F238E27FC236}">
                  <a16:creationId xmlns:a16="http://schemas.microsoft.com/office/drawing/2014/main" id="{8575113C-ACF6-49DE-B6D3-BF8AA4821794}"/>
                </a:ext>
              </a:extLst>
            </p:cNvPr>
            <p:cNvSpPr txBox="1"/>
            <p:nvPr/>
          </p:nvSpPr>
          <p:spPr>
            <a:xfrm>
              <a:off x="2143643" y="1151534"/>
              <a:ext cx="1056088" cy="441205"/>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fld id="{78A09F1F-DB76-4E77-9C40-ACEF3E47BFE4}" type="TxLink">
                <a:rPr lang="en-US" sz="2400" b="0" i="0" u="none" strike="noStrike">
                  <a:solidFill>
                    <a:schemeClr val="bg1"/>
                  </a:solidFill>
                  <a:latin typeface="Franklin Gothic Demi Cond" panose="020B0706030402020204" pitchFamily="34" charset="0"/>
                  <a:cs typeface="Calibri"/>
                </a:rPr>
                <a:pPr algn="ctr"/>
                <a:t>1,522</a:t>
              </a:fld>
              <a:endParaRPr lang="en-US" sz="2400" b="1">
                <a:solidFill>
                  <a:schemeClr val="bg1"/>
                </a:solidFill>
                <a:latin typeface="Franklin Gothic Demi Cond" panose="020B0706030402020204" pitchFamily="34" charset="0"/>
              </a:endParaRPr>
            </a:p>
          </p:txBody>
        </p:sp>
        <p:sp>
          <p:nvSpPr>
            <p:cNvPr id="20" name="TextBox 20">
              <a:extLst>
                <a:ext uri="{FF2B5EF4-FFF2-40B4-BE49-F238E27FC236}">
                  <a16:creationId xmlns:a16="http://schemas.microsoft.com/office/drawing/2014/main" id="{9D6BF151-C65F-42C9-84E5-B26DE18DA03C}"/>
                </a:ext>
              </a:extLst>
            </p:cNvPr>
            <p:cNvSpPr txBox="1"/>
            <p:nvPr/>
          </p:nvSpPr>
          <p:spPr>
            <a:xfrm>
              <a:off x="1806194" y="2161142"/>
              <a:ext cx="1698725" cy="509443"/>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sz="2400" b="0" i="0" u="none" strike="noStrike" dirty="0">
                  <a:solidFill>
                    <a:schemeClr val="bg1"/>
                  </a:solidFill>
                  <a:latin typeface="Franklin Gothic Demi Cond" panose="020B0706030402020204" pitchFamily="34" charset="0"/>
                  <a:cs typeface="Calibri"/>
                </a:rPr>
                <a:t>4,008</a:t>
              </a:r>
              <a:endParaRPr lang="en-US" sz="2400" b="1" dirty="0">
                <a:solidFill>
                  <a:schemeClr val="bg1"/>
                </a:solidFill>
                <a:latin typeface="Franklin Gothic Demi Cond" panose="020B0706030402020204" pitchFamily="34" charset="0"/>
              </a:endParaRPr>
            </a:p>
          </p:txBody>
        </p:sp>
        <p:cxnSp>
          <p:nvCxnSpPr>
            <p:cNvPr id="22" name="Straight Connector 21">
              <a:extLst>
                <a:ext uri="{FF2B5EF4-FFF2-40B4-BE49-F238E27FC236}">
                  <a16:creationId xmlns:a16="http://schemas.microsoft.com/office/drawing/2014/main" id="{6B627038-F11F-3A35-1660-C214BDFC8315}"/>
                </a:ext>
              </a:extLst>
            </p:cNvPr>
            <p:cNvCxnSpPr/>
            <p:nvPr/>
          </p:nvCxnSpPr>
          <p:spPr>
            <a:xfrm>
              <a:off x="1933978" y="1157130"/>
              <a:ext cx="1496440"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241E01-F7CC-BF86-2CC6-E5E5D8F069E7}"/>
                </a:ext>
              </a:extLst>
            </p:cNvPr>
            <p:cNvCxnSpPr>
              <a:cxnSpLocks/>
            </p:cNvCxnSpPr>
            <p:nvPr/>
          </p:nvCxnSpPr>
          <p:spPr>
            <a:xfrm>
              <a:off x="1258398" y="2164952"/>
              <a:ext cx="2920294"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1C3BC1-A2CF-DB41-B10A-0E78A2165EEE}"/>
                </a:ext>
              </a:extLst>
            </p:cNvPr>
            <p:cNvCxnSpPr>
              <a:cxnSpLocks/>
            </p:cNvCxnSpPr>
            <p:nvPr/>
          </p:nvCxnSpPr>
          <p:spPr>
            <a:xfrm>
              <a:off x="775862" y="2901136"/>
              <a:ext cx="4262938" cy="1787"/>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EEB552-FF15-9C6F-D9FF-1B909EA50C50}"/>
                </a:ext>
              </a:extLst>
            </p:cNvPr>
            <p:cNvCxnSpPr>
              <a:cxnSpLocks/>
            </p:cNvCxnSpPr>
            <p:nvPr/>
          </p:nvCxnSpPr>
          <p:spPr>
            <a:xfrm>
              <a:off x="321725" y="3523455"/>
              <a:ext cx="4700169"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grpSp>
      <p:graphicFrame>
        <p:nvGraphicFramePr>
          <p:cNvPr id="6" name="Table 5">
            <a:extLst>
              <a:ext uri="{FF2B5EF4-FFF2-40B4-BE49-F238E27FC236}">
                <a16:creationId xmlns:a16="http://schemas.microsoft.com/office/drawing/2014/main" id="{681EFF10-3579-1CD6-C776-E6E51425CA91}"/>
              </a:ext>
            </a:extLst>
          </p:cNvPr>
          <p:cNvGraphicFramePr>
            <a:graphicFrameLocks noGrp="1"/>
          </p:cNvGraphicFramePr>
          <p:nvPr>
            <p:extLst>
              <p:ext uri="{D42A27DB-BD31-4B8C-83A1-F6EECF244321}">
                <p14:modId xmlns:p14="http://schemas.microsoft.com/office/powerpoint/2010/main" val="1836349172"/>
              </p:ext>
            </p:extLst>
          </p:nvPr>
        </p:nvGraphicFramePr>
        <p:xfrm>
          <a:off x="382797" y="6053024"/>
          <a:ext cx="7886700" cy="556223"/>
        </p:xfrm>
        <a:graphic>
          <a:graphicData uri="http://schemas.openxmlformats.org/drawingml/2006/table">
            <a:tbl>
              <a:tblPr/>
              <a:tblGrid>
                <a:gridCol w="7886700">
                  <a:extLst>
                    <a:ext uri="{9D8B030D-6E8A-4147-A177-3AD203B41FA5}">
                      <a16:colId xmlns:a16="http://schemas.microsoft.com/office/drawing/2014/main" val="1209684232"/>
                    </a:ext>
                  </a:extLst>
                </a:gridCol>
              </a:tblGrid>
              <a:tr h="553586">
                <a:tc>
                  <a:txBody>
                    <a:bodyPr/>
                    <a:lstStyle/>
                    <a:p>
                      <a:pPr algn="l" fontAlgn="ctr"/>
                      <a:r>
                        <a:rPr lang="en-US" sz="900" b="0" i="0" u="none" strike="noStrike" dirty="0">
                          <a:solidFill>
                            <a:srgbClr val="000000"/>
                          </a:solidFill>
                          <a:effectLst/>
                          <a:latin typeface="Arial" panose="020B0604020202020204" pitchFamily="34" charset="0"/>
                        </a:rPr>
                        <a:t>Limited to NC residents</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Source: NC-VDRS, 2014-2023; NC State Center for Health Statistics, Hospital Discharge Data (2023); NC DETECT ED Visit Data (2023); NC BRFSS Firearm Safety Module (2023)</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Analysis by the DPH Injury Epidemiology, Surveillance, and Informatics Unit</a:t>
                      </a:r>
                    </a:p>
                  </a:txBody>
                  <a:tcPr marL="7583" marR="7583" marT="75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03381886"/>
                  </a:ext>
                </a:extLst>
              </a:tr>
            </a:tbl>
          </a:graphicData>
        </a:graphic>
      </p:graphicFrame>
    </p:spTree>
    <p:extLst>
      <p:ext uri="{BB962C8B-B14F-4D97-AF65-F5344CB8AC3E}">
        <p14:creationId xmlns:p14="http://schemas.microsoft.com/office/powerpoint/2010/main" val="225775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Inpatient">
            <a:extLst>
              <a:ext uri="{FF2B5EF4-FFF2-40B4-BE49-F238E27FC236}">
                <a16:creationId xmlns:a16="http://schemas.microsoft.com/office/drawing/2014/main" id="{6E5A8924-864A-714B-98A8-0B8DB11BB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748" y="2184050"/>
            <a:ext cx="2624328" cy="2624328"/>
          </a:xfrm>
          <a:prstGeom prst="rect">
            <a:avLst/>
          </a:prstGeom>
        </p:spPr>
      </p:pic>
      <p:sp>
        <p:nvSpPr>
          <p:cNvPr id="5" name="Title 1">
            <a:extLst>
              <a:ext uri="{FF2B5EF4-FFF2-40B4-BE49-F238E27FC236}">
                <a16:creationId xmlns:a16="http://schemas.microsoft.com/office/drawing/2014/main" id="{9D33551F-1805-93F7-9C3B-040AF546ABF3}"/>
              </a:ext>
            </a:extLst>
          </p:cNvPr>
          <p:cNvSpPr txBox="1">
            <a:spLocks/>
          </p:cNvSpPr>
          <p:nvPr/>
        </p:nvSpPr>
        <p:spPr>
          <a:xfrm>
            <a:off x="3328524" y="2184050"/>
            <a:ext cx="5815476" cy="2825701"/>
          </a:xfrm>
          <a:prstGeom prst="rect">
            <a:avLst/>
          </a:prstGeom>
        </p:spPr>
        <p:txBody>
          <a:bodyPr/>
          <a:lst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br>
              <a:rPr lang="en-US" sz="5400" dirty="0">
                <a:solidFill>
                  <a:srgbClr val="4B6317"/>
                </a:solidFill>
                <a:latin typeface="+mn-lt"/>
              </a:rPr>
            </a:br>
            <a:r>
              <a:rPr lang="en-US" sz="5400" dirty="0">
                <a:solidFill>
                  <a:srgbClr val="4B6317"/>
                </a:solidFill>
                <a:latin typeface="+mn-lt"/>
              </a:rPr>
              <a:t>Firearm Injury Hospitalizations</a:t>
            </a:r>
          </a:p>
        </p:txBody>
      </p:sp>
      <p:sp>
        <p:nvSpPr>
          <p:cNvPr id="2" name="TextBox 1">
            <a:extLst>
              <a:ext uri="{FF2B5EF4-FFF2-40B4-BE49-F238E27FC236}">
                <a16:creationId xmlns:a16="http://schemas.microsoft.com/office/drawing/2014/main" id="{0E5EA2C4-3497-8497-CC5E-82CE1B01EAD0}"/>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2</a:t>
            </a:r>
            <a:r>
              <a:rPr lang="en-US" sz="1000" b="1" dirty="0">
                <a:solidFill>
                  <a:srgbClr val="17375E"/>
                </a:solidFill>
                <a:latin typeface="Arial"/>
              </a:rPr>
              <a:t>5</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Tree>
    <p:extLst>
      <p:ext uri="{BB962C8B-B14F-4D97-AF65-F5344CB8AC3E}">
        <p14:creationId xmlns:p14="http://schemas.microsoft.com/office/powerpoint/2010/main" val="66935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11A288-73B0-7DEE-C6ED-C014220698E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26</a:t>
            </a:r>
          </a:p>
        </p:txBody>
      </p:sp>
      <p:sp>
        <p:nvSpPr>
          <p:cNvPr id="9" name="Rectangle 8">
            <a:extLst>
              <a:ext uri="{FF2B5EF4-FFF2-40B4-BE49-F238E27FC236}">
                <a16:creationId xmlns:a16="http://schemas.microsoft.com/office/drawing/2014/main" id="{1C4496C2-1A1E-05A4-B3C8-693F30C49668}"/>
              </a:ext>
            </a:extLst>
          </p:cNvPr>
          <p:cNvSpPr/>
          <p:nvPr/>
        </p:nvSpPr>
        <p:spPr>
          <a:xfrm rot="190548">
            <a:off x="6532395" y="2401369"/>
            <a:ext cx="558002" cy="222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8548C5-7678-B486-16E0-9946624FDDE0}"/>
              </a:ext>
            </a:extLst>
          </p:cNvPr>
          <p:cNvSpPr/>
          <p:nvPr/>
        </p:nvSpPr>
        <p:spPr>
          <a:xfrm rot="19244820">
            <a:off x="4499136" y="2900464"/>
            <a:ext cx="428301" cy="290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8C676CA-4C7C-96BF-EDDB-CFC0ACBFA87B}"/>
              </a:ext>
            </a:extLst>
          </p:cNvPr>
          <p:cNvSpPr/>
          <p:nvPr/>
        </p:nvSpPr>
        <p:spPr>
          <a:xfrm>
            <a:off x="7464016" y="2806406"/>
            <a:ext cx="681444" cy="2817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A6EB138-BE99-9902-481F-FF30704B175B}"/>
              </a:ext>
            </a:extLst>
          </p:cNvPr>
          <p:cNvSpPr/>
          <p:nvPr/>
        </p:nvSpPr>
        <p:spPr>
          <a:xfrm>
            <a:off x="7715265" y="2815123"/>
            <a:ext cx="602275" cy="265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41FEA182-DC06-34DC-8963-BE1723A68D93}"/>
              </a:ext>
            </a:extLst>
          </p:cNvPr>
          <p:cNvGraphicFramePr>
            <a:graphicFrameLocks noGrp="1"/>
          </p:cNvGraphicFramePr>
          <p:nvPr>
            <p:extLst>
              <p:ext uri="{D42A27DB-BD31-4B8C-83A1-F6EECF244321}">
                <p14:modId xmlns:p14="http://schemas.microsoft.com/office/powerpoint/2010/main" val="2459245953"/>
              </p:ext>
            </p:extLst>
          </p:nvPr>
        </p:nvGraphicFramePr>
        <p:xfrm>
          <a:off x="274320" y="1097280"/>
          <a:ext cx="7886700" cy="782686"/>
        </p:xfrm>
        <a:graphic>
          <a:graphicData uri="http://schemas.openxmlformats.org/drawingml/2006/table">
            <a:tbl>
              <a:tblPr/>
              <a:tblGrid>
                <a:gridCol w="7886700">
                  <a:extLst>
                    <a:ext uri="{9D8B030D-6E8A-4147-A177-3AD203B41FA5}">
                      <a16:colId xmlns:a16="http://schemas.microsoft.com/office/drawing/2014/main" val="1277325166"/>
                    </a:ext>
                  </a:extLst>
                </a:gridCol>
              </a:tblGrid>
              <a:tr h="782686">
                <a:tc>
                  <a:txBody>
                    <a:bodyPr/>
                    <a:lstStyle/>
                    <a:p>
                      <a:pPr algn="l" fontAlgn="b"/>
                      <a:r>
                        <a:rPr lang="en-US" sz="2500" b="1" i="0" u="none" strike="noStrike" dirty="0">
                          <a:solidFill>
                            <a:srgbClr val="5C93D5"/>
                          </a:solidFill>
                          <a:effectLst/>
                          <a:latin typeface="Arial" panose="020B0604020202020204" pitchFamily="34" charset="0"/>
                        </a:rPr>
                        <a:t>Firearm injury hospitalizations increased by 38% from 2019 to 2020, but decreased in 2024</a:t>
                      </a:r>
                    </a:p>
                  </a:txBody>
                  <a:tcPr marL="7181" marR="7181" marT="718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36195162"/>
                  </a:ext>
                </a:extLst>
              </a:tr>
            </a:tbl>
          </a:graphicData>
        </a:graphic>
      </p:graphicFrame>
      <p:graphicFrame>
        <p:nvGraphicFramePr>
          <p:cNvPr id="4" name="Chart 3">
            <a:extLst>
              <a:ext uri="{FF2B5EF4-FFF2-40B4-BE49-F238E27FC236}">
                <a16:creationId xmlns:a16="http://schemas.microsoft.com/office/drawing/2014/main" id="{169387BB-A274-40B3-B2A3-FAA503EADA06}"/>
              </a:ext>
            </a:extLst>
          </p:cNvPr>
          <p:cNvGraphicFramePr>
            <a:graphicFrameLocks/>
          </p:cNvGraphicFramePr>
          <p:nvPr>
            <p:extLst>
              <p:ext uri="{D42A27DB-BD31-4B8C-83A1-F6EECF244321}">
                <p14:modId xmlns:p14="http://schemas.microsoft.com/office/powerpoint/2010/main" val="4092833131"/>
              </p:ext>
            </p:extLst>
          </p:nvPr>
        </p:nvGraphicFramePr>
        <p:xfrm>
          <a:off x="274320" y="1879966"/>
          <a:ext cx="8351222" cy="473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74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2DBD4D-F86D-B449-45BB-8A8AB7BA4BE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27</a:t>
            </a:r>
          </a:p>
        </p:txBody>
      </p:sp>
      <p:sp>
        <p:nvSpPr>
          <p:cNvPr id="8" name="Rectangle 7">
            <a:extLst>
              <a:ext uri="{FF2B5EF4-FFF2-40B4-BE49-F238E27FC236}">
                <a16:creationId xmlns:a16="http://schemas.microsoft.com/office/drawing/2014/main" id="{F522700D-B169-F2B6-4A53-8F569E5FF318}"/>
              </a:ext>
            </a:extLst>
          </p:cNvPr>
          <p:cNvSpPr/>
          <p:nvPr/>
        </p:nvSpPr>
        <p:spPr>
          <a:xfrm>
            <a:off x="3194703" y="2757081"/>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B56FC6-6944-E4F2-1BB4-FE04DC9E8CAE}"/>
              </a:ext>
            </a:extLst>
          </p:cNvPr>
          <p:cNvSpPr/>
          <p:nvPr/>
        </p:nvSpPr>
        <p:spPr>
          <a:xfrm>
            <a:off x="3803230" y="2892179"/>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80BE52-5D80-4402-4920-6D98BB67FED2}"/>
              </a:ext>
            </a:extLst>
          </p:cNvPr>
          <p:cNvSpPr/>
          <p:nvPr/>
        </p:nvSpPr>
        <p:spPr>
          <a:xfrm>
            <a:off x="6480521" y="2880995"/>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CDBFF4-354D-6DBF-7A84-60670D06D4C4}"/>
              </a:ext>
            </a:extLst>
          </p:cNvPr>
          <p:cNvSpPr/>
          <p:nvPr/>
        </p:nvSpPr>
        <p:spPr>
          <a:xfrm>
            <a:off x="6907823" y="2971721"/>
            <a:ext cx="624235"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CC4732-9623-547B-A8C8-24F075EB130B}"/>
              </a:ext>
            </a:extLst>
          </p:cNvPr>
          <p:cNvSpPr/>
          <p:nvPr/>
        </p:nvSpPr>
        <p:spPr>
          <a:xfrm>
            <a:off x="1736385" y="3779253"/>
            <a:ext cx="470019" cy="338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042BFB-F8E8-EB1D-E500-E0DB459FE165}"/>
              </a:ext>
            </a:extLst>
          </p:cNvPr>
          <p:cNvSpPr/>
          <p:nvPr/>
        </p:nvSpPr>
        <p:spPr>
          <a:xfrm>
            <a:off x="4358241" y="3769068"/>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4312C09-F9BF-08EA-58F9-ED4EEDD1CA5A}"/>
              </a:ext>
            </a:extLst>
          </p:cNvPr>
          <p:cNvSpPr/>
          <p:nvPr/>
        </p:nvSpPr>
        <p:spPr>
          <a:xfrm>
            <a:off x="7483297" y="3848547"/>
            <a:ext cx="519035"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a:extLst>
              <a:ext uri="{FF2B5EF4-FFF2-40B4-BE49-F238E27FC236}">
                <a16:creationId xmlns:a16="http://schemas.microsoft.com/office/drawing/2014/main" id="{F756E145-7764-86A1-4A5D-34D6CEBF78BF}"/>
              </a:ext>
            </a:extLst>
          </p:cNvPr>
          <p:cNvGraphicFramePr>
            <a:graphicFrameLocks noGrp="1"/>
          </p:cNvGraphicFramePr>
          <p:nvPr>
            <p:extLst>
              <p:ext uri="{D42A27DB-BD31-4B8C-83A1-F6EECF244321}">
                <p14:modId xmlns:p14="http://schemas.microsoft.com/office/powerpoint/2010/main" val="1611698118"/>
              </p:ext>
            </p:extLst>
          </p:nvPr>
        </p:nvGraphicFramePr>
        <p:xfrm>
          <a:off x="274320" y="1099430"/>
          <a:ext cx="8546730" cy="1054685"/>
        </p:xfrm>
        <a:graphic>
          <a:graphicData uri="http://schemas.openxmlformats.org/drawingml/2006/table">
            <a:tbl>
              <a:tblPr/>
              <a:tblGrid>
                <a:gridCol w="8546730">
                  <a:extLst>
                    <a:ext uri="{9D8B030D-6E8A-4147-A177-3AD203B41FA5}">
                      <a16:colId xmlns:a16="http://schemas.microsoft.com/office/drawing/2014/main" val="405826995"/>
                    </a:ext>
                  </a:extLst>
                </a:gridCol>
              </a:tblGrid>
              <a:tr h="1054685">
                <a:tc>
                  <a:txBody>
                    <a:bodyPr/>
                    <a:lstStyle/>
                    <a:p>
                      <a:pPr algn="l" fontAlgn="ctr"/>
                      <a:r>
                        <a:rPr lang="en-US" sz="2400" b="1" i="0" u="none" strike="noStrike" dirty="0">
                          <a:solidFill>
                            <a:srgbClr val="5C93D5"/>
                          </a:solidFill>
                          <a:effectLst/>
                          <a:latin typeface="Arial" panose="020B0604020202020204" pitchFamily="34" charset="0"/>
                        </a:rPr>
                        <a:t>Rates of firearm injury hospitalization were highest among males, NH Black residents, and young adults ages 19-24</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89930610"/>
                  </a:ext>
                </a:extLst>
              </a:tr>
            </a:tbl>
          </a:graphicData>
        </a:graphic>
      </p:graphicFrame>
      <p:graphicFrame>
        <p:nvGraphicFramePr>
          <p:cNvPr id="3" name="Chart 2">
            <a:extLst>
              <a:ext uri="{FF2B5EF4-FFF2-40B4-BE49-F238E27FC236}">
                <a16:creationId xmlns:a16="http://schemas.microsoft.com/office/drawing/2014/main" id="{2DF775C6-D85B-4C20-B64E-5CE013BFA908}"/>
              </a:ext>
            </a:extLst>
          </p:cNvPr>
          <p:cNvGraphicFramePr>
            <a:graphicFrameLocks/>
          </p:cNvGraphicFramePr>
          <p:nvPr>
            <p:extLst>
              <p:ext uri="{D42A27DB-BD31-4B8C-83A1-F6EECF244321}">
                <p14:modId xmlns:p14="http://schemas.microsoft.com/office/powerpoint/2010/main" val="3137663564"/>
              </p:ext>
            </p:extLst>
          </p:nvPr>
        </p:nvGraphicFramePr>
        <p:xfrm>
          <a:off x="322950" y="2021250"/>
          <a:ext cx="8199948" cy="4590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5995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7341-0646-97EC-5F08-1A10951F0F5B}"/>
              </a:ext>
            </a:extLst>
          </p:cNvPr>
          <p:cNvSpPr txBox="1">
            <a:spLocks/>
          </p:cNvSpPr>
          <p:nvPr/>
        </p:nvSpPr>
        <p:spPr>
          <a:xfrm>
            <a:off x="3240000" y="2373147"/>
            <a:ext cx="5740714" cy="2376630"/>
          </a:xfrm>
          <a:prstGeom prst="rect">
            <a:avLst/>
          </a:prstGeom>
        </p:spPr>
        <p:txBody>
          <a:bodyPr/>
          <a:lst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r>
              <a:rPr lang="en-US" sz="4800" dirty="0">
                <a:solidFill>
                  <a:srgbClr val="643275"/>
                </a:solidFill>
                <a:latin typeface="+mn-lt"/>
              </a:rPr>
              <a:t>Firearm Injury Emergency Department Visits</a:t>
            </a:r>
          </a:p>
        </p:txBody>
      </p:sp>
      <p:pic>
        <p:nvPicPr>
          <p:cNvPr id="3" name="Graphic 2" descr="Ambulance with solid fill">
            <a:extLst>
              <a:ext uri="{FF2B5EF4-FFF2-40B4-BE49-F238E27FC236}">
                <a16:creationId xmlns:a16="http://schemas.microsoft.com/office/drawing/2014/main" id="{A7B18DA9-9E8D-D06F-8AA6-037D74CFB7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476" y="2158200"/>
            <a:ext cx="2806524" cy="2806524"/>
          </a:xfrm>
          <a:prstGeom prst="rect">
            <a:avLst/>
          </a:prstGeom>
        </p:spPr>
      </p:pic>
      <p:sp>
        <p:nvSpPr>
          <p:cNvPr id="4" name="TextBox 3">
            <a:extLst>
              <a:ext uri="{FF2B5EF4-FFF2-40B4-BE49-F238E27FC236}">
                <a16:creationId xmlns:a16="http://schemas.microsoft.com/office/drawing/2014/main" id="{1A6EAA8B-3E52-EAB0-FBD2-12C2B20DD762}"/>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375E"/>
                </a:solidFill>
                <a:effectLst/>
                <a:uLnTx/>
                <a:uFillTx/>
                <a:latin typeface="Arial"/>
                <a:ea typeface="+mn-ea"/>
                <a:cs typeface="+mn-cs"/>
              </a:rPr>
              <a:t>28</a:t>
            </a:r>
          </a:p>
        </p:txBody>
      </p:sp>
    </p:spTree>
    <p:extLst>
      <p:ext uri="{BB962C8B-B14F-4D97-AF65-F5344CB8AC3E}">
        <p14:creationId xmlns:p14="http://schemas.microsoft.com/office/powerpoint/2010/main" val="2452846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E0BB71-21B8-1FA6-5656-7C201036A1E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29</a:t>
            </a:r>
          </a:p>
        </p:txBody>
      </p:sp>
      <p:graphicFrame>
        <p:nvGraphicFramePr>
          <p:cNvPr id="3" name="Table 2">
            <a:extLst>
              <a:ext uri="{FF2B5EF4-FFF2-40B4-BE49-F238E27FC236}">
                <a16:creationId xmlns:a16="http://schemas.microsoft.com/office/drawing/2014/main" id="{71BCF978-271B-447B-0958-7BDBB51F955C}"/>
              </a:ext>
            </a:extLst>
          </p:cNvPr>
          <p:cNvGraphicFramePr>
            <a:graphicFrameLocks noGrp="1"/>
          </p:cNvGraphicFramePr>
          <p:nvPr>
            <p:extLst>
              <p:ext uri="{D42A27DB-BD31-4B8C-83A1-F6EECF244321}">
                <p14:modId xmlns:p14="http://schemas.microsoft.com/office/powerpoint/2010/main" val="3347515364"/>
              </p:ext>
            </p:extLst>
          </p:nvPr>
        </p:nvGraphicFramePr>
        <p:xfrm>
          <a:off x="1280160" y="91440"/>
          <a:ext cx="7587762" cy="1213522"/>
        </p:xfrm>
        <a:graphic>
          <a:graphicData uri="http://schemas.openxmlformats.org/drawingml/2006/table">
            <a:tbl>
              <a:tblPr/>
              <a:tblGrid>
                <a:gridCol w="7587762">
                  <a:extLst>
                    <a:ext uri="{9D8B030D-6E8A-4147-A177-3AD203B41FA5}">
                      <a16:colId xmlns:a16="http://schemas.microsoft.com/office/drawing/2014/main" val="3515467339"/>
                    </a:ext>
                  </a:extLst>
                </a:gridCol>
              </a:tblGrid>
              <a:tr h="1213522">
                <a:tc>
                  <a:txBody>
                    <a:bodyPr/>
                    <a:lstStyle/>
                    <a:p>
                      <a:pPr algn="l" fontAlgn="b"/>
                      <a:r>
                        <a:rPr lang="en-US" sz="2600" b="1" i="0" u="none" strike="noStrike" dirty="0">
                          <a:solidFill>
                            <a:srgbClr val="5C93D5"/>
                          </a:solidFill>
                          <a:effectLst/>
                          <a:latin typeface="Arial" panose="020B0604020202020204" pitchFamily="34" charset="0"/>
                        </a:rPr>
                        <a:t>Firearm injury ED visits increased by 28% from 2019 to 2020, but decreased in 2024</a:t>
                      </a:r>
                    </a:p>
                  </a:txBody>
                  <a:tcPr marL="7181" marR="7181" marT="718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83663498"/>
                  </a:ext>
                </a:extLst>
              </a:tr>
            </a:tbl>
          </a:graphicData>
        </a:graphic>
      </p:graphicFrame>
      <p:graphicFrame>
        <p:nvGraphicFramePr>
          <p:cNvPr id="4" name="Chart 3">
            <a:extLst>
              <a:ext uri="{FF2B5EF4-FFF2-40B4-BE49-F238E27FC236}">
                <a16:creationId xmlns:a16="http://schemas.microsoft.com/office/drawing/2014/main" id="{70E8B45C-95C4-4733-9669-BB3319B54057}"/>
              </a:ext>
            </a:extLst>
          </p:cNvPr>
          <p:cNvGraphicFramePr>
            <a:graphicFrameLocks/>
          </p:cNvGraphicFramePr>
          <p:nvPr>
            <p:extLst>
              <p:ext uri="{D42A27DB-BD31-4B8C-83A1-F6EECF244321}">
                <p14:modId xmlns:p14="http://schemas.microsoft.com/office/powerpoint/2010/main" val="883497860"/>
              </p:ext>
            </p:extLst>
          </p:nvPr>
        </p:nvGraphicFramePr>
        <p:xfrm>
          <a:off x="1193831" y="1515487"/>
          <a:ext cx="7769014" cy="4980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99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B418290-E259-6CD4-7550-B2F256017208}"/>
              </a:ext>
            </a:extLst>
          </p:cNvPr>
          <p:cNvSpPr>
            <a:spLocks noGrp="1"/>
          </p:cNvSpPr>
          <p:nvPr>
            <p:ph type="body" sz="quarter" idx="10"/>
          </p:nvPr>
        </p:nvSpPr>
        <p:spPr>
          <a:xfrm>
            <a:off x="274319" y="1369801"/>
            <a:ext cx="7730118" cy="4694570"/>
          </a:xfrm>
        </p:spPr>
        <p:txBody>
          <a:bodyPr/>
          <a:lstStyle/>
          <a:p>
            <a:r>
              <a:rPr lang="en-US" sz="1700" b="0" dirty="0">
                <a:solidFill>
                  <a:srgbClr val="17375E"/>
                </a:solidFill>
              </a:rPr>
              <a:t>The fatality data provided here are part of the North Carolina Violent Death Reporting System (NC-VDRS), a state-wide surveillance system funded by CDC that collects detailed information on deaths that occur in NC resulting from homicide, suicide, unintentional firearm-related injuries, legal intervention, and deaths for which the intent could not be determined. NC-VDRS combines information from death certificates, medical examiner reports, and incident reports from law enforcement agencies.</a:t>
            </a:r>
          </a:p>
          <a:p>
            <a:r>
              <a:rPr lang="en-US" sz="1700" b="0" dirty="0">
                <a:solidFill>
                  <a:srgbClr val="17375E"/>
                </a:solidFill>
              </a:rPr>
              <a:t>2023 NC-VDRS data are final as of June 2025.</a:t>
            </a:r>
          </a:p>
          <a:p>
            <a:r>
              <a:rPr lang="en-US" sz="1700" b="0" dirty="0">
                <a:solidFill>
                  <a:srgbClr val="17375E"/>
                </a:solidFill>
              </a:rPr>
              <a:t>There was a transition in Hospital and Emergency Department coding structure in October 2015. Due to the transition, there are different definitions for injury. Data after October 2015 are not comparable to data from before the transition.</a:t>
            </a:r>
          </a:p>
          <a:p>
            <a:r>
              <a:rPr lang="en-US" sz="1700" b="0" dirty="0">
                <a:solidFill>
                  <a:srgbClr val="17375E"/>
                </a:solidFill>
              </a:rPr>
              <a:t>ICD-10 firearm injury codes listed as cause of death: W32-W34, X72-X74, X93-X95, Y22-Y24, Y35.0, U01.4</a:t>
            </a:r>
            <a:endParaRPr lang="en-US" sz="1700" b="0" dirty="0">
              <a:solidFill>
                <a:srgbClr val="17375E"/>
              </a:solidFill>
              <a:highlight>
                <a:srgbClr val="FFFF00"/>
              </a:highlight>
            </a:endParaRPr>
          </a:p>
          <a:p>
            <a:r>
              <a:rPr lang="en-US" sz="1700" b="0" dirty="0">
                <a:solidFill>
                  <a:srgbClr val="17375E"/>
                </a:solidFill>
              </a:rPr>
              <a:t>ICD-10-CM firearm injury codes: See the </a:t>
            </a:r>
            <a:r>
              <a:rPr lang="en-US" sz="1700" b="0" dirty="0">
                <a:solidFill>
                  <a:srgbClr val="17375E"/>
                </a:solidFill>
                <a:hlinkClick r:id="rId3"/>
              </a:rPr>
              <a:t>CDC Firearm Injury V2</a:t>
            </a:r>
            <a:r>
              <a:rPr lang="en-US" sz="1700" b="0" dirty="0">
                <a:solidFill>
                  <a:srgbClr val="17375E"/>
                </a:solidFill>
              </a:rPr>
              <a:t> for a comprehensive list of codes.</a:t>
            </a:r>
            <a:endParaRPr lang="en-US" sz="1700" b="0" dirty="0"/>
          </a:p>
          <a:p>
            <a:r>
              <a:rPr lang="en-US" sz="1700" b="0" dirty="0">
                <a:solidFill>
                  <a:srgbClr val="17375E"/>
                </a:solidFill>
              </a:rPr>
              <a:t>Firearm suicide data is limited to NC residents ages 10 and older.</a:t>
            </a:r>
          </a:p>
          <a:p>
            <a:endParaRPr lang="en-US" sz="1600" dirty="0"/>
          </a:p>
        </p:txBody>
      </p:sp>
      <p:sp>
        <p:nvSpPr>
          <p:cNvPr id="6" name="Title 5">
            <a:extLst>
              <a:ext uri="{FF2B5EF4-FFF2-40B4-BE49-F238E27FC236}">
                <a16:creationId xmlns:a16="http://schemas.microsoft.com/office/drawing/2014/main" id="{C941D373-1B37-96F2-1577-965BD7147F0C}"/>
              </a:ext>
            </a:extLst>
          </p:cNvPr>
          <p:cNvSpPr>
            <a:spLocks noGrp="1"/>
          </p:cNvSpPr>
          <p:nvPr>
            <p:ph type="title"/>
          </p:nvPr>
        </p:nvSpPr>
        <p:spPr>
          <a:xfrm>
            <a:off x="274320" y="457199"/>
            <a:ext cx="7537836" cy="794657"/>
          </a:xfrm>
        </p:spPr>
        <p:txBody>
          <a:bodyPr/>
          <a:lstStyle/>
          <a:p>
            <a:r>
              <a:rPr lang="en-US" sz="2800" dirty="0"/>
              <a:t>Firearm Injury Death and Morbidity Technical Notes</a:t>
            </a:r>
          </a:p>
        </p:txBody>
      </p:sp>
      <p:sp>
        <p:nvSpPr>
          <p:cNvPr id="2" name="TextBox 1">
            <a:extLst>
              <a:ext uri="{FF2B5EF4-FFF2-40B4-BE49-F238E27FC236}">
                <a16:creationId xmlns:a16="http://schemas.microsoft.com/office/drawing/2014/main" id="{DD66B36D-96E1-3BE5-4739-C09501E6C4F0}"/>
              </a:ext>
            </a:extLst>
          </p:cNvPr>
          <p:cNvSpPr txBox="1"/>
          <p:nvPr/>
        </p:nvSpPr>
        <p:spPr>
          <a:xfrm>
            <a:off x="7619875" y="6598620"/>
            <a:ext cx="384562" cy="246221"/>
          </a:xfrm>
          <a:prstGeom prst="rect">
            <a:avLst/>
          </a:prstGeom>
          <a:noFill/>
        </p:spPr>
        <p:txBody>
          <a:bodyPr wrap="square" rtlCol="0">
            <a:spAutoFit/>
          </a:bodyPr>
          <a:lstStyle/>
          <a:p>
            <a:r>
              <a:rPr lang="en-US" sz="1000" b="1" dirty="0">
                <a:solidFill>
                  <a:srgbClr val="17375E"/>
                </a:solidFill>
              </a:rPr>
              <a:t>3</a:t>
            </a:r>
          </a:p>
        </p:txBody>
      </p:sp>
    </p:spTree>
    <p:extLst>
      <p:ext uri="{BB962C8B-B14F-4D97-AF65-F5344CB8AC3E}">
        <p14:creationId xmlns:p14="http://schemas.microsoft.com/office/powerpoint/2010/main" val="95315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CE971-95A9-A78A-BCF9-30773A140086}"/>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30</a:t>
            </a:r>
          </a:p>
        </p:txBody>
      </p:sp>
      <p:graphicFrame>
        <p:nvGraphicFramePr>
          <p:cNvPr id="8" name="Table 7">
            <a:extLst>
              <a:ext uri="{FF2B5EF4-FFF2-40B4-BE49-F238E27FC236}">
                <a16:creationId xmlns:a16="http://schemas.microsoft.com/office/drawing/2014/main" id="{AF3D7307-F095-9258-7040-20029A78BEA5}"/>
              </a:ext>
            </a:extLst>
          </p:cNvPr>
          <p:cNvGraphicFramePr>
            <a:graphicFrameLocks noGrp="1"/>
          </p:cNvGraphicFramePr>
          <p:nvPr>
            <p:extLst>
              <p:ext uri="{D42A27DB-BD31-4B8C-83A1-F6EECF244321}">
                <p14:modId xmlns:p14="http://schemas.microsoft.com/office/powerpoint/2010/main" val="4278283435"/>
              </p:ext>
            </p:extLst>
          </p:nvPr>
        </p:nvGraphicFramePr>
        <p:xfrm>
          <a:off x="1280160" y="274320"/>
          <a:ext cx="7631723" cy="1213522"/>
        </p:xfrm>
        <a:graphic>
          <a:graphicData uri="http://schemas.openxmlformats.org/drawingml/2006/table">
            <a:tbl>
              <a:tblPr/>
              <a:tblGrid>
                <a:gridCol w="7631723">
                  <a:extLst>
                    <a:ext uri="{9D8B030D-6E8A-4147-A177-3AD203B41FA5}">
                      <a16:colId xmlns:a16="http://schemas.microsoft.com/office/drawing/2014/main" val="503752882"/>
                    </a:ext>
                  </a:extLst>
                </a:gridCol>
              </a:tblGrid>
              <a:tr h="1213522">
                <a:tc>
                  <a:txBody>
                    <a:bodyPr/>
                    <a:lstStyle/>
                    <a:p>
                      <a:pPr algn="l" fontAlgn="ctr"/>
                      <a:r>
                        <a:rPr lang="en-US" sz="2600" b="1" i="0" u="none" strike="noStrike" dirty="0">
                          <a:solidFill>
                            <a:srgbClr val="5C93D5"/>
                          </a:solidFill>
                          <a:effectLst/>
                          <a:latin typeface="Arial" panose="020B0604020202020204" pitchFamily="34" charset="0"/>
                        </a:rPr>
                        <a:t>Rates of firearm injury ED visits were highest among males, Black residents, and young adults ages 19-24</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33802752"/>
                  </a:ext>
                </a:extLst>
              </a:tr>
            </a:tbl>
          </a:graphicData>
        </a:graphic>
      </p:graphicFrame>
      <p:graphicFrame>
        <p:nvGraphicFramePr>
          <p:cNvPr id="4" name="Chart 3">
            <a:extLst>
              <a:ext uri="{FF2B5EF4-FFF2-40B4-BE49-F238E27FC236}">
                <a16:creationId xmlns:a16="http://schemas.microsoft.com/office/drawing/2014/main" id="{2BF3E49E-0B91-47BB-A487-7518381A0E91}"/>
              </a:ext>
            </a:extLst>
          </p:cNvPr>
          <p:cNvGraphicFramePr>
            <a:graphicFrameLocks/>
          </p:cNvGraphicFramePr>
          <p:nvPr>
            <p:extLst>
              <p:ext uri="{D42A27DB-BD31-4B8C-83A1-F6EECF244321}">
                <p14:modId xmlns:p14="http://schemas.microsoft.com/office/powerpoint/2010/main" val="853510366"/>
              </p:ext>
            </p:extLst>
          </p:nvPr>
        </p:nvGraphicFramePr>
        <p:xfrm>
          <a:off x="1198396" y="1487842"/>
          <a:ext cx="7889821" cy="5095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565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7EB04A7-C671-28D3-9551-94A8202D5C5F}"/>
              </a:ext>
            </a:extLst>
          </p:cNvPr>
          <p:cNvSpPr>
            <a:spLocks noGrp="1"/>
          </p:cNvSpPr>
          <p:nvPr>
            <p:ph type="body" sz="quarter" idx="11"/>
          </p:nvPr>
        </p:nvSpPr>
        <p:spPr>
          <a:xfrm>
            <a:off x="274320" y="5943600"/>
            <a:ext cx="8073990" cy="672872"/>
          </a:xfrm>
        </p:spPr>
        <p:txBody>
          <a:bodyPr/>
          <a:lstStyle/>
          <a:p>
            <a:r>
              <a:rPr lang="en-US" sz="900" i="0" dirty="0">
                <a:solidFill>
                  <a:schemeClr val="tx1"/>
                </a:solidFill>
              </a:rPr>
              <a:t>Limited to NC Residents</a:t>
            </a:r>
          </a:p>
          <a:p>
            <a:r>
              <a:rPr lang="en-US" sz="900" i="0" dirty="0">
                <a:solidFill>
                  <a:schemeClr val="tx1"/>
                </a:solidFill>
              </a:rPr>
              <a:t>Source: NC DETECT, Emergency Department (ED) Visit Data, 2024; US Census non-bridged population estimates, 2023</a:t>
            </a:r>
          </a:p>
          <a:p>
            <a:r>
              <a:rPr lang="en-US" i="0" dirty="0">
                <a:solidFill>
                  <a:schemeClr val="tx1"/>
                </a:solidFill>
              </a:rPr>
              <a:t>Analysis by the DPH Injury Epidemiology, Surveillance and Informatics Unit</a:t>
            </a:r>
          </a:p>
        </p:txBody>
      </p:sp>
      <p:sp>
        <p:nvSpPr>
          <p:cNvPr id="8" name="Title 7">
            <a:extLst>
              <a:ext uri="{FF2B5EF4-FFF2-40B4-BE49-F238E27FC236}">
                <a16:creationId xmlns:a16="http://schemas.microsoft.com/office/drawing/2014/main" id="{F6B59715-44BE-AE18-A0E3-9BEF4934910C}"/>
              </a:ext>
            </a:extLst>
          </p:cNvPr>
          <p:cNvSpPr>
            <a:spLocks noGrp="1"/>
          </p:cNvSpPr>
          <p:nvPr>
            <p:ph type="title"/>
          </p:nvPr>
        </p:nvSpPr>
        <p:spPr>
          <a:xfrm>
            <a:off x="365760" y="1097280"/>
            <a:ext cx="8563554" cy="838200"/>
          </a:xfrm>
        </p:spPr>
        <p:txBody>
          <a:bodyPr/>
          <a:lstStyle/>
          <a:p>
            <a:r>
              <a:rPr lang="en-US" sz="2800" dirty="0"/>
              <a:t>Rates of firearm injury ED visits were highest in Bertie, Vance, and Hertford counties</a:t>
            </a:r>
          </a:p>
        </p:txBody>
      </p:sp>
      <p:pic>
        <p:nvPicPr>
          <p:cNvPr id="6" name="Picture 5" descr="Map&#10;&#10;AI-generated content may be incorrect.">
            <a:extLst>
              <a:ext uri="{FF2B5EF4-FFF2-40B4-BE49-F238E27FC236}">
                <a16:creationId xmlns:a16="http://schemas.microsoft.com/office/drawing/2014/main" id="{811C028C-5501-E34E-22F1-C2EECA8CD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60" y="1935480"/>
            <a:ext cx="7675450" cy="4092745"/>
          </a:xfrm>
          <a:prstGeom prst="rect">
            <a:avLst/>
          </a:prstGeom>
        </p:spPr>
      </p:pic>
      <p:sp>
        <p:nvSpPr>
          <p:cNvPr id="2" name="TextBox 1">
            <a:extLst>
              <a:ext uri="{FF2B5EF4-FFF2-40B4-BE49-F238E27FC236}">
                <a16:creationId xmlns:a16="http://schemas.microsoft.com/office/drawing/2014/main" id="{AE13761A-97C2-4D11-0424-64629D45C6DC}"/>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7375E"/>
                </a:solidFill>
                <a:latin typeface="Arial"/>
              </a:rPr>
              <a:t>31</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Tree>
    <p:extLst>
      <p:ext uri="{BB962C8B-B14F-4D97-AF65-F5344CB8AC3E}">
        <p14:creationId xmlns:p14="http://schemas.microsoft.com/office/powerpoint/2010/main" val="1820903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7B5F-E190-BFC6-E6BB-EFCDEEE776DF}"/>
              </a:ext>
            </a:extLst>
          </p:cNvPr>
          <p:cNvPicPr>
            <a:picLocks noChangeAspect="1"/>
          </p:cNvPicPr>
          <p:nvPr/>
        </p:nvPicPr>
        <p:blipFill>
          <a:blip r:embed="rId3"/>
          <a:stretch>
            <a:fillRect/>
          </a:stretch>
        </p:blipFill>
        <p:spPr>
          <a:xfrm>
            <a:off x="7623204" y="6375575"/>
            <a:ext cx="1080451" cy="445735"/>
          </a:xfrm>
          <a:prstGeom prst="rect">
            <a:avLst/>
          </a:prstGeom>
        </p:spPr>
      </p:pic>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274320" y="2011680"/>
            <a:ext cx="8563554" cy="4142629"/>
          </a:xfrm>
        </p:spPr>
        <p:txBody>
          <a:bodyPr wrap="square"/>
          <a:lstStyle/>
          <a:p>
            <a:pPr>
              <a:spcBef>
                <a:spcPts val="600"/>
              </a:spcBef>
            </a:pPr>
            <a:r>
              <a:rPr lang="en-US" sz="2200" dirty="0">
                <a:latin typeface="+mn-lt"/>
              </a:rPr>
              <a:t>NC was one of 10 states funded </a:t>
            </a:r>
            <a:r>
              <a:rPr lang="en-US" sz="2200" b="0" dirty="0">
                <a:latin typeface="+mn-lt"/>
              </a:rPr>
              <a:t>for enhanced surveillance of non-fatal firearm injuries</a:t>
            </a:r>
          </a:p>
          <a:p>
            <a:pPr>
              <a:spcBef>
                <a:spcPts val="600"/>
              </a:spcBef>
            </a:pPr>
            <a:r>
              <a:rPr lang="en-US" sz="2200" dirty="0">
                <a:latin typeface="+mn-lt"/>
              </a:rPr>
              <a:t>3-year award, </a:t>
            </a:r>
            <a:r>
              <a:rPr lang="en-US" sz="2200" b="0" dirty="0">
                <a:latin typeface="+mn-lt"/>
              </a:rPr>
              <a:t>started September 1, 2020</a:t>
            </a:r>
          </a:p>
          <a:p>
            <a:pPr>
              <a:spcBef>
                <a:spcPts val="600"/>
              </a:spcBef>
            </a:pPr>
            <a:endParaRPr lang="en-US" sz="2400" b="0" dirty="0">
              <a:latin typeface="+mn-lt"/>
            </a:endParaRPr>
          </a:p>
          <a:p>
            <a:pPr>
              <a:spcBef>
                <a:spcPts val="600"/>
              </a:spcBef>
            </a:pPr>
            <a:endParaRPr lang="en-US" sz="2400" b="0" dirty="0">
              <a:latin typeface="+mn-lt"/>
            </a:endParaRPr>
          </a:p>
        </p:txBody>
      </p:sp>
      <p:sp>
        <p:nvSpPr>
          <p:cNvPr id="4" name="Title 1">
            <a:extLst>
              <a:ext uri="{FF2B5EF4-FFF2-40B4-BE49-F238E27FC236}">
                <a16:creationId xmlns:a16="http://schemas.microsoft.com/office/drawing/2014/main" id="{9494BE47-16E3-F17A-9FEB-EC91C5F60EEC}"/>
              </a:ext>
            </a:extLst>
          </p:cNvPr>
          <p:cNvSpPr txBox="1">
            <a:spLocks/>
          </p:cNvSpPr>
          <p:nvPr/>
        </p:nvSpPr>
        <p:spPr>
          <a:xfrm>
            <a:off x="274320" y="1097280"/>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5C93D5"/>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5C93D5"/>
                </a:solidFill>
                <a:effectLst/>
                <a:uLnTx/>
                <a:uFillTx/>
                <a:latin typeface="Arial"/>
              </a:rPr>
              <a:t>Firearm Injury Surveillance Through Emergency Rooms </a:t>
            </a:r>
          </a:p>
        </p:txBody>
      </p:sp>
      <p:graphicFrame>
        <p:nvGraphicFramePr>
          <p:cNvPr id="10" name="Diagram 9">
            <a:extLst>
              <a:ext uri="{FF2B5EF4-FFF2-40B4-BE49-F238E27FC236}">
                <a16:creationId xmlns:a16="http://schemas.microsoft.com/office/drawing/2014/main" id="{D2DC9FC1-0068-53D3-FDC6-E0087BA6EBAE}"/>
              </a:ext>
            </a:extLst>
          </p:cNvPr>
          <p:cNvGraphicFramePr/>
          <p:nvPr>
            <p:extLst>
              <p:ext uri="{D42A27DB-BD31-4B8C-83A1-F6EECF244321}">
                <p14:modId xmlns:p14="http://schemas.microsoft.com/office/powerpoint/2010/main" val="626790699"/>
              </p:ext>
            </p:extLst>
          </p:nvPr>
        </p:nvGraphicFramePr>
        <p:xfrm>
          <a:off x="508897" y="3040912"/>
          <a:ext cx="8413923" cy="3519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E730EF2-2D7B-E8F1-B2F4-6AF7323E292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32</a:t>
            </a:r>
          </a:p>
        </p:txBody>
      </p:sp>
    </p:spTree>
    <p:extLst>
      <p:ext uri="{BB962C8B-B14F-4D97-AF65-F5344CB8AC3E}">
        <p14:creationId xmlns:p14="http://schemas.microsoft.com/office/powerpoint/2010/main" val="2681496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line chart&#10;&#10;AI-generated content may be incorrect.">
            <a:extLst>
              <a:ext uri="{FF2B5EF4-FFF2-40B4-BE49-F238E27FC236}">
                <a16:creationId xmlns:a16="http://schemas.microsoft.com/office/drawing/2014/main" id="{D75626A5-7C64-EF21-D410-BB60B8E4AB9D}"/>
              </a:ext>
            </a:extLst>
          </p:cNvPr>
          <p:cNvPicPr>
            <a:picLocks noChangeAspect="1"/>
          </p:cNvPicPr>
          <p:nvPr/>
        </p:nvPicPr>
        <p:blipFill>
          <a:blip r:embed="rId3">
            <a:extLst>
              <a:ext uri="{28A0092B-C50C-407E-A947-70E740481C1C}">
                <a14:useLocalDpi xmlns:a14="http://schemas.microsoft.com/office/drawing/2010/main" val="0"/>
              </a:ext>
            </a:extLst>
          </a:blip>
          <a:srcRect t="891" b="3508"/>
          <a:stretch>
            <a:fillRect/>
          </a:stretch>
        </p:blipFill>
        <p:spPr>
          <a:xfrm>
            <a:off x="468703" y="1906438"/>
            <a:ext cx="7917161" cy="4399472"/>
          </a:xfrm>
          <a:prstGeom prst="rect">
            <a:avLst/>
          </a:prstGeom>
        </p:spPr>
      </p:pic>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274320" y="1097279"/>
            <a:ext cx="8563554" cy="869543"/>
          </a:xfrm>
        </p:spPr>
        <p:txBody>
          <a:bodyPr/>
          <a:lstStyle/>
          <a:p>
            <a:r>
              <a:rPr lang="en-US" sz="2600" dirty="0">
                <a:solidFill>
                  <a:srgbClr val="FF6E3A"/>
                </a:solidFill>
              </a:rPr>
              <a:t>NC-FASTER Definition </a:t>
            </a:r>
            <a:r>
              <a:rPr lang="en-US" sz="2600" dirty="0"/>
              <a:t>Compared to the Current </a:t>
            </a:r>
            <a:r>
              <a:rPr lang="en-US" sz="2600" dirty="0">
                <a:solidFill>
                  <a:srgbClr val="003B70"/>
                </a:solidFill>
              </a:rPr>
              <a:t>Code-Based Definition </a:t>
            </a:r>
            <a:r>
              <a:rPr lang="en-US" sz="2600" dirty="0"/>
              <a:t>for Firearm Injury ED Visits</a:t>
            </a:r>
          </a:p>
        </p:txBody>
      </p:sp>
      <p:sp>
        <p:nvSpPr>
          <p:cNvPr id="10" name="TextBox 9">
            <a:extLst>
              <a:ext uri="{FF2B5EF4-FFF2-40B4-BE49-F238E27FC236}">
                <a16:creationId xmlns:a16="http://schemas.microsoft.com/office/drawing/2014/main" id="{B5AD91B0-DA4D-C57F-5981-BBD3E5B7971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33</a:t>
            </a:r>
          </a:p>
        </p:txBody>
      </p:sp>
      <p:sp>
        <p:nvSpPr>
          <p:cNvPr id="6" name="TextBox 1">
            <a:extLst>
              <a:ext uri="{FF2B5EF4-FFF2-40B4-BE49-F238E27FC236}">
                <a16:creationId xmlns:a16="http://schemas.microsoft.com/office/drawing/2014/main" id="{D924AB25-9008-6BA1-446A-5876CBDB4969}"/>
              </a:ext>
            </a:extLst>
          </p:cNvPr>
          <p:cNvSpPr txBox="1"/>
          <p:nvPr/>
        </p:nvSpPr>
        <p:spPr>
          <a:xfrm>
            <a:off x="274320" y="6237010"/>
            <a:ext cx="8196096" cy="49787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5662440A-3E95-41C8-AC79-A0AD7049ACD2}" type="TxLink">
              <a:rPr lang="en-US" sz="900" b="0" i="0" u="none" strike="noStrike">
                <a:solidFill>
                  <a:srgbClr val="000000"/>
                </a:solidFill>
                <a:latin typeface="Arial" panose="020B0604020202020204" pitchFamily="34" charset="0"/>
                <a:cs typeface="Arial" panose="020B0604020202020204" pitchFamily="34" charset="0"/>
              </a:rPr>
              <a:pPr/>
              <a:t>*2024 Emergency Department (ED) Visit Data are provisional and subject to change; Limited to NC Residents
Source: NC DETECT, ED Visit Data, 2024, NC-FASTER Firearm Injury - All Intents CDC V2 Syndrome &amp; ICD-10-CM code based defintions </a:t>
            </a:fld>
            <a:endParaRPr lang="en-US" sz="90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305AC9C-CB7D-0153-5DDE-5BB2F3349A7B}"/>
              </a:ext>
            </a:extLst>
          </p:cNvPr>
          <p:cNvPicPr>
            <a:picLocks noChangeAspect="1"/>
          </p:cNvPicPr>
          <p:nvPr/>
        </p:nvPicPr>
        <p:blipFill>
          <a:blip r:embed="rId4">
            <a:extLst>
              <a:ext uri="{28A0092B-C50C-407E-A947-70E740481C1C}">
                <a14:useLocalDpi xmlns:a14="http://schemas.microsoft.com/office/drawing/2010/main" val="0"/>
              </a:ext>
            </a:extLst>
          </a:blip>
          <a:srcRect t="15412"/>
          <a:stretch>
            <a:fillRect/>
          </a:stretch>
        </p:blipFill>
        <p:spPr>
          <a:xfrm>
            <a:off x="3168103" y="2405040"/>
            <a:ext cx="5535552" cy="339854"/>
          </a:xfrm>
          <a:prstGeom prst="rect">
            <a:avLst/>
          </a:prstGeom>
        </p:spPr>
      </p:pic>
    </p:spTree>
    <p:extLst>
      <p:ext uri="{BB962C8B-B14F-4D97-AF65-F5344CB8AC3E}">
        <p14:creationId xmlns:p14="http://schemas.microsoft.com/office/powerpoint/2010/main" val="285061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B49954E-3D1F-1176-7845-7CEC52147479}"/>
              </a:ext>
            </a:extLst>
          </p:cNvPr>
          <p:cNvSpPr>
            <a:spLocks noGrp="1"/>
          </p:cNvSpPr>
          <p:nvPr>
            <p:ph type="title"/>
          </p:nvPr>
        </p:nvSpPr>
        <p:spPr>
          <a:xfrm>
            <a:off x="274320" y="1097280"/>
            <a:ext cx="8563554" cy="548640"/>
          </a:xfrm>
        </p:spPr>
        <p:txBody>
          <a:bodyPr/>
          <a:lstStyle/>
          <a:p>
            <a:r>
              <a:rPr lang="en-US" sz="2600" dirty="0">
                <a:latin typeface="+mn-lt"/>
              </a:rPr>
              <a:t>Intent coding in the ED visit data is inaccurate and in need of improvement for firearm injury tracking</a:t>
            </a:r>
            <a:br>
              <a:rPr lang="en-US" sz="2600" dirty="0">
                <a:latin typeface="+mn-lt"/>
              </a:rPr>
            </a:br>
            <a:endParaRPr lang="en-US" sz="2600" dirty="0"/>
          </a:p>
        </p:txBody>
      </p:sp>
      <p:sp>
        <p:nvSpPr>
          <p:cNvPr id="4" name="Title 2">
            <a:extLst>
              <a:ext uri="{FF2B5EF4-FFF2-40B4-BE49-F238E27FC236}">
                <a16:creationId xmlns:a16="http://schemas.microsoft.com/office/drawing/2014/main" id="{04017CA8-0637-7C49-592C-154C9BB1E11D}"/>
              </a:ext>
            </a:extLst>
          </p:cNvPr>
          <p:cNvSpPr txBox="1">
            <a:spLocks/>
          </p:cNvSpPr>
          <p:nvPr/>
        </p:nvSpPr>
        <p:spPr>
          <a:xfrm>
            <a:off x="5459913" y="2738513"/>
            <a:ext cx="3099817" cy="325008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800" b="0" dirty="0">
                <a:solidFill>
                  <a:srgbClr val="17375E"/>
                </a:solidFill>
                <a:latin typeface="+mn-lt"/>
              </a:rPr>
              <a:t>There is an </a:t>
            </a:r>
            <a:r>
              <a:rPr lang="en-US" sz="1800" dirty="0">
                <a:solidFill>
                  <a:srgbClr val="4F81BD"/>
                </a:solidFill>
                <a:latin typeface="+mn-lt"/>
              </a:rPr>
              <a:t>overcount of unintentional firearm injuries </a:t>
            </a:r>
            <a:r>
              <a:rPr lang="en-US" sz="1800" b="0" dirty="0">
                <a:solidFill>
                  <a:srgbClr val="17375E"/>
                </a:solidFill>
                <a:latin typeface="+mn-lt"/>
              </a:rPr>
              <a:t>and an undercount of intentional injuries, such as assaults and self-harm.</a:t>
            </a:r>
          </a:p>
          <a:p>
            <a:endParaRPr lang="en-US" sz="1800" b="0" dirty="0">
              <a:solidFill>
                <a:srgbClr val="17375E"/>
              </a:solidFill>
              <a:latin typeface="+mn-lt"/>
            </a:endParaRPr>
          </a:p>
          <a:p>
            <a:r>
              <a:rPr lang="en-US" sz="1800" b="0" dirty="0">
                <a:solidFill>
                  <a:srgbClr val="17375E"/>
                </a:solidFill>
                <a:latin typeface="+mn-lt"/>
              </a:rPr>
              <a:t>ICD-10-CM coding guidance currently defaults to unintentional injury if intent is not directly documented in the medical record and should be revised. </a:t>
            </a:r>
            <a:endParaRPr lang="en-US" sz="1800" b="0" dirty="0"/>
          </a:p>
        </p:txBody>
      </p:sp>
      <p:pic>
        <p:nvPicPr>
          <p:cNvPr id="6" name="Picture 5">
            <a:extLst>
              <a:ext uri="{FF2B5EF4-FFF2-40B4-BE49-F238E27FC236}">
                <a16:creationId xmlns:a16="http://schemas.microsoft.com/office/drawing/2014/main" id="{7D00CA8A-4778-BC08-9D56-813D151D59A9}"/>
              </a:ext>
            </a:extLst>
          </p:cNvPr>
          <p:cNvPicPr>
            <a:picLocks noChangeAspect="1"/>
          </p:cNvPicPr>
          <p:nvPr/>
        </p:nvPicPr>
        <p:blipFill>
          <a:blip r:embed="rId3"/>
          <a:stretch>
            <a:fillRect/>
          </a:stretch>
        </p:blipFill>
        <p:spPr>
          <a:xfrm>
            <a:off x="7473093" y="6336180"/>
            <a:ext cx="1183228" cy="488134"/>
          </a:xfrm>
          <a:prstGeom prst="rect">
            <a:avLst/>
          </a:prstGeom>
        </p:spPr>
      </p:pic>
      <p:sp>
        <p:nvSpPr>
          <p:cNvPr id="9" name="TextBox 1">
            <a:extLst>
              <a:ext uri="{FF2B5EF4-FFF2-40B4-BE49-F238E27FC236}">
                <a16:creationId xmlns:a16="http://schemas.microsoft.com/office/drawing/2014/main" id="{F1C73F3C-CAD9-47C8-A909-0D568CAEBF58}"/>
              </a:ext>
            </a:extLst>
          </p:cNvPr>
          <p:cNvSpPr txBox="1"/>
          <p:nvPr/>
        </p:nvSpPr>
        <p:spPr>
          <a:xfrm>
            <a:off x="274320" y="6311131"/>
            <a:ext cx="8139058" cy="32116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4DC3F54E-9222-429F-A8BB-DC496B79B1BF}" type="TxLink">
              <a:rPr lang="en-US" sz="900" b="0" i="0" u="none" strike="noStrike" smtClean="0">
                <a:solidFill>
                  <a:srgbClr val="000000"/>
                </a:solidFill>
                <a:latin typeface="Arial" panose="020B0604020202020204" pitchFamily="34" charset="0"/>
                <a:cs typeface="Arial" panose="020B0604020202020204" pitchFamily="34" charset="0"/>
              </a:rPr>
              <a:pPr/>
              <a:t>Source: NC DETECT, ED Visit Data, NC-FASTER Firearm Injury - All Intents CDC V2 Syndrome</a:t>
            </a:fld>
            <a:endParaRPr lang="en-US" sz="9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DCE255E-B22B-42A1-FD80-AAA2784BB0C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34</a:t>
            </a:r>
          </a:p>
        </p:txBody>
      </p:sp>
      <p:graphicFrame>
        <p:nvGraphicFramePr>
          <p:cNvPr id="3" name="Table 2">
            <a:extLst>
              <a:ext uri="{FF2B5EF4-FFF2-40B4-BE49-F238E27FC236}">
                <a16:creationId xmlns:a16="http://schemas.microsoft.com/office/drawing/2014/main" id="{28FA9A8C-8963-95A1-8511-86A32B7009EC}"/>
              </a:ext>
            </a:extLst>
          </p:cNvPr>
          <p:cNvGraphicFramePr>
            <a:graphicFrameLocks noGrp="1"/>
          </p:cNvGraphicFramePr>
          <p:nvPr>
            <p:extLst>
              <p:ext uri="{D42A27DB-BD31-4B8C-83A1-F6EECF244321}">
                <p14:modId xmlns:p14="http://schemas.microsoft.com/office/powerpoint/2010/main" val="261217188"/>
              </p:ext>
            </p:extLst>
          </p:nvPr>
        </p:nvGraphicFramePr>
        <p:xfrm>
          <a:off x="343798" y="1922045"/>
          <a:ext cx="7886700" cy="586301"/>
        </p:xfrm>
        <a:graphic>
          <a:graphicData uri="http://schemas.openxmlformats.org/drawingml/2006/table">
            <a:tbl>
              <a:tblPr/>
              <a:tblGrid>
                <a:gridCol w="7886700">
                  <a:extLst>
                    <a:ext uri="{9D8B030D-6E8A-4147-A177-3AD203B41FA5}">
                      <a16:colId xmlns:a16="http://schemas.microsoft.com/office/drawing/2014/main" val="3061578425"/>
                    </a:ext>
                  </a:extLst>
                </a:gridCol>
              </a:tblGrid>
              <a:tr h="581629">
                <a:tc>
                  <a:txBody>
                    <a:bodyPr/>
                    <a:lstStyle/>
                    <a:p>
                      <a:pPr algn="l" fontAlgn="ctr"/>
                      <a:r>
                        <a:rPr lang="en-US" sz="1900" b="1" i="0" u="none" strike="noStrike" dirty="0">
                          <a:solidFill>
                            <a:srgbClr val="17375E"/>
                          </a:solidFill>
                          <a:effectLst/>
                          <a:latin typeface="Arial" panose="020B0604020202020204" pitchFamily="34" charset="0"/>
                        </a:rPr>
                        <a:t>Most firearm-related injury ED visits (67%) from January-March 2025 were coded as unintentional injuries.</a:t>
                      </a:r>
                    </a:p>
                  </a:txBody>
                  <a:tcPr marL="7181" marR="7181" marT="71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53390392"/>
                  </a:ext>
                </a:extLst>
              </a:tr>
            </a:tbl>
          </a:graphicData>
        </a:graphic>
      </p:graphicFrame>
      <p:graphicFrame>
        <p:nvGraphicFramePr>
          <p:cNvPr id="7" name="Chart 6">
            <a:extLst>
              <a:ext uri="{FF2B5EF4-FFF2-40B4-BE49-F238E27FC236}">
                <a16:creationId xmlns:a16="http://schemas.microsoft.com/office/drawing/2014/main" id="{1A757A4D-2E4E-56CE-CE13-EAAA1A6592E2}"/>
              </a:ext>
            </a:extLst>
          </p:cNvPr>
          <p:cNvGraphicFramePr>
            <a:graphicFrameLocks/>
          </p:cNvGraphicFramePr>
          <p:nvPr>
            <p:extLst>
              <p:ext uri="{D42A27DB-BD31-4B8C-83A1-F6EECF244321}">
                <p14:modId xmlns:p14="http://schemas.microsoft.com/office/powerpoint/2010/main" val="3296335920"/>
              </p:ext>
            </p:extLst>
          </p:nvPr>
        </p:nvGraphicFramePr>
        <p:xfrm>
          <a:off x="411735" y="2738513"/>
          <a:ext cx="5048178" cy="3101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0563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7807FB44-C11D-F576-F989-DABF0231DB6C}"/>
              </a:ext>
            </a:extLst>
          </p:cNvPr>
          <p:cNvSpPr txBox="1">
            <a:spLocks/>
          </p:cNvSpPr>
          <p:nvPr/>
        </p:nvSpPr>
        <p:spPr>
          <a:xfrm>
            <a:off x="274320" y="1920240"/>
            <a:ext cx="3063772"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3B70"/>
                </a:solidFill>
                <a:effectLst/>
                <a:uLnTx/>
                <a:uFillTx/>
                <a:latin typeface="Arial"/>
                <a:cs typeface="Arial"/>
              </a:rPr>
              <a:t>Quarterly &amp; Annual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hlinkClick r:id="rId3"/>
            <a:extLst>
              <a:ext uri="{FF2B5EF4-FFF2-40B4-BE49-F238E27FC236}">
                <a16:creationId xmlns:a16="http://schemas.microsoft.com/office/drawing/2014/main" id="{4B470616-394B-0999-9149-60888C154198}"/>
              </a:ext>
            </a:extLst>
          </p:cNvPr>
          <p:cNvSpPr txBox="1"/>
          <p:nvPr/>
        </p:nvSpPr>
        <p:spPr>
          <a:xfrm>
            <a:off x="6098102" y="5746434"/>
            <a:ext cx="285040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mn-ea"/>
                <a:cs typeface="+mn-cs"/>
                <a:hlinkClick r:id="rId3"/>
              </a:rPr>
              <a:t>https://ncdetect.org/nc-faster-firearm-quarterly-reports/</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BCABC37C-CFCA-CD82-B1AD-1F3516C999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1848" y="2549084"/>
            <a:ext cx="5378607" cy="394890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8CB3E59-34A9-CFF8-4ED0-EF6B9B89493A}"/>
              </a:ext>
            </a:extLst>
          </p:cNvPr>
          <p:cNvPicPr>
            <a:picLocks noChangeAspect="1"/>
          </p:cNvPicPr>
          <p:nvPr/>
        </p:nvPicPr>
        <p:blipFill>
          <a:blip r:embed="rId5">
            <a:extLst>
              <a:ext uri="{28A0092B-C50C-407E-A947-70E740481C1C}">
                <a14:useLocalDpi xmlns:a14="http://schemas.microsoft.com/office/drawing/2010/main" val="0"/>
              </a:ext>
            </a:extLst>
          </a:blip>
          <a:srcRect t="2425" b="2290"/>
          <a:stretch>
            <a:fillRect/>
          </a:stretch>
        </p:blipFill>
        <p:spPr>
          <a:xfrm>
            <a:off x="3313423" y="1699405"/>
            <a:ext cx="5296234" cy="3778370"/>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2044AAE7-8399-852D-1A54-0A2E07AE63E7}"/>
              </a:ext>
            </a:extLst>
          </p:cNvPr>
          <p:cNvSpPr txBox="1">
            <a:spLocks/>
          </p:cNvSpPr>
          <p:nvPr/>
        </p:nvSpPr>
        <p:spPr>
          <a:xfrm>
            <a:off x="274320" y="1097280"/>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5C93D5"/>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7375E"/>
                </a:solidFill>
                <a:effectLst/>
                <a:uLnTx/>
                <a:uFillTx/>
                <a:latin typeface="Arial"/>
              </a:rPr>
              <a:t>Data Products</a:t>
            </a:r>
          </a:p>
        </p:txBody>
      </p:sp>
      <p:sp>
        <p:nvSpPr>
          <p:cNvPr id="6" name="TextBox 5">
            <a:extLst>
              <a:ext uri="{FF2B5EF4-FFF2-40B4-BE49-F238E27FC236}">
                <a16:creationId xmlns:a16="http://schemas.microsoft.com/office/drawing/2014/main" id="{B63FC106-8BED-964B-FBF3-51AEC5FB471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35</a:t>
            </a:r>
          </a:p>
        </p:txBody>
      </p:sp>
    </p:spTree>
    <p:extLst>
      <p:ext uri="{BB962C8B-B14F-4D97-AF65-F5344CB8AC3E}">
        <p14:creationId xmlns:p14="http://schemas.microsoft.com/office/powerpoint/2010/main" val="3783365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5E809B-EE08-0F82-AE95-3D03FC519755}"/>
              </a:ext>
            </a:extLst>
          </p:cNvPr>
          <p:cNvGrpSpPr/>
          <p:nvPr/>
        </p:nvGrpSpPr>
        <p:grpSpPr>
          <a:xfrm>
            <a:off x="-134775" y="2436315"/>
            <a:ext cx="9525690" cy="3137460"/>
            <a:chOff x="-190844" y="2421171"/>
            <a:chExt cx="9525690" cy="3137460"/>
          </a:xfrm>
        </p:grpSpPr>
        <p:graphicFrame>
          <p:nvGraphicFramePr>
            <p:cNvPr id="8" name="Chart 7">
              <a:extLst>
                <a:ext uri="{FF2B5EF4-FFF2-40B4-BE49-F238E27FC236}">
                  <a16:creationId xmlns:a16="http://schemas.microsoft.com/office/drawing/2014/main" id="{A9EB7D2B-454C-A07A-274B-1EA371768897}"/>
                </a:ext>
              </a:extLst>
            </p:cNvPr>
            <p:cNvGraphicFramePr>
              <a:graphicFrameLocks/>
            </p:cNvGraphicFramePr>
            <p:nvPr>
              <p:extLst>
                <p:ext uri="{D42A27DB-BD31-4B8C-83A1-F6EECF244321}">
                  <p14:modId xmlns:p14="http://schemas.microsoft.com/office/powerpoint/2010/main" val="2434290391"/>
                </p:ext>
              </p:extLst>
            </p:nvPr>
          </p:nvGraphicFramePr>
          <p:xfrm>
            <a:off x="-190844" y="2421171"/>
            <a:ext cx="3614850" cy="3137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3E67E5-20BA-4AD8-9628-51D35E685798}"/>
                </a:ext>
              </a:extLst>
            </p:cNvPr>
            <p:cNvGraphicFramePr>
              <a:graphicFrameLocks/>
            </p:cNvGraphicFramePr>
            <p:nvPr>
              <p:extLst>
                <p:ext uri="{D42A27DB-BD31-4B8C-83A1-F6EECF244321}">
                  <p14:modId xmlns:p14="http://schemas.microsoft.com/office/powerpoint/2010/main" val="1255396811"/>
                </p:ext>
              </p:extLst>
            </p:nvPr>
          </p:nvGraphicFramePr>
          <p:xfrm>
            <a:off x="2641295" y="2421171"/>
            <a:ext cx="3614850" cy="3137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6663E1C-95AA-41BD-8039-C40D727286CA}"/>
                </a:ext>
              </a:extLst>
            </p:cNvPr>
            <p:cNvGraphicFramePr>
              <a:graphicFrameLocks/>
            </p:cNvGraphicFramePr>
            <p:nvPr>
              <p:extLst>
                <p:ext uri="{D42A27DB-BD31-4B8C-83A1-F6EECF244321}">
                  <p14:modId xmlns:p14="http://schemas.microsoft.com/office/powerpoint/2010/main" val="2851858110"/>
                </p:ext>
              </p:extLst>
            </p:nvPr>
          </p:nvGraphicFramePr>
          <p:xfrm>
            <a:off x="5719996" y="2421171"/>
            <a:ext cx="3614850" cy="31374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1DA59537-C376-962E-E809-3DA79A7C6F4E}"/>
                </a:ext>
              </a:extLst>
            </p:cNvPr>
            <p:cNvSpPr txBox="1"/>
            <p:nvPr/>
          </p:nvSpPr>
          <p:spPr>
            <a:xfrm>
              <a:off x="948136" y="373243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C8D62"/>
                  </a:solidFill>
                  <a:effectLst/>
                  <a:uLnTx/>
                  <a:uFillTx/>
                  <a:latin typeface="Arial Narrow" panose="020B0606020202030204" pitchFamily="34" charset="0"/>
                </a:rPr>
                <a:t>42%</a:t>
              </a:r>
            </a:p>
          </p:txBody>
        </p:sp>
        <p:sp>
          <p:nvSpPr>
            <p:cNvPr id="12" name="TextBox 11">
              <a:extLst>
                <a:ext uri="{FF2B5EF4-FFF2-40B4-BE49-F238E27FC236}">
                  <a16:creationId xmlns:a16="http://schemas.microsoft.com/office/drawing/2014/main" id="{D5D6D519-DEFA-5E36-4B28-EE2B34662EE1}"/>
                </a:ext>
              </a:extLst>
            </p:cNvPr>
            <p:cNvSpPr txBox="1"/>
            <p:nvPr/>
          </p:nvSpPr>
          <p:spPr>
            <a:xfrm>
              <a:off x="934381" y="4431399"/>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NC adults surveyed</a:t>
              </a:r>
            </a:p>
          </p:txBody>
        </p:sp>
        <p:sp>
          <p:nvSpPr>
            <p:cNvPr id="13" name="TextBox 12">
              <a:extLst>
                <a:ext uri="{FF2B5EF4-FFF2-40B4-BE49-F238E27FC236}">
                  <a16:creationId xmlns:a16="http://schemas.microsoft.com/office/drawing/2014/main" id="{14413A41-5B55-1E44-E16A-B1C6321A9FBF}"/>
                </a:ext>
              </a:extLst>
            </p:cNvPr>
            <p:cNvSpPr txBox="1"/>
            <p:nvPr/>
          </p:nvSpPr>
          <p:spPr>
            <a:xfrm>
              <a:off x="3842649"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E6136"/>
                  </a:solidFill>
                  <a:effectLst/>
                  <a:uLnTx/>
                  <a:uFillTx/>
                  <a:latin typeface="Arial Narrow" panose="020B0606020202030204" pitchFamily="34" charset="0"/>
                </a:rPr>
                <a:t>45%</a:t>
              </a:r>
            </a:p>
          </p:txBody>
        </p:sp>
        <p:sp>
          <p:nvSpPr>
            <p:cNvPr id="14" name="TextBox 13">
              <a:extLst>
                <a:ext uri="{FF2B5EF4-FFF2-40B4-BE49-F238E27FC236}">
                  <a16:creationId xmlns:a16="http://schemas.microsoft.com/office/drawing/2014/main" id="{8D172786-6A89-731F-5F1C-33B3F52F38BC}"/>
                </a:ext>
              </a:extLst>
            </p:cNvPr>
            <p:cNvSpPr txBox="1"/>
            <p:nvPr/>
          </p:nvSpPr>
          <p:spPr>
            <a:xfrm>
              <a:off x="3828894"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those with firearms kept </a:t>
              </a:r>
            </a:p>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at home</a:t>
              </a:r>
            </a:p>
          </p:txBody>
        </p:sp>
        <p:sp>
          <p:nvSpPr>
            <p:cNvPr id="15" name="TextBox 14">
              <a:extLst>
                <a:ext uri="{FF2B5EF4-FFF2-40B4-BE49-F238E27FC236}">
                  <a16:creationId xmlns:a16="http://schemas.microsoft.com/office/drawing/2014/main" id="{7F54ACFC-FAD0-B913-9783-DCD0CE8D8EC8}"/>
                </a:ext>
              </a:extLst>
            </p:cNvPr>
            <p:cNvSpPr txBox="1"/>
            <p:nvPr/>
          </p:nvSpPr>
          <p:spPr>
            <a:xfrm>
              <a:off x="6867797"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D4123"/>
                  </a:solidFill>
                  <a:effectLst/>
                  <a:uLnTx/>
                  <a:uFillTx/>
                  <a:latin typeface="Arial Narrow" panose="020B0606020202030204" pitchFamily="34" charset="0"/>
                </a:rPr>
                <a:t>53%</a:t>
              </a:r>
            </a:p>
          </p:txBody>
        </p:sp>
        <p:sp>
          <p:nvSpPr>
            <p:cNvPr id="16" name="TextBox 15">
              <a:extLst>
                <a:ext uri="{FF2B5EF4-FFF2-40B4-BE49-F238E27FC236}">
                  <a16:creationId xmlns:a16="http://schemas.microsoft.com/office/drawing/2014/main" id="{D96D0C44-C2BB-3822-8DC8-6A58AD725857}"/>
                </a:ext>
              </a:extLst>
            </p:cNvPr>
            <p:cNvSpPr txBox="1"/>
            <p:nvPr/>
          </p:nvSpPr>
          <p:spPr>
            <a:xfrm>
              <a:off x="6854042"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0"/>
                  </a:solidFill>
                  <a:effectLst/>
                  <a:uLnTx/>
                  <a:uFillTx/>
                  <a:latin typeface="Arial"/>
                  <a:ea typeface="+mn-ea"/>
                  <a:cs typeface="+mn-cs"/>
                </a:rPr>
                <a:t>of those with loaded firearms at home</a:t>
              </a:r>
            </a:p>
          </p:txBody>
        </p:sp>
      </p:grpSp>
      <p:sp>
        <p:nvSpPr>
          <p:cNvPr id="5" name="Title 1">
            <a:extLst>
              <a:ext uri="{FF2B5EF4-FFF2-40B4-BE49-F238E27FC236}">
                <a16:creationId xmlns:a16="http://schemas.microsoft.com/office/drawing/2014/main" id="{449D9890-4329-32F2-A457-33C5871A85A1}"/>
              </a:ext>
            </a:extLst>
          </p:cNvPr>
          <p:cNvSpPr txBox="1">
            <a:spLocks/>
          </p:cNvSpPr>
          <p:nvPr/>
        </p:nvSpPr>
        <p:spPr>
          <a:xfrm>
            <a:off x="274320" y="109728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5C93D5"/>
                </a:solidFill>
                <a:effectLst/>
                <a:uLnTx/>
                <a:uFillTx/>
                <a:latin typeface="Arial"/>
              </a:rPr>
              <a:t>More than 2/5 of NC adults </a:t>
            </a:r>
            <a:r>
              <a:rPr kumimoji="0" lang="en-US" sz="2600" b="1" i="0" u="none" strike="noStrike" kern="1200" cap="none" spc="0" normalizeH="0" baseline="0" noProof="0" dirty="0">
                <a:ln>
                  <a:noFill/>
                </a:ln>
                <a:solidFill>
                  <a:srgbClr val="FC8D62"/>
                </a:solidFill>
                <a:effectLst/>
                <a:uLnTx/>
                <a:uFillTx/>
                <a:latin typeface="Arial"/>
              </a:rPr>
              <a:t>have a firearm in or around the home.</a:t>
            </a:r>
            <a:r>
              <a:rPr kumimoji="0" lang="en-US" sz="2600" b="1" i="0" u="none" strike="noStrike" kern="1200" cap="none" spc="0" normalizeH="0" baseline="30000" noProof="0" dirty="0">
                <a:ln>
                  <a:noFill/>
                </a:ln>
                <a:solidFill>
                  <a:srgbClr val="FC8D62"/>
                </a:solidFill>
                <a:effectLst/>
                <a:uLnTx/>
                <a:uFillTx/>
                <a:latin typeface="Arial"/>
              </a:rPr>
              <a:t>1</a:t>
            </a:r>
            <a:r>
              <a:rPr kumimoji="0" lang="en-US" sz="2600" b="1" i="0" u="none" strike="noStrike" kern="1200" cap="none" spc="0" normalizeH="0" baseline="0" noProof="0" dirty="0">
                <a:ln>
                  <a:noFill/>
                </a:ln>
                <a:solidFill>
                  <a:srgbClr val="FC8D62"/>
                </a:solidFill>
                <a:effectLst/>
                <a:uLnTx/>
                <a:uFillTx/>
                <a:latin typeface="Arial"/>
              </a:rPr>
              <a:t> </a:t>
            </a:r>
            <a:r>
              <a:rPr kumimoji="0" lang="en-US" sz="2600" b="1" i="0" u="none" strike="noStrike" kern="1200" cap="none" spc="0" normalizeH="0" baseline="0" noProof="0" dirty="0">
                <a:ln>
                  <a:noFill/>
                </a:ln>
                <a:solidFill>
                  <a:srgbClr val="5C93D5"/>
                </a:solidFill>
                <a:effectLst/>
                <a:uLnTx/>
                <a:uFillTx/>
                <a:latin typeface="Arial"/>
              </a:rPr>
              <a:t>Over half of firearms that are stored </a:t>
            </a:r>
            <a:r>
              <a:rPr kumimoji="0" lang="en-US" sz="2600" b="1" i="0" u="none" strike="noStrike" kern="1200" cap="none" spc="0" normalizeH="0" baseline="0" noProof="0" dirty="0">
                <a:ln>
                  <a:noFill/>
                </a:ln>
                <a:solidFill>
                  <a:srgbClr val="8D4123"/>
                </a:solidFill>
                <a:effectLst/>
                <a:uLnTx/>
                <a:uFillTx/>
                <a:latin typeface="Arial"/>
              </a:rPr>
              <a:t>loaded are also unlocked.</a:t>
            </a:r>
            <a:r>
              <a:rPr kumimoji="0" lang="en-US" sz="2600" b="1" i="0" u="none" strike="noStrike" kern="1200" cap="none" spc="0" normalizeH="0" baseline="30000" noProof="0" dirty="0">
                <a:ln>
                  <a:noFill/>
                </a:ln>
                <a:solidFill>
                  <a:srgbClr val="8D4123"/>
                </a:solidFill>
                <a:effectLst/>
                <a:uLnTx/>
                <a:uFillTx/>
                <a:latin typeface="Arial"/>
              </a:rPr>
              <a:t>1</a:t>
            </a:r>
            <a:r>
              <a:rPr kumimoji="0" lang="en-US" sz="2600" b="1" i="0" u="none" strike="noStrike" kern="1200" cap="none" spc="0" normalizeH="0" baseline="0" noProof="0" dirty="0">
                <a:ln>
                  <a:noFill/>
                </a:ln>
                <a:solidFill>
                  <a:srgbClr val="1F497D">
                    <a:lumMod val="75000"/>
                  </a:srgbClr>
                </a:solidFill>
                <a:effectLst/>
                <a:uLnTx/>
                <a:uFillTx/>
                <a:latin typeface="Arial"/>
              </a:rPr>
              <a:t> </a:t>
            </a:r>
            <a:endParaRPr kumimoji="0" lang="en-US" sz="2600" b="1" i="0" u="none" strike="noStrike" kern="1200" cap="none" spc="0" normalizeH="0" baseline="0" noProof="0" dirty="0">
              <a:ln>
                <a:noFill/>
              </a:ln>
              <a:solidFill>
                <a:srgbClr val="17375E"/>
              </a:solidFill>
              <a:effectLst/>
              <a:uLnTx/>
              <a:uFillTx/>
              <a:latin typeface="Arial"/>
              <a:cs typeface="Helvetica" charset="0"/>
            </a:endParaRPr>
          </a:p>
        </p:txBody>
      </p:sp>
      <p:sp>
        <p:nvSpPr>
          <p:cNvPr id="2" name="Title 1">
            <a:extLst>
              <a:ext uri="{FF2B5EF4-FFF2-40B4-BE49-F238E27FC236}">
                <a16:creationId xmlns:a16="http://schemas.microsoft.com/office/drawing/2014/main" id="{5A90E1F0-89D9-B76F-D88E-D64364BFD90F}"/>
              </a:ext>
            </a:extLst>
          </p:cNvPr>
          <p:cNvSpPr txBox="1">
            <a:spLocks/>
          </p:cNvSpPr>
          <p:nvPr/>
        </p:nvSpPr>
        <p:spPr>
          <a:xfrm>
            <a:off x="359556" y="5095996"/>
            <a:ext cx="8433462" cy="955559"/>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endParaRPr lang="en-US" sz="2400" dirty="0">
              <a:solidFill>
                <a:srgbClr val="1F497D">
                  <a:lumMod val="75000"/>
                </a:srgbClr>
              </a:solidFill>
              <a:latin typeface="+mn-lt"/>
            </a:endParaRPr>
          </a:p>
        </p:txBody>
      </p:sp>
      <p:sp>
        <p:nvSpPr>
          <p:cNvPr id="17" name="TextBox 16">
            <a:extLst>
              <a:ext uri="{FF2B5EF4-FFF2-40B4-BE49-F238E27FC236}">
                <a16:creationId xmlns:a16="http://schemas.microsoft.com/office/drawing/2014/main" id="{F51FE579-EE33-D391-A554-E87C34FE1448}"/>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36</a:t>
            </a:r>
          </a:p>
        </p:txBody>
      </p:sp>
      <p:sp>
        <p:nvSpPr>
          <p:cNvPr id="21" name="TextBox 20">
            <a:extLst>
              <a:ext uri="{FF2B5EF4-FFF2-40B4-BE49-F238E27FC236}">
                <a16:creationId xmlns:a16="http://schemas.microsoft.com/office/drawing/2014/main" id="{22C313C8-1390-A3F2-5DAD-9A07D710E91F}"/>
              </a:ext>
            </a:extLst>
          </p:cNvPr>
          <p:cNvSpPr txBox="1"/>
          <p:nvPr/>
        </p:nvSpPr>
        <p:spPr>
          <a:xfrm>
            <a:off x="274320" y="6395568"/>
            <a:ext cx="7124231" cy="230832"/>
          </a:xfrm>
          <a:prstGeom prst="rect">
            <a:avLst/>
          </a:prstGeom>
          <a:noFill/>
        </p:spPr>
        <p:txBody>
          <a:bodyPr wrap="square">
            <a:spAutoFit/>
          </a:bodyPr>
          <a:lstStyle/>
          <a:p>
            <a:r>
              <a:rPr lang="en-US" sz="900" b="0" baseline="30000" dirty="0">
                <a:latin typeface="+mn-lt"/>
              </a:rPr>
              <a:t>1 </a:t>
            </a:r>
            <a:r>
              <a:rPr lang="en-US" sz="900" b="0" dirty="0">
                <a:latin typeface="+mn-lt"/>
              </a:rPr>
              <a:t>NC BRFSS Firearm Safety Module, 2021 </a:t>
            </a:r>
            <a:r>
              <a:rPr lang="en-US" sz="900" b="0" dirty="0">
                <a:latin typeface="+mn-lt"/>
                <a:hlinkClick r:id="rId6"/>
              </a:rPr>
              <a:t>https://schs.dph.ncdhhs.gov/data/brfss/2021/nc/all/topics.htm#fr</a:t>
            </a:r>
            <a:endParaRPr lang="en-US" sz="900" b="0" dirty="0">
              <a:latin typeface="+mn-lt"/>
            </a:endParaRPr>
          </a:p>
        </p:txBody>
      </p:sp>
    </p:spTree>
    <p:extLst>
      <p:ext uri="{BB962C8B-B14F-4D97-AF65-F5344CB8AC3E}">
        <p14:creationId xmlns:p14="http://schemas.microsoft.com/office/powerpoint/2010/main" val="2455838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E408D6-DEBE-C5F6-CA47-80413303E44C}"/>
              </a:ext>
            </a:extLst>
          </p:cNvPr>
          <p:cNvPicPr>
            <a:picLocks noChangeAspect="1"/>
          </p:cNvPicPr>
          <p:nvPr/>
        </p:nvPicPr>
        <p:blipFill rotWithShape="1">
          <a:blip r:embed="rId3"/>
          <a:srcRect b="19552"/>
          <a:stretch/>
        </p:blipFill>
        <p:spPr>
          <a:xfrm>
            <a:off x="1188720" y="1462255"/>
            <a:ext cx="7462184" cy="4085139"/>
          </a:xfrm>
          <a:prstGeom prst="rect">
            <a:avLst/>
          </a:prstGeom>
        </p:spPr>
      </p:pic>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1188720" y="274320"/>
            <a:ext cx="7537836" cy="548640"/>
          </a:xfrm>
        </p:spPr>
        <p:txBody>
          <a:bodyPr/>
          <a:lstStyle/>
          <a:p>
            <a:r>
              <a:rPr lang="en-US" sz="2600" dirty="0">
                <a:solidFill>
                  <a:srgbClr val="0082A5"/>
                </a:solidFill>
              </a:rPr>
              <a:t>30% of high school students </a:t>
            </a:r>
            <a:r>
              <a:rPr lang="en-US" sz="2600" dirty="0"/>
              <a:t>say they could be ready to fire a loaded gun in less than an hour without a parent’s or other adult’s permission</a:t>
            </a:r>
            <a:endParaRPr lang="en-US" sz="2600" dirty="0">
              <a:solidFill>
                <a:schemeClr val="accent1">
                  <a:lumMod val="50000"/>
                </a:schemeClr>
              </a:solidFill>
            </a:endParaRPr>
          </a:p>
        </p:txBody>
      </p:sp>
      <p:pic>
        <p:nvPicPr>
          <p:cNvPr id="7" name="Picture 6">
            <a:extLst>
              <a:ext uri="{FF2B5EF4-FFF2-40B4-BE49-F238E27FC236}">
                <a16:creationId xmlns:a16="http://schemas.microsoft.com/office/drawing/2014/main" id="{F8B15684-ED52-A1EF-48D4-B314D4AEFDE9}"/>
              </a:ext>
            </a:extLst>
          </p:cNvPr>
          <p:cNvPicPr>
            <a:picLocks noChangeAspect="1"/>
          </p:cNvPicPr>
          <p:nvPr/>
        </p:nvPicPr>
        <p:blipFill rotWithShape="1">
          <a:blip r:embed="rId3"/>
          <a:srcRect t="84309"/>
          <a:stretch/>
        </p:blipFill>
        <p:spPr>
          <a:xfrm>
            <a:off x="1097280" y="5722516"/>
            <a:ext cx="5853869" cy="625048"/>
          </a:xfrm>
          <a:prstGeom prst="rect">
            <a:avLst/>
          </a:prstGeom>
        </p:spPr>
      </p:pic>
      <p:sp>
        <p:nvSpPr>
          <p:cNvPr id="8" name="TextBox 1">
            <a:extLst>
              <a:ext uri="{FF2B5EF4-FFF2-40B4-BE49-F238E27FC236}">
                <a16:creationId xmlns:a16="http://schemas.microsoft.com/office/drawing/2014/main" id="{98F8256C-5CA7-AA16-BCFF-FA1558293B20}"/>
              </a:ext>
            </a:extLst>
          </p:cNvPr>
          <p:cNvSpPr txBox="1"/>
          <p:nvPr/>
        </p:nvSpPr>
        <p:spPr>
          <a:xfrm>
            <a:off x="1097280" y="6035040"/>
            <a:ext cx="748474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0" i="0" u="none" strike="noStrike" dirty="0">
                <a:solidFill>
                  <a:srgbClr val="000000"/>
                </a:solidFill>
                <a:latin typeface="Arial" panose="020B0604020202020204" pitchFamily="34" charset="0"/>
                <a:cs typeface="Arial" panose="020B0604020202020204" pitchFamily="34" charset="0"/>
              </a:rPr>
              <a:t>
</a:t>
            </a:r>
          </a:p>
          <a:p>
            <a:endParaRPr lang="en-US" sz="800" b="0" i="0" u="none" strike="noStrike" dirty="0">
              <a:solidFill>
                <a:srgbClr val="000000"/>
              </a:solidFill>
              <a:latin typeface="Arial" panose="020B0604020202020204" pitchFamily="34" charset="0"/>
              <a:cs typeface="Arial" panose="020B0604020202020204" pitchFamily="34" charset="0"/>
            </a:endParaRPr>
          </a:p>
          <a:p>
            <a:r>
              <a:rPr lang="en-US" sz="900" b="1" i="0" u="none" strike="noStrike" dirty="0">
                <a:solidFill>
                  <a:srgbClr val="000000"/>
                </a:solidFill>
                <a:latin typeface="Arial" panose="020B0604020202020204" pitchFamily="34" charset="0"/>
                <a:cs typeface="Arial" panose="020B0604020202020204" pitchFamily="34" charset="0"/>
              </a:rPr>
              <a:t>Source</a:t>
            </a:r>
            <a:r>
              <a:rPr lang="en-US" sz="900" b="0" i="0" u="none" strike="noStrike" dirty="0">
                <a:solidFill>
                  <a:srgbClr val="000000"/>
                </a:solidFill>
                <a:latin typeface="Arial" panose="020B0604020202020204" pitchFamily="34" charset="0"/>
                <a:cs typeface="Arial" panose="020B0604020202020204" pitchFamily="34" charset="0"/>
              </a:rPr>
              <a:t>: North Carolina Department of </a:t>
            </a:r>
            <a:r>
              <a:rPr lang="en-US" sz="900" dirty="0">
                <a:solidFill>
                  <a:srgbClr val="000000"/>
                </a:solidFill>
                <a:latin typeface="Arial" panose="020B0604020202020204" pitchFamily="34" charset="0"/>
                <a:cs typeface="Arial" panose="020B0604020202020204" pitchFamily="34" charset="0"/>
              </a:rPr>
              <a:t>Public Instruction, </a:t>
            </a:r>
            <a:r>
              <a:rPr lang="en-US" sz="900" b="0" i="0" u="none" strike="noStrike" dirty="0">
                <a:solidFill>
                  <a:srgbClr val="000000"/>
                </a:solidFill>
                <a:latin typeface="Arial" panose="020B0604020202020204" pitchFamily="34" charset="0"/>
                <a:cs typeface="Arial" panose="020B0604020202020204" pitchFamily="34" charset="0"/>
              </a:rPr>
              <a:t>Youth Risk Behavior Survey, 2021</a:t>
            </a:r>
            <a:endParaRPr lang="en-US" sz="900"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90B17F36-E554-8471-3F98-20D8179B716C}"/>
              </a:ext>
            </a:extLst>
          </p:cNvPr>
          <p:cNvSpPr txBox="1"/>
          <p:nvPr/>
        </p:nvSpPr>
        <p:spPr>
          <a:xfrm>
            <a:off x="4730519" y="4979081"/>
            <a:ext cx="100188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82A5"/>
                </a:solidFill>
                <a:latin typeface="Arial" panose="020B0604020202020204" pitchFamily="34" charset="0"/>
                <a:cs typeface="Arial" panose="020B0604020202020204" pitchFamily="34" charset="0"/>
              </a:rPr>
              <a:t>
</a:t>
            </a:r>
          </a:p>
          <a:p>
            <a:endParaRPr lang="en-US" sz="900" b="0" i="0" u="none" strike="noStrike" dirty="0">
              <a:solidFill>
                <a:srgbClr val="0082A5"/>
              </a:solidFill>
              <a:latin typeface="Arial" panose="020B0604020202020204" pitchFamily="34" charset="0"/>
              <a:cs typeface="Arial" panose="020B0604020202020204" pitchFamily="34" charset="0"/>
            </a:endParaRPr>
          </a:p>
          <a:p>
            <a:r>
              <a:rPr lang="en-US" sz="900" b="0" i="0" u="none" strike="noStrike" dirty="0">
                <a:solidFill>
                  <a:srgbClr val="0082A5"/>
                </a:solidFill>
                <a:latin typeface="Arial" panose="020B0604020202020204" pitchFamily="34" charset="0"/>
                <a:cs typeface="Arial" panose="020B0604020202020204" pitchFamily="34" charset="0"/>
              </a:rPr>
              <a:t>Percentage</a:t>
            </a:r>
            <a:endParaRPr lang="en-US" sz="500" dirty="0">
              <a:solidFill>
                <a:srgbClr val="0082A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ED5195-318D-5782-FD48-1749C409366D}"/>
              </a:ext>
            </a:extLst>
          </p:cNvPr>
          <p:cNvSpPr txBox="1"/>
          <p:nvPr/>
        </p:nvSpPr>
        <p:spPr>
          <a:xfrm>
            <a:off x="8703655" y="6611779"/>
            <a:ext cx="384562" cy="246221"/>
          </a:xfrm>
          <a:prstGeom prst="rect">
            <a:avLst/>
          </a:prstGeom>
          <a:noFill/>
        </p:spPr>
        <p:txBody>
          <a:bodyPr wrap="square" rtlCol="0">
            <a:spAutoFit/>
          </a:bodyPr>
          <a:lstStyle/>
          <a:p>
            <a:r>
              <a:rPr lang="en-US" sz="1000" b="1" dirty="0">
                <a:solidFill>
                  <a:srgbClr val="17375E"/>
                </a:solidFill>
              </a:rPr>
              <a:t>37</a:t>
            </a:r>
          </a:p>
        </p:txBody>
      </p:sp>
    </p:spTree>
    <p:extLst>
      <p:ext uri="{BB962C8B-B14F-4D97-AF65-F5344CB8AC3E}">
        <p14:creationId xmlns:p14="http://schemas.microsoft.com/office/powerpoint/2010/main" val="25251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573CA3-A234-69F9-1BA6-8F1176B699FC}"/>
              </a:ext>
            </a:extLst>
          </p:cNvPr>
          <p:cNvSpPr>
            <a:spLocks noGrp="1"/>
          </p:cNvSpPr>
          <p:nvPr>
            <p:ph type="body" sz="quarter" idx="10"/>
          </p:nvPr>
        </p:nvSpPr>
        <p:spPr>
          <a:xfrm>
            <a:off x="274320" y="1920240"/>
            <a:ext cx="8563554" cy="4142629"/>
          </a:xfrm>
        </p:spPr>
        <p:txBody>
          <a:bodyPr/>
          <a:lstStyle/>
          <a:p>
            <a:r>
              <a:rPr lang="en-US" sz="2400" dirty="0"/>
              <a:t>Firearm deaths alone in NC resulted in a combined cost of nearly $20 billion in 2023 </a:t>
            </a:r>
          </a:p>
          <a:p>
            <a:pPr lvl="1"/>
            <a:r>
              <a:rPr lang="en-US" sz="2000" dirty="0"/>
              <a:t>$1,811 per capita</a:t>
            </a:r>
          </a:p>
        </p:txBody>
      </p:sp>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274320" y="1097280"/>
            <a:ext cx="8563554" cy="548640"/>
          </a:xfrm>
        </p:spPr>
        <p:txBody>
          <a:bodyPr/>
          <a:lstStyle/>
          <a:p>
            <a:r>
              <a:rPr lang="en-US" sz="2800" dirty="0"/>
              <a:t>The financial toll of firearm injury and violence on society is costly</a:t>
            </a:r>
          </a:p>
        </p:txBody>
      </p:sp>
      <p:sp>
        <p:nvSpPr>
          <p:cNvPr id="7" name="TextBox 6">
            <a:extLst>
              <a:ext uri="{FF2B5EF4-FFF2-40B4-BE49-F238E27FC236}">
                <a16:creationId xmlns:a16="http://schemas.microsoft.com/office/drawing/2014/main" id="{4F341E22-4E71-E91D-CB7D-8545A19068A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38</a:t>
            </a:r>
          </a:p>
        </p:txBody>
      </p:sp>
      <p:sp>
        <p:nvSpPr>
          <p:cNvPr id="11" name="TextBox 10">
            <a:extLst>
              <a:ext uri="{FF2B5EF4-FFF2-40B4-BE49-F238E27FC236}">
                <a16:creationId xmlns:a16="http://schemas.microsoft.com/office/drawing/2014/main" id="{BB9CF3C0-FC0C-9817-FF55-4034B0755F9D}"/>
              </a:ext>
            </a:extLst>
          </p:cNvPr>
          <p:cNvSpPr txBox="1"/>
          <p:nvPr/>
        </p:nvSpPr>
        <p:spPr>
          <a:xfrm>
            <a:off x="274320" y="6257835"/>
            <a:ext cx="6108895"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CDC </a:t>
            </a:r>
            <a:r>
              <a:rPr lang="en-US" sz="900" dirty="0">
                <a:solidFill>
                  <a:srgbClr val="000000"/>
                </a:solidFill>
                <a:latin typeface="Arial" panose="020B0604020202020204" pitchFamily="34" charset="0"/>
                <a:cs typeface="Arial" panose="020B0604020202020204" pitchFamily="34" charset="0"/>
              </a:rPr>
              <a:t>WISQARS, 2023</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Graphical user interface, application&#10;&#10;AI-generated content may be incorrect.">
            <a:extLst>
              <a:ext uri="{FF2B5EF4-FFF2-40B4-BE49-F238E27FC236}">
                <a16:creationId xmlns:a16="http://schemas.microsoft.com/office/drawing/2014/main" id="{D41712DB-9F71-76C8-F255-E5157A0CB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61" y="3383249"/>
            <a:ext cx="8951856" cy="1999634"/>
          </a:xfrm>
          <a:prstGeom prst="rect">
            <a:avLst/>
          </a:prstGeom>
        </p:spPr>
      </p:pic>
    </p:spTree>
    <p:extLst>
      <p:ext uri="{BB962C8B-B14F-4D97-AF65-F5344CB8AC3E}">
        <p14:creationId xmlns:p14="http://schemas.microsoft.com/office/powerpoint/2010/main" val="98670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9CBEC-9EB3-9AD6-421C-24373D2B05F2}"/>
              </a:ext>
            </a:extLst>
          </p:cNvPr>
          <p:cNvPicPr>
            <a:picLocks noChangeAspect="1"/>
          </p:cNvPicPr>
          <p:nvPr/>
        </p:nvPicPr>
        <p:blipFill rotWithShape="1">
          <a:blip r:embed="rId3"/>
          <a:srcRect l="3178"/>
          <a:stretch/>
        </p:blipFill>
        <p:spPr>
          <a:xfrm>
            <a:off x="0" y="0"/>
            <a:ext cx="9145386" cy="6163055"/>
          </a:xfrm>
          <a:prstGeom prst="rect">
            <a:avLst/>
          </a:prstGeom>
        </p:spPr>
      </p:pic>
      <p:grpSp>
        <p:nvGrpSpPr>
          <p:cNvPr id="4" name="Group 3">
            <a:extLst>
              <a:ext uri="{FF2B5EF4-FFF2-40B4-BE49-F238E27FC236}">
                <a16:creationId xmlns:a16="http://schemas.microsoft.com/office/drawing/2014/main" id="{BF0532A0-0F0D-BC91-19B2-1D3C062AF961}"/>
              </a:ext>
            </a:extLst>
          </p:cNvPr>
          <p:cNvGrpSpPr/>
          <p:nvPr/>
        </p:nvGrpSpPr>
        <p:grpSpPr>
          <a:xfrm>
            <a:off x="7943848" y="4592337"/>
            <a:ext cx="1200152" cy="1109053"/>
            <a:chOff x="8172448" y="4878323"/>
            <a:chExt cx="1200152" cy="1014983"/>
          </a:xfrm>
        </p:grpSpPr>
        <p:pic>
          <p:nvPicPr>
            <p:cNvPr id="10" name="Picture 9">
              <a:extLst>
                <a:ext uri="{FF2B5EF4-FFF2-40B4-BE49-F238E27FC236}">
                  <a16:creationId xmlns:a16="http://schemas.microsoft.com/office/drawing/2014/main" id="{39B09195-3BBA-CDB3-7865-B54DB1C8F413}"/>
                </a:ext>
              </a:extLst>
            </p:cNvPr>
            <p:cNvPicPr>
              <a:picLocks noChangeAspect="1"/>
            </p:cNvPicPr>
            <p:nvPr/>
          </p:nvPicPr>
          <p:blipFill rotWithShape="1">
            <a:blip r:embed="rId3"/>
            <a:srcRect l="94805" t="73803" r="2872" b="19635"/>
            <a:stretch/>
          </p:blipFill>
          <p:spPr>
            <a:xfrm>
              <a:off x="8586215" y="4946904"/>
              <a:ext cx="786385" cy="877823"/>
            </a:xfrm>
            <a:prstGeom prst="rect">
              <a:avLst/>
            </a:prstGeom>
          </p:spPr>
        </p:pic>
        <p:pic>
          <p:nvPicPr>
            <p:cNvPr id="11" name="Picture 10">
              <a:extLst>
                <a:ext uri="{FF2B5EF4-FFF2-40B4-BE49-F238E27FC236}">
                  <a16:creationId xmlns:a16="http://schemas.microsoft.com/office/drawing/2014/main" id="{234D0468-8BA8-6C88-8783-8920C40A7B32}"/>
                </a:ext>
              </a:extLst>
            </p:cNvPr>
            <p:cNvPicPr>
              <a:picLocks noChangeAspect="1"/>
            </p:cNvPicPr>
            <p:nvPr/>
          </p:nvPicPr>
          <p:blipFill rotWithShape="1">
            <a:blip r:embed="rId3"/>
            <a:srcRect l="86867" t="70602" r="8753" b="11631"/>
            <a:stretch/>
          </p:blipFill>
          <p:spPr>
            <a:xfrm rot="21395817">
              <a:off x="8172448" y="4878323"/>
              <a:ext cx="413767" cy="1014983"/>
            </a:xfrm>
            <a:prstGeom prst="rect">
              <a:avLst/>
            </a:prstGeom>
          </p:spPr>
        </p:pic>
      </p:grpSp>
      <p:sp>
        <p:nvSpPr>
          <p:cNvPr id="3" name="TextBox 2">
            <a:extLst>
              <a:ext uri="{FF2B5EF4-FFF2-40B4-BE49-F238E27FC236}">
                <a16:creationId xmlns:a16="http://schemas.microsoft.com/office/drawing/2014/main" id="{57F521CA-04E5-189F-A96E-FF946C59109A}"/>
              </a:ext>
            </a:extLst>
          </p:cNvPr>
          <p:cNvSpPr txBox="1"/>
          <p:nvPr/>
        </p:nvSpPr>
        <p:spPr>
          <a:xfrm>
            <a:off x="2724281" y="6152125"/>
            <a:ext cx="6017383" cy="461665"/>
          </a:xfrm>
          <a:prstGeom prst="rect">
            <a:avLst/>
          </a:prstGeom>
          <a:noFill/>
        </p:spPr>
        <p:txBody>
          <a:bodyPr wrap="square" rtlCol="0">
            <a:spAutoFit/>
          </a:bodyPr>
          <a:lstStyle/>
          <a:p>
            <a:r>
              <a:rPr lang="en-US" sz="2400" dirty="0">
                <a:solidFill>
                  <a:srgbClr val="003B70"/>
                </a:solidFill>
                <a:hlinkClick r:id="rId4">
                  <a:extLst>
                    <a:ext uri="{A12FA001-AC4F-418D-AE19-62706E023703}">
                      <ahyp:hlinkClr xmlns:ahyp="http://schemas.microsoft.com/office/drawing/2018/hyperlinkcolor" val="tx"/>
                    </a:ext>
                  </a:extLst>
                </a:hlinkClick>
              </a:rPr>
              <a:t>https://www.ncsafe.org/</a:t>
            </a:r>
            <a:endParaRPr lang="en-US" sz="2400" dirty="0">
              <a:solidFill>
                <a:srgbClr val="003B70"/>
              </a:solidFill>
            </a:endParaRPr>
          </a:p>
        </p:txBody>
      </p:sp>
      <p:sp>
        <p:nvSpPr>
          <p:cNvPr id="8" name="TextBox 7">
            <a:extLst>
              <a:ext uri="{FF2B5EF4-FFF2-40B4-BE49-F238E27FC236}">
                <a16:creationId xmlns:a16="http://schemas.microsoft.com/office/drawing/2014/main" id="{78D58925-D137-7C06-ADB5-4EE874746A4C}"/>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39</a:t>
            </a:r>
          </a:p>
        </p:txBody>
      </p:sp>
    </p:spTree>
    <p:extLst>
      <p:ext uri="{BB962C8B-B14F-4D97-AF65-F5344CB8AC3E}">
        <p14:creationId xmlns:p14="http://schemas.microsoft.com/office/powerpoint/2010/main" val="44264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CD2DF9-61E3-230B-6A8C-80FF1874D98B}"/>
              </a:ext>
            </a:extLst>
          </p:cNvPr>
          <p:cNvSpPr>
            <a:spLocks noGrp="1"/>
          </p:cNvSpPr>
          <p:nvPr>
            <p:ph type="title"/>
          </p:nvPr>
        </p:nvSpPr>
        <p:spPr>
          <a:xfrm>
            <a:off x="1188720" y="365760"/>
            <a:ext cx="7537836" cy="548640"/>
          </a:xfrm>
        </p:spPr>
        <p:txBody>
          <a:bodyPr/>
          <a:lstStyle/>
          <a:p>
            <a:r>
              <a:rPr lang="en-US" sz="3200" dirty="0">
                <a:solidFill>
                  <a:srgbClr val="4F81BD"/>
                </a:solidFill>
                <a:latin typeface="+mn-lt"/>
              </a:rPr>
              <a:t>Overview</a:t>
            </a:r>
            <a:endParaRPr lang="en-US" sz="3200" dirty="0">
              <a:solidFill>
                <a:srgbClr val="4F81BD"/>
              </a:solidFill>
            </a:endParaRPr>
          </a:p>
        </p:txBody>
      </p:sp>
      <p:sp>
        <p:nvSpPr>
          <p:cNvPr id="2" name="Text Placeholder 7">
            <a:extLst>
              <a:ext uri="{FF2B5EF4-FFF2-40B4-BE49-F238E27FC236}">
                <a16:creationId xmlns:a16="http://schemas.microsoft.com/office/drawing/2014/main" id="{C8CE5C5B-B189-F6E9-0DDE-D7CA63C0C413}"/>
              </a:ext>
            </a:extLst>
          </p:cNvPr>
          <p:cNvSpPr>
            <a:spLocks noGrp="1"/>
          </p:cNvSpPr>
          <p:nvPr>
            <p:ph type="body" sz="quarter" idx="10"/>
          </p:nvPr>
        </p:nvSpPr>
        <p:spPr>
          <a:xfrm>
            <a:off x="1188720" y="1371600"/>
            <a:ext cx="7767993" cy="4582247"/>
          </a:xfrm>
        </p:spPr>
        <p:txBody>
          <a:bodyPr/>
          <a:lstStyle/>
          <a:p>
            <a:r>
              <a:rPr lang="en-US" sz="2800" b="0" dirty="0">
                <a:solidFill>
                  <a:srgbClr val="17375E"/>
                </a:solidFill>
                <a:latin typeface="+mn-lt"/>
              </a:rPr>
              <a:t>Firearm-related Death</a:t>
            </a:r>
          </a:p>
          <a:p>
            <a:r>
              <a:rPr lang="en-US" sz="2800" b="0" dirty="0">
                <a:solidFill>
                  <a:srgbClr val="17375E"/>
                </a:solidFill>
                <a:latin typeface="+mn-lt"/>
              </a:rPr>
              <a:t>Firearm-related Injury</a:t>
            </a:r>
          </a:p>
          <a:p>
            <a:r>
              <a:rPr lang="en-US" sz="2800" b="0" dirty="0">
                <a:solidFill>
                  <a:srgbClr val="17375E"/>
                </a:solidFill>
                <a:latin typeface="+mn-lt"/>
              </a:rPr>
              <a:t>Resources</a:t>
            </a:r>
          </a:p>
          <a:p>
            <a:endParaRPr lang="en-US" sz="2400" dirty="0">
              <a:solidFill>
                <a:srgbClr val="17375E"/>
              </a:solidFill>
              <a:latin typeface="+mn-lt"/>
            </a:endParaRPr>
          </a:p>
          <a:p>
            <a:pPr>
              <a:buFont typeface="Courier New" panose="02070309020205020404" pitchFamily="49" charset="0"/>
              <a:buChar char="o"/>
            </a:pPr>
            <a:r>
              <a:rPr lang="en-US" sz="2400" b="0" dirty="0">
                <a:solidFill>
                  <a:srgbClr val="17375E"/>
                </a:solidFill>
                <a:latin typeface="+mn-lt"/>
              </a:rPr>
              <a:t>Firearm-related Deaths and Injury data are available at </a:t>
            </a:r>
            <a:r>
              <a:rPr lang="en-US" sz="2400" b="0" dirty="0">
                <a:solidFill>
                  <a:srgbClr val="2F7F95"/>
                </a:solidFill>
                <a:latin typeface="+mn-lt"/>
                <a:hlinkClick r:id="rId3">
                  <a:extLst>
                    <a:ext uri="{A12FA001-AC4F-418D-AE19-62706E023703}">
                      <ahyp:hlinkClr xmlns:ahyp="http://schemas.microsoft.com/office/drawing/2018/hyperlinkcolor" val="tx"/>
                    </a:ext>
                  </a:extLst>
                </a:hlinkClick>
              </a:rPr>
              <a:t>https://injuryfreenc.dph.ncdhhs.gov/safestorage/index.htm</a:t>
            </a:r>
            <a:r>
              <a:rPr lang="en-US" sz="2400" b="0" dirty="0">
                <a:solidFill>
                  <a:srgbClr val="2F7F95"/>
                </a:solidFill>
                <a:latin typeface="+mn-lt"/>
              </a:rPr>
              <a:t> </a:t>
            </a:r>
          </a:p>
          <a:p>
            <a:pPr>
              <a:buFont typeface="Courier New" panose="02070309020205020404" pitchFamily="49" charset="0"/>
              <a:buChar char="o"/>
            </a:pPr>
            <a:r>
              <a:rPr lang="en-US" sz="2400" b="0" dirty="0">
                <a:solidFill>
                  <a:srgbClr val="17375E"/>
                </a:solidFill>
                <a:latin typeface="+mn-lt"/>
              </a:rPr>
              <a:t>For custom data requests see </a:t>
            </a:r>
            <a:r>
              <a:rPr lang="en-US" sz="2400" b="0" dirty="0">
                <a:solidFill>
                  <a:srgbClr val="2F7F95"/>
                </a:solidFill>
                <a:latin typeface="+mn-lt"/>
                <a:hlinkClick r:id="rId4">
                  <a:extLst>
                    <a:ext uri="{A12FA001-AC4F-418D-AE19-62706E023703}">
                      <ahyp:hlinkClr xmlns:ahyp="http://schemas.microsoft.com/office/drawing/2018/hyperlinkcolor" val="tx"/>
                    </a:ext>
                  </a:extLst>
                </a:hlinkClick>
              </a:rPr>
              <a:t>https://injuryfreenc.dph.ncdhhs.gov/DataSurveillance/DataRequestPolicy.htm</a:t>
            </a:r>
            <a:endParaRPr lang="en-US" sz="2400" b="0" dirty="0">
              <a:solidFill>
                <a:srgbClr val="2F7F95"/>
              </a:solidFill>
              <a:latin typeface="+mn-lt"/>
            </a:endParaRPr>
          </a:p>
          <a:p>
            <a:pPr marL="0" indent="0">
              <a:buNone/>
            </a:pPr>
            <a:endParaRPr lang="en-US" sz="2000" dirty="0">
              <a:solidFill>
                <a:srgbClr val="2F7F95"/>
              </a:solidFill>
              <a:latin typeface="+mn-lt"/>
            </a:endParaRPr>
          </a:p>
          <a:p>
            <a:pPr marL="0" indent="0">
              <a:buNone/>
            </a:pPr>
            <a:endParaRPr lang="en-US" sz="2000" dirty="0">
              <a:solidFill>
                <a:srgbClr val="2F7F95"/>
              </a:solidFill>
              <a:latin typeface="+mn-lt"/>
            </a:endParaRPr>
          </a:p>
        </p:txBody>
      </p:sp>
      <p:sp>
        <p:nvSpPr>
          <p:cNvPr id="3" name="TextBox 2">
            <a:extLst>
              <a:ext uri="{FF2B5EF4-FFF2-40B4-BE49-F238E27FC236}">
                <a16:creationId xmlns:a16="http://schemas.microsoft.com/office/drawing/2014/main" id="{C714D55D-B131-7D7C-08E5-BD6C6272B119}"/>
              </a:ext>
            </a:extLst>
          </p:cNvPr>
          <p:cNvSpPr txBox="1"/>
          <p:nvPr/>
        </p:nvSpPr>
        <p:spPr>
          <a:xfrm>
            <a:off x="8637791" y="6611779"/>
            <a:ext cx="384562" cy="246221"/>
          </a:xfrm>
          <a:prstGeom prst="rect">
            <a:avLst/>
          </a:prstGeom>
          <a:noFill/>
        </p:spPr>
        <p:txBody>
          <a:bodyPr wrap="square" rtlCol="0">
            <a:spAutoFit/>
          </a:bodyPr>
          <a:lstStyle/>
          <a:p>
            <a:r>
              <a:rPr lang="en-US" sz="1000" b="1" dirty="0">
                <a:solidFill>
                  <a:srgbClr val="17375E"/>
                </a:solidFill>
              </a:rPr>
              <a:t>4</a:t>
            </a:r>
          </a:p>
        </p:txBody>
      </p:sp>
    </p:spTree>
    <p:extLst>
      <p:ext uri="{BB962C8B-B14F-4D97-AF65-F5344CB8AC3E}">
        <p14:creationId xmlns:p14="http://schemas.microsoft.com/office/powerpoint/2010/main" val="154794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6C2C6A-05A8-8180-C7E4-F4213341CFC2}"/>
              </a:ext>
            </a:extLst>
          </p:cNvPr>
          <p:cNvSpPr txBox="1">
            <a:spLocks/>
          </p:cNvSpPr>
          <p:nvPr/>
        </p:nvSpPr>
        <p:spPr>
          <a:xfrm>
            <a:off x="274320" y="1097280"/>
            <a:ext cx="8053453" cy="4048248"/>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C93D5"/>
                </a:solidFill>
                <a:effectLst/>
                <a:uLnTx/>
                <a:uFillTx/>
                <a:latin typeface="Arial"/>
                <a:cs typeface="Arial" panose="020B0604020202020204" pitchFamily="34" charset="0"/>
              </a:rPr>
              <a:t>Protect your children and your community by safely securing your firearm</a:t>
            </a:r>
          </a:p>
        </p:txBody>
      </p:sp>
      <p:cxnSp>
        <p:nvCxnSpPr>
          <p:cNvPr id="8" name="Straight Connector 7">
            <a:extLst>
              <a:ext uri="{FF2B5EF4-FFF2-40B4-BE49-F238E27FC236}">
                <a16:creationId xmlns:a16="http://schemas.microsoft.com/office/drawing/2014/main" id="{1358BDFD-BB7D-F575-A286-A4E769FDC20C}"/>
              </a:ext>
            </a:extLst>
          </p:cNvPr>
          <p:cNvCxnSpPr>
            <a:cxnSpLocks/>
          </p:cNvCxnSpPr>
          <p:nvPr/>
        </p:nvCxnSpPr>
        <p:spPr>
          <a:xfrm flipH="1">
            <a:off x="298692" y="1956199"/>
            <a:ext cx="8473977"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2257BA2-4599-9B14-1C84-FE8FD91B8501}"/>
              </a:ext>
            </a:extLst>
          </p:cNvPr>
          <p:cNvPicPr>
            <a:picLocks noChangeAspect="1"/>
          </p:cNvPicPr>
          <p:nvPr/>
        </p:nvPicPr>
        <p:blipFill>
          <a:blip r:embed="rId2"/>
          <a:stretch>
            <a:fillRect/>
          </a:stretch>
        </p:blipFill>
        <p:spPr>
          <a:xfrm>
            <a:off x="822960" y="2104326"/>
            <a:ext cx="2584707" cy="2027341"/>
          </a:xfrm>
          <a:prstGeom prst="rect">
            <a:avLst/>
          </a:prstGeom>
        </p:spPr>
      </p:pic>
      <p:pic>
        <p:nvPicPr>
          <p:cNvPr id="17" name="Picture 16">
            <a:extLst>
              <a:ext uri="{FF2B5EF4-FFF2-40B4-BE49-F238E27FC236}">
                <a16:creationId xmlns:a16="http://schemas.microsoft.com/office/drawing/2014/main" id="{68AB3E85-ADEB-A683-22B6-AE90CA5DF0AD}"/>
              </a:ext>
            </a:extLst>
          </p:cNvPr>
          <p:cNvPicPr>
            <a:picLocks noChangeAspect="1"/>
          </p:cNvPicPr>
          <p:nvPr/>
        </p:nvPicPr>
        <p:blipFill>
          <a:blip r:embed="rId3"/>
          <a:stretch>
            <a:fillRect/>
          </a:stretch>
        </p:blipFill>
        <p:spPr>
          <a:xfrm>
            <a:off x="4799901" y="2130826"/>
            <a:ext cx="2639829" cy="1978341"/>
          </a:xfrm>
          <a:prstGeom prst="rect">
            <a:avLst/>
          </a:prstGeom>
        </p:spPr>
      </p:pic>
      <p:pic>
        <p:nvPicPr>
          <p:cNvPr id="19" name="Picture 18">
            <a:extLst>
              <a:ext uri="{FF2B5EF4-FFF2-40B4-BE49-F238E27FC236}">
                <a16:creationId xmlns:a16="http://schemas.microsoft.com/office/drawing/2014/main" id="{C0B98B4C-CD36-10E3-310A-A1A6FC610B40}"/>
              </a:ext>
            </a:extLst>
          </p:cNvPr>
          <p:cNvPicPr>
            <a:picLocks noChangeAspect="1"/>
          </p:cNvPicPr>
          <p:nvPr/>
        </p:nvPicPr>
        <p:blipFill>
          <a:blip r:embed="rId4"/>
          <a:stretch>
            <a:fillRect/>
          </a:stretch>
        </p:blipFill>
        <p:spPr>
          <a:xfrm>
            <a:off x="822960" y="4139434"/>
            <a:ext cx="3086948" cy="2131464"/>
          </a:xfrm>
          <a:prstGeom prst="rect">
            <a:avLst/>
          </a:prstGeom>
        </p:spPr>
      </p:pic>
      <p:pic>
        <p:nvPicPr>
          <p:cNvPr id="21" name="Picture 20">
            <a:extLst>
              <a:ext uri="{FF2B5EF4-FFF2-40B4-BE49-F238E27FC236}">
                <a16:creationId xmlns:a16="http://schemas.microsoft.com/office/drawing/2014/main" id="{5661802D-DAE8-ACCE-DDF4-618ED399B5CF}"/>
              </a:ext>
            </a:extLst>
          </p:cNvPr>
          <p:cNvPicPr>
            <a:picLocks noChangeAspect="1"/>
          </p:cNvPicPr>
          <p:nvPr/>
        </p:nvPicPr>
        <p:blipFill>
          <a:blip r:embed="rId5"/>
          <a:stretch>
            <a:fillRect/>
          </a:stretch>
        </p:blipFill>
        <p:spPr>
          <a:xfrm>
            <a:off x="4312313" y="4140699"/>
            <a:ext cx="3840309" cy="2162088"/>
          </a:xfrm>
          <a:prstGeom prst="rect">
            <a:avLst/>
          </a:prstGeom>
        </p:spPr>
      </p:pic>
      <p:pic>
        <p:nvPicPr>
          <p:cNvPr id="26" name="Picture 25">
            <a:extLst>
              <a:ext uri="{FF2B5EF4-FFF2-40B4-BE49-F238E27FC236}">
                <a16:creationId xmlns:a16="http://schemas.microsoft.com/office/drawing/2014/main" id="{64C7ED20-854E-3A42-C4FF-D1398303A3D3}"/>
              </a:ext>
            </a:extLst>
          </p:cNvPr>
          <p:cNvPicPr>
            <a:picLocks noChangeAspect="1"/>
          </p:cNvPicPr>
          <p:nvPr/>
        </p:nvPicPr>
        <p:blipFill rotWithShape="1">
          <a:blip r:embed="rId6"/>
          <a:srcRect b="10901"/>
          <a:stretch/>
        </p:blipFill>
        <p:spPr>
          <a:xfrm>
            <a:off x="7315200" y="6217920"/>
            <a:ext cx="1491773" cy="542513"/>
          </a:xfrm>
          <a:prstGeom prst="rect">
            <a:avLst/>
          </a:prstGeom>
        </p:spPr>
      </p:pic>
      <p:sp>
        <p:nvSpPr>
          <p:cNvPr id="27" name="Rectangle 26">
            <a:extLst>
              <a:ext uri="{FF2B5EF4-FFF2-40B4-BE49-F238E27FC236}">
                <a16:creationId xmlns:a16="http://schemas.microsoft.com/office/drawing/2014/main" id="{679D82AD-4E51-B0F0-D41B-A7C7E0AD913B}"/>
              </a:ext>
            </a:extLst>
          </p:cNvPr>
          <p:cNvSpPr/>
          <p:nvPr/>
        </p:nvSpPr>
        <p:spPr>
          <a:xfrm>
            <a:off x="3232757" y="4475285"/>
            <a:ext cx="72485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EC440ED3-4AAE-8F6F-E285-FC0C1D3AB7AC}"/>
              </a:ext>
            </a:extLst>
          </p:cNvPr>
          <p:cNvSpPr/>
          <p:nvPr/>
        </p:nvSpPr>
        <p:spPr>
          <a:xfrm>
            <a:off x="6891090" y="4424533"/>
            <a:ext cx="135609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 Placeholder 3">
            <a:extLst>
              <a:ext uri="{FF2B5EF4-FFF2-40B4-BE49-F238E27FC236}">
                <a16:creationId xmlns:a16="http://schemas.microsoft.com/office/drawing/2014/main" id="{518C617E-E096-1EDA-8EE0-75F72F02177E}"/>
              </a:ext>
            </a:extLst>
          </p:cNvPr>
          <p:cNvSpPr txBox="1">
            <a:spLocks/>
          </p:cNvSpPr>
          <p:nvPr/>
        </p:nvSpPr>
        <p:spPr>
          <a:xfrm>
            <a:off x="274320" y="6217920"/>
            <a:ext cx="4220873"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https://www.ncsafe.org/safestorage/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5E2DB6B-E3D7-F345-6CC6-8A3712D80CC4}"/>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7375E"/>
                </a:solidFill>
                <a:latin typeface="Arial"/>
              </a:rPr>
              <a:t>40</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Tree>
    <p:extLst>
      <p:ext uri="{BB962C8B-B14F-4D97-AF65-F5344CB8AC3E}">
        <p14:creationId xmlns:p14="http://schemas.microsoft.com/office/powerpoint/2010/main" val="2832160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6A0033-DBE2-0600-B65C-6A1D18109A4B}"/>
              </a:ext>
            </a:extLst>
          </p:cNvPr>
          <p:cNvPicPr>
            <a:picLocks noChangeAspect="1"/>
          </p:cNvPicPr>
          <p:nvPr/>
        </p:nvPicPr>
        <p:blipFill rotWithShape="1">
          <a:blip r:embed="rId2"/>
          <a:srcRect l="73074" t="6046" b="50498"/>
          <a:stretch/>
        </p:blipFill>
        <p:spPr>
          <a:xfrm>
            <a:off x="1951219" y="3771138"/>
            <a:ext cx="1877181" cy="2516230"/>
          </a:xfrm>
          <a:prstGeom prst="rect">
            <a:avLst/>
          </a:prstGeom>
        </p:spPr>
      </p:pic>
      <p:sp>
        <p:nvSpPr>
          <p:cNvPr id="3" name="Text Placeholder 2">
            <a:extLst>
              <a:ext uri="{FF2B5EF4-FFF2-40B4-BE49-F238E27FC236}">
                <a16:creationId xmlns:a16="http://schemas.microsoft.com/office/drawing/2014/main" id="{F214D680-AE19-1FEF-AFF2-8E890A2F2B8C}"/>
              </a:ext>
            </a:extLst>
          </p:cNvPr>
          <p:cNvSpPr>
            <a:spLocks noGrp="1"/>
          </p:cNvSpPr>
          <p:nvPr>
            <p:ph type="body" sz="quarter" idx="10"/>
          </p:nvPr>
        </p:nvSpPr>
        <p:spPr>
          <a:xfrm>
            <a:off x="274320" y="1737360"/>
            <a:ext cx="8563554" cy="4142629"/>
          </a:xfrm>
        </p:spPr>
        <p:txBody>
          <a:bodyPr/>
          <a:lstStyle/>
          <a:p>
            <a:pPr marL="0" indent="0">
              <a:buNone/>
            </a:pPr>
            <a:r>
              <a:rPr lang="en-US" sz="2000" dirty="0"/>
              <a:t>There are many ways to prevent your gun from being stolen or fired by somebody else. </a:t>
            </a:r>
          </a:p>
        </p:txBody>
      </p:sp>
      <p:sp>
        <p:nvSpPr>
          <p:cNvPr id="4" name="Text Placeholder 3">
            <a:extLst>
              <a:ext uri="{FF2B5EF4-FFF2-40B4-BE49-F238E27FC236}">
                <a16:creationId xmlns:a16="http://schemas.microsoft.com/office/drawing/2014/main" id="{78B77A5D-4D4A-29C6-4423-D84ADEC9764E}"/>
              </a:ext>
            </a:extLst>
          </p:cNvPr>
          <p:cNvSpPr>
            <a:spLocks noGrp="1"/>
          </p:cNvSpPr>
          <p:nvPr>
            <p:ph type="body" sz="quarter" idx="11"/>
          </p:nvPr>
        </p:nvSpPr>
        <p:spPr>
          <a:xfrm>
            <a:off x="274320" y="6217920"/>
            <a:ext cx="8073990" cy="330200"/>
          </a:xfrm>
        </p:spPr>
        <p:txBody>
          <a:bodyPr/>
          <a:lstStyle/>
          <a:p>
            <a:r>
              <a:rPr lang="en-US" sz="1400" i="0" dirty="0">
                <a:hlinkClick r:id="rId3"/>
              </a:rPr>
              <a:t>https://www.ncsafe.org/safestorage/</a:t>
            </a:r>
            <a:r>
              <a:rPr lang="en-US" sz="1400" i="0" dirty="0"/>
              <a:t> </a:t>
            </a:r>
          </a:p>
        </p:txBody>
      </p:sp>
      <p:sp>
        <p:nvSpPr>
          <p:cNvPr id="2" name="Title 1">
            <a:extLst>
              <a:ext uri="{FF2B5EF4-FFF2-40B4-BE49-F238E27FC236}">
                <a16:creationId xmlns:a16="http://schemas.microsoft.com/office/drawing/2014/main" id="{E80CFDA5-987D-205C-A208-21F31275373B}"/>
              </a:ext>
            </a:extLst>
          </p:cNvPr>
          <p:cNvSpPr>
            <a:spLocks noGrp="1"/>
          </p:cNvSpPr>
          <p:nvPr>
            <p:ph type="title"/>
          </p:nvPr>
        </p:nvSpPr>
        <p:spPr>
          <a:xfrm>
            <a:off x="1097280" y="1096419"/>
            <a:ext cx="7875740" cy="548640"/>
          </a:xfrm>
        </p:spPr>
        <p:txBody>
          <a:bodyPr/>
          <a:lstStyle/>
          <a:p>
            <a:r>
              <a:rPr lang="en-US" sz="3200" dirty="0"/>
              <a:t>Ways To Lock Your Firearm</a:t>
            </a:r>
          </a:p>
        </p:txBody>
      </p:sp>
      <p:pic>
        <p:nvPicPr>
          <p:cNvPr id="7" name="Picture 6">
            <a:extLst>
              <a:ext uri="{FF2B5EF4-FFF2-40B4-BE49-F238E27FC236}">
                <a16:creationId xmlns:a16="http://schemas.microsoft.com/office/drawing/2014/main" id="{7619C476-7516-1669-3B4B-95555C5D030A}"/>
              </a:ext>
            </a:extLst>
          </p:cNvPr>
          <p:cNvPicPr>
            <a:picLocks noChangeAspect="1"/>
          </p:cNvPicPr>
          <p:nvPr/>
        </p:nvPicPr>
        <p:blipFill rotWithShape="1">
          <a:blip r:embed="rId2"/>
          <a:srcRect l="72173" t="60855"/>
          <a:stretch/>
        </p:blipFill>
        <p:spPr>
          <a:xfrm>
            <a:off x="7017159" y="2350691"/>
            <a:ext cx="1940096" cy="2266675"/>
          </a:xfrm>
          <a:prstGeom prst="rect">
            <a:avLst/>
          </a:prstGeom>
        </p:spPr>
      </p:pic>
      <p:pic>
        <p:nvPicPr>
          <p:cNvPr id="9" name="Picture 8">
            <a:extLst>
              <a:ext uri="{FF2B5EF4-FFF2-40B4-BE49-F238E27FC236}">
                <a16:creationId xmlns:a16="http://schemas.microsoft.com/office/drawing/2014/main" id="{88418A28-70FE-7BD8-A1C2-0BCD78606946}"/>
              </a:ext>
            </a:extLst>
          </p:cNvPr>
          <p:cNvPicPr>
            <a:picLocks noChangeAspect="1"/>
          </p:cNvPicPr>
          <p:nvPr/>
        </p:nvPicPr>
        <p:blipFill rotWithShape="1">
          <a:blip r:embed="rId4"/>
          <a:srcRect b="10901"/>
          <a:stretch/>
        </p:blipFill>
        <p:spPr>
          <a:xfrm>
            <a:off x="7315200" y="6217920"/>
            <a:ext cx="1491773" cy="542513"/>
          </a:xfrm>
          <a:prstGeom prst="rect">
            <a:avLst/>
          </a:prstGeom>
        </p:spPr>
      </p:pic>
      <p:cxnSp>
        <p:nvCxnSpPr>
          <p:cNvPr id="11" name="Straight Connector 10">
            <a:extLst>
              <a:ext uri="{FF2B5EF4-FFF2-40B4-BE49-F238E27FC236}">
                <a16:creationId xmlns:a16="http://schemas.microsoft.com/office/drawing/2014/main" id="{632FFE63-7D66-5EE3-7019-724D3E5A1183}"/>
              </a:ext>
            </a:extLst>
          </p:cNvPr>
          <p:cNvCxnSpPr>
            <a:cxnSpLocks/>
          </p:cNvCxnSpPr>
          <p:nvPr/>
        </p:nvCxnSpPr>
        <p:spPr>
          <a:xfrm flipH="1">
            <a:off x="1097280" y="1645059"/>
            <a:ext cx="7591618"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491AE83-91D4-D349-529E-5B2057D5040D}"/>
              </a:ext>
            </a:extLst>
          </p:cNvPr>
          <p:cNvPicPr>
            <a:picLocks noChangeAspect="1"/>
          </p:cNvPicPr>
          <p:nvPr/>
        </p:nvPicPr>
        <p:blipFill rotWithShape="1">
          <a:blip r:embed="rId5"/>
          <a:srcRect l="37834" t="6047" r="37397" b="57560"/>
          <a:stretch/>
        </p:blipFill>
        <p:spPr>
          <a:xfrm>
            <a:off x="308453" y="2717479"/>
            <a:ext cx="1726830" cy="2107319"/>
          </a:xfrm>
          <a:prstGeom prst="rect">
            <a:avLst/>
          </a:prstGeom>
        </p:spPr>
      </p:pic>
      <p:pic>
        <p:nvPicPr>
          <p:cNvPr id="14" name="Picture 13">
            <a:extLst>
              <a:ext uri="{FF2B5EF4-FFF2-40B4-BE49-F238E27FC236}">
                <a16:creationId xmlns:a16="http://schemas.microsoft.com/office/drawing/2014/main" id="{460A86D2-B47F-6BBC-6A3E-62089971FAB1}"/>
              </a:ext>
            </a:extLst>
          </p:cNvPr>
          <p:cNvPicPr>
            <a:picLocks noChangeAspect="1"/>
          </p:cNvPicPr>
          <p:nvPr/>
        </p:nvPicPr>
        <p:blipFill rotWithShape="1">
          <a:blip r:embed="rId2"/>
          <a:srcRect l="38707" t="60855" r="36134"/>
          <a:stretch/>
        </p:blipFill>
        <p:spPr>
          <a:xfrm>
            <a:off x="5340258" y="3808674"/>
            <a:ext cx="1754043" cy="2266674"/>
          </a:xfrm>
          <a:prstGeom prst="rect">
            <a:avLst/>
          </a:prstGeom>
        </p:spPr>
      </p:pic>
      <p:pic>
        <p:nvPicPr>
          <p:cNvPr id="15" name="Picture 14">
            <a:extLst>
              <a:ext uri="{FF2B5EF4-FFF2-40B4-BE49-F238E27FC236}">
                <a16:creationId xmlns:a16="http://schemas.microsoft.com/office/drawing/2014/main" id="{F05AA8C8-5622-7E9B-0229-32A247DBC23A}"/>
              </a:ext>
            </a:extLst>
          </p:cNvPr>
          <p:cNvPicPr>
            <a:picLocks noChangeAspect="1"/>
          </p:cNvPicPr>
          <p:nvPr/>
        </p:nvPicPr>
        <p:blipFill rotWithShape="1">
          <a:blip r:embed="rId2"/>
          <a:srcRect l="3865" t="60855" r="69702" b="3241"/>
          <a:stretch/>
        </p:blipFill>
        <p:spPr>
          <a:xfrm>
            <a:off x="3662442" y="2538392"/>
            <a:ext cx="1842859" cy="2078974"/>
          </a:xfrm>
          <a:prstGeom prst="rect">
            <a:avLst/>
          </a:prstGeom>
        </p:spPr>
      </p:pic>
      <p:sp>
        <p:nvSpPr>
          <p:cNvPr id="12" name="TextBox 11">
            <a:extLst>
              <a:ext uri="{FF2B5EF4-FFF2-40B4-BE49-F238E27FC236}">
                <a16:creationId xmlns:a16="http://schemas.microsoft.com/office/drawing/2014/main" id="{9880DAFA-31B4-6B16-D3E5-7E0776713A60}"/>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7375E"/>
                </a:solidFill>
                <a:latin typeface="Arial"/>
              </a:rPr>
              <a:t>41</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
        <p:nvSpPr>
          <p:cNvPr id="17" name="Title 1">
            <a:extLst>
              <a:ext uri="{FF2B5EF4-FFF2-40B4-BE49-F238E27FC236}">
                <a16:creationId xmlns:a16="http://schemas.microsoft.com/office/drawing/2014/main" id="{9D15C1C7-8DF1-1A67-F3DF-FFFFB52462F4}"/>
              </a:ext>
            </a:extLst>
          </p:cNvPr>
          <p:cNvSpPr txBox="1">
            <a:spLocks/>
          </p:cNvSpPr>
          <p:nvPr/>
        </p:nvSpPr>
        <p:spPr>
          <a:xfrm>
            <a:off x="402284" y="814621"/>
            <a:ext cx="821747" cy="1112235"/>
          </a:xfrm>
          <a:prstGeom prst="rect">
            <a:avLst/>
          </a:prstGeom>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1F497D">
                    <a:lumMod val="75000"/>
                  </a:srgbClr>
                </a:solidFill>
                <a:effectLst/>
                <a:uLnTx/>
                <a:uFillTx/>
                <a:latin typeface="Arial"/>
                <a:ea typeface="+mn-ea"/>
                <a:cs typeface="+mn-cs"/>
              </a:rPr>
              <a:t>5</a:t>
            </a:r>
          </a:p>
        </p:txBody>
      </p:sp>
    </p:spTree>
    <p:extLst>
      <p:ext uri="{BB962C8B-B14F-4D97-AF65-F5344CB8AC3E}">
        <p14:creationId xmlns:p14="http://schemas.microsoft.com/office/powerpoint/2010/main" val="1729590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D412DD-929A-7CC4-4C39-6360F2A3884B}"/>
              </a:ext>
            </a:extLst>
          </p:cNvPr>
          <p:cNvSpPr>
            <a:spLocks noGrp="1"/>
          </p:cNvSpPr>
          <p:nvPr>
            <p:ph type="body" sz="quarter" idx="10"/>
          </p:nvPr>
        </p:nvSpPr>
        <p:spPr>
          <a:xfrm>
            <a:off x="274320" y="1828800"/>
            <a:ext cx="8563554" cy="4142629"/>
          </a:xfrm>
        </p:spPr>
        <p:txBody>
          <a:bodyPr/>
          <a:lstStyle/>
          <a:p>
            <a:r>
              <a:rPr lang="en-US" sz="2400" b="0" dirty="0">
                <a:latin typeface="+mn-lt"/>
              </a:rPr>
              <a:t>NC Injury and Violence Prevention Branch </a:t>
            </a:r>
            <a:r>
              <a:rPr lang="en-US" sz="2400" b="0" dirty="0">
                <a:solidFill>
                  <a:srgbClr val="2F7F95"/>
                </a:solidFill>
                <a:latin typeface="+mn-lt"/>
                <a:hlinkClick r:id="rId2">
                  <a:extLst>
                    <a:ext uri="{A12FA001-AC4F-418D-AE19-62706E023703}">
                      <ahyp:hlinkClr xmlns:ahyp="http://schemas.microsoft.com/office/drawing/2018/hyperlinkcolor" val="tx"/>
                    </a:ext>
                  </a:extLst>
                </a:hlinkClick>
              </a:rPr>
              <a:t>Firearm Data Page</a:t>
            </a:r>
            <a:endParaRPr lang="en-US" sz="2400" b="0" dirty="0">
              <a:solidFill>
                <a:srgbClr val="2F7F95"/>
              </a:solidFill>
              <a:latin typeface="+mn-lt"/>
            </a:endParaRPr>
          </a:p>
          <a:p>
            <a:pPr marL="800080" lvl="1" indent="-285743">
              <a:buFont typeface="Arial" panose="020B0604020202020204" pitchFamily="34" charset="0"/>
              <a:buChar char="•"/>
            </a:pPr>
            <a:r>
              <a:rPr lang="en-US" sz="2000" b="0" dirty="0">
                <a:latin typeface="+mn-lt"/>
              </a:rPr>
              <a:t>NC-VDRS Annual Report</a:t>
            </a:r>
          </a:p>
          <a:p>
            <a:pPr marL="800080" lvl="1" indent="-285743">
              <a:buFont typeface="Arial" panose="020B0604020202020204" pitchFamily="34" charset="0"/>
              <a:buChar char="•"/>
            </a:pPr>
            <a:r>
              <a:rPr lang="en-US" sz="2000" b="0" dirty="0">
                <a:latin typeface="+mn-lt"/>
              </a:rPr>
              <a:t>NC-VDRS Fact Sheets</a:t>
            </a:r>
            <a:endParaRPr lang="en-US" sz="2000" b="0"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800080" lvl="1" indent="-285743">
              <a:buFont typeface="Arial" panose="020B0604020202020204" pitchFamily="34" charset="0"/>
              <a:buChar char="•"/>
            </a:pPr>
            <a:r>
              <a:rPr lang="en-US" sz="2000" b="0" dirty="0">
                <a:solidFill>
                  <a:srgbClr val="2F7F95"/>
                </a:solidFill>
                <a:latin typeface="+mn-lt"/>
                <a:hlinkClick r:id="rId3">
                  <a:extLst>
                    <a:ext uri="{A12FA001-AC4F-418D-AE19-62706E023703}">
                      <ahyp:hlinkClr xmlns:ahyp="http://schemas.microsoft.com/office/drawing/2018/hyperlinkcolor" val="tx"/>
                    </a:ext>
                  </a:extLst>
                </a:hlinkClick>
              </a:rPr>
              <a:t>NC-VDRS Data Dashboard</a:t>
            </a:r>
            <a:endParaRPr lang="en-US" sz="2000" b="0" dirty="0">
              <a:solidFill>
                <a:srgbClr val="2F7F95"/>
              </a:solidFill>
              <a:latin typeface="+mn-lt"/>
            </a:endParaRPr>
          </a:p>
          <a:p>
            <a:pPr marL="800080" lvl="1" indent="-285743">
              <a:buFont typeface="Arial" panose="020B0604020202020204" pitchFamily="34" charset="0"/>
              <a:buChar char="•"/>
            </a:pPr>
            <a:r>
              <a:rPr lang="en-US" sz="2000" b="0" dirty="0">
                <a:latin typeface="+mn-lt"/>
              </a:rPr>
              <a:t>NC DETECT quarterly NC-FASTER reports</a:t>
            </a:r>
          </a:p>
          <a:p>
            <a:r>
              <a:rPr lang="en-US" sz="2400" b="0" dirty="0">
                <a:latin typeface="+mn-lt"/>
              </a:rPr>
              <a:t>State Center for Health Statistics (SCHS) Death Certificate Data </a:t>
            </a:r>
          </a:p>
          <a:p>
            <a:pPr marL="800080" lvl="1" indent="-285743">
              <a:buFont typeface="Arial" panose="020B0604020202020204" pitchFamily="34" charset="0"/>
              <a:buChar char="•"/>
            </a:pPr>
            <a:r>
              <a:rPr lang="en-US" sz="2000" b="0" dirty="0">
                <a:solidFill>
                  <a:srgbClr val="2F7F95"/>
                </a:solidFill>
                <a:latin typeface="+mn-lt"/>
                <a:hlinkClick r:id="rId4">
                  <a:extLst>
                    <a:ext uri="{A12FA001-AC4F-418D-AE19-62706E023703}">
                      <ahyp:hlinkClr xmlns:ahyp="http://schemas.microsoft.com/office/drawing/2018/hyperlinkcolor" val="tx"/>
                    </a:ext>
                  </a:extLst>
                </a:hlinkClick>
              </a:rPr>
              <a:t>NC Health Data Query System</a:t>
            </a:r>
            <a:endParaRPr lang="en-US" sz="2000" b="0" dirty="0">
              <a:solidFill>
                <a:srgbClr val="2F7F95"/>
              </a:solidFill>
              <a:latin typeface="+mn-lt"/>
            </a:endParaRPr>
          </a:p>
          <a:p>
            <a:r>
              <a:rPr lang="en-US" sz="2400" b="0" dirty="0">
                <a:latin typeface="+mn-lt"/>
              </a:rPr>
              <a:t>CDC WISQARS –  </a:t>
            </a:r>
            <a:r>
              <a:rPr lang="en-US" sz="2400" b="0" dirty="0">
                <a:solidFill>
                  <a:srgbClr val="2F7F95"/>
                </a:solidFill>
                <a:latin typeface="+mn-lt"/>
                <a:hlinkClick r:id="rId5">
                  <a:extLst>
                    <a:ext uri="{A12FA001-AC4F-418D-AE19-62706E023703}">
                      <ahyp:hlinkClr xmlns:ahyp="http://schemas.microsoft.com/office/drawing/2018/hyperlinkcolor" val="tx"/>
                    </a:ext>
                  </a:extLst>
                </a:hlinkClick>
              </a:rPr>
              <a:t>Fatal Injury and Violence Data</a:t>
            </a:r>
            <a:endParaRPr lang="en-US" sz="2400" b="0" dirty="0">
              <a:solidFill>
                <a:srgbClr val="2F7F95"/>
              </a:solidFill>
              <a:latin typeface="+mn-lt"/>
            </a:endParaRPr>
          </a:p>
          <a:p>
            <a:r>
              <a:rPr lang="en-US" sz="2400" b="0" dirty="0">
                <a:latin typeface="+mn-lt"/>
              </a:rPr>
              <a:t>CDC NVDRS - </a:t>
            </a:r>
            <a:r>
              <a:rPr lang="en-US" sz="2400" b="0" dirty="0">
                <a:solidFill>
                  <a:srgbClr val="2F7F95"/>
                </a:solidFill>
                <a:latin typeface="+mn-lt"/>
                <a:hlinkClick r:id="rId6">
                  <a:extLst>
                    <a:ext uri="{A12FA001-AC4F-418D-AE19-62706E023703}">
                      <ahyp:hlinkClr xmlns:ahyp="http://schemas.microsoft.com/office/drawing/2018/hyperlinkcolor" val="tx"/>
                    </a:ext>
                  </a:extLst>
                </a:hlinkClick>
              </a:rPr>
              <a:t>CDC NVDRS</a:t>
            </a:r>
            <a:r>
              <a:rPr lang="en-US" sz="2400" b="0" dirty="0">
                <a:solidFill>
                  <a:srgbClr val="2F7F95"/>
                </a:solidFill>
                <a:latin typeface="+mn-lt"/>
              </a:rPr>
              <a:t> </a:t>
            </a:r>
          </a:p>
        </p:txBody>
      </p:sp>
      <p:sp>
        <p:nvSpPr>
          <p:cNvPr id="5" name="Title 4"/>
          <p:cNvSpPr>
            <a:spLocks noGrp="1"/>
          </p:cNvSpPr>
          <p:nvPr>
            <p:ph type="title"/>
          </p:nvPr>
        </p:nvSpPr>
        <p:spPr>
          <a:xfrm>
            <a:off x="274320" y="1097280"/>
            <a:ext cx="8563554" cy="548640"/>
          </a:xfrm>
        </p:spPr>
        <p:txBody>
          <a:bodyPr/>
          <a:lstStyle/>
          <a:p>
            <a:r>
              <a:rPr lang="en-US" sz="3200" dirty="0"/>
              <a:t>Where to find more data on firearm injury?</a:t>
            </a:r>
          </a:p>
        </p:txBody>
      </p:sp>
      <p:sp>
        <p:nvSpPr>
          <p:cNvPr id="6" name="TextBox 5">
            <a:extLst>
              <a:ext uri="{FF2B5EF4-FFF2-40B4-BE49-F238E27FC236}">
                <a16:creationId xmlns:a16="http://schemas.microsoft.com/office/drawing/2014/main" id="{CB07F83E-CEFD-56BF-D087-AB05914B218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42</a:t>
            </a:r>
          </a:p>
        </p:txBody>
      </p:sp>
    </p:spTree>
    <p:extLst>
      <p:ext uri="{BB962C8B-B14F-4D97-AF65-F5344CB8AC3E}">
        <p14:creationId xmlns:p14="http://schemas.microsoft.com/office/powerpoint/2010/main" val="2055200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19BA5-EF93-85C2-8240-BB8BF0AE1999}"/>
              </a:ext>
            </a:extLst>
          </p:cNvPr>
          <p:cNvPicPr>
            <a:picLocks noChangeAspect="1"/>
          </p:cNvPicPr>
          <p:nvPr/>
        </p:nvPicPr>
        <p:blipFill>
          <a:blip r:embed="rId3"/>
          <a:stretch>
            <a:fillRect/>
          </a:stretch>
        </p:blipFill>
        <p:spPr>
          <a:xfrm>
            <a:off x="4133088" y="0"/>
            <a:ext cx="5010912" cy="6612423"/>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0B727E70-45A0-E6A2-1478-A3DCF1384A2C}"/>
              </a:ext>
            </a:extLst>
          </p:cNvPr>
          <p:cNvSpPr>
            <a:spLocks noGrp="1"/>
          </p:cNvSpPr>
          <p:nvPr>
            <p:ph type="title"/>
          </p:nvPr>
        </p:nvSpPr>
        <p:spPr>
          <a:xfrm>
            <a:off x="274320" y="1590746"/>
            <a:ext cx="3455802" cy="2123308"/>
          </a:xfrm>
        </p:spPr>
        <p:txBody>
          <a:bodyPr>
            <a:normAutofit fontScale="90000"/>
          </a:bodyPr>
          <a:lstStyle/>
          <a:p>
            <a:r>
              <a:rPr lang="en-US" sz="4000" b="1" dirty="0">
                <a:solidFill>
                  <a:srgbClr val="17375E"/>
                </a:solidFill>
                <a:latin typeface="+mn-lt"/>
                <a:cs typeface="Arial" panose="020B0604020202020204" pitchFamily="34" charset="0"/>
              </a:rPr>
              <a:t>North Carolina Medical Journal </a:t>
            </a:r>
            <a:br>
              <a:rPr lang="en-US" sz="3600" dirty="0">
                <a:solidFill>
                  <a:srgbClr val="17375E"/>
                </a:solidFill>
                <a:latin typeface="+mn-lt"/>
                <a:cs typeface="Arial" panose="020B0604020202020204" pitchFamily="34" charset="0"/>
              </a:rPr>
            </a:br>
            <a:br>
              <a:rPr lang="en-US" sz="3600" dirty="0">
                <a:solidFill>
                  <a:schemeClr val="tx2">
                    <a:lumMod val="75000"/>
                  </a:schemeClr>
                </a:solidFill>
                <a:latin typeface="+mn-lt"/>
                <a:cs typeface="Arial" panose="020B0604020202020204" pitchFamily="34" charset="0"/>
              </a:rPr>
            </a:br>
            <a:r>
              <a:rPr lang="en-US" sz="2800" b="1" dirty="0">
                <a:latin typeface="+mn-lt"/>
                <a:cs typeface="Arial" panose="020B0604020202020204" pitchFamily="34" charset="0"/>
              </a:rPr>
              <a:t>Special Issue on Firearm Injury and Violence Prevention</a:t>
            </a:r>
            <a:br>
              <a:rPr lang="en-US" sz="2800" dirty="0">
                <a:latin typeface="+mn-lt"/>
                <a:cs typeface="Arial" panose="020B0604020202020204" pitchFamily="34" charset="0"/>
              </a:rPr>
            </a:br>
            <a:br>
              <a:rPr lang="en-US" sz="3600" dirty="0">
                <a:solidFill>
                  <a:schemeClr val="tx2">
                    <a:lumMod val="75000"/>
                  </a:schemeClr>
                </a:solidFill>
                <a:latin typeface="+mn-lt"/>
                <a:cs typeface="Arial" panose="020B0604020202020204" pitchFamily="34" charset="0"/>
              </a:rPr>
            </a:br>
            <a:r>
              <a:rPr lang="en-US" sz="1600" b="0" u="sng" dirty="0">
                <a:solidFill>
                  <a:srgbClr val="2F7F95"/>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https://ncmedicaljournal.com/issue/7874</a:t>
            </a:r>
            <a:r>
              <a:rPr lang="en-US" sz="1600" b="0" dirty="0">
                <a:solidFill>
                  <a:srgbClr val="2F7F95"/>
                </a:solidFill>
                <a:effectLst/>
                <a:latin typeface="+mn-lt"/>
                <a:ea typeface="Calibri" panose="020F0502020204030204" pitchFamily="34" charset="0"/>
              </a:rPr>
              <a:t> </a:t>
            </a:r>
            <a:endParaRPr lang="en-US" sz="3600" b="0" dirty="0">
              <a:solidFill>
                <a:srgbClr val="2F7F95"/>
              </a:solidFill>
              <a:latin typeface="+mn-lt"/>
              <a:cs typeface="Arial" panose="020B0604020202020204" pitchFamily="34" charset="0"/>
            </a:endParaRPr>
          </a:p>
        </p:txBody>
      </p:sp>
      <p:sp>
        <p:nvSpPr>
          <p:cNvPr id="4" name="TextBox 3">
            <a:extLst>
              <a:ext uri="{FF2B5EF4-FFF2-40B4-BE49-F238E27FC236}">
                <a16:creationId xmlns:a16="http://schemas.microsoft.com/office/drawing/2014/main" id="{A0F46C1C-B533-4962-2B07-C21F7F53AA7D}"/>
              </a:ext>
            </a:extLst>
          </p:cNvPr>
          <p:cNvSpPr txBox="1"/>
          <p:nvPr/>
        </p:nvSpPr>
        <p:spPr>
          <a:xfrm>
            <a:off x="8703655" y="6611778"/>
            <a:ext cx="384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7375E"/>
                </a:solidFill>
                <a:latin typeface="Arial"/>
              </a:rPr>
              <a:t>43</a:t>
            </a:r>
            <a:endParaRPr kumimoji="0" lang="en-US" sz="1000" b="1" i="0" u="none" strike="noStrike" kern="1200" cap="none" spc="0" normalizeH="0" baseline="0" noProof="0" dirty="0">
              <a:ln>
                <a:noFill/>
              </a:ln>
              <a:solidFill>
                <a:srgbClr val="17375E"/>
              </a:solidFill>
              <a:effectLst/>
              <a:uLnTx/>
              <a:uFillTx/>
              <a:latin typeface="Arial"/>
              <a:ea typeface="+mn-ea"/>
              <a:cs typeface="+mn-cs"/>
            </a:endParaRPr>
          </a:p>
        </p:txBody>
      </p:sp>
    </p:spTree>
    <p:extLst>
      <p:ext uri="{BB962C8B-B14F-4D97-AF65-F5344CB8AC3E}">
        <p14:creationId xmlns:p14="http://schemas.microsoft.com/office/powerpoint/2010/main" val="244078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1097280"/>
            <a:ext cx="8563554" cy="548640"/>
          </a:xfrm>
        </p:spPr>
        <p:txBody>
          <a:bodyPr/>
          <a:lstStyle/>
          <a:p>
            <a:r>
              <a:rPr lang="en-US" sz="3200" dirty="0"/>
              <a:t>IVPB Data Support now available! </a:t>
            </a:r>
          </a:p>
        </p:txBody>
      </p:sp>
      <p:pic>
        <p:nvPicPr>
          <p:cNvPr id="4" name="Picture 3">
            <a:extLst>
              <a:ext uri="{FF2B5EF4-FFF2-40B4-BE49-F238E27FC236}">
                <a16:creationId xmlns:a16="http://schemas.microsoft.com/office/drawing/2014/main" id="{A3FF70C4-2594-DC56-7A7F-CAFBBB70C0F0}"/>
              </a:ext>
            </a:extLst>
          </p:cNvPr>
          <p:cNvPicPr>
            <a:picLocks noChangeAspect="1"/>
          </p:cNvPicPr>
          <p:nvPr/>
        </p:nvPicPr>
        <p:blipFill>
          <a:blip r:embed="rId3"/>
          <a:stretch>
            <a:fillRect/>
          </a:stretch>
        </p:blipFill>
        <p:spPr>
          <a:xfrm>
            <a:off x="3116157" y="2546005"/>
            <a:ext cx="5398135" cy="364863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A3DDF89-3C62-C20F-C089-DCEE728980D9}"/>
              </a:ext>
            </a:extLst>
          </p:cNvPr>
          <p:cNvSpPr txBox="1"/>
          <p:nvPr/>
        </p:nvSpPr>
        <p:spPr>
          <a:xfrm>
            <a:off x="629708" y="2546005"/>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2F7F95"/>
                </a:solidFill>
                <a:hlinkClick r:id="rId4">
                  <a:extLst>
                    <a:ext uri="{A12FA001-AC4F-418D-AE19-62706E023703}">
                      <ahyp:hlinkClr xmlns:ahyp="http://schemas.microsoft.com/office/drawing/2018/hyperlinkcolor" val="tx"/>
                    </a:ext>
                  </a:extLst>
                </a:hlinkClick>
              </a:rPr>
              <a:t>IVPB Data Request Policy</a:t>
            </a:r>
            <a:endParaRPr lang="en-US" b="1" dirty="0">
              <a:solidFill>
                <a:srgbClr val="2F7F95"/>
              </a:solidFill>
            </a:endParaRPr>
          </a:p>
          <a:p>
            <a:pPr marL="285750" indent="-285750">
              <a:buFont typeface="Arial" panose="020B0604020202020204" pitchFamily="34" charset="0"/>
              <a:buChar char="•"/>
            </a:pPr>
            <a:endParaRPr lang="en-US" dirty="0">
              <a:solidFill>
                <a:srgbClr val="2F7F95"/>
              </a:solidFill>
            </a:endParaRPr>
          </a:p>
          <a:p>
            <a:pPr marL="285750" indent="-285750">
              <a:buFont typeface="Arial" panose="020B0604020202020204" pitchFamily="34" charset="0"/>
              <a:buChar char="•"/>
            </a:pPr>
            <a:r>
              <a:rPr lang="en-US" b="1" dirty="0">
                <a:solidFill>
                  <a:srgbClr val="2F7F95"/>
                </a:solidFill>
                <a:hlinkClick r:id="rId5">
                  <a:extLst>
                    <a:ext uri="{A12FA001-AC4F-418D-AE19-62706E023703}">
                      <ahyp:hlinkClr xmlns:ahyp="http://schemas.microsoft.com/office/drawing/2018/hyperlinkcolor" val="tx"/>
                    </a:ext>
                  </a:extLst>
                </a:hlinkClick>
              </a:rPr>
              <a:t>IVPB Data Support Bookings</a:t>
            </a:r>
            <a:endParaRPr lang="en-US" b="1" dirty="0">
              <a:solidFill>
                <a:srgbClr val="2F7F95"/>
              </a:solidFill>
            </a:endParaRPr>
          </a:p>
        </p:txBody>
      </p:sp>
      <p:pic>
        <p:nvPicPr>
          <p:cNvPr id="9" name="Picture 8">
            <a:extLst>
              <a:ext uri="{FF2B5EF4-FFF2-40B4-BE49-F238E27FC236}">
                <a16:creationId xmlns:a16="http://schemas.microsoft.com/office/drawing/2014/main" id="{D60196D0-F2F1-32DB-21BD-4ADEC0182969}"/>
              </a:ext>
            </a:extLst>
          </p:cNvPr>
          <p:cNvPicPr>
            <a:picLocks noChangeAspect="1"/>
          </p:cNvPicPr>
          <p:nvPr/>
        </p:nvPicPr>
        <p:blipFill>
          <a:blip r:embed="rId6"/>
          <a:stretch>
            <a:fillRect/>
          </a:stretch>
        </p:blipFill>
        <p:spPr>
          <a:xfrm>
            <a:off x="1009362" y="4554741"/>
            <a:ext cx="1639897" cy="163989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BCF41FC-415C-11A8-B289-BD85F04B2EEC}"/>
              </a:ext>
            </a:extLst>
          </p:cNvPr>
          <p:cNvSpPr txBox="1"/>
          <p:nvPr/>
        </p:nvSpPr>
        <p:spPr>
          <a:xfrm>
            <a:off x="274320" y="1645920"/>
            <a:ext cx="7801060" cy="646331"/>
          </a:xfrm>
          <a:prstGeom prst="rect">
            <a:avLst/>
          </a:prstGeom>
          <a:noFill/>
        </p:spPr>
        <p:txBody>
          <a:bodyPr wrap="square" rtlCol="0">
            <a:spAutoFit/>
          </a:bodyPr>
          <a:lstStyle/>
          <a:p>
            <a:r>
              <a:rPr lang="en-US" dirty="0">
                <a:solidFill>
                  <a:srgbClr val="003B70"/>
                </a:solidFill>
              </a:rPr>
              <a:t>Book time with an IVPB epidemiologist to discuss available data products, to talk through custom data requests, or for general data questions.</a:t>
            </a:r>
          </a:p>
        </p:txBody>
      </p:sp>
      <p:sp>
        <p:nvSpPr>
          <p:cNvPr id="10" name="TextBox 9">
            <a:extLst>
              <a:ext uri="{FF2B5EF4-FFF2-40B4-BE49-F238E27FC236}">
                <a16:creationId xmlns:a16="http://schemas.microsoft.com/office/drawing/2014/main" id="{9B4786BB-3F72-D08B-62CB-5262DD762AA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44</a:t>
            </a:r>
          </a:p>
        </p:txBody>
      </p:sp>
    </p:spTree>
    <p:extLst>
      <p:ext uri="{BB962C8B-B14F-4D97-AF65-F5344CB8AC3E}">
        <p14:creationId xmlns:p14="http://schemas.microsoft.com/office/powerpoint/2010/main" val="2387372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33B7F10-E432-EDB8-A1DD-CD2C6143223B}"/>
              </a:ext>
            </a:extLst>
          </p:cNvPr>
          <p:cNvSpPr>
            <a:spLocks noGrp="1"/>
          </p:cNvSpPr>
          <p:nvPr>
            <p:ph type="body" sz="quarter" idx="10"/>
          </p:nvPr>
        </p:nvSpPr>
        <p:spPr>
          <a:xfrm>
            <a:off x="0" y="457199"/>
            <a:ext cx="9144000" cy="5943602"/>
          </a:xfrm>
        </p:spPr>
        <p:txBody>
          <a:bodyPr/>
          <a:lstStyle/>
          <a:p>
            <a:r>
              <a:rPr lang="en-US" sz="6400" dirty="0"/>
              <a:t>Questions?</a:t>
            </a:r>
          </a:p>
          <a:p>
            <a:endParaRPr lang="en-US" sz="3200" dirty="0"/>
          </a:p>
          <a:p>
            <a:r>
              <a:rPr lang="en-US" sz="3200" dirty="0">
                <a:solidFill>
                  <a:schemeClr val="accent6"/>
                </a:solidFill>
                <a:hlinkClick r:id="rId2">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endParaRPr lang="en-US" sz="3200" dirty="0"/>
          </a:p>
          <a:p>
            <a:r>
              <a:rPr lang="en-US" sz="3200" dirty="0"/>
              <a:t>Injury and Violence Prevention Branch</a:t>
            </a:r>
          </a:p>
          <a:p>
            <a:r>
              <a:rPr lang="en-US" sz="3200" dirty="0"/>
              <a:t>Division of Public Health</a:t>
            </a:r>
          </a:p>
          <a:p>
            <a:endParaRPr lang="en-US" sz="3200" dirty="0"/>
          </a:p>
          <a:p>
            <a:r>
              <a:rPr lang="en-US" sz="3200" dirty="0">
                <a:solidFill>
                  <a:schemeClr val="accent6"/>
                </a:solidFill>
                <a:hlinkClick r:id="rId3">
                  <a:extLst>
                    <a:ext uri="{A12FA001-AC4F-418D-AE19-62706E023703}">
                      <ahyp:hlinkClr xmlns:ahyp="http://schemas.microsoft.com/office/drawing/2018/hyperlinkcolor" val="tx"/>
                    </a:ext>
                  </a:extLst>
                </a:hlinkClick>
              </a:rPr>
              <a:t>https://injuryfreenc.dph.ncdhhs.gov/</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8871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45A448-BFDC-A713-2270-737BD5B93824}"/>
              </a:ext>
            </a:extLst>
          </p:cNvPr>
          <p:cNvSpPr/>
          <p:nvPr/>
        </p:nvSpPr>
        <p:spPr>
          <a:xfrm>
            <a:off x="56756" y="6249451"/>
            <a:ext cx="9087244" cy="6085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1484BD9-A7A1-B4DD-A3ED-3A945DE1D0C3}"/>
              </a:ext>
            </a:extLst>
          </p:cNvPr>
          <p:cNvPicPr>
            <a:picLocks noChangeAspect="1"/>
          </p:cNvPicPr>
          <p:nvPr/>
        </p:nvPicPr>
        <p:blipFill rotWithShape="1">
          <a:blip r:embed="rId3"/>
          <a:srcRect l="1228" r="899"/>
          <a:stretch/>
        </p:blipFill>
        <p:spPr>
          <a:xfrm>
            <a:off x="932688" y="0"/>
            <a:ext cx="5248656" cy="68740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BB82209-DAC6-ADAC-51C4-3DA7CA3E63FB}"/>
              </a:ext>
            </a:extLst>
          </p:cNvPr>
          <p:cNvPicPr>
            <a:picLocks noChangeAspect="1"/>
          </p:cNvPicPr>
          <p:nvPr/>
        </p:nvPicPr>
        <p:blipFill>
          <a:blip r:embed="rId4"/>
          <a:stretch>
            <a:fillRect/>
          </a:stretch>
        </p:blipFill>
        <p:spPr>
          <a:xfrm>
            <a:off x="6608185" y="-4865"/>
            <a:ext cx="2166350" cy="686286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6DC855C-DA20-2046-C046-2B9783E26568}"/>
              </a:ext>
            </a:extLst>
          </p:cNvPr>
          <p:cNvSpPr txBox="1"/>
          <p:nvPr/>
        </p:nvSpPr>
        <p:spPr>
          <a:xfrm>
            <a:off x="1607689" y="6558598"/>
            <a:ext cx="4202535" cy="338554"/>
          </a:xfrm>
          <a:prstGeom prst="rect">
            <a:avLst/>
          </a:prstGeom>
          <a:noFill/>
        </p:spPr>
        <p:txBody>
          <a:bodyPr wrap="square" rtlCol="0">
            <a:spAutoFit/>
          </a:bodyPr>
          <a:lstStyle/>
          <a:p>
            <a:pPr defTabSz="685800"/>
            <a:r>
              <a:rPr lang="en-US" sz="1600" dirty="0">
                <a:solidFill>
                  <a:prstClr val="black"/>
                </a:solidFill>
                <a:hlinkClick r:id="rId5"/>
              </a:rPr>
              <a:t>https://www.ncdhhs.gov/media/18351/open</a:t>
            </a:r>
            <a:endParaRPr lang="en-US" sz="1600" dirty="0">
              <a:solidFill>
                <a:prstClr val="black"/>
              </a:solidFill>
            </a:endParaRPr>
          </a:p>
        </p:txBody>
      </p:sp>
      <p:sp>
        <p:nvSpPr>
          <p:cNvPr id="10" name="Rectangle 9">
            <a:extLst>
              <a:ext uri="{FF2B5EF4-FFF2-40B4-BE49-F238E27FC236}">
                <a16:creationId xmlns:a16="http://schemas.microsoft.com/office/drawing/2014/main" id="{2DC9EE8B-44B0-0CE5-7092-7BA030EE2516}"/>
              </a:ext>
            </a:extLst>
          </p:cNvPr>
          <p:cNvSpPr/>
          <p:nvPr/>
        </p:nvSpPr>
        <p:spPr>
          <a:xfrm>
            <a:off x="-9145" y="4133089"/>
            <a:ext cx="5879593" cy="1856232"/>
          </a:xfrm>
          <a:prstGeom prst="rect">
            <a:avLst/>
          </a:prstGeom>
          <a:solidFill>
            <a:srgbClr val="33669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defTabSz="685800"/>
            <a:r>
              <a:rPr lang="en-US" b="1" dirty="0">
                <a:solidFill>
                  <a:prstClr val="white"/>
                </a:solidFill>
                <a:latin typeface="Arial" panose="020B0604020202020204" pitchFamily="34" charset="0"/>
                <a:cs typeface="Arial" panose="020B0604020202020204" pitchFamily="34" charset="0"/>
              </a:rPr>
              <a:t>NCDHHS white paper describing strategies to reduce firearm violence and misuse, addresses:</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Self-Injury &amp; Suicide</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Intentional interpersonal injury &amp; Homicide </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Unintentional Injury &amp; Death</a:t>
            </a:r>
          </a:p>
        </p:txBody>
      </p:sp>
      <p:sp>
        <p:nvSpPr>
          <p:cNvPr id="2" name="TextBox 1">
            <a:extLst>
              <a:ext uri="{FF2B5EF4-FFF2-40B4-BE49-F238E27FC236}">
                <a16:creationId xmlns:a16="http://schemas.microsoft.com/office/drawing/2014/main" id="{0DA6EE67-DF56-F7A2-A9BB-FA22F377A020}"/>
              </a:ext>
            </a:extLst>
          </p:cNvPr>
          <p:cNvSpPr txBox="1"/>
          <p:nvPr/>
        </p:nvSpPr>
        <p:spPr>
          <a:xfrm>
            <a:off x="914400" y="130125"/>
            <a:ext cx="2642615" cy="461665"/>
          </a:xfrm>
          <a:prstGeom prst="rect">
            <a:avLst/>
          </a:prstGeom>
          <a:noFill/>
        </p:spPr>
        <p:txBody>
          <a:bodyPr wrap="square" rtlCol="0">
            <a:spAutoFit/>
          </a:bodyPr>
          <a:lstStyle/>
          <a:p>
            <a:r>
              <a:rPr lang="en-US" sz="2400" dirty="0">
                <a:solidFill>
                  <a:srgbClr val="003B70"/>
                </a:solidFill>
              </a:rPr>
              <a:t>November 2022</a:t>
            </a:r>
          </a:p>
        </p:txBody>
      </p:sp>
      <p:sp>
        <p:nvSpPr>
          <p:cNvPr id="4" name="TextBox 3">
            <a:extLst>
              <a:ext uri="{FF2B5EF4-FFF2-40B4-BE49-F238E27FC236}">
                <a16:creationId xmlns:a16="http://schemas.microsoft.com/office/drawing/2014/main" id="{0E7D4F39-0E51-8945-1D64-3B8AB8A03989}"/>
              </a:ext>
            </a:extLst>
          </p:cNvPr>
          <p:cNvSpPr txBox="1"/>
          <p:nvPr/>
        </p:nvSpPr>
        <p:spPr>
          <a:xfrm>
            <a:off x="8816814" y="6611779"/>
            <a:ext cx="384562" cy="246221"/>
          </a:xfrm>
          <a:prstGeom prst="rect">
            <a:avLst/>
          </a:prstGeom>
          <a:noFill/>
        </p:spPr>
        <p:txBody>
          <a:bodyPr wrap="square" rtlCol="0">
            <a:spAutoFit/>
          </a:bodyPr>
          <a:lstStyle/>
          <a:p>
            <a:r>
              <a:rPr lang="en-US" sz="1000" b="1" dirty="0">
                <a:solidFill>
                  <a:srgbClr val="17375E"/>
                </a:solidFill>
              </a:rPr>
              <a:t>5</a:t>
            </a:r>
          </a:p>
        </p:txBody>
      </p:sp>
    </p:spTree>
    <p:extLst>
      <p:ext uri="{BB962C8B-B14F-4D97-AF65-F5344CB8AC3E}">
        <p14:creationId xmlns:p14="http://schemas.microsoft.com/office/powerpoint/2010/main" val="307589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3DC36E6-3F63-7012-A162-614356460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1" y="1752345"/>
            <a:ext cx="8178799" cy="3353308"/>
          </a:xfrm>
          <a:prstGeom prst="rect">
            <a:avLst/>
          </a:prstGeom>
        </p:spPr>
      </p:pic>
      <p:sp>
        <p:nvSpPr>
          <p:cNvPr id="7" name="TextBox 6">
            <a:extLst>
              <a:ext uri="{FF2B5EF4-FFF2-40B4-BE49-F238E27FC236}">
                <a16:creationId xmlns:a16="http://schemas.microsoft.com/office/drawing/2014/main" id="{A25B237C-DAE6-41E2-12FA-7FE10B3808A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6</a:t>
            </a:r>
          </a:p>
        </p:txBody>
      </p:sp>
    </p:spTree>
    <p:extLst>
      <p:ext uri="{BB962C8B-B14F-4D97-AF65-F5344CB8AC3E}">
        <p14:creationId xmlns:p14="http://schemas.microsoft.com/office/powerpoint/2010/main" val="216533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274320" y="2194560"/>
            <a:ext cx="8563554" cy="4142629"/>
          </a:xfrm>
        </p:spPr>
        <p:txBody>
          <a:bodyPr wrap="square"/>
          <a:lstStyle/>
          <a:p>
            <a:pPr>
              <a:spcBef>
                <a:spcPts val="600"/>
              </a:spcBef>
            </a:pPr>
            <a:r>
              <a:rPr lang="en-US" sz="2400" dirty="0">
                <a:latin typeface="+mn-lt"/>
              </a:rPr>
              <a:t>CDC-funded statewide surveillance system </a:t>
            </a:r>
            <a:r>
              <a:rPr lang="en-US" sz="2400" b="0" dirty="0">
                <a:latin typeface="+mn-lt"/>
              </a:rPr>
              <a:t>collecting data on deaths resulting from violence such as homicide, suicide, and legal intervention</a:t>
            </a:r>
          </a:p>
        </p:txBody>
      </p:sp>
      <p:pic>
        <p:nvPicPr>
          <p:cNvPr id="6" name="Picture 5" descr="Diagram&#10;&#10;Description automatically generated">
            <a:extLst>
              <a:ext uri="{FF2B5EF4-FFF2-40B4-BE49-F238E27FC236}">
                <a16:creationId xmlns:a16="http://schemas.microsoft.com/office/drawing/2014/main" id="{E3730956-F0A1-4E47-B101-38B76C1C8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908" y="3896872"/>
            <a:ext cx="4933017" cy="2577612"/>
          </a:xfrm>
          <a:prstGeom prst="rect">
            <a:avLst/>
          </a:prstGeom>
        </p:spPr>
      </p:pic>
      <p:sp>
        <p:nvSpPr>
          <p:cNvPr id="4" name="Title 1">
            <a:extLst>
              <a:ext uri="{FF2B5EF4-FFF2-40B4-BE49-F238E27FC236}">
                <a16:creationId xmlns:a16="http://schemas.microsoft.com/office/drawing/2014/main" id="{9494BE47-16E3-F17A-9FEB-EC91C5F60EEC}"/>
              </a:ext>
            </a:extLst>
          </p:cNvPr>
          <p:cNvSpPr txBox="1">
            <a:spLocks/>
          </p:cNvSpPr>
          <p:nvPr/>
        </p:nvSpPr>
        <p:spPr>
          <a:xfrm>
            <a:off x="274320" y="109728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5C93D5"/>
                </a:solidFill>
                <a:latin typeface="+mn-lt"/>
              </a:rPr>
              <a:t>NC-VDRS</a:t>
            </a:r>
          </a:p>
          <a:p>
            <a:r>
              <a:rPr lang="en-US" sz="2800" dirty="0">
                <a:solidFill>
                  <a:srgbClr val="5C93D5"/>
                </a:solidFill>
                <a:latin typeface="+mn-lt"/>
              </a:rPr>
              <a:t>North Carolina-Violent Death Reporting System</a:t>
            </a:r>
          </a:p>
        </p:txBody>
      </p:sp>
      <p:sp>
        <p:nvSpPr>
          <p:cNvPr id="9" name="TextBox 8">
            <a:extLst>
              <a:ext uri="{FF2B5EF4-FFF2-40B4-BE49-F238E27FC236}">
                <a16:creationId xmlns:a16="http://schemas.microsoft.com/office/drawing/2014/main" id="{65986B3B-3EC3-9625-1A0F-15288F299244}"/>
              </a:ext>
            </a:extLst>
          </p:cNvPr>
          <p:cNvSpPr txBox="1"/>
          <p:nvPr/>
        </p:nvSpPr>
        <p:spPr>
          <a:xfrm>
            <a:off x="274320" y="3383280"/>
            <a:ext cx="4833562" cy="1631216"/>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B70"/>
                </a:solidFill>
                <a:effectLst/>
                <a:uLnTx/>
                <a:uFillTx/>
                <a:latin typeface="Arial"/>
              </a:rPr>
              <a:t>Funded in 2003</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3B70"/>
                </a:solidFill>
                <a:effectLst/>
                <a:uLnTx/>
                <a:uFillTx/>
                <a:latin typeface="Arial"/>
              </a:rPr>
              <a:t>Data collection began in 2004</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3B70"/>
                </a:solidFill>
                <a:effectLst/>
                <a:uLnTx/>
                <a:uFillTx/>
                <a:latin typeface="Arial"/>
              </a:rPr>
              <a:t>~</a:t>
            </a:r>
            <a:r>
              <a:rPr lang="en-US" sz="2200" dirty="0">
                <a:solidFill>
                  <a:srgbClr val="003B70"/>
                </a:solidFill>
                <a:latin typeface="Arial"/>
              </a:rPr>
              <a:t>43</a:t>
            </a:r>
            <a:r>
              <a:rPr kumimoji="0" lang="en-US" sz="2200" b="0" i="0" u="none" strike="noStrike" kern="1200" cap="none" spc="0" normalizeH="0" baseline="0" noProof="0" dirty="0">
                <a:ln>
                  <a:noFill/>
                </a:ln>
                <a:solidFill>
                  <a:srgbClr val="003B70"/>
                </a:solidFill>
                <a:effectLst/>
                <a:uLnTx/>
                <a:uFillTx/>
                <a:latin typeface="Arial"/>
              </a:rPr>
              <a:t>,000 incidents reported to date</a:t>
            </a:r>
          </a:p>
        </p:txBody>
      </p:sp>
      <p:sp>
        <p:nvSpPr>
          <p:cNvPr id="5" name="TextBox 4">
            <a:extLst>
              <a:ext uri="{FF2B5EF4-FFF2-40B4-BE49-F238E27FC236}">
                <a16:creationId xmlns:a16="http://schemas.microsoft.com/office/drawing/2014/main" id="{27ABF6A7-E6F7-EA41-EF30-B157602E1005}"/>
              </a:ext>
            </a:extLst>
          </p:cNvPr>
          <p:cNvSpPr txBox="1"/>
          <p:nvPr/>
        </p:nvSpPr>
        <p:spPr>
          <a:xfrm>
            <a:off x="274320" y="4937760"/>
            <a:ext cx="3444240" cy="1200329"/>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B70"/>
                </a:solidFill>
                <a:effectLst/>
                <a:uLnTx/>
                <a:uFillTx/>
                <a:latin typeface="Arial"/>
              </a:rPr>
              <a:t>Multi-sourced incident-based system</a:t>
            </a:r>
          </a:p>
        </p:txBody>
      </p:sp>
      <p:sp>
        <p:nvSpPr>
          <p:cNvPr id="10" name="TextBox 9">
            <a:extLst>
              <a:ext uri="{FF2B5EF4-FFF2-40B4-BE49-F238E27FC236}">
                <a16:creationId xmlns:a16="http://schemas.microsoft.com/office/drawing/2014/main" id="{97084F54-4F64-D8AE-C413-B5DB14811F6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7</a:t>
            </a:r>
          </a:p>
        </p:txBody>
      </p:sp>
    </p:spTree>
    <p:extLst>
      <p:ext uri="{BB962C8B-B14F-4D97-AF65-F5344CB8AC3E}">
        <p14:creationId xmlns:p14="http://schemas.microsoft.com/office/powerpoint/2010/main" val="317349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QR code- use your phone</a:t>
            </a:r>
          </a:p>
        </p:txBody>
      </p:sp>
      <p:pic>
        <p:nvPicPr>
          <p:cNvPr id="6" name="Picture 5" descr="Qr code&#10;&#10;Description automatically generated">
            <a:extLst>
              <a:ext uri="{FF2B5EF4-FFF2-40B4-BE49-F238E27FC236}">
                <a16:creationId xmlns:a16="http://schemas.microsoft.com/office/drawing/2014/main" id="{59D80826-836A-4BBD-AFF6-2C04C25B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174" y="1229392"/>
            <a:ext cx="3746020" cy="3746020"/>
          </a:xfrm>
          <a:prstGeom prst="rect">
            <a:avLst/>
          </a:prstGeom>
        </p:spPr>
      </p:pic>
      <p:sp>
        <p:nvSpPr>
          <p:cNvPr id="2" name="TextBox 1">
            <a:extLst>
              <a:ext uri="{FF2B5EF4-FFF2-40B4-BE49-F238E27FC236}">
                <a16:creationId xmlns:a16="http://schemas.microsoft.com/office/drawing/2014/main" id="{E485970D-5D36-F681-AAB0-A42089871457}"/>
              </a:ext>
            </a:extLst>
          </p:cNvPr>
          <p:cNvSpPr txBox="1"/>
          <p:nvPr/>
        </p:nvSpPr>
        <p:spPr>
          <a:xfrm>
            <a:off x="274320" y="1144419"/>
            <a:ext cx="366720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C93D5"/>
                </a:solidFill>
                <a:effectLst/>
                <a:uLnTx/>
                <a:uFillTx/>
                <a:latin typeface="Arial"/>
                <a:ea typeface="+mn-ea"/>
                <a:cs typeface="+mn-cs"/>
              </a:rPr>
              <a:t>Access more data on the NC-VDRS dashboard</a:t>
            </a:r>
          </a:p>
        </p:txBody>
      </p:sp>
      <p:pic>
        <p:nvPicPr>
          <p:cNvPr id="3" name="Picture 2">
            <a:extLst>
              <a:ext uri="{FF2B5EF4-FFF2-40B4-BE49-F238E27FC236}">
                <a16:creationId xmlns:a16="http://schemas.microsoft.com/office/drawing/2014/main" id="{E3CFB0DE-61F3-D618-0578-2B36783BAAEF}"/>
              </a:ext>
            </a:extLst>
          </p:cNvPr>
          <p:cNvPicPr>
            <a:picLocks noChangeAspect="1"/>
          </p:cNvPicPr>
          <p:nvPr/>
        </p:nvPicPr>
        <p:blipFill>
          <a:blip r:embed="rId4"/>
          <a:stretch>
            <a:fillRect/>
          </a:stretch>
        </p:blipFill>
        <p:spPr>
          <a:xfrm>
            <a:off x="614157" y="3102763"/>
            <a:ext cx="3528535" cy="2739301"/>
          </a:xfrm>
          <a:prstGeom prst="rect">
            <a:avLst/>
          </a:prstGeom>
        </p:spPr>
      </p:pic>
      <p:cxnSp>
        <p:nvCxnSpPr>
          <p:cNvPr id="7" name="Connector: Curved 6">
            <a:extLst>
              <a:ext uri="{FF2B5EF4-FFF2-40B4-BE49-F238E27FC236}">
                <a16:creationId xmlns:a16="http://schemas.microsoft.com/office/drawing/2014/main" id="{9F40CD72-49E7-9D3A-1915-ABF1463DF323}"/>
              </a:ext>
            </a:extLst>
          </p:cNvPr>
          <p:cNvCxnSpPr>
            <a:cxnSpLocks/>
            <a:stCxn id="6" idx="2"/>
          </p:cNvCxnSpPr>
          <p:nvPr/>
        </p:nvCxnSpPr>
        <p:spPr>
          <a:xfrm rot="5400000">
            <a:off x="5176355" y="4541179"/>
            <a:ext cx="840596" cy="1709062"/>
          </a:xfrm>
          <a:prstGeom prst="curvedConnector2">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AEC14550-6705-2DEF-B456-6CAFE884B75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8</a:t>
            </a:r>
          </a:p>
        </p:txBody>
      </p:sp>
    </p:spTree>
    <p:extLst>
      <p:ext uri="{BB962C8B-B14F-4D97-AF65-F5344CB8AC3E}">
        <p14:creationId xmlns:p14="http://schemas.microsoft.com/office/powerpoint/2010/main" val="138919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37716734"/>
              </p:ext>
            </p:extLst>
          </p:nvPr>
        </p:nvGraphicFramePr>
        <p:xfrm>
          <a:off x="343995" y="2308543"/>
          <a:ext cx="8359660" cy="421302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274320" y="1097280"/>
            <a:ext cx="8563554" cy="548640"/>
          </a:xfrm>
        </p:spPr>
        <p:txBody>
          <a:bodyPr/>
          <a:lstStyle/>
          <a:p>
            <a:r>
              <a:rPr lang="en-US" sz="2800" dirty="0">
                <a:solidFill>
                  <a:srgbClr val="E46C0A"/>
                </a:solidFill>
              </a:rPr>
              <a:t>Firearms</a:t>
            </a:r>
            <a:r>
              <a:rPr lang="en-US" sz="2800" dirty="0"/>
              <a:t> are the most common weapon used in violent deaths in NC </a:t>
            </a:r>
          </a:p>
        </p:txBody>
      </p:sp>
      <p:sp>
        <p:nvSpPr>
          <p:cNvPr id="4" name="TextBox 3">
            <a:extLst>
              <a:ext uri="{FF2B5EF4-FFF2-40B4-BE49-F238E27FC236}">
                <a16:creationId xmlns:a16="http://schemas.microsoft.com/office/drawing/2014/main" id="{A499632A-7E3A-1171-1402-3F981E10ED9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9</a:t>
            </a:r>
          </a:p>
        </p:txBody>
      </p:sp>
      <p:graphicFrame>
        <p:nvGraphicFramePr>
          <p:cNvPr id="7" name="Table 6">
            <a:extLst>
              <a:ext uri="{FF2B5EF4-FFF2-40B4-BE49-F238E27FC236}">
                <a16:creationId xmlns:a16="http://schemas.microsoft.com/office/drawing/2014/main" id="{763230BC-CF63-5AB5-64EC-CF86CFDCCD00}"/>
              </a:ext>
            </a:extLst>
          </p:cNvPr>
          <p:cNvGraphicFramePr>
            <a:graphicFrameLocks noGrp="1"/>
          </p:cNvGraphicFramePr>
          <p:nvPr>
            <p:extLst>
              <p:ext uri="{D42A27DB-BD31-4B8C-83A1-F6EECF244321}">
                <p14:modId xmlns:p14="http://schemas.microsoft.com/office/powerpoint/2010/main" val="3527660931"/>
              </p:ext>
            </p:extLst>
          </p:nvPr>
        </p:nvGraphicFramePr>
        <p:xfrm>
          <a:off x="343995" y="2041880"/>
          <a:ext cx="7886700" cy="266663"/>
        </p:xfrm>
        <a:graphic>
          <a:graphicData uri="http://schemas.openxmlformats.org/drawingml/2006/table">
            <a:tbl>
              <a:tblPr/>
              <a:tblGrid>
                <a:gridCol w="7886700">
                  <a:extLst>
                    <a:ext uri="{9D8B030D-6E8A-4147-A177-3AD203B41FA5}">
                      <a16:colId xmlns:a16="http://schemas.microsoft.com/office/drawing/2014/main" val="922734575"/>
                    </a:ext>
                  </a:extLst>
                </a:gridCol>
              </a:tblGrid>
              <a:tr h="250251">
                <a:tc>
                  <a:txBody>
                    <a:bodyPr/>
                    <a:lstStyle/>
                    <a:p>
                      <a:pPr algn="l" fontAlgn="t"/>
                      <a:r>
                        <a:rPr lang="en-US" sz="1700" b="1" i="0" u="none" strike="noStrike" dirty="0">
                          <a:solidFill>
                            <a:srgbClr val="17375E"/>
                          </a:solidFill>
                          <a:effectLst/>
                          <a:latin typeface="Arial" panose="020B0604020202020204" pitchFamily="34" charset="0"/>
                        </a:rPr>
                        <a:t>65% of violent deaths in the last 10 years (2014-2023) were firearm-related.</a:t>
                      </a:r>
                    </a:p>
                  </a:txBody>
                  <a:tcPr marL="7583" marR="7583" marT="75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5749768"/>
                  </a:ext>
                </a:extLst>
              </a:tr>
            </a:tbl>
          </a:graphicData>
        </a:graphic>
      </p:graphicFrame>
    </p:spTree>
    <p:extLst>
      <p:ext uri="{BB962C8B-B14F-4D97-AF65-F5344CB8AC3E}">
        <p14:creationId xmlns:p14="http://schemas.microsoft.com/office/powerpoint/2010/main" val="3889656647"/>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f2b31b-fcf0-44fb-a755-8016889d593d">
      <Terms xmlns="http://schemas.microsoft.com/office/infopath/2007/PartnerControls"/>
    </lcf76f155ced4ddcb4097134ff3c332f>
    <TaxCatchAll xmlns="d410191d-dd08-4971-b00a-0585ce489b21"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81659B244BE342A92C3B1847F97C64" ma:contentTypeVersion="18" ma:contentTypeDescription="Create a new document." ma:contentTypeScope="" ma:versionID="bd4f9b74214ee65c94fef42893193f6e">
  <xsd:schema xmlns:xsd="http://www.w3.org/2001/XMLSchema" xmlns:xs="http://www.w3.org/2001/XMLSchema" xmlns:p="http://schemas.microsoft.com/office/2006/metadata/properties" xmlns:ns1="http://schemas.microsoft.com/sharepoint/v3" xmlns:ns2="2af2b31b-fcf0-44fb-a755-8016889d593d" xmlns:ns3="d410191d-dd08-4971-b00a-0585ce489b21" targetNamespace="http://schemas.microsoft.com/office/2006/metadata/properties" ma:root="true" ma:fieldsID="94bf94f87cb265ac1db2bc14c595c7f7" ns1:_="" ns2:_="" ns3:_="">
    <xsd:import namespace="http://schemas.microsoft.com/sharepoint/v3"/>
    <xsd:import namespace="2af2b31b-fcf0-44fb-a755-8016889d593d"/>
    <xsd:import namespace="d410191d-dd08-4971-b00a-0585ce489b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2b31b-fcf0-44fb-a755-8016889d5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10191d-dd08-4971-b00a-0585ce489b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3636b3-9950-4b50-8a0a-edb716315310}" ma:internalName="TaxCatchAll" ma:showField="CatchAllData" ma:web="d410191d-dd08-4971-b00a-0585ce489b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3D88C-3348-45EB-B075-20445B0EED91}">
  <ds:schemaRefs>
    <ds:schemaRef ds:uri="http://purl.org/dc/dcmitype/"/>
    <ds:schemaRef ds:uri="http://schemas.microsoft.com/office/2006/metadata/properties"/>
    <ds:schemaRef ds:uri="2af2b31b-fcf0-44fb-a755-8016889d593d"/>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d410191d-dd08-4971-b00a-0585ce489b21"/>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8F29766C-1742-4BDE-B16C-19B448B1F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f2b31b-fcf0-44fb-a755-8016889d593d"/>
    <ds:schemaRef ds:uri="d410191d-dd08-4971-b00a-0585ce489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6840</TotalTime>
  <Words>4116</Words>
  <Application>Microsoft Office PowerPoint</Application>
  <PresentationFormat>On-screen Show (4:3)</PresentationFormat>
  <Paragraphs>368</Paragraphs>
  <Slides>45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Arial Narrow</vt:lpstr>
      <vt:lpstr>Calibri</vt:lpstr>
      <vt:lpstr>Courier New</vt:lpstr>
      <vt:lpstr>Franklin Gothic Demi Cond</vt:lpstr>
      <vt:lpstr>Franklin Gothic Medium</vt:lpstr>
      <vt:lpstr>new-hero</vt:lpstr>
      <vt:lpstr>TransportNew</vt:lpstr>
      <vt:lpstr>6_Office Theme</vt:lpstr>
      <vt:lpstr>7_Office Theme</vt:lpstr>
      <vt:lpstr>PowerPoint Presentation</vt:lpstr>
      <vt:lpstr>If you or someone you know needs support now, call or text 988 or  chat 988lifeline.org</vt:lpstr>
      <vt:lpstr>Firearm Injury Death and Morbidity Technical Notes</vt:lpstr>
      <vt:lpstr>Overview</vt:lpstr>
      <vt:lpstr>PowerPoint Presentation</vt:lpstr>
      <vt:lpstr>PowerPoint Presentation</vt:lpstr>
      <vt:lpstr>PowerPoint Presentation</vt:lpstr>
      <vt:lpstr>QR code- use your phone</vt:lpstr>
      <vt:lpstr>Firearms are the most common weapon used in violent deaths in 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Circumstances of  Firearm Suicide</vt:lpstr>
      <vt:lpstr>PowerPoint Presentation</vt:lpstr>
      <vt:lpstr>Circumstances of  Firearm Homicide</vt:lpstr>
      <vt:lpstr>PowerPoint Presentation</vt:lpstr>
      <vt:lpstr>Circumstances of Unintentional Firearm Deaths</vt:lpstr>
      <vt:lpstr>PowerPoint Presentation</vt:lpstr>
      <vt:lpstr>Firearm deaths are just the tip of the iceberg</vt:lpstr>
      <vt:lpstr>PowerPoint Presentation</vt:lpstr>
      <vt:lpstr>PowerPoint Presentation</vt:lpstr>
      <vt:lpstr>PowerPoint Presentation</vt:lpstr>
      <vt:lpstr>PowerPoint Presentation</vt:lpstr>
      <vt:lpstr>PowerPoint Presentation</vt:lpstr>
      <vt:lpstr>PowerPoint Presentation</vt:lpstr>
      <vt:lpstr>Rates of firearm injury ED visits were highest in Bertie, Vance, and Hertford counties</vt:lpstr>
      <vt:lpstr>PowerPoint Presentation</vt:lpstr>
      <vt:lpstr>NC-FASTER Definition Compared to the Current Code-Based Definition for Firearm Injury ED Visits</vt:lpstr>
      <vt:lpstr>Intent coding in the ED visit data is inaccurate and in need of improvement for firearm injury tracking </vt:lpstr>
      <vt:lpstr>PowerPoint Presentation</vt:lpstr>
      <vt:lpstr>PowerPoint Presentation</vt:lpstr>
      <vt:lpstr>30% of high school students say they could be ready to fire a loaded gun in less than an hour without a parent’s or other adult’s permission</vt:lpstr>
      <vt:lpstr>The financial toll of firearm injury and violence on society is costly</vt:lpstr>
      <vt:lpstr>PowerPoint Presentation</vt:lpstr>
      <vt:lpstr>PowerPoint Presentation</vt:lpstr>
      <vt:lpstr>Ways To Lock Your Firearm</vt:lpstr>
      <vt:lpstr>Where to find more data on firearm injury?</vt:lpstr>
      <vt:lpstr>North Carolina Medical Journal   Special Issue on Firearm Injury and Violence Prevention  https://ncmedicaljournal.com/issue/7874 </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Luner, Meredith D</cp:lastModifiedBy>
  <cp:revision>496</cp:revision>
  <cp:lastPrinted>2017-07-14T22:50:57Z</cp:lastPrinted>
  <dcterms:created xsi:type="dcterms:W3CDTF">2015-07-07T20:02:11Z</dcterms:created>
  <dcterms:modified xsi:type="dcterms:W3CDTF">2025-08-13T15:41:25Z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0x0101002981659B244BE342A92C3B1847F97C64</vt:lpwstr>
  </property>
  <property fmtid="{D5CDD505-2E9C-101B-9397-08002B2CF9AE}" pid="3" name="MediaServiceImageTags">
    <vt:lpwstr/>
  </property>
</Properties>
</file>