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48"/>
  </p:notesMasterIdLst>
  <p:handoutMasterIdLst>
    <p:handoutMasterId r:id="rId49"/>
  </p:handoutMasterIdLst>
  <p:sldIdLst>
    <p:sldId id="256" r:id="rId5"/>
    <p:sldId id="529" r:id="rId6"/>
    <p:sldId id="455" r:id="rId7"/>
    <p:sldId id="8577" r:id="rId8"/>
    <p:sldId id="8566" r:id="rId9"/>
    <p:sldId id="816" r:id="rId10"/>
    <p:sldId id="8567" r:id="rId11"/>
    <p:sldId id="922" r:id="rId12"/>
    <p:sldId id="936" r:id="rId13"/>
    <p:sldId id="8573" r:id="rId14"/>
    <p:sldId id="8572" r:id="rId15"/>
    <p:sldId id="8481" r:id="rId16"/>
    <p:sldId id="8352" r:id="rId17"/>
    <p:sldId id="921" r:id="rId18"/>
    <p:sldId id="8501" r:id="rId19"/>
    <p:sldId id="505" r:id="rId20"/>
    <p:sldId id="8568" r:id="rId21"/>
    <p:sldId id="8490" r:id="rId22"/>
    <p:sldId id="8482" r:id="rId23"/>
    <p:sldId id="8551" r:id="rId24"/>
    <p:sldId id="8398" r:id="rId25"/>
    <p:sldId id="8483" r:id="rId26"/>
    <p:sldId id="8560" r:id="rId27"/>
    <p:sldId id="8561" r:id="rId28"/>
    <p:sldId id="8484" r:id="rId29"/>
    <p:sldId id="8574" r:id="rId30"/>
    <p:sldId id="8575" r:id="rId31"/>
    <p:sldId id="8576" r:id="rId32"/>
    <p:sldId id="8461" r:id="rId33"/>
    <p:sldId id="933" r:id="rId34"/>
    <p:sldId id="934" r:id="rId35"/>
    <p:sldId id="8556" r:id="rId36"/>
    <p:sldId id="8565" r:id="rId37"/>
    <p:sldId id="8473" r:id="rId38"/>
    <p:sldId id="8554" r:id="rId39"/>
    <p:sldId id="8547" r:id="rId40"/>
    <p:sldId id="532" r:id="rId41"/>
    <p:sldId id="1071" r:id="rId42"/>
    <p:sldId id="8578" r:id="rId43"/>
    <p:sldId id="8555" r:id="rId44"/>
    <p:sldId id="8579" r:id="rId45"/>
    <p:sldId id="8475" r:id="rId46"/>
    <p:sldId id="513"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ADF71A-1270-23E0-8731-6C97D585B3C0}" name="Schulaka, Darsey M" initials="SDM" userId="S-1-5-21-2744878847-1876734302-662453930-929429" providerId="AD"/>
  <p188:author id="{3C93CA1E-70BF-116A-9E3B-E83D71C3596E}" name="Cox, Mary Beth" initials="CMB" userId="S::MaryBeth.Cox@dhhs.nc.gov::dab48a53-bccf-46a2-b48e-b80755c1958c" providerId="AD"/>
  <p188:author id="{1F8B0031-A185-C138-D660-B95BB2308298}" name="Jones, Jim" initials="JJ" userId="S::Jim.Jones@dhhs.nc.gov::caa01b78-bb3f-4558-94c1-0e5d910d4519" providerId="AD"/>
  <p188:author id="{E61BE458-1753-97A1-4EFF-567EEDD23649}" name="Cox, Mary E" initials="CME" userId="S-1-5-21-2744878847-1876734302-662453930-510378" providerId="AD"/>
  <p188:author id="{E69EBFA6-9F8F-4E16-CD3C-F83EBACB9528}" name="Schulaka, Darsey M" initials="DS" userId="S::Darsey.Schulaka@dhhs.nc.gov::8b9dbd36-5f1b-4a73-b5b7-42934dd4b200" providerId="AD"/>
  <p188:author id="{21149CE8-74A7-96E4-5287-49800FC067A3}" name="Smith, Sara J" initials="SJS" userId="Smith, Sara J"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87B"/>
    <a:srgbClr val="000000"/>
    <a:srgbClr val="A20000"/>
    <a:srgbClr val="A47C0C"/>
    <a:srgbClr val="CED4DB"/>
    <a:srgbClr val="CDD2D9"/>
    <a:srgbClr val="5B93D7"/>
    <a:srgbClr val="FFFFFF"/>
    <a:srgbClr val="52849C"/>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5745" autoAdjust="0"/>
  </p:normalViewPr>
  <p:slideViewPr>
    <p:cSldViewPr snapToGrid="0">
      <p:cViewPr varScale="1">
        <p:scale>
          <a:sx n="95" d="100"/>
          <a:sy n="95" d="100"/>
        </p:scale>
        <p:origin x="882" y="78"/>
      </p:cViewPr>
      <p:guideLst>
        <p:guide orient="horz" pos="2160"/>
        <p:guide pos="2880"/>
      </p:guideLst>
    </p:cSldViewPr>
  </p:slideViewPr>
  <p:outlineViewPr>
    <p:cViewPr>
      <p:scale>
        <a:sx n="33" d="100"/>
        <a:sy n="33" d="100"/>
      </p:scale>
      <p:origin x="0" y="-19382"/>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69" d="100"/>
          <a:sy n="69" d="100"/>
        </p:scale>
        <p:origin x="323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402600-04FC-4D6B-ABC7-648EFEFF24F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3F1780D-1EED-4870-B627-A16F3F91470F}">
      <dgm:prSet phldrT="[Text]" custT="1"/>
      <dgm:spPr/>
      <dgm:t>
        <a:bodyPr/>
        <a:lstStyle/>
        <a:p>
          <a:r>
            <a:rPr lang="en-US" sz="3200" dirty="0"/>
            <a:t>8</a:t>
          </a:r>
        </a:p>
      </dgm:t>
    </dgm:pt>
    <dgm:pt modelId="{C83E5298-DC09-4849-9DB3-CBDD9757FD72}" type="parTrans" cxnId="{C8C10A99-524F-410B-BE51-4D6B8235A6AA}">
      <dgm:prSet/>
      <dgm:spPr/>
      <dgm:t>
        <a:bodyPr/>
        <a:lstStyle/>
        <a:p>
          <a:endParaRPr lang="en-US"/>
        </a:p>
      </dgm:t>
    </dgm:pt>
    <dgm:pt modelId="{ACC3EF0B-5C80-4677-BDD4-813A4B9C269D}" type="sibTrans" cxnId="{C8C10A99-524F-410B-BE51-4D6B8235A6AA}">
      <dgm:prSet/>
      <dgm:spPr/>
      <dgm:t>
        <a:bodyPr/>
        <a:lstStyle/>
        <a:p>
          <a:endParaRPr lang="en-US"/>
        </a:p>
      </dgm:t>
    </dgm:pt>
    <dgm:pt modelId="{06698EB6-B72E-4747-91E6-81D20B6D08F9}">
      <dgm:prSet phldrT="[Text]" custT="1">
        <dgm:style>
          <a:lnRef idx="2">
            <a:schemeClr val="accent3"/>
          </a:lnRef>
          <a:fillRef idx="1">
            <a:schemeClr val="lt1"/>
          </a:fillRef>
          <a:effectRef idx="0">
            <a:schemeClr val="accent3"/>
          </a:effectRef>
          <a:fontRef idx="minor">
            <a:schemeClr val="dk1"/>
          </a:fontRef>
        </dgm:style>
      </dgm:prSet>
      <dgm:spPr>
        <a:solidFill>
          <a:srgbClr val="CED4DB"/>
        </a:solidFill>
        <a:ln>
          <a:noFill/>
        </a:ln>
      </dgm:spPr>
      <dgm:t>
        <a:bodyPr/>
        <a:lstStyle/>
        <a:p>
          <a:pPr>
            <a:buNone/>
          </a:pPr>
          <a:r>
            <a:rPr lang="en-US" sz="2200" dirty="0"/>
            <a:t>Overdose Deaths</a:t>
          </a:r>
        </a:p>
      </dgm:t>
    </dgm:pt>
    <dgm:pt modelId="{65C6D6B3-27EC-4D4D-AB4B-BC4A8F9338B2}" type="parTrans" cxnId="{84977A63-0958-4CFB-9EAF-DE8359D07087}">
      <dgm:prSet/>
      <dgm:spPr/>
      <dgm:t>
        <a:bodyPr/>
        <a:lstStyle/>
        <a:p>
          <a:endParaRPr lang="en-US"/>
        </a:p>
      </dgm:t>
    </dgm:pt>
    <dgm:pt modelId="{2D7F1649-5741-4414-8CCC-2AEFA915DBC5}" type="sibTrans" cxnId="{84977A63-0958-4CFB-9EAF-DE8359D07087}">
      <dgm:prSet/>
      <dgm:spPr/>
      <dgm:t>
        <a:bodyPr/>
        <a:lstStyle/>
        <a:p>
          <a:endParaRPr lang="en-US"/>
        </a:p>
      </dgm:t>
    </dgm:pt>
    <dgm:pt modelId="{FAD21F5B-0B90-456D-BE16-85A0699F0124}">
      <dgm:prSet phldrT="[Text]" custT="1"/>
      <dgm:spPr/>
      <dgm:t>
        <a:bodyPr/>
        <a:lstStyle/>
        <a:p>
          <a:r>
            <a:rPr lang="en-US" sz="3200" dirty="0"/>
            <a:t>30</a:t>
          </a:r>
        </a:p>
      </dgm:t>
    </dgm:pt>
    <dgm:pt modelId="{F539803B-BC1D-4081-B15B-82FCF3A69A9E}" type="parTrans" cxnId="{EBEC64FF-0127-4CCF-AD27-AA87DBA19D3C}">
      <dgm:prSet/>
      <dgm:spPr/>
      <dgm:t>
        <a:bodyPr/>
        <a:lstStyle/>
        <a:p>
          <a:endParaRPr lang="en-US"/>
        </a:p>
      </dgm:t>
    </dgm:pt>
    <dgm:pt modelId="{937E4DB8-2D1A-4C6B-9EB8-75CEBF07DBBB}" type="sibTrans" cxnId="{EBEC64FF-0127-4CCF-AD27-AA87DBA19D3C}">
      <dgm:prSet/>
      <dgm:spPr/>
      <dgm:t>
        <a:bodyPr/>
        <a:lstStyle/>
        <a:p>
          <a:endParaRPr lang="en-US"/>
        </a:p>
      </dgm:t>
    </dgm:pt>
    <dgm:pt modelId="{C27F8495-1A8D-40BD-8890-0233BA9D12BD}">
      <dgm:prSet phldrT="[Text]" custT="1"/>
      <dgm:spPr/>
      <dgm:t>
        <a:bodyPr/>
        <a:lstStyle/>
        <a:p>
          <a:r>
            <a:rPr lang="en-US" sz="3200" dirty="0"/>
            <a:t>34</a:t>
          </a:r>
        </a:p>
      </dgm:t>
    </dgm:pt>
    <dgm:pt modelId="{3646877B-3574-4C92-B771-4F4417232F22}" type="parTrans" cxnId="{CF09805C-46B3-42FD-A404-BCC5E2D1186D}">
      <dgm:prSet/>
      <dgm:spPr/>
      <dgm:t>
        <a:bodyPr/>
        <a:lstStyle/>
        <a:p>
          <a:endParaRPr lang="en-US"/>
        </a:p>
      </dgm:t>
    </dgm:pt>
    <dgm:pt modelId="{5B45DC22-8D82-446A-BC37-1D694CB8CD53}" type="sibTrans" cxnId="{CF09805C-46B3-42FD-A404-BCC5E2D1186D}">
      <dgm:prSet/>
      <dgm:spPr/>
      <dgm:t>
        <a:bodyPr/>
        <a:lstStyle/>
        <a:p>
          <a:endParaRPr lang="en-US"/>
        </a:p>
      </dgm:t>
    </dgm:pt>
    <dgm:pt modelId="{3D40425C-6A8F-4C19-8D63-3EF4A4BF0D81}">
      <dgm:prSet phldrT="[Text]" custT="1"/>
      <dgm:spPr>
        <a:solidFill>
          <a:srgbClr val="CED4DB">
            <a:alpha val="89804"/>
          </a:srgbClr>
        </a:solidFill>
      </dgm:spPr>
      <dgm:t>
        <a:bodyPr/>
        <a:lstStyle/>
        <a:p>
          <a:pPr>
            <a:buNone/>
          </a:pPr>
          <a:r>
            <a:rPr lang="en-US" sz="2200" dirty="0"/>
            <a:t>Overdose Emergency Department (ED) Visits</a:t>
          </a:r>
        </a:p>
      </dgm:t>
    </dgm:pt>
    <dgm:pt modelId="{1D7989EB-4556-4ACB-96EC-FF8D1C7EBAFF}" type="parTrans" cxnId="{9564B851-5617-4B1C-9A51-06CE7D62ABA5}">
      <dgm:prSet/>
      <dgm:spPr/>
      <dgm:t>
        <a:bodyPr/>
        <a:lstStyle/>
        <a:p>
          <a:endParaRPr lang="en-US"/>
        </a:p>
      </dgm:t>
    </dgm:pt>
    <dgm:pt modelId="{2162647A-7E44-40C0-B231-4BE8070A0E61}" type="sibTrans" cxnId="{9564B851-5617-4B1C-9A51-06CE7D62ABA5}">
      <dgm:prSet/>
      <dgm:spPr/>
      <dgm:t>
        <a:bodyPr/>
        <a:lstStyle/>
        <a:p>
          <a:endParaRPr lang="en-US"/>
        </a:p>
      </dgm:t>
    </dgm:pt>
    <dgm:pt modelId="{BBCF318F-CFDA-431F-924A-0E785FDF5D90}">
      <dgm:prSet custT="1">
        <dgm:style>
          <a:lnRef idx="2">
            <a:schemeClr val="accent3"/>
          </a:lnRef>
          <a:fillRef idx="1">
            <a:schemeClr val="lt1"/>
          </a:fillRef>
          <a:effectRef idx="0">
            <a:schemeClr val="accent3"/>
          </a:effectRef>
          <a:fontRef idx="minor">
            <a:schemeClr val="dk1"/>
          </a:fontRef>
        </dgm:style>
      </dgm:prSet>
      <dgm:spPr>
        <a:solidFill>
          <a:srgbClr val="CED4DB"/>
        </a:solidFill>
        <a:ln>
          <a:noFill/>
        </a:ln>
      </dgm:spPr>
      <dgm:t>
        <a:bodyPr/>
        <a:lstStyle/>
        <a:p>
          <a:pPr>
            <a:buNone/>
          </a:pPr>
          <a:r>
            <a:rPr lang="en-US" sz="2200" dirty="0"/>
            <a:t>Overdose Hospitalizations</a:t>
          </a:r>
        </a:p>
      </dgm:t>
    </dgm:pt>
    <dgm:pt modelId="{FB1B6C65-DEBB-4ACA-B621-BE7D77D70D24}" type="parTrans" cxnId="{FF52FC39-5C5C-4983-87D6-32C3CE35871B}">
      <dgm:prSet/>
      <dgm:spPr/>
      <dgm:t>
        <a:bodyPr/>
        <a:lstStyle/>
        <a:p>
          <a:endParaRPr lang="en-US"/>
        </a:p>
      </dgm:t>
    </dgm:pt>
    <dgm:pt modelId="{E52D19AD-C6CA-4FBA-BBEC-B259C0562C68}" type="sibTrans" cxnId="{FF52FC39-5C5C-4983-87D6-32C3CE35871B}">
      <dgm:prSet/>
      <dgm:spPr/>
      <dgm:t>
        <a:bodyPr/>
        <a:lstStyle/>
        <a:p>
          <a:endParaRPr lang="en-US"/>
        </a:p>
      </dgm:t>
    </dgm:pt>
    <dgm:pt modelId="{7BD65814-1441-4491-90CC-9385F3B6A671}">
      <dgm:prSet custT="1"/>
      <dgm:spPr/>
      <dgm:t>
        <a:bodyPr/>
        <a:lstStyle/>
        <a:p>
          <a:r>
            <a:rPr lang="en-US" sz="3200" dirty="0"/>
            <a:t>9</a:t>
          </a:r>
        </a:p>
      </dgm:t>
    </dgm:pt>
    <dgm:pt modelId="{8C31F541-4EDC-4E33-A4A7-D1CC8B576AF2}" type="parTrans" cxnId="{1DFD337D-475C-4D24-B32D-306D356B4E95}">
      <dgm:prSet/>
      <dgm:spPr/>
      <dgm:t>
        <a:bodyPr/>
        <a:lstStyle/>
        <a:p>
          <a:endParaRPr lang="en-US"/>
        </a:p>
      </dgm:t>
    </dgm:pt>
    <dgm:pt modelId="{8013BCD4-0C89-4626-BD2D-F291D2D6DFE0}" type="sibTrans" cxnId="{1DFD337D-475C-4D24-B32D-306D356B4E95}">
      <dgm:prSet/>
      <dgm:spPr/>
      <dgm:t>
        <a:bodyPr/>
        <a:lstStyle/>
        <a:p>
          <a:endParaRPr lang="en-US"/>
        </a:p>
      </dgm:t>
    </dgm:pt>
    <dgm:pt modelId="{4C7FBC54-12AD-4382-9B50-2DC8EF40F174}">
      <dgm:prSet custT="1"/>
      <dgm:spPr/>
      <dgm:t>
        <a:bodyPr/>
        <a:lstStyle/>
        <a:p>
          <a:r>
            <a:rPr lang="en-US" sz="3200" dirty="0"/>
            <a:t>45</a:t>
          </a:r>
        </a:p>
      </dgm:t>
    </dgm:pt>
    <dgm:pt modelId="{F389021A-33CC-4776-A191-421B3E0748AE}" type="parTrans" cxnId="{43554FC4-ADA0-4C77-9A07-D4EC9E46FD1E}">
      <dgm:prSet/>
      <dgm:spPr/>
      <dgm:t>
        <a:bodyPr/>
        <a:lstStyle/>
        <a:p>
          <a:endParaRPr lang="en-US"/>
        </a:p>
      </dgm:t>
    </dgm:pt>
    <dgm:pt modelId="{D6BCC6D6-1E0D-4C41-BC57-4307291F52E1}" type="sibTrans" cxnId="{43554FC4-ADA0-4C77-9A07-D4EC9E46FD1E}">
      <dgm:prSet/>
      <dgm:spPr/>
      <dgm:t>
        <a:bodyPr/>
        <a:lstStyle/>
        <a:p>
          <a:endParaRPr lang="en-US"/>
        </a:p>
      </dgm:t>
    </dgm:pt>
    <dgm:pt modelId="{05F26CB7-5AB1-4CB4-BF22-903AC1558C0A}">
      <dgm:prSet custT="1"/>
      <dgm:spPr>
        <a:solidFill>
          <a:srgbClr val="CED4DB">
            <a:alpha val="89804"/>
          </a:srgbClr>
        </a:solidFill>
      </dgm:spPr>
      <dgm:t>
        <a:bodyPr/>
        <a:lstStyle/>
        <a:p>
          <a:pPr>
            <a:buNone/>
          </a:pPr>
          <a:r>
            <a:rPr lang="en-US" sz="2200" dirty="0"/>
            <a:t>Emergency Medical Services (EMS) Encounters for suspected overdose</a:t>
          </a:r>
        </a:p>
      </dgm:t>
    </dgm:pt>
    <dgm:pt modelId="{54B74831-FF99-4A65-931A-56BD02B53FEE}" type="parTrans" cxnId="{A2AC9BE0-9AD0-479C-9C0F-1D6E2C718882}">
      <dgm:prSet/>
      <dgm:spPr/>
      <dgm:t>
        <a:bodyPr/>
        <a:lstStyle/>
        <a:p>
          <a:endParaRPr lang="en-US"/>
        </a:p>
      </dgm:t>
    </dgm:pt>
    <dgm:pt modelId="{3E23506F-1112-4B1E-B1F4-856D6D5E04A5}" type="sibTrans" cxnId="{A2AC9BE0-9AD0-479C-9C0F-1D6E2C718882}">
      <dgm:prSet/>
      <dgm:spPr/>
      <dgm:t>
        <a:bodyPr/>
        <a:lstStyle/>
        <a:p>
          <a:endParaRPr lang="en-US"/>
        </a:p>
      </dgm:t>
    </dgm:pt>
    <dgm:pt modelId="{E390A569-FE66-4FFF-8171-3492D694A4B3}">
      <dgm:prSet custT="1"/>
      <dgm:spPr>
        <a:solidFill>
          <a:srgbClr val="CED4DB">
            <a:alpha val="90000"/>
          </a:srgbClr>
        </a:solidFill>
      </dgm:spPr>
      <dgm:t>
        <a:bodyPr/>
        <a:lstStyle/>
        <a:p>
          <a:pPr>
            <a:buNone/>
          </a:pPr>
          <a:r>
            <a:rPr lang="en-US" sz="2200" dirty="0"/>
            <a:t>Overdose reversals^ by a community member administering naloxone</a:t>
          </a:r>
        </a:p>
      </dgm:t>
    </dgm:pt>
    <dgm:pt modelId="{24281E57-556E-40AF-B5BC-742D8ACE397B}" type="parTrans" cxnId="{2DF63FEF-3C27-45B6-9F31-A5FE4A494AB5}">
      <dgm:prSet/>
      <dgm:spPr/>
      <dgm:t>
        <a:bodyPr/>
        <a:lstStyle/>
        <a:p>
          <a:endParaRPr lang="en-US"/>
        </a:p>
      </dgm:t>
    </dgm:pt>
    <dgm:pt modelId="{FF586544-5640-4C6B-988D-F393262CCAA0}" type="sibTrans" cxnId="{2DF63FEF-3C27-45B6-9F31-A5FE4A494AB5}">
      <dgm:prSet/>
      <dgm:spPr/>
      <dgm:t>
        <a:bodyPr/>
        <a:lstStyle/>
        <a:p>
          <a:endParaRPr lang="en-US"/>
        </a:p>
      </dgm:t>
    </dgm:pt>
    <dgm:pt modelId="{8729B640-7C1D-4175-A8A1-CA951EA19DF1}" type="pres">
      <dgm:prSet presAssocID="{86402600-04FC-4D6B-ABC7-648EFEFF24F5}" presName="Name0" presStyleCnt="0">
        <dgm:presLayoutVars>
          <dgm:dir/>
          <dgm:animLvl val="lvl"/>
          <dgm:resizeHandles val="exact"/>
        </dgm:presLayoutVars>
      </dgm:prSet>
      <dgm:spPr/>
    </dgm:pt>
    <dgm:pt modelId="{623A48E4-F7BD-4DBD-B535-D11A2DDB806E}" type="pres">
      <dgm:prSet presAssocID="{D3F1780D-1EED-4870-B627-A16F3F91470F}" presName="linNode" presStyleCnt="0"/>
      <dgm:spPr/>
    </dgm:pt>
    <dgm:pt modelId="{1A2A13F7-B4C5-4887-A2F3-5B07206FC401}" type="pres">
      <dgm:prSet presAssocID="{D3F1780D-1EED-4870-B627-A16F3F91470F}" presName="parentText" presStyleLbl="node1" presStyleIdx="0" presStyleCnt="5" custScaleX="35270">
        <dgm:presLayoutVars>
          <dgm:chMax val="1"/>
          <dgm:bulletEnabled val="1"/>
        </dgm:presLayoutVars>
      </dgm:prSet>
      <dgm:spPr/>
    </dgm:pt>
    <dgm:pt modelId="{E3D58311-53D6-4E6E-8CD2-7D3773E1FDD9}" type="pres">
      <dgm:prSet presAssocID="{D3F1780D-1EED-4870-B627-A16F3F91470F}" presName="descendantText" presStyleLbl="alignAccFollowNode1" presStyleIdx="0" presStyleCnt="5" custScaleX="112922">
        <dgm:presLayoutVars>
          <dgm:bulletEnabled val="1"/>
        </dgm:presLayoutVars>
      </dgm:prSet>
      <dgm:spPr/>
    </dgm:pt>
    <dgm:pt modelId="{421E80BD-A98F-4D5D-8744-1C71226BEF96}" type="pres">
      <dgm:prSet presAssocID="{ACC3EF0B-5C80-4677-BDD4-813A4B9C269D}" presName="sp" presStyleCnt="0"/>
      <dgm:spPr/>
    </dgm:pt>
    <dgm:pt modelId="{67DDED1F-FE59-4D69-A9F2-994D3F54FBC5}" type="pres">
      <dgm:prSet presAssocID="{FAD21F5B-0B90-456D-BE16-85A0699F0124}" presName="linNode" presStyleCnt="0"/>
      <dgm:spPr/>
    </dgm:pt>
    <dgm:pt modelId="{89289872-F305-4DED-8F7D-51373E0B311B}" type="pres">
      <dgm:prSet presAssocID="{FAD21F5B-0B90-456D-BE16-85A0699F0124}" presName="parentText" presStyleLbl="node1" presStyleIdx="1" presStyleCnt="5" custScaleX="35270">
        <dgm:presLayoutVars>
          <dgm:chMax val="1"/>
          <dgm:bulletEnabled val="1"/>
        </dgm:presLayoutVars>
      </dgm:prSet>
      <dgm:spPr/>
    </dgm:pt>
    <dgm:pt modelId="{03EAAFF5-0C9A-4660-B1B2-89D185E700BC}" type="pres">
      <dgm:prSet presAssocID="{FAD21F5B-0B90-456D-BE16-85A0699F0124}" presName="descendantText" presStyleLbl="alignAccFollowNode1" presStyleIdx="1" presStyleCnt="5" custScaleX="113711">
        <dgm:presLayoutVars>
          <dgm:bulletEnabled val="1"/>
        </dgm:presLayoutVars>
      </dgm:prSet>
      <dgm:spPr/>
    </dgm:pt>
    <dgm:pt modelId="{FA891FCF-E485-4BE7-BB8A-098705EC568A}" type="pres">
      <dgm:prSet presAssocID="{937E4DB8-2D1A-4C6B-9EB8-75CEBF07DBBB}" presName="sp" presStyleCnt="0"/>
      <dgm:spPr/>
    </dgm:pt>
    <dgm:pt modelId="{B3C0A03A-9F49-442C-AEF5-55D93D0EBEE5}" type="pres">
      <dgm:prSet presAssocID="{C27F8495-1A8D-40BD-8890-0233BA9D12BD}" presName="linNode" presStyleCnt="0"/>
      <dgm:spPr/>
    </dgm:pt>
    <dgm:pt modelId="{469CDBD9-ED6E-4640-AAF7-5749D9739453}" type="pres">
      <dgm:prSet presAssocID="{C27F8495-1A8D-40BD-8890-0233BA9D12BD}" presName="parentText" presStyleLbl="node1" presStyleIdx="2" presStyleCnt="5" custScaleX="35270">
        <dgm:presLayoutVars>
          <dgm:chMax val="1"/>
          <dgm:bulletEnabled val="1"/>
        </dgm:presLayoutVars>
      </dgm:prSet>
      <dgm:spPr/>
    </dgm:pt>
    <dgm:pt modelId="{053EB015-9570-4F88-A936-E0688006778B}" type="pres">
      <dgm:prSet presAssocID="{C27F8495-1A8D-40BD-8890-0233BA9D12BD}" presName="descendantText" presStyleLbl="alignAccFollowNode1" presStyleIdx="2" presStyleCnt="5" custScaleX="113710">
        <dgm:presLayoutVars>
          <dgm:bulletEnabled val="1"/>
        </dgm:presLayoutVars>
      </dgm:prSet>
      <dgm:spPr/>
    </dgm:pt>
    <dgm:pt modelId="{0AAEE08D-60DF-4F3D-8D5C-2F57B4C58C8E}" type="pres">
      <dgm:prSet presAssocID="{5B45DC22-8D82-446A-BC37-1D694CB8CD53}" presName="sp" presStyleCnt="0"/>
      <dgm:spPr/>
    </dgm:pt>
    <dgm:pt modelId="{6EE297BE-5F26-4781-B22D-115B93A4D611}" type="pres">
      <dgm:prSet presAssocID="{7BD65814-1441-4491-90CC-9385F3B6A671}" presName="linNode" presStyleCnt="0"/>
      <dgm:spPr/>
    </dgm:pt>
    <dgm:pt modelId="{92F67E3C-D45C-41B4-BC02-BADADEBADAEE}" type="pres">
      <dgm:prSet presAssocID="{7BD65814-1441-4491-90CC-9385F3B6A671}" presName="parentText" presStyleLbl="node1" presStyleIdx="3" presStyleCnt="5" custScaleX="35971">
        <dgm:presLayoutVars>
          <dgm:chMax val="1"/>
          <dgm:bulletEnabled val="1"/>
        </dgm:presLayoutVars>
      </dgm:prSet>
      <dgm:spPr/>
    </dgm:pt>
    <dgm:pt modelId="{2B7F0548-9726-4989-898B-32ADF823E75E}" type="pres">
      <dgm:prSet presAssocID="{7BD65814-1441-4491-90CC-9385F3B6A671}" presName="descendantText" presStyleLbl="alignAccFollowNode1" presStyleIdx="3" presStyleCnt="5" custScaleX="113801">
        <dgm:presLayoutVars>
          <dgm:bulletEnabled val="1"/>
        </dgm:presLayoutVars>
      </dgm:prSet>
      <dgm:spPr/>
    </dgm:pt>
    <dgm:pt modelId="{94FBB49D-52C9-44BA-88CB-868D800A459E}" type="pres">
      <dgm:prSet presAssocID="{8013BCD4-0C89-4626-BD2D-F291D2D6DFE0}" presName="sp" presStyleCnt="0"/>
      <dgm:spPr/>
    </dgm:pt>
    <dgm:pt modelId="{819AC726-EB9F-40CE-B2CC-1A986B1D82E9}" type="pres">
      <dgm:prSet presAssocID="{4C7FBC54-12AD-4382-9B50-2DC8EF40F174}" presName="linNode" presStyleCnt="0"/>
      <dgm:spPr/>
    </dgm:pt>
    <dgm:pt modelId="{EAC5AABC-2B43-4A60-A91D-6CE6618AB52F}" type="pres">
      <dgm:prSet presAssocID="{4C7FBC54-12AD-4382-9B50-2DC8EF40F174}" presName="parentText" presStyleLbl="node1" presStyleIdx="4" presStyleCnt="5" custScaleX="35270">
        <dgm:presLayoutVars>
          <dgm:chMax val="1"/>
          <dgm:bulletEnabled val="1"/>
        </dgm:presLayoutVars>
      </dgm:prSet>
      <dgm:spPr/>
    </dgm:pt>
    <dgm:pt modelId="{A9A9034C-4760-4597-B196-12624E0C30BD}" type="pres">
      <dgm:prSet presAssocID="{4C7FBC54-12AD-4382-9B50-2DC8EF40F174}" presName="descendantText" presStyleLbl="alignAccFollowNode1" presStyleIdx="4" presStyleCnt="5" custScaleX="114499">
        <dgm:presLayoutVars>
          <dgm:bulletEnabled val="1"/>
        </dgm:presLayoutVars>
      </dgm:prSet>
      <dgm:spPr/>
    </dgm:pt>
  </dgm:ptLst>
  <dgm:cxnLst>
    <dgm:cxn modelId="{57C3792B-F2EB-4FF1-8EEF-FCA5EC08CC6B}" type="presOf" srcId="{86402600-04FC-4D6B-ABC7-648EFEFF24F5}" destId="{8729B640-7C1D-4175-A8A1-CA951EA19DF1}" srcOrd="0" destOrd="0" presId="urn:microsoft.com/office/officeart/2005/8/layout/vList5"/>
    <dgm:cxn modelId="{FF52FC39-5C5C-4983-87D6-32C3CE35871B}" srcId="{FAD21F5B-0B90-456D-BE16-85A0699F0124}" destId="{BBCF318F-CFDA-431F-924A-0E785FDF5D90}" srcOrd="0" destOrd="0" parTransId="{FB1B6C65-DEBB-4ACA-B621-BE7D77D70D24}" sibTransId="{E52D19AD-C6CA-4FBA-BBEC-B259C0562C68}"/>
    <dgm:cxn modelId="{CF09805C-46B3-42FD-A404-BCC5E2D1186D}" srcId="{86402600-04FC-4D6B-ABC7-648EFEFF24F5}" destId="{C27F8495-1A8D-40BD-8890-0233BA9D12BD}" srcOrd="2" destOrd="0" parTransId="{3646877B-3574-4C92-B771-4F4417232F22}" sibTransId="{5B45DC22-8D82-446A-BC37-1D694CB8CD53}"/>
    <dgm:cxn modelId="{27F8C462-B5CC-43B4-88D9-9500328F1E25}" type="presOf" srcId="{3D40425C-6A8F-4C19-8D63-3EF4A4BF0D81}" destId="{053EB015-9570-4F88-A936-E0688006778B}" srcOrd="0" destOrd="0" presId="urn:microsoft.com/office/officeart/2005/8/layout/vList5"/>
    <dgm:cxn modelId="{84977A63-0958-4CFB-9EAF-DE8359D07087}" srcId="{D3F1780D-1EED-4870-B627-A16F3F91470F}" destId="{06698EB6-B72E-4747-91E6-81D20B6D08F9}" srcOrd="0" destOrd="0" parTransId="{65C6D6B3-27EC-4D4D-AB4B-BC4A8F9338B2}" sibTransId="{2D7F1649-5741-4414-8CCC-2AEFA915DBC5}"/>
    <dgm:cxn modelId="{F1E99C6D-69AB-47B9-B20C-822D9C98546C}" type="presOf" srcId="{C27F8495-1A8D-40BD-8890-0233BA9D12BD}" destId="{469CDBD9-ED6E-4640-AAF7-5749D9739453}" srcOrd="0" destOrd="0" presId="urn:microsoft.com/office/officeart/2005/8/layout/vList5"/>
    <dgm:cxn modelId="{9564B851-5617-4B1C-9A51-06CE7D62ABA5}" srcId="{C27F8495-1A8D-40BD-8890-0233BA9D12BD}" destId="{3D40425C-6A8F-4C19-8D63-3EF4A4BF0D81}" srcOrd="0" destOrd="0" parTransId="{1D7989EB-4556-4ACB-96EC-FF8D1C7EBAFF}" sibTransId="{2162647A-7E44-40C0-B231-4BE8070A0E61}"/>
    <dgm:cxn modelId="{30463252-3D0B-434B-A3FE-AC1E00ABD3B2}" type="presOf" srcId="{7BD65814-1441-4491-90CC-9385F3B6A671}" destId="{92F67E3C-D45C-41B4-BC02-BADADEBADAEE}" srcOrd="0" destOrd="0" presId="urn:microsoft.com/office/officeart/2005/8/layout/vList5"/>
    <dgm:cxn modelId="{1DFD337D-475C-4D24-B32D-306D356B4E95}" srcId="{86402600-04FC-4D6B-ABC7-648EFEFF24F5}" destId="{7BD65814-1441-4491-90CC-9385F3B6A671}" srcOrd="3" destOrd="0" parTransId="{8C31F541-4EDC-4E33-A4A7-D1CC8B576AF2}" sibTransId="{8013BCD4-0C89-4626-BD2D-F291D2D6DFE0}"/>
    <dgm:cxn modelId="{AFFB3681-F1AF-49EA-9494-B05195AAAF93}" type="presOf" srcId="{BBCF318F-CFDA-431F-924A-0E785FDF5D90}" destId="{03EAAFF5-0C9A-4660-B1B2-89D185E700BC}" srcOrd="0" destOrd="0" presId="urn:microsoft.com/office/officeart/2005/8/layout/vList5"/>
    <dgm:cxn modelId="{97B88B81-1B1B-4CA1-8FFA-16048372EFF6}" type="presOf" srcId="{D3F1780D-1EED-4870-B627-A16F3F91470F}" destId="{1A2A13F7-B4C5-4887-A2F3-5B07206FC401}" srcOrd="0" destOrd="0" presId="urn:microsoft.com/office/officeart/2005/8/layout/vList5"/>
    <dgm:cxn modelId="{C8C10A99-524F-410B-BE51-4D6B8235A6AA}" srcId="{86402600-04FC-4D6B-ABC7-648EFEFF24F5}" destId="{D3F1780D-1EED-4870-B627-A16F3F91470F}" srcOrd="0" destOrd="0" parTransId="{C83E5298-DC09-4849-9DB3-CBDD9757FD72}" sibTransId="{ACC3EF0B-5C80-4677-BDD4-813A4B9C269D}"/>
    <dgm:cxn modelId="{43554FC4-ADA0-4C77-9A07-D4EC9E46FD1E}" srcId="{86402600-04FC-4D6B-ABC7-648EFEFF24F5}" destId="{4C7FBC54-12AD-4382-9B50-2DC8EF40F174}" srcOrd="4" destOrd="0" parTransId="{F389021A-33CC-4776-A191-421B3E0748AE}" sibTransId="{D6BCC6D6-1E0D-4C41-BC57-4307291F52E1}"/>
    <dgm:cxn modelId="{C6F8BDC6-750D-4E59-8D8A-6B25A622FB10}" type="presOf" srcId="{4C7FBC54-12AD-4382-9B50-2DC8EF40F174}" destId="{EAC5AABC-2B43-4A60-A91D-6CE6618AB52F}" srcOrd="0" destOrd="0" presId="urn:microsoft.com/office/officeart/2005/8/layout/vList5"/>
    <dgm:cxn modelId="{A2AC9BE0-9AD0-479C-9C0F-1D6E2C718882}" srcId="{7BD65814-1441-4491-90CC-9385F3B6A671}" destId="{05F26CB7-5AB1-4CB4-BF22-903AC1558C0A}" srcOrd="0" destOrd="0" parTransId="{54B74831-FF99-4A65-931A-56BD02B53FEE}" sibTransId="{3E23506F-1112-4B1E-B1F4-856D6D5E04A5}"/>
    <dgm:cxn modelId="{6A4F8DE1-CE04-4B90-8C7F-2D245CE9F4B8}" type="presOf" srcId="{05F26CB7-5AB1-4CB4-BF22-903AC1558C0A}" destId="{2B7F0548-9726-4989-898B-32ADF823E75E}" srcOrd="0" destOrd="0" presId="urn:microsoft.com/office/officeart/2005/8/layout/vList5"/>
    <dgm:cxn modelId="{2DF63FEF-3C27-45B6-9F31-A5FE4A494AB5}" srcId="{4C7FBC54-12AD-4382-9B50-2DC8EF40F174}" destId="{E390A569-FE66-4FFF-8171-3492D694A4B3}" srcOrd="0" destOrd="0" parTransId="{24281E57-556E-40AF-B5BC-742D8ACE397B}" sibTransId="{FF586544-5640-4C6B-988D-F393262CCAA0}"/>
    <dgm:cxn modelId="{9E0DECEF-E986-4496-B293-C0238AEBA816}" type="presOf" srcId="{06698EB6-B72E-4747-91E6-81D20B6D08F9}" destId="{E3D58311-53D6-4E6E-8CD2-7D3773E1FDD9}" srcOrd="0" destOrd="0" presId="urn:microsoft.com/office/officeart/2005/8/layout/vList5"/>
    <dgm:cxn modelId="{A194EEF5-359F-43FC-897D-FE8BB76ECA5A}" type="presOf" srcId="{FAD21F5B-0B90-456D-BE16-85A0699F0124}" destId="{89289872-F305-4DED-8F7D-51373E0B311B}" srcOrd="0" destOrd="0" presId="urn:microsoft.com/office/officeart/2005/8/layout/vList5"/>
    <dgm:cxn modelId="{331470F7-2C10-4547-8EE6-B62B0592099D}" type="presOf" srcId="{E390A569-FE66-4FFF-8171-3492D694A4B3}" destId="{A9A9034C-4760-4597-B196-12624E0C30BD}" srcOrd="0" destOrd="0" presId="urn:microsoft.com/office/officeart/2005/8/layout/vList5"/>
    <dgm:cxn modelId="{EBEC64FF-0127-4CCF-AD27-AA87DBA19D3C}" srcId="{86402600-04FC-4D6B-ABC7-648EFEFF24F5}" destId="{FAD21F5B-0B90-456D-BE16-85A0699F0124}" srcOrd="1" destOrd="0" parTransId="{F539803B-BC1D-4081-B15B-82FCF3A69A9E}" sibTransId="{937E4DB8-2D1A-4C6B-9EB8-75CEBF07DBBB}"/>
    <dgm:cxn modelId="{3B3B8A5C-F989-4AC0-B1D7-B0DCD8F56067}" type="presParOf" srcId="{8729B640-7C1D-4175-A8A1-CA951EA19DF1}" destId="{623A48E4-F7BD-4DBD-B535-D11A2DDB806E}" srcOrd="0" destOrd="0" presId="urn:microsoft.com/office/officeart/2005/8/layout/vList5"/>
    <dgm:cxn modelId="{8690165A-DD95-4958-9E91-55E772F1B9EA}" type="presParOf" srcId="{623A48E4-F7BD-4DBD-B535-D11A2DDB806E}" destId="{1A2A13F7-B4C5-4887-A2F3-5B07206FC401}" srcOrd="0" destOrd="0" presId="urn:microsoft.com/office/officeart/2005/8/layout/vList5"/>
    <dgm:cxn modelId="{12E98BA3-E5AD-43F7-95AD-AABA24A67682}" type="presParOf" srcId="{623A48E4-F7BD-4DBD-B535-D11A2DDB806E}" destId="{E3D58311-53D6-4E6E-8CD2-7D3773E1FDD9}" srcOrd="1" destOrd="0" presId="urn:microsoft.com/office/officeart/2005/8/layout/vList5"/>
    <dgm:cxn modelId="{5FF556DE-AE90-4035-AB38-38EA0DFA387C}" type="presParOf" srcId="{8729B640-7C1D-4175-A8A1-CA951EA19DF1}" destId="{421E80BD-A98F-4D5D-8744-1C71226BEF96}" srcOrd="1" destOrd="0" presId="urn:microsoft.com/office/officeart/2005/8/layout/vList5"/>
    <dgm:cxn modelId="{FA92CB6A-8C5C-4152-8C79-3248878F3B57}" type="presParOf" srcId="{8729B640-7C1D-4175-A8A1-CA951EA19DF1}" destId="{67DDED1F-FE59-4D69-A9F2-994D3F54FBC5}" srcOrd="2" destOrd="0" presId="urn:microsoft.com/office/officeart/2005/8/layout/vList5"/>
    <dgm:cxn modelId="{CC5AD181-B546-4759-813C-AFC44B9C1D1D}" type="presParOf" srcId="{67DDED1F-FE59-4D69-A9F2-994D3F54FBC5}" destId="{89289872-F305-4DED-8F7D-51373E0B311B}" srcOrd="0" destOrd="0" presId="urn:microsoft.com/office/officeart/2005/8/layout/vList5"/>
    <dgm:cxn modelId="{7B25FDEE-F72D-4BBB-B1C0-55F980796592}" type="presParOf" srcId="{67DDED1F-FE59-4D69-A9F2-994D3F54FBC5}" destId="{03EAAFF5-0C9A-4660-B1B2-89D185E700BC}" srcOrd="1" destOrd="0" presId="urn:microsoft.com/office/officeart/2005/8/layout/vList5"/>
    <dgm:cxn modelId="{69DBE5EC-2D1E-4502-8CD0-17A572F7F3B3}" type="presParOf" srcId="{8729B640-7C1D-4175-A8A1-CA951EA19DF1}" destId="{FA891FCF-E485-4BE7-BB8A-098705EC568A}" srcOrd="3" destOrd="0" presId="urn:microsoft.com/office/officeart/2005/8/layout/vList5"/>
    <dgm:cxn modelId="{038DA3D4-B0E4-4038-8E34-E233692C3AA0}" type="presParOf" srcId="{8729B640-7C1D-4175-A8A1-CA951EA19DF1}" destId="{B3C0A03A-9F49-442C-AEF5-55D93D0EBEE5}" srcOrd="4" destOrd="0" presId="urn:microsoft.com/office/officeart/2005/8/layout/vList5"/>
    <dgm:cxn modelId="{92001AC3-3C38-45C0-9DCE-597093F6FCEC}" type="presParOf" srcId="{B3C0A03A-9F49-442C-AEF5-55D93D0EBEE5}" destId="{469CDBD9-ED6E-4640-AAF7-5749D9739453}" srcOrd="0" destOrd="0" presId="urn:microsoft.com/office/officeart/2005/8/layout/vList5"/>
    <dgm:cxn modelId="{42FC2EEB-B697-4A34-950F-4E67E77FA5E9}" type="presParOf" srcId="{B3C0A03A-9F49-442C-AEF5-55D93D0EBEE5}" destId="{053EB015-9570-4F88-A936-E0688006778B}" srcOrd="1" destOrd="0" presId="urn:microsoft.com/office/officeart/2005/8/layout/vList5"/>
    <dgm:cxn modelId="{F043C984-51BD-4631-B3CB-758643317063}" type="presParOf" srcId="{8729B640-7C1D-4175-A8A1-CA951EA19DF1}" destId="{0AAEE08D-60DF-4F3D-8D5C-2F57B4C58C8E}" srcOrd="5" destOrd="0" presId="urn:microsoft.com/office/officeart/2005/8/layout/vList5"/>
    <dgm:cxn modelId="{9BD431D8-1B28-42FD-98F6-1C604C54CBBB}" type="presParOf" srcId="{8729B640-7C1D-4175-A8A1-CA951EA19DF1}" destId="{6EE297BE-5F26-4781-B22D-115B93A4D611}" srcOrd="6" destOrd="0" presId="urn:microsoft.com/office/officeart/2005/8/layout/vList5"/>
    <dgm:cxn modelId="{4ABCA29F-9DD2-4E9E-B4F9-92AA25A59538}" type="presParOf" srcId="{6EE297BE-5F26-4781-B22D-115B93A4D611}" destId="{92F67E3C-D45C-41B4-BC02-BADADEBADAEE}" srcOrd="0" destOrd="0" presId="urn:microsoft.com/office/officeart/2005/8/layout/vList5"/>
    <dgm:cxn modelId="{68870ED1-FB5B-4C85-A455-59D8AA2E54D7}" type="presParOf" srcId="{6EE297BE-5F26-4781-B22D-115B93A4D611}" destId="{2B7F0548-9726-4989-898B-32ADF823E75E}" srcOrd="1" destOrd="0" presId="urn:microsoft.com/office/officeart/2005/8/layout/vList5"/>
    <dgm:cxn modelId="{75BA5031-C23A-4CC9-B8A7-1C59359070AD}" type="presParOf" srcId="{8729B640-7C1D-4175-A8A1-CA951EA19DF1}" destId="{94FBB49D-52C9-44BA-88CB-868D800A459E}" srcOrd="7" destOrd="0" presId="urn:microsoft.com/office/officeart/2005/8/layout/vList5"/>
    <dgm:cxn modelId="{95BE9503-FC1A-40E7-A506-D9A793592BB8}" type="presParOf" srcId="{8729B640-7C1D-4175-A8A1-CA951EA19DF1}" destId="{819AC726-EB9F-40CE-B2CC-1A986B1D82E9}" srcOrd="8" destOrd="0" presId="urn:microsoft.com/office/officeart/2005/8/layout/vList5"/>
    <dgm:cxn modelId="{C9D7BFF8-F635-4D93-8266-5D0FCDC2DF39}" type="presParOf" srcId="{819AC726-EB9F-40CE-B2CC-1A986B1D82E9}" destId="{EAC5AABC-2B43-4A60-A91D-6CE6618AB52F}" srcOrd="0" destOrd="0" presId="urn:microsoft.com/office/officeart/2005/8/layout/vList5"/>
    <dgm:cxn modelId="{AEEE9CF7-43AC-4CB5-B1AD-50C632A4628E}" type="presParOf" srcId="{819AC726-EB9F-40CE-B2CC-1A986B1D82E9}" destId="{A9A9034C-4760-4597-B196-12624E0C30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21DB5B-89ED-43EE-BB8E-6A8F197B214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DECE289F-E59D-4B6F-A052-9091E2E7E0F8}">
      <dgm:prSet phldrT="[Text]" custT="1"/>
      <dgm:spPr>
        <a:solidFill>
          <a:schemeClr val="tx2">
            <a:lumMod val="50000"/>
          </a:schemeClr>
        </a:solidFill>
        <a:ln>
          <a:solidFill>
            <a:schemeClr val="bg1">
              <a:lumMod val="85000"/>
            </a:schemeClr>
          </a:solidFill>
        </a:ln>
      </dgm:spPr>
      <dgm:t>
        <a:bodyPr/>
        <a:lstStyle/>
        <a:p>
          <a:r>
            <a:rPr lang="en-US" sz="1600" dirty="0">
              <a:solidFill>
                <a:schemeClr val="bg1"/>
              </a:solidFill>
            </a:rPr>
            <a:t>Any Opioid</a:t>
          </a:r>
        </a:p>
      </dgm:t>
    </dgm:pt>
    <dgm:pt modelId="{82D02BB4-B4EF-4B5A-9A71-D4C0DAE57CD0}" type="parTrans" cxnId="{F9EDA942-4401-499F-94CF-4E7092CE2CFC}">
      <dgm:prSet/>
      <dgm:spPr/>
      <dgm:t>
        <a:bodyPr/>
        <a:lstStyle/>
        <a:p>
          <a:endParaRPr lang="en-US"/>
        </a:p>
      </dgm:t>
    </dgm:pt>
    <dgm:pt modelId="{13CB773E-8E16-477F-BC4F-F0802FC89F38}" type="sibTrans" cxnId="{F9EDA942-4401-499F-94CF-4E7092CE2CFC}">
      <dgm:prSet/>
      <dgm:spPr/>
      <dgm:t>
        <a:bodyPr/>
        <a:lstStyle/>
        <a:p>
          <a:endParaRPr lang="en-US"/>
        </a:p>
      </dgm:t>
    </dgm:pt>
    <dgm:pt modelId="{F57332F4-09E2-4813-8102-BD5F26E01E14}">
      <dgm:prSet phldrT="[Text]" custT="1"/>
      <dgm:spPr>
        <a:solidFill>
          <a:schemeClr val="accent1"/>
        </a:solidFill>
        <a:ln>
          <a:solidFill>
            <a:schemeClr val="accent1"/>
          </a:solidFill>
        </a:ln>
      </dgm:spPr>
      <dgm:t>
        <a:bodyPr/>
        <a:lstStyle/>
        <a:p>
          <a:r>
            <a:rPr lang="en-US" sz="1600" dirty="0">
              <a:solidFill>
                <a:schemeClr val="bg1"/>
              </a:solidFill>
            </a:rPr>
            <a:t>Rx Opioids</a:t>
          </a:r>
        </a:p>
      </dgm:t>
    </dgm:pt>
    <dgm:pt modelId="{86DED965-73AF-47A2-BC1E-A43FA6B0CF4A}" type="parTrans" cxnId="{208EA3CE-4244-4CF7-A007-9888A753D5C3}">
      <dgm:prSet/>
      <dgm:spPr/>
      <dgm:t>
        <a:bodyPr/>
        <a:lstStyle/>
        <a:p>
          <a:endParaRPr lang="en-US"/>
        </a:p>
      </dgm:t>
    </dgm:pt>
    <dgm:pt modelId="{4C589C73-813F-44C1-949C-A096FC312A34}" type="sibTrans" cxnId="{208EA3CE-4244-4CF7-A007-9888A753D5C3}">
      <dgm:prSet/>
      <dgm:spPr/>
      <dgm:t>
        <a:bodyPr/>
        <a:lstStyle/>
        <a:p>
          <a:endParaRPr lang="en-US"/>
        </a:p>
      </dgm:t>
    </dgm:pt>
    <dgm:pt modelId="{11E565B6-2A0E-4900-BC21-38812849D017}">
      <dgm:prSet phldrT="[Text]" custT="1"/>
      <dgm:spPr>
        <a:solidFill>
          <a:schemeClr val="accent3"/>
        </a:solidFill>
        <a:ln>
          <a:solidFill>
            <a:schemeClr val="accent3"/>
          </a:solidFill>
        </a:ln>
      </dgm:spPr>
      <dgm:t>
        <a:bodyPr/>
        <a:lstStyle/>
        <a:p>
          <a:r>
            <a:rPr lang="en-US" sz="1600" dirty="0">
              <a:solidFill>
                <a:schemeClr val="bg1"/>
              </a:solidFill>
            </a:rPr>
            <a:t>Illicit Opioids</a:t>
          </a:r>
        </a:p>
      </dgm:t>
    </dgm:pt>
    <dgm:pt modelId="{AA32CB27-30CC-45A8-9782-534BB8A76D82}" type="parTrans" cxnId="{AD2DB802-A8A0-4F07-A6E5-FB9583425CA8}">
      <dgm:prSet/>
      <dgm:spPr/>
      <dgm:t>
        <a:bodyPr/>
        <a:lstStyle/>
        <a:p>
          <a:endParaRPr lang="en-US"/>
        </a:p>
      </dgm:t>
    </dgm:pt>
    <dgm:pt modelId="{066B331A-EF26-4E18-81E9-9EA78675224B}" type="sibTrans" cxnId="{AD2DB802-A8A0-4F07-A6E5-FB9583425CA8}">
      <dgm:prSet/>
      <dgm:spPr/>
      <dgm:t>
        <a:bodyPr/>
        <a:lstStyle/>
        <a:p>
          <a:endParaRPr lang="en-US"/>
        </a:p>
      </dgm:t>
    </dgm:pt>
    <dgm:pt modelId="{25EDCD1F-0BEE-4AB5-9E38-FD098D9C73C9}">
      <dgm:prSet custT="1"/>
      <dgm:spPr>
        <a:solidFill>
          <a:schemeClr val="accent1"/>
        </a:solidFill>
        <a:ln>
          <a:solidFill>
            <a:schemeClr val="accent1"/>
          </a:solidFill>
        </a:ln>
      </dgm:spPr>
      <dgm:t>
        <a:bodyPr/>
        <a:lstStyle/>
        <a:p>
          <a:r>
            <a:rPr lang="en-US" sz="1600" dirty="0">
              <a:solidFill>
                <a:schemeClr val="bg1"/>
              </a:solidFill>
            </a:rPr>
            <a:t>Other Rx Opioids</a:t>
          </a:r>
        </a:p>
      </dgm:t>
    </dgm:pt>
    <dgm:pt modelId="{45314518-F64C-443E-BAD5-5E0B5A22EF5F}" type="parTrans" cxnId="{72B1467D-1773-4233-8734-B532AA0AE203}">
      <dgm:prSet/>
      <dgm:spPr>
        <a:solidFill>
          <a:srgbClr val="000000"/>
        </a:solidFill>
      </dgm:spPr>
      <dgm:t>
        <a:bodyPr/>
        <a:lstStyle/>
        <a:p>
          <a:endParaRPr lang="en-US"/>
        </a:p>
      </dgm:t>
    </dgm:pt>
    <dgm:pt modelId="{7EADAA1C-0EE1-4DB6-A2AE-F2B2E350B05D}" type="sibTrans" cxnId="{72B1467D-1773-4233-8734-B532AA0AE203}">
      <dgm:prSet/>
      <dgm:spPr/>
      <dgm:t>
        <a:bodyPr/>
        <a:lstStyle/>
        <a:p>
          <a:endParaRPr lang="en-US"/>
        </a:p>
      </dgm:t>
    </dgm:pt>
    <dgm:pt modelId="{105F0518-BB03-4DA4-B6C3-704256B33618}">
      <dgm:prSet custT="1"/>
      <dgm:spPr>
        <a:solidFill>
          <a:schemeClr val="accent1"/>
        </a:solidFill>
        <a:ln>
          <a:solidFill>
            <a:schemeClr val="accent1"/>
          </a:solidFill>
        </a:ln>
      </dgm:spPr>
      <dgm:t>
        <a:bodyPr/>
        <a:lstStyle/>
        <a:p>
          <a:r>
            <a:rPr lang="en-US" sz="1600" dirty="0">
              <a:solidFill>
                <a:schemeClr val="bg1"/>
              </a:solidFill>
            </a:rPr>
            <a:t>Methadone</a:t>
          </a:r>
        </a:p>
      </dgm:t>
    </dgm:pt>
    <dgm:pt modelId="{A06D95BF-4299-4B8D-A7D6-DEC1C573EE74}" type="parTrans" cxnId="{A51D0503-7130-4563-9AE1-6E4266931A4E}">
      <dgm:prSet/>
      <dgm:spPr/>
      <dgm:t>
        <a:bodyPr/>
        <a:lstStyle/>
        <a:p>
          <a:endParaRPr lang="en-US"/>
        </a:p>
      </dgm:t>
    </dgm:pt>
    <dgm:pt modelId="{F29F4FF7-EE98-4F3F-9747-AA6494483AA8}" type="sibTrans" cxnId="{A51D0503-7130-4563-9AE1-6E4266931A4E}">
      <dgm:prSet/>
      <dgm:spPr/>
      <dgm:t>
        <a:bodyPr/>
        <a:lstStyle/>
        <a:p>
          <a:endParaRPr lang="en-US"/>
        </a:p>
      </dgm:t>
    </dgm:pt>
    <dgm:pt modelId="{53244FD3-52E2-46FE-A7D9-52469A118755}">
      <dgm:prSet custT="1"/>
      <dgm:spPr>
        <a:solidFill>
          <a:schemeClr val="accent3"/>
        </a:solidFill>
        <a:ln>
          <a:solidFill>
            <a:schemeClr val="accent3"/>
          </a:solidFill>
        </a:ln>
      </dgm:spPr>
      <dgm:t>
        <a:bodyPr/>
        <a:lstStyle/>
        <a:p>
          <a:r>
            <a:rPr lang="en-US" sz="1600" dirty="0">
              <a:solidFill>
                <a:schemeClr val="bg1"/>
              </a:solidFill>
            </a:rPr>
            <a:t>Heroin</a:t>
          </a:r>
        </a:p>
      </dgm:t>
    </dgm:pt>
    <dgm:pt modelId="{76247131-F349-49C4-8985-E56122E4C3D8}" type="parTrans" cxnId="{9646C80E-A9F7-4CE3-B64C-BF48EFFE8E8A}">
      <dgm:prSet/>
      <dgm:spPr/>
      <dgm:t>
        <a:bodyPr/>
        <a:lstStyle/>
        <a:p>
          <a:endParaRPr lang="en-US"/>
        </a:p>
      </dgm:t>
    </dgm:pt>
    <dgm:pt modelId="{43FAE316-7775-457A-AA3A-B333E0472B2C}" type="sibTrans" cxnId="{9646C80E-A9F7-4CE3-B64C-BF48EFFE8E8A}">
      <dgm:prSet/>
      <dgm:spPr/>
      <dgm:t>
        <a:bodyPr/>
        <a:lstStyle/>
        <a:p>
          <a:endParaRPr lang="en-US"/>
        </a:p>
      </dgm:t>
    </dgm:pt>
    <dgm:pt modelId="{EAE59F34-7051-4647-AD23-94731ADC9C5B}">
      <dgm:prSet custT="1"/>
      <dgm:spPr>
        <a:solidFill>
          <a:schemeClr val="accent3"/>
        </a:solidFill>
        <a:ln>
          <a:solidFill>
            <a:schemeClr val="accent3"/>
          </a:solidFill>
        </a:ln>
      </dgm:spPr>
      <dgm:t>
        <a:bodyPr/>
        <a:lstStyle/>
        <a:p>
          <a:r>
            <a:rPr lang="en-US" sz="1600" dirty="0">
              <a:solidFill>
                <a:schemeClr val="bg1"/>
              </a:solidFill>
            </a:rPr>
            <a:t>Fentanyl (Other Synthetic Narcotics)</a:t>
          </a:r>
        </a:p>
      </dgm:t>
    </dgm:pt>
    <dgm:pt modelId="{7B0BD401-729C-41D9-B771-532F0FED7A1F}" type="parTrans" cxnId="{1D8A3528-49B0-46A4-8B15-46A8B5DB010E}">
      <dgm:prSet/>
      <dgm:spPr/>
      <dgm:t>
        <a:bodyPr/>
        <a:lstStyle/>
        <a:p>
          <a:endParaRPr lang="en-US"/>
        </a:p>
      </dgm:t>
    </dgm:pt>
    <dgm:pt modelId="{47A0EFCC-60A2-4F93-AF69-61E36E7ABB5B}" type="sibTrans" cxnId="{1D8A3528-49B0-46A4-8B15-46A8B5DB010E}">
      <dgm:prSet/>
      <dgm:spPr/>
      <dgm:t>
        <a:bodyPr/>
        <a:lstStyle/>
        <a:p>
          <a:endParaRPr lang="en-US"/>
        </a:p>
      </dgm:t>
    </dgm:pt>
    <dgm:pt modelId="{694F0CA0-DE9E-4EC8-8F63-ADD9C08393F0}">
      <dgm:prSet custT="1"/>
      <dgm:spPr>
        <a:solidFill>
          <a:schemeClr val="tx2">
            <a:lumMod val="50000"/>
          </a:schemeClr>
        </a:solidFill>
        <a:ln>
          <a:solidFill>
            <a:schemeClr val="bg1">
              <a:lumMod val="85000"/>
            </a:schemeClr>
          </a:solidFill>
        </a:ln>
      </dgm:spPr>
      <dgm:t>
        <a:bodyPr/>
        <a:lstStyle/>
        <a:p>
          <a:r>
            <a:rPr lang="en-US" sz="1600" dirty="0">
              <a:solidFill>
                <a:schemeClr val="bg1"/>
              </a:solidFill>
            </a:rPr>
            <a:t>Any Stimulant</a:t>
          </a:r>
        </a:p>
      </dgm:t>
    </dgm:pt>
    <dgm:pt modelId="{20D8E8A3-672C-4E63-BB7D-B21BCFC49422}" type="parTrans" cxnId="{4A617DF1-CB4F-4F6C-8F26-308F018BA1A5}">
      <dgm:prSet/>
      <dgm:spPr/>
      <dgm:t>
        <a:bodyPr/>
        <a:lstStyle/>
        <a:p>
          <a:endParaRPr lang="en-US"/>
        </a:p>
      </dgm:t>
    </dgm:pt>
    <dgm:pt modelId="{FC4A747C-25E7-4074-8920-A53CF4691B9D}" type="sibTrans" cxnId="{4A617DF1-CB4F-4F6C-8F26-308F018BA1A5}">
      <dgm:prSet/>
      <dgm:spPr/>
      <dgm:t>
        <a:bodyPr/>
        <a:lstStyle/>
        <a:p>
          <a:endParaRPr lang="en-US"/>
        </a:p>
      </dgm:t>
    </dgm:pt>
    <dgm:pt modelId="{1EE2CB1F-9875-49D6-B1D6-E22F1E8C9F72}">
      <dgm:prSet custT="1"/>
      <dgm:spPr>
        <a:solidFill>
          <a:schemeClr val="tx2">
            <a:lumMod val="50000"/>
          </a:schemeClr>
        </a:solidFill>
        <a:ln>
          <a:solidFill>
            <a:schemeClr val="bg1">
              <a:lumMod val="85000"/>
            </a:schemeClr>
          </a:solidFill>
        </a:ln>
      </dgm:spPr>
      <dgm:t>
        <a:bodyPr/>
        <a:lstStyle/>
        <a:p>
          <a:r>
            <a:rPr lang="en-US" sz="1600" dirty="0">
              <a:solidFill>
                <a:schemeClr val="bg1"/>
              </a:solidFill>
            </a:rPr>
            <a:t>Other</a:t>
          </a:r>
          <a:endParaRPr lang="en-US" sz="1400" dirty="0">
            <a:solidFill>
              <a:schemeClr val="bg1"/>
            </a:solidFill>
          </a:endParaRPr>
        </a:p>
      </dgm:t>
    </dgm:pt>
    <dgm:pt modelId="{11C28286-B052-4B4B-85A0-D5923E608BBA}" type="parTrans" cxnId="{AFDB042A-54ED-4960-88B1-E7EE5FA3F785}">
      <dgm:prSet/>
      <dgm:spPr/>
      <dgm:t>
        <a:bodyPr/>
        <a:lstStyle/>
        <a:p>
          <a:endParaRPr lang="en-US">
            <a:solidFill>
              <a:schemeClr val="tx1"/>
            </a:solidFill>
          </a:endParaRPr>
        </a:p>
      </dgm:t>
    </dgm:pt>
    <dgm:pt modelId="{416D5368-5BD7-4C99-A432-71FE288949A0}" type="sibTrans" cxnId="{AFDB042A-54ED-4960-88B1-E7EE5FA3F785}">
      <dgm:prSet/>
      <dgm:spPr/>
      <dgm:t>
        <a:bodyPr/>
        <a:lstStyle/>
        <a:p>
          <a:endParaRPr lang="en-US"/>
        </a:p>
      </dgm:t>
    </dgm:pt>
    <dgm:pt modelId="{4AF969CB-0B5F-4D12-A8B1-46091C82A47E}">
      <dgm:prSet custT="1"/>
      <dgm:spPr>
        <a:solidFill>
          <a:srgbClr val="A47C0C"/>
        </a:solidFill>
        <a:ln>
          <a:solidFill>
            <a:srgbClr val="BE900E"/>
          </a:solidFill>
        </a:ln>
      </dgm:spPr>
      <dgm:t>
        <a:bodyPr/>
        <a:lstStyle/>
        <a:p>
          <a:r>
            <a:rPr lang="en-US" sz="1600" dirty="0">
              <a:solidFill>
                <a:schemeClr val="bg1"/>
              </a:solidFill>
            </a:rPr>
            <a:t>Antiepileptics</a:t>
          </a:r>
        </a:p>
        <a:p>
          <a:r>
            <a:rPr lang="en-US" sz="1600" dirty="0">
              <a:solidFill>
                <a:schemeClr val="bg1"/>
              </a:solidFill>
            </a:rPr>
            <a:t>(Gabapentin)</a:t>
          </a:r>
        </a:p>
      </dgm:t>
    </dgm:pt>
    <dgm:pt modelId="{B989AE85-A886-489D-AB9F-E68B3951D5F2}" type="parTrans" cxnId="{C2A8BA57-3277-4336-AB7F-9F6BDB21251C}">
      <dgm:prSet/>
      <dgm:spPr/>
      <dgm:t>
        <a:bodyPr/>
        <a:lstStyle/>
        <a:p>
          <a:endParaRPr lang="en-US"/>
        </a:p>
      </dgm:t>
    </dgm:pt>
    <dgm:pt modelId="{E4B5F236-96F7-4353-AD9B-A08FD9531921}" type="sibTrans" cxnId="{C2A8BA57-3277-4336-AB7F-9F6BDB21251C}">
      <dgm:prSet/>
      <dgm:spPr/>
      <dgm:t>
        <a:bodyPr/>
        <a:lstStyle/>
        <a:p>
          <a:endParaRPr lang="en-US"/>
        </a:p>
      </dgm:t>
    </dgm:pt>
    <dgm:pt modelId="{C26C2A28-8090-48CA-AE85-B3E886F24B44}">
      <dgm:prSet custT="1"/>
      <dgm:spPr>
        <a:solidFill>
          <a:schemeClr val="accent5"/>
        </a:solidFill>
        <a:ln>
          <a:noFill/>
        </a:ln>
      </dgm:spPr>
      <dgm:t>
        <a:bodyPr/>
        <a:lstStyle/>
        <a:p>
          <a:r>
            <a:rPr lang="en-US" sz="1600" dirty="0">
              <a:solidFill>
                <a:schemeClr val="bg1"/>
              </a:solidFill>
            </a:rPr>
            <a:t>Cocaine</a:t>
          </a:r>
          <a:endParaRPr lang="en-US" sz="1800" dirty="0">
            <a:solidFill>
              <a:schemeClr val="bg1"/>
            </a:solidFill>
          </a:endParaRPr>
        </a:p>
      </dgm:t>
    </dgm:pt>
    <dgm:pt modelId="{B7A148B8-1C3A-4F99-B05A-E696C52CD1B6}" type="parTrans" cxnId="{DA629BCD-5944-46CC-A055-980C1B7E58F4}">
      <dgm:prSet/>
      <dgm:spPr/>
      <dgm:t>
        <a:bodyPr/>
        <a:lstStyle/>
        <a:p>
          <a:endParaRPr lang="en-US"/>
        </a:p>
      </dgm:t>
    </dgm:pt>
    <dgm:pt modelId="{43D37D0B-B03C-4111-9097-D96C2F01914B}" type="sibTrans" cxnId="{DA629BCD-5944-46CC-A055-980C1B7E58F4}">
      <dgm:prSet/>
      <dgm:spPr/>
      <dgm:t>
        <a:bodyPr/>
        <a:lstStyle/>
        <a:p>
          <a:endParaRPr lang="en-US"/>
        </a:p>
      </dgm:t>
    </dgm:pt>
    <dgm:pt modelId="{336CA518-E4F4-4730-B75D-33436C248531}">
      <dgm:prSet custT="1"/>
      <dgm:spPr>
        <a:solidFill>
          <a:schemeClr val="accent5"/>
        </a:solidFill>
        <a:ln>
          <a:solidFill>
            <a:schemeClr val="accent5"/>
          </a:solidFill>
        </a:ln>
      </dgm:spPr>
      <dgm:t>
        <a:bodyPr/>
        <a:lstStyle/>
        <a:p>
          <a:r>
            <a:rPr lang="en-US" sz="1400" dirty="0">
              <a:solidFill>
                <a:schemeClr val="bg1"/>
              </a:solidFill>
            </a:rPr>
            <a:t>Psychostimulant (Meth, Ecstasy, Rx stimulants)</a:t>
          </a:r>
        </a:p>
      </dgm:t>
    </dgm:pt>
    <dgm:pt modelId="{89D81F60-E50E-4B04-AC54-132B5DADDF8F}" type="parTrans" cxnId="{7625D446-A5B9-4F32-9D29-152CF46B1E12}">
      <dgm:prSet/>
      <dgm:spPr/>
      <dgm:t>
        <a:bodyPr/>
        <a:lstStyle/>
        <a:p>
          <a:endParaRPr lang="en-US"/>
        </a:p>
      </dgm:t>
    </dgm:pt>
    <dgm:pt modelId="{84D3A9C3-5D54-4482-8E21-6187C3597A79}" type="sibTrans" cxnId="{7625D446-A5B9-4F32-9D29-152CF46B1E12}">
      <dgm:prSet/>
      <dgm:spPr/>
      <dgm:t>
        <a:bodyPr/>
        <a:lstStyle/>
        <a:p>
          <a:endParaRPr lang="en-US"/>
        </a:p>
      </dgm:t>
    </dgm:pt>
    <dgm:pt modelId="{E4698BFA-A871-4199-9AB5-2A8370C520B1}">
      <dgm:prSet custT="1"/>
      <dgm:spPr>
        <a:solidFill>
          <a:srgbClr val="A47C0C"/>
        </a:solidFill>
        <a:ln>
          <a:noFill/>
        </a:ln>
      </dgm:spPr>
      <dgm:t>
        <a:bodyPr/>
        <a:lstStyle/>
        <a:p>
          <a:r>
            <a:rPr lang="en-US" sz="1600" dirty="0">
              <a:solidFill>
                <a:schemeClr val="bg1"/>
              </a:solidFill>
            </a:rPr>
            <a:t>Benzodiazepines</a:t>
          </a:r>
        </a:p>
      </dgm:t>
    </dgm:pt>
    <dgm:pt modelId="{0FE25C62-130E-479A-BF85-6343E486AE68}" type="parTrans" cxnId="{0053A113-1E03-44D1-AF7E-7F67A90E9B83}">
      <dgm:prSet/>
      <dgm:spPr/>
      <dgm:t>
        <a:bodyPr/>
        <a:lstStyle/>
        <a:p>
          <a:endParaRPr lang="en-US"/>
        </a:p>
      </dgm:t>
    </dgm:pt>
    <dgm:pt modelId="{F6752793-FD00-4863-BC28-6AD92134DAF4}" type="sibTrans" cxnId="{0053A113-1E03-44D1-AF7E-7F67A90E9B83}">
      <dgm:prSet/>
      <dgm:spPr/>
      <dgm:t>
        <a:bodyPr/>
        <a:lstStyle/>
        <a:p>
          <a:endParaRPr lang="en-US"/>
        </a:p>
      </dgm:t>
    </dgm:pt>
    <dgm:pt modelId="{1B043078-BB07-4ECD-B941-8EA5E361D24A}">
      <dgm:prSet phldr="0" custT="1"/>
      <dgm:spPr>
        <a:solidFill>
          <a:schemeClr val="tx1"/>
        </a:solidFill>
        <a:ln>
          <a:solidFill>
            <a:schemeClr val="bg1">
              <a:lumMod val="50000"/>
            </a:schemeClr>
          </a:solidFill>
        </a:ln>
      </dgm:spPr>
      <dgm:t>
        <a:bodyPr/>
        <a:lstStyle/>
        <a:p>
          <a:pPr rtl="0"/>
          <a:r>
            <a:rPr lang="en-US" sz="1800" dirty="0">
              <a:solidFill>
                <a:schemeClr val="bg1"/>
              </a:solidFill>
              <a:latin typeface="+mn-lt"/>
            </a:rPr>
            <a:t>Poisoning</a:t>
          </a:r>
          <a:endParaRPr lang="en-US" sz="1600" dirty="0">
            <a:solidFill>
              <a:schemeClr val="bg1"/>
            </a:solidFill>
            <a:latin typeface="+mn-lt"/>
          </a:endParaRPr>
        </a:p>
      </dgm:t>
    </dgm:pt>
    <dgm:pt modelId="{D6EBCB51-EB36-4998-BAA4-100382AE1210}" type="parTrans" cxnId="{9BA732CF-15D0-4E98-AC01-DD644C46AD73}">
      <dgm:prSet/>
      <dgm:spPr/>
      <dgm:t>
        <a:bodyPr/>
        <a:lstStyle/>
        <a:p>
          <a:endParaRPr lang="en-US"/>
        </a:p>
      </dgm:t>
    </dgm:pt>
    <dgm:pt modelId="{6DF39C8A-9E86-4BB4-AE90-38299D6D10D9}" type="sibTrans" cxnId="{9BA732CF-15D0-4E98-AC01-DD644C46AD73}">
      <dgm:prSet/>
      <dgm:spPr/>
      <dgm:t>
        <a:bodyPr/>
        <a:lstStyle/>
        <a:p>
          <a:endParaRPr lang="en-US"/>
        </a:p>
      </dgm:t>
    </dgm:pt>
    <dgm:pt modelId="{CA1D1611-DBDD-4555-968A-E3CB310DF5E7}">
      <dgm:prSet phldr="0" custT="1"/>
      <dgm:spPr>
        <a:solidFill>
          <a:schemeClr val="accent2"/>
        </a:solidFill>
        <a:ln>
          <a:solidFill>
            <a:schemeClr val="accent2"/>
          </a:solidFill>
        </a:ln>
      </dgm:spPr>
      <dgm:t>
        <a:bodyPr/>
        <a:lstStyle/>
        <a:p>
          <a:r>
            <a:rPr lang="en-US" sz="1600" b="0" dirty="0">
              <a:solidFill>
                <a:schemeClr val="bg1"/>
              </a:solidFill>
              <a:latin typeface="+mn-lt"/>
            </a:rPr>
            <a:t>Medication/Drug Overdose</a:t>
          </a:r>
        </a:p>
      </dgm:t>
    </dgm:pt>
    <dgm:pt modelId="{8CF1B8C1-B3DB-4CF4-9806-5A74930A2B12}" type="parTrans" cxnId="{7B5DF749-E310-4C9D-BF4D-3168059F3E01}">
      <dgm:prSet/>
      <dgm:spPr/>
      <dgm:t>
        <a:bodyPr/>
        <a:lstStyle/>
        <a:p>
          <a:endParaRPr lang="en-US">
            <a:solidFill>
              <a:schemeClr val="tx1"/>
            </a:solidFill>
          </a:endParaRPr>
        </a:p>
      </dgm:t>
    </dgm:pt>
    <dgm:pt modelId="{5313917B-610E-46C9-973D-3DC238228103}" type="sibTrans" cxnId="{7B5DF749-E310-4C9D-BF4D-3168059F3E01}">
      <dgm:prSet/>
      <dgm:spPr/>
      <dgm:t>
        <a:bodyPr/>
        <a:lstStyle/>
        <a:p>
          <a:endParaRPr lang="en-US"/>
        </a:p>
      </dgm:t>
    </dgm:pt>
    <dgm:pt modelId="{1FE32A09-CCE5-4935-8BBA-7788A2734C19}">
      <dgm:prSet phldr="0" custT="1"/>
      <dgm:spPr>
        <a:solidFill>
          <a:schemeClr val="tx1">
            <a:lumMod val="65000"/>
            <a:lumOff val="35000"/>
          </a:schemeClr>
        </a:solidFill>
        <a:ln>
          <a:solidFill>
            <a:schemeClr val="bg1">
              <a:lumMod val="65000"/>
            </a:schemeClr>
          </a:solidFill>
        </a:ln>
      </dgm:spPr>
      <dgm:t>
        <a:bodyPr/>
        <a:lstStyle/>
        <a:p>
          <a:pPr rtl="0"/>
          <a:r>
            <a:rPr lang="en-US" sz="1600" dirty="0">
              <a:solidFill>
                <a:schemeClr val="bg1"/>
              </a:solidFill>
              <a:latin typeface="+mn-lt"/>
            </a:rPr>
            <a:t>Non-drug </a:t>
          </a:r>
        </a:p>
      </dgm:t>
    </dgm:pt>
    <dgm:pt modelId="{5E8E6F5E-21B4-4495-A24B-CF104B57B6A1}" type="parTrans" cxnId="{6B4C0207-C6AB-408D-8C3D-9F8806DB30EA}">
      <dgm:prSet/>
      <dgm:spPr/>
      <dgm:t>
        <a:bodyPr/>
        <a:lstStyle/>
        <a:p>
          <a:endParaRPr lang="en-US"/>
        </a:p>
      </dgm:t>
    </dgm:pt>
    <dgm:pt modelId="{704BB20E-1E9E-43D2-82A0-74E8026C28D6}" type="sibTrans" cxnId="{6B4C0207-C6AB-408D-8C3D-9F8806DB30EA}">
      <dgm:prSet/>
      <dgm:spPr/>
      <dgm:t>
        <a:bodyPr/>
        <a:lstStyle/>
        <a:p>
          <a:endParaRPr lang="en-US"/>
        </a:p>
      </dgm:t>
    </dgm:pt>
    <dgm:pt modelId="{0D6F88DE-3956-4FA7-900C-1A39DF9E4E9B}">
      <dgm:prSet phldr="0" custT="1"/>
      <dgm:spPr>
        <a:solidFill>
          <a:schemeClr val="tx1">
            <a:lumMod val="50000"/>
            <a:lumOff val="50000"/>
          </a:schemeClr>
        </a:solidFill>
        <a:ln>
          <a:solidFill>
            <a:schemeClr val="bg1">
              <a:lumMod val="65000"/>
            </a:schemeClr>
          </a:solidFill>
        </a:ln>
      </dgm:spPr>
      <dgm:t>
        <a:bodyPr/>
        <a:lstStyle/>
        <a:p>
          <a:r>
            <a:rPr lang="en-US" sz="1600" dirty="0">
              <a:solidFill>
                <a:schemeClr val="bg1"/>
              </a:solidFill>
              <a:latin typeface="+mn-lt"/>
            </a:rPr>
            <a:t>Chemicals</a:t>
          </a:r>
        </a:p>
      </dgm:t>
    </dgm:pt>
    <dgm:pt modelId="{0F8070D3-CFB3-48AE-8703-E748CC23AE90}" type="parTrans" cxnId="{BF6FD58C-0A13-4E94-BBFC-84FF970E3554}">
      <dgm:prSet/>
      <dgm:spPr>
        <a:noFill/>
        <a:ln w="12700" cap="flat" cmpd="sng" algn="ctr">
          <a:solidFill>
            <a:prstClr val="black">
              <a:shade val="80000"/>
              <a:hueOff val="0"/>
              <a:satOff val="0"/>
              <a:lumOff val="0"/>
              <a:alphaOff val="0"/>
            </a:prstClr>
          </a:solidFill>
          <a:prstDash val="solid"/>
          <a:miter lim="800000"/>
        </a:ln>
        <a:effectLst/>
      </dgm:spPr>
      <dgm:t>
        <a:bodyPr/>
        <a:lstStyle/>
        <a:p>
          <a:endParaRPr lang="en-US"/>
        </a:p>
      </dgm:t>
    </dgm:pt>
    <dgm:pt modelId="{2329B7F4-44CB-4575-AA9C-7217E71ADCF7}" type="sibTrans" cxnId="{BF6FD58C-0A13-4E94-BBFC-84FF970E3554}">
      <dgm:prSet/>
      <dgm:spPr/>
      <dgm:t>
        <a:bodyPr/>
        <a:lstStyle/>
        <a:p>
          <a:endParaRPr lang="en-US"/>
        </a:p>
      </dgm:t>
    </dgm:pt>
    <dgm:pt modelId="{C539E19C-181D-44CC-8ACD-797D1330A58D}">
      <dgm:prSet phldr="0" custT="1"/>
      <dgm:spPr>
        <a:solidFill>
          <a:schemeClr val="tx1">
            <a:lumMod val="50000"/>
            <a:lumOff val="50000"/>
          </a:schemeClr>
        </a:solidFill>
        <a:ln>
          <a:solidFill>
            <a:schemeClr val="bg1">
              <a:lumMod val="65000"/>
            </a:schemeClr>
          </a:solidFill>
        </a:ln>
      </dgm:spPr>
      <dgm:t>
        <a:bodyPr/>
        <a:lstStyle/>
        <a:p>
          <a:r>
            <a:rPr lang="en-US" sz="1600" dirty="0">
              <a:solidFill>
                <a:schemeClr val="bg1"/>
              </a:solidFill>
              <a:latin typeface="+mn-lt"/>
            </a:rPr>
            <a:t>Biological Substances</a:t>
          </a:r>
        </a:p>
      </dgm:t>
    </dgm:pt>
    <dgm:pt modelId="{49F9E80D-E127-4B2C-8BE0-21EF5FEF27D5}" type="parTrans" cxnId="{7DF76FC1-8DF9-474A-96AA-313BD85CFACD}">
      <dgm:prSet/>
      <dgm:spPr/>
      <dgm:t>
        <a:bodyPr/>
        <a:lstStyle/>
        <a:p>
          <a:endParaRPr lang="en-US"/>
        </a:p>
      </dgm:t>
    </dgm:pt>
    <dgm:pt modelId="{8E5ACE1B-0C79-4D50-BFA8-D9B4B591B1FF}" type="sibTrans" cxnId="{7DF76FC1-8DF9-474A-96AA-313BD85CFACD}">
      <dgm:prSet/>
      <dgm:spPr/>
      <dgm:t>
        <a:bodyPr/>
        <a:lstStyle/>
        <a:p>
          <a:endParaRPr lang="en-US"/>
        </a:p>
      </dgm:t>
    </dgm:pt>
    <dgm:pt modelId="{06EE9252-BF81-48CC-BCBF-C21B952995A8}">
      <dgm:prSet phldr="0" custT="1"/>
      <dgm:spPr>
        <a:solidFill>
          <a:schemeClr val="tx1">
            <a:lumMod val="50000"/>
            <a:lumOff val="50000"/>
          </a:schemeClr>
        </a:solidFill>
        <a:ln>
          <a:solidFill>
            <a:schemeClr val="bg1">
              <a:lumMod val="65000"/>
            </a:schemeClr>
          </a:solidFill>
        </a:ln>
      </dgm:spPr>
      <dgm:t>
        <a:bodyPr/>
        <a:lstStyle/>
        <a:p>
          <a:pPr rtl="0"/>
          <a:r>
            <a:rPr lang="en-US" sz="1600" dirty="0">
              <a:solidFill>
                <a:schemeClr val="bg1"/>
              </a:solidFill>
              <a:latin typeface="+mn-lt"/>
            </a:rPr>
            <a:t>Gases</a:t>
          </a:r>
        </a:p>
      </dgm:t>
    </dgm:pt>
    <dgm:pt modelId="{69C1C337-C494-4BC0-A25B-909F37694292}" type="parTrans" cxnId="{0A774511-5774-46F9-ABD5-08F439A1F6B2}">
      <dgm:prSet/>
      <dgm:spPr/>
      <dgm:t>
        <a:bodyPr/>
        <a:lstStyle/>
        <a:p>
          <a:endParaRPr lang="en-US"/>
        </a:p>
      </dgm:t>
    </dgm:pt>
    <dgm:pt modelId="{B56260A0-DC36-4F00-8854-22D1507B946B}" type="sibTrans" cxnId="{0A774511-5774-46F9-ABD5-08F439A1F6B2}">
      <dgm:prSet/>
      <dgm:spPr/>
      <dgm:t>
        <a:bodyPr/>
        <a:lstStyle/>
        <a:p>
          <a:endParaRPr lang="en-US"/>
        </a:p>
      </dgm:t>
    </dgm:pt>
    <dgm:pt modelId="{70E13C9E-5CC0-4732-9EB8-377CF574E8C5}" type="pres">
      <dgm:prSet presAssocID="{2F21DB5B-89ED-43EE-BB8E-6A8F197B2146}" presName="hierChild1" presStyleCnt="0">
        <dgm:presLayoutVars>
          <dgm:orgChart val="1"/>
          <dgm:chPref val="1"/>
          <dgm:dir/>
          <dgm:animOne val="branch"/>
          <dgm:animLvl val="lvl"/>
          <dgm:resizeHandles/>
        </dgm:presLayoutVars>
      </dgm:prSet>
      <dgm:spPr/>
    </dgm:pt>
    <dgm:pt modelId="{AC9FB2CA-24E9-4D04-A83A-E7425FE0D01B}" type="pres">
      <dgm:prSet presAssocID="{1B043078-BB07-4ECD-B941-8EA5E361D24A}" presName="hierRoot1" presStyleCnt="0">
        <dgm:presLayoutVars>
          <dgm:hierBranch val="init"/>
        </dgm:presLayoutVars>
      </dgm:prSet>
      <dgm:spPr/>
    </dgm:pt>
    <dgm:pt modelId="{DF512199-37E5-44CC-8AA7-7629C4C574A5}" type="pres">
      <dgm:prSet presAssocID="{1B043078-BB07-4ECD-B941-8EA5E361D24A}" presName="rootComposite1" presStyleCnt="0"/>
      <dgm:spPr/>
    </dgm:pt>
    <dgm:pt modelId="{9AB4A602-F7FE-4502-A058-E67BED4D72A8}" type="pres">
      <dgm:prSet presAssocID="{1B043078-BB07-4ECD-B941-8EA5E361D24A}" presName="rootText1" presStyleLbl="node0" presStyleIdx="0" presStyleCnt="1">
        <dgm:presLayoutVars>
          <dgm:chPref val="3"/>
        </dgm:presLayoutVars>
      </dgm:prSet>
      <dgm:spPr/>
    </dgm:pt>
    <dgm:pt modelId="{7DCBFE23-7E10-4F19-8C81-44C8B829F4A7}" type="pres">
      <dgm:prSet presAssocID="{1B043078-BB07-4ECD-B941-8EA5E361D24A}" presName="rootConnector1" presStyleLbl="node1" presStyleIdx="0" presStyleCnt="0"/>
      <dgm:spPr/>
    </dgm:pt>
    <dgm:pt modelId="{7C85BE63-BDB3-4331-93E3-1ACEADB6DAD9}" type="pres">
      <dgm:prSet presAssocID="{1B043078-BB07-4ECD-B941-8EA5E361D24A}" presName="hierChild2" presStyleCnt="0"/>
      <dgm:spPr/>
    </dgm:pt>
    <dgm:pt modelId="{66CC32EB-ECF8-4F8A-9637-FC3DE803FE59}" type="pres">
      <dgm:prSet presAssocID="{5E8E6F5E-21B4-4495-A24B-CF104B57B6A1}" presName="Name37" presStyleLbl="parChTrans1D2" presStyleIdx="0" presStyleCnt="2"/>
      <dgm:spPr/>
    </dgm:pt>
    <dgm:pt modelId="{1627E210-F41A-4AC2-9951-14FBEB7F79CB}" type="pres">
      <dgm:prSet presAssocID="{1FE32A09-CCE5-4935-8BBA-7788A2734C19}" presName="hierRoot2" presStyleCnt="0">
        <dgm:presLayoutVars>
          <dgm:hierBranch val="init"/>
        </dgm:presLayoutVars>
      </dgm:prSet>
      <dgm:spPr/>
    </dgm:pt>
    <dgm:pt modelId="{7C7DCF2B-59F8-4E59-986C-7CC396880530}" type="pres">
      <dgm:prSet presAssocID="{1FE32A09-CCE5-4935-8BBA-7788A2734C19}" presName="rootComposite" presStyleCnt="0"/>
      <dgm:spPr/>
    </dgm:pt>
    <dgm:pt modelId="{AE4D6CCC-F8C7-4FD4-BF36-E735340A0471}" type="pres">
      <dgm:prSet presAssocID="{1FE32A09-CCE5-4935-8BBA-7788A2734C19}" presName="rootText" presStyleLbl="node2" presStyleIdx="0" presStyleCnt="2" custScaleX="115496" custScaleY="97600" custLinFactNeighborX="14986" custLinFactNeighborY="-233">
        <dgm:presLayoutVars>
          <dgm:chPref val="3"/>
        </dgm:presLayoutVars>
      </dgm:prSet>
      <dgm:spPr/>
    </dgm:pt>
    <dgm:pt modelId="{9314CE66-F3F3-471C-A0C9-2D3833C8CCB4}" type="pres">
      <dgm:prSet presAssocID="{1FE32A09-CCE5-4935-8BBA-7788A2734C19}" presName="rootConnector" presStyleLbl="node2" presStyleIdx="0" presStyleCnt="2"/>
      <dgm:spPr/>
    </dgm:pt>
    <dgm:pt modelId="{E7FA6134-6407-4866-ACEB-1E11918AA3D0}" type="pres">
      <dgm:prSet presAssocID="{1FE32A09-CCE5-4935-8BBA-7788A2734C19}" presName="hierChild4" presStyleCnt="0"/>
      <dgm:spPr/>
    </dgm:pt>
    <dgm:pt modelId="{354847CC-6277-44EB-A7C7-EDD66853F4E7}" type="pres">
      <dgm:prSet presAssocID="{0F8070D3-CFB3-48AE-8703-E748CC23AE90}" presName="Name37" presStyleLbl="parChTrans1D3" presStyleIdx="0" presStyleCnt="6"/>
      <dgm:spPr>
        <a:xfrm>
          <a:off x="547324" y="1436120"/>
          <a:ext cx="91440" cy="563089"/>
        </a:xfrm>
        <a:custGeom>
          <a:avLst/>
          <a:gdLst/>
          <a:ahLst/>
          <a:cxnLst/>
          <a:rect l="0" t="0" r="0" b="0"/>
          <a:pathLst>
            <a:path>
              <a:moveTo>
                <a:pt x="45720" y="0"/>
              </a:moveTo>
              <a:lnTo>
                <a:pt x="45720" y="563089"/>
              </a:lnTo>
              <a:lnTo>
                <a:pt x="109691" y="563089"/>
              </a:lnTo>
            </a:path>
          </a:pathLst>
        </a:custGeom>
      </dgm:spPr>
    </dgm:pt>
    <dgm:pt modelId="{842A6233-F481-43C4-9144-635DB1A612FF}" type="pres">
      <dgm:prSet presAssocID="{0D6F88DE-3956-4FA7-900C-1A39DF9E4E9B}" presName="hierRoot2" presStyleCnt="0">
        <dgm:presLayoutVars>
          <dgm:hierBranch val="init"/>
        </dgm:presLayoutVars>
      </dgm:prSet>
      <dgm:spPr/>
    </dgm:pt>
    <dgm:pt modelId="{42602AA9-D779-4F06-B2FD-E0D32A1E61E8}" type="pres">
      <dgm:prSet presAssocID="{0D6F88DE-3956-4FA7-900C-1A39DF9E4E9B}" presName="rootComposite" presStyleCnt="0"/>
      <dgm:spPr/>
    </dgm:pt>
    <dgm:pt modelId="{4DEA4D3B-732B-428F-A232-0545849D8800}" type="pres">
      <dgm:prSet presAssocID="{0D6F88DE-3956-4FA7-900C-1A39DF9E4E9B}" presName="rootText" presStyleLbl="node3" presStyleIdx="0" presStyleCnt="6" custLinFactNeighborX="2999" custLinFactNeighborY="1729">
        <dgm:presLayoutVars>
          <dgm:chPref val="3"/>
        </dgm:presLayoutVars>
      </dgm:prSet>
      <dgm:spPr/>
    </dgm:pt>
    <dgm:pt modelId="{9EAA5D16-5001-46DF-9078-BB0D0CCC2D81}" type="pres">
      <dgm:prSet presAssocID="{0D6F88DE-3956-4FA7-900C-1A39DF9E4E9B}" presName="rootConnector" presStyleLbl="node3" presStyleIdx="0" presStyleCnt="6"/>
      <dgm:spPr/>
    </dgm:pt>
    <dgm:pt modelId="{890FE1D9-D0B4-424A-9642-4E93D35AB208}" type="pres">
      <dgm:prSet presAssocID="{0D6F88DE-3956-4FA7-900C-1A39DF9E4E9B}" presName="hierChild4" presStyleCnt="0"/>
      <dgm:spPr/>
    </dgm:pt>
    <dgm:pt modelId="{28F66948-D1DC-40F4-9597-88701C6E32AC}" type="pres">
      <dgm:prSet presAssocID="{0D6F88DE-3956-4FA7-900C-1A39DF9E4E9B}" presName="hierChild5" presStyleCnt="0"/>
      <dgm:spPr/>
    </dgm:pt>
    <dgm:pt modelId="{73A26459-4421-4081-91C5-998AC976BBA7}" type="pres">
      <dgm:prSet presAssocID="{69C1C337-C494-4BC0-A25B-909F37694292}" presName="Name37" presStyleLbl="parChTrans1D3" presStyleIdx="1" presStyleCnt="6"/>
      <dgm:spPr/>
    </dgm:pt>
    <dgm:pt modelId="{153FAED2-4653-47FC-A039-DFC83F2F58F0}" type="pres">
      <dgm:prSet presAssocID="{06EE9252-BF81-48CC-BCBF-C21B952995A8}" presName="hierRoot2" presStyleCnt="0">
        <dgm:presLayoutVars>
          <dgm:hierBranch val="init"/>
        </dgm:presLayoutVars>
      </dgm:prSet>
      <dgm:spPr/>
    </dgm:pt>
    <dgm:pt modelId="{B8F1C15B-C032-4B78-8D0B-748C67A64F0B}" type="pres">
      <dgm:prSet presAssocID="{06EE9252-BF81-48CC-BCBF-C21B952995A8}" presName="rootComposite" presStyleCnt="0"/>
      <dgm:spPr/>
    </dgm:pt>
    <dgm:pt modelId="{0F998FCE-C7AB-4EF8-958B-859D8941D896}" type="pres">
      <dgm:prSet presAssocID="{06EE9252-BF81-48CC-BCBF-C21B952995A8}" presName="rootText" presStyleLbl="node3" presStyleIdx="1" presStyleCnt="6" custLinFactNeighborX="2999" custLinFactNeighborY="-1714">
        <dgm:presLayoutVars>
          <dgm:chPref val="3"/>
        </dgm:presLayoutVars>
      </dgm:prSet>
      <dgm:spPr/>
    </dgm:pt>
    <dgm:pt modelId="{37ED45C3-EE48-479D-9D84-675BABBE5226}" type="pres">
      <dgm:prSet presAssocID="{06EE9252-BF81-48CC-BCBF-C21B952995A8}" presName="rootConnector" presStyleLbl="node3" presStyleIdx="1" presStyleCnt="6"/>
      <dgm:spPr/>
    </dgm:pt>
    <dgm:pt modelId="{D4E1DEDA-253A-49AC-BD37-01FA391AB516}" type="pres">
      <dgm:prSet presAssocID="{06EE9252-BF81-48CC-BCBF-C21B952995A8}" presName="hierChild4" presStyleCnt="0"/>
      <dgm:spPr/>
    </dgm:pt>
    <dgm:pt modelId="{88EDCE9C-9390-43B5-88B8-AA25A92F3935}" type="pres">
      <dgm:prSet presAssocID="{06EE9252-BF81-48CC-BCBF-C21B952995A8}" presName="hierChild5" presStyleCnt="0"/>
      <dgm:spPr/>
    </dgm:pt>
    <dgm:pt modelId="{875B450F-CC7C-4DC5-A8CB-C8882490ACAC}" type="pres">
      <dgm:prSet presAssocID="{49F9E80D-E127-4B2C-8BE0-21EF5FEF27D5}" presName="Name37" presStyleLbl="parChTrans1D3" presStyleIdx="2" presStyleCnt="6"/>
      <dgm:spPr/>
    </dgm:pt>
    <dgm:pt modelId="{D8B7544A-8581-49F8-A74A-11C777B654F9}" type="pres">
      <dgm:prSet presAssocID="{C539E19C-181D-44CC-8ACD-797D1330A58D}" presName="hierRoot2" presStyleCnt="0">
        <dgm:presLayoutVars>
          <dgm:hierBranch val="init"/>
        </dgm:presLayoutVars>
      </dgm:prSet>
      <dgm:spPr/>
    </dgm:pt>
    <dgm:pt modelId="{C73031FB-9A90-4221-8118-CE695622D503}" type="pres">
      <dgm:prSet presAssocID="{C539E19C-181D-44CC-8ACD-797D1330A58D}" presName="rootComposite" presStyleCnt="0"/>
      <dgm:spPr/>
    </dgm:pt>
    <dgm:pt modelId="{1DFB5A24-0EA2-4340-93D7-2C0FF2C1A9A3}" type="pres">
      <dgm:prSet presAssocID="{C539E19C-181D-44CC-8ACD-797D1330A58D}" presName="rootText" presStyleLbl="node3" presStyleIdx="2" presStyleCnt="6" custLinFactNeighborX="2999">
        <dgm:presLayoutVars>
          <dgm:chPref val="3"/>
        </dgm:presLayoutVars>
      </dgm:prSet>
      <dgm:spPr/>
    </dgm:pt>
    <dgm:pt modelId="{DACAC4E6-3CF5-45BC-B166-03EB0ADF5807}" type="pres">
      <dgm:prSet presAssocID="{C539E19C-181D-44CC-8ACD-797D1330A58D}" presName="rootConnector" presStyleLbl="node3" presStyleIdx="2" presStyleCnt="6"/>
      <dgm:spPr/>
    </dgm:pt>
    <dgm:pt modelId="{4534CD7E-43F9-44E9-98CF-B1CA07EB81A8}" type="pres">
      <dgm:prSet presAssocID="{C539E19C-181D-44CC-8ACD-797D1330A58D}" presName="hierChild4" presStyleCnt="0"/>
      <dgm:spPr/>
    </dgm:pt>
    <dgm:pt modelId="{E77531C0-5A12-4FD5-92C2-8EA178FF3644}" type="pres">
      <dgm:prSet presAssocID="{C539E19C-181D-44CC-8ACD-797D1330A58D}" presName="hierChild5" presStyleCnt="0"/>
      <dgm:spPr/>
    </dgm:pt>
    <dgm:pt modelId="{8A56AD0C-3A19-4013-83D8-30E81859CE2B}" type="pres">
      <dgm:prSet presAssocID="{1FE32A09-CCE5-4935-8BBA-7788A2734C19}" presName="hierChild5" presStyleCnt="0"/>
      <dgm:spPr/>
    </dgm:pt>
    <dgm:pt modelId="{4D1CB322-5B19-478C-A660-67797C1EDCE3}" type="pres">
      <dgm:prSet presAssocID="{8CF1B8C1-B3DB-4CF4-9806-5A74930A2B12}" presName="Name37" presStyleLbl="parChTrans1D2" presStyleIdx="1" presStyleCnt="2"/>
      <dgm:spPr/>
    </dgm:pt>
    <dgm:pt modelId="{60309B77-3271-4DD3-B6AD-E50EB87A4EFA}" type="pres">
      <dgm:prSet presAssocID="{CA1D1611-DBDD-4555-968A-E3CB310DF5E7}" presName="hierRoot2" presStyleCnt="0">
        <dgm:presLayoutVars>
          <dgm:hierBranch val="init"/>
        </dgm:presLayoutVars>
      </dgm:prSet>
      <dgm:spPr/>
    </dgm:pt>
    <dgm:pt modelId="{54BC6A53-1DA4-48C2-BD63-6DF7B1A2FD15}" type="pres">
      <dgm:prSet presAssocID="{CA1D1611-DBDD-4555-968A-E3CB310DF5E7}" presName="rootComposite" presStyleCnt="0"/>
      <dgm:spPr/>
    </dgm:pt>
    <dgm:pt modelId="{5EA8F264-7E93-4C8D-8117-80B89C994861}" type="pres">
      <dgm:prSet presAssocID="{CA1D1611-DBDD-4555-968A-E3CB310DF5E7}" presName="rootText" presStyleLbl="node2" presStyleIdx="1" presStyleCnt="2" custScaleX="139517">
        <dgm:presLayoutVars>
          <dgm:chPref val="3"/>
        </dgm:presLayoutVars>
      </dgm:prSet>
      <dgm:spPr/>
    </dgm:pt>
    <dgm:pt modelId="{0C8723C6-4E4A-4BC8-AD50-7C5E7FBEBB6D}" type="pres">
      <dgm:prSet presAssocID="{CA1D1611-DBDD-4555-968A-E3CB310DF5E7}" presName="rootConnector" presStyleLbl="node2" presStyleIdx="1" presStyleCnt="2"/>
      <dgm:spPr/>
    </dgm:pt>
    <dgm:pt modelId="{4A3B9A29-9011-469B-B425-DE9951B53E2D}" type="pres">
      <dgm:prSet presAssocID="{CA1D1611-DBDD-4555-968A-E3CB310DF5E7}" presName="hierChild4" presStyleCnt="0"/>
      <dgm:spPr/>
    </dgm:pt>
    <dgm:pt modelId="{82213042-7126-463C-B17D-EC7E138B71C7}" type="pres">
      <dgm:prSet presAssocID="{82D02BB4-B4EF-4B5A-9A71-D4C0DAE57CD0}" presName="Name37" presStyleLbl="parChTrans1D3" presStyleIdx="3" presStyleCnt="6"/>
      <dgm:spPr/>
    </dgm:pt>
    <dgm:pt modelId="{08EF487F-F9C4-40B8-9192-5F52F0C05CE7}" type="pres">
      <dgm:prSet presAssocID="{DECE289F-E59D-4B6F-A052-9091E2E7E0F8}" presName="hierRoot2" presStyleCnt="0">
        <dgm:presLayoutVars>
          <dgm:hierBranch val="init"/>
        </dgm:presLayoutVars>
      </dgm:prSet>
      <dgm:spPr/>
    </dgm:pt>
    <dgm:pt modelId="{E748F599-0E7D-4195-A067-DAFC3207C9C9}" type="pres">
      <dgm:prSet presAssocID="{DECE289F-E59D-4B6F-A052-9091E2E7E0F8}" presName="rootComposite" presStyleCnt="0"/>
      <dgm:spPr/>
    </dgm:pt>
    <dgm:pt modelId="{CCC7B6E7-94A2-4CF8-8F12-9006A1239E6A}" type="pres">
      <dgm:prSet presAssocID="{DECE289F-E59D-4B6F-A052-9091E2E7E0F8}" presName="rootText" presStyleLbl="node3" presStyleIdx="3" presStyleCnt="6">
        <dgm:presLayoutVars>
          <dgm:chPref val="3"/>
        </dgm:presLayoutVars>
      </dgm:prSet>
      <dgm:spPr/>
    </dgm:pt>
    <dgm:pt modelId="{26D6376B-7DEA-40C9-B16D-65C3B7822967}" type="pres">
      <dgm:prSet presAssocID="{DECE289F-E59D-4B6F-A052-9091E2E7E0F8}" presName="rootConnector" presStyleLbl="node3" presStyleIdx="3" presStyleCnt="6"/>
      <dgm:spPr/>
    </dgm:pt>
    <dgm:pt modelId="{4EE38234-657D-4E95-B04C-5478F26E2A37}" type="pres">
      <dgm:prSet presAssocID="{DECE289F-E59D-4B6F-A052-9091E2E7E0F8}" presName="hierChild4" presStyleCnt="0"/>
      <dgm:spPr/>
    </dgm:pt>
    <dgm:pt modelId="{6617FBD8-B3B8-4AEE-BDFF-47D35E5A09B1}" type="pres">
      <dgm:prSet presAssocID="{86DED965-73AF-47A2-BC1E-A43FA6B0CF4A}" presName="Name37" presStyleLbl="parChTrans1D4" presStyleIdx="0" presStyleCnt="10"/>
      <dgm:spPr/>
    </dgm:pt>
    <dgm:pt modelId="{CFBCCB62-A685-4D8C-A0C7-3729BC6C6FF6}" type="pres">
      <dgm:prSet presAssocID="{F57332F4-09E2-4813-8102-BD5F26E01E14}" presName="hierRoot2" presStyleCnt="0">
        <dgm:presLayoutVars>
          <dgm:hierBranch val="init"/>
        </dgm:presLayoutVars>
      </dgm:prSet>
      <dgm:spPr/>
    </dgm:pt>
    <dgm:pt modelId="{FB9C44DB-AFD7-4B76-8538-40D8BEF04E65}" type="pres">
      <dgm:prSet presAssocID="{F57332F4-09E2-4813-8102-BD5F26E01E14}" presName="rootComposite" presStyleCnt="0"/>
      <dgm:spPr/>
    </dgm:pt>
    <dgm:pt modelId="{2B3D1E8C-4327-4521-9FD5-807A6D666DA8}" type="pres">
      <dgm:prSet presAssocID="{F57332F4-09E2-4813-8102-BD5F26E01E14}" presName="rootText" presStyleLbl="node4" presStyleIdx="0" presStyleCnt="10">
        <dgm:presLayoutVars>
          <dgm:chPref val="3"/>
        </dgm:presLayoutVars>
      </dgm:prSet>
      <dgm:spPr/>
    </dgm:pt>
    <dgm:pt modelId="{A2A72A67-3FFA-4703-9A66-64BB8F24E339}" type="pres">
      <dgm:prSet presAssocID="{F57332F4-09E2-4813-8102-BD5F26E01E14}" presName="rootConnector" presStyleLbl="node4" presStyleIdx="0" presStyleCnt="10"/>
      <dgm:spPr/>
    </dgm:pt>
    <dgm:pt modelId="{BE96CB9E-0239-4C78-9887-F102F93CE705}" type="pres">
      <dgm:prSet presAssocID="{F57332F4-09E2-4813-8102-BD5F26E01E14}" presName="hierChild4" presStyleCnt="0"/>
      <dgm:spPr/>
    </dgm:pt>
    <dgm:pt modelId="{AC38A84C-4702-4946-BB73-7AF773B5B7E5}" type="pres">
      <dgm:prSet presAssocID="{45314518-F64C-443E-BAD5-5E0B5A22EF5F}" presName="Name37" presStyleLbl="parChTrans1D4" presStyleIdx="1" presStyleCnt="10"/>
      <dgm:spPr/>
    </dgm:pt>
    <dgm:pt modelId="{4AC0DC9E-66A7-4370-99BC-784C01CB6D39}" type="pres">
      <dgm:prSet presAssocID="{25EDCD1F-0BEE-4AB5-9E38-FD098D9C73C9}" presName="hierRoot2" presStyleCnt="0">
        <dgm:presLayoutVars>
          <dgm:hierBranch val="init"/>
        </dgm:presLayoutVars>
      </dgm:prSet>
      <dgm:spPr/>
    </dgm:pt>
    <dgm:pt modelId="{3FE33801-73C4-4894-BA34-E80A0613418E}" type="pres">
      <dgm:prSet presAssocID="{25EDCD1F-0BEE-4AB5-9E38-FD098D9C73C9}" presName="rootComposite" presStyleCnt="0"/>
      <dgm:spPr/>
    </dgm:pt>
    <dgm:pt modelId="{3C1B6418-FB33-453C-8218-6055245B5BE1}" type="pres">
      <dgm:prSet presAssocID="{25EDCD1F-0BEE-4AB5-9E38-FD098D9C73C9}" presName="rootText" presStyleLbl="node4" presStyleIdx="1" presStyleCnt="10">
        <dgm:presLayoutVars>
          <dgm:chPref val="3"/>
        </dgm:presLayoutVars>
      </dgm:prSet>
      <dgm:spPr/>
    </dgm:pt>
    <dgm:pt modelId="{035DBC40-D94F-4602-AB17-3A43D60260C1}" type="pres">
      <dgm:prSet presAssocID="{25EDCD1F-0BEE-4AB5-9E38-FD098D9C73C9}" presName="rootConnector" presStyleLbl="node4" presStyleIdx="1" presStyleCnt="10"/>
      <dgm:spPr/>
    </dgm:pt>
    <dgm:pt modelId="{38DD84F9-5127-4F58-BD43-8EE365C05170}" type="pres">
      <dgm:prSet presAssocID="{25EDCD1F-0BEE-4AB5-9E38-FD098D9C73C9}" presName="hierChild4" presStyleCnt="0"/>
      <dgm:spPr/>
    </dgm:pt>
    <dgm:pt modelId="{D8C97AD8-328E-40C8-9DAE-79630C2707AA}" type="pres">
      <dgm:prSet presAssocID="{25EDCD1F-0BEE-4AB5-9E38-FD098D9C73C9}" presName="hierChild5" presStyleCnt="0"/>
      <dgm:spPr/>
    </dgm:pt>
    <dgm:pt modelId="{437479B9-BDDF-4E24-80A4-3B26DF29A4E3}" type="pres">
      <dgm:prSet presAssocID="{A06D95BF-4299-4B8D-A7D6-DEC1C573EE74}" presName="Name37" presStyleLbl="parChTrans1D4" presStyleIdx="2" presStyleCnt="10"/>
      <dgm:spPr/>
    </dgm:pt>
    <dgm:pt modelId="{5C0BEF47-A66B-4470-8678-AFE3833FB76F}" type="pres">
      <dgm:prSet presAssocID="{105F0518-BB03-4DA4-B6C3-704256B33618}" presName="hierRoot2" presStyleCnt="0">
        <dgm:presLayoutVars>
          <dgm:hierBranch val="init"/>
        </dgm:presLayoutVars>
      </dgm:prSet>
      <dgm:spPr/>
    </dgm:pt>
    <dgm:pt modelId="{B62171D5-85A5-40C4-9706-2356F1C45982}" type="pres">
      <dgm:prSet presAssocID="{105F0518-BB03-4DA4-B6C3-704256B33618}" presName="rootComposite" presStyleCnt="0"/>
      <dgm:spPr/>
    </dgm:pt>
    <dgm:pt modelId="{07F4C56C-76AA-48B5-8D6E-CAD03CF86D20}" type="pres">
      <dgm:prSet presAssocID="{105F0518-BB03-4DA4-B6C3-704256B33618}" presName="rootText" presStyleLbl="node4" presStyleIdx="2" presStyleCnt="10">
        <dgm:presLayoutVars>
          <dgm:chPref val="3"/>
        </dgm:presLayoutVars>
      </dgm:prSet>
      <dgm:spPr/>
    </dgm:pt>
    <dgm:pt modelId="{99971EF0-D051-409C-A7AA-750D68DDB162}" type="pres">
      <dgm:prSet presAssocID="{105F0518-BB03-4DA4-B6C3-704256B33618}" presName="rootConnector" presStyleLbl="node4" presStyleIdx="2" presStyleCnt="10"/>
      <dgm:spPr/>
    </dgm:pt>
    <dgm:pt modelId="{89777311-E802-413E-903E-D55D623D550A}" type="pres">
      <dgm:prSet presAssocID="{105F0518-BB03-4DA4-B6C3-704256B33618}" presName="hierChild4" presStyleCnt="0"/>
      <dgm:spPr/>
    </dgm:pt>
    <dgm:pt modelId="{43A38A3B-AB39-4C34-8A2E-983E45DB974C}" type="pres">
      <dgm:prSet presAssocID="{105F0518-BB03-4DA4-B6C3-704256B33618}" presName="hierChild5" presStyleCnt="0"/>
      <dgm:spPr/>
    </dgm:pt>
    <dgm:pt modelId="{E02E1B93-FF20-4919-9BB0-E71B0902879A}" type="pres">
      <dgm:prSet presAssocID="{F57332F4-09E2-4813-8102-BD5F26E01E14}" presName="hierChild5" presStyleCnt="0"/>
      <dgm:spPr/>
    </dgm:pt>
    <dgm:pt modelId="{7388334B-5858-4920-8758-A4AC807596D9}" type="pres">
      <dgm:prSet presAssocID="{AA32CB27-30CC-45A8-9782-534BB8A76D82}" presName="Name37" presStyleLbl="parChTrans1D4" presStyleIdx="3" presStyleCnt="10"/>
      <dgm:spPr/>
    </dgm:pt>
    <dgm:pt modelId="{4AADD1B7-BC50-4003-9606-E9116305C0A3}" type="pres">
      <dgm:prSet presAssocID="{11E565B6-2A0E-4900-BC21-38812849D017}" presName="hierRoot2" presStyleCnt="0">
        <dgm:presLayoutVars>
          <dgm:hierBranch val="init"/>
        </dgm:presLayoutVars>
      </dgm:prSet>
      <dgm:spPr/>
    </dgm:pt>
    <dgm:pt modelId="{EE9358F2-5C68-4A75-B5D3-178E5F87C3B2}" type="pres">
      <dgm:prSet presAssocID="{11E565B6-2A0E-4900-BC21-38812849D017}" presName="rootComposite" presStyleCnt="0"/>
      <dgm:spPr/>
    </dgm:pt>
    <dgm:pt modelId="{C644A076-4205-403F-8492-9B2CA6D26D50}" type="pres">
      <dgm:prSet presAssocID="{11E565B6-2A0E-4900-BC21-38812849D017}" presName="rootText" presStyleLbl="node4" presStyleIdx="3" presStyleCnt="10">
        <dgm:presLayoutVars>
          <dgm:chPref val="3"/>
        </dgm:presLayoutVars>
      </dgm:prSet>
      <dgm:spPr/>
    </dgm:pt>
    <dgm:pt modelId="{52161689-5422-42B3-B315-302390681C20}" type="pres">
      <dgm:prSet presAssocID="{11E565B6-2A0E-4900-BC21-38812849D017}" presName="rootConnector" presStyleLbl="node4" presStyleIdx="3" presStyleCnt="10"/>
      <dgm:spPr/>
    </dgm:pt>
    <dgm:pt modelId="{1A29424F-84EA-4D57-8CFC-ECB7A5ADB327}" type="pres">
      <dgm:prSet presAssocID="{11E565B6-2A0E-4900-BC21-38812849D017}" presName="hierChild4" presStyleCnt="0"/>
      <dgm:spPr/>
    </dgm:pt>
    <dgm:pt modelId="{21C9C558-7976-4F05-BE6E-E2E4C1970CAD}" type="pres">
      <dgm:prSet presAssocID="{76247131-F349-49C4-8985-E56122E4C3D8}" presName="Name37" presStyleLbl="parChTrans1D4" presStyleIdx="4" presStyleCnt="10"/>
      <dgm:spPr/>
    </dgm:pt>
    <dgm:pt modelId="{F33807BF-C727-4E16-A7F4-75EBDA02B6BB}" type="pres">
      <dgm:prSet presAssocID="{53244FD3-52E2-46FE-A7D9-52469A118755}" presName="hierRoot2" presStyleCnt="0">
        <dgm:presLayoutVars>
          <dgm:hierBranch val="init"/>
        </dgm:presLayoutVars>
      </dgm:prSet>
      <dgm:spPr/>
    </dgm:pt>
    <dgm:pt modelId="{C8530E47-8FD7-4C52-B4D6-BE571E419779}" type="pres">
      <dgm:prSet presAssocID="{53244FD3-52E2-46FE-A7D9-52469A118755}" presName="rootComposite" presStyleCnt="0"/>
      <dgm:spPr/>
    </dgm:pt>
    <dgm:pt modelId="{19E5BC9D-9659-41C6-94E9-9A27B15402EA}" type="pres">
      <dgm:prSet presAssocID="{53244FD3-52E2-46FE-A7D9-52469A118755}" presName="rootText" presStyleLbl="node4" presStyleIdx="4" presStyleCnt="10">
        <dgm:presLayoutVars>
          <dgm:chPref val="3"/>
        </dgm:presLayoutVars>
      </dgm:prSet>
      <dgm:spPr/>
    </dgm:pt>
    <dgm:pt modelId="{E5A59533-95BE-45B5-AA01-8B52C8779612}" type="pres">
      <dgm:prSet presAssocID="{53244FD3-52E2-46FE-A7D9-52469A118755}" presName="rootConnector" presStyleLbl="node4" presStyleIdx="4" presStyleCnt="10"/>
      <dgm:spPr/>
    </dgm:pt>
    <dgm:pt modelId="{F1E6D682-321F-4ACB-BD7C-95A8052EA0CE}" type="pres">
      <dgm:prSet presAssocID="{53244FD3-52E2-46FE-A7D9-52469A118755}" presName="hierChild4" presStyleCnt="0"/>
      <dgm:spPr/>
    </dgm:pt>
    <dgm:pt modelId="{AC484E90-4933-48DA-BB07-766C740D9461}" type="pres">
      <dgm:prSet presAssocID="{53244FD3-52E2-46FE-A7D9-52469A118755}" presName="hierChild5" presStyleCnt="0"/>
      <dgm:spPr/>
    </dgm:pt>
    <dgm:pt modelId="{AEB02A46-6F79-48EA-A67C-6E163DB0D0E3}" type="pres">
      <dgm:prSet presAssocID="{7B0BD401-729C-41D9-B771-532F0FED7A1F}" presName="Name37" presStyleLbl="parChTrans1D4" presStyleIdx="5" presStyleCnt="10"/>
      <dgm:spPr/>
    </dgm:pt>
    <dgm:pt modelId="{0A022A94-EB31-473A-8896-B043E4BA01FB}" type="pres">
      <dgm:prSet presAssocID="{EAE59F34-7051-4647-AD23-94731ADC9C5B}" presName="hierRoot2" presStyleCnt="0">
        <dgm:presLayoutVars>
          <dgm:hierBranch val="init"/>
        </dgm:presLayoutVars>
      </dgm:prSet>
      <dgm:spPr/>
    </dgm:pt>
    <dgm:pt modelId="{32BF0131-9934-45BD-80A8-994B7CD8FB3D}" type="pres">
      <dgm:prSet presAssocID="{EAE59F34-7051-4647-AD23-94731ADC9C5B}" presName="rootComposite" presStyleCnt="0"/>
      <dgm:spPr/>
    </dgm:pt>
    <dgm:pt modelId="{E4BA67B8-98D8-4BE7-B3EC-2B31DFEEBC52}" type="pres">
      <dgm:prSet presAssocID="{EAE59F34-7051-4647-AD23-94731ADC9C5B}" presName="rootText" presStyleLbl="node4" presStyleIdx="5" presStyleCnt="10" custScaleX="139192" custScaleY="123177">
        <dgm:presLayoutVars>
          <dgm:chPref val="3"/>
        </dgm:presLayoutVars>
      </dgm:prSet>
      <dgm:spPr/>
    </dgm:pt>
    <dgm:pt modelId="{D9EEA011-745D-4B29-ADB6-72228E7E8EC9}" type="pres">
      <dgm:prSet presAssocID="{EAE59F34-7051-4647-AD23-94731ADC9C5B}" presName="rootConnector" presStyleLbl="node4" presStyleIdx="5" presStyleCnt="10"/>
      <dgm:spPr/>
    </dgm:pt>
    <dgm:pt modelId="{4E11B805-A70A-424D-BBEF-4705BA38417B}" type="pres">
      <dgm:prSet presAssocID="{EAE59F34-7051-4647-AD23-94731ADC9C5B}" presName="hierChild4" presStyleCnt="0"/>
      <dgm:spPr/>
    </dgm:pt>
    <dgm:pt modelId="{D09ACD87-BD66-4CD9-9C49-3C1C81ADB74F}" type="pres">
      <dgm:prSet presAssocID="{EAE59F34-7051-4647-AD23-94731ADC9C5B}" presName="hierChild5" presStyleCnt="0"/>
      <dgm:spPr/>
    </dgm:pt>
    <dgm:pt modelId="{637BC88A-A84C-434E-9B14-2EE9E01BF0AC}" type="pres">
      <dgm:prSet presAssocID="{11E565B6-2A0E-4900-BC21-38812849D017}" presName="hierChild5" presStyleCnt="0"/>
      <dgm:spPr/>
    </dgm:pt>
    <dgm:pt modelId="{796383E7-E4FE-445A-8372-C31AACB08258}" type="pres">
      <dgm:prSet presAssocID="{DECE289F-E59D-4B6F-A052-9091E2E7E0F8}" presName="hierChild5" presStyleCnt="0"/>
      <dgm:spPr/>
    </dgm:pt>
    <dgm:pt modelId="{87E8A858-BFC4-4EF5-A236-BC9AC1BFC904}" type="pres">
      <dgm:prSet presAssocID="{20D8E8A3-672C-4E63-BB7D-B21BCFC49422}" presName="Name37" presStyleLbl="parChTrans1D3" presStyleIdx="4" presStyleCnt="6"/>
      <dgm:spPr/>
    </dgm:pt>
    <dgm:pt modelId="{E090C8D0-2E91-47D7-A0B6-D32C15D43AF2}" type="pres">
      <dgm:prSet presAssocID="{694F0CA0-DE9E-4EC8-8F63-ADD9C08393F0}" presName="hierRoot2" presStyleCnt="0">
        <dgm:presLayoutVars>
          <dgm:hierBranch val="init"/>
        </dgm:presLayoutVars>
      </dgm:prSet>
      <dgm:spPr/>
    </dgm:pt>
    <dgm:pt modelId="{6DFA13DA-C398-413B-BD65-3673ECF1AABA}" type="pres">
      <dgm:prSet presAssocID="{694F0CA0-DE9E-4EC8-8F63-ADD9C08393F0}" presName="rootComposite" presStyleCnt="0"/>
      <dgm:spPr/>
    </dgm:pt>
    <dgm:pt modelId="{86FF2697-1E94-49E3-A157-C1A5A722E8FC}" type="pres">
      <dgm:prSet presAssocID="{694F0CA0-DE9E-4EC8-8F63-ADD9C08393F0}" presName="rootText" presStyleLbl="node3" presStyleIdx="4" presStyleCnt="6">
        <dgm:presLayoutVars>
          <dgm:chPref val="3"/>
        </dgm:presLayoutVars>
      </dgm:prSet>
      <dgm:spPr/>
    </dgm:pt>
    <dgm:pt modelId="{53075DFB-2941-4706-871A-E623EB2B0E7E}" type="pres">
      <dgm:prSet presAssocID="{694F0CA0-DE9E-4EC8-8F63-ADD9C08393F0}" presName="rootConnector" presStyleLbl="node3" presStyleIdx="4" presStyleCnt="6"/>
      <dgm:spPr/>
    </dgm:pt>
    <dgm:pt modelId="{81ECAF70-658A-4E81-8088-4C7D5590CE24}" type="pres">
      <dgm:prSet presAssocID="{694F0CA0-DE9E-4EC8-8F63-ADD9C08393F0}" presName="hierChild4" presStyleCnt="0"/>
      <dgm:spPr/>
    </dgm:pt>
    <dgm:pt modelId="{F058560A-1471-4FB5-9DCB-2D6EABC13DB0}" type="pres">
      <dgm:prSet presAssocID="{B7A148B8-1C3A-4F99-B05A-E696C52CD1B6}" presName="Name37" presStyleLbl="parChTrans1D4" presStyleIdx="6" presStyleCnt="10"/>
      <dgm:spPr/>
    </dgm:pt>
    <dgm:pt modelId="{DC6F9BC0-F60E-4352-9B93-E065E8258EC7}" type="pres">
      <dgm:prSet presAssocID="{C26C2A28-8090-48CA-AE85-B3E886F24B44}" presName="hierRoot2" presStyleCnt="0">
        <dgm:presLayoutVars>
          <dgm:hierBranch val="init"/>
        </dgm:presLayoutVars>
      </dgm:prSet>
      <dgm:spPr/>
    </dgm:pt>
    <dgm:pt modelId="{8BB80C40-C127-4F8A-8666-8914911C9DE7}" type="pres">
      <dgm:prSet presAssocID="{C26C2A28-8090-48CA-AE85-B3E886F24B44}" presName="rootComposite" presStyleCnt="0"/>
      <dgm:spPr/>
    </dgm:pt>
    <dgm:pt modelId="{43C33A85-CD0D-4A32-80EE-CF03614D1154}" type="pres">
      <dgm:prSet presAssocID="{C26C2A28-8090-48CA-AE85-B3E886F24B44}" presName="rootText" presStyleLbl="node4" presStyleIdx="6" presStyleCnt="10">
        <dgm:presLayoutVars>
          <dgm:chPref val="3"/>
        </dgm:presLayoutVars>
      </dgm:prSet>
      <dgm:spPr/>
    </dgm:pt>
    <dgm:pt modelId="{C207291A-9F80-459C-844F-B5CAEB91762B}" type="pres">
      <dgm:prSet presAssocID="{C26C2A28-8090-48CA-AE85-B3E886F24B44}" presName="rootConnector" presStyleLbl="node4" presStyleIdx="6" presStyleCnt="10"/>
      <dgm:spPr/>
    </dgm:pt>
    <dgm:pt modelId="{1DC3165C-D2AA-45B7-9E17-52BF7836839C}" type="pres">
      <dgm:prSet presAssocID="{C26C2A28-8090-48CA-AE85-B3E886F24B44}" presName="hierChild4" presStyleCnt="0"/>
      <dgm:spPr/>
    </dgm:pt>
    <dgm:pt modelId="{E93C000E-7B22-4C73-B763-35B17BD92FE7}" type="pres">
      <dgm:prSet presAssocID="{C26C2A28-8090-48CA-AE85-B3E886F24B44}" presName="hierChild5" presStyleCnt="0"/>
      <dgm:spPr/>
    </dgm:pt>
    <dgm:pt modelId="{A87E5FEF-749B-4BBF-989E-64A21762F961}" type="pres">
      <dgm:prSet presAssocID="{89D81F60-E50E-4B04-AC54-132B5DADDF8F}" presName="Name37" presStyleLbl="parChTrans1D4" presStyleIdx="7" presStyleCnt="10"/>
      <dgm:spPr/>
    </dgm:pt>
    <dgm:pt modelId="{36A04277-4C02-436F-ABA5-66FA5A87CD7B}" type="pres">
      <dgm:prSet presAssocID="{336CA518-E4F4-4730-B75D-33436C248531}" presName="hierRoot2" presStyleCnt="0">
        <dgm:presLayoutVars>
          <dgm:hierBranch val="init"/>
        </dgm:presLayoutVars>
      </dgm:prSet>
      <dgm:spPr/>
    </dgm:pt>
    <dgm:pt modelId="{1D71945D-F891-4C57-BFEE-D3A17359C883}" type="pres">
      <dgm:prSet presAssocID="{336CA518-E4F4-4730-B75D-33436C248531}" presName="rootComposite" presStyleCnt="0"/>
      <dgm:spPr/>
    </dgm:pt>
    <dgm:pt modelId="{767E984F-1D53-4C48-8559-109EF98E5B63}" type="pres">
      <dgm:prSet presAssocID="{336CA518-E4F4-4730-B75D-33436C248531}" presName="rootText" presStyleLbl="node4" presStyleIdx="7" presStyleCnt="10" custScaleX="117826" custScaleY="146808">
        <dgm:presLayoutVars>
          <dgm:chPref val="3"/>
        </dgm:presLayoutVars>
      </dgm:prSet>
      <dgm:spPr/>
    </dgm:pt>
    <dgm:pt modelId="{1C26B892-01DF-400F-AD16-C18835FA22D3}" type="pres">
      <dgm:prSet presAssocID="{336CA518-E4F4-4730-B75D-33436C248531}" presName="rootConnector" presStyleLbl="node4" presStyleIdx="7" presStyleCnt="10"/>
      <dgm:spPr/>
    </dgm:pt>
    <dgm:pt modelId="{84792930-ACB5-4EFC-946C-71F167B8C74B}" type="pres">
      <dgm:prSet presAssocID="{336CA518-E4F4-4730-B75D-33436C248531}" presName="hierChild4" presStyleCnt="0"/>
      <dgm:spPr/>
    </dgm:pt>
    <dgm:pt modelId="{AB849282-31F3-4D79-A4F7-22577DB7ED66}" type="pres">
      <dgm:prSet presAssocID="{336CA518-E4F4-4730-B75D-33436C248531}" presName="hierChild5" presStyleCnt="0"/>
      <dgm:spPr/>
    </dgm:pt>
    <dgm:pt modelId="{CA23A79A-10F8-43D4-B162-DD67DD71A853}" type="pres">
      <dgm:prSet presAssocID="{694F0CA0-DE9E-4EC8-8F63-ADD9C08393F0}" presName="hierChild5" presStyleCnt="0"/>
      <dgm:spPr/>
    </dgm:pt>
    <dgm:pt modelId="{126404C5-461D-4BA3-BE13-32E3E4D09CA6}" type="pres">
      <dgm:prSet presAssocID="{11C28286-B052-4B4B-85A0-D5923E608BBA}" presName="Name37" presStyleLbl="parChTrans1D3" presStyleIdx="5" presStyleCnt="6"/>
      <dgm:spPr/>
    </dgm:pt>
    <dgm:pt modelId="{06966B7F-AB11-442B-B55C-8FCB9783ED8A}" type="pres">
      <dgm:prSet presAssocID="{1EE2CB1F-9875-49D6-B1D6-E22F1E8C9F72}" presName="hierRoot2" presStyleCnt="0">
        <dgm:presLayoutVars>
          <dgm:hierBranch val="init"/>
        </dgm:presLayoutVars>
      </dgm:prSet>
      <dgm:spPr/>
    </dgm:pt>
    <dgm:pt modelId="{E95FFAFE-CEE0-4222-823A-5D8B1712712E}" type="pres">
      <dgm:prSet presAssocID="{1EE2CB1F-9875-49D6-B1D6-E22F1E8C9F72}" presName="rootComposite" presStyleCnt="0"/>
      <dgm:spPr/>
    </dgm:pt>
    <dgm:pt modelId="{C7BA28A4-86E9-4B83-9A4C-12FF8E868C40}" type="pres">
      <dgm:prSet presAssocID="{1EE2CB1F-9875-49D6-B1D6-E22F1E8C9F72}" presName="rootText" presStyleLbl="node3" presStyleIdx="5" presStyleCnt="6" custLinFactNeighborX="4167">
        <dgm:presLayoutVars>
          <dgm:chPref val="3"/>
        </dgm:presLayoutVars>
      </dgm:prSet>
      <dgm:spPr/>
    </dgm:pt>
    <dgm:pt modelId="{9A58D0FF-B61B-4B5F-A997-9581880AD61C}" type="pres">
      <dgm:prSet presAssocID="{1EE2CB1F-9875-49D6-B1D6-E22F1E8C9F72}" presName="rootConnector" presStyleLbl="node3" presStyleIdx="5" presStyleCnt="6"/>
      <dgm:spPr/>
    </dgm:pt>
    <dgm:pt modelId="{75513C15-C6C8-4B38-B480-A93A5FB98E7F}" type="pres">
      <dgm:prSet presAssocID="{1EE2CB1F-9875-49D6-B1D6-E22F1E8C9F72}" presName="hierChild4" presStyleCnt="0"/>
      <dgm:spPr/>
    </dgm:pt>
    <dgm:pt modelId="{84BF2621-236F-4902-A745-55E3CEAB9369}" type="pres">
      <dgm:prSet presAssocID="{B989AE85-A886-489D-AB9F-E68B3951D5F2}" presName="Name37" presStyleLbl="parChTrans1D4" presStyleIdx="8" presStyleCnt="10"/>
      <dgm:spPr/>
    </dgm:pt>
    <dgm:pt modelId="{94E4F313-3D6C-4B6D-8B2F-0C495F3CCDAA}" type="pres">
      <dgm:prSet presAssocID="{4AF969CB-0B5F-4D12-A8B1-46091C82A47E}" presName="hierRoot2" presStyleCnt="0">
        <dgm:presLayoutVars>
          <dgm:hierBranch val="init"/>
        </dgm:presLayoutVars>
      </dgm:prSet>
      <dgm:spPr/>
    </dgm:pt>
    <dgm:pt modelId="{9F07FF08-42BE-4202-AE1B-3661CBA0BC65}" type="pres">
      <dgm:prSet presAssocID="{4AF969CB-0B5F-4D12-A8B1-46091C82A47E}" presName="rootComposite" presStyleCnt="0"/>
      <dgm:spPr/>
    </dgm:pt>
    <dgm:pt modelId="{5F9CA791-07C8-4AB8-A03B-CBCF883D1439}" type="pres">
      <dgm:prSet presAssocID="{4AF969CB-0B5F-4D12-A8B1-46091C82A47E}" presName="rootText" presStyleLbl="node4" presStyleIdx="8" presStyleCnt="10" custScaleX="131907" custScaleY="108958">
        <dgm:presLayoutVars>
          <dgm:chPref val="3"/>
        </dgm:presLayoutVars>
      </dgm:prSet>
      <dgm:spPr/>
    </dgm:pt>
    <dgm:pt modelId="{DAF69344-738E-44F1-BA35-6ECDDE4A5FE2}" type="pres">
      <dgm:prSet presAssocID="{4AF969CB-0B5F-4D12-A8B1-46091C82A47E}" presName="rootConnector" presStyleLbl="node4" presStyleIdx="8" presStyleCnt="10"/>
      <dgm:spPr/>
    </dgm:pt>
    <dgm:pt modelId="{664590DA-AFE5-4BA3-A4CB-C60F32E1EA4B}" type="pres">
      <dgm:prSet presAssocID="{4AF969CB-0B5F-4D12-A8B1-46091C82A47E}" presName="hierChild4" presStyleCnt="0"/>
      <dgm:spPr/>
    </dgm:pt>
    <dgm:pt modelId="{C56BE80E-BF3C-4F91-8C63-8C8C5B820F3D}" type="pres">
      <dgm:prSet presAssocID="{4AF969CB-0B5F-4D12-A8B1-46091C82A47E}" presName="hierChild5" presStyleCnt="0"/>
      <dgm:spPr/>
    </dgm:pt>
    <dgm:pt modelId="{F2E3662B-E9A2-4BB3-9AF2-67BA9092E06B}" type="pres">
      <dgm:prSet presAssocID="{0FE25C62-130E-479A-BF85-6343E486AE68}" presName="Name37" presStyleLbl="parChTrans1D4" presStyleIdx="9" presStyleCnt="10"/>
      <dgm:spPr/>
    </dgm:pt>
    <dgm:pt modelId="{836D05D5-6D2D-4E6A-99CC-ACE4E2E0173A}" type="pres">
      <dgm:prSet presAssocID="{E4698BFA-A871-4199-9AB5-2A8370C520B1}" presName="hierRoot2" presStyleCnt="0">
        <dgm:presLayoutVars>
          <dgm:hierBranch val="init"/>
        </dgm:presLayoutVars>
      </dgm:prSet>
      <dgm:spPr/>
    </dgm:pt>
    <dgm:pt modelId="{16C3117E-4044-439D-BBA2-986D0D525293}" type="pres">
      <dgm:prSet presAssocID="{E4698BFA-A871-4199-9AB5-2A8370C520B1}" presName="rootComposite" presStyleCnt="0"/>
      <dgm:spPr/>
    </dgm:pt>
    <dgm:pt modelId="{7853CE65-8240-4FDB-8641-4C03BF011044}" type="pres">
      <dgm:prSet presAssocID="{E4698BFA-A871-4199-9AB5-2A8370C520B1}" presName="rootText" presStyleLbl="node4" presStyleIdx="9" presStyleCnt="10" custScaleX="143142">
        <dgm:presLayoutVars>
          <dgm:chPref val="3"/>
        </dgm:presLayoutVars>
      </dgm:prSet>
      <dgm:spPr/>
    </dgm:pt>
    <dgm:pt modelId="{205BD0EB-2F1B-48F4-86D5-E0CD832EFBE2}" type="pres">
      <dgm:prSet presAssocID="{E4698BFA-A871-4199-9AB5-2A8370C520B1}" presName="rootConnector" presStyleLbl="node4" presStyleIdx="9" presStyleCnt="10"/>
      <dgm:spPr/>
    </dgm:pt>
    <dgm:pt modelId="{DBD1363E-3EB8-4B1E-A8D7-0A7F3955C45D}" type="pres">
      <dgm:prSet presAssocID="{E4698BFA-A871-4199-9AB5-2A8370C520B1}" presName="hierChild4" presStyleCnt="0"/>
      <dgm:spPr/>
    </dgm:pt>
    <dgm:pt modelId="{290DDBDC-A4CC-4E49-BD85-57350B993ADF}" type="pres">
      <dgm:prSet presAssocID="{E4698BFA-A871-4199-9AB5-2A8370C520B1}" presName="hierChild5" presStyleCnt="0"/>
      <dgm:spPr/>
    </dgm:pt>
    <dgm:pt modelId="{E28A911A-BCAD-4398-B9EA-D20E986D435E}" type="pres">
      <dgm:prSet presAssocID="{1EE2CB1F-9875-49D6-B1D6-E22F1E8C9F72}" presName="hierChild5" presStyleCnt="0"/>
      <dgm:spPr/>
    </dgm:pt>
    <dgm:pt modelId="{A7E60C13-7213-474D-8C64-6DA15397AE66}" type="pres">
      <dgm:prSet presAssocID="{CA1D1611-DBDD-4555-968A-E3CB310DF5E7}" presName="hierChild5" presStyleCnt="0"/>
      <dgm:spPr/>
    </dgm:pt>
    <dgm:pt modelId="{BD1E21D8-D613-418B-8A59-9EDD1AA3E649}" type="pres">
      <dgm:prSet presAssocID="{1B043078-BB07-4ECD-B941-8EA5E361D24A}" presName="hierChild3" presStyleCnt="0"/>
      <dgm:spPr/>
    </dgm:pt>
  </dgm:ptLst>
  <dgm:cxnLst>
    <dgm:cxn modelId="{BA688800-E38F-488A-B184-AEE916F5002F}" type="presOf" srcId="{F57332F4-09E2-4813-8102-BD5F26E01E14}" destId="{A2A72A67-3FFA-4703-9A66-64BB8F24E339}" srcOrd="1" destOrd="0" presId="urn:microsoft.com/office/officeart/2005/8/layout/orgChart1"/>
    <dgm:cxn modelId="{AD2DB802-A8A0-4F07-A6E5-FB9583425CA8}" srcId="{DECE289F-E59D-4B6F-A052-9091E2E7E0F8}" destId="{11E565B6-2A0E-4900-BC21-38812849D017}" srcOrd="1" destOrd="0" parTransId="{AA32CB27-30CC-45A8-9782-534BB8A76D82}" sibTransId="{066B331A-EF26-4E18-81E9-9EA78675224B}"/>
    <dgm:cxn modelId="{A51D0503-7130-4563-9AE1-6E4266931A4E}" srcId="{F57332F4-09E2-4813-8102-BD5F26E01E14}" destId="{105F0518-BB03-4DA4-B6C3-704256B33618}" srcOrd="1" destOrd="0" parTransId="{A06D95BF-4299-4B8D-A7D6-DEC1C573EE74}" sibTransId="{F29F4FF7-EE98-4F3F-9747-AA6494483AA8}"/>
    <dgm:cxn modelId="{B6074903-9FD5-4BF5-BB4E-117FE484351C}" type="presOf" srcId="{86DED965-73AF-47A2-BC1E-A43FA6B0CF4A}" destId="{6617FBD8-B3B8-4AEE-BDFF-47D35E5A09B1}" srcOrd="0" destOrd="0" presId="urn:microsoft.com/office/officeart/2005/8/layout/orgChart1"/>
    <dgm:cxn modelId="{6B4C0207-C6AB-408D-8C3D-9F8806DB30EA}" srcId="{1B043078-BB07-4ECD-B941-8EA5E361D24A}" destId="{1FE32A09-CCE5-4935-8BBA-7788A2734C19}" srcOrd="0" destOrd="0" parTransId="{5E8E6F5E-21B4-4495-A24B-CF104B57B6A1}" sibTransId="{704BB20E-1E9E-43D2-82A0-74E8026C28D6}"/>
    <dgm:cxn modelId="{9646C80E-A9F7-4CE3-B64C-BF48EFFE8E8A}" srcId="{11E565B6-2A0E-4900-BC21-38812849D017}" destId="{53244FD3-52E2-46FE-A7D9-52469A118755}" srcOrd="0" destOrd="0" parTransId="{76247131-F349-49C4-8985-E56122E4C3D8}" sibTransId="{43FAE316-7775-457A-AA3A-B333E0472B2C}"/>
    <dgm:cxn modelId="{4EA8D70F-A2F5-46AD-B4F2-D770FF12B924}" type="presOf" srcId="{53244FD3-52E2-46FE-A7D9-52469A118755}" destId="{E5A59533-95BE-45B5-AA01-8B52C8779612}" srcOrd="1" destOrd="0" presId="urn:microsoft.com/office/officeart/2005/8/layout/orgChart1"/>
    <dgm:cxn modelId="{0A774511-5774-46F9-ABD5-08F439A1F6B2}" srcId="{1FE32A09-CCE5-4935-8BBA-7788A2734C19}" destId="{06EE9252-BF81-48CC-BCBF-C21B952995A8}" srcOrd="1" destOrd="0" parTransId="{69C1C337-C494-4BC0-A25B-909F37694292}" sibTransId="{B56260A0-DC36-4F00-8854-22D1507B946B}"/>
    <dgm:cxn modelId="{874E5C12-B5D7-4DD4-9379-B047C69F173E}" type="presOf" srcId="{E4698BFA-A871-4199-9AB5-2A8370C520B1}" destId="{7853CE65-8240-4FDB-8641-4C03BF011044}" srcOrd="0" destOrd="0" presId="urn:microsoft.com/office/officeart/2005/8/layout/orgChart1"/>
    <dgm:cxn modelId="{0053A113-1E03-44D1-AF7E-7F67A90E9B83}" srcId="{1EE2CB1F-9875-49D6-B1D6-E22F1E8C9F72}" destId="{E4698BFA-A871-4199-9AB5-2A8370C520B1}" srcOrd="1" destOrd="0" parTransId="{0FE25C62-130E-479A-BF85-6343E486AE68}" sibTransId="{F6752793-FD00-4863-BC28-6AD92134DAF4}"/>
    <dgm:cxn modelId="{0C6EA116-D988-493E-A032-89F4F073C17F}" type="presOf" srcId="{25EDCD1F-0BEE-4AB5-9E38-FD098D9C73C9}" destId="{3C1B6418-FB33-453C-8218-6055245B5BE1}" srcOrd="0" destOrd="0" presId="urn:microsoft.com/office/officeart/2005/8/layout/orgChart1"/>
    <dgm:cxn modelId="{1D8A3528-49B0-46A4-8B15-46A8B5DB010E}" srcId="{11E565B6-2A0E-4900-BC21-38812849D017}" destId="{EAE59F34-7051-4647-AD23-94731ADC9C5B}" srcOrd="1" destOrd="0" parTransId="{7B0BD401-729C-41D9-B771-532F0FED7A1F}" sibTransId="{47A0EFCC-60A2-4F93-AF69-61E36E7ABB5B}"/>
    <dgm:cxn modelId="{4C71E928-E874-4B9C-9926-D66256DE6558}" type="presOf" srcId="{45314518-F64C-443E-BAD5-5E0B5A22EF5F}" destId="{AC38A84C-4702-4946-BB73-7AF773B5B7E5}" srcOrd="0" destOrd="0" presId="urn:microsoft.com/office/officeart/2005/8/layout/orgChart1"/>
    <dgm:cxn modelId="{AFDB042A-54ED-4960-88B1-E7EE5FA3F785}" srcId="{CA1D1611-DBDD-4555-968A-E3CB310DF5E7}" destId="{1EE2CB1F-9875-49D6-B1D6-E22F1E8C9F72}" srcOrd="2" destOrd="0" parTransId="{11C28286-B052-4B4B-85A0-D5923E608BBA}" sibTransId="{416D5368-5BD7-4C99-A432-71FE288949A0}"/>
    <dgm:cxn modelId="{FB34ED2B-790F-4402-842A-1BE1CE9498CA}" type="presOf" srcId="{E4698BFA-A871-4199-9AB5-2A8370C520B1}" destId="{205BD0EB-2F1B-48F4-86D5-E0CD832EFBE2}" srcOrd="1" destOrd="0" presId="urn:microsoft.com/office/officeart/2005/8/layout/orgChart1"/>
    <dgm:cxn modelId="{1BF5EE2C-8C92-416D-8E62-5F4FAFEC3A64}" type="presOf" srcId="{694F0CA0-DE9E-4EC8-8F63-ADD9C08393F0}" destId="{86FF2697-1E94-49E3-A157-C1A5A722E8FC}" srcOrd="0" destOrd="0" presId="urn:microsoft.com/office/officeart/2005/8/layout/orgChart1"/>
    <dgm:cxn modelId="{42C06A2E-1071-460D-8D42-722CB3DAD5F7}" type="presOf" srcId="{A06D95BF-4299-4B8D-A7D6-DEC1C573EE74}" destId="{437479B9-BDDF-4E24-80A4-3B26DF29A4E3}" srcOrd="0" destOrd="0" presId="urn:microsoft.com/office/officeart/2005/8/layout/orgChart1"/>
    <dgm:cxn modelId="{9CE72F38-DA8F-49C5-9B77-47A922932C90}" type="presOf" srcId="{C26C2A28-8090-48CA-AE85-B3E886F24B44}" destId="{C207291A-9F80-459C-844F-B5CAEB91762B}" srcOrd="1" destOrd="0" presId="urn:microsoft.com/office/officeart/2005/8/layout/orgChart1"/>
    <dgm:cxn modelId="{8FDB9A5E-17AE-4879-A24D-C6D4431DAFE0}" type="presOf" srcId="{5E8E6F5E-21B4-4495-A24B-CF104B57B6A1}" destId="{66CC32EB-ECF8-4F8A-9637-FC3DE803FE59}" srcOrd="0" destOrd="0" presId="urn:microsoft.com/office/officeart/2005/8/layout/orgChart1"/>
    <dgm:cxn modelId="{51166860-EBA2-4532-A50D-0A3D93ADCE70}" type="presOf" srcId="{336CA518-E4F4-4730-B75D-33436C248531}" destId="{767E984F-1D53-4C48-8559-109EF98E5B63}" srcOrd="0" destOrd="0" presId="urn:microsoft.com/office/officeart/2005/8/layout/orgChart1"/>
    <dgm:cxn modelId="{00636E60-4FA6-40C5-B27F-038E1A1F6D32}" type="presOf" srcId="{694F0CA0-DE9E-4EC8-8F63-ADD9C08393F0}" destId="{53075DFB-2941-4706-871A-E623EB2B0E7E}" srcOrd="1" destOrd="0" presId="urn:microsoft.com/office/officeart/2005/8/layout/orgChart1"/>
    <dgm:cxn modelId="{361CA560-1ECF-4B56-BA4A-63A3150754B3}" type="presOf" srcId="{82D02BB4-B4EF-4B5A-9A71-D4C0DAE57CD0}" destId="{82213042-7126-463C-B17D-EC7E138B71C7}" srcOrd="0" destOrd="0" presId="urn:microsoft.com/office/officeart/2005/8/layout/orgChart1"/>
    <dgm:cxn modelId="{F9EDA942-4401-499F-94CF-4E7092CE2CFC}" srcId="{CA1D1611-DBDD-4555-968A-E3CB310DF5E7}" destId="{DECE289F-E59D-4B6F-A052-9091E2E7E0F8}" srcOrd="0" destOrd="0" parTransId="{82D02BB4-B4EF-4B5A-9A71-D4C0DAE57CD0}" sibTransId="{13CB773E-8E16-477F-BC4F-F0802FC89F38}"/>
    <dgm:cxn modelId="{6DC81743-4079-42D5-BA8E-7A25F361770C}" type="presOf" srcId="{1EE2CB1F-9875-49D6-B1D6-E22F1E8C9F72}" destId="{C7BA28A4-86E9-4B83-9A4C-12FF8E868C40}" srcOrd="0" destOrd="0" presId="urn:microsoft.com/office/officeart/2005/8/layout/orgChart1"/>
    <dgm:cxn modelId="{E1EA0B44-C1BE-4DEF-A08D-7ED382A11DF1}" type="presOf" srcId="{C539E19C-181D-44CC-8ACD-797D1330A58D}" destId="{DACAC4E6-3CF5-45BC-B166-03EB0ADF5807}" srcOrd="1" destOrd="0" presId="urn:microsoft.com/office/officeart/2005/8/layout/orgChart1"/>
    <dgm:cxn modelId="{7625D446-A5B9-4F32-9D29-152CF46B1E12}" srcId="{694F0CA0-DE9E-4EC8-8F63-ADD9C08393F0}" destId="{336CA518-E4F4-4730-B75D-33436C248531}" srcOrd="1" destOrd="0" parTransId="{89D81F60-E50E-4B04-AC54-132B5DADDF8F}" sibTransId="{84D3A9C3-5D54-4482-8E21-6187C3597A79}"/>
    <dgm:cxn modelId="{E6B1B648-E934-44DB-881D-A0C5F5C704BE}" type="presOf" srcId="{B989AE85-A886-489D-AB9F-E68B3951D5F2}" destId="{84BF2621-236F-4902-A745-55E3CEAB9369}" srcOrd="0" destOrd="0" presId="urn:microsoft.com/office/officeart/2005/8/layout/orgChart1"/>
    <dgm:cxn modelId="{D1679749-5149-415F-B735-9248B0508ABA}" type="presOf" srcId="{105F0518-BB03-4DA4-B6C3-704256B33618}" destId="{99971EF0-D051-409C-A7AA-750D68DDB162}" srcOrd="1" destOrd="0" presId="urn:microsoft.com/office/officeart/2005/8/layout/orgChart1"/>
    <dgm:cxn modelId="{7B5DF749-E310-4C9D-BF4D-3168059F3E01}" srcId="{1B043078-BB07-4ECD-B941-8EA5E361D24A}" destId="{CA1D1611-DBDD-4555-968A-E3CB310DF5E7}" srcOrd="1" destOrd="0" parTransId="{8CF1B8C1-B3DB-4CF4-9806-5A74930A2B12}" sibTransId="{5313917B-610E-46C9-973D-3DC238228103}"/>
    <dgm:cxn modelId="{1512B76F-823A-4606-99CB-5D93FA63D9EC}" type="presOf" srcId="{49F9E80D-E127-4B2C-8BE0-21EF5FEF27D5}" destId="{875B450F-CC7C-4DC5-A8CB-C8882490ACAC}" srcOrd="0" destOrd="0" presId="urn:microsoft.com/office/officeart/2005/8/layout/orgChart1"/>
    <dgm:cxn modelId="{44FE8A71-5830-4022-A38D-45953EACA628}" type="presOf" srcId="{AA32CB27-30CC-45A8-9782-534BB8A76D82}" destId="{7388334B-5858-4920-8758-A4AC807596D9}" srcOrd="0" destOrd="0" presId="urn:microsoft.com/office/officeart/2005/8/layout/orgChart1"/>
    <dgm:cxn modelId="{757A1B72-FD01-462D-9D7A-FB21DD9B2690}" type="presOf" srcId="{0D6F88DE-3956-4FA7-900C-1A39DF9E4E9B}" destId="{4DEA4D3B-732B-428F-A232-0545849D8800}" srcOrd="0" destOrd="0" presId="urn:microsoft.com/office/officeart/2005/8/layout/orgChart1"/>
    <dgm:cxn modelId="{4A478E55-7985-4B46-8101-E33C176B633D}" type="presOf" srcId="{0FE25C62-130E-479A-BF85-6343E486AE68}" destId="{F2E3662B-E9A2-4BB3-9AF2-67BA9092E06B}" srcOrd="0" destOrd="0" presId="urn:microsoft.com/office/officeart/2005/8/layout/orgChart1"/>
    <dgm:cxn modelId="{E57BE155-091F-4D1C-9C2F-F1FBA50EFAD7}" type="presOf" srcId="{4AF969CB-0B5F-4D12-A8B1-46091C82A47E}" destId="{5F9CA791-07C8-4AB8-A03B-CBCF883D1439}" srcOrd="0" destOrd="0" presId="urn:microsoft.com/office/officeart/2005/8/layout/orgChart1"/>
    <dgm:cxn modelId="{2A65E775-7D20-418E-9EE0-9A55E091328B}" type="presOf" srcId="{0F8070D3-CFB3-48AE-8703-E748CC23AE90}" destId="{354847CC-6277-44EB-A7C7-EDD66853F4E7}" srcOrd="0" destOrd="0" presId="urn:microsoft.com/office/officeart/2005/8/layout/orgChart1"/>
    <dgm:cxn modelId="{C2A8BA57-3277-4336-AB7F-9F6BDB21251C}" srcId="{1EE2CB1F-9875-49D6-B1D6-E22F1E8C9F72}" destId="{4AF969CB-0B5F-4D12-A8B1-46091C82A47E}" srcOrd="0" destOrd="0" parTransId="{B989AE85-A886-489D-AB9F-E68B3951D5F2}" sibTransId="{E4B5F236-96F7-4353-AD9B-A08FD9531921}"/>
    <dgm:cxn modelId="{D8A1D758-AC1B-4981-9B6B-3870CE9768BC}" type="presOf" srcId="{CA1D1611-DBDD-4555-968A-E3CB310DF5E7}" destId="{0C8723C6-4E4A-4BC8-AD50-7C5E7FBEBB6D}" srcOrd="1" destOrd="0" presId="urn:microsoft.com/office/officeart/2005/8/layout/orgChart1"/>
    <dgm:cxn modelId="{E6EF6F79-7138-4C4E-9FE8-DCCE2EB5AE72}" type="presOf" srcId="{89D81F60-E50E-4B04-AC54-132B5DADDF8F}" destId="{A87E5FEF-749B-4BBF-989E-64A21762F961}" srcOrd="0" destOrd="0" presId="urn:microsoft.com/office/officeart/2005/8/layout/orgChart1"/>
    <dgm:cxn modelId="{4F0A8F7B-6FF4-4C6A-B37D-94C88BD0FD9E}" type="presOf" srcId="{B7A148B8-1C3A-4F99-B05A-E696C52CD1B6}" destId="{F058560A-1471-4FB5-9DCB-2D6EABC13DB0}" srcOrd="0" destOrd="0" presId="urn:microsoft.com/office/officeart/2005/8/layout/orgChart1"/>
    <dgm:cxn modelId="{3E4D967C-31A0-4C55-8DE0-C41BBB8D204D}" type="presOf" srcId="{C539E19C-181D-44CC-8ACD-797D1330A58D}" destId="{1DFB5A24-0EA2-4340-93D7-2C0FF2C1A9A3}" srcOrd="0" destOrd="0" presId="urn:microsoft.com/office/officeart/2005/8/layout/orgChart1"/>
    <dgm:cxn modelId="{72B1467D-1773-4233-8734-B532AA0AE203}" srcId="{F57332F4-09E2-4813-8102-BD5F26E01E14}" destId="{25EDCD1F-0BEE-4AB5-9E38-FD098D9C73C9}" srcOrd="0" destOrd="0" parTransId="{45314518-F64C-443E-BAD5-5E0B5A22EF5F}" sibTransId="{7EADAA1C-0EE1-4DB6-A2AE-F2B2E350B05D}"/>
    <dgm:cxn modelId="{AA0BD77D-688C-4208-AF20-1914FD7B1717}" type="presOf" srcId="{11E565B6-2A0E-4900-BC21-38812849D017}" destId="{C644A076-4205-403F-8492-9B2CA6D26D50}" srcOrd="0" destOrd="0" presId="urn:microsoft.com/office/officeart/2005/8/layout/orgChart1"/>
    <dgm:cxn modelId="{A1522C7F-9F23-4A3C-B961-34992DAB322A}" type="presOf" srcId="{53244FD3-52E2-46FE-A7D9-52469A118755}" destId="{19E5BC9D-9659-41C6-94E9-9A27B15402EA}" srcOrd="0" destOrd="0" presId="urn:microsoft.com/office/officeart/2005/8/layout/orgChart1"/>
    <dgm:cxn modelId="{E7142A82-06F4-4FB4-BB5C-F569CE32CE34}" type="presOf" srcId="{1FE32A09-CCE5-4935-8BBA-7788A2734C19}" destId="{9314CE66-F3F3-471C-A0C9-2D3833C8CCB4}" srcOrd="1" destOrd="0" presId="urn:microsoft.com/office/officeart/2005/8/layout/orgChart1"/>
    <dgm:cxn modelId="{521C6287-DE5F-49E6-999F-8592E4247E9A}" type="presOf" srcId="{20D8E8A3-672C-4E63-BB7D-B21BCFC49422}" destId="{87E8A858-BFC4-4EF5-A236-BC9AC1BFC904}" srcOrd="0" destOrd="0" presId="urn:microsoft.com/office/officeart/2005/8/layout/orgChart1"/>
    <dgm:cxn modelId="{C6B85E8B-2DB0-4705-B2DD-74D1DD0FCB1B}" type="presOf" srcId="{105F0518-BB03-4DA4-B6C3-704256B33618}" destId="{07F4C56C-76AA-48B5-8D6E-CAD03CF86D20}" srcOrd="0" destOrd="0" presId="urn:microsoft.com/office/officeart/2005/8/layout/orgChart1"/>
    <dgm:cxn modelId="{BF6FD58C-0A13-4E94-BBFC-84FF970E3554}" srcId="{1FE32A09-CCE5-4935-8BBA-7788A2734C19}" destId="{0D6F88DE-3956-4FA7-900C-1A39DF9E4E9B}" srcOrd="0" destOrd="0" parTransId="{0F8070D3-CFB3-48AE-8703-E748CC23AE90}" sibTransId="{2329B7F4-44CB-4575-AA9C-7217E71ADCF7}"/>
    <dgm:cxn modelId="{0486D990-6486-465A-8C3B-ED451B552295}" type="presOf" srcId="{0D6F88DE-3956-4FA7-900C-1A39DF9E4E9B}" destId="{9EAA5D16-5001-46DF-9078-BB0D0CCC2D81}" srcOrd="1" destOrd="0" presId="urn:microsoft.com/office/officeart/2005/8/layout/orgChart1"/>
    <dgm:cxn modelId="{07B1C7A6-9F76-4140-9D4C-0702F7FB7F29}" type="presOf" srcId="{11C28286-B052-4B4B-85A0-D5923E608BBA}" destId="{126404C5-461D-4BA3-BE13-32E3E4D09CA6}" srcOrd="0" destOrd="0" presId="urn:microsoft.com/office/officeart/2005/8/layout/orgChart1"/>
    <dgm:cxn modelId="{145FBCAA-51D9-4491-9E9B-F337420DC400}" type="presOf" srcId="{4AF969CB-0B5F-4D12-A8B1-46091C82A47E}" destId="{DAF69344-738E-44F1-BA35-6ECDDE4A5FE2}" srcOrd="1" destOrd="0" presId="urn:microsoft.com/office/officeart/2005/8/layout/orgChart1"/>
    <dgm:cxn modelId="{235BD5B2-00FA-4185-A29C-7037D43EC409}" type="presOf" srcId="{06EE9252-BF81-48CC-BCBF-C21B952995A8}" destId="{37ED45C3-EE48-479D-9D84-675BABBE5226}" srcOrd="1" destOrd="0" presId="urn:microsoft.com/office/officeart/2005/8/layout/orgChart1"/>
    <dgm:cxn modelId="{7DF76FC1-8DF9-474A-96AA-313BD85CFACD}" srcId="{1FE32A09-CCE5-4935-8BBA-7788A2734C19}" destId="{C539E19C-181D-44CC-8ACD-797D1330A58D}" srcOrd="2" destOrd="0" parTransId="{49F9E80D-E127-4B2C-8BE0-21EF5FEF27D5}" sibTransId="{8E5ACE1B-0C79-4D50-BFA8-D9B4B591B1FF}"/>
    <dgm:cxn modelId="{A3CF4BC5-09C4-435D-9FB6-D2794AB3C16A}" type="presOf" srcId="{25EDCD1F-0BEE-4AB5-9E38-FD098D9C73C9}" destId="{035DBC40-D94F-4602-AB17-3A43D60260C1}" srcOrd="1" destOrd="0" presId="urn:microsoft.com/office/officeart/2005/8/layout/orgChart1"/>
    <dgm:cxn modelId="{3F79E5C5-9CDF-4FB7-9E38-0F56D8FB4EE9}" type="presOf" srcId="{DECE289F-E59D-4B6F-A052-9091E2E7E0F8}" destId="{26D6376B-7DEA-40C9-B16D-65C3B7822967}" srcOrd="1" destOrd="0" presId="urn:microsoft.com/office/officeart/2005/8/layout/orgChart1"/>
    <dgm:cxn modelId="{0FF6A6C8-1AC6-4A2B-9907-575687F503CC}" type="presOf" srcId="{8CF1B8C1-B3DB-4CF4-9806-5A74930A2B12}" destId="{4D1CB322-5B19-478C-A660-67797C1EDCE3}" srcOrd="0" destOrd="0" presId="urn:microsoft.com/office/officeart/2005/8/layout/orgChart1"/>
    <dgm:cxn modelId="{904039C9-DA20-4719-B22C-82533DAA7B68}" type="presOf" srcId="{CA1D1611-DBDD-4555-968A-E3CB310DF5E7}" destId="{5EA8F264-7E93-4C8D-8117-80B89C994861}" srcOrd="0" destOrd="0" presId="urn:microsoft.com/office/officeart/2005/8/layout/orgChart1"/>
    <dgm:cxn modelId="{DA629BCD-5944-46CC-A055-980C1B7E58F4}" srcId="{694F0CA0-DE9E-4EC8-8F63-ADD9C08393F0}" destId="{C26C2A28-8090-48CA-AE85-B3E886F24B44}" srcOrd="0" destOrd="0" parTransId="{B7A148B8-1C3A-4F99-B05A-E696C52CD1B6}" sibTransId="{43D37D0B-B03C-4111-9097-D96C2F01914B}"/>
    <dgm:cxn modelId="{208EA3CE-4244-4CF7-A007-9888A753D5C3}" srcId="{DECE289F-E59D-4B6F-A052-9091E2E7E0F8}" destId="{F57332F4-09E2-4813-8102-BD5F26E01E14}" srcOrd="0" destOrd="0" parTransId="{86DED965-73AF-47A2-BC1E-A43FA6B0CF4A}" sibTransId="{4C589C73-813F-44C1-949C-A096FC312A34}"/>
    <dgm:cxn modelId="{5CA80ACF-8A8A-402D-AF66-01FCD4D2DE7D}" type="presOf" srcId="{F57332F4-09E2-4813-8102-BD5F26E01E14}" destId="{2B3D1E8C-4327-4521-9FD5-807A6D666DA8}" srcOrd="0" destOrd="0" presId="urn:microsoft.com/office/officeart/2005/8/layout/orgChart1"/>
    <dgm:cxn modelId="{9BA732CF-15D0-4E98-AC01-DD644C46AD73}" srcId="{2F21DB5B-89ED-43EE-BB8E-6A8F197B2146}" destId="{1B043078-BB07-4ECD-B941-8EA5E361D24A}" srcOrd="0" destOrd="0" parTransId="{D6EBCB51-EB36-4998-BAA4-100382AE1210}" sibTransId="{6DF39C8A-9E86-4BB4-AE90-38299D6D10D9}"/>
    <dgm:cxn modelId="{972D30D3-98CD-441F-95A9-511E31A48C26}" type="presOf" srcId="{1EE2CB1F-9875-49D6-B1D6-E22F1E8C9F72}" destId="{9A58D0FF-B61B-4B5F-A997-9581880AD61C}" srcOrd="1" destOrd="0" presId="urn:microsoft.com/office/officeart/2005/8/layout/orgChart1"/>
    <dgm:cxn modelId="{4C532CD5-41F8-438B-BF04-FEDC17FC6A18}" type="presOf" srcId="{1B043078-BB07-4ECD-B941-8EA5E361D24A}" destId="{9AB4A602-F7FE-4502-A058-E67BED4D72A8}" srcOrd="0" destOrd="0" presId="urn:microsoft.com/office/officeart/2005/8/layout/orgChart1"/>
    <dgm:cxn modelId="{87D284D6-7641-4929-8539-8FBD24877D94}" type="presOf" srcId="{69C1C337-C494-4BC0-A25B-909F37694292}" destId="{73A26459-4421-4081-91C5-998AC976BBA7}" srcOrd="0" destOrd="0" presId="urn:microsoft.com/office/officeart/2005/8/layout/orgChart1"/>
    <dgm:cxn modelId="{54C6CDD6-ABAF-4CFD-9D71-8408010BC5F1}" type="presOf" srcId="{7B0BD401-729C-41D9-B771-532F0FED7A1F}" destId="{AEB02A46-6F79-48EA-A67C-6E163DB0D0E3}" srcOrd="0" destOrd="0" presId="urn:microsoft.com/office/officeart/2005/8/layout/orgChart1"/>
    <dgm:cxn modelId="{C48A41D9-8949-4C77-98D4-429B189780AC}" type="presOf" srcId="{DECE289F-E59D-4B6F-A052-9091E2E7E0F8}" destId="{CCC7B6E7-94A2-4CF8-8F12-9006A1239E6A}" srcOrd="0" destOrd="0" presId="urn:microsoft.com/office/officeart/2005/8/layout/orgChart1"/>
    <dgm:cxn modelId="{1CEE3BDE-AA56-449D-B4C8-8B7E29908769}" type="presOf" srcId="{336CA518-E4F4-4730-B75D-33436C248531}" destId="{1C26B892-01DF-400F-AD16-C18835FA22D3}" srcOrd="1" destOrd="0" presId="urn:microsoft.com/office/officeart/2005/8/layout/orgChart1"/>
    <dgm:cxn modelId="{EA239DE0-9AF1-4033-B062-F06D2E07F40A}" type="presOf" srcId="{76247131-F349-49C4-8985-E56122E4C3D8}" destId="{21C9C558-7976-4F05-BE6E-E2E4C1970CAD}" srcOrd="0" destOrd="0" presId="urn:microsoft.com/office/officeart/2005/8/layout/orgChart1"/>
    <dgm:cxn modelId="{637DCFE7-8C71-42B4-B2A9-8C79654C9311}" type="presOf" srcId="{1FE32A09-CCE5-4935-8BBA-7788A2734C19}" destId="{AE4D6CCC-F8C7-4FD4-BF36-E735340A0471}" srcOrd="0" destOrd="0" presId="urn:microsoft.com/office/officeart/2005/8/layout/orgChart1"/>
    <dgm:cxn modelId="{C1FD19EA-BEA7-4079-99F7-D81F0B88F5CC}" type="presOf" srcId="{EAE59F34-7051-4647-AD23-94731ADC9C5B}" destId="{E4BA67B8-98D8-4BE7-B3EC-2B31DFEEBC52}" srcOrd="0" destOrd="0" presId="urn:microsoft.com/office/officeart/2005/8/layout/orgChart1"/>
    <dgm:cxn modelId="{389EE6F0-5ED8-41A5-B81A-0DD75ADD6E86}" type="presOf" srcId="{06EE9252-BF81-48CC-BCBF-C21B952995A8}" destId="{0F998FCE-C7AB-4EF8-958B-859D8941D896}" srcOrd="0" destOrd="0" presId="urn:microsoft.com/office/officeart/2005/8/layout/orgChart1"/>
    <dgm:cxn modelId="{7F6831F1-087A-445D-B223-293F25A64FC2}" type="presOf" srcId="{C26C2A28-8090-48CA-AE85-B3E886F24B44}" destId="{43C33A85-CD0D-4A32-80EE-CF03614D1154}" srcOrd="0" destOrd="0" presId="urn:microsoft.com/office/officeart/2005/8/layout/orgChart1"/>
    <dgm:cxn modelId="{4A617DF1-CB4F-4F6C-8F26-308F018BA1A5}" srcId="{CA1D1611-DBDD-4555-968A-E3CB310DF5E7}" destId="{694F0CA0-DE9E-4EC8-8F63-ADD9C08393F0}" srcOrd="1" destOrd="0" parTransId="{20D8E8A3-672C-4E63-BB7D-B21BCFC49422}" sibTransId="{FC4A747C-25E7-4074-8920-A53CF4691B9D}"/>
    <dgm:cxn modelId="{405927F4-BC24-413C-9256-0FC2B5823F45}" type="presOf" srcId="{EAE59F34-7051-4647-AD23-94731ADC9C5B}" destId="{D9EEA011-745D-4B29-ADB6-72228E7E8EC9}" srcOrd="1" destOrd="0" presId="urn:microsoft.com/office/officeart/2005/8/layout/orgChart1"/>
    <dgm:cxn modelId="{3A9CE7F5-9B78-4EDA-A611-6946BE7453B3}" type="presOf" srcId="{1B043078-BB07-4ECD-B941-8EA5E361D24A}" destId="{7DCBFE23-7E10-4F19-8C81-44C8B829F4A7}" srcOrd="1" destOrd="0" presId="urn:microsoft.com/office/officeart/2005/8/layout/orgChart1"/>
    <dgm:cxn modelId="{1AEF1DF6-0C05-4663-BBEA-C34B0ED31E34}" type="presOf" srcId="{2F21DB5B-89ED-43EE-BB8E-6A8F197B2146}" destId="{70E13C9E-5CC0-4732-9EB8-377CF574E8C5}" srcOrd="0" destOrd="0" presId="urn:microsoft.com/office/officeart/2005/8/layout/orgChart1"/>
    <dgm:cxn modelId="{902E1AFA-A6DD-4E6C-8104-46FA44DB474D}" type="presOf" srcId="{11E565B6-2A0E-4900-BC21-38812849D017}" destId="{52161689-5422-42B3-B315-302390681C20}" srcOrd="1" destOrd="0" presId="urn:microsoft.com/office/officeart/2005/8/layout/orgChart1"/>
    <dgm:cxn modelId="{607B8B09-E29A-4806-A0B8-BB8FE55B6D6A}" type="presParOf" srcId="{70E13C9E-5CC0-4732-9EB8-377CF574E8C5}" destId="{AC9FB2CA-24E9-4D04-A83A-E7425FE0D01B}" srcOrd="0" destOrd="0" presId="urn:microsoft.com/office/officeart/2005/8/layout/orgChart1"/>
    <dgm:cxn modelId="{CE186D6C-D393-4B80-A312-BE93A954C550}" type="presParOf" srcId="{AC9FB2CA-24E9-4D04-A83A-E7425FE0D01B}" destId="{DF512199-37E5-44CC-8AA7-7629C4C574A5}" srcOrd="0" destOrd="0" presId="urn:microsoft.com/office/officeart/2005/8/layout/orgChart1"/>
    <dgm:cxn modelId="{6F562470-C0C4-49E9-9FE1-25B41B177D43}" type="presParOf" srcId="{DF512199-37E5-44CC-8AA7-7629C4C574A5}" destId="{9AB4A602-F7FE-4502-A058-E67BED4D72A8}" srcOrd="0" destOrd="0" presId="urn:microsoft.com/office/officeart/2005/8/layout/orgChart1"/>
    <dgm:cxn modelId="{22321D7F-C746-4E67-9F5A-7BBF8A52CFF4}" type="presParOf" srcId="{DF512199-37E5-44CC-8AA7-7629C4C574A5}" destId="{7DCBFE23-7E10-4F19-8C81-44C8B829F4A7}" srcOrd="1" destOrd="0" presId="urn:microsoft.com/office/officeart/2005/8/layout/orgChart1"/>
    <dgm:cxn modelId="{951E2412-BADE-4E56-BA4F-5731156466B4}" type="presParOf" srcId="{AC9FB2CA-24E9-4D04-A83A-E7425FE0D01B}" destId="{7C85BE63-BDB3-4331-93E3-1ACEADB6DAD9}" srcOrd="1" destOrd="0" presId="urn:microsoft.com/office/officeart/2005/8/layout/orgChart1"/>
    <dgm:cxn modelId="{A2A6925B-283D-4FFE-8A42-D8C84B7FF646}" type="presParOf" srcId="{7C85BE63-BDB3-4331-93E3-1ACEADB6DAD9}" destId="{66CC32EB-ECF8-4F8A-9637-FC3DE803FE59}" srcOrd="0" destOrd="0" presId="urn:microsoft.com/office/officeart/2005/8/layout/orgChart1"/>
    <dgm:cxn modelId="{225D08ED-B651-4A9B-8BEF-5F2BA253B21F}" type="presParOf" srcId="{7C85BE63-BDB3-4331-93E3-1ACEADB6DAD9}" destId="{1627E210-F41A-4AC2-9951-14FBEB7F79CB}" srcOrd="1" destOrd="0" presId="urn:microsoft.com/office/officeart/2005/8/layout/orgChart1"/>
    <dgm:cxn modelId="{BD305881-4F6E-4C66-BA9B-F7837B0AF4D2}" type="presParOf" srcId="{1627E210-F41A-4AC2-9951-14FBEB7F79CB}" destId="{7C7DCF2B-59F8-4E59-986C-7CC396880530}" srcOrd="0" destOrd="0" presId="urn:microsoft.com/office/officeart/2005/8/layout/orgChart1"/>
    <dgm:cxn modelId="{399270CE-5EC1-4376-8C56-D5CEF1DA09B3}" type="presParOf" srcId="{7C7DCF2B-59F8-4E59-986C-7CC396880530}" destId="{AE4D6CCC-F8C7-4FD4-BF36-E735340A0471}" srcOrd="0" destOrd="0" presId="urn:microsoft.com/office/officeart/2005/8/layout/orgChart1"/>
    <dgm:cxn modelId="{60DC5143-7E80-43A3-9A70-4DDA3BE49315}" type="presParOf" srcId="{7C7DCF2B-59F8-4E59-986C-7CC396880530}" destId="{9314CE66-F3F3-471C-A0C9-2D3833C8CCB4}" srcOrd="1" destOrd="0" presId="urn:microsoft.com/office/officeart/2005/8/layout/orgChart1"/>
    <dgm:cxn modelId="{0D1194FF-171E-4552-A7AB-CE6984645D34}" type="presParOf" srcId="{1627E210-F41A-4AC2-9951-14FBEB7F79CB}" destId="{E7FA6134-6407-4866-ACEB-1E11918AA3D0}" srcOrd="1" destOrd="0" presId="urn:microsoft.com/office/officeart/2005/8/layout/orgChart1"/>
    <dgm:cxn modelId="{2EF0356E-7DD6-4A5E-ADFA-143CE80D7858}" type="presParOf" srcId="{E7FA6134-6407-4866-ACEB-1E11918AA3D0}" destId="{354847CC-6277-44EB-A7C7-EDD66853F4E7}" srcOrd="0" destOrd="0" presId="urn:microsoft.com/office/officeart/2005/8/layout/orgChart1"/>
    <dgm:cxn modelId="{C83743D4-4B87-4FF1-889E-9963425D5974}" type="presParOf" srcId="{E7FA6134-6407-4866-ACEB-1E11918AA3D0}" destId="{842A6233-F481-43C4-9144-635DB1A612FF}" srcOrd="1" destOrd="0" presId="urn:microsoft.com/office/officeart/2005/8/layout/orgChart1"/>
    <dgm:cxn modelId="{231C2E84-BCA7-4706-A7FD-770EF49DB823}" type="presParOf" srcId="{842A6233-F481-43C4-9144-635DB1A612FF}" destId="{42602AA9-D779-4F06-B2FD-E0D32A1E61E8}" srcOrd="0" destOrd="0" presId="urn:microsoft.com/office/officeart/2005/8/layout/orgChart1"/>
    <dgm:cxn modelId="{B1F25960-A24A-458C-90B7-8B42E5F5CA69}" type="presParOf" srcId="{42602AA9-D779-4F06-B2FD-E0D32A1E61E8}" destId="{4DEA4D3B-732B-428F-A232-0545849D8800}" srcOrd="0" destOrd="0" presId="urn:microsoft.com/office/officeart/2005/8/layout/orgChart1"/>
    <dgm:cxn modelId="{563A2D92-DF3C-404F-ADDF-65D908884B62}" type="presParOf" srcId="{42602AA9-D779-4F06-B2FD-E0D32A1E61E8}" destId="{9EAA5D16-5001-46DF-9078-BB0D0CCC2D81}" srcOrd="1" destOrd="0" presId="urn:microsoft.com/office/officeart/2005/8/layout/orgChart1"/>
    <dgm:cxn modelId="{3F8B426E-5A02-4B75-B0CD-CE9983172BE8}" type="presParOf" srcId="{842A6233-F481-43C4-9144-635DB1A612FF}" destId="{890FE1D9-D0B4-424A-9642-4E93D35AB208}" srcOrd="1" destOrd="0" presId="urn:microsoft.com/office/officeart/2005/8/layout/orgChart1"/>
    <dgm:cxn modelId="{AA8E5A1A-94FD-4D97-9ECA-8DC106ECE419}" type="presParOf" srcId="{842A6233-F481-43C4-9144-635DB1A612FF}" destId="{28F66948-D1DC-40F4-9597-88701C6E32AC}" srcOrd="2" destOrd="0" presId="urn:microsoft.com/office/officeart/2005/8/layout/orgChart1"/>
    <dgm:cxn modelId="{BE54B283-FFE6-4BE8-B5C3-A58A9E08BEC1}" type="presParOf" srcId="{E7FA6134-6407-4866-ACEB-1E11918AA3D0}" destId="{73A26459-4421-4081-91C5-998AC976BBA7}" srcOrd="2" destOrd="0" presId="urn:microsoft.com/office/officeart/2005/8/layout/orgChart1"/>
    <dgm:cxn modelId="{730AD813-5F19-4F73-8A35-E6F2EE869684}" type="presParOf" srcId="{E7FA6134-6407-4866-ACEB-1E11918AA3D0}" destId="{153FAED2-4653-47FC-A039-DFC83F2F58F0}" srcOrd="3" destOrd="0" presId="urn:microsoft.com/office/officeart/2005/8/layout/orgChart1"/>
    <dgm:cxn modelId="{ED05AD7E-9049-4267-AA9C-F07380989F85}" type="presParOf" srcId="{153FAED2-4653-47FC-A039-DFC83F2F58F0}" destId="{B8F1C15B-C032-4B78-8D0B-748C67A64F0B}" srcOrd="0" destOrd="0" presId="urn:microsoft.com/office/officeart/2005/8/layout/orgChart1"/>
    <dgm:cxn modelId="{3C81EEE8-143A-4F8F-8BD0-312545585777}" type="presParOf" srcId="{B8F1C15B-C032-4B78-8D0B-748C67A64F0B}" destId="{0F998FCE-C7AB-4EF8-958B-859D8941D896}" srcOrd="0" destOrd="0" presId="urn:microsoft.com/office/officeart/2005/8/layout/orgChart1"/>
    <dgm:cxn modelId="{0A2CC0D1-EB3F-414D-8EC0-E6146B3AF858}" type="presParOf" srcId="{B8F1C15B-C032-4B78-8D0B-748C67A64F0B}" destId="{37ED45C3-EE48-479D-9D84-675BABBE5226}" srcOrd="1" destOrd="0" presId="urn:microsoft.com/office/officeart/2005/8/layout/orgChart1"/>
    <dgm:cxn modelId="{53A7CF79-7AB3-42B8-89B9-E1765CB5BDF4}" type="presParOf" srcId="{153FAED2-4653-47FC-A039-DFC83F2F58F0}" destId="{D4E1DEDA-253A-49AC-BD37-01FA391AB516}" srcOrd="1" destOrd="0" presId="urn:microsoft.com/office/officeart/2005/8/layout/orgChart1"/>
    <dgm:cxn modelId="{B59804E0-FEEE-4A6C-AE58-8255D0949C54}" type="presParOf" srcId="{153FAED2-4653-47FC-A039-DFC83F2F58F0}" destId="{88EDCE9C-9390-43B5-88B8-AA25A92F3935}" srcOrd="2" destOrd="0" presId="urn:microsoft.com/office/officeart/2005/8/layout/orgChart1"/>
    <dgm:cxn modelId="{227E28FD-3240-4143-BD2B-9823507DCA99}" type="presParOf" srcId="{E7FA6134-6407-4866-ACEB-1E11918AA3D0}" destId="{875B450F-CC7C-4DC5-A8CB-C8882490ACAC}" srcOrd="4" destOrd="0" presId="urn:microsoft.com/office/officeart/2005/8/layout/orgChart1"/>
    <dgm:cxn modelId="{D72F20C8-1D43-46AE-A7F9-C2B9232C54DB}" type="presParOf" srcId="{E7FA6134-6407-4866-ACEB-1E11918AA3D0}" destId="{D8B7544A-8581-49F8-A74A-11C777B654F9}" srcOrd="5" destOrd="0" presId="urn:microsoft.com/office/officeart/2005/8/layout/orgChart1"/>
    <dgm:cxn modelId="{0D8B9CFA-5BF4-4743-80AF-0D743300ABD6}" type="presParOf" srcId="{D8B7544A-8581-49F8-A74A-11C777B654F9}" destId="{C73031FB-9A90-4221-8118-CE695622D503}" srcOrd="0" destOrd="0" presId="urn:microsoft.com/office/officeart/2005/8/layout/orgChart1"/>
    <dgm:cxn modelId="{1EDFAA39-A2C2-4E45-8C79-18D06627A73E}" type="presParOf" srcId="{C73031FB-9A90-4221-8118-CE695622D503}" destId="{1DFB5A24-0EA2-4340-93D7-2C0FF2C1A9A3}" srcOrd="0" destOrd="0" presId="urn:microsoft.com/office/officeart/2005/8/layout/orgChart1"/>
    <dgm:cxn modelId="{2B0D5AF2-8C00-41DA-B88C-ADB2E5544F40}" type="presParOf" srcId="{C73031FB-9A90-4221-8118-CE695622D503}" destId="{DACAC4E6-3CF5-45BC-B166-03EB0ADF5807}" srcOrd="1" destOrd="0" presId="urn:microsoft.com/office/officeart/2005/8/layout/orgChart1"/>
    <dgm:cxn modelId="{EDB06A0A-0217-4C54-B10E-E2F41E3D6E42}" type="presParOf" srcId="{D8B7544A-8581-49F8-A74A-11C777B654F9}" destId="{4534CD7E-43F9-44E9-98CF-B1CA07EB81A8}" srcOrd="1" destOrd="0" presId="urn:microsoft.com/office/officeart/2005/8/layout/orgChart1"/>
    <dgm:cxn modelId="{BF923C6E-522D-44FC-83B7-3AAA21FDCDDE}" type="presParOf" srcId="{D8B7544A-8581-49F8-A74A-11C777B654F9}" destId="{E77531C0-5A12-4FD5-92C2-8EA178FF3644}" srcOrd="2" destOrd="0" presId="urn:microsoft.com/office/officeart/2005/8/layout/orgChart1"/>
    <dgm:cxn modelId="{FC61F6E5-08C4-47B3-979B-5C1019C58087}" type="presParOf" srcId="{1627E210-F41A-4AC2-9951-14FBEB7F79CB}" destId="{8A56AD0C-3A19-4013-83D8-30E81859CE2B}" srcOrd="2" destOrd="0" presId="urn:microsoft.com/office/officeart/2005/8/layout/orgChart1"/>
    <dgm:cxn modelId="{A5BE81F4-EBC3-4791-A414-D620D392145E}" type="presParOf" srcId="{7C85BE63-BDB3-4331-93E3-1ACEADB6DAD9}" destId="{4D1CB322-5B19-478C-A660-67797C1EDCE3}" srcOrd="2" destOrd="0" presId="urn:microsoft.com/office/officeart/2005/8/layout/orgChart1"/>
    <dgm:cxn modelId="{6CDCEC24-8FF0-4204-9AEC-BD5D2DCE7934}" type="presParOf" srcId="{7C85BE63-BDB3-4331-93E3-1ACEADB6DAD9}" destId="{60309B77-3271-4DD3-B6AD-E50EB87A4EFA}" srcOrd="3" destOrd="0" presId="urn:microsoft.com/office/officeart/2005/8/layout/orgChart1"/>
    <dgm:cxn modelId="{6EC15493-40B9-452C-BD19-6CA95EE8997C}" type="presParOf" srcId="{60309B77-3271-4DD3-B6AD-E50EB87A4EFA}" destId="{54BC6A53-1DA4-48C2-BD63-6DF7B1A2FD15}" srcOrd="0" destOrd="0" presId="urn:microsoft.com/office/officeart/2005/8/layout/orgChart1"/>
    <dgm:cxn modelId="{E1F220CF-4B8C-485C-8499-94AA69BBB8B3}" type="presParOf" srcId="{54BC6A53-1DA4-48C2-BD63-6DF7B1A2FD15}" destId="{5EA8F264-7E93-4C8D-8117-80B89C994861}" srcOrd="0" destOrd="0" presId="urn:microsoft.com/office/officeart/2005/8/layout/orgChart1"/>
    <dgm:cxn modelId="{5B4CA287-7896-4E23-80E8-5E98A1D2B61A}" type="presParOf" srcId="{54BC6A53-1DA4-48C2-BD63-6DF7B1A2FD15}" destId="{0C8723C6-4E4A-4BC8-AD50-7C5E7FBEBB6D}" srcOrd="1" destOrd="0" presId="urn:microsoft.com/office/officeart/2005/8/layout/orgChart1"/>
    <dgm:cxn modelId="{77F5C045-BC22-4A44-92A3-29FD7140B3DD}" type="presParOf" srcId="{60309B77-3271-4DD3-B6AD-E50EB87A4EFA}" destId="{4A3B9A29-9011-469B-B425-DE9951B53E2D}" srcOrd="1" destOrd="0" presId="urn:microsoft.com/office/officeart/2005/8/layout/orgChart1"/>
    <dgm:cxn modelId="{08876B43-649E-434B-9BA6-956072F91EC8}" type="presParOf" srcId="{4A3B9A29-9011-469B-B425-DE9951B53E2D}" destId="{82213042-7126-463C-B17D-EC7E138B71C7}" srcOrd="0" destOrd="0" presId="urn:microsoft.com/office/officeart/2005/8/layout/orgChart1"/>
    <dgm:cxn modelId="{89CDB0E3-D948-4264-A3FA-8FBDBDCDBF34}" type="presParOf" srcId="{4A3B9A29-9011-469B-B425-DE9951B53E2D}" destId="{08EF487F-F9C4-40B8-9192-5F52F0C05CE7}" srcOrd="1" destOrd="0" presId="urn:microsoft.com/office/officeart/2005/8/layout/orgChart1"/>
    <dgm:cxn modelId="{5454385E-CBCA-4518-8293-23CD29DA514F}" type="presParOf" srcId="{08EF487F-F9C4-40B8-9192-5F52F0C05CE7}" destId="{E748F599-0E7D-4195-A067-DAFC3207C9C9}" srcOrd="0" destOrd="0" presId="urn:microsoft.com/office/officeart/2005/8/layout/orgChart1"/>
    <dgm:cxn modelId="{B2C8D197-3A34-4701-8F53-DE9A8CB8E7D8}" type="presParOf" srcId="{E748F599-0E7D-4195-A067-DAFC3207C9C9}" destId="{CCC7B6E7-94A2-4CF8-8F12-9006A1239E6A}" srcOrd="0" destOrd="0" presId="urn:microsoft.com/office/officeart/2005/8/layout/orgChart1"/>
    <dgm:cxn modelId="{7A392AE5-8181-4775-962B-41C425B6108F}" type="presParOf" srcId="{E748F599-0E7D-4195-A067-DAFC3207C9C9}" destId="{26D6376B-7DEA-40C9-B16D-65C3B7822967}" srcOrd="1" destOrd="0" presId="urn:microsoft.com/office/officeart/2005/8/layout/orgChart1"/>
    <dgm:cxn modelId="{DC6529D0-81F6-48AC-A08B-C26CD606A06D}" type="presParOf" srcId="{08EF487F-F9C4-40B8-9192-5F52F0C05CE7}" destId="{4EE38234-657D-4E95-B04C-5478F26E2A37}" srcOrd="1" destOrd="0" presId="urn:microsoft.com/office/officeart/2005/8/layout/orgChart1"/>
    <dgm:cxn modelId="{07E4A7B2-50DA-45A4-BE0F-5696E732869E}" type="presParOf" srcId="{4EE38234-657D-4E95-B04C-5478F26E2A37}" destId="{6617FBD8-B3B8-4AEE-BDFF-47D35E5A09B1}" srcOrd="0" destOrd="0" presId="urn:microsoft.com/office/officeart/2005/8/layout/orgChart1"/>
    <dgm:cxn modelId="{D963F2FF-67DE-4A0D-AD52-5F55498E9FAE}" type="presParOf" srcId="{4EE38234-657D-4E95-B04C-5478F26E2A37}" destId="{CFBCCB62-A685-4D8C-A0C7-3729BC6C6FF6}" srcOrd="1" destOrd="0" presId="urn:microsoft.com/office/officeart/2005/8/layout/orgChart1"/>
    <dgm:cxn modelId="{FBD6789C-DF00-461B-B522-35B7DB45FAEF}" type="presParOf" srcId="{CFBCCB62-A685-4D8C-A0C7-3729BC6C6FF6}" destId="{FB9C44DB-AFD7-4B76-8538-40D8BEF04E65}" srcOrd="0" destOrd="0" presId="urn:microsoft.com/office/officeart/2005/8/layout/orgChart1"/>
    <dgm:cxn modelId="{F18CE5A2-ED26-48D5-8C52-CF4CFEB4D166}" type="presParOf" srcId="{FB9C44DB-AFD7-4B76-8538-40D8BEF04E65}" destId="{2B3D1E8C-4327-4521-9FD5-807A6D666DA8}" srcOrd="0" destOrd="0" presId="urn:microsoft.com/office/officeart/2005/8/layout/orgChart1"/>
    <dgm:cxn modelId="{635EED43-3DCA-4660-944F-D9933959F1AF}" type="presParOf" srcId="{FB9C44DB-AFD7-4B76-8538-40D8BEF04E65}" destId="{A2A72A67-3FFA-4703-9A66-64BB8F24E339}" srcOrd="1" destOrd="0" presId="urn:microsoft.com/office/officeart/2005/8/layout/orgChart1"/>
    <dgm:cxn modelId="{A9EF64EC-C4F0-490B-BADE-0BC198E4263B}" type="presParOf" srcId="{CFBCCB62-A685-4D8C-A0C7-3729BC6C6FF6}" destId="{BE96CB9E-0239-4C78-9887-F102F93CE705}" srcOrd="1" destOrd="0" presId="urn:microsoft.com/office/officeart/2005/8/layout/orgChart1"/>
    <dgm:cxn modelId="{717591CC-7000-4348-BE99-D6860E6E637F}" type="presParOf" srcId="{BE96CB9E-0239-4C78-9887-F102F93CE705}" destId="{AC38A84C-4702-4946-BB73-7AF773B5B7E5}" srcOrd="0" destOrd="0" presId="urn:microsoft.com/office/officeart/2005/8/layout/orgChart1"/>
    <dgm:cxn modelId="{AC542553-5E77-452F-918A-B32082D9F74F}" type="presParOf" srcId="{BE96CB9E-0239-4C78-9887-F102F93CE705}" destId="{4AC0DC9E-66A7-4370-99BC-784C01CB6D39}" srcOrd="1" destOrd="0" presId="urn:microsoft.com/office/officeart/2005/8/layout/orgChart1"/>
    <dgm:cxn modelId="{EA3EB44D-0622-4818-9520-DBA2BE559448}" type="presParOf" srcId="{4AC0DC9E-66A7-4370-99BC-784C01CB6D39}" destId="{3FE33801-73C4-4894-BA34-E80A0613418E}" srcOrd="0" destOrd="0" presId="urn:microsoft.com/office/officeart/2005/8/layout/orgChart1"/>
    <dgm:cxn modelId="{72852B5B-27A8-4560-A896-86E1B8718C50}" type="presParOf" srcId="{3FE33801-73C4-4894-BA34-E80A0613418E}" destId="{3C1B6418-FB33-453C-8218-6055245B5BE1}" srcOrd="0" destOrd="0" presId="urn:microsoft.com/office/officeart/2005/8/layout/orgChart1"/>
    <dgm:cxn modelId="{4DFE14E4-ED0D-4B4D-92AF-BBC376BDFF12}" type="presParOf" srcId="{3FE33801-73C4-4894-BA34-E80A0613418E}" destId="{035DBC40-D94F-4602-AB17-3A43D60260C1}" srcOrd="1" destOrd="0" presId="urn:microsoft.com/office/officeart/2005/8/layout/orgChart1"/>
    <dgm:cxn modelId="{197AB384-84E0-4746-9290-5AD60CCF4D8F}" type="presParOf" srcId="{4AC0DC9E-66A7-4370-99BC-784C01CB6D39}" destId="{38DD84F9-5127-4F58-BD43-8EE365C05170}" srcOrd="1" destOrd="0" presId="urn:microsoft.com/office/officeart/2005/8/layout/orgChart1"/>
    <dgm:cxn modelId="{4E74FEFB-D21F-4811-842C-8BA3ED1B9D88}" type="presParOf" srcId="{4AC0DC9E-66A7-4370-99BC-784C01CB6D39}" destId="{D8C97AD8-328E-40C8-9DAE-79630C2707AA}" srcOrd="2" destOrd="0" presId="urn:microsoft.com/office/officeart/2005/8/layout/orgChart1"/>
    <dgm:cxn modelId="{308E0877-40AF-4016-87C4-4F4DDF501502}" type="presParOf" srcId="{BE96CB9E-0239-4C78-9887-F102F93CE705}" destId="{437479B9-BDDF-4E24-80A4-3B26DF29A4E3}" srcOrd="2" destOrd="0" presId="urn:microsoft.com/office/officeart/2005/8/layout/orgChart1"/>
    <dgm:cxn modelId="{B9A293E6-5CA8-49A0-B2BA-E2E0F4A2C505}" type="presParOf" srcId="{BE96CB9E-0239-4C78-9887-F102F93CE705}" destId="{5C0BEF47-A66B-4470-8678-AFE3833FB76F}" srcOrd="3" destOrd="0" presId="urn:microsoft.com/office/officeart/2005/8/layout/orgChart1"/>
    <dgm:cxn modelId="{91212ADC-1A34-49FB-AF9F-E11DBD52A609}" type="presParOf" srcId="{5C0BEF47-A66B-4470-8678-AFE3833FB76F}" destId="{B62171D5-85A5-40C4-9706-2356F1C45982}" srcOrd="0" destOrd="0" presId="urn:microsoft.com/office/officeart/2005/8/layout/orgChart1"/>
    <dgm:cxn modelId="{64196F09-7AC8-4CA5-AABE-7B0E17A62FE0}" type="presParOf" srcId="{B62171D5-85A5-40C4-9706-2356F1C45982}" destId="{07F4C56C-76AA-48B5-8D6E-CAD03CF86D20}" srcOrd="0" destOrd="0" presId="urn:microsoft.com/office/officeart/2005/8/layout/orgChart1"/>
    <dgm:cxn modelId="{7B0FC5DE-8E82-4667-86DB-604F075AD17A}" type="presParOf" srcId="{B62171D5-85A5-40C4-9706-2356F1C45982}" destId="{99971EF0-D051-409C-A7AA-750D68DDB162}" srcOrd="1" destOrd="0" presId="urn:microsoft.com/office/officeart/2005/8/layout/orgChart1"/>
    <dgm:cxn modelId="{99955FE3-4D66-4DCC-AAF1-CA7FF81AC83A}" type="presParOf" srcId="{5C0BEF47-A66B-4470-8678-AFE3833FB76F}" destId="{89777311-E802-413E-903E-D55D623D550A}" srcOrd="1" destOrd="0" presId="urn:microsoft.com/office/officeart/2005/8/layout/orgChart1"/>
    <dgm:cxn modelId="{2C9F2003-F187-4CB4-8DAA-88B4F2FE0008}" type="presParOf" srcId="{5C0BEF47-A66B-4470-8678-AFE3833FB76F}" destId="{43A38A3B-AB39-4C34-8A2E-983E45DB974C}" srcOrd="2" destOrd="0" presId="urn:microsoft.com/office/officeart/2005/8/layout/orgChart1"/>
    <dgm:cxn modelId="{3360D6E2-CFF8-49BC-A7C0-B5C4320519BA}" type="presParOf" srcId="{CFBCCB62-A685-4D8C-A0C7-3729BC6C6FF6}" destId="{E02E1B93-FF20-4919-9BB0-E71B0902879A}" srcOrd="2" destOrd="0" presId="urn:microsoft.com/office/officeart/2005/8/layout/orgChart1"/>
    <dgm:cxn modelId="{D947E49A-1356-4512-B815-E92BB95CFCCD}" type="presParOf" srcId="{4EE38234-657D-4E95-B04C-5478F26E2A37}" destId="{7388334B-5858-4920-8758-A4AC807596D9}" srcOrd="2" destOrd="0" presId="urn:microsoft.com/office/officeart/2005/8/layout/orgChart1"/>
    <dgm:cxn modelId="{F19D3339-8609-4B45-AE96-F4E4DDC7AF5C}" type="presParOf" srcId="{4EE38234-657D-4E95-B04C-5478F26E2A37}" destId="{4AADD1B7-BC50-4003-9606-E9116305C0A3}" srcOrd="3" destOrd="0" presId="urn:microsoft.com/office/officeart/2005/8/layout/orgChart1"/>
    <dgm:cxn modelId="{EFADCFA0-2EE2-44AF-A619-1D8B1707E9D7}" type="presParOf" srcId="{4AADD1B7-BC50-4003-9606-E9116305C0A3}" destId="{EE9358F2-5C68-4A75-B5D3-178E5F87C3B2}" srcOrd="0" destOrd="0" presId="urn:microsoft.com/office/officeart/2005/8/layout/orgChart1"/>
    <dgm:cxn modelId="{5908829A-FC17-43BD-9F79-DDC08C8E4BE8}" type="presParOf" srcId="{EE9358F2-5C68-4A75-B5D3-178E5F87C3B2}" destId="{C644A076-4205-403F-8492-9B2CA6D26D50}" srcOrd="0" destOrd="0" presId="urn:microsoft.com/office/officeart/2005/8/layout/orgChart1"/>
    <dgm:cxn modelId="{A24007DA-7990-4E0E-984E-DE420064901A}" type="presParOf" srcId="{EE9358F2-5C68-4A75-B5D3-178E5F87C3B2}" destId="{52161689-5422-42B3-B315-302390681C20}" srcOrd="1" destOrd="0" presId="urn:microsoft.com/office/officeart/2005/8/layout/orgChart1"/>
    <dgm:cxn modelId="{DFE0849C-531B-4F58-A7B2-E976518A9B0E}" type="presParOf" srcId="{4AADD1B7-BC50-4003-9606-E9116305C0A3}" destId="{1A29424F-84EA-4D57-8CFC-ECB7A5ADB327}" srcOrd="1" destOrd="0" presId="urn:microsoft.com/office/officeart/2005/8/layout/orgChart1"/>
    <dgm:cxn modelId="{89704984-4EBB-4688-BB12-A31351622D42}" type="presParOf" srcId="{1A29424F-84EA-4D57-8CFC-ECB7A5ADB327}" destId="{21C9C558-7976-4F05-BE6E-E2E4C1970CAD}" srcOrd="0" destOrd="0" presId="urn:microsoft.com/office/officeart/2005/8/layout/orgChart1"/>
    <dgm:cxn modelId="{7F303D78-00B5-4ADC-8426-D0BD67E17C61}" type="presParOf" srcId="{1A29424F-84EA-4D57-8CFC-ECB7A5ADB327}" destId="{F33807BF-C727-4E16-A7F4-75EBDA02B6BB}" srcOrd="1" destOrd="0" presId="urn:microsoft.com/office/officeart/2005/8/layout/orgChart1"/>
    <dgm:cxn modelId="{DB992A79-41A1-47F2-A24A-276690412F56}" type="presParOf" srcId="{F33807BF-C727-4E16-A7F4-75EBDA02B6BB}" destId="{C8530E47-8FD7-4C52-B4D6-BE571E419779}" srcOrd="0" destOrd="0" presId="urn:microsoft.com/office/officeart/2005/8/layout/orgChart1"/>
    <dgm:cxn modelId="{936698CB-F710-4701-92F8-0062D88FCB95}" type="presParOf" srcId="{C8530E47-8FD7-4C52-B4D6-BE571E419779}" destId="{19E5BC9D-9659-41C6-94E9-9A27B15402EA}" srcOrd="0" destOrd="0" presId="urn:microsoft.com/office/officeart/2005/8/layout/orgChart1"/>
    <dgm:cxn modelId="{E0EAB9F8-5173-4EB3-B9EB-D4780E8102EC}" type="presParOf" srcId="{C8530E47-8FD7-4C52-B4D6-BE571E419779}" destId="{E5A59533-95BE-45B5-AA01-8B52C8779612}" srcOrd="1" destOrd="0" presId="urn:microsoft.com/office/officeart/2005/8/layout/orgChart1"/>
    <dgm:cxn modelId="{88AB4175-858C-42EC-B97E-8D577FB98AC3}" type="presParOf" srcId="{F33807BF-C727-4E16-A7F4-75EBDA02B6BB}" destId="{F1E6D682-321F-4ACB-BD7C-95A8052EA0CE}" srcOrd="1" destOrd="0" presId="urn:microsoft.com/office/officeart/2005/8/layout/orgChart1"/>
    <dgm:cxn modelId="{21EC18C4-B324-4A15-A721-9C65AC8C3B45}" type="presParOf" srcId="{F33807BF-C727-4E16-A7F4-75EBDA02B6BB}" destId="{AC484E90-4933-48DA-BB07-766C740D9461}" srcOrd="2" destOrd="0" presId="urn:microsoft.com/office/officeart/2005/8/layout/orgChart1"/>
    <dgm:cxn modelId="{C5B16740-53AA-4B32-9E74-DDC2ADCB8FB7}" type="presParOf" srcId="{1A29424F-84EA-4D57-8CFC-ECB7A5ADB327}" destId="{AEB02A46-6F79-48EA-A67C-6E163DB0D0E3}" srcOrd="2" destOrd="0" presId="urn:microsoft.com/office/officeart/2005/8/layout/orgChart1"/>
    <dgm:cxn modelId="{63499841-85A4-4B5B-9CE5-FCBEB953B50F}" type="presParOf" srcId="{1A29424F-84EA-4D57-8CFC-ECB7A5ADB327}" destId="{0A022A94-EB31-473A-8896-B043E4BA01FB}" srcOrd="3" destOrd="0" presId="urn:microsoft.com/office/officeart/2005/8/layout/orgChart1"/>
    <dgm:cxn modelId="{1C860BC0-0811-499B-9152-E4D7CE1AB2F5}" type="presParOf" srcId="{0A022A94-EB31-473A-8896-B043E4BA01FB}" destId="{32BF0131-9934-45BD-80A8-994B7CD8FB3D}" srcOrd="0" destOrd="0" presId="urn:microsoft.com/office/officeart/2005/8/layout/orgChart1"/>
    <dgm:cxn modelId="{36A965A3-FCFB-4DEA-BA0B-8858280D3FB8}" type="presParOf" srcId="{32BF0131-9934-45BD-80A8-994B7CD8FB3D}" destId="{E4BA67B8-98D8-4BE7-B3EC-2B31DFEEBC52}" srcOrd="0" destOrd="0" presId="urn:microsoft.com/office/officeart/2005/8/layout/orgChart1"/>
    <dgm:cxn modelId="{035F8A93-E9BC-4386-A381-419495696140}" type="presParOf" srcId="{32BF0131-9934-45BD-80A8-994B7CD8FB3D}" destId="{D9EEA011-745D-4B29-ADB6-72228E7E8EC9}" srcOrd="1" destOrd="0" presId="urn:microsoft.com/office/officeart/2005/8/layout/orgChart1"/>
    <dgm:cxn modelId="{D80E82F8-ED6A-48AE-9AA1-0938DEF5361D}" type="presParOf" srcId="{0A022A94-EB31-473A-8896-B043E4BA01FB}" destId="{4E11B805-A70A-424D-BBEF-4705BA38417B}" srcOrd="1" destOrd="0" presId="urn:microsoft.com/office/officeart/2005/8/layout/orgChart1"/>
    <dgm:cxn modelId="{8A299169-77B2-4E40-A354-46DA0CD47651}" type="presParOf" srcId="{0A022A94-EB31-473A-8896-B043E4BA01FB}" destId="{D09ACD87-BD66-4CD9-9C49-3C1C81ADB74F}" srcOrd="2" destOrd="0" presId="urn:microsoft.com/office/officeart/2005/8/layout/orgChart1"/>
    <dgm:cxn modelId="{46AADCFD-6D32-4655-9516-6667BB3E1486}" type="presParOf" srcId="{4AADD1B7-BC50-4003-9606-E9116305C0A3}" destId="{637BC88A-A84C-434E-9B14-2EE9E01BF0AC}" srcOrd="2" destOrd="0" presId="urn:microsoft.com/office/officeart/2005/8/layout/orgChart1"/>
    <dgm:cxn modelId="{B8C95A31-F1E3-4967-B370-FEFE14DA4554}" type="presParOf" srcId="{08EF487F-F9C4-40B8-9192-5F52F0C05CE7}" destId="{796383E7-E4FE-445A-8372-C31AACB08258}" srcOrd="2" destOrd="0" presId="urn:microsoft.com/office/officeart/2005/8/layout/orgChart1"/>
    <dgm:cxn modelId="{FA91C99C-BC69-4202-B86D-FA51B4391535}" type="presParOf" srcId="{4A3B9A29-9011-469B-B425-DE9951B53E2D}" destId="{87E8A858-BFC4-4EF5-A236-BC9AC1BFC904}" srcOrd="2" destOrd="0" presId="urn:microsoft.com/office/officeart/2005/8/layout/orgChart1"/>
    <dgm:cxn modelId="{B84FC1EA-49CC-4DBB-8516-C48446B95C70}" type="presParOf" srcId="{4A3B9A29-9011-469B-B425-DE9951B53E2D}" destId="{E090C8D0-2E91-47D7-A0B6-D32C15D43AF2}" srcOrd="3" destOrd="0" presId="urn:microsoft.com/office/officeart/2005/8/layout/orgChart1"/>
    <dgm:cxn modelId="{CDCD2877-34E9-456B-9768-2DCE35489957}" type="presParOf" srcId="{E090C8D0-2E91-47D7-A0B6-D32C15D43AF2}" destId="{6DFA13DA-C398-413B-BD65-3673ECF1AABA}" srcOrd="0" destOrd="0" presId="urn:microsoft.com/office/officeart/2005/8/layout/orgChart1"/>
    <dgm:cxn modelId="{0062F8FD-BED1-4EED-98C9-F5A686C66827}" type="presParOf" srcId="{6DFA13DA-C398-413B-BD65-3673ECF1AABA}" destId="{86FF2697-1E94-49E3-A157-C1A5A722E8FC}" srcOrd="0" destOrd="0" presId="urn:microsoft.com/office/officeart/2005/8/layout/orgChart1"/>
    <dgm:cxn modelId="{E3FCDEE2-4C5E-41BB-864A-BFC95DEBFAA1}" type="presParOf" srcId="{6DFA13DA-C398-413B-BD65-3673ECF1AABA}" destId="{53075DFB-2941-4706-871A-E623EB2B0E7E}" srcOrd="1" destOrd="0" presId="urn:microsoft.com/office/officeart/2005/8/layout/orgChart1"/>
    <dgm:cxn modelId="{779EBE44-C25B-40E3-BC89-0F8304D814D5}" type="presParOf" srcId="{E090C8D0-2E91-47D7-A0B6-D32C15D43AF2}" destId="{81ECAF70-658A-4E81-8088-4C7D5590CE24}" srcOrd="1" destOrd="0" presId="urn:microsoft.com/office/officeart/2005/8/layout/orgChart1"/>
    <dgm:cxn modelId="{64FC7354-8CA6-4876-A19D-E8911800FF7A}" type="presParOf" srcId="{81ECAF70-658A-4E81-8088-4C7D5590CE24}" destId="{F058560A-1471-4FB5-9DCB-2D6EABC13DB0}" srcOrd="0" destOrd="0" presId="urn:microsoft.com/office/officeart/2005/8/layout/orgChart1"/>
    <dgm:cxn modelId="{7C1A8F02-F0A7-48A7-9972-57639ECD9AED}" type="presParOf" srcId="{81ECAF70-658A-4E81-8088-4C7D5590CE24}" destId="{DC6F9BC0-F60E-4352-9B93-E065E8258EC7}" srcOrd="1" destOrd="0" presId="urn:microsoft.com/office/officeart/2005/8/layout/orgChart1"/>
    <dgm:cxn modelId="{935B4B2A-C265-4424-917C-815CCD27D972}" type="presParOf" srcId="{DC6F9BC0-F60E-4352-9B93-E065E8258EC7}" destId="{8BB80C40-C127-4F8A-8666-8914911C9DE7}" srcOrd="0" destOrd="0" presId="urn:microsoft.com/office/officeart/2005/8/layout/orgChart1"/>
    <dgm:cxn modelId="{E5499059-B0DD-4ED9-B26C-CC106954FE6E}" type="presParOf" srcId="{8BB80C40-C127-4F8A-8666-8914911C9DE7}" destId="{43C33A85-CD0D-4A32-80EE-CF03614D1154}" srcOrd="0" destOrd="0" presId="urn:microsoft.com/office/officeart/2005/8/layout/orgChart1"/>
    <dgm:cxn modelId="{B1AD43CD-B167-403E-B1E2-495AA1FE0F00}" type="presParOf" srcId="{8BB80C40-C127-4F8A-8666-8914911C9DE7}" destId="{C207291A-9F80-459C-844F-B5CAEB91762B}" srcOrd="1" destOrd="0" presId="urn:microsoft.com/office/officeart/2005/8/layout/orgChart1"/>
    <dgm:cxn modelId="{8F9DCB3A-1017-4A28-9579-47E9BB70038E}" type="presParOf" srcId="{DC6F9BC0-F60E-4352-9B93-E065E8258EC7}" destId="{1DC3165C-D2AA-45B7-9E17-52BF7836839C}" srcOrd="1" destOrd="0" presId="urn:microsoft.com/office/officeart/2005/8/layout/orgChart1"/>
    <dgm:cxn modelId="{F52165CA-7C44-4B90-B2CE-EF3B7AE072F2}" type="presParOf" srcId="{DC6F9BC0-F60E-4352-9B93-E065E8258EC7}" destId="{E93C000E-7B22-4C73-B763-35B17BD92FE7}" srcOrd="2" destOrd="0" presId="urn:microsoft.com/office/officeart/2005/8/layout/orgChart1"/>
    <dgm:cxn modelId="{99CEE742-6354-4052-B7F2-770AD90F3DF8}" type="presParOf" srcId="{81ECAF70-658A-4E81-8088-4C7D5590CE24}" destId="{A87E5FEF-749B-4BBF-989E-64A21762F961}" srcOrd="2" destOrd="0" presId="urn:microsoft.com/office/officeart/2005/8/layout/orgChart1"/>
    <dgm:cxn modelId="{821C2905-6354-499E-A4C2-EBFF5FDF76BA}" type="presParOf" srcId="{81ECAF70-658A-4E81-8088-4C7D5590CE24}" destId="{36A04277-4C02-436F-ABA5-66FA5A87CD7B}" srcOrd="3" destOrd="0" presId="urn:microsoft.com/office/officeart/2005/8/layout/orgChart1"/>
    <dgm:cxn modelId="{A33634BE-040F-4E01-8C58-21918BE32280}" type="presParOf" srcId="{36A04277-4C02-436F-ABA5-66FA5A87CD7B}" destId="{1D71945D-F891-4C57-BFEE-D3A17359C883}" srcOrd="0" destOrd="0" presId="urn:microsoft.com/office/officeart/2005/8/layout/orgChart1"/>
    <dgm:cxn modelId="{BAA0360C-5ADC-4D4F-8E27-F89297AEDD09}" type="presParOf" srcId="{1D71945D-F891-4C57-BFEE-D3A17359C883}" destId="{767E984F-1D53-4C48-8559-109EF98E5B63}" srcOrd="0" destOrd="0" presId="urn:microsoft.com/office/officeart/2005/8/layout/orgChart1"/>
    <dgm:cxn modelId="{079DD21F-A122-4280-9926-3FD10951BF94}" type="presParOf" srcId="{1D71945D-F891-4C57-BFEE-D3A17359C883}" destId="{1C26B892-01DF-400F-AD16-C18835FA22D3}" srcOrd="1" destOrd="0" presId="urn:microsoft.com/office/officeart/2005/8/layout/orgChart1"/>
    <dgm:cxn modelId="{15AF9F7E-E630-426B-8EF2-63E903D2A8AF}" type="presParOf" srcId="{36A04277-4C02-436F-ABA5-66FA5A87CD7B}" destId="{84792930-ACB5-4EFC-946C-71F167B8C74B}" srcOrd="1" destOrd="0" presId="urn:microsoft.com/office/officeart/2005/8/layout/orgChart1"/>
    <dgm:cxn modelId="{4BCF2953-F345-4A44-831A-5EE0FE69306B}" type="presParOf" srcId="{36A04277-4C02-436F-ABA5-66FA5A87CD7B}" destId="{AB849282-31F3-4D79-A4F7-22577DB7ED66}" srcOrd="2" destOrd="0" presId="urn:microsoft.com/office/officeart/2005/8/layout/orgChart1"/>
    <dgm:cxn modelId="{7CBE2EA6-9433-453C-B0DF-0229F7A288DE}" type="presParOf" srcId="{E090C8D0-2E91-47D7-A0B6-D32C15D43AF2}" destId="{CA23A79A-10F8-43D4-B162-DD67DD71A853}" srcOrd="2" destOrd="0" presId="urn:microsoft.com/office/officeart/2005/8/layout/orgChart1"/>
    <dgm:cxn modelId="{4F87A47D-EE3E-491B-83A0-C58444591550}" type="presParOf" srcId="{4A3B9A29-9011-469B-B425-DE9951B53E2D}" destId="{126404C5-461D-4BA3-BE13-32E3E4D09CA6}" srcOrd="4" destOrd="0" presId="urn:microsoft.com/office/officeart/2005/8/layout/orgChart1"/>
    <dgm:cxn modelId="{87ED06E6-A2C6-45BB-9771-D6DA1A1800D9}" type="presParOf" srcId="{4A3B9A29-9011-469B-B425-DE9951B53E2D}" destId="{06966B7F-AB11-442B-B55C-8FCB9783ED8A}" srcOrd="5" destOrd="0" presId="urn:microsoft.com/office/officeart/2005/8/layout/orgChart1"/>
    <dgm:cxn modelId="{379CD84F-CD92-4FC0-9CCF-8662C1AC1A23}" type="presParOf" srcId="{06966B7F-AB11-442B-B55C-8FCB9783ED8A}" destId="{E95FFAFE-CEE0-4222-823A-5D8B1712712E}" srcOrd="0" destOrd="0" presId="urn:microsoft.com/office/officeart/2005/8/layout/orgChart1"/>
    <dgm:cxn modelId="{5AF92A55-E08F-48DA-9FFC-3AE0F4234104}" type="presParOf" srcId="{E95FFAFE-CEE0-4222-823A-5D8B1712712E}" destId="{C7BA28A4-86E9-4B83-9A4C-12FF8E868C40}" srcOrd="0" destOrd="0" presId="urn:microsoft.com/office/officeart/2005/8/layout/orgChart1"/>
    <dgm:cxn modelId="{4B351396-7698-43AB-A047-9B5E47C0A591}" type="presParOf" srcId="{E95FFAFE-CEE0-4222-823A-5D8B1712712E}" destId="{9A58D0FF-B61B-4B5F-A997-9581880AD61C}" srcOrd="1" destOrd="0" presId="urn:microsoft.com/office/officeart/2005/8/layout/orgChart1"/>
    <dgm:cxn modelId="{71454E6D-85F8-436F-AEDD-960A0FE69789}" type="presParOf" srcId="{06966B7F-AB11-442B-B55C-8FCB9783ED8A}" destId="{75513C15-C6C8-4B38-B480-A93A5FB98E7F}" srcOrd="1" destOrd="0" presId="urn:microsoft.com/office/officeart/2005/8/layout/orgChart1"/>
    <dgm:cxn modelId="{2B505F40-1975-41C0-A7D5-09FD622F9798}" type="presParOf" srcId="{75513C15-C6C8-4B38-B480-A93A5FB98E7F}" destId="{84BF2621-236F-4902-A745-55E3CEAB9369}" srcOrd="0" destOrd="0" presId="urn:microsoft.com/office/officeart/2005/8/layout/orgChart1"/>
    <dgm:cxn modelId="{00509844-6B7E-4ECD-9D23-CCE9C47601C6}" type="presParOf" srcId="{75513C15-C6C8-4B38-B480-A93A5FB98E7F}" destId="{94E4F313-3D6C-4B6D-8B2F-0C495F3CCDAA}" srcOrd="1" destOrd="0" presId="urn:microsoft.com/office/officeart/2005/8/layout/orgChart1"/>
    <dgm:cxn modelId="{E0059D10-2AFC-4285-BC10-333B8F0841D0}" type="presParOf" srcId="{94E4F313-3D6C-4B6D-8B2F-0C495F3CCDAA}" destId="{9F07FF08-42BE-4202-AE1B-3661CBA0BC65}" srcOrd="0" destOrd="0" presId="urn:microsoft.com/office/officeart/2005/8/layout/orgChart1"/>
    <dgm:cxn modelId="{30F46356-A8FA-4A18-9DD0-32C2F57B2200}" type="presParOf" srcId="{9F07FF08-42BE-4202-AE1B-3661CBA0BC65}" destId="{5F9CA791-07C8-4AB8-A03B-CBCF883D1439}" srcOrd="0" destOrd="0" presId="urn:microsoft.com/office/officeart/2005/8/layout/orgChart1"/>
    <dgm:cxn modelId="{6544DDA4-0FFF-4551-991E-E37A4BCC398C}" type="presParOf" srcId="{9F07FF08-42BE-4202-AE1B-3661CBA0BC65}" destId="{DAF69344-738E-44F1-BA35-6ECDDE4A5FE2}" srcOrd="1" destOrd="0" presId="urn:microsoft.com/office/officeart/2005/8/layout/orgChart1"/>
    <dgm:cxn modelId="{725333AB-C5E6-4C70-B5F0-79A51CAD16C9}" type="presParOf" srcId="{94E4F313-3D6C-4B6D-8B2F-0C495F3CCDAA}" destId="{664590DA-AFE5-4BA3-A4CB-C60F32E1EA4B}" srcOrd="1" destOrd="0" presId="urn:microsoft.com/office/officeart/2005/8/layout/orgChart1"/>
    <dgm:cxn modelId="{4E935402-36C4-4D23-B20F-136C2A826F56}" type="presParOf" srcId="{94E4F313-3D6C-4B6D-8B2F-0C495F3CCDAA}" destId="{C56BE80E-BF3C-4F91-8C63-8C8C5B820F3D}" srcOrd="2" destOrd="0" presId="urn:microsoft.com/office/officeart/2005/8/layout/orgChart1"/>
    <dgm:cxn modelId="{6EB392C1-B36C-4897-9FF4-67C699CF8EA9}" type="presParOf" srcId="{75513C15-C6C8-4B38-B480-A93A5FB98E7F}" destId="{F2E3662B-E9A2-4BB3-9AF2-67BA9092E06B}" srcOrd="2" destOrd="0" presId="urn:microsoft.com/office/officeart/2005/8/layout/orgChart1"/>
    <dgm:cxn modelId="{1C558CCE-2B58-4720-8F61-F48CE16AF086}" type="presParOf" srcId="{75513C15-C6C8-4B38-B480-A93A5FB98E7F}" destId="{836D05D5-6D2D-4E6A-99CC-ACE4E2E0173A}" srcOrd="3" destOrd="0" presId="urn:microsoft.com/office/officeart/2005/8/layout/orgChart1"/>
    <dgm:cxn modelId="{BFF87B19-E1A8-4F1F-908F-9AC45DE88ECB}" type="presParOf" srcId="{836D05D5-6D2D-4E6A-99CC-ACE4E2E0173A}" destId="{16C3117E-4044-439D-BBA2-986D0D525293}" srcOrd="0" destOrd="0" presId="urn:microsoft.com/office/officeart/2005/8/layout/orgChart1"/>
    <dgm:cxn modelId="{E12B1EEE-14D1-445F-9FE7-B857A758AB3A}" type="presParOf" srcId="{16C3117E-4044-439D-BBA2-986D0D525293}" destId="{7853CE65-8240-4FDB-8641-4C03BF011044}" srcOrd="0" destOrd="0" presId="urn:microsoft.com/office/officeart/2005/8/layout/orgChart1"/>
    <dgm:cxn modelId="{1492FAC8-1BDC-4432-8F96-19662D70C9EA}" type="presParOf" srcId="{16C3117E-4044-439D-BBA2-986D0D525293}" destId="{205BD0EB-2F1B-48F4-86D5-E0CD832EFBE2}" srcOrd="1" destOrd="0" presId="urn:microsoft.com/office/officeart/2005/8/layout/orgChart1"/>
    <dgm:cxn modelId="{B2BFF26C-BE1E-47BF-AD2F-9160D8CB10EC}" type="presParOf" srcId="{836D05D5-6D2D-4E6A-99CC-ACE4E2E0173A}" destId="{DBD1363E-3EB8-4B1E-A8D7-0A7F3955C45D}" srcOrd="1" destOrd="0" presId="urn:microsoft.com/office/officeart/2005/8/layout/orgChart1"/>
    <dgm:cxn modelId="{615CF0BB-5993-454C-BF45-51B2E01BD3E1}" type="presParOf" srcId="{836D05D5-6D2D-4E6A-99CC-ACE4E2E0173A}" destId="{290DDBDC-A4CC-4E49-BD85-57350B993ADF}" srcOrd="2" destOrd="0" presId="urn:microsoft.com/office/officeart/2005/8/layout/orgChart1"/>
    <dgm:cxn modelId="{67754A0D-A44D-423C-AE8F-EC461B7676A2}" type="presParOf" srcId="{06966B7F-AB11-442B-B55C-8FCB9783ED8A}" destId="{E28A911A-BCAD-4398-B9EA-D20E986D435E}" srcOrd="2" destOrd="0" presId="urn:microsoft.com/office/officeart/2005/8/layout/orgChart1"/>
    <dgm:cxn modelId="{9223B9EA-3F57-49AE-AE08-20C23A9B3220}" type="presParOf" srcId="{60309B77-3271-4DD3-B6AD-E50EB87A4EFA}" destId="{A7E60C13-7213-474D-8C64-6DA15397AE66}" srcOrd="2" destOrd="0" presId="urn:microsoft.com/office/officeart/2005/8/layout/orgChart1"/>
    <dgm:cxn modelId="{72CAF9A5-95C4-4FE6-9245-157E0477B156}" type="presParOf" srcId="{AC9FB2CA-24E9-4D04-A83A-E7425FE0D01B}" destId="{BD1E21D8-D613-418B-8A59-9EDD1AA3E64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D23ADB2-C0BE-4DDA-91A7-8E38CE05CB8C}" type="doc">
      <dgm:prSet loTypeId="urn:microsoft.com/office/officeart/2005/8/layout/hList7" loCatId="process" qsTypeId="urn:microsoft.com/office/officeart/2005/8/quickstyle/simple1" qsCatId="simple" csTypeId="urn:microsoft.com/office/officeart/2005/8/colors/accent3_2" csCatId="accent3" phldr="1"/>
      <dgm:spPr/>
    </dgm:pt>
    <dgm:pt modelId="{6C77DDFE-90B6-4AC9-A4B2-4B84B6ADEA4C}">
      <dgm:prSet phldrT="[Text]"/>
      <dgm:spPr/>
      <dgm:t>
        <a:bodyPr/>
        <a:lstStyle/>
        <a:p>
          <a:r>
            <a:rPr lang="en-US" b="0" u="sng" dirty="0"/>
            <a:t>Death Certificates</a:t>
          </a:r>
        </a:p>
        <a:p>
          <a:r>
            <a:rPr lang="en-US" dirty="0"/>
            <a:t>-Demographics</a:t>
          </a:r>
        </a:p>
        <a:p>
          <a:r>
            <a:rPr lang="en-US" dirty="0"/>
            <a:t>-Decedent resident information</a:t>
          </a:r>
        </a:p>
        <a:p>
          <a:r>
            <a:rPr lang="en-US" dirty="0"/>
            <a:t>-Cause of death information</a:t>
          </a:r>
        </a:p>
      </dgm:t>
    </dgm:pt>
    <dgm:pt modelId="{6463FFED-42E0-4AEF-A737-40DCFF8B4419}" type="parTrans" cxnId="{886B519F-13D6-4E20-8852-958414B719FA}">
      <dgm:prSet/>
      <dgm:spPr/>
      <dgm:t>
        <a:bodyPr/>
        <a:lstStyle/>
        <a:p>
          <a:endParaRPr lang="en-US"/>
        </a:p>
      </dgm:t>
    </dgm:pt>
    <dgm:pt modelId="{5FBC9C20-9307-49CD-9B5C-30137B311E70}" type="sibTrans" cxnId="{886B519F-13D6-4E20-8852-958414B719FA}">
      <dgm:prSet/>
      <dgm:spPr/>
      <dgm:t>
        <a:bodyPr/>
        <a:lstStyle/>
        <a:p>
          <a:endParaRPr lang="en-US"/>
        </a:p>
      </dgm:t>
    </dgm:pt>
    <dgm:pt modelId="{53E98D60-47F1-49E0-ACBD-F023675712EE}">
      <dgm:prSet phldrT="[Text]"/>
      <dgm:spPr/>
      <dgm:t>
        <a:bodyPr/>
        <a:lstStyle/>
        <a:p>
          <a:r>
            <a:rPr lang="en-US" b="0" u="sng" dirty="0"/>
            <a:t>Medical Examiner Reports</a:t>
          </a:r>
        </a:p>
        <a:p>
          <a:r>
            <a:rPr lang="en-US" dirty="0"/>
            <a:t>-Scene evidence of drug use</a:t>
          </a:r>
        </a:p>
        <a:p>
          <a:r>
            <a:rPr lang="en-US" dirty="0"/>
            <a:t>-Timing and context of overdose</a:t>
          </a:r>
        </a:p>
        <a:p>
          <a:r>
            <a:rPr lang="en-US" dirty="0"/>
            <a:t>-Medical and social history/circumstances</a:t>
          </a:r>
        </a:p>
      </dgm:t>
    </dgm:pt>
    <dgm:pt modelId="{0329D996-FA08-4DA5-95C2-C4EB3AC7A340}" type="parTrans" cxnId="{717CEA23-F531-449E-99FB-02C13E8D7F4A}">
      <dgm:prSet/>
      <dgm:spPr/>
      <dgm:t>
        <a:bodyPr/>
        <a:lstStyle/>
        <a:p>
          <a:endParaRPr lang="en-US"/>
        </a:p>
      </dgm:t>
    </dgm:pt>
    <dgm:pt modelId="{319E6AFF-0DCB-43EA-BAE3-1883084DEB3B}" type="sibTrans" cxnId="{717CEA23-F531-449E-99FB-02C13E8D7F4A}">
      <dgm:prSet/>
      <dgm:spPr/>
      <dgm:t>
        <a:bodyPr/>
        <a:lstStyle/>
        <a:p>
          <a:endParaRPr lang="en-US"/>
        </a:p>
      </dgm:t>
    </dgm:pt>
    <dgm:pt modelId="{4C244DE9-775F-41BB-91C2-230EE3A4BA18}">
      <dgm:prSet phldrT="[Text]"/>
      <dgm:spPr/>
      <dgm:t>
        <a:bodyPr/>
        <a:lstStyle/>
        <a:p>
          <a:r>
            <a:rPr lang="en-US" u="sng" dirty="0"/>
            <a:t>Toxicology Results</a:t>
          </a:r>
        </a:p>
        <a:p>
          <a:r>
            <a:rPr lang="en-US" dirty="0"/>
            <a:t>-All substances detected</a:t>
          </a:r>
        </a:p>
        <a:p>
          <a:r>
            <a:rPr lang="en-US" dirty="0"/>
            <a:t>-Substances that caused death</a:t>
          </a:r>
        </a:p>
        <a:p>
          <a:endParaRPr lang="en-US" dirty="0"/>
        </a:p>
      </dgm:t>
    </dgm:pt>
    <dgm:pt modelId="{D92D690F-A982-4F93-B8BE-BD8B8FC3B931}" type="parTrans" cxnId="{4B17A511-EDAD-4097-93AC-CD7F4C64F795}">
      <dgm:prSet/>
      <dgm:spPr/>
      <dgm:t>
        <a:bodyPr/>
        <a:lstStyle/>
        <a:p>
          <a:endParaRPr lang="en-US"/>
        </a:p>
      </dgm:t>
    </dgm:pt>
    <dgm:pt modelId="{7163DE9B-3FD3-44F9-855B-C1ACF34DFC17}" type="sibTrans" cxnId="{4B17A511-EDAD-4097-93AC-CD7F4C64F795}">
      <dgm:prSet/>
      <dgm:spPr/>
      <dgm:t>
        <a:bodyPr/>
        <a:lstStyle/>
        <a:p>
          <a:endParaRPr lang="en-US"/>
        </a:p>
      </dgm:t>
    </dgm:pt>
    <dgm:pt modelId="{C34DBA70-9F87-40A8-9DDF-5D30DE322985}" type="pres">
      <dgm:prSet presAssocID="{0D23ADB2-C0BE-4DDA-91A7-8E38CE05CB8C}" presName="Name0" presStyleCnt="0">
        <dgm:presLayoutVars>
          <dgm:dir/>
          <dgm:resizeHandles val="exact"/>
        </dgm:presLayoutVars>
      </dgm:prSet>
      <dgm:spPr/>
    </dgm:pt>
    <dgm:pt modelId="{C8016FA9-CC3A-43EF-BEF5-D0B08D09CFC9}" type="pres">
      <dgm:prSet presAssocID="{0D23ADB2-C0BE-4DDA-91A7-8E38CE05CB8C}" presName="fgShape" presStyleLbl="fgShp" presStyleIdx="0" presStyleCnt="1" custScaleX="108696" custScaleY="167796"/>
      <dgm:spPr>
        <a:solidFill>
          <a:srgbClr val="740D85"/>
        </a:solidFill>
      </dgm:spPr>
    </dgm:pt>
    <dgm:pt modelId="{981478A0-DE37-4E41-8730-38F04FFDBE09}" type="pres">
      <dgm:prSet presAssocID="{0D23ADB2-C0BE-4DDA-91A7-8E38CE05CB8C}" presName="linComp" presStyleCnt="0"/>
      <dgm:spPr/>
    </dgm:pt>
    <dgm:pt modelId="{7C3954EB-69DD-4DBC-8CC6-8176BC5CC634}" type="pres">
      <dgm:prSet presAssocID="{6C77DDFE-90B6-4AC9-A4B2-4B84B6ADEA4C}" presName="compNode" presStyleCnt="0"/>
      <dgm:spPr/>
    </dgm:pt>
    <dgm:pt modelId="{B76F91D2-0AC4-42DC-92EE-E857799BE614}" type="pres">
      <dgm:prSet presAssocID="{6C77DDFE-90B6-4AC9-A4B2-4B84B6ADEA4C}" presName="bkgdShape" presStyleLbl="node1" presStyleIdx="0" presStyleCnt="3"/>
      <dgm:spPr/>
    </dgm:pt>
    <dgm:pt modelId="{81DF0060-64D6-42CA-9EF1-DCF9B35972DB}" type="pres">
      <dgm:prSet presAssocID="{6C77DDFE-90B6-4AC9-A4B2-4B84B6ADEA4C}" presName="nodeTx" presStyleLbl="node1" presStyleIdx="0" presStyleCnt="3">
        <dgm:presLayoutVars>
          <dgm:bulletEnabled val="1"/>
        </dgm:presLayoutVars>
      </dgm:prSet>
      <dgm:spPr/>
    </dgm:pt>
    <dgm:pt modelId="{00E0C1A3-600C-4073-9882-CEC22D7F32C5}" type="pres">
      <dgm:prSet presAssocID="{6C77DDFE-90B6-4AC9-A4B2-4B84B6ADEA4C}" presName="invisiNode" presStyleLbl="node1" presStyleIdx="0" presStyleCnt="3"/>
      <dgm:spPr/>
    </dgm:pt>
    <dgm:pt modelId="{BC7A6CC7-022D-4F25-B6FD-886FB1830ECF}" type="pres">
      <dgm:prSet presAssocID="{6C77DDFE-90B6-4AC9-A4B2-4B84B6ADEA4C}" presName="imagNode" presStyleLbl="fgImgPlace1" presStyleIdx="0" presStyleCnt="3" custScaleX="109872" custScaleY="93217"/>
      <dgm:spPr>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651" t="-3084" r="-1349" b="3084"/>
          </a:stretch>
        </a:blipFill>
      </dgm:spPr>
    </dgm:pt>
    <dgm:pt modelId="{7F18B066-56E4-498D-B40D-5600744BC16A}" type="pres">
      <dgm:prSet presAssocID="{5FBC9C20-9307-49CD-9B5C-30137B311E70}" presName="sibTrans" presStyleLbl="sibTrans2D1" presStyleIdx="0" presStyleCnt="0"/>
      <dgm:spPr/>
    </dgm:pt>
    <dgm:pt modelId="{D0BFAD68-2BB9-4DCB-9EBA-B052B5138066}" type="pres">
      <dgm:prSet presAssocID="{53E98D60-47F1-49E0-ACBD-F023675712EE}" presName="compNode" presStyleCnt="0"/>
      <dgm:spPr/>
    </dgm:pt>
    <dgm:pt modelId="{45A35DB2-527D-45D0-A2AE-214F70FC5A6C}" type="pres">
      <dgm:prSet presAssocID="{53E98D60-47F1-49E0-ACBD-F023675712EE}" presName="bkgdShape" presStyleLbl="node1" presStyleIdx="1" presStyleCnt="3"/>
      <dgm:spPr/>
    </dgm:pt>
    <dgm:pt modelId="{FF8FD0D7-73E3-4A5C-B172-DA7E400A89BF}" type="pres">
      <dgm:prSet presAssocID="{53E98D60-47F1-49E0-ACBD-F023675712EE}" presName="nodeTx" presStyleLbl="node1" presStyleIdx="1" presStyleCnt="3">
        <dgm:presLayoutVars>
          <dgm:bulletEnabled val="1"/>
        </dgm:presLayoutVars>
      </dgm:prSet>
      <dgm:spPr/>
    </dgm:pt>
    <dgm:pt modelId="{6C6C5B82-577A-4A49-8AFC-8D4F6009EB01}" type="pres">
      <dgm:prSet presAssocID="{53E98D60-47F1-49E0-ACBD-F023675712EE}" presName="invisiNode" presStyleLbl="node1" presStyleIdx="1" presStyleCnt="3"/>
      <dgm:spPr/>
    </dgm:pt>
    <dgm:pt modelId="{F91123FD-5D4B-4321-AC91-A57F65250553}" type="pres">
      <dgm:prSet presAssocID="{53E98D60-47F1-49E0-ACBD-F023675712EE}" presName="imagNode" presStyleLbl="fgImgPlace1" presStyleIdx="1" presStyleCnt="3" custScaleX="109997" custScaleY="93217" custLinFactNeighborX="-971"/>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627F9E0F-DD6F-49DF-A80E-DB87CBB93BE2}" type="pres">
      <dgm:prSet presAssocID="{319E6AFF-0DCB-43EA-BAE3-1883084DEB3B}" presName="sibTrans" presStyleLbl="sibTrans2D1" presStyleIdx="0" presStyleCnt="0"/>
      <dgm:spPr/>
    </dgm:pt>
    <dgm:pt modelId="{81328B65-519A-4370-83DA-2D23102387FF}" type="pres">
      <dgm:prSet presAssocID="{4C244DE9-775F-41BB-91C2-230EE3A4BA18}" presName="compNode" presStyleCnt="0"/>
      <dgm:spPr/>
    </dgm:pt>
    <dgm:pt modelId="{D90FC670-F034-45FA-85A7-8C08CD4FC858}" type="pres">
      <dgm:prSet presAssocID="{4C244DE9-775F-41BB-91C2-230EE3A4BA18}" presName="bkgdShape" presStyleLbl="node1" presStyleIdx="2" presStyleCnt="3"/>
      <dgm:spPr/>
    </dgm:pt>
    <dgm:pt modelId="{D7B8B169-EB62-4ED9-8203-B51C0D83C892}" type="pres">
      <dgm:prSet presAssocID="{4C244DE9-775F-41BB-91C2-230EE3A4BA18}" presName="nodeTx" presStyleLbl="node1" presStyleIdx="2" presStyleCnt="3">
        <dgm:presLayoutVars>
          <dgm:bulletEnabled val="1"/>
        </dgm:presLayoutVars>
      </dgm:prSet>
      <dgm:spPr/>
    </dgm:pt>
    <dgm:pt modelId="{98249AF7-9BEE-4864-8148-CE070B4E2264}" type="pres">
      <dgm:prSet presAssocID="{4C244DE9-775F-41BB-91C2-230EE3A4BA18}" presName="invisiNode" presStyleLbl="node1" presStyleIdx="2" presStyleCnt="3"/>
      <dgm:spPr/>
    </dgm:pt>
    <dgm:pt modelId="{3234A4BB-E42E-4FD8-BD14-F1F071628330}" type="pres">
      <dgm:prSet presAssocID="{4C244DE9-775F-41BB-91C2-230EE3A4BA18}" presName="imagNode" presStyleLbl="fgImgPlace1" presStyleIdx="2" presStyleCnt="3" custScaleX="109997" custScaleY="93217"/>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97AAE50A-D55D-4120-B03C-AE929E8F715F}" type="presOf" srcId="{5FBC9C20-9307-49CD-9B5C-30137B311E70}" destId="{7F18B066-56E4-498D-B40D-5600744BC16A}" srcOrd="0" destOrd="0" presId="urn:microsoft.com/office/officeart/2005/8/layout/hList7"/>
    <dgm:cxn modelId="{4B17A511-EDAD-4097-93AC-CD7F4C64F795}" srcId="{0D23ADB2-C0BE-4DDA-91A7-8E38CE05CB8C}" destId="{4C244DE9-775F-41BB-91C2-230EE3A4BA18}" srcOrd="2" destOrd="0" parTransId="{D92D690F-A982-4F93-B8BE-BD8B8FC3B931}" sibTransId="{7163DE9B-3FD3-44F9-855B-C1ACF34DFC17}"/>
    <dgm:cxn modelId="{0101E01B-1DA9-4154-BE9D-21E628B25C0D}" type="presOf" srcId="{53E98D60-47F1-49E0-ACBD-F023675712EE}" destId="{FF8FD0D7-73E3-4A5C-B172-DA7E400A89BF}" srcOrd="1" destOrd="0" presId="urn:microsoft.com/office/officeart/2005/8/layout/hList7"/>
    <dgm:cxn modelId="{57CC3220-EABB-4DAF-88A9-55C0F8D27B22}" type="presOf" srcId="{53E98D60-47F1-49E0-ACBD-F023675712EE}" destId="{45A35DB2-527D-45D0-A2AE-214F70FC5A6C}" srcOrd="0" destOrd="0" presId="urn:microsoft.com/office/officeart/2005/8/layout/hList7"/>
    <dgm:cxn modelId="{717CEA23-F531-449E-99FB-02C13E8D7F4A}" srcId="{0D23ADB2-C0BE-4DDA-91A7-8E38CE05CB8C}" destId="{53E98D60-47F1-49E0-ACBD-F023675712EE}" srcOrd="1" destOrd="0" parTransId="{0329D996-FA08-4DA5-95C2-C4EB3AC7A340}" sibTransId="{319E6AFF-0DCB-43EA-BAE3-1883084DEB3B}"/>
    <dgm:cxn modelId="{CF37EB44-B673-4D1E-9CA0-7327B3AB18CE}" type="presOf" srcId="{319E6AFF-0DCB-43EA-BAE3-1883084DEB3B}" destId="{627F9E0F-DD6F-49DF-A80E-DB87CBB93BE2}" srcOrd="0" destOrd="0" presId="urn:microsoft.com/office/officeart/2005/8/layout/hList7"/>
    <dgm:cxn modelId="{B6C61C84-00EF-477B-9F50-9291E1E85E7E}" type="presOf" srcId="{6C77DDFE-90B6-4AC9-A4B2-4B84B6ADEA4C}" destId="{B76F91D2-0AC4-42DC-92EE-E857799BE614}" srcOrd="0" destOrd="0" presId="urn:microsoft.com/office/officeart/2005/8/layout/hList7"/>
    <dgm:cxn modelId="{AEF0FA8D-0208-4598-A13A-E66DB1585A0E}" type="presOf" srcId="{4C244DE9-775F-41BB-91C2-230EE3A4BA18}" destId="{D7B8B169-EB62-4ED9-8203-B51C0D83C892}" srcOrd="1" destOrd="0" presId="urn:microsoft.com/office/officeart/2005/8/layout/hList7"/>
    <dgm:cxn modelId="{886B519F-13D6-4E20-8852-958414B719FA}" srcId="{0D23ADB2-C0BE-4DDA-91A7-8E38CE05CB8C}" destId="{6C77DDFE-90B6-4AC9-A4B2-4B84B6ADEA4C}" srcOrd="0" destOrd="0" parTransId="{6463FFED-42E0-4AEF-A737-40DCFF8B4419}" sibTransId="{5FBC9C20-9307-49CD-9B5C-30137B311E70}"/>
    <dgm:cxn modelId="{859DC9AA-0C4C-4322-A89D-91E2C12EFCFF}" type="presOf" srcId="{4C244DE9-775F-41BB-91C2-230EE3A4BA18}" destId="{D90FC670-F034-45FA-85A7-8C08CD4FC858}" srcOrd="0" destOrd="0" presId="urn:microsoft.com/office/officeart/2005/8/layout/hList7"/>
    <dgm:cxn modelId="{9782A5C1-DE79-40E7-8B59-7126421BA9F0}" type="presOf" srcId="{0D23ADB2-C0BE-4DDA-91A7-8E38CE05CB8C}" destId="{C34DBA70-9F87-40A8-9DDF-5D30DE322985}" srcOrd="0" destOrd="0" presId="urn:microsoft.com/office/officeart/2005/8/layout/hList7"/>
    <dgm:cxn modelId="{EF0FBAC4-FA6A-4932-BB5D-043FAC7902CB}" type="presOf" srcId="{6C77DDFE-90B6-4AC9-A4B2-4B84B6ADEA4C}" destId="{81DF0060-64D6-42CA-9EF1-DCF9B35972DB}" srcOrd="1" destOrd="0" presId="urn:microsoft.com/office/officeart/2005/8/layout/hList7"/>
    <dgm:cxn modelId="{7B79ED62-1961-4494-B830-A4607E3DDBCE}" type="presParOf" srcId="{C34DBA70-9F87-40A8-9DDF-5D30DE322985}" destId="{C8016FA9-CC3A-43EF-BEF5-D0B08D09CFC9}" srcOrd="0" destOrd="0" presId="urn:microsoft.com/office/officeart/2005/8/layout/hList7"/>
    <dgm:cxn modelId="{AAF75F65-9A87-4E16-8D9D-4A8CCF650693}" type="presParOf" srcId="{C34DBA70-9F87-40A8-9DDF-5D30DE322985}" destId="{981478A0-DE37-4E41-8730-38F04FFDBE09}" srcOrd="1" destOrd="0" presId="urn:microsoft.com/office/officeart/2005/8/layout/hList7"/>
    <dgm:cxn modelId="{11FD7E13-4A42-4BF3-884B-AF5B77BEACB6}" type="presParOf" srcId="{981478A0-DE37-4E41-8730-38F04FFDBE09}" destId="{7C3954EB-69DD-4DBC-8CC6-8176BC5CC634}" srcOrd="0" destOrd="0" presId="urn:microsoft.com/office/officeart/2005/8/layout/hList7"/>
    <dgm:cxn modelId="{C5CE8C12-CF86-42EC-8A52-230DEC7F6944}" type="presParOf" srcId="{7C3954EB-69DD-4DBC-8CC6-8176BC5CC634}" destId="{B76F91D2-0AC4-42DC-92EE-E857799BE614}" srcOrd="0" destOrd="0" presId="urn:microsoft.com/office/officeart/2005/8/layout/hList7"/>
    <dgm:cxn modelId="{D0D1D14C-E09E-4B47-ABC0-87B3C3A2B354}" type="presParOf" srcId="{7C3954EB-69DD-4DBC-8CC6-8176BC5CC634}" destId="{81DF0060-64D6-42CA-9EF1-DCF9B35972DB}" srcOrd="1" destOrd="0" presId="urn:microsoft.com/office/officeart/2005/8/layout/hList7"/>
    <dgm:cxn modelId="{D2EBAC15-2544-4983-B1B7-8D1AF59F623A}" type="presParOf" srcId="{7C3954EB-69DD-4DBC-8CC6-8176BC5CC634}" destId="{00E0C1A3-600C-4073-9882-CEC22D7F32C5}" srcOrd="2" destOrd="0" presId="urn:microsoft.com/office/officeart/2005/8/layout/hList7"/>
    <dgm:cxn modelId="{2B960DF6-A712-4A4E-811D-8B4106807452}" type="presParOf" srcId="{7C3954EB-69DD-4DBC-8CC6-8176BC5CC634}" destId="{BC7A6CC7-022D-4F25-B6FD-886FB1830ECF}" srcOrd="3" destOrd="0" presId="urn:microsoft.com/office/officeart/2005/8/layout/hList7"/>
    <dgm:cxn modelId="{E65A5A5F-4B77-4083-BCDD-367BC55320B4}" type="presParOf" srcId="{981478A0-DE37-4E41-8730-38F04FFDBE09}" destId="{7F18B066-56E4-498D-B40D-5600744BC16A}" srcOrd="1" destOrd="0" presId="urn:microsoft.com/office/officeart/2005/8/layout/hList7"/>
    <dgm:cxn modelId="{CFE50CBE-375E-47C3-89B1-C4B89461FA73}" type="presParOf" srcId="{981478A0-DE37-4E41-8730-38F04FFDBE09}" destId="{D0BFAD68-2BB9-4DCB-9EBA-B052B5138066}" srcOrd="2" destOrd="0" presId="urn:microsoft.com/office/officeart/2005/8/layout/hList7"/>
    <dgm:cxn modelId="{8A88F6EF-1CDF-4E02-9F81-AF032D60E9AD}" type="presParOf" srcId="{D0BFAD68-2BB9-4DCB-9EBA-B052B5138066}" destId="{45A35DB2-527D-45D0-A2AE-214F70FC5A6C}" srcOrd="0" destOrd="0" presId="urn:microsoft.com/office/officeart/2005/8/layout/hList7"/>
    <dgm:cxn modelId="{77833567-DA57-4565-8260-68F08E3F7B5A}" type="presParOf" srcId="{D0BFAD68-2BB9-4DCB-9EBA-B052B5138066}" destId="{FF8FD0D7-73E3-4A5C-B172-DA7E400A89BF}" srcOrd="1" destOrd="0" presId="urn:microsoft.com/office/officeart/2005/8/layout/hList7"/>
    <dgm:cxn modelId="{44F8E5EF-35BC-4323-84CE-8D4676B4FEDE}" type="presParOf" srcId="{D0BFAD68-2BB9-4DCB-9EBA-B052B5138066}" destId="{6C6C5B82-577A-4A49-8AFC-8D4F6009EB01}" srcOrd="2" destOrd="0" presId="urn:microsoft.com/office/officeart/2005/8/layout/hList7"/>
    <dgm:cxn modelId="{381CC9C0-7768-4D79-ABB8-13E939D0886E}" type="presParOf" srcId="{D0BFAD68-2BB9-4DCB-9EBA-B052B5138066}" destId="{F91123FD-5D4B-4321-AC91-A57F65250553}" srcOrd="3" destOrd="0" presId="urn:microsoft.com/office/officeart/2005/8/layout/hList7"/>
    <dgm:cxn modelId="{BEBCC04B-3F74-48C9-9BAB-4B2169C71650}" type="presParOf" srcId="{981478A0-DE37-4E41-8730-38F04FFDBE09}" destId="{627F9E0F-DD6F-49DF-A80E-DB87CBB93BE2}" srcOrd="3" destOrd="0" presId="urn:microsoft.com/office/officeart/2005/8/layout/hList7"/>
    <dgm:cxn modelId="{C5A226D5-866C-4BB2-ACF8-A6F7B26238A8}" type="presParOf" srcId="{981478A0-DE37-4E41-8730-38F04FFDBE09}" destId="{81328B65-519A-4370-83DA-2D23102387FF}" srcOrd="4" destOrd="0" presId="urn:microsoft.com/office/officeart/2005/8/layout/hList7"/>
    <dgm:cxn modelId="{5D52D2B6-1273-40B3-B95F-0ECF7E1A1F52}" type="presParOf" srcId="{81328B65-519A-4370-83DA-2D23102387FF}" destId="{D90FC670-F034-45FA-85A7-8C08CD4FC858}" srcOrd="0" destOrd="0" presId="urn:microsoft.com/office/officeart/2005/8/layout/hList7"/>
    <dgm:cxn modelId="{270FF97C-6CC7-4FDD-845B-B7C64F29DA38}" type="presParOf" srcId="{81328B65-519A-4370-83DA-2D23102387FF}" destId="{D7B8B169-EB62-4ED9-8203-B51C0D83C892}" srcOrd="1" destOrd="0" presId="urn:microsoft.com/office/officeart/2005/8/layout/hList7"/>
    <dgm:cxn modelId="{9DC52574-B870-4A22-B696-349C9845D0C3}" type="presParOf" srcId="{81328B65-519A-4370-83DA-2D23102387FF}" destId="{98249AF7-9BEE-4864-8148-CE070B4E2264}" srcOrd="2" destOrd="0" presId="urn:microsoft.com/office/officeart/2005/8/layout/hList7"/>
    <dgm:cxn modelId="{AFA0B1E2-AD82-4190-8AE1-7C7FA0C10613}" type="presParOf" srcId="{81328B65-519A-4370-83DA-2D23102387FF}" destId="{3234A4BB-E42E-4FD8-BD14-F1F071628330}"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58311-53D6-4E6E-8CD2-7D3773E1FDD9}">
      <dsp:nvSpPr>
        <dsp:cNvPr id="0" name=""/>
        <dsp:cNvSpPr/>
      </dsp:nvSpPr>
      <dsp:spPr>
        <a:xfrm rot="5400000">
          <a:off x="4639263" y="-2816958"/>
          <a:ext cx="607830" cy="6397180"/>
        </a:xfrm>
        <a:prstGeom prst="round2SameRect">
          <a:avLst/>
        </a:prstGeom>
        <a:solidFill>
          <a:srgbClr val="CED4DB"/>
        </a:solidFill>
        <a:ln w="12700" cap="flat" cmpd="sng" algn="ctr">
          <a:no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None/>
          </a:pPr>
          <a:r>
            <a:rPr lang="en-US" sz="2200" kern="1200" dirty="0"/>
            <a:t>Overdose Deaths</a:t>
          </a:r>
        </a:p>
      </dsp:txBody>
      <dsp:txXfrm rot="-5400000">
        <a:off x="1744588" y="107389"/>
        <a:ext cx="6367508" cy="548486"/>
      </dsp:txXfrm>
    </dsp:sp>
    <dsp:sp modelId="{1A2A13F7-B4C5-4887-A2F3-5B07206FC401}">
      <dsp:nvSpPr>
        <dsp:cNvPr id="0" name=""/>
        <dsp:cNvSpPr/>
      </dsp:nvSpPr>
      <dsp:spPr>
        <a:xfrm>
          <a:off x="620661" y="1737"/>
          <a:ext cx="1123926" cy="75978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8</a:t>
          </a:r>
        </a:p>
      </dsp:txBody>
      <dsp:txXfrm>
        <a:off x="657751" y="38827"/>
        <a:ext cx="1049746" cy="685608"/>
      </dsp:txXfrm>
    </dsp:sp>
    <dsp:sp modelId="{03EAAFF5-0C9A-4660-B1B2-89D185E700BC}">
      <dsp:nvSpPr>
        <dsp:cNvPr id="0" name=""/>
        <dsp:cNvSpPr/>
      </dsp:nvSpPr>
      <dsp:spPr>
        <a:xfrm rot="5400000">
          <a:off x="4661612" y="-2041529"/>
          <a:ext cx="607830" cy="6441878"/>
        </a:xfrm>
        <a:prstGeom prst="round2SameRect">
          <a:avLst/>
        </a:prstGeom>
        <a:solidFill>
          <a:srgbClr val="CED4DB"/>
        </a:solidFill>
        <a:ln w="12700" cap="flat" cmpd="sng" algn="ctr">
          <a:no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None/>
          </a:pPr>
          <a:r>
            <a:rPr lang="en-US" sz="2200" kern="1200" dirty="0"/>
            <a:t>Overdose Hospitalizations</a:t>
          </a:r>
        </a:p>
      </dsp:txBody>
      <dsp:txXfrm rot="-5400000">
        <a:off x="1744588" y="905167"/>
        <a:ext cx="6412206" cy="548486"/>
      </dsp:txXfrm>
    </dsp:sp>
    <dsp:sp modelId="{89289872-F305-4DED-8F7D-51373E0B311B}">
      <dsp:nvSpPr>
        <dsp:cNvPr id="0" name=""/>
        <dsp:cNvSpPr/>
      </dsp:nvSpPr>
      <dsp:spPr>
        <a:xfrm>
          <a:off x="620661" y="799515"/>
          <a:ext cx="1123926" cy="759788"/>
        </a:xfrm>
        <a:prstGeom prst="roundRect">
          <a:avLst/>
        </a:prstGeom>
        <a:solidFill>
          <a:schemeClr val="accent2">
            <a:hueOff val="205941"/>
            <a:satOff val="7292"/>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30</a:t>
          </a:r>
        </a:p>
      </dsp:txBody>
      <dsp:txXfrm>
        <a:off x="657751" y="836605"/>
        <a:ext cx="1049746" cy="685608"/>
      </dsp:txXfrm>
    </dsp:sp>
    <dsp:sp modelId="{053EB015-9570-4F88-A936-E0688006778B}">
      <dsp:nvSpPr>
        <dsp:cNvPr id="0" name=""/>
        <dsp:cNvSpPr/>
      </dsp:nvSpPr>
      <dsp:spPr>
        <a:xfrm rot="5400000">
          <a:off x="4661583" y="-1243723"/>
          <a:ext cx="607830" cy="6441821"/>
        </a:xfrm>
        <a:prstGeom prst="round2SameRect">
          <a:avLst/>
        </a:prstGeom>
        <a:solidFill>
          <a:srgbClr val="CED4DB">
            <a:alpha val="89804"/>
          </a:srgb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None/>
          </a:pPr>
          <a:r>
            <a:rPr lang="en-US" sz="2200" kern="1200" dirty="0"/>
            <a:t>Overdose Emergency Department (ED) Visits</a:t>
          </a:r>
        </a:p>
      </dsp:txBody>
      <dsp:txXfrm rot="-5400000">
        <a:off x="1744588" y="1702944"/>
        <a:ext cx="6412149" cy="548486"/>
      </dsp:txXfrm>
    </dsp:sp>
    <dsp:sp modelId="{469CDBD9-ED6E-4640-AAF7-5749D9739453}">
      <dsp:nvSpPr>
        <dsp:cNvPr id="0" name=""/>
        <dsp:cNvSpPr/>
      </dsp:nvSpPr>
      <dsp:spPr>
        <a:xfrm>
          <a:off x="620661" y="1597292"/>
          <a:ext cx="1123926" cy="759788"/>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34</a:t>
          </a:r>
        </a:p>
      </dsp:txBody>
      <dsp:txXfrm>
        <a:off x="657751" y="1634382"/>
        <a:ext cx="1049746" cy="685608"/>
      </dsp:txXfrm>
    </dsp:sp>
    <dsp:sp modelId="{2B7F0548-9726-4989-898B-32ADF823E75E}">
      <dsp:nvSpPr>
        <dsp:cNvPr id="0" name=""/>
        <dsp:cNvSpPr/>
      </dsp:nvSpPr>
      <dsp:spPr>
        <a:xfrm rot="5400000">
          <a:off x="4686499" y="-448523"/>
          <a:ext cx="607830" cy="6446977"/>
        </a:xfrm>
        <a:prstGeom prst="round2SameRect">
          <a:avLst/>
        </a:prstGeom>
        <a:solidFill>
          <a:srgbClr val="CED4DB">
            <a:alpha val="89804"/>
          </a:srgbClr>
        </a:solidFill>
        <a:ln w="12700" cap="flat" cmpd="sng" algn="ctr">
          <a:solidFill>
            <a:schemeClr val="accent2">
              <a:tint val="40000"/>
              <a:alpha val="90000"/>
              <a:hueOff val="854912"/>
              <a:satOff val="-3950"/>
              <a:lumOff val="-1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None/>
          </a:pPr>
          <a:r>
            <a:rPr lang="en-US" sz="2200" kern="1200" dirty="0"/>
            <a:t>Emergency Medical Services (EMS) Encounters for suspected overdose</a:t>
          </a:r>
        </a:p>
      </dsp:txBody>
      <dsp:txXfrm rot="-5400000">
        <a:off x="1766926" y="2500722"/>
        <a:ext cx="6417305" cy="548486"/>
      </dsp:txXfrm>
    </dsp:sp>
    <dsp:sp modelId="{92F67E3C-D45C-41B4-BC02-BADADEBADAEE}">
      <dsp:nvSpPr>
        <dsp:cNvPr id="0" name=""/>
        <dsp:cNvSpPr/>
      </dsp:nvSpPr>
      <dsp:spPr>
        <a:xfrm>
          <a:off x="620661" y="2395070"/>
          <a:ext cx="1146265" cy="759788"/>
        </a:xfrm>
        <a:prstGeom prst="roundRect">
          <a:avLst/>
        </a:prstGeom>
        <a:solidFill>
          <a:schemeClr val="accent2">
            <a:hueOff val="617824"/>
            <a:satOff val="21876"/>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9</a:t>
          </a:r>
        </a:p>
      </dsp:txBody>
      <dsp:txXfrm>
        <a:off x="657751" y="2432160"/>
        <a:ext cx="1072085" cy="685608"/>
      </dsp:txXfrm>
    </dsp:sp>
    <dsp:sp modelId="{A9A9034C-4760-4597-B196-12624E0C30BD}">
      <dsp:nvSpPr>
        <dsp:cNvPr id="0" name=""/>
        <dsp:cNvSpPr/>
      </dsp:nvSpPr>
      <dsp:spPr>
        <a:xfrm rot="5400000">
          <a:off x="4683932" y="329482"/>
          <a:ext cx="607830" cy="6486519"/>
        </a:xfrm>
        <a:prstGeom prst="round2SameRect">
          <a:avLst/>
        </a:prstGeom>
        <a:solidFill>
          <a:srgbClr val="CED4DB">
            <a:alpha val="90000"/>
          </a:srgb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None/>
          </a:pPr>
          <a:r>
            <a:rPr lang="en-US" sz="2200" kern="1200" dirty="0"/>
            <a:t>Overdose reversals^ by a community member administering naloxone</a:t>
          </a:r>
        </a:p>
      </dsp:txBody>
      <dsp:txXfrm rot="-5400000">
        <a:off x="1744588" y="3298498"/>
        <a:ext cx="6456847" cy="548486"/>
      </dsp:txXfrm>
    </dsp:sp>
    <dsp:sp modelId="{EAC5AABC-2B43-4A60-A91D-6CE6618AB52F}">
      <dsp:nvSpPr>
        <dsp:cNvPr id="0" name=""/>
        <dsp:cNvSpPr/>
      </dsp:nvSpPr>
      <dsp:spPr>
        <a:xfrm>
          <a:off x="620661" y="3192848"/>
          <a:ext cx="1123926" cy="759788"/>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45</a:t>
          </a:r>
        </a:p>
      </dsp:txBody>
      <dsp:txXfrm>
        <a:off x="657751" y="3229938"/>
        <a:ext cx="1049746" cy="685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3662B-E9A2-4BB3-9AF2-67BA9092E06B}">
      <dsp:nvSpPr>
        <dsp:cNvPr id="0" name=""/>
        <dsp:cNvSpPr/>
      </dsp:nvSpPr>
      <dsp:spPr>
        <a:xfrm>
          <a:off x="7275221" y="2302867"/>
          <a:ext cx="129838" cy="1455982"/>
        </a:xfrm>
        <a:custGeom>
          <a:avLst/>
          <a:gdLst/>
          <a:ahLst/>
          <a:cxnLst/>
          <a:rect l="0" t="0" r="0" b="0"/>
          <a:pathLst>
            <a:path>
              <a:moveTo>
                <a:pt x="0" y="0"/>
              </a:moveTo>
              <a:lnTo>
                <a:pt x="0" y="1455982"/>
              </a:lnTo>
              <a:lnTo>
                <a:pt x="129838" y="145598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BF2621-236F-4902-A745-55E3CEAB9369}">
      <dsp:nvSpPr>
        <dsp:cNvPr id="0" name=""/>
        <dsp:cNvSpPr/>
      </dsp:nvSpPr>
      <dsp:spPr>
        <a:xfrm>
          <a:off x="7275221" y="2302867"/>
          <a:ext cx="129838" cy="578172"/>
        </a:xfrm>
        <a:custGeom>
          <a:avLst/>
          <a:gdLst/>
          <a:ahLst/>
          <a:cxnLst/>
          <a:rect l="0" t="0" r="0" b="0"/>
          <a:pathLst>
            <a:path>
              <a:moveTo>
                <a:pt x="0" y="0"/>
              </a:moveTo>
              <a:lnTo>
                <a:pt x="0" y="578172"/>
              </a:lnTo>
              <a:lnTo>
                <a:pt x="129838" y="57817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404C5-461D-4BA3-BE13-32E3E4D09CA6}">
      <dsp:nvSpPr>
        <dsp:cNvPr id="0" name=""/>
        <dsp:cNvSpPr/>
      </dsp:nvSpPr>
      <dsp:spPr>
        <a:xfrm>
          <a:off x="5550201" y="1451899"/>
          <a:ext cx="2204438" cy="251694"/>
        </a:xfrm>
        <a:custGeom>
          <a:avLst/>
          <a:gdLst/>
          <a:ahLst/>
          <a:cxnLst/>
          <a:rect l="0" t="0" r="0" b="0"/>
          <a:pathLst>
            <a:path>
              <a:moveTo>
                <a:pt x="0" y="0"/>
              </a:moveTo>
              <a:lnTo>
                <a:pt x="0" y="125847"/>
              </a:lnTo>
              <a:lnTo>
                <a:pt x="2204438" y="125847"/>
              </a:lnTo>
              <a:lnTo>
                <a:pt x="2204438" y="2516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7E5FEF-749B-4BBF-989E-64A21762F961}">
      <dsp:nvSpPr>
        <dsp:cNvPr id="0" name=""/>
        <dsp:cNvSpPr/>
      </dsp:nvSpPr>
      <dsp:spPr>
        <a:xfrm>
          <a:off x="5561383" y="2302867"/>
          <a:ext cx="179781" cy="1542553"/>
        </a:xfrm>
        <a:custGeom>
          <a:avLst/>
          <a:gdLst/>
          <a:ahLst/>
          <a:cxnLst/>
          <a:rect l="0" t="0" r="0" b="0"/>
          <a:pathLst>
            <a:path>
              <a:moveTo>
                <a:pt x="0" y="0"/>
              </a:moveTo>
              <a:lnTo>
                <a:pt x="0" y="1542553"/>
              </a:lnTo>
              <a:lnTo>
                <a:pt x="179781" y="154255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58560A-1471-4FB5-9DCB-2D6EABC13DB0}">
      <dsp:nvSpPr>
        <dsp:cNvPr id="0" name=""/>
        <dsp:cNvSpPr/>
      </dsp:nvSpPr>
      <dsp:spPr>
        <a:xfrm>
          <a:off x="5561383" y="2302867"/>
          <a:ext cx="179781" cy="551331"/>
        </a:xfrm>
        <a:custGeom>
          <a:avLst/>
          <a:gdLst/>
          <a:ahLst/>
          <a:cxnLst/>
          <a:rect l="0" t="0" r="0" b="0"/>
          <a:pathLst>
            <a:path>
              <a:moveTo>
                <a:pt x="0" y="0"/>
              </a:moveTo>
              <a:lnTo>
                <a:pt x="0" y="551331"/>
              </a:lnTo>
              <a:lnTo>
                <a:pt x="179781" y="55133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E8A858-BFC4-4EF5-A236-BC9AC1BFC904}">
      <dsp:nvSpPr>
        <dsp:cNvPr id="0" name=""/>
        <dsp:cNvSpPr/>
      </dsp:nvSpPr>
      <dsp:spPr>
        <a:xfrm>
          <a:off x="5550201" y="1451899"/>
          <a:ext cx="490600" cy="251694"/>
        </a:xfrm>
        <a:custGeom>
          <a:avLst/>
          <a:gdLst/>
          <a:ahLst/>
          <a:cxnLst/>
          <a:rect l="0" t="0" r="0" b="0"/>
          <a:pathLst>
            <a:path>
              <a:moveTo>
                <a:pt x="0" y="0"/>
              </a:moveTo>
              <a:lnTo>
                <a:pt x="0" y="125847"/>
              </a:lnTo>
              <a:lnTo>
                <a:pt x="490600" y="125847"/>
              </a:lnTo>
              <a:lnTo>
                <a:pt x="490600" y="2516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02A46-6F79-48EA-A67C-6E163DB0D0E3}">
      <dsp:nvSpPr>
        <dsp:cNvPr id="0" name=""/>
        <dsp:cNvSpPr/>
      </dsp:nvSpPr>
      <dsp:spPr>
        <a:xfrm>
          <a:off x="3641408" y="3153835"/>
          <a:ext cx="179781" cy="1471746"/>
        </a:xfrm>
        <a:custGeom>
          <a:avLst/>
          <a:gdLst/>
          <a:ahLst/>
          <a:cxnLst/>
          <a:rect l="0" t="0" r="0" b="0"/>
          <a:pathLst>
            <a:path>
              <a:moveTo>
                <a:pt x="0" y="0"/>
              </a:moveTo>
              <a:lnTo>
                <a:pt x="0" y="1471746"/>
              </a:lnTo>
              <a:lnTo>
                <a:pt x="179781" y="147174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C9C558-7976-4F05-BE6E-E2E4C1970CAD}">
      <dsp:nvSpPr>
        <dsp:cNvPr id="0" name=""/>
        <dsp:cNvSpPr/>
      </dsp:nvSpPr>
      <dsp:spPr>
        <a:xfrm>
          <a:off x="3641408" y="3153835"/>
          <a:ext cx="179781" cy="551331"/>
        </a:xfrm>
        <a:custGeom>
          <a:avLst/>
          <a:gdLst/>
          <a:ahLst/>
          <a:cxnLst/>
          <a:rect l="0" t="0" r="0" b="0"/>
          <a:pathLst>
            <a:path>
              <a:moveTo>
                <a:pt x="0" y="0"/>
              </a:moveTo>
              <a:lnTo>
                <a:pt x="0" y="551331"/>
              </a:lnTo>
              <a:lnTo>
                <a:pt x="179781" y="55133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88334B-5858-4920-8758-A4AC807596D9}">
      <dsp:nvSpPr>
        <dsp:cNvPr id="0" name=""/>
        <dsp:cNvSpPr/>
      </dsp:nvSpPr>
      <dsp:spPr>
        <a:xfrm>
          <a:off x="3395706" y="2302867"/>
          <a:ext cx="725120" cy="251694"/>
        </a:xfrm>
        <a:custGeom>
          <a:avLst/>
          <a:gdLst/>
          <a:ahLst/>
          <a:cxnLst/>
          <a:rect l="0" t="0" r="0" b="0"/>
          <a:pathLst>
            <a:path>
              <a:moveTo>
                <a:pt x="0" y="0"/>
              </a:moveTo>
              <a:lnTo>
                <a:pt x="0" y="125847"/>
              </a:lnTo>
              <a:lnTo>
                <a:pt x="725120" y="125847"/>
              </a:lnTo>
              <a:lnTo>
                <a:pt x="725120" y="2516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7479B9-BDDF-4E24-80A4-3B26DF29A4E3}">
      <dsp:nvSpPr>
        <dsp:cNvPr id="0" name=""/>
        <dsp:cNvSpPr/>
      </dsp:nvSpPr>
      <dsp:spPr>
        <a:xfrm>
          <a:off x="2191167" y="3153835"/>
          <a:ext cx="179781" cy="1402299"/>
        </a:xfrm>
        <a:custGeom>
          <a:avLst/>
          <a:gdLst/>
          <a:ahLst/>
          <a:cxnLst/>
          <a:rect l="0" t="0" r="0" b="0"/>
          <a:pathLst>
            <a:path>
              <a:moveTo>
                <a:pt x="0" y="0"/>
              </a:moveTo>
              <a:lnTo>
                <a:pt x="0" y="1402299"/>
              </a:lnTo>
              <a:lnTo>
                <a:pt x="179781" y="1402299"/>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8A84C-4702-4946-BB73-7AF773B5B7E5}">
      <dsp:nvSpPr>
        <dsp:cNvPr id="0" name=""/>
        <dsp:cNvSpPr/>
      </dsp:nvSpPr>
      <dsp:spPr>
        <a:xfrm>
          <a:off x="2191167" y="3153835"/>
          <a:ext cx="179781" cy="551331"/>
        </a:xfrm>
        <a:custGeom>
          <a:avLst/>
          <a:gdLst/>
          <a:ahLst/>
          <a:cxnLst/>
          <a:rect l="0" t="0" r="0" b="0"/>
          <a:pathLst>
            <a:path>
              <a:moveTo>
                <a:pt x="0" y="0"/>
              </a:moveTo>
              <a:lnTo>
                <a:pt x="0" y="551331"/>
              </a:lnTo>
              <a:lnTo>
                <a:pt x="179781" y="55133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17FBD8-B3B8-4AEE-BDFF-47D35E5A09B1}">
      <dsp:nvSpPr>
        <dsp:cNvPr id="0" name=""/>
        <dsp:cNvSpPr/>
      </dsp:nvSpPr>
      <dsp:spPr>
        <a:xfrm>
          <a:off x="2670585" y="2302867"/>
          <a:ext cx="725120" cy="251694"/>
        </a:xfrm>
        <a:custGeom>
          <a:avLst/>
          <a:gdLst/>
          <a:ahLst/>
          <a:cxnLst/>
          <a:rect l="0" t="0" r="0" b="0"/>
          <a:pathLst>
            <a:path>
              <a:moveTo>
                <a:pt x="725120" y="0"/>
              </a:moveTo>
              <a:lnTo>
                <a:pt x="725120" y="125847"/>
              </a:lnTo>
              <a:lnTo>
                <a:pt x="0" y="125847"/>
              </a:lnTo>
              <a:lnTo>
                <a:pt x="0" y="2516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213042-7126-463C-B17D-EC7E138B71C7}">
      <dsp:nvSpPr>
        <dsp:cNvPr id="0" name=""/>
        <dsp:cNvSpPr/>
      </dsp:nvSpPr>
      <dsp:spPr>
        <a:xfrm>
          <a:off x="3395706" y="1451899"/>
          <a:ext cx="2154494" cy="251694"/>
        </a:xfrm>
        <a:custGeom>
          <a:avLst/>
          <a:gdLst/>
          <a:ahLst/>
          <a:cxnLst/>
          <a:rect l="0" t="0" r="0" b="0"/>
          <a:pathLst>
            <a:path>
              <a:moveTo>
                <a:pt x="2154494" y="0"/>
              </a:moveTo>
              <a:lnTo>
                <a:pt x="2154494" y="125847"/>
              </a:lnTo>
              <a:lnTo>
                <a:pt x="0" y="125847"/>
              </a:lnTo>
              <a:lnTo>
                <a:pt x="0" y="25169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CB322-5B19-478C-A660-67797C1EDCE3}">
      <dsp:nvSpPr>
        <dsp:cNvPr id="0" name=""/>
        <dsp:cNvSpPr/>
      </dsp:nvSpPr>
      <dsp:spPr>
        <a:xfrm>
          <a:off x="3330646" y="600931"/>
          <a:ext cx="2219555" cy="251694"/>
        </a:xfrm>
        <a:custGeom>
          <a:avLst/>
          <a:gdLst/>
          <a:ahLst/>
          <a:cxnLst/>
          <a:rect l="0" t="0" r="0" b="0"/>
          <a:pathLst>
            <a:path>
              <a:moveTo>
                <a:pt x="0" y="0"/>
              </a:moveTo>
              <a:lnTo>
                <a:pt x="0" y="125847"/>
              </a:lnTo>
              <a:lnTo>
                <a:pt x="2219555" y="125847"/>
              </a:lnTo>
              <a:lnTo>
                <a:pt x="2219555" y="25169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5B450F-CC7C-4DC5-A8CB-C8882490ACAC}">
      <dsp:nvSpPr>
        <dsp:cNvPr id="0" name=""/>
        <dsp:cNvSpPr/>
      </dsp:nvSpPr>
      <dsp:spPr>
        <a:xfrm>
          <a:off x="547324" y="1436120"/>
          <a:ext cx="91440" cy="2254663"/>
        </a:xfrm>
        <a:custGeom>
          <a:avLst/>
          <a:gdLst/>
          <a:ahLst/>
          <a:cxnLst/>
          <a:rect l="0" t="0" r="0" b="0"/>
          <a:pathLst>
            <a:path>
              <a:moveTo>
                <a:pt x="45720" y="0"/>
              </a:moveTo>
              <a:lnTo>
                <a:pt x="45720" y="2254663"/>
              </a:lnTo>
              <a:lnTo>
                <a:pt x="109691" y="225466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A26459-4421-4081-91C5-998AC976BBA7}">
      <dsp:nvSpPr>
        <dsp:cNvPr id="0" name=""/>
        <dsp:cNvSpPr/>
      </dsp:nvSpPr>
      <dsp:spPr>
        <a:xfrm>
          <a:off x="547324" y="1436120"/>
          <a:ext cx="91440" cy="1393424"/>
        </a:xfrm>
        <a:custGeom>
          <a:avLst/>
          <a:gdLst/>
          <a:ahLst/>
          <a:cxnLst/>
          <a:rect l="0" t="0" r="0" b="0"/>
          <a:pathLst>
            <a:path>
              <a:moveTo>
                <a:pt x="45720" y="0"/>
              </a:moveTo>
              <a:lnTo>
                <a:pt x="45720" y="1393424"/>
              </a:lnTo>
              <a:lnTo>
                <a:pt x="109691" y="1393424"/>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4847CC-6277-44EB-A7C7-EDD66853F4E7}">
      <dsp:nvSpPr>
        <dsp:cNvPr id="0" name=""/>
        <dsp:cNvSpPr/>
      </dsp:nvSpPr>
      <dsp:spPr>
        <a:xfrm>
          <a:off x="547324" y="1436120"/>
          <a:ext cx="91440" cy="563089"/>
        </a:xfrm>
        <a:custGeom>
          <a:avLst/>
          <a:gdLst/>
          <a:ahLst/>
          <a:cxnLst/>
          <a:rect l="0" t="0" r="0" b="0"/>
          <a:pathLst>
            <a:path>
              <a:moveTo>
                <a:pt x="45720" y="0"/>
              </a:moveTo>
              <a:lnTo>
                <a:pt x="45720" y="563089"/>
              </a:lnTo>
              <a:lnTo>
                <a:pt x="109691" y="563089"/>
              </a:lnTo>
            </a:path>
          </a:pathLst>
        </a:custGeom>
        <a:noFill/>
        <a:ln w="12700" cap="flat" cmpd="sng" algn="ctr">
          <a:solidFill>
            <a:prstClr val="black">
              <a:shade val="80000"/>
              <a:hueOff val="0"/>
              <a:satOff val="0"/>
              <a:lumOff val="0"/>
              <a:alphaOff val="0"/>
            </a:prstClr>
          </a:solidFill>
          <a:prstDash val="solid"/>
          <a:miter lim="800000"/>
        </a:ln>
        <a:effectLst/>
      </dsp:spPr>
      <dsp:style>
        <a:lnRef idx="2">
          <a:scrgbClr r="0" g="0" b="0"/>
        </a:lnRef>
        <a:fillRef idx="0">
          <a:scrgbClr r="0" g="0" b="0"/>
        </a:fillRef>
        <a:effectRef idx="0">
          <a:scrgbClr r="0" g="0" b="0"/>
        </a:effectRef>
        <a:fontRef idx="minor"/>
      </dsp:style>
    </dsp:sp>
    <dsp:sp modelId="{66CC32EB-ECF8-4F8A-9637-FC3DE803FE59}">
      <dsp:nvSpPr>
        <dsp:cNvPr id="0" name=""/>
        <dsp:cNvSpPr/>
      </dsp:nvSpPr>
      <dsp:spPr>
        <a:xfrm>
          <a:off x="1146753" y="600931"/>
          <a:ext cx="2183892" cy="250298"/>
        </a:xfrm>
        <a:custGeom>
          <a:avLst/>
          <a:gdLst/>
          <a:ahLst/>
          <a:cxnLst/>
          <a:rect l="0" t="0" r="0" b="0"/>
          <a:pathLst>
            <a:path>
              <a:moveTo>
                <a:pt x="2183892" y="0"/>
              </a:moveTo>
              <a:lnTo>
                <a:pt x="2183892" y="124451"/>
              </a:lnTo>
              <a:lnTo>
                <a:pt x="0" y="124451"/>
              </a:lnTo>
              <a:lnTo>
                <a:pt x="0" y="250298"/>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B4A602-F7FE-4502-A058-E67BED4D72A8}">
      <dsp:nvSpPr>
        <dsp:cNvPr id="0" name=""/>
        <dsp:cNvSpPr/>
      </dsp:nvSpPr>
      <dsp:spPr>
        <a:xfrm>
          <a:off x="2731372" y="1658"/>
          <a:ext cx="1198546" cy="599273"/>
        </a:xfrm>
        <a:prstGeom prst="rect">
          <a:avLst/>
        </a:prstGeom>
        <a:solidFill>
          <a:schemeClr val="tx1"/>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chemeClr val="bg1"/>
              </a:solidFill>
              <a:latin typeface="+mn-lt"/>
            </a:rPr>
            <a:t>Poisoning</a:t>
          </a:r>
          <a:endParaRPr lang="en-US" sz="1600" kern="1200" dirty="0">
            <a:solidFill>
              <a:schemeClr val="bg1"/>
            </a:solidFill>
            <a:latin typeface="+mn-lt"/>
          </a:endParaRPr>
        </a:p>
      </dsp:txBody>
      <dsp:txXfrm>
        <a:off x="2731372" y="1658"/>
        <a:ext cx="1198546" cy="599273"/>
      </dsp:txXfrm>
    </dsp:sp>
    <dsp:sp modelId="{AE4D6CCC-F8C7-4FD4-BF36-E735340A0471}">
      <dsp:nvSpPr>
        <dsp:cNvPr id="0" name=""/>
        <dsp:cNvSpPr/>
      </dsp:nvSpPr>
      <dsp:spPr>
        <a:xfrm>
          <a:off x="454617" y="851229"/>
          <a:ext cx="1384273" cy="584890"/>
        </a:xfrm>
        <a:prstGeom prst="rect">
          <a:avLst/>
        </a:prstGeom>
        <a:solidFill>
          <a:schemeClr val="tx1">
            <a:lumMod val="65000"/>
            <a:lumOff val="3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mn-lt"/>
            </a:rPr>
            <a:t>Non-drug </a:t>
          </a:r>
        </a:p>
      </dsp:txBody>
      <dsp:txXfrm>
        <a:off x="454617" y="851229"/>
        <a:ext cx="1384273" cy="584890"/>
      </dsp:txXfrm>
    </dsp:sp>
    <dsp:sp modelId="{4DEA4D3B-732B-428F-A232-0545849D8800}">
      <dsp:nvSpPr>
        <dsp:cNvPr id="0" name=""/>
        <dsp:cNvSpPr/>
      </dsp:nvSpPr>
      <dsp:spPr>
        <a:xfrm>
          <a:off x="657015" y="1699573"/>
          <a:ext cx="1198546" cy="599273"/>
        </a:xfrm>
        <a:prstGeom prst="rect">
          <a:avLst/>
        </a:prstGeom>
        <a:solidFill>
          <a:schemeClr val="tx1">
            <a:lumMod val="50000"/>
            <a:lumOff val="5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n-lt"/>
            </a:rPr>
            <a:t>Chemicals</a:t>
          </a:r>
        </a:p>
      </dsp:txBody>
      <dsp:txXfrm>
        <a:off x="657015" y="1699573"/>
        <a:ext cx="1198546" cy="599273"/>
      </dsp:txXfrm>
    </dsp:sp>
    <dsp:sp modelId="{0F998FCE-C7AB-4EF8-958B-859D8941D896}">
      <dsp:nvSpPr>
        <dsp:cNvPr id="0" name=""/>
        <dsp:cNvSpPr/>
      </dsp:nvSpPr>
      <dsp:spPr>
        <a:xfrm>
          <a:off x="657015" y="2529907"/>
          <a:ext cx="1198546" cy="599273"/>
        </a:xfrm>
        <a:prstGeom prst="rect">
          <a:avLst/>
        </a:prstGeom>
        <a:solidFill>
          <a:schemeClr val="tx1">
            <a:lumMod val="50000"/>
            <a:lumOff val="5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bg1"/>
              </a:solidFill>
              <a:latin typeface="+mn-lt"/>
            </a:rPr>
            <a:t>Gases</a:t>
          </a:r>
        </a:p>
      </dsp:txBody>
      <dsp:txXfrm>
        <a:off x="657015" y="2529907"/>
        <a:ext cx="1198546" cy="599273"/>
      </dsp:txXfrm>
    </dsp:sp>
    <dsp:sp modelId="{1DFB5A24-0EA2-4340-93D7-2C0FF2C1A9A3}">
      <dsp:nvSpPr>
        <dsp:cNvPr id="0" name=""/>
        <dsp:cNvSpPr/>
      </dsp:nvSpPr>
      <dsp:spPr>
        <a:xfrm>
          <a:off x="657015" y="3391147"/>
          <a:ext cx="1198546" cy="599273"/>
        </a:xfrm>
        <a:prstGeom prst="rect">
          <a:avLst/>
        </a:prstGeom>
        <a:solidFill>
          <a:schemeClr val="tx1">
            <a:lumMod val="50000"/>
            <a:lumOff val="50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mn-lt"/>
            </a:rPr>
            <a:t>Biological Substances</a:t>
          </a:r>
        </a:p>
      </dsp:txBody>
      <dsp:txXfrm>
        <a:off x="657015" y="3391147"/>
        <a:ext cx="1198546" cy="599273"/>
      </dsp:txXfrm>
    </dsp:sp>
    <dsp:sp modelId="{5EA8F264-7E93-4C8D-8117-80B89C994861}">
      <dsp:nvSpPr>
        <dsp:cNvPr id="0" name=""/>
        <dsp:cNvSpPr/>
      </dsp:nvSpPr>
      <dsp:spPr>
        <a:xfrm>
          <a:off x="4714113" y="852626"/>
          <a:ext cx="1672175" cy="599273"/>
        </a:xfrm>
        <a:prstGeom prst="rect">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solidFill>
                <a:schemeClr val="bg1"/>
              </a:solidFill>
              <a:latin typeface="+mn-lt"/>
            </a:rPr>
            <a:t>Medication/Drug Overdose</a:t>
          </a:r>
        </a:p>
      </dsp:txBody>
      <dsp:txXfrm>
        <a:off x="4714113" y="852626"/>
        <a:ext cx="1672175" cy="599273"/>
      </dsp:txXfrm>
    </dsp:sp>
    <dsp:sp modelId="{CCC7B6E7-94A2-4CF8-8F12-9006A1239E6A}">
      <dsp:nvSpPr>
        <dsp:cNvPr id="0" name=""/>
        <dsp:cNvSpPr/>
      </dsp:nvSpPr>
      <dsp:spPr>
        <a:xfrm>
          <a:off x="2796433" y="1703594"/>
          <a:ext cx="1198546" cy="599273"/>
        </a:xfrm>
        <a:prstGeom prst="rect">
          <a:avLst/>
        </a:prstGeom>
        <a:solidFill>
          <a:schemeClr val="tx2">
            <a:lumMod val="5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Any Opioid</a:t>
          </a:r>
        </a:p>
      </dsp:txBody>
      <dsp:txXfrm>
        <a:off x="2796433" y="1703594"/>
        <a:ext cx="1198546" cy="599273"/>
      </dsp:txXfrm>
    </dsp:sp>
    <dsp:sp modelId="{2B3D1E8C-4327-4521-9FD5-807A6D666DA8}">
      <dsp:nvSpPr>
        <dsp:cNvPr id="0" name=""/>
        <dsp:cNvSpPr/>
      </dsp:nvSpPr>
      <dsp:spPr>
        <a:xfrm>
          <a:off x="2071312" y="2554562"/>
          <a:ext cx="1198546" cy="599273"/>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Rx Opioids</a:t>
          </a:r>
        </a:p>
      </dsp:txBody>
      <dsp:txXfrm>
        <a:off x="2071312" y="2554562"/>
        <a:ext cx="1198546" cy="599273"/>
      </dsp:txXfrm>
    </dsp:sp>
    <dsp:sp modelId="{3C1B6418-FB33-453C-8218-6055245B5BE1}">
      <dsp:nvSpPr>
        <dsp:cNvPr id="0" name=""/>
        <dsp:cNvSpPr/>
      </dsp:nvSpPr>
      <dsp:spPr>
        <a:xfrm>
          <a:off x="2370949" y="3405530"/>
          <a:ext cx="1198546" cy="599273"/>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Other Rx Opioids</a:t>
          </a:r>
        </a:p>
      </dsp:txBody>
      <dsp:txXfrm>
        <a:off x="2370949" y="3405530"/>
        <a:ext cx="1198546" cy="599273"/>
      </dsp:txXfrm>
    </dsp:sp>
    <dsp:sp modelId="{07F4C56C-76AA-48B5-8D6E-CAD03CF86D20}">
      <dsp:nvSpPr>
        <dsp:cNvPr id="0" name=""/>
        <dsp:cNvSpPr/>
      </dsp:nvSpPr>
      <dsp:spPr>
        <a:xfrm>
          <a:off x="2370949" y="4256497"/>
          <a:ext cx="1198546" cy="599273"/>
        </a:xfrm>
        <a:prstGeom prst="rect">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Methadone</a:t>
          </a:r>
        </a:p>
      </dsp:txBody>
      <dsp:txXfrm>
        <a:off x="2370949" y="4256497"/>
        <a:ext cx="1198546" cy="599273"/>
      </dsp:txXfrm>
    </dsp:sp>
    <dsp:sp modelId="{C644A076-4205-403F-8492-9B2CA6D26D50}">
      <dsp:nvSpPr>
        <dsp:cNvPr id="0" name=""/>
        <dsp:cNvSpPr/>
      </dsp:nvSpPr>
      <dsp:spPr>
        <a:xfrm>
          <a:off x="3521553" y="2554562"/>
          <a:ext cx="1198546" cy="599273"/>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Illicit Opioids</a:t>
          </a:r>
        </a:p>
      </dsp:txBody>
      <dsp:txXfrm>
        <a:off x="3521553" y="2554562"/>
        <a:ext cx="1198546" cy="599273"/>
      </dsp:txXfrm>
    </dsp:sp>
    <dsp:sp modelId="{19E5BC9D-9659-41C6-94E9-9A27B15402EA}">
      <dsp:nvSpPr>
        <dsp:cNvPr id="0" name=""/>
        <dsp:cNvSpPr/>
      </dsp:nvSpPr>
      <dsp:spPr>
        <a:xfrm>
          <a:off x="3821190" y="3405530"/>
          <a:ext cx="1198546" cy="599273"/>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Heroin</a:t>
          </a:r>
        </a:p>
      </dsp:txBody>
      <dsp:txXfrm>
        <a:off x="3821190" y="3405530"/>
        <a:ext cx="1198546" cy="599273"/>
      </dsp:txXfrm>
    </dsp:sp>
    <dsp:sp modelId="{E4BA67B8-98D8-4BE7-B3EC-2B31DFEEBC52}">
      <dsp:nvSpPr>
        <dsp:cNvPr id="0" name=""/>
        <dsp:cNvSpPr/>
      </dsp:nvSpPr>
      <dsp:spPr>
        <a:xfrm>
          <a:off x="3821190" y="4256497"/>
          <a:ext cx="1668280" cy="738166"/>
        </a:xfrm>
        <a:prstGeom prst="rect">
          <a:avLst/>
        </a:prstGeom>
        <a:solidFill>
          <a:schemeClr val="accent3"/>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Fentanyl (Other Synthetic Narcotics)</a:t>
          </a:r>
        </a:p>
      </dsp:txBody>
      <dsp:txXfrm>
        <a:off x="3821190" y="4256497"/>
        <a:ext cx="1668280" cy="738166"/>
      </dsp:txXfrm>
    </dsp:sp>
    <dsp:sp modelId="{86FF2697-1E94-49E3-A157-C1A5A722E8FC}">
      <dsp:nvSpPr>
        <dsp:cNvPr id="0" name=""/>
        <dsp:cNvSpPr/>
      </dsp:nvSpPr>
      <dsp:spPr>
        <a:xfrm>
          <a:off x="5441529" y="1703594"/>
          <a:ext cx="1198546" cy="599273"/>
        </a:xfrm>
        <a:prstGeom prst="rect">
          <a:avLst/>
        </a:prstGeom>
        <a:solidFill>
          <a:schemeClr val="tx2">
            <a:lumMod val="5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Any Stimulant</a:t>
          </a:r>
        </a:p>
      </dsp:txBody>
      <dsp:txXfrm>
        <a:off x="5441529" y="1703594"/>
        <a:ext cx="1198546" cy="599273"/>
      </dsp:txXfrm>
    </dsp:sp>
    <dsp:sp modelId="{43C33A85-CD0D-4A32-80EE-CF03614D1154}">
      <dsp:nvSpPr>
        <dsp:cNvPr id="0" name=""/>
        <dsp:cNvSpPr/>
      </dsp:nvSpPr>
      <dsp:spPr>
        <a:xfrm>
          <a:off x="5741165" y="2554562"/>
          <a:ext cx="1198546" cy="599273"/>
        </a:xfrm>
        <a:prstGeom prst="rect">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Cocaine</a:t>
          </a:r>
          <a:endParaRPr lang="en-US" sz="1800" kern="1200" dirty="0">
            <a:solidFill>
              <a:schemeClr val="bg1"/>
            </a:solidFill>
          </a:endParaRPr>
        </a:p>
      </dsp:txBody>
      <dsp:txXfrm>
        <a:off x="5741165" y="2554562"/>
        <a:ext cx="1198546" cy="599273"/>
      </dsp:txXfrm>
    </dsp:sp>
    <dsp:sp modelId="{767E984F-1D53-4C48-8559-109EF98E5B63}">
      <dsp:nvSpPr>
        <dsp:cNvPr id="0" name=""/>
        <dsp:cNvSpPr/>
      </dsp:nvSpPr>
      <dsp:spPr>
        <a:xfrm>
          <a:off x="5741165" y="3405530"/>
          <a:ext cx="1412199" cy="879780"/>
        </a:xfrm>
        <a:prstGeom prst="rect">
          <a:avLst/>
        </a:prstGeom>
        <a:solidFill>
          <a:schemeClr val="accent5"/>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Psychostimulant (Meth, Ecstasy, Rx stimulants)</a:t>
          </a:r>
        </a:p>
      </dsp:txBody>
      <dsp:txXfrm>
        <a:off x="5741165" y="3405530"/>
        <a:ext cx="1412199" cy="879780"/>
      </dsp:txXfrm>
    </dsp:sp>
    <dsp:sp modelId="{C7BA28A4-86E9-4B83-9A4C-12FF8E868C40}">
      <dsp:nvSpPr>
        <dsp:cNvPr id="0" name=""/>
        <dsp:cNvSpPr/>
      </dsp:nvSpPr>
      <dsp:spPr>
        <a:xfrm>
          <a:off x="7155366" y="1703594"/>
          <a:ext cx="1198546" cy="599273"/>
        </a:xfrm>
        <a:prstGeom prst="rect">
          <a:avLst/>
        </a:prstGeom>
        <a:solidFill>
          <a:schemeClr val="tx2">
            <a:lumMod val="5000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Other</a:t>
          </a:r>
          <a:endParaRPr lang="en-US" sz="1400" kern="1200" dirty="0">
            <a:solidFill>
              <a:schemeClr val="bg1"/>
            </a:solidFill>
          </a:endParaRPr>
        </a:p>
      </dsp:txBody>
      <dsp:txXfrm>
        <a:off x="7155366" y="1703594"/>
        <a:ext cx="1198546" cy="599273"/>
      </dsp:txXfrm>
    </dsp:sp>
    <dsp:sp modelId="{5F9CA791-07C8-4AB8-A03B-CBCF883D1439}">
      <dsp:nvSpPr>
        <dsp:cNvPr id="0" name=""/>
        <dsp:cNvSpPr/>
      </dsp:nvSpPr>
      <dsp:spPr>
        <a:xfrm>
          <a:off x="7405059" y="2554562"/>
          <a:ext cx="1580966" cy="652956"/>
        </a:xfrm>
        <a:prstGeom prst="rect">
          <a:avLst/>
        </a:prstGeom>
        <a:solidFill>
          <a:srgbClr val="A47C0C"/>
        </a:solidFill>
        <a:ln w="12700" cap="flat" cmpd="sng" algn="ctr">
          <a:solidFill>
            <a:srgbClr val="BE900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Antiepileptics</a:t>
          </a:r>
        </a:p>
        <a:p>
          <a:pPr marL="0" lvl="0" indent="0" algn="ctr" defTabSz="711200">
            <a:lnSpc>
              <a:spcPct val="90000"/>
            </a:lnSpc>
            <a:spcBef>
              <a:spcPct val="0"/>
            </a:spcBef>
            <a:spcAft>
              <a:spcPct val="35000"/>
            </a:spcAft>
            <a:buNone/>
          </a:pPr>
          <a:r>
            <a:rPr lang="en-US" sz="1600" kern="1200" dirty="0">
              <a:solidFill>
                <a:schemeClr val="bg1"/>
              </a:solidFill>
            </a:rPr>
            <a:t>(Gabapentin)</a:t>
          </a:r>
        </a:p>
      </dsp:txBody>
      <dsp:txXfrm>
        <a:off x="7405059" y="2554562"/>
        <a:ext cx="1580966" cy="652956"/>
      </dsp:txXfrm>
    </dsp:sp>
    <dsp:sp modelId="{7853CE65-8240-4FDB-8641-4C03BF011044}">
      <dsp:nvSpPr>
        <dsp:cNvPr id="0" name=""/>
        <dsp:cNvSpPr/>
      </dsp:nvSpPr>
      <dsp:spPr>
        <a:xfrm>
          <a:off x="7405059" y="3459212"/>
          <a:ext cx="1715623" cy="599273"/>
        </a:xfrm>
        <a:prstGeom prst="rect">
          <a:avLst/>
        </a:prstGeom>
        <a:solidFill>
          <a:srgbClr val="A47C0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Benzodiazepines</a:t>
          </a:r>
        </a:p>
      </dsp:txBody>
      <dsp:txXfrm>
        <a:off x="7405059" y="3459212"/>
        <a:ext cx="1715623" cy="5992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F91D2-0AC4-42DC-92EE-E857799BE614}">
      <dsp:nvSpPr>
        <dsp:cNvPr id="0" name=""/>
        <dsp:cNvSpPr/>
      </dsp:nvSpPr>
      <dsp:spPr>
        <a:xfrm>
          <a:off x="1436" y="-1247"/>
          <a:ext cx="2235311" cy="29457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u="sng" kern="1200" dirty="0"/>
            <a:t>Death Certificates</a:t>
          </a:r>
        </a:p>
        <a:p>
          <a:pPr marL="0" lvl="0" indent="0" algn="ctr" defTabSz="488950">
            <a:lnSpc>
              <a:spcPct val="90000"/>
            </a:lnSpc>
            <a:spcBef>
              <a:spcPct val="0"/>
            </a:spcBef>
            <a:spcAft>
              <a:spcPct val="35000"/>
            </a:spcAft>
            <a:buNone/>
          </a:pPr>
          <a:r>
            <a:rPr lang="en-US" sz="1100" kern="1200" dirty="0"/>
            <a:t>-Demographics</a:t>
          </a:r>
        </a:p>
        <a:p>
          <a:pPr marL="0" lvl="0" indent="0" algn="ctr" defTabSz="488950">
            <a:lnSpc>
              <a:spcPct val="90000"/>
            </a:lnSpc>
            <a:spcBef>
              <a:spcPct val="0"/>
            </a:spcBef>
            <a:spcAft>
              <a:spcPct val="35000"/>
            </a:spcAft>
            <a:buNone/>
          </a:pPr>
          <a:r>
            <a:rPr lang="en-US" sz="1100" kern="1200" dirty="0"/>
            <a:t>-Decedent resident information</a:t>
          </a:r>
        </a:p>
        <a:p>
          <a:pPr marL="0" lvl="0" indent="0" algn="ctr" defTabSz="488950">
            <a:lnSpc>
              <a:spcPct val="90000"/>
            </a:lnSpc>
            <a:spcBef>
              <a:spcPct val="0"/>
            </a:spcBef>
            <a:spcAft>
              <a:spcPct val="35000"/>
            </a:spcAft>
            <a:buNone/>
          </a:pPr>
          <a:r>
            <a:rPr lang="en-US" sz="1100" kern="1200" dirty="0"/>
            <a:t>-Cause of death information</a:t>
          </a:r>
        </a:p>
      </dsp:txBody>
      <dsp:txXfrm>
        <a:off x="1436" y="1177049"/>
        <a:ext cx="2235311" cy="1178297"/>
      </dsp:txXfrm>
    </dsp:sp>
    <dsp:sp modelId="{BC7A6CC7-022D-4F25-B6FD-886FB1830ECF}">
      <dsp:nvSpPr>
        <dsp:cNvPr id="0" name=""/>
        <dsp:cNvSpPr/>
      </dsp:nvSpPr>
      <dsp:spPr>
        <a:xfrm>
          <a:off x="580207" y="208765"/>
          <a:ext cx="1077770" cy="914395"/>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6651" t="-3084" r="-1349" b="308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A35DB2-527D-45D0-A2AE-214F70FC5A6C}">
      <dsp:nvSpPr>
        <dsp:cNvPr id="0" name=""/>
        <dsp:cNvSpPr/>
      </dsp:nvSpPr>
      <dsp:spPr>
        <a:xfrm>
          <a:off x="2303808" y="-1247"/>
          <a:ext cx="2235311" cy="29457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b="0" u="sng" kern="1200" dirty="0"/>
            <a:t>Medical Examiner Reports</a:t>
          </a:r>
        </a:p>
        <a:p>
          <a:pPr marL="0" lvl="0" indent="0" algn="ctr" defTabSz="488950">
            <a:lnSpc>
              <a:spcPct val="90000"/>
            </a:lnSpc>
            <a:spcBef>
              <a:spcPct val="0"/>
            </a:spcBef>
            <a:spcAft>
              <a:spcPct val="35000"/>
            </a:spcAft>
            <a:buNone/>
          </a:pPr>
          <a:r>
            <a:rPr lang="en-US" sz="1100" kern="1200" dirty="0"/>
            <a:t>-Scene evidence of drug use</a:t>
          </a:r>
        </a:p>
        <a:p>
          <a:pPr marL="0" lvl="0" indent="0" algn="ctr" defTabSz="488950">
            <a:lnSpc>
              <a:spcPct val="90000"/>
            </a:lnSpc>
            <a:spcBef>
              <a:spcPct val="0"/>
            </a:spcBef>
            <a:spcAft>
              <a:spcPct val="35000"/>
            </a:spcAft>
            <a:buNone/>
          </a:pPr>
          <a:r>
            <a:rPr lang="en-US" sz="1100" kern="1200" dirty="0"/>
            <a:t>-Timing and context of overdose</a:t>
          </a:r>
        </a:p>
        <a:p>
          <a:pPr marL="0" lvl="0" indent="0" algn="ctr" defTabSz="488950">
            <a:lnSpc>
              <a:spcPct val="90000"/>
            </a:lnSpc>
            <a:spcBef>
              <a:spcPct val="0"/>
            </a:spcBef>
            <a:spcAft>
              <a:spcPct val="35000"/>
            </a:spcAft>
            <a:buNone/>
          </a:pPr>
          <a:r>
            <a:rPr lang="en-US" sz="1100" kern="1200" dirty="0"/>
            <a:t>-Medical and social history/circumstances</a:t>
          </a:r>
        </a:p>
      </dsp:txBody>
      <dsp:txXfrm>
        <a:off x="2303808" y="1177049"/>
        <a:ext cx="2235311" cy="1178297"/>
      </dsp:txXfrm>
    </dsp:sp>
    <dsp:sp modelId="{F91123FD-5D4B-4321-AC91-A57F65250553}">
      <dsp:nvSpPr>
        <dsp:cNvPr id="0" name=""/>
        <dsp:cNvSpPr/>
      </dsp:nvSpPr>
      <dsp:spPr>
        <a:xfrm>
          <a:off x="2872441" y="208765"/>
          <a:ext cx="1078996" cy="91439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0FC670-F034-45FA-85A7-8C08CD4FC858}">
      <dsp:nvSpPr>
        <dsp:cNvPr id="0" name=""/>
        <dsp:cNvSpPr/>
      </dsp:nvSpPr>
      <dsp:spPr>
        <a:xfrm>
          <a:off x="4606179" y="-1247"/>
          <a:ext cx="2235311" cy="29457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u="sng" kern="1200" dirty="0"/>
            <a:t>Toxicology Results</a:t>
          </a:r>
        </a:p>
        <a:p>
          <a:pPr marL="0" lvl="0" indent="0" algn="ctr" defTabSz="488950">
            <a:lnSpc>
              <a:spcPct val="90000"/>
            </a:lnSpc>
            <a:spcBef>
              <a:spcPct val="0"/>
            </a:spcBef>
            <a:spcAft>
              <a:spcPct val="35000"/>
            </a:spcAft>
            <a:buNone/>
          </a:pPr>
          <a:r>
            <a:rPr lang="en-US" sz="1100" kern="1200" dirty="0"/>
            <a:t>-All substances detected</a:t>
          </a:r>
        </a:p>
        <a:p>
          <a:pPr marL="0" lvl="0" indent="0" algn="ctr" defTabSz="488950">
            <a:lnSpc>
              <a:spcPct val="90000"/>
            </a:lnSpc>
            <a:spcBef>
              <a:spcPct val="0"/>
            </a:spcBef>
            <a:spcAft>
              <a:spcPct val="35000"/>
            </a:spcAft>
            <a:buNone/>
          </a:pPr>
          <a:r>
            <a:rPr lang="en-US" sz="1100" kern="1200" dirty="0"/>
            <a:t>-Substances that caused death</a:t>
          </a:r>
        </a:p>
        <a:p>
          <a:pPr marL="0" lvl="0" indent="0" algn="ctr" defTabSz="488950">
            <a:lnSpc>
              <a:spcPct val="90000"/>
            </a:lnSpc>
            <a:spcBef>
              <a:spcPct val="0"/>
            </a:spcBef>
            <a:spcAft>
              <a:spcPct val="35000"/>
            </a:spcAft>
            <a:buNone/>
          </a:pPr>
          <a:endParaRPr lang="en-US" sz="1100" kern="1200" dirty="0"/>
        </a:p>
      </dsp:txBody>
      <dsp:txXfrm>
        <a:off x="4606179" y="1177049"/>
        <a:ext cx="2235311" cy="1178297"/>
      </dsp:txXfrm>
    </dsp:sp>
    <dsp:sp modelId="{3234A4BB-E42E-4FD8-BD14-F1F071628330}">
      <dsp:nvSpPr>
        <dsp:cNvPr id="0" name=""/>
        <dsp:cNvSpPr/>
      </dsp:nvSpPr>
      <dsp:spPr>
        <a:xfrm>
          <a:off x="5184337" y="208765"/>
          <a:ext cx="1078996" cy="91439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16FA9-CC3A-43EF-BEF5-D0B08D09CFC9}">
      <dsp:nvSpPr>
        <dsp:cNvPr id="0" name=""/>
        <dsp:cNvSpPr/>
      </dsp:nvSpPr>
      <dsp:spPr>
        <a:xfrm>
          <a:off x="-10" y="2205564"/>
          <a:ext cx="6842949" cy="741425"/>
        </a:xfrm>
        <a:prstGeom prst="leftRightArrow">
          <a:avLst/>
        </a:prstGeom>
        <a:solidFill>
          <a:srgbClr val="740D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578"/>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6578"/>
          </a:xfrm>
          <a:prstGeom prst="rect">
            <a:avLst/>
          </a:prstGeom>
        </p:spPr>
        <p:txBody>
          <a:bodyPr vert="horz" lIns="91768" tIns="45884" rIns="91768" bIns="45884" rtlCol="0"/>
          <a:lstStyle>
            <a:lvl1pPr algn="r">
              <a:defRPr sz="1200"/>
            </a:lvl1pPr>
          </a:lstStyle>
          <a:p>
            <a:fld id="{A9B734D9-FBB7-4B85-86A2-24E15EDE55E0}" type="datetimeFigureOut">
              <a:rPr lang="en-US" smtClean="0"/>
              <a:t>4/13/2026</a:t>
            </a:fld>
            <a:endParaRPr lang="en-US" dirty="0"/>
          </a:p>
        </p:txBody>
      </p:sp>
      <p:sp>
        <p:nvSpPr>
          <p:cNvPr id="4" name="Footer Placeholder 3"/>
          <p:cNvSpPr>
            <a:spLocks noGrp="1"/>
          </p:cNvSpPr>
          <p:nvPr>
            <p:ph type="ftr" sz="quarter" idx="2"/>
          </p:nvPr>
        </p:nvSpPr>
        <p:spPr>
          <a:xfrm>
            <a:off x="1" y="8829823"/>
            <a:ext cx="3038475" cy="466578"/>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3"/>
            <a:ext cx="3038475" cy="466578"/>
          </a:xfrm>
          <a:prstGeom prst="rect">
            <a:avLst/>
          </a:prstGeom>
        </p:spPr>
        <p:txBody>
          <a:bodyPr vert="horz" lIns="91768" tIns="45884" rIns="91768" bIns="45884" rtlCol="0" anchor="b"/>
          <a:lstStyle>
            <a:lvl1pPr algn="r">
              <a:defRPr sz="1200"/>
            </a:lvl1pPr>
          </a:lstStyle>
          <a:p>
            <a:fld id="{41803F26-4061-4820-A8A7-DA9F5475917E}" type="slidenum">
              <a:rPr lang="en-US" smtClean="0"/>
              <a:t>‹#›</a:t>
            </a:fld>
            <a:endParaRPr lang="en-US" dirty="0"/>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4" tIns="46581" rIns="93164" bIns="46581"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5"/>
          </a:xfrm>
          <a:prstGeom prst="rect">
            <a:avLst/>
          </a:prstGeom>
        </p:spPr>
        <p:txBody>
          <a:bodyPr vert="horz" lIns="93164" tIns="46581" rIns="93164" bIns="46581" rtlCol="0"/>
          <a:lstStyle>
            <a:lvl1pPr algn="r">
              <a:defRPr sz="1200"/>
            </a:lvl1pPr>
          </a:lstStyle>
          <a:p>
            <a:fld id="{E3FD6F98-055A-4837-90F2-8E5F6821A1BB}" type="datetimeFigureOut">
              <a:rPr lang="en-US" smtClean="0"/>
              <a:t>4/13/2026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64" tIns="46581" rIns="93164"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6434"/>
          </a:xfrm>
          <a:prstGeom prst="rect">
            <a:avLst/>
          </a:prstGeom>
        </p:spPr>
        <p:txBody>
          <a:bodyPr vert="horz" lIns="93164" tIns="46581" rIns="93164" bIns="46581"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slide set was created to provide basic data trends and public health surveillance around the drug overdose epidemic. They are meant to offer a state-level background on drug overdose. If you’d like a copy of the slides, please visit the Overdose Data page on our branch website, </a:t>
            </a:r>
            <a:r>
              <a:rPr lang="en-US" sz="1800" u="sng" kern="1200" dirty="0">
                <a:solidFill>
                  <a:srgbClr val="44546A"/>
                </a:solidFill>
                <a:effectLst/>
                <a:latin typeface="Calibri" panose="020F0502020204030204" pitchFamily="34" charset="0"/>
                <a:ea typeface="Calibri" panose="020F0502020204030204" pitchFamily="34" charset="0"/>
                <a:cs typeface="Calibri" panose="020F0502020204030204" pitchFamily="34" charset="0"/>
              </a:rPr>
              <a:t>https://www.dph.ncdhhs.gov/programs/chronic-disease-and-injury/injury-and-violence-prevention-branch</a:t>
            </a:r>
            <a:r>
              <a:rPr lang="en-US" sz="1800" kern="1200" dirty="0">
                <a:effectLst/>
                <a:latin typeface="Calibri" panose="020F0502020204030204" pitchFamily="34" charset="0"/>
                <a:ea typeface="Calibri" panose="020F0502020204030204" pitchFamily="34" charset="0"/>
                <a:cs typeface="Calibri" panose="020F0502020204030204" pitchFamily="34" charset="0"/>
              </a:rPr>
              <a:t>. The direct link is also shared at the end of this 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Feel free to incorporate these slides into your own presentations, grant proposals, reports, or any other way they may be useful.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Please read both the speaking and technical notes to ensure that data are presented in a consistent manner.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a:t>
            </a:fld>
            <a:endParaRPr lang="en-US" dirty="0"/>
          </a:p>
        </p:txBody>
      </p:sp>
    </p:spTree>
    <p:extLst>
      <p:ext uri="{BB962C8B-B14F-4D97-AF65-F5344CB8AC3E}">
        <p14:creationId xmlns:p14="http://schemas.microsoft.com/office/powerpoint/2010/main" val="1590607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68EDE-852E-8253-9703-FDA70C6F0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71A85-CA3B-D050-9232-6A52BFB4E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5C0F85-160D-946D-001B-8650AFD8AF5D}"/>
              </a:ext>
            </a:extLst>
          </p:cNvPr>
          <p:cNvSpPr>
            <a:spLocks noGrp="1"/>
          </p:cNvSpPr>
          <p:nvPr>
            <p:ph type="body" idx="1"/>
          </p:nvPr>
        </p:nvSpPr>
        <p:spPr/>
        <p:txBody>
          <a:bodyPr/>
          <a:lstStyle/>
          <a:p>
            <a:r>
              <a:rPr lang="en-US" dirty="0"/>
              <a:t>Overdose death rate trends vary within populations. This graph shows the breakdown of rates (2020-2024) by race/ethnicity. And, within each race/ethnicity category the overdose death rate by sex and age group.</a:t>
            </a:r>
          </a:p>
          <a:p>
            <a:endParaRPr lang="en-US" dirty="0"/>
          </a:p>
          <a:p>
            <a:r>
              <a:rPr lang="en-US" dirty="0"/>
              <a:t>Ages 25 to 44 have the highest overdose death rate among all race/ethnicity groups for both males and females.</a:t>
            </a:r>
          </a:p>
          <a:p>
            <a:endParaRPr lang="en-US" dirty="0"/>
          </a:p>
          <a:p>
            <a:r>
              <a:rPr lang="en-US" dirty="0"/>
              <a:t>Within each race there are differences between sex of those ages 25 to 44: </a:t>
            </a:r>
          </a:p>
          <a:p>
            <a:pPr marL="171450" indent="-171450">
              <a:buFont typeface="Arial" panose="020B0604020202020204" pitchFamily="34" charset="0"/>
              <a:buChar char="•"/>
            </a:pPr>
            <a:r>
              <a:rPr lang="en-US" dirty="0"/>
              <a:t>Hispanic males (52.1 per 100,000), Hispanic females (12.1 per 100,000)</a:t>
            </a:r>
          </a:p>
          <a:p>
            <a:pPr marL="171450" indent="-171450">
              <a:buFont typeface="Arial" panose="020B0604020202020204" pitchFamily="34" charset="0"/>
              <a:buChar char="•"/>
            </a:pPr>
            <a:r>
              <a:rPr lang="en-US" dirty="0"/>
              <a:t>White males (114.5 per 100,000), White females (53.6 per 100,000)</a:t>
            </a:r>
          </a:p>
          <a:p>
            <a:pPr marL="171450" indent="-171450">
              <a:buFont typeface="Arial" panose="020B0604020202020204" pitchFamily="34" charset="0"/>
              <a:buChar char="•"/>
            </a:pPr>
            <a:r>
              <a:rPr lang="en-US" dirty="0"/>
              <a:t>Black males (104.7 per 100,000), Black females (37.5 per 100,000)</a:t>
            </a:r>
          </a:p>
          <a:p>
            <a:pPr marL="171450" indent="-171450">
              <a:buFont typeface="Arial" panose="020B0604020202020204" pitchFamily="34" charset="0"/>
              <a:buChar char="•"/>
            </a:pPr>
            <a:r>
              <a:rPr lang="en-US" dirty="0"/>
              <a:t>American Indians had the highest rates for both males (264.2 per 100,000) and females (117.2 per 100,000)</a:t>
            </a:r>
          </a:p>
          <a:p>
            <a:pPr marL="171450" indent="-171450">
              <a:buFont typeface="Arial" panose="020B0604020202020204" pitchFamily="34" charset="0"/>
              <a:buChar char="•"/>
            </a:pPr>
            <a:r>
              <a:rPr lang="en-US" dirty="0"/>
              <a:t>Asians had the lowest rates for both males (12.2 per 100,000) and females (4.6 per 100,000)</a:t>
            </a:r>
          </a:p>
          <a:p>
            <a:endParaRPr lang="en-US" dirty="0"/>
          </a:p>
        </p:txBody>
      </p:sp>
      <p:sp>
        <p:nvSpPr>
          <p:cNvPr id="4" name="Slide Number Placeholder 3">
            <a:extLst>
              <a:ext uri="{FF2B5EF4-FFF2-40B4-BE49-F238E27FC236}">
                <a16:creationId xmlns:a16="http://schemas.microsoft.com/office/drawing/2014/main" id="{0411138D-7B79-6057-CE2F-FC45A46D2E1D}"/>
              </a:ext>
            </a:extLst>
          </p:cNvPr>
          <p:cNvSpPr>
            <a:spLocks noGrp="1"/>
          </p:cNvSpPr>
          <p:nvPr>
            <p:ph type="sldNum" sz="quarter" idx="5"/>
          </p:nvPr>
        </p:nvSpPr>
        <p:spPr/>
        <p:txBody>
          <a:bodyPr/>
          <a:lstStyle/>
          <a:p>
            <a:fld id="{DBCC7D24-0DC9-4E9C-89C0-35D79A09D337}" type="slidenum">
              <a:rPr lang="en-US" smtClean="0"/>
              <a:t>11</a:t>
            </a:fld>
            <a:endParaRPr lang="en-US" dirty="0"/>
          </a:p>
        </p:txBody>
      </p:sp>
    </p:spTree>
    <p:extLst>
      <p:ext uri="{BB962C8B-B14F-4D97-AF65-F5344CB8AC3E}">
        <p14:creationId xmlns:p14="http://schemas.microsoft.com/office/powerpoint/2010/main" val="60906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there were 3,050 poisoning deaths among North Carolina residents. </a:t>
            </a:r>
          </a:p>
          <a:p>
            <a:r>
              <a:rPr lang="en-US" dirty="0"/>
              <a:t>Poisonings can involve medications and/or drugs (referred to as an overdose) or be a non-drug poisoning.</a:t>
            </a:r>
          </a:p>
          <a:p>
            <a:r>
              <a:rPr lang="en-US" dirty="0"/>
              <a:t>2,934 of these were medication and/or drug overdoses. Ultimately, 96.2% of all poisoning deaths were due to </a:t>
            </a:r>
            <a:r>
              <a:rPr lang="en-US" b="1" dirty="0"/>
              <a:t>medication and/or drug overdose</a:t>
            </a:r>
            <a:r>
              <a:rPr lang="en-US" dirty="0"/>
              <a:t>. </a:t>
            </a:r>
          </a:p>
        </p:txBody>
      </p:sp>
      <p:sp>
        <p:nvSpPr>
          <p:cNvPr id="4" name="Slide Number Placeholder 3"/>
          <p:cNvSpPr>
            <a:spLocks noGrp="1"/>
          </p:cNvSpPr>
          <p:nvPr>
            <p:ph type="sldNum" sz="quarter" idx="5"/>
          </p:nvPr>
        </p:nvSpPr>
        <p:spPr/>
        <p:txBody>
          <a:bodyPr/>
          <a:lstStyle/>
          <a:p>
            <a:fld id="{DBCC7D24-0DC9-4E9C-89C0-35D79A09D337}" type="slidenum">
              <a:rPr lang="en-US" smtClean="0"/>
              <a:t>13</a:t>
            </a:fld>
            <a:endParaRPr lang="en-US" dirty="0"/>
          </a:p>
        </p:txBody>
      </p:sp>
    </p:spTree>
    <p:extLst>
      <p:ext uri="{BB962C8B-B14F-4D97-AF65-F5344CB8AC3E}">
        <p14:creationId xmlns:p14="http://schemas.microsoft.com/office/powerpoint/2010/main" val="162186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980">
              <a:defRPr/>
            </a:pPr>
            <a:r>
              <a:rPr lang="en-US" altLang="en-US" dirty="0"/>
              <a:t>Overdose deaths can be unintentional, self-inflicted, an assault, or the intent may be undetermined. </a:t>
            </a:r>
          </a:p>
          <a:p>
            <a:pPr defTabSz="879980">
              <a:defRPr/>
            </a:pPr>
            <a:endParaRPr lang="en-US" altLang="en-US" dirty="0"/>
          </a:p>
          <a:p>
            <a:pPr defTabSz="879980">
              <a:defRPr/>
            </a:pPr>
            <a:endParaRPr lang="en-US" altLang="en-US" dirty="0"/>
          </a:p>
          <a:p>
            <a:pPr defTabSz="879980">
              <a:defRPr/>
            </a:pPr>
            <a:r>
              <a:rPr lang="en-US" altLang="en-US" dirty="0"/>
              <a:t>In North Carolina, and in the United States as whole, deaths due to </a:t>
            </a:r>
            <a:r>
              <a:rPr lang="en-US" altLang="en-US" b="0" dirty="0"/>
              <a:t>an overdose </a:t>
            </a:r>
            <a:r>
              <a:rPr lang="en-US" altLang="en-US" dirty="0"/>
              <a:t>have been steadily increasing since 1999, and in 2024 the vast majority (94.9%) of these are </a:t>
            </a:r>
            <a:r>
              <a:rPr lang="en-US" altLang="en-US" b="1" i="0" dirty="0"/>
              <a:t>unintentional.</a:t>
            </a:r>
          </a:p>
          <a:p>
            <a:pPr defTabSz="879980">
              <a:defRPr/>
            </a:pPr>
            <a:r>
              <a:rPr lang="en-US" dirty="0"/>
              <a:t>The number of overdose deaths in NC has increased 87.4%, over the last 10 years (2015-2024). </a:t>
            </a:r>
            <a:br>
              <a:rPr lang="en-US" dirty="0"/>
            </a:br>
            <a:endParaRPr lang="en-US" dirty="0"/>
          </a:p>
          <a:p>
            <a:pPr defTabSz="879980">
              <a:defRPr/>
            </a:pPr>
            <a:endParaRPr lang="en-US" dirty="0"/>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14</a:t>
            </a:fld>
            <a:endParaRPr lang="en-US" dirty="0"/>
          </a:p>
        </p:txBody>
      </p:sp>
    </p:spTree>
    <p:extLst>
      <p:ext uri="{BB962C8B-B14F-4D97-AF65-F5344CB8AC3E}">
        <p14:creationId xmlns:p14="http://schemas.microsoft.com/office/powerpoint/2010/main" val="3243349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3">
              <a:defRPr/>
            </a:pPr>
            <a:r>
              <a:rPr lang="en-US" altLang="en-US" dirty="0">
                <a:latin typeface="Arial" pitchFamily="34" charset="0"/>
              </a:rPr>
              <a:t>The overdose epidemic is mostly driven by fentanyl. </a:t>
            </a:r>
          </a:p>
          <a:p>
            <a:pPr defTabSz="922903">
              <a:defRPr/>
            </a:pPr>
            <a:endParaRPr lang="en-US" altLang="en-US" dirty="0">
              <a:latin typeface="Arial" pitchFamily="34" charset="0"/>
            </a:endParaRPr>
          </a:p>
          <a:p>
            <a:pPr defTabSz="922903">
              <a:defRPr/>
            </a:pPr>
            <a:r>
              <a:rPr lang="en-US" altLang="en-US" dirty="0">
                <a:latin typeface="Arial" pitchFamily="34" charset="0"/>
              </a:rPr>
              <a:t>Historically, prescription opioids </a:t>
            </a:r>
            <a:r>
              <a:rPr lang="en-US" dirty="0"/>
              <a:t>(drugs like h</a:t>
            </a:r>
            <a:r>
              <a:rPr lang="en-US" baseline="0" dirty="0"/>
              <a:t>ydrocodone, oxycodone, morphine) </a:t>
            </a:r>
            <a:r>
              <a:rPr lang="en-US" altLang="en-US" dirty="0">
                <a:latin typeface="Arial" pitchFamily="34" charset="0"/>
              </a:rPr>
              <a:t>contributed to an increasing number of medication/drug overdose deaths. In more recent years, synthetic narcotics such as fentanyl, and fentanyl analogues* have resulted in increased deaths. The number of deaths involving stimulants like cocaine and psychostimulants (which includes methamphetamine) also continue to rise.</a:t>
            </a:r>
          </a:p>
          <a:p>
            <a:pPr defTabSz="922903">
              <a:defRPr/>
            </a:pPr>
            <a:endParaRPr lang="en-US" baseline="0" dirty="0">
              <a:latin typeface="Arial" pitchFamily="34" charset="0"/>
            </a:endParaRPr>
          </a:p>
          <a:p>
            <a:r>
              <a:rPr lang="en-US" altLang="en-US" dirty="0">
                <a:latin typeface="Arial" pitchFamily="34" charset="0"/>
              </a:rPr>
              <a:t>These</a:t>
            </a:r>
            <a:r>
              <a:rPr lang="en-US" altLang="en-US" baseline="0" dirty="0">
                <a:latin typeface="Arial" pitchFamily="34" charset="0"/>
              </a:rPr>
              <a:t> counts are not mutually exclusive. If a death involved multiple substances, it can be counted on multiple lines. A growing number deaths involve multiple substances in combination. </a:t>
            </a:r>
            <a:r>
              <a:rPr lang="en-US" altLang="en-US" sz="1200" b="0" dirty="0">
                <a:latin typeface="Calibri" panose="020F0502020204030204" pitchFamily="34" charset="0"/>
              </a:rPr>
              <a:t>Toxicology data is unable to distinguish whether the presence of multiple substances indicate intentional polysubstance use or if one substance was tainted with other drugs (e.g. cocaine laced with fentanyl).</a:t>
            </a:r>
            <a:endParaRPr lang="en-US" altLang="en-US" baseline="0" dirty="0">
              <a:latin typeface="Arial" pitchFamily="34" charset="0"/>
            </a:endParaRPr>
          </a:p>
          <a:p>
            <a:endParaRPr lang="en-US" baseline="0" dirty="0">
              <a:latin typeface="Arial" pitchFamily="34" charset="0"/>
            </a:endParaRPr>
          </a:p>
          <a:p>
            <a:r>
              <a:rPr lang="en-US" dirty="0"/>
              <a:t>*Fentanyl analogues are drugs that are similar to fentanyl but have been chemically modified in order to bypass current drug laws.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993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dirty="0"/>
          </a:p>
        </p:txBody>
      </p:sp>
    </p:spTree>
    <p:extLst>
      <p:ext uri="{BB962C8B-B14F-4D97-AF65-F5344CB8AC3E}">
        <p14:creationId xmlns:p14="http://schemas.microsoft.com/office/powerpoint/2010/main" val="333997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731A5-9986-78FF-9C98-C65D77A571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7C9A33-A08B-E832-D1E8-3BF9E527A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A19D23-4CF4-0728-20CD-2B3FCF5A171F}"/>
              </a:ext>
            </a:extLst>
          </p:cNvPr>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graph depicts the increase in the percentage of overdose deaths among North Carolina that involved fentanyl. </a:t>
            </a:r>
          </a:p>
          <a:p>
            <a:r>
              <a:rPr lang="en-US" dirty="0"/>
              <a:t>The percent of fentanyl involved overdose deaths has decreased from 3,417 deaths in 2023 (76.9%) to 2,066 deaths in 2024 (70.4%). </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b="0" dirty="0">
                <a:latin typeface="Arial" panose="020B0604020202020204" pitchFamily="34" charset="0"/>
                <a:cs typeface="Arial" panose="020B0604020202020204" pitchFamily="34" charset="0"/>
              </a:rPr>
              <a:t>Note:</a:t>
            </a:r>
            <a:endParaRPr lang="en-US" sz="1200" dirty="0">
              <a:latin typeface="Arial" panose="020B0604020202020204" pitchFamily="34" charset="0"/>
              <a:cs typeface="Arial" panose="020B0604020202020204" pitchFamily="34" charset="0"/>
            </a:endParaRPr>
          </a:p>
          <a:p>
            <a:r>
              <a:rPr lang="en-US" sz="1800" b="0" i="0" u="none" strike="noStrike" dirty="0">
                <a:solidFill>
                  <a:srgbClr val="000000"/>
                </a:solidFill>
                <a:effectLst/>
                <a:latin typeface="Aptos Narrow" panose="020B0004020202020204" pitchFamily="34" charset="0"/>
              </a:rPr>
              <a:t>*There is no individual code for fentanyl involvement on a death certificate; instead, the code T40.4 - an overdose involving another synthetic narcotic is used as a proxy for fentanyl-involvement. </a:t>
            </a:r>
          </a:p>
          <a:p>
            <a:r>
              <a:rPr lang="en-US" sz="1800" b="0" i="0" u="none" strike="noStrike" dirty="0">
                <a:solidFill>
                  <a:srgbClr val="000000"/>
                </a:solidFill>
                <a:effectLst/>
                <a:latin typeface="Aptos Narrow" panose="020B0004020202020204" pitchFamily="34" charset="0"/>
              </a:rPr>
              <a:t>Fentanyl gets coded using the other synthetic narcotic code, but there may be other drugs included in this category; however, we know from toxicology data that the majority of deaths receiving this code involved fentanyl.</a:t>
            </a:r>
            <a:r>
              <a:rPr lang="en-US" dirty="0"/>
              <a:t> </a:t>
            </a:r>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47471F9-12E6-ECA2-4937-B2D5AF635C80}"/>
              </a:ext>
            </a:extLst>
          </p:cNvPr>
          <p:cNvSpPr>
            <a:spLocks noGrp="1"/>
          </p:cNvSpPr>
          <p:nvPr>
            <p:ph type="sldNum" sz="quarter" idx="5"/>
          </p:nvPr>
        </p:nvSpPr>
        <p:spPr/>
        <p:txBody>
          <a:bodyPr/>
          <a:lstStyle/>
          <a:p>
            <a:fld id="{DBCC7D24-0DC9-4E9C-89C0-35D79A09D337}" type="slidenum">
              <a:rPr lang="en-US" smtClean="0"/>
              <a:t>17</a:t>
            </a:fld>
            <a:endParaRPr lang="en-US" dirty="0"/>
          </a:p>
        </p:txBody>
      </p:sp>
    </p:spTree>
    <p:extLst>
      <p:ext uri="{BB962C8B-B14F-4D97-AF65-F5344CB8AC3E}">
        <p14:creationId xmlns:p14="http://schemas.microsoft.com/office/powerpoint/2010/main" val="203928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8DFCF-6490-FA5B-A361-6930BBE0E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F261E-76FC-686B-42D9-D05E7EC3AC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B2EC1-D9B3-BE38-6A02-A57079C1BB1A}"/>
              </a:ext>
            </a:extLst>
          </p:cNvPr>
          <p:cNvSpPr>
            <a:spLocks noGrp="1"/>
          </p:cNvSpPr>
          <p:nvPr>
            <p:ph type="body" idx="1"/>
          </p:nvPr>
        </p:nvSpPr>
        <p:spPr/>
        <p:txBody>
          <a:bodyPr/>
          <a:lstStyle/>
          <a:p>
            <a:pPr marL="0" marR="0">
              <a:lnSpc>
                <a:spcPct val="115000"/>
              </a:lnSpc>
              <a:spcBef>
                <a:spcPts val="0"/>
              </a:spcBef>
              <a:spcAft>
                <a:spcPts val="0"/>
              </a:spcAft>
            </a:pPr>
            <a:r>
              <a:rPr lang="en-US" sz="1200" kern="1200" dirty="0">
                <a:effectLst/>
                <a:latin typeface="+mn-lt"/>
                <a:ea typeface="Calibri" panose="020F0502020204030204" pitchFamily="34" charset="0"/>
                <a:cs typeface="Calibri" panose="020F0502020204030204" pitchFamily="34" charset="0"/>
              </a:rPr>
              <a:t>This map shades the counties of NC based on their respective </a:t>
            </a:r>
            <a:r>
              <a:rPr lang="en-US" sz="1200" b="0" kern="1200" dirty="0">
                <a:effectLst/>
                <a:latin typeface="+mn-lt"/>
                <a:ea typeface="Calibri" panose="020F0502020204030204" pitchFamily="34" charset="0"/>
                <a:cs typeface="Calibri" panose="020F0502020204030204" pitchFamily="34" charset="0"/>
              </a:rPr>
              <a:t>overdose</a:t>
            </a:r>
            <a:r>
              <a:rPr lang="en-US" sz="1200" kern="1200" dirty="0">
                <a:effectLst/>
                <a:latin typeface="+mn-lt"/>
                <a:ea typeface="Calibri" panose="020F0502020204030204" pitchFamily="34" charset="0"/>
                <a:cs typeface="Calibri" panose="020F0502020204030204" pitchFamily="34" charset="0"/>
              </a:rPr>
              <a:t> death rate. The statewide rate was 35.5 per 100,000 residents from 2020-2024. This five-year period was used in order to provide greater reliability in county-level rate estimates.</a:t>
            </a:r>
            <a:endParaRPr lang="en-US" sz="1200" dirty="0">
              <a:effectLst/>
              <a:latin typeface="+mn-lt"/>
              <a:ea typeface="Calibri" panose="020F0502020204030204" pitchFamily="34" charset="0"/>
              <a:cs typeface="Times New Roman" panose="02020603050405020304" pitchFamily="18" charset="0"/>
            </a:endParaRPr>
          </a:p>
          <a:p>
            <a:endParaRPr lang="en-US" dirty="0"/>
          </a:p>
          <a:p>
            <a:r>
              <a:rPr lang="en-US" dirty="0"/>
              <a:t>All counties had more than four deaths, so all rates were calculated.  Interpret rates with caution in counties with fewer than 10 deaths.</a:t>
            </a:r>
          </a:p>
          <a:p>
            <a:endParaRPr lang="en-US" dirty="0"/>
          </a:p>
        </p:txBody>
      </p:sp>
      <p:sp>
        <p:nvSpPr>
          <p:cNvPr id="4" name="Slide Number Placeholder 3">
            <a:extLst>
              <a:ext uri="{FF2B5EF4-FFF2-40B4-BE49-F238E27FC236}">
                <a16:creationId xmlns:a16="http://schemas.microsoft.com/office/drawing/2014/main" id="{8A3DC348-74BD-44F4-1100-7790D4694C11}"/>
              </a:ext>
            </a:extLst>
          </p:cNvPr>
          <p:cNvSpPr>
            <a:spLocks noGrp="1"/>
          </p:cNvSpPr>
          <p:nvPr>
            <p:ph type="sldNum" sz="quarter" idx="10"/>
          </p:nvPr>
        </p:nvSpPr>
        <p:spPr/>
        <p:txBody>
          <a:bodyPr/>
          <a:lstStyle/>
          <a:p>
            <a:fld id="{DBCC7D24-0DC9-4E9C-89C0-35D79A09D337}" type="slidenum">
              <a:rPr lang="en-US" smtClean="0"/>
              <a:t>20</a:t>
            </a:fld>
            <a:endParaRPr lang="en-US" dirty="0"/>
          </a:p>
        </p:txBody>
      </p:sp>
    </p:spTree>
    <p:extLst>
      <p:ext uri="{BB962C8B-B14F-4D97-AF65-F5344CB8AC3E}">
        <p14:creationId xmlns:p14="http://schemas.microsoft.com/office/powerpoint/2010/main" val="2108779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death rates are highest in rural counties. </a:t>
            </a:r>
          </a:p>
          <a:p>
            <a:r>
              <a:rPr lang="en-US" dirty="0"/>
              <a:t>Rural counties experienced an 17% rate decrease from 2020 (35.9 per 100,000) to 2024 (29.8 per 100,000). </a:t>
            </a:r>
          </a:p>
          <a:p>
            <a:r>
              <a:rPr lang="en-US" dirty="0"/>
              <a:t>Urban counties experienced an 15% rate decrease from 2020 (30.0 per 100,000) to 2024 (25.4 per 100,000).</a:t>
            </a:r>
          </a:p>
        </p:txBody>
      </p:sp>
      <p:sp>
        <p:nvSpPr>
          <p:cNvPr id="4" name="Slide Number Placeholder 3"/>
          <p:cNvSpPr>
            <a:spLocks noGrp="1"/>
          </p:cNvSpPr>
          <p:nvPr>
            <p:ph type="sldNum" sz="quarter" idx="5"/>
          </p:nvPr>
        </p:nvSpPr>
        <p:spPr/>
        <p:txBody>
          <a:bodyPr/>
          <a:lstStyle/>
          <a:p>
            <a:fld id="{DBCC7D24-0DC9-4E9C-89C0-35D79A09D337}" type="slidenum">
              <a:rPr lang="en-US" smtClean="0"/>
              <a:t>21</a:t>
            </a:fld>
            <a:endParaRPr lang="en-US" dirty="0"/>
          </a:p>
        </p:txBody>
      </p:sp>
    </p:spTree>
    <p:extLst>
      <p:ext uri="{BB962C8B-B14F-4D97-AF65-F5344CB8AC3E}">
        <p14:creationId xmlns:p14="http://schemas.microsoft.com/office/powerpoint/2010/main" val="180225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8AB03-8192-5C2E-813D-760B873CE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B310A-3ACD-A2FD-38FD-FA0DA0968B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935460-02DE-B027-835D-F06F1416D5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Disruption to public health, healthcare, and social services from COVID-19 all contributed to the 41% increase in 2020 and the continued increases in our state.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slide looks at the rate of med/drug </a:t>
            </a:r>
            <a:r>
              <a:rPr lang="en-US" sz="1200" b="0" kern="1200" dirty="0">
                <a:solidFill>
                  <a:schemeClr val="tx1"/>
                </a:solidFill>
                <a:effectLst/>
                <a:latin typeface="+mn-lt"/>
                <a:ea typeface="+mn-ea"/>
                <a:cs typeface="+mn-cs"/>
              </a:rPr>
              <a:t>overdose deaths among NC residents</a:t>
            </a:r>
            <a:r>
              <a:rPr lang="en-US" sz="1200" kern="1200" dirty="0">
                <a:solidFill>
                  <a:schemeClr val="tx1"/>
                </a:solidFill>
                <a:effectLst/>
                <a:latin typeface="+mn-lt"/>
                <a:ea typeface="+mn-ea"/>
                <a:cs typeface="+mn-cs"/>
              </a:rPr>
              <a:t>. From 2023, with a death rate of 41.0 per 100,000, to 2024, with a death rate of 26.6 per 100,000, North Carolina saw a 35% decrease in the rate of overdose deaths.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number</a:t>
            </a:r>
            <a:r>
              <a:rPr lang="en-US" sz="1200" dirty="0"/>
              <a:t> of overdose deaths increased from 1,566 in 2015 to 2,934 in 2024, a 87.4% increase. Similarly, the </a:t>
            </a:r>
            <a:r>
              <a:rPr lang="en-US" sz="1200" u="sng" dirty="0"/>
              <a:t>rate</a:t>
            </a:r>
            <a:r>
              <a:rPr lang="en-US" sz="1200" dirty="0"/>
              <a:t> of overdose deaths increased from 15.6 in 2015 to 26.6 in 2024, a 70.5% increase.</a:t>
            </a:r>
            <a:endParaRPr lang="en-US" dirty="0"/>
          </a:p>
        </p:txBody>
      </p:sp>
      <p:sp>
        <p:nvSpPr>
          <p:cNvPr id="4" name="Slide Number Placeholder 3">
            <a:extLst>
              <a:ext uri="{FF2B5EF4-FFF2-40B4-BE49-F238E27FC236}">
                <a16:creationId xmlns:a16="http://schemas.microsoft.com/office/drawing/2014/main" id="{11E6626B-ACAB-628A-165D-590A0C2102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7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3E9D8-FD6E-9E9C-88E8-9F16B0B740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BE7872-BD5D-F86C-8440-7CF637095E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4E5731-69B5-E3B7-F9E9-F84C4E9D534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ED visits for overdoses involving medications/drugs with dependency potential decreased in 2024. I</a:t>
            </a:r>
            <a:r>
              <a:rPr lang="en-US" dirty="0"/>
              <a:t>n 2023 there were 161.1 ED visits per 100,000 population and in 2024 there were 112.3 ED visits per 100,000 population, a 30% decrease.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t>
            </a:r>
            <a:r>
              <a:rPr lang="en-US" sz="1200" u="sng" dirty="0"/>
              <a:t>number</a:t>
            </a:r>
            <a:r>
              <a:rPr lang="en-US" sz="1200" dirty="0"/>
              <a:t> of overdose ED visits decreased from 14,938 in 2020 to 12,405 in 2024, a 17% decrease. Similarly, the </a:t>
            </a:r>
            <a:r>
              <a:rPr lang="en-US" sz="1200" u="sng" dirty="0"/>
              <a:t>rate</a:t>
            </a:r>
            <a:r>
              <a:rPr lang="en-US" sz="1200" dirty="0"/>
              <a:t> of overdose ED visits decreased from 143.0 in 2020 to 112.3 in 2024, a 21.4% decrease.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This slide shows rates of unintentional and undetermined overdoses with the potential for misuse among those ages 15 to 65 visits to the Emergency Department. See details of the case definition at https://ncdetect.org/case-definitions/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***NC DETECT is a statewide public health syndromic surveillance system, funded by the NC Division of Public Health (NC DPH) Federal Public Health Emergency Preparedness Grant and managed through collaboration between NC DPH and the UNC-CH Department of Emergency Medicine’s Carolina Center for Health Informatics. The NC DETECT Data Oversight Committee is not responsible for the scientific validity or accuracy of methodology, results, statistical analyses, or conclusions presented.</a:t>
            </a:r>
          </a:p>
        </p:txBody>
      </p:sp>
      <p:sp>
        <p:nvSpPr>
          <p:cNvPr id="4" name="Slide Number Placeholder 3">
            <a:extLst>
              <a:ext uri="{FF2B5EF4-FFF2-40B4-BE49-F238E27FC236}">
                <a16:creationId xmlns:a16="http://schemas.microsoft.com/office/drawing/2014/main" id="{37C4115B-B508-CA01-CE28-78FA28C78BFD}"/>
              </a:ext>
            </a:extLst>
          </p:cNvPr>
          <p:cNvSpPr>
            <a:spLocks noGrp="1"/>
          </p:cNvSpPr>
          <p:nvPr>
            <p:ph type="sldNum" sz="quarter" idx="5"/>
          </p:nvPr>
        </p:nvSpPr>
        <p:spPr/>
        <p:txBody>
          <a:bodyPr/>
          <a:lstStyle/>
          <a:p>
            <a:fld id="{DBCC7D24-0DC9-4E9C-89C0-35D79A09D337}" type="slidenum">
              <a:rPr lang="en-US" smtClean="0"/>
              <a:t>24</a:t>
            </a:fld>
            <a:endParaRPr lang="en-US" dirty="0"/>
          </a:p>
        </p:txBody>
      </p:sp>
    </p:spTree>
    <p:extLst>
      <p:ext uri="{BB962C8B-B14F-4D97-AF65-F5344CB8AC3E}">
        <p14:creationId xmlns:p14="http://schemas.microsoft.com/office/powerpoint/2010/main" val="176290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detailed technical notes on any of the data shared in this slide set, please contact us at SubstanceUseData@dhhs.nc.gov</a:t>
            </a:r>
          </a:p>
        </p:txBody>
      </p:sp>
      <p:sp>
        <p:nvSpPr>
          <p:cNvPr id="4" name="Slide Number Placeholder 3"/>
          <p:cNvSpPr>
            <a:spLocks noGrp="1"/>
          </p:cNvSpPr>
          <p:nvPr>
            <p:ph type="sldNum" sz="quarter" idx="10"/>
          </p:nvPr>
        </p:nvSpPr>
        <p:spPr/>
        <p:txBody>
          <a:bodyPr/>
          <a:lstStyle/>
          <a:p>
            <a:fld id="{DBCC7D24-0DC9-4E9C-89C0-35D79A09D337}" type="slidenum">
              <a:rPr lang="en-US" smtClean="0"/>
              <a:t>2</a:t>
            </a:fld>
            <a:endParaRPr lang="en-US" dirty="0"/>
          </a:p>
        </p:txBody>
      </p:sp>
    </p:spTree>
    <p:extLst>
      <p:ext uri="{BB962C8B-B14F-4D97-AF65-F5344CB8AC3E}">
        <p14:creationId xmlns:p14="http://schemas.microsoft.com/office/powerpoint/2010/main" val="3557057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North Carolina State Unintentional Drug Overdose Reporting System (NC-SUDORS) is made up of multiple sources of data including death certificates, medical examiner/coroner reports, and toxicology results. The incorporation of different sources of data provide a unique opportunity to analyze circumstance data for these unintentional or undetermined overdose deaths.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SUDORS, a program developed by the Centers for Disease Control and Prevention (CDC) enables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a:t>
            </a:r>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29</a:t>
            </a:fld>
            <a:endParaRPr lang="en-US" dirty="0"/>
          </a:p>
        </p:txBody>
      </p:sp>
    </p:spTree>
    <p:extLst>
      <p:ext uri="{BB962C8B-B14F-4D97-AF65-F5344CB8AC3E}">
        <p14:creationId xmlns:p14="http://schemas.microsoft.com/office/powerpoint/2010/main" val="168282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50% of unintentional or undetermined intent overdose deaths that occurred in North Carolina had at least one document interaction with a health care provider.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Opportunities for intervention exist every time a patient interacts with a medical provider in the healthcare system.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S</a:t>
            </a:r>
            <a:r>
              <a:rPr lang="en-US" altLang="en-US" sz="12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 </a:t>
            </a:r>
            <a:r>
              <a:rPr lang="en-US" altLang="en-US" sz="1200" b="0" dirty="0">
                <a:solidFill>
                  <a:srgbClr val="003B70"/>
                </a:solidFill>
                <a:latin typeface="+mn-lt"/>
              </a:rPr>
              <a:t>If additional details are discovered, they may be included in future updates of the NC-SUDORS dataset.</a:t>
            </a:r>
            <a:br>
              <a:rPr lang="en-US" sz="1200" b="0" dirty="0">
                <a:latin typeface="+mn-lt"/>
                <a:cs typeface="Calibri" panose="020F0502020204030204" pitchFamily="34" charset="0"/>
              </a:rPr>
            </a:br>
            <a:endParaRPr lang="en-US" sz="1200"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30</a:t>
            </a:fld>
            <a:endParaRPr lang="en-US" dirty="0"/>
          </a:p>
        </p:txBody>
      </p:sp>
    </p:spTree>
    <p:extLst>
      <p:ext uri="{BB962C8B-B14F-4D97-AF65-F5344CB8AC3E}">
        <p14:creationId xmlns:p14="http://schemas.microsoft.com/office/powerpoint/2010/main" val="1382783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of bystanders and/or EMS personnel are important factors that can be used to inform and guide overdose prevention efforts in North Carolina. Naloxone should be provided to any individual at risk for overdose, their family and friends with directions for use.  In 2024, at least one bystander was known to be present at 55% of fatal overdoses, naloxone was only administered 24% of the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is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S</a:t>
            </a:r>
            <a:r>
              <a:rPr lang="en-US" altLang="en-US" sz="12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31</a:t>
            </a:fld>
            <a:endParaRPr lang="en-US" dirty="0"/>
          </a:p>
        </p:txBody>
      </p:sp>
    </p:spTree>
    <p:extLst>
      <p:ext uri="{BB962C8B-B14F-4D97-AF65-F5344CB8AC3E}">
        <p14:creationId xmlns:p14="http://schemas.microsoft.com/office/powerpoint/2010/main" val="2081114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77% of unintentional and undetermined overdose deaths in North Carolina occurred in a house or apartment. </a:t>
            </a:r>
            <a:br>
              <a:rPr lang="en-US" dirty="0"/>
            </a:br>
            <a:r>
              <a:rPr lang="en-US" dirty="0"/>
              <a:t>Other locations included: hotel/motel (6%), motor vehicle (4%), natural area (3%), and other/unknown (9%).</a:t>
            </a:r>
          </a:p>
          <a:p>
            <a:endParaRPr lang="en-US" dirty="0"/>
          </a:p>
          <a:p>
            <a:endParaRPr lang="en-US" dirty="0"/>
          </a:p>
          <a:p>
            <a:r>
              <a:rPr lang="en-US"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p>
        </p:txBody>
      </p:sp>
      <p:sp>
        <p:nvSpPr>
          <p:cNvPr id="4" name="Slide Number Placeholder 3"/>
          <p:cNvSpPr>
            <a:spLocks noGrp="1"/>
          </p:cNvSpPr>
          <p:nvPr>
            <p:ph type="sldNum" sz="quarter" idx="5"/>
          </p:nvPr>
        </p:nvSpPr>
        <p:spPr/>
        <p:txBody>
          <a:bodyPr/>
          <a:lstStyle/>
          <a:p>
            <a:fld id="{DBCC7D24-0DC9-4E9C-89C0-35D79A09D337}" type="slidenum">
              <a:rPr lang="en-US" smtClean="0"/>
              <a:t>32</a:t>
            </a:fld>
            <a:endParaRPr lang="en-US" dirty="0"/>
          </a:p>
        </p:txBody>
      </p:sp>
    </p:spTree>
    <p:extLst>
      <p:ext uri="{BB962C8B-B14F-4D97-AF65-F5344CB8AC3E}">
        <p14:creationId xmlns:p14="http://schemas.microsoft.com/office/powerpoint/2010/main" val="3909871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dirty="0">
                <a:latin typeface="+mn-lt"/>
              </a:rPr>
              <a:t>In 2024, 28.4% of decedents had a known mental health diagnosis. Among those, 44.6% had two or more diagnoses, and only 14.6% of decedents with a mental health diagnosis were known to be in treatment when they died.</a:t>
            </a:r>
          </a:p>
          <a:p>
            <a:pPr marL="285750" indent="-285750">
              <a:buFont typeface="Arial" panose="020B0604020202020204" pitchFamily="34" charset="0"/>
              <a:buChar char="•"/>
            </a:pPr>
            <a:endParaRPr lang="en-US" altLang="en-US" sz="1100" dirty="0">
              <a:solidFill>
                <a:srgbClr val="003B70"/>
              </a:solidFill>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There are several important caveats to keep in mind: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When accounting for undiagnosed and/or undocumented mental health conditions, the true prevalence of at least one mental condition is likely higher than our results show.</a:t>
            </a:r>
            <a:r>
              <a:rPr lang="en-US" altLang="en-US" sz="1100" dirty="0">
                <a:solidFill>
                  <a:srgbClr val="003B70"/>
                </a:solidFill>
                <a:latin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100" dirty="0">
                <a:solidFill>
                  <a:srgbClr val="003B70"/>
                </a:solidFill>
                <a:latin typeface="Calibri" panose="020F0502020204030204" pitchFamily="34" charset="0"/>
              </a:rPr>
              <a:t>C</a:t>
            </a:r>
            <a:r>
              <a:rPr lang="en-US" altLang="en-US" sz="11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100" dirty="0">
                <a:solidFill>
                  <a:srgbClr val="003B70"/>
                </a:solidFill>
                <a:latin typeface="Calibri" panose="020F0502020204030204" pitchFamily="34" charset="0"/>
              </a:rPr>
              <a:t> data are not always known or relayed during the investigation. S</a:t>
            </a:r>
            <a:r>
              <a:rPr lang="en-US" altLang="en-US" sz="11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 </a:t>
            </a:r>
            <a:r>
              <a:rPr lang="en-US" altLang="en-US" sz="1100" dirty="0">
                <a:solidFill>
                  <a:srgbClr val="003B70"/>
                </a:solidFill>
              </a:rPr>
              <a:t>If additional details are discovered, they may be included in future updates of the NC-SUDORS dataset.</a:t>
            </a:r>
            <a:endParaRPr lang="en-US" altLang="en-US" sz="1100" b="0" dirty="0">
              <a:solidFill>
                <a:srgbClr val="003B70"/>
              </a:solidFill>
              <a:latin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US" sz="1100" b="0" dirty="0">
              <a:solidFill>
                <a:srgbClr val="003B7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33</a:t>
            </a:fld>
            <a:endParaRPr lang="en-US" dirty="0"/>
          </a:p>
        </p:txBody>
      </p:sp>
    </p:spTree>
    <p:extLst>
      <p:ext uri="{BB962C8B-B14F-4D97-AF65-F5344CB8AC3E}">
        <p14:creationId xmlns:p14="http://schemas.microsoft.com/office/powerpoint/2010/main" val="2164533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 three most common mental health diagnoses among North Carolina overdose decedents in 2024 included depression, anxiety, and bipolar disorder.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After depression (67.7%), anxiety (29.0%), and bipolar disorder (24.2%), the next two most common diagnoses for 2024 were Schizophrenia (12.0%) and PTSD (9.8%).</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dirty="0">
                <a:effectLst/>
                <a:latin typeface="+mn-lt"/>
                <a:ea typeface="Times New Roman" panose="02020603050405020304" pitchFamily="18" charset="0"/>
              </a:rPr>
              <a:t>There are several important caveats to keep in mind: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A single decedent could—and often did—have more than one diagnosis AND</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b="0" dirty="0">
                <a:effectLst/>
                <a:latin typeface="+mn-lt"/>
                <a:ea typeface="Times New Roman" panose="02020603050405020304" pitchFamily="18" charset="0"/>
              </a:rPr>
              <a:t>When accounting for undiagnosed and/or undocumented mental health conditions, the true prevalence of at least one mental condition is likely higher than our results show.</a:t>
            </a:r>
            <a:r>
              <a:rPr lang="en-US" altLang="en-US" sz="1100" dirty="0">
                <a:solidFill>
                  <a:srgbClr val="003B70"/>
                </a:solidFill>
                <a:latin typeface="Calibri" panose="020F0502020204030204" pitchFamily="34" charset="0"/>
              </a:rPr>
              <a:t>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100" dirty="0">
                <a:solidFill>
                  <a:srgbClr val="003B70"/>
                </a:solidFill>
                <a:latin typeface="Calibri" panose="020F0502020204030204" pitchFamily="34" charset="0"/>
              </a:rPr>
              <a:t>C</a:t>
            </a:r>
            <a:r>
              <a:rPr lang="en-US" altLang="en-US" sz="11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100" dirty="0">
                <a:solidFill>
                  <a:srgbClr val="003B70"/>
                </a:solidFill>
                <a:latin typeface="Calibri" panose="020F0502020204030204" pitchFamily="34" charset="0"/>
              </a:rPr>
              <a:t> data are not always known or relayed during the investigation. S</a:t>
            </a:r>
            <a:r>
              <a:rPr lang="en-US" altLang="en-US" sz="1100" b="0" dirty="0">
                <a:solidFill>
                  <a:srgbClr val="003B70"/>
                </a:solidFill>
                <a:latin typeface="Calibri" panose="020F0502020204030204" pitchFamily="34" charset="0"/>
              </a:rPr>
              <a:t>tigma associated with mental health conditions contributes to underreporting of MH burden among this population-counts are likely higher than reported.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latin typeface="+mn-lt"/>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34</a:t>
            </a:fld>
            <a:endParaRPr lang="en-US" dirty="0"/>
          </a:p>
        </p:txBody>
      </p:sp>
    </p:spTree>
    <p:extLst>
      <p:ext uri="{BB962C8B-B14F-4D97-AF65-F5344CB8AC3E}">
        <p14:creationId xmlns:p14="http://schemas.microsoft.com/office/powerpoint/2010/main" val="19636442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AF1BF-B6AA-E65C-5C1B-BE42BD6C5E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C20224-4E9C-899E-808B-43431F19DB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D2D907-B2BE-7009-FA96-2234116D2624}"/>
              </a:ext>
            </a:extLst>
          </p:cNvPr>
          <p:cNvSpPr>
            <a:spLocks noGrp="1"/>
          </p:cNvSpPr>
          <p:nvPr>
            <p:ph type="body" idx="1"/>
          </p:nvPr>
        </p:nvSpPr>
        <p:spPr/>
        <p:txBody>
          <a:bodyPr/>
          <a:lstStyle/>
          <a:p>
            <a:r>
              <a:rPr lang="en-US" b="0" i="0" dirty="0">
                <a:solidFill>
                  <a:srgbClr val="000000"/>
                </a:solidFill>
                <a:effectLst/>
                <a:latin typeface="Nunito" panose="020F0502020204030204" pitchFamily="2" charset="0"/>
              </a:rPr>
              <a:t>From 2020 to 2024, the percentage of overdose deaths with evidence of </a:t>
            </a:r>
            <a:r>
              <a:rPr lang="en-US" b="1" i="0" dirty="0">
                <a:solidFill>
                  <a:srgbClr val="000000"/>
                </a:solidFill>
                <a:effectLst/>
                <a:latin typeface="Nunito" panose="020F0502020204030204" pitchFamily="2" charset="0"/>
              </a:rPr>
              <a:t>injection</a:t>
            </a:r>
            <a:r>
              <a:rPr lang="en-US" b="0" i="0" dirty="0">
                <a:solidFill>
                  <a:srgbClr val="000000"/>
                </a:solidFill>
                <a:effectLst/>
                <a:latin typeface="Nunito" panose="020F0502020204030204" pitchFamily="2" charset="0"/>
              </a:rPr>
              <a:t> </a:t>
            </a:r>
            <a:r>
              <a:rPr lang="en-US" b="0" i="0" u="sng" dirty="0">
                <a:solidFill>
                  <a:srgbClr val="000000"/>
                </a:solidFill>
                <a:effectLst/>
                <a:latin typeface="Nunito" panose="020F0502020204030204" pitchFamily="2" charset="0"/>
              </a:rPr>
              <a:t>decreased</a:t>
            </a:r>
            <a:r>
              <a:rPr lang="en-US" b="0" i="0" dirty="0">
                <a:solidFill>
                  <a:srgbClr val="000000"/>
                </a:solidFill>
                <a:effectLst/>
                <a:latin typeface="Nunito" panose="020F0502020204030204" pitchFamily="2" charset="0"/>
              </a:rPr>
              <a:t> from 26.5% in 2020 to 17.7% in 2024. </a:t>
            </a:r>
          </a:p>
          <a:p>
            <a:r>
              <a:rPr lang="en-US" b="0" i="0" dirty="0">
                <a:solidFill>
                  <a:srgbClr val="000000"/>
                </a:solidFill>
                <a:effectLst/>
                <a:latin typeface="Nunito" panose="020F0502020204030204" pitchFamily="2" charset="0"/>
              </a:rPr>
              <a:t>Other routes of administration have </a:t>
            </a:r>
            <a:r>
              <a:rPr lang="en-US" b="0" i="0" u="sng" dirty="0">
                <a:solidFill>
                  <a:srgbClr val="000000"/>
                </a:solidFill>
                <a:effectLst/>
                <a:latin typeface="Nunito" panose="020F0502020204030204" pitchFamily="2" charset="0"/>
              </a:rPr>
              <a:t>increased</a:t>
            </a:r>
            <a:r>
              <a:rPr lang="en-US" b="0" i="0" dirty="0">
                <a:solidFill>
                  <a:srgbClr val="000000"/>
                </a:solidFill>
                <a:effectLst/>
                <a:latin typeface="Nunito" panose="020F0502020204030204" pitchFamily="2"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smoking</a:t>
            </a:r>
            <a:r>
              <a:rPr lang="en-US" b="0" i="0" dirty="0">
                <a:solidFill>
                  <a:srgbClr val="000000"/>
                </a:solidFill>
                <a:effectLst/>
                <a:latin typeface="Nunito" panose="020F0502020204030204" pitchFamily="2" charset="0"/>
              </a:rPr>
              <a:t> increased from 8.3% to 20.8%</a:t>
            </a:r>
          </a:p>
          <a:p>
            <a:pPr marL="171450" indent="-171450">
              <a:buFont typeface="Arial" panose="020B0604020202020204" pitchFamily="34" charset="0"/>
              <a:buChar char="•"/>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snorting</a:t>
            </a:r>
            <a:r>
              <a:rPr lang="en-US" b="0" i="0" dirty="0">
                <a:solidFill>
                  <a:srgbClr val="000000"/>
                </a:solidFill>
                <a:effectLst/>
                <a:latin typeface="Nunito" panose="020F0502020204030204" pitchFamily="2" charset="0"/>
              </a:rPr>
              <a:t> increased from 13.0% to 16.4%</a:t>
            </a:r>
          </a:p>
          <a:p>
            <a:pPr marL="0" indent="0">
              <a:buFont typeface="Arial" panose="020B0604020202020204" pitchFamily="34" charset="0"/>
              <a:buNone/>
            </a:pPr>
            <a:endParaRPr lang="en-US" b="0" i="0" dirty="0">
              <a:solidFill>
                <a:srgbClr val="000000"/>
              </a:solidFill>
              <a:effectLst/>
              <a:latin typeface="Nunito" panose="020F0502020204030204" pitchFamily="2" charset="0"/>
            </a:endParaRPr>
          </a:p>
          <a:p>
            <a:pPr marL="0" indent="0">
              <a:buFont typeface="Arial" panose="020B0604020202020204" pitchFamily="34" charset="0"/>
              <a:buNone/>
            </a:pPr>
            <a:r>
              <a:rPr lang="en-US" b="0" i="0" dirty="0">
                <a:solidFill>
                  <a:srgbClr val="000000"/>
                </a:solidFill>
                <a:effectLst/>
                <a:latin typeface="Nunito" panose="020F0502020204030204" pitchFamily="2" charset="0"/>
              </a:rPr>
              <a:t>The percentage with evidence of </a:t>
            </a:r>
            <a:r>
              <a:rPr lang="en-US" b="1" i="0" dirty="0">
                <a:solidFill>
                  <a:srgbClr val="000000"/>
                </a:solidFill>
                <a:effectLst/>
                <a:latin typeface="Nunito" panose="020F0502020204030204" pitchFamily="2" charset="0"/>
              </a:rPr>
              <a:t>ingestion</a:t>
            </a:r>
            <a:r>
              <a:rPr lang="en-US" b="0" i="0" dirty="0">
                <a:solidFill>
                  <a:srgbClr val="000000"/>
                </a:solidFill>
                <a:effectLst/>
                <a:latin typeface="Nunito" panose="020F0502020204030204" pitchFamily="2" charset="0"/>
              </a:rPr>
              <a:t> decreased from 4.5% to 3.7%</a:t>
            </a:r>
          </a:p>
          <a:p>
            <a:pPr marL="0" indent="0">
              <a:buFont typeface="Arial" panose="020B0604020202020204" pitchFamily="34" charset="0"/>
              <a:buNone/>
            </a:pPr>
            <a:endParaRPr lang="en-US" b="0" i="0" dirty="0">
              <a:solidFill>
                <a:srgbClr val="000000"/>
              </a:solidFill>
              <a:effectLst/>
              <a:latin typeface="Nunito" panose="020F0502020204030204" pitchFamily="2" charset="0"/>
            </a:endParaRPr>
          </a:p>
          <a:p>
            <a:pPr marL="0" indent="0">
              <a:buFont typeface="Arial" panose="020B0604020202020204" pitchFamily="34" charset="0"/>
              <a:buNone/>
            </a:pPr>
            <a:r>
              <a:rPr lang="en-US" sz="1200" dirty="0"/>
              <a:t>These data come from the State Unintentional Drug Overdose Reporting System (SUDORS), a program developed by the Centers for Disease Control and Prevention (CDC) as a response to the opioid overdose epidemic to enable states to collect detailed overdose death information. SUDORS provides rich circumstance data and highlights opportunities where intervention could save lives. </a:t>
            </a:r>
            <a:r>
              <a:rPr lang="en-US" altLang="en-US" sz="1200" dirty="0">
                <a:solidFill>
                  <a:srgbClr val="003B70"/>
                </a:solidFill>
                <a:latin typeface="Calibri" panose="020F0502020204030204" pitchFamily="34" charset="0"/>
              </a:rPr>
              <a:t>C</a:t>
            </a:r>
            <a:r>
              <a:rPr lang="en-US" altLang="en-US" sz="1200" b="0" dirty="0">
                <a:solidFill>
                  <a:srgbClr val="003B70"/>
                </a:solidFill>
                <a:latin typeface="Calibri" panose="020F0502020204030204" pitchFamily="34" charset="0"/>
              </a:rPr>
              <a:t>ircumstance data are gathered during the initial death investigation oftentimes during interviews with the decedent’s family and friends. All circumstance</a:t>
            </a:r>
            <a:r>
              <a:rPr lang="en-US" altLang="en-US" sz="1200" dirty="0">
                <a:solidFill>
                  <a:srgbClr val="003B70"/>
                </a:solidFill>
                <a:latin typeface="Calibri" panose="020F0502020204030204" pitchFamily="34" charset="0"/>
              </a:rPr>
              <a:t> data are not always known or relayed during the investigation. </a:t>
            </a:r>
            <a:endParaRPr lang="en-US" dirty="0"/>
          </a:p>
        </p:txBody>
      </p:sp>
      <p:sp>
        <p:nvSpPr>
          <p:cNvPr id="4" name="Slide Number Placeholder 3">
            <a:extLst>
              <a:ext uri="{FF2B5EF4-FFF2-40B4-BE49-F238E27FC236}">
                <a16:creationId xmlns:a16="http://schemas.microsoft.com/office/drawing/2014/main" id="{2647269B-F18A-3111-7516-BC330B0F0C74}"/>
              </a:ext>
            </a:extLst>
          </p:cNvPr>
          <p:cNvSpPr>
            <a:spLocks noGrp="1"/>
          </p:cNvSpPr>
          <p:nvPr>
            <p:ph type="sldNum" sz="quarter" idx="5"/>
          </p:nvPr>
        </p:nvSpPr>
        <p:spPr/>
        <p:txBody>
          <a:bodyPr/>
          <a:lstStyle/>
          <a:p>
            <a:fld id="{DBCC7D24-0DC9-4E9C-89C0-35D79A09D337}" type="slidenum">
              <a:rPr lang="en-US" smtClean="0"/>
              <a:t>35</a:t>
            </a:fld>
            <a:endParaRPr lang="en-US" dirty="0"/>
          </a:p>
        </p:txBody>
      </p:sp>
    </p:spTree>
    <p:extLst>
      <p:ext uri="{BB962C8B-B14F-4D97-AF65-F5344CB8AC3E}">
        <p14:creationId xmlns:p14="http://schemas.microsoft.com/office/powerpoint/2010/main" val="497149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combat the opioid crisis, the North Carolina Department of Health and Human Services worked with community partners to develop the original North Carolina Opioid Action Plan (NC OAP) in June 2017.  Version 2.0 launched in June 2019, and version 3.0 (now the Opioid and Substance Use Action Plan, OSUAP) launched in May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NC OSUAP, version 3.0, includes a broadened focus on polysubstance use as well as centering equity and lived experiences to ensure that the strategies address the overdose epidemic are led by those closest to the issue.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TransportNew"/>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TransportNew"/>
              </a:rPr>
              <a:t>The plan focuses on four priority areas to address the epidemic: Center Equity and Lived Experiences, Prevent Future Addiction and Address Trauma, Reduce Harm, and Connect to Care.</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37</a:t>
            </a:fld>
            <a:endParaRPr lang="en-US" dirty="0"/>
          </a:p>
        </p:txBody>
      </p:sp>
    </p:spTree>
    <p:extLst>
      <p:ext uri="{BB962C8B-B14F-4D97-AF65-F5344CB8AC3E}">
        <p14:creationId xmlns:p14="http://schemas.microsoft.com/office/powerpoint/2010/main" val="2728415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38</a:t>
            </a:fld>
            <a:endParaRPr lang="en-US" dirty="0"/>
          </a:p>
        </p:txBody>
      </p:sp>
    </p:spTree>
    <p:extLst>
      <p:ext uri="{BB962C8B-B14F-4D97-AF65-F5344CB8AC3E}">
        <p14:creationId xmlns:p14="http://schemas.microsoft.com/office/powerpoint/2010/main" val="14928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B0819-B9E2-54F7-CA95-7EE8538A66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31832-25CB-CDD9-19BB-4C28B140BE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638A3-6B48-D547-BAB9-D52F751F5C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Monthly overdose reports including Fentanyl-Positive Deaths, Suspected Overdose Deaths, Med/Drug Overdose ED Visits, and Opioid Overdose ED Visits are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C93D5"/>
                </a:solidFill>
              </a:rPr>
              <a:t>Email</a:t>
            </a:r>
            <a:r>
              <a:rPr lang="en-US" sz="1200" b="1" dirty="0">
                <a:solidFill>
                  <a:srgbClr val="5C93D5"/>
                </a:solidFill>
              </a:rPr>
              <a:t> </a:t>
            </a:r>
            <a:r>
              <a:rPr lang="en-US" sz="1200" b="1" u="sng" dirty="0">
                <a:solidFill>
                  <a:schemeClr val="tx2"/>
                </a:solidFill>
              </a:rPr>
              <a:t>SubstanceUseData@dhhs.nc.gov</a:t>
            </a:r>
            <a:r>
              <a:rPr lang="en-US" sz="1200" b="1" dirty="0">
                <a:solidFill>
                  <a:schemeClr val="tx2"/>
                </a:solidFill>
              </a:rPr>
              <a:t> </a:t>
            </a:r>
            <a:r>
              <a:rPr lang="en-US" sz="1200" b="0" dirty="0">
                <a:solidFill>
                  <a:srgbClr val="5C93D5"/>
                </a:solidFill>
              </a:rPr>
              <a:t>to receive monthly updates.</a:t>
            </a:r>
          </a:p>
          <a:p>
            <a:r>
              <a:rPr lang="en-US" dirty="0"/>
              <a:t> </a:t>
            </a:r>
          </a:p>
          <a:p>
            <a:r>
              <a:rPr lang="en-US" dirty="0"/>
              <a:t>Reports are posted at https://www.dph.ncdhhs.gov/programs/chronic-disease-and-injury/injury-and-violence-prevention-branch/north-carolina-overdose-epidemic-data#monthly-reports</a:t>
            </a:r>
          </a:p>
          <a:p>
            <a:endParaRPr lang="en-US" dirty="0"/>
          </a:p>
          <a:p>
            <a:endParaRPr lang="en-US" dirty="0"/>
          </a:p>
        </p:txBody>
      </p:sp>
      <p:sp>
        <p:nvSpPr>
          <p:cNvPr id="4" name="Slide Number Placeholder 3">
            <a:extLst>
              <a:ext uri="{FF2B5EF4-FFF2-40B4-BE49-F238E27FC236}">
                <a16:creationId xmlns:a16="http://schemas.microsoft.com/office/drawing/2014/main" id="{E0D14C2F-8109-5DB9-9F87-9458572903AD}"/>
              </a:ext>
            </a:extLst>
          </p:cNvPr>
          <p:cNvSpPr>
            <a:spLocks noGrp="1"/>
          </p:cNvSpPr>
          <p:nvPr>
            <p:ph type="sldNum" sz="quarter" idx="5"/>
          </p:nvPr>
        </p:nvSpPr>
        <p:spPr/>
        <p:txBody>
          <a:bodyPr/>
          <a:lstStyle/>
          <a:p>
            <a:fld id="{91A39F4C-FAC1-4E1C-BAA5-D90D365ADF3B}" type="slidenum">
              <a:rPr lang="en-US" smtClean="0"/>
              <a:t>39</a:t>
            </a:fld>
            <a:endParaRPr lang="en-US"/>
          </a:p>
        </p:txBody>
      </p:sp>
    </p:spTree>
    <p:extLst>
      <p:ext uri="{BB962C8B-B14F-4D97-AF65-F5344CB8AC3E}">
        <p14:creationId xmlns:p14="http://schemas.microsoft.com/office/powerpoint/2010/main" val="147951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This presentation is not intended to cover all data related to the overdose epidemic. Rather it gives an overview of some of the key trends in North Carolina. It includes information on statewide medication and drug overdoses, opioid-related overdoses, and our state’s response coordination. Please note that when the COVID-19 pandemic began in 2020, there were many implications, including major changes to the numbers and rates within the overdose data in this slide deck.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1200" dirty="0">
                <a:effectLst/>
                <a:latin typeface="Calibri" panose="020F0502020204030204" pitchFamily="34" charset="0"/>
                <a:ea typeface="Calibri" panose="020F0502020204030204" pitchFamily="34" charset="0"/>
                <a:cs typeface="Calibri" panose="020F0502020204030204" pitchFamily="34" charset="0"/>
              </a:rPr>
              <a:t>If this slide deck does not contain the information you need, please see our custom data request policy and contact us at SubstanceUseData@dhhs.nc.gov.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4137672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NC Overdose Epidemic Data website launched in December 2024. The page includes</a:t>
            </a:r>
            <a:r>
              <a:rPr lang="en-US" b="0" i="0" dirty="0">
                <a:solidFill>
                  <a:srgbClr val="000000"/>
                </a:solidFill>
                <a:effectLst/>
                <a:latin typeface="Calibri" panose="020F0502020204030204" pitchFamily="34" charset="0"/>
              </a:rPr>
              <a:t> monthly overdose surveillance updates, statewide summary data, and interactive visuals of state and county-level indicators. Those indicators </a:t>
            </a:r>
            <a:r>
              <a:rPr lang="en-US" dirty="0"/>
              <a:t>include illicit overdose deaths, overdose ED visits, patients receiving buprenorphine or opioids, treatment services, and more.</a:t>
            </a:r>
          </a:p>
          <a:p>
            <a:endParaRPr lang="en-US" dirty="0"/>
          </a:p>
          <a:p>
            <a:r>
              <a:rPr lang="en-US" dirty="0"/>
              <a:t>Visit the dashboard here: </a:t>
            </a:r>
          </a:p>
          <a:p>
            <a:r>
              <a:rPr lang="en-US" dirty="0"/>
              <a:t>https://www.dph.ncdhhs.gov/programs/chronic-disease-and-injury/injury-and-violence-prevention-branch/north-carolina-overdose-epidemic-data</a:t>
            </a:r>
          </a:p>
        </p:txBody>
      </p:sp>
      <p:sp>
        <p:nvSpPr>
          <p:cNvPr id="4" name="Slide Number Placeholder 3"/>
          <p:cNvSpPr>
            <a:spLocks noGrp="1"/>
          </p:cNvSpPr>
          <p:nvPr>
            <p:ph type="sldNum" sz="quarter" idx="5"/>
          </p:nvPr>
        </p:nvSpPr>
        <p:spPr/>
        <p:txBody>
          <a:bodyPr/>
          <a:lstStyle/>
          <a:p>
            <a:fld id="{DBCC7D24-0DC9-4E9C-89C0-35D79A09D337}" type="slidenum">
              <a:rPr lang="en-US" smtClean="0"/>
              <a:t>40</a:t>
            </a:fld>
            <a:endParaRPr lang="en-US" dirty="0"/>
          </a:p>
        </p:txBody>
      </p:sp>
    </p:spTree>
    <p:extLst>
      <p:ext uri="{BB962C8B-B14F-4D97-AF65-F5344CB8AC3E}">
        <p14:creationId xmlns:p14="http://schemas.microsoft.com/office/powerpoint/2010/main" val="956346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2DA34-78BD-62EE-2DEB-75C7923FB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C5A853-9BBC-EC87-AB3D-B8CE8E411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7F9CB-B86A-67BC-605B-82BBE0B05C38}"/>
              </a:ext>
            </a:extLst>
          </p:cNvPr>
          <p:cNvSpPr>
            <a:spLocks noGrp="1"/>
          </p:cNvSpPr>
          <p:nvPr>
            <p:ph type="body" idx="1"/>
          </p:nvPr>
        </p:nvSpPr>
        <p:spPr/>
        <p:txBody>
          <a:bodyPr/>
          <a:lstStyle/>
          <a:p>
            <a:r>
              <a:rPr lang="en-US" dirty="0"/>
              <a:t>NC-SUDORS data is available to request. Researchers can request line level data to conduct their own research. Local health department’s can request their jurisdiction’s data, summarized by decedent, to aid in things such as overdose fatality reviews. </a:t>
            </a:r>
            <a:br>
              <a:rPr lang="en-US" dirty="0"/>
            </a:br>
            <a:endParaRPr lang="en-US" dirty="0"/>
          </a:p>
          <a:p>
            <a:r>
              <a:rPr lang="en-US" sz="1200" kern="1200" dirty="0">
                <a:solidFill>
                  <a:schemeClr val="tx1"/>
                </a:solidFill>
                <a:effectLst/>
                <a:latin typeface="+mn-lt"/>
                <a:ea typeface="+mn-ea"/>
                <a:cs typeface="+mn-cs"/>
              </a:rPr>
              <a:t>A new NC-SUDORS factsheet is available with aggregate data by county or congressional district. The two-page fact sheet gives an overview of overdose in the specified region over the past five years. It includes rates, demographics, and NC-SUDORS circumstance data such as route of drug administration, if a bystander was present, and more information surrounding the decedent’s fatal overdose. Factsheets for those counties with an average of ten or more fatal overdoses over the last five years will be available on our website. If you do not see your jurisdiction posted, please contact us and we will work with you to get the data you need. </a:t>
            </a:r>
            <a:endParaRPr lang="en-US" dirty="0"/>
          </a:p>
        </p:txBody>
      </p:sp>
      <p:sp>
        <p:nvSpPr>
          <p:cNvPr id="4" name="Slide Number Placeholder 3">
            <a:extLst>
              <a:ext uri="{FF2B5EF4-FFF2-40B4-BE49-F238E27FC236}">
                <a16:creationId xmlns:a16="http://schemas.microsoft.com/office/drawing/2014/main" id="{E0DBF7E9-AAD8-050E-3D88-9B1273989556}"/>
              </a:ext>
            </a:extLst>
          </p:cNvPr>
          <p:cNvSpPr>
            <a:spLocks noGrp="1"/>
          </p:cNvSpPr>
          <p:nvPr>
            <p:ph type="sldNum" sz="quarter" idx="5"/>
          </p:nvPr>
        </p:nvSpPr>
        <p:spPr/>
        <p:txBody>
          <a:bodyPr/>
          <a:lstStyle/>
          <a:p>
            <a:fld id="{DBCC7D24-0DC9-4E9C-89C0-35D79A09D337}" type="slidenum">
              <a:rPr lang="en-US" smtClean="0"/>
              <a:t>41</a:t>
            </a:fld>
            <a:endParaRPr lang="en-US" dirty="0"/>
          </a:p>
        </p:txBody>
      </p:sp>
    </p:spTree>
    <p:extLst>
      <p:ext uri="{BB962C8B-B14F-4D97-AF65-F5344CB8AC3E}">
        <p14:creationId xmlns:p14="http://schemas.microsoft.com/office/powerpoint/2010/main" val="32390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39F4C-FAC1-4E1C-BAA5-D90D365ADF3B}" type="slidenum">
              <a:rPr lang="en-US" smtClean="0"/>
              <a:t>42</a:t>
            </a:fld>
            <a:endParaRPr lang="en-US"/>
          </a:p>
        </p:txBody>
      </p:sp>
    </p:spTree>
    <p:extLst>
      <p:ext uri="{BB962C8B-B14F-4D97-AF65-F5344CB8AC3E}">
        <p14:creationId xmlns:p14="http://schemas.microsoft.com/office/powerpoint/2010/main" val="16808996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43</a:t>
            </a:fld>
            <a:endParaRPr lang="en-US" dirty="0"/>
          </a:p>
        </p:txBody>
      </p:sp>
    </p:spTree>
    <p:extLst>
      <p:ext uri="{BB962C8B-B14F-4D97-AF65-F5344CB8AC3E}">
        <p14:creationId xmlns:p14="http://schemas.microsoft.com/office/powerpoint/2010/main" val="732720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2024, the leading cause of injury death was all intents medication or drug poisoning (2,934), followed by unintentional falls (1,985), acute alcohol attributable (1,788; short-term excessive use of alcohol), and unintentional motor vehicle traffic-related injury (1,747).</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5</a:t>
            </a:fld>
            <a:endParaRPr lang="en-US" dirty="0"/>
          </a:p>
        </p:txBody>
      </p:sp>
    </p:spTree>
    <p:extLst>
      <p:ext uri="{BB962C8B-B14F-4D97-AF65-F5344CB8AC3E}">
        <p14:creationId xmlns:p14="http://schemas.microsoft.com/office/powerpoint/2010/main" val="30770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an average of 8 North Carolinians died each day </a:t>
            </a:r>
            <a:r>
              <a:rPr lang="en-US" b="0" dirty="0"/>
              <a:t>from an overdose</a:t>
            </a:r>
            <a:r>
              <a:rPr lang="en-US" dirty="0"/>
              <a:t>.  Though largely driven by fentanyl, this number includes overdose deaths from other medications and drugs (cocaine, benzodiazepines, </a:t>
            </a:r>
            <a:r>
              <a:rPr lang="en-US" dirty="0" err="1"/>
              <a:t>etc</a:t>
            </a:r>
            <a:r>
              <a:rPr lang="en-US" dirty="0"/>
              <a:t>). This number includes all medication and/or drug overdoses, including unintentional, self-inflicted, undetermined, and assault.</a:t>
            </a:r>
          </a:p>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6</a:t>
            </a:fld>
            <a:endParaRPr lang="en-US" dirty="0"/>
          </a:p>
        </p:txBody>
      </p:sp>
    </p:spTree>
    <p:extLst>
      <p:ext uri="{BB962C8B-B14F-4D97-AF65-F5344CB8AC3E}">
        <p14:creationId xmlns:p14="http://schemas.microsoft.com/office/powerpoint/2010/main" val="2923862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overdose is an injury with a range of outcomes and impacts. </a:t>
            </a:r>
          </a:p>
          <a:p>
            <a:r>
              <a:rPr lang="en-US" dirty="0"/>
              <a:t> </a:t>
            </a:r>
          </a:p>
          <a:p>
            <a:r>
              <a:rPr lang="en-US" dirty="0"/>
              <a:t>In North Carolina, there are on average, 8 overdose deaths, 30 overdose hospitalizations, 34 overdose-related emergency department visits, 9 emergency medical services (EMS) encounters for suspected overdoses, and 45 naloxone reversals by community members each day. Addressing this issue requires a collaborative effort between communities, healthcare providers, and public health organizations to reduce the impacts on both individuals and the healthcare system.</a:t>
            </a: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dirty="0"/>
          </a:p>
        </p:txBody>
      </p:sp>
    </p:spTree>
    <p:extLst>
      <p:ext uri="{BB962C8B-B14F-4D97-AF65-F5344CB8AC3E}">
        <p14:creationId xmlns:p14="http://schemas.microsoft.com/office/powerpoint/2010/main" val="2474218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rates of med/drug overdose deaths occurred among NC residents ages 35-44 (75.9 per 100,000) and 25-34 (66.4 per 100,000), males (49.8 per 100,000), Non-Hispanic American Indians (98.7 per 100,000). These rates are calculated over a five-year time period (2020-2024). </a:t>
            </a:r>
          </a:p>
          <a:p>
            <a:endParaRPr lang="en-US" dirty="0"/>
          </a:p>
          <a:p>
            <a:endParaRPr lang="en-US" dirty="0"/>
          </a:p>
          <a:p>
            <a:pPr defTabSz="881390">
              <a:defRPr/>
            </a:pPr>
            <a:endParaRPr lang="en-US" dirty="0"/>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8</a:t>
            </a:fld>
            <a:endParaRPr lang="en-US" dirty="0"/>
          </a:p>
        </p:txBody>
      </p:sp>
    </p:spTree>
    <p:extLst>
      <p:ext uri="{BB962C8B-B14F-4D97-AF65-F5344CB8AC3E}">
        <p14:creationId xmlns:p14="http://schemas.microsoft.com/office/powerpoint/2010/main" val="409714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After reaching its peak overdose death rate in 2023, North Carolina experienced a decrease in 2024. However, the decrease seen statewide is not evenly dispersed amongst historically marginalized populations.</a:t>
            </a:r>
          </a:p>
          <a:p>
            <a:endParaRPr lang="en-US" sz="2800" b="0" i="0" u="none" strike="noStrike" dirty="0">
              <a:solidFill>
                <a:srgbClr val="000000"/>
              </a:solidFill>
              <a:effectLst/>
              <a:latin typeface="Calibri" panose="020F0502020204030204" pitchFamily="34" charset="0"/>
            </a:endParaRPr>
          </a:p>
          <a:p>
            <a:r>
              <a:rPr lang="en-US" sz="1800" b="0" i="0" u="none" strike="noStrike" kern="1200" dirty="0">
                <a:solidFill>
                  <a:schemeClr val="tx1"/>
                </a:solidFill>
                <a:effectLst/>
                <a:latin typeface="+mn-lt"/>
                <a:ea typeface="+mn-ea"/>
                <a:cs typeface="+mn-cs"/>
              </a:rPr>
              <a:t>The percentage by which overdose death rates changed from 2023 to 2024 was highest among Hispanic people with a 45.6% decrease in their overdose death rate (19.5 to 10.6 per 100,000).</a:t>
            </a:r>
            <a:r>
              <a:rPr lang="en-US" sz="2800" dirty="0">
                <a:effectLst/>
              </a:rPr>
              <a:t> </a:t>
            </a:r>
            <a:r>
              <a:rPr lang="en-US" sz="1800" b="0" i="0" u="none" strike="noStrike" kern="1200" dirty="0">
                <a:solidFill>
                  <a:schemeClr val="tx1"/>
                </a:solidFill>
                <a:effectLst/>
                <a:latin typeface="+mn-lt"/>
                <a:ea typeface="+mn-ea"/>
                <a:cs typeface="+mn-cs"/>
              </a:rPr>
              <a:t>American Indian/Indigenous communities had the highest overdose death rate in 2024, a 37.6% decrease from 2023 to 2024 (111.3 to 69.5 per 100,000). White NH people saw a 33.1% decrease in overdose death rates from 2023 to 2024 (43.2 to 28.9 per 100,000).</a:t>
            </a:r>
            <a:r>
              <a:rPr lang="en-US" sz="2800" dirty="0">
                <a:effectLst/>
              </a:rPr>
              <a:t> </a:t>
            </a:r>
            <a:r>
              <a:rPr lang="en-US" sz="1800" b="0" i="0" u="none" strike="noStrike" kern="1200" dirty="0">
                <a:solidFill>
                  <a:schemeClr val="tx1"/>
                </a:solidFill>
                <a:effectLst/>
                <a:latin typeface="+mn-lt"/>
                <a:ea typeface="+mn-ea"/>
                <a:cs typeface="+mn-cs"/>
              </a:rPr>
              <a:t>Black NH people had the second highest rate in 2024, a 37.5% decrease from 2023 to 2024 (51.8 to 32.4 per 100,000).</a:t>
            </a:r>
            <a:r>
              <a:rPr lang="en-US" sz="2800" dirty="0">
                <a:effectLst/>
              </a:rPr>
              <a:t> </a:t>
            </a:r>
            <a:r>
              <a:rPr lang="en-US" sz="1800" b="0" i="0" u="none" strike="noStrike" kern="1200" dirty="0">
                <a:solidFill>
                  <a:schemeClr val="tx1"/>
                </a:solidFill>
                <a:effectLst/>
                <a:latin typeface="+mn-lt"/>
                <a:ea typeface="+mn-ea"/>
                <a:cs typeface="+mn-cs"/>
              </a:rPr>
              <a:t>Asian NH people saw a 7.0%  increase in overdose death rates from 2023 to 2024 (4.3 to 4.6 per 100,000).</a:t>
            </a:r>
            <a:r>
              <a:rPr lang="en-US" sz="2800" dirty="0">
                <a:effectLst/>
              </a:rPr>
              <a:t> </a:t>
            </a:r>
            <a:endParaRPr lang="en-US" sz="2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a:p>
            <a:endParaRPr lang="en-US" sz="1800" b="0" i="0" u="none" strike="noStrike"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BCC7D24-0DC9-4E9C-89C0-35D79A09D337}" type="slidenum">
              <a:rPr lang="en-US" smtClean="0"/>
              <a:t>9</a:t>
            </a:fld>
            <a:endParaRPr lang="en-US" dirty="0"/>
          </a:p>
        </p:txBody>
      </p:sp>
    </p:spTree>
    <p:extLst>
      <p:ext uri="{BB962C8B-B14F-4D97-AF65-F5344CB8AC3E}">
        <p14:creationId xmlns:p14="http://schemas.microsoft.com/office/powerpoint/2010/main" val="1010950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Arial" panose="020B0604020202020204" pitchFamily="34" charset="0"/>
              </a:rPr>
              <a:t>Despite the decrease from 2023 to 2024, rates of overdose deaths are still higher than they were pre-pandemic. This table shows the overdose death rates in North Carolina (per 100,000 residents) by year and race and shows the increase from pre-pandemic (2019) to 2024. </a:t>
            </a:r>
          </a:p>
          <a:p>
            <a:endParaRPr lang="en-US" sz="1800" b="0" i="0" dirty="0">
              <a:solidFill>
                <a:srgbClr val="000000"/>
              </a:solidFill>
              <a:effectLst/>
              <a:latin typeface="Arial" panose="020B0604020202020204" pitchFamily="34" charset="0"/>
            </a:endParaRPr>
          </a:p>
          <a:p>
            <a:r>
              <a:rPr lang="en-US" sz="1800" b="0" i="0" dirty="0">
                <a:solidFill>
                  <a:srgbClr val="000000"/>
                </a:solidFill>
                <a:effectLst/>
                <a:latin typeface="Arial" panose="020B0604020202020204" pitchFamily="34" charset="0"/>
              </a:rPr>
              <a:t>The overall </a:t>
            </a:r>
            <a:r>
              <a:rPr lang="en-US" sz="1800" b="0" i="0" u="sng" dirty="0">
                <a:solidFill>
                  <a:srgbClr val="000000"/>
                </a:solidFill>
                <a:effectLst/>
                <a:latin typeface="Arial" panose="020B0604020202020204" pitchFamily="34" charset="0"/>
              </a:rPr>
              <a:t>number</a:t>
            </a:r>
            <a:r>
              <a:rPr lang="en-US" sz="1800" b="0" i="0" dirty="0">
                <a:solidFill>
                  <a:srgbClr val="000000"/>
                </a:solidFill>
                <a:effectLst/>
                <a:latin typeface="Arial" panose="020B0604020202020204" pitchFamily="34" charset="0"/>
              </a:rPr>
              <a:t> of overdose deaths is still highest among non-Hispanic white people; however, when measured as a portion of population, American Indian/Indigenous people have the highest overdose death </a:t>
            </a:r>
            <a:r>
              <a:rPr lang="en-US" sz="1800" b="0" i="0" u="sng" dirty="0">
                <a:solidFill>
                  <a:srgbClr val="000000"/>
                </a:solidFill>
                <a:effectLst/>
                <a:latin typeface="Arial" panose="020B0604020202020204" pitchFamily="34" charset="0"/>
              </a:rPr>
              <a:t>rate</a:t>
            </a:r>
            <a:r>
              <a:rPr lang="en-US" sz="1800" b="0" i="0" dirty="0">
                <a:solidFill>
                  <a:srgbClr val="000000"/>
                </a:solidFill>
                <a:effectLst/>
                <a:latin typeface="Arial" panose="020B0604020202020204" pitchFamily="34" charset="0"/>
              </a:rPr>
              <a:t>. </a:t>
            </a:r>
          </a:p>
          <a:p>
            <a:r>
              <a:rPr lang="en-US" sz="1800" b="0" i="0" dirty="0">
                <a:solidFill>
                  <a:srgbClr val="000000"/>
                </a:solidFill>
                <a:effectLst/>
                <a:latin typeface="Arial" panose="020B0604020202020204" pitchFamily="34" charset="0"/>
              </a:rPr>
              <a:t>The percentage by which overdose death </a:t>
            </a:r>
            <a:r>
              <a:rPr lang="en-US" sz="1800" b="0" i="0" u="sng" dirty="0">
                <a:solidFill>
                  <a:srgbClr val="000000"/>
                </a:solidFill>
                <a:effectLst/>
                <a:latin typeface="Arial" panose="020B0604020202020204" pitchFamily="34" charset="0"/>
              </a:rPr>
              <a:t>rates</a:t>
            </a:r>
            <a:r>
              <a:rPr lang="en-US" sz="1800" b="0" i="0" dirty="0">
                <a:solidFill>
                  <a:srgbClr val="000000"/>
                </a:solidFill>
                <a:effectLst/>
                <a:latin typeface="Arial" panose="020B0604020202020204" pitchFamily="34" charset="0"/>
              </a:rPr>
              <a:t> increased from pre-COVID-19 rates in 2019 to 2024 rates was highest for Black/African American people and Hispanic people with their rates increasing 94% and 62%, respectively. Before the COVID-19 pandemic, the overdose death rate for Black residents in North Carolina remained lower than that of white residents. However, since 2020, the rate among Black residents has climbed at a faster pace, and in 2023 the overdose death rate among Black residents surpassed the rate among white residents. American Indian/Indigenous populations also experienced a 51% increase in overdose death rates from 2019 to 2024.   </a:t>
            </a:r>
            <a:endParaRPr lang="en-US" sz="1800" b="0" i="0" u="none" strike="noStrike" dirty="0">
              <a:solidFill>
                <a:srgbClr val="000000"/>
              </a:solidFill>
              <a:effectLst/>
              <a:latin typeface="Calibri" panose="020F0502020204030204" pitchFamily="34" charset="0"/>
            </a:endParaRPr>
          </a:p>
          <a:p>
            <a:endParaRPr lang="en-US" sz="1800" b="0" i="0" dirty="0">
              <a:solidFill>
                <a:srgbClr val="000000"/>
              </a:solidFill>
              <a:effectLst/>
              <a:latin typeface="Arial" panose="020B0604020202020204" pitchFamily="34" charset="0"/>
            </a:endParaRPr>
          </a:p>
          <a:p>
            <a:endParaRPr lang="en-US" sz="1800"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dirty="0"/>
          </a:p>
        </p:txBody>
      </p:sp>
    </p:spTree>
    <p:extLst>
      <p:ext uri="{BB962C8B-B14F-4D97-AF65-F5344CB8AC3E}">
        <p14:creationId xmlns:p14="http://schemas.microsoft.com/office/powerpoint/2010/main" val="3577622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1" y="0"/>
            <a:ext cx="1881156" cy="6858000"/>
            <a:chOff x="6734366" y="0"/>
            <a:chExt cx="1881156"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734366" y="0"/>
              <a:ext cx="1189765" cy="6858000"/>
            </a:xfrm>
            <a:prstGeom prst="rect">
              <a:avLst/>
            </a:prstGeom>
          </p:spPr>
        </p:pic>
      </p:grpSp>
      <p:sp>
        <p:nvSpPr>
          <p:cNvPr id="15" name="Text Placeholder 13"/>
          <p:cNvSpPr>
            <a:spLocks noGrp="1"/>
          </p:cNvSpPr>
          <p:nvPr userDrawn="1">
            <p:ph type="body" sz="quarter" idx="10" hasCustomPrompt="1"/>
          </p:nvPr>
        </p:nvSpPr>
        <p:spPr>
          <a:xfrm>
            <a:off x="2768597" y="2051009"/>
            <a:ext cx="5774267" cy="2020824"/>
          </a:xfrm>
        </p:spPr>
        <p:txBody>
          <a:bodyPr anchor="ctr">
            <a:noAutofit/>
          </a:bodyPr>
          <a:lstStyle>
            <a:lvl1pPr marL="0" indent="0">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2768597" y="4071833"/>
            <a:ext cx="5774267" cy="948752"/>
          </a:xfrm>
        </p:spPr>
        <p:txBody>
          <a:bodyPr anchor="ctr">
            <a:noAutofit/>
          </a:bodyPr>
          <a:lstStyle>
            <a:lvl1pPr marL="0" indent="0">
              <a:lnSpc>
                <a:spcPct val="100000"/>
              </a:lnSpc>
              <a:spcBef>
                <a:spcPts val="0"/>
              </a:spcBef>
              <a:buNone/>
              <a:defRPr sz="18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2768597" y="5020585"/>
            <a:ext cx="5774267" cy="488226"/>
          </a:xfrm>
        </p:spPr>
        <p:txBody>
          <a:bodyPr anchor="ctr">
            <a:noAutofit/>
          </a:bodyPr>
          <a:lstStyle>
            <a:lvl1pPr marL="0" indent="0">
              <a:buNone/>
              <a:defRPr sz="15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2768597" y="1404678"/>
            <a:ext cx="5837764" cy="300082"/>
          </a:xfrm>
          <a:prstGeom prst="rect">
            <a:avLst/>
          </a:prstGeom>
          <a:noFill/>
        </p:spPr>
        <p:txBody>
          <a:bodyPr wrap="square" rtlCol="0">
            <a:spAutoFit/>
          </a:bodyPr>
          <a:lstStyle/>
          <a:p>
            <a:pPr lvl="0"/>
            <a:r>
              <a:rPr lang="en-US" sz="1350" b="0" i="0" dirty="0">
                <a:solidFill>
                  <a:schemeClr val="accent3">
                    <a:lumMod val="75000"/>
                  </a:schemeClr>
                </a:solidFill>
                <a:latin typeface="Arial" panose="020B0604020202020204" pitchFamily="34" charset="0"/>
                <a:ea typeface="Gotham Book" charset="0"/>
                <a:cs typeface="Arial" panose="020B0604020202020204" pitchFamily="34" charset="0"/>
              </a:rPr>
              <a:t>NC DEPARTMENT OF HEALTH AND HUMAN SERVICES</a:t>
            </a:r>
          </a:p>
        </p:txBody>
      </p:sp>
      <p:pic>
        <p:nvPicPr>
          <p:cNvPr id="2" name="Picture 1">
            <a:extLst>
              <a:ext uri="{FF2B5EF4-FFF2-40B4-BE49-F238E27FC236}">
                <a16:creationId xmlns:a16="http://schemas.microsoft.com/office/drawing/2014/main" id="{1047EF5E-9C37-0F66-ADEC-8485DCD764D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84684" y="483504"/>
            <a:ext cx="1901552" cy="1842348"/>
          </a:xfrm>
          <a:prstGeom prst="rect">
            <a:avLst/>
          </a:prstGeom>
        </p:spPr>
      </p:pic>
    </p:spTree>
    <p:extLst>
      <p:ext uri="{BB962C8B-B14F-4D97-AF65-F5344CB8AC3E}">
        <p14:creationId xmlns:p14="http://schemas.microsoft.com/office/powerpoint/2010/main" val="332922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7" name="Text Placeholder 4">
            <a:extLst>
              <a:ext uri="{FF2B5EF4-FFF2-40B4-BE49-F238E27FC236}">
                <a16:creationId xmlns:a16="http://schemas.microsoft.com/office/drawing/2014/main" id="{CBADC98A-F47E-7E30-D070-0C492241BAB7}"/>
              </a:ext>
            </a:extLst>
          </p:cNvPr>
          <p:cNvSpPr txBox="1">
            <a:spLocks/>
          </p:cNvSpPr>
          <p:nvPr userDrawn="1"/>
        </p:nvSpPr>
        <p:spPr>
          <a:xfrm>
            <a:off x="457200" y="6492240"/>
            <a:ext cx="4603315" cy="330200"/>
          </a:xfrm>
          <a:prstGeom prst="rect">
            <a:avLst/>
          </a:prstGeom>
        </p:spPr>
        <p:txBody>
          <a:bodyPr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b="1" i="0" dirty="0"/>
              <a:t>NCDHHS, Division of Public Health, Injury and Violence Prevention Branch | CORE Overdose Slides | 2024 Data Year</a:t>
            </a:r>
          </a:p>
        </p:txBody>
      </p:sp>
    </p:spTree>
    <p:extLst>
      <p:ext uri="{BB962C8B-B14F-4D97-AF65-F5344CB8AC3E}">
        <p14:creationId xmlns:p14="http://schemas.microsoft.com/office/powerpoint/2010/main" val="399739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5543241" y="0"/>
            <a:ext cx="1223320" cy="6858000"/>
          </a:xfrm>
          <a:prstGeom prst="rect">
            <a:avLst/>
          </a:prstGeom>
        </p:spPr>
      </p:pic>
      <p:pic>
        <p:nvPicPr>
          <p:cNvPr id="2" name="Picture 1">
            <a:extLst>
              <a:ext uri="{FF2B5EF4-FFF2-40B4-BE49-F238E27FC236}">
                <a16:creationId xmlns:a16="http://schemas.microsoft.com/office/drawing/2014/main" id="{78A86B39-3865-57BE-64FB-863D06D6C1ED}"/>
              </a:ext>
            </a:extLst>
          </p:cNvPr>
          <p:cNvPicPr>
            <a:picLocks noChangeAspect="1"/>
          </p:cNvPicPr>
          <p:nvPr userDrawn="1"/>
        </p:nvPicPr>
        <p:blipFill rotWithShape="1">
          <a:blip r:embed="rId2"/>
          <a:srcRect l="13568" r="51867"/>
          <a:stretch/>
        </p:blipFill>
        <p:spPr>
          <a:xfrm>
            <a:off x="6625281" y="0"/>
            <a:ext cx="2518720" cy="6858000"/>
          </a:xfrm>
          <a:prstGeom prst="rect">
            <a:avLst/>
          </a:prstGeom>
        </p:spPr>
      </p:pic>
      <p:sp>
        <p:nvSpPr>
          <p:cNvPr id="4" name="Text Placeholder 3"/>
          <p:cNvSpPr>
            <a:spLocks noGrp="1"/>
          </p:cNvSpPr>
          <p:nvPr>
            <p:ph type="body" sz="quarter" idx="10" hasCustomPrompt="1"/>
          </p:nvPr>
        </p:nvSpPr>
        <p:spPr>
          <a:xfrm>
            <a:off x="6269272" y="1097280"/>
            <a:ext cx="270708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269274" y="6155643"/>
            <a:ext cx="2552329" cy="330200"/>
          </a:xfrm>
        </p:spPr>
        <p:txBody>
          <a:bodyPr anchor="b">
            <a:noAutofit/>
          </a:bodyPr>
          <a:lstStyle>
            <a:lvl1pPr marL="0" indent="0">
              <a:lnSpc>
                <a:spcPct val="100000"/>
              </a:lnSpc>
              <a:spcBef>
                <a:spcPts val="0"/>
              </a:spcBef>
              <a:buNone/>
              <a:defRPr sz="900" b="0" i="1"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23" name="Title 1"/>
          <p:cNvSpPr>
            <a:spLocks noGrp="1"/>
          </p:cNvSpPr>
          <p:nvPr>
            <p:ph type="title" hasCustomPrompt="1"/>
          </p:nvPr>
        </p:nvSpPr>
        <p:spPr>
          <a:xfrm>
            <a:off x="6269274" y="457200"/>
            <a:ext cx="2707088"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A96B48B2-C16F-C55C-34B8-261CEA15F4FD}"/>
              </a:ext>
            </a:extLst>
          </p:cNvPr>
          <p:cNvSpPr>
            <a:spLocks noGrp="1"/>
          </p:cNvSpPr>
          <p:nvPr>
            <p:ph type="body" sz="quarter" idx="15" hasCustomPrompt="1"/>
          </p:nvPr>
        </p:nvSpPr>
        <p:spPr>
          <a:xfrm>
            <a:off x="318052"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C69D8539-6F7B-2D19-4A84-341CCAED173C}"/>
              </a:ext>
            </a:extLst>
          </p:cNvPr>
          <p:cNvSpPr>
            <a:spLocks noGrp="1"/>
          </p:cNvSpPr>
          <p:nvPr>
            <p:ph type="body" sz="quarter" idx="17" hasCustomPrompt="1"/>
          </p:nvPr>
        </p:nvSpPr>
        <p:spPr>
          <a:xfrm>
            <a:off x="295525" y="371475"/>
            <a:ext cx="4999038" cy="635000"/>
          </a:xfrm>
        </p:spPr>
        <p:txBody>
          <a:bodyPr/>
          <a:lstStyle>
            <a:lvl1pPr marL="0" indent="0">
              <a:buNone/>
              <a:defRPr sz="2400">
                <a:solidFill>
                  <a:srgbClr val="5C93D5"/>
                </a:solidFill>
              </a:defRPr>
            </a:lvl1pPr>
          </a:lstStyle>
          <a:p>
            <a:r>
              <a:rPr lang="en-US" sz="2000" dirty="0"/>
              <a:t>Click to add text</a:t>
            </a:r>
          </a:p>
        </p:txBody>
      </p:sp>
      <p:sp>
        <p:nvSpPr>
          <p:cNvPr id="7" name="Text Placeholder 4">
            <a:extLst>
              <a:ext uri="{FF2B5EF4-FFF2-40B4-BE49-F238E27FC236}">
                <a16:creationId xmlns:a16="http://schemas.microsoft.com/office/drawing/2014/main" id="{5AD02DFF-C967-00A2-E292-C3966E57D106}"/>
              </a:ext>
            </a:extLst>
          </p:cNvPr>
          <p:cNvSpPr>
            <a:spLocks noGrp="1"/>
          </p:cNvSpPr>
          <p:nvPr>
            <p:ph type="body" sz="quarter" idx="18" hasCustomPrompt="1"/>
          </p:nvPr>
        </p:nvSpPr>
        <p:spPr>
          <a:xfrm>
            <a:off x="274320" y="6492240"/>
            <a:ext cx="5224437"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dirty="0"/>
              <a:t>NCDHHS, Division of Public Health, Injury and Violence Prevention Branch | CORE Overdose Slides | 2024 Data Year</a:t>
            </a:r>
          </a:p>
        </p:txBody>
      </p:sp>
    </p:spTree>
    <p:extLst>
      <p:ext uri="{BB962C8B-B14F-4D97-AF65-F5344CB8AC3E}">
        <p14:creationId xmlns:p14="http://schemas.microsoft.com/office/powerpoint/2010/main" val="382279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308100" y="2514601"/>
            <a:ext cx="7564439" cy="3529013"/>
          </a:xfrm>
        </p:spPr>
        <p:txBody>
          <a:bodyPr>
            <a:noAutofit/>
          </a:bodyPr>
          <a:lstStyle>
            <a:lvl1pPr marL="0" indent="0" algn="ctr">
              <a:buNone/>
              <a:defRPr sz="1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327868" y="1097282"/>
            <a:ext cx="7537836" cy="1288733"/>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2" name="Text Placeholder 4">
            <a:extLst>
              <a:ext uri="{FF2B5EF4-FFF2-40B4-BE49-F238E27FC236}">
                <a16:creationId xmlns:a16="http://schemas.microsoft.com/office/drawing/2014/main" id="{AC9CE997-1F8E-4A09-22FE-93790DE5E555}"/>
              </a:ext>
            </a:extLst>
          </p:cNvPr>
          <p:cNvSpPr>
            <a:spLocks noGrp="1"/>
          </p:cNvSpPr>
          <p:nvPr>
            <p:ph type="body" sz="quarter" idx="16" hasCustomPrompt="1"/>
          </p:nvPr>
        </p:nvSpPr>
        <p:spPr>
          <a:xfrm>
            <a:off x="1188720" y="6492240"/>
            <a:ext cx="7890380"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dirty="0"/>
              <a:t>NCDHHS, Division of Public Health, Injury and Violence Prevention Branch | CORE Overdose Slides | 2024 Data Year</a:t>
            </a:r>
          </a:p>
        </p:txBody>
      </p:sp>
    </p:spTree>
    <p:extLst>
      <p:ext uri="{BB962C8B-B14F-4D97-AF65-F5344CB8AC3E}">
        <p14:creationId xmlns:p14="http://schemas.microsoft.com/office/powerpoint/2010/main" val="73762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622299"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4665132" y="1900238"/>
            <a:ext cx="3840480" cy="4086226"/>
          </a:xfrm>
        </p:spPr>
        <p:txBody>
          <a:bodyPr>
            <a:noAutofit/>
          </a:bodyPr>
          <a:lstStyle>
            <a:lvl1pPr marL="0" indent="0" algn="ctr">
              <a:buNone/>
              <a:defRPr sz="15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302150" y="1180769"/>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2" name="Text Placeholder 4">
            <a:extLst>
              <a:ext uri="{FF2B5EF4-FFF2-40B4-BE49-F238E27FC236}">
                <a16:creationId xmlns:a16="http://schemas.microsoft.com/office/drawing/2014/main" id="{68A49879-FA29-AA57-E37A-4E10165CA3E3}"/>
              </a:ext>
            </a:extLst>
          </p:cNvPr>
          <p:cNvSpPr>
            <a:spLocks noGrp="1"/>
          </p:cNvSpPr>
          <p:nvPr>
            <p:ph type="body" sz="quarter" idx="17" hasCustomPrompt="1"/>
          </p:nvPr>
        </p:nvSpPr>
        <p:spPr>
          <a:xfrm>
            <a:off x="274320" y="6492240"/>
            <a:ext cx="7890380" cy="330200"/>
          </a:xfrm>
        </p:spPr>
        <p:txBody>
          <a:bodyPr anchor="b">
            <a:noAutofit/>
          </a:bodyPr>
          <a:lstStyle>
            <a:lvl1pPr marL="0" indent="0">
              <a:lnSpc>
                <a:spcPct val="100000"/>
              </a:lnSpc>
              <a:spcBef>
                <a:spcPts val="0"/>
              </a:spcBef>
              <a:buNone/>
              <a:defRPr sz="900" b="1" i="0"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dirty="0"/>
              <a:t>NCDHHS, Division of Public Health, Injury and Violence Prevention Branch | CORE Overdose Slides | 2024 Data Year</a:t>
            </a:r>
          </a:p>
        </p:txBody>
      </p:sp>
    </p:spTree>
    <p:extLst>
      <p:ext uri="{BB962C8B-B14F-4D97-AF65-F5344CB8AC3E}">
        <p14:creationId xmlns:p14="http://schemas.microsoft.com/office/powerpoint/2010/main" val="173195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E8FB92-BB69-730C-9977-A0AD38F8B79F}"/>
              </a:ext>
            </a:extLst>
          </p:cNvPr>
          <p:cNvSpPr/>
          <p:nvPr userDrawn="1"/>
        </p:nvSpPr>
        <p:spPr>
          <a:xfrm>
            <a:off x="0" y="0"/>
            <a:ext cx="9144000" cy="6858000"/>
          </a:xfrm>
          <a:prstGeom prst="rect">
            <a:avLst/>
          </a:prstGeom>
          <a:solidFill>
            <a:srgbClr val="5C93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13">
            <a:extLst>
              <a:ext uri="{FF2B5EF4-FFF2-40B4-BE49-F238E27FC236}">
                <a16:creationId xmlns:a16="http://schemas.microsoft.com/office/drawing/2014/main" id="{EC8477E5-DFD4-9071-E66E-13E2B16743A7}"/>
              </a:ext>
            </a:extLst>
          </p:cNvPr>
          <p:cNvSpPr>
            <a:spLocks noGrp="1"/>
          </p:cNvSpPr>
          <p:nvPr>
            <p:ph type="body" sz="quarter" idx="10"/>
          </p:nvPr>
        </p:nvSpPr>
        <p:spPr>
          <a:xfrm>
            <a:off x="0" y="457199"/>
            <a:ext cx="9144000" cy="5943602"/>
          </a:xfrm>
          <a:prstGeom prst="rect">
            <a:avLst/>
          </a:prstGeom>
        </p:spPr>
        <p:txBody>
          <a:bodyPr anchor="ctr">
            <a:noAutofit/>
          </a:bodyPr>
          <a:lstStyle>
            <a:lvl1pPr marL="0" indent="0" algn="ctr">
              <a:buNone/>
              <a:defRPr sz="8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endParaRPr lang="en-US" dirty="0"/>
          </a:p>
        </p:txBody>
      </p:sp>
    </p:spTree>
    <p:extLst>
      <p:ext uri="{BB962C8B-B14F-4D97-AF65-F5344CB8AC3E}">
        <p14:creationId xmlns:p14="http://schemas.microsoft.com/office/powerpoint/2010/main" val="81234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302150" y="6155643"/>
            <a:ext cx="8073990" cy="330200"/>
          </a:xfrm>
        </p:spPr>
        <p:txBody>
          <a:bodyPr anchor="b">
            <a:noAutofit/>
          </a:bodyPr>
          <a:lstStyle>
            <a:lvl1pPr marL="0" indent="0">
              <a:lnSpc>
                <a:spcPct val="100000"/>
              </a:lnSpc>
              <a:spcBef>
                <a:spcPts val="0"/>
              </a:spcBef>
              <a:buNone/>
              <a:defRPr sz="9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r>
              <a:rPr lang="en-US" dirty="0"/>
              <a:t>NCDHHS, Division of Public Health, Injury and Violence Prevention Branch | CORE Overdose Slides | 2024 Data Year</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Tree>
    <p:extLst>
      <p:ext uri="{BB962C8B-B14F-4D97-AF65-F5344CB8AC3E}">
        <p14:creationId xmlns:p14="http://schemas.microsoft.com/office/powerpoint/2010/main" val="400233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1" y="0"/>
            <a:ext cx="8615522" cy="6858000"/>
            <a:chOff x="0" y="817927"/>
            <a:chExt cx="8615522" cy="6040073"/>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36659"/>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pic>
        <p:nvPicPr>
          <p:cNvPr id="3" name="Picture 2">
            <a:extLst>
              <a:ext uri="{FF2B5EF4-FFF2-40B4-BE49-F238E27FC236}">
                <a16:creationId xmlns:a16="http://schemas.microsoft.com/office/drawing/2014/main" id="{08C9684D-0917-1728-3DB5-7439936B54A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108094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415E447-67CB-38F0-7F39-21009ED2BF7B}"/>
              </a:ext>
            </a:extLst>
          </p:cNvPr>
          <p:cNvGrpSpPr/>
          <p:nvPr userDrawn="1"/>
        </p:nvGrpSpPr>
        <p:grpSpPr>
          <a:xfrm>
            <a:off x="1" y="0"/>
            <a:ext cx="8615522" cy="6858000"/>
            <a:chOff x="0" y="817927"/>
            <a:chExt cx="8615522" cy="6040073"/>
          </a:xfrm>
        </p:grpSpPr>
        <p:pic>
          <p:nvPicPr>
            <p:cNvPr id="11" name="Picture 10">
              <a:extLst>
                <a:ext uri="{FF2B5EF4-FFF2-40B4-BE49-F238E27FC236}">
                  <a16:creationId xmlns:a16="http://schemas.microsoft.com/office/drawing/2014/main" id="{F731FD75-6796-2534-1AB6-2922C3F0A7DE}"/>
                </a:ext>
              </a:extLst>
            </p:cNvPr>
            <p:cNvPicPr>
              <a:picLocks noChangeAspect="1"/>
            </p:cNvPicPr>
            <p:nvPr userDrawn="1"/>
          </p:nvPicPr>
          <p:blipFill>
            <a:blip r:embed="rId2"/>
            <a:stretch>
              <a:fillRect/>
            </a:stretch>
          </p:blipFill>
          <p:spPr>
            <a:xfrm>
              <a:off x="7392203" y="817927"/>
              <a:ext cx="1223319" cy="6040073"/>
            </a:xfrm>
            <a:prstGeom prst="rect">
              <a:avLst/>
            </a:prstGeom>
          </p:spPr>
        </p:pic>
        <p:pic>
          <p:nvPicPr>
            <p:cNvPr id="13" name="Picture 12">
              <a:extLst>
                <a:ext uri="{FF2B5EF4-FFF2-40B4-BE49-F238E27FC236}">
                  <a16:creationId xmlns:a16="http://schemas.microsoft.com/office/drawing/2014/main" id="{1845B209-2A84-9255-E14A-7DAE28C35D18}"/>
                </a:ext>
              </a:extLst>
            </p:cNvPr>
            <p:cNvPicPr>
              <a:picLocks noChangeAspect="1"/>
            </p:cNvPicPr>
            <p:nvPr userDrawn="1"/>
          </p:nvPicPr>
          <p:blipFill>
            <a:blip r:embed="rId3"/>
            <a:stretch>
              <a:fillRect/>
            </a:stretch>
          </p:blipFill>
          <p:spPr>
            <a:xfrm>
              <a:off x="0" y="817927"/>
              <a:ext cx="7924132" cy="6040073"/>
            </a:xfrm>
            <a:prstGeom prst="rect">
              <a:avLst/>
            </a:prstGeom>
          </p:spPr>
        </p:pic>
      </p:grpSp>
      <p:sp>
        <p:nvSpPr>
          <p:cNvPr id="15" name="Text Placeholder 13"/>
          <p:cNvSpPr>
            <a:spLocks noGrp="1"/>
          </p:cNvSpPr>
          <p:nvPr userDrawn="1">
            <p:ph type="body" sz="quarter" idx="10" hasCustomPrompt="1"/>
          </p:nvPr>
        </p:nvSpPr>
        <p:spPr>
          <a:xfrm>
            <a:off x="625472" y="1508084"/>
            <a:ext cx="5774267" cy="2020824"/>
          </a:xfrm>
        </p:spPr>
        <p:txBody>
          <a:bodyPr anchor="t">
            <a:noAutofit/>
          </a:bodyPr>
          <a:lstStyle>
            <a:lvl1pPr marL="0" indent="0">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257175" indent="0">
              <a:buNone/>
              <a:defRPr sz="2100">
                <a:latin typeface="Franklin Gothic Demi Cond" panose="020B0706030402020204" pitchFamily="34" charset="0"/>
              </a:defRPr>
            </a:lvl2pPr>
            <a:lvl3pPr marL="514350" indent="0">
              <a:buNone/>
              <a:defRPr sz="2100">
                <a:latin typeface="Franklin Gothic Demi Cond" panose="020B0706030402020204" pitchFamily="34" charset="0"/>
              </a:defRPr>
            </a:lvl3pPr>
            <a:lvl4pPr marL="771525" indent="0">
              <a:buNone/>
              <a:defRPr sz="2100">
                <a:latin typeface="Franklin Gothic Demi Cond" panose="020B0706030402020204" pitchFamily="34" charset="0"/>
              </a:defRPr>
            </a:lvl4pPr>
            <a:lvl5pPr marL="1028700" indent="0">
              <a:buNone/>
              <a:defRPr sz="21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userDrawn="1">
            <p:ph type="body" sz="quarter" idx="11" hasCustomPrompt="1"/>
          </p:nvPr>
        </p:nvSpPr>
        <p:spPr>
          <a:xfrm>
            <a:off x="625472" y="4757633"/>
            <a:ext cx="5774267" cy="948752"/>
          </a:xfrm>
        </p:spPr>
        <p:txBody>
          <a:bodyPr anchor="ctr">
            <a:noAutofit/>
          </a:bodyPr>
          <a:lstStyle>
            <a:lvl1pPr marL="0" indent="0">
              <a:lnSpc>
                <a:spcPct val="100000"/>
              </a:lnSpc>
              <a:spcBef>
                <a:spcPts val="0"/>
              </a:spcBef>
              <a:buNone/>
              <a:defRPr sz="18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userDrawn="1">
            <p:ph type="body" sz="quarter" idx="12" hasCustomPrompt="1"/>
          </p:nvPr>
        </p:nvSpPr>
        <p:spPr>
          <a:xfrm>
            <a:off x="625472" y="5706385"/>
            <a:ext cx="5774267" cy="488226"/>
          </a:xfrm>
        </p:spPr>
        <p:txBody>
          <a:bodyPr anchor="ctr">
            <a:noAutofit/>
          </a:bodyPr>
          <a:lstStyle>
            <a:lvl1pPr marL="0" indent="0">
              <a:buNone/>
              <a:defRPr sz="15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4" name="TextBox 3"/>
          <p:cNvSpPr txBox="1"/>
          <p:nvPr userDrawn="1"/>
        </p:nvSpPr>
        <p:spPr>
          <a:xfrm>
            <a:off x="625472" y="490279"/>
            <a:ext cx="5837764" cy="300082"/>
          </a:xfrm>
          <a:prstGeom prst="rect">
            <a:avLst/>
          </a:prstGeom>
          <a:noFill/>
        </p:spPr>
        <p:txBody>
          <a:bodyPr wrap="square" rtlCol="0">
            <a:spAutoFit/>
          </a:bodyPr>
          <a:lstStyle/>
          <a:p>
            <a:pPr lvl="0"/>
            <a:r>
              <a:rPr lang="en-US" sz="1350" b="0" i="0" dirty="0">
                <a:solidFill>
                  <a:schemeClr val="bg1"/>
                </a:solidFill>
                <a:latin typeface="Arial" panose="020B0604020202020204" pitchFamily="34" charset="0"/>
                <a:ea typeface="Gotham Book" charset="0"/>
                <a:cs typeface="Arial" panose="020B0604020202020204" pitchFamily="34" charset="0"/>
              </a:rPr>
              <a:t>NC DEPARTMENT OOF HEALTH AND HUMAN SERVICES</a:t>
            </a:r>
          </a:p>
        </p:txBody>
      </p:sp>
      <p:pic>
        <p:nvPicPr>
          <p:cNvPr id="2" name="Picture 1">
            <a:extLst>
              <a:ext uri="{FF2B5EF4-FFF2-40B4-BE49-F238E27FC236}">
                <a16:creationId xmlns:a16="http://schemas.microsoft.com/office/drawing/2014/main" id="{0A312150-D23A-A682-527E-C0DD54FFDE5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110311" y="4822613"/>
            <a:ext cx="1901552" cy="1842348"/>
          </a:xfrm>
          <a:prstGeom prst="rect">
            <a:avLst/>
          </a:prstGeom>
        </p:spPr>
      </p:pic>
    </p:spTree>
    <p:extLst>
      <p:ext uri="{BB962C8B-B14F-4D97-AF65-F5344CB8AC3E}">
        <p14:creationId xmlns:p14="http://schemas.microsoft.com/office/powerpoint/2010/main" val="540457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2150" y="1913839"/>
            <a:ext cx="8563554" cy="4142629"/>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02150" y="1273757"/>
            <a:ext cx="8563554"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3" name="Picture 2">
            <a:extLst>
              <a:ext uri="{FF2B5EF4-FFF2-40B4-BE49-F238E27FC236}">
                <a16:creationId xmlns:a16="http://schemas.microsoft.com/office/drawing/2014/main" id="{6DF221BC-4C4B-F888-1C4B-FDB6CC66828D}"/>
              </a:ext>
            </a:extLst>
          </p:cNvPr>
          <p:cNvPicPr>
            <a:picLocks noChangeAspect="1"/>
          </p:cNvPicPr>
          <p:nvPr userDrawn="1"/>
        </p:nvPicPr>
        <p:blipFill rotWithShape="1">
          <a:blip r:embed="rId2"/>
          <a:srcRect t="26307"/>
          <a:stretch/>
        </p:blipFill>
        <p:spPr>
          <a:xfrm>
            <a:off x="0" y="0"/>
            <a:ext cx="9144000" cy="1119096"/>
          </a:xfrm>
          <a:prstGeom prst="rect">
            <a:avLst/>
          </a:prstGeom>
        </p:spPr>
      </p:pic>
      <p:sp>
        <p:nvSpPr>
          <p:cNvPr id="6" name="Text Placeholder 4">
            <a:extLst>
              <a:ext uri="{FF2B5EF4-FFF2-40B4-BE49-F238E27FC236}">
                <a16:creationId xmlns:a16="http://schemas.microsoft.com/office/drawing/2014/main" id="{F0CFCE86-664D-A446-BE06-01C8C24E9E1B}"/>
              </a:ext>
            </a:extLst>
          </p:cNvPr>
          <p:cNvSpPr txBox="1">
            <a:spLocks/>
          </p:cNvSpPr>
          <p:nvPr userDrawn="1"/>
        </p:nvSpPr>
        <p:spPr>
          <a:xfrm>
            <a:off x="457200" y="6492240"/>
            <a:ext cx="8073990" cy="330200"/>
          </a:xfrm>
          <a:prstGeom prst="rect">
            <a:avLst/>
          </a:prstGeom>
        </p:spPr>
        <p:txBody>
          <a:bodyPr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b="1" i="0" dirty="0"/>
              <a:t>NCDHHS, Division of Public Health, Injury and Violence Prevention Branch | CORE Overdose Slides | 2024 Data Year</a:t>
            </a:r>
          </a:p>
        </p:txBody>
      </p:sp>
    </p:spTree>
    <p:extLst>
      <p:ext uri="{BB962C8B-B14F-4D97-AF65-F5344CB8AC3E}">
        <p14:creationId xmlns:p14="http://schemas.microsoft.com/office/powerpoint/2010/main" val="255588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27868"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1327869"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0" y="0"/>
            <a:ext cx="1223320" cy="6858000"/>
          </a:xfrm>
          <a:prstGeom prst="rect">
            <a:avLst/>
          </a:prstGeom>
        </p:spPr>
      </p:pic>
      <p:sp>
        <p:nvSpPr>
          <p:cNvPr id="3" name="Text Placeholder 4">
            <a:extLst>
              <a:ext uri="{FF2B5EF4-FFF2-40B4-BE49-F238E27FC236}">
                <a16:creationId xmlns:a16="http://schemas.microsoft.com/office/drawing/2014/main" id="{00DD594A-86A9-1092-C35B-DECC4D97EC47}"/>
              </a:ext>
            </a:extLst>
          </p:cNvPr>
          <p:cNvSpPr txBox="1">
            <a:spLocks/>
          </p:cNvSpPr>
          <p:nvPr userDrawn="1"/>
        </p:nvSpPr>
        <p:spPr>
          <a:xfrm>
            <a:off x="1188720" y="6492240"/>
            <a:ext cx="8073990" cy="330200"/>
          </a:xfrm>
          <a:prstGeom prst="rect">
            <a:avLst/>
          </a:prstGeom>
        </p:spPr>
        <p:txBody>
          <a:bodyPr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b="1" i="0" dirty="0"/>
              <a:t>NCDHHS, Division of Public Health, Injury and Violence Prevention Branch | CORE Overdose Slides | 2024 Data Year</a:t>
            </a:r>
          </a:p>
        </p:txBody>
      </p:sp>
    </p:spTree>
    <p:extLst>
      <p:ext uri="{BB962C8B-B14F-4D97-AF65-F5344CB8AC3E}">
        <p14:creationId xmlns:p14="http://schemas.microsoft.com/office/powerpoint/2010/main" val="34226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960917" y="1097280"/>
            <a:ext cx="3904787"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4960918" y="457200"/>
            <a:ext cx="3904787"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3464626" y="0"/>
            <a:ext cx="1223320" cy="6858000"/>
          </a:xfrm>
          <a:prstGeom prst="rect">
            <a:avLst/>
          </a:prstGeom>
        </p:spPr>
      </p:pic>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0" y="0"/>
            <a:ext cx="3464626" cy="6858000"/>
          </a:xfrm>
          <a:prstGeom prst="rect">
            <a:avLst/>
          </a:prstGeom>
        </p:spPr>
      </p:pic>
      <p:sp>
        <p:nvSpPr>
          <p:cNvPr id="3" name="Text Placeholder 3">
            <a:extLst>
              <a:ext uri="{FF2B5EF4-FFF2-40B4-BE49-F238E27FC236}">
                <a16:creationId xmlns:a16="http://schemas.microsoft.com/office/drawing/2014/main" id="{6C72F141-0BC1-B771-D9EC-0F58A0971F0A}"/>
              </a:ext>
            </a:extLst>
          </p:cNvPr>
          <p:cNvSpPr>
            <a:spLocks noGrp="1"/>
          </p:cNvSpPr>
          <p:nvPr>
            <p:ph type="body" sz="quarter" idx="15" hasCustomPrompt="1"/>
          </p:nvPr>
        </p:nvSpPr>
        <p:spPr>
          <a:xfrm>
            <a:off x="320634" y="1097280"/>
            <a:ext cx="3464628"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10" name="Text Placeholder 9">
            <a:extLst>
              <a:ext uri="{FF2B5EF4-FFF2-40B4-BE49-F238E27FC236}">
                <a16:creationId xmlns:a16="http://schemas.microsoft.com/office/drawing/2014/main" id="{05B43131-B470-DCC0-7691-B817E8C45E71}"/>
              </a:ext>
            </a:extLst>
          </p:cNvPr>
          <p:cNvSpPr>
            <a:spLocks noGrp="1"/>
          </p:cNvSpPr>
          <p:nvPr>
            <p:ph type="body" sz="quarter" idx="16" hasCustomPrompt="1"/>
          </p:nvPr>
        </p:nvSpPr>
        <p:spPr>
          <a:xfrm>
            <a:off x="320675" y="457200"/>
            <a:ext cx="3463925" cy="549275"/>
          </a:xfrm>
        </p:spPr>
        <p:txBody>
          <a:bodyPr/>
          <a:lstStyle>
            <a:lvl1pPr marL="0" indent="0">
              <a:buNone/>
              <a:defRPr>
                <a:solidFill>
                  <a:schemeClr val="bg1"/>
                </a:solidFill>
              </a:defRPr>
            </a:lvl1pPr>
          </a:lstStyle>
          <a:p>
            <a:r>
              <a:rPr lang="en-US" sz="2000" dirty="0"/>
              <a:t>Click to add text</a:t>
            </a:r>
          </a:p>
        </p:txBody>
      </p:sp>
    </p:spTree>
    <p:extLst>
      <p:ext uri="{BB962C8B-B14F-4D97-AF65-F5344CB8AC3E}">
        <p14:creationId xmlns:p14="http://schemas.microsoft.com/office/powerpoint/2010/main" val="2704859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3">
            <a:extLst>
              <a:ext uri="{FF2B5EF4-FFF2-40B4-BE49-F238E27FC236}">
                <a16:creationId xmlns:a16="http://schemas.microsoft.com/office/drawing/2014/main" id="{EB6DBAB4-676D-52D0-B288-5A4126010F42}"/>
              </a:ext>
            </a:extLst>
          </p:cNvPr>
          <p:cNvSpPr>
            <a:spLocks noGrp="1"/>
          </p:cNvSpPr>
          <p:nvPr>
            <p:ph type="body" sz="quarter" idx="15" hasCustomPrompt="1"/>
          </p:nvPr>
        </p:nvSpPr>
        <p:spPr>
          <a:xfrm>
            <a:off x="3867151" y="1097280"/>
            <a:ext cx="4998554"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9" name="Text Placeholder 8">
            <a:extLst>
              <a:ext uri="{FF2B5EF4-FFF2-40B4-BE49-F238E27FC236}">
                <a16:creationId xmlns:a16="http://schemas.microsoft.com/office/drawing/2014/main" id="{09F63C85-42E5-E3EC-9C26-982E8B3D1BE1}"/>
              </a:ext>
            </a:extLst>
          </p:cNvPr>
          <p:cNvSpPr>
            <a:spLocks noGrp="1"/>
          </p:cNvSpPr>
          <p:nvPr>
            <p:ph type="body" sz="quarter" idx="16" hasCustomPrompt="1"/>
          </p:nvPr>
        </p:nvSpPr>
        <p:spPr>
          <a:xfrm>
            <a:off x="3867150" y="337503"/>
            <a:ext cx="4999038" cy="668337"/>
          </a:xfrm>
        </p:spPr>
        <p:txBody>
          <a:bodyPr/>
          <a:lstStyle>
            <a:lvl1pPr marL="0" indent="0">
              <a:buNone/>
              <a:defRPr sz="2400">
                <a:solidFill>
                  <a:srgbClr val="5C93D5"/>
                </a:solidFill>
              </a:defRPr>
            </a:lvl1pPr>
          </a:lstStyle>
          <a:p>
            <a:r>
              <a:rPr lang="en-US" dirty="0"/>
              <a:t>Click to add title</a:t>
            </a:r>
          </a:p>
        </p:txBody>
      </p:sp>
    </p:spTree>
    <p:extLst>
      <p:ext uri="{BB962C8B-B14F-4D97-AF65-F5344CB8AC3E}">
        <p14:creationId xmlns:p14="http://schemas.microsoft.com/office/powerpoint/2010/main" val="279364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EFE423-D4C2-6B61-BA63-2EB1983062DB}"/>
              </a:ext>
            </a:extLst>
          </p:cNvPr>
          <p:cNvPicPr>
            <a:picLocks noChangeAspect="1"/>
          </p:cNvPicPr>
          <p:nvPr userDrawn="1"/>
        </p:nvPicPr>
        <p:blipFill rotWithShape="1">
          <a:blip r:embed="rId2"/>
          <a:srcRect l="13568" r="49989"/>
          <a:stretch/>
        </p:blipFill>
        <p:spPr>
          <a:xfrm rot="10800000">
            <a:off x="-1" y="0"/>
            <a:ext cx="3152900" cy="6858000"/>
          </a:xfrm>
          <a:prstGeom prst="rect">
            <a:avLst/>
          </a:prstGeom>
        </p:spPr>
      </p:pic>
      <p:sp>
        <p:nvSpPr>
          <p:cNvPr id="4" name="Text Placeholder 3"/>
          <p:cNvSpPr>
            <a:spLocks noGrp="1"/>
          </p:cNvSpPr>
          <p:nvPr>
            <p:ph type="body" sz="quarter" idx="10" hasCustomPrompt="1"/>
          </p:nvPr>
        </p:nvSpPr>
        <p:spPr>
          <a:xfrm>
            <a:off x="320634" y="1097280"/>
            <a:ext cx="2413661" cy="4937760"/>
          </a:xfrm>
        </p:spPr>
        <p:txBody>
          <a:bodyPr>
            <a:noAutofit/>
          </a:bodyPr>
          <a:lstStyle>
            <a:lvl1pPr marL="171450" indent="-171450">
              <a:lnSpc>
                <a:spcPct val="100000"/>
              </a:lnSpc>
              <a:spcBef>
                <a:spcPts val="900"/>
              </a:spcBef>
              <a:defRPr sz="21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8305801"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pic>
        <p:nvPicPr>
          <p:cNvPr id="6" name="Picture 5">
            <a:extLst>
              <a:ext uri="{FF2B5EF4-FFF2-40B4-BE49-F238E27FC236}">
                <a16:creationId xmlns:a16="http://schemas.microsoft.com/office/drawing/2014/main" id="{6EF3BE3B-675C-6430-630F-9168279D8447}"/>
              </a:ext>
            </a:extLst>
          </p:cNvPr>
          <p:cNvPicPr>
            <a:picLocks noChangeAspect="1"/>
          </p:cNvPicPr>
          <p:nvPr userDrawn="1"/>
        </p:nvPicPr>
        <p:blipFill rotWithShape="1">
          <a:blip r:embed="rId2"/>
          <a:srcRect l="13568"/>
          <a:stretch/>
        </p:blipFill>
        <p:spPr>
          <a:xfrm>
            <a:off x="2369128" y="0"/>
            <a:ext cx="1223320" cy="6858000"/>
          </a:xfrm>
          <a:prstGeom prst="rect">
            <a:avLst/>
          </a:prstGeom>
        </p:spPr>
      </p:pic>
      <p:sp>
        <p:nvSpPr>
          <p:cNvPr id="23" name="Title 1"/>
          <p:cNvSpPr>
            <a:spLocks noGrp="1"/>
          </p:cNvSpPr>
          <p:nvPr>
            <p:ph type="title" hasCustomPrompt="1"/>
          </p:nvPr>
        </p:nvSpPr>
        <p:spPr>
          <a:xfrm>
            <a:off x="320635" y="457200"/>
            <a:ext cx="2591789" cy="548640"/>
          </a:xfrm>
        </p:spPr>
        <p:txBody>
          <a:bodyPr anchor="t">
            <a:noAutofit/>
          </a:bodyPr>
          <a:lstStyle>
            <a:lvl1pPr algn="l">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3" name="Text Placeholder 4">
            <a:extLst>
              <a:ext uri="{FF2B5EF4-FFF2-40B4-BE49-F238E27FC236}">
                <a16:creationId xmlns:a16="http://schemas.microsoft.com/office/drawing/2014/main" id="{FFDE7B83-752F-70E0-275B-0471BEB547A4}"/>
              </a:ext>
            </a:extLst>
          </p:cNvPr>
          <p:cNvSpPr txBox="1">
            <a:spLocks/>
          </p:cNvSpPr>
          <p:nvPr userDrawn="1"/>
        </p:nvSpPr>
        <p:spPr>
          <a:xfrm>
            <a:off x="3566160" y="6492240"/>
            <a:ext cx="5222101" cy="330200"/>
          </a:xfrm>
          <a:prstGeom prst="rect">
            <a:avLst/>
          </a:prstGeom>
        </p:spPr>
        <p:txBody>
          <a:bodyPr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b="1" i="0" dirty="0"/>
              <a:t>NCDHHS, Division of Public Health, Injury and Violence Prevention Branch | CORE Overdose Slides | 2024 Data Year</a:t>
            </a:r>
          </a:p>
        </p:txBody>
      </p:sp>
    </p:spTree>
    <p:extLst>
      <p:ext uri="{BB962C8B-B14F-4D97-AF65-F5344CB8AC3E}">
        <p14:creationId xmlns:p14="http://schemas.microsoft.com/office/powerpoint/2010/main" val="66035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18052" y="1097280"/>
            <a:ext cx="7537836" cy="4937760"/>
          </a:xfrm>
        </p:spPr>
        <p:txBody>
          <a:bodyPr>
            <a:noAutofit/>
          </a:bodyPr>
          <a:lstStyle>
            <a:lvl1pPr marL="171450" indent="-171450">
              <a:lnSpc>
                <a:spcPct val="100000"/>
              </a:lnSpc>
              <a:spcBef>
                <a:spcPts val="900"/>
              </a:spcBef>
              <a:defRPr sz="21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nSpc>
                <a:spcPct val="100000"/>
              </a:lnSpc>
              <a:buFont typeface="Franklin Gothic Medium" panose="020B0603020102020204" pitchFamily="34" charset="0"/>
              <a:buChar char="−"/>
              <a:defRPr sz="18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nSpc>
                <a:spcPct val="100000"/>
              </a:lnSpc>
              <a:defRPr sz="15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22" name="Slide Number Placeholder 21"/>
          <p:cNvSpPr>
            <a:spLocks noGrp="1"/>
          </p:cNvSpPr>
          <p:nvPr>
            <p:ph type="sldNum" sz="quarter" idx="14"/>
          </p:nvPr>
        </p:nvSpPr>
        <p:spPr>
          <a:xfrm>
            <a:off x="7295985" y="6603788"/>
            <a:ext cx="564098" cy="284692"/>
          </a:xfrm>
          <a:prstGeom prst="rect">
            <a:avLst/>
          </a:prstGeom>
        </p:spPr>
        <p:txBody>
          <a:bodyPr/>
          <a:lstStyle>
            <a:lvl1pPr algn="r">
              <a:defRPr sz="675"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dirty="0"/>
          </a:p>
        </p:txBody>
      </p:sp>
      <p:sp>
        <p:nvSpPr>
          <p:cNvPr id="23" name="Title 1"/>
          <p:cNvSpPr>
            <a:spLocks noGrp="1"/>
          </p:cNvSpPr>
          <p:nvPr>
            <p:ph type="title" hasCustomPrompt="1"/>
          </p:nvPr>
        </p:nvSpPr>
        <p:spPr>
          <a:xfrm>
            <a:off x="318053" y="457200"/>
            <a:ext cx="7537836" cy="548640"/>
          </a:xfrm>
        </p:spPr>
        <p:txBody>
          <a:bodyPr anchor="t">
            <a:noAutofit/>
          </a:bodyPr>
          <a:lstStyle>
            <a:lvl1pPr algn="l">
              <a:defRPr sz="24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pic>
        <p:nvPicPr>
          <p:cNvPr id="6" name="Picture 5">
            <a:extLst>
              <a:ext uri="{FF2B5EF4-FFF2-40B4-BE49-F238E27FC236}">
                <a16:creationId xmlns:a16="http://schemas.microsoft.com/office/drawing/2014/main" id="{1D8452E2-608E-7385-0B1A-59C76320C329}"/>
              </a:ext>
            </a:extLst>
          </p:cNvPr>
          <p:cNvPicPr>
            <a:picLocks noChangeAspect="1"/>
          </p:cNvPicPr>
          <p:nvPr userDrawn="1"/>
        </p:nvPicPr>
        <p:blipFill rotWithShape="1">
          <a:blip r:embed="rId2"/>
          <a:srcRect l="13568"/>
          <a:stretch/>
        </p:blipFill>
        <p:spPr>
          <a:xfrm flipH="1">
            <a:off x="7920681" y="0"/>
            <a:ext cx="1223320" cy="6858000"/>
          </a:xfrm>
          <a:prstGeom prst="rect">
            <a:avLst/>
          </a:prstGeom>
        </p:spPr>
      </p:pic>
      <p:sp>
        <p:nvSpPr>
          <p:cNvPr id="3" name="Text Placeholder 4">
            <a:extLst>
              <a:ext uri="{FF2B5EF4-FFF2-40B4-BE49-F238E27FC236}">
                <a16:creationId xmlns:a16="http://schemas.microsoft.com/office/drawing/2014/main" id="{7DDEFF51-04C7-3A45-1B91-8E99D0EA7E99}"/>
              </a:ext>
            </a:extLst>
          </p:cNvPr>
          <p:cNvSpPr txBox="1">
            <a:spLocks/>
          </p:cNvSpPr>
          <p:nvPr userDrawn="1"/>
        </p:nvSpPr>
        <p:spPr>
          <a:xfrm>
            <a:off x="457200" y="6492240"/>
            <a:ext cx="8073990" cy="330200"/>
          </a:xfrm>
          <a:prstGeom prst="rect">
            <a:avLst/>
          </a:prstGeom>
        </p:spPr>
        <p:txBody>
          <a:bodyPr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b="1" i="0" dirty="0"/>
              <a:t>NCDHHS, Division of Public Health, Injury and Violence Prevention Branch | CORE Overdose Slides | 2024 Data Year</a:t>
            </a:r>
          </a:p>
        </p:txBody>
      </p:sp>
    </p:spTree>
    <p:extLst>
      <p:ext uri="{BB962C8B-B14F-4D97-AF65-F5344CB8AC3E}">
        <p14:creationId xmlns:p14="http://schemas.microsoft.com/office/powerpoint/2010/main" val="4245867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5751832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7" r:id="rId15"/>
  </p:sldLayoutIdLst>
  <p:hf sldNum="0" hdr="0" ftr="0" dt="0"/>
  <p:txStyles>
    <p:titleStyle>
      <a:lvl1pPr algn="l" defTabSz="514350" rtl="0" eaLnBrk="1" latinLnBrk="0" hangingPunct="1">
        <a:lnSpc>
          <a:spcPct val="90000"/>
        </a:lnSpc>
        <a:spcBef>
          <a:spcPct val="0"/>
        </a:spcBef>
        <a:buNone/>
        <a:defRPr sz="24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171450" indent="-171450" algn="l" defTabSz="514350" rtl="0" eaLnBrk="1" latinLnBrk="0" hangingPunct="1">
        <a:lnSpc>
          <a:spcPct val="90000"/>
        </a:lnSpc>
        <a:spcBef>
          <a:spcPts val="563"/>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opioiddatalab.ghost.io/"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www.ncbi.nlm.nih.gov/pmc/articles/PMC8802580/"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ncmedicaljournal.com/article/55415-people-experiencing-homelessness-in-nc-have-increased-mortality-including-high-overdose-violence-injury-and-chronic-disease-death-rates" TargetMode="External"/><Relationship Id="rId2" Type="http://schemas.openxmlformats.org/officeDocument/2006/relationships/hyperlink" Target="https://www.dph.ncdhhs.gov/chronic-disease-and-injury/injury-and-violence-prevention/homelessness-injuries-nc-fact-sheet-2025/open"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overdose-epidemic-dat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25.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Plan%20https:/www.ncdhhs.gov/about/department-initiatives/opioid-epidemic/north-carolinas-opioid-action-pla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ncdhhs.gov/about/department-initiatives/overdose-epidemic/nc-opioid-and-prescription-drug-abuse-advisory-committee"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SubstanceUseData@dhhs.nc.gov" TargetMode="External"/><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dph.ncdhhs.gov/programs/chronic-disease-and-injury/injury-and-violence-prevention-branch/north-carolina-overdose-epidemic-data" TargetMode="External"/><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outlook.office365.com/owa/calendar/IVPBDataSupport@ncconnect.onmicrosoft.com/booking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SubstanceUseData@dhhs.nc.gov"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gcc02.safelinks.protection.outlook.com/?url=https%3A%2F%2Fnccd.cdc.gov%2FDPH_ARDI%2Fdefault%2Fdefault.aspx&amp;data=05%7C02%7CMaryBeth.Cox%40dhhs.nc.gov%7Ca142e900e3aa4b5231dc08dd658dc773%7C7a7681dcb9d0449a85c3ecc26cd7ed19%7C0%7C0%7C638778381796136578%7CUnknown%7CTWFpbGZsb3d8eyJFbXB0eU1hcGkiOnRydWUsIlYiOiIwLjAuMDAwMCIsIlAiOiJXaW4zMiIsIkFOIjoiTWFpbCIsIldUIjoyfQ%3D%3D%7C0%7C%7C%7C&amp;sdata=QRej%2F9W2JKh2HJXFhLHx903BIGhkVOCT9Id65NtWAno%3D&amp;reserved=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2743200" y="2051050"/>
            <a:ext cx="5773738" cy="20208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5143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7375E"/>
                </a:solidFill>
                <a:effectLst/>
                <a:uLnTx/>
                <a:uFillTx/>
                <a:latin typeface="+mn-lt"/>
                <a:ea typeface="Arial" panose="020B0604020202020204" pitchFamily="34" charset="0"/>
                <a:cs typeface="Arial" panose="020B0604020202020204" pitchFamily="34" charset="0"/>
              </a:rPr>
              <a:t>NC Overdose Data: Trends and Surveillance</a:t>
            </a:r>
          </a:p>
        </p:txBody>
      </p:sp>
      <p:sp>
        <p:nvSpPr>
          <p:cNvPr id="7" name="Text Placeholder 6">
            <a:extLst>
              <a:ext uri="{FF2B5EF4-FFF2-40B4-BE49-F238E27FC236}">
                <a16:creationId xmlns:a16="http://schemas.microsoft.com/office/drawing/2014/main" id="{29121C59-F33E-4BCC-9F83-906F6DDEE11A}"/>
              </a:ext>
            </a:extLst>
          </p:cNvPr>
          <p:cNvSpPr>
            <a:spLocks noGrp="1"/>
          </p:cNvSpPr>
          <p:nvPr>
            <p:ph type="body" sz="quarter" idx="11"/>
          </p:nvPr>
        </p:nvSpPr>
        <p:spPr>
          <a:xfrm>
            <a:off x="2743200" y="4071833"/>
            <a:ext cx="5774267" cy="948752"/>
          </a:xfrm>
        </p:spPr>
        <p:txBody>
          <a:bodyPr/>
          <a:lstStyle/>
          <a:p>
            <a:r>
              <a:rPr lang="en-US" dirty="0">
                <a:solidFill>
                  <a:srgbClr val="17375E"/>
                </a:solidFill>
                <a:latin typeface="+mn-lt"/>
              </a:rPr>
              <a:t>Division of Public Health</a:t>
            </a:r>
            <a:br>
              <a:rPr lang="en-US" dirty="0">
                <a:solidFill>
                  <a:srgbClr val="17375E"/>
                </a:solidFill>
                <a:latin typeface="+mn-lt"/>
              </a:rPr>
            </a:br>
            <a:r>
              <a:rPr lang="en-US" dirty="0">
                <a:solidFill>
                  <a:srgbClr val="17375E"/>
                </a:solidFill>
                <a:latin typeface="+mn-lt"/>
              </a:rPr>
              <a:t>Injury and Violence Prevention Branch</a:t>
            </a:r>
          </a:p>
        </p:txBody>
      </p:sp>
      <p:sp>
        <p:nvSpPr>
          <p:cNvPr id="8" name="Text Placeholder 7">
            <a:extLst>
              <a:ext uri="{FF2B5EF4-FFF2-40B4-BE49-F238E27FC236}">
                <a16:creationId xmlns:a16="http://schemas.microsoft.com/office/drawing/2014/main" id="{6260882E-37BA-4C65-8ADD-9CB0AB10FD0D}"/>
              </a:ext>
            </a:extLst>
          </p:cNvPr>
          <p:cNvSpPr>
            <a:spLocks noGrp="1"/>
          </p:cNvSpPr>
          <p:nvPr>
            <p:ph type="body" sz="quarter" idx="12"/>
          </p:nvPr>
        </p:nvSpPr>
        <p:spPr>
          <a:xfrm>
            <a:off x="2743200" y="5020585"/>
            <a:ext cx="5774267" cy="488226"/>
          </a:xfrm>
        </p:spPr>
        <p:txBody>
          <a:bodyPr/>
          <a:lstStyle/>
          <a:p>
            <a:r>
              <a:rPr lang="en-US" dirty="0">
                <a:solidFill>
                  <a:srgbClr val="17375E"/>
                </a:solidFill>
              </a:rPr>
              <a:t>Data through 2024</a:t>
            </a:r>
          </a:p>
        </p:txBody>
      </p:sp>
      <p:sp>
        <p:nvSpPr>
          <p:cNvPr id="2" name="TextBox 1">
            <a:extLst>
              <a:ext uri="{FF2B5EF4-FFF2-40B4-BE49-F238E27FC236}">
                <a16:creationId xmlns:a16="http://schemas.microsoft.com/office/drawing/2014/main" id="{CCF5BDD2-0CE0-5EB5-D2CB-5CAD35F1E1E0}"/>
              </a:ext>
            </a:extLst>
          </p:cNvPr>
          <p:cNvSpPr txBox="1"/>
          <p:nvPr/>
        </p:nvSpPr>
        <p:spPr>
          <a:xfrm>
            <a:off x="2136710" y="5969337"/>
            <a:ext cx="6368053" cy="923330"/>
          </a:xfrm>
          <a:prstGeom prst="rect">
            <a:avLst/>
          </a:prstGeom>
          <a:noFill/>
        </p:spPr>
        <p:txBody>
          <a:bodyPr wrap="square" rtlCol="0">
            <a:spAutoFit/>
          </a:bodyPr>
          <a:lstStyle/>
          <a:p>
            <a:r>
              <a:rPr lang="en-US" sz="900" dirty="0"/>
              <a:t>This slide deck was supported by the Centers for Disease Control and Prevention (CDC) of the U.S. Department of Health and Human Services (HHS) as part of the Overdose Data to Action in States (CDC-RFA-CE-23-0002) cooperative agreement award totaling $4,950,273 annually with 100% funded by CDC/HHS. The contents are those of the author(s) and do not necessarily represent the official views of, nor an endorsement by, CDC/HHS or the U.S. Government.</a:t>
            </a:r>
          </a:p>
          <a:p>
            <a:endParaRPr lang="en-US" dirty="0"/>
          </a:p>
        </p:txBody>
      </p:sp>
    </p:spTree>
    <p:extLst>
      <p:ext uri="{BB962C8B-B14F-4D97-AF65-F5344CB8AC3E}">
        <p14:creationId xmlns:p14="http://schemas.microsoft.com/office/powerpoint/2010/main" val="2851362933"/>
      </p:ext>
    </p:extLst>
  </p:cSld>
  <p:clrMapOvr>
    <a:masterClrMapping/>
  </p:clrMapOvr>
  <mc:AlternateContent xmlns:mc="http://schemas.openxmlformats.org/markup-compatibility/2006" xmlns:p14="http://schemas.microsoft.com/office/powerpoint/2010/main">
    <mc:Choice Requires="p14">
      <p:transition spd="slow" p14:dur="2000" advTm="45512"/>
    </mc:Choice>
    <mc:Fallback xmlns="">
      <p:transition spd="slow" advTm="455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F7CFE98-7A64-9AEE-EFAA-F866B5CD5A80}"/>
              </a:ext>
            </a:extLst>
          </p:cNvPr>
          <p:cNvSpPr>
            <a:spLocks noGrp="1"/>
          </p:cNvSpPr>
          <p:nvPr>
            <p:ph type="title"/>
          </p:nvPr>
        </p:nvSpPr>
        <p:spPr>
          <a:xfrm>
            <a:off x="274320" y="1143000"/>
            <a:ext cx="8564563" cy="1202273"/>
          </a:xfrm>
          <a:prstGeom prst="rect">
            <a:avLst/>
          </a:prstGeom>
        </p:spPr>
        <p:txBody>
          <a:bodyPr/>
          <a:lstStyle/>
          <a:p>
            <a:r>
              <a:rPr lang="en-US" dirty="0">
                <a:solidFill>
                  <a:schemeClr val="tx2">
                    <a:lumMod val="60000"/>
                    <a:lumOff val="40000"/>
                  </a:schemeClr>
                </a:solidFill>
                <a:latin typeface="+mn-lt"/>
                <a:cs typeface="Calibri" panose="020F0502020204030204" pitchFamily="34" charset="0"/>
              </a:rPr>
              <a:t>Despite the decrease in 2024, fatal overdose rates for many populations remain higher than rates were prior to the start of the COVID-19 pandemic</a:t>
            </a:r>
            <a:endParaRPr lang="en-US" dirty="0">
              <a:solidFill>
                <a:schemeClr val="tx2">
                  <a:lumMod val="60000"/>
                  <a:lumOff val="40000"/>
                </a:schemeClr>
              </a:solidFill>
              <a:latin typeface="+mn-lt"/>
            </a:endParaRPr>
          </a:p>
        </p:txBody>
      </p:sp>
      <p:graphicFrame>
        <p:nvGraphicFramePr>
          <p:cNvPr id="7" name="Table 6">
            <a:extLst>
              <a:ext uri="{FF2B5EF4-FFF2-40B4-BE49-F238E27FC236}">
                <a16:creationId xmlns:a16="http://schemas.microsoft.com/office/drawing/2014/main" id="{9A8D45D3-22F8-2F50-08F0-E4B4589F7C39}"/>
              </a:ext>
            </a:extLst>
          </p:cNvPr>
          <p:cNvGraphicFramePr>
            <a:graphicFrameLocks noGrp="1"/>
          </p:cNvGraphicFramePr>
          <p:nvPr>
            <p:extLst>
              <p:ext uri="{D42A27DB-BD31-4B8C-83A1-F6EECF244321}">
                <p14:modId xmlns:p14="http://schemas.microsoft.com/office/powerpoint/2010/main" val="553427858"/>
              </p:ext>
            </p:extLst>
          </p:nvPr>
        </p:nvGraphicFramePr>
        <p:xfrm>
          <a:off x="790113" y="2390993"/>
          <a:ext cx="7320218" cy="2775891"/>
        </p:xfrm>
        <a:graphic>
          <a:graphicData uri="http://schemas.openxmlformats.org/drawingml/2006/table">
            <a:tbl>
              <a:tblPr firstRow="1" bandRow="1">
                <a:tableStyleId>{21E4AEA4-8DFA-4A89-87EB-49C32662AFE0}</a:tableStyleId>
              </a:tblPr>
              <a:tblGrid>
                <a:gridCol w="2976691">
                  <a:extLst>
                    <a:ext uri="{9D8B030D-6E8A-4147-A177-3AD203B41FA5}">
                      <a16:colId xmlns:a16="http://schemas.microsoft.com/office/drawing/2014/main" val="729622736"/>
                    </a:ext>
                  </a:extLst>
                </a:gridCol>
                <a:gridCol w="1499616">
                  <a:extLst>
                    <a:ext uri="{9D8B030D-6E8A-4147-A177-3AD203B41FA5}">
                      <a16:colId xmlns:a16="http://schemas.microsoft.com/office/drawing/2014/main" val="4283427440"/>
                    </a:ext>
                  </a:extLst>
                </a:gridCol>
                <a:gridCol w="1389888">
                  <a:extLst>
                    <a:ext uri="{9D8B030D-6E8A-4147-A177-3AD203B41FA5}">
                      <a16:colId xmlns:a16="http://schemas.microsoft.com/office/drawing/2014/main" val="2027400823"/>
                    </a:ext>
                  </a:extLst>
                </a:gridCol>
                <a:gridCol w="1454023">
                  <a:extLst>
                    <a:ext uri="{9D8B030D-6E8A-4147-A177-3AD203B41FA5}">
                      <a16:colId xmlns:a16="http://schemas.microsoft.com/office/drawing/2014/main" val="1824781279"/>
                    </a:ext>
                  </a:extLst>
                </a:gridCol>
              </a:tblGrid>
              <a:tr h="428177">
                <a:tc>
                  <a:txBody>
                    <a:bodyPr/>
                    <a:lstStyle/>
                    <a:p>
                      <a:pPr algn="ctr" rtl="0" fontAlgn="base">
                        <a:lnSpc>
                          <a:spcPts val="1350"/>
                        </a:lnSpc>
                        <a:buNone/>
                      </a:pPr>
                      <a:r>
                        <a:rPr lang="en-US" sz="1600" b="0" i="0" dirty="0">
                          <a:effectLst/>
                          <a:latin typeface="Arial" panose="020B0604020202020204" pitchFamily="34" charset="0"/>
                        </a:rPr>
                        <a:t>Rate per 100,000 residents </a:t>
                      </a:r>
                    </a:p>
                  </a:txBody>
                  <a:tcPr anchor="ctr">
                    <a:solidFill>
                      <a:schemeClr val="tx2"/>
                    </a:solidFill>
                  </a:tcPr>
                </a:tc>
                <a:tc>
                  <a:txBody>
                    <a:bodyPr/>
                    <a:lstStyle/>
                    <a:p>
                      <a:pPr algn="ctr" rtl="0" fontAlgn="base">
                        <a:lnSpc>
                          <a:spcPts val="1350"/>
                        </a:lnSpc>
                        <a:buNone/>
                      </a:pPr>
                      <a:r>
                        <a:rPr lang="en-US" sz="1800" b="0" i="0" dirty="0">
                          <a:effectLst/>
                          <a:latin typeface="Arial" panose="020B0604020202020204" pitchFamily="34" charset="0"/>
                        </a:rPr>
                        <a:t>2019 rate </a:t>
                      </a:r>
                      <a:endParaRPr lang="en-US" sz="1200" b="0" i="0" dirty="0">
                        <a:effectLst/>
                      </a:endParaRPr>
                    </a:p>
                  </a:txBody>
                  <a:tcPr anchor="ctr">
                    <a:solidFill>
                      <a:schemeClr val="tx2"/>
                    </a:solidFill>
                  </a:tcPr>
                </a:tc>
                <a:tc>
                  <a:txBody>
                    <a:bodyPr/>
                    <a:lstStyle/>
                    <a:p>
                      <a:pPr algn="ctr" rtl="0" fontAlgn="base">
                        <a:lnSpc>
                          <a:spcPts val="1350"/>
                        </a:lnSpc>
                        <a:buNone/>
                      </a:pPr>
                      <a:r>
                        <a:rPr lang="en-US" sz="1800" b="0" i="0" dirty="0">
                          <a:effectLst/>
                          <a:latin typeface="Arial" panose="020B0604020202020204" pitchFamily="34" charset="0"/>
                        </a:rPr>
                        <a:t>2024 rate </a:t>
                      </a:r>
                      <a:endParaRPr lang="en-US" sz="1200" b="0" i="0" dirty="0">
                        <a:effectLst/>
                      </a:endParaRPr>
                    </a:p>
                  </a:txBody>
                  <a:tcPr anchor="ctr">
                    <a:solidFill>
                      <a:schemeClr val="tx2"/>
                    </a:solidFill>
                  </a:tcPr>
                </a:tc>
                <a:tc>
                  <a:txBody>
                    <a:bodyPr/>
                    <a:lstStyle/>
                    <a:p>
                      <a:pPr algn="ctr" rtl="0" fontAlgn="base">
                        <a:lnSpc>
                          <a:spcPts val="1350"/>
                        </a:lnSpc>
                        <a:buNone/>
                      </a:pPr>
                      <a:r>
                        <a:rPr lang="en-US" sz="1800" b="0" i="0" dirty="0">
                          <a:effectLst/>
                          <a:latin typeface="Arial" panose="020B0604020202020204" pitchFamily="34" charset="0"/>
                        </a:rPr>
                        <a:t>Increase </a:t>
                      </a:r>
                      <a:endParaRPr lang="en-US" sz="1200" b="0" i="0" dirty="0">
                        <a:effectLst/>
                      </a:endParaRPr>
                    </a:p>
                  </a:txBody>
                  <a:tcPr anchor="ctr">
                    <a:solidFill>
                      <a:schemeClr val="tx2"/>
                    </a:solidFill>
                  </a:tcPr>
                </a:tc>
                <a:extLst>
                  <a:ext uri="{0D108BD9-81ED-4DB2-BD59-A6C34878D82A}">
                    <a16:rowId xmlns:a16="http://schemas.microsoft.com/office/drawing/2014/main" val="2106944922"/>
                  </a:ext>
                </a:extLst>
              </a:tr>
              <a:tr h="524958">
                <a:tc>
                  <a:txBody>
                    <a:bodyPr/>
                    <a:lstStyle/>
                    <a:p>
                      <a:pPr algn="l" rtl="0" fontAlgn="base">
                        <a:lnSpc>
                          <a:spcPts val="1350"/>
                        </a:lnSpc>
                        <a:buNone/>
                      </a:pPr>
                      <a:r>
                        <a:rPr lang="en-US" sz="2000" b="0" i="0" dirty="0">
                          <a:effectLst/>
                          <a:latin typeface="Arial" panose="020B0604020202020204" pitchFamily="34" charset="0"/>
                        </a:rPr>
                        <a:t>Black*</a:t>
                      </a:r>
                      <a:endParaRPr lang="en-US" sz="1400" b="0" i="0" dirty="0">
                        <a:effectLst/>
                      </a:endParaRPr>
                    </a:p>
                  </a:txBody>
                  <a:tcPr anchor="ctr"/>
                </a:tc>
                <a:tc>
                  <a:txBody>
                    <a:bodyPr/>
                    <a:lstStyle/>
                    <a:p>
                      <a:pPr algn="ctr" rtl="0" fontAlgn="base">
                        <a:lnSpc>
                          <a:spcPts val="1350"/>
                        </a:lnSpc>
                        <a:buNone/>
                      </a:pPr>
                      <a:r>
                        <a:rPr lang="en-US" sz="1800" b="0" i="0" dirty="0">
                          <a:effectLst/>
                        </a:rPr>
                        <a:t>16.7</a:t>
                      </a:r>
                    </a:p>
                  </a:txBody>
                  <a:tcPr anchor="ctr"/>
                </a:tc>
                <a:tc>
                  <a:txBody>
                    <a:bodyPr/>
                    <a:lstStyle/>
                    <a:p>
                      <a:pPr algn="ctr" rtl="0" fontAlgn="base">
                        <a:lnSpc>
                          <a:spcPts val="1350"/>
                        </a:lnSpc>
                        <a:buNone/>
                      </a:pPr>
                      <a:r>
                        <a:rPr lang="en-US" sz="1800" b="0" i="0" dirty="0">
                          <a:effectLst/>
                        </a:rPr>
                        <a:t>32.4</a:t>
                      </a:r>
                    </a:p>
                  </a:txBody>
                  <a:tcPr anchor="ctr"/>
                </a:tc>
                <a:tc>
                  <a:txBody>
                    <a:bodyPr/>
                    <a:lstStyle/>
                    <a:p>
                      <a:pPr algn="ctr" rtl="0" fontAlgn="base">
                        <a:lnSpc>
                          <a:spcPts val="1350"/>
                        </a:lnSpc>
                        <a:buNone/>
                      </a:pPr>
                      <a:r>
                        <a:rPr lang="en-US" sz="1800" b="0" i="0" dirty="0">
                          <a:effectLst/>
                        </a:rPr>
                        <a:t>94%</a:t>
                      </a:r>
                    </a:p>
                  </a:txBody>
                  <a:tcPr anchor="ctr"/>
                </a:tc>
                <a:extLst>
                  <a:ext uri="{0D108BD9-81ED-4DB2-BD59-A6C34878D82A}">
                    <a16:rowId xmlns:a16="http://schemas.microsoft.com/office/drawing/2014/main" val="357329321"/>
                  </a:ext>
                </a:extLst>
              </a:tr>
              <a:tr h="428177">
                <a:tc>
                  <a:txBody>
                    <a:bodyPr/>
                    <a:lstStyle/>
                    <a:p>
                      <a:pPr algn="l" rtl="0" fontAlgn="base">
                        <a:lnSpc>
                          <a:spcPts val="1350"/>
                        </a:lnSpc>
                        <a:buNone/>
                      </a:pPr>
                      <a:r>
                        <a:rPr lang="en-US" sz="2000" b="0" i="0" dirty="0">
                          <a:effectLst/>
                          <a:latin typeface="Arial" panose="020B0604020202020204" pitchFamily="34" charset="0"/>
                        </a:rPr>
                        <a:t>Hispanic </a:t>
                      </a:r>
                      <a:endParaRPr lang="en-US" sz="1400" b="0" i="0" dirty="0">
                        <a:effectLst/>
                      </a:endParaRPr>
                    </a:p>
                  </a:txBody>
                  <a:tcPr anchor="ctr"/>
                </a:tc>
                <a:tc>
                  <a:txBody>
                    <a:bodyPr/>
                    <a:lstStyle/>
                    <a:p>
                      <a:pPr algn="ctr" rtl="0" fontAlgn="base">
                        <a:lnSpc>
                          <a:spcPts val="1350"/>
                        </a:lnSpc>
                        <a:buNone/>
                      </a:pPr>
                      <a:r>
                        <a:rPr lang="en-US" sz="1800" b="0" i="0" dirty="0">
                          <a:effectLst/>
                        </a:rPr>
                        <a:t>6.5</a:t>
                      </a:r>
                    </a:p>
                  </a:txBody>
                  <a:tcPr anchor="ctr"/>
                </a:tc>
                <a:tc>
                  <a:txBody>
                    <a:bodyPr/>
                    <a:lstStyle/>
                    <a:p>
                      <a:pPr algn="ctr" rtl="0" fontAlgn="base">
                        <a:lnSpc>
                          <a:spcPts val="1350"/>
                        </a:lnSpc>
                        <a:buNone/>
                      </a:pPr>
                      <a:r>
                        <a:rPr lang="en-US" sz="1800" b="0" i="0" dirty="0">
                          <a:effectLst/>
                        </a:rPr>
                        <a:t>10.6</a:t>
                      </a:r>
                    </a:p>
                  </a:txBody>
                  <a:tcPr anchor="ctr"/>
                </a:tc>
                <a:tc>
                  <a:txBody>
                    <a:bodyPr/>
                    <a:lstStyle/>
                    <a:p>
                      <a:pPr algn="ctr" rtl="0" fontAlgn="base">
                        <a:lnSpc>
                          <a:spcPts val="1350"/>
                        </a:lnSpc>
                        <a:buNone/>
                      </a:pPr>
                      <a:r>
                        <a:rPr lang="en-US" sz="1800" b="0" i="0" dirty="0">
                          <a:effectLst/>
                        </a:rPr>
                        <a:t>62%</a:t>
                      </a:r>
                    </a:p>
                  </a:txBody>
                  <a:tcPr anchor="ctr"/>
                </a:tc>
                <a:extLst>
                  <a:ext uri="{0D108BD9-81ED-4DB2-BD59-A6C34878D82A}">
                    <a16:rowId xmlns:a16="http://schemas.microsoft.com/office/drawing/2014/main" val="1236301496"/>
                  </a:ext>
                </a:extLst>
              </a:tr>
              <a:tr h="538225">
                <a:tc>
                  <a:txBody>
                    <a:bodyPr/>
                    <a:lstStyle/>
                    <a:p>
                      <a:pPr algn="l" rtl="0" fontAlgn="base">
                        <a:lnSpc>
                          <a:spcPts val="1350"/>
                        </a:lnSpc>
                        <a:buNone/>
                      </a:pPr>
                      <a:r>
                        <a:rPr lang="en-US" sz="2000" b="0" i="0" dirty="0">
                          <a:effectLst/>
                          <a:latin typeface="Arial" panose="020B0604020202020204" pitchFamily="34" charset="0"/>
                        </a:rPr>
                        <a:t>American Indian* </a:t>
                      </a:r>
                      <a:endParaRPr lang="en-US" sz="1400" b="0" i="0" dirty="0">
                        <a:effectLst/>
                      </a:endParaRPr>
                    </a:p>
                  </a:txBody>
                  <a:tcPr anchor="ctr"/>
                </a:tc>
                <a:tc>
                  <a:txBody>
                    <a:bodyPr/>
                    <a:lstStyle/>
                    <a:p>
                      <a:pPr algn="ctr" rtl="0" fontAlgn="base">
                        <a:lnSpc>
                          <a:spcPts val="1350"/>
                        </a:lnSpc>
                        <a:buNone/>
                      </a:pPr>
                      <a:r>
                        <a:rPr lang="en-US" sz="1800" b="0" i="0" dirty="0">
                          <a:effectLst/>
                        </a:rPr>
                        <a:t>46.1</a:t>
                      </a:r>
                    </a:p>
                  </a:txBody>
                  <a:tcPr anchor="ctr"/>
                </a:tc>
                <a:tc>
                  <a:txBody>
                    <a:bodyPr/>
                    <a:lstStyle/>
                    <a:p>
                      <a:pPr algn="ctr" rtl="0" fontAlgn="base">
                        <a:lnSpc>
                          <a:spcPts val="1350"/>
                        </a:lnSpc>
                        <a:buNone/>
                      </a:pPr>
                      <a:r>
                        <a:rPr lang="en-US" sz="1800" b="0" i="0" dirty="0">
                          <a:effectLst/>
                        </a:rPr>
                        <a:t>69.5</a:t>
                      </a:r>
                    </a:p>
                  </a:txBody>
                  <a:tcPr anchor="ctr"/>
                </a:tc>
                <a:tc>
                  <a:txBody>
                    <a:bodyPr/>
                    <a:lstStyle/>
                    <a:p>
                      <a:pPr algn="ctr" rtl="0" fontAlgn="base">
                        <a:lnSpc>
                          <a:spcPts val="1350"/>
                        </a:lnSpc>
                        <a:buNone/>
                      </a:pPr>
                      <a:r>
                        <a:rPr lang="en-US" sz="1800" b="0" i="0" dirty="0">
                          <a:effectLst/>
                        </a:rPr>
                        <a:t>51%</a:t>
                      </a:r>
                    </a:p>
                  </a:txBody>
                  <a:tcPr anchor="ctr"/>
                </a:tc>
                <a:extLst>
                  <a:ext uri="{0D108BD9-81ED-4DB2-BD59-A6C34878D82A}">
                    <a16:rowId xmlns:a16="http://schemas.microsoft.com/office/drawing/2014/main" val="1090917045"/>
                  </a:ext>
                </a:extLst>
              </a:tr>
              <a:tr h="428177">
                <a:tc>
                  <a:txBody>
                    <a:bodyPr/>
                    <a:lstStyle/>
                    <a:p>
                      <a:pPr algn="l" rtl="0" fontAlgn="base">
                        <a:lnSpc>
                          <a:spcPts val="1350"/>
                        </a:lnSpc>
                        <a:buNone/>
                      </a:pPr>
                      <a:r>
                        <a:rPr lang="en-US" sz="2000" b="0" i="0" dirty="0">
                          <a:effectLst/>
                          <a:latin typeface="Arial" panose="020B0604020202020204" pitchFamily="34" charset="0"/>
                        </a:rPr>
                        <a:t>White* </a:t>
                      </a:r>
                      <a:endParaRPr lang="en-US" sz="1400" b="0" i="0" dirty="0">
                        <a:effectLst/>
                      </a:endParaRPr>
                    </a:p>
                  </a:txBody>
                  <a:tcPr anchor="ctr"/>
                </a:tc>
                <a:tc>
                  <a:txBody>
                    <a:bodyPr/>
                    <a:lstStyle/>
                    <a:p>
                      <a:pPr algn="ctr" rtl="0" fontAlgn="base">
                        <a:lnSpc>
                          <a:spcPts val="1350"/>
                        </a:lnSpc>
                        <a:buNone/>
                      </a:pPr>
                      <a:r>
                        <a:rPr lang="en-US" sz="1800" b="0" i="0" dirty="0">
                          <a:effectLst/>
                        </a:rPr>
                        <a:t>27.9</a:t>
                      </a:r>
                    </a:p>
                  </a:txBody>
                  <a:tcPr anchor="ctr"/>
                </a:tc>
                <a:tc>
                  <a:txBody>
                    <a:bodyPr/>
                    <a:lstStyle/>
                    <a:p>
                      <a:pPr algn="ctr" rtl="0" fontAlgn="base">
                        <a:lnSpc>
                          <a:spcPts val="1350"/>
                        </a:lnSpc>
                        <a:buNone/>
                      </a:pPr>
                      <a:r>
                        <a:rPr lang="en-US" sz="1800" b="0" i="0" dirty="0">
                          <a:effectLst/>
                        </a:rPr>
                        <a:t>28.9</a:t>
                      </a:r>
                    </a:p>
                  </a:txBody>
                  <a:tcPr anchor="ctr"/>
                </a:tc>
                <a:tc>
                  <a:txBody>
                    <a:bodyPr/>
                    <a:lstStyle/>
                    <a:p>
                      <a:pPr algn="ctr" rtl="0" fontAlgn="base">
                        <a:lnSpc>
                          <a:spcPts val="1350"/>
                        </a:lnSpc>
                        <a:buNone/>
                      </a:pPr>
                      <a:r>
                        <a:rPr lang="en-US" sz="1800" b="0" i="0" dirty="0">
                          <a:effectLst/>
                        </a:rPr>
                        <a:t>4%</a:t>
                      </a:r>
                    </a:p>
                  </a:txBody>
                  <a:tcPr anchor="ctr"/>
                </a:tc>
                <a:extLst>
                  <a:ext uri="{0D108BD9-81ED-4DB2-BD59-A6C34878D82A}">
                    <a16:rowId xmlns:a16="http://schemas.microsoft.com/office/drawing/2014/main" val="1175476053"/>
                  </a:ext>
                </a:extLst>
              </a:tr>
              <a:tr h="428177">
                <a:tc>
                  <a:txBody>
                    <a:bodyPr/>
                    <a:lstStyle/>
                    <a:p>
                      <a:pPr algn="l" rtl="0" fontAlgn="base">
                        <a:lnSpc>
                          <a:spcPts val="1350"/>
                        </a:lnSpc>
                        <a:buNone/>
                      </a:pPr>
                      <a:r>
                        <a:rPr lang="en-US" sz="2000" b="0" i="0" dirty="0">
                          <a:effectLst/>
                          <a:latin typeface="Arial" panose="020B0604020202020204" pitchFamily="34" charset="0"/>
                        </a:rPr>
                        <a:t>Asian* </a:t>
                      </a:r>
                      <a:endParaRPr lang="en-US" sz="1400" b="0" i="0" dirty="0">
                        <a:effectLst/>
                      </a:endParaRPr>
                    </a:p>
                  </a:txBody>
                  <a:tcPr anchor="ctr"/>
                </a:tc>
                <a:tc>
                  <a:txBody>
                    <a:bodyPr/>
                    <a:lstStyle/>
                    <a:p>
                      <a:pPr algn="ctr" rtl="0" fontAlgn="base">
                        <a:lnSpc>
                          <a:spcPts val="1350"/>
                        </a:lnSpc>
                        <a:buNone/>
                      </a:pPr>
                      <a:r>
                        <a:rPr lang="en-US" sz="1800" b="0" i="0" dirty="0">
                          <a:effectLst/>
                        </a:rPr>
                        <a:t>4.2</a:t>
                      </a:r>
                    </a:p>
                  </a:txBody>
                  <a:tcPr anchor="ctr"/>
                </a:tc>
                <a:tc>
                  <a:txBody>
                    <a:bodyPr/>
                    <a:lstStyle/>
                    <a:p>
                      <a:pPr algn="ctr" rtl="0" fontAlgn="base">
                        <a:lnSpc>
                          <a:spcPts val="1350"/>
                        </a:lnSpc>
                        <a:buNone/>
                      </a:pPr>
                      <a:r>
                        <a:rPr lang="en-US" sz="1800" b="0" i="0" dirty="0">
                          <a:effectLst/>
                        </a:rPr>
                        <a:t>4.6</a:t>
                      </a:r>
                    </a:p>
                  </a:txBody>
                  <a:tcPr anchor="ctr"/>
                </a:tc>
                <a:tc>
                  <a:txBody>
                    <a:bodyPr/>
                    <a:lstStyle/>
                    <a:p>
                      <a:pPr algn="ctr" rtl="0" fontAlgn="base">
                        <a:lnSpc>
                          <a:spcPts val="1350"/>
                        </a:lnSpc>
                        <a:buNone/>
                      </a:pPr>
                      <a:r>
                        <a:rPr lang="en-US" sz="1800" b="0" i="0" dirty="0">
                          <a:effectLst/>
                        </a:rPr>
                        <a:t>8%</a:t>
                      </a:r>
                    </a:p>
                  </a:txBody>
                  <a:tcPr anchor="ctr"/>
                </a:tc>
                <a:extLst>
                  <a:ext uri="{0D108BD9-81ED-4DB2-BD59-A6C34878D82A}">
                    <a16:rowId xmlns:a16="http://schemas.microsoft.com/office/drawing/2014/main" val="3021957120"/>
                  </a:ext>
                </a:extLst>
              </a:tr>
            </a:tbl>
          </a:graphicData>
        </a:graphic>
      </p:graphicFrame>
      <p:sp>
        <p:nvSpPr>
          <p:cNvPr id="10" name="Text Placeholder 3">
            <a:extLst>
              <a:ext uri="{FF2B5EF4-FFF2-40B4-BE49-F238E27FC236}">
                <a16:creationId xmlns:a16="http://schemas.microsoft.com/office/drawing/2014/main" id="{9E3349AD-795F-0762-67B3-3A9D461D08D2}"/>
              </a:ext>
            </a:extLst>
          </p:cNvPr>
          <p:cNvSpPr txBox="1">
            <a:spLocks/>
          </p:cNvSpPr>
          <p:nvPr/>
        </p:nvSpPr>
        <p:spPr>
          <a:xfrm>
            <a:off x="274320" y="5760720"/>
            <a:ext cx="8297986" cy="330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000" b="0" dirty="0">
                <a:solidFill>
                  <a:srgbClr val="003B70"/>
                </a:solidFill>
                <a:latin typeface="+mn-lt"/>
              </a:rPr>
              <a:t>*Non-Hispanic</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i="0" u="none" strike="noStrike" kern="1200" cap="none" spc="0" normalizeH="0" baseline="0" noProof="0" dirty="0">
                <a:ln>
                  <a:noFill/>
                </a:ln>
                <a:solidFill>
                  <a:srgbClr val="003B70"/>
                </a:solidFill>
                <a:effectLst/>
                <a:uLnTx/>
                <a:uFillTx/>
                <a:latin typeface="+mn-lt"/>
                <a:cs typeface="Helvetica" charset="0"/>
              </a:rPr>
              <a:t>Technical Notes: </a:t>
            </a:r>
            <a:r>
              <a:rPr kumimoji="0" lang="en-US" sz="900" b="0" i="0" u="none" strike="noStrike" kern="1200" cap="none" spc="0" normalizeH="0" baseline="0" noProof="0" dirty="0">
                <a:ln>
                  <a:noFill/>
                </a:ln>
                <a:solidFill>
                  <a:srgbClr val="003B70"/>
                </a:solidFill>
                <a:effectLst/>
                <a:uLnTx/>
                <a:uFillTx/>
                <a:latin typeface="+mn-lt"/>
                <a:cs typeface="Helvetica" charset="0"/>
              </a:rPr>
              <a:t>Rates are per 100,000 NC residents; All intent medication and drug overdose: X40-X44, X60-X64, Y10-Y14, X85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i="0" u="none" strike="noStrike" kern="1200" cap="none" spc="0" normalizeH="0" baseline="0" noProof="0" dirty="0">
                <a:ln>
                  <a:noFill/>
                </a:ln>
                <a:solidFill>
                  <a:srgbClr val="003B70"/>
                </a:solidFill>
                <a:effectLst/>
                <a:uLnTx/>
                <a:uFillTx/>
                <a:latin typeface="+mn-lt"/>
                <a:cs typeface="Helvetica" charset="0"/>
              </a:rPr>
              <a:t>Source</a:t>
            </a:r>
            <a:r>
              <a:rPr kumimoji="0" lang="en-US" sz="900" b="0" i="0" u="none" strike="noStrike" kern="1200" cap="none" spc="0" normalizeH="0" baseline="0" noProof="0" dirty="0">
                <a:ln>
                  <a:noFill/>
                </a:ln>
                <a:solidFill>
                  <a:srgbClr val="003B70"/>
                </a:solidFill>
                <a:effectLst/>
                <a:uLnTx/>
                <a:uFillTx/>
                <a:latin typeface="+mn-lt"/>
                <a:cs typeface="Helvetica" charset="0"/>
              </a:rPr>
              <a:t>: Deaths-NC State Center for Health Statistics, Vital Statistics, 2019-2024; Population-NCHS, 2019-2024</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3B70"/>
                </a:solidFill>
                <a:effectLst/>
                <a:uLnTx/>
                <a:uFillTx/>
                <a:latin typeface="+mn-lt"/>
                <a:cs typeface="Helvetica" charset="0"/>
              </a:rPr>
              <a:t>Analysis by Injury Epidemiology and Surveillance Unit</a:t>
            </a:r>
          </a:p>
        </p:txBody>
      </p:sp>
    </p:spTree>
    <p:extLst>
      <p:ext uri="{BB962C8B-B14F-4D97-AF65-F5344CB8AC3E}">
        <p14:creationId xmlns:p14="http://schemas.microsoft.com/office/powerpoint/2010/main" val="41850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8AEBE-D517-2215-52BE-87B26A9742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3F616-B2C2-3564-A6CB-071CB9CC345F}"/>
              </a:ext>
            </a:extLst>
          </p:cNvPr>
          <p:cNvSpPr>
            <a:spLocks noGrp="1"/>
          </p:cNvSpPr>
          <p:nvPr>
            <p:ph type="title"/>
          </p:nvPr>
        </p:nvSpPr>
        <p:spPr>
          <a:xfrm>
            <a:off x="274320" y="1143000"/>
            <a:ext cx="8680074" cy="548640"/>
          </a:xfrm>
          <a:solidFill>
            <a:schemeClr val="bg1"/>
          </a:solidFill>
          <a:ln>
            <a:noFill/>
          </a:ln>
          <a:effectLst/>
        </p:spPr>
        <p:txBody>
          <a:bodyPr/>
          <a:lstStyle/>
          <a:p>
            <a:r>
              <a:rPr lang="en-US" dirty="0"/>
              <a:t>Fatal overdose trends vary within populations, but rates are highest for males ages 25-44, regardless of race/ethnicity</a:t>
            </a:r>
          </a:p>
        </p:txBody>
      </p:sp>
      <p:pic>
        <p:nvPicPr>
          <p:cNvPr id="4" name="Picture 3" descr="Line graph of overdose death rates among race/ethnicity groups by age crossed with sex for 2020 to 2024.">
            <a:extLst>
              <a:ext uri="{FF2B5EF4-FFF2-40B4-BE49-F238E27FC236}">
                <a16:creationId xmlns:a16="http://schemas.microsoft.com/office/drawing/2014/main" id="{3D461D87-6950-3C1E-4689-EF227EC2ADA5}"/>
              </a:ext>
            </a:extLst>
          </p:cNvPr>
          <p:cNvPicPr>
            <a:picLocks noChangeAspect="1"/>
          </p:cNvPicPr>
          <p:nvPr/>
        </p:nvPicPr>
        <p:blipFill>
          <a:blip r:embed="rId3"/>
          <a:stretch>
            <a:fillRect/>
          </a:stretch>
        </p:blipFill>
        <p:spPr>
          <a:xfrm>
            <a:off x="83276" y="2140856"/>
            <a:ext cx="8678512" cy="4101573"/>
          </a:xfrm>
          <a:prstGeom prst="rect">
            <a:avLst/>
          </a:prstGeom>
        </p:spPr>
      </p:pic>
      <p:sp>
        <p:nvSpPr>
          <p:cNvPr id="12" name="Text Placeholder 3">
            <a:extLst>
              <a:ext uri="{FF2B5EF4-FFF2-40B4-BE49-F238E27FC236}">
                <a16:creationId xmlns:a16="http://schemas.microsoft.com/office/drawing/2014/main" id="{507C2088-E95D-D73B-B67A-D3FB1C43FA0C}"/>
              </a:ext>
            </a:extLst>
          </p:cNvPr>
          <p:cNvSpPr txBox="1">
            <a:spLocks/>
          </p:cNvSpPr>
          <p:nvPr/>
        </p:nvSpPr>
        <p:spPr>
          <a:xfrm>
            <a:off x="274320" y="5760720"/>
            <a:ext cx="8297986" cy="330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000" b="0" dirty="0">
                <a:solidFill>
                  <a:srgbClr val="003B70"/>
                </a:solidFill>
                <a:latin typeface="Calibri" panose="020F0502020204030204" pitchFamily="34" charset="0"/>
              </a:rPr>
              <a:t>NH=Non-Hispanic                                                                                                                                                                                                                                                                   *</a:t>
            </a:r>
            <a:r>
              <a:rPr lang="en-US" sz="1000" b="0" dirty="0">
                <a:solidFill>
                  <a:schemeClr val="accent3"/>
                </a:solidFill>
                <a:latin typeface="Calibri" panose="020F0502020204030204" pitchFamily="34" charset="0"/>
              </a:rPr>
              <a:t>Rates not calculated for low counts 1-4</a:t>
            </a:r>
            <a:endParaRPr lang="en-US" sz="1000" b="0" dirty="0">
              <a:solidFill>
                <a:srgbClr val="003B70"/>
              </a:solidFill>
              <a:latin typeface="Calibri" panose="020F050202020403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900" i="0" u="none" strike="noStrike" kern="1200" cap="none" spc="0" normalizeH="0" baseline="0" noProof="0" dirty="0">
                <a:ln>
                  <a:noFill/>
                </a:ln>
                <a:solidFill>
                  <a:srgbClr val="003B70"/>
                </a:solidFill>
                <a:effectLst/>
                <a:uLnTx/>
                <a:uFillTx/>
                <a:latin typeface="+mn-lt"/>
                <a:cs typeface="Helvetica" charset="0"/>
              </a:rPr>
              <a:t>Technical Notes: </a:t>
            </a:r>
            <a:r>
              <a:rPr kumimoji="0" lang="en-US" sz="900" b="0" i="0" u="none" strike="noStrike" kern="1200" cap="none" spc="0" normalizeH="0" baseline="0" noProof="0" dirty="0">
                <a:ln>
                  <a:noFill/>
                </a:ln>
                <a:solidFill>
                  <a:srgbClr val="003B70"/>
                </a:solidFill>
                <a:effectLst/>
                <a:uLnTx/>
                <a:uFillTx/>
                <a:latin typeface="+mn-lt"/>
                <a:cs typeface="Helvetica" charset="0"/>
              </a:rPr>
              <a:t>Rates are per 100,000 NC residents; All intent medication and drug overdose: X40-X44, X60-X64, Y10-Y14, X85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i="0" u="none" strike="noStrike" kern="1200" cap="none" spc="0" normalizeH="0" baseline="0" noProof="0" dirty="0">
                <a:ln>
                  <a:noFill/>
                </a:ln>
                <a:solidFill>
                  <a:srgbClr val="003B70"/>
                </a:solidFill>
                <a:effectLst/>
                <a:uLnTx/>
                <a:uFillTx/>
                <a:latin typeface="+mn-lt"/>
                <a:cs typeface="Helvetica" charset="0"/>
              </a:rPr>
              <a:t>Source</a:t>
            </a:r>
            <a:r>
              <a:rPr kumimoji="0" lang="en-US" sz="900" b="0" i="0" u="none" strike="noStrike" kern="1200" cap="none" spc="0" normalizeH="0" baseline="0" noProof="0" dirty="0">
                <a:ln>
                  <a:noFill/>
                </a:ln>
                <a:solidFill>
                  <a:srgbClr val="003B70"/>
                </a:solidFill>
                <a:effectLst/>
                <a:uLnTx/>
                <a:uFillTx/>
                <a:latin typeface="+mn-lt"/>
                <a:cs typeface="Helvetica" charset="0"/>
              </a:rPr>
              <a:t>: Deaths-NC State Center for Health Statistics, Vital Statistics, 2020-2024; Population-NCHS, 2020-2024</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003B70"/>
                </a:solidFill>
                <a:effectLst/>
                <a:uLnTx/>
                <a:uFillTx/>
                <a:latin typeface="+mn-lt"/>
                <a:cs typeface="Helvetica" charset="0"/>
              </a:rPr>
              <a:t>Analysis by Injury Epidemiology and Surveillance Unit</a:t>
            </a:r>
          </a:p>
        </p:txBody>
      </p:sp>
      <p:sp>
        <p:nvSpPr>
          <p:cNvPr id="22" name="TextBox 21">
            <a:extLst>
              <a:ext uri="{FF2B5EF4-FFF2-40B4-BE49-F238E27FC236}">
                <a16:creationId xmlns:a16="http://schemas.microsoft.com/office/drawing/2014/main" id="{91C26990-EEE3-3E72-94CA-CF5E8233DA22}"/>
              </a:ext>
              <a:ext uri="{C183D7F6-B498-43B3-948B-1728B52AA6E4}">
                <adec:decorative xmlns:adec="http://schemas.microsoft.com/office/drawing/2017/decorative" val="1"/>
              </a:ext>
            </a:extLst>
          </p:cNvPr>
          <p:cNvSpPr txBox="1"/>
          <p:nvPr/>
        </p:nvSpPr>
        <p:spPr>
          <a:xfrm>
            <a:off x="1904750" y="4555326"/>
            <a:ext cx="289249" cy="369332"/>
          </a:xfrm>
          <a:prstGeom prst="rect">
            <a:avLst/>
          </a:prstGeom>
          <a:noFill/>
        </p:spPr>
        <p:txBody>
          <a:bodyPr wrap="square" rtlCol="0">
            <a:spAutoFit/>
          </a:bodyPr>
          <a:lstStyle/>
          <a:p>
            <a:r>
              <a:rPr lang="en-US" dirty="0">
                <a:solidFill>
                  <a:schemeClr val="accent2"/>
                </a:solidFill>
              </a:rPr>
              <a:t>*</a:t>
            </a:r>
          </a:p>
        </p:txBody>
      </p:sp>
      <p:sp>
        <p:nvSpPr>
          <p:cNvPr id="24" name="TextBox 23">
            <a:extLst>
              <a:ext uri="{FF2B5EF4-FFF2-40B4-BE49-F238E27FC236}">
                <a16:creationId xmlns:a16="http://schemas.microsoft.com/office/drawing/2014/main" id="{127ACB9D-EF0E-0851-29E8-D8C12DBAAFA8}"/>
              </a:ext>
              <a:ext uri="{C183D7F6-B498-43B3-948B-1728B52AA6E4}">
                <adec:decorative xmlns:adec="http://schemas.microsoft.com/office/drawing/2017/decorative" val="1"/>
              </a:ext>
            </a:extLst>
          </p:cNvPr>
          <p:cNvSpPr txBox="1"/>
          <p:nvPr/>
        </p:nvSpPr>
        <p:spPr>
          <a:xfrm>
            <a:off x="5611669" y="4555326"/>
            <a:ext cx="289249" cy="369332"/>
          </a:xfrm>
          <a:prstGeom prst="rect">
            <a:avLst/>
          </a:prstGeom>
          <a:noFill/>
        </p:spPr>
        <p:txBody>
          <a:bodyPr wrap="square" rtlCol="0">
            <a:spAutoFit/>
          </a:bodyPr>
          <a:lstStyle/>
          <a:p>
            <a:r>
              <a:rPr lang="en-US" dirty="0">
                <a:solidFill>
                  <a:srgbClr val="003B70"/>
                </a:solidFill>
              </a:rPr>
              <a:t>*</a:t>
            </a:r>
          </a:p>
        </p:txBody>
      </p:sp>
      <p:sp>
        <p:nvSpPr>
          <p:cNvPr id="3" name="TextBox 2">
            <a:extLst>
              <a:ext uri="{FF2B5EF4-FFF2-40B4-BE49-F238E27FC236}">
                <a16:creationId xmlns:a16="http://schemas.microsoft.com/office/drawing/2014/main" id="{21DE154C-BCB5-8D51-6FA1-9E48CD618B84}"/>
              </a:ext>
              <a:ext uri="{C183D7F6-B498-43B3-948B-1728B52AA6E4}">
                <adec:decorative xmlns:adec="http://schemas.microsoft.com/office/drawing/2017/decorative" val="1"/>
              </a:ext>
            </a:extLst>
          </p:cNvPr>
          <p:cNvSpPr txBox="1"/>
          <p:nvPr/>
        </p:nvSpPr>
        <p:spPr>
          <a:xfrm>
            <a:off x="5689566" y="4555326"/>
            <a:ext cx="289249" cy="375211"/>
          </a:xfrm>
          <a:prstGeom prst="rect">
            <a:avLst/>
          </a:prstGeom>
          <a:noFill/>
        </p:spPr>
        <p:txBody>
          <a:bodyPr wrap="square" rtlCol="0">
            <a:spAutoFit/>
          </a:bodyPr>
          <a:lstStyle/>
          <a:p>
            <a:r>
              <a:rPr lang="en-US" dirty="0">
                <a:solidFill>
                  <a:schemeClr val="accent2"/>
                </a:solidFill>
              </a:rPr>
              <a:t>*</a:t>
            </a:r>
          </a:p>
        </p:txBody>
      </p:sp>
      <p:sp>
        <p:nvSpPr>
          <p:cNvPr id="5" name="TextBox 4">
            <a:extLst>
              <a:ext uri="{FF2B5EF4-FFF2-40B4-BE49-F238E27FC236}">
                <a16:creationId xmlns:a16="http://schemas.microsoft.com/office/drawing/2014/main" id="{9847E7FF-99FF-CA3B-7C5B-8FD3CDB1BF38}"/>
              </a:ext>
              <a:ext uri="{C183D7F6-B498-43B3-948B-1728B52AA6E4}">
                <adec:decorative xmlns:adec="http://schemas.microsoft.com/office/drawing/2017/decorative" val="1"/>
              </a:ext>
            </a:extLst>
          </p:cNvPr>
          <p:cNvSpPr txBox="1"/>
          <p:nvPr/>
        </p:nvSpPr>
        <p:spPr>
          <a:xfrm>
            <a:off x="1996526" y="4556474"/>
            <a:ext cx="289249" cy="369332"/>
          </a:xfrm>
          <a:prstGeom prst="rect">
            <a:avLst/>
          </a:prstGeom>
          <a:noFill/>
        </p:spPr>
        <p:txBody>
          <a:bodyPr wrap="square" rtlCol="0">
            <a:spAutoFit/>
          </a:bodyPr>
          <a:lstStyle/>
          <a:p>
            <a:r>
              <a:rPr lang="en-US" dirty="0">
                <a:solidFill>
                  <a:srgbClr val="003B70"/>
                </a:solidFill>
              </a:rPr>
              <a:t>*</a:t>
            </a:r>
          </a:p>
        </p:txBody>
      </p:sp>
      <p:sp>
        <p:nvSpPr>
          <p:cNvPr id="6" name="TextBox 5">
            <a:extLst>
              <a:ext uri="{FF2B5EF4-FFF2-40B4-BE49-F238E27FC236}">
                <a16:creationId xmlns:a16="http://schemas.microsoft.com/office/drawing/2014/main" id="{903A3059-FAFA-2C6E-8C3D-07653FC4F587}"/>
              </a:ext>
              <a:ext uri="{C183D7F6-B498-43B3-948B-1728B52AA6E4}">
                <adec:decorative xmlns:adec="http://schemas.microsoft.com/office/drawing/2017/decorative" val="1"/>
              </a:ext>
            </a:extLst>
          </p:cNvPr>
          <p:cNvSpPr txBox="1"/>
          <p:nvPr/>
        </p:nvSpPr>
        <p:spPr>
          <a:xfrm>
            <a:off x="8424523" y="4555326"/>
            <a:ext cx="289249" cy="369332"/>
          </a:xfrm>
          <a:prstGeom prst="rect">
            <a:avLst/>
          </a:prstGeom>
          <a:noFill/>
        </p:spPr>
        <p:txBody>
          <a:bodyPr wrap="square" rtlCol="0">
            <a:spAutoFit/>
          </a:bodyPr>
          <a:lstStyle/>
          <a:p>
            <a:r>
              <a:rPr lang="en-US" dirty="0">
                <a:solidFill>
                  <a:srgbClr val="52849C"/>
                </a:solidFill>
              </a:rPr>
              <a:t>*</a:t>
            </a:r>
          </a:p>
        </p:txBody>
      </p:sp>
    </p:spTree>
    <p:extLst>
      <p:ext uri="{BB962C8B-B14F-4D97-AF65-F5344CB8AC3E}">
        <p14:creationId xmlns:p14="http://schemas.microsoft.com/office/powerpoint/2010/main" val="1337404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B21519-8982-4E8E-D59B-6C067ACF6B4B}"/>
              </a:ext>
              <a:ext uri="{C183D7F6-B498-43B3-948B-1728B52AA6E4}">
                <adec:decorative xmlns:adec="http://schemas.microsoft.com/office/drawing/2017/decorative" val="1"/>
              </a:ext>
            </a:extLst>
          </p:cNvPr>
          <p:cNvSpPr>
            <a:spLocks noGrp="1"/>
          </p:cNvSpPr>
          <p:nvPr>
            <p:ph type="body" sz="quarter" idx="15"/>
          </p:nvPr>
        </p:nvSpPr>
        <p:spPr>
          <a:xfrm>
            <a:off x="320675" y="2516777"/>
            <a:ext cx="3464628" cy="4937760"/>
          </a:xfrm>
        </p:spPr>
        <p:txBody>
          <a:bodyPr/>
          <a:lstStyle/>
          <a:p>
            <a:pPr marL="0" indent="0" algn="ctr">
              <a:buNone/>
            </a:pPr>
            <a:r>
              <a:rPr lang="en-US" sz="8000" i="1" dirty="0"/>
              <a:t>What? </a:t>
            </a:r>
          </a:p>
        </p:txBody>
      </p:sp>
      <p:sp>
        <p:nvSpPr>
          <p:cNvPr id="5" name="Title 4">
            <a:extLst>
              <a:ext uri="{FF2B5EF4-FFF2-40B4-BE49-F238E27FC236}">
                <a16:creationId xmlns:a16="http://schemas.microsoft.com/office/drawing/2014/main" id="{8D60A807-1D32-67D4-F2DB-7327AF88DAC7}"/>
              </a:ext>
            </a:extLst>
          </p:cNvPr>
          <p:cNvSpPr>
            <a:spLocks noGrp="1"/>
          </p:cNvSpPr>
          <p:nvPr>
            <p:ph type="title"/>
          </p:nvPr>
        </p:nvSpPr>
        <p:spPr>
          <a:xfrm>
            <a:off x="4911338" y="1823341"/>
            <a:ext cx="4136995" cy="548640"/>
          </a:xfrm>
        </p:spPr>
        <p:txBody>
          <a:bodyPr/>
          <a:lstStyle/>
          <a:p>
            <a:r>
              <a:rPr lang="en-US" sz="4000" dirty="0"/>
              <a:t>How are overdose events defined and what substances are involved?  </a:t>
            </a:r>
          </a:p>
        </p:txBody>
      </p:sp>
    </p:spTree>
    <p:extLst>
      <p:ext uri="{BB962C8B-B14F-4D97-AF65-F5344CB8AC3E}">
        <p14:creationId xmlns:p14="http://schemas.microsoft.com/office/powerpoint/2010/main" val="3942882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3347-048F-6AD6-7D95-D6DFF125336A}"/>
              </a:ext>
            </a:extLst>
          </p:cNvPr>
          <p:cNvSpPr>
            <a:spLocks noGrp="1"/>
          </p:cNvSpPr>
          <p:nvPr>
            <p:ph type="title"/>
          </p:nvPr>
        </p:nvSpPr>
        <p:spPr>
          <a:xfrm>
            <a:off x="6218056" y="1008159"/>
            <a:ext cx="2445051" cy="1259142"/>
          </a:xfrm>
          <a:solidFill>
            <a:schemeClr val="bg1">
              <a:lumMod val="95000"/>
            </a:schemeClr>
          </a:solidFill>
          <a:ln w="28575">
            <a:solidFill>
              <a:srgbClr val="C00000"/>
            </a:solidFill>
          </a:ln>
        </p:spPr>
        <p:txBody>
          <a:bodyPr/>
          <a:lstStyle/>
          <a:p>
            <a:r>
              <a:rPr lang="en-US" sz="2000" b="0" dirty="0">
                <a:solidFill>
                  <a:schemeClr val="tx1"/>
                </a:solidFill>
              </a:rPr>
              <a:t>96% of poisoning deaths in NC are medication/drug overdoses. </a:t>
            </a:r>
          </a:p>
        </p:txBody>
      </p:sp>
      <p:graphicFrame>
        <p:nvGraphicFramePr>
          <p:cNvPr id="6" name="Diagram 5" descr="Flow chart showing the different types of poisoning deaths and the substances that they consist of.">
            <a:extLst>
              <a:ext uri="{FF2B5EF4-FFF2-40B4-BE49-F238E27FC236}">
                <a16:creationId xmlns:a16="http://schemas.microsoft.com/office/drawing/2014/main" id="{693BE219-FF8F-5D4C-98AD-DB110EDE3BBC}"/>
              </a:ext>
            </a:extLst>
          </p:cNvPr>
          <p:cNvGraphicFramePr/>
          <p:nvPr>
            <p:extLst>
              <p:ext uri="{D42A27DB-BD31-4B8C-83A1-F6EECF244321}">
                <p14:modId xmlns:p14="http://schemas.microsoft.com/office/powerpoint/2010/main" val="199561800"/>
              </p:ext>
            </p:extLst>
          </p:nvPr>
        </p:nvGraphicFramePr>
        <p:xfrm>
          <a:off x="-372423" y="1130157"/>
          <a:ext cx="9395686" cy="4996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3">
            <a:extLst>
              <a:ext uri="{FF2B5EF4-FFF2-40B4-BE49-F238E27FC236}">
                <a16:creationId xmlns:a16="http://schemas.microsoft.com/office/drawing/2014/main" id="{8248FA5D-98C8-215B-8C7E-4637A03D4C5F}"/>
              </a:ext>
            </a:extLst>
          </p:cNvPr>
          <p:cNvSpPr txBox="1">
            <a:spLocks/>
          </p:cNvSpPr>
          <p:nvPr/>
        </p:nvSpPr>
        <p:spPr>
          <a:xfrm>
            <a:off x="274320" y="6126480"/>
            <a:ext cx="8563554" cy="615804"/>
          </a:xfrm>
          <a:prstGeom prst="rect">
            <a:avLst/>
          </a:prstGeom>
        </p:spPr>
        <p:txBody>
          <a:bodyPr vert="horz" lIns="91440" tIns="45720" rIns="91440" bIns="45720" rtlCol="0">
            <a:noAutofit/>
          </a:bodyPr>
          <a:lstStyle>
            <a:lvl1pPr marL="171450" indent="-171450" algn="l" defTabSz="514350" rtl="0" eaLnBrk="1" latinLnBrk="0" hangingPunct="1">
              <a:lnSpc>
                <a:spcPct val="100000"/>
              </a:lnSpc>
              <a:spcBef>
                <a:spcPts val="900"/>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10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gn="l" defTabSz="514350" rtl="0" eaLnBrk="1" latinLnBrk="0" hangingPunct="1">
              <a:lnSpc>
                <a:spcPct val="10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altLang="en-US" sz="900" dirty="0">
                <a:latin typeface="+mn-lt"/>
                <a:cs typeface="Calibri" panose="020F0502020204030204" pitchFamily="34" charset="0"/>
              </a:rPr>
              <a:t>Technical Notes: </a:t>
            </a:r>
            <a:r>
              <a:rPr lang="en-US" altLang="en-US" sz="900" b="0" dirty="0">
                <a:latin typeface="+mn-lt"/>
                <a:cs typeface="Calibri" panose="020F0502020204030204" pitchFamily="34" charset="0"/>
              </a:rPr>
              <a:t>Any poisoning: X40-X49, X60-X69, X85-X90, Y10-Y19; Medication and drug overdose: X40-X44, X60-X64, Y10-Y14, X85; Limited to NC residents</a:t>
            </a:r>
          </a:p>
          <a:p>
            <a:pPr marL="0" indent="0">
              <a:spcBef>
                <a:spcPct val="0"/>
              </a:spcBef>
              <a:buFont typeface="Arial" panose="020B0604020202020204" pitchFamily="34" charset="0"/>
              <a:buNone/>
            </a:pPr>
            <a:r>
              <a:rPr lang="en-US" altLang="en-US" sz="900" dirty="0">
                <a:latin typeface="+mn-lt"/>
                <a:cs typeface="Calibri" panose="020F0502020204030204" pitchFamily="34" charset="0"/>
              </a:rPr>
              <a:t>Source: </a:t>
            </a:r>
            <a:r>
              <a:rPr lang="en-US" sz="900" b="0" dirty="0">
                <a:latin typeface="+mn-lt"/>
              </a:rPr>
              <a:t>Deaths-NC State Center for Health Statistics, Vital Statistics, 2024</a:t>
            </a:r>
            <a:endParaRPr lang="en-US" altLang="en-US" sz="900" b="0" dirty="0">
              <a:latin typeface="+mn-lt"/>
              <a:cs typeface="Calibri" panose="020F0502020204030204" pitchFamily="34" charset="0"/>
            </a:endParaRPr>
          </a:p>
          <a:p>
            <a:pPr marL="0" indent="0">
              <a:spcBef>
                <a:spcPct val="0"/>
              </a:spcBef>
              <a:buFont typeface="Arial" panose="020B0604020202020204" pitchFamily="34" charset="0"/>
              <a:buNone/>
            </a:pPr>
            <a:r>
              <a:rPr lang="en-US" altLang="en-US" sz="900" b="0" dirty="0">
                <a:latin typeface="+mn-lt"/>
                <a:cs typeface="Calibri" panose="020F0502020204030204" pitchFamily="34" charset="0"/>
              </a:rPr>
              <a:t>Analysis by Injury Epidemiology and Surveillance Unit</a:t>
            </a:r>
          </a:p>
          <a:p>
            <a:endParaRPr lang="en-US" dirty="0"/>
          </a:p>
        </p:txBody>
      </p:sp>
      <p:sp>
        <p:nvSpPr>
          <p:cNvPr id="7" name="Arrow: Bent-Up 6">
            <a:extLst>
              <a:ext uri="{FF2B5EF4-FFF2-40B4-BE49-F238E27FC236}">
                <a16:creationId xmlns:a16="http://schemas.microsoft.com/office/drawing/2014/main" id="{AEB6475F-3820-879D-8C01-C7F891399A86}"/>
              </a:ext>
              <a:ext uri="{C183D7F6-B498-43B3-948B-1728B52AA6E4}">
                <adec:decorative xmlns:adec="http://schemas.microsoft.com/office/drawing/2017/decorative" val="1"/>
              </a:ext>
            </a:extLst>
          </p:cNvPr>
          <p:cNvSpPr/>
          <p:nvPr/>
        </p:nvSpPr>
        <p:spPr>
          <a:xfrm rot="10800000">
            <a:off x="5289520" y="1241945"/>
            <a:ext cx="887104" cy="791570"/>
          </a:xfrm>
          <a:prstGeom prst="bentUpArrow">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132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55D3B-4AF3-43DC-9BA0-B538FEC901DA}"/>
              </a:ext>
            </a:extLst>
          </p:cNvPr>
          <p:cNvSpPr>
            <a:spLocks noGrp="1"/>
          </p:cNvSpPr>
          <p:nvPr>
            <p:ph type="title"/>
          </p:nvPr>
        </p:nvSpPr>
        <p:spPr>
          <a:xfrm>
            <a:off x="274320" y="1097280"/>
            <a:ext cx="8563554" cy="548640"/>
          </a:xfrm>
        </p:spPr>
        <p:txBody>
          <a:bodyPr/>
          <a:lstStyle/>
          <a:p>
            <a:pPr marL="0" indent="0">
              <a:lnSpc>
                <a:spcPct val="100000"/>
              </a:lnSpc>
              <a:spcBef>
                <a:spcPts val="0"/>
              </a:spcBef>
            </a:pPr>
            <a:r>
              <a:rPr lang="en-US" sz="2800" dirty="0">
                <a:solidFill>
                  <a:schemeClr val="tx2">
                    <a:lumMod val="60000"/>
                    <a:lumOff val="40000"/>
                  </a:schemeClr>
                </a:solidFill>
                <a:latin typeface="+mn-lt"/>
                <a:cs typeface="Calibri" panose="020F0502020204030204" pitchFamily="34" charset="0"/>
              </a:rPr>
              <a:t>In 2024, 95% of all overdoses were unintentional</a:t>
            </a:r>
            <a:endParaRPr lang="en-US" sz="2800" dirty="0">
              <a:solidFill>
                <a:schemeClr val="tx2">
                  <a:lumMod val="60000"/>
                  <a:lumOff val="40000"/>
                </a:schemeClr>
              </a:solidFill>
              <a:latin typeface="+mn-lt"/>
            </a:endParaRPr>
          </a:p>
        </p:txBody>
      </p:sp>
      <p:pic>
        <p:nvPicPr>
          <p:cNvPr id="3" name="Picture 2" descr="Line graph of the number of overdose deaths by intent from 2015 to 2024.">
            <a:extLst>
              <a:ext uri="{FF2B5EF4-FFF2-40B4-BE49-F238E27FC236}">
                <a16:creationId xmlns:a16="http://schemas.microsoft.com/office/drawing/2014/main" id="{2C3A34B1-4490-F80E-1FF4-83C85E44226D}"/>
              </a:ext>
            </a:extLst>
          </p:cNvPr>
          <p:cNvPicPr>
            <a:picLocks noChangeAspect="1"/>
          </p:cNvPicPr>
          <p:nvPr/>
        </p:nvPicPr>
        <p:blipFill>
          <a:blip r:embed="rId3"/>
          <a:stretch>
            <a:fillRect/>
          </a:stretch>
        </p:blipFill>
        <p:spPr>
          <a:xfrm>
            <a:off x="326392" y="1731981"/>
            <a:ext cx="8659962" cy="4192860"/>
          </a:xfrm>
          <a:prstGeom prst="rect">
            <a:avLst/>
          </a:prstGeom>
        </p:spPr>
      </p:pic>
      <p:sp>
        <p:nvSpPr>
          <p:cNvPr id="21" name="TextBox 20">
            <a:extLst>
              <a:ext uri="{FF2B5EF4-FFF2-40B4-BE49-F238E27FC236}">
                <a16:creationId xmlns:a16="http://schemas.microsoft.com/office/drawing/2014/main" id="{05D80E37-F52D-43EB-B68D-F14F710E10B5}"/>
              </a:ext>
            </a:extLst>
          </p:cNvPr>
          <p:cNvSpPr txBox="1"/>
          <p:nvPr/>
        </p:nvSpPr>
        <p:spPr>
          <a:xfrm>
            <a:off x="5964534" y="3625188"/>
            <a:ext cx="2650772" cy="1200329"/>
          </a:xfrm>
          <a:prstGeom prst="rect">
            <a:avLst/>
          </a:prstGeom>
          <a:solidFill>
            <a:schemeClr val="bg1">
              <a:lumMod val="95000"/>
            </a:schemeClr>
          </a:solidFill>
          <a:ln w="25400">
            <a:solidFill>
              <a:srgbClr val="C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kern="0" dirty="0">
                <a:solidFill>
                  <a:srgbClr val="C00000"/>
                </a:solidFill>
                <a:cs typeface="Calibri" panose="020F0502020204030204" pitchFamily="34" charset="0"/>
              </a:rPr>
              <a:t>87</a:t>
            </a:r>
            <a:r>
              <a:rPr kumimoji="0" lang="en-US" b="1" i="0" u="none" strike="noStrike" kern="0" cap="none" spc="0" normalizeH="0" baseline="0" noProof="0" dirty="0">
                <a:ln>
                  <a:noFill/>
                </a:ln>
                <a:solidFill>
                  <a:srgbClr val="C00000"/>
                </a:solidFill>
                <a:effectLst/>
                <a:uLnTx/>
                <a:uFillTx/>
                <a:cs typeface="Calibri" panose="020F0502020204030204" pitchFamily="34" charset="0"/>
              </a:rPr>
              <a:t>%</a:t>
            </a:r>
            <a:r>
              <a:rPr kumimoji="0" lang="en-US" b="0" i="0" u="none" strike="noStrike" kern="0" cap="none" spc="0" normalizeH="0" baseline="0" noProof="0" dirty="0">
                <a:ln>
                  <a:noFill/>
                </a:ln>
                <a:solidFill>
                  <a:srgbClr val="C00000"/>
                </a:solidFill>
                <a:effectLst/>
                <a:uLnTx/>
                <a:uFillTx/>
                <a:cs typeface="Calibri" panose="020F0502020204030204" pitchFamily="34" charset="0"/>
              </a:rPr>
              <a:t> </a:t>
            </a:r>
            <a:r>
              <a:rPr kumimoji="0" lang="en-US" b="0" i="0" u="none" strike="noStrike" kern="0" cap="none" spc="0" normalizeH="0" baseline="0" noProof="0" dirty="0">
                <a:ln>
                  <a:noFill/>
                </a:ln>
                <a:solidFill>
                  <a:sysClr val="windowText" lastClr="000000"/>
                </a:solidFill>
                <a:effectLst/>
                <a:uLnTx/>
                <a:uFillTx/>
                <a:cs typeface="Calibri" panose="020F0502020204030204" pitchFamily="34" charset="0"/>
              </a:rPr>
              <a:t>increase in all medication and drug overdose deaths over the last 10 years</a:t>
            </a:r>
          </a:p>
        </p:txBody>
      </p:sp>
      <p:sp>
        <p:nvSpPr>
          <p:cNvPr id="4" name="Text Placeholder 3">
            <a:extLst>
              <a:ext uri="{FF2B5EF4-FFF2-40B4-BE49-F238E27FC236}">
                <a16:creationId xmlns:a16="http://schemas.microsoft.com/office/drawing/2014/main" id="{FD65FCFA-690A-43F4-940D-0FD54027D508}"/>
              </a:ext>
            </a:extLst>
          </p:cNvPr>
          <p:cNvSpPr>
            <a:spLocks noGrp="1"/>
          </p:cNvSpPr>
          <p:nvPr>
            <p:ph type="body" sz="quarter" idx="10"/>
          </p:nvPr>
        </p:nvSpPr>
        <p:spPr>
          <a:xfrm>
            <a:off x="274320" y="6035040"/>
            <a:ext cx="8563554" cy="615804"/>
          </a:xfrm>
        </p:spPr>
        <p:txBody>
          <a:bodyPr/>
          <a:lstStyle/>
          <a:p>
            <a:pPr marL="0" indent="0">
              <a:spcBef>
                <a:spcPct val="0"/>
              </a:spcBef>
              <a:buNone/>
            </a:pPr>
            <a:r>
              <a:rPr lang="en-US" altLang="en-US" sz="900" dirty="0">
                <a:latin typeface="+mn-lt"/>
                <a:cs typeface="Calibri" panose="020F0502020204030204" pitchFamily="34" charset="0"/>
              </a:rPr>
              <a:t>Technical Notes: </a:t>
            </a:r>
            <a:r>
              <a:rPr lang="en-US" altLang="en-US" sz="900" b="0" dirty="0">
                <a:latin typeface="+mn-lt"/>
                <a:cs typeface="Calibri" panose="020F0502020204030204" pitchFamily="34" charset="0"/>
              </a:rPr>
              <a:t>Medication and drug overdose: X40-X44, X60-X64, Y10-Y14, X85; Limited to NC residents</a:t>
            </a:r>
          </a:p>
          <a:p>
            <a:pPr marL="0" indent="0">
              <a:spcBef>
                <a:spcPct val="0"/>
              </a:spcBef>
              <a:buNone/>
            </a:pPr>
            <a:r>
              <a:rPr lang="en-US" altLang="en-US" sz="900" dirty="0">
                <a:latin typeface="+mn-lt"/>
                <a:cs typeface="Calibri" panose="020F0502020204030204" pitchFamily="34" charset="0"/>
              </a:rPr>
              <a:t>Source: </a:t>
            </a:r>
            <a:r>
              <a:rPr lang="en-US" sz="900" b="0" dirty="0">
                <a:latin typeface="+mn-lt"/>
              </a:rPr>
              <a:t>Deaths-NC State Center for Health Statistics, Vital Statistics, 2015-2024</a:t>
            </a:r>
            <a:endParaRPr lang="en-US" altLang="en-US" sz="900" b="0" dirty="0">
              <a:latin typeface="+mn-lt"/>
              <a:cs typeface="Calibri" panose="020F0502020204030204" pitchFamily="34" charset="0"/>
            </a:endParaRPr>
          </a:p>
          <a:p>
            <a:pPr marL="0" indent="0">
              <a:spcBef>
                <a:spcPct val="0"/>
              </a:spcBef>
              <a:buNone/>
            </a:pPr>
            <a:r>
              <a:rPr lang="en-US" altLang="en-US" sz="900" b="0" dirty="0">
                <a:latin typeface="+mn-lt"/>
                <a:cs typeface="Calibri" panose="020F0502020204030204" pitchFamily="34" charset="0"/>
              </a:rPr>
              <a:t>Analysis by Injury Epidemiology and Surveillance Unit</a:t>
            </a:r>
          </a:p>
          <a:p>
            <a:endParaRPr lang="en-US" dirty="0"/>
          </a:p>
        </p:txBody>
      </p:sp>
    </p:spTree>
    <p:extLst>
      <p:ext uri="{BB962C8B-B14F-4D97-AF65-F5344CB8AC3E}">
        <p14:creationId xmlns:p14="http://schemas.microsoft.com/office/powerpoint/2010/main" val="499268981"/>
      </p:ext>
    </p:extLst>
  </p:cSld>
  <p:clrMapOvr>
    <a:masterClrMapping/>
  </p:clrMapOvr>
  <mc:AlternateContent xmlns:mc="http://schemas.openxmlformats.org/markup-compatibility/2006" xmlns:p14="http://schemas.microsoft.com/office/powerpoint/2010/main">
    <mc:Choice Requires="p14">
      <p:transition spd="slow" p14:dur="2000" advTm="41480"/>
    </mc:Choice>
    <mc:Fallback xmlns="">
      <p:transition spd="slow" advTm="4148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29D8C8-F258-462A-B0B0-5B5A835524EF}"/>
              </a:ext>
            </a:extLst>
          </p:cNvPr>
          <p:cNvSpPr>
            <a:spLocks noGrp="1"/>
          </p:cNvSpPr>
          <p:nvPr>
            <p:ph type="title"/>
          </p:nvPr>
        </p:nvSpPr>
        <p:spPr>
          <a:xfrm>
            <a:off x="274320" y="1143000"/>
            <a:ext cx="8563554" cy="606926"/>
          </a:xfrm>
        </p:spPr>
        <p:txBody>
          <a:bodyPr/>
          <a:lstStyle/>
          <a:p>
            <a:r>
              <a:rPr lang="en-US" altLang="en-US" sz="2400" dirty="0">
                <a:solidFill>
                  <a:schemeClr val="tx2">
                    <a:lumMod val="60000"/>
                    <a:lumOff val="40000"/>
                  </a:schemeClr>
                </a:solidFill>
                <a:latin typeface="+mn-lt"/>
              </a:rPr>
              <a:t>Illicitly manufactured fentanyl* remains the main contributor to overdose deaths</a:t>
            </a:r>
            <a:endParaRPr lang="en-US" sz="2800" dirty="0">
              <a:solidFill>
                <a:schemeClr val="tx2">
                  <a:lumMod val="60000"/>
                  <a:lumOff val="40000"/>
                </a:schemeClr>
              </a:solidFill>
              <a:latin typeface="+mn-lt"/>
            </a:endParaRPr>
          </a:p>
        </p:txBody>
      </p:sp>
      <p:sp>
        <p:nvSpPr>
          <p:cNvPr id="14" name="TextBox 13">
            <a:extLst>
              <a:ext uri="{FF2B5EF4-FFF2-40B4-BE49-F238E27FC236}">
                <a16:creationId xmlns:a16="http://schemas.microsoft.com/office/drawing/2014/main" id="{5E36603F-1F5D-49D9-8D7E-EE53E7CBBF31}"/>
              </a:ext>
            </a:extLst>
          </p:cNvPr>
          <p:cNvSpPr txBox="1"/>
          <p:nvPr/>
        </p:nvSpPr>
        <p:spPr>
          <a:xfrm>
            <a:off x="1381163" y="2621201"/>
            <a:ext cx="3603005" cy="923330"/>
          </a:xfrm>
          <a:prstGeom prst="rect">
            <a:avLst/>
          </a:prstGeom>
          <a:solidFill>
            <a:schemeClr val="bg1">
              <a:lumMod val="95000"/>
            </a:schemeClr>
          </a:solidFill>
          <a:ln w="254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A growing number of deaths involve multiple substances in combination (i.e., polysubstance use)</a:t>
            </a:r>
          </a:p>
        </p:txBody>
      </p:sp>
      <p:pic>
        <p:nvPicPr>
          <p:cNvPr id="2" name="Picture 1" descr="Line graph of the number of overdose deaths by substance type from 1999 to 2024.">
            <a:extLst>
              <a:ext uri="{FF2B5EF4-FFF2-40B4-BE49-F238E27FC236}">
                <a16:creationId xmlns:a16="http://schemas.microsoft.com/office/drawing/2014/main" id="{CC7E1FA3-BB26-5A97-936E-1C806C157473}"/>
              </a:ext>
            </a:extLst>
          </p:cNvPr>
          <p:cNvPicPr>
            <a:picLocks noChangeAspect="1"/>
          </p:cNvPicPr>
          <p:nvPr/>
        </p:nvPicPr>
        <p:blipFill>
          <a:blip r:embed="rId3"/>
          <a:stretch>
            <a:fillRect/>
          </a:stretch>
        </p:blipFill>
        <p:spPr>
          <a:xfrm>
            <a:off x="50200" y="1631155"/>
            <a:ext cx="9093800" cy="3879045"/>
          </a:xfrm>
          <a:prstGeom prst="rect">
            <a:avLst/>
          </a:prstGeom>
        </p:spPr>
      </p:pic>
      <p:sp>
        <p:nvSpPr>
          <p:cNvPr id="3" name="TextBox 2">
            <a:extLst>
              <a:ext uri="{FF2B5EF4-FFF2-40B4-BE49-F238E27FC236}">
                <a16:creationId xmlns:a16="http://schemas.microsoft.com/office/drawing/2014/main" id="{FBEBBD40-797E-494C-A335-8CA3339AB497}"/>
              </a:ext>
            </a:extLst>
          </p:cNvPr>
          <p:cNvSpPr txBox="1"/>
          <p:nvPr/>
        </p:nvSpPr>
        <p:spPr>
          <a:xfrm>
            <a:off x="312420" y="5310145"/>
            <a:ext cx="81423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2"/>
                </a:solidFill>
                <a:effectLst/>
                <a:uLnTx/>
                <a:uFillTx/>
                <a:ea typeface="+mn-ea"/>
                <a:cs typeface="+mn-cs"/>
              </a:rPr>
              <a:t>*Fentanyl surveillance based on Other Synthetic Narcotics (T40.4), which consists of mainly illicitly manufactured fentanyl and fentanyl analogues  </a:t>
            </a:r>
            <a:r>
              <a:rPr kumimoji="0" lang="en-US" sz="1000" i="0" u="none" strike="noStrike" kern="1200" cap="none" spc="0" normalizeH="0" baseline="0" noProof="0" dirty="0">
                <a:ln>
                  <a:noFill/>
                </a:ln>
                <a:solidFill>
                  <a:schemeClr val="tx2"/>
                </a:solidFill>
                <a:effectLst/>
                <a:uLnTx/>
                <a:uFillTx/>
                <a:ea typeface="+mn-ea"/>
                <a:cs typeface="+mn-cs"/>
              </a:rPr>
              <a:t> </a:t>
            </a:r>
            <a:r>
              <a:rPr lang="el-GR" sz="1000" b="1" dirty="0">
                <a:solidFill>
                  <a:schemeClr val="tx2"/>
                </a:solidFill>
                <a:cs typeface="Calibri" panose="020F0502020204030204" pitchFamily="34" charset="0"/>
              </a:rPr>
              <a:t>ᵜ</a:t>
            </a:r>
            <a:r>
              <a:rPr lang="en-US" sz="1000" dirty="0">
                <a:solidFill>
                  <a:schemeClr val="tx2"/>
                </a:solidFill>
                <a:cs typeface="Calibri" panose="020F0502020204030204" pitchFamily="34" charset="0"/>
              </a:rPr>
              <a:t>Commonly Prescribed Opioid Medications</a:t>
            </a:r>
            <a:endParaRPr kumimoji="0" lang="en-US" sz="1000" i="0" u="none" strike="noStrike" kern="1200" cap="none" spc="0" normalizeH="0" baseline="0" noProof="0" dirty="0">
              <a:ln>
                <a:noFill/>
              </a:ln>
              <a:solidFill>
                <a:schemeClr val="tx2"/>
              </a:solidFill>
              <a:effectLst/>
              <a:uLnTx/>
              <a:uFillTx/>
              <a:ea typeface="+mn-ea"/>
              <a:cs typeface="+mn-cs"/>
            </a:endParaRPr>
          </a:p>
        </p:txBody>
      </p:sp>
      <p:sp>
        <p:nvSpPr>
          <p:cNvPr id="9" name="Text Placeholder 8">
            <a:extLst>
              <a:ext uri="{FF2B5EF4-FFF2-40B4-BE49-F238E27FC236}">
                <a16:creationId xmlns:a16="http://schemas.microsoft.com/office/drawing/2014/main" id="{05F63EC3-8405-4AC2-90A2-6DCDF0698E04}"/>
              </a:ext>
            </a:extLst>
          </p:cNvPr>
          <p:cNvSpPr>
            <a:spLocks noGrp="1"/>
          </p:cNvSpPr>
          <p:nvPr>
            <p:ph type="body" sz="quarter" idx="10"/>
          </p:nvPr>
        </p:nvSpPr>
        <p:spPr>
          <a:xfrm>
            <a:off x="274320" y="5760720"/>
            <a:ext cx="8826094" cy="970070"/>
          </a:xfrm>
        </p:spPr>
        <p:txBody>
          <a:bodyPr/>
          <a:lstStyle/>
          <a:p>
            <a:pPr marL="0" indent="0">
              <a:spcBef>
                <a:spcPct val="0"/>
              </a:spcBef>
              <a:buNone/>
            </a:pPr>
            <a:r>
              <a:rPr lang="en-US" altLang="en-US" sz="900" dirty="0">
                <a:latin typeface="+mn-lt"/>
              </a:rPr>
              <a:t>Technical Notes: </a:t>
            </a:r>
            <a:r>
              <a:rPr lang="en-US" altLang="en-US" sz="900" b="0" dirty="0">
                <a:latin typeface="+mn-lt"/>
              </a:rPr>
              <a:t>These counts are not mutually exclusive; If the death involved multiple substances, it can be counted on multiple lines; Toxicology data is unable to distinguish whether the presence of multiple substances indicate intentional polysubstance use or if one substance was tainted with other drugs (e.g. cocaine laced with fentanyl); All intent medication, drug, alcohol poisoning: X40-X45, X60-64, Y10-Y14, X85 with any mention of specific T-codes by drug type; limited to NC residents</a:t>
            </a:r>
          </a:p>
          <a:p>
            <a:pPr marL="0" indent="0">
              <a:spcBef>
                <a:spcPct val="0"/>
              </a:spcBef>
              <a:buNone/>
            </a:pPr>
            <a:r>
              <a:rPr lang="en-US" altLang="en-US" sz="900" dirty="0">
                <a:latin typeface="+mn-lt"/>
              </a:rPr>
              <a:t>Source: </a:t>
            </a:r>
            <a:r>
              <a:rPr lang="en-US" sz="900" b="0" dirty="0">
                <a:latin typeface="+mn-lt"/>
              </a:rPr>
              <a:t>Deaths-NC State Center for Health Statistics, Vital Statistics, 1999-2024</a:t>
            </a:r>
            <a:endParaRPr lang="en-US" altLang="en-US" sz="900" b="0" dirty="0">
              <a:latin typeface="+mn-lt"/>
            </a:endParaRPr>
          </a:p>
          <a:p>
            <a:pPr marL="0" indent="0">
              <a:spcBef>
                <a:spcPct val="0"/>
              </a:spcBef>
              <a:buNone/>
            </a:pPr>
            <a:r>
              <a:rPr lang="en-US" altLang="en-US" sz="900" b="0" dirty="0">
                <a:latin typeface="+mn-lt"/>
              </a:rPr>
              <a:t>Analysis by Injury Epidemiology and Surveillance Unit</a:t>
            </a:r>
          </a:p>
          <a:p>
            <a:endParaRPr lang="en-US" dirty="0"/>
          </a:p>
        </p:txBody>
      </p:sp>
    </p:spTree>
    <p:extLst>
      <p:ext uri="{BB962C8B-B14F-4D97-AF65-F5344CB8AC3E}">
        <p14:creationId xmlns:p14="http://schemas.microsoft.com/office/powerpoint/2010/main" val="2156493654"/>
      </p:ext>
    </p:extLst>
  </p:cSld>
  <p:clrMapOvr>
    <a:masterClrMapping/>
  </p:clrMapOvr>
  <mc:AlternateContent xmlns:mc="http://schemas.openxmlformats.org/markup-compatibility/2006" xmlns:p14="http://schemas.microsoft.com/office/powerpoint/2010/main">
    <mc:Choice Requires="p14">
      <p:transition spd="slow" p14:dur="2000" advTm="72990"/>
    </mc:Choice>
    <mc:Fallback xmlns="">
      <p:transition spd="slow" advTm="7299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DFD61789-648F-4553-B261-58E0A372D5AA}"/>
              </a:ext>
            </a:extLst>
          </p:cNvPr>
          <p:cNvSpPr txBox="1">
            <a:spLocks noGrp="1"/>
          </p:cNvSpPr>
          <p:nvPr>
            <p:ph type="title" idx="4294967295"/>
          </p:nvPr>
        </p:nvSpPr>
        <p:spPr>
          <a:xfrm>
            <a:off x="1147863" y="1760220"/>
            <a:ext cx="6848274" cy="12583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rPr>
              <a:t>Fentanyl*, a synthetic opioid, is   </a:t>
            </a:r>
            <a:r>
              <a:rPr kumimoji="0" lang="en-US" sz="3200" b="1" i="0" u="sng"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rPr>
              <a:t>50 times </a:t>
            </a:r>
            <a:r>
              <a:rPr kumimoji="0" lang="en-US" sz="3200" b="1" i="0" u="none"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rPr>
              <a:t>stronger than heroin and </a:t>
            </a:r>
            <a:r>
              <a:rPr kumimoji="0" lang="en-US" sz="3200" b="1" i="0" u="sng"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rPr>
              <a:t>100 times </a:t>
            </a:r>
            <a:r>
              <a:rPr kumimoji="0" lang="en-US" sz="3200" b="1" i="0" u="none"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rPr>
              <a:t>stronger than morphine. </a:t>
            </a: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endParaRPr>
          </a:p>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lumMod val="60000"/>
                    <a:lumOff val="40000"/>
                  </a:schemeClr>
                </a:solidFill>
                <a:effectLst/>
                <a:uLnTx/>
                <a:uFillTx/>
                <a:latin typeface="+mn-lt"/>
                <a:ea typeface="+mn-ea"/>
                <a:cs typeface="Times New Roman" panose="02020603050405020304" pitchFamily="18" charset="0"/>
              </a:rPr>
              <a:t>Fentanyl* was involved in 70% of overdose deaths among North Carolinians in 2024.</a:t>
            </a:r>
          </a:p>
        </p:txBody>
      </p:sp>
      <p:sp>
        <p:nvSpPr>
          <p:cNvPr id="3" name="TextBox 2">
            <a:extLst>
              <a:ext uri="{FF2B5EF4-FFF2-40B4-BE49-F238E27FC236}">
                <a16:creationId xmlns:a16="http://schemas.microsoft.com/office/drawing/2014/main" id="{80BA3FA1-339B-3BA5-5FEC-F4A91077E150}"/>
              </a:ext>
            </a:extLst>
          </p:cNvPr>
          <p:cNvSpPr txBox="1"/>
          <p:nvPr/>
        </p:nvSpPr>
        <p:spPr>
          <a:xfrm>
            <a:off x="274320" y="5310145"/>
            <a:ext cx="85521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2"/>
                </a:solidFill>
              </a:rPr>
              <a:t>*</a:t>
            </a:r>
            <a:r>
              <a:rPr kumimoji="0" lang="en-US" sz="1000" b="0" i="0" u="none" strike="noStrike" kern="1200" cap="none" spc="0" normalizeH="0" baseline="0" noProof="0" dirty="0">
                <a:ln>
                  <a:noFill/>
                </a:ln>
                <a:solidFill>
                  <a:schemeClr val="tx2"/>
                </a:solidFill>
                <a:effectLst/>
                <a:uLnTx/>
                <a:uFillTx/>
                <a:ea typeface="+mn-ea"/>
                <a:cs typeface="+mn-cs"/>
              </a:rPr>
              <a:t>Fentanyl surveillance based on Other Synthetic Narcotics (T40.4), which consists of mainly illicitly manufactured fentanyl and fentanyl analogues</a:t>
            </a:r>
            <a:endParaRPr kumimoji="0" lang="en-US" sz="1000" i="0" u="none" strike="noStrike" kern="1200" cap="none" spc="0" normalizeH="0" baseline="0" noProof="0" dirty="0">
              <a:ln>
                <a:noFill/>
              </a:ln>
              <a:solidFill>
                <a:schemeClr val="tx2"/>
              </a:solidFill>
              <a:effectLst/>
              <a:uLnTx/>
              <a:uFillTx/>
              <a:ea typeface="+mn-ea"/>
              <a:cs typeface="+mn-cs"/>
            </a:endParaRPr>
          </a:p>
        </p:txBody>
      </p:sp>
      <p:sp>
        <p:nvSpPr>
          <p:cNvPr id="2" name="Text Placeholder 8">
            <a:extLst>
              <a:ext uri="{FF2B5EF4-FFF2-40B4-BE49-F238E27FC236}">
                <a16:creationId xmlns:a16="http://schemas.microsoft.com/office/drawing/2014/main" id="{C36823FD-A1CB-0964-3CDC-C142D1D5A126}"/>
              </a:ext>
            </a:extLst>
          </p:cNvPr>
          <p:cNvSpPr txBox="1">
            <a:spLocks/>
          </p:cNvSpPr>
          <p:nvPr/>
        </p:nvSpPr>
        <p:spPr>
          <a:xfrm>
            <a:off x="274320" y="6035905"/>
            <a:ext cx="8845457" cy="97237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ct val="0"/>
              </a:spcBef>
              <a:buFont typeface="Arial" panose="020B0604020202020204" pitchFamily="34" charset="0"/>
              <a:buNone/>
            </a:pPr>
            <a:r>
              <a:rPr lang="en-US" altLang="en-US" sz="900" dirty="0">
                <a:solidFill>
                  <a:srgbClr val="003B70"/>
                </a:solidFill>
                <a:latin typeface="+mn-lt"/>
              </a:rPr>
              <a:t>Technical Notes: </a:t>
            </a:r>
            <a:r>
              <a:rPr lang="en-US" altLang="en-US" sz="900" b="0" dirty="0">
                <a:solidFill>
                  <a:srgbClr val="003B70"/>
                </a:solidFill>
                <a:latin typeface="+mn-lt"/>
              </a:rPr>
              <a:t>All intent medication/drug poisoning: X40-X44, X60-64, Y10-Y14, X85 with any mention of T40.4; limited to NC residents </a:t>
            </a:r>
          </a:p>
          <a:p>
            <a:pPr marL="0" indent="0">
              <a:spcBef>
                <a:spcPct val="0"/>
              </a:spcBef>
              <a:buFont typeface="Arial" panose="020B0604020202020204" pitchFamily="34" charset="0"/>
              <a:buNone/>
            </a:pPr>
            <a:r>
              <a:rPr lang="en-US" altLang="en-US" sz="900" dirty="0">
                <a:solidFill>
                  <a:srgbClr val="003B70"/>
                </a:solidFill>
                <a:latin typeface="+mn-lt"/>
              </a:rPr>
              <a:t>Source: </a:t>
            </a:r>
            <a:r>
              <a:rPr lang="en-US" sz="900" b="0" dirty="0">
                <a:solidFill>
                  <a:srgbClr val="003B70"/>
                </a:solidFill>
                <a:latin typeface="+mn-lt"/>
              </a:rPr>
              <a:t>Deaths-NC State Center for Health Statistics, Vital Statistics, 2024</a:t>
            </a:r>
            <a:endParaRPr lang="en-US" altLang="en-US" sz="900" b="0" dirty="0">
              <a:solidFill>
                <a:srgbClr val="003B70"/>
              </a:solidFill>
              <a:latin typeface="+mn-lt"/>
            </a:endParaRPr>
          </a:p>
          <a:p>
            <a:pPr marL="0" indent="0">
              <a:spcBef>
                <a:spcPct val="0"/>
              </a:spcBef>
              <a:buFont typeface="Arial" panose="020B0604020202020204" pitchFamily="34" charset="0"/>
              <a:buNone/>
            </a:pPr>
            <a:r>
              <a:rPr lang="en-US" altLang="en-US" sz="900" b="0" dirty="0">
                <a:solidFill>
                  <a:srgbClr val="003B70"/>
                </a:solidFill>
                <a:latin typeface="+mn-lt"/>
              </a:rPr>
              <a:t>Analysis by Injury Epidemiology and Surveillance Unit</a:t>
            </a:r>
          </a:p>
          <a:p>
            <a:endParaRPr lang="en-US" dirty="0"/>
          </a:p>
        </p:txBody>
      </p:sp>
    </p:spTree>
    <p:extLst>
      <p:ext uri="{BB962C8B-B14F-4D97-AF65-F5344CB8AC3E}">
        <p14:creationId xmlns:p14="http://schemas.microsoft.com/office/powerpoint/2010/main" val="2503285094"/>
      </p:ext>
    </p:extLst>
  </p:cSld>
  <p:clrMapOvr>
    <a:masterClrMapping/>
  </p:clrMapOvr>
  <mc:AlternateContent xmlns:mc="http://schemas.openxmlformats.org/markup-compatibility/2006" xmlns:p14="http://schemas.microsoft.com/office/powerpoint/2010/main">
    <mc:Choice Requires="p14">
      <p:transition spd="slow" p14:dur="2000" advTm="26341"/>
    </mc:Choice>
    <mc:Fallback xmlns="">
      <p:transition spd="slow" advTm="2634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A74F0-FDB3-8753-E9BD-070A7D4EAD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65C3128-1F2C-34B6-D977-1C95A3D2AC7A}"/>
              </a:ext>
            </a:extLst>
          </p:cNvPr>
          <p:cNvSpPr>
            <a:spLocks noGrp="1"/>
          </p:cNvSpPr>
          <p:nvPr>
            <p:ph type="title"/>
          </p:nvPr>
        </p:nvSpPr>
        <p:spPr>
          <a:xfrm>
            <a:off x="274320" y="1143000"/>
            <a:ext cx="8563554" cy="548640"/>
          </a:xfrm>
        </p:spPr>
        <p:txBody>
          <a:bodyPr/>
          <a:lstStyle/>
          <a:p>
            <a:r>
              <a:rPr lang="en-US" sz="2800" dirty="0">
                <a:effectLst/>
                <a:latin typeface="+mn-lt"/>
              </a:rPr>
              <a:t>Since 2020, fentanyl has been involved in 70% or more of overdose deaths in North Carolina</a:t>
            </a:r>
            <a:endParaRPr lang="en-US" sz="2800" dirty="0">
              <a:latin typeface="+mn-lt"/>
            </a:endParaRPr>
          </a:p>
        </p:txBody>
      </p:sp>
      <p:pic>
        <p:nvPicPr>
          <p:cNvPr id="2" name="Picture 1" descr="Bar chart of the percentage of overdose deaths involving fentanyl from 2015 to 2024.">
            <a:extLst>
              <a:ext uri="{FF2B5EF4-FFF2-40B4-BE49-F238E27FC236}">
                <a16:creationId xmlns:a16="http://schemas.microsoft.com/office/drawing/2014/main" id="{124D7422-9C80-2F8C-02E3-9A4DE9766919}"/>
              </a:ext>
            </a:extLst>
          </p:cNvPr>
          <p:cNvPicPr>
            <a:picLocks noChangeAspect="1"/>
          </p:cNvPicPr>
          <p:nvPr/>
        </p:nvPicPr>
        <p:blipFill>
          <a:blip r:embed="rId3"/>
          <a:stretch>
            <a:fillRect/>
          </a:stretch>
        </p:blipFill>
        <p:spPr>
          <a:xfrm>
            <a:off x="163601" y="2236564"/>
            <a:ext cx="8808668" cy="3387012"/>
          </a:xfrm>
          <a:prstGeom prst="rect">
            <a:avLst/>
          </a:prstGeom>
        </p:spPr>
      </p:pic>
      <p:sp>
        <p:nvSpPr>
          <p:cNvPr id="7" name="Text Placeholder 5">
            <a:extLst>
              <a:ext uri="{FF2B5EF4-FFF2-40B4-BE49-F238E27FC236}">
                <a16:creationId xmlns:a16="http://schemas.microsoft.com/office/drawing/2014/main" id="{EEE659FF-E9ED-3522-80F3-D4EA730703F0}"/>
              </a:ext>
            </a:extLst>
          </p:cNvPr>
          <p:cNvSpPr txBox="1">
            <a:spLocks/>
          </p:cNvSpPr>
          <p:nvPr/>
        </p:nvSpPr>
        <p:spPr>
          <a:xfrm>
            <a:off x="278296" y="5943600"/>
            <a:ext cx="8563554" cy="600109"/>
          </a:xfrm>
          <a:prstGeom prst="rect">
            <a:avLst/>
          </a:prstGeom>
        </p:spPr>
        <p:txBody>
          <a:bodyPr vert="horz" lIns="91440" tIns="45720" rIns="91440" bIns="45720" rtlCol="0">
            <a:noAutofit/>
          </a:bodyPr>
          <a:lstStyle>
            <a:lvl1pPr marL="171450" indent="-171450" algn="l" defTabSz="514350" rtl="0" eaLnBrk="1" latinLnBrk="0" hangingPunct="1">
              <a:lnSpc>
                <a:spcPct val="100000"/>
              </a:lnSpc>
              <a:spcBef>
                <a:spcPts val="900"/>
              </a:spcBef>
              <a:buFont typeface="Arial" panose="020B0604020202020204" pitchFamily="34" charset="0"/>
              <a:buChar char="•"/>
              <a:defRPr sz="21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10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729854" indent="-171450" algn="l" defTabSz="514350" rtl="0" eaLnBrk="1" latinLnBrk="0" hangingPunct="1">
              <a:lnSpc>
                <a:spcPct val="10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US" altLang="en-US" sz="900" dirty="0">
                <a:latin typeface="+mn-lt"/>
                <a:cs typeface="Calibri" panose="020F0502020204030204" pitchFamily="34" charset="0"/>
              </a:rPr>
              <a:t>Technical Notes: </a:t>
            </a:r>
            <a:r>
              <a:rPr lang="en-US" altLang="en-US" sz="900" b="0" dirty="0">
                <a:solidFill>
                  <a:schemeClr val="tx2">
                    <a:lumMod val="75000"/>
                  </a:schemeClr>
                </a:solidFill>
                <a:latin typeface="+mn-lt"/>
              </a:rPr>
              <a:t>All intent medication/drug poisoning: X40-X44, X60-64, Y10-Y14, X85 with any mention of T40.4; limited to NC residents</a:t>
            </a:r>
            <a:br>
              <a:rPr lang="en-US" sz="900" b="0" dirty="0">
                <a:latin typeface="+mn-lt"/>
              </a:rPr>
            </a:br>
            <a:r>
              <a:rPr lang="en-US" sz="900" dirty="0">
                <a:latin typeface="+mn-lt"/>
              </a:rPr>
              <a:t>Source: </a:t>
            </a:r>
            <a:r>
              <a:rPr lang="en-US" sz="900" b="0" dirty="0">
                <a:latin typeface="+mn-lt"/>
              </a:rPr>
              <a:t>Deaths-NC State Center for Health Statistics, Vital Statistics, 2015-2024</a:t>
            </a:r>
            <a:br>
              <a:rPr lang="en-US" sz="900" dirty="0">
                <a:latin typeface="+mn-lt"/>
                <a:cs typeface="Calibri" panose="020F0502020204030204" pitchFamily="34" charset="0"/>
              </a:rPr>
            </a:br>
            <a:r>
              <a:rPr lang="en-US" altLang="en-US" sz="900" b="0" dirty="0">
                <a:latin typeface="+mn-lt"/>
                <a:cs typeface="Calibri" panose="020F0502020204030204" pitchFamily="34" charset="0"/>
              </a:rPr>
              <a:t>Analysis by Injury Epidemiology and Surveillance Unit</a:t>
            </a:r>
          </a:p>
        </p:txBody>
      </p:sp>
    </p:spTree>
    <p:extLst>
      <p:ext uri="{BB962C8B-B14F-4D97-AF65-F5344CB8AC3E}">
        <p14:creationId xmlns:p14="http://schemas.microsoft.com/office/powerpoint/2010/main" val="246456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393897-029D-29F4-7CC8-0482BED7FC8D}"/>
              </a:ext>
            </a:extLst>
          </p:cNvPr>
          <p:cNvSpPr>
            <a:spLocks noGrp="1"/>
          </p:cNvSpPr>
          <p:nvPr>
            <p:ph type="title"/>
          </p:nvPr>
        </p:nvSpPr>
        <p:spPr>
          <a:xfrm>
            <a:off x="274320" y="1143000"/>
            <a:ext cx="8563554" cy="548640"/>
          </a:xfrm>
        </p:spPr>
        <p:txBody>
          <a:bodyPr/>
          <a:lstStyle/>
          <a:p>
            <a:r>
              <a:rPr lang="en-US" sz="3200" dirty="0"/>
              <a:t>What death data can’t tell us: </a:t>
            </a:r>
          </a:p>
        </p:txBody>
      </p:sp>
      <p:sp>
        <p:nvSpPr>
          <p:cNvPr id="2" name="Text Placeholder 1">
            <a:extLst>
              <a:ext uri="{FF2B5EF4-FFF2-40B4-BE49-F238E27FC236}">
                <a16:creationId xmlns:a16="http://schemas.microsoft.com/office/drawing/2014/main" id="{DE50F5F5-7894-B529-B12A-0EC4A47FCA88}"/>
              </a:ext>
            </a:extLst>
          </p:cNvPr>
          <p:cNvSpPr>
            <a:spLocks noGrp="1"/>
          </p:cNvSpPr>
          <p:nvPr>
            <p:ph type="body" sz="quarter" idx="10"/>
          </p:nvPr>
        </p:nvSpPr>
        <p:spPr>
          <a:xfrm>
            <a:off x="278296" y="1828800"/>
            <a:ext cx="8563554" cy="4142629"/>
          </a:xfrm>
        </p:spPr>
        <p:txBody>
          <a:bodyPr/>
          <a:lstStyle/>
          <a:p>
            <a:r>
              <a:rPr lang="en-US" sz="2200" b="0" dirty="0"/>
              <a:t>Most overdose deaths involve polysubstance use (multiple substances in combination). We can’t know from death data whether someone was intentionally using multiple substances or if their polysubstance use was unintended (e.g., it was unknown to the individual that their stimulant also contained fentanyl). </a:t>
            </a:r>
          </a:p>
          <a:p>
            <a:r>
              <a:rPr lang="en-US" sz="2200" b="0" dirty="0"/>
              <a:t>Overdose deaths have a longer lag time than many other causes of death. The lag time is the time between when the death occurred and when the data are available for analysis. This means that relying entirely on death data can put us behind the actual changing landscape of drug use. Drug checking programs like </a:t>
            </a:r>
            <a:r>
              <a:rPr lang="en-US" sz="2200" b="0" dirty="0">
                <a:hlinkClick r:id="rId2"/>
              </a:rPr>
              <a:t>The Street Drug Analysis Lab </a:t>
            </a:r>
            <a:r>
              <a:rPr lang="en-US" sz="2200" b="0" dirty="0"/>
              <a:t>at UNC Chapel Hill can provide more timely insights.</a:t>
            </a:r>
          </a:p>
        </p:txBody>
      </p:sp>
    </p:spTree>
    <p:extLst>
      <p:ext uri="{BB962C8B-B14F-4D97-AF65-F5344CB8AC3E}">
        <p14:creationId xmlns:p14="http://schemas.microsoft.com/office/powerpoint/2010/main" val="226895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B21519-8982-4E8E-D59B-6C067ACF6B4B}"/>
              </a:ext>
              <a:ext uri="{C183D7F6-B498-43B3-948B-1728B52AA6E4}">
                <adec:decorative xmlns:adec="http://schemas.microsoft.com/office/drawing/2017/decorative" val="1"/>
              </a:ext>
            </a:extLst>
          </p:cNvPr>
          <p:cNvSpPr>
            <a:spLocks noGrp="1"/>
          </p:cNvSpPr>
          <p:nvPr>
            <p:ph type="body" sz="quarter" idx="15"/>
          </p:nvPr>
        </p:nvSpPr>
        <p:spPr>
          <a:xfrm>
            <a:off x="18845" y="2525485"/>
            <a:ext cx="4164239" cy="4937760"/>
          </a:xfrm>
        </p:spPr>
        <p:txBody>
          <a:bodyPr/>
          <a:lstStyle/>
          <a:p>
            <a:pPr marL="0" indent="0" algn="ctr">
              <a:buNone/>
            </a:pPr>
            <a:r>
              <a:rPr lang="en-US" sz="8000" i="1" dirty="0"/>
              <a:t>Where? </a:t>
            </a:r>
          </a:p>
        </p:txBody>
      </p:sp>
      <p:sp>
        <p:nvSpPr>
          <p:cNvPr id="5" name="Title 4">
            <a:extLst>
              <a:ext uri="{FF2B5EF4-FFF2-40B4-BE49-F238E27FC236}">
                <a16:creationId xmlns:a16="http://schemas.microsoft.com/office/drawing/2014/main" id="{8D60A807-1D32-67D4-F2DB-7327AF88DAC7}"/>
              </a:ext>
            </a:extLst>
          </p:cNvPr>
          <p:cNvSpPr>
            <a:spLocks noGrp="1"/>
          </p:cNvSpPr>
          <p:nvPr>
            <p:ph type="title"/>
          </p:nvPr>
        </p:nvSpPr>
        <p:spPr>
          <a:xfrm>
            <a:off x="4965112" y="2251165"/>
            <a:ext cx="3904787" cy="548640"/>
          </a:xfrm>
        </p:spPr>
        <p:txBody>
          <a:bodyPr/>
          <a:lstStyle/>
          <a:p>
            <a:r>
              <a:rPr lang="en-US" sz="4000" dirty="0"/>
              <a:t>Where do overdoses occur in North Carolina? </a:t>
            </a:r>
          </a:p>
        </p:txBody>
      </p:sp>
    </p:spTree>
    <p:extLst>
      <p:ext uri="{BB962C8B-B14F-4D97-AF65-F5344CB8AC3E}">
        <p14:creationId xmlns:p14="http://schemas.microsoft.com/office/powerpoint/2010/main" val="165197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50310-8E9C-452C-BFAD-C21AB7DECD2D}"/>
              </a:ext>
            </a:extLst>
          </p:cNvPr>
          <p:cNvSpPr>
            <a:spLocks noGrp="1"/>
          </p:cNvSpPr>
          <p:nvPr>
            <p:ph type="title"/>
          </p:nvPr>
        </p:nvSpPr>
        <p:spPr>
          <a:xfrm>
            <a:off x="274320" y="1188720"/>
            <a:ext cx="8563554" cy="548640"/>
          </a:xfrm>
        </p:spPr>
        <p:txBody>
          <a:bodyPr/>
          <a:lstStyle/>
          <a:p>
            <a:r>
              <a:rPr lang="en-US" sz="3200" dirty="0">
                <a:solidFill>
                  <a:schemeClr val="tx2">
                    <a:lumMod val="60000"/>
                    <a:lumOff val="40000"/>
                  </a:schemeClr>
                </a:solidFill>
              </a:rPr>
              <a:t>Technical Notes</a:t>
            </a:r>
          </a:p>
        </p:txBody>
      </p:sp>
      <p:sp>
        <p:nvSpPr>
          <p:cNvPr id="3" name="Text Placeholder 2">
            <a:extLst>
              <a:ext uri="{FF2B5EF4-FFF2-40B4-BE49-F238E27FC236}">
                <a16:creationId xmlns:a16="http://schemas.microsoft.com/office/drawing/2014/main" id="{AAF9F078-273B-46D1-9288-0A54670BDB39}"/>
              </a:ext>
            </a:extLst>
          </p:cNvPr>
          <p:cNvSpPr>
            <a:spLocks noGrp="1"/>
          </p:cNvSpPr>
          <p:nvPr>
            <p:ph type="body" sz="quarter" idx="10"/>
          </p:nvPr>
        </p:nvSpPr>
        <p:spPr>
          <a:xfrm>
            <a:off x="302149" y="1913839"/>
            <a:ext cx="8680485" cy="4142629"/>
          </a:xfrm>
        </p:spPr>
        <p:txBody>
          <a:bodyPr>
            <a:normAutofit fontScale="77500" lnSpcReduction="20000"/>
          </a:bodyPr>
          <a:lstStyle/>
          <a:p>
            <a:r>
              <a:rPr lang="en-US" sz="2400" b="0" dirty="0">
                <a:latin typeface="+mn-lt"/>
                <a:cs typeface="Calibri" panose="020F0502020204030204" pitchFamily="34" charset="0"/>
              </a:rPr>
              <a:t>The fatality data provided here are part of the Vital Registry System of the State Center for Health Statistics (SCHS) and have been used to historically track and monitor the drug overdose burden in NC using ICD-10 codes. The definitive data on deaths come from the NC Office of the Chief Medical Examiner (OCME). </a:t>
            </a:r>
          </a:p>
          <a:p>
            <a:r>
              <a:rPr lang="en-US" sz="2400" b="0" dirty="0">
                <a:latin typeface="+mn-lt"/>
                <a:cs typeface="Calibri" panose="020F0502020204030204" pitchFamily="34" charset="0"/>
              </a:rPr>
              <a:t>2024 NC SCHS data are final as of January 2026.</a:t>
            </a:r>
          </a:p>
          <a:p>
            <a:r>
              <a:rPr lang="en-US" sz="2400" b="0" dirty="0">
                <a:latin typeface="+mn-lt"/>
                <a:cs typeface="Calibri" panose="020F0502020204030204" pitchFamily="34" charset="0"/>
              </a:rPr>
              <a:t>Due to national changes in population data reporting U.S. Census non-bridged single race population categories do not directly align with ED Visit data race categories (population estimates exclude 1.8% multi-race residents).</a:t>
            </a:r>
          </a:p>
          <a:p>
            <a:r>
              <a:rPr lang="en-US" sz="2400" b="0" dirty="0">
                <a:latin typeface="+mn-lt"/>
                <a:cs typeface="Calibri" panose="020F0502020204030204" pitchFamily="34" charset="0"/>
              </a:rPr>
              <a:t>There was a transition in Hospital and Emergency Department coding structure in October 2015. Due to the transition, there are different definitions for injury. Data after October 2015 are not comparable to data from before the transition.</a:t>
            </a:r>
          </a:p>
          <a:p>
            <a:r>
              <a:rPr lang="en-US" sz="2400" b="0" dirty="0">
                <a:latin typeface="+mn-lt"/>
              </a:rPr>
              <a:t>Speaking and technical notes should be read prior to using.</a:t>
            </a:r>
          </a:p>
          <a:p>
            <a:pPr marL="0" indent="0">
              <a:buNone/>
            </a:pPr>
            <a:endParaRPr lang="en-US" sz="2400" b="0" dirty="0">
              <a:latin typeface="Calibri" panose="020F0502020204030204" pitchFamily="34" charset="0"/>
            </a:endParaRPr>
          </a:p>
        </p:txBody>
      </p:sp>
    </p:spTree>
    <p:extLst>
      <p:ext uri="{BB962C8B-B14F-4D97-AF65-F5344CB8AC3E}">
        <p14:creationId xmlns:p14="http://schemas.microsoft.com/office/powerpoint/2010/main" val="168671502"/>
      </p:ext>
    </p:extLst>
  </p:cSld>
  <p:clrMapOvr>
    <a:masterClrMapping/>
  </p:clrMapOvr>
  <mc:AlternateContent xmlns:mc="http://schemas.openxmlformats.org/markup-compatibility/2006" xmlns:p14="http://schemas.microsoft.com/office/powerpoint/2010/main">
    <mc:Choice Requires="p14">
      <p:transition spd="slow" p14:dur="2000" advTm="73979"/>
    </mc:Choice>
    <mc:Fallback xmlns="">
      <p:transition spd="slow" advTm="7397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2586D-B65A-6921-CDC9-73D90C22F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FCC10-3409-A142-E2F4-A002A68D1E35}"/>
              </a:ext>
            </a:extLst>
          </p:cNvPr>
          <p:cNvSpPr>
            <a:spLocks noGrp="1"/>
          </p:cNvSpPr>
          <p:nvPr>
            <p:ph type="title"/>
          </p:nvPr>
        </p:nvSpPr>
        <p:spPr>
          <a:xfrm>
            <a:off x="274320" y="1097280"/>
            <a:ext cx="8563554" cy="830580"/>
          </a:xfrm>
        </p:spPr>
        <p:txBody>
          <a:bodyPr/>
          <a:lstStyle/>
          <a:p>
            <a:pPr lvl="0" defTabSz="914400">
              <a:lnSpc>
                <a:spcPct val="100000"/>
              </a:lnSpc>
            </a:pPr>
            <a:r>
              <a:rPr lang="en-US" altLang="en-US" sz="2600" dirty="0">
                <a:solidFill>
                  <a:schemeClr val="tx2">
                    <a:lumMod val="60000"/>
                    <a:lumOff val="40000"/>
                  </a:schemeClr>
                </a:solidFill>
                <a:latin typeface="+mn-lt"/>
                <a:ea typeface="+mn-ea"/>
                <a:cs typeface="+mn-cs"/>
              </a:rPr>
              <a:t>Statewide, the overdose death rate from 2020-2024 was 35.5 deaths per 100,000 residents</a:t>
            </a:r>
            <a:endParaRPr lang="en-US" sz="2600" dirty="0">
              <a:solidFill>
                <a:schemeClr val="tx2">
                  <a:lumMod val="60000"/>
                  <a:lumOff val="40000"/>
                </a:schemeClr>
              </a:solidFill>
              <a:latin typeface="+mn-lt"/>
            </a:endParaRPr>
          </a:p>
        </p:txBody>
      </p:sp>
      <p:pic>
        <p:nvPicPr>
          <p:cNvPr id="9" name="Picture 8" descr="Map of North Carolina counties and their overdose death rates from 2020 to 2024.">
            <a:extLst>
              <a:ext uri="{FF2B5EF4-FFF2-40B4-BE49-F238E27FC236}">
                <a16:creationId xmlns:a16="http://schemas.microsoft.com/office/drawing/2014/main" id="{A85C18B2-42F2-76C9-DA33-8457D66B72EF}"/>
              </a:ext>
            </a:extLst>
          </p:cNvPr>
          <p:cNvPicPr>
            <a:picLocks noChangeAspect="1"/>
          </p:cNvPicPr>
          <p:nvPr/>
        </p:nvPicPr>
        <p:blipFill rotWithShape="1">
          <a:blip r:embed="rId3">
            <a:extLst>
              <a:ext uri="{28A0092B-C50C-407E-A947-70E740481C1C}">
                <a14:useLocalDpi xmlns:a14="http://schemas.microsoft.com/office/drawing/2010/main" val="0"/>
              </a:ext>
            </a:extLst>
          </a:blip>
          <a:srcRect l="11574" t="38536" r="11361" b="38147"/>
          <a:stretch>
            <a:fillRect/>
          </a:stretch>
        </p:blipFill>
        <p:spPr>
          <a:xfrm>
            <a:off x="274319" y="2009946"/>
            <a:ext cx="8683265" cy="3399895"/>
          </a:xfrm>
          <a:prstGeom prst="rect">
            <a:avLst/>
          </a:prstGeom>
        </p:spPr>
      </p:pic>
      <p:sp>
        <p:nvSpPr>
          <p:cNvPr id="4" name="TextBox 3">
            <a:extLst>
              <a:ext uri="{FF2B5EF4-FFF2-40B4-BE49-F238E27FC236}">
                <a16:creationId xmlns:a16="http://schemas.microsoft.com/office/drawing/2014/main" id="{3DC0E4A9-AECE-0C7A-86A8-3CD03DC39AFA}"/>
              </a:ext>
            </a:extLst>
          </p:cNvPr>
          <p:cNvSpPr txBox="1"/>
          <p:nvPr/>
        </p:nvSpPr>
        <p:spPr>
          <a:xfrm>
            <a:off x="124596" y="3954480"/>
            <a:ext cx="3712759" cy="584775"/>
          </a:xfrm>
          <a:prstGeom prst="rect">
            <a:avLst/>
          </a:prstGeom>
          <a:noFill/>
        </p:spPr>
        <p:txBody>
          <a:bodyPr wrap="square" rtlCol="0">
            <a:spAutoFit/>
          </a:bodyPr>
          <a:lstStyle/>
          <a:p>
            <a:r>
              <a:rPr lang="en-US" sz="1600" b="1" dirty="0">
                <a:solidFill>
                  <a:schemeClr val="tx1">
                    <a:lumMod val="75000"/>
                    <a:lumOff val="25000"/>
                  </a:schemeClr>
                </a:solidFill>
              </a:rPr>
              <a:t>Medication/drug overdose deaths, all intents, rate per 100,000</a:t>
            </a:r>
          </a:p>
        </p:txBody>
      </p:sp>
      <p:pic>
        <p:nvPicPr>
          <p:cNvPr id="10" name="Picture 9" descr="Map legend of overdose death rates.">
            <a:extLst>
              <a:ext uri="{FF2B5EF4-FFF2-40B4-BE49-F238E27FC236}">
                <a16:creationId xmlns:a16="http://schemas.microsoft.com/office/drawing/2014/main" id="{2F98AF6D-6916-E560-D698-ABAAD9F1CDF9}"/>
              </a:ext>
            </a:extLst>
          </p:cNvPr>
          <p:cNvPicPr>
            <a:picLocks noChangeAspect="1"/>
          </p:cNvPicPr>
          <p:nvPr/>
        </p:nvPicPr>
        <p:blipFill>
          <a:blip r:embed="rId3" cstate="print">
            <a:extLst>
              <a:ext uri="{28A0092B-C50C-407E-A947-70E740481C1C}">
                <a14:useLocalDpi xmlns:a14="http://schemas.microsoft.com/office/drawing/2010/main" val="0"/>
              </a:ext>
            </a:extLst>
          </a:blip>
          <a:srcRect l="9701" t="73147" r="60831" b="14283"/>
          <a:stretch>
            <a:fillRect/>
          </a:stretch>
        </p:blipFill>
        <p:spPr>
          <a:xfrm>
            <a:off x="186416" y="4468847"/>
            <a:ext cx="2633550" cy="1453721"/>
          </a:xfrm>
          <a:prstGeom prst="rect">
            <a:avLst/>
          </a:prstGeom>
        </p:spPr>
      </p:pic>
      <p:sp>
        <p:nvSpPr>
          <p:cNvPr id="6" name="Text Placeholder 5">
            <a:extLst>
              <a:ext uri="{FF2B5EF4-FFF2-40B4-BE49-F238E27FC236}">
                <a16:creationId xmlns:a16="http://schemas.microsoft.com/office/drawing/2014/main" id="{CF52F1BB-809B-4F4F-0A7C-5F50E46A9299}"/>
              </a:ext>
            </a:extLst>
          </p:cNvPr>
          <p:cNvSpPr>
            <a:spLocks noGrp="1"/>
          </p:cNvSpPr>
          <p:nvPr>
            <p:ph type="body" sz="quarter" idx="10"/>
          </p:nvPr>
        </p:nvSpPr>
        <p:spPr>
          <a:xfrm>
            <a:off x="274320" y="5852160"/>
            <a:ext cx="8563554" cy="829361"/>
          </a:xfrm>
        </p:spPr>
        <p:txBody>
          <a:bodyPr/>
          <a:lstStyle/>
          <a:p>
            <a:pPr marL="0" indent="0">
              <a:buNone/>
            </a:pPr>
            <a:r>
              <a:rPr lang="en-US" sz="900" dirty="0">
                <a:latin typeface="+mn-lt"/>
              </a:rPr>
              <a:t>Technical Notes: </a:t>
            </a:r>
            <a:r>
              <a:rPr lang="en-US" sz="900" b="0" dirty="0">
                <a:latin typeface="+mn-lt"/>
              </a:rPr>
              <a:t>Rates are per 100,000 NC residents; All intent medication and drug overdose: X40-X44, X60-X64, Y10-Y14, X85 </a:t>
            </a:r>
            <a:br>
              <a:rPr lang="en-US" sz="900" b="0" dirty="0">
                <a:latin typeface="+mn-lt"/>
              </a:rPr>
            </a:br>
            <a:r>
              <a:rPr lang="en-US" sz="900" dirty="0">
                <a:latin typeface="+mn-lt"/>
              </a:rPr>
              <a:t>Source: </a:t>
            </a:r>
            <a:r>
              <a:rPr lang="en-US" sz="900" b="0" dirty="0">
                <a:latin typeface="+mn-lt"/>
              </a:rPr>
              <a:t>Deaths-NC State Center for Health Statistics, Vital Statistics, 2020-2024; Population-NCHS, 2020-2024</a:t>
            </a:r>
            <a:br>
              <a:rPr lang="en-US" sz="900" b="0" dirty="0">
                <a:latin typeface="+mn-lt"/>
              </a:rPr>
            </a:br>
            <a:r>
              <a:rPr lang="en-US" sz="900" b="0" dirty="0">
                <a:latin typeface="+mn-lt"/>
              </a:rPr>
              <a:t>Analysis by Injury Epidemiology and Surveillance Unit</a:t>
            </a:r>
          </a:p>
          <a:p>
            <a:endParaRPr lang="en-US" dirty="0"/>
          </a:p>
        </p:txBody>
      </p:sp>
    </p:spTree>
    <p:extLst>
      <p:ext uri="{BB962C8B-B14F-4D97-AF65-F5344CB8AC3E}">
        <p14:creationId xmlns:p14="http://schemas.microsoft.com/office/powerpoint/2010/main" val="1815655452"/>
      </p:ext>
    </p:extLst>
  </p:cSld>
  <p:clrMapOvr>
    <a:masterClrMapping/>
  </p:clrMapOvr>
  <mc:AlternateContent xmlns:mc="http://schemas.openxmlformats.org/markup-compatibility/2006" xmlns:p14="http://schemas.microsoft.com/office/powerpoint/2010/main">
    <mc:Choice Requires="p14">
      <p:transition spd="slow" p14:dur="2000" advTm="37974"/>
    </mc:Choice>
    <mc:Fallback xmlns="">
      <p:transition spd="slow" advTm="379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43D1-FCCF-CD46-F4BA-97F7BBC996F8}"/>
              </a:ext>
            </a:extLst>
          </p:cNvPr>
          <p:cNvSpPr>
            <a:spLocks noGrp="1"/>
          </p:cNvSpPr>
          <p:nvPr>
            <p:ph type="title"/>
          </p:nvPr>
        </p:nvSpPr>
        <p:spPr>
          <a:xfrm>
            <a:off x="228600" y="1188720"/>
            <a:ext cx="8736515" cy="548640"/>
          </a:xfrm>
        </p:spPr>
        <p:txBody>
          <a:bodyPr/>
          <a:lstStyle/>
          <a:p>
            <a:r>
              <a:rPr lang="en-US" sz="2800" dirty="0"/>
              <a:t>Overdose death rates are highest in </a:t>
            </a:r>
            <a:r>
              <a:rPr lang="en-US" sz="2800" b="1" dirty="0">
                <a:solidFill>
                  <a:schemeClr val="accent4">
                    <a:lumMod val="50000"/>
                  </a:schemeClr>
                </a:solidFill>
              </a:rPr>
              <a:t>rural</a:t>
            </a:r>
            <a:r>
              <a:rPr lang="en-US" sz="2800" dirty="0"/>
              <a:t> counties</a:t>
            </a:r>
          </a:p>
        </p:txBody>
      </p:sp>
      <p:pic>
        <p:nvPicPr>
          <p:cNvPr id="3" name="Picture 2" descr="Bar chart of overdose death rates by rural and urban populations comparing 2020 to 2024.">
            <a:extLst>
              <a:ext uri="{FF2B5EF4-FFF2-40B4-BE49-F238E27FC236}">
                <a16:creationId xmlns:a16="http://schemas.microsoft.com/office/drawing/2014/main" id="{0BB25ACF-E75F-F675-926A-68A6E1906503}"/>
              </a:ext>
            </a:extLst>
          </p:cNvPr>
          <p:cNvPicPr>
            <a:picLocks noChangeAspect="1"/>
          </p:cNvPicPr>
          <p:nvPr/>
        </p:nvPicPr>
        <p:blipFill>
          <a:blip r:embed="rId3"/>
          <a:stretch>
            <a:fillRect/>
          </a:stretch>
        </p:blipFill>
        <p:spPr>
          <a:xfrm>
            <a:off x="485030" y="1554480"/>
            <a:ext cx="8388192" cy="4181904"/>
          </a:xfrm>
          <a:prstGeom prst="rect">
            <a:avLst/>
          </a:prstGeom>
        </p:spPr>
      </p:pic>
      <p:sp>
        <p:nvSpPr>
          <p:cNvPr id="6" name="TextBox 5">
            <a:extLst>
              <a:ext uri="{FF2B5EF4-FFF2-40B4-BE49-F238E27FC236}">
                <a16:creationId xmlns:a16="http://schemas.microsoft.com/office/drawing/2014/main" id="{31A55AD8-A67B-20F0-96D1-5C129E482F45}"/>
              </a:ext>
              <a:ext uri="{C183D7F6-B498-43B3-948B-1728B52AA6E4}">
                <adec:decorative xmlns:adec="http://schemas.microsoft.com/office/drawing/2017/decorative" val="1"/>
              </a:ext>
            </a:extLst>
          </p:cNvPr>
          <p:cNvSpPr txBox="1"/>
          <p:nvPr/>
        </p:nvSpPr>
        <p:spPr>
          <a:xfrm>
            <a:off x="2381042" y="5717089"/>
            <a:ext cx="201938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2020         2024</a:t>
            </a:r>
          </a:p>
        </p:txBody>
      </p:sp>
      <p:sp>
        <p:nvSpPr>
          <p:cNvPr id="7" name="TextBox 6">
            <a:extLst>
              <a:ext uri="{FF2B5EF4-FFF2-40B4-BE49-F238E27FC236}">
                <a16:creationId xmlns:a16="http://schemas.microsoft.com/office/drawing/2014/main" id="{4A6E4633-CB7C-D361-83D4-B3572308ECE6}"/>
              </a:ext>
              <a:ext uri="{C183D7F6-B498-43B3-948B-1728B52AA6E4}">
                <adec:decorative xmlns:adec="http://schemas.microsoft.com/office/drawing/2017/decorative" val="1"/>
              </a:ext>
            </a:extLst>
          </p:cNvPr>
          <p:cNvSpPr txBox="1"/>
          <p:nvPr/>
        </p:nvSpPr>
        <p:spPr>
          <a:xfrm>
            <a:off x="5964364" y="5706509"/>
            <a:ext cx="201938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2020         2024</a:t>
            </a:r>
          </a:p>
        </p:txBody>
      </p:sp>
      <p:sp>
        <p:nvSpPr>
          <p:cNvPr id="4" name="Text Placeholder 3">
            <a:extLst>
              <a:ext uri="{FF2B5EF4-FFF2-40B4-BE49-F238E27FC236}">
                <a16:creationId xmlns:a16="http://schemas.microsoft.com/office/drawing/2014/main" id="{EFBAA45A-7AB6-D7FE-18F7-5659A9B5F0C5}"/>
              </a:ext>
              <a:ext uri="{C183D7F6-B498-43B3-948B-1728B52AA6E4}">
                <adec:decorative xmlns:adec="http://schemas.microsoft.com/office/drawing/2017/decorative" val="0"/>
              </a:ext>
            </a:extLst>
          </p:cNvPr>
          <p:cNvSpPr txBox="1">
            <a:spLocks/>
          </p:cNvSpPr>
          <p:nvPr/>
        </p:nvSpPr>
        <p:spPr>
          <a:xfrm>
            <a:off x="274320" y="6035040"/>
            <a:ext cx="7992005" cy="330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chemeClr val="tx2">
                    <a:lumMod val="75000"/>
                  </a:schemeClr>
                </a:solidFill>
                <a:effectLst/>
                <a:uLnTx/>
                <a:uFillTx/>
                <a:latin typeface="+mn-lt"/>
                <a:cs typeface="Helvetica" charset="0"/>
              </a:rPr>
              <a:t>Technical Notes: </a:t>
            </a:r>
            <a:r>
              <a:rPr kumimoji="0" lang="en-US" sz="900" b="0" i="0" u="none" strike="noStrike" kern="1200" cap="none" spc="0" normalizeH="0" baseline="0" noProof="0" dirty="0">
                <a:ln>
                  <a:noFill/>
                </a:ln>
                <a:solidFill>
                  <a:schemeClr val="tx2">
                    <a:lumMod val="75000"/>
                  </a:schemeClr>
                </a:solidFill>
                <a:effectLst/>
                <a:uLnTx/>
                <a:uFillTx/>
                <a:latin typeface="+mn-lt"/>
                <a:cs typeface="Helvetica" charset="0"/>
              </a:rPr>
              <a:t>Rates are per 100,000 NC residents; All intent medication and drug overdose: X40-X44, X60-X64, Y10-Y14, X85                                                 </a:t>
            </a:r>
            <a:r>
              <a:rPr kumimoji="0" lang="en-US" sz="900" b="1" i="0" u="none" strike="noStrike" kern="1200" cap="none" spc="0" normalizeH="0" baseline="0" noProof="0" dirty="0">
                <a:ln>
                  <a:noFill/>
                </a:ln>
                <a:solidFill>
                  <a:schemeClr val="tx2">
                    <a:lumMod val="75000"/>
                  </a:schemeClr>
                </a:solidFill>
                <a:effectLst/>
                <a:uLnTx/>
                <a:uFillTx/>
                <a:latin typeface="+mn-lt"/>
                <a:cs typeface="Helvetica" charset="0"/>
              </a:rPr>
              <a:t>Source: </a:t>
            </a:r>
            <a:r>
              <a:rPr kumimoji="0" lang="en-US" sz="900" b="0" i="0" u="none" strike="noStrike" kern="1200" cap="none" spc="0" normalizeH="0" baseline="0" noProof="0" dirty="0">
                <a:ln>
                  <a:noFill/>
                </a:ln>
                <a:solidFill>
                  <a:schemeClr val="tx2">
                    <a:lumMod val="75000"/>
                  </a:schemeClr>
                </a:solidFill>
                <a:effectLst/>
                <a:uLnTx/>
                <a:uFillTx/>
                <a:latin typeface="+mn-lt"/>
                <a:cs typeface="Helvetica" charset="0"/>
              </a:rPr>
              <a:t>Deaths-NC State Center for Health Statistics, Vital Statistics, 2020-2024; Population-NCHS, 2020-2024                                                                                                                         Analysis by Injury Epidemiology and Surveillance Unit</a:t>
            </a:r>
          </a:p>
          <a:p>
            <a:pPr marL="171450" marR="0" lvl="0" indent="-17145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2100" b="1" i="0" u="none" strike="noStrike" kern="1200" cap="none" spc="0" normalizeH="0" baseline="0" noProof="0" dirty="0">
              <a:ln>
                <a:noFill/>
              </a:ln>
              <a:solidFill>
                <a:prstClr val="black"/>
              </a:solidFill>
              <a:effectLst/>
              <a:uLnTx/>
              <a:uFillTx/>
              <a:latin typeface="Helvetica" charset="0"/>
              <a:cs typeface="Helvetica" charset="0"/>
            </a:endParaRPr>
          </a:p>
        </p:txBody>
      </p:sp>
    </p:spTree>
    <p:extLst>
      <p:ext uri="{BB962C8B-B14F-4D97-AF65-F5344CB8AC3E}">
        <p14:creationId xmlns:p14="http://schemas.microsoft.com/office/powerpoint/2010/main" val="2986358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B21519-8982-4E8E-D59B-6C067ACF6B4B}"/>
              </a:ext>
              <a:ext uri="{C183D7F6-B498-43B3-948B-1728B52AA6E4}">
                <adec:decorative xmlns:adec="http://schemas.microsoft.com/office/drawing/2017/decorative" val="1"/>
              </a:ext>
            </a:extLst>
          </p:cNvPr>
          <p:cNvSpPr>
            <a:spLocks noGrp="1"/>
          </p:cNvSpPr>
          <p:nvPr>
            <p:ph type="body" sz="quarter" idx="15"/>
          </p:nvPr>
        </p:nvSpPr>
        <p:spPr>
          <a:xfrm>
            <a:off x="274101" y="2525485"/>
            <a:ext cx="3681557" cy="4937760"/>
          </a:xfrm>
        </p:spPr>
        <p:txBody>
          <a:bodyPr/>
          <a:lstStyle/>
          <a:p>
            <a:pPr marL="0" indent="0" algn="ctr">
              <a:buNone/>
            </a:pPr>
            <a:r>
              <a:rPr lang="en-US" sz="8000" i="1" dirty="0"/>
              <a:t>When? </a:t>
            </a:r>
          </a:p>
        </p:txBody>
      </p:sp>
      <p:sp>
        <p:nvSpPr>
          <p:cNvPr id="5" name="Title 4">
            <a:extLst>
              <a:ext uri="{FF2B5EF4-FFF2-40B4-BE49-F238E27FC236}">
                <a16:creationId xmlns:a16="http://schemas.microsoft.com/office/drawing/2014/main" id="{8D60A807-1D32-67D4-F2DB-7327AF88DAC7}"/>
              </a:ext>
            </a:extLst>
          </p:cNvPr>
          <p:cNvSpPr>
            <a:spLocks noGrp="1"/>
          </p:cNvSpPr>
          <p:nvPr>
            <p:ph type="title"/>
          </p:nvPr>
        </p:nvSpPr>
        <p:spPr>
          <a:xfrm>
            <a:off x="4965112" y="2129050"/>
            <a:ext cx="3904787" cy="548640"/>
          </a:xfrm>
        </p:spPr>
        <p:txBody>
          <a:bodyPr/>
          <a:lstStyle/>
          <a:p>
            <a:r>
              <a:rPr lang="en-US" sz="4000" dirty="0"/>
              <a:t>What are the overdose trends over time in North Carolina? </a:t>
            </a:r>
          </a:p>
        </p:txBody>
      </p:sp>
    </p:spTree>
    <p:extLst>
      <p:ext uri="{BB962C8B-B14F-4D97-AF65-F5344CB8AC3E}">
        <p14:creationId xmlns:p14="http://schemas.microsoft.com/office/powerpoint/2010/main" val="2738228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8A38A-C519-D491-07A0-98EB884E89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4DD44-8CFC-59C3-8E7C-2234AAE176B2}"/>
              </a:ext>
            </a:extLst>
          </p:cNvPr>
          <p:cNvSpPr>
            <a:spLocks noGrp="1"/>
          </p:cNvSpPr>
          <p:nvPr>
            <p:ph type="title"/>
          </p:nvPr>
        </p:nvSpPr>
        <p:spPr>
          <a:xfrm>
            <a:off x="274320" y="1143000"/>
            <a:ext cx="8841850" cy="822961"/>
          </a:xfrm>
        </p:spPr>
        <p:txBody>
          <a:bodyPr/>
          <a:lstStyle/>
          <a:p>
            <a:r>
              <a:rPr lang="en-US" sz="2800" dirty="0"/>
              <a:t>Overdose death rates in North Carolina </a:t>
            </a:r>
            <a:br>
              <a:rPr lang="en-US" sz="2800" dirty="0"/>
            </a:br>
            <a:r>
              <a:rPr lang="en-US" sz="2800" dirty="0"/>
              <a:t>decreased in 2024</a:t>
            </a:r>
          </a:p>
        </p:txBody>
      </p:sp>
      <p:pic>
        <p:nvPicPr>
          <p:cNvPr id="3" name="Picture 2" descr="Line graph of overdose death rates with the percent change from 2015 to 2024.">
            <a:extLst>
              <a:ext uri="{FF2B5EF4-FFF2-40B4-BE49-F238E27FC236}">
                <a16:creationId xmlns:a16="http://schemas.microsoft.com/office/drawing/2014/main" id="{A69F7B14-05E5-FEB7-CBB3-CC6045CE8620}"/>
              </a:ext>
            </a:extLst>
          </p:cNvPr>
          <p:cNvPicPr>
            <a:picLocks noChangeAspect="1"/>
          </p:cNvPicPr>
          <p:nvPr/>
        </p:nvPicPr>
        <p:blipFill>
          <a:blip r:embed="rId3"/>
          <a:stretch>
            <a:fillRect/>
          </a:stretch>
        </p:blipFill>
        <p:spPr>
          <a:xfrm>
            <a:off x="302150" y="2117970"/>
            <a:ext cx="8251085" cy="3781493"/>
          </a:xfrm>
          <a:prstGeom prst="rect">
            <a:avLst/>
          </a:prstGeom>
        </p:spPr>
      </p:pic>
      <p:sp>
        <p:nvSpPr>
          <p:cNvPr id="5" name="TextBox 4">
            <a:extLst>
              <a:ext uri="{FF2B5EF4-FFF2-40B4-BE49-F238E27FC236}">
                <a16:creationId xmlns:a16="http://schemas.microsoft.com/office/drawing/2014/main" id="{E42CC870-6F9C-4DD3-92BA-B61B1156F3E7}"/>
              </a:ext>
            </a:extLst>
          </p:cNvPr>
          <p:cNvSpPr txBox="1"/>
          <p:nvPr/>
        </p:nvSpPr>
        <p:spPr>
          <a:xfrm>
            <a:off x="5538464" y="4747979"/>
            <a:ext cx="3171255" cy="584775"/>
          </a:xfrm>
          <a:prstGeom prst="rect">
            <a:avLst/>
          </a:prstGeom>
          <a:solidFill>
            <a:schemeClr val="bg1">
              <a:lumMod val="95000"/>
            </a:schemeClr>
          </a:solidFill>
          <a:ln w="28575">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From 2015 to 2024, the fatal overdose rate increased </a:t>
            </a:r>
            <a:r>
              <a:rPr lang="en-US" sz="1600" b="1" dirty="0">
                <a:solidFill>
                  <a:srgbClr val="C00000"/>
                </a:solidFill>
              </a:rPr>
              <a:t>71%</a:t>
            </a:r>
            <a:r>
              <a:rPr lang="en-US" sz="1600" dirty="0"/>
              <a:t>.</a:t>
            </a:r>
          </a:p>
        </p:txBody>
      </p:sp>
      <p:sp>
        <p:nvSpPr>
          <p:cNvPr id="12" name="Text Placeholder 8">
            <a:extLst>
              <a:ext uri="{FF2B5EF4-FFF2-40B4-BE49-F238E27FC236}">
                <a16:creationId xmlns:a16="http://schemas.microsoft.com/office/drawing/2014/main" id="{0E96FC9A-892B-0DA8-3C48-F2C51011E814}"/>
              </a:ext>
            </a:extLst>
          </p:cNvPr>
          <p:cNvSpPr>
            <a:spLocks noGrp="1"/>
          </p:cNvSpPr>
          <p:nvPr>
            <p:ph type="body" sz="quarter" idx="10"/>
          </p:nvPr>
        </p:nvSpPr>
        <p:spPr>
          <a:xfrm>
            <a:off x="274320" y="5899462"/>
            <a:ext cx="8563554" cy="548641"/>
          </a:xfrm>
        </p:spPr>
        <p:txBody>
          <a:bodyPr/>
          <a:lstStyle/>
          <a:p>
            <a:pPr marL="0" indent="0">
              <a:spcBef>
                <a:spcPct val="0"/>
              </a:spcBef>
              <a:buNone/>
            </a:pPr>
            <a:r>
              <a:rPr lang="en-US" altLang="en-US" sz="900" dirty="0">
                <a:latin typeface="+mn-lt"/>
              </a:rPr>
              <a:t>Technical Notes:</a:t>
            </a:r>
            <a:r>
              <a:rPr lang="en-US" sz="900" b="0" dirty="0">
                <a:latin typeface="+mn-lt"/>
              </a:rPr>
              <a:t> All intent medication and drug overdose: X40-X44, X60-X64, Y10-Y14, X85; Limited to NC residents</a:t>
            </a:r>
            <a:r>
              <a:rPr lang="en-US" altLang="en-US" sz="900" b="0" dirty="0">
                <a:latin typeface="+mn-lt"/>
              </a:rPr>
              <a:t> </a:t>
            </a:r>
          </a:p>
          <a:p>
            <a:pPr marL="0" indent="0">
              <a:spcBef>
                <a:spcPct val="0"/>
              </a:spcBef>
              <a:buNone/>
            </a:pPr>
            <a:r>
              <a:rPr lang="en-US" altLang="en-US" sz="900" dirty="0">
                <a:latin typeface="+mn-lt"/>
              </a:rPr>
              <a:t>Source: </a:t>
            </a:r>
            <a:r>
              <a:rPr lang="en-US" sz="900" b="0" dirty="0">
                <a:latin typeface="+mn-lt"/>
              </a:rPr>
              <a:t>Deaths-NC State Center for Health Statistics, Vital Statistics, 2015-2024</a:t>
            </a:r>
            <a:endParaRPr lang="en-US" altLang="en-US" sz="900" b="0" dirty="0">
              <a:latin typeface="+mn-lt"/>
            </a:endParaRPr>
          </a:p>
          <a:p>
            <a:pPr marL="0" indent="0">
              <a:spcBef>
                <a:spcPct val="0"/>
              </a:spcBef>
              <a:buNone/>
            </a:pPr>
            <a:r>
              <a:rPr lang="en-US" altLang="en-US" sz="900" b="0" dirty="0">
                <a:latin typeface="+mn-lt"/>
              </a:rPr>
              <a:t>Analysis by Injury Epidemiology and Surveillance Unit</a:t>
            </a:r>
          </a:p>
          <a:p>
            <a:endParaRPr lang="en-US" dirty="0"/>
          </a:p>
        </p:txBody>
      </p:sp>
      <p:sp>
        <p:nvSpPr>
          <p:cNvPr id="8" name="TextBox 7">
            <a:extLst>
              <a:ext uri="{FF2B5EF4-FFF2-40B4-BE49-F238E27FC236}">
                <a16:creationId xmlns:a16="http://schemas.microsoft.com/office/drawing/2014/main" id="{1A35F082-0B64-02A9-6B14-00F756FF4972}"/>
              </a:ext>
              <a:ext uri="{C183D7F6-B498-43B3-948B-1728B52AA6E4}">
                <adec:decorative xmlns:adec="http://schemas.microsoft.com/office/drawing/2017/decorative" val="1"/>
              </a:ext>
            </a:extLst>
          </p:cNvPr>
          <p:cNvSpPr txBox="1"/>
          <p:nvPr/>
        </p:nvSpPr>
        <p:spPr>
          <a:xfrm>
            <a:off x="1062558" y="4635710"/>
            <a:ext cx="955289" cy="276999"/>
          </a:xfrm>
          <a:prstGeom prst="rect">
            <a:avLst/>
          </a:prstGeom>
          <a:noFill/>
        </p:spPr>
        <p:txBody>
          <a:bodyPr wrap="square" rtlCol="0">
            <a:spAutoFit/>
          </a:bodyPr>
          <a:lstStyle/>
          <a:p>
            <a:r>
              <a:rPr lang="en-US" sz="1200" i="1" dirty="0"/>
              <a:t>n=1,566</a:t>
            </a:r>
          </a:p>
        </p:txBody>
      </p:sp>
      <p:sp>
        <p:nvSpPr>
          <p:cNvPr id="9" name="TextBox 8">
            <a:extLst>
              <a:ext uri="{FF2B5EF4-FFF2-40B4-BE49-F238E27FC236}">
                <a16:creationId xmlns:a16="http://schemas.microsoft.com/office/drawing/2014/main" id="{363F229B-40B5-30E0-D58C-3A20277887A7}"/>
              </a:ext>
              <a:ext uri="{C183D7F6-B498-43B3-948B-1728B52AA6E4}">
                <adec:decorative xmlns:adec="http://schemas.microsoft.com/office/drawing/2017/decorative" val="1"/>
              </a:ext>
            </a:extLst>
          </p:cNvPr>
          <p:cNvSpPr txBox="1"/>
          <p:nvPr/>
        </p:nvSpPr>
        <p:spPr>
          <a:xfrm>
            <a:off x="7886561" y="3922339"/>
            <a:ext cx="955289" cy="276999"/>
          </a:xfrm>
          <a:prstGeom prst="rect">
            <a:avLst/>
          </a:prstGeom>
          <a:noFill/>
        </p:spPr>
        <p:txBody>
          <a:bodyPr wrap="square" rtlCol="0">
            <a:spAutoFit/>
          </a:bodyPr>
          <a:lstStyle/>
          <a:p>
            <a:r>
              <a:rPr lang="en-US" sz="1200" i="1" dirty="0"/>
              <a:t>n=2,934</a:t>
            </a:r>
          </a:p>
        </p:txBody>
      </p:sp>
    </p:spTree>
    <p:extLst>
      <p:ext uri="{BB962C8B-B14F-4D97-AF65-F5344CB8AC3E}">
        <p14:creationId xmlns:p14="http://schemas.microsoft.com/office/powerpoint/2010/main" val="448347133"/>
      </p:ext>
    </p:extLst>
  </p:cSld>
  <p:clrMapOvr>
    <a:masterClrMapping/>
  </p:clrMapOvr>
  <mc:AlternateContent xmlns:mc="http://schemas.openxmlformats.org/markup-compatibility/2006" xmlns:p14="http://schemas.microsoft.com/office/powerpoint/2010/main">
    <mc:Choice Requires="p14">
      <p:transition spd="slow" p14:dur="2000" advTm="32285"/>
    </mc:Choice>
    <mc:Fallback xmlns="">
      <p:transition spd="slow" advTm="3228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4AC92-6FE0-F286-DE92-BDA0AFFEC7D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1BA30C6-CACB-E838-951F-195F184923F0}"/>
              </a:ext>
            </a:extLst>
          </p:cNvPr>
          <p:cNvSpPr>
            <a:spLocks noGrp="1"/>
          </p:cNvSpPr>
          <p:nvPr>
            <p:ph type="title"/>
          </p:nvPr>
        </p:nvSpPr>
        <p:spPr>
          <a:xfrm>
            <a:off x="274320" y="1143000"/>
            <a:ext cx="8563554" cy="984374"/>
          </a:xfrm>
        </p:spPr>
        <p:txBody>
          <a:bodyPr/>
          <a:lstStyle/>
          <a:p>
            <a:r>
              <a:rPr lang="en-US" sz="3200" dirty="0"/>
              <a:t>ED overdose visit rates in North Carolina decreased in 2024</a:t>
            </a:r>
          </a:p>
        </p:txBody>
      </p:sp>
      <p:pic>
        <p:nvPicPr>
          <p:cNvPr id="2" name="Picture 1" descr="Line graph of emergency department overdose related visit rates and the percent change from 2016 to 2024.">
            <a:extLst>
              <a:ext uri="{FF2B5EF4-FFF2-40B4-BE49-F238E27FC236}">
                <a16:creationId xmlns:a16="http://schemas.microsoft.com/office/drawing/2014/main" id="{71181A79-7B3D-980A-5A2C-B10C4E6CF3EA}"/>
              </a:ext>
            </a:extLst>
          </p:cNvPr>
          <p:cNvPicPr>
            <a:picLocks noChangeAspect="1"/>
          </p:cNvPicPr>
          <p:nvPr/>
        </p:nvPicPr>
        <p:blipFill>
          <a:blip r:embed="rId3"/>
          <a:stretch>
            <a:fillRect/>
          </a:stretch>
        </p:blipFill>
        <p:spPr>
          <a:xfrm>
            <a:off x="182880" y="2173094"/>
            <a:ext cx="8559412" cy="3490778"/>
          </a:xfrm>
          <a:prstGeom prst="rect">
            <a:avLst/>
          </a:prstGeom>
        </p:spPr>
      </p:pic>
      <p:sp>
        <p:nvSpPr>
          <p:cNvPr id="8" name="TextBox 7">
            <a:extLst>
              <a:ext uri="{FF2B5EF4-FFF2-40B4-BE49-F238E27FC236}">
                <a16:creationId xmlns:a16="http://schemas.microsoft.com/office/drawing/2014/main" id="{D7631847-421A-3A66-9D82-728CB2291E53}"/>
              </a:ext>
            </a:extLst>
          </p:cNvPr>
          <p:cNvSpPr txBox="1"/>
          <p:nvPr/>
        </p:nvSpPr>
        <p:spPr>
          <a:xfrm>
            <a:off x="5151502" y="4417443"/>
            <a:ext cx="3415989" cy="584775"/>
          </a:xfrm>
          <a:prstGeom prst="rect">
            <a:avLst/>
          </a:prstGeom>
          <a:solidFill>
            <a:schemeClr val="bg1">
              <a:lumMod val="95000"/>
            </a:schemeClr>
          </a:solidFill>
          <a:ln w="28575">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t>From 2016 to 2024, the rate of ED visits for overdose^ increased </a:t>
            </a:r>
            <a:r>
              <a:rPr lang="en-US" sz="1600" b="1" dirty="0">
                <a:solidFill>
                  <a:srgbClr val="C00000"/>
                </a:solidFill>
              </a:rPr>
              <a:t>6%</a:t>
            </a:r>
            <a:r>
              <a:rPr lang="en-US" sz="1600" dirty="0"/>
              <a:t>.</a:t>
            </a:r>
          </a:p>
        </p:txBody>
      </p:sp>
      <p:sp>
        <p:nvSpPr>
          <p:cNvPr id="4" name="Text Placeholder 3">
            <a:extLst>
              <a:ext uri="{FF2B5EF4-FFF2-40B4-BE49-F238E27FC236}">
                <a16:creationId xmlns:a16="http://schemas.microsoft.com/office/drawing/2014/main" id="{548CB568-3BA1-35AD-ED48-B33A5BCC8979}"/>
              </a:ext>
            </a:extLst>
          </p:cNvPr>
          <p:cNvSpPr>
            <a:spLocks noGrp="1"/>
          </p:cNvSpPr>
          <p:nvPr>
            <p:ph type="body" sz="quarter" idx="10"/>
          </p:nvPr>
        </p:nvSpPr>
        <p:spPr>
          <a:xfrm>
            <a:off x="274320" y="5827411"/>
            <a:ext cx="8563554" cy="776377"/>
          </a:xfrm>
        </p:spPr>
        <p:txBody>
          <a:bodyPr/>
          <a:lstStyle/>
          <a:p>
            <a:pPr marL="0" indent="0">
              <a:buNone/>
            </a:pPr>
            <a:r>
              <a:rPr lang="en-US" sz="900" dirty="0">
                <a:latin typeface="+mn-lt"/>
              </a:rPr>
              <a:t>Technical Notes: </a:t>
            </a:r>
            <a:r>
              <a:rPr lang="en-US" sz="900" b="0" dirty="0">
                <a:latin typeface="+mn-lt"/>
              </a:rPr>
              <a:t>Unintentional/Undetermined Medication or Drug Overdose (ages 15-65): This syndrome is used to track overdose Emergency Department (ED) visits for medications or drugs with dependency potential. It is limited to ED visits by NC residents ages 15-65. </a:t>
            </a:r>
            <a:br>
              <a:rPr lang="en-US" sz="900" b="0" dirty="0">
                <a:latin typeface="+mn-lt"/>
              </a:rPr>
            </a:br>
            <a:r>
              <a:rPr lang="en-US" sz="900" dirty="0">
                <a:latin typeface="+mn-lt"/>
              </a:rPr>
              <a:t>Data Sources:</a:t>
            </a:r>
            <a:r>
              <a:rPr lang="en-US" sz="900" b="0" dirty="0">
                <a:latin typeface="+mn-lt"/>
              </a:rPr>
              <a:t> Emergency Department-North Carolina Disease Event Tracking and Epidemiologic Tool (NCDETECT), 2016-2024; </a:t>
            </a:r>
            <a:br>
              <a:rPr lang="en-US" sz="900" b="0" dirty="0">
                <a:latin typeface="+mn-lt"/>
              </a:rPr>
            </a:br>
            <a:r>
              <a:rPr lang="en-US" altLang="en-US" sz="900" b="0" dirty="0">
                <a:latin typeface="+mn-lt"/>
              </a:rPr>
              <a:t>Analysis by Injury Epidemiology and Surveillance Unit</a:t>
            </a:r>
          </a:p>
          <a:p>
            <a:endParaRPr lang="en-US" dirty="0"/>
          </a:p>
          <a:p>
            <a:endParaRPr lang="en-US" dirty="0"/>
          </a:p>
        </p:txBody>
      </p:sp>
      <p:sp>
        <p:nvSpPr>
          <p:cNvPr id="3" name="TextBox 2">
            <a:extLst>
              <a:ext uri="{FF2B5EF4-FFF2-40B4-BE49-F238E27FC236}">
                <a16:creationId xmlns:a16="http://schemas.microsoft.com/office/drawing/2014/main" id="{911D2089-D133-872F-CE89-52F7A15E298F}"/>
              </a:ext>
              <a:ext uri="{C183D7F6-B498-43B3-948B-1728B52AA6E4}">
                <adec:decorative xmlns:adec="http://schemas.microsoft.com/office/drawing/2017/decorative" val="1"/>
              </a:ext>
            </a:extLst>
          </p:cNvPr>
          <p:cNvSpPr txBox="1"/>
          <p:nvPr/>
        </p:nvSpPr>
        <p:spPr>
          <a:xfrm>
            <a:off x="1366352" y="3779983"/>
            <a:ext cx="1039046" cy="276999"/>
          </a:xfrm>
          <a:prstGeom prst="rect">
            <a:avLst/>
          </a:prstGeom>
          <a:noFill/>
        </p:spPr>
        <p:txBody>
          <a:bodyPr wrap="square" rtlCol="0">
            <a:spAutoFit/>
          </a:bodyPr>
          <a:lstStyle/>
          <a:p>
            <a:r>
              <a:rPr lang="en-US" sz="1200" i="1" dirty="0"/>
              <a:t>n=10,726</a:t>
            </a:r>
            <a:endParaRPr lang="en-US" sz="1400" i="1" dirty="0"/>
          </a:p>
        </p:txBody>
      </p:sp>
      <p:sp>
        <p:nvSpPr>
          <p:cNvPr id="6" name="TextBox 5">
            <a:extLst>
              <a:ext uri="{FF2B5EF4-FFF2-40B4-BE49-F238E27FC236}">
                <a16:creationId xmlns:a16="http://schemas.microsoft.com/office/drawing/2014/main" id="{8E3F5E6C-86C3-5D14-A8E1-08452F4A4A01}"/>
              </a:ext>
              <a:ext uri="{C183D7F6-B498-43B3-948B-1728B52AA6E4}">
                <adec:decorative xmlns:adec="http://schemas.microsoft.com/office/drawing/2017/decorative" val="1"/>
              </a:ext>
            </a:extLst>
          </p:cNvPr>
          <p:cNvSpPr txBox="1"/>
          <p:nvPr/>
        </p:nvSpPr>
        <p:spPr>
          <a:xfrm>
            <a:off x="7758638" y="3752497"/>
            <a:ext cx="987794" cy="276999"/>
          </a:xfrm>
          <a:prstGeom prst="rect">
            <a:avLst/>
          </a:prstGeom>
          <a:noFill/>
        </p:spPr>
        <p:txBody>
          <a:bodyPr wrap="square" rtlCol="0">
            <a:spAutoFit/>
          </a:bodyPr>
          <a:lstStyle/>
          <a:p>
            <a:r>
              <a:rPr lang="en-US" sz="1200" i="1" dirty="0"/>
              <a:t>n=12,405</a:t>
            </a:r>
            <a:endParaRPr lang="en-US" sz="1400" i="1" dirty="0"/>
          </a:p>
        </p:txBody>
      </p:sp>
    </p:spTree>
    <p:extLst>
      <p:ext uri="{BB962C8B-B14F-4D97-AF65-F5344CB8AC3E}">
        <p14:creationId xmlns:p14="http://schemas.microsoft.com/office/powerpoint/2010/main" val="3684739389"/>
      </p:ext>
    </p:extLst>
  </p:cSld>
  <p:clrMapOvr>
    <a:masterClrMapping/>
  </p:clrMapOvr>
  <mc:AlternateContent xmlns:mc="http://schemas.openxmlformats.org/markup-compatibility/2006" xmlns:p14="http://schemas.microsoft.com/office/powerpoint/2010/main">
    <mc:Choice Requires="p14">
      <p:transition spd="slow" p14:dur="2000" advTm="25250"/>
    </mc:Choice>
    <mc:Fallback xmlns="">
      <p:transition spd="slow" advTm="252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B21519-8982-4E8E-D59B-6C067ACF6B4B}"/>
              </a:ext>
              <a:ext uri="{C183D7F6-B498-43B3-948B-1728B52AA6E4}">
                <adec:decorative xmlns:adec="http://schemas.microsoft.com/office/drawing/2017/decorative" val="1"/>
              </a:ext>
            </a:extLst>
          </p:cNvPr>
          <p:cNvSpPr>
            <a:spLocks noGrp="1"/>
          </p:cNvSpPr>
          <p:nvPr>
            <p:ph type="body" sz="quarter" idx="15"/>
          </p:nvPr>
        </p:nvSpPr>
        <p:spPr>
          <a:xfrm>
            <a:off x="320675" y="2516777"/>
            <a:ext cx="3464628" cy="1826623"/>
          </a:xfrm>
        </p:spPr>
        <p:txBody>
          <a:bodyPr/>
          <a:lstStyle/>
          <a:p>
            <a:pPr marL="0" indent="0" algn="ctr">
              <a:buNone/>
            </a:pPr>
            <a:r>
              <a:rPr lang="en-US" sz="8000" i="1" dirty="0"/>
              <a:t>Why? </a:t>
            </a:r>
          </a:p>
        </p:txBody>
      </p:sp>
      <p:sp>
        <p:nvSpPr>
          <p:cNvPr id="5" name="Title 4">
            <a:extLst>
              <a:ext uri="{FF2B5EF4-FFF2-40B4-BE49-F238E27FC236}">
                <a16:creationId xmlns:a16="http://schemas.microsoft.com/office/drawing/2014/main" id="{8D60A807-1D32-67D4-F2DB-7327AF88DAC7}"/>
              </a:ext>
            </a:extLst>
          </p:cNvPr>
          <p:cNvSpPr>
            <a:spLocks noGrp="1"/>
          </p:cNvSpPr>
          <p:nvPr>
            <p:ph type="title"/>
          </p:nvPr>
        </p:nvSpPr>
        <p:spPr>
          <a:xfrm>
            <a:off x="4753223" y="2516777"/>
            <a:ext cx="4390777" cy="2275356"/>
          </a:xfrm>
        </p:spPr>
        <p:txBody>
          <a:bodyPr/>
          <a:lstStyle/>
          <a:p>
            <a:r>
              <a:rPr lang="en-US" sz="4000" dirty="0"/>
              <a:t>What are factors that may have led to a person’s overdose? </a:t>
            </a:r>
          </a:p>
        </p:txBody>
      </p:sp>
    </p:spTree>
    <p:extLst>
      <p:ext uri="{BB962C8B-B14F-4D97-AF65-F5344CB8AC3E}">
        <p14:creationId xmlns:p14="http://schemas.microsoft.com/office/powerpoint/2010/main" val="3161506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027361-00F1-B25F-8CE1-27AA830A111A}"/>
              </a:ext>
            </a:extLst>
          </p:cNvPr>
          <p:cNvSpPr txBox="1">
            <a:spLocks noGrp="1"/>
          </p:cNvSpPr>
          <p:nvPr>
            <p:ph type="title" idx="4294967295"/>
          </p:nvPr>
        </p:nvSpPr>
        <p:spPr>
          <a:xfrm>
            <a:off x="1188720" y="717048"/>
            <a:ext cx="7247746" cy="10464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3B70"/>
                </a:solidFill>
                <a:effectLst/>
                <a:uLnTx/>
                <a:uFillTx/>
                <a:latin typeface="+mn-lt"/>
                <a:ea typeface="Arial" panose="020B0604020202020204" pitchFamily="34" charset="0"/>
                <a:cs typeface="Arial" panose="020B0604020202020204" pitchFamily="34" charset="0"/>
              </a:rPr>
              <a:t>The “why?” behind an overdose can be both individual and systemic.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Placeholder 8">
            <a:extLst>
              <a:ext uri="{FF2B5EF4-FFF2-40B4-BE49-F238E27FC236}">
                <a16:creationId xmlns:a16="http://schemas.microsoft.com/office/drawing/2014/main" id="{AA472571-7B62-6BAC-210E-FD3225C802C5}"/>
              </a:ext>
            </a:extLst>
          </p:cNvPr>
          <p:cNvSpPr>
            <a:spLocks noGrp="1"/>
          </p:cNvSpPr>
          <p:nvPr>
            <p:ph type="body" sz="quarter" idx="10"/>
          </p:nvPr>
        </p:nvSpPr>
        <p:spPr>
          <a:xfrm>
            <a:off x="1188720" y="1663010"/>
            <a:ext cx="7438179" cy="4687804"/>
          </a:xfrm>
        </p:spPr>
        <p:txBody>
          <a:bodyPr/>
          <a:lstStyle/>
          <a:p>
            <a:pPr marL="0" indent="0">
              <a:spcAft>
                <a:spcPts val="1200"/>
              </a:spcAft>
              <a:buNone/>
            </a:pPr>
            <a:r>
              <a:rPr lang="en-US" sz="2200" b="0" dirty="0">
                <a:latin typeface="+mn-lt"/>
              </a:rPr>
              <a:t>Communities of color have been systematically marginalized through decades of a criminalized response to addiction. This has taken root in critical systems, including education, employment, housing, child welfare, immigration, and public benefits and causes health disparities. Health disparities are differences in health outcomes among groups of people.</a:t>
            </a:r>
          </a:p>
          <a:p>
            <a:pPr marL="0" indent="0">
              <a:buNone/>
            </a:pPr>
            <a:r>
              <a:rPr lang="en-US" sz="2200" b="0" dirty="0">
                <a:latin typeface="+mn-lt"/>
              </a:rPr>
              <a:t>Often times, data on these drivers of health are not collected alongside health outcome data, like overdoses. Special research studies linking datasets and systems like the North Carolina State Unintentional Drug Overdose Reporting System (NC-SUDORS) can offer insights. </a:t>
            </a:r>
            <a:endParaRPr kumimoji="0" lang="en-US" sz="2200" b="0" i="0" u="none" strike="noStrike" kern="1200" cap="none" spc="0" normalizeH="0" baseline="0" noProof="0" dirty="0">
              <a:ln>
                <a:noFill/>
              </a:ln>
              <a:solidFill>
                <a:srgbClr val="1F497D">
                  <a:lumMod val="75000"/>
                </a:srgbClr>
              </a:solidFill>
              <a:effectLst/>
              <a:uLnTx/>
              <a:uFillTx/>
              <a:latin typeface="+mn-lt"/>
            </a:endParaRPr>
          </a:p>
        </p:txBody>
      </p:sp>
    </p:spTree>
    <p:extLst>
      <p:ext uri="{BB962C8B-B14F-4D97-AF65-F5344CB8AC3E}">
        <p14:creationId xmlns:p14="http://schemas.microsoft.com/office/powerpoint/2010/main" val="2968526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3C6EF-E68A-FF7E-7D31-F973B1DD86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2D68A1-C323-A170-E8D3-3A4E00DA1A8E}"/>
              </a:ext>
            </a:extLst>
          </p:cNvPr>
          <p:cNvSpPr>
            <a:spLocks noGrp="1"/>
          </p:cNvSpPr>
          <p:nvPr>
            <p:ph type="title"/>
          </p:nvPr>
        </p:nvSpPr>
        <p:spPr>
          <a:xfrm>
            <a:off x="274320" y="1839720"/>
            <a:ext cx="8563554" cy="2845397"/>
          </a:xfrm>
        </p:spPr>
        <p:txBody>
          <a:bodyPr/>
          <a:lstStyle/>
          <a:p>
            <a:r>
              <a:rPr lang="en-US" sz="3200" dirty="0"/>
              <a:t>People are </a:t>
            </a:r>
            <a:r>
              <a:rPr lang="en-US" sz="3200" b="1" dirty="0"/>
              <a:t>50 times more likely </a:t>
            </a:r>
            <a:r>
              <a:rPr lang="en-US" sz="3200" dirty="0"/>
              <a:t>to die of an opioid overdose in the two weeks post-incarceration than the general population.</a:t>
            </a:r>
          </a:p>
        </p:txBody>
      </p:sp>
      <p:sp>
        <p:nvSpPr>
          <p:cNvPr id="3" name="TextBox 2">
            <a:extLst>
              <a:ext uri="{FF2B5EF4-FFF2-40B4-BE49-F238E27FC236}">
                <a16:creationId xmlns:a16="http://schemas.microsoft.com/office/drawing/2014/main" id="{5EF08F2D-3B80-1CB1-49AE-793D2A1A2D59}"/>
              </a:ext>
            </a:extLst>
          </p:cNvPr>
          <p:cNvSpPr txBox="1"/>
          <p:nvPr/>
        </p:nvSpPr>
        <p:spPr>
          <a:xfrm>
            <a:off x="274320" y="4480560"/>
            <a:ext cx="7583557" cy="1200329"/>
          </a:xfrm>
          <a:prstGeom prst="rect">
            <a:avLst/>
          </a:prstGeom>
          <a:noFill/>
        </p:spPr>
        <p:txBody>
          <a:bodyPr wrap="square" rtlCol="0">
            <a:spAutoFit/>
          </a:bodyPr>
          <a:lstStyle/>
          <a:p>
            <a:r>
              <a:rPr lang="en-US" sz="2400" dirty="0">
                <a:hlinkClick r:id="rId2"/>
              </a:rPr>
              <a:t>AM J Public Health: Opioid Overdose Deaths Among Formerly Incarcerated Persons and the General Population: North Carolina, 2000-2018</a:t>
            </a:r>
            <a:endParaRPr lang="en-US" sz="2400" dirty="0"/>
          </a:p>
        </p:txBody>
      </p:sp>
    </p:spTree>
    <p:extLst>
      <p:ext uri="{BB962C8B-B14F-4D97-AF65-F5344CB8AC3E}">
        <p14:creationId xmlns:p14="http://schemas.microsoft.com/office/powerpoint/2010/main" val="2521457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ED1A6-75EF-EB98-3305-D37115E67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C312BD-DD5A-C1E0-F8EB-2267AC9FB9FE}"/>
              </a:ext>
            </a:extLst>
          </p:cNvPr>
          <p:cNvSpPr>
            <a:spLocks noGrp="1"/>
          </p:cNvSpPr>
          <p:nvPr>
            <p:ph type="title"/>
          </p:nvPr>
        </p:nvSpPr>
        <p:spPr>
          <a:xfrm>
            <a:off x="365760" y="1359991"/>
            <a:ext cx="8563554" cy="548640"/>
          </a:xfrm>
        </p:spPr>
        <p:txBody>
          <a:bodyPr/>
          <a:lstStyle/>
          <a:p>
            <a:r>
              <a:rPr lang="en-US" sz="3200" dirty="0"/>
              <a:t>Preliminary findings linking housing shelter data to death records show that overdose was the </a:t>
            </a:r>
            <a:r>
              <a:rPr lang="en-US" sz="3200" b="1" dirty="0"/>
              <a:t>most frequent cause     of death </a:t>
            </a:r>
            <a:r>
              <a:rPr lang="en-US" sz="3200" dirty="0"/>
              <a:t>among people with a history of experiencing homelessness.</a:t>
            </a:r>
            <a:br>
              <a:rPr lang="en-US" sz="3200" dirty="0"/>
            </a:br>
            <a:br>
              <a:rPr lang="en-US" sz="3200" dirty="0"/>
            </a:br>
            <a:endParaRPr lang="en-US" sz="3200" dirty="0"/>
          </a:p>
        </p:txBody>
      </p:sp>
      <p:sp>
        <p:nvSpPr>
          <p:cNvPr id="6" name="TextBox 5">
            <a:extLst>
              <a:ext uri="{FF2B5EF4-FFF2-40B4-BE49-F238E27FC236}">
                <a16:creationId xmlns:a16="http://schemas.microsoft.com/office/drawing/2014/main" id="{6B9906AB-4F01-8C02-8123-0D7D2904B239}"/>
              </a:ext>
            </a:extLst>
          </p:cNvPr>
          <p:cNvSpPr txBox="1"/>
          <p:nvPr/>
        </p:nvSpPr>
        <p:spPr>
          <a:xfrm>
            <a:off x="365760" y="3809094"/>
            <a:ext cx="4118464" cy="523220"/>
          </a:xfrm>
          <a:prstGeom prst="rect">
            <a:avLst/>
          </a:prstGeom>
          <a:noFill/>
        </p:spPr>
        <p:txBody>
          <a:bodyPr wrap="square" rtlCol="0">
            <a:spAutoFit/>
          </a:bodyPr>
          <a:lstStyle/>
          <a:p>
            <a:r>
              <a:rPr lang="en-US" sz="2800" b="1" dirty="0">
                <a:solidFill>
                  <a:schemeClr val="tx2">
                    <a:lumMod val="60000"/>
                    <a:lumOff val="40000"/>
                  </a:schemeClr>
                </a:solidFill>
              </a:rPr>
              <a:t>Learn more here:</a:t>
            </a:r>
          </a:p>
        </p:txBody>
      </p:sp>
      <p:sp>
        <p:nvSpPr>
          <p:cNvPr id="4" name="TextBox 3">
            <a:extLst>
              <a:ext uri="{FF2B5EF4-FFF2-40B4-BE49-F238E27FC236}">
                <a16:creationId xmlns:a16="http://schemas.microsoft.com/office/drawing/2014/main" id="{A86DFE7F-1ADA-468B-1DCC-B8D630ABB397}"/>
              </a:ext>
            </a:extLst>
          </p:cNvPr>
          <p:cNvSpPr txBox="1"/>
          <p:nvPr/>
        </p:nvSpPr>
        <p:spPr>
          <a:xfrm>
            <a:off x="274320" y="4357734"/>
            <a:ext cx="7771217" cy="830997"/>
          </a:xfrm>
          <a:prstGeom prst="rect">
            <a:avLst/>
          </a:prstGeom>
          <a:noFill/>
        </p:spPr>
        <p:txBody>
          <a:bodyPr wrap="square">
            <a:spAutoFit/>
          </a:bodyPr>
          <a:lstStyle/>
          <a:p>
            <a:r>
              <a:rPr lang="en-US" sz="2400" dirty="0">
                <a:hlinkClick r:id="rId2"/>
              </a:rPr>
              <a:t>Injuries among people experiencing homelessness in North Carolina fact sheet</a:t>
            </a:r>
            <a:endParaRPr lang="en-US" sz="2400" dirty="0"/>
          </a:p>
        </p:txBody>
      </p:sp>
      <p:sp>
        <p:nvSpPr>
          <p:cNvPr id="3" name="TextBox 2">
            <a:extLst>
              <a:ext uri="{FF2B5EF4-FFF2-40B4-BE49-F238E27FC236}">
                <a16:creationId xmlns:a16="http://schemas.microsoft.com/office/drawing/2014/main" id="{B1681E8D-298D-255D-FC15-2D7A2E77817F}"/>
              </a:ext>
            </a:extLst>
          </p:cNvPr>
          <p:cNvSpPr txBox="1"/>
          <p:nvPr/>
        </p:nvSpPr>
        <p:spPr>
          <a:xfrm>
            <a:off x="365760" y="5214151"/>
            <a:ext cx="7583557" cy="1200329"/>
          </a:xfrm>
          <a:prstGeom prst="rect">
            <a:avLst/>
          </a:prstGeom>
          <a:noFill/>
        </p:spPr>
        <p:txBody>
          <a:bodyPr wrap="square" rtlCol="0">
            <a:spAutoFit/>
          </a:bodyPr>
          <a:lstStyle/>
          <a:p>
            <a:r>
              <a:rPr lang="en-US" sz="2400" i="1" dirty="0">
                <a:hlinkClick r:id="rId3"/>
              </a:rPr>
              <a:t>NCMJ: People Experiencing Homelessness in NC have Increased Mortality, Including High Overdose, Violence, Injury, and Chronic Disease Death Rates</a:t>
            </a:r>
            <a:endParaRPr lang="en-US" sz="2400" i="1" dirty="0"/>
          </a:p>
        </p:txBody>
      </p:sp>
    </p:spTree>
    <p:extLst>
      <p:ext uri="{BB962C8B-B14F-4D97-AF65-F5344CB8AC3E}">
        <p14:creationId xmlns:p14="http://schemas.microsoft.com/office/powerpoint/2010/main" val="2172971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B09C0-D345-9D6C-2D98-EA1C9B3B6731}"/>
              </a:ext>
            </a:extLst>
          </p:cNvPr>
          <p:cNvSpPr>
            <a:spLocks noGrp="1"/>
          </p:cNvSpPr>
          <p:nvPr>
            <p:ph type="title"/>
          </p:nvPr>
        </p:nvSpPr>
        <p:spPr>
          <a:xfrm>
            <a:off x="274320" y="1143000"/>
            <a:ext cx="8563554" cy="548640"/>
          </a:xfrm>
        </p:spPr>
        <p:txBody>
          <a:bodyPr/>
          <a:lstStyle/>
          <a:p>
            <a:r>
              <a:rPr lang="en-US" b="0" dirty="0">
                <a:solidFill>
                  <a:schemeClr val="tx2"/>
                </a:solidFill>
                <a:latin typeface="+mn-lt"/>
                <a:cs typeface="Calibri" panose="020F0502020204030204" pitchFamily="34" charset="0"/>
              </a:rPr>
              <a:t>There are many things the data may not be able to tell us,   but NC-SUDORS offers additional insights into the circumstances leading to an overdose death.</a:t>
            </a:r>
          </a:p>
        </p:txBody>
      </p:sp>
      <p:graphicFrame>
        <p:nvGraphicFramePr>
          <p:cNvPr id="3" name="Diagram 2" descr="Figure of the three sources of NC-SUDORS data (death certificates, medical examiner reports, and toxicology results) and their components.">
            <a:extLst>
              <a:ext uri="{FF2B5EF4-FFF2-40B4-BE49-F238E27FC236}">
                <a16:creationId xmlns:a16="http://schemas.microsoft.com/office/drawing/2014/main" id="{3AA3FE48-01C6-AE77-B433-851EF29A75CF}"/>
              </a:ext>
            </a:extLst>
          </p:cNvPr>
          <p:cNvGraphicFramePr/>
          <p:nvPr>
            <p:extLst>
              <p:ext uri="{D42A27DB-BD31-4B8C-83A1-F6EECF244321}">
                <p14:modId xmlns:p14="http://schemas.microsoft.com/office/powerpoint/2010/main" val="195912050"/>
              </p:ext>
            </p:extLst>
          </p:nvPr>
        </p:nvGraphicFramePr>
        <p:xfrm>
          <a:off x="1266093" y="2226012"/>
          <a:ext cx="6842928" cy="2945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373BB06-7EFB-262B-A9D5-0C9116C8048F}"/>
              </a:ext>
            </a:extLst>
          </p:cNvPr>
          <p:cNvSpPr txBox="1"/>
          <p:nvPr/>
        </p:nvSpPr>
        <p:spPr>
          <a:xfrm>
            <a:off x="1597687" y="4652038"/>
            <a:ext cx="6360608" cy="276999"/>
          </a:xfrm>
          <a:prstGeom prst="rect">
            <a:avLst/>
          </a:prstGeom>
          <a:noFill/>
        </p:spPr>
        <p:txBody>
          <a:bodyPr wrap="square" rtlCol="0">
            <a:spAutoFit/>
          </a:bodyPr>
          <a:lstStyle/>
          <a:p>
            <a:r>
              <a:rPr lang="en-US" sz="1200" b="1" dirty="0">
                <a:solidFill>
                  <a:schemeClr val="bg1"/>
                </a:solidFill>
              </a:rPr>
              <a:t>North Carolina State Unintentional Drug Overdose Reporting System (NC-SUDORS)</a:t>
            </a:r>
          </a:p>
        </p:txBody>
      </p:sp>
      <p:sp>
        <p:nvSpPr>
          <p:cNvPr id="2" name="Title 1">
            <a:extLst>
              <a:ext uri="{FF2B5EF4-FFF2-40B4-BE49-F238E27FC236}">
                <a16:creationId xmlns:a16="http://schemas.microsoft.com/office/drawing/2014/main" id="{13084678-366F-6D4D-94BB-18420A29F661}"/>
              </a:ext>
            </a:extLst>
          </p:cNvPr>
          <p:cNvSpPr txBox="1">
            <a:spLocks/>
          </p:cNvSpPr>
          <p:nvPr/>
        </p:nvSpPr>
        <p:spPr>
          <a:xfrm>
            <a:off x="274320" y="5312800"/>
            <a:ext cx="8563554" cy="548640"/>
          </a:xfrm>
          <a:prstGeom prst="rect">
            <a:avLst/>
          </a:prstGeom>
        </p:spPr>
        <p:txBody>
          <a:bodyPr vert="horz" lIns="91440" tIns="45720" rIns="91440" bIns="45720" rtlCol="0" anchor="t">
            <a:noAutofit/>
          </a:bodyPr>
          <a:lstStyle>
            <a:lvl1pPr algn="l" defTabSz="514350" rtl="0" eaLnBrk="1" latinLnBrk="0" hangingPunct="1">
              <a:lnSpc>
                <a:spcPct val="90000"/>
              </a:lnSpc>
              <a:spcBef>
                <a:spcPct val="0"/>
              </a:spcBef>
              <a:buNone/>
              <a:defRPr sz="2400" b="1" i="0" kern="120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ltLang="en-US" sz="2200" b="0" dirty="0">
                <a:solidFill>
                  <a:schemeClr val="tx2"/>
                </a:solidFill>
                <a:latin typeface="+mn-lt"/>
              </a:rPr>
              <a:t>Circumstance data are gathered during the initial death investigation, often during interviews with the decedent’s family and friends. These data are not always known or relayed. </a:t>
            </a:r>
            <a:br>
              <a:rPr lang="en-US" sz="2200" b="0" dirty="0">
                <a:latin typeface="+mn-lt"/>
                <a:cs typeface="Calibri" panose="020F0502020204030204" pitchFamily="34" charset="0"/>
              </a:rPr>
            </a:br>
            <a:endParaRPr lang="en-US" sz="2200" dirty="0">
              <a:latin typeface="+mn-lt"/>
              <a:cs typeface="Calibri" panose="020F0502020204030204" pitchFamily="34" charset="0"/>
            </a:endParaRPr>
          </a:p>
        </p:txBody>
      </p:sp>
      <p:pic>
        <p:nvPicPr>
          <p:cNvPr id="8" name="Picture 7" descr="NC-SUDORS logo.">
            <a:extLst>
              <a:ext uri="{FF2B5EF4-FFF2-40B4-BE49-F238E27FC236}">
                <a16:creationId xmlns:a16="http://schemas.microsoft.com/office/drawing/2014/main" id="{BC9586CD-422E-CA03-E7A9-595F9B3114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7905" y="6147202"/>
            <a:ext cx="1645418" cy="598932"/>
          </a:xfrm>
          <a:prstGeom prst="rect">
            <a:avLst/>
          </a:prstGeom>
        </p:spPr>
      </p:pic>
    </p:spTree>
    <p:extLst>
      <p:ext uri="{BB962C8B-B14F-4D97-AF65-F5344CB8AC3E}">
        <p14:creationId xmlns:p14="http://schemas.microsoft.com/office/powerpoint/2010/main" val="212763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3E6E0-BAEA-4A27-A7BF-6B65B80C525E}"/>
              </a:ext>
            </a:extLst>
          </p:cNvPr>
          <p:cNvSpPr>
            <a:spLocks noGrp="1"/>
          </p:cNvSpPr>
          <p:nvPr>
            <p:ph type="title"/>
          </p:nvPr>
        </p:nvSpPr>
        <p:spPr>
          <a:xfrm>
            <a:off x="1280160" y="457200"/>
            <a:ext cx="7537836" cy="548640"/>
          </a:xfrm>
        </p:spPr>
        <p:txBody>
          <a:bodyPr/>
          <a:lstStyle/>
          <a:p>
            <a:r>
              <a:rPr lang="en-US" sz="3200" dirty="0">
                <a:latin typeface="+mn-lt"/>
                <a:cs typeface="Times New Roman" panose="02020603050405020304" pitchFamily="18" charset="0"/>
              </a:rPr>
              <a:t>Overview</a:t>
            </a:r>
            <a:br>
              <a:rPr lang="en-US" b="0" dirty="0">
                <a:latin typeface="Franklin Gothic Demi Cond" panose="020B0706030402020204" pitchFamily="34" charset="0"/>
                <a:cs typeface="Times New Roman" panose="02020603050405020304" pitchFamily="18" charset="0"/>
              </a:rPr>
            </a:br>
            <a:endParaRPr lang="en-US" b="0" dirty="0"/>
          </a:p>
        </p:txBody>
      </p:sp>
      <p:sp>
        <p:nvSpPr>
          <p:cNvPr id="3" name="Text Placeholder 2">
            <a:extLst>
              <a:ext uri="{FF2B5EF4-FFF2-40B4-BE49-F238E27FC236}">
                <a16:creationId xmlns:a16="http://schemas.microsoft.com/office/drawing/2014/main" id="{CAF9B0DE-62CB-44CB-9868-5AF48C17B7B2}"/>
              </a:ext>
            </a:extLst>
          </p:cNvPr>
          <p:cNvSpPr>
            <a:spLocks noGrp="1"/>
          </p:cNvSpPr>
          <p:nvPr>
            <p:ph type="body" sz="quarter" idx="10"/>
          </p:nvPr>
        </p:nvSpPr>
        <p:spPr/>
        <p:txBody>
          <a:bodyPr/>
          <a:lstStyle/>
          <a:p>
            <a:pPr marL="0" indent="0">
              <a:buNone/>
            </a:pPr>
            <a:r>
              <a:rPr lang="en-US" altLang="en-US" sz="2400" b="0" dirty="0">
                <a:latin typeface="+mn-lt"/>
              </a:rPr>
              <a:t>This slide deck covers the who, what, where, when, and why of the overdose epidemic in North Carolina. </a:t>
            </a:r>
          </a:p>
          <a:p>
            <a:pPr marL="0" indent="0">
              <a:buNone/>
            </a:pPr>
            <a:endParaRPr lang="en-US" altLang="en-US" sz="2400" b="0" dirty="0">
              <a:latin typeface="+mn-lt"/>
            </a:endParaRPr>
          </a:p>
          <a:p>
            <a:pPr marL="0" indent="0">
              <a:buNone/>
            </a:pPr>
            <a:r>
              <a:rPr lang="en-US" altLang="en-US" sz="2400" b="0" dirty="0">
                <a:latin typeface="+mn-lt"/>
              </a:rPr>
              <a:t>These slides are not intended to cover all data related to substance use and its related impacts. Rather, they give a high-level overview of some of the key trends in North Carolina.</a:t>
            </a:r>
          </a:p>
          <a:p>
            <a:pPr marL="0" indent="0">
              <a:buNone/>
            </a:pPr>
            <a:endParaRPr lang="en-US" altLang="en-US" sz="2400" b="0" dirty="0">
              <a:latin typeface="+mn-lt"/>
            </a:endParaRPr>
          </a:p>
          <a:p>
            <a:pPr marL="0" indent="0">
              <a:buNone/>
            </a:pPr>
            <a:r>
              <a:rPr lang="en-US" altLang="en-US" sz="2400" b="0" dirty="0">
                <a:latin typeface="+mn-lt"/>
                <a:cs typeface="Calibri" panose="020F0502020204030204" pitchFamily="34" charset="0"/>
              </a:rPr>
              <a:t>For additional resources, visit the </a:t>
            </a:r>
            <a:r>
              <a:rPr lang="en-US" sz="2400" b="0" dirty="0">
                <a:hlinkClick r:id="rId3"/>
              </a:rPr>
              <a:t>North Carolina Overdose Epidemic Data page</a:t>
            </a:r>
            <a:r>
              <a:rPr lang="en-US" sz="2400" b="0" dirty="0"/>
              <a:t>.</a:t>
            </a:r>
          </a:p>
          <a:p>
            <a:pPr marL="0" indent="0">
              <a:buNone/>
            </a:pPr>
            <a:endParaRPr lang="en-US" sz="2400" b="0" dirty="0">
              <a:latin typeface="+mn-lt"/>
              <a:cs typeface="Calibri" panose="020F0502020204030204" pitchFamily="34" charset="0"/>
            </a:endParaRPr>
          </a:p>
        </p:txBody>
      </p:sp>
    </p:spTree>
    <p:extLst>
      <p:ext uri="{BB962C8B-B14F-4D97-AF65-F5344CB8AC3E}">
        <p14:creationId xmlns:p14="http://schemas.microsoft.com/office/powerpoint/2010/main" val="2934040357"/>
      </p:ext>
    </p:extLst>
  </p:cSld>
  <p:clrMapOvr>
    <a:masterClrMapping/>
  </p:clrMapOvr>
  <mc:AlternateContent xmlns:mc="http://schemas.openxmlformats.org/markup-compatibility/2006" xmlns:p14="http://schemas.microsoft.com/office/powerpoint/2010/main">
    <mc:Choice Requires="p14">
      <p:transition spd="slow" p14:dur="2000" advTm="42293"/>
    </mc:Choice>
    <mc:Fallback xmlns="">
      <p:transition spd="slow" advTm="42293"/>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D97-A09F-4EF7-B504-2FB90ACADE1E}"/>
              </a:ext>
            </a:extLst>
          </p:cNvPr>
          <p:cNvSpPr>
            <a:spLocks noGrp="1"/>
          </p:cNvSpPr>
          <p:nvPr>
            <p:ph type="title"/>
          </p:nvPr>
        </p:nvSpPr>
        <p:spPr>
          <a:xfrm>
            <a:off x="274320" y="1143000"/>
            <a:ext cx="8563554" cy="548640"/>
          </a:xfrm>
        </p:spPr>
        <p:txBody>
          <a:bodyPr/>
          <a:lstStyle/>
          <a:p>
            <a:r>
              <a:rPr lang="en-US" sz="2600" dirty="0"/>
              <a:t>In 2024, 50% of overdose decedents had at least one documented interaction with a health care provider</a:t>
            </a:r>
          </a:p>
        </p:txBody>
      </p:sp>
      <p:pic>
        <p:nvPicPr>
          <p:cNvPr id="3" name="Picture 2" descr="Bar chart of the percentage of decedents in 2024 who had an opportunity for intervention: a current mental health diagnosis, a previous overdose, ever been treated for substance use disorder, recently released from an institution, been receiving treatment for pain.">
            <a:extLst>
              <a:ext uri="{FF2B5EF4-FFF2-40B4-BE49-F238E27FC236}">
                <a16:creationId xmlns:a16="http://schemas.microsoft.com/office/drawing/2014/main" id="{39059FDD-44A6-8E7A-9721-F2C6F8BBB4AD}"/>
              </a:ext>
            </a:extLst>
          </p:cNvPr>
          <p:cNvPicPr>
            <a:picLocks noChangeAspect="1"/>
          </p:cNvPicPr>
          <p:nvPr/>
        </p:nvPicPr>
        <p:blipFill>
          <a:blip r:embed="rId3"/>
          <a:stretch>
            <a:fillRect/>
          </a:stretch>
        </p:blipFill>
        <p:spPr>
          <a:xfrm>
            <a:off x="434108" y="1942218"/>
            <a:ext cx="8155878" cy="3815829"/>
          </a:xfrm>
          <a:prstGeom prst="rect">
            <a:avLst/>
          </a:prstGeom>
        </p:spPr>
      </p:pic>
      <p:sp>
        <p:nvSpPr>
          <p:cNvPr id="4" name="Text Placeholder 3">
            <a:extLst>
              <a:ext uri="{FF2B5EF4-FFF2-40B4-BE49-F238E27FC236}">
                <a16:creationId xmlns:a16="http://schemas.microsoft.com/office/drawing/2014/main" id="{29E8696E-CF37-45D2-B00F-502786944B00}"/>
              </a:ext>
            </a:extLst>
          </p:cNvPr>
          <p:cNvSpPr>
            <a:spLocks noGrp="1"/>
          </p:cNvSpPr>
          <p:nvPr>
            <p:ph type="body" sz="quarter" idx="10"/>
          </p:nvPr>
        </p:nvSpPr>
        <p:spPr>
          <a:xfrm>
            <a:off x="274320" y="5303520"/>
            <a:ext cx="7931462" cy="813824"/>
          </a:xfrm>
        </p:spPr>
        <p:txBody>
          <a:bodyPr/>
          <a:lstStyle/>
          <a:p>
            <a:pPr marL="0" indent="0">
              <a:buNone/>
            </a:pPr>
            <a:r>
              <a:rPr lang="en-US" sz="1000" b="0" dirty="0">
                <a:solidFill>
                  <a:schemeClr val="tx2"/>
                </a:solidFill>
                <a:latin typeface="Calibri" panose="020F0502020204030204" pitchFamily="34" charset="0"/>
                <a:cs typeface="Calibri" panose="020F0502020204030204" pitchFamily="34" charset="0"/>
              </a:rPr>
              <a:t>^</a:t>
            </a:r>
            <a:r>
              <a:rPr lang="en-US" sz="1000" b="0" dirty="0">
                <a:solidFill>
                  <a:schemeClr val="tx2"/>
                </a:solidFill>
                <a:latin typeface="+mn-lt"/>
                <a:cs typeface="Calibri" panose="020F0502020204030204" pitchFamily="34" charset="0"/>
              </a:rPr>
              <a:t>Deaths that occurred within a month of the decedent being released from or admitted to an institutional setting (includes jail, prison, detention facility, hospital, psychiatric hospital, etc.) </a:t>
            </a:r>
          </a:p>
          <a:p>
            <a:pPr marL="0" indent="0">
              <a:buNone/>
            </a:pPr>
            <a:r>
              <a:rPr lang="en-US" altLang="en-US" sz="900" dirty="0">
                <a:latin typeface="+mn-lt"/>
              </a:rPr>
              <a:t>Technical Notes:</a:t>
            </a:r>
            <a:r>
              <a:rPr lang="en-US" sz="900" b="0" dirty="0">
                <a:latin typeface="+mn-lt"/>
              </a:rPr>
              <a:t> Limited to unintentional and undetermined intent</a:t>
            </a:r>
            <a:r>
              <a:rPr lang="en-US" sz="900" b="0" dirty="0">
                <a:latin typeface="+mn-lt"/>
                <a:cs typeface="Calibri" panose="020F0502020204030204" pitchFamily="34" charset="0"/>
              </a:rPr>
              <a:t> overdose deaths that occurred in NC</a:t>
            </a:r>
            <a:r>
              <a:rPr lang="en-US" sz="900" b="0" dirty="0">
                <a:solidFill>
                  <a:schemeClr val="tx2"/>
                </a:solidFill>
                <a:latin typeface="+mn-lt"/>
                <a:cs typeface="Calibri" panose="020F0502020204030204" pitchFamily="34" charset="0"/>
              </a:rPr>
              <a:t>; </a:t>
            </a:r>
            <a:r>
              <a:rPr kumimoji="0" lang="en-US" sz="900" b="0" i="0" u="none" strike="noStrike" kern="1200" cap="none" spc="0" normalizeH="0" baseline="0" noProof="0" dirty="0">
                <a:ln>
                  <a:noFill/>
                </a:ln>
                <a:solidFill>
                  <a:schemeClr val="tx2"/>
                </a:solidFill>
                <a:effectLst/>
                <a:uLnTx/>
                <a:uFillTx/>
                <a:latin typeface="+mn-lt"/>
                <a:ea typeface="+mn-ea"/>
                <a:cs typeface="Calibri" panose="020F0502020204030204" pitchFamily="34" charset="0"/>
              </a:rPr>
              <a:t>Denominators are all </a:t>
            </a:r>
            <a:r>
              <a:rPr lang="en-US" sz="900" b="0" dirty="0">
                <a:solidFill>
                  <a:schemeClr val="tx2"/>
                </a:solidFill>
                <a:latin typeface="+mn-lt"/>
                <a:cs typeface="Calibri" panose="020F0502020204030204" pitchFamily="34" charset="0"/>
              </a:rPr>
              <a:t>NC-SUDORS decedents. </a:t>
            </a:r>
            <a:r>
              <a:rPr lang="en-US" altLang="en-US" sz="900" b="0" dirty="0">
                <a:solidFill>
                  <a:srgbClr val="003B70"/>
                </a:solidFill>
                <a:latin typeface="+mn-lt"/>
              </a:rPr>
              <a:t>Circumstance data are gathered during the initial death investigation oftentimes during interviews with the decedent’s family and friends. These data are not always known or relayed. If additional details are discovered, they may be included in future updates of the NC-SUDORS dataset.</a:t>
            </a:r>
            <a:br>
              <a:rPr lang="en-US" sz="900" b="0" dirty="0">
                <a:latin typeface="+mn-lt"/>
                <a:cs typeface="Calibri" panose="020F0502020204030204" pitchFamily="34" charset="0"/>
              </a:rPr>
            </a:br>
            <a:r>
              <a:rPr lang="en-US" sz="900" dirty="0">
                <a:latin typeface="+mn-lt"/>
                <a:cs typeface="Calibri" panose="020F0502020204030204" pitchFamily="34" charset="0"/>
              </a:rPr>
              <a:t>Source:</a:t>
            </a:r>
            <a:r>
              <a:rPr lang="en-US" sz="900" b="0" dirty="0">
                <a:latin typeface="+mn-lt"/>
                <a:cs typeface="Calibri" panose="020F0502020204030204" pitchFamily="34" charset="0"/>
              </a:rPr>
              <a:t> NC-State Unintentional Drug Overdose Reporting System (NC-SUDORS), 2024.</a:t>
            </a:r>
            <a:br>
              <a:rPr lang="en-US" sz="900" b="0" dirty="0">
                <a:latin typeface="+mn-lt"/>
                <a:cs typeface="Calibri" panose="020F0502020204030204" pitchFamily="34" charset="0"/>
              </a:rPr>
            </a:br>
            <a:r>
              <a:rPr lang="en-US" altLang="en-US" sz="900" b="0" dirty="0">
                <a:latin typeface="+mn-lt"/>
              </a:rPr>
              <a:t>Analysis by Injury Epidemiology and Surveillance Unit</a:t>
            </a:r>
          </a:p>
          <a:p>
            <a:endParaRPr lang="en-US" sz="1000" b="0" dirty="0">
              <a:latin typeface="Calibri" panose="020F0502020204030204" pitchFamily="34" charset="0"/>
              <a:cs typeface="Calibri" panose="020F0502020204030204" pitchFamily="34" charset="0"/>
            </a:endParaRPr>
          </a:p>
        </p:txBody>
      </p:sp>
      <p:pic>
        <p:nvPicPr>
          <p:cNvPr id="5" name="Picture 4" descr="NC-SUDORS logo.">
            <a:extLst>
              <a:ext uri="{FF2B5EF4-FFF2-40B4-BE49-F238E27FC236}">
                <a16:creationId xmlns:a16="http://schemas.microsoft.com/office/drawing/2014/main" id="{5EA64075-8873-1DEB-5E9E-C31494B46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092" y="6147202"/>
            <a:ext cx="1645418" cy="598932"/>
          </a:xfrm>
          <a:prstGeom prst="rect">
            <a:avLst/>
          </a:prstGeom>
        </p:spPr>
      </p:pic>
    </p:spTree>
    <p:extLst>
      <p:ext uri="{BB962C8B-B14F-4D97-AF65-F5344CB8AC3E}">
        <p14:creationId xmlns:p14="http://schemas.microsoft.com/office/powerpoint/2010/main" val="29481605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7D97-A09F-4EF7-B504-2FB90ACADE1E}"/>
              </a:ext>
            </a:extLst>
          </p:cNvPr>
          <p:cNvSpPr>
            <a:spLocks noGrp="1"/>
          </p:cNvSpPr>
          <p:nvPr>
            <p:ph type="title"/>
          </p:nvPr>
        </p:nvSpPr>
        <p:spPr>
          <a:xfrm>
            <a:off x="274321" y="1143000"/>
            <a:ext cx="8854190" cy="548640"/>
          </a:xfrm>
        </p:spPr>
        <p:txBody>
          <a:bodyPr/>
          <a:lstStyle/>
          <a:p>
            <a:r>
              <a:rPr lang="en-US" dirty="0">
                <a:solidFill>
                  <a:schemeClr val="tx2">
                    <a:lumMod val="60000"/>
                    <a:lumOff val="40000"/>
                  </a:schemeClr>
                </a:solidFill>
              </a:rPr>
              <a:t>Although a bystander was known to be nearby for 55% of fatal overdoses, naloxone was only administered 24% of the time</a:t>
            </a:r>
          </a:p>
        </p:txBody>
      </p:sp>
      <p:pic>
        <p:nvPicPr>
          <p:cNvPr id="3" name="Picture 2" descr="Bar chart of the percentage of decedents among 2024 overdoses who had: EMS respond, the overdose occur in a house/apartment, a bystander nearby, naloxone administered, substance use witnessed.">
            <a:extLst>
              <a:ext uri="{FF2B5EF4-FFF2-40B4-BE49-F238E27FC236}">
                <a16:creationId xmlns:a16="http://schemas.microsoft.com/office/drawing/2014/main" id="{43BCABFC-A65B-C0A6-3E8E-C35A01372C67}"/>
              </a:ext>
            </a:extLst>
          </p:cNvPr>
          <p:cNvPicPr>
            <a:picLocks noChangeAspect="1"/>
          </p:cNvPicPr>
          <p:nvPr/>
        </p:nvPicPr>
        <p:blipFill>
          <a:blip r:embed="rId3"/>
          <a:stretch>
            <a:fillRect/>
          </a:stretch>
        </p:blipFill>
        <p:spPr>
          <a:xfrm>
            <a:off x="188296" y="2005965"/>
            <a:ext cx="8436045" cy="3709424"/>
          </a:xfrm>
          <a:prstGeom prst="rect">
            <a:avLst/>
          </a:prstGeom>
        </p:spPr>
      </p:pic>
      <p:sp>
        <p:nvSpPr>
          <p:cNvPr id="4" name="Text Placeholder 3">
            <a:extLst>
              <a:ext uri="{FF2B5EF4-FFF2-40B4-BE49-F238E27FC236}">
                <a16:creationId xmlns:a16="http://schemas.microsoft.com/office/drawing/2014/main" id="{29E8696E-CF37-45D2-B00F-502786944B00}"/>
              </a:ext>
            </a:extLst>
          </p:cNvPr>
          <p:cNvSpPr>
            <a:spLocks noGrp="1"/>
          </p:cNvSpPr>
          <p:nvPr>
            <p:ph type="body" sz="quarter" idx="10"/>
          </p:nvPr>
        </p:nvSpPr>
        <p:spPr>
          <a:xfrm>
            <a:off x="274320" y="5212080"/>
            <a:ext cx="8563554" cy="829360"/>
          </a:xfrm>
          <a:noFill/>
          <a:ln>
            <a:noFill/>
          </a:ln>
        </p:spPr>
        <p:txBody>
          <a:bodyPr/>
          <a:lstStyle/>
          <a:p>
            <a:pPr marL="0" indent="0">
              <a:buNone/>
            </a:pPr>
            <a:r>
              <a:rPr lang="en-US" sz="1000" b="0" dirty="0">
                <a:solidFill>
                  <a:schemeClr val="tx2"/>
                </a:solidFill>
                <a:latin typeface="+mn-lt"/>
                <a:cs typeface="Calibri" panose="020F0502020204030204" pitchFamily="34" charset="0"/>
              </a:rPr>
              <a:t>^A bystander is an individual who was physically nearby, either during or shortly preceding a drug overdose, who potentially had an opportunity to intervene and respond to the overdose. *A witness is an individual, aged 11 years or older, who witnessed the decedent use the substance(s) that resulted in his/her overdose.</a:t>
            </a:r>
            <a:br>
              <a:rPr lang="en-US" sz="1000" b="0" dirty="0">
                <a:latin typeface="+mn-lt"/>
                <a:cs typeface="Calibri" panose="020F0502020204030204" pitchFamily="34" charset="0"/>
              </a:rPr>
            </a:br>
            <a:r>
              <a:rPr lang="en-US" altLang="en-US" sz="900" dirty="0">
                <a:latin typeface="+mn-lt"/>
              </a:rPr>
              <a:t>Technical Notes:</a:t>
            </a:r>
            <a:r>
              <a:rPr lang="en-US" sz="900" b="0" dirty="0">
                <a:latin typeface="+mn-lt"/>
              </a:rPr>
              <a:t> Limited to unintentional and undetermined intent</a:t>
            </a:r>
            <a:r>
              <a:rPr lang="en-US" sz="900" b="0" dirty="0">
                <a:latin typeface="+mn-lt"/>
                <a:cs typeface="Calibri" panose="020F0502020204030204" pitchFamily="34" charset="0"/>
              </a:rPr>
              <a:t> overdose deaths that occurred in NC; </a:t>
            </a:r>
            <a:r>
              <a:rPr kumimoji="0" lang="en-US" sz="900" b="0" i="0" u="none" strike="noStrike" kern="1200" cap="none" spc="0" normalizeH="0" baseline="0" noProof="0" dirty="0">
                <a:ln>
                  <a:noFill/>
                </a:ln>
                <a:solidFill>
                  <a:schemeClr val="tx2"/>
                </a:solidFill>
                <a:effectLst/>
                <a:uLnTx/>
                <a:uFillTx/>
                <a:latin typeface="+mn-lt"/>
                <a:ea typeface="+mn-ea"/>
                <a:cs typeface="Calibri" panose="020F0502020204030204" pitchFamily="34" charset="0"/>
              </a:rPr>
              <a:t>Denominators are all </a:t>
            </a:r>
            <a:r>
              <a:rPr lang="en-US" sz="900" b="0" dirty="0">
                <a:solidFill>
                  <a:schemeClr val="tx2"/>
                </a:solidFill>
                <a:latin typeface="+mn-lt"/>
                <a:cs typeface="Calibri" panose="020F0502020204030204" pitchFamily="34" charset="0"/>
              </a:rPr>
              <a:t>NC-SUDORS decedents. </a:t>
            </a:r>
            <a:r>
              <a:rPr lang="en-US" altLang="en-US" sz="900" b="0" dirty="0">
                <a:solidFill>
                  <a:srgbClr val="003B70"/>
                </a:solidFill>
                <a:latin typeface="+mn-lt"/>
              </a:rPr>
              <a:t>Circumstance data are gathered during the initial death investigation oftentimes during interviews with the decedent’s family and friends. These data are not always known or relayed.</a:t>
            </a:r>
            <a:r>
              <a:rPr lang="en-US" sz="900" b="0" dirty="0">
                <a:latin typeface="+mn-lt"/>
                <a:cs typeface="Calibri" panose="020F0502020204030204" pitchFamily="34" charset="0"/>
              </a:rPr>
              <a:t> </a:t>
            </a:r>
            <a:r>
              <a:rPr lang="en-US" altLang="en-US" sz="900" b="0" dirty="0"/>
              <a:t>If additional details are discovered, they may be included in future updates of the NC-SUDORS dataset</a:t>
            </a:r>
            <a:r>
              <a:rPr lang="en-US" altLang="en-US" sz="900" b="0" dirty="0">
                <a:latin typeface="+mn-lt"/>
                <a:cs typeface="Calibri" panose="020F0502020204030204" pitchFamily="34" charset="0"/>
              </a:rPr>
              <a:t>.</a:t>
            </a:r>
            <a:r>
              <a:rPr lang="en-US" sz="900" b="0" dirty="0">
                <a:latin typeface="+mn-lt"/>
                <a:cs typeface="Calibri" panose="020F0502020204030204" pitchFamily="34" charset="0"/>
              </a:rPr>
              <a:t>                                                                                                            </a:t>
            </a:r>
          </a:p>
          <a:p>
            <a:pPr marL="0" indent="0">
              <a:buNone/>
            </a:pPr>
            <a:r>
              <a:rPr lang="en-US" sz="900" dirty="0">
                <a:latin typeface="+mn-lt"/>
                <a:cs typeface="Calibri" panose="020F0502020204030204" pitchFamily="34" charset="0"/>
              </a:rPr>
              <a:t>Source: </a:t>
            </a:r>
            <a:r>
              <a:rPr lang="en-US" sz="900" b="0" dirty="0">
                <a:latin typeface="+mn-lt"/>
                <a:cs typeface="Calibri" panose="020F0502020204030204" pitchFamily="34" charset="0"/>
              </a:rPr>
              <a:t>NC-State Unintentional Drug Overdose Reporting System (NC-SUDORS),</a:t>
            </a:r>
            <a:r>
              <a:rPr lang="en-US" sz="900" b="0" baseline="0" dirty="0">
                <a:latin typeface="+mn-lt"/>
                <a:cs typeface="Calibri" panose="020F0502020204030204" pitchFamily="34" charset="0"/>
              </a:rPr>
              <a:t> </a:t>
            </a:r>
            <a:r>
              <a:rPr lang="en-US" sz="900" b="0" dirty="0">
                <a:latin typeface="+mn-lt"/>
                <a:cs typeface="Calibri" panose="020F0502020204030204" pitchFamily="34" charset="0"/>
              </a:rPr>
              <a:t>2024.</a:t>
            </a:r>
            <a:br>
              <a:rPr lang="en-US" sz="900" b="0" dirty="0">
                <a:latin typeface="+mn-lt"/>
                <a:cs typeface="Calibri" panose="020F0502020204030204" pitchFamily="34" charset="0"/>
              </a:rPr>
            </a:br>
            <a:r>
              <a:rPr lang="en-US" altLang="en-US" sz="900" b="0" dirty="0">
                <a:latin typeface="+mn-lt"/>
              </a:rPr>
              <a:t>Analysis by Injury Epidemiology and Surveillance Unit</a:t>
            </a:r>
          </a:p>
          <a:p>
            <a:endParaRPr lang="en-US" sz="1000" b="0" dirty="0">
              <a:latin typeface="Calibri" panose="020F0502020204030204" pitchFamily="34" charset="0"/>
              <a:cs typeface="Calibri" panose="020F0502020204030204" pitchFamily="34" charset="0"/>
            </a:endParaRPr>
          </a:p>
        </p:txBody>
      </p:sp>
      <p:pic>
        <p:nvPicPr>
          <p:cNvPr id="6" name="Picture 5" descr="NC-SUDORS logo.">
            <a:extLst>
              <a:ext uri="{FF2B5EF4-FFF2-40B4-BE49-F238E27FC236}">
                <a16:creationId xmlns:a16="http://schemas.microsoft.com/office/drawing/2014/main" id="{81E0776D-C0B9-A216-C063-D50A92A60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092" y="6029714"/>
            <a:ext cx="1645418" cy="598932"/>
          </a:xfrm>
          <a:prstGeom prst="rect">
            <a:avLst/>
          </a:prstGeom>
        </p:spPr>
      </p:pic>
    </p:spTree>
    <p:extLst>
      <p:ext uri="{BB962C8B-B14F-4D97-AF65-F5344CB8AC3E}">
        <p14:creationId xmlns:p14="http://schemas.microsoft.com/office/powerpoint/2010/main" val="3645978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F7A017-59FA-B84B-ABDE-1AE961D6BAE9}"/>
              </a:ext>
            </a:extLst>
          </p:cNvPr>
          <p:cNvSpPr>
            <a:spLocks noGrp="1"/>
          </p:cNvSpPr>
          <p:nvPr>
            <p:ph type="title"/>
          </p:nvPr>
        </p:nvSpPr>
        <p:spPr>
          <a:xfrm>
            <a:off x="274320" y="1143000"/>
            <a:ext cx="8540990" cy="548640"/>
          </a:xfrm>
        </p:spPr>
        <p:txBody>
          <a:bodyPr/>
          <a:lstStyle/>
          <a:p>
            <a:r>
              <a:rPr lang="en-US" sz="2800" dirty="0"/>
              <a:t>Three of four overdose deaths occurred at home</a:t>
            </a:r>
          </a:p>
        </p:txBody>
      </p:sp>
      <p:sp>
        <p:nvSpPr>
          <p:cNvPr id="10" name="TextBox 9">
            <a:extLst>
              <a:ext uri="{FF2B5EF4-FFF2-40B4-BE49-F238E27FC236}">
                <a16:creationId xmlns:a16="http://schemas.microsoft.com/office/drawing/2014/main" id="{D97F1E2C-3A68-A441-02E5-6F96715CF376}"/>
              </a:ext>
            </a:extLst>
          </p:cNvPr>
          <p:cNvSpPr txBox="1"/>
          <p:nvPr/>
        </p:nvSpPr>
        <p:spPr>
          <a:xfrm>
            <a:off x="206457" y="1920124"/>
            <a:ext cx="6700370" cy="677108"/>
          </a:xfrm>
          <a:prstGeom prst="rect">
            <a:avLst/>
          </a:prstGeom>
          <a:noFill/>
        </p:spPr>
        <p:txBody>
          <a:bodyPr wrap="square" rtlCol="0">
            <a:spAutoFit/>
          </a:bodyPr>
          <a:lstStyle/>
          <a:p>
            <a:r>
              <a:rPr lang="en-US" b="1" i="0" baseline="0" dirty="0">
                <a:solidFill>
                  <a:schemeClr val="tx1"/>
                </a:solidFill>
                <a:effectLst/>
                <a:latin typeface="Calibri" panose="020F0502020204030204" pitchFamily="34" charset="0"/>
                <a:cs typeface="Calibri" panose="020F0502020204030204" pitchFamily="34" charset="0"/>
              </a:rPr>
              <a:t>Among 2024 overdoses, percent of decedents who overdosed at…</a:t>
            </a:r>
            <a:endParaRPr lang="en-US" b="1" dirty="0">
              <a:solidFill>
                <a:schemeClr val="tx1"/>
              </a:solidFill>
              <a:effectLst/>
              <a:latin typeface="Calibri" panose="020F0502020204030204" pitchFamily="34" charset="0"/>
              <a:cs typeface="Calibri" panose="020F0502020204030204" pitchFamily="34" charset="0"/>
            </a:endParaRPr>
          </a:p>
          <a:p>
            <a:endParaRPr lang="en-US" sz="2000" dirty="0"/>
          </a:p>
        </p:txBody>
      </p:sp>
      <p:pic>
        <p:nvPicPr>
          <p:cNvPr id="3" name="Picture 2" descr="Bar chart of the percentage of decedents among 2024 overdoses and the location of the overdose.">
            <a:extLst>
              <a:ext uri="{FF2B5EF4-FFF2-40B4-BE49-F238E27FC236}">
                <a16:creationId xmlns:a16="http://schemas.microsoft.com/office/drawing/2014/main" id="{E7E96ADC-6EB3-8145-A38C-90717AEBA206}"/>
              </a:ext>
            </a:extLst>
          </p:cNvPr>
          <p:cNvPicPr>
            <a:picLocks noChangeAspect="1"/>
          </p:cNvPicPr>
          <p:nvPr/>
        </p:nvPicPr>
        <p:blipFill>
          <a:blip r:embed="rId3"/>
          <a:stretch>
            <a:fillRect/>
          </a:stretch>
        </p:blipFill>
        <p:spPr>
          <a:xfrm>
            <a:off x="182881" y="2082080"/>
            <a:ext cx="8412078" cy="3239169"/>
          </a:xfrm>
          <a:prstGeom prst="rect">
            <a:avLst/>
          </a:prstGeom>
        </p:spPr>
      </p:pic>
      <p:sp>
        <p:nvSpPr>
          <p:cNvPr id="9" name="Text Placeholder 3">
            <a:extLst>
              <a:ext uri="{FF2B5EF4-FFF2-40B4-BE49-F238E27FC236}">
                <a16:creationId xmlns:a16="http://schemas.microsoft.com/office/drawing/2014/main" id="{C8EF6D34-15FC-1A52-7591-90E3F0FD14B5}"/>
              </a:ext>
            </a:extLst>
          </p:cNvPr>
          <p:cNvSpPr>
            <a:spLocks noGrp="1"/>
          </p:cNvSpPr>
          <p:nvPr>
            <p:ph type="body" sz="quarter" idx="10"/>
          </p:nvPr>
        </p:nvSpPr>
        <p:spPr>
          <a:xfrm>
            <a:off x="274320" y="5394959"/>
            <a:ext cx="8404969" cy="1023595"/>
          </a:xfrm>
        </p:spPr>
        <p:txBody>
          <a:bodyPr/>
          <a:lstStyle/>
          <a:p>
            <a:pPr marL="0" indent="0">
              <a:buNone/>
            </a:pPr>
            <a:r>
              <a:rPr lang="en-US" sz="1000" b="0" dirty="0">
                <a:latin typeface="+mn-lt"/>
                <a:cs typeface="Calibri" panose="020F0502020204030204" pitchFamily="34" charset="0"/>
              </a:rPr>
              <a:t>¹Excludes school bus and public transportation or station</a:t>
            </a:r>
          </a:p>
          <a:p>
            <a:pPr marL="0" indent="0">
              <a:buNone/>
            </a:pPr>
            <a:r>
              <a:rPr lang="en-US" altLang="en-US" sz="900" dirty="0">
                <a:latin typeface="+mn-lt"/>
              </a:rPr>
              <a:t>Technical Notes:</a:t>
            </a:r>
            <a:r>
              <a:rPr lang="en-US" sz="900" b="0" dirty="0">
                <a:latin typeface="+mn-lt"/>
              </a:rPr>
              <a:t> Limited to unintentional and undetermined intent</a:t>
            </a:r>
            <a:r>
              <a:rPr lang="en-US" sz="900" b="0" dirty="0">
                <a:latin typeface="+mn-lt"/>
                <a:cs typeface="Calibri" panose="020F0502020204030204" pitchFamily="34" charset="0"/>
              </a:rPr>
              <a:t> overdose deaths that occurred in NC</a:t>
            </a:r>
            <a:r>
              <a:rPr lang="en-US" sz="900" b="0" dirty="0">
                <a:solidFill>
                  <a:schemeClr val="tx2"/>
                </a:solidFill>
                <a:latin typeface="+mn-lt"/>
                <a:cs typeface="Calibri" panose="020F0502020204030204" pitchFamily="34" charset="0"/>
              </a:rPr>
              <a:t>; </a:t>
            </a:r>
            <a:r>
              <a:rPr kumimoji="0" lang="en-US" sz="900" b="0" i="0" u="none" strike="noStrike" kern="1200" cap="none" spc="0" normalizeH="0" baseline="0" noProof="0" dirty="0">
                <a:ln>
                  <a:noFill/>
                </a:ln>
                <a:solidFill>
                  <a:schemeClr val="tx2"/>
                </a:solidFill>
                <a:effectLst/>
                <a:uLnTx/>
                <a:uFillTx/>
                <a:latin typeface="+mn-lt"/>
                <a:ea typeface="+mn-ea"/>
                <a:cs typeface="Calibri" panose="020F0502020204030204" pitchFamily="34" charset="0"/>
              </a:rPr>
              <a:t>Denominators are all </a:t>
            </a:r>
            <a:r>
              <a:rPr lang="en-US" sz="900" b="0" dirty="0">
                <a:solidFill>
                  <a:schemeClr val="tx2"/>
                </a:solidFill>
                <a:latin typeface="+mn-lt"/>
                <a:cs typeface="Calibri" panose="020F0502020204030204" pitchFamily="34" charset="0"/>
              </a:rPr>
              <a:t>NC-SUDORS decedents.</a:t>
            </a:r>
            <a:r>
              <a:rPr lang="en-US" altLang="en-US" sz="900" b="0" dirty="0">
                <a:solidFill>
                  <a:srgbClr val="003B70"/>
                </a:solidFill>
                <a:latin typeface="+mn-lt"/>
              </a:rPr>
              <a:t> Circumstance data are gathered during the initial death investigation oftentimes during interviews with the decedent’s family and friends. These data are not always known or relayed. </a:t>
            </a:r>
            <a:r>
              <a:rPr lang="en-US" altLang="en-US" sz="900" b="0" dirty="0"/>
              <a:t>If additional details are discovered, they may be included in future updates of the NC-SUDORS dataset.</a:t>
            </a:r>
            <a:br>
              <a:rPr lang="en-US" sz="900" b="0" dirty="0">
                <a:latin typeface="+mn-lt"/>
                <a:cs typeface="Calibri" panose="020F0502020204030204" pitchFamily="34" charset="0"/>
              </a:rPr>
            </a:br>
            <a:r>
              <a:rPr lang="en-US" sz="900" dirty="0">
                <a:latin typeface="+mn-lt"/>
                <a:cs typeface="Calibri" panose="020F0502020204030204" pitchFamily="34" charset="0"/>
              </a:rPr>
              <a:t>Source: </a:t>
            </a:r>
            <a:r>
              <a:rPr lang="en-US" sz="900" b="0" dirty="0">
                <a:latin typeface="+mn-lt"/>
                <a:cs typeface="Calibri" panose="020F0502020204030204" pitchFamily="34" charset="0"/>
              </a:rPr>
              <a:t>NC-State Unintentional Drug Overdose Reporting System (NC-SUDORS),</a:t>
            </a:r>
            <a:r>
              <a:rPr lang="en-US" sz="900" b="0" baseline="0" dirty="0">
                <a:latin typeface="+mn-lt"/>
                <a:cs typeface="Calibri" panose="020F0502020204030204" pitchFamily="34" charset="0"/>
              </a:rPr>
              <a:t> </a:t>
            </a:r>
            <a:r>
              <a:rPr lang="en-US" sz="900" b="0" dirty="0">
                <a:latin typeface="+mn-lt"/>
                <a:cs typeface="Calibri" panose="020F0502020204030204" pitchFamily="34" charset="0"/>
              </a:rPr>
              <a:t>2024.</a:t>
            </a:r>
            <a:br>
              <a:rPr lang="en-US" sz="900" b="0" dirty="0">
                <a:latin typeface="+mn-lt"/>
                <a:cs typeface="Calibri" panose="020F0502020204030204" pitchFamily="34" charset="0"/>
              </a:rPr>
            </a:br>
            <a:r>
              <a:rPr lang="en-US" altLang="en-US" sz="900" b="0" dirty="0">
                <a:latin typeface="+mn-lt"/>
              </a:rPr>
              <a:t>Analysis by Injury Epidemiology and Surveillance Unit</a:t>
            </a:r>
          </a:p>
          <a:p>
            <a:endParaRPr lang="en-US" sz="1000" b="0" dirty="0">
              <a:latin typeface="Calibri" panose="020F0502020204030204" pitchFamily="34" charset="0"/>
              <a:cs typeface="Calibri" panose="020F0502020204030204" pitchFamily="34" charset="0"/>
            </a:endParaRPr>
          </a:p>
        </p:txBody>
      </p:sp>
      <p:pic>
        <p:nvPicPr>
          <p:cNvPr id="2" name="Picture 1" descr="NC-SUDORS logo.">
            <a:extLst>
              <a:ext uri="{FF2B5EF4-FFF2-40B4-BE49-F238E27FC236}">
                <a16:creationId xmlns:a16="http://schemas.microsoft.com/office/drawing/2014/main" id="{87869C58-D46C-3271-3F39-579E32955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092" y="6119088"/>
            <a:ext cx="1645418" cy="598932"/>
          </a:xfrm>
          <a:prstGeom prst="rect">
            <a:avLst/>
          </a:prstGeom>
        </p:spPr>
      </p:pic>
    </p:spTree>
    <p:extLst>
      <p:ext uri="{BB962C8B-B14F-4D97-AF65-F5344CB8AC3E}">
        <p14:creationId xmlns:p14="http://schemas.microsoft.com/office/powerpoint/2010/main" val="1641274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5B33C9-2474-39C1-0287-1B947A9A5981}"/>
              </a:ext>
            </a:extLst>
          </p:cNvPr>
          <p:cNvSpPr>
            <a:spLocks noGrp="1"/>
          </p:cNvSpPr>
          <p:nvPr>
            <p:ph type="title"/>
          </p:nvPr>
        </p:nvSpPr>
        <p:spPr>
          <a:xfrm>
            <a:off x="274320" y="1143000"/>
            <a:ext cx="8563554" cy="548640"/>
          </a:xfrm>
        </p:spPr>
        <p:txBody>
          <a:bodyPr/>
          <a:lstStyle/>
          <a:p>
            <a:r>
              <a:rPr lang="en-US" sz="2800" dirty="0"/>
              <a:t>One in four overdose decedents had a non-substance-related mental health disorder in 2024</a:t>
            </a:r>
          </a:p>
        </p:txBody>
      </p:sp>
      <p:pic>
        <p:nvPicPr>
          <p:cNvPr id="3" name="Picture 2" descr="Doughnut chart of the percentage of NC-SUDORS decedents with a current mental health diagnosis.">
            <a:extLst>
              <a:ext uri="{FF2B5EF4-FFF2-40B4-BE49-F238E27FC236}">
                <a16:creationId xmlns:a16="http://schemas.microsoft.com/office/drawing/2014/main" id="{3F3B1248-3CDE-9737-C7EA-92861D02A651}"/>
              </a:ext>
            </a:extLst>
          </p:cNvPr>
          <p:cNvPicPr>
            <a:picLocks noChangeAspect="1"/>
          </p:cNvPicPr>
          <p:nvPr/>
        </p:nvPicPr>
        <p:blipFill>
          <a:blip r:embed="rId3"/>
          <a:stretch>
            <a:fillRect/>
          </a:stretch>
        </p:blipFill>
        <p:spPr>
          <a:xfrm>
            <a:off x="-61720" y="2114207"/>
            <a:ext cx="3962986" cy="3085032"/>
          </a:xfrm>
          <a:prstGeom prst="rect">
            <a:avLst/>
          </a:prstGeom>
        </p:spPr>
      </p:pic>
      <p:pic>
        <p:nvPicPr>
          <p:cNvPr id="4" name="Picture 3" descr="Doughnut chart of the percentage of those with a mental health diagnosis that had two or more diagnoses.">
            <a:extLst>
              <a:ext uri="{FF2B5EF4-FFF2-40B4-BE49-F238E27FC236}">
                <a16:creationId xmlns:a16="http://schemas.microsoft.com/office/drawing/2014/main" id="{95CD8E4E-6B0D-9AE3-005F-00850C5DBFD4}"/>
              </a:ext>
            </a:extLst>
          </p:cNvPr>
          <p:cNvPicPr>
            <a:picLocks noChangeAspect="1"/>
          </p:cNvPicPr>
          <p:nvPr/>
        </p:nvPicPr>
        <p:blipFill>
          <a:blip r:embed="rId4"/>
          <a:stretch>
            <a:fillRect/>
          </a:stretch>
        </p:blipFill>
        <p:spPr>
          <a:xfrm>
            <a:off x="2559940" y="2114207"/>
            <a:ext cx="3962986" cy="3085032"/>
          </a:xfrm>
          <a:prstGeom prst="rect">
            <a:avLst/>
          </a:prstGeom>
        </p:spPr>
      </p:pic>
      <p:pic>
        <p:nvPicPr>
          <p:cNvPr id="10" name="Picture 9" descr="Doughnut chart of those with a mental health diagnosis currently undergoing mental health treatment.">
            <a:extLst>
              <a:ext uri="{FF2B5EF4-FFF2-40B4-BE49-F238E27FC236}">
                <a16:creationId xmlns:a16="http://schemas.microsoft.com/office/drawing/2014/main" id="{9B505B76-F3D7-180C-E074-916D363EC9D8}"/>
              </a:ext>
            </a:extLst>
          </p:cNvPr>
          <p:cNvPicPr>
            <a:picLocks noChangeAspect="1"/>
          </p:cNvPicPr>
          <p:nvPr/>
        </p:nvPicPr>
        <p:blipFill>
          <a:blip r:embed="rId5"/>
          <a:stretch>
            <a:fillRect/>
          </a:stretch>
        </p:blipFill>
        <p:spPr>
          <a:xfrm>
            <a:off x="5181600" y="2108815"/>
            <a:ext cx="3962986" cy="3085032"/>
          </a:xfrm>
          <a:prstGeom prst="rect">
            <a:avLst/>
          </a:prstGeom>
        </p:spPr>
      </p:pic>
      <p:sp>
        <p:nvSpPr>
          <p:cNvPr id="6" name="TextBox 5">
            <a:extLst>
              <a:ext uri="{FF2B5EF4-FFF2-40B4-BE49-F238E27FC236}">
                <a16:creationId xmlns:a16="http://schemas.microsoft.com/office/drawing/2014/main" id="{B34C5F8F-218A-2C99-5AA8-B9F3F553F208}"/>
              </a:ext>
            </a:extLst>
          </p:cNvPr>
          <p:cNvSpPr txBox="1"/>
          <p:nvPr/>
        </p:nvSpPr>
        <p:spPr>
          <a:xfrm>
            <a:off x="274320" y="5303520"/>
            <a:ext cx="8420228" cy="1200329"/>
          </a:xfrm>
          <a:prstGeom prst="rect">
            <a:avLst/>
          </a:prstGeom>
          <a:noFill/>
        </p:spPr>
        <p:txBody>
          <a:bodyPr wrap="square" rtlCol="0">
            <a:spAutoFit/>
          </a:bodyPr>
          <a:lstStyle/>
          <a:p>
            <a:pPr>
              <a:defRPr/>
            </a:pPr>
            <a:r>
              <a:rPr kumimoji="0" lang="en-US" sz="900" i="0" u="none" strike="noStrike" kern="1200" cap="none" spc="0" normalizeH="0" baseline="0" noProof="0" dirty="0">
                <a:ln>
                  <a:noFill/>
                </a:ln>
                <a:solidFill>
                  <a:srgbClr val="003B70"/>
                </a:solidFill>
                <a:effectLst/>
                <a:uLnTx/>
                <a:uFillTx/>
                <a:ea typeface="+mn-ea"/>
                <a:cs typeface="Calibri" panose="020F0502020204030204" pitchFamily="34" charset="0"/>
              </a:rPr>
              <a:t>MH = Mental health</a:t>
            </a:r>
            <a:b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br>
            <a: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t>Technical notes: </a:t>
            </a:r>
            <a:r>
              <a:rPr lang="en-US" sz="900" dirty="0">
                <a:solidFill>
                  <a:srgbClr val="003B70"/>
                </a:solidFill>
                <a:cs typeface="Calibri" panose="020F0502020204030204" pitchFamily="34" charset="0"/>
              </a:rPr>
              <a:t>Limited to unintentional and undetermined intent overdose deaths that occurred in NC. </a:t>
            </a:r>
            <a:r>
              <a:rPr lang="en-US" altLang="en-US" sz="900" dirty="0">
                <a:solidFill>
                  <a:srgbClr val="003B70"/>
                </a:solidFill>
              </a:rPr>
              <a:t>C</a:t>
            </a:r>
            <a:r>
              <a:rPr lang="en-US" altLang="en-US" sz="900" b="0" dirty="0">
                <a:solidFill>
                  <a:srgbClr val="003B70"/>
                </a:solidFill>
              </a:rPr>
              <a:t>ircumstance data are gathered during the initial death investigation oftentimes during interviews with the decedent’s family and friends. These</a:t>
            </a:r>
            <a:r>
              <a:rPr lang="en-US" altLang="en-US" sz="900" dirty="0">
                <a:solidFill>
                  <a:srgbClr val="003B70"/>
                </a:solidFill>
              </a:rPr>
              <a:t> data are not always known or relayed. S</a:t>
            </a:r>
            <a:r>
              <a:rPr lang="en-US" altLang="en-US" sz="900" b="0" dirty="0">
                <a:solidFill>
                  <a:srgbClr val="003B70"/>
                </a:solidFill>
              </a:rPr>
              <a:t>tigma associated with mental health conditions contributes to underreporting of MH burden among this population-counts are likely higher than reported.</a:t>
            </a:r>
            <a:r>
              <a:rPr lang="en-US" sz="900" dirty="0">
                <a:solidFill>
                  <a:srgbClr val="003B70"/>
                </a:solidFill>
                <a:cs typeface="Calibri" panose="020F0502020204030204" pitchFamily="34" charset="0"/>
              </a:rPr>
              <a:t> </a:t>
            </a:r>
            <a:r>
              <a:rPr lang="en-US" altLang="en-US" sz="900" dirty="0">
                <a:solidFill>
                  <a:srgbClr val="003B70"/>
                </a:solidFill>
              </a:rPr>
              <a:t>These data are not always known or relayed. If additional details are discovered, they may be included in future updates of the NC-SUDORS dataset.</a:t>
            </a:r>
            <a:endParaRPr lang="en-US" sz="900" dirty="0">
              <a:solidFill>
                <a:srgbClr val="003B7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dirty="0">
              <a:solidFill>
                <a:srgbClr val="003B70"/>
              </a:solidFil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t>Source</a:t>
            </a:r>
            <a:r>
              <a:rPr kumimoji="0" lang="en-US" sz="900" b="0" i="0" u="none" strike="noStrike" kern="1200" cap="none" spc="0" normalizeH="0" baseline="0" noProof="0" dirty="0">
                <a:ln>
                  <a:noFill/>
                </a:ln>
                <a:solidFill>
                  <a:srgbClr val="003B70"/>
                </a:solidFill>
                <a:effectLst/>
                <a:uLnTx/>
                <a:uFillTx/>
                <a:ea typeface="+mn-ea"/>
                <a:cs typeface="Calibri" panose="020F0502020204030204" pitchFamily="34" charset="0"/>
              </a:rPr>
              <a:t>: NC-State Unintentional Drug Overdose Reporting System (NC-SUDORS), 2024. </a:t>
            </a:r>
            <a:br>
              <a:rPr kumimoji="0" lang="en-US" sz="900" b="0" i="0" u="none" strike="noStrike" kern="1200" cap="none" spc="0" normalizeH="0" baseline="0" noProof="0" dirty="0">
                <a:ln>
                  <a:noFill/>
                </a:ln>
                <a:solidFill>
                  <a:srgbClr val="003B70"/>
                </a:solidFill>
                <a:effectLst/>
                <a:uLnTx/>
                <a:uFillTx/>
                <a:ea typeface="+mn-ea"/>
                <a:cs typeface="Calibri" panose="020F0502020204030204" pitchFamily="34" charset="0"/>
              </a:rPr>
            </a:br>
            <a:r>
              <a:rPr kumimoji="0" lang="en-US" altLang="en-US" sz="900" b="0" i="0" u="none" strike="noStrike" kern="1200" cap="none" spc="0" normalizeH="0" baseline="0" noProof="0" dirty="0">
                <a:ln>
                  <a:noFill/>
                </a:ln>
                <a:solidFill>
                  <a:schemeClr val="tx2">
                    <a:lumMod val="75000"/>
                  </a:schemeClr>
                </a:solidFill>
                <a:effectLst/>
                <a:uLnTx/>
                <a:uFillTx/>
                <a:ea typeface="+mn-ea"/>
                <a:cs typeface="+mn-cs"/>
              </a:rPr>
              <a:t>Analysis by Injury Epidemiology and Surveillance Unit</a:t>
            </a:r>
          </a:p>
        </p:txBody>
      </p:sp>
      <p:pic>
        <p:nvPicPr>
          <p:cNvPr id="2" name="Picture 1" descr="NC-SUDORS logo.">
            <a:extLst>
              <a:ext uri="{FF2B5EF4-FFF2-40B4-BE49-F238E27FC236}">
                <a16:creationId xmlns:a16="http://schemas.microsoft.com/office/drawing/2014/main" id="{3F0137B2-3D0C-235C-8E73-B751D873D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83092" y="6071989"/>
            <a:ext cx="1645418" cy="598932"/>
          </a:xfrm>
          <a:prstGeom prst="rect">
            <a:avLst/>
          </a:prstGeom>
        </p:spPr>
      </p:pic>
    </p:spTree>
    <p:extLst>
      <p:ext uri="{BB962C8B-B14F-4D97-AF65-F5344CB8AC3E}">
        <p14:creationId xmlns:p14="http://schemas.microsoft.com/office/powerpoint/2010/main" val="2952438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320" y="1143000"/>
            <a:ext cx="8563554" cy="548640"/>
          </a:xfrm>
        </p:spPr>
        <p:txBody>
          <a:bodyPr/>
          <a:lstStyle/>
          <a:p>
            <a:r>
              <a:rPr lang="en-US" sz="2800" dirty="0"/>
              <a:t>Most common non-substance-related mental health diagnoses among NC overdose decedents </a:t>
            </a:r>
          </a:p>
        </p:txBody>
      </p:sp>
      <p:graphicFrame>
        <p:nvGraphicFramePr>
          <p:cNvPr id="8" name="Table 8">
            <a:extLst>
              <a:ext uri="{FF2B5EF4-FFF2-40B4-BE49-F238E27FC236}">
                <a16:creationId xmlns:a16="http://schemas.microsoft.com/office/drawing/2014/main" id="{F552EB26-089C-FD58-FFF0-128011498B5C}"/>
              </a:ext>
            </a:extLst>
          </p:cNvPr>
          <p:cNvGraphicFramePr>
            <a:graphicFrameLocks noGrp="1"/>
          </p:cNvGraphicFramePr>
          <p:nvPr>
            <p:extLst>
              <p:ext uri="{D42A27DB-BD31-4B8C-83A1-F6EECF244321}">
                <p14:modId xmlns:p14="http://schemas.microsoft.com/office/powerpoint/2010/main" val="4168934706"/>
              </p:ext>
            </p:extLst>
          </p:nvPr>
        </p:nvGraphicFramePr>
        <p:xfrm>
          <a:off x="828171" y="2228613"/>
          <a:ext cx="7636746" cy="3060450"/>
        </p:xfrm>
        <a:graphic>
          <a:graphicData uri="http://schemas.openxmlformats.org/drawingml/2006/table">
            <a:tbl>
              <a:tblPr firstRow="1" bandRow="1">
                <a:tableStyleId>{7DF18680-E054-41AD-8BC1-D1AEF772440D}</a:tableStyleId>
              </a:tblPr>
              <a:tblGrid>
                <a:gridCol w="2545582">
                  <a:extLst>
                    <a:ext uri="{9D8B030D-6E8A-4147-A177-3AD203B41FA5}">
                      <a16:colId xmlns:a16="http://schemas.microsoft.com/office/drawing/2014/main" val="2147137014"/>
                    </a:ext>
                  </a:extLst>
                </a:gridCol>
                <a:gridCol w="2545582">
                  <a:extLst>
                    <a:ext uri="{9D8B030D-6E8A-4147-A177-3AD203B41FA5}">
                      <a16:colId xmlns:a16="http://schemas.microsoft.com/office/drawing/2014/main" val="2506448733"/>
                    </a:ext>
                  </a:extLst>
                </a:gridCol>
                <a:gridCol w="2545582">
                  <a:extLst>
                    <a:ext uri="{9D8B030D-6E8A-4147-A177-3AD203B41FA5}">
                      <a16:colId xmlns:a16="http://schemas.microsoft.com/office/drawing/2014/main" val="2117510754"/>
                    </a:ext>
                  </a:extLst>
                </a:gridCol>
              </a:tblGrid>
              <a:tr h="1530225">
                <a:tc>
                  <a:txBody>
                    <a:bodyPr/>
                    <a:lstStyle/>
                    <a:p>
                      <a:pPr algn="ctr"/>
                      <a:r>
                        <a:rPr lang="en-US" sz="2800" dirty="0"/>
                        <a:t>Depression/</a:t>
                      </a:r>
                    </a:p>
                    <a:p>
                      <a:pPr algn="ctr"/>
                      <a:r>
                        <a:rPr lang="en-US" sz="2800" dirty="0"/>
                        <a:t>dysthymia</a:t>
                      </a:r>
                    </a:p>
                  </a:txBody>
                  <a:tcPr anchor="ctr"/>
                </a:tc>
                <a:tc>
                  <a:txBody>
                    <a:bodyPr/>
                    <a:lstStyle/>
                    <a:p>
                      <a:pPr algn="ctr"/>
                      <a:r>
                        <a:rPr lang="en-US" sz="2800" dirty="0"/>
                        <a:t>Anxiety </a:t>
                      </a:r>
                    </a:p>
                    <a:p>
                      <a:pPr algn="ctr"/>
                      <a:r>
                        <a:rPr lang="en-US" sz="2800" dirty="0"/>
                        <a:t>disorder</a:t>
                      </a:r>
                    </a:p>
                  </a:txBody>
                  <a:tcPr anchor="ctr"/>
                </a:tc>
                <a:tc>
                  <a:txBody>
                    <a:bodyPr/>
                    <a:lstStyle/>
                    <a:p>
                      <a:pPr algn="ctr"/>
                      <a:r>
                        <a:rPr lang="en-US" sz="2800" dirty="0"/>
                        <a:t>Bipolar disorder</a:t>
                      </a:r>
                    </a:p>
                  </a:txBody>
                  <a:tcPr anchor="ctr"/>
                </a:tc>
                <a:extLst>
                  <a:ext uri="{0D108BD9-81ED-4DB2-BD59-A6C34878D82A}">
                    <a16:rowId xmlns:a16="http://schemas.microsoft.com/office/drawing/2014/main" val="1693784892"/>
                  </a:ext>
                </a:extLst>
              </a:tr>
              <a:tr h="1530225">
                <a:tc>
                  <a:txBody>
                    <a:bodyPr/>
                    <a:lstStyle/>
                    <a:p>
                      <a:pPr algn="ctr"/>
                      <a:r>
                        <a:rPr lang="en-US" sz="7200" b="1" dirty="0">
                          <a:solidFill>
                            <a:schemeClr val="accent5">
                              <a:lumMod val="75000"/>
                            </a:schemeClr>
                          </a:solidFill>
                        </a:rPr>
                        <a:t>68%</a:t>
                      </a:r>
                    </a:p>
                  </a:txBody>
                  <a:tcPr anchor="ctr"/>
                </a:tc>
                <a:tc>
                  <a:txBody>
                    <a:bodyPr/>
                    <a:lstStyle/>
                    <a:p>
                      <a:pPr algn="ctr"/>
                      <a:r>
                        <a:rPr lang="en-US" sz="7200" b="1" dirty="0">
                          <a:solidFill>
                            <a:schemeClr val="accent5">
                              <a:lumMod val="75000"/>
                            </a:schemeClr>
                          </a:solidFill>
                        </a:rPr>
                        <a:t>29%</a:t>
                      </a:r>
                    </a:p>
                  </a:txBody>
                  <a:tcPr anchor="ctr"/>
                </a:tc>
                <a:tc>
                  <a:txBody>
                    <a:bodyPr/>
                    <a:lstStyle/>
                    <a:p>
                      <a:pPr algn="ctr"/>
                      <a:r>
                        <a:rPr lang="en-US" sz="7200" b="1" dirty="0">
                          <a:solidFill>
                            <a:schemeClr val="accent5">
                              <a:lumMod val="75000"/>
                            </a:schemeClr>
                          </a:solidFill>
                        </a:rPr>
                        <a:t>24%</a:t>
                      </a:r>
                    </a:p>
                  </a:txBody>
                  <a:tcPr anchor="ctr"/>
                </a:tc>
                <a:extLst>
                  <a:ext uri="{0D108BD9-81ED-4DB2-BD59-A6C34878D82A}">
                    <a16:rowId xmlns:a16="http://schemas.microsoft.com/office/drawing/2014/main" val="3664563822"/>
                  </a:ext>
                </a:extLst>
              </a:tr>
            </a:tbl>
          </a:graphicData>
        </a:graphic>
      </p:graphicFrame>
      <p:sp>
        <p:nvSpPr>
          <p:cNvPr id="2" name="TextBox 1">
            <a:extLst>
              <a:ext uri="{FF2B5EF4-FFF2-40B4-BE49-F238E27FC236}">
                <a16:creationId xmlns:a16="http://schemas.microsoft.com/office/drawing/2014/main" id="{CA3FBF8C-89C2-2EA0-9230-79DD263B416E}"/>
              </a:ext>
            </a:extLst>
          </p:cNvPr>
          <p:cNvSpPr txBox="1"/>
          <p:nvPr/>
        </p:nvSpPr>
        <p:spPr>
          <a:xfrm>
            <a:off x="274320" y="5394960"/>
            <a:ext cx="8655328" cy="1200329"/>
          </a:xfrm>
          <a:prstGeom prst="rect">
            <a:avLst/>
          </a:prstGeom>
          <a:noFill/>
        </p:spPr>
        <p:txBody>
          <a:bodyPr wrap="square" rtlCol="0">
            <a:spAutoFit/>
          </a:bodyPr>
          <a:lstStyle/>
          <a:p>
            <a:pPr>
              <a:defRPr/>
            </a:pPr>
            <a: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t>Technical notes: </a:t>
            </a:r>
            <a:r>
              <a:rPr lang="en-US" sz="900" b="0" dirty="0">
                <a:solidFill>
                  <a:schemeClr val="tx2"/>
                </a:solidFill>
              </a:rPr>
              <a:t>Limited to unintentional and undetermined intent</a:t>
            </a:r>
            <a:r>
              <a:rPr lang="en-US" sz="900" b="0" dirty="0">
                <a:solidFill>
                  <a:schemeClr val="tx2"/>
                </a:solidFill>
                <a:cs typeface="Calibri" panose="020F0502020204030204" pitchFamily="34" charset="0"/>
              </a:rPr>
              <a:t> overdose deaths that occurred in NC; </a:t>
            </a:r>
            <a:r>
              <a:rPr kumimoji="0" lang="en-US" sz="900" i="0" u="none" strike="noStrike" kern="1200" cap="none" spc="0" normalizeH="0" baseline="0" noProof="0" dirty="0">
                <a:ln>
                  <a:noFill/>
                </a:ln>
                <a:solidFill>
                  <a:schemeClr val="tx2"/>
                </a:solidFill>
                <a:effectLst/>
                <a:uLnTx/>
                <a:uFillTx/>
                <a:ea typeface="+mn-ea"/>
                <a:cs typeface="Calibri" panose="020F0502020204030204" pitchFamily="34" charset="0"/>
              </a:rPr>
              <a:t>Denominator are those decedents with a current mental health problem</a:t>
            </a:r>
            <a:r>
              <a:rPr lang="en-US" sz="900" dirty="0">
                <a:solidFill>
                  <a:schemeClr val="tx2"/>
                </a:solidFill>
                <a:cs typeface="Calibri" panose="020F0502020204030204" pitchFamily="34" charset="0"/>
              </a:rPr>
              <a:t>. C</a:t>
            </a:r>
            <a:r>
              <a:rPr lang="en-US" altLang="en-US" sz="900" b="0" dirty="0">
                <a:solidFill>
                  <a:srgbClr val="003B70"/>
                </a:solidFill>
              </a:rPr>
              <a:t>ounts are not mutually exclusive; a person could have more than one mental health (MH) diagnosis. </a:t>
            </a:r>
            <a:r>
              <a:rPr lang="en-US" altLang="en-US" sz="900" dirty="0">
                <a:solidFill>
                  <a:srgbClr val="003B70"/>
                </a:solidFill>
              </a:rPr>
              <a:t>C</a:t>
            </a:r>
            <a:r>
              <a:rPr lang="en-US" altLang="en-US" sz="900" b="0" dirty="0">
                <a:solidFill>
                  <a:srgbClr val="003B70"/>
                </a:solidFill>
              </a:rPr>
              <a:t>ircumstance data are gathered during the initial death investigation oftentimes during interviews with the decedent’s family and friends. T</a:t>
            </a:r>
            <a:r>
              <a:rPr lang="en-US" altLang="en-US" sz="900" dirty="0">
                <a:solidFill>
                  <a:srgbClr val="003B70"/>
                </a:solidFill>
              </a:rPr>
              <a:t>hese data are not always known or relayed. S</a:t>
            </a:r>
            <a:r>
              <a:rPr lang="en-US" altLang="en-US" sz="900" b="0" dirty="0">
                <a:solidFill>
                  <a:srgbClr val="003B70"/>
                </a:solidFill>
              </a:rPr>
              <a:t>tigma associated with mental health conditions contributes to underreporting of MH burden among this population-counts are likely higher than reported. </a:t>
            </a:r>
            <a:r>
              <a:rPr lang="en-US" altLang="en-US" sz="900" dirty="0">
                <a:solidFill>
                  <a:srgbClr val="003B70"/>
                </a:solidFill>
              </a:rPr>
              <a:t>If additional details are discovered, they may be included in future updates of the NC-SUDORS dataset.</a:t>
            </a:r>
            <a:br>
              <a:rPr lang="en-US" sz="900" dirty="0">
                <a:cs typeface="Calibri" panose="020F0502020204030204" pitchFamily="34" charset="0"/>
              </a:rPr>
            </a:br>
            <a:br>
              <a:rPr lang="en-US" altLang="en-US" sz="900" b="0" dirty="0">
                <a:solidFill>
                  <a:srgbClr val="003B70"/>
                </a:solidFill>
              </a:rPr>
            </a:br>
            <a: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t>Source</a:t>
            </a:r>
            <a:r>
              <a:rPr kumimoji="0" lang="en-US" sz="900" b="0" i="0" u="none" strike="noStrike" kern="1200" cap="none" spc="0" normalizeH="0" baseline="0" noProof="0" dirty="0">
                <a:ln>
                  <a:noFill/>
                </a:ln>
                <a:solidFill>
                  <a:srgbClr val="003B70"/>
                </a:solidFill>
                <a:effectLst/>
                <a:uLnTx/>
                <a:uFillTx/>
                <a:ea typeface="+mn-ea"/>
                <a:cs typeface="Calibri" panose="020F0502020204030204" pitchFamily="34" charset="0"/>
              </a:rPr>
              <a:t>: NC-State Unintentional Drug Overdose Reporting System (NC-SUDORS), 2024.</a:t>
            </a:r>
            <a:br>
              <a:rPr kumimoji="0" lang="en-US" sz="900" b="0" i="0" u="none" strike="noStrike" kern="1200" cap="none" spc="0" normalizeH="0" baseline="0" noProof="0" dirty="0">
                <a:ln>
                  <a:noFill/>
                </a:ln>
                <a:solidFill>
                  <a:srgbClr val="003B70"/>
                </a:solidFill>
                <a:effectLst/>
                <a:uLnTx/>
                <a:uFillTx/>
                <a:ea typeface="+mn-ea"/>
                <a:cs typeface="Calibri" panose="020F0502020204030204" pitchFamily="34" charset="0"/>
              </a:rPr>
            </a:br>
            <a:r>
              <a:rPr kumimoji="0" lang="en-US" altLang="en-US" sz="900" b="0" i="0" u="none" strike="noStrike" kern="1200" cap="none" spc="0" normalizeH="0" baseline="0" noProof="0" dirty="0">
                <a:ln>
                  <a:noFill/>
                </a:ln>
                <a:solidFill>
                  <a:schemeClr val="tx2">
                    <a:lumMod val="75000"/>
                  </a:schemeClr>
                </a:solidFill>
                <a:effectLst/>
                <a:uLnTx/>
                <a:uFillTx/>
                <a:ea typeface="+mn-ea"/>
                <a:cs typeface="+mn-cs"/>
              </a:rPr>
              <a:t>Analysis by Injury Epidemiology and Surveillance Unit</a:t>
            </a:r>
          </a:p>
        </p:txBody>
      </p:sp>
      <p:pic>
        <p:nvPicPr>
          <p:cNvPr id="3" name="Picture 2" descr="NC-SUDORS logo.">
            <a:extLst>
              <a:ext uri="{FF2B5EF4-FFF2-40B4-BE49-F238E27FC236}">
                <a16:creationId xmlns:a16="http://schemas.microsoft.com/office/drawing/2014/main" id="{9038FA50-DFEC-8634-B972-975BFB544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154" y="6102254"/>
            <a:ext cx="1645418" cy="598932"/>
          </a:xfrm>
          <a:prstGeom prst="rect">
            <a:avLst/>
          </a:prstGeom>
        </p:spPr>
      </p:pic>
    </p:spTree>
    <p:extLst>
      <p:ext uri="{BB962C8B-B14F-4D97-AF65-F5344CB8AC3E}">
        <p14:creationId xmlns:p14="http://schemas.microsoft.com/office/powerpoint/2010/main" val="881989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1688E-CCDF-CECF-5AD0-B296019AA4E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3C60540-7C60-5583-5EB0-F3775A1BF61A}"/>
              </a:ext>
            </a:extLst>
          </p:cNvPr>
          <p:cNvSpPr>
            <a:spLocks noGrp="1"/>
          </p:cNvSpPr>
          <p:nvPr>
            <p:ph type="title"/>
          </p:nvPr>
        </p:nvSpPr>
        <p:spPr>
          <a:xfrm>
            <a:off x="1280160" y="182880"/>
            <a:ext cx="7537836" cy="674092"/>
          </a:xfrm>
        </p:spPr>
        <p:txBody>
          <a:bodyPr/>
          <a:lstStyle/>
          <a:p>
            <a:r>
              <a:rPr lang="en-US" sz="3200" dirty="0"/>
              <a:t>The route of drug administration changed from 2020 to 2024</a:t>
            </a:r>
          </a:p>
        </p:txBody>
      </p:sp>
      <p:pic>
        <p:nvPicPr>
          <p:cNvPr id="3" name="Picture 2" descr="Line graph of the percentage of overdose decedents with evidence of a route of drug administration in 2020 and 2024.">
            <a:extLst>
              <a:ext uri="{FF2B5EF4-FFF2-40B4-BE49-F238E27FC236}">
                <a16:creationId xmlns:a16="http://schemas.microsoft.com/office/drawing/2014/main" id="{8AF313C2-0E79-43B8-1241-64986256480B}"/>
              </a:ext>
            </a:extLst>
          </p:cNvPr>
          <p:cNvPicPr>
            <a:picLocks noChangeAspect="1"/>
          </p:cNvPicPr>
          <p:nvPr/>
        </p:nvPicPr>
        <p:blipFill>
          <a:blip r:embed="rId3"/>
          <a:stretch>
            <a:fillRect/>
          </a:stretch>
        </p:blipFill>
        <p:spPr>
          <a:xfrm>
            <a:off x="1154862" y="889629"/>
            <a:ext cx="7936176" cy="4998206"/>
          </a:xfrm>
          <a:prstGeom prst="rect">
            <a:avLst/>
          </a:prstGeom>
        </p:spPr>
      </p:pic>
      <p:sp>
        <p:nvSpPr>
          <p:cNvPr id="7" name="TextBox 6">
            <a:extLst>
              <a:ext uri="{FF2B5EF4-FFF2-40B4-BE49-F238E27FC236}">
                <a16:creationId xmlns:a16="http://schemas.microsoft.com/office/drawing/2014/main" id="{18694E87-A744-EDAA-81D7-D5E68F04BCFD}"/>
              </a:ext>
            </a:extLst>
          </p:cNvPr>
          <p:cNvSpPr txBox="1"/>
          <p:nvPr/>
        </p:nvSpPr>
        <p:spPr>
          <a:xfrm>
            <a:off x="1097279" y="5760720"/>
            <a:ext cx="6276805" cy="923330"/>
          </a:xfrm>
          <a:prstGeom prst="rect">
            <a:avLst/>
          </a:prstGeom>
          <a:noFill/>
        </p:spPr>
        <p:txBody>
          <a:bodyPr wrap="square" rtlCol="0">
            <a:spAutoFit/>
          </a:bodyPr>
          <a:lstStyle/>
          <a:p>
            <a:pPr lvl="0">
              <a:defRPr/>
            </a:pPr>
            <a: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t>Technical notes</a:t>
            </a:r>
            <a:r>
              <a:rPr kumimoji="0" lang="en-US" sz="900" b="1" i="0" u="none" strike="noStrike" kern="1200" cap="none" spc="0" normalizeH="0" baseline="0" noProof="0" dirty="0">
                <a:ln>
                  <a:noFill/>
                </a:ln>
                <a:solidFill>
                  <a:schemeClr val="tx2"/>
                </a:solidFill>
                <a:effectLst/>
                <a:uLnTx/>
                <a:uFillTx/>
                <a:ea typeface="+mn-ea"/>
                <a:cs typeface="Calibri" panose="020F0502020204030204" pitchFamily="34" charset="0"/>
              </a:rPr>
              <a:t>: </a:t>
            </a:r>
            <a:r>
              <a:rPr lang="en-US" sz="900" b="0" dirty="0">
                <a:solidFill>
                  <a:schemeClr val="tx2"/>
                </a:solidFill>
              </a:rPr>
              <a:t>Limited to unintentional and undetermined intent</a:t>
            </a:r>
            <a:r>
              <a:rPr lang="en-US" sz="900" b="0" dirty="0">
                <a:solidFill>
                  <a:schemeClr val="tx2"/>
                </a:solidFill>
                <a:cs typeface="Calibri" panose="020F0502020204030204" pitchFamily="34" charset="0"/>
              </a:rPr>
              <a:t> overdose deaths that occurred in NC; </a:t>
            </a:r>
            <a:r>
              <a:rPr kumimoji="0" lang="en-US" sz="900" i="0" u="none" strike="noStrike" kern="1200" cap="none" spc="0" normalizeH="0" baseline="0" noProof="0" dirty="0">
                <a:ln>
                  <a:noFill/>
                </a:ln>
                <a:solidFill>
                  <a:schemeClr val="tx2"/>
                </a:solidFill>
                <a:effectLst/>
                <a:uLnTx/>
                <a:uFillTx/>
                <a:ea typeface="+mn-ea"/>
                <a:cs typeface="Calibri" panose="020F0502020204030204" pitchFamily="34" charset="0"/>
              </a:rPr>
              <a:t>Denominators are all </a:t>
            </a:r>
            <a:r>
              <a:rPr lang="en-US" sz="900" dirty="0">
                <a:solidFill>
                  <a:schemeClr val="tx2"/>
                </a:solidFill>
                <a:cs typeface="Calibri" panose="020F0502020204030204" pitchFamily="34" charset="0"/>
              </a:rPr>
              <a:t>NC-SUDORS decedents. </a:t>
            </a:r>
            <a:r>
              <a:rPr lang="en-US" altLang="en-US" sz="900" dirty="0">
                <a:solidFill>
                  <a:schemeClr val="tx2"/>
                </a:solidFill>
              </a:rPr>
              <a:t>C</a:t>
            </a:r>
            <a:r>
              <a:rPr lang="en-US" altLang="en-US" sz="900" b="0" dirty="0">
                <a:solidFill>
                  <a:schemeClr val="tx2"/>
                </a:solidFill>
              </a:rPr>
              <a:t>ircumstance data are gathered during the initial death investigation oftentimes during interviews </a:t>
            </a:r>
            <a:r>
              <a:rPr lang="en-US" altLang="en-US" sz="900" b="0" dirty="0">
                <a:solidFill>
                  <a:srgbClr val="003B70"/>
                </a:solidFill>
              </a:rPr>
              <a:t>with the decedent’s family and friends. T</a:t>
            </a:r>
            <a:r>
              <a:rPr lang="en-US" altLang="en-US" sz="900" dirty="0">
                <a:solidFill>
                  <a:srgbClr val="003B70"/>
                </a:solidFill>
              </a:rPr>
              <a:t>hese data are not always known or relayed</a:t>
            </a:r>
            <a:r>
              <a:rPr lang="en-US" altLang="en-US" sz="900" dirty="0">
                <a:solidFill>
                  <a:srgbClr val="003B70"/>
                </a:solidFill>
                <a:cs typeface="Calibri" panose="020F0502020204030204" pitchFamily="34" charset="0"/>
              </a:rPr>
              <a:t>. </a:t>
            </a:r>
            <a:r>
              <a:rPr lang="en-US" altLang="en-US" sz="900" dirty="0">
                <a:solidFill>
                  <a:srgbClr val="003B70"/>
                </a:solidFill>
              </a:rPr>
              <a:t>If additional details are discovered, they may be included in future updates of the NC-SUDORS dataset.</a:t>
            </a:r>
            <a:br>
              <a:rPr lang="en-US" sz="900" dirty="0">
                <a:solidFill>
                  <a:srgbClr val="003B70"/>
                </a:solidFill>
                <a:cs typeface="Calibri" panose="020F0502020204030204" pitchFamily="34" charset="0"/>
              </a:rPr>
            </a:br>
            <a:r>
              <a:rPr kumimoji="0" lang="en-US" sz="900" b="1" i="0" u="none" strike="noStrike" kern="1200" cap="none" spc="0" normalizeH="0" baseline="0" noProof="0" dirty="0">
                <a:ln>
                  <a:noFill/>
                </a:ln>
                <a:solidFill>
                  <a:srgbClr val="003B70"/>
                </a:solidFill>
                <a:effectLst/>
                <a:uLnTx/>
                <a:uFillTx/>
                <a:ea typeface="+mn-ea"/>
                <a:cs typeface="Calibri" panose="020F0502020204030204" pitchFamily="34" charset="0"/>
              </a:rPr>
              <a:t>Source</a:t>
            </a:r>
            <a:r>
              <a:rPr kumimoji="0" lang="en-US" sz="900" b="0" i="0" u="none" strike="noStrike" kern="1200" cap="none" spc="0" normalizeH="0" baseline="0" noProof="0" dirty="0">
                <a:ln>
                  <a:noFill/>
                </a:ln>
                <a:solidFill>
                  <a:srgbClr val="003B70"/>
                </a:solidFill>
                <a:effectLst/>
                <a:uLnTx/>
                <a:uFillTx/>
                <a:ea typeface="+mn-ea"/>
                <a:cs typeface="Calibri" panose="020F0502020204030204" pitchFamily="34" charset="0"/>
              </a:rPr>
              <a:t>: NC-State Unintentional Drug Overdose Reporting System (NC-SUDORS), 2020 and 2024.</a:t>
            </a:r>
            <a:br>
              <a:rPr kumimoji="0" lang="en-US" sz="900" b="0" i="0" u="none" strike="noStrike" kern="1200" cap="none" spc="0" normalizeH="0" baseline="0" noProof="0" dirty="0">
                <a:ln>
                  <a:noFill/>
                </a:ln>
                <a:solidFill>
                  <a:srgbClr val="003B70"/>
                </a:solidFill>
                <a:effectLst/>
                <a:uLnTx/>
                <a:uFillTx/>
                <a:ea typeface="+mn-ea"/>
                <a:cs typeface="Calibri" panose="020F0502020204030204" pitchFamily="34" charset="0"/>
              </a:rPr>
            </a:br>
            <a:r>
              <a:rPr kumimoji="0" lang="en-US" altLang="en-US" sz="900" b="0" i="0" u="none" strike="noStrike" kern="1200" cap="none" spc="0" normalizeH="0" baseline="0" noProof="0" dirty="0">
                <a:ln>
                  <a:noFill/>
                </a:ln>
                <a:solidFill>
                  <a:schemeClr val="tx2">
                    <a:lumMod val="75000"/>
                  </a:schemeClr>
                </a:solidFill>
                <a:effectLst/>
                <a:uLnTx/>
                <a:uFillTx/>
                <a:ea typeface="+mn-ea"/>
                <a:cs typeface="+mn-cs"/>
              </a:rPr>
              <a:t>Analysis by Injury Epidemiology and Surveillance Unit</a:t>
            </a:r>
          </a:p>
        </p:txBody>
      </p:sp>
      <p:pic>
        <p:nvPicPr>
          <p:cNvPr id="2" name="Picture 1" descr="NC-SUDORS logo.">
            <a:extLst>
              <a:ext uri="{FF2B5EF4-FFF2-40B4-BE49-F238E27FC236}">
                <a16:creationId xmlns:a16="http://schemas.microsoft.com/office/drawing/2014/main" id="{43A1EE1A-F863-A2D8-0602-04A43514CA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3092" y="6085118"/>
            <a:ext cx="1645418" cy="598932"/>
          </a:xfrm>
          <a:prstGeom prst="rect">
            <a:avLst/>
          </a:prstGeom>
        </p:spPr>
      </p:pic>
    </p:spTree>
    <p:extLst>
      <p:ext uri="{BB962C8B-B14F-4D97-AF65-F5344CB8AC3E}">
        <p14:creationId xmlns:p14="http://schemas.microsoft.com/office/powerpoint/2010/main" val="833924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B21519-8982-4E8E-D59B-6C067ACF6B4B}"/>
              </a:ext>
              <a:ext uri="{C183D7F6-B498-43B3-948B-1728B52AA6E4}">
                <adec:decorative xmlns:adec="http://schemas.microsoft.com/office/drawing/2017/decorative" val="1"/>
              </a:ext>
            </a:extLst>
          </p:cNvPr>
          <p:cNvSpPr>
            <a:spLocks noGrp="1"/>
          </p:cNvSpPr>
          <p:nvPr>
            <p:ph type="body" sz="quarter" idx="15"/>
          </p:nvPr>
        </p:nvSpPr>
        <p:spPr>
          <a:xfrm>
            <a:off x="390344" y="2132138"/>
            <a:ext cx="3464628" cy="4937760"/>
          </a:xfrm>
        </p:spPr>
        <p:txBody>
          <a:bodyPr/>
          <a:lstStyle/>
          <a:p>
            <a:pPr marL="0" indent="0" algn="ctr">
              <a:buNone/>
            </a:pPr>
            <a:r>
              <a:rPr lang="en-US" sz="4800" i="1" dirty="0"/>
              <a:t>How to stay informed</a:t>
            </a:r>
          </a:p>
        </p:txBody>
      </p:sp>
      <p:sp>
        <p:nvSpPr>
          <p:cNvPr id="5" name="Title 4">
            <a:extLst>
              <a:ext uri="{FF2B5EF4-FFF2-40B4-BE49-F238E27FC236}">
                <a16:creationId xmlns:a16="http://schemas.microsoft.com/office/drawing/2014/main" id="{8D60A807-1D32-67D4-F2DB-7327AF88DAC7}"/>
              </a:ext>
            </a:extLst>
          </p:cNvPr>
          <p:cNvSpPr>
            <a:spLocks noGrp="1"/>
          </p:cNvSpPr>
          <p:nvPr>
            <p:ph type="title"/>
          </p:nvPr>
        </p:nvSpPr>
        <p:spPr>
          <a:xfrm>
            <a:off x="4971699" y="1857818"/>
            <a:ext cx="3904787" cy="548640"/>
          </a:xfrm>
        </p:spPr>
        <p:txBody>
          <a:bodyPr/>
          <a:lstStyle/>
          <a:p>
            <a:r>
              <a:rPr lang="en-US" sz="4000" dirty="0"/>
              <a:t>What is being done across North Carolina to address the overdose epidemic? </a:t>
            </a:r>
          </a:p>
        </p:txBody>
      </p:sp>
    </p:spTree>
    <p:extLst>
      <p:ext uri="{BB962C8B-B14F-4D97-AF65-F5344CB8AC3E}">
        <p14:creationId xmlns:p14="http://schemas.microsoft.com/office/powerpoint/2010/main" val="288982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3D74-41AD-4775-B614-63F33752CA63}"/>
              </a:ext>
            </a:extLst>
          </p:cNvPr>
          <p:cNvSpPr>
            <a:spLocks noGrp="1"/>
          </p:cNvSpPr>
          <p:nvPr>
            <p:ph type="title"/>
          </p:nvPr>
        </p:nvSpPr>
        <p:spPr>
          <a:xfrm>
            <a:off x="1188720" y="182880"/>
            <a:ext cx="7537836" cy="1169172"/>
          </a:xfrm>
        </p:spPr>
        <p:txBody>
          <a:bodyPr/>
          <a:lstStyle/>
          <a:p>
            <a:r>
              <a:rPr lang="en-US" sz="2600" dirty="0"/>
              <a:t>The NC Opioid and Substance Use Action Plan (NC OSUAP) has seven focus areas to address the overdose epidemic:</a:t>
            </a:r>
          </a:p>
        </p:txBody>
      </p:sp>
      <p:pic>
        <p:nvPicPr>
          <p:cNvPr id="5" name="Picture 4" descr="Diagram of the seven focus areas of the North Carolina Opioid and Substance Use Action Plan.">
            <a:extLst>
              <a:ext uri="{FF2B5EF4-FFF2-40B4-BE49-F238E27FC236}">
                <a16:creationId xmlns:a16="http://schemas.microsoft.com/office/drawing/2014/main" id="{D0ECC2C6-4A0F-9A48-2B1F-A6E10A921215}"/>
              </a:ext>
            </a:extLst>
          </p:cNvPr>
          <p:cNvPicPr>
            <a:picLocks noChangeAspect="1"/>
          </p:cNvPicPr>
          <p:nvPr/>
        </p:nvPicPr>
        <p:blipFill>
          <a:blip r:embed="rId3"/>
          <a:stretch>
            <a:fillRect/>
          </a:stretch>
        </p:blipFill>
        <p:spPr>
          <a:xfrm>
            <a:off x="2154741" y="1408922"/>
            <a:ext cx="5414250" cy="4701634"/>
          </a:xfrm>
          <a:prstGeom prst="rect">
            <a:avLst/>
          </a:prstGeom>
        </p:spPr>
      </p:pic>
      <p:sp>
        <p:nvSpPr>
          <p:cNvPr id="4" name="TextBox 3">
            <a:extLst>
              <a:ext uri="{FF2B5EF4-FFF2-40B4-BE49-F238E27FC236}">
                <a16:creationId xmlns:a16="http://schemas.microsoft.com/office/drawing/2014/main" id="{658789CD-2D75-49D8-A5A6-DDCF9E777343}"/>
              </a:ext>
            </a:extLst>
          </p:cNvPr>
          <p:cNvSpPr txBox="1"/>
          <p:nvPr/>
        </p:nvSpPr>
        <p:spPr>
          <a:xfrm>
            <a:off x="1297747" y="6110556"/>
            <a:ext cx="8835583" cy="553998"/>
          </a:xfrm>
          <a:prstGeom prst="rect">
            <a:avLst/>
          </a:prstGeom>
          <a:noFill/>
        </p:spPr>
        <p:txBody>
          <a:bodyPr wrap="square" rtlCol="0">
            <a:spAutoFit/>
          </a:bodyPr>
          <a:lstStyle/>
          <a:p>
            <a:r>
              <a:rPr lang="en-US" sz="1200" dirty="0">
                <a:hlinkClick r:id="rId4"/>
              </a:rPr>
              <a:t>Opioid and Substance Use Action Plan</a:t>
            </a:r>
            <a:endParaRPr lang="en-US" sz="1200" dirty="0"/>
          </a:p>
          <a:p>
            <a:endParaRPr lang="en-US" dirty="0"/>
          </a:p>
        </p:txBody>
      </p:sp>
    </p:spTree>
    <p:extLst>
      <p:ext uri="{BB962C8B-B14F-4D97-AF65-F5344CB8AC3E}">
        <p14:creationId xmlns:p14="http://schemas.microsoft.com/office/powerpoint/2010/main" val="1815367444"/>
      </p:ext>
    </p:extLst>
  </p:cSld>
  <p:clrMapOvr>
    <a:masterClrMapping/>
  </p:clrMapOvr>
  <mc:AlternateContent xmlns:mc="http://schemas.openxmlformats.org/markup-compatibility/2006" xmlns:p14="http://schemas.microsoft.com/office/powerpoint/2010/main">
    <mc:Choice Requires="p14">
      <p:transition spd="slow" p14:dur="2000" advTm="51953"/>
    </mc:Choice>
    <mc:Fallback xmlns="">
      <p:transition spd="slow" advTm="5195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3166-0235-7F72-DF92-4019B77380FB}"/>
              </a:ext>
            </a:extLst>
          </p:cNvPr>
          <p:cNvSpPr>
            <a:spLocks noGrp="1"/>
          </p:cNvSpPr>
          <p:nvPr>
            <p:ph type="title"/>
          </p:nvPr>
        </p:nvSpPr>
        <p:spPr>
          <a:xfrm>
            <a:off x="274320" y="1143000"/>
            <a:ext cx="8760498" cy="548640"/>
          </a:xfrm>
        </p:spPr>
        <p:txBody>
          <a:bodyPr/>
          <a:lstStyle/>
          <a:p>
            <a:r>
              <a:rPr lang="en-US" sz="3200" dirty="0"/>
              <a:t>North Carolina Opioid and Prescription Drug Abuse Advisory Committee (OPDAAC)</a:t>
            </a:r>
          </a:p>
        </p:txBody>
      </p:sp>
      <p:sp>
        <p:nvSpPr>
          <p:cNvPr id="3" name="Text Placeholder 2">
            <a:extLst>
              <a:ext uri="{FF2B5EF4-FFF2-40B4-BE49-F238E27FC236}">
                <a16:creationId xmlns:a16="http://schemas.microsoft.com/office/drawing/2014/main" id="{01A637D4-6A13-5E1E-115F-217FA2290DBD}"/>
              </a:ext>
            </a:extLst>
          </p:cNvPr>
          <p:cNvSpPr>
            <a:spLocks noGrp="1"/>
          </p:cNvSpPr>
          <p:nvPr>
            <p:ph type="body" sz="quarter" idx="10"/>
          </p:nvPr>
        </p:nvSpPr>
        <p:spPr>
          <a:xfrm>
            <a:off x="274320" y="2011680"/>
            <a:ext cx="8563554" cy="4142629"/>
          </a:xfrm>
        </p:spPr>
        <p:txBody>
          <a:bodyPr/>
          <a:lstStyle/>
          <a:p>
            <a:pPr marL="0" indent="0">
              <a:lnSpc>
                <a:spcPct val="150000"/>
              </a:lnSpc>
              <a:spcBef>
                <a:spcPts val="0"/>
              </a:spcBef>
              <a:spcAft>
                <a:spcPts val="1200"/>
              </a:spcAft>
              <a:buNone/>
            </a:pPr>
            <a:r>
              <a:rPr lang="en-US" sz="1800" b="0" dirty="0">
                <a:solidFill>
                  <a:srgbClr val="17375E"/>
                </a:solidFill>
                <a:latin typeface="+mn-lt"/>
              </a:rPr>
              <a:t>OPDAAC was created to develop and implement a statewide strategic plan to combat the problem of prescription drug use in North Carolina. It’s evolved into a community of practice for anyone working to address the opioid epidemic from prescribers, treatment, recovery and community groups, families who have lost loved ones to overdose, health systems, pharmaceutical industry, harm reduction and law enforcement. All perspectives are welcomed and heard.</a:t>
            </a:r>
          </a:p>
        </p:txBody>
      </p:sp>
      <p:sp>
        <p:nvSpPr>
          <p:cNvPr id="4" name="TextBox 3">
            <a:extLst>
              <a:ext uri="{FF2B5EF4-FFF2-40B4-BE49-F238E27FC236}">
                <a16:creationId xmlns:a16="http://schemas.microsoft.com/office/drawing/2014/main" id="{F19426F9-608A-D859-3808-F8D399D930B1}"/>
              </a:ext>
            </a:extLst>
          </p:cNvPr>
          <p:cNvSpPr txBox="1"/>
          <p:nvPr/>
        </p:nvSpPr>
        <p:spPr>
          <a:xfrm>
            <a:off x="274320" y="5486400"/>
            <a:ext cx="7780713" cy="338554"/>
          </a:xfrm>
          <a:prstGeom prst="rect">
            <a:avLst/>
          </a:prstGeom>
          <a:noFill/>
        </p:spPr>
        <p:txBody>
          <a:bodyPr wrap="square" rtlCol="0">
            <a:spAutoFit/>
          </a:bodyPr>
          <a:lstStyle/>
          <a:p>
            <a:r>
              <a:rPr lang="en-US" sz="1600" dirty="0">
                <a:hlinkClick r:id="rId3"/>
              </a:rPr>
              <a:t>Opioid and Prescription Drug Abuse Advisory Committee</a:t>
            </a:r>
            <a:endParaRPr lang="en-US" sz="1600" dirty="0"/>
          </a:p>
        </p:txBody>
      </p:sp>
    </p:spTree>
    <p:extLst>
      <p:ext uri="{BB962C8B-B14F-4D97-AF65-F5344CB8AC3E}">
        <p14:creationId xmlns:p14="http://schemas.microsoft.com/office/powerpoint/2010/main" val="3807697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F105D-C9F4-7D5F-08EF-3234EE811C8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E9EB89-9A2F-9D60-FCC9-D9F13E67C54C}"/>
              </a:ext>
            </a:extLst>
          </p:cNvPr>
          <p:cNvSpPr>
            <a:spLocks noGrp="1"/>
          </p:cNvSpPr>
          <p:nvPr>
            <p:ph type="title" idx="4294967295"/>
          </p:nvPr>
        </p:nvSpPr>
        <p:spPr>
          <a:xfrm>
            <a:off x="168275" y="512763"/>
            <a:ext cx="2711450" cy="5302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Email </a:t>
            </a:r>
          </a:p>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3">
                    <a:lumMod val="40000"/>
                    <a:lumOff val="60000"/>
                  </a:schemeClr>
                </a:solidFill>
                <a:effectLst/>
                <a:uLnTx/>
                <a:uFillTx/>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SubstanceUseData</a:t>
            </a:r>
          </a:p>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chemeClr val="accent3">
                    <a:lumMod val="40000"/>
                    <a:lumOff val="60000"/>
                  </a:schemeClr>
                </a:solidFill>
                <a:effectLst/>
                <a:uLnTx/>
                <a:uFillTx/>
                <a:latin typeface="Arial" panose="020B0604020202020204" pitchFamily="34" charset="0"/>
                <a:ea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@dhhs.nc.gov</a:t>
            </a:r>
            <a:r>
              <a:rPr kumimoji="0" lang="en-US" sz="2800" b="1" i="0" u="none" strike="noStrike" kern="1200" cap="none" spc="0" normalizeH="0" baseline="0" noProof="0" dirty="0">
                <a:ln>
                  <a:noFill/>
                </a:ln>
                <a:solidFill>
                  <a:schemeClr val="accent3">
                    <a:lumMod val="40000"/>
                    <a:lumOff val="60000"/>
                  </a:schemeClr>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US" sz="28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marL="0" marR="0" lvl="0" indent="0" algn="l" defTabSz="514350"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to receive monthly data updates</a:t>
            </a:r>
          </a:p>
        </p:txBody>
      </p:sp>
      <p:pic>
        <p:nvPicPr>
          <p:cNvPr id="15" name="Picture 14" descr="Example of the med/drug overdose ED visit report.">
            <a:extLst>
              <a:ext uri="{FF2B5EF4-FFF2-40B4-BE49-F238E27FC236}">
                <a16:creationId xmlns:a16="http://schemas.microsoft.com/office/drawing/2014/main" id="{2BDDE630-4D51-F2F9-7832-EDFC8FAC3689}"/>
              </a:ext>
            </a:extLst>
          </p:cNvPr>
          <p:cNvPicPr>
            <a:picLocks noChangeAspect="1"/>
          </p:cNvPicPr>
          <p:nvPr/>
        </p:nvPicPr>
        <p:blipFill>
          <a:blip r:embed="rId4"/>
          <a:stretch>
            <a:fillRect/>
          </a:stretch>
        </p:blipFill>
        <p:spPr>
          <a:xfrm>
            <a:off x="3792069" y="170698"/>
            <a:ext cx="4304028" cy="3145619"/>
          </a:xfrm>
          <a:prstGeom prst="rect">
            <a:avLst/>
          </a:prstGeom>
          <a:ln>
            <a:solidFill>
              <a:schemeClr val="tx1"/>
            </a:solidFill>
          </a:ln>
        </p:spPr>
      </p:pic>
      <p:pic>
        <p:nvPicPr>
          <p:cNvPr id="13" name="Picture 12" descr="Example of the opioid overdose emergency department visit report.">
            <a:extLst>
              <a:ext uri="{FF2B5EF4-FFF2-40B4-BE49-F238E27FC236}">
                <a16:creationId xmlns:a16="http://schemas.microsoft.com/office/drawing/2014/main" id="{C135E383-B12B-03A3-4650-8CF501B8D9E3}"/>
              </a:ext>
            </a:extLst>
          </p:cNvPr>
          <p:cNvPicPr>
            <a:picLocks noChangeAspect="1"/>
          </p:cNvPicPr>
          <p:nvPr/>
        </p:nvPicPr>
        <p:blipFill>
          <a:blip r:embed="rId5"/>
          <a:stretch>
            <a:fillRect/>
          </a:stretch>
        </p:blipFill>
        <p:spPr>
          <a:xfrm>
            <a:off x="4324154" y="1410344"/>
            <a:ext cx="4412316" cy="3126164"/>
          </a:xfrm>
          <a:prstGeom prst="rect">
            <a:avLst/>
          </a:prstGeom>
          <a:ln>
            <a:solidFill>
              <a:schemeClr val="tx1"/>
            </a:solidFill>
          </a:ln>
        </p:spPr>
      </p:pic>
      <p:pic>
        <p:nvPicPr>
          <p:cNvPr id="17" name="Picture 16" descr="Example of the suspected overdose deaths report which uses NC office of the chief medical examiner data.">
            <a:extLst>
              <a:ext uri="{FF2B5EF4-FFF2-40B4-BE49-F238E27FC236}">
                <a16:creationId xmlns:a16="http://schemas.microsoft.com/office/drawing/2014/main" id="{8491927C-53D5-9BAA-CAF2-1194EDC70F13}"/>
              </a:ext>
            </a:extLst>
          </p:cNvPr>
          <p:cNvPicPr>
            <a:picLocks noChangeAspect="1"/>
          </p:cNvPicPr>
          <p:nvPr/>
        </p:nvPicPr>
        <p:blipFill rotWithShape="1">
          <a:blip r:embed="rId6"/>
          <a:srcRect b="47253"/>
          <a:stretch/>
        </p:blipFill>
        <p:spPr>
          <a:xfrm>
            <a:off x="3464523" y="3316317"/>
            <a:ext cx="4759377" cy="1906063"/>
          </a:xfrm>
          <a:prstGeom prst="rect">
            <a:avLst/>
          </a:prstGeom>
          <a:ln>
            <a:solidFill>
              <a:schemeClr val="tx1"/>
            </a:solidFill>
          </a:ln>
        </p:spPr>
      </p:pic>
      <p:pic>
        <p:nvPicPr>
          <p:cNvPr id="19" name="Picture 18" descr="Example of the fentanyl-positive deaths report which uses NC office of the chief medical examiner toxicology data.">
            <a:extLst>
              <a:ext uri="{FF2B5EF4-FFF2-40B4-BE49-F238E27FC236}">
                <a16:creationId xmlns:a16="http://schemas.microsoft.com/office/drawing/2014/main" id="{E40FD02A-75C1-DEEF-2F74-7DA2152581F7}"/>
              </a:ext>
            </a:extLst>
          </p:cNvPr>
          <p:cNvPicPr>
            <a:picLocks noChangeAspect="1"/>
          </p:cNvPicPr>
          <p:nvPr/>
        </p:nvPicPr>
        <p:blipFill rotWithShape="1">
          <a:blip r:embed="rId7"/>
          <a:srcRect b="54756"/>
          <a:stretch/>
        </p:blipFill>
        <p:spPr>
          <a:xfrm>
            <a:off x="4223805" y="4764246"/>
            <a:ext cx="4471470" cy="1582146"/>
          </a:xfrm>
          <a:prstGeom prst="rect">
            <a:avLst/>
          </a:prstGeom>
          <a:ln>
            <a:solidFill>
              <a:schemeClr val="tx1"/>
            </a:solidFill>
          </a:ln>
        </p:spPr>
      </p:pic>
    </p:spTree>
    <p:extLst>
      <p:ext uri="{BB962C8B-B14F-4D97-AF65-F5344CB8AC3E}">
        <p14:creationId xmlns:p14="http://schemas.microsoft.com/office/powerpoint/2010/main" val="78588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C6779-EF80-9843-E9BC-D895267C663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AA29C2C-C8DC-09A1-102B-FFEB7FFAD7E6}"/>
              </a:ext>
              <a:ext uri="{C183D7F6-B498-43B3-948B-1728B52AA6E4}">
                <adec:decorative xmlns:adec="http://schemas.microsoft.com/office/drawing/2017/decorative" val="1"/>
              </a:ext>
            </a:extLst>
          </p:cNvPr>
          <p:cNvSpPr>
            <a:spLocks noGrp="1"/>
          </p:cNvSpPr>
          <p:nvPr>
            <p:ph type="body" sz="quarter" idx="15"/>
          </p:nvPr>
        </p:nvSpPr>
        <p:spPr>
          <a:xfrm>
            <a:off x="320675" y="2516777"/>
            <a:ext cx="3464628" cy="1540873"/>
          </a:xfrm>
        </p:spPr>
        <p:txBody>
          <a:bodyPr/>
          <a:lstStyle/>
          <a:p>
            <a:pPr marL="0" indent="0" algn="ctr">
              <a:buNone/>
            </a:pPr>
            <a:r>
              <a:rPr lang="en-US" sz="8000" i="1" dirty="0"/>
              <a:t>Who? </a:t>
            </a:r>
          </a:p>
        </p:txBody>
      </p:sp>
      <p:sp>
        <p:nvSpPr>
          <p:cNvPr id="5" name="Title 4">
            <a:extLst>
              <a:ext uri="{FF2B5EF4-FFF2-40B4-BE49-F238E27FC236}">
                <a16:creationId xmlns:a16="http://schemas.microsoft.com/office/drawing/2014/main" id="{65D9307F-ECCC-47C0-AD96-5E46CC29A355}"/>
              </a:ext>
            </a:extLst>
          </p:cNvPr>
          <p:cNvSpPr>
            <a:spLocks noGrp="1"/>
          </p:cNvSpPr>
          <p:nvPr>
            <p:ph type="title"/>
          </p:nvPr>
        </p:nvSpPr>
        <p:spPr>
          <a:xfrm>
            <a:off x="5007005" y="2331720"/>
            <a:ext cx="4136995" cy="2945130"/>
          </a:xfrm>
        </p:spPr>
        <p:txBody>
          <a:bodyPr/>
          <a:lstStyle/>
          <a:p>
            <a:r>
              <a:rPr lang="en-US" sz="4000" dirty="0"/>
              <a:t>Who are the people most impacted by the overdose epidemic? </a:t>
            </a:r>
          </a:p>
        </p:txBody>
      </p:sp>
    </p:spTree>
    <p:extLst>
      <p:ext uri="{BB962C8B-B14F-4D97-AF65-F5344CB8AC3E}">
        <p14:creationId xmlns:p14="http://schemas.microsoft.com/office/powerpoint/2010/main" val="338909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08C1E1-CF92-3F36-47A9-03F97DE28720}"/>
              </a:ext>
            </a:extLst>
          </p:cNvPr>
          <p:cNvSpPr>
            <a:spLocks noGrp="1"/>
          </p:cNvSpPr>
          <p:nvPr>
            <p:ph type="title"/>
          </p:nvPr>
        </p:nvSpPr>
        <p:spPr>
          <a:xfrm>
            <a:off x="24296" y="1110577"/>
            <a:ext cx="8563554" cy="548640"/>
          </a:xfrm>
        </p:spPr>
        <p:txBody>
          <a:bodyPr/>
          <a:lstStyle/>
          <a:p>
            <a:r>
              <a:rPr lang="en-US" sz="2800" dirty="0">
                <a:hlinkClick r:id="rId3"/>
              </a:rPr>
              <a:t>NC Overdose Epidemic Data</a:t>
            </a:r>
            <a:endParaRPr lang="en-US" sz="2800" dirty="0"/>
          </a:p>
        </p:txBody>
      </p:sp>
      <p:pic>
        <p:nvPicPr>
          <p:cNvPr id="19" name="Picture 18" descr="Screenshot of the different sections available on the NC Overdose Epidemic Data website.">
            <a:extLst>
              <a:ext uri="{FF2B5EF4-FFF2-40B4-BE49-F238E27FC236}">
                <a16:creationId xmlns:a16="http://schemas.microsoft.com/office/drawing/2014/main" id="{7DDEBAE8-C28E-4D2B-9639-677EDD126D73}"/>
              </a:ext>
            </a:extLst>
          </p:cNvPr>
          <p:cNvPicPr>
            <a:picLocks noChangeAspect="1"/>
          </p:cNvPicPr>
          <p:nvPr/>
        </p:nvPicPr>
        <p:blipFill>
          <a:blip r:embed="rId4"/>
          <a:stretch>
            <a:fillRect/>
          </a:stretch>
        </p:blipFill>
        <p:spPr>
          <a:xfrm>
            <a:off x="422031" y="1718189"/>
            <a:ext cx="4496654" cy="323073"/>
          </a:xfrm>
          <a:prstGeom prst="rect">
            <a:avLst/>
          </a:prstGeom>
        </p:spPr>
      </p:pic>
      <p:pic>
        <p:nvPicPr>
          <p:cNvPr id="7" name="Picture 6" descr="Screenshot from the NC Overdose Epidemic Data website of the overdose related ED visit rate line graph.">
            <a:extLst>
              <a:ext uri="{FF2B5EF4-FFF2-40B4-BE49-F238E27FC236}">
                <a16:creationId xmlns:a16="http://schemas.microsoft.com/office/drawing/2014/main" id="{514EA1F5-C081-FA75-D79B-8DD9B70B979A}"/>
              </a:ext>
            </a:extLst>
          </p:cNvPr>
          <p:cNvPicPr>
            <a:picLocks noChangeAspect="1"/>
          </p:cNvPicPr>
          <p:nvPr/>
        </p:nvPicPr>
        <p:blipFill>
          <a:blip r:embed="rId5"/>
          <a:srcRect l="49352" t="20590"/>
          <a:stretch/>
        </p:blipFill>
        <p:spPr>
          <a:xfrm>
            <a:off x="191769" y="2051964"/>
            <a:ext cx="2567824" cy="2005356"/>
          </a:xfrm>
          <a:prstGeom prst="rect">
            <a:avLst/>
          </a:prstGeom>
        </p:spPr>
      </p:pic>
      <p:pic>
        <p:nvPicPr>
          <p:cNvPr id="15" name="Picture 14" descr="Screenshot from the NC Overdose Epidemic Data website of the number of patients with a dispensed opioid prescription.">
            <a:extLst>
              <a:ext uri="{FF2B5EF4-FFF2-40B4-BE49-F238E27FC236}">
                <a16:creationId xmlns:a16="http://schemas.microsoft.com/office/drawing/2014/main" id="{B884A915-1FCB-4CD2-7A66-B4BD86145DBB}"/>
              </a:ext>
            </a:extLst>
          </p:cNvPr>
          <p:cNvPicPr>
            <a:picLocks noChangeAspect="1"/>
          </p:cNvPicPr>
          <p:nvPr/>
        </p:nvPicPr>
        <p:blipFill>
          <a:blip r:embed="rId6"/>
          <a:srcRect l="2062" r="21257"/>
          <a:stretch/>
        </p:blipFill>
        <p:spPr>
          <a:xfrm>
            <a:off x="2935314" y="2055955"/>
            <a:ext cx="2355878" cy="2193577"/>
          </a:xfrm>
          <a:prstGeom prst="rect">
            <a:avLst/>
          </a:prstGeom>
        </p:spPr>
      </p:pic>
      <p:pic>
        <p:nvPicPr>
          <p:cNvPr id="11" name="Picture 10" descr="Screenshot from the NC Overdose Epidemic Data website of the overdose death rates line graph.">
            <a:extLst>
              <a:ext uri="{FF2B5EF4-FFF2-40B4-BE49-F238E27FC236}">
                <a16:creationId xmlns:a16="http://schemas.microsoft.com/office/drawing/2014/main" id="{81BC82C3-4E72-9077-4DC8-93092EE5538C}"/>
              </a:ext>
            </a:extLst>
          </p:cNvPr>
          <p:cNvPicPr>
            <a:picLocks noChangeAspect="1"/>
          </p:cNvPicPr>
          <p:nvPr/>
        </p:nvPicPr>
        <p:blipFill>
          <a:blip r:embed="rId7"/>
          <a:stretch>
            <a:fillRect/>
          </a:stretch>
        </p:blipFill>
        <p:spPr>
          <a:xfrm>
            <a:off x="5466913" y="1077186"/>
            <a:ext cx="3177117" cy="2570759"/>
          </a:xfrm>
          <a:prstGeom prst="rect">
            <a:avLst/>
          </a:prstGeom>
        </p:spPr>
      </p:pic>
      <p:pic>
        <p:nvPicPr>
          <p:cNvPr id="17" name="Picture 16" descr="Screenshot from the NC Overdose Epidemic Data website of a map of NC counties and the rate of treatment services">
            <a:extLst>
              <a:ext uri="{FF2B5EF4-FFF2-40B4-BE49-F238E27FC236}">
                <a16:creationId xmlns:a16="http://schemas.microsoft.com/office/drawing/2014/main" id="{39512852-D85E-708B-69FC-1086460214BF}"/>
              </a:ext>
            </a:extLst>
          </p:cNvPr>
          <p:cNvPicPr>
            <a:picLocks noChangeAspect="1"/>
          </p:cNvPicPr>
          <p:nvPr/>
        </p:nvPicPr>
        <p:blipFill>
          <a:blip r:embed="rId8"/>
          <a:stretch>
            <a:fillRect/>
          </a:stretch>
        </p:blipFill>
        <p:spPr>
          <a:xfrm>
            <a:off x="72287" y="4249533"/>
            <a:ext cx="4953005" cy="1973506"/>
          </a:xfrm>
          <a:prstGeom prst="rect">
            <a:avLst/>
          </a:prstGeom>
        </p:spPr>
      </p:pic>
      <p:pic>
        <p:nvPicPr>
          <p:cNvPr id="2" name="Picture 1" descr="QR code to the NC Overdose Epidemic Data website.">
            <a:extLst>
              <a:ext uri="{FF2B5EF4-FFF2-40B4-BE49-F238E27FC236}">
                <a16:creationId xmlns:a16="http://schemas.microsoft.com/office/drawing/2014/main" id="{8098ED47-8292-DE2F-5D93-3B9DBFAB67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0279" y="3987314"/>
            <a:ext cx="2050384" cy="2050384"/>
          </a:xfrm>
          <a:prstGeom prst="rect">
            <a:avLst/>
          </a:prstGeom>
          <a:ln>
            <a:solidFill>
              <a:schemeClr val="tx1"/>
            </a:solidFill>
          </a:ln>
        </p:spPr>
      </p:pic>
    </p:spTree>
    <p:extLst>
      <p:ext uri="{BB962C8B-B14F-4D97-AF65-F5344CB8AC3E}">
        <p14:creationId xmlns:p14="http://schemas.microsoft.com/office/powerpoint/2010/main" val="861747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DC182-AF5B-F9C0-AD09-93F2AB49E14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946066E-6050-ECA1-E727-C57257F142EA}"/>
              </a:ext>
            </a:extLst>
          </p:cNvPr>
          <p:cNvSpPr>
            <a:spLocks noGrp="1"/>
          </p:cNvSpPr>
          <p:nvPr>
            <p:ph type="title"/>
          </p:nvPr>
        </p:nvSpPr>
        <p:spPr>
          <a:xfrm>
            <a:off x="290223" y="1102935"/>
            <a:ext cx="8563554" cy="548640"/>
          </a:xfrm>
        </p:spPr>
        <p:txBody>
          <a:bodyPr/>
          <a:lstStyle/>
          <a:p>
            <a:r>
              <a:rPr lang="en-US" dirty="0"/>
              <a:t>NC-SUDORS resources</a:t>
            </a:r>
          </a:p>
        </p:txBody>
      </p:sp>
      <p:pic>
        <p:nvPicPr>
          <p:cNvPr id="5" name="Picture 4" descr="Image of an example of the first page of the NC-SUDORS county factsheets.">
            <a:extLst>
              <a:ext uri="{FF2B5EF4-FFF2-40B4-BE49-F238E27FC236}">
                <a16:creationId xmlns:a16="http://schemas.microsoft.com/office/drawing/2014/main" id="{7AAA7248-FD0D-9ADA-F405-F5BFF9515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229" y="1548077"/>
            <a:ext cx="3747050" cy="5035603"/>
          </a:xfrm>
          <a:prstGeom prst="rect">
            <a:avLst/>
          </a:prstGeom>
        </p:spPr>
      </p:pic>
      <p:pic>
        <p:nvPicPr>
          <p:cNvPr id="9" name="Picture 8" descr="Image of an example of the second page of the NC-SUDORS county factsheets.">
            <a:extLst>
              <a:ext uri="{FF2B5EF4-FFF2-40B4-BE49-F238E27FC236}">
                <a16:creationId xmlns:a16="http://schemas.microsoft.com/office/drawing/2014/main" id="{1B0B9F56-2F15-8EBE-6276-E0ACBE2C6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922" y="1548077"/>
            <a:ext cx="3642203" cy="5035602"/>
          </a:xfrm>
          <a:prstGeom prst="rect">
            <a:avLst/>
          </a:prstGeom>
        </p:spPr>
      </p:pic>
    </p:spTree>
    <p:extLst>
      <p:ext uri="{BB962C8B-B14F-4D97-AF65-F5344CB8AC3E}">
        <p14:creationId xmlns:p14="http://schemas.microsoft.com/office/powerpoint/2010/main" val="1639433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2150" y="1110789"/>
            <a:ext cx="8563554" cy="548640"/>
          </a:xfrm>
        </p:spPr>
        <p:txBody>
          <a:bodyPr/>
          <a:lstStyle/>
          <a:p>
            <a:r>
              <a:rPr lang="en-US" sz="2800" dirty="0">
                <a:latin typeface="+mn-lt"/>
              </a:rPr>
              <a:t>IVPB Data Support available! </a:t>
            </a:r>
          </a:p>
        </p:txBody>
      </p:sp>
      <p:sp>
        <p:nvSpPr>
          <p:cNvPr id="2" name="TextBox 1">
            <a:extLst>
              <a:ext uri="{FF2B5EF4-FFF2-40B4-BE49-F238E27FC236}">
                <a16:creationId xmlns:a16="http://schemas.microsoft.com/office/drawing/2014/main" id="{7BCF41FC-415C-11A8-B289-BD85F04B2EEC}"/>
              </a:ext>
            </a:extLst>
          </p:cNvPr>
          <p:cNvSpPr txBox="1"/>
          <p:nvPr/>
        </p:nvSpPr>
        <p:spPr>
          <a:xfrm>
            <a:off x="575080" y="1590673"/>
            <a:ext cx="7801060" cy="646331"/>
          </a:xfrm>
          <a:prstGeom prst="rect">
            <a:avLst/>
          </a:prstGeom>
          <a:noFill/>
        </p:spPr>
        <p:txBody>
          <a:bodyPr wrap="square" rtlCol="0">
            <a:spAutoFit/>
          </a:bodyPr>
          <a:lstStyle/>
          <a:p>
            <a:r>
              <a:rPr lang="en-US" dirty="0">
                <a:solidFill>
                  <a:schemeClr val="tx2">
                    <a:lumMod val="75000"/>
                  </a:schemeClr>
                </a:solidFill>
              </a:rPr>
              <a:t>Book time with an IVPB epidemiologist to discuss available data products, to talk through custom data requests, or for general data questions.</a:t>
            </a:r>
          </a:p>
        </p:txBody>
      </p:sp>
      <p:sp>
        <p:nvSpPr>
          <p:cNvPr id="8" name="TextBox 7">
            <a:extLst>
              <a:ext uri="{FF2B5EF4-FFF2-40B4-BE49-F238E27FC236}">
                <a16:creationId xmlns:a16="http://schemas.microsoft.com/office/drawing/2014/main" id="{1A3DDF89-3C62-C20F-C089-DCEE728980D9}"/>
              </a:ext>
            </a:extLst>
          </p:cNvPr>
          <p:cNvSpPr txBox="1"/>
          <p:nvPr/>
        </p:nvSpPr>
        <p:spPr>
          <a:xfrm>
            <a:off x="629708" y="2546005"/>
            <a:ext cx="2347713"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hlinkClick r:id="rId3"/>
              </a:rPr>
              <a:t>IVPB Data Request Policy</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hlinkClick r:id="rId4"/>
              </a:rPr>
              <a:t>IVPB Data Support Bookings</a:t>
            </a:r>
            <a:endParaRPr lang="en-US" b="1" dirty="0"/>
          </a:p>
        </p:txBody>
      </p:sp>
      <p:pic>
        <p:nvPicPr>
          <p:cNvPr id="3" name="Picture 2" descr="QR code to IVPB Data Support booking.">
            <a:extLst>
              <a:ext uri="{FF2B5EF4-FFF2-40B4-BE49-F238E27FC236}">
                <a16:creationId xmlns:a16="http://schemas.microsoft.com/office/drawing/2014/main" id="{1CACDB53-059E-4949-07A7-72DCD710F0AC}"/>
              </a:ext>
            </a:extLst>
          </p:cNvPr>
          <p:cNvPicPr>
            <a:picLocks noChangeAspect="1"/>
          </p:cNvPicPr>
          <p:nvPr/>
        </p:nvPicPr>
        <p:blipFill>
          <a:blip r:embed="rId5"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54714" y="4492003"/>
            <a:ext cx="1715976" cy="1715976"/>
          </a:xfrm>
          <a:prstGeom prst="rect">
            <a:avLst/>
          </a:prstGeom>
        </p:spPr>
      </p:pic>
      <p:pic>
        <p:nvPicPr>
          <p:cNvPr id="4" name="Picture 3" descr="Screenshot of the different IVPB data support booking options: overdose, alcohol use and related harms, general injury, suicide and firearm.">
            <a:extLst>
              <a:ext uri="{FF2B5EF4-FFF2-40B4-BE49-F238E27FC236}">
                <a16:creationId xmlns:a16="http://schemas.microsoft.com/office/drawing/2014/main" id="{A3FF70C4-2594-DC56-7A7F-CAFBBB70C0F0}"/>
              </a:ext>
            </a:extLst>
          </p:cNvPr>
          <p:cNvPicPr>
            <a:picLocks noChangeAspect="1"/>
          </p:cNvPicPr>
          <p:nvPr/>
        </p:nvPicPr>
        <p:blipFill>
          <a:blip r:embed="rId6"/>
          <a:stretch>
            <a:fillRect/>
          </a:stretch>
        </p:blipFill>
        <p:spPr>
          <a:xfrm>
            <a:off x="3116157" y="2546005"/>
            <a:ext cx="5398135" cy="36486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87372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23" y="951827"/>
            <a:ext cx="8563554" cy="548640"/>
          </a:xfrm>
        </p:spPr>
        <p:txBody>
          <a:bodyPr/>
          <a:lstStyle/>
          <a:p>
            <a:pPr algn="ctr"/>
            <a:r>
              <a:rPr lang="en-US" sz="6600" b="0" dirty="0">
                <a:solidFill>
                  <a:srgbClr val="002060"/>
                </a:solidFill>
              </a:rPr>
              <a:t>Questions?</a:t>
            </a:r>
          </a:p>
        </p:txBody>
      </p:sp>
      <p:sp>
        <p:nvSpPr>
          <p:cNvPr id="7" name="Text Box 7">
            <a:extLst>
              <a:ext uri="{FF2B5EF4-FFF2-40B4-BE49-F238E27FC236}">
                <a16:creationId xmlns:a16="http://schemas.microsoft.com/office/drawing/2014/main" id="{8E319760-FEC1-4FCB-8936-1A6020AA916B}"/>
              </a:ext>
            </a:extLst>
          </p:cNvPr>
          <p:cNvSpPr txBox="1">
            <a:spLocks noChangeArrowheads="1"/>
          </p:cNvSpPr>
          <p:nvPr/>
        </p:nvSpPr>
        <p:spPr bwMode="auto">
          <a:xfrm>
            <a:off x="1013974" y="1810968"/>
            <a:ext cx="7116051" cy="189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None/>
            </a:pPr>
            <a:r>
              <a:rPr lang="en-US" altLang="en-US" sz="3600" dirty="0">
                <a:solidFill>
                  <a:schemeClr val="tx2"/>
                </a:solidFill>
                <a:hlinkClick r:id="rId3"/>
              </a:rPr>
              <a:t>SubstanceUseData@dhhs.nc.gov</a:t>
            </a:r>
            <a:endParaRPr lang="en-US" altLang="en-US" sz="3600" dirty="0">
              <a:solidFill>
                <a:schemeClr val="tx2"/>
              </a:solidFill>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endParaRPr lang="en-US" altLang="en-US" sz="2400" b="1" dirty="0">
              <a:solidFill>
                <a:schemeClr val="tx2"/>
              </a:solidFill>
              <a:latin typeface="+mn-lt"/>
            </a:endParaRPr>
          </a:p>
          <a:p>
            <a:pPr algn="ctr" eaLnBrk="1" hangingPunct="1">
              <a:lnSpc>
                <a:spcPts val="120"/>
              </a:lnSpc>
              <a:spcBef>
                <a:spcPct val="0"/>
              </a:spcBef>
              <a:buFontTx/>
              <a:buNone/>
            </a:pPr>
            <a:r>
              <a:rPr lang="en-US" altLang="en-US" sz="2400" b="1" dirty="0">
                <a:solidFill>
                  <a:schemeClr val="tx2"/>
                </a:solidFill>
                <a:latin typeface="+mn-lt"/>
              </a:rPr>
              <a:t>Injury and Violence Prevention Branch</a:t>
            </a:r>
          </a:p>
          <a:p>
            <a:pPr algn="ctr" eaLnBrk="1" hangingPunct="1">
              <a:spcBef>
                <a:spcPct val="0"/>
              </a:spcBef>
              <a:buFontTx/>
              <a:buNone/>
            </a:pPr>
            <a:r>
              <a:rPr lang="en-US" altLang="en-US" sz="2400" b="1" dirty="0">
                <a:solidFill>
                  <a:schemeClr val="tx2"/>
                </a:solidFill>
                <a:latin typeface="+mn-lt"/>
              </a:rPr>
              <a:t>NCDHHS, Division of Public Health</a:t>
            </a:r>
          </a:p>
          <a:p>
            <a:pPr algn="ctr" eaLnBrk="1" hangingPunct="1">
              <a:spcBef>
                <a:spcPct val="0"/>
              </a:spcBef>
              <a:buFontTx/>
              <a:buNone/>
            </a:pPr>
            <a:endParaRPr lang="en-US" altLang="en-US" sz="2400" b="1" dirty="0">
              <a:solidFill>
                <a:schemeClr val="tx2"/>
              </a:solidFill>
              <a:latin typeface="+mn-lt"/>
            </a:endParaRPr>
          </a:p>
        </p:txBody>
      </p:sp>
      <p:sp>
        <p:nvSpPr>
          <p:cNvPr id="6" name="TextBox 5">
            <a:extLst>
              <a:ext uri="{FF2B5EF4-FFF2-40B4-BE49-F238E27FC236}">
                <a16:creationId xmlns:a16="http://schemas.microsoft.com/office/drawing/2014/main" id="{6800920A-C461-E281-3101-C7ADF29CB10A}"/>
              </a:ext>
            </a:extLst>
          </p:cNvPr>
          <p:cNvSpPr txBox="1"/>
          <p:nvPr/>
        </p:nvSpPr>
        <p:spPr>
          <a:xfrm>
            <a:off x="1341704" y="3699172"/>
            <a:ext cx="1852095" cy="307777"/>
          </a:xfrm>
          <a:prstGeom prst="rect">
            <a:avLst/>
          </a:prstGeom>
          <a:noFill/>
        </p:spPr>
        <p:txBody>
          <a:bodyPr wrap="square" rtlCol="0">
            <a:spAutoFit/>
          </a:bodyPr>
          <a:lstStyle/>
          <a:p>
            <a:r>
              <a:rPr lang="en-US" sz="1400" i="1" dirty="0">
                <a:solidFill>
                  <a:schemeClr val="tx2">
                    <a:lumMod val="75000"/>
                    <a:lumOff val="25000"/>
                  </a:schemeClr>
                </a:solidFill>
              </a:rPr>
              <a:t>NC Overdose Data</a:t>
            </a:r>
          </a:p>
        </p:txBody>
      </p:sp>
      <p:pic>
        <p:nvPicPr>
          <p:cNvPr id="4" name="Picture 3" descr="QR code to the NC overdose epidemic data website.">
            <a:extLst>
              <a:ext uri="{FF2B5EF4-FFF2-40B4-BE49-F238E27FC236}">
                <a16:creationId xmlns:a16="http://schemas.microsoft.com/office/drawing/2014/main" id="{211C8628-D419-14D4-29ED-6030EAB2C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188" y="3986853"/>
            <a:ext cx="2229628" cy="2229628"/>
          </a:xfrm>
          <a:prstGeom prst="rect">
            <a:avLst/>
          </a:prstGeom>
          <a:ln>
            <a:solidFill>
              <a:schemeClr val="tx1"/>
            </a:solidFill>
          </a:ln>
        </p:spPr>
      </p:pic>
      <p:sp>
        <p:nvSpPr>
          <p:cNvPr id="11" name="TextBox 10">
            <a:extLst>
              <a:ext uri="{FF2B5EF4-FFF2-40B4-BE49-F238E27FC236}">
                <a16:creationId xmlns:a16="http://schemas.microsoft.com/office/drawing/2014/main" id="{EC5934CE-B643-43DC-DDA6-256F15D58553}"/>
              </a:ext>
            </a:extLst>
          </p:cNvPr>
          <p:cNvSpPr txBox="1"/>
          <p:nvPr/>
        </p:nvSpPr>
        <p:spPr>
          <a:xfrm>
            <a:off x="5638466" y="3658271"/>
            <a:ext cx="2098032" cy="307777"/>
          </a:xfrm>
          <a:prstGeom prst="rect">
            <a:avLst/>
          </a:prstGeom>
          <a:noFill/>
        </p:spPr>
        <p:txBody>
          <a:bodyPr wrap="square" rtlCol="0">
            <a:spAutoFit/>
          </a:bodyPr>
          <a:lstStyle/>
          <a:p>
            <a:r>
              <a:rPr lang="en-US" sz="1400" i="1" dirty="0">
                <a:solidFill>
                  <a:schemeClr val="tx2">
                    <a:lumMod val="75000"/>
                    <a:lumOff val="25000"/>
                  </a:schemeClr>
                </a:solidFill>
              </a:rPr>
              <a:t>Schedule Data Support</a:t>
            </a:r>
          </a:p>
        </p:txBody>
      </p:sp>
      <p:pic>
        <p:nvPicPr>
          <p:cNvPr id="10" name="Picture 9" descr="QR code to schedule IVPB data support.">
            <a:extLst>
              <a:ext uri="{FF2B5EF4-FFF2-40B4-BE49-F238E27FC236}">
                <a16:creationId xmlns:a16="http://schemas.microsoft.com/office/drawing/2014/main" id="{C635328E-5DCB-1881-5C04-2F903ED1CE1B}"/>
              </a:ext>
            </a:extLst>
          </p:cNvPr>
          <p:cNvPicPr>
            <a:picLocks noChangeAspect="1"/>
          </p:cNvPicPr>
          <p:nvPr/>
        </p:nvPicPr>
        <p:blipFill>
          <a:blip r:embed="rId5">
            <a:duotone>
              <a:prstClr val="black"/>
              <a:srgbClr val="2B6C99">
                <a:tint val="45000"/>
                <a:satMod val="400000"/>
              </a:srgbClr>
            </a:duotone>
            <a:extLst>
              <a:ext uri="{28A0092B-C50C-407E-A947-70E740481C1C}">
                <a14:useLocalDpi xmlns:a14="http://schemas.microsoft.com/office/drawing/2010/main" val="0"/>
              </a:ext>
            </a:extLst>
          </a:blip>
          <a:stretch>
            <a:fillRect/>
          </a:stretch>
        </p:blipFill>
        <p:spPr>
          <a:xfrm>
            <a:off x="5542524" y="3940200"/>
            <a:ext cx="2229628" cy="2229628"/>
          </a:xfrm>
          <a:prstGeom prst="rect">
            <a:avLst/>
          </a:prstGeom>
        </p:spPr>
      </p:pic>
    </p:spTree>
    <p:extLst>
      <p:ext uri="{BB962C8B-B14F-4D97-AF65-F5344CB8AC3E}">
        <p14:creationId xmlns:p14="http://schemas.microsoft.com/office/powerpoint/2010/main" val="892398123"/>
      </p:ext>
    </p:extLst>
  </p:cSld>
  <p:clrMapOvr>
    <a:masterClrMapping/>
  </p:clrMapOvr>
  <mc:AlternateContent xmlns:mc="http://schemas.openxmlformats.org/markup-compatibility/2006" xmlns:p14="http://schemas.microsoft.com/office/powerpoint/2010/main">
    <mc:Choice Requires="p14">
      <p:transition spd="slow" p14:dur="2000" advTm="10993"/>
    </mc:Choice>
    <mc:Fallback xmlns="">
      <p:transition spd="slow" advTm="1099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A49D32-E0EE-F2C9-7D98-879C778E944B}"/>
              </a:ext>
            </a:extLst>
          </p:cNvPr>
          <p:cNvSpPr>
            <a:spLocks noGrp="1"/>
          </p:cNvSpPr>
          <p:nvPr>
            <p:ph type="title"/>
          </p:nvPr>
        </p:nvSpPr>
        <p:spPr>
          <a:xfrm>
            <a:off x="274320" y="1143000"/>
            <a:ext cx="8563554" cy="548640"/>
          </a:xfrm>
        </p:spPr>
        <p:txBody>
          <a:bodyPr/>
          <a:lstStyle/>
          <a:p>
            <a:r>
              <a:rPr lang="en-US" sz="3000" dirty="0"/>
              <a:t>Overdose is the leading cause of injury death among North Carolina residents, 2024</a:t>
            </a:r>
          </a:p>
        </p:txBody>
      </p:sp>
      <p:pic>
        <p:nvPicPr>
          <p:cNvPr id="2" name="Picture 1" descr="Bar chart of the leading cause of injury deaths in North Carolina in 2024.">
            <a:extLst>
              <a:ext uri="{FF2B5EF4-FFF2-40B4-BE49-F238E27FC236}">
                <a16:creationId xmlns:a16="http://schemas.microsoft.com/office/drawing/2014/main" id="{6AB47C7E-0313-6DD3-08C3-1E3BFB4A2177}"/>
              </a:ext>
            </a:extLst>
          </p:cNvPr>
          <p:cNvPicPr>
            <a:picLocks noChangeAspect="1"/>
          </p:cNvPicPr>
          <p:nvPr/>
        </p:nvPicPr>
        <p:blipFill>
          <a:blip r:embed="rId3"/>
          <a:stretch>
            <a:fillRect/>
          </a:stretch>
        </p:blipFill>
        <p:spPr>
          <a:xfrm>
            <a:off x="114300" y="2172538"/>
            <a:ext cx="8901689" cy="2835398"/>
          </a:xfrm>
          <a:prstGeom prst="rect">
            <a:avLst/>
          </a:prstGeom>
        </p:spPr>
      </p:pic>
      <p:sp>
        <p:nvSpPr>
          <p:cNvPr id="7" name="Text Placeholder 2">
            <a:extLst>
              <a:ext uri="{FF2B5EF4-FFF2-40B4-BE49-F238E27FC236}">
                <a16:creationId xmlns:a16="http://schemas.microsoft.com/office/drawing/2014/main" id="{74CEDBC4-4F3C-DFB9-FC31-F23323F09432}"/>
              </a:ext>
            </a:extLst>
          </p:cNvPr>
          <p:cNvSpPr txBox="1">
            <a:spLocks/>
          </p:cNvSpPr>
          <p:nvPr/>
        </p:nvSpPr>
        <p:spPr>
          <a:xfrm>
            <a:off x="274101" y="5120640"/>
            <a:ext cx="8014249" cy="1397305"/>
          </a:xfrm>
          <a:prstGeom prst="rect">
            <a:avLst/>
          </a:prstGeom>
        </p:spPr>
        <p:txBody>
          <a:bodyPr vert="horz" lIns="91440" tIns="45720" rIns="91440" bIns="45720" rtlCol="0" anchor="b">
            <a:noAutofit/>
          </a:bodyPr>
          <a:lstStyle>
            <a:lvl1pPr marL="0" indent="0" algn="l" defTabSz="514350" rtl="0" eaLnBrk="1" latinLnBrk="0" hangingPunct="1">
              <a:lnSpc>
                <a:spcPct val="100000"/>
              </a:lnSpc>
              <a:spcBef>
                <a:spcPts val="0"/>
              </a:spcBef>
              <a:buFont typeface="Arial" panose="020B0604020202020204" pitchFamily="34" charset="0"/>
              <a:buNone/>
              <a:defRPr sz="900" b="0" i="1" kern="1200" baseline="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32197" indent="-175022" algn="l" defTabSz="514350" rtl="0" eaLnBrk="1" latinLnBrk="0" hangingPunct="1">
              <a:lnSpc>
                <a:spcPct val="90000"/>
              </a:lnSpc>
              <a:spcBef>
                <a:spcPts val="281"/>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5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Franklin Gothic Medium" panose="020B0603020102020204" pitchFamily="34"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i="0" dirty="0">
                <a:solidFill>
                  <a:schemeClr val="accent3"/>
                </a:solidFill>
                <a:latin typeface="+mn-lt"/>
              </a:rPr>
              <a:t>*Acute causes of alcohol-attributable death result from short-term, excessive use of alcohol. Estimates are calculated using the Alcohol-Related Disease Impact (ARDI) methodology from the CDC, which provides estimates of alcohol-related harms. Acute causes of alcohol-attributable death include 18 injuries (e.g., poisonings, falls, homicide) and therefore, this category includes a proportion of deaths from the other injuries listed here. Excessive alcohol use also contributes to 40 chronic causes of alcohol-attributable death (e.g., liver cirrhosis, hypertension, several types of cancer). In 2024, there were 3,820 alcohol-attributable deaths due to chronic causes, contributing to a total of 5,608 alcohol-attributable deaths. For more information, please visit </a:t>
            </a:r>
            <a:r>
              <a:rPr lang="en-US" i="0" u="sng" dirty="0">
                <a:solidFill>
                  <a:schemeClr val="accent3"/>
                </a:solidFill>
                <a:latin typeface="+mn-lt"/>
                <a:hlinkClick r:id="rId4" tooltip="Original URL: https://nccd.cdc.gov/DPH_ARDI/default/default.aspx. Click or tap if you trust this link.">
                  <a:extLst>
                    <a:ext uri="{A12FA001-AC4F-418D-AE19-62706E023703}">
                      <ahyp:hlinkClr xmlns:ahyp="http://schemas.microsoft.com/office/drawing/2018/hyperlinkcolor" val="tx"/>
                    </a:ext>
                  </a:extLst>
                </a:hlinkClick>
              </a:rPr>
              <a:t>https://nccd.cdc.gov/DPH_ARDI/default/default.aspx</a:t>
            </a:r>
            <a:endParaRPr lang="en-US" i="0" dirty="0">
              <a:solidFill>
                <a:schemeClr val="accent3"/>
              </a:solidFill>
              <a:latin typeface="+mn-lt"/>
            </a:endParaRPr>
          </a:p>
          <a:p>
            <a:r>
              <a:rPr lang="en-US" i="0" dirty="0">
                <a:solidFill>
                  <a:schemeClr val="accent3"/>
                </a:solidFill>
                <a:latin typeface="+mn-lt"/>
              </a:rPr>
              <a:t>^MVT = Motor Vehicle Traffic</a:t>
            </a:r>
          </a:p>
          <a:p>
            <a:r>
              <a:rPr lang="en-US" b="1" i="0" dirty="0">
                <a:solidFill>
                  <a:schemeClr val="accent3"/>
                </a:solidFill>
                <a:latin typeface="+mn-lt"/>
              </a:rPr>
              <a:t>Source</a:t>
            </a:r>
            <a:r>
              <a:rPr lang="en-US" i="0" dirty="0">
                <a:solidFill>
                  <a:schemeClr val="accent3"/>
                </a:solidFill>
                <a:latin typeface="+mn-lt"/>
              </a:rPr>
              <a:t>: NC State Center for Health Statistics, Vital Statistics Deaths (2024) ; data limited to NC residents.</a:t>
            </a:r>
          </a:p>
          <a:p>
            <a:pPr>
              <a:defRPr/>
            </a:pPr>
            <a:r>
              <a:rPr lang="en-US" i="0" dirty="0">
                <a:solidFill>
                  <a:schemeClr val="accent3"/>
                </a:solidFill>
                <a:latin typeface="+mn-lt"/>
              </a:rPr>
              <a:t>Analysis by Injury Epidemiology and Surveillance Unit</a:t>
            </a:r>
          </a:p>
        </p:txBody>
      </p:sp>
    </p:spTree>
    <p:extLst>
      <p:ext uri="{BB962C8B-B14F-4D97-AF65-F5344CB8AC3E}">
        <p14:creationId xmlns:p14="http://schemas.microsoft.com/office/powerpoint/2010/main" val="687908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1050" y="2046114"/>
            <a:ext cx="8563554" cy="2517008"/>
          </a:xfrm>
        </p:spPr>
        <p:txBody>
          <a:bodyPr/>
          <a:lstStyle/>
          <a:p>
            <a:r>
              <a:rPr lang="en-US" sz="4800" b="1" dirty="0">
                <a:latin typeface="+mn-lt"/>
              </a:rPr>
              <a:t>In 2024, an average of 8 North Carolinians died each day from an overdose.</a:t>
            </a:r>
          </a:p>
        </p:txBody>
      </p:sp>
      <p:sp>
        <p:nvSpPr>
          <p:cNvPr id="5" name="Rectangle 4">
            <a:extLst>
              <a:ext uri="{FF2B5EF4-FFF2-40B4-BE49-F238E27FC236}">
                <a16:creationId xmlns:a16="http://schemas.microsoft.com/office/drawing/2014/main" id="{DDAE7599-8DE4-48B6-BCF7-D93ED885CF65}"/>
              </a:ext>
            </a:extLst>
          </p:cNvPr>
          <p:cNvSpPr/>
          <p:nvPr/>
        </p:nvSpPr>
        <p:spPr>
          <a:xfrm>
            <a:off x="274320" y="5943600"/>
            <a:ext cx="8197596" cy="553998"/>
          </a:xfrm>
          <a:prstGeom prst="rect">
            <a:avLst/>
          </a:prstGeom>
        </p:spPr>
        <p:txBody>
          <a:bodyPr wrap="square">
            <a:spAutoFit/>
          </a:bodyPr>
          <a:lstStyle/>
          <a:p>
            <a:pPr>
              <a:defRPr/>
            </a:pPr>
            <a:r>
              <a:rPr lang="en-US" sz="1000" b="1" dirty="0">
                <a:solidFill>
                  <a:schemeClr val="tx2">
                    <a:lumMod val="75000"/>
                  </a:schemeClr>
                </a:solidFill>
              </a:rPr>
              <a:t>Technical Notes: </a:t>
            </a:r>
            <a:r>
              <a:rPr lang="en-US" altLang="en-US" sz="1000" b="0" dirty="0">
                <a:solidFill>
                  <a:schemeClr val="tx2">
                    <a:lumMod val="75000"/>
                  </a:schemeClr>
                </a:solidFill>
                <a:cs typeface="Calibri" panose="020F0502020204030204" pitchFamily="34" charset="0"/>
              </a:rPr>
              <a:t>Medication and drug overdose: X40-X44, X60-X64, Y10-Y14, X85</a:t>
            </a:r>
            <a:r>
              <a:rPr lang="en-US" sz="1000" dirty="0">
                <a:solidFill>
                  <a:schemeClr val="tx2">
                    <a:lumMod val="75000"/>
                  </a:schemeClr>
                </a:solidFill>
              </a:rPr>
              <a:t>; Limited to NC residents </a:t>
            </a:r>
            <a:endParaRPr lang="en-US" sz="1000" b="1" dirty="0">
              <a:solidFill>
                <a:schemeClr val="tx2">
                  <a:lumMod val="75000"/>
                </a:schemeClr>
              </a:solidFill>
            </a:endParaRPr>
          </a:p>
          <a:p>
            <a:pPr>
              <a:spcBef>
                <a:spcPct val="0"/>
              </a:spcBef>
            </a:pPr>
            <a:r>
              <a:rPr lang="en-US" sz="1000" b="1" dirty="0">
                <a:solidFill>
                  <a:schemeClr val="tx2">
                    <a:lumMod val="75000"/>
                  </a:schemeClr>
                </a:solidFill>
              </a:rPr>
              <a:t>Source: </a:t>
            </a:r>
            <a:r>
              <a:rPr lang="en-US" sz="1000" dirty="0">
                <a:solidFill>
                  <a:schemeClr val="tx2">
                    <a:lumMod val="75000"/>
                  </a:schemeClr>
                </a:solidFill>
              </a:rPr>
              <a:t>Deaths-NC State Center for Health Statistics, Vital Statistics, 2024</a:t>
            </a:r>
            <a:endParaRPr lang="en-US" altLang="en-US" sz="1000" dirty="0">
              <a:solidFill>
                <a:schemeClr val="tx2">
                  <a:lumMod val="75000"/>
                </a:schemeClr>
              </a:solidFill>
              <a:cs typeface="Calibri" panose="020F0502020204030204" pitchFamily="34" charset="0"/>
            </a:endParaRPr>
          </a:p>
          <a:p>
            <a:pPr lvl="0">
              <a:defRPr/>
            </a:pPr>
            <a:r>
              <a:rPr lang="en-US" sz="1000" dirty="0">
                <a:solidFill>
                  <a:schemeClr val="tx2">
                    <a:lumMod val="75000"/>
                  </a:schemeClr>
                </a:solidFill>
              </a:rPr>
              <a:t>Analysis by Injury Epidemiology and Surveillance Unit</a:t>
            </a:r>
          </a:p>
        </p:txBody>
      </p:sp>
    </p:spTree>
    <p:extLst>
      <p:ext uri="{BB962C8B-B14F-4D97-AF65-F5344CB8AC3E}">
        <p14:creationId xmlns:p14="http://schemas.microsoft.com/office/powerpoint/2010/main" val="3868742561"/>
      </p:ext>
    </p:extLst>
  </p:cSld>
  <p:clrMapOvr>
    <a:masterClrMapping/>
  </p:clrMapOvr>
  <mc:AlternateContent xmlns:mc="http://schemas.openxmlformats.org/markup-compatibility/2006" xmlns:p14="http://schemas.microsoft.com/office/powerpoint/2010/main">
    <mc:Choice Requires="p14">
      <p:transition spd="slow" p14:dur="2000" advTm="21952"/>
    </mc:Choice>
    <mc:Fallback xmlns="">
      <p:transition spd="slow" advTm="219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F237E5-D794-BED4-1114-743733BF8342}"/>
              </a:ext>
            </a:extLst>
          </p:cNvPr>
          <p:cNvSpPr>
            <a:spLocks noGrp="1"/>
          </p:cNvSpPr>
          <p:nvPr>
            <p:ph type="title"/>
          </p:nvPr>
        </p:nvSpPr>
        <p:spPr>
          <a:xfrm>
            <a:off x="1188720" y="274320"/>
            <a:ext cx="7674729" cy="548640"/>
          </a:xfrm>
        </p:spPr>
        <p:txBody>
          <a:bodyPr/>
          <a:lstStyle/>
          <a:p>
            <a:r>
              <a:rPr lang="en-US" sz="3200" dirty="0"/>
              <a:t>On average, every day in                      North Carolina, there are…</a:t>
            </a:r>
          </a:p>
        </p:txBody>
      </p:sp>
      <p:graphicFrame>
        <p:nvGraphicFramePr>
          <p:cNvPr id="6" name="Diagram 5" descr="Figure stating the average number of overdose related deaths, hospitalizations, ED visits, EMS encounters, and community reversals per day in 2024.">
            <a:extLst>
              <a:ext uri="{FF2B5EF4-FFF2-40B4-BE49-F238E27FC236}">
                <a16:creationId xmlns:a16="http://schemas.microsoft.com/office/drawing/2014/main" id="{6C7BDB3B-CCB2-E3C3-648F-0A26F7EFFA9D}"/>
              </a:ext>
            </a:extLst>
          </p:cNvPr>
          <p:cNvGraphicFramePr/>
          <p:nvPr>
            <p:extLst>
              <p:ext uri="{D42A27DB-BD31-4B8C-83A1-F6EECF244321}">
                <p14:modId xmlns:p14="http://schemas.microsoft.com/office/powerpoint/2010/main" val="1185654685"/>
              </p:ext>
            </p:extLst>
          </p:nvPr>
        </p:nvGraphicFramePr>
        <p:xfrm>
          <a:off x="606649" y="1471899"/>
          <a:ext cx="8851769" cy="3954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C95212DB-E756-5929-CE14-66986C293898}"/>
              </a:ext>
            </a:extLst>
          </p:cNvPr>
          <p:cNvSpPr/>
          <p:nvPr/>
        </p:nvSpPr>
        <p:spPr>
          <a:xfrm>
            <a:off x="1097280" y="5669280"/>
            <a:ext cx="7857609" cy="1061829"/>
          </a:xfrm>
          <a:prstGeom prst="rect">
            <a:avLst/>
          </a:prstGeom>
        </p:spPr>
        <p:txBody>
          <a:bodyPr wrap="square">
            <a:spAutoFit/>
          </a:bodyPr>
          <a:lstStyle/>
          <a:p>
            <a:pPr>
              <a:defRPr/>
            </a:pPr>
            <a:r>
              <a:rPr lang="en-US" sz="900" b="1" dirty="0">
                <a:solidFill>
                  <a:schemeClr val="tx2">
                    <a:lumMod val="75000"/>
                  </a:schemeClr>
                </a:solidFill>
              </a:rPr>
              <a:t>Technical Notes: </a:t>
            </a:r>
            <a:r>
              <a:rPr lang="en-US" altLang="en-US" sz="900" b="0" dirty="0">
                <a:solidFill>
                  <a:schemeClr val="tx2">
                    <a:lumMod val="75000"/>
                  </a:schemeClr>
                </a:solidFill>
                <a:cs typeface="Calibri" panose="020F0502020204030204" pitchFamily="34" charset="0"/>
              </a:rPr>
              <a:t>Medication and drug overdose: X40-X44, X60-X64, Y10-Y14, X85</a:t>
            </a:r>
            <a:r>
              <a:rPr lang="en-US" sz="900" dirty="0">
                <a:solidFill>
                  <a:schemeClr val="tx2">
                    <a:lumMod val="75000"/>
                  </a:schemeClr>
                </a:solidFill>
              </a:rPr>
              <a:t>; Limited to NC residents; ED Visits are based on initial encounter, unintentional and undetermined intent cases, for ICD10CM overdose codes of drugs and medications with dependency potential within T40, T42, T43, T50.7, and T50.9, NC residents, ages 15-65 years. ^This number is likely an underestimate of the total overdose reversals done by SSP participants, as many are not reported.</a:t>
            </a:r>
          </a:p>
          <a:p>
            <a:pPr>
              <a:defRPr/>
            </a:pPr>
            <a:r>
              <a:rPr lang="en-US" sz="900" b="1" dirty="0">
                <a:solidFill>
                  <a:schemeClr val="tx2">
                    <a:lumMod val="75000"/>
                  </a:schemeClr>
                </a:solidFill>
              </a:rPr>
              <a:t>Source: </a:t>
            </a:r>
            <a:r>
              <a:rPr lang="en-US" sz="900" dirty="0">
                <a:solidFill>
                  <a:schemeClr val="tx2">
                    <a:lumMod val="75000"/>
                  </a:schemeClr>
                </a:solidFill>
              </a:rPr>
              <a:t>Deaths-NC State Center for Health Statistics, Vital Statistics, 2024; </a:t>
            </a:r>
            <a:r>
              <a:rPr lang="en-US" altLang="en-US" sz="900" b="0" dirty="0">
                <a:solidFill>
                  <a:schemeClr val="tx2">
                    <a:lumMod val="75000"/>
                  </a:schemeClr>
                </a:solidFill>
              </a:rPr>
              <a:t>Hospitalizations-</a:t>
            </a:r>
            <a:r>
              <a:rPr lang="en-US" sz="900" dirty="0">
                <a:solidFill>
                  <a:schemeClr val="tx2">
                    <a:lumMod val="75000"/>
                  </a:schemeClr>
                </a:solidFill>
              </a:rPr>
              <a:t> </a:t>
            </a:r>
            <a:r>
              <a:rPr lang="en-US" sz="900" b="0" dirty="0">
                <a:solidFill>
                  <a:schemeClr val="tx2">
                    <a:lumMod val="75000"/>
                  </a:schemeClr>
                </a:solidFill>
              </a:rPr>
              <a:t>North Carolina Healthcare Association, </a:t>
            </a:r>
            <a:r>
              <a:rPr lang="en-US" altLang="en-US" sz="900" b="0" dirty="0">
                <a:solidFill>
                  <a:schemeClr val="tx2">
                    <a:lumMod val="75000"/>
                  </a:schemeClr>
                </a:solidFill>
              </a:rPr>
              <a:t>2024; ED Visits-NC DETECT, 2024; EMS encounters-NC DETECT, 2024; Community naloxone reversals-NC Division of Public Health, Safer Syringe Initiative Annual Report, July 2023-June 2024; </a:t>
            </a:r>
            <a:r>
              <a:rPr lang="en-US" sz="900" dirty="0">
                <a:solidFill>
                  <a:schemeClr val="tx2">
                    <a:lumMod val="75000"/>
                  </a:schemeClr>
                </a:solidFill>
              </a:rPr>
              <a:t>Analysis by Injury Epidemiology and Surveillance Unit</a:t>
            </a:r>
          </a:p>
        </p:txBody>
      </p:sp>
    </p:spTree>
    <p:extLst>
      <p:ext uri="{BB962C8B-B14F-4D97-AF65-F5344CB8AC3E}">
        <p14:creationId xmlns:p14="http://schemas.microsoft.com/office/powerpoint/2010/main" val="176658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7811-9689-47AB-8CAF-90F1926EA52D}"/>
              </a:ext>
            </a:extLst>
          </p:cNvPr>
          <p:cNvSpPr>
            <a:spLocks noGrp="1"/>
          </p:cNvSpPr>
          <p:nvPr>
            <p:ph type="title"/>
          </p:nvPr>
        </p:nvSpPr>
        <p:spPr>
          <a:xfrm>
            <a:off x="274320" y="1143000"/>
            <a:ext cx="9000312" cy="977186"/>
          </a:xfrm>
        </p:spPr>
        <p:txBody>
          <a:bodyPr/>
          <a:lstStyle/>
          <a:p>
            <a:r>
              <a:rPr lang="en-US" dirty="0"/>
              <a:t>Overdose death rates are highest among males,                           American Indians, and those 25-54 years old (2020-2024)</a:t>
            </a:r>
          </a:p>
        </p:txBody>
      </p:sp>
      <p:pic>
        <p:nvPicPr>
          <p:cNvPr id="3" name="Picture 2" descr="Bar chart of the rate of overdose deaths among demographic groups (sex, race/ethnicity, age) 2020 to 2024.">
            <a:extLst>
              <a:ext uri="{FF2B5EF4-FFF2-40B4-BE49-F238E27FC236}">
                <a16:creationId xmlns:a16="http://schemas.microsoft.com/office/drawing/2014/main" id="{355F0B23-64B6-8AD1-834A-41B52179EB2E}"/>
              </a:ext>
            </a:extLst>
          </p:cNvPr>
          <p:cNvPicPr>
            <a:picLocks noChangeAspect="1"/>
          </p:cNvPicPr>
          <p:nvPr/>
        </p:nvPicPr>
        <p:blipFill>
          <a:blip r:embed="rId3"/>
          <a:stretch>
            <a:fillRect/>
          </a:stretch>
        </p:blipFill>
        <p:spPr>
          <a:xfrm>
            <a:off x="274320" y="1928704"/>
            <a:ext cx="8749260" cy="4204032"/>
          </a:xfrm>
          <a:prstGeom prst="rect">
            <a:avLst/>
          </a:prstGeom>
        </p:spPr>
      </p:pic>
      <p:sp>
        <p:nvSpPr>
          <p:cNvPr id="9" name="TextBox 8">
            <a:extLst>
              <a:ext uri="{FF2B5EF4-FFF2-40B4-BE49-F238E27FC236}">
                <a16:creationId xmlns:a16="http://schemas.microsoft.com/office/drawing/2014/main" id="{13E8287E-0527-49E7-A479-D060FCF02D98}"/>
              </a:ext>
            </a:extLst>
          </p:cNvPr>
          <p:cNvSpPr txBox="1"/>
          <p:nvPr/>
        </p:nvSpPr>
        <p:spPr>
          <a:xfrm>
            <a:off x="274320" y="5743498"/>
            <a:ext cx="1419726" cy="253916"/>
          </a:xfrm>
          <a:prstGeom prst="rect">
            <a:avLst/>
          </a:prstGeom>
          <a:noFill/>
        </p:spPr>
        <p:txBody>
          <a:bodyPr wrap="square" rtlCol="0">
            <a:spAutoFit/>
          </a:bodyPr>
          <a:lstStyle/>
          <a:p>
            <a:r>
              <a:rPr lang="en-US" sz="1000" dirty="0">
                <a:solidFill>
                  <a:schemeClr val="tx2"/>
                </a:solidFill>
              </a:rPr>
              <a:t>*NH = Non-Hispanic</a:t>
            </a:r>
          </a:p>
        </p:txBody>
      </p:sp>
      <p:sp>
        <p:nvSpPr>
          <p:cNvPr id="4" name="Text Placeholder 3">
            <a:extLst>
              <a:ext uri="{FF2B5EF4-FFF2-40B4-BE49-F238E27FC236}">
                <a16:creationId xmlns:a16="http://schemas.microsoft.com/office/drawing/2014/main" id="{59D84A3D-DE7E-43DA-8749-3E3B6C16BFB4}"/>
              </a:ext>
            </a:extLst>
          </p:cNvPr>
          <p:cNvSpPr>
            <a:spLocks noGrp="1"/>
          </p:cNvSpPr>
          <p:nvPr>
            <p:ph type="body" sz="quarter" idx="10"/>
          </p:nvPr>
        </p:nvSpPr>
        <p:spPr>
          <a:xfrm>
            <a:off x="274320" y="5997414"/>
            <a:ext cx="8563554" cy="860586"/>
          </a:xfrm>
        </p:spPr>
        <p:txBody>
          <a:bodyPr/>
          <a:lstStyle/>
          <a:p>
            <a:pPr marL="0" indent="0">
              <a:buNone/>
            </a:pPr>
            <a:r>
              <a:rPr lang="en-US" sz="900" dirty="0">
                <a:latin typeface="+mn-lt"/>
              </a:rPr>
              <a:t>Technical Notes: </a:t>
            </a:r>
            <a:r>
              <a:rPr lang="en-US" sz="900" b="0" dirty="0">
                <a:latin typeface="+mn-lt"/>
              </a:rPr>
              <a:t>Rates are per 100,000 NC residents; All intent medication and drug overdose: X40-X44, X60-X64, Y10-Y14, X85 </a:t>
            </a:r>
            <a:br>
              <a:rPr lang="en-US" sz="900" b="0" dirty="0">
                <a:latin typeface="+mn-lt"/>
              </a:rPr>
            </a:br>
            <a:r>
              <a:rPr lang="en-US" sz="900" dirty="0">
                <a:latin typeface="+mn-lt"/>
              </a:rPr>
              <a:t>Source: </a:t>
            </a:r>
            <a:r>
              <a:rPr lang="en-US" sz="900" b="0" dirty="0">
                <a:latin typeface="+mn-lt"/>
              </a:rPr>
              <a:t>Deaths- NC State Center for Health Statistics, Vital Statistics, 2020-2024; Population-NCHS, 2020-2024</a:t>
            </a:r>
            <a:br>
              <a:rPr lang="en-US" sz="900" b="0" dirty="0">
                <a:latin typeface="+mn-lt"/>
              </a:rPr>
            </a:br>
            <a:r>
              <a:rPr lang="en-US" sz="900" b="0" dirty="0">
                <a:latin typeface="+mn-lt"/>
              </a:rPr>
              <a:t>Analysis by Injury Epidemiology and Surveillance Unit</a:t>
            </a:r>
          </a:p>
          <a:p>
            <a:endParaRPr lang="en-US" dirty="0"/>
          </a:p>
        </p:txBody>
      </p:sp>
    </p:spTree>
    <p:extLst>
      <p:ext uri="{BB962C8B-B14F-4D97-AF65-F5344CB8AC3E}">
        <p14:creationId xmlns:p14="http://schemas.microsoft.com/office/powerpoint/2010/main" val="4179006716"/>
      </p:ext>
    </p:extLst>
  </p:cSld>
  <p:clrMapOvr>
    <a:masterClrMapping/>
  </p:clrMapOvr>
  <mc:AlternateContent xmlns:mc="http://schemas.openxmlformats.org/markup-compatibility/2006" xmlns:p14="http://schemas.microsoft.com/office/powerpoint/2010/main">
    <mc:Choice Requires="p14">
      <p:transition spd="slow" p14:dur="2000" advTm="22939"/>
    </mc:Choice>
    <mc:Fallback xmlns="">
      <p:transition spd="slow" advTm="229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D378-B627-7628-BEC7-40CCA1A38D12}"/>
              </a:ext>
            </a:extLst>
          </p:cNvPr>
          <p:cNvSpPr>
            <a:spLocks noGrp="1"/>
          </p:cNvSpPr>
          <p:nvPr>
            <p:ph type="title"/>
          </p:nvPr>
        </p:nvSpPr>
        <p:spPr>
          <a:xfrm>
            <a:off x="274320" y="1188720"/>
            <a:ext cx="8795202" cy="548640"/>
          </a:xfrm>
          <a:prstGeom prst="rect">
            <a:avLst/>
          </a:prstGeom>
        </p:spPr>
        <p:txBody>
          <a:bodyPr/>
          <a:lstStyle/>
          <a:p>
            <a:r>
              <a:rPr lang="en-US" sz="2800" dirty="0">
                <a:solidFill>
                  <a:schemeClr val="tx2">
                    <a:lumMod val="60000"/>
                    <a:lumOff val="40000"/>
                  </a:schemeClr>
                </a:solidFill>
                <a:latin typeface="+mn-lt"/>
                <a:cs typeface="Calibri" panose="020F0502020204030204" pitchFamily="34" charset="0"/>
              </a:rPr>
              <a:t>In 2024, nearly all populations experienced a decrease in overdose deaths</a:t>
            </a:r>
            <a:endParaRPr lang="en-US" sz="2800" dirty="0">
              <a:solidFill>
                <a:schemeClr val="tx2">
                  <a:lumMod val="60000"/>
                  <a:lumOff val="40000"/>
                </a:schemeClr>
              </a:solidFill>
              <a:latin typeface="+mn-lt"/>
            </a:endParaRPr>
          </a:p>
        </p:txBody>
      </p:sp>
      <p:pic>
        <p:nvPicPr>
          <p:cNvPr id="4" name="Picture 3" descr="Line graph of overdose death rates among race/ethnicity groups from 2015 to 2024. ">
            <a:extLst>
              <a:ext uri="{FF2B5EF4-FFF2-40B4-BE49-F238E27FC236}">
                <a16:creationId xmlns:a16="http://schemas.microsoft.com/office/drawing/2014/main" id="{8B371F5A-52BA-A652-9A0B-97379BFA030D}"/>
              </a:ext>
            </a:extLst>
          </p:cNvPr>
          <p:cNvPicPr>
            <a:picLocks noChangeAspect="1"/>
          </p:cNvPicPr>
          <p:nvPr/>
        </p:nvPicPr>
        <p:blipFill>
          <a:blip r:embed="rId3"/>
          <a:stretch>
            <a:fillRect/>
          </a:stretch>
        </p:blipFill>
        <p:spPr>
          <a:xfrm>
            <a:off x="343639" y="2003143"/>
            <a:ext cx="8515297" cy="3745266"/>
          </a:xfrm>
          <a:prstGeom prst="rect">
            <a:avLst/>
          </a:prstGeom>
        </p:spPr>
      </p:pic>
      <p:graphicFrame>
        <p:nvGraphicFramePr>
          <p:cNvPr id="3" name="Table 2">
            <a:extLst>
              <a:ext uri="{FF2B5EF4-FFF2-40B4-BE49-F238E27FC236}">
                <a16:creationId xmlns:a16="http://schemas.microsoft.com/office/drawing/2014/main" id="{AD5BB51B-A3B3-C972-433B-56991D469EDC}"/>
              </a:ext>
            </a:extLst>
          </p:cNvPr>
          <p:cNvGraphicFramePr>
            <a:graphicFrameLocks noGrp="1"/>
          </p:cNvGraphicFramePr>
          <p:nvPr>
            <p:extLst>
              <p:ext uri="{D42A27DB-BD31-4B8C-83A1-F6EECF244321}">
                <p14:modId xmlns:p14="http://schemas.microsoft.com/office/powerpoint/2010/main" val="3307964530"/>
              </p:ext>
            </p:extLst>
          </p:nvPr>
        </p:nvGraphicFramePr>
        <p:xfrm>
          <a:off x="1037523" y="2143908"/>
          <a:ext cx="3103624" cy="1793240"/>
        </p:xfrm>
        <a:graphic>
          <a:graphicData uri="http://schemas.openxmlformats.org/drawingml/2006/table">
            <a:tbl>
              <a:tblPr firstRow="1" bandRow="1">
                <a:tableStyleId>{F5AB1C69-6EDB-4FF4-983F-18BD219EF322}</a:tableStyleId>
              </a:tblPr>
              <a:tblGrid>
                <a:gridCol w="1574875">
                  <a:extLst>
                    <a:ext uri="{9D8B030D-6E8A-4147-A177-3AD203B41FA5}">
                      <a16:colId xmlns:a16="http://schemas.microsoft.com/office/drawing/2014/main" val="729622736"/>
                    </a:ext>
                  </a:extLst>
                </a:gridCol>
                <a:gridCol w="793401">
                  <a:extLst>
                    <a:ext uri="{9D8B030D-6E8A-4147-A177-3AD203B41FA5}">
                      <a16:colId xmlns:a16="http://schemas.microsoft.com/office/drawing/2014/main" val="4283427440"/>
                    </a:ext>
                  </a:extLst>
                </a:gridCol>
                <a:gridCol w="735348">
                  <a:extLst>
                    <a:ext uri="{9D8B030D-6E8A-4147-A177-3AD203B41FA5}">
                      <a16:colId xmlns:a16="http://schemas.microsoft.com/office/drawing/2014/main" val="2027400823"/>
                    </a:ext>
                  </a:extLst>
                </a:gridCol>
              </a:tblGrid>
              <a:tr h="429650">
                <a:tc>
                  <a:txBody>
                    <a:bodyPr/>
                    <a:lstStyle/>
                    <a:p>
                      <a:pPr algn="ctr" rtl="0" fontAlgn="base">
                        <a:lnSpc>
                          <a:spcPts val="1350"/>
                        </a:lnSpc>
                        <a:buNone/>
                      </a:pPr>
                      <a:r>
                        <a:rPr lang="en-US" sz="1200" b="0" dirty="0">
                          <a:effectLst/>
                        </a:rPr>
                        <a:t>Rate change</a:t>
                      </a:r>
                      <a:endParaRPr lang="en-US" sz="1200" b="0" i="0" dirty="0">
                        <a:effectLst/>
                        <a:latin typeface="Arial" panose="020B0604020202020204" pitchFamily="34" charset="0"/>
                      </a:endParaRPr>
                    </a:p>
                  </a:txBody>
                  <a:tcPr anchor="ctr">
                    <a:solidFill>
                      <a:schemeClr val="accent3">
                        <a:lumMod val="50000"/>
                      </a:schemeClr>
                    </a:solidFill>
                  </a:tcPr>
                </a:tc>
                <a:tc>
                  <a:txBody>
                    <a:bodyPr/>
                    <a:lstStyle/>
                    <a:p>
                      <a:pPr algn="ctr" rtl="0" fontAlgn="base">
                        <a:lnSpc>
                          <a:spcPts val="1350"/>
                        </a:lnSpc>
                        <a:buNone/>
                      </a:pPr>
                      <a:r>
                        <a:rPr lang="en-US" sz="1200" b="0" dirty="0">
                          <a:effectLst/>
                        </a:rPr>
                        <a:t>2019 to 2023 </a:t>
                      </a:r>
                      <a:endParaRPr lang="en-US" sz="1000" b="0" i="0" dirty="0">
                        <a:effectLst/>
                      </a:endParaRPr>
                    </a:p>
                  </a:txBody>
                  <a:tcPr anchor="ctr">
                    <a:solidFill>
                      <a:schemeClr val="accent3">
                        <a:lumMod val="50000"/>
                      </a:schemeClr>
                    </a:solidFill>
                  </a:tcPr>
                </a:tc>
                <a:tc>
                  <a:txBody>
                    <a:bodyPr/>
                    <a:lstStyle/>
                    <a:p>
                      <a:pPr algn="ctr" rtl="0" fontAlgn="base">
                        <a:lnSpc>
                          <a:spcPts val="1350"/>
                        </a:lnSpc>
                        <a:buNone/>
                      </a:pPr>
                      <a:r>
                        <a:rPr lang="en-US" sz="1200" b="0" dirty="0">
                          <a:effectLst/>
                        </a:rPr>
                        <a:t>2023 to 2024 </a:t>
                      </a:r>
                      <a:endParaRPr lang="en-US" sz="1000" b="0" i="0" dirty="0">
                        <a:effectLst/>
                      </a:endParaRPr>
                    </a:p>
                  </a:txBody>
                  <a:tcPr anchor="ctr">
                    <a:solidFill>
                      <a:schemeClr val="accent3">
                        <a:lumMod val="50000"/>
                      </a:schemeClr>
                    </a:solidFill>
                  </a:tcPr>
                </a:tc>
                <a:extLst>
                  <a:ext uri="{0D108BD9-81ED-4DB2-BD59-A6C34878D82A}">
                    <a16:rowId xmlns:a16="http://schemas.microsoft.com/office/drawing/2014/main" val="2106944922"/>
                  </a:ext>
                </a:extLst>
              </a:tr>
              <a:tr h="254520">
                <a:tc>
                  <a:txBody>
                    <a:bodyPr/>
                    <a:lstStyle/>
                    <a:p>
                      <a:pPr algn="l" rtl="0" fontAlgn="base">
                        <a:lnSpc>
                          <a:spcPts val="1350"/>
                        </a:lnSpc>
                        <a:buNone/>
                      </a:pPr>
                      <a:r>
                        <a:rPr lang="en-US" sz="1200" b="0" dirty="0">
                          <a:effectLst/>
                        </a:rPr>
                        <a:t>Black*</a:t>
                      </a:r>
                      <a:endParaRPr lang="en-US" sz="1200" b="0" i="0" dirty="0">
                        <a:effectLst/>
                      </a:endParaRPr>
                    </a:p>
                  </a:txBody>
                  <a:tcPr anchor="ctr"/>
                </a:tc>
                <a:tc>
                  <a:txBody>
                    <a:bodyPr/>
                    <a:lstStyle/>
                    <a:p>
                      <a:pPr algn="ctr" rtl="0" fontAlgn="base">
                        <a:lnSpc>
                          <a:spcPts val="1350"/>
                        </a:lnSpc>
                        <a:buNone/>
                      </a:pPr>
                      <a:r>
                        <a:rPr lang="en-US" sz="1200" b="0" dirty="0">
                          <a:solidFill>
                            <a:srgbClr val="A20000"/>
                          </a:solidFill>
                          <a:effectLst/>
                        </a:rPr>
                        <a:t>+210% </a:t>
                      </a:r>
                      <a:endParaRPr lang="en-US" sz="1200" b="0" i="0" dirty="0">
                        <a:solidFill>
                          <a:srgbClr val="A20000"/>
                        </a:solidFill>
                        <a:effectLst/>
                      </a:endParaRPr>
                    </a:p>
                  </a:txBody>
                  <a:tcPr anchor="ctr"/>
                </a:tc>
                <a:tc>
                  <a:txBody>
                    <a:bodyPr/>
                    <a:lstStyle/>
                    <a:p>
                      <a:pPr algn="ctr" rtl="0" fontAlgn="base">
                        <a:lnSpc>
                          <a:spcPts val="1350"/>
                        </a:lnSpc>
                        <a:buNone/>
                      </a:pPr>
                      <a:r>
                        <a:rPr lang="en-US" sz="1200" b="0" dirty="0">
                          <a:effectLst/>
                        </a:rPr>
                        <a:t>-37%</a:t>
                      </a:r>
                      <a:endParaRPr lang="en-US" sz="1200" b="0" i="0" dirty="0">
                        <a:effectLst/>
                      </a:endParaRPr>
                    </a:p>
                  </a:txBody>
                  <a:tcPr anchor="ctr"/>
                </a:tc>
                <a:extLst>
                  <a:ext uri="{0D108BD9-81ED-4DB2-BD59-A6C34878D82A}">
                    <a16:rowId xmlns:a16="http://schemas.microsoft.com/office/drawing/2014/main" val="357329321"/>
                  </a:ext>
                </a:extLst>
              </a:tr>
              <a:tr h="254520">
                <a:tc>
                  <a:txBody>
                    <a:bodyPr/>
                    <a:lstStyle/>
                    <a:p>
                      <a:pPr algn="l" rtl="0" fontAlgn="base">
                        <a:lnSpc>
                          <a:spcPts val="1350"/>
                        </a:lnSpc>
                        <a:buNone/>
                      </a:pPr>
                      <a:r>
                        <a:rPr lang="en-US" sz="1200" b="0" dirty="0">
                          <a:effectLst/>
                        </a:rPr>
                        <a:t>Hispanic </a:t>
                      </a:r>
                      <a:endParaRPr lang="en-US" sz="1200" b="0" i="0" dirty="0">
                        <a:effectLst/>
                      </a:endParaRPr>
                    </a:p>
                  </a:txBody>
                  <a:tcPr anchor="ctr"/>
                </a:tc>
                <a:tc>
                  <a:txBody>
                    <a:bodyPr/>
                    <a:lstStyle/>
                    <a:p>
                      <a:pPr algn="ctr" rtl="0" fontAlgn="base">
                        <a:lnSpc>
                          <a:spcPts val="1350"/>
                        </a:lnSpc>
                        <a:buNone/>
                      </a:pPr>
                      <a:r>
                        <a:rPr lang="en-US" sz="1200" b="0" dirty="0">
                          <a:solidFill>
                            <a:srgbClr val="A20000"/>
                          </a:solidFill>
                          <a:effectLst/>
                        </a:rPr>
                        <a:t>+200% </a:t>
                      </a:r>
                      <a:endParaRPr lang="en-US" sz="1200" b="0" i="0" dirty="0">
                        <a:solidFill>
                          <a:srgbClr val="A20000"/>
                        </a:solidFill>
                        <a:effectLst/>
                      </a:endParaRPr>
                    </a:p>
                  </a:txBody>
                  <a:tcPr anchor="ctr"/>
                </a:tc>
                <a:tc>
                  <a:txBody>
                    <a:bodyPr/>
                    <a:lstStyle/>
                    <a:p>
                      <a:pPr algn="ctr" rtl="0" fontAlgn="base">
                        <a:lnSpc>
                          <a:spcPts val="1350"/>
                        </a:lnSpc>
                        <a:buNone/>
                      </a:pPr>
                      <a:r>
                        <a:rPr lang="en-US" sz="1200" b="0" dirty="0">
                          <a:effectLst/>
                        </a:rPr>
                        <a:t>-46%</a:t>
                      </a:r>
                      <a:endParaRPr lang="en-US" sz="1200" b="0" i="0" dirty="0">
                        <a:effectLst/>
                      </a:endParaRPr>
                    </a:p>
                  </a:txBody>
                  <a:tcPr anchor="ctr"/>
                </a:tc>
                <a:extLst>
                  <a:ext uri="{0D108BD9-81ED-4DB2-BD59-A6C34878D82A}">
                    <a16:rowId xmlns:a16="http://schemas.microsoft.com/office/drawing/2014/main" val="1236301496"/>
                  </a:ext>
                </a:extLst>
              </a:tr>
              <a:tr h="254520">
                <a:tc>
                  <a:txBody>
                    <a:bodyPr/>
                    <a:lstStyle/>
                    <a:p>
                      <a:pPr algn="l" rtl="0" fontAlgn="base">
                        <a:lnSpc>
                          <a:spcPts val="1350"/>
                        </a:lnSpc>
                        <a:buNone/>
                      </a:pPr>
                      <a:r>
                        <a:rPr lang="en-US" sz="1200" b="0" dirty="0">
                          <a:effectLst/>
                        </a:rPr>
                        <a:t>American Indian* </a:t>
                      </a:r>
                      <a:endParaRPr lang="en-US" sz="1200" b="0" i="0" dirty="0">
                        <a:effectLst/>
                      </a:endParaRPr>
                    </a:p>
                  </a:txBody>
                  <a:tcPr anchor="ctr"/>
                </a:tc>
                <a:tc>
                  <a:txBody>
                    <a:bodyPr/>
                    <a:lstStyle/>
                    <a:p>
                      <a:pPr algn="ctr" rtl="0" fontAlgn="base">
                        <a:lnSpc>
                          <a:spcPts val="1350"/>
                        </a:lnSpc>
                        <a:buNone/>
                      </a:pPr>
                      <a:r>
                        <a:rPr lang="en-US" sz="1200" b="0" dirty="0">
                          <a:solidFill>
                            <a:srgbClr val="A20000"/>
                          </a:solidFill>
                          <a:effectLst/>
                        </a:rPr>
                        <a:t>+141% </a:t>
                      </a:r>
                      <a:endParaRPr lang="en-US" sz="1200" b="0" i="0" dirty="0">
                        <a:solidFill>
                          <a:srgbClr val="A20000"/>
                        </a:solidFill>
                        <a:effectLst/>
                      </a:endParaRPr>
                    </a:p>
                  </a:txBody>
                  <a:tcPr anchor="ctr"/>
                </a:tc>
                <a:tc>
                  <a:txBody>
                    <a:bodyPr/>
                    <a:lstStyle/>
                    <a:p>
                      <a:pPr algn="ctr" rtl="0" fontAlgn="base">
                        <a:lnSpc>
                          <a:spcPts val="1350"/>
                        </a:lnSpc>
                        <a:buNone/>
                      </a:pPr>
                      <a:r>
                        <a:rPr lang="en-US" sz="1200" b="0" dirty="0">
                          <a:effectLst/>
                        </a:rPr>
                        <a:t>-38%</a:t>
                      </a:r>
                      <a:endParaRPr lang="en-US" sz="1200" b="0" i="0" dirty="0">
                        <a:effectLst/>
                      </a:endParaRPr>
                    </a:p>
                  </a:txBody>
                  <a:tcPr anchor="ctr"/>
                </a:tc>
                <a:extLst>
                  <a:ext uri="{0D108BD9-81ED-4DB2-BD59-A6C34878D82A}">
                    <a16:rowId xmlns:a16="http://schemas.microsoft.com/office/drawing/2014/main" val="1090917045"/>
                  </a:ext>
                </a:extLst>
              </a:tr>
              <a:tr h="254520">
                <a:tc>
                  <a:txBody>
                    <a:bodyPr/>
                    <a:lstStyle/>
                    <a:p>
                      <a:pPr algn="l" rtl="0" fontAlgn="base">
                        <a:lnSpc>
                          <a:spcPts val="1350"/>
                        </a:lnSpc>
                        <a:buNone/>
                      </a:pPr>
                      <a:r>
                        <a:rPr lang="en-US" sz="1200" b="0" dirty="0">
                          <a:effectLst/>
                        </a:rPr>
                        <a:t>White* </a:t>
                      </a:r>
                      <a:endParaRPr lang="en-US" sz="1200" b="0" i="0" dirty="0">
                        <a:effectLst/>
                      </a:endParaRPr>
                    </a:p>
                  </a:txBody>
                  <a:tcPr anchor="ctr"/>
                </a:tc>
                <a:tc>
                  <a:txBody>
                    <a:bodyPr/>
                    <a:lstStyle/>
                    <a:p>
                      <a:pPr algn="ctr" rtl="0" fontAlgn="base">
                        <a:lnSpc>
                          <a:spcPts val="1350"/>
                        </a:lnSpc>
                        <a:buNone/>
                      </a:pPr>
                      <a:r>
                        <a:rPr lang="en-US" sz="1200" b="0" dirty="0">
                          <a:solidFill>
                            <a:srgbClr val="A20000"/>
                          </a:solidFill>
                          <a:effectLst/>
                        </a:rPr>
                        <a:t>+55% </a:t>
                      </a:r>
                      <a:endParaRPr lang="en-US" sz="1200" b="0" i="0" dirty="0">
                        <a:solidFill>
                          <a:srgbClr val="A20000"/>
                        </a:solidFill>
                        <a:effectLst/>
                      </a:endParaRPr>
                    </a:p>
                  </a:txBody>
                  <a:tcPr anchor="ctr"/>
                </a:tc>
                <a:tc>
                  <a:txBody>
                    <a:bodyPr/>
                    <a:lstStyle/>
                    <a:p>
                      <a:pPr algn="ctr" rtl="0" fontAlgn="base">
                        <a:lnSpc>
                          <a:spcPts val="1350"/>
                        </a:lnSpc>
                        <a:buNone/>
                      </a:pPr>
                      <a:r>
                        <a:rPr lang="en-US" sz="1200" b="0" dirty="0">
                          <a:effectLst/>
                        </a:rPr>
                        <a:t>-33%</a:t>
                      </a:r>
                      <a:endParaRPr lang="en-US" sz="1200" b="0" i="0" dirty="0">
                        <a:effectLst/>
                      </a:endParaRPr>
                    </a:p>
                  </a:txBody>
                  <a:tcPr anchor="ctr"/>
                </a:tc>
                <a:extLst>
                  <a:ext uri="{0D108BD9-81ED-4DB2-BD59-A6C34878D82A}">
                    <a16:rowId xmlns:a16="http://schemas.microsoft.com/office/drawing/2014/main" val="1175476053"/>
                  </a:ext>
                </a:extLst>
              </a:tr>
              <a:tr h="254520">
                <a:tc>
                  <a:txBody>
                    <a:bodyPr/>
                    <a:lstStyle/>
                    <a:p>
                      <a:pPr algn="l" rtl="0" fontAlgn="base">
                        <a:lnSpc>
                          <a:spcPts val="1350"/>
                        </a:lnSpc>
                        <a:buNone/>
                      </a:pPr>
                      <a:r>
                        <a:rPr lang="en-US" sz="1200" b="0" dirty="0">
                          <a:effectLst/>
                        </a:rPr>
                        <a:t>Asian* </a:t>
                      </a:r>
                      <a:endParaRPr lang="en-US" sz="1200" b="0" i="0" dirty="0">
                        <a:effectLst/>
                      </a:endParaRPr>
                    </a:p>
                  </a:txBody>
                  <a:tcPr anchor="ctr"/>
                </a:tc>
                <a:tc>
                  <a:txBody>
                    <a:bodyPr/>
                    <a:lstStyle/>
                    <a:p>
                      <a:pPr algn="ctr" rtl="0" fontAlgn="base">
                        <a:lnSpc>
                          <a:spcPts val="1350"/>
                        </a:lnSpc>
                        <a:buNone/>
                      </a:pPr>
                      <a:r>
                        <a:rPr lang="en-US" sz="1200" b="0" dirty="0">
                          <a:solidFill>
                            <a:srgbClr val="A20000"/>
                          </a:solidFill>
                          <a:effectLst/>
                        </a:rPr>
                        <a:t>+2% </a:t>
                      </a:r>
                      <a:endParaRPr lang="en-US" sz="1200" b="0" i="0" dirty="0">
                        <a:solidFill>
                          <a:srgbClr val="A20000"/>
                        </a:solidFill>
                        <a:effectLst/>
                      </a:endParaRPr>
                    </a:p>
                  </a:txBody>
                  <a:tcPr anchor="ctr"/>
                </a:tc>
                <a:tc>
                  <a:txBody>
                    <a:bodyPr/>
                    <a:lstStyle/>
                    <a:p>
                      <a:pPr algn="ctr" rtl="0" fontAlgn="base">
                        <a:lnSpc>
                          <a:spcPts val="1350"/>
                        </a:lnSpc>
                        <a:buNone/>
                      </a:pPr>
                      <a:r>
                        <a:rPr lang="en-US" sz="1200" b="0" dirty="0">
                          <a:solidFill>
                            <a:srgbClr val="A20000"/>
                          </a:solidFill>
                          <a:effectLst/>
                        </a:rPr>
                        <a:t>+7%</a:t>
                      </a:r>
                      <a:endParaRPr lang="en-US" sz="1200" b="0" i="0" dirty="0">
                        <a:solidFill>
                          <a:srgbClr val="A20000"/>
                        </a:solidFill>
                        <a:effectLst/>
                      </a:endParaRPr>
                    </a:p>
                  </a:txBody>
                  <a:tcPr anchor="ctr"/>
                </a:tc>
                <a:extLst>
                  <a:ext uri="{0D108BD9-81ED-4DB2-BD59-A6C34878D82A}">
                    <a16:rowId xmlns:a16="http://schemas.microsoft.com/office/drawing/2014/main" val="3021957120"/>
                  </a:ext>
                </a:extLst>
              </a:tr>
            </a:tbl>
          </a:graphicData>
        </a:graphic>
      </p:graphicFrame>
      <p:sp>
        <p:nvSpPr>
          <p:cNvPr id="11" name="TextBox 10">
            <a:extLst>
              <a:ext uri="{FF2B5EF4-FFF2-40B4-BE49-F238E27FC236}">
                <a16:creationId xmlns:a16="http://schemas.microsoft.com/office/drawing/2014/main" id="{04F19D39-869E-46C4-7D14-8AE9808DB512}"/>
              </a:ext>
            </a:extLst>
          </p:cNvPr>
          <p:cNvSpPr txBox="1"/>
          <p:nvPr/>
        </p:nvSpPr>
        <p:spPr>
          <a:xfrm>
            <a:off x="274320" y="5588423"/>
            <a:ext cx="1419726" cy="253916"/>
          </a:xfrm>
          <a:prstGeom prst="rect">
            <a:avLst/>
          </a:prstGeom>
          <a:noFill/>
        </p:spPr>
        <p:txBody>
          <a:bodyPr wrap="square" rtlCol="0">
            <a:spAutoFit/>
          </a:bodyPr>
          <a:lstStyle/>
          <a:p>
            <a:r>
              <a:rPr lang="en-US" sz="1050" dirty="0">
                <a:solidFill>
                  <a:schemeClr val="tx2"/>
                </a:solidFill>
                <a:latin typeface="Calibri" panose="020F0502020204030204" pitchFamily="34" charset="0"/>
              </a:rPr>
              <a:t>*</a:t>
            </a:r>
            <a:r>
              <a:rPr lang="en-US" sz="1000" dirty="0">
                <a:solidFill>
                  <a:schemeClr val="tx2"/>
                </a:solidFill>
              </a:rPr>
              <a:t>NH</a:t>
            </a:r>
            <a:r>
              <a:rPr lang="en-US" sz="1050" dirty="0">
                <a:solidFill>
                  <a:schemeClr val="tx2"/>
                </a:solidFill>
                <a:latin typeface="Calibri" panose="020F0502020204030204" pitchFamily="34" charset="0"/>
              </a:rPr>
              <a:t> = Non-Hispanic</a:t>
            </a:r>
            <a:endParaRPr lang="en-US" sz="1050" dirty="0">
              <a:solidFill>
                <a:schemeClr val="tx2"/>
              </a:solidFill>
            </a:endParaRPr>
          </a:p>
        </p:txBody>
      </p:sp>
      <p:sp>
        <p:nvSpPr>
          <p:cNvPr id="12" name="Text Placeholder 3">
            <a:extLst>
              <a:ext uri="{FF2B5EF4-FFF2-40B4-BE49-F238E27FC236}">
                <a16:creationId xmlns:a16="http://schemas.microsoft.com/office/drawing/2014/main" id="{DC221D1D-D59E-3251-7244-457085AC7BEA}"/>
              </a:ext>
            </a:extLst>
          </p:cNvPr>
          <p:cNvSpPr>
            <a:spLocks noGrp="1"/>
          </p:cNvSpPr>
          <p:nvPr>
            <p:ph type="body" sz="quarter" idx="10"/>
          </p:nvPr>
        </p:nvSpPr>
        <p:spPr>
          <a:xfrm>
            <a:off x="274320" y="6035040"/>
            <a:ext cx="8563554" cy="4142629"/>
          </a:xfrm>
          <a:prstGeom prst="rect">
            <a:avLst/>
          </a:prstGeom>
        </p:spPr>
        <p:txBody>
          <a:bodyPr/>
          <a:lstStyle/>
          <a:p>
            <a:pPr marL="0" indent="0">
              <a:buNone/>
            </a:pPr>
            <a:r>
              <a:rPr lang="en-US" sz="900" dirty="0">
                <a:latin typeface="+mn-lt"/>
              </a:rPr>
              <a:t>Technical Notes: </a:t>
            </a:r>
            <a:r>
              <a:rPr lang="en-US" sz="900" b="0" dirty="0">
                <a:latin typeface="+mn-lt"/>
              </a:rPr>
              <a:t>Rates are per 100,000 NC residents; All intent medication and drug overdose: X40-X44, X60-X64, Y10-Y14, X85 </a:t>
            </a:r>
          </a:p>
          <a:p>
            <a:pPr marL="0" indent="0">
              <a:lnSpc>
                <a:spcPct val="100000"/>
              </a:lnSpc>
              <a:spcBef>
                <a:spcPts val="0"/>
              </a:spcBef>
              <a:buNone/>
            </a:pPr>
            <a:r>
              <a:rPr lang="en-US" sz="900" dirty="0">
                <a:latin typeface="+mn-lt"/>
              </a:rPr>
              <a:t>Source: </a:t>
            </a:r>
            <a:r>
              <a:rPr lang="en-US" sz="900" b="0" dirty="0">
                <a:latin typeface="+mn-lt"/>
              </a:rPr>
              <a:t>Deaths-NC State Center for Health Statistics, Vital Statistics, 2015-2024; Population-NCHS, 2015-2024 </a:t>
            </a:r>
          </a:p>
          <a:p>
            <a:pPr marL="0" indent="0">
              <a:lnSpc>
                <a:spcPct val="100000"/>
              </a:lnSpc>
              <a:spcBef>
                <a:spcPts val="0"/>
              </a:spcBef>
              <a:buNone/>
            </a:pPr>
            <a:r>
              <a:rPr lang="en-US" sz="900" b="0" dirty="0">
                <a:latin typeface="+mn-lt"/>
              </a:rPr>
              <a:t>Analysis by Injury Epidemiology and Surveillance Unit</a:t>
            </a:r>
          </a:p>
        </p:txBody>
      </p:sp>
    </p:spTree>
    <p:extLst>
      <p:ext uri="{BB962C8B-B14F-4D97-AF65-F5344CB8AC3E}">
        <p14:creationId xmlns:p14="http://schemas.microsoft.com/office/powerpoint/2010/main" val="2785378918"/>
      </p:ext>
    </p:extLst>
  </p:cSld>
  <p:clrMapOvr>
    <a:masterClrMapping/>
  </p:clrMapOvr>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d78b2e4-9060-4309-b354-463fb93a4269">
      <Terms xmlns="http://schemas.microsoft.com/office/infopath/2007/PartnerControls"/>
    </lcf76f155ced4ddcb4097134ff3c332f>
    <TaxCatchAll xmlns="ea8af748-1d0b-4554-b403-23c5739642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A84DF9C38F85459C2FBB53EA3FC961" ma:contentTypeVersion="16" ma:contentTypeDescription="Create a new document." ma:contentTypeScope="" ma:versionID="56eed81f91c6e4c376543b78c52c3f3c">
  <xsd:schema xmlns:xsd="http://www.w3.org/2001/XMLSchema" xmlns:xs="http://www.w3.org/2001/XMLSchema" xmlns:p="http://schemas.microsoft.com/office/2006/metadata/properties" xmlns:ns2="bd78b2e4-9060-4309-b354-463fb93a4269" xmlns:ns3="ea8af748-1d0b-4554-b403-23c573964229" targetNamespace="http://schemas.microsoft.com/office/2006/metadata/properties" ma:root="true" ma:fieldsID="e371658e6c15dc6ceb77a667abadf544" ns2:_="" ns3:_="">
    <xsd:import namespace="bd78b2e4-9060-4309-b354-463fb93a4269"/>
    <xsd:import namespace="ea8af748-1d0b-4554-b403-23c57396422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78b2e4-9060-4309-b354-463fb93a4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af748-1d0b-4554-b403-23c57396422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57b129b-aecc-4f48-b65e-4752a1115b12}" ma:internalName="TaxCatchAll" ma:showField="CatchAllData" ma:web="ea8af748-1d0b-4554-b403-23c5739642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3D88C-3348-45EB-B075-20445B0EED91}">
  <ds:schemaRefs>
    <ds:schemaRef ds:uri="http://purl.org/dc/dcmitype/"/>
    <ds:schemaRef ds:uri="http://purl.org/dc/elements/1.1/"/>
    <ds:schemaRef ds:uri="http://schemas.openxmlformats.org/package/2006/metadata/core-properties"/>
    <ds:schemaRef ds:uri="ea8af748-1d0b-4554-b403-23c573964229"/>
    <ds:schemaRef ds:uri="bd78b2e4-9060-4309-b354-463fb93a4269"/>
    <ds:schemaRef ds:uri="http://schemas.microsoft.com/office/2006/documentManagement/types"/>
    <ds:schemaRef ds:uri="http://purl.org/dc/terms/"/>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DBEFA06-4E96-414D-9783-3CB788749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78b2e4-9060-4309-b354-463fb93a4269"/>
    <ds:schemaRef ds:uri="ea8af748-1d0b-4554-b403-23c5739642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281F3B-BF70-4553-B5B6-51CCDF4704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26360</TotalTime>
  <Words>7184</Words>
  <Application>Microsoft Office PowerPoint</Application>
  <PresentationFormat>On-screen Show (4:3)</PresentationFormat>
  <Paragraphs>455</Paragraphs>
  <Slides>43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Aptos Narrow</vt:lpstr>
      <vt:lpstr>Arial</vt:lpstr>
      <vt:lpstr>Calibri</vt:lpstr>
      <vt:lpstr>Courier New</vt:lpstr>
      <vt:lpstr>Franklin Gothic Demi Cond</vt:lpstr>
      <vt:lpstr>Franklin Gothic Medium</vt:lpstr>
      <vt:lpstr>Helvetica</vt:lpstr>
      <vt:lpstr>Nunito</vt:lpstr>
      <vt:lpstr>TransportNew</vt:lpstr>
      <vt:lpstr>6_Office Theme</vt:lpstr>
      <vt:lpstr>NC Overdose Data: Trends and Surveillance</vt:lpstr>
      <vt:lpstr>Technical Notes</vt:lpstr>
      <vt:lpstr>Overview </vt:lpstr>
      <vt:lpstr>Who are the people most impacted by the overdose epidemic? </vt:lpstr>
      <vt:lpstr>Overdose is the leading cause of injury death among North Carolina residents, 2024</vt:lpstr>
      <vt:lpstr>In 2024, an average of 8 North Carolinians died each day from an overdose.</vt:lpstr>
      <vt:lpstr>On average, every day in                      North Carolina, there are…</vt:lpstr>
      <vt:lpstr>Overdose death rates are highest among males,                           American Indians, and those 25-54 years old (2020-2024)</vt:lpstr>
      <vt:lpstr>In 2024, nearly all populations experienced a decrease in overdose deaths</vt:lpstr>
      <vt:lpstr>Despite the decrease in 2024, fatal overdose rates for many populations remain higher than rates were prior to the start of the COVID-19 pandemic</vt:lpstr>
      <vt:lpstr>Fatal overdose trends vary within populations, but rates are highest for males ages 25-44, regardless of race/ethnicity</vt:lpstr>
      <vt:lpstr>How are overdose events defined and what substances are involved?  </vt:lpstr>
      <vt:lpstr>96% of poisoning deaths in NC are medication/drug overdoses. </vt:lpstr>
      <vt:lpstr>In 2024, 95% of all overdoses were unintentional</vt:lpstr>
      <vt:lpstr>Illicitly manufactured fentanyl* remains the main contributor to overdose deaths</vt:lpstr>
      <vt:lpstr>Fentanyl*, a synthetic opioid, is   50 times stronger than heroin and 100 times stronger than morphine.   Fentanyl* was involved in 70% of overdose deaths among North Carolinians in 2024.</vt:lpstr>
      <vt:lpstr>Since 2020, fentanyl has been involved in 70% or more of overdose deaths in North Carolina</vt:lpstr>
      <vt:lpstr>What death data can’t tell us: </vt:lpstr>
      <vt:lpstr>Where do overdoses occur in North Carolina? </vt:lpstr>
      <vt:lpstr>Statewide, the overdose death rate from 2020-2024 was 35.5 deaths per 100,000 residents</vt:lpstr>
      <vt:lpstr>Overdose death rates are highest in rural counties</vt:lpstr>
      <vt:lpstr>What are the overdose trends over time in North Carolina? </vt:lpstr>
      <vt:lpstr>Overdose death rates in North Carolina  decreased in 2024</vt:lpstr>
      <vt:lpstr>ED overdose visit rates in North Carolina decreased in 2024</vt:lpstr>
      <vt:lpstr>What are factors that may have led to a person’s overdose? </vt:lpstr>
      <vt:lpstr>The “why?” behind an overdose can be both individual and systemic.  </vt:lpstr>
      <vt:lpstr>People are 50 times more likely to die of an opioid overdose in the two weeks post-incarceration than the general population.</vt:lpstr>
      <vt:lpstr>Preliminary findings linking housing shelter data to death records show that overdose was the most frequent cause     of death among people with a history of experiencing homelessness.  </vt:lpstr>
      <vt:lpstr>There are many things the data may not be able to tell us,   but NC-SUDORS offers additional insights into the circumstances leading to an overdose death.</vt:lpstr>
      <vt:lpstr>In 2024, 50% of overdose decedents had at least one documented interaction with a health care provider</vt:lpstr>
      <vt:lpstr>Although a bystander was known to be nearby for 55% of fatal overdoses, naloxone was only administered 24% of the time</vt:lpstr>
      <vt:lpstr>Three of four overdose deaths occurred at home</vt:lpstr>
      <vt:lpstr>One in four overdose decedents had a non-substance-related mental health disorder in 2024</vt:lpstr>
      <vt:lpstr>Most common non-substance-related mental health diagnoses among NC overdose decedents </vt:lpstr>
      <vt:lpstr>The route of drug administration changed from 2020 to 2024</vt:lpstr>
      <vt:lpstr>What is being done across North Carolina to address the overdose epidemic? </vt:lpstr>
      <vt:lpstr>The NC Opioid and Substance Use Action Plan (NC OSUAP) has seven focus areas to address the overdose epidemic:</vt:lpstr>
      <vt:lpstr>North Carolina Opioid and Prescription Drug Abuse Advisory Committee (OPDAAC)</vt:lpstr>
      <vt:lpstr>Email   SubstanceUseData @dhhs.nc.gov   to receive monthly data updates</vt:lpstr>
      <vt:lpstr>NC Overdose Epidemic Data</vt:lpstr>
      <vt:lpstr>NC-SUDORS resources</vt:lpstr>
      <vt:lpstr>IVPB Data Support available!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Smith, Sara J</cp:lastModifiedBy>
  <cp:revision>725</cp:revision>
  <cp:lastPrinted>2017-07-14T22:50:57Z</cp:lastPrinted>
  <dcterms:created xsi:type="dcterms:W3CDTF">2015-07-07T20:02:11Z</dcterms:created>
  <dcterms:modified xsi:type="dcterms:W3CDTF">2026-04-13T12:55:49Z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0x01010090A84DF9C38F85459C2FBB53EA3FC961</vt:lpwstr>
  </property>
</Properties>
</file>