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drawings/drawing1.xml" ContentType="application/vnd.openxmlformats-officedocument.drawingml.chartshapes+xml"/>
  <Override PartName="/ppt/notesSlides/notesSlide9.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drawings/drawing2.xml" ContentType="application/vnd.openxmlformats-officedocument.drawingml.chartshapes+xml"/>
  <Override PartName="/ppt/notesSlides/notesSlide10.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3.xml" ContentType="application/vnd.openxmlformats-officedocument.themeOverride+xml"/>
  <Override PartName="/ppt/drawings/drawing3.xml" ContentType="application/vnd.openxmlformats-officedocument.drawingml.chartshapes+xml"/>
  <Override PartName="/ppt/notesSlides/notesSlide11.xml" ContentType="application/vnd.openxmlformats-officedocument.presentationml.notesSlide+xml"/>
  <Override PartName="/ppt/charts/chart4.xml" ContentType="application/vnd.openxmlformats-officedocument.drawingml.chart+xml"/>
  <Override PartName="/ppt/theme/themeOverride4.xml" ContentType="application/vnd.openxmlformats-officedocument.themeOverride+xml"/>
  <Override PartName="/ppt/drawings/drawing4.xml" ContentType="application/vnd.openxmlformats-officedocument.drawingml.chartshapes+xml"/>
  <Override PartName="/ppt/notesSlides/notesSlide12.xml" ContentType="application/vnd.openxmlformats-officedocument.presentationml.notesSlide+xml"/>
  <Override PartName="/ppt/charts/chart5.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5.xml" ContentType="application/vnd.openxmlformats-officedocument.themeOverride+xml"/>
  <Override PartName="/ppt/drawings/drawing5.xml" ContentType="application/vnd.openxmlformats-officedocument.drawingml.chartshape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6.xml" ContentType="application/vnd.openxmlformats-officedocument.drawingml.chart+xml"/>
  <Override PartName="/ppt/charts/style5.xml" ContentType="application/vnd.ms-office.chartstyle+xml"/>
  <Override PartName="/ppt/charts/colors5.xml" ContentType="application/vnd.ms-office.chartcolorstyle+xml"/>
  <Override PartName="/ppt/theme/themeOverride6.xml" ContentType="application/vnd.openxmlformats-officedocument.themeOverride+xml"/>
  <Override PartName="/ppt/drawings/drawing6.xml" ContentType="application/vnd.openxmlformats-officedocument.drawingml.chartshapes+xml"/>
  <Override PartName="/ppt/notesSlides/notesSlide15.xml" ContentType="application/vnd.openxmlformats-officedocument.presentationml.notesSlide+xml"/>
  <Override PartName="/ppt/charts/chart7.xml" ContentType="application/vnd.openxmlformats-officedocument.drawingml.chart+xml"/>
  <Override PartName="/ppt/charts/style6.xml" ContentType="application/vnd.ms-office.chartstyle+xml"/>
  <Override PartName="/ppt/charts/colors6.xml" ContentType="application/vnd.ms-office.chartcolorstyle+xml"/>
  <Override PartName="/ppt/theme/themeOverride7.xml" ContentType="application/vnd.openxmlformats-officedocument.themeOverride+xml"/>
  <Override PartName="/ppt/drawings/drawing7.xml" ContentType="application/vnd.openxmlformats-officedocument.drawingml.chartshapes+xml"/>
  <Override PartName="/ppt/notesSlides/notesSlide16.xml" ContentType="application/vnd.openxmlformats-officedocument.presentationml.notesSlide+xml"/>
  <Override PartName="/ppt/charts/chart8.xml" ContentType="application/vnd.openxmlformats-officedocument.drawingml.chart+xml"/>
  <Override PartName="/ppt/charts/style7.xml" ContentType="application/vnd.ms-office.chartstyle+xml"/>
  <Override PartName="/ppt/charts/colors7.xml" ContentType="application/vnd.ms-office.chartcolorstyle+xml"/>
  <Override PartName="/ppt/theme/themeOverride8.xml" ContentType="application/vnd.openxmlformats-officedocument.themeOverride+xml"/>
  <Override PartName="/ppt/drawings/drawing8.xml" ContentType="application/vnd.openxmlformats-officedocument.drawingml.chartshapes+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rts/chart9.xml" ContentType="application/vnd.openxmlformats-officedocument.drawingml.chart+xml"/>
  <Override PartName="/ppt/charts/style8.xml" ContentType="application/vnd.ms-office.chartstyle+xml"/>
  <Override PartName="/ppt/charts/colors8.xml" ContentType="application/vnd.ms-office.chartcolorstyle+xml"/>
  <Override PartName="/ppt/theme/themeOverride9.xml" ContentType="application/vnd.openxmlformats-officedocument.themeOverride+xml"/>
  <Override PartName="/ppt/drawings/drawing9.xml" ContentType="application/vnd.openxmlformats-officedocument.drawingml.chartshapes+xml"/>
  <Override PartName="/ppt/notesSlides/notesSlide19.xml" ContentType="application/vnd.openxmlformats-officedocument.presentationml.notesSlide+xml"/>
  <Override PartName="/ppt/charts/chart10.xml" ContentType="application/vnd.openxmlformats-officedocument.drawingml.chart+xml"/>
  <Override PartName="/ppt/charts/style9.xml" ContentType="application/vnd.ms-office.chartstyle+xml"/>
  <Override PartName="/ppt/charts/colors9.xml" ContentType="application/vnd.ms-office.chartcolorstyle+xml"/>
  <Override PartName="/ppt/theme/themeOverride10.xml" ContentType="application/vnd.openxmlformats-officedocument.themeOverride+xml"/>
  <Override PartName="/ppt/drawings/drawing10.xml" ContentType="application/vnd.openxmlformats-officedocument.drawingml.chartshapes+xml"/>
  <Override PartName="/ppt/notesSlides/notesSlide20.xml" ContentType="application/vnd.openxmlformats-officedocument.presentationml.notesSlide+xml"/>
  <Override PartName="/ppt/charts/chart11.xml" ContentType="application/vnd.openxmlformats-officedocument.drawingml.chart+xml"/>
  <Override PartName="/ppt/charts/style10.xml" ContentType="application/vnd.ms-office.chartstyle+xml"/>
  <Override PartName="/ppt/charts/colors10.xml" ContentType="application/vnd.ms-office.chartcolorstyle+xml"/>
  <Override PartName="/ppt/theme/themeOverride11.xml" ContentType="application/vnd.openxmlformats-officedocument.themeOverride+xml"/>
  <Override PartName="/ppt/drawings/drawing11.xml" ContentType="application/vnd.openxmlformats-officedocument.drawingml.chartshapes+xml"/>
  <Override PartName="/ppt/notesSlides/notesSlide21.xml" ContentType="application/vnd.openxmlformats-officedocument.presentationml.notesSlide+xml"/>
  <Override PartName="/ppt/charts/chart12.xml" ContentType="application/vnd.openxmlformats-officedocument.drawingml.chart+xml"/>
  <Override PartName="/ppt/charts/style11.xml" ContentType="application/vnd.ms-office.chartstyle+xml"/>
  <Override PartName="/ppt/charts/colors11.xml" ContentType="application/vnd.ms-office.chartcolorstyle+xml"/>
  <Override PartName="/ppt/theme/themeOverride12.xml" ContentType="application/vnd.openxmlformats-officedocument.themeOverride+xml"/>
  <Override PartName="/ppt/drawings/drawing12.xml" ContentType="application/vnd.openxmlformats-officedocument.drawingml.chartshapes+xml"/>
  <Override PartName="/ppt/notesSlides/notesSlide22.xml" ContentType="application/vnd.openxmlformats-officedocument.presentationml.notesSlide+xml"/>
  <Override PartName="/ppt/charts/chart13.xml" ContentType="application/vnd.openxmlformats-officedocument.drawingml.chart+xml"/>
  <Override PartName="/ppt/charts/style12.xml" ContentType="application/vnd.ms-office.chartstyle+xml"/>
  <Override PartName="/ppt/charts/colors12.xml" ContentType="application/vnd.ms-office.chartcolorstyle+xml"/>
  <Override PartName="/ppt/theme/themeOverride13.xml" ContentType="application/vnd.openxmlformats-officedocument.themeOverride+xml"/>
  <Override PartName="/ppt/drawings/drawing13.xml" ContentType="application/vnd.openxmlformats-officedocument.drawingml.chartshapes+xml"/>
  <Override PartName="/ppt/notesSlides/notesSlide23.xml" ContentType="application/vnd.openxmlformats-officedocument.presentationml.notesSlide+xml"/>
  <Override PartName="/ppt/charts/chart14.xml" ContentType="application/vnd.openxmlformats-officedocument.drawingml.chart+xml"/>
  <Override PartName="/ppt/charts/style13.xml" ContentType="application/vnd.ms-office.chartstyle+xml"/>
  <Override PartName="/ppt/charts/colors13.xml" ContentType="application/vnd.ms-office.chartcolorstyle+xml"/>
  <Override PartName="/ppt/drawings/drawing14.xml" ContentType="application/vnd.openxmlformats-officedocument.drawingml.chartshapes+xml"/>
  <Override PartName="/ppt/notesSlides/notesSlide24.xml" ContentType="application/vnd.openxmlformats-officedocument.presentationml.notesSlide+xml"/>
  <Override PartName="/ppt/charts/chart15.xml" ContentType="application/vnd.openxmlformats-officedocument.drawingml.chart+xml"/>
  <Override PartName="/ppt/charts/style14.xml" ContentType="application/vnd.ms-office.chartstyle+xml"/>
  <Override PartName="/ppt/charts/colors14.xml" ContentType="application/vnd.ms-office.chartcolorstyle+xml"/>
  <Override PartName="/ppt/drawings/drawing15.xml" ContentType="application/vnd.openxmlformats-officedocument.drawingml.chartshapes+xml"/>
  <Override PartName="/ppt/notesSlides/notesSlide25.xml" ContentType="application/vnd.openxmlformats-officedocument.presentationml.notesSlide+xml"/>
  <Override PartName="/ppt/charts/chart16.xml" ContentType="application/vnd.openxmlformats-officedocument.drawingml.chart+xml"/>
  <Override PartName="/ppt/charts/style15.xml" ContentType="application/vnd.ms-office.chartstyle+xml"/>
  <Override PartName="/ppt/charts/colors15.xml" ContentType="application/vnd.ms-office.chartcolorstyle+xml"/>
  <Override PartName="/ppt/theme/themeOverride14.xml" ContentType="application/vnd.openxmlformats-officedocument.themeOverride+xml"/>
  <Override PartName="/ppt/drawings/drawing16.xml" ContentType="application/vnd.openxmlformats-officedocument.drawingml.chartshapes+xml"/>
  <Override PartName="/ppt/notesSlides/notesSlide26.xml" ContentType="application/vnd.openxmlformats-officedocument.presentationml.notesSlide+xml"/>
  <Override PartName="/ppt/charts/chart17.xml" ContentType="application/vnd.openxmlformats-officedocument.drawingml.chart+xml"/>
  <Override PartName="/ppt/charts/style16.xml" ContentType="application/vnd.ms-office.chartstyle+xml"/>
  <Override PartName="/ppt/charts/colors16.xml" ContentType="application/vnd.ms-office.chartcolorstyle+xml"/>
  <Override PartName="/ppt/drawings/drawing17.xml" ContentType="application/vnd.openxmlformats-officedocument.drawingml.chartshapes+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charts/chart18.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9.xml" ContentType="application/vnd.openxmlformats-officedocument.drawingml.chart+xml"/>
  <Override PartName="/ppt/charts/style18.xml" ContentType="application/vnd.ms-office.chartstyle+xml"/>
  <Override PartName="/ppt/charts/colors18.xml" ContentType="application/vnd.ms-office.chartcolorstyle+xml"/>
  <Override PartName="/ppt/notesSlides/notesSlide31.xml" ContentType="application/vnd.openxmlformats-officedocument.presentationml.notesSlide+xml"/>
  <Override PartName="/ppt/charts/chart20.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1.xml" ContentType="application/vnd.openxmlformats-officedocument.drawingml.chart+xml"/>
  <Override PartName="/ppt/charts/style20.xml" ContentType="application/vnd.ms-office.chartstyle+xml"/>
  <Override PartName="/ppt/charts/colors20.xml" ContentType="application/vnd.ms-office.chartcolorstyle+xml"/>
  <Override PartName="/ppt/charts/chart22.xml" ContentType="application/vnd.openxmlformats-officedocument.drawingml.chart+xml"/>
  <Override PartName="/ppt/charts/style21.xml" ContentType="application/vnd.ms-office.chartstyle+xml"/>
  <Override PartName="/ppt/charts/colors21.xml" ContentType="application/vnd.ms-office.chartcolorstyl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4"/>
  </p:sldMasterIdLst>
  <p:notesMasterIdLst>
    <p:notesMasterId r:id="rId53"/>
  </p:notesMasterIdLst>
  <p:handoutMasterIdLst>
    <p:handoutMasterId r:id="rId54"/>
  </p:handoutMasterIdLst>
  <p:sldIdLst>
    <p:sldId id="448" r:id="rId5"/>
    <p:sldId id="462" r:id="rId6"/>
    <p:sldId id="474" r:id="rId7"/>
    <p:sldId id="509" r:id="rId8"/>
    <p:sldId id="471" r:id="rId9"/>
    <p:sldId id="475" r:id="rId10"/>
    <p:sldId id="476" r:id="rId11"/>
    <p:sldId id="510" r:id="rId12"/>
    <p:sldId id="521" r:id="rId13"/>
    <p:sldId id="520" r:id="rId14"/>
    <p:sldId id="522" r:id="rId15"/>
    <p:sldId id="523" r:id="rId16"/>
    <p:sldId id="481" r:id="rId17"/>
    <p:sldId id="524" r:id="rId18"/>
    <p:sldId id="483" r:id="rId19"/>
    <p:sldId id="525" r:id="rId20"/>
    <p:sldId id="526" r:id="rId21"/>
    <p:sldId id="527" r:id="rId22"/>
    <p:sldId id="487" r:id="rId23"/>
    <p:sldId id="488" r:id="rId24"/>
    <p:sldId id="528" r:id="rId25"/>
    <p:sldId id="529" r:id="rId26"/>
    <p:sldId id="530" r:id="rId27"/>
    <p:sldId id="504" r:id="rId28"/>
    <p:sldId id="531" r:id="rId29"/>
    <p:sldId id="517" r:id="rId30"/>
    <p:sldId id="493" r:id="rId31"/>
    <p:sldId id="494" r:id="rId32"/>
    <p:sldId id="511" r:id="rId33"/>
    <p:sldId id="518" r:id="rId34"/>
    <p:sldId id="495" r:id="rId35"/>
    <p:sldId id="496" r:id="rId36"/>
    <p:sldId id="507" r:id="rId37"/>
    <p:sldId id="506" r:id="rId38"/>
    <p:sldId id="497" r:id="rId39"/>
    <p:sldId id="503" r:id="rId40"/>
    <p:sldId id="498" r:id="rId41"/>
    <p:sldId id="499" r:id="rId42"/>
    <p:sldId id="513" r:id="rId43"/>
    <p:sldId id="514" r:id="rId44"/>
    <p:sldId id="515" r:id="rId45"/>
    <p:sldId id="516" r:id="rId46"/>
    <p:sldId id="500" r:id="rId47"/>
    <p:sldId id="502" r:id="rId48"/>
    <p:sldId id="512" r:id="rId49"/>
    <p:sldId id="501" r:id="rId50"/>
    <p:sldId id="519" r:id="rId51"/>
    <p:sldId id="508" r:id="rId52"/>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F8B0031-A185-C138-D660-B95BB2308298}" name="Jones, Jim" initials="JJ" userId="S::Jim.Jones@dhhs.nc.gov::caa01b78-bb3f-4558-94c1-0e5d910d4519" providerId="AD"/>
  <p188:author id="{8EEC2F5F-E1A1-C008-769A-4B9D4AF48D41}" name="West, Tyler A" initials="TW" userId="S::Tyler.A.West@dhhs.nc.gov::2cf3f5f0-cb01-4180-a166-0af6be231e1c" providerId="AD"/>
  <p188:author id="{A219729F-E8C6-2552-6DB9-7D75372C1844}" name="Welch, Meredith A" initials="WMA" userId="S-1-5-21-2744878847-1876734302-662453930-1018843"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Lerche, Julia K" initials="LJK" lastIdx="9"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C93D5"/>
    <a:srgbClr val="007889"/>
    <a:srgbClr val="7A2A83"/>
    <a:srgbClr val="008AAF"/>
    <a:srgbClr val="17375E"/>
    <a:srgbClr val="7C2B85"/>
    <a:srgbClr val="4D3B63"/>
    <a:srgbClr val="267300"/>
    <a:srgbClr val="674E83"/>
    <a:srgbClr val="886CA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268" autoAdjust="0"/>
    <p:restoredTop sz="87843" autoAdjust="0"/>
  </p:normalViewPr>
  <p:slideViewPr>
    <p:cSldViewPr snapToGrid="0">
      <p:cViewPr varScale="1">
        <p:scale>
          <a:sx n="97" d="100"/>
          <a:sy n="97" d="100"/>
        </p:scale>
        <p:origin x="2142" y="84"/>
      </p:cViewPr>
      <p:guideLst>
        <p:guide orient="horz" pos="2160"/>
        <p:guide pos="2880"/>
      </p:guideLst>
    </p:cSldViewPr>
  </p:slideViewPr>
  <p:notesTextViewPr>
    <p:cViewPr>
      <p:scale>
        <a:sx n="100" d="100"/>
        <a:sy n="100" d="100"/>
      </p:scale>
      <p:origin x="0" y="0"/>
    </p:cViewPr>
  </p:notesTextViewPr>
  <p:sorterViewPr>
    <p:cViewPr>
      <p:scale>
        <a:sx n="110" d="100"/>
        <a:sy n="110" d="100"/>
      </p:scale>
      <p:origin x="0" y="0"/>
    </p:cViewPr>
  </p:sorterViewPr>
  <p:notesViewPr>
    <p:cSldViewPr snapToGrid="0">
      <p:cViewPr varScale="1">
        <p:scale>
          <a:sx n="79" d="100"/>
          <a:sy n="79" d="100"/>
        </p:scale>
        <p:origin x="2988" y="10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commentAuthors" Target="commentAuthor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notesMaster" Target="notesMasters/notesMaster1.xml"/><Relationship Id="rId58" Type="http://schemas.openxmlformats.org/officeDocument/2006/relationships/theme" Target="theme/theme1.xml"/><Relationship Id="rId5" Type="http://schemas.openxmlformats.org/officeDocument/2006/relationships/slide" Target="slides/slide1.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tableStyles" Target="tableStyle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viewProps" Target="viewProps.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microsoft.com/office/2018/10/relationships/authors" Target="authors.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5" Type="http://schemas.openxmlformats.org/officeDocument/2006/relationships/chartUserShapes" Target="../drawings/drawing1.xml"/><Relationship Id="rId4" Type="http://schemas.openxmlformats.org/officeDocument/2006/relationships/oleObject" Target="NULL" TargetMode="External"/></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5" Type="http://schemas.openxmlformats.org/officeDocument/2006/relationships/chartUserShapes" Target="../drawings/drawing2.xml"/><Relationship Id="rId4" Type="http://schemas.openxmlformats.org/officeDocument/2006/relationships/package" Target="../embeddings/Microsoft_Excel_Worksheet.xlsx"/></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3.xml"/><Relationship Id="rId1" Type="http://schemas.microsoft.com/office/2011/relationships/chartStyle" Target="style3.xml"/><Relationship Id="rId5" Type="http://schemas.openxmlformats.org/officeDocument/2006/relationships/chartUserShapes" Target="../drawings/drawing3.xml"/><Relationship Id="rId4" Type="http://schemas.openxmlformats.org/officeDocument/2006/relationships/oleObject" Target="file:///\\WV5DPHSIXFS01P\Share_IV\IVP\Epi\4.%20Core%20Injury\Core%20Slides\Violence\Suicide_SelfHarm\Suicide_SelfHarm%20Template.xlsx" TargetMode="External"/></Relationships>
</file>

<file path=ppt/charts/_rels/chart4.xml.rels><?xml version="1.0" encoding="UTF-8" standalone="yes"?>
<Relationships xmlns="http://schemas.openxmlformats.org/package/2006/relationships"><Relationship Id="rId3" Type="http://schemas.openxmlformats.org/officeDocument/2006/relationships/chartUserShapes" Target="../drawings/drawing4.xml"/><Relationship Id="rId2" Type="http://schemas.openxmlformats.org/officeDocument/2006/relationships/oleObject" Target="file:///\\WV5DPHSIXFS01P\Share_IV\IVP\Epi\4.%20Core%20Injury\Core%20Slides\Violence\Suicide_SelfHarm\Suicide_SelfHarm%20Template.xlsx" TargetMode="External"/><Relationship Id="rId1" Type="http://schemas.openxmlformats.org/officeDocument/2006/relationships/themeOverride" Target="../theme/themeOverride4.xml"/></Relationships>
</file>

<file path=ppt/charts/_rels/chart5.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4.xml"/><Relationship Id="rId1" Type="http://schemas.microsoft.com/office/2011/relationships/chartStyle" Target="style4.xml"/><Relationship Id="rId5" Type="http://schemas.openxmlformats.org/officeDocument/2006/relationships/chartUserShapes" Target="../drawings/drawing5.xml"/><Relationship Id="rId4" Type="http://schemas.openxmlformats.org/officeDocument/2006/relationships/package" Target="../embeddings/Microsoft_Excel_Worksheet1.xlsx"/></Relationships>
</file>

<file path=ppt/charts/_rels/chart6.xml.rels><?xml version="1.0" encoding="UTF-8" standalone="yes"?>
<Relationships xmlns="http://schemas.openxmlformats.org/package/2006/relationships"><Relationship Id="rId3" Type="http://schemas.openxmlformats.org/officeDocument/2006/relationships/themeOverride" Target="../theme/themeOverride6.xml"/><Relationship Id="rId2" Type="http://schemas.microsoft.com/office/2011/relationships/chartColorStyle" Target="colors5.xml"/><Relationship Id="rId1" Type="http://schemas.microsoft.com/office/2011/relationships/chartStyle" Target="style5.xml"/><Relationship Id="rId5" Type="http://schemas.openxmlformats.org/officeDocument/2006/relationships/chartUserShapes" Target="../drawings/drawing6.xml"/><Relationship Id="rId4" Type="http://schemas.openxmlformats.org/officeDocument/2006/relationships/oleObject" Target="file:///\\WV5DPHSIXFS01P\Share_IV\IVP\Epi\4.%20Core%20Injury\Core%20Slides\Violence\Suicide_SelfHarm\Suicide_SelfHarm%20Template.xlsx" TargetMode="External"/></Relationships>
</file>

<file path=ppt/charts/_rels/chart7.xml.rels><?xml version="1.0" encoding="UTF-8" standalone="yes"?>
<Relationships xmlns="http://schemas.openxmlformats.org/package/2006/relationships"><Relationship Id="rId3" Type="http://schemas.openxmlformats.org/officeDocument/2006/relationships/themeOverride" Target="../theme/themeOverride7.xml"/><Relationship Id="rId2" Type="http://schemas.microsoft.com/office/2011/relationships/chartColorStyle" Target="colors6.xml"/><Relationship Id="rId1" Type="http://schemas.microsoft.com/office/2011/relationships/chartStyle" Target="style6.xml"/><Relationship Id="rId5" Type="http://schemas.openxmlformats.org/officeDocument/2006/relationships/chartUserShapes" Target="../drawings/drawing7.xml"/><Relationship Id="rId4" Type="http://schemas.openxmlformats.org/officeDocument/2006/relationships/package" Target="../embeddings/Microsoft_Excel_Worksheet2.xlsx"/></Relationships>
</file>

<file path=ppt/charts/_rels/chart8.xml.rels><?xml version="1.0" encoding="UTF-8" standalone="yes"?>
<Relationships xmlns="http://schemas.openxmlformats.org/package/2006/relationships"><Relationship Id="rId3" Type="http://schemas.openxmlformats.org/officeDocument/2006/relationships/themeOverride" Target="../theme/themeOverride8.xml"/><Relationship Id="rId2" Type="http://schemas.microsoft.com/office/2011/relationships/chartColorStyle" Target="colors7.xml"/><Relationship Id="rId1" Type="http://schemas.microsoft.com/office/2011/relationships/chartStyle" Target="style7.xml"/><Relationship Id="rId5" Type="http://schemas.openxmlformats.org/officeDocument/2006/relationships/chartUserShapes" Target="../drawings/drawing8.xml"/><Relationship Id="rId4" Type="http://schemas.openxmlformats.org/officeDocument/2006/relationships/package" Target="../embeddings/Microsoft_Excel_Worksheet3.xlsx"/></Relationships>
</file>

<file path=ppt/charts/_rels/chart9.xml.rels><?xml version="1.0" encoding="UTF-8" standalone="yes"?>
<Relationships xmlns="http://schemas.openxmlformats.org/package/2006/relationships"><Relationship Id="rId3" Type="http://schemas.openxmlformats.org/officeDocument/2006/relationships/themeOverride" Target="../theme/themeOverride9.xml"/><Relationship Id="rId2" Type="http://schemas.microsoft.com/office/2011/relationships/chartColorStyle" Target="colors8.xml"/><Relationship Id="rId1" Type="http://schemas.microsoft.com/office/2011/relationships/chartStyle" Target="style8.xml"/><Relationship Id="rId5" Type="http://schemas.openxmlformats.org/officeDocument/2006/relationships/chartUserShapes" Target="../drawings/drawing9.xml"/><Relationship Id="rId4" Type="http://schemas.openxmlformats.org/officeDocument/2006/relationships/oleObject" Target="file:///\\WV5DPHSIXFS01P\Share_IV\IVP\Epi\4.%20Core%20Injury\Core%20Slides\Violence\Suicide_SelfHarm\Suicide_SelfHarm%20Template.xlsx" TargetMode="External"/></Relationships>
</file>

<file path=ppt/charts/_rels/chart10.xml.rels><?xml version="1.0" encoding="UTF-8" standalone="yes"?>
<Relationships xmlns="http://schemas.openxmlformats.org/package/2006/relationships"><Relationship Id="rId3" Type="http://schemas.openxmlformats.org/officeDocument/2006/relationships/themeOverride" Target="../theme/themeOverride10.xml"/><Relationship Id="rId2" Type="http://schemas.microsoft.com/office/2011/relationships/chartColorStyle" Target="colors9.xml"/><Relationship Id="rId1" Type="http://schemas.microsoft.com/office/2011/relationships/chartStyle" Target="style9.xml"/><Relationship Id="rId5" Type="http://schemas.openxmlformats.org/officeDocument/2006/relationships/chartUserShapes" Target="../drawings/drawing10.xml"/><Relationship Id="rId4" Type="http://schemas.openxmlformats.org/officeDocument/2006/relationships/oleObject" Target="NULL" TargetMode="External"/></Relationships>
</file>

<file path=ppt/charts/_rels/chart11.xml.rels><?xml version="1.0" encoding="UTF-8" standalone="yes"?>
<Relationships xmlns="http://schemas.openxmlformats.org/package/2006/relationships"><Relationship Id="rId3" Type="http://schemas.openxmlformats.org/officeDocument/2006/relationships/themeOverride" Target="../theme/themeOverride11.xml"/><Relationship Id="rId2" Type="http://schemas.microsoft.com/office/2011/relationships/chartColorStyle" Target="colors10.xml"/><Relationship Id="rId1" Type="http://schemas.microsoft.com/office/2011/relationships/chartStyle" Target="style10.xml"/><Relationship Id="rId5" Type="http://schemas.openxmlformats.org/officeDocument/2006/relationships/chartUserShapes" Target="../drawings/drawing11.xml"/><Relationship Id="rId4" Type="http://schemas.openxmlformats.org/officeDocument/2006/relationships/package" Target="../embeddings/Microsoft_Excel_Worksheet4.xlsx"/></Relationships>
</file>

<file path=ppt/charts/_rels/chart12.xml.rels><?xml version="1.0" encoding="UTF-8" standalone="yes"?>
<Relationships xmlns="http://schemas.openxmlformats.org/package/2006/relationships"><Relationship Id="rId3" Type="http://schemas.openxmlformats.org/officeDocument/2006/relationships/themeOverride" Target="../theme/themeOverride12.xml"/><Relationship Id="rId2" Type="http://schemas.microsoft.com/office/2011/relationships/chartColorStyle" Target="colors11.xml"/><Relationship Id="rId1" Type="http://schemas.microsoft.com/office/2011/relationships/chartStyle" Target="style11.xml"/><Relationship Id="rId5" Type="http://schemas.openxmlformats.org/officeDocument/2006/relationships/chartUserShapes" Target="../drawings/drawing12.xml"/><Relationship Id="rId4" Type="http://schemas.openxmlformats.org/officeDocument/2006/relationships/oleObject" Target="NULL" TargetMode="External"/></Relationships>
</file>

<file path=ppt/charts/_rels/chart13.xml.rels><?xml version="1.0" encoding="UTF-8" standalone="yes"?>
<Relationships xmlns="http://schemas.openxmlformats.org/package/2006/relationships"><Relationship Id="rId3" Type="http://schemas.openxmlformats.org/officeDocument/2006/relationships/themeOverride" Target="../theme/themeOverride13.xml"/><Relationship Id="rId2" Type="http://schemas.microsoft.com/office/2011/relationships/chartColorStyle" Target="colors12.xml"/><Relationship Id="rId1" Type="http://schemas.microsoft.com/office/2011/relationships/chartStyle" Target="style12.xml"/><Relationship Id="rId5" Type="http://schemas.openxmlformats.org/officeDocument/2006/relationships/chartUserShapes" Target="../drawings/drawing13.xml"/><Relationship Id="rId4" Type="http://schemas.openxmlformats.org/officeDocument/2006/relationships/oleObject" Target="file:///\\WV5DPHSIXFS01P\Share_IV\IVP\Epi\4.%20Core%20Injury\Core%20Slides\Violence\Suicide_SelfHarm\Suicide_SelfHarm%20Template.xlsx" TargetMode="External"/></Relationships>
</file>

<file path=ppt/charts/_rels/chart14.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13.xml"/><Relationship Id="rId1" Type="http://schemas.microsoft.com/office/2011/relationships/chartStyle" Target="style13.xml"/><Relationship Id="rId4" Type="http://schemas.openxmlformats.org/officeDocument/2006/relationships/chartUserShapes" Target="../drawings/drawing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14.xml"/><Relationship Id="rId1" Type="http://schemas.microsoft.com/office/2011/relationships/chartStyle" Target="style14.xml"/><Relationship Id="rId4" Type="http://schemas.openxmlformats.org/officeDocument/2006/relationships/chartUserShapes" Target="../drawings/drawing15.xml"/></Relationships>
</file>

<file path=ppt/charts/_rels/chart16.xml.rels><?xml version="1.0" encoding="UTF-8" standalone="yes"?>
<Relationships xmlns="http://schemas.openxmlformats.org/package/2006/relationships"><Relationship Id="rId3" Type="http://schemas.openxmlformats.org/officeDocument/2006/relationships/themeOverride" Target="../theme/themeOverride14.xml"/><Relationship Id="rId2" Type="http://schemas.microsoft.com/office/2011/relationships/chartColorStyle" Target="colors15.xml"/><Relationship Id="rId1" Type="http://schemas.microsoft.com/office/2011/relationships/chartStyle" Target="style15.xml"/><Relationship Id="rId5" Type="http://schemas.openxmlformats.org/officeDocument/2006/relationships/chartUserShapes" Target="../drawings/drawing16.xml"/><Relationship Id="rId4" Type="http://schemas.openxmlformats.org/officeDocument/2006/relationships/oleObject" Target="file:///\\WV5DPHSIXFS01P\Share_IV\IVP\Epi\4.%20Core%20Injury\Core%20Slides\Violence\Suicide_SelfHarm\Suicide_SelfHarm%20Template.xlsx" TargetMode="External"/></Relationships>
</file>

<file path=ppt/charts/_rels/chart17.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16.xml"/><Relationship Id="rId1" Type="http://schemas.microsoft.com/office/2011/relationships/chartStyle" Target="style16.xml"/><Relationship Id="rId4" Type="http://schemas.openxmlformats.org/officeDocument/2006/relationships/chartUserShapes" Target="../drawings/drawing17.xml"/></Relationships>
</file>

<file path=ppt/charts/_rels/chart18.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17.xml"/><Relationship Id="rId1" Type="http://schemas.microsoft.com/office/2011/relationships/chartStyle" Target="style17.xml"/></Relationships>
</file>

<file path=ppt/charts/_rels/chart19.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18.xml"/><Relationship Id="rId1" Type="http://schemas.microsoft.com/office/2011/relationships/chartStyle" Target="style18.xml"/></Relationships>
</file>

<file path=ppt/charts/_rels/chart20.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19.xml"/><Relationship Id="rId1" Type="http://schemas.microsoft.com/office/2011/relationships/chartStyle" Target="style19.xml"/></Relationships>
</file>

<file path=ppt/charts/_rels/chart21.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20.xml"/><Relationship Id="rId1" Type="http://schemas.microsoft.com/office/2011/relationships/chartStyle" Target="style20.xml"/></Relationships>
</file>

<file path=ppt/charts/_rels/chart22.xml.rels><?xml version="1.0" encoding="UTF-8" standalone="yes"?>
<Relationships xmlns="http://schemas.openxmlformats.org/package/2006/relationships"><Relationship Id="rId3" Type="http://schemas.openxmlformats.org/officeDocument/2006/relationships/oleObject" Target="NULL" TargetMode="External"/><Relationship Id="rId2" Type="http://schemas.microsoft.com/office/2011/relationships/chartColorStyle" Target="colors21.xml"/><Relationship Id="rId1" Type="http://schemas.microsoft.com/office/2011/relationships/chartStyle" Target="style2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44573267772852826"/>
          <c:y val="3.7546814570121601E-2"/>
          <c:w val="0.54257559249658105"/>
          <c:h val="0.80068579447128996"/>
        </c:manualLayout>
      </c:layout>
      <c:barChart>
        <c:barDir val="bar"/>
        <c:grouping val="clustered"/>
        <c:varyColors val="0"/>
        <c:ser>
          <c:idx val="0"/>
          <c:order val="0"/>
          <c:spPr>
            <a:solidFill>
              <a:srgbClr val="949494"/>
            </a:solidFill>
            <a:ln>
              <a:noFill/>
            </a:ln>
            <a:effectLst/>
          </c:spPr>
          <c:invertIfNegative val="0"/>
          <c:dPt>
            <c:idx val="0"/>
            <c:invertIfNegative val="0"/>
            <c:bubble3D val="0"/>
            <c:spPr>
              <a:solidFill>
                <a:srgbClr val="E46C0A"/>
              </a:solidFill>
              <a:ln>
                <a:noFill/>
              </a:ln>
              <a:effectLst/>
            </c:spPr>
            <c:extLst>
              <c:ext xmlns:c16="http://schemas.microsoft.com/office/drawing/2014/chart" uri="{C3380CC4-5D6E-409C-BE32-E72D297353CC}">
                <c16:uniqueId val="{00000001-D8B7-4E9D-8DE2-FFB688C2AF89}"/>
              </c:ext>
            </c:extLst>
          </c:dPt>
          <c:dLbls>
            <c:numFmt formatCode="#,##0&quot;%&quot;" sourceLinked="0"/>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ysClr val="windowText" lastClr="000000"/>
                    </a:solidFill>
                    <a:latin typeface="Franklin Gothic Demi Cond" panose="020B07060304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('Core Slide Template'!$P$35:$P$43,'Core Slide Template'!$P$55)</c:f>
              <c:strCache>
                <c:ptCount val="10"/>
                <c:pt idx="0">
                  <c:v>Firearm</c:v>
                </c:pt>
                <c:pt idx="1">
                  <c:v>Hanging, strangulation, suffocation</c:v>
                </c:pt>
                <c:pt idx="2">
                  <c:v>Poisoning</c:v>
                </c:pt>
                <c:pt idx="3">
                  <c:v>Sharp instrument</c:v>
                </c:pt>
                <c:pt idx="4">
                  <c:v>Fall</c:v>
                </c:pt>
                <c:pt idx="5">
                  <c:v>Motor Vehicle, including buses, motorcycles</c:v>
                </c:pt>
                <c:pt idx="6">
                  <c:v>Drowning</c:v>
                </c:pt>
                <c:pt idx="7">
                  <c:v>Fire or burns</c:v>
                </c:pt>
                <c:pt idx="8">
                  <c:v>Other transport vehicle, (e.g., trains, planes, boats)</c:v>
                </c:pt>
                <c:pt idx="9">
                  <c:v>Other/Unknown Weapon</c:v>
                </c:pt>
              </c:strCache>
            </c:strRef>
          </c:cat>
          <c:val>
            <c:numRef>
              <c:f>('Core Slide Template'!$R$35:$R$43,'Core Slide Template'!$R$55)</c:f>
              <c:numCache>
                <c:formatCode>General</c:formatCode>
                <c:ptCount val="10"/>
                <c:pt idx="0">
                  <c:v>59.967242202961849</c:v>
                </c:pt>
                <c:pt idx="1">
                  <c:v>22.166109329147616</c:v>
                </c:pt>
                <c:pt idx="2">
                  <c:v>12.61857640073705</c:v>
                </c:pt>
                <c:pt idx="3">
                  <c:v>1.6651880161059169</c:v>
                </c:pt>
                <c:pt idx="4">
                  <c:v>1.3239609636251961</c:v>
                </c:pt>
                <c:pt idx="5">
                  <c:v>0.71657681020951336</c:v>
                </c:pt>
                <c:pt idx="6">
                  <c:v>0.60738415341568286</c:v>
                </c:pt>
                <c:pt idx="7">
                  <c:v>0.44359516822493683</c:v>
                </c:pt>
                <c:pt idx="8">
                  <c:v>0.36170067562956393</c:v>
                </c:pt>
                <c:pt idx="9" formatCode="0.00">
                  <c:v>8.1894492595395718E-2</c:v>
                </c:pt>
              </c:numCache>
            </c:numRef>
          </c:val>
          <c:extLst>
            <c:ext xmlns:c16="http://schemas.microsoft.com/office/drawing/2014/chart" uri="{C3380CC4-5D6E-409C-BE32-E72D297353CC}">
              <c16:uniqueId val="{00000002-D8B7-4E9D-8DE2-FFB688C2AF89}"/>
            </c:ext>
          </c:extLst>
        </c:ser>
        <c:dLbls>
          <c:showLegendKey val="0"/>
          <c:showVal val="0"/>
          <c:showCatName val="0"/>
          <c:showSerName val="0"/>
          <c:showPercent val="0"/>
          <c:showBubbleSize val="0"/>
        </c:dLbls>
        <c:gapWidth val="30"/>
        <c:axId val="461441200"/>
        <c:axId val="461438576"/>
      </c:barChart>
      <c:catAx>
        <c:axId val="461441200"/>
        <c:scaling>
          <c:orientation val="maxMin"/>
        </c:scaling>
        <c:delete val="0"/>
        <c:axPos val="l"/>
        <c:numFmt formatCode="General" sourceLinked="1"/>
        <c:majorTickMark val="out"/>
        <c:minorTickMark val="none"/>
        <c:tickLblPos val="nextTo"/>
        <c:spPr>
          <a:noFill/>
          <a:ln w="9525" cap="flat" cmpd="sng" algn="ctr">
            <a:noFill/>
            <a:round/>
          </a:ln>
          <a:effectLst/>
        </c:spPr>
        <c:txPr>
          <a:bodyPr rot="-60000000" spcFirstLastPara="1" vertOverflow="ellipsis" vert="horz" wrap="square" anchor="ctr" anchorCtr="1"/>
          <a:lstStyle/>
          <a:p>
            <a:pPr>
              <a:defRPr sz="1300" b="0" i="0" u="none" strike="noStrike" kern="1200" baseline="0">
                <a:solidFill>
                  <a:schemeClr val="tx1"/>
                </a:solidFill>
                <a:latin typeface="Franklin Gothic Demi Cond" panose="020B0706030402020204" pitchFamily="34" charset="0"/>
                <a:ea typeface="+mn-ea"/>
                <a:cs typeface="+mn-cs"/>
              </a:defRPr>
            </a:pPr>
            <a:endParaRPr lang="en-US"/>
          </a:p>
        </c:txPr>
        <c:crossAx val="461438576"/>
        <c:crosses val="autoZero"/>
        <c:auto val="1"/>
        <c:lblAlgn val="ctr"/>
        <c:lblOffset val="100"/>
        <c:noMultiLvlLbl val="0"/>
      </c:catAx>
      <c:valAx>
        <c:axId val="461438576"/>
        <c:scaling>
          <c:orientation val="minMax"/>
        </c:scaling>
        <c:delete val="1"/>
        <c:axPos val="b"/>
        <c:numFmt formatCode="General" sourceLinked="1"/>
        <c:majorTickMark val="out"/>
        <c:minorTickMark val="none"/>
        <c:tickLblPos val="nextTo"/>
        <c:crossAx val="461441200"/>
        <c:crosses val="max"/>
        <c:crossBetween val="between"/>
      </c:valAx>
      <c:spPr>
        <a:noFill/>
        <a:ln w="25400">
          <a:noFill/>
        </a:ln>
        <a:effectLst/>
      </c:spPr>
    </c:plotArea>
    <c:plotVisOnly val="1"/>
    <c:dispBlanksAs val="gap"/>
    <c:showDLblsOverMax val="0"/>
  </c:chart>
  <c:spPr>
    <a:solidFill>
      <a:schemeClr val="bg1"/>
    </a:solidFill>
    <a:ln w="9525" cap="flat" cmpd="sng" algn="ctr">
      <a:noFill/>
      <a:round/>
    </a:ln>
    <a:effectLst/>
  </c:spPr>
  <c:txPr>
    <a:bodyPr/>
    <a:lstStyle/>
    <a:p>
      <a:pPr>
        <a:defRPr/>
      </a:pPr>
      <a:endParaRPr lang="en-US"/>
    </a:p>
  </c:txPr>
  <c:externalData r:id="rId4">
    <c:autoUpdate val="0"/>
  </c:externalData>
  <c:userShapes r:id="rId5"/>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6242448548999031E-2"/>
          <c:y val="0.14075160868685183"/>
          <c:w val="0.89827762905675401"/>
          <c:h val="0.64789121999859423"/>
        </c:manualLayout>
      </c:layout>
      <c:lineChart>
        <c:grouping val="standard"/>
        <c:varyColors val="0"/>
        <c:ser>
          <c:idx val="3"/>
          <c:order val="0"/>
          <c:spPr>
            <a:ln w="53975" cap="rnd">
              <a:solidFill>
                <a:srgbClr val="7A2A83"/>
              </a:solidFill>
              <a:round/>
            </a:ln>
            <a:effectLst/>
          </c:spPr>
          <c:marker>
            <c:symbol val="circle"/>
            <c:size val="7"/>
            <c:spPr>
              <a:solidFill>
                <a:srgbClr val="7A2A83"/>
              </a:solidFill>
              <a:ln w="9525">
                <a:solidFill>
                  <a:srgbClr val="7A2A83"/>
                </a:solidFill>
              </a:ln>
              <a:effectLst/>
            </c:spPr>
          </c:marker>
          <c:dPt>
            <c:idx val="10"/>
            <c:marker>
              <c:symbol val="circle"/>
              <c:size val="7"/>
              <c:spPr>
                <a:solidFill>
                  <a:srgbClr val="7A2A83"/>
                </a:solidFill>
                <a:ln w="9525">
                  <a:solidFill>
                    <a:srgbClr val="7A2A83"/>
                  </a:solidFill>
                </a:ln>
                <a:effectLst/>
              </c:spPr>
            </c:marker>
            <c:bubble3D val="0"/>
            <c:spPr>
              <a:ln w="53975" cap="rnd">
                <a:solidFill>
                  <a:srgbClr val="7A2A83"/>
                </a:solidFill>
                <a:prstDash val="sysDash"/>
                <a:round/>
              </a:ln>
              <a:effectLst/>
            </c:spPr>
            <c:extLst>
              <c:ext xmlns:c16="http://schemas.microsoft.com/office/drawing/2014/chart" uri="{C3380CC4-5D6E-409C-BE32-E72D297353CC}">
                <c16:uniqueId val="{00000001-7A53-46FD-8A82-5AB21B34C480}"/>
              </c:ext>
            </c:extLst>
          </c:dPt>
          <c:dLbls>
            <c:dLbl>
              <c:idx val="1"/>
              <c:delete val="1"/>
              <c:extLst>
                <c:ext xmlns:c15="http://schemas.microsoft.com/office/drawing/2012/chart" uri="{CE6537A1-D6FC-4f65-9D91-7224C49458BB}"/>
                <c:ext xmlns:c16="http://schemas.microsoft.com/office/drawing/2014/chart" uri="{C3380CC4-5D6E-409C-BE32-E72D297353CC}">
                  <c16:uniqueId val="{00000002-7A53-46FD-8A82-5AB21B34C480}"/>
                </c:ext>
              </c:extLst>
            </c:dLbl>
            <c:dLbl>
              <c:idx val="2"/>
              <c:delete val="1"/>
              <c:extLst>
                <c:ext xmlns:c15="http://schemas.microsoft.com/office/drawing/2012/chart" uri="{CE6537A1-D6FC-4f65-9D91-7224C49458BB}"/>
                <c:ext xmlns:c16="http://schemas.microsoft.com/office/drawing/2014/chart" uri="{C3380CC4-5D6E-409C-BE32-E72D297353CC}">
                  <c16:uniqueId val="{00000003-7A53-46FD-8A82-5AB21B34C480}"/>
                </c:ext>
              </c:extLst>
            </c:dLbl>
            <c:dLbl>
              <c:idx val="3"/>
              <c:delete val="1"/>
              <c:extLst>
                <c:ext xmlns:c15="http://schemas.microsoft.com/office/drawing/2012/chart" uri="{CE6537A1-D6FC-4f65-9D91-7224C49458BB}"/>
                <c:ext xmlns:c16="http://schemas.microsoft.com/office/drawing/2014/chart" uri="{C3380CC4-5D6E-409C-BE32-E72D297353CC}">
                  <c16:uniqueId val="{00000004-7A53-46FD-8A82-5AB21B34C480}"/>
                </c:ext>
              </c:extLst>
            </c:dLbl>
            <c:dLbl>
              <c:idx val="4"/>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7A53-46FD-8A82-5AB21B34C480}"/>
                </c:ext>
              </c:extLst>
            </c:dLbl>
            <c:dLbl>
              <c:idx val="5"/>
              <c:delete val="1"/>
              <c:extLst>
                <c:ext xmlns:c15="http://schemas.microsoft.com/office/drawing/2012/chart" uri="{CE6537A1-D6FC-4f65-9D91-7224C49458BB}"/>
                <c:ext xmlns:c16="http://schemas.microsoft.com/office/drawing/2014/chart" uri="{C3380CC4-5D6E-409C-BE32-E72D297353CC}">
                  <c16:uniqueId val="{00000006-7A53-46FD-8A82-5AB21B34C480}"/>
                </c:ext>
              </c:extLst>
            </c:dLbl>
            <c:dLbl>
              <c:idx val="6"/>
              <c:delete val="1"/>
              <c:extLst>
                <c:ext xmlns:c15="http://schemas.microsoft.com/office/drawing/2012/chart" uri="{CE6537A1-D6FC-4f65-9D91-7224C49458BB}"/>
                <c:ext xmlns:c16="http://schemas.microsoft.com/office/drawing/2014/chart" uri="{C3380CC4-5D6E-409C-BE32-E72D297353CC}">
                  <c16:uniqueId val="{00000007-7A53-46FD-8A82-5AB21B34C480}"/>
                </c:ext>
              </c:extLst>
            </c:dLbl>
            <c:dLbl>
              <c:idx val="7"/>
              <c:delete val="1"/>
              <c:extLst>
                <c:ext xmlns:c15="http://schemas.microsoft.com/office/drawing/2012/chart" uri="{CE6537A1-D6FC-4f65-9D91-7224C49458BB}"/>
                <c:ext xmlns:c16="http://schemas.microsoft.com/office/drawing/2014/chart" uri="{C3380CC4-5D6E-409C-BE32-E72D297353CC}">
                  <c16:uniqueId val="{00000008-7A53-46FD-8A82-5AB21B34C480}"/>
                </c:ext>
              </c:extLst>
            </c:dLbl>
            <c:dLbl>
              <c:idx val="8"/>
              <c:delete val="1"/>
              <c:extLst>
                <c:ext xmlns:c15="http://schemas.microsoft.com/office/drawing/2012/chart" uri="{CE6537A1-D6FC-4f65-9D91-7224C49458BB}"/>
                <c:ext xmlns:c16="http://schemas.microsoft.com/office/drawing/2014/chart" uri="{C3380CC4-5D6E-409C-BE32-E72D297353CC}">
                  <c16:uniqueId val="{00000009-7A53-46FD-8A82-5AB21B34C480}"/>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solidFill>
                    <a:latin typeface="Franklin Gothic Demi Cond" panose="020B07060304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'Core Slide Template'!$R$10:$R$19</c:f>
              <c:numCache>
                <c:formatCode>General</c:formatCode>
                <c:ptCount val="10"/>
                <c:pt idx="0">
                  <c:v>2015</c:v>
                </c:pt>
                <c:pt idx="1">
                  <c:v>2016</c:v>
                </c:pt>
                <c:pt idx="2">
                  <c:v>2017</c:v>
                </c:pt>
                <c:pt idx="3">
                  <c:v>2018</c:v>
                </c:pt>
                <c:pt idx="4">
                  <c:v>2019</c:v>
                </c:pt>
                <c:pt idx="5">
                  <c:v>2020</c:v>
                </c:pt>
                <c:pt idx="6">
                  <c:v>2021</c:v>
                </c:pt>
                <c:pt idx="7">
                  <c:v>2022</c:v>
                </c:pt>
                <c:pt idx="8">
                  <c:v>2023</c:v>
                </c:pt>
                <c:pt idx="9">
                  <c:v>2024</c:v>
                </c:pt>
              </c:numCache>
            </c:numRef>
          </c:cat>
          <c:val>
            <c:numRef>
              <c:f>'Core Slide Template'!$S$10:$S$19</c:f>
              <c:numCache>
                <c:formatCode>General</c:formatCode>
                <c:ptCount val="10"/>
                <c:pt idx="0">
                  <c:v>1375</c:v>
                </c:pt>
                <c:pt idx="1">
                  <c:v>1362</c:v>
                </c:pt>
                <c:pt idx="2">
                  <c:v>1503</c:v>
                </c:pt>
                <c:pt idx="3">
                  <c:v>1463</c:v>
                </c:pt>
                <c:pt idx="4">
                  <c:v>1358</c:v>
                </c:pt>
                <c:pt idx="5">
                  <c:v>1436</c:v>
                </c:pt>
                <c:pt idx="6">
                  <c:v>1412</c:v>
                </c:pt>
                <c:pt idx="7">
                  <c:v>1562</c:v>
                </c:pt>
                <c:pt idx="8">
                  <c:v>1593</c:v>
                </c:pt>
                <c:pt idx="9">
                  <c:v>1589</c:v>
                </c:pt>
              </c:numCache>
            </c:numRef>
          </c:val>
          <c:smooth val="0"/>
          <c:extLst>
            <c:ext xmlns:c16="http://schemas.microsoft.com/office/drawing/2014/chart" uri="{C3380CC4-5D6E-409C-BE32-E72D297353CC}">
              <c16:uniqueId val="{0000000A-7A53-46FD-8A82-5AB21B34C480}"/>
            </c:ext>
          </c:extLst>
        </c:ser>
        <c:dLbls>
          <c:showLegendKey val="0"/>
          <c:showVal val="0"/>
          <c:showCatName val="0"/>
          <c:showSerName val="0"/>
          <c:showPercent val="0"/>
          <c:showBubbleSize val="0"/>
        </c:dLbls>
        <c:marker val="1"/>
        <c:smooth val="0"/>
        <c:axId val="1142762160"/>
        <c:axId val="1142757568"/>
      </c:lineChart>
      <c:catAx>
        <c:axId val="11427621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solidFill>
                <a:latin typeface="Franklin Gothic Demi Cond" panose="020B0706030402020204" pitchFamily="34" charset="0"/>
                <a:ea typeface="+mn-ea"/>
                <a:cs typeface="+mn-cs"/>
              </a:defRPr>
            </a:pPr>
            <a:endParaRPr lang="en-US"/>
          </a:p>
        </c:txPr>
        <c:crossAx val="1142757568"/>
        <c:crosses val="autoZero"/>
        <c:auto val="1"/>
        <c:lblAlgn val="ctr"/>
        <c:lblOffset val="100"/>
        <c:noMultiLvlLbl val="0"/>
      </c:catAx>
      <c:valAx>
        <c:axId val="1142757568"/>
        <c:scaling>
          <c:orientation val="minMax"/>
          <c:max val="2000"/>
          <c:min val="1000"/>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solidFill>
                <a:latin typeface="Franklin Gothic Demi Cond" panose="020B0706030402020204" pitchFamily="34" charset="0"/>
                <a:ea typeface="+mn-ea"/>
                <a:cs typeface="+mn-cs"/>
              </a:defRPr>
            </a:pPr>
            <a:endParaRPr lang="en-US"/>
          </a:p>
        </c:txPr>
        <c:crossAx val="1142762160"/>
        <c:crosses val="autoZero"/>
        <c:crossBetween val="between"/>
        <c:majorUnit val="200"/>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sz="1100">
          <a:solidFill>
            <a:schemeClr val="tx1"/>
          </a:solidFill>
          <a:latin typeface="Franklin Gothic Demi Cond" panose="020B0706030402020204" pitchFamily="34" charset="0"/>
        </a:defRPr>
      </a:pPr>
      <a:endParaRPr lang="en-US"/>
    </a:p>
  </c:txPr>
  <c:externalData r:id="rId4">
    <c:autoUpdate val="0"/>
  </c:externalData>
  <c:userShapes r:id="rId5"/>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5.9624485037091383E-2"/>
          <c:y val="9.4593966803738161E-2"/>
          <c:w val="0.9403755149629085"/>
          <c:h val="0.63539530428471358"/>
        </c:manualLayout>
      </c:layout>
      <c:barChart>
        <c:barDir val="col"/>
        <c:grouping val="clustered"/>
        <c:varyColors val="0"/>
        <c:ser>
          <c:idx val="0"/>
          <c:order val="0"/>
          <c:spPr>
            <a:solidFill>
              <a:srgbClr val="E46C0A"/>
            </a:solidFill>
            <a:ln>
              <a:noFill/>
            </a:ln>
            <a:effectLst/>
          </c:spPr>
          <c:invertIfNegative val="0"/>
          <c:dPt>
            <c:idx val="0"/>
            <c:invertIfNegative val="0"/>
            <c:bubble3D val="0"/>
            <c:spPr>
              <a:solidFill>
                <a:srgbClr val="17375E"/>
              </a:solidFill>
              <a:ln>
                <a:noFill/>
              </a:ln>
              <a:effectLst/>
            </c:spPr>
            <c:extLst>
              <c:ext xmlns:c16="http://schemas.microsoft.com/office/drawing/2014/chart" uri="{C3380CC4-5D6E-409C-BE32-E72D297353CC}">
                <c16:uniqueId val="{00000001-5F29-41B5-AA24-47CD58D82727}"/>
              </c:ext>
            </c:extLst>
          </c:dPt>
          <c:dPt>
            <c:idx val="1"/>
            <c:invertIfNegative val="0"/>
            <c:bubble3D val="0"/>
            <c:spPr>
              <a:solidFill>
                <a:srgbClr val="17375E"/>
              </a:solidFill>
              <a:ln>
                <a:noFill/>
              </a:ln>
              <a:effectLst/>
            </c:spPr>
            <c:extLst>
              <c:ext xmlns:c16="http://schemas.microsoft.com/office/drawing/2014/chart" uri="{C3380CC4-5D6E-409C-BE32-E72D297353CC}">
                <c16:uniqueId val="{00000003-5F29-41B5-AA24-47CD58D82727}"/>
              </c:ext>
            </c:extLst>
          </c:dPt>
          <c:dPt>
            <c:idx val="2"/>
            <c:invertIfNegative val="0"/>
            <c:bubble3D val="0"/>
            <c:spPr>
              <a:solidFill>
                <a:srgbClr val="E46C0A"/>
              </a:solidFill>
              <a:ln>
                <a:noFill/>
              </a:ln>
              <a:effectLst/>
            </c:spPr>
            <c:extLst>
              <c:ext xmlns:c16="http://schemas.microsoft.com/office/drawing/2014/chart" uri="{C3380CC4-5D6E-409C-BE32-E72D297353CC}">
                <c16:uniqueId val="{00000005-5F29-41B5-AA24-47CD58D82727}"/>
              </c:ext>
            </c:extLst>
          </c:dPt>
          <c:dPt>
            <c:idx val="3"/>
            <c:invertIfNegative val="0"/>
            <c:bubble3D val="0"/>
            <c:spPr>
              <a:solidFill>
                <a:srgbClr val="5C93D5"/>
              </a:solidFill>
              <a:ln>
                <a:noFill/>
              </a:ln>
              <a:effectLst/>
            </c:spPr>
            <c:extLst>
              <c:ext xmlns:c16="http://schemas.microsoft.com/office/drawing/2014/chart" uri="{C3380CC4-5D6E-409C-BE32-E72D297353CC}">
                <c16:uniqueId val="{00000007-5F29-41B5-AA24-47CD58D82727}"/>
              </c:ext>
            </c:extLst>
          </c:dPt>
          <c:dPt>
            <c:idx val="4"/>
            <c:invertIfNegative val="0"/>
            <c:bubble3D val="0"/>
            <c:spPr>
              <a:solidFill>
                <a:srgbClr val="5C93D5"/>
              </a:solidFill>
              <a:ln>
                <a:noFill/>
              </a:ln>
              <a:effectLst/>
            </c:spPr>
            <c:extLst>
              <c:ext xmlns:c16="http://schemas.microsoft.com/office/drawing/2014/chart" uri="{C3380CC4-5D6E-409C-BE32-E72D297353CC}">
                <c16:uniqueId val="{00000009-5F29-41B5-AA24-47CD58D82727}"/>
              </c:ext>
            </c:extLst>
          </c:dPt>
          <c:dPt>
            <c:idx val="5"/>
            <c:invertIfNegative val="0"/>
            <c:bubble3D val="0"/>
            <c:spPr>
              <a:solidFill>
                <a:srgbClr val="5C93D5"/>
              </a:solidFill>
              <a:ln>
                <a:noFill/>
              </a:ln>
              <a:effectLst/>
            </c:spPr>
            <c:extLst>
              <c:ext xmlns:c16="http://schemas.microsoft.com/office/drawing/2014/chart" uri="{C3380CC4-5D6E-409C-BE32-E72D297353CC}">
                <c16:uniqueId val="{0000000B-5F29-41B5-AA24-47CD58D82727}"/>
              </c:ext>
            </c:extLst>
          </c:dPt>
          <c:dPt>
            <c:idx val="6"/>
            <c:invertIfNegative val="0"/>
            <c:bubble3D val="0"/>
            <c:spPr>
              <a:solidFill>
                <a:srgbClr val="5C93D5"/>
              </a:solidFill>
              <a:ln>
                <a:noFill/>
              </a:ln>
              <a:effectLst/>
            </c:spPr>
            <c:extLst>
              <c:ext xmlns:c16="http://schemas.microsoft.com/office/drawing/2014/chart" uri="{C3380CC4-5D6E-409C-BE32-E72D297353CC}">
                <c16:uniqueId val="{0000000D-5F29-41B5-AA24-47CD58D82727}"/>
              </c:ext>
            </c:extLst>
          </c:dPt>
          <c:dPt>
            <c:idx val="7"/>
            <c:invertIfNegative val="0"/>
            <c:bubble3D val="0"/>
            <c:spPr>
              <a:solidFill>
                <a:srgbClr val="5C93D5"/>
              </a:solidFill>
              <a:ln>
                <a:noFill/>
              </a:ln>
              <a:effectLst/>
            </c:spPr>
            <c:extLst>
              <c:ext xmlns:c16="http://schemas.microsoft.com/office/drawing/2014/chart" uri="{C3380CC4-5D6E-409C-BE32-E72D297353CC}">
                <c16:uniqueId val="{0000000F-5F29-41B5-AA24-47CD58D82727}"/>
              </c:ext>
            </c:extLst>
          </c:dPt>
          <c:dPt>
            <c:idx val="8"/>
            <c:invertIfNegative val="0"/>
            <c:bubble3D val="0"/>
            <c:spPr>
              <a:solidFill>
                <a:srgbClr val="E46C0A"/>
              </a:solidFill>
              <a:ln>
                <a:noFill/>
              </a:ln>
              <a:effectLst/>
            </c:spPr>
            <c:extLst>
              <c:ext xmlns:c16="http://schemas.microsoft.com/office/drawing/2014/chart" uri="{C3380CC4-5D6E-409C-BE32-E72D297353CC}">
                <c16:uniqueId val="{00000011-5F29-41B5-AA24-47CD58D82727}"/>
              </c:ext>
            </c:extLst>
          </c:dPt>
          <c:dPt>
            <c:idx val="9"/>
            <c:invertIfNegative val="0"/>
            <c:bubble3D val="0"/>
            <c:spPr>
              <a:solidFill>
                <a:srgbClr val="E46C0A"/>
              </a:solidFill>
              <a:ln>
                <a:noFill/>
              </a:ln>
              <a:effectLst/>
            </c:spPr>
            <c:extLst>
              <c:ext xmlns:c16="http://schemas.microsoft.com/office/drawing/2014/chart" uri="{C3380CC4-5D6E-409C-BE32-E72D297353CC}">
                <c16:uniqueId val="{00000013-5F29-41B5-AA24-47CD58D82727}"/>
              </c:ext>
            </c:extLst>
          </c:dPt>
          <c:dPt>
            <c:idx val="10"/>
            <c:invertIfNegative val="0"/>
            <c:bubble3D val="0"/>
            <c:spPr>
              <a:solidFill>
                <a:srgbClr val="E46C0A"/>
              </a:solidFill>
              <a:ln>
                <a:noFill/>
              </a:ln>
              <a:effectLst/>
            </c:spPr>
            <c:extLst>
              <c:ext xmlns:c16="http://schemas.microsoft.com/office/drawing/2014/chart" uri="{C3380CC4-5D6E-409C-BE32-E72D297353CC}">
                <c16:uniqueId val="{00000015-5F29-41B5-AA24-47CD58D82727}"/>
              </c:ext>
            </c:extLst>
          </c:dPt>
          <c:dPt>
            <c:idx val="11"/>
            <c:invertIfNegative val="0"/>
            <c:bubble3D val="0"/>
            <c:spPr>
              <a:solidFill>
                <a:srgbClr val="E46C0A"/>
              </a:solidFill>
              <a:ln>
                <a:noFill/>
              </a:ln>
              <a:effectLst/>
            </c:spPr>
            <c:extLst>
              <c:ext xmlns:c16="http://schemas.microsoft.com/office/drawing/2014/chart" uri="{C3380CC4-5D6E-409C-BE32-E72D297353CC}">
                <c16:uniqueId val="{00000017-5F29-41B5-AA24-47CD58D82727}"/>
              </c:ext>
            </c:extLst>
          </c:dPt>
          <c:dPt>
            <c:idx val="12"/>
            <c:invertIfNegative val="0"/>
            <c:bubble3D val="0"/>
            <c:spPr>
              <a:solidFill>
                <a:srgbClr val="E46C0A"/>
              </a:solidFill>
              <a:ln>
                <a:noFill/>
              </a:ln>
              <a:effectLst/>
            </c:spPr>
            <c:extLst>
              <c:ext xmlns:c16="http://schemas.microsoft.com/office/drawing/2014/chart" uri="{C3380CC4-5D6E-409C-BE32-E72D297353CC}">
                <c16:uniqueId val="{00000019-5F29-41B5-AA24-47CD58D82727}"/>
              </c:ext>
            </c:extLst>
          </c:dPt>
          <c:dPt>
            <c:idx val="13"/>
            <c:invertIfNegative val="0"/>
            <c:bubble3D val="0"/>
            <c:spPr>
              <a:solidFill>
                <a:srgbClr val="E46C0A"/>
              </a:solidFill>
              <a:ln>
                <a:noFill/>
              </a:ln>
              <a:effectLst/>
            </c:spPr>
            <c:extLst>
              <c:ext xmlns:c16="http://schemas.microsoft.com/office/drawing/2014/chart" uri="{C3380CC4-5D6E-409C-BE32-E72D297353CC}">
                <c16:uniqueId val="{0000001B-5F29-41B5-AA24-47CD58D82727}"/>
              </c:ext>
            </c:extLst>
          </c:dPt>
          <c:dPt>
            <c:idx val="14"/>
            <c:invertIfNegative val="0"/>
            <c:bubble3D val="0"/>
            <c:spPr>
              <a:solidFill>
                <a:srgbClr val="E46C0A"/>
              </a:solidFill>
              <a:ln>
                <a:noFill/>
              </a:ln>
              <a:effectLst/>
            </c:spPr>
            <c:extLst>
              <c:ext xmlns:c16="http://schemas.microsoft.com/office/drawing/2014/chart" uri="{C3380CC4-5D6E-409C-BE32-E72D297353CC}">
                <c16:uniqueId val="{0000001D-5F29-41B5-AA24-47CD58D82727}"/>
              </c:ext>
            </c:extLst>
          </c:dPt>
          <c:dLbls>
            <c:numFmt formatCode="#,##0.0" sourceLinked="0"/>
            <c:spPr>
              <a:noFill/>
              <a:ln>
                <a:noFill/>
              </a:ln>
              <a:effectLst/>
            </c:spPr>
            <c:txPr>
              <a:bodyPr rot="0" spcFirstLastPara="1" vertOverflow="ellipsis" vert="horz" wrap="square" anchor="ctr" anchorCtr="1"/>
              <a:lstStyle/>
              <a:p>
                <a:pPr>
                  <a:defRPr sz="1600" b="0" i="0" u="none" strike="noStrike" kern="1200" baseline="0">
                    <a:solidFill>
                      <a:sysClr val="windowText" lastClr="000000"/>
                    </a:solidFill>
                    <a:latin typeface="Franklin Gothic Demi Cond" panose="020B07060304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'Core Slide Template'!$Q$66:$Q$79</c:f>
              <c:strCache>
                <c:ptCount val="14"/>
                <c:pt idx="0">
                  <c:v>Male</c:v>
                </c:pt>
                <c:pt idx="1">
                  <c:v>Female</c:v>
                </c:pt>
                <c:pt idx="3">
                  <c:v>White 
NH</c:v>
                </c:pt>
                <c:pt idx="4">
                  <c:v>Black 
NH</c:v>
                </c:pt>
                <c:pt idx="5">
                  <c:v>American 
Indian NH</c:v>
                </c:pt>
                <c:pt idx="6">
                  <c:v>Asian 
NH</c:v>
                </c:pt>
                <c:pt idx="7">
                  <c:v>Hispanic</c:v>
                </c:pt>
                <c:pt idx="9">
                  <c:v>10-18</c:v>
                </c:pt>
                <c:pt idx="10">
                  <c:v>19-24</c:v>
                </c:pt>
                <c:pt idx="11">
                  <c:v>25-44</c:v>
                </c:pt>
                <c:pt idx="12">
                  <c:v>45-64</c:v>
                </c:pt>
                <c:pt idx="13">
                  <c:v>65+</c:v>
                </c:pt>
              </c:strCache>
            </c:strRef>
          </c:cat>
          <c:val>
            <c:numRef>
              <c:f>'Core Slide Template'!$T$66:$T$79</c:f>
              <c:numCache>
                <c:formatCode>General</c:formatCode>
                <c:ptCount val="14"/>
                <c:pt idx="0">
                  <c:v>25.410693281542862</c:v>
                </c:pt>
                <c:pt idx="1">
                  <c:v>6.8185650908463726</c:v>
                </c:pt>
                <c:pt idx="3">
                  <c:v>20.398723543724948</c:v>
                </c:pt>
                <c:pt idx="4">
                  <c:v>7.9541663600303911</c:v>
                </c:pt>
                <c:pt idx="5">
                  <c:v>14.339248441616538</c:v>
                </c:pt>
                <c:pt idx="6">
                  <c:v>8.4260195483653533</c:v>
                </c:pt>
                <c:pt idx="7">
                  <c:v>7.5611358547666336</c:v>
                </c:pt>
                <c:pt idx="9">
                  <c:v>5.3667865769517471</c:v>
                </c:pt>
                <c:pt idx="10">
                  <c:v>16.403555964029394</c:v>
                </c:pt>
                <c:pt idx="11">
                  <c:v>16.835269176029648</c:v>
                </c:pt>
                <c:pt idx="12">
                  <c:v>18.395927531413793</c:v>
                </c:pt>
                <c:pt idx="13">
                  <c:v>17.294380971624328</c:v>
                </c:pt>
              </c:numCache>
            </c:numRef>
          </c:val>
          <c:extLst>
            <c:ext xmlns:c15="http://schemas.microsoft.com/office/drawing/2012/chart" uri="{02D57815-91ED-43cb-92C2-25804820EDAC}">
              <c15:filteredSeriesTitle>
                <c15:tx>
                  <c:strRef>
                    <c:extLst>
                      <c:ext uri="{02D57815-91ED-43cb-92C2-25804820EDAC}">
                        <c15:formulaRef>
                          <c15:sqref>'Core Slide Template'!#REF!</c15:sqref>
                        </c15:formulaRef>
                      </c:ext>
                    </c:extLst>
                    <c:strCache>
                      <c:ptCount val="1"/>
                      <c:pt idx="0">
                        <c:v>#REF!</c:v>
                      </c:pt>
                    </c:strCache>
                  </c:strRef>
                </c15:tx>
              </c15:filteredSeriesTitle>
            </c:ext>
            <c:ext xmlns:c16="http://schemas.microsoft.com/office/drawing/2014/chart" uri="{C3380CC4-5D6E-409C-BE32-E72D297353CC}">
              <c16:uniqueId val="{0000001E-5F29-41B5-AA24-47CD58D82727}"/>
            </c:ext>
          </c:extLst>
        </c:ser>
        <c:dLbls>
          <c:dLblPos val="outEnd"/>
          <c:showLegendKey val="0"/>
          <c:showVal val="1"/>
          <c:showCatName val="0"/>
          <c:showSerName val="0"/>
          <c:showPercent val="0"/>
          <c:showBubbleSize val="0"/>
        </c:dLbls>
        <c:gapWidth val="25"/>
        <c:overlap val="-27"/>
        <c:axId val="1767943808"/>
        <c:axId val="1957248752"/>
      </c:barChart>
      <c:catAx>
        <c:axId val="17679438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Franklin Gothic Demi Cond" panose="020B0706030402020204" pitchFamily="34" charset="0"/>
                <a:ea typeface="+mn-ea"/>
                <a:cs typeface="+mn-cs"/>
              </a:defRPr>
            </a:pPr>
            <a:endParaRPr lang="en-US"/>
          </a:p>
        </c:txPr>
        <c:crossAx val="1957248752"/>
        <c:crosses val="autoZero"/>
        <c:auto val="1"/>
        <c:lblAlgn val="ctr"/>
        <c:lblOffset val="100"/>
        <c:noMultiLvlLbl val="0"/>
      </c:catAx>
      <c:valAx>
        <c:axId val="1957248752"/>
        <c:scaling>
          <c:orientation val="minMax"/>
          <c:min val="0"/>
        </c:scaling>
        <c:delete val="0"/>
        <c:axPos val="l"/>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ysClr val="windowText" lastClr="000000"/>
                </a:solidFill>
                <a:latin typeface="Franklin Gothic Demi Cond" panose="020B0706030402020204" pitchFamily="34" charset="0"/>
                <a:ea typeface="+mn-ea"/>
                <a:cs typeface="+mn-cs"/>
              </a:defRPr>
            </a:pPr>
            <a:endParaRPr lang="en-US"/>
          </a:p>
        </c:txPr>
        <c:crossAx val="176794380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b="0">
          <a:solidFill>
            <a:sysClr val="windowText" lastClr="000000"/>
          </a:solidFill>
          <a:latin typeface="Franklin Gothic Demi Cond" panose="020B0706030402020204" pitchFamily="34" charset="0"/>
        </a:defRPr>
      </a:pPr>
      <a:endParaRPr lang="en-US"/>
    </a:p>
  </c:txPr>
  <c:externalData r:id="rId4">
    <c:autoUpdate val="0"/>
  </c:externalData>
  <c:userShapes r:id="rId5"/>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5.3467938974306468E-2"/>
          <c:y val="0.113373363540825"/>
          <c:w val="0.92820860158640628"/>
          <c:h val="0.68848301783506116"/>
        </c:manualLayout>
      </c:layout>
      <c:lineChart>
        <c:grouping val="standard"/>
        <c:varyColors val="0"/>
        <c:ser>
          <c:idx val="0"/>
          <c:order val="0"/>
          <c:tx>
            <c:strRef>
              <c:f>'Core Slide Template'!$Q$109</c:f>
              <c:strCache>
                <c:ptCount val="1"/>
                <c:pt idx="0">
                  <c:v>Suicide</c:v>
                </c:pt>
              </c:strCache>
            </c:strRef>
          </c:tx>
          <c:spPr>
            <a:ln w="53975" cap="flat">
              <a:solidFill>
                <a:srgbClr val="7A2A83"/>
              </a:solidFill>
            </a:ln>
            <a:effectLst/>
          </c:spPr>
          <c:marker>
            <c:symbol val="circle"/>
            <c:size val="7"/>
            <c:spPr>
              <a:solidFill>
                <a:srgbClr val="7A2A83"/>
              </a:solidFill>
              <a:ln w="9525" cap="rnd">
                <a:solidFill>
                  <a:srgbClr val="7A2A83"/>
                </a:solidFill>
              </a:ln>
            </c:spPr>
          </c:marker>
          <c:dPt>
            <c:idx val="0"/>
            <c:bubble3D val="0"/>
            <c:extLst>
              <c:ext xmlns:c16="http://schemas.microsoft.com/office/drawing/2014/chart" uri="{C3380CC4-5D6E-409C-BE32-E72D297353CC}">
                <c16:uniqueId val="{00000000-F238-4DEC-B3E9-A3CD622A7A5B}"/>
              </c:ext>
            </c:extLst>
          </c:dPt>
          <c:dPt>
            <c:idx val="1"/>
            <c:bubble3D val="0"/>
            <c:extLst>
              <c:ext xmlns:c16="http://schemas.microsoft.com/office/drawing/2014/chart" uri="{C3380CC4-5D6E-409C-BE32-E72D297353CC}">
                <c16:uniqueId val="{00000001-F238-4DEC-B3E9-A3CD622A7A5B}"/>
              </c:ext>
            </c:extLst>
          </c:dPt>
          <c:dPt>
            <c:idx val="2"/>
            <c:bubble3D val="0"/>
            <c:extLst>
              <c:ext xmlns:c16="http://schemas.microsoft.com/office/drawing/2014/chart" uri="{C3380CC4-5D6E-409C-BE32-E72D297353CC}">
                <c16:uniqueId val="{00000002-F238-4DEC-B3E9-A3CD622A7A5B}"/>
              </c:ext>
            </c:extLst>
          </c:dPt>
          <c:dPt>
            <c:idx val="3"/>
            <c:bubble3D val="0"/>
            <c:extLst>
              <c:ext xmlns:c16="http://schemas.microsoft.com/office/drawing/2014/chart" uri="{C3380CC4-5D6E-409C-BE32-E72D297353CC}">
                <c16:uniqueId val="{00000003-F238-4DEC-B3E9-A3CD622A7A5B}"/>
              </c:ext>
            </c:extLst>
          </c:dPt>
          <c:dPt>
            <c:idx val="4"/>
            <c:bubble3D val="0"/>
            <c:extLst>
              <c:ext xmlns:c16="http://schemas.microsoft.com/office/drawing/2014/chart" uri="{C3380CC4-5D6E-409C-BE32-E72D297353CC}">
                <c16:uniqueId val="{00000004-F238-4DEC-B3E9-A3CD622A7A5B}"/>
              </c:ext>
            </c:extLst>
          </c:dPt>
          <c:dPt>
            <c:idx val="5"/>
            <c:bubble3D val="0"/>
            <c:extLst>
              <c:ext xmlns:c16="http://schemas.microsoft.com/office/drawing/2014/chart" uri="{C3380CC4-5D6E-409C-BE32-E72D297353CC}">
                <c16:uniqueId val="{00000005-F238-4DEC-B3E9-A3CD622A7A5B}"/>
              </c:ext>
            </c:extLst>
          </c:dPt>
          <c:dPt>
            <c:idx val="6"/>
            <c:bubble3D val="0"/>
            <c:extLst>
              <c:ext xmlns:c16="http://schemas.microsoft.com/office/drawing/2014/chart" uri="{C3380CC4-5D6E-409C-BE32-E72D297353CC}">
                <c16:uniqueId val="{00000006-F238-4DEC-B3E9-A3CD622A7A5B}"/>
              </c:ext>
            </c:extLst>
          </c:dPt>
          <c:dPt>
            <c:idx val="7"/>
            <c:bubble3D val="0"/>
            <c:extLst>
              <c:ext xmlns:c16="http://schemas.microsoft.com/office/drawing/2014/chart" uri="{C3380CC4-5D6E-409C-BE32-E72D297353CC}">
                <c16:uniqueId val="{00000007-F238-4DEC-B3E9-A3CD622A7A5B}"/>
              </c:ext>
            </c:extLst>
          </c:dPt>
          <c:dPt>
            <c:idx val="8"/>
            <c:bubble3D val="0"/>
            <c:extLst>
              <c:ext xmlns:c16="http://schemas.microsoft.com/office/drawing/2014/chart" uri="{C3380CC4-5D6E-409C-BE32-E72D297353CC}">
                <c16:uniqueId val="{00000008-F238-4DEC-B3E9-A3CD622A7A5B}"/>
              </c:ext>
            </c:extLst>
          </c:dPt>
          <c:dPt>
            <c:idx val="9"/>
            <c:bubble3D val="0"/>
            <c:extLst>
              <c:ext xmlns:c16="http://schemas.microsoft.com/office/drawing/2014/chart" uri="{C3380CC4-5D6E-409C-BE32-E72D297353CC}">
                <c16:uniqueId val="{00000009-F238-4DEC-B3E9-A3CD622A7A5B}"/>
              </c:ext>
            </c:extLst>
          </c:dPt>
          <c:dPt>
            <c:idx val="10"/>
            <c:bubble3D val="0"/>
            <c:extLst>
              <c:ext xmlns:c16="http://schemas.microsoft.com/office/drawing/2014/chart" uri="{C3380CC4-5D6E-409C-BE32-E72D297353CC}">
                <c16:uniqueId val="{0000000A-F238-4DEC-B3E9-A3CD622A7A5B}"/>
              </c:ext>
            </c:extLst>
          </c:dPt>
          <c:dPt>
            <c:idx val="11"/>
            <c:bubble3D val="0"/>
            <c:extLst>
              <c:ext xmlns:c16="http://schemas.microsoft.com/office/drawing/2014/chart" uri="{C3380CC4-5D6E-409C-BE32-E72D297353CC}">
                <c16:uniqueId val="{0000000B-F238-4DEC-B3E9-A3CD622A7A5B}"/>
              </c:ext>
            </c:extLst>
          </c:dPt>
          <c:dPt>
            <c:idx val="12"/>
            <c:bubble3D val="0"/>
            <c:extLst>
              <c:ext xmlns:c16="http://schemas.microsoft.com/office/drawing/2014/chart" uri="{C3380CC4-5D6E-409C-BE32-E72D297353CC}">
                <c16:uniqueId val="{0000000C-F238-4DEC-B3E9-A3CD622A7A5B}"/>
              </c:ext>
            </c:extLst>
          </c:dPt>
          <c:dPt>
            <c:idx val="13"/>
            <c:bubble3D val="0"/>
            <c:extLst>
              <c:ext xmlns:c16="http://schemas.microsoft.com/office/drawing/2014/chart" uri="{C3380CC4-5D6E-409C-BE32-E72D297353CC}">
                <c16:uniqueId val="{0000000D-F238-4DEC-B3E9-A3CD622A7A5B}"/>
              </c:ext>
            </c:extLst>
          </c:dPt>
          <c:dPt>
            <c:idx val="14"/>
            <c:bubble3D val="0"/>
            <c:extLst>
              <c:ext xmlns:c16="http://schemas.microsoft.com/office/drawing/2014/chart" uri="{C3380CC4-5D6E-409C-BE32-E72D297353CC}">
                <c16:uniqueId val="{0000000E-F238-4DEC-B3E9-A3CD622A7A5B}"/>
              </c:ext>
            </c:extLst>
          </c:dPt>
          <c:dLbls>
            <c:dLbl>
              <c:idx val="0"/>
              <c:dLblPos val="l"/>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F238-4DEC-B3E9-A3CD622A7A5B}"/>
                </c:ext>
              </c:extLst>
            </c:dLbl>
            <c:dLbl>
              <c:idx val="1"/>
              <c:dLblPos val="l"/>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F238-4DEC-B3E9-A3CD622A7A5B}"/>
                </c:ext>
              </c:extLst>
            </c:dLbl>
            <c:dLbl>
              <c:idx val="7"/>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F238-4DEC-B3E9-A3CD622A7A5B}"/>
                </c:ext>
              </c:extLst>
            </c:dLbl>
            <c:numFmt formatCode="#,##0.0" sourceLinked="0"/>
            <c:spPr>
              <a:noFill/>
              <a:ln>
                <a:noFill/>
              </a:ln>
              <a:effectLst/>
            </c:spPr>
            <c:txPr>
              <a:bodyPr wrap="square" lIns="38100" tIns="19050" rIns="38100" bIns="19050" anchor="ctr">
                <a:spAutoFit/>
              </a:bodyPr>
              <a:lstStyle/>
              <a:p>
                <a:pPr>
                  <a:defRPr sz="1800">
                    <a:solidFill>
                      <a:schemeClr val="tx1"/>
                    </a:solidFill>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'Core Slide Template'!$P$113:$P$122</c:f>
              <c:strCache>
                <c:ptCount val="10"/>
                <c:pt idx="0">
                  <c:v>10-14</c:v>
                </c:pt>
                <c:pt idx="1">
                  <c:v>15-19</c:v>
                </c:pt>
                <c:pt idx="2">
                  <c:v>20-24</c:v>
                </c:pt>
                <c:pt idx="3">
                  <c:v>25-34</c:v>
                </c:pt>
                <c:pt idx="4">
                  <c:v>35-44</c:v>
                </c:pt>
                <c:pt idx="5">
                  <c:v>45-54</c:v>
                </c:pt>
                <c:pt idx="6">
                  <c:v>55-64</c:v>
                </c:pt>
                <c:pt idx="7">
                  <c:v>65-74</c:v>
                </c:pt>
                <c:pt idx="8">
                  <c:v>75-84</c:v>
                </c:pt>
                <c:pt idx="9">
                  <c:v>&gt;84</c:v>
                </c:pt>
              </c:strCache>
            </c:strRef>
          </c:cat>
          <c:val>
            <c:numRef>
              <c:f>'Core Slide Template'!$Q$113:$Q$122</c:f>
              <c:numCache>
                <c:formatCode>0.0</c:formatCode>
                <c:ptCount val="10"/>
                <c:pt idx="0">
                  <c:v>2.4932741676369408</c:v>
                </c:pt>
                <c:pt idx="1">
                  <c:v>9.5659592972017347</c:v>
                </c:pt>
                <c:pt idx="2">
                  <c:v>17.24843648203424</c:v>
                </c:pt>
                <c:pt idx="3">
                  <c:v>16.396977661252961</c:v>
                </c:pt>
                <c:pt idx="4">
                  <c:v>17.298254688045034</c:v>
                </c:pt>
                <c:pt idx="5">
                  <c:v>18.889405534727711</c:v>
                </c:pt>
                <c:pt idx="6">
                  <c:v>17.895007181431499</c:v>
                </c:pt>
                <c:pt idx="7">
                  <c:v>15.217905155149277</c:v>
                </c:pt>
                <c:pt idx="8">
                  <c:v>19.594561201024501</c:v>
                </c:pt>
                <c:pt idx="9">
                  <c:v>22.75175824249359</c:v>
                </c:pt>
              </c:numCache>
            </c:numRef>
          </c:val>
          <c:smooth val="0"/>
          <c:extLst>
            <c:ext xmlns:c16="http://schemas.microsoft.com/office/drawing/2014/chart" uri="{C3380CC4-5D6E-409C-BE32-E72D297353CC}">
              <c16:uniqueId val="{0000000F-F238-4DEC-B3E9-A3CD622A7A5B}"/>
            </c:ext>
          </c:extLst>
        </c:ser>
        <c:dLbls>
          <c:dLblPos val="t"/>
          <c:showLegendKey val="0"/>
          <c:showVal val="1"/>
          <c:showCatName val="0"/>
          <c:showSerName val="0"/>
          <c:showPercent val="0"/>
          <c:showBubbleSize val="0"/>
        </c:dLbls>
        <c:marker val="1"/>
        <c:smooth val="0"/>
        <c:axId val="1767943808"/>
        <c:axId val="1957248752"/>
      </c:lineChart>
      <c:catAx>
        <c:axId val="17679438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vert="horz"/>
          <a:lstStyle/>
          <a:p>
            <a:pPr>
              <a:defRPr/>
            </a:pPr>
            <a:endParaRPr lang="en-US"/>
          </a:p>
        </c:txPr>
        <c:crossAx val="1957248752"/>
        <c:crosses val="autoZero"/>
        <c:auto val="1"/>
        <c:lblAlgn val="ctr"/>
        <c:lblOffset val="100"/>
        <c:noMultiLvlLbl val="0"/>
      </c:catAx>
      <c:valAx>
        <c:axId val="1957248752"/>
        <c:scaling>
          <c:orientation val="minMax"/>
          <c:max val="25"/>
          <c:min val="0"/>
        </c:scaling>
        <c:delete val="0"/>
        <c:axPos val="l"/>
        <c:numFmt formatCode="#,##0" sourceLinked="0"/>
        <c:majorTickMark val="none"/>
        <c:minorTickMark val="none"/>
        <c:tickLblPos val="nextTo"/>
        <c:spPr>
          <a:noFill/>
          <a:ln>
            <a:noFill/>
          </a:ln>
          <a:effectLst/>
        </c:spPr>
        <c:txPr>
          <a:bodyPr rot="-60000000" vert="horz"/>
          <a:lstStyle/>
          <a:p>
            <a:pPr>
              <a:defRPr/>
            </a:pPr>
            <a:endParaRPr lang="en-US"/>
          </a:p>
        </c:txPr>
        <c:crossAx val="1767943808"/>
        <c:crosses val="autoZero"/>
        <c:crossBetween val="between"/>
        <c:majorUnit val="5"/>
      </c:valAx>
    </c:plotArea>
    <c:plotVisOnly val="1"/>
    <c:dispBlanksAs val="gap"/>
    <c:showDLblsOverMax val="0"/>
    <c:extLst/>
  </c:chart>
  <c:spPr>
    <a:solidFill>
      <a:schemeClr val="bg1"/>
    </a:solidFill>
    <a:ln w="9525" cap="flat" cmpd="sng" algn="ctr">
      <a:noFill/>
      <a:round/>
    </a:ln>
    <a:effectLst/>
  </c:spPr>
  <c:txPr>
    <a:bodyPr/>
    <a:lstStyle/>
    <a:p>
      <a:pPr>
        <a:defRPr sz="1400" b="0">
          <a:solidFill>
            <a:sysClr val="windowText" lastClr="000000"/>
          </a:solidFill>
          <a:latin typeface="Franklin Gothic Demi Cond" panose="020B0706030402020204" pitchFamily="34" charset="0"/>
        </a:defRPr>
      </a:pPr>
      <a:endParaRPr lang="en-US"/>
    </a:p>
  </c:txPr>
  <c:externalData r:id="rId2">
    <c:autoUpdate val="0"/>
  </c:externalData>
  <c:userShapes r:id="rId3"/>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4.5211563408888496E-2"/>
          <c:y val="0.14838362258243581"/>
          <c:w val="0.91929758938158745"/>
          <c:h val="0.57700945276577265"/>
        </c:manualLayout>
      </c:layout>
      <c:barChart>
        <c:barDir val="col"/>
        <c:grouping val="clustered"/>
        <c:varyColors val="0"/>
        <c:ser>
          <c:idx val="0"/>
          <c:order val="0"/>
          <c:tx>
            <c:strRef>
              <c:f>'Core Slide Template'!$S$143</c:f>
              <c:strCache>
                <c:ptCount val="1"/>
                <c:pt idx="0">
                  <c:v>Male</c:v>
                </c:pt>
              </c:strCache>
            </c:strRef>
          </c:tx>
          <c:spPr>
            <a:solidFill>
              <a:srgbClr val="5C93D5"/>
            </a:solidFill>
            <a:ln>
              <a:noFill/>
            </a:ln>
            <a:effectLst/>
          </c:spPr>
          <c:invertIfNegative val="0"/>
          <c:dLbls>
            <c:spPr>
              <a:noFill/>
              <a:ln>
                <a:noFill/>
              </a:ln>
              <a:effectLst/>
            </c:spPr>
            <c:txPr>
              <a:bodyPr rot="0" spcFirstLastPara="1" vertOverflow="ellipsis" vert="horz" wrap="square" anchor="ctr" anchorCtr="1"/>
              <a:lstStyle/>
              <a:p>
                <a:pPr>
                  <a:defRPr sz="1300" b="0" i="0" u="none" strike="noStrike" kern="1200" baseline="0">
                    <a:solidFill>
                      <a:sysClr val="windowText" lastClr="000000"/>
                    </a:solidFill>
                    <a:latin typeface="Franklin Gothic Demi Cond" panose="020B07060304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'Core Slide Template'!$R$144:$R$152</c:f>
              <c:strCache>
                <c:ptCount val="9"/>
                <c:pt idx="0">
                  <c:v>Ever Treated MH</c:v>
                </c:pt>
                <c:pt idx="1">
                  <c:v>Current MH Problem</c:v>
                </c:pt>
                <c:pt idx="2">
                  <c:v>Current MH Treatment</c:v>
                </c:pt>
                <c:pt idx="3">
                  <c:v>Current Depressed Mood</c:v>
                </c:pt>
                <c:pt idx="4">
                  <c:v>Physical Health Problem</c:v>
                </c:pt>
                <c:pt idx="5">
                  <c:v>Left a Suicide Note</c:v>
                </c:pt>
                <c:pt idx="6">
                  <c:v>Disclosed Intent</c:v>
                </c:pt>
                <c:pt idx="7">
                  <c:v>History of Suicidal Thoughts</c:v>
                </c:pt>
                <c:pt idx="8">
                  <c:v>History of Suicide Attempt(s)</c:v>
                </c:pt>
              </c:strCache>
            </c:strRef>
          </c:cat>
          <c:val>
            <c:numRef>
              <c:f>'Core Slide Template'!$S$144:$S$152</c:f>
              <c:numCache>
                <c:formatCode>0.0</c:formatCode>
                <c:ptCount val="9"/>
                <c:pt idx="0">
                  <c:v>52.42</c:v>
                </c:pt>
                <c:pt idx="1">
                  <c:v>51.18</c:v>
                </c:pt>
                <c:pt idx="2">
                  <c:v>31.12</c:v>
                </c:pt>
                <c:pt idx="3">
                  <c:v>30.78</c:v>
                </c:pt>
                <c:pt idx="4">
                  <c:v>24.23</c:v>
                </c:pt>
                <c:pt idx="5">
                  <c:v>28.22</c:v>
                </c:pt>
                <c:pt idx="6">
                  <c:v>25.98</c:v>
                </c:pt>
                <c:pt idx="7">
                  <c:v>36.92</c:v>
                </c:pt>
                <c:pt idx="8">
                  <c:v>13.7</c:v>
                </c:pt>
              </c:numCache>
            </c:numRef>
          </c:val>
          <c:extLst>
            <c:ext xmlns:c16="http://schemas.microsoft.com/office/drawing/2014/chart" uri="{C3380CC4-5D6E-409C-BE32-E72D297353CC}">
              <c16:uniqueId val="{00000000-A5B7-43D7-B7F9-4156ABC6D96E}"/>
            </c:ext>
          </c:extLst>
        </c:ser>
        <c:ser>
          <c:idx val="1"/>
          <c:order val="1"/>
          <c:tx>
            <c:strRef>
              <c:f>'Core Slide Template'!$T$143</c:f>
              <c:strCache>
                <c:ptCount val="1"/>
                <c:pt idx="0">
                  <c:v>Female </c:v>
                </c:pt>
              </c:strCache>
            </c:strRef>
          </c:tx>
          <c:spPr>
            <a:solidFill>
              <a:srgbClr val="17375E"/>
            </a:solidFill>
            <a:ln>
              <a:noFill/>
            </a:ln>
            <a:effectLst/>
          </c:spPr>
          <c:invertIfNegative val="0"/>
          <c:dLbls>
            <c:numFmt formatCode="#,##0.0" sourceLinked="0"/>
            <c:spPr>
              <a:noFill/>
              <a:ln>
                <a:noFill/>
              </a:ln>
              <a:effectLst/>
            </c:spPr>
            <c:txPr>
              <a:bodyPr rot="0" spcFirstLastPara="1" vertOverflow="ellipsis" vert="horz" wrap="square" anchor="ctr" anchorCtr="1"/>
              <a:lstStyle/>
              <a:p>
                <a:pPr>
                  <a:defRPr sz="1300" b="0" i="0" u="none" strike="noStrike" kern="1200" baseline="0">
                    <a:solidFill>
                      <a:sysClr val="windowText" lastClr="000000"/>
                    </a:solidFill>
                    <a:latin typeface="Franklin Gothic Demi Cond" panose="020B07060304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'Core Slide Template'!$R$144:$R$152</c:f>
              <c:strCache>
                <c:ptCount val="9"/>
                <c:pt idx="0">
                  <c:v>Ever Treated MH</c:v>
                </c:pt>
                <c:pt idx="1">
                  <c:v>Current MH Problem</c:v>
                </c:pt>
                <c:pt idx="2">
                  <c:v>Current MH Treatment</c:v>
                </c:pt>
                <c:pt idx="3">
                  <c:v>Current Depressed Mood</c:v>
                </c:pt>
                <c:pt idx="4">
                  <c:v>Physical Health Problem</c:v>
                </c:pt>
                <c:pt idx="5">
                  <c:v>Left a Suicide Note</c:v>
                </c:pt>
                <c:pt idx="6">
                  <c:v>Disclosed Intent</c:v>
                </c:pt>
                <c:pt idx="7">
                  <c:v>History of Suicidal Thoughts</c:v>
                </c:pt>
                <c:pt idx="8">
                  <c:v>History of Suicide Attempt(s)</c:v>
                </c:pt>
              </c:strCache>
            </c:strRef>
          </c:cat>
          <c:val>
            <c:numRef>
              <c:f>'Core Slide Template'!$T$144:$T$152</c:f>
              <c:numCache>
                <c:formatCode>0.0</c:formatCode>
                <c:ptCount val="9"/>
                <c:pt idx="0">
                  <c:v>74.47</c:v>
                </c:pt>
                <c:pt idx="1">
                  <c:v>72.989999999999995</c:v>
                </c:pt>
                <c:pt idx="2">
                  <c:v>55.53</c:v>
                </c:pt>
                <c:pt idx="3">
                  <c:v>30.16</c:v>
                </c:pt>
                <c:pt idx="4">
                  <c:v>24.06</c:v>
                </c:pt>
                <c:pt idx="5">
                  <c:v>37.64</c:v>
                </c:pt>
                <c:pt idx="6">
                  <c:v>26.26</c:v>
                </c:pt>
                <c:pt idx="7">
                  <c:v>43.68</c:v>
                </c:pt>
                <c:pt idx="8">
                  <c:v>29.56</c:v>
                </c:pt>
              </c:numCache>
            </c:numRef>
          </c:val>
          <c:extLst>
            <c:ext xmlns:c16="http://schemas.microsoft.com/office/drawing/2014/chart" uri="{C3380CC4-5D6E-409C-BE32-E72D297353CC}">
              <c16:uniqueId val="{00000001-A5B7-43D7-B7F9-4156ABC6D96E}"/>
            </c:ext>
          </c:extLst>
        </c:ser>
        <c:dLbls>
          <c:showLegendKey val="0"/>
          <c:showVal val="0"/>
          <c:showCatName val="0"/>
          <c:showSerName val="0"/>
          <c:showPercent val="0"/>
          <c:showBubbleSize val="0"/>
        </c:dLbls>
        <c:gapWidth val="35"/>
        <c:axId val="104290376"/>
        <c:axId val="104291096"/>
      </c:barChart>
      <c:catAx>
        <c:axId val="104290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300" b="0" i="0" u="none" strike="noStrike" kern="1200" baseline="0">
                <a:solidFill>
                  <a:sysClr val="windowText" lastClr="000000"/>
                </a:solidFill>
                <a:latin typeface="Franklin Gothic Demi Cond" panose="020B0706030402020204" pitchFamily="34" charset="0"/>
                <a:ea typeface="+mn-ea"/>
                <a:cs typeface="+mn-cs"/>
              </a:defRPr>
            </a:pPr>
            <a:endParaRPr lang="en-US"/>
          </a:p>
        </c:txPr>
        <c:crossAx val="104291096"/>
        <c:crosses val="autoZero"/>
        <c:auto val="1"/>
        <c:lblAlgn val="ctr"/>
        <c:lblOffset val="100"/>
        <c:noMultiLvlLbl val="0"/>
      </c:catAx>
      <c:valAx>
        <c:axId val="104291096"/>
        <c:scaling>
          <c:orientation val="minMax"/>
        </c:scaling>
        <c:delete val="0"/>
        <c:axPos val="l"/>
        <c:title>
          <c:tx>
            <c:rich>
              <a:bodyPr rot="0" spcFirstLastPara="1" vertOverflow="ellipsis" wrap="square" anchor="ctr" anchorCtr="1"/>
              <a:lstStyle/>
              <a:p>
                <a:pPr>
                  <a:defRPr sz="1300" b="0" i="0" u="none" strike="noStrike" kern="1200" baseline="0">
                    <a:solidFill>
                      <a:sysClr val="windowText" lastClr="000000"/>
                    </a:solidFill>
                    <a:latin typeface="Franklin Gothic Demi Cond" panose="020B0706030402020204" pitchFamily="34" charset="0"/>
                    <a:ea typeface="+mn-ea"/>
                    <a:cs typeface="+mn-cs"/>
                  </a:defRPr>
                </a:pPr>
                <a:r>
                  <a:rPr lang="en-US" dirty="0"/>
                  <a:t>Percent</a:t>
                </a:r>
              </a:p>
            </c:rich>
          </c:tx>
          <c:layout>
            <c:manualLayout>
              <c:xMode val="edge"/>
              <c:yMode val="edge"/>
              <c:x val="1.0209841060059606E-2"/>
              <c:y val="7.9812876576023581E-2"/>
            </c:manualLayout>
          </c:layout>
          <c:overlay val="0"/>
          <c:spPr>
            <a:noFill/>
            <a:ln>
              <a:noFill/>
            </a:ln>
            <a:effectLst/>
          </c:spPr>
          <c:txPr>
            <a:bodyPr rot="0" spcFirstLastPara="1" vertOverflow="ellipsis" wrap="square" anchor="ctr" anchorCtr="1"/>
            <a:lstStyle/>
            <a:p>
              <a:pPr>
                <a:defRPr sz="1300" b="0" i="0" u="none" strike="noStrike" kern="1200" baseline="0">
                  <a:solidFill>
                    <a:sysClr val="windowText" lastClr="000000"/>
                  </a:solidFill>
                  <a:latin typeface="Franklin Gothic Demi Cond" panose="020B0706030402020204" pitchFamily="34" charset="0"/>
                  <a:ea typeface="+mn-ea"/>
                  <a:cs typeface="+mn-cs"/>
                </a:defRPr>
              </a:pPr>
              <a:endParaRPr lang="en-US"/>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300" b="0" i="0" u="none" strike="noStrike" kern="1200" baseline="0">
                <a:solidFill>
                  <a:sysClr val="windowText" lastClr="000000"/>
                </a:solidFill>
                <a:latin typeface="Franklin Gothic Demi Cond" panose="020B0706030402020204" pitchFamily="34" charset="0"/>
                <a:ea typeface="+mn-ea"/>
                <a:cs typeface="+mn-cs"/>
              </a:defRPr>
            </a:pPr>
            <a:endParaRPr lang="en-US"/>
          </a:p>
        </c:txPr>
        <c:crossAx val="104290376"/>
        <c:crosses val="autoZero"/>
        <c:crossBetween val="between"/>
        <c:majorUnit val="20"/>
      </c:valAx>
      <c:spPr>
        <a:noFill/>
        <a:ln>
          <a:noFill/>
        </a:ln>
        <a:effectLst/>
      </c:spPr>
    </c:plotArea>
    <c:legend>
      <c:legendPos val="r"/>
      <c:layout>
        <c:manualLayout>
          <c:xMode val="edge"/>
          <c:yMode val="edge"/>
          <c:x val="0.78000876094061755"/>
          <c:y val="9.0699079110481431E-2"/>
          <c:w val="0.16952651068250504"/>
          <c:h val="0.1277877809891208"/>
        </c:manualLayout>
      </c:layout>
      <c:overlay val="0"/>
      <c:spPr>
        <a:noFill/>
        <a:ln>
          <a:noFill/>
        </a:ln>
        <a:effectLst/>
      </c:spPr>
      <c:txPr>
        <a:bodyPr rot="0" spcFirstLastPara="1" vertOverflow="ellipsis" vert="horz" wrap="square" anchor="ctr" anchorCtr="1"/>
        <a:lstStyle/>
        <a:p>
          <a:pPr>
            <a:defRPr sz="1600" b="0" i="0" u="none" strike="noStrike" kern="1200" baseline="0">
              <a:solidFill>
                <a:sysClr val="windowText" lastClr="000000"/>
              </a:solidFill>
              <a:latin typeface="Franklin Gothic Demi Cond" panose="020B0706030402020204" pitchFamily="34" charset="0"/>
              <a:ea typeface="+mn-ea"/>
              <a:cs typeface="+mn-cs"/>
            </a:defRPr>
          </a:pPr>
          <a:endParaRPr lang="en-US"/>
        </a:p>
      </c:txPr>
    </c:legend>
    <c:plotVisOnly val="1"/>
    <c:dispBlanksAs val="gap"/>
    <c:showDLblsOverMax val="0"/>
  </c:chart>
  <c:spPr>
    <a:solidFill>
      <a:schemeClr val="bg1"/>
    </a:solidFill>
    <a:ln w="9525" cap="flat" cmpd="sng" algn="ctr">
      <a:noFill/>
      <a:round/>
    </a:ln>
    <a:effectLst/>
  </c:spPr>
  <c:txPr>
    <a:bodyPr/>
    <a:lstStyle/>
    <a:p>
      <a:pPr>
        <a:defRPr sz="1300">
          <a:solidFill>
            <a:sysClr val="windowText" lastClr="000000"/>
          </a:solidFill>
          <a:latin typeface="Franklin Gothic Demi Cond" panose="020B0706030402020204" pitchFamily="34" charset="0"/>
        </a:defRPr>
      </a:pPr>
      <a:endParaRPr lang="en-US"/>
    </a:p>
  </c:txPr>
  <c:externalData r:id="rId4">
    <c:autoUpdate val="0"/>
  </c:externalData>
  <c:userShapes r:id="rId5"/>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6.1462912244638498E-2"/>
          <c:y val="9.4593966803738161E-2"/>
          <c:w val="0.91927789283187855"/>
          <c:h val="0.66669504624714027"/>
        </c:manualLayout>
      </c:layout>
      <c:barChart>
        <c:barDir val="col"/>
        <c:grouping val="clustered"/>
        <c:varyColors val="0"/>
        <c:ser>
          <c:idx val="0"/>
          <c:order val="0"/>
          <c:tx>
            <c:strRef>
              <c:f>'Core Slide Template'!$S$175</c:f>
              <c:strCache>
                <c:ptCount val="1"/>
                <c:pt idx="0">
                  <c:v>Veteran</c:v>
                </c:pt>
              </c:strCache>
            </c:strRef>
          </c:tx>
          <c:spPr>
            <a:solidFill>
              <a:srgbClr val="17375E"/>
            </a:solidFill>
            <a:ln>
              <a:solidFill>
                <a:srgbClr val="15365E"/>
              </a:solidFill>
            </a:ln>
            <a:effectLst/>
          </c:spPr>
          <c:invertIfNegative val="0"/>
          <c:dPt>
            <c:idx val="0"/>
            <c:invertIfNegative val="0"/>
            <c:bubble3D val="0"/>
            <c:spPr>
              <a:solidFill>
                <a:srgbClr val="17375E"/>
              </a:solidFill>
              <a:ln>
                <a:solidFill>
                  <a:srgbClr val="15365E"/>
                </a:solidFill>
              </a:ln>
              <a:effectLst/>
            </c:spPr>
            <c:extLst>
              <c:ext xmlns:c16="http://schemas.microsoft.com/office/drawing/2014/chart" uri="{C3380CC4-5D6E-409C-BE32-E72D297353CC}">
                <c16:uniqueId val="{00000001-5108-43F9-A598-484C4852D425}"/>
              </c:ext>
            </c:extLst>
          </c:dPt>
          <c:dPt>
            <c:idx val="1"/>
            <c:invertIfNegative val="0"/>
            <c:bubble3D val="0"/>
            <c:spPr>
              <a:solidFill>
                <a:srgbClr val="17375E"/>
              </a:solidFill>
              <a:ln>
                <a:solidFill>
                  <a:srgbClr val="15365E"/>
                </a:solidFill>
              </a:ln>
              <a:effectLst/>
            </c:spPr>
            <c:extLst>
              <c:ext xmlns:c16="http://schemas.microsoft.com/office/drawing/2014/chart" uri="{C3380CC4-5D6E-409C-BE32-E72D297353CC}">
                <c16:uniqueId val="{00000003-5108-43F9-A598-484C4852D425}"/>
              </c:ext>
            </c:extLst>
          </c:dPt>
          <c:dPt>
            <c:idx val="2"/>
            <c:invertIfNegative val="0"/>
            <c:bubble3D val="0"/>
            <c:spPr>
              <a:solidFill>
                <a:srgbClr val="17375E"/>
              </a:solidFill>
              <a:ln>
                <a:solidFill>
                  <a:srgbClr val="15365E"/>
                </a:solidFill>
              </a:ln>
              <a:effectLst/>
            </c:spPr>
            <c:extLst>
              <c:ext xmlns:c16="http://schemas.microsoft.com/office/drawing/2014/chart" uri="{C3380CC4-5D6E-409C-BE32-E72D297353CC}">
                <c16:uniqueId val="{00000005-5108-43F9-A598-484C4852D425}"/>
              </c:ext>
            </c:extLst>
          </c:dPt>
          <c:dPt>
            <c:idx val="3"/>
            <c:invertIfNegative val="0"/>
            <c:bubble3D val="0"/>
            <c:spPr>
              <a:solidFill>
                <a:srgbClr val="17375E"/>
              </a:solidFill>
              <a:ln>
                <a:solidFill>
                  <a:srgbClr val="15365E"/>
                </a:solidFill>
              </a:ln>
              <a:effectLst/>
            </c:spPr>
            <c:extLst>
              <c:ext xmlns:c16="http://schemas.microsoft.com/office/drawing/2014/chart" uri="{C3380CC4-5D6E-409C-BE32-E72D297353CC}">
                <c16:uniqueId val="{00000007-5108-43F9-A598-484C4852D425}"/>
              </c:ext>
            </c:extLst>
          </c:dPt>
          <c:dPt>
            <c:idx val="4"/>
            <c:invertIfNegative val="0"/>
            <c:bubble3D val="0"/>
            <c:spPr>
              <a:solidFill>
                <a:srgbClr val="17375E"/>
              </a:solidFill>
              <a:ln>
                <a:solidFill>
                  <a:srgbClr val="15365E"/>
                </a:solidFill>
              </a:ln>
              <a:effectLst/>
            </c:spPr>
            <c:extLst>
              <c:ext xmlns:c16="http://schemas.microsoft.com/office/drawing/2014/chart" uri="{C3380CC4-5D6E-409C-BE32-E72D297353CC}">
                <c16:uniqueId val="{00000009-5108-43F9-A598-484C4852D425}"/>
              </c:ext>
            </c:extLst>
          </c:dPt>
          <c:dPt>
            <c:idx val="5"/>
            <c:invertIfNegative val="0"/>
            <c:bubble3D val="0"/>
            <c:spPr>
              <a:solidFill>
                <a:srgbClr val="17375E"/>
              </a:solidFill>
              <a:ln>
                <a:solidFill>
                  <a:srgbClr val="15365E"/>
                </a:solidFill>
              </a:ln>
              <a:effectLst/>
            </c:spPr>
            <c:extLst>
              <c:ext xmlns:c16="http://schemas.microsoft.com/office/drawing/2014/chart" uri="{C3380CC4-5D6E-409C-BE32-E72D297353CC}">
                <c16:uniqueId val="{0000000B-5108-43F9-A598-484C4852D425}"/>
              </c:ext>
            </c:extLst>
          </c:dPt>
          <c:dPt>
            <c:idx val="6"/>
            <c:invertIfNegative val="0"/>
            <c:bubble3D val="0"/>
            <c:spPr>
              <a:solidFill>
                <a:srgbClr val="17375E"/>
              </a:solidFill>
              <a:ln>
                <a:solidFill>
                  <a:srgbClr val="15365E"/>
                </a:solidFill>
              </a:ln>
              <a:effectLst/>
            </c:spPr>
            <c:extLst>
              <c:ext xmlns:c16="http://schemas.microsoft.com/office/drawing/2014/chart" uri="{C3380CC4-5D6E-409C-BE32-E72D297353CC}">
                <c16:uniqueId val="{0000000D-5108-43F9-A598-484C4852D425}"/>
              </c:ext>
            </c:extLst>
          </c:dPt>
          <c:dPt>
            <c:idx val="7"/>
            <c:invertIfNegative val="0"/>
            <c:bubble3D val="0"/>
            <c:spPr>
              <a:solidFill>
                <a:srgbClr val="17375E"/>
              </a:solidFill>
              <a:ln>
                <a:solidFill>
                  <a:srgbClr val="15365E"/>
                </a:solidFill>
              </a:ln>
              <a:effectLst/>
            </c:spPr>
            <c:extLst>
              <c:ext xmlns:c16="http://schemas.microsoft.com/office/drawing/2014/chart" uri="{C3380CC4-5D6E-409C-BE32-E72D297353CC}">
                <c16:uniqueId val="{0000000F-5108-43F9-A598-484C4852D425}"/>
              </c:ext>
            </c:extLst>
          </c:dPt>
          <c:dPt>
            <c:idx val="8"/>
            <c:invertIfNegative val="0"/>
            <c:bubble3D val="0"/>
            <c:spPr>
              <a:solidFill>
                <a:srgbClr val="17375E"/>
              </a:solidFill>
              <a:ln>
                <a:solidFill>
                  <a:srgbClr val="15365E"/>
                </a:solidFill>
              </a:ln>
              <a:effectLst/>
            </c:spPr>
            <c:extLst>
              <c:ext xmlns:c16="http://schemas.microsoft.com/office/drawing/2014/chart" uri="{C3380CC4-5D6E-409C-BE32-E72D297353CC}">
                <c16:uniqueId val="{00000011-5108-43F9-A598-484C4852D425}"/>
              </c:ext>
            </c:extLst>
          </c:dPt>
          <c:dPt>
            <c:idx val="9"/>
            <c:invertIfNegative val="0"/>
            <c:bubble3D val="0"/>
            <c:spPr>
              <a:solidFill>
                <a:srgbClr val="17375E"/>
              </a:solidFill>
              <a:ln>
                <a:solidFill>
                  <a:srgbClr val="15365E"/>
                </a:solidFill>
              </a:ln>
              <a:effectLst/>
            </c:spPr>
            <c:extLst>
              <c:ext xmlns:c16="http://schemas.microsoft.com/office/drawing/2014/chart" uri="{C3380CC4-5D6E-409C-BE32-E72D297353CC}">
                <c16:uniqueId val="{00000013-5108-43F9-A598-484C4852D425}"/>
              </c:ext>
            </c:extLst>
          </c:dPt>
          <c:dPt>
            <c:idx val="10"/>
            <c:invertIfNegative val="0"/>
            <c:bubble3D val="0"/>
            <c:spPr>
              <a:solidFill>
                <a:srgbClr val="17375E"/>
              </a:solidFill>
              <a:ln>
                <a:solidFill>
                  <a:srgbClr val="15365E"/>
                </a:solidFill>
              </a:ln>
              <a:effectLst/>
            </c:spPr>
            <c:extLst>
              <c:ext xmlns:c16="http://schemas.microsoft.com/office/drawing/2014/chart" uri="{C3380CC4-5D6E-409C-BE32-E72D297353CC}">
                <c16:uniqueId val="{00000015-5108-43F9-A598-484C4852D425}"/>
              </c:ext>
            </c:extLst>
          </c:dPt>
          <c:dPt>
            <c:idx val="11"/>
            <c:invertIfNegative val="0"/>
            <c:bubble3D val="0"/>
            <c:spPr>
              <a:solidFill>
                <a:srgbClr val="17375E"/>
              </a:solidFill>
              <a:ln>
                <a:solidFill>
                  <a:srgbClr val="15365E"/>
                </a:solidFill>
              </a:ln>
              <a:effectLst/>
            </c:spPr>
            <c:extLst>
              <c:ext xmlns:c16="http://schemas.microsoft.com/office/drawing/2014/chart" uri="{C3380CC4-5D6E-409C-BE32-E72D297353CC}">
                <c16:uniqueId val="{00000017-5108-43F9-A598-484C4852D425}"/>
              </c:ext>
            </c:extLst>
          </c:dPt>
          <c:dPt>
            <c:idx val="12"/>
            <c:invertIfNegative val="0"/>
            <c:bubble3D val="0"/>
            <c:spPr>
              <a:solidFill>
                <a:srgbClr val="17375E"/>
              </a:solidFill>
              <a:ln>
                <a:solidFill>
                  <a:srgbClr val="15365E"/>
                </a:solidFill>
              </a:ln>
              <a:effectLst/>
            </c:spPr>
            <c:extLst>
              <c:ext xmlns:c16="http://schemas.microsoft.com/office/drawing/2014/chart" uri="{C3380CC4-5D6E-409C-BE32-E72D297353CC}">
                <c16:uniqueId val="{00000019-5108-43F9-A598-484C4852D425}"/>
              </c:ext>
            </c:extLst>
          </c:dPt>
          <c:dPt>
            <c:idx val="13"/>
            <c:invertIfNegative val="0"/>
            <c:bubble3D val="0"/>
            <c:spPr>
              <a:solidFill>
                <a:srgbClr val="17375E"/>
              </a:solidFill>
              <a:ln>
                <a:solidFill>
                  <a:srgbClr val="15365E"/>
                </a:solidFill>
              </a:ln>
              <a:effectLst/>
            </c:spPr>
            <c:extLst>
              <c:ext xmlns:c16="http://schemas.microsoft.com/office/drawing/2014/chart" uri="{C3380CC4-5D6E-409C-BE32-E72D297353CC}">
                <c16:uniqueId val="{0000001B-5108-43F9-A598-484C4852D425}"/>
              </c:ext>
            </c:extLst>
          </c:dPt>
          <c:dPt>
            <c:idx val="14"/>
            <c:invertIfNegative val="0"/>
            <c:bubble3D val="0"/>
            <c:spPr>
              <a:solidFill>
                <a:srgbClr val="17375E"/>
              </a:solidFill>
              <a:ln>
                <a:solidFill>
                  <a:srgbClr val="15365E"/>
                </a:solidFill>
              </a:ln>
              <a:effectLst/>
            </c:spPr>
            <c:extLst>
              <c:ext xmlns:c16="http://schemas.microsoft.com/office/drawing/2014/chart" uri="{C3380CC4-5D6E-409C-BE32-E72D297353CC}">
                <c16:uniqueId val="{0000001D-5108-43F9-A598-484C4852D425}"/>
              </c:ext>
            </c:extLst>
          </c:dPt>
          <c:dLbls>
            <c:dLbl>
              <c:idx val="4"/>
              <c:layout>
                <c:manualLayout>
                  <c:x val="4.4190134024848469E-3"/>
                  <c:y val="1.0880812795759327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5108-43F9-A598-484C4852D425}"/>
                </c:ext>
              </c:extLst>
            </c:dLbl>
            <c:numFmt formatCode="#,##0.0" sourceLinked="0"/>
            <c:spPr>
              <a:noFill/>
              <a:ln>
                <a:noFill/>
              </a:ln>
              <a:effectLst/>
            </c:spPr>
            <c:txPr>
              <a:bodyPr rot="0" spcFirstLastPara="1" vertOverflow="ellipsis" vert="horz" wrap="square" anchor="ctr" anchorCtr="1"/>
              <a:lstStyle/>
              <a:p>
                <a:pPr>
                  <a:defRPr sz="1400" b="0" i="0" u="none" strike="noStrike" kern="1200" baseline="0">
                    <a:solidFill>
                      <a:sysClr val="windowText" lastClr="000000"/>
                    </a:solidFill>
                    <a:latin typeface="Franklin Gothic Demi Cond" panose="020B07060304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'Core Slide Template'!$R$176:$R$188</c:f>
              <c:strCache>
                <c:ptCount val="13"/>
                <c:pt idx="0">
                  <c:v>Male</c:v>
                </c:pt>
                <c:pt idx="1">
                  <c:v>Female</c:v>
                </c:pt>
                <c:pt idx="3">
                  <c:v>White</c:v>
                </c:pt>
                <c:pt idx="4">
                  <c:v>Black</c:v>
                </c:pt>
                <c:pt idx="5">
                  <c:v>American 
Indian</c:v>
                </c:pt>
                <c:pt idx="6">
                  <c:v>Asian</c:v>
                </c:pt>
                <c:pt idx="7">
                  <c:v>Hispanic</c:v>
                </c:pt>
                <c:pt idx="9">
                  <c:v>18-34</c:v>
                </c:pt>
                <c:pt idx="10">
                  <c:v>35-54</c:v>
                </c:pt>
                <c:pt idx="11">
                  <c:v>55-64</c:v>
                </c:pt>
                <c:pt idx="12">
                  <c:v>65+</c:v>
                </c:pt>
              </c:strCache>
            </c:strRef>
          </c:cat>
          <c:val>
            <c:numRef>
              <c:f>'Core Slide Template'!$T$176:$T$188</c:f>
              <c:numCache>
                <c:formatCode>0.0</c:formatCode>
                <c:ptCount val="13"/>
                <c:pt idx="0">
                  <c:v>51.700229234122069</c:v>
                </c:pt>
                <c:pt idx="1">
                  <c:v>25.615603772680867</c:v>
                </c:pt>
                <c:pt idx="3">
                  <c:v>56.278547846350222</c:v>
                </c:pt>
                <c:pt idx="4">
                  <c:v>21.725520658753254</c:v>
                </c:pt>
                <c:pt idx="5">
                  <c:v>41.612286973462709</c:v>
                </c:pt>
                <c:pt idx="6">
                  <c:v>66.81466474125483</c:v>
                </c:pt>
                <c:pt idx="7">
                  <c:v>16.751398188636546</c:v>
                </c:pt>
                <c:pt idx="9">
                  <c:v>81.091437278892158</c:v>
                </c:pt>
                <c:pt idx="10">
                  <c:v>38.910635020235524</c:v>
                </c:pt>
                <c:pt idx="11">
                  <c:v>30.859217090849199</c:v>
                </c:pt>
                <c:pt idx="12">
                  <c:v>45.347836041573288</c:v>
                </c:pt>
              </c:numCache>
            </c:numRef>
          </c:val>
          <c:extLst>
            <c:ext xmlns:c16="http://schemas.microsoft.com/office/drawing/2014/chart" uri="{C3380CC4-5D6E-409C-BE32-E72D297353CC}">
              <c16:uniqueId val="{0000001E-5108-43F9-A598-484C4852D425}"/>
            </c:ext>
          </c:extLst>
        </c:ser>
        <c:ser>
          <c:idx val="1"/>
          <c:order val="1"/>
          <c:tx>
            <c:strRef>
              <c:f>'Core Slide Template'!$U$175</c:f>
              <c:strCache>
                <c:ptCount val="1"/>
                <c:pt idx="0">
                  <c:v>Non-Veteran</c:v>
                </c:pt>
              </c:strCache>
            </c:strRef>
          </c:tx>
          <c:spPr>
            <a:solidFill>
              <a:srgbClr val="949494"/>
            </a:solidFill>
            <a:ln>
              <a:noFill/>
            </a:ln>
            <a:effectLst/>
          </c:spPr>
          <c:invertIfNegative val="0"/>
          <c:dLbls>
            <c:dLbl>
              <c:idx val="0"/>
              <c:layout>
                <c:manualLayout>
                  <c:x val="6.1640259437542337E-3"/>
                  <c:y val="-9.8248239804655893E-17"/>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F-5108-43F9-A598-484C4852D425}"/>
                </c:ext>
              </c:extLst>
            </c:dLbl>
            <c:dLbl>
              <c:idx val="3"/>
              <c:layout>
                <c:manualLayout>
                  <c:x val="4.6230194578156759E-3"/>
                  <c:y val="-9.8248239804655893E-17"/>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0-5108-43F9-A598-484C4852D425}"/>
                </c:ext>
              </c:extLst>
            </c:dLbl>
            <c:dLbl>
              <c:idx val="4"/>
              <c:layout>
                <c:manualLayout>
                  <c:x val="8.8380268049698552E-3"/>
                  <c:y val="5.5217103215113661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7-5108-43F9-A598-484C4852D425}"/>
                </c:ext>
              </c:extLst>
            </c:dLbl>
            <c:dLbl>
              <c:idx val="5"/>
              <c:layout>
                <c:manualLayout>
                  <c:x val="3.0820129718771168E-3"/>
                  <c:y val="-9.8248239804655893E-17"/>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1-5108-43F9-A598-484C4852D425}"/>
                </c:ext>
              </c:extLst>
            </c:dLbl>
            <c:dLbl>
              <c:idx val="6"/>
              <c:layout>
                <c:manualLayout>
                  <c:x val="7.3650223374747258E-3"/>
                  <c:y val="8.2825654822670496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8-5108-43F9-A598-484C4852D425}"/>
                </c:ext>
              </c:extLst>
            </c:dLbl>
            <c:dLbl>
              <c:idx val="9"/>
              <c:layout>
                <c:manualLayout>
                  <c:x val="3.0820129718770041E-3"/>
                  <c:y val="-9.8248239804655893E-17"/>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2-5108-43F9-A598-484C4852D425}"/>
                </c:ext>
              </c:extLst>
            </c:dLbl>
            <c:dLbl>
              <c:idx val="10"/>
              <c:layout>
                <c:manualLayout>
                  <c:x val="4.6230194578156759E-3"/>
                  <c:y val="0"/>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3-5108-43F9-A598-484C4852D425}"/>
                </c:ext>
              </c:extLst>
            </c:dLbl>
            <c:dLbl>
              <c:idx val="11"/>
              <c:layout>
                <c:manualLayout>
                  <c:x val="4.6230194578156759E-3"/>
                  <c:y val="0"/>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4-5108-43F9-A598-484C4852D425}"/>
                </c:ext>
              </c:extLst>
            </c:dLbl>
            <c:dLbl>
              <c:idx val="12"/>
              <c:layout>
                <c:manualLayout>
                  <c:x val="4.6230194578154495E-3"/>
                  <c:y val="0"/>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5-5108-43F9-A598-484C4852D425}"/>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ysClr val="windowText" lastClr="000000"/>
                    </a:solidFill>
                    <a:latin typeface="Franklin Gothic Demi Cond" panose="020B07060304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'Core Slide Template'!$R$176:$R$188</c:f>
              <c:strCache>
                <c:ptCount val="13"/>
                <c:pt idx="0">
                  <c:v>Male</c:v>
                </c:pt>
                <c:pt idx="1">
                  <c:v>Female</c:v>
                </c:pt>
                <c:pt idx="3">
                  <c:v>White</c:v>
                </c:pt>
                <c:pt idx="4">
                  <c:v>Black</c:v>
                </c:pt>
                <c:pt idx="5">
                  <c:v>American 
Indian</c:v>
                </c:pt>
                <c:pt idx="6">
                  <c:v>Asian</c:v>
                </c:pt>
                <c:pt idx="7">
                  <c:v>Hispanic</c:v>
                </c:pt>
                <c:pt idx="9">
                  <c:v>18-34</c:v>
                </c:pt>
                <c:pt idx="10">
                  <c:v>35-54</c:v>
                </c:pt>
                <c:pt idx="11">
                  <c:v>55-64</c:v>
                </c:pt>
                <c:pt idx="12">
                  <c:v>65+</c:v>
                </c:pt>
              </c:strCache>
            </c:strRef>
          </c:cat>
          <c:val>
            <c:numRef>
              <c:f>'Core Slide Template'!$V$176:$V$188</c:f>
              <c:numCache>
                <c:formatCode>0.0</c:formatCode>
                <c:ptCount val="13"/>
                <c:pt idx="0">
                  <c:v>29.126465592043175</c:v>
                </c:pt>
                <c:pt idx="1">
                  <c:v>9.1182024739377852</c:v>
                </c:pt>
                <c:pt idx="3">
                  <c:v>23.387488415922512</c:v>
                </c:pt>
                <c:pt idx="4">
                  <c:v>10.105458207505595</c:v>
                </c:pt>
                <c:pt idx="5">
                  <c:v>13.328513983644331</c:v>
                </c:pt>
                <c:pt idx="6">
                  <c:v>10.834925083868933</c:v>
                </c:pt>
                <c:pt idx="7">
                  <c:v>5.1942169891753824</c:v>
                </c:pt>
                <c:pt idx="9">
                  <c:v>16.53802618657463</c:v>
                </c:pt>
                <c:pt idx="10">
                  <c:v>20.049757271620702</c:v>
                </c:pt>
                <c:pt idx="11">
                  <c:v>19.531230926532299</c:v>
                </c:pt>
                <c:pt idx="12">
                  <c:v>16.983216219713874</c:v>
                </c:pt>
              </c:numCache>
            </c:numRef>
          </c:val>
          <c:extLst>
            <c:ext xmlns:c16="http://schemas.microsoft.com/office/drawing/2014/chart" uri="{C3380CC4-5D6E-409C-BE32-E72D297353CC}">
              <c16:uniqueId val="{00000026-5108-43F9-A598-484C4852D425}"/>
            </c:ext>
          </c:extLst>
        </c:ser>
        <c:dLbls>
          <c:dLblPos val="outEnd"/>
          <c:showLegendKey val="0"/>
          <c:showVal val="1"/>
          <c:showCatName val="0"/>
          <c:showSerName val="0"/>
          <c:showPercent val="0"/>
          <c:showBubbleSize val="0"/>
        </c:dLbls>
        <c:gapWidth val="50"/>
        <c:axId val="1767943808"/>
        <c:axId val="1957248752"/>
      </c:barChart>
      <c:catAx>
        <c:axId val="17679438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Franklin Gothic Demi Cond" panose="020B0706030402020204" pitchFamily="34" charset="0"/>
                <a:ea typeface="+mn-ea"/>
                <a:cs typeface="+mn-cs"/>
              </a:defRPr>
            </a:pPr>
            <a:endParaRPr lang="en-US"/>
          </a:p>
        </c:txPr>
        <c:crossAx val="1957248752"/>
        <c:crosses val="autoZero"/>
        <c:auto val="1"/>
        <c:lblAlgn val="ctr"/>
        <c:lblOffset val="100"/>
        <c:noMultiLvlLbl val="0"/>
      </c:catAx>
      <c:valAx>
        <c:axId val="1957248752"/>
        <c:scaling>
          <c:orientation val="minMax"/>
          <c:max val="100"/>
          <c:min val="0"/>
        </c:scaling>
        <c:delete val="0"/>
        <c:axPos val="l"/>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ysClr val="windowText" lastClr="000000"/>
                </a:solidFill>
                <a:latin typeface="Franklin Gothic Demi Cond" panose="020B0706030402020204" pitchFamily="34" charset="0"/>
                <a:ea typeface="+mn-ea"/>
                <a:cs typeface="+mn-cs"/>
              </a:defRPr>
            </a:pPr>
            <a:endParaRPr lang="en-US"/>
          </a:p>
        </c:txPr>
        <c:crossAx val="1767943808"/>
        <c:crosses val="autoZero"/>
        <c:crossBetween val="between"/>
        <c:majorUnit val="20"/>
      </c:valAx>
      <c:spPr>
        <a:noFill/>
        <a:ln>
          <a:noFill/>
        </a:ln>
        <a:effectLst/>
      </c:spPr>
    </c:plotArea>
    <c:legend>
      <c:legendPos val="r"/>
      <c:layout>
        <c:manualLayout>
          <c:xMode val="edge"/>
          <c:yMode val="edge"/>
          <c:x val="0.80346036745406835"/>
          <c:y val="8.6941202285405639E-2"/>
          <c:w val="0.17397293671624381"/>
          <c:h val="0.133280586711227"/>
        </c:manualLayout>
      </c:layout>
      <c:overlay val="0"/>
      <c:spPr>
        <a:noFill/>
        <a:ln>
          <a:noFill/>
        </a:ln>
        <a:effectLst/>
      </c:spPr>
      <c:txPr>
        <a:bodyPr rot="0" spcFirstLastPara="1" vertOverflow="ellipsis" vert="horz" wrap="square" anchor="ctr" anchorCtr="1"/>
        <a:lstStyle/>
        <a:p>
          <a:pPr rtl="0">
            <a:defRPr sz="1600" b="0" i="0" u="none" strike="noStrike" kern="1200" baseline="0">
              <a:solidFill>
                <a:sysClr val="windowText" lastClr="000000"/>
              </a:solidFill>
              <a:latin typeface="Franklin Gothic Demi Cond" panose="020B07060304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b="0">
          <a:solidFill>
            <a:sysClr val="windowText" lastClr="000000"/>
          </a:solidFill>
          <a:latin typeface="Franklin Gothic Demi Cond" panose="020B0706030402020204" pitchFamily="34" charset="0"/>
        </a:defRPr>
      </a:pPr>
      <a:endParaRPr lang="en-US"/>
    </a:p>
  </c:txPr>
  <c:externalData r:id="rId4">
    <c:autoUpdate val="0"/>
  </c:externalData>
  <c:userShapes r:id="rId5"/>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37273177928773643"/>
          <c:y val="3.7546881107946614E-2"/>
          <c:w val="0.59609070529578057"/>
          <c:h val="0.80068579447128996"/>
        </c:manualLayout>
      </c:layout>
      <c:barChart>
        <c:barDir val="bar"/>
        <c:grouping val="clustered"/>
        <c:varyColors val="0"/>
        <c:ser>
          <c:idx val="0"/>
          <c:order val="0"/>
          <c:tx>
            <c:strRef>
              <c:f>'Core Slide Template'!$Q$213</c:f>
              <c:strCache>
                <c:ptCount val="1"/>
                <c:pt idx="0">
                  <c:v>Veteran</c:v>
                </c:pt>
              </c:strCache>
            </c:strRef>
          </c:tx>
          <c:spPr>
            <a:solidFill>
              <a:srgbClr val="17375E"/>
            </a:solidFill>
            <a:ln>
              <a:noFill/>
            </a:ln>
            <a:effectLst/>
          </c:spPr>
          <c:invertIfNegative val="0"/>
          <c:dLbls>
            <c:numFmt formatCode="#,##0&quot;%&quot;" sourceLinked="0"/>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ysClr val="windowText" lastClr="000000"/>
                    </a:solidFill>
                    <a:latin typeface="Franklin Gothic Demi Cond" panose="020B07060304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'Core Slide Template'!$P$215:$P$219</c:f>
              <c:strCache>
                <c:ptCount val="5"/>
                <c:pt idx="0">
                  <c:v>Firearm</c:v>
                </c:pt>
                <c:pt idx="1">
                  <c:v>Hanging, strangulation, suffocation</c:v>
                </c:pt>
                <c:pt idx="2">
                  <c:v>Poisoning</c:v>
                </c:pt>
                <c:pt idx="3">
                  <c:v>Sharp instrument</c:v>
                </c:pt>
                <c:pt idx="4">
                  <c:v>Other Method</c:v>
                </c:pt>
              </c:strCache>
            </c:strRef>
          </c:cat>
          <c:val>
            <c:numRef>
              <c:f>'Core Slide Template'!$R$215:$R$219</c:f>
              <c:numCache>
                <c:formatCode>General</c:formatCode>
                <c:ptCount val="5"/>
                <c:pt idx="0">
                  <c:v>76.06544901065449</c:v>
                </c:pt>
                <c:pt idx="1">
                  <c:v>13.394216133942161</c:v>
                </c:pt>
                <c:pt idx="2">
                  <c:v>7.1537290715372901</c:v>
                </c:pt>
                <c:pt idx="3">
                  <c:v>1.06544901065449</c:v>
                </c:pt>
                <c:pt idx="4">
                  <c:v>2.3211567732115679</c:v>
                </c:pt>
              </c:numCache>
            </c:numRef>
          </c:val>
          <c:extLst>
            <c:ext xmlns:c16="http://schemas.microsoft.com/office/drawing/2014/chart" uri="{C3380CC4-5D6E-409C-BE32-E72D297353CC}">
              <c16:uniqueId val="{00000000-EF73-4F6C-9274-642B508EC2D0}"/>
            </c:ext>
          </c:extLst>
        </c:ser>
        <c:ser>
          <c:idx val="1"/>
          <c:order val="1"/>
          <c:tx>
            <c:strRef>
              <c:f>'Core Slide Template'!$S$213</c:f>
              <c:strCache>
                <c:ptCount val="1"/>
                <c:pt idx="0">
                  <c:v>Non-Veteran</c:v>
                </c:pt>
              </c:strCache>
            </c:strRef>
          </c:tx>
          <c:spPr>
            <a:solidFill>
              <a:srgbClr val="949494"/>
            </a:solidFill>
            <a:ln>
              <a:noFill/>
            </a:ln>
            <a:effectLst/>
          </c:spPr>
          <c:invertIfNegative val="0"/>
          <c:dLbls>
            <c:numFmt formatCode="#,##0&quot;%&quot;" sourceLinked="0"/>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ysClr val="windowText" lastClr="000000"/>
                    </a:solidFill>
                    <a:latin typeface="Franklin Gothic Demi Cond" panose="020B07060304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'Core Slide Template'!$T$215:$T$219</c:f>
              <c:numCache>
                <c:formatCode>General</c:formatCode>
                <c:ptCount val="5"/>
                <c:pt idx="0">
                  <c:v>56.908500745679447</c:v>
                </c:pt>
                <c:pt idx="1">
                  <c:v>23.300289499078865</c:v>
                </c:pt>
                <c:pt idx="2">
                  <c:v>14.115273269585051</c:v>
                </c:pt>
                <c:pt idx="3">
                  <c:v>1.8510395648741118</c:v>
                </c:pt>
                <c:pt idx="4">
                  <c:v>3.8248969207825239</c:v>
                </c:pt>
              </c:numCache>
            </c:numRef>
          </c:val>
          <c:extLst>
            <c:ext xmlns:c16="http://schemas.microsoft.com/office/drawing/2014/chart" uri="{C3380CC4-5D6E-409C-BE32-E72D297353CC}">
              <c16:uniqueId val="{00000001-EF73-4F6C-9274-642B508EC2D0}"/>
            </c:ext>
          </c:extLst>
        </c:ser>
        <c:dLbls>
          <c:dLblPos val="outEnd"/>
          <c:showLegendKey val="0"/>
          <c:showVal val="1"/>
          <c:showCatName val="0"/>
          <c:showSerName val="0"/>
          <c:showPercent val="0"/>
          <c:showBubbleSize val="0"/>
        </c:dLbls>
        <c:gapWidth val="30"/>
        <c:axId val="461441200"/>
        <c:axId val="461438576"/>
      </c:barChart>
      <c:catAx>
        <c:axId val="461441200"/>
        <c:scaling>
          <c:orientation val="maxMin"/>
        </c:scaling>
        <c:delete val="0"/>
        <c:axPos val="l"/>
        <c:numFmt formatCode="General" sourceLinked="1"/>
        <c:majorTickMark val="out"/>
        <c:minorTickMark val="none"/>
        <c:tickLblPos val="nextTo"/>
        <c:spPr>
          <a:noFill/>
          <a:ln w="9525" cap="flat" cmpd="sng" algn="ctr">
            <a:noFill/>
            <a:round/>
          </a:ln>
          <a:effectLst/>
        </c:spPr>
        <c:txPr>
          <a:bodyPr rot="-60000000" spcFirstLastPara="1" vertOverflow="ellipsis" vert="horz" wrap="square" anchor="ctr" anchorCtr="1"/>
          <a:lstStyle/>
          <a:p>
            <a:pPr>
              <a:defRPr sz="1400" b="0" i="0" u="none" strike="noStrike" kern="1200" baseline="0">
                <a:solidFill>
                  <a:schemeClr val="tx1"/>
                </a:solidFill>
                <a:latin typeface="Franklin Gothic Demi Cond" panose="020B0706030402020204" pitchFamily="34" charset="0"/>
                <a:ea typeface="+mn-ea"/>
                <a:cs typeface="+mn-cs"/>
              </a:defRPr>
            </a:pPr>
            <a:endParaRPr lang="en-US"/>
          </a:p>
        </c:txPr>
        <c:crossAx val="461438576"/>
        <c:crosses val="autoZero"/>
        <c:auto val="1"/>
        <c:lblAlgn val="ctr"/>
        <c:lblOffset val="100"/>
        <c:noMultiLvlLbl val="0"/>
      </c:catAx>
      <c:valAx>
        <c:axId val="461438576"/>
        <c:scaling>
          <c:orientation val="minMax"/>
        </c:scaling>
        <c:delete val="1"/>
        <c:axPos val="b"/>
        <c:numFmt formatCode="General" sourceLinked="1"/>
        <c:majorTickMark val="out"/>
        <c:minorTickMark val="none"/>
        <c:tickLblPos val="nextTo"/>
        <c:crossAx val="461441200"/>
        <c:crosses val="max"/>
        <c:crossBetween val="between"/>
      </c:valAx>
      <c:spPr>
        <a:noFill/>
        <a:ln w="25400">
          <a:noFill/>
        </a:ln>
        <a:effectLst/>
      </c:spPr>
    </c:plotArea>
    <c:legend>
      <c:legendPos val="r"/>
      <c:layout>
        <c:manualLayout>
          <c:xMode val="edge"/>
          <c:yMode val="edge"/>
          <c:x val="0.81916857961880929"/>
          <c:y val="0.37778884273378482"/>
          <c:w val="0.15322558062727271"/>
          <c:h val="0.1502351383265996"/>
        </c:manualLayout>
      </c:layout>
      <c:overlay val="0"/>
      <c:spPr>
        <a:noFill/>
        <a:ln>
          <a:noFill/>
        </a:ln>
        <a:effectLst/>
      </c:spPr>
      <c:txPr>
        <a:bodyPr rot="0" spcFirstLastPara="1" vertOverflow="ellipsis" vert="horz" wrap="square" anchor="ctr" anchorCtr="1"/>
        <a:lstStyle/>
        <a:p>
          <a:pPr>
            <a:defRPr sz="1600" b="0" i="0" u="none" strike="noStrike" kern="1200" baseline="0">
              <a:solidFill>
                <a:sysClr val="windowText" lastClr="000000"/>
              </a:solidFill>
              <a:latin typeface="Franklin Gothic Demi Cond" panose="020B0706030402020204" pitchFamily="34" charset="0"/>
              <a:ea typeface="+mn-ea"/>
              <a:cs typeface="+mn-cs"/>
            </a:defRPr>
          </a:pPr>
          <a:endParaRPr lang="en-US"/>
        </a:p>
      </c:txPr>
    </c:legend>
    <c:plotVisOnly val="1"/>
    <c:dispBlanksAs val="gap"/>
    <c:showDLblsOverMax val="0"/>
  </c:chart>
  <c:spPr>
    <a:solidFill>
      <a:schemeClr val="bg1"/>
    </a:solidFill>
    <a:ln w="9525" cap="flat" cmpd="sng" algn="ctr">
      <a:noFill/>
      <a:round/>
    </a:ln>
    <a:effectLst/>
  </c:spPr>
  <c:txPr>
    <a:bodyPr/>
    <a:lstStyle/>
    <a:p>
      <a:pPr>
        <a:defRPr/>
      </a:pPr>
      <a:endParaRPr lang="en-US"/>
    </a:p>
  </c:txPr>
  <c:externalData r:id="rId4">
    <c:autoUpdate val="0"/>
  </c:externalData>
  <c:userShapes r:id="rId5"/>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4.734600742474758E-2"/>
          <c:y val="0.14837938734380521"/>
          <c:w val="0.91119559957754825"/>
          <c:h val="0.57700945276577265"/>
        </c:manualLayout>
      </c:layout>
      <c:barChart>
        <c:barDir val="col"/>
        <c:grouping val="clustered"/>
        <c:varyColors val="0"/>
        <c:ser>
          <c:idx val="0"/>
          <c:order val="0"/>
          <c:tx>
            <c:strRef>
              <c:f>'Core Slide Template'!$S$248</c:f>
              <c:strCache>
                <c:ptCount val="1"/>
                <c:pt idx="0">
                  <c:v>Veteran</c:v>
                </c:pt>
              </c:strCache>
            </c:strRef>
          </c:tx>
          <c:spPr>
            <a:solidFill>
              <a:srgbClr val="17375E"/>
            </a:solidFill>
            <a:ln>
              <a:solidFill>
                <a:srgbClr val="15365E"/>
              </a:solidFill>
            </a:ln>
            <a:effectLst/>
          </c:spPr>
          <c:invertIfNegative val="0"/>
          <c:dLbls>
            <c:spPr>
              <a:noFill/>
              <a:ln>
                <a:noFill/>
              </a:ln>
              <a:effectLst/>
            </c:spPr>
            <c:txPr>
              <a:bodyPr rot="0" spcFirstLastPara="1" vertOverflow="ellipsis" vert="horz" wrap="square" anchor="ctr" anchorCtr="1"/>
              <a:lstStyle/>
              <a:p>
                <a:pPr>
                  <a:defRPr sz="1300" b="0" i="0" u="none" strike="noStrike" kern="1200" baseline="0">
                    <a:solidFill>
                      <a:sysClr val="windowText" lastClr="000000"/>
                    </a:solidFill>
                    <a:latin typeface="Franklin Gothic Demi Cond" panose="020B07060304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'Core Slide Template'!$R$249:$R$257</c:f>
              <c:strCache>
                <c:ptCount val="9"/>
                <c:pt idx="0">
                  <c:v>Ever Treated MH</c:v>
                </c:pt>
                <c:pt idx="1">
                  <c:v>Current MH Problem</c:v>
                </c:pt>
                <c:pt idx="2">
                  <c:v>Current MH Treatment</c:v>
                </c:pt>
                <c:pt idx="3">
                  <c:v>Current Depressed Mood</c:v>
                </c:pt>
                <c:pt idx="4">
                  <c:v>Physical Health Problem</c:v>
                </c:pt>
                <c:pt idx="5">
                  <c:v>Left a Suicide Note</c:v>
                </c:pt>
                <c:pt idx="6">
                  <c:v>Disclosed Intent</c:v>
                </c:pt>
                <c:pt idx="7">
                  <c:v>History of Suicidal Thoughts</c:v>
                </c:pt>
                <c:pt idx="8">
                  <c:v>History of Suicide Attempt(s)</c:v>
                </c:pt>
              </c:strCache>
            </c:strRef>
          </c:cat>
          <c:val>
            <c:numRef>
              <c:f>'Core Slide Template'!$S$249:$S$257</c:f>
              <c:numCache>
                <c:formatCode>0.0</c:formatCode>
                <c:ptCount val="9"/>
                <c:pt idx="0">
                  <c:v>54.06</c:v>
                </c:pt>
                <c:pt idx="1">
                  <c:v>53.42</c:v>
                </c:pt>
                <c:pt idx="2">
                  <c:v>34.67</c:v>
                </c:pt>
                <c:pt idx="3">
                  <c:v>30.55</c:v>
                </c:pt>
                <c:pt idx="4">
                  <c:v>37.5</c:v>
                </c:pt>
                <c:pt idx="5">
                  <c:v>31.31</c:v>
                </c:pt>
                <c:pt idx="6">
                  <c:v>26.27</c:v>
                </c:pt>
                <c:pt idx="7">
                  <c:v>35.869999999999997</c:v>
                </c:pt>
                <c:pt idx="8">
                  <c:v>10.6</c:v>
                </c:pt>
              </c:numCache>
            </c:numRef>
          </c:val>
          <c:extLst>
            <c:ext xmlns:c16="http://schemas.microsoft.com/office/drawing/2014/chart" uri="{C3380CC4-5D6E-409C-BE32-E72D297353CC}">
              <c16:uniqueId val="{00000000-654B-48FF-8ACB-95C643F53E08}"/>
            </c:ext>
          </c:extLst>
        </c:ser>
        <c:ser>
          <c:idx val="1"/>
          <c:order val="1"/>
          <c:tx>
            <c:strRef>
              <c:f>'Core Slide Template'!$T$248</c:f>
              <c:strCache>
                <c:ptCount val="1"/>
                <c:pt idx="0">
                  <c:v>Non-Veteran</c:v>
                </c:pt>
              </c:strCache>
            </c:strRef>
          </c:tx>
          <c:spPr>
            <a:solidFill>
              <a:srgbClr val="949494"/>
            </a:solidFill>
            <a:ln>
              <a:noFill/>
            </a:ln>
            <a:effectLst/>
          </c:spPr>
          <c:invertIfNegative val="0"/>
          <c:dLbls>
            <c:numFmt formatCode="#,##0.0" sourceLinked="0"/>
            <c:spPr>
              <a:noFill/>
              <a:ln>
                <a:noFill/>
              </a:ln>
              <a:effectLst/>
            </c:spPr>
            <c:txPr>
              <a:bodyPr rot="0" spcFirstLastPara="1" vertOverflow="ellipsis" vert="horz" wrap="square" anchor="ctr" anchorCtr="1"/>
              <a:lstStyle/>
              <a:p>
                <a:pPr>
                  <a:defRPr sz="1300" b="0" i="0" u="none" strike="noStrike" kern="1200" baseline="0">
                    <a:solidFill>
                      <a:sysClr val="windowText" lastClr="000000"/>
                    </a:solidFill>
                    <a:latin typeface="Franklin Gothic Demi Cond" panose="020B07060304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'Core Slide Template'!$R$249:$R$257</c:f>
              <c:strCache>
                <c:ptCount val="9"/>
                <c:pt idx="0">
                  <c:v>Ever Treated MH</c:v>
                </c:pt>
                <c:pt idx="1">
                  <c:v>Current MH Problem</c:v>
                </c:pt>
                <c:pt idx="2">
                  <c:v>Current MH Treatment</c:v>
                </c:pt>
                <c:pt idx="3">
                  <c:v>Current Depressed Mood</c:v>
                </c:pt>
                <c:pt idx="4">
                  <c:v>Physical Health Problem</c:v>
                </c:pt>
                <c:pt idx="5">
                  <c:v>Left a Suicide Note</c:v>
                </c:pt>
                <c:pt idx="6">
                  <c:v>Disclosed Intent</c:v>
                </c:pt>
                <c:pt idx="7">
                  <c:v>History of Suicidal Thoughts</c:v>
                </c:pt>
                <c:pt idx="8">
                  <c:v>History of Suicide Attempt(s)</c:v>
                </c:pt>
              </c:strCache>
            </c:strRef>
          </c:cat>
          <c:val>
            <c:numRef>
              <c:f>'Core Slide Template'!$T$249:$T$257</c:f>
              <c:numCache>
                <c:formatCode>0.0</c:formatCode>
                <c:ptCount val="9"/>
                <c:pt idx="0">
                  <c:v>58.34</c:v>
                </c:pt>
                <c:pt idx="1">
                  <c:v>56.92</c:v>
                </c:pt>
                <c:pt idx="2">
                  <c:v>37.130000000000003</c:v>
                </c:pt>
                <c:pt idx="3">
                  <c:v>31.16</c:v>
                </c:pt>
                <c:pt idx="4">
                  <c:v>22.16</c:v>
                </c:pt>
                <c:pt idx="5">
                  <c:v>29.84</c:v>
                </c:pt>
                <c:pt idx="6">
                  <c:v>26.17</c:v>
                </c:pt>
                <c:pt idx="7">
                  <c:v>39.19</c:v>
                </c:pt>
                <c:pt idx="8">
                  <c:v>18.829999999999998</c:v>
                </c:pt>
              </c:numCache>
            </c:numRef>
          </c:val>
          <c:extLst>
            <c:ext xmlns:c16="http://schemas.microsoft.com/office/drawing/2014/chart" uri="{C3380CC4-5D6E-409C-BE32-E72D297353CC}">
              <c16:uniqueId val="{00000001-654B-48FF-8ACB-95C643F53E08}"/>
            </c:ext>
          </c:extLst>
        </c:ser>
        <c:dLbls>
          <c:showLegendKey val="0"/>
          <c:showVal val="0"/>
          <c:showCatName val="0"/>
          <c:showSerName val="0"/>
          <c:showPercent val="0"/>
          <c:showBubbleSize val="0"/>
        </c:dLbls>
        <c:gapWidth val="35"/>
        <c:axId val="104290376"/>
        <c:axId val="104291096"/>
      </c:barChart>
      <c:catAx>
        <c:axId val="104290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300" b="0" i="0" u="none" strike="noStrike" kern="1200" baseline="0">
                <a:solidFill>
                  <a:sysClr val="windowText" lastClr="000000"/>
                </a:solidFill>
                <a:latin typeface="Franklin Gothic Demi Cond" panose="020B0706030402020204" pitchFamily="34" charset="0"/>
                <a:ea typeface="+mn-ea"/>
                <a:cs typeface="+mn-cs"/>
              </a:defRPr>
            </a:pPr>
            <a:endParaRPr lang="en-US"/>
          </a:p>
        </c:txPr>
        <c:crossAx val="104291096"/>
        <c:crosses val="autoZero"/>
        <c:auto val="1"/>
        <c:lblAlgn val="ctr"/>
        <c:lblOffset val="100"/>
        <c:noMultiLvlLbl val="0"/>
      </c:catAx>
      <c:valAx>
        <c:axId val="104291096"/>
        <c:scaling>
          <c:orientation val="minMax"/>
        </c:scaling>
        <c:delete val="0"/>
        <c:axPos val="l"/>
        <c:title>
          <c:tx>
            <c:rich>
              <a:bodyPr rot="0" spcFirstLastPara="1" vertOverflow="ellipsis" wrap="square" anchor="ctr" anchorCtr="1"/>
              <a:lstStyle/>
              <a:p>
                <a:pPr>
                  <a:defRPr sz="1300" b="0" i="0" u="none" strike="noStrike" kern="1200" baseline="0">
                    <a:solidFill>
                      <a:sysClr val="windowText" lastClr="000000"/>
                    </a:solidFill>
                    <a:latin typeface="Franklin Gothic Demi Cond" panose="020B0706030402020204" pitchFamily="34" charset="0"/>
                    <a:ea typeface="+mn-ea"/>
                    <a:cs typeface="+mn-cs"/>
                  </a:defRPr>
                </a:pPr>
                <a:r>
                  <a:rPr lang="en-US" dirty="0"/>
                  <a:t>Percent</a:t>
                </a:r>
              </a:p>
            </c:rich>
          </c:tx>
          <c:layout>
            <c:manualLayout>
              <c:xMode val="edge"/>
              <c:yMode val="edge"/>
              <c:x val="1.0209841060059606E-2"/>
              <c:y val="7.9812876576023581E-2"/>
            </c:manualLayout>
          </c:layout>
          <c:overlay val="0"/>
          <c:spPr>
            <a:noFill/>
            <a:ln>
              <a:noFill/>
            </a:ln>
            <a:effectLst/>
          </c:spPr>
          <c:txPr>
            <a:bodyPr rot="0" spcFirstLastPara="1" vertOverflow="ellipsis" wrap="square" anchor="ctr" anchorCtr="1"/>
            <a:lstStyle/>
            <a:p>
              <a:pPr>
                <a:defRPr sz="1300" b="0" i="0" u="none" strike="noStrike" kern="1200" baseline="0">
                  <a:solidFill>
                    <a:sysClr val="windowText" lastClr="000000"/>
                  </a:solidFill>
                  <a:latin typeface="Franklin Gothic Demi Cond" panose="020B0706030402020204" pitchFamily="34" charset="0"/>
                  <a:ea typeface="+mn-ea"/>
                  <a:cs typeface="+mn-cs"/>
                </a:defRPr>
              </a:pPr>
              <a:endParaRPr lang="en-US"/>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300" b="0" i="0" u="none" strike="noStrike" kern="1200" baseline="0">
                <a:solidFill>
                  <a:sysClr val="windowText" lastClr="000000"/>
                </a:solidFill>
                <a:latin typeface="Franklin Gothic Demi Cond" panose="020B0706030402020204" pitchFamily="34" charset="0"/>
                <a:ea typeface="+mn-ea"/>
                <a:cs typeface="+mn-cs"/>
              </a:defRPr>
            </a:pPr>
            <a:endParaRPr lang="en-US"/>
          </a:p>
        </c:txPr>
        <c:crossAx val="104290376"/>
        <c:crosses val="autoZero"/>
        <c:crossBetween val="between"/>
      </c:valAx>
      <c:spPr>
        <a:noFill/>
        <a:ln>
          <a:noFill/>
        </a:ln>
        <a:effectLst/>
      </c:spPr>
    </c:plotArea>
    <c:legend>
      <c:legendPos val="r"/>
      <c:layout>
        <c:manualLayout>
          <c:xMode val="edge"/>
          <c:yMode val="edge"/>
          <c:x val="0.78272450284548811"/>
          <c:y val="0.10324983555544309"/>
          <c:w val="0.16952651068250504"/>
          <c:h val="0.1277877809891208"/>
        </c:manualLayout>
      </c:layout>
      <c:overlay val="0"/>
      <c:spPr>
        <a:noFill/>
        <a:ln>
          <a:noFill/>
        </a:ln>
        <a:effectLst/>
      </c:spPr>
      <c:txPr>
        <a:bodyPr rot="0" spcFirstLastPara="1" vertOverflow="ellipsis" vert="horz" wrap="square" anchor="ctr" anchorCtr="1"/>
        <a:lstStyle/>
        <a:p>
          <a:pPr>
            <a:defRPr sz="1600" b="0" i="0" u="none" strike="noStrike" kern="1200" baseline="0">
              <a:solidFill>
                <a:sysClr val="windowText" lastClr="000000"/>
              </a:solidFill>
              <a:latin typeface="Franklin Gothic Demi Cond" panose="020B0706030402020204" pitchFamily="34" charset="0"/>
              <a:ea typeface="+mn-ea"/>
              <a:cs typeface="+mn-cs"/>
            </a:defRPr>
          </a:pPr>
          <a:endParaRPr lang="en-US"/>
        </a:p>
      </c:txPr>
    </c:legend>
    <c:plotVisOnly val="1"/>
    <c:dispBlanksAs val="gap"/>
    <c:showDLblsOverMax val="0"/>
  </c:chart>
  <c:spPr>
    <a:solidFill>
      <a:schemeClr val="bg1"/>
    </a:solidFill>
    <a:ln w="9525" cap="flat" cmpd="sng" algn="ctr">
      <a:noFill/>
      <a:round/>
    </a:ln>
    <a:effectLst/>
  </c:spPr>
  <c:txPr>
    <a:bodyPr/>
    <a:lstStyle/>
    <a:p>
      <a:pPr>
        <a:defRPr sz="1300">
          <a:solidFill>
            <a:sysClr val="windowText" lastClr="000000"/>
          </a:solidFill>
          <a:latin typeface="Franklin Gothic Demi Cond" panose="020B0706030402020204" pitchFamily="34" charset="0"/>
        </a:defRPr>
      </a:pPr>
      <a:endParaRPr lang="en-US"/>
    </a:p>
  </c:txPr>
  <c:externalData r:id="rId4">
    <c:autoUpdate val="0"/>
  </c:externalData>
  <c:userShapes r:id="rId5"/>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5.6825684536383245E-2"/>
          <c:y val="0.10908599609420912"/>
          <c:w val="0.92659634377149092"/>
          <c:h val="0.63125741864057749"/>
        </c:manualLayout>
      </c:layout>
      <c:barChart>
        <c:barDir val="col"/>
        <c:grouping val="clustered"/>
        <c:varyColors val="0"/>
        <c:ser>
          <c:idx val="0"/>
          <c:order val="0"/>
          <c:tx>
            <c:strRef>
              <c:f>'Core Slide Template'!$S$280</c:f>
              <c:strCache>
                <c:ptCount val="1"/>
                <c:pt idx="0">
                  <c:v>Rural</c:v>
                </c:pt>
              </c:strCache>
            </c:strRef>
          </c:tx>
          <c:spPr>
            <a:solidFill>
              <a:srgbClr val="267300"/>
            </a:solidFill>
            <a:ln>
              <a:noFill/>
            </a:ln>
            <a:effectLst/>
          </c:spPr>
          <c:invertIfNegative val="0"/>
          <c:dPt>
            <c:idx val="0"/>
            <c:invertIfNegative val="0"/>
            <c:bubble3D val="0"/>
            <c:spPr>
              <a:solidFill>
                <a:srgbClr val="267300"/>
              </a:solidFill>
              <a:ln>
                <a:noFill/>
              </a:ln>
              <a:effectLst/>
            </c:spPr>
            <c:extLst>
              <c:ext xmlns:c16="http://schemas.microsoft.com/office/drawing/2014/chart" uri="{C3380CC4-5D6E-409C-BE32-E72D297353CC}">
                <c16:uniqueId val="{00000001-CDC3-4FF2-B3F0-D256432764E2}"/>
              </c:ext>
            </c:extLst>
          </c:dPt>
          <c:dPt>
            <c:idx val="1"/>
            <c:invertIfNegative val="0"/>
            <c:bubble3D val="0"/>
            <c:spPr>
              <a:solidFill>
                <a:srgbClr val="267300"/>
              </a:solidFill>
              <a:ln>
                <a:noFill/>
              </a:ln>
              <a:effectLst/>
            </c:spPr>
            <c:extLst>
              <c:ext xmlns:c16="http://schemas.microsoft.com/office/drawing/2014/chart" uri="{C3380CC4-5D6E-409C-BE32-E72D297353CC}">
                <c16:uniqueId val="{00000003-CDC3-4FF2-B3F0-D256432764E2}"/>
              </c:ext>
            </c:extLst>
          </c:dPt>
          <c:dPt>
            <c:idx val="2"/>
            <c:invertIfNegative val="0"/>
            <c:bubble3D val="0"/>
            <c:spPr>
              <a:solidFill>
                <a:srgbClr val="267300"/>
              </a:solidFill>
              <a:ln>
                <a:noFill/>
              </a:ln>
              <a:effectLst/>
            </c:spPr>
            <c:extLst>
              <c:ext xmlns:c16="http://schemas.microsoft.com/office/drawing/2014/chart" uri="{C3380CC4-5D6E-409C-BE32-E72D297353CC}">
                <c16:uniqueId val="{00000005-CDC3-4FF2-B3F0-D256432764E2}"/>
              </c:ext>
            </c:extLst>
          </c:dPt>
          <c:dPt>
            <c:idx val="3"/>
            <c:invertIfNegative val="0"/>
            <c:bubble3D val="0"/>
            <c:spPr>
              <a:solidFill>
                <a:srgbClr val="267300"/>
              </a:solidFill>
              <a:ln>
                <a:noFill/>
              </a:ln>
              <a:effectLst/>
            </c:spPr>
            <c:extLst>
              <c:ext xmlns:c16="http://schemas.microsoft.com/office/drawing/2014/chart" uri="{C3380CC4-5D6E-409C-BE32-E72D297353CC}">
                <c16:uniqueId val="{00000007-CDC3-4FF2-B3F0-D256432764E2}"/>
              </c:ext>
            </c:extLst>
          </c:dPt>
          <c:dPt>
            <c:idx val="4"/>
            <c:invertIfNegative val="0"/>
            <c:bubble3D val="0"/>
            <c:spPr>
              <a:solidFill>
                <a:srgbClr val="267300"/>
              </a:solidFill>
              <a:ln>
                <a:noFill/>
              </a:ln>
              <a:effectLst/>
            </c:spPr>
            <c:extLst>
              <c:ext xmlns:c16="http://schemas.microsoft.com/office/drawing/2014/chart" uri="{C3380CC4-5D6E-409C-BE32-E72D297353CC}">
                <c16:uniqueId val="{00000009-CDC3-4FF2-B3F0-D256432764E2}"/>
              </c:ext>
            </c:extLst>
          </c:dPt>
          <c:dPt>
            <c:idx val="5"/>
            <c:invertIfNegative val="0"/>
            <c:bubble3D val="0"/>
            <c:spPr>
              <a:solidFill>
                <a:srgbClr val="267300"/>
              </a:solidFill>
              <a:ln>
                <a:noFill/>
              </a:ln>
              <a:effectLst/>
            </c:spPr>
            <c:extLst>
              <c:ext xmlns:c16="http://schemas.microsoft.com/office/drawing/2014/chart" uri="{C3380CC4-5D6E-409C-BE32-E72D297353CC}">
                <c16:uniqueId val="{0000000B-CDC3-4FF2-B3F0-D256432764E2}"/>
              </c:ext>
            </c:extLst>
          </c:dPt>
          <c:dPt>
            <c:idx val="6"/>
            <c:invertIfNegative val="0"/>
            <c:bubble3D val="0"/>
            <c:spPr>
              <a:solidFill>
                <a:srgbClr val="267300"/>
              </a:solidFill>
              <a:ln>
                <a:noFill/>
              </a:ln>
              <a:effectLst/>
            </c:spPr>
            <c:extLst>
              <c:ext xmlns:c16="http://schemas.microsoft.com/office/drawing/2014/chart" uri="{C3380CC4-5D6E-409C-BE32-E72D297353CC}">
                <c16:uniqueId val="{0000000D-CDC3-4FF2-B3F0-D256432764E2}"/>
              </c:ext>
            </c:extLst>
          </c:dPt>
          <c:dPt>
            <c:idx val="7"/>
            <c:invertIfNegative val="0"/>
            <c:bubble3D val="0"/>
            <c:spPr>
              <a:solidFill>
                <a:srgbClr val="267300"/>
              </a:solidFill>
              <a:ln>
                <a:noFill/>
              </a:ln>
              <a:effectLst/>
            </c:spPr>
            <c:extLst>
              <c:ext xmlns:c16="http://schemas.microsoft.com/office/drawing/2014/chart" uri="{C3380CC4-5D6E-409C-BE32-E72D297353CC}">
                <c16:uniqueId val="{0000000F-CDC3-4FF2-B3F0-D256432764E2}"/>
              </c:ext>
            </c:extLst>
          </c:dPt>
          <c:dPt>
            <c:idx val="8"/>
            <c:invertIfNegative val="0"/>
            <c:bubble3D val="0"/>
            <c:spPr>
              <a:solidFill>
                <a:srgbClr val="267300"/>
              </a:solidFill>
              <a:ln>
                <a:noFill/>
              </a:ln>
              <a:effectLst/>
            </c:spPr>
            <c:extLst>
              <c:ext xmlns:c16="http://schemas.microsoft.com/office/drawing/2014/chart" uri="{C3380CC4-5D6E-409C-BE32-E72D297353CC}">
                <c16:uniqueId val="{00000011-CDC3-4FF2-B3F0-D256432764E2}"/>
              </c:ext>
            </c:extLst>
          </c:dPt>
          <c:dPt>
            <c:idx val="9"/>
            <c:invertIfNegative val="0"/>
            <c:bubble3D val="0"/>
            <c:spPr>
              <a:solidFill>
                <a:srgbClr val="267300"/>
              </a:solidFill>
              <a:ln>
                <a:noFill/>
              </a:ln>
              <a:effectLst/>
            </c:spPr>
            <c:extLst>
              <c:ext xmlns:c16="http://schemas.microsoft.com/office/drawing/2014/chart" uri="{C3380CC4-5D6E-409C-BE32-E72D297353CC}">
                <c16:uniqueId val="{00000013-CDC3-4FF2-B3F0-D256432764E2}"/>
              </c:ext>
            </c:extLst>
          </c:dPt>
          <c:dPt>
            <c:idx val="10"/>
            <c:invertIfNegative val="0"/>
            <c:bubble3D val="0"/>
            <c:spPr>
              <a:solidFill>
                <a:srgbClr val="267300"/>
              </a:solidFill>
              <a:ln>
                <a:noFill/>
              </a:ln>
              <a:effectLst/>
            </c:spPr>
            <c:extLst>
              <c:ext xmlns:c16="http://schemas.microsoft.com/office/drawing/2014/chart" uri="{C3380CC4-5D6E-409C-BE32-E72D297353CC}">
                <c16:uniqueId val="{00000015-CDC3-4FF2-B3F0-D256432764E2}"/>
              </c:ext>
            </c:extLst>
          </c:dPt>
          <c:dPt>
            <c:idx val="11"/>
            <c:invertIfNegative val="0"/>
            <c:bubble3D val="0"/>
            <c:spPr>
              <a:solidFill>
                <a:srgbClr val="267300"/>
              </a:solidFill>
              <a:ln>
                <a:noFill/>
              </a:ln>
              <a:effectLst/>
            </c:spPr>
            <c:extLst>
              <c:ext xmlns:c16="http://schemas.microsoft.com/office/drawing/2014/chart" uri="{C3380CC4-5D6E-409C-BE32-E72D297353CC}">
                <c16:uniqueId val="{00000017-CDC3-4FF2-B3F0-D256432764E2}"/>
              </c:ext>
            </c:extLst>
          </c:dPt>
          <c:dPt>
            <c:idx val="12"/>
            <c:invertIfNegative val="0"/>
            <c:bubble3D val="0"/>
            <c:spPr>
              <a:solidFill>
                <a:srgbClr val="267300"/>
              </a:solidFill>
              <a:ln>
                <a:noFill/>
              </a:ln>
              <a:effectLst/>
            </c:spPr>
            <c:extLst>
              <c:ext xmlns:c16="http://schemas.microsoft.com/office/drawing/2014/chart" uri="{C3380CC4-5D6E-409C-BE32-E72D297353CC}">
                <c16:uniqueId val="{00000019-CDC3-4FF2-B3F0-D256432764E2}"/>
              </c:ext>
            </c:extLst>
          </c:dPt>
          <c:dPt>
            <c:idx val="13"/>
            <c:invertIfNegative val="0"/>
            <c:bubble3D val="0"/>
            <c:spPr>
              <a:solidFill>
                <a:srgbClr val="267300"/>
              </a:solidFill>
              <a:ln>
                <a:noFill/>
              </a:ln>
              <a:effectLst/>
            </c:spPr>
            <c:extLst>
              <c:ext xmlns:c16="http://schemas.microsoft.com/office/drawing/2014/chart" uri="{C3380CC4-5D6E-409C-BE32-E72D297353CC}">
                <c16:uniqueId val="{0000001B-CDC3-4FF2-B3F0-D256432764E2}"/>
              </c:ext>
            </c:extLst>
          </c:dPt>
          <c:dPt>
            <c:idx val="14"/>
            <c:invertIfNegative val="0"/>
            <c:bubble3D val="0"/>
            <c:spPr>
              <a:solidFill>
                <a:srgbClr val="267300"/>
              </a:solidFill>
              <a:ln>
                <a:noFill/>
              </a:ln>
              <a:effectLst/>
            </c:spPr>
            <c:extLst>
              <c:ext xmlns:c16="http://schemas.microsoft.com/office/drawing/2014/chart" uri="{C3380CC4-5D6E-409C-BE32-E72D297353CC}">
                <c16:uniqueId val="{0000001D-CDC3-4FF2-B3F0-D256432764E2}"/>
              </c:ext>
            </c:extLst>
          </c:dPt>
          <c:dLbls>
            <c:dLbl>
              <c:idx val="5"/>
              <c:layout>
                <c:manualLayout>
                  <c:x val="-9.0425537595841283E-3"/>
                  <c:y val="0"/>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CDC3-4FF2-B3F0-D256432764E2}"/>
                </c:ext>
              </c:extLst>
            </c:dLbl>
            <c:dLbl>
              <c:idx val="6"/>
              <c:layout>
                <c:manualLayout>
                  <c:x val="7.5354614663201069E-3"/>
                  <c:y val="0"/>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CDC3-4FF2-B3F0-D256432764E2}"/>
                </c:ext>
              </c:extLst>
            </c:dLbl>
            <c:dLbl>
              <c:idx val="13"/>
              <c:layout>
                <c:manualLayout>
                  <c:x val="4.5212768797920641E-3"/>
                  <c:y val="-4.383816725860543E-17"/>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B-CDC3-4FF2-B3F0-D256432764E2}"/>
                </c:ext>
              </c:extLst>
            </c:dLbl>
            <c:numFmt formatCode="#,##0.0" sourceLinked="0"/>
            <c:spPr>
              <a:noFill/>
              <a:ln>
                <a:noFill/>
              </a:ln>
              <a:effectLst/>
            </c:spPr>
            <c:txPr>
              <a:bodyPr rot="0" spcFirstLastPara="1" vertOverflow="ellipsis" vert="horz" wrap="square" anchor="ctr" anchorCtr="1"/>
              <a:lstStyle/>
              <a:p>
                <a:pPr>
                  <a:defRPr sz="1400" b="0" i="0" u="none" strike="noStrike" kern="1200" baseline="0">
                    <a:solidFill>
                      <a:sysClr val="windowText" lastClr="000000"/>
                    </a:solidFill>
                    <a:latin typeface="Franklin Gothic Demi Cond" panose="020B07060304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'Core Slide Template'!$R$281:$R$294</c:f>
              <c:strCache>
                <c:ptCount val="14"/>
                <c:pt idx="0">
                  <c:v>Male</c:v>
                </c:pt>
                <c:pt idx="1">
                  <c:v>Female</c:v>
                </c:pt>
                <c:pt idx="3">
                  <c:v>White 
NH</c:v>
                </c:pt>
                <c:pt idx="4">
                  <c:v>Black 
NH</c:v>
                </c:pt>
                <c:pt idx="5">
                  <c:v>American 
Indian NH</c:v>
                </c:pt>
                <c:pt idx="6">
                  <c:v>Asian 
NH</c:v>
                </c:pt>
                <c:pt idx="7">
                  <c:v>Hispanic</c:v>
                </c:pt>
                <c:pt idx="9">
                  <c:v>10-18</c:v>
                </c:pt>
                <c:pt idx="10">
                  <c:v>19-24</c:v>
                </c:pt>
                <c:pt idx="11">
                  <c:v>25-44</c:v>
                </c:pt>
                <c:pt idx="12">
                  <c:v>45-64</c:v>
                </c:pt>
                <c:pt idx="13">
                  <c:v>65+</c:v>
                </c:pt>
              </c:strCache>
            </c:strRef>
          </c:cat>
          <c:val>
            <c:numRef>
              <c:f>'Core Slide Template'!$T$281:$T$294</c:f>
              <c:numCache>
                <c:formatCode>General</c:formatCode>
                <c:ptCount val="14"/>
                <c:pt idx="0">
                  <c:v>29.492596353798969</c:v>
                </c:pt>
                <c:pt idx="1">
                  <c:v>7.3777291719651537</c:v>
                </c:pt>
                <c:pt idx="3">
                  <c:v>22.563075201922828</c:v>
                </c:pt>
                <c:pt idx="4">
                  <c:v>7.5427699730081628</c:v>
                </c:pt>
                <c:pt idx="5">
                  <c:v>13.380827581115499</c:v>
                </c:pt>
                <c:pt idx="6">
                  <c:v>9.6750502442950186</c:v>
                </c:pt>
                <c:pt idx="7">
                  <c:v>6.8858755390747932</c:v>
                </c:pt>
                <c:pt idx="9">
                  <c:v>5.8020819855903589</c:v>
                </c:pt>
                <c:pt idx="10">
                  <c:v>17.85932769991593</c:v>
                </c:pt>
                <c:pt idx="11">
                  <c:v>20.448516158465619</c:v>
                </c:pt>
                <c:pt idx="12">
                  <c:v>20.939740706035774</c:v>
                </c:pt>
                <c:pt idx="13">
                  <c:v>18.981685909605886</c:v>
                </c:pt>
              </c:numCache>
            </c:numRef>
          </c:val>
          <c:extLst>
            <c:ext xmlns:c16="http://schemas.microsoft.com/office/drawing/2014/chart" uri="{C3380CC4-5D6E-409C-BE32-E72D297353CC}">
              <c16:uniqueId val="{0000001E-CDC3-4FF2-B3F0-D256432764E2}"/>
            </c:ext>
          </c:extLst>
        </c:ser>
        <c:ser>
          <c:idx val="1"/>
          <c:order val="1"/>
          <c:tx>
            <c:strRef>
              <c:f>'Core Slide Template'!$U$280</c:f>
              <c:strCache>
                <c:ptCount val="1"/>
                <c:pt idx="0">
                  <c:v>Urban</c:v>
                </c:pt>
              </c:strCache>
            </c:strRef>
          </c:tx>
          <c:spPr>
            <a:solidFill>
              <a:srgbClr val="949494"/>
            </a:solidFill>
            <a:ln>
              <a:noFill/>
            </a:ln>
            <a:effectLst/>
          </c:spPr>
          <c:invertIfNegative val="0"/>
          <c:dLbls>
            <c:dLbl>
              <c:idx val="0"/>
              <c:layout>
                <c:manualLayout>
                  <c:x val="7.5354614663201069E-3"/>
                  <c:y val="-4.383816725860543E-17"/>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F-CDC3-4FF2-B3F0-D256432764E2}"/>
                </c:ext>
              </c:extLst>
            </c:dLbl>
            <c:dLbl>
              <c:idx val="3"/>
              <c:layout>
                <c:manualLayout>
                  <c:x val="6.0283691730560855E-3"/>
                  <c:y val="0"/>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0-CDC3-4FF2-B3F0-D256432764E2}"/>
                </c:ext>
              </c:extLst>
            </c:dLbl>
            <c:dLbl>
              <c:idx val="5"/>
              <c:layout>
                <c:manualLayout>
                  <c:x val="0"/>
                  <c:y val="-1.6738402678144429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1-CDC3-4FF2-B3F0-D256432764E2}"/>
                </c:ext>
              </c:extLst>
            </c:dLbl>
            <c:dLbl>
              <c:idx val="10"/>
              <c:layout>
                <c:manualLayout>
                  <c:x val="4.5212768797920641E-3"/>
                  <c:y val="-5.3137069354574477E-17"/>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6-CDC3-4FF2-B3F0-D256432764E2}"/>
                </c:ext>
              </c:extLst>
            </c:dLbl>
            <c:dLbl>
              <c:idx val="11"/>
              <c:layout>
                <c:manualLayout>
                  <c:x val="3.0141845865280428E-3"/>
                  <c:y val="0"/>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2-CDC3-4FF2-B3F0-D256432764E2}"/>
                </c:ext>
              </c:extLst>
            </c:dLbl>
            <c:dLbl>
              <c:idx val="12"/>
              <c:layout>
                <c:manualLayout>
                  <c:x val="4.5212768797919531E-3"/>
                  <c:y val="0"/>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3-CDC3-4FF2-B3F0-D256432764E2}"/>
                </c:ext>
              </c:extLst>
            </c:dLbl>
            <c:dLbl>
              <c:idx val="13"/>
              <c:layout>
                <c:manualLayout>
                  <c:x val="4.5212768797919531E-3"/>
                  <c:y val="4.383816725860543E-17"/>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24-CDC3-4FF2-B3F0-D256432764E2}"/>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ysClr val="windowText" lastClr="000000"/>
                    </a:solidFill>
                    <a:latin typeface="Franklin Gothic Demi Cond" panose="020B07060304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'Core Slide Template'!$R$281:$R$294</c:f>
              <c:strCache>
                <c:ptCount val="14"/>
                <c:pt idx="0">
                  <c:v>Male</c:v>
                </c:pt>
                <c:pt idx="1">
                  <c:v>Female</c:v>
                </c:pt>
                <c:pt idx="3">
                  <c:v>White 
NH</c:v>
                </c:pt>
                <c:pt idx="4">
                  <c:v>Black 
NH</c:v>
                </c:pt>
                <c:pt idx="5">
                  <c:v>American 
Indian NH</c:v>
                </c:pt>
                <c:pt idx="6">
                  <c:v>Asian 
NH</c:v>
                </c:pt>
                <c:pt idx="7">
                  <c:v>Hispanic</c:v>
                </c:pt>
                <c:pt idx="9">
                  <c:v>10-18</c:v>
                </c:pt>
                <c:pt idx="10">
                  <c:v>19-24</c:v>
                </c:pt>
                <c:pt idx="11">
                  <c:v>25-44</c:v>
                </c:pt>
                <c:pt idx="12">
                  <c:v>45-64</c:v>
                </c:pt>
                <c:pt idx="13">
                  <c:v>65+</c:v>
                </c:pt>
              </c:strCache>
            </c:strRef>
          </c:cat>
          <c:val>
            <c:numRef>
              <c:f>'Core Slide Template'!$V$281:$V$294</c:f>
              <c:numCache>
                <c:formatCode>General</c:formatCode>
                <c:ptCount val="14"/>
                <c:pt idx="0">
                  <c:v>23.828662846534559</c:v>
                </c:pt>
                <c:pt idx="1">
                  <c:v>6.6096712363927175</c:v>
                </c:pt>
                <c:pt idx="3">
                  <c:v>19.437294117813575</c:v>
                </c:pt>
                <c:pt idx="4">
                  <c:v>8.0690214914123306</c:v>
                </c:pt>
                <c:pt idx="5">
                  <c:v>16.171476455800416</c:v>
                </c:pt>
                <c:pt idx="6">
                  <c:v>8.3227965759506066</c:v>
                </c:pt>
                <c:pt idx="7">
                  <c:v>7.7606325563508571</c:v>
                </c:pt>
                <c:pt idx="9">
                  <c:v>5.209935234691371</c:v>
                </c:pt>
                <c:pt idx="10">
                  <c:v>15.92165749195811</c:v>
                </c:pt>
                <c:pt idx="11">
                  <c:v>15.670778624246649</c:v>
                </c:pt>
                <c:pt idx="12">
                  <c:v>17.356494887999027</c:v>
                </c:pt>
                <c:pt idx="13">
                  <c:v>16.467598178945959</c:v>
                </c:pt>
              </c:numCache>
            </c:numRef>
          </c:val>
          <c:extLst>
            <c:ext xmlns:c16="http://schemas.microsoft.com/office/drawing/2014/chart" uri="{C3380CC4-5D6E-409C-BE32-E72D297353CC}">
              <c16:uniqueId val="{00000025-CDC3-4FF2-B3F0-D256432764E2}"/>
            </c:ext>
          </c:extLst>
        </c:ser>
        <c:dLbls>
          <c:dLblPos val="outEnd"/>
          <c:showLegendKey val="0"/>
          <c:showVal val="1"/>
          <c:showCatName val="0"/>
          <c:showSerName val="0"/>
          <c:showPercent val="0"/>
          <c:showBubbleSize val="0"/>
        </c:dLbls>
        <c:gapWidth val="50"/>
        <c:axId val="1767943808"/>
        <c:axId val="1957248752"/>
      </c:barChart>
      <c:catAx>
        <c:axId val="17679438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Franklin Gothic Demi Cond" panose="020B0706030402020204" pitchFamily="34" charset="0"/>
                <a:ea typeface="+mn-ea"/>
                <a:cs typeface="+mn-cs"/>
              </a:defRPr>
            </a:pPr>
            <a:endParaRPr lang="en-US"/>
          </a:p>
        </c:txPr>
        <c:crossAx val="1957248752"/>
        <c:crosses val="autoZero"/>
        <c:auto val="1"/>
        <c:lblAlgn val="ctr"/>
        <c:lblOffset val="100"/>
        <c:noMultiLvlLbl val="0"/>
      </c:catAx>
      <c:valAx>
        <c:axId val="1957248752"/>
        <c:scaling>
          <c:orientation val="minMax"/>
          <c:max val="30"/>
          <c:min val="0"/>
        </c:scaling>
        <c:delete val="0"/>
        <c:axPos val="l"/>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ysClr val="windowText" lastClr="000000"/>
                </a:solidFill>
                <a:latin typeface="Franklin Gothic Demi Cond" panose="020B0706030402020204" pitchFamily="34" charset="0"/>
                <a:ea typeface="+mn-ea"/>
                <a:cs typeface="+mn-cs"/>
              </a:defRPr>
            </a:pPr>
            <a:endParaRPr lang="en-US"/>
          </a:p>
        </c:txPr>
        <c:crossAx val="1767943808"/>
        <c:crosses val="autoZero"/>
        <c:crossBetween val="between"/>
      </c:valAx>
      <c:spPr>
        <a:noFill/>
        <a:ln>
          <a:noFill/>
        </a:ln>
        <a:effectLst/>
      </c:spPr>
    </c:plotArea>
    <c:legend>
      <c:legendPos val="r"/>
      <c:layout>
        <c:manualLayout>
          <c:xMode val="edge"/>
          <c:yMode val="edge"/>
          <c:x val="0.74683317781802228"/>
          <c:y val="8.8651792885264744E-2"/>
          <c:w val="0.22138038507446645"/>
          <c:h val="7.7010585298071602E-2"/>
        </c:manualLayout>
      </c:layout>
      <c:overlay val="0"/>
      <c:spPr>
        <a:noFill/>
        <a:ln>
          <a:noFill/>
        </a:ln>
        <a:effectLst/>
      </c:spPr>
      <c:txPr>
        <a:bodyPr rot="0" spcFirstLastPara="1" vertOverflow="ellipsis" vert="horz" wrap="square" anchor="ctr" anchorCtr="1"/>
        <a:lstStyle/>
        <a:p>
          <a:pPr>
            <a:defRPr sz="1600" b="0" i="0" u="none" strike="noStrike" kern="1200" baseline="0">
              <a:solidFill>
                <a:sysClr val="windowText" lastClr="000000"/>
              </a:solidFill>
              <a:latin typeface="Franklin Gothic Demi Cond" panose="020B07060304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b="0">
          <a:solidFill>
            <a:sysClr val="windowText" lastClr="000000"/>
          </a:solidFill>
          <a:latin typeface="Franklin Gothic Demi Cond" panose="020B0706030402020204" pitchFamily="34" charset="0"/>
        </a:defRPr>
      </a:pPr>
      <a:endParaRPr lang="en-US"/>
    </a:p>
  </c:txPr>
  <c:externalData r:id="rId4">
    <c:autoUpdate val="0"/>
  </c:externalData>
  <c:userShapes r:id="rId5"/>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3744019695077917"/>
          <c:y val="3.7546881107946614E-2"/>
          <c:w val="0.5993012990185681"/>
          <c:h val="0.80068579447128996"/>
        </c:manualLayout>
      </c:layout>
      <c:barChart>
        <c:barDir val="bar"/>
        <c:grouping val="clustered"/>
        <c:varyColors val="0"/>
        <c:ser>
          <c:idx val="0"/>
          <c:order val="0"/>
          <c:tx>
            <c:strRef>
              <c:f>'Core Slide Template'!$Q$315</c:f>
              <c:strCache>
                <c:ptCount val="1"/>
                <c:pt idx="0">
                  <c:v>Rural</c:v>
                </c:pt>
              </c:strCache>
            </c:strRef>
          </c:tx>
          <c:spPr>
            <a:solidFill>
              <a:srgbClr val="267300"/>
            </a:solidFill>
            <a:ln>
              <a:noFill/>
            </a:ln>
            <a:effectLst/>
          </c:spPr>
          <c:invertIfNegative val="0"/>
          <c:dLbls>
            <c:numFmt formatCode="#,##0&quot;%&quot;" sourceLinked="0"/>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ysClr val="windowText" lastClr="000000"/>
                    </a:solidFill>
                    <a:latin typeface="Franklin Gothic Demi Cond" panose="020B07060304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'Core Slide Template'!$P$317:$P$321</c:f>
              <c:strCache>
                <c:ptCount val="5"/>
                <c:pt idx="0">
                  <c:v>Firearm</c:v>
                </c:pt>
                <c:pt idx="1">
                  <c:v>Hanging, strangulation, suffocation</c:v>
                </c:pt>
                <c:pt idx="2">
                  <c:v>Poisoning</c:v>
                </c:pt>
                <c:pt idx="3">
                  <c:v>Sharp instrument</c:v>
                </c:pt>
                <c:pt idx="4">
                  <c:v>Other Method</c:v>
                </c:pt>
              </c:strCache>
            </c:strRef>
          </c:cat>
          <c:val>
            <c:numRef>
              <c:f>'Core Slide Template'!$R$317:$R$321</c:f>
              <c:numCache>
                <c:formatCode>General</c:formatCode>
                <c:ptCount val="5"/>
                <c:pt idx="0">
                  <c:v>65.658093797276848</c:v>
                </c:pt>
                <c:pt idx="1">
                  <c:v>19.342986816511779</c:v>
                </c:pt>
                <c:pt idx="2">
                  <c:v>11.389669332180679</c:v>
                </c:pt>
                <c:pt idx="3">
                  <c:v>0.97255240976874857</c:v>
                </c:pt>
                <c:pt idx="4">
                  <c:v>2.636697644261941</c:v>
                </c:pt>
              </c:numCache>
            </c:numRef>
          </c:val>
          <c:extLst>
            <c:ext xmlns:c16="http://schemas.microsoft.com/office/drawing/2014/chart" uri="{C3380CC4-5D6E-409C-BE32-E72D297353CC}">
              <c16:uniqueId val="{00000000-0BD8-4F09-B785-D945141C6BAF}"/>
            </c:ext>
          </c:extLst>
        </c:ser>
        <c:ser>
          <c:idx val="1"/>
          <c:order val="1"/>
          <c:tx>
            <c:strRef>
              <c:f>'Core Slide Template'!$S$315</c:f>
              <c:strCache>
                <c:ptCount val="1"/>
                <c:pt idx="0">
                  <c:v>Urban</c:v>
                </c:pt>
              </c:strCache>
            </c:strRef>
          </c:tx>
          <c:spPr>
            <a:solidFill>
              <a:srgbClr val="949494"/>
            </a:solidFill>
            <a:ln>
              <a:noFill/>
            </a:ln>
            <a:effectLst/>
          </c:spPr>
          <c:invertIfNegative val="0"/>
          <c:dLbls>
            <c:numFmt formatCode="#,##0&quot;%&quot;" sourceLinked="0"/>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ysClr val="windowText" lastClr="000000"/>
                    </a:solidFill>
                    <a:latin typeface="Franklin Gothic Demi Cond" panose="020B07060304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'Core Slide Template'!$P$317:$P$321</c:f>
              <c:strCache>
                <c:ptCount val="5"/>
                <c:pt idx="0">
                  <c:v>Firearm</c:v>
                </c:pt>
                <c:pt idx="1">
                  <c:v>Hanging, strangulation, suffocation</c:v>
                </c:pt>
                <c:pt idx="2">
                  <c:v>Poisoning</c:v>
                </c:pt>
                <c:pt idx="3">
                  <c:v>Sharp instrument</c:v>
                </c:pt>
                <c:pt idx="4">
                  <c:v>Other Method</c:v>
                </c:pt>
              </c:strCache>
            </c:strRef>
          </c:cat>
          <c:val>
            <c:numRef>
              <c:f>'Core Slide Template'!$T$317:$T$321</c:f>
              <c:numCache>
                <c:formatCode>General</c:formatCode>
                <c:ptCount val="5"/>
                <c:pt idx="0">
                  <c:v>57.369523999600837</c:v>
                </c:pt>
                <c:pt idx="1">
                  <c:v>23.460732461830155</c:v>
                </c:pt>
                <c:pt idx="2">
                  <c:v>13.182317134018561</c:v>
                </c:pt>
                <c:pt idx="3">
                  <c:v>1.9858297575092307</c:v>
                </c:pt>
                <c:pt idx="4">
                  <c:v>4.0015966470412137</c:v>
                </c:pt>
              </c:numCache>
            </c:numRef>
          </c:val>
          <c:extLst>
            <c:ext xmlns:c16="http://schemas.microsoft.com/office/drawing/2014/chart" uri="{C3380CC4-5D6E-409C-BE32-E72D297353CC}">
              <c16:uniqueId val="{00000001-0BD8-4F09-B785-D945141C6BAF}"/>
            </c:ext>
          </c:extLst>
        </c:ser>
        <c:dLbls>
          <c:dLblPos val="outEnd"/>
          <c:showLegendKey val="0"/>
          <c:showVal val="1"/>
          <c:showCatName val="0"/>
          <c:showSerName val="0"/>
          <c:showPercent val="0"/>
          <c:showBubbleSize val="0"/>
        </c:dLbls>
        <c:gapWidth val="30"/>
        <c:axId val="461441200"/>
        <c:axId val="461438576"/>
      </c:barChart>
      <c:catAx>
        <c:axId val="461441200"/>
        <c:scaling>
          <c:orientation val="maxMin"/>
        </c:scaling>
        <c:delete val="0"/>
        <c:axPos val="l"/>
        <c:numFmt formatCode="General" sourceLinked="1"/>
        <c:majorTickMark val="out"/>
        <c:minorTickMark val="none"/>
        <c:tickLblPos val="nextTo"/>
        <c:spPr>
          <a:noFill/>
          <a:ln w="9525" cap="flat" cmpd="sng" algn="ctr">
            <a:noFill/>
            <a:round/>
          </a:ln>
          <a:effectLst/>
        </c:spPr>
        <c:txPr>
          <a:bodyPr rot="-60000000" spcFirstLastPara="1" vertOverflow="ellipsis" vert="horz" wrap="square" anchor="ctr" anchorCtr="1"/>
          <a:lstStyle/>
          <a:p>
            <a:pPr>
              <a:defRPr sz="1400" b="0" i="0" u="none" strike="noStrike" kern="1200" baseline="0">
                <a:solidFill>
                  <a:schemeClr val="tx1"/>
                </a:solidFill>
                <a:latin typeface="Franklin Gothic Demi Cond" panose="020B0706030402020204" pitchFamily="34" charset="0"/>
                <a:ea typeface="+mn-ea"/>
                <a:cs typeface="+mn-cs"/>
              </a:defRPr>
            </a:pPr>
            <a:endParaRPr lang="en-US"/>
          </a:p>
        </c:txPr>
        <c:crossAx val="461438576"/>
        <c:crosses val="autoZero"/>
        <c:auto val="1"/>
        <c:lblAlgn val="ctr"/>
        <c:lblOffset val="100"/>
        <c:noMultiLvlLbl val="0"/>
      </c:catAx>
      <c:valAx>
        <c:axId val="461438576"/>
        <c:scaling>
          <c:orientation val="minMax"/>
        </c:scaling>
        <c:delete val="1"/>
        <c:axPos val="b"/>
        <c:numFmt formatCode="General" sourceLinked="1"/>
        <c:majorTickMark val="out"/>
        <c:minorTickMark val="none"/>
        <c:tickLblPos val="nextTo"/>
        <c:crossAx val="461441200"/>
        <c:crosses val="max"/>
        <c:crossBetween val="between"/>
      </c:valAx>
      <c:spPr>
        <a:noFill/>
        <a:ln w="25400">
          <a:noFill/>
        </a:ln>
        <a:effectLst/>
      </c:spPr>
    </c:plotArea>
    <c:legend>
      <c:legendPos val="r"/>
      <c:layout>
        <c:manualLayout>
          <c:xMode val="edge"/>
          <c:yMode val="edge"/>
          <c:x val="0.81916857961880929"/>
          <c:y val="0.37778884273378482"/>
          <c:w val="0.14023459721366421"/>
          <c:h val="0.1136067920243321"/>
        </c:manualLayout>
      </c:layout>
      <c:overlay val="0"/>
      <c:spPr>
        <a:noFill/>
        <a:ln>
          <a:noFill/>
        </a:ln>
        <a:effectLst/>
      </c:spPr>
      <c:txPr>
        <a:bodyPr rot="0" spcFirstLastPara="1" vertOverflow="ellipsis" vert="horz" wrap="square" anchor="ctr" anchorCtr="1"/>
        <a:lstStyle/>
        <a:p>
          <a:pPr>
            <a:defRPr sz="1600" b="0" i="0" u="none" strike="noStrike" kern="1200" baseline="0">
              <a:solidFill>
                <a:sysClr val="windowText" lastClr="000000"/>
              </a:solidFill>
              <a:latin typeface="Franklin Gothic Demi Cond" panose="020B0706030402020204" pitchFamily="34" charset="0"/>
              <a:ea typeface="+mn-ea"/>
              <a:cs typeface="+mn-cs"/>
            </a:defRPr>
          </a:pPr>
          <a:endParaRPr lang="en-US"/>
        </a:p>
      </c:txPr>
    </c:legend>
    <c:plotVisOnly val="1"/>
    <c:dispBlanksAs val="gap"/>
    <c:showDLblsOverMax val="0"/>
  </c:chart>
  <c:spPr>
    <a:solidFill>
      <a:schemeClr val="bg1"/>
    </a:solidFill>
    <a:ln w="9525" cap="flat" cmpd="sng" algn="ctr">
      <a:noFill/>
      <a:round/>
    </a:ln>
    <a:effectLst/>
  </c:spPr>
  <c:txPr>
    <a:bodyPr/>
    <a:lstStyle/>
    <a:p>
      <a:pPr>
        <a:defRPr/>
      </a:pPr>
      <a:endParaRPr lang="en-US"/>
    </a:p>
  </c:txPr>
  <c:externalData r:id="rId4">
    <c:autoUpdate val="0"/>
  </c:externalData>
  <c:userShapes r:id="rId5"/>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4.6331742464367241E-2"/>
          <c:y val="0.14823099502111495"/>
          <c:w val="0.9152465944795678"/>
          <c:h val="0.57700945276577265"/>
        </c:manualLayout>
      </c:layout>
      <c:barChart>
        <c:barDir val="col"/>
        <c:grouping val="clustered"/>
        <c:varyColors val="0"/>
        <c:ser>
          <c:idx val="0"/>
          <c:order val="0"/>
          <c:tx>
            <c:strRef>
              <c:f>'Core Slide Template'!$S$357</c:f>
              <c:strCache>
                <c:ptCount val="1"/>
                <c:pt idx="0">
                  <c:v>Rural</c:v>
                </c:pt>
              </c:strCache>
            </c:strRef>
          </c:tx>
          <c:spPr>
            <a:solidFill>
              <a:srgbClr val="267300"/>
            </a:solidFill>
            <a:ln>
              <a:solidFill>
                <a:srgbClr val="267300"/>
              </a:solidFill>
            </a:ln>
            <a:effectLst/>
          </c:spPr>
          <c:invertIfNegative val="0"/>
          <c:dLbls>
            <c:spPr>
              <a:noFill/>
              <a:ln>
                <a:noFill/>
              </a:ln>
              <a:effectLst/>
            </c:spPr>
            <c:txPr>
              <a:bodyPr rot="0" spcFirstLastPara="1" vertOverflow="ellipsis" vert="horz" wrap="square" anchor="ctr" anchorCtr="1"/>
              <a:lstStyle/>
              <a:p>
                <a:pPr>
                  <a:defRPr sz="1300" b="0" i="0" u="none" strike="noStrike" kern="1200" baseline="0">
                    <a:solidFill>
                      <a:sysClr val="windowText" lastClr="000000"/>
                    </a:solidFill>
                    <a:latin typeface="Franklin Gothic Demi Cond" panose="020B07060304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'Core Slide Template'!$R$249:$R$257</c:f>
              <c:strCache>
                <c:ptCount val="9"/>
                <c:pt idx="0">
                  <c:v>Ever Treated MH</c:v>
                </c:pt>
                <c:pt idx="1">
                  <c:v>Current MH Problem</c:v>
                </c:pt>
                <c:pt idx="2">
                  <c:v>Current MH Treatment</c:v>
                </c:pt>
                <c:pt idx="3">
                  <c:v>Current Depressed Mood</c:v>
                </c:pt>
                <c:pt idx="4">
                  <c:v>Physical Health Problem</c:v>
                </c:pt>
                <c:pt idx="5">
                  <c:v>Left a Suicide Note</c:v>
                </c:pt>
                <c:pt idx="6">
                  <c:v>Disclosed Intent</c:v>
                </c:pt>
                <c:pt idx="7">
                  <c:v>History of Suicidal Thoughts</c:v>
                </c:pt>
                <c:pt idx="8">
                  <c:v>History of Suicide Attempt(s)</c:v>
                </c:pt>
              </c:strCache>
            </c:strRef>
          </c:cat>
          <c:val>
            <c:numRef>
              <c:f>'Core Slide Template'!$S$358:$S$366</c:f>
              <c:numCache>
                <c:formatCode>0.0</c:formatCode>
                <c:ptCount val="9"/>
                <c:pt idx="0">
                  <c:v>54.5</c:v>
                </c:pt>
                <c:pt idx="1">
                  <c:v>53.46</c:v>
                </c:pt>
                <c:pt idx="2">
                  <c:v>35.01</c:v>
                </c:pt>
                <c:pt idx="3">
                  <c:v>30.82</c:v>
                </c:pt>
                <c:pt idx="4">
                  <c:v>26.16</c:v>
                </c:pt>
                <c:pt idx="5">
                  <c:v>27.23</c:v>
                </c:pt>
                <c:pt idx="6">
                  <c:v>26.65</c:v>
                </c:pt>
                <c:pt idx="7">
                  <c:v>37.85</c:v>
                </c:pt>
                <c:pt idx="8">
                  <c:v>14.83</c:v>
                </c:pt>
              </c:numCache>
            </c:numRef>
          </c:val>
          <c:extLst>
            <c:ext xmlns:c16="http://schemas.microsoft.com/office/drawing/2014/chart" uri="{C3380CC4-5D6E-409C-BE32-E72D297353CC}">
              <c16:uniqueId val="{00000000-01C0-44B5-B286-95DF038FA99A}"/>
            </c:ext>
          </c:extLst>
        </c:ser>
        <c:ser>
          <c:idx val="1"/>
          <c:order val="1"/>
          <c:tx>
            <c:strRef>
              <c:f>'Core Slide Template'!$T$357</c:f>
              <c:strCache>
                <c:ptCount val="1"/>
                <c:pt idx="0">
                  <c:v>Urban</c:v>
                </c:pt>
              </c:strCache>
            </c:strRef>
          </c:tx>
          <c:spPr>
            <a:solidFill>
              <a:srgbClr val="949494"/>
            </a:solidFill>
            <a:ln>
              <a:noFill/>
            </a:ln>
            <a:effectLst/>
          </c:spPr>
          <c:invertIfNegative val="0"/>
          <c:dLbls>
            <c:numFmt formatCode="#,##0.0" sourceLinked="0"/>
            <c:spPr>
              <a:noFill/>
              <a:ln>
                <a:noFill/>
              </a:ln>
              <a:effectLst/>
            </c:spPr>
            <c:txPr>
              <a:bodyPr rot="0" spcFirstLastPara="1" vertOverflow="ellipsis" vert="horz" wrap="square" anchor="ctr" anchorCtr="1"/>
              <a:lstStyle/>
              <a:p>
                <a:pPr>
                  <a:defRPr sz="1300" b="0" i="0" u="none" strike="noStrike" kern="1200" baseline="0">
                    <a:solidFill>
                      <a:sysClr val="windowText" lastClr="000000"/>
                    </a:solidFill>
                    <a:latin typeface="Franklin Gothic Demi Cond" panose="020B07060304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'Core Slide Template'!$R$249:$R$257</c:f>
              <c:strCache>
                <c:ptCount val="9"/>
                <c:pt idx="0">
                  <c:v>Ever Treated MH</c:v>
                </c:pt>
                <c:pt idx="1">
                  <c:v>Current MH Problem</c:v>
                </c:pt>
                <c:pt idx="2">
                  <c:v>Current MH Treatment</c:v>
                </c:pt>
                <c:pt idx="3">
                  <c:v>Current Depressed Mood</c:v>
                </c:pt>
                <c:pt idx="4">
                  <c:v>Physical Health Problem</c:v>
                </c:pt>
                <c:pt idx="5">
                  <c:v>Left a Suicide Note</c:v>
                </c:pt>
                <c:pt idx="6">
                  <c:v>Disclosed Intent</c:v>
                </c:pt>
                <c:pt idx="7">
                  <c:v>History of Suicidal Thoughts</c:v>
                </c:pt>
                <c:pt idx="8">
                  <c:v>History of Suicide Attempt(s)</c:v>
                </c:pt>
              </c:strCache>
            </c:strRef>
          </c:cat>
          <c:val>
            <c:numRef>
              <c:f>'Core Slide Template'!$T$358:$T$366</c:f>
              <c:numCache>
                <c:formatCode>0.0</c:formatCode>
                <c:ptCount val="9"/>
                <c:pt idx="0">
                  <c:v>58.72</c:v>
                </c:pt>
                <c:pt idx="1">
                  <c:v>57.31</c:v>
                </c:pt>
                <c:pt idx="2">
                  <c:v>37.36</c:v>
                </c:pt>
                <c:pt idx="3">
                  <c:v>30.57</c:v>
                </c:pt>
                <c:pt idx="4">
                  <c:v>23.29</c:v>
                </c:pt>
                <c:pt idx="5">
                  <c:v>31.77</c:v>
                </c:pt>
                <c:pt idx="6">
                  <c:v>25.75</c:v>
                </c:pt>
                <c:pt idx="7">
                  <c:v>38.72</c:v>
                </c:pt>
                <c:pt idx="8">
                  <c:v>18.39</c:v>
                </c:pt>
              </c:numCache>
            </c:numRef>
          </c:val>
          <c:extLst>
            <c:ext xmlns:c16="http://schemas.microsoft.com/office/drawing/2014/chart" uri="{C3380CC4-5D6E-409C-BE32-E72D297353CC}">
              <c16:uniqueId val="{00000001-01C0-44B5-B286-95DF038FA99A}"/>
            </c:ext>
          </c:extLst>
        </c:ser>
        <c:dLbls>
          <c:showLegendKey val="0"/>
          <c:showVal val="0"/>
          <c:showCatName val="0"/>
          <c:showSerName val="0"/>
          <c:showPercent val="0"/>
          <c:showBubbleSize val="0"/>
        </c:dLbls>
        <c:gapWidth val="35"/>
        <c:axId val="104290376"/>
        <c:axId val="104291096"/>
      </c:barChart>
      <c:catAx>
        <c:axId val="104290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300" b="0" i="0" u="none" strike="noStrike" kern="1200" baseline="0">
                <a:solidFill>
                  <a:sysClr val="windowText" lastClr="000000"/>
                </a:solidFill>
                <a:latin typeface="Franklin Gothic Demi Cond" panose="020B0706030402020204" pitchFamily="34" charset="0"/>
                <a:ea typeface="+mn-ea"/>
                <a:cs typeface="+mn-cs"/>
              </a:defRPr>
            </a:pPr>
            <a:endParaRPr lang="en-US"/>
          </a:p>
        </c:txPr>
        <c:crossAx val="104291096"/>
        <c:crosses val="autoZero"/>
        <c:auto val="1"/>
        <c:lblAlgn val="ctr"/>
        <c:lblOffset val="100"/>
        <c:noMultiLvlLbl val="0"/>
      </c:catAx>
      <c:valAx>
        <c:axId val="104291096"/>
        <c:scaling>
          <c:orientation val="minMax"/>
        </c:scaling>
        <c:delete val="0"/>
        <c:axPos val="l"/>
        <c:title>
          <c:tx>
            <c:rich>
              <a:bodyPr rot="0" spcFirstLastPara="1" vertOverflow="ellipsis" wrap="square" anchor="ctr" anchorCtr="1"/>
              <a:lstStyle/>
              <a:p>
                <a:pPr>
                  <a:defRPr sz="1300" b="0" i="0" u="none" strike="noStrike" kern="1200" baseline="0">
                    <a:solidFill>
                      <a:sysClr val="windowText" lastClr="000000"/>
                    </a:solidFill>
                    <a:latin typeface="Franklin Gothic Demi Cond" panose="020B0706030402020204" pitchFamily="34" charset="0"/>
                    <a:ea typeface="+mn-ea"/>
                    <a:cs typeface="+mn-cs"/>
                  </a:defRPr>
                </a:pPr>
                <a:r>
                  <a:rPr lang="en-US" dirty="0"/>
                  <a:t>Percent</a:t>
                </a:r>
              </a:p>
            </c:rich>
          </c:tx>
          <c:layout>
            <c:manualLayout>
              <c:xMode val="edge"/>
              <c:yMode val="edge"/>
              <c:x val="1.0209841060059606E-2"/>
              <c:y val="7.9812876576023581E-2"/>
            </c:manualLayout>
          </c:layout>
          <c:overlay val="0"/>
          <c:spPr>
            <a:noFill/>
            <a:ln>
              <a:noFill/>
            </a:ln>
            <a:effectLst/>
          </c:spPr>
          <c:txPr>
            <a:bodyPr rot="0" spcFirstLastPara="1" vertOverflow="ellipsis" wrap="square" anchor="ctr" anchorCtr="1"/>
            <a:lstStyle/>
            <a:p>
              <a:pPr>
                <a:defRPr sz="1300" b="0" i="0" u="none" strike="noStrike" kern="1200" baseline="0">
                  <a:solidFill>
                    <a:sysClr val="windowText" lastClr="000000"/>
                  </a:solidFill>
                  <a:latin typeface="Franklin Gothic Demi Cond" panose="020B0706030402020204" pitchFamily="34" charset="0"/>
                  <a:ea typeface="+mn-ea"/>
                  <a:cs typeface="+mn-cs"/>
                </a:defRPr>
              </a:pPr>
              <a:endParaRPr lang="en-US"/>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300" b="0" i="0" u="none" strike="noStrike" kern="1200" baseline="0">
                <a:solidFill>
                  <a:sysClr val="windowText" lastClr="000000"/>
                </a:solidFill>
                <a:latin typeface="Franklin Gothic Demi Cond" panose="020B0706030402020204" pitchFamily="34" charset="0"/>
                <a:ea typeface="+mn-ea"/>
                <a:cs typeface="+mn-cs"/>
              </a:defRPr>
            </a:pPr>
            <a:endParaRPr lang="en-US"/>
          </a:p>
        </c:txPr>
        <c:crossAx val="104290376"/>
        <c:crosses val="autoZero"/>
        <c:crossBetween val="between"/>
      </c:valAx>
      <c:spPr>
        <a:noFill/>
        <a:ln>
          <a:noFill/>
        </a:ln>
        <a:effectLst/>
      </c:spPr>
    </c:plotArea>
    <c:legend>
      <c:legendPos val="r"/>
      <c:layout>
        <c:manualLayout>
          <c:xMode val="edge"/>
          <c:yMode val="edge"/>
          <c:x val="0.78272450284548811"/>
          <c:y val="0.10324983555544309"/>
          <c:w val="0.16952651068250504"/>
          <c:h val="0.1277877809891208"/>
        </c:manualLayout>
      </c:layout>
      <c:overlay val="0"/>
      <c:spPr>
        <a:noFill/>
        <a:ln>
          <a:noFill/>
        </a:ln>
        <a:effectLst/>
      </c:spPr>
      <c:txPr>
        <a:bodyPr rot="0" spcFirstLastPara="1" vertOverflow="ellipsis" vert="horz" wrap="square" anchor="ctr" anchorCtr="1"/>
        <a:lstStyle/>
        <a:p>
          <a:pPr>
            <a:defRPr sz="1600" b="0" i="0" u="none" strike="noStrike" kern="1200" baseline="0">
              <a:solidFill>
                <a:sysClr val="windowText" lastClr="000000"/>
              </a:solidFill>
              <a:latin typeface="Franklin Gothic Demi Cond" panose="020B0706030402020204" pitchFamily="34" charset="0"/>
              <a:ea typeface="+mn-ea"/>
              <a:cs typeface="+mn-cs"/>
            </a:defRPr>
          </a:pPr>
          <a:endParaRPr lang="en-US"/>
        </a:p>
      </c:txPr>
    </c:legend>
    <c:plotVisOnly val="1"/>
    <c:dispBlanksAs val="gap"/>
    <c:showDLblsOverMax val="0"/>
  </c:chart>
  <c:spPr>
    <a:solidFill>
      <a:schemeClr val="bg1"/>
    </a:solidFill>
    <a:ln w="9525" cap="flat" cmpd="sng" algn="ctr">
      <a:noFill/>
      <a:round/>
    </a:ln>
    <a:effectLst/>
  </c:spPr>
  <c:txPr>
    <a:bodyPr/>
    <a:lstStyle/>
    <a:p>
      <a:pPr>
        <a:defRPr sz="1300">
          <a:solidFill>
            <a:sysClr val="windowText" lastClr="000000"/>
          </a:solidFill>
          <a:latin typeface="Franklin Gothic Demi Cond" panose="020B0706030402020204" pitchFamily="34" charset="0"/>
        </a:defRPr>
      </a:pPr>
      <a:endParaRPr lang="en-US"/>
    </a:p>
  </c:txPr>
  <c:externalData r:id="rId4">
    <c:autoUpdate val="0"/>
  </c:externalData>
  <c:userShapes r:id="rId5"/>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7835019357278656E-2"/>
          <c:y val="0.13489044207958123"/>
          <c:w val="0.89668514910383712"/>
          <c:h val="0.65568624723027535"/>
        </c:manualLayout>
      </c:layout>
      <c:lineChart>
        <c:grouping val="standard"/>
        <c:varyColors val="0"/>
        <c:ser>
          <c:idx val="0"/>
          <c:order val="0"/>
          <c:tx>
            <c:strRef>
              <c:f>'Core Slide Template'!$T$437:$T$446</c:f>
              <c:strCache>
                <c:ptCount val="10"/>
                <c:pt idx="0">
                  <c:v>2016</c:v>
                </c:pt>
                <c:pt idx="1">
                  <c:v>2017</c:v>
                </c:pt>
                <c:pt idx="2">
                  <c:v>2018</c:v>
                </c:pt>
                <c:pt idx="3">
                  <c:v>2019</c:v>
                </c:pt>
                <c:pt idx="4">
                  <c:v>2020</c:v>
                </c:pt>
                <c:pt idx="5">
                  <c:v>2021</c:v>
                </c:pt>
                <c:pt idx="6">
                  <c:v>2022</c:v>
                </c:pt>
                <c:pt idx="7">
                  <c:v>2023</c:v>
                </c:pt>
                <c:pt idx="8">
                  <c:v>2024</c:v>
                </c:pt>
                <c:pt idx="9">
                  <c:v>2025</c:v>
                </c:pt>
              </c:strCache>
            </c:strRef>
          </c:tx>
          <c:spPr>
            <a:ln w="50800" cap="rnd">
              <a:solidFill>
                <a:srgbClr val="5C93D5"/>
              </a:solidFill>
              <a:prstDash val="solid"/>
              <a:round/>
            </a:ln>
            <a:effectLst/>
          </c:spPr>
          <c:marker>
            <c:symbol val="circle"/>
            <c:size val="9"/>
            <c:spPr>
              <a:solidFill>
                <a:srgbClr val="5C93D5"/>
              </a:solidFill>
              <a:ln w="9525">
                <a:solidFill>
                  <a:srgbClr val="5C93D5"/>
                </a:solidFill>
              </a:ln>
              <a:effectLst/>
            </c:spPr>
          </c:marker>
          <c:dPt>
            <c:idx val="6"/>
            <c:marker>
              <c:symbol val="circle"/>
              <c:size val="9"/>
              <c:spPr>
                <a:solidFill>
                  <a:srgbClr val="5C93D5"/>
                </a:solidFill>
                <a:ln w="9525">
                  <a:solidFill>
                    <a:srgbClr val="5C93D5"/>
                  </a:solidFill>
                </a:ln>
                <a:effectLst/>
              </c:spPr>
            </c:marker>
            <c:bubble3D val="0"/>
            <c:spPr>
              <a:ln w="50800" cap="rnd">
                <a:solidFill>
                  <a:srgbClr val="5C93D5"/>
                </a:solidFill>
                <a:prstDash val="solid"/>
                <a:round/>
              </a:ln>
              <a:effectLst/>
            </c:spPr>
            <c:extLst>
              <c:ext xmlns:c16="http://schemas.microsoft.com/office/drawing/2014/chart" uri="{C3380CC4-5D6E-409C-BE32-E72D297353CC}">
                <c16:uniqueId val="{00000001-10EF-4F17-A464-AA54AFFCB7D0}"/>
              </c:ext>
            </c:extLst>
          </c:dPt>
          <c:dPt>
            <c:idx val="7"/>
            <c:marker>
              <c:symbol val="circle"/>
              <c:size val="9"/>
              <c:spPr>
                <a:solidFill>
                  <a:srgbClr val="5C93D5"/>
                </a:solidFill>
                <a:ln w="9525">
                  <a:solidFill>
                    <a:srgbClr val="5C93D5"/>
                  </a:solidFill>
                </a:ln>
                <a:effectLst/>
              </c:spPr>
            </c:marker>
            <c:bubble3D val="0"/>
            <c:spPr>
              <a:ln w="50800" cap="rnd">
                <a:solidFill>
                  <a:srgbClr val="5C93D5"/>
                </a:solidFill>
                <a:prstDash val="solid"/>
                <a:round/>
              </a:ln>
              <a:effectLst/>
            </c:spPr>
            <c:extLst>
              <c:ext xmlns:c16="http://schemas.microsoft.com/office/drawing/2014/chart" uri="{C3380CC4-5D6E-409C-BE32-E72D297353CC}">
                <c16:uniqueId val="{00000003-10EF-4F17-A464-AA54AFFCB7D0}"/>
              </c:ext>
            </c:extLst>
          </c:dPt>
          <c:dPt>
            <c:idx val="8"/>
            <c:marker>
              <c:symbol val="circle"/>
              <c:size val="9"/>
              <c:spPr>
                <a:solidFill>
                  <a:srgbClr val="5C93D5"/>
                </a:solidFill>
                <a:ln w="9525">
                  <a:solidFill>
                    <a:srgbClr val="5C93D5"/>
                  </a:solidFill>
                  <a:prstDash val="solid"/>
                </a:ln>
                <a:effectLst/>
              </c:spPr>
            </c:marker>
            <c:bubble3D val="0"/>
            <c:spPr>
              <a:ln w="50800" cap="rnd">
                <a:solidFill>
                  <a:srgbClr val="5C93D5"/>
                </a:solidFill>
                <a:prstDash val="solid"/>
                <a:round/>
              </a:ln>
              <a:effectLst/>
            </c:spPr>
            <c:extLst>
              <c:ext xmlns:c16="http://schemas.microsoft.com/office/drawing/2014/chart" uri="{C3380CC4-5D6E-409C-BE32-E72D297353CC}">
                <c16:uniqueId val="{00000005-10EF-4F17-A464-AA54AFFCB7D0}"/>
              </c:ext>
            </c:extLst>
          </c:dPt>
          <c:dPt>
            <c:idx val="9"/>
            <c:marker>
              <c:symbol val="circle"/>
              <c:size val="9"/>
              <c:spPr>
                <a:solidFill>
                  <a:srgbClr val="5C93D5"/>
                </a:solidFill>
                <a:ln w="9525">
                  <a:solidFill>
                    <a:srgbClr val="5C93D5"/>
                  </a:solidFill>
                  <a:prstDash val="sysDash"/>
                </a:ln>
                <a:effectLst/>
              </c:spPr>
            </c:marker>
            <c:bubble3D val="0"/>
            <c:spPr>
              <a:ln w="50800" cap="rnd">
                <a:solidFill>
                  <a:srgbClr val="5C93D5"/>
                </a:solidFill>
                <a:prstDash val="solid"/>
                <a:round/>
              </a:ln>
              <a:effectLst/>
            </c:spPr>
            <c:extLst>
              <c:ext xmlns:c16="http://schemas.microsoft.com/office/drawing/2014/chart" uri="{C3380CC4-5D6E-409C-BE32-E72D297353CC}">
                <c16:uniqueId val="{00000007-10EF-4F17-A464-AA54AFFCB7D0}"/>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solidFill>
                    <a:latin typeface="Franklin Gothic Demi Cond" panose="020B07060304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'Core Slide Template'!$T$437:$T$446</c:f>
              <c:numCache>
                <c:formatCode>General</c:formatCode>
                <c:ptCount val="10"/>
                <c:pt idx="0">
                  <c:v>2016</c:v>
                </c:pt>
                <c:pt idx="1">
                  <c:v>2017</c:v>
                </c:pt>
                <c:pt idx="2">
                  <c:v>2018</c:v>
                </c:pt>
                <c:pt idx="3">
                  <c:v>2019</c:v>
                </c:pt>
                <c:pt idx="4">
                  <c:v>2020</c:v>
                </c:pt>
                <c:pt idx="5">
                  <c:v>2021</c:v>
                </c:pt>
                <c:pt idx="6">
                  <c:v>2022</c:v>
                </c:pt>
                <c:pt idx="7">
                  <c:v>2023</c:v>
                </c:pt>
                <c:pt idx="8">
                  <c:v>2024</c:v>
                </c:pt>
                <c:pt idx="9">
                  <c:v>2025</c:v>
                </c:pt>
              </c:numCache>
            </c:numRef>
          </c:cat>
          <c:val>
            <c:numRef>
              <c:f>'Core Slide Template'!$R$437:$R$446</c:f>
              <c:numCache>
                <c:formatCode>General</c:formatCode>
                <c:ptCount val="10"/>
                <c:pt idx="0">
                  <c:v>3901</c:v>
                </c:pt>
                <c:pt idx="1">
                  <c:v>3688</c:v>
                </c:pt>
                <c:pt idx="2">
                  <c:v>3403</c:v>
                </c:pt>
                <c:pt idx="3">
                  <c:v>3300</c:v>
                </c:pt>
                <c:pt idx="4">
                  <c:v>2996</c:v>
                </c:pt>
                <c:pt idx="5">
                  <c:v>3117</c:v>
                </c:pt>
                <c:pt idx="6">
                  <c:v>2969</c:v>
                </c:pt>
                <c:pt idx="7">
                  <c:v>3055</c:v>
                </c:pt>
                <c:pt idx="8">
                  <c:v>2935</c:v>
                </c:pt>
                <c:pt idx="9">
                  <c:v>2981</c:v>
                </c:pt>
              </c:numCache>
            </c:numRef>
          </c:val>
          <c:smooth val="0"/>
          <c:extLst>
            <c:ext xmlns:c16="http://schemas.microsoft.com/office/drawing/2014/chart" uri="{C3380CC4-5D6E-409C-BE32-E72D297353CC}">
              <c16:uniqueId val="{00000008-10EF-4F17-A464-AA54AFFCB7D0}"/>
            </c:ext>
          </c:extLst>
        </c:ser>
        <c:dLbls>
          <c:showLegendKey val="0"/>
          <c:showVal val="0"/>
          <c:showCatName val="0"/>
          <c:showSerName val="0"/>
          <c:showPercent val="0"/>
          <c:showBubbleSize val="0"/>
        </c:dLbls>
        <c:marker val="1"/>
        <c:smooth val="0"/>
        <c:axId val="1142762160"/>
        <c:axId val="1142757568"/>
      </c:lineChart>
      <c:catAx>
        <c:axId val="11427621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Franklin Gothic Demi Cond" panose="020B0706030402020204" pitchFamily="34" charset="0"/>
                <a:ea typeface="+mn-ea"/>
                <a:cs typeface="+mn-cs"/>
              </a:defRPr>
            </a:pPr>
            <a:endParaRPr lang="en-US"/>
          </a:p>
        </c:txPr>
        <c:crossAx val="1142757568"/>
        <c:crosses val="autoZero"/>
        <c:auto val="1"/>
        <c:lblAlgn val="ctr"/>
        <c:lblOffset val="100"/>
        <c:noMultiLvlLbl val="0"/>
      </c:catAx>
      <c:valAx>
        <c:axId val="1142757568"/>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solidFill>
                <a:latin typeface="Franklin Gothic Demi Cond" panose="020B0706030402020204" pitchFamily="34" charset="0"/>
                <a:ea typeface="+mn-ea"/>
                <a:cs typeface="+mn-cs"/>
              </a:defRPr>
            </a:pPr>
            <a:endParaRPr lang="en-US"/>
          </a:p>
        </c:txPr>
        <c:crossAx val="114276216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sz="1200">
          <a:solidFill>
            <a:schemeClr val="tx1"/>
          </a:solidFill>
          <a:latin typeface="Franklin Gothic Demi Cond" panose="020B0706030402020204" pitchFamily="34" charset="0"/>
        </a:defRPr>
      </a:pPr>
      <a:endParaRPr lang="en-US"/>
    </a:p>
  </c:txPr>
  <c:externalData r:id="rId4">
    <c:autoUpdate val="0"/>
  </c:externalData>
  <c:userShapes r:id="rId5"/>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4.8852377640549977E-2"/>
          <c:y val="0.11145903644034066"/>
          <c:w val="0.94193761838098511"/>
          <c:h val="0.63681315196406563"/>
        </c:manualLayout>
      </c:layout>
      <c:barChart>
        <c:barDir val="col"/>
        <c:grouping val="clustered"/>
        <c:varyColors val="0"/>
        <c:ser>
          <c:idx val="0"/>
          <c:order val="0"/>
          <c:spPr>
            <a:solidFill>
              <a:srgbClr val="446996"/>
            </a:solidFill>
            <a:ln>
              <a:noFill/>
            </a:ln>
            <a:effectLst/>
          </c:spPr>
          <c:invertIfNegative val="0"/>
          <c:dPt>
            <c:idx val="0"/>
            <c:invertIfNegative val="0"/>
            <c:bubble3D val="0"/>
            <c:spPr>
              <a:solidFill>
                <a:srgbClr val="072E55"/>
              </a:solidFill>
              <a:ln>
                <a:noFill/>
              </a:ln>
              <a:effectLst/>
            </c:spPr>
            <c:extLst>
              <c:ext xmlns:c16="http://schemas.microsoft.com/office/drawing/2014/chart" uri="{C3380CC4-5D6E-409C-BE32-E72D297353CC}">
                <c16:uniqueId val="{00000001-E984-4E8A-82E2-56AFCE595288}"/>
              </c:ext>
            </c:extLst>
          </c:dPt>
          <c:dPt>
            <c:idx val="1"/>
            <c:invertIfNegative val="0"/>
            <c:bubble3D val="0"/>
            <c:spPr>
              <a:solidFill>
                <a:srgbClr val="072E55"/>
              </a:solidFill>
              <a:ln>
                <a:solidFill>
                  <a:schemeClr val="tx2"/>
                </a:solidFill>
              </a:ln>
              <a:effectLst/>
            </c:spPr>
            <c:extLst>
              <c:ext xmlns:c16="http://schemas.microsoft.com/office/drawing/2014/chart" uri="{C3380CC4-5D6E-409C-BE32-E72D297353CC}">
                <c16:uniqueId val="{00000003-E984-4E8A-82E2-56AFCE595288}"/>
              </c:ext>
            </c:extLst>
          </c:dPt>
          <c:dPt>
            <c:idx val="2"/>
            <c:invertIfNegative val="0"/>
            <c:bubble3D val="0"/>
            <c:spPr>
              <a:solidFill>
                <a:srgbClr val="446996"/>
              </a:solidFill>
              <a:ln>
                <a:solidFill>
                  <a:schemeClr val="tx2"/>
                </a:solidFill>
              </a:ln>
              <a:effectLst/>
            </c:spPr>
            <c:extLst>
              <c:ext xmlns:c16="http://schemas.microsoft.com/office/drawing/2014/chart" uri="{C3380CC4-5D6E-409C-BE32-E72D297353CC}">
                <c16:uniqueId val="{00000005-E984-4E8A-82E2-56AFCE595288}"/>
              </c:ext>
            </c:extLst>
          </c:dPt>
          <c:dPt>
            <c:idx val="3"/>
            <c:invertIfNegative val="0"/>
            <c:bubble3D val="0"/>
            <c:spPr>
              <a:solidFill>
                <a:srgbClr val="446996"/>
              </a:solidFill>
              <a:ln>
                <a:noFill/>
              </a:ln>
              <a:effectLst/>
            </c:spPr>
            <c:extLst>
              <c:ext xmlns:c16="http://schemas.microsoft.com/office/drawing/2014/chart" uri="{C3380CC4-5D6E-409C-BE32-E72D297353CC}">
                <c16:uniqueId val="{00000007-E984-4E8A-82E2-56AFCE595288}"/>
              </c:ext>
            </c:extLst>
          </c:dPt>
          <c:dPt>
            <c:idx val="4"/>
            <c:invertIfNegative val="0"/>
            <c:bubble3D val="0"/>
            <c:spPr>
              <a:solidFill>
                <a:srgbClr val="446996"/>
              </a:solidFill>
              <a:ln>
                <a:solidFill>
                  <a:schemeClr val="accent5"/>
                </a:solidFill>
              </a:ln>
              <a:effectLst/>
            </c:spPr>
            <c:extLst>
              <c:ext xmlns:c16="http://schemas.microsoft.com/office/drawing/2014/chart" uri="{C3380CC4-5D6E-409C-BE32-E72D297353CC}">
                <c16:uniqueId val="{00000009-E984-4E8A-82E2-56AFCE595288}"/>
              </c:ext>
            </c:extLst>
          </c:dPt>
          <c:dPt>
            <c:idx val="5"/>
            <c:invertIfNegative val="0"/>
            <c:bubble3D val="0"/>
            <c:spPr>
              <a:solidFill>
                <a:srgbClr val="446996"/>
              </a:solidFill>
              <a:ln>
                <a:solidFill>
                  <a:schemeClr val="accent5"/>
                </a:solidFill>
              </a:ln>
              <a:effectLst/>
            </c:spPr>
            <c:extLst>
              <c:ext xmlns:c16="http://schemas.microsoft.com/office/drawing/2014/chart" uri="{C3380CC4-5D6E-409C-BE32-E72D297353CC}">
                <c16:uniqueId val="{0000000B-E984-4E8A-82E2-56AFCE595288}"/>
              </c:ext>
            </c:extLst>
          </c:dPt>
          <c:dPt>
            <c:idx val="6"/>
            <c:invertIfNegative val="0"/>
            <c:bubble3D val="0"/>
            <c:spPr>
              <a:solidFill>
                <a:srgbClr val="446996"/>
              </a:solidFill>
              <a:ln>
                <a:solidFill>
                  <a:schemeClr val="accent5"/>
                </a:solidFill>
              </a:ln>
              <a:effectLst/>
            </c:spPr>
            <c:extLst>
              <c:ext xmlns:c16="http://schemas.microsoft.com/office/drawing/2014/chart" uri="{C3380CC4-5D6E-409C-BE32-E72D297353CC}">
                <c16:uniqueId val="{0000000D-E984-4E8A-82E2-56AFCE595288}"/>
              </c:ext>
            </c:extLst>
          </c:dPt>
          <c:dPt>
            <c:idx val="7"/>
            <c:invertIfNegative val="0"/>
            <c:bubble3D val="0"/>
            <c:spPr>
              <a:solidFill>
                <a:srgbClr val="446996"/>
              </a:solidFill>
              <a:ln>
                <a:solidFill>
                  <a:schemeClr val="accent5"/>
                </a:solidFill>
              </a:ln>
              <a:effectLst/>
            </c:spPr>
            <c:extLst>
              <c:ext xmlns:c16="http://schemas.microsoft.com/office/drawing/2014/chart" uri="{C3380CC4-5D6E-409C-BE32-E72D297353CC}">
                <c16:uniqueId val="{0000000F-E984-4E8A-82E2-56AFCE595288}"/>
              </c:ext>
            </c:extLst>
          </c:dPt>
          <c:dPt>
            <c:idx val="8"/>
            <c:invertIfNegative val="0"/>
            <c:bubble3D val="0"/>
            <c:spPr>
              <a:solidFill>
                <a:srgbClr val="446996"/>
              </a:solidFill>
              <a:ln>
                <a:solidFill>
                  <a:schemeClr val="accent5"/>
                </a:solidFill>
              </a:ln>
              <a:effectLst/>
            </c:spPr>
            <c:extLst>
              <c:ext xmlns:c16="http://schemas.microsoft.com/office/drawing/2014/chart" uri="{C3380CC4-5D6E-409C-BE32-E72D297353CC}">
                <c16:uniqueId val="{00000011-E984-4E8A-82E2-56AFCE595288}"/>
              </c:ext>
            </c:extLst>
          </c:dPt>
          <c:dPt>
            <c:idx val="9"/>
            <c:invertIfNegative val="0"/>
            <c:bubble3D val="0"/>
            <c:spPr>
              <a:solidFill>
                <a:srgbClr val="E46C0A"/>
              </a:solidFill>
              <a:ln>
                <a:noFill/>
              </a:ln>
              <a:effectLst/>
            </c:spPr>
            <c:extLst>
              <c:ext xmlns:c16="http://schemas.microsoft.com/office/drawing/2014/chart" uri="{C3380CC4-5D6E-409C-BE32-E72D297353CC}">
                <c16:uniqueId val="{00000013-E984-4E8A-82E2-56AFCE595288}"/>
              </c:ext>
            </c:extLst>
          </c:dPt>
          <c:dPt>
            <c:idx val="10"/>
            <c:invertIfNegative val="0"/>
            <c:bubble3D val="0"/>
            <c:spPr>
              <a:solidFill>
                <a:srgbClr val="E46C0A"/>
              </a:solidFill>
              <a:ln>
                <a:solidFill>
                  <a:schemeClr val="accent4"/>
                </a:solidFill>
              </a:ln>
              <a:effectLst/>
            </c:spPr>
            <c:extLst>
              <c:ext xmlns:c16="http://schemas.microsoft.com/office/drawing/2014/chart" uri="{C3380CC4-5D6E-409C-BE32-E72D297353CC}">
                <c16:uniqueId val="{00000015-E984-4E8A-82E2-56AFCE595288}"/>
              </c:ext>
            </c:extLst>
          </c:dPt>
          <c:dPt>
            <c:idx val="11"/>
            <c:invertIfNegative val="0"/>
            <c:bubble3D val="0"/>
            <c:spPr>
              <a:solidFill>
                <a:srgbClr val="E46C0A"/>
              </a:solidFill>
              <a:ln>
                <a:solidFill>
                  <a:schemeClr val="accent4"/>
                </a:solidFill>
              </a:ln>
              <a:effectLst/>
            </c:spPr>
            <c:extLst>
              <c:ext xmlns:c16="http://schemas.microsoft.com/office/drawing/2014/chart" uri="{C3380CC4-5D6E-409C-BE32-E72D297353CC}">
                <c16:uniqueId val="{00000017-E984-4E8A-82E2-56AFCE595288}"/>
              </c:ext>
            </c:extLst>
          </c:dPt>
          <c:dPt>
            <c:idx val="12"/>
            <c:invertIfNegative val="0"/>
            <c:bubble3D val="0"/>
            <c:spPr>
              <a:solidFill>
                <a:srgbClr val="E46C0A"/>
              </a:solidFill>
              <a:ln>
                <a:solidFill>
                  <a:schemeClr val="accent4"/>
                </a:solidFill>
              </a:ln>
              <a:effectLst/>
            </c:spPr>
            <c:extLst>
              <c:ext xmlns:c16="http://schemas.microsoft.com/office/drawing/2014/chart" uri="{C3380CC4-5D6E-409C-BE32-E72D297353CC}">
                <c16:uniqueId val="{00000019-E984-4E8A-82E2-56AFCE595288}"/>
              </c:ext>
            </c:extLst>
          </c:dPt>
          <c:dPt>
            <c:idx val="13"/>
            <c:invertIfNegative val="0"/>
            <c:bubble3D val="0"/>
            <c:spPr>
              <a:solidFill>
                <a:srgbClr val="E46C0A"/>
              </a:solidFill>
              <a:ln>
                <a:solidFill>
                  <a:schemeClr val="accent4"/>
                </a:solidFill>
              </a:ln>
              <a:effectLst/>
            </c:spPr>
            <c:extLst>
              <c:ext xmlns:c16="http://schemas.microsoft.com/office/drawing/2014/chart" uri="{C3380CC4-5D6E-409C-BE32-E72D297353CC}">
                <c16:uniqueId val="{0000001B-E984-4E8A-82E2-56AFCE595288}"/>
              </c:ext>
            </c:extLst>
          </c:dPt>
          <c:dPt>
            <c:idx val="14"/>
            <c:invertIfNegative val="0"/>
            <c:bubble3D val="0"/>
            <c:spPr>
              <a:solidFill>
                <a:srgbClr val="446996"/>
              </a:solidFill>
              <a:ln>
                <a:solidFill>
                  <a:schemeClr val="accent4"/>
                </a:solidFill>
              </a:ln>
              <a:effectLst/>
            </c:spPr>
            <c:extLst>
              <c:ext xmlns:c16="http://schemas.microsoft.com/office/drawing/2014/chart" uri="{C3380CC4-5D6E-409C-BE32-E72D297353CC}">
                <c16:uniqueId val="{0000001D-E984-4E8A-82E2-56AFCE595288}"/>
              </c:ext>
            </c:extLst>
          </c:dPt>
          <c:dLbls>
            <c:numFmt formatCode="#,##0.0" sourceLinked="0"/>
            <c:spPr>
              <a:noFill/>
              <a:ln>
                <a:noFill/>
              </a:ln>
              <a:effectLst/>
            </c:spPr>
            <c:txPr>
              <a:bodyPr rot="0" spcFirstLastPara="1" vertOverflow="ellipsis" vert="horz" wrap="square" anchor="ctr" anchorCtr="1"/>
              <a:lstStyle/>
              <a:p>
                <a:pPr>
                  <a:defRPr sz="1600" b="0" i="0" u="none" strike="noStrike" kern="1200" baseline="0">
                    <a:solidFill>
                      <a:sysClr val="windowText" lastClr="000000"/>
                    </a:solidFill>
                    <a:latin typeface="Franklin Gothic Demi Cond" panose="020B07060304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'Core Slide Template'!$Q$476:$Q$489</c:f>
              <c:strCache>
                <c:ptCount val="14"/>
                <c:pt idx="0">
                  <c:v>Male</c:v>
                </c:pt>
                <c:pt idx="1">
                  <c:v>Female</c:v>
                </c:pt>
                <c:pt idx="3">
                  <c:v>White NH</c:v>
                </c:pt>
                <c:pt idx="4">
                  <c:v>Black NH</c:v>
                </c:pt>
                <c:pt idx="5">
                  <c:v>AI/AN NH</c:v>
                </c:pt>
                <c:pt idx="6">
                  <c:v>Asian NH</c:v>
                </c:pt>
                <c:pt idx="7">
                  <c:v>Hispanic</c:v>
                </c:pt>
                <c:pt idx="9">
                  <c:v>10-18</c:v>
                </c:pt>
                <c:pt idx="10">
                  <c:v>19-24</c:v>
                </c:pt>
                <c:pt idx="11">
                  <c:v>25-44</c:v>
                </c:pt>
                <c:pt idx="12">
                  <c:v>45-64</c:v>
                </c:pt>
                <c:pt idx="13">
                  <c:v>65+</c:v>
                </c:pt>
              </c:strCache>
            </c:strRef>
          </c:cat>
          <c:val>
            <c:numRef>
              <c:f>'Core Slide Template'!$T$476:$T$489</c:f>
              <c:numCache>
                <c:formatCode>General</c:formatCode>
                <c:ptCount val="14"/>
                <c:pt idx="0">
                  <c:v>26.737498878967955</c:v>
                </c:pt>
                <c:pt idx="1">
                  <c:v>35.728096064343632</c:v>
                </c:pt>
                <c:pt idx="3">
                  <c:v>33.282520699924468</c:v>
                </c:pt>
                <c:pt idx="4">
                  <c:v>29.873614322544086</c:v>
                </c:pt>
                <c:pt idx="5">
                  <c:v>31.617102608716937</c:v>
                </c:pt>
                <c:pt idx="6">
                  <c:v>11.678707817140202</c:v>
                </c:pt>
                <c:pt idx="7">
                  <c:v>22.759105376838644</c:v>
                </c:pt>
                <c:pt idx="9">
                  <c:v>55.463590148855197</c:v>
                </c:pt>
                <c:pt idx="10">
                  <c:v>40.508957534734108</c:v>
                </c:pt>
                <c:pt idx="11">
                  <c:v>32.964077221507026</c:v>
                </c:pt>
                <c:pt idx="12">
                  <c:v>27.775100124874324</c:v>
                </c:pt>
                <c:pt idx="13">
                  <c:v>14.08538677522508</c:v>
                </c:pt>
              </c:numCache>
            </c:numRef>
          </c:val>
          <c:extLst>
            <c:ext xmlns:c16="http://schemas.microsoft.com/office/drawing/2014/chart" uri="{C3380CC4-5D6E-409C-BE32-E72D297353CC}">
              <c16:uniqueId val="{0000001E-E984-4E8A-82E2-56AFCE595288}"/>
            </c:ext>
          </c:extLst>
        </c:ser>
        <c:dLbls>
          <c:dLblPos val="outEnd"/>
          <c:showLegendKey val="0"/>
          <c:showVal val="1"/>
          <c:showCatName val="0"/>
          <c:showSerName val="0"/>
          <c:showPercent val="0"/>
          <c:showBubbleSize val="0"/>
        </c:dLbls>
        <c:gapWidth val="25"/>
        <c:overlap val="-27"/>
        <c:axId val="1767943808"/>
        <c:axId val="1957248752"/>
      </c:barChart>
      <c:catAx>
        <c:axId val="17679438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Franklin Gothic Demi Cond" panose="020B0706030402020204" pitchFamily="34" charset="0"/>
                <a:ea typeface="+mn-ea"/>
                <a:cs typeface="+mn-cs"/>
              </a:defRPr>
            </a:pPr>
            <a:endParaRPr lang="en-US"/>
          </a:p>
        </c:txPr>
        <c:crossAx val="1957248752"/>
        <c:crosses val="autoZero"/>
        <c:auto val="1"/>
        <c:lblAlgn val="ctr"/>
        <c:lblOffset val="100"/>
        <c:noMultiLvlLbl val="0"/>
      </c:catAx>
      <c:valAx>
        <c:axId val="1957248752"/>
        <c:scaling>
          <c:orientation val="minMax"/>
          <c:max val="60"/>
          <c:min val="0"/>
        </c:scaling>
        <c:delete val="0"/>
        <c:axPos val="l"/>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ysClr val="windowText" lastClr="000000"/>
                </a:solidFill>
                <a:latin typeface="Franklin Gothic Demi Cond" panose="020B0706030402020204" pitchFamily="34" charset="0"/>
                <a:ea typeface="+mn-ea"/>
                <a:cs typeface="+mn-cs"/>
              </a:defRPr>
            </a:pPr>
            <a:endParaRPr lang="en-US"/>
          </a:p>
        </c:txPr>
        <c:crossAx val="176794380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b="0">
          <a:solidFill>
            <a:sysClr val="windowText" lastClr="000000"/>
          </a:solidFill>
          <a:latin typeface="Franklin Gothic Demi Cond" panose="020B0706030402020204" pitchFamily="34" charset="0"/>
        </a:defRPr>
      </a:pPr>
      <a:endParaRPr lang="en-US"/>
    </a:p>
  </c:txPr>
  <c:externalData r:id="rId4">
    <c:autoUpdate val="0"/>
  </c:externalData>
  <c:userShapes r:id="rId5"/>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971978701993384"/>
          <c:y val="1.026476962947253E-2"/>
          <c:w val="0.81853974692156861"/>
          <c:h val="0.86699520318580858"/>
        </c:manualLayout>
      </c:layout>
      <c:barChart>
        <c:barDir val="bar"/>
        <c:grouping val="clustered"/>
        <c:varyColors val="0"/>
        <c:ser>
          <c:idx val="0"/>
          <c:order val="0"/>
          <c:tx>
            <c:strRef>
              <c:f>'Core Slide Template'!$S$529</c:f>
              <c:strCache>
                <c:ptCount val="1"/>
                <c:pt idx="0">
                  <c:v>Male</c:v>
                </c:pt>
              </c:strCache>
            </c:strRef>
          </c:tx>
          <c:spPr>
            <a:solidFill>
              <a:srgbClr val="5C93D5"/>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ysClr val="windowText" lastClr="000000"/>
                    </a:solidFill>
                    <a:latin typeface="Franklin Gothic Demi Cond" panose="020B07060304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'Core Slide Template'!$R$530:$R$534</c:f>
              <c:strCache>
                <c:ptCount val="5"/>
                <c:pt idx="0">
                  <c:v>Firearm</c:v>
                </c:pt>
                <c:pt idx="1">
                  <c:v>Poisoning</c:v>
                </c:pt>
                <c:pt idx="2">
                  <c:v>Cut/Pierce </c:v>
                </c:pt>
                <c:pt idx="3">
                  <c:v>Suffocation</c:v>
                </c:pt>
                <c:pt idx="4">
                  <c:v>Other Mechanism</c:v>
                </c:pt>
              </c:strCache>
            </c:strRef>
          </c:cat>
          <c:val>
            <c:numRef>
              <c:f>'Core Slide Template'!$S$530:$S$534</c:f>
              <c:numCache>
                <c:formatCode>0.00%</c:formatCode>
                <c:ptCount val="5"/>
                <c:pt idx="0">
                  <c:v>7.4680058318483719E-2</c:v>
                </c:pt>
                <c:pt idx="1">
                  <c:v>0.76607808196986882</c:v>
                </c:pt>
                <c:pt idx="2">
                  <c:v>7.0144176251417459E-2</c:v>
                </c:pt>
                <c:pt idx="3">
                  <c:v>1.7819536692046008E-2</c:v>
                </c:pt>
                <c:pt idx="4">
                  <c:v>6.2125384739996757E-2</c:v>
                </c:pt>
              </c:numCache>
            </c:numRef>
          </c:val>
          <c:extLst>
            <c:ext xmlns:c16="http://schemas.microsoft.com/office/drawing/2014/chart" uri="{C3380CC4-5D6E-409C-BE32-E72D297353CC}">
              <c16:uniqueId val="{00000000-E2C9-47B1-B479-1712BA490CF1}"/>
            </c:ext>
          </c:extLst>
        </c:ser>
        <c:ser>
          <c:idx val="1"/>
          <c:order val="1"/>
          <c:tx>
            <c:strRef>
              <c:f>'Core Slide Template'!$T$529</c:f>
              <c:strCache>
                <c:ptCount val="1"/>
                <c:pt idx="0">
                  <c:v>Female</c:v>
                </c:pt>
              </c:strCache>
            </c:strRef>
          </c:tx>
          <c:spPr>
            <a:solidFill>
              <a:schemeClr val="tx2"/>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ysClr val="windowText" lastClr="000000"/>
                    </a:solidFill>
                    <a:latin typeface="Franklin Gothic Demi Cond" panose="020B07060304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'Core Slide Template'!$R$530:$R$534</c:f>
              <c:strCache>
                <c:ptCount val="5"/>
                <c:pt idx="0">
                  <c:v>Firearm</c:v>
                </c:pt>
                <c:pt idx="1">
                  <c:v>Poisoning</c:v>
                </c:pt>
                <c:pt idx="2">
                  <c:v>Cut/Pierce </c:v>
                </c:pt>
                <c:pt idx="3">
                  <c:v>Suffocation</c:v>
                </c:pt>
                <c:pt idx="4">
                  <c:v>Other Mechanism</c:v>
                </c:pt>
              </c:strCache>
            </c:strRef>
          </c:cat>
          <c:val>
            <c:numRef>
              <c:f>'Core Slide Template'!$T$530:$T$534</c:f>
              <c:numCache>
                <c:formatCode>0.00%</c:formatCode>
                <c:ptCount val="5"/>
                <c:pt idx="0">
                  <c:v>1.0767372235936762E-2</c:v>
                </c:pt>
                <c:pt idx="1">
                  <c:v>0.87620148117022956</c:v>
                </c:pt>
                <c:pt idx="2">
                  <c:v>1.9643888859709017E-2</c:v>
                </c:pt>
                <c:pt idx="3">
                  <c:v>4.2544251273701353E-3</c:v>
                </c:pt>
                <c:pt idx="4">
                  <c:v>2.5894217133252798E-2</c:v>
                </c:pt>
              </c:numCache>
            </c:numRef>
          </c:val>
          <c:extLst>
            <c:ext xmlns:c16="http://schemas.microsoft.com/office/drawing/2014/chart" uri="{C3380CC4-5D6E-409C-BE32-E72D297353CC}">
              <c16:uniqueId val="{00000001-E2C9-47B1-B479-1712BA490CF1}"/>
            </c:ext>
          </c:extLst>
        </c:ser>
        <c:dLbls>
          <c:dLblPos val="outEnd"/>
          <c:showLegendKey val="0"/>
          <c:showVal val="1"/>
          <c:showCatName val="0"/>
          <c:showSerName val="0"/>
          <c:showPercent val="0"/>
          <c:showBubbleSize val="0"/>
        </c:dLbls>
        <c:gapWidth val="29"/>
        <c:axId val="943908768"/>
        <c:axId val="943909128"/>
      </c:barChart>
      <c:catAx>
        <c:axId val="94390876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ysClr val="windowText" lastClr="000000"/>
                </a:solidFill>
                <a:latin typeface="Franklin Gothic Demi Cond" panose="020B0706030402020204" pitchFamily="34" charset="0"/>
                <a:ea typeface="+mn-ea"/>
                <a:cs typeface="+mn-cs"/>
              </a:defRPr>
            </a:pPr>
            <a:endParaRPr lang="en-US"/>
          </a:p>
        </c:txPr>
        <c:crossAx val="943909128"/>
        <c:crosses val="autoZero"/>
        <c:auto val="1"/>
        <c:lblAlgn val="ctr"/>
        <c:lblOffset val="100"/>
        <c:noMultiLvlLbl val="0"/>
      </c:catAx>
      <c:valAx>
        <c:axId val="943909128"/>
        <c:scaling>
          <c:orientation val="minMax"/>
        </c:scaling>
        <c:delete val="1"/>
        <c:axPos val="t"/>
        <c:numFmt formatCode="0.00%" sourceLinked="1"/>
        <c:majorTickMark val="none"/>
        <c:minorTickMark val="none"/>
        <c:tickLblPos val="nextTo"/>
        <c:crossAx val="943908768"/>
        <c:crosses val="autoZero"/>
        <c:crossBetween val="between"/>
      </c:valAx>
      <c:spPr>
        <a:noFill/>
        <a:ln>
          <a:noFill/>
        </a:ln>
        <a:effectLst/>
      </c:spPr>
    </c:plotArea>
    <c:legend>
      <c:legendPos val="b"/>
      <c:layout>
        <c:manualLayout>
          <c:xMode val="edge"/>
          <c:yMode val="edge"/>
          <c:x val="0.67646387844806843"/>
          <c:y val="0.49711115436144404"/>
          <c:w val="0.10625481289774939"/>
          <c:h val="0.12719827719986138"/>
        </c:manualLayout>
      </c:layout>
      <c:overlay val="0"/>
      <c:spPr>
        <a:noFill/>
        <a:ln>
          <a:noFill/>
        </a:ln>
        <a:effectLst/>
      </c:spPr>
      <c:txPr>
        <a:bodyPr rot="0" spcFirstLastPara="1" vertOverflow="ellipsis" vert="horz" wrap="square" anchor="ctr" anchorCtr="1"/>
        <a:lstStyle/>
        <a:p>
          <a:pPr>
            <a:defRPr sz="1600" b="0" i="0" u="none" strike="noStrike" kern="1200" baseline="0">
              <a:solidFill>
                <a:sysClr val="windowText" lastClr="000000"/>
              </a:solidFill>
              <a:latin typeface="Franklin Gothic Demi Cond" panose="020B0706030402020204" pitchFamily="34" charset="0"/>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userShapes r:id="rId4"/>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392461914293632E-2"/>
          <c:y val="0.10370996890337704"/>
          <c:w val="0.88712776435796736"/>
          <c:h val="0.72065883657090279"/>
        </c:manualLayout>
      </c:layout>
      <c:lineChart>
        <c:grouping val="standard"/>
        <c:varyColors val="0"/>
        <c:ser>
          <c:idx val="0"/>
          <c:order val="0"/>
          <c:spPr>
            <a:ln w="50800" cap="rnd">
              <a:solidFill>
                <a:schemeClr val="tx2"/>
              </a:solidFill>
              <a:prstDash val="solid"/>
              <a:round/>
            </a:ln>
            <a:effectLst/>
          </c:spPr>
          <c:marker>
            <c:symbol val="circle"/>
            <c:size val="9"/>
            <c:spPr>
              <a:solidFill>
                <a:schemeClr val="tx2"/>
              </a:solidFill>
              <a:ln w="9525">
                <a:solidFill>
                  <a:schemeClr val="tx2"/>
                </a:solidFill>
              </a:ln>
              <a:effectLst/>
            </c:spPr>
          </c:marker>
          <c:dPt>
            <c:idx val="6"/>
            <c:marker>
              <c:symbol val="circle"/>
              <c:size val="9"/>
              <c:spPr>
                <a:solidFill>
                  <a:schemeClr val="tx2"/>
                </a:solidFill>
                <a:ln w="9525">
                  <a:solidFill>
                    <a:schemeClr val="tx2"/>
                  </a:solidFill>
                </a:ln>
                <a:effectLst/>
              </c:spPr>
            </c:marker>
            <c:bubble3D val="0"/>
            <c:spPr>
              <a:ln w="50800" cap="rnd">
                <a:solidFill>
                  <a:schemeClr val="tx2"/>
                </a:solidFill>
                <a:prstDash val="solid"/>
                <a:round/>
              </a:ln>
              <a:effectLst/>
            </c:spPr>
            <c:extLst>
              <c:ext xmlns:c16="http://schemas.microsoft.com/office/drawing/2014/chart" uri="{C3380CC4-5D6E-409C-BE32-E72D297353CC}">
                <c16:uniqueId val="{00000001-0C4A-4B01-8BA2-8943C0B2C8FB}"/>
              </c:ext>
            </c:extLst>
          </c:dPt>
          <c:dPt>
            <c:idx val="8"/>
            <c:marker>
              <c:symbol val="circle"/>
              <c:size val="9"/>
              <c:spPr>
                <a:solidFill>
                  <a:schemeClr val="tx2"/>
                </a:solidFill>
                <a:ln w="9525">
                  <a:solidFill>
                    <a:schemeClr val="tx2"/>
                  </a:solidFill>
                  <a:prstDash val="solid"/>
                </a:ln>
                <a:effectLst/>
              </c:spPr>
            </c:marker>
            <c:bubble3D val="0"/>
            <c:spPr>
              <a:ln w="50800" cap="rnd">
                <a:solidFill>
                  <a:schemeClr val="tx2"/>
                </a:solidFill>
                <a:prstDash val="solid"/>
                <a:round/>
              </a:ln>
              <a:effectLst/>
            </c:spPr>
            <c:extLst>
              <c:ext xmlns:c16="http://schemas.microsoft.com/office/drawing/2014/chart" uri="{C3380CC4-5D6E-409C-BE32-E72D297353CC}">
                <c16:uniqueId val="{00000003-0C4A-4B01-8BA2-8943C0B2C8FB}"/>
              </c:ext>
            </c:extLst>
          </c:dPt>
          <c:dPt>
            <c:idx val="9"/>
            <c:marker>
              <c:symbol val="circle"/>
              <c:size val="9"/>
              <c:spPr>
                <a:solidFill>
                  <a:schemeClr val="tx2"/>
                </a:solidFill>
                <a:ln w="9525">
                  <a:solidFill>
                    <a:schemeClr val="tx2"/>
                  </a:solidFill>
                  <a:prstDash val="sysDash"/>
                </a:ln>
                <a:effectLst/>
              </c:spPr>
            </c:marker>
            <c:bubble3D val="0"/>
            <c:spPr>
              <a:ln w="50800" cap="rnd">
                <a:solidFill>
                  <a:schemeClr val="tx2"/>
                </a:solidFill>
                <a:prstDash val="solid"/>
                <a:round/>
              </a:ln>
              <a:effectLst/>
            </c:spPr>
            <c:extLst>
              <c:ext xmlns:c16="http://schemas.microsoft.com/office/drawing/2014/chart" uri="{C3380CC4-5D6E-409C-BE32-E72D297353CC}">
                <c16:uniqueId val="{00000005-0C4A-4B01-8BA2-8943C0B2C8FB}"/>
              </c:ext>
            </c:extLst>
          </c:dPt>
          <c:dLbls>
            <c:dLbl>
              <c:idx val="0"/>
              <c:layout>
                <c:manualLayout>
                  <c:x val="-6.5106193622348943E-2"/>
                  <c:y val="-4.437156604371399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0C4A-4B01-8BA2-8943C0B2C8FB}"/>
                </c:ext>
              </c:extLst>
            </c:dLbl>
            <c:dLbl>
              <c:idx val="1"/>
              <c:layout>
                <c:manualLayout>
                  <c:x val="-7.0318957975080726E-2"/>
                  <c:y val="-4.432756064353497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0C4A-4B01-8BA2-8943C0B2C8FB}"/>
                </c:ext>
              </c:extLst>
            </c:dLbl>
            <c:dLbl>
              <c:idx val="4"/>
              <c:layout>
                <c:manualLayout>
                  <c:x val="-3.9056701963978584E-2"/>
                  <c:y val="-8.401613340308701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0C4A-4B01-8BA2-8943C0B2C8FB}"/>
                </c:ext>
              </c:extLst>
            </c:dLbl>
            <c:dLbl>
              <c:idx val="5"/>
              <c:layout>
                <c:manualLayout>
                  <c:x val="-8.2213986387013271E-2"/>
                  <c:y val="-4.432756686781465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0C4A-4B01-8BA2-8943C0B2C8FB}"/>
                </c:ext>
              </c:extLst>
            </c:dLbl>
            <c:dLbl>
              <c:idx val="6"/>
              <c:layout>
                <c:manualLayout>
                  <c:x val="-6.8490612524009217E-2"/>
                  <c:y val="-4.6970954798471666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0C4A-4B01-8BA2-8943C0B2C8FB}"/>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solidFill>
                    <a:latin typeface="Franklin Gothic Demi Cond" panose="020B07060304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'Core Slide Template'!$T$553:$T$562</c:f>
              <c:numCache>
                <c:formatCode>General</c:formatCode>
                <c:ptCount val="10"/>
                <c:pt idx="0">
                  <c:v>2016</c:v>
                </c:pt>
                <c:pt idx="1">
                  <c:v>2017</c:v>
                </c:pt>
                <c:pt idx="2">
                  <c:v>2018</c:v>
                </c:pt>
                <c:pt idx="3">
                  <c:v>2019</c:v>
                </c:pt>
                <c:pt idx="4">
                  <c:v>2020</c:v>
                </c:pt>
                <c:pt idx="5">
                  <c:v>2021</c:v>
                </c:pt>
                <c:pt idx="6">
                  <c:v>2022</c:v>
                </c:pt>
                <c:pt idx="7">
                  <c:v>2023</c:v>
                </c:pt>
                <c:pt idx="8">
                  <c:v>2024</c:v>
                </c:pt>
                <c:pt idx="9">
                  <c:v>2025</c:v>
                </c:pt>
              </c:numCache>
            </c:numRef>
          </c:cat>
          <c:val>
            <c:numRef>
              <c:f>'Core Slide Template'!$R$553:$R$562</c:f>
              <c:numCache>
                <c:formatCode>General</c:formatCode>
                <c:ptCount val="10"/>
                <c:pt idx="0">
                  <c:v>11429</c:v>
                </c:pt>
                <c:pt idx="1">
                  <c:v>11534</c:v>
                </c:pt>
                <c:pt idx="2">
                  <c:v>12012</c:v>
                </c:pt>
                <c:pt idx="3">
                  <c:v>12048</c:v>
                </c:pt>
                <c:pt idx="4">
                  <c:v>11069</c:v>
                </c:pt>
                <c:pt idx="5">
                  <c:v>11532</c:v>
                </c:pt>
                <c:pt idx="6">
                  <c:v>12287</c:v>
                </c:pt>
                <c:pt idx="7">
                  <c:v>12720</c:v>
                </c:pt>
                <c:pt idx="8">
                  <c:v>12530</c:v>
                </c:pt>
                <c:pt idx="9">
                  <c:v>12323</c:v>
                </c:pt>
              </c:numCache>
            </c:numRef>
          </c:val>
          <c:smooth val="0"/>
          <c:extLst>
            <c:ext xmlns:c16="http://schemas.microsoft.com/office/drawing/2014/chart" uri="{C3380CC4-5D6E-409C-BE32-E72D297353CC}">
              <c16:uniqueId val="{00000009-0C4A-4B01-8BA2-8943C0B2C8FB}"/>
            </c:ext>
          </c:extLst>
        </c:ser>
        <c:dLbls>
          <c:showLegendKey val="0"/>
          <c:showVal val="0"/>
          <c:showCatName val="0"/>
          <c:showSerName val="0"/>
          <c:showPercent val="0"/>
          <c:showBubbleSize val="0"/>
        </c:dLbls>
        <c:marker val="1"/>
        <c:smooth val="0"/>
        <c:axId val="1142762160"/>
        <c:axId val="1142757568"/>
      </c:lineChart>
      <c:catAx>
        <c:axId val="11427621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Franklin Gothic Demi Cond" panose="020B0706030402020204" pitchFamily="34" charset="0"/>
                <a:ea typeface="+mn-ea"/>
                <a:cs typeface="+mn-cs"/>
              </a:defRPr>
            </a:pPr>
            <a:endParaRPr lang="en-US"/>
          </a:p>
        </c:txPr>
        <c:crossAx val="1142757568"/>
        <c:crosses val="autoZero"/>
        <c:auto val="1"/>
        <c:lblAlgn val="ctr"/>
        <c:lblOffset val="100"/>
        <c:noMultiLvlLbl val="0"/>
      </c:catAx>
      <c:valAx>
        <c:axId val="1142757568"/>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solidFill>
                <a:latin typeface="Franklin Gothic Demi Cond" panose="020B0706030402020204" pitchFamily="34" charset="0"/>
                <a:ea typeface="+mn-ea"/>
                <a:cs typeface="+mn-cs"/>
              </a:defRPr>
            </a:pPr>
            <a:endParaRPr lang="en-US"/>
          </a:p>
        </c:txPr>
        <c:crossAx val="114276216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sz="1200">
          <a:solidFill>
            <a:schemeClr val="tx1"/>
          </a:solidFill>
          <a:latin typeface="Franklin Gothic Demi Cond" panose="020B0706030402020204" pitchFamily="34" charset="0"/>
        </a:defRPr>
      </a:pPr>
      <a:endParaRPr lang="en-US"/>
    </a:p>
  </c:txPr>
  <c:externalData r:id="rId3">
    <c:autoUpdate val="0"/>
  </c:externalData>
  <c:userShapes r:id="rId4"/>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5.8944638857069326E-2"/>
          <c:y val="9.4593966803738161E-2"/>
          <c:w val="0.93546973652989318"/>
          <c:h val="0.61242812947590164"/>
        </c:manualLayout>
      </c:layout>
      <c:barChart>
        <c:barDir val="col"/>
        <c:grouping val="clustered"/>
        <c:varyColors val="0"/>
        <c:ser>
          <c:idx val="0"/>
          <c:order val="0"/>
          <c:spPr>
            <a:solidFill>
              <a:srgbClr val="446996"/>
            </a:solidFill>
            <a:ln>
              <a:noFill/>
            </a:ln>
            <a:effectLst/>
          </c:spPr>
          <c:invertIfNegative val="0"/>
          <c:dPt>
            <c:idx val="0"/>
            <c:invertIfNegative val="0"/>
            <c:bubble3D val="0"/>
            <c:spPr>
              <a:solidFill>
                <a:srgbClr val="17375E"/>
              </a:solidFill>
              <a:ln>
                <a:noFill/>
              </a:ln>
              <a:effectLst/>
            </c:spPr>
            <c:extLst>
              <c:ext xmlns:c16="http://schemas.microsoft.com/office/drawing/2014/chart" uri="{C3380CC4-5D6E-409C-BE32-E72D297353CC}">
                <c16:uniqueId val="{00000001-A026-4B99-96DA-7FF8C0527A7C}"/>
              </c:ext>
            </c:extLst>
          </c:dPt>
          <c:dPt>
            <c:idx val="1"/>
            <c:invertIfNegative val="0"/>
            <c:bubble3D val="0"/>
            <c:spPr>
              <a:solidFill>
                <a:srgbClr val="17375E"/>
              </a:solidFill>
              <a:ln>
                <a:noFill/>
              </a:ln>
              <a:effectLst/>
            </c:spPr>
            <c:extLst>
              <c:ext xmlns:c16="http://schemas.microsoft.com/office/drawing/2014/chart" uri="{C3380CC4-5D6E-409C-BE32-E72D297353CC}">
                <c16:uniqueId val="{00000003-A026-4B99-96DA-7FF8C0527A7C}"/>
              </c:ext>
            </c:extLst>
          </c:dPt>
          <c:dPt>
            <c:idx val="2"/>
            <c:invertIfNegative val="0"/>
            <c:bubble3D val="0"/>
            <c:spPr>
              <a:solidFill>
                <a:srgbClr val="446996"/>
              </a:solidFill>
              <a:ln>
                <a:noFill/>
              </a:ln>
              <a:effectLst/>
            </c:spPr>
            <c:extLst>
              <c:ext xmlns:c16="http://schemas.microsoft.com/office/drawing/2014/chart" uri="{C3380CC4-5D6E-409C-BE32-E72D297353CC}">
                <c16:uniqueId val="{00000005-A026-4B99-96DA-7FF8C0527A7C}"/>
              </c:ext>
            </c:extLst>
          </c:dPt>
          <c:dPt>
            <c:idx val="3"/>
            <c:invertIfNegative val="0"/>
            <c:bubble3D val="0"/>
            <c:spPr>
              <a:solidFill>
                <a:srgbClr val="5C93D5"/>
              </a:solidFill>
              <a:ln>
                <a:noFill/>
              </a:ln>
              <a:effectLst/>
            </c:spPr>
            <c:extLst>
              <c:ext xmlns:c16="http://schemas.microsoft.com/office/drawing/2014/chart" uri="{C3380CC4-5D6E-409C-BE32-E72D297353CC}">
                <c16:uniqueId val="{00000007-A026-4B99-96DA-7FF8C0527A7C}"/>
              </c:ext>
            </c:extLst>
          </c:dPt>
          <c:dPt>
            <c:idx val="4"/>
            <c:invertIfNegative val="0"/>
            <c:bubble3D val="0"/>
            <c:spPr>
              <a:solidFill>
                <a:srgbClr val="5C93D5"/>
              </a:solidFill>
              <a:ln>
                <a:noFill/>
              </a:ln>
              <a:effectLst/>
            </c:spPr>
            <c:extLst>
              <c:ext xmlns:c16="http://schemas.microsoft.com/office/drawing/2014/chart" uri="{C3380CC4-5D6E-409C-BE32-E72D297353CC}">
                <c16:uniqueId val="{00000009-A026-4B99-96DA-7FF8C0527A7C}"/>
              </c:ext>
            </c:extLst>
          </c:dPt>
          <c:dPt>
            <c:idx val="5"/>
            <c:invertIfNegative val="0"/>
            <c:bubble3D val="0"/>
            <c:spPr>
              <a:solidFill>
                <a:srgbClr val="5C93D5"/>
              </a:solidFill>
              <a:ln>
                <a:noFill/>
              </a:ln>
              <a:effectLst/>
            </c:spPr>
            <c:extLst>
              <c:ext xmlns:c16="http://schemas.microsoft.com/office/drawing/2014/chart" uri="{C3380CC4-5D6E-409C-BE32-E72D297353CC}">
                <c16:uniqueId val="{0000000B-A026-4B99-96DA-7FF8C0527A7C}"/>
              </c:ext>
            </c:extLst>
          </c:dPt>
          <c:dPt>
            <c:idx val="6"/>
            <c:invertIfNegative val="0"/>
            <c:bubble3D val="0"/>
            <c:spPr>
              <a:solidFill>
                <a:srgbClr val="5C93D5"/>
              </a:solidFill>
              <a:ln>
                <a:noFill/>
              </a:ln>
              <a:effectLst/>
            </c:spPr>
            <c:extLst>
              <c:ext xmlns:c16="http://schemas.microsoft.com/office/drawing/2014/chart" uri="{C3380CC4-5D6E-409C-BE32-E72D297353CC}">
                <c16:uniqueId val="{0000000D-A026-4B99-96DA-7FF8C0527A7C}"/>
              </c:ext>
            </c:extLst>
          </c:dPt>
          <c:dPt>
            <c:idx val="7"/>
            <c:invertIfNegative val="0"/>
            <c:bubble3D val="0"/>
            <c:spPr>
              <a:solidFill>
                <a:srgbClr val="5C93D5"/>
              </a:solidFill>
              <a:ln>
                <a:noFill/>
              </a:ln>
              <a:effectLst/>
            </c:spPr>
            <c:extLst>
              <c:ext xmlns:c16="http://schemas.microsoft.com/office/drawing/2014/chart" uri="{C3380CC4-5D6E-409C-BE32-E72D297353CC}">
                <c16:uniqueId val="{0000000F-A026-4B99-96DA-7FF8C0527A7C}"/>
              </c:ext>
            </c:extLst>
          </c:dPt>
          <c:dPt>
            <c:idx val="8"/>
            <c:invertIfNegative val="0"/>
            <c:bubble3D val="0"/>
            <c:spPr>
              <a:solidFill>
                <a:srgbClr val="5C93D5"/>
              </a:solidFill>
              <a:ln>
                <a:noFill/>
              </a:ln>
              <a:effectLst/>
            </c:spPr>
            <c:extLst>
              <c:ext xmlns:c16="http://schemas.microsoft.com/office/drawing/2014/chart" uri="{C3380CC4-5D6E-409C-BE32-E72D297353CC}">
                <c16:uniqueId val="{00000011-A026-4B99-96DA-7FF8C0527A7C}"/>
              </c:ext>
            </c:extLst>
          </c:dPt>
          <c:dPt>
            <c:idx val="9"/>
            <c:invertIfNegative val="0"/>
            <c:bubble3D val="0"/>
            <c:spPr>
              <a:solidFill>
                <a:srgbClr val="446996"/>
              </a:solidFill>
              <a:ln>
                <a:noFill/>
              </a:ln>
              <a:effectLst/>
            </c:spPr>
            <c:extLst>
              <c:ext xmlns:c16="http://schemas.microsoft.com/office/drawing/2014/chart" uri="{C3380CC4-5D6E-409C-BE32-E72D297353CC}">
                <c16:uniqueId val="{00000013-A026-4B99-96DA-7FF8C0527A7C}"/>
              </c:ext>
            </c:extLst>
          </c:dPt>
          <c:dPt>
            <c:idx val="10"/>
            <c:invertIfNegative val="0"/>
            <c:bubble3D val="0"/>
            <c:spPr>
              <a:solidFill>
                <a:srgbClr val="E46C0A"/>
              </a:solidFill>
              <a:ln>
                <a:noFill/>
              </a:ln>
              <a:effectLst/>
            </c:spPr>
            <c:extLst>
              <c:ext xmlns:c16="http://schemas.microsoft.com/office/drawing/2014/chart" uri="{C3380CC4-5D6E-409C-BE32-E72D297353CC}">
                <c16:uniqueId val="{00000015-A026-4B99-96DA-7FF8C0527A7C}"/>
              </c:ext>
            </c:extLst>
          </c:dPt>
          <c:dPt>
            <c:idx val="11"/>
            <c:invertIfNegative val="0"/>
            <c:bubble3D val="0"/>
            <c:spPr>
              <a:solidFill>
                <a:srgbClr val="E46C0A"/>
              </a:solidFill>
              <a:ln>
                <a:noFill/>
              </a:ln>
              <a:effectLst/>
            </c:spPr>
            <c:extLst>
              <c:ext xmlns:c16="http://schemas.microsoft.com/office/drawing/2014/chart" uri="{C3380CC4-5D6E-409C-BE32-E72D297353CC}">
                <c16:uniqueId val="{00000017-A026-4B99-96DA-7FF8C0527A7C}"/>
              </c:ext>
            </c:extLst>
          </c:dPt>
          <c:dPt>
            <c:idx val="12"/>
            <c:invertIfNegative val="0"/>
            <c:bubble3D val="0"/>
            <c:spPr>
              <a:solidFill>
                <a:srgbClr val="E46C0A"/>
              </a:solidFill>
              <a:ln>
                <a:noFill/>
              </a:ln>
              <a:effectLst/>
            </c:spPr>
            <c:extLst>
              <c:ext xmlns:c16="http://schemas.microsoft.com/office/drawing/2014/chart" uri="{C3380CC4-5D6E-409C-BE32-E72D297353CC}">
                <c16:uniqueId val="{00000019-A026-4B99-96DA-7FF8C0527A7C}"/>
              </c:ext>
            </c:extLst>
          </c:dPt>
          <c:dPt>
            <c:idx val="13"/>
            <c:invertIfNegative val="0"/>
            <c:bubble3D val="0"/>
            <c:spPr>
              <a:solidFill>
                <a:srgbClr val="E46C0A"/>
              </a:solidFill>
              <a:ln>
                <a:noFill/>
              </a:ln>
              <a:effectLst/>
            </c:spPr>
            <c:extLst>
              <c:ext xmlns:c16="http://schemas.microsoft.com/office/drawing/2014/chart" uri="{C3380CC4-5D6E-409C-BE32-E72D297353CC}">
                <c16:uniqueId val="{0000001B-A026-4B99-96DA-7FF8C0527A7C}"/>
              </c:ext>
            </c:extLst>
          </c:dPt>
          <c:dPt>
            <c:idx val="14"/>
            <c:invertIfNegative val="0"/>
            <c:bubble3D val="0"/>
            <c:spPr>
              <a:solidFill>
                <a:srgbClr val="E46C0A"/>
              </a:solidFill>
              <a:ln>
                <a:noFill/>
              </a:ln>
              <a:effectLst/>
            </c:spPr>
            <c:extLst>
              <c:ext xmlns:c16="http://schemas.microsoft.com/office/drawing/2014/chart" uri="{C3380CC4-5D6E-409C-BE32-E72D297353CC}">
                <c16:uniqueId val="{0000001D-A026-4B99-96DA-7FF8C0527A7C}"/>
              </c:ext>
            </c:extLst>
          </c:dPt>
          <c:dLbls>
            <c:numFmt formatCode="#,##0.0" sourceLinked="0"/>
            <c:spPr>
              <a:noFill/>
              <a:ln>
                <a:noFill/>
              </a:ln>
              <a:effectLst/>
            </c:spPr>
            <c:txPr>
              <a:bodyPr rot="0" spcFirstLastPara="1" vertOverflow="ellipsis" vert="horz" wrap="square" anchor="ctr" anchorCtr="1"/>
              <a:lstStyle/>
              <a:p>
                <a:pPr>
                  <a:defRPr sz="1600" b="0" i="0" u="none" strike="noStrike" kern="1200" baseline="0">
                    <a:solidFill>
                      <a:sysClr val="windowText" lastClr="000000"/>
                    </a:solidFill>
                    <a:latin typeface="Franklin Gothic Demi Cond" panose="020B07060304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'Core Slide Template'!$Q$590:$Q$604</c:f>
              <c:strCache>
                <c:ptCount val="15"/>
                <c:pt idx="0">
                  <c:v>Male</c:v>
                </c:pt>
                <c:pt idx="1">
                  <c:v>Female</c:v>
                </c:pt>
                <c:pt idx="3">
                  <c:v>Hispanic</c:v>
                </c:pt>
                <c:pt idx="4">
                  <c:v>Non-
Hispanic</c:v>
                </c:pt>
                <c:pt idx="5">
                  <c:v>White</c:v>
                </c:pt>
                <c:pt idx="6">
                  <c:v>Black</c:v>
                </c:pt>
                <c:pt idx="7">
                  <c:v>American
Indian</c:v>
                </c:pt>
                <c:pt idx="8">
                  <c:v>Asian</c:v>
                </c:pt>
                <c:pt idx="10">
                  <c:v>10-18</c:v>
                </c:pt>
                <c:pt idx="11">
                  <c:v>19-24</c:v>
                </c:pt>
                <c:pt idx="12">
                  <c:v>25-44</c:v>
                </c:pt>
                <c:pt idx="13">
                  <c:v>45-64</c:v>
                </c:pt>
                <c:pt idx="14">
                  <c:v>65+</c:v>
                </c:pt>
              </c:strCache>
            </c:strRef>
          </c:cat>
          <c:val>
            <c:numRef>
              <c:f>'Core Slide Template'!$T$590:$T$604</c:f>
              <c:numCache>
                <c:formatCode>General</c:formatCode>
                <c:ptCount val="15"/>
                <c:pt idx="0">
                  <c:v>100.44361344987978</c:v>
                </c:pt>
                <c:pt idx="1">
                  <c:v>153.20142779517869</c:v>
                </c:pt>
                <c:pt idx="3">
                  <c:v>81.123919165525905</c:v>
                </c:pt>
                <c:pt idx="4">
                  <c:v>116.7911234369809</c:v>
                </c:pt>
                <c:pt idx="5">
                  <c:v>115.83114978329296</c:v>
                </c:pt>
                <c:pt idx="6">
                  <c:v>142.02012201290773</c:v>
                </c:pt>
                <c:pt idx="7">
                  <c:v>90.436573266012914</c:v>
                </c:pt>
                <c:pt idx="8">
                  <c:v>37.157526411338225</c:v>
                </c:pt>
                <c:pt idx="10">
                  <c:v>301.12255023068252</c:v>
                </c:pt>
                <c:pt idx="11">
                  <c:v>216.00999236064985</c:v>
                </c:pt>
                <c:pt idx="12">
                  <c:v>134.07261705666559</c:v>
                </c:pt>
                <c:pt idx="13">
                  <c:v>81.199467955458672</c:v>
                </c:pt>
                <c:pt idx="14">
                  <c:v>31.241071341903723</c:v>
                </c:pt>
              </c:numCache>
            </c:numRef>
          </c:val>
          <c:extLst>
            <c:ext xmlns:c16="http://schemas.microsoft.com/office/drawing/2014/chart" uri="{C3380CC4-5D6E-409C-BE32-E72D297353CC}">
              <c16:uniqueId val="{0000001E-A026-4B99-96DA-7FF8C0527A7C}"/>
            </c:ext>
          </c:extLst>
        </c:ser>
        <c:dLbls>
          <c:dLblPos val="outEnd"/>
          <c:showLegendKey val="0"/>
          <c:showVal val="1"/>
          <c:showCatName val="0"/>
          <c:showSerName val="0"/>
          <c:showPercent val="0"/>
          <c:showBubbleSize val="0"/>
        </c:dLbls>
        <c:gapWidth val="25"/>
        <c:overlap val="-27"/>
        <c:axId val="1767943808"/>
        <c:axId val="1957248752"/>
      </c:barChart>
      <c:catAx>
        <c:axId val="17679438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Franklin Gothic Demi Cond" panose="020B0706030402020204" pitchFamily="34" charset="0"/>
                <a:ea typeface="+mn-ea"/>
                <a:cs typeface="+mn-cs"/>
              </a:defRPr>
            </a:pPr>
            <a:endParaRPr lang="en-US"/>
          </a:p>
        </c:txPr>
        <c:crossAx val="1957248752"/>
        <c:crosses val="autoZero"/>
        <c:auto val="1"/>
        <c:lblAlgn val="ctr"/>
        <c:lblOffset val="100"/>
        <c:noMultiLvlLbl val="0"/>
      </c:catAx>
      <c:valAx>
        <c:axId val="1957248752"/>
        <c:scaling>
          <c:orientation val="minMax"/>
          <c:min val="0"/>
        </c:scaling>
        <c:delete val="0"/>
        <c:axPos val="l"/>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ysClr val="windowText" lastClr="000000"/>
                </a:solidFill>
                <a:latin typeface="Franklin Gothic Demi Cond" panose="020B0706030402020204" pitchFamily="34" charset="0"/>
                <a:ea typeface="+mn-ea"/>
                <a:cs typeface="+mn-cs"/>
              </a:defRPr>
            </a:pPr>
            <a:endParaRPr lang="en-US"/>
          </a:p>
        </c:txPr>
        <c:crossAx val="176794380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b="0">
          <a:solidFill>
            <a:sysClr val="windowText" lastClr="000000"/>
          </a:solidFill>
          <a:latin typeface="Franklin Gothic Demi Cond" panose="020B0706030402020204" pitchFamily="34" charset="0"/>
        </a:defRPr>
      </a:pPr>
      <a:endParaRPr lang="en-US"/>
    </a:p>
  </c:txPr>
  <c:externalData r:id="rId4">
    <c:autoUpdate val="0"/>
  </c:externalData>
  <c:userShapes r:id="rId5"/>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908817020844949"/>
          <c:y val="2.4193031644901018E-2"/>
          <c:w val="0.81639257811606836"/>
          <c:h val="0.85043167318425716"/>
        </c:manualLayout>
      </c:layout>
      <c:barChart>
        <c:barDir val="bar"/>
        <c:grouping val="clustered"/>
        <c:varyColors val="0"/>
        <c:ser>
          <c:idx val="0"/>
          <c:order val="0"/>
          <c:tx>
            <c:strRef>
              <c:f>'Core Slide Template'!$S$644</c:f>
              <c:strCache>
                <c:ptCount val="1"/>
                <c:pt idx="0">
                  <c:v>Male</c:v>
                </c:pt>
              </c:strCache>
            </c:strRef>
          </c:tx>
          <c:spPr>
            <a:solidFill>
              <a:schemeClr val="accent1"/>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ysClr val="windowText" lastClr="000000"/>
                    </a:solidFill>
                    <a:latin typeface="Franklin Gothic Demi Cond" panose="020B07060304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'Core Slide Template'!$R$645:$R$649</c:f>
              <c:strCache>
                <c:ptCount val="5"/>
                <c:pt idx="0">
                  <c:v>Firearm</c:v>
                </c:pt>
                <c:pt idx="1">
                  <c:v>Poisoning</c:v>
                </c:pt>
                <c:pt idx="2">
                  <c:v>Cut/Pierce </c:v>
                </c:pt>
                <c:pt idx="3">
                  <c:v>Suffocation</c:v>
                </c:pt>
                <c:pt idx="4">
                  <c:v>Other Mechanism</c:v>
                </c:pt>
              </c:strCache>
            </c:strRef>
          </c:cat>
          <c:val>
            <c:numRef>
              <c:f>'Core Slide Template'!$S$645:$S$649</c:f>
              <c:numCache>
                <c:formatCode>0.00%</c:formatCode>
                <c:ptCount val="5"/>
                <c:pt idx="0">
                  <c:v>1.065422588694803E-2</c:v>
                </c:pt>
                <c:pt idx="1">
                  <c:v>0.44762938049256806</c:v>
                </c:pt>
                <c:pt idx="2">
                  <c:v>0.12262124335467071</c:v>
                </c:pt>
                <c:pt idx="3">
                  <c:v>1.4516654008896604E-2</c:v>
                </c:pt>
                <c:pt idx="4">
                  <c:v>0.40206140826733211</c:v>
                </c:pt>
              </c:numCache>
            </c:numRef>
          </c:val>
          <c:extLst>
            <c:ext xmlns:c16="http://schemas.microsoft.com/office/drawing/2014/chart" uri="{C3380CC4-5D6E-409C-BE32-E72D297353CC}">
              <c16:uniqueId val="{00000000-C0AC-4273-A328-855955DFFC30}"/>
            </c:ext>
          </c:extLst>
        </c:ser>
        <c:ser>
          <c:idx val="1"/>
          <c:order val="1"/>
          <c:tx>
            <c:strRef>
              <c:f>'Core Slide Template'!$T$644</c:f>
              <c:strCache>
                <c:ptCount val="1"/>
                <c:pt idx="0">
                  <c:v>Female</c:v>
                </c:pt>
              </c:strCache>
            </c:strRef>
          </c:tx>
          <c:spPr>
            <a:solidFill>
              <a:schemeClr val="tx2"/>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ysClr val="windowText" lastClr="000000"/>
                    </a:solidFill>
                    <a:latin typeface="Franklin Gothic Demi Cond" panose="020B07060304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'Core Slide Template'!$R$645:$R$649</c:f>
              <c:strCache>
                <c:ptCount val="5"/>
                <c:pt idx="0">
                  <c:v>Firearm</c:v>
                </c:pt>
                <c:pt idx="1">
                  <c:v>Poisoning</c:v>
                </c:pt>
                <c:pt idx="2">
                  <c:v>Cut/Pierce </c:v>
                </c:pt>
                <c:pt idx="3">
                  <c:v>Suffocation</c:v>
                </c:pt>
                <c:pt idx="4">
                  <c:v>Other Mechanism</c:v>
                </c:pt>
              </c:strCache>
            </c:strRef>
          </c:cat>
          <c:val>
            <c:numRef>
              <c:f>'Core Slide Template'!$T$645:$T$649</c:f>
              <c:numCache>
                <c:formatCode>0.00%</c:formatCode>
                <c:ptCount val="5"/>
                <c:pt idx="0">
                  <c:v>1.5306192174709252E-3</c:v>
                </c:pt>
                <c:pt idx="1">
                  <c:v>0.53768466510871493</c:v>
                </c:pt>
                <c:pt idx="2">
                  <c:v>0.12920066144616182</c:v>
                </c:pt>
                <c:pt idx="3">
                  <c:v>3.2662320801388491E-3</c:v>
                </c:pt>
                <c:pt idx="4">
                  <c:v>0.32745684883768605</c:v>
                </c:pt>
              </c:numCache>
            </c:numRef>
          </c:val>
          <c:extLst>
            <c:ext xmlns:c16="http://schemas.microsoft.com/office/drawing/2014/chart" uri="{C3380CC4-5D6E-409C-BE32-E72D297353CC}">
              <c16:uniqueId val="{00000001-C0AC-4273-A328-855955DFFC30}"/>
            </c:ext>
          </c:extLst>
        </c:ser>
        <c:dLbls>
          <c:dLblPos val="outEnd"/>
          <c:showLegendKey val="0"/>
          <c:showVal val="1"/>
          <c:showCatName val="0"/>
          <c:showSerName val="0"/>
          <c:showPercent val="0"/>
          <c:showBubbleSize val="0"/>
        </c:dLbls>
        <c:gapWidth val="29"/>
        <c:axId val="924442792"/>
        <c:axId val="924442072"/>
      </c:barChart>
      <c:catAx>
        <c:axId val="92444279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ysClr val="windowText" lastClr="000000"/>
                </a:solidFill>
                <a:latin typeface="Franklin Gothic Demi Cond" panose="020B0706030402020204" pitchFamily="34" charset="0"/>
                <a:ea typeface="+mn-ea"/>
                <a:cs typeface="+mn-cs"/>
              </a:defRPr>
            </a:pPr>
            <a:endParaRPr lang="en-US"/>
          </a:p>
        </c:txPr>
        <c:crossAx val="924442072"/>
        <c:crosses val="autoZero"/>
        <c:auto val="1"/>
        <c:lblAlgn val="ctr"/>
        <c:lblOffset val="100"/>
        <c:noMultiLvlLbl val="0"/>
      </c:catAx>
      <c:valAx>
        <c:axId val="924442072"/>
        <c:scaling>
          <c:orientation val="minMax"/>
        </c:scaling>
        <c:delete val="1"/>
        <c:axPos val="t"/>
        <c:numFmt formatCode="0.00%" sourceLinked="1"/>
        <c:majorTickMark val="none"/>
        <c:minorTickMark val="none"/>
        <c:tickLblPos val="nextTo"/>
        <c:crossAx val="924442792"/>
        <c:crosses val="autoZero"/>
        <c:crossBetween val="between"/>
      </c:valAx>
      <c:spPr>
        <a:noFill/>
        <a:ln>
          <a:noFill/>
        </a:ln>
        <a:effectLst/>
      </c:spPr>
    </c:plotArea>
    <c:legend>
      <c:legendPos val="b"/>
      <c:layout>
        <c:manualLayout>
          <c:xMode val="edge"/>
          <c:yMode val="edge"/>
          <c:x val="0.7763519740985696"/>
          <c:y val="0.42879975200843723"/>
          <c:w val="0.10462217311105264"/>
          <c:h val="0.12033011279113465"/>
        </c:manualLayout>
      </c:layout>
      <c:overlay val="0"/>
      <c:spPr>
        <a:noFill/>
        <a:ln>
          <a:noFill/>
        </a:ln>
        <a:effectLst/>
      </c:spPr>
      <c:txPr>
        <a:bodyPr rot="0" spcFirstLastPara="1" vertOverflow="ellipsis" vert="horz" wrap="square" anchor="ctr" anchorCtr="1"/>
        <a:lstStyle/>
        <a:p>
          <a:pPr>
            <a:defRPr sz="1600" b="0" i="0" u="none" strike="noStrike" kern="1200" baseline="0">
              <a:solidFill>
                <a:sysClr val="windowText" lastClr="000000"/>
              </a:solidFill>
              <a:latin typeface="Franklin Gothic Demi Cond" panose="020B0706030402020204" pitchFamily="34" charset="0"/>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userShapes r:id="rId4"/>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ysClr val="windowText" lastClr="000000"/>
                </a:solidFill>
                <a:latin typeface="Franklin Gothic Demi Cond" panose="020B0706030402020204" pitchFamily="34" charset="0"/>
                <a:ea typeface="+mn-ea"/>
                <a:cs typeface="+mn-cs"/>
              </a:defRPr>
            </a:pPr>
            <a:r>
              <a:rPr lang="en-US" sz="2000" dirty="0"/>
              <a:t>Could Not Do Usual Activities due</a:t>
            </a:r>
            <a:r>
              <a:rPr lang="en-US" sz="2000" baseline="0" dirty="0"/>
              <a:t> to Poor Mental or Physical Health</a:t>
            </a:r>
            <a:endParaRPr lang="en-US" sz="2000" dirty="0"/>
          </a:p>
        </c:rich>
      </c:tx>
      <c:overlay val="0"/>
      <c:spPr>
        <a:noFill/>
        <a:ln>
          <a:noFill/>
        </a:ln>
        <a:effectLst/>
      </c:spPr>
      <c:txPr>
        <a:bodyPr rot="0" spcFirstLastPara="1" vertOverflow="ellipsis" vert="horz" wrap="square" anchor="ctr" anchorCtr="1"/>
        <a:lstStyle/>
        <a:p>
          <a:pPr>
            <a:defRPr sz="1400" b="0" i="0" u="none" strike="noStrike" kern="1200" spc="0" baseline="0">
              <a:solidFill>
                <a:sysClr val="windowText" lastClr="000000"/>
              </a:solidFill>
              <a:latin typeface="Franklin Gothic Demi Cond" panose="020B0706030402020204" pitchFamily="34" charset="0"/>
              <a:ea typeface="+mn-ea"/>
              <a:cs typeface="+mn-cs"/>
            </a:defRPr>
          </a:pPr>
          <a:endParaRPr lang="en-US"/>
        </a:p>
      </c:txPr>
    </c:title>
    <c:autoTitleDeleted val="0"/>
    <c:plotArea>
      <c:layout/>
      <c:doughnutChart>
        <c:varyColors val="1"/>
        <c:ser>
          <c:idx val="0"/>
          <c:order val="0"/>
          <c:spPr>
            <a:solidFill>
              <a:schemeClr val="bg1">
                <a:lumMod val="85000"/>
              </a:schemeClr>
            </a:solidFill>
            <a:ln>
              <a:noFill/>
            </a:ln>
          </c:spPr>
          <c:dPt>
            <c:idx val="0"/>
            <c:bubble3D val="0"/>
            <c:spPr>
              <a:solidFill>
                <a:schemeClr val="accent3"/>
              </a:solidFill>
              <a:ln w="19050">
                <a:noFill/>
              </a:ln>
              <a:effectLst/>
            </c:spPr>
            <c:extLst>
              <c:ext xmlns:c16="http://schemas.microsoft.com/office/drawing/2014/chart" uri="{C3380CC4-5D6E-409C-BE32-E72D297353CC}">
                <c16:uniqueId val="{00000001-3216-46E3-B0C1-B32AE5749208}"/>
              </c:ext>
            </c:extLst>
          </c:dPt>
          <c:dPt>
            <c:idx val="1"/>
            <c:bubble3D val="0"/>
            <c:spPr>
              <a:solidFill>
                <a:srgbClr val="949494"/>
              </a:solidFill>
              <a:ln w="19050">
                <a:noFill/>
              </a:ln>
              <a:effectLst/>
            </c:spPr>
            <c:extLst>
              <c:ext xmlns:c16="http://schemas.microsoft.com/office/drawing/2014/chart" uri="{C3380CC4-5D6E-409C-BE32-E72D297353CC}">
                <c16:uniqueId val="{00000003-3216-46E3-B0C1-B32AE5749208}"/>
              </c:ext>
            </c:extLst>
          </c:dPt>
          <c:cat>
            <c:strRef>
              <c:f>'Core Slide Template'!$S$714:$S$715</c:f>
              <c:strCache>
                <c:ptCount val="2"/>
                <c:pt idx="0">
                  <c:v>Yes</c:v>
                </c:pt>
                <c:pt idx="1">
                  <c:v>No</c:v>
                </c:pt>
              </c:strCache>
            </c:strRef>
          </c:cat>
          <c:val>
            <c:numRef>
              <c:f>'Core Slide Template'!$T$714:$T$715</c:f>
              <c:numCache>
                <c:formatCode>0.0%</c:formatCode>
                <c:ptCount val="2"/>
                <c:pt idx="0">
                  <c:v>0.157</c:v>
                </c:pt>
                <c:pt idx="1">
                  <c:v>0.84299999999999997</c:v>
                </c:pt>
              </c:numCache>
            </c:numRef>
          </c:val>
          <c:extLst>
            <c:ext xmlns:c16="http://schemas.microsoft.com/office/drawing/2014/chart" uri="{C3380CC4-5D6E-409C-BE32-E72D297353CC}">
              <c16:uniqueId val="{00000004-3216-46E3-B0C1-B32AE5749208}"/>
            </c:ext>
          </c:extLst>
        </c:ser>
        <c:dLbls>
          <c:showLegendKey val="0"/>
          <c:showVal val="0"/>
          <c:showCatName val="0"/>
          <c:showSerName val="0"/>
          <c:showPercent val="0"/>
          <c:showBubbleSize val="0"/>
          <c:showLeaderLines val="1"/>
        </c:dLbls>
        <c:firstSliceAng val="0"/>
        <c:holeSize val="60"/>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a:solidFill>
            <a:sysClr val="windowText" lastClr="000000"/>
          </a:solidFill>
          <a:latin typeface="Franklin Gothic Demi Cond" panose="020B0706030402020204" pitchFamily="34" charset="0"/>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ysClr val="windowText" lastClr="000000"/>
                </a:solidFill>
                <a:latin typeface="Franklin Gothic Demi Cond" panose="020B0706030402020204" pitchFamily="34" charset="0"/>
                <a:ea typeface="+mn-ea"/>
                <a:cs typeface="+mn-cs"/>
              </a:defRPr>
            </a:pPr>
            <a:r>
              <a:rPr lang="en-US" sz="2000" dirty="0"/>
              <a:t>Experienced</a:t>
            </a:r>
          </a:p>
          <a:p>
            <a:pPr>
              <a:defRPr/>
            </a:pPr>
            <a:r>
              <a:rPr lang="en-US" sz="2000" dirty="0"/>
              <a:t>Frequent Mental Distress*</a:t>
            </a:r>
          </a:p>
        </c:rich>
      </c:tx>
      <c:overlay val="0"/>
      <c:spPr>
        <a:noFill/>
        <a:ln>
          <a:noFill/>
        </a:ln>
        <a:effectLst/>
      </c:spPr>
      <c:txPr>
        <a:bodyPr rot="0" spcFirstLastPara="1" vertOverflow="ellipsis" vert="horz" wrap="square" anchor="ctr" anchorCtr="1"/>
        <a:lstStyle/>
        <a:p>
          <a:pPr>
            <a:defRPr sz="1400" b="0" i="0" u="none" strike="noStrike" kern="1200" spc="0" baseline="0">
              <a:solidFill>
                <a:sysClr val="windowText" lastClr="000000"/>
              </a:solidFill>
              <a:latin typeface="Franklin Gothic Demi Cond" panose="020B0706030402020204" pitchFamily="34" charset="0"/>
              <a:ea typeface="+mn-ea"/>
              <a:cs typeface="+mn-cs"/>
            </a:defRPr>
          </a:pPr>
          <a:endParaRPr lang="en-US"/>
        </a:p>
      </c:txPr>
    </c:title>
    <c:autoTitleDeleted val="0"/>
    <c:plotArea>
      <c:layout/>
      <c:doughnutChart>
        <c:varyColors val="1"/>
        <c:ser>
          <c:idx val="0"/>
          <c:order val="0"/>
          <c:spPr>
            <a:solidFill>
              <a:schemeClr val="bg1">
                <a:lumMod val="85000"/>
              </a:schemeClr>
            </a:solidFill>
            <a:ln>
              <a:noFill/>
            </a:ln>
          </c:spPr>
          <c:dPt>
            <c:idx val="0"/>
            <c:bubble3D val="0"/>
            <c:spPr>
              <a:solidFill>
                <a:schemeClr val="accent3"/>
              </a:solidFill>
              <a:ln w="19050">
                <a:noFill/>
              </a:ln>
              <a:effectLst/>
            </c:spPr>
            <c:extLst>
              <c:ext xmlns:c16="http://schemas.microsoft.com/office/drawing/2014/chart" uri="{C3380CC4-5D6E-409C-BE32-E72D297353CC}">
                <c16:uniqueId val="{00000001-9615-45CC-8620-277CBCC4FBD6}"/>
              </c:ext>
            </c:extLst>
          </c:dPt>
          <c:dPt>
            <c:idx val="1"/>
            <c:bubble3D val="0"/>
            <c:spPr>
              <a:solidFill>
                <a:srgbClr val="949494"/>
              </a:solidFill>
              <a:ln w="19050">
                <a:noFill/>
              </a:ln>
              <a:effectLst/>
            </c:spPr>
            <c:extLst>
              <c:ext xmlns:c16="http://schemas.microsoft.com/office/drawing/2014/chart" uri="{C3380CC4-5D6E-409C-BE32-E72D297353CC}">
                <c16:uniqueId val="{00000003-9615-45CC-8620-277CBCC4FBD6}"/>
              </c:ext>
            </c:extLst>
          </c:dPt>
          <c:cat>
            <c:strRef>
              <c:f>'Core Slide Template'!$S$710:$S$711</c:f>
              <c:strCache>
                <c:ptCount val="2"/>
                <c:pt idx="0">
                  <c:v>Yes</c:v>
                </c:pt>
                <c:pt idx="1">
                  <c:v>No</c:v>
                </c:pt>
              </c:strCache>
            </c:strRef>
          </c:cat>
          <c:val>
            <c:numRef>
              <c:f>'Core Slide Template'!$T$710:$T$711</c:f>
              <c:numCache>
                <c:formatCode>0.0%</c:formatCode>
                <c:ptCount val="2"/>
                <c:pt idx="0">
                  <c:v>0.14699999999999999</c:v>
                </c:pt>
                <c:pt idx="1">
                  <c:v>0.85299999999999998</c:v>
                </c:pt>
              </c:numCache>
            </c:numRef>
          </c:val>
          <c:extLst>
            <c:ext xmlns:c16="http://schemas.microsoft.com/office/drawing/2014/chart" uri="{C3380CC4-5D6E-409C-BE32-E72D297353CC}">
              <c16:uniqueId val="{00000004-9615-45CC-8620-277CBCC4FBD6}"/>
            </c:ext>
          </c:extLst>
        </c:ser>
        <c:dLbls>
          <c:showLegendKey val="0"/>
          <c:showVal val="0"/>
          <c:showCatName val="0"/>
          <c:showSerName val="0"/>
          <c:showPercent val="0"/>
          <c:showBubbleSize val="0"/>
          <c:showLeaderLines val="1"/>
        </c:dLbls>
        <c:firstSliceAng val="0"/>
        <c:holeSize val="60"/>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a:solidFill>
            <a:sysClr val="windowText" lastClr="000000"/>
          </a:solidFill>
          <a:latin typeface="Franklin Gothic Demi Cond" panose="020B0706030402020204" pitchFamily="34" charset="0"/>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ysClr val="windowText" lastClr="000000"/>
                </a:solidFill>
                <a:latin typeface="Franklin Gothic Demi Cond" panose="020B0706030402020204" pitchFamily="34" charset="0"/>
                <a:ea typeface="+mn-ea"/>
                <a:cs typeface="+mn-cs"/>
              </a:defRPr>
            </a:pPr>
            <a:r>
              <a:rPr lang="en-US" sz="2000" dirty="0">
                <a:latin typeface="Franklin Gothic Demi Cond" panose="020B0706030402020204" pitchFamily="34" charset="0"/>
              </a:rPr>
              <a:t>Dissatisfied</a:t>
            </a:r>
          </a:p>
          <a:p>
            <a:pPr>
              <a:defRPr>
                <a:latin typeface="Franklin Gothic Demi Cond" panose="020B0706030402020204" pitchFamily="34" charset="0"/>
              </a:defRPr>
            </a:pPr>
            <a:r>
              <a:rPr lang="en-US" sz="2000" dirty="0">
                <a:latin typeface="Franklin Gothic Demi Cond" panose="020B0706030402020204" pitchFamily="34" charset="0"/>
              </a:rPr>
              <a:t>with Life</a:t>
            </a:r>
          </a:p>
        </c:rich>
      </c:tx>
      <c:overlay val="0"/>
      <c:spPr>
        <a:noFill/>
        <a:ln>
          <a:noFill/>
        </a:ln>
        <a:effectLst/>
      </c:spPr>
      <c:txPr>
        <a:bodyPr rot="0" spcFirstLastPara="1" vertOverflow="ellipsis" vert="horz" wrap="square" anchor="ctr" anchorCtr="1"/>
        <a:lstStyle/>
        <a:p>
          <a:pPr>
            <a:defRPr sz="1400" b="0" i="0" u="none" strike="noStrike" kern="1200" spc="0" baseline="0">
              <a:solidFill>
                <a:sysClr val="windowText" lastClr="000000"/>
              </a:solidFill>
              <a:latin typeface="Franklin Gothic Demi Cond" panose="020B0706030402020204" pitchFamily="34" charset="0"/>
              <a:ea typeface="+mn-ea"/>
              <a:cs typeface="+mn-cs"/>
            </a:defRPr>
          </a:pPr>
          <a:endParaRPr lang="en-US"/>
        </a:p>
      </c:txPr>
    </c:title>
    <c:autoTitleDeleted val="0"/>
    <c:plotArea>
      <c:layout/>
      <c:doughnutChart>
        <c:varyColors val="1"/>
        <c:ser>
          <c:idx val="0"/>
          <c:order val="0"/>
          <c:spPr>
            <a:solidFill>
              <a:schemeClr val="accent2"/>
            </a:solidFill>
            <a:ln>
              <a:noFill/>
            </a:ln>
          </c:spPr>
          <c:dPt>
            <c:idx val="0"/>
            <c:bubble3D val="0"/>
            <c:spPr>
              <a:solidFill>
                <a:schemeClr val="bg2"/>
              </a:solidFill>
              <a:ln w="19050">
                <a:noFill/>
              </a:ln>
              <a:effectLst/>
            </c:spPr>
            <c:extLst>
              <c:ext xmlns:c16="http://schemas.microsoft.com/office/drawing/2014/chart" uri="{C3380CC4-5D6E-409C-BE32-E72D297353CC}">
                <c16:uniqueId val="{00000001-4026-49BB-B554-5D03F6828CBB}"/>
              </c:ext>
            </c:extLst>
          </c:dPt>
          <c:dPt>
            <c:idx val="1"/>
            <c:bubble3D val="0"/>
            <c:spPr>
              <a:solidFill>
                <a:schemeClr val="accent2"/>
              </a:solidFill>
              <a:ln w="19050">
                <a:noFill/>
              </a:ln>
              <a:effectLst/>
            </c:spPr>
            <c:extLst>
              <c:ext xmlns:c16="http://schemas.microsoft.com/office/drawing/2014/chart" uri="{C3380CC4-5D6E-409C-BE32-E72D297353CC}">
                <c16:uniqueId val="{00000003-4026-49BB-B554-5D03F6828CBB}"/>
              </c:ext>
            </c:extLst>
          </c:dPt>
          <c:cat>
            <c:strRef>
              <c:f>'Core Slide Template'!$S$718:$S$719</c:f>
              <c:strCache>
                <c:ptCount val="2"/>
                <c:pt idx="0">
                  <c:v>Yes</c:v>
                </c:pt>
                <c:pt idx="1">
                  <c:v>No</c:v>
                </c:pt>
              </c:strCache>
            </c:strRef>
          </c:cat>
          <c:val>
            <c:numRef>
              <c:f>'Core Slide Template'!$T$718:$T$719</c:f>
              <c:numCache>
                <c:formatCode>0.0%</c:formatCode>
                <c:ptCount val="2"/>
                <c:pt idx="0">
                  <c:v>0.95399999999999996</c:v>
                </c:pt>
                <c:pt idx="1">
                  <c:v>4.5999999999999999E-2</c:v>
                </c:pt>
              </c:numCache>
            </c:numRef>
          </c:val>
          <c:extLst>
            <c:ext xmlns:c16="http://schemas.microsoft.com/office/drawing/2014/chart" uri="{C3380CC4-5D6E-409C-BE32-E72D297353CC}">
              <c16:uniqueId val="{00000004-4026-49BB-B554-5D03F6828CBB}"/>
            </c:ext>
          </c:extLst>
        </c:ser>
        <c:dLbls>
          <c:showLegendKey val="0"/>
          <c:showVal val="0"/>
          <c:showCatName val="0"/>
          <c:showSerName val="0"/>
          <c:showPercent val="0"/>
          <c:showBubbleSize val="0"/>
          <c:showLeaderLines val="1"/>
        </c:dLbls>
        <c:firstSliceAng val="17"/>
        <c:holeSize val="60"/>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a:solidFill>
            <a:sysClr val="windowText" lastClr="000000"/>
          </a:solidFill>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ysClr val="windowText" lastClr="000000"/>
                </a:solidFill>
                <a:latin typeface="Franklin Gothic Demi Cond" panose="020B0706030402020204" pitchFamily="34" charset="0"/>
                <a:ea typeface="+mn-ea"/>
                <a:cs typeface="+mn-cs"/>
              </a:defRPr>
            </a:pPr>
            <a:r>
              <a:rPr lang="en-US" sz="2000"/>
              <a:t>Could Not</a:t>
            </a:r>
            <a:r>
              <a:rPr lang="en-US" sz="2000" baseline="0"/>
              <a:t> Get Needed Emotional/Social Support</a:t>
            </a:r>
            <a:endParaRPr lang="en-US" sz="2000"/>
          </a:p>
        </c:rich>
      </c:tx>
      <c:overlay val="0"/>
      <c:spPr>
        <a:noFill/>
        <a:ln>
          <a:noFill/>
        </a:ln>
        <a:effectLst/>
      </c:spPr>
      <c:txPr>
        <a:bodyPr rot="0" spcFirstLastPara="1" vertOverflow="ellipsis" vert="horz" wrap="square" anchor="ctr" anchorCtr="1"/>
        <a:lstStyle/>
        <a:p>
          <a:pPr>
            <a:defRPr sz="1400" b="0" i="0" u="none" strike="noStrike" kern="1200" spc="0" baseline="0">
              <a:solidFill>
                <a:sysClr val="windowText" lastClr="000000"/>
              </a:solidFill>
              <a:latin typeface="Franklin Gothic Demi Cond" panose="020B0706030402020204" pitchFamily="34" charset="0"/>
              <a:ea typeface="+mn-ea"/>
              <a:cs typeface="+mn-cs"/>
            </a:defRPr>
          </a:pPr>
          <a:endParaRPr lang="en-US"/>
        </a:p>
      </c:txPr>
    </c:title>
    <c:autoTitleDeleted val="0"/>
    <c:plotArea>
      <c:layout>
        <c:manualLayout>
          <c:layoutTarget val="inner"/>
          <c:xMode val="edge"/>
          <c:yMode val="edge"/>
          <c:x val="0.19649064628871618"/>
          <c:y val="0.25632900747857523"/>
          <c:w val="0.66936158291310199"/>
          <c:h val="0.69800253646163601"/>
        </c:manualLayout>
      </c:layout>
      <c:doughnutChart>
        <c:varyColors val="1"/>
        <c:ser>
          <c:idx val="0"/>
          <c:order val="0"/>
          <c:spPr>
            <a:solidFill>
              <a:schemeClr val="bg1">
                <a:lumMod val="85000"/>
              </a:schemeClr>
            </a:solidFill>
            <a:ln>
              <a:noFill/>
            </a:ln>
          </c:spPr>
          <c:dPt>
            <c:idx val="0"/>
            <c:bubble3D val="0"/>
            <c:spPr>
              <a:solidFill>
                <a:srgbClr val="949494"/>
              </a:solidFill>
              <a:ln w="19050">
                <a:noFill/>
              </a:ln>
              <a:effectLst/>
            </c:spPr>
            <c:extLst>
              <c:ext xmlns:c16="http://schemas.microsoft.com/office/drawing/2014/chart" uri="{C3380CC4-5D6E-409C-BE32-E72D297353CC}">
                <c16:uniqueId val="{00000001-1DA6-428D-93C1-859813F3A8DE}"/>
              </c:ext>
            </c:extLst>
          </c:dPt>
          <c:dPt>
            <c:idx val="1"/>
            <c:bubble3D val="0"/>
            <c:spPr>
              <a:solidFill>
                <a:schemeClr val="accent2"/>
              </a:solidFill>
              <a:ln w="19050">
                <a:noFill/>
              </a:ln>
              <a:effectLst/>
            </c:spPr>
            <c:extLst>
              <c:ext xmlns:c16="http://schemas.microsoft.com/office/drawing/2014/chart" uri="{C3380CC4-5D6E-409C-BE32-E72D297353CC}">
                <c16:uniqueId val="{00000003-1DA6-428D-93C1-859813F3A8DE}"/>
              </c:ext>
            </c:extLst>
          </c:dPt>
          <c:cat>
            <c:strRef>
              <c:f>'Core Slide Template'!$S$722:$S$723</c:f>
              <c:strCache>
                <c:ptCount val="2"/>
                <c:pt idx="0">
                  <c:v>Yes</c:v>
                </c:pt>
                <c:pt idx="1">
                  <c:v>No</c:v>
                </c:pt>
              </c:strCache>
            </c:strRef>
          </c:cat>
          <c:val>
            <c:numRef>
              <c:f>'Core Slide Template'!$T$722:$T$723</c:f>
              <c:numCache>
                <c:formatCode>0.0%</c:formatCode>
                <c:ptCount val="2"/>
                <c:pt idx="0">
                  <c:v>0.89900000000000002</c:v>
                </c:pt>
                <c:pt idx="1">
                  <c:v>0.10100000000000001</c:v>
                </c:pt>
              </c:numCache>
            </c:numRef>
          </c:val>
          <c:extLst>
            <c:ext xmlns:c16="http://schemas.microsoft.com/office/drawing/2014/chart" uri="{C3380CC4-5D6E-409C-BE32-E72D297353CC}">
              <c16:uniqueId val="{00000004-1DA6-428D-93C1-859813F3A8DE}"/>
            </c:ext>
          </c:extLst>
        </c:ser>
        <c:dLbls>
          <c:showLegendKey val="0"/>
          <c:showVal val="0"/>
          <c:showCatName val="0"/>
          <c:showSerName val="0"/>
          <c:showPercent val="0"/>
          <c:showBubbleSize val="0"/>
          <c:showLeaderLines val="1"/>
        </c:dLbls>
        <c:firstSliceAng val="35"/>
        <c:holeSize val="60"/>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a:solidFill>
            <a:sysClr val="windowText" lastClr="000000"/>
          </a:solidFill>
          <a:latin typeface="Franklin Gothic Demi Cond" panose="020B0706030402020204" pitchFamily="34" charset="0"/>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ysClr val="windowText" lastClr="000000"/>
                </a:solidFill>
                <a:latin typeface="Franklin Gothic Demi Cond" panose="020B0706030402020204" pitchFamily="34" charset="0"/>
                <a:ea typeface="+mn-ea"/>
                <a:cs typeface="+mn-cs"/>
              </a:defRPr>
            </a:pPr>
            <a:r>
              <a:rPr lang="en-US" sz="2000"/>
              <a:t>Felt Socially</a:t>
            </a:r>
          </a:p>
          <a:p>
            <a:pPr>
              <a:defRPr/>
            </a:pPr>
            <a:r>
              <a:rPr lang="en-US" sz="2000"/>
              <a:t>Isolated</a:t>
            </a:r>
          </a:p>
        </c:rich>
      </c:tx>
      <c:layout>
        <c:manualLayout>
          <c:xMode val="edge"/>
          <c:yMode val="edge"/>
          <c:x val="0.23475657209553191"/>
          <c:y val="3.0202481478684956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ysClr val="windowText" lastClr="000000"/>
              </a:solidFill>
              <a:latin typeface="Franklin Gothic Demi Cond" panose="020B0706030402020204" pitchFamily="34" charset="0"/>
              <a:ea typeface="+mn-ea"/>
              <a:cs typeface="+mn-cs"/>
            </a:defRPr>
          </a:pPr>
          <a:endParaRPr lang="en-US"/>
        </a:p>
      </c:txPr>
    </c:title>
    <c:autoTitleDeleted val="0"/>
    <c:plotArea>
      <c:layout>
        <c:manualLayout>
          <c:layoutTarget val="inner"/>
          <c:xMode val="edge"/>
          <c:yMode val="edge"/>
          <c:x val="9.1061260717836379E-2"/>
          <c:y val="0.26066068039153079"/>
          <c:w val="0.71696833919926473"/>
          <c:h val="0.69073126732100421"/>
        </c:manualLayout>
      </c:layout>
      <c:doughnutChart>
        <c:varyColors val="1"/>
        <c:ser>
          <c:idx val="0"/>
          <c:order val="0"/>
          <c:spPr>
            <a:solidFill>
              <a:schemeClr val="bg1">
                <a:lumMod val="85000"/>
              </a:schemeClr>
            </a:solidFill>
            <a:ln>
              <a:noFill/>
            </a:ln>
          </c:spPr>
          <c:dPt>
            <c:idx val="0"/>
            <c:bubble3D val="0"/>
            <c:spPr>
              <a:solidFill>
                <a:schemeClr val="accent2"/>
              </a:solidFill>
              <a:ln w="19050">
                <a:noFill/>
              </a:ln>
              <a:effectLst/>
            </c:spPr>
            <c:extLst>
              <c:ext xmlns:c16="http://schemas.microsoft.com/office/drawing/2014/chart" uri="{C3380CC4-5D6E-409C-BE32-E72D297353CC}">
                <c16:uniqueId val="{00000001-8848-4482-91BE-880AC3ABACEE}"/>
              </c:ext>
            </c:extLst>
          </c:dPt>
          <c:dPt>
            <c:idx val="1"/>
            <c:bubble3D val="0"/>
            <c:spPr>
              <a:solidFill>
                <a:srgbClr val="949494"/>
              </a:solidFill>
              <a:ln w="19050">
                <a:noFill/>
              </a:ln>
              <a:effectLst/>
            </c:spPr>
            <c:extLst>
              <c:ext xmlns:c16="http://schemas.microsoft.com/office/drawing/2014/chart" uri="{C3380CC4-5D6E-409C-BE32-E72D297353CC}">
                <c16:uniqueId val="{00000003-8848-4482-91BE-880AC3ABACEE}"/>
              </c:ext>
            </c:extLst>
          </c:dPt>
          <c:cat>
            <c:strRef>
              <c:f>'Core Slide Template'!$S$726:$S$727</c:f>
              <c:strCache>
                <c:ptCount val="2"/>
                <c:pt idx="0">
                  <c:v>Yes</c:v>
                </c:pt>
                <c:pt idx="1">
                  <c:v>No</c:v>
                </c:pt>
              </c:strCache>
            </c:strRef>
          </c:cat>
          <c:val>
            <c:numRef>
              <c:f>'Core Slide Template'!$T$726:$T$727</c:f>
              <c:numCache>
                <c:formatCode>0.0%</c:formatCode>
                <c:ptCount val="2"/>
                <c:pt idx="0">
                  <c:v>0.27900000000000003</c:v>
                </c:pt>
                <c:pt idx="1">
                  <c:v>0.72099999999999997</c:v>
                </c:pt>
              </c:numCache>
            </c:numRef>
          </c:val>
          <c:extLst>
            <c:ext xmlns:c16="http://schemas.microsoft.com/office/drawing/2014/chart" uri="{C3380CC4-5D6E-409C-BE32-E72D297353CC}">
              <c16:uniqueId val="{00000004-8848-4482-91BE-880AC3ABACEE}"/>
            </c:ext>
          </c:extLst>
        </c:ser>
        <c:dLbls>
          <c:showLegendKey val="0"/>
          <c:showVal val="0"/>
          <c:showCatName val="0"/>
          <c:showSerName val="0"/>
          <c:showPercent val="0"/>
          <c:showBubbleSize val="0"/>
          <c:showLeaderLines val="1"/>
        </c:dLbls>
        <c:firstSliceAng val="0"/>
        <c:holeSize val="60"/>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a:solidFill>
            <a:sysClr val="windowText" lastClr="000000"/>
          </a:solidFill>
          <a:latin typeface="Franklin Gothic Demi Cond" panose="020B0706030402020204" pitchFamily="34" charset="0"/>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cdr:x>
      <cdr:y>0.86797</cdr:y>
    </cdr:from>
    <cdr:to>
      <cdr:x>0.94874</cdr:x>
      <cdr:y>0.99825</cdr:y>
    </cdr:to>
    <cdr:sp macro="" textlink="">
      <cdr:nvSpPr>
        <cdr:cNvPr id="2" name="TextBox 1">
          <a:extLst xmlns:a="http://schemas.openxmlformats.org/drawingml/2006/main">
            <a:ext uri="{FF2B5EF4-FFF2-40B4-BE49-F238E27FC236}">
              <a16:creationId xmlns:a16="http://schemas.microsoft.com/office/drawing/2014/main" id="{E1262E2C-586B-BB26-1E83-EF5DDD2C4944}"/>
            </a:ext>
          </a:extLst>
        </cdr:cNvPr>
        <cdr:cNvSpPr txBox="1"/>
      </cdr:nvSpPr>
      <cdr:spPr>
        <a:xfrm xmlns:a="http://schemas.openxmlformats.org/drawingml/2006/main">
          <a:off x="0" y="4057651"/>
          <a:ext cx="7475198" cy="609038"/>
        </a:xfrm>
        <a:prstGeom xmlns:a="http://schemas.openxmlformats.org/drawingml/2006/main" prst="rect">
          <a:avLst/>
        </a:prstGeom>
        <a:ln xmlns:a="http://schemas.openxmlformats.org/drawingml/2006/main">
          <a:noFill/>
        </a:ln>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fld id="{43DA1530-0450-48F8-B0FC-09357861241D}" type="TxLink">
            <a:rPr lang="en-US" sz="900" b="0" i="0" u="none" strike="noStrike" smtClean="0">
              <a:solidFill>
                <a:srgbClr val="000000"/>
              </a:solidFill>
              <a:latin typeface="Arial" panose="020B0604020202020204" pitchFamily="34" charset="0"/>
              <a:ea typeface="Calibri"/>
              <a:cs typeface="Arial" panose="020B0604020202020204" pitchFamily="34" charset="0"/>
            </a:rPr>
            <a:pPr/>
            <a:t>Limited to NC residents ages 10 and older
Source: NC-VDRS, 2015-2024
Analysis by the DPH Injury Epidemiology, Surveillance, and Informatics Unit</a:t>
          </a:fld>
          <a:endParaRPr lang="en-US" sz="200" dirty="0">
            <a:latin typeface="Arial" panose="020B0604020202020204" pitchFamily="34" charset="0"/>
            <a:cs typeface="Arial" panose="020B0604020202020204" pitchFamily="34" charset="0"/>
          </a:endParaRPr>
        </a:p>
      </cdr:txBody>
    </cdr:sp>
  </cdr:relSizeAnchor>
</c:userShapes>
</file>

<file path=ppt/drawings/drawing2.xml><?xml version="1.0" encoding="utf-8"?>
<c:userShapes xmlns:c="http://schemas.openxmlformats.org/drawingml/2006/chart">
  <cdr:relSizeAnchor xmlns:cdr="http://schemas.openxmlformats.org/drawingml/2006/chartDrawing">
    <cdr:from>
      <cdr:x>0.00236</cdr:x>
      <cdr:y>0.00303</cdr:y>
    </cdr:from>
    <cdr:to>
      <cdr:x>0.94307</cdr:x>
      <cdr:y>0.10359</cdr:y>
    </cdr:to>
    <cdr:sp macro="" textlink="">
      <cdr:nvSpPr>
        <cdr:cNvPr id="2" name="TextBox 1">
          <a:extLst xmlns:a="http://schemas.openxmlformats.org/drawingml/2006/main">
            <a:ext uri="{FF2B5EF4-FFF2-40B4-BE49-F238E27FC236}">
              <a16:creationId xmlns:a16="http://schemas.microsoft.com/office/drawing/2014/main" id="{8B905C9B-A85C-EC91-DA6F-D5589EB5D63E}"/>
            </a:ext>
          </a:extLst>
        </cdr:cNvPr>
        <cdr:cNvSpPr txBox="1"/>
      </cdr:nvSpPr>
      <cdr:spPr>
        <a:xfrm xmlns:a="http://schemas.openxmlformats.org/drawingml/2006/main">
          <a:off x="17665" y="12723"/>
          <a:ext cx="7032013" cy="422060"/>
        </a:xfrm>
        <a:prstGeom xmlns:a="http://schemas.openxmlformats.org/drawingml/2006/main" prst="rect">
          <a:avLst/>
        </a:prstGeom>
        <a:ln xmlns:a="http://schemas.openxmlformats.org/drawingml/2006/main">
          <a:noFill/>
        </a:ln>
      </cdr:spPr>
      <cdr:txBody>
        <a:bodyPr xmlns:a="http://schemas.openxmlformats.org/drawingml/2006/main" vertOverflow="clip" wrap="square" rtlCol="0"/>
        <a:lstStyle xmlns:a="http://schemas.openxmlformats.org/drawingml/2006/main"/>
        <a:p xmlns:a="http://schemas.openxmlformats.org/drawingml/2006/main">
          <a:fld id="{A7CAC7AF-B8CD-494F-A499-5574815151F9}" type="TxLink">
            <a:rPr lang="en-US" sz="1400" b="0" i="0" u="none" strike="noStrike">
              <a:solidFill>
                <a:srgbClr val="000000"/>
              </a:solidFill>
              <a:latin typeface="Franklin Gothic Demi Cond" panose="020B0706030402020204" pitchFamily="34" charset="0"/>
              <a:ea typeface="Calibri"/>
              <a:cs typeface="Calibri"/>
            </a:rPr>
            <a:pPr/>
            <a:t>Number of Suicide Deaths Among NC Residents, NC-VDRS, 2015-2024</a:t>
          </a:fld>
          <a:endParaRPr lang="en-US" sz="1400">
            <a:latin typeface="Franklin Gothic Demi Cond" panose="020B0706030402020204" pitchFamily="34" charset="0"/>
          </a:endParaRPr>
        </a:p>
      </cdr:txBody>
    </cdr:sp>
  </cdr:relSizeAnchor>
  <cdr:relSizeAnchor xmlns:cdr="http://schemas.openxmlformats.org/drawingml/2006/chartDrawing">
    <cdr:from>
      <cdr:x>0</cdr:x>
      <cdr:y>0.85724</cdr:y>
    </cdr:from>
    <cdr:to>
      <cdr:x>1</cdr:x>
      <cdr:y>0.98818</cdr:y>
    </cdr:to>
    <cdr:sp macro="" textlink="">
      <cdr:nvSpPr>
        <cdr:cNvPr id="3" name="TextBox 1">
          <a:extLst xmlns:a="http://schemas.openxmlformats.org/drawingml/2006/main">
            <a:ext uri="{FF2B5EF4-FFF2-40B4-BE49-F238E27FC236}">
              <a16:creationId xmlns:a16="http://schemas.microsoft.com/office/drawing/2014/main" id="{ADC79978-EA23-5D0B-D55E-497E53E910B6}"/>
            </a:ext>
          </a:extLst>
        </cdr:cNvPr>
        <cdr:cNvSpPr txBox="1"/>
      </cdr:nvSpPr>
      <cdr:spPr>
        <a:xfrm xmlns:a="http://schemas.openxmlformats.org/drawingml/2006/main">
          <a:off x="0" y="2901914"/>
          <a:ext cx="5484495" cy="443268"/>
        </a:xfrm>
        <a:prstGeom xmlns:a="http://schemas.openxmlformats.org/drawingml/2006/main" prst="rect">
          <a:avLst/>
        </a:prstGeom>
        <a:ln xmlns:a="http://schemas.openxmlformats.org/drawingml/2006/main">
          <a:noFill/>
        </a:ln>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fld id="{1493F25D-F921-467A-ACF2-9A10D12AF686}" type="TxLink">
            <a:rPr lang="en-US" sz="900" b="0" i="0" u="none" strike="noStrike">
              <a:solidFill>
                <a:srgbClr val="000000"/>
              </a:solidFill>
              <a:latin typeface="Arial" panose="020B0604020202020204" pitchFamily="34" charset="0"/>
              <a:ea typeface="Calibri"/>
              <a:cs typeface="Arial" panose="020B0604020202020204" pitchFamily="34" charset="0"/>
            </a:rPr>
            <a:pPr/>
            <a:t>Limited to NC residents ages 10 and older
Source: NC-VDRS, 2015-2024
Analysis by the DPH Injury Epidemiology, Surveillance, and Informatics Unit</a:t>
          </a:fld>
          <a:endParaRPr lang="en-US" sz="500">
            <a:latin typeface="Arial" panose="020B0604020202020204" pitchFamily="34" charset="0"/>
            <a:cs typeface="Arial" panose="020B0604020202020204" pitchFamily="34" charset="0"/>
          </a:endParaRPr>
        </a:p>
      </cdr:txBody>
    </cdr:sp>
  </cdr:relSizeAnchor>
</c:userShapes>
</file>

<file path=ppt/drawings/drawing3.xml><?xml version="1.0" encoding="utf-8"?>
<c:userShapes xmlns:c="http://schemas.openxmlformats.org/drawingml/2006/chart">
  <cdr:relSizeAnchor xmlns:cdr="http://schemas.openxmlformats.org/drawingml/2006/chartDrawing">
    <cdr:from>
      <cdr:x>0</cdr:x>
      <cdr:y>0.00485</cdr:y>
    </cdr:from>
    <cdr:to>
      <cdr:x>0.92738</cdr:x>
      <cdr:y>0.08244</cdr:y>
    </cdr:to>
    <cdr:sp macro="" textlink="">
      <cdr:nvSpPr>
        <cdr:cNvPr id="2" name="TextBox 1">
          <a:extLst xmlns:a="http://schemas.openxmlformats.org/drawingml/2006/main">
            <a:ext uri="{FF2B5EF4-FFF2-40B4-BE49-F238E27FC236}">
              <a16:creationId xmlns:a16="http://schemas.microsoft.com/office/drawing/2014/main" id="{F5ACAA56-C3B0-57C5-6448-A53671BC8CBE}"/>
            </a:ext>
          </a:extLst>
        </cdr:cNvPr>
        <cdr:cNvSpPr txBox="1"/>
      </cdr:nvSpPr>
      <cdr:spPr>
        <a:xfrm xmlns:a="http://schemas.openxmlformats.org/drawingml/2006/main">
          <a:off x="0" y="22860"/>
          <a:ext cx="7711440" cy="36576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fld id="{9A704B9F-4693-457A-BA1E-6E1D8F9EB9F2}" type="TxLink">
            <a:rPr lang="en-US" sz="1400" b="0" i="0" u="none" strike="noStrike">
              <a:solidFill>
                <a:srgbClr val="000000"/>
              </a:solidFill>
              <a:latin typeface="Franklin Gothic Demi Cond" panose="020B0706030402020204" pitchFamily="34" charset="0"/>
              <a:ea typeface="Calibri"/>
              <a:cs typeface="Calibri"/>
            </a:rPr>
            <a:pPr/>
            <a:t>Suicide Death Rates (per 100,000) by Demographic Group, NC-VDRS, 2015-2024</a:t>
          </a:fld>
          <a:endParaRPr lang="en-US" sz="1400">
            <a:latin typeface="Franklin Gothic Demi Cond" panose="020B0706030402020204" pitchFamily="34" charset="0"/>
          </a:endParaRPr>
        </a:p>
      </cdr:txBody>
    </cdr:sp>
  </cdr:relSizeAnchor>
  <cdr:relSizeAnchor xmlns:cdr="http://schemas.openxmlformats.org/drawingml/2006/chartDrawing">
    <cdr:from>
      <cdr:x>0</cdr:x>
      <cdr:y>0.85976</cdr:y>
    </cdr:from>
    <cdr:to>
      <cdr:x>1</cdr:x>
      <cdr:y>0.99035</cdr:y>
    </cdr:to>
    <cdr:sp macro="" textlink="">
      <cdr:nvSpPr>
        <cdr:cNvPr id="3" name="TextBox 1">
          <a:extLst xmlns:a="http://schemas.openxmlformats.org/drawingml/2006/main">
            <a:ext uri="{FF2B5EF4-FFF2-40B4-BE49-F238E27FC236}">
              <a16:creationId xmlns:a16="http://schemas.microsoft.com/office/drawing/2014/main" id="{8A74C9BE-C12F-B187-B64C-415BFD2EBAF2}"/>
            </a:ext>
          </a:extLst>
        </cdr:cNvPr>
        <cdr:cNvSpPr txBox="1"/>
      </cdr:nvSpPr>
      <cdr:spPr>
        <a:xfrm xmlns:a="http://schemas.openxmlformats.org/drawingml/2006/main">
          <a:off x="0" y="4029076"/>
          <a:ext cx="8317231" cy="612002"/>
        </a:xfrm>
        <a:prstGeom xmlns:a="http://schemas.openxmlformats.org/drawingml/2006/main" prst="rect">
          <a:avLst/>
        </a:prstGeom>
        <a:ln xmlns:a="http://schemas.openxmlformats.org/drawingml/2006/main">
          <a:noFill/>
        </a:ln>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fld id="{CEE2B13C-96A7-450C-B493-780FC5E43A09}" type="TxLink">
            <a:rPr lang="en-US" sz="900" b="0" i="0" u="none" strike="noStrike">
              <a:solidFill>
                <a:srgbClr val="000000"/>
              </a:solidFill>
              <a:latin typeface="Arial" panose="020B0604020202020204" pitchFamily="34" charset="0"/>
              <a:ea typeface="Calibri"/>
              <a:cs typeface="Arial" panose="020B0604020202020204" pitchFamily="34" charset="0"/>
            </a:rPr>
            <a:pPr/>
            <a:t>Limited to NC residents ages 10 and older; NH = non-Hispanic
Source: NC-VDRS, 2015-2024; U.S. Census non-bridged population estimates, 2024</a:t>
          </a:fld>
          <a:endParaRPr lang="en-US" sz="90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0.9187</cdr:y>
    </cdr:from>
    <cdr:to>
      <cdr:x>1</cdr:x>
      <cdr:y>1</cdr:y>
    </cdr:to>
    <cdr:sp macro="" textlink="">
      <cdr:nvSpPr>
        <cdr:cNvPr id="4" name="TextBox 1">
          <a:extLst xmlns:a="http://schemas.openxmlformats.org/drawingml/2006/main">
            <a:ext uri="{FF2B5EF4-FFF2-40B4-BE49-F238E27FC236}">
              <a16:creationId xmlns:a16="http://schemas.microsoft.com/office/drawing/2014/main" id="{A4CA6539-B4AE-6C34-34AC-BE0E12EA50C2}"/>
            </a:ext>
          </a:extLst>
        </cdr:cNvPr>
        <cdr:cNvSpPr txBox="1"/>
      </cdr:nvSpPr>
      <cdr:spPr>
        <a:xfrm xmlns:a="http://schemas.openxmlformats.org/drawingml/2006/main">
          <a:off x="0" y="4305300"/>
          <a:ext cx="8317231" cy="381000"/>
        </a:xfrm>
        <a:prstGeom xmlns:a="http://schemas.openxmlformats.org/drawingml/2006/main" prst="rect">
          <a:avLst/>
        </a:prstGeom>
        <a:ln xmlns:a="http://schemas.openxmlformats.org/drawingml/2006/main">
          <a:noFill/>
        </a:ln>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fld id="{ED8C8843-B1E4-431A-8E81-378B3C688954}" type="TxLink">
            <a:rPr lang="en-US" sz="900" b="0" i="0" u="none" strike="noStrike">
              <a:solidFill>
                <a:srgbClr val="000000"/>
              </a:solidFill>
              <a:latin typeface="Arial" panose="020B0604020202020204" pitchFamily="34" charset="0"/>
              <a:ea typeface="Calibri"/>
              <a:cs typeface="Arial" panose="020B0604020202020204" pitchFamily="34" charset="0"/>
            </a:rPr>
            <a:pPr/>
            <a:t>Note: U.S. Census non-bridged single-race categories do not directly align with the current NC-VDRS race/ethnicity categories
Analysis by the DPH Injury Epidemiology, Surveillance, and Informatics Unit</a:t>
          </a:fld>
          <a:endParaRPr lang="en-US" sz="900">
            <a:latin typeface="Arial" panose="020B0604020202020204" pitchFamily="34" charset="0"/>
            <a:cs typeface="Arial" panose="020B0604020202020204" pitchFamily="34" charset="0"/>
          </a:endParaRPr>
        </a:p>
      </cdr:txBody>
    </cdr:sp>
  </cdr:relSizeAnchor>
</c:userShapes>
</file>

<file path=ppt/drawings/drawing4.xml><?xml version="1.0" encoding="utf-8"?>
<c:userShapes xmlns:c="http://schemas.openxmlformats.org/drawingml/2006/chart">
  <cdr:relSizeAnchor xmlns:cdr="http://schemas.openxmlformats.org/drawingml/2006/chartDrawing">
    <cdr:from>
      <cdr:x>0</cdr:x>
      <cdr:y>0</cdr:y>
    </cdr:from>
    <cdr:to>
      <cdr:x>0.92738</cdr:x>
      <cdr:y>0.07759</cdr:y>
    </cdr:to>
    <cdr:sp macro="" textlink="">
      <cdr:nvSpPr>
        <cdr:cNvPr id="4" name="TextBox 1">
          <a:extLst xmlns:a="http://schemas.openxmlformats.org/drawingml/2006/main">
            <a:ext uri="{FF2B5EF4-FFF2-40B4-BE49-F238E27FC236}">
              <a16:creationId xmlns:a16="http://schemas.microsoft.com/office/drawing/2014/main" id="{F5ACAA56-C3B0-57C5-6448-A53671BC8CBE}"/>
            </a:ext>
          </a:extLst>
        </cdr:cNvPr>
        <cdr:cNvSpPr txBox="1"/>
      </cdr:nvSpPr>
      <cdr:spPr>
        <a:xfrm xmlns:a="http://schemas.openxmlformats.org/drawingml/2006/main">
          <a:off x="0" y="0"/>
          <a:ext cx="7713234" cy="367305"/>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fld id="{BC43D2DA-DFEF-487C-A782-B7C4125775E9}" type="TxLink">
            <a:rPr lang="en-US" sz="1400" b="0" i="0" u="none" strike="noStrike">
              <a:solidFill>
                <a:srgbClr val="000000"/>
              </a:solidFill>
              <a:latin typeface="Franklin Gothic Demi Cond" panose="020B0706030402020204" pitchFamily="34" charset="0"/>
              <a:ea typeface="Calibri"/>
              <a:cs typeface="Calibri"/>
            </a:rPr>
            <a:pPr/>
            <a:t>Suicide Death Rates (per 100,000) by Age Group, NC-VDRS, 2015-2024</a:t>
          </a:fld>
          <a:endParaRPr lang="en-US" sz="1400" b="0">
            <a:latin typeface="Franklin Gothic Demi Cond" panose="020B0706030402020204" pitchFamily="34" charset="0"/>
          </a:endParaRPr>
        </a:p>
      </cdr:txBody>
    </cdr:sp>
  </cdr:relSizeAnchor>
  <cdr:relSizeAnchor xmlns:cdr="http://schemas.openxmlformats.org/drawingml/2006/chartDrawing">
    <cdr:from>
      <cdr:x>0</cdr:x>
      <cdr:y>0.88268</cdr:y>
    </cdr:from>
    <cdr:to>
      <cdr:x>1</cdr:x>
      <cdr:y>1</cdr:y>
    </cdr:to>
    <cdr:sp macro="" textlink="">
      <cdr:nvSpPr>
        <cdr:cNvPr id="5" name="TextBox 1">
          <a:extLst xmlns:a="http://schemas.openxmlformats.org/drawingml/2006/main">
            <a:ext uri="{FF2B5EF4-FFF2-40B4-BE49-F238E27FC236}">
              <a16:creationId xmlns:a16="http://schemas.microsoft.com/office/drawing/2014/main" id="{8A74C9BE-C12F-B187-B64C-415BFD2EBAF2}"/>
            </a:ext>
          </a:extLst>
        </cdr:cNvPr>
        <cdr:cNvSpPr txBox="1"/>
      </cdr:nvSpPr>
      <cdr:spPr>
        <a:xfrm xmlns:a="http://schemas.openxmlformats.org/drawingml/2006/main">
          <a:off x="0" y="4514849"/>
          <a:ext cx="8311516" cy="600075"/>
        </a:xfrm>
        <a:prstGeom xmlns:a="http://schemas.openxmlformats.org/drawingml/2006/main" prst="rect">
          <a:avLst/>
        </a:prstGeom>
        <a:ln xmlns:a="http://schemas.openxmlformats.org/drawingml/2006/main">
          <a:noFill/>
        </a:ln>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fld id="{86B0F2BF-9DE3-46F6-9BA0-47C27F7449AC}" type="TxLink">
            <a:rPr lang="en-US" sz="900" b="0" i="0" u="none" strike="noStrike">
              <a:solidFill>
                <a:srgbClr val="000000"/>
              </a:solidFill>
              <a:latin typeface="Arial" panose="020B0604020202020204" pitchFamily="34" charset="0"/>
              <a:ea typeface="Calibri"/>
              <a:cs typeface="Arial" panose="020B0604020202020204" pitchFamily="34" charset="0"/>
            </a:rPr>
            <a:pPr/>
            <a:t>Limited to NC residents ages 10 and older
Source: NC-VDRS, 2015-2024; U.S. Census non-bridged population estimates, 2024
Analysis by the DPH Injury Epidemiology, Surveillance, and Informatics Unit</a:t>
          </a:fld>
          <a:endParaRPr lang="en-US" sz="900">
            <a:latin typeface="Arial" panose="020B0604020202020204" pitchFamily="34" charset="0"/>
            <a:cs typeface="Arial" panose="020B0604020202020204" pitchFamily="34" charset="0"/>
          </a:endParaRPr>
        </a:p>
      </cdr:txBody>
    </cdr:sp>
  </cdr:relSizeAnchor>
</c:userShapes>
</file>

<file path=ppt/drawings/drawing5.xml><?xml version="1.0" encoding="utf-8"?>
<c:userShapes xmlns:c="http://schemas.openxmlformats.org/drawingml/2006/chart">
  <cdr:relSizeAnchor xmlns:cdr="http://schemas.openxmlformats.org/drawingml/2006/chartDrawing">
    <cdr:from>
      <cdr:x>0.00324</cdr:x>
      <cdr:y>0.01072</cdr:y>
    </cdr:from>
    <cdr:to>
      <cdr:x>0.99074</cdr:x>
      <cdr:y>0.10458</cdr:y>
    </cdr:to>
    <cdr:sp macro="" textlink="">
      <cdr:nvSpPr>
        <cdr:cNvPr id="2" name="TextBox 1">
          <a:extLst xmlns:a="http://schemas.openxmlformats.org/drawingml/2006/main">
            <a:ext uri="{FF2B5EF4-FFF2-40B4-BE49-F238E27FC236}">
              <a16:creationId xmlns:a16="http://schemas.microsoft.com/office/drawing/2014/main" id="{F6FB81BC-59BA-56D0-7948-73D267006AE9}"/>
            </a:ext>
          </a:extLst>
        </cdr:cNvPr>
        <cdr:cNvSpPr txBox="1"/>
      </cdr:nvSpPr>
      <cdr:spPr>
        <a:xfrm xmlns:a="http://schemas.openxmlformats.org/drawingml/2006/main">
          <a:off x="30543" y="51619"/>
          <a:ext cx="9302472" cy="451836"/>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l"/>
          <a:fld id="{3E049E67-AC45-459B-8E62-D1F9A0F844F6}" type="TxLink">
            <a:rPr lang="en-US" sz="1400" b="0" i="0" u="none" strike="noStrike" dirty="0">
              <a:solidFill>
                <a:srgbClr val="000000"/>
              </a:solidFill>
              <a:latin typeface="Franklin Gothic Demi Cond" panose="020B0706030402020204" pitchFamily="34" charset="0"/>
              <a:ea typeface="Calibri"/>
              <a:cs typeface="Calibri"/>
            </a:rPr>
            <a:pPr algn="l"/>
            <a:t>Circumstances of Suicides in North Carolina by Sex, 2015-2024</a:t>
          </a:fld>
          <a:endParaRPr lang="en-US" sz="1400" dirty="0">
            <a:latin typeface="Franklin Gothic Demi Cond" panose="020B0706030402020204" pitchFamily="34" charset="0"/>
          </a:endParaRPr>
        </a:p>
      </cdr:txBody>
    </cdr:sp>
  </cdr:relSizeAnchor>
  <cdr:relSizeAnchor xmlns:cdr="http://schemas.openxmlformats.org/drawingml/2006/chartDrawing">
    <cdr:from>
      <cdr:x>0</cdr:x>
      <cdr:y>0.88403</cdr:y>
    </cdr:from>
    <cdr:to>
      <cdr:x>1</cdr:x>
      <cdr:y>1</cdr:y>
    </cdr:to>
    <cdr:sp macro="" textlink="">
      <cdr:nvSpPr>
        <cdr:cNvPr id="4" name="TextBox 1">
          <a:extLst xmlns:a="http://schemas.openxmlformats.org/drawingml/2006/main">
            <a:ext uri="{FF2B5EF4-FFF2-40B4-BE49-F238E27FC236}">
              <a16:creationId xmlns:a16="http://schemas.microsoft.com/office/drawing/2014/main" id="{DFAFD87B-AD41-2671-9942-CDF7DD80B021}"/>
            </a:ext>
          </a:extLst>
        </cdr:cNvPr>
        <cdr:cNvSpPr txBox="1"/>
      </cdr:nvSpPr>
      <cdr:spPr>
        <a:xfrm xmlns:a="http://schemas.openxmlformats.org/drawingml/2006/main">
          <a:off x="0" y="3674035"/>
          <a:ext cx="8680589" cy="481956"/>
        </a:xfrm>
        <a:prstGeom xmlns:a="http://schemas.openxmlformats.org/drawingml/2006/main" prst="rect">
          <a:avLst/>
        </a:prstGeom>
        <a:ln xmlns:a="http://schemas.openxmlformats.org/drawingml/2006/main">
          <a:noFill/>
        </a:ln>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fld id="{EC58A07C-31F4-4F32-A9A5-BF4BDFA8E0AD}" type="TxLink">
            <a:rPr lang="en-US" sz="900" b="0" i="0" u="none" strike="noStrike">
              <a:solidFill>
                <a:srgbClr val="000000"/>
              </a:solidFill>
              <a:latin typeface="Arial" panose="020B0604020202020204" pitchFamily="34" charset="0"/>
              <a:ea typeface="Calibri"/>
              <a:cs typeface="Arial" panose="020B0604020202020204" pitchFamily="34" charset="0"/>
            </a:rPr>
            <a:pPr/>
            <a:t>Limited to NC resident deaths with reported circumstance information (96.6%); 426 males and 72 females were missing circumstance information
Source: NC-VDRS, 2015-2024
Analysis by the DPH Injury Epidemiology, Surveillance, and Informatics Unit</a:t>
          </a:fld>
          <a:endParaRPr lang="en-US" sz="900" dirty="0">
            <a:latin typeface="Arial" panose="020B0604020202020204" pitchFamily="34" charset="0"/>
            <a:cs typeface="Arial" panose="020B0604020202020204" pitchFamily="34" charset="0"/>
          </a:endParaRPr>
        </a:p>
      </cdr:txBody>
    </cdr:sp>
  </cdr:relSizeAnchor>
</c:userShapes>
</file>

<file path=ppt/drawings/drawing6.xml><?xml version="1.0" encoding="utf-8"?>
<c:userShapes xmlns:c="http://schemas.openxmlformats.org/drawingml/2006/chart">
  <cdr:relSizeAnchor xmlns:cdr="http://schemas.openxmlformats.org/drawingml/2006/chartDrawing">
    <cdr:from>
      <cdr:x>0</cdr:x>
      <cdr:y>0.00485</cdr:y>
    </cdr:from>
    <cdr:to>
      <cdr:x>0.92738</cdr:x>
      <cdr:y>0.08244</cdr:y>
    </cdr:to>
    <cdr:sp macro="" textlink="">
      <cdr:nvSpPr>
        <cdr:cNvPr id="2" name="TextBox 1">
          <a:extLst xmlns:a="http://schemas.openxmlformats.org/drawingml/2006/main">
            <a:ext uri="{FF2B5EF4-FFF2-40B4-BE49-F238E27FC236}">
              <a16:creationId xmlns:a16="http://schemas.microsoft.com/office/drawing/2014/main" id="{F5ACAA56-C3B0-57C5-6448-A53671BC8CBE}"/>
            </a:ext>
          </a:extLst>
        </cdr:cNvPr>
        <cdr:cNvSpPr txBox="1"/>
      </cdr:nvSpPr>
      <cdr:spPr>
        <a:xfrm xmlns:a="http://schemas.openxmlformats.org/drawingml/2006/main">
          <a:off x="0" y="22860"/>
          <a:ext cx="7711440" cy="36576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fld id="{136F54C7-29EC-491A-811F-D29E777BCD77}" type="TxLink">
            <a:rPr lang="en-US" sz="1400" b="0" i="0" u="none" strike="noStrike">
              <a:solidFill>
                <a:srgbClr val="000000"/>
              </a:solidFill>
              <a:latin typeface="Franklin Gothic Demi Cond" panose="020B0706030402020204" pitchFamily="34" charset="0"/>
              <a:ea typeface="Calibri"/>
              <a:cs typeface="Calibri"/>
            </a:rPr>
            <a:pPr/>
            <a:t>Suicide Death Rates (per 100,000) by Veteran Status and Demographic Group, NC-VDRS, 2015-2024</a:t>
          </a:fld>
          <a:endParaRPr lang="en-US" sz="1400">
            <a:latin typeface="Franklin Gothic Demi Cond" panose="020B0706030402020204" pitchFamily="34" charset="0"/>
          </a:endParaRPr>
        </a:p>
      </cdr:txBody>
    </cdr:sp>
  </cdr:relSizeAnchor>
  <cdr:relSizeAnchor xmlns:cdr="http://schemas.openxmlformats.org/drawingml/2006/chartDrawing">
    <cdr:from>
      <cdr:x>0</cdr:x>
      <cdr:y>0.85976</cdr:y>
    </cdr:from>
    <cdr:to>
      <cdr:x>1</cdr:x>
      <cdr:y>0.99035</cdr:y>
    </cdr:to>
    <cdr:sp macro="" textlink="">
      <cdr:nvSpPr>
        <cdr:cNvPr id="3" name="TextBox 1">
          <a:extLst xmlns:a="http://schemas.openxmlformats.org/drawingml/2006/main">
            <a:ext uri="{FF2B5EF4-FFF2-40B4-BE49-F238E27FC236}">
              <a16:creationId xmlns:a16="http://schemas.microsoft.com/office/drawing/2014/main" id="{8A74C9BE-C12F-B187-B64C-415BFD2EBAF2}"/>
            </a:ext>
          </a:extLst>
        </cdr:cNvPr>
        <cdr:cNvSpPr txBox="1"/>
      </cdr:nvSpPr>
      <cdr:spPr>
        <a:xfrm xmlns:a="http://schemas.openxmlformats.org/drawingml/2006/main">
          <a:off x="0" y="4029076"/>
          <a:ext cx="8317231" cy="612002"/>
        </a:xfrm>
        <a:prstGeom xmlns:a="http://schemas.openxmlformats.org/drawingml/2006/main" prst="rect">
          <a:avLst/>
        </a:prstGeom>
        <a:ln xmlns:a="http://schemas.openxmlformats.org/drawingml/2006/main">
          <a:noFill/>
        </a:ln>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fld id="{DF2675ED-95FE-4BA5-B573-BFCC273F921E}" type="TxLink">
            <a:rPr lang="en-US" sz="900" b="0" i="0" u="none" strike="noStrike">
              <a:solidFill>
                <a:srgbClr val="000000"/>
              </a:solidFill>
              <a:latin typeface="Arial" panose="020B0604020202020204" pitchFamily="34" charset="0"/>
              <a:ea typeface="Calibri"/>
              <a:cs typeface="Arial" panose="020B0604020202020204" pitchFamily="34" charset="0"/>
            </a:rPr>
            <a:pPr/>
            <a:t>Limited to NC residents ages 18 and older
Source: NC-VDRS, 2015-2024; U.S. Census non-bridged population estimates, 2024</a:t>
          </a:fld>
          <a:endParaRPr lang="en-US" sz="90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0.9187</cdr:y>
    </cdr:from>
    <cdr:to>
      <cdr:x>1</cdr:x>
      <cdr:y>1</cdr:y>
    </cdr:to>
    <cdr:sp macro="" textlink="">
      <cdr:nvSpPr>
        <cdr:cNvPr id="4" name="TextBox 1">
          <a:extLst xmlns:a="http://schemas.openxmlformats.org/drawingml/2006/main">
            <a:ext uri="{FF2B5EF4-FFF2-40B4-BE49-F238E27FC236}">
              <a16:creationId xmlns:a16="http://schemas.microsoft.com/office/drawing/2014/main" id="{A4CA6539-B4AE-6C34-34AC-BE0E12EA50C2}"/>
            </a:ext>
          </a:extLst>
        </cdr:cNvPr>
        <cdr:cNvSpPr txBox="1"/>
      </cdr:nvSpPr>
      <cdr:spPr>
        <a:xfrm xmlns:a="http://schemas.openxmlformats.org/drawingml/2006/main">
          <a:off x="0" y="4305300"/>
          <a:ext cx="8317231" cy="381000"/>
        </a:xfrm>
        <a:prstGeom xmlns:a="http://schemas.openxmlformats.org/drawingml/2006/main" prst="rect">
          <a:avLst/>
        </a:prstGeom>
        <a:ln xmlns:a="http://schemas.openxmlformats.org/drawingml/2006/main">
          <a:noFill/>
        </a:ln>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fld id="{ED8C8843-B1E4-431A-8E81-378B3C688954}" type="TxLink">
            <a:rPr lang="en-US" sz="900" b="0" i="0" u="none" strike="noStrike">
              <a:solidFill>
                <a:srgbClr val="000000"/>
              </a:solidFill>
              <a:latin typeface="Arial" panose="020B0604020202020204" pitchFamily="34" charset="0"/>
              <a:ea typeface="Calibri"/>
              <a:cs typeface="Arial" panose="020B0604020202020204" pitchFamily="34" charset="0"/>
            </a:rPr>
            <a:pPr/>
            <a:t>Note: U.S. Census non-bridged single-race categories do not directly align with the current NC-VDRS race/ethnicity categories
Analysis by the DPH Injury Epidemiology, Surveillance, and Informatics Unit</a:t>
          </a:fld>
          <a:endParaRPr lang="en-US" sz="900" dirty="0">
            <a:latin typeface="Arial" panose="020B0604020202020204" pitchFamily="34" charset="0"/>
            <a:cs typeface="Arial" panose="020B0604020202020204" pitchFamily="34" charset="0"/>
          </a:endParaRPr>
        </a:p>
      </cdr:txBody>
    </cdr:sp>
  </cdr:relSizeAnchor>
</c:userShapes>
</file>

<file path=ppt/drawings/drawing7.xml><?xml version="1.0" encoding="utf-8"?>
<c:userShapes xmlns:c="http://schemas.openxmlformats.org/drawingml/2006/chart">
  <cdr:relSizeAnchor xmlns:cdr="http://schemas.openxmlformats.org/drawingml/2006/chartDrawing">
    <cdr:from>
      <cdr:x>0.04942</cdr:x>
      <cdr:y>0.86972</cdr:y>
    </cdr:from>
    <cdr:to>
      <cdr:x>0.99816</cdr:x>
      <cdr:y>1</cdr:y>
    </cdr:to>
    <cdr:sp macro="" textlink="">
      <cdr:nvSpPr>
        <cdr:cNvPr id="2" name="TextBox 1">
          <a:extLst xmlns:a="http://schemas.openxmlformats.org/drawingml/2006/main">
            <a:ext uri="{FF2B5EF4-FFF2-40B4-BE49-F238E27FC236}">
              <a16:creationId xmlns:a16="http://schemas.microsoft.com/office/drawing/2014/main" id="{E1262E2C-586B-BB26-1E83-EF5DDD2C4944}"/>
            </a:ext>
          </a:extLst>
        </cdr:cNvPr>
        <cdr:cNvSpPr txBox="1"/>
      </cdr:nvSpPr>
      <cdr:spPr>
        <a:xfrm xmlns:a="http://schemas.openxmlformats.org/drawingml/2006/main">
          <a:off x="389163" y="3985911"/>
          <a:ext cx="7470946" cy="597071"/>
        </a:xfrm>
        <a:prstGeom xmlns:a="http://schemas.openxmlformats.org/drawingml/2006/main" prst="rect">
          <a:avLst/>
        </a:prstGeom>
        <a:ln xmlns:a="http://schemas.openxmlformats.org/drawingml/2006/main">
          <a:noFill/>
        </a:ln>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fld id="{FFE49AEA-DBEB-4158-AEDF-67AF4B4F6F04}" type="TxLink">
            <a:rPr lang="en-US" sz="900" b="0" i="0" u="none" strike="noStrike">
              <a:solidFill>
                <a:srgbClr val="000000"/>
              </a:solidFill>
              <a:latin typeface="Arial" panose="020B0604020202020204" pitchFamily="34" charset="0"/>
              <a:ea typeface="Calibri"/>
              <a:cs typeface="Arial" panose="020B0604020202020204" pitchFamily="34" charset="0"/>
            </a:rPr>
            <a:pPr/>
            <a:t>Limited to NC residents ages 18 and older
Source: NC-VDRS, 2015-2024
Analysis by the DPH Injury Epidemiology, Surveillance, and Informatics Unit</a:t>
          </a:fld>
          <a:endParaRPr lang="en-US" sz="900" dirty="0">
            <a:latin typeface="Arial" panose="020B0604020202020204" pitchFamily="34" charset="0"/>
            <a:cs typeface="Arial" panose="020B0604020202020204" pitchFamily="34" charset="0"/>
          </a:endParaRPr>
        </a:p>
      </cdr:txBody>
    </cdr:sp>
  </cdr:relSizeAnchor>
</c:userShapes>
</file>

<file path=ppt/drawings/drawing8.xml><?xml version="1.0" encoding="utf-8"?>
<c:userShapes xmlns:c="http://schemas.openxmlformats.org/drawingml/2006/chart">
  <cdr:relSizeAnchor xmlns:cdr="http://schemas.openxmlformats.org/drawingml/2006/chartDrawing">
    <cdr:from>
      <cdr:x>0.00324</cdr:x>
      <cdr:y>0.01072</cdr:y>
    </cdr:from>
    <cdr:to>
      <cdr:x>0.99074</cdr:x>
      <cdr:y>0.10458</cdr:y>
    </cdr:to>
    <cdr:sp macro="" textlink="">
      <cdr:nvSpPr>
        <cdr:cNvPr id="2" name="TextBox 1">
          <a:extLst xmlns:a="http://schemas.openxmlformats.org/drawingml/2006/main">
            <a:ext uri="{FF2B5EF4-FFF2-40B4-BE49-F238E27FC236}">
              <a16:creationId xmlns:a16="http://schemas.microsoft.com/office/drawing/2014/main" id="{F6FB81BC-59BA-56D0-7948-73D267006AE9}"/>
            </a:ext>
          </a:extLst>
        </cdr:cNvPr>
        <cdr:cNvSpPr txBox="1"/>
      </cdr:nvSpPr>
      <cdr:spPr>
        <a:xfrm xmlns:a="http://schemas.openxmlformats.org/drawingml/2006/main">
          <a:off x="30543" y="51619"/>
          <a:ext cx="9302472" cy="451836"/>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l"/>
          <a:fld id="{33C2AA2D-2D9C-4141-B042-3927D602F0EE}" type="TxLink">
            <a:rPr lang="en-US" sz="1400" b="0" i="0" u="none" strike="noStrike" dirty="0">
              <a:solidFill>
                <a:srgbClr val="000000"/>
              </a:solidFill>
              <a:latin typeface="Franklin Gothic Demi Cond" panose="020B0706030402020204" pitchFamily="34" charset="0"/>
              <a:ea typeface="Calibri"/>
              <a:cs typeface="Calibri"/>
            </a:rPr>
            <a:pPr algn="l"/>
            <a:t>Circumstances of Suicides in North Carolina by Veteran Status, 2015-2024</a:t>
          </a:fld>
          <a:endParaRPr lang="en-US" sz="1400" dirty="0">
            <a:latin typeface="Franklin Gothic Demi Cond" panose="020B0706030402020204" pitchFamily="34" charset="0"/>
          </a:endParaRPr>
        </a:p>
      </cdr:txBody>
    </cdr:sp>
  </cdr:relSizeAnchor>
  <cdr:relSizeAnchor xmlns:cdr="http://schemas.openxmlformats.org/drawingml/2006/chartDrawing">
    <cdr:from>
      <cdr:x>0</cdr:x>
      <cdr:y>0.87455</cdr:y>
    </cdr:from>
    <cdr:to>
      <cdr:x>1</cdr:x>
      <cdr:y>1</cdr:y>
    </cdr:to>
    <cdr:sp macro="" textlink="">
      <cdr:nvSpPr>
        <cdr:cNvPr id="4" name="TextBox 1">
          <a:extLst xmlns:a="http://schemas.openxmlformats.org/drawingml/2006/main">
            <a:ext uri="{FF2B5EF4-FFF2-40B4-BE49-F238E27FC236}">
              <a16:creationId xmlns:a16="http://schemas.microsoft.com/office/drawing/2014/main" id="{DFAFD87B-AD41-2671-9942-CDF7DD80B021}"/>
            </a:ext>
          </a:extLst>
        </cdr:cNvPr>
        <cdr:cNvSpPr txBox="1"/>
      </cdr:nvSpPr>
      <cdr:spPr>
        <a:xfrm xmlns:a="http://schemas.openxmlformats.org/drawingml/2006/main">
          <a:off x="0" y="3632963"/>
          <a:ext cx="8458200" cy="521145"/>
        </a:xfrm>
        <a:prstGeom xmlns:a="http://schemas.openxmlformats.org/drawingml/2006/main" prst="rect">
          <a:avLst/>
        </a:prstGeom>
        <a:ln xmlns:a="http://schemas.openxmlformats.org/drawingml/2006/main">
          <a:noFill/>
        </a:ln>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fld id="{9B688673-C858-4C7D-AA49-5DC732ED205E}" type="TxLink">
            <a:rPr lang="en-US" sz="900" b="0" i="0" u="none" strike="noStrike">
              <a:solidFill>
                <a:srgbClr val="000000"/>
              </a:solidFill>
              <a:latin typeface="Arial" panose="020B0604020202020204" pitchFamily="34" charset="0"/>
              <a:ea typeface="Calibri"/>
              <a:cs typeface="Arial" panose="020B0604020202020204" pitchFamily="34" charset="0"/>
            </a:rPr>
            <a:pPr/>
            <a:t>Limited to NC resident deaths with reported circumstance information (96.6%); 127 veterans and 344 non-veterans were missing circumstance information
Source: NC-VDRS, 2015-2024
Analysis by the DPH Injury Epidemiology, Surveillance, and Informatics Unit</a:t>
          </a:fld>
          <a:endParaRPr lang="en-US" sz="900" dirty="0">
            <a:latin typeface="Arial" panose="020B0604020202020204" pitchFamily="34" charset="0"/>
            <a:cs typeface="Arial" panose="020B0604020202020204" pitchFamily="34" charset="0"/>
          </a:endParaRPr>
        </a:p>
      </cdr:txBody>
    </cdr:sp>
  </cdr:relSizeAnchor>
</c:userShapes>
</file>

<file path=ppt/drawings/drawing9.xml><?xml version="1.0" encoding="utf-8"?>
<c:userShapes xmlns:c="http://schemas.openxmlformats.org/drawingml/2006/chart">
  <cdr:relSizeAnchor xmlns:cdr="http://schemas.openxmlformats.org/drawingml/2006/chartDrawing">
    <cdr:from>
      <cdr:x>0</cdr:x>
      <cdr:y>0.00485</cdr:y>
    </cdr:from>
    <cdr:to>
      <cdr:x>0.92738</cdr:x>
      <cdr:y>0.08244</cdr:y>
    </cdr:to>
    <cdr:sp macro="" textlink="">
      <cdr:nvSpPr>
        <cdr:cNvPr id="2" name="TextBox 1">
          <a:extLst xmlns:a="http://schemas.openxmlformats.org/drawingml/2006/main">
            <a:ext uri="{FF2B5EF4-FFF2-40B4-BE49-F238E27FC236}">
              <a16:creationId xmlns:a16="http://schemas.microsoft.com/office/drawing/2014/main" id="{F5ACAA56-C3B0-57C5-6448-A53671BC8CBE}"/>
            </a:ext>
          </a:extLst>
        </cdr:cNvPr>
        <cdr:cNvSpPr txBox="1"/>
      </cdr:nvSpPr>
      <cdr:spPr>
        <a:xfrm xmlns:a="http://schemas.openxmlformats.org/drawingml/2006/main">
          <a:off x="0" y="22860"/>
          <a:ext cx="7711440" cy="36576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fld id="{D2493114-4E57-40AA-A42D-54447E050EC7}" type="TxLink">
            <a:rPr lang="en-US" sz="1400" b="0" i="0" u="none" strike="noStrike">
              <a:solidFill>
                <a:srgbClr val="000000"/>
              </a:solidFill>
              <a:latin typeface="Franklin Gothic Demi Cond" panose="020B0706030402020204" pitchFamily="34" charset="0"/>
              <a:ea typeface="Calibri"/>
              <a:cs typeface="Calibri"/>
            </a:rPr>
            <a:pPr/>
            <a:t>Suicide Death Rates (per 100,000) by Rural County Status and Demographic Group, NC-VDRS, 2015-2024</a:t>
          </a:fld>
          <a:endParaRPr lang="en-US" sz="1400">
            <a:latin typeface="Franklin Gothic Demi Cond" panose="020B0706030402020204" pitchFamily="34" charset="0"/>
          </a:endParaRPr>
        </a:p>
      </cdr:txBody>
    </cdr:sp>
  </cdr:relSizeAnchor>
  <cdr:relSizeAnchor xmlns:cdr="http://schemas.openxmlformats.org/drawingml/2006/chartDrawing">
    <cdr:from>
      <cdr:x>0</cdr:x>
      <cdr:y>0.85976</cdr:y>
    </cdr:from>
    <cdr:to>
      <cdr:x>1</cdr:x>
      <cdr:y>0.99035</cdr:y>
    </cdr:to>
    <cdr:sp macro="" textlink="">
      <cdr:nvSpPr>
        <cdr:cNvPr id="3" name="TextBox 1">
          <a:extLst xmlns:a="http://schemas.openxmlformats.org/drawingml/2006/main">
            <a:ext uri="{FF2B5EF4-FFF2-40B4-BE49-F238E27FC236}">
              <a16:creationId xmlns:a16="http://schemas.microsoft.com/office/drawing/2014/main" id="{8A74C9BE-C12F-B187-B64C-415BFD2EBAF2}"/>
            </a:ext>
          </a:extLst>
        </cdr:cNvPr>
        <cdr:cNvSpPr txBox="1"/>
      </cdr:nvSpPr>
      <cdr:spPr>
        <a:xfrm xmlns:a="http://schemas.openxmlformats.org/drawingml/2006/main">
          <a:off x="0" y="4029076"/>
          <a:ext cx="8317231" cy="612002"/>
        </a:xfrm>
        <a:prstGeom xmlns:a="http://schemas.openxmlformats.org/drawingml/2006/main" prst="rect">
          <a:avLst/>
        </a:prstGeom>
        <a:ln xmlns:a="http://schemas.openxmlformats.org/drawingml/2006/main">
          <a:noFill/>
        </a:ln>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fld id="{0824E722-04F0-486E-B056-13BDEC228828}" type="TxLink">
            <a:rPr lang="en-US" sz="900" b="0" i="0" u="none" strike="noStrike">
              <a:solidFill>
                <a:srgbClr val="000000"/>
              </a:solidFill>
              <a:latin typeface="Arial" panose="020B0604020202020204" pitchFamily="34" charset="0"/>
              <a:ea typeface="Calibri"/>
              <a:cs typeface="Arial" panose="020B0604020202020204" pitchFamily="34" charset="0"/>
            </a:rPr>
            <a:pPr/>
            <a:t>Limited to NC residents ages 10 and older; NH = non-Hispanic
Source: NC-VDRS, 2015-2024; U.S. Census non-bridged population estimates, 2024</a:t>
          </a:fld>
          <a:endParaRPr lang="en-US" sz="90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0.9187</cdr:y>
    </cdr:from>
    <cdr:to>
      <cdr:x>1</cdr:x>
      <cdr:y>1</cdr:y>
    </cdr:to>
    <cdr:sp macro="" textlink="">
      <cdr:nvSpPr>
        <cdr:cNvPr id="4" name="TextBox 1">
          <a:extLst xmlns:a="http://schemas.openxmlformats.org/drawingml/2006/main">
            <a:ext uri="{FF2B5EF4-FFF2-40B4-BE49-F238E27FC236}">
              <a16:creationId xmlns:a16="http://schemas.microsoft.com/office/drawing/2014/main" id="{A4CA6539-B4AE-6C34-34AC-BE0E12EA50C2}"/>
            </a:ext>
          </a:extLst>
        </cdr:cNvPr>
        <cdr:cNvSpPr txBox="1"/>
      </cdr:nvSpPr>
      <cdr:spPr>
        <a:xfrm xmlns:a="http://schemas.openxmlformats.org/drawingml/2006/main">
          <a:off x="0" y="4305300"/>
          <a:ext cx="8317231" cy="381000"/>
        </a:xfrm>
        <a:prstGeom xmlns:a="http://schemas.openxmlformats.org/drawingml/2006/main" prst="rect">
          <a:avLst/>
        </a:prstGeom>
        <a:ln xmlns:a="http://schemas.openxmlformats.org/drawingml/2006/main">
          <a:noFill/>
        </a:ln>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fld id="{ED8C8843-B1E4-431A-8E81-378B3C688954}" type="TxLink">
            <a:rPr lang="en-US" sz="900" b="0" i="0" u="none" strike="noStrike">
              <a:solidFill>
                <a:srgbClr val="000000"/>
              </a:solidFill>
              <a:latin typeface="Arial" panose="020B0604020202020204" pitchFamily="34" charset="0"/>
              <a:ea typeface="Calibri"/>
              <a:cs typeface="Arial" panose="020B0604020202020204" pitchFamily="34" charset="0"/>
            </a:rPr>
            <a:pPr/>
            <a:t>Note: U.S. Census non-bridged single-race categories do not directly align with the current NC-VDRS race/ethnicity categories
Analysis by the DPH Injury Epidemiology, Surveillance, and Informatics Unit</a:t>
          </a:fld>
          <a:endParaRPr lang="en-US" sz="900">
            <a:latin typeface="Arial" panose="020B0604020202020204" pitchFamily="34" charset="0"/>
            <a:cs typeface="Arial" panose="020B0604020202020204" pitchFamily="34" charset="0"/>
          </a:endParaRPr>
        </a:p>
      </cdr:txBody>
    </cdr:sp>
  </cdr:relSizeAnchor>
</c:userShapes>
</file>

<file path=ppt/drawings/drawing10.xml><?xml version="1.0" encoding="utf-8"?>
<c:userShapes xmlns:c="http://schemas.openxmlformats.org/drawingml/2006/chart">
  <cdr:relSizeAnchor xmlns:cdr="http://schemas.openxmlformats.org/drawingml/2006/chartDrawing">
    <cdr:from>
      <cdr:x>0.02607</cdr:x>
      <cdr:y>0.89235</cdr:y>
    </cdr:from>
    <cdr:to>
      <cdr:x>0.97481</cdr:x>
      <cdr:y>1</cdr:y>
    </cdr:to>
    <cdr:sp macro="" textlink="">
      <cdr:nvSpPr>
        <cdr:cNvPr id="2" name="TextBox 1">
          <a:extLst xmlns:a="http://schemas.openxmlformats.org/drawingml/2006/main">
            <a:ext uri="{FF2B5EF4-FFF2-40B4-BE49-F238E27FC236}">
              <a16:creationId xmlns:a16="http://schemas.microsoft.com/office/drawing/2014/main" id="{E1262E2C-586B-BB26-1E83-EF5DDD2C4944}"/>
            </a:ext>
          </a:extLst>
        </cdr:cNvPr>
        <cdr:cNvSpPr txBox="1"/>
      </cdr:nvSpPr>
      <cdr:spPr>
        <a:xfrm xmlns:a="http://schemas.openxmlformats.org/drawingml/2006/main">
          <a:off x="205308" y="4187633"/>
          <a:ext cx="7470946" cy="505205"/>
        </a:xfrm>
        <a:prstGeom xmlns:a="http://schemas.openxmlformats.org/drawingml/2006/main" prst="rect">
          <a:avLst/>
        </a:prstGeom>
        <a:ln xmlns:a="http://schemas.openxmlformats.org/drawingml/2006/main">
          <a:noFill/>
        </a:ln>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fld id="{1D088798-6EF6-4F4F-B1FB-8D92BF6A11B5}" type="TxLink">
            <a:rPr lang="en-US" sz="900" b="0" i="0" u="none" strike="noStrike">
              <a:solidFill>
                <a:srgbClr val="000000"/>
              </a:solidFill>
              <a:latin typeface="Arial" panose="020B0604020202020204" pitchFamily="34" charset="0"/>
              <a:ea typeface="Calibri"/>
              <a:cs typeface="Arial" panose="020B0604020202020204" pitchFamily="34" charset="0"/>
            </a:rPr>
            <a:pPr/>
            <a:t>Limited to NC residents ages 10 and older
Source: NC-VDRS, 2015-2024
Analysis by the DPH Injury Epidemiology, Surveillance, and Informatics Unit</a:t>
          </a:fld>
          <a:endParaRPr lang="en-US" sz="900" dirty="0">
            <a:latin typeface="Arial" panose="020B0604020202020204" pitchFamily="34" charset="0"/>
            <a:cs typeface="Arial" panose="020B0604020202020204" pitchFamily="34" charset="0"/>
          </a:endParaRPr>
        </a:p>
      </cdr:txBody>
    </cdr:sp>
  </cdr:relSizeAnchor>
</c:userShapes>
</file>

<file path=ppt/drawings/drawing11.xml><?xml version="1.0" encoding="utf-8"?>
<c:userShapes xmlns:c="http://schemas.openxmlformats.org/drawingml/2006/chart">
  <cdr:relSizeAnchor xmlns:cdr="http://schemas.openxmlformats.org/drawingml/2006/chartDrawing">
    <cdr:from>
      <cdr:x>0.00324</cdr:x>
      <cdr:y>0.01072</cdr:y>
    </cdr:from>
    <cdr:to>
      <cdr:x>0.99074</cdr:x>
      <cdr:y>0.10458</cdr:y>
    </cdr:to>
    <cdr:sp macro="" textlink="">
      <cdr:nvSpPr>
        <cdr:cNvPr id="2" name="TextBox 1">
          <a:extLst xmlns:a="http://schemas.openxmlformats.org/drawingml/2006/main">
            <a:ext uri="{FF2B5EF4-FFF2-40B4-BE49-F238E27FC236}">
              <a16:creationId xmlns:a16="http://schemas.microsoft.com/office/drawing/2014/main" id="{F6FB81BC-59BA-56D0-7948-73D267006AE9}"/>
            </a:ext>
          </a:extLst>
        </cdr:cNvPr>
        <cdr:cNvSpPr txBox="1"/>
      </cdr:nvSpPr>
      <cdr:spPr>
        <a:xfrm xmlns:a="http://schemas.openxmlformats.org/drawingml/2006/main">
          <a:off x="30543" y="51619"/>
          <a:ext cx="9302472" cy="451836"/>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l"/>
          <a:fld id="{98AE8D51-CF59-4AC6-86D0-37C871315917}" type="TxLink">
            <a:rPr lang="en-US" sz="1400" b="0" i="0" u="none" strike="noStrike" dirty="0">
              <a:solidFill>
                <a:srgbClr val="000000"/>
              </a:solidFill>
              <a:latin typeface="Franklin Gothic Demi Cond" panose="020B0706030402020204" pitchFamily="34" charset="0"/>
              <a:ea typeface="Calibri"/>
              <a:cs typeface="Calibri"/>
            </a:rPr>
            <a:pPr algn="l"/>
            <a:t>Circumstances of Suicides in North Carolina by Rural County Status, 2015-2024</a:t>
          </a:fld>
          <a:endParaRPr lang="en-US" sz="1400" dirty="0">
            <a:latin typeface="Franklin Gothic Demi Cond" panose="020B0706030402020204" pitchFamily="34" charset="0"/>
          </a:endParaRPr>
        </a:p>
      </cdr:txBody>
    </cdr:sp>
  </cdr:relSizeAnchor>
  <cdr:relSizeAnchor xmlns:cdr="http://schemas.openxmlformats.org/drawingml/2006/chartDrawing">
    <cdr:from>
      <cdr:x>0</cdr:x>
      <cdr:y>0.88247</cdr:y>
    </cdr:from>
    <cdr:to>
      <cdr:x>1</cdr:x>
      <cdr:y>1</cdr:y>
    </cdr:to>
    <cdr:sp macro="" textlink="">
      <cdr:nvSpPr>
        <cdr:cNvPr id="4" name="TextBox 1">
          <a:extLst xmlns:a="http://schemas.openxmlformats.org/drawingml/2006/main">
            <a:ext uri="{FF2B5EF4-FFF2-40B4-BE49-F238E27FC236}">
              <a16:creationId xmlns:a16="http://schemas.microsoft.com/office/drawing/2014/main" id="{DFAFD87B-AD41-2671-9942-CDF7DD80B021}"/>
            </a:ext>
          </a:extLst>
        </cdr:cNvPr>
        <cdr:cNvSpPr txBox="1"/>
      </cdr:nvSpPr>
      <cdr:spPr>
        <a:xfrm xmlns:a="http://schemas.openxmlformats.org/drawingml/2006/main">
          <a:off x="0" y="3607416"/>
          <a:ext cx="8652923" cy="480447"/>
        </a:xfrm>
        <a:prstGeom xmlns:a="http://schemas.openxmlformats.org/drawingml/2006/main" prst="rect">
          <a:avLst/>
        </a:prstGeom>
        <a:ln xmlns:a="http://schemas.openxmlformats.org/drawingml/2006/main">
          <a:noFill/>
        </a:ln>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fld id="{353D394E-68CB-4A01-B192-B56F5831ABD0}" type="TxLink">
            <a:rPr lang="en-US" sz="900" b="0" i="0" u="none" strike="noStrike">
              <a:solidFill>
                <a:srgbClr val="000000"/>
              </a:solidFill>
              <a:latin typeface="Arial" panose="020B0604020202020204" pitchFamily="34" charset="0"/>
              <a:ea typeface="Calibri"/>
              <a:cs typeface="Arial" panose="020B0604020202020204" pitchFamily="34" charset="0"/>
            </a:rPr>
            <a:pPr/>
            <a:t>Limited to NC resident deaths with reported circumstance information (96.6%); 143 rural residents and 355 urban residents were missing circumstance information
Source: NC-VDRS, 2015-2024
Analysis by the DPH Injury Epidemiology, Surveillance, and Informatics Unit</a:t>
          </a:fld>
          <a:endParaRPr lang="en-US" sz="600" dirty="0">
            <a:latin typeface="Arial" panose="020B0604020202020204" pitchFamily="34" charset="0"/>
            <a:cs typeface="Arial" panose="020B0604020202020204" pitchFamily="34" charset="0"/>
          </a:endParaRPr>
        </a:p>
      </cdr:txBody>
    </cdr:sp>
  </cdr:relSizeAnchor>
</c:userShapes>
</file>

<file path=ppt/drawings/drawing12.xml><?xml version="1.0" encoding="utf-8"?>
<c:userShapes xmlns:c="http://schemas.openxmlformats.org/drawingml/2006/chart">
  <cdr:relSizeAnchor xmlns:cdr="http://schemas.openxmlformats.org/drawingml/2006/chartDrawing">
    <cdr:from>
      <cdr:x>0.00236</cdr:x>
      <cdr:y>0.00303</cdr:y>
    </cdr:from>
    <cdr:to>
      <cdr:x>0.94307</cdr:x>
      <cdr:y>0.10359</cdr:y>
    </cdr:to>
    <cdr:sp macro="" textlink="">
      <cdr:nvSpPr>
        <cdr:cNvPr id="2" name="TextBox 1">
          <a:extLst xmlns:a="http://schemas.openxmlformats.org/drawingml/2006/main">
            <a:ext uri="{FF2B5EF4-FFF2-40B4-BE49-F238E27FC236}">
              <a16:creationId xmlns:a16="http://schemas.microsoft.com/office/drawing/2014/main" id="{8B905C9B-A85C-EC91-DA6F-D5589EB5D63E}"/>
            </a:ext>
          </a:extLst>
        </cdr:cNvPr>
        <cdr:cNvSpPr txBox="1"/>
      </cdr:nvSpPr>
      <cdr:spPr>
        <a:xfrm xmlns:a="http://schemas.openxmlformats.org/drawingml/2006/main">
          <a:off x="17665" y="12723"/>
          <a:ext cx="7032013" cy="422060"/>
        </a:xfrm>
        <a:prstGeom xmlns:a="http://schemas.openxmlformats.org/drawingml/2006/main" prst="rect">
          <a:avLst/>
        </a:prstGeom>
        <a:ln xmlns:a="http://schemas.openxmlformats.org/drawingml/2006/main">
          <a:noFill/>
        </a:ln>
      </cdr:spPr>
      <cdr:txBody>
        <a:bodyPr xmlns:a="http://schemas.openxmlformats.org/drawingml/2006/main" vertOverflow="clip" wrap="square" rtlCol="0"/>
        <a:lstStyle xmlns:a="http://schemas.openxmlformats.org/drawingml/2006/main"/>
        <a:p xmlns:a="http://schemas.openxmlformats.org/drawingml/2006/main">
          <a:endParaRPr lang="en-US">
            <a:latin typeface="Franklin Gothic Demi Cond" panose="020B0706030402020204" pitchFamily="34" charset="0"/>
          </a:endParaRPr>
        </a:p>
      </cdr:txBody>
    </cdr:sp>
  </cdr:relSizeAnchor>
  <cdr:relSizeAnchor xmlns:cdr="http://schemas.openxmlformats.org/drawingml/2006/chartDrawing">
    <cdr:from>
      <cdr:x>0.00141</cdr:x>
      <cdr:y>0.00117</cdr:y>
    </cdr:from>
    <cdr:to>
      <cdr:x>0.94653</cdr:x>
      <cdr:y>0.07919</cdr:y>
    </cdr:to>
    <cdr:sp macro="" textlink="">
      <cdr:nvSpPr>
        <cdr:cNvPr id="4" name="TextBox 3">
          <a:extLst xmlns:a="http://schemas.openxmlformats.org/drawingml/2006/main">
            <a:ext uri="{FF2B5EF4-FFF2-40B4-BE49-F238E27FC236}">
              <a16:creationId xmlns:a16="http://schemas.microsoft.com/office/drawing/2014/main" id="{25AB2CE7-3B63-4ADD-3FE9-C083E04720C2}"/>
            </a:ext>
          </a:extLst>
        </cdr:cNvPr>
        <cdr:cNvSpPr txBox="1"/>
      </cdr:nvSpPr>
      <cdr:spPr>
        <a:xfrm xmlns:a="http://schemas.openxmlformats.org/drawingml/2006/main">
          <a:off x="11229" y="6057"/>
          <a:ext cx="7526520" cy="403919"/>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fld id="{0A19BFF6-4FFE-4898-B1B9-F303A6B720CD}" type="TxLink">
            <a:rPr lang="en-US" sz="1400" b="0" i="0" u="none" strike="noStrike">
              <a:solidFill>
                <a:srgbClr val="000000"/>
              </a:solidFill>
              <a:latin typeface="Franklin Gothic Demi Cond" panose="020B0706030402020204" pitchFamily="34" charset="0"/>
              <a:ea typeface="Calibri"/>
              <a:cs typeface="Calibri"/>
            </a:rPr>
            <a:pPr/>
            <a:t>Number of Self-inflicted Injury Hospitalizations Among NC Residents, 2016-2025</a:t>
          </a:fld>
          <a:endParaRPr lang="en-US" sz="1400">
            <a:latin typeface="Franklin Gothic Demi Cond" panose="020B0706030402020204" pitchFamily="34" charset="0"/>
          </a:endParaRPr>
        </a:p>
      </cdr:txBody>
    </cdr:sp>
  </cdr:relSizeAnchor>
  <cdr:relSizeAnchor xmlns:cdr="http://schemas.openxmlformats.org/drawingml/2006/chartDrawing">
    <cdr:from>
      <cdr:x>0</cdr:x>
      <cdr:y>0.86147</cdr:y>
    </cdr:from>
    <cdr:to>
      <cdr:x>1</cdr:x>
      <cdr:y>1</cdr:y>
    </cdr:to>
    <cdr:sp macro="" textlink="">
      <cdr:nvSpPr>
        <cdr:cNvPr id="3" name="TextBox 1">
          <a:extLst xmlns:a="http://schemas.openxmlformats.org/drawingml/2006/main">
            <a:ext uri="{FF2B5EF4-FFF2-40B4-BE49-F238E27FC236}">
              <a16:creationId xmlns:a16="http://schemas.microsoft.com/office/drawing/2014/main" id="{A78522CA-AE80-441B-B58E-7A6E731D9238}"/>
            </a:ext>
          </a:extLst>
        </cdr:cNvPr>
        <cdr:cNvSpPr txBox="1"/>
      </cdr:nvSpPr>
      <cdr:spPr>
        <a:xfrm xmlns:a="http://schemas.openxmlformats.org/drawingml/2006/main">
          <a:off x="0" y="4208930"/>
          <a:ext cx="8033049" cy="676834"/>
        </a:xfrm>
        <a:prstGeom xmlns:a="http://schemas.openxmlformats.org/drawingml/2006/main" prst="rect">
          <a:avLst/>
        </a:prstGeom>
        <a:ln xmlns:a="http://schemas.openxmlformats.org/drawingml/2006/main">
          <a:noFill/>
        </a:ln>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fld id="{7D72D307-1E2B-43E5-89F3-7242000E5CBC}" type="TxLink">
            <a:rPr lang="en-US" sz="900" b="0" i="0" u="none" strike="noStrike">
              <a:solidFill>
                <a:srgbClr val="000000"/>
              </a:solidFill>
              <a:latin typeface="Arial" panose="020B0604020202020204" pitchFamily="34" charset="0"/>
              <a:ea typeface="Calibri"/>
              <a:cs typeface="Arial" panose="020B0604020202020204" pitchFamily="34" charset="0"/>
            </a:rPr>
            <a:pPr/>
            <a:t>
Limited to NC Residents ages 10 and older
Source: NC State Center for Health Statistics, Hospital Discharge Data, 2016-2025 
Analysis by the DPH Injury Epidemiology, Surveillance, and Informatics Unit</a:t>
          </a:fld>
          <a:endParaRPr lang="en-US" sz="900">
            <a:latin typeface="Arial" panose="020B0604020202020204" pitchFamily="34" charset="0"/>
            <a:cs typeface="Arial" panose="020B0604020202020204" pitchFamily="34" charset="0"/>
          </a:endParaRPr>
        </a:p>
      </cdr:txBody>
    </cdr:sp>
  </cdr:relSizeAnchor>
</c:userShapes>
</file>

<file path=ppt/drawings/drawing13.xml><?xml version="1.0" encoding="utf-8"?>
<c:userShapes xmlns:c="http://schemas.openxmlformats.org/drawingml/2006/chart">
  <cdr:relSizeAnchor xmlns:cdr="http://schemas.openxmlformats.org/drawingml/2006/chartDrawing">
    <cdr:from>
      <cdr:x>0</cdr:x>
      <cdr:y>0.00485</cdr:y>
    </cdr:from>
    <cdr:to>
      <cdr:x>0.97174</cdr:x>
      <cdr:y>0.08244</cdr:y>
    </cdr:to>
    <cdr:sp macro="" textlink="">
      <cdr:nvSpPr>
        <cdr:cNvPr id="2" name="TextBox 1">
          <a:extLst xmlns:a="http://schemas.openxmlformats.org/drawingml/2006/main">
            <a:ext uri="{FF2B5EF4-FFF2-40B4-BE49-F238E27FC236}">
              <a16:creationId xmlns:a16="http://schemas.microsoft.com/office/drawing/2014/main" id="{F5ACAA56-C3B0-57C5-6448-A53671BC8CBE}"/>
            </a:ext>
          </a:extLst>
        </cdr:cNvPr>
        <cdr:cNvSpPr txBox="1"/>
      </cdr:nvSpPr>
      <cdr:spPr>
        <a:xfrm xmlns:a="http://schemas.openxmlformats.org/drawingml/2006/main">
          <a:off x="0" y="23947"/>
          <a:ext cx="8012204" cy="383103"/>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fld id="{D8765F04-6924-4AA2-909D-954BF7D2965D}" type="TxLink">
            <a:rPr lang="en-US" sz="1400" b="0" i="0" u="none" strike="noStrike">
              <a:solidFill>
                <a:srgbClr val="000000"/>
              </a:solidFill>
              <a:latin typeface="Franklin Gothic Demi Cond" panose="020B0706030402020204" pitchFamily="34" charset="0"/>
              <a:ea typeface="Calibri"/>
              <a:cs typeface="Calibri"/>
            </a:rPr>
            <a:pPr/>
            <a:t>Self-inflicted Injury Hospitalization Rates per 100,000 by Demographic Group, 2021-2025</a:t>
          </a:fld>
          <a:endParaRPr lang="en-US" sz="1400">
            <a:latin typeface="Franklin Gothic Demi Cond" panose="020B0706030402020204" pitchFamily="34" charset="0"/>
          </a:endParaRPr>
        </a:p>
      </cdr:txBody>
    </cdr:sp>
  </cdr:relSizeAnchor>
  <cdr:relSizeAnchor xmlns:cdr="http://schemas.openxmlformats.org/drawingml/2006/chartDrawing">
    <cdr:from>
      <cdr:x>0.00046</cdr:x>
      <cdr:y>0.81235</cdr:y>
    </cdr:from>
    <cdr:to>
      <cdr:x>1</cdr:x>
      <cdr:y>0.94178</cdr:y>
    </cdr:to>
    <cdr:sp macro="" textlink="">
      <cdr:nvSpPr>
        <cdr:cNvPr id="5" name="TextBox 1">
          <a:extLst xmlns:a="http://schemas.openxmlformats.org/drawingml/2006/main">
            <a:ext uri="{FF2B5EF4-FFF2-40B4-BE49-F238E27FC236}">
              <a16:creationId xmlns:a16="http://schemas.microsoft.com/office/drawing/2014/main" id="{62F6EF21-64D5-DB4C-29A4-6F61CC787261}"/>
            </a:ext>
          </a:extLst>
        </cdr:cNvPr>
        <cdr:cNvSpPr txBox="1"/>
      </cdr:nvSpPr>
      <cdr:spPr>
        <a:xfrm xmlns:a="http://schemas.openxmlformats.org/drawingml/2006/main">
          <a:off x="3954" y="3560602"/>
          <a:ext cx="8591625" cy="567305"/>
        </a:xfrm>
        <a:prstGeom xmlns:a="http://schemas.openxmlformats.org/drawingml/2006/main" prst="rect">
          <a:avLst/>
        </a:prstGeom>
        <a:ln xmlns:a="http://schemas.openxmlformats.org/drawingml/2006/main">
          <a:noFill/>
        </a:ln>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fld id="{9BBE2396-5C43-4D3F-AC66-8D232FE500C7}" type="TxLink">
            <a:rPr lang="en-US" sz="900" b="0" i="0" u="none" strike="noStrike">
              <a:solidFill>
                <a:srgbClr val="000000"/>
              </a:solidFill>
              <a:latin typeface="Arial" panose="020B0604020202020204" pitchFamily="34" charset="0"/>
              <a:ea typeface="Calibri"/>
              <a:cs typeface="Arial" panose="020B0604020202020204" pitchFamily="34" charset="0"/>
            </a:rPr>
            <a:pPr/>
            <a:t>
Limited to NC Residents ages 10 and older; NH = non-Hispanic
Source: NC State Center for Health Statistics, Hospital Discharge Data, 2021-2025; U.S. Census non-bridged population estimates, 2024</a:t>
          </a:fld>
          <a:endParaRPr lang="en-US" sz="900"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0.91048</cdr:y>
    </cdr:from>
    <cdr:to>
      <cdr:x>0.99954</cdr:x>
      <cdr:y>0.99181</cdr:y>
    </cdr:to>
    <cdr:sp macro="" textlink="">
      <cdr:nvSpPr>
        <cdr:cNvPr id="6" name="TextBox 1">
          <a:extLst xmlns:a="http://schemas.openxmlformats.org/drawingml/2006/main">
            <a:ext uri="{FF2B5EF4-FFF2-40B4-BE49-F238E27FC236}">
              <a16:creationId xmlns:a16="http://schemas.microsoft.com/office/drawing/2014/main" id="{8DE71AE3-066F-4E5D-EC9C-59D96F657015}"/>
            </a:ext>
          </a:extLst>
        </cdr:cNvPr>
        <cdr:cNvSpPr txBox="1"/>
      </cdr:nvSpPr>
      <cdr:spPr>
        <a:xfrm xmlns:a="http://schemas.openxmlformats.org/drawingml/2006/main">
          <a:off x="-274101" y="3990731"/>
          <a:ext cx="8591625" cy="356478"/>
        </a:xfrm>
        <a:prstGeom xmlns:a="http://schemas.openxmlformats.org/drawingml/2006/main" prst="rect">
          <a:avLst/>
        </a:prstGeom>
        <a:ln xmlns:a="http://schemas.openxmlformats.org/drawingml/2006/main">
          <a:noFill/>
        </a:ln>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900" b="0" i="0" u="none" strike="noStrike" dirty="0">
              <a:solidFill>
                <a:srgbClr val="000000"/>
              </a:solidFill>
              <a:latin typeface="Arial" panose="020B0604020202020204" pitchFamily="34" charset="0"/>
              <a:cs typeface="Arial" panose="020B0604020202020204" pitchFamily="34" charset="0"/>
            </a:rPr>
            <a:t>Note: U.S. Census non-bridged single-race categories do not directly align with the current NC-VDRS race/ethnicity categories</a:t>
          </a:r>
        </a:p>
        <a:p xmlns:a="http://schemas.openxmlformats.org/drawingml/2006/main">
          <a:r>
            <a:rPr lang="en-US" sz="900" b="0" i="0" u="none" strike="noStrike" dirty="0">
              <a:solidFill>
                <a:srgbClr val="000000"/>
              </a:solidFill>
              <a:latin typeface="Arial" panose="020B0604020202020204" pitchFamily="34" charset="0"/>
              <a:cs typeface="Arial" panose="020B0604020202020204" pitchFamily="34" charset="0"/>
            </a:rPr>
            <a:t>Analysis by the DPH Injury Epidemiology, Surveillance, and Informatics Unit</a:t>
          </a:r>
          <a:endParaRPr lang="en-US" sz="900" dirty="0">
            <a:latin typeface="Arial" panose="020B0604020202020204" pitchFamily="34" charset="0"/>
            <a:cs typeface="Arial" panose="020B0604020202020204" pitchFamily="34" charset="0"/>
          </a:endParaRPr>
        </a:p>
      </cdr:txBody>
    </cdr:sp>
  </cdr:relSizeAnchor>
</c:userShapes>
</file>

<file path=ppt/drawings/drawing14.xml><?xml version="1.0" encoding="utf-8"?>
<c:userShapes xmlns:c="http://schemas.openxmlformats.org/drawingml/2006/chart">
  <cdr:relSizeAnchor xmlns:cdr="http://schemas.openxmlformats.org/drawingml/2006/chartDrawing">
    <cdr:from>
      <cdr:x>0.00276</cdr:x>
      <cdr:y>0.84953</cdr:y>
    </cdr:from>
    <cdr:to>
      <cdr:x>0.82789</cdr:x>
      <cdr:y>0.99094</cdr:y>
    </cdr:to>
    <cdr:sp macro="" textlink="">
      <cdr:nvSpPr>
        <cdr:cNvPr id="2" name="TextBox 1">
          <a:extLst xmlns:a="http://schemas.openxmlformats.org/drawingml/2006/main">
            <a:ext uri="{FF2B5EF4-FFF2-40B4-BE49-F238E27FC236}">
              <a16:creationId xmlns:a16="http://schemas.microsoft.com/office/drawing/2014/main" id="{10A7107A-D4CA-6EC7-EB03-2311E325E3CE}"/>
            </a:ext>
          </a:extLst>
        </cdr:cNvPr>
        <cdr:cNvSpPr txBox="1"/>
      </cdr:nvSpPr>
      <cdr:spPr>
        <a:xfrm xmlns:a="http://schemas.openxmlformats.org/drawingml/2006/main">
          <a:off x="23598" y="3899263"/>
          <a:ext cx="7054745" cy="649083"/>
        </a:xfrm>
        <a:prstGeom xmlns:a="http://schemas.openxmlformats.org/drawingml/2006/main" prst="rect">
          <a:avLst/>
        </a:prstGeom>
        <a:ln xmlns:a="http://schemas.openxmlformats.org/drawingml/2006/main">
          <a:noFill/>
        </a:ln>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fld id="{E32AB788-E49F-4D96-8797-345B5739DFB0}" type="TxLink">
            <a:rPr lang="en-US" sz="900" b="0" i="0" u="none" strike="noStrike">
              <a:solidFill>
                <a:srgbClr val="000000"/>
              </a:solidFill>
              <a:ea typeface="Calibri"/>
              <a:cs typeface="Calibri"/>
            </a:rPr>
            <a:pPr/>
            <a:t>
Limited to NC Residents ages 10 and older
Source: NC State Center for Health Statistics, Hospital Discharge Data, 2016-2025 
Analysis by the DPH Injury Epidemiology, Surveillance, and Informatics Unit</a:t>
          </a:fld>
          <a:endParaRPr lang="en-US" sz="900" dirty="0">
            <a:cs typeface="Arial" panose="020B0604020202020204" pitchFamily="34" charset="0"/>
          </a:endParaRPr>
        </a:p>
      </cdr:txBody>
    </cdr:sp>
  </cdr:relSizeAnchor>
</c:userShapes>
</file>

<file path=ppt/drawings/drawing15.xml><?xml version="1.0" encoding="utf-8"?>
<c:userShapes xmlns:c="http://schemas.openxmlformats.org/drawingml/2006/chart">
  <cdr:relSizeAnchor xmlns:cdr="http://schemas.openxmlformats.org/drawingml/2006/chartDrawing">
    <cdr:from>
      <cdr:x>0.00236</cdr:x>
      <cdr:y>0.00303</cdr:y>
    </cdr:from>
    <cdr:to>
      <cdr:x>0.94307</cdr:x>
      <cdr:y>0.10359</cdr:y>
    </cdr:to>
    <cdr:sp macro="" textlink="">
      <cdr:nvSpPr>
        <cdr:cNvPr id="2" name="TextBox 1">
          <a:extLst xmlns:a="http://schemas.openxmlformats.org/drawingml/2006/main">
            <a:ext uri="{FF2B5EF4-FFF2-40B4-BE49-F238E27FC236}">
              <a16:creationId xmlns:a16="http://schemas.microsoft.com/office/drawing/2014/main" id="{8B905C9B-A85C-EC91-DA6F-D5589EB5D63E}"/>
            </a:ext>
          </a:extLst>
        </cdr:cNvPr>
        <cdr:cNvSpPr txBox="1"/>
      </cdr:nvSpPr>
      <cdr:spPr>
        <a:xfrm xmlns:a="http://schemas.openxmlformats.org/drawingml/2006/main">
          <a:off x="17665" y="12723"/>
          <a:ext cx="7032013" cy="422060"/>
        </a:xfrm>
        <a:prstGeom xmlns:a="http://schemas.openxmlformats.org/drawingml/2006/main" prst="rect">
          <a:avLst/>
        </a:prstGeom>
        <a:ln xmlns:a="http://schemas.openxmlformats.org/drawingml/2006/main">
          <a:noFill/>
        </a:ln>
      </cdr:spPr>
      <cdr:txBody>
        <a:bodyPr xmlns:a="http://schemas.openxmlformats.org/drawingml/2006/main" vertOverflow="clip" wrap="square" rtlCol="0"/>
        <a:lstStyle xmlns:a="http://schemas.openxmlformats.org/drawingml/2006/main"/>
        <a:p xmlns:a="http://schemas.openxmlformats.org/drawingml/2006/main">
          <a:endParaRPr lang="en-US">
            <a:latin typeface="Franklin Gothic Demi Cond" panose="020B0706030402020204" pitchFamily="34" charset="0"/>
          </a:endParaRPr>
        </a:p>
      </cdr:txBody>
    </cdr:sp>
  </cdr:relSizeAnchor>
  <cdr:relSizeAnchor xmlns:cdr="http://schemas.openxmlformats.org/drawingml/2006/chartDrawing">
    <cdr:from>
      <cdr:x>0.00141</cdr:x>
      <cdr:y>0.00117</cdr:y>
    </cdr:from>
    <cdr:to>
      <cdr:x>0.88653</cdr:x>
      <cdr:y>0.07919</cdr:y>
    </cdr:to>
    <cdr:sp macro="" textlink="">
      <cdr:nvSpPr>
        <cdr:cNvPr id="4" name="TextBox 3">
          <a:extLst xmlns:a="http://schemas.openxmlformats.org/drawingml/2006/main">
            <a:ext uri="{FF2B5EF4-FFF2-40B4-BE49-F238E27FC236}">
              <a16:creationId xmlns:a16="http://schemas.microsoft.com/office/drawing/2014/main" id="{25AB2CE7-3B63-4ADD-3FE9-C083E04720C2}"/>
            </a:ext>
          </a:extLst>
        </cdr:cNvPr>
        <cdr:cNvSpPr txBox="1"/>
      </cdr:nvSpPr>
      <cdr:spPr>
        <a:xfrm xmlns:a="http://schemas.openxmlformats.org/drawingml/2006/main">
          <a:off x="11206" y="4896"/>
          <a:ext cx="7058636" cy="326107"/>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fld id="{E91E4979-200B-42BA-B4C5-4FB8B25E21A2}" type="TxLink">
            <a:rPr lang="en-US" sz="1400" b="0" i="0" u="none" strike="noStrike">
              <a:solidFill>
                <a:srgbClr val="000000"/>
              </a:solidFill>
              <a:latin typeface="Franklin Gothic Demi Cond" panose="020B0706030402020204" pitchFamily="34" charset="0"/>
              <a:ea typeface="Calibri"/>
              <a:cs typeface="Calibri"/>
            </a:rPr>
            <a:pPr/>
            <a:t>Number of Self-inflicted Injury ED Visits Among NC Residents, 2016-2025</a:t>
          </a:fld>
          <a:endParaRPr lang="en-US" sz="1400" dirty="0">
            <a:latin typeface="Franklin Gothic Demi Cond" panose="020B0706030402020204" pitchFamily="34" charset="0"/>
          </a:endParaRPr>
        </a:p>
      </cdr:txBody>
    </cdr:sp>
  </cdr:relSizeAnchor>
  <cdr:relSizeAnchor xmlns:cdr="http://schemas.openxmlformats.org/drawingml/2006/chartDrawing">
    <cdr:from>
      <cdr:x>0</cdr:x>
      <cdr:y>0.86389</cdr:y>
    </cdr:from>
    <cdr:to>
      <cdr:x>1</cdr:x>
      <cdr:y>0.99908</cdr:y>
    </cdr:to>
    <cdr:sp macro="" textlink="">
      <cdr:nvSpPr>
        <cdr:cNvPr id="3" name="TextBox 1">
          <a:extLst xmlns:a="http://schemas.openxmlformats.org/drawingml/2006/main">
            <a:ext uri="{FF2B5EF4-FFF2-40B4-BE49-F238E27FC236}">
              <a16:creationId xmlns:a16="http://schemas.microsoft.com/office/drawing/2014/main" id="{A78522CA-AE80-441B-B58E-7A6E731D9238}"/>
            </a:ext>
          </a:extLst>
        </cdr:cNvPr>
        <cdr:cNvSpPr txBox="1"/>
      </cdr:nvSpPr>
      <cdr:spPr>
        <a:xfrm xmlns:a="http://schemas.openxmlformats.org/drawingml/2006/main">
          <a:off x="0" y="4220761"/>
          <a:ext cx="7955280" cy="660508"/>
        </a:xfrm>
        <a:prstGeom xmlns:a="http://schemas.openxmlformats.org/drawingml/2006/main" prst="rect">
          <a:avLst/>
        </a:prstGeom>
        <a:ln xmlns:a="http://schemas.openxmlformats.org/drawingml/2006/main">
          <a:noFill/>
        </a:ln>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fld id="{75E22E58-AB42-4700-AE80-10A143D5B254}" type="TxLink">
            <a:rPr lang="en-US" sz="900" b="0" i="0" u="none" strike="noStrike">
              <a:solidFill>
                <a:srgbClr val="000000"/>
              </a:solidFill>
              <a:ea typeface="Calibri"/>
              <a:cs typeface="Calibri"/>
            </a:rPr>
            <a:pPr/>
            <a:t>
Limited to NC Residents ages 10 and older
Source: NC DETECT, Emergency Department (ED) Visit Data, 2016-2025 
Analysis by the DPH Injury Epidemiology, Surveillance, and Informatics Unit</a:t>
          </a:fld>
          <a:endParaRPr lang="en-US" sz="900" dirty="0">
            <a:cs typeface="Arial" panose="020B0604020202020204" pitchFamily="34" charset="0"/>
          </a:endParaRPr>
        </a:p>
      </cdr:txBody>
    </cdr:sp>
  </cdr:relSizeAnchor>
</c:userShapes>
</file>

<file path=ppt/drawings/drawing16.xml><?xml version="1.0" encoding="utf-8"?>
<c:userShapes xmlns:c="http://schemas.openxmlformats.org/drawingml/2006/chart">
  <cdr:relSizeAnchor xmlns:cdr="http://schemas.openxmlformats.org/drawingml/2006/chartDrawing">
    <cdr:from>
      <cdr:x>0</cdr:x>
      <cdr:y>0.00485</cdr:y>
    </cdr:from>
    <cdr:to>
      <cdr:x>0.92738</cdr:x>
      <cdr:y>0.08244</cdr:y>
    </cdr:to>
    <cdr:sp macro="" textlink="">
      <cdr:nvSpPr>
        <cdr:cNvPr id="2" name="TextBox 1">
          <a:extLst xmlns:a="http://schemas.openxmlformats.org/drawingml/2006/main">
            <a:ext uri="{FF2B5EF4-FFF2-40B4-BE49-F238E27FC236}">
              <a16:creationId xmlns:a16="http://schemas.microsoft.com/office/drawing/2014/main" id="{F5ACAA56-C3B0-57C5-6448-A53671BC8CBE}"/>
            </a:ext>
          </a:extLst>
        </cdr:cNvPr>
        <cdr:cNvSpPr txBox="1"/>
      </cdr:nvSpPr>
      <cdr:spPr>
        <a:xfrm xmlns:a="http://schemas.openxmlformats.org/drawingml/2006/main">
          <a:off x="0" y="24255"/>
          <a:ext cx="7658571" cy="388024"/>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fld id="{8B1C0A05-5CD9-44C2-BD9A-4FD91EBBA5CC}" type="TxLink">
            <a:rPr lang="en-US" sz="1400" b="0" i="0" u="none" strike="noStrike">
              <a:solidFill>
                <a:srgbClr val="000000"/>
              </a:solidFill>
              <a:latin typeface="Franklin Gothic Demi Cond" panose="020B0706030402020204" pitchFamily="34" charset="0"/>
              <a:ea typeface="Calibri"/>
              <a:cs typeface="Calibri"/>
            </a:rPr>
            <a:pPr/>
            <a:t>Self-inflicted Injury ED Visit Rates per 100,000 by Demographic Group, 2021-2025</a:t>
          </a:fld>
          <a:endParaRPr lang="en-US" sz="1400">
            <a:latin typeface="Franklin Gothic Demi Cond" panose="020B0706030402020204" pitchFamily="34" charset="0"/>
          </a:endParaRPr>
        </a:p>
      </cdr:txBody>
    </cdr:sp>
  </cdr:relSizeAnchor>
  <cdr:relSizeAnchor xmlns:cdr="http://schemas.openxmlformats.org/drawingml/2006/chartDrawing">
    <cdr:from>
      <cdr:x>0</cdr:x>
      <cdr:y>0.78262</cdr:y>
    </cdr:from>
    <cdr:to>
      <cdr:x>0.99954</cdr:x>
      <cdr:y>0.86145</cdr:y>
    </cdr:to>
    <cdr:sp macro="" textlink="">
      <cdr:nvSpPr>
        <cdr:cNvPr id="3" name="TextBox 1">
          <a:extLst xmlns:a="http://schemas.openxmlformats.org/drawingml/2006/main">
            <a:ext uri="{FF2B5EF4-FFF2-40B4-BE49-F238E27FC236}">
              <a16:creationId xmlns:a16="http://schemas.microsoft.com/office/drawing/2014/main" id="{8396919A-9FEE-FF4E-9D5D-A972DC03284B}"/>
            </a:ext>
          </a:extLst>
        </cdr:cNvPr>
        <cdr:cNvSpPr txBox="1"/>
      </cdr:nvSpPr>
      <cdr:spPr>
        <a:xfrm xmlns:a="http://schemas.openxmlformats.org/drawingml/2006/main">
          <a:off x="-274101" y="3361516"/>
          <a:ext cx="8591625" cy="338593"/>
        </a:xfrm>
        <a:prstGeom xmlns:a="http://schemas.openxmlformats.org/drawingml/2006/main" prst="rect">
          <a:avLst/>
        </a:prstGeom>
        <a:ln xmlns:a="http://schemas.openxmlformats.org/drawingml/2006/main">
          <a:noFill/>
        </a:ln>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fld id="{3C0E01DA-9ADB-4804-B4C4-AF4CB5621240}" type="TxLink">
            <a:rPr lang="en-US" sz="900" b="0" i="0" u="none" strike="noStrike">
              <a:solidFill>
                <a:srgbClr val="000000"/>
              </a:solidFill>
              <a:latin typeface="Arial" panose="020B0604020202020204" pitchFamily="34" charset="0"/>
              <a:ea typeface="Calibri"/>
              <a:cs typeface="Arial" panose="020B0604020202020204" pitchFamily="34" charset="0"/>
            </a:rPr>
            <a:pPr/>
            <a:t>
Limited to NC Residents ages 10 and older; NH = non-Hispanic
Source: NC DETECT, Emergency Department (ED) Visit Data, 2021-2025; U.S. Census non-bridged population estimates, 2024</a:t>
          </a:fld>
          <a:endParaRPr lang="en-US" sz="900" dirty="0">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cdr:x>
      <cdr:y>0.88317</cdr:y>
    </cdr:from>
    <cdr:to>
      <cdr:x>0.99954</cdr:x>
      <cdr:y>0.98315</cdr:y>
    </cdr:to>
    <cdr:sp macro="" textlink="">
      <cdr:nvSpPr>
        <cdr:cNvPr id="5" name="TextBox 1">
          <a:extLst xmlns:a="http://schemas.openxmlformats.org/drawingml/2006/main">
            <a:ext uri="{FF2B5EF4-FFF2-40B4-BE49-F238E27FC236}">
              <a16:creationId xmlns:a16="http://schemas.microsoft.com/office/drawing/2014/main" id="{619492B7-38F0-EEE4-B646-CE0A3BDF197D}"/>
            </a:ext>
          </a:extLst>
        </cdr:cNvPr>
        <cdr:cNvSpPr txBox="1"/>
      </cdr:nvSpPr>
      <cdr:spPr>
        <a:xfrm xmlns:a="http://schemas.openxmlformats.org/drawingml/2006/main">
          <a:off x="-274101" y="3793416"/>
          <a:ext cx="8591625" cy="429436"/>
        </a:xfrm>
        <a:prstGeom xmlns:a="http://schemas.openxmlformats.org/drawingml/2006/main" prst="rect">
          <a:avLst/>
        </a:prstGeom>
        <a:ln xmlns:a="http://schemas.openxmlformats.org/drawingml/2006/main">
          <a:noFill/>
        </a:ln>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900" b="0" i="0" u="none" strike="noStrike" dirty="0">
              <a:solidFill>
                <a:srgbClr val="000000"/>
              </a:solidFill>
              <a:latin typeface="Arial" panose="020B0604020202020204" pitchFamily="34" charset="0"/>
              <a:cs typeface="Arial" panose="020B0604020202020204" pitchFamily="34" charset="0"/>
            </a:rPr>
            <a:t>Note: Race and ethnicity categories are not mutually exclusive. U.S. Census non-bridged single-race categories used to calculate rates do not directly align with the current race/ethnicity categories in the ED visit data</a:t>
          </a:r>
        </a:p>
        <a:p xmlns:a="http://schemas.openxmlformats.org/drawingml/2006/main">
          <a:r>
            <a:rPr lang="en-US" sz="900" b="0" i="0" u="none" strike="noStrike" dirty="0">
              <a:solidFill>
                <a:srgbClr val="000000"/>
              </a:solidFill>
              <a:latin typeface="Arial" panose="020B0604020202020204" pitchFamily="34" charset="0"/>
              <a:cs typeface="Arial" panose="020B0604020202020204" pitchFamily="34" charset="0"/>
            </a:rPr>
            <a:t>Analysis by the DPH Injury Epidemiology, Surveillance, and Informatics Unit</a:t>
          </a:r>
        </a:p>
        <a:p xmlns:a="http://schemas.openxmlformats.org/drawingml/2006/main">
          <a:endParaRPr lang="en-US" sz="900" dirty="0">
            <a:latin typeface="Arial" panose="020B0604020202020204" pitchFamily="34" charset="0"/>
            <a:cs typeface="Arial" panose="020B0604020202020204" pitchFamily="34" charset="0"/>
          </a:endParaRPr>
        </a:p>
      </cdr:txBody>
    </cdr:sp>
  </cdr:relSizeAnchor>
</c:userShapes>
</file>

<file path=ppt/drawings/drawing17.xml><?xml version="1.0" encoding="utf-8"?>
<c:userShapes xmlns:c="http://schemas.openxmlformats.org/drawingml/2006/chart">
  <cdr:relSizeAnchor xmlns:cdr="http://schemas.openxmlformats.org/drawingml/2006/chartDrawing">
    <cdr:from>
      <cdr:x>0.00528</cdr:x>
      <cdr:y>0.85335</cdr:y>
    </cdr:from>
    <cdr:to>
      <cdr:x>0.84017</cdr:x>
      <cdr:y>0.98533</cdr:y>
    </cdr:to>
    <cdr:sp macro="" textlink="">
      <cdr:nvSpPr>
        <cdr:cNvPr id="2" name="TextBox 1">
          <a:extLst xmlns:a="http://schemas.openxmlformats.org/drawingml/2006/main">
            <a:ext uri="{FF2B5EF4-FFF2-40B4-BE49-F238E27FC236}">
              <a16:creationId xmlns:a16="http://schemas.microsoft.com/office/drawing/2014/main" id="{B4B22BA0-F052-76CB-4AC3-92E9E0922F47}"/>
            </a:ext>
          </a:extLst>
        </cdr:cNvPr>
        <cdr:cNvSpPr txBox="1"/>
      </cdr:nvSpPr>
      <cdr:spPr>
        <a:xfrm xmlns:a="http://schemas.openxmlformats.org/drawingml/2006/main">
          <a:off x="50800" y="4927600"/>
          <a:ext cx="8033049" cy="762102"/>
        </a:xfrm>
        <a:prstGeom xmlns:a="http://schemas.openxmlformats.org/drawingml/2006/main" prst="rect">
          <a:avLst/>
        </a:prstGeom>
        <a:ln xmlns:a="http://schemas.openxmlformats.org/drawingml/2006/main">
          <a:noFill/>
        </a:ln>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fld id="{FD7CDEC6-BB9A-4B2F-A5C8-1B8842487D8D}" type="TxLink">
            <a:rPr lang="en-US" sz="900" b="0" i="0" u="none" strike="noStrike">
              <a:solidFill>
                <a:srgbClr val="000000"/>
              </a:solidFill>
              <a:ea typeface="Calibri"/>
              <a:cs typeface="Calibri"/>
            </a:rPr>
            <a:pPr/>
            <a:t>
Limited to NC Residents ages 10 and older
Source: NC DETECT, Emergency Department (ED) Visit Data, 2016-2025 
Analysis by the DPH Injury Epidemiology, Surveillance, and Informatics Unit</a:t>
          </a:fld>
          <a:endParaRPr lang="en-US" sz="900" dirty="0">
            <a:cs typeface="Arial" panose="020B0604020202020204" pitchFamily="34" charset="0"/>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8475" cy="466578"/>
          </a:xfrm>
          <a:prstGeom prst="rect">
            <a:avLst/>
          </a:prstGeom>
        </p:spPr>
        <p:txBody>
          <a:bodyPr vert="horz" lIns="91768" tIns="45884" rIns="91768" bIns="45884" rtlCol="0"/>
          <a:lstStyle>
            <a:lvl1pPr algn="l">
              <a:defRPr sz="1200"/>
            </a:lvl1pPr>
          </a:lstStyle>
          <a:p>
            <a:endParaRPr lang="en-US" dirty="0"/>
          </a:p>
        </p:txBody>
      </p:sp>
      <p:sp>
        <p:nvSpPr>
          <p:cNvPr id="3" name="Date Placeholder 2"/>
          <p:cNvSpPr>
            <a:spLocks noGrp="1"/>
          </p:cNvSpPr>
          <p:nvPr>
            <p:ph type="dt" sz="quarter" idx="1"/>
          </p:nvPr>
        </p:nvSpPr>
        <p:spPr>
          <a:xfrm>
            <a:off x="3970339" y="0"/>
            <a:ext cx="3038475" cy="466578"/>
          </a:xfrm>
          <a:prstGeom prst="rect">
            <a:avLst/>
          </a:prstGeom>
        </p:spPr>
        <p:txBody>
          <a:bodyPr vert="horz" lIns="91768" tIns="45884" rIns="91768" bIns="45884" rtlCol="0"/>
          <a:lstStyle>
            <a:lvl1pPr algn="r">
              <a:defRPr sz="1200"/>
            </a:lvl1pPr>
          </a:lstStyle>
          <a:p>
            <a:fld id="{A9B734D9-FBB7-4B85-86A2-24E15EDE55E0}" type="datetimeFigureOut">
              <a:rPr lang="en-US" smtClean="0"/>
              <a:t>9/22/2026</a:t>
            </a:fld>
            <a:endParaRPr lang="en-US" dirty="0"/>
          </a:p>
        </p:txBody>
      </p:sp>
      <p:sp>
        <p:nvSpPr>
          <p:cNvPr id="4" name="Footer Placeholder 3"/>
          <p:cNvSpPr>
            <a:spLocks noGrp="1"/>
          </p:cNvSpPr>
          <p:nvPr>
            <p:ph type="ftr" sz="quarter" idx="2"/>
          </p:nvPr>
        </p:nvSpPr>
        <p:spPr>
          <a:xfrm>
            <a:off x="1" y="8829823"/>
            <a:ext cx="3038475" cy="466578"/>
          </a:xfrm>
          <a:prstGeom prst="rect">
            <a:avLst/>
          </a:prstGeom>
        </p:spPr>
        <p:txBody>
          <a:bodyPr vert="horz" lIns="91768" tIns="45884" rIns="91768" bIns="45884"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339" y="8829823"/>
            <a:ext cx="3038475" cy="466578"/>
          </a:xfrm>
          <a:prstGeom prst="rect">
            <a:avLst/>
          </a:prstGeom>
        </p:spPr>
        <p:txBody>
          <a:bodyPr vert="horz" lIns="91768" tIns="45884" rIns="91768" bIns="45884" rtlCol="0" anchor="b"/>
          <a:lstStyle>
            <a:lvl1pPr algn="r">
              <a:defRPr sz="1200"/>
            </a:lvl1pPr>
          </a:lstStyle>
          <a:p>
            <a:fld id="{41803F26-4061-4820-A8A7-DA9F5475917E}" type="slidenum">
              <a:rPr lang="en-US" smtClean="0"/>
              <a:t>‹#›</a:t>
            </a:fld>
            <a:endParaRPr lang="en-US" dirty="0"/>
          </a:p>
        </p:txBody>
      </p:sp>
    </p:spTree>
    <p:extLst>
      <p:ext uri="{BB962C8B-B14F-4D97-AF65-F5344CB8AC3E}">
        <p14:creationId xmlns:p14="http://schemas.microsoft.com/office/powerpoint/2010/main" val="81407504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5"/>
          </a:xfrm>
          <a:prstGeom prst="rect">
            <a:avLst/>
          </a:prstGeom>
        </p:spPr>
        <p:txBody>
          <a:bodyPr vert="horz" lIns="93164" tIns="46581" rIns="93164" bIns="46581" rtlCol="0"/>
          <a:lstStyle>
            <a:lvl1pPr algn="l">
              <a:defRPr sz="1200"/>
            </a:lvl1pPr>
          </a:lstStyle>
          <a:p>
            <a:endParaRPr lang="en-US" dirty="0"/>
          </a:p>
        </p:txBody>
      </p:sp>
      <p:sp>
        <p:nvSpPr>
          <p:cNvPr id="3" name="Date Placeholder 2"/>
          <p:cNvSpPr>
            <a:spLocks noGrp="1"/>
          </p:cNvSpPr>
          <p:nvPr>
            <p:ph type="dt" idx="1"/>
          </p:nvPr>
        </p:nvSpPr>
        <p:spPr>
          <a:xfrm>
            <a:off x="3970939" y="0"/>
            <a:ext cx="3037840" cy="466435"/>
          </a:xfrm>
          <a:prstGeom prst="rect">
            <a:avLst/>
          </a:prstGeom>
        </p:spPr>
        <p:txBody>
          <a:bodyPr vert="horz" lIns="93164" tIns="46581" rIns="93164" bIns="46581" rtlCol="0"/>
          <a:lstStyle>
            <a:lvl1pPr algn="r">
              <a:defRPr sz="1200"/>
            </a:lvl1pPr>
          </a:lstStyle>
          <a:p>
            <a:fld id="{E3FD6F98-055A-4837-90F2-8E5F6821A1BB}" type="datetimeFigureOut">
              <a:rPr lang="en-US" smtClean="0"/>
              <a:t>9/22/2026</a:t>
            </a:fld>
            <a:endParaRPr lang="en-US" dirty="0"/>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3164" tIns="46581" rIns="93164" bIns="46581" rtlCol="0" anchor="ctr"/>
          <a:lstStyle/>
          <a:p>
            <a:endParaRPr lang="en-US" dirty="0"/>
          </a:p>
        </p:txBody>
      </p:sp>
      <p:sp>
        <p:nvSpPr>
          <p:cNvPr id="5" name="Notes Placeholder 4"/>
          <p:cNvSpPr>
            <a:spLocks noGrp="1"/>
          </p:cNvSpPr>
          <p:nvPr>
            <p:ph type="body" sz="quarter" idx="3"/>
          </p:nvPr>
        </p:nvSpPr>
        <p:spPr>
          <a:xfrm>
            <a:off x="701040" y="4473894"/>
            <a:ext cx="5608320" cy="3660458"/>
          </a:xfrm>
          <a:prstGeom prst="rect">
            <a:avLst/>
          </a:prstGeom>
        </p:spPr>
        <p:txBody>
          <a:bodyPr vert="horz" lIns="93164" tIns="46581" rIns="93164" bIns="46581"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9"/>
            <a:ext cx="3037840" cy="466434"/>
          </a:xfrm>
          <a:prstGeom prst="rect">
            <a:avLst/>
          </a:prstGeom>
        </p:spPr>
        <p:txBody>
          <a:bodyPr vert="horz" lIns="93164" tIns="46581" rIns="93164" bIns="46581"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9" y="8829969"/>
            <a:ext cx="3037840" cy="466434"/>
          </a:xfrm>
          <a:prstGeom prst="rect">
            <a:avLst/>
          </a:prstGeom>
        </p:spPr>
        <p:txBody>
          <a:bodyPr vert="horz" lIns="93164" tIns="46581" rIns="93164" bIns="46581" rtlCol="0" anchor="b"/>
          <a:lstStyle>
            <a:lvl1pPr algn="r">
              <a:defRPr sz="1200"/>
            </a:lvl1pPr>
          </a:lstStyle>
          <a:p>
            <a:fld id="{DBCC7D24-0DC9-4E9C-89C0-35D79A09D337}" type="slidenum">
              <a:rPr lang="en-US" smtClean="0"/>
              <a:t>‹#›</a:t>
            </a:fld>
            <a:endParaRPr lang="en-US" dirty="0"/>
          </a:p>
        </p:txBody>
      </p:sp>
    </p:spTree>
    <p:extLst>
      <p:ext uri="{BB962C8B-B14F-4D97-AF65-F5344CB8AC3E}">
        <p14:creationId xmlns:p14="http://schemas.microsoft.com/office/powerpoint/2010/main" val="28646176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0"/>
              </a:spcAft>
            </a:pPr>
            <a:r>
              <a:rPr lang="en-US" sz="1200" kern="1200" dirty="0">
                <a:effectLst/>
                <a:latin typeface="Calibri" panose="020F0502020204030204" pitchFamily="34" charset="0"/>
                <a:ea typeface="Calibri" panose="020F0502020204030204" pitchFamily="34" charset="0"/>
                <a:cs typeface="Calibri" panose="020F0502020204030204" pitchFamily="34" charset="0"/>
              </a:rPr>
              <a:t>This slide set was created to provide basic data trends and public health surveillance around suicide mortality and morbidity. They are meant to offer a state-level background on suicide and self-inflicted injury. If you’d like a copy of the slides, please visit the Suicide and Self-Inflicted Injury Data page on our branch website, </a:t>
            </a:r>
            <a:r>
              <a:rPr lang="en-US" sz="1200" u="sng" kern="1200" dirty="0">
                <a:solidFill>
                  <a:srgbClr val="44546A"/>
                </a:solidFill>
                <a:effectLst/>
                <a:latin typeface="Calibri" panose="020F0502020204030204" pitchFamily="34" charset="0"/>
                <a:ea typeface="Calibri" panose="020F0502020204030204" pitchFamily="34" charset="0"/>
                <a:cs typeface="Calibri" panose="020F0502020204030204" pitchFamily="34" charset="0"/>
              </a:rPr>
              <a:t>https://www.dph.ncdhhs.gov/programs/chronic-disease-and-injury/injury-and-violence-prevention-branch</a:t>
            </a:r>
            <a:r>
              <a:rPr lang="en-US" sz="1200" kern="1200" dirty="0">
                <a:effectLst/>
                <a:latin typeface="Calibri" panose="020F0502020204030204" pitchFamily="34" charset="0"/>
                <a:ea typeface="Calibri" panose="020F0502020204030204" pitchFamily="34" charset="0"/>
                <a:cs typeface="Calibri" panose="020F0502020204030204" pitchFamily="34" charset="0"/>
              </a:rPr>
              <a:t>. The direct link is also shared at the end of this presentation.</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200" kern="1200" dirty="0">
                <a:effectLst/>
                <a:latin typeface="Calibri" panose="020F0502020204030204" pitchFamily="34" charset="0"/>
                <a:ea typeface="Calibri" panose="020F0502020204030204" pitchFamily="34" charset="0"/>
                <a:cs typeface="Calibri" panose="020F0502020204030204" pitchFamily="34" charset="0"/>
              </a:rPr>
              <a:t>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200" kern="1200" dirty="0">
                <a:effectLst/>
                <a:latin typeface="Calibri" panose="020F0502020204030204" pitchFamily="34" charset="0"/>
                <a:ea typeface="Calibri" panose="020F0502020204030204" pitchFamily="34" charset="0"/>
                <a:cs typeface="Calibri" panose="020F0502020204030204" pitchFamily="34" charset="0"/>
              </a:rPr>
              <a:t>Feel free to incorporate these slides into your own presentations, grant proposals, reports, or any other way they may be useful.</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200" kern="1200" dirty="0">
                <a:effectLst/>
                <a:latin typeface="Calibri" panose="020F0502020204030204" pitchFamily="34" charset="0"/>
                <a:ea typeface="Calibri" panose="020F0502020204030204" pitchFamily="34" charset="0"/>
                <a:cs typeface="Calibri" panose="020F0502020204030204" pitchFamily="34" charset="0"/>
              </a:rPr>
              <a:t>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200" kern="1200" dirty="0">
                <a:effectLst/>
                <a:latin typeface="Calibri" panose="020F0502020204030204" pitchFamily="34" charset="0"/>
                <a:ea typeface="Calibri" panose="020F0502020204030204" pitchFamily="34" charset="0"/>
                <a:cs typeface="Calibri" panose="020F0502020204030204" pitchFamily="34" charset="0"/>
              </a:rPr>
              <a:t>Please read both the speaking and technical notes to ensure that data are presented in a consistent manner.</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DBCC7D24-0DC9-4E9C-89C0-35D79A09D337}" type="slidenum">
              <a:rPr lang="en-US" smtClean="0"/>
              <a:t>1</a:t>
            </a:fld>
            <a:endParaRPr lang="en-US" dirty="0"/>
          </a:p>
        </p:txBody>
      </p:sp>
    </p:spTree>
    <p:extLst>
      <p:ext uri="{BB962C8B-B14F-4D97-AF65-F5344CB8AC3E}">
        <p14:creationId xmlns:p14="http://schemas.microsoft.com/office/powerpoint/2010/main" val="5646776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 or someone you know is feeling suicidal or is in emotional distress, please call or text the Suicide Prevention Lifeline at </a:t>
            </a:r>
            <a:r>
              <a:rPr lang="en-US" b="1" u="sng" dirty="0"/>
              <a:t>988</a:t>
            </a:r>
            <a:r>
              <a:rPr lang="en-US" dirty="0"/>
              <a:t> or reach out through chat by visiting </a:t>
            </a:r>
            <a:r>
              <a:rPr lang="en-US" u="sng" dirty="0"/>
              <a:t>988lifeline.org/chat</a:t>
            </a:r>
            <a:r>
              <a:rPr lang="en-US" dirty="0"/>
              <a:t>. </a:t>
            </a:r>
          </a:p>
          <a:p>
            <a:endParaRPr lang="en-US" dirty="0"/>
          </a:p>
          <a:p>
            <a:r>
              <a:rPr lang="en-US" dirty="0"/>
              <a:t>The 988 Lifeline provides 24/7, free and confidential support for people in distress, prevention and crisis resources for you and your loved ones and best practices for professionals in the U.S.</a:t>
            </a:r>
          </a:p>
          <a:p>
            <a:endParaRPr lang="en-US" dirty="0"/>
          </a:p>
          <a:p>
            <a:r>
              <a:rPr lang="en-US" dirty="0"/>
              <a:t>Veterans can call </a:t>
            </a:r>
            <a:r>
              <a:rPr lang="en-US" u="sng" dirty="0"/>
              <a:t>988</a:t>
            </a:r>
            <a:r>
              <a:rPr lang="en-US" dirty="0"/>
              <a:t> and press </a:t>
            </a:r>
            <a:r>
              <a:rPr lang="en-US" u="sng" dirty="0"/>
              <a:t>1</a:t>
            </a:r>
            <a:r>
              <a:rPr lang="en-US" dirty="0"/>
              <a:t>.</a:t>
            </a:r>
          </a:p>
        </p:txBody>
      </p:sp>
      <p:sp>
        <p:nvSpPr>
          <p:cNvPr id="4" name="Slide Number Placeholder 3"/>
          <p:cNvSpPr>
            <a:spLocks noGrp="1"/>
          </p:cNvSpPr>
          <p:nvPr>
            <p:ph type="sldNum" sz="quarter" idx="5"/>
          </p:nvPr>
        </p:nvSpPr>
        <p:spPr/>
        <p:txBody>
          <a:bodyPr/>
          <a:lstStyle/>
          <a:p>
            <a:fld id="{DBCC7D24-0DC9-4E9C-89C0-35D79A09D337}" type="slidenum">
              <a:rPr lang="en-US" smtClean="0"/>
              <a:t>2</a:t>
            </a:fld>
            <a:endParaRPr lang="en-US" dirty="0"/>
          </a:p>
        </p:txBody>
      </p:sp>
    </p:spTree>
    <p:extLst>
      <p:ext uri="{BB962C8B-B14F-4D97-AF65-F5344CB8AC3E}">
        <p14:creationId xmlns:p14="http://schemas.microsoft.com/office/powerpoint/2010/main" val="30187843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For more detailed technical notes on any of the data shared in this slide set, please contact us at </a:t>
            </a:r>
            <a:r>
              <a:rPr lang="en-US" u="sng" dirty="0"/>
              <a:t>InjuryData@dhhs.nc.gov</a:t>
            </a:r>
            <a:r>
              <a:rPr lang="en-US" dirty="0"/>
              <a:t>.</a:t>
            </a:r>
          </a:p>
          <a:p>
            <a:endParaRPr lang="en-US" dirty="0"/>
          </a:p>
        </p:txBody>
      </p:sp>
      <p:sp>
        <p:nvSpPr>
          <p:cNvPr id="4" name="Slide Number Placeholder 3"/>
          <p:cNvSpPr>
            <a:spLocks noGrp="1"/>
          </p:cNvSpPr>
          <p:nvPr>
            <p:ph type="sldNum" sz="quarter" idx="5"/>
          </p:nvPr>
        </p:nvSpPr>
        <p:spPr/>
        <p:txBody>
          <a:bodyPr/>
          <a:lstStyle/>
          <a:p>
            <a:fld id="{DBCC7D24-0DC9-4E9C-89C0-35D79A09D337}" type="slidenum">
              <a:rPr lang="en-US" smtClean="0"/>
              <a:t>3</a:t>
            </a:fld>
            <a:endParaRPr lang="en-US" dirty="0"/>
          </a:p>
        </p:txBody>
      </p:sp>
    </p:spTree>
    <p:extLst>
      <p:ext uri="{BB962C8B-B14F-4D97-AF65-F5344CB8AC3E}">
        <p14:creationId xmlns:p14="http://schemas.microsoft.com/office/powerpoint/2010/main" val="13317052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0"/>
              </a:spcAft>
            </a:pPr>
            <a:r>
              <a:rPr lang="en-US" sz="1200" kern="1200" dirty="0">
                <a:effectLst/>
                <a:latin typeface="Calibri" panose="020F0502020204030204" pitchFamily="34" charset="0"/>
                <a:ea typeface="Calibri" panose="020F0502020204030204" pitchFamily="34" charset="0"/>
                <a:cs typeface="Calibri" panose="020F0502020204030204" pitchFamily="34" charset="0"/>
              </a:rPr>
              <a:t>This presentation is not intended to cover all data related to suicide and self-inflicted injury. Rather it gives an overview of some of the key trends in North Carolina. It includes information on statewide suicide deaths, self-inflicted injury hospitalizations and emergency department visits, and resources. Please note that when the COVID-19 pandemic began in 2020, there were many implications, including major changes to the numbers and rates within the self-inflicted injury data in this slide deck.</a:t>
            </a:r>
          </a:p>
          <a:p>
            <a:pPr marL="0" marR="0">
              <a:lnSpc>
                <a:spcPct val="107000"/>
              </a:lnSpc>
              <a:spcBef>
                <a:spcPts val="0"/>
              </a:spcBef>
              <a:spcAft>
                <a:spcPts val="0"/>
              </a:spcAft>
            </a:pPr>
            <a:r>
              <a:rPr lang="en-US" sz="1200" kern="1200" dirty="0">
                <a:effectLst/>
                <a:latin typeface="Calibri" panose="020F0502020204030204" pitchFamily="34" charset="0"/>
                <a:ea typeface="Calibri" panose="020F0502020204030204" pitchFamily="34" charset="0"/>
                <a:cs typeface="Calibri" panose="020F0502020204030204" pitchFamily="34" charset="0"/>
              </a:rPr>
              <a:t>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200" kern="1200" dirty="0">
                <a:effectLst/>
                <a:latin typeface="Calibri" panose="020F0502020204030204" pitchFamily="34" charset="0"/>
                <a:ea typeface="Calibri" panose="020F0502020204030204" pitchFamily="34" charset="0"/>
                <a:cs typeface="Calibri" panose="020F0502020204030204" pitchFamily="34" charset="0"/>
              </a:rPr>
              <a:t>If this slide deck does not contain the information you need, please see our custom data request policy and contact us at </a:t>
            </a:r>
            <a:r>
              <a:rPr lang="en-US" sz="1200" u="sng" kern="1200" dirty="0">
                <a:effectLst/>
                <a:latin typeface="Calibri" panose="020F0502020204030204" pitchFamily="34" charset="0"/>
                <a:ea typeface="Calibri" panose="020F0502020204030204" pitchFamily="34" charset="0"/>
                <a:cs typeface="Calibri" panose="020F0502020204030204" pitchFamily="34" charset="0"/>
              </a:rPr>
              <a:t>InjuryData@dhhs.nc.gov</a:t>
            </a:r>
            <a:r>
              <a:rPr lang="en-US" sz="1200" kern="1200" dirty="0">
                <a:effectLst/>
                <a:latin typeface="Calibri" panose="020F0502020204030204" pitchFamily="34" charset="0"/>
                <a:ea typeface="Calibri" panose="020F0502020204030204" pitchFamily="34" charset="0"/>
                <a:cs typeface="Calibri" panose="020F0502020204030204" pitchFamily="34" charset="0"/>
              </a:rPr>
              <a:t>.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DBCC7D24-0DC9-4E9C-89C0-35D79A09D337}" type="slidenum">
              <a:rPr lang="en-US" smtClean="0"/>
              <a:t>4</a:t>
            </a:fld>
            <a:endParaRPr lang="en-US" dirty="0"/>
          </a:p>
        </p:txBody>
      </p:sp>
    </p:spTree>
    <p:extLst>
      <p:ext uri="{BB962C8B-B14F-4D97-AF65-F5344CB8AC3E}">
        <p14:creationId xmlns:p14="http://schemas.microsoft.com/office/powerpoint/2010/main" val="15836258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suicide death data presented in these slides comes from the North Carolina Violent Death Reporting System (NC-VDRS). The NC-VDRS is a public health, population-based surveillance system that contains detailed information on deaths that result from violence. </a:t>
            </a:r>
          </a:p>
        </p:txBody>
      </p:sp>
      <p:sp>
        <p:nvSpPr>
          <p:cNvPr id="4" name="Slide Number Placeholder 3"/>
          <p:cNvSpPr>
            <a:spLocks noGrp="1"/>
          </p:cNvSpPr>
          <p:nvPr>
            <p:ph type="sldNum" sz="quarter" idx="5"/>
          </p:nvPr>
        </p:nvSpPr>
        <p:spPr/>
        <p:txBody>
          <a:bodyPr/>
          <a:lstStyle/>
          <a:p>
            <a:fld id="{DBCC7D24-0DC9-4E9C-89C0-35D79A09D337}" type="slidenum">
              <a:rPr lang="en-US" smtClean="0"/>
              <a:t>5</a:t>
            </a:fld>
            <a:endParaRPr lang="en-US" dirty="0"/>
          </a:p>
        </p:txBody>
      </p:sp>
    </p:spTree>
    <p:extLst>
      <p:ext uri="{BB962C8B-B14F-4D97-AF65-F5344CB8AC3E}">
        <p14:creationId xmlns:p14="http://schemas.microsoft.com/office/powerpoint/2010/main" val="30444580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NC-VDRS provides timely information on the victims, suspects, relationships, circumstances, and weapons that are associated with every violent incident that results in a fatality in North Carolina. It is an incident-based, relational database that combines information from multiple sources, such as death certificates, medical examiner reports, and incident reports from law enforcement agencies on violent deaths to not only understand the “who, when, where, and how” but also “why” these deaths occurred. The NC-VDRS began collecting data in January 2004.</a:t>
            </a:r>
          </a:p>
          <a:p>
            <a:endParaRPr lang="en-US" dirty="0"/>
          </a:p>
        </p:txBody>
      </p:sp>
      <p:sp>
        <p:nvSpPr>
          <p:cNvPr id="4" name="Slide Number Placeholder 3"/>
          <p:cNvSpPr>
            <a:spLocks noGrp="1"/>
          </p:cNvSpPr>
          <p:nvPr>
            <p:ph type="sldNum" sz="quarter" idx="5"/>
          </p:nvPr>
        </p:nvSpPr>
        <p:spPr/>
        <p:txBody>
          <a:bodyPr/>
          <a:lstStyle/>
          <a:p>
            <a:fld id="{DBCC7D24-0DC9-4E9C-89C0-35D79A09D337}" type="slidenum">
              <a:rPr lang="en-US" smtClean="0"/>
              <a:t>6</a:t>
            </a:fld>
            <a:endParaRPr lang="en-US" dirty="0"/>
          </a:p>
        </p:txBody>
      </p:sp>
    </p:spTree>
    <p:extLst>
      <p:ext uri="{BB962C8B-B14F-4D97-AF65-F5344CB8AC3E}">
        <p14:creationId xmlns:p14="http://schemas.microsoft.com/office/powerpoint/2010/main" val="42015253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Additional data for North Carolina violent deaths can be found by accessing the NC-VDRS data dashboard on the Violent Death Data page on our branch website, </a:t>
            </a:r>
            <a:r>
              <a:rPr lang="en-US" sz="1200" u="sng" kern="1200" dirty="0">
                <a:solidFill>
                  <a:srgbClr val="44546A"/>
                </a:solidFill>
                <a:effectLst/>
                <a:latin typeface="Calibri" panose="020F0502020204030204" pitchFamily="34" charset="0"/>
                <a:ea typeface="Calibri" panose="020F0502020204030204" pitchFamily="34" charset="0"/>
                <a:cs typeface="Calibri" panose="020F0502020204030204" pitchFamily="34" charset="0"/>
              </a:rPr>
              <a:t>https://www.dph.ncdhhs.gov/programs/chronic-disease-and-injury/injury-and-violence-prevention-branch</a:t>
            </a:r>
            <a:r>
              <a:rPr lang="en-US" sz="1200" u="none" kern="1200" dirty="0">
                <a:solidFill>
                  <a:srgbClr val="44546A"/>
                </a:solidFill>
                <a:effectLst/>
                <a:latin typeface="Calibri" panose="020F0502020204030204" pitchFamily="34" charset="0"/>
                <a:ea typeface="Calibri" panose="020F0502020204030204" pitchFamily="34" charset="0"/>
                <a:cs typeface="Calibri" panose="020F0502020204030204" pitchFamily="34" charset="0"/>
              </a:rPr>
              <a:t>.</a:t>
            </a:r>
            <a:endParaRPr lang="en-US" dirty="0"/>
          </a:p>
        </p:txBody>
      </p:sp>
      <p:sp>
        <p:nvSpPr>
          <p:cNvPr id="4" name="Slide Number Placeholder 3"/>
          <p:cNvSpPr>
            <a:spLocks noGrp="1"/>
          </p:cNvSpPr>
          <p:nvPr>
            <p:ph type="sldNum" sz="quarter" idx="5"/>
          </p:nvPr>
        </p:nvSpPr>
        <p:spPr/>
        <p:txBody>
          <a:bodyPr/>
          <a:lstStyle/>
          <a:p>
            <a:fld id="{DBCC7D24-0DC9-4E9C-89C0-35D79A09D337}" type="slidenum">
              <a:rPr lang="en-US" smtClean="0"/>
              <a:t>7</a:t>
            </a:fld>
            <a:endParaRPr lang="en-US" dirty="0"/>
          </a:p>
        </p:txBody>
      </p:sp>
    </p:spTree>
    <p:extLst>
      <p:ext uri="{BB962C8B-B14F-4D97-AF65-F5344CB8AC3E}">
        <p14:creationId xmlns:p14="http://schemas.microsoft.com/office/powerpoint/2010/main" val="35634473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004930-CB2A-D6FA-AD9A-0FD3FEC3020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D69271E-1336-D801-6164-65D7F490822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B485CFE-7EA8-8019-99C1-F04891EAAE62}"/>
              </a:ext>
            </a:extLst>
          </p:cNvPr>
          <p:cNvSpPr>
            <a:spLocks noGrp="1"/>
          </p:cNvSpPr>
          <p:nvPr>
            <p:ph type="body" idx="1"/>
          </p:nvPr>
        </p:nvSpPr>
        <p:spPr/>
        <p:txBody>
          <a:bodyPr/>
          <a:lstStyle/>
          <a:p>
            <a:r>
              <a:rPr lang="en-US" dirty="0"/>
              <a:t>Firearms were used in more than half of suicide deaths among NC residents (60%), followed by hanging, strangulation, suffocation (22%), and poisoning (13%).</a:t>
            </a:r>
          </a:p>
          <a:p>
            <a:r>
              <a:rPr lang="en-US" dirty="0"/>
              <a:t>These percentages are calculated over a 10-year time period (2015-2024).</a:t>
            </a:r>
          </a:p>
          <a:p>
            <a:endParaRPr lang="en-US" dirty="0"/>
          </a:p>
          <a:p>
            <a:endParaRPr lang="en-US" dirty="0"/>
          </a:p>
        </p:txBody>
      </p:sp>
      <p:sp>
        <p:nvSpPr>
          <p:cNvPr id="4" name="Slide Number Placeholder 3">
            <a:extLst>
              <a:ext uri="{FF2B5EF4-FFF2-40B4-BE49-F238E27FC236}">
                <a16:creationId xmlns:a16="http://schemas.microsoft.com/office/drawing/2014/main" id="{987E8FDD-E6C0-FA55-E9F8-4C56D120FAD0}"/>
              </a:ext>
            </a:extLst>
          </p:cNvPr>
          <p:cNvSpPr>
            <a:spLocks noGrp="1"/>
          </p:cNvSpPr>
          <p:nvPr>
            <p:ph type="sldNum" sz="quarter" idx="5"/>
          </p:nvPr>
        </p:nvSpPr>
        <p:spPr/>
        <p:txBody>
          <a:bodyPr/>
          <a:lstStyle/>
          <a:p>
            <a:fld id="{DBCC7D24-0DC9-4E9C-89C0-35D79A09D337}" type="slidenum">
              <a:rPr lang="en-US" smtClean="0"/>
              <a:t>9</a:t>
            </a:fld>
            <a:endParaRPr lang="en-US" dirty="0"/>
          </a:p>
        </p:txBody>
      </p:sp>
    </p:spTree>
    <p:extLst>
      <p:ext uri="{BB962C8B-B14F-4D97-AF65-F5344CB8AC3E}">
        <p14:creationId xmlns:p14="http://schemas.microsoft.com/office/powerpoint/2010/main" val="22078671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034F09-C944-5DCF-D919-7377A91AEDA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98C80B8-BC2C-0379-108D-45594BAB84E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CB066EC-4232-1DB5-BE53-82345DFDEF71}"/>
              </a:ext>
            </a:extLst>
          </p:cNvPr>
          <p:cNvSpPr>
            <a:spLocks noGrp="1"/>
          </p:cNvSpPr>
          <p:nvPr>
            <p:ph type="body" idx="1"/>
          </p:nvPr>
        </p:nvSpPr>
        <p:spPr/>
        <p:txBody>
          <a:bodyPr/>
          <a:lstStyle/>
          <a:p>
            <a:r>
              <a:rPr lang="en-US" dirty="0"/>
              <a:t>In 2024, an average of four North Carolinians died each day from suicide. </a:t>
            </a:r>
          </a:p>
          <a:p>
            <a:endParaRPr lang="en-US" dirty="0"/>
          </a:p>
          <a:p>
            <a:r>
              <a:rPr lang="en-US" sz="1200" b="0" i="0" u="none" strike="noStrike" kern="1200" dirty="0">
                <a:solidFill>
                  <a:schemeClr val="tx1"/>
                </a:solidFill>
                <a:effectLst/>
                <a:latin typeface="+mn-lt"/>
                <a:ea typeface="+mn-ea"/>
                <a:cs typeface="+mn-cs"/>
              </a:rPr>
              <a:t>The number of suicide deaths in North Carolina has increased by 16% over the past 10 years, with a 17% increase from 2019.</a:t>
            </a:r>
            <a:r>
              <a:rPr lang="en-US" dirty="0">
                <a:effectLst/>
              </a:rPr>
              <a:t> </a:t>
            </a:r>
            <a:endParaRPr lang="en-US" dirty="0"/>
          </a:p>
        </p:txBody>
      </p:sp>
      <p:sp>
        <p:nvSpPr>
          <p:cNvPr id="4" name="Slide Number Placeholder 3">
            <a:extLst>
              <a:ext uri="{FF2B5EF4-FFF2-40B4-BE49-F238E27FC236}">
                <a16:creationId xmlns:a16="http://schemas.microsoft.com/office/drawing/2014/main" id="{3DBE2F1B-7551-B6C5-DE78-88B5D43A2025}"/>
              </a:ext>
            </a:extLst>
          </p:cNvPr>
          <p:cNvSpPr>
            <a:spLocks noGrp="1"/>
          </p:cNvSpPr>
          <p:nvPr>
            <p:ph type="sldNum" sz="quarter" idx="5"/>
          </p:nvPr>
        </p:nvSpPr>
        <p:spPr/>
        <p:txBody>
          <a:bodyPr/>
          <a:lstStyle/>
          <a:p>
            <a:fld id="{DBCC7D24-0DC9-4E9C-89C0-35D79A09D337}" type="slidenum">
              <a:rPr lang="en-US" smtClean="0"/>
              <a:t>10</a:t>
            </a:fld>
            <a:endParaRPr lang="en-US" dirty="0"/>
          </a:p>
        </p:txBody>
      </p:sp>
    </p:spTree>
    <p:extLst>
      <p:ext uri="{BB962C8B-B14F-4D97-AF65-F5344CB8AC3E}">
        <p14:creationId xmlns:p14="http://schemas.microsoft.com/office/powerpoint/2010/main" val="20704554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BD25D2-8B8F-7385-74DE-51091470E7B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C6A557B-434C-1241-1B47-78576E7EF8E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CEAF508-0D6A-9DE0-6CD1-6C764124D25B}"/>
              </a:ext>
            </a:extLst>
          </p:cNvPr>
          <p:cNvSpPr>
            <a:spLocks noGrp="1"/>
          </p:cNvSpPr>
          <p:nvPr>
            <p:ph type="body" idx="1"/>
          </p:nvPr>
        </p:nvSpPr>
        <p:spPr/>
        <p:txBody>
          <a:bodyPr/>
          <a:lstStyle/>
          <a:p>
            <a:r>
              <a:rPr lang="en-US" dirty="0"/>
              <a:t>The highest rates for suicide deaths occurred amongst male NC residents (25.4 per 100,000), NH Whites (20.4 per 100,000) and NH American Indians (14.3 per 100,000), and ages 45-64 (18.4 per 100,000).</a:t>
            </a:r>
          </a:p>
          <a:p>
            <a:r>
              <a:rPr lang="en-US" dirty="0"/>
              <a:t>These rates are calculated over a 10-year time period (2015-2024).</a:t>
            </a:r>
          </a:p>
        </p:txBody>
      </p:sp>
      <p:sp>
        <p:nvSpPr>
          <p:cNvPr id="4" name="Slide Number Placeholder 3">
            <a:extLst>
              <a:ext uri="{FF2B5EF4-FFF2-40B4-BE49-F238E27FC236}">
                <a16:creationId xmlns:a16="http://schemas.microsoft.com/office/drawing/2014/main" id="{DFA66535-B13D-61A0-3394-5652578FD6B3}"/>
              </a:ext>
            </a:extLst>
          </p:cNvPr>
          <p:cNvSpPr>
            <a:spLocks noGrp="1"/>
          </p:cNvSpPr>
          <p:nvPr>
            <p:ph type="sldNum" sz="quarter" idx="5"/>
          </p:nvPr>
        </p:nvSpPr>
        <p:spPr/>
        <p:txBody>
          <a:bodyPr/>
          <a:lstStyle/>
          <a:p>
            <a:fld id="{DBCC7D24-0DC9-4E9C-89C0-35D79A09D337}" type="slidenum">
              <a:rPr lang="en-US" smtClean="0"/>
              <a:t>11</a:t>
            </a:fld>
            <a:endParaRPr lang="en-US" dirty="0"/>
          </a:p>
        </p:txBody>
      </p:sp>
    </p:spTree>
    <p:extLst>
      <p:ext uri="{BB962C8B-B14F-4D97-AF65-F5344CB8AC3E}">
        <p14:creationId xmlns:p14="http://schemas.microsoft.com/office/powerpoint/2010/main" val="38727363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068995-E7D4-F0FF-A2D6-BC551DFAC22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4E733C8-4742-F2AE-2172-C22C9FE79C5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815EFD5-065D-3704-26C8-E026A35DBD3D}"/>
              </a:ext>
            </a:extLst>
          </p:cNvPr>
          <p:cNvSpPr>
            <a:spLocks noGrp="1"/>
          </p:cNvSpPr>
          <p:nvPr>
            <p:ph type="body" idx="1"/>
          </p:nvPr>
        </p:nvSpPr>
        <p:spPr/>
        <p:txBody>
          <a:bodyPr/>
          <a:lstStyle/>
          <a:p>
            <a:r>
              <a:rPr lang="en-US" dirty="0"/>
              <a:t>Suicide rates steadily increase with age.</a:t>
            </a:r>
          </a:p>
        </p:txBody>
      </p:sp>
      <p:sp>
        <p:nvSpPr>
          <p:cNvPr id="4" name="Slide Number Placeholder 3">
            <a:extLst>
              <a:ext uri="{FF2B5EF4-FFF2-40B4-BE49-F238E27FC236}">
                <a16:creationId xmlns:a16="http://schemas.microsoft.com/office/drawing/2014/main" id="{2614EDED-2A66-6888-AE31-2FF1471E3573}"/>
              </a:ext>
            </a:extLst>
          </p:cNvPr>
          <p:cNvSpPr>
            <a:spLocks noGrp="1"/>
          </p:cNvSpPr>
          <p:nvPr>
            <p:ph type="sldNum" sz="quarter" idx="5"/>
          </p:nvPr>
        </p:nvSpPr>
        <p:spPr/>
        <p:txBody>
          <a:bodyPr/>
          <a:lstStyle/>
          <a:p>
            <a:fld id="{DBCC7D24-0DC9-4E9C-89C0-35D79A09D337}" type="slidenum">
              <a:rPr lang="en-US" smtClean="0"/>
              <a:t>12</a:t>
            </a:fld>
            <a:endParaRPr lang="en-US" dirty="0"/>
          </a:p>
        </p:txBody>
      </p:sp>
    </p:spTree>
    <p:extLst>
      <p:ext uri="{BB962C8B-B14F-4D97-AF65-F5344CB8AC3E}">
        <p14:creationId xmlns:p14="http://schemas.microsoft.com/office/powerpoint/2010/main" val="7318546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C32599-875E-8E2B-137B-A4A8B7DFEA4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3AA4E9-21CF-DC0C-FCCB-9F21D4805E6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691871E-E4AD-A26D-0628-3F7575E47319}"/>
              </a:ext>
            </a:extLst>
          </p:cNvPr>
          <p:cNvSpPr>
            <a:spLocks noGrp="1"/>
          </p:cNvSpPr>
          <p:nvPr>
            <p:ph type="body" idx="1"/>
          </p:nvPr>
        </p:nvSpPr>
        <p:spPr/>
        <p:txBody>
          <a:bodyPr/>
          <a:lstStyle/>
          <a:p>
            <a:r>
              <a:rPr lang="en-US" dirty="0"/>
              <a:t>More than one-fourth of suicide victims told someone their suicidal intent. More females experienced a current mental health problem, were currently undergoing mental health treatment, or had ever been treated for mental health. More females left a suicide note, had a history of suicidal thoughts, or had previously attempted suicide.</a:t>
            </a:r>
          </a:p>
        </p:txBody>
      </p:sp>
      <p:sp>
        <p:nvSpPr>
          <p:cNvPr id="4" name="Slide Number Placeholder 3">
            <a:extLst>
              <a:ext uri="{FF2B5EF4-FFF2-40B4-BE49-F238E27FC236}">
                <a16:creationId xmlns:a16="http://schemas.microsoft.com/office/drawing/2014/main" id="{8C26086A-2709-354C-D825-19720C11339C}"/>
              </a:ext>
            </a:extLst>
          </p:cNvPr>
          <p:cNvSpPr>
            <a:spLocks noGrp="1"/>
          </p:cNvSpPr>
          <p:nvPr>
            <p:ph type="sldNum" sz="quarter" idx="5"/>
          </p:nvPr>
        </p:nvSpPr>
        <p:spPr/>
        <p:txBody>
          <a:bodyPr/>
          <a:lstStyle/>
          <a:p>
            <a:fld id="{DBCC7D24-0DC9-4E9C-89C0-35D79A09D337}" type="slidenum">
              <a:rPr lang="en-US" smtClean="0"/>
              <a:t>14</a:t>
            </a:fld>
            <a:endParaRPr lang="en-US" dirty="0"/>
          </a:p>
        </p:txBody>
      </p:sp>
    </p:spTree>
    <p:extLst>
      <p:ext uri="{BB962C8B-B14F-4D97-AF65-F5344CB8AC3E}">
        <p14:creationId xmlns:p14="http://schemas.microsoft.com/office/powerpoint/2010/main" val="10679829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BCC7D24-0DC9-4E9C-89C0-35D79A09D337}" type="slidenum">
              <a:rPr lang="en-US" smtClean="0"/>
              <a:t>15</a:t>
            </a:fld>
            <a:endParaRPr lang="en-US" dirty="0"/>
          </a:p>
        </p:txBody>
      </p:sp>
    </p:spTree>
    <p:extLst>
      <p:ext uri="{BB962C8B-B14F-4D97-AF65-F5344CB8AC3E}">
        <p14:creationId xmlns:p14="http://schemas.microsoft.com/office/powerpoint/2010/main" val="67474077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2D62B3-76DC-37BC-12CA-25F8FC4D521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043D1B0-0186-39F3-B3E4-CD6707A3B4E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3FE4934-C584-F2FA-A41D-6988F9778092}"/>
              </a:ext>
            </a:extLst>
          </p:cNvPr>
          <p:cNvSpPr>
            <a:spLocks noGrp="1"/>
          </p:cNvSpPr>
          <p:nvPr>
            <p:ph type="body" idx="1"/>
          </p:nvPr>
        </p:nvSpPr>
        <p:spPr/>
        <p:txBody>
          <a:bodyPr/>
          <a:lstStyle/>
          <a:p>
            <a:r>
              <a:rPr lang="en-US" dirty="0"/>
              <a:t>North Carolina veterans are two and a half times more likely to die from suicide than non-veterans. The highest rates of suicide occurred among NC veterans ages 18-34 (81.1 per 100,000), Asian (66.8 per 100,000) and White (56.3 per 100,000), and males (51.7 per 100,000). These rates are calculated over a 10-year period (2015-2024).</a:t>
            </a:r>
          </a:p>
        </p:txBody>
      </p:sp>
      <p:sp>
        <p:nvSpPr>
          <p:cNvPr id="4" name="Slide Number Placeholder 3">
            <a:extLst>
              <a:ext uri="{FF2B5EF4-FFF2-40B4-BE49-F238E27FC236}">
                <a16:creationId xmlns:a16="http://schemas.microsoft.com/office/drawing/2014/main" id="{7EB0F71A-3FEC-6AD1-D702-985BEFDA1B22}"/>
              </a:ext>
            </a:extLst>
          </p:cNvPr>
          <p:cNvSpPr>
            <a:spLocks noGrp="1"/>
          </p:cNvSpPr>
          <p:nvPr>
            <p:ph type="sldNum" sz="quarter" idx="5"/>
          </p:nvPr>
        </p:nvSpPr>
        <p:spPr/>
        <p:txBody>
          <a:bodyPr/>
          <a:lstStyle/>
          <a:p>
            <a:fld id="{DBCC7D24-0DC9-4E9C-89C0-35D79A09D337}" type="slidenum">
              <a:rPr lang="en-US" smtClean="0"/>
              <a:t>16</a:t>
            </a:fld>
            <a:endParaRPr lang="en-US" dirty="0"/>
          </a:p>
        </p:txBody>
      </p:sp>
    </p:spTree>
    <p:extLst>
      <p:ext uri="{BB962C8B-B14F-4D97-AF65-F5344CB8AC3E}">
        <p14:creationId xmlns:p14="http://schemas.microsoft.com/office/powerpoint/2010/main" val="30230904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FE32B5-1096-21D6-0281-9F8727DCAE8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5E5D61E-57EE-6B5C-61B9-853127AB4F7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56F0035-ABE2-FDB6-6285-FB1336DA285E}"/>
              </a:ext>
            </a:extLst>
          </p:cNvPr>
          <p:cNvSpPr>
            <a:spLocks noGrp="1"/>
          </p:cNvSpPr>
          <p:nvPr>
            <p:ph type="body" idx="1"/>
          </p:nvPr>
        </p:nvSpPr>
        <p:spPr/>
        <p:txBody>
          <a:bodyPr/>
          <a:lstStyle/>
          <a:p>
            <a:r>
              <a:rPr lang="en-US" dirty="0"/>
              <a:t>Firearms were used in three-fourths of NC veteran suicides (76%) compared to a little over half of non-veteran suicides (57%). Hanging, strangulation, suffocation and poisoning were the next highest method of suicide death for both veteran and non-veteran.</a:t>
            </a:r>
          </a:p>
        </p:txBody>
      </p:sp>
      <p:sp>
        <p:nvSpPr>
          <p:cNvPr id="4" name="Slide Number Placeholder 3">
            <a:extLst>
              <a:ext uri="{FF2B5EF4-FFF2-40B4-BE49-F238E27FC236}">
                <a16:creationId xmlns:a16="http://schemas.microsoft.com/office/drawing/2014/main" id="{FADC3A27-0713-39BF-3BC3-33DDFFC1436F}"/>
              </a:ext>
            </a:extLst>
          </p:cNvPr>
          <p:cNvSpPr>
            <a:spLocks noGrp="1"/>
          </p:cNvSpPr>
          <p:nvPr>
            <p:ph type="sldNum" sz="quarter" idx="5"/>
          </p:nvPr>
        </p:nvSpPr>
        <p:spPr/>
        <p:txBody>
          <a:bodyPr/>
          <a:lstStyle/>
          <a:p>
            <a:fld id="{DBCC7D24-0DC9-4E9C-89C0-35D79A09D337}" type="slidenum">
              <a:rPr lang="en-US" smtClean="0"/>
              <a:t>17</a:t>
            </a:fld>
            <a:endParaRPr lang="en-US" dirty="0"/>
          </a:p>
        </p:txBody>
      </p:sp>
    </p:spTree>
    <p:extLst>
      <p:ext uri="{BB962C8B-B14F-4D97-AF65-F5344CB8AC3E}">
        <p14:creationId xmlns:p14="http://schemas.microsoft.com/office/powerpoint/2010/main" val="384749544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1AD508-2319-7181-68F8-2258320B271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30201E3-22EC-9499-DBFA-9C646BEE4DE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6134BDD-90A4-C212-4280-89CDFEDC6414}"/>
              </a:ext>
            </a:extLst>
          </p:cNvPr>
          <p:cNvSpPr>
            <a:spLocks noGrp="1"/>
          </p:cNvSpPr>
          <p:nvPr>
            <p:ph type="body" idx="1"/>
          </p:nvPr>
        </p:nvSpPr>
        <p:spPr/>
        <p:txBody>
          <a:bodyPr/>
          <a:lstStyle/>
          <a:p>
            <a:r>
              <a:rPr lang="en-US" dirty="0"/>
              <a:t>More than one-fourth of NC veterans and non-veterans told someone their suicidal intent. More veterans experienced a physical health problem, whereas more non-veterans experienced a current mental health problem, were currently undergoing mental health treatment, or had ever been treated for mental health. More non-veterans had a history of suicidal thoughts or had previously attempted suicide.</a:t>
            </a:r>
          </a:p>
        </p:txBody>
      </p:sp>
      <p:sp>
        <p:nvSpPr>
          <p:cNvPr id="4" name="Slide Number Placeholder 3">
            <a:extLst>
              <a:ext uri="{FF2B5EF4-FFF2-40B4-BE49-F238E27FC236}">
                <a16:creationId xmlns:a16="http://schemas.microsoft.com/office/drawing/2014/main" id="{090A6E0B-E926-78FA-A3D3-105D3E2FB405}"/>
              </a:ext>
            </a:extLst>
          </p:cNvPr>
          <p:cNvSpPr>
            <a:spLocks noGrp="1"/>
          </p:cNvSpPr>
          <p:nvPr>
            <p:ph type="sldNum" sz="quarter" idx="5"/>
          </p:nvPr>
        </p:nvSpPr>
        <p:spPr/>
        <p:txBody>
          <a:bodyPr/>
          <a:lstStyle/>
          <a:p>
            <a:fld id="{DBCC7D24-0DC9-4E9C-89C0-35D79A09D337}" type="slidenum">
              <a:rPr lang="en-US" smtClean="0"/>
              <a:t>18</a:t>
            </a:fld>
            <a:endParaRPr lang="en-US" dirty="0"/>
          </a:p>
        </p:txBody>
      </p:sp>
    </p:spTree>
    <p:extLst>
      <p:ext uri="{BB962C8B-B14F-4D97-AF65-F5344CB8AC3E}">
        <p14:creationId xmlns:p14="http://schemas.microsoft.com/office/powerpoint/2010/main" val="132228363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Almost two-thirds of North Carolina’s counties are considered rural. </a:t>
            </a:r>
          </a:p>
        </p:txBody>
      </p:sp>
      <p:sp>
        <p:nvSpPr>
          <p:cNvPr id="4" name="Slide Number Placeholder 3"/>
          <p:cNvSpPr>
            <a:spLocks noGrp="1"/>
          </p:cNvSpPr>
          <p:nvPr>
            <p:ph type="sldNum" sz="quarter" idx="5"/>
          </p:nvPr>
        </p:nvSpPr>
        <p:spPr/>
        <p:txBody>
          <a:bodyPr/>
          <a:lstStyle/>
          <a:p>
            <a:fld id="{DBCC7D24-0DC9-4E9C-89C0-35D79A09D337}" type="slidenum">
              <a:rPr lang="en-US" smtClean="0"/>
              <a:t>20</a:t>
            </a:fld>
            <a:endParaRPr lang="en-US" dirty="0"/>
          </a:p>
        </p:txBody>
      </p:sp>
    </p:spTree>
    <p:extLst>
      <p:ext uri="{BB962C8B-B14F-4D97-AF65-F5344CB8AC3E}">
        <p14:creationId xmlns:p14="http://schemas.microsoft.com/office/powerpoint/2010/main" val="126341711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9DF65F-D191-7785-57E5-8DD14C26290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864596D-0DC6-1A1F-4404-9C8E5D6E744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25242E7-3302-1312-37B5-55B39DE8E15A}"/>
              </a:ext>
            </a:extLst>
          </p:cNvPr>
          <p:cNvSpPr>
            <a:spLocks noGrp="1"/>
          </p:cNvSpPr>
          <p:nvPr>
            <p:ph type="body" idx="1"/>
          </p:nvPr>
        </p:nvSpPr>
        <p:spPr/>
        <p:txBody>
          <a:bodyPr/>
          <a:lstStyle/>
          <a:p>
            <a:r>
              <a:rPr lang="en-US" dirty="0"/>
              <a:t>The highest rates of suicide of NC residents in rural counties occurred among males (29.5 per 100,000), NH Whites (22.6 per 100,000) and NH American Indians (13.4 per 100,000), and ages 45-64 (20.9 per 100,000).</a:t>
            </a:r>
          </a:p>
          <a:p>
            <a:r>
              <a:rPr lang="en-US" dirty="0"/>
              <a:t>These rates are calculated over a 10-year period (2015-2024).</a:t>
            </a:r>
          </a:p>
        </p:txBody>
      </p:sp>
      <p:sp>
        <p:nvSpPr>
          <p:cNvPr id="4" name="Slide Number Placeholder 3">
            <a:extLst>
              <a:ext uri="{FF2B5EF4-FFF2-40B4-BE49-F238E27FC236}">
                <a16:creationId xmlns:a16="http://schemas.microsoft.com/office/drawing/2014/main" id="{DE67C82A-8176-B020-0C90-CF84A16F1CEB}"/>
              </a:ext>
            </a:extLst>
          </p:cNvPr>
          <p:cNvSpPr>
            <a:spLocks noGrp="1"/>
          </p:cNvSpPr>
          <p:nvPr>
            <p:ph type="sldNum" sz="quarter" idx="5"/>
          </p:nvPr>
        </p:nvSpPr>
        <p:spPr/>
        <p:txBody>
          <a:bodyPr/>
          <a:lstStyle/>
          <a:p>
            <a:fld id="{DBCC7D24-0DC9-4E9C-89C0-35D79A09D337}" type="slidenum">
              <a:rPr lang="en-US" smtClean="0"/>
              <a:t>21</a:t>
            </a:fld>
            <a:endParaRPr lang="en-US" dirty="0"/>
          </a:p>
        </p:txBody>
      </p:sp>
    </p:spTree>
    <p:extLst>
      <p:ext uri="{BB962C8B-B14F-4D97-AF65-F5344CB8AC3E}">
        <p14:creationId xmlns:p14="http://schemas.microsoft.com/office/powerpoint/2010/main" val="264957276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7629BD-B025-752E-AF71-C0498A9D41E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A188DD4-DC6A-912A-5D42-39B43C8E395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24FD6FB-7E89-FF64-B9EB-A5F999F64D5C}"/>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Firearms were used in more NC rural suicides (66%) compared to urban suicides (57%). Hanging, strangulation, suffocation and poisoning were the next highest method of suicide death for both rural and urban residents.</a:t>
            </a:r>
          </a:p>
        </p:txBody>
      </p:sp>
      <p:sp>
        <p:nvSpPr>
          <p:cNvPr id="4" name="Slide Number Placeholder 3">
            <a:extLst>
              <a:ext uri="{FF2B5EF4-FFF2-40B4-BE49-F238E27FC236}">
                <a16:creationId xmlns:a16="http://schemas.microsoft.com/office/drawing/2014/main" id="{4E23CB52-BFF8-3737-1B31-DF5BA3D22696}"/>
              </a:ext>
            </a:extLst>
          </p:cNvPr>
          <p:cNvSpPr>
            <a:spLocks noGrp="1"/>
          </p:cNvSpPr>
          <p:nvPr>
            <p:ph type="sldNum" sz="quarter" idx="5"/>
          </p:nvPr>
        </p:nvSpPr>
        <p:spPr/>
        <p:txBody>
          <a:bodyPr/>
          <a:lstStyle/>
          <a:p>
            <a:fld id="{DBCC7D24-0DC9-4E9C-89C0-35D79A09D337}" type="slidenum">
              <a:rPr lang="en-US" smtClean="0"/>
              <a:t>22</a:t>
            </a:fld>
            <a:endParaRPr lang="en-US" dirty="0"/>
          </a:p>
        </p:txBody>
      </p:sp>
    </p:spTree>
    <p:extLst>
      <p:ext uri="{BB962C8B-B14F-4D97-AF65-F5344CB8AC3E}">
        <p14:creationId xmlns:p14="http://schemas.microsoft.com/office/powerpoint/2010/main" val="109508583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4D678C-892B-E672-3AE6-77BDE72C1AE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2D0D0EB-B2A0-46EF-9C7A-347AAC4C04C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1D19CF2-C4C4-A235-018F-9BE0F48D987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More than one-fourth of NC rural and urban residents told someone their suicidal intent. More rural residents experienced a physical health problem, whereas more urban residents experienced a current mental health problem, were currently undergoing mental health treatment, or had ever been treated for mental health. More urban residents left a suicide note, had a history of suicidal thoughts or had previously attempted suicide.</a:t>
            </a:r>
          </a:p>
          <a:p>
            <a:endParaRPr lang="en-US" dirty="0"/>
          </a:p>
        </p:txBody>
      </p:sp>
      <p:sp>
        <p:nvSpPr>
          <p:cNvPr id="4" name="Slide Number Placeholder 3">
            <a:extLst>
              <a:ext uri="{FF2B5EF4-FFF2-40B4-BE49-F238E27FC236}">
                <a16:creationId xmlns:a16="http://schemas.microsoft.com/office/drawing/2014/main" id="{CCBAA832-31FE-D54F-57AE-FBE24B7104C5}"/>
              </a:ext>
            </a:extLst>
          </p:cNvPr>
          <p:cNvSpPr>
            <a:spLocks noGrp="1"/>
          </p:cNvSpPr>
          <p:nvPr>
            <p:ph type="sldNum" sz="quarter" idx="5"/>
          </p:nvPr>
        </p:nvSpPr>
        <p:spPr/>
        <p:txBody>
          <a:bodyPr/>
          <a:lstStyle/>
          <a:p>
            <a:fld id="{DBCC7D24-0DC9-4E9C-89C0-35D79A09D337}" type="slidenum">
              <a:rPr lang="en-US" smtClean="0"/>
              <a:t>23</a:t>
            </a:fld>
            <a:endParaRPr lang="en-US" dirty="0"/>
          </a:p>
        </p:txBody>
      </p:sp>
    </p:spTree>
    <p:extLst>
      <p:ext uri="{BB962C8B-B14F-4D97-AF65-F5344CB8AC3E}">
        <p14:creationId xmlns:p14="http://schemas.microsoft.com/office/powerpoint/2010/main" val="179987017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2025, an average of eight North Carolinians were hospitalized each day for self-inflicted injury. The number of self-inflicted injury hospitalizations in North Carolina has steadily decreased by 24% since 2016.</a:t>
            </a:r>
          </a:p>
        </p:txBody>
      </p:sp>
      <p:sp>
        <p:nvSpPr>
          <p:cNvPr id="4" name="Slide Number Placeholder 3"/>
          <p:cNvSpPr>
            <a:spLocks noGrp="1"/>
          </p:cNvSpPr>
          <p:nvPr>
            <p:ph type="sldNum" sz="quarter" idx="5"/>
          </p:nvPr>
        </p:nvSpPr>
        <p:spPr/>
        <p:txBody>
          <a:bodyPr/>
          <a:lstStyle/>
          <a:p>
            <a:fld id="{DBCC7D24-0DC9-4E9C-89C0-35D79A09D337}" type="slidenum">
              <a:rPr lang="en-US" smtClean="0"/>
              <a:t>27</a:t>
            </a:fld>
            <a:endParaRPr lang="en-US" dirty="0"/>
          </a:p>
        </p:txBody>
      </p:sp>
    </p:spTree>
    <p:extLst>
      <p:ext uri="{BB962C8B-B14F-4D97-AF65-F5344CB8AC3E}">
        <p14:creationId xmlns:p14="http://schemas.microsoft.com/office/powerpoint/2010/main" val="216029972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highest rates for self-inflicted injury hospitalizations occurred amongst female NC residents (36.7 per 100,000), NH Whites (33.3 per 100,000) and NH American Indians (31.6 per 100,000), and ages 10-18 (55.5 per 100,000).</a:t>
            </a:r>
          </a:p>
          <a:p>
            <a:r>
              <a:rPr lang="en-US" dirty="0"/>
              <a:t>These rates are calculated over a 5-year time period (2021-2025).</a:t>
            </a:r>
          </a:p>
          <a:p>
            <a:endParaRPr lang="en-US" dirty="0"/>
          </a:p>
        </p:txBody>
      </p:sp>
      <p:sp>
        <p:nvSpPr>
          <p:cNvPr id="4" name="Slide Number Placeholder 3"/>
          <p:cNvSpPr>
            <a:spLocks noGrp="1"/>
          </p:cNvSpPr>
          <p:nvPr>
            <p:ph type="sldNum" sz="quarter" idx="5"/>
          </p:nvPr>
        </p:nvSpPr>
        <p:spPr/>
        <p:txBody>
          <a:bodyPr/>
          <a:lstStyle/>
          <a:p>
            <a:fld id="{DBCC7D24-0DC9-4E9C-89C0-35D79A09D337}" type="slidenum">
              <a:rPr lang="en-US" smtClean="0"/>
              <a:t>28</a:t>
            </a:fld>
            <a:endParaRPr lang="en-US" dirty="0"/>
          </a:p>
        </p:txBody>
      </p:sp>
    </p:spTree>
    <p:extLst>
      <p:ext uri="{BB962C8B-B14F-4D97-AF65-F5344CB8AC3E}">
        <p14:creationId xmlns:p14="http://schemas.microsoft.com/office/powerpoint/2010/main" val="304531925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Nearly all female self-inflicted hospitalizations were related to poisonings (87.6%). Over three-fourths of male self-inflicted hospitalizations were related to poisonings (76.6%) followed by firearm injuries (7.5%) and cut/pierce injuries (7.0%).</a:t>
            </a:r>
          </a:p>
        </p:txBody>
      </p:sp>
      <p:sp>
        <p:nvSpPr>
          <p:cNvPr id="4" name="Slide Number Placeholder 3"/>
          <p:cNvSpPr>
            <a:spLocks noGrp="1"/>
          </p:cNvSpPr>
          <p:nvPr>
            <p:ph type="sldNum" sz="quarter" idx="5"/>
          </p:nvPr>
        </p:nvSpPr>
        <p:spPr/>
        <p:txBody>
          <a:bodyPr/>
          <a:lstStyle/>
          <a:p>
            <a:fld id="{DBCC7D24-0DC9-4E9C-89C0-35D79A09D337}" type="slidenum">
              <a:rPr lang="en-US" smtClean="0"/>
              <a:t>29</a:t>
            </a:fld>
            <a:endParaRPr lang="en-US" dirty="0"/>
          </a:p>
        </p:txBody>
      </p:sp>
    </p:spTree>
    <p:extLst>
      <p:ext uri="{BB962C8B-B14F-4D97-AF65-F5344CB8AC3E}">
        <p14:creationId xmlns:p14="http://schemas.microsoft.com/office/powerpoint/2010/main" val="4961211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Self-inflicted injury-related ED visits decreased by 8% from 2019-2020 but have since increased by 11%.</a:t>
            </a:r>
          </a:p>
        </p:txBody>
      </p:sp>
      <p:sp>
        <p:nvSpPr>
          <p:cNvPr id="4" name="Slide Number Placeholder 3"/>
          <p:cNvSpPr>
            <a:spLocks noGrp="1"/>
          </p:cNvSpPr>
          <p:nvPr>
            <p:ph type="sldNum" sz="quarter" idx="5"/>
          </p:nvPr>
        </p:nvSpPr>
        <p:spPr/>
        <p:txBody>
          <a:bodyPr/>
          <a:lstStyle/>
          <a:p>
            <a:fld id="{DBCC7D24-0DC9-4E9C-89C0-35D79A09D337}" type="slidenum">
              <a:rPr lang="en-US" smtClean="0"/>
              <a:t>31</a:t>
            </a:fld>
            <a:endParaRPr lang="en-US" dirty="0"/>
          </a:p>
        </p:txBody>
      </p:sp>
    </p:spTree>
    <p:extLst>
      <p:ext uri="{BB962C8B-B14F-4D97-AF65-F5344CB8AC3E}">
        <p14:creationId xmlns:p14="http://schemas.microsoft.com/office/powerpoint/2010/main" val="183608307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highest rates for self-inflicted injury ED visits occurred amongst female NC residents (153.2 per 100,000), Black residents (142.0 per 100,000) and Whites (116.8 per 100,000), and ages 10-18 (301.1 per 100,000).</a:t>
            </a:r>
          </a:p>
          <a:p>
            <a:r>
              <a:rPr lang="en-US" dirty="0"/>
              <a:t>These rates are calculated over a 5-year time period (2021-2025).</a:t>
            </a:r>
          </a:p>
          <a:p>
            <a:endParaRPr lang="en-US" dirty="0"/>
          </a:p>
        </p:txBody>
      </p:sp>
      <p:sp>
        <p:nvSpPr>
          <p:cNvPr id="4" name="Slide Number Placeholder 3"/>
          <p:cNvSpPr>
            <a:spLocks noGrp="1"/>
          </p:cNvSpPr>
          <p:nvPr>
            <p:ph type="sldNum" sz="quarter" idx="5"/>
          </p:nvPr>
        </p:nvSpPr>
        <p:spPr/>
        <p:txBody>
          <a:bodyPr/>
          <a:lstStyle/>
          <a:p>
            <a:fld id="{DBCC7D24-0DC9-4E9C-89C0-35D79A09D337}" type="slidenum">
              <a:rPr lang="en-US" smtClean="0"/>
              <a:t>32</a:t>
            </a:fld>
            <a:endParaRPr lang="en-US" dirty="0"/>
          </a:p>
        </p:txBody>
      </p:sp>
    </p:spTree>
    <p:extLst>
      <p:ext uri="{BB962C8B-B14F-4D97-AF65-F5344CB8AC3E}">
        <p14:creationId xmlns:p14="http://schemas.microsoft.com/office/powerpoint/2010/main" val="262266821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Most male and female self-inflicted ED visits were related to poisonings followed by cut/pierce injuries. The other mechanism category includes visits with an unspecified or other specified injury code.</a:t>
            </a:r>
          </a:p>
          <a:p>
            <a:endParaRPr lang="en-US" dirty="0"/>
          </a:p>
        </p:txBody>
      </p:sp>
      <p:sp>
        <p:nvSpPr>
          <p:cNvPr id="4" name="Slide Number Placeholder 3"/>
          <p:cNvSpPr>
            <a:spLocks noGrp="1"/>
          </p:cNvSpPr>
          <p:nvPr>
            <p:ph type="sldNum" sz="quarter" idx="5"/>
          </p:nvPr>
        </p:nvSpPr>
        <p:spPr/>
        <p:txBody>
          <a:bodyPr/>
          <a:lstStyle/>
          <a:p>
            <a:fld id="{DBCC7D24-0DC9-4E9C-89C0-35D79A09D337}" type="slidenum">
              <a:rPr lang="en-US" smtClean="0"/>
              <a:t>33</a:t>
            </a:fld>
            <a:endParaRPr lang="en-US" dirty="0"/>
          </a:p>
        </p:txBody>
      </p:sp>
    </p:spTree>
    <p:extLst>
      <p:ext uri="{BB962C8B-B14F-4D97-AF65-F5344CB8AC3E}">
        <p14:creationId xmlns:p14="http://schemas.microsoft.com/office/powerpoint/2010/main" val="12157072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dirty="0"/>
              <a:t>In 2026, the rates of self-inflicted ED visits were highest in McDowell, Pasquotank, and Perquimans counties.</a:t>
            </a:r>
          </a:p>
        </p:txBody>
      </p:sp>
      <p:sp>
        <p:nvSpPr>
          <p:cNvPr id="4" name="Slide Number Placeholder 3"/>
          <p:cNvSpPr>
            <a:spLocks noGrp="1"/>
          </p:cNvSpPr>
          <p:nvPr>
            <p:ph type="sldNum" sz="quarter" idx="5"/>
          </p:nvPr>
        </p:nvSpPr>
        <p:spPr/>
        <p:txBody>
          <a:bodyPr/>
          <a:lstStyle/>
          <a:p>
            <a:fld id="{DBCC7D24-0DC9-4E9C-89C0-35D79A09D337}" type="slidenum">
              <a:rPr lang="en-US" smtClean="0"/>
              <a:t>34</a:t>
            </a:fld>
            <a:endParaRPr lang="en-US" dirty="0"/>
          </a:p>
        </p:txBody>
      </p:sp>
    </p:spTree>
    <p:extLst>
      <p:ext uri="{BB962C8B-B14F-4D97-AF65-F5344CB8AC3E}">
        <p14:creationId xmlns:p14="http://schemas.microsoft.com/office/powerpoint/2010/main" val="5433793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Self-inflicted injury reports are created quarterly. These reports </a:t>
            </a:r>
            <a:r>
              <a:rPr lang="en-US" dirty="0">
                <a:effectLst/>
              </a:rPr>
              <a:t>offer a comprehensive analysis of self-inflicted injuries and assess temporal trends across North Carolina EDs using data provided by NC DETECT. Provisional data are analyzed to incorporate a 3-month lag to ensure data completeness. The reports provide crucial insights into emerging patterns, demographic disparities, and potential risk factors associated with suicidal behavior. The reports inform partners, healthcare providers, and community advocates and underscores the need for evidence-based interventions focusing on promoting mental health in NC.</a:t>
            </a:r>
            <a:endParaRPr lang="en-US" dirty="0"/>
          </a:p>
        </p:txBody>
      </p:sp>
      <p:sp>
        <p:nvSpPr>
          <p:cNvPr id="4" name="Slide Number Placeholder 3"/>
          <p:cNvSpPr>
            <a:spLocks noGrp="1"/>
          </p:cNvSpPr>
          <p:nvPr>
            <p:ph type="sldNum" sz="quarter" idx="5"/>
          </p:nvPr>
        </p:nvSpPr>
        <p:spPr/>
        <p:txBody>
          <a:bodyPr/>
          <a:lstStyle/>
          <a:p>
            <a:fld id="{DBCC7D24-0DC9-4E9C-89C0-35D79A09D337}" type="slidenum">
              <a:rPr lang="en-US" smtClean="0"/>
              <a:t>35</a:t>
            </a:fld>
            <a:endParaRPr lang="en-US" dirty="0"/>
          </a:p>
        </p:txBody>
      </p:sp>
    </p:spTree>
    <p:extLst>
      <p:ext uri="{BB962C8B-B14F-4D97-AF65-F5344CB8AC3E}">
        <p14:creationId xmlns:p14="http://schemas.microsoft.com/office/powerpoint/2010/main" val="40613053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FASTER quarterly reports delve into trends of firearm-related injuries across North Carolina EDs using data provided by NC DETECT. By analyzing the incidence, demographics, and circumstances surrounding nonfatal firearm injuries, these reports provide valuable insights to partners, healthcare providers, and community advocates. These reports not only highlight the incidence of firearm-related injuries but also underscore the need for evidence-based interventions aimed at preventing such injuries and promoting safety in NC. </a:t>
            </a:r>
          </a:p>
        </p:txBody>
      </p:sp>
      <p:sp>
        <p:nvSpPr>
          <p:cNvPr id="4" name="Slide Number Placeholder 3"/>
          <p:cNvSpPr>
            <a:spLocks noGrp="1"/>
          </p:cNvSpPr>
          <p:nvPr>
            <p:ph type="sldNum" sz="quarter" idx="5"/>
          </p:nvPr>
        </p:nvSpPr>
        <p:spPr/>
        <p:txBody>
          <a:bodyPr/>
          <a:lstStyle/>
          <a:p>
            <a:fld id="{DBCC7D24-0DC9-4E9C-89C0-35D79A09D337}" type="slidenum">
              <a:rPr lang="en-US" smtClean="0"/>
              <a:t>36</a:t>
            </a:fld>
            <a:endParaRPr lang="en-US" dirty="0"/>
          </a:p>
        </p:txBody>
      </p:sp>
    </p:spTree>
    <p:extLst>
      <p:ext uri="{BB962C8B-B14F-4D97-AF65-F5344CB8AC3E}">
        <p14:creationId xmlns:p14="http://schemas.microsoft.com/office/powerpoint/2010/main" val="132863350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Behavioral Risk Factor Surveillance System, developed by the Centers for Disease Control and Prevention (CDC), is a random telephone survey of state residents aged 18 years and older. The purpose is to obtain estimates of the prevalence of personal health behaviors that contribute to morbidity and mortality. In 2024, 15% or NC adults surveyed reported experiencing frequent mental distress. Frequent mental distress is defined as experiencing 8 or more days of poor mental health in the past month. Of those who reported at least one day of poor mental or physical health, 16% said that poor health kept them from doing usual activities such as self-care, work, or recreation.</a:t>
            </a:r>
          </a:p>
        </p:txBody>
      </p:sp>
      <p:sp>
        <p:nvSpPr>
          <p:cNvPr id="4" name="Slide Number Placeholder 3"/>
          <p:cNvSpPr>
            <a:spLocks noGrp="1"/>
          </p:cNvSpPr>
          <p:nvPr>
            <p:ph type="sldNum" sz="quarter" idx="5"/>
          </p:nvPr>
        </p:nvSpPr>
        <p:spPr/>
        <p:txBody>
          <a:bodyPr/>
          <a:lstStyle/>
          <a:p>
            <a:fld id="{DBCC7D24-0DC9-4E9C-89C0-35D79A09D337}" type="slidenum">
              <a:rPr lang="en-US" smtClean="0"/>
              <a:t>37</a:t>
            </a:fld>
            <a:endParaRPr lang="en-US" dirty="0"/>
          </a:p>
        </p:txBody>
      </p:sp>
    </p:spTree>
    <p:extLst>
      <p:ext uri="{BB962C8B-B14F-4D97-AF65-F5344CB8AC3E}">
        <p14:creationId xmlns:p14="http://schemas.microsoft.com/office/powerpoint/2010/main" val="211980684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2024, 5% of NC adults surveyed reported that they were dissatisfied with life, 10% reported that they could not get the emotional or social support they needed, and 28% reported feeling socially isolated. Studies show that social isolation and loneliness can have debilitating effects on a person’s health. It is also associated with depression, anxiety, cognitive decline, and other mental, emotional, or psychological conditions.</a:t>
            </a:r>
          </a:p>
        </p:txBody>
      </p:sp>
      <p:sp>
        <p:nvSpPr>
          <p:cNvPr id="4" name="Slide Number Placeholder 3"/>
          <p:cNvSpPr>
            <a:spLocks noGrp="1"/>
          </p:cNvSpPr>
          <p:nvPr>
            <p:ph type="sldNum" sz="quarter" idx="5"/>
          </p:nvPr>
        </p:nvSpPr>
        <p:spPr/>
        <p:txBody>
          <a:bodyPr/>
          <a:lstStyle/>
          <a:p>
            <a:fld id="{DBCC7D24-0DC9-4E9C-89C0-35D79A09D337}" type="slidenum">
              <a:rPr lang="en-US" smtClean="0"/>
              <a:t>38</a:t>
            </a:fld>
            <a:endParaRPr lang="en-US" dirty="0"/>
          </a:p>
        </p:txBody>
      </p:sp>
    </p:spTree>
    <p:extLst>
      <p:ext uri="{BB962C8B-B14F-4D97-AF65-F5344CB8AC3E}">
        <p14:creationId xmlns:p14="http://schemas.microsoft.com/office/powerpoint/2010/main" val="414598777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Youth Risk Behavior Survey, developed by the CDC, is a school-based survey conducted in both middle and high schools during odd-numbered years. The purpose is to obtain prevalence estimates of youth risk behaviors that could lead to the development of adverse health conditions later in life. In 2025, 30% of NC high school students reported feeling sad or hopeless almost every day for at least two weeks in a row so that they stopped doing some usual activities. </a:t>
            </a:r>
          </a:p>
        </p:txBody>
      </p:sp>
      <p:sp>
        <p:nvSpPr>
          <p:cNvPr id="4" name="Slide Number Placeholder 3"/>
          <p:cNvSpPr>
            <a:spLocks noGrp="1"/>
          </p:cNvSpPr>
          <p:nvPr>
            <p:ph type="sldNum" sz="quarter" idx="5"/>
          </p:nvPr>
        </p:nvSpPr>
        <p:spPr/>
        <p:txBody>
          <a:bodyPr/>
          <a:lstStyle/>
          <a:p>
            <a:fld id="{DBCC7D24-0DC9-4E9C-89C0-35D79A09D337}" type="slidenum">
              <a:rPr lang="en-US" smtClean="0"/>
              <a:t>39</a:t>
            </a:fld>
            <a:endParaRPr lang="en-US" dirty="0"/>
          </a:p>
        </p:txBody>
      </p:sp>
    </p:spTree>
    <p:extLst>
      <p:ext uri="{BB962C8B-B14F-4D97-AF65-F5344CB8AC3E}">
        <p14:creationId xmlns:p14="http://schemas.microsoft.com/office/powerpoint/2010/main" val="116084295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2025, 11.4% of NC high school students reported that they seriously considered attempting suicide in the past 12 months.</a:t>
            </a:r>
          </a:p>
        </p:txBody>
      </p:sp>
      <p:sp>
        <p:nvSpPr>
          <p:cNvPr id="4" name="Slide Number Placeholder 3"/>
          <p:cNvSpPr>
            <a:spLocks noGrp="1"/>
          </p:cNvSpPr>
          <p:nvPr>
            <p:ph type="sldNum" sz="quarter" idx="5"/>
          </p:nvPr>
        </p:nvSpPr>
        <p:spPr/>
        <p:txBody>
          <a:bodyPr/>
          <a:lstStyle/>
          <a:p>
            <a:fld id="{DBCC7D24-0DC9-4E9C-89C0-35D79A09D337}" type="slidenum">
              <a:rPr lang="en-US" smtClean="0"/>
              <a:t>40</a:t>
            </a:fld>
            <a:endParaRPr lang="en-US" dirty="0"/>
          </a:p>
        </p:txBody>
      </p:sp>
    </p:spTree>
    <p:extLst>
      <p:ext uri="{BB962C8B-B14F-4D97-AF65-F5344CB8AC3E}">
        <p14:creationId xmlns:p14="http://schemas.microsoft.com/office/powerpoint/2010/main" val="312985230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2025, 10.4% of NC high school students reported that they made a suicide plan in the past 12 months.</a:t>
            </a:r>
          </a:p>
        </p:txBody>
      </p:sp>
      <p:sp>
        <p:nvSpPr>
          <p:cNvPr id="4" name="Slide Number Placeholder 3"/>
          <p:cNvSpPr>
            <a:spLocks noGrp="1"/>
          </p:cNvSpPr>
          <p:nvPr>
            <p:ph type="sldNum" sz="quarter" idx="5"/>
          </p:nvPr>
        </p:nvSpPr>
        <p:spPr/>
        <p:txBody>
          <a:bodyPr/>
          <a:lstStyle/>
          <a:p>
            <a:fld id="{DBCC7D24-0DC9-4E9C-89C0-35D79A09D337}" type="slidenum">
              <a:rPr lang="en-US" smtClean="0"/>
              <a:t>41</a:t>
            </a:fld>
            <a:endParaRPr lang="en-US" dirty="0"/>
          </a:p>
        </p:txBody>
      </p:sp>
    </p:spTree>
    <p:extLst>
      <p:ext uri="{BB962C8B-B14F-4D97-AF65-F5344CB8AC3E}">
        <p14:creationId xmlns:p14="http://schemas.microsoft.com/office/powerpoint/2010/main" val="42546740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2025, 7% of NC high school students reported making a suicide attempt in the past 12 months.</a:t>
            </a:r>
          </a:p>
        </p:txBody>
      </p:sp>
      <p:sp>
        <p:nvSpPr>
          <p:cNvPr id="4" name="Slide Number Placeholder 3"/>
          <p:cNvSpPr>
            <a:spLocks noGrp="1"/>
          </p:cNvSpPr>
          <p:nvPr>
            <p:ph type="sldNum" sz="quarter" idx="5"/>
          </p:nvPr>
        </p:nvSpPr>
        <p:spPr/>
        <p:txBody>
          <a:bodyPr/>
          <a:lstStyle/>
          <a:p>
            <a:fld id="{DBCC7D24-0DC9-4E9C-89C0-35D79A09D337}" type="slidenum">
              <a:rPr lang="en-US" smtClean="0"/>
              <a:t>42</a:t>
            </a:fld>
            <a:endParaRPr lang="en-US" dirty="0"/>
          </a:p>
        </p:txBody>
      </p:sp>
    </p:spTree>
    <p:extLst>
      <p:ext uri="{BB962C8B-B14F-4D97-AF65-F5344CB8AC3E}">
        <p14:creationId xmlns:p14="http://schemas.microsoft.com/office/powerpoint/2010/main" val="5554619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financial toll of suicide and self-inflicted injury on NC is costly, resulting in a combined cost of over $16 billion in 2024 alone. That equates to roughly $1,511 per person.</a:t>
            </a:r>
          </a:p>
        </p:txBody>
      </p:sp>
      <p:sp>
        <p:nvSpPr>
          <p:cNvPr id="4" name="Slide Number Placeholder 3"/>
          <p:cNvSpPr>
            <a:spLocks noGrp="1"/>
          </p:cNvSpPr>
          <p:nvPr>
            <p:ph type="sldNum" sz="quarter" idx="5"/>
          </p:nvPr>
        </p:nvSpPr>
        <p:spPr/>
        <p:txBody>
          <a:bodyPr/>
          <a:lstStyle/>
          <a:p>
            <a:fld id="{DBCC7D24-0DC9-4E9C-89C0-35D79A09D337}" type="slidenum">
              <a:rPr lang="en-US" smtClean="0"/>
              <a:t>43</a:t>
            </a:fld>
            <a:endParaRPr lang="en-US" dirty="0"/>
          </a:p>
        </p:txBody>
      </p:sp>
    </p:spTree>
    <p:extLst>
      <p:ext uri="{BB962C8B-B14F-4D97-AF65-F5344CB8AC3E}">
        <p14:creationId xmlns:p14="http://schemas.microsoft.com/office/powerpoint/2010/main" val="311211870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 Black Seal">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D15CBE63-B4CC-ED46-B111-3AC6924C3A1B}"/>
              </a:ext>
            </a:extLst>
          </p:cNvPr>
          <p:cNvGrpSpPr/>
          <p:nvPr userDrawn="1"/>
        </p:nvGrpSpPr>
        <p:grpSpPr>
          <a:xfrm flipV="1">
            <a:off x="-1" y="0"/>
            <a:ext cx="1881156" cy="6858000"/>
            <a:chOff x="6734366" y="0"/>
            <a:chExt cx="1881156" cy="6858000"/>
          </a:xfrm>
        </p:grpSpPr>
        <p:pic>
          <p:nvPicPr>
            <p:cNvPr id="11" name="Picture 10">
              <a:extLst>
                <a:ext uri="{FF2B5EF4-FFF2-40B4-BE49-F238E27FC236}">
                  <a16:creationId xmlns:a16="http://schemas.microsoft.com/office/drawing/2014/main" id="{29453380-305C-084E-84AA-89398B79CA06}"/>
                </a:ext>
              </a:extLst>
            </p:cNvPr>
            <p:cNvPicPr>
              <a:picLocks noChangeAspect="1"/>
            </p:cNvPicPr>
            <p:nvPr userDrawn="1"/>
          </p:nvPicPr>
          <p:blipFill>
            <a:blip r:embed="rId2"/>
            <a:stretch>
              <a:fillRect/>
            </a:stretch>
          </p:blipFill>
          <p:spPr>
            <a:xfrm>
              <a:off x="7392203" y="0"/>
              <a:ext cx="1223319" cy="6858000"/>
            </a:xfrm>
            <a:prstGeom prst="rect">
              <a:avLst/>
            </a:prstGeom>
          </p:spPr>
        </p:pic>
        <p:pic>
          <p:nvPicPr>
            <p:cNvPr id="14" name="Picture 13">
              <a:extLst>
                <a:ext uri="{FF2B5EF4-FFF2-40B4-BE49-F238E27FC236}">
                  <a16:creationId xmlns:a16="http://schemas.microsoft.com/office/drawing/2014/main" id="{02EC5402-E111-7F4F-B797-62B1ADAA11EB}"/>
                </a:ext>
              </a:extLst>
            </p:cNvPr>
            <p:cNvPicPr>
              <a:picLocks noChangeAspect="1"/>
            </p:cNvPicPr>
            <p:nvPr userDrawn="1"/>
          </p:nvPicPr>
          <p:blipFill>
            <a:blip r:embed="rId3"/>
            <a:stretch>
              <a:fillRect/>
            </a:stretch>
          </p:blipFill>
          <p:spPr>
            <a:xfrm>
              <a:off x="6734366" y="0"/>
              <a:ext cx="1189765" cy="6858000"/>
            </a:xfrm>
            <a:prstGeom prst="rect">
              <a:avLst/>
            </a:prstGeom>
          </p:spPr>
        </p:pic>
      </p:grpSp>
      <p:sp>
        <p:nvSpPr>
          <p:cNvPr id="15" name="Text Placeholder 13"/>
          <p:cNvSpPr>
            <a:spLocks noGrp="1"/>
          </p:cNvSpPr>
          <p:nvPr userDrawn="1">
            <p:ph type="body" sz="quarter" idx="10" hasCustomPrompt="1"/>
          </p:nvPr>
        </p:nvSpPr>
        <p:spPr>
          <a:xfrm>
            <a:off x="2768597" y="2051009"/>
            <a:ext cx="5774267" cy="2020824"/>
          </a:xfrm>
        </p:spPr>
        <p:txBody>
          <a:bodyPr anchor="ctr">
            <a:noAutofit/>
          </a:bodyPr>
          <a:lstStyle>
            <a:lvl1pPr marL="0" indent="0">
              <a:buNone/>
              <a:defRPr sz="2400" b="1" i="0" baseline="0">
                <a:solidFill>
                  <a:srgbClr val="17375E"/>
                </a:solidFill>
                <a:latin typeface="Arial" panose="020B0604020202020204" pitchFamily="34" charset="0"/>
                <a:ea typeface="Arial" panose="020B0604020202020204" pitchFamily="34" charset="0"/>
                <a:cs typeface="Arial" panose="020B0604020202020204" pitchFamily="34" charset="0"/>
              </a:defRPr>
            </a:lvl1pPr>
            <a:lvl2pPr marL="257175" indent="0">
              <a:buNone/>
              <a:defRPr sz="2100">
                <a:latin typeface="Franklin Gothic Demi Cond" panose="020B0706030402020204" pitchFamily="34" charset="0"/>
              </a:defRPr>
            </a:lvl2pPr>
            <a:lvl3pPr marL="514350" indent="0">
              <a:buNone/>
              <a:defRPr sz="2100">
                <a:latin typeface="Franklin Gothic Demi Cond" panose="020B0706030402020204" pitchFamily="34" charset="0"/>
              </a:defRPr>
            </a:lvl3pPr>
            <a:lvl4pPr marL="771525" indent="0">
              <a:buNone/>
              <a:defRPr sz="2100">
                <a:latin typeface="Franklin Gothic Demi Cond" panose="020B0706030402020204" pitchFamily="34" charset="0"/>
              </a:defRPr>
            </a:lvl4pPr>
            <a:lvl5pPr marL="1028700" indent="0">
              <a:buNone/>
              <a:defRPr sz="2100">
                <a:latin typeface="Franklin Gothic Demi Cond" panose="020B0706030402020204" pitchFamily="34" charset="0"/>
              </a:defRPr>
            </a:lvl5pPr>
          </a:lstStyle>
          <a:p>
            <a:pPr lvl="0"/>
            <a:r>
              <a:rPr lang="en-US" dirty="0"/>
              <a:t>Click to Add Presentation Title</a:t>
            </a:r>
          </a:p>
        </p:txBody>
      </p:sp>
      <p:sp>
        <p:nvSpPr>
          <p:cNvPr id="16" name="Text Placeholder 15"/>
          <p:cNvSpPr>
            <a:spLocks noGrp="1"/>
          </p:cNvSpPr>
          <p:nvPr userDrawn="1">
            <p:ph type="body" sz="quarter" idx="11" hasCustomPrompt="1"/>
          </p:nvPr>
        </p:nvSpPr>
        <p:spPr>
          <a:xfrm>
            <a:off x="2768597" y="4071833"/>
            <a:ext cx="5774267" cy="948752"/>
          </a:xfrm>
        </p:spPr>
        <p:txBody>
          <a:bodyPr anchor="ctr">
            <a:noAutofit/>
          </a:bodyPr>
          <a:lstStyle>
            <a:lvl1pPr marL="0" indent="0">
              <a:lnSpc>
                <a:spcPct val="100000"/>
              </a:lnSpc>
              <a:spcBef>
                <a:spcPts val="0"/>
              </a:spcBef>
              <a:buNone/>
              <a:defRPr sz="1800" b="1" i="0" baseline="0">
                <a:solidFill>
                  <a:srgbClr val="17375E"/>
                </a:solidFill>
                <a:latin typeface="Arial" panose="020B0604020202020204" pitchFamily="34" charset="0"/>
                <a:ea typeface="Arial" panose="020B0604020202020204" pitchFamily="34" charset="0"/>
                <a:cs typeface="Arial" panose="020B0604020202020204" pitchFamily="34" charset="0"/>
              </a:defRPr>
            </a:lvl1pPr>
          </a:lstStyle>
          <a:p>
            <a:pPr lvl="0"/>
            <a:r>
              <a:rPr lang="en-US" dirty="0"/>
              <a:t>Click to Add Presenter Name and Title</a:t>
            </a:r>
          </a:p>
        </p:txBody>
      </p:sp>
      <p:sp>
        <p:nvSpPr>
          <p:cNvPr id="17" name="Text Placeholder 17"/>
          <p:cNvSpPr>
            <a:spLocks noGrp="1"/>
          </p:cNvSpPr>
          <p:nvPr userDrawn="1">
            <p:ph type="body" sz="quarter" idx="12" hasCustomPrompt="1"/>
          </p:nvPr>
        </p:nvSpPr>
        <p:spPr>
          <a:xfrm>
            <a:off x="2768597" y="5020585"/>
            <a:ext cx="5774267" cy="488226"/>
          </a:xfrm>
        </p:spPr>
        <p:txBody>
          <a:bodyPr anchor="ctr">
            <a:noAutofit/>
          </a:bodyPr>
          <a:lstStyle>
            <a:lvl1pPr marL="0" indent="0">
              <a:buNone/>
              <a:defRPr sz="1500" b="1" i="0" baseline="0">
                <a:solidFill>
                  <a:srgbClr val="17375E"/>
                </a:solidFill>
                <a:latin typeface="Arial" panose="020B0604020202020204" pitchFamily="34" charset="0"/>
                <a:ea typeface="Arial" panose="020B0604020202020204" pitchFamily="34" charset="0"/>
                <a:cs typeface="Arial" panose="020B0604020202020204" pitchFamily="34" charset="0"/>
              </a:defRPr>
            </a:lvl1pPr>
          </a:lstStyle>
          <a:p>
            <a:pPr lvl="0"/>
            <a:r>
              <a:rPr lang="en-US" dirty="0"/>
              <a:t>Click to Add Date</a:t>
            </a:r>
          </a:p>
        </p:txBody>
      </p:sp>
      <p:sp>
        <p:nvSpPr>
          <p:cNvPr id="4" name="TextBox 3"/>
          <p:cNvSpPr txBox="1"/>
          <p:nvPr userDrawn="1"/>
        </p:nvSpPr>
        <p:spPr>
          <a:xfrm>
            <a:off x="2768597" y="1404678"/>
            <a:ext cx="5837764" cy="300082"/>
          </a:xfrm>
          <a:prstGeom prst="rect">
            <a:avLst/>
          </a:prstGeom>
          <a:noFill/>
        </p:spPr>
        <p:txBody>
          <a:bodyPr wrap="square" rtlCol="0">
            <a:spAutoFit/>
          </a:bodyPr>
          <a:lstStyle/>
          <a:p>
            <a:pPr lvl="0"/>
            <a:r>
              <a:rPr lang="en-US" sz="1350" b="0" i="0" dirty="0">
                <a:solidFill>
                  <a:srgbClr val="17375E"/>
                </a:solidFill>
                <a:latin typeface="Arial" panose="020B0604020202020204" pitchFamily="34" charset="0"/>
                <a:ea typeface="Gotham Book" charset="0"/>
                <a:cs typeface="Arial" panose="020B0604020202020204" pitchFamily="34" charset="0"/>
              </a:rPr>
              <a:t>NC DEPARTMENT OF HEALTH AND HUMAN SERVICES</a:t>
            </a:r>
          </a:p>
        </p:txBody>
      </p:sp>
      <p:pic>
        <p:nvPicPr>
          <p:cNvPr id="2" name="Picture 1">
            <a:extLst>
              <a:ext uri="{FF2B5EF4-FFF2-40B4-BE49-F238E27FC236}">
                <a16:creationId xmlns:a16="http://schemas.microsoft.com/office/drawing/2014/main" id="{1047EF5E-9C37-0F66-ADEC-8485DCD764D2}"/>
              </a:ext>
            </a:extLst>
          </p:cNvPr>
          <p:cNvPicPr>
            <a:picLocks noChangeAspect="1"/>
          </p:cNvPicPr>
          <p:nvPr userDrawn="1"/>
        </p:nvPicPr>
        <p:blipFill>
          <a:blip r:embed="rId4" cstate="print">
            <a:extLst>
              <a:ext uri="{28A0092B-C50C-407E-A947-70E740481C1C}">
                <a14:useLocalDpi xmlns:a14="http://schemas.microsoft.com/office/drawing/2010/main" val="0"/>
              </a:ext>
            </a:extLst>
          </a:blip>
          <a:srcRect/>
          <a:stretch/>
        </p:blipFill>
        <p:spPr>
          <a:xfrm>
            <a:off x="584684" y="483504"/>
            <a:ext cx="1901552" cy="1842348"/>
          </a:xfrm>
          <a:prstGeom prst="rect">
            <a:avLst/>
          </a:prstGeom>
        </p:spPr>
      </p:pic>
    </p:spTree>
    <p:extLst>
      <p:ext uri="{BB962C8B-B14F-4D97-AF65-F5344CB8AC3E}">
        <p14:creationId xmlns:p14="http://schemas.microsoft.com/office/powerpoint/2010/main" val="33292223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 Black Seal">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95076C68-EF58-6343-9E56-5AD2020B2605}"/>
              </a:ext>
            </a:extLst>
          </p:cNvPr>
          <p:cNvGrpSpPr/>
          <p:nvPr userDrawn="1"/>
        </p:nvGrpSpPr>
        <p:grpSpPr>
          <a:xfrm flipV="1">
            <a:off x="1" y="0"/>
            <a:ext cx="8615522" cy="6858000"/>
            <a:chOff x="0" y="817927"/>
            <a:chExt cx="8615522" cy="6040073"/>
          </a:xfrm>
        </p:grpSpPr>
        <p:pic>
          <p:nvPicPr>
            <p:cNvPr id="11" name="Picture 10">
              <a:extLst>
                <a:ext uri="{FF2B5EF4-FFF2-40B4-BE49-F238E27FC236}">
                  <a16:creationId xmlns:a16="http://schemas.microsoft.com/office/drawing/2014/main" id="{89890F9C-A5DB-2646-9CEC-6E7CC4166302}"/>
                </a:ext>
              </a:extLst>
            </p:cNvPr>
            <p:cNvPicPr>
              <a:picLocks noChangeAspect="1"/>
            </p:cNvPicPr>
            <p:nvPr userDrawn="1"/>
          </p:nvPicPr>
          <p:blipFill>
            <a:blip r:embed="rId2"/>
            <a:stretch>
              <a:fillRect/>
            </a:stretch>
          </p:blipFill>
          <p:spPr>
            <a:xfrm>
              <a:off x="7392203" y="817927"/>
              <a:ext cx="1223319" cy="6040073"/>
            </a:xfrm>
            <a:prstGeom prst="rect">
              <a:avLst/>
            </a:prstGeom>
          </p:spPr>
        </p:pic>
        <p:pic>
          <p:nvPicPr>
            <p:cNvPr id="14" name="Picture 13">
              <a:extLst>
                <a:ext uri="{FF2B5EF4-FFF2-40B4-BE49-F238E27FC236}">
                  <a16:creationId xmlns:a16="http://schemas.microsoft.com/office/drawing/2014/main" id="{4366C9A7-ABE5-C347-93C3-1B296BA730AF}"/>
                </a:ext>
              </a:extLst>
            </p:cNvPr>
            <p:cNvPicPr>
              <a:picLocks noChangeAspect="1"/>
            </p:cNvPicPr>
            <p:nvPr userDrawn="1"/>
          </p:nvPicPr>
          <p:blipFill>
            <a:blip r:embed="rId3"/>
            <a:stretch>
              <a:fillRect/>
            </a:stretch>
          </p:blipFill>
          <p:spPr>
            <a:xfrm>
              <a:off x="0" y="817927"/>
              <a:ext cx="7924132" cy="6040073"/>
            </a:xfrm>
            <a:prstGeom prst="rect">
              <a:avLst/>
            </a:prstGeom>
          </p:spPr>
        </p:pic>
      </p:grpSp>
      <p:sp>
        <p:nvSpPr>
          <p:cNvPr id="15" name="Text Placeholder 13"/>
          <p:cNvSpPr>
            <a:spLocks noGrp="1"/>
          </p:cNvSpPr>
          <p:nvPr userDrawn="1">
            <p:ph type="body" sz="quarter" idx="10" hasCustomPrompt="1"/>
          </p:nvPr>
        </p:nvSpPr>
        <p:spPr>
          <a:xfrm>
            <a:off x="625472" y="1536659"/>
            <a:ext cx="5774267" cy="2020824"/>
          </a:xfrm>
        </p:spPr>
        <p:txBody>
          <a:bodyPr anchor="t">
            <a:noAutofit/>
          </a:bodyPr>
          <a:lstStyle>
            <a:lvl1pPr marL="0" indent="0">
              <a:buNone/>
              <a:defRPr sz="2400" b="1" i="0" baseline="0">
                <a:solidFill>
                  <a:schemeClr val="bg1"/>
                </a:solidFill>
                <a:latin typeface="Arial" panose="020B0604020202020204" pitchFamily="34" charset="0"/>
                <a:ea typeface="Arial" panose="020B0604020202020204" pitchFamily="34" charset="0"/>
                <a:cs typeface="Arial" panose="020B0604020202020204" pitchFamily="34" charset="0"/>
              </a:defRPr>
            </a:lvl1pPr>
            <a:lvl2pPr marL="257175" indent="0">
              <a:buNone/>
              <a:defRPr sz="2100">
                <a:latin typeface="Franklin Gothic Demi Cond" panose="020B0706030402020204" pitchFamily="34" charset="0"/>
              </a:defRPr>
            </a:lvl2pPr>
            <a:lvl3pPr marL="514350" indent="0">
              <a:buNone/>
              <a:defRPr sz="2100">
                <a:latin typeface="Franklin Gothic Demi Cond" panose="020B0706030402020204" pitchFamily="34" charset="0"/>
              </a:defRPr>
            </a:lvl3pPr>
            <a:lvl4pPr marL="771525" indent="0">
              <a:buNone/>
              <a:defRPr sz="2100">
                <a:latin typeface="Franklin Gothic Demi Cond" panose="020B0706030402020204" pitchFamily="34" charset="0"/>
              </a:defRPr>
            </a:lvl4pPr>
            <a:lvl5pPr marL="1028700" indent="0">
              <a:buNone/>
              <a:defRPr sz="2100">
                <a:latin typeface="Franklin Gothic Demi Cond" panose="020B0706030402020204" pitchFamily="34" charset="0"/>
              </a:defRPr>
            </a:lvl5pPr>
          </a:lstStyle>
          <a:p>
            <a:pPr lvl="0"/>
            <a:r>
              <a:rPr lang="en-US" dirty="0"/>
              <a:t>Click to Add Presentation Title</a:t>
            </a:r>
          </a:p>
        </p:txBody>
      </p:sp>
      <p:sp>
        <p:nvSpPr>
          <p:cNvPr id="16" name="Text Placeholder 15"/>
          <p:cNvSpPr>
            <a:spLocks noGrp="1"/>
          </p:cNvSpPr>
          <p:nvPr userDrawn="1">
            <p:ph type="body" sz="quarter" idx="11" hasCustomPrompt="1"/>
          </p:nvPr>
        </p:nvSpPr>
        <p:spPr>
          <a:xfrm>
            <a:off x="625472" y="4757633"/>
            <a:ext cx="5774267" cy="948752"/>
          </a:xfrm>
        </p:spPr>
        <p:txBody>
          <a:bodyPr anchor="ctr">
            <a:noAutofit/>
          </a:bodyPr>
          <a:lstStyle>
            <a:lvl1pPr marL="0" indent="0">
              <a:lnSpc>
                <a:spcPct val="100000"/>
              </a:lnSpc>
              <a:spcBef>
                <a:spcPts val="0"/>
              </a:spcBef>
              <a:buNone/>
              <a:defRPr sz="1800" b="1" i="0" baseline="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pPr lvl="0"/>
            <a:r>
              <a:rPr lang="en-US" dirty="0"/>
              <a:t>Click to Add Presenter Name and Title</a:t>
            </a:r>
          </a:p>
        </p:txBody>
      </p:sp>
      <p:sp>
        <p:nvSpPr>
          <p:cNvPr id="17" name="Text Placeholder 17"/>
          <p:cNvSpPr>
            <a:spLocks noGrp="1"/>
          </p:cNvSpPr>
          <p:nvPr userDrawn="1">
            <p:ph type="body" sz="quarter" idx="12" hasCustomPrompt="1"/>
          </p:nvPr>
        </p:nvSpPr>
        <p:spPr>
          <a:xfrm>
            <a:off x="625472" y="5706385"/>
            <a:ext cx="5774267" cy="488226"/>
          </a:xfrm>
        </p:spPr>
        <p:txBody>
          <a:bodyPr anchor="ctr">
            <a:noAutofit/>
          </a:bodyPr>
          <a:lstStyle>
            <a:lvl1pPr marL="0" indent="0">
              <a:buNone/>
              <a:defRPr sz="1500" b="1" i="0" baseline="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pPr lvl="0"/>
            <a:r>
              <a:rPr lang="en-US" dirty="0"/>
              <a:t>Click to Add Date</a:t>
            </a:r>
          </a:p>
        </p:txBody>
      </p:sp>
      <p:pic>
        <p:nvPicPr>
          <p:cNvPr id="3" name="Picture 2">
            <a:extLst>
              <a:ext uri="{FF2B5EF4-FFF2-40B4-BE49-F238E27FC236}">
                <a16:creationId xmlns:a16="http://schemas.microsoft.com/office/drawing/2014/main" id="{08C9684D-0917-1728-3DB5-7439936B54AA}"/>
              </a:ext>
            </a:extLst>
          </p:cNvPr>
          <p:cNvPicPr>
            <a:picLocks noChangeAspect="1"/>
          </p:cNvPicPr>
          <p:nvPr userDrawn="1"/>
        </p:nvPicPr>
        <p:blipFill>
          <a:blip r:embed="rId4" cstate="print">
            <a:extLst>
              <a:ext uri="{28A0092B-C50C-407E-A947-70E740481C1C}">
                <a14:useLocalDpi xmlns:a14="http://schemas.microsoft.com/office/drawing/2010/main" val="0"/>
              </a:ext>
            </a:extLst>
          </a:blip>
          <a:srcRect/>
          <a:stretch/>
        </p:blipFill>
        <p:spPr>
          <a:xfrm>
            <a:off x="7110311" y="4822613"/>
            <a:ext cx="1901552" cy="1842348"/>
          </a:xfrm>
          <a:prstGeom prst="rect">
            <a:avLst/>
          </a:prstGeom>
        </p:spPr>
      </p:pic>
    </p:spTree>
    <p:extLst>
      <p:ext uri="{BB962C8B-B14F-4D97-AF65-F5344CB8AC3E}">
        <p14:creationId xmlns:p14="http://schemas.microsoft.com/office/powerpoint/2010/main" val="10809401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 Slide - Black Seal">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D415E447-67CB-38F0-7F39-21009ED2BF7B}"/>
              </a:ext>
            </a:extLst>
          </p:cNvPr>
          <p:cNvGrpSpPr/>
          <p:nvPr userDrawn="1"/>
        </p:nvGrpSpPr>
        <p:grpSpPr>
          <a:xfrm>
            <a:off x="1" y="0"/>
            <a:ext cx="8615522" cy="6858000"/>
            <a:chOff x="0" y="817927"/>
            <a:chExt cx="8615522" cy="6040073"/>
          </a:xfrm>
        </p:grpSpPr>
        <p:pic>
          <p:nvPicPr>
            <p:cNvPr id="11" name="Picture 10">
              <a:extLst>
                <a:ext uri="{FF2B5EF4-FFF2-40B4-BE49-F238E27FC236}">
                  <a16:creationId xmlns:a16="http://schemas.microsoft.com/office/drawing/2014/main" id="{F731FD75-6796-2534-1AB6-2922C3F0A7DE}"/>
                </a:ext>
              </a:extLst>
            </p:cNvPr>
            <p:cNvPicPr>
              <a:picLocks noChangeAspect="1"/>
            </p:cNvPicPr>
            <p:nvPr userDrawn="1"/>
          </p:nvPicPr>
          <p:blipFill>
            <a:blip r:embed="rId2"/>
            <a:stretch>
              <a:fillRect/>
            </a:stretch>
          </p:blipFill>
          <p:spPr>
            <a:xfrm>
              <a:off x="7392203" y="817927"/>
              <a:ext cx="1223319" cy="6040073"/>
            </a:xfrm>
            <a:prstGeom prst="rect">
              <a:avLst/>
            </a:prstGeom>
          </p:spPr>
        </p:pic>
        <p:pic>
          <p:nvPicPr>
            <p:cNvPr id="13" name="Picture 12">
              <a:extLst>
                <a:ext uri="{FF2B5EF4-FFF2-40B4-BE49-F238E27FC236}">
                  <a16:creationId xmlns:a16="http://schemas.microsoft.com/office/drawing/2014/main" id="{1845B209-2A84-9255-E14A-7DAE28C35D18}"/>
                </a:ext>
              </a:extLst>
            </p:cNvPr>
            <p:cNvPicPr>
              <a:picLocks noChangeAspect="1"/>
            </p:cNvPicPr>
            <p:nvPr userDrawn="1"/>
          </p:nvPicPr>
          <p:blipFill>
            <a:blip r:embed="rId3"/>
            <a:stretch>
              <a:fillRect/>
            </a:stretch>
          </p:blipFill>
          <p:spPr>
            <a:xfrm>
              <a:off x="0" y="817927"/>
              <a:ext cx="7924132" cy="6040073"/>
            </a:xfrm>
            <a:prstGeom prst="rect">
              <a:avLst/>
            </a:prstGeom>
          </p:spPr>
        </p:pic>
      </p:grpSp>
      <p:sp>
        <p:nvSpPr>
          <p:cNvPr id="15" name="Text Placeholder 13"/>
          <p:cNvSpPr>
            <a:spLocks noGrp="1"/>
          </p:cNvSpPr>
          <p:nvPr userDrawn="1">
            <p:ph type="body" sz="quarter" idx="10" hasCustomPrompt="1"/>
          </p:nvPr>
        </p:nvSpPr>
        <p:spPr>
          <a:xfrm>
            <a:off x="625472" y="1508084"/>
            <a:ext cx="5774267" cy="2020824"/>
          </a:xfrm>
        </p:spPr>
        <p:txBody>
          <a:bodyPr anchor="t">
            <a:noAutofit/>
          </a:bodyPr>
          <a:lstStyle>
            <a:lvl1pPr marL="0" indent="0">
              <a:buNone/>
              <a:defRPr sz="2400" b="1" i="0" baseline="0">
                <a:solidFill>
                  <a:schemeClr val="bg1"/>
                </a:solidFill>
                <a:latin typeface="Arial" panose="020B0604020202020204" pitchFamily="34" charset="0"/>
                <a:ea typeface="Arial" panose="020B0604020202020204" pitchFamily="34" charset="0"/>
                <a:cs typeface="Arial" panose="020B0604020202020204" pitchFamily="34" charset="0"/>
              </a:defRPr>
            </a:lvl1pPr>
            <a:lvl2pPr marL="257175" indent="0">
              <a:buNone/>
              <a:defRPr sz="2100">
                <a:latin typeface="Franklin Gothic Demi Cond" panose="020B0706030402020204" pitchFamily="34" charset="0"/>
              </a:defRPr>
            </a:lvl2pPr>
            <a:lvl3pPr marL="514350" indent="0">
              <a:buNone/>
              <a:defRPr sz="2100">
                <a:latin typeface="Franklin Gothic Demi Cond" panose="020B0706030402020204" pitchFamily="34" charset="0"/>
              </a:defRPr>
            </a:lvl3pPr>
            <a:lvl4pPr marL="771525" indent="0">
              <a:buNone/>
              <a:defRPr sz="2100">
                <a:latin typeface="Franklin Gothic Demi Cond" panose="020B0706030402020204" pitchFamily="34" charset="0"/>
              </a:defRPr>
            </a:lvl4pPr>
            <a:lvl5pPr marL="1028700" indent="0">
              <a:buNone/>
              <a:defRPr sz="2100">
                <a:latin typeface="Franklin Gothic Demi Cond" panose="020B0706030402020204" pitchFamily="34" charset="0"/>
              </a:defRPr>
            </a:lvl5pPr>
          </a:lstStyle>
          <a:p>
            <a:pPr lvl="0"/>
            <a:r>
              <a:rPr lang="en-US" dirty="0"/>
              <a:t>Click to Add Presentation Title</a:t>
            </a:r>
          </a:p>
        </p:txBody>
      </p:sp>
      <p:sp>
        <p:nvSpPr>
          <p:cNvPr id="16" name="Text Placeholder 15"/>
          <p:cNvSpPr>
            <a:spLocks noGrp="1"/>
          </p:cNvSpPr>
          <p:nvPr userDrawn="1">
            <p:ph type="body" sz="quarter" idx="11" hasCustomPrompt="1"/>
          </p:nvPr>
        </p:nvSpPr>
        <p:spPr>
          <a:xfrm>
            <a:off x="625472" y="4757633"/>
            <a:ext cx="5774267" cy="948752"/>
          </a:xfrm>
        </p:spPr>
        <p:txBody>
          <a:bodyPr anchor="ctr">
            <a:noAutofit/>
          </a:bodyPr>
          <a:lstStyle>
            <a:lvl1pPr marL="0" indent="0">
              <a:lnSpc>
                <a:spcPct val="100000"/>
              </a:lnSpc>
              <a:spcBef>
                <a:spcPts val="0"/>
              </a:spcBef>
              <a:buNone/>
              <a:defRPr sz="1800" b="1" i="0" baseline="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pPr lvl="0"/>
            <a:r>
              <a:rPr lang="en-US" dirty="0"/>
              <a:t>Click to Add Presenter Name and Title</a:t>
            </a:r>
          </a:p>
        </p:txBody>
      </p:sp>
      <p:sp>
        <p:nvSpPr>
          <p:cNvPr id="17" name="Text Placeholder 17"/>
          <p:cNvSpPr>
            <a:spLocks noGrp="1"/>
          </p:cNvSpPr>
          <p:nvPr userDrawn="1">
            <p:ph type="body" sz="quarter" idx="12" hasCustomPrompt="1"/>
          </p:nvPr>
        </p:nvSpPr>
        <p:spPr>
          <a:xfrm>
            <a:off x="625472" y="5706385"/>
            <a:ext cx="5774267" cy="488226"/>
          </a:xfrm>
        </p:spPr>
        <p:txBody>
          <a:bodyPr anchor="ctr">
            <a:noAutofit/>
          </a:bodyPr>
          <a:lstStyle>
            <a:lvl1pPr marL="0" indent="0">
              <a:buNone/>
              <a:defRPr sz="1500" b="1" i="0" baseline="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pPr lvl="0"/>
            <a:r>
              <a:rPr lang="en-US" dirty="0"/>
              <a:t>Click to Add Date</a:t>
            </a:r>
          </a:p>
        </p:txBody>
      </p:sp>
      <p:sp>
        <p:nvSpPr>
          <p:cNvPr id="4" name="TextBox 3"/>
          <p:cNvSpPr txBox="1"/>
          <p:nvPr userDrawn="1"/>
        </p:nvSpPr>
        <p:spPr>
          <a:xfrm>
            <a:off x="625472" y="490279"/>
            <a:ext cx="5837764" cy="300082"/>
          </a:xfrm>
          <a:prstGeom prst="rect">
            <a:avLst/>
          </a:prstGeom>
          <a:noFill/>
        </p:spPr>
        <p:txBody>
          <a:bodyPr wrap="square" rtlCol="0">
            <a:spAutoFit/>
          </a:bodyPr>
          <a:lstStyle/>
          <a:p>
            <a:pPr lvl="0"/>
            <a:r>
              <a:rPr lang="en-US" sz="1350" b="0" i="0" dirty="0">
                <a:solidFill>
                  <a:schemeClr val="bg1"/>
                </a:solidFill>
                <a:latin typeface="Arial" panose="020B0604020202020204" pitchFamily="34" charset="0"/>
                <a:ea typeface="Gotham Book" charset="0"/>
                <a:cs typeface="Arial" panose="020B0604020202020204" pitchFamily="34" charset="0"/>
              </a:rPr>
              <a:t>NC DEPARTMENT OOF HEALTH AND HUMAN SERVICES</a:t>
            </a:r>
          </a:p>
        </p:txBody>
      </p:sp>
      <p:pic>
        <p:nvPicPr>
          <p:cNvPr id="2" name="Picture 1">
            <a:extLst>
              <a:ext uri="{FF2B5EF4-FFF2-40B4-BE49-F238E27FC236}">
                <a16:creationId xmlns:a16="http://schemas.microsoft.com/office/drawing/2014/main" id="{0A312150-D23A-A682-527E-C0DD54FFDE58}"/>
              </a:ext>
            </a:extLst>
          </p:cNvPr>
          <p:cNvPicPr>
            <a:picLocks noChangeAspect="1"/>
          </p:cNvPicPr>
          <p:nvPr userDrawn="1"/>
        </p:nvPicPr>
        <p:blipFill>
          <a:blip r:embed="rId4" cstate="print">
            <a:extLst>
              <a:ext uri="{28A0092B-C50C-407E-A947-70E740481C1C}">
                <a14:useLocalDpi xmlns:a14="http://schemas.microsoft.com/office/drawing/2010/main" val="0"/>
              </a:ext>
            </a:extLst>
          </a:blip>
          <a:srcRect/>
          <a:stretch/>
        </p:blipFill>
        <p:spPr>
          <a:xfrm>
            <a:off x="7110311" y="4822613"/>
            <a:ext cx="1901552" cy="1842348"/>
          </a:xfrm>
          <a:prstGeom prst="rect">
            <a:avLst/>
          </a:prstGeom>
        </p:spPr>
      </p:pic>
    </p:spTree>
    <p:extLst>
      <p:ext uri="{BB962C8B-B14F-4D97-AF65-F5344CB8AC3E}">
        <p14:creationId xmlns:p14="http://schemas.microsoft.com/office/powerpoint/2010/main" val="5404573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Bullets">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302150" y="1913839"/>
            <a:ext cx="8563554" cy="4142629"/>
          </a:xfrm>
        </p:spPr>
        <p:txBody>
          <a:bodyPr>
            <a:noAutofit/>
          </a:bodyPr>
          <a:lstStyle>
            <a:lvl1pPr marL="171450" indent="-171450">
              <a:lnSpc>
                <a:spcPct val="100000"/>
              </a:lnSpc>
              <a:spcBef>
                <a:spcPts val="900"/>
              </a:spcBef>
              <a:defRPr sz="2100" b="1" i="0">
                <a:solidFill>
                  <a:srgbClr val="003B70"/>
                </a:solidFill>
                <a:latin typeface="Arial" panose="020B0604020202020204" pitchFamily="34" charset="0"/>
                <a:ea typeface="Arial" panose="020B0604020202020204" pitchFamily="34" charset="0"/>
                <a:cs typeface="Arial" panose="020B0604020202020204" pitchFamily="34" charset="0"/>
              </a:defRPr>
            </a:lvl1pPr>
            <a:lvl2pPr marL="432197" indent="-175022">
              <a:lnSpc>
                <a:spcPct val="100000"/>
              </a:lnSpc>
              <a:buFont typeface="Franklin Gothic Medium" panose="020B0603020102020204" pitchFamily="34" charset="0"/>
              <a:buChar char="−"/>
              <a:defRPr sz="1800" b="1" i="0">
                <a:solidFill>
                  <a:srgbClr val="003B70"/>
                </a:solidFill>
                <a:latin typeface="Arial" panose="020B0604020202020204" pitchFamily="34" charset="0"/>
                <a:ea typeface="Arial" panose="020B0604020202020204" pitchFamily="34" charset="0"/>
                <a:cs typeface="Arial" panose="020B0604020202020204" pitchFamily="34" charset="0"/>
              </a:defRPr>
            </a:lvl2pPr>
            <a:lvl3pPr marL="729854" indent="-171450">
              <a:lnSpc>
                <a:spcPct val="100000"/>
              </a:lnSpc>
              <a:defRPr sz="1500" b="1" i="0">
                <a:solidFill>
                  <a:srgbClr val="003B70"/>
                </a:solidFill>
                <a:latin typeface="Arial" panose="020B0604020202020204" pitchFamily="34" charset="0"/>
                <a:ea typeface="Arial" panose="020B0604020202020204" pitchFamily="34" charset="0"/>
                <a:cs typeface="Arial" panose="020B0604020202020204" pitchFamily="34" charset="0"/>
              </a:defRPr>
            </a:lvl3pPr>
            <a:lvl4pPr>
              <a:defRPr>
                <a:latin typeface="Franklin Gothic Medium" panose="020B0603020102020204" pitchFamily="34" charset="0"/>
              </a:defRPr>
            </a:lvl4pPr>
            <a:lvl5pPr>
              <a:defRPr>
                <a:latin typeface="Franklin Gothic Medium" panose="020B0603020102020204" pitchFamily="34" charset="0"/>
              </a:defRPr>
            </a:lvl5pPr>
          </a:lstStyle>
          <a:p>
            <a:pPr lvl="0"/>
            <a:r>
              <a:rPr lang="en-US" dirty="0"/>
              <a:t>Click to add bullets</a:t>
            </a:r>
          </a:p>
          <a:p>
            <a:pPr lvl="1"/>
            <a:r>
              <a:rPr lang="en-US" dirty="0"/>
              <a:t> Bullet 2</a:t>
            </a:r>
          </a:p>
          <a:p>
            <a:pPr lvl="2"/>
            <a:r>
              <a:rPr lang="en-US" dirty="0"/>
              <a:t>Bullet 3</a:t>
            </a:r>
          </a:p>
        </p:txBody>
      </p:sp>
      <p:sp>
        <p:nvSpPr>
          <p:cNvPr id="22" name="Slide Number Placeholder 21"/>
          <p:cNvSpPr>
            <a:spLocks noGrp="1"/>
          </p:cNvSpPr>
          <p:nvPr>
            <p:ph type="sldNum" sz="quarter" idx="14"/>
          </p:nvPr>
        </p:nvSpPr>
        <p:spPr>
          <a:xfrm>
            <a:off x="8305801" y="6603788"/>
            <a:ext cx="564098" cy="284692"/>
          </a:xfrm>
          <a:prstGeom prst="rect">
            <a:avLst/>
          </a:prstGeom>
        </p:spPr>
        <p:txBody>
          <a:bodyPr/>
          <a:lstStyle>
            <a:lvl1pPr algn="r">
              <a:defRPr sz="675" b="1" i="0">
                <a:solidFill>
                  <a:srgbClr val="003B70"/>
                </a:solidFill>
                <a:latin typeface="Arial" panose="020B0604020202020204" pitchFamily="34" charset="0"/>
                <a:ea typeface="Arial" panose="020B0604020202020204" pitchFamily="34" charset="0"/>
                <a:cs typeface="Arial" panose="020B0604020202020204" pitchFamily="34" charset="0"/>
              </a:defRPr>
            </a:lvl1pPr>
          </a:lstStyle>
          <a:p>
            <a:fld id="{11F27F3A-B3E9-41ED-AF8F-A365F10BB65F}" type="slidenum">
              <a:rPr lang="en-US" smtClean="0"/>
              <a:pPr/>
              <a:t>‹#›</a:t>
            </a:fld>
            <a:endParaRPr lang="en-US" dirty="0"/>
          </a:p>
        </p:txBody>
      </p:sp>
      <p:sp>
        <p:nvSpPr>
          <p:cNvPr id="23" name="Title 1"/>
          <p:cNvSpPr>
            <a:spLocks noGrp="1"/>
          </p:cNvSpPr>
          <p:nvPr>
            <p:ph type="title" hasCustomPrompt="1"/>
          </p:nvPr>
        </p:nvSpPr>
        <p:spPr>
          <a:xfrm>
            <a:off x="302150" y="1273757"/>
            <a:ext cx="8563554" cy="548640"/>
          </a:xfrm>
        </p:spPr>
        <p:txBody>
          <a:bodyPr anchor="t">
            <a:noAutofit/>
          </a:bodyPr>
          <a:lstStyle>
            <a:lvl1pPr algn="l">
              <a:defRPr sz="2400" b="1" i="0" baseline="0">
                <a:solidFill>
                  <a:srgbClr val="5C93D5"/>
                </a:solidFill>
                <a:latin typeface="Arial" panose="020B0604020202020204" pitchFamily="34" charset="0"/>
                <a:ea typeface="Arial" panose="020B0604020202020204" pitchFamily="34" charset="0"/>
                <a:cs typeface="Arial" panose="020B0604020202020204" pitchFamily="34" charset="0"/>
              </a:defRPr>
            </a:lvl1pPr>
          </a:lstStyle>
          <a:p>
            <a:r>
              <a:rPr lang="en-US" dirty="0"/>
              <a:t>Click to add title, 1 line max</a:t>
            </a:r>
          </a:p>
        </p:txBody>
      </p:sp>
      <p:pic>
        <p:nvPicPr>
          <p:cNvPr id="3" name="Picture 2">
            <a:extLst>
              <a:ext uri="{FF2B5EF4-FFF2-40B4-BE49-F238E27FC236}">
                <a16:creationId xmlns:a16="http://schemas.microsoft.com/office/drawing/2014/main" id="{6DF221BC-4C4B-F888-1C4B-FDB6CC66828D}"/>
              </a:ext>
            </a:extLst>
          </p:cNvPr>
          <p:cNvPicPr>
            <a:picLocks noChangeAspect="1"/>
          </p:cNvPicPr>
          <p:nvPr userDrawn="1"/>
        </p:nvPicPr>
        <p:blipFill rotWithShape="1">
          <a:blip r:embed="rId2"/>
          <a:srcRect t="26307"/>
          <a:stretch/>
        </p:blipFill>
        <p:spPr>
          <a:xfrm>
            <a:off x="0" y="0"/>
            <a:ext cx="9144000" cy="1119096"/>
          </a:xfrm>
          <a:prstGeom prst="rect">
            <a:avLst/>
          </a:prstGeom>
        </p:spPr>
      </p:pic>
      <p:sp>
        <p:nvSpPr>
          <p:cNvPr id="2" name="Text Placeholder 8">
            <a:extLst>
              <a:ext uri="{FF2B5EF4-FFF2-40B4-BE49-F238E27FC236}">
                <a16:creationId xmlns:a16="http://schemas.microsoft.com/office/drawing/2014/main" id="{F6F78C98-F9DD-AE41-8665-5193BE62F63C}"/>
              </a:ext>
            </a:extLst>
          </p:cNvPr>
          <p:cNvSpPr txBox="1">
            <a:spLocks/>
          </p:cNvSpPr>
          <p:nvPr userDrawn="1"/>
        </p:nvSpPr>
        <p:spPr>
          <a:xfrm>
            <a:off x="293209" y="6603332"/>
            <a:ext cx="7994651" cy="266700"/>
          </a:xfrm>
          <a:prstGeom prst="rect">
            <a:avLst/>
          </a:prstGeom>
        </p:spPr>
        <p:txBody>
          <a:bodyPr>
            <a:noAutofit/>
          </a:bodyPr>
          <a:lstStyle>
            <a:lvl1pPr marL="0" indent="0" algn="l" defTabSz="685800" rtl="0" eaLnBrk="1" latinLnBrk="0" hangingPunct="1">
              <a:lnSpc>
                <a:spcPct val="100000"/>
              </a:lnSpc>
              <a:spcBef>
                <a:spcPts val="0"/>
              </a:spcBef>
              <a:buFont typeface="Arial" panose="020B0604020202020204" pitchFamily="34" charset="0"/>
              <a:buNone/>
              <a:defRPr sz="900" b="0" i="0" kern="1200" baseline="0">
                <a:solidFill>
                  <a:srgbClr val="15365E"/>
                </a:solidFill>
                <a:latin typeface="Gotham Bold" charset="0"/>
                <a:ea typeface="Gotham Bold" charset="0"/>
                <a:cs typeface="Gotham Bold" charset="0"/>
              </a:defRPr>
            </a:lvl1pPr>
            <a:lvl2pPr marL="342900" indent="0" algn="l" defTabSz="685800" rtl="0" eaLnBrk="1" latinLnBrk="0" hangingPunct="1">
              <a:lnSpc>
                <a:spcPct val="90000"/>
              </a:lnSpc>
              <a:spcBef>
                <a:spcPts val="375"/>
              </a:spcBef>
              <a:buFont typeface="Arial" panose="020B0604020202020204" pitchFamily="34" charset="0"/>
              <a:buNone/>
              <a:defRPr sz="1000" b="1" i="0" kern="1200">
                <a:solidFill>
                  <a:schemeClr val="tx1"/>
                </a:solidFill>
                <a:latin typeface="Franklin Gothic Medium Cond" panose="020B0606030402020204" pitchFamily="34" charset="0"/>
                <a:ea typeface="Helvetica" charset="0"/>
                <a:cs typeface="Helvetica" charset="0"/>
              </a:defRPr>
            </a:lvl2pPr>
            <a:lvl3pPr marL="685800" indent="0" algn="l" defTabSz="685800" rtl="0" eaLnBrk="1" latinLnBrk="0" hangingPunct="1">
              <a:lnSpc>
                <a:spcPct val="90000"/>
              </a:lnSpc>
              <a:spcBef>
                <a:spcPts val="375"/>
              </a:spcBef>
              <a:buFont typeface="Arial" panose="020B0604020202020204" pitchFamily="34" charset="0"/>
              <a:buNone/>
              <a:defRPr sz="1000" b="1" i="0" kern="1200">
                <a:solidFill>
                  <a:schemeClr val="tx1"/>
                </a:solidFill>
                <a:latin typeface="Franklin Gothic Medium Cond" panose="020B0606030402020204" pitchFamily="34" charset="0"/>
                <a:ea typeface="Helvetica" charset="0"/>
                <a:cs typeface="Helvetica" charset="0"/>
              </a:defRPr>
            </a:lvl3pPr>
            <a:lvl4pPr marL="1028700" indent="0" algn="l" defTabSz="685800" rtl="0" eaLnBrk="1" latinLnBrk="0" hangingPunct="1">
              <a:lnSpc>
                <a:spcPct val="90000"/>
              </a:lnSpc>
              <a:spcBef>
                <a:spcPts val="375"/>
              </a:spcBef>
              <a:buFont typeface="Arial" panose="020B0604020202020204" pitchFamily="34" charset="0"/>
              <a:buNone/>
              <a:defRPr sz="1000" b="1" i="0" kern="1200">
                <a:solidFill>
                  <a:schemeClr val="tx1"/>
                </a:solidFill>
                <a:latin typeface="Franklin Gothic Medium Cond" panose="020B0606030402020204" pitchFamily="34" charset="0"/>
                <a:ea typeface="Helvetica" charset="0"/>
                <a:cs typeface="Helvetica" charset="0"/>
              </a:defRPr>
            </a:lvl4pPr>
            <a:lvl5pPr marL="1371600" indent="0" algn="l" defTabSz="685800" rtl="0" eaLnBrk="1" latinLnBrk="0" hangingPunct="1">
              <a:lnSpc>
                <a:spcPct val="90000"/>
              </a:lnSpc>
              <a:spcBef>
                <a:spcPts val="375"/>
              </a:spcBef>
              <a:buFont typeface="Arial" panose="020B0604020202020204" pitchFamily="34" charset="0"/>
              <a:buNone/>
              <a:defRPr sz="1000" b="1" i="0" kern="1200">
                <a:solidFill>
                  <a:schemeClr val="tx1"/>
                </a:solidFill>
                <a:latin typeface="Franklin Gothic Medium Cond" panose="020B0606030402020204" pitchFamily="34" charset="0"/>
                <a:ea typeface="Helvetica" charset="0"/>
                <a:cs typeface="Helvetica"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900" b="1" dirty="0">
                <a:solidFill>
                  <a:srgbClr val="17375E"/>
                </a:solidFill>
                <a:latin typeface="+mn-lt"/>
              </a:rPr>
              <a:t>NCDHHS, Division of Public Health </a:t>
            </a:r>
            <a:r>
              <a:rPr lang="el-GR" sz="900" b="1" dirty="0">
                <a:solidFill>
                  <a:srgbClr val="17375E"/>
                </a:solidFill>
                <a:latin typeface="+mn-lt"/>
              </a:rPr>
              <a:t>Ι</a:t>
            </a:r>
            <a:r>
              <a:rPr lang="en-US" sz="900" b="1" dirty="0">
                <a:solidFill>
                  <a:srgbClr val="17375E"/>
                </a:solidFill>
                <a:latin typeface="+mn-lt"/>
              </a:rPr>
              <a:t> Self-inflicted Injury Deaths &amp; Morbidity in North Carolina, 2024</a:t>
            </a:r>
          </a:p>
        </p:txBody>
      </p:sp>
    </p:spTree>
    <p:extLst>
      <p:ext uri="{BB962C8B-B14F-4D97-AF65-F5344CB8AC3E}">
        <p14:creationId xmlns:p14="http://schemas.microsoft.com/office/powerpoint/2010/main" val="25558829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5_Bullets">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1327868" y="1097280"/>
            <a:ext cx="7537836" cy="4937760"/>
          </a:xfrm>
        </p:spPr>
        <p:txBody>
          <a:bodyPr>
            <a:noAutofit/>
          </a:bodyPr>
          <a:lstStyle>
            <a:lvl1pPr marL="171450" indent="-171450">
              <a:lnSpc>
                <a:spcPct val="100000"/>
              </a:lnSpc>
              <a:spcBef>
                <a:spcPts val="900"/>
              </a:spcBef>
              <a:defRPr sz="2100" b="1" i="0">
                <a:solidFill>
                  <a:srgbClr val="003B70"/>
                </a:solidFill>
                <a:latin typeface="Arial" panose="020B0604020202020204" pitchFamily="34" charset="0"/>
                <a:ea typeface="Arial" panose="020B0604020202020204" pitchFamily="34" charset="0"/>
                <a:cs typeface="Arial" panose="020B0604020202020204" pitchFamily="34" charset="0"/>
              </a:defRPr>
            </a:lvl1pPr>
            <a:lvl2pPr marL="432197" indent="-175022">
              <a:lnSpc>
                <a:spcPct val="100000"/>
              </a:lnSpc>
              <a:buFont typeface="Franklin Gothic Medium" panose="020B0603020102020204" pitchFamily="34" charset="0"/>
              <a:buChar char="−"/>
              <a:defRPr sz="1800" b="1" i="0">
                <a:solidFill>
                  <a:srgbClr val="003B70"/>
                </a:solidFill>
                <a:latin typeface="Arial" panose="020B0604020202020204" pitchFamily="34" charset="0"/>
                <a:ea typeface="Arial" panose="020B0604020202020204" pitchFamily="34" charset="0"/>
                <a:cs typeface="Arial" panose="020B0604020202020204" pitchFamily="34" charset="0"/>
              </a:defRPr>
            </a:lvl2pPr>
            <a:lvl3pPr marL="729854" indent="-171450">
              <a:lnSpc>
                <a:spcPct val="100000"/>
              </a:lnSpc>
              <a:defRPr sz="1500" b="1" i="0">
                <a:solidFill>
                  <a:srgbClr val="003B70"/>
                </a:solidFill>
                <a:latin typeface="Arial" panose="020B0604020202020204" pitchFamily="34" charset="0"/>
                <a:ea typeface="Arial" panose="020B0604020202020204" pitchFamily="34" charset="0"/>
                <a:cs typeface="Arial" panose="020B0604020202020204" pitchFamily="34" charset="0"/>
              </a:defRPr>
            </a:lvl3pPr>
            <a:lvl4pPr>
              <a:defRPr>
                <a:latin typeface="Franklin Gothic Medium" panose="020B0603020102020204" pitchFamily="34" charset="0"/>
              </a:defRPr>
            </a:lvl4pPr>
            <a:lvl5pPr>
              <a:defRPr>
                <a:latin typeface="Franklin Gothic Medium" panose="020B0603020102020204" pitchFamily="34" charset="0"/>
              </a:defRPr>
            </a:lvl5pPr>
          </a:lstStyle>
          <a:p>
            <a:pPr lvl="0"/>
            <a:r>
              <a:rPr lang="en-US" dirty="0"/>
              <a:t>Click to add bullets</a:t>
            </a:r>
          </a:p>
          <a:p>
            <a:pPr lvl="1"/>
            <a:r>
              <a:rPr lang="en-US" dirty="0"/>
              <a:t> Bullet 2</a:t>
            </a:r>
          </a:p>
          <a:p>
            <a:pPr lvl="2"/>
            <a:r>
              <a:rPr lang="en-US" dirty="0"/>
              <a:t>Bullet 3</a:t>
            </a:r>
          </a:p>
        </p:txBody>
      </p:sp>
      <p:sp>
        <p:nvSpPr>
          <p:cNvPr id="5" name="Text Placeholder 4"/>
          <p:cNvSpPr>
            <a:spLocks noGrp="1"/>
          </p:cNvSpPr>
          <p:nvPr>
            <p:ph type="body" sz="quarter" idx="11" hasCustomPrompt="1"/>
          </p:nvPr>
        </p:nvSpPr>
        <p:spPr>
          <a:xfrm>
            <a:off x="1327869" y="6155643"/>
            <a:ext cx="7106911" cy="330200"/>
          </a:xfrm>
        </p:spPr>
        <p:txBody>
          <a:bodyPr anchor="b">
            <a:noAutofit/>
          </a:bodyPr>
          <a:lstStyle>
            <a:lvl1pPr marL="0" indent="0">
              <a:lnSpc>
                <a:spcPct val="100000"/>
              </a:lnSpc>
              <a:spcBef>
                <a:spcPts val="0"/>
              </a:spcBef>
              <a:buNone/>
              <a:defRPr sz="900" b="0" i="1" baseline="0">
                <a:solidFill>
                  <a:srgbClr val="003B70"/>
                </a:solidFill>
                <a:latin typeface="Arial" panose="020B0604020202020204" pitchFamily="34" charset="0"/>
                <a:ea typeface="Arial" panose="020B0604020202020204" pitchFamily="34" charset="0"/>
                <a:cs typeface="Arial" panose="020B0604020202020204" pitchFamily="34" charset="0"/>
              </a:defRPr>
            </a:lvl1pPr>
          </a:lstStyle>
          <a:p>
            <a:pPr lvl="0"/>
            <a:r>
              <a:rPr lang="en-US" dirty="0"/>
              <a:t>Click to add footnote, reference or source</a:t>
            </a:r>
          </a:p>
        </p:txBody>
      </p:sp>
      <p:sp>
        <p:nvSpPr>
          <p:cNvPr id="22" name="Slide Number Placeholder 21"/>
          <p:cNvSpPr>
            <a:spLocks noGrp="1"/>
          </p:cNvSpPr>
          <p:nvPr>
            <p:ph type="sldNum" sz="quarter" idx="14"/>
          </p:nvPr>
        </p:nvSpPr>
        <p:spPr>
          <a:xfrm>
            <a:off x="8305801" y="6603788"/>
            <a:ext cx="564098" cy="284692"/>
          </a:xfrm>
          <a:prstGeom prst="rect">
            <a:avLst/>
          </a:prstGeom>
        </p:spPr>
        <p:txBody>
          <a:bodyPr/>
          <a:lstStyle>
            <a:lvl1pPr algn="r">
              <a:defRPr sz="675" b="1" i="0">
                <a:solidFill>
                  <a:srgbClr val="003B70"/>
                </a:solidFill>
                <a:latin typeface="Arial" panose="020B0604020202020204" pitchFamily="34" charset="0"/>
                <a:ea typeface="Arial" panose="020B0604020202020204" pitchFamily="34" charset="0"/>
                <a:cs typeface="Arial" panose="020B0604020202020204" pitchFamily="34" charset="0"/>
              </a:defRPr>
            </a:lvl1pPr>
          </a:lstStyle>
          <a:p>
            <a:fld id="{11F27F3A-B3E9-41ED-AF8F-A365F10BB65F}" type="slidenum">
              <a:rPr lang="en-US" smtClean="0"/>
              <a:pPr/>
              <a:t>‹#›</a:t>
            </a:fld>
            <a:endParaRPr lang="en-US" dirty="0"/>
          </a:p>
        </p:txBody>
      </p:sp>
      <p:sp>
        <p:nvSpPr>
          <p:cNvPr id="23" name="Title 1"/>
          <p:cNvSpPr>
            <a:spLocks noGrp="1"/>
          </p:cNvSpPr>
          <p:nvPr>
            <p:ph type="title" hasCustomPrompt="1"/>
          </p:nvPr>
        </p:nvSpPr>
        <p:spPr>
          <a:xfrm>
            <a:off x="1327869" y="457200"/>
            <a:ext cx="7537836" cy="548640"/>
          </a:xfrm>
        </p:spPr>
        <p:txBody>
          <a:bodyPr anchor="t">
            <a:noAutofit/>
          </a:bodyPr>
          <a:lstStyle>
            <a:lvl1pPr algn="l">
              <a:defRPr sz="2400" b="1" i="0" baseline="0">
                <a:solidFill>
                  <a:srgbClr val="5C93D5"/>
                </a:solidFill>
                <a:latin typeface="Arial" panose="020B0604020202020204" pitchFamily="34" charset="0"/>
                <a:ea typeface="Arial" panose="020B0604020202020204" pitchFamily="34" charset="0"/>
                <a:cs typeface="Arial" panose="020B0604020202020204" pitchFamily="34" charset="0"/>
              </a:defRPr>
            </a:lvl1pPr>
          </a:lstStyle>
          <a:p>
            <a:r>
              <a:rPr lang="en-US" dirty="0"/>
              <a:t>Click to add title, 1 line max</a:t>
            </a:r>
          </a:p>
        </p:txBody>
      </p:sp>
      <p:pic>
        <p:nvPicPr>
          <p:cNvPr id="6" name="Picture 5">
            <a:extLst>
              <a:ext uri="{FF2B5EF4-FFF2-40B4-BE49-F238E27FC236}">
                <a16:creationId xmlns:a16="http://schemas.microsoft.com/office/drawing/2014/main" id="{6EF3BE3B-675C-6430-630F-9168279D8447}"/>
              </a:ext>
            </a:extLst>
          </p:cNvPr>
          <p:cNvPicPr>
            <a:picLocks noChangeAspect="1"/>
          </p:cNvPicPr>
          <p:nvPr userDrawn="1"/>
        </p:nvPicPr>
        <p:blipFill rotWithShape="1">
          <a:blip r:embed="rId2"/>
          <a:srcRect l="13568"/>
          <a:stretch/>
        </p:blipFill>
        <p:spPr>
          <a:xfrm>
            <a:off x="0" y="0"/>
            <a:ext cx="1223320" cy="6858000"/>
          </a:xfrm>
          <a:prstGeom prst="rect">
            <a:avLst/>
          </a:prstGeom>
        </p:spPr>
      </p:pic>
      <p:sp>
        <p:nvSpPr>
          <p:cNvPr id="2" name="Text Placeholder 8">
            <a:extLst>
              <a:ext uri="{FF2B5EF4-FFF2-40B4-BE49-F238E27FC236}">
                <a16:creationId xmlns:a16="http://schemas.microsoft.com/office/drawing/2014/main" id="{94801F62-D608-8AAF-74BE-AD786A2BF75B}"/>
              </a:ext>
            </a:extLst>
          </p:cNvPr>
          <p:cNvSpPr txBox="1">
            <a:spLocks/>
          </p:cNvSpPr>
          <p:nvPr userDrawn="1"/>
        </p:nvSpPr>
        <p:spPr>
          <a:xfrm>
            <a:off x="1327868" y="6621780"/>
            <a:ext cx="7994651" cy="266700"/>
          </a:xfrm>
          <a:prstGeom prst="rect">
            <a:avLst/>
          </a:prstGeom>
        </p:spPr>
        <p:txBody>
          <a:bodyPr>
            <a:noAutofit/>
          </a:bodyPr>
          <a:lstStyle>
            <a:lvl1pPr marL="0" indent="0" algn="l" defTabSz="685800" rtl="0" eaLnBrk="1" latinLnBrk="0" hangingPunct="1">
              <a:lnSpc>
                <a:spcPct val="100000"/>
              </a:lnSpc>
              <a:spcBef>
                <a:spcPts val="0"/>
              </a:spcBef>
              <a:buFont typeface="Arial" panose="020B0604020202020204" pitchFamily="34" charset="0"/>
              <a:buNone/>
              <a:defRPr sz="900" b="0" i="0" kern="1200" baseline="0">
                <a:solidFill>
                  <a:srgbClr val="15365E"/>
                </a:solidFill>
                <a:latin typeface="Gotham Bold" charset="0"/>
                <a:ea typeface="Gotham Bold" charset="0"/>
                <a:cs typeface="Gotham Bold" charset="0"/>
              </a:defRPr>
            </a:lvl1pPr>
            <a:lvl2pPr marL="342900" indent="0" algn="l" defTabSz="685800" rtl="0" eaLnBrk="1" latinLnBrk="0" hangingPunct="1">
              <a:lnSpc>
                <a:spcPct val="90000"/>
              </a:lnSpc>
              <a:spcBef>
                <a:spcPts val="375"/>
              </a:spcBef>
              <a:buFont typeface="Arial" panose="020B0604020202020204" pitchFamily="34" charset="0"/>
              <a:buNone/>
              <a:defRPr sz="1000" b="1" i="0" kern="1200">
                <a:solidFill>
                  <a:schemeClr val="tx1"/>
                </a:solidFill>
                <a:latin typeface="Franklin Gothic Medium Cond" panose="020B0606030402020204" pitchFamily="34" charset="0"/>
                <a:ea typeface="Helvetica" charset="0"/>
                <a:cs typeface="Helvetica" charset="0"/>
              </a:defRPr>
            </a:lvl2pPr>
            <a:lvl3pPr marL="685800" indent="0" algn="l" defTabSz="685800" rtl="0" eaLnBrk="1" latinLnBrk="0" hangingPunct="1">
              <a:lnSpc>
                <a:spcPct val="90000"/>
              </a:lnSpc>
              <a:spcBef>
                <a:spcPts val="375"/>
              </a:spcBef>
              <a:buFont typeface="Arial" panose="020B0604020202020204" pitchFamily="34" charset="0"/>
              <a:buNone/>
              <a:defRPr sz="1000" b="1" i="0" kern="1200">
                <a:solidFill>
                  <a:schemeClr val="tx1"/>
                </a:solidFill>
                <a:latin typeface="Franklin Gothic Medium Cond" panose="020B0606030402020204" pitchFamily="34" charset="0"/>
                <a:ea typeface="Helvetica" charset="0"/>
                <a:cs typeface="Helvetica" charset="0"/>
              </a:defRPr>
            </a:lvl3pPr>
            <a:lvl4pPr marL="1028700" indent="0" algn="l" defTabSz="685800" rtl="0" eaLnBrk="1" latinLnBrk="0" hangingPunct="1">
              <a:lnSpc>
                <a:spcPct val="90000"/>
              </a:lnSpc>
              <a:spcBef>
                <a:spcPts val="375"/>
              </a:spcBef>
              <a:buFont typeface="Arial" panose="020B0604020202020204" pitchFamily="34" charset="0"/>
              <a:buNone/>
              <a:defRPr sz="1000" b="1" i="0" kern="1200">
                <a:solidFill>
                  <a:schemeClr val="tx1"/>
                </a:solidFill>
                <a:latin typeface="Franklin Gothic Medium Cond" panose="020B0606030402020204" pitchFamily="34" charset="0"/>
                <a:ea typeface="Helvetica" charset="0"/>
                <a:cs typeface="Helvetica" charset="0"/>
              </a:defRPr>
            </a:lvl4pPr>
            <a:lvl5pPr marL="1371600" indent="0" algn="l" defTabSz="685800" rtl="0" eaLnBrk="1" latinLnBrk="0" hangingPunct="1">
              <a:lnSpc>
                <a:spcPct val="90000"/>
              </a:lnSpc>
              <a:spcBef>
                <a:spcPts val="375"/>
              </a:spcBef>
              <a:buFont typeface="Arial" panose="020B0604020202020204" pitchFamily="34" charset="0"/>
              <a:buNone/>
              <a:defRPr sz="1000" b="1" i="0" kern="1200">
                <a:solidFill>
                  <a:schemeClr val="tx1"/>
                </a:solidFill>
                <a:latin typeface="Franklin Gothic Medium Cond" panose="020B0606030402020204" pitchFamily="34" charset="0"/>
                <a:ea typeface="Helvetica" charset="0"/>
                <a:cs typeface="Helvetica"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900" b="1" dirty="0">
                <a:solidFill>
                  <a:srgbClr val="17375E"/>
                </a:solidFill>
                <a:latin typeface="+mn-lt"/>
              </a:rPr>
              <a:t>NCDHHS, Division of Public Health </a:t>
            </a:r>
            <a:r>
              <a:rPr lang="el-GR" sz="900" b="1" dirty="0">
                <a:solidFill>
                  <a:srgbClr val="17375E"/>
                </a:solidFill>
                <a:latin typeface="+mn-lt"/>
              </a:rPr>
              <a:t>Ι</a:t>
            </a:r>
            <a:r>
              <a:rPr lang="en-US" sz="900" b="1" dirty="0">
                <a:solidFill>
                  <a:srgbClr val="17375E"/>
                </a:solidFill>
                <a:latin typeface="+mn-lt"/>
              </a:rPr>
              <a:t> Self-inflicted Injury Deaths &amp; Morbidity in North Carolina, 2024</a:t>
            </a:r>
          </a:p>
        </p:txBody>
      </p:sp>
    </p:spTree>
    <p:extLst>
      <p:ext uri="{BB962C8B-B14F-4D97-AF65-F5344CB8AC3E}">
        <p14:creationId xmlns:p14="http://schemas.microsoft.com/office/powerpoint/2010/main" val="3422660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ullets">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4960917" y="1097280"/>
            <a:ext cx="3904787" cy="4937760"/>
          </a:xfrm>
        </p:spPr>
        <p:txBody>
          <a:bodyPr>
            <a:noAutofit/>
          </a:bodyPr>
          <a:lstStyle>
            <a:lvl1pPr marL="171450" indent="-171450">
              <a:lnSpc>
                <a:spcPct val="100000"/>
              </a:lnSpc>
              <a:spcBef>
                <a:spcPts val="900"/>
              </a:spcBef>
              <a:defRPr sz="2100" b="1" i="0">
                <a:solidFill>
                  <a:srgbClr val="003B70"/>
                </a:solidFill>
                <a:latin typeface="Arial" panose="020B0604020202020204" pitchFamily="34" charset="0"/>
                <a:ea typeface="Arial" panose="020B0604020202020204" pitchFamily="34" charset="0"/>
                <a:cs typeface="Arial" panose="020B0604020202020204" pitchFamily="34" charset="0"/>
              </a:defRPr>
            </a:lvl1pPr>
            <a:lvl2pPr marL="432197" indent="-175022">
              <a:lnSpc>
                <a:spcPct val="100000"/>
              </a:lnSpc>
              <a:buFont typeface="Franklin Gothic Medium" panose="020B0603020102020204" pitchFamily="34" charset="0"/>
              <a:buChar char="−"/>
              <a:defRPr sz="1800" b="1" i="0">
                <a:solidFill>
                  <a:srgbClr val="003B70"/>
                </a:solidFill>
                <a:latin typeface="Arial" panose="020B0604020202020204" pitchFamily="34" charset="0"/>
                <a:ea typeface="Arial" panose="020B0604020202020204" pitchFamily="34" charset="0"/>
                <a:cs typeface="Arial" panose="020B0604020202020204" pitchFamily="34" charset="0"/>
              </a:defRPr>
            </a:lvl2pPr>
            <a:lvl3pPr marL="729854" indent="-171450">
              <a:lnSpc>
                <a:spcPct val="100000"/>
              </a:lnSpc>
              <a:defRPr sz="1500" b="1" i="0">
                <a:solidFill>
                  <a:srgbClr val="003B70"/>
                </a:solidFill>
                <a:latin typeface="Arial" panose="020B0604020202020204" pitchFamily="34" charset="0"/>
                <a:ea typeface="Arial" panose="020B0604020202020204" pitchFamily="34" charset="0"/>
                <a:cs typeface="Arial" panose="020B0604020202020204" pitchFamily="34" charset="0"/>
              </a:defRPr>
            </a:lvl3pPr>
            <a:lvl4pPr>
              <a:defRPr>
                <a:latin typeface="Franklin Gothic Medium" panose="020B0603020102020204" pitchFamily="34" charset="0"/>
              </a:defRPr>
            </a:lvl4pPr>
            <a:lvl5pPr>
              <a:defRPr>
                <a:latin typeface="Franklin Gothic Medium" panose="020B0603020102020204" pitchFamily="34" charset="0"/>
              </a:defRPr>
            </a:lvl5pPr>
          </a:lstStyle>
          <a:p>
            <a:pPr lvl="0"/>
            <a:r>
              <a:rPr lang="en-US" dirty="0"/>
              <a:t>Click to add bullets</a:t>
            </a:r>
          </a:p>
          <a:p>
            <a:pPr lvl="1"/>
            <a:r>
              <a:rPr lang="en-US" dirty="0"/>
              <a:t> Bullet 2</a:t>
            </a:r>
          </a:p>
          <a:p>
            <a:pPr lvl="2"/>
            <a:r>
              <a:rPr lang="en-US" dirty="0"/>
              <a:t>Bullet 3</a:t>
            </a:r>
          </a:p>
        </p:txBody>
      </p:sp>
      <p:sp>
        <p:nvSpPr>
          <p:cNvPr id="5" name="Text Placeholder 4"/>
          <p:cNvSpPr>
            <a:spLocks noGrp="1"/>
          </p:cNvSpPr>
          <p:nvPr>
            <p:ph type="body" sz="quarter" idx="11" hasCustomPrompt="1"/>
          </p:nvPr>
        </p:nvSpPr>
        <p:spPr>
          <a:xfrm>
            <a:off x="4759486" y="6143824"/>
            <a:ext cx="3681557" cy="330200"/>
          </a:xfrm>
        </p:spPr>
        <p:txBody>
          <a:bodyPr anchor="b">
            <a:noAutofit/>
          </a:bodyPr>
          <a:lstStyle>
            <a:lvl1pPr marL="0" indent="0">
              <a:lnSpc>
                <a:spcPct val="100000"/>
              </a:lnSpc>
              <a:spcBef>
                <a:spcPts val="0"/>
              </a:spcBef>
              <a:buNone/>
              <a:defRPr sz="900" b="0" i="1" baseline="0">
                <a:solidFill>
                  <a:srgbClr val="003B70"/>
                </a:solidFill>
                <a:latin typeface="Arial" panose="020B0604020202020204" pitchFamily="34" charset="0"/>
                <a:ea typeface="Arial" panose="020B0604020202020204" pitchFamily="34" charset="0"/>
                <a:cs typeface="Arial" panose="020B0604020202020204" pitchFamily="34" charset="0"/>
              </a:defRPr>
            </a:lvl1pPr>
          </a:lstStyle>
          <a:p>
            <a:pPr lvl="0"/>
            <a:r>
              <a:rPr lang="en-US" dirty="0"/>
              <a:t>Click to add footnote, reference or source</a:t>
            </a:r>
          </a:p>
        </p:txBody>
      </p:sp>
      <p:sp>
        <p:nvSpPr>
          <p:cNvPr id="22" name="Slide Number Placeholder 21"/>
          <p:cNvSpPr>
            <a:spLocks noGrp="1"/>
          </p:cNvSpPr>
          <p:nvPr>
            <p:ph type="sldNum" sz="quarter" idx="14"/>
          </p:nvPr>
        </p:nvSpPr>
        <p:spPr>
          <a:xfrm>
            <a:off x="8305801" y="6603788"/>
            <a:ext cx="564098" cy="284692"/>
          </a:xfrm>
          <a:prstGeom prst="rect">
            <a:avLst/>
          </a:prstGeom>
        </p:spPr>
        <p:txBody>
          <a:bodyPr/>
          <a:lstStyle>
            <a:lvl1pPr algn="r">
              <a:defRPr sz="675" b="1" i="0">
                <a:solidFill>
                  <a:srgbClr val="003B70"/>
                </a:solidFill>
                <a:latin typeface="Arial" panose="020B0604020202020204" pitchFamily="34" charset="0"/>
                <a:ea typeface="Arial" panose="020B0604020202020204" pitchFamily="34" charset="0"/>
                <a:cs typeface="Arial" panose="020B0604020202020204" pitchFamily="34" charset="0"/>
              </a:defRPr>
            </a:lvl1pPr>
          </a:lstStyle>
          <a:p>
            <a:fld id="{11F27F3A-B3E9-41ED-AF8F-A365F10BB65F}" type="slidenum">
              <a:rPr lang="en-US" smtClean="0"/>
              <a:pPr/>
              <a:t>‹#›</a:t>
            </a:fld>
            <a:endParaRPr lang="en-US" dirty="0"/>
          </a:p>
        </p:txBody>
      </p:sp>
      <p:sp>
        <p:nvSpPr>
          <p:cNvPr id="23" name="Title 1"/>
          <p:cNvSpPr>
            <a:spLocks noGrp="1"/>
          </p:cNvSpPr>
          <p:nvPr>
            <p:ph type="title" hasCustomPrompt="1"/>
          </p:nvPr>
        </p:nvSpPr>
        <p:spPr>
          <a:xfrm>
            <a:off x="4960918" y="457200"/>
            <a:ext cx="3904787" cy="548640"/>
          </a:xfrm>
        </p:spPr>
        <p:txBody>
          <a:bodyPr anchor="t">
            <a:noAutofit/>
          </a:bodyPr>
          <a:lstStyle>
            <a:lvl1pPr algn="l">
              <a:defRPr sz="2400" b="1" i="0" baseline="0">
                <a:solidFill>
                  <a:srgbClr val="5C93D5"/>
                </a:solidFill>
                <a:latin typeface="Arial" panose="020B0604020202020204" pitchFamily="34" charset="0"/>
                <a:ea typeface="Arial" panose="020B0604020202020204" pitchFamily="34" charset="0"/>
                <a:cs typeface="Arial" panose="020B0604020202020204" pitchFamily="34" charset="0"/>
              </a:defRPr>
            </a:lvl1pPr>
          </a:lstStyle>
          <a:p>
            <a:r>
              <a:rPr lang="en-US" dirty="0"/>
              <a:t>Click to add title, 1 line max</a:t>
            </a:r>
          </a:p>
        </p:txBody>
      </p:sp>
      <p:pic>
        <p:nvPicPr>
          <p:cNvPr id="6" name="Picture 5">
            <a:extLst>
              <a:ext uri="{FF2B5EF4-FFF2-40B4-BE49-F238E27FC236}">
                <a16:creationId xmlns:a16="http://schemas.microsoft.com/office/drawing/2014/main" id="{6EF3BE3B-675C-6430-630F-9168279D8447}"/>
              </a:ext>
            </a:extLst>
          </p:cNvPr>
          <p:cNvPicPr>
            <a:picLocks noChangeAspect="1"/>
          </p:cNvPicPr>
          <p:nvPr userDrawn="1"/>
        </p:nvPicPr>
        <p:blipFill rotWithShape="1">
          <a:blip r:embed="rId2"/>
          <a:srcRect l="13568"/>
          <a:stretch/>
        </p:blipFill>
        <p:spPr>
          <a:xfrm>
            <a:off x="3464626" y="0"/>
            <a:ext cx="1223320" cy="6858000"/>
          </a:xfrm>
          <a:prstGeom prst="rect">
            <a:avLst/>
          </a:prstGeom>
        </p:spPr>
      </p:pic>
      <p:pic>
        <p:nvPicPr>
          <p:cNvPr id="2" name="Picture 1">
            <a:extLst>
              <a:ext uri="{FF2B5EF4-FFF2-40B4-BE49-F238E27FC236}">
                <a16:creationId xmlns:a16="http://schemas.microsoft.com/office/drawing/2014/main" id="{A8EFE423-D4C2-6B61-BA63-2EB1983062DB}"/>
              </a:ext>
            </a:extLst>
          </p:cNvPr>
          <p:cNvPicPr>
            <a:picLocks noChangeAspect="1"/>
          </p:cNvPicPr>
          <p:nvPr userDrawn="1"/>
        </p:nvPicPr>
        <p:blipFill rotWithShape="1">
          <a:blip r:embed="rId2"/>
          <a:srcRect l="13568" r="49989"/>
          <a:stretch/>
        </p:blipFill>
        <p:spPr>
          <a:xfrm rot="10800000">
            <a:off x="0" y="0"/>
            <a:ext cx="3464626" cy="6858000"/>
          </a:xfrm>
          <a:prstGeom prst="rect">
            <a:avLst/>
          </a:prstGeom>
        </p:spPr>
      </p:pic>
      <p:sp>
        <p:nvSpPr>
          <p:cNvPr id="3" name="Text Placeholder 3">
            <a:extLst>
              <a:ext uri="{FF2B5EF4-FFF2-40B4-BE49-F238E27FC236}">
                <a16:creationId xmlns:a16="http://schemas.microsoft.com/office/drawing/2014/main" id="{6C72F141-0BC1-B771-D9EC-0F58A0971F0A}"/>
              </a:ext>
            </a:extLst>
          </p:cNvPr>
          <p:cNvSpPr>
            <a:spLocks noGrp="1"/>
          </p:cNvSpPr>
          <p:nvPr>
            <p:ph type="body" sz="quarter" idx="15" hasCustomPrompt="1"/>
          </p:nvPr>
        </p:nvSpPr>
        <p:spPr>
          <a:xfrm>
            <a:off x="320634" y="1097280"/>
            <a:ext cx="3464628" cy="4937760"/>
          </a:xfrm>
        </p:spPr>
        <p:txBody>
          <a:bodyPr>
            <a:noAutofit/>
          </a:bodyPr>
          <a:lstStyle>
            <a:lvl1pPr marL="171450" indent="-171450">
              <a:lnSpc>
                <a:spcPct val="100000"/>
              </a:lnSpc>
              <a:spcBef>
                <a:spcPts val="900"/>
              </a:spcBef>
              <a:defRPr sz="2100" b="1" i="0">
                <a:solidFill>
                  <a:schemeClr val="bg1"/>
                </a:solidFill>
                <a:latin typeface="Arial" panose="020B0604020202020204" pitchFamily="34" charset="0"/>
                <a:ea typeface="Arial" panose="020B0604020202020204" pitchFamily="34" charset="0"/>
                <a:cs typeface="Arial" panose="020B0604020202020204" pitchFamily="34" charset="0"/>
              </a:defRPr>
            </a:lvl1pPr>
            <a:lvl2pPr marL="432197" indent="-175022">
              <a:lnSpc>
                <a:spcPct val="100000"/>
              </a:lnSpc>
              <a:buFont typeface="Franklin Gothic Medium" panose="020B0603020102020204" pitchFamily="34" charset="0"/>
              <a:buChar char="−"/>
              <a:defRPr sz="1800" b="1" i="0">
                <a:solidFill>
                  <a:schemeClr val="bg1"/>
                </a:solidFill>
                <a:latin typeface="Arial" panose="020B0604020202020204" pitchFamily="34" charset="0"/>
                <a:ea typeface="Arial" panose="020B0604020202020204" pitchFamily="34" charset="0"/>
                <a:cs typeface="Arial" panose="020B0604020202020204" pitchFamily="34" charset="0"/>
              </a:defRPr>
            </a:lvl2pPr>
            <a:lvl3pPr marL="729854" indent="-171450">
              <a:lnSpc>
                <a:spcPct val="100000"/>
              </a:lnSpc>
              <a:defRPr sz="1500" b="1" i="0">
                <a:solidFill>
                  <a:schemeClr val="bg1"/>
                </a:solidFill>
                <a:latin typeface="Arial" panose="020B0604020202020204" pitchFamily="34" charset="0"/>
                <a:ea typeface="Arial" panose="020B0604020202020204" pitchFamily="34" charset="0"/>
                <a:cs typeface="Arial" panose="020B0604020202020204" pitchFamily="34" charset="0"/>
              </a:defRPr>
            </a:lvl3pPr>
            <a:lvl4pPr>
              <a:defRPr>
                <a:latin typeface="Franklin Gothic Medium" panose="020B0603020102020204" pitchFamily="34" charset="0"/>
              </a:defRPr>
            </a:lvl4pPr>
            <a:lvl5pPr>
              <a:defRPr>
                <a:latin typeface="Franklin Gothic Medium" panose="020B0603020102020204" pitchFamily="34" charset="0"/>
              </a:defRPr>
            </a:lvl5pPr>
          </a:lstStyle>
          <a:p>
            <a:pPr lvl="0"/>
            <a:r>
              <a:rPr lang="en-US" dirty="0"/>
              <a:t>Click to add bullets</a:t>
            </a:r>
          </a:p>
          <a:p>
            <a:pPr lvl="1"/>
            <a:r>
              <a:rPr lang="en-US" dirty="0"/>
              <a:t> Bullet 2</a:t>
            </a:r>
          </a:p>
          <a:p>
            <a:pPr lvl="2"/>
            <a:r>
              <a:rPr lang="en-US" dirty="0"/>
              <a:t>Bullet 3</a:t>
            </a:r>
          </a:p>
        </p:txBody>
      </p:sp>
      <p:sp>
        <p:nvSpPr>
          <p:cNvPr id="10" name="Text Placeholder 9">
            <a:extLst>
              <a:ext uri="{FF2B5EF4-FFF2-40B4-BE49-F238E27FC236}">
                <a16:creationId xmlns:a16="http://schemas.microsoft.com/office/drawing/2014/main" id="{05B43131-B470-DCC0-7691-B817E8C45E71}"/>
              </a:ext>
            </a:extLst>
          </p:cNvPr>
          <p:cNvSpPr>
            <a:spLocks noGrp="1"/>
          </p:cNvSpPr>
          <p:nvPr>
            <p:ph type="body" sz="quarter" idx="16" hasCustomPrompt="1"/>
          </p:nvPr>
        </p:nvSpPr>
        <p:spPr>
          <a:xfrm>
            <a:off x="320675" y="457200"/>
            <a:ext cx="3463925" cy="549275"/>
          </a:xfrm>
        </p:spPr>
        <p:txBody>
          <a:bodyPr/>
          <a:lstStyle>
            <a:lvl1pPr marL="0" indent="0">
              <a:buNone/>
              <a:defRPr>
                <a:solidFill>
                  <a:schemeClr val="bg1"/>
                </a:solidFill>
              </a:defRPr>
            </a:lvl1pPr>
          </a:lstStyle>
          <a:p>
            <a:r>
              <a:rPr lang="en-US" sz="2000" dirty="0"/>
              <a:t>Click to add text</a:t>
            </a:r>
          </a:p>
        </p:txBody>
      </p:sp>
    </p:spTree>
    <p:extLst>
      <p:ext uri="{BB962C8B-B14F-4D97-AF65-F5344CB8AC3E}">
        <p14:creationId xmlns:p14="http://schemas.microsoft.com/office/powerpoint/2010/main" val="27048593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8_Bullets">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8EFE423-D4C2-6B61-BA63-2EB1983062DB}"/>
              </a:ext>
            </a:extLst>
          </p:cNvPr>
          <p:cNvPicPr>
            <a:picLocks noChangeAspect="1"/>
          </p:cNvPicPr>
          <p:nvPr userDrawn="1"/>
        </p:nvPicPr>
        <p:blipFill rotWithShape="1">
          <a:blip r:embed="rId2"/>
          <a:srcRect l="13568" r="49989"/>
          <a:stretch/>
        </p:blipFill>
        <p:spPr>
          <a:xfrm rot="10800000">
            <a:off x="-1" y="0"/>
            <a:ext cx="3152900" cy="6858000"/>
          </a:xfrm>
          <a:prstGeom prst="rect">
            <a:avLst/>
          </a:prstGeom>
        </p:spPr>
      </p:pic>
      <p:sp>
        <p:nvSpPr>
          <p:cNvPr id="4" name="Text Placeholder 3"/>
          <p:cNvSpPr>
            <a:spLocks noGrp="1"/>
          </p:cNvSpPr>
          <p:nvPr>
            <p:ph type="body" sz="quarter" idx="10" hasCustomPrompt="1"/>
          </p:nvPr>
        </p:nvSpPr>
        <p:spPr>
          <a:xfrm>
            <a:off x="320634" y="1097280"/>
            <a:ext cx="2413661" cy="4937760"/>
          </a:xfrm>
        </p:spPr>
        <p:txBody>
          <a:bodyPr>
            <a:noAutofit/>
          </a:bodyPr>
          <a:lstStyle>
            <a:lvl1pPr marL="171450" indent="-171450">
              <a:lnSpc>
                <a:spcPct val="100000"/>
              </a:lnSpc>
              <a:spcBef>
                <a:spcPts val="900"/>
              </a:spcBef>
              <a:defRPr sz="2100" b="1" i="0">
                <a:solidFill>
                  <a:schemeClr val="bg1"/>
                </a:solidFill>
                <a:latin typeface="Arial" panose="020B0604020202020204" pitchFamily="34" charset="0"/>
                <a:ea typeface="Arial" panose="020B0604020202020204" pitchFamily="34" charset="0"/>
                <a:cs typeface="Arial" panose="020B0604020202020204" pitchFamily="34" charset="0"/>
              </a:defRPr>
            </a:lvl1pPr>
            <a:lvl2pPr marL="432197" indent="-175022">
              <a:lnSpc>
                <a:spcPct val="100000"/>
              </a:lnSpc>
              <a:buFont typeface="Franklin Gothic Medium" panose="020B0603020102020204" pitchFamily="34" charset="0"/>
              <a:buChar char="−"/>
              <a:defRPr sz="1800" b="1" i="0">
                <a:solidFill>
                  <a:schemeClr val="bg1"/>
                </a:solidFill>
                <a:latin typeface="Arial" panose="020B0604020202020204" pitchFamily="34" charset="0"/>
                <a:ea typeface="Arial" panose="020B0604020202020204" pitchFamily="34" charset="0"/>
                <a:cs typeface="Arial" panose="020B0604020202020204" pitchFamily="34" charset="0"/>
              </a:defRPr>
            </a:lvl2pPr>
            <a:lvl3pPr marL="729854" indent="-171450">
              <a:lnSpc>
                <a:spcPct val="100000"/>
              </a:lnSpc>
              <a:defRPr sz="1500" b="1" i="0">
                <a:solidFill>
                  <a:schemeClr val="bg1"/>
                </a:solidFill>
                <a:latin typeface="Arial" panose="020B0604020202020204" pitchFamily="34" charset="0"/>
                <a:ea typeface="Arial" panose="020B0604020202020204" pitchFamily="34" charset="0"/>
                <a:cs typeface="Arial" panose="020B0604020202020204" pitchFamily="34" charset="0"/>
              </a:defRPr>
            </a:lvl3pPr>
            <a:lvl4pPr>
              <a:defRPr>
                <a:latin typeface="Franklin Gothic Medium" panose="020B0603020102020204" pitchFamily="34" charset="0"/>
              </a:defRPr>
            </a:lvl4pPr>
            <a:lvl5pPr>
              <a:defRPr>
                <a:latin typeface="Franklin Gothic Medium" panose="020B0603020102020204" pitchFamily="34" charset="0"/>
              </a:defRPr>
            </a:lvl5pPr>
          </a:lstStyle>
          <a:p>
            <a:pPr lvl="0"/>
            <a:r>
              <a:rPr lang="en-US" dirty="0"/>
              <a:t>Click to add bullets</a:t>
            </a:r>
          </a:p>
          <a:p>
            <a:pPr lvl="1"/>
            <a:r>
              <a:rPr lang="en-US" dirty="0"/>
              <a:t> Bullet 2</a:t>
            </a:r>
          </a:p>
          <a:p>
            <a:pPr lvl="2"/>
            <a:r>
              <a:rPr lang="en-US" dirty="0"/>
              <a:t>Bullet 3</a:t>
            </a:r>
          </a:p>
        </p:txBody>
      </p:sp>
      <p:sp>
        <p:nvSpPr>
          <p:cNvPr id="22" name="Slide Number Placeholder 21"/>
          <p:cNvSpPr>
            <a:spLocks noGrp="1"/>
          </p:cNvSpPr>
          <p:nvPr>
            <p:ph type="sldNum" sz="quarter" idx="14"/>
          </p:nvPr>
        </p:nvSpPr>
        <p:spPr>
          <a:xfrm>
            <a:off x="8305801" y="6603788"/>
            <a:ext cx="564098" cy="284692"/>
          </a:xfrm>
          <a:prstGeom prst="rect">
            <a:avLst/>
          </a:prstGeom>
        </p:spPr>
        <p:txBody>
          <a:bodyPr/>
          <a:lstStyle>
            <a:lvl1pPr algn="r">
              <a:defRPr sz="675" b="1" i="0">
                <a:solidFill>
                  <a:srgbClr val="003B70"/>
                </a:solidFill>
                <a:latin typeface="Arial" panose="020B0604020202020204" pitchFamily="34" charset="0"/>
                <a:ea typeface="Arial" panose="020B0604020202020204" pitchFamily="34" charset="0"/>
                <a:cs typeface="Arial" panose="020B0604020202020204" pitchFamily="34" charset="0"/>
              </a:defRPr>
            </a:lvl1pPr>
          </a:lstStyle>
          <a:p>
            <a:fld id="{11F27F3A-B3E9-41ED-AF8F-A365F10BB65F}" type="slidenum">
              <a:rPr lang="en-US" smtClean="0"/>
              <a:pPr/>
              <a:t>‹#›</a:t>
            </a:fld>
            <a:endParaRPr lang="en-US" dirty="0"/>
          </a:p>
        </p:txBody>
      </p:sp>
      <p:pic>
        <p:nvPicPr>
          <p:cNvPr id="6" name="Picture 5">
            <a:extLst>
              <a:ext uri="{FF2B5EF4-FFF2-40B4-BE49-F238E27FC236}">
                <a16:creationId xmlns:a16="http://schemas.microsoft.com/office/drawing/2014/main" id="{6EF3BE3B-675C-6430-630F-9168279D8447}"/>
              </a:ext>
            </a:extLst>
          </p:cNvPr>
          <p:cNvPicPr>
            <a:picLocks noChangeAspect="1"/>
          </p:cNvPicPr>
          <p:nvPr userDrawn="1"/>
        </p:nvPicPr>
        <p:blipFill rotWithShape="1">
          <a:blip r:embed="rId2"/>
          <a:srcRect l="13568"/>
          <a:stretch/>
        </p:blipFill>
        <p:spPr>
          <a:xfrm>
            <a:off x="2369128" y="0"/>
            <a:ext cx="1223320" cy="6858000"/>
          </a:xfrm>
          <a:prstGeom prst="rect">
            <a:avLst/>
          </a:prstGeom>
        </p:spPr>
      </p:pic>
      <p:sp>
        <p:nvSpPr>
          <p:cNvPr id="23" name="Title 1"/>
          <p:cNvSpPr>
            <a:spLocks noGrp="1"/>
          </p:cNvSpPr>
          <p:nvPr>
            <p:ph type="title" hasCustomPrompt="1"/>
          </p:nvPr>
        </p:nvSpPr>
        <p:spPr>
          <a:xfrm>
            <a:off x="320635" y="457200"/>
            <a:ext cx="2591789" cy="548640"/>
          </a:xfrm>
        </p:spPr>
        <p:txBody>
          <a:bodyPr anchor="t">
            <a:noAutofit/>
          </a:bodyPr>
          <a:lstStyle>
            <a:lvl1pPr algn="l">
              <a:defRPr sz="2400" b="1" i="0" baseline="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r>
              <a:rPr lang="en-US" dirty="0"/>
              <a:t>Click to add title, 1 line max</a:t>
            </a:r>
          </a:p>
        </p:txBody>
      </p:sp>
      <p:sp>
        <p:nvSpPr>
          <p:cNvPr id="3" name="Text Placeholder 3">
            <a:extLst>
              <a:ext uri="{FF2B5EF4-FFF2-40B4-BE49-F238E27FC236}">
                <a16:creationId xmlns:a16="http://schemas.microsoft.com/office/drawing/2014/main" id="{EB6DBAB4-676D-52D0-B288-5A4126010F42}"/>
              </a:ext>
            </a:extLst>
          </p:cNvPr>
          <p:cNvSpPr>
            <a:spLocks noGrp="1"/>
          </p:cNvSpPr>
          <p:nvPr>
            <p:ph type="body" sz="quarter" idx="15" hasCustomPrompt="1"/>
          </p:nvPr>
        </p:nvSpPr>
        <p:spPr>
          <a:xfrm>
            <a:off x="3867151" y="1097280"/>
            <a:ext cx="4998554" cy="4937760"/>
          </a:xfrm>
        </p:spPr>
        <p:txBody>
          <a:bodyPr>
            <a:noAutofit/>
          </a:bodyPr>
          <a:lstStyle>
            <a:lvl1pPr marL="171450" indent="-171450">
              <a:lnSpc>
                <a:spcPct val="100000"/>
              </a:lnSpc>
              <a:spcBef>
                <a:spcPts val="900"/>
              </a:spcBef>
              <a:defRPr sz="2100" b="1" i="0">
                <a:solidFill>
                  <a:srgbClr val="003B70"/>
                </a:solidFill>
                <a:latin typeface="Arial" panose="020B0604020202020204" pitchFamily="34" charset="0"/>
                <a:ea typeface="Arial" panose="020B0604020202020204" pitchFamily="34" charset="0"/>
                <a:cs typeface="Arial" panose="020B0604020202020204" pitchFamily="34" charset="0"/>
              </a:defRPr>
            </a:lvl1pPr>
            <a:lvl2pPr marL="432197" indent="-175022">
              <a:lnSpc>
                <a:spcPct val="100000"/>
              </a:lnSpc>
              <a:buFont typeface="Franklin Gothic Medium" panose="020B0603020102020204" pitchFamily="34" charset="0"/>
              <a:buChar char="−"/>
              <a:defRPr sz="1800" b="1" i="0">
                <a:solidFill>
                  <a:srgbClr val="003B70"/>
                </a:solidFill>
                <a:latin typeface="Arial" panose="020B0604020202020204" pitchFamily="34" charset="0"/>
                <a:ea typeface="Arial" panose="020B0604020202020204" pitchFamily="34" charset="0"/>
                <a:cs typeface="Arial" panose="020B0604020202020204" pitchFamily="34" charset="0"/>
              </a:defRPr>
            </a:lvl2pPr>
            <a:lvl3pPr marL="729854" indent="-171450">
              <a:lnSpc>
                <a:spcPct val="100000"/>
              </a:lnSpc>
              <a:defRPr sz="1500" b="1" i="0">
                <a:solidFill>
                  <a:srgbClr val="003B70"/>
                </a:solidFill>
                <a:latin typeface="Arial" panose="020B0604020202020204" pitchFamily="34" charset="0"/>
                <a:ea typeface="Arial" panose="020B0604020202020204" pitchFamily="34" charset="0"/>
                <a:cs typeface="Arial" panose="020B0604020202020204" pitchFamily="34" charset="0"/>
              </a:defRPr>
            </a:lvl3pPr>
            <a:lvl4pPr>
              <a:defRPr>
                <a:latin typeface="Franklin Gothic Medium" panose="020B0603020102020204" pitchFamily="34" charset="0"/>
              </a:defRPr>
            </a:lvl4pPr>
            <a:lvl5pPr>
              <a:defRPr>
                <a:latin typeface="Franklin Gothic Medium" panose="020B0603020102020204" pitchFamily="34" charset="0"/>
              </a:defRPr>
            </a:lvl5pPr>
          </a:lstStyle>
          <a:p>
            <a:pPr lvl="0"/>
            <a:r>
              <a:rPr lang="en-US" dirty="0"/>
              <a:t>Click to add bullets</a:t>
            </a:r>
          </a:p>
          <a:p>
            <a:pPr lvl="1"/>
            <a:r>
              <a:rPr lang="en-US" dirty="0"/>
              <a:t> Bullet 2</a:t>
            </a:r>
          </a:p>
          <a:p>
            <a:pPr lvl="2"/>
            <a:r>
              <a:rPr lang="en-US" dirty="0"/>
              <a:t>Bullet 3</a:t>
            </a:r>
          </a:p>
        </p:txBody>
      </p:sp>
      <p:sp>
        <p:nvSpPr>
          <p:cNvPr id="9" name="Text Placeholder 8">
            <a:extLst>
              <a:ext uri="{FF2B5EF4-FFF2-40B4-BE49-F238E27FC236}">
                <a16:creationId xmlns:a16="http://schemas.microsoft.com/office/drawing/2014/main" id="{09F63C85-42E5-E3EC-9C26-982E8B3D1BE1}"/>
              </a:ext>
            </a:extLst>
          </p:cNvPr>
          <p:cNvSpPr>
            <a:spLocks noGrp="1"/>
          </p:cNvSpPr>
          <p:nvPr>
            <p:ph type="body" sz="quarter" idx="16" hasCustomPrompt="1"/>
          </p:nvPr>
        </p:nvSpPr>
        <p:spPr>
          <a:xfrm>
            <a:off x="3867150" y="337503"/>
            <a:ext cx="4999038" cy="668337"/>
          </a:xfrm>
        </p:spPr>
        <p:txBody>
          <a:bodyPr/>
          <a:lstStyle>
            <a:lvl1pPr marL="0" indent="0">
              <a:buNone/>
              <a:defRPr sz="2400">
                <a:solidFill>
                  <a:srgbClr val="5C93D5"/>
                </a:solidFill>
              </a:defRPr>
            </a:lvl1pPr>
          </a:lstStyle>
          <a:p>
            <a:r>
              <a:rPr lang="en-US" dirty="0"/>
              <a:t>Click to add title</a:t>
            </a:r>
          </a:p>
        </p:txBody>
      </p:sp>
    </p:spTree>
    <p:extLst>
      <p:ext uri="{BB962C8B-B14F-4D97-AF65-F5344CB8AC3E}">
        <p14:creationId xmlns:p14="http://schemas.microsoft.com/office/powerpoint/2010/main" val="27936481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6_Bullets">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8EFE423-D4C2-6B61-BA63-2EB1983062DB}"/>
              </a:ext>
            </a:extLst>
          </p:cNvPr>
          <p:cNvPicPr>
            <a:picLocks noChangeAspect="1"/>
          </p:cNvPicPr>
          <p:nvPr userDrawn="1"/>
        </p:nvPicPr>
        <p:blipFill rotWithShape="1">
          <a:blip r:embed="rId2"/>
          <a:srcRect l="13568" r="49989"/>
          <a:stretch/>
        </p:blipFill>
        <p:spPr>
          <a:xfrm rot="10800000">
            <a:off x="-1" y="0"/>
            <a:ext cx="3152900" cy="6858000"/>
          </a:xfrm>
          <a:prstGeom prst="rect">
            <a:avLst/>
          </a:prstGeom>
        </p:spPr>
      </p:pic>
      <p:sp>
        <p:nvSpPr>
          <p:cNvPr id="4" name="Text Placeholder 3"/>
          <p:cNvSpPr>
            <a:spLocks noGrp="1"/>
          </p:cNvSpPr>
          <p:nvPr>
            <p:ph type="body" sz="quarter" idx="10" hasCustomPrompt="1"/>
          </p:nvPr>
        </p:nvSpPr>
        <p:spPr>
          <a:xfrm>
            <a:off x="320634" y="1097280"/>
            <a:ext cx="2413661" cy="4937760"/>
          </a:xfrm>
        </p:spPr>
        <p:txBody>
          <a:bodyPr>
            <a:noAutofit/>
          </a:bodyPr>
          <a:lstStyle>
            <a:lvl1pPr marL="171450" indent="-171450">
              <a:lnSpc>
                <a:spcPct val="100000"/>
              </a:lnSpc>
              <a:spcBef>
                <a:spcPts val="900"/>
              </a:spcBef>
              <a:defRPr sz="2100" b="1" i="0">
                <a:solidFill>
                  <a:schemeClr val="bg1"/>
                </a:solidFill>
                <a:latin typeface="Arial" panose="020B0604020202020204" pitchFamily="34" charset="0"/>
                <a:ea typeface="Arial" panose="020B0604020202020204" pitchFamily="34" charset="0"/>
                <a:cs typeface="Arial" panose="020B0604020202020204" pitchFamily="34" charset="0"/>
              </a:defRPr>
            </a:lvl1pPr>
            <a:lvl2pPr marL="432197" indent="-175022">
              <a:lnSpc>
                <a:spcPct val="100000"/>
              </a:lnSpc>
              <a:buFont typeface="Franklin Gothic Medium" panose="020B0603020102020204" pitchFamily="34" charset="0"/>
              <a:buChar char="−"/>
              <a:defRPr sz="1800" b="1" i="0">
                <a:solidFill>
                  <a:schemeClr val="bg1"/>
                </a:solidFill>
                <a:latin typeface="Arial" panose="020B0604020202020204" pitchFamily="34" charset="0"/>
                <a:ea typeface="Arial" panose="020B0604020202020204" pitchFamily="34" charset="0"/>
                <a:cs typeface="Arial" panose="020B0604020202020204" pitchFamily="34" charset="0"/>
              </a:defRPr>
            </a:lvl2pPr>
            <a:lvl3pPr marL="729854" indent="-171450">
              <a:lnSpc>
                <a:spcPct val="100000"/>
              </a:lnSpc>
              <a:defRPr sz="1500" b="1" i="0">
                <a:solidFill>
                  <a:schemeClr val="bg1"/>
                </a:solidFill>
                <a:latin typeface="Arial" panose="020B0604020202020204" pitchFamily="34" charset="0"/>
                <a:ea typeface="Arial" panose="020B0604020202020204" pitchFamily="34" charset="0"/>
                <a:cs typeface="Arial" panose="020B0604020202020204" pitchFamily="34" charset="0"/>
              </a:defRPr>
            </a:lvl3pPr>
            <a:lvl4pPr>
              <a:defRPr>
                <a:latin typeface="Franklin Gothic Medium" panose="020B0603020102020204" pitchFamily="34" charset="0"/>
              </a:defRPr>
            </a:lvl4pPr>
            <a:lvl5pPr>
              <a:defRPr>
                <a:latin typeface="Franklin Gothic Medium" panose="020B0603020102020204" pitchFamily="34" charset="0"/>
              </a:defRPr>
            </a:lvl5pPr>
          </a:lstStyle>
          <a:p>
            <a:pPr lvl="0"/>
            <a:r>
              <a:rPr lang="en-US" dirty="0"/>
              <a:t>Click to add bullets</a:t>
            </a:r>
          </a:p>
          <a:p>
            <a:pPr lvl="1"/>
            <a:r>
              <a:rPr lang="en-US" dirty="0"/>
              <a:t> Bullet 2</a:t>
            </a:r>
          </a:p>
          <a:p>
            <a:pPr lvl="2"/>
            <a:r>
              <a:rPr lang="en-US" dirty="0"/>
              <a:t>Bullet 3</a:t>
            </a:r>
          </a:p>
        </p:txBody>
      </p:sp>
      <p:sp>
        <p:nvSpPr>
          <p:cNvPr id="22" name="Slide Number Placeholder 21"/>
          <p:cNvSpPr>
            <a:spLocks noGrp="1"/>
          </p:cNvSpPr>
          <p:nvPr>
            <p:ph type="sldNum" sz="quarter" idx="14"/>
          </p:nvPr>
        </p:nvSpPr>
        <p:spPr>
          <a:xfrm>
            <a:off x="8305801" y="6603788"/>
            <a:ext cx="564098" cy="284692"/>
          </a:xfrm>
          <a:prstGeom prst="rect">
            <a:avLst/>
          </a:prstGeom>
        </p:spPr>
        <p:txBody>
          <a:bodyPr/>
          <a:lstStyle>
            <a:lvl1pPr algn="r">
              <a:defRPr sz="675" b="1" i="0">
                <a:solidFill>
                  <a:srgbClr val="003B70"/>
                </a:solidFill>
                <a:latin typeface="Arial" panose="020B0604020202020204" pitchFamily="34" charset="0"/>
                <a:ea typeface="Arial" panose="020B0604020202020204" pitchFamily="34" charset="0"/>
                <a:cs typeface="Arial" panose="020B0604020202020204" pitchFamily="34" charset="0"/>
              </a:defRPr>
            </a:lvl1pPr>
          </a:lstStyle>
          <a:p>
            <a:fld id="{11F27F3A-B3E9-41ED-AF8F-A365F10BB65F}" type="slidenum">
              <a:rPr lang="en-US" smtClean="0"/>
              <a:pPr/>
              <a:t>‹#›</a:t>
            </a:fld>
            <a:endParaRPr lang="en-US" dirty="0"/>
          </a:p>
        </p:txBody>
      </p:sp>
      <p:pic>
        <p:nvPicPr>
          <p:cNvPr id="6" name="Picture 5">
            <a:extLst>
              <a:ext uri="{FF2B5EF4-FFF2-40B4-BE49-F238E27FC236}">
                <a16:creationId xmlns:a16="http://schemas.microsoft.com/office/drawing/2014/main" id="{6EF3BE3B-675C-6430-630F-9168279D8447}"/>
              </a:ext>
            </a:extLst>
          </p:cNvPr>
          <p:cNvPicPr>
            <a:picLocks noChangeAspect="1"/>
          </p:cNvPicPr>
          <p:nvPr userDrawn="1"/>
        </p:nvPicPr>
        <p:blipFill rotWithShape="1">
          <a:blip r:embed="rId2"/>
          <a:srcRect l="13568"/>
          <a:stretch/>
        </p:blipFill>
        <p:spPr>
          <a:xfrm>
            <a:off x="2369128" y="0"/>
            <a:ext cx="1223320" cy="6858000"/>
          </a:xfrm>
          <a:prstGeom prst="rect">
            <a:avLst/>
          </a:prstGeom>
        </p:spPr>
      </p:pic>
      <p:sp>
        <p:nvSpPr>
          <p:cNvPr id="23" name="Title 1"/>
          <p:cNvSpPr>
            <a:spLocks noGrp="1"/>
          </p:cNvSpPr>
          <p:nvPr>
            <p:ph type="title" hasCustomPrompt="1"/>
          </p:nvPr>
        </p:nvSpPr>
        <p:spPr>
          <a:xfrm>
            <a:off x="320635" y="457200"/>
            <a:ext cx="2591789" cy="548640"/>
          </a:xfrm>
        </p:spPr>
        <p:txBody>
          <a:bodyPr anchor="t">
            <a:noAutofit/>
          </a:bodyPr>
          <a:lstStyle>
            <a:lvl1pPr algn="l">
              <a:defRPr sz="2400" b="1" i="0" baseline="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r>
              <a:rPr lang="en-US" dirty="0"/>
              <a:t>Click to add title, 1 line max</a:t>
            </a:r>
          </a:p>
        </p:txBody>
      </p:sp>
    </p:spTree>
    <p:extLst>
      <p:ext uri="{BB962C8B-B14F-4D97-AF65-F5344CB8AC3E}">
        <p14:creationId xmlns:p14="http://schemas.microsoft.com/office/powerpoint/2010/main" val="6603504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Bullets">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318052" y="1097280"/>
            <a:ext cx="7537836" cy="4937760"/>
          </a:xfrm>
        </p:spPr>
        <p:txBody>
          <a:bodyPr>
            <a:noAutofit/>
          </a:bodyPr>
          <a:lstStyle>
            <a:lvl1pPr marL="171450" indent="-171450">
              <a:lnSpc>
                <a:spcPct val="100000"/>
              </a:lnSpc>
              <a:spcBef>
                <a:spcPts val="900"/>
              </a:spcBef>
              <a:defRPr sz="2100" b="1" i="0">
                <a:solidFill>
                  <a:srgbClr val="003B70"/>
                </a:solidFill>
                <a:latin typeface="Arial" panose="020B0604020202020204" pitchFamily="34" charset="0"/>
                <a:ea typeface="Arial" panose="020B0604020202020204" pitchFamily="34" charset="0"/>
                <a:cs typeface="Arial" panose="020B0604020202020204" pitchFamily="34" charset="0"/>
              </a:defRPr>
            </a:lvl1pPr>
            <a:lvl2pPr marL="432197" indent="-175022">
              <a:lnSpc>
                <a:spcPct val="100000"/>
              </a:lnSpc>
              <a:buFont typeface="Franklin Gothic Medium" panose="020B0603020102020204" pitchFamily="34" charset="0"/>
              <a:buChar char="−"/>
              <a:defRPr sz="1800" b="1" i="0">
                <a:solidFill>
                  <a:srgbClr val="003B70"/>
                </a:solidFill>
                <a:latin typeface="Arial" panose="020B0604020202020204" pitchFamily="34" charset="0"/>
                <a:ea typeface="Arial" panose="020B0604020202020204" pitchFamily="34" charset="0"/>
                <a:cs typeface="Arial" panose="020B0604020202020204" pitchFamily="34" charset="0"/>
              </a:defRPr>
            </a:lvl2pPr>
            <a:lvl3pPr marL="729854" indent="-171450">
              <a:lnSpc>
                <a:spcPct val="100000"/>
              </a:lnSpc>
              <a:defRPr sz="1500" b="1" i="0">
                <a:solidFill>
                  <a:srgbClr val="003B70"/>
                </a:solidFill>
                <a:latin typeface="Arial" panose="020B0604020202020204" pitchFamily="34" charset="0"/>
                <a:ea typeface="Arial" panose="020B0604020202020204" pitchFamily="34" charset="0"/>
                <a:cs typeface="Arial" panose="020B0604020202020204" pitchFamily="34" charset="0"/>
              </a:defRPr>
            </a:lvl3pPr>
            <a:lvl4pPr>
              <a:defRPr>
                <a:latin typeface="Franklin Gothic Medium" panose="020B0603020102020204" pitchFamily="34" charset="0"/>
              </a:defRPr>
            </a:lvl4pPr>
            <a:lvl5pPr>
              <a:defRPr>
                <a:latin typeface="Franklin Gothic Medium" panose="020B0603020102020204" pitchFamily="34" charset="0"/>
              </a:defRPr>
            </a:lvl5pPr>
          </a:lstStyle>
          <a:p>
            <a:pPr lvl="0"/>
            <a:r>
              <a:rPr lang="en-US" dirty="0"/>
              <a:t>Click to add bullets</a:t>
            </a:r>
          </a:p>
          <a:p>
            <a:pPr lvl="1"/>
            <a:r>
              <a:rPr lang="en-US" dirty="0"/>
              <a:t> Bullet 2</a:t>
            </a:r>
          </a:p>
          <a:p>
            <a:pPr lvl="2"/>
            <a:r>
              <a:rPr lang="en-US" dirty="0"/>
              <a:t>Bullet 3</a:t>
            </a:r>
          </a:p>
        </p:txBody>
      </p:sp>
      <p:sp>
        <p:nvSpPr>
          <p:cNvPr id="5" name="Text Placeholder 4"/>
          <p:cNvSpPr>
            <a:spLocks noGrp="1"/>
          </p:cNvSpPr>
          <p:nvPr>
            <p:ph type="body" sz="quarter" idx="11" hasCustomPrompt="1"/>
          </p:nvPr>
        </p:nvSpPr>
        <p:spPr>
          <a:xfrm>
            <a:off x="318053" y="6155643"/>
            <a:ext cx="7106911" cy="330200"/>
          </a:xfrm>
        </p:spPr>
        <p:txBody>
          <a:bodyPr anchor="b">
            <a:noAutofit/>
          </a:bodyPr>
          <a:lstStyle>
            <a:lvl1pPr marL="0" indent="0">
              <a:lnSpc>
                <a:spcPct val="100000"/>
              </a:lnSpc>
              <a:spcBef>
                <a:spcPts val="0"/>
              </a:spcBef>
              <a:buNone/>
              <a:defRPr sz="900" b="0" i="1" baseline="0">
                <a:solidFill>
                  <a:srgbClr val="003B70"/>
                </a:solidFill>
                <a:latin typeface="Arial" panose="020B0604020202020204" pitchFamily="34" charset="0"/>
                <a:ea typeface="Arial" panose="020B0604020202020204" pitchFamily="34" charset="0"/>
                <a:cs typeface="Arial" panose="020B0604020202020204" pitchFamily="34" charset="0"/>
              </a:defRPr>
            </a:lvl1pPr>
          </a:lstStyle>
          <a:p>
            <a:pPr lvl="0"/>
            <a:r>
              <a:rPr lang="en-US" dirty="0"/>
              <a:t>Click to add footnote, reference or source</a:t>
            </a:r>
          </a:p>
        </p:txBody>
      </p:sp>
      <p:sp>
        <p:nvSpPr>
          <p:cNvPr id="22" name="Slide Number Placeholder 21"/>
          <p:cNvSpPr>
            <a:spLocks noGrp="1"/>
          </p:cNvSpPr>
          <p:nvPr>
            <p:ph type="sldNum" sz="quarter" idx="14"/>
          </p:nvPr>
        </p:nvSpPr>
        <p:spPr>
          <a:xfrm>
            <a:off x="7295985" y="6603788"/>
            <a:ext cx="564098" cy="284692"/>
          </a:xfrm>
          <a:prstGeom prst="rect">
            <a:avLst/>
          </a:prstGeom>
        </p:spPr>
        <p:txBody>
          <a:bodyPr/>
          <a:lstStyle>
            <a:lvl1pPr algn="r">
              <a:defRPr sz="675" b="1" i="0">
                <a:solidFill>
                  <a:srgbClr val="003B70"/>
                </a:solidFill>
                <a:latin typeface="Arial" panose="020B0604020202020204" pitchFamily="34" charset="0"/>
                <a:ea typeface="Arial" panose="020B0604020202020204" pitchFamily="34" charset="0"/>
                <a:cs typeface="Arial" panose="020B0604020202020204" pitchFamily="34" charset="0"/>
              </a:defRPr>
            </a:lvl1pPr>
          </a:lstStyle>
          <a:p>
            <a:fld id="{11F27F3A-B3E9-41ED-AF8F-A365F10BB65F}" type="slidenum">
              <a:rPr lang="en-US" smtClean="0"/>
              <a:pPr/>
              <a:t>‹#›</a:t>
            </a:fld>
            <a:endParaRPr lang="en-US" dirty="0"/>
          </a:p>
        </p:txBody>
      </p:sp>
      <p:sp>
        <p:nvSpPr>
          <p:cNvPr id="23" name="Title 1"/>
          <p:cNvSpPr>
            <a:spLocks noGrp="1"/>
          </p:cNvSpPr>
          <p:nvPr>
            <p:ph type="title" hasCustomPrompt="1"/>
          </p:nvPr>
        </p:nvSpPr>
        <p:spPr>
          <a:xfrm>
            <a:off x="318053" y="457200"/>
            <a:ext cx="7537836" cy="548640"/>
          </a:xfrm>
        </p:spPr>
        <p:txBody>
          <a:bodyPr anchor="t">
            <a:noAutofit/>
          </a:bodyPr>
          <a:lstStyle>
            <a:lvl1pPr algn="l">
              <a:defRPr sz="2400" b="1" i="0" baseline="0">
                <a:solidFill>
                  <a:srgbClr val="5C93D5"/>
                </a:solidFill>
                <a:latin typeface="Arial" panose="020B0604020202020204" pitchFamily="34" charset="0"/>
                <a:ea typeface="Arial" panose="020B0604020202020204" pitchFamily="34" charset="0"/>
                <a:cs typeface="Arial" panose="020B0604020202020204" pitchFamily="34" charset="0"/>
              </a:defRPr>
            </a:lvl1pPr>
          </a:lstStyle>
          <a:p>
            <a:r>
              <a:rPr lang="en-US" dirty="0"/>
              <a:t>Click to add title, 1 line max</a:t>
            </a:r>
          </a:p>
        </p:txBody>
      </p:sp>
      <p:pic>
        <p:nvPicPr>
          <p:cNvPr id="6" name="Picture 5">
            <a:extLst>
              <a:ext uri="{FF2B5EF4-FFF2-40B4-BE49-F238E27FC236}">
                <a16:creationId xmlns:a16="http://schemas.microsoft.com/office/drawing/2014/main" id="{1D8452E2-608E-7385-0B1A-59C76320C329}"/>
              </a:ext>
            </a:extLst>
          </p:cNvPr>
          <p:cNvPicPr>
            <a:picLocks noChangeAspect="1"/>
          </p:cNvPicPr>
          <p:nvPr userDrawn="1"/>
        </p:nvPicPr>
        <p:blipFill rotWithShape="1">
          <a:blip r:embed="rId2"/>
          <a:srcRect l="13568"/>
          <a:stretch/>
        </p:blipFill>
        <p:spPr>
          <a:xfrm flipH="1">
            <a:off x="7920681" y="0"/>
            <a:ext cx="1223320" cy="6858000"/>
          </a:xfrm>
          <a:prstGeom prst="rect">
            <a:avLst/>
          </a:prstGeom>
        </p:spPr>
      </p:pic>
      <p:sp>
        <p:nvSpPr>
          <p:cNvPr id="2" name="Text Placeholder 8">
            <a:extLst>
              <a:ext uri="{FF2B5EF4-FFF2-40B4-BE49-F238E27FC236}">
                <a16:creationId xmlns:a16="http://schemas.microsoft.com/office/drawing/2014/main" id="{82E854C3-4CA6-64AC-EBBE-63DD731BF7A4}"/>
              </a:ext>
            </a:extLst>
          </p:cNvPr>
          <p:cNvSpPr txBox="1">
            <a:spLocks/>
          </p:cNvSpPr>
          <p:nvPr userDrawn="1"/>
        </p:nvSpPr>
        <p:spPr>
          <a:xfrm>
            <a:off x="293209" y="6603332"/>
            <a:ext cx="7994651" cy="266700"/>
          </a:xfrm>
          <a:prstGeom prst="rect">
            <a:avLst/>
          </a:prstGeom>
        </p:spPr>
        <p:txBody>
          <a:bodyPr>
            <a:noAutofit/>
          </a:bodyPr>
          <a:lstStyle>
            <a:lvl1pPr marL="0" indent="0" algn="l" defTabSz="685800" rtl="0" eaLnBrk="1" latinLnBrk="0" hangingPunct="1">
              <a:lnSpc>
                <a:spcPct val="100000"/>
              </a:lnSpc>
              <a:spcBef>
                <a:spcPts val="0"/>
              </a:spcBef>
              <a:buFont typeface="Arial" panose="020B0604020202020204" pitchFamily="34" charset="0"/>
              <a:buNone/>
              <a:defRPr sz="900" b="0" i="0" kern="1200" baseline="0">
                <a:solidFill>
                  <a:srgbClr val="15365E"/>
                </a:solidFill>
                <a:latin typeface="Gotham Bold" charset="0"/>
                <a:ea typeface="Gotham Bold" charset="0"/>
                <a:cs typeface="Gotham Bold" charset="0"/>
              </a:defRPr>
            </a:lvl1pPr>
            <a:lvl2pPr marL="342900" indent="0" algn="l" defTabSz="685800" rtl="0" eaLnBrk="1" latinLnBrk="0" hangingPunct="1">
              <a:lnSpc>
                <a:spcPct val="90000"/>
              </a:lnSpc>
              <a:spcBef>
                <a:spcPts val="375"/>
              </a:spcBef>
              <a:buFont typeface="Arial" panose="020B0604020202020204" pitchFamily="34" charset="0"/>
              <a:buNone/>
              <a:defRPr sz="1000" b="1" i="0" kern="1200">
                <a:solidFill>
                  <a:schemeClr val="tx1"/>
                </a:solidFill>
                <a:latin typeface="Franklin Gothic Medium Cond" panose="020B0606030402020204" pitchFamily="34" charset="0"/>
                <a:ea typeface="Helvetica" charset="0"/>
                <a:cs typeface="Helvetica" charset="0"/>
              </a:defRPr>
            </a:lvl2pPr>
            <a:lvl3pPr marL="685800" indent="0" algn="l" defTabSz="685800" rtl="0" eaLnBrk="1" latinLnBrk="0" hangingPunct="1">
              <a:lnSpc>
                <a:spcPct val="90000"/>
              </a:lnSpc>
              <a:spcBef>
                <a:spcPts val="375"/>
              </a:spcBef>
              <a:buFont typeface="Arial" panose="020B0604020202020204" pitchFamily="34" charset="0"/>
              <a:buNone/>
              <a:defRPr sz="1000" b="1" i="0" kern="1200">
                <a:solidFill>
                  <a:schemeClr val="tx1"/>
                </a:solidFill>
                <a:latin typeface="Franklin Gothic Medium Cond" panose="020B0606030402020204" pitchFamily="34" charset="0"/>
                <a:ea typeface="Helvetica" charset="0"/>
                <a:cs typeface="Helvetica" charset="0"/>
              </a:defRPr>
            </a:lvl3pPr>
            <a:lvl4pPr marL="1028700" indent="0" algn="l" defTabSz="685800" rtl="0" eaLnBrk="1" latinLnBrk="0" hangingPunct="1">
              <a:lnSpc>
                <a:spcPct val="90000"/>
              </a:lnSpc>
              <a:spcBef>
                <a:spcPts val="375"/>
              </a:spcBef>
              <a:buFont typeface="Arial" panose="020B0604020202020204" pitchFamily="34" charset="0"/>
              <a:buNone/>
              <a:defRPr sz="1000" b="1" i="0" kern="1200">
                <a:solidFill>
                  <a:schemeClr val="tx1"/>
                </a:solidFill>
                <a:latin typeface="Franklin Gothic Medium Cond" panose="020B0606030402020204" pitchFamily="34" charset="0"/>
                <a:ea typeface="Helvetica" charset="0"/>
                <a:cs typeface="Helvetica" charset="0"/>
              </a:defRPr>
            </a:lvl4pPr>
            <a:lvl5pPr marL="1371600" indent="0" algn="l" defTabSz="685800" rtl="0" eaLnBrk="1" latinLnBrk="0" hangingPunct="1">
              <a:lnSpc>
                <a:spcPct val="90000"/>
              </a:lnSpc>
              <a:spcBef>
                <a:spcPts val="375"/>
              </a:spcBef>
              <a:buFont typeface="Arial" panose="020B0604020202020204" pitchFamily="34" charset="0"/>
              <a:buNone/>
              <a:defRPr sz="1000" b="1" i="0" kern="1200">
                <a:solidFill>
                  <a:schemeClr val="tx1"/>
                </a:solidFill>
                <a:latin typeface="Franklin Gothic Medium Cond" panose="020B0606030402020204" pitchFamily="34" charset="0"/>
                <a:ea typeface="Helvetica" charset="0"/>
                <a:cs typeface="Helvetica"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900" b="1" dirty="0">
                <a:solidFill>
                  <a:srgbClr val="17375E"/>
                </a:solidFill>
                <a:latin typeface="+mn-lt"/>
              </a:rPr>
              <a:t>NCDHHS, Division of Public Health </a:t>
            </a:r>
            <a:r>
              <a:rPr lang="el-GR" sz="900" b="1" dirty="0">
                <a:solidFill>
                  <a:srgbClr val="17375E"/>
                </a:solidFill>
                <a:latin typeface="+mn-lt"/>
              </a:rPr>
              <a:t>Ι</a:t>
            </a:r>
            <a:r>
              <a:rPr lang="en-US" sz="900" b="1" dirty="0">
                <a:solidFill>
                  <a:srgbClr val="17375E"/>
                </a:solidFill>
                <a:latin typeface="+mn-lt"/>
              </a:rPr>
              <a:t> Self-inflicted Injury Deaths &amp; Morbidity in North Carolina, 2024</a:t>
            </a:r>
          </a:p>
        </p:txBody>
      </p:sp>
    </p:spTree>
    <p:extLst>
      <p:ext uri="{BB962C8B-B14F-4D97-AF65-F5344CB8AC3E}">
        <p14:creationId xmlns:p14="http://schemas.microsoft.com/office/powerpoint/2010/main" val="42458677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7_Bullets">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1D8452E2-608E-7385-0B1A-59C76320C329}"/>
              </a:ext>
            </a:extLst>
          </p:cNvPr>
          <p:cNvPicPr>
            <a:picLocks noChangeAspect="1"/>
          </p:cNvPicPr>
          <p:nvPr userDrawn="1"/>
        </p:nvPicPr>
        <p:blipFill rotWithShape="1">
          <a:blip r:embed="rId2"/>
          <a:srcRect l="13568"/>
          <a:stretch/>
        </p:blipFill>
        <p:spPr>
          <a:xfrm flipH="1">
            <a:off x="5543241" y="0"/>
            <a:ext cx="1223320" cy="6858000"/>
          </a:xfrm>
          <a:prstGeom prst="rect">
            <a:avLst/>
          </a:prstGeom>
        </p:spPr>
      </p:pic>
      <p:pic>
        <p:nvPicPr>
          <p:cNvPr id="2" name="Picture 1">
            <a:extLst>
              <a:ext uri="{FF2B5EF4-FFF2-40B4-BE49-F238E27FC236}">
                <a16:creationId xmlns:a16="http://schemas.microsoft.com/office/drawing/2014/main" id="{78A86B39-3865-57BE-64FB-863D06D6C1ED}"/>
              </a:ext>
            </a:extLst>
          </p:cNvPr>
          <p:cNvPicPr>
            <a:picLocks noChangeAspect="1"/>
          </p:cNvPicPr>
          <p:nvPr userDrawn="1"/>
        </p:nvPicPr>
        <p:blipFill rotWithShape="1">
          <a:blip r:embed="rId2"/>
          <a:srcRect l="13568" r="51867"/>
          <a:stretch/>
        </p:blipFill>
        <p:spPr>
          <a:xfrm>
            <a:off x="6625281" y="0"/>
            <a:ext cx="2518720" cy="6858000"/>
          </a:xfrm>
          <a:prstGeom prst="rect">
            <a:avLst/>
          </a:prstGeom>
        </p:spPr>
      </p:pic>
      <p:sp>
        <p:nvSpPr>
          <p:cNvPr id="4" name="Text Placeholder 3"/>
          <p:cNvSpPr>
            <a:spLocks noGrp="1"/>
          </p:cNvSpPr>
          <p:nvPr>
            <p:ph type="body" sz="quarter" idx="10" hasCustomPrompt="1"/>
          </p:nvPr>
        </p:nvSpPr>
        <p:spPr>
          <a:xfrm>
            <a:off x="6269272" y="1097280"/>
            <a:ext cx="2707088" cy="4937760"/>
          </a:xfrm>
        </p:spPr>
        <p:txBody>
          <a:bodyPr>
            <a:noAutofit/>
          </a:bodyPr>
          <a:lstStyle>
            <a:lvl1pPr marL="171450" indent="-171450">
              <a:lnSpc>
                <a:spcPct val="100000"/>
              </a:lnSpc>
              <a:spcBef>
                <a:spcPts val="900"/>
              </a:spcBef>
              <a:defRPr sz="2100" b="1" i="0">
                <a:solidFill>
                  <a:schemeClr val="bg1"/>
                </a:solidFill>
                <a:latin typeface="Arial" panose="020B0604020202020204" pitchFamily="34" charset="0"/>
                <a:ea typeface="Arial" panose="020B0604020202020204" pitchFamily="34" charset="0"/>
                <a:cs typeface="Arial" panose="020B0604020202020204" pitchFamily="34" charset="0"/>
              </a:defRPr>
            </a:lvl1pPr>
            <a:lvl2pPr marL="432197" indent="-175022">
              <a:lnSpc>
                <a:spcPct val="100000"/>
              </a:lnSpc>
              <a:buFont typeface="Franklin Gothic Medium" panose="020B0603020102020204" pitchFamily="34" charset="0"/>
              <a:buChar char="−"/>
              <a:defRPr sz="1800" b="1" i="0">
                <a:solidFill>
                  <a:schemeClr val="bg1"/>
                </a:solidFill>
                <a:latin typeface="Arial" panose="020B0604020202020204" pitchFamily="34" charset="0"/>
                <a:ea typeface="Arial" panose="020B0604020202020204" pitchFamily="34" charset="0"/>
                <a:cs typeface="Arial" panose="020B0604020202020204" pitchFamily="34" charset="0"/>
              </a:defRPr>
            </a:lvl2pPr>
            <a:lvl3pPr marL="729854" indent="-171450">
              <a:lnSpc>
                <a:spcPct val="100000"/>
              </a:lnSpc>
              <a:defRPr sz="1500" b="1" i="0">
                <a:solidFill>
                  <a:schemeClr val="bg1"/>
                </a:solidFill>
                <a:latin typeface="Arial" panose="020B0604020202020204" pitchFamily="34" charset="0"/>
                <a:ea typeface="Arial" panose="020B0604020202020204" pitchFamily="34" charset="0"/>
                <a:cs typeface="Arial" panose="020B0604020202020204" pitchFamily="34" charset="0"/>
              </a:defRPr>
            </a:lvl3pPr>
            <a:lvl4pPr>
              <a:defRPr>
                <a:latin typeface="Franklin Gothic Medium" panose="020B0603020102020204" pitchFamily="34" charset="0"/>
              </a:defRPr>
            </a:lvl4pPr>
            <a:lvl5pPr>
              <a:defRPr>
                <a:latin typeface="Franklin Gothic Medium" panose="020B0603020102020204" pitchFamily="34" charset="0"/>
              </a:defRPr>
            </a:lvl5pPr>
          </a:lstStyle>
          <a:p>
            <a:pPr lvl="0"/>
            <a:r>
              <a:rPr lang="en-US" dirty="0"/>
              <a:t>Click to add bullets</a:t>
            </a:r>
          </a:p>
          <a:p>
            <a:pPr lvl="1"/>
            <a:r>
              <a:rPr lang="en-US" dirty="0"/>
              <a:t> Bullet 2</a:t>
            </a:r>
          </a:p>
          <a:p>
            <a:pPr lvl="2"/>
            <a:r>
              <a:rPr lang="en-US" dirty="0"/>
              <a:t>Bullet 3</a:t>
            </a:r>
          </a:p>
        </p:txBody>
      </p:sp>
      <p:sp>
        <p:nvSpPr>
          <p:cNvPr id="5" name="Text Placeholder 4"/>
          <p:cNvSpPr>
            <a:spLocks noGrp="1"/>
          </p:cNvSpPr>
          <p:nvPr>
            <p:ph type="body" sz="quarter" idx="11" hasCustomPrompt="1"/>
          </p:nvPr>
        </p:nvSpPr>
        <p:spPr>
          <a:xfrm>
            <a:off x="6269274" y="6155643"/>
            <a:ext cx="2552329" cy="330200"/>
          </a:xfrm>
        </p:spPr>
        <p:txBody>
          <a:bodyPr anchor="b">
            <a:noAutofit/>
          </a:bodyPr>
          <a:lstStyle>
            <a:lvl1pPr marL="0" indent="0">
              <a:lnSpc>
                <a:spcPct val="100000"/>
              </a:lnSpc>
              <a:spcBef>
                <a:spcPts val="0"/>
              </a:spcBef>
              <a:buNone/>
              <a:defRPr sz="900" b="0" i="1" baseline="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pPr lvl="0"/>
            <a:r>
              <a:rPr lang="en-US" dirty="0"/>
              <a:t>Click to add footnote, reference or source</a:t>
            </a:r>
          </a:p>
        </p:txBody>
      </p:sp>
      <p:sp>
        <p:nvSpPr>
          <p:cNvPr id="23" name="Title 1"/>
          <p:cNvSpPr>
            <a:spLocks noGrp="1"/>
          </p:cNvSpPr>
          <p:nvPr>
            <p:ph type="title" hasCustomPrompt="1"/>
          </p:nvPr>
        </p:nvSpPr>
        <p:spPr>
          <a:xfrm>
            <a:off x="6269274" y="457200"/>
            <a:ext cx="2707088" cy="548640"/>
          </a:xfrm>
        </p:spPr>
        <p:txBody>
          <a:bodyPr anchor="t">
            <a:noAutofit/>
          </a:bodyPr>
          <a:lstStyle>
            <a:lvl1pPr algn="l">
              <a:defRPr sz="2400" b="1" i="0" baseline="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r>
              <a:rPr lang="en-US" dirty="0"/>
              <a:t>Click to add title, 1 line max</a:t>
            </a:r>
          </a:p>
        </p:txBody>
      </p:sp>
    </p:spTree>
    <p:extLst>
      <p:ext uri="{BB962C8B-B14F-4D97-AF65-F5344CB8AC3E}">
        <p14:creationId xmlns:p14="http://schemas.microsoft.com/office/powerpoint/2010/main" val="39973900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9_Bullets">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1D8452E2-608E-7385-0B1A-59C76320C329}"/>
              </a:ext>
            </a:extLst>
          </p:cNvPr>
          <p:cNvPicPr>
            <a:picLocks noChangeAspect="1"/>
          </p:cNvPicPr>
          <p:nvPr userDrawn="1"/>
        </p:nvPicPr>
        <p:blipFill rotWithShape="1">
          <a:blip r:embed="rId2"/>
          <a:srcRect l="13568"/>
          <a:stretch/>
        </p:blipFill>
        <p:spPr>
          <a:xfrm flipH="1">
            <a:off x="5543241" y="0"/>
            <a:ext cx="1223320" cy="6858000"/>
          </a:xfrm>
          <a:prstGeom prst="rect">
            <a:avLst/>
          </a:prstGeom>
        </p:spPr>
      </p:pic>
      <p:pic>
        <p:nvPicPr>
          <p:cNvPr id="2" name="Picture 1">
            <a:extLst>
              <a:ext uri="{FF2B5EF4-FFF2-40B4-BE49-F238E27FC236}">
                <a16:creationId xmlns:a16="http://schemas.microsoft.com/office/drawing/2014/main" id="{78A86B39-3865-57BE-64FB-863D06D6C1ED}"/>
              </a:ext>
            </a:extLst>
          </p:cNvPr>
          <p:cNvPicPr>
            <a:picLocks noChangeAspect="1"/>
          </p:cNvPicPr>
          <p:nvPr userDrawn="1"/>
        </p:nvPicPr>
        <p:blipFill rotWithShape="1">
          <a:blip r:embed="rId2"/>
          <a:srcRect l="13568" r="51867"/>
          <a:stretch/>
        </p:blipFill>
        <p:spPr>
          <a:xfrm>
            <a:off x="6625281" y="0"/>
            <a:ext cx="2518720" cy="6858000"/>
          </a:xfrm>
          <a:prstGeom prst="rect">
            <a:avLst/>
          </a:prstGeom>
        </p:spPr>
      </p:pic>
      <p:sp>
        <p:nvSpPr>
          <p:cNvPr id="4" name="Text Placeholder 3"/>
          <p:cNvSpPr>
            <a:spLocks noGrp="1"/>
          </p:cNvSpPr>
          <p:nvPr>
            <p:ph type="body" sz="quarter" idx="10" hasCustomPrompt="1"/>
          </p:nvPr>
        </p:nvSpPr>
        <p:spPr>
          <a:xfrm>
            <a:off x="6269272" y="1097280"/>
            <a:ext cx="2707088" cy="4937760"/>
          </a:xfrm>
        </p:spPr>
        <p:txBody>
          <a:bodyPr>
            <a:noAutofit/>
          </a:bodyPr>
          <a:lstStyle>
            <a:lvl1pPr marL="171450" indent="-171450">
              <a:lnSpc>
                <a:spcPct val="100000"/>
              </a:lnSpc>
              <a:spcBef>
                <a:spcPts val="900"/>
              </a:spcBef>
              <a:defRPr sz="2100" b="1" i="0">
                <a:solidFill>
                  <a:schemeClr val="bg1"/>
                </a:solidFill>
                <a:latin typeface="Arial" panose="020B0604020202020204" pitchFamily="34" charset="0"/>
                <a:ea typeface="Arial" panose="020B0604020202020204" pitchFamily="34" charset="0"/>
                <a:cs typeface="Arial" panose="020B0604020202020204" pitchFamily="34" charset="0"/>
              </a:defRPr>
            </a:lvl1pPr>
            <a:lvl2pPr marL="432197" indent="-175022">
              <a:lnSpc>
                <a:spcPct val="100000"/>
              </a:lnSpc>
              <a:buFont typeface="Franklin Gothic Medium" panose="020B0603020102020204" pitchFamily="34" charset="0"/>
              <a:buChar char="−"/>
              <a:defRPr sz="1800" b="1" i="0">
                <a:solidFill>
                  <a:schemeClr val="bg1"/>
                </a:solidFill>
                <a:latin typeface="Arial" panose="020B0604020202020204" pitchFamily="34" charset="0"/>
                <a:ea typeface="Arial" panose="020B0604020202020204" pitchFamily="34" charset="0"/>
                <a:cs typeface="Arial" panose="020B0604020202020204" pitchFamily="34" charset="0"/>
              </a:defRPr>
            </a:lvl2pPr>
            <a:lvl3pPr marL="729854" indent="-171450">
              <a:lnSpc>
                <a:spcPct val="100000"/>
              </a:lnSpc>
              <a:defRPr sz="1500" b="1" i="0">
                <a:solidFill>
                  <a:schemeClr val="bg1"/>
                </a:solidFill>
                <a:latin typeface="Arial" panose="020B0604020202020204" pitchFamily="34" charset="0"/>
                <a:ea typeface="Arial" panose="020B0604020202020204" pitchFamily="34" charset="0"/>
                <a:cs typeface="Arial" panose="020B0604020202020204" pitchFamily="34" charset="0"/>
              </a:defRPr>
            </a:lvl3pPr>
            <a:lvl4pPr>
              <a:defRPr>
                <a:latin typeface="Franklin Gothic Medium" panose="020B0603020102020204" pitchFamily="34" charset="0"/>
              </a:defRPr>
            </a:lvl4pPr>
            <a:lvl5pPr>
              <a:defRPr>
                <a:latin typeface="Franklin Gothic Medium" panose="020B0603020102020204" pitchFamily="34" charset="0"/>
              </a:defRPr>
            </a:lvl5pPr>
          </a:lstStyle>
          <a:p>
            <a:pPr lvl="0"/>
            <a:r>
              <a:rPr lang="en-US" dirty="0"/>
              <a:t>Click to add bullets</a:t>
            </a:r>
          </a:p>
          <a:p>
            <a:pPr lvl="1"/>
            <a:r>
              <a:rPr lang="en-US" dirty="0"/>
              <a:t> Bullet 2</a:t>
            </a:r>
          </a:p>
          <a:p>
            <a:pPr lvl="2"/>
            <a:r>
              <a:rPr lang="en-US" dirty="0"/>
              <a:t>Bullet 3</a:t>
            </a:r>
          </a:p>
        </p:txBody>
      </p:sp>
      <p:sp>
        <p:nvSpPr>
          <p:cNvPr id="5" name="Text Placeholder 4"/>
          <p:cNvSpPr>
            <a:spLocks noGrp="1"/>
          </p:cNvSpPr>
          <p:nvPr>
            <p:ph type="body" sz="quarter" idx="11" hasCustomPrompt="1"/>
          </p:nvPr>
        </p:nvSpPr>
        <p:spPr>
          <a:xfrm>
            <a:off x="6269274" y="6155643"/>
            <a:ext cx="2552329" cy="330200"/>
          </a:xfrm>
        </p:spPr>
        <p:txBody>
          <a:bodyPr anchor="b">
            <a:noAutofit/>
          </a:bodyPr>
          <a:lstStyle>
            <a:lvl1pPr marL="0" indent="0">
              <a:lnSpc>
                <a:spcPct val="100000"/>
              </a:lnSpc>
              <a:spcBef>
                <a:spcPts val="0"/>
              </a:spcBef>
              <a:buNone/>
              <a:defRPr sz="900" b="0" i="1" baseline="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pPr lvl="0"/>
            <a:r>
              <a:rPr lang="en-US" dirty="0"/>
              <a:t>Click to add footnote, reference or source</a:t>
            </a:r>
          </a:p>
        </p:txBody>
      </p:sp>
      <p:sp>
        <p:nvSpPr>
          <p:cNvPr id="23" name="Title 1"/>
          <p:cNvSpPr>
            <a:spLocks noGrp="1"/>
          </p:cNvSpPr>
          <p:nvPr>
            <p:ph type="title" hasCustomPrompt="1"/>
          </p:nvPr>
        </p:nvSpPr>
        <p:spPr>
          <a:xfrm>
            <a:off x="6269274" y="457200"/>
            <a:ext cx="2707088" cy="548640"/>
          </a:xfrm>
        </p:spPr>
        <p:txBody>
          <a:bodyPr anchor="t">
            <a:noAutofit/>
          </a:bodyPr>
          <a:lstStyle>
            <a:lvl1pPr algn="l">
              <a:defRPr sz="2400" b="1" i="0" baseline="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r>
              <a:rPr lang="en-US" dirty="0"/>
              <a:t>Click to add title, 1 line max</a:t>
            </a:r>
          </a:p>
        </p:txBody>
      </p:sp>
      <p:sp>
        <p:nvSpPr>
          <p:cNvPr id="3" name="Text Placeholder 3">
            <a:extLst>
              <a:ext uri="{FF2B5EF4-FFF2-40B4-BE49-F238E27FC236}">
                <a16:creationId xmlns:a16="http://schemas.microsoft.com/office/drawing/2014/main" id="{A96B48B2-C16F-C55C-34B8-261CEA15F4FD}"/>
              </a:ext>
            </a:extLst>
          </p:cNvPr>
          <p:cNvSpPr>
            <a:spLocks noGrp="1"/>
          </p:cNvSpPr>
          <p:nvPr>
            <p:ph type="body" sz="quarter" idx="15" hasCustomPrompt="1"/>
          </p:nvPr>
        </p:nvSpPr>
        <p:spPr>
          <a:xfrm>
            <a:off x="318052" y="1097280"/>
            <a:ext cx="4998554" cy="4937760"/>
          </a:xfrm>
        </p:spPr>
        <p:txBody>
          <a:bodyPr>
            <a:noAutofit/>
          </a:bodyPr>
          <a:lstStyle>
            <a:lvl1pPr marL="171450" indent="-171450">
              <a:lnSpc>
                <a:spcPct val="100000"/>
              </a:lnSpc>
              <a:spcBef>
                <a:spcPts val="900"/>
              </a:spcBef>
              <a:defRPr sz="2100" b="1" i="0">
                <a:solidFill>
                  <a:srgbClr val="003B70"/>
                </a:solidFill>
                <a:latin typeface="Arial" panose="020B0604020202020204" pitchFamily="34" charset="0"/>
                <a:ea typeface="Arial" panose="020B0604020202020204" pitchFamily="34" charset="0"/>
                <a:cs typeface="Arial" panose="020B0604020202020204" pitchFamily="34" charset="0"/>
              </a:defRPr>
            </a:lvl1pPr>
            <a:lvl2pPr marL="432197" indent="-175022">
              <a:lnSpc>
                <a:spcPct val="100000"/>
              </a:lnSpc>
              <a:buFont typeface="Franklin Gothic Medium" panose="020B0603020102020204" pitchFamily="34" charset="0"/>
              <a:buChar char="−"/>
              <a:defRPr sz="1800" b="1" i="0">
                <a:solidFill>
                  <a:srgbClr val="003B70"/>
                </a:solidFill>
                <a:latin typeface="Arial" panose="020B0604020202020204" pitchFamily="34" charset="0"/>
                <a:ea typeface="Arial" panose="020B0604020202020204" pitchFamily="34" charset="0"/>
                <a:cs typeface="Arial" panose="020B0604020202020204" pitchFamily="34" charset="0"/>
              </a:defRPr>
            </a:lvl2pPr>
            <a:lvl3pPr marL="729854" indent="-171450">
              <a:lnSpc>
                <a:spcPct val="100000"/>
              </a:lnSpc>
              <a:defRPr sz="1500" b="1" i="0">
                <a:solidFill>
                  <a:srgbClr val="003B70"/>
                </a:solidFill>
                <a:latin typeface="Arial" panose="020B0604020202020204" pitchFamily="34" charset="0"/>
                <a:ea typeface="Arial" panose="020B0604020202020204" pitchFamily="34" charset="0"/>
                <a:cs typeface="Arial" panose="020B0604020202020204" pitchFamily="34" charset="0"/>
              </a:defRPr>
            </a:lvl3pPr>
            <a:lvl4pPr>
              <a:defRPr>
                <a:latin typeface="Franklin Gothic Medium" panose="020B0603020102020204" pitchFamily="34" charset="0"/>
              </a:defRPr>
            </a:lvl4pPr>
            <a:lvl5pPr>
              <a:defRPr>
                <a:latin typeface="Franklin Gothic Medium" panose="020B0603020102020204" pitchFamily="34" charset="0"/>
              </a:defRPr>
            </a:lvl5pPr>
          </a:lstStyle>
          <a:p>
            <a:pPr lvl="0"/>
            <a:r>
              <a:rPr lang="en-US" dirty="0"/>
              <a:t>Click to add bullets</a:t>
            </a:r>
          </a:p>
          <a:p>
            <a:pPr lvl="1"/>
            <a:r>
              <a:rPr lang="en-US" dirty="0"/>
              <a:t> Bullet 2</a:t>
            </a:r>
          </a:p>
          <a:p>
            <a:pPr lvl="2"/>
            <a:r>
              <a:rPr lang="en-US" dirty="0"/>
              <a:t>Bullet 3</a:t>
            </a:r>
          </a:p>
        </p:txBody>
      </p:sp>
      <p:sp>
        <p:nvSpPr>
          <p:cNvPr id="8" name="Text Placeholder 4">
            <a:extLst>
              <a:ext uri="{FF2B5EF4-FFF2-40B4-BE49-F238E27FC236}">
                <a16:creationId xmlns:a16="http://schemas.microsoft.com/office/drawing/2014/main" id="{79C6A26D-3130-6FD1-2A27-F20A76CA3C81}"/>
              </a:ext>
            </a:extLst>
          </p:cNvPr>
          <p:cNvSpPr>
            <a:spLocks noGrp="1"/>
          </p:cNvSpPr>
          <p:nvPr>
            <p:ph type="body" sz="quarter" idx="16" hasCustomPrompt="1"/>
          </p:nvPr>
        </p:nvSpPr>
        <p:spPr>
          <a:xfrm>
            <a:off x="318053" y="6155643"/>
            <a:ext cx="4998554" cy="330200"/>
          </a:xfrm>
        </p:spPr>
        <p:txBody>
          <a:bodyPr anchor="b">
            <a:noAutofit/>
          </a:bodyPr>
          <a:lstStyle>
            <a:lvl1pPr marL="0" indent="0">
              <a:lnSpc>
                <a:spcPct val="100000"/>
              </a:lnSpc>
              <a:spcBef>
                <a:spcPts val="0"/>
              </a:spcBef>
              <a:buNone/>
              <a:defRPr sz="900" b="0" i="1" baseline="0">
                <a:solidFill>
                  <a:srgbClr val="003B70"/>
                </a:solidFill>
                <a:latin typeface="Arial" panose="020B0604020202020204" pitchFamily="34" charset="0"/>
                <a:ea typeface="Arial" panose="020B0604020202020204" pitchFamily="34" charset="0"/>
                <a:cs typeface="Arial" panose="020B0604020202020204" pitchFamily="34" charset="0"/>
              </a:defRPr>
            </a:lvl1pPr>
          </a:lstStyle>
          <a:p>
            <a:pPr lvl="0"/>
            <a:r>
              <a:rPr lang="en-US" dirty="0"/>
              <a:t>Click to add footnote, reference or source</a:t>
            </a:r>
          </a:p>
        </p:txBody>
      </p:sp>
      <p:sp>
        <p:nvSpPr>
          <p:cNvPr id="10" name="Text Placeholder 9">
            <a:extLst>
              <a:ext uri="{FF2B5EF4-FFF2-40B4-BE49-F238E27FC236}">
                <a16:creationId xmlns:a16="http://schemas.microsoft.com/office/drawing/2014/main" id="{C69D8539-6F7B-2D19-4A84-341CCAED173C}"/>
              </a:ext>
            </a:extLst>
          </p:cNvPr>
          <p:cNvSpPr>
            <a:spLocks noGrp="1"/>
          </p:cNvSpPr>
          <p:nvPr>
            <p:ph type="body" sz="quarter" idx="17" hasCustomPrompt="1"/>
          </p:nvPr>
        </p:nvSpPr>
        <p:spPr>
          <a:xfrm>
            <a:off x="295525" y="371475"/>
            <a:ext cx="4999038" cy="635000"/>
          </a:xfrm>
        </p:spPr>
        <p:txBody>
          <a:bodyPr/>
          <a:lstStyle>
            <a:lvl1pPr marL="0" indent="0">
              <a:buNone/>
              <a:defRPr sz="2400">
                <a:solidFill>
                  <a:srgbClr val="5C93D5"/>
                </a:solidFill>
              </a:defRPr>
            </a:lvl1pPr>
          </a:lstStyle>
          <a:p>
            <a:r>
              <a:rPr lang="en-US" sz="2000" dirty="0"/>
              <a:t>Click to add text</a:t>
            </a:r>
          </a:p>
        </p:txBody>
      </p:sp>
    </p:spTree>
    <p:extLst>
      <p:ext uri="{BB962C8B-B14F-4D97-AF65-F5344CB8AC3E}">
        <p14:creationId xmlns:p14="http://schemas.microsoft.com/office/powerpoint/2010/main" val="382279535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ullets &amp; Table Chart Image">
    <p:spTree>
      <p:nvGrpSpPr>
        <p:cNvPr id="1" name=""/>
        <p:cNvGrpSpPr/>
        <p:nvPr/>
      </p:nvGrpSpPr>
      <p:grpSpPr>
        <a:xfrm>
          <a:off x="0" y="0"/>
          <a:ext cx="0" cy="0"/>
          <a:chOff x="0" y="0"/>
          <a:chExt cx="0" cy="0"/>
        </a:xfrm>
      </p:grpSpPr>
      <p:sp>
        <p:nvSpPr>
          <p:cNvPr id="12" name="Content Placeholder 11"/>
          <p:cNvSpPr>
            <a:spLocks noGrp="1"/>
          </p:cNvSpPr>
          <p:nvPr>
            <p:ph sz="quarter" idx="14" hasCustomPrompt="1"/>
          </p:nvPr>
        </p:nvSpPr>
        <p:spPr>
          <a:xfrm>
            <a:off x="1308100" y="2514601"/>
            <a:ext cx="7564439" cy="3529013"/>
          </a:xfrm>
        </p:spPr>
        <p:txBody>
          <a:bodyPr>
            <a:noAutofit/>
          </a:bodyPr>
          <a:lstStyle>
            <a:lvl1pPr marL="0" indent="0" algn="ctr">
              <a:buNone/>
              <a:defRPr sz="1800" b="1" i="0" baseline="0">
                <a:latin typeface="Arial" panose="020B0604020202020204" pitchFamily="34" charset="0"/>
                <a:ea typeface="Arial" panose="020B0604020202020204" pitchFamily="34" charset="0"/>
                <a:cs typeface="Arial" panose="020B0604020202020204" pitchFamily="34" charset="0"/>
              </a:defRPr>
            </a:lvl1pPr>
          </a:lstStyle>
          <a:p>
            <a:pPr lvl="0"/>
            <a:r>
              <a:rPr lang="en-US" dirty="0"/>
              <a:t>Click icon below to add table or chart</a:t>
            </a:r>
          </a:p>
        </p:txBody>
      </p:sp>
      <p:sp>
        <p:nvSpPr>
          <p:cNvPr id="13" name="Text Placeholder 3">
            <a:extLst>
              <a:ext uri="{FF2B5EF4-FFF2-40B4-BE49-F238E27FC236}">
                <a16:creationId xmlns:a16="http://schemas.microsoft.com/office/drawing/2014/main" id="{C05951D5-A53B-F748-B53B-411B88B37096}"/>
              </a:ext>
            </a:extLst>
          </p:cNvPr>
          <p:cNvSpPr>
            <a:spLocks noGrp="1"/>
          </p:cNvSpPr>
          <p:nvPr>
            <p:ph type="body" sz="quarter" idx="10" hasCustomPrompt="1"/>
          </p:nvPr>
        </p:nvSpPr>
        <p:spPr>
          <a:xfrm>
            <a:off x="1327868" y="1097282"/>
            <a:ext cx="7537836" cy="1288733"/>
          </a:xfrm>
        </p:spPr>
        <p:txBody>
          <a:bodyPr>
            <a:noAutofit/>
          </a:bodyPr>
          <a:lstStyle>
            <a:lvl1pPr marL="171450" indent="-171450">
              <a:lnSpc>
                <a:spcPct val="100000"/>
              </a:lnSpc>
              <a:spcBef>
                <a:spcPts val="900"/>
              </a:spcBef>
              <a:defRPr sz="2100" b="1" i="0">
                <a:solidFill>
                  <a:srgbClr val="003B70"/>
                </a:solidFill>
                <a:latin typeface="Arial" panose="020B0604020202020204" pitchFamily="34" charset="0"/>
                <a:ea typeface="Arial" panose="020B0604020202020204" pitchFamily="34" charset="0"/>
                <a:cs typeface="Arial" panose="020B0604020202020204" pitchFamily="34" charset="0"/>
              </a:defRPr>
            </a:lvl1pPr>
            <a:lvl2pPr marL="432197" indent="-175022">
              <a:lnSpc>
                <a:spcPct val="100000"/>
              </a:lnSpc>
              <a:buFont typeface="Franklin Gothic Medium" panose="020B0603020102020204" pitchFamily="34" charset="0"/>
              <a:buChar char="−"/>
              <a:defRPr sz="1800" b="1" i="0">
                <a:solidFill>
                  <a:srgbClr val="003B70"/>
                </a:solidFill>
                <a:latin typeface="Arial" panose="020B0604020202020204" pitchFamily="34" charset="0"/>
                <a:ea typeface="Arial" panose="020B0604020202020204" pitchFamily="34" charset="0"/>
                <a:cs typeface="Arial" panose="020B0604020202020204" pitchFamily="34" charset="0"/>
              </a:defRPr>
            </a:lvl2pPr>
            <a:lvl3pPr marL="729854" indent="-171450">
              <a:lnSpc>
                <a:spcPct val="100000"/>
              </a:lnSpc>
              <a:defRPr sz="1500" b="1" i="0">
                <a:solidFill>
                  <a:srgbClr val="003B70"/>
                </a:solidFill>
                <a:latin typeface="Arial" panose="020B0604020202020204" pitchFamily="34" charset="0"/>
                <a:ea typeface="Arial" panose="020B0604020202020204" pitchFamily="34" charset="0"/>
                <a:cs typeface="Arial" panose="020B0604020202020204" pitchFamily="34" charset="0"/>
              </a:defRPr>
            </a:lvl3pPr>
            <a:lvl4pPr>
              <a:defRPr>
                <a:latin typeface="Franklin Gothic Medium" panose="020B0603020102020204" pitchFamily="34" charset="0"/>
              </a:defRPr>
            </a:lvl4pPr>
            <a:lvl5pPr>
              <a:defRPr>
                <a:latin typeface="Franklin Gothic Medium" panose="020B0603020102020204" pitchFamily="34" charset="0"/>
              </a:defRPr>
            </a:lvl5pPr>
          </a:lstStyle>
          <a:p>
            <a:pPr lvl="0"/>
            <a:r>
              <a:rPr lang="en-US" dirty="0"/>
              <a:t>Click to add bullets</a:t>
            </a:r>
          </a:p>
          <a:p>
            <a:pPr lvl="1"/>
            <a:r>
              <a:rPr lang="en-US" dirty="0"/>
              <a:t> Bullet 2</a:t>
            </a:r>
          </a:p>
          <a:p>
            <a:pPr lvl="2"/>
            <a:r>
              <a:rPr lang="en-US" dirty="0"/>
              <a:t>Bullet 3</a:t>
            </a:r>
          </a:p>
        </p:txBody>
      </p:sp>
      <p:sp>
        <p:nvSpPr>
          <p:cNvPr id="14" name="Text Placeholder 4">
            <a:extLst>
              <a:ext uri="{FF2B5EF4-FFF2-40B4-BE49-F238E27FC236}">
                <a16:creationId xmlns:a16="http://schemas.microsoft.com/office/drawing/2014/main" id="{5ED21797-25F7-3A44-9079-81482EE9D03A}"/>
              </a:ext>
            </a:extLst>
          </p:cNvPr>
          <p:cNvSpPr>
            <a:spLocks noGrp="1"/>
          </p:cNvSpPr>
          <p:nvPr>
            <p:ph type="body" sz="quarter" idx="11" hasCustomPrompt="1"/>
          </p:nvPr>
        </p:nvSpPr>
        <p:spPr>
          <a:xfrm>
            <a:off x="1327869" y="6155643"/>
            <a:ext cx="7106911" cy="330200"/>
          </a:xfrm>
        </p:spPr>
        <p:txBody>
          <a:bodyPr anchor="b">
            <a:noAutofit/>
          </a:bodyPr>
          <a:lstStyle>
            <a:lvl1pPr marL="0" indent="0">
              <a:lnSpc>
                <a:spcPct val="100000"/>
              </a:lnSpc>
              <a:spcBef>
                <a:spcPts val="0"/>
              </a:spcBef>
              <a:buNone/>
              <a:defRPr sz="900" b="0" i="1" baseline="0">
                <a:solidFill>
                  <a:srgbClr val="003B70"/>
                </a:solidFill>
                <a:latin typeface="Arial" panose="020B0604020202020204" pitchFamily="34" charset="0"/>
                <a:ea typeface="Arial" panose="020B0604020202020204" pitchFamily="34" charset="0"/>
                <a:cs typeface="Arial" panose="020B0604020202020204" pitchFamily="34" charset="0"/>
              </a:defRPr>
            </a:lvl1pPr>
          </a:lstStyle>
          <a:p>
            <a:pPr lvl="0"/>
            <a:r>
              <a:rPr lang="en-US" dirty="0"/>
              <a:t>Click to add footnote, reference or source</a:t>
            </a:r>
          </a:p>
        </p:txBody>
      </p:sp>
      <p:sp>
        <p:nvSpPr>
          <p:cNvPr id="15" name="Slide Number Placeholder 21">
            <a:extLst>
              <a:ext uri="{FF2B5EF4-FFF2-40B4-BE49-F238E27FC236}">
                <a16:creationId xmlns:a16="http://schemas.microsoft.com/office/drawing/2014/main" id="{2C7BA782-DC5C-CB45-B48B-350EECAB45C2}"/>
              </a:ext>
            </a:extLst>
          </p:cNvPr>
          <p:cNvSpPr>
            <a:spLocks noGrp="1"/>
          </p:cNvSpPr>
          <p:nvPr>
            <p:ph type="sldNum" sz="quarter" idx="15"/>
          </p:nvPr>
        </p:nvSpPr>
        <p:spPr>
          <a:xfrm>
            <a:off x="8305801" y="6603788"/>
            <a:ext cx="564098" cy="284692"/>
          </a:xfrm>
          <a:prstGeom prst="rect">
            <a:avLst/>
          </a:prstGeom>
        </p:spPr>
        <p:txBody>
          <a:bodyPr/>
          <a:lstStyle>
            <a:lvl1pPr algn="r">
              <a:defRPr sz="675" b="1" i="0">
                <a:solidFill>
                  <a:srgbClr val="003B70"/>
                </a:solidFill>
                <a:latin typeface="Arial" panose="020B0604020202020204" pitchFamily="34" charset="0"/>
                <a:ea typeface="Arial" panose="020B0604020202020204" pitchFamily="34" charset="0"/>
                <a:cs typeface="Arial" panose="020B0604020202020204" pitchFamily="34" charset="0"/>
              </a:defRPr>
            </a:lvl1pPr>
          </a:lstStyle>
          <a:p>
            <a:fld id="{11F27F3A-B3E9-41ED-AF8F-A365F10BB65F}" type="slidenum">
              <a:rPr lang="en-US" smtClean="0"/>
              <a:pPr/>
              <a:t>‹#›</a:t>
            </a:fld>
            <a:endParaRPr lang="en-US" dirty="0"/>
          </a:p>
        </p:txBody>
      </p:sp>
      <p:sp>
        <p:nvSpPr>
          <p:cNvPr id="16" name="Title 1">
            <a:extLst>
              <a:ext uri="{FF2B5EF4-FFF2-40B4-BE49-F238E27FC236}">
                <a16:creationId xmlns:a16="http://schemas.microsoft.com/office/drawing/2014/main" id="{A8E406F2-C7C6-C748-8AF1-66707FF8A084}"/>
              </a:ext>
            </a:extLst>
          </p:cNvPr>
          <p:cNvSpPr>
            <a:spLocks noGrp="1"/>
          </p:cNvSpPr>
          <p:nvPr>
            <p:ph type="title" hasCustomPrompt="1"/>
          </p:nvPr>
        </p:nvSpPr>
        <p:spPr>
          <a:xfrm>
            <a:off x="1327869" y="457200"/>
            <a:ext cx="7537836" cy="548640"/>
          </a:xfrm>
        </p:spPr>
        <p:txBody>
          <a:bodyPr anchor="t">
            <a:noAutofit/>
          </a:bodyPr>
          <a:lstStyle>
            <a:lvl1pPr algn="l">
              <a:defRPr sz="2400" b="1" i="0" baseline="0">
                <a:solidFill>
                  <a:srgbClr val="5C93D5"/>
                </a:solidFill>
                <a:latin typeface="Arial" panose="020B0604020202020204" pitchFamily="34" charset="0"/>
                <a:ea typeface="Arial" panose="020B0604020202020204" pitchFamily="34" charset="0"/>
                <a:cs typeface="Arial" panose="020B0604020202020204" pitchFamily="34" charset="0"/>
              </a:defRPr>
            </a:lvl1pPr>
          </a:lstStyle>
          <a:p>
            <a:r>
              <a:rPr lang="en-US" dirty="0"/>
              <a:t>Click to add title, 1 line max</a:t>
            </a:r>
          </a:p>
        </p:txBody>
      </p:sp>
      <p:pic>
        <p:nvPicPr>
          <p:cNvPr id="9" name="Picture 8">
            <a:extLst>
              <a:ext uri="{FF2B5EF4-FFF2-40B4-BE49-F238E27FC236}">
                <a16:creationId xmlns:a16="http://schemas.microsoft.com/office/drawing/2014/main" id="{17936F9F-3E18-8941-88E7-313AB075F56F}"/>
              </a:ext>
            </a:extLst>
          </p:cNvPr>
          <p:cNvPicPr>
            <a:picLocks noChangeAspect="1"/>
          </p:cNvPicPr>
          <p:nvPr userDrawn="1"/>
        </p:nvPicPr>
        <p:blipFill rotWithShape="1">
          <a:blip r:embed="rId2"/>
          <a:srcRect l="13568"/>
          <a:stretch/>
        </p:blipFill>
        <p:spPr>
          <a:xfrm>
            <a:off x="0" y="0"/>
            <a:ext cx="1223320" cy="6858000"/>
          </a:xfrm>
          <a:prstGeom prst="rect">
            <a:avLst/>
          </a:prstGeom>
        </p:spPr>
      </p:pic>
      <p:sp>
        <p:nvSpPr>
          <p:cNvPr id="2" name="Text Placeholder 8">
            <a:extLst>
              <a:ext uri="{FF2B5EF4-FFF2-40B4-BE49-F238E27FC236}">
                <a16:creationId xmlns:a16="http://schemas.microsoft.com/office/drawing/2014/main" id="{38E7B4FA-C7D8-2DE2-6BA2-C74323A10C60}"/>
              </a:ext>
            </a:extLst>
          </p:cNvPr>
          <p:cNvSpPr txBox="1">
            <a:spLocks/>
          </p:cNvSpPr>
          <p:nvPr userDrawn="1"/>
        </p:nvSpPr>
        <p:spPr>
          <a:xfrm>
            <a:off x="1308100" y="6618089"/>
            <a:ext cx="7994651" cy="266700"/>
          </a:xfrm>
          <a:prstGeom prst="rect">
            <a:avLst/>
          </a:prstGeom>
        </p:spPr>
        <p:txBody>
          <a:bodyPr>
            <a:noAutofit/>
          </a:bodyPr>
          <a:lstStyle>
            <a:lvl1pPr marL="0" indent="0" algn="l" defTabSz="685800" rtl="0" eaLnBrk="1" latinLnBrk="0" hangingPunct="1">
              <a:lnSpc>
                <a:spcPct val="100000"/>
              </a:lnSpc>
              <a:spcBef>
                <a:spcPts val="0"/>
              </a:spcBef>
              <a:buFont typeface="Arial" panose="020B0604020202020204" pitchFamily="34" charset="0"/>
              <a:buNone/>
              <a:defRPr sz="900" b="0" i="0" kern="1200" baseline="0">
                <a:solidFill>
                  <a:srgbClr val="15365E"/>
                </a:solidFill>
                <a:latin typeface="Gotham Bold" charset="0"/>
                <a:ea typeface="Gotham Bold" charset="0"/>
                <a:cs typeface="Gotham Bold" charset="0"/>
              </a:defRPr>
            </a:lvl1pPr>
            <a:lvl2pPr marL="342900" indent="0" algn="l" defTabSz="685800" rtl="0" eaLnBrk="1" latinLnBrk="0" hangingPunct="1">
              <a:lnSpc>
                <a:spcPct val="90000"/>
              </a:lnSpc>
              <a:spcBef>
                <a:spcPts val="375"/>
              </a:spcBef>
              <a:buFont typeface="Arial" panose="020B0604020202020204" pitchFamily="34" charset="0"/>
              <a:buNone/>
              <a:defRPr sz="1000" b="1" i="0" kern="1200">
                <a:solidFill>
                  <a:schemeClr val="tx1"/>
                </a:solidFill>
                <a:latin typeface="Franklin Gothic Medium Cond" panose="020B0606030402020204" pitchFamily="34" charset="0"/>
                <a:ea typeface="Helvetica" charset="0"/>
                <a:cs typeface="Helvetica" charset="0"/>
              </a:defRPr>
            </a:lvl2pPr>
            <a:lvl3pPr marL="685800" indent="0" algn="l" defTabSz="685800" rtl="0" eaLnBrk="1" latinLnBrk="0" hangingPunct="1">
              <a:lnSpc>
                <a:spcPct val="90000"/>
              </a:lnSpc>
              <a:spcBef>
                <a:spcPts val="375"/>
              </a:spcBef>
              <a:buFont typeface="Arial" panose="020B0604020202020204" pitchFamily="34" charset="0"/>
              <a:buNone/>
              <a:defRPr sz="1000" b="1" i="0" kern="1200">
                <a:solidFill>
                  <a:schemeClr val="tx1"/>
                </a:solidFill>
                <a:latin typeface="Franklin Gothic Medium Cond" panose="020B0606030402020204" pitchFamily="34" charset="0"/>
                <a:ea typeface="Helvetica" charset="0"/>
                <a:cs typeface="Helvetica" charset="0"/>
              </a:defRPr>
            </a:lvl3pPr>
            <a:lvl4pPr marL="1028700" indent="0" algn="l" defTabSz="685800" rtl="0" eaLnBrk="1" latinLnBrk="0" hangingPunct="1">
              <a:lnSpc>
                <a:spcPct val="90000"/>
              </a:lnSpc>
              <a:spcBef>
                <a:spcPts val="375"/>
              </a:spcBef>
              <a:buFont typeface="Arial" panose="020B0604020202020204" pitchFamily="34" charset="0"/>
              <a:buNone/>
              <a:defRPr sz="1000" b="1" i="0" kern="1200">
                <a:solidFill>
                  <a:schemeClr val="tx1"/>
                </a:solidFill>
                <a:latin typeface="Franklin Gothic Medium Cond" panose="020B0606030402020204" pitchFamily="34" charset="0"/>
                <a:ea typeface="Helvetica" charset="0"/>
                <a:cs typeface="Helvetica" charset="0"/>
              </a:defRPr>
            </a:lvl4pPr>
            <a:lvl5pPr marL="1371600" indent="0" algn="l" defTabSz="685800" rtl="0" eaLnBrk="1" latinLnBrk="0" hangingPunct="1">
              <a:lnSpc>
                <a:spcPct val="90000"/>
              </a:lnSpc>
              <a:spcBef>
                <a:spcPts val="375"/>
              </a:spcBef>
              <a:buFont typeface="Arial" panose="020B0604020202020204" pitchFamily="34" charset="0"/>
              <a:buNone/>
              <a:defRPr sz="1000" b="1" i="0" kern="1200">
                <a:solidFill>
                  <a:schemeClr val="tx1"/>
                </a:solidFill>
                <a:latin typeface="Franklin Gothic Medium Cond" panose="020B0606030402020204" pitchFamily="34" charset="0"/>
                <a:ea typeface="Helvetica" charset="0"/>
                <a:cs typeface="Helvetica"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900" b="1" dirty="0">
                <a:solidFill>
                  <a:srgbClr val="17375E"/>
                </a:solidFill>
                <a:latin typeface="+mn-lt"/>
              </a:rPr>
              <a:t>NCDHHS, Division of Public Health </a:t>
            </a:r>
            <a:r>
              <a:rPr lang="el-GR" sz="900" b="1" dirty="0">
                <a:solidFill>
                  <a:srgbClr val="17375E"/>
                </a:solidFill>
                <a:latin typeface="+mn-lt"/>
              </a:rPr>
              <a:t>Ι</a:t>
            </a:r>
            <a:r>
              <a:rPr lang="en-US" sz="900" b="1" dirty="0">
                <a:solidFill>
                  <a:srgbClr val="17375E"/>
                </a:solidFill>
                <a:latin typeface="+mn-lt"/>
              </a:rPr>
              <a:t> Self-inflicted Injury Deaths &amp; Morbidity in North Carolina, 2024</a:t>
            </a:r>
          </a:p>
        </p:txBody>
      </p:sp>
    </p:spTree>
    <p:extLst>
      <p:ext uri="{BB962C8B-B14F-4D97-AF65-F5344CB8AC3E}">
        <p14:creationId xmlns:p14="http://schemas.microsoft.com/office/powerpoint/2010/main" val="73762776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 Column Table Chart Image">
    <p:spTree>
      <p:nvGrpSpPr>
        <p:cNvPr id="1" name=""/>
        <p:cNvGrpSpPr/>
        <p:nvPr/>
      </p:nvGrpSpPr>
      <p:grpSpPr>
        <a:xfrm>
          <a:off x="0" y="0"/>
          <a:ext cx="0" cy="0"/>
          <a:chOff x="0" y="0"/>
          <a:chExt cx="0" cy="0"/>
        </a:xfrm>
      </p:grpSpPr>
      <p:sp>
        <p:nvSpPr>
          <p:cNvPr id="12" name="Content Placeholder 11"/>
          <p:cNvSpPr>
            <a:spLocks noGrp="1"/>
          </p:cNvSpPr>
          <p:nvPr>
            <p:ph sz="quarter" idx="14" hasCustomPrompt="1"/>
          </p:nvPr>
        </p:nvSpPr>
        <p:spPr>
          <a:xfrm>
            <a:off x="622299" y="1900238"/>
            <a:ext cx="3840480" cy="4086226"/>
          </a:xfrm>
        </p:spPr>
        <p:txBody>
          <a:bodyPr>
            <a:noAutofit/>
          </a:bodyPr>
          <a:lstStyle>
            <a:lvl1pPr marL="0" indent="0" algn="ctr">
              <a:buNone/>
              <a:defRPr sz="1500" b="1" i="0" baseline="0">
                <a:latin typeface="Arial" panose="020B0604020202020204" pitchFamily="34" charset="0"/>
                <a:ea typeface="Arial" panose="020B0604020202020204" pitchFamily="34" charset="0"/>
                <a:cs typeface="Arial" panose="020B0604020202020204" pitchFamily="34" charset="0"/>
              </a:defRPr>
            </a:lvl1pPr>
          </a:lstStyle>
          <a:p>
            <a:pPr lvl="0"/>
            <a:r>
              <a:rPr lang="en-US" dirty="0"/>
              <a:t>Click icon below to add table, chart, image</a:t>
            </a:r>
          </a:p>
        </p:txBody>
      </p:sp>
      <p:sp>
        <p:nvSpPr>
          <p:cNvPr id="10" name="Content Placeholder 11"/>
          <p:cNvSpPr>
            <a:spLocks noGrp="1"/>
          </p:cNvSpPr>
          <p:nvPr>
            <p:ph sz="quarter" idx="15" hasCustomPrompt="1"/>
          </p:nvPr>
        </p:nvSpPr>
        <p:spPr>
          <a:xfrm>
            <a:off x="4665132" y="1900238"/>
            <a:ext cx="3840480" cy="4086226"/>
          </a:xfrm>
        </p:spPr>
        <p:txBody>
          <a:bodyPr>
            <a:noAutofit/>
          </a:bodyPr>
          <a:lstStyle>
            <a:lvl1pPr marL="0" indent="0" algn="ctr">
              <a:buNone/>
              <a:defRPr sz="1500" b="1" i="0" baseline="0">
                <a:latin typeface="Arial" panose="020B0604020202020204" pitchFamily="34" charset="0"/>
                <a:ea typeface="Arial" panose="020B0604020202020204" pitchFamily="34" charset="0"/>
                <a:cs typeface="Arial" panose="020B0604020202020204" pitchFamily="34" charset="0"/>
              </a:defRPr>
            </a:lvl1pPr>
          </a:lstStyle>
          <a:p>
            <a:pPr lvl="0"/>
            <a:r>
              <a:rPr lang="en-US" dirty="0"/>
              <a:t>Click icon below to add table, chart, image</a:t>
            </a:r>
          </a:p>
        </p:txBody>
      </p:sp>
      <p:sp>
        <p:nvSpPr>
          <p:cNvPr id="18" name="Text Placeholder 4">
            <a:extLst>
              <a:ext uri="{FF2B5EF4-FFF2-40B4-BE49-F238E27FC236}">
                <a16:creationId xmlns:a16="http://schemas.microsoft.com/office/drawing/2014/main" id="{F0CFCE86-664D-A446-BE06-01C8C24E9E1B}"/>
              </a:ext>
            </a:extLst>
          </p:cNvPr>
          <p:cNvSpPr>
            <a:spLocks noGrp="1"/>
          </p:cNvSpPr>
          <p:nvPr>
            <p:ph type="body" sz="quarter" idx="11" hasCustomPrompt="1"/>
          </p:nvPr>
        </p:nvSpPr>
        <p:spPr>
          <a:xfrm>
            <a:off x="302150" y="6155643"/>
            <a:ext cx="8073990" cy="330200"/>
          </a:xfrm>
        </p:spPr>
        <p:txBody>
          <a:bodyPr anchor="b">
            <a:noAutofit/>
          </a:bodyPr>
          <a:lstStyle>
            <a:lvl1pPr marL="0" indent="0">
              <a:lnSpc>
                <a:spcPct val="100000"/>
              </a:lnSpc>
              <a:spcBef>
                <a:spcPts val="0"/>
              </a:spcBef>
              <a:buNone/>
              <a:defRPr sz="900" b="0" i="1" baseline="0">
                <a:solidFill>
                  <a:srgbClr val="003B70"/>
                </a:solidFill>
                <a:latin typeface="Arial" panose="020B0604020202020204" pitchFamily="34" charset="0"/>
                <a:ea typeface="Arial" panose="020B0604020202020204" pitchFamily="34" charset="0"/>
                <a:cs typeface="Arial" panose="020B0604020202020204" pitchFamily="34" charset="0"/>
              </a:defRPr>
            </a:lvl1pPr>
          </a:lstStyle>
          <a:p>
            <a:pPr lvl="0"/>
            <a:r>
              <a:rPr lang="en-US" dirty="0"/>
              <a:t>Click to add footnote, reference or source</a:t>
            </a:r>
          </a:p>
        </p:txBody>
      </p:sp>
      <p:sp>
        <p:nvSpPr>
          <p:cNvPr id="19" name="Slide Number Placeholder 21">
            <a:extLst>
              <a:ext uri="{FF2B5EF4-FFF2-40B4-BE49-F238E27FC236}">
                <a16:creationId xmlns:a16="http://schemas.microsoft.com/office/drawing/2014/main" id="{4D11D409-0A96-9B43-B5E9-8C9EBB3490D1}"/>
              </a:ext>
            </a:extLst>
          </p:cNvPr>
          <p:cNvSpPr>
            <a:spLocks noGrp="1"/>
          </p:cNvSpPr>
          <p:nvPr>
            <p:ph type="sldNum" sz="quarter" idx="16"/>
          </p:nvPr>
        </p:nvSpPr>
        <p:spPr>
          <a:xfrm>
            <a:off x="8305801" y="6603788"/>
            <a:ext cx="564098" cy="284692"/>
          </a:xfrm>
          <a:prstGeom prst="rect">
            <a:avLst/>
          </a:prstGeom>
        </p:spPr>
        <p:txBody>
          <a:bodyPr/>
          <a:lstStyle>
            <a:lvl1pPr algn="r">
              <a:defRPr sz="675" b="1" i="0">
                <a:solidFill>
                  <a:srgbClr val="003B70"/>
                </a:solidFill>
                <a:latin typeface="Arial" panose="020B0604020202020204" pitchFamily="34" charset="0"/>
                <a:ea typeface="Arial" panose="020B0604020202020204" pitchFamily="34" charset="0"/>
                <a:cs typeface="Arial" panose="020B0604020202020204" pitchFamily="34" charset="0"/>
              </a:defRPr>
            </a:lvl1pPr>
          </a:lstStyle>
          <a:p>
            <a:fld id="{11F27F3A-B3E9-41ED-AF8F-A365F10BB65F}" type="slidenum">
              <a:rPr lang="en-US" smtClean="0"/>
              <a:pPr/>
              <a:t>‹#›</a:t>
            </a:fld>
            <a:endParaRPr lang="en-US" dirty="0"/>
          </a:p>
        </p:txBody>
      </p:sp>
      <p:sp>
        <p:nvSpPr>
          <p:cNvPr id="20" name="Title 1">
            <a:extLst>
              <a:ext uri="{FF2B5EF4-FFF2-40B4-BE49-F238E27FC236}">
                <a16:creationId xmlns:a16="http://schemas.microsoft.com/office/drawing/2014/main" id="{F17C0509-ABF8-A14C-9CCC-ACF4B252782C}"/>
              </a:ext>
            </a:extLst>
          </p:cNvPr>
          <p:cNvSpPr>
            <a:spLocks noGrp="1"/>
          </p:cNvSpPr>
          <p:nvPr>
            <p:ph type="title" hasCustomPrompt="1"/>
          </p:nvPr>
        </p:nvSpPr>
        <p:spPr>
          <a:xfrm>
            <a:off x="302150" y="1180769"/>
            <a:ext cx="8563554" cy="548640"/>
          </a:xfrm>
        </p:spPr>
        <p:txBody>
          <a:bodyPr anchor="t">
            <a:noAutofit/>
          </a:bodyPr>
          <a:lstStyle>
            <a:lvl1pPr algn="l">
              <a:defRPr sz="2400" b="1" i="0" baseline="0">
                <a:solidFill>
                  <a:srgbClr val="5C93D5"/>
                </a:solidFill>
                <a:latin typeface="Arial" panose="020B0604020202020204" pitchFamily="34" charset="0"/>
                <a:ea typeface="Arial" panose="020B0604020202020204" pitchFamily="34" charset="0"/>
                <a:cs typeface="Arial" panose="020B0604020202020204" pitchFamily="34" charset="0"/>
              </a:defRPr>
            </a:lvl1pPr>
          </a:lstStyle>
          <a:p>
            <a:r>
              <a:rPr lang="en-US" dirty="0"/>
              <a:t>Click to add title, 1 line max</a:t>
            </a:r>
          </a:p>
        </p:txBody>
      </p:sp>
      <p:pic>
        <p:nvPicPr>
          <p:cNvPr id="9" name="Picture 8">
            <a:extLst>
              <a:ext uri="{FF2B5EF4-FFF2-40B4-BE49-F238E27FC236}">
                <a16:creationId xmlns:a16="http://schemas.microsoft.com/office/drawing/2014/main" id="{3083D3DB-AB8F-794A-B493-317B10CC4DCB}"/>
              </a:ext>
            </a:extLst>
          </p:cNvPr>
          <p:cNvPicPr>
            <a:picLocks noChangeAspect="1"/>
          </p:cNvPicPr>
          <p:nvPr userDrawn="1"/>
        </p:nvPicPr>
        <p:blipFill rotWithShape="1">
          <a:blip r:embed="rId2"/>
          <a:srcRect t="26307"/>
          <a:stretch/>
        </p:blipFill>
        <p:spPr>
          <a:xfrm>
            <a:off x="0" y="0"/>
            <a:ext cx="9144000" cy="1119096"/>
          </a:xfrm>
          <a:prstGeom prst="rect">
            <a:avLst/>
          </a:prstGeom>
        </p:spPr>
      </p:pic>
      <p:sp>
        <p:nvSpPr>
          <p:cNvPr id="2" name="Text Placeholder 8">
            <a:extLst>
              <a:ext uri="{FF2B5EF4-FFF2-40B4-BE49-F238E27FC236}">
                <a16:creationId xmlns:a16="http://schemas.microsoft.com/office/drawing/2014/main" id="{58A33A54-4575-D878-5C09-B9B14C0BF513}"/>
              </a:ext>
            </a:extLst>
          </p:cNvPr>
          <p:cNvSpPr txBox="1">
            <a:spLocks/>
          </p:cNvSpPr>
          <p:nvPr userDrawn="1"/>
        </p:nvSpPr>
        <p:spPr>
          <a:xfrm>
            <a:off x="293209" y="6603332"/>
            <a:ext cx="7994651" cy="266700"/>
          </a:xfrm>
          <a:prstGeom prst="rect">
            <a:avLst/>
          </a:prstGeom>
        </p:spPr>
        <p:txBody>
          <a:bodyPr>
            <a:noAutofit/>
          </a:bodyPr>
          <a:lstStyle>
            <a:lvl1pPr marL="0" indent="0" algn="l" defTabSz="685800" rtl="0" eaLnBrk="1" latinLnBrk="0" hangingPunct="1">
              <a:lnSpc>
                <a:spcPct val="100000"/>
              </a:lnSpc>
              <a:spcBef>
                <a:spcPts val="0"/>
              </a:spcBef>
              <a:buFont typeface="Arial" panose="020B0604020202020204" pitchFamily="34" charset="0"/>
              <a:buNone/>
              <a:defRPr sz="900" b="0" i="0" kern="1200" baseline="0">
                <a:solidFill>
                  <a:srgbClr val="15365E"/>
                </a:solidFill>
                <a:latin typeface="Gotham Bold" charset="0"/>
                <a:ea typeface="Gotham Bold" charset="0"/>
                <a:cs typeface="Gotham Bold" charset="0"/>
              </a:defRPr>
            </a:lvl1pPr>
            <a:lvl2pPr marL="342900" indent="0" algn="l" defTabSz="685800" rtl="0" eaLnBrk="1" latinLnBrk="0" hangingPunct="1">
              <a:lnSpc>
                <a:spcPct val="90000"/>
              </a:lnSpc>
              <a:spcBef>
                <a:spcPts val="375"/>
              </a:spcBef>
              <a:buFont typeface="Arial" panose="020B0604020202020204" pitchFamily="34" charset="0"/>
              <a:buNone/>
              <a:defRPr sz="1000" b="1" i="0" kern="1200">
                <a:solidFill>
                  <a:schemeClr val="tx1"/>
                </a:solidFill>
                <a:latin typeface="Franklin Gothic Medium Cond" panose="020B0606030402020204" pitchFamily="34" charset="0"/>
                <a:ea typeface="Helvetica" charset="0"/>
                <a:cs typeface="Helvetica" charset="0"/>
              </a:defRPr>
            </a:lvl2pPr>
            <a:lvl3pPr marL="685800" indent="0" algn="l" defTabSz="685800" rtl="0" eaLnBrk="1" latinLnBrk="0" hangingPunct="1">
              <a:lnSpc>
                <a:spcPct val="90000"/>
              </a:lnSpc>
              <a:spcBef>
                <a:spcPts val="375"/>
              </a:spcBef>
              <a:buFont typeface="Arial" panose="020B0604020202020204" pitchFamily="34" charset="0"/>
              <a:buNone/>
              <a:defRPr sz="1000" b="1" i="0" kern="1200">
                <a:solidFill>
                  <a:schemeClr val="tx1"/>
                </a:solidFill>
                <a:latin typeface="Franklin Gothic Medium Cond" panose="020B0606030402020204" pitchFamily="34" charset="0"/>
                <a:ea typeface="Helvetica" charset="0"/>
                <a:cs typeface="Helvetica" charset="0"/>
              </a:defRPr>
            </a:lvl3pPr>
            <a:lvl4pPr marL="1028700" indent="0" algn="l" defTabSz="685800" rtl="0" eaLnBrk="1" latinLnBrk="0" hangingPunct="1">
              <a:lnSpc>
                <a:spcPct val="90000"/>
              </a:lnSpc>
              <a:spcBef>
                <a:spcPts val="375"/>
              </a:spcBef>
              <a:buFont typeface="Arial" panose="020B0604020202020204" pitchFamily="34" charset="0"/>
              <a:buNone/>
              <a:defRPr sz="1000" b="1" i="0" kern="1200">
                <a:solidFill>
                  <a:schemeClr val="tx1"/>
                </a:solidFill>
                <a:latin typeface="Franklin Gothic Medium Cond" panose="020B0606030402020204" pitchFamily="34" charset="0"/>
                <a:ea typeface="Helvetica" charset="0"/>
                <a:cs typeface="Helvetica" charset="0"/>
              </a:defRPr>
            </a:lvl4pPr>
            <a:lvl5pPr marL="1371600" indent="0" algn="l" defTabSz="685800" rtl="0" eaLnBrk="1" latinLnBrk="0" hangingPunct="1">
              <a:lnSpc>
                <a:spcPct val="90000"/>
              </a:lnSpc>
              <a:spcBef>
                <a:spcPts val="375"/>
              </a:spcBef>
              <a:buFont typeface="Arial" panose="020B0604020202020204" pitchFamily="34" charset="0"/>
              <a:buNone/>
              <a:defRPr sz="1000" b="1" i="0" kern="1200">
                <a:solidFill>
                  <a:schemeClr val="tx1"/>
                </a:solidFill>
                <a:latin typeface="Franklin Gothic Medium Cond" panose="020B0606030402020204" pitchFamily="34" charset="0"/>
                <a:ea typeface="Helvetica" charset="0"/>
                <a:cs typeface="Helvetica"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900" b="1" dirty="0">
                <a:solidFill>
                  <a:srgbClr val="17375E"/>
                </a:solidFill>
                <a:latin typeface="+mn-lt"/>
              </a:rPr>
              <a:t>NCDHHS, Division of Public Health </a:t>
            </a:r>
            <a:r>
              <a:rPr lang="el-GR" sz="900" b="1" dirty="0">
                <a:solidFill>
                  <a:srgbClr val="17375E"/>
                </a:solidFill>
                <a:latin typeface="+mn-lt"/>
              </a:rPr>
              <a:t>Ι</a:t>
            </a:r>
            <a:r>
              <a:rPr lang="en-US" sz="900" b="1" dirty="0">
                <a:solidFill>
                  <a:srgbClr val="17375E"/>
                </a:solidFill>
                <a:latin typeface="+mn-lt"/>
              </a:rPr>
              <a:t> Self-inflicted Injury Deaths &amp; Morbidity in North Carolina, 2024</a:t>
            </a:r>
          </a:p>
        </p:txBody>
      </p:sp>
    </p:spTree>
    <p:extLst>
      <p:ext uri="{BB962C8B-B14F-4D97-AF65-F5344CB8AC3E}">
        <p14:creationId xmlns:p14="http://schemas.microsoft.com/office/powerpoint/2010/main" val="17319553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3E8FB92-BB69-730C-9977-A0AD38F8B79F}"/>
              </a:ext>
            </a:extLst>
          </p:cNvPr>
          <p:cNvSpPr/>
          <p:nvPr userDrawn="1"/>
        </p:nvSpPr>
        <p:spPr>
          <a:xfrm>
            <a:off x="0" y="0"/>
            <a:ext cx="9144000" cy="6858000"/>
          </a:xfrm>
          <a:prstGeom prst="rect">
            <a:avLst/>
          </a:prstGeom>
          <a:solidFill>
            <a:srgbClr val="5C93D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 Placeholder 13">
            <a:extLst>
              <a:ext uri="{FF2B5EF4-FFF2-40B4-BE49-F238E27FC236}">
                <a16:creationId xmlns:a16="http://schemas.microsoft.com/office/drawing/2014/main" id="{EC8477E5-DFD4-9071-E66E-13E2B16743A7}"/>
              </a:ext>
            </a:extLst>
          </p:cNvPr>
          <p:cNvSpPr>
            <a:spLocks noGrp="1"/>
          </p:cNvSpPr>
          <p:nvPr>
            <p:ph type="body" sz="quarter" idx="10"/>
          </p:nvPr>
        </p:nvSpPr>
        <p:spPr>
          <a:xfrm>
            <a:off x="0" y="457199"/>
            <a:ext cx="9144000" cy="5943602"/>
          </a:xfrm>
          <a:prstGeom prst="rect">
            <a:avLst/>
          </a:prstGeom>
        </p:spPr>
        <p:txBody>
          <a:bodyPr anchor="ctr">
            <a:noAutofit/>
          </a:bodyPr>
          <a:lstStyle>
            <a:lvl1pPr marL="0" indent="0" algn="ctr">
              <a:buNone/>
              <a:defRPr sz="8800" b="1" i="0" baseline="0">
                <a:solidFill>
                  <a:schemeClr val="bg1"/>
                </a:solidFill>
                <a:latin typeface="Arial" panose="020B0604020202020204" pitchFamily="34" charset="0"/>
                <a:ea typeface="Arial" panose="020B0604020202020204" pitchFamily="34" charset="0"/>
                <a:cs typeface="Arial" panose="020B0604020202020204" pitchFamily="34" charset="0"/>
              </a:defRPr>
            </a:lvl1pPr>
            <a:lvl2pPr marL="342900" indent="0">
              <a:buNone/>
              <a:defRPr sz="2800">
                <a:latin typeface="Franklin Gothic Demi Cond" panose="020B0706030402020204" pitchFamily="34" charset="0"/>
              </a:defRPr>
            </a:lvl2pPr>
            <a:lvl3pPr marL="685800" indent="0">
              <a:buNone/>
              <a:defRPr sz="2800">
                <a:latin typeface="Franklin Gothic Demi Cond" panose="020B0706030402020204" pitchFamily="34" charset="0"/>
              </a:defRPr>
            </a:lvl3pPr>
            <a:lvl4pPr marL="1028700" indent="0">
              <a:buNone/>
              <a:defRPr sz="2800">
                <a:latin typeface="Franklin Gothic Demi Cond" panose="020B0706030402020204" pitchFamily="34" charset="0"/>
              </a:defRPr>
            </a:lvl4pPr>
            <a:lvl5pPr marL="1371600" indent="0">
              <a:buNone/>
              <a:defRPr sz="2800">
                <a:latin typeface="Franklin Gothic Demi Cond" panose="020B0706030402020204" pitchFamily="34" charset="0"/>
              </a:defRPr>
            </a:lvl5pPr>
          </a:lstStyle>
          <a:p>
            <a:pPr lvl="0"/>
            <a:endParaRPr lang="en-US" dirty="0"/>
          </a:p>
        </p:txBody>
      </p:sp>
    </p:spTree>
    <p:extLst>
      <p:ext uri="{BB962C8B-B14F-4D97-AF65-F5344CB8AC3E}">
        <p14:creationId xmlns:p14="http://schemas.microsoft.com/office/powerpoint/2010/main" val="8123405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8"/>
            <a:ext cx="7886700" cy="1325563"/>
          </a:xfrm>
          <a:prstGeom prst="rect">
            <a:avLst/>
          </a:prstGeom>
        </p:spPr>
        <p:txBody>
          <a:bodyPr vert="horz" lIns="9144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Autofit/>
          </a:body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2757518321"/>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 id="2147483689" r:id="rId13"/>
    <p:sldLayoutId id="2147483690" r:id="rId14"/>
  </p:sldLayoutIdLst>
  <p:hf hdr="0" dt="0"/>
  <p:txStyles>
    <p:titleStyle>
      <a:lvl1pPr algn="l" defTabSz="514350" rtl="0" eaLnBrk="1" latinLnBrk="0" hangingPunct="1">
        <a:lnSpc>
          <a:spcPct val="90000"/>
        </a:lnSpc>
        <a:spcBef>
          <a:spcPct val="0"/>
        </a:spcBef>
        <a:buNone/>
        <a:defRPr sz="2400" b="1" i="0" kern="1200">
          <a:solidFill>
            <a:srgbClr val="7CA3DD"/>
          </a:solidFill>
          <a:latin typeface="Arial" panose="020B0604020202020204" pitchFamily="34" charset="0"/>
          <a:ea typeface="Arial" panose="020B0604020202020204" pitchFamily="34" charset="0"/>
          <a:cs typeface="Arial" panose="020B0604020202020204" pitchFamily="34" charset="0"/>
        </a:defRPr>
      </a:lvl1pPr>
    </p:titleStyle>
    <p:bodyStyle>
      <a:lvl1pPr marL="171450" indent="-171450" algn="l" defTabSz="514350" rtl="0" eaLnBrk="1" latinLnBrk="0" hangingPunct="1">
        <a:lnSpc>
          <a:spcPct val="90000"/>
        </a:lnSpc>
        <a:spcBef>
          <a:spcPts val="563"/>
        </a:spcBef>
        <a:buFont typeface="Arial" panose="020B0604020202020204" pitchFamily="34" charset="0"/>
        <a:buChar char="•"/>
        <a:defRPr sz="2100" b="1" i="0" kern="1200">
          <a:solidFill>
            <a:srgbClr val="003B70"/>
          </a:solidFill>
          <a:latin typeface="Arial" panose="020B0604020202020204" pitchFamily="34" charset="0"/>
          <a:ea typeface="Arial" panose="020B0604020202020204" pitchFamily="34" charset="0"/>
          <a:cs typeface="Arial" panose="020B0604020202020204" pitchFamily="34" charset="0"/>
        </a:defRPr>
      </a:lvl1pPr>
      <a:lvl2pPr marL="432197" indent="-175022" algn="l" defTabSz="514350" rtl="0" eaLnBrk="1" latinLnBrk="0" hangingPunct="1">
        <a:lnSpc>
          <a:spcPct val="90000"/>
        </a:lnSpc>
        <a:spcBef>
          <a:spcPts val="281"/>
        </a:spcBef>
        <a:buFont typeface="Franklin Gothic Medium" panose="020B0603020102020204" pitchFamily="34" charset="0"/>
        <a:buChar char="–"/>
        <a:defRPr sz="1800" b="1" i="0" kern="1200">
          <a:solidFill>
            <a:srgbClr val="003B70"/>
          </a:solidFill>
          <a:latin typeface="Arial" panose="020B0604020202020204" pitchFamily="34" charset="0"/>
          <a:ea typeface="Arial" panose="020B0604020202020204" pitchFamily="34" charset="0"/>
          <a:cs typeface="Arial" panose="020B0604020202020204" pitchFamily="34" charset="0"/>
        </a:defRPr>
      </a:lvl2pPr>
      <a:lvl3pPr marL="642938" indent="-128588" algn="l" defTabSz="514350" rtl="0" eaLnBrk="1" latinLnBrk="0" hangingPunct="1">
        <a:lnSpc>
          <a:spcPct val="90000"/>
        </a:lnSpc>
        <a:spcBef>
          <a:spcPts val="281"/>
        </a:spcBef>
        <a:buFont typeface="Arial" panose="020B0604020202020204" pitchFamily="34" charset="0"/>
        <a:buChar char="•"/>
        <a:defRPr sz="1500" b="1" i="0" kern="1200">
          <a:solidFill>
            <a:srgbClr val="003B70"/>
          </a:solidFill>
          <a:latin typeface="Arial" panose="020B0604020202020204" pitchFamily="34" charset="0"/>
          <a:ea typeface="Arial" panose="020B0604020202020204" pitchFamily="34" charset="0"/>
          <a:cs typeface="Arial" panose="020B0604020202020204" pitchFamily="34" charset="0"/>
        </a:defRPr>
      </a:lvl3pPr>
      <a:lvl4pPr marL="9001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Franklin Gothic Medium" panose="020B0603020102020204" pitchFamily="34" charset="0"/>
          <a:ea typeface="+mn-ea"/>
          <a:cs typeface="+mn-cs"/>
        </a:defRPr>
      </a:lvl4pPr>
      <a:lvl5pPr marL="11572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Franklin Gothic Medium" panose="020B0603020102020204" pitchFamily="34" charset="0"/>
          <a:ea typeface="+mn-ea"/>
          <a:cs typeface="+mn-cs"/>
        </a:defRPr>
      </a:lvl5pPr>
      <a:lvl6pPr marL="141446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63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8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en-US"/>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3" Type="http://schemas.openxmlformats.org/officeDocument/2006/relationships/hyperlink" Target="https://resources.cste.org/ICD-10-CM/Gen%20Injury%20Indicators/Nonfatal%20Intentional%20Self-Harm%20Emergency%20Department%20Visits.pdf" TargetMode="External"/><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hyperlink" Target="https://injuryfreenc.dph.ncdhhs.gov/DataSurveillance/SuicideData.htm" TargetMode="External"/><Relationship Id="rId2" Type="http://schemas.openxmlformats.org/officeDocument/2006/relationships/notesSlide" Target="../notesSlides/notesSlide4.xml"/><Relationship Id="rId1" Type="http://schemas.openxmlformats.org/officeDocument/2006/relationships/slideLayout" Target="../slideLayouts/slideLayout5.xml"/><Relationship Id="rId5" Type="http://schemas.openxmlformats.org/officeDocument/2006/relationships/hyperlink" Target="https://injuryfreenc.dph.ncdhhs.gov/DataSurveillance/DataRequestPolicy.htm" TargetMode="External"/><Relationship Id="rId4" Type="http://schemas.openxmlformats.org/officeDocument/2006/relationships/hyperlink" Target="https://ncdetect.org/mental-health-dashboard/"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12.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15.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19.xml"/><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21.xml"/><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1.xml.rels><?xml version="1.0" encoding="UTF-8" standalone="yes"?>
<Relationships xmlns="http://schemas.openxmlformats.org/package/2006/relationships"><Relationship Id="rId3" Type="http://schemas.openxmlformats.org/officeDocument/2006/relationships/chart" Target="../charts/chart15.xml"/><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3" Type="http://schemas.openxmlformats.org/officeDocument/2006/relationships/chart" Target="../charts/chart17.xml"/><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7.xml"/><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8.xml"/><Relationship Id="rId1" Type="http://schemas.openxmlformats.org/officeDocument/2006/relationships/slideLayout" Target="../slideLayouts/slideLayout12.xml"/><Relationship Id="rId6" Type="http://schemas.openxmlformats.org/officeDocument/2006/relationships/hyperlink" Target="https://injuryfreenc.dph.ncdhhs.gov/DataSurveillance/SuicideData.htm" TargetMode="External"/><Relationship Id="rId5" Type="http://schemas.openxmlformats.org/officeDocument/2006/relationships/image" Target="../media/image15.png"/><Relationship Id="rId4" Type="http://schemas.openxmlformats.org/officeDocument/2006/relationships/image" Target="../media/image14.png"/></Relationships>
</file>

<file path=ppt/slides/_rels/slide3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9.xml"/><Relationship Id="rId1" Type="http://schemas.openxmlformats.org/officeDocument/2006/relationships/slideLayout" Target="../slideLayouts/slideLayout12.xml"/><Relationship Id="rId6" Type="http://schemas.openxmlformats.org/officeDocument/2006/relationships/image" Target="../media/image14.png"/><Relationship Id="rId5" Type="http://schemas.openxmlformats.org/officeDocument/2006/relationships/hyperlink" Target="https://ncdetect.org/nc-faster-firearm-quarterly-reports/" TargetMode="External"/><Relationship Id="rId4" Type="http://schemas.openxmlformats.org/officeDocument/2006/relationships/image" Target="../media/image17.png"/></Relationships>
</file>

<file path=ppt/slides/_rels/slide37.xml.rels><?xml version="1.0" encoding="UTF-8" standalone="yes"?>
<Relationships xmlns="http://schemas.openxmlformats.org/package/2006/relationships"><Relationship Id="rId3" Type="http://schemas.openxmlformats.org/officeDocument/2006/relationships/chart" Target="../charts/chart18.xml"/><Relationship Id="rId2" Type="http://schemas.openxmlformats.org/officeDocument/2006/relationships/notesSlide" Target="../notesSlides/notesSlide30.xml"/><Relationship Id="rId1" Type="http://schemas.openxmlformats.org/officeDocument/2006/relationships/slideLayout" Target="../slideLayouts/slideLayout9.xml"/><Relationship Id="rId5" Type="http://schemas.openxmlformats.org/officeDocument/2006/relationships/hyperlink" Target="https://schs.dph.ncdhhs.gov/data/brfss/2024/nc/all/topics.htm" TargetMode="External"/><Relationship Id="rId4" Type="http://schemas.openxmlformats.org/officeDocument/2006/relationships/chart" Target="../charts/chart19.xml"/></Relationships>
</file>

<file path=ppt/slides/_rels/slide38.xml.rels><?xml version="1.0" encoding="UTF-8" standalone="yes"?>
<Relationships xmlns="http://schemas.openxmlformats.org/package/2006/relationships"><Relationship Id="rId3" Type="http://schemas.openxmlformats.org/officeDocument/2006/relationships/chart" Target="../charts/chart20.xml"/><Relationship Id="rId7" Type="http://schemas.openxmlformats.org/officeDocument/2006/relationships/chart" Target="../charts/chart22.xml"/><Relationship Id="rId2" Type="http://schemas.openxmlformats.org/officeDocument/2006/relationships/notesSlide" Target="../notesSlides/notesSlide31.xml"/><Relationship Id="rId1" Type="http://schemas.openxmlformats.org/officeDocument/2006/relationships/slideLayout" Target="../slideLayouts/slideLayout9.xml"/><Relationship Id="rId6" Type="http://schemas.openxmlformats.org/officeDocument/2006/relationships/hyperlink" Target="https://socialbridgingnc.org/social-isolation" TargetMode="External"/><Relationship Id="rId5" Type="http://schemas.openxmlformats.org/officeDocument/2006/relationships/hyperlink" Target="https://schs.dph.ncdhhs.gov/data/brfss/2024/nc/all/topics.htm" TargetMode="External"/><Relationship Id="rId4" Type="http://schemas.openxmlformats.org/officeDocument/2006/relationships/chart" Target="../charts/chart21.xml"/></Relationships>
</file>

<file path=ppt/slides/_rels/slide39.xml.rels><?xml version="1.0" encoding="UTF-8" standalone="yes"?>
<Relationships xmlns="http://schemas.openxmlformats.org/package/2006/relationships"><Relationship Id="rId3" Type="http://schemas.openxmlformats.org/officeDocument/2006/relationships/hyperlink" Target="https://www.dpi.nc.gov/districts-schools/classroom-resources/academic-standards/programs-and-initiatives/nc-healthy-schools/nc-healthy-schools-data" TargetMode="External"/><Relationship Id="rId2" Type="http://schemas.openxmlformats.org/officeDocument/2006/relationships/notesSlide" Target="../notesSlides/notesSlide32.xml"/><Relationship Id="rId1" Type="http://schemas.openxmlformats.org/officeDocument/2006/relationships/slideLayout" Target="../slideLayouts/slideLayout5.xml"/><Relationship Id="rId4" Type="http://schemas.openxmlformats.org/officeDocument/2006/relationships/image" Target="../media/image18.png"/></Relationships>
</file>

<file path=ppt/slides/_rels/slide40.xml.rels><?xml version="1.0" encoding="UTF-8" standalone="yes"?>
<Relationships xmlns="http://schemas.openxmlformats.org/package/2006/relationships"><Relationship Id="rId3" Type="http://schemas.openxmlformats.org/officeDocument/2006/relationships/hyperlink" Target="https://www.dpi.nc.gov/districts-schools/classroom-resources/academic-standards/programs-and-initiatives/nc-healthy-schools/nc-healthy-schools-data" TargetMode="External"/><Relationship Id="rId2" Type="http://schemas.openxmlformats.org/officeDocument/2006/relationships/notesSlide" Target="../notesSlides/notesSlide33.xml"/><Relationship Id="rId1" Type="http://schemas.openxmlformats.org/officeDocument/2006/relationships/slideLayout" Target="../slideLayouts/slideLayout5.xml"/><Relationship Id="rId4" Type="http://schemas.openxmlformats.org/officeDocument/2006/relationships/image" Target="../media/image19.png"/></Relationships>
</file>

<file path=ppt/slides/_rels/slide41.xml.rels><?xml version="1.0" encoding="UTF-8" standalone="yes"?>
<Relationships xmlns="http://schemas.openxmlformats.org/package/2006/relationships"><Relationship Id="rId3" Type="http://schemas.openxmlformats.org/officeDocument/2006/relationships/hyperlink" Target="https://www.dpi.nc.gov/districts-schools/classroom-resources/academic-standards/programs-and-initiatives/nc-healthy-schools/nc-healthy-schools-data" TargetMode="External"/><Relationship Id="rId2" Type="http://schemas.openxmlformats.org/officeDocument/2006/relationships/notesSlide" Target="../notesSlides/notesSlide34.xml"/><Relationship Id="rId1" Type="http://schemas.openxmlformats.org/officeDocument/2006/relationships/slideLayout" Target="../slideLayouts/slideLayout5.xml"/><Relationship Id="rId4" Type="http://schemas.openxmlformats.org/officeDocument/2006/relationships/image" Target="../media/image20.png"/></Relationships>
</file>

<file path=ppt/slides/_rels/slide42.xml.rels><?xml version="1.0" encoding="UTF-8" standalone="yes"?>
<Relationships xmlns="http://schemas.openxmlformats.org/package/2006/relationships"><Relationship Id="rId3" Type="http://schemas.openxmlformats.org/officeDocument/2006/relationships/hyperlink" Target="https://www.dpi.nc.gov/districts-schools/classroom-resources/academic-standards/programs-and-initiatives/nc-healthy-schools/nc-healthy-schools-data" TargetMode="External"/><Relationship Id="rId2" Type="http://schemas.openxmlformats.org/officeDocument/2006/relationships/notesSlide" Target="../notesSlides/notesSlide35.xml"/><Relationship Id="rId1" Type="http://schemas.openxmlformats.org/officeDocument/2006/relationships/slideLayout" Target="../slideLayouts/slideLayout5.xml"/><Relationship Id="rId4" Type="http://schemas.openxmlformats.org/officeDocument/2006/relationships/image" Target="../media/image21.png"/></Relationships>
</file>

<file path=ppt/slides/_rels/slide43.xml.rels><?xml version="1.0" encoding="UTF-8" standalone="yes"?>
<Relationships xmlns="http://schemas.openxmlformats.org/package/2006/relationships"><Relationship Id="rId3" Type="http://schemas.openxmlformats.org/officeDocument/2006/relationships/hyperlink" Target="https://wisqars.cdc.gov/cost/" TargetMode="External"/><Relationship Id="rId2" Type="http://schemas.openxmlformats.org/officeDocument/2006/relationships/notesSlide" Target="../notesSlides/notesSlide36.xml"/><Relationship Id="rId1" Type="http://schemas.openxmlformats.org/officeDocument/2006/relationships/slideLayout" Target="../slideLayouts/slideLayout13.xml"/><Relationship Id="rId4" Type="http://schemas.openxmlformats.org/officeDocument/2006/relationships/image" Target="../media/image22.png"/></Relationships>
</file>

<file path=ppt/slides/_rels/slide44.xml.rels><?xml version="1.0" encoding="UTF-8" standalone="yes"?>
<Relationships xmlns="http://schemas.openxmlformats.org/package/2006/relationships"><Relationship Id="rId3" Type="http://schemas.openxmlformats.org/officeDocument/2006/relationships/hyperlink" Target="https://www.ncdhhs.gov/about/department-initiatives/suicide-prevention-resources" TargetMode="External"/><Relationship Id="rId2" Type="http://schemas.openxmlformats.org/officeDocument/2006/relationships/hyperlink" Target="https://injuryfreenc.dph.ncdhhs.gov/preventionResources/Suicide.htm" TargetMode="External"/><Relationship Id="rId1" Type="http://schemas.openxmlformats.org/officeDocument/2006/relationships/slideLayout" Target="../slideLayouts/slideLayout12.xml"/><Relationship Id="rId6" Type="http://schemas.openxmlformats.org/officeDocument/2006/relationships/hyperlink" Target="https://www.cdc.gov/suicide/pdf/preventionresource.pdf" TargetMode="External"/><Relationship Id="rId5" Type="http://schemas.openxmlformats.org/officeDocument/2006/relationships/hyperlink" Target="https://injuryfreenc.org/" TargetMode="External"/><Relationship Id="rId4" Type="http://schemas.openxmlformats.org/officeDocument/2006/relationships/hyperlink" Target="https://www.ncsafe.org/" TargetMode="External"/></Relationships>
</file>

<file path=ppt/slides/_rels/slide45.xml.rels><?xml version="1.0" encoding="UTF-8" standalone="yes"?>
<Relationships xmlns="http://schemas.openxmlformats.org/package/2006/relationships"><Relationship Id="rId8" Type="http://schemas.openxmlformats.org/officeDocument/2006/relationships/hyperlink" Target="https://www.cdc.gov/injury/wisqars/nvdrs.html" TargetMode="External"/><Relationship Id="rId3" Type="http://schemas.openxmlformats.org/officeDocument/2006/relationships/hyperlink" Target="https://dashboards.ncdhhs.gov/t/DPH/views/NCVDRSDashboard/NC-VDRSDashboard?%3AshowAppBanner=false&amp;%3Adisplay_count=n&amp;%3AshowVizHome=n&amp;%3Aorigin=viz_share_link&amp;%3AisGuestRedirectFromVizportal=y&amp;%3Aembed=y" TargetMode="External"/><Relationship Id="rId7" Type="http://schemas.openxmlformats.org/officeDocument/2006/relationships/hyperlink" Target="https://wisqars.cdc.gov/" TargetMode="External"/><Relationship Id="rId2" Type="http://schemas.openxmlformats.org/officeDocument/2006/relationships/hyperlink" Target="https://injuryfreenc.dph.ncdhhs.gov/DataSurveillance/SuicideData.htm" TargetMode="External"/><Relationship Id="rId1" Type="http://schemas.openxmlformats.org/officeDocument/2006/relationships/slideLayout" Target="../slideLayouts/slideLayout12.xml"/><Relationship Id="rId6" Type="http://schemas.openxmlformats.org/officeDocument/2006/relationships/hyperlink" Target="https://schs.dph.ncdhhs.gov/interactive/query/" TargetMode="External"/><Relationship Id="rId5" Type="http://schemas.openxmlformats.org/officeDocument/2006/relationships/hyperlink" Target="https://dashboards.ncdhhs.gov/t/DMHDDSAS/views/988PerformanceDashboard112022thru102023_17002346658920/988Dashboard?%3Aembed=y&amp;%3AisGuestRedirectFromVizportal=y" TargetMode="External"/><Relationship Id="rId4" Type="http://schemas.openxmlformats.org/officeDocument/2006/relationships/hyperlink" Target="https://ncdetect.org/mental-health-dashboard/" TargetMode="External"/></Relationships>
</file>

<file path=ppt/slides/_rels/slide46.xml.rels><?xml version="1.0" encoding="UTF-8" standalone="yes"?>
<Relationships xmlns="http://schemas.openxmlformats.org/package/2006/relationships"><Relationship Id="rId3" Type="http://schemas.openxmlformats.org/officeDocument/2006/relationships/hyperlink" Target="https://injuryfreenc.dph.ncdhhs.gov/DataSurveillance/DataRequestPolicy.htm" TargetMode="External"/><Relationship Id="rId2" Type="http://schemas.openxmlformats.org/officeDocument/2006/relationships/image" Target="../media/image23.png"/><Relationship Id="rId1" Type="http://schemas.openxmlformats.org/officeDocument/2006/relationships/slideLayout" Target="../slideLayouts/slideLayout13.xml"/><Relationship Id="rId5" Type="http://schemas.openxmlformats.org/officeDocument/2006/relationships/image" Target="../media/image24.png"/><Relationship Id="rId4" Type="http://schemas.openxmlformats.org/officeDocument/2006/relationships/hyperlink" Target="https://outlook.office365.com/owa/calendar/IVPBDataSupport@ncconnect.onmicrosoft.com/bookings/" TargetMode="Externa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8.xml.rels><?xml version="1.0" encoding="UTF-8" standalone="yes"?>
<Relationships xmlns="http://schemas.openxmlformats.org/package/2006/relationships"><Relationship Id="rId3" Type="http://schemas.openxmlformats.org/officeDocument/2006/relationships/hyperlink" Target="http://www.injuryfreenc.dph.ncdhhs.gov/" TargetMode="External"/><Relationship Id="rId2" Type="http://schemas.openxmlformats.org/officeDocument/2006/relationships/hyperlink" Target="mailto:InjuryData@dhhs.nc.gov" TargetMode="Externa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p:cNvSpPr>
            <a:spLocks noGrp="1"/>
          </p:cNvSpPr>
          <p:nvPr>
            <p:ph type="body" sz="quarter" idx="11"/>
          </p:nvPr>
        </p:nvSpPr>
        <p:spPr>
          <a:xfrm>
            <a:off x="2743200" y="4071833"/>
            <a:ext cx="5774267" cy="948752"/>
          </a:xfrm>
        </p:spPr>
        <p:txBody>
          <a:bodyPr anchor="ctr"/>
          <a:lstStyle/>
          <a:p>
            <a:r>
              <a:rPr lang="en-US" sz="1800">
                <a:solidFill>
                  <a:srgbClr val="17375E"/>
                </a:solidFill>
              </a:rPr>
              <a:t>Division of Public Health</a:t>
            </a:r>
          </a:p>
          <a:p>
            <a:r>
              <a:rPr lang="en-US" sz="1800">
                <a:solidFill>
                  <a:srgbClr val="17375E"/>
                </a:solidFill>
              </a:rPr>
              <a:t>Injury and Violence Prevention Branch</a:t>
            </a:r>
            <a:endParaRPr lang="en-US" sz="1800" dirty="0">
              <a:solidFill>
                <a:srgbClr val="17375E"/>
              </a:solidFill>
            </a:endParaRPr>
          </a:p>
        </p:txBody>
      </p:sp>
      <p:sp>
        <p:nvSpPr>
          <p:cNvPr id="4" name="Text Placeholder 7">
            <a:extLst>
              <a:ext uri="{FF2B5EF4-FFF2-40B4-BE49-F238E27FC236}">
                <a16:creationId xmlns:a16="http://schemas.microsoft.com/office/drawing/2014/main" id="{97BDC976-8F5E-C557-7DFB-AE310130C7AF}"/>
              </a:ext>
            </a:extLst>
          </p:cNvPr>
          <p:cNvSpPr>
            <a:spLocks noGrp="1"/>
          </p:cNvSpPr>
          <p:nvPr>
            <p:ph type="body" sz="quarter" idx="10"/>
          </p:nvPr>
        </p:nvSpPr>
        <p:spPr>
          <a:xfrm>
            <a:off x="2743200" y="2051009"/>
            <a:ext cx="5956660" cy="2020824"/>
          </a:xfrm>
        </p:spPr>
        <p:txBody>
          <a:bodyPr/>
          <a:lstStyle/>
          <a:p>
            <a:r>
              <a:rPr lang="en-US" sz="3200">
                <a:solidFill>
                  <a:srgbClr val="17375E"/>
                </a:solidFill>
              </a:rPr>
              <a:t>Suicide and Self-inflicted Injury Death and Morbidity in North Carolina, 2024</a:t>
            </a:r>
          </a:p>
          <a:p>
            <a:endParaRPr lang="en-US" dirty="0">
              <a:solidFill>
                <a:srgbClr val="17375E"/>
              </a:solidFill>
            </a:endParaRPr>
          </a:p>
        </p:txBody>
      </p:sp>
    </p:spTree>
    <p:extLst>
      <p:ext uri="{BB962C8B-B14F-4D97-AF65-F5344CB8AC3E}">
        <p14:creationId xmlns:p14="http://schemas.microsoft.com/office/powerpoint/2010/main" val="35027732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Slide Number Placeholder 16"/>
          <p:cNvSpPr>
            <a:spLocks noGrp="1"/>
          </p:cNvSpPr>
          <p:nvPr>
            <p:ph type="sldNum" sz="quarter" idx="14"/>
          </p:nvPr>
        </p:nvSpPr>
        <p:spPr/>
        <p:txBody>
          <a:bodyPr/>
          <a:lstStyle/>
          <a:p>
            <a:fld id="{11F27F3A-B3E9-41ED-AF8F-A365F10BB65F}" type="slidenum">
              <a:rPr lang="en-US" b="0" smtClean="0"/>
              <a:pPr/>
              <a:t>2</a:t>
            </a:fld>
            <a:endParaRPr lang="en-US" b="0" dirty="0"/>
          </a:p>
        </p:txBody>
      </p:sp>
      <p:sp>
        <p:nvSpPr>
          <p:cNvPr id="2" name="Title 1"/>
          <p:cNvSpPr>
            <a:spLocks noGrp="1"/>
          </p:cNvSpPr>
          <p:nvPr>
            <p:ph type="title"/>
          </p:nvPr>
        </p:nvSpPr>
        <p:spPr>
          <a:xfrm>
            <a:off x="274320" y="1097280"/>
            <a:ext cx="8563554" cy="859843"/>
          </a:xfrm>
        </p:spPr>
        <p:txBody>
          <a:bodyPr/>
          <a:lstStyle/>
          <a:p>
            <a:r>
              <a:rPr lang="en-US" sz="3200" dirty="0">
                <a:solidFill>
                  <a:srgbClr val="17375E"/>
                </a:solidFill>
              </a:rPr>
              <a:t>If you or someone you know needs support now, </a:t>
            </a:r>
            <a:r>
              <a:rPr lang="en-US" sz="3200" dirty="0"/>
              <a:t>call or text 988 or chat 988lifeline.org</a:t>
            </a:r>
          </a:p>
        </p:txBody>
      </p:sp>
      <p:pic>
        <p:nvPicPr>
          <p:cNvPr id="5" name="Picture 2">
            <a:extLst>
              <a:ext uri="{FF2B5EF4-FFF2-40B4-BE49-F238E27FC236}">
                <a16:creationId xmlns:a16="http://schemas.microsoft.com/office/drawing/2014/main" id="{78A02014-3EF6-7310-7FD7-D55E599279E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3428" y="2724674"/>
            <a:ext cx="4898387" cy="368659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8">
            <a:extLst>
              <a:ext uri="{FF2B5EF4-FFF2-40B4-BE49-F238E27FC236}">
                <a16:creationId xmlns:a16="http://schemas.microsoft.com/office/drawing/2014/main" id="{1A5C8479-8A71-7176-E451-F7CF584FADF7}"/>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48739" r="4406" b="51135"/>
          <a:stretch/>
        </p:blipFill>
        <p:spPr bwMode="auto">
          <a:xfrm>
            <a:off x="6216277" y="2235012"/>
            <a:ext cx="2357890" cy="2915181"/>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CA62256F-1E41-4AE1-3A6E-A5F663BC8A60}"/>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3271" t="78858" r="53040"/>
          <a:stretch/>
        </p:blipFill>
        <p:spPr bwMode="auto">
          <a:xfrm>
            <a:off x="6799181" y="5070724"/>
            <a:ext cx="1192082" cy="12612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609954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3839049-8B4D-2BD9-2AC8-B8328EDF1FFA}"/>
              </a:ext>
            </a:extLst>
          </p:cNvPr>
          <p:cNvSpPr>
            <a:spLocks noGrp="1"/>
          </p:cNvSpPr>
          <p:nvPr>
            <p:ph type="body" sz="quarter" idx="10"/>
          </p:nvPr>
        </p:nvSpPr>
        <p:spPr>
          <a:xfrm>
            <a:off x="274320" y="1463040"/>
            <a:ext cx="7537836" cy="4937760"/>
          </a:xfrm>
        </p:spPr>
        <p:txBody>
          <a:bodyPr/>
          <a:lstStyle/>
          <a:p>
            <a:r>
              <a:rPr lang="en-US" sz="1700" b="0" dirty="0">
                <a:solidFill>
                  <a:srgbClr val="17375E"/>
                </a:solidFill>
              </a:rPr>
              <a:t>The fatality data provided here are part of the North Carolina Violent Death Reporting System (NC-VDRS), a state-wide surveillance system funded by CDC that collects detailed information on deaths that occur in NC resulting from homicide, suicide, unintentional firearm-related injuries, legal intervention, and deaths for which the intent could not be determined. NC-VDRS combines information from death certificates, medical examiner reports, and incident reports from law enforcement agencies.</a:t>
            </a:r>
          </a:p>
          <a:p>
            <a:r>
              <a:rPr lang="en-US" sz="1700" b="0" dirty="0">
                <a:solidFill>
                  <a:srgbClr val="17375E"/>
                </a:solidFill>
              </a:rPr>
              <a:t>2024 NC-VDRS data are final as of July 2026.</a:t>
            </a:r>
          </a:p>
          <a:p>
            <a:r>
              <a:rPr lang="en-US" sz="1700" b="0" dirty="0">
                <a:solidFill>
                  <a:srgbClr val="17375E"/>
                </a:solidFill>
              </a:rPr>
              <a:t>There was a transition in Hospital and Emergency Department coding structure in October 2015. Due to the transition, there are different definitions for injury. Data after October 2015 are not comparable to data from before the transition.</a:t>
            </a:r>
          </a:p>
          <a:p>
            <a:r>
              <a:rPr lang="en-US" sz="1700" b="0" dirty="0">
                <a:solidFill>
                  <a:srgbClr val="17375E"/>
                </a:solidFill>
              </a:rPr>
              <a:t>ICD-10 suicide codes listed as cause of death: *U03, X60-X84, X87.0</a:t>
            </a:r>
          </a:p>
          <a:p>
            <a:r>
              <a:rPr lang="en-US" sz="1700" b="0" dirty="0">
                <a:solidFill>
                  <a:srgbClr val="17375E"/>
                </a:solidFill>
              </a:rPr>
              <a:t>ICD-10-CM self-inflicted injury codes: See the </a:t>
            </a:r>
            <a:r>
              <a:rPr lang="en-US" sz="1700" b="0" dirty="0">
                <a:hlinkClick r:id="rId3"/>
              </a:rPr>
              <a:t>CSTE Self-Harm Indicator</a:t>
            </a:r>
            <a:r>
              <a:rPr lang="en-US" sz="1700" b="0" dirty="0"/>
              <a:t> for a comprehensive list of codes.</a:t>
            </a:r>
          </a:p>
          <a:p>
            <a:r>
              <a:rPr lang="en-US" sz="1700" b="0" dirty="0">
                <a:solidFill>
                  <a:srgbClr val="17375E"/>
                </a:solidFill>
              </a:rPr>
              <a:t>Data is limited to NC residents ages 10 and older. </a:t>
            </a:r>
          </a:p>
        </p:txBody>
      </p:sp>
      <p:sp>
        <p:nvSpPr>
          <p:cNvPr id="4" name="Slide Number Placeholder 3">
            <a:extLst>
              <a:ext uri="{FF2B5EF4-FFF2-40B4-BE49-F238E27FC236}">
                <a16:creationId xmlns:a16="http://schemas.microsoft.com/office/drawing/2014/main" id="{58D38537-E787-FC90-BDE3-ED6C906C31F6}"/>
              </a:ext>
            </a:extLst>
          </p:cNvPr>
          <p:cNvSpPr>
            <a:spLocks noGrp="1"/>
          </p:cNvSpPr>
          <p:nvPr>
            <p:ph type="sldNum" sz="quarter" idx="14"/>
          </p:nvPr>
        </p:nvSpPr>
        <p:spPr/>
        <p:txBody>
          <a:bodyPr/>
          <a:lstStyle/>
          <a:p>
            <a:fld id="{11F27F3A-B3E9-41ED-AF8F-A365F10BB65F}" type="slidenum">
              <a:rPr lang="en-US" smtClean="0"/>
              <a:pPr/>
              <a:t>3</a:t>
            </a:fld>
            <a:endParaRPr lang="en-US" dirty="0"/>
          </a:p>
        </p:txBody>
      </p:sp>
      <p:sp>
        <p:nvSpPr>
          <p:cNvPr id="5" name="Title 4">
            <a:extLst>
              <a:ext uri="{FF2B5EF4-FFF2-40B4-BE49-F238E27FC236}">
                <a16:creationId xmlns:a16="http://schemas.microsoft.com/office/drawing/2014/main" id="{BDC8A737-3D9E-8CFD-11A6-0BB1D6D1E360}"/>
              </a:ext>
            </a:extLst>
          </p:cNvPr>
          <p:cNvSpPr>
            <a:spLocks noGrp="1"/>
          </p:cNvSpPr>
          <p:nvPr>
            <p:ph type="title"/>
          </p:nvPr>
        </p:nvSpPr>
        <p:spPr>
          <a:xfrm>
            <a:off x="274320" y="274320"/>
            <a:ext cx="7537836" cy="548640"/>
          </a:xfrm>
        </p:spPr>
        <p:txBody>
          <a:bodyPr/>
          <a:lstStyle/>
          <a:p>
            <a:r>
              <a:rPr lang="en-US" sz="3200" dirty="0"/>
              <a:t>Suicide and Self-inflicted Injury Technical Notes</a:t>
            </a:r>
          </a:p>
        </p:txBody>
      </p:sp>
    </p:spTree>
    <p:extLst>
      <p:ext uri="{BB962C8B-B14F-4D97-AF65-F5344CB8AC3E}">
        <p14:creationId xmlns:p14="http://schemas.microsoft.com/office/powerpoint/2010/main" val="17887077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61C1CF56-3D79-3BCE-ACB8-972A272763A6}"/>
              </a:ext>
            </a:extLst>
          </p:cNvPr>
          <p:cNvSpPr>
            <a:spLocks noGrp="1"/>
          </p:cNvSpPr>
          <p:nvPr>
            <p:ph type="sldNum" sz="quarter" idx="14"/>
          </p:nvPr>
        </p:nvSpPr>
        <p:spPr/>
        <p:txBody>
          <a:bodyPr/>
          <a:lstStyle/>
          <a:p>
            <a:fld id="{11F27F3A-B3E9-41ED-AF8F-A365F10BB65F}" type="slidenum">
              <a:rPr lang="en-US" smtClean="0"/>
              <a:pPr/>
              <a:t>4</a:t>
            </a:fld>
            <a:endParaRPr lang="en-US" dirty="0"/>
          </a:p>
        </p:txBody>
      </p:sp>
      <p:sp>
        <p:nvSpPr>
          <p:cNvPr id="9" name="Title 8">
            <a:extLst>
              <a:ext uri="{FF2B5EF4-FFF2-40B4-BE49-F238E27FC236}">
                <a16:creationId xmlns:a16="http://schemas.microsoft.com/office/drawing/2014/main" id="{7ECD2DF9-61E3-230B-6A8C-80FF1874D98B}"/>
              </a:ext>
            </a:extLst>
          </p:cNvPr>
          <p:cNvSpPr>
            <a:spLocks noGrp="1"/>
          </p:cNvSpPr>
          <p:nvPr>
            <p:ph type="title"/>
          </p:nvPr>
        </p:nvSpPr>
        <p:spPr>
          <a:xfrm>
            <a:off x="1188720" y="457200"/>
            <a:ext cx="7537836" cy="548640"/>
          </a:xfrm>
        </p:spPr>
        <p:txBody>
          <a:bodyPr/>
          <a:lstStyle/>
          <a:p>
            <a:r>
              <a:rPr lang="en-US" sz="3200" dirty="0">
                <a:latin typeface="+mn-lt"/>
              </a:rPr>
              <a:t>Overview</a:t>
            </a:r>
            <a:endParaRPr lang="en-US" sz="3200" dirty="0"/>
          </a:p>
        </p:txBody>
      </p:sp>
      <p:sp>
        <p:nvSpPr>
          <p:cNvPr id="2" name="Text Placeholder 7">
            <a:extLst>
              <a:ext uri="{FF2B5EF4-FFF2-40B4-BE49-F238E27FC236}">
                <a16:creationId xmlns:a16="http://schemas.microsoft.com/office/drawing/2014/main" id="{C8CE5C5B-B189-F6E9-0DDE-D7CA63C0C413}"/>
              </a:ext>
            </a:extLst>
          </p:cNvPr>
          <p:cNvSpPr>
            <a:spLocks noGrp="1"/>
          </p:cNvSpPr>
          <p:nvPr>
            <p:ph type="body" sz="quarter" idx="10"/>
          </p:nvPr>
        </p:nvSpPr>
        <p:spPr>
          <a:xfrm>
            <a:off x="1188720" y="1371600"/>
            <a:ext cx="7855878" cy="4582247"/>
          </a:xfrm>
        </p:spPr>
        <p:txBody>
          <a:bodyPr/>
          <a:lstStyle/>
          <a:p>
            <a:r>
              <a:rPr lang="en-US" sz="2800" b="0" dirty="0">
                <a:solidFill>
                  <a:srgbClr val="17375E"/>
                </a:solidFill>
                <a:latin typeface="+mn-lt"/>
              </a:rPr>
              <a:t>Suicide Death</a:t>
            </a:r>
          </a:p>
          <a:p>
            <a:r>
              <a:rPr lang="en-US" sz="2800" b="0" dirty="0">
                <a:solidFill>
                  <a:srgbClr val="17375E"/>
                </a:solidFill>
                <a:latin typeface="+mn-lt"/>
              </a:rPr>
              <a:t>Self-Inflicted Injury/Harm</a:t>
            </a:r>
          </a:p>
          <a:p>
            <a:r>
              <a:rPr lang="en-US" sz="2800" b="0" dirty="0">
                <a:solidFill>
                  <a:srgbClr val="17375E"/>
                </a:solidFill>
                <a:latin typeface="+mn-lt"/>
              </a:rPr>
              <a:t>Resources</a:t>
            </a:r>
          </a:p>
          <a:p>
            <a:pPr lvl="1">
              <a:lnSpc>
                <a:spcPct val="150000"/>
              </a:lnSpc>
              <a:buFont typeface="Courier New" panose="02070309020205020404" pitchFamily="49" charset="0"/>
              <a:buChar char="o"/>
            </a:pPr>
            <a:r>
              <a:rPr lang="en-US" sz="2000" b="0" dirty="0">
                <a:solidFill>
                  <a:srgbClr val="17375E"/>
                </a:solidFill>
                <a:latin typeface="+mn-lt"/>
                <a:hlinkClick r:id="rId3"/>
              </a:rPr>
              <a:t>Suicide and Self-Inflicted Injury/Harm data</a:t>
            </a:r>
            <a:endParaRPr lang="en-US" sz="2000" b="0" dirty="0">
              <a:solidFill>
                <a:srgbClr val="17375E"/>
              </a:solidFill>
              <a:latin typeface="+mn-lt"/>
            </a:endParaRPr>
          </a:p>
          <a:p>
            <a:pPr lvl="1">
              <a:lnSpc>
                <a:spcPct val="150000"/>
              </a:lnSpc>
              <a:buFont typeface="Courier New" panose="02070309020205020404" pitchFamily="49" charset="0"/>
              <a:buChar char="o"/>
            </a:pPr>
            <a:r>
              <a:rPr lang="en-US" sz="2000" b="0" dirty="0">
                <a:solidFill>
                  <a:srgbClr val="17375E"/>
                </a:solidFill>
                <a:latin typeface="+mn-lt"/>
                <a:hlinkClick r:id="rId4"/>
              </a:rPr>
              <a:t>Mental Health data</a:t>
            </a:r>
            <a:endParaRPr lang="en-US" sz="2000" b="0" dirty="0">
              <a:solidFill>
                <a:srgbClr val="17375E"/>
              </a:solidFill>
              <a:latin typeface="+mn-lt"/>
            </a:endParaRPr>
          </a:p>
          <a:p>
            <a:pPr lvl="1">
              <a:lnSpc>
                <a:spcPct val="150000"/>
              </a:lnSpc>
              <a:buFont typeface="Courier New" panose="02070309020205020404" pitchFamily="49" charset="0"/>
              <a:buChar char="o"/>
            </a:pPr>
            <a:r>
              <a:rPr lang="en-US" sz="2000" b="0" dirty="0">
                <a:solidFill>
                  <a:srgbClr val="17375E"/>
                </a:solidFill>
                <a:latin typeface="+mn-lt"/>
                <a:hlinkClick r:id="rId5"/>
              </a:rPr>
              <a:t>Custom data requests</a:t>
            </a:r>
            <a:endParaRPr lang="en-US" sz="2000" b="0" dirty="0">
              <a:solidFill>
                <a:srgbClr val="2F7F95"/>
              </a:solidFill>
              <a:latin typeface="+mn-lt"/>
            </a:endParaRPr>
          </a:p>
          <a:p>
            <a:pPr marL="0" indent="0">
              <a:buNone/>
            </a:pPr>
            <a:endParaRPr lang="en-US" sz="2000" dirty="0">
              <a:solidFill>
                <a:srgbClr val="2F7F95"/>
              </a:solidFill>
              <a:latin typeface="+mn-lt"/>
            </a:endParaRPr>
          </a:p>
          <a:p>
            <a:pPr marL="0" indent="0">
              <a:buNone/>
            </a:pPr>
            <a:endParaRPr lang="en-US" sz="2000" dirty="0">
              <a:solidFill>
                <a:srgbClr val="2F7F95"/>
              </a:solidFill>
              <a:latin typeface="+mn-lt"/>
            </a:endParaRPr>
          </a:p>
        </p:txBody>
      </p:sp>
    </p:spTree>
    <p:extLst>
      <p:ext uri="{BB962C8B-B14F-4D97-AF65-F5344CB8AC3E}">
        <p14:creationId xmlns:p14="http://schemas.microsoft.com/office/powerpoint/2010/main" val="15479469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EAD1942D-35BD-E739-1CC4-25AFFEDD5E27}"/>
              </a:ext>
            </a:extLst>
          </p:cNvPr>
          <p:cNvSpPr>
            <a:spLocks noGrp="1"/>
          </p:cNvSpPr>
          <p:nvPr>
            <p:ph type="sldNum" sz="quarter" idx="15"/>
          </p:nvPr>
        </p:nvSpPr>
        <p:spPr/>
        <p:txBody>
          <a:bodyPr/>
          <a:lstStyle/>
          <a:p>
            <a:fld id="{11F27F3A-B3E9-41ED-AF8F-A365F10BB65F}" type="slidenum">
              <a:rPr lang="en-US" smtClean="0"/>
              <a:pPr/>
              <a:t>5</a:t>
            </a:fld>
            <a:endParaRPr lang="en-US" dirty="0"/>
          </a:p>
        </p:txBody>
      </p:sp>
      <p:pic>
        <p:nvPicPr>
          <p:cNvPr id="3" name="Picture 2" descr="Graphical user interface, text, application, email&#10;&#10;Description automatically generated">
            <a:extLst>
              <a:ext uri="{FF2B5EF4-FFF2-40B4-BE49-F238E27FC236}">
                <a16:creationId xmlns:a16="http://schemas.microsoft.com/office/drawing/2014/main" id="{3C64FFAA-0B6C-6515-220D-86D346FCCE4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26161" y="1432306"/>
            <a:ext cx="8178799" cy="3353308"/>
          </a:xfrm>
          <a:prstGeom prst="rect">
            <a:avLst/>
          </a:prstGeom>
        </p:spPr>
      </p:pic>
    </p:spTree>
    <p:extLst>
      <p:ext uri="{BB962C8B-B14F-4D97-AF65-F5344CB8AC3E}">
        <p14:creationId xmlns:p14="http://schemas.microsoft.com/office/powerpoint/2010/main" val="22981483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04623CBB-F9D1-FB52-D7B7-0098DFB3D5E4}"/>
              </a:ext>
            </a:extLst>
          </p:cNvPr>
          <p:cNvSpPr>
            <a:spLocks noGrp="1"/>
          </p:cNvSpPr>
          <p:nvPr>
            <p:ph type="sldNum" sz="quarter" idx="14"/>
          </p:nvPr>
        </p:nvSpPr>
        <p:spPr/>
        <p:txBody>
          <a:bodyPr/>
          <a:lstStyle/>
          <a:p>
            <a:fld id="{11F27F3A-B3E9-41ED-AF8F-A365F10BB65F}" type="slidenum">
              <a:rPr lang="en-US" smtClean="0"/>
              <a:pPr/>
              <a:t>6</a:t>
            </a:fld>
            <a:endParaRPr lang="en-US" dirty="0"/>
          </a:p>
        </p:txBody>
      </p:sp>
      <p:sp>
        <p:nvSpPr>
          <p:cNvPr id="7" name="Title 1">
            <a:extLst>
              <a:ext uri="{FF2B5EF4-FFF2-40B4-BE49-F238E27FC236}">
                <a16:creationId xmlns:a16="http://schemas.microsoft.com/office/drawing/2014/main" id="{098A0E58-477D-99FF-8F99-5E807773EBF7}"/>
              </a:ext>
            </a:extLst>
          </p:cNvPr>
          <p:cNvSpPr txBox="1">
            <a:spLocks/>
          </p:cNvSpPr>
          <p:nvPr/>
        </p:nvSpPr>
        <p:spPr>
          <a:xfrm>
            <a:off x="274320" y="274320"/>
            <a:ext cx="8273562" cy="548640"/>
          </a:xfrm>
          <a:prstGeom prst="rect">
            <a:avLst/>
          </a:prstGeom>
        </p:spPr>
        <p:txBody>
          <a:bodyPr anchor="t">
            <a:noAutofit/>
          </a:bodyPr>
          <a:lstStyle>
            <a:lvl1pPr algn="l" defTabSz="685800" rtl="0" eaLnBrk="1" latinLnBrk="0" hangingPunct="1">
              <a:lnSpc>
                <a:spcPct val="90000"/>
              </a:lnSpc>
              <a:spcBef>
                <a:spcPct val="0"/>
              </a:spcBef>
              <a:buNone/>
              <a:defRPr sz="3200" b="1" i="0" kern="1200" baseline="0">
                <a:solidFill>
                  <a:schemeClr val="tx2">
                    <a:lumMod val="75000"/>
                  </a:schemeClr>
                </a:solidFill>
                <a:latin typeface="Gotham Bold" charset="0"/>
                <a:ea typeface="Gotham Bold" charset="0"/>
                <a:cs typeface="Gotham Bold" charset="0"/>
              </a:defRPr>
            </a:lvl1pPr>
          </a:lstStyle>
          <a:p>
            <a:r>
              <a:rPr lang="en-US" dirty="0">
                <a:solidFill>
                  <a:srgbClr val="5C93D5"/>
                </a:solidFill>
                <a:latin typeface="+mn-lt"/>
              </a:rPr>
              <a:t>NC-VDRS</a:t>
            </a:r>
          </a:p>
          <a:p>
            <a:r>
              <a:rPr lang="en-US" sz="2600" dirty="0">
                <a:solidFill>
                  <a:srgbClr val="5C93D5"/>
                </a:solidFill>
                <a:latin typeface="+mn-lt"/>
              </a:rPr>
              <a:t>North Carolina-Violent Death Reporting System</a:t>
            </a:r>
          </a:p>
        </p:txBody>
      </p:sp>
      <p:sp>
        <p:nvSpPr>
          <p:cNvPr id="8" name="Text Placeholder 2">
            <a:extLst>
              <a:ext uri="{FF2B5EF4-FFF2-40B4-BE49-F238E27FC236}">
                <a16:creationId xmlns:a16="http://schemas.microsoft.com/office/drawing/2014/main" id="{626DFEF3-DD66-781B-90BC-A9EF194183E1}"/>
              </a:ext>
            </a:extLst>
          </p:cNvPr>
          <p:cNvSpPr>
            <a:spLocks noGrp="1"/>
          </p:cNvSpPr>
          <p:nvPr>
            <p:ph type="body" sz="quarter" idx="10"/>
          </p:nvPr>
        </p:nvSpPr>
        <p:spPr>
          <a:xfrm>
            <a:off x="274320" y="1371600"/>
            <a:ext cx="7449170" cy="1087080"/>
          </a:xfrm>
        </p:spPr>
        <p:txBody>
          <a:bodyPr wrap="square"/>
          <a:lstStyle/>
          <a:p>
            <a:pPr>
              <a:spcBef>
                <a:spcPts val="600"/>
              </a:spcBef>
            </a:pPr>
            <a:r>
              <a:rPr lang="en-US" sz="2800" dirty="0">
                <a:solidFill>
                  <a:srgbClr val="17375E"/>
                </a:solidFill>
                <a:latin typeface="+mn-lt"/>
              </a:rPr>
              <a:t>CDC-funded statewide surveillance system </a:t>
            </a:r>
            <a:r>
              <a:rPr lang="en-US" sz="2800" b="0" dirty="0">
                <a:solidFill>
                  <a:srgbClr val="17375E"/>
                </a:solidFill>
                <a:latin typeface="+mn-lt"/>
              </a:rPr>
              <a:t>collecting data on deaths resulting from violence such as homicide, suicide, and legal intervention</a:t>
            </a:r>
          </a:p>
        </p:txBody>
      </p:sp>
      <p:pic>
        <p:nvPicPr>
          <p:cNvPr id="9" name="Picture 8" descr="Diagram&#10;&#10;Description automatically generated">
            <a:extLst>
              <a:ext uri="{FF2B5EF4-FFF2-40B4-BE49-F238E27FC236}">
                <a16:creationId xmlns:a16="http://schemas.microsoft.com/office/drawing/2014/main" id="{693A74DA-E54F-3164-00AB-DC1AC3A8449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02863" y="4707612"/>
            <a:ext cx="3675171" cy="1920359"/>
          </a:xfrm>
          <a:prstGeom prst="rect">
            <a:avLst/>
          </a:prstGeom>
        </p:spPr>
      </p:pic>
      <p:sp>
        <p:nvSpPr>
          <p:cNvPr id="10" name="TextBox 9">
            <a:extLst>
              <a:ext uri="{FF2B5EF4-FFF2-40B4-BE49-F238E27FC236}">
                <a16:creationId xmlns:a16="http://schemas.microsoft.com/office/drawing/2014/main" id="{555093F8-C20C-95BB-3C1F-6B336AA648C8}"/>
              </a:ext>
            </a:extLst>
          </p:cNvPr>
          <p:cNvSpPr txBox="1"/>
          <p:nvPr/>
        </p:nvSpPr>
        <p:spPr>
          <a:xfrm>
            <a:off x="274320" y="3291840"/>
            <a:ext cx="5875020" cy="1415772"/>
          </a:xfrm>
          <a:prstGeom prst="rect">
            <a:avLst/>
          </a:prstGeom>
          <a:noFill/>
        </p:spPr>
        <p:txBody>
          <a:bodyPr wrap="square">
            <a:spAutoFit/>
          </a:bodyPr>
          <a:lstStyle/>
          <a:p>
            <a:pPr marL="228600" marR="0" lvl="0" indent="-228600" algn="l" defTabSz="6858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2800" b="1" i="0" u="none" strike="noStrike" kern="1200" cap="none" spc="0" normalizeH="0" baseline="0" noProof="0" dirty="0">
                <a:ln>
                  <a:noFill/>
                </a:ln>
                <a:solidFill>
                  <a:srgbClr val="17375E"/>
                </a:solidFill>
                <a:effectLst/>
                <a:uLnTx/>
                <a:uFillTx/>
                <a:latin typeface="Arial"/>
              </a:rPr>
              <a:t>Funded in 2003</a:t>
            </a:r>
          </a:p>
          <a:p>
            <a:pPr marL="576263" marR="0" lvl="1" indent="-233363" algn="l" defTabSz="685800" rtl="0" eaLnBrk="1" fontAlgn="auto" latinLnBrk="0" hangingPunct="1">
              <a:lnSpc>
                <a:spcPct val="100000"/>
              </a:lnSpc>
              <a:spcBef>
                <a:spcPts val="600"/>
              </a:spcBef>
              <a:spcAft>
                <a:spcPts val="0"/>
              </a:spcAft>
              <a:buClrTx/>
              <a:buSzTx/>
              <a:buFont typeface="Courier New" panose="02070309020205020404" pitchFamily="49" charset="0"/>
              <a:buChar char="o"/>
              <a:tabLst/>
              <a:defRPr/>
            </a:pPr>
            <a:r>
              <a:rPr kumimoji="0" lang="en-US" sz="2400" b="0" i="0" u="none" strike="noStrike" kern="1200" cap="none" spc="0" normalizeH="0" baseline="0" noProof="0" dirty="0">
                <a:ln>
                  <a:noFill/>
                </a:ln>
                <a:solidFill>
                  <a:srgbClr val="17375E"/>
                </a:solidFill>
                <a:effectLst/>
                <a:uLnTx/>
                <a:uFillTx/>
                <a:latin typeface="Arial"/>
              </a:rPr>
              <a:t>Data collection began in 2004</a:t>
            </a:r>
          </a:p>
          <a:p>
            <a:pPr marL="576263" marR="0" lvl="1" indent="-233363" algn="l" defTabSz="685800" rtl="0" eaLnBrk="1" fontAlgn="auto" latinLnBrk="0" hangingPunct="1">
              <a:lnSpc>
                <a:spcPct val="100000"/>
              </a:lnSpc>
              <a:spcBef>
                <a:spcPts val="600"/>
              </a:spcBef>
              <a:spcAft>
                <a:spcPts val="0"/>
              </a:spcAft>
              <a:buClrTx/>
              <a:buSzTx/>
              <a:buFont typeface="Courier New" panose="02070309020205020404" pitchFamily="49" charset="0"/>
              <a:buChar char="o"/>
              <a:tabLst/>
              <a:defRPr/>
            </a:pPr>
            <a:r>
              <a:rPr kumimoji="0" lang="en-US" sz="2400" b="0" i="0" u="none" strike="noStrike" kern="1200" cap="none" spc="0" normalizeH="0" baseline="0" noProof="0" dirty="0">
                <a:ln>
                  <a:noFill/>
                </a:ln>
                <a:solidFill>
                  <a:srgbClr val="17375E"/>
                </a:solidFill>
                <a:effectLst/>
                <a:uLnTx/>
                <a:uFillTx/>
                <a:latin typeface="Arial"/>
              </a:rPr>
              <a:t>~</a:t>
            </a:r>
            <a:r>
              <a:rPr lang="en-US" sz="2400" dirty="0">
                <a:solidFill>
                  <a:srgbClr val="17375E"/>
                </a:solidFill>
                <a:latin typeface="Arial"/>
              </a:rPr>
              <a:t>43</a:t>
            </a:r>
            <a:r>
              <a:rPr kumimoji="0" lang="en-US" sz="2400" b="0" i="0" u="none" strike="noStrike" kern="1200" cap="none" spc="0" normalizeH="0" baseline="0" noProof="0" dirty="0">
                <a:ln>
                  <a:noFill/>
                </a:ln>
                <a:solidFill>
                  <a:srgbClr val="17375E"/>
                </a:solidFill>
                <a:effectLst/>
                <a:uLnTx/>
                <a:uFillTx/>
                <a:latin typeface="Arial"/>
              </a:rPr>
              <a:t>,000 incidents reported to date</a:t>
            </a:r>
          </a:p>
        </p:txBody>
      </p:sp>
      <p:sp>
        <p:nvSpPr>
          <p:cNvPr id="11" name="TextBox 10">
            <a:extLst>
              <a:ext uri="{FF2B5EF4-FFF2-40B4-BE49-F238E27FC236}">
                <a16:creationId xmlns:a16="http://schemas.microsoft.com/office/drawing/2014/main" id="{988E1F20-7FB7-661B-592D-FA97F94D84B7}"/>
              </a:ext>
            </a:extLst>
          </p:cNvPr>
          <p:cNvSpPr txBox="1"/>
          <p:nvPr/>
        </p:nvSpPr>
        <p:spPr>
          <a:xfrm>
            <a:off x="274320" y="4754880"/>
            <a:ext cx="3444240" cy="1384995"/>
          </a:xfrm>
          <a:prstGeom prst="rect">
            <a:avLst/>
          </a:prstGeom>
          <a:noFill/>
        </p:spPr>
        <p:txBody>
          <a:bodyPr wrap="square">
            <a:spAutoFit/>
          </a:bodyPr>
          <a:lstStyle/>
          <a:p>
            <a:pPr marL="228600" marR="0" lvl="0" indent="-228600" algn="l" defTabSz="6858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2800" i="0" u="none" strike="noStrike" kern="1200" cap="none" spc="0" normalizeH="0" baseline="0" noProof="0" dirty="0">
                <a:ln>
                  <a:noFill/>
                </a:ln>
                <a:solidFill>
                  <a:srgbClr val="17375E"/>
                </a:solidFill>
                <a:effectLst/>
                <a:uLnTx/>
                <a:uFillTx/>
                <a:latin typeface="Arial"/>
              </a:rPr>
              <a:t>Multi-sourced incident-based system</a:t>
            </a:r>
          </a:p>
        </p:txBody>
      </p:sp>
    </p:spTree>
    <p:extLst>
      <p:ext uri="{BB962C8B-B14F-4D97-AF65-F5344CB8AC3E}">
        <p14:creationId xmlns:p14="http://schemas.microsoft.com/office/powerpoint/2010/main" val="15543145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33F7C7C4-64C7-5A06-D4FC-1B43C565EB02}"/>
              </a:ext>
            </a:extLst>
          </p:cNvPr>
          <p:cNvSpPr>
            <a:spLocks noGrp="1"/>
          </p:cNvSpPr>
          <p:nvPr>
            <p:ph type="sldNum" sz="quarter" idx="15"/>
          </p:nvPr>
        </p:nvSpPr>
        <p:spPr/>
        <p:txBody>
          <a:bodyPr/>
          <a:lstStyle/>
          <a:p>
            <a:fld id="{11F27F3A-B3E9-41ED-AF8F-A365F10BB65F}" type="slidenum">
              <a:rPr lang="en-US" smtClean="0"/>
              <a:pPr/>
              <a:t>7</a:t>
            </a:fld>
            <a:endParaRPr lang="en-US" dirty="0"/>
          </a:p>
        </p:txBody>
      </p:sp>
      <p:pic>
        <p:nvPicPr>
          <p:cNvPr id="7" name="Picture 6" descr="Qr code&#10;&#10;Description automatically generated">
            <a:extLst>
              <a:ext uri="{FF2B5EF4-FFF2-40B4-BE49-F238E27FC236}">
                <a16:creationId xmlns:a16="http://schemas.microsoft.com/office/drawing/2014/main" id="{DEF60416-EB6C-FACC-7B5F-0F2D2D0CD68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30416" y="885073"/>
            <a:ext cx="4090339" cy="4090339"/>
          </a:xfrm>
          <a:prstGeom prst="rect">
            <a:avLst/>
          </a:prstGeom>
        </p:spPr>
      </p:pic>
      <p:sp>
        <p:nvSpPr>
          <p:cNvPr id="8" name="TextBox 7">
            <a:extLst>
              <a:ext uri="{FF2B5EF4-FFF2-40B4-BE49-F238E27FC236}">
                <a16:creationId xmlns:a16="http://schemas.microsoft.com/office/drawing/2014/main" id="{325C3EEF-A2CB-4D2D-7615-386BB2715082}"/>
              </a:ext>
            </a:extLst>
          </p:cNvPr>
          <p:cNvSpPr txBox="1"/>
          <p:nvPr/>
        </p:nvSpPr>
        <p:spPr>
          <a:xfrm>
            <a:off x="1232547" y="874455"/>
            <a:ext cx="3667204" cy="255454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17375E"/>
                </a:solidFill>
                <a:effectLst/>
                <a:uLnTx/>
                <a:uFillTx/>
                <a:latin typeface="Arial"/>
                <a:ea typeface="+mn-ea"/>
                <a:cs typeface="+mn-cs"/>
              </a:rPr>
              <a:t>Access more data on the NC-VDRS dashboard</a:t>
            </a:r>
          </a:p>
        </p:txBody>
      </p:sp>
      <p:pic>
        <p:nvPicPr>
          <p:cNvPr id="9" name="Picture 8">
            <a:extLst>
              <a:ext uri="{FF2B5EF4-FFF2-40B4-BE49-F238E27FC236}">
                <a16:creationId xmlns:a16="http://schemas.microsoft.com/office/drawing/2014/main" id="{0022EA19-3C38-9A54-CD72-441CF7A39DC8}"/>
              </a:ext>
            </a:extLst>
          </p:cNvPr>
          <p:cNvPicPr>
            <a:picLocks noChangeAspect="1"/>
          </p:cNvPicPr>
          <p:nvPr/>
        </p:nvPicPr>
        <p:blipFill>
          <a:blip r:embed="rId4"/>
          <a:stretch>
            <a:fillRect/>
          </a:stretch>
        </p:blipFill>
        <p:spPr>
          <a:xfrm>
            <a:off x="1231175" y="3605761"/>
            <a:ext cx="3528535" cy="2739301"/>
          </a:xfrm>
          <a:prstGeom prst="rect">
            <a:avLst/>
          </a:prstGeom>
        </p:spPr>
      </p:pic>
      <p:cxnSp>
        <p:nvCxnSpPr>
          <p:cNvPr id="10" name="Connector: Curved 9">
            <a:extLst>
              <a:ext uri="{FF2B5EF4-FFF2-40B4-BE49-F238E27FC236}">
                <a16:creationId xmlns:a16="http://schemas.microsoft.com/office/drawing/2014/main" id="{41D79A64-229D-ABAB-0077-1E12064C5487}"/>
              </a:ext>
            </a:extLst>
          </p:cNvPr>
          <p:cNvCxnSpPr>
            <a:stCxn id="7" idx="2"/>
          </p:cNvCxnSpPr>
          <p:nvPr/>
        </p:nvCxnSpPr>
        <p:spPr>
          <a:xfrm rot="5400000">
            <a:off x="5514677" y="4455099"/>
            <a:ext cx="840597" cy="1881222"/>
          </a:xfrm>
          <a:prstGeom prst="curvedConnector2">
            <a:avLst/>
          </a:prstGeom>
          <a:ln w="38100">
            <a:solidFill>
              <a:srgbClr val="5C93D5"/>
            </a:solidFill>
            <a:tailEnd type="triangle"/>
          </a:ln>
        </p:spPr>
        <p:style>
          <a:lnRef idx="3">
            <a:schemeClr val="accent5"/>
          </a:lnRef>
          <a:fillRef idx="0">
            <a:schemeClr val="accent5"/>
          </a:fillRef>
          <a:effectRef idx="2">
            <a:schemeClr val="accent5"/>
          </a:effectRef>
          <a:fontRef idx="minor">
            <a:schemeClr val="tx1"/>
          </a:fontRef>
        </p:style>
      </p:cxnSp>
    </p:spTree>
    <p:extLst>
      <p:ext uri="{BB962C8B-B14F-4D97-AF65-F5344CB8AC3E}">
        <p14:creationId xmlns:p14="http://schemas.microsoft.com/office/powerpoint/2010/main" val="18492668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B4A881AD-1768-3D4D-4456-67EC87665587}"/>
              </a:ext>
            </a:extLst>
          </p:cNvPr>
          <p:cNvSpPr>
            <a:spLocks noGrp="1"/>
          </p:cNvSpPr>
          <p:nvPr>
            <p:ph type="sldNum" sz="quarter" idx="14"/>
          </p:nvPr>
        </p:nvSpPr>
        <p:spPr/>
        <p:txBody>
          <a:bodyPr/>
          <a:lstStyle/>
          <a:p>
            <a:fld id="{11F27F3A-B3E9-41ED-AF8F-A365F10BB65F}" type="slidenum">
              <a:rPr lang="en-US" smtClean="0"/>
              <a:pPr/>
              <a:t>8</a:t>
            </a:fld>
            <a:endParaRPr lang="en-US" dirty="0"/>
          </a:p>
        </p:txBody>
      </p:sp>
      <p:sp>
        <p:nvSpPr>
          <p:cNvPr id="6" name="Title 1">
            <a:extLst>
              <a:ext uri="{FF2B5EF4-FFF2-40B4-BE49-F238E27FC236}">
                <a16:creationId xmlns:a16="http://schemas.microsoft.com/office/drawing/2014/main" id="{2BF7E9C8-5A3E-C9D8-5048-CAC24E0998B6}"/>
              </a:ext>
            </a:extLst>
          </p:cNvPr>
          <p:cNvSpPr>
            <a:spLocks noGrp="1"/>
          </p:cNvSpPr>
          <p:nvPr>
            <p:ph type="title"/>
          </p:nvPr>
        </p:nvSpPr>
        <p:spPr>
          <a:xfrm>
            <a:off x="1828800" y="2194560"/>
            <a:ext cx="4867564" cy="769620"/>
          </a:xfrm>
        </p:spPr>
        <p:txBody>
          <a:bodyPr/>
          <a:lstStyle/>
          <a:p>
            <a:pPr algn="ctr"/>
            <a:r>
              <a:rPr lang="en-US" sz="6500" b="1" dirty="0">
                <a:solidFill>
                  <a:srgbClr val="17375E"/>
                </a:solidFill>
              </a:rPr>
              <a:t>Suicide Death</a:t>
            </a:r>
          </a:p>
        </p:txBody>
      </p:sp>
    </p:spTree>
    <p:extLst>
      <p:ext uri="{BB962C8B-B14F-4D97-AF65-F5344CB8AC3E}">
        <p14:creationId xmlns:p14="http://schemas.microsoft.com/office/powerpoint/2010/main" val="19233940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388466-3140-E1E4-6F28-C5DA1715F2AA}"/>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F1D6466-4CA8-B9F4-1863-556A36E88623}"/>
              </a:ext>
            </a:extLst>
          </p:cNvPr>
          <p:cNvSpPr>
            <a:spLocks noGrp="1"/>
          </p:cNvSpPr>
          <p:nvPr>
            <p:ph type="sldNum" sz="quarter" idx="14"/>
          </p:nvPr>
        </p:nvSpPr>
        <p:spPr/>
        <p:txBody>
          <a:bodyPr/>
          <a:lstStyle/>
          <a:p>
            <a:fld id="{11F27F3A-B3E9-41ED-AF8F-A365F10BB65F}" type="slidenum">
              <a:rPr lang="en-US" smtClean="0"/>
              <a:pPr/>
              <a:t>9</a:t>
            </a:fld>
            <a:endParaRPr lang="en-US" dirty="0"/>
          </a:p>
        </p:txBody>
      </p:sp>
      <p:sp>
        <p:nvSpPr>
          <p:cNvPr id="7" name="Title 4">
            <a:extLst>
              <a:ext uri="{FF2B5EF4-FFF2-40B4-BE49-F238E27FC236}">
                <a16:creationId xmlns:a16="http://schemas.microsoft.com/office/drawing/2014/main" id="{E8A9B734-8B50-7415-E886-556A2AECA7FA}"/>
              </a:ext>
            </a:extLst>
          </p:cNvPr>
          <p:cNvSpPr>
            <a:spLocks noGrp="1"/>
          </p:cNvSpPr>
          <p:nvPr>
            <p:ph type="title"/>
          </p:nvPr>
        </p:nvSpPr>
        <p:spPr>
          <a:xfrm>
            <a:off x="274320" y="274320"/>
            <a:ext cx="7732445" cy="857905"/>
          </a:xfrm>
        </p:spPr>
        <p:txBody>
          <a:bodyPr/>
          <a:lstStyle/>
          <a:p>
            <a:r>
              <a:rPr lang="en-US" sz="3200" dirty="0">
                <a:solidFill>
                  <a:schemeClr val="accent6"/>
                </a:solidFill>
              </a:rPr>
              <a:t>Firearms</a:t>
            </a:r>
            <a:r>
              <a:rPr lang="en-US" sz="3200" dirty="0">
                <a:solidFill>
                  <a:srgbClr val="17375E"/>
                </a:solidFill>
              </a:rPr>
              <a:t> are the most common weapon used in suicide deaths in NC</a:t>
            </a:r>
          </a:p>
        </p:txBody>
      </p:sp>
      <p:sp>
        <p:nvSpPr>
          <p:cNvPr id="13" name="Title 1">
            <a:extLst>
              <a:ext uri="{FF2B5EF4-FFF2-40B4-BE49-F238E27FC236}">
                <a16:creationId xmlns:a16="http://schemas.microsoft.com/office/drawing/2014/main" id="{EAD80D8C-A1B9-C2F8-373F-9F6AC48935E9}"/>
              </a:ext>
            </a:extLst>
          </p:cNvPr>
          <p:cNvSpPr txBox="1">
            <a:spLocks/>
          </p:cNvSpPr>
          <p:nvPr/>
        </p:nvSpPr>
        <p:spPr>
          <a:xfrm>
            <a:off x="274320" y="1188720"/>
            <a:ext cx="7825445" cy="540387"/>
          </a:xfrm>
          <a:prstGeom prst="rect">
            <a:avLst/>
          </a:prstGeom>
        </p:spPr>
        <p:txBody>
          <a:bodyPr vert="horz" lIns="91440" tIns="45720" rIns="91440" bIns="45720" rtlCol="0" anchor="t">
            <a:noAutofit/>
          </a:bodyPr>
          <a:lstStyle>
            <a:lvl1pPr algn="l" defTabSz="514350" rtl="0" eaLnBrk="1" latinLnBrk="0" hangingPunct="1">
              <a:lnSpc>
                <a:spcPct val="90000"/>
              </a:lnSpc>
              <a:spcBef>
                <a:spcPct val="0"/>
              </a:spcBef>
              <a:buNone/>
              <a:defRPr sz="2400" b="1" i="0" kern="1200" baseline="0">
                <a:solidFill>
                  <a:srgbClr val="5C93D5"/>
                </a:solidFill>
                <a:latin typeface="Arial" panose="020B0604020202020204" pitchFamily="34" charset="0"/>
                <a:ea typeface="Arial" panose="020B0604020202020204" pitchFamily="34" charset="0"/>
                <a:cs typeface="Arial" panose="020B0604020202020204" pitchFamily="34" charset="0"/>
              </a:defRPr>
            </a:lvl1pPr>
          </a:lstStyle>
          <a:p>
            <a:r>
              <a:rPr lang="en-US" sz="1800" dirty="0">
                <a:solidFill>
                  <a:srgbClr val="4F81BD"/>
                </a:solidFill>
              </a:rPr>
              <a:t>60% of suicide deaths in the last 10 years (2015-2024) were firearm-related</a:t>
            </a:r>
            <a:endParaRPr lang="en-US" sz="3200" dirty="0">
              <a:solidFill>
                <a:srgbClr val="4F81BD"/>
              </a:solidFill>
            </a:endParaRPr>
          </a:p>
        </p:txBody>
      </p:sp>
      <p:graphicFrame>
        <p:nvGraphicFramePr>
          <p:cNvPr id="3" name="Chart 2">
            <a:extLst>
              <a:ext uri="{FF2B5EF4-FFF2-40B4-BE49-F238E27FC236}">
                <a16:creationId xmlns:a16="http://schemas.microsoft.com/office/drawing/2014/main" id="{00000000-0008-0000-0000-000003000000}"/>
              </a:ext>
            </a:extLst>
          </p:cNvPr>
          <p:cNvGraphicFramePr>
            <a:graphicFrameLocks/>
          </p:cNvGraphicFramePr>
          <p:nvPr>
            <p:extLst>
              <p:ext uri="{D42A27DB-BD31-4B8C-83A1-F6EECF244321}">
                <p14:modId xmlns:p14="http://schemas.microsoft.com/office/powerpoint/2010/main" val="4092225351"/>
              </p:ext>
            </p:extLst>
          </p:nvPr>
        </p:nvGraphicFramePr>
        <p:xfrm>
          <a:off x="274320" y="1728621"/>
          <a:ext cx="7677533" cy="4855059"/>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5858823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75DA0E-8AE4-2AAA-1DF5-C21A80623CF0}"/>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A0AB6E0-82A4-B7E1-F570-D261B63DA071}"/>
              </a:ext>
            </a:extLst>
          </p:cNvPr>
          <p:cNvSpPr>
            <a:spLocks noGrp="1"/>
          </p:cNvSpPr>
          <p:nvPr>
            <p:ph type="sldNum" sz="quarter" idx="16"/>
          </p:nvPr>
        </p:nvSpPr>
        <p:spPr/>
        <p:txBody>
          <a:bodyPr/>
          <a:lstStyle/>
          <a:p>
            <a:fld id="{11F27F3A-B3E9-41ED-AF8F-A365F10BB65F}" type="slidenum">
              <a:rPr lang="en-US" smtClean="0"/>
              <a:pPr/>
              <a:t>10</a:t>
            </a:fld>
            <a:endParaRPr lang="en-US" dirty="0"/>
          </a:p>
        </p:txBody>
      </p:sp>
      <p:sp>
        <p:nvSpPr>
          <p:cNvPr id="7" name="Title 1">
            <a:extLst>
              <a:ext uri="{FF2B5EF4-FFF2-40B4-BE49-F238E27FC236}">
                <a16:creationId xmlns:a16="http://schemas.microsoft.com/office/drawing/2014/main" id="{4C8C8720-B6D6-C883-B5B9-3827C9179C18}"/>
              </a:ext>
            </a:extLst>
          </p:cNvPr>
          <p:cNvSpPr>
            <a:spLocks noGrp="1"/>
          </p:cNvSpPr>
          <p:nvPr>
            <p:ph type="title"/>
          </p:nvPr>
        </p:nvSpPr>
        <p:spPr>
          <a:xfrm>
            <a:off x="274319" y="1097280"/>
            <a:ext cx="8292415" cy="553129"/>
          </a:xfrm>
        </p:spPr>
        <p:txBody>
          <a:bodyPr/>
          <a:lstStyle/>
          <a:p>
            <a:r>
              <a:rPr lang="en-US" sz="3200" dirty="0">
                <a:solidFill>
                  <a:schemeClr val="accent1"/>
                </a:solidFill>
              </a:rPr>
              <a:t>4 people a day die from suicide in NC												</a:t>
            </a:r>
          </a:p>
        </p:txBody>
      </p:sp>
      <p:graphicFrame>
        <p:nvGraphicFramePr>
          <p:cNvPr id="6" name="Table 5">
            <a:extLst>
              <a:ext uri="{FF2B5EF4-FFF2-40B4-BE49-F238E27FC236}">
                <a16:creationId xmlns:a16="http://schemas.microsoft.com/office/drawing/2014/main" id="{157EF8D9-34DF-927F-85B3-0FC473D0A1DA}"/>
              </a:ext>
            </a:extLst>
          </p:cNvPr>
          <p:cNvGraphicFramePr>
            <a:graphicFrameLocks noGrp="1"/>
          </p:cNvGraphicFramePr>
          <p:nvPr>
            <p:extLst>
              <p:ext uri="{D42A27DB-BD31-4B8C-83A1-F6EECF244321}">
                <p14:modId xmlns:p14="http://schemas.microsoft.com/office/powerpoint/2010/main" val="262176397"/>
              </p:ext>
            </p:extLst>
          </p:nvPr>
        </p:nvGraphicFramePr>
        <p:xfrm>
          <a:off x="274320" y="1622342"/>
          <a:ext cx="7886700" cy="548640"/>
        </p:xfrm>
        <a:graphic>
          <a:graphicData uri="http://schemas.openxmlformats.org/drawingml/2006/table">
            <a:tbl>
              <a:tblPr/>
              <a:tblGrid>
                <a:gridCol w="7886700">
                  <a:extLst>
                    <a:ext uri="{9D8B030D-6E8A-4147-A177-3AD203B41FA5}">
                      <a16:colId xmlns:a16="http://schemas.microsoft.com/office/drawing/2014/main" val="4287734413"/>
                    </a:ext>
                  </a:extLst>
                </a:gridCol>
              </a:tblGrid>
              <a:tr h="485335">
                <a:tc>
                  <a:txBody>
                    <a:bodyPr/>
                    <a:lstStyle/>
                    <a:p>
                      <a:pPr algn="l" fontAlgn="t">
                        <a:buNone/>
                      </a:pPr>
                      <a:r>
                        <a:rPr lang="en-US" sz="1800" b="1" i="0" u="none" strike="noStrike" dirty="0">
                          <a:solidFill>
                            <a:srgbClr val="17375E"/>
                          </a:solidFill>
                          <a:effectLst/>
                          <a:latin typeface="Arial" panose="020B0604020202020204" pitchFamily="34" charset="0"/>
                        </a:rPr>
                        <a:t>The number of suicide deaths in North Carolina has increased by 16% over the past 10 years, with a 17% increase from 2019.</a:t>
                      </a:r>
                    </a:p>
                  </a:txBody>
                  <a:tcPr marL="0" marR="0" marT="0" marB="0">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3138404815"/>
                  </a:ext>
                </a:extLst>
              </a:tr>
            </a:tbl>
          </a:graphicData>
        </a:graphic>
      </p:graphicFrame>
      <p:graphicFrame>
        <p:nvGraphicFramePr>
          <p:cNvPr id="5" name="Chart 4">
            <a:extLst>
              <a:ext uri="{FF2B5EF4-FFF2-40B4-BE49-F238E27FC236}">
                <a16:creationId xmlns:a16="http://schemas.microsoft.com/office/drawing/2014/main" id="{00000000-0008-0000-0000-000002000000}"/>
              </a:ext>
            </a:extLst>
          </p:cNvPr>
          <p:cNvGraphicFramePr>
            <a:graphicFrameLocks/>
          </p:cNvGraphicFramePr>
          <p:nvPr>
            <p:extLst>
              <p:ext uri="{D42A27DB-BD31-4B8C-83A1-F6EECF244321}">
                <p14:modId xmlns:p14="http://schemas.microsoft.com/office/powerpoint/2010/main" val="2627733565"/>
              </p:ext>
            </p:extLst>
          </p:nvPr>
        </p:nvGraphicFramePr>
        <p:xfrm>
          <a:off x="233346" y="2272738"/>
          <a:ext cx="8236478" cy="422880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7397905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FFC090-5DD0-610B-AC28-8D4CE91006AF}"/>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09BE3947-6D76-A8D7-0BFA-5C40974C353F}"/>
              </a:ext>
            </a:extLst>
          </p:cNvPr>
          <p:cNvSpPr>
            <a:spLocks noGrp="1"/>
          </p:cNvSpPr>
          <p:nvPr>
            <p:ph type="sldNum" sz="quarter" idx="16"/>
          </p:nvPr>
        </p:nvSpPr>
        <p:spPr/>
        <p:txBody>
          <a:bodyPr/>
          <a:lstStyle/>
          <a:p>
            <a:fld id="{11F27F3A-B3E9-41ED-AF8F-A365F10BB65F}" type="slidenum">
              <a:rPr lang="en-US" smtClean="0"/>
              <a:pPr/>
              <a:t>11</a:t>
            </a:fld>
            <a:endParaRPr lang="en-US" dirty="0"/>
          </a:p>
        </p:txBody>
      </p:sp>
      <p:sp>
        <p:nvSpPr>
          <p:cNvPr id="7" name="Title 1">
            <a:extLst>
              <a:ext uri="{FF2B5EF4-FFF2-40B4-BE49-F238E27FC236}">
                <a16:creationId xmlns:a16="http://schemas.microsoft.com/office/drawing/2014/main" id="{8D24D879-6815-B76F-AA35-DFA9AD8E2ABF}"/>
              </a:ext>
            </a:extLst>
          </p:cNvPr>
          <p:cNvSpPr>
            <a:spLocks noGrp="1"/>
          </p:cNvSpPr>
          <p:nvPr>
            <p:ph type="title"/>
          </p:nvPr>
        </p:nvSpPr>
        <p:spPr>
          <a:xfrm>
            <a:off x="275898" y="1053737"/>
            <a:ext cx="8029903" cy="1115009"/>
          </a:xfrm>
        </p:spPr>
        <p:txBody>
          <a:bodyPr/>
          <a:lstStyle/>
          <a:p>
            <a:r>
              <a:rPr lang="en-US" sz="2800" dirty="0"/>
              <a:t>Males, NH White and NH American Indian residents, and adults ages 45-64 experienced the highest rates of suicide death in NC													</a:t>
            </a:r>
            <a:br>
              <a:rPr lang="en-US" sz="2800" dirty="0"/>
            </a:br>
            <a:r>
              <a:rPr lang="en-US" sz="2800" dirty="0"/>
              <a:t>													</a:t>
            </a:r>
            <a:br>
              <a:rPr lang="en-US" sz="2800" dirty="0"/>
            </a:br>
            <a:r>
              <a:rPr lang="en-US" sz="2800" dirty="0"/>
              <a:t>													</a:t>
            </a:r>
            <a:br>
              <a:rPr lang="en-US" sz="2800" dirty="0"/>
            </a:br>
            <a:r>
              <a:rPr lang="en-US" sz="2800" dirty="0"/>
              <a:t>													</a:t>
            </a:r>
            <a:br>
              <a:rPr lang="en-US" sz="2800" dirty="0"/>
            </a:br>
            <a:r>
              <a:rPr lang="en-US" sz="2800" dirty="0"/>
              <a:t>													</a:t>
            </a:r>
            <a:br>
              <a:rPr lang="en-US" sz="2800" dirty="0"/>
            </a:br>
            <a:r>
              <a:rPr lang="en-US" sz="2800" dirty="0"/>
              <a:t>													</a:t>
            </a:r>
          </a:p>
        </p:txBody>
      </p:sp>
      <p:graphicFrame>
        <p:nvGraphicFramePr>
          <p:cNvPr id="2" name="Chart 1">
            <a:extLst>
              <a:ext uri="{FF2B5EF4-FFF2-40B4-BE49-F238E27FC236}">
                <a16:creationId xmlns:a16="http://schemas.microsoft.com/office/drawing/2014/main" id="{00000000-0008-0000-0000-000007000000}"/>
              </a:ext>
            </a:extLst>
          </p:cNvPr>
          <p:cNvGraphicFramePr>
            <a:graphicFrameLocks/>
          </p:cNvGraphicFramePr>
          <p:nvPr>
            <p:extLst>
              <p:ext uri="{D42A27DB-BD31-4B8C-83A1-F6EECF244321}">
                <p14:modId xmlns:p14="http://schemas.microsoft.com/office/powerpoint/2010/main" val="533285972"/>
              </p:ext>
            </p:extLst>
          </p:nvPr>
        </p:nvGraphicFramePr>
        <p:xfrm>
          <a:off x="274101" y="2224185"/>
          <a:ext cx="8595798" cy="437960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081597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0B1072-72C1-74C9-2D3D-9C5C00BE3328}"/>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ECD4290E-6279-5730-F50D-5115DADAFE62}"/>
              </a:ext>
            </a:extLst>
          </p:cNvPr>
          <p:cNvSpPr>
            <a:spLocks noGrp="1"/>
          </p:cNvSpPr>
          <p:nvPr>
            <p:ph type="sldNum" sz="quarter" idx="15"/>
          </p:nvPr>
        </p:nvSpPr>
        <p:spPr/>
        <p:txBody>
          <a:bodyPr/>
          <a:lstStyle/>
          <a:p>
            <a:fld id="{11F27F3A-B3E9-41ED-AF8F-A365F10BB65F}" type="slidenum">
              <a:rPr lang="en-US" smtClean="0"/>
              <a:pPr/>
              <a:t>12</a:t>
            </a:fld>
            <a:endParaRPr lang="en-US" dirty="0"/>
          </a:p>
        </p:txBody>
      </p:sp>
      <p:sp>
        <p:nvSpPr>
          <p:cNvPr id="5" name="Title 1">
            <a:extLst>
              <a:ext uri="{FF2B5EF4-FFF2-40B4-BE49-F238E27FC236}">
                <a16:creationId xmlns:a16="http://schemas.microsoft.com/office/drawing/2014/main" id="{3B336367-FAD3-0429-B9EF-5D3FFA31FB19}"/>
              </a:ext>
            </a:extLst>
          </p:cNvPr>
          <p:cNvSpPr>
            <a:spLocks noGrp="1"/>
          </p:cNvSpPr>
          <p:nvPr>
            <p:ph type="title"/>
          </p:nvPr>
        </p:nvSpPr>
        <p:spPr>
          <a:xfrm>
            <a:off x="1188720" y="524694"/>
            <a:ext cx="7103448" cy="553129"/>
          </a:xfrm>
        </p:spPr>
        <p:txBody>
          <a:bodyPr/>
          <a:lstStyle/>
          <a:p>
            <a:r>
              <a:rPr lang="en-US" sz="3200" dirty="0"/>
              <a:t>Suicide rates increase with age</a:t>
            </a:r>
          </a:p>
        </p:txBody>
      </p:sp>
      <p:graphicFrame>
        <p:nvGraphicFramePr>
          <p:cNvPr id="2" name="Chart 1">
            <a:extLst>
              <a:ext uri="{FF2B5EF4-FFF2-40B4-BE49-F238E27FC236}">
                <a16:creationId xmlns:a16="http://schemas.microsoft.com/office/drawing/2014/main" id="{00000000-0008-0000-0000-000008000000}"/>
              </a:ext>
            </a:extLst>
          </p:cNvPr>
          <p:cNvGraphicFramePr>
            <a:graphicFrameLocks/>
          </p:cNvGraphicFramePr>
          <p:nvPr>
            <p:extLst>
              <p:ext uri="{D42A27DB-BD31-4B8C-83A1-F6EECF244321}">
                <p14:modId xmlns:p14="http://schemas.microsoft.com/office/powerpoint/2010/main" val="1212968201"/>
              </p:ext>
            </p:extLst>
          </p:nvPr>
        </p:nvGraphicFramePr>
        <p:xfrm>
          <a:off x="1188720" y="1262168"/>
          <a:ext cx="7681179" cy="534162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9481382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747D203A-8FE4-BDC5-6016-8FA4A3B6D4DD}"/>
              </a:ext>
            </a:extLst>
          </p:cNvPr>
          <p:cNvSpPr>
            <a:spLocks noGrp="1"/>
          </p:cNvSpPr>
          <p:nvPr>
            <p:ph type="sldNum" sz="quarter" idx="14"/>
          </p:nvPr>
        </p:nvSpPr>
        <p:spPr/>
        <p:txBody>
          <a:bodyPr/>
          <a:lstStyle/>
          <a:p>
            <a:fld id="{11F27F3A-B3E9-41ED-AF8F-A365F10BB65F}" type="slidenum">
              <a:rPr lang="en-US" smtClean="0"/>
              <a:pPr/>
              <a:t>13</a:t>
            </a:fld>
            <a:endParaRPr lang="en-US" dirty="0"/>
          </a:p>
        </p:txBody>
      </p:sp>
      <p:sp>
        <p:nvSpPr>
          <p:cNvPr id="5" name="Title 1">
            <a:extLst>
              <a:ext uri="{FF2B5EF4-FFF2-40B4-BE49-F238E27FC236}">
                <a16:creationId xmlns:a16="http://schemas.microsoft.com/office/drawing/2014/main" id="{E5C6531C-541F-7055-39FD-B107FED149C4}"/>
              </a:ext>
            </a:extLst>
          </p:cNvPr>
          <p:cNvSpPr>
            <a:spLocks noGrp="1"/>
          </p:cNvSpPr>
          <p:nvPr>
            <p:ph type="title"/>
          </p:nvPr>
        </p:nvSpPr>
        <p:spPr>
          <a:xfrm>
            <a:off x="822960" y="2468880"/>
            <a:ext cx="6724381" cy="769620"/>
          </a:xfrm>
        </p:spPr>
        <p:txBody>
          <a:bodyPr/>
          <a:lstStyle/>
          <a:p>
            <a:pPr algn="ctr"/>
            <a:r>
              <a:rPr lang="en-US" sz="6400" b="1" dirty="0">
                <a:solidFill>
                  <a:srgbClr val="17375E"/>
                </a:solidFill>
              </a:rPr>
              <a:t>Circumstances</a:t>
            </a:r>
            <a:br>
              <a:rPr lang="en-US" sz="6400" b="1" dirty="0">
                <a:solidFill>
                  <a:srgbClr val="17375E"/>
                </a:solidFill>
              </a:rPr>
            </a:br>
            <a:r>
              <a:rPr lang="en-US" sz="6400" b="1" dirty="0">
                <a:solidFill>
                  <a:srgbClr val="17375E"/>
                </a:solidFill>
              </a:rPr>
              <a:t>of Suicide</a:t>
            </a:r>
          </a:p>
        </p:txBody>
      </p:sp>
    </p:spTree>
    <p:extLst>
      <p:ext uri="{BB962C8B-B14F-4D97-AF65-F5344CB8AC3E}">
        <p14:creationId xmlns:p14="http://schemas.microsoft.com/office/powerpoint/2010/main" val="16204314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373609-CBAA-4505-7237-4BFB57A46A1B}"/>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DDE4CCEE-92A3-14A1-73BA-F27413116BFE}"/>
              </a:ext>
            </a:extLst>
          </p:cNvPr>
          <p:cNvSpPr>
            <a:spLocks noGrp="1"/>
          </p:cNvSpPr>
          <p:nvPr>
            <p:ph type="sldNum" sz="quarter" idx="16"/>
          </p:nvPr>
        </p:nvSpPr>
        <p:spPr/>
        <p:txBody>
          <a:bodyPr/>
          <a:lstStyle/>
          <a:p>
            <a:fld id="{11F27F3A-B3E9-41ED-AF8F-A365F10BB65F}" type="slidenum">
              <a:rPr lang="en-US" smtClean="0"/>
              <a:pPr/>
              <a:t>14</a:t>
            </a:fld>
            <a:endParaRPr lang="en-US" dirty="0"/>
          </a:p>
        </p:txBody>
      </p:sp>
      <p:sp>
        <p:nvSpPr>
          <p:cNvPr id="7" name="Title 1">
            <a:extLst>
              <a:ext uri="{FF2B5EF4-FFF2-40B4-BE49-F238E27FC236}">
                <a16:creationId xmlns:a16="http://schemas.microsoft.com/office/drawing/2014/main" id="{F6221F45-E6A2-F3CF-5ABA-CEF883166B48}"/>
              </a:ext>
            </a:extLst>
          </p:cNvPr>
          <p:cNvSpPr>
            <a:spLocks noGrp="1"/>
          </p:cNvSpPr>
          <p:nvPr>
            <p:ph type="title"/>
          </p:nvPr>
        </p:nvSpPr>
        <p:spPr>
          <a:xfrm>
            <a:off x="274320" y="1097280"/>
            <a:ext cx="8439275" cy="938017"/>
          </a:xfrm>
        </p:spPr>
        <p:txBody>
          <a:bodyPr/>
          <a:lstStyle/>
          <a:p>
            <a:r>
              <a:rPr lang="en-US" sz="2800" dirty="0"/>
              <a:t>More than 1/4 of suicide victims told someone or disclosed their suicidal intent</a:t>
            </a:r>
          </a:p>
        </p:txBody>
      </p:sp>
      <p:sp>
        <p:nvSpPr>
          <p:cNvPr id="9" name="Title 1">
            <a:extLst>
              <a:ext uri="{FF2B5EF4-FFF2-40B4-BE49-F238E27FC236}">
                <a16:creationId xmlns:a16="http://schemas.microsoft.com/office/drawing/2014/main" id="{E3D79426-C1A2-1B9E-1CDC-5EBD66C29859}"/>
              </a:ext>
            </a:extLst>
          </p:cNvPr>
          <p:cNvSpPr txBox="1">
            <a:spLocks/>
          </p:cNvSpPr>
          <p:nvPr/>
        </p:nvSpPr>
        <p:spPr>
          <a:xfrm>
            <a:off x="274320" y="1874520"/>
            <a:ext cx="8503920" cy="553129"/>
          </a:xfrm>
          <a:prstGeom prst="rect">
            <a:avLst/>
          </a:prstGeom>
        </p:spPr>
        <p:txBody>
          <a:bodyPr vert="horz" lIns="91440" tIns="45720" rIns="91440" bIns="45720" rtlCol="0" anchor="t">
            <a:noAutofit/>
          </a:bodyPr>
          <a:lstStyle>
            <a:lvl1pPr algn="l" defTabSz="514350" rtl="0" eaLnBrk="1" latinLnBrk="0" hangingPunct="1">
              <a:lnSpc>
                <a:spcPct val="90000"/>
              </a:lnSpc>
              <a:spcBef>
                <a:spcPct val="0"/>
              </a:spcBef>
              <a:buNone/>
              <a:defRPr sz="2400" b="1" i="0" kern="1200" baseline="0">
                <a:solidFill>
                  <a:srgbClr val="5C93D5"/>
                </a:solidFill>
                <a:latin typeface="Arial" panose="020B0604020202020204" pitchFamily="34" charset="0"/>
                <a:ea typeface="Arial" panose="020B0604020202020204" pitchFamily="34" charset="0"/>
                <a:cs typeface="Arial" panose="020B0604020202020204" pitchFamily="34" charset="0"/>
              </a:defRPr>
            </a:lvl1pPr>
          </a:lstStyle>
          <a:p>
            <a:r>
              <a:rPr lang="en-US" sz="1800" dirty="0">
                <a:solidFill>
                  <a:srgbClr val="17375E"/>
                </a:solidFill>
              </a:rPr>
              <a:t>More females experienced a current mental health (MH) problem than males, and females were more likely to have a history of suicidal behavior</a:t>
            </a:r>
            <a:endParaRPr lang="en-US" sz="3200" dirty="0">
              <a:solidFill>
                <a:srgbClr val="17375E"/>
              </a:solidFill>
            </a:endParaRPr>
          </a:p>
        </p:txBody>
      </p:sp>
      <p:graphicFrame>
        <p:nvGraphicFramePr>
          <p:cNvPr id="5" name="Chart 4">
            <a:extLst>
              <a:ext uri="{FF2B5EF4-FFF2-40B4-BE49-F238E27FC236}">
                <a16:creationId xmlns:a16="http://schemas.microsoft.com/office/drawing/2014/main" id="{EB32131C-626E-29D6-7613-B8FA9ECACBAA}"/>
              </a:ext>
            </a:extLst>
          </p:cNvPr>
          <p:cNvGraphicFramePr>
            <a:graphicFrameLocks/>
          </p:cNvGraphicFramePr>
          <p:nvPr>
            <p:extLst>
              <p:ext uri="{D42A27DB-BD31-4B8C-83A1-F6EECF244321}">
                <p14:modId xmlns:p14="http://schemas.microsoft.com/office/powerpoint/2010/main" val="2317599731"/>
              </p:ext>
            </p:extLst>
          </p:nvPr>
        </p:nvGraphicFramePr>
        <p:xfrm>
          <a:off x="274101" y="2447797"/>
          <a:ext cx="8680589" cy="4155991"/>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1491803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EAD1942D-35BD-E739-1CC4-25AFFEDD5E27}"/>
              </a:ext>
            </a:extLst>
          </p:cNvPr>
          <p:cNvSpPr>
            <a:spLocks noGrp="1"/>
          </p:cNvSpPr>
          <p:nvPr>
            <p:ph type="sldNum" sz="quarter" idx="15"/>
          </p:nvPr>
        </p:nvSpPr>
        <p:spPr/>
        <p:txBody>
          <a:bodyPr/>
          <a:lstStyle/>
          <a:p>
            <a:fld id="{11F27F3A-B3E9-41ED-AF8F-A365F10BB65F}" type="slidenum">
              <a:rPr lang="en-US" smtClean="0"/>
              <a:pPr/>
              <a:t>15</a:t>
            </a:fld>
            <a:endParaRPr lang="en-US" dirty="0"/>
          </a:p>
        </p:txBody>
      </p:sp>
      <p:sp>
        <p:nvSpPr>
          <p:cNvPr id="8" name="Title 1">
            <a:extLst>
              <a:ext uri="{FF2B5EF4-FFF2-40B4-BE49-F238E27FC236}">
                <a16:creationId xmlns:a16="http://schemas.microsoft.com/office/drawing/2014/main" id="{B573F25E-018F-349A-2218-252858A2C346}"/>
              </a:ext>
            </a:extLst>
          </p:cNvPr>
          <p:cNvSpPr>
            <a:spLocks noGrp="1"/>
          </p:cNvSpPr>
          <p:nvPr>
            <p:ph type="title"/>
          </p:nvPr>
        </p:nvSpPr>
        <p:spPr>
          <a:xfrm>
            <a:off x="1188720" y="2743200"/>
            <a:ext cx="7843267" cy="769620"/>
          </a:xfrm>
        </p:spPr>
        <p:txBody>
          <a:bodyPr/>
          <a:lstStyle/>
          <a:p>
            <a:pPr algn="ctr"/>
            <a:r>
              <a:rPr lang="en-US" sz="6400" b="1" dirty="0">
                <a:solidFill>
                  <a:srgbClr val="17375E"/>
                </a:solidFill>
              </a:rPr>
              <a:t>Veteran Suicide</a:t>
            </a:r>
          </a:p>
        </p:txBody>
      </p:sp>
    </p:spTree>
    <p:extLst>
      <p:ext uri="{BB962C8B-B14F-4D97-AF65-F5344CB8AC3E}">
        <p14:creationId xmlns:p14="http://schemas.microsoft.com/office/powerpoint/2010/main" val="5788838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878DDE-4F1A-1915-F5D5-6BF0644C839D}"/>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C05ECDE-352E-004A-F703-06B16925A80F}"/>
              </a:ext>
            </a:extLst>
          </p:cNvPr>
          <p:cNvSpPr>
            <a:spLocks noGrp="1"/>
          </p:cNvSpPr>
          <p:nvPr>
            <p:ph type="sldNum" sz="quarter" idx="16"/>
          </p:nvPr>
        </p:nvSpPr>
        <p:spPr/>
        <p:txBody>
          <a:bodyPr/>
          <a:lstStyle/>
          <a:p>
            <a:fld id="{11F27F3A-B3E9-41ED-AF8F-A365F10BB65F}" type="slidenum">
              <a:rPr lang="en-US" smtClean="0"/>
              <a:pPr/>
              <a:t>16</a:t>
            </a:fld>
            <a:endParaRPr lang="en-US" dirty="0"/>
          </a:p>
        </p:txBody>
      </p:sp>
      <p:sp>
        <p:nvSpPr>
          <p:cNvPr id="7" name="Title 1">
            <a:extLst>
              <a:ext uri="{FF2B5EF4-FFF2-40B4-BE49-F238E27FC236}">
                <a16:creationId xmlns:a16="http://schemas.microsoft.com/office/drawing/2014/main" id="{82E35693-B3AA-FD1D-DE7C-48DC274D6135}"/>
              </a:ext>
            </a:extLst>
          </p:cNvPr>
          <p:cNvSpPr>
            <a:spLocks noGrp="1"/>
          </p:cNvSpPr>
          <p:nvPr>
            <p:ph type="title"/>
          </p:nvPr>
        </p:nvSpPr>
        <p:spPr>
          <a:xfrm>
            <a:off x="274320" y="1097280"/>
            <a:ext cx="8621834" cy="906484"/>
          </a:xfrm>
        </p:spPr>
        <p:txBody>
          <a:bodyPr/>
          <a:lstStyle/>
          <a:p>
            <a:r>
              <a:rPr lang="en-US" sz="2800" dirty="0"/>
              <a:t>Veterans in North Carolina were 2.5 times more likely to die from suicide than non-veterans</a:t>
            </a:r>
          </a:p>
        </p:txBody>
      </p:sp>
      <p:graphicFrame>
        <p:nvGraphicFramePr>
          <p:cNvPr id="3" name="Chart 2">
            <a:extLst>
              <a:ext uri="{FF2B5EF4-FFF2-40B4-BE49-F238E27FC236}">
                <a16:creationId xmlns:a16="http://schemas.microsoft.com/office/drawing/2014/main" id="{303F4F84-6B91-4747-B89A-9E2D4CDAE0D1}"/>
              </a:ext>
            </a:extLst>
          </p:cNvPr>
          <p:cNvGraphicFramePr>
            <a:graphicFrameLocks/>
          </p:cNvGraphicFramePr>
          <p:nvPr>
            <p:extLst>
              <p:ext uri="{D42A27DB-BD31-4B8C-83A1-F6EECF244321}">
                <p14:modId xmlns:p14="http://schemas.microsoft.com/office/powerpoint/2010/main" val="4114219806"/>
              </p:ext>
            </p:extLst>
          </p:nvPr>
        </p:nvGraphicFramePr>
        <p:xfrm>
          <a:off x="247846" y="2003764"/>
          <a:ext cx="8621834" cy="460002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8147664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0F4C65-3BAC-5E85-9833-9AAA8952D835}"/>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E6E83A58-FAB1-FC36-3BE9-BB9AAD32F00E}"/>
              </a:ext>
            </a:extLst>
          </p:cNvPr>
          <p:cNvSpPr>
            <a:spLocks noGrp="1"/>
          </p:cNvSpPr>
          <p:nvPr>
            <p:ph type="sldNum" sz="quarter" idx="14"/>
          </p:nvPr>
        </p:nvSpPr>
        <p:spPr/>
        <p:txBody>
          <a:bodyPr/>
          <a:lstStyle/>
          <a:p>
            <a:fld id="{11F27F3A-B3E9-41ED-AF8F-A365F10BB65F}" type="slidenum">
              <a:rPr lang="en-US" smtClean="0"/>
              <a:pPr/>
              <a:t>17</a:t>
            </a:fld>
            <a:endParaRPr lang="en-US" dirty="0"/>
          </a:p>
        </p:txBody>
      </p:sp>
      <p:sp>
        <p:nvSpPr>
          <p:cNvPr id="7" name="Title 4">
            <a:extLst>
              <a:ext uri="{FF2B5EF4-FFF2-40B4-BE49-F238E27FC236}">
                <a16:creationId xmlns:a16="http://schemas.microsoft.com/office/drawing/2014/main" id="{1927B3FD-78BA-A2F6-5750-09504E540A0E}"/>
              </a:ext>
            </a:extLst>
          </p:cNvPr>
          <p:cNvSpPr>
            <a:spLocks noGrp="1"/>
          </p:cNvSpPr>
          <p:nvPr>
            <p:ph type="title"/>
          </p:nvPr>
        </p:nvSpPr>
        <p:spPr>
          <a:xfrm>
            <a:off x="274320" y="274320"/>
            <a:ext cx="7880949" cy="857905"/>
          </a:xfrm>
        </p:spPr>
        <p:txBody>
          <a:bodyPr/>
          <a:lstStyle/>
          <a:p>
            <a:r>
              <a:rPr lang="en-US" sz="3000" dirty="0"/>
              <a:t>Veteran suicides were more likely to be firearm-related than non-veteran suicides</a:t>
            </a:r>
          </a:p>
        </p:txBody>
      </p:sp>
      <p:sp>
        <p:nvSpPr>
          <p:cNvPr id="13" name="Title 1">
            <a:extLst>
              <a:ext uri="{FF2B5EF4-FFF2-40B4-BE49-F238E27FC236}">
                <a16:creationId xmlns:a16="http://schemas.microsoft.com/office/drawing/2014/main" id="{F6730BC6-AFA7-3E89-A9D0-165142CECB42}"/>
              </a:ext>
            </a:extLst>
          </p:cNvPr>
          <p:cNvSpPr txBox="1">
            <a:spLocks/>
          </p:cNvSpPr>
          <p:nvPr/>
        </p:nvSpPr>
        <p:spPr>
          <a:xfrm>
            <a:off x="274320" y="1188720"/>
            <a:ext cx="7822403" cy="531222"/>
          </a:xfrm>
          <a:prstGeom prst="rect">
            <a:avLst/>
          </a:prstGeom>
        </p:spPr>
        <p:txBody>
          <a:bodyPr vert="horz" lIns="91440" tIns="45720" rIns="91440" bIns="45720" rtlCol="0" anchor="t">
            <a:noAutofit/>
          </a:bodyPr>
          <a:lstStyle>
            <a:lvl1pPr algn="l" defTabSz="514350" rtl="0" eaLnBrk="1" latinLnBrk="0" hangingPunct="1">
              <a:lnSpc>
                <a:spcPct val="90000"/>
              </a:lnSpc>
              <a:spcBef>
                <a:spcPct val="0"/>
              </a:spcBef>
              <a:buNone/>
              <a:defRPr sz="2400" b="1" i="0" kern="1200" baseline="0">
                <a:solidFill>
                  <a:srgbClr val="5C93D5"/>
                </a:solidFill>
                <a:latin typeface="Arial" panose="020B0604020202020204" pitchFamily="34" charset="0"/>
                <a:ea typeface="Arial" panose="020B0604020202020204" pitchFamily="34" charset="0"/>
                <a:cs typeface="Arial" panose="020B0604020202020204" pitchFamily="34" charset="0"/>
              </a:defRPr>
            </a:lvl1pPr>
          </a:lstStyle>
          <a:p>
            <a:r>
              <a:rPr lang="en-US" sz="1600" dirty="0">
                <a:solidFill>
                  <a:srgbClr val="17375E"/>
                </a:solidFill>
              </a:rPr>
              <a:t>76% of veteran suicide deaths in the last 10 years (2015-2024) were firearm-related.</a:t>
            </a:r>
          </a:p>
        </p:txBody>
      </p:sp>
      <p:graphicFrame>
        <p:nvGraphicFramePr>
          <p:cNvPr id="3" name="Chart 2">
            <a:extLst>
              <a:ext uri="{FF2B5EF4-FFF2-40B4-BE49-F238E27FC236}">
                <a16:creationId xmlns:a16="http://schemas.microsoft.com/office/drawing/2014/main" id="{497C56AF-C9A6-4535-BA65-EF54C4E2E6B6}"/>
              </a:ext>
            </a:extLst>
          </p:cNvPr>
          <p:cNvGraphicFramePr>
            <a:graphicFrameLocks/>
          </p:cNvGraphicFramePr>
          <p:nvPr>
            <p:extLst>
              <p:ext uri="{D42A27DB-BD31-4B8C-83A1-F6EECF244321}">
                <p14:modId xmlns:p14="http://schemas.microsoft.com/office/powerpoint/2010/main" val="3462925311"/>
              </p:ext>
            </p:extLst>
          </p:nvPr>
        </p:nvGraphicFramePr>
        <p:xfrm>
          <a:off x="0" y="1846757"/>
          <a:ext cx="7874598" cy="458298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6469859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646E47-CD00-1382-EFF2-15041B2990A7}"/>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D957C4AC-809C-138B-42E3-9D372654FB28}"/>
              </a:ext>
            </a:extLst>
          </p:cNvPr>
          <p:cNvSpPr>
            <a:spLocks noGrp="1"/>
          </p:cNvSpPr>
          <p:nvPr>
            <p:ph type="sldNum" sz="quarter" idx="16"/>
          </p:nvPr>
        </p:nvSpPr>
        <p:spPr/>
        <p:txBody>
          <a:bodyPr/>
          <a:lstStyle/>
          <a:p>
            <a:fld id="{11F27F3A-B3E9-41ED-AF8F-A365F10BB65F}" type="slidenum">
              <a:rPr lang="en-US" smtClean="0"/>
              <a:pPr/>
              <a:t>18</a:t>
            </a:fld>
            <a:endParaRPr lang="en-US" dirty="0"/>
          </a:p>
        </p:txBody>
      </p:sp>
      <p:sp>
        <p:nvSpPr>
          <p:cNvPr id="7" name="Title 1">
            <a:extLst>
              <a:ext uri="{FF2B5EF4-FFF2-40B4-BE49-F238E27FC236}">
                <a16:creationId xmlns:a16="http://schemas.microsoft.com/office/drawing/2014/main" id="{1FD95C80-E9AD-777F-2A7A-11DFEE9285E6}"/>
              </a:ext>
            </a:extLst>
          </p:cNvPr>
          <p:cNvSpPr>
            <a:spLocks noGrp="1"/>
          </p:cNvSpPr>
          <p:nvPr>
            <p:ph type="title"/>
          </p:nvPr>
        </p:nvSpPr>
        <p:spPr>
          <a:xfrm>
            <a:off x="274320" y="1097280"/>
            <a:ext cx="8085069" cy="938017"/>
          </a:xfrm>
        </p:spPr>
        <p:txBody>
          <a:bodyPr/>
          <a:lstStyle/>
          <a:p>
            <a:r>
              <a:rPr lang="en-US" sz="2800" dirty="0"/>
              <a:t>More than 1/4 of veteran suicide victims told someone or disclosed their suicidal intent</a:t>
            </a:r>
          </a:p>
        </p:txBody>
      </p:sp>
      <p:sp>
        <p:nvSpPr>
          <p:cNvPr id="9" name="Title 1">
            <a:extLst>
              <a:ext uri="{FF2B5EF4-FFF2-40B4-BE49-F238E27FC236}">
                <a16:creationId xmlns:a16="http://schemas.microsoft.com/office/drawing/2014/main" id="{FB42EBB4-50C3-1C11-EAE0-920B4DDD731A}"/>
              </a:ext>
            </a:extLst>
          </p:cNvPr>
          <p:cNvSpPr txBox="1">
            <a:spLocks/>
          </p:cNvSpPr>
          <p:nvPr/>
        </p:nvSpPr>
        <p:spPr>
          <a:xfrm>
            <a:off x="274320" y="1920240"/>
            <a:ext cx="8503920" cy="553129"/>
          </a:xfrm>
          <a:prstGeom prst="rect">
            <a:avLst/>
          </a:prstGeom>
        </p:spPr>
        <p:txBody>
          <a:bodyPr vert="horz" lIns="91440" tIns="45720" rIns="91440" bIns="45720" rtlCol="0" anchor="t">
            <a:noAutofit/>
          </a:bodyPr>
          <a:lstStyle>
            <a:lvl1pPr algn="l" defTabSz="514350" rtl="0" eaLnBrk="1" latinLnBrk="0" hangingPunct="1">
              <a:lnSpc>
                <a:spcPct val="90000"/>
              </a:lnSpc>
              <a:spcBef>
                <a:spcPct val="0"/>
              </a:spcBef>
              <a:buNone/>
              <a:defRPr sz="2400" b="1" i="0" kern="1200" baseline="0">
                <a:solidFill>
                  <a:srgbClr val="5C93D5"/>
                </a:solidFill>
                <a:latin typeface="Arial" panose="020B0604020202020204" pitchFamily="34" charset="0"/>
                <a:ea typeface="Arial" panose="020B0604020202020204" pitchFamily="34" charset="0"/>
                <a:cs typeface="Arial" panose="020B0604020202020204" pitchFamily="34" charset="0"/>
              </a:defRPr>
            </a:lvl1pPr>
          </a:lstStyle>
          <a:p>
            <a:r>
              <a:rPr lang="en-US" sz="1800" dirty="0">
                <a:solidFill>
                  <a:srgbClr val="17375E"/>
                </a:solidFill>
              </a:rPr>
              <a:t>More veterans experienced a physical health problem than non-veterans and non-veterans were more likely to have a history of suicidal behavior												</a:t>
            </a:r>
          </a:p>
          <a:p>
            <a:r>
              <a:rPr lang="en-US" sz="1600" dirty="0">
                <a:solidFill>
                  <a:srgbClr val="4F81BD"/>
                </a:solidFill>
              </a:rPr>
              <a:t>													</a:t>
            </a:r>
          </a:p>
          <a:p>
            <a:r>
              <a:rPr lang="en-US" sz="1600" dirty="0">
                <a:solidFill>
                  <a:srgbClr val="4F81BD"/>
                </a:solidFill>
              </a:rPr>
              <a:t>													</a:t>
            </a:r>
          </a:p>
        </p:txBody>
      </p:sp>
      <p:graphicFrame>
        <p:nvGraphicFramePr>
          <p:cNvPr id="2" name="Chart 1">
            <a:extLst>
              <a:ext uri="{FF2B5EF4-FFF2-40B4-BE49-F238E27FC236}">
                <a16:creationId xmlns:a16="http://schemas.microsoft.com/office/drawing/2014/main" id="{E7EE41D5-021E-49B1-B89A-56641CF792B3}"/>
              </a:ext>
            </a:extLst>
          </p:cNvPr>
          <p:cNvGraphicFramePr>
            <a:graphicFrameLocks/>
          </p:cNvGraphicFramePr>
          <p:nvPr>
            <p:extLst>
              <p:ext uri="{D42A27DB-BD31-4B8C-83A1-F6EECF244321}">
                <p14:modId xmlns:p14="http://schemas.microsoft.com/office/powerpoint/2010/main" val="181088180"/>
              </p:ext>
            </p:extLst>
          </p:nvPr>
        </p:nvGraphicFramePr>
        <p:xfrm>
          <a:off x="320040" y="2473369"/>
          <a:ext cx="8458200" cy="415410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0343474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747D203A-8FE4-BDC5-6016-8FA4A3B6D4DD}"/>
              </a:ext>
            </a:extLst>
          </p:cNvPr>
          <p:cNvSpPr>
            <a:spLocks noGrp="1"/>
          </p:cNvSpPr>
          <p:nvPr>
            <p:ph type="sldNum" sz="quarter" idx="14"/>
          </p:nvPr>
        </p:nvSpPr>
        <p:spPr/>
        <p:txBody>
          <a:bodyPr/>
          <a:lstStyle/>
          <a:p>
            <a:fld id="{11F27F3A-B3E9-41ED-AF8F-A365F10BB65F}" type="slidenum">
              <a:rPr lang="en-US" smtClean="0"/>
              <a:pPr/>
              <a:t>19</a:t>
            </a:fld>
            <a:endParaRPr lang="en-US" dirty="0"/>
          </a:p>
        </p:txBody>
      </p:sp>
      <p:sp>
        <p:nvSpPr>
          <p:cNvPr id="5" name="Title 1">
            <a:extLst>
              <a:ext uri="{FF2B5EF4-FFF2-40B4-BE49-F238E27FC236}">
                <a16:creationId xmlns:a16="http://schemas.microsoft.com/office/drawing/2014/main" id="{E5C6531C-541F-7055-39FD-B107FED149C4}"/>
              </a:ext>
            </a:extLst>
          </p:cNvPr>
          <p:cNvSpPr>
            <a:spLocks noGrp="1"/>
          </p:cNvSpPr>
          <p:nvPr>
            <p:ph type="title"/>
          </p:nvPr>
        </p:nvSpPr>
        <p:spPr>
          <a:xfrm>
            <a:off x="1828800" y="2194560"/>
            <a:ext cx="4867564" cy="769620"/>
          </a:xfrm>
        </p:spPr>
        <p:txBody>
          <a:bodyPr/>
          <a:lstStyle/>
          <a:p>
            <a:pPr algn="ctr"/>
            <a:r>
              <a:rPr lang="en-US" sz="6400" b="1" dirty="0">
                <a:solidFill>
                  <a:srgbClr val="17375E"/>
                </a:solidFill>
              </a:rPr>
              <a:t>Rural Suicide</a:t>
            </a:r>
          </a:p>
        </p:txBody>
      </p:sp>
    </p:spTree>
    <p:extLst>
      <p:ext uri="{BB962C8B-B14F-4D97-AF65-F5344CB8AC3E}">
        <p14:creationId xmlns:p14="http://schemas.microsoft.com/office/powerpoint/2010/main" val="3337538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map of the state of north carolina&#10;&#10;Description automatically generated">
            <a:extLst>
              <a:ext uri="{FF2B5EF4-FFF2-40B4-BE49-F238E27FC236}">
                <a16:creationId xmlns:a16="http://schemas.microsoft.com/office/drawing/2014/main" id="{2EAF3B8E-6AB3-BDF0-C60D-9AE16061F5A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34241" y="627306"/>
            <a:ext cx="7635658" cy="5900281"/>
          </a:xfrm>
          <a:prstGeom prst="rect">
            <a:avLst/>
          </a:prstGeom>
        </p:spPr>
      </p:pic>
      <p:sp>
        <p:nvSpPr>
          <p:cNvPr id="4" name="Slide Number Placeholder 3">
            <a:extLst>
              <a:ext uri="{FF2B5EF4-FFF2-40B4-BE49-F238E27FC236}">
                <a16:creationId xmlns:a16="http://schemas.microsoft.com/office/drawing/2014/main" id="{EAD1942D-35BD-E739-1CC4-25AFFEDD5E27}"/>
              </a:ext>
            </a:extLst>
          </p:cNvPr>
          <p:cNvSpPr>
            <a:spLocks noGrp="1"/>
          </p:cNvSpPr>
          <p:nvPr>
            <p:ph type="sldNum" sz="quarter" idx="15"/>
          </p:nvPr>
        </p:nvSpPr>
        <p:spPr/>
        <p:txBody>
          <a:bodyPr/>
          <a:lstStyle/>
          <a:p>
            <a:fld id="{11F27F3A-B3E9-41ED-AF8F-A365F10BB65F}" type="slidenum">
              <a:rPr lang="en-US" smtClean="0"/>
              <a:pPr/>
              <a:t>20</a:t>
            </a:fld>
            <a:endParaRPr lang="en-US" dirty="0"/>
          </a:p>
        </p:txBody>
      </p:sp>
      <p:sp>
        <p:nvSpPr>
          <p:cNvPr id="8" name="Title 1">
            <a:extLst>
              <a:ext uri="{FF2B5EF4-FFF2-40B4-BE49-F238E27FC236}">
                <a16:creationId xmlns:a16="http://schemas.microsoft.com/office/drawing/2014/main" id="{B573F25E-018F-349A-2218-252858A2C346}"/>
              </a:ext>
            </a:extLst>
          </p:cNvPr>
          <p:cNvSpPr>
            <a:spLocks noGrp="1"/>
          </p:cNvSpPr>
          <p:nvPr>
            <p:ph type="title"/>
          </p:nvPr>
        </p:nvSpPr>
        <p:spPr>
          <a:xfrm>
            <a:off x="914400" y="274320"/>
            <a:ext cx="7843267" cy="588317"/>
          </a:xfrm>
        </p:spPr>
        <p:txBody>
          <a:bodyPr/>
          <a:lstStyle/>
          <a:p>
            <a:pPr algn="ctr"/>
            <a:r>
              <a:rPr lang="en-US" sz="3200" b="1" dirty="0"/>
              <a:t>North Carolina has 64 rural counties</a:t>
            </a:r>
          </a:p>
        </p:txBody>
      </p:sp>
    </p:spTree>
    <p:extLst>
      <p:ext uri="{BB962C8B-B14F-4D97-AF65-F5344CB8AC3E}">
        <p14:creationId xmlns:p14="http://schemas.microsoft.com/office/powerpoint/2010/main" val="21246253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C6F1B1-115B-8FE0-252B-5167066C37D3}"/>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656EED0A-E421-4ABB-6F4E-CAC1F556F8FA}"/>
              </a:ext>
            </a:extLst>
          </p:cNvPr>
          <p:cNvSpPr>
            <a:spLocks noGrp="1"/>
          </p:cNvSpPr>
          <p:nvPr>
            <p:ph type="sldNum" sz="quarter" idx="16"/>
          </p:nvPr>
        </p:nvSpPr>
        <p:spPr/>
        <p:txBody>
          <a:bodyPr/>
          <a:lstStyle/>
          <a:p>
            <a:fld id="{11F27F3A-B3E9-41ED-AF8F-A365F10BB65F}" type="slidenum">
              <a:rPr lang="en-US" smtClean="0"/>
              <a:pPr/>
              <a:t>21</a:t>
            </a:fld>
            <a:endParaRPr lang="en-US" dirty="0"/>
          </a:p>
        </p:txBody>
      </p:sp>
      <p:sp>
        <p:nvSpPr>
          <p:cNvPr id="7" name="Title 1">
            <a:extLst>
              <a:ext uri="{FF2B5EF4-FFF2-40B4-BE49-F238E27FC236}">
                <a16:creationId xmlns:a16="http://schemas.microsoft.com/office/drawing/2014/main" id="{F9EFF8C5-8944-8726-6259-3A04C262B10F}"/>
              </a:ext>
            </a:extLst>
          </p:cNvPr>
          <p:cNvSpPr>
            <a:spLocks noGrp="1"/>
          </p:cNvSpPr>
          <p:nvPr>
            <p:ph type="title"/>
          </p:nvPr>
        </p:nvSpPr>
        <p:spPr>
          <a:xfrm>
            <a:off x="274320" y="1097280"/>
            <a:ext cx="8198070" cy="1211284"/>
          </a:xfrm>
        </p:spPr>
        <p:txBody>
          <a:bodyPr/>
          <a:lstStyle/>
          <a:p>
            <a:r>
              <a:rPr lang="en-US" sz="2500" dirty="0"/>
              <a:t>Males, NH White and NH American Indian residents, and adults ages 45-64 experienced the highest rates of suicide death in rural NC counties</a:t>
            </a:r>
          </a:p>
        </p:txBody>
      </p:sp>
      <p:graphicFrame>
        <p:nvGraphicFramePr>
          <p:cNvPr id="2" name="Chart 1">
            <a:extLst>
              <a:ext uri="{FF2B5EF4-FFF2-40B4-BE49-F238E27FC236}">
                <a16:creationId xmlns:a16="http://schemas.microsoft.com/office/drawing/2014/main" id="{492C7A55-A1BD-4131-B99D-C434654703FF}"/>
              </a:ext>
            </a:extLst>
          </p:cNvPr>
          <p:cNvGraphicFramePr>
            <a:graphicFrameLocks/>
          </p:cNvGraphicFramePr>
          <p:nvPr>
            <p:extLst>
              <p:ext uri="{D42A27DB-BD31-4B8C-83A1-F6EECF244321}">
                <p14:modId xmlns:p14="http://schemas.microsoft.com/office/powerpoint/2010/main" val="2211352087"/>
              </p:ext>
            </p:extLst>
          </p:nvPr>
        </p:nvGraphicFramePr>
        <p:xfrm>
          <a:off x="274101" y="2222090"/>
          <a:ext cx="8595579" cy="4381699"/>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3796421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512509-20CE-4DA5-AE85-BC8411BE3273}"/>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79E7550F-FF3B-31A1-F04D-84F4DB4EA376}"/>
              </a:ext>
            </a:extLst>
          </p:cNvPr>
          <p:cNvSpPr>
            <a:spLocks noGrp="1"/>
          </p:cNvSpPr>
          <p:nvPr>
            <p:ph type="sldNum" sz="quarter" idx="14"/>
          </p:nvPr>
        </p:nvSpPr>
        <p:spPr/>
        <p:txBody>
          <a:bodyPr/>
          <a:lstStyle/>
          <a:p>
            <a:fld id="{11F27F3A-B3E9-41ED-AF8F-A365F10BB65F}" type="slidenum">
              <a:rPr lang="en-US" smtClean="0"/>
              <a:pPr/>
              <a:t>22</a:t>
            </a:fld>
            <a:endParaRPr lang="en-US" dirty="0"/>
          </a:p>
        </p:txBody>
      </p:sp>
      <p:sp>
        <p:nvSpPr>
          <p:cNvPr id="7" name="Title 4">
            <a:extLst>
              <a:ext uri="{FF2B5EF4-FFF2-40B4-BE49-F238E27FC236}">
                <a16:creationId xmlns:a16="http://schemas.microsoft.com/office/drawing/2014/main" id="{98FB0AF6-200B-9D70-C47C-E6FED6D190B5}"/>
              </a:ext>
            </a:extLst>
          </p:cNvPr>
          <p:cNvSpPr>
            <a:spLocks noGrp="1"/>
          </p:cNvSpPr>
          <p:nvPr>
            <p:ph type="title"/>
          </p:nvPr>
        </p:nvSpPr>
        <p:spPr>
          <a:xfrm>
            <a:off x="274320" y="274320"/>
            <a:ext cx="7880949" cy="1183726"/>
          </a:xfrm>
        </p:spPr>
        <p:txBody>
          <a:bodyPr/>
          <a:lstStyle/>
          <a:p>
            <a:r>
              <a:rPr lang="en-US" sz="2600" dirty="0"/>
              <a:t>Suicides among rural county residents were more likely to be firearm-related than those of residents in more urban counties</a:t>
            </a:r>
          </a:p>
        </p:txBody>
      </p:sp>
      <p:sp>
        <p:nvSpPr>
          <p:cNvPr id="13" name="Title 1">
            <a:extLst>
              <a:ext uri="{FF2B5EF4-FFF2-40B4-BE49-F238E27FC236}">
                <a16:creationId xmlns:a16="http://schemas.microsoft.com/office/drawing/2014/main" id="{F54EF677-FBC1-7682-5548-EC60C8323445}"/>
              </a:ext>
            </a:extLst>
          </p:cNvPr>
          <p:cNvSpPr txBox="1">
            <a:spLocks/>
          </p:cNvSpPr>
          <p:nvPr/>
        </p:nvSpPr>
        <p:spPr>
          <a:xfrm>
            <a:off x="274320" y="1371600"/>
            <a:ext cx="7822403" cy="609600"/>
          </a:xfrm>
          <a:prstGeom prst="rect">
            <a:avLst/>
          </a:prstGeom>
        </p:spPr>
        <p:txBody>
          <a:bodyPr vert="horz" lIns="91440" tIns="45720" rIns="91440" bIns="45720" rtlCol="0" anchor="t">
            <a:noAutofit/>
          </a:bodyPr>
          <a:lstStyle>
            <a:lvl1pPr algn="l" defTabSz="514350" rtl="0" eaLnBrk="1" latinLnBrk="0" hangingPunct="1">
              <a:lnSpc>
                <a:spcPct val="90000"/>
              </a:lnSpc>
              <a:spcBef>
                <a:spcPct val="0"/>
              </a:spcBef>
              <a:buNone/>
              <a:defRPr sz="2400" b="1" i="0" kern="1200" baseline="0">
                <a:solidFill>
                  <a:srgbClr val="5C93D5"/>
                </a:solidFill>
                <a:latin typeface="Arial" panose="020B0604020202020204" pitchFamily="34" charset="0"/>
                <a:ea typeface="Arial" panose="020B0604020202020204" pitchFamily="34" charset="0"/>
                <a:cs typeface="Arial" panose="020B0604020202020204" pitchFamily="34" charset="0"/>
              </a:defRPr>
            </a:lvl1pPr>
          </a:lstStyle>
          <a:p>
            <a:r>
              <a:rPr lang="en-US" sz="1800" dirty="0">
                <a:solidFill>
                  <a:srgbClr val="17375E"/>
                </a:solidFill>
              </a:rPr>
              <a:t>66% of rural suicide deaths in the last 10 years (2016-2024) were firearm-related</a:t>
            </a:r>
          </a:p>
        </p:txBody>
      </p:sp>
      <p:graphicFrame>
        <p:nvGraphicFramePr>
          <p:cNvPr id="2" name="Chart 1">
            <a:extLst>
              <a:ext uri="{FF2B5EF4-FFF2-40B4-BE49-F238E27FC236}">
                <a16:creationId xmlns:a16="http://schemas.microsoft.com/office/drawing/2014/main" id="{90B99536-65AF-4ED7-AAF3-CDEDC287895F}"/>
              </a:ext>
            </a:extLst>
          </p:cNvPr>
          <p:cNvGraphicFramePr>
            <a:graphicFrameLocks/>
          </p:cNvGraphicFramePr>
          <p:nvPr>
            <p:extLst>
              <p:ext uri="{D42A27DB-BD31-4B8C-83A1-F6EECF244321}">
                <p14:modId xmlns:p14="http://schemas.microsoft.com/office/powerpoint/2010/main" val="2743074336"/>
              </p:ext>
            </p:extLst>
          </p:nvPr>
        </p:nvGraphicFramePr>
        <p:xfrm>
          <a:off x="69012" y="1910950"/>
          <a:ext cx="7874598" cy="469283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9046974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716B4E-82D5-2D63-6AAB-3307A0C60155}"/>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C0E0A21C-4B52-14EA-F686-B64E802A3C76}"/>
              </a:ext>
            </a:extLst>
          </p:cNvPr>
          <p:cNvSpPr>
            <a:spLocks noGrp="1"/>
          </p:cNvSpPr>
          <p:nvPr>
            <p:ph type="sldNum" sz="quarter" idx="16"/>
          </p:nvPr>
        </p:nvSpPr>
        <p:spPr/>
        <p:txBody>
          <a:bodyPr/>
          <a:lstStyle/>
          <a:p>
            <a:fld id="{11F27F3A-B3E9-41ED-AF8F-A365F10BB65F}" type="slidenum">
              <a:rPr lang="en-US" smtClean="0"/>
              <a:pPr/>
              <a:t>23</a:t>
            </a:fld>
            <a:endParaRPr lang="en-US" dirty="0"/>
          </a:p>
        </p:txBody>
      </p:sp>
      <p:sp>
        <p:nvSpPr>
          <p:cNvPr id="7" name="Title 1">
            <a:extLst>
              <a:ext uri="{FF2B5EF4-FFF2-40B4-BE49-F238E27FC236}">
                <a16:creationId xmlns:a16="http://schemas.microsoft.com/office/drawing/2014/main" id="{4810FEF9-5961-9006-92DD-BB4E94D952A3}"/>
              </a:ext>
            </a:extLst>
          </p:cNvPr>
          <p:cNvSpPr>
            <a:spLocks noGrp="1"/>
          </p:cNvSpPr>
          <p:nvPr>
            <p:ph type="title"/>
          </p:nvPr>
        </p:nvSpPr>
        <p:spPr>
          <a:xfrm>
            <a:off x="274320" y="1097280"/>
            <a:ext cx="8085069" cy="938017"/>
          </a:xfrm>
        </p:spPr>
        <p:txBody>
          <a:bodyPr/>
          <a:lstStyle/>
          <a:p>
            <a:r>
              <a:rPr lang="en-US" sz="2800" dirty="0"/>
              <a:t>More than 1/4 of rural suicide victims told someone or disclosed their suicidal intent</a:t>
            </a:r>
          </a:p>
        </p:txBody>
      </p:sp>
      <p:sp>
        <p:nvSpPr>
          <p:cNvPr id="9" name="Title 1">
            <a:extLst>
              <a:ext uri="{FF2B5EF4-FFF2-40B4-BE49-F238E27FC236}">
                <a16:creationId xmlns:a16="http://schemas.microsoft.com/office/drawing/2014/main" id="{D4EBFBC0-3A87-0B7F-8024-CCEBF315DBD9}"/>
              </a:ext>
            </a:extLst>
          </p:cNvPr>
          <p:cNvSpPr txBox="1">
            <a:spLocks/>
          </p:cNvSpPr>
          <p:nvPr/>
        </p:nvSpPr>
        <p:spPr>
          <a:xfrm>
            <a:off x="274320" y="1920240"/>
            <a:ext cx="8549859" cy="539931"/>
          </a:xfrm>
          <a:prstGeom prst="rect">
            <a:avLst/>
          </a:prstGeom>
        </p:spPr>
        <p:txBody>
          <a:bodyPr vert="horz" lIns="91440" tIns="45720" rIns="91440" bIns="45720" rtlCol="0" anchor="t">
            <a:noAutofit/>
          </a:bodyPr>
          <a:lstStyle>
            <a:lvl1pPr algn="l" defTabSz="514350" rtl="0" eaLnBrk="1" latinLnBrk="0" hangingPunct="1">
              <a:lnSpc>
                <a:spcPct val="90000"/>
              </a:lnSpc>
              <a:spcBef>
                <a:spcPct val="0"/>
              </a:spcBef>
              <a:buNone/>
              <a:defRPr sz="2400" b="1" i="0" kern="1200" baseline="0">
                <a:solidFill>
                  <a:srgbClr val="5C93D5"/>
                </a:solidFill>
                <a:latin typeface="Arial" panose="020B0604020202020204" pitchFamily="34" charset="0"/>
                <a:ea typeface="Arial" panose="020B0604020202020204" pitchFamily="34" charset="0"/>
                <a:cs typeface="Arial" panose="020B0604020202020204" pitchFamily="34" charset="0"/>
              </a:defRPr>
            </a:lvl1pPr>
          </a:lstStyle>
          <a:p>
            <a:r>
              <a:rPr lang="en-US" sz="1600" dirty="0">
                <a:solidFill>
                  <a:srgbClr val="17375E"/>
                </a:solidFill>
              </a:rPr>
              <a:t>More rural residents experienced a physical health problem than urban residents and urban residents were more likely to have a history of suicidal behavior</a:t>
            </a:r>
          </a:p>
        </p:txBody>
      </p:sp>
      <p:graphicFrame>
        <p:nvGraphicFramePr>
          <p:cNvPr id="5" name="Chart 4">
            <a:extLst>
              <a:ext uri="{FF2B5EF4-FFF2-40B4-BE49-F238E27FC236}">
                <a16:creationId xmlns:a16="http://schemas.microsoft.com/office/drawing/2014/main" id="{1B403AC7-BD9B-4F4F-833A-D8FFCB8A0369}"/>
              </a:ext>
            </a:extLst>
          </p:cNvPr>
          <p:cNvGraphicFramePr>
            <a:graphicFrameLocks/>
          </p:cNvGraphicFramePr>
          <p:nvPr>
            <p:extLst>
              <p:ext uri="{D42A27DB-BD31-4B8C-83A1-F6EECF244321}">
                <p14:modId xmlns:p14="http://schemas.microsoft.com/office/powerpoint/2010/main" val="827581224"/>
              </p:ext>
            </p:extLst>
          </p:nvPr>
        </p:nvGraphicFramePr>
        <p:xfrm>
          <a:off x="274101" y="2460171"/>
          <a:ext cx="8652923" cy="408786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51854221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747D203A-8FE4-BDC5-6016-8FA4A3B6D4DD}"/>
              </a:ext>
            </a:extLst>
          </p:cNvPr>
          <p:cNvSpPr>
            <a:spLocks noGrp="1"/>
          </p:cNvSpPr>
          <p:nvPr>
            <p:ph type="sldNum" sz="quarter" idx="14"/>
          </p:nvPr>
        </p:nvSpPr>
        <p:spPr/>
        <p:txBody>
          <a:bodyPr/>
          <a:lstStyle/>
          <a:p>
            <a:fld id="{11F27F3A-B3E9-41ED-AF8F-A365F10BB65F}" type="slidenum">
              <a:rPr lang="en-US" smtClean="0"/>
              <a:pPr/>
              <a:t>24</a:t>
            </a:fld>
            <a:endParaRPr lang="en-US" dirty="0"/>
          </a:p>
        </p:txBody>
      </p:sp>
      <p:sp>
        <p:nvSpPr>
          <p:cNvPr id="5" name="Title 1">
            <a:extLst>
              <a:ext uri="{FF2B5EF4-FFF2-40B4-BE49-F238E27FC236}">
                <a16:creationId xmlns:a16="http://schemas.microsoft.com/office/drawing/2014/main" id="{E5C6531C-541F-7055-39FD-B107FED149C4}"/>
              </a:ext>
            </a:extLst>
          </p:cNvPr>
          <p:cNvSpPr>
            <a:spLocks noGrp="1"/>
          </p:cNvSpPr>
          <p:nvPr>
            <p:ph type="title"/>
          </p:nvPr>
        </p:nvSpPr>
        <p:spPr>
          <a:xfrm>
            <a:off x="1828800" y="1645920"/>
            <a:ext cx="4867564" cy="769620"/>
          </a:xfrm>
        </p:spPr>
        <p:txBody>
          <a:bodyPr/>
          <a:lstStyle/>
          <a:p>
            <a:pPr algn="ctr"/>
            <a:r>
              <a:rPr lang="en-US" sz="6400" dirty="0">
                <a:solidFill>
                  <a:srgbClr val="17375E"/>
                </a:solidFill>
              </a:rPr>
              <a:t>Self-Inflicted Injury/Harm</a:t>
            </a:r>
            <a:endParaRPr lang="en-US" sz="6400" b="1" dirty="0">
              <a:solidFill>
                <a:srgbClr val="17375E"/>
              </a:solidFill>
            </a:endParaRPr>
          </a:p>
        </p:txBody>
      </p:sp>
    </p:spTree>
    <p:extLst>
      <p:ext uri="{BB962C8B-B14F-4D97-AF65-F5344CB8AC3E}">
        <p14:creationId xmlns:p14="http://schemas.microsoft.com/office/powerpoint/2010/main" val="223549198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92A9B6-C43B-4890-C535-A94394EC04E2}"/>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911473E-987F-414C-35BD-399BBE948656}"/>
              </a:ext>
            </a:extLst>
          </p:cNvPr>
          <p:cNvSpPr>
            <a:spLocks noGrp="1"/>
          </p:cNvSpPr>
          <p:nvPr>
            <p:ph type="sldNum" sz="quarter" idx="15"/>
          </p:nvPr>
        </p:nvSpPr>
        <p:spPr/>
        <p:txBody>
          <a:bodyPr/>
          <a:lstStyle/>
          <a:p>
            <a:fld id="{11F27F3A-B3E9-41ED-AF8F-A365F10BB65F}" type="slidenum">
              <a:rPr lang="en-US" smtClean="0"/>
              <a:pPr/>
              <a:t>25</a:t>
            </a:fld>
            <a:endParaRPr lang="en-US" dirty="0"/>
          </a:p>
        </p:txBody>
      </p:sp>
      <p:sp>
        <p:nvSpPr>
          <p:cNvPr id="8" name="Title 1">
            <a:extLst>
              <a:ext uri="{FF2B5EF4-FFF2-40B4-BE49-F238E27FC236}">
                <a16:creationId xmlns:a16="http://schemas.microsoft.com/office/drawing/2014/main" id="{BDCBE098-21A5-4B93-C7ED-BB6DC2A98FCC}"/>
              </a:ext>
            </a:extLst>
          </p:cNvPr>
          <p:cNvSpPr>
            <a:spLocks noGrp="1"/>
          </p:cNvSpPr>
          <p:nvPr>
            <p:ph type="title"/>
          </p:nvPr>
        </p:nvSpPr>
        <p:spPr>
          <a:xfrm>
            <a:off x="1188720" y="182880"/>
            <a:ext cx="7843267" cy="588317"/>
          </a:xfrm>
        </p:spPr>
        <p:txBody>
          <a:bodyPr/>
          <a:lstStyle/>
          <a:p>
            <a:pPr algn="ctr"/>
            <a:r>
              <a:rPr lang="en-US" sz="3200" b="1" dirty="0"/>
              <a:t>Suicide deaths are just the tip of the iceberg</a:t>
            </a:r>
          </a:p>
        </p:txBody>
      </p:sp>
      <p:sp>
        <p:nvSpPr>
          <p:cNvPr id="3" name="Rectangle 11">
            <a:extLst>
              <a:ext uri="{FF2B5EF4-FFF2-40B4-BE49-F238E27FC236}">
                <a16:creationId xmlns:a16="http://schemas.microsoft.com/office/drawing/2014/main" id="{DE1A3DB4-1D02-0EFB-3200-41AC52FD5912}"/>
              </a:ext>
            </a:extLst>
          </p:cNvPr>
          <p:cNvSpPr>
            <a:spLocks noChangeArrowheads="1"/>
          </p:cNvSpPr>
          <p:nvPr/>
        </p:nvSpPr>
        <p:spPr bwMode="auto">
          <a:xfrm>
            <a:off x="4670761" y="1335563"/>
            <a:ext cx="4199138" cy="16312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r"/>
            <a:r>
              <a:rPr lang="en-US" altLang="en-US" sz="2000" dirty="0">
                <a:solidFill>
                  <a:srgbClr val="17375E"/>
                </a:solidFill>
              </a:rPr>
              <a:t>Despite NC’s rigorous reporting systems, the </a:t>
            </a:r>
            <a:r>
              <a:rPr lang="en-US" altLang="en-US" sz="2000" b="1" i="1" dirty="0">
                <a:solidFill>
                  <a:srgbClr val="5C93D5"/>
                </a:solidFill>
              </a:rPr>
              <a:t>total</a:t>
            </a:r>
            <a:r>
              <a:rPr lang="en-US" altLang="en-US" sz="2000" i="1" dirty="0">
                <a:solidFill>
                  <a:srgbClr val="5C93D5"/>
                </a:solidFill>
              </a:rPr>
              <a:t> </a:t>
            </a:r>
            <a:r>
              <a:rPr lang="en-US" altLang="en-US" sz="2000" b="1" i="1" dirty="0">
                <a:solidFill>
                  <a:srgbClr val="5C93D5"/>
                </a:solidFill>
              </a:rPr>
              <a:t>burden</a:t>
            </a:r>
          </a:p>
          <a:p>
            <a:pPr algn="r"/>
            <a:r>
              <a:rPr lang="en-US" altLang="en-US" sz="2000" dirty="0">
                <a:solidFill>
                  <a:srgbClr val="17375E"/>
                </a:solidFill>
              </a:rPr>
              <a:t>of suicide and self-inflicted</a:t>
            </a:r>
          </a:p>
          <a:p>
            <a:pPr algn="r"/>
            <a:r>
              <a:rPr lang="en-US" altLang="en-US" sz="2000" dirty="0">
                <a:solidFill>
                  <a:srgbClr val="17375E"/>
                </a:solidFill>
              </a:rPr>
              <a:t>injury outcomes in the </a:t>
            </a:r>
          </a:p>
          <a:p>
            <a:pPr algn="r"/>
            <a:r>
              <a:rPr lang="en-US" altLang="en-US" sz="2000" dirty="0">
                <a:solidFill>
                  <a:srgbClr val="17375E"/>
                </a:solidFill>
              </a:rPr>
              <a:t>state is </a:t>
            </a:r>
            <a:r>
              <a:rPr lang="en-US" altLang="en-US" sz="2000" b="1" i="1" dirty="0">
                <a:solidFill>
                  <a:srgbClr val="5C93D5"/>
                </a:solidFill>
              </a:rPr>
              <a:t>unknown</a:t>
            </a:r>
            <a:r>
              <a:rPr lang="en-US" altLang="en-US" sz="2000" dirty="0"/>
              <a:t>.</a:t>
            </a:r>
          </a:p>
        </p:txBody>
      </p:sp>
      <p:sp>
        <p:nvSpPr>
          <p:cNvPr id="6" name="TextBox 5">
            <a:extLst>
              <a:ext uri="{FF2B5EF4-FFF2-40B4-BE49-F238E27FC236}">
                <a16:creationId xmlns:a16="http://schemas.microsoft.com/office/drawing/2014/main" id="{8BD9536A-410A-04B6-263F-07D48DB3FA48}"/>
              </a:ext>
            </a:extLst>
          </p:cNvPr>
          <p:cNvSpPr txBox="1"/>
          <p:nvPr/>
        </p:nvSpPr>
        <p:spPr>
          <a:xfrm>
            <a:off x="1222845" y="1336565"/>
            <a:ext cx="2881422" cy="430887"/>
          </a:xfrm>
          <a:prstGeom prst="rect">
            <a:avLst/>
          </a:prstGeom>
          <a:noFill/>
        </p:spPr>
        <p:txBody>
          <a:bodyPr wrap="square" rtlCol="0">
            <a:spAutoFit/>
          </a:bodyPr>
          <a:lstStyle/>
          <a:p>
            <a:r>
              <a:rPr lang="en-US" sz="2200" b="1" dirty="0">
                <a:solidFill>
                  <a:srgbClr val="17375E"/>
                </a:solidFill>
              </a:rPr>
              <a:t>In 2024, there were:</a:t>
            </a:r>
          </a:p>
        </p:txBody>
      </p:sp>
      <p:graphicFrame>
        <p:nvGraphicFramePr>
          <p:cNvPr id="36" name="Table 35">
            <a:extLst>
              <a:ext uri="{FF2B5EF4-FFF2-40B4-BE49-F238E27FC236}">
                <a16:creationId xmlns:a16="http://schemas.microsoft.com/office/drawing/2014/main" id="{494AC241-49FA-D450-5720-2F3EB69D3002}"/>
              </a:ext>
            </a:extLst>
          </p:cNvPr>
          <p:cNvGraphicFramePr>
            <a:graphicFrameLocks noGrp="1"/>
          </p:cNvGraphicFramePr>
          <p:nvPr>
            <p:extLst>
              <p:ext uri="{D42A27DB-BD31-4B8C-83A1-F6EECF244321}">
                <p14:modId xmlns:p14="http://schemas.microsoft.com/office/powerpoint/2010/main" val="258974678"/>
              </p:ext>
            </p:extLst>
          </p:nvPr>
        </p:nvGraphicFramePr>
        <p:xfrm>
          <a:off x="1402237" y="5967178"/>
          <a:ext cx="7377817" cy="673548"/>
        </p:xfrm>
        <a:graphic>
          <a:graphicData uri="http://schemas.openxmlformats.org/drawingml/2006/table">
            <a:tbl>
              <a:tblPr/>
              <a:tblGrid>
                <a:gridCol w="7377817">
                  <a:extLst>
                    <a:ext uri="{9D8B030D-6E8A-4147-A177-3AD203B41FA5}">
                      <a16:colId xmlns:a16="http://schemas.microsoft.com/office/drawing/2014/main" val="3050322574"/>
                    </a:ext>
                  </a:extLst>
                </a:gridCol>
              </a:tblGrid>
              <a:tr h="673548">
                <a:tc>
                  <a:txBody>
                    <a:bodyPr/>
                    <a:lstStyle/>
                    <a:p>
                      <a:pPr algn="l" fontAlgn="ctr">
                        <a:buNone/>
                      </a:pPr>
                      <a:r>
                        <a:rPr lang="en-US" sz="900" b="0" i="0" u="none" strike="noStrike" dirty="0">
                          <a:solidFill>
                            <a:srgbClr val="000000"/>
                          </a:solidFill>
                          <a:effectLst/>
                          <a:latin typeface="Arial" panose="020B0604020202020204" pitchFamily="34" charset="0"/>
                        </a:rPr>
                        <a:t>Limited to NC residents ages 10 and older</a:t>
                      </a:r>
                    </a:p>
                    <a:p>
                      <a:pPr algn="l" fontAlgn="ctr">
                        <a:buNone/>
                      </a:pPr>
                      <a:r>
                        <a:rPr lang="en-US" sz="900" b="0" i="0" u="none" strike="noStrike" dirty="0">
                          <a:solidFill>
                            <a:srgbClr val="000000"/>
                          </a:solidFill>
                          <a:effectLst/>
                          <a:latin typeface="Arial" panose="020B0604020202020204" pitchFamily="34" charset="0"/>
                        </a:rPr>
                        <a:t>Source: NC-VDRS, 2015-2024; NC State Center for Health Statistics, Hospital Discharge Data (2025); </a:t>
                      </a:r>
                    </a:p>
                    <a:p>
                      <a:pPr algn="l" fontAlgn="ctr">
                        <a:buNone/>
                      </a:pPr>
                      <a:r>
                        <a:rPr lang="en-US" sz="900" b="0" i="0" u="none" strike="noStrike" dirty="0">
                          <a:solidFill>
                            <a:srgbClr val="000000"/>
                          </a:solidFill>
                          <a:effectLst/>
                          <a:latin typeface="Arial" panose="020B0604020202020204" pitchFamily="34" charset="0"/>
                        </a:rPr>
                        <a:t>NC DETECT ED Visit Data (2025)</a:t>
                      </a:r>
                    </a:p>
                    <a:p>
                      <a:pPr algn="l" fontAlgn="ctr">
                        <a:buNone/>
                      </a:pPr>
                      <a:r>
                        <a:rPr lang="en-US" sz="900" b="0" i="0" u="none" strike="noStrike" dirty="0">
                          <a:solidFill>
                            <a:srgbClr val="000000"/>
                          </a:solidFill>
                          <a:effectLst/>
                          <a:latin typeface="Arial" panose="020B0604020202020204" pitchFamily="34" charset="0"/>
                        </a:rPr>
                        <a:t>Analysis by the DPH Injury Epidemiology, Surveillance, and Informatics Unit</a:t>
                      </a:r>
                    </a:p>
                  </a:txBody>
                  <a:tcPr marL="7583" marR="7583" marT="7583"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FFFFFF"/>
                    </a:solidFill>
                  </a:tcPr>
                </a:tc>
                <a:extLst>
                  <a:ext uri="{0D108BD9-81ED-4DB2-BD59-A6C34878D82A}">
                    <a16:rowId xmlns:a16="http://schemas.microsoft.com/office/drawing/2014/main" val="892387335"/>
                  </a:ext>
                </a:extLst>
              </a:tr>
            </a:tbl>
          </a:graphicData>
        </a:graphic>
      </p:graphicFrame>
      <p:grpSp>
        <p:nvGrpSpPr>
          <p:cNvPr id="49" name="Group 48">
            <a:extLst>
              <a:ext uri="{FF2B5EF4-FFF2-40B4-BE49-F238E27FC236}">
                <a16:creationId xmlns:a16="http://schemas.microsoft.com/office/drawing/2014/main" id="{176B1F2E-39BA-F110-7CA4-AAD360A03A84}"/>
              </a:ext>
            </a:extLst>
          </p:cNvPr>
          <p:cNvGrpSpPr/>
          <p:nvPr/>
        </p:nvGrpSpPr>
        <p:grpSpPr>
          <a:xfrm>
            <a:off x="1885732" y="1335563"/>
            <a:ext cx="5372536" cy="4458203"/>
            <a:chOff x="0" y="0"/>
            <a:chExt cx="5363011" cy="4214063"/>
          </a:xfrm>
        </p:grpSpPr>
        <p:sp>
          <p:nvSpPr>
            <p:cNvPr id="50" name="Isosceles Triangle 49">
              <a:extLst>
                <a:ext uri="{FF2B5EF4-FFF2-40B4-BE49-F238E27FC236}">
                  <a16:creationId xmlns:a16="http://schemas.microsoft.com/office/drawing/2014/main" id="{B887049E-91B2-DC8F-E959-7D96D7F28DF6}"/>
                </a:ext>
              </a:extLst>
            </p:cNvPr>
            <p:cNvSpPr/>
            <p:nvPr/>
          </p:nvSpPr>
          <p:spPr>
            <a:xfrm>
              <a:off x="0" y="0"/>
              <a:ext cx="5363011" cy="4214063"/>
            </a:xfrm>
            <a:prstGeom prst="triangle">
              <a:avLst/>
            </a:prstGeom>
            <a:gradFill>
              <a:gsLst>
                <a:gs pos="0">
                  <a:srgbClr val="6D2E75">
                    <a:lumMod val="75000"/>
                  </a:srgbClr>
                </a:gs>
                <a:gs pos="42000">
                  <a:srgbClr val="6D2E75"/>
                </a:gs>
                <a:gs pos="75000">
                  <a:srgbClr val="1F497D"/>
                </a:gs>
                <a:gs pos="100000">
                  <a:srgbClr val="1F497D">
                    <a:lumMod val="50000"/>
                  </a:srgbClr>
                </a:gs>
              </a:gsLst>
              <a:lin ang="5400000" scaled="1"/>
            </a:gradFill>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lstStyle>
              <a:defPPr>
                <a:defRPr lang="en-US"/>
              </a:defPPr>
              <a:lvl1pPr marL="0" indent="0" algn="l" defTabSz="914400" rtl="0" eaLnBrk="1" latinLnBrk="0" hangingPunct="1">
                <a:defRPr sz="1800" kern="1200">
                  <a:solidFill>
                    <a:srgbClr val="FFFFFF"/>
                  </a:solidFill>
                  <a:latin typeface="Arial"/>
                  <a:ea typeface="+mn-ea"/>
                  <a:cs typeface="+mn-cs"/>
                </a:defRPr>
              </a:lvl1pPr>
              <a:lvl2pPr marL="457200" indent="0" algn="l" defTabSz="914400" rtl="0" eaLnBrk="1" latinLnBrk="0" hangingPunct="1">
                <a:defRPr sz="1800" kern="1200">
                  <a:solidFill>
                    <a:srgbClr val="FFFFFF"/>
                  </a:solidFill>
                  <a:latin typeface="Arial"/>
                  <a:ea typeface="+mn-ea"/>
                  <a:cs typeface="+mn-cs"/>
                </a:defRPr>
              </a:lvl2pPr>
              <a:lvl3pPr marL="914400" indent="0" algn="l" defTabSz="914400" rtl="0" eaLnBrk="1" latinLnBrk="0" hangingPunct="1">
                <a:defRPr sz="1800" kern="1200">
                  <a:solidFill>
                    <a:srgbClr val="FFFFFF"/>
                  </a:solidFill>
                  <a:latin typeface="Arial"/>
                  <a:ea typeface="+mn-ea"/>
                  <a:cs typeface="+mn-cs"/>
                </a:defRPr>
              </a:lvl3pPr>
              <a:lvl4pPr marL="1371600" indent="0" algn="l" defTabSz="914400" rtl="0" eaLnBrk="1" latinLnBrk="0" hangingPunct="1">
                <a:defRPr sz="1800" kern="1200">
                  <a:solidFill>
                    <a:srgbClr val="FFFFFF"/>
                  </a:solidFill>
                  <a:latin typeface="Arial"/>
                  <a:ea typeface="+mn-ea"/>
                  <a:cs typeface="+mn-cs"/>
                </a:defRPr>
              </a:lvl4pPr>
              <a:lvl5pPr marL="1828800" indent="0" algn="l" defTabSz="914400" rtl="0" eaLnBrk="1" latinLnBrk="0" hangingPunct="1">
                <a:defRPr sz="1800" kern="1200">
                  <a:solidFill>
                    <a:srgbClr val="FFFFFF"/>
                  </a:solidFill>
                  <a:latin typeface="Arial"/>
                  <a:ea typeface="+mn-ea"/>
                  <a:cs typeface="+mn-cs"/>
                </a:defRPr>
              </a:lvl5pPr>
              <a:lvl6pPr marL="2286000" indent="0" algn="l" defTabSz="914400" rtl="0" eaLnBrk="1" latinLnBrk="0" hangingPunct="1">
                <a:defRPr sz="1800" kern="1200">
                  <a:solidFill>
                    <a:srgbClr val="FFFFFF"/>
                  </a:solidFill>
                  <a:latin typeface="Arial"/>
                  <a:ea typeface="+mn-ea"/>
                  <a:cs typeface="+mn-cs"/>
                </a:defRPr>
              </a:lvl6pPr>
              <a:lvl7pPr marL="2743200" indent="0" algn="l" defTabSz="914400" rtl="0" eaLnBrk="1" latinLnBrk="0" hangingPunct="1">
                <a:defRPr sz="1800" kern="1200">
                  <a:solidFill>
                    <a:srgbClr val="FFFFFF"/>
                  </a:solidFill>
                  <a:latin typeface="Arial"/>
                  <a:ea typeface="+mn-ea"/>
                  <a:cs typeface="+mn-cs"/>
                </a:defRPr>
              </a:lvl7pPr>
              <a:lvl8pPr marL="3200400" indent="0" algn="l" defTabSz="914400" rtl="0" eaLnBrk="1" latinLnBrk="0" hangingPunct="1">
                <a:defRPr sz="1800" kern="1200">
                  <a:solidFill>
                    <a:srgbClr val="FFFFFF"/>
                  </a:solidFill>
                  <a:latin typeface="Arial"/>
                  <a:ea typeface="+mn-ea"/>
                  <a:cs typeface="+mn-cs"/>
                </a:defRPr>
              </a:lvl8pPr>
              <a:lvl9pPr marL="3657600" indent="0" algn="l" defTabSz="914400" rtl="0" eaLnBrk="1" latinLnBrk="0" hangingPunct="1">
                <a:defRPr sz="1800" kern="1200">
                  <a:solidFill>
                    <a:srgbClr val="FFFFFF"/>
                  </a:solidFill>
                  <a:latin typeface="Arial"/>
                  <a:ea typeface="+mn-ea"/>
                  <a:cs typeface="+mn-cs"/>
                </a:defRPr>
              </a:lvl9pPr>
            </a:lstStyle>
            <a:p>
              <a:pPr algn="ctr"/>
              <a:endParaRPr lang="en-US"/>
            </a:p>
          </p:txBody>
        </p:sp>
        <p:sp>
          <p:nvSpPr>
            <p:cNvPr id="51" name="Text Box 3">
              <a:extLst>
                <a:ext uri="{FF2B5EF4-FFF2-40B4-BE49-F238E27FC236}">
                  <a16:creationId xmlns:a16="http://schemas.microsoft.com/office/drawing/2014/main" id="{6F73705A-EA8C-4B56-B20A-321EAA0CFE79}"/>
                </a:ext>
              </a:extLst>
            </p:cNvPr>
            <p:cNvSpPr txBox="1">
              <a:spLocks noChangeArrowheads="1"/>
            </p:cNvSpPr>
            <p:nvPr/>
          </p:nvSpPr>
          <p:spPr bwMode="auto">
            <a:xfrm>
              <a:off x="704944" y="3044348"/>
              <a:ext cx="3964137" cy="4063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lstStyle>
              <a:defPPr>
                <a:defRPr lang="en-US"/>
              </a:defPPr>
              <a:lvl1pPr marL="0" indent="0" algn="l" defTabSz="914400" rtl="0" eaLnBrk="1" latinLnBrk="0" hangingPunct="1">
                <a:defRPr sz="1800" kern="1200">
                  <a:solidFill>
                    <a:sysClr val="windowText" lastClr="000000"/>
                  </a:solidFill>
                  <a:latin typeface="Arial"/>
                  <a:ea typeface="+mn-ea"/>
                  <a:cs typeface="+mn-cs"/>
                </a:defRPr>
              </a:lvl1pPr>
              <a:lvl2pPr marL="457200" indent="0" algn="l" defTabSz="914400" rtl="0" eaLnBrk="1" latinLnBrk="0" hangingPunct="1">
                <a:defRPr sz="1800" kern="1200">
                  <a:solidFill>
                    <a:sysClr val="windowText" lastClr="000000"/>
                  </a:solidFill>
                  <a:latin typeface="Arial"/>
                  <a:ea typeface="+mn-ea"/>
                  <a:cs typeface="+mn-cs"/>
                </a:defRPr>
              </a:lvl2pPr>
              <a:lvl3pPr marL="914400" indent="0" algn="l" defTabSz="914400" rtl="0" eaLnBrk="1" latinLnBrk="0" hangingPunct="1">
                <a:defRPr sz="1800" kern="1200">
                  <a:solidFill>
                    <a:sysClr val="windowText" lastClr="000000"/>
                  </a:solidFill>
                  <a:latin typeface="Arial"/>
                  <a:ea typeface="+mn-ea"/>
                  <a:cs typeface="+mn-cs"/>
                </a:defRPr>
              </a:lvl3pPr>
              <a:lvl4pPr marL="1371600" indent="0" algn="l" defTabSz="914400" rtl="0" eaLnBrk="1" latinLnBrk="0" hangingPunct="1">
                <a:defRPr sz="1800" kern="1200">
                  <a:solidFill>
                    <a:sysClr val="windowText" lastClr="000000"/>
                  </a:solidFill>
                  <a:latin typeface="Arial"/>
                  <a:ea typeface="+mn-ea"/>
                  <a:cs typeface="+mn-cs"/>
                </a:defRPr>
              </a:lvl4pPr>
              <a:lvl5pPr marL="1828800" indent="0" algn="l" defTabSz="914400" rtl="0" eaLnBrk="1" latinLnBrk="0" hangingPunct="1">
                <a:defRPr sz="1800" kern="1200">
                  <a:solidFill>
                    <a:sysClr val="windowText" lastClr="000000"/>
                  </a:solidFill>
                  <a:latin typeface="Arial"/>
                  <a:ea typeface="+mn-ea"/>
                  <a:cs typeface="+mn-cs"/>
                </a:defRPr>
              </a:lvl5pPr>
              <a:lvl6pPr marL="2286000" indent="0" algn="l" defTabSz="914400" rtl="0" eaLnBrk="1" latinLnBrk="0" hangingPunct="1">
                <a:defRPr sz="1800" kern="1200">
                  <a:solidFill>
                    <a:sysClr val="windowText" lastClr="000000"/>
                  </a:solidFill>
                  <a:latin typeface="Arial"/>
                  <a:ea typeface="+mn-ea"/>
                  <a:cs typeface="+mn-cs"/>
                </a:defRPr>
              </a:lvl6pPr>
              <a:lvl7pPr marL="2743200" indent="0" algn="l" defTabSz="914400" rtl="0" eaLnBrk="1" latinLnBrk="0" hangingPunct="1">
                <a:defRPr sz="1800" kern="1200">
                  <a:solidFill>
                    <a:sysClr val="windowText" lastClr="000000"/>
                  </a:solidFill>
                  <a:latin typeface="Arial"/>
                  <a:ea typeface="+mn-ea"/>
                  <a:cs typeface="+mn-cs"/>
                </a:defRPr>
              </a:lvl7pPr>
              <a:lvl8pPr marL="3200400" indent="0" algn="l" defTabSz="914400" rtl="0" eaLnBrk="1" latinLnBrk="0" hangingPunct="1">
                <a:defRPr sz="1800" kern="1200">
                  <a:solidFill>
                    <a:sysClr val="windowText" lastClr="000000"/>
                  </a:solidFill>
                  <a:latin typeface="Arial"/>
                  <a:ea typeface="+mn-ea"/>
                  <a:cs typeface="+mn-cs"/>
                </a:defRPr>
              </a:lvl8pPr>
              <a:lvl9pPr marL="3657600" indent="0" algn="l" defTabSz="914400" rtl="0" eaLnBrk="1" latinLnBrk="0" hangingPunct="1">
                <a:defRPr sz="1800" kern="1200">
                  <a:solidFill>
                    <a:sysClr val="windowText" lastClr="000000"/>
                  </a:solidFill>
                  <a:latin typeface="Arial"/>
                  <a:ea typeface="+mn-ea"/>
                  <a:cs typeface="+mn-cs"/>
                </a:defRPr>
              </a:lvl9pPr>
            </a:lstStyle>
            <a:p>
              <a:pPr algn="ctr"/>
              <a:r>
                <a:rPr lang="en-US" altLang="en-US" sz="1600" b="0">
                  <a:solidFill>
                    <a:schemeClr val="bg1"/>
                  </a:solidFill>
                  <a:latin typeface="Franklin Gothic Demi Cond" panose="020B0706030402020204" pitchFamily="34" charset="0"/>
                </a:rPr>
                <a:t>? EMS </a:t>
              </a:r>
            </a:p>
          </p:txBody>
        </p:sp>
        <p:sp>
          <p:nvSpPr>
            <p:cNvPr id="52" name="Text Box 4">
              <a:extLst>
                <a:ext uri="{FF2B5EF4-FFF2-40B4-BE49-F238E27FC236}">
                  <a16:creationId xmlns:a16="http://schemas.microsoft.com/office/drawing/2014/main" id="{2B4B9B36-E255-4886-A98B-D34F0D6F41F0}"/>
                </a:ext>
              </a:extLst>
            </p:cNvPr>
            <p:cNvSpPr txBox="1">
              <a:spLocks noChangeArrowheads="1"/>
            </p:cNvSpPr>
            <p:nvPr/>
          </p:nvSpPr>
          <p:spPr bwMode="auto">
            <a:xfrm>
              <a:off x="319820" y="3683874"/>
              <a:ext cx="4772857" cy="38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lstStyle>
              <a:defPPr>
                <a:defRPr lang="en-US"/>
              </a:defPPr>
              <a:lvl1pPr marL="0" indent="0" algn="l" defTabSz="914400" rtl="0" eaLnBrk="1" latinLnBrk="0" hangingPunct="1">
                <a:defRPr sz="1800" kern="1200">
                  <a:solidFill>
                    <a:sysClr val="windowText" lastClr="000000"/>
                  </a:solidFill>
                  <a:latin typeface="Arial"/>
                  <a:ea typeface="+mn-ea"/>
                  <a:cs typeface="+mn-cs"/>
                </a:defRPr>
              </a:lvl1pPr>
              <a:lvl2pPr marL="457200" indent="0" algn="l" defTabSz="914400" rtl="0" eaLnBrk="1" latinLnBrk="0" hangingPunct="1">
                <a:defRPr sz="1800" kern="1200">
                  <a:solidFill>
                    <a:sysClr val="windowText" lastClr="000000"/>
                  </a:solidFill>
                  <a:latin typeface="Arial"/>
                  <a:ea typeface="+mn-ea"/>
                  <a:cs typeface="+mn-cs"/>
                </a:defRPr>
              </a:lvl2pPr>
              <a:lvl3pPr marL="914400" indent="0" algn="l" defTabSz="914400" rtl="0" eaLnBrk="1" latinLnBrk="0" hangingPunct="1">
                <a:defRPr sz="1800" kern="1200">
                  <a:solidFill>
                    <a:sysClr val="windowText" lastClr="000000"/>
                  </a:solidFill>
                  <a:latin typeface="Arial"/>
                  <a:ea typeface="+mn-ea"/>
                  <a:cs typeface="+mn-cs"/>
                </a:defRPr>
              </a:lvl3pPr>
              <a:lvl4pPr marL="1371600" indent="0" algn="l" defTabSz="914400" rtl="0" eaLnBrk="1" latinLnBrk="0" hangingPunct="1">
                <a:defRPr sz="1800" kern="1200">
                  <a:solidFill>
                    <a:sysClr val="windowText" lastClr="000000"/>
                  </a:solidFill>
                  <a:latin typeface="Arial"/>
                  <a:ea typeface="+mn-ea"/>
                  <a:cs typeface="+mn-cs"/>
                </a:defRPr>
              </a:lvl4pPr>
              <a:lvl5pPr marL="1828800" indent="0" algn="l" defTabSz="914400" rtl="0" eaLnBrk="1" latinLnBrk="0" hangingPunct="1">
                <a:defRPr sz="1800" kern="1200">
                  <a:solidFill>
                    <a:sysClr val="windowText" lastClr="000000"/>
                  </a:solidFill>
                  <a:latin typeface="Arial"/>
                  <a:ea typeface="+mn-ea"/>
                  <a:cs typeface="+mn-cs"/>
                </a:defRPr>
              </a:lvl5pPr>
              <a:lvl6pPr marL="2286000" indent="0" algn="l" defTabSz="914400" rtl="0" eaLnBrk="1" latinLnBrk="0" hangingPunct="1">
                <a:defRPr sz="1800" kern="1200">
                  <a:solidFill>
                    <a:sysClr val="windowText" lastClr="000000"/>
                  </a:solidFill>
                  <a:latin typeface="Arial"/>
                  <a:ea typeface="+mn-ea"/>
                  <a:cs typeface="+mn-cs"/>
                </a:defRPr>
              </a:lvl6pPr>
              <a:lvl7pPr marL="2743200" indent="0" algn="l" defTabSz="914400" rtl="0" eaLnBrk="1" latinLnBrk="0" hangingPunct="1">
                <a:defRPr sz="1800" kern="1200">
                  <a:solidFill>
                    <a:sysClr val="windowText" lastClr="000000"/>
                  </a:solidFill>
                  <a:latin typeface="Arial"/>
                  <a:ea typeface="+mn-ea"/>
                  <a:cs typeface="+mn-cs"/>
                </a:defRPr>
              </a:lvl7pPr>
              <a:lvl8pPr marL="3200400" indent="0" algn="l" defTabSz="914400" rtl="0" eaLnBrk="1" latinLnBrk="0" hangingPunct="1">
                <a:defRPr sz="1800" kern="1200">
                  <a:solidFill>
                    <a:sysClr val="windowText" lastClr="000000"/>
                  </a:solidFill>
                  <a:latin typeface="Arial"/>
                  <a:ea typeface="+mn-ea"/>
                  <a:cs typeface="+mn-cs"/>
                </a:defRPr>
              </a:lvl8pPr>
              <a:lvl9pPr marL="3657600" indent="0" algn="l" defTabSz="914400" rtl="0" eaLnBrk="1" latinLnBrk="0" hangingPunct="1">
                <a:defRPr sz="1800" kern="1200">
                  <a:solidFill>
                    <a:sysClr val="windowText" lastClr="000000"/>
                  </a:solidFill>
                  <a:latin typeface="Arial"/>
                  <a:ea typeface="+mn-ea"/>
                  <a:cs typeface="+mn-cs"/>
                </a:defRPr>
              </a:lvl9pPr>
            </a:lstStyle>
            <a:p>
              <a:pPr algn="ctr"/>
              <a:r>
                <a:rPr lang="en-US" altLang="en-US" sz="1600">
                  <a:solidFill>
                    <a:schemeClr val="bg1"/>
                  </a:solidFill>
                  <a:latin typeface="Franklin Gothic Demi Cond" panose="020B0706030402020204" pitchFamily="34" charset="0"/>
                </a:rPr>
                <a:t>? Medically Unattended Injuries</a:t>
              </a:r>
            </a:p>
          </p:txBody>
        </p:sp>
        <p:sp>
          <p:nvSpPr>
            <p:cNvPr id="53" name="Text Box 8">
              <a:extLst>
                <a:ext uri="{FF2B5EF4-FFF2-40B4-BE49-F238E27FC236}">
                  <a16:creationId xmlns:a16="http://schemas.microsoft.com/office/drawing/2014/main" id="{5ECF2465-10F9-4331-B91D-ED857DFB4E72}"/>
                </a:ext>
              </a:extLst>
            </p:cNvPr>
            <p:cNvSpPr txBox="1">
              <a:spLocks noChangeArrowheads="1"/>
            </p:cNvSpPr>
            <p:nvPr/>
          </p:nvSpPr>
          <p:spPr bwMode="auto">
            <a:xfrm>
              <a:off x="2110524" y="551409"/>
              <a:ext cx="1129947" cy="7428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lstStyle>
              <a:defPPr>
                <a:defRPr lang="en-US"/>
              </a:defPPr>
              <a:lvl1pPr marL="0" indent="0" algn="l" defTabSz="914400" rtl="0" eaLnBrk="1" latinLnBrk="0" hangingPunct="1">
                <a:defRPr sz="1800" kern="1200">
                  <a:solidFill>
                    <a:sysClr val="windowText" lastClr="000000"/>
                  </a:solidFill>
                  <a:latin typeface="Arial"/>
                  <a:ea typeface="+mn-ea"/>
                  <a:cs typeface="+mn-cs"/>
                </a:defRPr>
              </a:lvl1pPr>
              <a:lvl2pPr marL="457200" indent="0" algn="l" defTabSz="914400" rtl="0" eaLnBrk="1" latinLnBrk="0" hangingPunct="1">
                <a:defRPr sz="1800" kern="1200">
                  <a:solidFill>
                    <a:sysClr val="windowText" lastClr="000000"/>
                  </a:solidFill>
                  <a:latin typeface="Arial"/>
                  <a:ea typeface="+mn-ea"/>
                  <a:cs typeface="+mn-cs"/>
                </a:defRPr>
              </a:lvl2pPr>
              <a:lvl3pPr marL="914400" indent="0" algn="l" defTabSz="914400" rtl="0" eaLnBrk="1" latinLnBrk="0" hangingPunct="1">
                <a:defRPr sz="1800" kern="1200">
                  <a:solidFill>
                    <a:sysClr val="windowText" lastClr="000000"/>
                  </a:solidFill>
                  <a:latin typeface="Arial"/>
                  <a:ea typeface="+mn-ea"/>
                  <a:cs typeface="+mn-cs"/>
                </a:defRPr>
              </a:lvl3pPr>
              <a:lvl4pPr marL="1371600" indent="0" algn="l" defTabSz="914400" rtl="0" eaLnBrk="1" latinLnBrk="0" hangingPunct="1">
                <a:defRPr sz="1800" kern="1200">
                  <a:solidFill>
                    <a:sysClr val="windowText" lastClr="000000"/>
                  </a:solidFill>
                  <a:latin typeface="Arial"/>
                  <a:ea typeface="+mn-ea"/>
                  <a:cs typeface="+mn-cs"/>
                </a:defRPr>
              </a:lvl4pPr>
              <a:lvl5pPr marL="1828800" indent="0" algn="l" defTabSz="914400" rtl="0" eaLnBrk="1" latinLnBrk="0" hangingPunct="1">
                <a:defRPr sz="1800" kern="1200">
                  <a:solidFill>
                    <a:sysClr val="windowText" lastClr="000000"/>
                  </a:solidFill>
                  <a:latin typeface="Arial"/>
                  <a:ea typeface="+mn-ea"/>
                  <a:cs typeface="+mn-cs"/>
                </a:defRPr>
              </a:lvl5pPr>
              <a:lvl6pPr marL="2286000" indent="0" algn="l" defTabSz="914400" rtl="0" eaLnBrk="1" latinLnBrk="0" hangingPunct="1">
                <a:defRPr sz="1800" kern="1200">
                  <a:solidFill>
                    <a:sysClr val="windowText" lastClr="000000"/>
                  </a:solidFill>
                  <a:latin typeface="Arial"/>
                  <a:ea typeface="+mn-ea"/>
                  <a:cs typeface="+mn-cs"/>
                </a:defRPr>
              </a:lvl6pPr>
              <a:lvl7pPr marL="2743200" indent="0" algn="l" defTabSz="914400" rtl="0" eaLnBrk="1" latinLnBrk="0" hangingPunct="1">
                <a:defRPr sz="1800" kern="1200">
                  <a:solidFill>
                    <a:sysClr val="windowText" lastClr="000000"/>
                  </a:solidFill>
                  <a:latin typeface="Arial"/>
                  <a:ea typeface="+mn-ea"/>
                  <a:cs typeface="+mn-cs"/>
                </a:defRPr>
              </a:lvl7pPr>
              <a:lvl8pPr marL="3200400" indent="0" algn="l" defTabSz="914400" rtl="0" eaLnBrk="1" latinLnBrk="0" hangingPunct="1">
                <a:defRPr sz="1800" kern="1200">
                  <a:solidFill>
                    <a:sysClr val="windowText" lastClr="000000"/>
                  </a:solidFill>
                  <a:latin typeface="Arial"/>
                  <a:ea typeface="+mn-ea"/>
                  <a:cs typeface="+mn-cs"/>
                </a:defRPr>
              </a:lvl8pPr>
              <a:lvl9pPr marL="3657600" indent="0" algn="l" defTabSz="914400" rtl="0" eaLnBrk="1" latinLnBrk="0" hangingPunct="1">
                <a:defRPr sz="1800" kern="1200">
                  <a:solidFill>
                    <a:sysClr val="windowText" lastClr="000000"/>
                  </a:solidFill>
                  <a:latin typeface="Arial"/>
                  <a:ea typeface="+mn-ea"/>
                  <a:cs typeface="+mn-cs"/>
                </a:defRPr>
              </a:lvl9pPr>
            </a:lstStyle>
            <a:p>
              <a:pPr algn="ctr"/>
              <a:endParaRPr lang="en-US" altLang="en-US" sz="1600">
                <a:solidFill>
                  <a:srgbClr val="FFFFFF"/>
                </a:solidFill>
                <a:latin typeface="Franklin Gothic Demi Cond" panose="020B0706030402020204" pitchFamily="34" charset="0"/>
              </a:endParaRPr>
            </a:p>
            <a:p>
              <a:pPr algn="ctr"/>
              <a:r>
                <a:rPr lang="en-US" altLang="en-US" sz="1600">
                  <a:solidFill>
                    <a:srgbClr val="FFFFFF"/>
                  </a:solidFill>
                  <a:latin typeface="Franklin Gothic Demi Cond" panose="020B0706030402020204" pitchFamily="34" charset="0"/>
                </a:rPr>
                <a:t>Deaths</a:t>
              </a:r>
              <a:endParaRPr lang="en-US" altLang="en-US" sz="1800" b="0">
                <a:latin typeface="Franklin Gothic Demi Cond" panose="020B0706030402020204" pitchFamily="34" charset="0"/>
              </a:endParaRPr>
            </a:p>
          </p:txBody>
        </p:sp>
        <p:sp>
          <p:nvSpPr>
            <p:cNvPr id="54" name="Text Box 9">
              <a:extLst>
                <a:ext uri="{FF2B5EF4-FFF2-40B4-BE49-F238E27FC236}">
                  <a16:creationId xmlns:a16="http://schemas.microsoft.com/office/drawing/2014/main" id="{37BB7677-62C6-474D-8DD9-21DD89FB25BF}"/>
                </a:ext>
              </a:extLst>
            </p:cNvPr>
            <p:cNvSpPr txBox="1">
              <a:spLocks noChangeArrowheads="1"/>
            </p:cNvSpPr>
            <p:nvPr/>
          </p:nvSpPr>
          <p:spPr bwMode="auto">
            <a:xfrm>
              <a:off x="1578154" y="1267613"/>
              <a:ext cx="2278942" cy="6066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lstStyle>
              <a:defPPr>
                <a:defRPr lang="en-US"/>
              </a:defPPr>
              <a:lvl1pPr marL="0" indent="0" algn="l" defTabSz="914400" rtl="0" eaLnBrk="1" latinLnBrk="0" hangingPunct="1">
                <a:defRPr sz="1800" kern="1200">
                  <a:solidFill>
                    <a:sysClr val="windowText" lastClr="000000"/>
                  </a:solidFill>
                  <a:latin typeface="Arial"/>
                  <a:ea typeface="+mn-ea"/>
                  <a:cs typeface="+mn-cs"/>
                </a:defRPr>
              </a:lvl1pPr>
              <a:lvl2pPr marL="457200" indent="0" algn="l" defTabSz="914400" rtl="0" eaLnBrk="1" latinLnBrk="0" hangingPunct="1">
                <a:defRPr sz="1800" kern="1200">
                  <a:solidFill>
                    <a:sysClr val="windowText" lastClr="000000"/>
                  </a:solidFill>
                  <a:latin typeface="Arial"/>
                  <a:ea typeface="+mn-ea"/>
                  <a:cs typeface="+mn-cs"/>
                </a:defRPr>
              </a:lvl2pPr>
              <a:lvl3pPr marL="914400" indent="0" algn="l" defTabSz="914400" rtl="0" eaLnBrk="1" latinLnBrk="0" hangingPunct="1">
                <a:defRPr sz="1800" kern="1200">
                  <a:solidFill>
                    <a:sysClr val="windowText" lastClr="000000"/>
                  </a:solidFill>
                  <a:latin typeface="Arial"/>
                  <a:ea typeface="+mn-ea"/>
                  <a:cs typeface="+mn-cs"/>
                </a:defRPr>
              </a:lvl3pPr>
              <a:lvl4pPr marL="1371600" indent="0" algn="l" defTabSz="914400" rtl="0" eaLnBrk="1" latinLnBrk="0" hangingPunct="1">
                <a:defRPr sz="1800" kern="1200">
                  <a:solidFill>
                    <a:sysClr val="windowText" lastClr="000000"/>
                  </a:solidFill>
                  <a:latin typeface="Arial"/>
                  <a:ea typeface="+mn-ea"/>
                  <a:cs typeface="+mn-cs"/>
                </a:defRPr>
              </a:lvl4pPr>
              <a:lvl5pPr marL="1828800" indent="0" algn="l" defTabSz="914400" rtl="0" eaLnBrk="1" latinLnBrk="0" hangingPunct="1">
                <a:defRPr sz="1800" kern="1200">
                  <a:solidFill>
                    <a:sysClr val="windowText" lastClr="000000"/>
                  </a:solidFill>
                  <a:latin typeface="Arial"/>
                  <a:ea typeface="+mn-ea"/>
                  <a:cs typeface="+mn-cs"/>
                </a:defRPr>
              </a:lvl5pPr>
              <a:lvl6pPr marL="2286000" indent="0" algn="l" defTabSz="914400" rtl="0" eaLnBrk="1" latinLnBrk="0" hangingPunct="1">
                <a:defRPr sz="1800" kern="1200">
                  <a:solidFill>
                    <a:sysClr val="windowText" lastClr="000000"/>
                  </a:solidFill>
                  <a:latin typeface="Arial"/>
                  <a:ea typeface="+mn-ea"/>
                  <a:cs typeface="+mn-cs"/>
                </a:defRPr>
              </a:lvl6pPr>
              <a:lvl7pPr marL="2743200" indent="0" algn="l" defTabSz="914400" rtl="0" eaLnBrk="1" latinLnBrk="0" hangingPunct="1">
                <a:defRPr sz="1800" kern="1200">
                  <a:solidFill>
                    <a:sysClr val="windowText" lastClr="000000"/>
                  </a:solidFill>
                  <a:latin typeface="Arial"/>
                  <a:ea typeface="+mn-ea"/>
                  <a:cs typeface="+mn-cs"/>
                </a:defRPr>
              </a:lvl7pPr>
              <a:lvl8pPr marL="3200400" indent="0" algn="l" defTabSz="914400" rtl="0" eaLnBrk="1" latinLnBrk="0" hangingPunct="1">
                <a:defRPr sz="1800" kern="1200">
                  <a:solidFill>
                    <a:sysClr val="windowText" lastClr="000000"/>
                  </a:solidFill>
                  <a:latin typeface="Arial"/>
                  <a:ea typeface="+mn-ea"/>
                  <a:cs typeface="+mn-cs"/>
                </a:defRPr>
              </a:lvl8pPr>
              <a:lvl9pPr marL="3657600" indent="0" algn="l" defTabSz="914400" rtl="0" eaLnBrk="1" latinLnBrk="0" hangingPunct="1">
                <a:defRPr sz="1800" kern="1200">
                  <a:solidFill>
                    <a:sysClr val="windowText" lastClr="000000"/>
                  </a:solidFill>
                  <a:latin typeface="Arial"/>
                  <a:ea typeface="+mn-ea"/>
                  <a:cs typeface="+mn-cs"/>
                </a:defRPr>
              </a:lvl9pPr>
            </a:lstStyle>
            <a:p>
              <a:pPr algn="ctr"/>
              <a:endParaRPr lang="en-US" altLang="en-US" sz="1600">
                <a:solidFill>
                  <a:srgbClr val="FFFFFF"/>
                </a:solidFill>
                <a:latin typeface="Franklin Gothic Demi Cond" panose="020B0706030402020204" pitchFamily="34" charset="0"/>
              </a:endParaRPr>
            </a:p>
            <a:p>
              <a:pPr algn="ctr"/>
              <a:r>
                <a:rPr lang="en-US" altLang="en-US" sz="1600">
                  <a:solidFill>
                    <a:srgbClr val="FFFFFF"/>
                  </a:solidFill>
                  <a:latin typeface="Franklin Gothic Demi Cond" panose="020B0706030402020204" pitchFamily="34" charset="0"/>
                </a:rPr>
                <a:t>Self-inflicted Injury Hospitalizations</a:t>
              </a:r>
            </a:p>
          </p:txBody>
        </p:sp>
        <p:sp>
          <p:nvSpPr>
            <p:cNvPr id="55" name="Text Box 10">
              <a:extLst>
                <a:ext uri="{FF2B5EF4-FFF2-40B4-BE49-F238E27FC236}">
                  <a16:creationId xmlns:a16="http://schemas.microsoft.com/office/drawing/2014/main" id="{8994C8D4-7CFB-4762-A346-B64C2ABE5981}"/>
                </a:ext>
              </a:extLst>
            </p:cNvPr>
            <p:cNvSpPr txBox="1">
              <a:spLocks noChangeArrowheads="1"/>
            </p:cNvSpPr>
            <p:nvPr/>
          </p:nvSpPr>
          <p:spPr bwMode="auto">
            <a:xfrm>
              <a:off x="1086341" y="2267069"/>
              <a:ext cx="3165106" cy="506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lstStyle>
              <a:defPPr>
                <a:defRPr lang="en-US"/>
              </a:defPPr>
              <a:lvl1pPr marL="0" indent="0" algn="l" defTabSz="914400" rtl="0" eaLnBrk="1" latinLnBrk="0" hangingPunct="1">
                <a:defRPr sz="1800" kern="1200">
                  <a:solidFill>
                    <a:sysClr val="windowText" lastClr="000000"/>
                  </a:solidFill>
                  <a:latin typeface="Arial"/>
                  <a:ea typeface="+mn-ea"/>
                  <a:cs typeface="+mn-cs"/>
                </a:defRPr>
              </a:lvl1pPr>
              <a:lvl2pPr marL="457200" indent="0" algn="l" defTabSz="914400" rtl="0" eaLnBrk="1" latinLnBrk="0" hangingPunct="1">
                <a:defRPr sz="1800" kern="1200">
                  <a:solidFill>
                    <a:sysClr val="windowText" lastClr="000000"/>
                  </a:solidFill>
                  <a:latin typeface="Arial"/>
                  <a:ea typeface="+mn-ea"/>
                  <a:cs typeface="+mn-cs"/>
                </a:defRPr>
              </a:lvl2pPr>
              <a:lvl3pPr marL="914400" indent="0" algn="l" defTabSz="914400" rtl="0" eaLnBrk="1" latinLnBrk="0" hangingPunct="1">
                <a:defRPr sz="1800" kern="1200">
                  <a:solidFill>
                    <a:sysClr val="windowText" lastClr="000000"/>
                  </a:solidFill>
                  <a:latin typeface="Arial"/>
                  <a:ea typeface="+mn-ea"/>
                  <a:cs typeface="+mn-cs"/>
                </a:defRPr>
              </a:lvl3pPr>
              <a:lvl4pPr marL="1371600" indent="0" algn="l" defTabSz="914400" rtl="0" eaLnBrk="1" latinLnBrk="0" hangingPunct="1">
                <a:defRPr sz="1800" kern="1200">
                  <a:solidFill>
                    <a:sysClr val="windowText" lastClr="000000"/>
                  </a:solidFill>
                  <a:latin typeface="Arial"/>
                  <a:ea typeface="+mn-ea"/>
                  <a:cs typeface="+mn-cs"/>
                </a:defRPr>
              </a:lvl4pPr>
              <a:lvl5pPr marL="1828800" indent="0" algn="l" defTabSz="914400" rtl="0" eaLnBrk="1" latinLnBrk="0" hangingPunct="1">
                <a:defRPr sz="1800" kern="1200">
                  <a:solidFill>
                    <a:sysClr val="windowText" lastClr="000000"/>
                  </a:solidFill>
                  <a:latin typeface="Arial"/>
                  <a:ea typeface="+mn-ea"/>
                  <a:cs typeface="+mn-cs"/>
                </a:defRPr>
              </a:lvl5pPr>
              <a:lvl6pPr marL="2286000" indent="0" algn="l" defTabSz="914400" rtl="0" eaLnBrk="1" latinLnBrk="0" hangingPunct="1">
                <a:defRPr sz="1800" kern="1200">
                  <a:solidFill>
                    <a:sysClr val="windowText" lastClr="000000"/>
                  </a:solidFill>
                  <a:latin typeface="Arial"/>
                  <a:ea typeface="+mn-ea"/>
                  <a:cs typeface="+mn-cs"/>
                </a:defRPr>
              </a:lvl6pPr>
              <a:lvl7pPr marL="2743200" indent="0" algn="l" defTabSz="914400" rtl="0" eaLnBrk="1" latinLnBrk="0" hangingPunct="1">
                <a:defRPr sz="1800" kern="1200">
                  <a:solidFill>
                    <a:sysClr val="windowText" lastClr="000000"/>
                  </a:solidFill>
                  <a:latin typeface="Arial"/>
                  <a:ea typeface="+mn-ea"/>
                  <a:cs typeface="+mn-cs"/>
                </a:defRPr>
              </a:lvl7pPr>
              <a:lvl8pPr marL="3200400" indent="0" algn="l" defTabSz="914400" rtl="0" eaLnBrk="1" latinLnBrk="0" hangingPunct="1">
                <a:defRPr sz="1800" kern="1200">
                  <a:solidFill>
                    <a:sysClr val="windowText" lastClr="000000"/>
                  </a:solidFill>
                  <a:latin typeface="Arial"/>
                  <a:ea typeface="+mn-ea"/>
                  <a:cs typeface="+mn-cs"/>
                </a:defRPr>
              </a:lvl8pPr>
              <a:lvl9pPr marL="3657600" indent="0" algn="l" defTabSz="914400" rtl="0" eaLnBrk="1" latinLnBrk="0" hangingPunct="1">
                <a:defRPr sz="1800" kern="1200">
                  <a:solidFill>
                    <a:sysClr val="windowText" lastClr="000000"/>
                  </a:solidFill>
                  <a:latin typeface="Arial"/>
                  <a:ea typeface="+mn-ea"/>
                  <a:cs typeface="+mn-cs"/>
                </a:defRPr>
              </a:lvl9pPr>
            </a:lstStyle>
            <a:p>
              <a:pPr algn="ctr"/>
              <a:endParaRPr lang="en-US" altLang="en-US" sz="1600">
                <a:solidFill>
                  <a:srgbClr val="FFFFFF"/>
                </a:solidFill>
                <a:latin typeface="Franklin Gothic Demi Cond" panose="020B0706030402020204" pitchFamily="34" charset="0"/>
              </a:endParaRPr>
            </a:p>
            <a:p>
              <a:pPr algn="ctr"/>
              <a:r>
                <a:rPr lang="en-US" altLang="en-US" sz="1600">
                  <a:solidFill>
                    <a:srgbClr val="FFFFFF"/>
                  </a:solidFill>
                  <a:latin typeface="Franklin Gothic Demi Cond" panose="020B0706030402020204" pitchFamily="34" charset="0"/>
                </a:rPr>
                <a:t>Self-inflicted Injury ED Visits </a:t>
              </a:r>
              <a:endParaRPr lang="en-US" altLang="en-US" sz="1800" b="0">
                <a:latin typeface="Franklin Gothic Demi Cond" panose="020B0706030402020204" pitchFamily="34" charset="0"/>
              </a:endParaRPr>
            </a:p>
          </p:txBody>
        </p:sp>
        <p:sp>
          <p:nvSpPr>
            <p:cNvPr id="56" name="TextBox 9">
              <a:extLst>
                <a:ext uri="{FF2B5EF4-FFF2-40B4-BE49-F238E27FC236}">
                  <a16:creationId xmlns:a16="http://schemas.microsoft.com/office/drawing/2014/main" id="{CC47DF08-2BD6-4C75-898F-205E53285BE6}"/>
                </a:ext>
              </a:extLst>
            </p:cNvPr>
            <p:cNvSpPr txBox="1"/>
            <p:nvPr/>
          </p:nvSpPr>
          <p:spPr>
            <a:xfrm>
              <a:off x="2147453" y="473770"/>
              <a:ext cx="1056088" cy="393181"/>
            </a:xfrm>
            <a:prstGeom prst="rect">
              <a:avLst/>
            </a:prstGeom>
            <a:noFill/>
          </p:spPr>
          <p:txBody>
            <a:bodyPr wrap="square" rtlCol="0">
              <a:spAutoFit/>
            </a:bodyPr>
            <a:lstStyle>
              <a:defPPr>
                <a:defRPr lang="en-US"/>
              </a:defPPr>
              <a:lvl1pPr marL="0" indent="0" algn="l" defTabSz="914400" rtl="0" eaLnBrk="1" latinLnBrk="0" hangingPunct="1">
                <a:defRPr sz="1800" kern="1200">
                  <a:solidFill>
                    <a:sysClr val="windowText" lastClr="000000"/>
                  </a:solidFill>
                  <a:latin typeface="Arial"/>
                  <a:ea typeface="+mn-ea"/>
                  <a:cs typeface="+mn-cs"/>
                </a:defRPr>
              </a:lvl1pPr>
              <a:lvl2pPr marL="457200" indent="0" algn="l" defTabSz="914400" rtl="0" eaLnBrk="1" latinLnBrk="0" hangingPunct="1">
                <a:defRPr sz="1800" kern="1200">
                  <a:solidFill>
                    <a:sysClr val="windowText" lastClr="000000"/>
                  </a:solidFill>
                  <a:latin typeface="Arial"/>
                  <a:ea typeface="+mn-ea"/>
                  <a:cs typeface="+mn-cs"/>
                </a:defRPr>
              </a:lvl2pPr>
              <a:lvl3pPr marL="914400" indent="0" algn="l" defTabSz="914400" rtl="0" eaLnBrk="1" latinLnBrk="0" hangingPunct="1">
                <a:defRPr sz="1800" kern="1200">
                  <a:solidFill>
                    <a:sysClr val="windowText" lastClr="000000"/>
                  </a:solidFill>
                  <a:latin typeface="Arial"/>
                  <a:ea typeface="+mn-ea"/>
                  <a:cs typeface="+mn-cs"/>
                </a:defRPr>
              </a:lvl3pPr>
              <a:lvl4pPr marL="1371600" indent="0" algn="l" defTabSz="914400" rtl="0" eaLnBrk="1" latinLnBrk="0" hangingPunct="1">
                <a:defRPr sz="1800" kern="1200">
                  <a:solidFill>
                    <a:sysClr val="windowText" lastClr="000000"/>
                  </a:solidFill>
                  <a:latin typeface="Arial"/>
                  <a:ea typeface="+mn-ea"/>
                  <a:cs typeface="+mn-cs"/>
                </a:defRPr>
              </a:lvl4pPr>
              <a:lvl5pPr marL="1828800" indent="0" algn="l" defTabSz="914400" rtl="0" eaLnBrk="1" latinLnBrk="0" hangingPunct="1">
                <a:defRPr sz="1800" kern="1200">
                  <a:solidFill>
                    <a:sysClr val="windowText" lastClr="000000"/>
                  </a:solidFill>
                  <a:latin typeface="Arial"/>
                  <a:ea typeface="+mn-ea"/>
                  <a:cs typeface="+mn-cs"/>
                </a:defRPr>
              </a:lvl5pPr>
              <a:lvl6pPr marL="2286000" indent="0" algn="l" defTabSz="914400" rtl="0" eaLnBrk="1" latinLnBrk="0" hangingPunct="1">
                <a:defRPr sz="1800" kern="1200">
                  <a:solidFill>
                    <a:sysClr val="windowText" lastClr="000000"/>
                  </a:solidFill>
                  <a:latin typeface="Arial"/>
                  <a:ea typeface="+mn-ea"/>
                  <a:cs typeface="+mn-cs"/>
                </a:defRPr>
              </a:lvl6pPr>
              <a:lvl7pPr marL="2743200" indent="0" algn="l" defTabSz="914400" rtl="0" eaLnBrk="1" latinLnBrk="0" hangingPunct="1">
                <a:defRPr sz="1800" kern="1200">
                  <a:solidFill>
                    <a:sysClr val="windowText" lastClr="000000"/>
                  </a:solidFill>
                  <a:latin typeface="Arial"/>
                  <a:ea typeface="+mn-ea"/>
                  <a:cs typeface="+mn-cs"/>
                </a:defRPr>
              </a:lvl7pPr>
              <a:lvl8pPr marL="3200400" indent="0" algn="l" defTabSz="914400" rtl="0" eaLnBrk="1" latinLnBrk="0" hangingPunct="1">
                <a:defRPr sz="1800" kern="1200">
                  <a:solidFill>
                    <a:sysClr val="windowText" lastClr="000000"/>
                  </a:solidFill>
                  <a:latin typeface="Arial"/>
                  <a:ea typeface="+mn-ea"/>
                  <a:cs typeface="+mn-cs"/>
                </a:defRPr>
              </a:lvl8pPr>
              <a:lvl9pPr marL="3657600" indent="0" algn="l" defTabSz="914400" rtl="0" eaLnBrk="1" latinLnBrk="0" hangingPunct="1">
                <a:defRPr sz="1800" kern="1200">
                  <a:solidFill>
                    <a:sysClr val="windowText" lastClr="000000"/>
                  </a:solidFill>
                  <a:latin typeface="Arial"/>
                  <a:ea typeface="+mn-ea"/>
                  <a:cs typeface="+mn-cs"/>
                </a:defRPr>
              </a:lvl9pPr>
            </a:lstStyle>
            <a:p>
              <a:pPr algn="ctr"/>
              <a:fld id="{CA51DAE3-0ECA-4619-B9A5-CAD971A47784}" type="TxLink">
                <a:rPr lang="en-US" sz="2400" b="0" i="0" u="none" strike="noStrike">
                  <a:solidFill>
                    <a:schemeClr val="bg1"/>
                  </a:solidFill>
                  <a:latin typeface="Franklin Gothic Demi Cond" panose="020B0706030402020204" pitchFamily="34" charset="0"/>
                  <a:cs typeface="Calibri"/>
                </a:rPr>
                <a:pPr algn="ctr"/>
                <a:t>1,589</a:t>
              </a:fld>
              <a:endParaRPr lang="en-US" sz="2400" b="1" dirty="0">
                <a:solidFill>
                  <a:schemeClr val="bg1"/>
                </a:solidFill>
                <a:latin typeface="Franklin Gothic Demi Cond" panose="020B0706030402020204" pitchFamily="34" charset="0"/>
              </a:endParaRPr>
            </a:p>
          </p:txBody>
        </p:sp>
        <p:sp>
          <p:nvSpPr>
            <p:cNvPr id="57" name="TextBox 19">
              <a:extLst>
                <a:ext uri="{FF2B5EF4-FFF2-40B4-BE49-F238E27FC236}">
                  <a16:creationId xmlns:a16="http://schemas.microsoft.com/office/drawing/2014/main" id="{8575113C-ACF6-49DE-B6D3-BF8AA4821794}"/>
                </a:ext>
              </a:extLst>
            </p:cNvPr>
            <p:cNvSpPr txBox="1"/>
            <p:nvPr/>
          </p:nvSpPr>
          <p:spPr>
            <a:xfrm>
              <a:off x="2143643" y="1181511"/>
              <a:ext cx="1056088" cy="393181"/>
            </a:xfrm>
            <a:prstGeom prst="rect">
              <a:avLst/>
            </a:prstGeom>
            <a:noFill/>
          </p:spPr>
          <p:txBody>
            <a:bodyPr wrap="square" rtlCol="0">
              <a:spAutoFit/>
            </a:bodyPr>
            <a:lstStyle>
              <a:defPPr>
                <a:defRPr lang="en-US"/>
              </a:defPPr>
              <a:lvl1pPr marL="0" indent="0" algn="l" defTabSz="914400" rtl="0" eaLnBrk="1" latinLnBrk="0" hangingPunct="1">
                <a:defRPr sz="1800" kern="1200">
                  <a:solidFill>
                    <a:sysClr val="windowText" lastClr="000000"/>
                  </a:solidFill>
                  <a:latin typeface="Arial"/>
                  <a:ea typeface="+mn-ea"/>
                  <a:cs typeface="+mn-cs"/>
                </a:defRPr>
              </a:lvl1pPr>
              <a:lvl2pPr marL="457200" indent="0" algn="l" defTabSz="914400" rtl="0" eaLnBrk="1" latinLnBrk="0" hangingPunct="1">
                <a:defRPr sz="1800" kern="1200">
                  <a:solidFill>
                    <a:sysClr val="windowText" lastClr="000000"/>
                  </a:solidFill>
                  <a:latin typeface="Arial"/>
                  <a:ea typeface="+mn-ea"/>
                  <a:cs typeface="+mn-cs"/>
                </a:defRPr>
              </a:lvl2pPr>
              <a:lvl3pPr marL="914400" indent="0" algn="l" defTabSz="914400" rtl="0" eaLnBrk="1" latinLnBrk="0" hangingPunct="1">
                <a:defRPr sz="1800" kern="1200">
                  <a:solidFill>
                    <a:sysClr val="windowText" lastClr="000000"/>
                  </a:solidFill>
                  <a:latin typeface="Arial"/>
                  <a:ea typeface="+mn-ea"/>
                  <a:cs typeface="+mn-cs"/>
                </a:defRPr>
              </a:lvl3pPr>
              <a:lvl4pPr marL="1371600" indent="0" algn="l" defTabSz="914400" rtl="0" eaLnBrk="1" latinLnBrk="0" hangingPunct="1">
                <a:defRPr sz="1800" kern="1200">
                  <a:solidFill>
                    <a:sysClr val="windowText" lastClr="000000"/>
                  </a:solidFill>
                  <a:latin typeface="Arial"/>
                  <a:ea typeface="+mn-ea"/>
                  <a:cs typeface="+mn-cs"/>
                </a:defRPr>
              </a:lvl4pPr>
              <a:lvl5pPr marL="1828800" indent="0" algn="l" defTabSz="914400" rtl="0" eaLnBrk="1" latinLnBrk="0" hangingPunct="1">
                <a:defRPr sz="1800" kern="1200">
                  <a:solidFill>
                    <a:sysClr val="windowText" lastClr="000000"/>
                  </a:solidFill>
                  <a:latin typeface="Arial"/>
                  <a:ea typeface="+mn-ea"/>
                  <a:cs typeface="+mn-cs"/>
                </a:defRPr>
              </a:lvl5pPr>
              <a:lvl6pPr marL="2286000" indent="0" algn="l" defTabSz="914400" rtl="0" eaLnBrk="1" latinLnBrk="0" hangingPunct="1">
                <a:defRPr sz="1800" kern="1200">
                  <a:solidFill>
                    <a:sysClr val="windowText" lastClr="000000"/>
                  </a:solidFill>
                  <a:latin typeface="Arial"/>
                  <a:ea typeface="+mn-ea"/>
                  <a:cs typeface="+mn-cs"/>
                </a:defRPr>
              </a:lvl6pPr>
              <a:lvl7pPr marL="2743200" indent="0" algn="l" defTabSz="914400" rtl="0" eaLnBrk="1" latinLnBrk="0" hangingPunct="1">
                <a:defRPr sz="1800" kern="1200">
                  <a:solidFill>
                    <a:sysClr val="windowText" lastClr="000000"/>
                  </a:solidFill>
                  <a:latin typeface="Arial"/>
                  <a:ea typeface="+mn-ea"/>
                  <a:cs typeface="+mn-cs"/>
                </a:defRPr>
              </a:lvl7pPr>
              <a:lvl8pPr marL="3200400" indent="0" algn="l" defTabSz="914400" rtl="0" eaLnBrk="1" latinLnBrk="0" hangingPunct="1">
                <a:defRPr sz="1800" kern="1200">
                  <a:solidFill>
                    <a:sysClr val="windowText" lastClr="000000"/>
                  </a:solidFill>
                  <a:latin typeface="Arial"/>
                  <a:ea typeface="+mn-ea"/>
                  <a:cs typeface="+mn-cs"/>
                </a:defRPr>
              </a:lvl8pPr>
              <a:lvl9pPr marL="3657600" indent="0" algn="l" defTabSz="914400" rtl="0" eaLnBrk="1" latinLnBrk="0" hangingPunct="1">
                <a:defRPr sz="1800" kern="1200">
                  <a:solidFill>
                    <a:sysClr val="windowText" lastClr="000000"/>
                  </a:solidFill>
                  <a:latin typeface="Arial"/>
                  <a:ea typeface="+mn-ea"/>
                  <a:cs typeface="+mn-cs"/>
                </a:defRPr>
              </a:lvl9pPr>
            </a:lstStyle>
            <a:p>
              <a:pPr algn="ctr"/>
              <a:fld id="{78A09F1F-DB76-4E77-9C40-ACEF3E47BFE4}" type="TxLink">
                <a:rPr lang="en-US" sz="2400" b="0" i="0" u="none" strike="noStrike">
                  <a:solidFill>
                    <a:schemeClr val="bg1"/>
                  </a:solidFill>
                  <a:latin typeface="Franklin Gothic Demi Cond" panose="020B0706030402020204" pitchFamily="34" charset="0"/>
                  <a:cs typeface="Calibri"/>
                </a:rPr>
                <a:pPr algn="ctr"/>
                <a:t>2,935</a:t>
              </a:fld>
              <a:endParaRPr lang="en-US" sz="2400" b="1">
                <a:solidFill>
                  <a:schemeClr val="bg1"/>
                </a:solidFill>
                <a:latin typeface="Franklin Gothic Demi Cond" panose="020B0706030402020204" pitchFamily="34" charset="0"/>
              </a:endParaRPr>
            </a:p>
          </p:txBody>
        </p:sp>
        <p:sp>
          <p:nvSpPr>
            <p:cNvPr id="58" name="TextBox 20">
              <a:extLst>
                <a:ext uri="{FF2B5EF4-FFF2-40B4-BE49-F238E27FC236}">
                  <a16:creationId xmlns:a16="http://schemas.microsoft.com/office/drawing/2014/main" id="{9D6BF151-C65F-42C9-84E5-B26DE18DA03C}"/>
                </a:ext>
              </a:extLst>
            </p:cNvPr>
            <p:cNvSpPr txBox="1"/>
            <p:nvPr/>
          </p:nvSpPr>
          <p:spPr>
            <a:xfrm>
              <a:off x="1806194" y="2161142"/>
              <a:ext cx="1698725" cy="393181"/>
            </a:xfrm>
            <a:prstGeom prst="rect">
              <a:avLst/>
            </a:prstGeom>
            <a:noFill/>
          </p:spPr>
          <p:txBody>
            <a:bodyPr wrap="square" rtlCol="0">
              <a:spAutoFit/>
            </a:bodyPr>
            <a:lstStyle>
              <a:defPPr>
                <a:defRPr lang="en-US"/>
              </a:defPPr>
              <a:lvl1pPr marL="0" indent="0" algn="l" defTabSz="914400" rtl="0" eaLnBrk="1" latinLnBrk="0" hangingPunct="1">
                <a:defRPr sz="1800" kern="1200">
                  <a:solidFill>
                    <a:sysClr val="windowText" lastClr="000000"/>
                  </a:solidFill>
                  <a:latin typeface="Arial"/>
                  <a:ea typeface="+mn-ea"/>
                  <a:cs typeface="+mn-cs"/>
                </a:defRPr>
              </a:lvl1pPr>
              <a:lvl2pPr marL="457200" indent="0" algn="l" defTabSz="914400" rtl="0" eaLnBrk="1" latinLnBrk="0" hangingPunct="1">
                <a:defRPr sz="1800" kern="1200">
                  <a:solidFill>
                    <a:sysClr val="windowText" lastClr="000000"/>
                  </a:solidFill>
                  <a:latin typeface="Arial"/>
                  <a:ea typeface="+mn-ea"/>
                  <a:cs typeface="+mn-cs"/>
                </a:defRPr>
              </a:lvl2pPr>
              <a:lvl3pPr marL="914400" indent="0" algn="l" defTabSz="914400" rtl="0" eaLnBrk="1" latinLnBrk="0" hangingPunct="1">
                <a:defRPr sz="1800" kern="1200">
                  <a:solidFill>
                    <a:sysClr val="windowText" lastClr="000000"/>
                  </a:solidFill>
                  <a:latin typeface="Arial"/>
                  <a:ea typeface="+mn-ea"/>
                  <a:cs typeface="+mn-cs"/>
                </a:defRPr>
              </a:lvl3pPr>
              <a:lvl4pPr marL="1371600" indent="0" algn="l" defTabSz="914400" rtl="0" eaLnBrk="1" latinLnBrk="0" hangingPunct="1">
                <a:defRPr sz="1800" kern="1200">
                  <a:solidFill>
                    <a:sysClr val="windowText" lastClr="000000"/>
                  </a:solidFill>
                  <a:latin typeface="Arial"/>
                  <a:ea typeface="+mn-ea"/>
                  <a:cs typeface="+mn-cs"/>
                </a:defRPr>
              </a:lvl4pPr>
              <a:lvl5pPr marL="1828800" indent="0" algn="l" defTabSz="914400" rtl="0" eaLnBrk="1" latinLnBrk="0" hangingPunct="1">
                <a:defRPr sz="1800" kern="1200">
                  <a:solidFill>
                    <a:sysClr val="windowText" lastClr="000000"/>
                  </a:solidFill>
                  <a:latin typeface="Arial"/>
                  <a:ea typeface="+mn-ea"/>
                  <a:cs typeface="+mn-cs"/>
                </a:defRPr>
              </a:lvl5pPr>
              <a:lvl6pPr marL="2286000" indent="0" algn="l" defTabSz="914400" rtl="0" eaLnBrk="1" latinLnBrk="0" hangingPunct="1">
                <a:defRPr sz="1800" kern="1200">
                  <a:solidFill>
                    <a:sysClr val="windowText" lastClr="000000"/>
                  </a:solidFill>
                  <a:latin typeface="Arial"/>
                  <a:ea typeface="+mn-ea"/>
                  <a:cs typeface="+mn-cs"/>
                </a:defRPr>
              </a:lvl6pPr>
              <a:lvl7pPr marL="2743200" indent="0" algn="l" defTabSz="914400" rtl="0" eaLnBrk="1" latinLnBrk="0" hangingPunct="1">
                <a:defRPr sz="1800" kern="1200">
                  <a:solidFill>
                    <a:sysClr val="windowText" lastClr="000000"/>
                  </a:solidFill>
                  <a:latin typeface="Arial"/>
                  <a:ea typeface="+mn-ea"/>
                  <a:cs typeface="+mn-cs"/>
                </a:defRPr>
              </a:lvl7pPr>
              <a:lvl8pPr marL="3200400" indent="0" algn="l" defTabSz="914400" rtl="0" eaLnBrk="1" latinLnBrk="0" hangingPunct="1">
                <a:defRPr sz="1800" kern="1200">
                  <a:solidFill>
                    <a:sysClr val="windowText" lastClr="000000"/>
                  </a:solidFill>
                  <a:latin typeface="Arial"/>
                  <a:ea typeface="+mn-ea"/>
                  <a:cs typeface="+mn-cs"/>
                </a:defRPr>
              </a:lvl8pPr>
              <a:lvl9pPr marL="3657600" indent="0" algn="l" defTabSz="914400" rtl="0" eaLnBrk="1" latinLnBrk="0" hangingPunct="1">
                <a:defRPr sz="1800" kern="1200">
                  <a:solidFill>
                    <a:sysClr val="windowText" lastClr="000000"/>
                  </a:solidFill>
                  <a:latin typeface="Arial"/>
                  <a:ea typeface="+mn-ea"/>
                  <a:cs typeface="+mn-cs"/>
                </a:defRPr>
              </a:lvl9pPr>
            </a:lstStyle>
            <a:p>
              <a:pPr algn="ctr"/>
              <a:fld id="{09BF5892-22C4-4F7A-BE0B-E29F2D5D7B92}" type="TxLink">
                <a:rPr lang="en-US" sz="2400" b="0" i="0" u="none" strike="noStrike">
                  <a:solidFill>
                    <a:schemeClr val="bg1"/>
                  </a:solidFill>
                  <a:latin typeface="Franklin Gothic Demi Cond" panose="020B0706030402020204" pitchFamily="34" charset="0"/>
                  <a:cs typeface="Calibri"/>
                </a:rPr>
                <a:pPr algn="ctr"/>
                <a:t>12,530</a:t>
              </a:fld>
              <a:endParaRPr lang="en-US" sz="2400" b="1">
                <a:solidFill>
                  <a:schemeClr val="bg1"/>
                </a:solidFill>
                <a:latin typeface="Franklin Gothic Demi Cond" panose="020B0706030402020204" pitchFamily="34" charset="0"/>
              </a:endParaRPr>
            </a:p>
          </p:txBody>
        </p:sp>
        <p:cxnSp>
          <p:nvCxnSpPr>
            <p:cNvPr id="59" name="Straight Connector 58">
              <a:extLst>
                <a:ext uri="{FF2B5EF4-FFF2-40B4-BE49-F238E27FC236}">
                  <a16:creationId xmlns:a16="http://schemas.microsoft.com/office/drawing/2014/main" id="{6B627038-F11F-3A35-1660-C214BDFC8315}"/>
                </a:ext>
              </a:extLst>
            </p:cNvPr>
            <p:cNvCxnSpPr/>
            <p:nvPr/>
          </p:nvCxnSpPr>
          <p:spPr>
            <a:xfrm>
              <a:off x="1933978" y="1157130"/>
              <a:ext cx="1496440" cy="0"/>
            </a:xfrm>
            <a:prstGeom prst="line">
              <a:avLst/>
            </a:prstGeom>
            <a:noFill/>
            <a:ln w="6350" cap="flat" cmpd="sng" algn="ctr">
              <a:solidFill>
                <a:srgbClr val="FFFFFF"/>
              </a:solidFill>
              <a:prstDash val="solid"/>
              <a:miter lim="800000"/>
            </a:ln>
            <a:effectLst/>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81241E01-F7CC-BF86-2CC6-E5E5D8F069E7}"/>
                </a:ext>
              </a:extLst>
            </p:cNvPr>
            <p:cNvCxnSpPr>
              <a:cxnSpLocks/>
            </p:cNvCxnSpPr>
            <p:nvPr/>
          </p:nvCxnSpPr>
          <p:spPr>
            <a:xfrm>
              <a:off x="1258398" y="2164952"/>
              <a:ext cx="2920294" cy="0"/>
            </a:xfrm>
            <a:prstGeom prst="line">
              <a:avLst/>
            </a:prstGeom>
            <a:noFill/>
            <a:ln w="6350" cap="flat" cmpd="sng" algn="ctr">
              <a:solidFill>
                <a:srgbClr val="FFFFFF"/>
              </a:solidFill>
              <a:prstDash val="solid"/>
              <a:miter lim="800000"/>
            </a:ln>
            <a:effectLst/>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A41C3BC1-A2CF-DB41-B10A-0E78A2165EEE}"/>
                </a:ext>
              </a:extLst>
            </p:cNvPr>
            <p:cNvCxnSpPr>
              <a:cxnSpLocks/>
            </p:cNvCxnSpPr>
            <p:nvPr/>
          </p:nvCxnSpPr>
          <p:spPr>
            <a:xfrm flipV="1">
              <a:off x="787048" y="2902923"/>
              <a:ext cx="4251752" cy="1528"/>
            </a:xfrm>
            <a:prstGeom prst="line">
              <a:avLst/>
            </a:prstGeom>
            <a:noFill/>
            <a:ln w="6350" cap="flat" cmpd="sng" algn="ctr">
              <a:solidFill>
                <a:srgbClr val="FFFFFF"/>
              </a:solidFill>
              <a:prstDash val="solid"/>
              <a:miter lim="800000"/>
            </a:ln>
            <a:effectLst/>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72EEB552-FF15-9C6F-D9FF-1B909EA50C50}"/>
                </a:ext>
              </a:extLst>
            </p:cNvPr>
            <p:cNvCxnSpPr>
              <a:cxnSpLocks/>
            </p:cNvCxnSpPr>
            <p:nvPr/>
          </p:nvCxnSpPr>
          <p:spPr>
            <a:xfrm>
              <a:off x="321725" y="3523455"/>
              <a:ext cx="4700169" cy="0"/>
            </a:xfrm>
            <a:prstGeom prst="line">
              <a:avLst/>
            </a:prstGeom>
            <a:noFill/>
            <a:ln w="6350" cap="flat" cmpd="sng" algn="ctr">
              <a:solidFill>
                <a:srgbClr val="FFFFFF"/>
              </a:solidFill>
              <a:prstDash val="solid"/>
              <a:miter lim="800000"/>
            </a:ln>
            <a:effectLst/>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36933017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72F9E6AA-14DD-FB5C-3801-B9827B535D76}"/>
              </a:ext>
            </a:extLst>
          </p:cNvPr>
          <p:cNvSpPr>
            <a:spLocks noGrp="1"/>
          </p:cNvSpPr>
          <p:nvPr>
            <p:ph type="sldNum" sz="quarter" idx="14"/>
          </p:nvPr>
        </p:nvSpPr>
        <p:spPr/>
        <p:txBody>
          <a:bodyPr/>
          <a:lstStyle/>
          <a:p>
            <a:fld id="{11F27F3A-B3E9-41ED-AF8F-A365F10BB65F}" type="slidenum">
              <a:rPr lang="en-US" smtClean="0"/>
              <a:pPr/>
              <a:t>26</a:t>
            </a:fld>
            <a:endParaRPr lang="en-US" dirty="0"/>
          </a:p>
        </p:txBody>
      </p:sp>
      <p:sp>
        <p:nvSpPr>
          <p:cNvPr id="6" name="Title 1">
            <a:extLst>
              <a:ext uri="{FF2B5EF4-FFF2-40B4-BE49-F238E27FC236}">
                <a16:creationId xmlns:a16="http://schemas.microsoft.com/office/drawing/2014/main" id="{CAC4B4CC-3CDF-5048-F10F-9930BDED3442}"/>
              </a:ext>
            </a:extLst>
          </p:cNvPr>
          <p:cNvSpPr>
            <a:spLocks noGrp="1"/>
          </p:cNvSpPr>
          <p:nvPr>
            <p:ph type="title"/>
          </p:nvPr>
        </p:nvSpPr>
        <p:spPr>
          <a:xfrm>
            <a:off x="576944" y="2659380"/>
            <a:ext cx="7185168" cy="769620"/>
          </a:xfrm>
        </p:spPr>
        <p:txBody>
          <a:bodyPr/>
          <a:lstStyle/>
          <a:p>
            <a:pPr algn="ctr"/>
            <a:r>
              <a:rPr lang="en-US" sz="5400" dirty="0">
                <a:solidFill>
                  <a:srgbClr val="17375E"/>
                </a:solidFill>
              </a:rPr>
              <a:t>Self-Inflicted Injury Hospitalizations</a:t>
            </a:r>
            <a:endParaRPr lang="en-US" sz="5400" b="1" dirty="0">
              <a:solidFill>
                <a:srgbClr val="17375E"/>
              </a:solidFill>
            </a:endParaRPr>
          </a:p>
        </p:txBody>
      </p:sp>
    </p:spTree>
    <p:extLst>
      <p:ext uri="{BB962C8B-B14F-4D97-AF65-F5344CB8AC3E}">
        <p14:creationId xmlns:p14="http://schemas.microsoft.com/office/powerpoint/2010/main" val="366982394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747D203A-8FE4-BDC5-6016-8FA4A3B6D4DD}"/>
              </a:ext>
            </a:extLst>
          </p:cNvPr>
          <p:cNvSpPr>
            <a:spLocks noGrp="1"/>
          </p:cNvSpPr>
          <p:nvPr>
            <p:ph type="sldNum" sz="quarter" idx="14"/>
          </p:nvPr>
        </p:nvSpPr>
        <p:spPr/>
        <p:txBody>
          <a:bodyPr/>
          <a:lstStyle/>
          <a:p>
            <a:fld id="{11F27F3A-B3E9-41ED-AF8F-A365F10BB65F}" type="slidenum">
              <a:rPr lang="en-US" smtClean="0"/>
              <a:pPr/>
              <a:t>27</a:t>
            </a:fld>
            <a:endParaRPr lang="en-US" dirty="0"/>
          </a:p>
        </p:txBody>
      </p:sp>
      <p:sp>
        <p:nvSpPr>
          <p:cNvPr id="7" name="Title 4">
            <a:extLst>
              <a:ext uri="{FF2B5EF4-FFF2-40B4-BE49-F238E27FC236}">
                <a16:creationId xmlns:a16="http://schemas.microsoft.com/office/drawing/2014/main" id="{900F36BF-50F8-A78D-3AAB-95061A9C296B}"/>
              </a:ext>
            </a:extLst>
          </p:cNvPr>
          <p:cNvSpPr>
            <a:spLocks noGrp="1"/>
          </p:cNvSpPr>
          <p:nvPr>
            <p:ph type="title"/>
          </p:nvPr>
        </p:nvSpPr>
        <p:spPr>
          <a:xfrm>
            <a:off x="274320" y="274320"/>
            <a:ext cx="7861497" cy="1238794"/>
          </a:xfrm>
        </p:spPr>
        <p:txBody>
          <a:bodyPr/>
          <a:lstStyle/>
          <a:p>
            <a:r>
              <a:rPr lang="en-US" sz="2800" dirty="0"/>
              <a:t>The number of self-inflicted injury hospitalizations in North Carolina has decreased by 24% since 2016</a:t>
            </a:r>
          </a:p>
        </p:txBody>
      </p:sp>
      <p:graphicFrame>
        <p:nvGraphicFramePr>
          <p:cNvPr id="2" name="Chart 1">
            <a:extLst>
              <a:ext uri="{FF2B5EF4-FFF2-40B4-BE49-F238E27FC236}">
                <a16:creationId xmlns:a16="http://schemas.microsoft.com/office/drawing/2014/main" id="{169387BB-A274-40B3-B2A3-FAA503EADA06}"/>
              </a:ext>
            </a:extLst>
          </p:cNvPr>
          <p:cNvGraphicFramePr>
            <a:graphicFrameLocks/>
          </p:cNvGraphicFramePr>
          <p:nvPr>
            <p:extLst>
              <p:ext uri="{D42A27DB-BD31-4B8C-83A1-F6EECF244321}">
                <p14:modId xmlns:p14="http://schemas.microsoft.com/office/powerpoint/2010/main" val="1258805521"/>
              </p:ext>
            </p:extLst>
          </p:nvPr>
        </p:nvGraphicFramePr>
        <p:xfrm>
          <a:off x="196292" y="1705773"/>
          <a:ext cx="7746589" cy="484894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63545301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CECDAC5E-6457-0CE5-AA39-62D4B4792581}"/>
              </a:ext>
            </a:extLst>
          </p:cNvPr>
          <p:cNvSpPr>
            <a:spLocks noGrp="1"/>
          </p:cNvSpPr>
          <p:nvPr>
            <p:ph type="sldNum" sz="quarter" idx="16"/>
          </p:nvPr>
        </p:nvSpPr>
        <p:spPr/>
        <p:txBody>
          <a:bodyPr/>
          <a:lstStyle/>
          <a:p>
            <a:fld id="{11F27F3A-B3E9-41ED-AF8F-A365F10BB65F}" type="slidenum">
              <a:rPr lang="en-US" smtClean="0"/>
              <a:pPr/>
              <a:t>28</a:t>
            </a:fld>
            <a:endParaRPr lang="en-US" dirty="0"/>
          </a:p>
        </p:txBody>
      </p:sp>
      <p:sp>
        <p:nvSpPr>
          <p:cNvPr id="7" name="Title 1">
            <a:extLst>
              <a:ext uri="{FF2B5EF4-FFF2-40B4-BE49-F238E27FC236}">
                <a16:creationId xmlns:a16="http://schemas.microsoft.com/office/drawing/2014/main" id="{CE00C218-2668-A597-0F6E-09AE3A28A1FA}"/>
              </a:ext>
            </a:extLst>
          </p:cNvPr>
          <p:cNvSpPr>
            <a:spLocks noGrp="1"/>
          </p:cNvSpPr>
          <p:nvPr>
            <p:ph type="title"/>
          </p:nvPr>
        </p:nvSpPr>
        <p:spPr>
          <a:xfrm>
            <a:off x="274320" y="1097280"/>
            <a:ext cx="8198070" cy="1123406"/>
          </a:xfrm>
        </p:spPr>
        <p:txBody>
          <a:bodyPr/>
          <a:lstStyle/>
          <a:p>
            <a:r>
              <a:rPr lang="en-US" sz="2600" dirty="0">
                <a:solidFill>
                  <a:srgbClr val="4F81BD"/>
                </a:solidFill>
              </a:rPr>
              <a:t>Rates of self-inflicted injury hospitalization were highest among females, NH white residents, and children ages 10-18</a:t>
            </a:r>
          </a:p>
        </p:txBody>
      </p:sp>
      <p:graphicFrame>
        <p:nvGraphicFramePr>
          <p:cNvPr id="5" name="Chart 4">
            <a:extLst>
              <a:ext uri="{FF2B5EF4-FFF2-40B4-BE49-F238E27FC236}">
                <a16:creationId xmlns:a16="http://schemas.microsoft.com/office/drawing/2014/main" id="{2DF775C6-D85B-4C20-B64E-5CE013BFA908}"/>
              </a:ext>
            </a:extLst>
          </p:cNvPr>
          <p:cNvGraphicFramePr>
            <a:graphicFrameLocks/>
          </p:cNvGraphicFramePr>
          <p:nvPr>
            <p:extLst>
              <p:ext uri="{D42A27DB-BD31-4B8C-83A1-F6EECF244321}">
                <p14:modId xmlns:p14="http://schemas.microsoft.com/office/powerpoint/2010/main" val="1677761869"/>
              </p:ext>
            </p:extLst>
          </p:nvPr>
        </p:nvGraphicFramePr>
        <p:xfrm>
          <a:off x="731902" y="2220686"/>
          <a:ext cx="7680196" cy="438310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63249700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CECDAC5E-6457-0CE5-AA39-62D4B4792581}"/>
              </a:ext>
            </a:extLst>
          </p:cNvPr>
          <p:cNvSpPr>
            <a:spLocks noGrp="1"/>
          </p:cNvSpPr>
          <p:nvPr>
            <p:ph type="sldNum" sz="quarter" idx="16"/>
          </p:nvPr>
        </p:nvSpPr>
        <p:spPr/>
        <p:txBody>
          <a:bodyPr/>
          <a:lstStyle/>
          <a:p>
            <a:fld id="{11F27F3A-B3E9-41ED-AF8F-A365F10BB65F}" type="slidenum">
              <a:rPr lang="en-US" smtClean="0"/>
              <a:pPr/>
              <a:t>29</a:t>
            </a:fld>
            <a:endParaRPr lang="en-US" dirty="0"/>
          </a:p>
        </p:txBody>
      </p:sp>
      <p:sp>
        <p:nvSpPr>
          <p:cNvPr id="7" name="Title 1">
            <a:extLst>
              <a:ext uri="{FF2B5EF4-FFF2-40B4-BE49-F238E27FC236}">
                <a16:creationId xmlns:a16="http://schemas.microsoft.com/office/drawing/2014/main" id="{CE00C218-2668-A597-0F6E-09AE3A28A1FA}"/>
              </a:ext>
            </a:extLst>
          </p:cNvPr>
          <p:cNvSpPr>
            <a:spLocks noGrp="1"/>
          </p:cNvSpPr>
          <p:nvPr>
            <p:ph type="title"/>
          </p:nvPr>
        </p:nvSpPr>
        <p:spPr>
          <a:xfrm>
            <a:off x="274320" y="1097280"/>
            <a:ext cx="8549859" cy="916577"/>
          </a:xfrm>
        </p:spPr>
        <p:txBody>
          <a:bodyPr/>
          <a:lstStyle/>
          <a:p>
            <a:r>
              <a:rPr lang="en-US" sz="2800" i="0" u="none" strike="noStrike" dirty="0">
                <a:effectLst/>
                <a:latin typeface="+mn-lt"/>
              </a:rPr>
              <a:t>Most male and female self-inflicted </a:t>
            </a:r>
            <a:r>
              <a:rPr lang="en-US" sz="2800" dirty="0">
                <a:latin typeface="+mn-lt"/>
              </a:rPr>
              <a:t>i</a:t>
            </a:r>
            <a:r>
              <a:rPr lang="en-US" sz="2800" i="0" u="none" strike="noStrike" dirty="0">
                <a:effectLst/>
                <a:latin typeface="+mn-lt"/>
              </a:rPr>
              <a:t>njury </a:t>
            </a:r>
            <a:r>
              <a:rPr lang="en-US" sz="2800" dirty="0">
                <a:latin typeface="+mn-lt"/>
              </a:rPr>
              <a:t>h</a:t>
            </a:r>
            <a:r>
              <a:rPr lang="en-US" sz="2800" i="0" u="none" strike="noStrike" dirty="0">
                <a:effectLst/>
                <a:latin typeface="+mn-lt"/>
              </a:rPr>
              <a:t>ospitalizations were related to poisonings</a:t>
            </a:r>
            <a:endParaRPr lang="en-US" sz="2800" dirty="0">
              <a:latin typeface="+mn-lt"/>
            </a:endParaRPr>
          </a:p>
        </p:txBody>
      </p:sp>
      <p:graphicFrame>
        <p:nvGraphicFramePr>
          <p:cNvPr id="3" name="Chart 2">
            <a:extLst>
              <a:ext uri="{FF2B5EF4-FFF2-40B4-BE49-F238E27FC236}">
                <a16:creationId xmlns:a16="http://schemas.microsoft.com/office/drawing/2014/main" id="{60C93295-1A2C-4D7C-BFE9-81C7C735DECA}"/>
              </a:ext>
            </a:extLst>
          </p:cNvPr>
          <p:cNvGraphicFramePr>
            <a:graphicFrameLocks/>
          </p:cNvGraphicFramePr>
          <p:nvPr>
            <p:extLst>
              <p:ext uri="{D42A27DB-BD31-4B8C-83A1-F6EECF244321}">
                <p14:modId xmlns:p14="http://schemas.microsoft.com/office/powerpoint/2010/main" val="4121127418"/>
              </p:ext>
            </p:extLst>
          </p:nvPr>
        </p:nvGraphicFramePr>
        <p:xfrm>
          <a:off x="274320" y="2100944"/>
          <a:ext cx="8549859" cy="44196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12347749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72F9E6AA-14DD-FB5C-3801-B9827B535D76}"/>
              </a:ext>
            </a:extLst>
          </p:cNvPr>
          <p:cNvSpPr>
            <a:spLocks noGrp="1"/>
          </p:cNvSpPr>
          <p:nvPr>
            <p:ph type="sldNum" sz="quarter" idx="14"/>
          </p:nvPr>
        </p:nvSpPr>
        <p:spPr/>
        <p:txBody>
          <a:bodyPr/>
          <a:lstStyle/>
          <a:p>
            <a:fld id="{11F27F3A-B3E9-41ED-AF8F-A365F10BB65F}" type="slidenum">
              <a:rPr lang="en-US" smtClean="0"/>
              <a:pPr/>
              <a:t>30</a:t>
            </a:fld>
            <a:endParaRPr lang="en-US" dirty="0"/>
          </a:p>
        </p:txBody>
      </p:sp>
      <p:sp>
        <p:nvSpPr>
          <p:cNvPr id="6" name="Title 1">
            <a:extLst>
              <a:ext uri="{FF2B5EF4-FFF2-40B4-BE49-F238E27FC236}">
                <a16:creationId xmlns:a16="http://schemas.microsoft.com/office/drawing/2014/main" id="{CAC4B4CC-3CDF-5048-F10F-9930BDED3442}"/>
              </a:ext>
            </a:extLst>
          </p:cNvPr>
          <p:cNvSpPr>
            <a:spLocks noGrp="1"/>
          </p:cNvSpPr>
          <p:nvPr>
            <p:ph type="title"/>
          </p:nvPr>
        </p:nvSpPr>
        <p:spPr>
          <a:xfrm>
            <a:off x="576944" y="2659380"/>
            <a:ext cx="7185168" cy="769620"/>
          </a:xfrm>
        </p:spPr>
        <p:txBody>
          <a:bodyPr/>
          <a:lstStyle/>
          <a:p>
            <a:pPr algn="ctr"/>
            <a:r>
              <a:rPr lang="en-US" sz="5400" dirty="0">
                <a:solidFill>
                  <a:srgbClr val="17375E"/>
                </a:solidFill>
              </a:rPr>
              <a:t>Self-Inflicted Injury ED Visits</a:t>
            </a:r>
            <a:endParaRPr lang="en-US" sz="5400" b="1" dirty="0">
              <a:solidFill>
                <a:srgbClr val="17375E"/>
              </a:solidFill>
            </a:endParaRPr>
          </a:p>
        </p:txBody>
      </p:sp>
    </p:spTree>
    <p:extLst>
      <p:ext uri="{BB962C8B-B14F-4D97-AF65-F5344CB8AC3E}">
        <p14:creationId xmlns:p14="http://schemas.microsoft.com/office/powerpoint/2010/main" val="238229622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EAD1942D-35BD-E739-1CC4-25AFFEDD5E27}"/>
              </a:ext>
            </a:extLst>
          </p:cNvPr>
          <p:cNvSpPr>
            <a:spLocks noGrp="1"/>
          </p:cNvSpPr>
          <p:nvPr>
            <p:ph type="sldNum" sz="quarter" idx="15"/>
          </p:nvPr>
        </p:nvSpPr>
        <p:spPr/>
        <p:txBody>
          <a:bodyPr/>
          <a:lstStyle/>
          <a:p>
            <a:fld id="{11F27F3A-B3E9-41ED-AF8F-A365F10BB65F}" type="slidenum">
              <a:rPr lang="en-US" smtClean="0"/>
              <a:pPr/>
              <a:t>31</a:t>
            </a:fld>
            <a:endParaRPr lang="en-US" dirty="0"/>
          </a:p>
        </p:txBody>
      </p:sp>
      <p:sp>
        <p:nvSpPr>
          <p:cNvPr id="5" name="Title 1">
            <a:extLst>
              <a:ext uri="{FF2B5EF4-FFF2-40B4-BE49-F238E27FC236}">
                <a16:creationId xmlns:a16="http://schemas.microsoft.com/office/drawing/2014/main" id="{83AB49DA-65C3-95CF-8F1C-0C32685B252F}"/>
              </a:ext>
            </a:extLst>
          </p:cNvPr>
          <p:cNvSpPr>
            <a:spLocks noGrp="1"/>
          </p:cNvSpPr>
          <p:nvPr>
            <p:ph type="title"/>
          </p:nvPr>
        </p:nvSpPr>
        <p:spPr>
          <a:xfrm>
            <a:off x="1188720" y="274320"/>
            <a:ext cx="7103448" cy="1274348"/>
          </a:xfrm>
        </p:spPr>
        <p:txBody>
          <a:bodyPr/>
          <a:lstStyle/>
          <a:p>
            <a:r>
              <a:rPr lang="en-US" sz="2800" dirty="0"/>
              <a:t>Self-inflicted injury ED visits decreased by 8% from 2019-2020 but have since increased by 11%</a:t>
            </a:r>
          </a:p>
        </p:txBody>
      </p:sp>
      <p:graphicFrame>
        <p:nvGraphicFramePr>
          <p:cNvPr id="3" name="Chart 2">
            <a:extLst>
              <a:ext uri="{FF2B5EF4-FFF2-40B4-BE49-F238E27FC236}">
                <a16:creationId xmlns:a16="http://schemas.microsoft.com/office/drawing/2014/main" id="{70E8B45C-95C4-4733-9669-BB3319B54057}"/>
              </a:ext>
            </a:extLst>
          </p:cNvPr>
          <p:cNvGraphicFramePr>
            <a:graphicFrameLocks/>
          </p:cNvGraphicFramePr>
          <p:nvPr>
            <p:extLst>
              <p:ext uri="{D42A27DB-BD31-4B8C-83A1-F6EECF244321}">
                <p14:modId xmlns:p14="http://schemas.microsoft.com/office/powerpoint/2010/main" val="21655759"/>
              </p:ext>
            </p:extLst>
          </p:nvPr>
        </p:nvGraphicFramePr>
        <p:xfrm>
          <a:off x="1188721" y="1548668"/>
          <a:ext cx="7955280" cy="488576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78325198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CECDAC5E-6457-0CE5-AA39-62D4B4792581}"/>
              </a:ext>
            </a:extLst>
          </p:cNvPr>
          <p:cNvSpPr>
            <a:spLocks noGrp="1"/>
          </p:cNvSpPr>
          <p:nvPr>
            <p:ph type="sldNum" sz="quarter" idx="16"/>
          </p:nvPr>
        </p:nvSpPr>
        <p:spPr/>
        <p:txBody>
          <a:bodyPr/>
          <a:lstStyle/>
          <a:p>
            <a:fld id="{11F27F3A-B3E9-41ED-AF8F-A365F10BB65F}" type="slidenum">
              <a:rPr lang="en-US" smtClean="0"/>
              <a:pPr/>
              <a:t>32</a:t>
            </a:fld>
            <a:endParaRPr lang="en-US" dirty="0"/>
          </a:p>
        </p:txBody>
      </p:sp>
      <p:sp>
        <p:nvSpPr>
          <p:cNvPr id="7" name="Title 1">
            <a:extLst>
              <a:ext uri="{FF2B5EF4-FFF2-40B4-BE49-F238E27FC236}">
                <a16:creationId xmlns:a16="http://schemas.microsoft.com/office/drawing/2014/main" id="{CE00C218-2668-A597-0F6E-09AE3A28A1FA}"/>
              </a:ext>
            </a:extLst>
          </p:cNvPr>
          <p:cNvSpPr>
            <a:spLocks noGrp="1"/>
          </p:cNvSpPr>
          <p:nvPr>
            <p:ph type="title"/>
          </p:nvPr>
        </p:nvSpPr>
        <p:spPr>
          <a:xfrm>
            <a:off x="274320" y="1097280"/>
            <a:ext cx="8198070" cy="1211284"/>
          </a:xfrm>
        </p:spPr>
        <p:txBody>
          <a:bodyPr/>
          <a:lstStyle/>
          <a:p>
            <a:r>
              <a:rPr lang="en-US" sz="2600" dirty="0"/>
              <a:t>Rates of self-inflicted injury ED visits were highest among females, Black residents, and children ages 10-18</a:t>
            </a:r>
          </a:p>
        </p:txBody>
      </p:sp>
      <p:graphicFrame>
        <p:nvGraphicFramePr>
          <p:cNvPr id="6" name="Chart 5">
            <a:extLst>
              <a:ext uri="{FF2B5EF4-FFF2-40B4-BE49-F238E27FC236}">
                <a16:creationId xmlns:a16="http://schemas.microsoft.com/office/drawing/2014/main" id="{2BF3E49E-0B91-47BB-A487-7518381A0E91}"/>
              </a:ext>
            </a:extLst>
          </p:cNvPr>
          <p:cNvGraphicFramePr>
            <a:graphicFrameLocks/>
          </p:cNvGraphicFramePr>
          <p:nvPr>
            <p:extLst>
              <p:ext uri="{D42A27DB-BD31-4B8C-83A1-F6EECF244321}">
                <p14:modId xmlns:p14="http://schemas.microsoft.com/office/powerpoint/2010/main" val="3026234443"/>
              </p:ext>
            </p:extLst>
          </p:nvPr>
        </p:nvGraphicFramePr>
        <p:xfrm>
          <a:off x="274101" y="2308565"/>
          <a:ext cx="8595579" cy="429522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06168782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CECDAC5E-6457-0CE5-AA39-62D4B4792581}"/>
              </a:ext>
            </a:extLst>
          </p:cNvPr>
          <p:cNvSpPr>
            <a:spLocks noGrp="1"/>
          </p:cNvSpPr>
          <p:nvPr>
            <p:ph type="sldNum" sz="quarter" idx="16"/>
          </p:nvPr>
        </p:nvSpPr>
        <p:spPr/>
        <p:txBody>
          <a:bodyPr/>
          <a:lstStyle/>
          <a:p>
            <a:fld id="{11F27F3A-B3E9-41ED-AF8F-A365F10BB65F}" type="slidenum">
              <a:rPr lang="en-US" smtClean="0"/>
              <a:pPr/>
              <a:t>33</a:t>
            </a:fld>
            <a:endParaRPr lang="en-US" dirty="0"/>
          </a:p>
        </p:txBody>
      </p:sp>
      <p:sp>
        <p:nvSpPr>
          <p:cNvPr id="7" name="Title 1">
            <a:extLst>
              <a:ext uri="{FF2B5EF4-FFF2-40B4-BE49-F238E27FC236}">
                <a16:creationId xmlns:a16="http://schemas.microsoft.com/office/drawing/2014/main" id="{CE00C218-2668-A597-0F6E-09AE3A28A1FA}"/>
              </a:ext>
            </a:extLst>
          </p:cNvPr>
          <p:cNvSpPr>
            <a:spLocks noGrp="1"/>
          </p:cNvSpPr>
          <p:nvPr>
            <p:ph type="title"/>
          </p:nvPr>
        </p:nvSpPr>
        <p:spPr>
          <a:xfrm>
            <a:off x="274320" y="1097280"/>
            <a:ext cx="8198070" cy="1211284"/>
          </a:xfrm>
        </p:spPr>
        <p:txBody>
          <a:bodyPr/>
          <a:lstStyle/>
          <a:p>
            <a:r>
              <a:rPr lang="en-US" sz="2800" dirty="0"/>
              <a:t>Most male and female self-inflicted harm ED visits were related to poisonings and cuts/pierces</a:t>
            </a:r>
            <a:endParaRPr lang="en-US" sz="2800" dirty="0">
              <a:latin typeface="+mn-lt"/>
            </a:endParaRPr>
          </a:p>
        </p:txBody>
      </p:sp>
      <p:graphicFrame>
        <p:nvGraphicFramePr>
          <p:cNvPr id="3" name="Chart 2">
            <a:extLst>
              <a:ext uri="{FF2B5EF4-FFF2-40B4-BE49-F238E27FC236}">
                <a16:creationId xmlns:a16="http://schemas.microsoft.com/office/drawing/2014/main" id="{197B81BD-54DB-9891-EA66-436F3C898C28}"/>
              </a:ext>
            </a:extLst>
          </p:cNvPr>
          <p:cNvGraphicFramePr>
            <a:graphicFrameLocks/>
          </p:cNvGraphicFramePr>
          <p:nvPr>
            <p:extLst>
              <p:ext uri="{D42A27DB-BD31-4B8C-83A1-F6EECF244321}">
                <p14:modId xmlns:p14="http://schemas.microsoft.com/office/powerpoint/2010/main" val="1627082285"/>
              </p:ext>
            </p:extLst>
          </p:nvPr>
        </p:nvGraphicFramePr>
        <p:xfrm>
          <a:off x="274101" y="2265784"/>
          <a:ext cx="9021517" cy="433800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58351131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CECDAC5E-6457-0CE5-AA39-62D4B4792581}"/>
              </a:ext>
            </a:extLst>
          </p:cNvPr>
          <p:cNvSpPr>
            <a:spLocks noGrp="1"/>
          </p:cNvSpPr>
          <p:nvPr>
            <p:ph type="sldNum" sz="quarter" idx="16"/>
          </p:nvPr>
        </p:nvSpPr>
        <p:spPr/>
        <p:txBody>
          <a:bodyPr/>
          <a:lstStyle/>
          <a:p>
            <a:fld id="{11F27F3A-B3E9-41ED-AF8F-A365F10BB65F}" type="slidenum">
              <a:rPr lang="en-US" smtClean="0"/>
              <a:pPr/>
              <a:t>34</a:t>
            </a:fld>
            <a:endParaRPr lang="en-US" dirty="0"/>
          </a:p>
        </p:txBody>
      </p:sp>
      <p:sp>
        <p:nvSpPr>
          <p:cNvPr id="7" name="Title 1">
            <a:extLst>
              <a:ext uri="{FF2B5EF4-FFF2-40B4-BE49-F238E27FC236}">
                <a16:creationId xmlns:a16="http://schemas.microsoft.com/office/drawing/2014/main" id="{CE00C218-2668-A597-0F6E-09AE3A28A1FA}"/>
              </a:ext>
            </a:extLst>
          </p:cNvPr>
          <p:cNvSpPr>
            <a:spLocks noGrp="1"/>
          </p:cNvSpPr>
          <p:nvPr>
            <p:ph type="title"/>
          </p:nvPr>
        </p:nvSpPr>
        <p:spPr>
          <a:xfrm>
            <a:off x="274320" y="1097280"/>
            <a:ext cx="8595360" cy="1211284"/>
          </a:xfrm>
        </p:spPr>
        <p:txBody>
          <a:bodyPr/>
          <a:lstStyle/>
          <a:p>
            <a:r>
              <a:rPr lang="en-US" sz="2800" dirty="0"/>
              <a:t>Self-inflicted injury ED visit rates were highest in McDowell, Pasquotank, and Perquimans counties</a:t>
            </a:r>
          </a:p>
        </p:txBody>
      </p:sp>
      <p:sp>
        <p:nvSpPr>
          <p:cNvPr id="12" name="TextBox 11">
            <a:extLst>
              <a:ext uri="{FF2B5EF4-FFF2-40B4-BE49-F238E27FC236}">
                <a16:creationId xmlns:a16="http://schemas.microsoft.com/office/drawing/2014/main" id="{CACE09F8-A49B-6004-F806-76E4D0580DFD}"/>
              </a:ext>
            </a:extLst>
          </p:cNvPr>
          <p:cNvSpPr txBox="1"/>
          <p:nvPr/>
        </p:nvSpPr>
        <p:spPr>
          <a:xfrm>
            <a:off x="274101" y="6095957"/>
            <a:ext cx="7305263" cy="507831"/>
          </a:xfrm>
          <a:prstGeom prst="rect">
            <a:avLst/>
          </a:prstGeom>
          <a:noFill/>
        </p:spPr>
        <p:txBody>
          <a:bodyPr wrap="square">
            <a:spAutoFit/>
          </a:bodyPr>
          <a:lstStyle/>
          <a:p>
            <a:r>
              <a:rPr lang="en-US" sz="900" b="0" i="0" u="none" strike="noStrike" dirty="0">
                <a:solidFill>
                  <a:srgbClr val="000000"/>
                </a:solidFill>
                <a:effectLst/>
                <a:ea typeface="Calibri" panose="020F0502020204030204" pitchFamily="34" charset="0"/>
                <a:cs typeface="Calibri" panose="020F0502020204030204" pitchFamily="34" charset="0"/>
              </a:rPr>
              <a:t>Limited to NC Residents; NH = non-Hispanic</a:t>
            </a:r>
            <a:br>
              <a:rPr lang="en-US" sz="900" b="0" i="0" u="none" strike="noStrike" dirty="0">
                <a:solidFill>
                  <a:srgbClr val="000000"/>
                </a:solidFill>
                <a:effectLst/>
                <a:ea typeface="Calibri" panose="020F0502020204030204" pitchFamily="34" charset="0"/>
                <a:cs typeface="Calibri" panose="020F0502020204030204" pitchFamily="34" charset="0"/>
              </a:rPr>
            </a:br>
            <a:r>
              <a:rPr lang="en-US" sz="900" b="0" i="0" u="none" strike="noStrike" dirty="0">
                <a:solidFill>
                  <a:srgbClr val="000000"/>
                </a:solidFill>
                <a:effectLst/>
                <a:ea typeface="Calibri" panose="020F0502020204030204" pitchFamily="34" charset="0"/>
                <a:cs typeface="Calibri" panose="020F0502020204030204" pitchFamily="34" charset="0"/>
              </a:rPr>
              <a:t>Source: NC DETECT, Emergency Department (ED) Visit Data, 2025-2026; U.S. Census non-bridged population estimates, 2024</a:t>
            </a:r>
          </a:p>
          <a:p>
            <a:r>
              <a:rPr lang="en-US" sz="900" b="0" i="0" u="none" strike="noStrike" dirty="0">
                <a:solidFill>
                  <a:srgbClr val="000000"/>
                </a:solidFill>
                <a:effectLst/>
                <a:ea typeface="Calibri" panose="020F0502020204030204" pitchFamily="34" charset="0"/>
                <a:cs typeface="Calibri" panose="020F0502020204030204" pitchFamily="34" charset="0"/>
              </a:rPr>
              <a:t>Analysis by the DPH Injury Epidemiology, Surveillance, and Informatics Unit</a:t>
            </a:r>
            <a:r>
              <a:rPr lang="en-US" sz="900" dirty="0">
                <a:ea typeface="Calibri" panose="020F0502020204030204" pitchFamily="34" charset="0"/>
                <a:cs typeface="Calibri" panose="020F0502020204030204" pitchFamily="34" charset="0"/>
              </a:rPr>
              <a:t> </a:t>
            </a:r>
          </a:p>
        </p:txBody>
      </p:sp>
      <p:pic>
        <p:nvPicPr>
          <p:cNvPr id="8" name="Picture 7">
            <a:extLst>
              <a:ext uri="{FF2B5EF4-FFF2-40B4-BE49-F238E27FC236}">
                <a16:creationId xmlns:a16="http://schemas.microsoft.com/office/drawing/2014/main" id="{26F1E79C-A126-3611-34A5-F63BD9B2BE2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4320" y="2308564"/>
            <a:ext cx="8595360" cy="3234812"/>
          </a:xfrm>
          <a:prstGeom prst="rect">
            <a:avLst/>
          </a:prstGeom>
        </p:spPr>
      </p:pic>
    </p:spTree>
    <p:extLst>
      <p:ext uri="{BB962C8B-B14F-4D97-AF65-F5344CB8AC3E}">
        <p14:creationId xmlns:p14="http://schemas.microsoft.com/office/powerpoint/2010/main" val="11918159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4F958B78-8512-0184-899B-36741174C43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88018" y="1607388"/>
            <a:ext cx="6099831" cy="4703764"/>
          </a:xfrm>
          <a:prstGeom prst="rect">
            <a:avLst/>
          </a:prstGeom>
        </p:spPr>
      </p:pic>
      <p:sp>
        <p:nvSpPr>
          <p:cNvPr id="4" name="Slide Number Placeholder 3">
            <a:extLst>
              <a:ext uri="{FF2B5EF4-FFF2-40B4-BE49-F238E27FC236}">
                <a16:creationId xmlns:a16="http://schemas.microsoft.com/office/drawing/2014/main" id="{EAD1942D-35BD-E739-1CC4-25AFFEDD5E27}"/>
              </a:ext>
            </a:extLst>
          </p:cNvPr>
          <p:cNvSpPr>
            <a:spLocks noGrp="1"/>
          </p:cNvSpPr>
          <p:nvPr>
            <p:ph type="sldNum" sz="quarter" idx="15"/>
          </p:nvPr>
        </p:nvSpPr>
        <p:spPr/>
        <p:txBody>
          <a:bodyPr/>
          <a:lstStyle/>
          <a:p>
            <a:fld id="{11F27F3A-B3E9-41ED-AF8F-A365F10BB65F}" type="slidenum">
              <a:rPr lang="en-US" smtClean="0"/>
              <a:pPr/>
              <a:t>35</a:t>
            </a:fld>
            <a:endParaRPr lang="en-US" dirty="0"/>
          </a:p>
        </p:txBody>
      </p:sp>
      <p:sp>
        <p:nvSpPr>
          <p:cNvPr id="8" name="Title 1">
            <a:extLst>
              <a:ext uri="{FF2B5EF4-FFF2-40B4-BE49-F238E27FC236}">
                <a16:creationId xmlns:a16="http://schemas.microsoft.com/office/drawing/2014/main" id="{B573F25E-018F-349A-2218-252858A2C346}"/>
              </a:ext>
            </a:extLst>
          </p:cNvPr>
          <p:cNvSpPr>
            <a:spLocks noGrp="1"/>
          </p:cNvSpPr>
          <p:nvPr>
            <p:ph type="title"/>
          </p:nvPr>
        </p:nvSpPr>
        <p:spPr>
          <a:xfrm>
            <a:off x="1188720" y="91440"/>
            <a:ext cx="6281225" cy="846065"/>
          </a:xfrm>
        </p:spPr>
        <p:txBody>
          <a:bodyPr/>
          <a:lstStyle/>
          <a:p>
            <a:r>
              <a:rPr lang="en-US" sz="3000" b="1" dirty="0">
                <a:solidFill>
                  <a:schemeClr val="accent1"/>
                </a:solidFill>
              </a:rPr>
              <a:t>Self-Inflicted Injury Data Products</a:t>
            </a:r>
          </a:p>
        </p:txBody>
      </p:sp>
      <p:pic>
        <p:nvPicPr>
          <p:cNvPr id="6" name="Picture 5">
            <a:extLst>
              <a:ext uri="{FF2B5EF4-FFF2-40B4-BE49-F238E27FC236}">
                <a16:creationId xmlns:a16="http://schemas.microsoft.com/office/drawing/2014/main" id="{233B15D3-824A-4073-B81F-63D2B0BDA039}"/>
              </a:ext>
            </a:extLst>
          </p:cNvPr>
          <p:cNvPicPr>
            <a:picLocks noChangeAspect="1"/>
          </p:cNvPicPr>
          <p:nvPr/>
        </p:nvPicPr>
        <p:blipFill>
          <a:blip r:embed="rId4"/>
          <a:stretch>
            <a:fillRect/>
          </a:stretch>
        </p:blipFill>
        <p:spPr>
          <a:xfrm>
            <a:off x="7064056" y="147145"/>
            <a:ext cx="1771897" cy="730987"/>
          </a:xfrm>
          <a:prstGeom prst="rect">
            <a:avLst/>
          </a:prstGeom>
        </p:spPr>
      </p:pic>
      <p:pic>
        <p:nvPicPr>
          <p:cNvPr id="12" name="Picture 11">
            <a:extLst>
              <a:ext uri="{FF2B5EF4-FFF2-40B4-BE49-F238E27FC236}">
                <a16:creationId xmlns:a16="http://schemas.microsoft.com/office/drawing/2014/main" id="{9E97D027-F0B0-8B56-AC1E-85234376EAC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88720" y="1235638"/>
            <a:ext cx="6008439" cy="4667524"/>
          </a:xfrm>
          <a:prstGeom prst="rect">
            <a:avLst/>
          </a:prstGeom>
        </p:spPr>
      </p:pic>
      <p:sp>
        <p:nvSpPr>
          <p:cNvPr id="3" name="Text Placeholder 2">
            <a:extLst>
              <a:ext uri="{FF2B5EF4-FFF2-40B4-BE49-F238E27FC236}">
                <a16:creationId xmlns:a16="http://schemas.microsoft.com/office/drawing/2014/main" id="{95C87AEE-B5BA-9607-2864-9797BDAE43A5}"/>
              </a:ext>
            </a:extLst>
          </p:cNvPr>
          <p:cNvSpPr txBox="1">
            <a:spLocks/>
          </p:cNvSpPr>
          <p:nvPr/>
        </p:nvSpPr>
        <p:spPr>
          <a:xfrm>
            <a:off x="1188720" y="914400"/>
            <a:ext cx="3134165" cy="461518"/>
          </a:xfrm>
          <a:prstGeom prst="rect">
            <a:avLst/>
          </a:prstGeom>
          <a:noFill/>
        </p:spPr>
        <p:txBody>
          <a:bodyPr lIns="91440" tIns="45720" rIns="91440" bIns="45720" anchor="t">
            <a:noAutofit/>
          </a:bodyPr>
          <a:lstStyle>
            <a:lvl1pPr marL="228600" indent="-228600" algn="l" defTabSz="685800" rtl="0" eaLnBrk="1" latinLnBrk="0" hangingPunct="1">
              <a:lnSpc>
                <a:spcPct val="100000"/>
              </a:lnSpc>
              <a:spcBef>
                <a:spcPts val="1200"/>
              </a:spcBef>
              <a:buFont typeface="Arial" panose="020B0604020202020204" pitchFamily="34" charset="0"/>
              <a:buChar char="•"/>
              <a:defRPr sz="2800" b="1" i="0" kern="1200">
                <a:solidFill>
                  <a:schemeClr val="tx1"/>
                </a:solidFill>
                <a:latin typeface="Arial" panose="020B0604020202020204" pitchFamily="34" charset="0"/>
                <a:ea typeface="Arial" panose="020B0604020202020204" pitchFamily="34" charset="0"/>
                <a:cs typeface="Arial" panose="020B0604020202020204" pitchFamily="34" charset="0"/>
              </a:defRPr>
            </a:lvl1pPr>
            <a:lvl2pPr marL="576263" indent="-233363" algn="l" defTabSz="685800" rtl="0" eaLnBrk="1" latinLnBrk="0" hangingPunct="1">
              <a:lnSpc>
                <a:spcPct val="100000"/>
              </a:lnSpc>
              <a:spcBef>
                <a:spcPts val="375"/>
              </a:spcBef>
              <a:buFont typeface="Franklin Gothic Medium" panose="020B0603020102020204" pitchFamily="34" charset="0"/>
              <a:buChar char="−"/>
              <a:defRPr sz="2400" b="1" i="0" kern="12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973138" indent="-228600" algn="l" defTabSz="685800" rtl="0" eaLnBrk="1" latinLnBrk="0" hangingPunct="1">
              <a:lnSpc>
                <a:spcPct val="100000"/>
              </a:lnSpc>
              <a:spcBef>
                <a:spcPts val="375"/>
              </a:spcBef>
              <a:buFont typeface="Arial" panose="020B0604020202020204" pitchFamily="34" charset="0"/>
              <a:buChar char="•"/>
              <a:defRPr sz="2000" b="1" i="0" kern="12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350" b="1" i="0" kern="1200">
                <a:solidFill>
                  <a:schemeClr val="tx1"/>
                </a:solidFill>
                <a:latin typeface="Franklin Gothic Medium" panose="020B0603020102020204" pitchFamily="34" charset="0"/>
                <a:ea typeface="Helvetica" charset="0"/>
                <a:cs typeface="Helvetica"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350" b="1" i="0" kern="1200">
                <a:solidFill>
                  <a:schemeClr val="tx1"/>
                </a:solidFill>
                <a:latin typeface="Franklin Gothic Medium" panose="020B0603020102020204" pitchFamily="34" charset="0"/>
                <a:ea typeface="Helvetica" charset="0"/>
                <a:cs typeface="Helvetica"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l" defTabSz="6858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en-US" sz="2000" b="0" i="0" u="sng" strike="noStrike" kern="1200" cap="none" spc="0" normalizeH="0" baseline="0" noProof="0" dirty="0">
                <a:ln>
                  <a:noFill/>
                </a:ln>
                <a:solidFill>
                  <a:prstClr val="black"/>
                </a:solidFill>
                <a:effectLst/>
                <a:uLnTx/>
                <a:uFillTx/>
                <a:latin typeface="Arial"/>
                <a:cs typeface="Arial"/>
                <a:hlinkClick r:id="rId6"/>
              </a:rPr>
              <a:t>Quarterly Reports</a:t>
            </a:r>
            <a:endParaRPr kumimoji="0" lang="en-US" sz="2000" b="0" i="0" u="sng" strike="noStrike" kern="1200" cap="none" spc="0" normalizeH="0" baseline="0" noProof="0" dirty="0">
              <a:ln>
                <a:noFill/>
              </a:ln>
              <a:solidFill>
                <a:prstClr val="black"/>
              </a:solidFill>
              <a:effectLst/>
              <a:uLnTx/>
              <a:uFillTx/>
              <a:latin typeface="Arial"/>
              <a:cs typeface="Arial"/>
            </a:endParaRPr>
          </a:p>
          <a:p>
            <a:pPr marL="0" marR="0" lvl="0" indent="0" algn="l" defTabSz="685800" rtl="0" eaLnBrk="1" fontAlgn="auto" latinLnBrk="0" hangingPunct="1">
              <a:lnSpc>
                <a:spcPct val="100000"/>
              </a:lnSpc>
              <a:spcBef>
                <a:spcPts val="600"/>
              </a:spcBef>
              <a:spcAft>
                <a:spcPts val="0"/>
              </a:spcAft>
              <a:buClrTx/>
              <a:buSzTx/>
              <a:buFont typeface="Arial" panose="020B0604020202020204" pitchFamily="34" charset="0"/>
              <a:buNone/>
              <a:tabLst/>
              <a:defRPr/>
            </a:pPr>
            <a:endParaRPr kumimoji="0" lang="en-US" sz="2400" b="0" i="0" u="sng"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3007453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AC7FAC40-28C9-2FDD-8950-253D2A5D4D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65517" y="1540478"/>
            <a:ext cx="6028630" cy="4638728"/>
          </a:xfrm>
          <a:prstGeom prst="rect">
            <a:avLst/>
          </a:prstGeom>
        </p:spPr>
      </p:pic>
      <p:pic>
        <p:nvPicPr>
          <p:cNvPr id="12" name="Picture 11">
            <a:extLst>
              <a:ext uri="{FF2B5EF4-FFF2-40B4-BE49-F238E27FC236}">
                <a16:creationId xmlns:a16="http://schemas.microsoft.com/office/drawing/2014/main" id="{D27D678E-A55E-9351-B800-AA1F05F1D46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44705" y="1051001"/>
            <a:ext cx="6053684" cy="4639058"/>
          </a:xfrm>
          <a:prstGeom prst="rect">
            <a:avLst/>
          </a:prstGeom>
        </p:spPr>
      </p:pic>
      <p:sp>
        <p:nvSpPr>
          <p:cNvPr id="4" name="Slide Number Placeholder 3">
            <a:extLst>
              <a:ext uri="{FF2B5EF4-FFF2-40B4-BE49-F238E27FC236}">
                <a16:creationId xmlns:a16="http://schemas.microsoft.com/office/drawing/2014/main" id="{EAD1942D-35BD-E739-1CC4-25AFFEDD5E27}"/>
              </a:ext>
            </a:extLst>
          </p:cNvPr>
          <p:cNvSpPr>
            <a:spLocks noGrp="1"/>
          </p:cNvSpPr>
          <p:nvPr>
            <p:ph type="sldNum" sz="quarter" idx="15"/>
          </p:nvPr>
        </p:nvSpPr>
        <p:spPr/>
        <p:txBody>
          <a:bodyPr/>
          <a:lstStyle/>
          <a:p>
            <a:fld id="{11F27F3A-B3E9-41ED-AF8F-A365F10BB65F}" type="slidenum">
              <a:rPr lang="en-US" smtClean="0"/>
              <a:pPr/>
              <a:t>36</a:t>
            </a:fld>
            <a:endParaRPr lang="en-US" dirty="0"/>
          </a:p>
        </p:txBody>
      </p:sp>
      <p:sp>
        <p:nvSpPr>
          <p:cNvPr id="8" name="Title 1">
            <a:extLst>
              <a:ext uri="{FF2B5EF4-FFF2-40B4-BE49-F238E27FC236}">
                <a16:creationId xmlns:a16="http://schemas.microsoft.com/office/drawing/2014/main" id="{B573F25E-018F-349A-2218-252858A2C346}"/>
              </a:ext>
            </a:extLst>
          </p:cNvPr>
          <p:cNvSpPr>
            <a:spLocks noGrp="1"/>
          </p:cNvSpPr>
          <p:nvPr>
            <p:ph type="title"/>
          </p:nvPr>
        </p:nvSpPr>
        <p:spPr>
          <a:xfrm>
            <a:off x="1188720" y="91440"/>
            <a:ext cx="5488745" cy="585781"/>
          </a:xfrm>
        </p:spPr>
        <p:txBody>
          <a:bodyPr/>
          <a:lstStyle/>
          <a:p>
            <a:r>
              <a:rPr lang="en-US" sz="3000" b="1" dirty="0">
                <a:solidFill>
                  <a:schemeClr val="accent1"/>
                </a:solidFill>
              </a:rPr>
              <a:t>NC-FASTER Data Products</a:t>
            </a:r>
          </a:p>
        </p:txBody>
      </p:sp>
      <p:sp>
        <p:nvSpPr>
          <p:cNvPr id="3" name="Text Placeholder 2">
            <a:extLst>
              <a:ext uri="{FF2B5EF4-FFF2-40B4-BE49-F238E27FC236}">
                <a16:creationId xmlns:a16="http://schemas.microsoft.com/office/drawing/2014/main" id="{95C87AEE-B5BA-9607-2864-9797BDAE43A5}"/>
              </a:ext>
            </a:extLst>
          </p:cNvPr>
          <p:cNvSpPr txBox="1">
            <a:spLocks/>
          </p:cNvSpPr>
          <p:nvPr/>
        </p:nvSpPr>
        <p:spPr>
          <a:xfrm>
            <a:off x="1188720" y="548640"/>
            <a:ext cx="3804725" cy="461518"/>
          </a:xfrm>
          <a:prstGeom prst="rect">
            <a:avLst/>
          </a:prstGeom>
          <a:noFill/>
        </p:spPr>
        <p:txBody>
          <a:bodyPr lIns="91440" tIns="45720" rIns="91440" bIns="45720" anchor="t">
            <a:noAutofit/>
          </a:bodyPr>
          <a:lstStyle>
            <a:lvl1pPr marL="228600" indent="-228600" algn="l" defTabSz="685800" rtl="0" eaLnBrk="1" latinLnBrk="0" hangingPunct="1">
              <a:lnSpc>
                <a:spcPct val="100000"/>
              </a:lnSpc>
              <a:spcBef>
                <a:spcPts val="1200"/>
              </a:spcBef>
              <a:buFont typeface="Arial" panose="020B0604020202020204" pitchFamily="34" charset="0"/>
              <a:buChar char="•"/>
              <a:defRPr sz="2800" b="1" i="0" kern="1200">
                <a:solidFill>
                  <a:schemeClr val="tx1"/>
                </a:solidFill>
                <a:latin typeface="Arial" panose="020B0604020202020204" pitchFamily="34" charset="0"/>
                <a:ea typeface="Arial" panose="020B0604020202020204" pitchFamily="34" charset="0"/>
                <a:cs typeface="Arial" panose="020B0604020202020204" pitchFamily="34" charset="0"/>
              </a:defRPr>
            </a:lvl1pPr>
            <a:lvl2pPr marL="576263" indent="-233363" algn="l" defTabSz="685800" rtl="0" eaLnBrk="1" latinLnBrk="0" hangingPunct="1">
              <a:lnSpc>
                <a:spcPct val="100000"/>
              </a:lnSpc>
              <a:spcBef>
                <a:spcPts val="375"/>
              </a:spcBef>
              <a:buFont typeface="Franklin Gothic Medium" panose="020B0603020102020204" pitchFamily="34" charset="0"/>
              <a:buChar char="−"/>
              <a:defRPr sz="2400" b="1" i="0" kern="12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973138" indent="-228600" algn="l" defTabSz="685800" rtl="0" eaLnBrk="1" latinLnBrk="0" hangingPunct="1">
              <a:lnSpc>
                <a:spcPct val="100000"/>
              </a:lnSpc>
              <a:spcBef>
                <a:spcPts val="375"/>
              </a:spcBef>
              <a:buFont typeface="Arial" panose="020B0604020202020204" pitchFamily="34" charset="0"/>
              <a:buChar char="•"/>
              <a:defRPr sz="2000" b="1" i="0" kern="12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350" b="1" i="0" kern="1200">
                <a:solidFill>
                  <a:schemeClr val="tx1"/>
                </a:solidFill>
                <a:latin typeface="Franklin Gothic Medium" panose="020B0603020102020204" pitchFamily="34" charset="0"/>
                <a:ea typeface="Helvetica" charset="0"/>
                <a:cs typeface="Helvetica"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350" b="1" i="0" kern="1200">
                <a:solidFill>
                  <a:schemeClr val="tx1"/>
                </a:solidFill>
                <a:latin typeface="Franklin Gothic Medium" panose="020B0603020102020204" pitchFamily="34" charset="0"/>
                <a:ea typeface="Helvetica" charset="0"/>
                <a:cs typeface="Helvetica"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l" defTabSz="6858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prstClr val="black"/>
                </a:solidFill>
                <a:effectLst/>
                <a:uLnTx/>
                <a:uFillTx/>
                <a:latin typeface="Arial"/>
                <a:cs typeface="Arial"/>
                <a:hlinkClick r:id="rId5"/>
              </a:rPr>
              <a:t>Quarterly Reports</a:t>
            </a:r>
            <a:endParaRPr kumimoji="0" lang="en-US" sz="2000" b="0" i="0" u="none" strike="noStrike" kern="1200" cap="none" spc="0" normalizeH="0" baseline="0" noProof="0" dirty="0">
              <a:ln>
                <a:noFill/>
              </a:ln>
              <a:solidFill>
                <a:prstClr val="black"/>
              </a:solidFill>
              <a:effectLst/>
              <a:uLnTx/>
              <a:uFillTx/>
              <a:latin typeface="Arial"/>
              <a:cs typeface="Arial"/>
            </a:endParaRPr>
          </a:p>
          <a:p>
            <a:pPr marL="0" marR="0" lvl="0" indent="0" algn="l" defTabSz="685800" rtl="0" eaLnBrk="1" fontAlgn="auto" latinLnBrk="0" hangingPunct="1">
              <a:lnSpc>
                <a:spcPct val="100000"/>
              </a:lnSpc>
              <a:spcBef>
                <a:spcPts val="600"/>
              </a:spcBef>
              <a:spcAft>
                <a:spcPts val="0"/>
              </a:spcAft>
              <a:buClrTx/>
              <a:buSzTx/>
              <a:buFont typeface="Arial" panose="020B0604020202020204" pitchFamily="34" charset="0"/>
              <a:buNone/>
              <a:tabLst/>
              <a:defRPr/>
            </a:pPr>
            <a:endParaRPr kumimoji="0" lang="en-US" sz="24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pic>
        <p:nvPicPr>
          <p:cNvPr id="6" name="Picture 5">
            <a:extLst>
              <a:ext uri="{FF2B5EF4-FFF2-40B4-BE49-F238E27FC236}">
                <a16:creationId xmlns:a16="http://schemas.microsoft.com/office/drawing/2014/main" id="{233B15D3-824A-4073-B81F-63D2B0BDA039}"/>
              </a:ext>
            </a:extLst>
          </p:cNvPr>
          <p:cNvPicPr>
            <a:picLocks noChangeAspect="1"/>
          </p:cNvPicPr>
          <p:nvPr/>
        </p:nvPicPr>
        <p:blipFill>
          <a:blip r:embed="rId6"/>
          <a:stretch>
            <a:fillRect/>
          </a:stretch>
        </p:blipFill>
        <p:spPr>
          <a:xfrm>
            <a:off x="7064056" y="147145"/>
            <a:ext cx="1771897" cy="730987"/>
          </a:xfrm>
          <a:prstGeom prst="rect">
            <a:avLst/>
          </a:prstGeom>
        </p:spPr>
      </p:pic>
    </p:spTree>
    <p:extLst>
      <p:ext uri="{BB962C8B-B14F-4D97-AF65-F5344CB8AC3E}">
        <p14:creationId xmlns:p14="http://schemas.microsoft.com/office/powerpoint/2010/main" val="124777024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hart 4">
            <a:extLst>
              <a:ext uri="{FF2B5EF4-FFF2-40B4-BE49-F238E27FC236}">
                <a16:creationId xmlns:a16="http://schemas.microsoft.com/office/drawing/2014/main" id="{ECB779F9-ECC9-B863-9BA3-614F806A6480}"/>
              </a:ext>
            </a:extLst>
          </p:cNvPr>
          <p:cNvGraphicFramePr>
            <a:graphicFrameLocks/>
          </p:cNvGraphicFramePr>
          <p:nvPr>
            <p:extLst>
              <p:ext uri="{D42A27DB-BD31-4B8C-83A1-F6EECF244321}">
                <p14:modId xmlns:p14="http://schemas.microsoft.com/office/powerpoint/2010/main" val="2856024737"/>
              </p:ext>
            </p:extLst>
          </p:nvPr>
        </p:nvGraphicFramePr>
        <p:xfrm>
          <a:off x="3843083" y="1983514"/>
          <a:ext cx="3474239" cy="364820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 name="Chart 1">
            <a:extLst>
              <a:ext uri="{FF2B5EF4-FFF2-40B4-BE49-F238E27FC236}">
                <a16:creationId xmlns:a16="http://schemas.microsoft.com/office/drawing/2014/main" id="{57B3F1FE-CB64-A3BE-9FDA-0FE8375F34AA}"/>
              </a:ext>
            </a:extLst>
          </p:cNvPr>
          <p:cNvGraphicFramePr>
            <a:graphicFrameLocks/>
          </p:cNvGraphicFramePr>
          <p:nvPr>
            <p:extLst>
              <p:ext uri="{D42A27DB-BD31-4B8C-83A1-F6EECF244321}">
                <p14:modId xmlns:p14="http://schemas.microsoft.com/office/powerpoint/2010/main" val="426213988"/>
              </p:ext>
            </p:extLst>
          </p:nvPr>
        </p:nvGraphicFramePr>
        <p:xfrm>
          <a:off x="413657" y="2242022"/>
          <a:ext cx="3345732" cy="3343836"/>
        </p:xfrm>
        <a:graphic>
          <a:graphicData uri="http://schemas.openxmlformats.org/drawingml/2006/chart">
            <c:chart xmlns:c="http://schemas.openxmlformats.org/drawingml/2006/chart" xmlns:r="http://schemas.openxmlformats.org/officeDocument/2006/relationships" r:id="rId4"/>
          </a:graphicData>
        </a:graphic>
      </p:graphicFrame>
      <p:sp>
        <p:nvSpPr>
          <p:cNvPr id="4" name="Slide Number Placeholder 3">
            <a:extLst>
              <a:ext uri="{FF2B5EF4-FFF2-40B4-BE49-F238E27FC236}">
                <a16:creationId xmlns:a16="http://schemas.microsoft.com/office/drawing/2014/main" id="{747D203A-8FE4-BDC5-6016-8FA4A3B6D4DD}"/>
              </a:ext>
            </a:extLst>
          </p:cNvPr>
          <p:cNvSpPr>
            <a:spLocks noGrp="1"/>
          </p:cNvSpPr>
          <p:nvPr>
            <p:ph type="sldNum" sz="quarter" idx="14"/>
          </p:nvPr>
        </p:nvSpPr>
        <p:spPr/>
        <p:txBody>
          <a:bodyPr/>
          <a:lstStyle/>
          <a:p>
            <a:fld id="{11F27F3A-B3E9-41ED-AF8F-A365F10BB65F}" type="slidenum">
              <a:rPr lang="en-US" smtClean="0"/>
              <a:pPr/>
              <a:t>37</a:t>
            </a:fld>
            <a:endParaRPr lang="en-US" dirty="0"/>
          </a:p>
        </p:txBody>
      </p:sp>
      <p:sp>
        <p:nvSpPr>
          <p:cNvPr id="7" name="Title 4">
            <a:extLst>
              <a:ext uri="{FF2B5EF4-FFF2-40B4-BE49-F238E27FC236}">
                <a16:creationId xmlns:a16="http://schemas.microsoft.com/office/drawing/2014/main" id="{900F36BF-50F8-A78D-3AAB-95061A9C296B}"/>
              </a:ext>
            </a:extLst>
          </p:cNvPr>
          <p:cNvSpPr>
            <a:spLocks noGrp="1"/>
          </p:cNvSpPr>
          <p:nvPr>
            <p:ph type="title"/>
          </p:nvPr>
        </p:nvSpPr>
        <p:spPr>
          <a:xfrm>
            <a:off x="274320" y="274320"/>
            <a:ext cx="7708267" cy="1030014"/>
          </a:xfrm>
        </p:spPr>
        <p:txBody>
          <a:bodyPr/>
          <a:lstStyle/>
          <a:p>
            <a:r>
              <a:rPr lang="en-US" sz="2800" dirty="0">
                <a:solidFill>
                  <a:schemeClr val="accent1"/>
                </a:solidFill>
              </a:rPr>
              <a:t>1/7 of NC adults experienced </a:t>
            </a:r>
            <a:r>
              <a:rPr lang="en-US" sz="2800" dirty="0">
                <a:solidFill>
                  <a:srgbClr val="008AAF"/>
                </a:solidFill>
              </a:rPr>
              <a:t>frequent mental distress</a:t>
            </a:r>
            <a:r>
              <a:rPr lang="en-US" sz="2800" dirty="0">
                <a:solidFill>
                  <a:schemeClr val="accent1"/>
                </a:solidFill>
              </a:rPr>
              <a:t> and 1/6 reported that </a:t>
            </a:r>
            <a:r>
              <a:rPr lang="en-US" sz="2800" dirty="0">
                <a:solidFill>
                  <a:srgbClr val="008AAF"/>
                </a:solidFill>
              </a:rPr>
              <a:t>poor mental or physical health kept them from doing their usual activities</a:t>
            </a:r>
          </a:p>
        </p:txBody>
      </p:sp>
      <p:sp>
        <p:nvSpPr>
          <p:cNvPr id="3" name="TextBox 1">
            <a:extLst>
              <a:ext uri="{FF2B5EF4-FFF2-40B4-BE49-F238E27FC236}">
                <a16:creationId xmlns:a16="http://schemas.microsoft.com/office/drawing/2014/main" id="{4DC11EC6-7961-F4B9-8731-727B051153BE}"/>
              </a:ext>
            </a:extLst>
          </p:cNvPr>
          <p:cNvSpPr txBox="1"/>
          <p:nvPr/>
        </p:nvSpPr>
        <p:spPr>
          <a:xfrm>
            <a:off x="274320" y="5859664"/>
            <a:ext cx="8953500" cy="744124"/>
          </a:xfrm>
          <a:prstGeom prst="rect">
            <a:avLst/>
          </a:prstGeom>
          <a:ln>
            <a:noFill/>
          </a:ln>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900" dirty="0">
                <a:solidFill>
                  <a:srgbClr val="000000"/>
                </a:solidFill>
              </a:rPr>
              <a:t>Frequent Mental Distress = 14 or more days of poor mental health in the past month</a:t>
            </a:r>
            <a:br>
              <a:rPr lang="en-US" sz="900" dirty="0">
                <a:solidFill>
                  <a:srgbClr val="000000"/>
                </a:solidFill>
              </a:rPr>
            </a:br>
            <a:r>
              <a:rPr lang="en-US" sz="900" dirty="0">
                <a:solidFill>
                  <a:srgbClr val="000000"/>
                </a:solidFill>
              </a:rPr>
              <a:t>Limited to NC Residents ages 18 and older</a:t>
            </a:r>
            <a:br>
              <a:rPr lang="en-US" sz="900" dirty="0">
                <a:solidFill>
                  <a:srgbClr val="000000"/>
                </a:solidFill>
              </a:rPr>
            </a:br>
            <a:r>
              <a:rPr lang="en-US" sz="900" dirty="0">
                <a:solidFill>
                  <a:srgbClr val="000000"/>
                </a:solidFill>
              </a:rPr>
              <a:t>Source: NC BRFSS Core and Healthy Days Modules, 2024 </a:t>
            </a:r>
            <a:r>
              <a:rPr lang="en-US" sz="900" dirty="0">
                <a:solidFill>
                  <a:srgbClr val="000000"/>
                </a:solidFill>
                <a:hlinkClick r:id="rId5"/>
              </a:rPr>
              <a:t>https://schs.dph.ncdhhs.gov/data/brfss/2024/nc/all/topics.htm</a:t>
            </a:r>
            <a:r>
              <a:rPr lang="en-US" sz="900" dirty="0">
                <a:solidFill>
                  <a:srgbClr val="000000"/>
                </a:solidFill>
              </a:rPr>
              <a:t> </a:t>
            </a:r>
          </a:p>
          <a:p>
            <a:r>
              <a:rPr lang="en-US" sz="900" dirty="0">
                <a:solidFill>
                  <a:srgbClr val="000000"/>
                </a:solidFill>
              </a:rPr>
              <a:t>Analysis by the DPH Injury Epidemiology, Surveillance, and Informatics Unit</a:t>
            </a:r>
            <a:endParaRPr lang="en-US" sz="900" dirty="0">
              <a:cs typeface="Arial" panose="020B0604020202020204" pitchFamily="34" charset="0"/>
            </a:endParaRPr>
          </a:p>
        </p:txBody>
      </p:sp>
      <p:sp>
        <p:nvSpPr>
          <p:cNvPr id="12" name="TextBox 11">
            <a:extLst>
              <a:ext uri="{FF2B5EF4-FFF2-40B4-BE49-F238E27FC236}">
                <a16:creationId xmlns:a16="http://schemas.microsoft.com/office/drawing/2014/main" id="{7701AD78-24E3-D3E9-30E3-72E54D8F1D26}"/>
              </a:ext>
            </a:extLst>
          </p:cNvPr>
          <p:cNvSpPr txBox="1"/>
          <p:nvPr/>
        </p:nvSpPr>
        <p:spPr>
          <a:xfrm>
            <a:off x="1402815" y="4349318"/>
            <a:ext cx="1364401" cy="369781"/>
          </a:xfrm>
          <a:prstGeom prst="rect">
            <a:avLst/>
          </a:prstGeom>
          <a:noFill/>
        </p:spPr>
        <p:txBody>
          <a:bodyPr wrap="square" rtlCol="0">
            <a:spAutoFit/>
          </a:bodyPr>
          <a:lstStyle/>
          <a:p>
            <a:pPr marL="0" marR="0" lvl="0" indent="0" algn="ctr" defTabSz="457200" rtl="0" eaLnBrk="1" fontAlgn="auto" latinLnBrk="0" hangingPunct="1">
              <a:lnSpc>
                <a:spcPct val="75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Arial"/>
                <a:ea typeface="+mn-ea"/>
                <a:cs typeface="+mn-cs"/>
              </a:rPr>
              <a:t>of NC adults surveyed</a:t>
            </a:r>
          </a:p>
        </p:txBody>
      </p:sp>
      <p:sp>
        <p:nvSpPr>
          <p:cNvPr id="13" name="TextBox 12">
            <a:extLst>
              <a:ext uri="{FF2B5EF4-FFF2-40B4-BE49-F238E27FC236}">
                <a16:creationId xmlns:a16="http://schemas.microsoft.com/office/drawing/2014/main" id="{73EDD6A2-A3DE-F60D-A6A4-499E030D5FC2}"/>
              </a:ext>
            </a:extLst>
          </p:cNvPr>
          <p:cNvSpPr txBox="1"/>
          <p:nvPr/>
        </p:nvSpPr>
        <p:spPr>
          <a:xfrm>
            <a:off x="1402815" y="3638730"/>
            <a:ext cx="1414801" cy="83099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chemeClr val="accent3"/>
                </a:solidFill>
                <a:effectLst/>
                <a:uLnTx/>
                <a:uFillTx/>
                <a:latin typeface="Arial Narrow" panose="020B0606020202030204" pitchFamily="34" charset="0"/>
              </a:rPr>
              <a:t>1</a:t>
            </a:r>
            <a:r>
              <a:rPr lang="en-US" sz="4800" b="1" dirty="0">
                <a:solidFill>
                  <a:schemeClr val="accent3"/>
                </a:solidFill>
                <a:latin typeface="Arial Narrow" panose="020B0606020202030204" pitchFamily="34" charset="0"/>
              </a:rPr>
              <a:t>5</a:t>
            </a:r>
            <a:r>
              <a:rPr kumimoji="0" lang="en-US" sz="4800" b="1" i="0" u="none" strike="noStrike" kern="1200" cap="none" spc="0" normalizeH="0" baseline="0" noProof="0" dirty="0">
                <a:ln>
                  <a:noFill/>
                </a:ln>
                <a:solidFill>
                  <a:schemeClr val="accent3"/>
                </a:solidFill>
                <a:effectLst/>
                <a:uLnTx/>
                <a:uFillTx/>
                <a:latin typeface="Arial Narrow" panose="020B0606020202030204" pitchFamily="34" charset="0"/>
              </a:rPr>
              <a:t>%</a:t>
            </a:r>
          </a:p>
        </p:txBody>
      </p:sp>
      <p:sp>
        <p:nvSpPr>
          <p:cNvPr id="14" name="TextBox 13">
            <a:extLst>
              <a:ext uri="{FF2B5EF4-FFF2-40B4-BE49-F238E27FC236}">
                <a16:creationId xmlns:a16="http://schemas.microsoft.com/office/drawing/2014/main" id="{4597859A-15B2-221C-6C82-3545F038B9B2}"/>
              </a:ext>
            </a:extLst>
          </p:cNvPr>
          <p:cNvSpPr txBox="1"/>
          <p:nvPr/>
        </p:nvSpPr>
        <p:spPr>
          <a:xfrm>
            <a:off x="4962256" y="4370435"/>
            <a:ext cx="1364401" cy="369781"/>
          </a:xfrm>
          <a:prstGeom prst="rect">
            <a:avLst/>
          </a:prstGeom>
          <a:noFill/>
        </p:spPr>
        <p:txBody>
          <a:bodyPr wrap="square" rtlCol="0">
            <a:spAutoFit/>
          </a:bodyPr>
          <a:lstStyle/>
          <a:p>
            <a:pPr marL="0" marR="0" lvl="0" indent="0" algn="ctr" defTabSz="457200" rtl="0" eaLnBrk="1" fontAlgn="auto" latinLnBrk="0" hangingPunct="1">
              <a:lnSpc>
                <a:spcPct val="75000"/>
              </a:lnSpc>
              <a:spcBef>
                <a:spcPts val="0"/>
              </a:spcBef>
              <a:spcAft>
                <a:spcPts val="0"/>
              </a:spcAft>
              <a:buClrTx/>
              <a:buSzTx/>
              <a:buFontTx/>
              <a:buNone/>
              <a:tabLst/>
              <a:defRPr/>
            </a:pPr>
            <a:r>
              <a:rPr lang="en-US" sz="1200" b="1" dirty="0">
                <a:solidFill>
                  <a:prstClr val="black"/>
                </a:solidFill>
                <a:latin typeface="Arial"/>
              </a:rPr>
              <a:t>of NC adults surveyed</a:t>
            </a:r>
            <a:endParaRPr kumimoji="0" lang="en-US" sz="1200" b="1" i="0" u="none" strike="noStrike" kern="1200" cap="none" spc="0" normalizeH="0" baseline="0" noProof="0" dirty="0">
              <a:ln>
                <a:noFill/>
              </a:ln>
              <a:solidFill>
                <a:prstClr val="black"/>
              </a:solidFill>
              <a:effectLst/>
              <a:uLnTx/>
              <a:uFillTx/>
              <a:latin typeface="Arial"/>
              <a:ea typeface="+mn-ea"/>
              <a:cs typeface="+mn-cs"/>
            </a:endParaRPr>
          </a:p>
        </p:txBody>
      </p:sp>
      <p:sp>
        <p:nvSpPr>
          <p:cNvPr id="15" name="TextBox 14">
            <a:extLst>
              <a:ext uri="{FF2B5EF4-FFF2-40B4-BE49-F238E27FC236}">
                <a16:creationId xmlns:a16="http://schemas.microsoft.com/office/drawing/2014/main" id="{899E7A4D-DAD4-57AE-8DA7-43411D2203C3}"/>
              </a:ext>
            </a:extLst>
          </p:cNvPr>
          <p:cNvSpPr txBox="1"/>
          <p:nvPr/>
        </p:nvSpPr>
        <p:spPr>
          <a:xfrm>
            <a:off x="4937057" y="3697830"/>
            <a:ext cx="1414801" cy="83099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4800" b="1" dirty="0">
                <a:solidFill>
                  <a:schemeClr val="accent3"/>
                </a:solidFill>
                <a:latin typeface="Arial Narrow" panose="020B0606020202030204" pitchFamily="34" charset="0"/>
              </a:rPr>
              <a:t>16</a:t>
            </a:r>
            <a:r>
              <a:rPr kumimoji="0" lang="en-US" sz="4800" b="1" i="0" u="none" strike="noStrike" kern="1200" cap="none" spc="0" normalizeH="0" baseline="0" noProof="0" dirty="0">
                <a:ln>
                  <a:noFill/>
                </a:ln>
                <a:solidFill>
                  <a:schemeClr val="accent3"/>
                </a:solidFill>
                <a:effectLst/>
                <a:uLnTx/>
                <a:uFillTx/>
                <a:latin typeface="Arial Narrow" panose="020B0606020202030204" pitchFamily="34" charset="0"/>
              </a:rPr>
              <a:t>%</a:t>
            </a:r>
          </a:p>
        </p:txBody>
      </p:sp>
    </p:spTree>
    <p:extLst>
      <p:ext uri="{BB962C8B-B14F-4D97-AF65-F5344CB8AC3E}">
        <p14:creationId xmlns:p14="http://schemas.microsoft.com/office/powerpoint/2010/main" val="150364585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hart 5">
            <a:extLst>
              <a:ext uri="{FF2B5EF4-FFF2-40B4-BE49-F238E27FC236}">
                <a16:creationId xmlns:a16="http://schemas.microsoft.com/office/drawing/2014/main" id="{1EB238F1-D888-9B3C-3789-EB7ECFED6393}"/>
              </a:ext>
            </a:extLst>
          </p:cNvPr>
          <p:cNvGraphicFramePr>
            <a:graphicFrameLocks/>
          </p:cNvGraphicFramePr>
          <p:nvPr>
            <p:extLst>
              <p:ext uri="{D42A27DB-BD31-4B8C-83A1-F6EECF244321}">
                <p14:modId xmlns:p14="http://schemas.microsoft.com/office/powerpoint/2010/main" val="3338206835"/>
              </p:ext>
            </p:extLst>
          </p:nvPr>
        </p:nvGraphicFramePr>
        <p:xfrm>
          <a:off x="-206610" y="2684476"/>
          <a:ext cx="3183472" cy="311676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0" name="Chart 9">
            <a:extLst>
              <a:ext uri="{FF2B5EF4-FFF2-40B4-BE49-F238E27FC236}">
                <a16:creationId xmlns:a16="http://schemas.microsoft.com/office/drawing/2014/main" id="{519801BC-4AB8-3824-C166-BB109354BCED}"/>
              </a:ext>
            </a:extLst>
          </p:cNvPr>
          <p:cNvGraphicFramePr>
            <a:graphicFrameLocks/>
          </p:cNvGraphicFramePr>
          <p:nvPr>
            <p:extLst>
              <p:ext uri="{D42A27DB-BD31-4B8C-83A1-F6EECF244321}">
                <p14:modId xmlns:p14="http://schemas.microsoft.com/office/powerpoint/2010/main" val="1301047057"/>
              </p:ext>
            </p:extLst>
          </p:nvPr>
        </p:nvGraphicFramePr>
        <p:xfrm>
          <a:off x="2339216" y="2128626"/>
          <a:ext cx="3292971" cy="3210772"/>
        </p:xfrm>
        <a:graphic>
          <a:graphicData uri="http://schemas.openxmlformats.org/drawingml/2006/chart">
            <c:chart xmlns:c="http://schemas.openxmlformats.org/drawingml/2006/chart" xmlns:r="http://schemas.openxmlformats.org/officeDocument/2006/relationships" r:id="rId4"/>
          </a:graphicData>
        </a:graphic>
      </p:graphicFrame>
      <p:sp>
        <p:nvSpPr>
          <p:cNvPr id="4" name="Slide Number Placeholder 3">
            <a:extLst>
              <a:ext uri="{FF2B5EF4-FFF2-40B4-BE49-F238E27FC236}">
                <a16:creationId xmlns:a16="http://schemas.microsoft.com/office/drawing/2014/main" id="{747D203A-8FE4-BDC5-6016-8FA4A3B6D4DD}"/>
              </a:ext>
            </a:extLst>
          </p:cNvPr>
          <p:cNvSpPr>
            <a:spLocks noGrp="1"/>
          </p:cNvSpPr>
          <p:nvPr>
            <p:ph type="sldNum" sz="quarter" idx="14"/>
          </p:nvPr>
        </p:nvSpPr>
        <p:spPr/>
        <p:txBody>
          <a:bodyPr/>
          <a:lstStyle/>
          <a:p>
            <a:fld id="{11F27F3A-B3E9-41ED-AF8F-A365F10BB65F}" type="slidenum">
              <a:rPr lang="en-US" smtClean="0"/>
              <a:pPr/>
              <a:t>38</a:t>
            </a:fld>
            <a:endParaRPr lang="en-US" dirty="0"/>
          </a:p>
        </p:txBody>
      </p:sp>
      <p:sp>
        <p:nvSpPr>
          <p:cNvPr id="7" name="Title 4">
            <a:extLst>
              <a:ext uri="{FF2B5EF4-FFF2-40B4-BE49-F238E27FC236}">
                <a16:creationId xmlns:a16="http://schemas.microsoft.com/office/drawing/2014/main" id="{900F36BF-50F8-A78D-3AAB-95061A9C296B}"/>
              </a:ext>
            </a:extLst>
          </p:cNvPr>
          <p:cNvSpPr>
            <a:spLocks noGrp="1"/>
          </p:cNvSpPr>
          <p:nvPr>
            <p:ph type="title"/>
          </p:nvPr>
        </p:nvSpPr>
        <p:spPr>
          <a:xfrm>
            <a:off x="274320" y="378371"/>
            <a:ext cx="7760819" cy="1030014"/>
          </a:xfrm>
        </p:spPr>
        <p:txBody>
          <a:bodyPr/>
          <a:lstStyle/>
          <a:p>
            <a:r>
              <a:rPr lang="en-US" sz="3200" dirty="0">
                <a:solidFill>
                  <a:schemeClr val="accent1"/>
                </a:solidFill>
              </a:rPr>
              <a:t>More than 1/4 of NC adults reported </a:t>
            </a:r>
            <a:r>
              <a:rPr lang="en-US" sz="3200" dirty="0">
                <a:solidFill>
                  <a:srgbClr val="7A2A83"/>
                </a:solidFill>
              </a:rPr>
              <a:t>feeling lonely</a:t>
            </a:r>
          </a:p>
        </p:txBody>
      </p:sp>
      <p:sp>
        <p:nvSpPr>
          <p:cNvPr id="3" name="TextBox 1">
            <a:extLst>
              <a:ext uri="{FF2B5EF4-FFF2-40B4-BE49-F238E27FC236}">
                <a16:creationId xmlns:a16="http://schemas.microsoft.com/office/drawing/2014/main" id="{4DC11EC6-7961-F4B9-8731-727B051153BE}"/>
              </a:ext>
            </a:extLst>
          </p:cNvPr>
          <p:cNvSpPr txBox="1"/>
          <p:nvPr/>
        </p:nvSpPr>
        <p:spPr>
          <a:xfrm>
            <a:off x="286081" y="5990093"/>
            <a:ext cx="8953500" cy="632708"/>
          </a:xfrm>
          <a:prstGeom prst="rect">
            <a:avLst/>
          </a:prstGeom>
          <a:ln>
            <a:noFill/>
          </a:ln>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900" b="0" i="0" u="none" strike="noStrike" dirty="0">
                <a:solidFill>
                  <a:srgbClr val="000000"/>
                </a:solidFill>
                <a:effectLst/>
              </a:rPr>
              <a:t>Limited to NC Residents</a:t>
            </a:r>
            <a:br>
              <a:rPr lang="en-US" sz="900" b="0" i="0" u="none" strike="noStrike" dirty="0">
                <a:solidFill>
                  <a:srgbClr val="000000"/>
                </a:solidFill>
                <a:effectLst/>
              </a:rPr>
            </a:br>
            <a:r>
              <a:rPr lang="en-US" sz="900" b="0" i="0" u="none" strike="noStrike" dirty="0">
                <a:solidFill>
                  <a:srgbClr val="000000"/>
                </a:solidFill>
                <a:effectLst/>
              </a:rPr>
              <a:t>Source: NC BRFSS Social Determinants of Health and Health Equity Module, 2024 </a:t>
            </a:r>
            <a:r>
              <a:rPr lang="en-US" sz="900" b="0" i="0" u="none" strike="noStrike" dirty="0">
                <a:solidFill>
                  <a:srgbClr val="000000"/>
                </a:solidFill>
                <a:effectLst/>
                <a:hlinkClick r:id="rId5"/>
              </a:rPr>
              <a:t>https://schs.dph.ncdhhs.gov/data/brfss/2024/nc/all/topics.htm</a:t>
            </a:r>
            <a:endParaRPr lang="en-US" sz="900" b="0" i="0" u="none" strike="noStrike" dirty="0">
              <a:solidFill>
                <a:srgbClr val="000000"/>
              </a:solidFill>
              <a:effectLst/>
            </a:endParaRPr>
          </a:p>
          <a:p>
            <a:r>
              <a:rPr lang="en-US" sz="900" baseline="30000" dirty="0">
                <a:solidFill>
                  <a:srgbClr val="000000"/>
                </a:solidFill>
              </a:rPr>
              <a:t>1</a:t>
            </a:r>
            <a:r>
              <a:rPr lang="en-US" sz="900" dirty="0">
                <a:solidFill>
                  <a:srgbClr val="000000"/>
                </a:solidFill>
              </a:rPr>
              <a:t>Social Bridging NC, </a:t>
            </a:r>
            <a:r>
              <a:rPr lang="en-US" sz="900" dirty="0">
                <a:solidFill>
                  <a:srgbClr val="000000"/>
                </a:solidFill>
                <a:hlinkClick r:id="rId6"/>
              </a:rPr>
              <a:t>https://socialbridgingnc.org/social-isolation</a:t>
            </a:r>
            <a:br>
              <a:rPr lang="en-US" sz="900" b="0" i="0" u="none" strike="noStrike" dirty="0">
                <a:solidFill>
                  <a:srgbClr val="000000"/>
                </a:solidFill>
                <a:effectLst/>
              </a:rPr>
            </a:br>
            <a:r>
              <a:rPr lang="en-US" sz="900" b="0" i="0" u="none" strike="noStrike" dirty="0">
                <a:solidFill>
                  <a:srgbClr val="000000"/>
                </a:solidFill>
                <a:effectLst/>
              </a:rPr>
              <a:t>Analysis by the DPH Injury Epidemiology, Surveillance, and Informatics Unit</a:t>
            </a:r>
            <a:r>
              <a:rPr lang="en-US" sz="900" dirty="0"/>
              <a:t> </a:t>
            </a:r>
            <a:endParaRPr lang="en-US" sz="900" dirty="0">
              <a:cs typeface="Arial" panose="020B0604020202020204" pitchFamily="34" charset="0"/>
            </a:endParaRPr>
          </a:p>
        </p:txBody>
      </p:sp>
      <p:sp>
        <p:nvSpPr>
          <p:cNvPr id="11" name="TextBox 10">
            <a:extLst>
              <a:ext uri="{FF2B5EF4-FFF2-40B4-BE49-F238E27FC236}">
                <a16:creationId xmlns:a16="http://schemas.microsoft.com/office/drawing/2014/main" id="{09EEB25F-A733-329A-F4E2-87944A338B63}"/>
              </a:ext>
            </a:extLst>
          </p:cNvPr>
          <p:cNvSpPr txBox="1"/>
          <p:nvPr/>
        </p:nvSpPr>
        <p:spPr>
          <a:xfrm>
            <a:off x="713871" y="3959832"/>
            <a:ext cx="1414801" cy="83099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chemeClr val="accent2"/>
                </a:solidFill>
                <a:effectLst/>
                <a:uLnTx/>
                <a:uFillTx/>
                <a:latin typeface="Arial Narrow" panose="020B0606020202030204" pitchFamily="34" charset="0"/>
              </a:rPr>
              <a:t>5%</a:t>
            </a:r>
          </a:p>
        </p:txBody>
      </p:sp>
      <p:sp>
        <p:nvSpPr>
          <p:cNvPr id="16" name="TextBox 15">
            <a:extLst>
              <a:ext uri="{FF2B5EF4-FFF2-40B4-BE49-F238E27FC236}">
                <a16:creationId xmlns:a16="http://schemas.microsoft.com/office/drawing/2014/main" id="{0A02E7DF-1EB6-E30D-C2C4-5E68EEBD463E}"/>
              </a:ext>
            </a:extLst>
          </p:cNvPr>
          <p:cNvSpPr txBox="1"/>
          <p:nvPr/>
        </p:nvSpPr>
        <p:spPr>
          <a:xfrm>
            <a:off x="700116" y="4658799"/>
            <a:ext cx="1364401" cy="369781"/>
          </a:xfrm>
          <a:prstGeom prst="rect">
            <a:avLst/>
          </a:prstGeom>
          <a:noFill/>
        </p:spPr>
        <p:txBody>
          <a:bodyPr wrap="square" rtlCol="0">
            <a:spAutoFit/>
          </a:bodyPr>
          <a:lstStyle/>
          <a:p>
            <a:pPr marL="0" marR="0" lvl="0" indent="0" algn="ctr" defTabSz="457200" rtl="0" eaLnBrk="1" fontAlgn="auto" latinLnBrk="0" hangingPunct="1">
              <a:lnSpc>
                <a:spcPct val="75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Arial"/>
                <a:ea typeface="+mn-ea"/>
                <a:cs typeface="+mn-cs"/>
              </a:rPr>
              <a:t>of NC adults surveyed</a:t>
            </a:r>
          </a:p>
        </p:txBody>
      </p:sp>
      <p:sp>
        <p:nvSpPr>
          <p:cNvPr id="17" name="TextBox 16">
            <a:extLst>
              <a:ext uri="{FF2B5EF4-FFF2-40B4-BE49-F238E27FC236}">
                <a16:creationId xmlns:a16="http://schemas.microsoft.com/office/drawing/2014/main" id="{15C60AAF-01B8-1BF2-8E62-CF5F0FAABE32}"/>
              </a:ext>
            </a:extLst>
          </p:cNvPr>
          <p:cNvSpPr txBox="1"/>
          <p:nvPr/>
        </p:nvSpPr>
        <p:spPr>
          <a:xfrm>
            <a:off x="3416340" y="3446915"/>
            <a:ext cx="1414801" cy="83099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schemeClr val="accent2"/>
                </a:solidFill>
                <a:effectLst/>
                <a:uLnTx/>
                <a:uFillTx/>
                <a:latin typeface="Arial Narrow" panose="020B0606020202030204" pitchFamily="34" charset="0"/>
              </a:rPr>
              <a:t>10%</a:t>
            </a:r>
          </a:p>
        </p:txBody>
      </p:sp>
      <p:sp>
        <p:nvSpPr>
          <p:cNvPr id="18" name="TextBox 17">
            <a:extLst>
              <a:ext uri="{FF2B5EF4-FFF2-40B4-BE49-F238E27FC236}">
                <a16:creationId xmlns:a16="http://schemas.microsoft.com/office/drawing/2014/main" id="{1FBD5696-AE0D-0C53-A3C1-076B11A45D3C}"/>
              </a:ext>
            </a:extLst>
          </p:cNvPr>
          <p:cNvSpPr txBox="1"/>
          <p:nvPr/>
        </p:nvSpPr>
        <p:spPr>
          <a:xfrm>
            <a:off x="3402585" y="4145882"/>
            <a:ext cx="1364401" cy="369781"/>
          </a:xfrm>
          <a:prstGeom prst="rect">
            <a:avLst/>
          </a:prstGeom>
          <a:noFill/>
        </p:spPr>
        <p:txBody>
          <a:bodyPr wrap="square" rtlCol="0">
            <a:spAutoFit/>
          </a:bodyPr>
          <a:lstStyle/>
          <a:p>
            <a:pPr marL="0" marR="0" lvl="0" indent="0" algn="ctr" defTabSz="457200" rtl="0" eaLnBrk="1" fontAlgn="auto" latinLnBrk="0" hangingPunct="1">
              <a:lnSpc>
                <a:spcPct val="75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Arial"/>
                <a:ea typeface="+mn-ea"/>
                <a:cs typeface="+mn-cs"/>
              </a:rPr>
              <a:t>of NC adults surveyed</a:t>
            </a:r>
          </a:p>
        </p:txBody>
      </p:sp>
      <p:sp>
        <p:nvSpPr>
          <p:cNvPr id="9" name="Title 1">
            <a:extLst>
              <a:ext uri="{FF2B5EF4-FFF2-40B4-BE49-F238E27FC236}">
                <a16:creationId xmlns:a16="http://schemas.microsoft.com/office/drawing/2014/main" id="{DA293341-BC37-AEDB-5C81-C7AEF538F96E}"/>
              </a:ext>
            </a:extLst>
          </p:cNvPr>
          <p:cNvSpPr txBox="1">
            <a:spLocks/>
          </p:cNvSpPr>
          <p:nvPr/>
        </p:nvSpPr>
        <p:spPr>
          <a:xfrm>
            <a:off x="274320" y="1408385"/>
            <a:ext cx="7825445" cy="720241"/>
          </a:xfrm>
          <a:prstGeom prst="rect">
            <a:avLst/>
          </a:prstGeom>
        </p:spPr>
        <p:txBody>
          <a:bodyPr vert="horz" lIns="91440" tIns="45720" rIns="91440" bIns="45720" rtlCol="0" anchor="t">
            <a:noAutofit/>
          </a:bodyPr>
          <a:lstStyle>
            <a:lvl1pPr algn="l" defTabSz="514350" rtl="0" eaLnBrk="1" latinLnBrk="0" hangingPunct="1">
              <a:lnSpc>
                <a:spcPct val="90000"/>
              </a:lnSpc>
              <a:spcBef>
                <a:spcPct val="0"/>
              </a:spcBef>
              <a:buNone/>
              <a:defRPr sz="2400" b="1" i="0" kern="1200" baseline="0">
                <a:solidFill>
                  <a:srgbClr val="5C93D5"/>
                </a:solidFill>
                <a:latin typeface="Arial" panose="020B0604020202020204" pitchFamily="34" charset="0"/>
                <a:ea typeface="Arial" panose="020B0604020202020204" pitchFamily="34" charset="0"/>
                <a:cs typeface="Arial" panose="020B0604020202020204" pitchFamily="34" charset="0"/>
              </a:defRPr>
            </a:lvl1pPr>
          </a:lstStyle>
          <a:p>
            <a:r>
              <a:rPr lang="en-US" sz="1600" dirty="0">
                <a:solidFill>
                  <a:srgbClr val="17375E"/>
                </a:solidFill>
              </a:rPr>
              <a:t>Social isolation and loneliness can have debilitating effects on a person’s health. It is also associated with depression, anxiety, cognitive decline, and other mental, emotional, or psychological conditions.</a:t>
            </a:r>
            <a:r>
              <a:rPr lang="en-US" sz="1600" baseline="30000" dirty="0">
                <a:solidFill>
                  <a:srgbClr val="17375E"/>
                </a:solidFill>
              </a:rPr>
              <a:t>1</a:t>
            </a:r>
            <a:endParaRPr lang="en-US" sz="3000" baseline="30000" dirty="0">
              <a:solidFill>
                <a:srgbClr val="17375E"/>
              </a:solidFill>
            </a:endParaRPr>
          </a:p>
        </p:txBody>
      </p:sp>
      <p:graphicFrame>
        <p:nvGraphicFramePr>
          <p:cNvPr id="12" name="Chart 11">
            <a:extLst>
              <a:ext uri="{FF2B5EF4-FFF2-40B4-BE49-F238E27FC236}">
                <a16:creationId xmlns:a16="http://schemas.microsoft.com/office/drawing/2014/main" id="{6D81B344-2870-12F7-3FC6-1CD7063068B3}"/>
              </a:ext>
            </a:extLst>
          </p:cNvPr>
          <p:cNvGraphicFramePr>
            <a:graphicFrameLocks/>
          </p:cNvGraphicFramePr>
          <p:nvPr>
            <p:extLst>
              <p:ext uri="{D42A27DB-BD31-4B8C-83A1-F6EECF244321}">
                <p14:modId xmlns:p14="http://schemas.microsoft.com/office/powerpoint/2010/main" val="4140601796"/>
              </p:ext>
            </p:extLst>
          </p:nvPr>
        </p:nvGraphicFramePr>
        <p:xfrm>
          <a:off x="5618432" y="2511005"/>
          <a:ext cx="2948586" cy="3463708"/>
        </p:xfrm>
        <a:graphic>
          <a:graphicData uri="http://schemas.openxmlformats.org/drawingml/2006/chart">
            <c:chart xmlns:c="http://schemas.openxmlformats.org/drawingml/2006/chart" xmlns:r="http://schemas.openxmlformats.org/officeDocument/2006/relationships" r:id="rId7"/>
          </a:graphicData>
        </a:graphic>
      </p:graphicFrame>
      <p:sp>
        <p:nvSpPr>
          <p:cNvPr id="21" name="TextBox 20">
            <a:extLst>
              <a:ext uri="{FF2B5EF4-FFF2-40B4-BE49-F238E27FC236}">
                <a16:creationId xmlns:a16="http://schemas.microsoft.com/office/drawing/2014/main" id="{E6D23327-BFED-8E2B-EB43-75D8AED3DEA1}"/>
              </a:ext>
            </a:extLst>
          </p:cNvPr>
          <p:cNvSpPr txBox="1"/>
          <p:nvPr/>
        </p:nvSpPr>
        <p:spPr>
          <a:xfrm>
            <a:off x="6294501" y="4037869"/>
            <a:ext cx="1414801" cy="83099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4800" b="1" dirty="0">
                <a:solidFill>
                  <a:schemeClr val="accent2"/>
                </a:solidFill>
                <a:latin typeface="Arial Narrow" panose="020B0606020202030204" pitchFamily="34" charset="0"/>
              </a:rPr>
              <a:t>28</a:t>
            </a:r>
            <a:r>
              <a:rPr kumimoji="0" lang="en-US" sz="4800" b="1" i="0" u="none" strike="noStrike" kern="1200" cap="none" spc="0" normalizeH="0" baseline="0" noProof="0" dirty="0">
                <a:ln>
                  <a:noFill/>
                </a:ln>
                <a:solidFill>
                  <a:schemeClr val="accent2"/>
                </a:solidFill>
                <a:effectLst/>
                <a:uLnTx/>
                <a:uFillTx/>
                <a:latin typeface="Arial Narrow" panose="020B0606020202030204" pitchFamily="34" charset="0"/>
              </a:rPr>
              <a:t>%</a:t>
            </a:r>
          </a:p>
        </p:txBody>
      </p:sp>
      <p:sp>
        <p:nvSpPr>
          <p:cNvPr id="22" name="TextBox 21">
            <a:extLst>
              <a:ext uri="{FF2B5EF4-FFF2-40B4-BE49-F238E27FC236}">
                <a16:creationId xmlns:a16="http://schemas.microsoft.com/office/drawing/2014/main" id="{B540E578-A81F-A325-2874-E15A3E8F2BF2}"/>
              </a:ext>
            </a:extLst>
          </p:cNvPr>
          <p:cNvSpPr txBox="1"/>
          <p:nvPr/>
        </p:nvSpPr>
        <p:spPr>
          <a:xfrm>
            <a:off x="6280746" y="4736836"/>
            <a:ext cx="1364401" cy="369781"/>
          </a:xfrm>
          <a:prstGeom prst="rect">
            <a:avLst/>
          </a:prstGeom>
          <a:noFill/>
        </p:spPr>
        <p:txBody>
          <a:bodyPr wrap="square" rtlCol="0">
            <a:spAutoFit/>
          </a:bodyPr>
          <a:lstStyle/>
          <a:p>
            <a:pPr marL="0" marR="0" lvl="0" indent="0" algn="ctr" defTabSz="457200" rtl="0" eaLnBrk="1" fontAlgn="auto" latinLnBrk="0" hangingPunct="1">
              <a:lnSpc>
                <a:spcPct val="75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solidFill>
                <a:effectLst/>
                <a:uLnTx/>
                <a:uFillTx/>
                <a:latin typeface="Arial"/>
                <a:ea typeface="+mn-ea"/>
                <a:cs typeface="+mn-cs"/>
              </a:rPr>
              <a:t>of NC adults surveyed</a:t>
            </a:r>
          </a:p>
        </p:txBody>
      </p:sp>
    </p:spTree>
    <p:extLst>
      <p:ext uri="{BB962C8B-B14F-4D97-AF65-F5344CB8AC3E}">
        <p14:creationId xmlns:p14="http://schemas.microsoft.com/office/powerpoint/2010/main" val="214035717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3C1F87F-CCBC-93B7-1A91-A5191BD8509F}"/>
              </a:ext>
            </a:extLst>
          </p:cNvPr>
          <p:cNvSpPr>
            <a:spLocks noGrp="1"/>
          </p:cNvSpPr>
          <p:nvPr>
            <p:ph type="body" sz="quarter" idx="10"/>
          </p:nvPr>
        </p:nvSpPr>
        <p:spPr>
          <a:xfrm>
            <a:off x="1327869" y="6183651"/>
            <a:ext cx="7537836" cy="554876"/>
          </a:xfrm>
        </p:spPr>
        <p:txBody>
          <a:bodyPr/>
          <a:lstStyle/>
          <a:p>
            <a:pPr marL="0" indent="0">
              <a:buNone/>
            </a:pPr>
            <a:r>
              <a:rPr lang="en-US" sz="900" b="0" i="0" u="none" strike="noStrike" dirty="0">
                <a:solidFill>
                  <a:srgbClr val="000000"/>
                </a:solidFill>
                <a:effectLst/>
              </a:rPr>
              <a:t>Source: </a:t>
            </a:r>
            <a:r>
              <a:rPr lang="en-US" sz="900" b="0" i="0" u="none" strike="noStrike" dirty="0">
                <a:solidFill>
                  <a:srgbClr val="000000"/>
                </a:solidFill>
                <a:latin typeface="Arial" panose="020B0604020202020204" pitchFamily="34" charset="0"/>
                <a:cs typeface="Arial" panose="020B0604020202020204" pitchFamily="34" charset="0"/>
              </a:rPr>
              <a:t>North Carolina Department of </a:t>
            </a:r>
            <a:r>
              <a:rPr lang="en-US" sz="900" b="0" i="0" dirty="0">
                <a:solidFill>
                  <a:srgbClr val="000000"/>
                </a:solidFill>
                <a:latin typeface="Arial" panose="020B0604020202020204" pitchFamily="34" charset="0"/>
                <a:cs typeface="Arial" panose="020B0604020202020204" pitchFamily="34" charset="0"/>
              </a:rPr>
              <a:t>Public Instruction</a:t>
            </a:r>
            <a:r>
              <a:rPr lang="en-US" sz="900" i="0" dirty="0">
                <a:solidFill>
                  <a:srgbClr val="000000"/>
                </a:solidFill>
                <a:latin typeface="Arial" panose="020B0604020202020204" pitchFamily="34" charset="0"/>
                <a:cs typeface="Arial" panose="020B0604020202020204" pitchFamily="34" charset="0"/>
              </a:rPr>
              <a:t>, </a:t>
            </a:r>
            <a:r>
              <a:rPr lang="en-US" sz="900" b="0" i="0" u="none" strike="noStrike" dirty="0">
                <a:solidFill>
                  <a:srgbClr val="000000"/>
                </a:solidFill>
                <a:latin typeface="Arial" panose="020B0604020202020204" pitchFamily="34" charset="0"/>
                <a:cs typeface="Arial" panose="020B0604020202020204" pitchFamily="34" charset="0"/>
              </a:rPr>
              <a:t>Youth Risk Behavior Survey</a:t>
            </a:r>
            <a:r>
              <a:rPr lang="en-US" sz="900" b="0" i="0" u="none" strike="noStrike" dirty="0">
                <a:solidFill>
                  <a:srgbClr val="000000"/>
                </a:solidFill>
                <a:effectLst/>
              </a:rPr>
              <a:t>, 202</a:t>
            </a:r>
            <a:r>
              <a:rPr lang="en-US" sz="900" b="0" dirty="0">
                <a:solidFill>
                  <a:srgbClr val="000000"/>
                </a:solidFill>
              </a:rPr>
              <a:t>5</a:t>
            </a:r>
            <a:r>
              <a:rPr lang="en-US" sz="900" b="0" i="0" u="none" strike="noStrike" dirty="0">
                <a:solidFill>
                  <a:srgbClr val="000000"/>
                </a:solidFill>
                <a:effectLst/>
              </a:rPr>
              <a:t> </a:t>
            </a:r>
            <a:r>
              <a:rPr lang="en-US" sz="900" b="0" i="0" u="none" strike="noStrike" dirty="0">
                <a:solidFill>
                  <a:srgbClr val="000000"/>
                </a:solidFill>
                <a:effectLst/>
                <a:hlinkClick r:id="rId3"/>
              </a:rPr>
              <a:t>https://www.dpi.nc.gov/districts-schools/classroom-resources/academic-standards/programs-and-initiatives/nc-healthy-schools/nc-healthy-schools-data</a:t>
            </a:r>
            <a:br>
              <a:rPr lang="en-US" sz="900" b="0" i="0" u="none" strike="noStrike" dirty="0">
                <a:solidFill>
                  <a:srgbClr val="000000"/>
                </a:solidFill>
                <a:effectLst/>
              </a:rPr>
            </a:br>
            <a:r>
              <a:rPr lang="en-US" sz="900" b="0" i="0" u="none" strike="noStrike" dirty="0">
                <a:solidFill>
                  <a:srgbClr val="000000"/>
                </a:solidFill>
                <a:effectLst/>
              </a:rPr>
              <a:t>Analysis by the DPH Injury Epidemiology, Surveillance, and Informatics Unit</a:t>
            </a:r>
            <a:endParaRPr lang="en-US" i="0" dirty="0"/>
          </a:p>
        </p:txBody>
      </p:sp>
      <p:sp>
        <p:nvSpPr>
          <p:cNvPr id="4" name="Slide Number Placeholder 3">
            <a:extLst>
              <a:ext uri="{FF2B5EF4-FFF2-40B4-BE49-F238E27FC236}">
                <a16:creationId xmlns:a16="http://schemas.microsoft.com/office/drawing/2014/main" id="{8D21BB75-3614-EB43-2B50-9697306629D7}"/>
              </a:ext>
            </a:extLst>
          </p:cNvPr>
          <p:cNvSpPr>
            <a:spLocks noGrp="1"/>
          </p:cNvSpPr>
          <p:nvPr>
            <p:ph type="sldNum" sz="quarter" idx="14"/>
          </p:nvPr>
        </p:nvSpPr>
        <p:spPr/>
        <p:txBody>
          <a:bodyPr/>
          <a:lstStyle/>
          <a:p>
            <a:fld id="{11F27F3A-B3E9-41ED-AF8F-A365F10BB65F}" type="slidenum">
              <a:rPr lang="en-US" smtClean="0"/>
              <a:pPr/>
              <a:t>39</a:t>
            </a:fld>
            <a:endParaRPr lang="en-US" dirty="0"/>
          </a:p>
        </p:txBody>
      </p:sp>
      <p:sp>
        <p:nvSpPr>
          <p:cNvPr id="5" name="Title 4">
            <a:extLst>
              <a:ext uri="{FF2B5EF4-FFF2-40B4-BE49-F238E27FC236}">
                <a16:creationId xmlns:a16="http://schemas.microsoft.com/office/drawing/2014/main" id="{D6BF39ED-4C35-85B3-7C60-CACB964E46F4}"/>
              </a:ext>
            </a:extLst>
          </p:cNvPr>
          <p:cNvSpPr>
            <a:spLocks noGrp="1"/>
          </p:cNvSpPr>
          <p:nvPr>
            <p:ph type="title"/>
          </p:nvPr>
        </p:nvSpPr>
        <p:spPr>
          <a:xfrm>
            <a:off x="1188720" y="365760"/>
            <a:ext cx="7769300" cy="942100"/>
          </a:xfrm>
        </p:spPr>
        <p:txBody>
          <a:bodyPr/>
          <a:lstStyle/>
          <a:p>
            <a:r>
              <a:rPr lang="en-US" sz="3200" dirty="0">
                <a:solidFill>
                  <a:schemeClr val="accent1"/>
                </a:solidFill>
              </a:rPr>
              <a:t>Nearly a Third of High School Students Felt </a:t>
            </a:r>
            <a:r>
              <a:rPr lang="en-US" sz="3200" dirty="0">
                <a:solidFill>
                  <a:srgbClr val="007889"/>
                </a:solidFill>
              </a:rPr>
              <a:t>Sad or Hopeless</a:t>
            </a:r>
          </a:p>
        </p:txBody>
      </p:sp>
      <p:pic>
        <p:nvPicPr>
          <p:cNvPr id="11" name="Picture 10">
            <a:extLst>
              <a:ext uri="{FF2B5EF4-FFF2-40B4-BE49-F238E27FC236}">
                <a16:creationId xmlns:a16="http://schemas.microsoft.com/office/drawing/2014/main" id="{70D526D5-8EA6-4E17-FCE9-811F9C5AF5FB}"/>
              </a:ext>
            </a:extLst>
          </p:cNvPr>
          <p:cNvPicPr>
            <a:picLocks noChangeAspect="1"/>
          </p:cNvPicPr>
          <p:nvPr/>
        </p:nvPicPr>
        <p:blipFill>
          <a:blip r:embed="rId4"/>
          <a:stretch>
            <a:fillRect/>
          </a:stretch>
        </p:blipFill>
        <p:spPr>
          <a:xfrm>
            <a:off x="1824925" y="1525144"/>
            <a:ext cx="5494149" cy="3904445"/>
          </a:xfrm>
          <a:prstGeom prst="rect">
            <a:avLst/>
          </a:prstGeom>
        </p:spPr>
      </p:pic>
      <p:sp>
        <p:nvSpPr>
          <p:cNvPr id="14" name="TextBox 13">
            <a:extLst>
              <a:ext uri="{FF2B5EF4-FFF2-40B4-BE49-F238E27FC236}">
                <a16:creationId xmlns:a16="http://schemas.microsoft.com/office/drawing/2014/main" id="{9256C060-9B22-FA95-D8C0-FDEF8077C213}"/>
              </a:ext>
            </a:extLst>
          </p:cNvPr>
          <p:cNvSpPr txBox="1"/>
          <p:nvPr/>
        </p:nvSpPr>
        <p:spPr>
          <a:xfrm>
            <a:off x="1323675" y="5429589"/>
            <a:ext cx="7105973" cy="784830"/>
          </a:xfrm>
          <a:prstGeom prst="rect">
            <a:avLst/>
          </a:prstGeom>
          <a:noFill/>
        </p:spPr>
        <p:txBody>
          <a:bodyPr wrap="square" rtlCol="0">
            <a:spAutoFit/>
          </a:bodyPr>
          <a:lstStyle/>
          <a:p>
            <a:pPr marR="54560" algn="l"/>
            <a:r>
              <a:rPr lang="en-US" sz="900" b="0" i="0" u="none" strike="noStrike" baseline="0" dirty="0">
                <a:solidFill>
                  <a:srgbClr val="007888"/>
                </a:solidFill>
                <a:latin typeface="Arial" panose="020B0604020202020204" pitchFamily="34" charset="0"/>
              </a:rPr>
              <a:t>*Almost every day for &gt;=2 weeks in a row so that they stopped doing some usual activities, during the 12 months before the survey</a:t>
            </a:r>
          </a:p>
          <a:p>
            <a:pPr marR="133460" algn="l"/>
            <a:r>
              <a:rPr lang="en-US" sz="900" b="1" i="0" u="none" strike="noStrike" baseline="30000" dirty="0">
                <a:solidFill>
                  <a:srgbClr val="007888"/>
                </a:solidFill>
                <a:latin typeface="Arial" panose="020B0604020202020204" pitchFamily="34" charset="0"/>
              </a:rPr>
              <a:t>†</a:t>
            </a:r>
            <a:r>
              <a:rPr lang="en-US" sz="900" b="0" i="0" u="none" strike="noStrike" baseline="0" dirty="0">
                <a:solidFill>
                  <a:srgbClr val="007888"/>
                </a:solidFill>
                <a:latin typeface="Arial" panose="020B0604020202020204" pitchFamily="34" charset="0"/>
              </a:rPr>
              <a:t>F &gt; M; B &gt; A (Based on t-test analysis, p &lt; 0.05.)</a:t>
            </a:r>
          </a:p>
          <a:p>
            <a:pPr marR="90730" algn="l"/>
            <a:r>
              <a:rPr lang="en-US" sz="900" b="0" i="0" u="none" strike="noStrike" baseline="0" dirty="0">
                <a:solidFill>
                  <a:srgbClr val="007888"/>
                </a:solidFill>
                <a:latin typeface="Arial" panose="020B0604020202020204" pitchFamily="34" charset="0"/>
              </a:rPr>
              <a:t>All Hispanic students are included in the Hispanic category. All other races are non-Hispanic.</a:t>
            </a:r>
          </a:p>
          <a:p>
            <a:pPr marR="121860" algn="l"/>
            <a:r>
              <a:rPr lang="en-US" sz="900" b="0" i="0" u="none" strike="noStrike" baseline="0" dirty="0">
                <a:solidFill>
                  <a:srgbClr val="007888"/>
                </a:solidFill>
                <a:latin typeface="Arial" panose="020B0604020202020204" pitchFamily="34" charset="0"/>
              </a:rPr>
              <a:t>Missing bar indicates fewer than 30 students in the subgroup.</a:t>
            </a:r>
          </a:p>
          <a:p>
            <a:pPr marR="145850" algn="l"/>
            <a:r>
              <a:rPr lang="en-US" sz="900" b="0" i="0" u="none" strike="noStrike" baseline="0" dirty="0">
                <a:solidFill>
                  <a:srgbClr val="007888"/>
                </a:solidFill>
                <a:latin typeface="Arial" panose="020B0604020202020204" pitchFamily="34" charset="0"/>
              </a:rPr>
              <a:t>This graph contains weighted results.</a:t>
            </a:r>
            <a:endParaRPr lang="en-US" sz="800" dirty="0"/>
          </a:p>
        </p:txBody>
      </p:sp>
      <p:sp>
        <p:nvSpPr>
          <p:cNvPr id="15" name="TextBox 14">
            <a:extLst>
              <a:ext uri="{FF2B5EF4-FFF2-40B4-BE49-F238E27FC236}">
                <a16:creationId xmlns:a16="http://schemas.microsoft.com/office/drawing/2014/main" id="{60660B53-8BF2-0A42-8F09-749C0E8195A3}"/>
              </a:ext>
            </a:extLst>
          </p:cNvPr>
          <p:cNvSpPr txBox="1"/>
          <p:nvPr/>
        </p:nvSpPr>
        <p:spPr>
          <a:xfrm>
            <a:off x="4461187" y="1243745"/>
            <a:ext cx="1224366" cy="369332"/>
          </a:xfrm>
          <a:prstGeom prst="rect">
            <a:avLst/>
          </a:prstGeom>
          <a:noFill/>
        </p:spPr>
        <p:txBody>
          <a:bodyPr wrap="square" rtlCol="0">
            <a:spAutoFit/>
          </a:bodyPr>
          <a:lstStyle/>
          <a:p>
            <a:r>
              <a:rPr lang="en-US" dirty="0">
                <a:solidFill>
                  <a:srgbClr val="007888"/>
                </a:solidFill>
                <a:latin typeface="Arial" panose="020B0604020202020204" pitchFamily="34" charset="0"/>
              </a:rPr>
              <a:t>P</a:t>
            </a:r>
            <a:r>
              <a:rPr lang="en-US" sz="1800" b="0" i="0" u="none" strike="noStrike" baseline="0" dirty="0">
                <a:solidFill>
                  <a:srgbClr val="007888"/>
                </a:solidFill>
                <a:latin typeface="Arial" panose="020B0604020202020204" pitchFamily="34" charset="0"/>
              </a:rPr>
              <a:t>ercent</a:t>
            </a:r>
            <a:endParaRPr lang="en-US" dirty="0"/>
          </a:p>
        </p:txBody>
      </p:sp>
    </p:spTree>
    <p:extLst>
      <p:ext uri="{BB962C8B-B14F-4D97-AF65-F5344CB8AC3E}">
        <p14:creationId xmlns:p14="http://schemas.microsoft.com/office/powerpoint/2010/main" val="74526041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D21BB75-3614-EB43-2B50-9697306629D7}"/>
              </a:ext>
            </a:extLst>
          </p:cNvPr>
          <p:cNvSpPr>
            <a:spLocks noGrp="1"/>
          </p:cNvSpPr>
          <p:nvPr>
            <p:ph type="sldNum" sz="quarter" idx="14"/>
          </p:nvPr>
        </p:nvSpPr>
        <p:spPr/>
        <p:txBody>
          <a:bodyPr/>
          <a:lstStyle/>
          <a:p>
            <a:fld id="{11F27F3A-B3E9-41ED-AF8F-A365F10BB65F}" type="slidenum">
              <a:rPr lang="en-US" smtClean="0"/>
              <a:pPr/>
              <a:t>40</a:t>
            </a:fld>
            <a:endParaRPr lang="en-US" dirty="0"/>
          </a:p>
        </p:txBody>
      </p:sp>
      <p:sp>
        <p:nvSpPr>
          <p:cNvPr id="5" name="Title 4">
            <a:extLst>
              <a:ext uri="{FF2B5EF4-FFF2-40B4-BE49-F238E27FC236}">
                <a16:creationId xmlns:a16="http://schemas.microsoft.com/office/drawing/2014/main" id="{D6BF39ED-4C35-85B3-7C60-CACB964E46F4}"/>
              </a:ext>
            </a:extLst>
          </p:cNvPr>
          <p:cNvSpPr>
            <a:spLocks noGrp="1"/>
          </p:cNvSpPr>
          <p:nvPr>
            <p:ph type="title"/>
          </p:nvPr>
        </p:nvSpPr>
        <p:spPr>
          <a:xfrm>
            <a:off x="1188720" y="274320"/>
            <a:ext cx="7537836" cy="839684"/>
          </a:xfrm>
        </p:spPr>
        <p:txBody>
          <a:bodyPr/>
          <a:lstStyle/>
          <a:p>
            <a:r>
              <a:rPr lang="en-US" sz="2800" dirty="0">
                <a:solidFill>
                  <a:schemeClr val="accent1"/>
                </a:solidFill>
              </a:rPr>
              <a:t>Over a tenth of High School Students </a:t>
            </a:r>
            <a:r>
              <a:rPr lang="en-US" sz="2800" dirty="0">
                <a:solidFill>
                  <a:srgbClr val="007889"/>
                </a:solidFill>
              </a:rPr>
              <a:t>Seriously Considered Attempting Suicide</a:t>
            </a:r>
          </a:p>
        </p:txBody>
      </p:sp>
      <p:sp>
        <p:nvSpPr>
          <p:cNvPr id="8" name="Text Placeholder 2">
            <a:extLst>
              <a:ext uri="{FF2B5EF4-FFF2-40B4-BE49-F238E27FC236}">
                <a16:creationId xmlns:a16="http://schemas.microsoft.com/office/drawing/2014/main" id="{B956DCFF-ECDC-CB46-0EB3-38E81D145551}"/>
              </a:ext>
            </a:extLst>
          </p:cNvPr>
          <p:cNvSpPr txBox="1">
            <a:spLocks/>
          </p:cNvSpPr>
          <p:nvPr/>
        </p:nvSpPr>
        <p:spPr>
          <a:xfrm>
            <a:off x="1327869" y="6121988"/>
            <a:ext cx="7258406" cy="567084"/>
          </a:xfrm>
          <a:prstGeom prst="rect">
            <a:avLst/>
          </a:prstGeom>
        </p:spPr>
        <p:txBody>
          <a:bodyPr vert="horz" lIns="91440" tIns="45720" rIns="91440" bIns="45720" rtlCol="0" anchor="b">
            <a:noAutofit/>
          </a:bodyPr>
          <a:lstStyle>
            <a:lvl1pPr marL="0" indent="0" algn="l" defTabSz="514350" rtl="0" eaLnBrk="1" latinLnBrk="0" hangingPunct="1">
              <a:lnSpc>
                <a:spcPct val="100000"/>
              </a:lnSpc>
              <a:spcBef>
                <a:spcPts val="0"/>
              </a:spcBef>
              <a:buFont typeface="Arial" panose="020B0604020202020204" pitchFamily="34" charset="0"/>
              <a:buNone/>
              <a:defRPr sz="900" b="0" i="1" kern="1200" baseline="0">
                <a:solidFill>
                  <a:srgbClr val="003B70"/>
                </a:solidFill>
                <a:latin typeface="Arial" panose="020B0604020202020204" pitchFamily="34" charset="0"/>
                <a:ea typeface="Arial" panose="020B0604020202020204" pitchFamily="34" charset="0"/>
                <a:cs typeface="Arial" panose="020B0604020202020204" pitchFamily="34" charset="0"/>
              </a:defRPr>
            </a:lvl1pPr>
            <a:lvl2pPr marL="432197" indent="-175022" algn="l" defTabSz="514350" rtl="0" eaLnBrk="1" latinLnBrk="0" hangingPunct="1">
              <a:lnSpc>
                <a:spcPct val="90000"/>
              </a:lnSpc>
              <a:spcBef>
                <a:spcPts val="281"/>
              </a:spcBef>
              <a:buFont typeface="Franklin Gothic Medium" panose="020B0603020102020204" pitchFamily="34" charset="0"/>
              <a:buChar char="–"/>
              <a:defRPr sz="1800" b="1" i="0" kern="1200">
                <a:solidFill>
                  <a:srgbClr val="003B70"/>
                </a:solidFill>
                <a:latin typeface="Arial" panose="020B0604020202020204" pitchFamily="34" charset="0"/>
                <a:ea typeface="Arial" panose="020B0604020202020204" pitchFamily="34" charset="0"/>
                <a:cs typeface="Arial" panose="020B0604020202020204" pitchFamily="34" charset="0"/>
              </a:defRPr>
            </a:lvl2pPr>
            <a:lvl3pPr marL="642938" indent="-128588" algn="l" defTabSz="514350" rtl="0" eaLnBrk="1" latinLnBrk="0" hangingPunct="1">
              <a:lnSpc>
                <a:spcPct val="90000"/>
              </a:lnSpc>
              <a:spcBef>
                <a:spcPts val="281"/>
              </a:spcBef>
              <a:buFont typeface="Arial" panose="020B0604020202020204" pitchFamily="34" charset="0"/>
              <a:buChar char="•"/>
              <a:defRPr sz="1500" b="1" i="0" kern="1200">
                <a:solidFill>
                  <a:srgbClr val="003B70"/>
                </a:solidFill>
                <a:latin typeface="Arial" panose="020B0604020202020204" pitchFamily="34" charset="0"/>
                <a:ea typeface="Arial" panose="020B0604020202020204" pitchFamily="34" charset="0"/>
                <a:cs typeface="Arial" panose="020B0604020202020204" pitchFamily="34" charset="0"/>
              </a:defRPr>
            </a:lvl3pPr>
            <a:lvl4pPr marL="9001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Franklin Gothic Medium" panose="020B0603020102020204" pitchFamily="34" charset="0"/>
                <a:ea typeface="+mn-ea"/>
                <a:cs typeface="+mn-cs"/>
              </a:defRPr>
            </a:lvl4pPr>
            <a:lvl5pPr marL="11572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Franklin Gothic Medium" panose="020B0603020102020204" pitchFamily="34" charset="0"/>
                <a:ea typeface="+mn-ea"/>
                <a:cs typeface="+mn-cs"/>
              </a:defRPr>
            </a:lvl5pPr>
            <a:lvl6pPr marL="141446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63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8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r>
              <a:rPr lang="en-US" i="0" dirty="0">
                <a:solidFill>
                  <a:srgbClr val="000000"/>
                </a:solidFill>
              </a:rPr>
              <a:t>Source: North Carolina Department of Public Instruction, Youth Risk Behavior Survey, 2025 </a:t>
            </a:r>
            <a:r>
              <a:rPr lang="en-US" i="0" dirty="0">
                <a:solidFill>
                  <a:srgbClr val="000000"/>
                </a:solidFill>
                <a:hlinkClick r:id="rId3"/>
              </a:rPr>
              <a:t>https://www.dpi.nc.gov/districts-schools/classroom-resources/academic-standards/programs-and-initiatives/nc-healthy-schools/nc-healthy-schools-data</a:t>
            </a:r>
            <a:br>
              <a:rPr lang="en-US" i="0" dirty="0">
                <a:solidFill>
                  <a:srgbClr val="000000"/>
                </a:solidFill>
              </a:rPr>
            </a:br>
            <a:r>
              <a:rPr lang="en-US" i="0" dirty="0">
                <a:solidFill>
                  <a:srgbClr val="000000"/>
                </a:solidFill>
              </a:rPr>
              <a:t>Analysis by the DPH Injury Epidemiology, Surveillance, and Informatics Unit</a:t>
            </a:r>
            <a:endParaRPr lang="en-US" i="0" dirty="0"/>
          </a:p>
        </p:txBody>
      </p:sp>
      <p:sp>
        <p:nvSpPr>
          <p:cNvPr id="3" name="TextBox 2">
            <a:extLst>
              <a:ext uri="{FF2B5EF4-FFF2-40B4-BE49-F238E27FC236}">
                <a16:creationId xmlns:a16="http://schemas.microsoft.com/office/drawing/2014/main" id="{F54988FA-473E-3FD2-2B98-150FE06AAEE8}"/>
              </a:ext>
            </a:extLst>
          </p:cNvPr>
          <p:cNvSpPr txBox="1"/>
          <p:nvPr/>
        </p:nvSpPr>
        <p:spPr>
          <a:xfrm>
            <a:off x="1327869" y="5459787"/>
            <a:ext cx="7105973" cy="784830"/>
          </a:xfrm>
          <a:prstGeom prst="rect">
            <a:avLst/>
          </a:prstGeom>
          <a:noFill/>
        </p:spPr>
        <p:txBody>
          <a:bodyPr wrap="square" rtlCol="0">
            <a:spAutoFit/>
          </a:bodyPr>
          <a:lstStyle/>
          <a:p>
            <a:pPr marR="142160" algn="l"/>
            <a:r>
              <a:rPr lang="en-US" sz="900" b="0" i="0" u="none" strike="noStrike" baseline="0" dirty="0">
                <a:solidFill>
                  <a:srgbClr val="007888"/>
                </a:solidFill>
                <a:latin typeface="Arial" panose="020B0604020202020204" pitchFamily="34" charset="0"/>
              </a:rPr>
              <a:t>*During the 12 months before the survey</a:t>
            </a:r>
          </a:p>
          <a:p>
            <a:pPr marR="140080" algn="l"/>
            <a:r>
              <a:rPr lang="en-US" sz="900" b="1" i="0" u="none" strike="noStrike" baseline="30000" dirty="0">
                <a:solidFill>
                  <a:srgbClr val="007888"/>
                </a:solidFill>
                <a:latin typeface="Arial" panose="020B0604020202020204" pitchFamily="34" charset="0"/>
              </a:rPr>
              <a:t>†</a:t>
            </a:r>
            <a:r>
              <a:rPr lang="en-US" sz="900" b="0" i="0" u="none" strike="noStrike" baseline="0" dirty="0">
                <a:solidFill>
                  <a:srgbClr val="007888"/>
                </a:solidFill>
                <a:latin typeface="Arial" panose="020B0604020202020204" pitchFamily="34" charset="0"/>
              </a:rPr>
              <a:t>F &gt; M (Based on t-test analysis, p &lt; 0.05.)</a:t>
            </a:r>
          </a:p>
          <a:p>
            <a:pPr marR="90730" algn="l"/>
            <a:r>
              <a:rPr lang="en-US" sz="900" b="0" i="0" u="none" strike="noStrike" baseline="0" dirty="0">
                <a:solidFill>
                  <a:srgbClr val="007888"/>
                </a:solidFill>
                <a:latin typeface="Arial" panose="020B0604020202020204" pitchFamily="34" charset="0"/>
              </a:rPr>
              <a:t>All Hispanic students are included in the Hispanic category. All other races are non-Hispanic.</a:t>
            </a:r>
          </a:p>
          <a:p>
            <a:pPr marR="121860" algn="l"/>
            <a:r>
              <a:rPr lang="en-US" sz="900" b="0" i="0" u="none" strike="noStrike" baseline="0" dirty="0">
                <a:solidFill>
                  <a:srgbClr val="007888"/>
                </a:solidFill>
                <a:latin typeface="Arial" panose="020B0604020202020204" pitchFamily="34" charset="0"/>
              </a:rPr>
              <a:t>Missing bar indicates fewer than 30 students in the subgroup.</a:t>
            </a:r>
          </a:p>
          <a:p>
            <a:pPr marR="145850" algn="l"/>
            <a:r>
              <a:rPr lang="en-US" sz="900" b="0" i="0" u="none" strike="noStrike" baseline="0" dirty="0">
                <a:solidFill>
                  <a:srgbClr val="007888"/>
                </a:solidFill>
                <a:latin typeface="Arial" panose="020B0604020202020204" pitchFamily="34" charset="0"/>
              </a:rPr>
              <a:t>This graph contains weighted results.</a:t>
            </a:r>
          </a:p>
        </p:txBody>
      </p:sp>
      <p:sp>
        <p:nvSpPr>
          <p:cNvPr id="9" name="TextBox 8">
            <a:extLst>
              <a:ext uri="{FF2B5EF4-FFF2-40B4-BE49-F238E27FC236}">
                <a16:creationId xmlns:a16="http://schemas.microsoft.com/office/drawing/2014/main" id="{7E3FEAC5-1A6C-2A27-DB7B-08E063D3D43A}"/>
              </a:ext>
            </a:extLst>
          </p:cNvPr>
          <p:cNvSpPr txBox="1"/>
          <p:nvPr/>
        </p:nvSpPr>
        <p:spPr>
          <a:xfrm>
            <a:off x="3959817" y="1063453"/>
            <a:ext cx="1224366" cy="369332"/>
          </a:xfrm>
          <a:prstGeom prst="rect">
            <a:avLst/>
          </a:prstGeom>
          <a:noFill/>
        </p:spPr>
        <p:txBody>
          <a:bodyPr wrap="square" rtlCol="0">
            <a:spAutoFit/>
          </a:bodyPr>
          <a:lstStyle/>
          <a:p>
            <a:r>
              <a:rPr lang="en-US" dirty="0">
                <a:solidFill>
                  <a:srgbClr val="007888"/>
                </a:solidFill>
                <a:latin typeface="Arial" panose="020B0604020202020204" pitchFamily="34" charset="0"/>
              </a:rPr>
              <a:t>P</a:t>
            </a:r>
            <a:r>
              <a:rPr lang="en-US" sz="1800" b="0" i="0" u="none" strike="noStrike" baseline="0" dirty="0">
                <a:solidFill>
                  <a:srgbClr val="007888"/>
                </a:solidFill>
                <a:latin typeface="Arial" panose="020B0604020202020204" pitchFamily="34" charset="0"/>
              </a:rPr>
              <a:t>ercent</a:t>
            </a:r>
            <a:endParaRPr lang="en-US" dirty="0"/>
          </a:p>
        </p:txBody>
      </p:sp>
      <p:pic>
        <p:nvPicPr>
          <p:cNvPr id="15" name="Picture 14">
            <a:extLst>
              <a:ext uri="{FF2B5EF4-FFF2-40B4-BE49-F238E27FC236}">
                <a16:creationId xmlns:a16="http://schemas.microsoft.com/office/drawing/2014/main" id="{A756CA30-813B-E321-77FB-633AD7476467}"/>
              </a:ext>
            </a:extLst>
          </p:cNvPr>
          <p:cNvPicPr>
            <a:picLocks noChangeAspect="1"/>
          </p:cNvPicPr>
          <p:nvPr/>
        </p:nvPicPr>
        <p:blipFill>
          <a:blip r:embed="rId4"/>
          <a:stretch>
            <a:fillRect/>
          </a:stretch>
        </p:blipFill>
        <p:spPr>
          <a:xfrm>
            <a:off x="1770681" y="1366298"/>
            <a:ext cx="5451529" cy="4037348"/>
          </a:xfrm>
          <a:prstGeom prst="rect">
            <a:avLst/>
          </a:prstGeom>
        </p:spPr>
      </p:pic>
    </p:spTree>
    <p:extLst>
      <p:ext uri="{BB962C8B-B14F-4D97-AF65-F5344CB8AC3E}">
        <p14:creationId xmlns:p14="http://schemas.microsoft.com/office/powerpoint/2010/main" val="369002260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D21BB75-3614-EB43-2B50-9697306629D7}"/>
              </a:ext>
            </a:extLst>
          </p:cNvPr>
          <p:cNvSpPr>
            <a:spLocks noGrp="1"/>
          </p:cNvSpPr>
          <p:nvPr>
            <p:ph type="sldNum" sz="quarter" idx="14"/>
          </p:nvPr>
        </p:nvSpPr>
        <p:spPr/>
        <p:txBody>
          <a:bodyPr/>
          <a:lstStyle/>
          <a:p>
            <a:fld id="{11F27F3A-B3E9-41ED-AF8F-A365F10BB65F}" type="slidenum">
              <a:rPr lang="en-US" smtClean="0"/>
              <a:pPr/>
              <a:t>41</a:t>
            </a:fld>
            <a:endParaRPr lang="en-US" dirty="0"/>
          </a:p>
        </p:txBody>
      </p:sp>
      <p:sp>
        <p:nvSpPr>
          <p:cNvPr id="5" name="Title 4">
            <a:extLst>
              <a:ext uri="{FF2B5EF4-FFF2-40B4-BE49-F238E27FC236}">
                <a16:creationId xmlns:a16="http://schemas.microsoft.com/office/drawing/2014/main" id="{D6BF39ED-4C35-85B3-7C60-CACB964E46F4}"/>
              </a:ext>
            </a:extLst>
          </p:cNvPr>
          <p:cNvSpPr>
            <a:spLocks noGrp="1"/>
          </p:cNvSpPr>
          <p:nvPr>
            <p:ph type="title"/>
          </p:nvPr>
        </p:nvSpPr>
        <p:spPr>
          <a:xfrm>
            <a:off x="1188720" y="274320"/>
            <a:ext cx="7399130" cy="796654"/>
          </a:xfrm>
        </p:spPr>
        <p:txBody>
          <a:bodyPr/>
          <a:lstStyle/>
          <a:p>
            <a:r>
              <a:rPr lang="en-US" sz="2800" dirty="0">
                <a:solidFill>
                  <a:schemeClr val="accent1"/>
                </a:solidFill>
              </a:rPr>
              <a:t>One out of 10 High School Students </a:t>
            </a:r>
            <a:br>
              <a:rPr lang="en-US" sz="2800" dirty="0">
                <a:solidFill>
                  <a:schemeClr val="accent1"/>
                </a:solidFill>
              </a:rPr>
            </a:br>
            <a:r>
              <a:rPr lang="en-US" sz="2800" dirty="0">
                <a:solidFill>
                  <a:srgbClr val="007889"/>
                </a:solidFill>
              </a:rPr>
              <a:t>Made a Plan About Attempting Suicide</a:t>
            </a:r>
          </a:p>
        </p:txBody>
      </p:sp>
      <p:sp>
        <p:nvSpPr>
          <p:cNvPr id="10" name="Text Placeholder 2">
            <a:extLst>
              <a:ext uri="{FF2B5EF4-FFF2-40B4-BE49-F238E27FC236}">
                <a16:creationId xmlns:a16="http://schemas.microsoft.com/office/drawing/2014/main" id="{388F0BFE-3384-A97A-0CF5-1329E36B5F52}"/>
              </a:ext>
            </a:extLst>
          </p:cNvPr>
          <p:cNvSpPr txBox="1">
            <a:spLocks/>
          </p:cNvSpPr>
          <p:nvPr/>
        </p:nvSpPr>
        <p:spPr>
          <a:xfrm>
            <a:off x="1329444" y="6114036"/>
            <a:ext cx="7258406" cy="567084"/>
          </a:xfrm>
          <a:prstGeom prst="rect">
            <a:avLst/>
          </a:prstGeom>
        </p:spPr>
        <p:txBody>
          <a:bodyPr vert="horz" lIns="91440" tIns="45720" rIns="91440" bIns="45720" rtlCol="0" anchor="b">
            <a:noAutofit/>
          </a:bodyPr>
          <a:lstStyle>
            <a:lvl1pPr marL="0" indent="0" algn="l" defTabSz="514350" rtl="0" eaLnBrk="1" latinLnBrk="0" hangingPunct="1">
              <a:lnSpc>
                <a:spcPct val="100000"/>
              </a:lnSpc>
              <a:spcBef>
                <a:spcPts val="0"/>
              </a:spcBef>
              <a:buFont typeface="Arial" panose="020B0604020202020204" pitchFamily="34" charset="0"/>
              <a:buNone/>
              <a:defRPr sz="900" b="0" i="1" kern="1200" baseline="0">
                <a:solidFill>
                  <a:srgbClr val="003B70"/>
                </a:solidFill>
                <a:latin typeface="Arial" panose="020B0604020202020204" pitchFamily="34" charset="0"/>
                <a:ea typeface="Arial" panose="020B0604020202020204" pitchFamily="34" charset="0"/>
                <a:cs typeface="Arial" panose="020B0604020202020204" pitchFamily="34" charset="0"/>
              </a:defRPr>
            </a:lvl1pPr>
            <a:lvl2pPr marL="432197" indent="-175022" algn="l" defTabSz="514350" rtl="0" eaLnBrk="1" latinLnBrk="0" hangingPunct="1">
              <a:lnSpc>
                <a:spcPct val="90000"/>
              </a:lnSpc>
              <a:spcBef>
                <a:spcPts val="281"/>
              </a:spcBef>
              <a:buFont typeface="Franklin Gothic Medium" panose="020B0603020102020204" pitchFamily="34" charset="0"/>
              <a:buChar char="–"/>
              <a:defRPr sz="1800" b="1" i="0" kern="1200">
                <a:solidFill>
                  <a:srgbClr val="003B70"/>
                </a:solidFill>
                <a:latin typeface="Arial" panose="020B0604020202020204" pitchFamily="34" charset="0"/>
                <a:ea typeface="Arial" panose="020B0604020202020204" pitchFamily="34" charset="0"/>
                <a:cs typeface="Arial" panose="020B0604020202020204" pitchFamily="34" charset="0"/>
              </a:defRPr>
            </a:lvl2pPr>
            <a:lvl3pPr marL="642938" indent="-128588" algn="l" defTabSz="514350" rtl="0" eaLnBrk="1" latinLnBrk="0" hangingPunct="1">
              <a:lnSpc>
                <a:spcPct val="90000"/>
              </a:lnSpc>
              <a:spcBef>
                <a:spcPts val="281"/>
              </a:spcBef>
              <a:buFont typeface="Arial" panose="020B0604020202020204" pitchFamily="34" charset="0"/>
              <a:buChar char="•"/>
              <a:defRPr sz="1500" b="1" i="0" kern="1200">
                <a:solidFill>
                  <a:srgbClr val="003B70"/>
                </a:solidFill>
                <a:latin typeface="Arial" panose="020B0604020202020204" pitchFamily="34" charset="0"/>
                <a:ea typeface="Arial" panose="020B0604020202020204" pitchFamily="34" charset="0"/>
                <a:cs typeface="Arial" panose="020B0604020202020204" pitchFamily="34" charset="0"/>
              </a:defRPr>
            </a:lvl3pPr>
            <a:lvl4pPr marL="9001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Franklin Gothic Medium" panose="020B0603020102020204" pitchFamily="34" charset="0"/>
                <a:ea typeface="+mn-ea"/>
                <a:cs typeface="+mn-cs"/>
              </a:defRPr>
            </a:lvl4pPr>
            <a:lvl5pPr marL="11572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Franklin Gothic Medium" panose="020B0603020102020204" pitchFamily="34" charset="0"/>
                <a:ea typeface="+mn-ea"/>
                <a:cs typeface="+mn-cs"/>
              </a:defRPr>
            </a:lvl5pPr>
            <a:lvl6pPr marL="141446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63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8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r>
              <a:rPr lang="en-US" i="0" dirty="0">
                <a:solidFill>
                  <a:srgbClr val="000000"/>
                </a:solidFill>
              </a:rPr>
              <a:t>Source: North Carolina Department of Public Instruction, Youth Risk Behavior Survey, 2025 </a:t>
            </a:r>
            <a:r>
              <a:rPr lang="en-US" i="0" dirty="0">
                <a:solidFill>
                  <a:srgbClr val="000000"/>
                </a:solidFill>
                <a:hlinkClick r:id="rId3"/>
              </a:rPr>
              <a:t>https://www.dpi.nc.gov/districts-schools/classroom-resources/academic-standards/programs-and-initiatives/nc-healthy-schools/nc-healthy-schools-data</a:t>
            </a:r>
            <a:br>
              <a:rPr lang="en-US" i="0" dirty="0">
                <a:solidFill>
                  <a:srgbClr val="000000"/>
                </a:solidFill>
              </a:rPr>
            </a:br>
            <a:r>
              <a:rPr lang="en-US" i="0" dirty="0">
                <a:solidFill>
                  <a:srgbClr val="000000"/>
                </a:solidFill>
              </a:rPr>
              <a:t>Analysis by the DPH Injury Epidemiology, Surveillance, and Informatics Unit</a:t>
            </a:r>
            <a:endParaRPr lang="en-US" i="0" dirty="0"/>
          </a:p>
        </p:txBody>
      </p:sp>
      <p:pic>
        <p:nvPicPr>
          <p:cNvPr id="3" name="Picture 2">
            <a:extLst>
              <a:ext uri="{FF2B5EF4-FFF2-40B4-BE49-F238E27FC236}">
                <a16:creationId xmlns:a16="http://schemas.microsoft.com/office/drawing/2014/main" id="{82714A45-1B34-F08A-7906-7D734EFF1D12}"/>
              </a:ext>
            </a:extLst>
          </p:cNvPr>
          <p:cNvPicPr>
            <a:picLocks noChangeAspect="1"/>
          </p:cNvPicPr>
          <p:nvPr/>
        </p:nvPicPr>
        <p:blipFill>
          <a:blip r:embed="rId4"/>
          <a:stretch>
            <a:fillRect/>
          </a:stretch>
        </p:blipFill>
        <p:spPr>
          <a:xfrm>
            <a:off x="1410329" y="1429921"/>
            <a:ext cx="5717288" cy="4032731"/>
          </a:xfrm>
          <a:prstGeom prst="rect">
            <a:avLst/>
          </a:prstGeom>
        </p:spPr>
      </p:pic>
      <p:sp>
        <p:nvSpPr>
          <p:cNvPr id="8" name="TextBox 7">
            <a:extLst>
              <a:ext uri="{FF2B5EF4-FFF2-40B4-BE49-F238E27FC236}">
                <a16:creationId xmlns:a16="http://schemas.microsoft.com/office/drawing/2014/main" id="{7B0579F6-C429-6F88-30C2-84B5983D849D}"/>
              </a:ext>
            </a:extLst>
          </p:cNvPr>
          <p:cNvSpPr txBox="1"/>
          <p:nvPr/>
        </p:nvSpPr>
        <p:spPr>
          <a:xfrm>
            <a:off x="1327869" y="5459787"/>
            <a:ext cx="7105973" cy="784830"/>
          </a:xfrm>
          <a:prstGeom prst="rect">
            <a:avLst/>
          </a:prstGeom>
          <a:noFill/>
        </p:spPr>
        <p:txBody>
          <a:bodyPr wrap="square" rtlCol="0">
            <a:spAutoFit/>
          </a:bodyPr>
          <a:lstStyle/>
          <a:p>
            <a:pPr marR="142160" algn="l"/>
            <a:r>
              <a:rPr lang="en-US" sz="900" b="0" i="0" u="none" strike="noStrike" baseline="0" dirty="0">
                <a:solidFill>
                  <a:srgbClr val="007888"/>
                </a:solidFill>
                <a:latin typeface="Arial" panose="020B0604020202020204" pitchFamily="34" charset="0"/>
              </a:rPr>
              <a:t>*During the 12 months before the survey</a:t>
            </a:r>
          </a:p>
          <a:p>
            <a:pPr marR="140080" algn="l"/>
            <a:r>
              <a:rPr lang="en-US" sz="900" b="1" i="0" u="none" strike="noStrike" baseline="30000" dirty="0">
                <a:solidFill>
                  <a:srgbClr val="007888"/>
                </a:solidFill>
                <a:latin typeface="Arial" panose="020B0604020202020204" pitchFamily="34" charset="0"/>
              </a:rPr>
              <a:t>†</a:t>
            </a:r>
            <a:r>
              <a:rPr lang="en-US" sz="900" b="0" i="0" u="none" strike="noStrike" baseline="0" dirty="0">
                <a:solidFill>
                  <a:srgbClr val="007888"/>
                </a:solidFill>
                <a:latin typeface="Arial" panose="020B0604020202020204" pitchFamily="34" charset="0"/>
              </a:rPr>
              <a:t>F &gt; M; 10th &gt; 9th (Based on t-test analysis, p &lt; 0.05.)</a:t>
            </a:r>
          </a:p>
          <a:p>
            <a:pPr marR="90730" algn="l"/>
            <a:r>
              <a:rPr lang="en-US" sz="900" b="0" i="0" u="none" strike="noStrike" baseline="0" dirty="0">
                <a:solidFill>
                  <a:srgbClr val="007888"/>
                </a:solidFill>
                <a:latin typeface="Arial" panose="020B0604020202020204" pitchFamily="34" charset="0"/>
              </a:rPr>
              <a:t>All Hispanic students are included in the Hispanic category. All other races are non-Hispanic.</a:t>
            </a:r>
          </a:p>
          <a:p>
            <a:pPr marR="121860" algn="l"/>
            <a:r>
              <a:rPr lang="en-US" sz="900" b="0" i="0" u="none" strike="noStrike" baseline="0" dirty="0">
                <a:solidFill>
                  <a:srgbClr val="007888"/>
                </a:solidFill>
                <a:latin typeface="Arial" panose="020B0604020202020204" pitchFamily="34" charset="0"/>
              </a:rPr>
              <a:t>Missing bar indicates fewer than 30 students in the subgroup.</a:t>
            </a:r>
          </a:p>
          <a:p>
            <a:pPr marR="145850" algn="l"/>
            <a:r>
              <a:rPr lang="en-US" sz="900" b="0" i="0" u="none" strike="noStrike" baseline="0" dirty="0">
                <a:solidFill>
                  <a:srgbClr val="007888"/>
                </a:solidFill>
                <a:latin typeface="Arial" panose="020B0604020202020204" pitchFamily="34" charset="0"/>
              </a:rPr>
              <a:t>This graph contains weighted results.</a:t>
            </a:r>
          </a:p>
        </p:txBody>
      </p:sp>
      <p:sp>
        <p:nvSpPr>
          <p:cNvPr id="12" name="TextBox 11">
            <a:extLst>
              <a:ext uri="{FF2B5EF4-FFF2-40B4-BE49-F238E27FC236}">
                <a16:creationId xmlns:a16="http://schemas.microsoft.com/office/drawing/2014/main" id="{B8AD8551-A81B-8D8D-B16F-5D9B8441513D}"/>
              </a:ext>
            </a:extLst>
          </p:cNvPr>
          <p:cNvSpPr txBox="1"/>
          <p:nvPr/>
        </p:nvSpPr>
        <p:spPr>
          <a:xfrm>
            <a:off x="3959817" y="1063453"/>
            <a:ext cx="1224366" cy="369332"/>
          </a:xfrm>
          <a:prstGeom prst="rect">
            <a:avLst/>
          </a:prstGeom>
          <a:noFill/>
        </p:spPr>
        <p:txBody>
          <a:bodyPr wrap="square" rtlCol="0">
            <a:spAutoFit/>
          </a:bodyPr>
          <a:lstStyle/>
          <a:p>
            <a:r>
              <a:rPr lang="en-US" dirty="0">
                <a:solidFill>
                  <a:srgbClr val="007888"/>
                </a:solidFill>
                <a:latin typeface="Arial" panose="020B0604020202020204" pitchFamily="34" charset="0"/>
              </a:rPr>
              <a:t>P</a:t>
            </a:r>
            <a:r>
              <a:rPr lang="en-US" sz="1800" b="0" i="0" u="none" strike="noStrike" baseline="0" dirty="0">
                <a:solidFill>
                  <a:srgbClr val="007888"/>
                </a:solidFill>
                <a:latin typeface="Arial" panose="020B0604020202020204" pitchFamily="34" charset="0"/>
              </a:rPr>
              <a:t>ercent</a:t>
            </a:r>
            <a:endParaRPr lang="en-US" dirty="0"/>
          </a:p>
        </p:txBody>
      </p:sp>
    </p:spTree>
    <p:extLst>
      <p:ext uri="{BB962C8B-B14F-4D97-AF65-F5344CB8AC3E}">
        <p14:creationId xmlns:p14="http://schemas.microsoft.com/office/powerpoint/2010/main" val="170124099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D21BB75-3614-EB43-2B50-9697306629D7}"/>
              </a:ext>
            </a:extLst>
          </p:cNvPr>
          <p:cNvSpPr>
            <a:spLocks noGrp="1"/>
          </p:cNvSpPr>
          <p:nvPr>
            <p:ph type="sldNum" sz="quarter" idx="14"/>
          </p:nvPr>
        </p:nvSpPr>
        <p:spPr/>
        <p:txBody>
          <a:bodyPr/>
          <a:lstStyle/>
          <a:p>
            <a:fld id="{11F27F3A-B3E9-41ED-AF8F-A365F10BB65F}" type="slidenum">
              <a:rPr lang="en-US" smtClean="0"/>
              <a:pPr/>
              <a:t>42</a:t>
            </a:fld>
            <a:endParaRPr lang="en-US" dirty="0"/>
          </a:p>
        </p:txBody>
      </p:sp>
      <p:sp>
        <p:nvSpPr>
          <p:cNvPr id="5" name="Title 4">
            <a:extLst>
              <a:ext uri="{FF2B5EF4-FFF2-40B4-BE49-F238E27FC236}">
                <a16:creationId xmlns:a16="http://schemas.microsoft.com/office/drawing/2014/main" id="{D6BF39ED-4C35-85B3-7C60-CACB964E46F4}"/>
              </a:ext>
            </a:extLst>
          </p:cNvPr>
          <p:cNvSpPr>
            <a:spLocks noGrp="1"/>
          </p:cNvSpPr>
          <p:nvPr>
            <p:ph type="title"/>
          </p:nvPr>
        </p:nvSpPr>
        <p:spPr>
          <a:xfrm>
            <a:off x="1188720" y="274320"/>
            <a:ext cx="7537836" cy="828989"/>
          </a:xfrm>
        </p:spPr>
        <p:txBody>
          <a:bodyPr/>
          <a:lstStyle/>
          <a:p>
            <a:r>
              <a:rPr lang="en-US" sz="2800" dirty="0">
                <a:solidFill>
                  <a:schemeClr val="accent1"/>
                </a:solidFill>
              </a:rPr>
              <a:t>7% of High School Students made a </a:t>
            </a:r>
            <a:r>
              <a:rPr lang="en-US" sz="2800" dirty="0">
                <a:solidFill>
                  <a:srgbClr val="007889"/>
                </a:solidFill>
              </a:rPr>
              <a:t>Suicide Attempt</a:t>
            </a:r>
          </a:p>
        </p:txBody>
      </p:sp>
      <p:sp>
        <p:nvSpPr>
          <p:cNvPr id="9" name="Text Placeholder 2">
            <a:extLst>
              <a:ext uri="{FF2B5EF4-FFF2-40B4-BE49-F238E27FC236}">
                <a16:creationId xmlns:a16="http://schemas.microsoft.com/office/drawing/2014/main" id="{7949899C-C03A-4FE8-32DE-7AD3D74FD118}"/>
              </a:ext>
            </a:extLst>
          </p:cNvPr>
          <p:cNvSpPr txBox="1">
            <a:spLocks/>
          </p:cNvSpPr>
          <p:nvPr/>
        </p:nvSpPr>
        <p:spPr>
          <a:xfrm>
            <a:off x="1327869" y="6172026"/>
            <a:ext cx="7258406" cy="480164"/>
          </a:xfrm>
          <a:prstGeom prst="rect">
            <a:avLst/>
          </a:prstGeom>
        </p:spPr>
        <p:txBody>
          <a:bodyPr vert="horz" lIns="91440" tIns="45720" rIns="91440" bIns="45720" rtlCol="0" anchor="b">
            <a:noAutofit/>
          </a:bodyPr>
          <a:lstStyle>
            <a:lvl1pPr marL="0" indent="0" algn="l" defTabSz="514350" rtl="0" eaLnBrk="1" latinLnBrk="0" hangingPunct="1">
              <a:lnSpc>
                <a:spcPct val="100000"/>
              </a:lnSpc>
              <a:spcBef>
                <a:spcPts val="0"/>
              </a:spcBef>
              <a:buFont typeface="Arial" panose="020B0604020202020204" pitchFamily="34" charset="0"/>
              <a:buNone/>
              <a:defRPr sz="900" b="0" i="1" kern="1200" baseline="0">
                <a:solidFill>
                  <a:srgbClr val="003B70"/>
                </a:solidFill>
                <a:latin typeface="Arial" panose="020B0604020202020204" pitchFamily="34" charset="0"/>
                <a:ea typeface="Arial" panose="020B0604020202020204" pitchFamily="34" charset="0"/>
                <a:cs typeface="Arial" panose="020B0604020202020204" pitchFamily="34" charset="0"/>
              </a:defRPr>
            </a:lvl1pPr>
            <a:lvl2pPr marL="432197" indent="-175022" algn="l" defTabSz="514350" rtl="0" eaLnBrk="1" latinLnBrk="0" hangingPunct="1">
              <a:lnSpc>
                <a:spcPct val="90000"/>
              </a:lnSpc>
              <a:spcBef>
                <a:spcPts val="281"/>
              </a:spcBef>
              <a:buFont typeface="Franklin Gothic Medium" panose="020B0603020102020204" pitchFamily="34" charset="0"/>
              <a:buChar char="–"/>
              <a:defRPr sz="1800" b="1" i="0" kern="1200">
                <a:solidFill>
                  <a:srgbClr val="003B70"/>
                </a:solidFill>
                <a:latin typeface="Arial" panose="020B0604020202020204" pitchFamily="34" charset="0"/>
                <a:ea typeface="Arial" panose="020B0604020202020204" pitchFamily="34" charset="0"/>
                <a:cs typeface="Arial" panose="020B0604020202020204" pitchFamily="34" charset="0"/>
              </a:defRPr>
            </a:lvl2pPr>
            <a:lvl3pPr marL="642938" indent="-128588" algn="l" defTabSz="514350" rtl="0" eaLnBrk="1" latinLnBrk="0" hangingPunct="1">
              <a:lnSpc>
                <a:spcPct val="90000"/>
              </a:lnSpc>
              <a:spcBef>
                <a:spcPts val="281"/>
              </a:spcBef>
              <a:buFont typeface="Arial" panose="020B0604020202020204" pitchFamily="34" charset="0"/>
              <a:buChar char="•"/>
              <a:defRPr sz="1500" b="1" i="0" kern="1200">
                <a:solidFill>
                  <a:srgbClr val="003B70"/>
                </a:solidFill>
                <a:latin typeface="Arial" panose="020B0604020202020204" pitchFamily="34" charset="0"/>
                <a:ea typeface="Arial" panose="020B0604020202020204" pitchFamily="34" charset="0"/>
                <a:cs typeface="Arial" panose="020B0604020202020204" pitchFamily="34" charset="0"/>
              </a:defRPr>
            </a:lvl3pPr>
            <a:lvl4pPr marL="9001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Franklin Gothic Medium" panose="020B0603020102020204" pitchFamily="34" charset="0"/>
                <a:ea typeface="+mn-ea"/>
                <a:cs typeface="+mn-cs"/>
              </a:defRPr>
            </a:lvl4pPr>
            <a:lvl5pPr marL="11572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Franklin Gothic Medium" panose="020B0603020102020204" pitchFamily="34" charset="0"/>
                <a:ea typeface="+mn-ea"/>
                <a:cs typeface="+mn-cs"/>
              </a:defRPr>
            </a:lvl5pPr>
            <a:lvl6pPr marL="141446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63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8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r>
              <a:rPr lang="en-US" i="0" dirty="0">
                <a:solidFill>
                  <a:srgbClr val="000000"/>
                </a:solidFill>
              </a:rPr>
              <a:t>Source: North Carolina Department of Public Instruction, Youth Risk Behavior Survey, 2025 </a:t>
            </a:r>
            <a:r>
              <a:rPr lang="en-US" i="0" dirty="0">
                <a:solidFill>
                  <a:srgbClr val="000000"/>
                </a:solidFill>
                <a:hlinkClick r:id="rId3"/>
              </a:rPr>
              <a:t>https://www.dpi.nc.gov/districts-schools/classroom-resources/academic-standards/programs-and-initiatives/nc-healthy-schools/nc-healthy-schools-data</a:t>
            </a:r>
            <a:br>
              <a:rPr lang="en-US" i="0" dirty="0">
                <a:solidFill>
                  <a:srgbClr val="000000"/>
                </a:solidFill>
              </a:rPr>
            </a:br>
            <a:r>
              <a:rPr lang="en-US" i="0" dirty="0">
                <a:solidFill>
                  <a:srgbClr val="000000"/>
                </a:solidFill>
              </a:rPr>
              <a:t>Analysis by the DPH Injury Epidemiology, Surveillance, and Informatics Unit</a:t>
            </a:r>
            <a:endParaRPr lang="en-US" i="0" dirty="0"/>
          </a:p>
        </p:txBody>
      </p:sp>
      <p:pic>
        <p:nvPicPr>
          <p:cNvPr id="6" name="Picture 5">
            <a:extLst>
              <a:ext uri="{FF2B5EF4-FFF2-40B4-BE49-F238E27FC236}">
                <a16:creationId xmlns:a16="http://schemas.microsoft.com/office/drawing/2014/main" id="{07CFA5EE-442B-7095-E27B-CCCCB4DA1EA7}"/>
              </a:ext>
            </a:extLst>
          </p:cNvPr>
          <p:cNvPicPr>
            <a:picLocks noChangeAspect="1"/>
          </p:cNvPicPr>
          <p:nvPr/>
        </p:nvPicPr>
        <p:blipFill>
          <a:blip r:embed="rId4"/>
          <a:srcRect l="2997"/>
          <a:stretch>
            <a:fillRect/>
          </a:stretch>
        </p:blipFill>
        <p:spPr>
          <a:xfrm>
            <a:off x="1327869" y="1326737"/>
            <a:ext cx="5511232" cy="4146609"/>
          </a:xfrm>
          <a:prstGeom prst="rect">
            <a:avLst/>
          </a:prstGeom>
        </p:spPr>
      </p:pic>
      <p:sp>
        <p:nvSpPr>
          <p:cNvPr id="10" name="TextBox 9">
            <a:extLst>
              <a:ext uri="{FF2B5EF4-FFF2-40B4-BE49-F238E27FC236}">
                <a16:creationId xmlns:a16="http://schemas.microsoft.com/office/drawing/2014/main" id="{633FEFE2-9F01-58B7-F2F1-6ED285508164}"/>
              </a:ext>
            </a:extLst>
          </p:cNvPr>
          <p:cNvSpPr txBox="1"/>
          <p:nvPr/>
        </p:nvSpPr>
        <p:spPr>
          <a:xfrm>
            <a:off x="1329444" y="5462652"/>
            <a:ext cx="7105973" cy="784830"/>
          </a:xfrm>
          <a:prstGeom prst="rect">
            <a:avLst/>
          </a:prstGeom>
          <a:noFill/>
        </p:spPr>
        <p:txBody>
          <a:bodyPr wrap="square" rtlCol="0">
            <a:spAutoFit/>
          </a:bodyPr>
          <a:lstStyle/>
          <a:p>
            <a:pPr marR="142160" algn="l"/>
            <a:r>
              <a:rPr lang="en-US" sz="900" b="0" i="0" u="none" strike="noStrike" baseline="0" dirty="0">
                <a:solidFill>
                  <a:srgbClr val="007888"/>
                </a:solidFill>
                <a:latin typeface="Arial" panose="020B0604020202020204" pitchFamily="34" charset="0"/>
              </a:rPr>
              <a:t>*During the 12 months before the survey</a:t>
            </a:r>
          </a:p>
          <a:p>
            <a:pPr marR="140080" algn="l"/>
            <a:r>
              <a:rPr lang="en-US" sz="900" b="1" i="0" u="none" strike="noStrike" baseline="30000" dirty="0">
                <a:solidFill>
                  <a:srgbClr val="007888"/>
                </a:solidFill>
                <a:latin typeface="Arial" panose="020B0604020202020204" pitchFamily="34" charset="0"/>
              </a:rPr>
              <a:t>†</a:t>
            </a:r>
            <a:r>
              <a:rPr lang="en-US" sz="900" b="0" i="0" u="none" strike="noStrike" baseline="0" dirty="0">
                <a:solidFill>
                  <a:srgbClr val="007888"/>
                </a:solidFill>
                <a:latin typeface="Arial" panose="020B0604020202020204" pitchFamily="34" charset="0"/>
              </a:rPr>
              <a:t>F &gt; M; B &gt; </a:t>
            </a:r>
            <a:r>
              <a:rPr lang="en-US" sz="900" dirty="0">
                <a:solidFill>
                  <a:srgbClr val="007888"/>
                </a:solidFill>
                <a:latin typeface="Arial" panose="020B0604020202020204" pitchFamily="34" charset="0"/>
              </a:rPr>
              <a:t>A, W &gt; A</a:t>
            </a:r>
            <a:r>
              <a:rPr lang="en-US" sz="900" b="0" i="0" u="none" strike="noStrike" baseline="0" dirty="0">
                <a:solidFill>
                  <a:srgbClr val="007888"/>
                </a:solidFill>
                <a:latin typeface="Arial" panose="020B0604020202020204" pitchFamily="34" charset="0"/>
              </a:rPr>
              <a:t> (Based on t-test analysis, p &lt; 0.05.)</a:t>
            </a:r>
          </a:p>
          <a:p>
            <a:pPr marR="90730" algn="l"/>
            <a:r>
              <a:rPr lang="en-US" sz="900" b="0" i="0" u="none" strike="noStrike" baseline="0" dirty="0">
                <a:solidFill>
                  <a:srgbClr val="007888"/>
                </a:solidFill>
                <a:latin typeface="Arial" panose="020B0604020202020204" pitchFamily="34" charset="0"/>
              </a:rPr>
              <a:t>All Hispanic students are included in the Hispanic category. All other races are non-Hispanic.</a:t>
            </a:r>
          </a:p>
          <a:p>
            <a:pPr marR="121860" algn="l"/>
            <a:r>
              <a:rPr lang="en-US" sz="900" b="0" i="0" u="none" strike="noStrike" baseline="0" dirty="0">
                <a:solidFill>
                  <a:srgbClr val="007888"/>
                </a:solidFill>
                <a:latin typeface="Arial" panose="020B0604020202020204" pitchFamily="34" charset="0"/>
              </a:rPr>
              <a:t>Missing bar indicates fewer than 30 students in the subgroup.</a:t>
            </a:r>
          </a:p>
          <a:p>
            <a:pPr marR="145850" algn="l"/>
            <a:r>
              <a:rPr lang="en-US" sz="900" b="0" i="0" u="none" strike="noStrike" baseline="0" dirty="0">
                <a:solidFill>
                  <a:srgbClr val="007888"/>
                </a:solidFill>
                <a:latin typeface="Arial" panose="020B0604020202020204" pitchFamily="34" charset="0"/>
              </a:rPr>
              <a:t>This graph contains weighted results.</a:t>
            </a:r>
          </a:p>
        </p:txBody>
      </p:sp>
      <p:sp>
        <p:nvSpPr>
          <p:cNvPr id="13" name="TextBox 12">
            <a:extLst>
              <a:ext uri="{FF2B5EF4-FFF2-40B4-BE49-F238E27FC236}">
                <a16:creationId xmlns:a16="http://schemas.microsoft.com/office/drawing/2014/main" id="{93F29643-CAC4-ACD4-60E1-BFC73B254D21}"/>
              </a:ext>
            </a:extLst>
          </p:cNvPr>
          <p:cNvSpPr txBox="1"/>
          <p:nvPr/>
        </p:nvSpPr>
        <p:spPr>
          <a:xfrm>
            <a:off x="4021810" y="1015322"/>
            <a:ext cx="1224366" cy="369332"/>
          </a:xfrm>
          <a:prstGeom prst="rect">
            <a:avLst/>
          </a:prstGeom>
          <a:noFill/>
        </p:spPr>
        <p:txBody>
          <a:bodyPr wrap="square" rtlCol="0">
            <a:spAutoFit/>
          </a:bodyPr>
          <a:lstStyle/>
          <a:p>
            <a:r>
              <a:rPr lang="en-US" dirty="0">
                <a:solidFill>
                  <a:srgbClr val="007888"/>
                </a:solidFill>
                <a:latin typeface="Arial" panose="020B0604020202020204" pitchFamily="34" charset="0"/>
              </a:rPr>
              <a:t>P</a:t>
            </a:r>
            <a:r>
              <a:rPr lang="en-US" sz="1800" b="0" i="0" u="none" strike="noStrike" baseline="0" dirty="0">
                <a:solidFill>
                  <a:srgbClr val="007888"/>
                </a:solidFill>
                <a:latin typeface="Arial" panose="020B0604020202020204" pitchFamily="34" charset="0"/>
              </a:rPr>
              <a:t>ercent</a:t>
            </a:r>
            <a:endParaRPr lang="en-US" dirty="0"/>
          </a:p>
        </p:txBody>
      </p:sp>
    </p:spTree>
    <p:extLst>
      <p:ext uri="{BB962C8B-B14F-4D97-AF65-F5344CB8AC3E}">
        <p14:creationId xmlns:p14="http://schemas.microsoft.com/office/powerpoint/2010/main" val="324048112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CECDAC5E-6457-0CE5-AA39-62D4B4792581}"/>
              </a:ext>
            </a:extLst>
          </p:cNvPr>
          <p:cNvSpPr>
            <a:spLocks noGrp="1"/>
          </p:cNvSpPr>
          <p:nvPr>
            <p:ph type="sldNum" sz="quarter" idx="16"/>
          </p:nvPr>
        </p:nvSpPr>
        <p:spPr/>
        <p:txBody>
          <a:bodyPr/>
          <a:lstStyle/>
          <a:p>
            <a:fld id="{11F27F3A-B3E9-41ED-AF8F-A365F10BB65F}" type="slidenum">
              <a:rPr lang="en-US" smtClean="0"/>
              <a:pPr/>
              <a:t>43</a:t>
            </a:fld>
            <a:endParaRPr lang="en-US" dirty="0"/>
          </a:p>
        </p:txBody>
      </p:sp>
      <p:sp>
        <p:nvSpPr>
          <p:cNvPr id="7" name="Title 1">
            <a:extLst>
              <a:ext uri="{FF2B5EF4-FFF2-40B4-BE49-F238E27FC236}">
                <a16:creationId xmlns:a16="http://schemas.microsoft.com/office/drawing/2014/main" id="{CE00C218-2668-A597-0F6E-09AE3A28A1FA}"/>
              </a:ext>
            </a:extLst>
          </p:cNvPr>
          <p:cNvSpPr>
            <a:spLocks noGrp="1"/>
          </p:cNvSpPr>
          <p:nvPr>
            <p:ph type="title"/>
          </p:nvPr>
        </p:nvSpPr>
        <p:spPr>
          <a:xfrm>
            <a:off x="274320" y="1097280"/>
            <a:ext cx="8621835" cy="1072055"/>
          </a:xfrm>
        </p:spPr>
        <p:txBody>
          <a:bodyPr/>
          <a:lstStyle/>
          <a:p>
            <a:r>
              <a:rPr lang="en-US" sz="3000" dirty="0">
                <a:solidFill>
                  <a:schemeClr val="accent1"/>
                </a:solidFill>
              </a:rPr>
              <a:t>The financial toll of suicide and self-inflicted injury on society is costly</a:t>
            </a:r>
          </a:p>
        </p:txBody>
      </p:sp>
      <p:sp>
        <p:nvSpPr>
          <p:cNvPr id="10" name="Text Placeholder 2">
            <a:extLst>
              <a:ext uri="{FF2B5EF4-FFF2-40B4-BE49-F238E27FC236}">
                <a16:creationId xmlns:a16="http://schemas.microsoft.com/office/drawing/2014/main" id="{1D04DF15-31B3-8099-DEE7-E9D10CED46DA}"/>
              </a:ext>
            </a:extLst>
          </p:cNvPr>
          <p:cNvSpPr txBox="1">
            <a:spLocks/>
          </p:cNvSpPr>
          <p:nvPr/>
        </p:nvSpPr>
        <p:spPr>
          <a:xfrm>
            <a:off x="457200" y="2103120"/>
            <a:ext cx="7888288" cy="1325880"/>
          </a:xfrm>
          <a:prstGeom prst="rect">
            <a:avLst/>
          </a:prstGeom>
        </p:spPr>
        <p:txBody>
          <a:bodyPr/>
          <a:lstStyle>
            <a:lvl1pPr marL="171450" indent="-171450" algn="l" defTabSz="514350" rtl="0" eaLnBrk="1" latinLnBrk="0" hangingPunct="1">
              <a:lnSpc>
                <a:spcPct val="90000"/>
              </a:lnSpc>
              <a:spcBef>
                <a:spcPts val="563"/>
              </a:spcBef>
              <a:buFont typeface="Arial" panose="020B0604020202020204" pitchFamily="34" charset="0"/>
              <a:buChar char="•"/>
              <a:defRPr sz="2100" b="1" i="0" kern="1200">
                <a:solidFill>
                  <a:srgbClr val="003B70"/>
                </a:solidFill>
                <a:latin typeface="Arial" panose="020B0604020202020204" pitchFamily="34" charset="0"/>
                <a:ea typeface="Arial" panose="020B0604020202020204" pitchFamily="34" charset="0"/>
                <a:cs typeface="Arial" panose="020B0604020202020204" pitchFamily="34" charset="0"/>
              </a:defRPr>
            </a:lvl1pPr>
            <a:lvl2pPr marL="432197" indent="-175022" algn="l" defTabSz="514350" rtl="0" eaLnBrk="1" latinLnBrk="0" hangingPunct="1">
              <a:lnSpc>
                <a:spcPct val="90000"/>
              </a:lnSpc>
              <a:spcBef>
                <a:spcPts val="281"/>
              </a:spcBef>
              <a:buFont typeface="Franklin Gothic Medium" panose="020B0603020102020204" pitchFamily="34" charset="0"/>
              <a:buChar char="–"/>
              <a:defRPr sz="1800" b="1" i="0" kern="1200">
                <a:solidFill>
                  <a:srgbClr val="003B70"/>
                </a:solidFill>
                <a:latin typeface="Arial" panose="020B0604020202020204" pitchFamily="34" charset="0"/>
                <a:ea typeface="Arial" panose="020B0604020202020204" pitchFamily="34" charset="0"/>
                <a:cs typeface="Arial" panose="020B0604020202020204" pitchFamily="34" charset="0"/>
              </a:defRPr>
            </a:lvl2pPr>
            <a:lvl3pPr marL="642938" indent="-128588" algn="l" defTabSz="514350" rtl="0" eaLnBrk="1" latinLnBrk="0" hangingPunct="1">
              <a:lnSpc>
                <a:spcPct val="90000"/>
              </a:lnSpc>
              <a:spcBef>
                <a:spcPts val="281"/>
              </a:spcBef>
              <a:buFont typeface="Arial" panose="020B0604020202020204" pitchFamily="34" charset="0"/>
              <a:buChar char="•"/>
              <a:defRPr sz="1500" b="1" i="0" kern="1200">
                <a:solidFill>
                  <a:srgbClr val="003B70"/>
                </a:solidFill>
                <a:latin typeface="Arial" panose="020B0604020202020204" pitchFamily="34" charset="0"/>
                <a:ea typeface="Arial" panose="020B0604020202020204" pitchFamily="34" charset="0"/>
                <a:cs typeface="Arial" panose="020B0604020202020204" pitchFamily="34" charset="0"/>
              </a:defRPr>
            </a:lvl3pPr>
            <a:lvl4pPr marL="9001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Franklin Gothic Medium" panose="020B0603020102020204" pitchFamily="34" charset="0"/>
                <a:ea typeface="+mn-ea"/>
                <a:cs typeface="+mn-cs"/>
              </a:defRPr>
            </a:lvl4pPr>
            <a:lvl5pPr marL="11572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Franklin Gothic Medium" panose="020B0603020102020204" pitchFamily="34" charset="0"/>
                <a:ea typeface="+mn-ea"/>
                <a:cs typeface="+mn-cs"/>
              </a:defRPr>
            </a:lvl5pPr>
            <a:lvl6pPr marL="141446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63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8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r>
              <a:rPr lang="en-US" sz="2400" dirty="0">
                <a:solidFill>
                  <a:schemeClr val="tx2"/>
                </a:solidFill>
              </a:rPr>
              <a:t>Suicide deaths alone in NC resulted in a combined cost of over $16 billion in 2024 </a:t>
            </a:r>
          </a:p>
          <a:p>
            <a:pPr lvl="1"/>
            <a:r>
              <a:rPr lang="en-US" sz="2200" dirty="0">
                <a:solidFill>
                  <a:schemeClr val="tx2"/>
                </a:solidFill>
              </a:rPr>
              <a:t>$1,511 per capita</a:t>
            </a:r>
          </a:p>
        </p:txBody>
      </p:sp>
      <p:sp>
        <p:nvSpPr>
          <p:cNvPr id="13" name="TextBox 1">
            <a:extLst>
              <a:ext uri="{FF2B5EF4-FFF2-40B4-BE49-F238E27FC236}">
                <a16:creationId xmlns:a16="http://schemas.microsoft.com/office/drawing/2014/main" id="{3F3F64A6-8091-B001-89AD-DE9E4D49D0B2}"/>
              </a:ext>
            </a:extLst>
          </p:cNvPr>
          <p:cNvSpPr txBox="1"/>
          <p:nvPr/>
        </p:nvSpPr>
        <p:spPr>
          <a:xfrm>
            <a:off x="320040" y="6274092"/>
            <a:ext cx="8953500" cy="348695"/>
          </a:xfrm>
          <a:prstGeom prst="rect">
            <a:avLst/>
          </a:prstGeom>
          <a:ln>
            <a:noFill/>
          </a:ln>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900" b="0" i="0" u="none" strike="noStrike" dirty="0">
                <a:solidFill>
                  <a:srgbClr val="000000"/>
                </a:solidFill>
                <a:effectLst/>
              </a:rPr>
              <a:t>Source: CDC WISQARS Cost of Injury Report </a:t>
            </a:r>
            <a:r>
              <a:rPr lang="en-US" sz="900" b="0" i="0" u="none" strike="noStrike" dirty="0">
                <a:solidFill>
                  <a:srgbClr val="000000"/>
                </a:solidFill>
                <a:effectLst/>
                <a:hlinkClick r:id="rId3"/>
              </a:rPr>
              <a:t>https://wisqars.cdc.gov/cost/</a:t>
            </a:r>
            <a:br>
              <a:rPr lang="en-US" sz="900" b="0" i="0" u="none" strike="noStrike" dirty="0">
                <a:solidFill>
                  <a:srgbClr val="000000"/>
                </a:solidFill>
                <a:effectLst/>
              </a:rPr>
            </a:br>
            <a:r>
              <a:rPr lang="en-US" sz="900" b="0" i="0" u="none" strike="noStrike" dirty="0">
                <a:solidFill>
                  <a:srgbClr val="000000"/>
                </a:solidFill>
                <a:effectLst/>
              </a:rPr>
              <a:t>Analysis by the DPH Injury Epidemiology, Surveillance, and Informatics Unit</a:t>
            </a:r>
            <a:r>
              <a:rPr lang="en-US" sz="900" dirty="0"/>
              <a:t> </a:t>
            </a:r>
            <a:endParaRPr lang="en-US" sz="900" dirty="0">
              <a:cs typeface="Arial" panose="020B0604020202020204" pitchFamily="34" charset="0"/>
            </a:endParaRPr>
          </a:p>
        </p:txBody>
      </p:sp>
      <p:pic>
        <p:nvPicPr>
          <p:cNvPr id="2" name="Picture 1">
            <a:extLst>
              <a:ext uri="{FF2B5EF4-FFF2-40B4-BE49-F238E27FC236}">
                <a16:creationId xmlns:a16="http://schemas.microsoft.com/office/drawing/2014/main" id="{1F42267B-C311-ABD9-CEE6-0F06B59301B7}"/>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254006" y="3313716"/>
            <a:ext cx="8615893" cy="2694683"/>
          </a:xfrm>
          <a:prstGeom prst="rect">
            <a:avLst/>
          </a:prstGeom>
        </p:spPr>
      </p:pic>
    </p:spTree>
    <p:extLst>
      <p:ext uri="{BB962C8B-B14F-4D97-AF65-F5344CB8AC3E}">
        <p14:creationId xmlns:p14="http://schemas.microsoft.com/office/powerpoint/2010/main" val="148404424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EAD1942D-35BD-E739-1CC4-25AFFEDD5E27}"/>
              </a:ext>
            </a:extLst>
          </p:cNvPr>
          <p:cNvSpPr>
            <a:spLocks noGrp="1"/>
          </p:cNvSpPr>
          <p:nvPr>
            <p:ph type="sldNum" sz="quarter" idx="15"/>
          </p:nvPr>
        </p:nvSpPr>
        <p:spPr/>
        <p:txBody>
          <a:bodyPr/>
          <a:lstStyle/>
          <a:p>
            <a:fld id="{11F27F3A-B3E9-41ED-AF8F-A365F10BB65F}" type="slidenum">
              <a:rPr lang="en-US" smtClean="0"/>
              <a:pPr/>
              <a:t>44</a:t>
            </a:fld>
            <a:endParaRPr lang="en-US" dirty="0"/>
          </a:p>
        </p:txBody>
      </p:sp>
      <p:sp>
        <p:nvSpPr>
          <p:cNvPr id="8" name="Title 1">
            <a:extLst>
              <a:ext uri="{FF2B5EF4-FFF2-40B4-BE49-F238E27FC236}">
                <a16:creationId xmlns:a16="http://schemas.microsoft.com/office/drawing/2014/main" id="{B573F25E-018F-349A-2218-252858A2C346}"/>
              </a:ext>
            </a:extLst>
          </p:cNvPr>
          <p:cNvSpPr>
            <a:spLocks noGrp="1"/>
          </p:cNvSpPr>
          <p:nvPr>
            <p:ph type="title"/>
          </p:nvPr>
        </p:nvSpPr>
        <p:spPr>
          <a:xfrm>
            <a:off x="1188720" y="274320"/>
            <a:ext cx="7675905" cy="987972"/>
          </a:xfrm>
        </p:spPr>
        <p:txBody>
          <a:bodyPr/>
          <a:lstStyle/>
          <a:p>
            <a:r>
              <a:rPr lang="en-US" sz="3200" dirty="0">
                <a:solidFill>
                  <a:schemeClr val="accent1"/>
                </a:solidFill>
              </a:rPr>
              <a:t>Where to find resources for suicide and self-inflicted injury prevention?</a:t>
            </a:r>
            <a:endParaRPr lang="en-US" sz="3200" b="1" dirty="0">
              <a:solidFill>
                <a:schemeClr val="accent1"/>
              </a:solidFill>
            </a:endParaRPr>
          </a:p>
        </p:txBody>
      </p:sp>
      <p:sp>
        <p:nvSpPr>
          <p:cNvPr id="5" name="Text Placeholder 7">
            <a:extLst>
              <a:ext uri="{FF2B5EF4-FFF2-40B4-BE49-F238E27FC236}">
                <a16:creationId xmlns:a16="http://schemas.microsoft.com/office/drawing/2014/main" id="{D9AC4514-3C01-C1FA-F2C4-CD3E41721091}"/>
              </a:ext>
            </a:extLst>
          </p:cNvPr>
          <p:cNvSpPr>
            <a:spLocks noGrp="1"/>
          </p:cNvSpPr>
          <p:nvPr>
            <p:ph type="body" sz="quarter" idx="10"/>
          </p:nvPr>
        </p:nvSpPr>
        <p:spPr>
          <a:xfrm>
            <a:off x="1188720" y="1262292"/>
            <a:ext cx="7675905" cy="5158173"/>
          </a:xfrm>
        </p:spPr>
        <p:txBody>
          <a:bodyPr/>
          <a:lstStyle/>
          <a:p>
            <a:r>
              <a:rPr lang="en-US" sz="2400" dirty="0">
                <a:latin typeface="+mn-lt"/>
              </a:rPr>
              <a:t>NC </a:t>
            </a:r>
            <a:r>
              <a:rPr lang="en-US" sz="2400" dirty="0">
                <a:solidFill>
                  <a:srgbClr val="2F7F95"/>
                </a:solidFill>
                <a:latin typeface="+mn-lt"/>
                <a:hlinkClick r:id="rId2">
                  <a:extLst>
                    <a:ext uri="{A12FA001-AC4F-418D-AE19-62706E023703}">
                      <ahyp:hlinkClr xmlns:ahyp="http://schemas.microsoft.com/office/drawing/2018/hyperlinkcolor" val="tx"/>
                    </a:ext>
                  </a:extLst>
                </a:hlinkClick>
              </a:rPr>
              <a:t>Comprehensive Suicide Prevention Program</a:t>
            </a:r>
            <a:endParaRPr lang="en-US" sz="2400" dirty="0">
              <a:solidFill>
                <a:srgbClr val="2F7F95"/>
              </a:solidFill>
              <a:latin typeface="+mn-lt"/>
            </a:endParaRPr>
          </a:p>
          <a:p>
            <a:pPr lvl="1">
              <a:buFont typeface="Arial" panose="020B0604020202020204" pitchFamily="34" charset="0"/>
              <a:buChar char="•"/>
            </a:pPr>
            <a:r>
              <a:rPr lang="en-US" b="0" dirty="0">
                <a:latin typeface="+mn-lt"/>
              </a:rPr>
              <a:t>Comprehensive Suicide Prevention Advisory Council (CSPAC) Quarterly Meetings </a:t>
            </a:r>
          </a:p>
          <a:p>
            <a:r>
              <a:rPr lang="en-US" sz="2400" dirty="0">
                <a:latin typeface="+mn-lt"/>
              </a:rPr>
              <a:t>NCDHHS </a:t>
            </a:r>
            <a:r>
              <a:rPr lang="en-US" sz="2400" dirty="0">
                <a:solidFill>
                  <a:srgbClr val="2F7F95"/>
                </a:solidFill>
                <a:latin typeface="+mn-lt"/>
                <a:hlinkClick r:id="rId3">
                  <a:extLst>
                    <a:ext uri="{A12FA001-AC4F-418D-AE19-62706E023703}">
                      <ahyp:hlinkClr xmlns:ahyp="http://schemas.microsoft.com/office/drawing/2018/hyperlinkcolor" val="tx"/>
                    </a:ext>
                  </a:extLst>
                </a:hlinkClick>
              </a:rPr>
              <a:t>Suicide Prevention Resources</a:t>
            </a:r>
            <a:endParaRPr lang="en-US" sz="2400" dirty="0">
              <a:solidFill>
                <a:srgbClr val="2F7F95"/>
              </a:solidFill>
              <a:latin typeface="+mn-lt"/>
            </a:endParaRPr>
          </a:p>
          <a:p>
            <a:r>
              <a:rPr lang="en-US" sz="2400" dirty="0">
                <a:solidFill>
                  <a:srgbClr val="2F7F95"/>
                </a:solidFill>
                <a:latin typeface="+mn-lt"/>
                <a:hlinkClick r:id="rId4">
                  <a:extLst>
                    <a:ext uri="{A12FA001-AC4F-418D-AE19-62706E023703}">
                      <ahyp:hlinkClr xmlns:ahyp="http://schemas.microsoft.com/office/drawing/2018/hyperlinkcolor" val="tx"/>
                    </a:ext>
                  </a:extLst>
                </a:hlinkClick>
              </a:rPr>
              <a:t>NC S.A.F.E</a:t>
            </a:r>
            <a:r>
              <a:rPr lang="en-US" sz="2400" dirty="0">
                <a:solidFill>
                  <a:srgbClr val="2F7F95"/>
                </a:solidFill>
                <a:latin typeface="+mn-lt"/>
              </a:rPr>
              <a:t> </a:t>
            </a:r>
            <a:r>
              <a:rPr lang="en-US" sz="2400" dirty="0">
                <a:latin typeface="+mn-lt"/>
              </a:rPr>
              <a:t>– Store All Firearms Effectively – provides resources and information on storing firearms safely.</a:t>
            </a:r>
          </a:p>
          <a:p>
            <a:r>
              <a:rPr lang="en-US" sz="2400" dirty="0">
                <a:solidFill>
                  <a:srgbClr val="2F7F95"/>
                </a:solidFill>
                <a:latin typeface="+mn-lt"/>
                <a:hlinkClick r:id="rId5">
                  <a:extLst>
                    <a:ext uri="{A12FA001-AC4F-418D-AE19-62706E023703}">
                      <ahyp:hlinkClr xmlns:ahyp="http://schemas.microsoft.com/office/drawing/2018/hyperlinkcolor" val="tx"/>
                    </a:ext>
                  </a:extLst>
                </a:hlinkClick>
              </a:rPr>
              <a:t>Injury-Free NC</a:t>
            </a:r>
            <a:r>
              <a:rPr lang="en-US" sz="2400" dirty="0">
                <a:latin typeface="+mn-lt"/>
              </a:rPr>
              <a:t> is a collaborative of UNC and NCDHHS DPH to keep NC safe from injury and violence.</a:t>
            </a:r>
          </a:p>
          <a:p>
            <a:pPr lvl="1">
              <a:buFont typeface="Arial" panose="020B0604020202020204" pitchFamily="34" charset="0"/>
              <a:buChar char="•"/>
            </a:pPr>
            <a:r>
              <a:rPr lang="en-US" b="0" dirty="0">
                <a:latin typeface="+mn-lt"/>
              </a:rPr>
              <a:t>Comprehensive Suicide Prevention Academy</a:t>
            </a:r>
          </a:p>
          <a:p>
            <a:pPr lvl="1">
              <a:buFont typeface="Arial" panose="020B0604020202020204" pitchFamily="34" charset="0"/>
              <a:buChar char="•"/>
            </a:pPr>
            <a:r>
              <a:rPr lang="en-US" b="0" dirty="0">
                <a:latin typeface="+mn-lt"/>
              </a:rPr>
              <a:t>Firearm and Lethal Means Safety</a:t>
            </a:r>
          </a:p>
          <a:p>
            <a:r>
              <a:rPr lang="en-US" sz="2400" dirty="0">
                <a:latin typeface="+mn-lt"/>
              </a:rPr>
              <a:t>CDC </a:t>
            </a:r>
            <a:r>
              <a:rPr lang="en-US" sz="2400" dirty="0">
                <a:solidFill>
                  <a:srgbClr val="2F7F95"/>
                </a:solidFill>
                <a:latin typeface="+mn-lt"/>
                <a:hlinkClick r:id="rId6">
                  <a:extLst>
                    <a:ext uri="{A12FA001-AC4F-418D-AE19-62706E023703}">
                      <ahyp:hlinkClr xmlns:ahyp="http://schemas.microsoft.com/office/drawing/2018/hyperlinkcolor" val="tx"/>
                    </a:ext>
                  </a:extLst>
                </a:hlinkClick>
              </a:rPr>
              <a:t>Suicide Prevention Resource for Action</a:t>
            </a:r>
            <a:endParaRPr lang="en-US" sz="2400" dirty="0">
              <a:solidFill>
                <a:srgbClr val="2F7F95"/>
              </a:solidFill>
              <a:latin typeface="+mn-lt"/>
            </a:endParaRPr>
          </a:p>
        </p:txBody>
      </p:sp>
    </p:spTree>
    <p:extLst>
      <p:ext uri="{BB962C8B-B14F-4D97-AF65-F5344CB8AC3E}">
        <p14:creationId xmlns:p14="http://schemas.microsoft.com/office/powerpoint/2010/main" val="167706072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EAD1942D-35BD-E739-1CC4-25AFFEDD5E27}"/>
              </a:ext>
            </a:extLst>
          </p:cNvPr>
          <p:cNvSpPr>
            <a:spLocks noGrp="1"/>
          </p:cNvSpPr>
          <p:nvPr>
            <p:ph type="sldNum" sz="quarter" idx="15"/>
          </p:nvPr>
        </p:nvSpPr>
        <p:spPr/>
        <p:txBody>
          <a:bodyPr/>
          <a:lstStyle/>
          <a:p>
            <a:fld id="{11F27F3A-B3E9-41ED-AF8F-A365F10BB65F}" type="slidenum">
              <a:rPr lang="en-US" smtClean="0"/>
              <a:pPr/>
              <a:t>45</a:t>
            </a:fld>
            <a:endParaRPr lang="en-US" dirty="0"/>
          </a:p>
        </p:txBody>
      </p:sp>
      <p:sp>
        <p:nvSpPr>
          <p:cNvPr id="8" name="Title 1">
            <a:extLst>
              <a:ext uri="{FF2B5EF4-FFF2-40B4-BE49-F238E27FC236}">
                <a16:creationId xmlns:a16="http://schemas.microsoft.com/office/drawing/2014/main" id="{B573F25E-018F-349A-2218-252858A2C346}"/>
              </a:ext>
            </a:extLst>
          </p:cNvPr>
          <p:cNvSpPr>
            <a:spLocks noGrp="1"/>
          </p:cNvSpPr>
          <p:nvPr>
            <p:ph type="title"/>
          </p:nvPr>
        </p:nvSpPr>
        <p:spPr>
          <a:xfrm>
            <a:off x="1188720" y="274320"/>
            <a:ext cx="7675905" cy="987972"/>
          </a:xfrm>
        </p:spPr>
        <p:txBody>
          <a:bodyPr/>
          <a:lstStyle/>
          <a:p>
            <a:r>
              <a:rPr lang="en-US" sz="3200" dirty="0">
                <a:solidFill>
                  <a:schemeClr val="accent1"/>
                </a:solidFill>
              </a:rPr>
              <a:t>Where to find more data on suicide and self-inflicted injury?</a:t>
            </a:r>
            <a:endParaRPr lang="en-US" sz="3200" b="1" dirty="0">
              <a:solidFill>
                <a:schemeClr val="accent1"/>
              </a:solidFill>
            </a:endParaRPr>
          </a:p>
        </p:txBody>
      </p:sp>
      <p:sp>
        <p:nvSpPr>
          <p:cNvPr id="5" name="Text Placeholder 7">
            <a:extLst>
              <a:ext uri="{FF2B5EF4-FFF2-40B4-BE49-F238E27FC236}">
                <a16:creationId xmlns:a16="http://schemas.microsoft.com/office/drawing/2014/main" id="{D9AC4514-3C01-C1FA-F2C4-CD3E41721091}"/>
              </a:ext>
            </a:extLst>
          </p:cNvPr>
          <p:cNvSpPr>
            <a:spLocks noGrp="1"/>
          </p:cNvSpPr>
          <p:nvPr>
            <p:ph type="body" sz="quarter" idx="10"/>
          </p:nvPr>
        </p:nvSpPr>
        <p:spPr>
          <a:xfrm>
            <a:off x="1188720" y="1262292"/>
            <a:ext cx="7675905" cy="5050018"/>
          </a:xfrm>
        </p:spPr>
        <p:txBody>
          <a:bodyPr/>
          <a:lstStyle/>
          <a:p>
            <a:r>
              <a:rPr lang="en-US" sz="2400" dirty="0">
                <a:latin typeface="+mn-lt"/>
              </a:rPr>
              <a:t>NC Injury and Violence Prevention Branch </a:t>
            </a:r>
            <a:r>
              <a:rPr lang="en-US" sz="2400" dirty="0">
                <a:solidFill>
                  <a:srgbClr val="2F7F95"/>
                </a:solidFill>
                <a:latin typeface="+mn-lt"/>
                <a:hlinkClick r:id="rId2">
                  <a:extLst>
                    <a:ext uri="{A12FA001-AC4F-418D-AE19-62706E023703}">
                      <ahyp:hlinkClr xmlns:ahyp="http://schemas.microsoft.com/office/drawing/2018/hyperlinkcolor" val="tx"/>
                    </a:ext>
                  </a:extLst>
                </a:hlinkClick>
              </a:rPr>
              <a:t>Suicide and Self-Inflicted Injury Data Page</a:t>
            </a:r>
            <a:endParaRPr lang="en-US" sz="2400" dirty="0">
              <a:solidFill>
                <a:srgbClr val="2F7F95"/>
              </a:solidFill>
              <a:latin typeface="+mn-lt"/>
            </a:endParaRPr>
          </a:p>
          <a:p>
            <a:pPr marL="800080" lvl="1" indent="-285743">
              <a:buFont typeface="Arial" panose="020B0604020202020204" pitchFamily="34" charset="0"/>
              <a:buChar char="•"/>
            </a:pPr>
            <a:r>
              <a:rPr lang="en-US" b="0" dirty="0">
                <a:latin typeface="+mn-lt"/>
              </a:rPr>
              <a:t>NC-VDRS Annual Report</a:t>
            </a:r>
          </a:p>
          <a:p>
            <a:pPr marL="800080" lvl="1" indent="-285743">
              <a:buFont typeface="Arial" panose="020B0604020202020204" pitchFamily="34" charset="0"/>
              <a:buChar char="•"/>
            </a:pPr>
            <a:r>
              <a:rPr lang="en-US" b="0" dirty="0">
                <a:latin typeface="+mn-lt"/>
              </a:rPr>
              <a:t>NC-VDRS Fact Sheets</a:t>
            </a:r>
            <a:endParaRPr lang="en-US" b="0" dirty="0">
              <a:solidFill>
                <a:srgbClr val="0563C1"/>
              </a:solidFill>
              <a:latin typeface="+mn-lt"/>
              <a:hlinkClick r:id="" action="ppaction://noaction">
                <a:extLst>
                  <a:ext uri="{A12FA001-AC4F-418D-AE19-62706E023703}">
                    <ahyp:hlinkClr xmlns:ahyp="http://schemas.microsoft.com/office/drawing/2018/hyperlinkcolor" val="tx"/>
                  </a:ext>
                </a:extLst>
              </a:hlinkClick>
            </a:endParaRPr>
          </a:p>
          <a:p>
            <a:pPr marL="800080" lvl="1" indent="-285743">
              <a:buFont typeface="Arial" panose="020B0604020202020204" pitchFamily="34" charset="0"/>
              <a:buChar char="•"/>
            </a:pPr>
            <a:r>
              <a:rPr lang="en-US" b="0" dirty="0">
                <a:solidFill>
                  <a:srgbClr val="2F7F95"/>
                </a:solidFill>
                <a:latin typeface="+mn-lt"/>
                <a:hlinkClick r:id="rId3">
                  <a:extLst>
                    <a:ext uri="{A12FA001-AC4F-418D-AE19-62706E023703}">
                      <ahyp:hlinkClr xmlns:ahyp="http://schemas.microsoft.com/office/drawing/2018/hyperlinkcolor" val="tx"/>
                    </a:ext>
                  </a:extLst>
                </a:hlinkClick>
              </a:rPr>
              <a:t>NC-VDRS Data Dashboard</a:t>
            </a:r>
            <a:endParaRPr lang="en-US" b="0" dirty="0">
              <a:solidFill>
                <a:srgbClr val="2F7F95"/>
              </a:solidFill>
              <a:latin typeface="+mn-lt"/>
            </a:endParaRPr>
          </a:p>
          <a:p>
            <a:pPr marL="800080" lvl="1" indent="-285743">
              <a:buFont typeface="Arial" panose="020B0604020202020204" pitchFamily="34" charset="0"/>
              <a:buChar char="•"/>
            </a:pPr>
            <a:r>
              <a:rPr lang="en-US" b="0" dirty="0">
                <a:latin typeface="+mn-lt"/>
              </a:rPr>
              <a:t>Self-Inflicted Injury ED Visit quarterly reports</a:t>
            </a:r>
          </a:p>
          <a:p>
            <a:pPr marL="800080" lvl="1" indent="-285743">
              <a:buFont typeface="Arial" panose="020B0604020202020204" pitchFamily="34" charset="0"/>
              <a:buChar char="•"/>
            </a:pPr>
            <a:r>
              <a:rPr lang="en-US" b="0" dirty="0">
                <a:solidFill>
                  <a:srgbClr val="2F7F95"/>
                </a:solidFill>
                <a:latin typeface="+mn-lt"/>
                <a:hlinkClick r:id="rId4">
                  <a:extLst>
                    <a:ext uri="{A12FA001-AC4F-418D-AE19-62706E023703}">
                      <ahyp:hlinkClr xmlns:ahyp="http://schemas.microsoft.com/office/drawing/2018/hyperlinkcolor" val="tx"/>
                    </a:ext>
                  </a:extLst>
                </a:hlinkClick>
              </a:rPr>
              <a:t>NC DETECT Mental Health Dashboard</a:t>
            </a:r>
            <a:endParaRPr lang="en-US" b="0" dirty="0">
              <a:solidFill>
                <a:srgbClr val="2F7F95"/>
              </a:solidFill>
              <a:latin typeface="+mn-lt"/>
            </a:endParaRPr>
          </a:p>
          <a:p>
            <a:r>
              <a:rPr lang="en-US" sz="2400" dirty="0">
                <a:latin typeface="+mn-lt"/>
              </a:rPr>
              <a:t>NCDHHS </a:t>
            </a:r>
            <a:r>
              <a:rPr lang="en-US" sz="2400" dirty="0">
                <a:solidFill>
                  <a:srgbClr val="2F7F95"/>
                </a:solidFill>
                <a:latin typeface="+mn-lt"/>
                <a:hlinkClick r:id="rId5">
                  <a:extLst>
                    <a:ext uri="{A12FA001-AC4F-418D-AE19-62706E023703}">
                      <ahyp:hlinkClr xmlns:ahyp="http://schemas.microsoft.com/office/drawing/2018/hyperlinkcolor" val="tx"/>
                    </a:ext>
                  </a:extLst>
                </a:hlinkClick>
              </a:rPr>
              <a:t>988 and Peer Warmline Dashboard</a:t>
            </a:r>
            <a:endParaRPr lang="en-US" sz="2400" dirty="0">
              <a:solidFill>
                <a:srgbClr val="2F7F95"/>
              </a:solidFill>
              <a:latin typeface="+mn-lt"/>
            </a:endParaRPr>
          </a:p>
          <a:p>
            <a:r>
              <a:rPr lang="en-US" sz="2400" dirty="0">
                <a:latin typeface="+mn-lt"/>
              </a:rPr>
              <a:t>State Center for Health Statistics (SCHS) Death Certificate Data </a:t>
            </a:r>
          </a:p>
          <a:p>
            <a:pPr marL="800080" lvl="1" indent="-285743">
              <a:buFont typeface="Arial" panose="020B0604020202020204" pitchFamily="34" charset="0"/>
              <a:buChar char="•"/>
            </a:pPr>
            <a:r>
              <a:rPr lang="en-US" dirty="0">
                <a:solidFill>
                  <a:srgbClr val="2F7F95"/>
                </a:solidFill>
                <a:latin typeface="+mn-lt"/>
                <a:hlinkClick r:id="rId6">
                  <a:extLst>
                    <a:ext uri="{A12FA001-AC4F-418D-AE19-62706E023703}">
                      <ahyp:hlinkClr xmlns:ahyp="http://schemas.microsoft.com/office/drawing/2018/hyperlinkcolor" val="tx"/>
                    </a:ext>
                  </a:extLst>
                </a:hlinkClick>
              </a:rPr>
              <a:t>NC Health Data Query System</a:t>
            </a:r>
            <a:endParaRPr lang="en-US" dirty="0">
              <a:solidFill>
                <a:srgbClr val="2F7F95"/>
              </a:solidFill>
              <a:latin typeface="+mn-lt"/>
            </a:endParaRPr>
          </a:p>
          <a:p>
            <a:r>
              <a:rPr lang="en-US" sz="2400" dirty="0">
                <a:latin typeface="+mn-lt"/>
              </a:rPr>
              <a:t>CDC WISQARS - </a:t>
            </a:r>
            <a:r>
              <a:rPr lang="en-US" sz="2400" dirty="0">
                <a:solidFill>
                  <a:srgbClr val="2F7F95"/>
                </a:solidFill>
                <a:latin typeface="+mn-lt"/>
                <a:hlinkClick r:id="rId7">
                  <a:extLst>
                    <a:ext uri="{A12FA001-AC4F-418D-AE19-62706E023703}">
                      <ahyp:hlinkClr xmlns:ahyp="http://schemas.microsoft.com/office/drawing/2018/hyperlinkcolor" val="tx"/>
                    </a:ext>
                  </a:extLst>
                </a:hlinkClick>
              </a:rPr>
              <a:t>Fatal Injury and Violence Data</a:t>
            </a:r>
            <a:endParaRPr lang="en-US" sz="2400" dirty="0">
              <a:solidFill>
                <a:srgbClr val="2F7F95"/>
              </a:solidFill>
              <a:latin typeface="+mn-lt"/>
            </a:endParaRPr>
          </a:p>
          <a:p>
            <a:r>
              <a:rPr lang="en-US" sz="2400" dirty="0">
                <a:latin typeface="+mn-lt"/>
              </a:rPr>
              <a:t>CDC NVDRS - </a:t>
            </a:r>
            <a:r>
              <a:rPr lang="en-US" sz="2400" dirty="0">
                <a:solidFill>
                  <a:srgbClr val="2F7F95"/>
                </a:solidFill>
                <a:latin typeface="+mn-lt"/>
                <a:hlinkClick r:id="rId8">
                  <a:extLst>
                    <a:ext uri="{A12FA001-AC4F-418D-AE19-62706E023703}">
                      <ahyp:hlinkClr xmlns:ahyp="http://schemas.microsoft.com/office/drawing/2018/hyperlinkcolor" val="tx"/>
                    </a:ext>
                  </a:extLst>
                </a:hlinkClick>
              </a:rPr>
              <a:t>CDC NVDRS</a:t>
            </a:r>
            <a:r>
              <a:rPr lang="en-US" sz="2400" dirty="0">
                <a:solidFill>
                  <a:srgbClr val="2F7F95"/>
                </a:solidFill>
                <a:latin typeface="+mn-lt"/>
              </a:rPr>
              <a:t> </a:t>
            </a:r>
          </a:p>
        </p:txBody>
      </p:sp>
    </p:spTree>
    <p:extLst>
      <p:ext uri="{BB962C8B-B14F-4D97-AF65-F5344CB8AC3E}">
        <p14:creationId xmlns:p14="http://schemas.microsoft.com/office/powerpoint/2010/main" val="123963365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CECDAC5E-6457-0CE5-AA39-62D4B4792581}"/>
              </a:ext>
            </a:extLst>
          </p:cNvPr>
          <p:cNvSpPr>
            <a:spLocks noGrp="1"/>
          </p:cNvSpPr>
          <p:nvPr>
            <p:ph type="sldNum" sz="quarter" idx="16"/>
          </p:nvPr>
        </p:nvSpPr>
        <p:spPr/>
        <p:txBody>
          <a:bodyPr/>
          <a:lstStyle/>
          <a:p>
            <a:fld id="{11F27F3A-B3E9-41ED-AF8F-A365F10BB65F}" type="slidenum">
              <a:rPr lang="en-US" smtClean="0"/>
              <a:pPr/>
              <a:t>46</a:t>
            </a:fld>
            <a:endParaRPr lang="en-US" dirty="0"/>
          </a:p>
        </p:txBody>
      </p:sp>
      <p:sp>
        <p:nvSpPr>
          <p:cNvPr id="7" name="Title 1">
            <a:extLst>
              <a:ext uri="{FF2B5EF4-FFF2-40B4-BE49-F238E27FC236}">
                <a16:creationId xmlns:a16="http://schemas.microsoft.com/office/drawing/2014/main" id="{CE00C218-2668-A597-0F6E-09AE3A28A1FA}"/>
              </a:ext>
            </a:extLst>
          </p:cNvPr>
          <p:cNvSpPr>
            <a:spLocks noGrp="1"/>
          </p:cNvSpPr>
          <p:nvPr>
            <p:ph type="title"/>
          </p:nvPr>
        </p:nvSpPr>
        <p:spPr>
          <a:xfrm>
            <a:off x="274320" y="1097280"/>
            <a:ext cx="8621835" cy="1072055"/>
          </a:xfrm>
        </p:spPr>
        <p:txBody>
          <a:bodyPr/>
          <a:lstStyle/>
          <a:p>
            <a:r>
              <a:rPr lang="en-US" sz="3200" dirty="0">
                <a:solidFill>
                  <a:schemeClr val="accent1"/>
                </a:solidFill>
              </a:rPr>
              <a:t>IVPB Data Support now available! </a:t>
            </a:r>
          </a:p>
        </p:txBody>
      </p:sp>
      <p:pic>
        <p:nvPicPr>
          <p:cNvPr id="3" name="Picture 2">
            <a:extLst>
              <a:ext uri="{FF2B5EF4-FFF2-40B4-BE49-F238E27FC236}">
                <a16:creationId xmlns:a16="http://schemas.microsoft.com/office/drawing/2014/main" id="{55CFA724-7DCB-BDE2-FFE7-9866802712A2}"/>
              </a:ext>
            </a:extLst>
          </p:cNvPr>
          <p:cNvPicPr>
            <a:picLocks noChangeAspect="1"/>
          </p:cNvPicPr>
          <p:nvPr/>
        </p:nvPicPr>
        <p:blipFill>
          <a:blip r:embed="rId2"/>
          <a:stretch>
            <a:fillRect/>
          </a:stretch>
        </p:blipFill>
        <p:spPr>
          <a:xfrm>
            <a:off x="3116157" y="2756212"/>
            <a:ext cx="5398135" cy="3648633"/>
          </a:xfrm>
          <a:prstGeom prst="rect">
            <a:avLst/>
          </a:prstGeom>
          <a:ln>
            <a:noFill/>
          </a:ln>
          <a:effectLst>
            <a:outerShdw blurRad="292100" dist="139700" dir="2700000" algn="tl" rotWithShape="0">
              <a:srgbClr val="333333">
                <a:alpha val="65000"/>
              </a:srgbClr>
            </a:outerShdw>
          </a:effectLst>
        </p:spPr>
      </p:pic>
      <p:sp>
        <p:nvSpPr>
          <p:cNvPr id="5" name="TextBox 4">
            <a:extLst>
              <a:ext uri="{FF2B5EF4-FFF2-40B4-BE49-F238E27FC236}">
                <a16:creationId xmlns:a16="http://schemas.microsoft.com/office/drawing/2014/main" id="{8FBDBA93-6C0D-A29D-188D-417361CAB25A}"/>
              </a:ext>
            </a:extLst>
          </p:cNvPr>
          <p:cNvSpPr txBox="1"/>
          <p:nvPr/>
        </p:nvSpPr>
        <p:spPr>
          <a:xfrm>
            <a:off x="629708" y="2756212"/>
            <a:ext cx="2347713" cy="1754326"/>
          </a:xfrm>
          <a:prstGeom prst="rect">
            <a:avLst/>
          </a:prstGeom>
          <a:noFill/>
        </p:spPr>
        <p:txBody>
          <a:bodyPr wrap="square" rtlCol="0">
            <a:spAutoFit/>
          </a:bodyPr>
          <a:lstStyle/>
          <a:p>
            <a:pPr marL="285750" indent="-285750">
              <a:buFont typeface="Arial" panose="020B0604020202020204" pitchFamily="34" charset="0"/>
              <a:buChar char="•"/>
            </a:pPr>
            <a:r>
              <a:rPr lang="en-US" b="1" dirty="0">
                <a:hlinkClick r:id="rId3"/>
              </a:rPr>
              <a:t>IVPB Data Request Policy</a:t>
            </a:r>
            <a:endParaRPr lang="en-US" b="1"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b="1" dirty="0">
                <a:hlinkClick r:id="rId4"/>
              </a:rPr>
              <a:t>IVPB Data Support Bookings</a:t>
            </a:r>
            <a:endParaRPr lang="en-US" b="1" dirty="0"/>
          </a:p>
        </p:txBody>
      </p:sp>
      <p:pic>
        <p:nvPicPr>
          <p:cNvPr id="6" name="Picture 5">
            <a:extLst>
              <a:ext uri="{FF2B5EF4-FFF2-40B4-BE49-F238E27FC236}">
                <a16:creationId xmlns:a16="http://schemas.microsoft.com/office/drawing/2014/main" id="{389A2587-EDFB-D112-CFC0-3AF40B88B719}"/>
              </a:ext>
            </a:extLst>
          </p:cNvPr>
          <p:cNvPicPr>
            <a:picLocks noChangeAspect="1"/>
          </p:cNvPicPr>
          <p:nvPr/>
        </p:nvPicPr>
        <p:blipFill>
          <a:blip r:embed="rId5"/>
          <a:stretch>
            <a:fillRect/>
          </a:stretch>
        </p:blipFill>
        <p:spPr>
          <a:xfrm>
            <a:off x="1009362" y="4764948"/>
            <a:ext cx="1639897" cy="1639897"/>
          </a:xfrm>
          <a:prstGeom prst="rect">
            <a:avLst/>
          </a:prstGeom>
          <a:ln>
            <a:noFill/>
          </a:ln>
          <a:effectLst>
            <a:outerShdw blurRad="292100" dist="139700" dir="2700000" algn="tl" rotWithShape="0">
              <a:srgbClr val="333333">
                <a:alpha val="65000"/>
              </a:srgbClr>
            </a:outerShdw>
          </a:effectLst>
        </p:spPr>
      </p:pic>
      <p:sp>
        <p:nvSpPr>
          <p:cNvPr id="8" name="TextBox 7">
            <a:extLst>
              <a:ext uri="{FF2B5EF4-FFF2-40B4-BE49-F238E27FC236}">
                <a16:creationId xmlns:a16="http://schemas.microsoft.com/office/drawing/2014/main" id="{688D4548-CBF2-E2FD-4B82-199DF477A3F5}"/>
              </a:ext>
            </a:extLst>
          </p:cNvPr>
          <p:cNvSpPr txBox="1"/>
          <p:nvPr/>
        </p:nvSpPr>
        <p:spPr>
          <a:xfrm>
            <a:off x="274320" y="1645920"/>
            <a:ext cx="7801060" cy="1015663"/>
          </a:xfrm>
          <a:prstGeom prst="rect">
            <a:avLst/>
          </a:prstGeom>
          <a:noFill/>
        </p:spPr>
        <p:txBody>
          <a:bodyPr wrap="square" rtlCol="0">
            <a:spAutoFit/>
          </a:bodyPr>
          <a:lstStyle/>
          <a:p>
            <a:r>
              <a:rPr lang="en-US" sz="2000" dirty="0">
                <a:solidFill>
                  <a:srgbClr val="17375E"/>
                </a:solidFill>
              </a:rPr>
              <a:t>Book time with an IVPB epidemiologist to discuss available data products, to talk through custom data requests, or for general data questions.</a:t>
            </a:r>
          </a:p>
        </p:txBody>
      </p:sp>
    </p:spTree>
    <p:extLst>
      <p:ext uri="{BB962C8B-B14F-4D97-AF65-F5344CB8AC3E}">
        <p14:creationId xmlns:p14="http://schemas.microsoft.com/office/powerpoint/2010/main" val="237113885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46FAE33-FD8B-AA8F-7E7B-BA76FC2D632D}"/>
              </a:ext>
            </a:extLst>
          </p:cNvPr>
          <p:cNvSpPr>
            <a:spLocks noGrp="1"/>
          </p:cNvSpPr>
          <p:nvPr>
            <p:ph type="body" sz="quarter" idx="10"/>
          </p:nvPr>
        </p:nvSpPr>
        <p:spPr>
          <a:xfrm>
            <a:off x="904698" y="1567542"/>
            <a:ext cx="6364545" cy="3722916"/>
          </a:xfrm>
        </p:spPr>
        <p:txBody>
          <a:bodyPr/>
          <a:lstStyle/>
          <a:p>
            <a:pPr marL="0" indent="0" algn="ctr">
              <a:buNone/>
            </a:pPr>
            <a:r>
              <a:rPr lang="en-US" b="0" i="1" dirty="0"/>
              <a:t>This work was supported by the Centers for Disease Control and Prevention (CDC) of the U.S. Department of Health and Human Services (HHS) as part of the Comprehensive Suicide Prevention program CDC-RFA-CE20-2001 cooperative agreement award 100% funded by CDC/HHS. The contents are those of the author(s) and do not necessarily represent the official views of, not an endorsement by, CDC/HHS or the U.S. Government. </a:t>
            </a:r>
          </a:p>
        </p:txBody>
      </p:sp>
      <p:sp>
        <p:nvSpPr>
          <p:cNvPr id="4" name="Slide Number Placeholder 3">
            <a:extLst>
              <a:ext uri="{FF2B5EF4-FFF2-40B4-BE49-F238E27FC236}">
                <a16:creationId xmlns:a16="http://schemas.microsoft.com/office/drawing/2014/main" id="{EDB1BED9-22DF-3B71-D985-038D98B13A6A}"/>
              </a:ext>
            </a:extLst>
          </p:cNvPr>
          <p:cNvSpPr>
            <a:spLocks noGrp="1"/>
          </p:cNvSpPr>
          <p:nvPr>
            <p:ph type="sldNum" sz="quarter" idx="14"/>
          </p:nvPr>
        </p:nvSpPr>
        <p:spPr/>
        <p:txBody>
          <a:bodyPr/>
          <a:lstStyle/>
          <a:p>
            <a:fld id="{11F27F3A-B3E9-41ED-AF8F-A365F10BB65F}" type="slidenum">
              <a:rPr lang="en-US" smtClean="0"/>
              <a:pPr/>
              <a:t>47</a:t>
            </a:fld>
            <a:endParaRPr lang="en-US" dirty="0"/>
          </a:p>
        </p:txBody>
      </p:sp>
      <p:sp>
        <p:nvSpPr>
          <p:cNvPr id="5" name="Title 4">
            <a:extLst>
              <a:ext uri="{FF2B5EF4-FFF2-40B4-BE49-F238E27FC236}">
                <a16:creationId xmlns:a16="http://schemas.microsoft.com/office/drawing/2014/main" id="{0F7EBFA1-EAEE-FC61-D23B-312A9A840432}"/>
              </a:ext>
            </a:extLst>
          </p:cNvPr>
          <p:cNvSpPr>
            <a:spLocks noGrp="1"/>
          </p:cNvSpPr>
          <p:nvPr>
            <p:ph type="title"/>
          </p:nvPr>
        </p:nvSpPr>
        <p:spPr>
          <a:xfrm>
            <a:off x="274320" y="457200"/>
            <a:ext cx="7537836" cy="548640"/>
          </a:xfrm>
        </p:spPr>
        <p:txBody>
          <a:bodyPr/>
          <a:lstStyle/>
          <a:p>
            <a:r>
              <a:rPr lang="en-US" sz="3200" dirty="0">
                <a:solidFill>
                  <a:schemeClr val="accent1"/>
                </a:solidFill>
              </a:rPr>
              <a:t>Acknowledgements</a:t>
            </a:r>
          </a:p>
        </p:txBody>
      </p:sp>
    </p:spTree>
    <p:extLst>
      <p:ext uri="{BB962C8B-B14F-4D97-AF65-F5344CB8AC3E}">
        <p14:creationId xmlns:p14="http://schemas.microsoft.com/office/powerpoint/2010/main" val="261560488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0AE60BA-36E0-723D-7236-5B631B7401B3}"/>
              </a:ext>
            </a:extLst>
          </p:cNvPr>
          <p:cNvSpPr>
            <a:spLocks noGrp="1"/>
          </p:cNvSpPr>
          <p:nvPr>
            <p:ph type="body" sz="quarter" idx="10"/>
          </p:nvPr>
        </p:nvSpPr>
        <p:spPr/>
        <p:txBody>
          <a:bodyPr/>
          <a:lstStyle/>
          <a:p>
            <a:r>
              <a:rPr lang="en-US" sz="6400" dirty="0"/>
              <a:t>Questions?</a:t>
            </a:r>
          </a:p>
          <a:p>
            <a:endParaRPr lang="en-US" sz="3200" dirty="0"/>
          </a:p>
          <a:p>
            <a:r>
              <a:rPr lang="en-US" sz="3200" dirty="0">
                <a:solidFill>
                  <a:srgbClr val="17375E"/>
                </a:solidFill>
                <a:hlinkClick r:id="rId2">
                  <a:extLst>
                    <a:ext uri="{A12FA001-AC4F-418D-AE19-62706E023703}">
                      <ahyp:hlinkClr xmlns:ahyp="http://schemas.microsoft.com/office/drawing/2018/hyperlinkcolor" val="tx"/>
                    </a:ext>
                  </a:extLst>
                </a:hlinkClick>
              </a:rPr>
              <a:t>InjuryData@dhhs.nc.gov</a:t>
            </a:r>
            <a:endParaRPr lang="en-US" sz="3200" dirty="0">
              <a:solidFill>
                <a:srgbClr val="17375E"/>
              </a:solidFill>
            </a:endParaRPr>
          </a:p>
          <a:p>
            <a:endParaRPr lang="en-US" sz="3200" dirty="0"/>
          </a:p>
          <a:p>
            <a:r>
              <a:rPr lang="en-US" sz="3200" dirty="0"/>
              <a:t>Injury and Violence Prevention Branch</a:t>
            </a:r>
          </a:p>
          <a:p>
            <a:r>
              <a:rPr lang="en-US" sz="3200" dirty="0"/>
              <a:t>NC Division of Public Health</a:t>
            </a:r>
          </a:p>
          <a:p>
            <a:endParaRPr lang="en-US" sz="3200" dirty="0"/>
          </a:p>
          <a:p>
            <a:r>
              <a:rPr lang="en-US" sz="3200" dirty="0">
                <a:solidFill>
                  <a:srgbClr val="17375E"/>
                </a:solidFill>
                <a:hlinkClick r:id="rId3">
                  <a:extLst>
                    <a:ext uri="{A12FA001-AC4F-418D-AE19-62706E023703}">
                      <ahyp:hlinkClr xmlns:ahyp="http://schemas.microsoft.com/office/drawing/2018/hyperlinkcolor" val="tx"/>
                    </a:ext>
                  </a:extLst>
                </a:hlinkClick>
              </a:rPr>
              <a:t>www.injuryfreenc.dph.ncdhhs.gov</a:t>
            </a:r>
            <a:endParaRPr lang="en-US" sz="3200" dirty="0">
              <a:solidFill>
                <a:srgbClr val="17375E"/>
              </a:solidFill>
            </a:endParaRPr>
          </a:p>
          <a:p>
            <a:endParaRPr lang="en-US" sz="3200" dirty="0"/>
          </a:p>
        </p:txBody>
      </p:sp>
    </p:spTree>
    <p:extLst>
      <p:ext uri="{BB962C8B-B14F-4D97-AF65-F5344CB8AC3E}">
        <p14:creationId xmlns:p14="http://schemas.microsoft.com/office/powerpoint/2010/main" val="270738411"/>
      </p:ext>
    </p:extLst>
  </p:cSld>
  <p:clrMapOvr>
    <a:masterClrMapping/>
  </p:clrMapOvr>
</p:sld>
</file>

<file path=ppt/theme/theme1.xml><?xml version="1.0" encoding="utf-8"?>
<a:theme xmlns:a="http://schemas.openxmlformats.org/drawingml/2006/main" name="6_Office Theme">
  <a:themeElements>
    <a:clrScheme name="Core Slides">
      <a:dk1>
        <a:sysClr val="windowText" lastClr="000000"/>
      </a:dk1>
      <a:lt1>
        <a:sysClr val="window" lastClr="FFFFFF"/>
      </a:lt1>
      <a:dk2>
        <a:srgbClr val="17375E"/>
      </a:dk2>
      <a:lt2>
        <a:srgbClr val="949494"/>
      </a:lt2>
      <a:accent1>
        <a:srgbClr val="5C93D5"/>
      </a:accent1>
      <a:accent2>
        <a:srgbClr val="7A2A83"/>
      </a:accent2>
      <a:accent3>
        <a:srgbClr val="008AAF"/>
      </a:accent3>
      <a:accent4>
        <a:srgbClr val="7A9F41"/>
      </a:accent4>
      <a:accent5>
        <a:srgbClr val="E2635C"/>
      </a:accent5>
      <a:accent6>
        <a:srgbClr val="E46C0A"/>
      </a:accent6>
      <a:hlink>
        <a:srgbClr val="467886"/>
      </a:hlink>
      <a:folHlink>
        <a:srgbClr val="96607D"/>
      </a:folHlink>
    </a:clrScheme>
    <a:fontScheme name="TNR/Arial">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2007 - 2010">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 - 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2007 - 2010">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 - 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7.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2007 - 2010">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 - 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8.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2007 - 2010">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 - 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9.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0.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1.xml><?xml version="1.0" encoding="utf-8"?>
<a:themeOverride xmlns:a="http://schemas.openxmlformats.org/drawingml/2006/main">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2007 - 2010">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 - 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bd78b2e4-9060-4309-b354-463fb93a4269">
      <Terms xmlns="http://schemas.microsoft.com/office/infopath/2007/PartnerControls"/>
    </lcf76f155ced4ddcb4097134ff3c332f>
    <TaxCatchAll xmlns="ea8af748-1d0b-4554-b403-23c573964229"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90A84DF9C38F85459C2FBB53EA3FC961" ma:contentTypeVersion="16" ma:contentTypeDescription="Create a new document." ma:contentTypeScope="" ma:versionID="56eed81f91c6e4c376543b78c52c3f3c">
  <xsd:schema xmlns:xsd="http://www.w3.org/2001/XMLSchema" xmlns:xs="http://www.w3.org/2001/XMLSchema" xmlns:p="http://schemas.microsoft.com/office/2006/metadata/properties" xmlns:ns2="bd78b2e4-9060-4309-b354-463fb93a4269" xmlns:ns3="ea8af748-1d0b-4554-b403-23c573964229" targetNamespace="http://schemas.microsoft.com/office/2006/metadata/properties" ma:root="true" ma:fieldsID="e371658e6c15dc6ceb77a667abadf544" ns2:_="" ns3:_="">
    <xsd:import namespace="bd78b2e4-9060-4309-b354-463fb93a4269"/>
    <xsd:import namespace="ea8af748-1d0b-4554-b403-23c573964229"/>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2:MediaServiceLocation" minOccurs="0"/>
                <xsd:element ref="ns3:SharedWithUsers" minOccurs="0"/>
                <xsd:element ref="ns3:SharedWithDetails" minOccurs="0"/>
                <xsd:element ref="ns2:lcf76f155ced4ddcb4097134ff3c332f" minOccurs="0"/>
                <xsd:element ref="ns3:TaxCatchAll" minOccurs="0"/>
                <xsd:element ref="ns2:MediaLengthInSecond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d78b2e4-9060-4309-b354-463fb93a426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Location" ma:index="15" nillable="true" ma:displayName="Location" ma:internalName="MediaServiceLocation" ma:readOnly="true">
      <xsd:simpleType>
        <xsd:restriction base="dms:Text"/>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da2157d8-ccc1-4fc8-a2a4-3f8f6553454f" ma:termSetId="09814cd3-568e-fe90-9814-8d621ff8fb84" ma:anchorId="fba54fb3-c3e1-fe81-a776-ca4b69148c4d" ma:open="true" ma:isKeyword="false">
      <xsd:complexType>
        <xsd:sequence>
          <xsd:element ref="pc:Terms" minOccurs="0" maxOccurs="1"/>
        </xsd:sequence>
      </xsd:complexType>
    </xsd:element>
    <xsd:element name="MediaLengthInSeconds" ma:index="21" nillable="true" ma:displayName="MediaLengthInSeconds" ma:hidden="true" ma:internalName="MediaLengthInSeconds" ma:readOnly="true">
      <xsd:simpleType>
        <xsd:restriction base="dms:Unknown"/>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a8af748-1d0b-4554-b403-23c573964229"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b57b129b-aecc-4f48-b65e-4752a1115b12}" ma:internalName="TaxCatchAll" ma:showField="CatchAllData" ma:web="ea8af748-1d0b-4554-b403-23c57396422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4" ma:displayName="Content Type"/>
        <xsd:element ref="dc:title" minOccurs="0"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F93D88C-3348-45EB-B075-20445B0EED91}">
  <ds:schemaRefs>
    <ds:schemaRef ds:uri="http://schemas.microsoft.com/office/2006/metadata/properties"/>
    <ds:schemaRef ds:uri="http://purl.org/dc/terms/"/>
    <ds:schemaRef ds:uri="ea8af748-1d0b-4554-b403-23c573964229"/>
    <ds:schemaRef ds:uri="http://schemas.microsoft.com/office/2006/documentManagement/types"/>
    <ds:schemaRef ds:uri="bd78b2e4-9060-4309-b354-463fb93a4269"/>
    <ds:schemaRef ds:uri="http://schemas.openxmlformats.org/package/2006/metadata/core-properties"/>
    <ds:schemaRef ds:uri="http://purl.org/dc/elements/1.1/"/>
    <ds:schemaRef ds:uri="http://schemas.microsoft.com/office/infopath/2007/PartnerControls"/>
    <ds:schemaRef ds:uri="http://www.w3.org/XML/1998/namespace"/>
    <ds:schemaRef ds:uri="http://purl.org/dc/dcmitype/"/>
  </ds:schemaRefs>
</ds:datastoreItem>
</file>

<file path=customXml/itemProps2.xml><?xml version="1.0" encoding="utf-8"?>
<ds:datastoreItem xmlns:ds="http://schemas.openxmlformats.org/officeDocument/2006/customXml" ds:itemID="{2DBEFA06-4E96-414D-9783-3CB78874990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d78b2e4-9060-4309-b354-463fb93a4269"/>
    <ds:schemaRef ds:uri="ea8af748-1d0b-4554-b403-23c57396422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3281F3B-BF70-4553-B5B6-51CCDF4704D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9070</TotalTime>
  <Words>4285</Words>
  <Application>Microsoft Office PowerPoint</Application>
  <PresentationFormat>On-screen Show (4:3)</PresentationFormat>
  <Paragraphs>358</Paragraphs>
  <Slides>48</Slides>
  <Notes>36</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48</vt:i4>
      </vt:variant>
    </vt:vector>
  </HeadingPairs>
  <TitlesOfParts>
    <vt:vector size="55" baseType="lpstr">
      <vt:lpstr>Arial</vt:lpstr>
      <vt:lpstr>Arial Narrow</vt:lpstr>
      <vt:lpstr>Calibri</vt:lpstr>
      <vt:lpstr>Courier New</vt:lpstr>
      <vt:lpstr>Franklin Gothic Demi Cond</vt:lpstr>
      <vt:lpstr>Franklin Gothic Medium</vt:lpstr>
      <vt:lpstr>6_Office Theme</vt:lpstr>
      <vt:lpstr>PowerPoint Presentation</vt:lpstr>
      <vt:lpstr>If you or someone you know needs support now, call or text 988 or chat 988lifeline.org</vt:lpstr>
      <vt:lpstr>Suicide and Self-inflicted Injury Technical Notes</vt:lpstr>
      <vt:lpstr>Overview</vt:lpstr>
      <vt:lpstr>PowerPoint Presentation</vt:lpstr>
      <vt:lpstr>PowerPoint Presentation</vt:lpstr>
      <vt:lpstr>PowerPoint Presentation</vt:lpstr>
      <vt:lpstr>Suicide Death</vt:lpstr>
      <vt:lpstr>Firearms are the most common weapon used in suicide deaths in NC</vt:lpstr>
      <vt:lpstr>4 people a day die from suicide in NC            </vt:lpstr>
      <vt:lpstr>Males, NH White and NH American Indian residents, and adults ages 45-64 experienced the highest rates of suicide death in NC                                                                                   </vt:lpstr>
      <vt:lpstr>Suicide rates increase with age</vt:lpstr>
      <vt:lpstr>Circumstances of Suicide</vt:lpstr>
      <vt:lpstr>More than 1/4 of suicide victims told someone or disclosed their suicidal intent</vt:lpstr>
      <vt:lpstr>Veteran Suicide</vt:lpstr>
      <vt:lpstr>Veterans in North Carolina were 2.5 times more likely to die from suicide than non-veterans</vt:lpstr>
      <vt:lpstr>Veteran suicides were more likely to be firearm-related than non-veteran suicides</vt:lpstr>
      <vt:lpstr>More than 1/4 of veteran suicide victims told someone or disclosed their suicidal intent</vt:lpstr>
      <vt:lpstr>Rural Suicide</vt:lpstr>
      <vt:lpstr>North Carolina has 64 rural counties</vt:lpstr>
      <vt:lpstr>Males, NH White and NH American Indian residents, and adults ages 45-64 experienced the highest rates of suicide death in rural NC counties</vt:lpstr>
      <vt:lpstr>Suicides among rural county residents were more likely to be firearm-related than those of residents in more urban counties</vt:lpstr>
      <vt:lpstr>More than 1/4 of rural suicide victims told someone or disclosed their suicidal intent</vt:lpstr>
      <vt:lpstr>Self-Inflicted Injury/Harm</vt:lpstr>
      <vt:lpstr>Suicide deaths are just the tip of the iceberg</vt:lpstr>
      <vt:lpstr>Self-Inflicted Injury Hospitalizations</vt:lpstr>
      <vt:lpstr>The number of self-inflicted injury hospitalizations in North Carolina has decreased by 24% since 2016</vt:lpstr>
      <vt:lpstr>Rates of self-inflicted injury hospitalization were highest among females, NH white residents, and children ages 10-18</vt:lpstr>
      <vt:lpstr>Most male and female self-inflicted injury hospitalizations were related to poisonings</vt:lpstr>
      <vt:lpstr>Self-Inflicted Injury ED Visits</vt:lpstr>
      <vt:lpstr>Self-inflicted injury ED visits decreased by 8% from 2019-2020 but have since increased by 11%</vt:lpstr>
      <vt:lpstr>Rates of self-inflicted injury ED visits were highest among females, Black residents, and children ages 10-18</vt:lpstr>
      <vt:lpstr>Most male and female self-inflicted harm ED visits were related to poisonings and cuts/pierces</vt:lpstr>
      <vt:lpstr>Self-inflicted injury ED visit rates were highest in McDowell, Pasquotank, and Perquimans counties</vt:lpstr>
      <vt:lpstr>Self-Inflicted Injury Data Products</vt:lpstr>
      <vt:lpstr>NC-FASTER Data Products</vt:lpstr>
      <vt:lpstr>1/7 of NC adults experienced frequent mental distress and 1/6 reported that poor mental or physical health kept them from doing their usual activities</vt:lpstr>
      <vt:lpstr>More than 1/4 of NC adults reported feeling lonely</vt:lpstr>
      <vt:lpstr>Nearly a Third of High School Students Felt Sad or Hopeless</vt:lpstr>
      <vt:lpstr>Over a tenth of High School Students Seriously Considered Attempting Suicide</vt:lpstr>
      <vt:lpstr>One out of 10 High School Students  Made a Plan About Attempting Suicide</vt:lpstr>
      <vt:lpstr>7% of High School Students made a Suicide Attempt</vt:lpstr>
      <vt:lpstr>The financial toll of suicide and self-inflicted injury on society is costly</vt:lpstr>
      <vt:lpstr>Where to find resources for suicide and self-inflicted injury prevention?</vt:lpstr>
      <vt:lpstr>Where to find more data on suicide and self-inflicted injury?</vt:lpstr>
      <vt:lpstr>IVPB Data Support now available! </vt:lpstr>
      <vt:lpstr>Acknowledgements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Taryn Dietrich</dc:creator>
  <cp:lastModifiedBy>McDaniel, Katherine M</cp:lastModifiedBy>
  <cp:revision>617</cp:revision>
  <cp:lastPrinted>2017-07-14T22:50:57Z</cp:lastPrinted>
  <dcterms:created xsi:type="dcterms:W3CDTF">2015-07-07T20:02:11Z</dcterms:created>
  <dcterms:modified xsi:type="dcterms:W3CDTF">2026-09-22T17:38:20Z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0x01010090A84DF9C38F85459C2FBB53EA3FC961</vt:lpwstr>
  </property>
</Properties>
</file>