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drawings/drawing1.xml" ContentType="application/vnd.openxmlformats-officedocument.drawingml.chartshapes+xml"/>
  <Override PartName="/ppt/notesSlides/notesSlide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notesSlides/notesSlide4.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drawings/drawing2.xml" ContentType="application/vnd.openxmlformats-officedocument.drawingml.chartshapes+xml"/>
  <Override PartName="/ppt/notesSlides/notesSlide5.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4.xml" ContentType="application/vnd.openxmlformats-officedocument.themeOverride+xml"/>
  <Override PartName="/ppt/drawings/drawing3.xml" ContentType="application/vnd.openxmlformats-officedocument.drawingml.chartshapes+xml"/>
  <Override PartName="/ppt/notesSlides/notesSlide6.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5.xml" ContentType="application/vnd.openxmlformats-officedocument.themeOverride+xml"/>
  <Override PartName="/ppt/drawings/drawing4.xml" ContentType="application/vnd.openxmlformats-officedocument.drawingml.chartshapes+xml"/>
  <Override PartName="/ppt/notesSlides/notesSlide7.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6.xml" ContentType="application/vnd.openxmlformats-officedocument.themeOverride+xml"/>
  <Override PartName="/ppt/drawings/drawing5.xml" ContentType="application/vnd.openxmlformats-officedocument.drawingml.chartshapes+xml"/>
  <Override PartName="/ppt/notesSlides/notesSlide8.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theme/themeOverride7.xml" ContentType="application/vnd.openxmlformats-officedocument.themeOverride+xml"/>
  <Override PartName="/ppt/drawings/drawing6.xml" ContentType="application/vnd.openxmlformats-officedocument.drawingml.chartshapes+xml"/>
  <Override PartName="/ppt/notesSlides/notesSlide9.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theme/themeOverride8.xml" ContentType="application/vnd.openxmlformats-officedocument.themeOverride+xml"/>
  <Override PartName="/ppt/drawings/drawing7.xml" ContentType="application/vnd.openxmlformats-officedocument.drawingml.chartshape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4"/>
  </p:sldMasterIdLst>
  <p:notesMasterIdLst>
    <p:notesMasterId r:id="rId19"/>
  </p:notesMasterIdLst>
  <p:handoutMasterIdLst>
    <p:handoutMasterId r:id="rId20"/>
  </p:handoutMasterIdLst>
  <p:sldIdLst>
    <p:sldId id="448" r:id="rId5"/>
    <p:sldId id="468" r:id="rId6"/>
    <p:sldId id="462" r:id="rId7"/>
    <p:sldId id="463" r:id="rId8"/>
    <p:sldId id="474" r:id="rId9"/>
    <p:sldId id="475" r:id="rId10"/>
    <p:sldId id="476" r:id="rId11"/>
    <p:sldId id="482" r:id="rId12"/>
    <p:sldId id="481" r:id="rId13"/>
    <p:sldId id="484" r:id="rId14"/>
    <p:sldId id="486" r:id="rId15"/>
    <p:sldId id="487" r:id="rId16"/>
    <p:sldId id="504" r:id="rId17"/>
    <p:sldId id="485" r:id="rId1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F8B0031-A185-C138-D660-B95BB2308298}" name="Jones, Jim" initials="JJ" userId="S::Jim.Jones@dhhs.nc.gov::caa01b78-bb3f-4558-94c1-0e5d910d4519" providerId="AD"/>
  <p188:author id="{21149CE8-74A7-96E4-5287-49800FC067A3}" name="Smith, Sara J" initials="SJS" userId="Smith, Sara J"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Lerche, Julia K" initials="LJK" lastIdx="9"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B70"/>
    <a:srgbClr val="949494"/>
    <a:srgbClr val="E97132"/>
    <a:srgbClr val="5C93D5"/>
    <a:srgbClr val="F6BB00"/>
    <a:srgbClr val="4EA72E"/>
    <a:srgbClr val="568AA4"/>
    <a:srgbClr val="7CA3DD"/>
    <a:srgbClr val="643275"/>
    <a:srgbClr val="94B6C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004" autoAdjust="0"/>
    <p:restoredTop sz="81255" autoAdjust="0"/>
  </p:normalViewPr>
  <p:slideViewPr>
    <p:cSldViewPr snapToGrid="0">
      <p:cViewPr varScale="1">
        <p:scale>
          <a:sx n="98" d="100"/>
          <a:sy n="98" d="100"/>
        </p:scale>
        <p:origin x="1877" y="86"/>
      </p:cViewPr>
      <p:guideLst>
        <p:guide orient="horz" pos="2160"/>
        <p:guide pos="2880"/>
      </p:guideLst>
    </p:cSldViewPr>
  </p:slideViewPr>
  <p:notesTextViewPr>
    <p:cViewPr>
      <p:scale>
        <a:sx n="1" d="1"/>
        <a:sy n="1" d="1"/>
      </p:scale>
      <p:origin x="0" y="0"/>
    </p:cViewPr>
  </p:notesTextViewPr>
  <p:sorterViewPr>
    <p:cViewPr>
      <p:scale>
        <a:sx n="110" d="100"/>
        <a:sy n="110" d="100"/>
      </p:scale>
      <p:origin x="0" y="0"/>
    </p:cViewPr>
  </p:sorterViewPr>
  <p:notesViewPr>
    <p:cSldViewPr snapToGrid="0">
      <p:cViewPr varScale="1">
        <p:scale>
          <a:sx n="69" d="100"/>
          <a:sy n="69" d="100"/>
        </p:scale>
        <p:origin x="3234" y="5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5" Type="http://schemas.openxmlformats.org/officeDocument/2006/relationships/chartUserShapes" Target="../drawings/drawing1.xml"/><Relationship Id="rId4" Type="http://schemas.openxmlformats.org/officeDocument/2006/relationships/oleObject" Target="NULL" TargetMode="Externa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NULL" TargetMode="Externa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5" Type="http://schemas.openxmlformats.org/officeDocument/2006/relationships/chartUserShapes" Target="../drawings/drawing2.xml"/><Relationship Id="rId4" Type="http://schemas.openxmlformats.org/officeDocument/2006/relationships/oleObject" Target="NULL" TargetMode="External"/></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4.xml"/><Relationship Id="rId1" Type="http://schemas.microsoft.com/office/2011/relationships/chartStyle" Target="style4.xml"/><Relationship Id="rId5" Type="http://schemas.openxmlformats.org/officeDocument/2006/relationships/chartUserShapes" Target="../drawings/drawing3.xml"/><Relationship Id="rId4" Type="http://schemas.openxmlformats.org/officeDocument/2006/relationships/oleObject" Target="NULL" TargetMode="External"/></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5.xml"/><Relationship Id="rId1" Type="http://schemas.microsoft.com/office/2011/relationships/chartStyle" Target="style5.xml"/><Relationship Id="rId5" Type="http://schemas.openxmlformats.org/officeDocument/2006/relationships/chartUserShapes" Target="../drawings/drawing4.xml"/><Relationship Id="rId4" Type="http://schemas.openxmlformats.org/officeDocument/2006/relationships/oleObject" Target="NULL" TargetMode="External"/></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6.xml"/><Relationship Id="rId1" Type="http://schemas.microsoft.com/office/2011/relationships/chartStyle" Target="style6.xml"/><Relationship Id="rId5" Type="http://schemas.openxmlformats.org/officeDocument/2006/relationships/chartUserShapes" Target="../drawings/drawing5.xml"/><Relationship Id="rId4" Type="http://schemas.openxmlformats.org/officeDocument/2006/relationships/oleObject" Target="NULL" TargetMode="External"/></Relationships>
</file>

<file path=ppt/charts/_rels/chart7.xml.rels><?xml version="1.0" encoding="UTF-8" standalone="yes"?>
<Relationships xmlns="http://schemas.openxmlformats.org/package/2006/relationships"><Relationship Id="rId3" Type="http://schemas.openxmlformats.org/officeDocument/2006/relationships/themeOverride" Target="../theme/themeOverride7.xml"/><Relationship Id="rId2" Type="http://schemas.microsoft.com/office/2011/relationships/chartColorStyle" Target="colors7.xml"/><Relationship Id="rId1" Type="http://schemas.microsoft.com/office/2011/relationships/chartStyle" Target="style7.xml"/><Relationship Id="rId5" Type="http://schemas.openxmlformats.org/officeDocument/2006/relationships/chartUserShapes" Target="../drawings/drawing6.xml"/><Relationship Id="rId4" Type="http://schemas.openxmlformats.org/officeDocument/2006/relationships/oleObject" Target="NULL" TargetMode="External"/></Relationships>
</file>

<file path=ppt/charts/_rels/chart8.xml.rels><?xml version="1.0" encoding="UTF-8" standalone="yes"?>
<Relationships xmlns="http://schemas.openxmlformats.org/package/2006/relationships"><Relationship Id="rId3" Type="http://schemas.openxmlformats.org/officeDocument/2006/relationships/themeOverride" Target="../theme/themeOverride8.xml"/><Relationship Id="rId2" Type="http://schemas.microsoft.com/office/2011/relationships/chartColorStyle" Target="colors8.xml"/><Relationship Id="rId1" Type="http://schemas.microsoft.com/office/2011/relationships/chartStyle" Target="style8.xml"/><Relationship Id="rId5" Type="http://schemas.openxmlformats.org/officeDocument/2006/relationships/chartUserShapes" Target="../drawings/drawing7.xml"/><Relationship Id="rId4" Type="http://schemas.openxmlformats.org/officeDocument/2006/relationships/oleObject" Target="NULL"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100" b="0" i="0" u="none" strike="noStrike" kern="1200" spc="0" baseline="0">
                <a:solidFill>
                  <a:sysClr val="windowText" lastClr="000000"/>
                </a:solidFill>
                <a:latin typeface="Franklin Gothic Demi Cond" panose="020B0706030402020204" pitchFamily="34" charset="0"/>
                <a:ea typeface="+mn-ea"/>
                <a:cs typeface="+mn-cs"/>
              </a:defRPr>
            </a:pPr>
            <a:r>
              <a:rPr lang="en-US" sz="1100" b="0" i="0" u="none" strike="noStrike" kern="1200" spc="0" baseline="0">
                <a:solidFill>
                  <a:sysClr val="windowText" lastClr="000000"/>
                </a:solidFill>
                <a:latin typeface="Franklin Gothic Demi Cond" panose="020B0706030402020204" pitchFamily="34" charset="0"/>
              </a:rPr>
              <a:t>Unintentional Drowning Death Rates (per 100,000) among Children ages 0-17 </a:t>
            </a:r>
          </a:p>
        </c:rich>
      </c:tx>
      <c:layout>
        <c:manualLayout>
          <c:xMode val="edge"/>
          <c:yMode val="edge"/>
          <c:x val="1.3338709677419371E-2"/>
          <c:y val="1.7138770057084252E-2"/>
        </c:manualLayout>
      </c:layout>
      <c:overlay val="0"/>
      <c:spPr>
        <a:noFill/>
        <a:ln>
          <a:noFill/>
        </a:ln>
        <a:effectLst/>
      </c:spPr>
      <c:txPr>
        <a:bodyPr rot="0" spcFirstLastPara="1" vertOverflow="ellipsis" vert="horz" wrap="square" anchor="ctr" anchorCtr="1"/>
        <a:lstStyle/>
        <a:p>
          <a:pPr>
            <a:defRPr sz="1100" b="0" i="0" u="none" strike="noStrike" kern="1200" spc="0" baseline="0">
              <a:solidFill>
                <a:sysClr val="windowText" lastClr="000000"/>
              </a:solidFill>
              <a:latin typeface="Franklin Gothic Demi Cond" panose="020B0706030402020204" pitchFamily="34" charset="0"/>
              <a:ea typeface="+mn-ea"/>
              <a:cs typeface="+mn-cs"/>
            </a:defRPr>
          </a:pPr>
          <a:endParaRPr lang="en-US"/>
        </a:p>
      </c:txPr>
    </c:title>
    <c:autoTitleDeleted val="0"/>
    <c:plotArea>
      <c:layout/>
      <c:lineChart>
        <c:grouping val="standard"/>
        <c:varyColors val="0"/>
        <c:ser>
          <c:idx val="1"/>
          <c:order val="0"/>
          <c:tx>
            <c:strRef>
              <c:f>Graphs!$T$7</c:f>
              <c:strCache>
                <c:ptCount val="1"/>
                <c:pt idx="0">
                  <c:v>United States</c:v>
                </c:pt>
              </c:strCache>
            </c:strRef>
          </c:tx>
          <c:spPr>
            <a:ln w="53975" cap="rnd">
              <a:solidFill>
                <a:srgbClr val="949494"/>
              </a:solidFill>
              <a:round/>
            </a:ln>
            <a:effectLst/>
          </c:spPr>
          <c:marker>
            <c:symbol val="circle"/>
            <c:size val="7"/>
            <c:spPr>
              <a:solidFill>
                <a:srgbClr val="949494"/>
              </a:solidFill>
              <a:ln w="9525">
                <a:solidFill>
                  <a:srgbClr val="949494"/>
                </a:solidFill>
              </a:ln>
              <a:effectLst/>
            </c:spPr>
          </c:marker>
          <c:cat>
            <c:numRef>
              <c:f>Graphs!$P$8:$P$18</c:f>
              <c:numCache>
                <c:formatCode>General</c:formatCode>
                <c:ptCount val="11"/>
                <c:pt idx="0">
                  <c:v>2015</c:v>
                </c:pt>
                <c:pt idx="1">
                  <c:v>2016</c:v>
                </c:pt>
                <c:pt idx="2">
                  <c:v>2017</c:v>
                </c:pt>
                <c:pt idx="3">
                  <c:v>2018</c:v>
                </c:pt>
                <c:pt idx="4">
                  <c:v>2019</c:v>
                </c:pt>
                <c:pt idx="5">
                  <c:v>2020</c:v>
                </c:pt>
                <c:pt idx="6">
                  <c:v>2021</c:v>
                </c:pt>
                <c:pt idx="7">
                  <c:v>2022</c:v>
                </c:pt>
                <c:pt idx="8">
                  <c:v>2023</c:v>
                </c:pt>
                <c:pt idx="9">
                  <c:v>2024</c:v>
                </c:pt>
              </c:numCache>
            </c:numRef>
          </c:cat>
          <c:val>
            <c:numRef>
              <c:f>Graphs!$T$8:$T$17</c:f>
              <c:numCache>
                <c:formatCode>0.00</c:formatCode>
                <c:ptCount val="10"/>
                <c:pt idx="0">
                  <c:v>1.05</c:v>
                </c:pt>
                <c:pt idx="1">
                  <c:v>1.18</c:v>
                </c:pt>
                <c:pt idx="2">
                  <c:v>1.1299999999999999</c:v>
                </c:pt>
                <c:pt idx="3">
                  <c:v>1.1100000000000001</c:v>
                </c:pt>
                <c:pt idx="4">
                  <c:v>1.06</c:v>
                </c:pt>
                <c:pt idx="5">
                  <c:v>1.06</c:v>
                </c:pt>
                <c:pt idx="6">
                  <c:v>1.18</c:v>
                </c:pt>
                <c:pt idx="7">
                  <c:v>1.1499999999999999</c:v>
                </c:pt>
                <c:pt idx="8">
                  <c:v>1.18</c:v>
                </c:pt>
              </c:numCache>
            </c:numRef>
          </c:val>
          <c:smooth val="0"/>
          <c:extLst>
            <c:ext xmlns:c16="http://schemas.microsoft.com/office/drawing/2014/chart" uri="{C3380CC4-5D6E-409C-BE32-E72D297353CC}">
              <c16:uniqueId val="{00000000-C77F-4D01-A013-BAE6DE97FB44}"/>
            </c:ext>
          </c:extLst>
        </c:ser>
        <c:ser>
          <c:idx val="0"/>
          <c:order val="1"/>
          <c:tx>
            <c:strRef>
              <c:f>Graphs!$S$7</c:f>
              <c:strCache>
                <c:ptCount val="1"/>
                <c:pt idx="0">
                  <c:v>North Carolina</c:v>
                </c:pt>
              </c:strCache>
            </c:strRef>
          </c:tx>
          <c:spPr>
            <a:ln w="53975" cap="rnd">
              <a:solidFill>
                <a:schemeClr val="accent1"/>
              </a:solidFill>
              <a:round/>
            </a:ln>
            <a:effectLst/>
          </c:spPr>
          <c:marker>
            <c:symbol val="circle"/>
            <c:size val="7"/>
            <c:spPr>
              <a:solidFill>
                <a:schemeClr val="accent1"/>
              </a:solidFill>
              <a:ln w="9525">
                <a:solidFill>
                  <a:schemeClr val="accent1"/>
                </a:solidFill>
              </a:ln>
              <a:effectLst/>
            </c:spPr>
          </c:marker>
          <c:cat>
            <c:numRef>
              <c:f>Graphs!$P$8:$P$18</c:f>
              <c:numCache>
                <c:formatCode>General</c:formatCode>
                <c:ptCount val="11"/>
                <c:pt idx="0">
                  <c:v>2015</c:v>
                </c:pt>
                <c:pt idx="1">
                  <c:v>2016</c:v>
                </c:pt>
                <c:pt idx="2">
                  <c:v>2017</c:v>
                </c:pt>
                <c:pt idx="3">
                  <c:v>2018</c:v>
                </c:pt>
                <c:pt idx="4">
                  <c:v>2019</c:v>
                </c:pt>
                <c:pt idx="5">
                  <c:v>2020</c:v>
                </c:pt>
                <c:pt idx="6">
                  <c:v>2021</c:v>
                </c:pt>
                <c:pt idx="7">
                  <c:v>2022</c:v>
                </c:pt>
                <c:pt idx="8">
                  <c:v>2023</c:v>
                </c:pt>
                <c:pt idx="9">
                  <c:v>2024</c:v>
                </c:pt>
              </c:numCache>
            </c:numRef>
          </c:cat>
          <c:val>
            <c:numRef>
              <c:f>Graphs!$S$8:$S$17</c:f>
              <c:numCache>
                <c:formatCode>0.00</c:formatCode>
                <c:ptCount val="10"/>
                <c:pt idx="0">
                  <c:v>0.83076997072628977</c:v>
                </c:pt>
                <c:pt idx="1">
                  <c:v>1.0897609979769676</c:v>
                </c:pt>
                <c:pt idx="2">
                  <c:v>1.0866158912792989</c:v>
                </c:pt>
                <c:pt idx="3">
                  <c:v>1.1729889321977642</c:v>
                </c:pt>
                <c:pt idx="4">
                  <c:v>1.0866187250485175</c:v>
                </c:pt>
                <c:pt idx="5">
                  <c:v>0.90542023355530499</c:v>
                </c:pt>
                <c:pt idx="6">
                  <c:v>0.86267879017926463</c:v>
                </c:pt>
                <c:pt idx="7">
                  <c:v>1.2426235296335717</c:v>
                </c:pt>
                <c:pt idx="8">
                  <c:v>1.3194566222250976</c:v>
                </c:pt>
                <c:pt idx="9">
                  <c:v>1.3133912524753188</c:v>
                </c:pt>
              </c:numCache>
            </c:numRef>
          </c:val>
          <c:smooth val="1"/>
          <c:extLst>
            <c:ext xmlns:c16="http://schemas.microsoft.com/office/drawing/2014/chart" uri="{C3380CC4-5D6E-409C-BE32-E72D297353CC}">
              <c16:uniqueId val="{00000001-C77F-4D01-A013-BAE6DE97FB44}"/>
            </c:ext>
          </c:extLst>
        </c:ser>
        <c:dLbls>
          <c:showLegendKey val="0"/>
          <c:showVal val="0"/>
          <c:showCatName val="0"/>
          <c:showSerName val="0"/>
          <c:showPercent val="0"/>
          <c:showBubbleSize val="0"/>
        </c:dLbls>
        <c:marker val="1"/>
        <c:smooth val="0"/>
        <c:axId val="677293016"/>
        <c:axId val="677293376"/>
      </c:lineChart>
      <c:catAx>
        <c:axId val="6772930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ysClr val="windowText" lastClr="000000"/>
                </a:solidFill>
                <a:latin typeface="Franklin Gothic Demi Cond" panose="020B0706030402020204" pitchFamily="34" charset="0"/>
                <a:ea typeface="+mn-ea"/>
                <a:cs typeface="+mn-cs"/>
              </a:defRPr>
            </a:pPr>
            <a:endParaRPr lang="en-US"/>
          </a:p>
        </c:txPr>
        <c:crossAx val="677293376"/>
        <c:crosses val="autoZero"/>
        <c:auto val="1"/>
        <c:lblAlgn val="ctr"/>
        <c:lblOffset val="100"/>
        <c:noMultiLvlLbl val="0"/>
      </c:catAx>
      <c:valAx>
        <c:axId val="677293376"/>
        <c:scaling>
          <c:orientation val="minMax"/>
        </c:scaling>
        <c:delete val="0"/>
        <c:axPos val="l"/>
        <c:numFmt formatCode="0.0" sourceLinked="0"/>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ysClr val="windowText" lastClr="000000"/>
                </a:solidFill>
                <a:latin typeface="Franklin Gothic Demi Cond" panose="020B0706030402020204" pitchFamily="34" charset="0"/>
                <a:ea typeface="+mn-ea"/>
                <a:cs typeface="+mn-cs"/>
              </a:defRPr>
            </a:pPr>
            <a:endParaRPr lang="en-US"/>
          </a:p>
        </c:txPr>
        <c:crossAx val="677293016"/>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1100">
          <a:solidFill>
            <a:sysClr val="windowText" lastClr="000000"/>
          </a:solidFill>
          <a:latin typeface="Franklin Gothic Demi Cond" panose="020B0706030402020204" pitchFamily="34" charset="0"/>
        </a:defRPr>
      </a:pPr>
      <a:endParaRPr lang="en-US"/>
    </a:p>
  </c:txPr>
  <c:externalData r:id="rId4">
    <c:autoUpdate val="0"/>
  </c:externalData>
  <c:userShapes r:id="rId5"/>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7676244752131995"/>
          <c:y val="0.16191674653685176"/>
          <c:w val="0.40910192990013933"/>
          <c:h val="0.73491051091635795"/>
        </c:manualLayout>
      </c:layout>
      <c:pieChart>
        <c:varyColors val="1"/>
        <c:ser>
          <c:idx val="0"/>
          <c:order val="0"/>
          <c:dPt>
            <c:idx val="0"/>
            <c:bubble3D val="0"/>
            <c:spPr>
              <a:solidFill>
                <a:schemeClr val="accent1"/>
              </a:solidFill>
              <a:ln w="19050">
                <a:solidFill>
                  <a:schemeClr val="accent1"/>
                </a:solidFill>
              </a:ln>
              <a:effectLst/>
            </c:spPr>
            <c:extLst>
              <c:ext xmlns:c16="http://schemas.microsoft.com/office/drawing/2014/chart" uri="{C3380CC4-5D6E-409C-BE32-E72D297353CC}">
                <c16:uniqueId val="{00000001-78BA-4E14-BDD3-E38ABBC56B81}"/>
              </c:ext>
            </c:extLst>
          </c:dPt>
          <c:dPt>
            <c:idx val="1"/>
            <c:bubble3D val="0"/>
            <c:spPr>
              <a:solidFill>
                <a:srgbClr val="949494"/>
              </a:solidFill>
              <a:ln w="19050">
                <a:solidFill>
                  <a:schemeClr val="bg1">
                    <a:lumMod val="85000"/>
                  </a:schemeClr>
                </a:solidFill>
              </a:ln>
              <a:effectLst/>
            </c:spPr>
            <c:extLst>
              <c:ext xmlns:c16="http://schemas.microsoft.com/office/drawing/2014/chart" uri="{C3380CC4-5D6E-409C-BE32-E72D297353CC}">
                <c16:uniqueId val="{00000003-78BA-4E14-BDD3-E38ABBC56B81}"/>
              </c:ext>
            </c:extLst>
          </c:dPt>
          <c:cat>
            <c:strRef>
              <c:f>Graphs!$Q$44:$Q$45</c:f>
              <c:strCache>
                <c:ptCount val="2"/>
                <c:pt idx="0">
                  <c:v>Unintentional Drowning</c:v>
                </c:pt>
                <c:pt idx="1">
                  <c:v>Other Unintentional Injury</c:v>
                </c:pt>
              </c:strCache>
            </c:strRef>
          </c:cat>
          <c:val>
            <c:numRef>
              <c:f>Graphs!$R$44:$R$45</c:f>
              <c:numCache>
                <c:formatCode>0%</c:formatCode>
                <c:ptCount val="2"/>
                <c:pt idx="0">
                  <c:v>0.1186</c:v>
                </c:pt>
                <c:pt idx="1">
                  <c:v>0.88150000000000017</c:v>
                </c:pt>
              </c:numCache>
            </c:numRef>
          </c:val>
          <c:extLst>
            <c:ext xmlns:c16="http://schemas.microsoft.com/office/drawing/2014/chart" uri="{C3380CC4-5D6E-409C-BE32-E72D297353CC}">
              <c16:uniqueId val="{00000004-78BA-4E14-BDD3-E38ABBC56B81}"/>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w="9525" cap="flat" cmpd="sng" algn="ctr">
      <a:noFill/>
      <a:round/>
    </a:ln>
    <a:effectLst/>
  </c:spPr>
  <c:txPr>
    <a:bodyPr/>
    <a:lstStyle/>
    <a:p>
      <a:pPr>
        <a:defRPr sz="1100">
          <a:solidFill>
            <a:sysClr val="windowText" lastClr="000000"/>
          </a:solidFill>
          <a:latin typeface="Franklin Gothic Demi Cond" panose="020B0706030402020204" pitchFamily="34" charset="0"/>
        </a:defRPr>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5279990144910042"/>
          <c:y val="0.10702369264862306"/>
          <c:w val="0.72921631922446473"/>
          <c:h val="0.85931143405612809"/>
        </c:manualLayout>
      </c:layout>
      <c:barChart>
        <c:barDir val="bar"/>
        <c:grouping val="clustered"/>
        <c:varyColors val="0"/>
        <c:ser>
          <c:idx val="0"/>
          <c:order val="0"/>
          <c:spPr>
            <a:solidFill>
              <a:schemeClr val="bg1">
                <a:lumMod val="75000"/>
              </a:schemeClr>
            </a:solidFill>
            <a:ln>
              <a:solidFill>
                <a:schemeClr val="bg1">
                  <a:lumMod val="75000"/>
                </a:schemeClr>
              </a:solidFill>
            </a:ln>
            <a:effectLst/>
          </c:spPr>
          <c:invertIfNegative val="0"/>
          <c:dPt>
            <c:idx val="0"/>
            <c:invertIfNegative val="0"/>
            <c:bubble3D val="0"/>
            <c:spPr>
              <a:solidFill>
                <a:srgbClr val="949494"/>
              </a:solidFill>
              <a:ln>
                <a:solidFill>
                  <a:schemeClr val="bg1">
                    <a:lumMod val="75000"/>
                  </a:schemeClr>
                </a:solidFill>
              </a:ln>
              <a:effectLst/>
            </c:spPr>
            <c:extLst>
              <c:ext xmlns:c16="http://schemas.microsoft.com/office/drawing/2014/chart" uri="{C3380CC4-5D6E-409C-BE32-E72D297353CC}">
                <c16:uniqueId val="{00000002-F892-43B2-ACC2-D233D3931C9B}"/>
              </c:ext>
            </c:extLst>
          </c:dPt>
          <c:dPt>
            <c:idx val="1"/>
            <c:invertIfNegative val="0"/>
            <c:bubble3D val="0"/>
            <c:spPr>
              <a:solidFill>
                <a:srgbClr val="949494"/>
              </a:solidFill>
              <a:ln>
                <a:solidFill>
                  <a:schemeClr val="bg1">
                    <a:lumMod val="75000"/>
                  </a:schemeClr>
                </a:solidFill>
              </a:ln>
              <a:effectLst/>
            </c:spPr>
            <c:extLst>
              <c:ext xmlns:c16="http://schemas.microsoft.com/office/drawing/2014/chart" uri="{C3380CC4-5D6E-409C-BE32-E72D297353CC}">
                <c16:uniqueId val="{00000003-F892-43B2-ACC2-D233D3931C9B}"/>
              </c:ext>
            </c:extLst>
          </c:dPt>
          <c:dPt>
            <c:idx val="2"/>
            <c:invertIfNegative val="0"/>
            <c:bubble3D val="0"/>
            <c:spPr>
              <a:solidFill>
                <a:schemeClr val="accent1"/>
              </a:solidFill>
              <a:ln>
                <a:solidFill>
                  <a:schemeClr val="accent1"/>
                </a:solidFill>
              </a:ln>
              <a:effectLst/>
            </c:spPr>
            <c:extLst>
              <c:ext xmlns:c16="http://schemas.microsoft.com/office/drawing/2014/chart" uri="{C3380CC4-5D6E-409C-BE32-E72D297353CC}">
                <c16:uniqueId val="{00000001-9926-4E18-9CB3-D5ADFB0F3364}"/>
              </c:ext>
            </c:extLst>
          </c:dPt>
          <c:dPt>
            <c:idx val="3"/>
            <c:invertIfNegative val="0"/>
            <c:bubble3D val="0"/>
            <c:spPr>
              <a:solidFill>
                <a:srgbClr val="949494"/>
              </a:solidFill>
              <a:ln>
                <a:solidFill>
                  <a:schemeClr val="bg1">
                    <a:lumMod val="75000"/>
                  </a:schemeClr>
                </a:solidFill>
              </a:ln>
              <a:effectLst/>
            </c:spPr>
            <c:extLst>
              <c:ext xmlns:c16="http://schemas.microsoft.com/office/drawing/2014/chart" uri="{C3380CC4-5D6E-409C-BE32-E72D297353CC}">
                <c16:uniqueId val="{00000004-F892-43B2-ACC2-D233D3931C9B}"/>
              </c:ext>
            </c:extLst>
          </c:dPt>
          <c:dPt>
            <c:idx val="4"/>
            <c:invertIfNegative val="0"/>
            <c:bubble3D val="0"/>
            <c:spPr>
              <a:solidFill>
                <a:srgbClr val="949494"/>
              </a:solidFill>
              <a:ln>
                <a:solidFill>
                  <a:schemeClr val="bg1">
                    <a:lumMod val="75000"/>
                  </a:schemeClr>
                </a:solidFill>
              </a:ln>
              <a:effectLst/>
            </c:spPr>
            <c:extLst>
              <c:ext xmlns:c16="http://schemas.microsoft.com/office/drawing/2014/chart" uri="{C3380CC4-5D6E-409C-BE32-E72D297353CC}">
                <c16:uniqueId val="{00000005-F892-43B2-ACC2-D233D3931C9B}"/>
              </c:ext>
            </c:extLst>
          </c:dPt>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ysClr val="windowText" lastClr="000000"/>
                    </a:solidFill>
                    <a:latin typeface="Franklin Gothic Demi Cond" panose="020B07060304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Graphs!$Q$70:$Q$74</c:f>
              <c:strCache>
                <c:ptCount val="5"/>
                <c:pt idx="0">
                  <c:v>MVT</c:v>
                </c:pt>
                <c:pt idx="1">
                  <c:v>SUFFOCATION</c:v>
                </c:pt>
                <c:pt idx="2">
                  <c:v>DROWNING/SUBMERSION</c:v>
                </c:pt>
                <c:pt idx="3">
                  <c:v>DROWNING/SUBMERSION</c:v>
                </c:pt>
                <c:pt idx="4">
                  <c:v>FIREARM</c:v>
                </c:pt>
              </c:strCache>
            </c:strRef>
          </c:cat>
          <c:val>
            <c:numRef>
              <c:f>Graphs!$R$70:$R$74</c:f>
              <c:numCache>
                <c:formatCode>General</c:formatCode>
                <c:ptCount val="5"/>
                <c:pt idx="0">
                  <c:v>458</c:v>
                </c:pt>
                <c:pt idx="1">
                  <c:v>177</c:v>
                </c:pt>
                <c:pt idx="2">
                  <c:v>132</c:v>
                </c:pt>
                <c:pt idx="3">
                  <c:v>132</c:v>
                </c:pt>
                <c:pt idx="4">
                  <c:v>48</c:v>
                </c:pt>
              </c:numCache>
            </c:numRef>
          </c:val>
          <c:extLst>
            <c:ext xmlns:c16="http://schemas.microsoft.com/office/drawing/2014/chart" uri="{C3380CC4-5D6E-409C-BE32-E72D297353CC}">
              <c16:uniqueId val="{00000002-9926-4E18-9CB3-D5ADFB0F3364}"/>
            </c:ext>
          </c:extLst>
        </c:ser>
        <c:dLbls>
          <c:dLblPos val="outEnd"/>
          <c:showLegendKey val="0"/>
          <c:showVal val="1"/>
          <c:showCatName val="0"/>
          <c:showSerName val="0"/>
          <c:showPercent val="0"/>
          <c:showBubbleSize val="0"/>
        </c:dLbls>
        <c:gapWidth val="30"/>
        <c:axId val="848848880"/>
        <c:axId val="848846360"/>
      </c:barChart>
      <c:catAx>
        <c:axId val="848848880"/>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Franklin Gothic Demi Cond" panose="020B0706030402020204" pitchFamily="34" charset="0"/>
                <a:ea typeface="+mn-ea"/>
                <a:cs typeface="+mn-cs"/>
              </a:defRPr>
            </a:pPr>
            <a:endParaRPr lang="en-US"/>
          </a:p>
        </c:txPr>
        <c:crossAx val="848846360"/>
        <c:crosses val="autoZero"/>
        <c:auto val="1"/>
        <c:lblAlgn val="ctr"/>
        <c:lblOffset val="100"/>
        <c:noMultiLvlLbl val="0"/>
      </c:catAx>
      <c:valAx>
        <c:axId val="848846360"/>
        <c:scaling>
          <c:orientation val="minMax"/>
        </c:scaling>
        <c:delete val="1"/>
        <c:axPos val="t"/>
        <c:numFmt formatCode="General" sourceLinked="1"/>
        <c:majorTickMark val="none"/>
        <c:minorTickMark val="none"/>
        <c:tickLblPos val="nextTo"/>
        <c:crossAx val="848848880"/>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1100">
          <a:solidFill>
            <a:sysClr val="windowText" lastClr="000000"/>
          </a:solidFill>
          <a:latin typeface="Franklin Gothic Demi Cond" panose="020B0706030402020204" pitchFamily="34" charset="0"/>
        </a:defRPr>
      </a:pPr>
      <a:endParaRPr lang="en-US"/>
    </a:p>
  </c:txPr>
  <c:externalData r:id="rId4">
    <c:autoUpdate val="0"/>
  </c:externalData>
  <c:userShapes r:id="rId5"/>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5.1196823695574691E-2"/>
          <c:y val="0.10267756128221246"/>
          <c:w val="0.93155729108992624"/>
          <c:h val="0.78803704304118116"/>
        </c:manualLayout>
      </c:layout>
      <c:lineChart>
        <c:grouping val="standard"/>
        <c:varyColors val="0"/>
        <c:ser>
          <c:idx val="2"/>
          <c:order val="0"/>
          <c:tx>
            <c:strRef>
              <c:f>Graphs!$T$100</c:f>
              <c:strCache>
                <c:ptCount val="1"/>
                <c:pt idx="0">
                  <c:v>Total</c:v>
                </c:pt>
              </c:strCache>
            </c:strRef>
          </c:tx>
          <c:spPr>
            <a:ln w="53975" cap="rnd">
              <a:solidFill>
                <a:srgbClr val="949494"/>
              </a:solidFill>
              <a:round/>
            </a:ln>
            <a:effectLst/>
          </c:spPr>
          <c:marker>
            <c:symbol val="circle"/>
            <c:size val="7"/>
            <c:spPr>
              <a:solidFill>
                <a:srgbClr val="949494"/>
              </a:solidFill>
              <a:ln w="9525">
                <a:solidFill>
                  <a:srgbClr val="949494"/>
                </a:solidFill>
              </a:ln>
              <a:effectLst/>
            </c:spPr>
          </c:marker>
          <c:cat>
            <c:numRef>
              <c:f>Graphs!$Q$101:$Q$118</c:f>
              <c:numCache>
                <c:formatCode>General</c:formatCode>
                <c:ptCount val="18"/>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numCache>
            </c:numRef>
          </c:cat>
          <c:val>
            <c:numRef>
              <c:f>Graphs!$T$101:$T$118</c:f>
              <c:numCache>
                <c:formatCode>0.0%</c:formatCode>
                <c:ptCount val="18"/>
                <c:pt idx="0">
                  <c:v>3.0303030303030304E-2</c:v>
                </c:pt>
                <c:pt idx="1">
                  <c:v>0.18181818181818182</c:v>
                </c:pt>
                <c:pt idx="2">
                  <c:v>0.15909090909090909</c:v>
                </c:pt>
                <c:pt idx="3">
                  <c:v>0.10606060606060606</c:v>
                </c:pt>
                <c:pt idx="4">
                  <c:v>5.3030303030303032E-2</c:v>
                </c:pt>
                <c:pt idx="5">
                  <c:v>3.787878787878788E-2</c:v>
                </c:pt>
                <c:pt idx="6">
                  <c:v>6.0606060606060608E-2</c:v>
                </c:pt>
                <c:pt idx="7">
                  <c:v>2.2727272727272728E-2</c:v>
                </c:pt>
                <c:pt idx="8">
                  <c:v>2.2727272727272728E-2</c:v>
                </c:pt>
                <c:pt idx="9">
                  <c:v>1.5151515151515152E-2</c:v>
                </c:pt>
                <c:pt idx="10">
                  <c:v>4.5454545454545456E-2</c:v>
                </c:pt>
                <c:pt idx="11">
                  <c:v>2.2727272727272728E-2</c:v>
                </c:pt>
                <c:pt idx="12">
                  <c:v>1.5151515151515152E-2</c:v>
                </c:pt>
                <c:pt idx="13">
                  <c:v>3.787878787878788E-2</c:v>
                </c:pt>
                <c:pt idx="14">
                  <c:v>3.787878787878788E-2</c:v>
                </c:pt>
                <c:pt idx="15">
                  <c:v>5.3030303030303032E-2</c:v>
                </c:pt>
                <c:pt idx="16">
                  <c:v>3.787878787878788E-2</c:v>
                </c:pt>
                <c:pt idx="17">
                  <c:v>6.0606060606060608E-2</c:v>
                </c:pt>
              </c:numCache>
            </c:numRef>
          </c:val>
          <c:smooth val="1"/>
          <c:extLst>
            <c:ext xmlns:c16="http://schemas.microsoft.com/office/drawing/2014/chart" uri="{C3380CC4-5D6E-409C-BE32-E72D297353CC}">
              <c16:uniqueId val="{00000000-2EB8-4E0A-BCE5-AF6F65F1A573}"/>
            </c:ext>
          </c:extLst>
        </c:ser>
        <c:ser>
          <c:idx val="1"/>
          <c:order val="1"/>
          <c:tx>
            <c:strRef>
              <c:f>Graphs!$S$100</c:f>
              <c:strCache>
                <c:ptCount val="1"/>
                <c:pt idx="0">
                  <c:v>Male</c:v>
                </c:pt>
              </c:strCache>
            </c:strRef>
          </c:tx>
          <c:spPr>
            <a:ln w="53975" cap="rnd">
              <a:solidFill>
                <a:schemeClr val="accent1"/>
              </a:solidFill>
              <a:round/>
            </a:ln>
            <a:effectLst/>
          </c:spPr>
          <c:marker>
            <c:symbol val="circle"/>
            <c:size val="7"/>
            <c:spPr>
              <a:solidFill>
                <a:schemeClr val="accent1"/>
              </a:solidFill>
              <a:ln w="9525">
                <a:solidFill>
                  <a:schemeClr val="accent1"/>
                </a:solidFill>
              </a:ln>
              <a:effectLst/>
            </c:spPr>
          </c:marker>
          <c:cat>
            <c:numRef>
              <c:f>Graphs!$Q$101:$Q$118</c:f>
              <c:numCache>
                <c:formatCode>General</c:formatCode>
                <c:ptCount val="18"/>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numCache>
            </c:numRef>
          </c:cat>
          <c:val>
            <c:numRef>
              <c:f>Graphs!$S$101:$S$118</c:f>
              <c:numCache>
                <c:formatCode>0.0%</c:formatCode>
                <c:ptCount val="18"/>
                <c:pt idx="0">
                  <c:v>3.0303030303030304E-2</c:v>
                </c:pt>
                <c:pt idx="1">
                  <c:v>0.13636363636363635</c:v>
                </c:pt>
                <c:pt idx="2">
                  <c:v>0.10606060606060606</c:v>
                </c:pt>
                <c:pt idx="3">
                  <c:v>8.3333333333333329E-2</c:v>
                </c:pt>
                <c:pt idx="4">
                  <c:v>4.5454545454545456E-2</c:v>
                </c:pt>
                <c:pt idx="5">
                  <c:v>3.0303030303030304E-2</c:v>
                </c:pt>
                <c:pt idx="6">
                  <c:v>1.5151515151515152E-2</c:v>
                </c:pt>
                <c:pt idx="7">
                  <c:v>1.5151515151515152E-2</c:v>
                </c:pt>
                <c:pt idx="8">
                  <c:v>1.5151515151515152E-2</c:v>
                </c:pt>
                <c:pt idx="9">
                  <c:v>1.5151515151515152E-2</c:v>
                </c:pt>
                <c:pt idx="10">
                  <c:v>3.787878787878788E-2</c:v>
                </c:pt>
                <c:pt idx="11">
                  <c:v>1.5151515151515152E-2</c:v>
                </c:pt>
                <c:pt idx="12">
                  <c:v>7.575757575757576E-3</c:v>
                </c:pt>
                <c:pt idx="13">
                  <c:v>3.0303030303030304E-2</c:v>
                </c:pt>
                <c:pt idx="14">
                  <c:v>3.0303030303030304E-2</c:v>
                </c:pt>
                <c:pt idx="15">
                  <c:v>4.5454545454545456E-2</c:v>
                </c:pt>
                <c:pt idx="16">
                  <c:v>3.787878787878788E-2</c:v>
                </c:pt>
                <c:pt idx="17">
                  <c:v>3.787878787878788E-2</c:v>
                </c:pt>
              </c:numCache>
            </c:numRef>
          </c:val>
          <c:smooth val="1"/>
          <c:extLst>
            <c:ext xmlns:c16="http://schemas.microsoft.com/office/drawing/2014/chart" uri="{C3380CC4-5D6E-409C-BE32-E72D297353CC}">
              <c16:uniqueId val="{00000001-2EB8-4E0A-BCE5-AF6F65F1A573}"/>
            </c:ext>
          </c:extLst>
        </c:ser>
        <c:ser>
          <c:idx val="0"/>
          <c:order val="2"/>
          <c:tx>
            <c:strRef>
              <c:f>Graphs!$R$100</c:f>
              <c:strCache>
                <c:ptCount val="1"/>
                <c:pt idx="0">
                  <c:v>Female</c:v>
                </c:pt>
              </c:strCache>
            </c:strRef>
          </c:tx>
          <c:spPr>
            <a:ln w="53975" cap="rnd">
              <a:solidFill>
                <a:schemeClr val="tx2">
                  <a:lumMod val="50000"/>
                  <a:lumOff val="50000"/>
                </a:schemeClr>
              </a:solidFill>
              <a:round/>
            </a:ln>
            <a:effectLst/>
          </c:spPr>
          <c:marker>
            <c:symbol val="circle"/>
            <c:size val="7"/>
            <c:spPr>
              <a:solidFill>
                <a:schemeClr val="tx2">
                  <a:lumMod val="50000"/>
                  <a:lumOff val="50000"/>
                </a:schemeClr>
              </a:solidFill>
              <a:ln w="9525">
                <a:solidFill>
                  <a:schemeClr val="tx2">
                    <a:lumMod val="50000"/>
                    <a:lumOff val="50000"/>
                  </a:schemeClr>
                </a:solidFill>
              </a:ln>
              <a:effectLst/>
            </c:spPr>
          </c:marker>
          <c:cat>
            <c:numRef>
              <c:f>Graphs!$Q$101:$Q$118</c:f>
              <c:numCache>
                <c:formatCode>General</c:formatCode>
                <c:ptCount val="18"/>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numCache>
            </c:numRef>
          </c:cat>
          <c:val>
            <c:numRef>
              <c:f>Graphs!$R$101:$R$118</c:f>
              <c:numCache>
                <c:formatCode>0.0%</c:formatCode>
                <c:ptCount val="18"/>
                <c:pt idx="0">
                  <c:v>0</c:v>
                </c:pt>
                <c:pt idx="1">
                  <c:v>4.5454545454545456E-2</c:v>
                </c:pt>
                <c:pt idx="2">
                  <c:v>5.3030303030303032E-2</c:v>
                </c:pt>
                <c:pt idx="3">
                  <c:v>2.2727272727272728E-2</c:v>
                </c:pt>
                <c:pt idx="4">
                  <c:v>7.575757575757576E-3</c:v>
                </c:pt>
                <c:pt idx="5">
                  <c:v>7.575757575757576E-3</c:v>
                </c:pt>
                <c:pt idx="6">
                  <c:v>4.5454545454545456E-2</c:v>
                </c:pt>
                <c:pt idx="7">
                  <c:v>7.575757575757576E-3</c:v>
                </c:pt>
                <c:pt idx="8">
                  <c:v>7.575757575757576E-3</c:v>
                </c:pt>
                <c:pt idx="9">
                  <c:v>0</c:v>
                </c:pt>
                <c:pt idx="10">
                  <c:v>7.575757575757576E-3</c:v>
                </c:pt>
                <c:pt idx="11">
                  <c:v>7.575757575757576E-3</c:v>
                </c:pt>
                <c:pt idx="12">
                  <c:v>7.575757575757576E-3</c:v>
                </c:pt>
                <c:pt idx="13">
                  <c:v>7.575757575757576E-3</c:v>
                </c:pt>
                <c:pt idx="14">
                  <c:v>7.575757575757576E-3</c:v>
                </c:pt>
                <c:pt idx="15">
                  <c:v>7.575757575757576E-3</c:v>
                </c:pt>
                <c:pt idx="16">
                  <c:v>0</c:v>
                </c:pt>
                <c:pt idx="17">
                  <c:v>2.2727272727272728E-2</c:v>
                </c:pt>
              </c:numCache>
            </c:numRef>
          </c:val>
          <c:smooth val="1"/>
          <c:extLst>
            <c:ext xmlns:c16="http://schemas.microsoft.com/office/drawing/2014/chart" uri="{C3380CC4-5D6E-409C-BE32-E72D297353CC}">
              <c16:uniqueId val="{00000002-2EB8-4E0A-BCE5-AF6F65F1A573}"/>
            </c:ext>
          </c:extLst>
        </c:ser>
        <c:dLbls>
          <c:showLegendKey val="0"/>
          <c:showVal val="0"/>
          <c:showCatName val="0"/>
          <c:showSerName val="0"/>
          <c:showPercent val="0"/>
          <c:showBubbleSize val="0"/>
        </c:dLbls>
        <c:marker val="1"/>
        <c:smooth val="0"/>
        <c:axId val="1011708024"/>
        <c:axId val="1011708744"/>
      </c:lineChart>
      <c:catAx>
        <c:axId val="10117080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ysClr val="windowText" lastClr="000000"/>
                </a:solidFill>
                <a:latin typeface="Franklin Gothic Demi Cond" panose="020B0706030402020204" pitchFamily="34" charset="0"/>
                <a:ea typeface="+mn-ea"/>
                <a:cs typeface="+mn-cs"/>
              </a:defRPr>
            </a:pPr>
            <a:endParaRPr lang="en-US"/>
          </a:p>
        </c:txPr>
        <c:crossAx val="1011708744"/>
        <c:crosses val="autoZero"/>
        <c:auto val="1"/>
        <c:lblAlgn val="ctr"/>
        <c:lblOffset val="100"/>
        <c:noMultiLvlLbl val="0"/>
      </c:catAx>
      <c:valAx>
        <c:axId val="1011708744"/>
        <c:scaling>
          <c:orientation val="minMax"/>
          <c:min val="0"/>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ysClr val="windowText" lastClr="000000"/>
                </a:solidFill>
                <a:latin typeface="Franklin Gothic Demi Cond" panose="020B0706030402020204" pitchFamily="34" charset="0"/>
                <a:ea typeface="+mn-ea"/>
                <a:cs typeface="+mn-cs"/>
              </a:defRPr>
            </a:pPr>
            <a:endParaRPr lang="en-US"/>
          </a:p>
        </c:txPr>
        <c:crossAx val="1011708024"/>
        <c:crosses val="autoZero"/>
        <c:crossBetween val="between"/>
        <c:majorUnit val="2.0000000000000004E-2"/>
      </c:valAx>
      <c:spPr>
        <a:noFill/>
        <a:ln>
          <a:noFill/>
        </a:ln>
        <a:effectLst/>
      </c:spPr>
    </c:plotArea>
    <c:legend>
      <c:legendPos val="b"/>
      <c:layout>
        <c:manualLayout>
          <c:xMode val="edge"/>
          <c:yMode val="edge"/>
          <c:x val="0.77707366669422051"/>
          <c:y val="0.17063238945162584"/>
          <c:w val="0.1233492403136706"/>
          <c:h val="0.21473946057910553"/>
        </c:manualLayout>
      </c:layout>
      <c:overlay val="0"/>
      <c:spPr>
        <a:noFill/>
        <a:ln>
          <a:noFill/>
        </a:ln>
        <a:effectLst/>
      </c:spPr>
      <c:txPr>
        <a:bodyPr rot="0" spcFirstLastPara="1" vertOverflow="ellipsis" vert="horz" wrap="square" anchor="ctr" anchorCtr="1"/>
        <a:lstStyle/>
        <a:p>
          <a:pPr>
            <a:defRPr sz="1400" b="0" i="0" u="none" strike="noStrike" kern="1200" baseline="0">
              <a:solidFill>
                <a:sysClr val="windowText" lastClr="000000"/>
              </a:solidFill>
              <a:latin typeface="Franklin Gothic Demi Cond" panose="020B0706030402020204" pitchFamily="34" charset="0"/>
              <a:ea typeface="+mn-ea"/>
              <a:cs typeface="+mn-cs"/>
            </a:defRPr>
          </a:pPr>
          <a:endParaRPr lang="en-US"/>
        </a:p>
      </c:txPr>
    </c:legend>
    <c:plotVisOnly val="1"/>
    <c:dispBlanksAs val="gap"/>
    <c:showDLblsOverMax val="0"/>
  </c:chart>
  <c:spPr>
    <a:solidFill>
      <a:schemeClr val="bg1"/>
    </a:solidFill>
    <a:ln w="9525" cap="flat" cmpd="sng" algn="ctr">
      <a:noFill/>
      <a:round/>
    </a:ln>
    <a:effectLst/>
  </c:spPr>
  <c:txPr>
    <a:bodyPr/>
    <a:lstStyle/>
    <a:p>
      <a:pPr>
        <a:defRPr sz="1100">
          <a:solidFill>
            <a:sysClr val="windowText" lastClr="000000"/>
          </a:solidFill>
          <a:latin typeface="Franklin Gothic Demi Cond" panose="020B0706030402020204" pitchFamily="34" charset="0"/>
        </a:defRPr>
      </a:pPr>
      <a:endParaRPr lang="en-US"/>
    </a:p>
  </c:txPr>
  <c:externalData r:id="rId4">
    <c:autoUpdate val="0"/>
  </c:externalData>
  <c:userShapes r:id="rId5"/>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5.9274088967884053E-2"/>
          <c:y val="9.1860180163872387E-2"/>
          <c:w val="0.9232053390964351"/>
          <c:h val="0.80283310911674288"/>
        </c:manualLayout>
      </c:layout>
      <c:barChart>
        <c:barDir val="col"/>
        <c:grouping val="clustered"/>
        <c:varyColors val="0"/>
        <c:ser>
          <c:idx val="0"/>
          <c:order val="0"/>
          <c:spPr>
            <a:solidFill>
              <a:schemeClr val="accent1"/>
            </a:solidFill>
            <a:ln>
              <a:noFill/>
            </a:ln>
            <a:effectLst/>
          </c:spPr>
          <c:invertIfNegative val="0"/>
          <c:dPt>
            <c:idx val="0"/>
            <c:invertIfNegative val="0"/>
            <c:bubble3D val="0"/>
            <c:spPr>
              <a:solidFill>
                <a:schemeClr val="tx2">
                  <a:lumMod val="90000"/>
                  <a:lumOff val="10000"/>
                </a:schemeClr>
              </a:solidFill>
              <a:ln>
                <a:solidFill>
                  <a:schemeClr val="tx2">
                    <a:lumMod val="90000"/>
                    <a:lumOff val="10000"/>
                  </a:schemeClr>
                </a:solidFill>
              </a:ln>
              <a:effectLst/>
            </c:spPr>
            <c:extLst>
              <c:ext xmlns:c16="http://schemas.microsoft.com/office/drawing/2014/chart" uri="{C3380CC4-5D6E-409C-BE32-E72D297353CC}">
                <c16:uniqueId val="{00000001-FAEC-4FC7-BC74-7E4243896A9D}"/>
              </c:ext>
            </c:extLst>
          </c:dPt>
          <c:dPt>
            <c:idx val="1"/>
            <c:invertIfNegative val="0"/>
            <c:bubble3D val="0"/>
            <c:spPr>
              <a:solidFill>
                <a:schemeClr val="tx2">
                  <a:lumMod val="90000"/>
                  <a:lumOff val="10000"/>
                </a:schemeClr>
              </a:solidFill>
              <a:ln>
                <a:solidFill>
                  <a:schemeClr val="tx2">
                    <a:lumMod val="90000"/>
                    <a:lumOff val="10000"/>
                  </a:schemeClr>
                </a:solidFill>
              </a:ln>
              <a:effectLst/>
            </c:spPr>
            <c:extLst>
              <c:ext xmlns:c16="http://schemas.microsoft.com/office/drawing/2014/chart" uri="{C3380CC4-5D6E-409C-BE32-E72D297353CC}">
                <c16:uniqueId val="{00000003-FAEC-4FC7-BC74-7E4243896A9D}"/>
              </c:ext>
            </c:extLst>
          </c:dPt>
          <c:dPt>
            <c:idx val="3"/>
            <c:invertIfNegative val="0"/>
            <c:bubble3D val="0"/>
            <c:spPr>
              <a:solidFill>
                <a:schemeClr val="tx2">
                  <a:lumMod val="50000"/>
                  <a:lumOff val="50000"/>
                </a:schemeClr>
              </a:solidFill>
              <a:ln>
                <a:solidFill>
                  <a:schemeClr val="tx2">
                    <a:lumMod val="50000"/>
                    <a:lumOff val="50000"/>
                  </a:schemeClr>
                </a:solidFill>
              </a:ln>
              <a:effectLst/>
            </c:spPr>
            <c:extLst>
              <c:ext xmlns:c16="http://schemas.microsoft.com/office/drawing/2014/chart" uri="{C3380CC4-5D6E-409C-BE32-E72D297353CC}">
                <c16:uniqueId val="{00000005-FAEC-4FC7-BC74-7E4243896A9D}"/>
              </c:ext>
            </c:extLst>
          </c:dPt>
          <c:dPt>
            <c:idx val="4"/>
            <c:invertIfNegative val="0"/>
            <c:bubble3D val="0"/>
            <c:spPr>
              <a:solidFill>
                <a:schemeClr val="tx2">
                  <a:lumMod val="50000"/>
                  <a:lumOff val="50000"/>
                </a:schemeClr>
              </a:solidFill>
              <a:ln>
                <a:solidFill>
                  <a:schemeClr val="tx2">
                    <a:lumMod val="50000"/>
                    <a:lumOff val="50000"/>
                  </a:schemeClr>
                </a:solidFill>
              </a:ln>
              <a:effectLst/>
            </c:spPr>
            <c:extLst>
              <c:ext xmlns:c16="http://schemas.microsoft.com/office/drawing/2014/chart" uri="{C3380CC4-5D6E-409C-BE32-E72D297353CC}">
                <c16:uniqueId val="{00000007-FAEC-4FC7-BC74-7E4243896A9D}"/>
              </c:ext>
            </c:extLst>
          </c:dPt>
          <c:dPt>
            <c:idx val="5"/>
            <c:invertIfNegative val="0"/>
            <c:bubble3D val="0"/>
            <c:spPr>
              <a:solidFill>
                <a:schemeClr val="tx2">
                  <a:lumMod val="50000"/>
                  <a:lumOff val="50000"/>
                </a:schemeClr>
              </a:solidFill>
              <a:ln>
                <a:solidFill>
                  <a:schemeClr val="tx2">
                    <a:lumMod val="50000"/>
                    <a:lumOff val="50000"/>
                  </a:schemeClr>
                </a:solidFill>
              </a:ln>
              <a:effectLst/>
            </c:spPr>
            <c:extLst>
              <c:ext xmlns:c16="http://schemas.microsoft.com/office/drawing/2014/chart" uri="{C3380CC4-5D6E-409C-BE32-E72D297353CC}">
                <c16:uniqueId val="{00000009-FAEC-4FC7-BC74-7E4243896A9D}"/>
              </c:ext>
            </c:extLst>
          </c:dPt>
          <c:dPt>
            <c:idx val="6"/>
            <c:invertIfNegative val="0"/>
            <c:bubble3D val="0"/>
            <c:spPr>
              <a:solidFill>
                <a:schemeClr val="tx2">
                  <a:lumMod val="50000"/>
                  <a:lumOff val="50000"/>
                </a:schemeClr>
              </a:solidFill>
              <a:ln>
                <a:solidFill>
                  <a:schemeClr val="tx2">
                    <a:lumMod val="50000"/>
                    <a:lumOff val="50000"/>
                  </a:schemeClr>
                </a:solidFill>
              </a:ln>
              <a:effectLst/>
            </c:spPr>
            <c:extLst>
              <c:ext xmlns:c16="http://schemas.microsoft.com/office/drawing/2014/chart" uri="{C3380CC4-5D6E-409C-BE32-E72D297353CC}">
                <c16:uniqueId val="{0000000B-FAEC-4FC7-BC74-7E4243896A9D}"/>
              </c:ext>
            </c:extLst>
          </c:dPt>
          <c:dPt>
            <c:idx val="7"/>
            <c:invertIfNegative val="0"/>
            <c:bubble3D val="0"/>
            <c:spPr>
              <a:solidFill>
                <a:schemeClr val="tx2">
                  <a:lumMod val="50000"/>
                  <a:lumOff val="50000"/>
                </a:schemeClr>
              </a:solidFill>
              <a:ln>
                <a:solidFill>
                  <a:schemeClr val="tx2">
                    <a:lumMod val="50000"/>
                    <a:lumOff val="50000"/>
                  </a:schemeClr>
                </a:solidFill>
              </a:ln>
              <a:effectLst/>
            </c:spPr>
            <c:extLst>
              <c:ext xmlns:c16="http://schemas.microsoft.com/office/drawing/2014/chart" uri="{C3380CC4-5D6E-409C-BE32-E72D297353CC}">
                <c16:uniqueId val="{0000000D-FAEC-4FC7-BC74-7E4243896A9D}"/>
              </c:ext>
            </c:extLst>
          </c:dPt>
          <c:dPt>
            <c:idx val="9"/>
            <c:invertIfNegative val="0"/>
            <c:bubble3D val="0"/>
            <c:spPr>
              <a:solidFill>
                <a:srgbClr val="E97132"/>
              </a:solidFill>
              <a:ln>
                <a:solidFill>
                  <a:srgbClr val="E97132"/>
                </a:solidFill>
              </a:ln>
              <a:effectLst/>
            </c:spPr>
            <c:extLst>
              <c:ext xmlns:c16="http://schemas.microsoft.com/office/drawing/2014/chart" uri="{C3380CC4-5D6E-409C-BE32-E72D297353CC}">
                <c16:uniqueId val="{0000000F-FAEC-4FC7-BC74-7E4243896A9D}"/>
              </c:ext>
            </c:extLst>
          </c:dPt>
          <c:dPt>
            <c:idx val="10"/>
            <c:invertIfNegative val="0"/>
            <c:bubble3D val="0"/>
            <c:spPr>
              <a:solidFill>
                <a:srgbClr val="E97132"/>
              </a:solidFill>
              <a:ln>
                <a:solidFill>
                  <a:srgbClr val="E97132"/>
                </a:solidFill>
              </a:ln>
              <a:effectLst/>
            </c:spPr>
            <c:extLst>
              <c:ext xmlns:c16="http://schemas.microsoft.com/office/drawing/2014/chart" uri="{C3380CC4-5D6E-409C-BE32-E72D297353CC}">
                <c16:uniqueId val="{00000011-FAEC-4FC7-BC74-7E4243896A9D}"/>
              </c:ext>
            </c:extLst>
          </c:dPt>
          <c:dPt>
            <c:idx val="11"/>
            <c:invertIfNegative val="0"/>
            <c:bubble3D val="0"/>
            <c:spPr>
              <a:solidFill>
                <a:srgbClr val="E97132"/>
              </a:solidFill>
              <a:ln>
                <a:solidFill>
                  <a:srgbClr val="E97132"/>
                </a:solidFill>
              </a:ln>
              <a:effectLst/>
            </c:spPr>
            <c:extLst>
              <c:ext xmlns:c16="http://schemas.microsoft.com/office/drawing/2014/chart" uri="{C3380CC4-5D6E-409C-BE32-E72D297353CC}">
                <c16:uniqueId val="{00000013-FAEC-4FC7-BC74-7E4243896A9D}"/>
              </c:ext>
            </c:extLst>
          </c:dPt>
          <c:dPt>
            <c:idx val="12"/>
            <c:invertIfNegative val="0"/>
            <c:bubble3D val="0"/>
            <c:spPr>
              <a:solidFill>
                <a:srgbClr val="E97132"/>
              </a:solidFill>
              <a:ln>
                <a:solidFill>
                  <a:srgbClr val="E97132"/>
                </a:solidFill>
              </a:ln>
              <a:effectLst/>
            </c:spPr>
            <c:extLst>
              <c:ext xmlns:c16="http://schemas.microsoft.com/office/drawing/2014/chart" uri="{C3380CC4-5D6E-409C-BE32-E72D297353CC}">
                <c16:uniqueId val="{00000015-FAEC-4FC7-BC74-7E4243896A9D}"/>
              </c:ext>
            </c:extLst>
          </c:dPt>
          <c:dPt>
            <c:idx val="13"/>
            <c:invertIfNegative val="0"/>
            <c:bubble3D val="0"/>
            <c:spPr>
              <a:solidFill>
                <a:srgbClr val="E97132"/>
              </a:solidFill>
              <a:ln>
                <a:solidFill>
                  <a:srgbClr val="E97132"/>
                </a:solidFill>
              </a:ln>
              <a:effectLst/>
            </c:spPr>
            <c:extLst>
              <c:ext xmlns:c16="http://schemas.microsoft.com/office/drawing/2014/chart" uri="{C3380CC4-5D6E-409C-BE32-E72D297353CC}">
                <c16:uniqueId val="{00000017-FAEC-4FC7-BC74-7E4243896A9D}"/>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ysClr val="windowText" lastClr="000000"/>
                    </a:solidFill>
                    <a:latin typeface="Franklin Gothic Demi Cond" panose="020B07060304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Graphs!$R$134:$R$147</c:f>
              <c:strCache>
                <c:ptCount val="14"/>
                <c:pt idx="0">
                  <c:v>Male</c:v>
                </c:pt>
                <c:pt idx="1">
                  <c:v>Female</c:v>
                </c:pt>
                <c:pt idx="3">
                  <c:v>White 
NH</c:v>
                </c:pt>
                <c:pt idx="4">
                  <c:v>Black 
NH</c:v>
                </c:pt>
                <c:pt idx="5">
                  <c:v>American 
Indian NH</c:v>
                </c:pt>
                <c:pt idx="6">
                  <c:v>Asian 
NH</c:v>
                </c:pt>
                <c:pt idx="7">
                  <c:v>Hispanic</c:v>
                </c:pt>
                <c:pt idx="9">
                  <c:v>&lt; 1</c:v>
                </c:pt>
                <c:pt idx="10">
                  <c:v>1-4</c:v>
                </c:pt>
                <c:pt idx="11">
                  <c:v>5-9</c:v>
                </c:pt>
                <c:pt idx="12">
                  <c:v>10-14</c:v>
                </c:pt>
                <c:pt idx="13">
                  <c:v>15-17</c:v>
                </c:pt>
              </c:strCache>
            </c:strRef>
          </c:cat>
          <c:val>
            <c:numRef>
              <c:f>Graphs!$T$134:$T$147</c:f>
              <c:numCache>
                <c:formatCode>0.0%</c:formatCode>
                <c:ptCount val="14"/>
                <c:pt idx="0">
                  <c:v>0.73484848484848486</c:v>
                </c:pt>
                <c:pt idx="1">
                  <c:v>0.26515151515151514</c:v>
                </c:pt>
                <c:pt idx="3">
                  <c:v>0.37878787878787878</c:v>
                </c:pt>
                <c:pt idx="4">
                  <c:v>0.36363636363636365</c:v>
                </c:pt>
                <c:pt idx="5">
                  <c:v>1.5151515151515152E-2</c:v>
                </c:pt>
                <c:pt idx="6">
                  <c:v>5.3030303030303032E-2</c:v>
                </c:pt>
                <c:pt idx="7">
                  <c:v>0.17424242424242425</c:v>
                </c:pt>
                <c:pt idx="9">
                  <c:v>3.0303030303030304E-2</c:v>
                </c:pt>
                <c:pt idx="10">
                  <c:v>0.5</c:v>
                </c:pt>
                <c:pt idx="11">
                  <c:v>0.15909090909090909</c:v>
                </c:pt>
                <c:pt idx="12">
                  <c:v>0.15909090909090909</c:v>
                </c:pt>
                <c:pt idx="13">
                  <c:v>0.15151515151515152</c:v>
                </c:pt>
              </c:numCache>
            </c:numRef>
          </c:val>
          <c:extLst>
            <c:ext xmlns:c16="http://schemas.microsoft.com/office/drawing/2014/chart" uri="{C3380CC4-5D6E-409C-BE32-E72D297353CC}">
              <c16:uniqueId val="{00000018-FAEC-4FC7-BC74-7E4243896A9D}"/>
            </c:ext>
          </c:extLst>
        </c:ser>
        <c:dLbls>
          <c:dLblPos val="outEnd"/>
          <c:showLegendKey val="0"/>
          <c:showVal val="1"/>
          <c:showCatName val="0"/>
          <c:showSerName val="0"/>
          <c:showPercent val="0"/>
          <c:showBubbleSize val="0"/>
        </c:dLbls>
        <c:gapWidth val="25"/>
        <c:overlap val="-27"/>
        <c:axId val="1034015488"/>
        <c:axId val="1034018368"/>
      </c:barChart>
      <c:catAx>
        <c:axId val="10340154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ysClr val="windowText" lastClr="000000"/>
                </a:solidFill>
                <a:latin typeface="Franklin Gothic Demi Cond" panose="020B0706030402020204" pitchFamily="34" charset="0"/>
                <a:ea typeface="+mn-ea"/>
                <a:cs typeface="+mn-cs"/>
              </a:defRPr>
            </a:pPr>
            <a:endParaRPr lang="en-US"/>
          </a:p>
        </c:txPr>
        <c:crossAx val="1034018368"/>
        <c:crosses val="autoZero"/>
        <c:auto val="1"/>
        <c:lblAlgn val="ctr"/>
        <c:lblOffset val="100"/>
        <c:noMultiLvlLbl val="0"/>
      </c:catAx>
      <c:valAx>
        <c:axId val="1034018368"/>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ysClr val="windowText" lastClr="000000"/>
                </a:solidFill>
                <a:latin typeface="Franklin Gothic Demi Cond" panose="020B0706030402020204" pitchFamily="34" charset="0"/>
                <a:ea typeface="+mn-ea"/>
                <a:cs typeface="+mn-cs"/>
              </a:defRPr>
            </a:pPr>
            <a:endParaRPr lang="en-US"/>
          </a:p>
        </c:txPr>
        <c:crossAx val="1034015488"/>
        <c:crosses val="autoZero"/>
        <c:crossBetween val="between"/>
        <c:majorUnit val="0.2"/>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noFill/>
      <a:round/>
    </a:ln>
    <a:effectLst/>
  </c:spPr>
  <c:txPr>
    <a:bodyPr/>
    <a:lstStyle/>
    <a:p>
      <a:pPr>
        <a:defRPr sz="1200">
          <a:solidFill>
            <a:sysClr val="windowText" lastClr="000000"/>
          </a:solidFill>
          <a:latin typeface="Franklin Gothic Demi Cond" panose="020B0706030402020204" pitchFamily="34" charset="0"/>
        </a:defRPr>
      </a:pPr>
      <a:endParaRPr lang="en-US"/>
    </a:p>
  </c:txPr>
  <c:externalData r:id="rId4">
    <c:autoUpdate val="0"/>
  </c:externalData>
  <c:userShapes r:id="rId5"/>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0556404459343572"/>
          <c:y val="0.10663699863030233"/>
          <c:w val="0.7762841402250461"/>
          <c:h val="0.85670653309053124"/>
        </c:manualLayout>
      </c:layout>
      <c:barChart>
        <c:barDir val="bar"/>
        <c:grouping val="clustered"/>
        <c:varyColors val="0"/>
        <c:ser>
          <c:idx val="0"/>
          <c:order val="0"/>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ysClr val="windowText" lastClr="000000"/>
                    </a:solidFill>
                    <a:latin typeface="Franklin Gothic Demi Cond" panose="020B07060304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Graphs!$Q$166:$Q$169</c:f>
              <c:strCache>
                <c:ptCount val="4"/>
                <c:pt idx="0">
                  <c:v>Bathtub</c:v>
                </c:pt>
                <c:pt idx="1">
                  <c:v>Swimming Pool</c:v>
                </c:pt>
                <c:pt idx="2">
                  <c:v>Natural Water</c:v>
                </c:pt>
                <c:pt idx="3">
                  <c:v>Other / Unspecified</c:v>
                </c:pt>
              </c:strCache>
            </c:strRef>
          </c:cat>
          <c:val>
            <c:numRef>
              <c:f>Graphs!$S$166:$S$169</c:f>
              <c:numCache>
                <c:formatCode>0.0%</c:formatCode>
                <c:ptCount val="4"/>
                <c:pt idx="0">
                  <c:v>0.15151515151515152</c:v>
                </c:pt>
                <c:pt idx="1">
                  <c:v>0.46969696969696972</c:v>
                </c:pt>
                <c:pt idx="2">
                  <c:v>0.28030303030303028</c:v>
                </c:pt>
                <c:pt idx="3">
                  <c:v>9.8484848484848481E-2</c:v>
                </c:pt>
              </c:numCache>
            </c:numRef>
          </c:val>
          <c:extLst>
            <c:ext xmlns:c16="http://schemas.microsoft.com/office/drawing/2014/chart" uri="{C3380CC4-5D6E-409C-BE32-E72D297353CC}">
              <c16:uniqueId val="{00000000-CDB6-48A8-835E-1D0F78E94206}"/>
            </c:ext>
          </c:extLst>
        </c:ser>
        <c:dLbls>
          <c:dLblPos val="outEnd"/>
          <c:showLegendKey val="0"/>
          <c:showVal val="1"/>
          <c:showCatName val="0"/>
          <c:showSerName val="0"/>
          <c:showPercent val="0"/>
          <c:showBubbleSize val="0"/>
        </c:dLbls>
        <c:gapWidth val="25"/>
        <c:axId val="1087012128"/>
        <c:axId val="1087009968"/>
      </c:barChart>
      <c:catAx>
        <c:axId val="1087012128"/>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Franklin Gothic Demi Cond" panose="020B0706030402020204" pitchFamily="34" charset="0"/>
                <a:ea typeface="+mn-ea"/>
                <a:cs typeface="+mn-cs"/>
              </a:defRPr>
            </a:pPr>
            <a:endParaRPr lang="en-US"/>
          </a:p>
        </c:txPr>
        <c:crossAx val="1087009968"/>
        <c:crosses val="autoZero"/>
        <c:auto val="1"/>
        <c:lblAlgn val="ctr"/>
        <c:lblOffset val="100"/>
        <c:noMultiLvlLbl val="0"/>
      </c:catAx>
      <c:valAx>
        <c:axId val="1087009968"/>
        <c:scaling>
          <c:orientation val="minMax"/>
        </c:scaling>
        <c:delete val="1"/>
        <c:axPos val="t"/>
        <c:numFmt formatCode="0.0%" sourceLinked="1"/>
        <c:majorTickMark val="none"/>
        <c:minorTickMark val="none"/>
        <c:tickLblPos val="nextTo"/>
        <c:crossAx val="1087012128"/>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1100">
          <a:solidFill>
            <a:sysClr val="windowText" lastClr="000000"/>
          </a:solidFill>
          <a:latin typeface="Franklin Gothic Demi Cond" panose="020B0706030402020204" pitchFamily="34" charset="0"/>
        </a:defRPr>
      </a:pPr>
      <a:endParaRPr lang="en-US"/>
    </a:p>
  </c:txPr>
  <c:externalData r:id="rId4">
    <c:autoUpdate val="0"/>
  </c:externalData>
  <c:userShapes r:id="rId5"/>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2321412223676412"/>
          <c:y val="9.6660825326102442E-2"/>
          <c:w val="0.84979000353403689"/>
          <c:h val="0.7986736969028706"/>
        </c:manualLayout>
      </c:layout>
      <c:barChart>
        <c:barDir val="bar"/>
        <c:grouping val="stacked"/>
        <c:varyColors val="0"/>
        <c:ser>
          <c:idx val="0"/>
          <c:order val="0"/>
          <c:tx>
            <c:strRef>
              <c:f>Graphs!$Q$195</c:f>
              <c:strCache>
                <c:ptCount val="1"/>
                <c:pt idx="0">
                  <c:v>Bathtub</c:v>
                </c:pt>
              </c:strCache>
            </c:strRef>
          </c:tx>
          <c:spPr>
            <a:solidFill>
              <a:srgbClr val="949494"/>
            </a:solidFill>
            <a:ln>
              <a:solidFill>
                <a:schemeClr val="bg1">
                  <a:lumMod val="6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Franklin Gothic Demi Cond" panose="020B0706030402020204" pitchFamily="34"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Graphs!$R$194:$V$194</c:f>
              <c:strCache>
                <c:ptCount val="5"/>
                <c:pt idx="0">
                  <c:v>Less than 1</c:v>
                </c:pt>
                <c:pt idx="1">
                  <c:v>1-4</c:v>
                </c:pt>
                <c:pt idx="2">
                  <c:v>5-9</c:v>
                </c:pt>
                <c:pt idx="3">
                  <c:v>10-14</c:v>
                </c:pt>
                <c:pt idx="4">
                  <c:v>15-17</c:v>
                </c:pt>
              </c:strCache>
            </c:strRef>
          </c:cat>
          <c:val>
            <c:numRef>
              <c:f>Graphs!$R$195:$V$195</c:f>
              <c:numCache>
                <c:formatCode>######0</c:formatCode>
                <c:ptCount val="5"/>
                <c:pt idx="0">
                  <c:v>4</c:v>
                </c:pt>
                <c:pt idx="1">
                  <c:v>9</c:v>
                </c:pt>
                <c:pt idx="2">
                  <c:v>2</c:v>
                </c:pt>
                <c:pt idx="3">
                  <c:v>4</c:v>
                </c:pt>
                <c:pt idx="4">
                  <c:v>1</c:v>
                </c:pt>
              </c:numCache>
            </c:numRef>
          </c:val>
          <c:extLst>
            <c:ext xmlns:c16="http://schemas.microsoft.com/office/drawing/2014/chart" uri="{C3380CC4-5D6E-409C-BE32-E72D297353CC}">
              <c16:uniqueId val="{00000000-AFDF-4112-A472-D65B4CD9FA38}"/>
            </c:ext>
          </c:extLst>
        </c:ser>
        <c:ser>
          <c:idx val="1"/>
          <c:order val="1"/>
          <c:tx>
            <c:strRef>
              <c:f>Graphs!$Q$196</c:f>
              <c:strCache>
                <c:ptCount val="1"/>
                <c:pt idx="0">
                  <c:v>Swimming Pool</c:v>
                </c:pt>
              </c:strCache>
            </c:strRef>
          </c:tx>
          <c:spPr>
            <a:solidFill>
              <a:schemeClr val="accent1"/>
            </a:solidFill>
            <a:ln>
              <a:solidFill>
                <a:schemeClr val="accent1"/>
              </a:solid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1-AFDF-4112-A472-D65B4CD9FA38}"/>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Franklin Gothic Demi Cond" panose="020B0706030402020204" pitchFamily="34"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Graphs!$R$194:$V$194</c:f>
              <c:strCache>
                <c:ptCount val="5"/>
                <c:pt idx="0">
                  <c:v>Less than 1</c:v>
                </c:pt>
                <c:pt idx="1">
                  <c:v>1-4</c:v>
                </c:pt>
                <c:pt idx="2">
                  <c:v>5-9</c:v>
                </c:pt>
                <c:pt idx="3">
                  <c:v>10-14</c:v>
                </c:pt>
                <c:pt idx="4">
                  <c:v>15-17</c:v>
                </c:pt>
              </c:strCache>
            </c:strRef>
          </c:cat>
          <c:val>
            <c:numRef>
              <c:f>Graphs!$R$196:$V$196</c:f>
              <c:numCache>
                <c:formatCode>######0</c:formatCode>
                <c:ptCount val="5"/>
                <c:pt idx="0">
                  <c:v>0</c:v>
                </c:pt>
                <c:pt idx="1">
                  <c:v>38</c:v>
                </c:pt>
                <c:pt idx="2">
                  <c:v>13</c:v>
                </c:pt>
                <c:pt idx="3">
                  <c:v>7</c:v>
                </c:pt>
                <c:pt idx="4">
                  <c:v>4</c:v>
                </c:pt>
              </c:numCache>
            </c:numRef>
          </c:val>
          <c:extLst>
            <c:ext xmlns:c16="http://schemas.microsoft.com/office/drawing/2014/chart" uri="{C3380CC4-5D6E-409C-BE32-E72D297353CC}">
              <c16:uniqueId val="{00000002-AFDF-4112-A472-D65B4CD9FA38}"/>
            </c:ext>
          </c:extLst>
        </c:ser>
        <c:ser>
          <c:idx val="2"/>
          <c:order val="2"/>
          <c:tx>
            <c:strRef>
              <c:f>Graphs!$Q$197</c:f>
              <c:strCache>
                <c:ptCount val="1"/>
                <c:pt idx="0">
                  <c:v>Natural Water</c:v>
                </c:pt>
              </c:strCache>
            </c:strRef>
          </c:tx>
          <c:spPr>
            <a:solidFill>
              <a:schemeClr val="tx2">
                <a:lumMod val="50000"/>
                <a:lumOff val="50000"/>
              </a:schemeClr>
            </a:solidFill>
            <a:ln>
              <a:solidFill>
                <a:schemeClr val="tx2">
                  <a:lumMod val="50000"/>
                  <a:lumOff val="50000"/>
                </a:schemeClr>
              </a:solid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3-AFDF-4112-A472-D65B4CD9FA38}"/>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Franklin Gothic Demi Cond" panose="020B0706030402020204" pitchFamily="34"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Graphs!$R$194:$V$194</c:f>
              <c:strCache>
                <c:ptCount val="5"/>
                <c:pt idx="0">
                  <c:v>Less than 1</c:v>
                </c:pt>
                <c:pt idx="1">
                  <c:v>1-4</c:v>
                </c:pt>
                <c:pt idx="2">
                  <c:v>5-9</c:v>
                </c:pt>
                <c:pt idx="3">
                  <c:v>10-14</c:v>
                </c:pt>
                <c:pt idx="4">
                  <c:v>15-17</c:v>
                </c:pt>
              </c:strCache>
            </c:strRef>
          </c:cat>
          <c:val>
            <c:numRef>
              <c:f>Graphs!$R$197:$V$197</c:f>
              <c:numCache>
                <c:formatCode>######0</c:formatCode>
                <c:ptCount val="5"/>
                <c:pt idx="0">
                  <c:v>0</c:v>
                </c:pt>
                <c:pt idx="1">
                  <c:v>13</c:v>
                </c:pt>
                <c:pt idx="2">
                  <c:v>5</c:v>
                </c:pt>
                <c:pt idx="3">
                  <c:v>8</c:v>
                </c:pt>
                <c:pt idx="4">
                  <c:v>11</c:v>
                </c:pt>
              </c:numCache>
            </c:numRef>
          </c:val>
          <c:extLst>
            <c:ext xmlns:c16="http://schemas.microsoft.com/office/drawing/2014/chart" uri="{C3380CC4-5D6E-409C-BE32-E72D297353CC}">
              <c16:uniqueId val="{00000004-AFDF-4112-A472-D65B4CD9FA38}"/>
            </c:ext>
          </c:extLst>
        </c:ser>
        <c:ser>
          <c:idx val="3"/>
          <c:order val="3"/>
          <c:tx>
            <c:strRef>
              <c:f>Graphs!$Q$198</c:f>
              <c:strCache>
                <c:ptCount val="1"/>
                <c:pt idx="0">
                  <c:v>Other / Unspecified</c:v>
                </c:pt>
              </c:strCache>
            </c:strRef>
          </c:tx>
          <c:spPr>
            <a:solidFill>
              <a:srgbClr val="E97132"/>
            </a:solidFill>
            <a:ln>
              <a:solidFill>
                <a:srgbClr val="E97132"/>
              </a:solid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5-AFDF-4112-A472-D65B4CD9FA38}"/>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Franklin Gothic Demi Cond" panose="020B0706030402020204" pitchFamily="34"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Graphs!$R$194:$V$194</c:f>
              <c:strCache>
                <c:ptCount val="5"/>
                <c:pt idx="0">
                  <c:v>Less than 1</c:v>
                </c:pt>
                <c:pt idx="1">
                  <c:v>1-4</c:v>
                </c:pt>
                <c:pt idx="2">
                  <c:v>5-9</c:v>
                </c:pt>
                <c:pt idx="3">
                  <c:v>10-14</c:v>
                </c:pt>
                <c:pt idx="4">
                  <c:v>15-17</c:v>
                </c:pt>
              </c:strCache>
            </c:strRef>
          </c:cat>
          <c:val>
            <c:numRef>
              <c:f>Graphs!$R$198:$V$198</c:f>
              <c:numCache>
                <c:formatCode>######0</c:formatCode>
                <c:ptCount val="5"/>
                <c:pt idx="0">
                  <c:v>0</c:v>
                </c:pt>
                <c:pt idx="1">
                  <c:v>6</c:v>
                </c:pt>
                <c:pt idx="2">
                  <c:v>1</c:v>
                </c:pt>
                <c:pt idx="3">
                  <c:v>2</c:v>
                </c:pt>
                <c:pt idx="4">
                  <c:v>4</c:v>
                </c:pt>
              </c:numCache>
            </c:numRef>
          </c:val>
          <c:extLst>
            <c:ext xmlns:c16="http://schemas.microsoft.com/office/drawing/2014/chart" uri="{C3380CC4-5D6E-409C-BE32-E72D297353CC}">
              <c16:uniqueId val="{00000006-AFDF-4112-A472-D65B4CD9FA38}"/>
            </c:ext>
          </c:extLst>
        </c:ser>
        <c:dLbls>
          <c:dLblPos val="ctr"/>
          <c:showLegendKey val="0"/>
          <c:showVal val="1"/>
          <c:showCatName val="0"/>
          <c:showSerName val="0"/>
          <c:showPercent val="0"/>
          <c:showBubbleSize val="0"/>
        </c:dLbls>
        <c:gapWidth val="25"/>
        <c:overlap val="100"/>
        <c:axId val="1086718936"/>
        <c:axId val="1086718576"/>
      </c:barChart>
      <c:catAx>
        <c:axId val="108671893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Franklin Gothic Demi Cond" panose="020B0706030402020204" pitchFamily="34" charset="0"/>
                <a:ea typeface="+mn-ea"/>
                <a:cs typeface="+mn-cs"/>
              </a:defRPr>
            </a:pPr>
            <a:endParaRPr lang="en-US"/>
          </a:p>
        </c:txPr>
        <c:crossAx val="1086718576"/>
        <c:crosses val="autoZero"/>
        <c:auto val="1"/>
        <c:lblAlgn val="ctr"/>
        <c:lblOffset val="100"/>
        <c:noMultiLvlLbl val="0"/>
      </c:catAx>
      <c:valAx>
        <c:axId val="1086718576"/>
        <c:scaling>
          <c:orientation val="minMax"/>
        </c:scaling>
        <c:delete val="0"/>
        <c:axPos val="b"/>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ysClr val="windowText" lastClr="000000"/>
                </a:solidFill>
                <a:latin typeface="Franklin Gothic Demi Cond" panose="020B0706030402020204" pitchFamily="34" charset="0"/>
                <a:ea typeface="+mn-ea"/>
                <a:cs typeface="+mn-cs"/>
              </a:defRPr>
            </a:pPr>
            <a:endParaRPr lang="en-US"/>
          </a:p>
        </c:txPr>
        <c:crossAx val="1086718936"/>
        <c:crosses val="autoZero"/>
        <c:crossBetween val="between"/>
      </c:valAx>
      <c:spPr>
        <a:noFill/>
        <a:ln>
          <a:noFill/>
        </a:ln>
        <a:effectLst/>
      </c:spPr>
    </c:plotArea>
    <c:legend>
      <c:legendPos val="b"/>
      <c:layout>
        <c:manualLayout>
          <c:xMode val="edge"/>
          <c:yMode val="edge"/>
          <c:x val="0.72261134134347615"/>
          <c:y val="0.16840945828363971"/>
          <c:w val="0.23515602185067952"/>
          <c:h val="0.26002052438923767"/>
        </c:manualLayout>
      </c:layout>
      <c:overlay val="0"/>
      <c:spPr>
        <a:noFill/>
        <a:ln>
          <a:noFill/>
        </a:ln>
        <a:effectLst/>
      </c:spPr>
      <c:txPr>
        <a:bodyPr rot="0" spcFirstLastPara="1" vertOverflow="ellipsis" vert="horz" wrap="square" anchor="ctr" anchorCtr="1"/>
        <a:lstStyle/>
        <a:p>
          <a:pPr>
            <a:defRPr sz="1600" b="0" i="0" u="none" strike="noStrike" kern="1200" baseline="0">
              <a:solidFill>
                <a:sysClr val="windowText" lastClr="000000"/>
              </a:solidFill>
              <a:latin typeface="Franklin Gothic Demi Cond" panose="020B0706030402020204" pitchFamily="34" charset="0"/>
              <a:ea typeface="+mn-ea"/>
              <a:cs typeface="+mn-cs"/>
            </a:defRPr>
          </a:pPr>
          <a:endParaRPr lang="en-US"/>
        </a:p>
      </c:txPr>
    </c:legend>
    <c:plotVisOnly val="1"/>
    <c:dispBlanksAs val="gap"/>
    <c:showDLblsOverMax val="0"/>
  </c:chart>
  <c:spPr>
    <a:solidFill>
      <a:schemeClr val="bg1"/>
    </a:solidFill>
    <a:ln w="9525" cap="flat" cmpd="sng" algn="ctr">
      <a:noFill/>
      <a:round/>
    </a:ln>
    <a:effectLst/>
  </c:spPr>
  <c:txPr>
    <a:bodyPr/>
    <a:lstStyle/>
    <a:p>
      <a:pPr>
        <a:defRPr sz="1100">
          <a:solidFill>
            <a:sysClr val="windowText" lastClr="000000"/>
          </a:solidFill>
          <a:latin typeface="Franklin Gothic Demi Cond" panose="020B0706030402020204" pitchFamily="34" charset="0"/>
        </a:defRPr>
      </a:pPr>
      <a:endParaRPr lang="en-US"/>
    </a:p>
  </c:txPr>
  <c:externalData r:id="rId4">
    <c:autoUpdate val="0"/>
  </c:externalData>
  <c:userShapes r:id="rId5"/>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5.461787134764183E-2"/>
          <c:y val="0.10246240220303345"/>
          <c:w val="0.92804564323076633"/>
          <c:h val="0.81047748401626674"/>
        </c:manualLayout>
      </c:layout>
      <c:lineChart>
        <c:grouping val="standard"/>
        <c:varyColors val="0"/>
        <c:ser>
          <c:idx val="0"/>
          <c:order val="0"/>
          <c:spPr>
            <a:ln w="53975" cap="rnd">
              <a:solidFill>
                <a:schemeClr val="accent1"/>
              </a:solidFill>
              <a:round/>
            </a:ln>
            <a:effectLst/>
          </c:spPr>
          <c:marker>
            <c:symbol val="circle"/>
            <c:size val="7"/>
            <c:spPr>
              <a:solidFill>
                <a:schemeClr val="accent1"/>
              </a:solidFill>
              <a:ln w="9525">
                <a:solidFill>
                  <a:schemeClr val="accent1"/>
                </a:solidFill>
              </a:ln>
              <a:effectLst/>
            </c:spPr>
          </c:marker>
          <c:dLbls>
            <c:dLbl>
              <c:idx val="0"/>
              <c:delete val="1"/>
              <c:extLst>
                <c:ext xmlns:c15="http://schemas.microsoft.com/office/drawing/2012/chart" uri="{CE6537A1-D6FC-4f65-9D91-7224C49458BB}"/>
                <c:ext xmlns:c16="http://schemas.microsoft.com/office/drawing/2014/chart" uri="{C3380CC4-5D6E-409C-BE32-E72D297353CC}">
                  <c16:uniqueId val="{00000000-692B-4701-80B8-CBCB71AB71C7}"/>
                </c:ext>
              </c:extLst>
            </c:dLbl>
            <c:dLbl>
              <c:idx val="1"/>
              <c:delete val="1"/>
              <c:extLst>
                <c:ext xmlns:c15="http://schemas.microsoft.com/office/drawing/2012/chart" uri="{CE6537A1-D6FC-4f65-9D91-7224C49458BB}"/>
                <c:ext xmlns:c16="http://schemas.microsoft.com/office/drawing/2014/chart" uri="{C3380CC4-5D6E-409C-BE32-E72D297353CC}">
                  <c16:uniqueId val="{00000001-692B-4701-80B8-CBCB71AB71C7}"/>
                </c:ext>
              </c:extLst>
            </c:dLbl>
            <c:dLbl>
              <c:idx val="2"/>
              <c:delete val="1"/>
              <c:extLst>
                <c:ext xmlns:c15="http://schemas.microsoft.com/office/drawing/2012/chart" uri="{CE6537A1-D6FC-4f65-9D91-7224C49458BB}"/>
                <c:ext xmlns:c16="http://schemas.microsoft.com/office/drawing/2014/chart" uri="{C3380CC4-5D6E-409C-BE32-E72D297353CC}">
                  <c16:uniqueId val="{00000002-692B-4701-80B8-CBCB71AB71C7}"/>
                </c:ext>
              </c:extLst>
            </c:dLbl>
            <c:dLbl>
              <c:idx val="3"/>
              <c:delete val="1"/>
              <c:extLst>
                <c:ext xmlns:c15="http://schemas.microsoft.com/office/drawing/2012/chart" uri="{CE6537A1-D6FC-4f65-9D91-7224C49458BB}"/>
                <c:ext xmlns:c16="http://schemas.microsoft.com/office/drawing/2014/chart" uri="{C3380CC4-5D6E-409C-BE32-E72D297353CC}">
                  <c16:uniqueId val="{00000003-692B-4701-80B8-CBCB71AB71C7}"/>
                </c:ext>
              </c:extLst>
            </c:dLbl>
            <c:dLbl>
              <c:idx val="4"/>
              <c:delete val="1"/>
              <c:extLst>
                <c:ext xmlns:c15="http://schemas.microsoft.com/office/drawing/2012/chart" uri="{CE6537A1-D6FC-4f65-9D91-7224C49458BB}"/>
                <c:ext xmlns:c16="http://schemas.microsoft.com/office/drawing/2014/chart" uri="{C3380CC4-5D6E-409C-BE32-E72D297353CC}">
                  <c16:uniqueId val="{00000004-692B-4701-80B8-CBCB71AB71C7}"/>
                </c:ext>
              </c:extLst>
            </c:dLbl>
            <c:dLbl>
              <c:idx val="5"/>
              <c:delete val="1"/>
              <c:extLst>
                <c:ext xmlns:c15="http://schemas.microsoft.com/office/drawing/2012/chart" uri="{CE6537A1-D6FC-4f65-9D91-7224C49458BB}"/>
                <c:ext xmlns:c16="http://schemas.microsoft.com/office/drawing/2014/chart" uri="{C3380CC4-5D6E-409C-BE32-E72D297353CC}">
                  <c16:uniqueId val="{00000005-692B-4701-80B8-CBCB71AB71C7}"/>
                </c:ext>
              </c:extLst>
            </c:dLbl>
            <c:dLbl>
              <c:idx val="6"/>
              <c:layout>
                <c:manualLayout>
                  <c:x val="5.0748620961386919E-3"/>
                  <c:y val="-7.5739948126247476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692B-4701-80B8-CBCB71AB71C7}"/>
                </c:ext>
              </c:extLst>
            </c:dLbl>
            <c:dLbl>
              <c:idx val="7"/>
              <c:delete val="1"/>
              <c:extLst>
                <c:ext xmlns:c15="http://schemas.microsoft.com/office/drawing/2012/chart" uri="{CE6537A1-D6FC-4f65-9D91-7224C49458BB}"/>
                <c:ext xmlns:c16="http://schemas.microsoft.com/office/drawing/2014/chart" uri="{C3380CC4-5D6E-409C-BE32-E72D297353CC}">
                  <c16:uniqueId val="{00000007-692B-4701-80B8-CBCB71AB71C7}"/>
                </c:ext>
              </c:extLst>
            </c:dLbl>
            <c:dLbl>
              <c:idx val="8"/>
              <c:delete val="1"/>
              <c:extLst>
                <c:ext xmlns:c15="http://schemas.microsoft.com/office/drawing/2012/chart" uri="{CE6537A1-D6FC-4f65-9D91-7224C49458BB}"/>
                <c:ext xmlns:c16="http://schemas.microsoft.com/office/drawing/2014/chart" uri="{C3380CC4-5D6E-409C-BE32-E72D297353CC}">
                  <c16:uniqueId val="{00000008-692B-4701-80B8-CBCB71AB71C7}"/>
                </c:ext>
              </c:extLst>
            </c:dLbl>
            <c:dLbl>
              <c:idx val="9"/>
              <c:delete val="1"/>
              <c:extLst>
                <c:ext xmlns:c15="http://schemas.microsoft.com/office/drawing/2012/chart" uri="{CE6537A1-D6FC-4f65-9D91-7224C49458BB}"/>
                <c:ext xmlns:c16="http://schemas.microsoft.com/office/drawing/2014/chart" uri="{C3380CC4-5D6E-409C-BE32-E72D297353CC}">
                  <c16:uniqueId val="{00000009-692B-4701-80B8-CBCB71AB71C7}"/>
                </c:ext>
              </c:extLst>
            </c:dLbl>
            <c:dLbl>
              <c:idx val="10"/>
              <c:delete val="1"/>
              <c:extLst>
                <c:ext xmlns:c15="http://schemas.microsoft.com/office/drawing/2012/chart" uri="{CE6537A1-D6FC-4f65-9D91-7224C49458BB}"/>
                <c:ext xmlns:c16="http://schemas.microsoft.com/office/drawing/2014/chart" uri="{C3380CC4-5D6E-409C-BE32-E72D297353CC}">
                  <c16:uniqueId val="{0000000A-692B-4701-80B8-CBCB71AB71C7}"/>
                </c:ext>
              </c:extLst>
            </c:dLbl>
            <c:dLbl>
              <c:idx val="11"/>
              <c:delete val="1"/>
              <c:extLst>
                <c:ext xmlns:c15="http://schemas.microsoft.com/office/drawing/2012/chart" uri="{CE6537A1-D6FC-4f65-9D91-7224C49458BB}"/>
                <c:ext xmlns:c16="http://schemas.microsoft.com/office/drawing/2014/chart" uri="{C3380CC4-5D6E-409C-BE32-E72D297353CC}">
                  <c16:uniqueId val="{0000000B-692B-4701-80B8-CBCB71AB71C7}"/>
                </c:ext>
              </c:extLst>
            </c:dLbl>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ysClr val="windowText" lastClr="000000"/>
                    </a:solidFill>
                    <a:latin typeface="Franklin Gothic Demi Cond" panose="020B0706030402020204" pitchFamily="34" charset="0"/>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Graphs!$Q$225:$Q$236</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Graphs!$S$225:$S$236</c:f>
              <c:numCache>
                <c:formatCode>0%</c:formatCode>
                <c:ptCount val="12"/>
                <c:pt idx="0">
                  <c:v>2.3809523809523808E-2</c:v>
                </c:pt>
                <c:pt idx="1">
                  <c:v>7.9365079365079361E-3</c:v>
                </c:pt>
                <c:pt idx="2">
                  <c:v>5.5555555555555552E-2</c:v>
                </c:pt>
                <c:pt idx="3">
                  <c:v>5.5555555555555552E-2</c:v>
                </c:pt>
                <c:pt idx="4">
                  <c:v>0.12698412698412698</c:v>
                </c:pt>
                <c:pt idx="5">
                  <c:v>0.22222222222222221</c:v>
                </c:pt>
                <c:pt idx="6">
                  <c:v>0.25396825396825395</c:v>
                </c:pt>
                <c:pt idx="7">
                  <c:v>0.11904761904761904</c:v>
                </c:pt>
                <c:pt idx="8">
                  <c:v>7.9365079365079361E-2</c:v>
                </c:pt>
                <c:pt idx="9">
                  <c:v>3.1746031746031744E-2</c:v>
                </c:pt>
                <c:pt idx="10">
                  <c:v>3.1746031746031744E-2</c:v>
                </c:pt>
                <c:pt idx="11">
                  <c:v>3.968253968253968E-2</c:v>
                </c:pt>
              </c:numCache>
            </c:numRef>
          </c:val>
          <c:smooth val="1"/>
          <c:extLst>
            <c:ext xmlns:c16="http://schemas.microsoft.com/office/drawing/2014/chart" uri="{C3380CC4-5D6E-409C-BE32-E72D297353CC}">
              <c16:uniqueId val="{0000000C-692B-4701-80B8-CBCB71AB71C7}"/>
            </c:ext>
          </c:extLst>
        </c:ser>
        <c:dLbls>
          <c:dLblPos val="t"/>
          <c:showLegendKey val="0"/>
          <c:showVal val="1"/>
          <c:showCatName val="0"/>
          <c:showSerName val="0"/>
          <c:showPercent val="0"/>
          <c:showBubbleSize val="0"/>
        </c:dLbls>
        <c:marker val="1"/>
        <c:smooth val="0"/>
        <c:axId val="1085112448"/>
        <c:axId val="1085120008"/>
      </c:lineChart>
      <c:catAx>
        <c:axId val="10851124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ysClr val="windowText" lastClr="000000"/>
                </a:solidFill>
                <a:latin typeface="Franklin Gothic Demi Cond" panose="020B0706030402020204" pitchFamily="34" charset="0"/>
                <a:ea typeface="+mn-ea"/>
                <a:cs typeface="+mn-cs"/>
              </a:defRPr>
            </a:pPr>
            <a:endParaRPr lang="en-US"/>
          </a:p>
        </c:txPr>
        <c:crossAx val="1085120008"/>
        <c:crosses val="autoZero"/>
        <c:auto val="1"/>
        <c:lblAlgn val="ctr"/>
        <c:lblOffset val="100"/>
        <c:noMultiLvlLbl val="0"/>
      </c:catAx>
      <c:valAx>
        <c:axId val="1085120008"/>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ysClr val="windowText" lastClr="000000"/>
                </a:solidFill>
                <a:latin typeface="Franklin Gothic Demi Cond" panose="020B0706030402020204" pitchFamily="34" charset="0"/>
                <a:ea typeface="+mn-ea"/>
                <a:cs typeface="+mn-cs"/>
              </a:defRPr>
            </a:pPr>
            <a:endParaRPr lang="en-US"/>
          </a:p>
        </c:txPr>
        <c:crossAx val="1085112448"/>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ysClr val="windowText" lastClr="000000"/>
          </a:solidFill>
          <a:latin typeface="Franklin Gothic Demi Cond" panose="020B0706030402020204" pitchFamily="34" charset="0"/>
        </a:defRPr>
      </a:pPr>
      <a:endParaRPr lang="en-US"/>
    </a:p>
  </c:txPr>
  <c:externalData r:id="rId4">
    <c:autoUpdate val="0"/>
  </c:externalData>
  <c:userShapes r:id="rId5"/>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0.74462</cdr:x>
      <cdr:y>0.6089</cdr:y>
    </cdr:from>
    <cdr:to>
      <cdr:x>0.97516</cdr:x>
      <cdr:y>0.68269</cdr:y>
    </cdr:to>
    <cdr:sp macro="" textlink="">
      <cdr:nvSpPr>
        <cdr:cNvPr id="2" name="TextBox 1">
          <a:extLst xmlns:a="http://schemas.openxmlformats.org/drawingml/2006/main">
            <a:ext uri="{FF2B5EF4-FFF2-40B4-BE49-F238E27FC236}">
              <a16:creationId xmlns:a16="http://schemas.microsoft.com/office/drawing/2014/main" id="{F279D3E3-EAE0-5FCA-92FF-E6874B0972E5}"/>
            </a:ext>
          </a:extLst>
        </cdr:cNvPr>
        <cdr:cNvSpPr txBox="1"/>
      </cdr:nvSpPr>
      <cdr:spPr>
        <a:xfrm xmlns:a="http://schemas.openxmlformats.org/drawingml/2006/main">
          <a:off x="5496131" y="2490396"/>
          <a:ext cx="1701615" cy="3018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800" b="0" dirty="0">
              <a:solidFill>
                <a:schemeClr val="accent1"/>
              </a:solidFill>
              <a:latin typeface="Franklin Gothic Demi Cond" panose="020B0706030402020204" pitchFamily="34" charset="0"/>
            </a:rPr>
            <a:t>North Carolina</a:t>
          </a:r>
        </a:p>
      </cdr:txBody>
    </cdr:sp>
  </cdr:relSizeAnchor>
  <cdr:relSizeAnchor xmlns:cdr="http://schemas.openxmlformats.org/drawingml/2006/chartDrawing">
    <cdr:from>
      <cdr:x>0.74435</cdr:x>
      <cdr:y>0.67008</cdr:y>
    </cdr:from>
    <cdr:to>
      <cdr:x>0.93145</cdr:x>
      <cdr:y>0.74387</cdr:y>
    </cdr:to>
    <cdr:sp macro="" textlink="">
      <cdr:nvSpPr>
        <cdr:cNvPr id="3" name="TextBox 1">
          <a:extLst xmlns:a="http://schemas.openxmlformats.org/drawingml/2006/main">
            <a:ext uri="{FF2B5EF4-FFF2-40B4-BE49-F238E27FC236}">
              <a16:creationId xmlns:a16="http://schemas.microsoft.com/office/drawing/2014/main" id="{EC0ABB44-4699-88C7-DF47-35280C0C2CAA}"/>
            </a:ext>
          </a:extLst>
        </cdr:cNvPr>
        <cdr:cNvSpPr txBox="1"/>
      </cdr:nvSpPr>
      <cdr:spPr>
        <a:xfrm xmlns:a="http://schemas.openxmlformats.org/drawingml/2006/main">
          <a:off x="5861050" y="2979227"/>
          <a:ext cx="1473226" cy="32807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800" b="0" dirty="0">
              <a:solidFill>
                <a:srgbClr val="949494"/>
              </a:solidFill>
              <a:latin typeface="Franklin Gothic Demi Cond" panose="020B0706030402020204" pitchFamily="34" charset="0"/>
            </a:rPr>
            <a:t>United States</a:t>
          </a:r>
        </a:p>
      </cdr:txBody>
    </cdr:sp>
  </cdr:relSizeAnchor>
</c:userShapes>
</file>

<file path=ppt/drawings/drawing2.xml><?xml version="1.0" encoding="utf-8"?>
<c:userShapes xmlns:c="http://schemas.openxmlformats.org/drawingml/2006/chart">
  <cdr:relSizeAnchor xmlns:cdr="http://schemas.openxmlformats.org/drawingml/2006/chartDrawing">
    <cdr:from>
      <cdr:x>0.01096</cdr:x>
      <cdr:y>0.00965</cdr:y>
    </cdr:from>
    <cdr:to>
      <cdr:x>0.71112</cdr:x>
      <cdr:y>0.07435</cdr:y>
    </cdr:to>
    <cdr:sp macro="" textlink="">
      <cdr:nvSpPr>
        <cdr:cNvPr id="2" name="TextBox 1">
          <a:extLst xmlns:a="http://schemas.openxmlformats.org/drawingml/2006/main">
            <a:ext uri="{FF2B5EF4-FFF2-40B4-BE49-F238E27FC236}">
              <a16:creationId xmlns:a16="http://schemas.microsoft.com/office/drawing/2014/main" id="{FEBE7DB5-26D1-717B-0294-2DE0073DD4CB}"/>
            </a:ext>
          </a:extLst>
        </cdr:cNvPr>
        <cdr:cNvSpPr txBox="1"/>
      </cdr:nvSpPr>
      <cdr:spPr>
        <a:xfrm xmlns:a="http://schemas.openxmlformats.org/drawingml/2006/main">
          <a:off x="86785" y="39160"/>
          <a:ext cx="5545667" cy="26246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kern="1200"/>
        </a:p>
      </cdr:txBody>
    </cdr:sp>
  </cdr:relSizeAnchor>
  <cdr:relSizeAnchor xmlns:cdr="http://schemas.openxmlformats.org/drawingml/2006/chartDrawing">
    <cdr:from>
      <cdr:x>0.00882</cdr:x>
      <cdr:y>0.01174</cdr:y>
    </cdr:from>
    <cdr:to>
      <cdr:x>0.70791</cdr:x>
      <cdr:y>0.06809</cdr:y>
    </cdr:to>
    <cdr:sp macro="" textlink="">
      <cdr:nvSpPr>
        <cdr:cNvPr id="3" name="TextBox 2">
          <a:extLst xmlns:a="http://schemas.openxmlformats.org/drawingml/2006/main">
            <a:ext uri="{FF2B5EF4-FFF2-40B4-BE49-F238E27FC236}">
              <a16:creationId xmlns:a16="http://schemas.microsoft.com/office/drawing/2014/main" id="{92AD7FE1-7B2D-7234-0449-8C2180DF1FE4}"/>
            </a:ext>
          </a:extLst>
        </cdr:cNvPr>
        <cdr:cNvSpPr txBox="1"/>
      </cdr:nvSpPr>
      <cdr:spPr>
        <a:xfrm xmlns:a="http://schemas.openxmlformats.org/drawingml/2006/main">
          <a:off x="69852" y="47627"/>
          <a:ext cx="5537200" cy="2286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fld id="{17083FD2-FD56-4E60-A4AA-CFE6E5918D1F}" type="TxLink">
            <a:rPr lang="en-US" sz="1200" b="0" i="0" u="none" strike="noStrike" kern="1200">
              <a:solidFill>
                <a:srgbClr val="000000"/>
              </a:solidFill>
              <a:latin typeface="Franklin Gothic Demi Cond" panose="020B0706030402020204" pitchFamily="34" charset="0"/>
              <a:ea typeface="Calibri"/>
              <a:cs typeface="Calibri"/>
            </a:rPr>
            <a:pPr/>
            <a:t>Top 5 Leading Causes of Unintentional Injury Death among Children ages 0-17, 2020-2024</a:t>
          </a:fld>
          <a:endParaRPr lang="en-US" sz="1200" kern="1200" dirty="0">
            <a:latin typeface="Franklin Gothic Demi Cond" panose="020B0706030402020204" pitchFamily="34" charset="0"/>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0.00915</cdr:x>
      <cdr:y>0.0111</cdr:y>
    </cdr:from>
    <cdr:to>
      <cdr:x>0.75856</cdr:x>
      <cdr:y>0.06809</cdr:y>
    </cdr:to>
    <cdr:sp macro="" textlink="">
      <cdr:nvSpPr>
        <cdr:cNvPr id="2" name="TextBox 1">
          <a:extLst xmlns:a="http://schemas.openxmlformats.org/drawingml/2006/main">
            <a:ext uri="{FF2B5EF4-FFF2-40B4-BE49-F238E27FC236}">
              <a16:creationId xmlns:a16="http://schemas.microsoft.com/office/drawing/2014/main" id="{C5B6D7BA-FA10-F49C-82B1-3EBC59B8FCD2}"/>
            </a:ext>
          </a:extLst>
        </cdr:cNvPr>
        <cdr:cNvSpPr txBox="1"/>
      </cdr:nvSpPr>
      <cdr:spPr>
        <a:xfrm xmlns:a="http://schemas.openxmlformats.org/drawingml/2006/main">
          <a:off x="74084" y="56094"/>
          <a:ext cx="6070600" cy="28786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fld id="{F3043C71-453F-467D-A940-6F8FCB8FDE87}" type="TxLink">
            <a:rPr lang="en-US" sz="1200" b="0" i="0" u="none" strike="noStrike" kern="1200">
              <a:solidFill>
                <a:srgbClr val="000000"/>
              </a:solidFill>
              <a:latin typeface="Franklin Gothic Demi Cond" panose="020B0706030402020204" pitchFamily="34" charset="0"/>
              <a:ea typeface="Calibri"/>
              <a:cs typeface="Calibri"/>
            </a:rPr>
            <a:pPr/>
            <a:t>Percent of Unintentional Drowning Deaths among Children ages 0-17 by Age and Sex, 2020-2024</a:t>
          </a:fld>
          <a:endParaRPr lang="en-US" sz="1200" kern="1200" dirty="0">
            <a:latin typeface="Franklin Gothic Demi Cond" panose="020B0706030402020204" pitchFamily="34" charset="0"/>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0.00956</cdr:x>
      <cdr:y>0.01262</cdr:y>
    </cdr:from>
    <cdr:to>
      <cdr:x>0.62862</cdr:x>
      <cdr:y>0.13406</cdr:y>
    </cdr:to>
    <cdr:sp macro="" textlink="">
      <cdr:nvSpPr>
        <cdr:cNvPr id="2" name="TextBox 1">
          <a:extLst xmlns:a="http://schemas.openxmlformats.org/drawingml/2006/main">
            <a:ext uri="{FF2B5EF4-FFF2-40B4-BE49-F238E27FC236}">
              <a16:creationId xmlns:a16="http://schemas.microsoft.com/office/drawing/2014/main" id="{F075D589-58B7-DEE2-DAF0-C24F4C6D55A9}"/>
            </a:ext>
          </a:extLst>
        </cdr:cNvPr>
        <cdr:cNvSpPr txBox="1"/>
      </cdr:nvSpPr>
      <cdr:spPr>
        <a:xfrm xmlns:a="http://schemas.openxmlformats.org/drawingml/2006/main">
          <a:off x="76201" y="62444"/>
          <a:ext cx="4936066" cy="60113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kern="1200"/>
        </a:p>
      </cdr:txBody>
    </cdr:sp>
  </cdr:relSizeAnchor>
  <cdr:relSizeAnchor xmlns:cdr="http://schemas.openxmlformats.org/drawingml/2006/chartDrawing">
    <cdr:from>
      <cdr:x>0.00212</cdr:x>
      <cdr:y>0.00919</cdr:y>
    </cdr:from>
    <cdr:to>
      <cdr:x>0.87376</cdr:x>
      <cdr:y>0.06222</cdr:y>
    </cdr:to>
    <cdr:sp macro="" textlink="">
      <cdr:nvSpPr>
        <cdr:cNvPr id="3" name="TextBox 2">
          <a:extLst xmlns:a="http://schemas.openxmlformats.org/drawingml/2006/main">
            <a:ext uri="{FF2B5EF4-FFF2-40B4-BE49-F238E27FC236}">
              <a16:creationId xmlns:a16="http://schemas.microsoft.com/office/drawing/2014/main" id="{DD015825-1BB5-62B6-B47C-3E25CFD12DA8}"/>
            </a:ext>
          </a:extLst>
        </cdr:cNvPr>
        <cdr:cNvSpPr txBox="1"/>
      </cdr:nvSpPr>
      <cdr:spPr>
        <a:xfrm xmlns:a="http://schemas.openxmlformats.org/drawingml/2006/main">
          <a:off x="15705" y="43051"/>
          <a:ext cx="6457663" cy="24841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fld id="{736685CB-3E85-4712-A1BD-5F0B7440B3BA}" type="TxLink">
            <a:rPr lang="en-US" sz="1200" b="0" i="0" u="none" strike="noStrike" kern="1200">
              <a:solidFill>
                <a:srgbClr val="000000"/>
              </a:solidFill>
              <a:latin typeface="Franklin Gothic Demi Cond" panose="020B0706030402020204" pitchFamily="34" charset="0"/>
              <a:ea typeface="Calibri"/>
              <a:cs typeface="Calibri"/>
            </a:rPr>
            <a:pPr/>
            <a:t>Percent of Unintentional Drowning Deaths among Children ages 0-17 by Demographic Group, 2020-2024</a:t>
          </a:fld>
          <a:endParaRPr lang="en-US" sz="1200" kern="1200" dirty="0">
            <a:latin typeface="Franklin Gothic Demi Cond" panose="020B0706030402020204" pitchFamily="34" charset="0"/>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0.0132</cdr:x>
      <cdr:y>0.01028</cdr:y>
    </cdr:from>
    <cdr:to>
      <cdr:x>0.80968</cdr:x>
      <cdr:y>0.08803</cdr:y>
    </cdr:to>
    <cdr:sp macro="" textlink="">
      <cdr:nvSpPr>
        <cdr:cNvPr id="2" name="TextBox 1">
          <a:extLst xmlns:a="http://schemas.openxmlformats.org/drawingml/2006/main">
            <a:ext uri="{FF2B5EF4-FFF2-40B4-BE49-F238E27FC236}">
              <a16:creationId xmlns:a16="http://schemas.microsoft.com/office/drawing/2014/main" id="{A94FE857-B1B4-252D-0451-FC225BFB84DC}"/>
            </a:ext>
          </a:extLst>
        </cdr:cNvPr>
        <cdr:cNvSpPr txBox="1"/>
      </cdr:nvSpPr>
      <cdr:spPr>
        <a:xfrm xmlns:a="http://schemas.openxmlformats.org/drawingml/2006/main">
          <a:off x="101600" y="39160"/>
          <a:ext cx="6129866" cy="29633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fld id="{C3E3A703-0DD5-45B4-B539-3BD5AC1A2806}" type="TxLink">
            <a:rPr lang="en-US" sz="1200" b="0" i="0" u="none" strike="noStrike" kern="1200">
              <a:solidFill>
                <a:srgbClr val="000000"/>
              </a:solidFill>
              <a:latin typeface="Franklin Gothic Demi Cond" panose="020B0706030402020204" pitchFamily="34" charset="0"/>
              <a:ea typeface="Calibri"/>
              <a:cs typeface="Calibri"/>
            </a:rPr>
            <a:pPr/>
            <a:t>Percent of Unintentional Drowning Deaths among Children ages 0-17 by Water Source, 2020-2024</a:t>
          </a:fld>
          <a:endParaRPr lang="en-US" sz="1200" kern="1200">
            <a:latin typeface="Franklin Gothic Demi Cond" panose="020B0706030402020204" pitchFamily="34" charset="0"/>
          </a:endParaRPr>
        </a:p>
      </cdr:txBody>
    </cdr:sp>
  </cdr:relSizeAnchor>
</c:userShapes>
</file>

<file path=ppt/drawings/drawing6.xml><?xml version="1.0" encoding="utf-8"?>
<c:userShapes xmlns:c="http://schemas.openxmlformats.org/drawingml/2006/chart">
  <cdr:relSizeAnchor xmlns:cdr="http://schemas.openxmlformats.org/drawingml/2006/chartDrawing">
    <cdr:from>
      <cdr:x>0.01035</cdr:x>
      <cdr:y>0.0104</cdr:y>
    </cdr:from>
    <cdr:to>
      <cdr:x>0.87045</cdr:x>
      <cdr:y>0.06924</cdr:y>
    </cdr:to>
    <cdr:sp macro="" textlink="">
      <cdr:nvSpPr>
        <cdr:cNvPr id="2" name="TextBox 1">
          <a:extLst xmlns:a="http://schemas.openxmlformats.org/drawingml/2006/main">
            <a:ext uri="{FF2B5EF4-FFF2-40B4-BE49-F238E27FC236}">
              <a16:creationId xmlns:a16="http://schemas.microsoft.com/office/drawing/2014/main" id="{45BD13D7-EAC0-A6A5-D2C7-5B61B8A3E2E7}"/>
            </a:ext>
          </a:extLst>
        </cdr:cNvPr>
        <cdr:cNvSpPr txBox="1"/>
      </cdr:nvSpPr>
      <cdr:spPr>
        <a:xfrm xmlns:a="http://schemas.openxmlformats.org/drawingml/2006/main">
          <a:off x="82551" y="43394"/>
          <a:ext cx="6858000" cy="24553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fld id="{E021404E-15D0-4E2D-A072-0FC6F2E2366B}" type="TxLink">
            <a:rPr lang="en-US" sz="1200" b="0" i="0" u="none" strike="noStrike" kern="1200">
              <a:solidFill>
                <a:srgbClr val="000000"/>
              </a:solidFill>
              <a:latin typeface="Franklin Gothic Demi Cond" panose="020B0706030402020204" pitchFamily="34" charset="0"/>
              <a:ea typeface="Calibri"/>
              <a:cs typeface="Calibri"/>
            </a:rPr>
            <a:pPr/>
            <a:t>Counts of Unintentional Drowning Deaths among Children ages 0-17 by Water Source and Age Group, 2020-2024</a:t>
          </a:fld>
          <a:endParaRPr lang="en-US" sz="1200" kern="1200">
            <a:latin typeface="Franklin Gothic Demi Cond" panose="020B0706030402020204" pitchFamily="34" charset="0"/>
          </a:endParaRPr>
        </a:p>
      </cdr:txBody>
    </cdr:sp>
  </cdr:relSizeAnchor>
</c:userShapes>
</file>

<file path=ppt/drawings/drawing7.xml><?xml version="1.0" encoding="utf-8"?>
<c:userShapes xmlns:c="http://schemas.openxmlformats.org/drawingml/2006/chart">
  <cdr:relSizeAnchor xmlns:cdr="http://schemas.openxmlformats.org/drawingml/2006/chartDrawing">
    <cdr:from>
      <cdr:x>0</cdr:x>
      <cdr:y>0.0065</cdr:y>
    </cdr:from>
    <cdr:to>
      <cdr:x>0.70812</cdr:x>
      <cdr:y>0.07427</cdr:y>
    </cdr:to>
    <cdr:sp macro="" textlink="">
      <cdr:nvSpPr>
        <cdr:cNvPr id="2" name="TextBox 1">
          <a:extLst xmlns:a="http://schemas.openxmlformats.org/drawingml/2006/main">
            <a:ext uri="{FF2B5EF4-FFF2-40B4-BE49-F238E27FC236}">
              <a16:creationId xmlns:a16="http://schemas.microsoft.com/office/drawing/2014/main" id="{EA5F43AA-40AF-5F02-35FF-7C298F1123FB}"/>
            </a:ext>
          </a:extLst>
        </cdr:cNvPr>
        <cdr:cNvSpPr txBox="1"/>
      </cdr:nvSpPr>
      <cdr:spPr>
        <a:xfrm xmlns:a="http://schemas.openxmlformats.org/drawingml/2006/main">
          <a:off x="0" y="27345"/>
          <a:ext cx="5556250" cy="2851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fld id="{67A6ED6F-8B6E-49CE-B145-C7D18055F6D5}" type="TxLink">
            <a:rPr lang="en-US" sz="1200" b="0" i="0" u="none" strike="noStrike" kern="1200">
              <a:solidFill>
                <a:srgbClr val="000000"/>
              </a:solidFill>
              <a:latin typeface="Franklin Gothic Demi Cond" panose="020B0706030402020204" pitchFamily="34" charset="0"/>
              <a:ea typeface="Calibri"/>
              <a:cs typeface="Calibri"/>
            </a:rPr>
            <a:pPr/>
            <a:t>Percent of Unintentional Drowning Deaths among Children ages 0-17 by Month, 2020-2024</a:t>
          </a:fld>
          <a:endParaRPr lang="en-US" sz="1200" kern="1200">
            <a:latin typeface="Franklin Gothic Demi Cond" panose="020B0706030402020204" pitchFamily="34" charset="0"/>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6578"/>
          </a:xfrm>
          <a:prstGeom prst="rect">
            <a:avLst/>
          </a:prstGeom>
        </p:spPr>
        <p:txBody>
          <a:bodyPr vert="horz" lIns="91768" tIns="45884" rIns="91768" bIns="45884" rtlCol="0"/>
          <a:lstStyle>
            <a:lvl1pPr algn="l">
              <a:defRPr sz="1200"/>
            </a:lvl1pPr>
          </a:lstStyle>
          <a:p>
            <a:endParaRPr lang="en-US" dirty="0"/>
          </a:p>
        </p:txBody>
      </p:sp>
      <p:sp>
        <p:nvSpPr>
          <p:cNvPr id="3" name="Date Placeholder 2"/>
          <p:cNvSpPr>
            <a:spLocks noGrp="1"/>
          </p:cNvSpPr>
          <p:nvPr>
            <p:ph type="dt" sz="quarter" idx="1"/>
          </p:nvPr>
        </p:nvSpPr>
        <p:spPr>
          <a:xfrm>
            <a:off x="3970339" y="0"/>
            <a:ext cx="3038475" cy="466578"/>
          </a:xfrm>
          <a:prstGeom prst="rect">
            <a:avLst/>
          </a:prstGeom>
        </p:spPr>
        <p:txBody>
          <a:bodyPr vert="horz" lIns="91768" tIns="45884" rIns="91768" bIns="45884" rtlCol="0"/>
          <a:lstStyle>
            <a:lvl1pPr algn="r">
              <a:defRPr sz="1200"/>
            </a:lvl1pPr>
          </a:lstStyle>
          <a:p>
            <a:fld id="{A9B734D9-FBB7-4B85-86A2-24E15EDE55E0}" type="datetimeFigureOut">
              <a:rPr lang="en-US" smtClean="0"/>
              <a:t>4/10/2026</a:t>
            </a:fld>
            <a:endParaRPr lang="en-US" dirty="0"/>
          </a:p>
        </p:txBody>
      </p:sp>
      <p:sp>
        <p:nvSpPr>
          <p:cNvPr id="4" name="Footer Placeholder 3"/>
          <p:cNvSpPr>
            <a:spLocks noGrp="1"/>
          </p:cNvSpPr>
          <p:nvPr>
            <p:ph type="ftr" sz="quarter" idx="2"/>
          </p:nvPr>
        </p:nvSpPr>
        <p:spPr>
          <a:xfrm>
            <a:off x="1" y="8829823"/>
            <a:ext cx="3038475" cy="466578"/>
          </a:xfrm>
          <a:prstGeom prst="rect">
            <a:avLst/>
          </a:prstGeom>
        </p:spPr>
        <p:txBody>
          <a:bodyPr vert="horz" lIns="91768" tIns="45884" rIns="91768" bIns="45884"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9" y="8829823"/>
            <a:ext cx="3038475" cy="466578"/>
          </a:xfrm>
          <a:prstGeom prst="rect">
            <a:avLst/>
          </a:prstGeom>
        </p:spPr>
        <p:txBody>
          <a:bodyPr vert="horz" lIns="91768" tIns="45884" rIns="91768" bIns="45884" rtlCol="0" anchor="b"/>
          <a:lstStyle>
            <a:lvl1pPr algn="r">
              <a:defRPr sz="1200"/>
            </a:lvl1pPr>
          </a:lstStyle>
          <a:p>
            <a:fld id="{41803F26-4061-4820-A8A7-DA9F5475917E}" type="slidenum">
              <a:rPr lang="en-US" smtClean="0"/>
              <a:t>‹#›</a:t>
            </a:fld>
            <a:endParaRPr lang="en-US" dirty="0"/>
          </a:p>
        </p:txBody>
      </p:sp>
    </p:spTree>
    <p:extLst>
      <p:ext uri="{BB962C8B-B14F-4D97-AF65-F5344CB8AC3E}">
        <p14:creationId xmlns:p14="http://schemas.microsoft.com/office/powerpoint/2010/main" val="8140750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5"/>
          </a:xfrm>
          <a:prstGeom prst="rect">
            <a:avLst/>
          </a:prstGeom>
        </p:spPr>
        <p:txBody>
          <a:bodyPr vert="horz" lIns="93164" tIns="46581" rIns="93164" bIns="46581" rtlCol="0"/>
          <a:lstStyle>
            <a:lvl1pPr algn="l">
              <a:defRPr sz="1200"/>
            </a:lvl1pPr>
          </a:lstStyle>
          <a:p>
            <a:endParaRPr lang="en-US" dirty="0"/>
          </a:p>
        </p:txBody>
      </p:sp>
      <p:sp>
        <p:nvSpPr>
          <p:cNvPr id="3" name="Date Placeholder 2"/>
          <p:cNvSpPr>
            <a:spLocks noGrp="1"/>
          </p:cNvSpPr>
          <p:nvPr>
            <p:ph type="dt" idx="1"/>
          </p:nvPr>
        </p:nvSpPr>
        <p:spPr>
          <a:xfrm>
            <a:off x="3970939" y="0"/>
            <a:ext cx="3037840" cy="466435"/>
          </a:xfrm>
          <a:prstGeom prst="rect">
            <a:avLst/>
          </a:prstGeom>
        </p:spPr>
        <p:txBody>
          <a:bodyPr vert="horz" lIns="93164" tIns="46581" rIns="93164" bIns="46581" rtlCol="0"/>
          <a:lstStyle>
            <a:lvl1pPr algn="r">
              <a:defRPr sz="1200"/>
            </a:lvl1pPr>
          </a:lstStyle>
          <a:p>
            <a:fld id="{E3FD6F98-055A-4837-90F2-8E5F6821A1BB}" type="datetimeFigureOut">
              <a:rPr lang="en-US" smtClean="0"/>
              <a:t>4/10/2026</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64" tIns="46581" rIns="93164" bIns="46581" rtlCol="0" anchor="ctr"/>
          <a:lstStyle/>
          <a:p>
            <a:endParaRPr lang="en-US" dirty="0"/>
          </a:p>
        </p:txBody>
      </p:sp>
      <p:sp>
        <p:nvSpPr>
          <p:cNvPr id="5" name="Notes Placeholder 4"/>
          <p:cNvSpPr>
            <a:spLocks noGrp="1"/>
          </p:cNvSpPr>
          <p:nvPr>
            <p:ph type="body" sz="quarter" idx="3"/>
          </p:nvPr>
        </p:nvSpPr>
        <p:spPr>
          <a:xfrm>
            <a:off x="701040" y="4473894"/>
            <a:ext cx="5608320" cy="3660458"/>
          </a:xfrm>
          <a:prstGeom prst="rect">
            <a:avLst/>
          </a:prstGeom>
        </p:spPr>
        <p:txBody>
          <a:bodyPr vert="horz" lIns="93164" tIns="46581" rIns="93164" bIns="4658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9"/>
            <a:ext cx="3037840" cy="466434"/>
          </a:xfrm>
          <a:prstGeom prst="rect">
            <a:avLst/>
          </a:prstGeom>
        </p:spPr>
        <p:txBody>
          <a:bodyPr vert="horz" lIns="93164" tIns="46581" rIns="93164" bIns="46581"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829969"/>
            <a:ext cx="3037840" cy="466434"/>
          </a:xfrm>
          <a:prstGeom prst="rect">
            <a:avLst/>
          </a:prstGeom>
        </p:spPr>
        <p:txBody>
          <a:bodyPr vert="horz" lIns="93164" tIns="46581" rIns="93164" bIns="46581" rtlCol="0" anchor="b"/>
          <a:lstStyle>
            <a:lvl1pPr algn="r">
              <a:defRPr sz="1200"/>
            </a:lvl1pPr>
          </a:lstStyle>
          <a:p>
            <a:fld id="{DBCC7D24-0DC9-4E9C-89C0-35D79A09D337}" type="slidenum">
              <a:rPr lang="en-US" smtClean="0"/>
              <a:t>‹#›</a:t>
            </a:fld>
            <a:endParaRPr lang="en-US" dirty="0"/>
          </a:p>
        </p:txBody>
      </p:sp>
    </p:spTree>
    <p:extLst>
      <p:ext uri="{BB962C8B-B14F-4D97-AF65-F5344CB8AC3E}">
        <p14:creationId xmlns:p14="http://schemas.microsoft.com/office/powerpoint/2010/main" val="2864617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0"/>
              </a:spcAft>
            </a:pPr>
            <a:r>
              <a:rPr lang="en-US" sz="1200" kern="1200" dirty="0">
                <a:effectLst/>
                <a:latin typeface="Calibri" panose="020F0502020204030204" pitchFamily="34" charset="0"/>
                <a:ea typeface="Calibri" panose="020F0502020204030204" pitchFamily="34" charset="0"/>
                <a:cs typeface="Calibri" panose="020F0502020204030204" pitchFamily="34" charset="0"/>
              </a:rPr>
              <a:t>This slide set was created to provide basic data trends and public health surveillance around mortality of unintentional child drownings. They are meant to offer a state-level background on unintentional child drowning. If you’d like a copy of the slides, please visit the “Drowning and Water Related Injuries” page on our branch website, </a:t>
            </a:r>
            <a:r>
              <a:rPr lang="en-US" sz="1200" u="sng" kern="1200" dirty="0">
                <a:solidFill>
                  <a:srgbClr val="44546A"/>
                </a:solidFill>
                <a:effectLst/>
                <a:latin typeface="Calibri" panose="020F0502020204030204" pitchFamily="34" charset="0"/>
                <a:ea typeface="Calibri" panose="020F0502020204030204" pitchFamily="34" charset="0"/>
                <a:cs typeface="Calibri" panose="020F0502020204030204" pitchFamily="34" charset="0"/>
              </a:rPr>
              <a:t>https://www.dph.ncdhhs.gov/programs/chronic-disease-and-injury/injury-and-violence-prevention-branch</a:t>
            </a:r>
            <a:r>
              <a:rPr lang="en-US" sz="1200" kern="1200" dirty="0">
                <a:effectLst/>
                <a:latin typeface="Calibri" panose="020F0502020204030204" pitchFamily="34" charset="0"/>
                <a:ea typeface="Calibri" panose="020F0502020204030204" pitchFamily="34" charset="0"/>
                <a:cs typeface="Calibri" panose="020F0502020204030204" pitchFamily="34" charset="0"/>
              </a:rPr>
              <a:t>. The direct link is also shared at the end of this presentation.</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effectLst/>
                <a:latin typeface="Calibri" panose="020F0502020204030204" pitchFamily="34" charset="0"/>
                <a:ea typeface="Calibri" panose="020F0502020204030204" pitchFamily="34" charset="0"/>
                <a:cs typeface="Calibri" panose="020F0502020204030204" pitchFamily="34" charset="0"/>
              </a:rPr>
              <a:t>Feel free to incorporate these slides into your own presentations, grant proposals, reports, or any other way they may be useful.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effectLst/>
                <a:latin typeface="Calibri" panose="020F0502020204030204" pitchFamily="34" charset="0"/>
                <a:ea typeface="Calibri" panose="020F0502020204030204" pitchFamily="34" charset="0"/>
                <a:cs typeface="Calibri" panose="020F0502020204030204" pitchFamily="34" charset="0"/>
              </a:rPr>
              <a:t>Please read both the speaking and technical notes to ensure that data are presented in a consistent manner.</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DBCC7D24-0DC9-4E9C-89C0-35D79A09D337}" type="slidenum">
              <a:rPr lang="en-US" smtClean="0"/>
              <a:t>1</a:t>
            </a:fld>
            <a:endParaRPr lang="en-US" dirty="0"/>
          </a:p>
        </p:txBody>
      </p:sp>
    </p:spTree>
    <p:extLst>
      <p:ext uri="{BB962C8B-B14F-4D97-AF65-F5344CB8AC3E}">
        <p14:creationId xmlns:p14="http://schemas.microsoft.com/office/powerpoint/2010/main" val="18218023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By county, the highest number of unintentional child drowning deaths from 2020-2024 occurred in Mecklenburg, Cumberland, and Wake counties.</a:t>
            </a:r>
          </a:p>
        </p:txBody>
      </p:sp>
      <p:sp>
        <p:nvSpPr>
          <p:cNvPr id="4" name="Slide Number Placeholder 3"/>
          <p:cNvSpPr>
            <a:spLocks noGrp="1"/>
          </p:cNvSpPr>
          <p:nvPr>
            <p:ph type="sldNum" sz="quarter" idx="5"/>
          </p:nvPr>
        </p:nvSpPr>
        <p:spPr/>
        <p:txBody>
          <a:bodyPr/>
          <a:lstStyle/>
          <a:p>
            <a:fld id="{DBCC7D24-0DC9-4E9C-89C0-35D79A09D337}" type="slidenum">
              <a:rPr lang="en-US" smtClean="0"/>
              <a:t>10</a:t>
            </a:fld>
            <a:endParaRPr lang="en-US" dirty="0"/>
          </a:p>
        </p:txBody>
      </p:sp>
    </p:spTree>
    <p:extLst>
      <p:ext uri="{BB962C8B-B14F-4D97-AF65-F5344CB8AC3E}">
        <p14:creationId xmlns:p14="http://schemas.microsoft.com/office/powerpoint/2010/main" val="29851344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Tips to prevent unintentional drownings include watching children when around water, teaching yourself and children to swim, learning CPR, and ensuring swimming pools are enclosed with fences at least 4 feet tall.</a:t>
            </a:r>
          </a:p>
        </p:txBody>
      </p:sp>
      <p:sp>
        <p:nvSpPr>
          <p:cNvPr id="4" name="Slide Number Placeholder 3"/>
          <p:cNvSpPr>
            <a:spLocks noGrp="1"/>
          </p:cNvSpPr>
          <p:nvPr>
            <p:ph type="sldNum" sz="quarter" idx="5"/>
          </p:nvPr>
        </p:nvSpPr>
        <p:spPr/>
        <p:txBody>
          <a:bodyPr/>
          <a:lstStyle/>
          <a:p>
            <a:fld id="{DBCC7D24-0DC9-4E9C-89C0-35D79A09D337}" type="slidenum">
              <a:rPr lang="en-US" smtClean="0"/>
              <a:t>11</a:t>
            </a:fld>
            <a:endParaRPr lang="en-US" dirty="0"/>
          </a:p>
        </p:txBody>
      </p:sp>
    </p:spTree>
    <p:extLst>
      <p:ext uri="{BB962C8B-B14F-4D97-AF65-F5344CB8AC3E}">
        <p14:creationId xmlns:p14="http://schemas.microsoft.com/office/powerpoint/2010/main" val="39347370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For more information on drowning prevention, please visit the linked sites.</a:t>
            </a:r>
          </a:p>
        </p:txBody>
      </p:sp>
      <p:sp>
        <p:nvSpPr>
          <p:cNvPr id="4" name="Slide Number Placeholder 3"/>
          <p:cNvSpPr>
            <a:spLocks noGrp="1"/>
          </p:cNvSpPr>
          <p:nvPr>
            <p:ph type="sldNum" sz="quarter" idx="5"/>
          </p:nvPr>
        </p:nvSpPr>
        <p:spPr/>
        <p:txBody>
          <a:bodyPr/>
          <a:lstStyle/>
          <a:p>
            <a:fld id="{DBCC7D24-0DC9-4E9C-89C0-35D79A09D337}" type="slidenum">
              <a:rPr lang="en-US" smtClean="0"/>
              <a:t>12</a:t>
            </a:fld>
            <a:endParaRPr lang="en-US" dirty="0"/>
          </a:p>
        </p:txBody>
      </p:sp>
    </p:spTree>
    <p:extLst>
      <p:ext uri="{BB962C8B-B14F-4D97-AF65-F5344CB8AC3E}">
        <p14:creationId xmlns:p14="http://schemas.microsoft.com/office/powerpoint/2010/main" val="24439760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Between 2015 and 2024, 253 children under 18 years old died due to unintentional drowning in North Carolina. The rate of unintentional drowning deaths among children was generally lower in NC than in the United States overall.</a:t>
            </a:r>
          </a:p>
        </p:txBody>
      </p:sp>
      <p:sp>
        <p:nvSpPr>
          <p:cNvPr id="4" name="Slide Number Placeholder 3"/>
          <p:cNvSpPr>
            <a:spLocks noGrp="1"/>
          </p:cNvSpPr>
          <p:nvPr>
            <p:ph type="sldNum" sz="quarter" idx="5"/>
          </p:nvPr>
        </p:nvSpPr>
        <p:spPr/>
        <p:txBody>
          <a:bodyPr/>
          <a:lstStyle/>
          <a:p>
            <a:fld id="{DBCC7D24-0DC9-4E9C-89C0-35D79A09D337}" type="slidenum">
              <a:rPr lang="en-US" smtClean="0"/>
              <a:t>2</a:t>
            </a:fld>
            <a:endParaRPr lang="en-US" dirty="0"/>
          </a:p>
        </p:txBody>
      </p:sp>
    </p:spTree>
    <p:extLst>
      <p:ext uri="{BB962C8B-B14F-4D97-AF65-F5344CB8AC3E}">
        <p14:creationId xmlns:p14="http://schemas.microsoft.com/office/powerpoint/2010/main" val="10193722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2020-2024, drownings made up 12% of unintentional injury death among North Carolina Children.</a:t>
            </a:r>
          </a:p>
        </p:txBody>
      </p:sp>
      <p:sp>
        <p:nvSpPr>
          <p:cNvPr id="4" name="Slide Number Placeholder 3"/>
          <p:cNvSpPr>
            <a:spLocks noGrp="1"/>
          </p:cNvSpPr>
          <p:nvPr>
            <p:ph type="sldNum" sz="quarter" idx="5"/>
          </p:nvPr>
        </p:nvSpPr>
        <p:spPr/>
        <p:txBody>
          <a:bodyPr/>
          <a:lstStyle/>
          <a:p>
            <a:fld id="{DBCC7D24-0DC9-4E9C-89C0-35D79A09D337}" type="slidenum">
              <a:rPr lang="en-US" smtClean="0"/>
              <a:t>3</a:t>
            </a:fld>
            <a:endParaRPr lang="en-US" dirty="0"/>
          </a:p>
        </p:txBody>
      </p:sp>
    </p:spTree>
    <p:extLst>
      <p:ext uri="{BB962C8B-B14F-4D97-AF65-F5344CB8AC3E}">
        <p14:creationId xmlns:p14="http://schemas.microsoft.com/office/powerpoint/2010/main" val="42666797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2020-2024, unintentional drownings made up the third leading cause of unintentional injury death among North Carolina children, after suffocation and motor vehicle traffic injuries.</a:t>
            </a:r>
          </a:p>
        </p:txBody>
      </p:sp>
      <p:sp>
        <p:nvSpPr>
          <p:cNvPr id="4" name="Slide Number Placeholder 3"/>
          <p:cNvSpPr>
            <a:spLocks noGrp="1"/>
          </p:cNvSpPr>
          <p:nvPr>
            <p:ph type="sldNum" sz="quarter" idx="5"/>
          </p:nvPr>
        </p:nvSpPr>
        <p:spPr/>
        <p:txBody>
          <a:bodyPr/>
          <a:lstStyle/>
          <a:p>
            <a:fld id="{DBCC7D24-0DC9-4E9C-89C0-35D79A09D337}" type="slidenum">
              <a:rPr lang="en-US" smtClean="0"/>
              <a:t>4</a:t>
            </a:fld>
            <a:endParaRPr lang="en-US" dirty="0"/>
          </a:p>
        </p:txBody>
      </p:sp>
    </p:spTree>
    <p:extLst>
      <p:ext uri="{BB962C8B-B14F-4D97-AF65-F5344CB8AC3E}">
        <p14:creationId xmlns:p14="http://schemas.microsoft.com/office/powerpoint/2010/main" val="30356552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highest percentage of unintentional drowning deaths occurred among children ages 1 to 4. Males also accounted for the majority of child drowning deaths from 2020-2024.</a:t>
            </a:r>
          </a:p>
        </p:txBody>
      </p:sp>
      <p:sp>
        <p:nvSpPr>
          <p:cNvPr id="4" name="Slide Number Placeholder 3"/>
          <p:cNvSpPr>
            <a:spLocks noGrp="1"/>
          </p:cNvSpPr>
          <p:nvPr>
            <p:ph type="sldNum" sz="quarter" idx="5"/>
          </p:nvPr>
        </p:nvSpPr>
        <p:spPr/>
        <p:txBody>
          <a:bodyPr/>
          <a:lstStyle/>
          <a:p>
            <a:fld id="{DBCC7D24-0DC9-4E9C-89C0-35D79A09D337}" type="slidenum">
              <a:rPr lang="en-US" smtClean="0"/>
              <a:t>5</a:t>
            </a:fld>
            <a:endParaRPr lang="en-US" dirty="0"/>
          </a:p>
        </p:txBody>
      </p:sp>
    </p:spTree>
    <p:extLst>
      <p:ext uri="{BB962C8B-B14F-4D97-AF65-F5344CB8AC3E}">
        <p14:creationId xmlns:p14="http://schemas.microsoft.com/office/powerpoint/2010/main" val="42032536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2020-2024, the highest percentage of unintentional child drownings were among males, non-Hispanic White residents, and children ages 1 to 4 years old.</a:t>
            </a:r>
          </a:p>
        </p:txBody>
      </p:sp>
      <p:sp>
        <p:nvSpPr>
          <p:cNvPr id="4" name="Slide Number Placeholder 3"/>
          <p:cNvSpPr>
            <a:spLocks noGrp="1"/>
          </p:cNvSpPr>
          <p:nvPr>
            <p:ph type="sldNum" sz="quarter" idx="5"/>
          </p:nvPr>
        </p:nvSpPr>
        <p:spPr/>
        <p:txBody>
          <a:bodyPr/>
          <a:lstStyle/>
          <a:p>
            <a:fld id="{DBCC7D24-0DC9-4E9C-89C0-35D79A09D337}" type="slidenum">
              <a:rPr lang="en-US" smtClean="0"/>
              <a:t>6</a:t>
            </a:fld>
            <a:endParaRPr lang="en-US" dirty="0"/>
          </a:p>
        </p:txBody>
      </p:sp>
    </p:spTree>
    <p:extLst>
      <p:ext uri="{BB962C8B-B14F-4D97-AF65-F5344CB8AC3E}">
        <p14:creationId xmlns:p14="http://schemas.microsoft.com/office/powerpoint/2010/main" val="32266246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Unintentional child drowning deaths differed by water source. From 2020-2024, 47% of deaths occurred due to a swimming pool, followed by 28% in natural water.</a:t>
            </a:r>
          </a:p>
        </p:txBody>
      </p:sp>
      <p:sp>
        <p:nvSpPr>
          <p:cNvPr id="4" name="Slide Number Placeholder 3"/>
          <p:cNvSpPr>
            <a:spLocks noGrp="1"/>
          </p:cNvSpPr>
          <p:nvPr>
            <p:ph type="sldNum" sz="quarter" idx="5"/>
          </p:nvPr>
        </p:nvSpPr>
        <p:spPr/>
        <p:txBody>
          <a:bodyPr/>
          <a:lstStyle/>
          <a:p>
            <a:fld id="{DBCC7D24-0DC9-4E9C-89C0-35D79A09D337}" type="slidenum">
              <a:rPr lang="en-US" smtClean="0"/>
              <a:t>7</a:t>
            </a:fld>
            <a:endParaRPr lang="en-US" dirty="0"/>
          </a:p>
        </p:txBody>
      </p:sp>
    </p:spTree>
    <p:extLst>
      <p:ext uri="{BB962C8B-B14F-4D97-AF65-F5344CB8AC3E}">
        <p14:creationId xmlns:p14="http://schemas.microsoft.com/office/powerpoint/2010/main" val="4584236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Unintentional drowning death water source also varied by age group. Children ages 1 to 4 years old most often drowned in swimming pools, whereas drowning deaths occurred more often in natural water for older children, ages 15 to 17.</a:t>
            </a:r>
          </a:p>
        </p:txBody>
      </p:sp>
      <p:sp>
        <p:nvSpPr>
          <p:cNvPr id="4" name="Slide Number Placeholder 3"/>
          <p:cNvSpPr>
            <a:spLocks noGrp="1"/>
          </p:cNvSpPr>
          <p:nvPr>
            <p:ph type="sldNum" sz="quarter" idx="5"/>
          </p:nvPr>
        </p:nvSpPr>
        <p:spPr/>
        <p:txBody>
          <a:bodyPr/>
          <a:lstStyle/>
          <a:p>
            <a:fld id="{DBCC7D24-0DC9-4E9C-89C0-35D79A09D337}" type="slidenum">
              <a:rPr lang="en-US" smtClean="0"/>
              <a:t>8</a:t>
            </a:fld>
            <a:endParaRPr lang="en-US" dirty="0"/>
          </a:p>
        </p:txBody>
      </p:sp>
    </p:spTree>
    <p:extLst>
      <p:ext uri="{BB962C8B-B14F-4D97-AF65-F5344CB8AC3E}">
        <p14:creationId xmlns:p14="http://schemas.microsoft.com/office/powerpoint/2010/main" val="26615849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Unintentional child drownings often occurred in the summer months, especially in July. 24% of unintentional child drowning deaths occurred in July from 2020-2024.</a:t>
            </a:r>
          </a:p>
        </p:txBody>
      </p:sp>
      <p:sp>
        <p:nvSpPr>
          <p:cNvPr id="4" name="Slide Number Placeholder 3"/>
          <p:cNvSpPr>
            <a:spLocks noGrp="1"/>
          </p:cNvSpPr>
          <p:nvPr>
            <p:ph type="sldNum" sz="quarter" idx="5"/>
          </p:nvPr>
        </p:nvSpPr>
        <p:spPr/>
        <p:txBody>
          <a:bodyPr/>
          <a:lstStyle/>
          <a:p>
            <a:fld id="{DBCC7D24-0DC9-4E9C-89C0-35D79A09D337}" type="slidenum">
              <a:rPr lang="en-US" smtClean="0"/>
              <a:t>9</a:t>
            </a:fld>
            <a:endParaRPr lang="en-US" dirty="0"/>
          </a:p>
        </p:txBody>
      </p:sp>
    </p:spTree>
    <p:extLst>
      <p:ext uri="{BB962C8B-B14F-4D97-AF65-F5344CB8AC3E}">
        <p14:creationId xmlns:p14="http://schemas.microsoft.com/office/powerpoint/2010/main" val="344033063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Black Seal">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D15CBE63-B4CC-ED46-B111-3AC6924C3A1B}"/>
              </a:ext>
            </a:extLst>
          </p:cNvPr>
          <p:cNvGrpSpPr/>
          <p:nvPr userDrawn="1"/>
        </p:nvGrpSpPr>
        <p:grpSpPr>
          <a:xfrm flipV="1">
            <a:off x="-1" y="0"/>
            <a:ext cx="1881156" cy="6858000"/>
            <a:chOff x="6734366" y="0"/>
            <a:chExt cx="1881156" cy="6858000"/>
          </a:xfrm>
        </p:grpSpPr>
        <p:pic>
          <p:nvPicPr>
            <p:cNvPr id="11" name="Picture 10">
              <a:extLst>
                <a:ext uri="{FF2B5EF4-FFF2-40B4-BE49-F238E27FC236}">
                  <a16:creationId xmlns:a16="http://schemas.microsoft.com/office/drawing/2014/main" id="{29453380-305C-084E-84AA-89398B79CA06}"/>
                </a:ext>
              </a:extLst>
            </p:cNvPr>
            <p:cNvPicPr>
              <a:picLocks noChangeAspect="1"/>
            </p:cNvPicPr>
            <p:nvPr userDrawn="1"/>
          </p:nvPicPr>
          <p:blipFill>
            <a:blip r:embed="rId2"/>
            <a:stretch>
              <a:fillRect/>
            </a:stretch>
          </p:blipFill>
          <p:spPr>
            <a:xfrm>
              <a:off x="7392203" y="0"/>
              <a:ext cx="1223319" cy="6858000"/>
            </a:xfrm>
            <a:prstGeom prst="rect">
              <a:avLst/>
            </a:prstGeom>
          </p:spPr>
        </p:pic>
        <p:pic>
          <p:nvPicPr>
            <p:cNvPr id="14" name="Picture 13">
              <a:extLst>
                <a:ext uri="{FF2B5EF4-FFF2-40B4-BE49-F238E27FC236}">
                  <a16:creationId xmlns:a16="http://schemas.microsoft.com/office/drawing/2014/main" id="{02EC5402-E111-7F4F-B797-62B1ADAA11EB}"/>
                </a:ext>
              </a:extLst>
            </p:cNvPr>
            <p:cNvPicPr>
              <a:picLocks noChangeAspect="1"/>
            </p:cNvPicPr>
            <p:nvPr userDrawn="1"/>
          </p:nvPicPr>
          <p:blipFill>
            <a:blip r:embed="rId3"/>
            <a:stretch>
              <a:fillRect/>
            </a:stretch>
          </p:blipFill>
          <p:spPr>
            <a:xfrm>
              <a:off x="6734366" y="0"/>
              <a:ext cx="1189765" cy="6858000"/>
            </a:xfrm>
            <a:prstGeom prst="rect">
              <a:avLst/>
            </a:prstGeom>
          </p:spPr>
        </p:pic>
      </p:grpSp>
      <p:sp>
        <p:nvSpPr>
          <p:cNvPr id="15" name="Text Placeholder 13"/>
          <p:cNvSpPr>
            <a:spLocks noGrp="1"/>
          </p:cNvSpPr>
          <p:nvPr userDrawn="1">
            <p:ph type="body" sz="quarter" idx="10" hasCustomPrompt="1"/>
          </p:nvPr>
        </p:nvSpPr>
        <p:spPr>
          <a:xfrm>
            <a:off x="2768597" y="2051009"/>
            <a:ext cx="5774267" cy="2020824"/>
          </a:xfrm>
        </p:spPr>
        <p:txBody>
          <a:bodyPr anchor="ctr">
            <a:noAutofit/>
          </a:bodyPr>
          <a:lstStyle>
            <a:lvl1pPr marL="0" indent="0">
              <a:buNone/>
              <a:defRPr sz="2400" b="1" i="0" baseline="0">
                <a:solidFill>
                  <a:schemeClr val="accent3">
                    <a:lumMod val="75000"/>
                  </a:schemeClr>
                </a:solidFill>
                <a:latin typeface="Arial" panose="020B0604020202020204" pitchFamily="34" charset="0"/>
                <a:ea typeface="Arial" panose="020B0604020202020204" pitchFamily="34" charset="0"/>
                <a:cs typeface="Arial" panose="020B0604020202020204" pitchFamily="34" charset="0"/>
              </a:defRPr>
            </a:lvl1pPr>
            <a:lvl2pPr marL="257175" indent="0">
              <a:buNone/>
              <a:defRPr sz="2100">
                <a:latin typeface="Franklin Gothic Demi Cond" panose="020B0706030402020204" pitchFamily="34" charset="0"/>
              </a:defRPr>
            </a:lvl2pPr>
            <a:lvl3pPr marL="514350" indent="0">
              <a:buNone/>
              <a:defRPr sz="2100">
                <a:latin typeface="Franklin Gothic Demi Cond" panose="020B0706030402020204" pitchFamily="34" charset="0"/>
              </a:defRPr>
            </a:lvl3pPr>
            <a:lvl4pPr marL="771525" indent="0">
              <a:buNone/>
              <a:defRPr sz="2100">
                <a:latin typeface="Franklin Gothic Demi Cond" panose="020B0706030402020204" pitchFamily="34" charset="0"/>
              </a:defRPr>
            </a:lvl4pPr>
            <a:lvl5pPr marL="1028700" indent="0">
              <a:buNone/>
              <a:defRPr sz="21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userDrawn="1">
            <p:ph type="body" sz="quarter" idx="11" hasCustomPrompt="1"/>
          </p:nvPr>
        </p:nvSpPr>
        <p:spPr>
          <a:xfrm>
            <a:off x="2768597" y="4071833"/>
            <a:ext cx="5774267" cy="948752"/>
          </a:xfrm>
        </p:spPr>
        <p:txBody>
          <a:bodyPr anchor="ctr">
            <a:noAutofit/>
          </a:bodyPr>
          <a:lstStyle>
            <a:lvl1pPr marL="0" indent="0">
              <a:lnSpc>
                <a:spcPct val="100000"/>
              </a:lnSpc>
              <a:spcBef>
                <a:spcPts val="0"/>
              </a:spcBef>
              <a:buNone/>
              <a:defRPr sz="1800" b="1" i="0" baseline="0">
                <a:solidFill>
                  <a:schemeClr val="accent3">
                    <a:lumMod val="75000"/>
                  </a:schemeClr>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userDrawn="1">
            <p:ph type="body" sz="quarter" idx="12" hasCustomPrompt="1"/>
          </p:nvPr>
        </p:nvSpPr>
        <p:spPr>
          <a:xfrm>
            <a:off x="2768597" y="5020585"/>
            <a:ext cx="5774267" cy="488226"/>
          </a:xfrm>
        </p:spPr>
        <p:txBody>
          <a:bodyPr anchor="ctr">
            <a:noAutofit/>
          </a:bodyPr>
          <a:lstStyle>
            <a:lvl1pPr marL="0" indent="0">
              <a:buNone/>
              <a:defRPr sz="1500" b="1" i="0" baseline="0">
                <a:solidFill>
                  <a:schemeClr val="accent3">
                    <a:lumMod val="75000"/>
                  </a:schemeClr>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4" name="TextBox 3"/>
          <p:cNvSpPr txBox="1"/>
          <p:nvPr userDrawn="1"/>
        </p:nvSpPr>
        <p:spPr>
          <a:xfrm>
            <a:off x="2768597" y="1404678"/>
            <a:ext cx="5837764" cy="300082"/>
          </a:xfrm>
          <a:prstGeom prst="rect">
            <a:avLst/>
          </a:prstGeom>
          <a:noFill/>
        </p:spPr>
        <p:txBody>
          <a:bodyPr wrap="square" rtlCol="0">
            <a:spAutoFit/>
          </a:bodyPr>
          <a:lstStyle/>
          <a:p>
            <a:pPr lvl="0"/>
            <a:r>
              <a:rPr lang="en-US" sz="1350" b="0" i="0" dirty="0">
                <a:solidFill>
                  <a:schemeClr val="accent3">
                    <a:lumMod val="75000"/>
                  </a:schemeClr>
                </a:solidFill>
                <a:latin typeface="Arial" panose="020B0604020202020204" pitchFamily="34" charset="0"/>
                <a:ea typeface="Gotham Book" charset="0"/>
                <a:cs typeface="Arial" panose="020B0604020202020204" pitchFamily="34" charset="0"/>
              </a:rPr>
              <a:t>NC DEPARTMENT OF HEALTH AND HUMAN SERVICES</a:t>
            </a:r>
          </a:p>
        </p:txBody>
      </p:sp>
      <p:pic>
        <p:nvPicPr>
          <p:cNvPr id="2" name="Picture 1">
            <a:extLst>
              <a:ext uri="{FF2B5EF4-FFF2-40B4-BE49-F238E27FC236}">
                <a16:creationId xmlns:a16="http://schemas.microsoft.com/office/drawing/2014/main" id="{1047EF5E-9C37-0F66-ADEC-8485DCD764D2}"/>
              </a:ext>
            </a:extLst>
          </p:cNvPr>
          <p:cNvPicPr>
            <a:picLocks noChangeAspect="1"/>
          </p:cNvPicPr>
          <p:nvPr userDrawn="1"/>
        </p:nvPicPr>
        <p:blipFill>
          <a:blip r:embed="rId4" cstate="print">
            <a:extLst>
              <a:ext uri="{28A0092B-C50C-407E-A947-70E740481C1C}">
                <a14:useLocalDpi xmlns:a14="http://schemas.microsoft.com/office/drawing/2010/main" val="0"/>
              </a:ext>
            </a:extLst>
          </a:blip>
          <a:srcRect/>
          <a:stretch/>
        </p:blipFill>
        <p:spPr>
          <a:xfrm>
            <a:off x="584684" y="483504"/>
            <a:ext cx="1901552" cy="1842348"/>
          </a:xfrm>
          <a:prstGeom prst="rect">
            <a:avLst/>
          </a:prstGeom>
        </p:spPr>
      </p:pic>
    </p:spTree>
    <p:extLst>
      <p:ext uri="{BB962C8B-B14F-4D97-AF65-F5344CB8AC3E}">
        <p14:creationId xmlns:p14="http://schemas.microsoft.com/office/powerpoint/2010/main" val="33292223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7_Bullets">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1D8452E2-608E-7385-0B1A-59C76320C329}"/>
              </a:ext>
            </a:extLst>
          </p:cNvPr>
          <p:cNvPicPr>
            <a:picLocks noChangeAspect="1"/>
          </p:cNvPicPr>
          <p:nvPr userDrawn="1"/>
        </p:nvPicPr>
        <p:blipFill rotWithShape="1">
          <a:blip r:embed="rId2"/>
          <a:srcRect l="13568"/>
          <a:stretch/>
        </p:blipFill>
        <p:spPr>
          <a:xfrm flipH="1">
            <a:off x="5543241" y="0"/>
            <a:ext cx="1223320" cy="6858000"/>
          </a:xfrm>
          <a:prstGeom prst="rect">
            <a:avLst/>
          </a:prstGeom>
        </p:spPr>
      </p:pic>
      <p:pic>
        <p:nvPicPr>
          <p:cNvPr id="2" name="Picture 1">
            <a:extLst>
              <a:ext uri="{FF2B5EF4-FFF2-40B4-BE49-F238E27FC236}">
                <a16:creationId xmlns:a16="http://schemas.microsoft.com/office/drawing/2014/main" id="{78A86B39-3865-57BE-64FB-863D06D6C1ED}"/>
              </a:ext>
            </a:extLst>
          </p:cNvPr>
          <p:cNvPicPr>
            <a:picLocks noChangeAspect="1"/>
          </p:cNvPicPr>
          <p:nvPr userDrawn="1"/>
        </p:nvPicPr>
        <p:blipFill rotWithShape="1">
          <a:blip r:embed="rId2"/>
          <a:srcRect l="13568" r="51867"/>
          <a:stretch/>
        </p:blipFill>
        <p:spPr>
          <a:xfrm>
            <a:off x="6625281" y="0"/>
            <a:ext cx="2518720" cy="6858000"/>
          </a:xfrm>
          <a:prstGeom prst="rect">
            <a:avLst/>
          </a:prstGeom>
        </p:spPr>
      </p:pic>
      <p:sp>
        <p:nvSpPr>
          <p:cNvPr id="4" name="Text Placeholder 3"/>
          <p:cNvSpPr>
            <a:spLocks noGrp="1"/>
          </p:cNvSpPr>
          <p:nvPr>
            <p:ph type="body" sz="quarter" idx="10" hasCustomPrompt="1"/>
          </p:nvPr>
        </p:nvSpPr>
        <p:spPr>
          <a:xfrm>
            <a:off x="6269272" y="1097280"/>
            <a:ext cx="2707088" cy="4937760"/>
          </a:xfrm>
        </p:spPr>
        <p:txBody>
          <a:bodyPr>
            <a:noAutofit/>
          </a:bodyPr>
          <a:lstStyle>
            <a:lvl1pPr marL="171450" indent="-171450">
              <a:lnSpc>
                <a:spcPct val="100000"/>
              </a:lnSpc>
              <a:spcBef>
                <a:spcPts val="900"/>
              </a:spcBef>
              <a:defRPr sz="2100" b="1" i="0">
                <a:solidFill>
                  <a:schemeClr val="bg1"/>
                </a:solidFill>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solidFill>
                  <a:schemeClr val="bg1"/>
                </a:solidFill>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solidFill>
                  <a:schemeClr val="bg1"/>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6269274" y="6155643"/>
            <a:ext cx="2552329" cy="330200"/>
          </a:xfrm>
        </p:spPr>
        <p:txBody>
          <a:bodyPr anchor="b">
            <a:noAutofit/>
          </a:bodyPr>
          <a:lstStyle>
            <a:lvl1pPr marL="0" indent="0">
              <a:lnSpc>
                <a:spcPct val="100000"/>
              </a:lnSpc>
              <a:spcBef>
                <a:spcPts val="0"/>
              </a:spcBef>
              <a:buNone/>
              <a:defRPr sz="900" b="0" i="1" baseline="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23" name="Title 1"/>
          <p:cNvSpPr>
            <a:spLocks noGrp="1"/>
          </p:cNvSpPr>
          <p:nvPr>
            <p:ph type="title" hasCustomPrompt="1"/>
          </p:nvPr>
        </p:nvSpPr>
        <p:spPr>
          <a:xfrm>
            <a:off x="6269274" y="457200"/>
            <a:ext cx="2707088" cy="548640"/>
          </a:xfrm>
        </p:spPr>
        <p:txBody>
          <a:bodyPr anchor="t">
            <a:noAutofit/>
          </a:bodyPr>
          <a:lstStyle>
            <a:lvl1pPr algn="l">
              <a:defRPr sz="24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3" name="Text Placeholder 8">
            <a:extLst>
              <a:ext uri="{FF2B5EF4-FFF2-40B4-BE49-F238E27FC236}">
                <a16:creationId xmlns:a16="http://schemas.microsoft.com/office/drawing/2014/main" id="{EBE53F0F-063A-C686-A0A6-5614D90A2DDB}"/>
              </a:ext>
            </a:extLst>
          </p:cNvPr>
          <p:cNvSpPr txBox="1">
            <a:spLocks/>
          </p:cNvSpPr>
          <p:nvPr userDrawn="1"/>
        </p:nvSpPr>
        <p:spPr>
          <a:xfrm>
            <a:off x="293209" y="6603332"/>
            <a:ext cx="7994651"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Division of Public Health | Unintentional Child Drowning</a:t>
            </a:r>
          </a:p>
        </p:txBody>
      </p:sp>
    </p:spTree>
    <p:extLst>
      <p:ext uri="{BB962C8B-B14F-4D97-AF65-F5344CB8AC3E}">
        <p14:creationId xmlns:p14="http://schemas.microsoft.com/office/powerpoint/2010/main" val="39973900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9_Bullets">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1D8452E2-608E-7385-0B1A-59C76320C329}"/>
              </a:ext>
            </a:extLst>
          </p:cNvPr>
          <p:cNvPicPr>
            <a:picLocks noChangeAspect="1"/>
          </p:cNvPicPr>
          <p:nvPr userDrawn="1"/>
        </p:nvPicPr>
        <p:blipFill rotWithShape="1">
          <a:blip r:embed="rId2"/>
          <a:srcRect l="13568"/>
          <a:stretch/>
        </p:blipFill>
        <p:spPr>
          <a:xfrm flipH="1">
            <a:off x="5543241" y="0"/>
            <a:ext cx="1223320" cy="6858000"/>
          </a:xfrm>
          <a:prstGeom prst="rect">
            <a:avLst/>
          </a:prstGeom>
        </p:spPr>
      </p:pic>
      <p:pic>
        <p:nvPicPr>
          <p:cNvPr id="2" name="Picture 1">
            <a:extLst>
              <a:ext uri="{FF2B5EF4-FFF2-40B4-BE49-F238E27FC236}">
                <a16:creationId xmlns:a16="http://schemas.microsoft.com/office/drawing/2014/main" id="{78A86B39-3865-57BE-64FB-863D06D6C1ED}"/>
              </a:ext>
            </a:extLst>
          </p:cNvPr>
          <p:cNvPicPr>
            <a:picLocks noChangeAspect="1"/>
          </p:cNvPicPr>
          <p:nvPr userDrawn="1"/>
        </p:nvPicPr>
        <p:blipFill rotWithShape="1">
          <a:blip r:embed="rId2"/>
          <a:srcRect l="13568" r="51867"/>
          <a:stretch/>
        </p:blipFill>
        <p:spPr>
          <a:xfrm>
            <a:off x="6625281" y="0"/>
            <a:ext cx="2518720" cy="6858000"/>
          </a:xfrm>
          <a:prstGeom prst="rect">
            <a:avLst/>
          </a:prstGeom>
        </p:spPr>
      </p:pic>
      <p:sp>
        <p:nvSpPr>
          <p:cNvPr id="4" name="Text Placeholder 3"/>
          <p:cNvSpPr>
            <a:spLocks noGrp="1"/>
          </p:cNvSpPr>
          <p:nvPr>
            <p:ph type="body" sz="quarter" idx="10" hasCustomPrompt="1"/>
          </p:nvPr>
        </p:nvSpPr>
        <p:spPr>
          <a:xfrm>
            <a:off x="6269272" y="1097280"/>
            <a:ext cx="2707088" cy="4937760"/>
          </a:xfrm>
        </p:spPr>
        <p:txBody>
          <a:bodyPr>
            <a:noAutofit/>
          </a:bodyPr>
          <a:lstStyle>
            <a:lvl1pPr marL="171450" indent="-171450">
              <a:lnSpc>
                <a:spcPct val="100000"/>
              </a:lnSpc>
              <a:spcBef>
                <a:spcPts val="900"/>
              </a:spcBef>
              <a:defRPr sz="2100" b="1" i="0">
                <a:solidFill>
                  <a:schemeClr val="bg1"/>
                </a:solidFill>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solidFill>
                  <a:schemeClr val="bg1"/>
                </a:solidFill>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solidFill>
                  <a:schemeClr val="bg1"/>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6269274" y="6155643"/>
            <a:ext cx="2552329" cy="330200"/>
          </a:xfrm>
        </p:spPr>
        <p:txBody>
          <a:bodyPr anchor="b">
            <a:noAutofit/>
          </a:bodyPr>
          <a:lstStyle>
            <a:lvl1pPr marL="0" indent="0">
              <a:lnSpc>
                <a:spcPct val="100000"/>
              </a:lnSpc>
              <a:spcBef>
                <a:spcPts val="0"/>
              </a:spcBef>
              <a:buNone/>
              <a:defRPr sz="900" b="0" i="1" baseline="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23" name="Title 1"/>
          <p:cNvSpPr>
            <a:spLocks noGrp="1"/>
          </p:cNvSpPr>
          <p:nvPr>
            <p:ph type="title" hasCustomPrompt="1"/>
          </p:nvPr>
        </p:nvSpPr>
        <p:spPr>
          <a:xfrm>
            <a:off x="6269274" y="457200"/>
            <a:ext cx="2707088" cy="548640"/>
          </a:xfrm>
        </p:spPr>
        <p:txBody>
          <a:bodyPr anchor="t">
            <a:noAutofit/>
          </a:bodyPr>
          <a:lstStyle>
            <a:lvl1pPr algn="l">
              <a:defRPr sz="24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3" name="Text Placeholder 3">
            <a:extLst>
              <a:ext uri="{FF2B5EF4-FFF2-40B4-BE49-F238E27FC236}">
                <a16:creationId xmlns:a16="http://schemas.microsoft.com/office/drawing/2014/main" id="{A96B48B2-C16F-C55C-34B8-261CEA15F4FD}"/>
              </a:ext>
            </a:extLst>
          </p:cNvPr>
          <p:cNvSpPr>
            <a:spLocks noGrp="1"/>
          </p:cNvSpPr>
          <p:nvPr>
            <p:ph type="body" sz="quarter" idx="15" hasCustomPrompt="1"/>
          </p:nvPr>
        </p:nvSpPr>
        <p:spPr>
          <a:xfrm>
            <a:off x="318052" y="1097280"/>
            <a:ext cx="4998554" cy="4937760"/>
          </a:xfrm>
        </p:spPr>
        <p:txBody>
          <a:bodyPr>
            <a:noAutofit/>
          </a:bodyPr>
          <a:lstStyle>
            <a:lvl1pPr marL="171450" indent="-171450">
              <a:lnSpc>
                <a:spcPct val="100000"/>
              </a:lnSpc>
              <a:spcBef>
                <a:spcPts val="900"/>
              </a:spcBef>
              <a:defRPr sz="2100" b="1" i="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solidFill>
                  <a:srgbClr val="003B70"/>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8" name="Text Placeholder 4">
            <a:extLst>
              <a:ext uri="{FF2B5EF4-FFF2-40B4-BE49-F238E27FC236}">
                <a16:creationId xmlns:a16="http://schemas.microsoft.com/office/drawing/2014/main" id="{79C6A26D-3130-6FD1-2A27-F20A76CA3C81}"/>
              </a:ext>
            </a:extLst>
          </p:cNvPr>
          <p:cNvSpPr>
            <a:spLocks noGrp="1"/>
          </p:cNvSpPr>
          <p:nvPr>
            <p:ph type="body" sz="quarter" idx="16" hasCustomPrompt="1"/>
          </p:nvPr>
        </p:nvSpPr>
        <p:spPr>
          <a:xfrm>
            <a:off x="318053" y="6155643"/>
            <a:ext cx="4998554" cy="330200"/>
          </a:xfrm>
        </p:spPr>
        <p:txBody>
          <a:bodyPr anchor="b">
            <a:noAutofit/>
          </a:bodyPr>
          <a:lstStyle>
            <a:lvl1pPr marL="0" indent="0">
              <a:lnSpc>
                <a:spcPct val="100000"/>
              </a:lnSpc>
              <a:spcBef>
                <a:spcPts val="0"/>
              </a:spcBef>
              <a:buNone/>
              <a:defRPr sz="900" b="0" i="1" baseline="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0" name="Text Placeholder 9">
            <a:extLst>
              <a:ext uri="{FF2B5EF4-FFF2-40B4-BE49-F238E27FC236}">
                <a16:creationId xmlns:a16="http://schemas.microsoft.com/office/drawing/2014/main" id="{C69D8539-6F7B-2D19-4A84-341CCAED173C}"/>
              </a:ext>
            </a:extLst>
          </p:cNvPr>
          <p:cNvSpPr>
            <a:spLocks noGrp="1"/>
          </p:cNvSpPr>
          <p:nvPr>
            <p:ph type="body" sz="quarter" idx="17" hasCustomPrompt="1"/>
          </p:nvPr>
        </p:nvSpPr>
        <p:spPr>
          <a:xfrm>
            <a:off x="295525" y="371475"/>
            <a:ext cx="4999038" cy="635000"/>
          </a:xfrm>
        </p:spPr>
        <p:txBody>
          <a:bodyPr/>
          <a:lstStyle>
            <a:lvl1pPr marL="0" indent="0">
              <a:buNone/>
              <a:defRPr sz="2400">
                <a:solidFill>
                  <a:srgbClr val="5C93D5"/>
                </a:solidFill>
              </a:defRPr>
            </a:lvl1pPr>
          </a:lstStyle>
          <a:p>
            <a:r>
              <a:rPr lang="en-US" sz="2000" dirty="0"/>
              <a:t>Click to add text</a:t>
            </a:r>
          </a:p>
        </p:txBody>
      </p:sp>
      <p:sp>
        <p:nvSpPr>
          <p:cNvPr id="7" name="Text Placeholder 8">
            <a:extLst>
              <a:ext uri="{FF2B5EF4-FFF2-40B4-BE49-F238E27FC236}">
                <a16:creationId xmlns:a16="http://schemas.microsoft.com/office/drawing/2014/main" id="{013E346E-9DCE-FD2A-D039-9396C216A76D}"/>
              </a:ext>
            </a:extLst>
          </p:cNvPr>
          <p:cNvSpPr txBox="1">
            <a:spLocks/>
          </p:cNvSpPr>
          <p:nvPr userDrawn="1"/>
        </p:nvSpPr>
        <p:spPr>
          <a:xfrm>
            <a:off x="293209" y="6603332"/>
            <a:ext cx="7994651"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Division of Public Health | Unintentional Child Drowning</a:t>
            </a:r>
          </a:p>
        </p:txBody>
      </p:sp>
    </p:spTree>
    <p:extLst>
      <p:ext uri="{BB962C8B-B14F-4D97-AF65-F5344CB8AC3E}">
        <p14:creationId xmlns:p14="http://schemas.microsoft.com/office/powerpoint/2010/main" val="38227953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ullets &amp; Table Chart Image">
    <p:spTree>
      <p:nvGrpSpPr>
        <p:cNvPr id="1" name=""/>
        <p:cNvGrpSpPr/>
        <p:nvPr/>
      </p:nvGrpSpPr>
      <p:grpSpPr>
        <a:xfrm>
          <a:off x="0" y="0"/>
          <a:ext cx="0" cy="0"/>
          <a:chOff x="0" y="0"/>
          <a:chExt cx="0" cy="0"/>
        </a:xfrm>
      </p:grpSpPr>
      <p:sp>
        <p:nvSpPr>
          <p:cNvPr id="12" name="Content Placeholder 11"/>
          <p:cNvSpPr>
            <a:spLocks noGrp="1"/>
          </p:cNvSpPr>
          <p:nvPr>
            <p:ph sz="quarter" idx="14" hasCustomPrompt="1"/>
          </p:nvPr>
        </p:nvSpPr>
        <p:spPr>
          <a:xfrm>
            <a:off x="1308100" y="2514601"/>
            <a:ext cx="7564439" cy="3529013"/>
          </a:xfrm>
        </p:spPr>
        <p:txBody>
          <a:bodyPr>
            <a:noAutofit/>
          </a:bodyPr>
          <a:lstStyle>
            <a:lvl1pPr marL="0" indent="0" algn="ctr">
              <a:buNone/>
              <a:defRPr sz="1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or chart</a:t>
            </a:r>
          </a:p>
        </p:txBody>
      </p:sp>
      <p:sp>
        <p:nvSpPr>
          <p:cNvPr id="13" name="Text Placeholder 3">
            <a:extLst>
              <a:ext uri="{FF2B5EF4-FFF2-40B4-BE49-F238E27FC236}">
                <a16:creationId xmlns:a16="http://schemas.microsoft.com/office/drawing/2014/main" id="{C05951D5-A53B-F748-B53B-411B88B37096}"/>
              </a:ext>
            </a:extLst>
          </p:cNvPr>
          <p:cNvSpPr>
            <a:spLocks noGrp="1"/>
          </p:cNvSpPr>
          <p:nvPr>
            <p:ph type="body" sz="quarter" idx="10" hasCustomPrompt="1"/>
          </p:nvPr>
        </p:nvSpPr>
        <p:spPr>
          <a:xfrm>
            <a:off x="1327868" y="1097282"/>
            <a:ext cx="7537836" cy="1288733"/>
          </a:xfrm>
        </p:spPr>
        <p:txBody>
          <a:bodyPr>
            <a:noAutofit/>
          </a:bodyPr>
          <a:lstStyle>
            <a:lvl1pPr marL="171450" indent="-171450">
              <a:lnSpc>
                <a:spcPct val="100000"/>
              </a:lnSpc>
              <a:spcBef>
                <a:spcPts val="900"/>
              </a:spcBef>
              <a:defRPr sz="2100" b="1" i="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solidFill>
                  <a:srgbClr val="003B70"/>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14" name="Text Placeholder 4">
            <a:extLst>
              <a:ext uri="{FF2B5EF4-FFF2-40B4-BE49-F238E27FC236}">
                <a16:creationId xmlns:a16="http://schemas.microsoft.com/office/drawing/2014/main" id="{5ED21797-25F7-3A44-9079-81482EE9D03A}"/>
              </a:ext>
            </a:extLst>
          </p:cNvPr>
          <p:cNvSpPr>
            <a:spLocks noGrp="1"/>
          </p:cNvSpPr>
          <p:nvPr>
            <p:ph type="body" sz="quarter" idx="11" hasCustomPrompt="1"/>
          </p:nvPr>
        </p:nvSpPr>
        <p:spPr>
          <a:xfrm>
            <a:off x="1327869" y="6155643"/>
            <a:ext cx="7106911" cy="330200"/>
          </a:xfrm>
        </p:spPr>
        <p:txBody>
          <a:bodyPr anchor="b">
            <a:noAutofit/>
          </a:bodyPr>
          <a:lstStyle>
            <a:lvl1pPr marL="0" indent="0">
              <a:lnSpc>
                <a:spcPct val="100000"/>
              </a:lnSpc>
              <a:spcBef>
                <a:spcPts val="0"/>
              </a:spcBef>
              <a:buNone/>
              <a:defRPr sz="900" b="0" i="1" baseline="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5" name="Slide Number Placeholder 21">
            <a:extLst>
              <a:ext uri="{FF2B5EF4-FFF2-40B4-BE49-F238E27FC236}">
                <a16:creationId xmlns:a16="http://schemas.microsoft.com/office/drawing/2014/main" id="{2C7BA782-DC5C-CB45-B48B-350EECAB45C2}"/>
              </a:ext>
            </a:extLst>
          </p:cNvPr>
          <p:cNvSpPr>
            <a:spLocks noGrp="1"/>
          </p:cNvSpPr>
          <p:nvPr>
            <p:ph type="sldNum" sz="quarter" idx="15"/>
          </p:nvPr>
        </p:nvSpPr>
        <p:spPr>
          <a:xfrm>
            <a:off x="8305801" y="6603788"/>
            <a:ext cx="564098" cy="284692"/>
          </a:xfrm>
          <a:prstGeom prst="rect">
            <a:avLst/>
          </a:prstGeom>
        </p:spPr>
        <p:txBody>
          <a:bodyPr/>
          <a:lstStyle>
            <a:lvl1pPr algn="r">
              <a:defRPr sz="675" b="1" i="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fld id="{11F27F3A-B3E9-41ED-AF8F-A365F10BB65F}" type="slidenum">
              <a:rPr lang="en-US" smtClean="0"/>
              <a:pPr/>
              <a:t>‹#›</a:t>
            </a:fld>
            <a:endParaRPr lang="en-US" dirty="0"/>
          </a:p>
        </p:txBody>
      </p:sp>
      <p:sp>
        <p:nvSpPr>
          <p:cNvPr id="16" name="Title 1">
            <a:extLst>
              <a:ext uri="{FF2B5EF4-FFF2-40B4-BE49-F238E27FC236}">
                <a16:creationId xmlns:a16="http://schemas.microsoft.com/office/drawing/2014/main" id="{A8E406F2-C7C6-C748-8AF1-66707FF8A084}"/>
              </a:ext>
            </a:extLst>
          </p:cNvPr>
          <p:cNvSpPr>
            <a:spLocks noGrp="1"/>
          </p:cNvSpPr>
          <p:nvPr>
            <p:ph type="title" hasCustomPrompt="1"/>
          </p:nvPr>
        </p:nvSpPr>
        <p:spPr>
          <a:xfrm>
            <a:off x="1327869" y="457200"/>
            <a:ext cx="7537836" cy="548640"/>
          </a:xfrm>
        </p:spPr>
        <p:txBody>
          <a:bodyPr anchor="t">
            <a:noAutofit/>
          </a:bodyPr>
          <a:lstStyle>
            <a:lvl1pPr algn="l">
              <a:defRPr sz="2400" b="1" i="0" baseline="0">
                <a:solidFill>
                  <a:srgbClr val="5C93D5"/>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pic>
        <p:nvPicPr>
          <p:cNvPr id="9" name="Picture 8">
            <a:extLst>
              <a:ext uri="{FF2B5EF4-FFF2-40B4-BE49-F238E27FC236}">
                <a16:creationId xmlns:a16="http://schemas.microsoft.com/office/drawing/2014/main" id="{17936F9F-3E18-8941-88E7-313AB075F56F}"/>
              </a:ext>
            </a:extLst>
          </p:cNvPr>
          <p:cNvPicPr>
            <a:picLocks noChangeAspect="1"/>
          </p:cNvPicPr>
          <p:nvPr userDrawn="1"/>
        </p:nvPicPr>
        <p:blipFill rotWithShape="1">
          <a:blip r:embed="rId2"/>
          <a:srcRect l="13568"/>
          <a:stretch/>
        </p:blipFill>
        <p:spPr>
          <a:xfrm>
            <a:off x="0" y="0"/>
            <a:ext cx="1223320" cy="6858000"/>
          </a:xfrm>
          <a:prstGeom prst="rect">
            <a:avLst/>
          </a:prstGeom>
        </p:spPr>
      </p:pic>
      <p:sp>
        <p:nvSpPr>
          <p:cNvPr id="2" name="Text Placeholder 8">
            <a:extLst>
              <a:ext uri="{FF2B5EF4-FFF2-40B4-BE49-F238E27FC236}">
                <a16:creationId xmlns:a16="http://schemas.microsoft.com/office/drawing/2014/main" id="{FD550A9B-4FAB-132D-6ABD-080359FBA3E2}"/>
              </a:ext>
            </a:extLst>
          </p:cNvPr>
          <p:cNvSpPr txBox="1">
            <a:spLocks/>
          </p:cNvSpPr>
          <p:nvPr userDrawn="1"/>
        </p:nvSpPr>
        <p:spPr>
          <a:xfrm>
            <a:off x="1308100" y="6603332"/>
            <a:ext cx="6979760"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Division of Public Health | Unintentional Child Drowning</a:t>
            </a:r>
          </a:p>
        </p:txBody>
      </p:sp>
    </p:spTree>
    <p:extLst>
      <p:ext uri="{BB962C8B-B14F-4D97-AF65-F5344CB8AC3E}">
        <p14:creationId xmlns:p14="http://schemas.microsoft.com/office/powerpoint/2010/main" val="7376277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 Column Table Chart Image">
    <p:spTree>
      <p:nvGrpSpPr>
        <p:cNvPr id="1" name=""/>
        <p:cNvGrpSpPr/>
        <p:nvPr/>
      </p:nvGrpSpPr>
      <p:grpSpPr>
        <a:xfrm>
          <a:off x="0" y="0"/>
          <a:ext cx="0" cy="0"/>
          <a:chOff x="0" y="0"/>
          <a:chExt cx="0" cy="0"/>
        </a:xfrm>
      </p:grpSpPr>
      <p:sp>
        <p:nvSpPr>
          <p:cNvPr id="12" name="Content Placeholder 11"/>
          <p:cNvSpPr>
            <a:spLocks noGrp="1"/>
          </p:cNvSpPr>
          <p:nvPr>
            <p:ph sz="quarter" idx="14" hasCustomPrompt="1"/>
          </p:nvPr>
        </p:nvSpPr>
        <p:spPr>
          <a:xfrm>
            <a:off x="622299" y="1900238"/>
            <a:ext cx="3840480" cy="4086226"/>
          </a:xfrm>
        </p:spPr>
        <p:txBody>
          <a:bodyPr>
            <a:noAutofit/>
          </a:bodyPr>
          <a:lstStyle>
            <a:lvl1pPr marL="0" indent="0" algn="ctr">
              <a:buNone/>
              <a:defRPr sz="15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10" name="Content Placeholder 11"/>
          <p:cNvSpPr>
            <a:spLocks noGrp="1"/>
          </p:cNvSpPr>
          <p:nvPr>
            <p:ph sz="quarter" idx="15" hasCustomPrompt="1"/>
          </p:nvPr>
        </p:nvSpPr>
        <p:spPr>
          <a:xfrm>
            <a:off x="4665132" y="1900238"/>
            <a:ext cx="3840480" cy="4086226"/>
          </a:xfrm>
        </p:spPr>
        <p:txBody>
          <a:bodyPr>
            <a:noAutofit/>
          </a:bodyPr>
          <a:lstStyle>
            <a:lvl1pPr marL="0" indent="0" algn="ctr">
              <a:buNone/>
              <a:defRPr sz="15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18" name="Text Placeholder 4">
            <a:extLst>
              <a:ext uri="{FF2B5EF4-FFF2-40B4-BE49-F238E27FC236}">
                <a16:creationId xmlns:a16="http://schemas.microsoft.com/office/drawing/2014/main" id="{F0CFCE86-664D-A446-BE06-01C8C24E9E1B}"/>
              </a:ext>
            </a:extLst>
          </p:cNvPr>
          <p:cNvSpPr>
            <a:spLocks noGrp="1"/>
          </p:cNvSpPr>
          <p:nvPr>
            <p:ph type="body" sz="quarter" idx="11" hasCustomPrompt="1"/>
          </p:nvPr>
        </p:nvSpPr>
        <p:spPr>
          <a:xfrm>
            <a:off x="302150" y="6155643"/>
            <a:ext cx="8073990" cy="330200"/>
          </a:xfrm>
        </p:spPr>
        <p:txBody>
          <a:bodyPr anchor="b">
            <a:noAutofit/>
          </a:bodyPr>
          <a:lstStyle>
            <a:lvl1pPr marL="0" indent="0">
              <a:lnSpc>
                <a:spcPct val="100000"/>
              </a:lnSpc>
              <a:spcBef>
                <a:spcPts val="0"/>
              </a:spcBef>
              <a:buNone/>
              <a:defRPr sz="900" b="0" i="1" baseline="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9" name="Slide Number Placeholder 21">
            <a:extLst>
              <a:ext uri="{FF2B5EF4-FFF2-40B4-BE49-F238E27FC236}">
                <a16:creationId xmlns:a16="http://schemas.microsoft.com/office/drawing/2014/main" id="{4D11D409-0A96-9B43-B5E9-8C9EBB3490D1}"/>
              </a:ext>
            </a:extLst>
          </p:cNvPr>
          <p:cNvSpPr>
            <a:spLocks noGrp="1"/>
          </p:cNvSpPr>
          <p:nvPr>
            <p:ph type="sldNum" sz="quarter" idx="16"/>
          </p:nvPr>
        </p:nvSpPr>
        <p:spPr>
          <a:xfrm>
            <a:off x="8305801" y="6603788"/>
            <a:ext cx="564098" cy="284692"/>
          </a:xfrm>
          <a:prstGeom prst="rect">
            <a:avLst/>
          </a:prstGeom>
        </p:spPr>
        <p:txBody>
          <a:bodyPr/>
          <a:lstStyle>
            <a:lvl1pPr algn="r">
              <a:defRPr sz="675" b="1" i="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fld id="{11F27F3A-B3E9-41ED-AF8F-A365F10BB65F}" type="slidenum">
              <a:rPr lang="en-US" smtClean="0"/>
              <a:pPr/>
              <a:t>‹#›</a:t>
            </a:fld>
            <a:endParaRPr lang="en-US" dirty="0"/>
          </a:p>
        </p:txBody>
      </p:sp>
      <p:sp>
        <p:nvSpPr>
          <p:cNvPr id="20" name="Title 1">
            <a:extLst>
              <a:ext uri="{FF2B5EF4-FFF2-40B4-BE49-F238E27FC236}">
                <a16:creationId xmlns:a16="http://schemas.microsoft.com/office/drawing/2014/main" id="{F17C0509-ABF8-A14C-9CCC-ACF4B252782C}"/>
              </a:ext>
            </a:extLst>
          </p:cNvPr>
          <p:cNvSpPr>
            <a:spLocks noGrp="1"/>
          </p:cNvSpPr>
          <p:nvPr>
            <p:ph type="title" hasCustomPrompt="1"/>
          </p:nvPr>
        </p:nvSpPr>
        <p:spPr>
          <a:xfrm>
            <a:off x="302150" y="1180769"/>
            <a:ext cx="8563554" cy="548640"/>
          </a:xfrm>
        </p:spPr>
        <p:txBody>
          <a:bodyPr anchor="t">
            <a:noAutofit/>
          </a:bodyPr>
          <a:lstStyle>
            <a:lvl1pPr algn="l">
              <a:defRPr sz="2400" b="1" i="0" baseline="0">
                <a:solidFill>
                  <a:srgbClr val="5C93D5"/>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pic>
        <p:nvPicPr>
          <p:cNvPr id="9" name="Picture 8">
            <a:extLst>
              <a:ext uri="{FF2B5EF4-FFF2-40B4-BE49-F238E27FC236}">
                <a16:creationId xmlns:a16="http://schemas.microsoft.com/office/drawing/2014/main" id="{3083D3DB-AB8F-794A-B493-317B10CC4DCB}"/>
              </a:ext>
            </a:extLst>
          </p:cNvPr>
          <p:cNvPicPr>
            <a:picLocks noChangeAspect="1"/>
          </p:cNvPicPr>
          <p:nvPr userDrawn="1"/>
        </p:nvPicPr>
        <p:blipFill rotWithShape="1">
          <a:blip r:embed="rId2"/>
          <a:srcRect t="26307"/>
          <a:stretch/>
        </p:blipFill>
        <p:spPr>
          <a:xfrm>
            <a:off x="0" y="0"/>
            <a:ext cx="9144000" cy="1119096"/>
          </a:xfrm>
          <a:prstGeom prst="rect">
            <a:avLst/>
          </a:prstGeom>
        </p:spPr>
      </p:pic>
      <p:sp>
        <p:nvSpPr>
          <p:cNvPr id="2" name="Text Placeholder 8">
            <a:extLst>
              <a:ext uri="{FF2B5EF4-FFF2-40B4-BE49-F238E27FC236}">
                <a16:creationId xmlns:a16="http://schemas.microsoft.com/office/drawing/2014/main" id="{6E02F64E-2CEF-59B1-BBF3-B28B49C9403E}"/>
              </a:ext>
            </a:extLst>
          </p:cNvPr>
          <p:cNvSpPr txBox="1">
            <a:spLocks/>
          </p:cNvSpPr>
          <p:nvPr userDrawn="1"/>
        </p:nvSpPr>
        <p:spPr>
          <a:xfrm>
            <a:off x="293209" y="6603332"/>
            <a:ext cx="7994651"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Division of Public Health | Unintentional Child Drowning</a:t>
            </a:r>
          </a:p>
        </p:txBody>
      </p:sp>
    </p:spTree>
    <p:extLst>
      <p:ext uri="{BB962C8B-B14F-4D97-AF65-F5344CB8AC3E}">
        <p14:creationId xmlns:p14="http://schemas.microsoft.com/office/powerpoint/2010/main" val="1731955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3E8FB92-BB69-730C-9977-A0AD38F8B79F}"/>
              </a:ext>
            </a:extLst>
          </p:cNvPr>
          <p:cNvSpPr/>
          <p:nvPr userDrawn="1"/>
        </p:nvSpPr>
        <p:spPr>
          <a:xfrm>
            <a:off x="0" y="0"/>
            <a:ext cx="9144000" cy="6858000"/>
          </a:xfrm>
          <a:prstGeom prst="rect">
            <a:avLst/>
          </a:prstGeom>
          <a:solidFill>
            <a:srgbClr val="5C93D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 Placeholder 13">
            <a:extLst>
              <a:ext uri="{FF2B5EF4-FFF2-40B4-BE49-F238E27FC236}">
                <a16:creationId xmlns:a16="http://schemas.microsoft.com/office/drawing/2014/main" id="{EC8477E5-DFD4-9071-E66E-13E2B16743A7}"/>
              </a:ext>
            </a:extLst>
          </p:cNvPr>
          <p:cNvSpPr>
            <a:spLocks noGrp="1"/>
          </p:cNvSpPr>
          <p:nvPr>
            <p:ph type="body" sz="quarter" idx="10"/>
          </p:nvPr>
        </p:nvSpPr>
        <p:spPr>
          <a:xfrm>
            <a:off x="0" y="457199"/>
            <a:ext cx="9144000" cy="5943602"/>
          </a:xfrm>
          <a:prstGeom prst="rect">
            <a:avLst/>
          </a:prstGeom>
        </p:spPr>
        <p:txBody>
          <a:bodyPr anchor="ctr">
            <a:noAutofit/>
          </a:bodyPr>
          <a:lstStyle>
            <a:lvl1pPr marL="0" indent="0" algn="ctr">
              <a:buNone/>
              <a:defRPr sz="88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endParaRPr lang="en-US" dirty="0"/>
          </a:p>
        </p:txBody>
      </p:sp>
    </p:spTree>
    <p:extLst>
      <p:ext uri="{BB962C8B-B14F-4D97-AF65-F5344CB8AC3E}">
        <p14:creationId xmlns:p14="http://schemas.microsoft.com/office/powerpoint/2010/main" val="8123405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 Black Seal">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5076C68-EF58-6343-9E56-5AD2020B2605}"/>
              </a:ext>
            </a:extLst>
          </p:cNvPr>
          <p:cNvGrpSpPr/>
          <p:nvPr userDrawn="1"/>
        </p:nvGrpSpPr>
        <p:grpSpPr>
          <a:xfrm flipV="1">
            <a:off x="1" y="0"/>
            <a:ext cx="8615522" cy="6858000"/>
            <a:chOff x="0" y="817927"/>
            <a:chExt cx="8615522" cy="6040073"/>
          </a:xfrm>
        </p:grpSpPr>
        <p:pic>
          <p:nvPicPr>
            <p:cNvPr id="11" name="Picture 10">
              <a:extLst>
                <a:ext uri="{FF2B5EF4-FFF2-40B4-BE49-F238E27FC236}">
                  <a16:creationId xmlns:a16="http://schemas.microsoft.com/office/drawing/2014/main" id="{89890F9C-A5DB-2646-9CEC-6E7CC4166302}"/>
                </a:ext>
              </a:extLst>
            </p:cNvPr>
            <p:cNvPicPr>
              <a:picLocks noChangeAspect="1"/>
            </p:cNvPicPr>
            <p:nvPr userDrawn="1"/>
          </p:nvPicPr>
          <p:blipFill>
            <a:blip r:embed="rId2"/>
            <a:stretch>
              <a:fillRect/>
            </a:stretch>
          </p:blipFill>
          <p:spPr>
            <a:xfrm>
              <a:off x="7392203" y="817927"/>
              <a:ext cx="1223319" cy="6040073"/>
            </a:xfrm>
            <a:prstGeom prst="rect">
              <a:avLst/>
            </a:prstGeom>
          </p:spPr>
        </p:pic>
        <p:pic>
          <p:nvPicPr>
            <p:cNvPr id="14" name="Picture 13">
              <a:extLst>
                <a:ext uri="{FF2B5EF4-FFF2-40B4-BE49-F238E27FC236}">
                  <a16:creationId xmlns:a16="http://schemas.microsoft.com/office/drawing/2014/main" id="{4366C9A7-ABE5-C347-93C3-1B296BA730AF}"/>
                </a:ext>
              </a:extLst>
            </p:cNvPr>
            <p:cNvPicPr>
              <a:picLocks noChangeAspect="1"/>
            </p:cNvPicPr>
            <p:nvPr userDrawn="1"/>
          </p:nvPicPr>
          <p:blipFill>
            <a:blip r:embed="rId3"/>
            <a:stretch>
              <a:fillRect/>
            </a:stretch>
          </p:blipFill>
          <p:spPr>
            <a:xfrm>
              <a:off x="0" y="817927"/>
              <a:ext cx="7924132" cy="6040073"/>
            </a:xfrm>
            <a:prstGeom prst="rect">
              <a:avLst/>
            </a:prstGeom>
          </p:spPr>
        </p:pic>
      </p:grpSp>
      <p:sp>
        <p:nvSpPr>
          <p:cNvPr id="15" name="Text Placeholder 13"/>
          <p:cNvSpPr>
            <a:spLocks noGrp="1"/>
          </p:cNvSpPr>
          <p:nvPr userDrawn="1">
            <p:ph type="body" sz="quarter" idx="10" hasCustomPrompt="1"/>
          </p:nvPr>
        </p:nvSpPr>
        <p:spPr>
          <a:xfrm>
            <a:off x="625472" y="1536659"/>
            <a:ext cx="5774267" cy="2020824"/>
          </a:xfrm>
        </p:spPr>
        <p:txBody>
          <a:bodyPr anchor="t">
            <a:noAutofit/>
          </a:bodyPr>
          <a:lstStyle>
            <a:lvl1pPr marL="0" indent="0">
              <a:buNone/>
              <a:defRPr sz="24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vl2pPr marL="257175" indent="0">
              <a:buNone/>
              <a:defRPr sz="2100">
                <a:latin typeface="Franklin Gothic Demi Cond" panose="020B0706030402020204" pitchFamily="34" charset="0"/>
              </a:defRPr>
            </a:lvl2pPr>
            <a:lvl3pPr marL="514350" indent="0">
              <a:buNone/>
              <a:defRPr sz="2100">
                <a:latin typeface="Franklin Gothic Demi Cond" panose="020B0706030402020204" pitchFamily="34" charset="0"/>
              </a:defRPr>
            </a:lvl3pPr>
            <a:lvl4pPr marL="771525" indent="0">
              <a:buNone/>
              <a:defRPr sz="2100">
                <a:latin typeface="Franklin Gothic Demi Cond" panose="020B0706030402020204" pitchFamily="34" charset="0"/>
              </a:defRPr>
            </a:lvl4pPr>
            <a:lvl5pPr marL="1028700" indent="0">
              <a:buNone/>
              <a:defRPr sz="21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userDrawn="1">
            <p:ph type="body" sz="quarter" idx="11" hasCustomPrompt="1"/>
          </p:nvPr>
        </p:nvSpPr>
        <p:spPr>
          <a:xfrm>
            <a:off x="625472" y="4757633"/>
            <a:ext cx="5774267" cy="948752"/>
          </a:xfrm>
        </p:spPr>
        <p:txBody>
          <a:bodyPr anchor="ctr">
            <a:noAutofit/>
          </a:bodyPr>
          <a:lstStyle>
            <a:lvl1pPr marL="0" indent="0">
              <a:lnSpc>
                <a:spcPct val="100000"/>
              </a:lnSpc>
              <a:spcBef>
                <a:spcPts val="0"/>
              </a:spcBef>
              <a:buNone/>
              <a:defRPr sz="18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userDrawn="1">
            <p:ph type="body" sz="quarter" idx="12" hasCustomPrompt="1"/>
          </p:nvPr>
        </p:nvSpPr>
        <p:spPr>
          <a:xfrm>
            <a:off x="625472" y="5706385"/>
            <a:ext cx="5774267" cy="488226"/>
          </a:xfrm>
        </p:spPr>
        <p:txBody>
          <a:bodyPr anchor="ctr">
            <a:noAutofit/>
          </a:bodyPr>
          <a:lstStyle>
            <a:lvl1pPr marL="0" indent="0">
              <a:buNone/>
              <a:defRPr sz="15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pic>
        <p:nvPicPr>
          <p:cNvPr id="3" name="Picture 2">
            <a:extLst>
              <a:ext uri="{FF2B5EF4-FFF2-40B4-BE49-F238E27FC236}">
                <a16:creationId xmlns:a16="http://schemas.microsoft.com/office/drawing/2014/main" id="{08C9684D-0917-1728-3DB5-7439936B54AA}"/>
              </a:ext>
            </a:extLst>
          </p:cNvPr>
          <p:cNvPicPr>
            <a:picLocks noChangeAspect="1"/>
          </p:cNvPicPr>
          <p:nvPr userDrawn="1"/>
        </p:nvPicPr>
        <p:blipFill>
          <a:blip r:embed="rId4" cstate="print">
            <a:extLst>
              <a:ext uri="{28A0092B-C50C-407E-A947-70E740481C1C}">
                <a14:useLocalDpi xmlns:a14="http://schemas.microsoft.com/office/drawing/2010/main" val="0"/>
              </a:ext>
            </a:extLst>
          </a:blip>
          <a:srcRect/>
          <a:stretch/>
        </p:blipFill>
        <p:spPr>
          <a:xfrm>
            <a:off x="7110311" y="4822613"/>
            <a:ext cx="1901552" cy="1842348"/>
          </a:xfrm>
          <a:prstGeom prst="rect">
            <a:avLst/>
          </a:prstGeom>
        </p:spPr>
      </p:pic>
    </p:spTree>
    <p:extLst>
      <p:ext uri="{BB962C8B-B14F-4D97-AF65-F5344CB8AC3E}">
        <p14:creationId xmlns:p14="http://schemas.microsoft.com/office/powerpoint/2010/main" val="10809401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Slide - Black Seal">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D415E447-67CB-38F0-7F39-21009ED2BF7B}"/>
              </a:ext>
            </a:extLst>
          </p:cNvPr>
          <p:cNvGrpSpPr/>
          <p:nvPr userDrawn="1"/>
        </p:nvGrpSpPr>
        <p:grpSpPr>
          <a:xfrm>
            <a:off x="1" y="0"/>
            <a:ext cx="8615522" cy="6858000"/>
            <a:chOff x="0" y="817927"/>
            <a:chExt cx="8615522" cy="6040073"/>
          </a:xfrm>
        </p:grpSpPr>
        <p:pic>
          <p:nvPicPr>
            <p:cNvPr id="11" name="Picture 10">
              <a:extLst>
                <a:ext uri="{FF2B5EF4-FFF2-40B4-BE49-F238E27FC236}">
                  <a16:creationId xmlns:a16="http://schemas.microsoft.com/office/drawing/2014/main" id="{F731FD75-6796-2534-1AB6-2922C3F0A7DE}"/>
                </a:ext>
              </a:extLst>
            </p:cNvPr>
            <p:cNvPicPr>
              <a:picLocks noChangeAspect="1"/>
            </p:cNvPicPr>
            <p:nvPr userDrawn="1"/>
          </p:nvPicPr>
          <p:blipFill>
            <a:blip r:embed="rId2"/>
            <a:stretch>
              <a:fillRect/>
            </a:stretch>
          </p:blipFill>
          <p:spPr>
            <a:xfrm>
              <a:off x="7392203" y="817927"/>
              <a:ext cx="1223319" cy="6040073"/>
            </a:xfrm>
            <a:prstGeom prst="rect">
              <a:avLst/>
            </a:prstGeom>
          </p:spPr>
        </p:pic>
        <p:pic>
          <p:nvPicPr>
            <p:cNvPr id="13" name="Picture 12">
              <a:extLst>
                <a:ext uri="{FF2B5EF4-FFF2-40B4-BE49-F238E27FC236}">
                  <a16:creationId xmlns:a16="http://schemas.microsoft.com/office/drawing/2014/main" id="{1845B209-2A84-9255-E14A-7DAE28C35D18}"/>
                </a:ext>
              </a:extLst>
            </p:cNvPr>
            <p:cNvPicPr>
              <a:picLocks noChangeAspect="1"/>
            </p:cNvPicPr>
            <p:nvPr userDrawn="1"/>
          </p:nvPicPr>
          <p:blipFill>
            <a:blip r:embed="rId3"/>
            <a:stretch>
              <a:fillRect/>
            </a:stretch>
          </p:blipFill>
          <p:spPr>
            <a:xfrm>
              <a:off x="0" y="817927"/>
              <a:ext cx="7924132" cy="6040073"/>
            </a:xfrm>
            <a:prstGeom prst="rect">
              <a:avLst/>
            </a:prstGeom>
          </p:spPr>
        </p:pic>
      </p:grpSp>
      <p:sp>
        <p:nvSpPr>
          <p:cNvPr id="15" name="Text Placeholder 13"/>
          <p:cNvSpPr>
            <a:spLocks noGrp="1"/>
          </p:cNvSpPr>
          <p:nvPr userDrawn="1">
            <p:ph type="body" sz="quarter" idx="10" hasCustomPrompt="1"/>
          </p:nvPr>
        </p:nvSpPr>
        <p:spPr>
          <a:xfrm>
            <a:off x="625472" y="1508084"/>
            <a:ext cx="5774267" cy="2020824"/>
          </a:xfrm>
        </p:spPr>
        <p:txBody>
          <a:bodyPr anchor="t">
            <a:noAutofit/>
          </a:bodyPr>
          <a:lstStyle>
            <a:lvl1pPr marL="0" indent="0">
              <a:buNone/>
              <a:defRPr sz="24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vl2pPr marL="257175" indent="0">
              <a:buNone/>
              <a:defRPr sz="2100">
                <a:latin typeface="Franklin Gothic Demi Cond" panose="020B0706030402020204" pitchFamily="34" charset="0"/>
              </a:defRPr>
            </a:lvl2pPr>
            <a:lvl3pPr marL="514350" indent="0">
              <a:buNone/>
              <a:defRPr sz="2100">
                <a:latin typeface="Franklin Gothic Demi Cond" panose="020B0706030402020204" pitchFamily="34" charset="0"/>
              </a:defRPr>
            </a:lvl3pPr>
            <a:lvl4pPr marL="771525" indent="0">
              <a:buNone/>
              <a:defRPr sz="2100">
                <a:latin typeface="Franklin Gothic Demi Cond" panose="020B0706030402020204" pitchFamily="34" charset="0"/>
              </a:defRPr>
            </a:lvl4pPr>
            <a:lvl5pPr marL="1028700" indent="0">
              <a:buNone/>
              <a:defRPr sz="21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userDrawn="1">
            <p:ph type="body" sz="quarter" idx="11" hasCustomPrompt="1"/>
          </p:nvPr>
        </p:nvSpPr>
        <p:spPr>
          <a:xfrm>
            <a:off x="625472" y="4757633"/>
            <a:ext cx="5774267" cy="948752"/>
          </a:xfrm>
        </p:spPr>
        <p:txBody>
          <a:bodyPr anchor="ctr">
            <a:noAutofit/>
          </a:bodyPr>
          <a:lstStyle>
            <a:lvl1pPr marL="0" indent="0">
              <a:lnSpc>
                <a:spcPct val="100000"/>
              </a:lnSpc>
              <a:spcBef>
                <a:spcPts val="0"/>
              </a:spcBef>
              <a:buNone/>
              <a:defRPr sz="18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userDrawn="1">
            <p:ph type="body" sz="quarter" idx="12" hasCustomPrompt="1"/>
          </p:nvPr>
        </p:nvSpPr>
        <p:spPr>
          <a:xfrm>
            <a:off x="625472" y="5706385"/>
            <a:ext cx="5774267" cy="488226"/>
          </a:xfrm>
        </p:spPr>
        <p:txBody>
          <a:bodyPr anchor="ctr">
            <a:noAutofit/>
          </a:bodyPr>
          <a:lstStyle>
            <a:lvl1pPr marL="0" indent="0">
              <a:buNone/>
              <a:defRPr sz="15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4" name="TextBox 3"/>
          <p:cNvSpPr txBox="1"/>
          <p:nvPr userDrawn="1"/>
        </p:nvSpPr>
        <p:spPr>
          <a:xfrm>
            <a:off x="625472" y="490279"/>
            <a:ext cx="5837764" cy="300082"/>
          </a:xfrm>
          <a:prstGeom prst="rect">
            <a:avLst/>
          </a:prstGeom>
          <a:noFill/>
        </p:spPr>
        <p:txBody>
          <a:bodyPr wrap="square" rtlCol="0">
            <a:spAutoFit/>
          </a:bodyPr>
          <a:lstStyle/>
          <a:p>
            <a:pPr lvl="0"/>
            <a:r>
              <a:rPr lang="en-US" sz="1350" b="0" i="0" dirty="0">
                <a:solidFill>
                  <a:schemeClr val="bg1"/>
                </a:solidFill>
                <a:latin typeface="Arial" panose="020B0604020202020204" pitchFamily="34" charset="0"/>
                <a:ea typeface="Gotham Book" charset="0"/>
                <a:cs typeface="Arial" panose="020B0604020202020204" pitchFamily="34" charset="0"/>
              </a:rPr>
              <a:t>NC DEPARTMENT OF HEALTH AND HUMAN SERVICES</a:t>
            </a:r>
          </a:p>
        </p:txBody>
      </p:sp>
      <p:pic>
        <p:nvPicPr>
          <p:cNvPr id="2" name="Picture 1">
            <a:extLst>
              <a:ext uri="{FF2B5EF4-FFF2-40B4-BE49-F238E27FC236}">
                <a16:creationId xmlns:a16="http://schemas.microsoft.com/office/drawing/2014/main" id="{0A312150-D23A-A682-527E-C0DD54FFDE58}"/>
              </a:ext>
            </a:extLst>
          </p:cNvPr>
          <p:cNvPicPr>
            <a:picLocks noChangeAspect="1"/>
          </p:cNvPicPr>
          <p:nvPr userDrawn="1"/>
        </p:nvPicPr>
        <p:blipFill>
          <a:blip r:embed="rId4" cstate="print">
            <a:extLst>
              <a:ext uri="{28A0092B-C50C-407E-A947-70E740481C1C}">
                <a14:useLocalDpi xmlns:a14="http://schemas.microsoft.com/office/drawing/2010/main" val="0"/>
              </a:ext>
            </a:extLst>
          </a:blip>
          <a:srcRect/>
          <a:stretch/>
        </p:blipFill>
        <p:spPr>
          <a:xfrm>
            <a:off x="7110311" y="4822613"/>
            <a:ext cx="1901552" cy="1842348"/>
          </a:xfrm>
          <a:prstGeom prst="rect">
            <a:avLst/>
          </a:prstGeom>
        </p:spPr>
      </p:pic>
    </p:spTree>
    <p:extLst>
      <p:ext uri="{BB962C8B-B14F-4D97-AF65-F5344CB8AC3E}">
        <p14:creationId xmlns:p14="http://schemas.microsoft.com/office/powerpoint/2010/main" val="5404573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Bullet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302150" y="1913839"/>
            <a:ext cx="8563554" cy="4142629"/>
          </a:xfrm>
        </p:spPr>
        <p:txBody>
          <a:bodyPr>
            <a:noAutofit/>
          </a:bodyPr>
          <a:lstStyle>
            <a:lvl1pPr marL="171450" indent="-171450">
              <a:lnSpc>
                <a:spcPct val="100000"/>
              </a:lnSpc>
              <a:spcBef>
                <a:spcPts val="900"/>
              </a:spcBef>
              <a:defRPr sz="2100" b="1" i="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solidFill>
                  <a:srgbClr val="003B70"/>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302150" y="6155643"/>
            <a:ext cx="8073990" cy="330200"/>
          </a:xfrm>
        </p:spPr>
        <p:txBody>
          <a:bodyPr anchor="b">
            <a:noAutofit/>
          </a:bodyPr>
          <a:lstStyle>
            <a:lvl1pPr marL="0" indent="0">
              <a:lnSpc>
                <a:spcPct val="100000"/>
              </a:lnSpc>
              <a:spcBef>
                <a:spcPts val="0"/>
              </a:spcBef>
              <a:buNone/>
              <a:defRPr sz="900" b="0" i="1" baseline="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22" name="Slide Number Placeholder 21"/>
          <p:cNvSpPr>
            <a:spLocks noGrp="1"/>
          </p:cNvSpPr>
          <p:nvPr>
            <p:ph type="sldNum" sz="quarter" idx="14"/>
          </p:nvPr>
        </p:nvSpPr>
        <p:spPr>
          <a:xfrm>
            <a:off x="8305801" y="6603788"/>
            <a:ext cx="564098" cy="284692"/>
          </a:xfrm>
          <a:prstGeom prst="rect">
            <a:avLst/>
          </a:prstGeom>
        </p:spPr>
        <p:txBody>
          <a:bodyPr/>
          <a:lstStyle>
            <a:lvl1pPr algn="r">
              <a:defRPr sz="675" b="1" i="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fld id="{11F27F3A-B3E9-41ED-AF8F-A365F10BB65F}" type="slidenum">
              <a:rPr lang="en-US" smtClean="0"/>
              <a:pPr/>
              <a:t>‹#›</a:t>
            </a:fld>
            <a:endParaRPr lang="en-US" dirty="0"/>
          </a:p>
        </p:txBody>
      </p:sp>
      <p:sp>
        <p:nvSpPr>
          <p:cNvPr id="23" name="Title 1"/>
          <p:cNvSpPr>
            <a:spLocks noGrp="1"/>
          </p:cNvSpPr>
          <p:nvPr>
            <p:ph type="title" hasCustomPrompt="1"/>
          </p:nvPr>
        </p:nvSpPr>
        <p:spPr>
          <a:xfrm>
            <a:off x="302150" y="1273757"/>
            <a:ext cx="8563554" cy="548640"/>
          </a:xfrm>
        </p:spPr>
        <p:txBody>
          <a:bodyPr anchor="t">
            <a:noAutofit/>
          </a:bodyPr>
          <a:lstStyle>
            <a:lvl1pPr algn="l">
              <a:defRPr sz="2400" b="1" i="0" baseline="0">
                <a:solidFill>
                  <a:srgbClr val="5C93D5"/>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pic>
        <p:nvPicPr>
          <p:cNvPr id="3" name="Picture 2">
            <a:extLst>
              <a:ext uri="{FF2B5EF4-FFF2-40B4-BE49-F238E27FC236}">
                <a16:creationId xmlns:a16="http://schemas.microsoft.com/office/drawing/2014/main" id="{6DF221BC-4C4B-F888-1C4B-FDB6CC66828D}"/>
              </a:ext>
            </a:extLst>
          </p:cNvPr>
          <p:cNvPicPr>
            <a:picLocks noChangeAspect="1"/>
          </p:cNvPicPr>
          <p:nvPr userDrawn="1"/>
        </p:nvPicPr>
        <p:blipFill rotWithShape="1">
          <a:blip r:embed="rId2"/>
          <a:srcRect t="26307"/>
          <a:stretch/>
        </p:blipFill>
        <p:spPr>
          <a:xfrm>
            <a:off x="0" y="0"/>
            <a:ext cx="9144000" cy="1119096"/>
          </a:xfrm>
          <a:prstGeom prst="rect">
            <a:avLst/>
          </a:prstGeom>
        </p:spPr>
      </p:pic>
      <p:sp>
        <p:nvSpPr>
          <p:cNvPr id="2" name="Text Placeholder 8">
            <a:extLst>
              <a:ext uri="{FF2B5EF4-FFF2-40B4-BE49-F238E27FC236}">
                <a16:creationId xmlns:a16="http://schemas.microsoft.com/office/drawing/2014/main" id="{79F43FCD-9DC9-3ECD-C557-3532E06B8DC6}"/>
              </a:ext>
            </a:extLst>
          </p:cNvPr>
          <p:cNvSpPr txBox="1">
            <a:spLocks/>
          </p:cNvSpPr>
          <p:nvPr userDrawn="1"/>
        </p:nvSpPr>
        <p:spPr>
          <a:xfrm>
            <a:off x="293209" y="6603332"/>
            <a:ext cx="7994651"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Division of Public Health | Unintentional Child Drowning</a:t>
            </a:r>
          </a:p>
        </p:txBody>
      </p:sp>
    </p:spTree>
    <p:extLst>
      <p:ext uri="{BB962C8B-B14F-4D97-AF65-F5344CB8AC3E}">
        <p14:creationId xmlns:p14="http://schemas.microsoft.com/office/powerpoint/2010/main" val="2555882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_Bullet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1327868" y="1097280"/>
            <a:ext cx="7537836" cy="4937760"/>
          </a:xfrm>
        </p:spPr>
        <p:txBody>
          <a:bodyPr>
            <a:noAutofit/>
          </a:bodyPr>
          <a:lstStyle>
            <a:lvl1pPr marL="171450" indent="-171450">
              <a:lnSpc>
                <a:spcPct val="100000"/>
              </a:lnSpc>
              <a:spcBef>
                <a:spcPts val="900"/>
              </a:spcBef>
              <a:defRPr sz="2100" b="1" i="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solidFill>
                  <a:srgbClr val="003B70"/>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1327869" y="6155643"/>
            <a:ext cx="7106911" cy="330200"/>
          </a:xfrm>
        </p:spPr>
        <p:txBody>
          <a:bodyPr anchor="b">
            <a:noAutofit/>
          </a:bodyPr>
          <a:lstStyle>
            <a:lvl1pPr marL="0" indent="0">
              <a:lnSpc>
                <a:spcPct val="100000"/>
              </a:lnSpc>
              <a:spcBef>
                <a:spcPts val="0"/>
              </a:spcBef>
              <a:buNone/>
              <a:defRPr sz="900" b="0" i="1" baseline="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22" name="Slide Number Placeholder 21"/>
          <p:cNvSpPr>
            <a:spLocks noGrp="1"/>
          </p:cNvSpPr>
          <p:nvPr>
            <p:ph type="sldNum" sz="quarter" idx="14"/>
          </p:nvPr>
        </p:nvSpPr>
        <p:spPr>
          <a:xfrm>
            <a:off x="8305801" y="6603788"/>
            <a:ext cx="564098" cy="284692"/>
          </a:xfrm>
          <a:prstGeom prst="rect">
            <a:avLst/>
          </a:prstGeom>
        </p:spPr>
        <p:txBody>
          <a:bodyPr/>
          <a:lstStyle>
            <a:lvl1pPr algn="r">
              <a:defRPr sz="675" b="1" i="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fld id="{11F27F3A-B3E9-41ED-AF8F-A365F10BB65F}" type="slidenum">
              <a:rPr lang="en-US" smtClean="0"/>
              <a:pPr/>
              <a:t>‹#›</a:t>
            </a:fld>
            <a:endParaRPr lang="en-US" dirty="0"/>
          </a:p>
        </p:txBody>
      </p:sp>
      <p:sp>
        <p:nvSpPr>
          <p:cNvPr id="23" name="Title 1"/>
          <p:cNvSpPr>
            <a:spLocks noGrp="1"/>
          </p:cNvSpPr>
          <p:nvPr>
            <p:ph type="title" hasCustomPrompt="1"/>
          </p:nvPr>
        </p:nvSpPr>
        <p:spPr>
          <a:xfrm>
            <a:off x="1327869" y="457200"/>
            <a:ext cx="7537836" cy="548640"/>
          </a:xfrm>
        </p:spPr>
        <p:txBody>
          <a:bodyPr anchor="t">
            <a:noAutofit/>
          </a:bodyPr>
          <a:lstStyle>
            <a:lvl1pPr algn="l">
              <a:defRPr sz="2400" b="1" i="0" baseline="0">
                <a:solidFill>
                  <a:srgbClr val="5C93D5"/>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pic>
        <p:nvPicPr>
          <p:cNvPr id="6" name="Picture 5">
            <a:extLst>
              <a:ext uri="{FF2B5EF4-FFF2-40B4-BE49-F238E27FC236}">
                <a16:creationId xmlns:a16="http://schemas.microsoft.com/office/drawing/2014/main" id="{6EF3BE3B-675C-6430-630F-9168279D8447}"/>
              </a:ext>
            </a:extLst>
          </p:cNvPr>
          <p:cNvPicPr>
            <a:picLocks noChangeAspect="1"/>
          </p:cNvPicPr>
          <p:nvPr userDrawn="1"/>
        </p:nvPicPr>
        <p:blipFill rotWithShape="1">
          <a:blip r:embed="rId2"/>
          <a:srcRect l="13568"/>
          <a:stretch/>
        </p:blipFill>
        <p:spPr>
          <a:xfrm>
            <a:off x="0" y="0"/>
            <a:ext cx="1223320" cy="6858000"/>
          </a:xfrm>
          <a:prstGeom prst="rect">
            <a:avLst/>
          </a:prstGeom>
        </p:spPr>
      </p:pic>
      <p:sp>
        <p:nvSpPr>
          <p:cNvPr id="2" name="Text Placeholder 8">
            <a:extLst>
              <a:ext uri="{FF2B5EF4-FFF2-40B4-BE49-F238E27FC236}">
                <a16:creationId xmlns:a16="http://schemas.microsoft.com/office/drawing/2014/main" id="{E1DEDAB2-C669-59D0-B536-55A705B1C32D}"/>
              </a:ext>
            </a:extLst>
          </p:cNvPr>
          <p:cNvSpPr txBox="1">
            <a:spLocks/>
          </p:cNvSpPr>
          <p:nvPr userDrawn="1"/>
        </p:nvSpPr>
        <p:spPr>
          <a:xfrm>
            <a:off x="1327868" y="6603332"/>
            <a:ext cx="7994651"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Division of Public Health | Unintentional Child Drowning</a:t>
            </a:r>
          </a:p>
        </p:txBody>
      </p:sp>
    </p:spTree>
    <p:extLst>
      <p:ext uri="{BB962C8B-B14F-4D97-AF65-F5344CB8AC3E}">
        <p14:creationId xmlns:p14="http://schemas.microsoft.com/office/powerpoint/2010/main" val="342266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ullet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4960917" y="1097280"/>
            <a:ext cx="3904787" cy="4937760"/>
          </a:xfrm>
        </p:spPr>
        <p:txBody>
          <a:bodyPr>
            <a:noAutofit/>
          </a:bodyPr>
          <a:lstStyle>
            <a:lvl1pPr marL="171450" indent="-171450">
              <a:lnSpc>
                <a:spcPct val="100000"/>
              </a:lnSpc>
              <a:spcBef>
                <a:spcPts val="900"/>
              </a:spcBef>
              <a:defRPr sz="2100" b="1" i="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solidFill>
                  <a:srgbClr val="003B70"/>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4753223" y="6155643"/>
            <a:ext cx="3681557" cy="330200"/>
          </a:xfrm>
        </p:spPr>
        <p:txBody>
          <a:bodyPr anchor="b">
            <a:noAutofit/>
          </a:bodyPr>
          <a:lstStyle>
            <a:lvl1pPr marL="0" indent="0">
              <a:lnSpc>
                <a:spcPct val="100000"/>
              </a:lnSpc>
              <a:spcBef>
                <a:spcPts val="0"/>
              </a:spcBef>
              <a:buNone/>
              <a:defRPr sz="900" b="0" i="1" baseline="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22" name="Slide Number Placeholder 21"/>
          <p:cNvSpPr>
            <a:spLocks noGrp="1"/>
          </p:cNvSpPr>
          <p:nvPr>
            <p:ph type="sldNum" sz="quarter" idx="14"/>
          </p:nvPr>
        </p:nvSpPr>
        <p:spPr>
          <a:xfrm>
            <a:off x="8305801" y="6603788"/>
            <a:ext cx="564098" cy="284692"/>
          </a:xfrm>
          <a:prstGeom prst="rect">
            <a:avLst/>
          </a:prstGeom>
        </p:spPr>
        <p:txBody>
          <a:bodyPr/>
          <a:lstStyle>
            <a:lvl1pPr algn="r">
              <a:defRPr sz="675" b="1" i="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fld id="{11F27F3A-B3E9-41ED-AF8F-A365F10BB65F}" type="slidenum">
              <a:rPr lang="en-US" smtClean="0"/>
              <a:pPr/>
              <a:t>‹#›</a:t>
            </a:fld>
            <a:endParaRPr lang="en-US" dirty="0"/>
          </a:p>
        </p:txBody>
      </p:sp>
      <p:sp>
        <p:nvSpPr>
          <p:cNvPr id="23" name="Title 1"/>
          <p:cNvSpPr>
            <a:spLocks noGrp="1"/>
          </p:cNvSpPr>
          <p:nvPr>
            <p:ph type="title" hasCustomPrompt="1"/>
          </p:nvPr>
        </p:nvSpPr>
        <p:spPr>
          <a:xfrm>
            <a:off x="4960918" y="457200"/>
            <a:ext cx="3904787" cy="548640"/>
          </a:xfrm>
        </p:spPr>
        <p:txBody>
          <a:bodyPr anchor="t">
            <a:noAutofit/>
          </a:bodyPr>
          <a:lstStyle>
            <a:lvl1pPr algn="l">
              <a:defRPr sz="2400" b="1" i="0" baseline="0">
                <a:solidFill>
                  <a:srgbClr val="5C93D5"/>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pic>
        <p:nvPicPr>
          <p:cNvPr id="6" name="Picture 5">
            <a:extLst>
              <a:ext uri="{FF2B5EF4-FFF2-40B4-BE49-F238E27FC236}">
                <a16:creationId xmlns:a16="http://schemas.microsoft.com/office/drawing/2014/main" id="{6EF3BE3B-675C-6430-630F-9168279D8447}"/>
              </a:ext>
            </a:extLst>
          </p:cNvPr>
          <p:cNvPicPr>
            <a:picLocks noChangeAspect="1"/>
          </p:cNvPicPr>
          <p:nvPr userDrawn="1"/>
        </p:nvPicPr>
        <p:blipFill rotWithShape="1">
          <a:blip r:embed="rId2"/>
          <a:srcRect l="13568"/>
          <a:stretch/>
        </p:blipFill>
        <p:spPr>
          <a:xfrm>
            <a:off x="3464626" y="0"/>
            <a:ext cx="1223320" cy="6858000"/>
          </a:xfrm>
          <a:prstGeom prst="rect">
            <a:avLst/>
          </a:prstGeom>
        </p:spPr>
      </p:pic>
      <p:pic>
        <p:nvPicPr>
          <p:cNvPr id="2" name="Picture 1">
            <a:extLst>
              <a:ext uri="{FF2B5EF4-FFF2-40B4-BE49-F238E27FC236}">
                <a16:creationId xmlns:a16="http://schemas.microsoft.com/office/drawing/2014/main" id="{A8EFE423-D4C2-6B61-BA63-2EB1983062DB}"/>
              </a:ext>
            </a:extLst>
          </p:cNvPr>
          <p:cNvPicPr>
            <a:picLocks noChangeAspect="1"/>
          </p:cNvPicPr>
          <p:nvPr userDrawn="1"/>
        </p:nvPicPr>
        <p:blipFill rotWithShape="1">
          <a:blip r:embed="rId2"/>
          <a:srcRect l="13568" r="49989"/>
          <a:stretch/>
        </p:blipFill>
        <p:spPr>
          <a:xfrm rot="10800000">
            <a:off x="0" y="0"/>
            <a:ext cx="3464626" cy="6858000"/>
          </a:xfrm>
          <a:prstGeom prst="rect">
            <a:avLst/>
          </a:prstGeom>
        </p:spPr>
      </p:pic>
      <p:sp>
        <p:nvSpPr>
          <p:cNvPr id="3" name="Text Placeholder 3">
            <a:extLst>
              <a:ext uri="{FF2B5EF4-FFF2-40B4-BE49-F238E27FC236}">
                <a16:creationId xmlns:a16="http://schemas.microsoft.com/office/drawing/2014/main" id="{6C72F141-0BC1-B771-D9EC-0F58A0971F0A}"/>
              </a:ext>
            </a:extLst>
          </p:cNvPr>
          <p:cNvSpPr>
            <a:spLocks noGrp="1"/>
          </p:cNvSpPr>
          <p:nvPr>
            <p:ph type="body" sz="quarter" idx="15" hasCustomPrompt="1"/>
          </p:nvPr>
        </p:nvSpPr>
        <p:spPr>
          <a:xfrm>
            <a:off x="320634" y="1097280"/>
            <a:ext cx="3464628" cy="4937760"/>
          </a:xfrm>
        </p:spPr>
        <p:txBody>
          <a:bodyPr>
            <a:noAutofit/>
          </a:bodyPr>
          <a:lstStyle>
            <a:lvl1pPr marL="171450" indent="-171450">
              <a:lnSpc>
                <a:spcPct val="100000"/>
              </a:lnSpc>
              <a:spcBef>
                <a:spcPts val="900"/>
              </a:spcBef>
              <a:defRPr sz="2100" b="1" i="0">
                <a:solidFill>
                  <a:schemeClr val="bg1"/>
                </a:solidFill>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solidFill>
                  <a:schemeClr val="bg1"/>
                </a:solidFill>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solidFill>
                  <a:schemeClr val="bg1"/>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10" name="Text Placeholder 9">
            <a:extLst>
              <a:ext uri="{FF2B5EF4-FFF2-40B4-BE49-F238E27FC236}">
                <a16:creationId xmlns:a16="http://schemas.microsoft.com/office/drawing/2014/main" id="{05B43131-B470-DCC0-7691-B817E8C45E71}"/>
              </a:ext>
            </a:extLst>
          </p:cNvPr>
          <p:cNvSpPr>
            <a:spLocks noGrp="1"/>
          </p:cNvSpPr>
          <p:nvPr>
            <p:ph type="body" sz="quarter" idx="16" hasCustomPrompt="1"/>
          </p:nvPr>
        </p:nvSpPr>
        <p:spPr>
          <a:xfrm>
            <a:off x="320675" y="457200"/>
            <a:ext cx="3463925" cy="549275"/>
          </a:xfrm>
        </p:spPr>
        <p:txBody>
          <a:bodyPr/>
          <a:lstStyle>
            <a:lvl1pPr marL="0" indent="0">
              <a:buNone/>
              <a:defRPr>
                <a:solidFill>
                  <a:schemeClr val="bg1"/>
                </a:solidFill>
              </a:defRPr>
            </a:lvl1pPr>
          </a:lstStyle>
          <a:p>
            <a:r>
              <a:rPr lang="en-US" sz="2000" dirty="0"/>
              <a:t>Click to add text</a:t>
            </a:r>
          </a:p>
        </p:txBody>
      </p:sp>
      <p:sp>
        <p:nvSpPr>
          <p:cNvPr id="7" name="Text Placeholder 8">
            <a:extLst>
              <a:ext uri="{FF2B5EF4-FFF2-40B4-BE49-F238E27FC236}">
                <a16:creationId xmlns:a16="http://schemas.microsoft.com/office/drawing/2014/main" id="{BE3D3590-51D3-F69F-8AEF-3095644D13E7}"/>
              </a:ext>
            </a:extLst>
          </p:cNvPr>
          <p:cNvSpPr txBox="1">
            <a:spLocks/>
          </p:cNvSpPr>
          <p:nvPr userDrawn="1"/>
        </p:nvSpPr>
        <p:spPr>
          <a:xfrm>
            <a:off x="4753223" y="6603332"/>
            <a:ext cx="3802302"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Division of Public Health | Unintentional Child Drowning</a:t>
            </a:r>
          </a:p>
        </p:txBody>
      </p:sp>
    </p:spTree>
    <p:extLst>
      <p:ext uri="{BB962C8B-B14F-4D97-AF65-F5344CB8AC3E}">
        <p14:creationId xmlns:p14="http://schemas.microsoft.com/office/powerpoint/2010/main" val="27048593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8_Bullets">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8EFE423-D4C2-6B61-BA63-2EB1983062DB}"/>
              </a:ext>
            </a:extLst>
          </p:cNvPr>
          <p:cNvPicPr>
            <a:picLocks noChangeAspect="1"/>
          </p:cNvPicPr>
          <p:nvPr userDrawn="1"/>
        </p:nvPicPr>
        <p:blipFill rotWithShape="1">
          <a:blip r:embed="rId2"/>
          <a:srcRect l="13568" r="49989"/>
          <a:stretch/>
        </p:blipFill>
        <p:spPr>
          <a:xfrm rot="10800000">
            <a:off x="-1" y="0"/>
            <a:ext cx="3152900" cy="6858000"/>
          </a:xfrm>
          <a:prstGeom prst="rect">
            <a:avLst/>
          </a:prstGeom>
        </p:spPr>
      </p:pic>
      <p:sp>
        <p:nvSpPr>
          <p:cNvPr id="4" name="Text Placeholder 3"/>
          <p:cNvSpPr>
            <a:spLocks noGrp="1"/>
          </p:cNvSpPr>
          <p:nvPr>
            <p:ph type="body" sz="quarter" idx="10" hasCustomPrompt="1"/>
          </p:nvPr>
        </p:nvSpPr>
        <p:spPr>
          <a:xfrm>
            <a:off x="320634" y="1097280"/>
            <a:ext cx="2413661" cy="4937760"/>
          </a:xfrm>
        </p:spPr>
        <p:txBody>
          <a:bodyPr>
            <a:noAutofit/>
          </a:bodyPr>
          <a:lstStyle>
            <a:lvl1pPr marL="171450" indent="-171450">
              <a:lnSpc>
                <a:spcPct val="100000"/>
              </a:lnSpc>
              <a:spcBef>
                <a:spcPts val="900"/>
              </a:spcBef>
              <a:defRPr sz="2100" b="1" i="0">
                <a:solidFill>
                  <a:schemeClr val="bg1"/>
                </a:solidFill>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solidFill>
                  <a:schemeClr val="bg1"/>
                </a:solidFill>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solidFill>
                  <a:schemeClr val="bg1"/>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22" name="Slide Number Placeholder 21"/>
          <p:cNvSpPr>
            <a:spLocks noGrp="1"/>
          </p:cNvSpPr>
          <p:nvPr>
            <p:ph type="sldNum" sz="quarter" idx="14"/>
          </p:nvPr>
        </p:nvSpPr>
        <p:spPr>
          <a:xfrm>
            <a:off x="8305801" y="6603788"/>
            <a:ext cx="564098" cy="284692"/>
          </a:xfrm>
          <a:prstGeom prst="rect">
            <a:avLst/>
          </a:prstGeom>
        </p:spPr>
        <p:txBody>
          <a:bodyPr/>
          <a:lstStyle>
            <a:lvl1pPr algn="r">
              <a:defRPr sz="675" b="1" i="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fld id="{11F27F3A-B3E9-41ED-AF8F-A365F10BB65F}" type="slidenum">
              <a:rPr lang="en-US" smtClean="0"/>
              <a:pPr/>
              <a:t>‹#›</a:t>
            </a:fld>
            <a:endParaRPr lang="en-US" dirty="0"/>
          </a:p>
        </p:txBody>
      </p:sp>
      <p:pic>
        <p:nvPicPr>
          <p:cNvPr id="6" name="Picture 5">
            <a:extLst>
              <a:ext uri="{FF2B5EF4-FFF2-40B4-BE49-F238E27FC236}">
                <a16:creationId xmlns:a16="http://schemas.microsoft.com/office/drawing/2014/main" id="{6EF3BE3B-675C-6430-630F-9168279D8447}"/>
              </a:ext>
            </a:extLst>
          </p:cNvPr>
          <p:cNvPicPr>
            <a:picLocks noChangeAspect="1"/>
          </p:cNvPicPr>
          <p:nvPr userDrawn="1"/>
        </p:nvPicPr>
        <p:blipFill rotWithShape="1">
          <a:blip r:embed="rId2"/>
          <a:srcRect l="13568"/>
          <a:stretch/>
        </p:blipFill>
        <p:spPr>
          <a:xfrm>
            <a:off x="2369128" y="0"/>
            <a:ext cx="1223320" cy="6858000"/>
          </a:xfrm>
          <a:prstGeom prst="rect">
            <a:avLst/>
          </a:prstGeom>
        </p:spPr>
      </p:pic>
      <p:sp>
        <p:nvSpPr>
          <p:cNvPr id="23" name="Title 1"/>
          <p:cNvSpPr>
            <a:spLocks noGrp="1"/>
          </p:cNvSpPr>
          <p:nvPr>
            <p:ph type="title" hasCustomPrompt="1"/>
          </p:nvPr>
        </p:nvSpPr>
        <p:spPr>
          <a:xfrm>
            <a:off x="320635" y="457200"/>
            <a:ext cx="2591789" cy="548640"/>
          </a:xfrm>
        </p:spPr>
        <p:txBody>
          <a:bodyPr anchor="t">
            <a:noAutofit/>
          </a:bodyPr>
          <a:lstStyle>
            <a:lvl1pPr algn="l">
              <a:defRPr sz="24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3" name="Text Placeholder 3">
            <a:extLst>
              <a:ext uri="{FF2B5EF4-FFF2-40B4-BE49-F238E27FC236}">
                <a16:creationId xmlns:a16="http://schemas.microsoft.com/office/drawing/2014/main" id="{EB6DBAB4-676D-52D0-B288-5A4126010F42}"/>
              </a:ext>
            </a:extLst>
          </p:cNvPr>
          <p:cNvSpPr>
            <a:spLocks noGrp="1"/>
          </p:cNvSpPr>
          <p:nvPr>
            <p:ph type="body" sz="quarter" idx="15" hasCustomPrompt="1"/>
          </p:nvPr>
        </p:nvSpPr>
        <p:spPr>
          <a:xfrm>
            <a:off x="3867151" y="1097280"/>
            <a:ext cx="4998554" cy="4937760"/>
          </a:xfrm>
        </p:spPr>
        <p:txBody>
          <a:bodyPr>
            <a:noAutofit/>
          </a:bodyPr>
          <a:lstStyle>
            <a:lvl1pPr marL="171450" indent="-171450">
              <a:lnSpc>
                <a:spcPct val="100000"/>
              </a:lnSpc>
              <a:spcBef>
                <a:spcPts val="900"/>
              </a:spcBef>
              <a:defRPr sz="2100" b="1" i="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solidFill>
                  <a:srgbClr val="003B70"/>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9" name="Text Placeholder 8">
            <a:extLst>
              <a:ext uri="{FF2B5EF4-FFF2-40B4-BE49-F238E27FC236}">
                <a16:creationId xmlns:a16="http://schemas.microsoft.com/office/drawing/2014/main" id="{09F63C85-42E5-E3EC-9C26-982E8B3D1BE1}"/>
              </a:ext>
            </a:extLst>
          </p:cNvPr>
          <p:cNvSpPr>
            <a:spLocks noGrp="1"/>
          </p:cNvSpPr>
          <p:nvPr>
            <p:ph type="body" sz="quarter" idx="16" hasCustomPrompt="1"/>
          </p:nvPr>
        </p:nvSpPr>
        <p:spPr>
          <a:xfrm>
            <a:off x="3867150" y="337503"/>
            <a:ext cx="4999038" cy="668337"/>
          </a:xfrm>
        </p:spPr>
        <p:txBody>
          <a:bodyPr/>
          <a:lstStyle>
            <a:lvl1pPr marL="0" indent="0">
              <a:buNone/>
              <a:defRPr sz="2400">
                <a:solidFill>
                  <a:srgbClr val="5C93D5"/>
                </a:solidFill>
              </a:defRPr>
            </a:lvl1pPr>
          </a:lstStyle>
          <a:p>
            <a:r>
              <a:rPr lang="en-US" dirty="0"/>
              <a:t>Click to add title</a:t>
            </a:r>
          </a:p>
        </p:txBody>
      </p:sp>
      <p:sp>
        <p:nvSpPr>
          <p:cNvPr id="5" name="Text Placeholder 8">
            <a:extLst>
              <a:ext uri="{FF2B5EF4-FFF2-40B4-BE49-F238E27FC236}">
                <a16:creationId xmlns:a16="http://schemas.microsoft.com/office/drawing/2014/main" id="{938AF9FF-BDAC-0306-DA91-AB47AE0210B8}"/>
              </a:ext>
            </a:extLst>
          </p:cNvPr>
          <p:cNvSpPr txBox="1">
            <a:spLocks/>
          </p:cNvSpPr>
          <p:nvPr userDrawn="1"/>
        </p:nvSpPr>
        <p:spPr>
          <a:xfrm>
            <a:off x="3867150" y="6603332"/>
            <a:ext cx="4420710"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Division of Public Health | Unintentional Child Drowning</a:t>
            </a:r>
          </a:p>
        </p:txBody>
      </p:sp>
    </p:spTree>
    <p:extLst>
      <p:ext uri="{BB962C8B-B14F-4D97-AF65-F5344CB8AC3E}">
        <p14:creationId xmlns:p14="http://schemas.microsoft.com/office/powerpoint/2010/main" val="2793648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6_Bullets">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8EFE423-D4C2-6B61-BA63-2EB1983062DB}"/>
              </a:ext>
            </a:extLst>
          </p:cNvPr>
          <p:cNvPicPr>
            <a:picLocks noChangeAspect="1"/>
          </p:cNvPicPr>
          <p:nvPr userDrawn="1"/>
        </p:nvPicPr>
        <p:blipFill rotWithShape="1">
          <a:blip r:embed="rId2"/>
          <a:srcRect l="13568" r="49989"/>
          <a:stretch/>
        </p:blipFill>
        <p:spPr>
          <a:xfrm rot="10800000">
            <a:off x="-1" y="0"/>
            <a:ext cx="3152900" cy="6858000"/>
          </a:xfrm>
          <a:prstGeom prst="rect">
            <a:avLst/>
          </a:prstGeom>
        </p:spPr>
      </p:pic>
      <p:sp>
        <p:nvSpPr>
          <p:cNvPr id="4" name="Text Placeholder 3"/>
          <p:cNvSpPr>
            <a:spLocks noGrp="1"/>
          </p:cNvSpPr>
          <p:nvPr>
            <p:ph type="body" sz="quarter" idx="10" hasCustomPrompt="1"/>
          </p:nvPr>
        </p:nvSpPr>
        <p:spPr>
          <a:xfrm>
            <a:off x="320634" y="1097280"/>
            <a:ext cx="2413661" cy="4937760"/>
          </a:xfrm>
        </p:spPr>
        <p:txBody>
          <a:bodyPr>
            <a:noAutofit/>
          </a:bodyPr>
          <a:lstStyle>
            <a:lvl1pPr marL="171450" indent="-171450">
              <a:lnSpc>
                <a:spcPct val="100000"/>
              </a:lnSpc>
              <a:spcBef>
                <a:spcPts val="900"/>
              </a:spcBef>
              <a:defRPr sz="2100" b="1" i="0">
                <a:solidFill>
                  <a:schemeClr val="bg1"/>
                </a:solidFill>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solidFill>
                  <a:schemeClr val="bg1"/>
                </a:solidFill>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solidFill>
                  <a:schemeClr val="bg1"/>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22" name="Slide Number Placeholder 21"/>
          <p:cNvSpPr>
            <a:spLocks noGrp="1"/>
          </p:cNvSpPr>
          <p:nvPr>
            <p:ph type="sldNum" sz="quarter" idx="14"/>
          </p:nvPr>
        </p:nvSpPr>
        <p:spPr>
          <a:xfrm>
            <a:off x="8305801" y="6603788"/>
            <a:ext cx="564098" cy="284692"/>
          </a:xfrm>
          <a:prstGeom prst="rect">
            <a:avLst/>
          </a:prstGeom>
        </p:spPr>
        <p:txBody>
          <a:bodyPr/>
          <a:lstStyle>
            <a:lvl1pPr algn="r">
              <a:defRPr sz="675" b="1" i="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fld id="{11F27F3A-B3E9-41ED-AF8F-A365F10BB65F}" type="slidenum">
              <a:rPr lang="en-US" smtClean="0"/>
              <a:pPr/>
              <a:t>‹#›</a:t>
            </a:fld>
            <a:endParaRPr lang="en-US" dirty="0"/>
          </a:p>
        </p:txBody>
      </p:sp>
      <p:pic>
        <p:nvPicPr>
          <p:cNvPr id="6" name="Picture 5">
            <a:extLst>
              <a:ext uri="{FF2B5EF4-FFF2-40B4-BE49-F238E27FC236}">
                <a16:creationId xmlns:a16="http://schemas.microsoft.com/office/drawing/2014/main" id="{6EF3BE3B-675C-6430-630F-9168279D8447}"/>
              </a:ext>
            </a:extLst>
          </p:cNvPr>
          <p:cNvPicPr>
            <a:picLocks noChangeAspect="1"/>
          </p:cNvPicPr>
          <p:nvPr userDrawn="1"/>
        </p:nvPicPr>
        <p:blipFill rotWithShape="1">
          <a:blip r:embed="rId2"/>
          <a:srcRect l="13568"/>
          <a:stretch/>
        </p:blipFill>
        <p:spPr>
          <a:xfrm>
            <a:off x="2369128" y="0"/>
            <a:ext cx="1223320" cy="6858000"/>
          </a:xfrm>
          <a:prstGeom prst="rect">
            <a:avLst/>
          </a:prstGeom>
        </p:spPr>
      </p:pic>
      <p:sp>
        <p:nvSpPr>
          <p:cNvPr id="23" name="Title 1"/>
          <p:cNvSpPr>
            <a:spLocks noGrp="1"/>
          </p:cNvSpPr>
          <p:nvPr>
            <p:ph type="title" hasCustomPrompt="1"/>
          </p:nvPr>
        </p:nvSpPr>
        <p:spPr>
          <a:xfrm>
            <a:off x="320635" y="457200"/>
            <a:ext cx="2591789" cy="548640"/>
          </a:xfrm>
        </p:spPr>
        <p:txBody>
          <a:bodyPr anchor="t">
            <a:noAutofit/>
          </a:bodyPr>
          <a:lstStyle>
            <a:lvl1pPr algn="l">
              <a:defRPr sz="24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3" name="Text Placeholder 8">
            <a:extLst>
              <a:ext uri="{FF2B5EF4-FFF2-40B4-BE49-F238E27FC236}">
                <a16:creationId xmlns:a16="http://schemas.microsoft.com/office/drawing/2014/main" id="{BB5FD0A9-E4A1-C0DB-07E2-2EF95F25DA2A}"/>
              </a:ext>
            </a:extLst>
          </p:cNvPr>
          <p:cNvSpPr txBox="1">
            <a:spLocks/>
          </p:cNvSpPr>
          <p:nvPr userDrawn="1"/>
        </p:nvSpPr>
        <p:spPr>
          <a:xfrm>
            <a:off x="3901440" y="6603332"/>
            <a:ext cx="4386420"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Division of Public Health | Unintentional Child Drowning</a:t>
            </a:r>
          </a:p>
        </p:txBody>
      </p:sp>
    </p:spTree>
    <p:extLst>
      <p:ext uri="{BB962C8B-B14F-4D97-AF65-F5344CB8AC3E}">
        <p14:creationId xmlns:p14="http://schemas.microsoft.com/office/powerpoint/2010/main" val="6603504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Bullet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318052" y="1097280"/>
            <a:ext cx="7537836" cy="4937760"/>
          </a:xfrm>
        </p:spPr>
        <p:txBody>
          <a:bodyPr>
            <a:noAutofit/>
          </a:bodyPr>
          <a:lstStyle>
            <a:lvl1pPr marL="171450" indent="-171450">
              <a:lnSpc>
                <a:spcPct val="100000"/>
              </a:lnSpc>
              <a:spcBef>
                <a:spcPts val="900"/>
              </a:spcBef>
              <a:defRPr sz="2100" b="1" i="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solidFill>
                  <a:srgbClr val="003B70"/>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318053" y="6155643"/>
            <a:ext cx="7106911" cy="330200"/>
          </a:xfrm>
        </p:spPr>
        <p:txBody>
          <a:bodyPr anchor="b">
            <a:noAutofit/>
          </a:bodyPr>
          <a:lstStyle>
            <a:lvl1pPr marL="0" indent="0">
              <a:lnSpc>
                <a:spcPct val="100000"/>
              </a:lnSpc>
              <a:spcBef>
                <a:spcPts val="0"/>
              </a:spcBef>
              <a:buNone/>
              <a:defRPr sz="900" b="0" i="1" baseline="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22" name="Slide Number Placeholder 21"/>
          <p:cNvSpPr>
            <a:spLocks noGrp="1"/>
          </p:cNvSpPr>
          <p:nvPr>
            <p:ph type="sldNum" sz="quarter" idx="14"/>
          </p:nvPr>
        </p:nvSpPr>
        <p:spPr>
          <a:xfrm>
            <a:off x="7295985" y="6603788"/>
            <a:ext cx="564098" cy="284692"/>
          </a:xfrm>
          <a:prstGeom prst="rect">
            <a:avLst/>
          </a:prstGeom>
        </p:spPr>
        <p:txBody>
          <a:bodyPr/>
          <a:lstStyle>
            <a:lvl1pPr algn="r">
              <a:defRPr sz="675" b="1" i="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fld id="{11F27F3A-B3E9-41ED-AF8F-A365F10BB65F}" type="slidenum">
              <a:rPr lang="en-US" smtClean="0"/>
              <a:pPr/>
              <a:t>‹#›</a:t>
            </a:fld>
            <a:endParaRPr lang="en-US" dirty="0"/>
          </a:p>
        </p:txBody>
      </p:sp>
      <p:sp>
        <p:nvSpPr>
          <p:cNvPr id="23" name="Title 1"/>
          <p:cNvSpPr>
            <a:spLocks noGrp="1"/>
          </p:cNvSpPr>
          <p:nvPr>
            <p:ph type="title" hasCustomPrompt="1"/>
          </p:nvPr>
        </p:nvSpPr>
        <p:spPr>
          <a:xfrm>
            <a:off x="318053" y="457200"/>
            <a:ext cx="7537836" cy="548640"/>
          </a:xfrm>
        </p:spPr>
        <p:txBody>
          <a:bodyPr anchor="t">
            <a:noAutofit/>
          </a:bodyPr>
          <a:lstStyle>
            <a:lvl1pPr algn="l">
              <a:defRPr sz="2400" b="1" i="0" baseline="0">
                <a:solidFill>
                  <a:srgbClr val="5C93D5"/>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pic>
        <p:nvPicPr>
          <p:cNvPr id="6" name="Picture 5">
            <a:extLst>
              <a:ext uri="{FF2B5EF4-FFF2-40B4-BE49-F238E27FC236}">
                <a16:creationId xmlns:a16="http://schemas.microsoft.com/office/drawing/2014/main" id="{1D8452E2-608E-7385-0B1A-59C76320C329}"/>
              </a:ext>
            </a:extLst>
          </p:cNvPr>
          <p:cNvPicPr>
            <a:picLocks noChangeAspect="1"/>
          </p:cNvPicPr>
          <p:nvPr userDrawn="1"/>
        </p:nvPicPr>
        <p:blipFill rotWithShape="1">
          <a:blip r:embed="rId2"/>
          <a:srcRect l="13568"/>
          <a:stretch/>
        </p:blipFill>
        <p:spPr>
          <a:xfrm flipH="1">
            <a:off x="7920681" y="0"/>
            <a:ext cx="1223320" cy="6858000"/>
          </a:xfrm>
          <a:prstGeom prst="rect">
            <a:avLst/>
          </a:prstGeom>
        </p:spPr>
      </p:pic>
      <p:sp>
        <p:nvSpPr>
          <p:cNvPr id="2" name="Text Placeholder 8">
            <a:extLst>
              <a:ext uri="{FF2B5EF4-FFF2-40B4-BE49-F238E27FC236}">
                <a16:creationId xmlns:a16="http://schemas.microsoft.com/office/drawing/2014/main" id="{E492FC96-79E6-D669-44E2-090C072906B1}"/>
              </a:ext>
            </a:extLst>
          </p:cNvPr>
          <p:cNvSpPr txBox="1">
            <a:spLocks/>
          </p:cNvSpPr>
          <p:nvPr userDrawn="1"/>
        </p:nvSpPr>
        <p:spPr>
          <a:xfrm>
            <a:off x="293209" y="6603332"/>
            <a:ext cx="7994651"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Division of Public Health | Unintentional Child Drowning</a:t>
            </a:r>
          </a:p>
        </p:txBody>
      </p:sp>
    </p:spTree>
    <p:extLst>
      <p:ext uri="{BB962C8B-B14F-4D97-AF65-F5344CB8AC3E}">
        <p14:creationId xmlns:p14="http://schemas.microsoft.com/office/powerpoint/2010/main" val="42458677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99572" y="365128"/>
            <a:ext cx="7886700" cy="1325563"/>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99572" y="1825625"/>
            <a:ext cx="7886700" cy="4351338"/>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757518321"/>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 id="2147483690" r:id="rId14"/>
  </p:sldLayoutIdLst>
  <p:hf hdr="0" dt="0"/>
  <p:txStyles>
    <p:titleStyle>
      <a:lvl1pPr algn="l" defTabSz="514350" rtl="0" eaLnBrk="1" latinLnBrk="0" hangingPunct="1">
        <a:lnSpc>
          <a:spcPct val="90000"/>
        </a:lnSpc>
        <a:spcBef>
          <a:spcPct val="0"/>
        </a:spcBef>
        <a:buNone/>
        <a:defRPr sz="2400" b="1" i="0" kern="1200">
          <a:solidFill>
            <a:srgbClr val="7CA3DD"/>
          </a:solidFill>
          <a:latin typeface="Arial" panose="020B0604020202020204" pitchFamily="34" charset="0"/>
          <a:ea typeface="Arial" panose="020B0604020202020204" pitchFamily="34" charset="0"/>
          <a:cs typeface="Arial" panose="020B0604020202020204" pitchFamily="34" charset="0"/>
        </a:defRPr>
      </a:lvl1pPr>
    </p:titleStyle>
    <p:bodyStyle>
      <a:lvl1pPr marL="171450" indent="-171450" algn="l" defTabSz="514350" rtl="0" eaLnBrk="1" latinLnBrk="0" hangingPunct="1">
        <a:lnSpc>
          <a:spcPct val="90000"/>
        </a:lnSpc>
        <a:spcBef>
          <a:spcPts val="563"/>
        </a:spcBef>
        <a:buFont typeface="Arial" panose="020B0604020202020204" pitchFamily="34" charset="0"/>
        <a:buChar char="•"/>
        <a:defRPr sz="2100" b="1" i="0" kern="120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432197" indent="-175022" algn="l" defTabSz="514350" rtl="0" eaLnBrk="1" latinLnBrk="0" hangingPunct="1">
        <a:lnSpc>
          <a:spcPct val="90000"/>
        </a:lnSpc>
        <a:spcBef>
          <a:spcPts val="281"/>
        </a:spcBef>
        <a:buFont typeface="Franklin Gothic Medium" panose="020B0603020102020204" pitchFamily="34" charset="0"/>
        <a:buChar char="–"/>
        <a:defRPr sz="1800" b="1" i="0" kern="120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642938" indent="-128588" algn="l" defTabSz="514350" rtl="0" eaLnBrk="1" latinLnBrk="0" hangingPunct="1">
        <a:lnSpc>
          <a:spcPct val="90000"/>
        </a:lnSpc>
        <a:spcBef>
          <a:spcPts val="281"/>
        </a:spcBef>
        <a:buFont typeface="Arial" panose="020B0604020202020204" pitchFamily="34" charset="0"/>
        <a:buChar char="•"/>
        <a:defRPr sz="1500" b="1" i="0" kern="1200">
          <a:solidFill>
            <a:srgbClr val="003B70"/>
          </a:solidFill>
          <a:latin typeface="Arial" panose="020B0604020202020204" pitchFamily="34" charset="0"/>
          <a:ea typeface="Arial" panose="020B0604020202020204" pitchFamily="34" charset="0"/>
          <a:cs typeface="Arial" panose="020B0604020202020204" pitchFamily="34" charset="0"/>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Franklin Gothic Medium" panose="020B0603020102020204" pitchFamily="34" charset="0"/>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Franklin Gothic Medium" panose="020B0603020102020204" pitchFamily="34" charset="0"/>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hyperlink" Target="http://www.ncosfm.gov/community-risk-reduction/safe-kids" TargetMode="External"/><Relationship Id="rId7" Type="http://schemas.openxmlformats.org/officeDocument/2006/relationships/hyperlink" Target="http://www.poolsafely.gov/" TargetMode="External"/><Relationship Id="rId2" Type="http://schemas.openxmlformats.org/officeDocument/2006/relationships/notesSlide" Target="../notesSlides/notesSlide12.xml"/><Relationship Id="rId1" Type="http://schemas.openxmlformats.org/officeDocument/2006/relationships/slideLayout" Target="../slideLayouts/slideLayout5.xml"/><Relationship Id="rId6" Type="http://schemas.openxmlformats.org/officeDocument/2006/relationships/hyperlink" Target="https://ndpa.org/" TargetMode="External"/><Relationship Id="rId5" Type="http://schemas.openxmlformats.org/officeDocument/2006/relationships/hyperlink" Target="http://www.cdc.gov/drowning/about" TargetMode="External"/><Relationship Id="rId4" Type="http://schemas.openxmlformats.org/officeDocument/2006/relationships/hyperlink" Target="https://www.dph.ncdhhs.gov/programs/chronic-disease-and-injury/injury-and-violence-prevention-branch"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outlook.office365.com/owa/calendar/IVPBDataSupport@ncconnect.onmicrosoft.com/bookings/" TargetMode="External"/><Relationship Id="rId2" Type="http://schemas.openxmlformats.org/officeDocument/2006/relationships/hyperlink" Target="https://injuryfreenc.dph.ncdhhs.gov/DataSurveillance/DataRequestPolicy.htm" TargetMode="External"/><Relationship Id="rId1" Type="http://schemas.openxmlformats.org/officeDocument/2006/relationships/slideLayout" Target="../slideLayouts/slideLayout4.xml"/><Relationship Id="rId5" Type="http://schemas.openxmlformats.org/officeDocument/2006/relationships/image" Target="../media/image7.png"/><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hyperlink" Target="http://www.dph.ncdhhs.gov/programs/chronic-disease-and-injury/injury-and-violence-prevention-branch" TargetMode="External"/><Relationship Id="rId2" Type="http://schemas.openxmlformats.org/officeDocument/2006/relationships/hyperlink" Target="mailto:InjuryData@dhhs.nc.gov" TargetMode="Externa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0"/>
          </p:nvPr>
        </p:nvSpPr>
        <p:spPr>
          <a:xfrm>
            <a:off x="2743200" y="2051009"/>
            <a:ext cx="5877382" cy="2020824"/>
          </a:xfrm>
        </p:spPr>
        <p:txBody>
          <a:bodyPr/>
          <a:lstStyle/>
          <a:p>
            <a:r>
              <a:rPr lang="en-US" sz="3600" dirty="0"/>
              <a:t>Unintentional Drowning Among Children:</a:t>
            </a:r>
          </a:p>
          <a:p>
            <a:r>
              <a:rPr lang="en-US" sz="3600" dirty="0"/>
              <a:t>North Carolina, 2020-2024</a:t>
            </a:r>
          </a:p>
        </p:txBody>
      </p:sp>
      <p:sp>
        <p:nvSpPr>
          <p:cNvPr id="9" name="Text Placeholder 8"/>
          <p:cNvSpPr>
            <a:spLocks noGrp="1"/>
          </p:cNvSpPr>
          <p:nvPr>
            <p:ph type="body" sz="quarter" idx="11"/>
          </p:nvPr>
        </p:nvSpPr>
        <p:spPr>
          <a:xfrm>
            <a:off x="2743200" y="4071833"/>
            <a:ext cx="5774267" cy="948752"/>
          </a:xfrm>
        </p:spPr>
        <p:txBody>
          <a:bodyPr anchor="ctr"/>
          <a:lstStyle/>
          <a:p>
            <a:r>
              <a:rPr lang="en-US" dirty="0"/>
              <a:t>Division of Public Health, Injury and Violence Prevention Branch</a:t>
            </a:r>
          </a:p>
          <a:p>
            <a:endParaRPr lang="en-US" dirty="0"/>
          </a:p>
          <a:p>
            <a:r>
              <a:rPr lang="en-US" dirty="0"/>
              <a:t>Epidemiology, Surveillance, and Informatics Unit</a:t>
            </a:r>
          </a:p>
          <a:p>
            <a:r>
              <a:rPr lang="en-US" sz="1400" dirty="0"/>
              <a:t>Data updated February 12, 2026</a:t>
            </a:r>
          </a:p>
        </p:txBody>
      </p:sp>
    </p:spTree>
    <p:extLst>
      <p:ext uri="{BB962C8B-B14F-4D97-AF65-F5344CB8AC3E}">
        <p14:creationId xmlns:p14="http://schemas.microsoft.com/office/powerpoint/2010/main" val="35027732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1F609A41-FAFD-AD69-3DFB-21BFA9CA600C}"/>
              </a:ext>
            </a:extLst>
          </p:cNvPr>
          <p:cNvSpPr>
            <a:spLocks noGrp="1"/>
          </p:cNvSpPr>
          <p:nvPr>
            <p:ph type="sldNum" sz="quarter" idx="14"/>
          </p:nvPr>
        </p:nvSpPr>
        <p:spPr/>
        <p:txBody>
          <a:bodyPr/>
          <a:lstStyle/>
          <a:p>
            <a:fld id="{11F27F3A-B3E9-41ED-AF8F-A365F10BB65F}" type="slidenum">
              <a:rPr lang="en-US" smtClean="0"/>
              <a:pPr/>
              <a:t>10</a:t>
            </a:fld>
            <a:endParaRPr lang="en-US" dirty="0"/>
          </a:p>
        </p:txBody>
      </p:sp>
      <p:sp>
        <p:nvSpPr>
          <p:cNvPr id="6" name="Title 5">
            <a:extLst>
              <a:ext uri="{FF2B5EF4-FFF2-40B4-BE49-F238E27FC236}">
                <a16:creationId xmlns:a16="http://schemas.microsoft.com/office/drawing/2014/main" id="{8EEE5D33-129B-F1E7-D0F0-1E2A88FC8E33}"/>
              </a:ext>
            </a:extLst>
          </p:cNvPr>
          <p:cNvSpPr>
            <a:spLocks noGrp="1"/>
          </p:cNvSpPr>
          <p:nvPr>
            <p:ph type="title"/>
          </p:nvPr>
        </p:nvSpPr>
        <p:spPr>
          <a:xfrm>
            <a:off x="274320" y="1143000"/>
            <a:ext cx="8563554" cy="1078918"/>
          </a:xfrm>
        </p:spPr>
        <p:txBody>
          <a:bodyPr/>
          <a:lstStyle/>
          <a:p>
            <a:r>
              <a:rPr lang="en-US" sz="2800" dirty="0"/>
              <a:t>Mecklenburg, Cumberland, and Wake counties had the highest counts of unintentional drowning deaths among children under the age of 18 from 2020 to 2024</a:t>
            </a:r>
          </a:p>
        </p:txBody>
      </p:sp>
      <p:pic>
        <p:nvPicPr>
          <p:cNvPr id="10" name="Picture 9" descr="NC county map of unintentional drowning deaths among children ages 0-17">
            <a:extLst>
              <a:ext uri="{FF2B5EF4-FFF2-40B4-BE49-F238E27FC236}">
                <a16:creationId xmlns:a16="http://schemas.microsoft.com/office/drawing/2014/main" id="{8CC6ED04-B1D2-93D2-53EB-6C22554034CB}"/>
              </a:ext>
            </a:extLst>
          </p:cNvPr>
          <p:cNvPicPr>
            <a:picLocks noChangeAspect="1"/>
          </p:cNvPicPr>
          <p:nvPr/>
        </p:nvPicPr>
        <p:blipFill>
          <a:blip r:embed="rId3"/>
          <a:stretch>
            <a:fillRect/>
          </a:stretch>
        </p:blipFill>
        <p:spPr>
          <a:xfrm>
            <a:off x="274320" y="2649292"/>
            <a:ext cx="8400757" cy="3480888"/>
          </a:xfrm>
          <a:prstGeom prst="rect">
            <a:avLst/>
          </a:prstGeom>
        </p:spPr>
      </p:pic>
      <p:sp>
        <p:nvSpPr>
          <p:cNvPr id="8" name="Text Placeholder 7">
            <a:extLst>
              <a:ext uri="{FF2B5EF4-FFF2-40B4-BE49-F238E27FC236}">
                <a16:creationId xmlns:a16="http://schemas.microsoft.com/office/drawing/2014/main" id="{CA0FC28B-B53F-BF45-33D6-636FEF776B44}"/>
              </a:ext>
            </a:extLst>
          </p:cNvPr>
          <p:cNvSpPr>
            <a:spLocks noGrp="1"/>
          </p:cNvSpPr>
          <p:nvPr>
            <p:ph type="body" sz="quarter" idx="11"/>
          </p:nvPr>
        </p:nvSpPr>
        <p:spPr>
          <a:xfrm>
            <a:off x="91440" y="6309360"/>
            <a:ext cx="8073990" cy="330200"/>
          </a:xfrm>
        </p:spPr>
        <p:txBody>
          <a:bodyPr/>
          <a:lstStyle/>
          <a:p>
            <a:r>
              <a:rPr lang="en-US" i="0" dirty="0"/>
              <a:t>Limited to NC residents ages 0-17</a:t>
            </a:r>
          </a:p>
          <a:p>
            <a:r>
              <a:rPr lang="en-US" b="1" i="0" dirty="0"/>
              <a:t>Source</a:t>
            </a:r>
            <a:r>
              <a:rPr lang="en-US" i="0" dirty="0"/>
              <a:t>: NC State Center for Health Statistics, Deaths (2020-2024)</a:t>
            </a:r>
          </a:p>
          <a:p>
            <a:r>
              <a:rPr lang="en-US" i="0" dirty="0"/>
              <a:t>Analysis by the DPH Injury Epidemiology, Surveillance, and Informatics Unit</a:t>
            </a:r>
          </a:p>
        </p:txBody>
      </p:sp>
    </p:spTree>
    <p:extLst>
      <p:ext uri="{BB962C8B-B14F-4D97-AF65-F5344CB8AC3E}">
        <p14:creationId xmlns:p14="http://schemas.microsoft.com/office/powerpoint/2010/main" val="19011789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AF87A41B-7596-31DC-874A-C1501477BBD4}"/>
              </a:ext>
            </a:extLst>
          </p:cNvPr>
          <p:cNvSpPr>
            <a:spLocks noGrp="1"/>
          </p:cNvSpPr>
          <p:nvPr>
            <p:ph type="sldNum" sz="quarter" idx="14"/>
          </p:nvPr>
        </p:nvSpPr>
        <p:spPr/>
        <p:txBody>
          <a:bodyPr/>
          <a:lstStyle/>
          <a:p>
            <a:fld id="{11F27F3A-B3E9-41ED-AF8F-A365F10BB65F}" type="slidenum">
              <a:rPr lang="en-US" smtClean="0"/>
              <a:pPr/>
              <a:t>11</a:t>
            </a:fld>
            <a:endParaRPr lang="en-US" dirty="0"/>
          </a:p>
        </p:txBody>
      </p:sp>
      <p:sp>
        <p:nvSpPr>
          <p:cNvPr id="5" name="Title 4">
            <a:extLst>
              <a:ext uri="{FF2B5EF4-FFF2-40B4-BE49-F238E27FC236}">
                <a16:creationId xmlns:a16="http://schemas.microsoft.com/office/drawing/2014/main" id="{7CA54E6B-E28D-4F32-C320-8610D8AA1AD2}"/>
              </a:ext>
            </a:extLst>
          </p:cNvPr>
          <p:cNvSpPr>
            <a:spLocks noGrp="1"/>
          </p:cNvSpPr>
          <p:nvPr>
            <p:ph type="title"/>
          </p:nvPr>
        </p:nvSpPr>
        <p:spPr>
          <a:xfrm>
            <a:off x="274320" y="1143000"/>
            <a:ext cx="8563554" cy="548640"/>
          </a:xfrm>
        </p:spPr>
        <p:txBody>
          <a:bodyPr/>
          <a:lstStyle/>
          <a:p>
            <a:r>
              <a:rPr lang="en-US" sz="3200" dirty="0"/>
              <a:t>Unintentional drownings are preventable</a:t>
            </a:r>
          </a:p>
        </p:txBody>
      </p:sp>
      <p:sp>
        <p:nvSpPr>
          <p:cNvPr id="2" name="Text Placeholder 1">
            <a:extLst>
              <a:ext uri="{FF2B5EF4-FFF2-40B4-BE49-F238E27FC236}">
                <a16:creationId xmlns:a16="http://schemas.microsoft.com/office/drawing/2014/main" id="{ED27BD51-D562-75BB-C1BA-189C36B04353}"/>
              </a:ext>
            </a:extLst>
          </p:cNvPr>
          <p:cNvSpPr>
            <a:spLocks noGrp="1"/>
          </p:cNvSpPr>
          <p:nvPr>
            <p:ph type="body" sz="quarter" idx="10"/>
          </p:nvPr>
        </p:nvSpPr>
        <p:spPr>
          <a:xfrm>
            <a:off x="274320" y="1828800"/>
            <a:ext cx="8563554" cy="3684743"/>
          </a:xfrm>
        </p:spPr>
        <p:txBody>
          <a:bodyPr/>
          <a:lstStyle/>
          <a:p>
            <a:r>
              <a:rPr lang="en-US" sz="2800" b="0" dirty="0"/>
              <a:t>Top Safety Tips</a:t>
            </a:r>
          </a:p>
          <a:p>
            <a:pPr lvl="1"/>
            <a:r>
              <a:rPr lang="en-US" sz="2400" b="0" dirty="0"/>
              <a:t>Watch children when they are in or around water</a:t>
            </a:r>
          </a:p>
          <a:p>
            <a:pPr lvl="1"/>
            <a:r>
              <a:rPr lang="en-US" sz="2400" b="0" dirty="0"/>
              <a:t>Teach yourself and children to swim </a:t>
            </a:r>
          </a:p>
          <a:p>
            <a:pPr lvl="1"/>
            <a:r>
              <a:rPr lang="en-US" sz="2400" b="0" dirty="0"/>
              <a:t>Learn CPR and basic rescue skills</a:t>
            </a:r>
          </a:p>
          <a:p>
            <a:pPr lvl="2"/>
            <a:r>
              <a:rPr lang="en-US" sz="2400" b="0" dirty="0"/>
              <a:t>Learn how to perform CPR on children and adults</a:t>
            </a:r>
          </a:p>
          <a:p>
            <a:pPr lvl="1"/>
            <a:r>
              <a:rPr lang="en-US" sz="2400" b="0" dirty="0"/>
              <a:t>Ensure swimming pools have 4-sided fencing at least 4 feet high</a:t>
            </a:r>
          </a:p>
          <a:p>
            <a:pPr lvl="1"/>
            <a:endParaRPr lang="en-US" sz="2000" dirty="0"/>
          </a:p>
        </p:txBody>
      </p:sp>
      <p:sp>
        <p:nvSpPr>
          <p:cNvPr id="3" name="Text Placeholder 2">
            <a:extLst>
              <a:ext uri="{FF2B5EF4-FFF2-40B4-BE49-F238E27FC236}">
                <a16:creationId xmlns:a16="http://schemas.microsoft.com/office/drawing/2014/main" id="{16CEC014-90F0-2968-BCE8-4FB262A8A19F}"/>
              </a:ext>
            </a:extLst>
          </p:cNvPr>
          <p:cNvSpPr>
            <a:spLocks noGrp="1"/>
          </p:cNvSpPr>
          <p:nvPr>
            <p:ph type="body" sz="quarter" idx="11"/>
          </p:nvPr>
        </p:nvSpPr>
        <p:spPr>
          <a:xfrm>
            <a:off x="91440" y="6309360"/>
            <a:ext cx="8073990" cy="330200"/>
          </a:xfrm>
        </p:spPr>
        <p:txBody>
          <a:bodyPr/>
          <a:lstStyle/>
          <a:p>
            <a:r>
              <a:rPr lang="en-US" dirty="0"/>
              <a:t>Source: Safe Kids North Carolina</a:t>
            </a:r>
          </a:p>
        </p:txBody>
      </p:sp>
    </p:spTree>
    <p:extLst>
      <p:ext uri="{BB962C8B-B14F-4D97-AF65-F5344CB8AC3E}">
        <p14:creationId xmlns:p14="http://schemas.microsoft.com/office/powerpoint/2010/main" val="34569069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1CFC7356-6DE6-748A-7003-8BCF87FC1CA6}"/>
              </a:ext>
            </a:extLst>
          </p:cNvPr>
          <p:cNvSpPr>
            <a:spLocks noGrp="1"/>
          </p:cNvSpPr>
          <p:nvPr>
            <p:ph type="sldNum" sz="quarter" idx="14"/>
          </p:nvPr>
        </p:nvSpPr>
        <p:spPr/>
        <p:txBody>
          <a:bodyPr/>
          <a:lstStyle/>
          <a:p>
            <a:fld id="{11F27F3A-B3E9-41ED-AF8F-A365F10BB65F}" type="slidenum">
              <a:rPr lang="en-US" smtClean="0"/>
              <a:pPr/>
              <a:t>12</a:t>
            </a:fld>
            <a:endParaRPr lang="en-US" dirty="0"/>
          </a:p>
        </p:txBody>
      </p:sp>
      <p:sp>
        <p:nvSpPr>
          <p:cNvPr id="5" name="Title 4">
            <a:extLst>
              <a:ext uri="{FF2B5EF4-FFF2-40B4-BE49-F238E27FC236}">
                <a16:creationId xmlns:a16="http://schemas.microsoft.com/office/drawing/2014/main" id="{D61C62F8-0370-0C95-C4E4-6BC9A40C1139}"/>
              </a:ext>
            </a:extLst>
          </p:cNvPr>
          <p:cNvSpPr>
            <a:spLocks noGrp="1"/>
          </p:cNvSpPr>
          <p:nvPr>
            <p:ph type="title"/>
          </p:nvPr>
        </p:nvSpPr>
        <p:spPr>
          <a:xfrm>
            <a:off x="1188720" y="274320"/>
            <a:ext cx="7537836" cy="548640"/>
          </a:xfrm>
        </p:spPr>
        <p:txBody>
          <a:bodyPr/>
          <a:lstStyle/>
          <a:p>
            <a:r>
              <a:rPr lang="en-US" sz="3200" dirty="0"/>
              <a:t>Resources</a:t>
            </a:r>
            <a:endParaRPr lang="en-US" dirty="0"/>
          </a:p>
        </p:txBody>
      </p:sp>
      <p:sp>
        <p:nvSpPr>
          <p:cNvPr id="2" name="Text Placeholder 1">
            <a:extLst>
              <a:ext uri="{FF2B5EF4-FFF2-40B4-BE49-F238E27FC236}">
                <a16:creationId xmlns:a16="http://schemas.microsoft.com/office/drawing/2014/main" id="{2C18CB0B-4945-8EDA-1BB2-9B2043FE0BAF}"/>
              </a:ext>
            </a:extLst>
          </p:cNvPr>
          <p:cNvSpPr>
            <a:spLocks noGrp="1"/>
          </p:cNvSpPr>
          <p:nvPr>
            <p:ph type="body" sz="quarter" idx="10"/>
          </p:nvPr>
        </p:nvSpPr>
        <p:spPr>
          <a:xfrm>
            <a:off x="1188720" y="1005840"/>
            <a:ext cx="7537836" cy="4937760"/>
          </a:xfrm>
        </p:spPr>
        <p:txBody>
          <a:bodyPr/>
          <a:lstStyle/>
          <a:p>
            <a:r>
              <a:rPr lang="en-US" sz="2400" dirty="0">
                <a:hlinkClick r:id="rId3">
                  <a:extLst>
                    <a:ext uri="{A12FA001-AC4F-418D-AE19-62706E023703}">
                      <ahyp:hlinkClr xmlns:ahyp="http://schemas.microsoft.com/office/drawing/2018/hyperlinkcolor" val="tx"/>
                    </a:ext>
                  </a:extLst>
                </a:hlinkClick>
              </a:rPr>
              <a:t>Safe Kids</a:t>
            </a:r>
            <a:r>
              <a:rPr lang="en-US" sz="2400" dirty="0"/>
              <a:t> North Carolina</a:t>
            </a:r>
          </a:p>
          <a:p>
            <a:endParaRPr lang="en-US" sz="2400" dirty="0"/>
          </a:p>
          <a:p>
            <a:r>
              <a:rPr lang="en-US" sz="2400" dirty="0"/>
              <a:t>Division of Public Health, </a:t>
            </a:r>
            <a:r>
              <a:rPr lang="en-US" sz="2400" dirty="0">
                <a:hlinkClick r:id="rId4">
                  <a:extLst>
                    <a:ext uri="{A12FA001-AC4F-418D-AE19-62706E023703}">
                      <ahyp:hlinkClr xmlns:ahyp="http://schemas.microsoft.com/office/drawing/2018/hyperlinkcolor" val="tx"/>
                    </a:ext>
                  </a:extLst>
                </a:hlinkClick>
              </a:rPr>
              <a:t>Injury and Violence Prevention Branch</a:t>
            </a:r>
            <a:endParaRPr lang="en-US" sz="2400" dirty="0"/>
          </a:p>
          <a:p>
            <a:endParaRPr lang="en-US" sz="2400" dirty="0"/>
          </a:p>
          <a:p>
            <a:r>
              <a:rPr lang="en-US" sz="2400" dirty="0"/>
              <a:t>Centers for Disease Control and Prevention: </a:t>
            </a:r>
            <a:r>
              <a:rPr lang="en-US" sz="2400" dirty="0">
                <a:hlinkClick r:id="rId5">
                  <a:extLst>
                    <a:ext uri="{A12FA001-AC4F-418D-AE19-62706E023703}">
                      <ahyp:hlinkClr xmlns:ahyp="http://schemas.microsoft.com/office/drawing/2018/hyperlinkcolor" val="tx"/>
                    </a:ext>
                  </a:extLst>
                </a:hlinkClick>
              </a:rPr>
              <a:t>Drowning Prevention</a:t>
            </a:r>
            <a:endParaRPr lang="en-US" sz="2400" dirty="0"/>
          </a:p>
          <a:p>
            <a:endParaRPr lang="en-US" sz="2400" dirty="0"/>
          </a:p>
          <a:p>
            <a:r>
              <a:rPr lang="en-US" sz="2400" dirty="0">
                <a:hlinkClick r:id="rId6">
                  <a:extLst>
                    <a:ext uri="{A12FA001-AC4F-418D-AE19-62706E023703}">
                      <ahyp:hlinkClr xmlns:ahyp="http://schemas.microsoft.com/office/drawing/2018/hyperlinkcolor" val="tx"/>
                    </a:ext>
                  </a:extLst>
                </a:hlinkClick>
              </a:rPr>
              <a:t>National Drowning Prevention Alliance</a:t>
            </a:r>
            <a:endParaRPr lang="en-US" sz="2400" dirty="0"/>
          </a:p>
          <a:p>
            <a:endParaRPr lang="en-US" sz="2400" dirty="0"/>
          </a:p>
          <a:p>
            <a:r>
              <a:rPr lang="en-US" sz="2400" dirty="0"/>
              <a:t>US Consumer Product Safety Commission – </a:t>
            </a:r>
            <a:r>
              <a:rPr lang="en-US" sz="2400" dirty="0">
                <a:hlinkClick r:id="rId7">
                  <a:extLst>
                    <a:ext uri="{A12FA001-AC4F-418D-AE19-62706E023703}">
                      <ahyp:hlinkClr xmlns:ahyp="http://schemas.microsoft.com/office/drawing/2018/hyperlinkcolor" val="tx"/>
                    </a:ext>
                  </a:extLst>
                </a:hlinkClick>
              </a:rPr>
              <a:t>Pool Safety</a:t>
            </a:r>
            <a:endParaRPr lang="en-US" dirty="0"/>
          </a:p>
          <a:p>
            <a:endParaRPr lang="en-US" dirty="0"/>
          </a:p>
        </p:txBody>
      </p:sp>
    </p:spTree>
    <p:extLst>
      <p:ext uri="{BB962C8B-B14F-4D97-AF65-F5344CB8AC3E}">
        <p14:creationId xmlns:p14="http://schemas.microsoft.com/office/powerpoint/2010/main" val="16484941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C309EF8-1470-7734-89B6-B456DC5A794E}"/>
              </a:ext>
            </a:extLst>
          </p:cNvPr>
          <p:cNvSpPr>
            <a:spLocks noGrp="1"/>
          </p:cNvSpPr>
          <p:nvPr>
            <p:ph type="sldNum" sz="quarter" idx="14"/>
          </p:nvPr>
        </p:nvSpPr>
        <p:spPr/>
        <p:txBody>
          <a:bodyPr/>
          <a:lstStyle/>
          <a:p>
            <a:fld id="{11F27F3A-B3E9-41ED-AF8F-A365F10BB65F}" type="slidenum">
              <a:rPr lang="en-US" smtClean="0"/>
              <a:pPr/>
              <a:t>13</a:t>
            </a:fld>
            <a:endParaRPr lang="en-US" dirty="0"/>
          </a:p>
        </p:txBody>
      </p:sp>
      <p:sp>
        <p:nvSpPr>
          <p:cNvPr id="6" name="Title 1">
            <a:extLst>
              <a:ext uri="{FF2B5EF4-FFF2-40B4-BE49-F238E27FC236}">
                <a16:creationId xmlns:a16="http://schemas.microsoft.com/office/drawing/2014/main" id="{D366AD7D-8405-5434-8BFC-15A30AFB8069}"/>
              </a:ext>
            </a:extLst>
          </p:cNvPr>
          <p:cNvSpPr>
            <a:spLocks noGrp="1"/>
          </p:cNvSpPr>
          <p:nvPr>
            <p:ph type="title"/>
          </p:nvPr>
        </p:nvSpPr>
        <p:spPr>
          <a:xfrm>
            <a:off x="274320" y="1143000"/>
            <a:ext cx="8621835" cy="1072055"/>
          </a:xfrm>
        </p:spPr>
        <p:txBody>
          <a:bodyPr/>
          <a:lstStyle/>
          <a:p>
            <a:r>
              <a:rPr lang="en-US" sz="3200" dirty="0"/>
              <a:t>IVPB Data Support now available! </a:t>
            </a:r>
          </a:p>
        </p:txBody>
      </p:sp>
      <p:sp>
        <p:nvSpPr>
          <p:cNvPr id="10" name="TextBox 9">
            <a:extLst>
              <a:ext uri="{FF2B5EF4-FFF2-40B4-BE49-F238E27FC236}">
                <a16:creationId xmlns:a16="http://schemas.microsoft.com/office/drawing/2014/main" id="{D2F430E3-3969-9EA2-6532-6666992A8CFC}"/>
              </a:ext>
            </a:extLst>
          </p:cNvPr>
          <p:cNvSpPr txBox="1"/>
          <p:nvPr/>
        </p:nvSpPr>
        <p:spPr>
          <a:xfrm>
            <a:off x="365760" y="1645920"/>
            <a:ext cx="7801060" cy="1015663"/>
          </a:xfrm>
          <a:prstGeom prst="rect">
            <a:avLst/>
          </a:prstGeom>
          <a:noFill/>
        </p:spPr>
        <p:txBody>
          <a:bodyPr wrap="square" rtlCol="0">
            <a:spAutoFit/>
          </a:bodyPr>
          <a:lstStyle/>
          <a:p>
            <a:r>
              <a:rPr lang="en-US" sz="2000" dirty="0">
                <a:solidFill>
                  <a:srgbClr val="17375E"/>
                </a:solidFill>
              </a:rPr>
              <a:t>Book time with an IVPB epidemiologist to discuss available data products, to talk through custom data requests, or for general data questions.</a:t>
            </a:r>
          </a:p>
        </p:txBody>
      </p:sp>
      <p:sp>
        <p:nvSpPr>
          <p:cNvPr id="8" name="TextBox 7">
            <a:extLst>
              <a:ext uri="{FF2B5EF4-FFF2-40B4-BE49-F238E27FC236}">
                <a16:creationId xmlns:a16="http://schemas.microsoft.com/office/drawing/2014/main" id="{8942CFFF-1787-E39A-31C1-BFD0DCC02926}"/>
              </a:ext>
            </a:extLst>
          </p:cNvPr>
          <p:cNvSpPr txBox="1"/>
          <p:nvPr/>
        </p:nvSpPr>
        <p:spPr>
          <a:xfrm>
            <a:off x="457200" y="2756212"/>
            <a:ext cx="2347713" cy="1754326"/>
          </a:xfrm>
          <a:prstGeom prst="rect">
            <a:avLst/>
          </a:prstGeom>
          <a:noFill/>
        </p:spPr>
        <p:txBody>
          <a:bodyPr wrap="square" rtlCol="0">
            <a:spAutoFit/>
          </a:bodyPr>
          <a:lstStyle/>
          <a:p>
            <a:pPr marL="285750" indent="-285750">
              <a:buFont typeface="Arial" panose="020B0604020202020204" pitchFamily="34" charset="0"/>
              <a:buChar char="•"/>
            </a:pPr>
            <a:r>
              <a:rPr lang="en-US" b="1" dirty="0">
                <a:solidFill>
                  <a:srgbClr val="2F7F95"/>
                </a:solidFill>
                <a:hlinkClick r:id="rId2">
                  <a:extLst>
                    <a:ext uri="{A12FA001-AC4F-418D-AE19-62706E023703}">
                      <ahyp:hlinkClr xmlns:ahyp="http://schemas.microsoft.com/office/drawing/2018/hyperlinkcolor" val="tx"/>
                    </a:ext>
                  </a:extLst>
                </a:hlinkClick>
              </a:rPr>
              <a:t>IVPB Data Request Policy</a:t>
            </a:r>
            <a:endParaRPr lang="en-US" b="1" dirty="0">
              <a:solidFill>
                <a:srgbClr val="2F7F95"/>
              </a:solidFill>
            </a:endParaRPr>
          </a:p>
          <a:p>
            <a:pPr marL="285750" indent="-285750">
              <a:buFont typeface="Arial" panose="020B0604020202020204" pitchFamily="34" charset="0"/>
              <a:buChar char="•"/>
            </a:pPr>
            <a:endParaRPr lang="en-US" dirty="0">
              <a:solidFill>
                <a:srgbClr val="2F7F95"/>
              </a:solidFill>
            </a:endParaRPr>
          </a:p>
          <a:p>
            <a:pPr marL="285750" indent="-285750">
              <a:buFont typeface="Arial" panose="020B0604020202020204" pitchFamily="34" charset="0"/>
              <a:buChar char="•"/>
            </a:pPr>
            <a:r>
              <a:rPr lang="en-US" b="1" dirty="0">
                <a:solidFill>
                  <a:srgbClr val="2F7F95"/>
                </a:solidFill>
                <a:hlinkClick r:id="rId3">
                  <a:extLst>
                    <a:ext uri="{A12FA001-AC4F-418D-AE19-62706E023703}">
                      <ahyp:hlinkClr xmlns:ahyp="http://schemas.microsoft.com/office/drawing/2018/hyperlinkcolor" val="tx"/>
                    </a:ext>
                  </a:extLst>
                </a:hlinkClick>
              </a:rPr>
              <a:t>IVPB Data Support Bookings</a:t>
            </a:r>
            <a:endParaRPr lang="en-US" b="1" dirty="0">
              <a:solidFill>
                <a:srgbClr val="2F7F95"/>
              </a:solidFill>
            </a:endParaRPr>
          </a:p>
        </p:txBody>
      </p:sp>
      <p:pic>
        <p:nvPicPr>
          <p:cNvPr id="7" name="Picture 6" descr="Picture of IVPB data support website">
            <a:extLst>
              <a:ext uri="{FF2B5EF4-FFF2-40B4-BE49-F238E27FC236}">
                <a16:creationId xmlns:a16="http://schemas.microsoft.com/office/drawing/2014/main" id="{C7ADBD5A-00DC-AB4B-1216-EC8FD4108BAE}"/>
              </a:ext>
            </a:extLst>
          </p:cNvPr>
          <p:cNvPicPr>
            <a:picLocks noChangeAspect="1"/>
          </p:cNvPicPr>
          <p:nvPr/>
        </p:nvPicPr>
        <p:blipFill>
          <a:blip r:embed="rId4"/>
          <a:stretch>
            <a:fillRect/>
          </a:stretch>
        </p:blipFill>
        <p:spPr>
          <a:xfrm>
            <a:off x="3116157" y="2756212"/>
            <a:ext cx="5398135" cy="3648633"/>
          </a:xfrm>
          <a:prstGeom prst="rect">
            <a:avLst/>
          </a:prstGeom>
          <a:ln>
            <a:noFill/>
          </a:ln>
          <a:effectLst>
            <a:outerShdw blurRad="292100" dist="139700" dir="2700000" algn="tl" rotWithShape="0">
              <a:srgbClr val="333333">
                <a:alpha val="65000"/>
              </a:srgbClr>
            </a:outerShdw>
          </a:effectLst>
        </p:spPr>
      </p:pic>
      <p:pic>
        <p:nvPicPr>
          <p:cNvPr id="9" name="Picture 8">
            <a:extLst>
              <a:ext uri="{FF2B5EF4-FFF2-40B4-BE49-F238E27FC236}">
                <a16:creationId xmlns:a16="http://schemas.microsoft.com/office/drawing/2014/main" id="{F532FFE4-9205-15B5-EDEA-330C74094AD6}"/>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732915" y="4605167"/>
            <a:ext cx="1639897" cy="1639897"/>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5118007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1">
            <a:extLst>
              <a:ext uri="{FF2B5EF4-FFF2-40B4-BE49-F238E27FC236}">
                <a16:creationId xmlns:a16="http://schemas.microsoft.com/office/drawing/2014/main" id="{E365533A-47E5-41AD-8D9E-AF950143D75E}"/>
              </a:ext>
            </a:extLst>
          </p:cNvPr>
          <p:cNvSpPr>
            <a:spLocks noGrp="1"/>
          </p:cNvSpPr>
          <p:nvPr>
            <p:ph type="body" sz="quarter" idx="10"/>
          </p:nvPr>
        </p:nvSpPr>
        <p:spPr/>
        <p:txBody>
          <a:bodyPr/>
          <a:lstStyle/>
          <a:p>
            <a:pPr marL="0" marR="0" lvl="0" indent="0" algn="ctr" defTabSz="514350" rtl="0" eaLnBrk="1" fontAlgn="auto" latinLnBrk="0" hangingPunct="1">
              <a:lnSpc>
                <a:spcPct val="90000"/>
              </a:lnSpc>
              <a:spcBef>
                <a:spcPts val="563"/>
              </a:spcBef>
              <a:spcAft>
                <a:spcPts val="0"/>
              </a:spcAft>
              <a:buClrTx/>
              <a:buSzTx/>
              <a:buFont typeface="Arial" panose="020B0604020202020204" pitchFamily="34" charset="0"/>
              <a:buNone/>
              <a:tabLst/>
              <a:defRPr/>
            </a:pPr>
            <a:r>
              <a:rPr kumimoji="0" lang="en-US" sz="6400" b="1"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rPr>
              <a:t>Questions?</a:t>
            </a:r>
          </a:p>
          <a:p>
            <a:pPr algn="ctr">
              <a:defRPr/>
            </a:pPr>
            <a:endParaRPr lang="en-US" sz="3200" dirty="0">
              <a:solidFill>
                <a:schemeClr val="accent6"/>
              </a:solidFill>
              <a:hlinkClick r:id="rId2">
                <a:extLst>
                  <a:ext uri="{A12FA001-AC4F-418D-AE19-62706E023703}">
                    <ahyp:hlinkClr xmlns:ahyp="http://schemas.microsoft.com/office/drawing/2018/hyperlinkcolor" val="tx"/>
                  </a:ext>
                </a:extLst>
              </a:hlinkClick>
            </a:endParaRPr>
          </a:p>
          <a:p>
            <a:pPr algn="ctr">
              <a:defRPr/>
            </a:pPr>
            <a:r>
              <a:rPr lang="en-US" sz="3200" dirty="0">
                <a:solidFill>
                  <a:srgbClr val="003B70"/>
                </a:solidFill>
                <a:hlinkClick r:id="rId2">
                  <a:extLst>
                    <a:ext uri="{A12FA001-AC4F-418D-AE19-62706E023703}">
                      <ahyp:hlinkClr xmlns:ahyp="http://schemas.microsoft.com/office/drawing/2018/hyperlinkcolor" val="tx"/>
                    </a:ext>
                  </a:extLst>
                </a:hlinkClick>
              </a:rPr>
              <a:t>InjuryData@dhhs.nc.gov</a:t>
            </a:r>
            <a:endParaRPr lang="en-US" sz="3200" dirty="0">
              <a:solidFill>
                <a:srgbClr val="003B70"/>
              </a:solidFill>
            </a:endParaRPr>
          </a:p>
          <a:p>
            <a:pPr marL="0" marR="0" lvl="0" indent="0" algn="ctr" defTabSz="514350" rtl="0" eaLnBrk="1" fontAlgn="auto" latinLnBrk="0" hangingPunct="1">
              <a:lnSpc>
                <a:spcPct val="90000"/>
              </a:lnSpc>
              <a:spcBef>
                <a:spcPts val="563"/>
              </a:spcBef>
              <a:spcAft>
                <a:spcPts val="0"/>
              </a:spcAft>
              <a:buClrTx/>
              <a:buSzTx/>
              <a:buFont typeface="Arial" panose="020B0604020202020204" pitchFamily="34" charset="0"/>
              <a:buNone/>
              <a:tabLst/>
              <a:defRPr/>
            </a:pPr>
            <a:endParaRPr kumimoji="0" lang="en-US" sz="3200" b="1"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a:p>
            <a:pPr marL="0" marR="0" lvl="0" indent="0" algn="ctr" defTabSz="514350" rtl="0" eaLnBrk="1" fontAlgn="auto" latinLnBrk="0" hangingPunct="1">
              <a:lnSpc>
                <a:spcPct val="90000"/>
              </a:lnSpc>
              <a:spcBef>
                <a:spcPts val="563"/>
              </a:spcBef>
              <a:spcAft>
                <a:spcPts val="0"/>
              </a:spcAft>
              <a:buClrTx/>
              <a:buSzTx/>
              <a:buFont typeface="Arial" panose="020B0604020202020204" pitchFamily="34" charset="0"/>
              <a:buNone/>
              <a:tabLst/>
              <a:defRPr/>
            </a:pPr>
            <a:r>
              <a:rPr kumimoji="0" lang="en-US" sz="3200" b="1"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rPr>
              <a:t>Injury and Violence Prevention Branch</a:t>
            </a:r>
          </a:p>
          <a:p>
            <a:pPr marL="0" marR="0" lvl="0" indent="0" algn="ctr" defTabSz="514350" rtl="0" eaLnBrk="1" fontAlgn="auto" latinLnBrk="0" hangingPunct="1">
              <a:lnSpc>
                <a:spcPct val="90000"/>
              </a:lnSpc>
              <a:spcBef>
                <a:spcPts val="563"/>
              </a:spcBef>
              <a:spcAft>
                <a:spcPts val="0"/>
              </a:spcAft>
              <a:buClrTx/>
              <a:buSzTx/>
              <a:buFont typeface="Arial" panose="020B0604020202020204" pitchFamily="34" charset="0"/>
              <a:buNone/>
              <a:tabLst/>
              <a:defRPr/>
            </a:pPr>
            <a:r>
              <a:rPr kumimoji="0" lang="en-US" sz="3200" b="1"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rPr>
              <a:t>Division of Public Health</a:t>
            </a:r>
          </a:p>
          <a:p>
            <a:pPr marL="0" marR="0" lvl="0" indent="0" algn="ctr" defTabSz="514350" rtl="0" eaLnBrk="1" fontAlgn="auto" latinLnBrk="0" hangingPunct="1">
              <a:lnSpc>
                <a:spcPct val="90000"/>
              </a:lnSpc>
              <a:spcBef>
                <a:spcPts val="563"/>
              </a:spcBef>
              <a:spcAft>
                <a:spcPts val="0"/>
              </a:spcAft>
              <a:buClrTx/>
              <a:buSzTx/>
              <a:buFont typeface="Arial" panose="020B0604020202020204" pitchFamily="34" charset="0"/>
              <a:buNone/>
              <a:tabLst/>
              <a:defRPr/>
            </a:pPr>
            <a:endParaRPr kumimoji="0" lang="en-US" sz="3200" b="1"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a:p>
            <a:pPr algn="ctr"/>
            <a:r>
              <a:rPr lang="en-US" sz="3200" dirty="0">
                <a:solidFill>
                  <a:srgbClr val="003B70"/>
                </a:solidFill>
                <a:hlinkClick r:id="rId3">
                  <a:extLst>
                    <a:ext uri="{A12FA001-AC4F-418D-AE19-62706E023703}">
                      <ahyp:hlinkClr xmlns:ahyp="http://schemas.microsoft.com/office/drawing/2018/hyperlinkcolor" val="tx"/>
                    </a:ext>
                  </a:extLst>
                </a:hlinkClick>
              </a:rPr>
              <a:t>www.dph.ncdhhs.gov/programs/chronic-disease-and-injury/injury-and-violence-prevention-branch</a:t>
            </a:r>
            <a:endParaRPr lang="en-US" sz="3200" dirty="0">
              <a:solidFill>
                <a:srgbClr val="003B70"/>
              </a:solidFill>
            </a:endParaRPr>
          </a:p>
        </p:txBody>
      </p:sp>
    </p:spTree>
    <p:extLst>
      <p:ext uri="{BB962C8B-B14F-4D97-AF65-F5344CB8AC3E}">
        <p14:creationId xmlns:p14="http://schemas.microsoft.com/office/powerpoint/2010/main" val="2183769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6B5F942-EE3E-EFF8-430B-C3E6E422FD21}"/>
              </a:ext>
            </a:extLst>
          </p:cNvPr>
          <p:cNvSpPr>
            <a:spLocks noGrp="1"/>
          </p:cNvSpPr>
          <p:nvPr>
            <p:ph type="sldNum" sz="quarter" idx="14"/>
          </p:nvPr>
        </p:nvSpPr>
        <p:spPr/>
        <p:txBody>
          <a:bodyPr/>
          <a:lstStyle/>
          <a:p>
            <a:fld id="{11F27F3A-B3E9-41ED-AF8F-A365F10BB65F}" type="slidenum">
              <a:rPr lang="en-US" smtClean="0"/>
              <a:pPr/>
              <a:t>2</a:t>
            </a:fld>
            <a:endParaRPr lang="en-US" dirty="0"/>
          </a:p>
        </p:txBody>
      </p:sp>
      <p:sp>
        <p:nvSpPr>
          <p:cNvPr id="6" name="Title 5">
            <a:extLst>
              <a:ext uri="{FF2B5EF4-FFF2-40B4-BE49-F238E27FC236}">
                <a16:creationId xmlns:a16="http://schemas.microsoft.com/office/drawing/2014/main" id="{9A7D4AE2-DD5B-5A85-80D0-854293DF90CB}"/>
              </a:ext>
            </a:extLst>
          </p:cNvPr>
          <p:cNvSpPr>
            <a:spLocks noGrp="1"/>
          </p:cNvSpPr>
          <p:nvPr>
            <p:ph type="title"/>
          </p:nvPr>
        </p:nvSpPr>
        <p:spPr>
          <a:xfrm>
            <a:off x="274320" y="274320"/>
            <a:ext cx="7537836" cy="1028018"/>
          </a:xfrm>
        </p:spPr>
        <p:txBody>
          <a:bodyPr/>
          <a:lstStyle/>
          <a:p>
            <a:r>
              <a:rPr lang="en-US" sz="2800" b="1" i="0" u="none" strike="noStrike" dirty="0">
                <a:effectLst/>
                <a:latin typeface="Arial" panose="020B0604020202020204" pitchFamily="34" charset="0"/>
              </a:rPr>
              <a:t>Between 2015 and 2024, </a:t>
            </a:r>
            <a:r>
              <a:rPr lang="en-US" sz="2800" b="1" i="0" u="none" strike="noStrike" dirty="0">
                <a:solidFill>
                  <a:srgbClr val="003B70"/>
                </a:solidFill>
                <a:effectLst/>
                <a:latin typeface="Arial" panose="020B0604020202020204" pitchFamily="34" charset="0"/>
              </a:rPr>
              <a:t>253</a:t>
            </a:r>
            <a:r>
              <a:rPr lang="en-US" sz="2800" b="1" i="0" u="none" strike="noStrike" dirty="0">
                <a:effectLst/>
                <a:latin typeface="Arial" panose="020B0604020202020204" pitchFamily="34" charset="0"/>
              </a:rPr>
              <a:t> children under the age of 18 died because of unintentional drowning in North Carolina</a:t>
            </a:r>
            <a:br>
              <a:rPr lang="en-US" sz="2800" b="1" i="0" u="none" strike="noStrike" dirty="0">
                <a:solidFill>
                  <a:srgbClr val="153D64"/>
                </a:solidFill>
                <a:effectLst/>
                <a:latin typeface="Arial" panose="020B0604020202020204" pitchFamily="34" charset="0"/>
              </a:rPr>
            </a:br>
            <a:endParaRPr lang="en-US" sz="2600" dirty="0"/>
          </a:p>
        </p:txBody>
      </p:sp>
      <p:sp>
        <p:nvSpPr>
          <p:cNvPr id="7" name="Title 1">
            <a:extLst>
              <a:ext uri="{FF2B5EF4-FFF2-40B4-BE49-F238E27FC236}">
                <a16:creationId xmlns:a16="http://schemas.microsoft.com/office/drawing/2014/main" id="{EDDDB2F1-C3AC-05A4-211E-BF972BF2FC9A}"/>
              </a:ext>
            </a:extLst>
          </p:cNvPr>
          <p:cNvSpPr txBox="1">
            <a:spLocks/>
          </p:cNvSpPr>
          <p:nvPr/>
        </p:nvSpPr>
        <p:spPr>
          <a:xfrm>
            <a:off x="259245" y="1546670"/>
            <a:ext cx="7537836" cy="553129"/>
          </a:xfrm>
          <a:prstGeom prst="rect">
            <a:avLst/>
          </a:prstGeom>
        </p:spPr>
        <p:txBody>
          <a:bodyPr vert="horz" lIns="91440" tIns="45720" rIns="91440" bIns="45720" rtlCol="0" anchor="t">
            <a:noAutofit/>
          </a:bodyPr>
          <a:lstStyle>
            <a:lvl1pPr algn="l" defTabSz="514350" rtl="0" eaLnBrk="1" latinLnBrk="0" hangingPunct="1">
              <a:lnSpc>
                <a:spcPct val="90000"/>
              </a:lnSpc>
              <a:spcBef>
                <a:spcPct val="0"/>
              </a:spcBef>
              <a:buNone/>
              <a:defRPr sz="2400" b="1" i="0" kern="1200" baseline="0">
                <a:solidFill>
                  <a:srgbClr val="5C93D5"/>
                </a:solidFill>
                <a:latin typeface="Arial" panose="020B0604020202020204" pitchFamily="34" charset="0"/>
                <a:ea typeface="Arial" panose="020B0604020202020204" pitchFamily="34" charset="0"/>
                <a:cs typeface="Arial" panose="020B0604020202020204" pitchFamily="34" charset="0"/>
              </a:defRPr>
            </a:lvl1pPr>
          </a:lstStyle>
          <a:p>
            <a:r>
              <a:rPr lang="en-US" sz="1600" dirty="0">
                <a:solidFill>
                  <a:schemeClr val="tx2"/>
                </a:solidFill>
              </a:rPr>
              <a:t>The rate of unintentional drowning death among children was generally lower in North Carolina than in the U.S. as a whole												</a:t>
            </a:r>
          </a:p>
          <a:p>
            <a:r>
              <a:rPr lang="en-US" sz="1600" dirty="0">
                <a:solidFill>
                  <a:schemeClr val="tx2"/>
                </a:solidFill>
              </a:rPr>
              <a:t>												</a:t>
            </a:r>
          </a:p>
          <a:p>
            <a:r>
              <a:rPr lang="en-US" sz="1600" dirty="0">
                <a:solidFill>
                  <a:schemeClr val="tx2"/>
                </a:solidFill>
              </a:rPr>
              <a:t>												</a:t>
            </a:r>
          </a:p>
        </p:txBody>
      </p:sp>
      <p:graphicFrame>
        <p:nvGraphicFramePr>
          <p:cNvPr id="10" name="Chart 9" descr="Rate of unintentional child drowning deaths in NC compared to the US, ages 0-17, 2015-2024">
            <a:extLst>
              <a:ext uri="{FF2B5EF4-FFF2-40B4-BE49-F238E27FC236}">
                <a16:creationId xmlns:a16="http://schemas.microsoft.com/office/drawing/2014/main" id="{41EC8AE2-791B-26A1-9128-9D70970A8C7E}"/>
              </a:ext>
            </a:extLst>
          </p:cNvPr>
          <p:cNvGraphicFramePr>
            <a:graphicFrameLocks/>
          </p:cNvGraphicFramePr>
          <p:nvPr>
            <p:extLst>
              <p:ext uri="{D42A27DB-BD31-4B8C-83A1-F6EECF244321}">
                <p14:modId xmlns:p14="http://schemas.microsoft.com/office/powerpoint/2010/main" val="1674393242"/>
              </p:ext>
            </p:extLst>
          </p:nvPr>
        </p:nvGraphicFramePr>
        <p:xfrm>
          <a:off x="478961" y="2072155"/>
          <a:ext cx="7381122" cy="4089991"/>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 Placeholder 7">
            <a:extLst>
              <a:ext uri="{FF2B5EF4-FFF2-40B4-BE49-F238E27FC236}">
                <a16:creationId xmlns:a16="http://schemas.microsoft.com/office/drawing/2014/main" id="{3C253B1F-567F-5C64-93F8-59378FC6BEB8}"/>
              </a:ext>
            </a:extLst>
          </p:cNvPr>
          <p:cNvSpPr>
            <a:spLocks noGrp="1"/>
          </p:cNvSpPr>
          <p:nvPr>
            <p:ph type="body" sz="quarter" idx="11"/>
          </p:nvPr>
        </p:nvSpPr>
        <p:spPr>
          <a:xfrm>
            <a:off x="91440" y="6309360"/>
            <a:ext cx="7873447" cy="330200"/>
          </a:xfrm>
        </p:spPr>
        <p:txBody>
          <a:bodyPr/>
          <a:lstStyle/>
          <a:p>
            <a:r>
              <a:rPr lang="en-US" i="0" dirty="0"/>
              <a:t>Limited to NC residents ages 0-17</a:t>
            </a:r>
          </a:p>
          <a:p>
            <a:r>
              <a:rPr lang="en-US" b="1" i="0" dirty="0"/>
              <a:t>Source</a:t>
            </a:r>
            <a:r>
              <a:rPr lang="en-US" i="0" dirty="0"/>
              <a:t>:</a:t>
            </a:r>
            <a:r>
              <a:rPr lang="en-US" b="1" i="0" dirty="0"/>
              <a:t> </a:t>
            </a:r>
            <a:r>
              <a:rPr lang="en-US" i="0" dirty="0"/>
              <a:t>NC State Center for Health Statistics, Deaths (2015-2024); US Census Bureau Population Estimates (2015-2024); CDC WISQARS</a:t>
            </a:r>
          </a:p>
          <a:p>
            <a:r>
              <a:rPr lang="en-US" i="0" dirty="0"/>
              <a:t>Analysis by the DPH Injury Epidemiology, Surveillance, and Informatics Unit</a:t>
            </a:r>
          </a:p>
        </p:txBody>
      </p:sp>
    </p:spTree>
    <p:extLst>
      <p:ext uri="{BB962C8B-B14F-4D97-AF65-F5344CB8AC3E}">
        <p14:creationId xmlns:p14="http://schemas.microsoft.com/office/powerpoint/2010/main" val="22752318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16"/>
          <p:cNvSpPr>
            <a:spLocks noGrp="1"/>
          </p:cNvSpPr>
          <p:nvPr>
            <p:ph type="sldNum" sz="quarter" idx="14"/>
          </p:nvPr>
        </p:nvSpPr>
        <p:spPr/>
        <p:txBody>
          <a:bodyPr/>
          <a:lstStyle/>
          <a:p>
            <a:fld id="{11F27F3A-B3E9-41ED-AF8F-A365F10BB65F}" type="slidenum">
              <a:rPr lang="en-US" b="0" smtClean="0"/>
              <a:pPr/>
              <a:t>3</a:t>
            </a:fld>
            <a:endParaRPr lang="en-US" b="0" dirty="0"/>
          </a:p>
        </p:txBody>
      </p:sp>
      <p:sp>
        <p:nvSpPr>
          <p:cNvPr id="20" name="Title 19">
            <a:extLst>
              <a:ext uri="{FF2B5EF4-FFF2-40B4-BE49-F238E27FC236}">
                <a16:creationId xmlns:a16="http://schemas.microsoft.com/office/drawing/2014/main" id="{AE607405-115A-B37A-3F77-FF46E253B6C4}"/>
              </a:ext>
            </a:extLst>
          </p:cNvPr>
          <p:cNvSpPr>
            <a:spLocks noGrp="1"/>
          </p:cNvSpPr>
          <p:nvPr>
            <p:ph type="title"/>
          </p:nvPr>
        </p:nvSpPr>
        <p:spPr>
          <a:xfrm>
            <a:off x="274320" y="1411103"/>
            <a:ext cx="4022199" cy="4345993"/>
          </a:xfrm>
        </p:spPr>
        <p:txBody>
          <a:bodyPr/>
          <a:lstStyle/>
          <a:p>
            <a:r>
              <a:rPr lang="en-US" sz="2700" dirty="0"/>
              <a:t>Unintentional drowning deaths made up </a:t>
            </a:r>
            <a:r>
              <a:rPr lang="en-US" sz="2700" dirty="0">
                <a:solidFill>
                  <a:schemeClr val="tx2"/>
                </a:solidFill>
              </a:rPr>
              <a:t>12%</a:t>
            </a:r>
            <a:r>
              <a:rPr lang="en-US" sz="2700" dirty="0"/>
              <a:t> of all unintentional injury deaths among North Carolina children under the age of 18 from 2020 to 2024</a:t>
            </a:r>
          </a:p>
        </p:txBody>
      </p:sp>
      <p:graphicFrame>
        <p:nvGraphicFramePr>
          <p:cNvPr id="2" name="Chart 1" descr="Pie chart of Unintentional drowning deaths compared to other unintentional injury deaths">
            <a:extLst>
              <a:ext uri="{FF2B5EF4-FFF2-40B4-BE49-F238E27FC236}">
                <a16:creationId xmlns:a16="http://schemas.microsoft.com/office/drawing/2014/main" id="{512C59A8-602E-EB31-0FDC-0F057C3C8CEB}"/>
              </a:ext>
            </a:extLst>
          </p:cNvPr>
          <p:cNvGraphicFramePr>
            <a:graphicFrameLocks/>
          </p:cNvGraphicFramePr>
          <p:nvPr>
            <p:extLst>
              <p:ext uri="{D42A27DB-BD31-4B8C-83A1-F6EECF244321}">
                <p14:modId xmlns:p14="http://schemas.microsoft.com/office/powerpoint/2010/main" val="1102421627"/>
              </p:ext>
            </p:extLst>
          </p:nvPr>
        </p:nvGraphicFramePr>
        <p:xfrm>
          <a:off x="1944830" y="1284320"/>
          <a:ext cx="6897020" cy="5043336"/>
        </p:xfrm>
        <a:graphic>
          <a:graphicData uri="http://schemas.openxmlformats.org/drawingml/2006/chart">
            <c:chart xmlns:c="http://schemas.openxmlformats.org/drawingml/2006/chart" xmlns:r="http://schemas.openxmlformats.org/officeDocument/2006/relationships" r:id="rId3"/>
          </a:graphicData>
        </a:graphic>
      </p:graphicFrame>
      <p:sp>
        <p:nvSpPr>
          <p:cNvPr id="26" name="TextBox 25">
            <a:extLst>
              <a:ext uri="{FF2B5EF4-FFF2-40B4-BE49-F238E27FC236}">
                <a16:creationId xmlns:a16="http://schemas.microsoft.com/office/drawing/2014/main" id="{F94B9321-452B-D4B3-1D34-EA13EFC13B1E}"/>
              </a:ext>
              <a:ext uri="{C183D7F6-B498-43B3-948B-1728B52AA6E4}">
                <adec:decorative xmlns:adec="http://schemas.microsoft.com/office/drawing/2017/decorative" val="1"/>
              </a:ext>
            </a:extLst>
          </p:cNvPr>
          <p:cNvSpPr txBox="1"/>
          <p:nvPr/>
        </p:nvSpPr>
        <p:spPr>
          <a:xfrm>
            <a:off x="6037198" y="1878204"/>
            <a:ext cx="1925148" cy="584775"/>
          </a:xfrm>
          <a:prstGeom prst="rect">
            <a:avLst/>
          </a:prstGeom>
          <a:noFill/>
        </p:spPr>
        <p:txBody>
          <a:bodyPr wrap="square" rtlCol="0">
            <a:spAutoFit/>
          </a:bodyPr>
          <a:lstStyle/>
          <a:p>
            <a:r>
              <a:rPr lang="en-US" sz="1600" b="1" dirty="0"/>
              <a:t>Unintentional Drowning Deaths</a:t>
            </a:r>
          </a:p>
        </p:txBody>
      </p:sp>
      <p:sp>
        <p:nvSpPr>
          <p:cNvPr id="27" name="TextBox 26">
            <a:extLst>
              <a:ext uri="{FF2B5EF4-FFF2-40B4-BE49-F238E27FC236}">
                <a16:creationId xmlns:a16="http://schemas.microsoft.com/office/drawing/2014/main" id="{07C4925D-6DA3-FF80-1597-DFA7C61EB755}"/>
              </a:ext>
              <a:ext uri="{C183D7F6-B498-43B3-948B-1728B52AA6E4}">
                <adec:decorative xmlns:adec="http://schemas.microsoft.com/office/drawing/2017/decorative" val="1"/>
              </a:ext>
            </a:extLst>
          </p:cNvPr>
          <p:cNvSpPr txBox="1"/>
          <p:nvPr/>
        </p:nvSpPr>
        <p:spPr>
          <a:xfrm>
            <a:off x="2012860" y="5154509"/>
            <a:ext cx="2298455" cy="584775"/>
          </a:xfrm>
          <a:prstGeom prst="rect">
            <a:avLst/>
          </a:prstGeom>
          <a:noFill/>
        </p:spPr>
        <p:txBody>
          <a:bodyPr wrap="square" rtlCol="0">
            <a:spAutoFit/>
          </a:bodyPr>
          <a:lstStyle/>
          <a:p>
            <a:pPr algn="r"/>
            <a:r>
              <a:rPr lang="en-US" sz="1600" b="1" dirty="0"/>
              <a:t>Other Unintentional Injury Deaths</a:t>
            </a:r>
          </a:p>
        </p:txBody>
      </p:sp>
      <p:sp>
        <p:nvSpPr>
          <p:cNvPr id="23" name="Text Placeholder 22">
            <a:extLst>
              <a:ext uri="{FF2B5EF4-FFF2-40B4-BE49-F238E27FC236}">
                <a16:creationId xmlns:a16="http://schemas.microsoft.com/office/drawing/2014/main" id="{899E37F1-01D3-1AC8-CE2A-7D7B1EA25C2E}"/>
              </a:ext>
            </a:extLst>
          </p:cNvPr>
          <p:cNvSpPr>
            <a:spLocks noGrp="1"/>
          </p:cNvSpPr>
          <p:nvPr>
            <p:ph type="body" sz="quarter" idx="11"/>
          </p:nvPr>
        </p:nvSpPr>
        <p:spPr>
          <a:xfrm>
            <a:off x="274320" y="6309360"/>
            <a:ext cx="8073990" cy="330200"/>
          </a:xfrm>
        </p:spPr>
        <p:txBody>
          <a:bodyPr/>
          <a:lstStyle/>
          <a:p>
            <a:r>
              <a:rPr lang="en-US" i="0" dirty="0"/>
              <a:t>Limited to NC residents ages 0-17</a:t>
            </a:r>
          </a:p>
          <a:p>
            <a:r>
              <a:rPr lang="en-US" b="1" i="0" dirty="0"/>
              <a:t>Source</a:t>
            </a:r>
            <a:r>
              <a:rPr lang="en-US" i="0" dirty="0"/>
              <a:t>: NC State Center for Health Statistics, Deaths (2020-2024)</a:t>
            </a:r>
          </a:p>
          <a:p>
            <a:r>
              <a:rPr lang="en-US" i="0" dirty="0"/>
              <a:t>Analysis by the DPH Injury Epidemiology, Surveillance, and Informatics Unit</a:t>
            </a:r>
          </a:p>
        </p:txBody>
      </p:sp>
    </p:spTree>
    <p:extLst>
      <p:ext uri="{BB962C8B-B14F-4D97-AF65-F5344CB8AC3E}">
        <p14:creationId xmlns:p14="http://schemas.microsoft.com/office/powerpoint/2010/main" val="37609954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Slide Number Placeholder 31"/>
          <p:cNvSpPr>
            <a:spLocks noGrp="1"/>
          </p:cNvSpPr>
          <p:nvPr>
            <p:ph type="sldNum" sz="quarter" idx="14"/>
          </p:nvPr>
        </p:nvSpPr>
        <p:spPr>
          <a:prstGeom prst="rect">
            <a:avLst/>
          </a:prstGeom>
        </p:spPr>
        <p:txBody>
          <a:bodyPr/>
          <a:lstStyle/>
          <a:p>
            <a:fld id="{11F27F3A-B3E9-41ED-AF8F-A365F10BB65F}" type="slidenum">
              <a:rPr lang="en-US" smtClean="0"/>
              <a:pPr/>
              <a:t>4</a:t>
            </a:fld>
            <a:endParaRPr lang="en-US" dirty="0"/>
          </a:p>
        </p:txBody>
      </p:sp>
      <p:sp>
        <p:nvSpPr>
          <p:cNvPr id="7" name="Title 6"/>
          <p:cNvSpPr>
            <a:spLocks noGrp="1"/>
          </p:cNvSpPr>
          <p:nvPr>
            <p:ph type="title"/>
          </p:nvPr>
        </p:nvSpPr>
        <p:spPr>
          <a:xfrm>
            <a:off x="1188720" y="274320"/>
            <a:ext cx="7537836" cy="1036167"/>
          </a:xfrm>
        </p:spPr>
        <p:txBody>
          <a:bodyPr/>
          <a:lstStyle/>
          <a:p>
            <a:r>
              <a:rPr lang="en-US" sz="2700" dirty="0"/>
              <a:t>Unintentional drowning was the third leading cause of unintentional injury death among North Carolina children from 2020 to 2024</a:t>
            </a:r>
          </a:p>
        </p:txBody>
      </p:sp>
      <p:graphicFrame>
        <p:nvGraphicFramePr>
          <p:cNvPr id="2" name="Chart 1" descr="Top five leading causes of unintentional injury death among children ages 0-17, 2020-2024">
            <a:extLst>
              <a:ext uri="{FF2B5EF4-FFF2-40B4-BE49-F238E27FC236}">
                <a16:creationId xmlns:a16="http://schemas.microsoft.com/office/drawing/2014/main" id="{27E3EA80-AE81-A054-CA22-A5981C3A4261}"/>
              </a:ext>
            </a:extLst>
          </p:cNvPr>
          <p:cNvGraphicFramePr>
            <a:graphicFrameLocks/>
          </p:cNvGraphicFramePr>
          <p:nvPr>
            <p:extLst>
              <p:ext uri="{D42A27DB-BD31-4B8C-83A1-F6EECF244321}">
                <p14:modId xmlns:p14="http://schemas.microsoft.com/office/powerpoint/2010/main" val="2491133439"/>
              </p:ext>
            </p:extLst>
          </p:nvPr>
        </p:nvGraphicFramePr>
        <p:xfrm>
          <a:off x="1188720" y="1735060"/>
          <a:ext cx="7955280" cy="4149726"/>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 Placeholder 8"/>
          <p:cNvSpPr>
            <a:spLocks noGrp="1"/>
          </p:cNvSpPr>
          <p:nvPr>
            <p:ph type="body" sz="quarter" idx="11"/>
          </p:nvPr>
        </p:nvSpPr>
        <p:spPr>
          <a:xfrm>
            <a:off x="1188720" y="6309360"/>
            <a:ext cx="7106911" cy="330200"/>
          </a:xfrm>
        </p:spPr>
        <p:txBody>
          <a:bodyPr/>
          <a:lstStyle/>
          <a:p>
            <a:r>
              <a:rPr lang="en-US" i="0" dirty="0"/>
              <a:t>Limited to NC residents ages 0-17; MVT = Motor Vehicle Traffic</a:t>
            </a:r>
          </a:p>
          <a:p>
            <a:r>
              <a:rPr lang="en-US" b="1" i="0" dirty="0"/>
              <a:t>Source</a:t>
            </a:r>
            <a:r>
              <a:rPr lang="en-US" i="0" dirty="0"/>
              <a:t>: NC State Center for Health Statistics, Deaths (2020-2024)</a:t>
            </a:r>
          </a:p>
          <a:p>
            <a:r>
              <a:rPr lang="en-US" i="0" dirty="0"/>
              <a:t>Analysis by the DPH Injury Epidemiology, Surveillance, and Informatics Unit</a:t>
            </a:r>
          </a:p>
        </p:txBody>
      </p:sp>
    </p:spTree>
    <p:extLst>
      <p:ext uri="{BB962C8B-B14F-4D97-AF65-F5344CB8AC3E}">
        <p14:creationId xmlns:p14="http://schemas.microsoft.com/office/powerpoint/2010/main" val="9381004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C261A968-071F-A27E-D371-C72446E46851}"/>
              </a:ext>
            </a:extLst>
          </p:cNvPr>
          <p:cNvSpPr>
            <a:spLocks noGrp="1"/>
          </p:cNvSpPr>
          <p:nvPr>
            <p:ph type="sldNum" sz="quarter" idx="14"/>
          </p:nvPr>
        </p:nvSpPr>
        <p:spPr/>
        <p:txBody>
          <a:bodyPr/>
          <a:lstStyle/>
          <a:p>
            <a:fld id="{11F27F3A-B3E9-41ED-AF8F-A365F10BB65F}" type="slidenum">
              <a:rPr lang="en-US" smtClean="0"/>
              <a:pPr/>
              <a:t>5</a:t>
            </a:fld>
            <a:endParaRPr lang="en-US" dirty="0"/>
          </a:p>
        </p:txBody>
      </p:sp>
      <p:sp>
        <p:nvSpPr>
          <p:cNvPr id="15" name="Title 4">
            <a:extLst>
              <a:ext uri="{FF2B5EF4-FFF2-40B4-BE49-F238E27FC236}">
                <a16:creationId xmlns:a16="http://schemas.microsoft.com/office/drawing/2014/main" id="{AF36A412-7B92-9EB2-D639-48C9CF1E36CC}"/>
              </a:ext>
            </a:extLst>
          </p:cNvPr>
          <p:cNvSpPr txBox="1">
            <a:spLocks/>
          </p:cNvSpPr>
          <p:nvPr/>
        </p:nvSpPr>
        <p:spPr>
          <a:xfrm>
            <a:off x="274319" y="1143000"/>
            <a:ext cx="8705719" cy="745544"/>
          </a:xfrm>
          <a:prstGeom prst="rect">
            <a:avLst/>
          </a:prstGeom>
        </p:spPr>
        <p:txBody>
          <a:bodyPr vert="horz" lIns="91440" tIns="45720" rIns="91440" bIns="45720" rtlCol="0" anchor="t">
            <a:noAutofit/>
          </a:bodyPr>
          <a:lstStyle>
            <a:lvl1pPr algn="l" defTabSz="514350" rtl="0" eaLnBrk="1" latinLnBrk="0" hangingPunct="1">
              <a:lnSpc>
                <a:spcPct val="90000"/>
              </a:lnSpc>
              <a:spcBef>
                <a:spcPct val="0"/>
              </a:spcBef>
              <a:buNone/>
              <a:defRPr sz="2400" b="1" i="0" kern="1200" baseline="0">
                <a:solidFill>
                  <a:srgbClr val="5C93D5"/>
                </a:solidFill>
                <a:latin typeface="Arial" panose="020B0604020202020204" pitchFamily="34" charset="0"/>
                <a:ea typeface="Arial" panose="020B0604020202020204" pitchFamily="34" charset="0"/>
                <a:cs typeface="Arial" panose="020B0604020202020204" pitchFamily="34" charset="0"/>
              </a:defRPr>
            </a:lvl1pPr>
          </a:lstStyle>
          <a:p>
            <a:r>
              <a:rPr lang="en-US" sz="2800" dirty="0"/>
              <a:t>Unintentional child drowning deaths were highest among those ages 1-4</a:t>
            </a:r>
          </a:p>
        </p:txBody>
      </p:sp>
      <p:graphicFrame>
        <p:nvGraphicFramePr>
          <p:cNvPr id="2" name="Chart 1" descr="Percent of unintentional drowning deaths among children ages 0-17 by age and sex, 2020-2024">
            <a:extLst>
              <a:ext uri="{FF2B5EF4-FFF2-40B4-BE49-F238E27FC236}">
                <a16:creationId xmlns:a16="http://schemas.microsoft.com/office/drawing/2014/main" id="{069F0CCB-90A8-1195-EB44-0D759C76695D}"/>
              </a:ext>
            </a:extLst>
          </p:cNvPr>
          <p:cNvGraphicFramePr>
            <a:graphicFrameLocks/>
          </p:cNvGraphicFramePr>
          <p:nvPr>
            <p:extLst>
              <p:ext uri="{D42A27DB-BD31-4B8C-83A1-F6EECF244321}">
                <p14:modId xmlns:p14="http://schemas.microsoft.com/office/powerpoint/2010/main" val="923294186"/>
              </p:ext>
            </p:extLst>
          </p:nvPr>
        </p:nvGraphicFramePr>
        <p:xfrm>
          <a:off x="596691" y="1966439"/>
          <a:ext cx="7950617" cy="4219308"/>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 Placeholder 2">
            <a:extLst>
              <a:ext uri="{FF2B5EF4-FFF2-40B4-BE49-F238E27FC236}">
                <a16:creationId xmlns:a16="http://schemas.microsoft.com/office/drawing/2014/main" id="{3DFB0AE9-FBE6-4CEA-BA53-8B490647DC0A}"/>
              </a:ext>
            </a:extLst>
          </p:cNvPr>
          <p:cNvSpPr>
            <a:spLocks noGrp="1"/>
          </p:cNvSpPr>
          <p:nvPr>
            <p:ph type="body" sz="quarter" idx="11"/>
          </p:nvPr>
        </p:nvSpPr>
        <p:spPr>
          <a:xfrm>
            <a:off x="274320" y="6309360"/>
            <a:ext cx="8073990" cy="330200"/>
          </a:xfrm>
        </p:spPr>
        <p:txBody>
          <a:bodyPr/>
          <a:lstStyle/>
          <a:p>
            <a:r>
              <a:rPr lang="en-US" i="0" dirty="0"/>
              <a:t>Limited to NC residents ages 0-17</a:t>
            </a:r>
          </a:p>
          <a:p>
            <a:r>
              <a:rPr lang="en-US" b="1" i="0" dirty="0"/>
              <a:t>Source</a:t>
            </a:r>
            <a:r>
              <a:rPr lang="en-US" i="0" dirty="0"/>
              <a:t>: NC State Center for Health Statistics, Deaths (2020-2024)</a:t>
            </a:r>
          </a:p>
          <a:p>
            <a:r>
              <a:rPr lang="en-US" i="0" dirty="0"/>
              <a:t>Analysis by the DPH Injury Epidemiology, Surveillance, and Informatics Unit</a:t>
            </a:r>
          </a:p>
        </p:txBody>
      </p:sp>
    </p:spTree>
    <p:extLst>
      <p:ext uri="{BB962C8B-B14F-4D97-AF65-F5344CB8AC3E}">
        <p14:creationId xmlns:p14="http://schemas.microsoft.com/office/powerpoint/2010/main" val="27852248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FB302201-5C71-CA74-C4FD-BFA9C1F5F69D}"/>
              </a:ext>
            </a:extLst>
          </p:cNvPr>
          <p:cNvSpPr>
            <a:spLocks noGrp="1"/>
          </p:cNvSpPr>
          <p:nvPr>
            <p:ph type="sldNum" sz="quarter" idx="14"/>
          </p:nvPr>
        </p:nvSpPr>
        <p:spPr/>
        <p:txBody>
          <a:bodyPr/>
          <a:lstStyle/>
          <a:p>
            <a:fld id="{11F27F3A-B3E9-41ED-AF8F-A365F10BB65F}" type="slidenum">
              <a:rPr lang="en-US" smtClean="0"/>
              <a:pPr/>
              <a:t>6</a:t>
            </a:fld>
            <a:endParaRPr lang="en-US" dirty="0"/>
          </a:p>
        </p:txBody>
      </p:sp>
      <p:sp>
        <p:nvSpPr>
          <p:cNvPr id="8" name="Title 7">
            <a:extLst>
              <a:ext uri="{FF2B5EF4-FFF2-40B4-BE49-F238E27FC236}">
                <a16:creationId xmlns:a16="http://schemas.microsoft.com/office/drawing/2014/main" id="{AF1C6771-84A7-9429-25B3-076E7AC4D45D}"/>
              </a:ext>
            </a:extLst>
          </p:cNvPr>
          <p:cNvSpPr>
            <a:spLocks noGrp="1"/>
          </p:cNvSpPr>
          <p:nvPr>
            <p:ph type="title"/>
          </p:nvPr>
        </p:nvSpPr>
        <p:spPr>
          <a:xfrm>
            <a:off x="1188720" y="274320"/>
            <a:ext cx="7537836" cy="1000125"/>
          </a:xfrm>
        </p:spPr>
        <p:txBody>
          <a:bodyPr/>
          <a:lstStyle/>
          <a:p>
            <a:r>
              <a:rPr lang="en-US" sz="2800" dirty="0"/>
              <a:t>Percentages of unintentional child drownings were highest among males, NH White residents, and children ages 1-4</a:t>
            </a:r>
          </a:p>
        </p:txBody>
      </p:sp>
      <p:graphicFrame>
        <p:nvGraphicFramePr>
          <p:cNvPr id="5" name="Chart 4" descr="Percent of unintentional drowning deaths among children ages 0-17 by sex, race/ethnicity, and age group, 2020-2024">
            <a:extLst>
              <a:ext uri="{FF2B5EF4-FFF2-40B4-BE49-F238E27FC236}">
                <a16:creationId xmlns:a16="http://schemas.microsoft.com/office/drawing/2014/main" id="{16D03F16-E41D-4556-84AC-9D0AA023CDC6}"/>
              </a:ext>
            </a:extLst>
          </p:cNvPr>
          <p:cNvGraphicFramePr>
            <a:graphicFrameLocks/>
          </p:cNvGraphicFramePr>
          <p:nvPr>
            <p:extLst>
              <p:ext uri="{D42A27DB-BD31-4B8C-83A1-F6EECF244321}">
                <p14:modId xmlns:p14="http://schemas.microsoft.com/office/powerpoint/2010/main" val="3152270156"/>
              </p:ext>
            </p:extLst>
          </p:nvPr>
        </p:nvGraphicFramePr>
        <p:xfrm>
          <a:off x="1253311" y="1490536"/>
          <a:ext cx="7408654" cy="4684501"/>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 Placeholder 2">
            <a:extLst>
              <a:ext uri="{FF2B5EF4-FFF2-40B4-BE49-F238E27FC236}">
                <a16:creationId xmlns:a16="http://schemas.microsoft.com/office/drawing/2014/main" id="{5E6733C8-C5B9-8F04-3939-62F6F58C5DDA}"/>
              </a:ext>
            </a:extLst>
          </p:cNvPr>
          <p:cNvSpPr>
            <a:spLocks noGrp="1"/>
          </p:cNvSpPr>
          <p:nvPr>
            <p:ph type="body" sz="quarter" idx="11"/>
          </p:nvPr>
        </p:nvSpPr>
        <p:spPr>
          <a:xfrm>
            <a:off x="1188720" y="6309360"/>
            <a:ext cx="7106911" cy="330200"/>
          </a:xfrm>
        </p:spPr>
        <p:txBody>
          <a:bodyPr/>
          <a:lstStyle/>
          <a:p>
            <a:r>
              <a:rPr lang="en-US" i="0" dirty="0"/>
              <a:t>Limited to NC residents ages 0-17; NH = non-Hispanic</a:t>
            </a:r>
          </a:p>
          <a:p>
            <a:r>
              <a:rPr lang="en-US" b="1" i="0" dirty="0"/>
              <a:t>Source</a:t>
            </a:r>
            <a:r>
              <a:rPr lang="en-US" i="0" dirty="0"/>
              <a:t>: NC State Center for Health Statistics, Deaths (2020-2024)</a:t>
            </a:r>
          </a:p>
          <a:p>
            <a:r>
              <a:rPr lang="en-US" i="0" dirty="0"/>
              <a:t>Analysis by the DPH Injury Epidemiology, Surveillance, and Informatics Unit</a:t>
            </a:r>
          </a:p>
        </p:txBody>
      </p:sp>
    </p:spTree>
    <p:extLst>
      <p:ext uri="{BB962C8B-B14F-4D97-AF65-F5344CB8AC3E}">
        <p14:creationId xmlns:p14="http://schemas.microsoft.com/office/powerpoint/2010/main" val="16517742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FBB4AA09-163C-8B31-FAAC-326DE567235E}"/>
              </a:ext>
            </a:extLst>
          </p:cNvPr>
          <p:cNvSpPr>
            <a:spLocks noGrp="1"/>
          </p:cNvSpPr>
          <p:nvPr>
            <p:ph type="sldNum" sz="quarter" idx="14"/>
          </p:nvPr>
        </p:nvSpPr>
        <p:spPr/>
        <p:txBody>
          <a:bodyPr/>
          <a:lstStyle/>
          <a:p>
            <a:fld id="{11F27F3A-B3E9-41ED-AF8F-A365F10BB65F}" type="slidenum">
              <a:rPr lang="en-US" smtClean="0"/>
              <a:pPr/>
              <a:t>7</a:t>
            </a:fld>
            <a:endParaRPr lang="en-US" dirty="0"/>
          </a:p>
        </p:txBody>
      </p:sp>
      <p:sp>
        <p:nvSpPr>
          <p:cNvPr id="8" name="Title 7">
            <a:extLst>
              <a:ext uri="{FF2B5EF4-FFF2-40B4-BE49-F238E27FC236}">
                <a16:creationId xmlns:a16="http://schemas.microsoft.com/office/drawing/2014/main" id="{337F41EA-44A0-6BBC-212E-6A8EC2A71723}"/>
              </a:ext>
            </a:extLst>
          </p:cNvPr>
          <p:cNvSpPr>
            <a:spLocks noGrp="1"/>
          </p:cNvSpPr>
          <p:nvPr>
            <p:ph type="title"/>
          </p:nvPr>
        </p:nvSpPr>
        <p:spPr>
          <a:xfrm>
            <a:off x="274320" y="274320"/>
            <a:ext cx="7537836" cy="1028700"/>
          </a:xfrm>
        </p:spPr>
        <p:txBody>
          <a:bodyPr/>
          <a:lstStyle/>
          <a:p>
            <a:r>
              <a:rPr lang="en-US" sz="2800" dirty="0"/>
              <a:t>Nearly half of unintentional child drownings occurred in a swimming pool and close to one-third occurred in a natural water body</a:t>
            </a:r>
          </a:p>
        </p:txBody>
      </p:sp>
      <p:graphicFrame>
        <p:nvGraphicFramePr>
          <p:cNvPr id="2" name="Chart 1" descr="Percent of unintentional drowning deaths among children by water source, 2020-2024">
            <a:extLst>
              <a:ext uri="{FF2B5EF4-FFF2-40B4-BE49-F238E27FC236}">
                <a16:creationId xmlns:a16="http://schemas.microsoft.com/office/drawing/2014/main" id="{A8E803F7-AFB0-7161-41AE-F291F555BA51}"/>
              </a:ext>
            </a:extLst>
          </p:cNvPr>
          <p:cNvGraphicFramePr>
            <a:graphicFrameLocks/>
          </p:cNvGraphicFramePr>
          <p:nvPr>
            <p:extLst>
              <p:ext uri="{D42A27DB-BD31-4B8C-83A1-F6EECF244321}">
                <p14:modId xmlns:p14="http://schemas.microsoft.com/office/powerpoint/2010/main" val="1103349731"/>
              </p:ext>
            </p:extLst>
          </p:nvPr>
        </p:nvGraphicFramePr>
        <p:xfrm>
          <a:off x="316283" y="1858326"/>
          <a:ext cx="7636870" cy="4191599"/>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 Placeholder 2">
            <a:extLst>
              <a:ext uri="{FF2B5EF4-FFF2-40B4-BE49-F238E27FC236}">
                <a16:creationId xmlns:a16="http://schemas.microsoft.com/office/drawing/2014/main" id="{A305A803-1D8A-B612-239C-26261FFE1D60}"/>
              </a:ext>
            </a:extLst>
          </p:cNvPr>
          <p:cNvSpPr>
            <a:spLocks noGrp="1"/>
          </p:cNvSpPr>
          <p:nvPr>
            <p:ph type="body" sz="quarter" idx="11"/>
          </p:nvPr>
        </p:nvSpPr>
        <p:spPr>
          <a:xfrm>
            <a:off x="274320" y="6309360"/>
            <a:ext cx="7106911" cy="330200"/>
          </a:xfrm>
        </p:spPr>
        <p:txBody>
          <a:bodyPr/>
          <a:lstStyle/>
          <a:p>
            <a:r>
              <a:rPr lang="en-US" i="0" dirty="0"/>
              <a:t>Limited to NC residents ages 0-17</a:t>
            </a:r>
          </a:p>
          <a:p>
            <a:r>
              <a:rPr lang="en-US" b="1" i="0" dirty="0"/>
              <a:t>Source</a:t>
            </a:r>
            <a:r>
              <a:rPr lang="en-US" i="0" dirty="0"/>
              <a:t>: NC State Center for Health Statistics, Deaths (2020-2024)</a:t>
            </a:r>
          </a:p>
          <a:p>
            <a:r>
              <a:rPr lang="en-US" i="0" dirty="0"/>
              <a:t>Analysis by the DPH Injury Epidemiology, Surveillance, and Informatics Unit</a:t>
            </a:r>
          </a:p>
        </p:txBody>
      </p:sp>
    </p:spTree>
    <p:extLst>
      <p:ext uri="{BB962C8B-B14F-4D97-AF65-F5344CB8AC3E}">
        <p14:creationId xmlns:p14="http://schemas.microsoft.com/office/powerpoint/2010/main" val="16505788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FBB4AA09-163C-8B31-FAAC-326DE567235E}"/>
              </a:ext>
            </a:extLst>
          </p:cNvPr>
          <p:cNvSpPr>
            <a:spLocks noGrp="1"/>
          </p:cNvSpPr>
          <p:nvPr>
            <p:ph type="sldNum" sz="quarter" idx="14"/>
          </p:nvPr>
        </p:nvSpPr>
        <p:spPr/>
        <p:txBody>
          <a:bodyPr/>
          <a:lstStyle/>
          <a:p>
            <a:fld id="{11F27F3A-B3E9-41ED-AF8F-A365F10BB65F}" type="slidenum">
              <a:rPr lang="en-US" smtClean="0"/>
              <a:pPr/>
              <a:t>8</a:t>
            </a:fld>
            <a:endParaRPr lang="en-US" dirty="0"/>
          </a:p>
        </p:txBody>
      </p:sp>
      <p:sp>
        <p:nvSpPr>
          <p:cNvPr id="8" name="Title 7">
            <a:extLst>
              <a:ext uri="{FF2B5EF4-FFF2-40B4-BE49-F238E27FC236}">
                <a16:creationId xmlns:a16="http://schemas.microsoft.com/office/drawing/2014/main" id="{337F41EA-44A0-6BBC-212E-6A8EC2A71723}"/>
              </a:ext>
            </a:extLst>
          </p:cNvPr>
          <p:cNvSpPr>
            <a:spLocks noGrp="1"/>
          </p:cNvSpPr>
          <p:nvPr>
            <p:ph type="title"/>
          </p:nvPr>
        </p:nvSpPr>
        <p:spPr>
          <a:xfrm>
            <a:off x="274320" y="274320"/>
            <a:ext cx="7537836" cy="1348904"/>
          </a:xfrm>
        </p:spPr>
        <p:txBody>
          <a:bodyPr/>
          <a:lstStyle/>
          <a:p>
            <a:r>
              <a:rPr lang="en-US" sz="2600" dirty="0"/>
              <a:t>Unintentional drowning deaths for younger ages occurred most often in swimming pools, while drowning deaths for older ages occurred most often in natural bodies of water</a:t>
            </a:r>
          </a:p>
        </p:txBody>
      </p:sp>
      <p:graphicFrame>
        <p:nvGraphicFramePr>
          <p:cNvPr id="2" name="Chart 1" descr="Counts of unintentional drowning deaths among children by water source and age group, 2020-2024">
            <a:extLst>
              <a:ext uri="{FF2B5EF4-FFF2-40B4-BE49-F238E27FC236}">
                <a16:creationId xmlns:a16="http://schemas.microsoft.com/office/drawing/2014/main" id="{230BE7FD-AAD1-0031-AB0A-E17095F2693A}"/>
              </a:ext>
            </a:extLst>
          </p:cNvPr>
          <p:cNvGraphicFramePr>
            <a:graphicFrameLocks/>
          </p:cNvGraphicFramePr>
          <p:nvPr>
            <p:extLst>
              <p:ext uri="{D42A27DB-BD31-4B8C-83A1-F6EECF244321}">
                <p14:modId xmlns:p14="http://schemas.microsoft.com/office/powerpoint/2010/main" val="3835063445"/>
              </p:ext>
            </p:extLst>
          </p:nvPr>
        </p:nvGraphicFramePr>
        <p:xfrm>
          <a:off x="132696" y="1833220"/>
          <a:ext cx="7821084" cy="4266144"/>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 Placeholder 2">
            <a:extLst>
              <a:ext uri="{FF2B5EF4-FFF2-40B4-BE49-F238E27FC236}">
                <a16:creationId xmlns:a16="http://schemas.microsoft.com/office/drawing/2014/main" id="{A305A803-1D8A-B612-239C-26261FFE1D60}"/>
              </a:ext>
            </a:extLst>
          </p:cNvPr>
          <p:cNvSpPr>
            <a:spLocks noGrp="1"/>
          </p:cNvSpPr>
          <p:nvPr>
            <p:ph type="body" sz="quarter" idx="11"/>
          </p:nvPr>
        </p:nvSpPr>
        <p:spPr>
          <a:xfrm>
            <a:off x="91440" y="6309360"/>
            <a:ext cx="7106911" cy="330200"/>
          </a:xfrm>
        </p:spPr>
        <p:txBody>
          <a:bodyPr/>
          <a:lstStyle/>
          <a:p>
            <a:r>
              <a:rPr lang="en-US" i="0" dirty="0"/>
              <a:t>Limited to NC residents ages 0-17</a:t>
            </a:r>
          </a:p>
          <a:p>
            <a:r>
              <a:rPr lang="en-US" b="1" i="0" dirty="0"/>
              <a:t>Source</a:t>
            </a:r>
            <a:r>
              <a:rPr lang="en-US" i="0" dirty="0"/>
              <a:t>: NC State Center for Health Statistics, Deaths (2020-2024)</a:t>
            </a:r>
          </a:p>
          <a:p>
            <a:r>
              <a:rPr lang="en-US" i="0" dirty="0"/>
              <a:t>Analysis by the DPH Injury Epidemiology, Surveillance, and Informatics Unit</a:t>
            </a:r>
          </a:p>
        </p:txBody>
      </p:sp>
    </p:spTree>
    <p:extLst>
      <p:ext uri="{BB962C8B-B14F-4D97-AF65-F5344CB8AC3E}">
        <p14:creationId xmlns:p14="http://schemas.microsoft.com/office/powerpoint/2010/main" val="6032041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FBB4AA09-163C-8B31-FAAC-326DE567235E}"/>
              </a:ext>
            </a:extLst>
          </p:cNvPr>
          <p:cNvSpPr>
            <a:spLocks noGrp="1"/>
          </p:cNvSpPr>
          <p:nvPr>
            <p:ph type="sldNum" sz="quarter" idx="14"/>
          </p:nvPr>
        </p:nvSpPr>
        <p:spPr/>
        <p:txBody>
          <a:bodyPr/>
          <a:lstStyle/>
          <a:p>
            <a:fld id="{11F27F3A-B3E9-41ED-AF8F-A365F10BB65F}" type="slidenum">
              <a:rPr lang="en-US" smtClean="0"/>
              <a:pPr/>
              <a:t>9</a:t>
            </a:fld>
            <a:endParaRPr lang="en-US" dirty="0"/>
          </a:p>
        </p:txBody>
      </p:sp>
      <p:sp>
        <p:nvSpPr>
          <p:cNvPr id="5" name="Title 4">
            <a:extLst>
              <a:ext uri="{FF2B5EF4-FFF2-40B4-BE49-F238E27FC236}">
                <a16:creationId xmlns:a16="http://schemas.microsoft.com/office/drawing/2014/main" id="{FF1C3BE7-2F33-A7D8-3518-619483BC8219}"/>
              </a:ext>
            </a:extLst>
          </p:cNvPr>
          <p:cNvSpPr>
            <a:spLocks noGrp="1"/>
          </p:cNvSpPr>
          <p:nvPr>
            <p:ph type="title"/>
          </p:nvPr>
        </p:nvSpPr>
        <p:spPr>
          <a:xfrm>
            <a:off x="1188720" y="274320"/>
            <a:ext cx="7505700" cy="548640"/>
          </a:xfrm>
        </p:spPr>
        <p:txBody>
          <a:bodyPr/>
          <a:lstStyle/>
          <a:p>
            <a:r>
              <a:rPr lang="en-US" sz="2800" dirty="0"/>
              <a:t>Unintentional child drownings were highest in the summer months, with one-quarter occurring in July</a:t>
            </a:r>
          </a:p>
        </p:txBody>
      </p:sp>
      <p:graphicFrame>
        <p:nvGraphicFramePr>
          <p:cNvPr id="2" name="Chart 1" descr="Percent of unintentional drowning deaths among children by month, 2020-2024">
            <a:extLst>
              <a:ext uri="{FF2B5EF4-FFF2-40B4-BE49-F238E27FC236}">
                <a16:creationId xmlns:a16="http://schemas.microsoft.com/office/drawing/2014/main" id="{2997D4F1-5E52-33A4-02CE-76AF898AAC37}"/>
              </a:ext>
            </a:extLst>
          </p:cNvPr>
          <p:cNvGraphicFramePr>
            <a:graphicFrameLocks/>
          </p:cNvGraphicFramePr>
          <p:nvPr>
            <p:extLst>
              <p:ext uri="{D42A27DB-BD31-4B8C-83A1-F6EECF244321}">
                <p14:modId xmlns:p14="http://schemas.microsoft.com/office/powerpoint/2010/main" val="1557693608"/>
              </p:ext>
            </p:extLst>
          </p:nvPr>
        </p:nvGraphicFramePr>
        <p:xfrm>
          <a:off x="1188720" y="1740232"/>
          <a:ext cx="7846483" cy="4206876"/>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 Placeholder 10">
            <a:extLst>
              <a:ext uri="{FF2B5EF4-FFF2-40B4-BE49-F238E27FC236}">
                <a16:creationId xmlns:a16="http://schemas.microsoft.com/office/drawing/2014/main" id="{DF509D16-EE42-1D1E-301D-C895F97C393F}"/>
              </a:ext>
            </a:extLst>
          </p:cNvPr>
          <p:cNvSpPr>
            <a:spLocks noGrp="1"/>
          </p:cNvSpPr>
          <p:nvPr>
            <p:ph type="body" sz="quarter" idx="11"/>
          </p:nvPr>
        </p:nvSpPr>
        <p:spPr>
          <a:xfrm>
            <a:off x="1188720" y="6309360"/>
            <a:ext cx="7106911" cy="330200"/>
          </a:xfrm>
        </p:spPr>
        <p:txBody>
          <a:bodyPr/>
          <a:lstStyle/>
          <a:p>
            <a:r>
              <a:rPr lang="en-US" i="0" dirty="0"/>
              <a:t>Limited to NC residents ages 0-17</a:t>
            </a:r>
          </a:p>
          <a:p>
            <a:r>
              <a:rPr lang="en-US" b="1" i="0" dirty="0"/>
              <a:t>Source</a:t>
            </a:r>
            <a:r>
              <a:rPr lang="en-US" i="0" dirty="0"/>
              <a:t>: NC State Center for Health Statistics, Deaths (2020-2024)</a:t>
            </a:r>
          </a:p>
          <a:p>
            <a:r>
              <a:rPr lang="en-US" i="0" dirty="0"/>
              <a:t>Analysis by the DPH Injury Epidemiology, Surveillance, and Informatics Unit</a:t>
            </a:r>
          </a:p>
        </p:txBody>
      </p:sp>
    </p:spTree>
    <p:extLst>
      <p:ext uri="{BB962C8B-B14F-4D97-AF65-F5344CB8AC3E}">
        <p14:creationId xmlns:p14="http://schemas.microsoft.com/office/powerpoint/2010/main" val="3841731893"/>
      </p:ext>
    </p:extLst>
  </p:cSld>
  <p:clrMapOvr>
    <a:masterClrMapping/>
  </p:clrMapOvr>
</p:sld>
</file>

<file path=ppt/theme/theme1.xml><?xml version="1.0" encoding="utf-8"?>
<a:theme xmlns:a="http://schemas.openxmlformats.org/drawingml/2006/main" name="6_Office Theme">
  <a:themeElements>
    <a:clrScheme name="NC Brand PPT 04.23.15">
      <a:dk1>
        <a:sysClr val="windowText" lastClr="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TNR/Arial">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bd78b2e4-9060-4309-b354-463fb93a4269">
      <Terms xmlns="http://schemas.microsoft.com/office/infopath/2007/PartnerControls"/>
    </lcf76f155ced4ddcb4097134ff3c332f>
    <TaxCatchAll xmlns="ea8af748-1d0b-4554-b403-23c573964229"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0A84DF9C38F85459C2FBB53EA3FC961" ma:contentTypeVersion="17" ma:contentTypeDescription="Create a new document." ma:contentTypeScope="" ma:versionID="d326bc390cf4525c02616755c8d7ac7a">
  <xsd:schema xmlns:xsd="http://www.w3.org/2001/XMLSchema" xmlns:xs="http://www.w3.org/2001/XMLSchema" xmlns:p="http://schemas.microsoft.com/office/2006/metadata/properties" xmlns:ns2="bd78b2e4-9060-4309-b354-463fb93a4269" xmlns:ns3="ea8af748-1d0b-4554-b403-23c573964229" targetNamespace="http://schemas.microsoft.com/office/2006/metadata/properties" ma:root="true" ma:fieldsID="453fadfe462a8dd30c781fc3fdd2c4e0" ns2:_="" ns3:_="">
    <xsd:import namespace="bd78b2e4-9060-4309-b354-463fb93a4269"/>
    <xsd:import namespace="ea8af748-1d0b-4554-b403-23c57396422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lcf76f155ced4ddcb4097134ff3c332f" minOccurs="0"/>
                <xsd:element ref="ns3:TaxCatchAll"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d78b2e4-9060-4309-b354-463fb93a426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da2157d8-ccc1-4fc8-a2a4-3f8f6553454f" ma:termSetId="09814cd3-568e-fe90-9814-8d621ff8fb84" ma:anchorId="fba54fb3-c3e1-fe81-a776-ca4b69148c4d" ma:open="true" ma:isKeyword="false">
      <xsd:complexType>
        <xsd:sequence>
          <xsd:element ref="pc:Terms" minOccurs="0" maxOccurs="1"/>
        </xsd:sequence>
      </xsd:complexType>
    </xsd:element>
    <xsd:element name="MediaLengthInSeconds" ma:index="21" nillable="true" ma:displayName="MediaLengthInSeconds" ma:hidden="true" ma:internalName="MediaLengthInSeconds" ma:readOnly="true">
      <xsd:simpleType>
        <xsd:restriction base="dms:Unknown"/>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a8af748-1d0b-4554-b403-23c573964229"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b57b129b-aecc-4f48-b65e-4752a1115b12}" ma:internalName="TaxCatchAll" ma:showField="CatchAllData" ma:web="ea8af748-1d0b-4554-b403-23c57396422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4"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F93D88C-3348-45EB-B075-20445B0EED91}">
  <ds:schemaRefs>
    <ds:schemaRef ds:uri="http://schemas.microsoft.com/office/2006/documentManagement/types"/>
    <ds:schemaRef ds:uri="ea8af748-1d0b-4554-b403-23c573964229"/>
    <ds:schemaRef ds:uri="http://purl.org/dc/terms/"/>
    <ds:schemaRef ds:uri="http://schemas.microsoft.com/office/2006/metadata/properties"/>
    <ds:schemaRef ds:uri="http://www.w3.org/XML/1998/namespace"/>
    <ds:schemaRef ds:uri="http://schemas.openxmlformats.org/package/2006/metadata/core-properties"/>
    <ds:schemaRef ds:uri="http://purl.org/dc/dcmitype/"/>
    <ds:schemaRef ds:uri="http://schemas.microsoft.com/office/infopath/2007/PartnerControls"/>
    <ds:schemaRef ds:uri="bd78b2e4-9060-4309-b354-463fb93a4269"/>
    <ds:schemaRef ds:uri="http://purl.org/dc/elements/1.1/"/>
  </ds:schemaRefs>
</ds:datastoreItem>
</file>

<file path=customXml/itemProps2.xml><?xml version="1.0" encoding="utf-8"?>
<ds:datastoreItem xmlns:ds="http://schemas.openxmlformats.org/officeDocument/2006/customXml" ds:itemID="{31A7AE43-0CCE-4EB8-9230-2C625A16897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d78b2e4-9060-4309-b354-463fb93a4269"/>
    <ds:schemaRef ds:uri="ea8af748-1d0b-4554-b403-23c57396422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3281F3B-BF70-4553-B5B6-51CCDF4704D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6658</TotalTime>
  <Words>1232</Words>
  <Application>Microsoft Office PowerPoint</Application>
  <PresentationFormat>On-screen Show (4:3)</PresentationFormat>
  <Paragraphs>128</Paragraphs>
  <Slides>14</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Franklin Gothic Demi Cond</vt:lpstr>
      <vt:lpstr>Franklin Gothic Medium</vt:lpstr>
      <vt:lpstr>6_Office Theme</vt:lpstr>
      <vt:lpstr>PowerPoint Presentation</vt:lpstr>
      <vt:lpstr>Between 2015 and 2024, 253 children under the age of 18 died because of unintentional drowning in North Carolina </vt:lpstr>
      <vt:lpstr>Unintentional drowning deaths made up 12% of all unintentional injury deaths among North Carolina children under the age of 18 from 2020 to 2024</vt:lpstr>
      <vt:lpstr>Unintentional drowning was the third leading cause of unintentional injury death among North Carolina children from 2020 to 2024</vt:lpstr>
      <vt:lpstr>PowerPoint Presentation</vt:lpstr>
      <vt:lpstr>Percentages of unintentional child drownings were highest among males, NH White residents, and children ages 1-4</vt:lpstr>
      <vt:lpstr>Nearly half of unintentional child drownings occurred in a swimming pool and close to one-third occurred in a natural water body</vt:lpstr>
      <vt:lpstr>Unintentional drowning deaths for younger ages occurred most often in swimming pools, while drowning deaths for older ages occurred most often in natural bodies of water</vt:lpstr>
      <vt:lpstr>Unintentional child drownings were highest in the summer months, with one-quarter occurring in July</vt:lpstr>
      <vt:lpstr>Mecklenburg, Cumberland, and Wake counties had the highest counts of unintentional drowning deaths among children under the age of 18 from 2020 to 2024</vt:lpstr>
      <vt:lpstr>Unintentional drownings are preventable</vt:lpstr>
      <vt:lpstr>Resources</vt:lpstr>
      <vt:lpstr>IVPB Data Support now available!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Taryn Dietrich</dc:creator>
  <cp:lastModifiedBy>Luner, Meredith D</cp:lastModifiedBy>
  <cp:revision>506</cp:revision>
  <cp:lastPrinted>2017-07-14T22:50:57Z</cp:lastPrinted>
  <dcterms:created xsi:type="dcterms:W3CDTF">2015-07-07T20:02:11Z</dcterms:created>
  <dcterms:modified xsi:type="dcterms:W3CDTF">2026-04-10T16:50:58Z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0x01010090A84DF9C38F85459C2FBB53EA3FC961</vt:lpwstr>
  </property>
</Properties>
</file>