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notesSlides/notesSlide10.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2.xml" ContentType="application/vnd.openxmlformats-officedocument.drawingml.chartshapes+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3.xml" ContentType="application/vnd.openxmlformats-officedocument.themeOverride+xml"/>
  <Override PartName="/ppt/drawings/drawing3.xml" ContentType="application/vnd.openxmlformats-officedocument.drawingml.chartshapes+xml"/>
  <Override PartName="/ppt/notesSlides/notesSlide1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4.xml" ContentType="application/vnd.openxmlformats-officedocument.themeOverride+xml"/>
  <Override PartName="/ppt/drawings/drawing4.xml" ContentType="application/vnd.openxmlformats-officedocument.drawingml.chartshapes+xml"/>
  <Override PartName="/ppt/notesSlides/notesSlide14.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5.xml" ContentType="application/vnd.openxmlformats-officedocument.themeOverride+xml"/>
  <Override PartName="/ppt/drawings/drawing5.xml" ContentType="application/vnd.openxmlformats-officedocument.drawingml.chartshapes+xml"/>
  <Override PartName="/ppt/notesSlides/notesSlide15.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6.xml" ContentType="application/vnd.openxmlformats-officedocument.themeOverride+xml"/>
  <Override PartName="/ppt/drawings/drawing6.xml" ContentType="application/vnd.openxmlformats-officedocument.drawingml.chartshapes+xml"/>
  <Override PartName="/ppt/notesSlides/notesSlide16.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7.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7.xml" ContentType="application/vnd.openxmlformats-officedocument.themeOverride+xml"/>
  <Override PartName="/ppt/drawings/drawing7.xml" ContentType="application/vnd.openxmlformats-officedocument.drawingml.chartshapes+xml"/>
  <Override PartName="/ppt/notesSlides/notesSlide18.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drawings/drawing8.xml" ContentType="application/vnd.openxmlformats-officedocument.drawingml.chartshapes+xml"/>
  <Override PartName="/ppt/notesSlides/notesSlide19.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8.xml" ContentType="application/vnd.openxmlformats-officedocument.themeOverride+xml"/>
  <Override PartName="/ppt/drawings/drawing9.xml" ContentType="application/vnd.openxmlformats-officedocument.drawingml.chartshapes+xml"/>
  <Override PartName="/ppt/notesSlides/notesSlide20.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4"/>
  </p:sldMasterIdLst>
  <p:notesMasterIdLst>
    <p:notesMasterId r:id="rId32"/>
  </p:notesMasterIdLst>
  <p:handoutMasterIdLst>
    <p:handoutMasterId r:id="rId33"/>
  </p:handoutMasterIdLst>
  <p:sldIdLst>
    <p:sldId id="498" r:id="rId5"/>
    <p:sldId id="499" r:id="rId6"/>
    <p:sldId id="500" r:id="rId7"/>
    <p:sldId id="501" r:id="rId8"/>
    <p:sldId id="502" r:id="rId9"/>
    <p:sldId id="503" r:id="rId10"/>
    <p:sldId id="504" r:id="rId11"/>
    <p:sldId id="505" r:id="rId12"/>
    <p:sldId id="506" r:id="rId13"/>
    <p:sldId id="507" r:id="rId14"/>
    <p:sldId id="508" r:id="rId15"/>
    <p:sldId id="509" r:id="rId16"/>
    <p:sldId id="510" r:id="rId17"/>
    <p:sldId id="511" r:id="rId18"/>
    <p:sldId id="512" r:id="rId19"/>
    <p:sldId id="513" r:id="rId20"/>
    <p:sldId id="514" r:id="rId21"/>
    <p:sldId id="515" r:id="rId22"/>
    <p:sldId id="516" r:id="rId23"/>
    <p:sldId id="517" r:id="rId24"/>
    <p:sldId id="518" r:id="rId25"/>
    <p:sldId id="519" r:id="rId26"/>
    <p:sldId id="520" r:id="rId27"/>
    <p:sldId id="521" r:id="rId28"/>
    <p:sldId id="522" r:id="rId29"/>
    <p:sldId id="523" r:id="rId30"/>
    <p:sldId id="524"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149CE8-74A7-96E4-5287-49800FC067A3}" name="Smith, Sara J" initials="SJS" userId="Smith, Sara J"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3275"/>
    <a:srgbClr val="627D31"/>
    <a:srgbClr val="949494"/>
    <a:srgbClr val="17375E"/>
    <a:srgbClr val="122A4A"/>
    <a:srgbClr val="5C93D5"/>
    <a:srgbClr val="003B70"/>
    <a:srgbClr val="32410F"/>
    <a:srgbClr val="405414"/>
    <a:srgbClr val="D762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333" autoAdjust="0"/>
  </p:normalViewPr>
  <p:slideViewPr>
    <p:cSldViewPr snapToGrid="0">
      <p:cViewPr varScale="1">
        <p:scale>
          <a:sx n="101" d="100"/>
          <a:sy n="101" d="100"/>
        </p:scale>
        <p:origin x="2198"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9" d="100"/>
          <a:sy n="69" d="100"/>
        </p:scale>
        <p:origin x="3234"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NULL"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4.xml"/><Relationship Id="rId4" Type="http://schemas.openxmlformats.org/officeDocument/2006/relationships/oleObject" Target="NULL"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5.xml"/><Relationship Id="rId4" Type="http://schemas.openxmlformats.org/officeDocument/2006/relationships/package" Target="../embeddings/Microsoft_Excel_Worksheet.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12.xml"/><Relationship Id="rId1" Type="http://schemas.microsoft.com/office/2011/relationships/chartStyle" Target="style12.xml"/><Relationship Id="rId5" Type="http://schemas.openxmlformats.org/officeDocument/2006/relationships/chartUserShapes" Target="../drawings/drawing6.xml"/><Relationship Id="rId4" Type="http://schemas.openxmlformats.org/officeDocument/2006/relationships/oleObject" Target="NULL"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14.xml"/><Relationship Id="rId1" Type="http://schemas.microsoft.com/office/2011/relationships/chartStyle" Target="style14.xml"/><Relationship Id="rId5" Type="http://schemas.openxmlformats.org/officeDocument/2006/relationships/chartUserShapes" Target="../drawings/drawing7.xml"/><Relationship Id="rId4" Type="http://schemas.openxmlformats.org/officeDocument/2006/relationships/oleObject" Target="NULL" TargetMode="External"/></Relationships>
</file>

<file path=ppt/charts/_rels/chart15.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chartUserShapes" Target="../drawings/drawing8.xm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9.xml"/><Relationship Id="rId4" Type="http://schemas.openxmlformats.org/officeDocument/2006/relationships/oleObject" Target="NULL" TargetMode="External"/></Relationships>
</file>

<file path=ppt/charts/_rels/chart1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1.xml"/><Relationship Id="rId4" Type="http://schemas.openxmlformats.org/officeDocument/2006/relationships/oleObject" Target="NULL" TargetMode="External"/></Relationships>
</file>

<file path=ppt/charts/_rels/chart7.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3.xml"/><Relationship Id="rId4" Type="http://schemas.openxmlformats.org/officeDocument/2006/relationships/oleObject" Target="NULL"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36237545055106984"/>
          <c:y val="4.0924284192627627E-2"/>
          <c:w val="0.42561367509246056"/>
          <c:h val="0.95156445912542476"/>
        </c:manualLayout>
      </c:layout>
      <c:barChart>
        <c:barDir val="bar"/>
        <c:grouping val="clustered"/>
        <c:varyColors val="0"/>
        <c:ser>
          <c:idx val="0"/>
          <c:order val="0"/>
          <c:spPr>
            <a:solidFill>
              <a:srgbClr val="FFFFFF">
                <a:lumMod val="50000"/>
              </a:srgb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86BB-4E28-9166-84303905812C}"/>
              </c:ext>
            </c:extLst>
          </c:dPt>
          <c:dPt>
            <c:idx val="1"/>
            <c:invertIfNegative val="0"/>
            <c:bubble3D val="0"/>
            <c:spPr>
              <a:solidFill>
                <a:srgbClr val="949494"/>
              </a:solidFill>
              <a:ln>
                <a:noFill/>
              </a:ln>
              <a:effectLst/>
            </c:spPr>
            <c:extLst>
              <c:ext xmlns:c16="http://schemas.microsoft.com/office/drawing/2014/chart" uri="{C3380CC4-5D6E-409C-BE32-E72D297353CC}">
                <c16:uniqueId val="{00000003-86BB-4E28-9166-84303905812C}"/>
              </c:ext>
            </c:extLst>
          </c:dPt>
          <c:dPt>
            <c:idx val="2"/>
            <c:invertIfNegative val="0"/>
            <c:bubble3D val="0"/>
            <c:spPr>
              <a:solidFill>
                <a:srgbClr val="643275"/>
              </a:solidFill>
              <a:ln>
                <a:noFill/>
              </a:ln>
              <a:effectLst/>
            </c:spPr>
            <c:extLst>
              <c:ext xmlns:c16="http://schemas.microsoft.com/office/drawing/2014/chart" uri="{C3380CC4-5D6E-409C-BE32-E72D297353CC}">
                <c16:uniqueId val="{00000005-86BB-4E28-9166-84303905812C}"/>
              </c:ext>
            </c:extLst>
          </c:dPt>
          <c:dPt>
            <c:idx val="3"/>
            <c:invertIfNegative val="0"/>
            <c:bubble3D val="0"/>
            <c:spPr>
              <a:solidFill>
                <a:srgbClr val="949494"/>
              </a:solidFill>
              <a:ln>
                <a:noFill/>
              </a:ln>
              <a:effectLst/>
            </c:spPr>
            <c:extLst>
              <c:ext xmlns:c16="http://schemas.microsoft.com/office/drawing/2014/chart" uri="{C3380CC4-5D6E-409C-BE32-E72D297353CC}">
                <c16:uniqueId val="{00000006-7E94-45FD-9A88-8CBCAD2BD41B}"/>
              </c:ext>
            </c:extLst>
          </c:dPt>
          <c:dPt>
            <c:idx val="4"/>
            <c:invertIfNegative val="0"/>
            <c:bubble3D val="0"/>
            <c:spPr>
              <a:solidFill>
                <a:srgbClr val="949494"/>
              </a:solidFill>
              <a:ln>
                <a:noFill/>
              </a:ln>
              <a:effectLst/>
            </c:spPr>
            <c:extLst>
              <c:ext xmlns:c16="http://schemas.microsoft.com/office/drawing/2014/chart" uri="{C3380CC4-5D6E-409C-BE32-E72D297353CC}">
                <c16:uniqueId val="{00000007-7E94-45FD-9A88-8CBCAD2BD41B}"/>
              </c:ext>
            </c:extLst>
          </c:dPt>
          <c:dPt>
            <c:idx val="5"/>
            <c:invertIfNegative val="0"/>
            <c:bubble3D val="0"/>
            <c:spPr>
              <a:solidFill>
                <a:srgbClr val="949494"/>
              </a:solidFill>
              <a:ln>
                <a:noFill/>
              </a:ln>
              <a:effectLst/>
            </c:spPr>
            <c:extLst>
              <c:ext xmlns:c16="http://schemas.microsoft.com/office/drawing/2014/chart" uri="{C3380CC4-5D6E-409C-BE32-E72D297353CC}">
                <c16:uniqueId val="{00000008-7E94-45FD-9A88-8CBCAD2BD41B}"/>
              </c:ext>
            </c:extLst>
          </c:dPt>
          <c:dPt>
            <c:idx val="6"/>
            <c:invertIfNegative val="0"/>
            <c:bubble3D val="0"/>
            <c:spPr>
              <a:solidFill>
                <a:srgbClr val="949494"/>
              </a:solidFill>
              <a:ln>
                <a:noFill/>
              </a:ln>
              <a:effectLst/>
            </c:spPr>
            <c:extLst>
              <c:ext xmlns:c16="http://schemas.microsoft.com/office/drawing/2014/chart" uri="{C3380CC4-5D6E-409C-BE32-E72D297353CC}">
                <c16:uniqueId val="{00000009-7E94-45FD-9A88-8CBCAD2BD41B}"/>
              </c:ext>
            </c:extLst>
          </c:dPt>
          <c:dPt>
            <c:idx val="7"/>
            <c:invertIfNegative val="0"/>
            <c:bubble3D val="0"/>
            <c:spPr>
              <a:solidFill>
                <a:srgbClr val="949494"/>
              </a:solidFill>
              <a:ln>
                <a:noFill/>
              </a:ln>
              <a:effectLst/>
            </c:spPr>
            <c:extLst>
              <c:ext xmlns:c16="http://schemas.microsoft.com/office/drawing/2014/chart" uri="{C3380CC4-5D6E-409C-BE32-E72D297353CC}">
                <c16:uniqueId val="{0000000A-7E94-45FD-9A88-8CBCAD2BD41B}"/>
              </c:ext>
            </c:extLst>
          </c:dPt>
          <c:dPt>
            <c:idx val="8"/>
            <c:invertIfNegative val="0"/>
            <c:bubble3D val="0"/>
            <c:spPr>
              <a:solidFill>
                <a:srgbClr val="949494"/>
              </a:solidFill>
              <a:ln>
                <a:noFill/>
              </a:ln>
              <a:effectLst/>
            </c:spPr>
            <c:extLst>
              <c:ext xmlns:c16="http://schemas.microsoft.com/office/drawing/2014/chart" uri="{C3380CC4-5D6E-409C-BE32-E72D297353CC}">
                <c16:uniqueId val="{0000000B-7E94-45FD-9A88-8CBCAD2BD41B}"/>
              </c:ext>
            </c:extLst>
          </c:dPt>
          <c:dPt>
            <c:idx val="9"/>
            <c:invertIfNegative val="0"/>
            <c:bubble3D val="0"/>
            <c:spPr>
              <a:solidFill>
                <a:srgbClr val="949494"/>
              </a:solidFill>
              <a:ln>
                <a:noFill/>
              </a:ln>
              <a:effectLst/>
            </c:spPr>
            <c:extLst>
              <c:ext xmlns:c16="http://schemas.microsoft.com/office/drawing/2014/chart" uri="{C3380CC4-5D6E-409C-BE32-E72D297353CC}">
                <c16:uniqueId val="{0000000C-7E94-45FD-9A88-8CBCAD2BD41B}"/>
              </c:ext>
            </c:extLst>
          </c:dPt>
          <c:dPt>
            <c:idx val="10"/>
            <c:invertIfNegative val="0"/>
            <c:bubble3D val="0"/>
            <c:spPr>
              <a:solidFill>
                <a:srgbClr val="949494"/>
              </a:solidFill>
              <a:ln>
                <a:noFill/>
              </a:ln>
              <a:effectLst/>
            </c:spPr>
            <c:extLst>
              <c:ext xmlns:c16="http://schemas.microsoft.com/office/drawing/2014/chart" uri="{C3380CC4-5D6E-409C-BE32-E72D297353CC}">
                <c16:uniqueId val="{0000000D-7E94-45FD-9A88-8CBCAD2BD41B}"/>
              </c:ext>
            </c:extLst>
          </c:dPt>
          <c:dLbls>
            <c:dLbl>
              <c:idx val="2"/>
              <c:spPr>
                <a:noFill/>
                <a:ln>
                  <a:noFill/>
                </a:ln>
                <a:effectLst/>
              </c:spPr>
              <c:txPr>
                <a:bodyPr rot="0" spcFirstLastPara="1" vertOverflow="ellipsis" vert="horz" wrap="square" anchor="ctr" anchorCtr="1"/>
                <a:lstStyle/>
                <a:p>
                  <a:pPr>
                    <a:defRPr sz="2000" b="0" i="0" u="none" strike="noStrike" kern="1200" baseline="0">
                      <a:solidFill>
                        <a:sysClr val="windowText" lastClr="000000"/>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extLst>
                <c:ext xmlns:c16="http://schemas.microsoft.com/office/drawing/2014/chart" uri="{C3380CC4-5D6E-409C-BE32-E72D297353CC}">
                  <c16:uniqueId val="{00000005-86BB-4E28-9166-84303905812C}"/>
                </c:ext>
              </c:extLst>
            </c:dLbl>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Leading Cause'!$B$4:$B$14</c:f>
              <c:strCache>
                <c:ptCount val="11"/>
                <c:pt idx="0">
                  <c:v>Poisoning - Unintentional</c:v>
                </c:pt>
                <c:pt idx="1">
                  <c:v>Fall - Unintentional</c:v>
                </c:pt>
                <c:pt idx="2">
                  <c:v>Mvt - Unintentional</c:v>
                </c:pt>
                <c:pt idx="3">
                  <c:v>Firearm - Self-Inflicted</c:v>
                </c:pt>
                <c:pt idx="4">
                  <c:v>Firearm - Assault</c:v>
                </c:pt>
                <c:pt idx="5">
                  <c:v>Suffocation - Self-Inflicted</c:v>
                </c:pt>
                <c:pt idx="6">
                  <c:v>Suffocation - Unintentional</c:v>
                </c:pt>
                <c:pt idx="7">
                  <c:v>Natural/Environmental - Unintentional</c:v>
                </c:pt>
                <c:pt idx="8">
                  <c:v>Poisoning - Self-Inflicted</c:v>
                </c:pt>
                <c:pt idx="9">
                  <c:v>Unspecified - Unintentional</c:v>
                </c:pt>
                <c:pt idx="10">
                  <c:v>All Other Injury Deaths</c:v>
                </c:pt>
              </c:strCache>
            </c:strRef>
          </c:cat>
          <c:val>
            <c:numRef>
              <c:f>'Death Leading Cause'!$C$4:$C$14</c:f>
              <c:numCache>
                <c:formatCode>#,##0</c:formatCode>
                <c:ptCount val="11"/>
                <c:pt idx="0">
                  <c:v>2865</c:v>
                </c:pt>
                <c:pt idx="1">
                  <c:v>1985</c:v>
                </c:pt>
                <c:pt idx="2">
                  <c:v>1747</c:v>
                </c:pt>
                <c:pt idx="3">
                  <c:v>1061</c:v>
                </c:pt>
                <c:pt idx="4">
                  <c:v>704</c:v>
                </c:pt>
                <c:pt idx="5">
                  <c:v>323</c:v>
                </c:pt>
                <c:pt idx="6">
                  <c:v>233</c:v>
                </c:pt>
                <c:pt idx="7">
                  <c:v>155</c:v>
                </c:pt>
                <c:pt idx="8">
                  <c:v>146</c:v>
                </c:pt>
                <c:pt idx="9">
                  <c:v>141</c:v>
                </c:pt>
                <c:pt idx="10">
                  <c:v>979</c:v>
                </c:pt>
              </c:numCache>
            </c:numRef>
          </c:val>
          <c:extLst>
            <c:ext xmlns:c16="http://schemas.microsoft.com/office/drawing/2014/chart" uri="{C3380CC4-5D6E-409C-BE32-E72D297353CC}">
              <c16:uniqueId val="{00000006-86BB-4E28-9166-84303905812C}"/>
            </c:ext>
          </c:extLst>
        </c:ser>
        <c:dLbls>
          <c:dLblPos val="outEnd"/>
          <c:showLegendKey val="0"/>
          <c:showVal val="1"/>
          <c:showCatName val="0"/>
          <c:showSerName val="0"/>
          <c:showPercent val="0"/>
          <c:showBubbleSize val="0"/>
        </c:dLbls>
        <c:gapWidth val="57"/>
        <c:axId val="358141192"/>
        <c:axId val="358138568"/>
      </c:barChart>
      <c:catAx>
        <c:axId val="35814119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1"/>
        <c:axPos val="b"/>
        <c:numFmt formatCode="#,##0" sourceLinked="1"/>
        <c:majorTickMark val="none"/>
        <c:minorTickMark val="none"/>
        <c:tickLblPos val="nextTo"/>
        <c:crossAx val="358141192"/>
        <c:crosses val="max"/>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20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1820036677467451"/>
          <c:y val="0.13710190574004336"/>
          <c:w val="0.86652603982525256"/>
          <c:h val="0.76048984738526482"/>
        </c:manualLayout>
      </c:layout>
      <c:lineChart>
        <c:grouping val="standard"/>
        <c:varyColors val="0"/>
        <c:ser>
          <c:idx val="0"/>
          <c:order val="0"/>
          <c:spPr>
            <a:ln w="53975" cap="rnd">
              <a:solidFill>
                <a:srgbClr val="627D31"/>
              </a:solidFill>
              <a:round/>
            </a:ln>
            <a:effectLst/>
          </c:spPr>
          <c:marker>
            <c:symbol val="circle"/>
            <c:size val="10"/>
            <c:spPr>
              <a:solidFill>
                <a:srgbClr val="627D31"/>
              </a:solidFill>
              <a:ln w="9525">
                <a:noFill/>
              </a:ln>
              <a:effectLst/>
            </c:spPr>
          </c:marker>
          <c:dPt>
            <c:idx val="1"/>
            <c:marker>
              <c:symbol val="circle"/>
              <c:size val="10"/>
              <c:spPr>
                <a:solidFill>
                  <a:srgbClr val="627D31"/>
                </a:solidFill>
                <a:ln w="9525">
                  <a:noFill/>
                </a:ln>
                <a:effectLst/>
              </c:spPr>
            </c:marker>
            <c:bubble3D val="0"/>
            <c:extLst>
              <c:ext xmlns:c16="http://schemas.microsoft.com/office/drawing/2014/chart" uri="{C3380CC4-5D6E-409C-BE32-E72D297353CC}">
                <c16:uniqueId val="{00000000-2BB0-46C9-A209-38EBC826E296}"/>
              </c:ext>
            </c:extLst>
          </c:dPt>
          <c:dPt>
            <c:idx val="2"/>
            <c:marker>
              <c:symbol val="circle"/>
              <c:size val="10"/>
              <c:spPr>
                <a:solidFill>
                  <a:srgbClr val="627D31"/>
                </a:solidFill>
                <a:ln w="9525">
                  <a:noFill/>
                </a:ln>
                <a:effectLst/>
              </c:spPr>
            </c:marker>
            <c:bubble3D val="0"/>
            <c:spPr>
              <a:ln w="53975" cap="rnd">
                <a:solidFill>
                  <a:srgbClr val="627D31"/>
                </a:solidFill>
                <a:round/>
              </a:ln>
              <a:effectLst/>
            </c:spPr>
            <c:extLst>
              <c:ext xmlns:c16="http://schemas.microsoft.com/office/drawing/2014/chart" uri="{C3380CC4-5D6E-409C-BE32-E72D297353CC}">
                <c16:uniqueId val="{00000002-2BB0-46C9-A209-38EBC826E296}"/>
              </c:ext>
            </c:extLst>
          </c:dPt>
          <c:dPt>
            <c:idx val="3"/>
            <c:marker>
              <c:symbol val="circle"/>
              <c:size val="10"/>
              <c:spPr>
                <a:solidFill>
                  <a:srgbClr val="627D31"/>
                </a:solidFill>
                <a:ln w="9525">
                  <a:noFill/>
                </a:ln>
                <a:effectLst/>
              </c:spPr>
            </c:marker>
            <c:bubble3D val="0"/>
            <c:spPr>
              <a:ln w="53975" cap="rnd">
                <a:solidFill>
                  <a:srgbClr val="627D31"/>
                </a:solidFill>
                <a:round/>
              </a:ln>
              <a:effectLst/>
            </c:spPr>
            <c:extLst>
              <c:ext xmlns:c16="http://schemas.microsoft.com/office/drawing/2014/chart" uri="{C3380CC4-5D6E-409C-BE32-E72D297353CC}">
                <c16:uniqueId val="{00000004-2BB0-46C9-A209-38EBC826E296}"/>
              </c:ext>
            </c:extLst>
          </c:dPt>
          <c:dPt>
            <c:idx val="4"/>
            <c:marker>
              <c:symbol val="circle"/>
              <c:size val="10"/>
              <c:spPr>
                <a:solidFill>
                  <a:srgbClr val="627D31"/>
                </a:solidFill>
                <a:ln w="9525">
                  <a:noFill/>
                </a:ln>
                <a:effectLst/>
              </c:spPr>
            </c:marker>
            <c:bubble3D val="0"/>
            <c:spPr>
              <a:ln w="53975" cap="rnd">
                <a:solidFill>
                  <a:srgbClr val="627D31"/>
                </a:solidFill>
                <a:round/>
              </a:ln>
              <a:effectLst/>
            </c:spPr>
            <c:extLst>
              <c:ext xmlns:c16="http://schemas.microsoft.com/office/drawing/2014/chart" uri="{C3380CC4-5D6E-409C-BE32-E72D297353CC}">
                <c16:uniqueId val="{00000006-2BB0-46C9-A209-38EBC826E296}"/>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rgbClr val="627D3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Trends!$B$25:$B$29</c:f>
              <c:numCache>
                <c:formatCode>General</c:formatCode>
                <c:ptCount val="5"/>
                <c:pt idx="0">
                  <c:v>2020</c:v>
                </c:pt>
                <c:pt idx="1">
                  <c:v>2021</c:v>
                </c:pt>
                <c:pt idx="2">
                  <c:v>2022</c:v>
                </c:pt>
                <c:pt idx="3">
                  <c:v>2023</c:v>
                </c:pt>
                <c:pt idx="4">
                  <c:v>2024</c:v>
                </c:pt>
              </c:numCache>
            </c:numRef>
          </c:cat>
          <c:val>
            <c:numRef>
              <c:f>Trends!$C$25:$C$29</c:f>
              <c:numCache>
                <c:formatCode>#,##0</c:formatCode>
                <c:ptCount val="5"/>
                <c:pt idx="0">
                  <c:v>7073</c:v>
                </c:pt>
                <c:pt idx="1">
                  <c:v>7496</c:v>
                </c:pt>
                <c:pt idx="2">
                  <c:v>7161</c:v>
                </c:pt>
                <c:pt idx="3">
                  <c:v>7495</c:v>
                </c:pt>
                <c:pt idx="4">
                  <c:v>7531</c:v>
                </c:pt>
              </c:numCache>
            </c:numRef>
          </c:val>
          <c:smooth val="0"/>
          <c:extLst>
            <c:ext xmlns:c16="http://schemas.microsoft.com/office/drawing/2014/chart" uri="{C3380CC4-5D6E-409C-BE32-E72D297353CC}">
              <c16:uniqueId val="{00000007-2BB0-46C9-A209-38EBC826E296}"/>
            </c:ext>
          </c:extLst>
        </c:ser>
        <c:dLbls>
          <c:dLblPos val="t"/>
          <c:showLegendKey val="0"/>
          <c:showVal val="1"/>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9259358449854646E-2"/>
          <c:y val="0.12022014869286712"/>
          <c:w val="0.891096278085728"/>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4929-4AD6-907B-F208318C67D0}"/>
              </c:ext>
            </c:extLst>
          </c:dPt>
          <c:dPt>
            <c:idx val="1"/>
            <c:invertIfNegative val="0"/>
            <c:bubble3D val="0"/>
            <c:spPr>
              <a:solidFill>
                <a:srgbClr val="627D31"/>
              </a:solidFill>
              <a:ln>
                <a:noFill/>
              </a:ln>
              <a:effectLst/>
            </c:spPr>
            <c:extLst>
              <c:ext xmlns:c16="http://schemas.microsoft.com/office/drawing/2014/chart" uri="{C3380CC4-5D6E-409C-BE32-E72D297353CC}">
                <c16:uniqueId val="{00000003-4929-4AD6-907B-F208318C67D0}"/>
              </c:ext>
            </c:extLst>
          </c:dPt>
          <c:dPt>
            <c:idx val="3"/>
            <c:invertIfNegative val="0"/>
            <c:bubble3D val="0"/>
            <c:spPr>
              <a:solidFill>
                <a:srgbClr val="627D31"/>
              </a:solidFill>
              <a:ln>
                <a:noFill/>
              </a:ln>
              <a:effectLst/>
            </c:spPr>
            <c:extLst>
              <c:ext xmlns:c16="http://schemas.microsoft.com/office/drawing/2014/chart" uri="{C3380CC4-5D6E-409C-BE32-E72D297353CC}">
                <c16:uniqueId val="{00000005-4929-4AD6-907B-F208318C67D0}"/>
              </c:ext>
            </c:extLst>
          </c:dPt>
          <c:dPt>
            <c:idx val="4"/>
            <c:invertIfNegative val="0"/>
            <c:bubble3D val="0"/>
            <c:spPr>
              <a:solidFill>
                <a:srgbClr val="949494"/>
              </a:solidFill>
              <a:ln>
                <a:noFill/>
              </a:ln>
              <a:effectLst/>
            </c:spPr>
            <c:extLst>
              <c:ext xmlns:c16="http://schemas.microsoft.com/office/drawing/2014/chart" uri="{C3380CC4-5D6E-409C-BE32-E72D297353CC}">
                <c16:uniqueId val="{0000000A-80E4-4476-9556-5BEF5B55AE8B}"/>
              </c:ext>
            </c:extLst>
          </c:dPt>
          <c:dPt>
            <c:idx val="5"/>
            <c:invertIfNegative val="0"/>
            <c:bubble3D val="0"/>
            <c:spPr>
              <a:solidFill>
                <a:srgbClr val="949494"/>
              </a:solidFill>
              <a:ln>
                <a:noFill/>
              </a:ln>
              <a:effectLst/>
            </c:spPr>
            <c:extLst>
              <c:ext xmlns:c16="http://schemas.microsoft.com/office/drawing/2014/chart" uri="{C3380CC4-5D6E-409C-BE32-E72D297353CC}">
                <c16:uniqueId val="{00000007-4929-4AD6-907B-F208318C67D0}"/>
              </c:ext>
            </c:extLst>
          </c:dPt>
          <c:dPt>
            <c:idx val="6"/>
            <c:invertIfNegative val="0"/>
            <c:bubble3D val="0"/>
            <c:spPr>
              <a:solidFill>
                <a:srgbClr val="949494"/>
              </a:solidFill>
              <a:ln>
                <a:noFill/>
              </a:ln>
              <a:effectLst/>
            </c:spPr>
            <c:extLst>
              <c:ext xmlns:c16="http://schemas.microsoft.com/office/drawing/2014/chart" uri="{C3380CC4-5D6E-409C-BE32-E72D297353CC}">
                <c16:uniqueId val="{0000000B-80E4-4476-9556-5BEF5B55AE8B}"/>
              </c:ext>
            </c:extLst>
          </c:dPt>
          <c:dPt>
            <c:idx val="7"/>
            <c:invertIfNegative val="0"/>
            <c:bubble3D val="0"/>
            <c:spPr>
              <a:solidFill>
                <a:srgbClr val="949494"/>
              </a:solidFill>
              <a:ln>
                <a:noFill/>
              </a:ln>
              <a:effectLst/>
            </c:spPr>
            <c:extLst>
              <c:ext xmlns:c16="http://schemas.microsoft.com/office/drawing/2014/chart" uri="{C3380CC4-5D6E-409C-BE32-E72D297353CC}">
                <c16:uniqueId val="{00000009-4929-4AD6-907B-F208318C67D0}"/>
              </c:ext>
            </c:extLst>
          </c:dPt>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'Hosp Dem Figures'!$B$46:$B$53</c:f>
              <c:strCache>
                <c:ptCount val="8"/>
                <c:pt idx="0">
                  <c:v>Female</c:v>
                </c:pt>
                <c:pt idx="1">
                  <c:v>Male</c:v>
                </c:pt>
                <c:pt idx="3">
                  <c:v>AI/AN
NH</c:v>
                </c:pt>
                <c:pt idx="4">
                  <c:v>Asian
NH</c:v>
                </c:pt>
                <c:pt idx="5">
                  <c:v>Black
NH</c:v>
                </c:pt>
                <c:pt idx="6">
                  <c:v>Hispanic</c:v>
                </c:pt>
                <c:pt idx="7">
                  <c:v>White 
NH</c:v>
                </c:pt>
              </c:strCache>
            </c:strRef>
          </c:cat>
          <c:val>
            <c:numRef>
              <c:f>'Hosp Dem Figures'!$D$46:$D$53</c:f>
              <c:numCache>
                <c:formatCode>0.0</c:formatCode>
                <c:ptCount val="8"/>
                <c:pt idx="0">
                  <c:v>50.72445562768992</c:v>
                </c:pt>
                <c:pt idx="1">
                  <c:v>86.430679887977533</c:v>
                </c:pt>
                <c:pt idx="3">
                  <c:v>102.46266794967747</c:v>
                </c:pt>
                <c:pt idx="4">
                  <c:v>19.339732328895174</c:v>
                </c:pt>
                <c:pt idx="5">
                  <c:v>82.778792273515393</c:v>
                </c:pt>
                <c:pt idx="6">
                  <c:v>56.205679636667192</c:v>
                </c:pt>
                <c:pt idx="7">
                  <c:v>65.411303405572284</c:v>
                </c:pt>
              </c:numCache>
            </c:numRef>
          </c:val>
          <c:extLst>
            <c:ext xmlns:c16="http://schemas.microsoft.com/office/drawing/2014/chart" uri="{C3380CC4-5D6E-409C-BE32-E72D297353CC}">
              <c16:uniqueId val="{0000000A-4929-4AD6-907B-F208318C67D0}"/>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9.6113840923050531E-2"/>
          <c:y val="0.12462049660672213"/>
          <c:w val="0.8917913207761845"/>
          <c:h val="0.7199946298272818"/>
        </c:manualLayout>
      </c:layout>
      <c:lineChart>
        <c:grouping val="stacked"/>
        <c:varyColors val="0"/>
        <c:ser>
          <c:idx val="0"/>
          <c:order val="0"/>
          <c:spPr>
            <a:ln w="53975" cap="rnd">
              <a:solidFill>
                <a:srgbClr val="627D31">
                  <a:alpha val="99000"/>
                </a:srgbClr>
              </a:solidFill>
              <a:round/>
            </a:ln>
            <a:effectLst/>
          </c:spPr>
          <c:marker>
            <c:symbol val="circle"/>
            <c:size val="8"/>
            <c:spPr>
              <a:solidFill>
                <a:srgbClr val="627D31"/>
              </a:solidFill>
              <a:ln w="9525">
                <a:noFill/>
              </a:ln>
              <a:effectLst/>
            </c:spPr>
          </c:marker>
          <c:dPt>
            <c:idx val="1"/>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1-D85F-4624-8903-74FFF79FA49C}"/>
              </c:ext>
            </c:extLst>
          </c:dPt>
          <c:dPt>
            <c:idx val="2"/>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3-D85F-4624-8903-74FFF79FA49C}"/>
              </c:ext>
            </c:extLst>
          </c:dPt>
          <c:dPt>
            <c:idx val="3"/>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5-D85F-4624-8903-74FFF79FA49C}"/>
              </c:ext>
            </c:extLst>
          </c:dPt>
          <c:dPt>
            <c:idx val="4"/>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7-D85F-4624-8903-74FFF79FA49C}"/>
              </c:ext>
            </c:extLst>
          </c:dPt>
          <c:dPt>
            <c:idx val="5"/>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9-D85F-4624-8903-74FFF79FA49C}"/>
              </c:ext>
            </c:extLst>
          </c:dPt>
          <c:dPt>
            <c:idx val="6"/>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B-D85F-4624-8903-74FFF79FA49C}"/>
              </c:ext>
            </c:extLst>
          </c:dPt>
          <c:dPt>
            <c:idx val="7"/>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D-D85F-4624-8903-74FFF79FA49C}"/>
              </c:ext>
            </c:extLst>
          </c:dPt>
          <c:dPt>
            <c:idx val="8"/>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0F-D85F-4624-8903-74FFF79FA49C}"/>
              </c:ext>
            </c:extLst>
          </c:dPt>
          <c:dPt>
            <c:idx val="9"/>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11-D85F-4624-8903-74FFF79FA49C}"/>
              </c:ext>
            </c:extLst>
          </c:dPt>
          <c:dPt>
            <c:idx val="10"/>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13-D85F-4624-8903-74FFF79FA49C}"/>
              </c:ext>
            </c:extLst>
          </c:dPt>
          <c:dPt>
            <c:idx val="11"/>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15-D85F-4624-8903-74FFF79FA49C}"/>
              </c:ext>
            </c:extLst>
          </c:dPt>
          <c:dPt>
            <c:idx val="12"/>
            <c:marker>
              <c:symbol val="circle"/>
              <c:size val="8"/>
              <c:spPr>
                <a:solidFill>
                  <a:srgbClr val="627D31"/>
                </a:solidFill>
                <a:ln w="9525">
                  <a:noFill/>
                </a:ln>
                <a:effectLst/>
              </c:spPr>
            </c:marker>
            <c:bubble3D val="0"/>
            <c:spPr>
              <a:ln w="53975" cap="rnd">
                <a:solidFill>
                  <a:srgbClr val="627D31">
                    <a:alpha val="99000"/>
                  </a:srgbClr>
                </a:solidFill>
                <a:round/>
              </a:ln>
              <a:effectLst/>
            </c:spPr>
            <c:extLst>
              <c:ext xmlns:c16="http://schemas.microsoft.com/office/drawing/2014/chart" uri="{C3380CC4-5D6E-409C-BE32-E72D297353CC}">
                <c16:uniqueId val="{00000017-D85F-4624-8903-74FFF79FA49C}"/>
              </c:ext>
            </c:extLst>
          </c:dPt>
          <c:dLbls>
            <c:dLbl>
              <c:idx val="0"/>
              <c:tx>
                <c:rich>
                  <a:bodyPr/>
                  <a:lstStyle/>
                  <a:p>
                    <a:fld id="{13372F40-295B-47C4-9DA7-37C03F17FE3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8-D85F-4624-8903-74FFF79FA49C}"/>
                </c:ext>
              </c:extLst>
            </c:dLbl>
            <c:dLbl>
              <c:idx val="1"/>
              <c:tx>
                <c:rich>
                  <a:bodyPr/>
                  <a:lstStyle/>
                  <a:p>
                    <a:fld id="{9CADCC0D-7A62-49D3-A2A7-01583C23DE9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D85F-4624-8903-74FFF79FA49C}"/>
                </c:ext>
              </c:extLst>
            </c:dLbl>
            <c:dLbl>
              <c:idx val="2"/>
              <c:tx>
                <c:rich>
                  <a:bodyPr/>
                  <a:lstStyle/>
                  <a:p>
                    <a:fld id="{5A0088AD-9EEB-4C33-8AA8-A65F3D8CE31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D85F-4624-8903-74FFF79FA49C}"/>
                </c:ext>
              </c:extLst>
            </c:dLbl>
            <c:dLbl>
              <c:idx val="3"/>
              <c:layout>
                <c:manualLayout>
                  <c:x val="-5.234423757118422E-2"/>
                  <c:y val="-8.8154540904969214E-2"/>
                </c:manualLayout>
              </c:layout>
              <c:tx>
                <c:rich>
                  <a:bodyPr/>
                  <a:lstStyle/>
                  <a:p>
                    <a:fld id="{4A096696-A170-42A9-8417-DFC96E506A68}"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D85F-4624-8903-74FFF79FA49C}"/>
                </c:ext>
              </c:extLst>
            </c:dLbl>
            <c:dLbl>
              <c:idx val="4"/>
              <c:layout>
                <c:manualLayout>
                  <c:x val="-5.5833054252972428E-2"/>
                  <c:y val="-6.1103276324326217E-2"/>
                </c:manualLayout>
              </c:layout>
              <c:tx>
                <c:rich>
                  <a:bodyPr/>
                  <a:lstStyle/>
                  <a:p>
                    <a:fld id="{4C806288-1FC9-4DDF-A33E-8969DCF887C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D85F-4624-8903-74FFF79FA49C}"/>
                </c:ext>
              </c:extLst>
            </c:dLbl>
            <c:dLbl>
              <c:idx val="5"/>
              <c:tx>
                <c:rich>
                  <a:bodyPr/>
                  <a:lstStyle/>
                  <a:p>
                    <a:fld id="{7192DF51-449E-4470-8F28-4175019C066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D85F-4624-8903-74FFF79FA49C}"/>
                </c:ext>
              </c:extLst>
            </c:dLbl>
            <c:dLbl>
              <c:idx val="6"/>
              <c:tx>
                <c:rich>
                  <a:bodyPr/>
                  <a:lstStyle/>
                  <a:p>
                    <a:fld id="{29E9254D-6632-4F82-980B-0CD78A90849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D85F-4624-8903-74FFF79FA49C}"/>
                </c:ext>
              </c:extLst>
            </c:dLbl>
            <c:dLbl>
              <c:idx val="7"/>
              <c:layout>
                <c:manualLayout>
                  <c:x val="-3.2501561476471215E-2"/>
                  <c:y val="-6.1103276324326217E-2"/>
                </c:manualLayout>
              </c:layout>
              <c:tx>
                <c:rich>
                  <a:bodyPr/>
                  <a:lstStyle/>
                  <a:p>
                    <a:fld id="{15EE2CF4-CBBB-4995-83BB-403556D9BD97}"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D85F-4624-8903-74FFF79FA49C}"/>
                </c:ext>
              </c:extLst>
            </c:dLbl>
            <c:dLbl>
              <c:idx val="8"/>
              <c:tx>
                <c:rich>
                  <a:bodyPr/>
                  <a:lstStyle/>
                  <a:p>
                    <a:fld id="{050F4FFF-6A3C-4CB8-9B8B-8618BA86C59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D85F-4624-8903-74FFF79FA49C}"/>
                </c:ext>
              </c:extLst>
            </c:dLbl>
            <c:dLbl>
              <c:idx val="9"/>
              <c:tx>
                <c:rich>
                  <a:bodyPr/>
                  <a:lstStyle/>
                  <a:p>
                    <a:fld id="{AB2C0CBA-9979-48BF-9D69-441A787C62E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1-D85F-4624-8903-74FFF79FA49C}"/>
                </c:ext>
              </c:extLst>
            </c:dLbl>
            <c:dLbl>
              <c:idx val="10"/>
              <c:layout>
                <c:manualLayout>
                  <c:x val="-5.5658613418883014E-2"/>
                  <c:y val="-6.4370390988731804E-2"/>
                </c:manualLayout>
              </c:layout>
              <c:tx>
                <c:rich>
                  <a:bodyPr/>
                  <a:lstStyle/>
                  <a:p>
                    <a:fld id="{7DB396A2-47FB-4FCA-831D-2C07C6810FD7}"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D85F-4624-8903-74FFF79FA49C}"/>
                </c:ext>
              </c:extLst>
            </c:dLbl>
            <c:dLbl>
              <c:idx val="11"/>
              <c:tx>
                <c:rich>
                  <a:bodyPr/>
                  <a:lstStyle/>
                  <a:p>
                    <a:fld id="{DF783245-27E2-4AD8-A7E1-6046F3A1B937}"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5-D85F-4624-8903-74FFF79FA49C}"/>
                </c:ext>
              </c:extLst>
            </c:dLbl>
            <c:dLbl>
              <c:idx val="12"/>
              <c:tx>
                <c:rich>
                  <a:bodyPr/>
                  <a:lstStyle/>
                  <a:p>
                    <a:fld id="{BD7193FC-2467-423C-8986-BAF3B10E127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7-D85F-4624-8903-74FFF79FA49C}"/>
                </c:ext>
              </c:extLst>
            </c:dLbl>
            <c:numFmt formatCode="#,##0.0" sourceLinked="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'Hosp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'Hosp Dem Figures'!$D$3:$D$15</c:f>
              <c:numCache>
                <c:formatCode>#,##0.0</c:formatCode>
                <c:ptCount val="13"/>
                <c:pt idx="0">
                  <c:v>13.190436933223413</c:v>
                </c:pt>
                <c:pt idx="1">
                  <c:v>10.679993148683639</c:v>
                </c:pt>
                <c:pt idx="2">
                  <c:v>15.161289823525681</c:v>
                </c:pt>
                <c:pt idx="3">
                  <c:v>14.459050763317387</c:v>
                </c:pt>
                <c:pt idx="4">
                  <c:v>67.431798231034634</c:v>
                </c:pt>
                <c:pt idx="5">
                  <c:v>95.881257222898469</c:v>
                </c:pt>
                <c:pt idx="6">
                  <c:v>85.104219215622777</c:v>
                </c:pt>
                <c:pt idx="7">
                  <c:v>75.463395698656512</c:v>
                </c:pt>
                <c:pt idx="8">
                  <c:v>72.639064803318874</c:v>
                </c:pt>
                <c:pt idx="9">
                  <c:v>75.669610823363641</c:v>
                </c:pt>
                <c:pt idx="10">
                  <c:v>72.101100231741214</c:v>
                </c:pt>
                <c:pt idx="11">
                  <c:v>98.501193135420081</c:v>
                </c:pt>
                <c:pt idx="12">
                  <c:v>118.28119599032146</c:v>
                </c:pt>
              </c:numCache>
            </c:numRef>
          </c:val>
          <c:smooth val="0"/>
          <c:extLst>
            <c:ext xmlns:c15="http://schemas.microsoft.com/office/drawing/2012/chart" uri="{02D57815-91ED-43cb-92C2-25804820EDAC}">
              <c15:datalabelsRange>
                <c15:f>'Hosp Dem Figures'!$D$3:$D$15</c15:f>
                <c15:dlblRangeCache>
                  <c:ptCount val="13"/>
                  <c:pt idx="0">
                    <c:v>13.2</c:v>
                  </c:pt>
                  <c:pt idx="1">
                    <c:v>10.7</c:v>
                  </c:pt>
                  <c:pt idx="2">
                    <c:v>15.2</c:v>
                  </c:pt>
                  <c:pt idx="3">
                    <c:v>14.5</c:v>
                  </c:pt>
                  <c:pt idx="4">
                    <c:v>67.4</c:v>
                  </c:pt>
                  <c:pt idx="5">
                    <c:v>95.9</c:v>
                  </c:pt>
                  <c:pt idx="6">
                    <c:v>85.1</c:v>
                  </c:pt>
                  <c:pt idx="7">
                    <c:v>75.5</c:v>
                  </c:pt>
                  <c:pt idx="8">
                    <c:v>72.6</c:v>
                  </c:pt>
                  <c:pt idx="9">
                    <c:v>75.7</c:v>
                  </c:pt>
                  <c:pt idx="10">
                    <c:v>72.1</c:v>
                  </c:pt>
                  <c:pt idx="11">
                    <c:v>98.5</c:v>
                  </c:pt>
                  <c:pt idx="12">
                    <c:v>118.3</c:v>
                  </c:pt>
                </c15:dlblRangeCache>
              </c15:datalabelsRange>
            </c:ext>
            <c:ext xmlns:c16="http://schemas.microsoft.com/office/drawing/2014/chart" uri="{C3380CC4-5D6E-409C-BE32-E72D297353CC}">
              <c16:uniqueId val="{00000019-D85F-4624-8903-74FFF79FA49C}"/>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400">
                <a:solidFill>
                  <a:sysClr val="windowText" lastClr="000000"/>
                </a:solidFill>
                <a:latin typeface="Franklin Gothic Demi Cond" panose="020B0706030402020204" pitchFamily="34" charset="0"/>
              </a:rPr>
              <a:t>Percent of Hospitalizations</a:t>
            </a:r>
          </a:p>
        </c:rich>
      </c:tx>
      <c:layout>
        <c:manualLayout>
          <c:xMode val="edge"/>
          <c:yMode val="edge"/>
          <c:x val="3.1933508311461108E-4"/>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0.15790460076787918"/>
          <c:y val="0.15978516311575555"/>
          <c:w val="0.82080757467300058"/>
          <c:h val="0.73413336381536742"/>
        </c:manualLayout>
      </c:layout>
      <c:barChart>
        <c:barDir val="bar"/>
        <c:grouping val="clustered"/>
        <c:varyColors val="0"/>
        <c:ser>
          <c:idx val="0"/>
          <c:order val="0"/>
          <c:tx>
            <c:v>Hosp_Percent</c:v>
          </c:tx>
          <c:spPr>
            <a:solidFill>
              <a:srgbClr val="627D31"/>
            </a:solidFill>
            <a:ln>
              <a:noFill/>
            </a:ln>
            <a:effectLst/>
          </c:spPr>
          <c:invertIfNegative val="0"/>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3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'Subcause '!$P$4:$P$8</c:f>
              <c:strCache>
                <c:ptCount val="5"/>
                <c:pt idx="0">
                  <c:v>Other</c:v>
                </c:pt>
                <c:pt idx="1">
                  <c:v>Pedal Cyclist</c:v>
                </c:pt>
                <c:pt idx="2">
                  <c:v>Pedestrian</c:v>
                </c:pt>
                <c:pt idx="3">
                  <c:v>Motorcyclist</c:v>
                </c:pt>
                <c:pt idx="4">
                  <c:v>Occupant</c:v>
                </c:pt>
              </c:strCache>
            </c:strRef>
          </c:cat>
          <c:val>
            <c:numRef>
              <c:f>'Subcause '!$O$4:$O$8</c:f>
              <c:numCache>
                <c:formatCode>General</c:formatCode>
                <c:ptCount val="5"/>
                <c:pt idx="0">
                  <c:v>2.6556898154295579E-2</c:v>
                </c:pt>
                <c:pt idx="1">
                  <c:v>3.1337139822068782</c:v>
                </c:pt>
                <c:pt idx="2">
                  <c:v>8.4982074093745847</c:v>
                </c:pt>
                <c:pt idx="3">
                  <c:v>15.522506971185766</c:v>
                </c:pt>
                <c:pt idx="4">
                  <c:v>72.819014739078483</c:v>
                </c:pt>
              </c:numCache>
            </c:numRef>
          </c:val>
          <c:extLst>
            <c:ext xmlns:c16="http://schemas.microsoft.com/office/drawing/2014/chart" uri="{C3380CC4-5D6E-409C-BE32-E72D297353CC}">
              <c16:uniqueId val="{00000000-7605-4BC9-8912-0C3D57433370}"/>
            </c:ext>
          </c:extLst>
        </c:ser>
        <c:dLbls>
          <c:dLblPos val="outEnd"/>
          <c:showLegendKey val="0"/>
          <c:showVal val="1"/>
          <c:showCatName val="0"/>
          <c:showSerName val="0"/>
          <c:showPercent val="0"/>
          <c:showBubbleSize val="0"/>
        </c:dLbls>
        <c:gapWidth val="35"/>
        <c:axId val="776776079"/>
        <c:axId val="776776911"/>
      </c:barChart>
      <c:catAx>
        <c:axId val="77677607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3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776776911"/>
        <c:crosses val="autoZero"/>
        <c:auto val="1"/>
        <c:lblAlgn val="ctr"/>
        <c:lblOffset val="100"/>
        <c:noMultiLvlLbl val="0"/>
      </c:catAx>
      <c:valAx>
        <c:axId val="776776911"/>
        <c:scaling>
          <c:orientation val="minMax"/>
        </c:scaling>
        <c:delete val="1"/>
        <c:axPos val="b"/>
        <c:numFmt formatCode="General" sourceLinked="1"/>
        <c:majorTickMark val="none"/>
        <c:minorTickMark val="none"/>
        <c:tickLblPos val="nextTo"/>
        <c:crossAx val="776776079"/>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3808918014710209"/>
          <c:y val="0.13710190574004336"/>
          <c:w val="0.85051536716408549"/>
          <c:h val="0.76048984738526482"/>
        </c:manualLayout>
      </c:layout>
      <c:lineChart>
        <c:grouping val="standard"/>
        <c:varyColors val="0"/>
        <c:ser>
          <c:idx val="0"/>
          <c:order val="0"/>
          <c:spPr>
            <a:ln w="53975" cap="rnd">
              <a:solidFill>
                <a:srgbClr val="643275"/>
              </a:solidFill>
              <a:round/>
            </a:ln>
            <a:effectLst/>
          </c:spPr>
          <c:marker>
            <c:symbol val="circle"/>
            <c:size val="10"/>
            <c:spPr>
              <a:solidFill>
                <a:srgbClr val="643275"/>
              </a:solidFill>
              <a:ln w="9525">
                <a:solidFill>
                  <a:srgbClr val="643275"/>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rgbClr val="643275"/>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Trends!$B$47:$B$51</c:f>
              <c:numCache>
                <c:formatCode>General</c:formatCode>
                <c:ptCount val="5"/>
                <c:pt idx="0">
                  <c:v>2020</c:v>
                </c:pt>
                <c:pt idx="1">
                  <c:v>2021</c:v>
                </c:pt>
                <c:pt idx="2">
                  <c:v>2022</c:v>
                </c:pt>
                <c:pt idx="3">
                  <c:v>2023</c:v>
                </c:pt>
                <c:pt idx="4">
                  <c:v>2024</c:v>
                </c:pt>
              </c:numCache>
            </c:numRef>
          </c:cat>
          <c:val>
            <c:numRef>
              <c:f>Trends!$C$47:$C$51</c:f>
              <c:numCache>
                <c:formatCode>#,##0</c:formatCode>
                <c:ptCount val="5"/>
                <c:pt idx="0">
                  <c:v>96872</c:v>
                </c:pt>
                <c:pt idx="1">
                  <c:v>105482</c:v>
                </c:pt>
                <c:pt idx="2">
                  <c:v>111991</c:v>
                </c:pt>
                <c:pt idx="3">
                  <c:v>121930</c:v>
                </c:pt>
                <c:pt idx="4">
                  <c:v>121758</c:v>
                </c:pt>
              </c:numCache>
            </c:numRef>
          </c:val>
          <c:smooth val="0"/>
          <c:extLst>
            <c:ext xmlns:c16="http://schemas.microsoft.com/office/drawing/2014/chart" uri="{C3380CC4-5D6E-409C-BE32-E72D297353CC}">
              <c16:uniqueId val="{00000000-BB78-4AA5-8A98-71E0D620877B}"/>
            </c:ext>
          </c:extLst>
        </c:ser>
        <c:dLbls>
          <c:dLblPos val="t"/>
          <c:showLegendKey val="0"/>
          <c:showVal val="1"/>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59358449854646E-2"/>
          <c:y val="0.12022014869286712"/>
          <c:w val="0.891096278085728"/>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643275"/>
              </a:solidFill>
              <a:ln>
                <a:noFill/>
              </a:ln>
              <a:effectLst/>
            </c:spPr>
            <c:extLst>
              <c:ext xmlns:c16="http://schemas.microsoft.com/office/drawing/2014/chart" uri="{C3380CC4-5D6E-409C-BE32-E72D297353CC}">
                <c16:uniqueId val="{00000001-249A-413D-B8AE-876FCCA59FC4}"/>
              </c:ext>
            </c:extLst>
          </c:dPt>
          <c:dPt>
            <c:idx val="1"/>
            <c:invertIfNegative val="0"/>
            <c:bubble3D val="0"/>
            <c:spPr>
              <a:solidFill>
                <a:srgbClr val="949494"/>
              </a:solidFill>
              <a:ln>
                <a:noFill/>
              </a:ln>
              <a:effectLst/>
            </c:spPr>
            <c:extLst>
              <c:ext xmlns:c16="http://schemas.microsoft.com/office/drawing/2014/chart" uri="{C3380CC4-5D6E-409C-BE32-E72D297353CC}">
                <c16:uniqueId val="{00000003-249A-413D-B8AE-876FCCA59FC4}"/>
              </c:ext>
            </c:extLst>
          </c:dPt>
          <c:dPt>
            <c:idx val="3"/>
            <c:invertIfNegative val="0"/>
            <c:bubble3D val="0"/>
            <c:spPr>
              <a:solidFill>
                <a:srgbClr val="949494"/>
              </a:solidFill>
              <a:ln>
                <a:noFill/>
              </a:ln>
              <a:effectLst/>
            </c:spPr>
            <c:extLst>
              <c:ext xmlns:c16="http://schemas.microsoft.com/office/drawing/2014/chart" uri="{C3380CC4-5D6E-409C-BE32-E72D297353CC}">
                <c16:uniqueId val="{00000008-438A-4B11-B9DC-3DDFB0DD3557}"/>
              </c:ext>
            </c:extLst>
          </c:dPt>
          <c:dPt>
            <c:idx val="4"/>
            <c:invertIfNegative val="0"/>
            <c:bubble3D val="0"/>
            <c:spPr>
              <a:solidFill>
                <a:srgbClr val="949494"/>
              </a:solidFill>
              <a:ln>
                <a:noFill/>
              </a:ln>
              <a:effectLst/>
            </c:spPr>
            <c:extLst>
              <c:ext xmlns:c16="http://schemas.microsoft.com/office/drawing/2014/chart" uri="{C3380CC4-5D6E-409C-BE32-E72D297353CC}">
                <c16:uniqueId val="{00000009-438A-4B11-B9DC-3DDFB0DD3557}"/>
              </c:ext>
            </c:extLst>
          </c:dPt>
          <c:dPt>
            <c:idx val="5"/>
            <c:invertIfNegative val="0"/>
            <c:bubble3D val="0"/>
            <c:spPr>
              <a:solidFill>
                <a:srgbClr val="643275"/>
              </a:solidFill>
              <a:ln>
                <a:noFill/>
              </a:ln>
              <a:effectLst/>
            </c:spPr>
            <c:extLst>
              <c:ext xmlns:c16="http://schemas.microsoft.com/office/drawing/2014/chart" uri="{C3380CC4-5D6E-409C-BE32-E72D297353CC}">
                <c16:uniqueId val="{00000005-249A-413D-B8AE-876FCCA59FC4}"/>
              </c:ext>
            </c:extLst>
          </c:dPt>
          <c:dPt>
            <c:idx val="6"/>
            <c:invertIfNegative val="0"/>
            <c:bubble3D val="0"/>
            <c:spPr>
              <a:solidFill>
                <a:srgbClr val="949494"/>
              </a:solidFill>
              <a:ln>
                <a:noFill/>
              </a:ln>
              <a:effectLst/>
            </c:spPr>
            <c:extLst>
              <c:ext xmlns:c16="http://schemas.microsoft.com/office/drawing/2014/chart" uri="{C3380CC4-5D6E-409C-BE32-E72D297353CC}">
                <c16:uniqueId val="{0000000A-438A-4B11-B9DC-3DDFB0DD3557}"/>
              </c:ext>
            </c:extLst>
          </c:dPt>
          <c:dPt>
            <c:idx val="7"/>
            <c:invertIfNegative val="0"/>
            <c:bubble3D val="0"/>
            <c:spPr>
              <a:solidFill>
                <a:srgbClr val="949494"/>
              </a:solidFill>
              <a:ln>
                <a:noFill/>
              </a:ln>
              <a:effectLst/>
            </c:spPr>
            <c:extLst>
              <c:ext xmlns:c16="http://schemas.microsoft.com/office/drawing/2014/chart" uri="{C3380CC4-5D6E-409C-BE32-E72D297353CC}">
                <c16:uniqueId val="{00000007-249A-413D-B8AE-876FCCA59FC4}"/>
              </c:ext>
            </c:extLst>
          </c:dPt>
          <c:dLbls>
            <c:numFmt formatCode="#,##0.0" sourceLinked="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'ED Dem Figures'!$B$46:$B$53</c:f>
              <c:strCache>
                <c:ptCount val="8"/>
                <c:pt idx="0">
                  <c:v>Female</c:v>
                </c:pt>
                <c:pt idx="1">
                  <c:v>Male</c:v>
                </c:pt>
                <c:pt idx="3">
                  <c:v>AI/AN
NH</c:v>
                </c:pt>
                <c:pt idx="4">
                  <c:v>Asian
NH</c:v>
                </c:pt>
                <c:pt idx="5">
                  <c:v>Black
NH</c:v>
                </c:pt>
                <c:pt idx="6">
                  <c:v>Hispanic</c:v>
                </c:pt>
                <c:pt idx="7">
                  <c:v>White 
NH</c:v>
                </c:pt>
              </c:strCache>
            </c:strRef>
          </c:cat>
          <c:val>
            <c:numRef>
              <c:f>'ED Dem Figures'!$D$46:$D$53</c:f>
              <c:numCache>
                <c:formatCode>#,##0.0</c:formatCode>
                <c:ptCount val="8"/>
                <c:pt idx="0">
                  <c:v>1140.3360092680498</c:v>
                </c:pt>
                <c:pt idx="1">
                  <c:v>1052.9081087254199</c:v>
                </c:pt>
                <c:pt idx="3">
                  <c:v>1413.0938379842473</c:v>
                </c:pt>
                <c:pt idx="4">
                  <c:v>323.71028160031682</c:v>
                </c:pt>
                <c:pt idx="5">
                  <c:v>2202.6205599378486</c:v>
                </c:pt>
                <c:pt idx="6">
                  <c:v>953.08558633222538</c:v>
                </c:pt>
                <c:pt idx="7">
                  <c:v>711.53297960874374</c:v>
                </c:pt>
              </c:numCache>
            </c:numRef>
          </c:val>
          <c:extLst>
            <c:ext xmlns:c16="http://schemas.microsoft.com/office/drawing/2014/chart" uri="{C3380CC4-5D6E-409C-BE32-E72D297353CC}">
              <c16:uniqueId val="{00000008-249A-413D-B8AE-876FCCA59FC4}"/>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0437540288394893"/>
          <c:y val="0.12462049660672213"/>
          <c:w val="0.88381684011894657"/>
          <c:h val="0.7131745104751932"/>
        </c:manualLayout>
      </c:layout>
      <c:lineChart>
        <c:grouping val="stacked"/>
        <c:varyColors val="0"/>
        <c:ser>
          <c:idx val="0"/>
          <c:order val="0"/>
          <c:spPr>
            <a:ln w="53975" cap="rnd">
              <a:solidFill>
                <a:srgbClr val="643275">
                  <a:alpha val="99000"/>
                </a:srgbClr>
              </a:solidFill>
              <a:round/>
            </a:ln>
            <a:effectLst/>
          </c:spPr>
          <c:marker>
            <c:symbol val="circle"/>
            <c:size val="8"/>
            <c:spPr>
              <a:solidFill>
                <a:srgbClr val="643275"/>
              </a:solidFill>
              <a:ln w="9525">
                <a:solidFill>
                  <a:srgbClr val="643275">
                    <a:alpha val="99000"/>
                  </a:srgbClr>
                </a:solidFill>
              </a:ln>
              <a:effectLst/>
            </c:spPr>
          </c:marker>
          <c:dLbls>
            <c:dLbl>
              <c:idx val="0"/>
              <c:tx>
                <c:rich>
                  <a:bodyPr/>
                  <a:lstStyle/>
                  <a:p>
                    <a:fld id="{5D23AE61-1147-44B7-9EB6-6965ADED0E1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494E-4057-ACDB-862D043FE846}"/>
                </c:ext>
              </c:extLst>
            </c:dLbl>
            <c:dLbl>
              <c:idx val="1"/>
              <c:tx>
                <c:rich>
                  <a:bodyPr/>
                  <a:lstStyle/>
                  <a:p>
                    <a:fld id="{3AC850B5-35D5-422A-AE9D-B040317083C9}"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494E-4057-ACDB-862D043FE846}"/>
                </c:ext>
              </c:extLst>
            </c:dLbl>
            <c:dLbl>
              <c:idx val="2"/>
              <c:tx>
                <c:rich>
                  <a:bodyPr/>
                  <a:lstStyle/>
                  <a:p>
                    <a:fld id="{E7384468-C922-4C29-96EE-873364961DA1}"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494E-4057-ACDB-862D043FE846}"/>
                </c:ext>
              </c:extLst>
            </c:dLbl>
            <c:dLbl>
              <c:idx val="3"/>
              <c:layout>
                <c:manualLayout>
                  <c:x val="-4.7386778388733473E-2"/>
                  <c:y val="-7.803291118730242E-2"/>
                </c:manualLayout>
              </c:layout>
              <c:tx>
                <c:rich>
                  <a:bodyPr/>
                  <a:lstStyle/>
                  <a:p>
                    <a:fld id="{4DC26184-F2BE-4291-98E1-C60CB512BAFE}"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494E-4057-ACDB-862D043FE846}"/>
                </c:ext>
              </c:extLst>
            </c:dLbl>
            <c:dLbl>
              <c:idx val="4"/>
              <c:layout>
                <c:manualLayout>
                  <c:x val="-6.8408712352682491E-2"/>
                  <c:y val="-6.4713851271721148E-2"/>
                </c:manualLayout>
              </c:layout>
              <c:tx>
                <c:rich>
                  <a:bodyPr/>
                  <a:lstStyle/>
                  <a:p>
                    <a:fld id="{9A227E17-8A64-426B-9E69-5A611844547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494E-4057-ACDB-862D043FE846}"/>
                </c:ext>
              </c:extLst>
            </c:dLbl>
            <c:dLbl>
              <c:idx val="5"/>
              <c:tx>
                <c:rich>
                  <a:bodyPr/>
                  <a:lstStyle/>
                  <a:p>
                    <a:fld id="{C4650B1C-CB8C-4A4A-9CAF-2DAAF590F64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494E-4057-ACDB-862D043FE846}"/>
                </c:ext>
              </c:extLst>
            </c:dLbl>
            <c:dLbl>
              <c:idx val="6"/>
              <c:layout>
                <c:manualLayout>
                  <c:x val="-3.0908325394790704E-2"/>
                  <c:y val="-5.4724556335035215E-2"/>
                </c:manualLayout>
              </c:layout>
              <c:tx>
                <c:rich>
                  <a:bodyPr/>
                  <a:lstStyle/>
                  <a:p>
                    <a:fld id="{5E189887-6015-498A-B6EC-85EF27C36DA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494E-4057-ACDB-862D043FE846}"/>
                </c:ext>
              </c:extLst>
            </c:dLbl>
            <c:dLbl>
              <c:idx val="7"/>
              <c:layout>
                <c:manualLayout>
                  <c:x val="-3.010186546021228E-2"/>
                  <c:y val="-5.8054321313930506E-2"/>
                </c:manualLayout>
              </c:layout>
              <c:tx>
                <c:rich>
                  <a:bodyPr/>
                  <a:lstStyle/>
                  <a:p>
                    <a:fld id="{5DFB786C-8C51-4E20-B46C-FCDC2E0195AB}"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494E-4057-ACDB-862D043FE846}"/>
                </c:ext>
              </c:extLst>
            </c:dLbl>
            <c:dLbl>
              <c:idx val="8"/>
              <c:layout>
                <c:manualLayout>
                  <c:x val="-3.6726357779962762E-2"/>
                  <c:y val="-5.4724556335035181E-2"/>
                </c:manualLayout>
              </c:layout>
              <c:tx>
                <c:rich>
                  <a:bodyPr/>
                  <a:lstStyle/>
                  <a:p>
                    <a:fld id="{5BC8ACF5-E24A-4CAA-B72C-56D8987728A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494E-4057-ACDB-862D043FE846}"/>
                </c:ext>
              </c:extLst>
            </c:dLbl>
            <c:dLbl>
              <c:idx val="9"/>
              <c:tx>
                <c:rich>
                  <a:bodyPr/>
                  <a:lstStyle/>
                  <a:p>
                    <a:fld id="{F957B54B-C266-4311-9B13-D9A71B07FB84}"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494E-4057-ACDB-862D043FE846}"/>
                </c:ext>
              </c:extLst>
            </c:dLbl>
            <c:dLbl>
              <c:idx val="10"/>
              <c:tx>
                <c:rich>
                  <a:bodyPr/>
                  <a:lstStyle/>
                  <a:p>
                    <a:fld id="{69364A4C-43F8-4C6B-9B34-375169DD1C2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494E-4057-ACDB-862D043FE846}"/>
                </c:ext>
              </c:extLst>
            </c:dLbl>
            <c:dLbl>
              <c:idx val="11"/>
              <c:tx>
                <c:rich>
                  <a:bodyPr/>
                  <a:lstStyle/>
                  <a:p>
                    <a:fld id="{1620543A-A159-4C42-B4D5-F1A2D21EC98D}"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B-494E-4057-ACDB-862D043FE846}"/>
                </c:ext>
              </c:extLst>
            </c:dLbl>
            <c:dLbl>
              <c:idx val="12"/>
              <c:tx>
                <c:rich>
                  <a:bodyPr/>
                  <a:lstStyle/>
                  <a:p>
                    <a:fld id="{EE144067-6519-4236-A33A-9A3161006F6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494E-4057-ACDB-862D043FE846}"/>
                </c:ext>
              </c:extLst>
            </c:dLbl>
            <c:numFmt formatCode="#,##0.0" sourceLinked="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'ED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'ED Dem Figures'!$D$3:$D$15</c:f>
              <c:numCache>
                <c:formatCode>#,##0.0</c:formatCode>
                <c:ptCount val="13"/>
                <c:pt idx="0">
                  <c:v>558.12036273701563</c:v>
                </c:pt>
                <c:pt idx="1">
                  <c:v>552.74002277055138</c:v>
                </c:pt>
                <c:pt idx="2">
                  <c:v>623.00524611569301</c:v>
                </c:pt>
                <c:pt idx="3">
                  <c:v>618.27503524393626</c:v>
                </c:pt>
                <c:pt idx="4">
                  <c:v>1519.7254969533581</c:v>
                </c:pt>
                <c:pt idx="5">
                  <c:v>1875.7105725155575</c:v>
                </c:pt>
                <c:pt idx="6">
                  <c:v>1620.927609227117</c:v>
                </c:pt>
                <c:pt idx="7">
                  <c:v>1362.8955522140834</c:v>
                </c:pt>
                <c:pt idx="8">
                  <c:v>1121.011383063985</c:v>
                </c:pt>
                <c:pt idx="9">
                  <c:v>932.02636549581712</c:v>
                </c:pt>
                <c:pt idx="10">
                  <c:v>699.27717784564334</c:v>
                </c:pt>
                <c:pt idx="11">
                  <c:v>635.49156861561335</c:v>
                </c:pt>
                <c:pt idx="12">
                  <c:v>596.80694780504666</c:v>
                </c:pt>
              </c:numCache>
            </c:numRef>
          </c:val>
          <c:smooth val="0"/>
          <c:extLst>
            <c:ext xmlns:c15="http://schemas.microsoft.com/office/drawing/2012/chart" uri="{02D57815-91ED-43cb-92C2-25804820EDAC}">
              <c15:datalabelsRange>
                <c15:f>'ED Dem Figures'!$D$3:$D$15</c15:f>
                <c15:dlblRangeCache>
                  <c:ptCount val="13"/>
                  <c:pt idx="0">
                    <c:v>558.1</c:v>
                  </c:pt>
                  <c:pt idx="1">
                    <c:v>552.7</c:v>
                  </c:pt>
                  <c:pt idx="2">
                    <c:v>623.0</c:v>
                  </c:pt>
                  <c:pt idx="3">
                    <c:v>618.3</c:v>
                  </c:pt>
                  <c:pt idx="4">
                    <c:v>1,519.7</c:v>
                  </c:pt>
                  <c:pt idx="5">
                    <c:v>1,875.7</c:v>
                  </c:pt>
                  <c:pt idx="6">
                    <c:v>1,620.9</c:v>
                  </c:pt>
                  <c:pt idx="7">
                    <c:v>1,362.9</c:v>
                  </c:pt>
                  <c:pt idx="8">
                    <c:v>1,121.0</c:v>
                  </c:pt>
                  <c:pt idx="9">
                    <c:v>932.0</c:v>
                  </c:pt>
                  <c:pt idx="10">
                    <c:v>699.3</c:v>
                  </c:pt>
                  <c:pt idx="11">
                    <c:v>635.5</c:v>
                  </c:pt>
                  <c:pt idx="12">
                    <c:v>596.8</c:v>
                  </c:pt>
                </c15:dlblRangeCache>
              </c15:datalabelsRange>
            </c:ext>
            <c:ext xmlns:c16="http://schemas.microsoft.com/office/drawing/2014/chart" uri="{C3380CC4-5D6E-409C-BE32-E72D297353CC}">
              <c16:uniqueId val="{0000000D-494E-4057-ACDB-862D043FE846}"/>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400">
                <a:solidFill>
                  <a:sysClr val="windowText" lastClr="000000"/>
                </a:solidFill>
                <a:latin typeface="Franklin Gothic Demi Cond" panose="020B0706030402020204" pitchFamily="34" charset="0"/>
              </a:rPr>
              <a:t>Percent of ED Visits</a:t>
            </a:r>
            <a:r>
              <a:rPr lang="en-US" sz="1400" baseline="0">
                <a:solidFill>
                  <a:sysClr val="windowText" lastClr="000000"/>
                </a:solidFill>
                <a:latin typeface="Franklin Gothic Demi Cond" panose="020B0706030402020204" pitchFamily="34" charset="0"/>
              </a:rPr>
              <a:t> </a:t>
            </a:r>
            <a:endParaRPr lang="en-US" sz="1400">
              <a:solidFill>
                <a:sysClr val="windowText" lastClr="000000"/>
              </a:solidFill>
              <a:latin typeface="Franklin Gothic Demi Cond" panose="020B0706030402020204" pitchFamily="34" charset="0"/>
            </a:endParaRPr>
          </a:p>
        </c:rich>
      </c:tx>
      <c:layout>
        <c:manualLayout>
          <c:xMode val="edge"/>
          <c:yMode val="edge"/>
          <c:x val="3.1933508311461108E-4"/>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0.17041707048230306"/>
          <c:y val="0.11478252653668559"/>
          <c:w val="0.77581653957265673"/>
          <c:h val="0.80375819051155961"/>
        </c:manualLayout>
      </c:layout>
      <c:barChart>
        <c:barDir val="bar"/>
        <c:grouping val="clustered"/>
        <c:varyColors val="0"/>
        <c:ser>
          <c:idx val="0"/>
          <c:order val="0"/>
          <c:spPr>
            <a:solidFill>
              <a:srgbClr val="643275"/>
            </a:solidFill>
            <a:ln>
              <a:noFill/>
            </a:ln>
            <a:effectLst/>
          </c:spPr>
          <c:invertIfNegative val="0"/>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'Subcause '!$A$3:$A$7</c:f>
              <c:strCache>
                <c:ptCount val="5"/>
                <c:pt idx="0">
                  <c:v>Other</c:v>
                </c:pt>
                <c:pt idx="1">
                  <c:v>Pedestrian</c:v>
                </c:pt>
                <c:pt idx="2">
                  <c:v>Pedal Cyclist</c:v>
                </c:pt>
                <c:pt idx="3">
                  <c:v>Motorcyclist</c:v>
                </c:pt>
                <c:pt idx="4">
                  <c:v>Occupant</c:v>
                </c:pt>
              </c:strCache>
            </c:strRef>
          </c:cat>
          <c:val>
            <c:numRef>
              <c:f>'Subcause '!$D$3:$D$7</c:f>
              <c:numCache>
                <c:formatCode>General</c:formatCode>
                <c:ptCount val="5"/>
                <c:pt idx="0">
                  <c:v>2.4639038091952893E-3</c:v>
                </c:pt>
                <c:pt idx="1">
                  <c:v>1.3567896975968725</c:v>
                </c:pt>
                <c:pt idx="2">
                  <c:v>1.8840651127646644</c:v>
                </c:pt>
                <c:pt idx="3">
                  <c:v>3.5833374398396822</c:v>
                </c:pt>
                <c:pt idx="4">
                  <c:v>93.173343845989592</c:v>
                </c:pt>
              </c:numCache>
            </c:numRef>
          </c:val>
          <c:extLst>
            <c:ext xmlns:c16="http://schemas.microsoft.com/office/drawing/2014/chart" uri="{C3380CC4-5D6E-409C-BE32-E72D297353CC}">
              <c16:uniqueId val="{00000000-F45C-4F0D-BAFB-A05AF2D8E23E}"/>
            </c:ext>
          </c:extLst>
        </c:ser>
        <c:dLbls>
          <c:dLblPos val="outEnd"/>
          <c:showLegendKey val="0"/>
          <c:showVal val="1"/>
          <c:showCatName val="0"/>
          <c:showSerName val="0"/>
          <c:showPercent val="0"/>
          <c:showBubbleSize val="0"/>
        </c:dLbls>
        <c:gapWidth val="35"/>
        <c:axId val="776776079"/>
        <c:axId val="776776911"/>
      </c:barChart>
      <c:catAx>
        <c:axId val="77677607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776776911"/>
        <c:crosses val="autoZero"/>
        <c:auto val="1"/>
        <c:lblAlgn val="ctr"/>
        <c:lblOffset val="100"/>
        <c:noMultiLvlLbl val="0"/>
      </c:catAx>
      <c:valAx>
        <c:axId val="776776911"/>
        <c:scaling>
          <c:orientation val="minMax"/>
        </c:scaling>
        <c:delete val="1"/>
        <c:axPos val="b"/>
        <c:numFmt formatCode="General" sourceLinked="1"/>
        <c:majorTickMark val="none"/>
        <c:minorTickMark val="none"/>
        <c:tickLblPos val="nextTo"/>
        <c:crossAx val="776776079"/>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3674463470576604"/>
          <c:y val="3.0249666936081897E-2"/>
          <c:w val="0.63211926308401645"/>
          <c:h val="0.94454227728384987"/>
        </c:manualLayout>
      </c:layout>
      <c:barChart>
        <c:barDir val="bar"/>
        <c:grouping val="clustered"/>
        <c:varyColors val="0"/>
        <c:ser>
          <c:idx val="0"/>
          <c:order val="1"/>
          <c:spPr>
            <a:solidFill>
              <a:schemeClr val="bg1">
                <a:lumMod val="75000"/>
              </a:schemeClr>
            </a:solidFill>
            <a:ln>
              <a:solidFill>
                <a:schemeClr val="bg1">
                  <a:lumMod val="75000"/>
                </a:schemeClr>
              </a:solidFill>
            </a:ln>
            <a:effectLst/>
          </c:spPr>
          <c:invertIfNegative val="0"/>
          <c:dPt>
            <c:idx val="0"/>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1-6B7A-447E-A7FB-C6D5DAF31E68}"/>
              </c:ext>
            </c:extLst>
          </c:dPt>
          <c:dPt>
            <c:idx val="1"/>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03-6B7A-447E-A7FB-C6D5DAF31E68}"/>
              </c:ext>
            </c:extLst>
          </c:dPt>
          <c:dPt>
            <c:idx val="2"/>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5-6B7A-447E-A7FB-C6D5DAF31E68}"/>
              </c:ext>
            </c:extLst>
          </c:dPt>
          <c:dPt>
            <c:idx val="3"/>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7-6B7A-447E-A7FB-C6D5DAF31E68}"/>
              </c:ext>
            </c:extLst>
          </c:dPt>
          <c:dPt>
            <c:idx val="4"/>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9-6B7A-447E-A7FB-C6D5DAF31E68}"/>
              </c:ext>
            </c:extLst>
          </c:dPt>
          <c:dPt>
            <c:idx val="5"/>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0B-6B7A-447E-A7FB-C6D5DAF31E68}"/>
              </c:ext>
            </c:extLst>
          </c:dPt>
          <c:dPt>
            <c:idx val="6"/>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0D-6B7A-447E-A7FB-C6D5DAF31E68}"/>
              </c:ext>
            </c:extLst>
          </c:dPt>
          <c:dPt>
            <c:idx val="7"/>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0F-6B7A-447E-A7FB-C6D5DAF31E68}"/>
              </c:ext>
            </c:extLst>
          </c:dPt>
          <c:dPt>
            <c:idx val="8"/>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11-6B7A-447E-A7FB-C6D5DAF31E68}"/>
              </c:ext>
            </c:extLst>
          </c:dPt>
          <c:dPt>
            <c:idx val="9"/>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13-6B7A-447E-A7FB-C6D5DAF31E68}"/>
              </c:ext>
            </c:extLst>
          </c:dPt>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'Seatbelt Use Background -BRFSS'!$O$12:$O$21</c:f>
              <c:strCache>
                <c:ptCount val="10"/>
                <c:pt idx="0">
                  <c:v>Male</c:v>
                </c:pt>
                <c:pt idx="1">
                  <c:v>Female</c:v>
                </c:pt>
                <c:pt idx="2">
                  <c:v>18-34</c:v>
                </c:pt>
                <c:pt idx="3">
                  <c:v>35-44</c:v>
                </c:pt>
                <c:pt idx="4">
                  <c:v>45-54</c:v>
                </c:pt>
                <c:pt idx="5">
                  <c:v>55-64</c:v>
                </c:pt>
                <c:pt idx="6">
                  <c:v>65-74</c:v>
                </c:pt>
                <c:pt idx="7">
                  <c:v>75+</c:v>
                </c:pt>
                <c:pt idx="8">
                  <c:v>Disability</c:v>
                </c:pt>
                <c:pt idx="9">
                  <c:v>No Disability</c:v>
                </c:pt>
              </c:strCache>
            </c:strRef>
          </c:cat>
          <c:val>
            <c:numRef>
              <c:f>'Seatbelt Use Background -BRFSS'!$P$12:$P$21</c:f>
              <c:numCache>
                <c:formatCode>General</c:formatCode>
                <c:ptCount val="10"/>
                <c:pt idx="0">
                  <c:v>88.2</c:v>
                </c:pt>
                <c:pt idx="1">
                  <c:v>94.8</c:v>
                </c:pt>
                <c:pt idx="2">
                  <c:v>87.6</c:v>
                </c:pt>
                <c:pt idx="3">
                  <c:v>90.3</c:v>
                </c:pt>
                <c:pt idx="4">
                  <c:v>91.6</c:v>
                </c:pt>
                <c:pt idx="5">
                  <c:v>94.3</c:v>
                </c:pt>
                <c:pt idx="6">
                  <c:v>94.8</c:v>
                </c:pt>
                <c:pt idx="7">
                  <c:v>96.1</c:v>
                </c:pt>
                <c:pt idx="8">
                  <c:v>89.4</c:v>
                </c:pt>
                <c:pt idx="9">
                  <c:v>92.9</c:v>
                </c:pt>
              </c:numCache>
            </c:numRef>
          </c:val>
          <c:extLst>
            <c:ext xmlns:c16="http://schemas.microsoft.com/office/drawing/2014/chart" uri="{C3380CC4-5D6E-409C-BE32-E72D297353CC}">
              <c16:uniqueId val="{00000014-6B7A-447E-A7FB-C6D5DAF31E68}"/>
            </c:ext>
          </c:extLst>
        </c:ser>
        <c:dLbls>
          <c:showLegendKey val="0"/>
          <c:showVal val="0"/>
          <c:showCatName val="0"/>
          <c:showSerName val="0"/>
          <c:showPercent val="0"/>
          <c:showBubbleSize val="0"/>
        </c:dLbls>
        <c:gapWidth val="35"/>
        <c:axId val="2111233615"/>
        <c:axId val="2111227375"/>
      </c:barChart>
      <c:scatterChart>
        <c:scatterStyle val="smoothMarker"/>
        <c:varyColors val="0"/>
        <c:ser>
          <c:idx val="1"/>
          <c:order val="0"/>
          <c:tx>
            <c:strRef>
              <c:f>'Seatbelt Use Background -BRFSS'!$Q$12:$Q$13</c:f>
              <c:strCache>
                <c:ptCount val="2"/>
                <c:pt idx="0">
                  <c:v>91.7</c:v>
                </c:pt>
                <c:pt idx="1">
                  <c:v>91.7</c:v>
                </c:pt>
              </c:strCache>
            </c:strRef>
          </c:tx>
          <c:spPr>
            <a:ln w="28575" cap="rnd">
              <a:solidFill>
                <a:srgbClr val="D76213">
                  <a:alpha val="50000"/>
                </a:srgbClr>
              </a:solidFill>
              <a:round/>
            </a:ln>
            <a:effectLst/>
          </c:spPr>
          <c:marker>
            <c:symbol val="none"/>
          </c:marker>
          <c:xVal>
            <c:numRef>
              <c:f>'Seatbelt Use Background -BRFSS'!$Q$12:$Q$13</c:f>
              <c:numCache>
                <c:formatCode>General</c:formatCode>
                <c:ptCount val="2"/>
                <c:pt idx="0">
                  <c:v>91.7</c:v>
                </c:pt>
                <c:pt idx="1">
                  <c:v>91.7</c:v>
                </c:pt>
              </c:numCache>
            </c:numRef>
          </c:xVal>
          <c:yVal>
            <c:numLit>
              <c:formatCode>General</c:formatCode>
              <c:ptCount val="2"/>
              <c:pt idx="0">
                <c:v>0</c:v>
              </c:pt>
              <c:pt idx="1">
                <c:v>1.2</c:v>
              </c:pt>
            </c:numLit>
          </c:yVal>
          <c:smooth val="1"/>
          <c:extLst>
            <c:ext xmlns:c16="http://schemas.microsoft.com/office/drawing/2014/chart" uri="{C3380CC4-5D6E-409C-BE32-E72D297353CC}">
              <c16:uniqueId val="{00000015-6B7A-447E-A7FB-C6D5DAF31E68}"/>
            </c:ext>
          </c:extLst>
        </c:ser>
        <c:dLbls>
          <c:showLegendKey val="0"/>
          <c:showVal val="0"/>
          <c:showCatName val="0"/>
          <c:showSerName val="0"/>
          <c:showPercent val="0"/>
          <c:showBubbleSize val="0"/>
        </c:dLbls>
        <c:axId val="1428444191"/>
        <c:axId val="1905763727"/>
      </c:scatterChart>
      <c:valAx>
        <c:axId val="2111227375"/>
        <c:scaling>
          <c:orientation val="minMax"/>
        </c:scaling>
        <c:delete val="1"/>
        <c:axPos val="t"/>
        <c:numFmt formatCode="General" sourceLinked="1"/>
        <c:majorTickMark val="none"/>
        <c:minorTickMark val="none"/>
        <c:tickLblPos val="nextTo"/>
        <c:crossAx val="2111233615"/>
        <c:crosses val="autoZero"/>
        <c:crossBetween val="between"/>
      </c:valAx>
      <c:catAx>
        <c:axId val="2111233615"/>
        <c:scaling>
          <c:orientation val="maxMin"/>
        </c:scaling>
        <c:delete val="0"/>
        <c:axPos val="l"/>
        <c:numFmt formatCode="General" sourceLinked="1"/>
        <c:majorTickMark val="out"/>
        <c:minorTickMark val="none"/>
        <c:tickLblPos val="nextTo"/>
        <c:spPr>
          <a:solidFill>
            <a:sysClr val="window" lastClr="FFFFFF"/>
          </a:solidFill>
          <a:ln w="9525" cap="flat" cmpd="sng" algn="ctr">
            <a:no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2111227375"/>
        <c:crosses val="autoZero"/>
        <c:auto val="1"/>
        <c:lblAlgn val="ctr"/>
        <c:lblOffset val="100"/>
        <c:tickMarkSkip val="1"/>
        <c:noMultiLvlLbl val="0"/>
      </c:catAx>
      <c:valAx>
        <c:axId val="1905763727"/>
        <c:scaling>
          <c:orientation val="minMax"/>
          <c:max val="1"/>
        </c:scaling>
        <c:delete val="1"/>
        <c:axPos val="r"/>
        <c:numFmt formatCode="General" sourceLinked="1"/>
        <c:majorTickMark val="out"/>
        <c:minorTickMark val="none"/>
        <c:tickLblPos val="nextTo"/>
        <c:crossAx val="1428444191"/>
        <c:crosses val="max"/>
        <c:crossBetween val="midCat"/>
      </c:valAx>
      <c:valAx>
        <c:axId val="1428444191"/>
        <c:scaling>
          <c:orientation val="minMax"/>
        </c:scaling>
        <c:delete val="1"/>
        <c:axPos val="b"/>
        <c:numFmt formatCode="General" sourceLinked="1"/>
        <c:majorTickMark val="out"/>
        <c:minorTickMark val="none"/>
        <c:tickLblPos val="nextTo"/>
        <c:crossAx val="190576372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368740012837971"/>
          <c:y val="2.960953982493704E-2"/>
          <c:w val="0.48269159465282302"/>
          <c:h val="0.87574409817851429"/>
        </c:manualLayout>
      </c:layout>
      <c:barChart>
        <c:barDir val="bar"/>
        <c:grouping val="clustered"/>
        <c:varyColors val="0"/>
        <c:ser>
          <c:idx val="0"/>
          <c:order val="0"/>
          <c:spPr>
            <a:solidFill>
              <a:srgbClr val="17375E"/>
            </a:solidFill>
            <a:ln>
              <a:noFill/>
            </a:ln>
            <a:effectLst/>
          </c:spPr>
          <c:invertIfNegative val="0"/>
          <c:dPt>
            <c:idx val="0"/>
            <c:invertIfNegative val="0"/>
            <c:bubble3D val="0"/>
            <c:spPr>
              <a:solidFill>
                <a:srgbClr val="17375E"/>
              </a:solidFill>
              <a:ln>
                <a:noFill/>
              </a:ln>
              <a:effectLst/>
            </c:spPr>
            <c:extLst>
              <c:ext xmlns:c16="http://schemas.microsoft.com/office/drawing/2014/chart" uri="{C3380CC4-5D6E-409C-BE32-E72D297353CC}">
                <c16:uniqueId val="{00000001-2955-448D-9A60-60CEE229AFB7}"/>
              </c:ext>
            </c:extLst>
          </c:dPt>
          <c:dPt>
            <c:idx val="1"/>
            <c:invertIfNegative val="0"/>
            <c:bubble3D val="0"/>
            <c:spPr>
              <a:solidFill>
                <a:srgbClr val="949494"/>
              </a:solidFill>
              <a:ln>
                <a:noFill/>
              </a:ln>
              <a:effectLst/>
            </c:spPr>
            <c:extLst>
              <c:ext xmlns:c16="http://schemas.microsoft.com/office/drawing/2014/chart" uri="{C3380CC4-5D6E-409C-BE32-E72D297353CC}">
                <c16:uniqueId val="{00000003-2955-448D-9A60-60CEE229AFB7}"/>
              </c:ext>
            </c:extLst>
          </c:dPt>
          <c:dPt>
            <c:idx val="2"/>
            <c:invertIfNegative val="0"/>
            <c:bubble3D val="0"/>
            <c:spPr>
              <a:solidFill>
                <a:srgbClr val="949494"/>
              </a:solidFill>
              <a:ln>
                <a:noFill/>
              </a:ln>
              <a:effectLst/>
            </c:spPr>
            <c:extLst>
              <c:ext xmlns:c16="http://schemas.microsoft.com/office/drawing/2014/chart" uri="{C3380CC4-5D6E-409C-BE32-E72D297353CC}">
                <c16:uniqueId val="{00000005-2955-448D-9A60-60CEE229AFB7}"/>
              </c:ext>
            </c:extLst>
          </c:dPt>
          <c:dPt>
            <c:idx val="3"/>
            <c:invertIfNegative val="0"/>
            <c:bubble3D val="0"/>
            <c:spPr>
              <a:solidFill>
                <a:srgbClr val="949494"/>
              </a:solidFill>
              <a:ln>
                <a:noFill/>
              </a:ln>
              <a:effectLst/>
            </c:spPr>
            <c:extLst>
              <c:ext xmlns:c16="http://schemas.microsoft.com/office/drawing/2014/chart" uri="{C3380CC4-5D6E-409C-BE32-E72D297353CC}">
                <c16:uniqueId val="{00000007-2955-448D-9A60-60CEE229AFB7}"/>
              </c:ext>
            </c:extLst>
          </c:dPt>
          <c:dPt>
            <c:idx val="4"/>
            <c:invertIfNegative val="0"/>
            <c:bubble3D val="0"/>
            <c:spPr>
              <a:solidFill>
                <a:srgbClr val="949494"/>
              </a:solidFill>
              <a:ln>
                <a:noFill/>
              </a:ln>
              <a:effectLst/>
            </c:spPr>
            <c:extLst>
              <c:ext xmlns:c16="http://schemas.microsoft.com/office/drawing/2014/chart" uri="{C3380CC4-5D6E-409C-BE32-E72D297353CC}">
                <c16:uniqueId val="{00000009-2955-448D-9A60-60CEE229AFB7}"/>
              </c:ext>
            </c:extLst>
          </c:dPt>
          <c:dPt>
            <c:idx val="5"/>
            <c:invertIfNegative val="0"/>
            <c:bubble3D val="0"/>
            <c:spPr>
              <a:solidFill>
                <a:srgbClr val="17375E"/>
              </a:solidFill>
              <a:ln>
                <a:noFill/>
              </a:ln>
              <a:effectLst/>
            </c:spPr>
            <c:extLst>
              <c:ext xmlns:c16="http://schemas.microsoft.com/office/drawing/2014/chart" uri="{C3380CC4-5D6E-409C-BE32-E72D297353CC}">
                <c16:uniqueId val="{0000000B-2955-448D-9A60-60CEE229AFB7}"/>
              </c:ext>
            </c:extLst>
          </c:dPt>
          <c:dPt>
            <c:idx val="6"/>
            <c:invertIfNegative val="0"/>
            <c:bubble3D val="0"/>
            <c:spPr>
              <a:solidFill>
                <a:srgbClr val="17375E"/>
              </a:solidFill>
              <a:ln>
                <a:noFill/>
              </a:ln>
              <a:effectLst/>
            </c:spPr>
            <c:extLst>
              <c:ext xmlns:c16="http://schemas.microsoft.com/office/drawing/2014/chart" uri="{C3380CC4-5D6E-409C-BE32-E72D297353CC}">
                <c16:uniqueId val="{0000000D-2955-448D-9A60-60CEE229AFB7}"/>
              </c:ext>
            </c:extLst>
          </c:dPt>
          <c:dPt>
            <c:idx val="7"/>
            <c:invertIfNegative val="0"/>
            <c:bubble3D val="0"/>
            <c:spPr>
              <a:solidFill>
                <a:srgbClr val="949494"/>
              </a:solidFill>
              <a:ln>
                <a:noFill/>
              </a:ln>
              <a:effectLst/>
            </c:spPr>
            <c:extLst>
              <c:ext xmlns:c16="http://schemas.microsoft.com/office/drawing/2014/chart" uri="{C3380CC4-5D6E-409C-BE32-E72D297353CC}">
                <c16:uniqueId val="{0000000F-2955-448D-9A60-60CEE229AFB7}"/>
              </c:ext>
            </c:extLst>
          </c:dPt>
          <c:dPt>
            <c:idx val="8"/>
            <c:invertIfNegative val="0"/>
            <c:bubble3D val="0"/>
            <c:spPr>
              <a:solidFill>
                <a:srgbClr val="17375E"/>
              </a:solidFill>
              <a:ln>
                <a:noFill/>
              </a:ln>
              <a:effectLst/>
            </c:spPr>
            <c:extLst>
              <c:ext xmlns:c16="http://schemas.microsoft.com/office/drawing/2014/chart" uri="{C3380CC4-5D6E-409C-BE32-E72D297353CC}">
                <c16:uniqueId val="{00000011-2955-448D-9A60-60CEE229AFB7}"/>
              </c:ext>
            </c:extLst>
          </c:dPt>
          <c:dPt>
            <c:idx val="9"/>
            <c:invertIfNegative val="0"/>
            <c:bubble3D val="0"/>
            <c:spPr>
              <a:solidFill>
                <a:srgbClr val="949494"/>
              </a:solidFill>
              <a:ln>
                <a:noFill/>
              </a:ln>
              <a:effectLst/>
            </c:spPr>
            <c:extLst>
              <c:ext xmlns:c16="http://schemas.microsoft.com/office/drawing/2014/chart" uri="{C3380CC4-5D6E-409C-BE32-E72D297353CC}">
                <c16:uniqueId val="{00000013-2955-448D-9A60-60CEE229AFB7}"/>
              </c:ext>
            </c:extLst>
          </c:dPt>
          <c:dPt>
            <c:idx val="10"/>
            <c:invertIfNegative val="0"/>
            <c:bubble3D val="0"/>
            <c:spPr>
              <a:solidFill>
                <a:srgbClr val="17375E"/>
              </a:solidFill>
              <a:ln>
                <a:noFill/>
              </a:ln>
              <a:effectLst/>
            </c:spPr>
            <c:extLst>
              <c:ext xmlns:c16="http://schemas.microsoft.com/office/drawing/2014/chart" uri="{C3380CC4-5D6E-409C-BE32-E72D297353CC}">
                <c16:uniqueId val="{00000015-2955-448D-9A60-60CEE229AFB7}"/>
              </c:ext>
            </c:extLst>
          </c:dPt>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'Seatbelt Use Background -BRFSS'!$S$12:$S$22</c:f>
              <c:strCache>
                <c:ptCount val="11"/>
                <c:pt idx="0">
                  <c:v>Income &lt;15K</c:v>
                </c:pt>
                <c:pt idx="1">
                  <c:v>Income 15-24.9K</c:v>
                </c:pt>
                <c:pt idx="2">
                  <c:v>Income 25-34.9K</c:v>
                </c:pt>
                <c:pt idx="3">
                  <c:v>Income 35-49.9K</c:v>
                </c:pt>
                <c:pt idx="4">
                  <c:v>Income 50-74.9K</c:v>
                </c:pt>
                <c:pt idx="5">
                  <c:v>Income 75K+</c:v>
                </c:pt>
                <c:pt idx="6">
                  <c:v>Veteran </c:v>
                </c:pt>
                <c:pt idx="7">
                  <c:v>Non-Veteran</c:v>
                </c:pt>
                <c:pt idx="8">
                  <c:v>Urban</c:v>
                </c:pt>
                <c:pt idx="9">
                  <c:v>Suburban</c:v>
                </c:pt>
                <c:pt idx="10">
                  <c:v>Rural </c:v>
                </c:pt>
              </c:strCache>
            </c:strRef>
          </c:cat>
          <c:val>
            <c:numRef>
              <c:f>'Seatbelt Use Background -BRFSS'!$T$12:$T$22</c:f>
              <c:numCache>
                <c:formatCode>General</c:formatCode>
                <c:ptCount val="11"/>
                <c:pt idx="0">
                  <c:v>94.8</c:v>
                </c:pt>
                <c:pt idx="1">
                  <c:v>89.4</c:v>
                </c:pt>
                <c:pt idx="2">
                  <c:v>88.4</c:v>
                </c:pt>
                <c:pt idx="3">
                  <c:v>91.2</c:v>
                </c:pt>
                <c:pt idx="4">
                  <c:v>87.7</c:v>
                </c:pt>
                <c:pt idx="5" formatCode="0.0">
                  <c:v>94.444444444444443</c:v>
                </c:pt>
                <c:pt idx="6">
                  <c:v>92.1</c:v>
                </c:pt>
                <c:pt idx="7">
                  <c:v>91.6</c:v>
                </c:pt>
                <c:pt idx="8">
                  <c:v>92.6</c:v>
                </c:pt>
                <c:pt idx="9">
                  <c:v>90.4</c:v>
                </c:pt>
                <c:pt idx="10">
                  <c:v>91.9</c:v>
                </c:pt>
              </c:numCache>
            </c:numRef>
          </c:val>
          <c:extLst>
            <c:ext xmlns:c16="http://schemas.microsoft.com/office/drawing/2014/chart" uri="{C3380CC4-5D6E-409C-BE32-E72D297353CC}">
              <c16:uniqueId val="{00000016-2955-448D-9A60-60CEE229AFB7}"/>
            </c:ext>
          </c:extLst>
        </c:ser>
        <c:dLbls>
          <c:showLegendKey val="0"/>
          <c:showVal val="0"/>
          <c:showCatName val="0"/>
          <c:showSerName val="0"/>
          <c:showPercent val="0"/>
          <c:showBubbleSize val="0"/>
        </c:dLbls>
        <c:gapWidth val="35"/>
        <c:axId val="543626536"/>
        <c:axId val="543624896"/>
      </c:barChart>
      <c:scatterChart>
        <c:scatterStyle val="lineMarker"/>
        <c:varyColors val="0"/>
        <c:ser>
          <c:idx val="1"/>
          <c:order val="1"/>
          <c:tx>
            <c:v>Overall</c:v>
          </c:tx>
          <c:spPr>
            <a:ln w="28575" cap="rnd">
              <a:solidFill>
                <a:srgbClr val="D76213">
                  <a:alpha val="50000"/>
                </a:srgbClr>
              </a:solidFill>
              <a:round/>
            </a:ln>
            <a:effectLst/>
          </c:spPr>
          <c:marker>
            <c:symbol val="none"/>
          </c:marker>
          <c:xVal>
            <c:numRef>
              <c:f>'Seatbelt Use Background -BRFSS'!$Q$12:$Q$13</c:f>
              <c:numCache>
                <c:formatCode>General</c:formatCode>
                <c:ptCount val="2"/>
                <c:pt idx="0">
                  <c:v>91.7</c:v>
                </c:pt>
                <c:pt idx="1">
                  <c:v>91.7</c:v>
                </c:pt>
              </c:numCache>
            </c:numRef>
          </c:xVal>
          <c:yVal>
            <c:numLit>
              <c:formatCode>General</c:formatCode>
              <c:ptCount val="2"/>
              <c:pt idx="0">
                <c:v>0</c:v>
              </c:pt>
              <c:pt idx="1">
                <c:v>1</c:v>
              </c:pt>
            </c:numLit>
          </c:yVal>
          <c:smooth val="0"/>
          <c:extLst>
            <c:ext xmlns:c16="http://schemas.microsoft.com/office/drawing/2014/chart" uri="{C3380CC4-5D6E-409C-BE32-E72D297353CC}">
              <c16:uniqueId val="{00000017-2955-448D-9A60-60CEE229AFB7}"/>
            </c:ext>
          </c:extLst>
        </c:ser>
        <c:dLbls>
          <c:showLegendKey val="0"/>
          <c:showVal val="0"/>
          <c:showCatName val="0"/>
          <c:showSerName val="0"/>
          <c:showPercent val="0"/>
          <c:showBubbleSize val="0"/>
        </c:dLbls>
        <c:axId val="570144248"/>
        <c:axId val="570136376"/>
      </c:scatte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0"/>
        <c:axPos val="t"/>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43626536"/>
        <c:crosses val="autoZero"/>
        <c:crossBetween val="between"/>
      </c:valAx>
      <c:valAx>
        <c:axId val="57013637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70144248"/>
        <c:crosses val="max"/>
        <c:crossBetween val="midCat"/>
      </c:valAx>
      <c:valAx>
        <c:axId val="570144248"/>
        <c:scaling>
          <c:orientation val="minMax"/>
        </c:scaling>
        <c:delete val="1"/>
        <c:axPos val="b"/>
        <c:numFmt formatCode="General" sourceLinked="1"/>
        <c:majorTickMark val="out"/>
        <c:minorTickMark val="none"/>
        <c:tickLblPos val="nextTo"/>
        <c:crossAx val="570136376"/>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3674463470576604"/>
          <c:y val="3.0249666936081897E-2"/>
          <c:w val="0.63211926308401645"/>
          <c:h val="0.94454227728384987"/>
        </c:manualLayout>
      </c:layout>
      <c:barChart>
        <c:barDir val="bar"/>
        <c:grouping val="clustered"/>
        <c:varyColors val="0"/>
        <c:ser>
          <c:idx val="0"/>
          <c:order val="1"/>
          <c:spPr>
            <a:solidFill>
              <a:srgbClr val="17375E"/>
            </a:solidFill>
            <a:ln>
              <a:solidFill>
                <a:schemeClr val="bg1">
                  <a:lumMod val="75000"/>
                </a:schemeClr>
              </a:solidFill>
            </a:ln>
            <a:effectLst/>
          </c:spPr>
          <c:invertIfNegative val="0"/>
          <c:dPt>
            <c:idx val="0"/>
            <c:invertIfNegative val="0"/>
            <c:bubble3D val="0"/>
            <c:spPr>
              <a:solidFill>
                <a:srgbClr val="17375E"/>
              </a:solidFill>
              <a:ln>
                <a:solidFill>
                  <a:schemeClr val="bg1">
                    <a:lumMod val="75000"/>
                  </a:schemeClr>
                </a:solidFill>
              </a:ln>
              <a:effectLst/>
            </c:spPr>
            <c:extLst>
              <c:ext xmlns:c16="http://schemas.microsoft.com/office/drawing/2014/chart" uri="{C3380CC4-5D6E-409C-BE32-E72D297353CC}">
                <c16:uniqueId val="{00000001-A8E4-4A85-B187-57748937BDCF}"/>
              </c:ext>
            </c:extLst>
          </c:dPt>
          <c:dPt>
            <c:idx val="1"/>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3-A8E4-4A85-B187-57748937BDCF}"/>
              </c:ext>
            </c:extLst>
          </c:dPt>
          <c:dPt>
            <c:idx val="3"/>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5-A8E4-4A85-B187-57748937BDCF}"/>
              </c:ext>
            </c:extLst>
          </c:dPt>
          <c:dPt>
            <c:idx val="4"/>
            <c:invertIfNegative val="0"/>
            <c:bubble3D val="0"/>
            <c:spPr>
              <a:solidFill>
                <a:srgbClr val="949494"/>
              </a:solidFill>
              <a:ln>
                <a:solidFill>
                  <a:schemeClr val="bg1">
                    <a:lumMod val="75000"/>
                  </a:schemeClr>
                </a:solidFill>
              </a:ln>
              <a:effectLst/>
            </c:spPr>
            <c:extLst>
              <c:ext xmlns:c16="http://schemas.microsoft.com/office/drawing/2014/chart" uri="{C3380CC4-5D6E-409C-BE32-E72D297353CC}">
                <c16:uniqueId val="{00000007-A8E4-4A85-B187-57748937BDCF}"/>
              </c:ext>
            </c:extLst>
          </c:dPt>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'Drink and Drive -BRFSS'!$O$12:$O$16</c:f>
              <c:strCache>
                <c:ptCount val="5"/>
                <c:pt idx="0">
                  <c:v>Male</c:v>
                </c:pt>
                <c:pt idx="1">
                  <c:v>Female</c:v>
                </c:pt>
                <c:pt idx="2">
                  <c:v>18-34</c:v>
                </c:pt>
                <c:pt idx="3">
                  <c:v>College Graduate</c:v>
                </c:pt>
                <c:pt idx="4">
                  <c:v>Non-Veteran</c:v>
                </c:pt>
              </c:strCache>
            </c:strRef>
          </c:cat>
          <c:val>
            <c:numRef>
              <c:f>'Drink and Drive -BRFSS'!$P$12:$P$16</c:f>
              <c:numCache>
                <c:formatCode>General</c:formatCode>
                <c:ptCount val="5"/>
                <c:pt idx="0">
                  <c:v>2.7</c:v>
                </c:pt>
                <c:pt idx="1">
                  <c:v>1.7</c:v>
                </c:pt>
                <c:pt idx="2">
                  <c:v>3.9</c:v>
                </c:pt>
                <c:pt idx="3">
                  <c:v>1.9</c:v>
                </c:pt>
                <c:pt idx="4">
                  <c:v>2.1</c:v>
                </c:pt>
              </c:numCache>
            </c:numRef>
          </c:val>
          <c:extLst>
            <c:ext xmlns:c16="http://schemas.microsoft.com/office/drawing/2014/chart" uri="{C3380CC4-5D6E-409C-BE32-E72D297353CC}">
              <c16:uniqueId val="{00000008-A8E4-4A85-B187-57748937BDCF}"/>
            </c:ext>
          </c:extLst>
        </c:ser>
        <c:dLbls>
          <c:showLegendKey val="0"/>
          <c:showVal val="1"/>
          <c:showCatName val="0"/>
          <c:showSerName val="0"/>
          <c:showPercent val="0"/>
          <c:showBubbleSize val="0"/>
        </c:dLbls>
        <c:gapWidth val="35"/>
        <c:axId val="2111233615"/>
        <c:axId val="2111227375"/>
      </c:barChart>
      <c:scatterChart>
        <c:scatterStyle val="smoothMarker"/>
        <c:varyColors val="0"/>
        <c:ser>
          <c:idx val="1"/>
          <c:order val="0"/>
          <c:tx>
            <c:strRef>
              <c:f>'Drink and Drive -BRFSS'!$Q$12:$Q$13</c:f>
              <c:strCache>
                <c:ptCount val="2"/>
                <c:pt idx="0">
                  <c:v>2.2</c:v>
                </c:pt>
                <c:pt idx="1">
                  <c:v>2.2</c:v>
                </c:pt>
              </c:strCache>
            </c:strRef>
          </c:tx>
          <c:spPr>
            <a:ln w="28575" cap="rnd">
              <a:solidFill>
                <a:srgbClr val="D76213">
                  <a:alpha val="50000"/>
                </a:srgbClr>
              </a:solidFill>
              <a:round/>
            </a:ln>
            <a:effectLst/>
          </c:spPr>
          <c:marker>
            <c:symbol val="none"/>
          </c:marker>
          <c:dLbls>
            <c:delete val="1"/>
          </c:dLbls>
          <c:xVal>
            <c:numRef>
              <c:f>'Drink and Drive -BRFSS'!$Q$12:$Q$13</c:f>
              <c:numCache>
                <c:formatCode>General</c:formatCode>
                <c:ptCount val="2"/>
                <c:pt idx="0">
                  <c:v>2.2000000000000002</c:v>
                </c:pt>
                <c:pt idx="1">
                  <c:v>2.2000000000000002</c:v>
                </c:pt>
              </c:numCache>
            </c:numRef>
          </c:xVal>
          <c:yVal>
            <c:numLit>
              <c:formatCode>General</c:formatCode>
              <c:ptCount val="2"/>
              <c:pt idx="0">
                <c:v>0</c:v>
              </c:pt>
              <c:pt idx="1">
                <c:v>1.2</c:v>
              </c:pt>
            </c:numLit>
          </c:yVal>
          <c:smooth val="1"/>
          <c:extLst>
            <c:ext xmlns:c16="http://schemas.microsoft.com/office/drawing/2014/chart" uri="{C3380CC4-5D6E-409C-BE32-E72D297353CC}">
              <c16:uniqueId val="{00000009-A8E4-4A85-B187-57748937BDCF}"/>
            </c:ext>
          </c:extLst>
        </c:ser>
        <c:dLbls>
          <c:showLegendKey val="0"/>
          <c:showVal val="1"/>
          <c:showCatName val="0"/>
          <c:showSerName val="0"/>
          <c:showPercent val="0"/>
          <c:showBubbleSize val="0"/>
        </c:dLbls>
        <c:axId val="1428444191"/>
        <c:axId val="1905763727"/>
      </c:scatterChart>
      <c:valAx>
        <c:axId val="2111227375"/>
        <c:scaling>
          <c:orientation val="minMax"/>
        </c:scaling>
        <c:delete val="1"/>
        <c:axPos val="t"/>
        <c:numFmt formatCode="General" sourceLinked="1"/>
        <c:majorTickMark val="none"/>
        <c:minorTickMark val="none"/>
        <c:tickLblPos val="nextTo"/>
        <c:crossAx val="2111233615"/>
        <c:crosses val="autoZero"/>
        <c:crossBetween val="between"/>
      </c:valAx>
      <c:catAx>
        <c:axId val="2111233615"/>
        <c:scaling>
          <c:orientation val="maxMin"/>
        </c:scaling>
        <c:delete val="0"/>
        <c:axPos val="l"/>
        <c:numFmt formatCode="General" sourceLinked="1"/>
        <c:majorTickMark val="out"/>
        <c:minorTickMark val="none"/>
        <c:tickLblPos val="nextTo"/>
        <c:spPr>
          <a:solidFill>
            <a:sysClr val="window" lastClr="FFFFFF"/>
          </a:solidFill>
          <a:ln w="9525" cap="flat" cmpd="sng" algn="ctr">
            <a:noFill/>
            <a:round/>
          </a:ln>
          <a:effectLst/>
        </c:spPr>
        <c:txPr>
          <a:bodyPr rot="-60000000" spcFirstLastPara="1" vertOverflow="ellipsis" vert="horz" wrap="square" anchor="ctr" anchorCtr="1"/>
          <a:lstStyle/>
          <a:p>
            <a:pPr>
              <a:defRPr sz="20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2111227375"/>
        <c:crosses val="autoZero"/>
        <c:auto val="1"/>
        <c:lblAlgn val="ctr"/>
        <c:lblOffset val="100"/>
        <c:tickMarkSkip val="1"/>
        <c:noMultiLvlLbl val="0"/>
      </c:catAx>
      <c:valAx>
        <c:axId val="1905763727"/>
        <c:scaling>
          <c:orientation val="minMax"/>
          <c:max val="1"/>
        </c:scaling>
        <c:delete val="1"/>
        <c:axPos val="r"/>
        <c:numFmt formatCode="General" sourceLinked="1"/>
        <c:majorTickMark val="out"/>
        <c:minorTickMark val="none"/>
        <c:tickLblPos val="nextTo"/>
        <c:crossAx val="1428444191"/>
        <c:crosses val="max"/>
        <c:crossBetween val="midCat"/>
      </c:valAx>
      <c:valAx>
        <c:axId val="1428444191"/>
        <c:scaling>
          <c:orientation val="minMax"/>
        </c:scaling>
        <c:delete val="1"/>
        <c:axPos val="b"/>
        <c:numFmt formatCode="General" sourceLinked="1"/>
        <c:majorTickMark val="out"/>
        <c:minorTickMark val="none"/>
        <c:tickLblPos val="nextTo"/>
        <c:crossAx val="1905763727"/>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368740012837971"/>
          <c:y val="2.960953982493704E-2"/>
          <c:w val="0.48269159465282302"/>
          <c:h val="0.87574409817851429"/>
        </c:manualLayout>
      </c:layout>
      <c:barChart>
        <c:barDir val="bar"/>
        <c:grouping val="clustered"/>
        <c:varyColors val="0"/>
        <c:ser>
          <c:idx val="0"/>
          <c:order val="0"/>
          <c:spPr>
            <a:solidFill>
              <a:srgbClr val="17375E"/>
            </a:solidFill>
            <a:ln>
              <a:noFill/>
            </a:ln>
            <a:effectLst/>
          </c:spPr>
          <c:invertIfNegative val="0"/>
          <c:dPt>
            <c:idx val="0"/>
            <c:invertIfNegative val="0"/>
            <c:bubble3D val="0"/>
            <c:spPr>
              <a:solidFill>
                <a:srgbClr val="17375E"/>
              </a:solidFill>
              <a:ln>
                <a:noFill/>
              </a:ln>
              <a:effectLst/>
            </c:spPr>
            <c:extLst>
              <c:ext xmlns:c16="http://schemas.microsoft.com/office/drawing/2014/chart" uri="{C3380CC4-5D6E-409C-BE32-E72D297353CC}">
                <c16:uniqueId val="{00000001-2B62-42BB-9D16-D35E8F3D2117}"/>
              </c:ext>
            </c:extLst>
          </c:dPt>
          <c:dPt>
            <c:idx val="1"/>
            <c:invertIfNegative val="0"/>
            <c:bubble3D val="0"/>
            <c:spPr>
              <a:solidFill>
                <a:srgbClr val="949494"/>
              </a:solidFill>
              <a:ln>
                <a:noFill/>
              </a:ln>
              <a:effectLst/>
            </c:spPr>
            <c:extLst>
              <c:ext xmlns:c16="http://schemas.microsoft.com/office/drawing/2014/chart" uri="{C3380CC4-5D6E-409C-BE32-E72D297353CC}">
                <c16:uniqueId val="{00000003-2B62-42BB-9D16-D35E8F3D2117}"/>
              </c:ext>
            </c:extLst>
          </c:dPt>
          <c:dPt>
            <c:idx val="2"/>
            <c:invertIfNegative val="0"/>
            <c:bubble3D val="0"/>
            <c:spPr>
              <a:solidFill>
                <a:srgbClr val="17375E"/>
              </a:solidFill>
              <a:ln>
                <a:noFill/>
              </a:ln>
              <a:effectLst/>
            </c:spPr>
            <c:extLst>
              <c:ext xmlns:c16="http://schemas.microsoft.com/office/drawing/2014/chart" uri="{C3380CC4-5D6E-409C-BE32-E72D297353CC}">
                <c16:uniqueId val="{00000005-2B62-42BB-9D16-D35E8F3D2117}"/>
              </c:ext>
            </c:extLst>
          </c:dPt>
          <c:dPt>
            <c:idx val="3"/>
            <c:invertIfNegative val="0"/>
            <c:bubble3D val="0"/>
            <c:spPr>
              <a:solidFill>
                <a:srgbClr val="17375E"/>
              </a:solidFill>
              <a:ln>
                <a:noFill/>
              </a:ln>
              <a:effectLst/>
            </c:spPr>
            <c:extLst>
              <c:ext xmlns:c16="http://schemas.microsoft.com/office/drawing/2014/chart" uri="{C3380CC4-5D6E-409C-BE32-E72D297353CC}">
                <c16:uniqueId val="{00000007-2B62-42BB-9D16-D35E8F3D2117}"/>
              </c:ext>
            </c:extLst>
          </c:dPt>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Franklin Gothic Demi Cond" panose="020B07060304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'Drink and Drive -BRFSS'!$S$12:$S$15</c:f>
              <c:strCache>
                <c:ptCount val="4"/>
                <c:pt idx="0">
                  <c:v>Disability</c:v>
                </c:pt>
                <c:pt idx="1">
                  <c:v>No Disabilty </c:v>
                </c:pt>
                <c:pt idx="2">
                  <c:v>Urban</c:v>
                </c:pt>
                <c:pt idx="3">
                  <c:v>Rural </c:v>
                </c:pt>
              </c:strCache>
            </c:strRef>
          </c:cat>
          <c:val>
            <c:numRef>
              <c:f>'Drink and Drive -BRFSS'!$T$12:$T$15</c:f>
              <c:numCache>
                <c:formatCode>General</c:formatCode>
                <c:ptCount val="4"/>
                <c:pt idx="0">
                  <c:v>3.1</c:v>
                </c:pt>
                <c:pt idx="1">
                  <c:v>1.9</c:v>
                </c:pt>
                <c:pt idx="2">
                  <c:v>2.2999999999999998</c:v>
                </c:pt>
                <c:pt idx="3">
                  <c:v>2.8</c:v>
                </c:pt>
              </c:numCache>
            </c:numRef>
          </c:val>
          <c:extLst>
            <c:ext xmlns:c16="http://schemas.microsoft.com/office/drawing/2014/chart" uri="{C3380CC4-5D6E-409C-BE32-E72D297353CC}">
              <c16:uniqueId val="{00000008-2B62-42BB-9D16-D35E8F3D2117}"/>
            </c:ext>
          </c:extLst>
        </c:ser>
        <c:dLbls>
          <c:showLegendKey val="0"/>
          <c:showVal val="0"/>
          <c:showCatName val="0"/>
          <c:showSerName val="0"/>
          <c:showPercent val="0"/>
          <c:showBubbleSize val="0"/>
        </c:dLbls>
        <c:gapWidth val="35"/>
        <c:axId val="543626536"/>
        <c:axId val="543624896"/>
      </c:barChart>
      <c:scatterChart>
        <c:scatterStyle val="lineMarker"/>
        <c:varyColors val="0"/>
        <c:ser>
          <c:idx val="1"/>
          <c:order val="1"/>
          <c:tx>
            <c:v>Overall</c:v>
          </c:tx>
          <c:spPr>
            <a:ln w="28575" cap="rnd">
              <a:solidFill>
                <a:srgbClr val="D76213">
                  <a:alpha val="50000"/>
                </a:srgbClr>
              </a:solidFill>
              <a:round/>
            </a:ln>
            <a:effectLst/>
          </c:spPr>
          <c:marker>
            <c:symbol val="none"/>
          </c:marker>
          <c:xVal>
            <c:numRef>
              <c:f>'Drink and Drive -BRFSS'!$Q$12:$Q$13</c:f>
              <c:numCache>
                <c:formatCode>General</c:formatCode>
                <c:ptCount val="2"/>
                <c:pt idx="0">
                  <c:v>2.2000000000000002</c:v>
                </c:pt>
                <c:pt idx="1">
                  <c:v>2.2000000000000002</c:v>
                </c:pt>
              </c:numCache>
            </c:numRef>
          </c:xVal>
          <c:yVal>
            <c:numLit>
              <c:formatCode>General</c:formatCode>
              <c:ptCount val="2"/>
              <c:pt idx="0">
                <c:v>0</c:v>
              </c:pt>
              <c:pt idx="1">
                <c:v>1</c:v>
              </c:pt>
            </c:numLit>
          </c:yVal>
          <c:smooth val="0"/>
          <c:extLst>
            <c:ext xmlns:c16="http://schemas.microsoft.com/office/drawing/2014/chart" uri="{C3380CC4-5D6E-409C-BE32-E72D297353CC}">
              <c16:uniqueId val="{00000009-2B62-42BB-9D16-D35E8F3D2117}"/>
            </c:ext>
          </c:extLst>
        </c:ser>
        <c:dLbls>
          <c:showLegendKey val="0"/>
          <c:showVal val="0"/>
          <c:showCatName val="0"/>
          <c:showSerName val="0"/>
          <c:showPercent val="0"/>
          <c:showBubbleSize val="0"/>
        </c:dLbls>
        <c:axId val="570144248"/>
        <c:axId val="570136376"/>
      </c:scatterChart>
      <c:catAx>
        <c:axId val="543626536"/>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2000" b="0" i="0" u="none" strike="noStrike" kern="1200" baseline="0">
                <a:solidFill>
                  <a:schemeClr val="tx1"/>
                </a:solidFill>
                <a:latin typeface="Franklin Gothic Demi Cond" panose="020B0706030402020204" pitchFamily="34" charset="0"/>
                <a:ea typeface="+mn-ea"/>
                <a:cs typeface="+mn-cs"/>
              </a:defRPr>
            </a:pPr>
            <a:endParaRPr lang="en-US"/>
          </a:p>
        </c:txPr>
        <c:crossAx val="543624896"/>
        <c:crosses val="autoZero"/>
        <c:auto val="1"/>
        <c:lblAlgn val="ctr"/>
        <c:lblOffset val="100"/>
        <c:noMultiLvlLbl val="0"/>
      </c:catAx>
      <c:valAx>
        <c:axId val="543624896"/>
        <c:scaling>
          <c:orientation val="minMax"/>
        </c:scaling>
        <c:delete val="0"/>
        <c:axPos val="t"/>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43626536"/>
        <c:crosses val="autoZero"/>
        <c:crossBetween val="between"/>
      </c:valAx>
      <c:valAx>
        <c:axId val="570136376"/>
        <c:scaling>
          <c:orientation val="minMax"/>
          <c:max val="1"/>
        </c:scaling>
        <c:delete val="0"/>
        <c:axPos val="r"/>
        <c:numFmt formatCode="General" sourceLinked="1"/>
        <c:majorTickMark val="out"/>
        <c:minorTickMark val="none"/>
        <c:tickLblPos val="none"/>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Franklin Gothic Demi Cond" panose="020B0706030402020204" pitchFamily="34" charset="0"/>
                <a:ea typeface="+mn-ea"/>
                <a:cs typeface="+mn-cs"/>
              </a:defRPr>
            </a:pPr>
            <a:endParaRPr lang="en-US"/>
          </a:p>
        </c:txPr>
        <c:crossAx val="570144248"/>
        <c:crosses val="max"/>
        <c:crossBetween val="midCat"/>
      </c:valAx>
      <c:valAx>
        <c:axId val="570144248"/>
        <c:scaling>
          <c:orientation val="minMax"/>
        </c:scaling>
        <c:delete val="1"/>
        <c:axPos val="b"/>
        <c:numFmt formatCode="General" sourceLinked="1"/>
        <c:majorTickMark val="out"/>
        <c:minorTickMark val="none"/>
        <c:tickLblPos val="nextTo"/>
        <c:crossAx val="570136376"/>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b="0">
          <a:solidFill>
            <a:schemeClr val="tx1"/>
          </a:solidFill>
          <a:latin typeface="Franklin Gothic Demi Cond" panose="020B07060304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0.1158691553415955"/>
          <c:y val="0.1642567653247633"/>
          <c:w val="0.87719982159936394"/>
          <c:h val="0.71079196622161345"/>
        </c:manualLayout>
      </c:layout>
      <c:lineChart>
        <c:grouping val="standard"/>
        <c:varyColors val="0"/>
        <c:ser>
          <c:idx val="0"/>
          <c:order val="0"/>
          <c:spPr>
            <a:ln w="53975" cap="rnd">
              <a:solidFill>
                <a:srgbClr val="17375E"/>
              </a:solidFill>
              <a:round/>
            </a:ln>
            <a:effectLst/>
          </c:spPr>
          <c:marker>
            <c:symbol val="circle"/>
            <c:size val="10"/>
            <c:spPr>
              <a:solidFill>
                <a:srgbClr val="17375E"/>
              </a:solidFill>
              <a:ln w="9525">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7375E"/>
                    </a:solidFill>
                    <a:latin typeface="Franklin Gothic Demi Cond" panose="020B0706030402020204" pitchFamily="34" charset="0"/>
                    <a:ea typeface="+mn-ea"/>
                    <a:cs typeface="Calibri" panose="020F050202020403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Trends!$B$3:$B$12</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Trends!$C$3:$C$12</c:f>
              <c:numCache>
                <c:formatCode>#,##0</c:formatCode>
                <c:ptCount val="10"/>
                <c:pt idx="0">
                  <c:v>1462</c:v>
                </c:pt>
                <c:pt idx="1">
                  <c:v>1472</c:v>
                </c:pt>
                <c:pt idx="2">
                  <c:v>1469</c:v>
                </c:pt>
                <c:pt idx="3">
                  <c:v>1540</c:v>
                </c:pt>
                <c:pt idx="4">
                  <c:v>1567</c:v>
                </c:pt>
                <c:pt idx="5">
                  <c:v>1701</c:v>
                </c:pt>
                <c:pt idx="6">
                  <c:v>1867</c:v>
                </c:pt>
                <c:pt idx="7">
                  <c:v>1796</c:v>
                </c:pt>
                <c:pt idx="8">
                  <c:v>1757</c:v>
                </c:pt>
                <c:pt idx="9">
                  <c:v>1747</c:v>
                </c:pt>
              </c:numCache>
            </c:numRef>
          </c:val>
          <c:smooth val="0"/>
          <c:extLst>
            <c:ext xmlns:c16="http://schemas.microsoft.com/office/drawing/2014/chart" uri="{C3380CC4-5D6E-409C-BE32-E72D297353CC}">
              <c16:uniqueId val="{00000000-895B-43F1-B86D-B96517310CF3}"/>
            </c:ext>
          </c:extLst>
        </c:ser>
        <c:dLbls>
          <c:dLblPos val="t"/>
          <c:showLegendKey val="0"/>
          <c:showVal val="1"/>
          <c:showCatName val="0"/>
          <c:showSerName val="0"/>
          <c:showPercent val="0"/>
          <c:showBubbleSize val="0"/>
        </c:dLbls>
        <c:marker val="1"/>
        <c:smooth val="0"/>
        <c:axId val="485496536"/>
        <c:axId val="485503752"/>
      </c:lineChart>
      <c:catAx>
        <c:axId val="4854965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503752"/>
        <c:crosses val="autoZero"/>
        <c:auto val="1"/>
        <c:lblAlgn val="ctr"/>
        <c:lblOffset val="100"/>
        <c:noMultiLvlLbl val="0"/>
      </c:catAx>
      <c:valAx>
        <c:axId val="48550375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485496536"/>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614994985437263E-2"/>
          <c:y val="0.12022014869286712"/>
          <c:w val="0.90074064155014533"/>
          <c:h val="0.73354423208112207"/>
        </c:manualLayout>
      </c:layout>
      <c:barChart>
        <c:barDir val="col"/>
        <c:grouping val="clustered"/>
        <c:varyColors val="0"/>
        <c:ser>
          <c:idx val="0"/>
          <c:order val="0"/>
          <c:spPr>
            <a:solidFill>
              <a:schemeClr val="bg1">
                <a:lumMod val="75000"/>
              </a:schemeClr>
            </a:solidFill>
            <a:ln>
              <a:noFill/>
            </a:ln>
            <a:effectLst/>
          </c:spPr>
          <c:invertIfNegative val="0"/>
          <c:dPt>
            <c:idx val="0"/>
            <c:invertIfNegative val="0"/>
            <c:bubble3D val="0"/>
            <c:spPr>
              <a:solidFill>
                <a:srgbClr val="949494"/>
              </a:solidFill>
              <a:ln>
                <a:noFill/>
              </a:ln>
              <a:effectLst/>
            </c:spPr>
            <c:extLst>
              <c:ext xmlns:c16="http://schemas.microsoft.com/office/drawing/2014/chart" uri="{C3380CC4-5D6E-409C-BE32-E72D297353CC}">
                <c16:uniqueId val="{00000001-7F34-478C-A9F5-7227AA493F4A}"/>
              </c:ext>
            </c:extLst>
          </c:dPt>
          <c:dPt>
            <c:idx val="1"/>
            <c:invertIfNegative val="0"/>
            <c:bubble3D val="0"/>
            <c:spPr>
              <a:solidFill>
                <a:srgbClr val="17375E"/>
              </a:solidFill>
              <a:ln>
                <a:noFill/>
              </a:ln>
              <a:effectLst/>
            </c:spPr>
            <c:extLst>
              <c:ext xmlns:c16="http://schemas.microsoft.com/office/drawing/2014/chart" uri="{C3380CC4-5D6E-409C-BE32-E72D297353CC}">
                <c16:uniqueId val="{00000003-7F34-478C-A9F5-7227AA493F4A}"/>
              </c:ext>
            </c:extLst>
          </c:dPt>
          <c:dPt>
            <c:idx val="3"/>
            <c:invertIfNegative val="0"/>
            <c:bubble3D val="0"/>
            <c:spPr>
              <a:solidFill>
                <a:srgbClr val="17375E"/>
              </a:solidFill>
              <a:ln>
                <a:noFill/>
              </a:ln>
              <a:effectLst/>
            </c:spPr>
            <c:extLst>
              <c:ext xmlns:c16="http://schemas.microsoft.com/office/drawing/2014/chart" uri="{C3380CC4-5D6E-409C-BE32-E72D297353CC}">
                <c16:uniqueId val="{00000005-7F34-478C-A9F5-7227AA493F4A}"/>
              </c:ext>
            </c:extLst>
          </c:dPt>
          <c:dPt>
            <c:idx val="4"/>
            <c:invertIfNegative val="0"/>
            <c:bubble3D val="0"/>
            <c:spPr>
              <a:solidFill>
                <a:srgbClr val="949494"/>
              </a:solidFill>
              <a:ln>
                <a:noFill/>
              </a:ln>
              <a:effectLst/>
            </c:spPr>
            <c:extLst>
              <c:ext xmlns:c16="http://schemas.microsoft.com/office/drawing/2014/chart" uri="{C3380CC4-5D6E-409C-BE32-E72D297353CC}">
                <c16:uniqueId val="{00000008-D6B9-44ED-AB78-C9F83A1982A8}"/>
              </c:ext>
            </c:extLst>
          </c:dPt>
          <c:dPt>
            <c:idx val="5"/>
            <c:invertIfNegative val="0"/>
            <c:bubble3D val="0"/>
            <c:spPr>
              <a:solidFill>
                <a:srgbClr val="949494"/>
              </a:solidFill>
              <a:ln>
                <a:noFill/>
              </a:ln>
              <a:effectLst/>
            </c:spPr>
            <c:extLst>
              <c:ext xmlns:c16="http://schemas.microsoft.com/office/drawing/2014/chart" uri="{C3380CC4-5D6E-409C-BE32-E72D297353CC}">
                <c16:uniqueId val="{00000009-D6B9-44ED-AB78-C9F83A1982A8}"/>
              </c:ext>
            </c:extLst>
          </c:dPt>
          <c:dPt>
            <c:idx val="6"/>
            <c:invertIfNegative val="0"/>
            <c:bubble3D val="0"/>
            <c:spPr>
              <a:solidFill>
                <a:srgbClr val="949494"/>
              </a:solidFill>
              <a:ln>
                <a:noFill/>
              </a:ln>
              <a:effectLst/>
            </c:spPr>
            <c:extLst>
              <c:ext xmlns:c16="http://schemas.microsoft.com/office/drawing/2014/chart" uri="{C3380CC4-5D6E-409C-BE32-E72D297353CC}">
                <c16:uniqueId val="{0000000A-D6B9-44ED-AB78-C9F83A1982A8}"/>
              </c:ext>
            </c:extLst>
          </c:dPt>
          <c:dPt>
            <c:idx val="7"/>
            <c:invertIfNegative val="0"/>
            <c:bubble3D val="0"/>
            <c:spPr>
              <a:solidFill>
                <a:srgbClr val="949494"/>
              </a:solidFill>
              <a:ln>
                <a:noFill/>
              </a:ln>
              <a:effectLst/>
            </c:spPr>
            <c:extLst>
              <c:ext xmlns:c16="http://schemas.microsoft.com/office/drawing/2014/chart" uri="{C3380CC4-5D6E-409C-BE32-E72D297353CC}">
                <c16:uniqueId val="{00000007-7F34-478C-A9F5-7227AA493F4A}"/>
              </c:ext>
            </c:extLst>
          </c:dPt>
          <c:dLbls>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'Death Dem Figures'!$B$46:$B$53</c:f>
              <c:strCache>
                <c:ptCount val="8"/>
                <c:pt idx="0">
                  <c:v>Female</c:v>
                </c:pt>
                <c:pt idx="1">
                  <c:v>Male</c:v>
                </c:pt>
                <c:pt idx="3">
                  <c:v>AI/AN
NH</c:v>
                </c:pt>
                <c:pt idx="4">
                  <c:v>Asian
NH</c:v>
                </c:pt>
                <c:pt idx="5">
                  <c:v>Black
NH</c:v>
                </c:pt>
                <c:pt idx="6">
                  <c:v>Hispanic</c:v>
                </c:pt>
                <c:pt idx="7">
                  <c:v>White 
NH</c:v>
                </c:pt>
              </c:strCache>
            </c:strRef>
          </c:cat>
          <c:val>
            <c:numRef>
              <c:f>'Death Dem Figures'!$D$46:$D$53</c:f>
              <c:numCache>
                <c:formatCode>0.0</c:formatCode>
                <c:ptCount val="8"/>
                <c:pt idx="0">
                  <c:v>8.598564853525394</c:v>
                </c:pt>
                <c:pt idx="1">
                  <c:v>23.378182612342272</c:v>
                </c:pt>
                <c:pt idx="3">
                  <c:v>32.075269966855558</c:v>
                </c:pt>
                <c:pt idx="4">
                  <c:v>4.8349330822237935</c:v>
                </c:pt>
                <c:pt idx="5">
                  <c:v>19.574596176080888</c:v>
                </c:pt>
                <c:pt idx="6">
                  <c:v>13.486349403436231</c:v>
                </c:pt>
                <c:pt idx="7">
                  <c:v>15.66547843685415</c:v>
                </c:pt>
              </c:numCache>
            </c:numRef>
          </c:val>
          <c:extLst>
            <c:ext xmlns:c16="http://schemas.microsoft.com/office/drawing/2014/chart" uri="{C3380CC4-5D6E-409C-BE32-E72D297353CC}">
              <c16:uniqueId val="{00000008-7F34-478C-A9F5-7227AA493F4A}"/>
            </c:ext>
          </c:extLst>
        </c:ser>
        <c:dLbls>
          <c:dLblPos val="outEnd"/>
          <c:showLegendKey val="0"/>
          <c:showVal val="1"/>
          <c:showCatName val="0"/>
          <c:showSerName val="0"/>
          <c:showPercent val="0"/>
          <c:showBubbleSize val="0"/>
        </c:dLbls>
        <c:gapWidth val="35"/>
        <c:overlap val="-27"/>
        <c:axId val="844182936"/>
        <c:axId val="844183264"/>
      </c:barChart>
      <c:catAx>
        <c:axId val="844182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3264"/>
        <c:crosses val="autoZero"/>
        <c:auto val="1"/>
        <c:lblAlgn val="ctr"/>
        <c:lblOffset val="100"/>
        <c:tickLblSkip val="1"/>
        <c:noMultiLvlLbl val="0"/>
      </c:catAx>
      <c:valAx>
        <c:axId val="84418326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844182936"/>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1600">
          <a:solidFill>
            <a:sysClr val="windowText" lastClr="000000"/>
          </a:solidFill>
          <a:latin typeface="Franklin Gothic Demi Cond" panose="020B0706030402020204" pitchFamily="34" charset="0"/>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dk2" tx2="lt2" accent1="accent1" accent2="accent2" accent3="accent3" accent4="accent4" accent5="accent5" accent6="accent6" hlink="hlink" folHlink="folHlink"/>
  <c:chart>
    <c:autoTitleDeleted val="1"/>
    <c:plotArea>
      <c:layout>
        <c:manualLayout>
          <c:layoutTarget val="inner"/>
          <c:xMode val="edge"/>
          <c:yMode val="edge"/>
          <c:x val="7.467517177470874E-2"/>
          <c:y val="0.12462049660672213"/>
          <c:w val="0.90455048982776487"/>
          <c:h val="0.67566385403870555"/>
        </c:manualLayout>
      </c:layout>
      <c:lineChart>
        <c:grouping val="stacked"/>
        <c:varyColors val="0"/>
        <c:ser>
          <c:idx val="0"/>
          <c:order val="0"/>
          <c:spPr>
            <a:ln w="53975" cap="rnd">
              <a:solidFill>
                <a:srgbClr val="17375E">
                  <a:alpha val="99000"/>
                </a:srgbClr>
              </a:solidFill>
              <a:round/>
            </a:ln>
            <a:effectLst/>
          </c:spPr>
          <c:marker>
            <c:symbol val="circle"/>
            <c:size val="8"/>
            <c:spPr>
              <a:solidFill>
                <a:srgbClr val="17375E"/>
              </a:solidFill>
              <a:ln w="9525">
                <a:noFill/>
              </a:ln>
              <a:effectLst/>
            </c:spPr>
          </c:marker>
          <c:dLbls>
            <c:dLbl>
              <c:idx val="0"/>
              <c:tx>
                <c:rich>
                  <a:bodyPr/>
                  <a:lstStyle/>
                  <a:p>
                    <a:fld id="{72E6E9A9-DD7D-4D98-A36E-46BBA67DDE5E}"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0-11C7-4BC3-A815-1BD6068E7C88}"/>
                </c:ext>
              </c:extLst>
            </c:dLbl>
            <c:dLbl>
              <c:idx val="1"/>
              <c:tx>
                <c:rich>
                  <a:bodyPr/>
                  <a:lstStyle/>
                  <a:p>
                    <a:fld id="{590D1EB4-17FD-4F11-B36B-E7B9106C358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11C7-4BC3-A815-1BD6068E7C88}"/>
                </c:ext>
              </c:extLst>
            </c:dLbl>
            <c:dLbl>
              <c:idx val="2"/>
              <c:tx>
                <c:rich>
                  <a:bodyPr/>
                  <a:lstStyle/>
                  <a:p>
                    <a:fld id="{E0D30B43-C9F6-456F-9856-8CCE890E2120}"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11C7-4BC3-A815-1BD6068E7C88}"/>
                </c:ext>
              </c:extLst>
            </c:dLbl>
            <c:dLbl>
              <c:idx val="3"/>
              <c:layout>
                <c:manualLayout>
                  <c:x val="-4.2073920892991994E-2"/>
                  <c:y val="-7.7979794207491737E-2"/>
                </c:manualLayout>
              </c:layout>
              <c:tx>
                <c:rich>
                  <a:bodyPr/>
                  <a:lstStyle/>
                  <a:p>
                    <a:fld id="{49CBE009-DCF4-40EA-BC3A-9640D56C5D52}"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11C7-4BC3-A815-1BD6068E7C88}"/>
                </c:ext>
              </c:extLst>
            </c:dLbl>
            <c:dLbl>
              <c:idx val="4"/>
              <c:layout>
                <c:manualLayout>
                  <c:x val="-5.8357171791935267E-2"/>
                  <c:y val="-8.1572915897469844E-2"/>
                </c:manualLayout>
              </c:layout>
              <c:tx>
                <c:rich>
                  <a:bodyPr/>
                  <a:lstStyle/>
                  <a:p>
                    <a:fld id="{646B38AF-DDFF-4536-BAB1-B35D2A1BD9EB}"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11C7-4BC3-A815-1BD6068E7C88}"/>
                </c:ext>
              </c:extLst>
            </c:dLbl>
            <c:dLbl>
              <c:idx val="5"/>
              <c:tx>
                <c:rich>
                  <a:bodyPr/>
                  <a:lstStyle/>
                  <a:p>
                    <a:fld id="{BA448C60-CB83-4EF4-8907-EA85AA9B36A5}"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11C7-4BC3-A815-1BD6068E7C88}"/>
                </c:ext>
              </c:extLst>
            </c:dLbl>
            <c:dLbl>
              <c:idx val="6"/>
              <c:tx>
                <c:rich>
                  <a:bodyPr/>
                  <a:lstStyle/>
                  <a:p>
                    <a:fld id="{77DC294B-CAD9-4982-9923-04A2703F51C2}"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11C7-4BC3-A815-1BD6068E7C88}"/>
                </c:ext>
              </c:extLst>
            </c:dLbl>
            <c:dLbl>
              <c:idx val="7"/>
              <c:tx>
                <c:rich>
                  <a:bodyPr/>
                  <a:lstStyle/>
                  <a:p>
                    <a:fld id="{1293432B-9ECC-4C27-B03A-A0705039D81C}"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11C7-4BC3-A815-1BD6068E7C88}"/>
                </c:ext>
              </c:extLst>
            </c:dLbl>
            <c:dLbl>
              <c:idx val="8"/>
              <c:tx>
                <c:rich>
                  <a:bodyPr/>
                  <a:lstStyle/>
                  <a:p>
                    <a:fld id="{4470FA47-29F8-4B7E-81C5-D7DDC61BA29A}"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11C7-4BC3-A815-1BD6068E7C88}"/>
                </c:ext>
              </c:extLst>
            </c:dLbl>
            <c:dLbl>
              <c:idx val="9"/>
              <c:tx>
                <c:rich>
                  <a:bodyPr/>
                  <a:lstStyle/>
                  <a:p>
                    <a:fld id="{C55B9B06-5A92-45F1-977D-4F72A97B9778}"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11C7-4BC3-A815-1BD6068E7C88}"/>
                </c:ext>
              </c:extLst>
            </c:dLbl>
            <c:dLbl>
              <c:idx val="10"/>
              <c:tx>
                <c:rich>
                  <a:bodyPr/>
                  <a:lstStyle/>
                  <a:p>
                    <a:fld id="{8371D548-319B-445C-AA82-498D86161626}"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11C7-4BC3-A815-1BD6068E7C88}"/>
                </c:ext>
              </c:extLst>
            </c:dLbl>
            <c:dLbl>
              <c:idx val="11"/>
              <c:layout>
                <c:manualLayout>
                  <c:x val="-5.2553674039918584E-2"/>
                  <c:y val="-7.0793550827535565E-2"/>
                </c:manualLayout>
              </c:layout>
              <c:tx>
                <c:rich>
                  <a:bodyPr/>
                  <a:lstStyle/>
                  <a:p>
                    <a:fld id="{E14BDD9E-FDCB-4F1D-9F4C-3B9971D9110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11C7-4BC3-A815-1BD6068E7C88}"/>
                </c:ext>
              </c:extLst>
            </c:dLbl>
            <c:dLbl>
              <c:idx val="12"/>
              <c:tx>
                <c:rich>
                  <a:bodyPr/>
                  <a:lstStyle/>
                  <a:p>
                    <a:fld id="{F6913025-ABC7-4D3C-AB6C-B8C835473F73}" type="CELLRANGE">
                      <a:rPr lang="en-US"/>
                      <a:pPr/>
                      <a:t>[CELLRANGE]</a:t>
                    </a:fld>
                    <a:endParaRPr lang="en-US"/>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11C7-4BC3-A815-1BD6068E7C88}"/>
                </c:ext>
              </c:extLst>
            </c:dLbl>
            <c:numFmt formatCode="#,##0.0" sourceLinked="0"/>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'Death Dem Figures'!$B$3:$B$15</c:f>
              <c:strCache>
                <c:ptCount val="13"/>
                <c:pt idx="0">
                  <c:v>&lt;1</c:v>
                </c:pt>
                <c:pt idx="1">
                  <c:v>01-04</c:v>
                </c:pt>
                <c:pt idx="2">
                  <c:v>05-09</c:v>
                </c:pt>
                <c:pt idx="3">
                  <c:v>10-14</c:v>
                </c:pt>
                <c:pt idx="4">
                  <c:v>15-19</c:v>
                </c:pt>
                <c:pt idx="5">
                  <c:v>20-24</c:v>
                </c:pt>
                <c:pt idx="6">
                  <c:v>25-34</c:v>
                </c:pt>
                <c:pt idx="7">
                  <c:v>35-44</c:v>
                </c:pt>
                <c:pt idx="8">
                  <c:v>45-54</c:v>
                </c:pt>
                <c:pt idx="9">
                  <c:v>55-64</c:v>
                </c:pt>
                <c:pt idx="10">
                  <c:v>65-74</c:v>
                </c:pt>
                <c:pt idx="11">
                  <c:v>75-84</c:v>
                </c:pt>
                <c:pt idx="12">
                  <c:v>&gt;84</c:v>
                </c:pt>
              </c:strCache>
            </c:strRef>
          </c:cat>
          <c:val>
            <c:numRef>
              <c:f>'Death Dem Figures'!$D$3:$D$15</c:f>
              <c:numCache>
                <c:formatCode>0.0</c:formatCode>
                <c:ptCount val="13"/>
                <c:pt idx="0">
                  <c:v>0</c:v>
                </c:pt>
                <c:pt idx="1">
                  <c:v>3.2241488750743068</c:v>
                </c:pt>
                <c:pt idx="2">
                  <c:v>1.5470703901556817</c:v>
                </c:pt>
                <c:pt idx="3">
                  <c:v>1.8073813454146734</c:v>
                </c:pt>
                <c:pt idx="4">
                  <c:v>16.28131949240273</c:v>
                </c:pt>
                <c:pt idx="5">
                  <c:v>22.899015342340281</c:v>
                </c:pt>
                <c:pt idx="6">
                  <c:v>19.670314818705265</c:v>
                </c:pt>
                <c:pt idx="7">
                  <c:v>18.21771855306471</c:v>
                </c:pt>
                <c:pt idx="8">
                  <c:v>15.307928550243492</c:v>
                </c:pt>
                <c:pt idx="9">
                  <c:v>17.032910482270552</c:v>
                </c:pt>
                <c:pt idx="10">
                  <c:v>17.162821705880983</c:v>
                </c:pt>
                <c:pt idx="11">
                  <c:v>25.101916960316728</c:v>
                </c:pt>
                <c:pt idx="12">
                  <c:v>32.945903905979947</c:v>
                </c:pt>
              </c:numCache>
            </c:numRef>
          </c:val>
          <c:smooth val="0"/>
          <c:extLst>
            <c:ext xmlns:c15="http://schemas.microsoft.com/office/drawing/2012/chart" uri="{02D57815-91ED-43cb-92C2-25804820EDAC}">
              <c15:datalabelsRange>
                <c15:f>'Death Dem Figures'!$D$3:$D$15</c15:f>
                <c15:dlblRangeCache>
                  <c:ptCount val="13"/>
                  <c:pt idx="0">
                    <c:v>*</c:v>
                  </c:pt>
                  <c:pt idx="1">
                    <c:v>3.2</c:v>
                  </c:pt>
                  <c:pt idx="2">
                    <c:v>1.5</c:v>
                  </c:pt>
                  <c:pt idx="3">
                    <c:v>1.8</c:v>
                  </c:pt>
                  <c:pt idx="4">
                    <c:v>16.3</c:v>
                  </c:pt>
                  <c:pt idx="5">
                    <c:v>22.9</c:v>
                  </c:pt>
                  <c:pt idx="6">
                    <c:v>19.7</c:v>
                  </c:pt>
                  <c:pt idx="7">
                    <c:v>18.2</c:v>
                  </c:pt>
                  <c:pt idx="8">
                    <c:v>15.3</c:v>
                  </c:pt>
                  <c:pt idx="9">
                    <c:v>17.0</c:v>
                  </c:pt>
                  <c:pt idx="10">
                    <c:v>17.2</c:v>
                  </c:pt>
                  <c:pt idx="11">
                    <c:v>25.1</c:v>
                  </c:pt>
                  <c:pt idx="12">
                    <c:v>32.9</c:v>
                  </c:pt>
                </c15:dlblRangeCache>
              </c15:datalabelsRange>
            </c:ext>
            <c:ext xmlns:c16="http://schemas.microsoft.com/office/drawing/2014/chart" uri="{C3380CC4-5D6E-409C-BE32-E72D297353CC}">
              <c16:uniqueId val="{0000000D-11C7-4BC3-A815-1BD6068E7C88}"/>
            </c:ext>
          </c:extLst>
        </c:ser>
        <c:dLbls>
          <c:dLblPos val="t"/>
          <c:showLegendKey val="0"/>
          <c:showVal val="1"/>
          <c:showCatName val="0"/>
          <c:showSerName val="0"/>
          <c:showPercent val="0"/>
          <c:showBubbleSize val="0"/>
        </c:dLbls>
        <c:marker val="1"/>
        <c:smooth val="0"/>
        <c:axId val="358141192"/>
        <c:axId val="358138568"/>
      </c:lineChart>
      <c:catAx>
        <c:axId val="358141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38568"/>
        <c:crosses val="autoZero"/>
        <c:auto val="1"/>
        <c:lblAlgn val="ctr"/>
        <c:lblOffset val="100"/>
        <c:noMultiLvlLbl val="0"/>
      </c:catAx>
      <c:valAx>
        <c:axId val="358138568"/>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Franklin Gothic Demi Cond" panose="020B0706030402020204" pitchFamily="34" charset="0"/>
                <a:ea typeface="+mn-ea"/>
                <a:cs typeface="Calibri" panose="020F0502020204030204" pitchFamily="34" charset="0"/>
              </a:defRPr>
            </a:pPr>
            <a:endParaRPr lang="en-US"/>
          </a:p>
        </c:txPr>
        <c:crossAx val="358141192"/>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a:solidFill>
            <a:schemeClr val="tx1"/>
          </a:solidFill>
          <a:latin typeface="Franklin Gothic Demi Cond" panose="020B0706030402020204" pitchFamily="34" charset="0"/>
          <a:cs typeface="Calibri" panose="020F0502020204030204" pitchFamily="34" charset="0"/>
        </a:defRPr>
      </a:pPr>
      <a:endParaRPr lang="en-US"/>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400" baseline="0">
                <a:solidFill>
                  <a:sysClr val="windowText" lastClr="000000"/>
                </a:solidFill>
                <a:latin typeface="Franklin Gothic Demi Cond" panose="020B0706030402020204" pitchFamily="34" charset="0"/>
              </a:rPr>
              <a:t>Percent of Deaths </a:t>
            </a:r>
            <a:endParaRPr lang="en-US" sz="1400">
              <a:solidFill>
                <a:sysClr val="windowText" lastClr="000000"/>
              </a:solidFill>
              <a:latin typeface="Franklin Gothic Demi Cond" panose="020B0706030402020204" pitchFamily="34" charset="0"/>
            </a:endParaRPr>
          </a:p>
        </c:rich>
      </c:tx>
      <c:layout>
        <c:manualLayout>
          <c:xMode val="edge"/>
          <c:yMode val="edge"/>
          <c:x val="3.1933508311461108E-4"/>
          <c:y val="4.1666666666666664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manualLayout>
          <c:layoutTarget val="inner"/>
          <c:xMode val="edge"/>
          <c:yMode val="edge"/>
          <c:x val="0.17176005678010134"/>
          <c:y val="0.13343846036355697"/>
          <c:w val="0.80695190919087234"/>
          <c:h val="0.82963975450997296"/>
        </c:manualLayout>
      </c:layout>
      <c:barChart>
        <c:barDir val="bar"/>
        <c:grouping val="clustered"/>
        <c:varyColors val="0"/>
        <c:ser>
          <c:idx val="0"/>
          <c:order val="0"/>
          <c:spPr>
            <a:solidFill>
              <a:srgbClr val="17375E"/>
            </a:solidFill>
            <a:ln>
              <a:noFill/>
            </a:ln>
            <a:effectLst/>
          </c:spPr>
          <c:invertIfNegative val="0"/>
          <c:dLbls>
            <c:numFmt formatCode="0.0&quot;%&quot;"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ysClr val="windowText" lastClr="000000"/>
                    </a:solidFill>
                    <a:latin typeface="Franklin Gothic Demi Cond" panose="020B07060304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'Subcause '!$S$4:$S$9</c:f>
              <c:strCache>
                <c:ptCount val="6"/>
                <c:pt idx="0">
                  <c:v>Other</c:v>
                </c:pt>
                <c:pt idx="1">
                  <c:v>Pedal Cyclist</c:v>
                </c:pt>
                <c:pt idx="2">
                  <c:v>Occupant</c:v>
                </c:pt>
                <c:pt idx="3">
                  <c:v>Motorcyclist</c:v>
                </c:pt>
                <c:pt idx="4">
                  <c:v>Pedestrian</c:v>
                </c:pt>
                <c:pt idx="5">
                  <c:v>Unspecified</c:v>
                </c:pt>
              </c:strCache>
            </c:strRef>
          </c:cat>
          <c:val>
            <c:numRef>
              <c:f>'Subcause '!$R$4:$R$9</c:f>
              <c:numCache>
                <c:formatCode>General</c:formatCode>
                <c:ptCount val="6"/>
                <c:pt idx="0">
                  <c:v>0</c:v>
                </c:pt>
                <c:pt idx="1">
                  <c:v>2.1179164281625646</c:v>
                </c:pt>
                <c:pt idx="2">
                  <c:v>10.303377218088151</c:v>
                </c:pt>
                <c:pt idx="3">
                  <c:v>11.619919862621638</c:v>
                </c:pt>
                <c:pt idx="4">
                  <c:v>17.172295363480252</c:v>
                </c:pt>
                <c:pt idx="5">
                  <c:v>58.786491127647402</c:v>
                </c:pt>
              </c:numCache>
            </c:numRef>
          </c:val>
          <c:extLst>
            <c:ext xmlns:c16="http://schemas.microsoft.com/office/drawing/2014/chart" uri="{C3380CC4-5D6E-409C-BE32-E72D297353CC}">
              <c16:uniqueId val="{00000000-CC86-4545-B3E3-B68E58A47999}"/>
            </c:ext>
          </c:extLst>
        </c:ser>
        <c:dLbls>
          <c:dLblPos val="outEnd"/>
          <c:showLegendKey val="0"/>
          <c:showVal val="1"/>
          <c:showCatName val="0"/>
          <c:showSerName val="0"/>
          <c:showPercent val="0"/>
          <c:showBubbleSize val="0"/>
        </c:dLbls>
        <c:gapWidth val="35"/>
        <c:axId val="776776079"/>
        <c:axId val="776776911"/>
      </c:barChart>
      <c:catAx>
        <c:axId val="77677607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ysClr val="windowText" lastClr="000000"/>
                </a:solidFill>
                <a:latin typeface="Franklin Gothic Demi Cond" panose="020B0706030402020204" pitchFamily="34" charset="0"/>
                <a:ea typeface="+mn-ea"/>
                <a:cs typeface="+mn-cs"/>
              </a:defRPr>
            </a:pPr>
            <a:endParaRPr lang="en-US"/>
          </a:p>
        </c:txPr>
        <c:crossAx val="776776911"/>
        <c:crosses val="autoZero"/>
        <c:auto val="1"/>
        <c:lblAlgn val="ctr"/>
        <c:lblOffset val="100"/>
        <c:noMultiLvlLbl val="0"/>
      </c:catAx>
      <c:valAx>
        <c:axId val="776776911"/>
        <c:scaling>
          <c:orientation val="minMax"/>
        </c:scaling>
        <c:delete val="1"/>
        <c:axPos val="b"/>
        <c:numFmt formatCode="General" sourceLinked="1"/>
        <c:majorTickMark val="out"/>
        <c:minorTickMark val="none"/>
        <c:tickLblPos val="nextTo"/>
        <c:crossAx val="776776079"/>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withinLinearReversed" id="26">
  <a:schemeClr val="accent6"/>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0.00521</cdr:y>
    </cdr:from>
    <cdr:to>
      <cdr:x>0.27218</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1"/>
          <a:ext cx="19431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a:latin typeface="Franklin Gothic Demi Cond" panose="020B0706030402020204" pitchFamily="34" charset="0"/>
              <a:cs typeface="Calibri" panose="020F0502020204030204" pitchFamily="34" charset="0"/>
            </a:rPr>
            <a:t>Number</a:t>
          </a:r>
          <a:r>
            <a:rPr lang="en-US" sz="1600" baseline="0">
              <a:latin typeface="Franklin Gothic Demi Cond" panose="020B0706030402020204" pitchFamily="34" charset="0"/>
              <a:cs typeface="Calibri" panose="020F0502020204030204" pitchFamily="34" charset="0"/>
            </a:rPr>
            <a:t> of Deaths</a:t>
          </a:r>
          <a:endParaRPr lang="en-US" sz="1600">
            <a:latin typeface="Franklin Gothic Demi Cond" panose="020B0706030402020204" pitchFamily="34" charset="0"/>
            <a:cs typeface="Calibri" panose="020F050202020403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dirty="0">
              <a:latin typeface="Franklin Gothic Demi Cond" panose="020B0706030402020204" pitchFamily="34" charset="0"/>
            </a:rPr>
            <a:t>Rate per 100,000</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Rate per 100,000</a:t>
          </a:r>
        </a:p>
      </cdr:txBody>
    </cdr:sp>
  </cdr:relSizeAnchor>
</c:userShapes>
</file>

<file path=ppt/drawings/drawing4.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a:latin typeface="Franklin Gothic Demi Cond" panose="020B0706030402020204" pitchFamily="34" charset="0"/>
              <a:cs typeface="Calibri" panose="020F0502020204030204" pitchFamily="34" charset="0"/>
            </a:rPr>
            <a:t>Number</a:t>
          </a:r>
          <a:r>
            <a:rPr lang="en-US" sz="1600" baseline="0">
              <a:latin typeface="Franklin Gothic Demi Cond" panose="020B0706030402020204" pitchFamily="34" charset="0"/>
              <a:cs typeface="Calibri" panose="020F0502020204030204" pitchFamily="34" charset="0"/>
            </a:rPr>
            <a:t> of Hospitalizations</a:t>
          </a:r>
          <a:endParaRPr lang="en-US" sz="1600">
            <a:latin typeface="Franklin Gothic Demi Cond" panose="020B0706030402020204" pitchFamily="34" charset="0"/>
            <a:cs typeface="Calibri" panose="020F0502020204030204" pitchFamily="34" charset="0"/>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dirty="0">
              <a:latin typeface="Franklin Gothic Demi Cond" panose="020B0706030402020204" pitchFamily="34" charset="0"/>
            </a:rPr>
            <a:t>Rate per 100,000</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cdr:y>
    </cdr:from>
    <cdr:to>
      <cdr:x>0.20113</cdr:x>
      <cdr:y>0.06905</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352550"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Rate per 100,000</a:t>
          </a: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0.00521</cdr:y>
    </cdr:from>
    <cdr:to>
      <cdr:x>0.35891</cdr:x>
      <cdr:y>0.25521</cdr:y>
    </cdr:to>
    <cdr:sp macro="" textlink="">
      <cdr:nvSpPr>
        <cdr:cNvPr id="2" name="TextBox 1">
          <a:extLst xmlns:a="http://schemas.openxmlformats.org/drawingml/2006/main">
            <a:ext uri="{FF2B5EF4-FFF2-40B4-BE49-F238E27FC236}">
              <a16:creationId xmlns:a16="http://schemas.microsoft.com/office/drawing/2014/main" id="{395AC10B-55C6-4000-B5D1-EFE650BE06B3}"/>
            </a:ext>
          </a:extLst>
        </cdr:cNvPr>
        <cdr:cNvSpPr txBox="1"/>
      </cdr:nvSpPr>
      <cdr:spPr>
        <a:xfrm xmlns:a="http://schemas.openxmlformats.org/drawingml/2006/main">
          <a:off x="0" y="19056"/>
          <a:ext cx="2562224"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sz="1600">
              <a:latin typeface="Franklin Gothic Demi Cond" panose="020B0706030402020204" pitchFamily="34" charset="0"/>
              <a:cs typeface="Calibri" panose="020F0502020204030204" pitchFamily="34" charset="0"/>
            </a:rPr>
            <a:t>Number</a:t>
          </a:r>
          <a:r>
            <a:rPr lang="en-US" sz="1600" baseline="0">
              <a:latin typeface="Franklin Gothic Demi Cond" panose="020B0706030402020204" pitchFamily="34" charset="0"/>
              <a:cs typeface="Calibri" panose="020F0502020204030204" pitchFamily="34" charset="0"/>
            </a:rPr>
            <a:t> of ED Visits</a:t>
          </a:r>
          <a:endParaRPr lang="en-US" sz="1600">
            <a:latin typeface="Franklin Gothic Demi Cond" panose="020B0706030402020204" pitchFamily="34" charset="0"/>
            <a:cs typeface="Calibri" panose="020F0502020204030204" pitchFamily="34"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0.00643</cdr:x>
      <cdr:y>0.01175</cdr:y>
    </cdr:from>
    <cdr:to>
      <cdr:x>0.3476</cdr:x>
      <cdr:y>0.08223</cdr:y>
    </cdr:to>
    <cdr:sp macro="" textlink="">
      <cdr:nvSpPr>
        <cdr:cNvPr id="2" name="TextBox 1">
          <a:extLst xmlns:a="http://schemas.openxmlformats.org/drawingml/2006/main">
            <a:ext uri="{FF2B5EF4-FFF2-40B4-BE49-F238E27FC236}">
              <a16:creationId xmlns:a16="http://schemas.microsoft.com/office/drawing/2014/main" id="{280AE18E-DF24-4687-BDAA-B34C5D2642C7}"/>
            </a:ext>
          </a:extLst>
        </cdr:cNvPr>
        <cdr:cNvSpPr txBox="1"/>
      </cdr:nvSpPr>
      <cdr:spPr>
        <a:xfrm xmlns:a="http://schemas.openxmlformats.org/drawingml/2006/main">
          <a:off x="50800" y="50800"/>
          <a:ext cx="2695575" cy="3048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i="0">
              <a:latin typeface="Franklin Gothic Demi Cond" panose="020B0706030402020204" pitchFamily="34" charset="0"/>
            </a:rPr>
            <a:t>Rate per 100,000</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0.20113</cdr:x>
      <cdr:y>0.09069</cdr:y>
    </cdr:to>
    <cdr:sp macro="" textlink="">
      <cdr:nvSpPr>
        <cdr:cNvPr id="2" name="TextBox 1">
          <a:extLst xmlns:a="http://schemas.openxmlformats.org/drawingml/2006/main">
            <a:ext uri="{FF2B5EF4-FFF2-40B4-BE49-F238E27FC236}">
              <a16:creationId xmlns:a16="http://schemas.microsoft.com/office/drawing/2014/main" id="{47F3B714-AC6D-4553-A941-B0DAFEAB3439}"/>
            </a:ext>
          </a:extLst>
        </cdr:cNvPr>
        <cdr:cNvSpPr txBox="1"/>
      </cdr:nvSpPr>
      <cdr:spPr>
        <a:xfrm xmlns:a="http://schemas.openxmlformats.org/drawingml/2006/main">
          <a:off x="0" y="0"/>
          <a:ext cx="1596834" cy="32067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dirty="0">
              <a:latin typeface="Franklin Gothic Demi Cond" panose="020B0706030402020204" pitchFamily="34" charset="0"/>
            </a:rPr>
            <a:t>Rate per 100,000</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6578"/>
          </a:xfrm>
          <a:prstGeom prst="rect">
            <a:avLst/>
          </a:prstGeom>
        </p:spPr>
        <p:txBody>
          <a:bodyPr vert="horz" lIns="91768" tIns="45884" rIns="91768" bIns="45884"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6578"/>
          </a:xfrm>
          <a:prstGeom prst="rect">
            <a:avLst/>
          </a:prstGeom>
        </p:spPr>
        <p:txBody>
          <a:bodyPr vert="horz" lIns="91768" tIns="45884" rIns="91768" bIns="45884" rtlCol="0"/>
          <a:lstStyle>
            <a:lvl1pPr algn="r">
              <a:defRPr sz="1200"/>
            </a:lvl1pPr>
          </a:lstStyle>
          <a:p>
            <a:fld id="{A9B734D9-FBB7-4B85-86A2-24E15EDE55E0}" type="datetimeFigureOut">
              <a:rPr lang="en-US" smtClean="0"/>
              <a:t>4/10/2026</a:t>
            </a:fld>
            <a:endParaRPr lang="en-US" dirty="0"/>
          </a:p>
        </p:txBody>
      </p:sp>
      <p:sp>
        <p:nvSpPr>
          <p:cNvPr id="4" name="Footer Placeholder 3"/>
          <p:cNvSpPr>
            <a:spLocks noGrp="1"/>
          </p:cNvSpPr>
          <p:nvPr>
            <p:ph type="ftr" sz="quarter" idx="2"/>
          </p:nvPr>
        </p:nvSpPr>
        <p:spPr>
          <a:xfrm>
            <a:off x="1" y="8829823"/>
            <a:ext cx="3038475" cy="466578"/>
          </a:xfrm>
          <a:prstGeom prst="rect">
            <a:avLst/>
          </a:prstGeom>
        </p:spPr>
        <p:txBody>
          <a:bodyPr vert="horz" lIns="91768" tIns="45884" rIns="91768" bIns="45884"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823"/>
            <a:ext cx="3038475" cy="466578"/>
          </a:xfrm>
          <a:prstGeom prst="rect">
            <a:avLst/>
          </a:prstGeom>
        </p:spPr>
        <p:txBody>
          <a:bodyPr vert="horz" lIns="91768" tIns="45884" rIns="91768" bIns="45884"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64" tIns="46581" rIns="93164" bIns="46581"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64" tIns="46581" rIns="93164" bIns="46581" rtlCol="0"/>
          <a:lstStyle>
            <a:lvl1pPr algn="r">
              <a:defRPr sz="1200"/>
            </a:lvl1pPr>
          </a:lstStyle>
          <a:p>
            <a:fld id="{E3FD6F98-055A-4837-90F2-8E5F6821A1BB}" type="datetimeFigureOut">
              <a:rPr lang="en-US" smtClean="0"/>
              <a:t>4/10/2026</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64" tIns="46581" rIns="93164" bIns="46581" rtlCol="0" anchor="ctr"/>
          <a:lstStyle/>
          <a:p>
            <a:endParaRPr lang="en-US" dirty="0"/>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64" tIns="46581" rIns="93164" bIns="4658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6434"/>
          </a:xfrm>
          <a:prstGeom prst="rect">
            <a:avLst/>
          </a:prstGeom>
        </p:spPr>
        <p:txBody>
          <a:bodyPr vert="horz" lIns="93164" tIns="46581" rIns="93164" bIns="46581"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9"/>
            <a:ext cx="3037840" cy="466434"/>
          </a:xfrm>
          <a:prstGeom prst="rect">
            <a:avLst/>
          </a:prstGeom>
        </p:spPr>
        <p:txBody>
          <a:bodyPr vert="horz" lIns="93164" tIns="46581" rIns="93164" bIns="46581"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slide set was created to provide basic data trends and public health surveillance around motor vehicle traffic mortality and morbidity. They are meant to offer a state-level background on unintentional motor vehicle traffic injuries. If you’d like a copy of the slides, please visit the “Motor Vehicle Crashes” Injury Data page on our branch website, </a:t>
            </a:r>
            <a:r>
              <a:rPr lang="en-US" sz="1200" u="sng" kern="1200" dirty="0">
                <a:solidFill>
                  <a:srgbClr val="44546A"/>
                </a:solidFill>
                <a:effectLst/>
                <a:latin typeface="Calibri" panose="020F0502020204030204" pitchFamily="34" charset="0"/>
                <a:ea typeface="Calibri" panose="020F0502020204030204" pitchFamily="34" charset="0"/>
                <a:cs typeface="Calibri" panose="020F0502020204030204" pitchFamily="34" charset="0"/>
              </a:rPr>
              <a:t>https://www.dph.ncdhhs.gov/programs/chronic-disease-and-injury/injury-and-violence-prevention-branch</a:t>
            </a:r>
            <a:r>
              <a:rPr lang="en-US" sz="1200" kern="1200" dirty="0">
                <a:effectLst/>
                <a:latin typeface="Calibri" panose="020F0502020204030204" pitchFamily="34" charset="0"/>
                <a:ea typeface="Calibri" panose="020F0502020204030204" pitchFamily="34" charset="0"/>
                <a:cs typeface="Calibri" panose="020F0502020204030204" pitchFamily="34" charset="0"/>
              </a:rPr>
              <a:t>. The direct link is also shared at the end of this presentation.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Feel free to incorporate these slides into your own presentations, grant proposals, reports, or any other way they may be useful.</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Please read both the speaking and technical notes to ensure that data are presented in a consistent manner.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1</a:t>
            </a:fld>
            <a:endParaRPr lang="en-US" dirty="0"/>
          </a:p>
        </p:txBody>
      </p:sp>
    </p:spTree>
    <p:extLst>
      <p:ext uri="{BB962C8B-B14F-4D97-AF65-F5344CB8AC3E}">
        <p14:creationId xmlns:p14="http://schemas.microsoft.com/office/powerpoint/2010/main" val="9742307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the highest rates for unintentional MVT-related deaths occurred amongst male North Carolina residents (23.4 per 100,000), non-Hispanic (NH) American Indians (32.1 per 100,000) and NH Blacks (19.6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11</a:t>
            </a:fld>
            <a:endParaRPr lang="en-US" dirty="0"/>
          </a:p>
        </p:txBody>
      </p:sp>
    </p:spTree>
    <p:extLst>
      <p:ext uri="{BB962C8B-B14F-4D97-AF65-F5344CB8AC3E}">
        <p14:creationId xmlns:p14="http://schemas.microsoft.com/office/powerpoint/2010/main" val="2259942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Unintentional MVT-related death rates increase with age. In 2024, the highest rates for MVT deaths occurred amongst NC residents ages 85 and older (32.9 per 100,000) followed by those ages 75-84 (25.1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12</a:t>
            </a:fld>
            <a:endParaRPr lang="en-US" dirty="0"/>
          </a:p>
        </p:txBody>
      </p:sp>
    </p:spTree>
    <p:extLst>
      <p:ext uri="{BB962C8B-B14F-4D97-AF65-F5344CB8AC3E}">
        <p14:creationId xmlns:p14="http://schemas.microsoft.com/office/powerpoint/2010/main" val="2047553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half of unintentional MVT-related deaths have an unspecified/unknown sub-cause (58.8%). Among those with a known sub-cause, pedestrians accounted for the most deaths (17.2%), followed by motorcyclists (11.6%). </a:t>
            </a:r>
          </a:p>
        </p:txBody>
      </p:sp>
      <p:sp>
        <p:nvSpPr>
          <p:cNvPr id="4" name="Slide Number Placeholder 3"/>
          <p:cNvSpPr>
            <a:spLocks noGrp="1"/>
          </p:cNvSpPr>
          <p:nvPr>
            <p:ph type="sldNum" sz="quarter" idx="5"/>
          </p:nvPr>
        </p:nvSpPr>
        <p:spPr/>
        <p:txBody>
          <a:bodyPr/>
          <a:lstStyle/>
          <a:p>
            <a:fld id="{DBCC7D24-0DC9-4E9C-89C0-35D79A09D337}" type="slidenum">
              <a:rPr lang="en-US" smtClean="0"/>
              <a:t>13</a:t>
            </a:fld>
            <a:endParaRPr lang="en-US" dirty="0"/>
          </a:p>
        </p:txBody>
      </p:sp>
    </p:spTree>
    <p:extLst>
      <p:ext uri="{BB962C8B-B14F-4D97-AF65-F5344CB8AC3E}">
        <p14:creationId xmlns:p14="http://schemas.microsoft.com/office/powerpoint/2010/main" val="3926317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number of unintentional motor vehicle traffic-related injury hospitalizations in North Carolina has increased by 6% since 2020. </a:t>
            </a:r>
          </a:p>
        </p:txBody>
      </p:sp>
      <p:sp>
        <p:nvSpPr>
          <p:cNvPr id="4" name="Slide Number Placeholder 3"/>
          <p:cNvSpPr>
            <a:spLocks noGrp="1"/>
          </p:cNvSpPr>
          <p:nvPr>
            <p:ph type="sldNum" sz="quarter" idx="5"/>
          </p:nvPr>
        </p:nvSpPr>
        <p:spPr/>
        <p:txBody>
          <a:bodyPr/>
          <a:lstStyle/>
          <a:p>
            <a:fld id="{DBCC7D24-0DC9-4E9C-89C0-35D79A09D337}" type="slidenum">
              <a:rPr lang="en-US" smtClean="0"/>
              <a:t>15</a:t>
            </a:fld>
            <a:endParaRPr lang="en-US" dirty="0"/>
          </a:p>
        </p:txBody>
      </p:sp>
    </p:spTree>
    <p:extLst>
      <p:ext uri="{BB962C8B-B14F-4D97-AF65-F5344CB8AC3E}">
        <p14:creationId xmlns:p14="http://schemas.microsoft.com/office/powerpoint/2010/main" val="34030597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MVT-related hospitalizations occurred amongst male NC residents (86.4 per 100,000), non-Hispanic (NH) American Indians (102.5 per 100,000) and NH Blacks (82.8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16</a:t>
            </a:fld>
            <a:endParaRPr lang="en-US" dirty="0"/>
          </a:p>
        </p:txBody>
      </p:sp>
    </p:spTree>
    <p:extLst>
      <p:ext uri="{BB962C8B-B14F-4D97-AF65-F5344CB8AC3E}">
        <p14:creationId xmlns:p14="http://schemas.microsoft.com/office/powerpoint/2010/main" val="10596651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MVT-related hospitalizations occurred amongst NC residents ages 85 and older (118.3 per 100,000) and those ages 75-84 (98.5 per 100,000). </a:t>
            </a:r>
          </a:p>
        </p:txBody>
      </p:sp>
      <p:sp>
        <p:nvSpPr>
          <p:cNvPr id="4" name="Slide Number Placeholder 3"/>
          <p:cNvSpPr>
            <a:spLocks noGrp="1"/>
          </p:cNvSpPr>
          <p:nvPr>
            <p:ph type="sldNum" sz="quarter" idx="5"/>
          </p:nvPr>
        </p:nvSpPr>
        <p:spPr/>
        <p:txBody>
          <a:bodyPr/>
          <a:lstStyle/>
          <a:p>
            <a:fld id="{DBCC7D24-0DC9-4E9C-89C0-35D79A09D337}" type="slidenum">
              <a:rPr lang="en-US" smtClean="0"/>
              <a:t>17</a:t>
            </a:fld>
            <a:endParaRPr lang="en-US" dirty="0"/>
          </a:p>
        </p:txBody>
      </p:sp>
    </p:spTree>
    <p:extLst>
      <p:ext uri="{BB962C8B-B14F-4D97-AF65-F5344CB8AC3E}">
        <p14:creationId xmlns:p14="http://schemas.microsoft.com/office/powerpoint/2010/main" val="3737145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vehicle occupants accounted for the majority (72.8%) of unintentional MVT-related hospitalizations in North Carolina.</a:t>
            </a:r>
          </a:p>
        </p:txBody>
      </p:sp>
      <p:sp>
        <p:nvSpPr>
          <p:cNvPr id="4" name="Slide Number Placeholder 3"/>
          <p:cNvSpPr>
            <a:spLocks noGrp="1"/>
          </p:cNvSpPr>
          <p:nvPr>
            <p:ph type="sldNum" sz="quarter" idx="5"/>
          </p:nvPr>
        </p:nvSpPr>
        <p:spPr/>
        <p:txBody>
          <a:bodyPr/>
          <a:lstStyle/>
          <a:p>
            <a:fld id="{DBCC7D24-0DC9-4E9C-89C0-35D79A09D337}" type="slidenum">
              <a:rPr lang="en-US" smtClean="0"/>
              <a:t>18</a:t>
            </a:fld>
            <a:endParaRPr lang="en-US" dirty="0"/>
          </a:p>
        </p:txBody>
      </p:sp>
    </p:spTree>
    <p:extLst>
      <p:ext uri="{BB962C8B-B14F-4D97-AF65-F5344CB8AC3E}">
        <p14:creationId xmlns:p14="http://schemas.microsoft.com/office/powerpoint/2010/main" val="40620298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Overall, the number of unintentional motor vehicle traffic-related injury emergency department (ED) visits in North Carolina has increased by 26% over the last 5 years (2020-2024). A decrease was observed until the pandemic in 2020. Since 2020, there has been an increase in ED visits related to unintentional MVT injuries.</a:t>
            </a:r>
          </a:p>
        </p:txBody>
      </p:sp>
      <p:sp>
        <p:nvSpPr>
          <p:cNvPr id="4" name="Slide Number Placeholder 3"/>
          <p:cNvSpPr>
            <a:spLocks noGrp="1"/>
          </p:cNvSpPr>
          <p:nvPr>
            <p:ph type="sldNum" sz="quarter" idx="5"/>
          </p:nvPr>
        </p:nvSpPr>
        <p:spPr/>
        <p:txBody>
          <a:bodyPr/>
          <a:lstStyle/>
          <a:p>
            <a:fld id="{DBCC7D24-0DC9-4E9C-89C0-35D79A09D337}" type="slidenum">
              <a:rPr lang="en-US" smtClean="0"/>
              <a:t>20</a:t>
            </a:fld>
            <a:endParaRPr lang="en-US" dirty="0"/>
          </a:p>
        </p:txBody>
      </p:sp>
    </p:spTree>
    <p:extLst>
      <p:ext uri="{BB962C8B-B14F-4D97-AF65-F5344CB8AC3E}">
        <p14:creationId xmlns:p14="http://schemas.microsoft.com/office/powerpoint/2010/main" val="1484498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MVT-related ED visits occurred amongst female North Carolina residents (1,140.3 per 100,000), non-Hispanic Blacks (2,202.6 per 100,000), and American Indians (1413.1 per 100,000).</a:t>
            </a:r>
          </a:p>
        </p:txBody>
      </p:sp>
      <p:sp>
        <p:nvSpPr>
          <p:cNvPr id="4" name="Slide Number Placeholder 3"/>
          <p:cNvSpPr>
            <a:spLocks noGrp="1"/>
          </p:cNvSpPr>
          <p:nvPr>
            <p:ph type="sldNum" sz="quarter" idx="5"/>
          </p:nvPr>
        </p:nvSpPr>
        <p:spPr/>
        <p:txBody>
          <a:bodyPr/>
          <a:lstStyle/>
          <a:p>
            <a:fld id="{DBCC7D24-0DC9-4E9C-89C0-35D79A09D337}" type="slidenum">
              <a:rPr lang="en-US" smtClean="0"/>
              <a:t>21</a:t>
            </a:fld>
            <a:endParaRPr lang="en-US" dirty="0"/>
          </a:p>
        </p:txBody>
      </p:sp>
    </p:spTree>
    <p:extLst>
      <p:ext uri="{BB962C8B-B14F-4D97-AF65-F5344CB8AC3E}">
        <p14:creationId xmlns:p14="http://schemas.microsoft.com/office/powerpoint/2010/main" val="36789972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the highest rates for unintentional MVT-related ED visits occurred amongst North Carolina residents ages 20-24 (1,875.7 per 100,000). </a:t>
            </a:r>
          </a:p>
        </p:txBody>
      </p:sp>
      <p:sp>
        <p:nvSpPr>
          <p:cNvPr id="4" name="Slide Number Placeholder 3"/>
          <p:cNvSpPr>
            <a:spLocks noGrp="1"/>
          </p:cNvSpPr>
          <p:nvPr>
            <p:ph type="sldNum" sz="quarter" idx="5"/>
          </p:nvPr>
        </p:nvSpPr>
        <p:spPr/>
        <p:txBody>
          <a:bodyPr/>
          <a:lstStyle/>
          <a:p>
            <a:fld id="{DBCC7D24-0DC9-4E9C-89C0-35D79A09D337}" type="slidenum">
              <a:rPr lang="en-US" smtClean="0"/>
              <a:t>22</a:t>
            </a:fld>
            <a:endParaRPr lang="en-US" dirty="0"/>
          </a:p>
        </p:txBody>
      </p:sp>
    </p:spTree>
    <p:extLst>
      <p:ext uri="{BB962C8B-B14F-4D97-AF65-F5344CB8AC3E}">
        <p14:creationId xmlns:p14="http://schemas.microsoft.com/office/powerpoint/2010/main" val="928309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DBCC7D24-0DC9-4E9C-89C0-35D79A09D337}" type="slidenum">
              <a:rPr lang="en-US" smtClean="0"/>
              <a:t>2</a:t>
            </a:fld>
            <a:endParaRPr lang="en-US" dirty="0"/>
          </a:p>
        </p:txBody>
      </p:sp>
    </p:spTree>
    <p:extLst>
      <p:ext uri="{BB962C8B-B14F-4D97-AF65-F5344CB8AC3E}">
        <p14:creationId xmlns:p14="http://schemas.microsoft.com/office/powerpoint/2010/main" val="2298293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2024, vehicle occupants accounted for the majority (93.2%) of unintentional MVT-related ED visits in North Carolina.</a:t>
            </a:r>
          </a:p>
        </p:txBody>
      </p:sp>
      <p:sp>
        <p:nvSpPr>
          <p:cNvPr id="4" name="Slide Number Placeholder 3"/>
          <p:cNvSpPr>
            <a:spLocks noGrp="1"/>
          </p:cNvSpPr>
          <p:nvPr>
            <p:ph type="sldNum" sz="quarter" idx="5"/>
          </p:nvPr>
        </p:nvSpPr>
        <p:spPr/>
        <p:txBody>
          <a:bodyPr/>
          <a:lstStyle/>
          <a:p>
            <a:fld id="{DBCC7D24-0DC9-4E9C-89C0-35D79A09D337}" type="slidenum">
              <a:rPr lang="en-US" smtClean="0"/>
              <a:t>23</a:t>
            </a:fld>
            <a:endParaRPr lang="en-US" dirty="0"/>
          </a:p>
        </p:txBody>
      </p:sp>
    </p:spTree>
    <p:extLst>
      <p:ext uri="{BB962C8B-B14F-4D97-AF65-F5344CB8AC3E}">
        <p14:creationId xmlns:p14="http://schemas.microsoft.com/office/powerpoint/2010/main" val="36600846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motor vehicle traffic-related injuries resulted in almost 1,800 deaths, over 7,500 hospitalizations, and over 121,000 emergency department visits in North Carolina. Most of MVT-related injuries and death occurred among males, NH Blacks and NH American Indians, and residents 20-34 and 85 and older years of age. </a:t>
            </a:r>
          </a:p>
        </p:txBody>
      </p:sp>
      <p:sp>
        <p:nvSpPr>
          <p:cNvPr id="4" name="Slide Number Placeholder 3"/>
          <p:cNvSpPr>
            <a:spLocks noGrp="1"/>
          </p:cNvSpPr>
          <p:nvPr>
            <p:ph type="sldNum" sz="quarter" idx="5"/>
          </p:nvPr>
        </p:nvSpPr>
        <p:spPr/>
        <p:txBody>
          <a:bodyPr/>
          <a:lstStyle/>
          <a:p>
            <a:fld id="{DBCC7D24-0DC9-4E9C-89C0-35D79A09D337}" type="slidenum">
              <a:rPr lang="en-US" smtClean="0"/>
              <a:t>24</a:t>
            </a:fld>
            <a:endParaRPr lang="en-US" dirty="0"/>
          </a:p>
        </p:txBody>
      </p:sp>
    </p:spTree>
    <p:extLst>
      <p:ext uri="{BB962C8B-B14F-4D97-AF65-F5344CB8AC3E}">
        <p14:creationId xmlns:p14="http://schemas.microsoft.com/office/powerpoint/2010/main" val="2500320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detailed technical notes on any of the data shared in this slide set, please contact us at </a:t>
            </a:r>
            <a:r>
              <a:rPr lang="en-US" u="sng" dirty="0"/>
              <a:t>InjuryData@dhhs.nc.gov</a:t>
            </a:r>
            <a:r>
              <a:rPr lang="en-US" dirty="0"/>
              <a:t>.</a:t>
            </a:r>
          </a:p>
        </p:txBody>
      </p:sp>
      <p:sp>
        <p:nvSpPr>
          <p:cNvPr id="4" name="Slide Number Placeholder 3"/>
          <p:cNvSpPr>
            <a:spLocks noGrp="1"/>
          </p:cNvSpPr>
          <p:nvPr>
            <p:ph type="sldNum" sz="quarter" idx="5"/>
          </p:nvPr>
        </p:nvSpPr>
        <p:spPr/>
        <p:txBody>
          <a:bodyPr/>
          <a:lstStyle/>
          <a:p>
            <a:fld id="{DBCC7D24-0DC9-4E9C-89C0-35D79A09D337}" type="slidenum">
              <a:rPr lang="en-US" smtClean="0"/>
              <a:t>3</a:t>
            </a:fld>
            <a:endParaRPr lang="en-US" dirty="0"/>
          </a:p>
        </p:txBody>
      </p:sp>
    </p:spTree>
    <p:extLst>
      <p:ext uri="{BB962C8B-B14F-4D97-AF65-F5344CB8AC3E}">
        <p14:creationId xmlns:p14="http://schemas.microsoft.com/office/powerpoint/2010/main" val="1249062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This presentation is not intended to cover all data related to unintentional motor vehicle traffic (MVT)-related injury. Rather it gives an overview of some of the key trends in North Carolina. It includes information on statewide unintentional MVT deaths, unintentional MVT injury hospitalizations and emergency department visits, and resources. Please note that when the COVID-19 pandemic began in 2020, there were many implications, including major changes to the numbers and rates within </a:t>
            </a:r>
            <a:r>
              <a:rPr lang="en-US" sz="1200" kern="1200">
                <a:effectLst/>
                <a:latin typeface="Calibri" panose="020F0502020204030204" pitchFamily="34" charset="0"/>
                <a:ea typeface="Calibri" panose="020F0502020204030204" pitchFamily="34" charset="0"/>
                <a:cs typeface="Calibri" panose="020F0502020204030204" pitchFamily="34" charset="0"/>
              </a:rPr>
              <a:t>the unintentional MVT </a:t>
            </a:r>
            <a:r>
              <a:rPr lang="en-US" sz="1200" kern="1200" dirty="0">
                <a:effectLst/>
                <a:latin typeface="Calibri" panose="020F0502020204030204" pitchFamily="34" charset="0"/>
                <a:ea typeface="Calibri" panose="020F0502020204030204" pitchFamily="34" charset="0"/>
                <a:cs typeface="Calibri" panose="020F0502020204030204" pitchFamily="34" charset="0"/>
              </a:rPr>
              <a:t>injury data in this slide deck. The Injury and Violence Prevention Branch is still assessing how each aspect of the data were impacted.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kern="1200" dirty="0">
                <a:effectLst/>
                <a:latin typeface="Calibri" panose="020F0502020204030204" pitchFamily="34" charset="0"/>
                <a:ea typeface="Calibri" panose="020F0502020204030204" pitchFamily="34" charset="0"/>
                <a:cs typeface="Calibri" panose="020F0502020204030204" pitchFamily="34" charset="0"/>
              </a:rPr>
              <a:t>If this slide deck does not contain the information you need, please see our custom data request policy and contact us at </a:t>
            </a:r>
            <a:r>
              <a:rPr lang="en-US" sz="1200" u="sng" kern="1200" dirty="0">
                <a:effectLst/>
                <a:latin typeface="Calibri" panose="020F0502020204030204" pitchFamily="34" charset="0"/>
                <a:ea typeface="Calibri" panose="020F0502020204030204" pitchFamily="34" charset="0"/>
                <a:cs typeface="Calibri" panose="020F0502020204030204" pitchFamily="34" charset="0"/>
              </a:rPr>
              <a:t>InjuryData@dhhs.nc.gov</a:t>
            </a:r>
            <a:r>
              <a:rPr lang="en-US" sz="1200" kern="1200" dirty="0">
                <a:effectLst/>
                <a:latin typeface="Calibri" panose="020F0502020204030204" pitchFamily="34" charset="0"/>
                <a:ea typeface="Calibri" panose="020F0502020204030204" pitchFamily="34" charset="0"/>
                <a:cs typeface="Calibri" panose="020F0502020204030204" pitchFamily="34"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4</a:t>
            </a:fld>
            <a:endParaRPr lang="en-US" dirty="0"/>
          </a:p>
        </p:txBody>
      </p:sp>
    </p:spTree>
    <p:extLst>
      <p:ext uri="{BB962C8B-B14F-4D97-AF65-F5344CB8AC3E}">
        <p14:creationId xmlns:p14="http://schemas.microsoft.com/office/powerpoint/2010/main" val="8451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unintentional motor vehicle traffic (MVT) deaths were the third leading cause of injury-related death in North Carolina, with 1,747 unintentional MVT deaths among North Carolina residents.</a:t>
            </a:r>
          </a:p>
        </p:txBody>
      </p:sp>
      <p:sp>
        <p:nvSpPr>
          <p:cNvPr id="4" name="Slide Number Placeholder 3"/>
          <p:cNvSpPr>
            <a:spLocks noGrp="1"/>
          </p:cNvSpPr>
          <p:nvPr>
            <p:ph type="sldNum" sz="quarter" idx="5"/>
          </p:nvPr>
        </p:nvSpPr>
        <p:spPr/>
        <p:txBody>
          <a:bodyPr/>
          <a:lstStyle/>
          <a:p>
            <a:fld id="{DBCC7D24-0DC9-4E9C-89C0-35D79A09D337}" type="slidenum">
              <a:rPr lang="en-US" smtClean="0"/>
              <a:t>5</a:t>
            </a:fld>
            <a:endParaRPr lang="en-US" dirty="0"/>
          </a:p>
        </p:txBody>
      </p:sp>
    </p:spTree>
    <p:extLst>
      <p:ext uri="{BB962C8B-B14F-4D97-AF65-F5344CB8AC3E}">
        <p14:creationId xmlns:p14="http://schemas.microsoft.com/office/powerpoint/2010/main" val="836514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Behavioral Risk Factor Surveillance System, developed by the Centers for Disease Control and Prevention (CDC), is a random telephone survey of state residents aged 18 years and older. The purpose is to obtain estimates of the prevalence of personal health behaviors that contribute to morbidity and mortality. In 2023, 91.7% NC adults surveyed reported that they always wore a seatbelt. However, when broken out by demographics and socioeconomic status, less than 91.7% (state overall) of respondents in certain groups reported always wearing a seatbelt. These groups included males (88.2%), ages 18-54 years old (87.6-91.6%), residents with no disability (89.4%), those with incomes between $15,000 and $74.9K (87.7-91.2%), non-veterans (91.6%), and individuals living in suburban areas (90.4%). Nearly 95% of females (94.8%), those ages 55 and older  (94.3-96.1%), individuals without disability (92.9%), individuals with incomes less than $15,000 (95.1%, individuals with incomes more than $75K (94.4%), veterans (92.1%), urban and rural residents (92.6% and 91.9%, respectively) reported that they always wore a seatbelt. </a:t>
            </a:r>
          </a:p>
        </p:txBody>
      </p:sp>
      <p:sp>
        <p:nvSpPr>
          <p:cNvPr id="4" name="Slide Number Placeholder 3"/>
          <p:cNvSpPr>
            <a:spLocks noGrp="1"/>
          </p:cNvSpPr>
          <p:nvPr>
            <p:ph type="sldNum" sz="quarter" idx="5"/>
          </p:nvPr>
        </p:nvSpPr>
        <p:spPr/>
        <p:txBody>
          <a:bodyPr/>
          <a:lstStyle/>
          <a:p>
            <a:fld id="{DBCC7D24-0DC9-4E9C-89C0-35D79A09D337}" type="slidenum">
              <a:rPr lang="en-US" smtClean="0"/>
              <a:t>6</a:t>
            </a:fld>
            <a:endParaRPr lang="en-US" dirty="0"/>
          </a:p>
        </p:txBody>
      </p:sp>
    </p:spTree>
    <p:extLst>
      <p:ext uri="{BB962C8B-B14F-4D97-AF65-F5344CB8AC3E}">
        <p14:creationId xmlns:p14="http://schemas.microsoft.com/office/powerpoint/2010/main" val="1551776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2023, 3.5% of NC adults surveyed reported that, in the last month, they drove while having too much to drink. More than 2.2% (state overall) of respondents in certain demographic groups reported that they drove while having too much to drink. These groups included males (2.7%), ages 18-34 years old (3.9%), those with a disability (5.1%), and individuals living in urban and rural areas (2.3% and 2.8%, respectively). Females (1.7%), college graduates (1.9%), non-veterans (2.1%), and those with no disability (1.9%) had lower proportions of reporting driving while having too much to drink compared to the state overall (2.2%). </a:t>
            </a:r>
          </a:p>
          <a:p>
            <a:endParaRPr lang="en-US" dirty="0"/>
          </a:p>
        </p:txBody>
      </p:sp>
      <p:sp>
        <p:nvSpPr>
          <p:cNvPr id="4" name="Slide Number Placeholder 3"/>
          <p:cNvSpPr>
            <a:spLocks noGrp="1"/>
          </p:cNvSpPr>
          <p:nvPr>
            <p:ph type="sldNum" sz="quarter" idx="5"/>
          </p:nvPr>
        </p:nvSpPr>
        <p:spPr/>
        <p:txBody>
          <a:bodyPr/>
          <a:lstStyle/>
          <a:p>
            <a:fld id="{DBCC7D24-0DC9-4E9C-89C0-35D79A09D337}" type="slidenum">
              <a:rPr lang="en-US" smtClean="0"/>
              <a:t>7</a:t>
            </a:fld>
            <a:endParaRPr lang="en-US" dirty="0"/>
          </a:p>
        </p:txBody>
      </p:sp>
    </p:spTree>
    <p:extLst>
      <p:ext uri="{BB962C8B-B14F-4D97-AF65-F5344CB8AC3E}">
        <p14:creationId xmlns:p14="http://schemas.microsoft.com/office/powerpoint/2010/main" val="21967585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2024 there were 1,747 deaths, 7,531 hospitalizations, and 121,758 emergency department visits related to unintentional motor vehicle traffic crashes in North Carolina. However, this is just the tip of the iceberg and the total burden of unintentional MVT injury in NC is unknown.  </a:t>
            </a:r>
          </a:p>
        </p:txBody>
      </p:sp>
      <p:sp>
        <p:nvSpPr>
          <p:cNvPr id="4" name="Slide Number Placeholder 3"/>
          <p:cNvSpPr>
            <a:spLocks noGrp="1"/>
          </p:cNvSpPr>
          <p:nvPr>
            <p:ph type="sldNum" sz="quarter" idx="10"/>
          </p:nvPr>
        </p:nvSpPr>
        <p:spPr/>
        <p:txBody>
          <a:bodyPr/>
          <a:lstStyle/>
          <a:p>
            <a:fld id="{DBCC7D24-0DC9-4E9C-89C0-35D79A09D337}" type="slidenum">
              <a:rPr lang="en-US" smtClean="0"/>
              <a:t>8</a:t>
            </a:fld>
            <a:endParaRPr lang="en-US" dirty="0"/>
          </a:p>
        </p:txBody>
      </p:sp>
    </p:spTree>
    <p:extLst>
      <p:ext uri="{BB962C8B-B14F-4D97-AF65-F5344CB8AC3E}">
        <p14:creationId xmlns:p14="http://schemas.microsoft.com/office/powerpoint/2010/main" val="31055624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number of unintentional motor vehicle traffic-related deaths in North Carolina has increased by 19% over the last 10 years (2015-2024). While there was a slight decrease from 2021 to 2024, unintentional MVT-related deaths remain high. </a:t>
            </a:r>
          </a:p>
        </p:txBody>
      </p:sp>
      <p:sp>
        <p:nvSpPr>
          <p:cNvPr id="4" name="Slide Number Placeholder 3"/>
          <p:cNvSpPr>
            <a:spLocks noGrp="1"/>
          </p:cNvSpPr>
          <p:nvPr>
            <p:ph type="sldNum" sz="quarter" idx="5"/>
          </p:nvPr>
        </p:nvSpPr>
        <p:spPr/>
        <p:txBody>
          <a:bodyPr/>
          <a:lstStyle/>
          <a:p>
            <a:fld id="{DBCC7D24-0DC9-4E9C-89C0-35D79A09D337}" type="slidenum">
              <a:rPr lang="en-US" smtClean="0"/>
              <a:t>10</a:t>
            </a:fld>
            <a:endParaRPr lang="en-US" dirty="0"/>
          </a:p>
        </p:txBody>
      </p:sp>
    </p:spTree>
    <p:extLst>
      <p:ext uri="{BB962C8B-B14F-4D97-AF65-F5344CB8AC3E}">
        <p14:creationId xmlns:p14="http://schemas.microsoft.com/office/powerpoint/2010/main" val="10721950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15CBE63-B4CC-ED46-B111-3AC6924C3A1B}"/>
              </a:ext>
            </a:extLst>
          </p:cNvPr>
          <p:cNvGrpSpPr/>
          <p:nvPr userDrawn="1"/>
        </p:nvGrpSpPr>
        <p:grpSpPr>
          <a:xfrm flipV="1">
            <a:off x="-1" y="0"/>
            <a:ext cx="1881156" cy="6858000"/>
            <a:chOff x="6734366" y="0"/>
            <a:chExt cx="1881156" cy="6858000"/>
          </a:xfrm>
        </p:grpSpPr>
        <p:pic>
          <p:nvPicPr>
            <p:cNvPr id="11" name="Picture 10">
              <a:extLst>
                <a:ext uri="{FF2B5EF4-FFF2-40B4-BE49-F238E27FC236}">
                  <a16:creationId xmlns:a16="http://schemas.microsoft.com/office/drawing/2014/main" id="{29453380-305C-084E-84AA-89398B79CA06}"/>
                </a:ext>
              </a:extLst>
            </p:cNvPr>
            <p:cNvPicPr>
              <a:picLocks noChangeAspect="1"/>
            </p:cNvPicPr>
            <p:nvPr userDrawn="1"/>
          </p:nvPicPr>
          <p:blipFill>
            <a:blip r:embed="rId2"/>
            <a:stretch>
              <a:fillRect/>
            </a:stretch>
          </p:blipFill>
          <p:spPr>
            <a:xfrm>
              <a:off x="7392203" y="0"/>
              <a:ext cx="1223319" cy="6858000"/>
            </a:xfrm>
            <a:prstGeom prst="rect">
              <a:avLst/>
            </a:prstGeom>
          </p:spPr>
        </p:pic>
        <p:pic>
          <p:nvPicPr>
            <p:cNvPr id="14" name="Picture 13">
              <a:extLst>
                <a:ext uri="{FF2B5EF4-FFF2-40B4-BE49-F238E27FC236}">
                  <a16:creationId xmlns:a16="http://schemas.microsoft.com/office/drawing/2014/main" id="{02EC5402-E111-7F4F-B797-62B1ADAA11EB}"/>
                </a:ext>
              </a:extLst>
            </p:cNvPr>
            <p:cNvPicPr>
              <a:picLocks noChangeAspect="1"/>
            </p:cNvPicPr>
            <p:nvPr userDrawn="1"/>
          </p:nvPicPr>
          <p:blipFill>
            <a:blip r:embed="rId3"/>
            <a:stretch>
              <a:fillRect/>
            </a:stretch>
          </p:blipFill>
          <p:spPr>
            <a:xfrm>
              <a:off x="6734366" y="0"/>
              <a:ext cx="1189765" cy="6858000"/>
            </a:xfrm>
            <a:prstGeom prst="rect">
              <a:avLst/>
            </a:prstGeom>
          </p:spPr>
        </p:pic>
      </p:grpSp>
      <p:sp>
        <p:nvSpPr>
          <p:cNvPr id="15" name="Text Placeholder 13"/>
          <p:cNvSpPr>
            <a:spLocks noGrp="1"/>
          </p:cNvSpPr>
          <p:nvPr userDrawn="1">
            <p:ph type="body" sz="quarter" idx="10" hasCustomPrompt="1"/>
          </p:nvPr>
        </p:nvSpPr>
        <p:spPr>
          <a:xfrm>
            <a:off x="2768597" y="2051009"/>
            <a:ext cx="5774267" cy="2020824"/>
          </a:xfrm>
        </p:spPr>
        <p:txBody>
          <a:bodyPr anchor="ctr">
            <a:noAutofit/>
          </a:bodyPr>
          <a:lstStyle>
            <a:lvl1pPr marL="0" indent="0">
              <a:buNone/>
              <a:defRPr sz="24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2768597" y="4071833"/>
            <a:ext cx="5774267" cy="948752"/>
          </a:xfrm>
        </p:spPr>
        <p:txBody>
          <a:bodyPr anchor="ctr">
            <a:noAutofit/>
          </a:bodyPr>
          <a:lstStyle>
            <a:lvl1pPr marL="0" indent="0">
              <a:lnSpc>
                <a:spcPct val="100000"/>
              </a:lnSpc>
              <a:spcBef>
                <a:spcPts val="0"/>
              </a:spcBef>
              <a:buNone/>
              <a:defRPr sz="18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2768597" y="5020585"/>
            <a:ext cx="5774267" cy="488226"/>
          </a:xfrm>
        </p:spPr>
        <p:txBody>
          <a:bodyPr anchor="ctr">
            <a:noAutofit/>
          </a:bodyPr>
          <a:lstStyle>
            <a:lvl1pPr marL="0" indent="0">
              <a:buNone/>
              <a:defRPr sz="1500" b="1" i="0" baseline="0">
                <a:solidFill>
                  <a:schemeClr val="accent3">
                    <a:lumMod val="75000"/>
                  </a:schemeClr>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2768597" y="1404678"/>
            <a:ext cx="5837764" cy="300082"/>
          </a:xfrm>
          <a:prstGeom prst="rect">
            <a:avLst/>
          </a:prstGeom>
          <a:noFill/>
        </p:spPr>
        <p:txBody>
          <a:bodyPr wrap="square" rtlCol="0">
            <a:spAutoFit/>
          </a:bodyPr>
          <a:lstStyle/>
          <a:p>
            <a:pPr lvl="0"/>
            <a:r>
              <a:rPr lang="en-US" sz="1350" b="0" i="0" dirty="0">
                <a:solidFill>
                  <a:schemeClr val="accent3">
                    <a:lumMod val="75000"/>
                  </a:schemeClr>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1047EF5E-9C37-0F66-ADEC-8485DCD764D2}"/>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584684" y="483504"/>
            <a:ext cx="1901552" cy="1842348"/>
          </a:xfrm>
          <a:prstGeom prst="rect">
            <a:avLst/>
          </a:prstGeom>
        </p:spPr>
      </p:pic>
    </p:spTree>
    <p:extLst>
      <p:ext uri="{BB962C8B-B14F-4D97-AF65-F5344CB8AC3E}">
        <p14:creationId xmlns:p14="http://schemas.microsoft.com/office/powerpoint/2010/main" val="332922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EBE53F0F-063A-C686-A0A6-5614D90A2DDB}"/>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3997390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Bullet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5543241" y="0"/>
            <a:ext cx="1223320" cy="6858000"/>
          </a:xfrm>
          <a:prstGeom prst="rect">
            <a:avLst/>
          </a:prstGeom>
        </p:spPr>
      </p:pic>
      <p:pic>
        <p:nvPicPr>
          <p:cNvPr id="2" name="Picture 1">
            <a:extLst>
              <a:ext uri="{FF2B5EF4-FFF2-40B4-BE49-F238E27FC236}">
                <a16:creationId xmlns:a16="http://schemas.microsoft.com/office/drawing/2014/main" id="{78A86B39-3865-57BE-64FB-863D06D6C1ED}"/>
              </a:ext>
            </a:extLst>
          </p:cNvPr>
          <p:cNvPicPr>
            <a:picLocks noChangeAspect="1"/>
          </p:cNvPicPr>
          <p:nvPr userDrawn="1"/>
        </p:nvPicPr>
        <p:blipFill rotWithShape="1">
          <a:blip r:embed="rId2"/>
          <a:srcRect l="13568" r="51867"/>
          <a:stretch/>
        </p:blipFill>
        <p:spPr>
          <a:xfrm>
            <a:off x="6625281" y="0"/>
            <a:ext cx="2518720" cy="6858000"/>
          </a:xfrm>
          <a:prstGeom prst="rect">
            <a:avLst/>
          </a:prstGeom>
        </p:spPr>
      </p:pic>
      <p:sp>
        <p:nvSpPr>
          <p:cNvPr id="4" name="Text Placeholder 3"/>
          <p:cNvSpPr>
            <a:spLocks noGrp="1"/>
          </p:cNvSpPr>
          <p:nvPr>
            <p:ph type="body" sz="quarter" idx="10" hasCustomPrompt="1"/>
          </p:nvPr>
        </p:nvSpPr>
        <p:spPr>
          <a:xfrm>
            <a:off x="6269272" y="1097280"/>
            <a:ext cx="270708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6269274" y="6155643"/>
            <a:ext cx="2552329" cy="330200"/>
          </a:xfrm>
        </p:spPr>
        <p:txBody>
          <a:bodyPr anchor="b">
            <a:noAutofit/>
          </a:bodyPr>
          <a:lstStyle>
            <a:lvl1pPr marL="0" indent="0">
              <a:lnSpc>
                <a:spcPct val="100000"/>
              </a:lnSpc>
              <a:spcBef>
                <a:spcPts val="0"/>
              </a:spcBef>
              <a:buNone/>
              <a:defRPr sz="900" b="0" i="1"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3" name="Title 1"/>
          <p:cNvSpPr>
            <a:spLocks noGrp="1"/>
          </p:cNvSpPr>
          <p:nvPr>
            <p:ph type="title" hasCustomPrompt="1"/>
          </p:nvPr>
        </p:nvSpPr>
        <p:spPr>
          <a:xfrm>
            <a:off x="6269274" y="457200"/>
            <a:ext cx="2707088"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A96B48B2-C16F-C55C-34B8-261CEA15F4FD}"/>
              </a:ext>
            </a:extLst>
          </p:cNvPr>
          <p:cNvSpPr>
            <a:spLocks noGrp="1"/>
          </p:cNvSpPr>
          <p:nvPr>
            <p:ph type="body" sz="quarter" idx="15" hasCustomPrompt="1"/>
          </p:nvPr>
        </p:nvSpPr>
        <p:spPr>
          <a:xfrm>
            <a:off x="318052"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8" name="Text Placeholder 4">
            <a:extLst>
              <a:ext uri="{FF2B5EF4-FFF2-40B4-BE49-F238E27FC236}">
                <a16:creationId xmlns:a16="http://schemas.microsoft.com/office/drawing/2014/main" id="{79C6A26D-3130-6FD1-2A27-F20A76CA3C81}"/>
              </a:ext>
            </a:extLst>
          </p:cNvPr>
          <p:cNvSpPr>
            <a:spLocks noGrp="1"/>
          </p:cNvSpPr>
          <p:nvPr>
            <p:ph type="body" sz="quarter" idx="16" hasCustomPrompt="1"/>
          </p:nvPr>
        </p:nvSpPr>
        <p:spPr>
          <a:xfrm>
            <a:off x="318053" y="6155643"/>
            <a:ext cx="4998554"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0" name="Text Placeholder 9">
            <a:extLst>
              <a:ext uri="{FF2B5EF4-FFF2-40B4-BE49-F238E27FC236}">
                <a16:creationId xmlns:a16="http://schemas.microsoft.com/office/drawing/2014/main" id="{C69D8539-6F7B-2D19-4A84-341CCAED173C}"/>
              </a:ext>
            </a:extLst>
          </p:cNvPr>
          <p:cNvSpPr>
            <a:spLocks noGrp="1"/>
          </p:cNvSpPr>
          <p:nvPr>
            <p:ph type="body" sz="quarter" idx="17" hasCustomPrompt="1"/>
          </p:nvPr>
        </p:nvSpPr>
        <p:spPr>
          <a:xfrm>
            <a:off x="295525" y="371475"/>
            <a:ext cx="4999038" cy="635000"/>
          </a:xfrm>
        </p:spPr>
        <p:txBody>
          <a:bodyPr/>
          <a:lstStyle>
            <a:lvl1pPr marL="0" indent="0">
              <a:buNone/>
              <a:defRPr sz="2400">
                <a:solidFill>
                  <a:srgbClr val="5C93D5"/>
                </a:solidFill>
              </a:defRPr>
            </a:lvl1pPr>
          </a:lstStyle>
          <a:p>
            <a:r>
              <a:rPr lang="en-US" sz="2000" dirty="0"/>
              <a:t>Click to add text</a:t>
            </a:r>
          </a:p>
        </p:txBody>
      </p:sp>
      <p:sp>
        <p:nvSpPr>
          <p:cNvPr id="7" name="Text Placeholder 8">
            <a:extLst>
              <a:ext uri="{FF2B5EF4-FFF2-40B4-BE49-F238E27FC236}">
                <a16:creationId xmlns:a16="http://schemas.microsoft.com/office/drawing/2014/main" id="{013E346E-9DCE-FD2A-D039-9396C216A76D}"/>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38227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s &amp;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1308100" y="2514601"/>
            <a:ext cx="7564439" cy="3529013"/>
          </a:xfrm>
        </p:spPr>
        <p:txBody>
          <a:bodyPr>
            <a:noAutofit/>
          </a:bodyPr>
          <a:lstStyle>
            <a:lvl1pPr marL="0" indent="0" algn="ctr">
              <a:buNone/>
              <a:defRPr sz="1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sp>
        <p:nvSpPr>
          <p:cNvPr id="13" name="Text Placeholder 3">
            <a:extLst>
              <a:ext uri="{FF2B5EF4-FFF2-40B4-BE49-F238E27FC236}">
                <a16:creationId xmlns:a16="http://schemas.microsoft.com/office/drawing/2014/main" id="{C05951D5-A53B-F748-B53B-411B88B37096}"/>
              </a:ext>
            </a:extLst>
          </p:cNvPr>
          <p:cNvSpPr>
            <a:spLocks noGrp="1"/>
          </p:cNvSpPr>
          <p:nvPr>
            <p:ph type="body" sz="quarter" idx="10" hasCustomPrompt="1"/>
          </p:nvPr>
        </p:nvSpPr>
        <p:spPr>
          <a:xfrm>
            <a:off x="1327868" y="1097282"/>
            <a:ext cx="7537836" cy="1288733"/>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4" name="Text Placeholder 4">
            <a:extLst>
              <a:ext uri="{FF2B5EF4-FFF2-40B4-BE49-F238E27FC236}">
                <a16:creationId xmlns:a16="http://schemas.microsoft.com/office/drawing/2014/main" id="{5ED21797-25F7-3A44-9079-81482EE9D03A}"/>
              </a:ext>
            </a:extLst>
          </p:cNvPr>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5" name="Slide Number Placeholder 21">
            <a:extLst>
              <a:ext uri="{FF2B5EF4-FFF2-40B4-BE49-F238E27FC236}">
                <a16:creationId xmlns:a16="http://schemas.microsoft.com/office/drawing/2014/main" id="{2C7BA782-DC5C-CB45-B48B-350EECAB45C2}"/>
              </a:ext>
            </a:extLst>
          </p:cNvPr>
          <p:cNvSpPr>
            <a:spLocks noGrp="1"/>
          </p:cNvSpPr>
          <p:nvPr>
            <p:ph type="sldNum" sz="quarter" idx="15"/>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16" name="Title 1">
            <a:extLst>
              <a:ext uri="{FF2B5EF4-FFF2-40B4-BE49-F238E27FC236}">
                <a16:creationId xmlns:a16="http://schemas.microsoft.com/office/drawing/2014/main" id="{A8E406F2-C7C6-C748-8AF1-66707FF8A084}"/>
              </a:ext>
            </a:extLst>
          </p:cNvPr>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17936F9F-3E18-8941-88E7-313AB075F56F}"/>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FD550A9B-4FAB-132D-6ABD-080359FBA3E2}"/>
              </a:ext>
            </a:extLst>
          </p:cNvPr>
          <p:cNvSpPr txBox="1">
            <a:spLocks/>
          </p:cNvSpPr>
          <p:nvPr userDrawn="1"/>
        </p:nvSpPr>
        <p:spPr>
          <a:xfrm>
            <a:off x="1308100" y="6603332"/>
            <a:ext cx="697976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Motor Vehicle Traffic Injuries in NC, 2024</a:t>
            </a:r>
          </a:p>
        </p:txBody>
      </p:sp>
    </p:spTree>
    <p:extLst>
      <p:ext uri="{BB962C8B-B14F-4D97-AF65-F5344CB8AC3E}">
        <p14:creationId xmlns:p14="http://schemas.microsoft.com/office/powerpoint/2010/main" val="7376277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Table Chart Image">
    <p:spTree>
      <p:nvGrpSpPr>
        <p:cNvPr id="1" name=""/>
        <p:cNvGrpSpPr/>
        <p:nvPr/>
      </p:nvGrpSpPr>
      <p:grpSpPr>
        <a:xfrm>
          <a:off x="0" y="0"/>
          <a:ext cx="0" cy="0"/>
          <a:chOff x="0" y="0"/>
          <a:chExt cx="0" cy="0"/>
        </a:xfrm>
      </p:grpSpPr>
      <p:sp>
        <p:nvSpPr>
          <p:cNvPr id="12" name="Content Placeholder 11"/>
          <p:cNvSpPr>
            <a:spLocks noGrp="1"/>
          </p:cNvSpPr>
          <p:nvPr>
            <p:ph sz="quarter" idx="14" hasCustomPrompt="1"/>
          </p:nvPr>
        </p:nvSpPr>
        <p:spPr>
          <a:xfrm>
            <a:off x="622299"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900238"/>
            <a:ext cx="3840480" cy="4086226"/>
          </a:xfrm>
        </p:spPr>
        <p:txBody>
          <a:bodyPr>
            <a:noAutofit/>
          </a:bodyPr>
          <a:lstStyle>
            <a:lvl1pPr marL="0" indent="0" algn="ctr">
              <a:buNone/>
              <a:defRPr sz="15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8" name="Text Placeholder 4">
            <a:extLst>
              <a:ext uri="{FF2B5EF4-FFF2-40B4-BE49-F238E27FC236}">
                <a16:creationId xmlns:a16="http://schemas.microsoft.com/office/drawing/2014/main" id="{F0CFCE86-664D-A446-BE06-01C8C24E9E1B}"/>
              </a:ext>
            </a:extLst>
          </p:cNvPr>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9" name="Slide Number Placeholder 21">
            <a:extLst>
              <a:ext uri="{FF2B5EF4-FFF2-40B4-BE49-F238E27FC236}">
                <a16:creationId xmlns:a16="http://schemas.microsoft.com/office/drawing/2014/main" id="{4D11D409-0A96-9B43-B5E9-8C9EBB3490D1}"/>
              </a:ext>
            </a:extLst>
          </p:cNvPr>
          <p:cNvSpPr>
            <a:spLocks noGrp="1"/>
          </p:cNvSpPr>
          <p:nvPr>
            <p:ph type="sldNum" sz="quarter" idx="16"/>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0" name="Title 1">
            <a:extLst>
              <a:ext uri="{FF2B5EF4-FFF2-40B4-BE49-F238E27FC236}">
                <a16:creationId xmlns:a16="http://schemas.microsoft.com/office/drawing/2014/main" id="{F17C0509-ABF8-A14C-9CCC-ACF4B252782C}"/>
              </a:ext>
            </a:extLst>
          </p:cNvPr>
          <p:cNvSpPr>
            <a:spLocks noGrp="1"/>
          </p:cNvSpPr>
          <p:nvPr>
            <p:ph type="title" hasCustomPrompt="1"/>
          </p:nvPr>
        </p:nvSpPr>
        <p:spPr>
          <a:xfrm>
            <a:off x="302150" y="1180769"/>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9" name="Picture 8">
            <a:extLst>
              <a:ext uri="{FF2B5EF4-FFF2-40B4-BE49-F238E27FC236}">
                <a16:creationId xmlns:a16="http://schemas.microsoft.com/office/drawing/2014/main" id="{3083D3DB-AB8F-794A-B493-317B10CC4DCB}"/>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6E02F64E-2CEF-59B1-BBF3-B28B49C9403E}"/>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173195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3E8FB92-BB69-730C-9977-A0AD38F8B79F}"/>
              </a:ext>
            </a:extLst>
          </p:cNvPr>
          <p:cNvSpPr/>
          <p:nvPr userDrawn="1"/>
        </p:nvSpPr>
        <p:spPr>
          <a:xfrm>
            <a:off x="0" y="0"/>
            <a:ext cx="9144000" cy="6858000"/>
          </a:xfrm>
          <a:prstGeom prst="rect">
            <a:avLst/>
          </a:prstGeom>
          <a:solidFill>
            <a:srgbClr val="5C93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13">
            <a:extLst>
              <a:ext uri="{FF2B5EF4-FFF2-40B4-BE49-F238E27FC236}">
                <a16:creationId xmlns:a16="http://schemas.microsoft.com/office/drawing/2014/main" id="{EC8477E5-DFD4-9071-E66E-13E2B16743A7}"/>
              </a:ext>
            </a:extLst>
          </p:cNvPr>
          <p:cNvSpPr>
            <a:spLocks noGrp="1"/>
          </p:cNvSpPr>
          <p:nvPr>
            <p:ph type="body" sz="quarter" idx="10"/>
          </p:nvPr>
        </p:nvSpPr>
        <p:spPr>
          <a:xfrm>
            <a:off x="0" y="457199"/>
            <a:ext cx="9144000" cy="5943602"/>
          </a:xfrm>
          <a:prstGeom prst="rect">
            <a:avLst/>
          </a:prstGeom>
        </p:spPr>
        <p:txBody>
          <a:bodyPr anchor="ctr">
            <a:noAutofit/>
          </a:bodyPr>
          <a:lstStyle>
            <a:lvl1pPr marL="0" indent="0" algn="ctr">
              <a:buNone/>
              <a:defRPr sz="8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Click to edit Master text styles</a:t>
            </a:r>
          </a:p>
        </p:txBody>
      </p:sp>
    </p:spTree>
    <p:extLst>
      <p:ext uri="{BB962C8B-B14F-4D97-AF65-F5344CB8AC3E}">
        <p14:creationId xmlns:p14="http://schemas.microsoft.com/office/powerpoint/2010/main" val="812340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Gotham Bold" charset="0"/>
                <a:ea typeface="Gotham Bold" charset="0"/>
                <a:cs typeface="Gotham Bold" charset="0"/>
              </a:defRPr>
            </a:lvl1pPr>
          </a:lstStyle>
          <a:p>
            <a:r>
              <a:rPr lang="en-US" dirty="0"/>
              <a:t>Click to add title, 1 line max</a:t>
            </a:r>
          </a:p>
        </p:txBody>
      </p:sp>
      <p:sp>
        <p:nvSpPr>
          <p:cNvPr id="8" name="Rectangle 7"/>
          <p:cNvSpPr/>
          <p:nvPr/>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Gotham Bold" charset="0"/>
                <a:ea typeface="Gotham Bold" charset="0"/>
                <a:cs typeface="Gotham Bold" charset="0"/>
              </a:defRPr>
            </a:lvl1pPr>
            <a:lvl2pPr marL="576263" indent="-233363">
              <a:lnSpc>
                <a:spcPct val="100000"/>
              </a:lnSpc>
              <a:buFont typeface="Franklin Gothic Medium" panose="020B0603020102020204" pitchFamily="34" charset="0"/>
              <a:buChar char="−"/>
              <a:defRPr sz="2400" b="1" i="0">
                <a:latin typeface="Gotham Bold" charset="0"/>
                <a:ea typeface="Gotham Bold" charset="0"/>
                <a:cs typeface="Gotham Bold" charset="0"/>
              </a:defRPr>
            </a:lvl2pPr>
            <a:lvl3pPr marL="973138" indent="-228600">
              <a:lnSpc>
                <a:spcPct val="100000"/>
              </a:lnSpc>
              <a:defRPr sz="2000" b="1" i="0">
                <a:latin typeface="Gotham Bold" charset="0"/>
                <a:ea typeface="Gotham Bold" charset="0"/>
                <a:cs typeface="Gotham Bold"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Gotham Bold" charset="0"/>
                <a:ea typeface="Gotham Bold" charset="0"/>
                <a:cs typeface="Gotham Bold" charset="0"/>
              </a:defRPr>
            </a:lvl1pPr>
          </a:lstStyle>
          <a:p>
            <a:pPr lvl="0"/>
            <a:r>
              <a:rPr lang="en-US" dirty="0"/>
              <a:t>Click to add footnote, reference or source</a:t>
            </a:r>
          </a:p>
        </p:txBody>
      </p:sp>
      <p:cxnSp>
        <p:nvCxnSpPr>
          <p:cNvPr id="18" name="Straight Connector 17"/>
          <p:cNvCxnSpPr/>
          <p:nvPr/>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253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 Black Seal">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5076C68-EF58-6343-9E56-5AD2020B2605}"/>
              </a:ext>
            </a:extLst>
          </p:cNvPr>
          <p:cNvGrpSpPr/>
          <p:nvPr userDrawn="1"/>
        </p:nvGrpSpPr>
        <p:grpSpPr>
          <a:xfrm flipV="1">
            <a:off x="1" y="0"/>
            <a:ext cx="8615522" cy="6858000"/>
            <a:chOff x="0" y="817927"/>
            <a:chExt cx="8615522" cy="6040073"/>
          </a:xfrm>
        </p:grpSpPr>
        <p:pic>
          <p:nvPicPr>
            <p:cNvPr id="11" name="Picture 10">
              <a:extLst>
                <a:ext uri="{FF2B5EF4-FFF2-40B4-BE49-F238E27FC236}">
                  <a16:creationId xmlns:a16="http://schemas.microsoft.com/office/drawing/2014/main" id="{89890F9C-A5DB-2646-9CEC-6E7CC4166302}"/>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4" name="Picture 13">
              <a:extLst>
                <a:ext uri="{FF2B5EF4-FFF2-40B4-BE49-F238E27FC236}">
                  <a16:creationId xmlns:a16="http://schemas.microsoft.com/office/drawing/2014/main" id="{4366C9A7-ABE5-C347-93C3-1B296BA730AF}"/>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36659"/>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3" name="Picture 2">
            <a:extLst>
              <a:ext uri="{FF2B5EF4-FFF2-40B4-BE49-F238E27FC236}">
                <a16:creationId xmlns:a16="http://schemas.microsoft.com/office/drawing/2014/main" id="{08C9684D-0917-1728-3DB5-7439936B54AA}"/>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108094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 Black Seal">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415E447-67CB-38F0-7F39-21009ED2BF7B}"/>
              </a:ext>
            </a:extLst>
          </p:cNvPr>
          <p:cNvGrpSpPr/>
          <p:nvPr userDrawn="1"/>
        </p:nvGrpSpPr>
        <p:grpSpPr>
          <a:xfrm>
            <a:off x="1" y="0"/>
            <a:ext cx="8615522" cy="6858000"/>
            <a:chOff x="0" y="817927"/>
            <a:chExt cx="8615522" cy="6040073"/>
          </a:xfrm>
        </p:grpSpPr>
        <p:pic>
          <p:nvPicPr>
            <p:cNvPr id="11" name="Picture 10">
              <a:extLst>
                <a:ext uri="{FF2B5EF4-FFF2-40B4-BE49-F238E27FC236}">
                  <a16:creationId xmlns:a16="http://schemas.microsoft.com/office/drawing/2014/main" id="{F731FD75-6796-2534-1AB6-2922C3F0A7DE}"/>
                </a:ext>
              </a:extLst>
            </p:cNvPr>
            <p:cNvPicPr>
              <a:picLocks noChangeAspect="1"/>
            </p:cNvPicPr>
            <p:nvPr userDrawn="1"/>
          </p:nvPicPr>
          <p:blipFill>
            <a:blip r:embed="rId2"/>
            <a:stretch>
              <a:fillRect/>
            </a:stretch>
          </p:blipFill>
          <p:spPr>
            <a:xfrm>
              <a:off x="7392203" y="817927"/>
              <a:ext cx="1223319" cy="6040073"/>
            </a:xfrm>
            <a:prstGeom prst="rect">
              <a:avLst/>
            </a:prstGeom>
          </p:spPr>
        </p:pic>
        <p:pic>
          <p:nvPicPr>
            <p:cNvPr id="13" name="Picture 12">
              <a:extLst>
                <a:ext uri="{FF2B5EF4-FFF2-40B4-BE49-F238E27FC236}">
                  <a16:creationId xmlns:a16="http://schemas.microsoft.com/office/drawing/2014/main" id="{1845B209-2A84-9255-E14A-7DAE28C35D18}"/>
                </a:ext>
              </a:extLst>
            </p:cNvPr>
            <p:cNvPicPr>
              <a:picLocks noChangeAspect="1"/>
            </p:cNvPicPr>
            <p:nvPr userDrawn="1"/>
          </p:nvPicPr>
          <p:blipFill>
            <a:blip r:embed="rId3"/>
            <a:stretch>
              <a:fillRect/>
            </a:stretch>
          </p:blipFill>
          <p:spPr>
            <a:xfrm>
              <a:off x="0" y="817927"/>
              <a:ext cx="7924132" cy="6040073"/>
            </a:xfrm>
            <a:prstGeom prst="rect">
              <a:avLst/>
            </a:prstGeom>
          </p:spPr>
        </p:pic>
      </p:grpSp>
      <p:sp>
        <p:nvSpPr>
          <p:cNvPr id="15" name="Text Placeholder 13"/>
          <p:cNvSpPr>
            <a:spLocks noGrp="1"/>
          </p:cNvSpPr>
          <p:nvPr userDrawn="1">
            <p:ph type="body" sz="quarter" idx="10" hasCustomPrompt="1"/>
          </p:nvPr>
        </p:nvSpPr>
        <p:spPr>
          <a:xfrm>
            <a:off x="625472" y="1508084"/>
            <a:ext cx="5774267" cy="2020824"/>
          </a:xfrm>
        </p:spPr>
        <p:txBody>
          <a:bodyPr anchor="t">
            <a:noAutofit/>
          </a:bodyPr>
          <a:lstStyle>
            <a:lvl1pPr marL="0" indent="0">
              <a:buNone/>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vl2pPr marL="257175" indent="0">
              <a:buNone/>
              <a:defRPr sz="2100">
                <a:latin typeface="Franklin Gothic Demi Cond" panose="020B0706030402020204" pitchFamily="34" charset="0"/>
              </a:defRPr>
            </a:lvl2pPr>
            <a:lvl3pPr marL="514350" indent="0">
              <a:buNone/>
              <a:defRPr sz="2100">
                <a:latin typeface="Franklin Gothic Demi Cond" panose="020B0706030402020204" pitchFamily="34" charset="0"/>
              </a:defRPr>
            </a:lvl3pPr>
            <a:lvl4pPr marL="771525" indent="0">
              <a:buNone/>
              <a:defRPr sz="2100">
                <a:latin typeface="Franklin Gothic Demi Cond" panose="020B0706030402020204" pitchFamily="34" charset="0"/>
              </a:defRPr>
            </a:lvl4pPr>
            <a:lvl5pPr marL="1028700" indent="0">
              <a:buNone/>
              <a:defRPr sz="21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userDrawn="1">
            <p:ph type="body" sz="quarter" idx="11" hasCustomPrompt="1"/>
          </p:nvPr>
        </p:nvSpPr>
        <p:spPr>
          <a:xfrm>
            <a:off x="625472" y="4757633"/>
            <a:ext cx="5774267" cy="948752"/>
          </a:xfrm>
        </p:spPr>
        <p:txBody>
          <a:bodyPr anchor="ctr">
            <a:noAutofit/>
          </a:bodyPr>
          <a:lstStyle>
            <a:lvl1pPr marL="0" indent="0">
              <a:lnSpc>
                <a:spcPct val="100000"/>
              </a:lnSpc>
              <a:spcBef>
                <a:spcPts val="0"/>
              </a:spcBef>
              <a:buNone/>
              <a:defRPr sz="18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userDrawn="1">
            <p:ph type="body" sz="quarter" idx="12" hasCustomPrompt="1"/>
          </p:nvPr>
        </p:nvSpPr>
        <p:spPr>
          <a:xfrm>
            <a:off x="625472" y="5706385"/>
            <a:ext cx="5774267" cy="488226"/>
          </a:xfrm>
        </p:spPr>
        <p:txBody>
          <a:bodyPr anchor="ctr">
            <a:noAutofit/>
          </a:bodyPr>
          <a:lstStyle>
            <a:lvl1pPr marL="0" indent="0">
              <a:buNone/>
              <a:defRPr sz="15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4" name="TextBox 3"/>
          <p:cNvSpPr txBox="1"/>
          <p:nvPr userDrawn="1"/>
        </p:nvSpPr>
        <p:spPr>
          <a:xfrm>
            <a:off x="625472" y="490279"/>
            <a:ext cx="5837764" cy="300082"/>
          </a:xfrm>
          <a:prstGeom prst="rect">
            <a:avLst/>
          </a:prstGeom>
          <a:noFill/>
        </p:spPr>
        <p:txBody>
          <a:bodyPr wrap="square" rtlCol="0">
            <a:spAutoFit/>
          </a:bodyPr>
          <a:lstStyle/>
          <a:p>
            <a:pPr lvl="0"/>
            <a:r>
              <a:rPr lang="en-US" sz="1350" b="0" i="0" dirty="0">
                <a:solidFill>
                  <a:schemeClr val="bg1"/>
                </a:solidFill>
                <a:latin typeface="Arial" panose="020B0604020202020204" pitchFamily="34" charset="0"/>
                <a:ea typeface="Gotham Book" charset="0"/>
                <a:cs typeface="Arial" panose="020B0604020202020204" pitchFamily="34" charset="0"/>
              </a:rPr>
              <a:t>NC DEPARTMENT OF HEALTH AND HUMAN SERVICES</a:t>
            </a:r>
          </a:p>
        </p:txBody>
      </p:sp>
      <p:pic>
        <p:nvPicPr>
          <p:cNvPr id="2" name="Picture 1">
            <a:extLst>
              <a:ext uri="{FF2B5EF4-FFF2-40B4-BE49-F238E27FC236}">
                <a16:creationId xmlns:a16="http://schemas.microsoft.com/office/drawing/2014/main" id="{0A312150-D23A-A682-527E-C0DD54FFDE58}"/>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7110311" y="4822613"/>
            <a:ext cx="1901552" cy="1842348"/>
          </a:xfrm>
          <a:prstGeom prst="rect">
            <a:avLst/>
          </a:prstGeom>
        </p:spPr>
      </p:pic>
    </p:spTree>
    <p:extLst>
      <p:ext uri="{BB962C8B-B14F-4D97-AF65-F5344CB8AC3E}">
        <p14:creationId xmlns:p14="http://schemas.microsoft.com/office/powerpoint/2010/main" val="54045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02150" y="1913839"/>
            <a:ext cx="8563554" cy="4142629"/>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02150" y="6155643"/>
            <a:ext cx="8073990"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02150" y="1273757"/>
            <a:ext cx="8563554"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3" name="Picture 2">
            <a:extLst>
              <a:ext uri="{FF2B5EF4-FFF2-40B4-BE49-F238E27FC236}">
                <a16:creationId xmlns:a16="http://schemas.microsoft.com/office/drawing/2014/main" id="{6DF221BC-4C4B-F888-1C4B-FDB6CC66828D}"/>
              </a:ext>
            </a:extLst>
          </p:cNvPr>
          <p:cNvPicPr>
            <a:picLocks noChangeAspect="1"/>
          </p:cNvPicPr>
          <p:nvPr userDrawn="1"/>
        </p:nvPicPr>
        <p:blipFill rotWithShape="1">
          <a:blip r:embed="rId2"/>
          <a:srcRect t="26307"/>
          <a:stretch/>
        </p:blipFill>
        <p:spPr>
          <a:xfrm>
            <a:off x="0" y="0"/>
            <a:ext cx="9144000" cy="1119096"/>
          </a:xfrm>
          <a:prstGeom prst="rect">
            <a:avLst/>
          </a:prstGeom>
        </p:spPr>
      </p:pic>
      <p:sp>
        <p:nvSpPr>
          <p:cNvPr id="2" name="Text Placeholder 8">
            <a:extLst>
              <a:ext uri="{FF2B5EF4-FFF2-40B4-BE49-F238E27FC236}">
                <a16:creationId xmlns:a16="http://schemas.microsoft.com/office/drawing/2014/main" id="{79F43FCD-9DC9-3ECD-C557-3532E06B8DC6}"/>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Motor Vehicle Traffic Injuries in NC, 2024</a:t>
            </a:r>
          </a:p>
        </p:txBody>
      </p:sp>
    </p:spTree>
    <p:extLst>
      <p:ext uri="{BB962C8B-B14F-4D97-AF65-F5344CB8AC3E}">
        <p14:creationId xmlns:p14="http://schemas.microsoft.com/office/powerpoint/2010/main" val="2555882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1327868"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1327869"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1327869"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0" y="0"/>
            <a:ext cx="1223320" cy="6858000"/>
          </a:xfrm>
          <a:prstGeom prst="rect">
            <a:avLst/>
          </a:prstGeom>
        </p:spPr>
      </p:pic>
      <p:sp>
        <p:nvSpPr>
          <p:cNvPr id="2" name="Text Placeholder 8">
            <a:extLst>
              <a:ext uri="{FF2B5EF4-FFF2-40B4-BE49-F238E27FC236}">
                <a16:creationId xmlns:a16="http://schemas.microsoft.com/office/drawing/2014/main" id="{E1DEDAB2-C669-59D0-B536-55A705B1C32D}"/>
              </a:ext>
            </a:extLst>
          </p:cNvPr>
          <p:cNvSpPr txBox="1">
            <a:spLocks/>
          </p:cNvSpPr>
          <p:nvPr userDrawn="1"/>
        </p:nvSpPr>
        <p:spPr>
          <a:xfrm>
            <a:off x="1327868"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Motor Vehicle Traffic Injuries in NC, 2024</a:t>
            </a:r>
          </a:p>
        </p:txBody>
      </p:sp>
    </p:spTree>
    <p:extLst>
      <p:ext uri="{BB962C8B-B14F-4D97-AF65-F5344CB8AC3E}">
        <p14:creationId xmlns:p14="http://schemas.microsoft.com/office/powerpoint/2010/main" val="34226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4960917" y="1097280"/>
            <a:ext cx="3904787"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4753223" y="6155643"/>
            <a:ext cx="3681557"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4960918" y="457200"/>
            <a:ext cx="3904787"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3464626" y="0"/>
            <a:ext cx="1223320" cy="6858000"/>
          </a:xfrm>
          <a:prstGeom prst="rect">
            <a:avLst/>
          </a:prstGeom>
        </p:spPr>
      </p:pic>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0" y="0"/>
            <a:ext cx="3464626" cy="6858000"/>
          </a:xfrm>
          <a:prstGeom prst="rect">
            <a:avLst/>
          </a:prstGeom>
        </p:spPr>
      </p:pic>
      <p:sp>
        <p:nvSpPr>
          <p:cNvPr id="3" name="Text Placeholder 3">
            <a:extLst>
              <a:ext uri="{FF2B5EF4-FFF2-40B4-BE49-F238E27FC236}">
                <a16:creationId xmlns:a16="http://schemas.microsoft.com/office/drawing/2014/main" id="{6C72F141-0BC1-B771-D9EC-0F58A0971F0A}"/>
              </a:ext>
            </a:extLst>
          </p:cNvPr>
          <p:cNvSpPr>
            <a:spLocks noGrp="1"/>
          </p:cNvSpPr>
          <p:nvPr>
            <p:ph type="body" sz="quarter" idx="15" hasCustomPrompt="1"/>
          </p:nvPr>
        </p:nvSpPr>
        <p:spPr>
          <a:xfrm>
            <a:off x="320634" y="1097280"/>
            <a:ext cx="3464628"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10" name="Text Placeholder 9">
            <a:extLst>
              <a:ext uri="{FF2B5EF4-FFF2-40B4-BE49-F238E27FC236}">
                <a16:creationId xmlns:a16="http://schemas.microsoft.com/office/drawing/2014/main" id="{05B43131-B470-DCC0-7691-B817E8C45E71}"/>
              </a:ext>
            </a:extLst>
          </p:cNvPr>
          <p:cNvSpPr>
            <a:spLocks noGrp="1"/>
          </p:cNvSpPr>
          <p:nvPr>
            <p:ph type="body" sz="quarter" idx="16" hasCustomPrompt="1"/>
          </p:nvPr>
        </p:nvSpPr>
        <p:spPr>
          <a:xfrm>
            <a:off x="320675" y="457200"/>
            <a:ext cx="3463925" cy="549275"/>
          </a:xfrm>
        </p:spPr>
        <p:txBody>
          <a:bodyPr/>
          <a:lstStyle>
            <a:lvl1pPr marL="0" indent="0">
              <a:buNone/>
              <a:defRPr>
                <a:solidFill>
                  <a:schemeClr val="bg1"/>
                </a:solidFill>
              </a:defRPr>
            </a:lvl1pPr>
          </a:lstStyle>
          <a:p>
            <a:r>
              <a:rPr lang="en-US" sz="2000" dirty="0"/>
              <a:t>Click to add text</a:t>
            </a:r>
          </a:p>
        </p:txBody>
      </p:sp>
      <p:sp>
        <p:nvSpPr>
          <p:cNvPr id="7" name="Text Placeholder 8">
            <a:extLst>
              <a:ext uri="{FF2B5EF4-FFF2-40B4-BE49-F238E27FC236}">
                <a16:creationId xmlns:a16="http://schemas.microsoft.com/office/drawing/2014/main" id="{BE3D3590-51D3-F69F-8AEF-3095644D13E7}"/>
              </a:ext>
            </a:extLst>
          </p:cNvPr>
          <p:cNvSpPr txBox="1">
            <a:spLocks/>
          </p:cNvSpPr>
          <p:nvPr userDrawn="1"/>
        </p:nvSpPr>
        <p:spPr>
          <a:xfrm>
            <a:off x="4753223" y="6603332"/>
            <a:ext cx="3534637"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2704859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3">
            <a:extLst>
              <a:ext uri="{FF2B5EF4-FFF2-40B4-BE49-F238E27FC236}">
                <a16:creationId xmlns:a16="http://schemas.microsoft.com/office/drawing/2014/main" id="{EB6DBAB4-676D-52D0-B288-5A4126010F42}"/>
              </a:ext>
            </a:extLst>
          </p:cNvPr>
          <p:cNvSpPr>
            <a:spLocks noGrp="1"/>
          </p:cNvSpPr>
          <p:nvPr>
            <p:ph type="body" sz="quarter" idx="15" hasCustomPrompt="1"/>
          </p:nvPr>
        </p:nvSpPr>
        <p:spPr>
          <a:xfrm>
            <a:off x="3867151" y="1097280"/>
            <a:ext cx="4998554"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9" name="Text Placeholder 8">
            <a:extLst>
              <a:ext uri="{FF2B5EF4-FFF2-40B4-BE49-F238E27FC236}">
                <a16:creationId xmlns:a16="http://schemas.microsoft.com/office/drawing/2014/main" id="{09F63C85-42E5-E3EC-9C26-982E8B3D1BE1}"/>
              </a:ext>
            </a:extLst>
          </p:cNvPr>
          <p:cNvSpPr>
            <a:spLocks noGrp="1"/>
          </p:cNvSpPr>
          <p:nvPr>
            <p:ph type="body" sz="quarter" idx="16" hasCustomPrompt="1"/>
          </p:nvPr>
        </p:nvSpPr>
        <p:spPr>
          <a:xfrm>
            <a:off x="3867150" y="337503"/>
            <a:ext cx="4999038" cy="668337"/>
          </a:xfrm>
        </p:spPr>
        <p:txBody>
          <a:bodyPr/>
          <a:lstStyle>
            <a:lvl1pPr marL="0" indent="0">
              <a:buNone/>
              <a:defRPr sz="2400">
                <a:solidFill>
                  <a:srgbClr val="5C93D5"/>
                </a:solidFill>
              </a:defRPr>
            </a:lvl1pPr>
          </a:lstStyle>
          <a:p>
            <a:r>
              <a:rPr lang="en-US" dirty="0"/>
              <a:t>Click to add title</a:t>
            </a:r>
          </a:p>
        </p:txBody>
      </p:sp>
      <p:sp>
        <p:nvSpPr>
          <p:cNvPr id="5" name="Text Placeholder 8">
            <a:extLst>
              <a:ext uri="{FF2B5EF4-FFF2-40B4-BE49-F238E27FC236}">
                <a16:creationId xmlns:a16="http://schemas.microsoft.com/office/drawing/2014/main" id="{938AF9FF-BDAC-0306-DA91-AB47AE0210B8}"/>
              </a:ext>
            </a:extLst>
          </p:cNvPr>
          <p:cNvSpPr txBox="1">
            <a:spLocks/>
          </p:cNvSpPr>
          <p:nvPr userDrawn="1"/>
        </p:nvSpPr>
        <p:spPr>
          <a:xfrm>
            <a:off x="3867150" y="6603332"/>
            <a:ext cx="442071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2793648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Bullets">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8EFE423-D4C2-6B61-BA63-2EB1983062DB}"/>
              </a:ext>
            </a:extLst>
          </p:cNvPr>
          <p:cNvPicPr>
            <a:picLocks noChangeAspect="1"/>
          </p:cNvPicPr>
          <p:nvPr userDrawn="1"/>
        </p:nvPicPr>
        <p:blipFill rotWithShape="1">
          <a:blip r:embed="rId2"/>
          <a:srcRect l="13568" r="49989"/>
          <a:stretch/>
        </p:blipFill>
        <p:spPr>
          <a:xfrm rot="10800000">
            <a:off x="-1" y="0"/>
            <a:ext cx="3152900" cy="6858000"/>
          </a:xfrm>
          <a:prstGeom prst="rect">
            <a:avLst/>
          </a:prstGeom>
        </p:spPr>
      </p:pic>
      <p:sp>
        <p:nvSpPr>
          <p:cNvPr id="4" name="Text Placeholder 3"/>
          <p:cNvSpPr>
            <a:spLocks noGrp="1"/>
          </p:cNvSpPr>
          <p:nvPr>
            <p:ph type="body" sz="quarter" idx="10" hasCustomPrompt="1"/>
          </p:nvPr>
        </p:nvSpPr>
        <p:spPr>
          <a:xfrm>
            <a:off x="320634" y="1097280"/>
            <a:ext cx="2413661" cy="4937760"/>
          </a:xfrm>
        </p:spPr>
        <p:txBody>
          <a:bodyPr>
            <a:noAutofit/>
          </a:bodyPr>
          <a:lstStyle>
            <a:lvl1pPr marL="171450" indent="-171450">
              <a:lnSpc>
                <a:spcPct val="100000"/>
              </a:lnSpc>
              <a:spcBef>
                <a:spcPts val="900"/>
              </a:spcBef>
              <a:defRPr sz="2100" b="1" i="0">
                <a:solidFill>
                  <a:schemeClr val="bg1"/>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chemeClr val="bg1"/>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chemeClr val="bg1"/>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22" name="Slide Number Placeholder 21"/>
          <p:cNvSpPr>
            <a:spLocks noGrp="1"/>
          </p:cNvSpPr>
          <p:nvPr>
            <p:ph type="sldNum" sz="quarter" idx="14"/>
          </p:nvPr>
        </p:nvSpPr>
        <p:spPr>
          <a:xfrm>
            <a:off x="8305801"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pic>
        <p:nvPicPr>
          <p:cNvPr id="6" name="Picture 5">
            <a:extLst>
              <a:ext uri="{FF2B5EF4-FFF2-40B4-BE49-F238E27FC236}">
                <a16:creationId xmlns:a16="http://schemas.microsoft.com/office/drawing/2014/main" id="{6EF3BE3B-675C-6430-630F-9168279D8447}"/>
              </a:ext>
            </a:extLst>
          </p:cNvPr>
          <p:cNvPicPr>
            <a:picLocks noChangeAspect="1"/>
          </p:cNvPicPr>
          <p:nvPr userDrawn="1"/>
        </p:nvPicPr>
        <p:blipFill rotWithShape="1">
          <a:blip r:embed="rId2"/>
          <a:srcRect l="13568"/>
          <a:stretch/>
        </p:blipFill>
        <p:spPr>
          <a:xfrm>
            <a:off x="2369128" y="0"/>
            <a:ext cx="1223320" cy="6858000"/>
          </a:xfrm>
          <a:prstGeom prst="rect">
            <a:avLst/>
          </a:prstGeom>
        </p:spPr>
      </p:pic>
      <p:sp>
        <p:nvSpPr>
          <p:cNvPr id="23" name="Title 1"/>
          <p:cNvSpPr>
            <a:spLocks noGrp="1"/>
          </p:cNvSpPr>
          <p:nvPr>
            <p:ph type="title" hasCustomPrompt="1"/>
          </p:nvPr>
        </p:nvSpPr>
        <p:spPr>
          <a:xfrm>
            <a:off x="320635" y="457200"/>
            <a:ext cx="2591789" cy="548640"/>
          </a:xfrm>
        </p:spPr>
        <p:txBody>
          <a:bodyPr anchor="t">
            <a:noAutofit/>
          </a:bodyPr>
          <a:lstStyle>
            <a:lvl1pPr algn="l">
              <a:defRPr sz="2400" b="1" i="0" baseline="0">
                <a:solidFill>
                  <a:schemeClr val="bg1"/>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3" name="Text Placeholder 8">
            <a:extLst>
              <a:ext uri="{FF2B5EF4-FFF2-40B4-BE49-F238E27FC236}">
                <a16:creationId xmlns:a16="http://schemas.microsoft.com/office/drawing/2014/main" id="{BB5FD0A9-E4A1-C0DB-07E2-2EF95F25DA2A}"/>
              </a:ext>
            </a:extLst>
          </p:cNvPr>
          <p:cNvSpPr txBox="1">
            <a:spLocks/>
          </p:cNvSpPr>
          <p:nvPr userDrawn="1"/>
        </p:nvSpPr>
        <p:spPr>
          <a:xfrm>
            <a:off x="3901440" y="6603332"/>
            <a:ext cx="4386420"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 Presentation Title | Presentation Date</a:t>
            </a:r>
          </a:p>
        </p:txBody>
      </p:sp>
    </p:spTree>
    <p:extLst>
      <p:ext uri="{BB962C8B-B14F-4D97-AF65-F5344CB8AC3E}">
        <p14:creationId xmlns:p14="http://schemas.microsoft.com/office/powerpoint/2010/main" val="660350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ullet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318052" y="1097280"/>
            <a:ext cx="7537836" cy="4937760"/>
          </a:xfrm>
        </p:spPr>
        <p:txBody>
          <a:bodyPr>
            <a:noAutofit/>
          </a:bodyPr>
          <a:lstStyle>
            <a:lvl1pPr marL="171450" indent="-171450">
              <a:lnSpc>
                <a:spcPct val="100000"/>
              </a:lnSpc>
              <a:spcBef>
                <a:spcPts val="900"/>
              </a:spcBef>
              <a:defRPr sz="2100" b="1" i="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nSpc>
                <a:spcPct val="100000"/>
              </a:lnSpc>
              <a:buFont typeface="Franklin Gothic Medium" panose="020B0603020102020204" pitchFamily="34" charset="0"/>
              <a:buChar char="−"/>
              <a:defRPr sz="1800" b="1" i="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729854" indent="-171450">
              <a:lnSpc>
                <a:spcPct val="100000"/>
              </a:lnSpc>
              <a:defRPr sz="1500" b="1" i="0">
                <a:solidFill>
                  <a:srgbClr val="003B70"/>
                </a:solidFill>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318053" y="6155643"/>
            <a:ext cx="7106911" cy="330200"/>
          </a:xfrm>
        </p:spPr>
        <p:txBody>
          <a:bodyPr anchor="b">
            <a:noAutofit/>
          </a:bodyPr>
          <a:lstStyle>
            <a:lvl1pPr marL="0" indent="0">
              <a:lnSpc>
                <a:spcPct val="100000"/>
              </a:lnSpc>
              <a:spcBef>
                <a:spcPts val="0"/>
              </a:spcBef>
              <a:buNone/>
              <a:defRPr sz="900" b="0" i="1" baseline="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22" name="Slide Number Placeholder 21"/>
          <p:cNvSpPr>
            <a:spLocks noGrp="1"/>
          </p:cNvSpPr>
          <p:nvPr>
            <p:ph type="sldNum" sz="quarter" idx="14"/>
          </p:nvPr>
        </p:nvSpPr>
        <p:spPr>
          <a:xfrm>
            <a:off x="7295985" y="6603788"/>
            <a:ext cx="564098" cy="284692"/>
          </a:xfrm>
          <a:prstGeom prst="rect">
            <a:avLst/>
          </a:prstGeom>
        </p:spPr>
        <p:txBody>
          <a:bodyPr/>
          <a:lstStyle>
            <a:lvl1pPr algn="r">
              <a:defRPr sz="675" b="1" i="0">
                <a:solidFill>
                  <a:srgbClr val="003B70"/>
                </a:solidFill>
                <a:latin typeface="Arial" panose="020B0604020202020204" pitchFamily="34" charset="0"/>
                <a:ea typeface="Arial" panose="020B0604020202020204" pitchFamily="34" charset="0"/>
                <a:cs typeface="Arial" panose="020B0604020202020204" pitchFamily="34" charset="0"/>
              </a:defRPr>
            </a:lvl1pPr>
          </a:lstStyle>
          <a:p>
            <a:fld id="{11F27F3A-B3E9-41ED-AF8F-A365F10BB65F}" type="slidenum">
              <a:rPr lang="en-US" smtClean="0"/>
              <a:pPr/>
              <a:t>‹#›</a:t>
            </a:fld>
            <a:endParaRPr lang="en-US" dirty="0"/>
          </a:p>
        </p:txBody>
      </p:sp>
      <p:sp>
        <p:nvSpPr>
          <p:cNvPr id="23" name="Title 1"/>
          <p:cNvSpPr>
            <a:spLocks noGrp="1"/>
          </p:cNvSpPr>
          <p:nvPr>
            <p:ph type="title" hasCustomPrompt="1"/>
          </p:nvPr>
        </p:nvSpPr>
        <p:spPr>
          <a:xfrm>
            <a:off x="318053" y="457200"/>
            <a:ext cx="7537836" cy="548640"/>
          </a:xfrm>
        </p:spPr>
        <p:txBody>
          <a:bodyPr anchor="t">
            <a:noAutofit/>
          </a:bodyPr>
          <a:lstStyle>
            <a:lvl1pPr algn="l">
              <a:defRPr sz="2400" b="1" i="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pic>
        <p:nvPicPr>
          <p:cNvPr id="6" name="Picture 5">
            <a:extLst>
              <a:ext uri="{FF2B5EF4-FFF2-40B4-BE49-F238E27FC236}">
                <a16:creationId xmlns:a16="http://schemas.microsoft.com/office/drawing/2014/main" id="{1D8452E2-608E-7385-0B1A-59C76320C329}"/>
              </a:ext>
            </a:extLst>
          </p:cNvPr>
          <p:cNvPicPr>
            <a:picLocks noChangeAspect="1"/>
          </p:cNvPicPr>
          <p:nvPr userDrawn="1"/>
        </p:nvPicPr>
        <p:blipFill rotWithShape="1">
          <a:blip r:embed="rId2"/>
          <a:srcRect l="13568"/>
          <a:stretch/>
        </p:blipFill>
        <p:spPr>
          <a:xfrm flipH="1">
            <a:off x="7920681" y="0"/>
            <a:ext cx="1223320" cy="6858000"/>
          </a:xfrm>
          <a:prstGeom prst="rect">
            <a:avLst/>
          </a:prstGeom>
        </p:spPr>
      </p:pic>
      <p:sp>
        <p:nvSpPr>
          <p:cNvPr id="2" name="Text Placeholder 8">
            <a:extLst>
              <a:ext uri="{FF2B5EF4-FFF2-40B4-BE49-F238E27FC236}">
                <a16:creationId xmlns:a16="http://schemas.microsoft.com/office/drawing/2014/main" id="{E492FC96-79E6-D669-44E2-090C072906B1}"/>
              </a:ext>
            </a:extLst>
          </p:cNvPr>
          <p:cNvSpPr txBox="1">
            <a:spLocks/>
          </p:cNvSpPr>
          <p:nvPr userDrawn="1"/>
        </p:nvSpPr>
        <p:spPr>
          <a:xfrm>
            <a:off x="293209"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b="1" i="0" dirty="0">
                <a:latin typeface="Arial" panose="020B0604020202020204" pitchFamily="34" charset="0"/>
                <a:cs typeface="Arial" panose="020B0604020202020204" pitchFamily="34" charset="0"/>
              </a:rPr>
              <a:t>NCDHHS, Division of Public Health | Unintentional Motor Vehicle Traffic Injuries in NC, 2024</a:t>
            </a:r>
          </a:p>
        </p:txBody>
      </p:sp>
    </p:spTree>
    <p:extLst>
      <p:ext uri="{BB962C8B-B14F-4D97-AF65-F5344CB8AC3E}">
        <p14:creationId xmlns:p14="http://schemas.microsoft.com/office/powerpoint/2010/main" val="424586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9572" y="365128"/>
            <a:ext cx="78867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99572" y="1825625"/>
            <a:ext cx="7886700" cy="435133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75751832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Lst>
  <p:hf hdr="0" dt="0"/>
  <p:txStyles>
    <p:title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p:titleStyle>
    <p:bodyStyle>
      <a:lvl1pPr marL="171450" indent="-171450" algn="l" defTabSz="514350" rtl="0" eaLnBrk="1" latinLnBrk="0" hangingPunct="1">
        <a:lnSpc>
          <a:spcPct val="90000"/>
        </a:lnSpc>
        <a:spcBef>
          <a:spcPts val="563"/>
        </a:spcBef>
        <a:buFont typeface="Arial" panose="020B0604020202020204" pitchFamily="34" charset="0"/>
        <a:buChar char="•"/>
        <a:defRPr sz="2100" b="1" i="0" kern="120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hyperlink" Target="https://injuryfreenc.dph.ncdhhs.gov/DataSurveillanc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hyperlink" Target="https://ncvisionzero.org/data-analytics/visualizations/" TargetMode="External"/><Relationship Id="rId2" Type="http://schemas.openxmlformats.org/officeDocument/2006/relationships/hyperlink" Target="https://injuryfreenc.dph.ncdhhs.gov/DataSurveillance/MVCData.htm" TargetMode="External"/><Relationship Id="rId1" Type="http://schemas.openxmlformats.org/officeDocument/2006/relationships/slideLayout" Target="../slideLayouts/slideLayout4.xml"/><Relationship Id="rId5" Type="http://schemas.openxmlformats.org/officeDocument/2006/relationships/hyperlink" Target="https://wisqars.cdc.gov/" TargetMode="External"/><Relationship Id="rId4" Type="http://schemas.openxmlformats.org/officeDocument/2006/relationships/hyperlink" Target="https://schs.dph.ncdhhs.gov/interactive/query/"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s://outlook.office365.com/owa/calendar/IVPBDataSupport@ncconnect.onmicrosoft.com/bookings/" TargetMode="External"/><Relationship Id="rId2" Type="http://schemas.openxmlformats.org/officeDocument/2006/relationships/hyperlink" Target="https://injuryfreenc.dph.ncdhhs.gov/DataSurveillance/DataRequestPolicy.htm" TargetMode="Externa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3" Type="http://schemas.openxmlformats.org/officeDocument/2006/relationships/hyperlink" Target="https://www.dph.ncdhhs.gov/programs/chronic-disease-and-injury/injury-and-violence-prevention-branch" TargetMode="External"/><Relationship Id="rId2" Type="http://schemas.openxmlformats.org/officeDocument/2006/relationships/hyperlink" Target="mailto:InjuryData@dhhs.nc.gov"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injuryfreenc.dph.ncdhhs.gov/DataSurveillance/MVCData.htm" TargetMode="External"/><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hyperlink" Target="https://injuryfreenc.dph.ncdhhs.gov/DataSurveillance/DataRequestPolicy.htm" TargetMode="Externa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5.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743200" y="2051009"/>
            <a:ext cx="5774267" cy="2020824"/>
          </a:xfrm>
        </p:spPr>
        <p:txBody>
          <a:bodyPr/>
          <a:lstStyle/>
          <a:p>
            <a:r>
              <a:rPr lang="en-US" sz="3600" dirty="0"/>
              <a:t>Unintentional Motor Vehicle Traffic Injuries in North Carolina</a:t>
            </a:r>
          </a:p>
          <a:p>
            <a:r>
              <a:rPr lang="en-US" b="0" dirty="0"/>
              <a:t>2024</a:t>
            </a:r>
          </a:p>
        </p:txBody>
      </p:sp>
      <p:sp>
        <p:nvSpPr>
          <p:cNvPr id="9" name="Text Placeholder 8"/>
          <p:cNvSpPr>
            <a:spLocks noGrp="1"/>
          </p:cNvSpPr>
          <p:nvPr>
            <p:ph type="body" sz="quarter" idx="11"/>
          </p:nvPr>
        </p:nvSpPr>
        <p:spPr>
          <a:xfrm>
            <a:off x="2743200" y="4071833"/>
            <a:ext cx="5774267" cy="948752"/>
          </a:xfrm>
        </p:spPr>
        <p:txBody>
          <a:bodyPr anchor="ctr"/>
          <a:lstStyle/>
          <a:p>
            <a:r>
              <a:rPr lang="en-US" dirty="0"/>
              <a:t>Division of Public Health</a:t>
            </a:r>
          </a:p>
        </p:txBody>
      </p:sp>
      <p:sp>
        <p:nvSpPr>
          <p:cNvPr id="10" name="Text Placeholder 9"/>
          <p:cNvSpPr>
            <a:spLocks noGrp="1"/>
          </p:cNvSpPr>
          <p:nvPr>
            <p:ph type="body" sz="quarter" idx="12"/>
          </p:nvPr>
        </p:nvSpPr>
        <p:spPr>
          <a:xfrm>
            <a:off x="2743200" y="5020585"/>
            <a:ext cx="5774267" cy="488226"/>
          </a:xfrm>
        </p:spPr>
        <p:txBody>
          <a:bodyPr anchor="ctr"/>
          <a:lstStyle/>
          <a:p>
            <a:r>
              <a:rPr lang="en-US" dirty="0"/>
              <a:t>Data Updated March 6, 2026</a:t>
            </a:r>
          </a:p>
        </p:txBody>
      </p:sp>
    </p:spTree>
    <p:extLst>
      <p:ext uri="{BB962C8B-B14F-4D97-AF65-F5344CB8AC3E}">
        <p14:creationId xmlns:p14="http://schemas.microsoft.com/office/powerpoint/2010/main" val="24656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10</a:t>
            </a:fld>
            <a:endParaRPr lang="en-US" b="0" dirty="0"/>
          </a:p>
        </p:txBody>
      </p:sp>
      <p:sp>
        <p:nvSpPr>
          <p:cNvPr id="2" name="Title 1"/>
          <p:cNvSpPr>
            <a:spLocks noGrp="1"/>
          </p:cNvSpPr>
          <p:nvPr>
            <p:ph type="title"/>
          </p:nvPr>
        </p:nvSpPr>
        <p:spPr>
          <a:xfrm>
            <a:off x="274320" y="1143000"/>
            <a:ext cx="8563554" cy="958220"/>
          </a:xfrm>
        </p:spPr>
        <p:txBody>
          <a:bodyPr/>
          <a:lstStyle/>
          <a:p>
            <a:r>
              <a:rPr lang="en-US" sz="3200" dirty="0"/>
              <a:t>Unintentional MVT deaths have continued to increase from 2015 to 2024</a:t>
            </a:r>
          </a:p>
        </p:txBody>
      </p:sp>
      <p:sp>
        <p:nvSpPr>
          <p:cNvPr id="11" name="Arrow: Up 10">
            <a:extLst>
              <a:ext uri="{FF2B5EF4-FFF2-40B4-BE49-F238E27FC236}">
                <a16:creationId xmlns:a16="http://schemas.microsoft.com/office/drawing/2014/main" id="{8999E04A-541D-7D0B-1D46-A86C06CC4936}"/>
              </a:ext>
              <a:ext uri="{C183D7F6-B498-43B3-948B-1728B52AA6E4}">
                <adec:decorative xmlns:adec="http://schemas.microsoft.com/office/drawing/2017/decorative" val="1"/>
              </a:ext>
            </a:extLst>
          </p:cNvPr>
          <p:cNvSpPr/>
          <p:nvPr/>
        </p:nvSpPr>
        <p:spPr>
          <a:xfrm>
            <a:off x="6972616" y="3570956"/>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39CD149C-3D64-EA85-915F-20D556D732B2}"/>
              </a:ext>
            </a:extLst>
          </p:cNvPr>
          <p:cNvSpPr txBox="1"/>
          <p:nvPr/>
        </p:nvSpPr>
        <p:spPr>
          <a:xfrm>
            <a:off x="6909704" y="3860061"/>
            <a:ext cx="1360264" cy="984885"/>
          </a:xfrm>
          <a:prstGeom prst="rect">
            <a:avLst/>
          </a:prstGeom>
          <a:noFill/>
        </p:spPr>
        <p:txBody>
          <a:bodyPr wrap="square" rtlCol="0">
            <a:spAutoFit/>
          </a:bodyPr>
          <a:lstStyle/>
          <a:p>
            <a:pPr marL="0" marR="0" lvl="0" indent="0" algn="ctr" defTabSz="514350" rtl="0" eaLnBrk="1" fontAlgn="ctr"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srgbClr val="17375E"/>
                </a:solidFill>
                <a:effectLst/>
                <a:uLnTx/>
                <a:uFillTx/>
                <a:latin typeface="Arial" panose="020B0604020202020204" pitchFamily="34" charset="0"/>
                <a:ea typeface="+mn-ea"/>
                <a:cs typeface="+mn-cs"/>
              </a:rPr>
              <a:t>19%</a:t>
            </a:r>
          </a:p>
          <a:p>
            <a:pPr marL="0" marR="0" lvl="0" indent="0" algn="ctr" defTabSz="514350" rtl="0" eaLnBrk="1" fontAlgn="ctr" latinLnBrk="0" hangingPunct="1">
              <a:lnSpc>
                <a:spcPct val="100000"/>
              </a:lnSpc>
              <a:spcBef>
                <a:spcPts val="0"/>
              </a:spcBef>
              <a:spcAft>
                <a:spcPts val="0"/>
              </a:spcAft>
              <a:buClrTx/>
              <a:buSzTx/>
              <a:buFontTx/>
              <a:buNone/>
              <a:tabLst/>
              <a:defRPr/>
            </a:pPr>
            <a:r>
              <a:rPr lang="en-US" sz="2200" b="1" dirty="0">
                <a:solidFill>
                  <a:srgbClr val="17375E"/>
                </a:solidFill>
                <a:latin typeface="Arial" panose="020B0604020202020204" pitchFamily="34" charset="0"/>
              </a:rPr>
              <a:t>increase</a:t>
            </a:r>
            <a:endParaRPr kumimoji="0" lang="en-US" sz="2200" b="1" i="0" u="none" strike="noStrike" kern="1200" cap="none" spc="0" normalizeH="0" baseline="0" noProof="0" dirty="0">
              <a:ln>
                <a:noFill/>
              </a:ln>
              <a:solidFill>
                <a:srgbClr val="17375E"/>
              </a:solidFill>
              <a:effectLst/>
              <a:uLnTx/>
              <a:uFillTx/>
              <a:latin typeface="Arial" panose="020B0604020202020204" pitchFamily="34" charset="0"/>
              <a:ea typeface="+mn-ea"/>
              <a:cs typeface="+mn-cs"/>
            </a:endParaRPr>
          </a:p>
        </p:txBody>
      </p:sp>
      <p:graphicFrame>
        <p:nvGraphicFramePr>
          <p:cNvPr id="3" name="Chart 2" descr="Number of unintentional MVT deaths from 2015-2024">
            <a:extLst>
              <a:ext uri="{FF2B5EF4-FFF2-40B4-BE49-F238E27FC236}">
                <a16:creationId xmlns:a16="http://schemas.microsoft.com/office/drawing/2014/main" id="{00000000-0008-0000-0300-000002000000}"/>
              </a:ext>
            </a:extLst>
          </p:cNvPr>
          <p:cNvGraphicFramePr>
            <a:graphicFrameLocks/>
          </p:cNvGraphicFramePr>
          <p:nvPr>
            <p:extLst>
              <p:ext uri="{D42A27DB-BD31-4B8C-83A1-F6EECF244321}">
                <p14:modId xmlns:p14="http://schemas.microsoft.com/office/powerpoint/2010/main" val="2152580662"/>
              </p:ext>
            </p:extLst>
          </p:nvPr>
        </p:nvGraphicFramePr>
        <p:xfrm>
          <a:off x="515840" y="2082299"/>
          <a:ext cx="7773829" cy="403764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119947"/>
            <a:ext cx="8073990" cy="473891"/>
          </a:xfrm>
        </p:spPr>
        <p:txBody>
          <a:bodyPr/>
          <a:lstStyle/>
          <a:p>
            <a:r>
              <a:rPr lang="en-US" i="0" dirty="0"/>
              <a:t>Limited to NC Residents, 2024		</a:t>
            </a:r>
          </a:p>
          <a:p>
            <a:r>
              <a:rPr lang="en-US" b="1" i="0" dirty="0"/>
              <a:t>Source: NC State Center for Health Statistics, Vital Statistics-Deaths (2024)	</a:t>
            </a:r>
            <a:r>
              <a:rPr lang="en-US" i="0" dirty="0"/>
              <a:t>	</a:t>
            </a:r>
          </a:p>
          <a:p>
            <a:r>
              <a:rPr lang="en-US" i="0" dirty="0"/>
              <a:t>Analysis by Injury Epidemiology and Surveillance Unit</a:t>
            </a:r>
          </a:p>
        </p:txBody>
      </p:sp>
    </p:spTree>
    <p:extLst>
      <p:ext uri="{BB962C8B-B14F-4D97-AF65-F5344CB8AC3E}">
        <p14:creationId xmlns:p14="http://schemas.microsoft.com/office/powerpoint/2010/main" val="35338859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11</a:t>
            </a:fld>
            <a:endParaRPr lang="en-US" b="0" dirty="0"/>
          </a:p>
        </p:txBody>
      </p:sp>
      <p:sp>
        <p:nvSpPr>
          <p:cNvPr id="2" name="Title 1"/>
          <p:cNvSpPr>
            <a:spLocks noGrp="1"/>
          </p:cNvSpPr>
          <p:nvPr>
            <p:ph type="title"/>
          </p:nvPr>
        </p:nvSpPr>
        <p:spPr>
          <a:xfrm>
            <a:off x="274320" y="1143000"/>
            <a:ext cx="8563554" cy="865606"/>
          </a:xfrm>
        </p:spPr>
        <p:txBody>
          <a:bodyPr/>
          <a:lstStyle/>
          <a:p>
            <a:r>
              <a:rPr lang="en-US" sz="2800" dirty="0"/>
              <a:t>Rates of unintentional MVT deaths were highest among men and non-Hispanic American Indians</a:t>
            </a:r>
          </a:p>
        </p:txBody>
      </p:sp>
      <p:sp>
        <p:nvSpPr>
          <p:cNvPr id="4" name="TextBox 3">
            <a:extLst>
              <a:ext uri="{FF2B5EF4-FFF2-40B4-BE49-F238E27FC236}">
                <a16:creationId xmlns:a16="http://schemas.microsoft.com/office/drawing/2014/main" id="{16F114C1-582E-8859-F2C5-455A05BAF960}"/>
              </a:ext>
            </a:extLst>
          </p:cNvPr>
          <p:cNvSpPr txBox="1"/>
          <p:nvPr/>
        </p:nvSpPr>
        <p:spPr>
          <a:xfrm>
            <a:off x="274320" y="1942180"/>
            <a:ext cx="6864378"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Deaths by Demographic Group, 2024</a:t>
            </a:r>
          </a:p>
        </p:txBody>
      </p:sp>
      <p:graphicFrame>
        <p:nvGraphicFramePr>
          <p:cNvPr id="3" name="Chart 2" descr="Rate of unintentional MVT deaths by sex and by race/ethnicity, 2024">
            <a:extLst>
              <a:ext uri="{FF2B5EF4-FFF2-40B4-BE49-F238E27FC236}">
                <a16:creationId xmlns:a16="http://schemas.microsoft.com/office/drawing/2014/main" id="{00000000-0008-0000-0500-000006000000}"/>
              </a:ext>
            </a:extLst>
          </p:cNvPr>
          <p:cNvGraphicFramePr>
            <a:graphicFrameLocks/>
          </p:cNvGraphicFramePr>
          <p:nvPr>
            <p:extLst>
              <p:ext uri="{D42A27DB-BD31-4B8C-83A1-F6EECF244321}">
                <p14:modId xmlns:p14="http://schemas.microsoft.com/office/powerpoint/2010/main" val="1009005376"/>
              </p:ext>
            </p:extLst>
          </p:nvPr>
        </p:nvGraphicFramePr>
        <p:xfrm>
          <a:off x="365760" y="2183530"/>
          <a:ext cx="8729246" cy="396188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035040"/>
            <a:ext cx="8073990" cy="656203"/>
          </a:xfrm>
        </p:spPr>
        <p:txBody>
          <a:bodyPr/>
          <a:lstStyle/>
          <a:p>
            <a:r>
              <a:rPr lang="en-US" i="0" dirty="0"/>
              <a:t>Limited to NC residents, 2024, N=1,747; NH-non-Hispanic; Rate not calculated for Other, NH</a:t>
            </a:r>
          </a:p>
          <a:p>
            <a:r>
              <a:rPr lang="en-US" i="0" dirty="0"/>
              <a:t>Race/ethnicity was unknown for 6 (&lt;0.1%) injury deaths.</a:t>
            </a:r>
          </a:p>
          <a:p>
            <a:r>
              <a:rPr lang="en-US" b="1" i="0" dirty="0"/>
              <a:t>Source: NC State Center for Health Statistics, Vital Statistics-Deaths (2024)</a:t>
            </a:r>
          </a:p>
          <a:p>
            <a:r>
              <a:rPr lang="en-US" i="0" dirty="0"/>
              <a:t>Analysis by Injury Epidemiology and Surveillance Unit</a:t>
            </a:r>
          </a:p>
        </p:txBody>
      </p:sp>
    </p:spTree>
    <p:extLst>
      <p:ext uri="{BB962C8B-B14F-4D97-AF65-F5344CB8AC3E}">
        <p14:creationId xmlns:p14="http://schemas.microsoft.com/office/powerpoint/2010/main" val="4001160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12</a:t>
            </a:fld>
            <a:endParaRPr lang="en-US" b="0" dirty="0"/>
          </a:p>
        </p:txBody>
      </p:sp>
      <p:sp>
        <p:nvSpPr>
          <p:cNvPr id="2" name="Title 1"/>
          <p:cNvSpPr>
            <a:spLocks noGrp="1"/>
          </p:cNvSpPr>
          <p:nvPr>
            <p:ph type="title"/>
          </p:nvPr>
        </p:nvSpPr>
        <p:spPr>
          <a:xfrm>
            <a:off x="274320" y="1143000"/>
            <a:ext cx="8563554" cy="979714"/>
          </a:xfrm>
        </p:spPr>
        <p:txBody>
          <a:bodyPr/>
          <a:lstStyle/>
          <a:p>
            <a:r>
              <a:rPr lang="en-US" sz="3200" dirty="0"/>
              <a:t>Unintentional MVT death rates are highest among those ages 85 and older</a:t>
            </a:r>
          </a:p>
        </p:txBody>
      </p:sp>
      <p:sp>
        <p:nvSpPr>
          <p:cNvPr id="4" name="TextBox 3">
            <a:extLst>
              <a:ext uri="{FF2B5EF4-FFF2-40B4-BE49-F238E27FC236}">
                <a16:creationId xmlns:a16="http://schemas.microsoft.com/office/drawing/2014/main" id="{C48BDA7F-7A3E-8ADF-02B4-2A0451D5A63C}"/>
              </a:ext>
            </a:extLst>
          </p:cNvPr>
          <p:cNvSpPr txBox="1"/>
          <p:nvPr/>
        </p:nvSpPr>
        <p:spPr>
          <a:xfrm>
            <a:off x="274320" y="2073955"/>
            <a:ext cx="6864378"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Deaths by Age Group, 2024</a:t>
            </a:r>
          </a:p>
        </p:txBody>
      </p:sp>
      <p:graphicFrame>
        <p:nvGraphicFramePr>
          <p:cNvPr id="5" name="Chart 4" descr="Rate of unintentional MVT deaths by age group, 2024">
            <a:extLst>
              <a:ext uri="{FF2B5EF4-FFF2-40B4-BE49-F238E27FC236}">
                <a16:creationId xmlns:a16="http://schemas.microsoft.com/office/drawing/2014/main" id="{00000000-0008-0000-0500-000003000000}"/>
              </a:ext>
            </a:extLst>
          </p:cNvPr>
          <p:cNvGraphicFramePr>
            <a:graphicFrameLocks/>
          </p:cNvGraphicFramePr>
          <p:nvPr>
            <p:extLst>
              <p:ext uri="{D42A27DB-BD31-4B8C-83A1-F6EECF244321}">
                <p14:modId xmlns:p14="http://schemas.microsoft.com/office/powerpoint/2010/main" val="1586190938"/>
              </p:ext>
            </p:extLst>
          </p:nvPr>
        </p:nvGraphicFramePr>
        <p:xfrm>
          <a:off x="365760" y="2386169"/>
          <a:ext cx="8336769" cy="36522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146074"/>
            <a:ext cx="8073990" cy="473891"/>
          </a:xfrm>
        </p:spPr>
        <p:txBody>
          <a:bodyPr/>
          <a:lstStyle/>
          <a:p>
            <a:r>
              <a:rPr lang="en-US" i="0" dirty="0"/>
              <a:t>Limited to NC Residents, 2024, N=1,747		</a:t>
            </a:r>
          </a:p>
          <a:p>
            <a:r>
              <a:rPr lang="en-US" b="1" i="0" dirty="0"/>
              <a:t>Source: NC State Center for Health Statistics, Vital Statistics-Deaths (2024)</a:t>
            </a:r>
            <a:r>
              <a:rPr lang="en-US" i="0" dirty="0"/>
              <a:t>		</a:t>
            </a:r>
          </a:p>
          <a:p>
            <a:r>
              <a:rPr lang="en-US" i="0" dirty="0"/>
              <a:t>Analysis by Injury Epidemiology and Surveillance Unit		</a:t>
            </a:r>
          </a:p>
        </p:txBody>
      </p:sp>
    </p:spTree>
    <p:extLst>
      <p:ext uri="{BB962C8B-B14F-4D97-AF65-F5344CB8AC3E}">
        <p14:creationId xmlns:p14="http://schemas.microsoft.com/office/powerpoint/2010/main" val="12085578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13</a:t>
            </a:fld>
            <a:endParaRPr lang="en-US" b="0" dirty="0"/>
          </a:p>
        </p:txBody>
      </p:sp>
      <p:sp>
        <p:nvSpPr>
          <p:cNvPr id="2" name="Title 1"/>
          <p:cNvSpPr>
            <a:spLocks noGrp="1"/>
          </p:cNvSpPr>
          <p:nvPr>
            <p:ph type="title"/>
          </p:nvPr>
        </p:nvSpPr>
        <p:spPr>
          <a:xfrm>
            <a:off x="274320" y="1143000"/>
            <a:ext cx="8563554" cy="992777"/>
          </a:xfrm>
        </p:spPr>
        <p:txBody>
          <a:bodyPr/>
          <a:lstStyle/>
          <a:p>
            <a:r>
              <a:rPr lang="en-US" sz="2700" dirty="0"/>
              <a:t>Most unintentional MVT deaths with a known sub-cause were pedestrians killed in an MVT incident</a:t>
            </a:r>
          </a:p>
        </p:txBody>
      </p:sp>
      <p:sp>
        <p:nvSpPr>
          <p:cNvPr id="5" name="TextBox 4">
            <a:extLst>
              <a:ext uri="{FF2B5EF4-FFF2-40B4-BE49-F238E27FC236}">
                <a16:creationId xmlns:a16="http://schemas.microsoft.com/office/drawing/2014/main" id="{76FF98F8-F1BB-8C17-9B9E-F857B9926DDD}"/>
              </a:ext>
            </a:extLst>
          </p:cNvPr>
          <p:cNvSpPr txBox="1"/>
          <p:nvPr/>
        </p:nvSpPr>
        <p:spPr>
          <a:xfrm>
            <a:off x="274320" y="2000460"/>
            <a:ext cx="6176962" cy="307777"/>
          </a:xfrm>
          <a:prstGeom prst="rect">
            <a:avLst/>
          </a:prstGeom>
          <a:solidFill>
            <a:schemeClr val="bg1"/>
          </a:solidFill>
        </p:spPr>
        <p:txBody>
          <a:bodyPr wrap="square">
            <a:spAutoFit/>
          </a:bodyPr>
          <a:lstStyle/>
          <a:p>
            <a:r>
              <a:rPr lang="en-US" sz="1400" dirty="0">
                <a:latin typeface="Franklin Gothic Demi Cond" panose="020B0706030402020204" pitchFamily="34" charset="0"/>
              </a:rPr>
              <a:t>Percent of MVT Injury Deaths by Known Subcause, 2024</a:t>
            </a:r>
          </a:p>
        </p:txBody>
      </p:sp>
      <p:graphicFrame>
        <p:nvGraphicFramePr>
          <p:cNvPr id="4" name="Chart 3" descr="Percent of MVT injury deaths by known subcause, 2024">
            <a:extLst>
              <a:ext uri="{FF2B5EF4-FFF2-40B4-BE49-F238E27FC236}">
                <a16:creationId xmlns:a16="http://schemas.microsoft.com/office/drawing/2014/main" id="{B9DC85D6-F84F-4B99-A1B8-2C56933537B2}"/>
              </a:ext>
            </a:extLst>
          </p:cNvPr>
          <p:cNvGraphicFramePr>
            <a:graphicFrameLocks/>
          </p:cNvGraphicFramePr>
          <p:nvPr>
            <p:extLst>
              <p:ext uri="{D42A27DB-BD31-4B8C-83A1-F6EECF244321}">
                <p14:modId xmlns:p14="http://schemas.microsoft.com/office/powerpoint/2010/main" val="1625375593"/>
              </p:ext>
            </p:extLst>
          </p:nvPr>
        </p:nvGraphicFramePr>
        <p:xfrm>
          <a:off x="446809" y="2266135"/>
          <a:ext cx="7992941" cy="385628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122422"/>
            <a:ext cx="8073990" cy="504073"/>
          </a:xfrm>
        </p:spPr>
        <p:txBody>
          <a:bodyPr/>
          <a:lstStyle/>
          <a:p>
            <a:r>
              <a:rPr lang="en-US" i="0" dirty="0"/>
              <a:t>Limited to NC Residents, 2024, N=1,747 		</a:t>
            </a:r>
          </a:p>
          <a:p>
            <a:r>
              <a:rPr lang="en-US" b="1" i="0" dirty="0"/>
              <a:t>Source: NC State Center for Health Statistics, Vital Statistics-Deaths (2024)</a:t>
            </a:r>
            <a:r>
              <a:rPr lang="en-US" i="0" dirty="0"/>
              <a:t>		</a:t>
            </a:r>
          </a:p>
          <a:p>
            <a:r>
              <a:rPr lang="en-US" i="0" dirty="0"/>
              <a:t>Analysis by Injury Epidemiology and Surveillance Unit		</a:t>
            </a:r>
          </a:p>
        </p:txBody>
      </p:sp>
    </p:spTree>
    <p:extLst>
      <p:ext uri="{BB962C8B-B14F-4D97-AF65-F5344CB8AC3E}">
        <p14:creationId xmlns:p14="http://schemas.microsoft.com/office/powerpoint/2010/main" val="4181083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9D33551F-1805-93F7-9C3B-040AF546ABF3}"/>
              </a:ext>
            </a:extLst>
          </p:cNvPr>
          <p:cNvSpPr txBox="1">
            <a:spLocks/>
          </p:cNvSpPr>
          <p:nvPr/>
        </p:nvSpPr>
        <p:spPr>
          <a:xfrm>
            <a:off x="3173076" y="1561241"/>
            <a:ext cx="5815476" cy="4038513"/>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br>
              <a:rPr lang="en-US" sz="4800" dirty="0">
                <a:solidFill>
                  <a:srgbClr val="4B6317"/>
                </a:solidFill>
                <a:latin typeface="+mn-lt"/>
              </a:rPr>
            </a:br>
            <a:r>
              <a:rPr lang="en-US" sz="4800" dirty="0">
                <a:solidFill>
                  <a:srgbClr val="32410F"/>
                </a:solidFill>
                <a:latin typeface="+mn-lt"/>
              </a:rPr>
              <a:t>Unintentional Motor Vehicle</a:t>
            </a:r>
            <a:br>
              <a:rPr lang="en-US" sz="4800" dirty="0">
                <a:solidFill>
                  <a:srgbClr val="32410F"/>
                </a:solidFill>
                <a:latin typeface="+mn-lt"/>
              </a:rPr>
            </a:br>
            <a:r>
              <a:rPr lang="en-US" sz="4800" dirty="0">
                <a:solidFill>
                  <a:srgbClr val="32410F"/>
                </a:solidFill>
                <a:latin typeface="+mn-lt"/>
              </a:rPr>
              <a:t>Traffic Hospitalizations</a:t>
            </a:r>
          </a:p>
        </p:txBody>
      </p:sp>
      <p:pic>
        <p:nvPicPr>
          <p:cNvPr id="4" name="Graphic 3" descr="Inpatient">
            <a:extLst>
              <a:ext uri="{FF2B5EF4-FFF2-40B4-BE49-F238E27FC236}">
                <a16:creationId xmlns:a16="http://schemas.microsoft.com/office/drawing/2014/main" id="{6E5A8924-864A-714B-98A8-0B8DB11BB27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48748" y="2184050"/>
            <a:ext cx="2624328" cy="2624328"/>
          </a:xfrm>
          <a:prstGeom prst="rect">
            <a:avLst/>
          </a:prstGeom>
        </p:spPr>
      </p:pic>
    </p:spTree>
    <p:extLst>
      <p:ext uri="{BB962C8B-B14F-4D97-AF65-F5344CB8AC3E}">
        <p14:creationId xmlns:p14="http://schemas.microsoft.com/office/powerpoint/2010/main" val="2420706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15</a:t>
            </a:fld>
            <a:endParaRPr lang="en-US" b="0" dirty="0"/>
          </a:p>
        </p:txBody>
      </p:sp>
      <p:sp>
        <p:nvSpPr>
          <p:cNvPr id="2" name="Title 1"/>
          <p:cNvSpPr>
            <a:spLocks noGrp="1"/>
          </p:cNvSpPr>
          <p:nvPr>
            <p:ph type="title"/>
          </p:nvPr>
        </p:nvSpPr>
        <p:spPr>
          <a:xfrm>
            <a:off x="274320" y="1143000"/>
            <a:ext cx="8563554" cy="981162"/>
          </a:xfrm>
        </p:spPr>
        <p:txBody>
          <a:bodyPr/>
          <a:lstStyle/>
          <a:p>
            <a:r>
              <a:rPr lang="en-US" sz="3200" dirty="0"/>
              <a:t>Unintentional MVT hospitalizations increased by </a:t>
            </a:r>
            <a:r>
              <a:rPr lang="en-US" sz="3200" u="sng" dirty="0">
                <a:solidFill>
                  <a:srgbClr val="627D31"/>
                </a:solidFill>
              </a:rPr>
              <a:t>6%</a:t>
            </a:r>
            <a:r>
              <a:rPr lang="en-US" sz="3200" dirty="0"/>
              <a:t> from 2020 to 2024</a:t>
            </a:r>
          </a:p>
        </p:txBody>
      </p:sp>
      <p:sp>
        <p:nvSpPr>
          <p:cNvPr id="5" name="Arrow: Up 4">
            <a:extLst>
              <a:ext uri="{FF2B5EF4-FFF2-40B4-BE49-F238E27FC236}">
                <a16:creationId xmlns:a16="http://schemas.microsoft.com/office/drawing/2014/main" id="{5FF395BC-C251-CCA4-9A4F-3F83D7C513D2}"/>
              </a:ext>
              <a:ext uri="{C183D7F6-B498-43B3-948B-1728B52AA6E4}">
                <adec:decorative xmlns:adec="http://schemas.microsoft.com/office/drawing/2017/decorative" val="1"/>
              </a:ext>
            </a:extLst>
          </p:cNvPr>
          <p:cNvSpPr/>
          <p:nvPr/>
        </p:nvSpPr>
        <p:spPr>
          <a:xfrm>
            <a:off x="6972616" y="3570956"/>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Chart 2" descr="Number of unintentional MVT hospitalizations, 2020-2024">
            <a:extLst>
              <a:ext uri="{FF2B5EF4-FFF2-40B4-BE49-F238E27FC236}">
                <a16:creationId xmlns:a16="http://schemas.microsoft.com/office/drawing/2014/main" id="{00000000-0008-0000-0300-000004000000}"/>
              </a:ext>
            </a:extLst>
          </p:cNvPr>
          <p:cNvGraphicFramePr>
            <a:graphicFrameLocks/>
          </p:cNvGraphicFramePr>
          <p:nvPr>
            <p:extLst>
              <p:ext uri="{D42A27DB-BD31-4B8C-83A1-F6EECF244321}">
                <p14:modId xmlns:p14="http://schemas.microsoft.com/office/powerpoint/2010/main" val="4061707288"/>
              </p:ext>
            </p:extLst>
          </p:nvPr>
        </p:nvGraphicFramePr>
        <p:xfrm>
          <a:off x="833975" y="2504489"/>
          <a:ext cx="7137560" cy="347710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38838656-CB47-F946-A276-0B905CF3A591}"/>
              </a:ext>
            </a:extLst>
          </p:cNvPr>
          <p:cNvSpPr txBox="1"/>
          <p:nvPr/>
        </p:nvSpPr>
        <p:spPr>
          <a:xfrm>
            <a:off x="6917826" y="3871532"/>
            <a:ext cx="1387975" cy="984885"/>
          </a:xfrm>
          <a:prstGeom prst="rect">
            <a:avLst/>
          </a:prstGeom>
          <a:noFill/>
        </p:spPr>
        <p:txBody>
          <a:bodyPr wrap="square" rtlCol="0">
            <a:spAutoFit/>
          </a:bodyPr>
          <a:lstStyle/>
          <a:p>
            <a:pPr algn="ctr"/>
            <a:r>
              <a:rPr lang="en-US" sz="3600" b="1" dirty="0">
                <a:solidFill>
                  <a:srgbClr val="627D31"/>
                </a:solidFill>
              </a:rPr>
              <a:t>6%</a:t>
            </a:r>
          </a:p>
          <a:p>
            <a:pPr algn="ctr"/>
            <a:r>
              <a:rPr lang="en-US" sz="2200" b="1" dirty="0">
                <a:solidFill>
                  <a:srgbClr val="627D31"/>
                </a:solidFill>
              </a:rPr>
              <a:t>increase</a:t>
            </a:r>
          </a:p>
        </p:txBody>
      </p:sp>
      <p:sp>
        <p:nvSpPr>
          <p:cNvPr id="7" name="Text Placeholder 6"/>
          <p:cNvSpPr>
            <a:spLocks noGrp="1"/>
          </p:cNvSpPr>
          <p:nvPr>
            <p:ph type="body" sz="quarter" idx="11"/>
          </p:nvPr>
        </p:nvSpPr>
        <p:spPr>
          <a:xfrm>
            <a:off x="274320" y="6048103"/>
            <a:ext cx="8073990" cy="500017"/>
          </a:xfrm>
        </p:spPr>
        <p:txBody>
          <a:bodyPr/>
          <a:lstStyle/>
          <a:p>
            <a:r>
              <a:rPr lang="en-US" i="0" dirty="0"/>
              <a:t>Limited to NC Residents, 2020-2024			</a:t>
            </a:r>
          </a:p>
          <a:p>
            <a:r>
              <a:rPr lang="en-US" b="1" i="0" dirty="0"/>
              <a:t>Source: NC State Center for Health Statistics, Hospitalization Discharge Data (2020-2024)</a:t>
            </a:r>
            <a:r>
              <a:rPr lang="en-US" i="0" dirty="0"/>
              <a:t>			</a:t>
            </a:r>
          </a:p>
          <a:p>
            <a:r>
              <a:rPr lang="en-US" i="0" dirty="0"/>
              <a:t>Analysis by Injury Epidemiology and Surveillance Unit			</a:t>
            </a:r>
          </a:p>
        </p:txBody>
      </p:sp>
    </p:spTree>
    <p:extLst>
      <p:ext uri="{BB962C8B-B14F-4D97-AF65-F5344CB8AC3E}">
        <p14:creationId xmlns:p14="http://schemas.microsoft.com/office/powerpoint/2010/main" val="2069381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16</a:t>
            </a:fld>
            <a:endParaRPr lang="en-US" b="0" dirty="0"/>
          </a:p>
        </p:txBody>
      </p:sp>
      <p:sp>
        <p:nvSpPr>
          <p:cNvPr id="2" name="Title 1"/>
          <p:cNvSpPr>
            <a:spLocks noGrp="1"/>
          </p:cNvSpPr>
          <p:nvPr>
            <p:ph type="title"/>
          </p:nvPr>
        </p:nvSpPr>
        <p:spPr>
          <a:xfrm>
            <a:off x="274320" y="1143000"/>
            <a:ext cx="8563554" cy="912882"/>
          </a:xfrm>
        </p:spPr>
        <p:txBody>
          <a:bodyPr/>
          <a:lstStyle/>
          <a:p>
            <a:r>
              <a:rPr lang="en-US" sz="2800" dirty="0"/>
              <a:t>Unintentional MVT hospitalization rates were highest among men and NH American Indians</a:t>
            </a:r>
          </a:p>
        </p:txBody>
      </p:sp>
      <p:sp>
        <p:nvSpPr>
          <p:cNvPr id="5" name="TextBox 4">
            <a:extLst>
              <a:ext uri="{FF2B5EF4-FFF2-40B4-BE49-F238E27FC236}">
                <a16:creationId xmlns:a16="http://schemas.microsoft.com/office/drawing/2014/main" id="{62262807-5583-7851-9FCF-92927D5377DB}"/>
              </a:ext>
            </a:extLst>
          </p:cNvPr>
          <p:cNvSpPr txBox="1"/>
          <p:nvPr/>
        </p:nvSpPr>
        <p:spPr>
          <a:xfrm>
            <a:off x="274320" y="1979701"/>
            <a:ext cx="7599362"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Hospitalizations by  Demographic Group, 2024</a:t>
            </a:r>
          </a:p>
        </p:txBody>
      </p:sp>
      <p:graphicFrame>
        <p:nvGraphicFramePr>
          <p:cNvPr id="4" name="Chart 3" descr="Rate of unintentional MVT hospitalizations by sex and race/ethnicity, 2024">
            <a:extLst>
              <a:ext uri="{FF2B5EF4-FFF2-40B4-BE49-F238E27FC236}">
                <a16:creationId xmlns:a16="http://schemas.microsoft.com/office/drawing/2014/main" id="{00000000-0008-0000-0600-000005000000}"/>
              </a:ext>
            </a:extLst>
          </p:cNvPr>
          <p:cNvGraphicFramePr>
            <a:graphicFrameLocks/>
          </p:cNvGraphicFramePr>
          <p:nvPr>
            <p:extLst>
              <p:ext uri="{D42A27DB-BD31-4B8C-83A1-F6EECF244321}">
                <p14:modId xmlns:p14="http://schemas.microsoft.com/office/powerpoint/2010/main" val="4121695758"/>
              </p:ext>
            </p:extLst>
          </p:nvPr>
        </p:nvGraphicFramePr>
        <p:xfrm>
          <a:off x="365760" y="2252182"/>
          <a:ext cx="8344317" cy="371831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5970495"/>
            <a:ext cx="8073990" cy="656002"/>
          </a:xfrm>
        </p:spPr>
        <p:txBody>
          <a:bodyPr/>
          <a:lstStyle/>
          <a:p>
            <a:r>
              <a:rPr lang="en-US" i="0" dirty="0"/>
              <a:t>Limited to NC residents, 2024, N=7,531; NH-non-Hispanic; Rate not calculated for Other NH</a:t>
            </a:r>
          </a:p>
          <a:p>
            <a:r>
              <a:rPr lang="en-US" i="0" dirty="0"/>
              <a:t>Sex was unknown for 2 (&lt;0.1%) injury hospitalizations and race/ethnicity was unknown for 193 (&lt;0.1%) injury hospitalizations.</a:t>
            </a:r>
          </a:p>
          <a:p>
            <a:r>
              <a:rPr lang="en-US" b="1" i="0" dirty="0"/>
              <a:t>Source: NC State Center for Health Statistics, Hospitalization Discharge Data (2024) </a:t>
            </a:r>
          </a:p>
          <a:p>
            <a:r>
              <a:rPr lang="en-US" i="0" dirty="0"/>
              <a:t>Analysis by Injury Epidemiology and Surveillance Unit</a:t>
            </a:r>
          </a:p>
        </p:txBody>
      </p:sp>
    </p:spTree>
    <p:extLst>
      <p:ext uri="{BB962C8B-B14F-4D97-AF65-F5344CB8AC3E}">
        <p14:creationId xmlns:p14="http://schemas.microsoft.com/office/powerpoint/2010/main" val="3278087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17</a:t>
            </a:fld>
            <a:endParaRPr lang="en-US" b="0" dirty="0"/>
          </a:p>
        </p:txBody>
      </p:sp>
      <p:sp>
        <p:nvSpPr>
          <p:cNvPr id="2" name="Title 1"/>
          <p:cNvSpPr>
            <a:spLocks noGrp="1"/>
          </p:cNvSpPr>
          <p:nvPr>
            <p:ph type="title"/>
          </p:nvPr>
        </p:nvSpPr>
        <p:spPr>
          <a:xfrm>
            <a:off x="274320" y="1143000"/>
            <a:ext cx="8563554" cy="1002186"/>
          </a:xfrm>
        </p:spPr>
        <p:txBody>
          <a:bodyPr/>
          <a:lstStyle/>
          <a:p>
            <a:r>
              <a:rPr lang="en-US" sz="2800" dirty="0"/>
              <a:t>Rates of unintentional MVT hospitalizations are highest among adults 75 and older</a:t>
            </a:r>
          </a:p>
        </p:txBody>
      </p:sp>
      <p:sp>
        <p:nvSpPr>
          <p:cNvPr id="8" name="TextBox 7">
            <a:extLst>
              <a:ext uri="{FF2B5EF4-FFF2-40B4-BE49-F238E27FC236}">
                <a16:creationId xmlns:a16="http://schemas.microsoft.com/office/drawing/2014/main" id="{F950A1B0-833F-914B-4327-CDBE3377E8D2}"/>
              </a:ext>
            </a:extLst>
          </p:cNvPr>
          <p:cNvSpPr txBox="1"/>
          <p:nvPr/>
        </p:nvSpPr>
        <p:spPr>
          <a:xfrm>
            <a:off x="274320" y="2078684"/>
            <a:ext cx="6800850"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Hospitalizations by Age Group, 2024</a:t>
            </a:r>
          </a:p>
        </p:txBody>
      </p:sp>
      <p:graphicFrame>
        <p:nvGraphicFramePr>
          <p:cNvPr id="3" name="Chart 2" descr="Rate of unintentional MVT hospitalizations by age group, 2024">
            <a:extLst>
              <a:ext uri="{FF2B5EF4-FFF2-40B4-BE49-F238E27FC236}">
                <a16:creationId xmlns:a16="http://schemas.microsoft.com/office/drawing/2014/main" id="{00000000-0008-0000-0600-000003000000}"/>
              </a:ext>
            </a:extLst>
          </p:cNvPr>
          <p:cNvGraphicFramePr>
            <a:graphicFrameLocks/>
          </p:cNvGraphicFramePr>
          <p:nvPr>
            <p:extLst>
              <p:ext uri="{D42A27DB-BD31-4B8C-83A1-F6EECF244321}">
                <p14:modId xmlns:p14="http://schemas.microsoft.com/office/powerpoint/2010/main" val="412215757"/>
              </p:ext>
            </p:extLst>
          </p:nvPr>
        </p:nvGraphicFramePr>
        <p:xfrm>
          <a:off x="398532" y="2360390"/>
          <a:ext cx="8008446" cy="3982107"/>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091156"/>
            <a:ext cx="8073990" cy="502683"/>
          </a:xfrm>
        </p:spPr>
        <p:txBody>
          <a:bodyPr/>
          <a:lstStyle/>
          <a:p>
            <a:r>
              <a:rPr lang="en-US" i="0" dirty="0"/>
              <a:t>Limited to NC residents, 2024, N=7,531</a:t>
            </a:r>
          </a:p>
          <a:p>
            <a:r>
              <a:rPr lang="en-US" b="1" i="0" dirty="0"/>
              <a:t>Source: NC State Center for Health Statistics, Hospitalization Discharge Data (2024) </a:t>
            </a:r>
          </a:p>
          <a:p>
            <a:r>
              <a:rPr lang="en-US" i="0" dirty="0"/>
              <a:t>Analysis by Injury Epidemiology and Surveillance Unit</a:t>
            </a:r>
          </a:p>
        </p:txBody>
      </p:sp>
    </p:spTree>
    <p:extLst>
      <p:ext uri="{BB962C8B-B14F-4D97-AF65-F5344CB8AC3E}">
        <p14:creationId xmlns:p14="http://schemas.microsoft.com/office/powerpoint/2010/main" val="463387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18</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MVT-Occupant was the leading sub-cause for unintentional MVT hospitalizations</a:t>
            </a:r>
          </a:p>
        </p:txBody>
      </p:sp>
      <p:sp>
        <p:nvSpPr>
          <p:cNvPr id="8" name="TextBox 7">
            <a:extLst>
              <a:ext uri="{FF2B5EF4-FFF2-40B4-BE49-F238E27FC236}">
                <a16:creationId xmlns:a16="http://schemas.microsoft.com/office/drawing/2014/main" id="{D37EB3C9-93A4-818C-CCF9-782074E44D80}"/>
              </a:ext>
            </a:extLst>
          </p:cNvPr>
          <p:cNvSpPr txBox="1"/>
          <p:nvPr/>
        </p:nvSpPr>
        <p:spPr>
          <a:xfrm>
            <a:off x="422472" y="2066618"/>
            <a:ext cx="6176962" cy="307777"/>
          </a:xfrm>
          <a:prstGeom prst="rect">
            <a:avLst/>
          </a:prstGeom>
          <a:solidFill>
            <a:schemeClr val="bg1"/>
          </a:solidFill>
        </p:spPr>
        <p:txBody>
          <a:bodyPr wrap="square">
            <a:spAutoFit/>
          </a:bodyPr>
          <a:lstStyle/>
          <a:p>
            <a:r>
              <a:rPr lang="en-US" sz="1400" dirty="0">
                <a:latin typeface="Franklin Gothic Demi Cond" panose="020B0706030402020204" pitchFamily="34" charset="0"/>
              </a:rPr>
              <a:t>Percent of Unintentional MVT Injury Hospitalizations by Known Subcause, 2024</a:t>
            </a:r>
          </a:p>
        </p:txBody>
      </p:sp>
      <p:graphicFrame>
        <p:nvGraphicFramePr>
          <p:cNvPr id="4" name="Chart 3" descr="Percent of unintentional MVT hospitalizations by known subcause, 2024">
            <a:extLst>
              <a:ext uri="{FF2B5EF4-FFF2-40B4-BE49-F238E27FC236}">
                <a16:creationId xmlns:a16="http://schemas.microsoft.com/office/drawing/2014/main" id="{18CCADFA-0A21-469D-A17A-E29ED3DDBB9F}"/>
              </a:ext>
            </a:extLst>
          </p:cNvPr>
          <p:cNvGraphicFramePr>
            <a:graphicFrameLocks/>
          </p:cNvGraphicFramePr>
          <p:nvPr>
            <p:extLst>
              <p:ext uri="{D42A27DB-BD31-4B8C-83A1-F6EECF244321}">
                <p14:modId xmlns:p14="http://schemas.microsoft.com/office/powerpoint/2010/main" val="3614194623"/>
              </p:ext>
            </p:extLst>
          </p:nvPr>
        </p:nvGraphicFramePr>
        <p:xfrm>
          <a:off x="925689" y="2401440"/>
          <a:ext cx="7103067" cy="373228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365760" y="6133720"/>
            <a:ext cx="8073990" cy="493486"/>
          </a:xfrm>
        </p:spPr>
        <p:txBody>
          <a:bodyPr/>
          <a:lstStyle/>
          <a:p>
            <a:r>
              <a:rPr lang="en-US" i="0" dirty="0"/>
              <a:t>Limited to NC residents, 2024, N=7,531</a:t>
            </a:r>
          </a:p>
          <a:p>
            <a:r>
              <a:rPr lang="en-US" b="1" i="0" dirty="0"/>
              <a:t>Source: NC State Center for Health Statistics, Hospitalization Discharge Data (2024) </a:t>
            </a:r>
          </a:p>
          <a:p>
            <a:r>
              <a:rPr lang="en-US" i="0" dirty="0"/>
              <a:t>Analysis by Injury Epidemiology and Surveillance Unit</a:t>
            </a:r>
          </a:p>
        </p:txBody>
      </p:sp>
    </p:spTree>
    <p:extLst>
      <p:ext uri="{BB962C8B-B14F-4D97-AF65-F5344CB8AC3E}">
        <p14:creationId xmlns:p14="http://schemas.microsoft.com/office/powerpoint/2010/main" val="5916678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27341-0646-97EC-5F08-1A10951F0F5B}"/>
              </a:ext>
            </a:extLst>
          </p:cNvPr>
          <p:cNvSpPr txBox="1">
            <a:spLocks/>
          </p:cNvSpPr>
          <p:nvPr/>
        </p:nvSpPr>
        <p:spPr>
          <a:xfrm>
            <a:off x="3240000" y="2097400"/>
            <a:ext cx="5815476" cy="3018706"/>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r>
              <a:rPr lang="en-US" sz="4800" dirty="0">
                <a:solidFill>
                  <a:srgbClr val="643275"/>
                </a:solidFill>
                <a:latin typeface="+mn-lt"/>
              </a:rPr>
              <a:t>Unintentional</a:t>
            </a:r>
            <a:br>
              <a:rPr lang="en-US" sz="4800" dirty="0">
                <a:solidFill>
                  <a:srgbClr val="643275"/>
                </a:solidFill>
                <a:latin typeface="+mn-lt"/>
              </a:rPr>
            </a:br>
            <a:r>
              <a:rPr lang="en-US" sz="4800" dirty="0">
                <a:solidFill>
                  <a:srgbClr val="643275"/>
                </a:solidFill>
                <a:latin typeface="+mn-lt"/>
              </a:rPr>
              <a:t>Motor Vehicle Traffic Emergency Department Visits</a:t>
            </a:r>
          </a:p>
        </p:txBody>
      </p:sp>
      <p:pic>
        <p:nvPicPr>
          <p:cNvPr id="3" name="Graphic 2" descr="Ambulance with solid fill">
            <a:extLst>
              <a:ext uri="{FF2B5EF4-FFF2-40B4-BE49-F238E27FC236}">
                <a16:creationId xmlns:a16="http://schemas.microsoft.com/office/drawing/2014/main" id="{A7B18DA9-9E8D-D06F-8AA6-037D74CFB74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33476" y="2158200"/>
            <a:ext cx="2806524" cy="2806524"/>
          </a:xfrm>
          <a:prstGeom prst="rect">
            <a:avLst/>
          </a:prstGeom>
        </p:spPr>
      </p:pic>
    </p:spTree>
    <p:extLst>
      <p:ext uri="{BB962C8B-B14F-4D97-AF65-F5344CB8AC3E}">
        <p14:creationId xmlns:p14="http://schemas.microsoft.com/office/powerpoint/2010/main" val="2662865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Unintentional Motor Vehicle Traffic Technical Notes</a:t>
            </a:r>
          </a:p>
        </p:txBody>
      </p:sp>
      <p:sp>
        <p:nvSpPr>
          <p:cNvPr id="6" name="Text Placeholder 5"/>
          <p:cNvSpPr>
            <a:spLocks noGrp="1"/>
          </p:cNvSpPr>
          <p:nvPr>
            <p:ph type="body" sz="quarter" idx="10"/>
          </p:nvPr>
        </p:nvSpPr>
        <p:spPr>
          <a:xfrm>
            <a:off x="274320" y="2103120"/>
            <a:ext cx="8563554" cy="4001250"/>
          </a:xfrm>
        </p:spPr>
        <p:txBody>
          <a:bodyPr/>
          <a:lstStyle/>
          <a:p>
            <a:pPr marL="0" indent="0">
              <a:buNone/>
            </a:pPr>
            <a:r>
              <a:rPr lang="en-US" sz="1800" b="0" dirty="0"/>
              <a:t>Surveillance methods have been updated to identify any mention of an injury in our morbidity data sources. Individual records with multiple injuries listed will be included in the total for each of those injuries but only counted once for overall total injury count. Previously, only the first listed injury was counted, which has resulted in an increase in the number of specific injuries identified.</a:t>
            </a:r>
          </a:p>
          <a:p>
            <a:pPr marL="0" indent="0">
              <a:buNone/>
            </a:pPr>
            <a:r>
              <a:rPr lang="en-US" sz="1800" b="0" dirty="0"/>
              <a:t>For questions or for more information see technical notes document available at </a:t>
            </a:r>
            <a:r>
              <a:rPr lang="en-US" sz="1800" b="0" dirty="0">
                <a:hlinkClick r:id="rId3"/>
              </a:rPr>
              <a:t>https://injuryfreenc.dph.ncdhhs.gov/DataSurveillance/</a:t>
            </a:r>
            <a:endParaRPr lang="en-US" sz="1800" b="0" dirty="0"/>
          </a:p>
          <a:p>
            <a:pPr marL="0" indent="0">
              <a:buNone/>
            </a:pPr>
            <a:r>
              <a:rPr lang="en-US" sz="1800" dirty="0"/>
              <a:t>Case Definitions used:</a:t>
            </a:r>
          </a:p>
          <a:p>
            <a:pPr marL="0" indent="0">
              <a:buNone/>
            </a:pPr>
            <a:r>
              <a:rPr lang="en-US" sz="1050" dirty="0"/>
              <a:t>*Data is limited to </a:t>
            </a:r>
            <a:r>
              <a:rPr lang="en-US" sz="1050" u="sng" dirty="0"/>
              <a:t>unintentional</a:t>
            </a:r>
            <a:r>
              <a:rPr lang="en-US" sz="1050" dirty="0"/>
              <a:t> motor vehicle traffic (MVT)</a:t>
            </a:r>
          </a:p>
          <a:p>
            <a:r>
              <a:rPr lang="en-US" sz="1800" dirty="0"/>
              <a:t>Deaths</a:t>
            </a:r>
            <a:r>
              <a:rPr lang="en-US" sz="1800" b="0" dirty="0"/>
              <a:t> – ICD-10 codes listed as cause of death</a:t>
            </a:r>
          </a:p>
          <a:p>
            <a:pPr lvl="1"/>
            <a:r>
              <a:rPr lang="en-US" sz="1400" b="0" i="0" dirty="0">
                <a:effectLst/>
                <a:latin typeface="Arial" panose="020B0604020202020204" pitchFamily="34" charset="0"/>
              </a:rPr>
              <a:t>[V02–V04](.1,.9), V09.2, [V12–V14](.3–.9), V19(.4–.6), [V20–V28](.3–.9), [V29–V79](.4–.9), V80(.3–.5), V81.1, V82.1, [V83–V86](.0–.3), V87(.0–.8), V89.2</a:t>
            </a:r>
            <a:endParaRPr lang="en-US" sz="3200" b="0" dirty="0">
              <a:latin typeface="+mn-lt"/>
            </a:endParaRPr>
          </a:p>
          <a:p>
            <a:pPr marL="257175" lvl="1" indent="0">
              <a:buNone/>
            </a:pPr>
            <a:endParaRPr lang="en-US" b="0" dirty="0"/>
          </a:p>
          <a:p>
            <a:pPr lvl="1"/>
            <a:endParaRPr lang="en-US" b="0" dirty="0"/>
          </a:p>
        </p:txBody>
      </p:sp>
      <p:sp>
        <p:nvSpPr>
          <p:cNvPr id="7" name="Text Placeholder 6"/>
          <p:cNvSpPr>
            <a:spLocks noGrp="1"/>
          </p:cNvSpPr>
          <p:nvPr>
            <p:ph type="body" sz="quarter" idx="11"/>
          </p:nvPr>
        </p:nvSpPr>
        <p:spPr>
          <a:xfrm>
            <a:off x="274320" y="6217920"/>
            <a:ext cx="8073990" cy="330200"/>
          </a:xfrm>
        </p:spPr>
        <p:txBody>
          <a:bodyPr/>
          <a:lstStyle/>
          <a:p>
            <a:r>
              <a:rPr lang="en-US" i="0" dirty="0"/>
              <a:t>*See technical notes document for a full list of ICD-10 codes for TBI deaths</a:t>
            </a:r>
          </a:p>
        </p:txBody>
      </p:sp>
    </p:spTree>
    <p:extLst>
      <p:ext uri="{BB962C8B-B14F-4D97-AF65-F5344CB8AC3E}">
        <p14:creationId xmlns:p14="http://schemas.microsoft.com/office/powerpoint/2010/main" val="3333351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20</a:t>
            </a:fld>
            <a:endParaRPr lang="en-US" b="0" dirty="0"/>
          </a:p>
        </p:txBody>
      </p:sp>
      <p:sp>
        <p:nvSpPr>
          <p:cNvPr id="2" name="Title 1"/>
          <p:cNvSpPr>
            <a:spLocks noGrp="1"/>
          </p:cNvSpPr>
          <p:nvPr>
            <p:ph type="title"/>
          </p:nvPr>
        </p:nvSpPr>
        <p:spPr>
          <a:xfrm>
            <a:off x="274320" y="1143000"/>
            <a:ext cx="8563554" cy="973567"/>
          </a:xfrm>
        </p:spPr>
        <p:txBody>
          <a:bodyPr/>
          <a:lstStyle/>
          <a:p>
            <a:r>
              <a:rPr lang="en-US" sz="3200" dirty="0"/>
              <a:t>Unintentional MVT ED visits increased by </a:t>
            </a:r>
            <a:r>
              <a:rPr lang="en-US" sz="3200" u="sng" dirty="0">
                <a:solidFill>
                  <a:schemeClr val="accent5"/>
                </a:solidFill>
              </a:rPr>
              <a:t>26%</a:t>
            </a:r>
            <a:r>
              <a:rPr lang="en-US" sz="3200" dirty="0"/>
              <a:t> from 2020 to 2024</a:t>
            </a:r>
          </a:p>
        </p:txBody>
      </p:sp>
      <p:sp>
        <p:nvSpPr>
          <p:cNvPr id="4" name="Arrow: Up 3">
            <a:extLst>
              <a:ext uri="{FF2B5EF4-FFF2-40B4-BE49-F238E27FC236}">
                <a16:creationId xmlns:a16="http://schemas.microsoft.com/office/drawing/2014/main" id="{3FFB0139-CC48-03BA-7DD8-0CA81ADE5E83}"/>
              </a:ext>
              <a:ext uri="{C183D7F6-B498-43B3-948B-1728B52AA6E4}">
                <adec:decorative xmlns:adec="http://schemas.microsoft.com/office/drawing/2017/decorative" val="1"/>
              </a:ext>
            </a:extLst>
          </p:cNvPr>
          <p:cNvSpPr/>
          <p:nvPr/>
        </p:nvSpPr>
        <p:spPr>
          <a:xfrm>
            <a:off x="6972616" y="3814117"/>
            <a:ext cx="1234440" cy="1344168"/>
          </a:xfrm>
          <a:prstGeom prst="upArrow">
            <a:avLst>
              <a:gd name="adj1" fmla="val 50000"/>
              <a:gd name="adj2" fmla="val 35185"/>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9" name="Chart 8" descr="Number of unintentional MVT ED visits, 2020-2024">
            <a:extLst>
              <a:ext uri="{FF2B5EF4-FFF2-40B4-BE49-F238E27FC236}">
                <a16:creationId xmlns:a16="http://schemas.microsoft.com/office/drawing/2014/main" id="{00000000-0008-0000-0300-000006000000}"/>
              </a:ext>
            </a:extLst>
          </p:cNvPr>
          <p:cNvGraphicFramePr>
            <a:graphicFrameLocks/>
          </p:cNvGraphicFramePr>
          <p:nvPr>
            <p:extLst>
              <p:ext uri="{D42A27DB-BD31-4B8C-83A1-F6EECF244321}">
                <p14:modId xmlns:p14="http://schemas.microsoft.com/office/powerpoint/2010/main" val="2611499851"/>
              </p:ext>
            </p:extLst>
          </p:nvPr>
        </p:nvGraphicFramePr>
        <p:xfrm>
          <a:off x="754452" y="2076015"/>
          <a:ext cx="7635096" cy="402839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FE68E548-530C-E8AE-13EE-35B38777D1D1}"/>
              </a:ext>
            </a:extLst>
          </p:cNvPr>
          <p:cNvSpPr txBox="1"/>
          <p:nvPr/>
        </p:nvSpPr>
        <p:spPr>
          <a:xfrm>
            <a:off x="6960335" y="4090213"/>
            <a:ext cx="1387975" cy="984885"/>
          </a:xfrm>
          <a:prstGeom prst="rect">
            <a:avLst/>
          </a:prstGeom>
          <a:noFill/>
        </p:spPr>
        <p:txBody>
          <a:bodyPr wrap="square" rtlCol="0">
            <a:spAutoFit/>
          </a:bodyPr>
          <a:lstStyle/>
          <a:p>
            <a:pPr algn="ctr"/>
            <a:r>
              <a:rPr lang="en-US" sz="3600" b="1" dirty="0">
                <a:solidFill>
                  <a:srgbClr val="643275"/>
                </a:solidFill>
              </a:rPr>
              <a:t>26%</a:t>
            </a:r>
          </a:p>
          <a:p>
            <a:pPr algn="ctr"/>
            <a:r>
              <a:rPr lang="en-US" sz="2200" b="1" dirty="0">
                <a:solidFill>
                  <a:srgbClr val="643275"/>
                </a:solidFill>
              </a:rPr>
              <a:t>increase</a:t>
            </a:r>
          </a:p>
        </p:txBody>
      </p:sp>
      <p:sp>
        <p:nvSpPr>
          <p:cNvPr id="7" name="Text Placeholder 6"/>
          <p:cNvSpPr>
            <a:spLocks noGrp="1"/>
          </p:cNvSpPr>
          <p:nvPr>
            <p:ph type="body" sz="quarter" idx="11"/>
          </p:nvPr>
        </p:nvSpPr>
        <p:spPr>
          <a:xfrm>
            <a:off x="274320" y="6099243"/>
            <a:ext cx="8073990" cy="511631"/>
          </a:xfrm>
        </p:spPr>
        <p:txBody>
          <a:bodyPr/>
          <a:lstStyle/>
          <a:p>
            <a:r>
              <a:rPr lang="en-US" i="0" dirty="0"/>
              <a:t>Limited to NC residents, 2020-2024</a:t>
            </a:r>
          </a:p>
          <a:p>
            <a:r>
              <a:rPr lang="en-US" b="1" i="0" dirty="0"/>
              <a:t>Source: NC DETECT (2020-2024) </a:t>
            </a:r>
          </a:p>
          <a:p>
            <a:r>
              <a:rPr lang="en-US" i="0" dirty="0"/>
              <a:t>Analysis by Injury Epidemiology and Surveillance Unit</a:t>
            </a:r>
          </a:p>
        </p:txBody>
      </p:sp>
    </p:spTree>
    <p:extLst>
      <p:ext uri="{BB962C8B-B14F-4D97-AF65-F5344CB8AC3E}">
        <p14:creationId xmlns:p14="http://schemas.microsoft.com/office/powerpoint/2010/main" val="3150898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21</a:t>
            </a:fld>
            <a:endParaRPr lang="en-US" b="0" dirty="0"/>
          </a:p>
        </p:txBody>
      </p:sp>
      <p:sp>
        <p:nvSpPr>
          <p:cNvPr id="2" name="Title 1"/>
          <p:cNvSpPr>
            <a:spLocks noGrp="1"/>
          </p:cNvSpPr>
          <p:nvPr>
            <p:ph type="title"/>
          </p:nvPr>
        </p:nvSpPr>
        <p:spPr>
          <a:xfrm>
            <a:off x="274320" y="1143000"/>
            <a:ext cx="8563554" cy="874955"/>
          </a:xfrm>
        </p:spPr>
        <p:txBody>
          <a:bodyPr/>
          <a:lstStyle/>
          <a:p>
            <a:r>
              <a:rPr lang="en-US" sz="3000" dirty="0"/>
              <a:t>Rates of unintentional MVT ED visits were highest among women and Black residents</a:t>
            </a:r>
          </a:p>
        </p:txBody>
      </p:sp>
      <p:sp>
        <p:nvSpPr>
          <p:cNvPr id="5" name="TextBox 4">
            <a:extLst>
              <a:ext uri="{FF2B5EF4-FFF2-40B4-BE49-F238E27FC236}">
                <a16:creationId xmlns:a16="http://schemas.microsoft.com/office/drawing/2014/main" id="{C5273C5C-A2C7-F603-7B9B-C561D7873B42}"/>
              </a:ext>
            </a:extLst>
          </p:cNvPr>
          <p:cNvSpPr txBox="1"/>
          <p:nvPr/>
        </p:nvSpPr>
        <p:spPr>
          <a:xfrm>
            <a:off x="274320" y="2028470"/>
            <a:ext cx="7173844"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ED Visits by Demographic Group, 2024</a:t>
            </a:r>
          </a:p>
        </p:txBody>
      </p:sp>
      <p:graphicFrame>
        <p:nvGraphicFramePr>
          <p:cNvPr id="3" name="Chart 2" descr="Rate of unintentional MVT ED visits by sex and race/ethnicity, 2024">
            <a:extLst>
              <a:ext uri="{FF2B5EF4-FFF2-40B4-BE49-F238E27FC236}">
                <a16:creationId xmlns:a16="http://schemas.microsoft.com/office/drawing/2014/main" id="{00000000-0008-0000-0700-000005000000}"/>
              </a:ext>
            </a:extLst>
          </p:cNvPr>
          <p:cNvGraphicFramePr>
            <a:graphicFrameLocks/>
          </p:cNvGraphicFramePr>
          <p:nvPr>
            <p:extLst>
              <p:ext uri="{D42A27DB-BD31-4B8C-83A1-F6EECF244321}">
                <p14:modId xmlns:p14="http://schemas.microsoft.com/office/powerpoint/2010/main" val="2695518391"/>
              </p:ext>
            </p:extLst>
          </p:nvPr>
        </p:nvGraphicFramePr>
        <p:xfrm>
          <a:off x="374071" y="2278814"/>
          <a:ext cx="8563554" cy="370710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5943600"/>
            <a:ext cx="8073990" cy="650240"/>
          </a:xfrm>
        </p:spPr>
        <p:txBody>
          <a:bodyPr/>
          <a:lstStyle/>
          <a:p>
            <a:r>
              <a:rPr lang="en-US" i="0" dirty="0"/>
              <a:t>Limited to NC residents, 2024, N=121,758; Rate not calculated for Other</a:t>
            </a:r>
          </a:p>
          <a:p>
            <a:r>
              <a:rPr lang="en-US" i="0" dirty="0"/>
              <a:t>NH - non-Hispanic; sex was unknown for (&lt;0.11 1%) injury ED visits and race/ethnicity was unknown for 2,530 (&lt;0.1%) injury ED visits.</a:t>
            </a:r>
          </a:p>
          <a:p>
            <a:r>
              <a:rPr lang="en-US" b="1" i="0" dirty="0"/>
              <a:t>Source: NC DETECT (2024) </a:t>
            </a:r>
          </a:p>
          <a:p>
            <a:r>
              <a:rPr lang="en-US" i="0" dirty="0"/>
              <a:t>Analysis by Injury Epidemiology and Surveillance Unit</a:t>
            </a:r>
          </a:p>
        </p:txBody>
      </p:sp>
    </p:spTree>
    <p:extLst>
      <p:ext uri="{BB962C8B-B14F-4D97-AF65-F5344CB8AC3E}">
        <p14:creationId xmlns:p14="http://schemas.microsoft.com/office/powerpoint/2010/main" val="2564609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22</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Adults ages 20-24 have the highest rates of unintentional MVT ED Visits</a:t>
            </a:r>
          </a:p>
        </p:txBody>
      </p:sp>
      <p:sp>
        <p:nvSpPr>
          <p:cNvPr id="8" name="TextBox 7">
            <a:extLst>
              <a:ext uri="{FF2B5EF4-FFF2-40B4-BE49-F238E27FC236}">
                <a16:creationId xmlns:a16="http://schemas.microsoft.com/office/drawing/2014/main" id="{A3A61E93-1359-AC63-F0C8-5447F7B06A90}"/>
              </a:ext>
            </a:extLst>
          </p:cNvPr>
          <p:cNvSpPr txBox="1"/>
          <p:nvPr/>
        </p:nvSpPr>
        <p:spPr>
          <a:xfrm>
            <a:off x="274320" y="2012730"/>
            <a:ext cx="6506605" cy="307777"/>
          </a:xfrm>
          <a:prstGeom prst="rect">
            <a:avLst/>
          </a:prstGeom>
          <a:noFill/>
        </p:spPr>
        <p:txBody>
          <a:bodyPr wrap="square" rtlCol="0">
            <a:spAutoFit/>
          </a:bodyPr>
          <a:lstStyle/>
          <a:p>
            <a:r>
              <a:rPr lang="en-US" sz="1400" dirty="0">
                <a:latin typeface="Franklin Gothic Demi Cond" panose="020B0706030402020204" pitchFamily="34" charset="0"/>
              </a:rPr>
              <a:t>Rate of Unintentional MVT ED Visits by Age Group, 2024</a:t>
            </a:r>
          </a:p>
        </p:txBody>
      </p:sp>
      <p:graphicFrame>
        <p:nvGraphicFramePr>
          <p:cNvPr id="3" name="Chart 2" descr="Rate of unintentional MVT ED visits by age group, 2024">
            <a:extLst>
              <a:ext uri="{FF2B5EF4-FFF2-40B4-BE49-F238E27FC236}">
                <a16:creationId xmlns:a16="http://schemas.microsoft.com/office/drawing/2014/main" id="{00000000-0008-0000-0700-000003000000}"/>
              </a:ext>
            </a:extLst>
          </p:cNvPr>
          <p:cNvGraphicFramePr>
            <a:graphicFrameLocks/>
          </p:cNvGraphicFramePr>
          <p:nvPr>
            <p:extLst>
              <p:ext uri="{D42A27DB-BD31-4B8C-83A1-F6EECF244321}">
                <p14:modId xmlns:p14="http://schemas.microsoft.com/office/powerpoint/2010/main" val="60690528"/>
              </p:ext>
            </p:extLst>
          </p:nvPr>
        </p:nvGraphicFramePr>
        <p:xfrm>
          <a:off x="388112" y="2367982"/>
          <a:ext cx="8563555" cy="370030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006353"/>
            <a:ext cx="8073990" cy="633207"/>
          </a:xfrm>
        </p:spPr>
        <p:txBody>
          <a:bodyPr/>
          <a:lstStyle/>
          <a:p>
            <a:endParaRPr lang="en-US" dirty="0"/>
          </a:p>
          <a:p>
            <a:r>
              <a:rPr lang="en-US" i="0" dirty="0"/>
              <a:t>Age was unknown for 16 ED visits</a:t>
            </a:r>
          </a:p>
          <a:p>
            <a:r>
              <a:rPr lang="en-US" i="0" dirty="0"/>
              <a:t>Limited to NC residents, 2024, N=121,758</a:t>
            </a:r>
          </a:p>
          <a:p>
            <a:r>
              <a:rPr lang="en-US" b="1" i="0" dirty="0"/>
              <a:t>Source: NC DETECT (2024) </a:t>
            </a:r>
          </a:p>
          <a:p>
            <a:r>
              <a:rPr lang="en-US" i="0" dirty="0"/>
              <a:t>Analysis by Injury Epidemiology and Surveillance Unit</a:t>
            </a:r>
          </a:p>
        </p:txBody>
      </p:sp>
    </p:spTree>
    <p:extLst>
      <p:ext uri="{BB962C8B-B14F-4D97-AF65-F5344CB8AC3E}">
        <p14:creationId xmlns:p14="http://schemas.microsoft.com/office/powerpoint/2010/main" val="19190767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23</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MVT-Occupant was the leading sub-cause for unintentional MVT ED visits</a:t>
            </a:r>
          </a:p>
        </p:txBody>
      </p:sp>
      <p:sp>
        <p:nvSpPr>
          <p:cNvPr id="5" name="TextBox 4">
            <a:extLst>
              <a:ext uri="{FF2B5EF4-FFF2-40B4-BE49-F238E27FC236}">
                <a16:creationId xmlns:a16="http://schemas.microsoft.com/office/drawing/2014/main" id="{8D6BAF16-6F19-9F9B-2428-2EDE5D222C07}"/>
              </a:ext>
            </a:extLst>
          </p:cNvPr>
          <p:cNvSpPr txBox="1"/>
          <p:nvPr/>
        </p:nvSpPr>
        <p:spPr>
          <a:xfrm>
            <a:off x="405516" y="2045836"/>
            <a:ext cx="6176962" cy="307777"/>
          </a:xfrm>
          <a:prstGeom prst="rect">
            <a:avLst/>
          </a:prstGeom>
          <a:solidFill>
            <a:schemeClr val="bg1"/>
          </a:solidFill>
        </p:spPr>
        <p:txBody>
          <a:bodyPr wrap="square">
            <a:spAutoFit/>
          </a:bodyPr>
          <a:lstStyle/>
          <a:p>
            <a:r>
              <a:rPr lang="en-US" sz="1400" dirty="0">
                <a:latin typeface="Franklin Gothic Demi Cond" panose="020B0706030402020204" pitchFamily="34" charset="0"/>
              </a:rPr>
              <a:t>Percent of Unintentional MVT Injury ED Visits by Known Subcause, 2024</a:t>
            </a:r>
          </a:p>
        </p:txBody>
      </p:sp>
      <p:graphicFrame>
        <p:nvGraphicFramePr>
          <p:cNvPr id="4" name="Chart 3" descr="Percent of unintentional MVT injury ED visits by known subcause, 2024">
            <a:extLst>
              <a:ext uri="{FF2B5EF4-FFF2-40B4-BE49-F238E27FC236}">
                <a16:creationId xmlns:a16="http://schemas.microsoft.com/office/drawing/2014/main" id="{39F4F60C-5A70-4CCB-A7E4-74F202D88A15}"/>
              </a:ext>
            </a:extLst>
          </p:cNvPr>
          <p:cNvGraphicFramePr>
            <a:graphicFrameLocks/>
          </p:cNvGraphicFramePr>
          <p:nvPr>
            <p:extLst>
              <p:ext uri="{D42A27DB-BD31-4B8C-83A1-F6EECF244321}">
                <p14:modId xmlns:p14="http://schemas.microsoft.com/office/powerpoint/2010/main" val="252297656"/>
              </p:ext>
            </p:extLst>
          </p:nvPr>
        </p:nvGraphicFramePr>
        <p:xfrm>
          <a:off x="470743" y="2318795"/>
          <a:ext cx="7657256" cy="3799781"/>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053270"/>
            <a:ext cx="8073990" cy="548640"/>
          </a:xfrm>
        </p:spPr>
        <p:txBody>
          <a:bodyPr/>
          <a:lstStyle/>
          <a:p>
            <a:r>
              <a:rPr lang="en-US" i="0" dirty="0"/>
              <a:t>Limited to NC residents, 2024, N=121,758</a:t>
            </a:r>
          </a:p>
          <a:p>
            <a:r>
              <a:rPr lang="en-US" b="1" i="0" dirty="0"/>
              <a:t>Source: NC DETECT (2024) </a:t>
            </a:r>
          </a:p>
          <a:p>
            <a:r>
              <a:rPr lang="en-US" i="0" dirty="0"/>
              <a:t>Analysis by Injury Epidemiology and Surveillance Unit</a:t>
            </a:r>
          </a:p>
        </p:txBody>
      </p:sp>
    </p:spTree>
    <p:extLst>
      <p:ext uri="{BB962C8B-B14F-4D97-AF65-F5344CB8AC3E}">
        <p14:creationId xmlns:p14="http://schemas.microsoft.com/office/powerpoint/2010/main" val="22892198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24</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Summary of Unintentional Motor Vehicle Traffic Injury in North Carolina</a:t>
            </a:r>
          </a:p>
        </p:txBody>
      </p:sp>
      <p:sp>
        <p:nvSpPr>
          <p:cNvPr id="6" name="Text Placeholder 5"/>
          <p:cNvSpPr>
            <a:spLocks noGrp="1"/>
          </p:cNvSpPr>
          <p:nvPr>
            <p:ph type="body" sz="quarter" idx="10"/>
          </p:nvPr>
        </p:nvSpPr>
        <p:spPr>
          <a:xfrm>
            <a:off x="274320" y="2103120"/>
            <a:ext cx="8563554" cy="4001250"/>
          </a:xfrm>
        </p:spPr>
        <p:txBody>
          <a:bodyPr/>
          <a:lstStyle/>
          <a:p>
            <a:r>
              <a:rPr lang="en-US" sz="2400" b="0" dirty="0"/>
              <a:t>In 2024, motor vehicle traffic-related injuries resulted in:</a:t>
            </a:r>
          </a:p>
          <a:p>
            <a:pPr lvl="1"/>
            <a:r>
              <a:rPr lang="en-US" sz="2000" b="0" dirty="0"/>
              <a:t>Almost </a:t>
            </a:r>
            <a:r>
              <a:rPr lang="en-US" sz="2000" dirty="0"/>
              <a:t>1,800</a:t>
            </a:r>
            <a:r>
              <a:rPr lang="en-US" sz="2000" b="0" dirty="0"/>
              <a:t> deaths</a:t>
            </a:r>
          </a:p>
          <a:p>
            <a:pPr lvl="1"/>
            <a:r>
              <a:rPr lang="en-US" sz="2000" b="0" dirty="0"/>
              <a:t>Over </a:t>
            </a:r>
            <a:r>
              <a:rPr lang="en-US" sz="2000" dirty="0">
                <a:solidFill>
                  <a:schemeClr val="accent1"/>
                </a:solidFill>
              </a:rPr>
              <a:t>7,500</a:t>
            </a:r>
            <a:r>
              <a:rPr lang="en-US" sz="2000" b="0" dirty="0"/>
              <a:t> hospitalizations</a:t>
            </a:r>
          </a:p>
          <a:p>
            <a:pPr lvl="1"/>
            <a:r>
              <a:rPr lang="en-US" sz="2000" b="0" dirty="0"/>
              <a:t>Over </a:t>
            </a:r>
            <a:r>
              <a:rPr lang="en-US" sz="2000" dirty="0">
                <a:solidFill>
                  <a:schemeClr val="accent5"/>
                </a:solidFill>
              </a:rPr>
              <a:t>121,000</a:t>
            </a:r>
            <a:r>
              <a:rPr lang="en-US" sz="2000" b="0" dirty="0"/>
              <a:t> emergency department visits</a:t>
            </a:r>
          </a:p>
          <a:p>
            <a:r>
              <a:rPr lang="en-US" sz="2400" b="0" dirty="0"/>
              <a:t>Most MVT-related injuries and deaths occur among </a:t>
            </a:r>
            <a:r>
              <a:rPr lang="en-US" sz="2400" dirty="0"/>
              <a:t>males,</a:t>
            </a:r>
            <a:r>
              <a:rPr lang="en-US" sz="2400" b="0" dirty="0"/>
              <a:t> </a:t>
            </a:r>
            <a:r>
              <a:rPr lang="en-US" sz="2400" dirty="0"/>
              <a:t>Blacks </a:t>
            </a:r>
            <a:r>
              <a:rPr lang="en-US" sz="2400" b="0" dirty="0"/>
              <a:t>and</a:t>
            </a:r>
            <a:r>
              <a:rPr lang="en-US" sz="2400" dirty="0"/>
              <a:t> American Indians</a:t>
            </a:r>
          </a:p>
          <a:p>
            <a:r>
              <a:rPr lang="en-US" sz="2400" b="0" dirty="0"/>
              <a:t>Rates of MVT-related injuries are highest in the </a:t>
            </a:r>
            <a:r>
              <a:rPr lang="en-US" sz="2400" dirty="0"/>
              <a:t>20-24</a:t>
            </a:r>
            <a:r>
              <a:rPr lang="en-US" sz="2400" b="0" dirty="0"/>
              <a:t>, </a:t>
            </a:r>
            <a:r>
              <a:rPr lang="en-US" sz="2400" dirty="0"/>
              <a:t>25-34, and 85 and older age groups</a:t>
            </a:r>
            <a:endParaRPr lang="en-US" sz="2400" b="0" dirty="0"/>
          </a:p>
          <a:p>
            <a:pPr lvl="1"/>
            <a:endParaRPr lang="en-US" b="0" dirty="0"/>
          </a:p>
        </p:txBody>
      </p:sp>
      <p:sp>
        <p:nvSpPr>
          <p:cNvPr id="7" name="Text Placeholder 6"/>
          <p:cNvSpPr>
            <a:spLocks noGrp="1"/>
          </p:cNvSpPr>
          <p:nvPr>
            <p:ph type="body" sz="quarter" idx="11"/>
          </p:nvPr>
        </p:nvSpPr>
        <p:spPr>
          <a:xfrm>
            <a:off x="274320" y="6217920"/>
            <a:ext cx="8073990" cy="330200"/>
          </a:xfrm>
        </p:spPr>
        <p:txBody>
          <a:bodyPr/>
          <a:lstStyle/>
          <a:p>
            <a:r>
              <a:rPr lang="en-US" i="0" dirty="0"/>
              <a:t>*See technical notes document for a full list of ICD-10 codes for TBI deaths</a:t>
            </a:r>
          </a:p>
        </p:txBody>
      </p:sp>
    </p:spTree>
    <p:extLst>
      <p:ext uri="{BB962C8B-B14F-4D97-AF65-F5344CB8AC3E}">
        <p14:creationId xmlns:p14="http://schemas.microsoft.com/office/powerpoint/2010/main" val="9900024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D049BA8-0D86-66BA-0D40-3B05B4DE7246}"/>
              </a:ext>
            </a:extLst>
          </p:cNvPr>
          <p:cNvSpPr>
            <a:spLocks noGrp="1"/>
          </p:cNvSpPr>
          <p:nvPr>
            <p:ph type="sldNum" sz="quarter" idx="14"/>
          </p:nvPr>
        </p:nvSpPr>
        <p:spPr/>
        <p:txBody>
          <a:bodyPr/>
          <a:lstStyle/>
          <a:p>
            <a:fld id="{11F27F3A-B3E9-41ED-AF8F-A365F10BB65F}" type="slidenum">
              <a:rPr lang="en-US" smtClean="0"/>
              <a:pPr/>
              <a:t>25</a:t>
            </a:fld>
            <a:endParaRPr lang="en-US" dirty="0"/>
          </a:p>
        </p:txBody>
      </p:sp>
      <p:sp>
        <p:nvSpPr>
          <p:cNvPr id="5" name="Title 4">
            <a:extLst>
              <a:ext uri="{FF2B5EF4-FFF2-40B4-BE49-F238E27FC236}">
                <a16:creationId xmlns:a16="http://schemas.microsoft.com/office/drawing/2014/main" id="{1840185D-80B5-B2A4-EF98-03239E07C163}"/>
              </a:ext>
            </a:extLst>
          </p:cNvPr>
          <p:cNvSpPr>
            <a:spLocks noGrp="1"/>
          </p:cNvSpPr>
          <p:nvPr>
            <p:ph type="title"/>
          </p:nvPr>
        </p:nvSpPr>
        <p:spPr>
          <a:xfrm>
            <a:off x="274320" y="1143000"/>
            <a:ext cx="8563554" cy="940525"/>
          </a:xfrm>
        </p:spPr>
        <p:txBody>
          <a:bodyPr/>
          <a:lstStyle/>
          <a:p>
            <a:r>
              <a:rPr lang="en-US" sz="3200" dirty="0"/>
              <a:t>Where to find more data on motor vehicle traffic-related death and injury?</a:t>
            </a:r>
          </a:p>
        </p:txBody>
      </p:sp>
      <p:sp>
        <p:nvSpPr>
          <p:cNvPr id="2" name="Text Placeholder 1">
            <a:extLst>
              <a:ext uri="{FF2B5EF4-FFF2-40B4-BE49-F238E27FC236}">
                <a16:creationId xmlns:a16="http://schemas.microsoft.com/office/drawing/2014/main" id="{6F5762EB-8A9A-6202-01EB-2D4D19B58D60}"/>
              </a:ext>
            </a:extLst>
          </p:cNvPr>
          <p:cNvSpPr>
            <a:spLocks noGrp="1"/>
          </p:cNvSpPr>
          <p:nvPr>
            <p:ph type="body" sz="quarter" idx="10"/>
          </p:nvPr>
        </p:nvSpPr>
        <p:spPr>
          <a:xfrm>
            <a:off x="274320" y="2303929"/>
            <a:ext cx="8563554" cy="3752539"/>
          </a:xfrm>
        </p:spPr>
        <p:txBody>
          <a:bodyPr/>
          <a:lstStyle/>
          <a:p>
            <a:r>
              <a:rPr lang="en-US" sz="2800" b="0" dirty="0">
                <a:latin typeface="+mn-lt"/>
              </a:rPr>
              <a:t>NC Injury and Violence Prevention Branch </a:t>
            </a:r>
            <a:r>
              <a:rPr lang="en-US" sz="2800" b="0" dirty="0">
                <a:solidFill>
                  <a:srgbClr val="2F7F95"/>
                </a:solidFill>
                <a:latin typeface="+mn-lt"/>
                <a:hlinkClick r:id="rId2">
                  <a:extLst>
                    <a:ext uri="{A12FA001-AC4F-418D-AE19-62706E023703}">
                      <ahyp:hlinkClr xmlns:ahyp="http://schemas.microsoft.com/office/drawing/2018/hyperlinkcolor" val="tx"/>
                    </a:ext>
                  </a:extLst>
                </a:hlinkClick>
              </a:rPr>
              <a:t>Motor Vehicle Traffic Injury Data</a:t>
            </a:r>
            <a:endParaRPr lang="en-US" sz="2800" b="0" dirty="0">
              <a:solidFill>
                <a:srgbClr val="2F7F95"/>
              </a:solidFill>
              <a:latin typeface="+mn-lt"/>
            </a:endParaRPr>
          </a:p>
          <a:p>
            <a:r>
              <a:rPr lang="en-US" sz="2800" b="0" dirty="0">
                <a:latin typeface="+mn-lt"/>
              </a:rPr>
              <a:t>NC Vision Zero Initiative </a:t>
            </a:r>
            <a:r>
              <a:rPr lang="en-US" sz="2800" b="0" dirty="0">
                <a:solidFill>
                  <a:srgbClr val="2F7F95"/>
                </a:solidFill>
                <a:latin typeface="+mn-lt"/>
                <a:hlinkClick r:id="rId3">
                  <a:extLst>
                    <a:ext uri="{A12FA001-AC4F-418D-AE19-62706E023703}">
                      <ahyp:hlinkClr xmlns:ahyp="http://schemas.microsoft.com/office/drawing/2018/hyperlinkcolor" val="tx"/>
                    </a:ext>
                  </a:extLst>
                </a:hlinkClick>
              </a:rPr>
              <a:t>Data and Analytics Dashboard</a:t>
            </a:r>
            <a:endParaRPr lang="en-US" sz="2800" b="0" dirty="0">
              <a:solidFill>
                <a:srgbClr val="2F7F95"/>
              </a:solidFill>
              <a:latin typeface="+mn-lt"/>
            </a:endParaRPr>
          </a:p>
          <a:p>
            <a:r>
              <a:rPr lang="en-US" sz="2800" b="0" dirty="0">
                <a:latin typeface="+mn-lt"/>
              </a:rPr>
              <a:t>State Center for Health Statistics (SCHS) Death Certificate Data </a:t>
            </a:r>
          </a:p>
          <a:p>
            <a:pPr marL="800080" lvl="1" indent="-285743">
              <a:buFont typeface="Arial" panose="020B0604020202020204" pitchFamily="34" charset="0"/>
              <a:buChar char="•"/>
            </a:pPr>
            <a:r>
              <a:rPr lang="en-US" sz="2400" b="0" dirty="0">
                <a:solidFill>
                  <a:srgbClr val="2F7F95"/>
                </a:solidFill>
                <a:latin typeface="+mn-lt"/>
                <a:hlinkClick r:id="rId4">
                  <a:extLst>
                    <a:ext uri="{A12FA001-AC4F-418D-AE19-62706E023703}">
                      <ahyp:hlinkClr xmlns:ahyp="http://schemas.microsoft.com/office/drawing/2018/hyperlinkcolor" val="tx"/>
                    </a:ext>
                  </a:extLst>
                </a:hlinkClick>
              </a:rPr>
              <a:t>NC Health Data Query System</a:t>
            </a:r>
            <a:endParaRPr lang="en-US" sz="2400" b="0" dirty="0">
              <a:solidFill>
                <a:srgbClr val="2F7F95"/>
              </a:solidFill>
              <a:latin typeface="+mn-lt"/>
            </a:endParaRPr>
          </a:p>
          <a:p>
            <a:r>
              <a:rPr lang="en-US" sz="2800" b="0" dirty="0">
                <a:latin typeface="+mn-lt"/>
              </a:rPr>
              <a:t>CDC WISQARS –  </a:t>
            </a:r>
            <a:r>
              <a:rPr lang="en-US" sz="2800" b="0" dirty="0">
                <a:solidFill>
                  <a:srgbClr val="2F7F95"/>
                </a:solidFill>
                <a:latin typeface="+mn-lt"/>
                <a:hlinkClick r:id="rId5">
                  <a:extLst>
                    <a:ext uri="{A12FA001-AC4F-418D-AE19-62706E023703}">
                      <ahyp:hlinkClr xmlns:ahyp="http://schemas.microsoft.com/office/drawing/2018/hyperlinkcolor" val="tx"/>
                    </a:ext>
                  </a:extLst>
                </a:hlinkClick>
              </a:rPr>
              <a:t>Fatal Injury and Violence Data</a:t>
            </a:r>
            <a:endParaRPr lang="en-US" sz="2800" b="0" dirty="0">
              <a:solidFill>
                <a:srgbClr val="2F7F95"/>
              </a:solidFill>
              <a:latin typeface="+mn-lt"/>
            </a:endParaRPr>
          </a:p>
          <a:p>
            <a:endParaRPr lang="en-US" dirty="0"/>
          </a:p>
        </p:txBody>
      </p:sp>
    </p:spTree>
    <p:extLst>
      <p:ext uri="{BB962C8B-B14F-4D97-AF65-F5344CB8AC3E}">
        <p14:creationId xmlns:p14="http://schemas.microsoft.com/office/powerpoint/2010/main" val="20870164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C309EF8-1470-7734-89B6-B456DC5A794E}"/>
              </a:ext>
            </a:extLst>
          </p:cNvPr>
          <p:cNvSpPr>
            <a:spLocks noGrp="1"/>
          </p:cNvSpPr>
          <p:nvPr>
            <p:ph type="sldNum" sz="quarter" idx="14"/>
          </p:nvPr>
        </p:nvSpPr>
        <p:spPr/>
        <p:txBody>
          <a:bodyPr/>
          <a:lstStyle/>
          <a:p>
            <a:fld id="{11F27F3A-B3E9-41ED-AF8F-A365F10BB65F}" type="slidenum">
              <a:rPr lang="en-US" smtClean="0"/>
              <a:pPr/>
              <a:t>26</a:t>
            </a:fld>
            <a:endParaRPr lang="en-US" dirty="0"/>
          </a:p>
        </p:txBody>
      </p:sp>
      <p:sp>
        <p:nvSpPr>
          <p:cNvPr id="6" name="Title 1">
            <a:extLst>
              <a:ext uri="{FF2B5EF4-FFF2-40B4-BE49-F238E27FC236}">
                <a16:creationId xmlns:a16="http://schemas.microsoft.com/office/drawing/2014/main" id="{D366AD7D-8405-5434-8BFC-15A30AFB8069}"/>
              </a:ext>
            </a:extLst>
          </p:cNvPr>
          <p:cNvSpPr>
            <a:spLocks noGrp="1"/>
          </p:cNvSpPr>
          <p:nvPr>
            <p:ph type="title"/>
          </p:nvPr>
        </p:nvSpPr>
        <p:spPr>
          <a:xfrm>
            <a:off x="274320" y="1143000"/>
            <a:ext cx="8621835" cy="1072055"/>
          </a:xfrm>
        </p:spPr>
        <p:txBody>
          <a:bodyPr/>
          <a:lstStyle/>
          <a:p>
            <a:r>
              <a:rPr lang="en-US" sz="3200" dirty="0"/>
              <a:t>IVPB Data Support now available! </a:t>
            </a:r>
          </a:p>
        </p:txBody>
      </p:sp>
      <p:sp>
        <p:nvSpPr>
          <p:cNvPr id="10" name="TextBox 9">
            <a:extLst>
              <a:ext uri="{FF2B5EF4-FFF2-40B4-BE49-F238E27FC236}">
                <a16:creationId xmlns:a16="http://schemas.microsoft.com/office/drawing/2014/main" id="{D2F430E3-3969-9EA2-6532-6666992A8CFC}"/>
              </a:ext>
            </a:extLst>
          </p:cNvPr>
          <p:cNvSpPr txBox="1"/>
          <p:nvPr/>
        </p:nvSpPr>
        <p:spPr>
          <a:xfrm>
            <a:off x="274320" y="1645920"/>
            <a:ext cx="7801060" cy="1015663"/>
          </a:xfrm>
          <a:prstGeom prst="rect">
            <a:avLst/>
          </a:prstGeom>
          <a:noFill/>
        </p:spPr>
        <p:txBody>
          <a:bodyPr wrap="square" rtlCol="0">
            <a:spAutoFit/>
          </a:bodyPr>
          <a:lstStyle/>
          <a:p>
            <a:r>
              <a:rPr lang="en-US" sz="2000" dirty="0">
                <a:solidFill>
                  <a:srgbClr val="17375E"/>
                </a:solidFill>
              </a:rPr>
              <a:t>Book time with an IVPB epidemiologist to discuss available data products, to talk through custom data requests, or for general data questions.</a:t>
            </a:r>
          </a:p>
        </p:txBody>
      </p:sp>
      <p:sp>
        <p:nvSpPr>
          <p:cNvPr id="8" name="TextBox 7">
            <a:extLst>
              <a:ext uri="{FF2B5EF4-FFF2-40B4-BE49-F238E27FC236}">
                <a16:creationId xmlns:a16="http://schemas.microsoft.com/office/drawing/2014/main" id="{8942CFFF-1787-E39A-31C1-BFD0DCC02926}"/>
              </a:ext>
            </a:extLst>
          </p:cNvPr>
          <p:cNvSpPr txBox="1"/>
          <p:nvPr/>
        </p:nvSpPr>
        <p:spPr>
          <a:xfrm>
            <a:off x="548640" y="2756212"/>
            <a:ext cx="2347713" cy="1754326"/>
          </a:xfrm>
          <a:prstGeom prst="rect">
            <a:avLst/>
          </a:prstGeom>
          <a:noFill/>
        </p:spPr>
        <p:txBody>
          <a:bodyPr wrap="square" rtlCol="0">
            <a:spAutoFit/>
          </a:bodyPr>
          <a:lstStyle/>
          <a:p>
            <a:pPr marL="285750" indent="-285750">
              <a:buFont typeface="Arial" panose="020B0604020202020204" pitchFamily="34" charset="0"/>
              <a:buChar char="•"/>
            </a:pPr>
            <a:r>
              <a:rPr lang="en-US" b="1" dirty="0">
                <a:solidFill>
                  <a:srgbClr val="2F7F95"/>
                </a:solidFill>
                <a:hlinkClick r:id="rId2">
                  <a:extLst>
                    <a:ext uri="{A12FA001-AC4F-418D-AE19-62706E023703}">
                      <ahyp:hlinkClr xmlns:ahyp="http://schemas.microsoft.com/office/drawing/2018/hyperlinkcolor" val="tx"/>
                    </a:ext>
                  </a:extLst>
                </a:hlinkClick>
              </a:rPr>
              <a:t>IVPB Data Request Policy</a:t>
            </a:r>
            <a:endParaRPr lang="en-US" b="1" dirty="0">
              <a:solidFill>
                <a:srgbClr val="2F7F95"/>
              </a:solidFill>
            </a:endParaRPr>
          </a:p>
          <a:p>
            <a:pPr marL="285750" indent="-285750">
              <a:buFont typeface="Arial" panose="020B0604020202020204" pitchFamily="34" charset="0"/>
              <a:buChar char="•"/>
            </a:pPr>
            <a:endParaRPr lang="en-US" dirty="0">
              <a:solidFill>
                <a:srgbClr val="2F7F95"/>
              </a:solidFill>
            </a:endParaRPr>
          </a:p>
          <a:p>
            <a:pPr marL="285750" indent="-285750">
              <a:buFont typeface="Arial" panose="020B0604020202020204" pitchFamily="34" charset="0"/>
              <a:buChar char="•"/>
            </a:pPr>
            <a:r>
              <a:rPr lang="en-US" b="1" dirty="0">
                <a:solidFill>
                  <a:srgbClr val="2F7F95"/>
                </a:solidFill>
                <a:hlinkClick r:id="rId3">
                  <a:extLst>
                    <a:ext uri="{A12FA001-AC4F-418D-AE19-62706E023703}">
                      <ahyp:hlinkClr xmlns:ahyp="http://schemas.microsoft.com/office/drawing/2018/hyperlinkcolor" val="tx"/>
                    </a:ext>
                  </a:extLst>
                </a:hlinkClick>
              </a:rPr>
              <a:t>IVPB Data Support Bookings</a:t>
            </a:r>
            <a:endParaRPr lang="en-US" b="1" dirty="0">
              <a:solidFill>
                <a:srgbClr val="2F7F95"/>
              </a:solidFill>
            </a:endParaRPr>
          </a:p>
        </p:txBody>
      </p:sp>
      <p:pic>
        <p:nvPicPr>
          <p:cNvPr id="7" name="Picture 6" descr="Picture of IVPB data support website">
            <a:extLst>
              <a:ext uri="{FF2B5EF4-FFF2-40B4-BE49-F238E27FC236}">
                <a16:creationId xmlns:a16="http://schemas.microsoft.com/office/drawing/2014/main" id="{C7ADBD5A-00DC-AB4B-1216-EC8FD4108BAE}"/>
              </a:ext>
            </a:extLst>
          </p:cNvPr>
          <p:cNvPicPr>
            <a:picLocks noChangeAspect="1"/>
          </p:cNvPicPr>
          <p:nvPr/>
        </p:nvPicPr>
        <p:blipFill>
          <a:blip r:embed="rId4"/>
          <a:stretch>
            <a:fillRect/>
          </a:stretch>
        </p:blipFill>
        <p:spPr>
          <a:xfrm>
            <a:off x="3116157" y="2756212"/>
            <a:ext cx="5398135" cy="3648633"/>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F532FFE4-9205-15B5-EDEA-330C74094AD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902547" y="4764948"/>
            <a:ext cx="1639897" cy="1639897"/>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8470804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88CF52BA-B21C-B768-B34F-0A33EDE889E3}"/>
              </a:ext>
            </a:extLst>
          </p:cNvPr>
          <p:cNvSpPr>
            <a:spLocks noGrp="1"/>
          </p:cNvSpPr>
          <p:nvPr>
            <p:ph type="body" sz="quarter" idx="10"/>
          </p:nvPr>
        </p:nvSpPr>
        <p:spPr>
          <a:xfrm>
            <a:off x="151140" y="457199"/>
            <a:ext cx="8841719" cy="5943602"/>
          </a:xfrm>
        </p:spPr>
        <p:txBody>
          <a:bodyPr/>
          <a:lstStyle/>
          <a:p>
            <a:r>
              <a:rPr lang="en-US" sz="6400" dirty="0"/>
              <a:t>Questions?</a:t>
            </a:r>
          </a:p>
          <a:p>
            <a:endParaRPr lang="en-US" sz="3200" dirty="0"/>
          </a:p>
          <a:p>
            <a:r>
              <a:rPr lang="en-US" sz="3200" dirty="0">
                <a:solidFill>
                  <a:srgbClr val="17375E"/>
                </a:solidFill>
                <a:hlinkClick r:id="rId2">
                  <a:extLst>
                    <a:ext uri="{A12FA001-AC4F-418D-AE19-62706E023703}">
                      <ahyp:hlinkClr xmlns:ahyp="http://schemas.microsoft.com/office/drawing/2018/hyperlinkcolor" val="tx"/>
                    </a:ext>
                  </a:extLst>
                </a:hlinkClick>
              </a:rPr>
              <a:t>InjuryData@dhhs.nc.gov</a:t>
            </a:r>
            <a:endParaRPr lang="en-US" sz="3200" dirty="0">
              <a:solidFill>
                <a:srgbClr val="17375E"/>
              </a:solidFill>
            </a:endParaRPr>
          </a:p>
          <a:p>
            <a:endParaRPr lang="en-US" sz="3200" dirty="0"/>
          </a:p>
          <a:p>
            <a:r>
              <a:rPr lang="en-US" sz="3200" dirty="0"/>
              <a:t>Injury and Violence Prevention Branch</a:t>
            </a:r>
          </a:p>
          <a:p>
            <a:r>
              <a:rPr lang="en-US" sz="3200" dirty="0"/>
              <a:t>NCDHHS Division of Public Health</a:t>
            </a:r>
          </a:p>
          <a:p>
            <a:endParaRPr lang="en-US" sz="3200" dirty="0"/>
          </a:p>
          <a:p>
            <a:r>
              <a:rPr lang="en-US" sz="3200" dirty="0">
                <a:solidFill>
                  <a:srgbClr val="003B70"/>
                </a:solidFill>
                <a:hlinkClick r:id="rId3">
                  <a:extLst>
                    <a:ext uri="{A12FA001-AC4F-418D-AE19-62706E023703}">
                      <ahyp:hlinkClr xmlns:ahyp="http://schemas.microsoft.com/office/drawing/2018/hyperlinkcolor" val="tx"/>
                    </a:ext>
                  </a:extLst>
                </a:hlinkClick>
              </a:rPr>
              <a:t>https://www.dph.ncdhhs.gov/programs/chronic-disease-and-injury/injury-and-violence-prevention-branch</a:t>
            </a:r>
            <a:r>
              <a:rPr lang="en-US" sz="3200" dirty="0">
                <a:solidFill>
                  <a:srgbClr val="003B70"/>
                </a:solidFill>
              </a:rPr>
              <a:t> </a:t>
            </a:r>
          </a:p>
        </p:txBody>
      </p:sp>
    </p:spTree>
    <p:extLst>
      <p:ext uri="{BB962C8B-B14F-4D97-AF65-F5344CB8AC3E}">
        <p14:creationId xmlns:p14="http://schemas.microsoft.com/office/powerpoint/2010/main" val="3310576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3</a:t>
            </a:fld>
            <a:endParaRPr lang="en-US" b="0" dirty="0"/>
          </a:p>
        </p:txBody>
      </p:sp>
      <p:sp>
        <p:nvSpPr>
          <p:cNvPr id="2" name="Title 1"/>
          <p:cNvSpPr>
            <a:spLocks noGrp="1"/>
          </p:cNvSpPr>
          <p:nvPr>
            <p:ph type="title"/>
          </p:nvPr>
        </p:nvSpPr>
        <p:spPr>
          <a:xfrm>
            <a:off x="274320" y="1143000"/>
            <a:ext cx="8563554" cy="548640"/>
          </a:xfrm>
        </p:spPr>
        <p:txBody>
          <a:bodyPr/>
          <a:lstStyle/>
          <a:p>
            <a:r>
              <a:rPr lang="en-US" sz="3200" dirty="0"/>
              <a:t>Technical Notes, Continued</a:t>
            </a:r>
          </a:p>
        </p:txBody>
      </p:sp>
      <p:sp>
        <p:nvSpPr>
          <p:cNvPr id="6" name="Text Placeholder 5"/>
          <p:cNvSpPr>
            <a:spLocks noGrp="1"/>
          </p:cNvSpPr>
          <p:nvPr>
            <p:ph type="body" sz="quarter" idx="10"/>
          </p:nvPr>
        </p:nvSpPr>
        <p:spPr>
          <a:xfrm>
            <a:off x="274320" y="1645920"/>
            <a:ext cx="8563554" cy="4001250"/>
          </a:xfrm>
        </p:spPr>
        <p:txBody>
          <a:bodyPr/>
          <a:lstStyle/>
          <a:p>
            <a:pPr lvl="1">
              <a:buFont typeface="Arial" panose="020B0604020202020204" pitchFamily="34" charset="0"/>
              <a:buChar char="•"/>
            </a:pPr>
            <a:r>
              <a:rPr lang="en-US" sz="2000" dirty="0"/>
              <a:t>Hospitalizations</a:t>
            </a:r>
            <a:r>
              <a:rPr lang="en-US" sz="2000" b="0" dirty="0"/>
              <a:t> – Among records with an ICD-10-CM injury code*, any mention of the following ICD-10-CM codes (includes records resulting in death)</a:t>
            </a:r>
          </a:p>
          <a:p>
            <a:pPr lvl="1">
              <a:buFont typeface="Arial" panose="020B0604020202020204" pitchFamily="34" charset="0"/>
              <a:buChar char="•"/>
            </a:pPr>
            <a:r>
              <a:rPr lang="en-US" sz="2000" dirty="0"/>
              <a:t>Emergency Department Visits</a:t>
            </a:r>
            <a:r>
              <a:rPr lang="en-US" sz="2000" b="0" dirty="0"/>
              <a:t> – Any mention of the following ICD-10-CM codes (includes records resulting in hospitalization or death)</a:t>
            </a:r>
            <a:endParaRPr lang="en-US" sz="2000" dirty="0"/>
          </a:p>
          <a:p>
            <a:pPr lvl="1"/>
            <a:endParaRPr lang="en-US" b="0" dirty="0"/>
          </a:p>
        </p:txBody>
      </p:sp>
      <p:graphicFrame>
        <p:nvGraphicFramePr>
          <p:cNvPr id="3" name="Table 7">
            <a:extLst>
              <a:ext uri="{FF2B5EF4-FFF2-40B4-BE49-F238E27FC236}">
                <a16:creationId xmlns:a16="http://schemas.microsoft.com/office/drawing/2014/main" id="{CD70C535-5550-3AD6-5B3E-78C462494DD3}"/>
              </a:ext>
            </a:extLst>
          </p:cNvPr>
          <p:cNvGraphicFramePr>
            <a:graphicFrameLocks noGrp="1"/>
          </p:cNvGraphicFramePr>
          <p:nvPr>
            <p:extLst>
              <p:ext uri="{D42A27DB-BD31-4B8C-83A1-F6EECF244321}">
                <p14:modId xmlns:p14="http://schemas.microsoft.com/office/powerpoint/2010/main" val="3485123976"/>
              </p:ext>
            </p:extLst>
          </p:nvPr>
        </p:nvGraphicFramePr>
        <p:xfrm>
          <a:off x="1425079" y="3494758"/>
          <a:ext cx="5955352" cy="2741823"/>
        </p:xfrm>
        <a:graphic>
          <a:graphicData uri="http://schemas.openxmlformats.org/drawingml/2006/table">
            <a:tbl>
              <a:tblPr firstRow="1" bandRow="1">
                <a:tableStyleId>{5C22544A-7EE6-4342-B048-85BDC9FD1C3A}</a:tableStyleId>
              </a:tblPr>
              <a:tblGrid>
                <a:gridCol w="4340605">
                  <a:extLst>
                    <a:ext uri="{9D8B030D-6E8A-4147-A177-3AD203B41FA5}">
                      <a16:colId xmlns:a16="http://schemas.microsoft.com/office/drawing/2014/main" val="1754342705"/>
                    </a:ext>
                  </a:extLst>
                </a:gridCol>
                <a:gridCol w="1614747">
                  <a:extLst>
                    <a:ext uri="{9D8B030D-6E8A-4147-A177-3AD203B41FA5}">
                      <a16:colId xmlns:a16="http://schemas.microsoft.com/office/drawing/2014/main" val="2907973497"/>
                    </a:ext>
                  </a:extLst>
                </a:gridCol>
              </a:tblGrid>
              <a:tr h="525175">
                <a:tc>
                  <a:txBody>
                    <a:bodyPr/>
                    <a:lstStyle/>
                    <a:p>
                      <a:pPr marL="0" algn="l" defTabSz="685800" rtl="0" eaLnBrk="1" latinLnBrk="0" hangingPunct="1"/>
                      <a:r>
                        <a:rPr lang="en-US" sz="1400" b="1" kern="1200" dirty="0">
                          <a:solidFill>
                            <a:schemeClr val="dk1"/>
                          </a:solidFill>
                          <a:latin typeface="+mn-lt"/>
                          <a:ea typeface="+mn-ea"/>
                          <a:cs typeface="+mn-cs"/>
                        </a:rPr>
                        <a:t>V02.1, V02.9, V03.1, V03.9, V04.1, V04.9,</a:t>
                      </a:r>
                    </a:p>
                    <a:p>
                      <a:pPr marL="0" algn="l" defTabSz="685800" rtl="0" eaLnBrk="1" latinLnBrk="0" hangingPunct="1"/>
                      <a:r>
                        <a:rPr lang="en-US" sz="1400" b="1" kern="1200" dirty="0">
                          <a:solidFill>
                            <a:schemeClr val="dk1"/>
                          </a:solidFill>
                          <a:latin typeface="+mn-lt"/>
                          <a:ea typeface="+mn-ea"/>
                          <a:cs typeface="+mn-cs"/>
                        </a:rPr>
                        <a:t>V09.2, V09.3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algn="l" defTabSz="685800" rtl="0" eaLnBrk="1" latinLnBrk="0" hangingPunct="1"/>
                      <a:r>
                        <a:rPr lang="en-US" sz="1400" b="1" dirty="0">
                          <a:solidFill>
                            <a:schemeClr val="tx1"/>
                          </a:solidFill>
                        </a:rPr>
                        <a:t>MVT Pedestrian</a:t>
                      </a:r>
                    </a:p>
                    <a:p>
                      <a:pPr marL="0" algn="l" defTabSz="685800" rtl="0" eaLnBrk="1" latinLnBrk="0" hangingPunct="1"/>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46577652"/>
                  </a:ext>
                </a:extLst>
              </a:tr>
              <a:tr h="437764">
                <a:tc>
                  <a:txBody>
                    <a:bodyPr/>
                    <a:lstStyle/>
                    <a:p>
                      <a:r>
                        <a:rPr lang="en-US" sz="1400" b="1" dirty="0"/>
                        <a:t>V12-V14 (.3-.9), V19.4-V19.6, V19.9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MVT Pedal cycle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89567985"/>
                  </a:ext>
                </a:extLst>
              </a:tr>
              <a:tr h="437764">
                <a:tc>
                  <a:txBody>
                    <a:bodyPr/>
                    <a:lstStyle/>
                    <a:p>
                      <a:r>
                        <a:rPr lang="en-US" sz="1400" b="1" dirty="0"/>
                        <a:t>V20-V28 (.3-.9), V29.4-V29.9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MVT Motorcycle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915561035"/>
                  </a:ext>
                </a:extLst>
              </a:tr>
              <a:tr h="304048">
                <a:tc>
                  <a:txBody>
                    <a:bodyPr/>
                    <a:lstStyle/>
                    <a:p>
                      <a:r>
                        <a:rPr lang="en-US" sz="1400" b="1" dirty="0"/>
                        <a:t>V30-V79 (.4-.9), V83-V86 (.0-.3), V87.0-V87.8, V89.2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solidFill>
                            <a:schemeClr val="tx1"/>
                          </a:solidFill>
                        </a:rPr>
                        <a:t>MVT Occupant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765210057"/>
                  </a:ext>
                </a:extLst>
              </a:tr>
              <a:tr h="30404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1" dirty="0"/>
                        <a:t>V80.3-V80.5, V81.1, V82.1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US" sz="1400" b="1" dirty="0">
                          <a:solidFill>
                            <a:schemeClr val="tx1"/>
                          </a:solidFill>
                        </a:rPr>
                        <a:t>MVT Other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831112879"/>
                  </a:ext>
                </a:extLst>
              </a:tr>
              <a:tr h="280323">
                <a:tc gridSpan="2">
                  <a:txBody>
                    <a:bodyPr/>
                    <a:lstStyle/>
                    <a:p>
                      <a:r>
                        <a:rPr lang="en-US" sz="1400" dirty="0"/>
                        <a:t>*7</a:t>
                      </a:r>
                      <a:r>
                        <a:rPr lang="en-US" sz="1400" baseline="30000" dirty="0"/>
                        <a:t>th</a:t>
                      </a:r>
                      <a:r>
                        <a:rPr lang="en-US" sz="1400" dirty="0"/>
                        <a:t> character of A, B, or missing (reflects initial encounter, active treatment)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4053840668"/>
                  </a:ext>
                </a:extLst>
              </a:tr>
            </a:tbl>
          </a:graphicData>
        </a:graphic>
      </p:graphicFrame>
      <p:sp>
        <p:nvSpPr>
          <p:cNvPr id="7" name="Text Placeholder 6"/>
          <p:cNvSpPr>
            <a:spLocks noGrp="1"/>
          </p:cNvSpPr>
          <p:nvPr>
            <p:ph type="body" sz="quarter" idx="11"/>
          </p:nvPr>
        </p:nvSpPr>
        <p:spPr>
          <a:xfrm>
            <a:off x="274320" y="6217920"/>
            <a:ext cx="8073990" cy="330200"/>
          </a:xfrm>
        </p:spPr>
        <p:txBody>
          <a:bodyPr/>
          <a:lstStyle/>
          <a:p>
            <a:r>
              <a:rPr lang="en-US" i="0" dirty="0"/>
              <a:t>*See technical notes document for a full list of ICD-10-CM injury diagnosis codes</a:t>
            </a:r>
          </a:p>
        </p:txBody>
      </p:sp>
    </p:spTree>
    <p:extLst>
      <p:ext uri="{BB962C8B-B14F-4D97-AF65-F5344CB8AC3E}">
        <p14:creationId xmlns:p14="http://schemas.microsoft.com/office/powerpoint/2010/main" val="262372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499070-E0E6-3C23-96C0-7F3F78D2CD69}"/>
              </a:ext>
            </a:extLst>
          </p:cNvPr>
          <p:cNvSpPr>
            <a:spLocks noGrp="1"/>
          </p:cNvSpPr>
          <p:nvPr>
            <p:ph type="sldNum" sz="quarter" idx="14"/>
          </p:nvPr>
        </p:nvSpPr>
        <p:spPr/>
        <p:txBody>
          <a:bodyPr/>
          <a:lstStyle/>
          <a:p>
            <a:fld id="{11F27F3A-B3E9-41ED-AF8F-A365F10BB65F}" type="slidenum">
              <a:rPr lang="en-US" smtClean="0"/>
              <a:pPr/>
              <a:t>4</a:t>
            </a:fld>
            <a:endParaRPr lang="en-US" dirty="0"/>
          </a:p>
        </p:txBody>
      </p:sp>
      <p:sp>
        <p:nvSpPr>
          <p:cNvPr id="6" name="Title 8">
            <a:extLst>
              <a:ext uri="{FF2B5EF4-FFF2-40B4-BE49-F238E27FC236}">
                <a16:creationId xmlns:a16="http://schemas.microsoft.com/office/drawing/2014/main" id="{580D1D30-B885-6F59-7769-1EE54172D3AE}"/>
              </a:ext>
            </a:extLst>
          </p:cNvPr>
          <p:cNvSpPr>
            <a:spLocks noGrp="1"/>
          </p:cNvSpPr>
          <p:nvPr>
            <p:ph type="title"/>
          </p:nvPr>
        </p:nvSpPr>
        <p:spPr>
          <a:xfrm>
            <a:off x="1280160" y="365760"/>
            <a:ext cx="7537836" cy="548640"/>
          </a:xfrm>
        </p:spPr>
        <p:txBody>
          <a:bodyPr/>
          <a:lstStyle/>
          <a:p>
            <a:r>
              <a:rPr lang="en-US" sz="3200" dirty="0">
                <a:solidFill>
                  <a:srgbClr val="4F81BD"/>
                </a:solidFill>
                <a:latin typeface="+mn-lt"/>
              </a:rPr>
              <a:t>Overview</a:t>
            </a:r>
            <a:endParaRPr lang="en-US" sz="3200" dirty="0">
              <a:solidFill>
                <a:srgbClr val="4F81BD"/>
              </a:solidFill>
            </a:endParaRPr>
          </a:p>
        </p:txBody>
      </p:sp>
      <p:sp>
        <p:nvSpPr>
          <p:cNvPr id="7" name="Text Placeholder 7">
            <a:extLst>
              <a:ext uri="{FF2B5EF4-FFF2-40B4-BE49-F238E27FC236}">
                <a16:creationId xmlns:a16="http://schemas.microsoft.com/office/drawing/2014/main" id="{4FF553DB-2F10-8479-C5FB-59F2DD9DF337}"/>
              </a:ext>
            </a:extLst>
          </p:cNvPr>
          <p:cNvSpPr>
            <a:spLocks noGrp="1"/>
          </p:cNvSpPr>
          <p:nvPr>
            <p:ph type="body" sz="quarter" idx="10"/>
          </p:nvPr>
        </p:nvSpPr>
        <p:spPr>
          <a:xfrm>
            <a:off x="1143000" y="1280160"/>
            <a:ext cx="7955280" cy="4582247"/>
          </a:xfrm>
        </p:spPr>
        <p:txBody>
          <a:bodyPr/>
          <a:lstStyle/>
          <a:p>
            <a:r>
              <a:rPr lang="en-US" sz="2800" b="0" dirty="0">
                <a:solidFill>
                  <a:srgbClr val="17375E"/>
                </a:solidFill>
                <a:latin typeface="+mn-lt"/>
              </a:rPr>
              <a:t>Unintentional Motor Vehicle Traffic (MVT) Death</a:t>
            </a:r>
          </a:p>
          <a:p>
            <a:r>
              <a:rPr lang="en-US" sz="2800" b="0" dirty="0">
                <a:solidFill>
                  <a:srgbClr val="17375E"/>
                </a:solidFill>
                <a:latin typeface="+mn-lt"/>
              </a:rPr>
              <a:t>Unintentional MVT Morbidity</a:t>
            </a:r>
          </a:p>
          <a:p>
            <a:pPr lvl="1"/>
            <a:r>
              <a:rPr lang="en-US" sz="2500" b="0" dirty="0">
                <a:solidFill>
                  <a:srgbClr val="17375E"/>
                </a:solidFill>
                <a:latin typeface="+mn-lt"/>
              </a:rPr>
              <a:t> Hospitalizations and Emergency Department Visits</a:t>
            </a:r>
          </a:p>
          <a:p>
            <a:r>
              <a:rPr lang="en-US" sz="2800" b="0" dirty="0">
                <a:solidFill>
                  <a:srgbClr val="17375E"/>
                </a:solidFill>
                <a:latin typeface="+mn-lt"/>
              </a:rPr>
              <a:t>Resources</a:t>
            </a:r>
          </a:p>
          <a:p>
            <a:endParaRPr lang="en-US" sz="2400" dirty="0">
              <a:solidFill>
                <a:srgbClr val="17375E"/>
              </a:solidFill>
              <a:latin typeface="+mn-lt"/>
            </a:endParaRPr>
          </a:p>
          <a:p>
            <a:pPr>
              <a:buFont typeface="Courier New" panose="02070309020205020404" pitchFamily="49" charset="0"/>
              <a:buChar char="o"/>
            </a:pPr>
            <a:r>
              <a:rPr lang="en-US" sz="2000" b="0" dirty="0">
                <a:solidFill>
                  <a:srgbClr val="17375E"/>
                </a:solidFill>
                <a:latin typeface="+mn-lt"/>
              </a:rPr>
              <a:t>Unintentional MVT Injury/Harm data are available at </a:t>
            </a:r>
            <a:r>
              <a:rPr lang="en-US" sz="2000" b="0" dirty="0">
                <a:solidFill>
                  <a:srgbClr val="2F7F95"/>
                </a:solidFill>
                <a:latin typeface="+mn-lt"/>
                <a:hlinkClick r:id="rId3">
                  <a:extLst>
                    <a:ext uri="{A12FA001-AC4F-418D-AE19-62706E023703}">
                      <ahyp:hlinkClr xmlns:ahyp="http://schemas.microsoft.com/office/drawing/2018/hyperlinkcolor" val="tx"/>
                    </a:ext>
                  </a:extLst>
                </a:hlinkClick>
              </a:rPr>
              <a:t>https://injuryfreenc.dph.ncdhhs.gov/DataSurveillance/MVCData.htm</a:t>
            </a:r>
            <a:endParaRPr lang="en-US" sz="2000" b="0" dirty="0">
              <a:solidFill>
                <a:srgbClr val="2F7F95"/>
              </a:solidFill>
              <a:latin typeface="+mn-lt"/>
            </a:endParaRPr>
          </a:p>
          <a:p>
            <a:pPr>
              <a:buFont typeface="Courier New" panose="02070309020205020404" pitchFamily="49" charset="0"/>
              <a:buChar char="o"/>
            </a:pPr>
            <a:r>
              <a:rPr lang="en-US" sz="2000" b="0" dirty="0">
                <a:solidFill>
                  <a:srgbClr val="17375E"/>
                </a:solidFill>
                <a:latin typeface="+mn-lt"/>
              </a:rPr>
              <a:t>For custom data requests, see </a:t>
            </a:r>
            <a:r>
              <a:rPr lang="en-US" sz="2000" b="0" dirty="0">
                <a:solidFill>
                  <a:srgbClr val="2F7F95"/>
                </a:solidFill>
                <a:latin typeface="+mn-lt"/>
                <a:hlinkClick r:id="rId4">
                  <a:extLst>
                    <a:ext uri="{A12FA001-AC4F-418D-AE19-62706E023703}">
                      <ahyp:hlinkClr xmlns:ahyp="http://schemas.microsoft.com/office/drawing/2018/hyperlinkcolor" val="tx"/>
                    </a:ext>
                  </a:extLst>
                </a:hlinkClick>
              </a:rPr>
              <a:t>https://injuryfreenc.dph.ncdhhs.gov/DataSurveillance/DataRequestPolicy.htm</a:t>
            </a:r>
            <a:endParaRPr lang="en-US" sz="2000" b="0" dirty="0">
              <a:solidFill>
                <a:srgbClr val="2F7F95"/>
              </a:solidFill>
              <a:latin typeface="+mn-lt"/>
            </a:endParaRPr>
          </a:p>
          <a:p>
            <a:pPr marL="0" indent="0">
              <a:buNone/>
            </a:pPr>
            <a:endParaRPr lang="en-US" sz="2000" dirty="0">
              <a:solidFill>
                <a:srgbClr val="2F7F95"/>
              </a:solidFill>
              <a:latin typeface="+mn-lt"/>
            </a:endParaRPr>
          </a:p>
          <a:p>
            <a:pPr marL="0" indent="0">
              <a:buNone/>
            </a:pPr>
            <a:endParaRPr lang="en-US" sz="2000" dirty="0">
              <a:solidFill>
                <a:srgbClr val="2F7F95"/>
              </a:solidFill>
              <a:latin typeface="+mn-lt"/>
            </a:endParaRPr>
          </a:p>
        </p:txBody>
      </p:sp>
    </p:spTree>
    <p:extLst>
      <p:ext uri="{BB962C8B-B14F-4D97-AF65-F5344CB8AC3E}">
        <p14:creationId xmlns:p14="http://schemas.microsoft.com/office/powerpoint/2010/main" val="1193422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5</a:t>
            </a:fld>
            <a:endParaRPr lang="en-US" b="0" dirty="0"/>
          </a:p>
        </p:txBody>
      </p:sp>
      <p:sp>
        <p:nvSpPr>
          <p:cNvPr id="2" name="Title 1"/>
          <p:cNvSpPr>
            <a:spLocks noGrp="1"/>
          </p:cNvSpPr>
          <p:nvPr>
            <p:ph type="title"/>
          </p:nvPr>
        </p:nvSpPr>
        <p:spPr>
          <a:xfrm>
            <a:off x="274320" y="1143000"/>
            <a:ext cx="8563554" cy="979714"/>
          </a:xfrm>
        </p:spPr>
        <p:txBody>
          <a:bodyPr/>
          <a:lstStyle/>
          <a:p>
            <a:r>
              <a:rPr lang="en-US" sz="3200" dirty="0"/>
              <a:t>Unintentional MVT death is the </a:t>
            </a:r>
            <a:r>
              <a:rPr lang="en-US" sz="3200" u="sng" dirty="0">
                <a:solidFill>
                  <a:srgbClr val="003B70"/>
                </a:solidFill>
              </a:rPr>
              <a:t>third</a:t>
            </a:r>
            <a:r>
              <a:rPr lang="en-US" sz="3200" dirty="0"/>
              <a:t> leading cause of injury-related death</a:t>
            </a:r>
          </a:p>
        </p:txBody>
      </p:sp>
      <p:graphicFrame>
        <p:nvGraphicFramePr>
          <p:cNvPr id="4" name="Chart 3" descr="Top leading causes of injury related death by mechanism and intent, 2024">
            <a:extLst>
              <a:ext uri="{FF2B5EF4-FFF2-40B4-BE49-F238E27FC236}">
                <a16:creationId xmlns:a16="http://schemas.microsoft.com/office/drawing/2014/main" id="{00000000-0008-0000-0400-000002000000}"/>
              </a:ext>
            </a:extLst>
          </p:cNvPr>
          <p:cNvGraphicFramePr>
            <a:graphicFrameLocks/>
          </p:cNvGraphicFramePr>
          <p:nvPr>
            <p:extLst>
              <p:ext uri="{D42A27DB-BD31-4B8C-83A1-F6EECF244321}">
                <p14:modId xmlns:p14="http://schemas.microsoft.com/office/powerpoint/2010/main" val="4197352459"/>
              </p:ext>
            </p:extLst>
          </p:nvPr>
        </p:nvGraphicFramePr>
        <p:xfrm>
          <a:off x="216071" y="2455660"/>
          <a:ext cx="11281825" cy="347008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p:cNvSpPr>
            <a:spLocks noGrp="1"/>
          </p:cNvSpPr>
          <p:nvPr>
            <p:ph type="body" sz="quarter" idx="11"/>
          </p:nvPr>
        </p:nvSpPr>
        <p:spPr>
          <a:xfrm>
            <a:off x="274320" y="6076547"/>
            <a:ext cx="8073990" cy="471573"/>
          </a:xfrm>
        </p:spPr>
        <p:txBody>
          <a:bodyPr/>
          <a:lstStyle/>
          <a:p>
            <a:r>
              <a:rPr lang="en-US" i="0" dirty="0"/>
              <a:t>Limited to NC Residents, 2024		</a:t>
            </a:r>
          </a:p>
          <a:p>
            <a:r>
              <a:rPr lang="en-US" b="1" i="0" dirty="0"/>
              <a:t>Source: NC State Center for Health Statistics, Vital Statistics-Deaths (2024)</a:t>
            </a:r>
            <a:r>
              <a:rPr lang="en-US" i="0" dirty="0"/>
              <a:t>		</a:t>
            </a:r>
          </a:p>
          <a:p>
            <a:r>
              <a:rPr lang="en-US" i="0" dirty="0"/>
              <a:t>Analysis by Injury Epidemiology and Surveillance Unit		</a:t>
            </a:r>
          </a:p>
        </p:txBody>
      </p:sp>
    </p:spTree>
    <p:extLst>
      <p:ext uri="{BB962C8B-B14F-4D97-AF65-F5344CB8AC3E}">
        <p14:creationId xmlns:p14="http://schemas.microsoft.com/office/powerpoint/2010/main" val="1558484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6</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dirty="0"/>
              <a:t>Proportion of demographic groups </a:t>
            </a:r>
            <a:r>
              <a:rPr lang="en-US" sz="2800" u="sng" dirty="0"/>
              <a:t>reporting always wearing a seatbelt</a:t>
            </a:r>
            <a:r>
              <a:rPr lang="en-US" sz="2800" dirty="0"/>
              <a:t>, 2023 BRFSS</a:t>
            </a:r>
          </a:p>
        </p:txBody>
      </p:sp>
      <p:sp>
        <p:nvSpPr>
          <p:cNvPr id="10" name="TextBox 9">
            <a:extLst>
              <a:ext uri="{FF2B5EF4-FFF2-40B4-BE49-F238E27FC236}">
                <a16:creationId xmlns:a16="http://schemas.microsoft.com/office/drawing/2014/main" id="{7F3F721A-363F-4450-0F3F-249F8E3BC1A3}"/>
              </a:ext>
            </a:extLst>
          </p:cNvPr>
          <p:cNvSpPr txBox="1"/>
          <p:nvPr/>
        </p:nvSpPr>
        <p:spPr>
          <a:xfrm>
            <a:off x="1445184" y="2024554"/>
            <a:ext cx="1898104" cy="461665"/>
          </a:xfrm>
          <a:prstGeom prst="rect">
            <a:avLst/>
          </a:prstGeom>
          <a:noFill/>
        </p:spPr>
        <p:txBody>
          <a:bodyPr wrap="square">
            <a:spAutoFit/>
          </a:bodyPr>
          <a:lstStyle/>
          <a:p>
            <a:r>
              <a:rPr lang="en-US" sz="2400" b="0" i="0" u="none" strike="noStrike" dirty="0">
                <a:solidFill>
                  <a:srgbClr val="D76213"/>
                </a:solidFill>
                <a:effectLst/>
                <a:latin typeface="Franklin Gothic Demi Cond" panose="020B0706030402020204" pitchFamily="34" charset="0"/>
              </a:rPr>
              <a:t>Overall 91.7%</a:t>
            </a:r>
            <a:r>
              <a:rPr lang="en-US" sz="2400" dirty="0">
                <a:solidFill>
                  <a:srgbClr val="D76213"/>
                </a:solidFill>
              </a:rPr>
              <a:t> </a:t>
            </a:r>
          </a:p>
        </p:txBody>
      </p:sp>
      <p:sp>
        <p:nvSpPr>
          <p:cNvPr id="12" name="TextBox 11">
            <a:extLst>
              <a:ext uri="{FF2B5EF4-FFF2-40B4-BE49-F238E27FC236}">
                <a16:creationId xmlns:a16="http://schemas.microsoft.com/office/drawing/2014/main" id="{5E6FCCD4-09E1-73AE-B2FB-245E5D55FCBC}"/>
              </a:ext>
            </a:extLst>
          </p:cNvPr>
          <p:cNvSpPr txBox="1"/>
          <p:nvPr/>
        </p:nvSpPr>
        <p:spPr>
          <a:xfrm>
            <a:off x="5884449" y="2022829"/>
            <a:ext cx="1898104" cy="461665"/>
          </a:xfrm>
          <a:prstGeom prst="rect">
            <a:avLst/>
          </a:prstGeom>
          <a:noFill/>
        </p:spPr>
        <p:txBody>
          <a:bodyPr wrap="square">
            <a:spAutoFit/>
          </a:bodyPr>
          <a:lstStyle/>
          <a:p>
            <a:r>
              <a:rPr lang="en-US" sz="2400" b="0" i="0" u="none" strike="noStrike" dirty="0">
                <a:solidFill>
                  <a:srgbClr val="D76213"/>
                </a:solidFill>
                <a:effectLst/>
                <a:latin typeface="Franklin Gothic Demi Cond" panose="020B0706030402020204" pitchFamily="34" charset="0"/>
              </a:rPr>
              <a:t>Overall 91.7%</a:t>
            </a:r>
            <a:r>
              <a:rPr lang="en-US" sz="2400" dirty="0">
                <a:solidFill>
                  <a:srgbClr val="D76213"/>
                </a:solidFill>
              </a:rPr>
              <a:t> </a:t>
            </a:r>
          </a:p>
        </p:txBody>
      </p:sp>
      <p:graphicFrame>
        <p:nvGraphicFramePr>
          <p:cNvPr id="3" name="Chart 2" descr="Percent of adults by demographic (sex, age group, disability status) who reported always wearing a seatbelt on the 2023 BRFSS">
            <a:extLst>
              <a:ext uri="{FF2B5EF4-FFF2-40B4-BE49-F238E27FC236}">
                <a16:creationId xmlns:a16="http://schemas.microsoft.com/office/drawing/2014/main" id="{C345F6C8-47CE-446A-B1A9-66129C3C9D2E}"/>
              </a:ext>
            </a:extLst>
          </p:cNvPr>
          <p:cNvGraphicFramePr>
            <a:graphicFrameLocks/>
          </p:cNvGraphicFramePr>
          <p:nvPr>
            <p:extLst>
              <p:ext uri="{D42A27DB-BD31-4B8C-83A1-F6EECF244321}">
                <p14:modId xmlns:p14="http://schemas.microsoft.com/office/powerpoint/2010/main" val="1801546740"/>
              </p:ext>
            </p:extLst>
          </p:nvPr>
        </p:nvGraphicFramePr>
        <p:xfrm>
          <a:off x="-100292" y="2407760"/>
          <a:ext cx="4989055" cy="383739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descr="Percent of adults by demographic (income, veteran, rural status) who reported always wearing a seatbelt on the 2023 BRFSS">
            <a:extLst>
              <a:ext uri="{FF2B5EF4-FFF2-40B4-BE49-F238E27FC236}">
                <a16:creationId xmlns:a16="http://schemas.microsoft.com/office/drawing/2014/main" id="{A0D3D285-7EA0-4BF9-BF97-D9913C6C583E}"/>
              </a:ext>
            </a:extLst>
          </p:cNvPr>
          <p:cNvGraphicFramePr>
            <a:graphicFrameLocks/>
          </p:cNvGraphicFramePr>
          <p:nvPr>
            <p:extLst>
              <p:ext uri="{D42A27DB-BD31-4B8C-83A1-F6EECF244321}">
                <p14:modId xmlns:p14="http://schemas.microsoft.com/office/powerpoint/2010/main" val="1607673488"/>
              </p:ext>
            </p:extLst>
          </p:nvPr>
        </p:nvGraphicFramePr>
        <p:xfrm>
          <a:off x="4520801" y="2407760"/>
          <a:ext cx="4648029" cy="4140360"/>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 Placeholder 6"/>
          <p:cNvSpPr>
            <a:spLocks noGrp="1"/>
          </p:cNvSpPr>
          <p:nvPr>
            <p:ph type="body" sz="quarter" idx="11"/>
          </p:nvPr>
        </p:nvSpPr>
        <p:spPr>
          <a:xfrm>
            <a:off x="274320" y="6217920"/>
            <a:ext cx="8073990" cy="330200"/>
          </a:xfrm>
        </p:spPr>
        <p:txBody>
          <a:bodyPr/>
          <a:lstStyle/>
          <a:p>
            <a:r>
              <a:rPr lang="en-US" b="1" i="0" dirty="0"/>
              <a:t>Source: NC State Center of Health Statistics, 2023 Behavioral Risk Factor Surveillance System (BRFSS) Survey Results			</a:t>
            </a:r>
          </a:p>
        </p:txBody>
      </p:sp>
    </p:spTree>
    <p:extLst>
      <p:ext uri="{BB962C8B-B14F-4D97-AF65-F5344CB8AC3E}">
        <p14:creationId xmlns:p14="http://schemas.microsoft.com/office/powerpoint/2010/main" val="1622809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16"/>
          <p:cNvSpPr>
            <a:spLocks noGrp="1"/>
          </p:cNvSpPr>
          <p:nvPr>
            <p:ph type="sldNum" sz="quarter" idx="14"/>
          </p:nvPr>
        </p:nvSpPr>
        <p:spPr/>
        <p:txBody>
          <a:bodyPr/>
          <a:lstStyle/>
          <a:p>
            <a:fld id="{11F27F3A-B3E9-41ED-AF8F-A365F10BB65F}" type="slidenum">
              <a:rPr lang="en-US" b="0" smtClean="0"/>
              <a:pPr/>
              <a:t>7</a:t>
            </a:fld>
            <a:endParaRPr lang="en-US" b="0" dirty="0"/>
          </a:p>
        </p:txBody>
      </p:sp>
      <p:sp>
        <p:nvSpPr>
          <p:cNvPr id="2" name="Title 1"/>
          <p:cNvSpPr>
            <a:spLocks noGrp="1"/>
          </p:cNvSpPr>
          <p:nvPr>
            <p:ph type="title"/>
          </p:nvPr>
        </p:nvSpPr>
        <p:spPr>
          <a:xfrm>
            <a:off x="274320" y="1143000"/>
            <a:ext cx="8563554" cy="548640"/>
          </a:xfrm>
        </p:spPr>
        <p:txBody>
          <a:bodyPr/>
          <a:lstStyle/>
          <a:p>
            <a:r>
              <a:rPr lang="en-US" sz="2800" dirty="0"/>
              <a:t>Proportion of groups </a:t>
            </a:r>
            <a:r>
              <a:rPr lang="en-US" sz="2800" u="sng" dirty="0"/>
              <a:t>reporting driving while having had too much to drink</a:t>
            </a:r>
            <a:r>
              <a:rPr lang="en-US" sz="2800" dirty="0"/>
              <a:t>,* 2023 BRFSS</a:t>
            </a:r>
          </a:p>
        </p:txBody>
      </p:sp>
      <p:sp>
        <p:nvSpPr>
          <p:cNvPr id="8" name="TextBox 7">
            <a:extLst>
              <a:ext uri="{FF2B5EF4-FFF2-40B4-BE49-F238E27FC236}">
                <a16:creationId xmlns:a16="http://schemas.microsoft.com/office/drawing/2014/main" id="{183295E1-DCCC-E3A4-1100-B40E3AD37A8F}"/>
              </a:ext>
            </a:extLst>
          </p:cNvPr>
          <p:cNvSpPr txBox="1"/>
          <p:nvPr/>
        </p:nvSpPr>
        <p:spPr>
          <a:xfrm>
            <a:off x="1497874" y="2068924"/>
            <a:ext cx="1646853" cy="461665"/>
          </a:xfrm>
          <a:prstGeom prst="rect">
            <a:avLst/>
          </a:prstGeom>
          <a:noFill/>
        </p:spPr>
        <p:txBody>
          <a:bodyPr wrap="square">
            <a:spAutoFit/>
          </a:bodyPr>
          <a:lstStyle/>
          <a:p>
            <a:r>
              <a:rPr lang="en-US" sz="2400" b="0" i="0" u="none" strike="noStrike" dirty="0">
                <a:solidFill>
                  <a:srgbClr val="D76213"/>
                </a:solidFill>
                <a:effectLst/>
                <a:latin typeface="Franklin Gothic Demi Cond" panose="020B0706030402020204" pitchFamily="34" charset="0"/>
              </a:rPr>
              <a:t>Overall 2.2%</a:t>
            </a:r>
            <a:r>
              <a:rPr lang="en-US" sz="2400" dirty="0">
                <a:solidFill>
                  <a:srgbClr val="D76213"/>
                </a:solidFill>
              </a:rPr>
              <a:t> </a:t>
            </a:r>
          </a:p>
        </p:txBody>
      </p:sp>
      <p:sp>
        <p:nvSpPr>
          <p:cNvPr id="12" name="TextBox 11">
            <a:extLst>
              <a:ext uri="{FF2B5EF4-FFF2-40B4-BE49-F238E27FC236}">
                <a16:creationId xmlns:a16="http://schemas.microsoft.com/office/drawing/2014/main" id="{CE1E344A-C0E6-48AC-7372-40AD1894C7E5}"/>
              </a:ext>
            </a:extLst>
          </p:cNvPr>
          <p:cNvSpPr txBox="1"/>
          <p:nvPr/>
        </p:nvSpPr>
        <p:spPr>
          <a:xfrm>
            <a:off x="5914477" y="2068924"/>
            <a:ext cx="1646852" cy="461665"/>
          </a:xfrm>
          <a:prstGeom prst="rect">
            <a:avLst/>
          </a:prstGeom>
          <a:noFill/>
        </p:spPr>
        <p:txBody>
          <a:bodyPr wrap="square">
            <a:spAutoFit/>
          </a:bodyPr>
          <a:lstStyle/>
          <a:p>
            <a:r>
              <a:rPr lang="en-US" sz="2400" b="0" i="0" u="none" strike="noStrike" dirty="0">
                <a:solidFill>
                  <a:srgbClr val="D76213"/>
                </a:solidFill>
                <a:effectLst/>
                <a:latin typeface="Franklin Gothic Demi Cond" panose="020B0706030402020204" pitchFamily="34" charset="0"/>
              </a:rPr>
              <a:t>Overall 2.2%</a:t>
            </a:r>
            <a:r>
              <a:rPr lang="en-US" sz="2400" dirty="0">
                <a:solidFill>
                  <a:srgbClr val="D76213"/>
                </a:solidFill>
              </a:rPr>
              <a:t> </a:t>
            </a:r>
          </a:p>
        </p:txBody>
      </p:sp>
      <p:graphicFrame>
        <p:nvGraphicFramePr>
          <p:cNvPr id="4" name="Chart 3" descr="Percent of adults by demographic (sex, age group, veteran status) who reported driving while having had too much to drink on the 2023 BRFSS">
            <a:extLst>
              <a:ext uri="{FF2B5EF4-FFF2-40B4-BE49-F238E27FC236}">
                <a16:creationId xmlns:a16="http://schemas.microsoft.com/office/drawing/2014/main" id="{48016AB4-8E73-4328-96AC-C2DC0740BC9B}"/>
              </a:ext>
            </a:extLst>
          </p:cNvPr>
          <p:cNvGraphicFramePr>
            <a:graphicFrameLocks/>
          </p:cNvGraphicFramePr>
          <p:nvPr>
            <p:extLst>
              <p:ext uri="{D42A27DB-BD31-4B8C-83A1-F6EECF244321}">
                <p14:modId xmlns:p14="http://schemas.microsoft.com/office/powerpoint/2010/main" val="4167002851"/>
              </p:ext>
            </p:extLst>
          </p:nvPr>
        </p:nvGraphicFramePr>
        <p:xfrm>
          <a:off x="265665" y="2476761"/>
          <a:ext cx="4111269" cy="36173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descr="Percent of adults by demographic (disability status, rural status) who reported driving while having had too much to drink on the 2023 BRFSS">
            <a:extLst>
              <a:ext uri="{FF2B5EF4-FFF2-40B4-BE49-F238E27FC236}">
                <a16:creationId xmlns:a16="http://schemas.microsoft.com/office/drawing/2014/main" id="{262C9557-3FB4-4229-BAFD-E8CE5838D071}"/>
              </a:ext>
            </a:extLst>
          </p:cNvPr>
          <p:cNvGraphicFramePr>
            <a:graphicFrameLocks/>
          </p:cNvGraphicFramePr>
          <p:nvPr>
            <p:extLst>
              <p:ext uri="{D42A27DB-BD31-4B8C-83A1-F6EECF244321}">
                <p14:modId xmlns:p14="http://schemas.microsoft.com/office/powerpoint/2010/main" val="1090730582"/>
              </p:ext>
            </p:extLst>
          </p:nvPr>
        </p:nvGraphicFramePr>
        <p:xfrm>
          <a:off x="4150759" y="2530589"/>
          <a:ext cx="4646637" cy="3370349"/>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383B6F59-8274-62CB-3C28-AE0838B3B83F}"/>
              </a:ext>
            </a:extLst>
          </p:cNvPr>
          <p:cNvSpPr txBox="1"/>
          <p:nvPr/>
        </p:nvSpPr>
        <p:spPr>
          <a:xfrm>
            <a:off x="365760" y="6126480"/>
            <a:ext cx="2264229" cy="307777"/>
          </a:xfrm>
          <a:prstGeom prst="rect">
            <a:avLst/>
          </a:prstGeom>
          <a:noFill/>
        </p:spPr>
        <p:txBody>
          <a:bodyPr wrap="square" rtlCol="0">
            <a:spAutoFit/>
          </a:bodyPr>
          <a:lstStyle/>
          <a:p>
            <a:r>
              <a:rPr lang="en-US" sz="1400" b="1" dirty="0">
                <a:solidFill>
                  <a:srgbClr val="17375E"/>
                </a:solidFill>
              </a:rPr>
              <a:t>*in the last 30 days</a:t>
            </a:r>
          </a:p>
        </p:txBody>
      </p:sp>
      <p:sp>
        <p:nvSpPr>
          <p:cNvPr id="7" name="Text Placeholder 6"/>
          <p:cNvSpPr>
            <a:spLocks noGrp="1"/>
          </p:cNvSpPr>
          <p:nvPr>
            <p:ph type="body" sz="quarter" idx="11"/>
          </p:nvPr>
        </p:nvSpPr>
        <p:spPr>
          <a:xfrm>
            <a:off x="274320" y="6263640"/>
            <a:ext cx="8073990" cy="330200"/>
          </a:xfrm>
        </p:spPr>
        <p:txBody>
          <a:bodyPr/>
          <a:lstStyle/>
          <a:p>
            <a:r>
              <a:rPr lang="en-US" b="1" i="0" dirty="0"/>
              <a:t>Source: NC State Center of Health Statistics, 2023 Behavioral Risk Factor Surveillance System (BRFSS) Survey Results</a:t>
            </a:r>
          </a:p>
        </p:txBody>
      </p:sp>
    </p:spTree>
    <p:extLst>
      <p:ext uri="{BB962C8B-B14F-4D97-AF65-F5344CB8AC3E}">
        <p14:creationId xmlns:p14="http://schemas.microsoft.com/office/powerpoint/2010/main" val="2348288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487FE886-4E55-A11A-03BD-09A7C6CA5AA3}"/>
              </a:ext>
            </a:extLst>
          </p:cNvPr>
          <p:cNvSpPr txBox="1">
            <a:spLocks/>
          </p:cNvSpPr>
          <p:nvPr/>
        </p:nvSpPr>
        <p:spPr>
          <a:xfrm>
            <a:off x="274320" y="1143000"/>
            <a:ext cx="8563554" cy="894456"/>
          </a:xfrm>
          <a:prstGeom prst="rect">
            <a:avLst/>
          </a:prstGeom>
        </p:spPr>
        <p:txBody>
          <a:bodyPr vert="horz" lIns="91440" tIns="45720" rIns="91440" bIns="45720" rtlCol="0" anchor="t">
            <a:noAutofit/>
          </a:bodyPr>
          <a:lstStyle>
            <a:lvl1pPr algn="l" defTabSz="514350" rtl="0" eaLnBrk="1" latinLnBrk="0" hangingPunct="1">
              <a:lnSpc>
                <a:spcPct val="90000"/>
              </a:lnSpc>
              <a:spcBef>
                <a:spcPct val="0"/>
              </a:spcBef>
              <a:buNone/>
              <a:defRPr sz="2400" b="1" i="0" kern="1200" baseline="0">
                <a:solidFill>
                  <a:srgbClr val="5C93D5"/>
                </a:solidFill>
                <a:latin typeface="Arial" panose="020B0604020202020204" pitchFamily="34" charset="0"/>
                <a:ea typeface="Arial" panose="020B0604020202020204" pitchFamily="34" charset="0"/>
                <a:cs typeface="Arial" panose="020B0604020202020204" pitchFamily="34" charset="0"/>
              </a:defRPr>
            </a:lvl1pPr>
          </a:lstStyle>
          <a:p>
            <a:r>
              <a:rPr lang="en-US" sz="3200" dirty="0"/>
              <a:t>Unintentional MVT deaths are the tip of the iceberg</a:t>
            </a:r>
          </a:p>
        </p:txBody>
      </p:sp>
      <p:pic>
        <p:nvPicPr>
          <p:cNvPr id="26" name="Picture 2" descr="Injury Iceberg: 1747 Deaths, 7531 Hospitalizations, 121758 ED visits, Unknown EMS, Unknown Outpatient visits, Unknown Medically Unattended Injuries">
            <a:extLst>
              <a:ext uri="{FF2B5EF4-FFF2-40B4-BE49-F238E27FC236}">
                <a16:creationId xmlns:a16="http://schemas.microsoft.com/office/drawing/2014/main" id="{B5186C8B-0158-45E9-87D6-95A9053DFC9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73649" y="1841536"/>
            <a:ext cx="4599985" cy="4046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ectangle 11">
            <a:extLst>
              <a:ext uri="{FF2B5EF4-FFF2-40B4-BE49-F238E27FC236}">
                <a16:creationId xmlns:a16="http://schemas.microsoft.com/office/drawing/2014/main" id="{8C270CD3-3978-42BA-B814-B260C966DEBF}"/>
              </a:ext>
            </a:extLst>
          </p:cNvPr>
          <p:cNvSpPr>
            <a:spLocks noChangeArrowheads="1"/>
          </p:cNvSpPr>
          <p:nvPr/>
        </p:nvSpPr>
        <p:spPr bwMode="auto">
          <a:xfrm>
            <a:off x="268374" y="2459504"/>
            <a:ext cx="349461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400" b="0" dirty="0"/>
              <a:t>Despite NC’s excellent reporting systems, the </a:t>
            </a:r>
            <a:r>
              <a:rPr lang="en-US" altLang="en-US" sz="2400" b="1" i="1" dirty="0">
                <a:solidFill>
                  <a:srgbClr val="003B70"/>
                </a:solidFill>
              </a:rPr>
              <a:t>total</a:t>
            </a:r>
            <a:r>
              <a:rPr lang="en-US" altLang="en-US" sz="2400" b="0" i="1" dirty="0">
                <a:solidFill>
                  <a:srgbClr val="003B70"/>
                </a:solidFill>
              </a:rPr>
              <a:t> </a:t>
            </a:r>
            <a:r>
              <a:rPr lang="en-US" altLang="en-US" sz="2400" b="1" i="1" dirty="0">
                <a:solidFill>
                  <a:srgbClr val="003B70"/>
                </a:solidFill>
              </a:rPr>
              <a:t>burden</a:t>
            </a:r>
            <a:r>
              <a:rPr lang="en-US" altLang="en-US" sz="2400" b="0" dirty="0">
                <a:solidFill>
                  <a:srgbClr val="003B70"/>
                </a:solidFill>
              </a:rPr>
              <a:t> </a:t>
            </a:r>
            <a:r>
              <a:rPr lang="en-US" altLang="en-US" sz="2400" b="0" dirty="0"/>
              <a:t>of MVT injury in the state </a:t>
            </a:r>
          </a:p>
          <a:p>
            <a:r>
              <a:rPr lang="en-US" altLang="en-US" sz="2400" b="0" dirty="0"/>
              <a:t>is </a:t>
            </a:r>
            <a:r>
              <a:rPr lang="en-US" altLang="en-US" sz="2400" b="1" i="1" dirty="0">
                <a:solidFill>
                  <a:srgbClr val="003B70"/>
                </a:solidFill>
              </a:rPr>
              <a:t>unknown</a:t>
            </a:r>
            <a:r>
              <a:rPr lang="en-US" altLang="en-US" sz="2400" b="0" dirty="0"/>
              <a:t>.</a:t>
            </a:r>
          </a:p>
        </p:txBody>
      </p:sp>
      <p:grpSp>
        <p:nvGrpSpPr>
          <p:cNvPr id="5" name="Group 4">
            <a:extLst>
              <a:ext uri="{FF2B5EF4-FFF2-40B4-BE49-F238E27FC236}">
                <a16:creationId xmlns:a16="http://schemas.microsoft.com/office/drawing/2014/main" id="{308E4EA5-907A-6273-2157-D9C957B6B33B}"/>
              </a:ext>
              <a:ext uri="{C183D7F6-B498-43B3-948B-1728B52AA6E4}">
                <adec:decorative xmlns:adec="http://schemas.microsoft.com/office/drawing/2017/decorative" val="1"/>
              </a:ext>
            </a:extLst>
          </p:cNvPr>
          <p:cNvGrpSpPr/>
          <p:nvPr/>
        </p:nvGrpSpPr>
        <p:grpSpPr>
          <a:xfrm>
            <a:off x="2363327" y="3871896"/>
            <a:ext cx="4417346" cy="1497070"/>
            <a:chOff x="2270366" y="3496014"/>
            <a:chExt cx="4776667" cy="1690627"/>
          </a:xfrm>
        </p:grpSpPr>
        <p:sp>
          <p:nvSpPr>
            <p:cNvPr id="27" name="Text Box 3">
              <a:extLst>
                <a:ext uri="{FF2B5EF4-FFF2-40B4-BE49-F238E27FC236}">
                  <a16:creationId xmlns:a16="http://schemas.microsoft.com/office/drawing/2014/main" id="{6F73705A-EA8C-4B56-B20A-321EAA0CFE79}"/>
                </a:ext>
              </a:extLst>
            </p:cNvPr>
            <p:cNvSpPr txBox="1">
              <a:spLocks noChangeArrowheads="1"/>
            </p:cNvSpPr>
            <p:nvPr/>
          </p:nvSpPr>
          <p:spPr bwMode="auto">
            <a:xfrm>
              <a:off x="2760514" y="3889698"/>
              <a:ext cx="3752997" cy="36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600" dirty="0">
                  <a:solidFill>
                    <a:srgbClr val="FFFFFF"/>
                  </a:solidFill>
                  <a:latin typeface="Franklin Gothic Demi Cond" panose="020B0706030402020204" pitchFamily="34" charset="0"/>
                </a:rPr>
                <a:t>? Outpatient Visits</a:t>
              </a:r>
              <a:endParaRPr lang="en-US" altLang="en-US" sz="1800" b="0" dirty="0">
                <a:latin typeface="Franklin Gothic Demi Cond" panose="020B0706030402020204" pitchFamily="34" charset="0"/>
              </a:endParaRPr>
            </a:p>
          </p:txBody>
        </p:sp>
        <p:sp>
          <p:nvSpPr>
            <p:cNvPr id="28" name="Text Box 4">
              <a:extLst>
                <a:ext uri="{FF2B5EF4-FFF2-40B4-BE49-F238E27FC236}">
                  <a16:creationId xmlns:a16="http://schemas.microsoft.com/office/drawing/2014/main" id="{2B4B9B36-E255-4886-A98B-D34F0D6F41F0}"/>
                </a:ext>
              </a:extLst>
            </p:cNvPr>
            <p:cNvSpPr txBox="1">
              <a:spLocks noChangeArrowheads="1"/>
            </p:cNvSpPr>
            <p:nvPr/>
          </p:nvSpPr>
          <p:spPr bwMode="auto">
            <a:xfrm>
              <a:off x="2270366" y="4572367"/>
              <a:ext cx="4776667" cy="6142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600" dirty="0">
                  <a:solidFill>
                    <a:srgbClr val="FFFFFF"/>
                  </a:solidFill>
                  <a:latin typeface="Franklin Gothic Demi Cond" panose="020B0706030402020204" pitchFamily="34" charset="0"/>
                </a:rPr>
                <a:t>? Medically Unattended Injuries</a:t>
              </a:r>
            </a:p>
          </p:txBody>
        </p:sp>
        <p:sp>
          <p:nvSpPr>
            <p:cNvPr id="36" name="Text Box 12">
              <a:extLst>
                <a:ext uri="{FF2B5EF4-FFF2-40B4-BE49-F238E27FC236}">
                  <a16:creationId xmlns:a16="http://schemas.microsoft.com/office/drawing/2014/main" id="{AB92DC67-E64E-49D8-A96D-5D137AD8110B}"/>
                </a:ext>
              </a:extLst>
            </p:cNvPr>
            <p:cNvSpPr txBox="1">
              <a:spLocks noChangeArrowheads="1"/>
            </p:cNvSpPr>
            <p:nvPr/>
          </p:nvSpPr>
          <p:spPr bwMode="auto">
            <a:xfrm>
              <a:off x="2782202" y="3496014"/>
              <a:ext cx="3752997" cy="36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600" dirty="0">
                  <a:solidFill>
                    <a:srgbClr val="FFFFFF"/>
                  </a:solidFill>
                  <a:latin typeface="Franklin Gothic Demi Cond" panose="020B0706030402020204" pitchFamily="34" charset="0"/>
                </a:rPr>
                <a:t>? EMS</a:t>
              </a:r>
              <a:endParaRPr lang="en-US" altLang="en-US" sz="1800" b="0" dirty="0">
                <a:latin typeface="Franklin Gothic Demi Cond" panose="020B0706030402020204" pitchFamily="34" charset="0"/>
              </a:endParaRPr>
            </a:p>
          </p:txBody>
        </p:sp>
        <p:sp>
          <p:nvSpPr>
            <p:cNvPr id="37" name="Line 13">
              <a:extLst>
                <a:ext uri="{FF2B5EF4-FFF2-40B4-BE49-F238E27FC236}">
                  <a16:creationId xmlns:a16="http://schemas.microsoft.com/office/drawing/2014/main" id="{E7E133E8-37DC-4DA0-9C63-79BE3E5B88DA}"/>
                </a:ext>
              </a:extLst>
            </p:cNvPr>
            <p:cNvSpPr>
              <a:spLocks noChangeShapeType="1"/>
            </p:cNvSpPr>
            <p:nvPr/>
          </p:nvSpPr>
          <p:spPr bwMode="auto">
            <a:xfrm>
              <a:off x="2956584" y="3869490"/>
              <a:ext cx="3340664" cy="2020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Franklin Gothic Demi Cond" panose="020B0706030402020204" pitchFamily="34" charset="0"/>
              </a:endParaRPr>
            </a:p>
          </p:txBody>
        </p:sp>
      </p:grpSp>
      <p:sp>
        <p:nvSpPr>
          <p:cNvPr id="8" name="Rectangle 7">
            <a:extLst>
              <a:ext uri="{FF2B5EF4-FFF2-40B4-BE49-F238E27FC236}">
                <a16:creationId xmlns:a16="http://schemas.microsoft.com/office/drawing/2014/main" id="{3C1BAFEE-7D0A-4DDC-BCCA-ADB38ADDB866}"/>
              </a:ext>
              <a:ext uri="{C183D7F6-B498-43B3-948B-1728B52AA6E4}">
                <adec:decorative xmlns:adec="http://schemas.microsoft.com/office/drawing/2017/decorative" val="1"/>
              </a:ext>
            </a:extLst>
          </p:cNvPr>
          <p:cNvSpPr/>
          <p:nvPr/>
        </p:nvSpPr>
        <p:spPr>
          <a:xfrm>
            <a:off x="1730151" y="5368966"/>
            <a:ext cx="5813722" cy="6142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5B524FCE-9D9F-4A93-B2FA-57684A3453B8}"/>
              </a:ext>
              <a:ext uri="{C183D7F6-B498-43B3-948B-1728B52AA6E4}">
                <adec:decorative xmlns:adec="http://schemas.microsoft.com/office/drawing/2017/decorative" val="1"/>
              </a:ext>
            </a:extLst>
          </p:cNvPr>
          <p:cNvSpPr txBox="1"/>
          <p:nvPr/>
        </p:nvSpPr>
        <p:spPr>
          <a:xfrm>
            <a:off x="2363327" y="5368965"/>
            <a:ext cx="4342274" cy="830997"/>
          </a:xfrm>
          <a:prstGeom prst="rect">
            <a:avLst/>
          </a:prstGeom>
          <a:noFill/>
        </p:spPr>
        <p:txBody>
          <a:bodyPr wrap="square" rtlCol="0">
            <a:spAutoFit/>
          </a:bodyPr>
          <a:lstStyle/>
          <a:p>
            <a:pPr algn="ctr"/>
            <a:r>
              <a:rPr lang="en-US" sz="4800" b="1" dirty="0">
                <a:solidFill>
                  <a:srgbClr val="2A5779"/>
                </a:solidFill>
                <a:latin typeface="Franklin Gothic Demi Cond" panose="020B0706030402020204" pitchFamily="34" charset="0"/>
              </a:rPr>
              <a:t>INJURY ICEBERG</a:t>
            </a:r>
          </a:p>
        </p:txBody>
      </p:sp>
      <p:sp>
        <p:nvSpPr>
          <p:cNvPr id="13" name="Text Placeholder 6">
            <a:extLst>
              <a:ext uri="{FF2B5EF4-FFF2-40B4-BE49-F238E27FC236}">
                <a16:creationId xmlns:a16="http://schemas.microsoft.com/office/drawing/2014/main" id="{56C66188-8B0F-0C25-D75E-48EC382568CF}"/>
              </a:ext>
            </a:extLst>
          </p:cNvPr>
          <p:cNvSpPr txBox="1">
            <a:spLocks/>
          </p:cNvSpPr>
          <p:nvPr/>
        </p:nvSpPr>
        <p:spPr>
          <a:xfrm>
            <a:off x="274320" y="6128957"/>
            <a:ext cx="8073990" cy="464883"/>
          </a:xfrm>
          <a:prstGeom prst="rect">
            <a:avLst/>
          </a:prstGeom>
        </p:spPr>
        <p:txBody>
          <a:bodyPr vert="horz" lIns="91440" tIns="45720" rIns="91440" bIns="45720" rtlCol="0" anchor="b">
            <a:noAutofit/>
          </a:bodyPr>
          <a:lstStyle>
            <a:lvl1pPr marL="0" indent="0" algn="l" defTabSz="514350" rtl="0" eaLnBrk="1" latinLnBrk="0" hangingPunct="1">
              <a:lnSpc>
                <a:spcPct val="100000"/>
              </a:lnSpc>
              <a:spcBef>
                <a:spcPts val="0"/>
              </a:spcBef>
              <a:buFont typeface="Arial" panose="020B0604020202020204" pitchFamily="34" charset="0"/>
              <a:buNone/>
              <a:defRPr sz="900" b="0" i="1" kern="1200" baseline="0">
                <a:solidFill>
                  <a:srgbClr val="003B70"/>
                </a:solidFill>
                <a:latin typeface="Arial" panose="020B0604020202020204" pitchFamily="34" charset="0"/>
                <a:ea typeface="Arial" panose="020B0604020202020204" pitchFamily="34" charset="0"/>
                <a:cs typeface="Arial" panose="020B0604020202020204" pitchFamily="34" charset="0"/>
              </a:defRPr>
            </a:lvl1pPr>
            <a:lvl2pPr marL="432197" indent="-175022" algn="l" defTabSz="514350" rtl="0" eaLnBrk="1" latinLnBrk="0" hangingPunct="1">
              <a:lnSpc>
                <a:spcPct val="90000"/>
              </a:lnSpc>
              <a:spcBef>
                <a:spcPts val="281"/>
              </a:spcBef>
              <a:buFont typeface="Franklin Gothic Medium" panose="020B0603020102020204" pitchFamily="34" charset="0"/>
              <a:buChar char="–"/>
              <a:defRPr sz="1800" b="1" i="0" kern="1200">
                <a:solidFill>
                  <a:srgbClr val="003B70"/>
                </a:solidFill>
                <a:latin typeface="Arial" panose="020B0604020202020204" pitchFamily="34" charset="0"/>
                <a:ea typeface="Arial" panose="020B0604020202020204" pitchFamily="34" charset="0"/>
                <a:cs typeface="Arial" panose="020B0604020202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1500" b="1" i="0" kern="1200">
                <a:solidFill>
                  <a:srgbClr val="003B70"/>
                </a:solidFill>
                <a:latin typeface="Arial" panose="020B0604020202020204" pitchFamily="34" charset="0"/>
                <a:ea typeface="Arial" panose="020B0604020202020204" pitchFamily="34" charset="0"/>
                <a:cs typeface="Arial" panose="020B0604020202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Franklin Gothic Medium" panose="020B0603020102020204" pitchFamily="34" charset="0"/>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i="0" dirty="0"/>
              <a:t>Limited to NC Residents, 2024							</a:t>
            </a:r>
          </a:p>
          <a:p>
            <a:r>
              <a:rPr lang="en-US" b="1" i="0" dirty="0"/>
              <a:t>Source: NC State Center for Health Statistics, Vital Statistics-Deaths (2024) and Hospitalization Discharge Data (2024); NC DETECT (2024)</a:t>
            </a:r>
          </a:p>
          <a:p>
            <a:r>
              <a:rPr lang="en-US" i="0" dirty="0"/>
              <a:t>Analysis by Injury Epidemiology and Surveillance Unit							</a:t>
            </a:r>
          </a:p>
        </p:txBody>
      </p:sp>
      <p:sp>
        <p:nvSpPr>
          <p:cNvPr id="3" name="TextBox 2">
            <a:extLst>
              <a:ext uri="{FF2B5EF4-FFF2-40B4-BE49-F238E27FC236}">
                <a16:creationId xmlns:a16="http://schemas.microsoft.com/office/drawing/2014/main" id="{72E06EC6-17D5-7509-DD08-2DD63FDA1FEB}"/>
              </a:ext>
              <a:ext uri="{C183D7F6-B498-43B3-948B-1728B52AA6E4}">
                <adec:decorative xmlns:adec="http://schemas.microsoft.com/office/drawing/2017/decorative" val="1"/>
              </a:ext>
            </a:extLst>
          </p:cNvPr>
          <p:cNvSpPr txBox="1"/>
          <p:nvPr/>
        </p:nvSpPr>
        <p:spPr>
          <a:xfrm>
            <a:off x="4118354" y="2217249"/>
            <a:ext cx="867179" cy="615553"/>
          </a:xfrm>
          <a:prstGeom prst="rect">
            <a:avLst/>
          </a:prstGeom>
          <a:noFill/>
        </p:spPr>
        <p:txBody>
          <a:bodyPr wrap="square">
            <a:spAutoFit/>
          </a:bodyPr>
          <a:lstStyle/>
          <a:p>
            <a:pPr algn="ctr"/>
            <a:r>
              <a:rPr lang="en-US" b="0" i="0" u="none" strike="noStrike" dirty="0">
                <a:solidFill>
                  <a:schemeClr val="bg1"/>
                </a:solidFill>
                <a:effectLst/>
                <a:latin typeface="Franklin Gothic Demi Cond" panose="020B0706030402020204" pitchFamily="34" charset="0"/>
              </a:rPr>
              <a:t>1,747</a:t>
            </a:r>
          </a:p>
          <a:p>
            <a:pPr algn="ctr"/>
            <a:r>
              <a:rPr lang="en-US" sz="1600" dirty="0">
                <a:solidFill>
                  <a:schemeClr val="bg1"/>
                </a:solidFill>
                <a:latin typeface="Franklin Gothic Demi Cond" panose="020B0706030402020204" pitchFamily="34" charset="0"/>
              </a:rPr>
              <a:t>Deaths</a:t>
            </a:r>
            <a:endParaRPr lang="en-US" sz="1400" b="0" i="0" u="none" strike="noStrike" dirty="0">
              <a:solidFill>
                <a:schemeClr val="bg1"/>
              </a:solidFill>
              <a:effectLst/>
              <a:latin typeface="Franklin Gothic Book" panose="020B0503020102020204" pitchFamily="34" charset="0"/>
            </a:endParaRPr>
          </a:p>
        </p:txBody>
      </p:sp>
      <p:sp>
        <p:nvSpPr>
          <p:cNvPr id="6" name="TextBox 5">
            <a:extLst>
              <a:ext uri="{FF2B5EF4-FFF2-40B4-BE49-F238E27FC236}">
                <a16:creationId xmlns:a16="http://schemas.microsoft.com/office/drawing/2014/main" id="{FEF0E003-030A-DD35-760D-CDCDF3287911}"/>
              </a:ext>
              <a:ext uri="{C183D7F6-B498-43B3-948B-1728B52AA6E4}">
                <adec:decorative xmlns:adec="http://schemas.microsoft.com/office/drawing/2017/decorative" val="1"/>
              </a:ext>
            </a:extLst>
          </p:cNvPr>
          <p:cNvSpPr txBox="1"/>
          <p:nvPr/>
        </p:nvSpPr>
        <p:spPr>
          <a:xfrm>
            <a:off x="3793116" y="2766350"/>
            <a:ext cx="1557768" cy="615553"/>
          </a:xfrm>
          <a:prstGeom prst="rect">
            <a:avLst/>
          </a:prstGeom>
          <a:noFill/>
        </p:spPr>
        <p:txBody>
          <a:bodyPr wrap="square">
            <a:spAutoFit/>
          </a:bodyPr>
          <a:lstStyle/>
          <a:p>
            <a:pPr algn="ctr"/>
            <a:r>
              <a:rPr lang="en-US" i="0" u="none" strike="noStrike" dirty="0">
                <a:solidFill>
                  <a:schemeClr val="bg1"/>
                </a:solidFill>
                <a:effectLst/>
                <a:latin typeface="Franklin Gothic Demi Cond" panose="020B0706030402020204" pitchFamily="34" charset="0"/>
              </a:rPr>
              <a:t>7,531</a:t>
            </a:r>
            <a:endParaRPr lang="en-US" dirty="0">
              <a:solidFill>
                <a:schemeClr val="bg1"/>
              </a:solidFill>
              <a:latin typeface="Franklin Gothic Demi Cond" panose="020B0706030402020204" pitchFamily="34" charset="0"/>
            </a:endParaRPr>
          </a:p>
          <a:p>
            <a:pPr algn="ctr"/>
            <a:r>
              <a:rPr lang="en-US" sz="1600" dirty="0">
                <a:solidFill>
                  <a:schemeClr val="bg1"/>
                </a:solidFill>
                <a:latin typeface="Franklin Gothic Demi Cond" panose="020B0706030402020204" pitchFamily="34" charset="0"/>
              </a:rPr>
              <a:t>Hospitalizations</a:t>
            </a:r>
          </a:p>
        </p:txBody>
      </p:sp>
      <p:sp>
        <p:nvSpPr>
          <p:cNvPr id="10" name="TextBox 9">
            <a:extLst>
              <a:ext uri="{FF2B5EF4-FFF2-40B4-BE49-F238E27FC236}">
                <a16:creationId xmlns:a16="http://schemas.microsoft.com/office/drawing/2014/main" id="{D8E8EBAA-DABF-2311-357A-A3349E979BE8}"/>
              </a:ext>
              <a:ext uri="{C183D7F6-B498-43B3-948B-1728B52AA6E4}">
                <adec:decorative xmlns:adec="http://schemas.microsoft.com/office/drawing/2017/decorative" val="1"/>
              </a:ext>
            </a:extLst>
          </p:cNvPr>
          <p:cNvSpPr txBox="1"/>
          <p:nvPr/>
        </p:nvSpPr>
        <p:spPr>
          <a:xfrm>
            <a:off x="4077474" y="3320751"/>
            <a:ext cx="989052" cy="615553"/>
          </a:xfrm>
          <a:prstGeom prst="rect">
            <a:avLst/>
          </a:prstGeom>
          <a:noFill/>
        </p:spPr>
        <p:txBody>
          <a:bodyPr wrap="square">
            <a:spAutoFit/>
          </a:bodyPr>
          <a:lstStyle/>
          <a:p>
            <a:pPr algn="ctr"/>
            <a:r>
              <a:rPr lang="en-US" b="0" i="0" u="none" strike="noStrike" dirty="0">
                <a:solidFill>
                  <a:schemeClr val="bg1"/>
                </a:solidFill>
                <a:effectLst/>
                <a:latin typeface="Franklin Gothic Demi Cond" panose="020B0706030402020204" pitchFamily="34" charset="0"/>
              </a:rPr>
              <a:t>121,758</a:t>
            </a:r>
            <a:endParaRPr lang="en-US" dirty="0">
              <a:solidFill>
                <a:schemeClr val="bg1"/>
              </a:solidFill>
              <a:latin typeface="Franklin Gothic Demi Cond" panose="020B0706030402020204" pitchFamily="34" charset="0"/>
            </a:endParaRPr>
          </a:p>
          <a:p>
            <a:pPr algn="ctr"/>
            <a:r>
              <a:rPr lang="en-US" sz="1600" b="0" i="0" u="none" strike="noStrike" dirty="0">
                <a:solidFill>
                  <a:schemeClr val="bg1"/>
                </a:solidFill>
                <a:effectLst/>
                <a:latin typeface="Franklin Gothic Demi Cond" panose="020B0706030402020204" pitchFamily="34" charset="0"/>
              </a:rPr>
              <a:t>ED Visits</a:t>
            </a:r>
            <a:endParaRPr lang="en-US" sz="1600" dirty="0">
              <a:solidFill>
                <a:schemeClr val="bg1"/>
              </a:solidFill>
              <a:latin typeface="Franklin Gothic Demi Cond" panose="020B0706030402020204" pitchFamily="34" charset="0"/>
            </a:endParaRPr>
          </a:p>
        </p:txBody>
      </p:sp>
    </p:spTree>
    <p:extLst>
      <p:ext uri="{BB962C8B-B14F-4D97-AF65-F5344CB8AC3E}">
        <p14:creationId xmlns:p14="http://schemas.microsoft.com/office/powerpoint/2010/main" val="3582936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661CC-2042-4991-56D8-4610B71333F0}"/>
              </a:ext>
            </a:extLst>
          </p:cNvPr>
          <p:cNvSpPr txBox="1">
            <a:spLocks/>
          </p:cNvSpPr>
          <p:nvPr/>
        </p:nvSpPr>
        <p:spPr>
          <a:xfrm>
            <a:off x="3586732" y="2453316"/>
            <a:ext cx="5815476" cy="548640"/>
          </a:xfrm>
          <a:prstGeom prst="rect">
            <a:avLst/>
          </a:prstGeom>
        </p:spPr>
        <p:txBody>
          <a:bodyPr/>
          <a:lstStyle>
            <a:lvl1pPr algn="l" defTabSz="514350" rtl="0" eaLnBrk="1" latinLnBrk="0" hangingPunct="1">
              <a:lnSpc>
                <a:spcPct val="90000"/>
              </a:lnSpc>
              <a:spcBef>
                <a:spcPct val="0"/>
              </a:spcBef>
              <a:buNone/>
              <a:defRPr sz="2400" b="1" i="0" kern="1200">
                <a:solidFill>
                  <a:srgbClr val="7CA3DD"/>
                </a:solidFill>
                <a:latin typeface="Arial" panose="020B0604020202020204" pitchFamily="34" charset="0"/>
                <a:ea typeface="Arial" panose="020B0604020202020204" pitchFamily="34" charset="0"/>
                <a:cs typeface="Arial" panose="020B0604020202020204" pitchFamily="34" charset="0"/>
              </a:defRPr>
            </a:lvl1pPr>
          </a:lstStyle>
          <a:p>
            <a:r>
              <a:rPr lang="en-US" sz="4800" dirty="0">
                <a:solidFill>
                  <a:srgbClr val="17375E"/>
                </a:solidFill>
                <a:latin typeface="+mn-lt"/>
              </a:rPr>
              <a:t>Unintentional </a:t>
            </a:r>
            <a:br>
              <a:rPr lang="en-US" sz="4800" dirty="0">
                <a:solidFill>
                  <a:srgbClr val="17375E"/>
                </a:solidFill>
                <a:latin typeface="+mn-lt"/>
              </a:rPr>
            </a:br>
            <a:r>
              <a:rPr lang="en-US" sz="4800" dirty="0">
                <a:solidFill>
                  <a:srgbClr val="17375E"/>
                </a:solidFill>
                <a:latin typeface="+mn-lt"/>
              </a:rPr>
              <a:t>Motor Vehicle Traffic Deaths</a:t>
            </a:r>
          </a:p>
        </p:txBody>
      </p:sp>
      <p:pic>
        <p:nvPicPr>
          <p:cNvPr id="3" name="Graphic 2" descr="Car with solid fill">
            <a:extLst>
              <a:ext uri="{FF2B5EF4-FFF2-40B4-BE49-F238E27FC236}">
                <a16:creationId xmlns:a16="http://schemas.microsoft.com/office/drawing/2014/main" id="{CBBC52E8-7191-120C-4A32-350035A901B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73313" y="2227942"/>
            <a:ext cx="2721429" cy="2721429"/>
          </a:xfrm>
          <a:prstGeom prst="rect">
            <a:avLst/>
          </a:prstGeom>
        </p:spPr>
      </p:pic>
    </p:spTree>
    <p:extLst>
      <p:ext uri="{BB962C8B-B14F-4D97-AF65-F5344CB8AC3E}">
        <p14:creationId xmlns:p14="http://schemas.microsoft.com/office/powerpoint/2010/main" val="3852809768"/>
      </p:ext>
    </p:extLst>
  </p:cSld>
  <p:clrMapOvr>
    <a:masterClrMapping/>
  </p:clrMapOvr>
</p:sld>
</file>

<file path=ppt/theme/theme1.xml><?xml version="1.0" encoding="utf-8"?>
<a:theme xmlns:a="http://schemas.openxmlformats.org/drawingml/2006/main" name="6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NC Brand PPT 04.23.15">
    <a:dk1>
      <a:srgbClr val="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d78b2e4-9060-4309-b354-463fb93a4269">
      <Terms xmlns="http://schemas.microsoft.com/office/infopath/2007/PartnerControls"/>
    </lcf76f155ced4ddcb4097134ff3c332f>
    <TaxCatchAll xmlns="ea8af748-1d0b-4554-b403-23c57396422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0A84DF9C38F85459C2FBB53EA3FC961" ma:contentTypeVersion="17" ma:contentTypeDescription="Create a new document." ma:contentTypeScope="" ma:versionID="d326bc390cf4525c02616755c8d7ac7a">
  <xsd:schema xmlns:xsd="http://www.w3.org/2001/XMLSchema" xmlns:xs="http://www.w3.org/2001/XMLSchema" xmlns:p="http://schemas.microsoft.com/office/2006/metadata/properties" xmlns:ns2="bd78b2e4-9060-4309-b354-463fb93a4269" xmlns:ns3="ea8af748-1d0b-4554-b403-23c573964229" targetNamespace="http://schemas.microsoft.com/office/2006/metadata/properties" ma:root="true" ma:fieldsID="453fadfe462a8dd30c781fc3fdd2c4e0" ns2:_="" ns3:_="">
    <xsd:import namespace="bd78b2e4-9060-4309-b354-463fb93a4269"/>
    <xsd:import namespace="ea8af748-1d0b-4554-b403-23c57396422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78b2e4-9060-4309-b354-463fb93a42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a2157d8-ccc1-4fc8-a2a4-3f8f6553454f" ma:termSetId="09814cd3-568e-fe90-9814-8d621ff8fb84" ma:anchorId="fba54fb3-c3e1-fe81-a776-ca4b69148c4d" ma:open="true" ma:isKeyword="false">
      <xsd:complexType>
        <xsd:sequence>
          <xsd:element ref="pc:Terms" minOccurs="0" maxOccurs="1"/>
        </xsd:sequence>
      </xsd:complex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8af748-1d0b-4554-b403-23c57396422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b57b129b-aecc-4f48-b65e-4752a1115b12}" ma:internalName="TaxCatchAll" ma:showField="CatchAllData" ma:web="ea8af748-1d0b-4554-b403-23c5739642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F93D88C-3348-45EB-B075-20445B0EED91}">
  <ds:schemaRefs>
    <ds:schemaRef ds:uri="http://www.w3.org/XML/1998/namespace"/>
    <ds:schemaRef ds:uri="http://purl.org/dc/elements/1.1/"/>
    <ds:schemaRef ds:uri="http://schemas.openxmlformats.org/package/2006/metadata/core-properties"/>
    <ds:schemaRef ds:uri="http://schemas.microsoft.com/office/infopath/2007/PartnerControls"/>
    <ds:schemaRef ds:uri="http://schemas.microsoft.com/office/2006/documentManagement/types"/>
    <ds:schemaRef ds:uri="http://purl.org/dc/terms/"/>
    <ds:schemaRef ds:uri="bd78b2e4-9060-4309-b354-463fb93a4269"/>
    <ds:schemaRef ds:uri="http://purl.org/dc/dcmitype/"/>
    <ds:schemaRef ds:uri="ea8af748-1d0b-4554-b403-23c573964229"/>
    <ds:schemaRef ds:uri="http://schemas.microsoft.com/office/2006/metadata/properties"/>
  </ds:schemaRefs>
</ds:datastoreItem>
</file>

<file path=customXml/itemProps2.xml><?xml version="1.0" encoding="utf-8"?>
<ds:datastoreItem xmlns:ds="http://schemas.openxmlformats.org/officeDocument/2006/customXml" ds:itemID="{73281F3B-BF70-4553-B5B6-51CCDF4704D7}">
  <ds:schemaRefs>
    <ds:schemaRef ds:uri="http://schemas.microsoft.com/sharepoint/v3/contenttype/forms"/>
  </ds:schemaRefs>
</ds:datastoreItem>
</file>

<file path=customXml/itemProps3.xml><?xml version="1.0" encoding="utf-8"?>
<ds:datastoreItem xmlns:ds="http://schemas.openxmlformats.org/officeDocument/2006/customXml" ds:itemID="{31A7AE43-0CCE-4EB8-9230-2C625A1689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78b2e4-9060-4309-b354-463fb93a4269"/>
    <ds:schemaRef ds:uri="ea8af748-1d0b-4554-b403-23c57396422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NCDHHStemplate_2023</Template>
  <TotalTime>1140</TotalTime>
  <Words>2910</Words>
  <Application>Microsoft Office PowerPoint</Application>
  <PresentationFormat>On-screen Show (4:3)</PresentationFormat>
  <Paragraphs>256</Paragraphs>
  <Slides>27</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Calibri</vt:lpstr>
      <vt:lpstr>Courier New</vt:lpstr>
      <vt:lpstr>Franklin Gothic Book</vt:lpstr>
      <vt:lpstr>Franklin Gothic Demi Cond</vt:lpstr>
      <vt:lpstr>Franklin Gothic Medium</vt:lpstr>
      <vt:lpstr>Gotham Bold</vt:lpstr>
      <vt:lpstr>6_Office Theme</vt:lpstr>
      <vt:lpstr>PowerPoint Presentation</vt:lpstr>
      <vt:lpstr>Unintentional Motor Vehicle Traffic Technical Notes</vt:lpstr>
      <vt:lpstr>Technical Notes, Continued</vt:lpstr>
      <vt:lpstr>Overview</vt:lpstr>
      <vt:lpstr>Unintentional MVT death is the third leading cause of injury-related death</vt:lpstr>
      <vt:lpstr>Proportion of demographic groups reporting always wearing a seatbelt, 2023 BRFSS</vt:lpstr>
      <vt:lpstr>Proportion of groups reporting driving while having had too much to drink,* 2023 BRFSS</vt:lpstr>
      <vt:lpstr>PowerPoint Presentation</vt:lpstr>
      <vt:lpstr>PowerPoint Presentation</vt:lpstr>
      <vt:lpstr>Unintentional MVT deaths have continued to increase from 2015 to 2024</vt:lpstr>
      <vt:lpstr>Rates of unintentional MVT deaths were highest among men and non-Hispanic American Indians</vt:lpstr>
      <vt:lpstr>Unintentional MVT death rates are highest among those ages 85 and older</vt:lpstr>
      <vt:lpstr>Most unintentional MVT deaths with a known sub-cause were pedestrians killed in an MVT incident</vt:lpstr>
      <vt:lpstr>PowerPoint Presentation</vt:lpstr>
      <vt:lpstr>Unintentional MVT hospitalizations increased by 6% from 2020 to 2024</vt:lpstr>
      <vt:lpstr>Unintentional MVT hospitalization rates were highest among men and NH American Indians</vt:lpstr>
      <vt:lpstr>Rates of unintentional MVT hospitalizations are highest among adults 75 and older</vt:lpstr>
      <vt:lpstr>MVT-Occupant was the leading sub-cause for unintentional MVT hospitalizations</vt:lpstr>
      <vt:lpstr>PowerPoint Presentation</vt:lpstr>
      <vt:lpstr>Unintentional MVT ED visits increased by 26% from 2020 to 2024</vt:lpstr>
      <vt:lpstr>Rates of unintentional MVT ED visits were highest among women and Black residents</vt:lpstr>
      <vt:lpstr>Adults ages 20-24 have the highest rates of unintentional MVT ED Visits</vt:lpstr>
      <vt:lpstr>MVT-Occupant was the leading sub-cause for unintentional MVT ED visits</vt:lpstr>
      <vt:lpstr>Summary of Unintentional Motor Vehicle Traffic Injury in North Carolina</vt:lpstr>
      <vt:lpstr>Where to find more data on motor vehicle traffic-related death and injury?</vt:lpstr>
      <vt:lpstr>IVPB Data Support now available!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Lassiter, Chloe G</dc:creator>
  <cp:lastModifiedBy>Luner, Meredith D</cp:lastModifiedBy>
  <cp:revision>115</cp:revision>
  <cp:lastPrinted>2017-07-14T22:50:57Z</cp:lastPrinted>
  <dcterms:created xsi:type="dcterms:W3CDTF">2024-07-24T17:20:41Z</dcterms:created>
  <dcterms:modified xsi:type="dcterms:W3CDTF">2026-04-10T19:19:49Z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0x01010090A84DF9C38F85459C2FBB53EA3FC961</vt:lpwstr>
  </property>
</Properties>
</file>