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4.xml" ContentType="application/vnd.openxmlformats-officedocument.drawingml.chartshapes+xml"/>
  <Override PartName="/ppt/notesSlides/notesSlide2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5.xml" ContentType="application/vnd.openxmlformats-officedocument.drawingml.chartshapes+xml"/>
  <Override PartName="/ppt/notesSlides/notesSlide2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6.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3"/>
  </p:notesMasterIdLst>
  <p:handoutMasterIdLst>
    <p:handoutMasterId r:id="rId54"/>
  </p:handoutMasterIdLst>
  <p:sldIdLst>
    <p:sldId id="448" r:id="rId5"/>
    <p:sldId id="462" r:id="rId6"/>
    <p:sldId id="474" r:id="rId7"/>
    <p:sldId id="509" r:id="rId8"/>
    <p:sldId id="510" r:id="rId9"/>
    <p:sldId id="471" r:id="rId10"/>
    <p:sldId id="475" r:id="rId11"/>
    <p:sldId id="476" r:id="rId12"/>
    <p:sldId id="472" r:id="rId13"/>
    <p:sldId id="477" r:id="rId14"/>
    <p:sldId id="478" r:id="rId15"/>
    <p:sldId id="479" r:id="rId16"/>
    <p:sldId id="481" r:id="rId17"/>
    <p:sldId id="482" r:id="rId18"/>
    <p:sldId id="483" r:id="rId19"/>
    <p:sldId id="484" r:id="rId20"/>
    <p:sldId id="485" r:id="rId21"/>
    <p:sldId id="486" r:id="rId22"/>
    <p:sldId id="487" r:id="rId23"/>
    <p:sldId id="488" r:id="rId24"/>
    <p:sldId id="489" r:id="rId25"/>
    <p:sldId id="490" r:id="rId26"/>
    <p:sldId id="491" r:id="rId27"/>
    <p:sldId id="504" r:id="rId28"/>
    <p:sldId id="492" r:id="rId29"/>
    <p:sldId id="517" r:id="rId30"/>
    <p:sldId id="493" r:id="rId31"/>
    <p:sldId id="494" r:id="rId32"/>
    <p:sldId id="511" r:id="rId33"/>
    <p:sldId id="518" r:id="rId34"/>
    <p:sldId id="495" r:id="rId35"/>
    <p:sldId id="496" r:id="rId36"/>
    <p:sldId id="507" r:id="rId37"/>
    <p:sldId id="506" r:id="rId38"/>
    <p:sldId id="497" r:id="rId39"/>
    <p:sldId id="503" r:id="rId40"/>
    <p:sldId id="498" r:id="rId41"/>
    <p:sldId id="499" r:id="rId42"/>
    <p:sldId id="513" r:id="rId43"/>
    <p:sldId id="514" r:id="rId44"/>
    <p:sldId id="515" r:id="rId45"/>
    <p:sldId id="516" r:id="rId46"/>
    <p:sldId id="500" r:id="rId47"/>
    <p:sldId id="502" r:id="rId48"/>
    <p:sldId id="512" r:id="rId49"/>
    <p:sldId id="501" r:id="rId50"/>
    <p:sldId id="519" r:id="rId51"/>
    <p:sldId id="508"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19729F-E8C6-2552-6DB9-7D75372C1844}" name="Welch, Meredith A" initials="WMA" userId="S-1-5-21-2744878847-1876734302-662453930-10188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0"/>
    <a:srgbClr val="674F83"/>
    <a:srgbClr val="4F81BD"/>
    <a:srgbClr val="17375E"/>
    <a:srgbClr val="2F7F95"/>
    <a:srgbClr val="5C93D5"/>
    <a:srgbClr val="876DA7"/>
    <a:srgbClr val="AC9AC2"/>
    <a:srgbClr val="4BACC6"/>
    <a:srgbClr val="7CA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8" autoAdjust="0"/>
    <p:restoredTop sz="79366" autoAdjust="0"/>
  </p:normalViewPr>
  <p:slideViewPr>
    <p:cSldViewPr snapToGrid="0">
      <p:cViewPr varScale="1">
        <p:scale>
          <a:sx n="88" d="100"/>
          <a:sy n="88" d="100"/>
        </p:scale>
        <p:origin x="2412"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79" d="100"/>
          <a:sy n="79" d="100"/>
        </p:scale>
        <p:origin x="29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0.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1.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2.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3.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5.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6.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WV5DPHSIXFP01P\Share_IV\IVP\Epi\4.%20Core%20Injury\Core%20Slides\Violence\Suicide_SelfHarm\Suicide_SelfHarm%20Templat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5.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6.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7.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8.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9.xml"/><Relationship Id="rId4" Type="http://schemas.openxmlformats.org/officeDocument/2006/relationships/oleObject" Target="file:///\\WV5DPHSIXFP01P\Share_IV\IVP\Epi\4.%20Core%20Injury\Core%20Slides\Violence\Suicide_SelfHarm\Suicide_SelfHarm%20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2448548999031E-2"/>
          <c:y val="0.14075160868685183"/>
          <c:w val="0.89827762905675401"/>
          <c:h val="0.64789121999859423"/>
        </c:manualLayout>
      </c:layout>
      <c:lineChart>
        <c:grouping val="standard"/>
        <c:varyColors val="0"/>
        <c:ser>
          <c:idx val="3"/>
          <c:order val="0"/>
          <c:spPr>
            <a:ln w="53975" cap="rnd">
              <a:solidFill>
                <a:srgbClr val="6B306E"/>
              </a:solidFill>
              <a:round/>
            </a:ln>
            <a:effectLst/>
          </c:spPr>
          <c:marker>
            <c:symbol val="circle"/>
            <c:size val="7"/>
            <c:spPr>
              <a:solidFill>
                <a:srgbClr val="6B306E"/>
              </a:solidFill>
              <a:ln w="9525">
                <a:solidFill>
                  <a:srgbClr val="6B306E"/>
                </a:solidFill>
              </a:ln>
              <a:effectLst/>
            </c:spPr>
          </c:marker>
          <c:dPt>
            <c:idx val="10"/>
            <c:marker>
              <c:symbol val="circle"/>
              <c:size val="7"/>
              <c:spPr>
                <a:solidFill>
                  <a:srgbClr val="6B306E"/>
                </a:solidFill>
                <a:ln w="9525">
                  <a:solidFill>
                    <a:srgbClr val="6B306E"/>
                  </a:solidFill>
                </a:ln>
                <a:effectLst/>
              </c:spPr>
            </c:marker>
            <c:bubble3D val="0"/>
            <c:spPr>
              <a:ln w="53975" cap="rnd">
                <a:solidFill>
                  <a:srgbClr val="6B306E"/>
                </a:solidFill>
                <a:prstDash val="sysDash"/>
                <a:round/>
              </a:ln>
              <a:effectLst/>
            </c:spPr>
            <c:extLst>
              <c:ext xmlns:c16="http://schemas.microsoft.com/office/drawing/2014/chart" uri="{C3380CC4-5D6E-409C-BE32-E72D297353CC}">
                <c16:uniqueId val="{00000001-2C96-4E50-AD7D-944C8696690A}"/>
              </c:ext>
            </c:extLst>
          </c:dPt>
          <c:dLbls>
            <c:dLbl>
              <c:idx val="1"/>
              <c:delete val="1"/>
              <c:extLst>
                <c:ext xmlns:c15="http://schemas.microsoft.com/office/drawing/2012/chart" uri="{CE6537A1-D6FC-4f65-9D91-7224C49458BB}"/>
                <c:ext xmlns:c16="http://schemas.microsoft.com/office/drawing/2014/chart" uri="{C3380CC4-5D6E-409C-BE32-E72D297353CC}">
                  <c16:uniqueId val="{00000002-2C96-4E50-AD7D-944C8696690A}"/>
                </c:ext>
              </c:extLst>
            </c:dLbl>
            <c:dLbl>
              <c:idx val="2"/>
              <c:delete val="1"/>
              <c:extLst>
                <c:ext xmlns:c15="http://schemas.microsoft.com/office/drawing/2012/chart" uri="{CE6537A1-D6FC-4f65-9D91-7224C49458BB}"/>
                <c:ext xmlns:c16="http://schemas.microsoft.com/office/drawing/2014/chart" uri="{C3380CC4-5D6E-409C-BE32-E72D297353CC}">
                  <c16:uniqueId val="{00000003-2C96-4E50-AD7D-944C8696690A}"/>
                </c:ext>
              </c:extLst>
            </c:dLbl>
            <c:dLbl>
              <c:idx val="3"/>
              <c:delete val="1"/>
              <c:extLst>
                <c:ext xmlns:c15="http://schemas.microsoft.com/office/drawing/2012/chart" uri="{CE6537A1-D6FC-4f65-9D91-7224C49458BB}"/>
                <c:ext xmlns:c16="http://schemas.microsoft.com/office/drawing/2014/chart" uri="{C3380CC4-5D6E-409C-BE32-E72D297353CC}">
                  <c16:uniqueId val="{00000004-2C96-4E50-AD7D-944C8696690A}"/>
                </c:ext>
              </c:extLst>
            </c:dLbl>
            <c:dLbl>
              <c:idx val="4"/>
              <c:delete val="1"/>
              <c:extLst>
                <c:ext xmlns:c15="http://schemas.microsoft.com/office/drawing/2012/chart" uri="{CE6537A1-D6FC-4f65-9D91-7224C49458BB}"/>
                <c:ext xmlns:c16="http://schemas.microsoft.com/office/drawing/2014/chart" uri="{C3380CC4-5D6E-409C-BE32-E72D297353CC}">
                  <c16:uniqueId val="{00000005-2C96-4E50-AD7D-944C8696690A}"/>
                </c:ext>
              </c:extLst>
            </c:dLbl>
            <c:dLbl>
              <c:idx val="5"/>
              <c:delete val="1"/>
              <c:extLst>
                <c:ext xmlns:c15="http://schemas.microsoft.com/office/drawing/2012/chart" uri="{CE6537A1-D6FC-4f65-9D91-7224C49458BB}"/>
                <c:ext xmlns:c16="http://schemas.microsoft.com/office/drawing/2014/chart" uri="{C3380CC4-5D6E-409C-BE32-E72D297353CC}">
                  <c16:uniqueId val="{00000006-2C96-4E50-AD7D-944C8696690A}"/>
                </c:ext>
              </c:extLst>
            </c:dLbl>
            <c:dLbl>
              <c:idx val="6"/>
              <c:delete val="1"/>
              <c:extLst>
                <c:ext xmlns:c15="http://schemas.microsoft.com/office/drawing/2012/chart" uri="{CE6537A1-D6FC-4f65-9D91-7224C49458BB}"/>
                <c:ext xmlns:c16="http://schemas.microsoft.com/office/drawing/2014/chart" uri="{C3380CC4-5D6E-409C-BE32-E72D297353CC}">
                  <c16:uniqueId val="{00000007-2C96-4E50-AD7D-944C8696690A}"/>
                </c:ext>
              </c:extLst>
            </c:dLbl>
            <c:dLbl>
              <c:idx val="7"/>
              <c:layout>
                <c:manualLayout>
                  <c:x val="-0.21945386668831829"/>
                  <c:y val="8.5696454767755725E-2"/>
                </c:manualLayout>
              </c:layout>
              <c:tx>
                <c:rich>
                  <a:bodyPr/>
                  <a:lstStyle/>
                  <a:p>
                    <a:r>
                      <a:rPr lang="en-US"/>
                      <a:t>1358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C96-4E50-AD7D-944C8696690A}"/>
                </c:ext>
              </c:extLst>
            </c:dLbl>
            <c:dLbl>
              <c:idx val="8"/>
              <c:delete val="1"/>
              <c:extLst>
                <c:ext xmlns:c15="http://schemas.microsoft.com/office/drawing/2012/chart" uri="{CE6537A1-D6FC-4f65-9D91-7224C49458BB}"/>
                <c:ext xmlns:c16="http://schemas.microsoft.com/office/drawing/2014/chart" uri="{C3380CC4-5D6E-409C-BE32-E72D297353CC}">
                  <c16:uniqueId val="{00000009-2C96-4E50-AD7D-944C8696690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Template'!$R$10:$R$19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'Core Slide Template'!$S$10:$S$19</c:f>
              <c:numCache>
                <c:formatCode>General</c:formatCode>
                <c:ptCount val="10"/>
                <c:pt idx="0">
                  <c:v>1303</c:v>
                </c:pt>
                <c:pt idx="1">
                  <c:v>1375</c:v>
                </c:pt>
                <c:pt idx="2">
                  <c:v>1362</c:v>
                </c:pt>
                <c:pt idx="3">
                  <c:v>1503</c:v>
                </c:pt>
                <c:pt idx="4">
                  <c:v>1463</c:v>
                </c:pt>
                <c:pt idx="5">
                  <c:v>1358</c:v>
                </c:pt>
                <c:pt idx="6">
                  <c:v>1436</c:v>
                </c:pt>
                <c:pt idx="7">
                  <c:v>1412</c:v>
                </c:pt>
                <c:pt idx="8">
                  <c:v>1562</c:v>
                </c:pt>
                <c:pt idx="9">
                  <c:v>1593</c:v>
                </c:pt>
              </c:numCache>
            </c:numRef>
          </c:val>
          <c:smooth val="0"/>
          <c:extLst>
            <c:ext xmlns:c16="http://schemas.microsoft.com/office/drawing/2014/chart" uri="{C3380CC4-5D6E-409C-BE32-E72D297353CC}">
              <c16:uniqueId val="{0000000A-2C96-4E50-AD7D-944C8696690A}"/>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4019695077917"/>
          <c:y val="3.7546881107946614E-2"/>
          <c:w val="0.5993012990185681"/>
          <c:h val="0.80068579447128996"/>
        </c:manualLayout>
      </c:layout>
      <c:barChart>
        <c:barDir val="bar"/>
        <c:grouping val="clustered"/>
        <c:varyColors val="0"/>
        <c:ser>
          <c:idx val="0"/>
          <c:order val="0"/>
          <c:tx>
            <c:strRef>
              <c:f>'Core Slide Template'!$Q$315</c:f>
              <c:strCache>
                <c:ptCount val="1"/>
                <c:pt idx="0">
                  <c:v>Rural</c:v>
                </c:pt>
              </c:strCache>
            </c:strRef>
          </c:tx>
          <c:spPr>
            <a:solidFill>
              <a:srgbClr val="267300"/>
            </a:solidFill>
            <a:ln>
              <a:solidFill>
                <a:srgbClr val="2673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Fall</c:v>
                </c:pt>
                <c:pt idx="4">
                  <c:v>Other Method</c:v>
                </c:pt>
              </c:strCache>
            </c:strRef>
          </c:cat>
          <c:val>
            <c:numRef>
              <c:f>'Core Slide Template'!$R$317:$R$321</c:f>
              <c:numCache>
                <c:formatCode>General</c:formatCode>
                <c:ptCount val="5"/>
                <c:pt idx="0">
                  <c:v>64.954088325317002</c:v>
                </c:pt>
                <c:pt idx="1">
                  <c:v>19.195452557936161</c:v>
                </c:pt>
                <c:pt idx="2">
                  <c:v>12.177525142107564</c:v>
                </c:pt>
                <c:pt idx="3">
                  <c:v>0.96195889811980761</c:v>
                </c:pt>
                <c:pt idx="4">
                  <c:v>2.6672496720594663</c:v>
                </c:pt>
              </c:numCache>
            </c:numRef>
          </c:val>
          <c:extLst>
            <c:ext xmlns:c16="http://schemas.microsoft.com/office/drawing/2014/chart" uri="{C3380CC4-5D6E-409C-BE32-E72D297353CC}">
              <c16:uniqueId val="{00000000-FD9B-4C14-BDA2-D989511A70ED}"/>
            </c:ext>
          </c:extLst>
        </c:ser>
        <c:ser>
          <c:idx val="1"/>
          <c:order val="1"/>
          <c:tx>
            <c:strRef>
              <c:f>'Core Slide Template'!$S$315</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Fall</c:v>
                </c:pt>
                <c:pt idx="4">
                  <c:v>Other Method</c:v>
                </c:pt>
              </c:strCache>
            </c:strRef>
          </c:cat>
          <c:val>
            <c:numRef>
              <c:f>'Core Slide Template'!$T$317:$T$321</c:f>
              <c:numCache>
                <c:formatCode>General</c:formatCode>
                <c:ptCount val="5"/>
                <c:pt idx="0">
                  <c:v>56.344503473641197</c:v>
                </c:pt>
                <c:pt idx="1">
                  <c:v>23.671843073150796</c:v>
                </c:pt>
                <c:pt idx="2">
                  <c:v>14.201062525541481</c:v>
                </c:pt>
                <c:pt idx="3">
                  <c:v>1.8900694728238658</c:v>
                </c:pt>
                <c:pt idx="4">
                  <c:v>3.8925214548426652</c:v>
                </c:pt>
              </c:numCache>
            </c:numRef>
          </c:val>
          <c:extLst>
            <c:ext xmlns:c16="http://schemas.microsoft.com/office/drawing/2014/chart" uri="{C3380CC4-5D6E-409C-BE32-E72D297353CC}">
              <c16:uniqueId val="{00000001-FD9B-4C14-BDA2-D989511A70ED}"/>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81916857961880929"/>
          <c:y val="0.37778884273378482"/>
          <c:w val="0.14023459721366421"/>
          <c:h val="0.113606792024332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99507011995729E-2"/>
          <c:y val="0.15755115098147354"/>
          <c:w val="0.9152465944795678"/>
          <c:h val="0.57700945276577265"/>
        </c:manualLayout>
      </c:layout>
      <c:barChart>
        <c:barDir val="col"/>
        <c:grouping val="clustered"/>
        <c:varyColors val="0"/>
        <c:ser>
          <c:idx val="0"/>
          <c:order val="0"/>
          <c:tx>
            <c:strRef>
              <c:f>'Core Slide Template'!$S$357</c:f>
              <c:strCache>
                <c:ptCount val="1"/>
                <c:pt idx="0">
                  <c:v>Rural</c:v>
                </c:pt>
              </c:strCache>
            </c:strRef>
          </c:tx>
          <c:spPr>
            <a:solidFill>
              <a:srgbClr val="267300"/>
            </a:solidFill>
            <a:ln>
              <a:solidFill>
                <a:srgbClr val="267300"/>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Template'!$S$358:$S$366</c:f>
              <c:numCache>
                <c:formatCode>0.0</c:formatCode>
                <c:ptCount val="9"/>
                <c:pt idx="0">
                  <c:v>53.76</c:v>
                </c:pt>
                <c:pt idx="1">
                  <c:v>53.06</c:v>
                </c:pt>
                <c:pt idx="2">
                  <c:v>36.65</c:v>
                </c:pt>
                <c:pt idx="3">
                  <c:v>31.8</c:v>
                </c:pt>
                <c:pt idx="4">
                  <c:v>25.46</c:v>
                </c:pt>
                <c:pt idx="5">
                  <c:v>26.78</c:v>
                </c:pt>
                <c:pt idx="6">
                  <c:v>26.64</c:v>
                </c:pt>
                <c:pt idx="7">
                  <c:v>36.71</c:v>
                </c:pt>
                <c:pt idx="8">
                  <c:v>14.96</c:v>
                </c:pt>
              </c:numCache>
            </c:numRef>
          </c:val>
          <c:extLst>
            <c:ext xmlns:c16="http://schemas.microsoft.com/office/drawing/2014/chart" uri="{C3380CC4-5D6E-409C-BE32-E72D297353CC}">
              <c16:uniqueId val="{00000000-CD27-4933-9B33-32B6E648CE3A}"/>
            </c:ext>
          </c:extLst>
        </c:ser>
        <c:ser>
          <c:idx val="1"/>
          <c:order val="1"/>
          <c:tx>
            <c:strRef>
              <c:f>'Core Slide Template'!$T$357</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Template'!$T$358:$T$366</c:f>
              <c:numCache>
                <c:formatCode>0.0</c:formatCode>
                <c:ptCount val="9"/>
                <c:pt idx="0">
                  <c:v>57.48</c:v>
                </c:pt>
                <c:pt idx="1">
                  <c:v>56.21</c:v>
                </c:pt>
                <c:pt idx="2">
                  <c:v>38.770000000000003</c:v>
                </c:pt>
                <c:pt idx="3">
                  <c:v>31.37</c:v>
                </c:pt>
                <c:pt idx="4">
                  <c:v>23</c:v>
                </c:pt>
                <c:pt idx="5">
                  <c:v>31.69</c:v>
                </c:pt>
                <c:pt idx="6">
                  <c:v>25.86</c:v>
                </c:pt>
                <c:pt idx="7">
                  <c:v>37.700000000000003</c:v>
                </c:pt>
                <c:pt idx="8">
                  <c:v>18.190000000000001</c:v>
                </c:pt>
              </c:numCache>
            </c:numRef>
          </c:val>
          <c:extLst>
            <c:ext xmlns:c16="http://schemas.microsoft.com/office/drawing/2014/chart" uri="{C3380CC4-5D6E-409C-BE32-E72D297353CC}">
              <c16:uniqueId val="{00000001-CD27-4933-9B33-32B6E648CE3A}"/>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35019357278656E-2"/>
          <c:y val="0.13489044207958123"/>
          <c:w val="0.89668514910383712"/>
          <c:h val="0.65568624723027535"/>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0776-4EA2-9E5B-7AE9A7A6E530}"/>
              </c:ext>
            </c:extLst>
          </c:dPt>
          <c:dPt>
            <c:idx val="7"/>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3-0776-4EA2-9E5B-7AE9A7A6E530}"/>
              </c:ext>
            </c:extLst>
          </c:dPt>
          <c:dPt>
            <c:idx val="8"/>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5-0776-4EA2-9E5B-7AE9A7A6E53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Template'!$T$437:$T$445</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Template'!$R$437:$R$445</c:f>
              <c:numCache>
                <c:formatCode>General</c:formatCode>
                <c:ptCount val="9"/>
                <c:pt idx="0">
                  <c:v>3901</c:v>
                </c:pt>
                <c:pt idx="1">
                  <c:v>3688</c:v>
                </c:pt>
                <c:pt idx="2">
                  <c:v>3403</c:v>
                </c:pt>
                <c:pt idx="3">
                  <c:v>3300</c:v>
                </c:pt>
                <c:pt idx="4">
                  <c:v>2996</c:v>
                </c:pt>
                <c:pt idx="5">
                  <c:v>3117</c:v>
                </c:pt>
                <c:pt idx="6">
                  <c:v>2969</c:v>
                </c:pt>
                <c:pt idx="7">
                  <c:v>3055</c:v>
                </c:pt>
                <c:pt idx="8">
                  <c:v>2934</c:v>
                </c:pt>
              </c:numCache>
            </c:numRef>
          </c:val>
          <c:smooth val="0"/>
          <c:extLst>
            <c:ext xmlns:c16="http://schemas.microsoft.com/office/drawing/2014/chart" uri="{C3380CC4-5D6E-409C-BE32-E72D297353CC}">
              <c16:uniqueId val="{00000006-0776-4EA2-9E5B-7AE9A7A6E530}"/>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39578760149804E-2"/>
          <c:y val="9.4593966803738161E-2"/>
          <c:w val="0.94193761838098511"/>
          <c:h val="0.651300599780291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6CDE-405A-9E34-F87FEE3EB739}"/>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6CDE-405A-9E34-F87FEE3EB739}"/>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6CDE-405A-9E34-F87FEE3EB739}"/>
              </c:ext>
            </c:extLst>
          </c:dPt>
          <c:dPt>
            <c:idx val="3"/>
            <c:invertIfNegative val="0"/>
            <c:bubble3D val="0"/>
            <c:spPr>
              <a:solidFill>
                <a:srgbClr val="4F81BD"/>
              </a:solidFill>
              <a:ln>
                <a:noFill/>
              </a:ln>
              <a:effectLst/>
            </c:spPr>
            <c:extLst>
              <c:ext xmlns:c16="http://schemas.microsoft.com/office/drawing/2014/chart" uri="{C3380CC4-5D6E-409C-BE32-E72D297353CC}">
                <c16:uniqueId val="{00000007-6CDE-405A-9E34-F87FEE3EB739}"/>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6CDE-405A-9E34-F87FEE3EB739}"/>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6CDE-405A-9E34-F87FEE3EB739}"/>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6CDE-405A-9E34-F87FEE3EB739}"/>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6CDE-405A-9E34-F87FEE3EB739}"/>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6CDE-405A-9E34-F87FEE3EB739}"/>
              </c:ext>
            </c:extLst>
          </c:dPt>
          <c:dPt>
            <c:idx val="9"/>
            <c:invertIfNegative val="0"/>
            <c:bubble3D val="0"/>
            <c:spPr>
              <a:solidFill>
                <a:srgbClr val="FFC000"/>
              </a:solidFill>
              <a:ln>
                <a:noFill/>
              </a:ln>
              <a:effectLst/>
            </c:spPr>
            <c:extLst>
              <c:ext xmlns:c16="http://schemas.microsoft.com/office/drawing/2014/chart" uri="{C3380CC4-5D6E-409C-BE32-E72D297353CC}">
                <c16:uniqueId val="{00000013-6CDE-405A-9E34-F87FEE3EB739}"/>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6CDE-405A-9E34-F87FEE3EB739}"/>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6CDE-405A-9E34-F87FEE3EB739}"/>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6CDE-405A-9E34-F87FEE3EB739}"/>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6CDE-405A-9E34-F87FEE3EB739}"/>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6CDE-405A-9E34-F87FEE3EB739}"/>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Template'!$Q$476:$Q$489</c:f>
              <c:strCache>
                <c:ptCount val="14"/>
                <c:pt idx="0">
                  <c:v>Male</c:v>
                </c:pt>
                <c:pt idx="1">
                  <c:v>Female</c:v>
                </c:pt>
                <c:pt idx="3">
                  <c:v>White NH</c:v>
                </c:pt>
                <c:pt idx="4">
                  <c:v>Black NH</c:v>
                </c:pt>
                <c:pt idx="5">
                  <c:v>AI/AN NH</c:v>
                </c:pt>
                <c:pt idx="6">
                  <c:v>Asian NH</c:v>
                </c:pt>
                <c:pt idx="7">
                  <c:v>Hispanic</c:v>
                </c:pt>
                <c:pt idx="9">
                  <c:v>10-18</c:v>
                </c:pt>
                <c:pt idx="10">
                  <c:v>19-24</c:v>
                </c:pt>
                <c:pt idx="11">
                  <c:v>25-44</c:v>
                </c:pt>
                <c:pt idx="12">
                  <c:v>45-64</c:v>
                </c:pt>
                <c:pt idx="13">
                  <c:v>65+</c:v>
                </c:pt>
              </c:strCache>
            </c:strRef>
          </c:cat>
          <c:val>
            <c:numRef>
              <c:f>'Core Slide Template'!$T$476:$T$489</c:f>
              <c:numCache>
                <c:formatCode>General</c:formatCode>
                <c:ptCount val="14"/>
                <c:pt idx="0">
                  <c:v>27.09563220673693</c:v>
                </c:pt>
                <c:pt idx="1">
                  <c:v>36.486021684688438</c:v>
                </c:pt>
                <c:pt idx="3">
                  <c:v>34.081092800157172</c:v>
                </c:pt>
                <c:pt idx="4">
                  <c:v>29.433133217676211</c:v>
                </c:pt>
                <c:pt idx="5">
                  <c:v>29.753843375768469</c:v>
                </c:pt>
                <c:pt idx="6">
                  <c:v>11.627690069206519</c:v>
                </c:pt>
                <c:pt idx="7">
                  <c:v>23.138577000590107</c:v>
                </c:pt>
                <c:pt idx="9">
                  <c:v>55.844472012369309</c:v>
                </c:pt>
                <c:pt idx="10">
                  <c:v>41.052283678238226</c:v>
                </c:pt>
                <c:pt idx="11">
                  <c:v>34.173376273671408</c:v>
                </c:pt>
                <c:pt idx="12">
                  <c:v>28.220696137955823</c:v>
                </c:pt>
                <c:pt idx="13">
                  <c:v>13.579804420275421</c:v>
                </c:pt>
              </c:numCache>
            </c:numRef>
          </c:val>
          <c:extLst>
            <c:ext xmlns:c16="http://schemas.microsoft.com/office/drawing/2014/chart" uri="{C3380CC4-5D6E-409C-BE32-E72D297353CC}">
              <c16:uniqueId val="{0000001E-6CDE-405A-9E34-F87FEE3EB739}"/>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6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71978701993384"/>
          <c:y val="1.026476962947253E-2"/>
          <c:w val="0.81853974692156861"/>
          <c:h val="0.82690066582700261"/>
        </c:manualLayout>
      </c:layout>
      <c:barChart>
        <c:barDir val="bar"/>
        <c:grouping val="clustered"/>
        <c:varyColors val="0"/>
        <c:ser>
          <c:idx val="0"/>
          <c:order val="0"/>
          <c:tx>
            <c:strRef>
              <c:f>'Core Slide Template'!$S$529</c:f>
              <c:strCache>
                <c:ptCount val="1"/>
                <c:pt idx="0">
                  <c:v>Male</c:v>
                </c:pt>
              </c:strCache>
            </c:strRef>
          </c:tx>
          <c:spPr>
            <a:solidFill>
              <a:srgbClr val="2F7F9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Template'!$R$530:$R$534</c:f>
              <c:strCache>
                <c:ptCount val="5"/>
                <c:pt idx="0">
                  <c:v>Firearm</c:v>
                </c:pt>
                <c:pt idx="1">
                  <c:v>Poisoning</c:v>
                </c:pt>
                <c:pt idx="2">
                  <c:v>Cut/Pierce </c:v>
                </c:pt>
                <c:pt idx="3">
                  <c:v>Suffocation</c:v>
                </c:pt>
                <c:pt idx="4">
                  <c:v>Other Mechanism</c:v>
                </c:pt>
              </c:strCache>
            </c:strRef>
          </c:cat>
          <c:val>
            <c:numRef>
              <c:f>'Core Slide Template'!$S$530:$S$534</c:f>
              <c:numCache>
                <c:formatCode>0.00%</c:formatCode>
                <c:ptCount val="5"/>
                <c:pt idx="0">
                  <c:v>6.7917045360654377E-2</c:v>
                </c:pt>
                <c:pt idx="1">
                  <c:v>0.71122862100305706</c:v>
                </c:pt>
                <c:pt idx="2">
                  <c:v>6.3951086507477481E-2</c:v>
                </c:pt>
                <c:pt idx="3">
                  <c:v>1.6690076840452782E-2</c:v>
                </c:pt>
                <c:pt idx="4">
                  <c:v>5.8497893084359251E-2</c:v>
                </c:pt>
              </c:numCache>
            </c:numRef>
          </c:val>
          <c:extLst>
            <c:ext xmlns:c16="http://schemas.microsoft.com/office/drawing/2014/chart" uri="{C3380CC4-5D6E-409C-BE32-E72D297353CC}">
              <c16:uniqueId val="{00000000-2405-402E-9908-D29D23AC26F7}"/>
            </c:ext>
          </c:extLst>
        </c:ser>
        <c:ser>
          <c:idx val="1"/>
          <c:order val="1"/>
          <c:tx>
            <c:strRef>
              <c:f>'Core Slide Template'!$T$529</c:f>
              <c:strCache>
                <c:ptCount val="1"/>
                <c:pt idx="0">
                  <c:v>Female</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Template'!$R$530:$R$534</c:f>
              <c:strCache>
                <c:ptCount val="5"/>
                <c:pt idx="0">
                  <c:v>Firearm</c:v>
                </c:pt>
                <c:pt idx="1">
                  <c:v>Poisoning</c:v>
                </c:pt>
                <c:pt idx="2">
                  <c:v>Cut/Pierce </c:v>
                </c:pt>
                <c:pt idx="3">
                  <c:v>Suffocation</c:v>
                </c:pt>
                <c:pt idx="4">
                  <c:v>Other Mechanism</c:v>
                </c:pt>
              </c:strCache>
            </c:strRef>
          </c:cat>
          <c:val>
            <c:numRef>
              <c:f>'Core Slide Template'!$T$530:$T$534</c:f>
              <c:numCache>
                <c:formatCode>0.00%</c:formatCode>
                <c:ptCount val="5"/>
                <c:pt idx="0">
                  <c:v>1.0680060039256437E-2</c:v>
                </c:pt>
                <c:pt idx="1">
                  <c:v>0.87917099642073659</c:v>
                </c:pt>
                <c:pt idx="2">
                  <c:v>1.887772774506408E-2</c:v>
                </c:pt>
                <c:pt idx="3">
                  <c:v>4.4452141785013277E-3</c:v>
                </c:pt>
                <c:pt idx="4">
                  <c:v>2.5920794365546704E-2</c:v>
                </c:pt>
              </c:numCache>
            </c:numRef>
          </c:val>
          <c:extLst>
            <c:ext xmlns:c16="http://schemas.microsoft.com/office/drawing/2014/chart" uri="{C3380CC4-5D6E-409C-BE32-E72D297353CC}">
              <c16:uniqueId val="{00000001-2405-402E-9908-D29D23AC26F7}"/>
            </c:ext>
          </c:extLst>
        </c:ser>
        <c:dLbls>
          <c:dLblPos val="outEnd"/>
          <c:showLegendKey val="0"/>
          <c:showVal val="1"/>
          <c:showCatName val="0"/>
          <c:showSerName val="0"/>
          <c:showPercent val="0"/>
          <c:showBubbleSize val="0"/>
        </c:dLbls>
        <c:gapWidth val="29"/>
        <c:axId val="943908768"/>
        <c:axId val="943909128"/>
      </c:barChart>
      <c:catAx>
        <c:axId val="94390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3909128"/>
        <c:crosses val="autoZero"/>
        <c:auto val="1"/>
        <c:lblAlgn val="ctr"/>
        <c:lblOffset val="100"/>
        <c:noMultiLvlLbl val="0"/>
      </c:catAx>
      <c:valAx>
        <c:axId val="943909128"/>
        <c:scaling>
          <c:orientation val="minMax"/>
        </c:scaling>
        <c:delete val="1"/>
        <c:axPos val="t"/>
        <c:numFmt formatCode="0.00%" sourceLinked="1"/>
        <c:majorTickMark val="none"/>
        <c:minorTickMark val="none"/>
        <c:tickLblPos val="nextTo"/>
        <c:crossAx val="943908768"/>
        <c:crosses val="autoZero"/>
        <c:crossBetween val="between"/>
      </c:valAx>
      <c:spPr>
        <a:noFill/>
        <a:ln>
          <a:noFill/>
        </a:ln>
        <a:effectLst/>
      </c:spPr>
    </c:plotArea>
    <c:legend>
      <c:legendPos val="b"/>
      <c:layout>
        <c:manualLayout>
          <c:xMode val="edge"/>
          <c:yMode val="edge"/>
          <c:x val="0.67646387844806843"/>
          <c:y val="0.49711115436144404"/>
          <c:w val="0.10625481289774939"/>
          <c:h val="0.1271982771998613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2461914293632E-2"/>
          <c:y val="0.10370996890337704"/>
          <c:w val="0.88712776435796736"/>
          <c:h val="0.68686668430288544"/>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160F-4733-B6B1-65E3EA7DBE2F}"/>
              </c:ext>
            </c:extLst>
          </c:dPt>
          <c:dPt>
            <c:idx val="8"/>
            <c:marker>
              <c:symbol val="circle"/>
              <c:size val="9"/>
              <c:spPr>
                <a:solidFill>
                  <a:srgbClr val="17375E"/>
                </a:solidFill>
                <a:ln w="9525">
                  <a:noFill/>
                </a:ln>
                <a:effectLst/>
              </c:spPr>
            </c:marker>
            <c:bubble3D val="0"/>
            <c:spPr>
              <a:ln w="50800" cap="rnd">
                <a:solidFill>
                  <a:srgbClr val="17375E"/>
                </a:solidFill>
                <a:prstDash val="sysDash"/>
                <a:round/>
              </a:ln>
              <a:effectLst/>
            </c:spPr>
            <c:extLst>
              <c:ext xmlns:c16="http://schemas.microsoft.com/office/drawing/2014/chart" uri="{C3380CC4-5D6E-409C-BE32-E72D297353CC}">
                <c16:uniqueId val="{00000003-160F-4733-B6B1-65E3EA7DBE2F}"/>
              </c:ext>
            </c:extLst>
          </c:dPt>
          <c:dLbls>
            <c:dLbl>
              <c:idx val="1"/>
              <c:layout>
                <c:manualLayout>
                  <c:x val="-6.0740456669444345E-2"/>
                  <c:y val="-4.432756686781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0F-4733-B6B1-65E3EA7DBE2F}"/>
                </c:ext>
              </c:extLst>
            </c:dLbl>
            <c:dLbl>
              <c:idx val="4"/>
              <c:layout>
                <c:manualLayout>
                  <c:x val="-3.4267411658989208E-2"/>
                  <c:y val="-7.6217902743940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0F-4733-B6B1-65E3EA7DBE2F}"/>
                </c:ext>
              </c:extLst>
            </c:dLbl>
            <c:dLbl>
              <c:idx val="5"/>
              <c:layout>
                <c:manualLayout>
                  <c:x val="-8.2213986387013271E-2"/>
                  <c:y val="-4.432756686781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0F-4733-B6B1-65E3EA7DBE2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Template'!$T$553:$T$561</c:f>
              <c:strCache>
                <c:ptCount val="9"/>
                <c:pt idx="0">
                  <c:v>2016</c:v>
                </c:pt>
                <c:pt idx="1">
                  <c:v>2017</c:v>
                </c:pt>
                <c:pt idx="2">
                  <c:v>2018</c:v>
                </c:pt>
                <c:pt idx="3">
                  <c:v>2019</c:v>
                </c:pt>
                <c:pt idx="4">
                  <c:v>2020</c:v>
                </c:pt>
                <c:pt idx="5">
                  <c:v>2021</c:v>
                </c:pt>
                <c:pt idx="6">
                  <c:v>2022</c:v>
                </c:pt>
                <c:pt idx="7">
                  <c:v>2023</c:v>
                </c:pt>
                <c:pt idx="8">
                  <c:v>2024*</c:v>
                </c:pt>
              </c:strCache>
            </c:strRef>
          </c:cat>
          <c:val>
            <c:numRef>
              <c:f>'Core Slide Template'!$R$553:$R$561</c:f>
              <c:numCache>
                <c:formatCode>General</c:formatCode>
                <c:ptCount val="9"/>
                <c:pt idx="0">
                  <c:v>11429</c:v>
                </c:pt>
                <c:pt idx="1">
                  <c:v>11534</c:v>
                </c:pt>
                <c:pt idx="2">
                  <c:v>12012</c:v>
                </c:pt>
                <c:pt idx="3">
                  <c:v>12048</c:v>
                </c:pt>
                <c:pt idx="4">
                  <c:v>11069</c:v>
                </c:pt>
                <c:pt idx="5">
                  <c:v>11532</c:v>
                </c:pt>
                <c:pt idx="6">
                  <c:v>12287</c:v>
                </c:pt>
                <c:pt idx="7">
                  <c:v>12720</c:v>
                </c:pt>
                <c:pt idx="8">
                  <c:v>12530</c:v>
                </c:pt>
              </c:numCache>
            </c:numRef>
          </c:val>
          <c:smooth val="0"/>
          <c:extLst>
            <c:ext xmlns:c16="http://schemas.microsoft.com/office/drawing/2014/chart" uri="{C3380CC4-5D6E-409C-BE32-E72D297353CC}">
              <c16:uniqueId val="{00000007-160F-4733-B6B1-65E3EA7DBE2F}"/>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44638857069326E-2"/>
          <c:y val="9.4593966803738161E-2"/>
          <c:w val="0.93546973652989318"/>
          <c:h val="0.6053147404709152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B535-4149-9F77-BB979891BBDC}"/>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B535-4149-9F77-BB979891BBDC}"/>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B535-4149-9F77-BB979891BBDC}"/>
              </c:ext>
            </c:extLst>
          </c:dPt>
          <c:dPt>
            <c:idx val="3"/>
            <c:invertIfNegative val="0"/>
            <c:bubble3D val="0"/>
            <c:spPr>
              <a:solidFill>
                <a:srgbClr val="4F81BD"/>
              </a:solidFill>
              <a:ln>
                <a:noFill/>
              </a:ln>
              <a:effectLst/>
            </c:spPr>
            <c:extLst>
              <c:ext xmlns:c16="http://schemas.microsoft.com/office/drawing/2014/chart" uri="{C3380CC4-5D6E-409C-BE32-E72D297353CC}">
                <c16:uniqueId val="{00000007-B535-4149-9F77-BB979891BBDC}"/>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B535-4149-9F77-BB979891BBDC}"/>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B535-4149-9F77-BB979891BBDC}"/>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B535-4149-9F77-BB979891BBDC}"/>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B535-4149-9F77-BB979891BBDC}"/>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B535-4149-9F77-BB979891BBDC}"/>
              </c:ext>
            </c:extLst>
          </c:dPt>
          <c:dPt>
            <c:idx val="9"/>
            <c:invertIfNegative val="0"/>
            <c:bubble3D val="0"/>
            <c:spPr>
              <a:solidFill>
                <a:srgbClr val="FFC000"/>
              </a:solidFill>
              <a:ln>
                <a:noFill/>
              </a:ln>
              <a:effectLst/>
            </c:spPr>
            <c:extLst>
              <c:ext xmlns:c16="http://schemas.microsoft.com/office/drawing/2014/chart" uri="{C3380CC4-5D6E-409C-BE32-E72D297353CC}">
                <c16:uniqueId val="{00000013-B535-4149-9F77-BB979891BBDC}"/>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B535-4149-9F77-BB979891BBDC}"/>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B535-4149-9F77-BB979891BBDC}"/>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B535-4149-9F77-BB979891BBDC}"/>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B535-4149-9F77-BB979891BBDC}"/>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B535-4149-9F77-BB979891BBDC}"/>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Template'!$Q$590:$Q$604</c:f>
              <c:strCache>
                <c:ptCount val="15"/>
                <c:pt idx="0">
                  <c:v>Male</c:v>
                </c:pt>
                <c:pt idx="1">
                  <c:v>Female</c:v>
                </c:pt>
                <c:pt idx="3">
                  <c:v>Hispanic</c:v>
                </c:pt>
                <c:pt idx="4">
                  <c:v>Non-
Hispanic</c:v>
                </c:pt>
                <c:pt idx="5">
                  <c:v>White</c:v>
                </c:pt>
                <c:pt idx="6">
                  <c:v>Black</c:v>
                </c:pt>
                <c:pt idx="7">
                  <c:v>American
Indian</c:v>
                </c:pt>
                <c:pt idx="8">
                  <c:v>Asian</c:v>
                </c:pt>
                <c:pt idx="10">
                  <c:v>10-18</c:v>
                </c:pt>
                <c:pt idx="11">
                  <c:v>19-24</c:v>
                </c:pt>
                <c:pt idx="12">
                  <c:v>25-44</c:v>
                </c:pt>
                <c:pt idx="13">
                  <c:v>45-64</c:v>
                </c:pt>
                <c:pt idx="14">
                  <c:v>65+</c:v>
                </c:pt>
              </c:strCache>
            </c:strRef>
          </c:cat>
          <c:val>
            <c:numRef>
              <c:f>'Core Slide Template'!$T$590:$T$604</c:f>
              <c:numCache>
                <c:formatCode>General</c:formatCode>
                <c:ptCount val="15"/>
                <c:pt idx="0">
                  <c:v>99.976393131882247</c:v>
                </c:pt>
                <c:pt idx="1">
                  <c:v>152.78933945084495</c:v>
                </c:pt>
                <c:pt idx="3">
                  <c:v>80.806707711942963</c:v>
                </c:pt>
                <c:pt idx="4">
                  <c:v>112.39814308513336</c:v>
                </c:pt>
                <c:pt idx="5">
                  <c:v>116.34436154220523</c:v>
                </c:pt>
                <c:pt idx="6">
                  <c:v>136.62096646856642</c:v>
                </c:pt>
                <c:pt idx="7">
                  <c:v>87.997710350837465</c:v>
                </c:pt>
                <c:pt idx="8">
                  <c:v>35.975601025215134</c:v>
                </c:pt>
                <c:pt idx="10">
                  <c:v>294.68075738700963</c:v>
                </c:pt>
                <c:pt idx="11">
                  <c:v>217.69307039770851</c:v>
                </c:pt>
                <c:pt idx="12">
                  <c:v>136.14162800301767</c:v>
                </c:pt>
                <c:pt idx="13">
                  <c:v>79.838540559125661</c:v>
                </c:pt>
                <c:pt idx="14">
                  <c:v>29.384733420258627</c:v>
                </c:pt>
              </c:numCache>
            </c:numRef>
          </c:val>
          <c:extLst>
            <c:ext xmlns:c16="http://schemas.microsoft.com/office/drawing/2014/chart" uri="{C3380CC4-5D6E-409C-BE32-E72D297353CC}">
              <c16:uniqueId val="{0000001E-B535-4149-9F77-BB979891BBDC}"/>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3497315356176"/>
          <c:y val="2.4193031644901018E-2"/>
          <c:w val="0.84094578524054886"/>
          <c:h val="0.78008131822694227"/>
        </c:manualLayout>
      </c:layout>
      <c:barChart>
        <c:barDir val="bar"/>
        <c:grouping val="clustered"/>
        <c:varyColors val="0"/>
        <c:ser>
          <c:idx val="0"/>
          <c:order val="0"/>
          <c:tx>
            <c:strRef>
              <c:f>'Core Slide Template'!$S$644</c:f>
              <c:strCache>
                <c:ptCount val="1"/>
                <c:pt idx="0">
                  <c:v>Male</c:v>
                </c:pt>
              </c:strCache>
            </c:strRef>
          </c:tx>
          <c:spPr>
            <a:solidFill>
              <a:srgbClr val="2F7F9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Template'!$R$645:$R$649</c:f>
              <c:strCache>
                <c:ptCount val="5"/>
                <c:pt idx="0">
                  <c:v>Firearm</c:v>
                </c:pt>
                <c:pt idx="1">
                  <c:v>Poisoning</c:v>
                </c:pt>
                <c:pt idx="2">
                  <c:v>Cut/Pierce </c:v>
                </c:pt>
                <c:pt idx="3">
                  <c:v>Suffocation</c:v>
                </c:pt>
                <c:pt idx="4">
                  <c:v>Other Mechanism</c:v>
                </c:pt>
              </c:strCache>
            </c:strRef>
          </c:cat>
          <c:val>
            <c:numRef>
              <c:f>'Core Slide Template'!$S$645:$S$649</c:f>
              <c:numCache>
                <c:formatCode>0.00%</c:formatCode>
                <c:ptCount val="5"/>
                <c:pt idx="0">
                  <c:v>1.1006327426119421E-2</c:v>
                </c:pt>
                <c:pt idx="1">
                  <c:v>0.45550195156246209</c:v>
                </c:pt>
                <c:pt idx="2">
                  <c:v>0.12659700841232516</c:v>
                </c:pt>
                <c:pt idx="3">
                  <c:v>1.4933695362311813E-2</c:v>
                </c:pt>
                <c:pt idx="4">
                  <c:v>0.38936701495793835</c:v>
                </c:pt>
              </c:numCache>
            </c:numRef>
          </c:val>
          <c:extLst>
            <c:ext xmlns:c16="http://schemas.microsoft.com/office/drawing/2014/chart" uri="{C3380CC4-5D6E-409C-BE32-E72D297353CC}">
              <c16:uniqueId val="{00000000-5AF7-4734-874B-0EBF0944157C}"/>
            </c:ext>
          </c:extLst>
        </c:ser>
        <c:ser>
          <c:idx val="1"/>
          <c:order val="1"/>
          <c:tx>
            <c:strRef>
              <c:f>'Core Slide Template'!$T$644</c:f>
              <c:strCache>
                <c:ptCount val="1"/>
                <c:pt idx="0">
                  <c:v>Female</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Template'!$R$645:$R$649</c:f>
              <c:strCache>
                <c:ptCount val="5"/>
                <c:pt idx="0">
                  <c:v>Firearm</c:v>
                </c:pt>
                <c:pt idx="1">
                  <c:v>Poisoning</c:v>
                </c:pt>
                <c:pt idx="2">
                  <c:v>Cut/Pierce </c:v>
                </c:pt>
                <c:pt idx="3">
                  <c:v>Suffocation</c:v>
                </c:pt>
                <c:pt idx="4">
                  <c:v>Other Mechanism</c:v>
                </c:pt>
              </c:strCache>
            </c:strRef>
          </c:cat>
          <c:val>
            <c:numRef>
              <c:f>'Core Slide Template'!$T$645:$T$649</c:f>
              <c:numCache>
                <c:formatCode>0.00%</c:formatCode>
                <c:ptCount val="5"/>
                <c:pt idx="0">
                  <c:v>1.5368696551934021E-3</c:v>
                </c:pt>
                <c:pt idx="1">
                  <c:v>0.54843421893545152</c:v>
                </c:pt>
                <c:pt idx="2">
                  <c:v>0.13189689278432087</c:v>
                </c:pt>
                <c:pt idx="3">
                  <c:v>3.2563376852612676E-3</c:v>
                </c:pt>
                <c:pt idx="4">
                  <c:v>0.31400833865911926</c:v>
                </c:pt>
              </c:numCache>
            </c:numRef>
          </c:val>
          <c:extLst>
            <c:ext xmlns:c16="http://schemas.microsoft.com/office/drawing/2014/chart" uri="{C3380CC4-5D6E-409C-BE32-E72D297353CC}">
              <c16:uniqueId val="{00000001-5AF7-4734-874B-0EBF0944157C}"/>
            </c:ext>
          </c:extLst>
        </c:ser>
        <c:dLbls>
          <c:dLblPos val="outEnd"/>
          <c:showLegendKey val="0"/>
          <c:showVal val="1"/>
          <c:showCatName val="0"/>
          <c:showSerName val="0"/>
          <c:showPercent val="0"/>
          <c:showBubbleSize val="0"/>
        </c:dLbls>
        <c:gapWidth val="29"/>
        <c:axId val="924442792"/>
        <c:axId val="924442072"/>
      </c:barChart>
      <c:catAx>
        <c:axId val="924442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24442072"/>
        <c:crosses val="autoZero"/>
        <c:auto val="1"/>
        <c:lblAlgn val="ctr"/>
        <c:lblOffset val="100"/>
        <c:noMultiLvlLbl val="0"/>
      </c:catAx>
      <c:valAx>
        <c:axId val="924442072"/>
        <c:scaling>
          <c:orientation val="minMax"/>
        </c:scaling>
        <c:delete val="1"/>
        <c:axPos val="t"/>
        <c:numFmt formatCode="0.00%" sourceLinked="1"/>
        <c:majorTickMark val="none"/>
        <c:minorTickMark val="none"/>
        <c:tickLblPos val="nextTo"/>
        <c:crossAx val="924442792"/>
        <c:crosses val="autoZero"/>
        <c:crossBetween val="between"/>
      </c:valAx>
      <c:spPr>
        <a:noFill/>
        <a:ln>
          <a:noFill/>
        </a:ln>
        <a:effectLst/>
      </c:spPr>
    </c:plotArea>
    <c:legend>
      <c:legendPos val="b"/>
      <c:layout>
        <c:manualLayout>
          <c:xMode val="edge"/>
          <c:yMode val="edge"/>
          <c:x val="0.7763519740985696"/>
          <c:y val="0.42879975200843723"/>
          <c:w val="0.10462217311105264"/>
          <c:h val="0.1203301127911346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Experienced</a:t>
            </a:r>
          </a:p>
          <a:p>
            <a:pPr>
              <a:defRPr sz="2000"/>
            </a:pPr>
            <a:r>
              <a:rPr lang="en-US" sz="2000" dirty="0">
                <a:solidFill>
                  <a:srgbClr val="4BACC6"/>
                </a:solidFill>
              </a:rPr>
              <a:t>Frequent Mental Distress</a:t>
            </a:r>
            <a:r>
              <a:rPr lang="en-US" sz="2000" dirty="0"/>
              <a:t>*</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4BACC6"/>
              </a:solidFill>
              <a:ln w="19050">
                <a:solidFill>
                  <a:schemeClr val="lt1"/>
                </a:solidFill>
              </a:ln>
              <a:effectLst/>
            </c:spPr>
            <c:extLst>
              <c:ext xmlns:c16="http://schemas.microsoft.com/office/drawing/2014/chart" uri="{C3380CC4-5D6E-409C-BE32-E72D297353CC}">
                <c16:uniqueId val="{00000001-E362-4964-83A4-D0AB6E92115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362-4964-83A4-D0AB6E92115F}"/>
              </c:ext>
            </c:extLst>
          </c:dPt>
          <c:cat>
            <c:strRef>
              <c:f>'Core Slide Template'!$S$594:$S$595</c:f>
              <c:strCache>
                <c:ptCount val="2"/>
                <c:pt idx="0">
                  <c:v>Yes</c:v>
                </c:pt>
                <c:pt idx="1">
                  <c:v>No</c:v>
                </c:pt>
              </c:strCache>
            </c:strRef>
          </c:cat>
          <c:val>
            <c:numRef>
              <c:f>'Core Slide Template'!$T$594:$T$595</c:f>
              <c:numCache>
                <c:formatCode>0.0%</c:formatCode>
                <c:ptCount val="2"/>
                <c:pt idx="0">
                  <c:v>0.151558</c:v>
                </c:pt>
                <c:pt idx="1">
                  <c:v>0.84844200000000003</c:v>
                </c:pt>
              </c:numCache>
            </c:numRef>
          </c:val>
          <c:extLst>
            <c:ext xmlns:c16="http://schemas.microsoft.com/office/drawing/2014/chart" uri="{C3380CC4-5D6E-409C-BE32-E72D297353CC}">
              <c16:uniqueId val="{00000004-E362-4964-83A4-D0AB6E92115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Could Not Do </a:t>
            </a:r>
          </a:p>
          <a:p>
            <a:pPr>
              <a:defRPr sz="2000"/>
            </a:pPr>
            <a:r>
              <a:rPr lang="en-US" sz="2000" dirty="0">
                <a:solidFill>
                  <a:srgbClr val="2F7F95"/>
                </a:solidFill>
              </a:rPr>
              <a:t>Usual Activities</a:t>
            </a:r>
            <a:r>
              <a:rPr lang="en-US" sz="2000" dirty="0">
                <a:solidFill>
                  <a:schemeClr val="tx1"/>
                </a:solidFill>
              </a:rPr>
              <a:t>**</a:t>
            </a:r>
            <a:endParaRPr lang="en-US" sz="2000" dirty="0">
              <a:solidFill>
                <a:srgbClr val="2F7F95"/>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rgbClr val="2F7F95"/>
              </a:solidFill>
              <a:ln w="19050">
                <a:solidFill>
                  <a:schemeClr val="lt1"/>
                </a:solidFill>
              </a:ln>
              <a:effectLst/>
            </c:spPr>
            <c:extLst>
              <c:ext xmlns:c16="http://schemas.microsoft.com/office/drawing/2014/chart" uri="{C3380CC4-5D6E-409C-BE32-E72D297353CC}">
                <c16:uniqueId val="{00000001-509A-4532-AA05-5C10D6705D2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09A-4532-AA05-5C10D6705D24}"/>
              </c:ext>
            </c:extLst>
          </c:dPt>
          <c:cat>
            <c:strRef>
              <c:f>'Core Slide Template'!$S$598:$S$599</c:f>
              <c:strCache>
                <c:ptCount val="2"/>
                <c:pt idx="0">
                  <c:v>Yes</c:v>
                </c:pt>
                <c:pt idx="1">
                  <c:v>No</c:v>
                </c:pt>
              </c:strCache>
            </c:strRef>
          </c:cat>
          <c:val>
            <c:numRef>
              <c:f>'Core Slide Template'!$T$598:$T$599</c:f>
              <c:numCache>
                <c:formatCode>0.0%</c:formatCode>
                <c:ptCount val="2"/>
                <c:pt idx="0">
                  <c:v>0.174322</c:v>
                </c:pt>
                <c:pt idx="1">
                  <c:v>0.82567800000000002</c:v>
                </c:pt>
              </c:numCache>
            </c:numRef>
          </c:val>
          <c:extLst>
            <c:ext xmlns:c16="http://schemas.microsoft.com/office/drawing/2014/chart" uri="{C3380CC4-5D6E-409C-BE32-E72D297353CC}">
              <c16:uniqueId val="{00000004-509A-4532-AA05-5C10D6705D2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74932891812379"/>
          <c:y val="3.7546881107946614E-2"/>
          <c:w val="0.54906726667189865"/>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E46C0A"/>
              </a:solidFill>
              <a:ln>
                <a:solidFill>
                  <a:srgbClr val="E46C0A"/>
                </a:solidFill>
              </a:ln>
              <a:effectLst/>
            </c:spPr>
            <c:extLst>
              <c:ext xmlns:c16="http://schemas.microsoft.com/office/drawing/2014/chart" uri="{C3380CC4-5D6E-409C-BE32-E72D297353CC}">
                <c16:uniqueId val="{00000001-1C1F-4409-BD9F-E435ACBF46FF}"/>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Template'!$P$35:$P$43,'Core Slide Template'!$P$55)</c:f>
              <c:strCache>
                <c:ptCount val="10"/>
                <c:pt idx="0">
                  <c:v>Firearm</c:v>
                </c:pt>
                <c:pt idx="1">
                  <c:v>Hanging, strangulation, suffocation</c:v>
                </c:pt>
                <c:pt idx="2">
                  <c:v>Poisoning</c:v>
                </c:pt>
                <c:pt idx="3">
                  <c:v>Sharp instrument</c:v>
                </c:pt>
                <c:pt idx="4">
                  <c:v>Fall</c:v>
                </c:pt>
                <c:pt idx="5">
                  <c:v>Motor Vehicle, including buses, motorcycles</c:v>
                </c:pt>
                <c:pt idx="6">
                  <c:v>Drowning</c:v>
                </c:pt>
                <c:pt idx="7">
                  <c:v>Fire or burns</c:v>
                </c:pt>
                <c:pt idx="8">
                  <c:v>Other transport vehicle, (e.g., trains, planes, boats)</c:v>
                </c:pt>
                <c:pt idx="9">
                  <c:v>Other/Unknown Weapon</c:v>
                </c:pt>
              </c:strCache>
            </c:strRef>
          </c:cat>
          <c:val>
            <c:numRef>
              <c:f>('Core Slide Template'!$R$35:$R$43,'Core Slide Template'!$R$55)</c:f>
              <c:numCache>
                <c:formatCode>General</c:formatCode>
                <c:ptCount val="10"/>
                <c:pt idx="0">
                  <c:v>59.065914943968821</c:v>
                </c:pt>
                <c:pt idx="1">
                  <c:v>22.252383935407529</c:v>
                </c:pt>
                <c:pt idx="2">
                  <c:v>13.558850142688106</c:v>
                </c:pt>
                <c:pt idx="3">
                  <c:v>1.5939305352544026</c:v>
                </c:pt>
                <c:pt idx="4">
                  <c:v>1.2459107677316072</c:v>
                </c:pt>
                <c:pt idx="5">
                  <c:v>0.70996032574650236</c:v>
                </c:pt>
                <c:pt idx="6">
                  <c:v>0.6542771629428551</c:v>
                </c:pt>
                <c:pt idx="7">
                  <c:v>0.43154451172826613</c:v>
                </c:pt>
                <c:pt idx="8">
                  <c:v>0.34801976752279529</c:v>
                </c:pt>
                <c:pt idx="9" formatCode="0.00">
                  <c:v>8.3524744205462298E-2</c:v>
                </c:pt>
              </c:numCache>
            </c:numRef>
          </c:val>
          <c:extLst>
            <c:ext xmlns:c16="http://schemas.microsoft.com/office/drawing/2014/chart" uri="{C3380CC4-5D6E-409C-BE32-E72D297353CC}">
              <c16:uniqueId val="{00000002-1C1F-4409-BD9F-E435ACBF46FF}"/>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3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t>Could Not</a:t>
            </a:r>
            <a:r>
              <a:rPr lang="en-US" sz="2000" baseline="0"/>
              <a:t> Get Needed Emotional/Social Support</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7DCE-44BA-9643-EDB1C41D11B1}"/>
              </c:ext>
            </c:extLst>
          </c:dPt>
          <c:dPt>
            <c:idx val="1"/>
            <c:bubble3D val="0"/>
            <c:spPr>
              <a:solidFill>
                <a:srgbClr val="876DA7"/>
              </a:solidFill>
              <a:ln w="19050">
                <a:solidFill>
                  <a:schemeClr val="lt1"/>
                </a:solidFill>
              </a:ln>
              <a:effectLst/>
            </c:spPr>
            <c:extLst>
              <c:ext xmlns:c16="http://schemas.microsoft.com/office/drawing/2014/chart" uri="{C3380CC4-5D6E-409C-BE32-E72D297353CC}">
                <c16:uniqueId val="{00000003-7DCE-44BA-9643-EDB1C41D11B1}"/>
              </c:ext>
            </c:extLst>
          </c:dPt>
          <c:cat>
            <c:strRef>
              <c:f>'Core Slide Template'!$S$606:$S$607</c:f>
              <c:strCache>
                <c:ptCount val="2"/>
                <c:pt idx="0">
                  <c:v>Yes</c:v>
                </c:pt>
                <c:pt idx="1">
                  <c:v>No</c:v>
                </c:pt>
              </c:strCache>
            </c:strRef>
          </c:cat>
          <c:val>
            <c:numRef>
              <c:f>'Core Slide Template'!$T$606:$T$607</c:f>
              <c:numCache>
                <c:formatCode>0.0%</c:formatCode>
                <c:ptCount val="2"/>
                <c:pt idx="0">
                  <c:v>0.92062299999999997</c:v>
                </c:pt>
                <c:pt idx="1">
                  <c:v>7.9377000000000003E-2</c:v>
                </c:pt>
              </c:numCache>
            </c:numRef>
          </c:val>
          <c:extLst>
            <c:ext xmlns:c16="http://schemas.microsoft.com/office/drawing/2014/chart" uri="{C3380CC4-5D6E-409C-BE32-E72D297353CC}">
              <c16:uniqueId val="{00000004-7DCE-44BA-9643-EDB1C41D11B1}"/>
            </c:ext>
          </c:extLst>
        </c:ser>
        <c:dLbls>
          <c:showLegendKey val="0"/>
          <c:showVal val="0"/>
          <c:showCatName val="0"/>
          <c:showSerName val="0"/>
          <c:showPercent val="0"/>
          <c:showBubbleSize val="0"/>
          <c:showLeaderLines val="1"/>
        </c:dLbls>
        <c:firstSliceAng val="35"/>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sz="2000" dirty="0"/>
          </a:p>
          <a:p>
            <a:pPr>
              <a:defRPr sz="2000"/>
            </a:pPr>
            <a:r>
              <a:rPr lang="en-US" sz="2000" dirty="0"/>
              <a:t>Felt Lonely</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674F83"/>
              </a:solidFill>
              <a:ln w="19050">
                <a:solidFill>
                  <a:schemeClr val="lt1"/>
                </a:solidFill>
              </a:ln>
              <a:effectLst/>
            </c:spPr>
            <c:extLst>
              <c:ext xmlns:c16="http://schemas.microsoft.com/office/drawing/2014/chart" uri="{C3380CC4-5D6E-409C-BE32-E72D297353CC}">
                <c16:uniqueId val="{00000001-7006-41E8-8040-9F9616A1AE0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006-41E8-8040-9F9616A1AE0F}"/>
              </c:ext>
            </c:extLst>
          </c:dPt>
          <c:cat>
            <c:strRef>
              <c:f>'Core Slide Template'!$S$610:$S$611</c:f>
              <c:strCache>
                <c:ptCount val="2"/>
                <c:pt idx="0">
                  <c:v>Yes</c:v>
                </c:pt>
                <c:pt idx="1">
                  <c:v>No</c:v>
                </c:pt>
              </c:strCache>
            </c:strRef>
          </c:cat>
          <c:val>
            <c:numRef>
              <c:f>'Core Slide Template'!$T$610:$T$611</c:f>
              <c:numCache>
                <c:formatCode>0.0%</c:formatCode>
                <c:ptCount val="2"/>
                <c:pt idx="0">
                  <c:v>0.29886000000000001</c:v>
                </c:pt>
                <c:pt idx="1">
                  <c:v>0.70113999999999999</c:v>
                </c:pt>
              </c:numCache>
            </c:numRef>
          </c:val>
          <c:extLst>
            <c:ext xmlns:c16="http://schemas.microsoft.com/office/drawing/2014/chart" uri="{C3380CC4-5D6E-409C-BE32-E72D297353CC}">
              <c16:uniqueId val="{00000004-7006-41E8-8040-9F9616A1AE0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latin typeface="Franklin Gothic Demi Cond" panose="020B0706030402020204" pitchFamily="34" charset="0"/>
              </a:rPr>
              <a:t>Dissatisfied</a:t>
            </a:r>
          </a:p>
          <a:p>
            <a:pPr>
              <a:defRPr sz="2000">
                <a:latin typeface="Franklin Gothic Demi Cond" panose="020B0706030402020204" pitchFamily="34" charset="0"/>
              </a:defRPr>
            </a:pPr>
            <a:r>
              <a:rPr lang="en-US" sz="2000">
                <a:latin typeface="Franklin Gothic Demi Cond" panose="020B0706030402020204" pitchFamily="34" charset="0"/>
              </a:rPr>
              <a:t>with Life</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1AC-4F39-A841-CFFCE750469F}"/>
              </c:ext>
            </c:extLst>
          </c:dPt>
          <c:dPt>
            <c:idx val="1"/>
            <c:bubble3D val="0"/>
            <c:spPr>
              <a:solidFill>
                <a:srgbClr val="AC9AC2"/>
              </a:solidFill>
              <a:ln w="19050">
                <a:solidFill>
                  <a:schemeClr val="lt1"/>
                </a:solidFill>
              </a:ln>
              <a:effectLst/>
            </c:spPr>
            <c:extLst>
              <c:ext xmlns:c16="http://schemas.microsoft.com/office/drawing/2014/chart" uri="{C3380CC4-5D6E-409C-BE32-E72D297353CC}">
                <c16:uniqueId val="{00000003-61AC-4F39-A841-CFFCE750469F}"/>
              </c:ext>
            </c:extLst>
          </c:dPt>
          <c:cat>
            <c:strRef>
              <c:f>'Core Slide Template'!$S$602:$S$603</c:f>
              <c:strCache>
                <c:ptCount val="2"/>
                <c:pt idx="0">
                  <c:v>Yes</c:v>
                </c:pt>
                <c:pt idx="1">
                  <c:v>No</c:v>
                </c:pt>
              </c:strCache>
            </c:strRef>
          </c:cat>
          <c:val>
            <c:numRef>
              <c:f>'Core Slide Template'!$T$602:$T$603</c:f>
              <c:numCache>
                <c:formatCode>0.0%</c:formatCode>
                <c:ptCount val="2"/>
                <c:pt idx="0">
                  <c:v>0.95165999999999995</c:v>
                </c:pt>
                <c:pt idx="1">
                  <c:v>4.8340000000000001E-2</c:v>
                </c:pt>
              </c:numCache>
            </c:numRef>
          </c:val>
          <c:extLst>
            <c:ext xmlns:c16="http://schemas.microsoft.com/office/drawing/2014/chart" uri="{C3380CC4-5D6E-409C-BE32-E72D297353CC}">
              <c16:uniqueId val="{00000004-61AC-4F39-A841-CFFCE750469F}"/>
            </c:ext>
          </c:extLst>
        </c:ser>
        <c:dLbls>
          <c:showLegendKey val="0"/>
          <c:showVal val="0"/>
          <c:showCatName val="0"/>
          <c:showSerName val="0"/>
          <c:showPercent val="0"/>
          <c:showBubbleSize val="0"/>
          <c:showLeaderLines val="1"/>
        </c:dLbls>
        <c:firstSliceAng val="17"/>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24485037091383E-2"/>
          <c:y val="9.4593966803738161E-2"/>
          <c:w val="0.9403755149629085"/>
          <c:h val="0.6353953042847135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C8CF-4150-8B51-33B704B7A9DA}"/>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C8CF-4150-8B51-33B704B7A9DA}"/>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C8CF-4150-8B51-33B704B7A9DA}"/>
              </c:ext>
            </c:extLst>
          </c:dPt>
          <c:dPt>
            <c:idx val="3"/>
            <c:invertIfNegative val="0"/>
            <c:bubble3D val="0"/>
            <c:spPr>
              <a:solidFill>
                <a:srgbClr val="4F81BD"/>
              </a:solidFill>
              <a:ln>
                <a:noFill/>
              </a:ln>
              <a:effectLst/>
            </c:spPr>
            <c:extLst>
              <c:ext xmlns:c16="http://schemas.microsoft.com/office/drawing/2014/chart" uri="{C3380CC4-5D6E-409C-BE32-E72D297353CC}">
                <c16:uniqueId val="{00000007-C8CF-4150-8B51-33B704B7A9DA}"/>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C8CF-4150-8B51-33B704B7A9DA}"/>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C8CF-4150-8B51-33B704B7A9DA}"/>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C8CF-4150-8B51-33B704B7A9DA}"/>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C8CF-4150-8B51-33B704B7A9DA}"/>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C8CF-4150-8B51-33B704B7A9DA}"/>
              </c:ext>
            </c:extLst>
          </c:dPt>
          <c:dPt>
            <c:idx val="9"/>
            <c:invertIfNegative val="0"/>
            <c:bubble3D val="0"/>
            <c:spPr>
              <a:solidFill>
                <a:srgbClr val="FFC000"/>
              </a:solidFill>
              <a:ln>
                <a:noFill/>
              </a:ln>
              <a:effectLst/>
            </c:spPr>
            <c:extLst>
              <c:ext xmlns:c16="http://schemas.microsoft.com/office/drawing/2014/chart" uri="{C3380CC4-5D6E-409C-BE32-E72D297353CC}">
                <c16:uniqueId val="{00000013-C8CF-4150-8B51-33B704B7A9DA}"/>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C8CF-4150-8B51-33B704B7A9DA}"/>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C8CF-4150-8B51-33B704B7A9DA}"/>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C8CF-4150-8B51-33B704B7A9DA}"/>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C8CF-4150-8B51-33B704B7A9DA}"/>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C8CF-4150-8B51-33B704B7A9DA}"/>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Template'!$Q$66:$Q$79</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Template'!$T$66:$T$79</c:f>
              <c:numCache>
                <c:formatCode>General</c:formatCode>
                <c:ptCount val="14"/>
                <c:pt idx="0">
                  <c:v>24.975333867356198</c:v>
                </c:pt>
                <c:pt idx="1">
                  <c:v>7.0064877614530552</c:v>
                </c:pt>
                <c:pt idx="3">
                  <c:v>20.292799764438477</c:v>
                </c:pt>
                <c:pt idx="4">
                  <c:v>7.5166348253663653</c:v>
                </c:pt>
                <c:pt idx="5">
                  <c:v>14.845185918280787</c:v>
                </c:pt>
                <c:pt idx="6">
                  <c:v>8.5155301981989666</c:v>
                </c:pt>
                <c:pt idx="7">
                  <c:v>7.1741544353046747</c:v>
                </c:pt>
                <c:pt idx="9">
                  <c:v>5.4154045903420318</c:v>
                </c:pt>
                <c:pt idx="10">
                  <c:v>15.898402622107554</c:v>
                </c:pt>
                <c:pt idx="11">
                  <c:v>16.623580493394531</c:v>
                </c:pt>
                <c:pt idx="12">
                  <c:v>18.465157149650253</c:v>
                </c:pt>
                <c:pt idx="13">
                  <c:v>17.14650496777293</c:v>
                </c:pt>
              </c:numCache>
            </c:numRef>
          </c:val>
          <c:extLst>
            <c:ext xmlns:c15="http://schemas.microsoft.com/office/drawing/2012/chart" uri="{02D57815-91ED-43cb-92C2-25804820EDAC}">
              <c15:filteredSeriesTitle>
                <c15:tx>
                  <c:strRef>
                    <c:extLst>
                      <c:ext uri="{02D57815-91ED-43cb-92C2-25804820EDAC}">
                        <c15:formulaRef>
                          <c15:sqref>'Core Slide Template'!#REF!</c15:sqref>
                        </c15:formulaRef>
                      </c:ext>
                    </c:extLst>
                    <c:strCache>
                      <c:ptCount val="1"/>
                      <c:pt idx="0">
                        <c:v>#REF!</c:v>
                      </c:pt>
                    </c:strCache>
                  </c:strRef>
                </c15:tx>
              </c15:filteredSeriesTitle>
            </c:ext>
            <c:ext xmlns:c16="http://schemas.microsoft.com/office/drawing/2014/chart" uri="{C3380CC4-5D6E-409C-BE32-E72D297353CC}">
              <c16:uniqueId val="{0000001E-C8CF-4150-8B51-33B704B7A9DA}"/>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6"/>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67938974306468E-2"/>
          <c:y val="0.113373363540825"/>
          <c:w val="0.92820860158640628"/>
          <c:h val="0.68848301783506116"/>
        </c:manualLayout>
      </c:layout>
      <c:lineChart>
        <c:grouping val="standard"/>
        <c:varyColors val="0"/>
        <c:ser>
          <c:idx val="0"/>
          <c:order val="0"/>
          <c:tx>
            <c:strRef>
              <c:f>'Core Slide Template'!$Q$109</c:f>
              <c:strCache>
                <c:ptCount val="1"/>
                <c:pt idx="0">
                  <c:v>Suicide</c:v>
                </c:pt>
              </c:strCache>
            </c:strRef>
          </c:tx>
          <c:spPr>
            <a:ln w="53975" cap="flat">
              <a:solidFill>
                <a:srgbClr val="6B306E"/>
              </a:solidFill>
            </a:ln>
            <a:effectLst/>
          </c:spPr>
          <c:marker>
            <c:symbol val="circle"/>
            <c:size val="7"/>
            <c:spPr>
              <a:solidFill>
                <a:srgbClr val="6B306E"/>
              </a:solidFill>
              <a:ln w="9525" cap="rnd">
                <a:solidFill>
                  <a:srgbClr val="6B306E"/>
                </a:solidFill>
              </a:ln>
            </c:spPr>
          </c:marker>
          <c:dPt>
            <c:idx val="0"/>
            <c:bubble3D val="0"/>
            <c:extLst>
              <c:ext xmlns:c16="http://schemas.microsoft.com/office/drawing/2014/chart" uri="{C3380CC4-5D6E-409C-BE32-E72D297353CC}">
                <c16:uniqueId val="{00000000-8AE5-4418-BC81-22E80CE06A4B}"/>
              </c:ext>
            </c:extLst>
          </c:dPt>
          <c:dPt>
            <c:idx val="1"/>
            <c:bubble3D val="0"/>
            <c:extLst>
              <c:ext xmlns:c16="http://schemas.microsoft.com/office/drawing/2014/chart" uri="{C3380CC4-5D6E-409C-BE32-E72D297353CC}">
                <c16:uniqueId val="{00000001-8AE5-4418-BC81-22E80CE06A4B}"/>
              </c:ext>
            </c:extLst>
          </c:dPt>
          <c:dPt>
            <c:idx val="2"/>
            <c:bubble3D val="0"/>
            <c:extLst>
              <c:ext xmlns:c16="http://schemas.microsoft.com/office/drawing/2014/chart" uri="{C3380CC4-5D6E-409C-BE32-E72D297353CC}">
                <c16:uniqueId val="{00000002-8AE5-4418-BC81-22E80CE06A4B}"/>
              </c:ext>
            </c:extLst>
          </c:dPt>
          <c:dPt>
            <c:idx val="3"/>
            <c:bubble3D val="0"/>
            <c:extLst>
              <c:ext xmlns:c16="http://schemas.microsoft.com/office/drawing/2014/chart" uri="{C3380CC4-5D6E-409C-BE32-E72D297353CC}">
                <c16:uniqueId val="{00000003-8AE5-4418-BC81-22E80CE06A4B}"/>
              </c:ext>
            </c:extLst>
          </c:dPt>
          <c:dPt>
            <c:idx val="4"/>
            <c:bubble3D val="0"/>
            <c:extLst>
              <c:ext xmlns:c16="http://schemas.microsoft.com/office/drawing/2014/chart" uri="{C3380CC4-5D6E-409C-BE32-E72D297353CC}">
                <c16:uniqueId val="{00000004-8AE5-4418-BC81-22E80CE06A4B}"/>
              </c:ext>
            </c:extLst>
          </c:dPt>
          <c:dPt>
            <c:idx val="5"/>
            <c:bubble3D val="0"/>
            <c:extLst>
              <c:ext xmlns:c16="http://schemas.microsoft.com/office/drawing/2014/chart" uri="{C3380CC4-5D6E-409C-BE32-E72D297353CC}">
                <c16:uniqueId val="{00000005-8AE5-4418-BC81-22E80CE06A4B}"/>
              </c:ext>
            </c:extLst>
          </c:dPt>
          <c:dPt>
            <c:idx val="6"/>
            <c:bubble3D val="0"/>
            <c:extLst>
              <c:ext xmlns:c16="http://schemas.microsoft.com/office/drawing/2014/chart" uri="{C3380CC4-5D6E-409C-BE32-E72D297353CC}">
                <c16:uniqueId val="{00000006-8AE5-4418-BC81-22E80CE06A4B}"/>
              </c:ext>
            </c:extLst>
          </c:dPt>
          <c:dPt>
            <c:idx val="7"/>
            <c:bubble3D val="0"/>
            <c:extLst>
              <c:ext xmlns:c16="http://schemas.microsoft.com/office/drawing/2014/chart" uri="{C3380CC4-5D6E-409C-BE32-E72D297353CC}">
                <c16:uniqueId val="{00000007-8AE5-4418-BC81-22E80CE06A4B}"/>
              </c:ext>
            </c:extLst>
          </c:dPt>
          <c:dPt>
            <c:idx val="8"/>
            <c:bubble3D val="0"/>
            <c:extLst>
              <c:ext xmlns:c16="http://schemas.microsoft.com/office/drawing/2014/chart" uri="{C3380CC4-5D6E-409C-BE32-E72D297353CC}">
                <c16:uniqueId val="{00000008-8AE5-4418-BC81-22E80CE06A4B}"/>
              </c:ext>
            </c:extLst>
          </c:dPt>
          <c:dPt>
            <c:idx val="9"/>
            <c:bubble3D val="0"/>
            <c:extLst>
              <c:ext xmlns:c16="http://schemas.microsoft.com/office/drawing/2014/chart" uri="{C3380CC4-5D6E-409C-BE32-E72D297353CC}">
                <c16:uniqueId val="{00000009-8AE5-4418-BC81-22E80CE06A4B}"/>
              </c:ext>
            </c:extLst>
          </c:dPt>
          <c:dPt>
            <c:idx val="10"/>
            <c:bubble3D val="0"/>
            <c:extLst>
              <c:ext xmlns:c16="http://schemas.microsoft.com/office/drawing/2014/chart" uri="{C3380CC4-5D6E-409C-BE32-E72D297353CC}">
                <c16:uniqueId val="{0000000A-8AE5-4418-BC81-22E80CE06A4B}"/>
              </c:ext>
            </c:extLst>
          </c:dPt>
          <c:dPt>
            <c:idx val="11"/>
            <c:bubble3D val="0"/>
            <c:extLst>
              <c:ext xmlns:c16="http://schemas.microsoft.com/office/drawing/2014/chart" uri="{C3380CC4-5D6E-409C-BE32-E72D297353CC}">
                <c16:uniqueId val="{0000000B-8AE5-4418-BC81-22E80CE06A4B}"/>
              </c:ext>
            </c:extLst>
          </c:dPt>
          <c:dPt>
            <c:idx val="12"/>
            <c:bubble3D val="0"/>
            <c:extLst>
              <c:ext xmlns:c16="http://schemas.microsoft.com/office/drawing/2014/chart" uri="{C3380CC4-5D6E-409C-BE32-E72D297353CC}">
                <c16:uniqueId val="{0000000C-8AE5-4418-BC81-22E80CE06A4B}"/>
              </c:ext>
            </c:extLst>
          </c:dPt>
          <c:dLbls>
            <c:dLbl>
              <c:idx val="0"/>
              <c:tx>
                <c:rich>
                  <a:bodyPr/>
                  <a:lstStyle/>
                  <a:p>
                    <a:fld id="{C5BB0773-24F3-4520-B3CA-B9B8E9EA684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5-4418-BC81-22E80CE06A4B}"/>
                </c:ext>
              </c:extLst>
            </c:dLbl>
            <c:dLbl>
              <c:idx val="1"/>
              <c:tx>
                <c:rich>
                  <a:bodyPr/>
                  <a:lstStyle/>
                  <a:p>
                    <a:fld id="{87BF31F0-DC19-4784-882A-2CA0E09599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5-4418-BC81-22E80CE06A4B}"/>
                </c:ext>
              </c:extLst>
            </c:dLbl>
            <c:dLbl>
              <c:idx val="2"/>
              <c:tx>
                <c:rich>
                  <a:bodyPr/>
                  <a:lstStyle/>
                  <a:p>
                    <a:fld id="{7ED9EEFB-2F58-4BCE-A86F-1A430CAD55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5-4418-BC81-22E80CE06A4B}"/>
                </c:ext>
              </c:extLst>
            </c:dLbl>
            <c:dLbl>
              <c:idx val="3"/>
              <c:tx>
                <c:rich>
                  <a:bodyPr/>
                  <a:lstStyle/>
                  <a:p>
                    <a:fld id="{C5CFF937-D671-4183-BED7-794113BCCC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5-4418-BC81-22E80CE06A4B}"/>
                </c:ext>
              </c:extLst>
            </c:dLbl>
            <c:dLbl>
              <c:idx val="4"/>
              <c:tx>
                <c:rich>
                  <a:bodyPr/>
                  <a:lstStyle/>
                  <a:p>
                    <a:fld id="{45CD0692-B51A-43B0-8C08-517AA29F53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5-4418-BC81-22E80CE06A4B}"/>
                </c:ext>
              </c:extLst>
            </c:dLbl>
            <c:dLbl>
              <c:idx val="5"/>
              <c:tx>
                <c:rich>
                  <a:bodyPr/>
                  <a:lstStyle/>
                  <a:p>
                    <a:fld id="{C35239DD-4DE3-46A8-A08B-6E15BE5905D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5-4418-BC81-22E80CE06A4B}"/>
                </c:ext>
              </c:extLst>
            </c:dLbl>
            <c:dLbl>
              <c:idx val="6"/>
              <c:tx>
                <c:rich>
                  <a:bodyPr/>
                  <a:lstStyle/>
                  <a:p>
                    <a:fld id="{F4460732-98E5-47E0-964C-1269DBEFBD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AE5-4418-BC81-22E80CE06A4B}"/>
                </c:ext>
              </c:extLst>
            </c:dLbl>
            <c:dLbl>
              <c:idx val="7"/>
              <c:tx>
                <c:rich>
                  <a:bodyPr/>
                  <a:lstStyle/>
                  <a:p>
                    <a:fld id="{B2BD00DC-2CFA-4D25-BC30-371DAFF5A36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5-4418-BC81-22E80CE06A4B}"/>
                </c:ext>
              </c:extLst>
            </c:dLbl>
            <c:dLbl>
              <c:idx val="8"/>
              <c:tx>
                <c:rich>
                  <a:bodyPr/>
                  <a:lstStyle/>
                  <a:p>
                    <a:fld id="{516DAD34-2A37-429C-9289-30BB4FC021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AE5-4418-BC81-22E80CE06A4B}"/>
                </c:ext>
              </c:extLst>
            </c:dLbl>
            <c:dLbl>
              <c:idx val="9"/>
              <c:tx>
                <c:rich>
                  <a:bodyPr/>
                  <a:lstStyle/>
                  <a:p>
                    <a:fld id="{18D1A9A7-91D8-4E5D-B522-AA480F34CC7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AE5-4418-BC81-22E80CE06A4B}"/>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'Core Slide Template'!$P$113:$P$122</c:f>
              <c:strCache>
                <c:ptCount val="10"/>
                <c:pt idx="0">
                  <c:v>10-14</c:v>
                </c:pt>
                <c:pt idx="1">
                  <c:v>15-19</c:v>
                </c:pt>
                <c:pt idx="2">
                  <c:v>20-24</c:v>
                </c:pt>
                <c:pt idx="3">
                  <c:v>25-34</c:v>
                </c:pt>
                <c:pt idx="4">
                  <c:v>35-44</c:v>
                </c:pt>
                <c:pt idx="5">
                  <c:v>45-54</c:v>
                </c:pt>
                <c:pt idx="6">
                  <c:v>55-64</c:v>
                </c:pt>
                <c:pt idx="7">
                  <c:v>65-74</c:v>
                </c:pt>
                <c:pt idx="8">
                  <c:v>75-84</c:v>
                </c:pt>
                <c:pt idx="9">
                  <c:v>&gt;84</c:v>
                </c:pt>
              </c:strCache>
              <c:extLst/>
            </c:strRef>
          </c:cat>
          <c:val>
            <c:numRef>
              <c:f>'Core Slide Template'!$Q$113:$Q$122</c:f>
              <c:numCache>
                <c:formatCode>General</c:formatCode>
                <c:ptCount val="10"/>
                <c:pt idx="0">
                  <c:v>2.4392443702766933</c:v>
                </c:pt>
                <c:pt idx="1">
                  <c:v>9.6967321576493841</c:v>
                </c:pt>
                <c:pt idx="2">
                  <c:v>16.669848620212413</c:v>
                </c:pt>
                <c:pt idx="3">
                  <c:v>16.236633139380114</c:v>
                </c:pt>
                <c:pt idx="4">
                  <c:v>17.030162825212141</c:v>
                </c:pt>
                <c:pt idx="5">
                  <c:v>18.753059912108853</c:v>
                </c:pt>
                <c:pt idx="6">
                  <c:v>18.169713237139558</c:v>
                </c:pt>
                <c:pt idx="7">
                  <c:v>15.359307167992348</c:v>
                </c:pt>
                <c:pt idx="8">
                  <c:v>19.166696593613981</c:v>
                </c:pt>
                <c:pt idx="9">
                  <c:v>21.718025566346874</c:v>
                </c:pt>
              </c:numCache>
              <c:extLst/>
            </c:numRef>
          </c:val>
          <c:smooth val="0"/>
          <c:extLst>
            <c:ext xmlns:c15="http://schemas.microsoft.com/office/drawing/2012/chart" uri="{02D57815-91ED-43cb-92C2-25804820EDAC}">
              <c15:datalabelsRange>
                <c15:f>'Core Slide Template'!$R$110:$R$122</c15:f>
                <c15:dlblRangeCache>
                  <c:ptCount val="13"/>
                </c15:dlblRangeCache>
              </c15:datalabelsRange>
            </c:ext>
            <c:ext xmlns:c16="http://schemas.microsoft.com/office/drawing/2014/chart" uri="{C3380CC4-5D6E-409C-BE32-E72D297353CC}">
              <c16:uniqueId val="{0000000D-8AE5-4418-BC81-22E80CE06A4B}"/>
            </c:ext>
          </c:extLst>
        </c:ser>
        <c:dLbls>
          <c:dLblPos val="t"/>
          <c:showLegendKey val="0"/>
          <c:showVal val="1"/>
          <c:showCatName val="0"/>
          <c:showSerName val="0"/>
          <c:showPercent val="0"/>
          <c:showBubbleSize val="0"/>
        </c:dLbls>
        <c:marker val="1"/>
        <c:smooth val="0"/>
        <c:axId val="1767943808"/>
        <c:axId val="1957248752"/>
      </c:line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25"/>
          <c:min val="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5"/>
      </c:valAx>
    </c:plotArea>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48512109976115E-2"/>
          <c:y val="0.14427762637989278"/>
          <c:w val="0.91929758938158745"/>
          <c:h val="0.59028303843236574"/>
        </c:manualLayout>
      </c:layout>
      <c:barChart>
        <c:barDir val="col"/>
        <c:grouping val="clustered"/>
        <c:varyColors val="0"/>
        <c:ser>
          <c:idx val="0"/>
          <c:order val="0"/>
          <c:tx>
            <c:strRef>
              <c:f>'Core Slide Template'!$S$143</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Template'!$S$144:$S$152</c:f>
              <c:numCache>
                <c:formatCode>0.0</c:formatCode>
                <c:ptCount val="9"/>
                <c:pt idx="0">
                  <c:v>51.2</c:v>
                </c:pt>
                <c:pt idx="1">
                  <c:v>50.18</c:v>
                </c:pt>
                <c:pt idx="2">
                  <c:v>32.409999999999997</c:v>
                </c:pt>
                <c:pt idx="3">
                  <c:v>31.73</c:v>
                </c:pt>
                <c:pt idx="4">
                  <c:v>23.82</c:v>
                </c:pt>
                <c:pt idx="5">
                  <c:v>27.87</c:v>
                </c:pt>
                <c:pt idx="6">
                  <c:v>26.28</c:v>
                </c:pt>
                <c:pt idx="7">
                  <c:v>35.76</c:v>
                </c:pt>
                <c:pt idx="8">
                  <c:v>13.51</c:v>
                </c:pt>
              </c:numCache>
            </c:numRef>
          </c:val>
          <c:extLst>
            <c:ext xmlns:c16="http://schemas.microsoft.com/office/drawing/2014/chart" uri="{C3380CC4-5D6E-409C-BE32-E72D297353CC}">
              <c16:uniqueId val="{00000000-25ED-4822-BB9E-56647F10DDA6}"/>
            </c:ext>
          </c:extLst>
        </c:ser>
        <c:ser>
          <c:idx val="1"/>
          <c:order val="1"/>
          <c:tx>
            <c:strRef>
              <c:f>'Core Slide Template'!$T$143</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Template'!$T$144:$T$152</c:f>
              <c:numCache>
                <c:formatCode>0.0</c:formatCode>
                <c:ptCount val="9"/>
                <c:pt idx="0">
                  <c:v>73.05</c:v>
                </c:pt>
                <c:pt idx="1">
                  <c:v>71.739999999999995</c:v>
                </c:pt>
                <c:pt idx="2">
                  <c:v>56.79</c:v>
                </c:pt>
                <c:pt idx="3">
                  <c:v>30.74</c:v>
                </c:pt>
                <c:pt idx="4">
                  <c:v>23.62</c:v>
                </c:pt>
                <c:pt idx="5">
                  <c:v>37.58</c:v>
                </c:pt>
                <c:pt idx="6">
                  <c:v>25.58</c:v>
                </c:pt>
                <c:pt idx="7">
                  <c:v>42.71</c:v>
                </c:pt>
                <c:pt idx="8">
                  <c:v>29.22</c:v>
                </c:pt>
              </c:numCache>
            </c:numRef>
          </c:val>
          <c:extLst>
            <c:ext xmlns:c16="http://schemas.microsoft.com/office/drawing/2014/chart" uri="{C3380CC4-5D6E-409C-BE32-E72D297353CC}">
              <c16:uniqueId val="{00000001-25ED-4822-BB9E-56647F10DDA6}"/>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55546001919E-2"/>
              <c:y val="6.2630992804541999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20"/>
      </c:valAx>
      <c:spPr>
        <a:noFill/>
        <a:ln>
          <a:noFill/>
        </a:ln>
        <a:effectLst/>
      </c:spPr>
    </c:plotArea>
    <c:legend>
      <c:legendPos val="r"/>
      <c:layout>
        <c:manualLayout>
          <c:xMode val="edge"/>
          <c:yMode val="edge"/>
          <c:x val="0.78000876094061755"/>
          <c:y val="9.0699079110481431E-2"/>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62912244638498E-2"/>
          <c:y val="9.4593966803738161E-2"/>
          <c:w val="0.91927789283187855"/>
          <c:h val="0.66669504624714027"/>
        </c:manualLayout>
      </c:layout>
      <c:barChart>
        <c:barDir val="col"/>
        <c:grouping val="clustered"/>
        <c:varyColors val="0"/>
        <c:ser>
          <c:idx val="0"/>
          <c:order val="0"/>
          <c:tx>
            <c:strRef>
              <c:f>'Core Slide Template'!$S$175</c:f>
              <c:strCache>
                <c:ptCount val="1"/>
                <c:pt idx="0">
                  <c:v>Veteran</c:v>
                </c:pt>
              </c:strCache>
            </c:strRef>
          </c:tx>
          <c:spPr>
            <a:solidFill>
              <a:srgbClr val="15365E"/>
            </a:solidFill>
            <a:ln>
              <a:solidFill>
                <a:srgbClr val="15365E"/>
              </a:solidFill>
            </a:ln>
            <a:effectLst/>
          </c:spPr>
          <c:invertIfNegative val="0"/>
          <c:dPt>
            <c:idx val="0"/>
            <c:invertIfNegative val="0"/>
            <c:bubble3D val="0"/>
            <c:spPr>
              <a:solidFill>
                <a:srgbClr val="15365E"/>
              </a:solidFill>
              <a:ln>
                <a:solidFill>
                  <a:srgbClr val="15365E"/>
                </a:solidFill>
              </a:ln>
              <a:effectLst/>
            </c:spPr>
            <c:extLst>
              <c:ext xmlns:c16="http://schemas.microsoft.com/office/drawing/2014/chart" uri="{C3380CC4-5D6E-409C-BE32-E72D297353CC}">
                <c16:uniqueId val="{00000001-FDC6-41C1-B0C5-3EFFF35C9CC0}"/>
              </c:ext>
            </c:extLst>
          </c:dPt>
          <c:dPt>
            <c:idx val="1"/>
            <c:invertIfNegative val="0"/>
            <c:bubble3D val="0"/>
            <c:spPr>
              <a:solidFill>
                <a:srgbClr val="15365E"/>
              </a:solidFill>
              <a:ln>
                <a:solidFill>
                  <a:srgbClr val="15365E"/>
                </a:solidFill>
              </a:ln>
              <a:effectLst/>
            </c:spPr>
            <c:extLst>
              <c:ext xmlns:c16="http://schemas.microsoft.com/office/drawing/2014/chart" uri="{C3380CC4-5D6E-409C-BE32-E72D297353CC}">
                <c16:uniqueId val="{00000003-FDC6-41C1-B0C5-3EFFF35C9CC0}"/>
              </c:ext>
            </c:extLst>
          </c:dPt>
          <c:dPt>
            <c:idx val="2"/>
            <c:invertIfNegative val="0"/>
            <c:bubble3D val="0"/>
            <c:spPr>
              <a:solidFill>
                <a:srgbClr val="15365E"/>
              </a:solidFill>
              <a:ln>
                <a:solidFill>
                  <a:srgbClr val="15365E"/>
                </a:solidFill>
              </a:ln>
              <a:effectLst/>
            </c:spPr>
            <c:extLst>
              <c:ext xmlns:c16="http://schemas.microsoft.com/office/drawing/2014/chart" uri="{C3380CC4-5D6E-409C-BE32-E72D297353CC}">
                <c16:uniqueId val="{00000005-FDC6-41C1-B0C5-3EFFF35C9CC0}"/>
              </c:ext>
            </c:extLst>
          </c:dPt>
          <c:dPt>
            <c:idx val="3"/>
            <c:invertIfNegative val="0"/>
            <c:bubble3D val="0"/>
            <c:spPr>
              <a:solidFill>
                <a:srgbClr val="15365E"/>
              </a:solidFill>
              <a:ln>
                <a:solidFill>
                  <a:srgbClr val="15365E"/>
                </a:solidFill>
              </a:ln>
              <a:effectLst/>
            </c:spPr>
            <c:extLst>
              <c:ext xmlns:c16="http://schemas.microsoft.com/office/drawing/2014/chart" uri="{C3380CC4-5D6E-409C-BE32-E72D297353CC}">
                <c16:uniqueId val="{00000007-FDC6-41C1-B0C5-3EFFF35C9CC0}"/>
              </c:ext>
            </c:extLst>
          </c:dPt>
          <c:dPt>
            <c:idx val="4"/>
            <c:invertIfNegative val="0"/>
            <c:bubble3D val="0"/>
            <c:spPr>
              <a:solidFill>
                <a:srgbClr val="15365E"/>
              </a:solidFill>
              <a:ln>
                <a:solidFill>
                  <a:srgbClr val="15365E"/>
                </a:solidFill>
              </a:ln>
              <a:effectLst/>
            </c:spPr>
            <c:extLst>
              <c:ext xmlns:c16="http://schemas.microsoft.com/office/drawing/2014/chart" uri="{C3380CC4-5D6E-409C-BE32-E72D297353CC}">
                <c16:uniqueId val="{00000009-FDC6-41C1-B0C5-3EFFF35C9CC0}"/>
              </c:ext>
            </c:extLst>
          </c:dPt>
          <c:dPt>
            <c:idx val="5"/>
            <c:invertIfNegative val="0"/>
            <c:bubble3D val="0"/>
            <c:spPr>
              <a:solidFill>
                <a:srgbClr val="15365E"/>
              </a:solidFill>
              <a:ln>
                <a:solidFill>
                  <a:srgbClr val="15365E"/>
                </a:solidFill>
              </a:ln>
              <a:effectLst/>
            </c:spPr>
            <c:extLst>
              <c:ext xmlns:c16="http://schemas.microsoft.com/office/drawing/2014/chart" uri="{C3380CC4-5D6E-409C-BE32-E72D297353CC}">
                <c16:uniqueId val="{0000000B-FDC6-41C1-B0C5-3EFFF35C9CC0}"/>
              </c:ext>
            </c:extLst>
          </c:dPt>
          <c:dPt>
            <c:idx val="6"/>
            <c:invertIfNegative val="0"/>
            <c:bubble3D val="0"/>
            <c:spPr>
              <a:solidFill>
                <a:srgbClr val="15365E"/>
              </a:solidFill>
              <a:ln>
                <a:solidFill>
                  <a:srgbClr val="15365E"/>
                </a:solidFill>
              </a:ln>
              <a:effectLst/>
            </c:spPr>
            <c:extLst>
              <c:ext xmlns:c16="http://schemas.microsoft.com/office/drawing/2014/chart" uri="{C3380CC4-5D6E-409C-BE32-E72D297353CC}">
                <c16:uniqueId val="{0000000D-FDC6-41C1-B0C5-3EFFF35C9CC0}"/>
              </c:ext>
            </c:extLst>
          </c:dPt>
          <c:dPt>
            <c:idx val="7"/>
            <c:invertIfNegative val="0"/>
            <c:bubble3D val="0"/>
            <c:spPr>
              <a:solidFill>
                <a:srgbClr val="15365E"/>
              </a:solidFill>
              <a:ln>
                <a:solidFill>
                  <a:srgbClr val="15365E"/>
                </a:solidFill>
              </a:ln>
              <a:effectLst/>
            </c:spPr>
            <c:extLst>
              <c:ext xmlns:c16="http://schemas.microsoft.com/office/drawing/2014/chart" uri="{C3380CC4-5D6E-409C-BE32-E72D297353CC}">
                <c16:uniqueId val="{0000000F-FDC6-41C1-B0C5-3EFFF35C9CC0}"/>
              </c:ext>
            </c:extLst>
          </c:dPt>
          <c:dPt>
            <c:idx val="8"/>
            <c:invertIfNegative val="0"/>
            <c:bubble3D val="0"/>
            <c:spPr>
              <a:solidFill>
                <a:srgbClr val="15365E"/>
              </a:solidFill>
              <a:ln>
                <a:solidFill>
                  <a:srgbClr val="15365E"/>
                </a:solidFill>
              </a:ln>
              <a:effectLst/>
            </c:spPr>
            <c:extLst>
              <c:ext xmlns:c16="http://schemas.microsoft.com/office/drawing/2014/chart" uri="{C3380CC4-5D6E-409C-BE32-E72D297353CC}">
                <c16:uniqueId val="{00000011-FDC6-41C1-B0C5-3EFFF35C9CC0}"/>
              </c:ext>
            </c:extLst>
          </c:dPt>
          <c:dPt>
            <c:idx val="9"/>
            <c:invertIfNegative val="0"/>
            <c:bubble3D val="0"/>
            <c:spPr>
              <a:solidFill>
                <a:srgbClr val="15365E"/>
              </a:solidFill>
              <a:ln>
                <a:solidFill>
                  <a:srgbClr val="15365E"/>
                </a:solidFill>
              </a:ln>
              <a:effectLst/>
            </c:spPr>
            <c:extLst>
              <c:ext xmlns:c16="http://schemas.microsoft.com/office/drawing/2014/chart" uri="{C3380CC4-5D6E-409C-BE32-E72D297353CC}">
                <c16:uniqueId val="{00000013-FDC6-41C1-B0C5-3EFFF35C9CC0}"/>
              </c:ext>
            </c:extLst>
          </c:dPt>
          <c:dPt>
            <c:idx val="10"/>
            <c:invertIfNegative val="0"/>
            <c:bubble3D val="0"/>
            <c:spPr>
              <a:solidFill>
                <a:srgbClr val="15365E"/>
              </a:solidFill>
              <a:ln>
                <a:solidFill>
                  <a:srgbClr val="15365E"/>
                </a:solidFill>
              </a:ln>
              <a:effectLst/>
            </c:spPr>
            <c:extLst>
              <c:ext xmlns:c16="http://schemas.microsoft.com/office/drawing/2014/chart" uri="{C3380CC4-5D6E-409C-BE32-E72D297353CC}">
                <c16:uniqueId val="{00000015-FDC6-41C1-B0C5-3EFFF35C9CC0}"/>
              </c:ext>
            </c:extLst>
          </c:dPt>
          <c:dPt>
            <c:idx val="11"/>
            <c:invertIfNegative val="0"/>
            <c:bubble3D val="0"/>
            <c:spPr>
              <a:solidFill>
                <a:srgbClr val="15365E"/>
              </a:solidFill>
              <a:ln>
                <a:solidFill>
                  <a:srgbClr val="15365E"/>
                </a:solidFill>
              </a:ln>
              <a:effectLst/>
            </c:spPr>
            <c:extLst>
              <c:ext xmlns:c16="http://schemas.microsoft.com/office/drawing/2014/chart" uri="{C3380CC4-5D6E-409C-BE32-E72D297353CC}">
                <c16:uniqueId val="{00000017-FDC6-41C1-B0C5-3EFFF35C9CC0}"/>
              </c:ext>
            </c:extLst>
          </c:dPt>
          <c:dPt>
            <c:idx val="12"/>
            <c:invertIfNegative val="0"/>
            <c:bubble3D val="0"/>
            <c:spPr>
              <a:solidFill>
                <a:srgbClr val="15365E"/>
              </a:solidFill>
              <a:ln>
                <a:solidFill>
                  <a:srgbClr val="15365E"/>
                </a:solidFill>
              </a:ln>
              <a:effectLst/>
            </c:spPr>
            <c:extLst>
              <c:ext xmlns:c16="http://schemas.microsoft.com/office/drawing/2014/chart" uri="{C3380CC4-5D6E-409C-BE32-E72D297353CC}">
                <c16:uniqueId val="{00000019-FDC6-41C1-B0C5-3EFFF35C9CC0}"/>
              </c:ext>
            </c:extLst>
          </c:dPt>
          <c:dPt>
            <c:idx val="13"/>
            <c:invertIfNegative val="0"/>
            <c:bubble3D val="0"/>
            <c:spPr>
              <a:solidFill>
                <a:srgbClr val="15365E"/>
              </a:solidFill>
              <a:ln>
                <a:solidFill>
                  <a:srgbClr val="15365E"/>
                </a:solidFill>
              </a:ln>
              <a:effectLst/>
            </c:spPr>
            <c:extLst>
              <c:ext xmlns:c16="http://schemas.microsoft.com/office/drawing/2014/chart" uri="{C3380CC4-5D6E-409C-BE32-E72D297353CC}">
                <c16:uniqueId val="{0000001B-FDC6-41C1-B0C5-3EFFF35C9CC0}"/>
              </c:ext>
            </c:extLst>
          </c:dPt>
          <c:dPt>
            <c:idx val="14"/>
            <c:invertIfNegative val="0"/>
            <c:bubble3D val="0"/>
            <c:spPr>
              <a:solidFill>
                <a:srgbClr val="15365E"/>
              </a:solidFill>
              <a:ln>
                <a:solidFill>
                  <a:srgbClr val="15365E"/>
                </a:solidFill>
              </a:ln>
              <a:effectLst/>
            </c:spPr>
            <c:extLst>
              <c:ext xmlns:c16="http://schemas.microsoft.com/office/drawing/2014/chart" uri="{C3380CC4-5D6E-409C-BE32-E72D297353CC}">
                <c16:uniqueId val="{0000001D-FDC6-41C1-B0C5-3EFFF35C9CC0}"/>
              </c:ext>
            </c:extLst>
          </c:dPt>
          <c:dLbls>
            <c:dLbl>
              <c:idx val="4"/>
              <c:layout>
                <c:manualLayout>
                  <c:x val="0"/>
                  <c:y val="5.3590568060021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C6-41C1-B0C5-3EFFF35C9CC0}"/>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Template'!$T$176:$T$188</c:f>
              <c:numCache>
                <c:formatCode>0.0</c:formatCode>
                <c:ptCount val="13"/>
                <c:pt idx="0">
                  <c:v>45.896255494114662</c:v>
                </c:pt>
                <c:pt idx="1">
                  <c:v>22.580395272291547</c:v>
                </c:pt>
                <c:pt idx="3">
                  <c:v>50.959856003671625</c:v>
                </c:pt>
                <c:pt idx="4">
                  <c:v>18.752729827759737</c:v>
                </c:pt>
                <c:pt idx="5">
                  <c:v>41.957021416323109</c:v>
                </c:pt>
                <c:pt idx="6">
                  <c:v>66.833751044277363</c:v>
                </c:pt>
                <c:pt idx="7">
                  <c:v>50.678896504661452</c:v>
                </c:pt>
                <c:pt idx="9">
                  <c:v>92.629925200900928</c:v>
                </c:pt>
                <c:pt idx="10">
                  <c:v>37.260240525661878</c:v>
                </c:pt>
                <c:pt idx="11">
                  <c:v>32.447336124140485</c:v>
                </c:pt>
                <c:pt idx="12">
                  <c:v>41.567220241271265</c:v>
                </c:pt>
              </c:numCache>
            </c:numRef>
          </c:val>
          <c:extLst>
            <c:ext xmlns:c16="http://schemas.microsoft.com/office/drawing/2014/chart" uri="{C3380CC4-5D6E-409C-BE32-E72D297353CC}">
              <c16:uniqueId val="{0000001E-FDC6-41C1-B0C5-3EFFF35C9CC0}"/>
            </c:ext>
          </c:extLst>
        </c:ser>
        <c:ser>
          <c:idx val="1"/>
          <c:order val="1"/>
          <c:tx>
            <c:strRef>
              <c:f>'Core Slide Template'!$U$175</c:f>
              <c:strCache>
                <c:ptCount val="1"/>
                <c:pt idx="0">
                  <c:v>Non-Veteran</c:v>
                </c:pt>
              </c:strCache>
            </c:strRef>
          </c:tx>
          <c:spPr>
            <a:solidFill>
              <a:sysClr val="window" lastClr="FFFFFF">
                <a:lumMod val="75000"/>
              </a:sysClr>
            </a:solidFill>
            <a:ln>
              <a:noFill/>
            </a:ln>
            <a:effectLst/>
          </c:spPr>
          <c:invertIfNegative val="0"/>
          <c:dLbls>
            <c:dLbl>
              <c:idx val="0"/>
              <c:layout>
                <c:manualLayout>
                  <c:x val="6.1640259437542337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DC6-41C1-B0C5-3EFFF35C9CC0}"/>
                </c:ext>
              </c:extLst>
            </c:dLbl>
            <c:dLbl>
              <c:idx val="3"/>
              <c:layout>
                <c:manualLayout>
                  <c:x val="4.6230194578156759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DC6-41C1-B0C5-3EFFF35C9CC0}"/>
                </c:ext>
              </c:extLst>
            </c:dLbl>
            <c:dLbl>
              <c:idx val="5"/>
              <c:layout>
                <c:manualLayout>
                  <c:x val="3.0820129718771168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DC6-41C1-B0C5-3EFFF35C9CC0}"/>
                </c:ext>
              </c:extLst>
            </c:dLbl>
            <c:dLbl>
              <c:idx val="9"/>
              <c:layout>
                <c:manualLayout>
                  <c:x val="3.0820129718770041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DC6-41C1-B0C5-3EFFF35C9CC0}"/>
                </c:ext>
              </c:extLst>
            </c:dLbl>
            <c:dLbl>
              <c:idx val="10"/>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DC6-41C1-B0C5-3EFFF35C9CC0}"/>
                </c:ext>
              </c:extLst>
            </c:dLbl>
            <c:dLbl>
              <c:idx val="11"/>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DC6-41C1-B0C5-3EFFF35C9CC0}"/>
                </c:ext>
              </c:extLst>
            </c:dLbl>
            <c:dLbl>
              <c:idx val="12"/>
              <c:layout>
                <c:manualLayout>
                  <c:x val="4.62301945781544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DC6-41C1-B0C5-3EFFF35C9C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Template'!$V$176:$V$188</c:f>
              <c:numCache>
                <c:formatCode>0.0</c:formatCode>
                <c:ptCount val="13"/>
                <c:pt idx="0">
                  <c:v>29.21738726177875</c:v>
                </c:pt>
                <c:pt idx="1">
                  <c:v>8.2869773034103797</c:v>
                </c:pt>
                <c:pt idx="3">
                  <c:v>21.299710154244561</c:v>
                </c:pt>
                <c:pt idx="4">
                  <c:v>8.4050265190892173</c:v>
                </c:pt>
                <c:pt idx="5">
                  <c:v>16.542597187758478</c:v>
                </c:pt>
                <c:pt idx="6">
                  <c:v>10.731939084263434</c:v>
                </c:pt>
                <c:pt idx="7">
                  <c:v>8.5577056791074302</c:v>
                </c:pt>
                <c:pt idx="9">
                  <c:v>16.341634160360574</c:v>
                </c:pt>
                <c:pt idx="10">
                  <c:v>18.607072331520222</c:v>
                </c:pt>
                <c:pt idx="11">
                  <c:v>19.107682705249633</c:v>
                </c:pt>
                <c:pt idx="12">
                  <c:v>15.359897630851099</c:v>
                </c:pt>
              </c:numCache>
            </c:numRef>
          </c:val>
          <c:extLst>
            <c:ext xmlns:c16="http://schemas.microsoft.com/office/drawing/2014/chart" uri="{C3380CC4-5D6E-409C-BE32-E72D297353CC}">
              <c16:uniqueId val="{00000026-FDC6-41C1-B0C5-3EFFF35C9CC0}"/>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20"/>
      </c:valAx>
      <c:spPr>
        <a:noFill/>
        <a:ln>
          <a:noFill/>
        </a:ln>
        <a:effectLst/>
      </c:spPr>
    </c:plotArea>
    <c:legend>
      <c:legendPos val="r"/>
      <c:layout>
        <c:manualLayout>
          <c:xMode val="edge"/>
          <c:yMode val="edge"/>
          <c:x val="0.80346036745406835"/>
          <c:y val="8.6941202285405639E-2"/>
          <c:w val="0.17397293671624381"/>
          <c:h val="0.133280586711227"/>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73177928773643"/>
          <c:y val="3.7546881107946614E-2"/>
          <c:w val="0.59609070529578057"/>
          <c:h val="0.80068579447128996"/>
        </c:manualLayout>
      </c:layout>
      <c:barChart>
        <c:barDir val="bar"/>
        <c:grouping val="clustered"/>
        <c:varyColors val="0"/>
        <c:ser>
          <c:idx val="0"/>
          <c:order val="0"/>
          <c:tx>
            <c:strRef>
              <c:f>'Core Slide Template'!$Q$213</c:f>
              <c:strCache>
                <c:ptCount val="1"/>
                <c:pt idx="0">
                  <c:v>Veteran</c:v>
                </c:pt>
              </c:strCache>
            </c:strRef>
          </c:tx>
          <c:spPr>
            <a:solidFill>
              <a:srgbClr val="1536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Template'!$P$215:$P$219</c:f>
              <c:strCache>
                <c:ptCount val="5"/>
                <c:pt idx="0">
                  <c:v>Firearm</c:v>
                </c:pt>
                <c:pt idx="1">
                  <c:v>Hanging, strangulation, suffocation</c:v>
                </c:pt>
                <c:pt idx="2">
                  <c:v>Poisoning</c:v>
                </c:pt>
                <c:pt idx="3">
                  <c:v>Fall</c:v>
                </c:pt>
                <c:pt idx="4">
                  <c:v>Other Method</c:v>
                </c:pt>
              </c:strCache>
            </c:strRef>
          </c:cat>
          <c:val>
            <c:numRef>
              <c:f>'Core Slide Template'!$R$215:$R$219</c:f>
              <c:numCache>
                <c:formatCode>General</c:formatCode>
                <c:ptCount val="5"/>
                <c:pt idx="0">
                  <c:v>75.508637236084454</c:v>
                </c:pt>
                <c:pt idx="1">
                  <c:v>13.589251439539348</c:v>
                </c:pt>
                <c:pt idx="2">
                  <c:v>7.7543186180422259</c:v>
                </c:pt>
                <c:pt idx="3">
                  <c:v>0.92130518234165071</c:v>
                </c:pt>
                <c:pt idx="4">
                  <c:v>2.2264875239923225</c:v>
                </c:pt>
              </c:numCache>
            </c:numRef>
          </c:val>
          <c:extLst>
            <c:ext xmlns:c16="http://schemas.microsoft.com/office/drawing/2014/chart" uri="{C3380CC4-5D6E-409C-BE32-E72D297353CC}">
              <c16:uniqueId val="{00000000-8EF3-4FBE-B081-1A6130A4120B}"/>
            </c:ext>
          </c:extLst>
        </c:ser>
        <c:ser>
          <c:idx val="1"/>
          <c:order val="1"/>
          <c:tx>
            <c:strRef>
              <c:f>'Core Slide Template'!$S$213</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'Core Slide Template'!$T$215:$T$219</c:f>
              <c:numCache>
                <c:formatCode>General</c:formatCode>
                <c:ptCount val="5"/>
                <c:pt idx="0">
                  <c:v>55.823978446340369</c:v>
                </c:pt>
                <c:pt idx="1">
                  <c:v>23.32285585990121</c:v>
                </c:pt>
                <c:pt idx="2">
                  <c:v>15.231252806466097</c:v>
                </c:pt>
                <c:pt idx="3">
                  <c:v>1.8051189941625505</c:v>
                </c:pt>
                <c:pt idx="4">
                  <c:v>3.8167938931297711</c:v>
                </c:pt>
              </c:numCache>
            </c:numRef>
          </c:val>
          <c:extLst>
            <c:ext xmlns:c16="http://schemas.microsoft.com/office/drawing/2014/chart" uri="{C3380CC4-5D6E-409C-BE32-E72D297353CC}">
              <c16:uniqueId val="{00000001-8EF3-4FBE-B081-1A6130A4120B}"/>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81916857961880929"/>
          <c:y val="0.37778884273378482"/>
          <c:w val="0.15322558062727271"/>
          <c:h val="0.150235138326599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85050191401535E-2"/>
          <c:y val="0.15755115098147354"/>
          <c:w val="0.91119559957754825"/>
          <c:h val="0.57700945276577265"/>
        </c:manualLayout>
      </c:layout>
      <c:barChart>
        <c:barDir val="col"/>
        <c:grouping val="clustered"/>
        <c:varyColors val="0"/>
        <c:ser>
          <c:idx val="0"/>
          <c:order val="0"/>
          <c:tx>
            <c:strRef>
              <c:f>'Core Slide Template'!$S$248</c:f>
              <c:strCache>
                <c:ptCount val="1"/>
                <c:pt idx="0">
                  <c:v>Veteran</c:v>
                </c:pt>
              </c:strCache>
            </c:strRef>
          </c:tx>
          <c:spPr>
            <a:solidFill>
              <a:srgbClr val="15365E"/>
            </a:solidFill>
            <a:ln>
              <a:solidFill>
                <a:srgbClr val="15365E"/>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Template'!$S$249:$S$257</c:f>
              <c:numCache>
                <c:formatCode>0.0</c:formatCode>
                <c:ptCount val="9"/>
                <c:pt idx="0">
                  <c:v>52.69</c:v>
                </c:pt>
                <c:pt idx="1">
                  <c:v>52.4</c:v>
                </c:pt>
                <c:pt idx="2">
                  <c:v>35.72</c:v>
                </c:pt>
                <c:pt idx="3">
                  <c:v>31.76</c:v>
                </c:pt>
                <c:pt idx="4">
                  <c:v>36.65</c:v>
                </c:pt>
                <c:pt idx="5">
                  <c:v>30.34</c:v>
                </c:pt>
                <c:pt idx="6">
                  <c:v>26.63</c:v>
                </c:pt>
                <c:pt idx="7">
                  <c:v>34.909999999999997</c:v>
                </c:pt>
                <c:pt idx="8">
                  <c:v>10.67</c:v>
                </c:pt>
              </c:numCache>
            </c:numRef>
          </c:val>
          <c:extLst>
            <c:ext xmlns:c16="http://schemas.microsoft.com/office/drawing/2014/chart" uri="{C3380CC4-5D6E-409C-BE32-E72D297353CC}">
              <c16:uniqueId val="{00000000-77A8-42C6-81A4-CC8FD15383AA}"/>
            </c:ext>
          </c:extLst>
        </c:ser>
        <c:ser>
          <c:idx val="1"/>
          <c:order val="1"/>
          <c:tx>
            <c:strRef>
              <c:f>'Core Slide Template'!$T$248</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Template'!$T$249:$T$257</c:f>
              <c:numCache>
                <c:formatCode>0.0</c:formatCode>
                <c:ptCount val="9"/>
                <c:pt idx="0">
                  <c:v>57.34</c:v>
                </c:pt>
                <c:pt idx="1">
                  <c:v>56.08</c:v>
                </c:pt>
                <c:pt idx="2">
                  <c:v>38.78</c:v>
                </c:pt>
                <c:pt idx="3">
                  <c:v>32.020000000000003</c:v>
                </c:pt>
                <c:pt idx="4">
                  <c:v>21.8</c:v>
                </c:pt>
                <c:pt idx="5">
                  <c:v>29.8</c:v>
                </c:pt>
                <c:pt idx="6">
                  <c:v>26.28</c:v>
                </c:pt>
                <c:pt idx="7">
                  <c:v>38.14</c:v>
                </c:pt>
                <c:pt idx="8">
                  <c:v>18.72</c:v>
                </c:pt>
              </c:numCache>
            </c:numRef>
          </c:val>
          <c:extLst>
            <c:ext xmlns:c16="http://schemas.microsoft.com/office/drawing/2014/chart" uri="{C3380CC4-5D6E-409C-BE32-E72D297353CC}">
              <c16:uniqueId val="{00000001-77A8-42C6-81A4-CC8FD15383AA}"/>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25684536383245E-2"/>
          <c:y val="9.4593966803738161E-2"/>
          <c:w val="0.92659634377149092"/>
          <c:h val="0.64574949080472721"/>
        </c:manualLayout>
      </c:layout>
      <c:barChart>
        <c:barDir val="col"/>
        <c:grouping val="clustered"/>
        <c:varyColors val="0"/>
        <c:ser>
          <c:idx val="0"/>
          <c:order val="0"/>
          <c:tx>
            <c:strRef>
              <c:f>'Core Slide Template'!$S$280</c:f>
              <c:strCache>
                <c:ptCount val="1"/>
                <c:pt idx="0">
                  <c:v>Rural</c:v>
                </c:pt>
              </c:strCache>
            </c:strRef>
          </c:tx>
          <c:spPr>
            <a:solidFill>
              <a:srgbClr val="267300"/>
            </a:solidFill>
            <a:ln>
              <a:solidFill>
                <a:srgbClr val="267300"/>
              </a:solidFill>
            </a:ln>
            <a:effectLst/>
          </c:spPr>
          <c:invertIfNegative val="0"/>
          <c:dPt>
            <c:idx val="0"/>
            <c:invertIfNegative val="0"/>
            <c:bubble3D val="0"/>
            <c:spPr>
              <a:solidFill>
                <a:srgbClr val="267300"/>
              </a:solidFill>
              <a:ln>
                <a:solidFill>
                  <a:srgbClr val="267300"/>
                </a:solidFill>
              </a:ln>
              <a:effectLst/>
            </c:spPr>
            <c:extLst>
              <c:ext xmlns:c16="http://schemas.microsoft.com/office/drawing/2014/chart" uri="{C3380CC4-5D6E-409C-BE32-E72D297353CC}">
                <c16:uniqueId val="{00000001-F3D8-4375-9296-B73EE01B4AA1}"/>
              </c:ext>
            </c:extLst>
          </c:dPt>
          <c:dPt>
            <c:idx val="1"/>
            <c:invertIfNegative val="0"/>
            <c:bubble3D val="0"/>
            <c:spPr>
              <a:solidFill>
                <a:srgbClr val="267300"/>
              </a:solidFill>
              <a:ln>
                <a:solidFill>
                  <a:srgbClr val="267300"/>
                </a:solidFill>
              </a:ln>
              <a:effectLst/>
            </c:spPr>
            <c:extLst>
              <c:ext xmlns:c16="http://schemas.microsoft.com/office/drawing/2014/chart" uri="{C3380CC4-5D6E-409C-BE32-E72D297353CC}">
                <c16:uniqueId val="{00000003-F3D8-4375-9296-B73EE01B4AA1}"/>
              </c:ext>
            </c:extLst>
          </c:dPt>
          <c:dPt>
            <c:idx val="2"/>
            <c:invertIfNegative val="0"/>
            <c:bubble3D val="0"/>
            <c:spPr>
              <a:solidFill>
                <a:srgbClr val="267300"/>
              </a:solidFill>
              <a:ln>
                <a:solidFill>
                  <a:srgbClr val="267300"/>
                </a:solidFill>
              </a:ln>
              <a:effectLst/>
            </c:spPr>
            <c:extLst>
              <c:ext xmlns:c16="http://schemas.microsoft.com/office/drawing/2014/chart" uri="{C3380CC4-5D6E-409C-BE32-E72D297353CC}">
                <c16:uniqueId val="{00000005-F3D8-4375-9296-B73EE01B4AA1}"/>
              </c:ext>
            </c:extLst>
          </c:dPt>
          <c:dPt>
            <c:idx val="3"/>
            <c:invertIfNegative val="0"/>
            <c:bubble3D val="0"/>
            <c:spPr>
              <a:solidFill>
                <a:srgbClr val="267300"/>
              </a:solidFill>
              <a:ln>
                <a:solidFill>
                  <a:srgbClr val="267300"/>
                </a:solidFill>
              </a:ln>
              <a:effectLst/>
            </c:spPr>
            <c:extLst>
              <c:ext xmlns:c16="http://schemas.microsoft.com/office/drawing/2014/chart" uri="{C3380CC4-5D6E-409C-BE32-E72D297353CC}">
                <c16:uniqueId val="{00000007-F3D8-4375-9296-B73EE01B4AA1}"/>
              </c:ext>
            </c:extLst>
          </c:dPt>
          <c:dPt>
            <c:idx val="4"/>
            <c:invertIfNegative val="0"/>
            <c:bubble3D val="0"/>
            <c:spPr>
              <a:solidFill>
                <a:srgbClr val="267300"/>
              </a:solidFill>
              <a:ln>
                <a:solidFill>
                  <a:srgbClr val="267300"/>
                </a:solidFill>
              </a:ln>
              <a:effectLst/>
            </c:spPr>
            <c:extLst>
              <c:ext xmlns:c16="http://schemas.microsoft.com/office/drawing/2014/chart" uri="{C3380CC4-5D6E-409C-BE32-E72D297353CC}">
                <c16:uniqueId val="{00000009-F3D8-4375-9296-B73EE01B4AA1}"/>
              </c:ext>
            </c:extLst>
          </c:dPt>
          <c:dPt>
            <c:idx val="5"/>
            <c:invertIfNegative val="0"/>
            <c:bubble3D val="0"/>
            <c:spPr>
              <a:solidFill>
                <a:srgbClr val="267300"/>
              </a:solidFill>
              <a:ln>
                <a:solidFill>
                  <a:srgbClr val="267300"/>
                </a:solidFill>
              </a:ln>
              <a:effectLst/>
            </c:spPr>
            <c:extLst>
              <c:ext xmlns:c16="http://schemas.microsoft.com/office/drawing/2014/chart" uri="{C3380CC4-5D6E-409C-BE32-E72D297353CC}">
                <c16:uniqueId val="{0000000B-F3D8-4375-9296-B73EE01B4AA1}"/>
              </c:ext>
            </c:extLst>
          </c:dPt>
          <c:dPt>
            <c:idx val="6"/>
            <c:invertIfNegative val="0"/>
            <c:bubble3D val="0"/>
            <c:spPr>
              <a:solidFill>
                <a:srgbClr val="267300"/>
              </a:solidFill>
              <a:ln>
                <a:solidFill>
                  <a:srgbClr val="267300"/>
                </a:solidFill>
              </a:ln>
              <a:effectLst/>
            </c:spPr>
            <c:extLst>
              <c:ext xmlns:c16="http://schemas.microsoft.com/office/drawing/2014/chart" uri="{C3380CC4-5D6E-409C-BE32-E72D297353CC}">
                <c16:uniqueId val="{0000000D-F3D8-4375-9296-B73EE01B4AA1}"/>
              </c:ext>
            </c:extLst>
          </c:dPt>
          <c:dPt>
            <c:idx val="7"/>
            <c:invertIfNegative val="0"/>
            <c:bubble3D val="0"/>
            <c:spPr>
              <a:solidFill>
                <a:srgbClr val="267300"/>
              </a:solidFill>
              <a:ln>
                <a:solidFill>
                  <a:srgbClr val="267300"/>
                </a:solidFill>
              </a:ln>
              <a:effectLst/>
            </c:spPr>
            <c:extLst>
              <c:ext xmlns:c16="http://schemas.microsoft.com/office/drawing/2014/chart" uri="{C3380CC4-5D6E-409C-BE32-E72D297353CC}">
                <c16:uniqueId val="{0000000F-F3D8-4375-9296-B73EE01B4AA1}"/>
              </c:ext>
            </c:extLst>
          </c:dPt>
          <c:dPt>
            <c:idx val="8"/>
            <c:invertIfNegative val="0"/>
            <c:bubble3D val="0"/>
            <c:spPr>
              <a:solidFill>
                <a:srgbClr val="267300"/>
              </a:solidFill>
              <a:ln>
                <a:solidFill>
                  <a:srgbClr val="267300"/>
                </a:solidFill>
              </a:ln>
              <a:effectLst/>
            </c:spPr>
            <c:extLst>
              <c:ext xmlns:c16="http://schemas.microsoft.com/office/drawing/2014/chart" uri="{C3380CC4-5D6E-409C-BE32-E72D297353CC}">
                <c16:uniqueId val="{00000011-F3D8-4375-9296-B73EE01B4AA1}"/>
              </c:ext>
            </c:extLst>
          </c:dPt>
          <c:dPt>
            <c:idx val="9"/>
            <c:invertIfNegative val="0"/>
            <c:bubble3D val="0"/>
            <c:spPr>
              <a:solidFill>
                <a:srgbClr val="267300"/>
              </a:solidFill>
              <a:ln>
                <a:solidFill>
                  <a:srgbClr val="267300"/>
                </a:solidFill>
              </a:ln>
              <a:effectLst/>
            </c:spPr>
            <c:extLst>
              <c:ext xmlns:c16="http://schemas.microsoft.com/office/drawing/2014/chart" uri="{C3380CC4-5D6E-409C-BE32-E72D297353CC}">
                <c16:uniqueId val="{00000013-F3D8-4375-9296-B73EE01B4AA1}"/>
              </c:ext>
            </c:extLst>
          </c:dPt>
          <c:dPt>
            <c:idx val="10"/>
            <c:invertIfNegative val="0"/>
            <c:bubble3D val="0"/>
            <c:spPr>
              <a:solidFill>
                <a:srgbClr val="267300"/>
              </a:solidFill>
              <a:ln>
                <a:solidFill>
                  <a:srgbClr val="267300"/>
                </a:solidFill>
              </a:ln>
              <a:effectLst/>
            </c:spPr>
            <c:extLst>
              <c:ext xmlns:c16="http://schemas.microsoft.com/office/drawing/2014/chart" uri="{C3380CC4-5D6E-409C-BE32-E72D297353CC}">
                <c16:uniqueId val="{00000015-F3D8-4375-9296-B73EE01B4AA1}"/>
              </c:ext>
            </c:extLst>
          </c:dPt>
          <c:dPt>
            <c:idx val="11"/>
            <c:invertIfNegative val="0"/>
            <c:bubble3D val="0"/>
            <c:spPr>
              <a:solidFill>
                <a:srgbClr val="267300"/>
              </a:solidFill>
              <a:ln>
                <a:solidFill>
                  <a:srgbClr val="267300"/>
                </a:solidFill>
              </a:ln>
              <a:effectLst/>
            </c:spPr>
            <c:extLst>
              <c:ext xmlns:c16="http://schemas.microsoft.com/office/drawing/2014/chart" uri="{C3380CC4-5D6E-409C-BE32-E72D297353CC}">
                <c16:uniqueId val="{00000017-F3D8-4375-9296-B73EE01B4AA1}"/>
              </c:ext>
            </c:extLst>
          </c:dPt>
          <c:dPt>
            <c:idx val="12"/>
            <c:invertIfNegative val="0"/>
            <c:bubble3D val="0"/>
            <c:spPr>
              <a:solidFill>
                <a:srgbClr val="267300"/>
              </a:solidFill>
              <a:ln>
                <a:solidFill>
                  <a:srgbClr val="267300"/>
                </a:solidFill>
              </a:ln>
              <a:effectLst/>
            </c:spPr>
            <c:extLst>
              <c:ext xmlns:c16="http://schemas.microsoft.com/office/drawing/2014/chart" uri="{C3380CC4-5D6E-409C-BE32-E72D297353CC}">
                <c16:uniqueId val="{00000019-F3D8-4375-9296-B73EE01B4AA1}"/>
              </c:ext>
            </c:extLst>
          </c:dPt>
          <c:dPt>
            <c:idx val="13"/>
            <c:invertIfNegative val="0"/>
            <c:bubble3D val="0"/>
            <c:spPr>
              <a:solidFill>
                <a:srgbClr val="267300"/>
              </a:solidFill>
              <a:ln>
                <a:solidFill>
                  <a:srgbClr val="267300"/>
                </a:solidFill>
              </a:ln>
              <a:effectLst/>
            </c:spPr>
            <c:extLst>
              <c:ext xmlns:c16="http://schemas.microsoft.com/office/drawing/2014/chart" uri="{C3380CC4-5D6E-409C-BE32-E72D297353CC}">
                <c16:uniqueId val="{0000001B-F3D8-4375-9296-B73EE01B4AA1}"/>
              </c:ext>
            </c:extLst>
          </c:dPt>
          <c:dPt>
            <c:idx val="14"/>
            <c:invertIfNegative val="0"/>
            <c:bubble3D val="0"/>
            <c:spPr>
              <a:solidFill>
                <a:srgbClr val="267300"/>
              </a:solidFill>
              <a:ln>
                <a:solidFill>
                  <a:srgbClr val="267300"/>
                </a:solidFill>
              </a:ln>
              <a:effectLst/>
            </c:spPr>
            <c:extLst>
              <c:ext xmlns:c16="http://schemas.microsoft.com/office/drawing/2014/chart" uri="{C3380CC4-5D6E-409C-BE32-E72D297353CC}">
                <c16:uniqueId val="{0000001D-F3D8-4375-9296-B73EE01B4AA1}"/>
              </c:ext>
            </c:extLst>
          </c:dPt>
          <c:dLbls>
            <c:dLbl>
              <c:idx val="5"/>
              <c:layout>
                <c:manualLayout>
                  <c:x val="-9.042553759584128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D8-4375-9296-B73EE01B4AA1}"/>
                </c:ext>
              </c:extLst>
            </c:dLbl>
            <c:dLbl>
              <c:idx val="6"/>
              <c:layout>
                <c:manualLayout>
                  <c:x val="7.53546146632010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D8-4375-9296-B73EE01B4AA1}"/>
                </c:ext>
              </c:extLst>
            </c:dLbl>
            <c:dLbl>
              <c:idx val="13"/>
              <c:layout>
                <c:manualLayout>
                  <c:x val="4.521276879792064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D8-4375-9296-B73EE01B4AA1}"/>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Template'!$T$281:$T$294</c:f>
              <c:numCache>
                <c:formatCode>General</c:formatCode>
                <c:ptCount val="14"/>
                <c:pt idx="0">
                  <c:v>29.029303747917613</c:v>
                </c:pt>
                <c:pt idx="1">
                  <c:v>7.6293470899351936</c:v>
                </c:pt>
                <c:pt idx="3">
                  <c:v>22.434295042439139</c:v>
                </c:pt>
                <c:pt idx="4">
                  <c:v>7.0111362167627584</c:v>
                </c:pt>
                <c:pt idx="5">
                  <c:v>14.384019660200488</c:v>
                </c:pt>
                <c:pt idx="6">
                  <c:v>11.569146474649687</c:v>
                </c:pt>
                <c:pt idx="7">
                  <c:v>6.7444635180727541</c:v>
                </c:pt>
                <c:pt idx="9">
                  <c:v>5.6194252042086701</c:v>
                </c:pt>
                <c:pt idx="10">
                  <c:v>17.610036833093847</c:v>
                </c:pt>
                <c:pt idx="11">
                  <c:v>20.244037630877855</c:v>
                </c:pt>
                <c:pt idx="12">
                  <c:v>21.08605987802034</c:v>
                </c:pt>
                <c:pt idx="13">
                  <c:v>18.778143742934724</c:v>
                </c:pt>
              </c:numCache>
            </c:numRef>
          </c:val>
          <c:extLst>
            <c:ext xmlns:c16="http://schemas.microsoft.com/office/drawing/2014/chart" uri="{C3380CC4-5D6E-409C-BE32-E72D297353CC}">
              <c16:uniqueId val="{0000001E-F3D8-4375-9296-B73EE01B4AA1}"/>
            </c:ext>
          </c:extLst>
        </c:ser>
        <c:ser>
          <c:idx val="1"/>
          <c:order val="1"/>
          <c:tx>
            <c:strRef>
              <c:f>'Core Slide Template'!$U$280</c:f>
              <c:strCache>
                <c:ptCount val="1"/>
                <c:pt idx="0">
                  <c:v>Urban</c:v>
                </c:pt>
              </c:strCache>
            </c:strRef>
          </c:tx>
          <c:spPr>
            <a:solidFill>
              <a:sysClr val="window" lastClr="FFFFFF">
                <a:lumMod val="75000"/>
              </a:sysClr>
            </a:solidFill>
            <a:ln>
              <a:noFill/>
            </a:ln>
            <a:effectLst/>
          </c:spPr>
          <c:invertIfNegative val="0"/>
          <c:dLbls>
            <c:dLbl>
              <c:idx val="0"/>
              <c:layout>
                <c:manualLayout>
                  <c:x val="7.5354614663201069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3D8-4375-9296-B73EE01B4AA1}"/>
                </c:ext>
              </c:extLst>
            </c:dLbl>
            <c:dLbl>
              <c:idx val="3"/>
              <c:layout>
                <c:manualLayout>
                  <c:x val="6.02836917305608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3D8-4375-9296-B73EE01B4AA1}"/>
                </c:ext>
              </c:extLst>
            </c:dLbl>
            <c:dLbl>
              <c:idx val="5"/>
              <c:layout>
                <c:manualLayout>
                  <c:x val="0"/>
                  <c:y val="-1.6738402678144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3D8-4375-9296-B73EE01B4AA1}"/>
                </c:ext>
              </c:extLst>
            </c:dLbl>
            <c:dLbl>
              <c:idx val="10"/>
              <c:layout>
                <c:manualLayout>
                  <c:x val="2.9307488282484342E-3"/>
                  <c:y val="5.75027506237010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3D8-4375-9296-B73EE01B4AA1}"/>
                </c:ext>
              </c:extLst>
            </c:dLbl>
            <c:dLbl>
              <c:idx val="11"/>
              <c:layout>
                <c:manualLayout>
                  <c:x val="3.01418458652804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3D8-4375-9296-B73EE01B4AA1}"/>
                </c:ext>
              </c:extLst>
            </c:dLbl>
            <c:dLbl>
              <c:idx val="12"/>
              <c:layout>
                <c:manualLayout>
                  <c:x val="4.521276879791953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3D8-4375-9296-B73EE01B4AA1}"/>
                </c:ext>
              </c:extLst>
            </c:dLbl>
            <c:dLbl>
              <c:idx val="13"/>
              <c:layout>
                <c:manualLayout>
                  <c:x val="4.521276879791953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3D8-4375-9296-B73EE01B4AA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Template'!$V$281:$V$294</c:f>
              <c:numCache>
                <c:formatCode>General</c:formatCode>
                <c:ptCount val="14"/>
                <c:pt idx="0">
                  <c:v>23.390072077488608</c:v>
                </c:pt>
                <c:pt idx="1">
                  <c:v>6.7717031771650564</c:v>
                </c:pt>
                <c:pt idx="3">
                  <c:v>19.337759220513711</c:v>
                </c:pt>
                <c:pt idx="4">
                  <c:v>7.6598515689508551</c:v>
                </c:pt>
                <c:pt idx="5">
                  <c:v>15.740221016461895</c:v>
                </c:pt>
                <c:pt idx="6">
                  <c:v>8.2619602442158602</c:v>
                </c:pt>
                <c:pt idx="7">
                  <c:v>7.3015745528063363</c:v>
                </c:pt>
                <c:pt idx="9">
                  <c:v>5.3411987095302571</c:v>
                </c:pt>
                <c:pt idx="10">
                  <c:v>15.331773084817593</c:v>
                </c:pt>
                <c:pt idx="11">
                  <c:v>15.448043985132838</c:v>
                </c:pt>
                <c:pt idx="12">
                  <c:v>17.383150820699459</c:v>
                </c:pt>
                <c:pt idx="13">
                  <c:v>16.337312826014536</c:v>
                </c:pt>
              </c:numCache>
            </c:numRef>
          </c:val>
          <c:extLst>
            <c:ext xmlns:c16="http://schemas.microsoft.com/office/drawing/2014/chart" uri="{C3380CC4-5D6E-409C-BE32-E72D297353CC}">
              <c16:uniqueId val="{00000025-F3D8-4375-9296-B73EE01B4AA1}"/>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legend>
      <c:legendPos val="r"/>
      <c:layout>
        <c:manualLayout>
          <c:xMode val="edge"/>
          <c:yMode val="edge"/>
          <c:x val="0.74683317781802228"/>
          <c:y val="8.8651792885264744E-2"/>
          <c:w val="0.22138038507446645"/>
          <c:h val="7.7010585298071602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400" b="0" i="0" u="none" strike="noStrike">
              <a:solidFill>
                <a:srgbClr val="000000"/>
              </a:solidFill>
              <a:latin typeface="Franklin Gothic Demi Cond" panose="020B0706030402020204" pitchFamily="34" charset="0"/>
              <a:ea typeface="Calibri"/>
              <a:cs typeface="Calibri"/>
            </a:rPr>
            <a:pPr/>
            <a:t>Number of Suicide Deaths Among NC Residents, NC-VDRS, 2014-2023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0.85724</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2901914"/>
          <a:ext cx="5484495" cy="4432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Source: NC-VDRS, 2014-2023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D088798-6EF6-4F4F-B1FB-8D92BF6A11B5}"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98AE8D51-CF59-4AC6-86D0-37C871315917}" type="TxLink">
            <a:rPr lang="en-US" sz="1400" b="0" i="0" u="none" strike="noStrike" dirty="0">
              <a:solidFill>
                <a:srgbClr val="000000"/>
              </a:solidFill>
              <a:latin typeface="Franklin Gothic Demi Cond" panose="020B0706030402020204" pitchFamily="34" charset="0"/>
              <a:ea typeface="Calibri"/>
              <a:cs typeface="Calibri"/>
            </a:rPr>
            <a:pPr algn="l"/>
            <a:t>Circumstances of Suicides in North Carolina by Rural County Status,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A037CD1-6458-426C-88EA-06919626F975}" type="TxLink">
            <a:rPr lang="en-US" sz="900" b="0" i="0" u="none" strike="noStrike" smtClean="0">
              <a:solidFill>
                <a:srgbClr val="000000"/>
              </a:solidFill>
              <a:latin typeface="Arial" panose="020B0604020202020204" pitchFamily="34" charset="0"/>
              <a:ea typeface="Calibri"/>
              <a:cs typeface="Arial" panose="020B0604020202020204" pitchFamily="34" charset="0"/>
            </a:rPr>
            <a:pPr/>
            <a:t>Limited to NC resident deaths with reported circumstance information (96.4%); 156 rural residents and 366 urban residents were missing circumstance information
Source: NC-VDRS, 2014-2023
Analysis by the DPH Injury Epidemiology, Surveillance, and Informati</a:t>
          </a:fld>
          <a:r>
            <a:rPr lang="en-US" sz="900" b="0" i="0" u="none" strike="noStrike" dirty="0">
              <a:solidFill>
                <a:srgbClr val="000000"/>
              </a:solidFill>
              <a:latin typeface="Arial" panose="020B0604020202020204" pitchFamily="34" charset="0"/>
              <a:ea typeface="Calibri"/>
              <a:cs typeface="Arial" panose="020B0604020202020204" pitchFamily="34" charset="0"/>
            </a:rPr>
            <a:t>cs Unit</a:t>
          </a:r>
          <a:endParaRPr lang="en-US" sz="9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0.94653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29" y="6057"/>
          <a:ext cx="7526520" cy="403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400" b="0" i="0" u="none" strike="noStrike">
              <a:solidFill>
                <a:srgbClr val="000000"/>
              </a:solidFill>
              <a:latin typeface="Franklin Gothic Demi Cond" panose="020B0706030402020204" pitchFamily="34" charset="0"/>
              <a:ea typeface="Calibri"/>
              <a:cs typeface="Calibri"/>
            </a:rPr>
            <a:pPr/>
            <a:t>Number of Self-inflicted Injury Hospitalizations Among NC Residents, 2016-2024*</a:t>
          </a:fld>
          <a:endParaRPr lang="en-US" sz="1400">
            <a:latin typeface="Franklin Gothic Demi Cond" panose="020B0706030402020204" pitchFamily="34" charset="0"/>
          </a:endParaRPr>
        </a:p>
      </cdr:txBody>
    </cdr:sp>
  </cdr:relSizeAnchor>
  <cdr:relSizeAnchor xmlns:cdr="http://schemas.openxmlformats.org/drawingml/2006/chartDrawing">
    <cdr:from>
      <cdr:x>0</cdr:x>
      <cdr:y>0.86147</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08930"/>
          <a:ext cx="8033049" cy="67683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ea typeface="Calibri"/>
              <a:cs typeface="Arial" panose="020B0604020202020204" pitchFamily="34" charset="0"/>
            </a:rPr>
            <a:pPr/>
            <a:t>*2024 Hospital Discharge Data are provisional and subject to change 
Limited to NC Residents ages 10 and older
Source: NC State Center for Health Statistics, Hospital Discharge Data, 2016-2024* 
Analysis by the DPH Injury Epidemiology, Surveillance, and I</a:t>
          </a:fld>
          <a:endParaRPr lang="en-US" sz="90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0.00485</cdr:y>
    </cdr:from>
    <cdr:to>
      <cdr:x>0.97174</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3947"/>
          <a:ext cx="8012204" cy="383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400" b="0" i="0" u="none" strike="noStrike">
              <a:solidFill>
                <a:srgbClr val="000000"/>
              </a:solidFill>
              <a:latin typeface="Franklin Gothic Demi Cond" panose="020B0706030402020204" pitchFamily="34" charset="0"/>
              <a:ea typeface="Calibri"/>
              <a:cs typeface="Calibri"/>
            </a:rPr>
            <a:pPr/>
            <a:t>Self-inflicted Injury Hospitalization Rates per 100,000 by Demographic Group, 2020-2024*</a:t>
          </a:fld>
          <a:endParaRPr lang="en-US" sz="1400">
            <a:latin typeface="Franklin Gothic Demi Cond" panose="020B0706030402020204" pitchFamily="34" charset="0"/>
          </a:endParaRPr>
        </a:p>
      </cdr:txBody>
    </cdr:sp>
  </cdr:relSizeAnchor>
  <cdr:relSizeAnchor xmlns:cdr="http://schemas.openxmlformats.org/drawingml/2006/chartDrawing">
    <cdr:from>
      <cdr:x>0.00046</cdr:x>
      <cdr:y>0.83369</cdr:y>
    </cdr:from>
    <cdr:to>
      <cdr:x>1</cdr:x>
      <cdr:y>0.96312</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3793" y="4116353"/>
          <a:ext cx="8241384" cy="63906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a:solidFill>
                <a:srgbClr val="000000"/>
              </a:solidFill>
              <a:latin typeface="Arial" panose="020B0604020202020204" pitchFamily="34" charset="0"/>
              <a:ea typeface="Calibri"/>
              <a:cs typeface="Arial" panose="020B0604020202020204" pitchFamily="34" charset="0"/>
            </a:rPr>
            <a:pPr/>
            <a:t>*2024 Hospital Discharge Data are provisional and subject to change; Limited to NC Residents ages 10 and older; NH = non-Hispanic
Source: NC State Center for Health Statistics, Hospital Discharge Data, 2020-2024; US Census non-bridged population estimates</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0.0149</cdr:x>
      <cdr:y>0.84212</cdr:y>
    </cdr:from>
    <cdr:to>
      <cdr:x>0.84004</cdr:x>
      <cdr:y>1</cdr:y>
    </cdr:to>
    <cdr:sp macro="" textlink="">
      <cdr:nvSpPr>
        <cdr:cNvPr id="2" name="TextBox 1">
          <a:extLst xmlns:a="http://schemas.openxmlformats.org/drawingml/2006/main">
            <a:ext uri="{FF2B5EF4-FFF2-40B4-BE49-F238E27FC236}">
              <a16:creationId xmlns:a16="http://schemas.microsoft.com/office/drawing/2014/main" id="{10A7107A-D4CA-6EC7-EB03-2311E325E3CE}"/>
            </a:ext>
          </a:extLst>
        </cdr:cNvPr>
        <cdr:cNvSpPr txBox="1"/>
      </cdr:nvSpPr>
      <cdr:spPr>
        <a:xfrm xmlns:a="http://schemas.openxmlformats.org/drawingml/2006/main">
          <a:off x="136614" y="3865277"/>
          <a:ext cx="7562875" cy="72465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32AB788-E49F-4D96-8797-345B5739DFB0}" type="TxLink">
            <a:rPr lang="en-US" b="0" i="0" u="none" strike="noStrike" smtClean="0">
              <a:solidFill>
                <a:srgbClr val="000000"/>
              </a:solidFill>
              <a:latin typeface="Calibri"/>
              <a:ea typeface="Calibri"/>
              <a:cs typeface="Calibri"/>
            </a:rPr>
            <a:pPr/>
            <a:t>*2024 Hospital Discharge Data are provisional and subject to change 
Limited to NC Residents ages 10 and older
Source: NC State Center for Health Statistics, Hospital Discharge Data, 2016-2024* 
Analysis by the DPH Injury Epidemiology, Surveillance, and I</a:t>
          </a:fld>
          <a:r>
            <a:rPr lang="en-US" b="0" i="0" u="none" strike="noStrike" dirty="0">
              <a:solidFill>
                <a:srgbClr val="000000"/>
              </a:solidFill>
              <a:latin typeface="Calibri"/>
              <a:ea typeface="Calibri"/>
              <a:cs typeface="Calibri"/>
            </a:rPr>
            <a:t>nformatics Unit</a:t>
          </a:r>
          <a:endParaRPr lang="en-US" sz="9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400" b="0" i="0" u="none" strike="noStrike">
              <a:solidFill>
                <a:srgbClr val="000000"/>
              </a:solidFill>
              <a:latin typeface="Franklin Gothic Demi Cond" panose="020B0706030402020204" pitchFamily="34" charset="0"/>
              <a:ea typeface="Calibri"/>
              <a:cs typeface="Calibri"/>
            </a:rPr>
            <a:pPr/>
            <a:t>Number of Self-Inflicted Injury ED Visits Among NC Residents, 2016-2024*</a:t>
          </a:fld>
          <a:endParaRPr lang="en-US" sz="1400">
            <a:latin typeface="Franklin Gothic Demi Cond" panose="020B0706030402020204" pitchFamily="34" charset="0"/>
          </a:endParaRPr>
        </a:p>
      </cdr:txBody>
    </cdr:sp>
  </cdr:relSizeAnchor>
  <cdr:relSizeAnchor xmlns:cdr="http://schemas.openxmlformats.org/drawingml/2006/chartDrawing">
    <cdr:from>
      <cdr:x>0</cdr:x>
      <cdr:y>0.84539</cdr:y>
    </cdr:from>
    <cdr:to>
      <cdr:x>1</cdr:x>
      <cdr:y>0.99908</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130384"/>
          <a:ext cx="8033049" cy="75089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5E22E58-AB42-4700-AE80-10A143D5B254}" type="TxLink">
            <a:rPr lang="en-US" sz="1050" b="0" i="0" u="none" strike="noStrike" smtClean="0">
              <a:solidFill>
                <a:srgbClr val="000000"/>
              </a:solidFill>
              <a:latin typeface="Calibri"/>
              <a:ea typeface="Calibri"/>
              <a:cs typeface="Calibri"/>
            </a:rPr>
            <a:pPr/>
            <a:t>*2024 Emergency Department Data are provisional and subject to change 
Limited to NC Residents ages 10 and older
Source: NC DETECT, Emergency Department (ED) Visit Data, 2016-2024* 
Analysis by the DPH Injury Epidemiology, Surveillance, and Informatics Un</a:t>
          </a:fld>
          <a:r>
            <a:rPr lang="en-US" sz="1050" b="0" i="0" u="none" strike="noStrike" dirty="0">
              <a:solidFill>
                <a:srgbClr val="000000"/>
              </a:solidFill>
              <a:latin typeface="Calibri"/>
              <a:ea typeface="Calibri"/>
              <a:cs typeface="Calibri"/>
            </a:rPr>
            <a:t>it</a:t>
          </a:r>
          <a:endParaRPr lang="en-US" sz="800" dirty="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4255"/>
          <a:ext cx="7658571" cy="38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400" b="0" i="0" u="none" strike="noStrike">
              <a:solidFill>
                <a:srgbClr val="000000"/>
              </a:solidFill>
              <a:latin typeface="Franklin Gothic Demi Cond" panose="020B0706030402020204" pitchFamily="34" charset="0"/>
              <a:ea typeface="Calibri"/>
              <a:cs typeface="Calibri"/>
            </a:rPr>
            <a:pPr/>
            <a:t>Self-inflicted Injury ED Visit Rates per 100,000 by Demographic Group, 2020-2024*</a:t>
          </a:fld>
          <a:endParaRPr lang="en-US" sz="1400">
            <a:latin typeface="Franklin Gothic Demi Cond" panose="020B0706030402020204" pitchFamily="34" charset="0"/>
          </a:endParaRPr>
        </a:p>
      </cdr:txBody>
    </cdr:sp>
  </cdr:relSizeAnchor>
  <cdr:relSizeAnchor xmlns:cdr="http://schemas.openxmlformats.org/drawingml/2006/chartDrawing">
    <cdr:from>
      <cdr:x>0.00046</cdr:x>
      <cdr:y>0.81488</cdr:y>
    </cdr:from>
    <cdr:to>
      <cdr:x>1</cdr:x>
      <cdr:y>0.8927</cdr:y>
    </cdr:to>
    <cdr:sp macro="" textlink="">
      <cdr:nvSpPr>
        <cdr:cNvPr id="3" name="TextBox 1">
          <a:extLst xmlns:a="http://schemas.openxmlformats.org/drawingml/2006/main">
            <a:ext uri="{FF2B5EF4-FFF2-40B4-BE49-F238E27FC236}">
              <a16:creationId xmlns:a16="http://schemas.microsoft.com/office/drawing/2014/main" id="{8396919A-9FEE-FF4E-9D5D-A972DC03284B}"/>
            </a:ext>
          </a:extLst>
        </cdr:cNvPr>
        <cdr:cNvSpPr txBox="1"/>
      </cdr:nvSpPr>
      <cdr:spPr>
        <a:xfrm xmlns:a="http://schemas.openxmlformats.org/drawingml/2006/main">
          <a:off x="4067" y="3413510"/>
          <a:ext cx="8836983" cy="32600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C0E01DA-9ADB-4804-B4C4-AF4CB5621240}" type="TxLink">
            <a:rPr lang="en-US" sz="900" b="0" i="0" u="none" strike="noStrike">
              <a:solidFill>
                <a:srgbClr val="000000"/>
              </a:solidFill>
              <a:latin typeface="Arial" panose="020B0604020202020204" pitchFamily="34" charset="0"/>
              <a:ea typeface="Calibri"/>
              <a:cs typeface="Arial" panose="020B0604020202020204" pitchFamily="34" charset="0"/>
            </a:rPr>
            <a:pPr/>
            <a:t>*2024 Emergency Department (ED) Visit Data are provisional and subject to change; Limited to NC Residents ages 10 and older; NH = non-Hispanic
Source: NC DETECT, ED Visit Data, 2020-2024;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0.88511</cdr:y>
    </cdr:from>
    <cdr:to>
      <cdr:x>0.99954</cdr:x>
      <cdr:y>1</cdr:y>
    </cdr:to>
    <cdr:sp macro="" textlink="">
      <cdr:nvSpPr>
        <cdr:cNvPr id="5" name="TextBox 1">
          <a:extLst xmlns:a="http://schemas.openxmlformats.org/drawingml/2006/main">
            <a:ext uri="{FF2B5EF4-FFF2-40B4-BE49-F238E27FC236}">
              <a16:creationId xmlns:a16="http://schemas.microsoft.com/office/drawing/2014/main" id="{619492B7-38F0-EEE4-B646-CE0A3BDF197D}"/>
            </a:ext>
          </a:extLst>
        </cdr:cNvPr>
        <cdr:cNvSpPr txBox="1"/>
      </cdr:nvSpPr>
      <cdr:spPr>
        <a:xfrm xmlns:a="http://schemas.openxmlformats.org/drawingml/2006/main">
          <a:off x="0" y="3707708"/>
          <a:ext cx="8836983" cy="48128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Note: Race and ethnicity categories are not mutually exclusive. US Census non-bridged single-race categories used to calculate rates do not directly align with the current race/ethnicity categories in the ED visit data</a:t>
          </a:r>
        </a:p>
        <a:p xmlns:a="http://schemas.openxmlformats.org/drawingml/2006/main">
          <a:r>
            <a:rPr lang="en-US" sz="900" b="0" i="0" u="none" strike="noStrike" dirty="0">
              <a:solidFill>
                <a:srgbClr val="000000"/>
              </a:solidFill>
              <a:latin typeface="Arial" panose="020B0604020202020204" pitchFamily="34" charset="0"/>
              <a:cs typeface="Arial" panose="020B0604020202020204" pitchFamily="34" charset="0"/>
            </a:rPr>
            <a:t>Analysis by the DPH Injury Epidemiology, Surveillance, and Informatics Unit</a:t>
          </a:r>
        </a:p>
        <a:p xmlns:a="http://schemas.openxmlformats.org/drawingml/2006/main">
          <a:endParaRPr lang="en-US" sz="900" dirty="0">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0.01187</cdr:x>
      <cdr:y>0.82316</cdr:y>
    </cdr:from>
    <cdr:to>
      <cdr:x>0.84676</cdr:x>
      <cdr:y>1</cdr:y>
    </cdr:to>
    <cdr:sp macro="" textlink="">
      <cdr:nvSpPr>
        <cdr:cNvPr id="2" name="TextBox 1">
          <a:extLst xmlns:a="http://schemas.openxmlformats.org/drawingml/2006/main">
            <a:ext uri="{FF2B5EF4-FFF2-40B4-BE49-F238E27FC236}">
              <a16:creationId xmlns:a16="http://schemas.microsoft.com/office/drawing/2014/main" id="{B4B22BA0-F052-76CB-4AC3-92E9E0922F47}"/>
            </a:ext>
          </a:extLst>
        </cdr:cNvPr>
        <cdr:cNvSpPr txBox="1"/>
      </cdr:nvSpPr>
      <cdr:spPr>
        <a:xfrm xmlns:a="http://schemas.openxmlformats.org/drawingml/2006/main">
          <a:off x="104372" y="3535643"/>
          <a:ext cx="7341320" cy="75957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D7CDEC6-BB9A-4B2F-A5C8-1B8842487D8D}" type="TxLink">
            <a:rPr lang="en-US" sz="1100" b="0" i="0" u="none" strike="noStrike" smtClean="0">
              <a:solidFill>
                <a:srgbClr val="000000"/>
              </a:solidFill>
              <a:latin typeface="Calibri"/>
              <a:ea typeface="Calibri"/>
              <a:cs typeface="Calibri"/>
            </a:rPr>
            <a:pPr/>
            <a:t>*2024 Emergency Department Data are provisional and subject to change 
Limited to NC Residents ages 10 and older
Source: NC DETECT, Emergency Department (ED) Visit Data, 2016-2024* 
Analysis by the DPH Injury Epidemiology, Surveillance, and Informatics Un</a:t>
          </a:fld>
          <a:r>
            <a:rPr lang="en-US" sz="1100" b="0" i="0" u="none" strike="noStrike" dirty="0">
              <a:solidFill>
                <a:srgbClr val="000000"/>
              </a:solidFill>
              <a:latin typeface="Calibri"/>
              <a:ea typeface="Calibri"/>
              <a:cs typeface="Calibri"/>
            </a:rPr>
            <a:t>it</a:t>
          </a:r>
          <a:endParaRPr lang="en-US" sz="9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0.03265</cdr:x>
      <cdr:y>0.86972</cdr:y>
    </cdr:from>
    <cdr:to>
      <cdr:x>0.98139</cdr:x>
      <cdr:y>1</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257295" y="4117661"/>
          <a:ext cx="7476971" cy="61680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Source: NC-VDRS, 2014-2023
Analysis by the DPH Injury Epidemiology, Surveillance, and Informatics Unit</a:t>
          </a:fld>
          <a:endParaRPr lang="en-US" sz="2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400" b="0" i="0" u="none" strike="noStrike">
              <a:solidFill>
                <a:srgbClr val="000000"/>
              </a:solidFill>
              <a:latin typeface="Franklin Gothic Demi Cond" panose="020B0706030402020204" pitchFamily="34" charset="0"/>
              <a:ea typeface="Calibri"/>
              <a:cs typeface="Calibri"/>
            </a:rPr>
            <a:pPr/>
            <a:t>Suicide Death Rates (per 100,000) by Demographic Group, NC-VDRS, 2014-2023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NH = non-Hispanic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ea typeface="Calibri"/>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400" b="0" i="0" u="none" strike="noStrike">
              <a:solidFill>
                <a:srgbClr val="000000"/>
              </a:solidFill>
              <a:latin typeface="Franklin Gothic Demi Cond" panose="020B0706030402020204" pitchFamily="34" charset="0"/>
              <a:ea typeface="Calibri"/>
              <a:cs typeface="Calibri"/>
            </a:rPr>
            <a:pPr/>
            <a:t>Suicide Death Rates (per 100,000) by Age Group, NC-VDRS, 2014-2023</a:t>
          </a:fld>
          <a:endParaRPr lang="en-US" sz="1400" b="0">
            <a:latin typeface="Franklin Gothic Demi Cond" panose="020B0706030402020204" pitchFamily="34" charset="0"/>
          </a:endParaRPr>
        </a:p>
      </cdr:txBody>
    </cdr:sp>
  </cdr:relSizeAnchor>
  <cdr:relSizeAnchor xmlns:cdr="http://schemas.openxmlformats.org/drawingml/2006/chartDrawing">
    <cdr:from>
      <cdr:x>0</cdr:x>
      <cdr:y>0.88268</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514849"/>
          <a:ext cx="8311516" cy="6000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Source: NC-VDRS, 2014-2023; US Census non-bridged population estimates, 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0.00285</cdr:x>
      <cdr:y>0</cdr:y>
    </cdr:from>
    <cdr:to>
      <cdr:x>0.99035</cdr:x>
      <cdr:y>0.06419</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24644" y="0"/>
          <a:ext cx="8525215" cy="284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400" b="0" i="0" u="none" strike="noStrike" dirty="0">
              <a:solidFill>
                <a:srgbClr val="000000"/>
              </a:solidFill>
              <a:latin typeface="Franklin Gothic Demi Cond" panose="020B0706030402020204" pitchFamily="34" charset="0"/>
              <a:ea typeface="Calibri"/>
              <a:cs typeface="Calibri"/>
            </a:rPr>
            <a:pPr algn="l"/>
            <a:t>Circumstances of Suicides in North Carolina by Sex,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with reported circumstance information (96.4%); 438 males and 84 females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36F54C7-29EC-491A-811F-D29E777BCD77}" type="TxLink">
            <a:rPr lang="en-US" sz="1400" b="0" i="0" u="none" strike="noStrike">
              <a:solidFill>
                <a:srgbClr val="000000"/>
              </a:solidFill>
              <a:latin typeface="Franklin Gothic Demi Cond" panose="020B0706030402020204" pitchFamily="34" charset="0"/>
              <a:ea typeface="Calibri"/>
              <a:cs typeface="Calibri"/>
            </a:rPr>
            <a:pPr/>
            <a:t>Suicide Death Rates (per 100,000) by Veteran Status and Demographic Group, NC-VDRS,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F2675ED-95FE-4BA5-B573-BFCC273F921E}"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18 and older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ea typeface="Calibri"/>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FE49AEA-DBEB-4158-AEDF-67AF4B4F6F04}"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18 and older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3C2AA2D-2D9C-4141-B042-3927D602F0EE}" type="TxLink">
            <a:rPr lang="en-US" sz="1400" b="0" i="0" u="none" strike="noStrike" dirty="0">
              <a:solidFill>
                <a:srgbClr val="000000"/>
              </a:solidFill>
              <a:latin typeface="Franklin Gothic Demi Cond" panose="020B0706030402020204" pitchFamily="34" charset="0"/>
              <a:ea typeface="Calibri"/>
              <a:cs typeface="Calibri"/>
            </a:rPr>
            <a:pPr algn="l"/>
            <a:t>Circumstances of Suicides in North Carolina by Veteran Status,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688673-C858-4C7D-AA49-5DC732ED205E}"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 deaths with reported circumstance information (96.4%); 130 veterans and 364 non-veterans were missing circumstance information
Source: NC-VDRS, 2014-2023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2493114-4E57-40AA-A42D-54447E050EC7}" type="TxLink">
            <a:rPr lang="en-US" sz="1400" b="0" i="0" u="none" strike="noStrike">
              <a:solidFill>
                <a:srgbClr val="000000"/>
              </a:solidFill>
              <a:latin typeface="Franklin Gothic Demi Cond" panose="020B0706030402020204" pitchFamily="34" charset="0"/>
              <a:ea typeface="Calibri"/>
              <a:cs typeface="Calibri"/>
            </a:rPr>
            <a:pPr/>
            <a:t>Suicide Death Rates (per 100,000) by Rural County Status and Demographic Group, NC-VDRS, 2014-2023</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824E722-04F0-486E-B056-13BDEC228828}" type="TxLink">
            <a:rPr lang="en-US" sz="900" b="0" i="0" u="none" strike="noStrike">
              <a:solidFill>
                <a:srgbClr val="000000"/>
              </a:solidFill>
              <a:latin typeface="Arial" panose="020B0604020202020204" pitchFamily="34" charset="0"/>
              <a:ea typeface="Calibri"/>
              <a:cs typeface="Arial" panose="020B0604020202020204" pitchFamily="34" charset="0"/>
            </a:rPr>
            <a:pPr/>
            <a:t>Limited to NC residents ages 10 and older; NH = non-Hispanic
Source: NC-VDRS, 2014-2023;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ea typeface="Calibri"/>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11/5/2025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11/5/2025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suicide mortality and morbidity. They are meant to offer a state-level background on suicide and self-inflicted injury. If you’d like a copy of the slides, please visit the Suicide and Self-Inflicted Injury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6467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suicide deaths occurred amongst male NC residents (25.0 per 100,000), NH Whites (20.3 per 100,000) and NH American Indians (14.8 per 100,000), and ages 45-64 (18.5 per 100,000).</a:t>
            </a:r>
          </a:p>
          <a:p>
            <a:r>
              <a:rPr lang="en-US" dirty="0"/>
              <a:t>These rates are calculated over a 10-year time period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59166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rates steadily increase with age.</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63525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suicide victims told someone their suicidal intent. More females experienced a current mental health problem, were currently undergoing mental health treatment, or had ever been treated for mental health. More females left a suicide note,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48295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6747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veterans are two and a half times more likely to die from suicide than non-veterans. The highest rates of suicide occurred among NC veterans ages 18-34 (92.6 per 100,000), Asian (66.8 per 100,000) and White (51.0 per 100,000), and males (45.9 per 100,000).</a:t>
            </a:r>
          </a:p>
          <a:p>
            <a:r>
              <a:rPr lang="en-US" dirty="0"/>
              <a:t>These rates are calculated over a 10-year period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97196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three-fourths of NC veteran suicides (76%) compared to a little over half of non-veteran suicides (56%). Hanging, strangulation, suffocation and poisoning were the next highest method of suicide death for both veteran and non-veteran.</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61768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NC veterans and non-veterans told someone their suicidal intent. More veterans experienced a physical health problem, whereas more non-veterans experienced a current mental health problem, were currently undergoing mental health treatment, or had ever been treated for mental health. More non-veterans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61884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two-thirds of North Carolina’s counties are considered rural.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26341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suicide of NC residents in rural counties occurred among males (29.0 per 100,000), NH Whites (22.4 per 100,000) and NH American Indians (14.4 per 100,000), and ages 45-64 (21.1 per 100,000).</a:t>
            </a:r>
          </a:p>
          <a:p>
            <a:r>
              <a:rPr lang="en-US" dirty="0"/>
              <a:t>These rates are calculated over a 10-year period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2276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Firearms were used in more NC rural suicides (65%) compared to urban suicides (56%). Hanging, strangulation, suffocation and poisoning were the next highest method of suicide death for both rural and urban residents.</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0713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or someone you know is feeling suicidal or is in emotional distress, please call or text the Suicide Prevention Lifeline at </a:t>
            </a:r>
            <a:r>
              <a:rPr lang="en-US" b="1" u="sng" dirty="0"/>
              <a:t>988</a:t>
            </a:r>
            <a:r>
              <a:rPr lang="en-US" dirty="0"/>
              <a:t> or reach out through chat by visiting </a:t>
            </a:r>
            <a:r>
              <a:rPr lang="en-US" u="sng" dirty="0"/>
              <a:t>988lifeline.org/chat</a:t>
            </a:r>
            <a:r>
              <a:rPr lang="en-US" dirty="0"/>
              <a:t>. </a:t>
            </a:r>
          </a:p>
          <a:p>
            <a:endParaRPr lang="en-US" dirty="0"/>
          </a:p>
          <a:p>
            <a:r>
              <a:rPr lang="en-US" dirty="0"/>
              <a:t>The 988 Lifeline provides 24/7, free and confidential support for people in distress, prevention and crisis resources for you and your loved ones and best practices for professionals in the US.</a:t>
            </a:r>
          </a:p>
          <a:p>
            <a:endParaRPr lang="en-US" dirty="0"/>
          </a:p>
          <a:p>
            <a:r>
              <a:rPr lang="en-US" dirty="0"/>
              <a:t>Veterans can call </a:t>
            </a:r>
            <a:r>
              <a:rPr lang="en-US" u="sng" dirty="0"/>
              <a:t>988</a:t>
            </a:r>
            <a:r>
              <a:rPr lang="en-US" dirty="0"/>
              <a:t> and press </a:t>
            </a:r>
            <a:r>
              <a:rPr lang="en-US" u="sng" dirty="0"/>
              <a:t>1</a:t>
            </a:r>
            <a:r>
              <a:rPr lang="en-US"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01878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one-fourth of NC rural and urban residents told someone their suicidal intent. More rural residents experienced a physical health problem, whereas more urban residents experienced a current mental health problem, were currently undergoing mental health treatment, or had ever been treated for mental health. More urban residents left a suicide note, had a history of suicidal thoughts or had previously attempted suicide.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89992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an average of eight North Carolinians were hospitalized each day for self-inflicted injury. The number of self-inflicted injury hospitalizations in North Carolina has steadily decreased by 25% since 2016.</a:t>
            </a:r>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16029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self-inflicted injury hospitalizations occurred amongst female NC residents (36.5 per 100,000), NH Whites (34.1 per 100,000) and NH American Indians (29.8 per 100,000), and ages 10-18 (55.8 per 100,000).</a:t>
            </a:r>
          </a:p>
          <a:p>
            <a:r>
              <a:rPr lang="en-US" dirty="0"/>
              <a:t>These rates are calculated over a 5-year time period (2020-2024).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04531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female self-inflicted hospitalizations were related to poisonings (87.9%). Nearly three-fourths of male self-inflicted hospitalizations were related to poisonings (71.1%) followed by firearm injuries (6.8%) and cut/pierce injuries (6.4%).</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4961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injury-related ED visits decreased by 8% from 2019-2020 but have since increased by 13%.</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83608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self-inflicted injury ED visits occurred amongst female NC residents (152.8 per 100,000), Black residents (136.6 per 100,000) and Whites (116.3 per 100,000), and ages 10-18 (294.7 per 100,000).</a:t>
            </a:r>
          </a:p>
          <a:p>
            <a:r>
              <a:rPr lang="en-US" dirty="0"/>
              <a:t>These rates are calculated over a 5-year time period (2020-2024).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262266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male and female self-inflicted ED visits were related to poisonings followed by cut/pierce injuries. The other mechanism category includes visits with an unspecified or other specified injury code.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12157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2024, the rates of self-inflicted ED visits were highest in Anson, McDowell, and Alexander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54337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 reports are created quarterly. These reports </a:t>
            </a:r>
            <a:r>
              <a:rPr lang="en-US" dirty="0">
                <a:effectLst/>
              </a:rPr>
              <a:t>offer a comprehensive analysis of self-inflicted injuries and assess temporal trends across North Carolina EDs using data provided by NC DETECT. Provisional data are analyzed to incorporate a 3-month lag to ensure data completeness. The reports provide crucial insights into emerging patterns, demographic disparities, and potential risk factors associated with suicidal behavior. The reports inform partners, healthcare providers, and community advocates and underscores the need for evidence-based interventions focusing on promoting mental health in NC.</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40613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FASTER quarterly reports delve into trends of firearm-related injuries across North Carolina EDs using data provided by NC DETECT. By analyzing the incidence, demographics, and circumstances surrounding nonfatal firearm injuries, these reports provide valuable insights to partners, healthcare providers, and community advocates. These reports not only highlight the incidence of firearm-related injuries but also underscore the need for evidence-based interventions aimed at preventing such injuries and promoting safety in NC. </a:t>
            </a:r>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132863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331705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Behavioral Risk Factor Surveillance System, developed by the Centers for Disease Control and Prevention (CDC), is a random telephone survey of state residents aged 18 years and older. The purpose is to obtain estimates of the prevalence of personal health behaviors that contribute to morbidity and mortality. In 2023, 15% or NC adults surveyed reported experiencing frequent mental distress. Frequent mental distress is defined as experiencing 14 or more days of poor mental health in the past month. Of those who reported at least one day of poor mental or physical health, 17% said that poor health kept them from doing usual activities such as self-care, work, or recreation.</a:t>
            </a:r>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11980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5% of NC adults surveyed reported that they were dissatisfied with life, 8% reported that they could not get the emotional or social support they needed, and 30% reported feeling socially isolated. Studies show that social isolation and loneliness can have debilitating effects on a person’s health. It is also associated with depression, anxiety, cognitive decline, and other mental, emotional, or psychological conditions.</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414598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Risk Behavior Survey, developed by the CDC, is a school-based survey conducted in both middle and high schools during odd-numbered years. The purpose is to obtain prevalence estimates of youth risk behaviors that could lead to the development of adverse health conditions later in life. In 2023, 40% of NC high school students reported feeling sad or hopeless almost every day for at least two weeks in a row so that they stopped doing some usual activities. </a:t>
            </a:r>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116084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18% of NC high school students reported that they seriously considered attempting suicide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312985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16% of NC high school students reported that they made a suicide plan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425467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10% of NC high school students reported making a suicide attempt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5554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toll of suicide and self-inflicted injury on NC is costly, resulting in a combined cost of over $16 billion in 2023 alone. That equates to roughly $1,746 per person.</a:t>
            </a:r>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31121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suicide and self-inflicted injury. Rather it gives an overview of some of the key trends in North Carolina. It includes information on statewide suicide deaths, self-inflicted injury hospitalizations and emergency department visits, and resources. Please note that when the COVID-19 pandemic began in 2020, there were many implications, including major changes to the numbers and rates within the self-inflicted injury data in this slide deck.</a:t>
            </a: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suicide death data presented in these slides comes from the North Carolina Violent Death Reporting System (NC-VDRS). The NC-VDRS is a public health, population-based surveillance system that contains detailed information on deaths that result from violence. </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04445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2015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56344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an average of four North Carolinians died each day from suicide. </a:t>
            </a:r>
          </a:p>
          <a:p>
            <a:endParaRPr lang="en-US" dirty="0"/>
          </a:p>
          <a:p>
            <a:r>
              <a:rPr lang="en-US" dirty="0"/>
              <a:t>The number of suicide deaths among NC has increased by 22% over the last 10 years (2014-2023). A decrease was observed before 2019, with a 17% increase since.</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6155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more than half of suicide deaths among NC residents (59%), followed by hanging, strangulation, suffocation (22%), and poisoning (14%).</a:t>
            </a:r>
          </a:p>
          <a:p>
            <a:r>
              <a:rPr lang="en-US" dirty="0"/>
              <a:t>These percentages are calculated over a 10-year time period (2014-2023).</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843239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38E7B4FA-C7D8-2DE2-6BA2-C74323A10C60}"/>
              </a:ext>
            </a:extLst>
          </p:cNvPr>
          <p:cNvSpPr txBox="1">
            <a:spLocks/>
          </p:cNvSpPr>
          <p:nvPr userDrawn="1"/>
        </p:nvSpPr>
        <p:spPr>
          <a:xfrm>
            <a:off x="1308100" y="6618089"/>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Self-inflicted Injury Deaths &amp; Morbidity in North Carolina, 2023</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58A33A54-4575-D878-5C09-B9B14C0BF513}"/>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Self-inflicted Injury Deaths &amp; Morbidity in North Carolina, 2023</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F6F78C98-F9DD-AE41-8665-5193BE62F63C}"/>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Self-inflicted Injury Deaths &amp; Morbidity in North Carolina, 2023</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94801F62-D608-8AAF-74BE-AD786A2BF75B}"/>
              </a:ext>
            </a:extLst>
          </p:cNvPr>
          <p:cNvSpPr txBox="1">
            <a:spLocks/>
          </p:cNvSpPr>
          <p:nvPr userDrawn="1"/>
        </p:nvSpPr>
        <p:spPr>
          <a:xfrm>
            <a:off x="1327868" y="662178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Self-inflicted Injury Deaths &amp; Morbidity in North Carolina, 2023</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9486" y="6143824"/>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82E854C3-4CA6-64AC-EBBE-63DD731BF7A4}"/>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solidFill>
                  <a:srgbClr val="17375E"/>
                </a:solidFill>
                <a:latin typeface="+mn-lt"/>
              </a:rPr>
              <a:t>NCDHHS, Division of Public Health </a:t>
            </a:r>
            <a:r>
              <a:rPr lang="el-GR" sz="900" b="1" dirty="0">
                <a:solidFill>
                  <a:srgbClr val="17375E"/>
                </a:solidFill>
                <a:latin typeface="+mn-lt"/>
              </a:rPr>
              <a:t>Ι</a:t>
            </a:r>
            <a:r>
              <a:rPr lang="en-US" sz="900" b="1" dirty="0">
                <a:solidFill>
                  <a:srgbClr val="17375E"/>
                </a:solidFill>
                <a:latin typeface="+mn-lt"/>
              </a:rPr>
              <a:t> Self-inflicted Injury Deaths &amp; Morbidity in North Carolina, 2023</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resources.cste.org/ICD-10-CM/Gen%20Injury%20Indicators/Nonfatal%20Intentional%20Self-Harm%20Emergency%20Department%20Visits.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injuryfreenc.dph.ncdhhs.gov/DataSurveillance/SuicideData.ht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ncdetect.org/nc-faster-firearm-quarterly-reports/" TargetMode="External"/><Relationship Id="rId5" Type="http://schemas.openxmlformats.org/officeDocument/2006/relationships/image" Target="../media/image14.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https://schs.dph.ncdhhs.gov/data/brfss/2023/nc/all/topics.htm"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chart" Target="../charts/char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socialbridgingnc.org/social-isolation" TargetMode="External"/><Relationship Id="rId5" Type="http://schemas.openxmlformats.org/officeDocument/2006/relationships/hyperlink" Target="https://schs.dph.ncdhhs.gov/data/brfss/2023/nc/all/topics.htm" TargetMode="Externa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hyperlink" Target="https://www.dpi.nc.gov/districts-schools/classroom-resources/academic-standards/programs-and-initiatives/nc-healthy-schools/nc-healthy-schools-data"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DataSurveillance/SuicideData.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injuryfreenc.dph.ncdhhs.gov/DataSurveillance/DataRequestPolicy.htm" TargetMode="External"/><Relationship Id="rId4" Type="http://schemas.openxmlformats.org/officeDocument/2006/relationships/hyperlink" Target="https://ncdetect.org/mental-health-dashboar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wisqars.cdc.gov/cos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csafe.org/" TargetMode="External"/><Relationship Id="rId2" Type="http://schemas.openxmlformats.org/officeDocument/2006/relationships/hyperlink" Target="https://injuryfreenc.dph.ncdhhs.gov/preventionResources/Suicide.htm" TargetMode="External"/><Relationship Id="rId1" Type="http://schemas.openxmlformats.org/officeDocument/2006/relationships/slideLayout" Target="../slideLayouts/slideLayout12.xml"/><Relationship Id="rId5" Type="http://schemas.openxmlformats.org/officeDocument/2006/relationships/hyperlink" Target="https://www.cdc.gov/suicide/resources/prevention.html" TargetMode="External"/><Relationship Id="rId4" Type="http://schemas.openxmlformats.org/officeDocument/2006/relationships/hyperlink" Target="https://injuryfreenc.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ashboards.ncdhhs.gov/t/DPH/views/NCVDRSDashboard/NC-VDRSDashboard?%3AshowAppBanner=false&amp;%3Adisplay_count=n&amp;%3AshowVizHome=n&amp;%3Aorigin=viz_share_link&amp;%3AisGuestRedirectFromVizportal=y&amp;%3Aembed=y" TargetMode="External"/><Relationship Id="rId7" Type="http://schemas.openxmlformats.org/officeDocument/2006/relationships/hyperlink" Target="https://www.cdc.gov/injury/wisqars/nvdrs.html" TargetMode="External"/><Relationship Id="rId2" Type="http://schemas.openxmlformats.org/officeDocument/2006/relationships/hyperlink" Target="https://injuryfreenc.dph.ncdhhs.gov/DataSurveillance/SuicideData.htm" TargetMode="External"/><Relationship Id="rId1" Type="http://schemas.openxmlformats.org/officeDocument/2006/relationships/slideLayout" Target="../slideLayouts/slideLayout12.xml"/><Relationship Id="rId6" Type="http://schemas.openxmlformats.org/officeDocument/2006/relationships/hyperlink" Target="https://wisqars.cdc.gov/" TargetMode="External"/><Relationship Id="rId5" Type="http://schemas.openxmlformats.org/officeDocument/2006/relationships/hyperlink" Target="https://schs.dph.ncdhhs.gov/interactive/query/" TargetMode="External"/><Relationship Id="rId4" Type="http://schemas.openxmlformats.org/officeDocument/2006/relationships/hyperlink" Target="https://ncdetect.org/mental-health-dashboard/"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outlook.office365.com/owa/calendar/IVPBDataSupport@ncconnect.onmicrosoft.com/booking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743200" y="4071833"/>
            <a:ext cx="5774267" cy="948752"/>
          </a:xfrm>
        </p:spPr>
        <p:txBody>
          <a:bodyPr anchor="ctr"/>
          <a:lstStyle/>
          <a:p>
            <a:r>
              <a:rPr lang="en-US" sz="1800" dirty="0"/>
              <a:t>North Carolina Division of Public Health</a:t>
            </a:r>
          </a:p>
          <a:p>
            <a:r>
              <a:rPr lang="en-US" sz="1800" dirty="0"/>
              <a:t>Injury and Violence Prevention Branch</a:t>
            </a:r>
          </a:p>
        </p:txBody>
      </p:sp>
      <p:sp>
        <p:nvSpPr>
          <p:cNvPr id="4" name="Text Placeholder 7">
            <a:extLst>
              <a:ext uri="{FF2B5EF4-FFF2-40B4-BE49-F238E27FC236}">
                <a16:creationId xmlns:a16="http://schemas.microsoft.com/office/drawing/2014/main" id="{97BDC976-8F5E-C557-7DFB-AE310130C7AF}"/>
              </a:ext>
            </a:extLst>
          </p:cNvPr>
          <p:cNvSpPr>
            <a:spLocks noGrp="1"/>
          </p:cNvSpPr>
          <p:nvPr>
            <p:ph type="body" sz="quarter" idx="10"/>
          </p:nvPr>
        </p:nvSpPr>
        <p:spPr>
          <a:xfrm>
            <a:off x="2743200" y="2051009"/>
            <a:ext cx="5956660" cy="2020824"/>
          </a:xfrm>
        </p:spPr>
        <p:txBody>
          <a:bodyPr/>
          <a:lstStyle/>
          <a:p>
            <a:r>
              <a:rPr lang="en-US" sz="3200" dirty="0"/>
              <a:t>Suicide and Self-inflicted Injury Death and Morbidity in North Carolina, 2023</a:t>
            </a:r>
          </a:p>
          <a:p>
            <a:endParaRPr lang="en-US" dirty="0"/>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732445" cy="857905"/>
          </a:xfrm>
        </p:spPr>
        <p:txBody>
          <a:bodyPr/>
          <a:lstStyle/>
          <a:p>
            <a:r>
              <a:rPr lang="en-US" sz="3200" dirty="0">
                <a:solidFill>
                  <a:srgbClr val="E46C0A"/>
                </a:solidFill>
              </a:rPr>
              <a:t>Firearms</a:t>
            </a:r>
            <a:r>
              <a:rPr lang="en-US" sz="3200" dirty="0"/>
              <a:t> </a:t>
            </a:r>
            <a:r>
              <a:rPr lang="en-US" sz="3200" dirty="0">
                <a:solidFill>
                  <a:schemeClr val="accent3">
                    <a:lumMod val="75000"/>
                  </a:schemeClr>
                </a:solidFill>
              </a:rPr>
              <a:t>are the most common weapon used in suicide deaths in NC</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5445" cy="540387"/>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4F81BD"/>
                </a:solidFill>
              </a:rPr>
              <a:t>59% of suicide deaths in the last 10 years (2014-2023) were firearm-related</a:t>
            </a:r>
            <a:endParaRPr lang="en-US" sz="3200" dirty="0">
              <a:solidFill>
                <a:srgbClr val="4F81BD"/>
              </a:solidFill>
            </a:endParaRPr>
          </a:p>
        </p:txBody>
      </p:sp>
      <p:graphicFrame>
        <p:nvGraphicFramePr>
          <p:cNvPr id="2" name="Chart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58129647"/>
              </p:ext>
            </p:extLst>
          </p:nvPr>
        </p:nvGraphicFramePr>
        <p:xfrm>
          <a:off x="125817" y="1785602"/>
          <a:ext cx="7880948" cy="4734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67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5898" y="1053737"/>
            <a:ext cx="8029903" cy="1115009"/>
          </a:xfrm>
        </p:spPr>
        <p:txBody>
          <a:bodyPr/>
          <a:lstStyle/>
          <a:p>
            <a:r>
              <a:rPr lang="en-US" sz="2800" dirty="0">
                <a:solidFill>
                  <a:srgbClr val="4F81BD"/>
                </a:solidFill>
              </a:rPr>
              <a:t>Males, NH White and NH American Indian residents, and adults ages 45-64 experienced the highest rates of suicide death in NC</a:t>
            </a: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p>
        </p:txBody>
      </p:sp>
      <p:graphicFrame>
        <p:nvGraphicFramePr>
          <p:cNvPr id="2" name="Chart 1">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627256672"/>
              </p:ext>
            </p:extLst>
          </p:nvPr>
        </p:nvGraphicFramePr>
        <p:xfrm>
          <a:off x="351735" y="2249693"/>
          <a:ext cx="8440529" cy="4294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39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12</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524694"/>
            <a:ext cx="7103448" cy="553129"/>
          </a:xfrm>
        </p:spPr>
        <p:txBody>
          <a:bodyPr/>
          <a:lstStyle/>
          <a:p>
            <a:r>
              <a:rPr lang="en-US" sz="3200" dirty="0">
                <a:solidFill>
                  <a:srgbClr val="4F81BD"/>
                </a:solidFill>
              </a:rPr>
              <a:t>Suicide rates increase with age</a:t>
            </a:r>
          </a:p>
        </p:txBody>
      </p:sp>
      <p:graphicFrame>
        <p:nvGraphicFramePr>
          <p:cNvPr id="2" name="Chart 1">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250019617"/>
              </p:ext>
            </p:extLst>
          </p:nvPr>
        </p:nvGraphicFramePr>
        <p:xfrm>
          <a:off x="1264175" y="1174424"/>
          <a:ext cx="7434552" cy="5289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5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822960" y="2468880"/>
            <a:ext cx="6724381" cy="769620"/>
          </a:xfrm>
        </p:spPr>
        <p:txBody>
          <a:bodyPr/>
          <a:lstStyle/>
          <a:p>
            <a:pPr algn="ctr"/>
            <a:r>
              <a:rPr lang="en-US" sz="6400" b="1" dirty="0">
                <a:solidFill>
                  <a:schemeClr val="accent3">
                    <a:lumMod val="75000"/>
                  </a:schemeClr>
                </a:solidFill>
              </a:rPr>
              <a:t>Circumstances</a:t>
            </a:r>
            <a:br>
              <a:rPr lang="en-US" sz="6400" b="1" dirty="0">
                <a:solidFill>
                  <a:schemeClr val="accent3">
                    <a:lumMod val="75000"/>
                  </a:schemeClr>
                </a:solidFill>
              </a:rPr>
            </a:br>
            <a:r>
              <a:rPr lang="en-US" sz="6400" b="1" dirty="0">
                <a:solidFill>
                  <a:schemeClr val="accent3">
                    <a:lumMod val="75000"/>
                  </a:schemeClr>
                </a:solidFill>
              </a:rPr>
              <a:t>of Suicide</a:t>
            </a:r>
          </a:p>
        </p:txBody>
      </p:sp>
    </p:spTree>
    <p:extLst>
      <p:ext uri="{BB962C8B-B14F-4D97-AF65-F5344CB8AC3E}">
        <p14:creationId xmlns:p14="http://schemas.microsoft.com/office/powerpoint/2010/main" val="162043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14</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439275" cy="938017"/>
          </a:xfrm>
        </p:spPr>
        <p:txBody>
          <a:bodyPr/>
          <a:lstStyle/>
          <a:p>
            <a:r>
              <a:rPr lang="en-US" sz="2800" dirty="0">
                <a:solidFill>
                  <a:srgbClr val="4F81BD"/>
                </a:solidFill>
              </a:rPr>
              <a:t>More than 1/4 of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187452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females experienced a current mental health (MH) problem than males, and females were more likely to have a history of suicidal behavior</a:t>
            </a:r>
            <a:endParaRPr lang="en-US" sz="3200" dirty="0">
              <a:solidFill>
                <a:srgbClr val="17375E"/>
              </a:solidFill>
            </a:endParaRPr>
          </a:p>
        </p:txBody>
      </p:sp>
      <p:graphicFrame>
        <p:nvGraphicFramePr>
          <p:cNvPr id="3" name="Chart 2">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1018731364"/>
              </p:ext>
            </p:extLst>
          </p:nvPr>
        </p:nvGraphicFramePr>
        <p:xfrm>
          <a:off x="320040" y="2423119"/>
          <a:ext cx="8649031" cy="4180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1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0"/>
            <a:ext cx="7843267" cy="769620"/>
          </a:xfrm>
        </p:spPr>
        <p:txBody>
          <a:bodyPr/>
          <a:lstStyle/>
          <a:p>
            <a:pPr algn="ctr"/>
            <a:r>
              <a:rPr lang="en-US" sz="6400" b="1" dirty="0">
                <a:solidFill>
                  <a:schemeClr val="accent3">
                    <a:lumMod val="75000"/>
                  </a:schemeClr>
                </a:solidFill>
              </a:rPr>
              <a:t>Veteran Suicide</a:t>
            </a:r>
          </a:p>
        </p:txBody>
      </p:sp>
    </p:spTree>
    <p:extLst>
      <p:ext uri="{BB962C8B-B14F-4D97-AF65-F5344CB8AC3E}">
        <p14:creationId xmlns:p14="http://schemas.microsoft.com/office/powerpoint/2010/main" val="57888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16</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621834" cy="906484"/>
          </a:xfrm>
        </p:spPr>
        <p:txBody>
          <a:bodyPr/>
          <a:lstStyle/>
          <a:p>
            <a:r>
              <a:rPr lang="en-US" sz="2800" dirty="0">
                <a:solidFill>
                  <a:srgbClr val="4F81BD"/>
                </a:solidFill>
              </a:rPr>
              <a:t>Veterans in North Carolina were 2.5 times more likely to die from suicide than non-veterans</a:t>
            </a:r>
          </a:p>
        </p:txBody>
      </p:sp>
      <p:graphicFrame>
        <p:nvGraphicFramePr>
          <p:cNvPr id="2" name="Chart 1">
            <a:extLst>
              <a:ext uri="{FF2B5EF4-FFF2-40B4-BE49-F238E27FC236}">
                <a16:creationId xmlns:a16="http://schemas.microsoft.com/office/drawing/2014/main" id="{303F4F84-6B91-4747-B89A-9E2D4CDAE0D1}"/>
              </a:ext>
            </a:extLst>
          </p:cNvPr>
          <p:cNvGraphicFramePr>
            <a:graphicFrameLocks/>
          </p:cNvGraphicFramePr>
          <p:nvPr>
            <p:extLst>
              <p:ext uri="{D42A27DB-BD31-4B8C-83A1-F6EECF244321}">
                <p14:modId xmlns:p14="http://schemas.microsoft.com/office/powerpoint/2010/main" val="2571484677"/>
              </p:ext>
            </p:extLst>
          </p:nvPr>
        </p:nvGraphicFramePr>
        <p:xfrm>
          <a:off x="320040" y="1902437"/>
          <a:ext cx="8696465" cy="4641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14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857905"/>
          </a:xfrm>
        </p:spPr>
        <p:txBody>
          <a:bodyPr/>
          <a:lstStyle/>
          <a:p>
            <a:r>
              <a:rPr lang="en-US" sz="3000" dirty="0">
                <a:solidFill>
                  <a:srgbClr val="4F81BD"/>
                </a:solidFill>
              </a:rPr>
              <a:t>Veteran suicides were more likely to be firearm-related than non-veteran suicides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2403" cy="531222"/>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76% of veteran suicide deaths in the last 10 years (2014-2023) were firearm-related</a:t>
            </a:r>
            <a:endParaRPr lang="en-US" sz="1800" dirty="0">
              <a:solidFill>
                <a:srgbClr val="17375E"/>
              </a:solidFill>
            </a:endParaRPr>
          </a:p>
        </p:txBody>
      </p:sp>
      <p:graphicFrame>
        <p:nvGraphicFramePr>
          <p:cNvPr id="3" name="Chart 2">
            <a:extLst>
              <a:ext uri="{FF2B5EF4-FFF2-40B4-BE49-F238E27FC236}">
                <a16:creationId xmlns:a16="http://schemas.microsoft.com/office/drawing/2014/main" id="{497C56AF-C9A6-4535-BA65-EF54C4E2E6B6}"/>
              </a:ext>
            </a:extLst>
          </p:cNvPr>
          <p:cNvGraphicFramePr>
            <a:graphicFrameLocks/>
          </p:cNvGraphicFramePr>
          <p:nvPr>
            <p:extLst>
              <p:ext uri="{D42A27DB-BD31-4B8C-83A1-F6EECF244321}">
                <p14:modId xmlns:p14="http://schemas.microsoft.com/office/powerpoint/2010/main" val="3522201177"/>
              </p:ext>
            </p:extLst>
          </p:nvPr>
        </p:nvGraphicFramePr>
        <p:xfrm>
          <a:off x="86061" y="1776437"/>
          <a:ext cx="7874598" cy="4676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87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085069" cy="938017"/>
          </a:xfrm>
        </p:spPr>
        <p:txBody>
          <a:bodyPr/>
          <a:lstStyle/>
          <a:p>
            <a:r>
              <a:rPr lang="en-US" sz="2800" dirty="0">
                <a:solidFill>
                  <a:srgbClr val="4F81BD"/>
                </a:solidFill>
              </a:rPr>
              <a:t>More than 1/4 of veteran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192024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veterans experienced a physical health problem than non-veterans and non-veterans were more likely to have a history of suicidal behavior												</a:t>
            </a:r>
          </a:p>
          <a:p>
            <a:r>
              <a:rPr lang="en-US" sz="1600" dirty="0">
                <a:solidFill>
                  <a:srgbClr val="4F81BD"/>
                </a:solidFill>
              </a:rPr>
              <a:t>													</a:t>
            </a:r>
          </a:p>
          <a:p>
            <a:r>
              <a:rPr lang="en-US" sz="1600" dirty="0">
                <a:solidFill>
                  <a:srgbClr val="4F81BD"/>
                </a:solidFill>
              </a:rPr>
              <a:t>													</a:t>
            </a:r>
          </a:p>
        </p:txBody>
      </p:sp>
      <p:graphicFrame>
        <p:nvGraphicFramePr>
          <p:cNvPr id="2" name="Chart 1">
            <a:extLst>
              <a:ext uri="{FF2B5EF4-FFF2-40B4-BE49-F238E27FC236}">
                <a16:creationId xmlns:a16="http://schemas.microsoft.com/office/drawing/2014/main" id="{E7EE41D5-021E-49B1-B89A-56641CF792B3}"/>
              </a:ext>
            </a:extLst>
          </p:cNvPr>
          <p:cNvGraphicFramePr>
            <a:graphicFrameLocks/>
          </p:cNvGraphicFramePr>
          <p:nvPr>
            <p:extLst>
              <p:ext uri="{D42A27DB-BD31-4B8C-83A1-F6EECF244321}">
                <p14:modId xmlns:p14="http://schemas.microsoft.com/office/powerpoint/2010/main" val="1563407171"/>
              </p:ext>
            </p:extLst>
          </p:nvPr>
        </p:nvGraphicFramePr>
        <p:xfrm>
          <a:off x="297070" y="2473368"/>
          <a:ext cx="8846930" cy="4130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87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19</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2194560"/>
            <a:ext cx="4867564" cy="769620"/>
          </a:xfrm>
        </p:spPr>
        <p:txBody>
          <a:bodyPr/>
          <a:lstStyle/>
          <a:p>
            <a:pPr algn="ctr"/>
            <a:r>
              <a:rPr lang="en-US" sz="6400" b="1" dirty="0">
                <a:solidFill>
                  <a:schemeClr val="accent3">
                    <a:lumMod val="75000"/>
                  </a:schemeClr>
                </a:solidFill>
              </a:rPr>
              <a:t>Rural Suicide</a:t>
            </a:r>
          </a:p>
        </p:txBody>
      </p:sp>
    </p:spTree>
    <p:extLst>
      <p:ext uri="{BB962C8B-B14F-4D97-AF65-F5344CB8AC3E}">
        <p14:creationId xmlns:p14="http://schemas.microsoft.com/office/powerpoint/2010/main" val="3337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4"/>
          </p:nvPr>
        </p:nvSpPr>
        <p:spPr/>
        <p:txBody>
          <a:bodyPr/>
          <a:lstStyle/>
          <a:p>
            <a:fld id="{11F27F3A-B3E9-41ED-AF8F-A365F10BB65F}" type="slidenum">
              <a:rPr lang="en-US" b="0" smtClean="0"/>
              <a:pPr/>
              <a:t>2</a:t>
            </a:fld>
            <a:endParaRPr lang="en-US" b="0" dirty="0"/>
          </a:p>
        </p:txBody>
      </p:sp>
      <p:sp>
        <p:nvSpPr>
          <p:cNvPr id="2" name="Title 1"/>
          <p:cNvSpPr>
            <a:spLocks noGrp="1"/>
          </p:cNvSpPr>
          <p:nvPr>
            <p:ph type="title"/>
          </p:nvPr>
        </p:nvSpPr>
        <p:spPr>
          <a:xfrm>
            <a:off x="274320" y="1097280"/>
            <a:ext cx="8563554" cy="859843"/>
          </a:xfrm>
        </p:spPr>
        <p:txBody>
          <a:bodyPr/>
          <a:lstStyle/>
          <a:p>
            <a:r>
              <a:rPr lang="en-US" sz="3200" dirty="0">
                <a:solidFill>
                  <a:schemeClr val="accent3">
                    <a:lumMod val="75000"/>
                  </a:schemeClr>
                </a:solidFill>
              </a:rPr>
              <a:t>If you or someone you know needs support now, </a:t>
            </a:r>
            <a:r>
              <a:rPr lang="en-US" sz="3200" dirty="0"/>
              <a:t>call or text 988 </a:t>
            </a:r>
            <a:r>
              <a:rPr lang="en-US" sz="3200" dirty="0">
                <a:solidFill>
                  <a:schemeClr val="accent3">
                    <a:lumMod val="75000"/>
                  </a:schemeClr>
                </a:solidFill>
              </a:rPr>
              <a:t>or </a:t>
            </a:r>
            <a:r>
              <a:rPr lang="en-US" sz="3200" dirty="0"/>
              <a:t>chat 988lifeline.org</a:t>
            </a:r>
          </a:p>
        </p:txBody>
      </p:sp>
      <p:pic>
        <p:nvPicPr>
          <p:cNvPr id="5" name="Picture 2">
            <a:extLst>
              <a:ext uri="{FF2B5EF4-FFF2-40B4-BE49-F238E27FC236}">
                <a16:creationId xmlns:a16="http://schemas.microsoft.com/office/drawing/2014/main" id="{78A02014-3EF6-7310-7FD7-D55E59927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28" y="2724674"/>
            <a:ext cx="4898387" cy="3686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1A5C8479-8A71-7176-E451-F7CF584FAD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739" r="4406" b="51135"/>
          <a:stretch/>
        </p:blipFill>
        <p:spPr bwMode="auto">
          <a:xfrm>
            <a:off x="6216277" y="2235012"/>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62256F-1E41-4AE1-3A6E-A5F663BC8A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71" t="78858" r="53040"/>
          <a:stretch/>
        </p:blipFill>
        <p:spPr bwMode="auto">
          <a:xfrm>
            <a:off x="6799181" y="5070724"/>
            <a:ext cx="1192082" cy="12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9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state of north carolina&#10;&#10;Description automatically generated">
            <a:extLst>
              <a:ext uri="{FF2B5EF4-FFF2-40B4-BE49-F238E27FC236}">
                <a16:creationId xmlns:a16="http://schemas.microsoft.com/office/drawing/2014/main" id="{2EAF3B8E-6AB3-BDF0-C60D-9AE16061F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241" y="627306"/>
            <a:ext cx="7635658" cy="5900281"/>
          </a:xfrm>
          <a:prstGeom prst="rect">
            <a:avLst/>
          </a:prstGeom>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20</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914400" y="274320"/>
            <a:ext cx="7843267" cy="588317"/>
          </a:xfrm>
        </p:spPr>
        <p:txBody>
          <a:bodyPr/>
          <a:lstStyle/>
          <a:p>
            <a:pPr algn="ctr"/>
            <a:r>
              <a:rPr lang="en-US" sz="3200" b="1" dirty="0">
                <a:solidFill>
                  <a:srgbClr val="4F81BD"/>
                </a:solidFill>
              </a:rPr>
              <a:t>North Carolina has 64 rural counties</a:t>
            </a:r>
          </a:p>
        </p:txBody>
      </p:sp>
    </p:spTree>
    <p:extLst>
      <p:ext uri="{BB962C8B-B14F-4D97-AF65-F5344CB8AC3E}">
        <p14:creationId xmlns:p14="http://schemas.microsoft.com/office/powerpoint/2010/main" val="212462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198070" cy="1211284"/>
          </a:xfrm>
        </p:spPr>
        <p:txBody>
          <a:bodyPr/>
          <a:lstStyle/>
          <a:p>
            <a:r>
              <a:rPr lang="en-US" sz="2500" dirty="0">
                <a:solidFill>
                  <a:srgbClr val="4F81BD"/>
                </a:solidFill>
              </a:rPr>
              <a:t>Males, NH White and NH American Indian residents, and adults ages 45-64 experienced the highest rates of suicide death in rural NC counties</a:t>
            </a:r>
          </a:p>
        </p:txBody>
      </p:sp>
      <p:graphicFrame>
        <p:nvGraphicFramePr>
          <p:cNvPr id="2" name="Chart 1">
            <a:extLst>
              <a:ext uri="{FF2B5EF4-FFF2-40B4-BE49-F238E27FC236}">
                <a16:creationId xmlns:a16="http://schemas.microsoft.com/office/drawing/2014/main" id="{492C7A55-A1BD-4131-B99D-C434654703FF}"/>
              </a:ext>
            </a:extLst>
          </p:cNvPr>
          <p:cNvGraphicFramePr>
            <a:graphicFrameLocks/>
          </p:cNvGraphicFramePr>
          <p:nvPr>
            <p:extLst>
              <p:ext uri="{D42A27DB-BD31-4B8C-83A1-F6EECF244321}">
                <p14:modId xmlns:p14="http://schemas.microsoft.com/office/powerpoint/2010/main" val="3334528790"/>
              </p:ext>
            </p:extLst>
          </p:nvPr>
        </p:nvGraphicFramePr>
        <p:xfrm>
          <a:off x="320040" y="2186608"/>
          <a:ext cx="8666727" cy="4417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80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1183726"/>
          </a:xfrm>
        </p:spPr>
        <p:txBody>
          <a:bodyPr/>
          <a:lstStyle/>
          <a:p>
            <a:r>
              <a:rPr lang="en-US" sz="2600" dirty="0">
                <a:solidFill>
                  <a:srgbClr val="4F81BD"/>
                </a:solidFill>
              </a:rPr>
              <a:t>Suicides among rural county residents were more likely to be firearm-related than those of residents in more urban counties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371600"/>
            <a:ext cx="7822403" cy="609600"/>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65% of rural suicide deaths in the last 10 years (2014-2023) were firearm-related</a:t>
            </a:r>
          </a:p>
        </p:txBody>
      </p:sp>
      <p:graphicFrame>
        <p:nvGraphicFramePr>
          <p:cNvPr id="2" name="Chart 1">
            <a:extLst>
              <a:ext uri="{FF2B5EF4-FFF2-40B4-BE49-F238E27FC236}">
                <a16:creationId xmlns:a16="http://schemas.microsoft.com/office/drawing/2014/main" id="{90B99536-65AF-4ED7-AAF3-CDEDC287895F}"/>
              </a:ext>
            </a:extLst>
          </p:cNvPr>
          <p:cNvGraphicFramePr>
            <a:graphicFrameLocks/>
          </p:cNvGraphicFramePr>
          <p:nvPr>
            <p:extLst>
              <p:ext uri="{D42A27DB-BD31-4B8C-83A1-F6EECF244321}">
                <p14:modId xmlns:p14="http://schemas.microsoft.com/office/powerpoint/2010/main" val="311279535"/>
              </p:ext>
            </p:extLst>
          </p:nvPr>
        </p:nvGraphicFramePr>
        <p:xfrm>
          <a:off x="280671" y="1981200"/>
          <a:ext cx="7662682" cy="4622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95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085069" cy="938017"/>
          </a:xfrm>
        </p:spPr>
        <p:txBody>
          <a:bodyPr/>
          <a:lstStyle/>
          <a:p>
            <a:r>
              <a:rPr lang="en-US" sz="2800" dirty="0">
                <a:solidFill>
                  <a:srgbClr val="4F81BD"/>
                </a:solidFill>
              </a:rPr>
              <a:t>More than 1/4 of rural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1920240"/>
            <a:ext cx="8549859" cy="53993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More rural residents experienced a physical health problem than urban residents and urban residents were more likely to have a history of suicidal behavior</a:t>
            </a:r>
          </a:p>
        </p:txBody>
      </p:sp>
      <p:graphicFrame>
        <p:nvGraphicFramePr>
          <p:cNvPr id="2" name="Chart 1">
            <a:extLst>
              <a:ext uri="{FF2B5EF4-FFF2-40B4-BE49-F238E27FC236}">
                <a16:creationId xmlns:a16="http://schemas.microsoft.com/office/drawing/2014/main" id="{1B403AC7-BD9B-4F4F-833A-D8FFCB8A0369}"/>
              </a:ext>
            </a:extLst>
          </p:cNvPr>
          <p:cNvGraphicFramePr>
            <a:graphicFrameLocks/>
          </p:cNvGraphicFramePr>
          <p:nvPr>
            <p:extLst>
              <p:ext uri="{D42A27DB-BD31-4B8C-83A1-F6EECF244321}">
                <p14:modId xmlns:p14="http://schemas.microsoft.com/office/powerpoint/2010/main" val="3841349650"/>
              </p:ext>
            </p:extLst>
          </p:nvPr>
        </p:nvGraphicFramePr>
        <p:xfrm>
          <a:off x="285926" y="2460170"/>
          <a:ext cx="8754707" cy="4143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79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24</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1645920"/>
            <a:ext cx="4867564" cy="769620"/>
          </a:xfrm>
        </p:spPr>
        <p:txBody>
          <a:bodyPr/>
          <a:lstStyle/>
          <a:p>
            <a:pPr algn="ctr"/>
            <a:r>
              <a:rPr lang="en-US" sz="6400" dirty="0">
                <a:solidFill>
                  <a:schemeClr val="accent3">
                    <a:lumMod val="75000"/>
                  </a:schemeClr>
                </a:solidFill>
              </a:rPr>
              <a:t>Self-Inflicted Injury/Harm</a:t>
            </a:r>
            <a:endParaRPr lang="en-US" sz="6400" b="1" dirty="0">
              <a:solidFill>
                <a:schemeClr val="accent3">
                  <a:lumMod val="75000"/>
                </a:schemeClr>
              </a:solidFill>
            </a:endParaRPr>
          </a:p>
        </p:txBody>
      </p:sp>
    </p:spTree>
    <p:extLst>
      <p:ext uri="{BB962C8B-B14F-4D97-AF65-F5344CB8AC3E}">
        <p14:creationId xmlns:p14="http://schemas.microsoft.com/office/powerpoint/2010/main" val="223549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182880"/>
            <a:ext cx="7843267" cy="588317"/>
          </a:xfrm>
        </p:spPr>
        <p:txBody>
          <a:bodyPr/>
          <a:lstStyle/>
          <a:p>
            <a:pPr algn="ctr"/>
            <a:r>
              <a:rPr lang="en-US" sz="3200" b="1" dirty="0">
                <a:solidFill>
                  <a:srgbClr val="4F81BD"/>
                </a:solidFill>
              </a:rPr>
              <a:t>Suicide deaths are just the tip of the iceberg</a:t>
            </a:r>
          </a:p>
        </p:txBody>
      </p:sp>
      <p:sp>
        <p:nvSpPr>
          <p:cNvPr id="3" name="Rectangle 11">
            <a:extLst>
              <a:ext uri="{FF2B5EF4-FFF2-40B4-BE49-F238E27FC236}">
                <a16:creationId xmlns:a16="http://schemas.microsoft.com/office/drawing/2014/main" id="{E5CA15C6-FE71-A47B-F342-2AFD9D5FBBED}"/>
              </a:ext>
            </a:extLst>
          </p:cNvPr>
          <p:cNvSpPr>
            <a:spLocks noChangeArrowheads="1"/>
          </p:cNvSpPr>
          <p:nvPr/>
        </p:nvSpPr>
        <p:spPr bwMode="auto">
          <a:xfrm>
            <a:off x="4670761" y="1335563"/>
            <a:ext cx="41991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000" dirty="0">
                <a:solidFill>
                  <a:srgbClr val="17375E"/>
                </a:solidFill>
              </a:rPr>
              <a:t>Despite NC’s rigorous reporting systems, the </a:t>
            </a:r>
            <a:r>
              <a:rPr lang="en-US" altLang="en-US" sz="2000" b="1" i="1" dirty="0">
                <a:solidFill>
                  <a:srgbClr val="5C93D5"/>
                </a:solidFill>
              </a:rPr>
              <a:t>total</a:t>
            </a:r>
            <a:r>
              <a:rPr lang="en-US" altLang="en-US" sz="2000" i="1" dirty="0">
                <a:solidFill>
                  <a:srgbClr val="5C93D5"/>
                </a:solidFill>
              </a:rPr>
              <a:t> </a:t>
            </a:r>
            <a:r>
              <a:rPr lang="en-US" altLang="en-US" sz="2000" b="1" i="1" dirty="0">
                <a:solidFill>
                  <a:srgbClr val="5C93D5"/>
                </a:solidFill>
              </a:rPr>
              <a:t>burden</a:t>
            </a:r>
          </a:p>
          <a:p>
            <a:pPr algn="r"/>
            <a:r>
              <a:rPr lang="en-US" altLang="en-US" sz="2000" dirty="0">
                <a:solidFill>
                  <a:srgbClr val="17375E"/>
                </a:solidFill>
              </a:rPr>
              <a:t>of suicide and self-inflicted</a:t>
            </a:r>
          </a:p>
          <a:p>
            <a:pPr algn="r"/>
            <a:r>
              <a:rPr lang="en-US" altLang="en-US" sz="2000" dirty="0">
                <a:solidFill>
                  <a:srgbClr val="17375E"/>
                </a:solidFill>
              </a:rPr>
              <a:t>injury outcomes in the </a:t>
            </a:r>
          </a:p>
          <a:p>
            <a:pPr algn="r"/>
            <a:r>
              <a:rPr lang="en-US" altLang="en-US" sz="2000" dirty="0">
                <a:solidFill>
                  <a:srgbClr val="17375E"/>
                </a:solidFill>
              </a:rPr>
              <a:t>state is </a:t>
            </a:r>
            <a:r>
              <a:rPr lang="en-US" altLang="en-US" sz="2000" b="1" i="1" dirty="0">
                <a:solidFill>
                  <a:srgbClr val="5C93D5"/>
                </a:solidFill>
              </a:rPr>
              <a:t>unknown</a:t>
            </a:r>
            <a:r>
              <a:rPr lang="en-US" altLang="en-US" sz="2000" dirty="0"/>
              <a:t>.</a:t>
            </a:r>
          </a:p>
        </p:txBody>
      </p:sp>
      <p:sp>
        <p:nvSpPr>
          <p:cNvPr id="6" name="TextBox 5">
            <a:extLst>
              <a:ext uri="{FF2B5EF4-FFF2-40B4-BE49-F238E27FC236}">
                <a16:creationId xmlns:a16="http://schemas.microsoft.com/office/drawing/2014/main" id="{D04275A1-DF61-400C-E15D-2177989F93D9}"/>
              </a:ext>
            </a:extLst>
          </p:cNvPr>
          <p:cNvSpPr txBox="1"/>
          <p:nvPr/>
        </p:nvSpPr>
        <p:spPr>
          <a:xfrm>
            <a:off x="1222845" y="1336565"/>
            <a:ext cx="2881422" cy="430887"/>
          </a:xfrm>
          <a:prstGeom prst="rect">
            <a:avLst/>
          </a:prstGeom>
          <a:noFill/>
        </p:spPr>
        <p:txBody>
          <a:bodyPr wrap="square" rtlCol="0">
            <a:spAutoFit/>
          </a:bodyPr>
          <a:lstStyle/>
          <a:p>
            <a:r>
              <a:rPr lang="en-US" sz="2200" b="1" dirty="0">
                <a:solidFill>
                  <a:schemeClr val="accent3">
                    <a:lumMod val="75000"/>
                  </a:schemeClr>
                </a:solidFill>
              </a:rPr>
              <a:t>In 2023, there were:</a:t>
            </a:r>
          </a:p>
        </p:txBody>
      </p:sp>
      <p:grpSp>
        <p:nvGrpSpPr>
          <p:cNvPr id="7" name="Group 6">
            <a:extLst>
              <a:ext uri="{FF2B5EF4-FFF2-40B4-BE49-F238E27FC236}">
                <a16:creationId xmlns:a16="http://schemas.microsoft.com/office/drawing/2014/main" id="{176B1F2E-39BA-F110-7CA4-AAD360A03A84}"/>
              </a:ext>
            </a:extLst>
          </p:cNvPr>
          <p:cNvGrpSpPr/>
          <p:nvPr/>
        </p:nvGrpSpPr>
        <p:grpSpPr>
          <a:xfrm>
            <a:off x="1867802" y="1160604"/>
            <a:ext cx="5408395" cy="4536791"/>
            <a:chOff x="0" y="0"/>
            <a:chExt cx="5363011" cy="4214063"/>
          </a:xfrm>
        </p:grpSpPr>
        <p:sp>
          <p:nvSpPr>
            <p:cNvPr id="9" name="Isosceles Triangle 8">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914400" rtl="0" eaLnBrk="1" latinLnBrk="0" hangingPunct="1">
                <a:defRPr sz="1800" kern="1200">
                  <a:solidFill>
                    <a:srgbClr val="FFFFFF"/>
                  </a:solidFill>
                  <a:latin typeface="Arial"/>
                  <a:ea typeface="+mn-ea"/>
                  <a:cs typeface="+mn-cs"/>
                </a:defRPr>
              </a:lvl1pPr>
              <a:lvl2pPr marL="457200" indent="0" algn="l" defTabSz="914400" rtl="0" eaLnBrk="1" latinLnBrk="0" hangingPunct="1">
                <a:defRPr sz="1800" kern="1200">
                  <a:solidFill>
                    <a:srgbClr val="FFFFFF"/>
                  </a:solidFill>
                  <a:latin typeface="Arial"/>
                  <a:ea typeface="+mn-ea"/>
                  <a:cs typeface="+mn-cs"/>
                </a:defRPr>
              </a:lvl2pPr>
              <a:lvl3pPr marL="914400" indent="0" algn="l" defTabSz="914400" rtl="0" eaLnBrk="1" latinLnBrk="0" hangingPunct="1">
                <a:defRPr sz="1800" kern="1200">
                  <a:solidFill>
                    <a:srgbClr val="FFFFFF"/>
                  </a:solidFill>
                  <a:latin typeface="Arial"/>
                  <a:ea typeface="+mn-ea"/>
                  <a:cs typeface="+mn-cs"/>
                </a:defRPr>
              </a:lvl3pPr>
              <a:lvl4pPr marL="1371600" indent="0" algn="l" defTabSz="914400" rtl="0" eaLnBrk="1" latinLnBrk="0" hangingPunct="1">
                <a:defRPr sz="1800" kern="1200">
                  <a:solidFill>
                    <a:srgbClr val="FFFFFF"/>
                  </a:solidFill>
                  <a:latin typeface="Arial"/>
                  <a:ea typeface="+mn-ea"/>
                  <a:cs typeface="+mn-cs"/>
                </a:defRPr>
              </a:lvl4pPr>
              <a:lvl5pPr marL="1828800" indent="0" algn="l" defTabSz="914400" rtl="0" eaLnBrk="1" latinLnBrk="0" hangingPunct="1">
                <a:defRPr sz="1800" kern="1200">
                  <a:solidFill>
                    <a:srgbClr val="FFFFFF"/>
                  </a:solidFill>
                  <a:latin typeface="Arial"/>
                  <a:ea typeface="+mn-ea"/>
                  <a:cs typeface="+mn-cs"/>
                </a:defRPr>
              </a:lvl5pPr>
              <a:lvl6pPr marL="2286000" indent="0" algn="l" defTabSz="914400" rtl="0" eaLnBrk="1" latinLnBrk="0" hangingPunct="1">
                <a:defRPr sz="1800" kern="1200">
                  <a:solidFill>
                    <a:srgbClr val="FFFFFF"/>
                  </a:solidFill>
                  <a:latin typeface="Arial"/>
                  <a:ea typeface="+mn-ea"/>
                  <a:cs typeface="+mn-cs"/>
                </a:defRPr>
              </a:lvl6pPr>
              <a:lvl7pPr marL="2743200" indent="0" algn="l" defTabSz="914400" rtl="0" eaLnBrk="1" latinLnBrk="0" hangingPunct="1">
                <a:defRPr sz="1800" kern="1200">
                  <a:solidFill>
                    <a:srgbClr val="FFFFFF"/>
                  </a:solidFill>
                  <a:latin typeface="Arial"/>
                  <a:ea typeface="+mn-ea"/>
                  <a:cs typeface="+mn-cs"/>
                </a:defRPr>
              </a:lvl7pPr>
              <a:lvl8pPr marL="3200400" indent="0" algn="l" defTabSz="914400" rtl="0" eaLnBrk="1" latinLnBrk="0" hangingPunct="1">
                <a:defRPr sz="1800" kern="1200">
                  <a:solidFill>
                    <a:srgbClr val="FFFFFF"/>
                  </a:solidFill>
                  <a:latin typeface="Arial"/>
                  <a:ea typeface="+mn-ea"/>
                  <a:cs typeface="+mn-cs"/>
                </a:defRPr>
              </a:lvl8pPr>
              <a:lvl9pPr marL="3657600" indent="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0"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704944" y="3044348"/>
              <a:ext cx="3964137" cy="4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1600" b="0">
                  <a:solidFill>
                    <a:schemeClr val="bg1"/>
                  </a:solidFill>
                  <a:latin typeface="Franklin Gothic Demi Cond" panose="020B0706030402020204" pitchFamily="34" charset="0"/>
                </a:rPr>
                <a:t>? EMS </a:t>
              </a:r>
            </a:p>
          </p:txBody>
        </p:sp>
        <p:sp>
          <p:nvSpPr>
            <p:cNvPr id="11"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19820" y="3683874"/>
              <a:ext cx="4772857" cy="3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r>
                <a:rPr lang="en-US" altLang="en-US" sz="1600">
                  <a:solidFill>
                    <a:schemeClr val="bg1"/>
                  </a:solidFill>
                  <a:latin typeface="Franklin Gothic Demi Cond" panose="020B0706030402020204" pitchFamily="34" charset="0"/>
                </a:rPr>
                <a:t>? Medically Unattended Injuries</a:t>
              </a:r>
            </a:p>
          </p:txBody>
        </p:sp>
        <p:sp>
          <p:nvSpPr>
            <p:cNvPr id="12"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Deaths</a:t>
              </a:r>
              <a:endParaRPr lang="en-US" altLang="en-US" sz="1800" b="0">
                <a:latin typeface="Franklin Gothic Demi Cond" panose="020B0706030402020204" pitchFamily="34" charset="0"/>
              </a:endParaRPr>
            </a:p>
          </p:txBody>
        </p:sp>
        <p:sp>
          <p:nvSpPr>
            <p:cNvPr id="13"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Hospitalizations</a:t>
              </a:r>
            </a:p>
          </p:txBody>
        </p:sp>
        <p:sp>
          <p:nvSpPr>
            <p:cNvPr id="14"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ED Visits </a:t>
              </a:r>
              <a:endParaRPr lang="en-US" altLang="en-US" sz="1800" b="0">
                <a:latin typeface="Franklin Gothic Demi Cond" panose="020B0706030402020204" pitchFamily="34" charset="0"/>
              </a:endParaRPr>
            </a:p>
          </p:txBody>
        </p:sp>
        <p:sp>
          <p:nvSpPr>
            <p:cNvPr id="15" name="TextBox 9">
              <a:extLst>
                <a:ext uri="{FF2B5EF4-FFF2-40B4-BE49-F238E27FC236}">
                  <a16:creationId xmlns:a16="http://schemas.microsoft.com/office/drawing/2014/main" id="{CC47DF08-2BD6-4C75-898F-205E53285BE6}"/>
                </a:ext>
              </a:extLst>
            </p:cNvPr>
            <p:cNvSpPr txBox="1"/>
            <p:nvPr/>
          </p:nvSpPr>
          <p:spPr>
            <a:xfrm>
              <a:off x="2147453" y="473770"/>
              <a:ext cx="1056088" cy="409682"/>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fld id="{CA51DAE3-0ECA-4619-B9A5-CAD971A47784}" type="TxLink">
                <a:rPr lang="en-US" sz="2400" b="0" i="0" u="none" strike="noStrike">
                  <a:solidFill>
                    <a:schemeClr val="bg1"/>
                  </a:solidFill>
                  <a:latin typeface="Franklin Gothic Demi Cond" panose="020B0706030402020204" pitchFamily="34" charset="0"/>
                  <a:cs typeface="Calibri"/>
                </a:rPr>
                <a:pPr algn="ctr"/>
                <a:t>1,593</a:t>
              </a:fld>
              <a:endParaRPr lang="en-US" sz="2400" b="1">
                <a:solidFill>
                  <a:schemeClr val="bg1"/>
                </a:solidFill>
                <a:latin typeface="Franklin Gothic Demi Cond" panose="020B0706030402020204" pitchFamily="34" charset="0"/>
              </a:endParaRPr>
            </a:p>
          </p:txBody>
        </p:sp>
        <p:sp>
          <p:nvSpPr>
            <p:cNvPr id="16" name="TextBox 19">
              <a:extLst>
                <a:ext uri="{FF2B5EF4-FFF2-40B4-BE49-F238E27FC236}">
                  <a16:creationId xmlns:a16="http://schemas.microsoft.com/office/drawing/2014/main" id="{8575113C-ACF6-49DE-B6D3-BF8AA4821794}"/>
                </a:ext>
              </a:extLst>
            </p:cNvPr>
            <p:cNvSpPr txBox="1"/>
            <p:nvPr/>
          </p:nvSpPr>
          <p:spPr>
            <a:xfrm>
              <a:off x="2143643" y="1181511"/>
              <a:ext cx="1056088" cy="409682"/>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fld id="{78A09F1F-DB76-4E77-9C40-ACEF3E47BFE4}" type="TxLink">
                <a:rPr lang="en-US" sz="2400" b="0" i="0" u="none" strike="noStrike">
                  <a:solidFill>
                    <a:schemeClr val="bg1"/>
                  </a:solidFill>
                  <a:latin typeface="Franklin Gothic Demi Cond" panose="020B0706030402020204" pitchFamily="34" charset="0"/>
                  <a:cs typeface="Calibri"/>
                </a:rPr>
                <a:pPr algn="ctr"/>
                <a:t>3,055</a:t>
              </a:fld>
              <a:endParaRPr lang="en-US" sz="2400" b="1">
                <a:solidFill>
                  <a:schemeClr val="bg1"/>
                </a:solidFill>
                <a:latin typeface="Franklin Gothic Demi Cond" panose="020B0706030402020204" pitchFamily="34" charset="0"/>
              </a:endParaRPr>
            </a:p>
          </p:txBody>
        </p:sp>
        <p:sp>
          <p:nvSpPr>
            <p:cNvPr id="17" name="TextBox 20">
              <a:extLst>
                <a:ext uri="{FF2B5EF4-FFF2-40B4-BE49-F238E27FC236}">
                  <a16:creationId xmlns:a16="http://schemas.microsoft.com/office/drawing/2014/main" id="{9D6BF151-C65F-42C9-84E5-B26DE18DA03C}"/>
                </a:ext>
              </a:extLst>
            </p:cNvPr>
            <p:cNvSpPr txBox="1"/>
            <p:nvPr/>
          </p:nvSpPr>
          <p:spPr>
            <a:xfrm>
              <a:off x="1806194" y="2161142"/>
              <a:ext cx="1698725" cy="409682"/>
            </a:xfrm>
            <a:prstGeom prst="rect">
              <a:avLst/>
            </a:prstGeom>
            <a:noFill/>
          </p:spPr>
          <p:txBody>
            <a:bodyPr wrap="square" rtlCol="0">
              <a:spAutoFit/>
            </a:bodyPr>
            <a:lstStyle>
              <a:defPPr>
                <a:defRPr lang="en-US"/>
              </a:defPPr>
              <a:lvl1pPr marL="0" indent="0" algn="l" defTabSz="914400" rtl="0" eaLnBrk="1" latinLnBrk="0" hangingPunct="1">
                <a:defRPr sz="1800" kern="1200">
                  <a:solidFill>
                    <a:sysClr val="windowText" lastClr="000000"/>
                  </a:solidFill>
                  <a:latin typeface="Arial"/>
                  <a:ea typeface="+mn-ea"/>
                  <a:cs typeface="+mn-cs"/>
                </a:defRPr>
              </a:lvl1pPr>
              <a:lvl2pPr marL="457200" indent="0" algn="l" defTabSz="914400" rtl="0" eaLnBrk="1" latinLnBrk="0" hangingPunct="1">
                <a:defRPr sz="1800" kern="1200">
                  <a:solidFill>
                    <a:sysClr val="windowText" lastClr="000000"/>
                  </a:solidFill>
                  <a:latin typeface="Arial"/>
                  <a:ea typeface="+mn-ea"/>
                  <a:cs typeface="+mn-cs"/>
                </a:defRPr>
              </a:lvl2pPr>
              <a:lvl3pPr marL="914400" indent="0" algn="l" defTabSz="914400" rtl="0" eaLnBrk="1" latinLnBrk="0" hangingPunct="1">
                <a:defRPr sz="1800" kern="1200">
                  <a:solidFill>
                    <a:sysClr val="windowText" lastClr="000000"/>
                  </a:solidFill>
                  <a:latin typeface="Arial"/>
                  <a:ea typeface="+mn-ea"/>
                  <a:cs typeface="+mn-cs"/>
                </a:defRPr>
              </a:lvl3pPr>
              <a:lvl4pPr marL="1371600" indent="0" algn="l" defTabSz="914400" rtl="0" eaLnBrk="1" latinLnBrk="0" hangingPunct="1">
                <a:defRPr sz="1800" kern="1200">
                  <a:solidFill>
                    <a:sysClr val="windowText" lastClr="000000"/>
                  </a:solidFill>
                  <a:latin typeface="Arial"/>
                  <a:ea typeface="+mn-ea"/>
                  <a:cs typeface="+mn-cs"/>
                </a:defRPr>
              </a:lvl4pPr>
              <a:lvl5pPr marL="1828800" indent="0" algn="l" defTabSz="914400" rtl="0" eaLnBrk="1" latinLnBrk="0" hangingPunct="1">
                <a:defRPr sz="1800" kern="1200">
                  <a:solidFill>
                    <a:sysClr val="windowText" lastClr="000000"/>
                  </a:solidFill>
                  <a:latin typeface="Arial"/>
                  <a:ea typeface="+mn-ea"/>
                  <a:cs typeface="+mn-cs"/>
                </a:defRPr>
              </a:lvl5pPr>
              <a:lvl6pPr marL="2286000" indent="0" algn="l" defTabSz="914400" rtl="0" eaLnBrk="1" latinLnBrk="0" hangingPunct="1">
                <a:defRPr sz="1800" kern="1200">
                  <a:solidFill>
                    <a:sysClr val="windowText" lastClr="000000"/>
                  </a:solidFill>
                  <a:latin typeface="Arial"/>
                  <a:ea typeface="+mn-ea"/>
                  <a:cs typeface="+mn-cs"/>
                </a:defRPr>
              </a:lvl6pPr>
              <a:lvl7pPr marL="2743200" indent="0" algn="l" defTabSz="914400" rtl="0" eaLnBrk="1" latinLnBrk="0" hangingPunct="1">
                <a:defRPr sz="1800" kern="1200">
                  <a:solidFill>
                    <a:sysClr val="windowText" lastClr="000000"/>
                  </a:solidFill>
                  <a:latin typeface="Arial"/>
                  <a:ea typeface="+mn-ea"/>
                  <a:cs typeface="+mn-cs"/>
                </a:defRPr>
              </a:lvl7pPr>
              <a:lvl8pPr marL="3200400" indent="0" algn="l" defTabSz="914400" rtl="0" eaLnBrk="1" latinLnBrk="0" hangingPunct="1">
                <a:defRPr sz="1800" kern="1200">
                  <a:solidFill>
                    <a:sysClr val="windowText" lastClr="000000"/>
                  </a:solidFill>
                  <a:latin typeface="Arial"/>
                  <a:ea typeface="+mn-ea"/>
                  <a:cs typeface="+mn-cs"/>
                </a:defRPr>
              </a:lvl8pPr>
              <a:lvl9pPr marL="3657600" indent="0" algn="l" defTabSz="914400" rtl="0" eaLnBrk="1" latinLnBrk="0" hangingPunct="1">
                <a:defRPr sz="1800" kern="1200">
                  <a:solidFill>
                    <a:sysClr val="windowText" lastClr="000000"/>
                  </a:solidFill>
                  <a:latin typeface="Arial"/>
                  <a:ea typeface="+mn-ea"/>
                  <a:cs typeface="+mn-cs"/>
                </a:defRPr>
              </a:lvl9pPr>
            </a:lstStyle>
            <a:p>
              <a:pPr algn="ctr"/>
              <a:fld id="{09BF5892-22C4-4F7A-BE0B-E29F2D5D7B92}" type="TxLink">
                <a:rPr lang="en-US" sz="2400" b="0" i="0" u="none" strike="noStrike">
                  <a:solidFill>
                    <a:schemeClr val="bg1"/>
                  </a:solidFill>
                  <a:latin typeface="Franklin Gothic Demi Cond" panose="020B0706030402020204" pitchFamily="34" charset="0"/>
                  <a:cs typeface="Calibri"/>
                </a:rPr>
                <a:pPr algn="ctr"/>
                <a:t>12,720</a:t>
              </a:fld>
              <a:endParaRPr lang="en-US" sz="2400" b="1">
                <a:solidFill>
                  <a:schemeClr val="bg1"/>
                </a:solidFill>
                <a:latin typeface="Franklin Gothic Demi Cond" panose="020B0706030402020204" pitchFamily="34" charset="0"/>
              </a:endParaRPr>
            </a:p>
          </p:txBody>
        </p:sp>
        <p:cxnSp>
          <p:nvCxnSpPr>
            <p:cNvPr id="18" name="Straight Connector 17">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1C3BC1-A2CF-DB41-B10A-0E78A2165EEE}"/>
                </a:ext>
              </a:extLst>
            </p:cNvPr>
            <p:cNvCxnSpPr>
              <a:cxnSpLocks/>
            </p:cNvCxnSpPr>
            <p:nvPr/>
          </p:nvCxnSpPr>
          <p:spPr>
            <a:xfrm flipV="1">
              <a:off x="787048" y="2902923"/>
              <a:ext cx="4251752" cy="1528"/>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grpSp>
      <p:graphicFrame>
        <p:nvGraphicFramePr>
          <p:cNvPr id="36" name="Table 35">
            <a:extLst>
              <a:ext uri="{FF2B5EF4-FFF2-40B4-BE49-F238E27FC236}">
                <a16:creationId xmlns:a16="http://schemas.microsoft.com/office/drawing/2014/main" id="{8298C946-F0C1-8DBC-45DC-A40604426777}"/>
              </a:ext>
            </a:extLst>
          </p:cNvPr>
          <p:cNvGraphicFramePr>
            <a:graphicFrameLocks noGrp="1"/>
          </p:cNvGraphicFramePr>
          <p:nvPr>
            <p:extLst>
              <p:ext uri="{D42A27DB-BD31-4B8C-83A1-F6EECF244321}">
                <p14:modId xmlns:p14="http://schemas.microsoft.com/office/powerpoint/2010/main" val="348677194"/>
              </p:ext>
            </p:extLst>
          </p:nvPr>
        </p:nvGraphicFramePr>
        <p:xfrm>
          <a:off x="1336813" y="6221972"/>
          <a:ext cx="7377817" cy="419063"/>
        </p:xfrm>
        <a:graphic>
          <a:graphicData uri="http://schemas.openxmlformats.org/drawingml/2006/table">
            <a:tbl>
              <a:tblPr/>
              <a:tblGrid>
                <a:gridCol w="7377817">
                  <a:extLst>
                    <a:ext uri="{9D8B030D-6E8A-4147-A177-3AD203B41FA5}">
                      <a16:colId xmlns:a16="http://schemas.microsoft.com/office/drawing/2014/main" val="3050322574"/>
                    </a:ext>
                  </a:extLst>
                </a:gridCol>
              </a:tblGrid>
              <a:tr h="417085">
                <a:tc>
                  <a:txBody>
                    <a:bodyPr/>
                    <a:lstStyle/>
                    <a:p>
                      <a:pPr algn="l" fontAlgn="ctr">
                        <a:buNone/>
                      </a:pPr>
                      <a:r>
                        <a:rPr lang="en-US" sz="900" b="0" i="0" u="none" strike="noStrike" dirty="0">
                          <a:solidFill>
                            <a:srgbClr val="000000"/>
                          </a:solidFill>
                          <a:effectLst/>
                          <a:latin typeface="Arial" panose="020B0604020202020204" pitchFamily="34" charset="0"/>
                        </a:rPr>
                        <a:t>Limited to NC residents ages 10 and older</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Source: NC-VDRS, 2014-2023; NC State Center for Health Statistics, Hospital Discharge Data (2023); NC DETECT ED Visit Data (2023)</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Analysis by the DPH Injury Epidemiology, Surveillance, and Informatics Unit</a:t>
                      </a:r>
                    </a:p>
                  </a:txBody>
                  <a:tcPr marL="7583" marR="7583" marT="75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92387335"/>
                  </a:ext>
                </a:extLst>
              </a:tr>
            </a:tbl>
          </a:graphicData>
        </a:graphic>
      </p:graphicFrame>
    </p:spTree>
    <p:extLst>
      <p:ext uri="{BB962C8B-B14F-4D97-AF65-F5344CB8AC3E}">
        <p14:creationId xmlns:p14="http://schemas.microsoft.com/office/powerpoint/2010/main" val="19592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E6AA-14DD-FB5C-3801-B9827B535D76}"/>
              </a:ext>
            </a:extLst>
          </p:cNvPr>
          <p:cNvSpPr>
            <a:spLocks noGrp="1"/>
          </p:cNvSpPr>
          <p:nvPr>
            <p:ph type="sldNum" sz="quarter" idx="14"/>
          </p:nvPr>
        </p:nvSpPr>
        <p:spPr/>
        <p:txBody>
          <a:bodyPr/>
          <a:lstStyle/>
          <a:p>
            <a:fld id="{11F27F3A-B3E9-41ED-AF8F-A365F10BB65F}" type="slidenum">
              <a:rPr lang="en-US" smtClean="0"/>
              <a:pPr/>
              <a:t>26</a:t>
            </a:fld>
            <a:endParaRPr lang="en-US" dirty="0"/>
          </a:p>
        </p:txBody>
      </p:sp>
      <p:sp>
        <p:nvSpPr>
          <p:cNvPr id="6" name="Title 1">
            <a:extLst>
              <a:ext uri="{FF2B5EF4-FFF2-40B4-BE49-F238E27FC236}">
                <a16:creationId xmlns:a16="http://schemas.microsoft.com/office/drawing/2014/main" id="{CAC4B4CC-3CDF-5048-F10F-9930BDED3442}"/>
              </a:ext>
            </a:extLst>
          </p:cNvPr>
          <p:cNvSpPr>
            <a:spLocks noGrp="1"/>
          </p:cNvSpPr>
          <p:nvPr>
            <p:ph type="title"/>
          </p:nvPr>
        </p:nvSpPr>
        <p:spPr>
          <a:xfrm>
            <a:off x="576944" y="2659380"/>
            <a:ext cx="7185168" cy="769620"/>
          </a:xfrm>
        </p:spPr>
        <p:txBody>
          <a:bodyPr/>
          <a:lstStyle/>
          <a:p>
            <a:pPr algn="ctr"/>
            <a:r>
              <a:rPr lang="en-US" sz="5400" dirty="0">
                <a:solidFill>
                  <a:schemeClr val="accent3">
                    <a:lumMod val="75000"/>
                  </a:schemeClr>
                </a:solidFill>
              </a:rPr>
              <a:t>Self-Inflicted Injury Hospitalizations</a:t>
            </a:r>
            <a:endParaRPr lang="en-US" sz="5400" b="1" dirty="0">
              <a:solidFill>
                <a:schemeClr val="accent3">
                  <a:lumMod val="75000"/>
                </a:schemeClr>
              </a:solidFill>
            </a:endParaRPr>
          </a:p>
        </p:txBody>
      </p:sp>
    </p:spTree>
    <p:extLst>
      <p:ext uri="{BB962C8B-B14F-4D97-AF65-F5344CB8AC3E}">
        <p14:creationId xmlns:p14="http://schemas.microsoft.com/office/powerpoint/2010/main" val="366982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61497" cy="1238794"/>
          </a:xfrm>
        </p:spPr>
        <p:txBody>
          <a:bodyPr/>
          <a:lstStyle/>
          <a:p>
            <a:r>
              <a:rPr lang="en-US" sz="2800" dirty="0">
                <a:solidFill>
                  <a:srgbClr val="4F81BD"/>
                </a:solidFill>
              </a:rPr>
              <a:t>The number of self-inflicted injury hospitalizations in North Carolina has decreased by 25% since 2016</a:t>
            </a:r>
          </a:p>
        </p:txBody>
      </p:sp>
      <p:graphicFrame>
        <p:nvGraphicFramePr>
          <p:cNvPr id="3" name="Chart 2">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1151664018"/>
              </p:ext>
            </p:extLst>
          </p:nvPr>
        </p:nvGraphicFramePr>
        <p:xfrm>
          <a:off x="274321" y="1615568"/>
          <a:ext cx="7653130" cy="4968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45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198070" cy="1123406"/>
          </a:xfrm>
        </p:spPr>
        <p:txBody>
          <a:bodyPr/>
          <a:lstStyle/>
          <a:p>
            <a:r>
              <a:rPr lang="en-US" sz="2600" dirty="0">
                <a:solidFill>
                  <a:srgbClr val="4F81BD"/>
                </a:solidFill>
              </a:rPr>
              <a:t>Rates of self-inflicted injury hospitalization were highest among females, NH white residents, and children ages 10-18</a:t>
            </a:r>
          </a:p>
        </p:txBody>
      </p:sp>
      <p:graphicFrame>
        <p:nvGraphicFramePr>
          <p:cNvPr id="3" name="Chart 2">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1766483503"/>
              </p:ext>
            </p:extLst>
          </p:nvPr>
        </p:nvGraphicFramePr>
        <p:xfrm>
          <a:off x="414550" y="2220686"/>
          <a:ext cx="8314899" cy="4420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497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29</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549859" cy="916577"/>
          </a:xfrm>
        </p:spPr>
        <p:txBody>
          <a:bodyPr/>
          <a:lstStyle/>
          <a:p>
            <a:r>
              <a:rPr lang="en-US" sz="2800" i="0" u="none" strike="noStrike" dirty="0">
                <a:solidFill>
                  <a:srgbClr val="4F81BD"/>
                </a:solidFill>
                <a:effectLst/>
                <a:latin typeface="+mn-lt"/>
              </a:rPr>
              <a:t>Most male and female self-inflicted </a:t>
            </a:r>
            <a:r>
              <a:rPr lang="en-US" sz="2800" dirty="0">
                <a:solidFill>
                  <a:srgbClr val="4F81BD"/>
                </a:solidFill>
                <a:latin typeface="+mn-lt"/>
              </a:rPr>
              <a:t>i</a:t>
            </a:r>
            <a:r>
              <a:rPr lang="en-US" sz="2800" i="0" u="none" strike="noStrike" dirty="0">
                <a:solidFill>
                  <a:srgbClr val="4F81BD"/>
                </a:solidFill>
                <a:effectLst/>
                <a:latin typeface="+mn-lt"/>
              </a:rPr>
              <a:t>njury </a:t>
            </a:r>
            <a:r>
              <a:rPr lang="en-US" sz="2800" dirty="0">
                <a:solidFill>
                  <a:srgbClr val="4F81BD"/>
                </a:solidFill>
                <a:latin typeface="+mn-lt"/>
              </a:rPr>
              <a:t>h</a:t>
            </a:r>
            <a:r>
              <a:rPr lang="en-US" sz="2800" i="0" u="none" strike="noStrike" dirty="0">
                <a:solidFill>
                  <a:srgbClr val="4F81BD"/>
                </a:solidFill>
                <a:effectLst/>
                <a:latin typeface="+mn-lt"/>
              </a:rPr>
              <a:t>ospitalizations were related to poisonings</a:t>
            </a:r>
            <a:endParaRPr lang="en-US" sz="2800" dirty="0">
              <a:solidFill>
                <a:srgbClr val="4F81BD"/>
              </a:solidFill>
              <a:latin typeface="+mn-lt"/>
            </a:endParaRPr>
          </a:p>
        </p:txBody>
      </p:sp>
      <p:graphicFrame>
        <p:nvGraphicFramePr>
          <p:cNvPr id="3" name="Chart 2">
            <a:extLst>
              <a:ext uri="{FF2B5EF4-FFF2-40B4-BE49-F238E27FC236}">
                <a16:creationId xmlns:a16="http://schemas.microsoft.com/office/drawing/2014/main" id="{60C93295-1A2C-4D7C-BFE9-81C7C735DECA}"/>
              </a:ext>
            </a:extLst>
          </p:cNvPr>
          <p:cNvGraphicFramePr>
            <a:graphicFrameLocks/>
          </p:cNvGraphicFramePr>
          <p:nvPr>
            <p:extLst>
              <p:ext uri="{D42A27DB-BD31-4B8C-83A1-F6EECF244321}">
                <p14:modId xmlns:p14="http://schemas.microsoft.com/office/powerpoint/2010/main" val="3514052964"/>
              </p:ext>
            </p:extLst>
          </p:nvPr>
        </p:nvGraphicFramePr>
        <p:xfrm>
          <a:off x="118135" y="2016034"/>
          <a:ext cx="9165676" cy="4589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47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39049-8B4D-2BD9-2AC8-B8328EDF1FFA}"/>
              </a:ext>
            </a:extLst>
          </p:cNvPr>
          <p:cNvSpPr>
            <a:spLocks noGrp="1"/>
          </p:cNvSpPr>
          <p:nvPr>
            <p:ph type="body" sz="quarter" idx="10"/>
          </p:nvPr>
        </p:nvSpPr>
        <p:spPr>
          <a:xfrm>
            <a:off x="274320" y="1463040"/>
            <a:ext cx="7537836" cy="4937760"/>
          </a:xfrm>
        </p:spPr>
        <p:txBody>
          <a:bodyPr/>
          <a:lstStyle/>
          <a:p>
            <a:r>
              <a:rPr lang="en-US" sz="1700" b="0" dirty="0">
                <a:solidFill>
                  <a:srgbClr val="17375E"/>
                </a:solidFill>
              </a:rPr>
              <a:t>The fatality data provided here are part of the North Carolina Violent Death Reporting System (NC-VDRS), a state-wide surveillance system funded by CDC that collects detailed information on deaths that occur in NC resulting from homicide, suicide, unintentional firearm-related injuries, legal intervention, and deaths for which the intent could not be determined. NC-VDRS combines information from death certificates, medical examiner reports, and incident reports from law enforcement agencies.</a:t>
            </a:r>
          </a:p>
          <a:p>
            <a:r>
              <a:rPr lang="en-US" sz="1700" b="0" dirty="0">
                <a:solidFill>
                  <a:srgbClr val="17375E"/>
                </a:solidFill>
              </a:rPr>
              <a:t>2023 NC-VDRS data are final as of June 2025.</a:t>
            </a:r>
          </a:p>
          <a:p>
            <a:r>
              <a:rPr lang="en-US" sz="17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700" b="0" dirty="0">
                <a:solidFill>
                  <a:srgbClr val="17375E"/>
                </a:solidFill>
              </a:rPr>
              <a:t>ICD-10 suicide codes listed as cause of death: *U03, X60-X84, X87.0</a:t>
            </a:r>
          </a:p>
          <a:p>
            <a:r>
              <a:rPr lang="en-US" sz="1700" b="0" dirty="0">
                <a:solidFill>
                  <a:srgbClr val="17375E"/>
                </a:solidFill>
              </a:rPr>
              <a:t>ICD-10-CM self-inflicted injury codes: See the </a:t>
            </a:r>
            <a:r>
              <a:rPr lang="en-US" sz="1700" b="0" dirty="0">
                <a:hlinkClick r:id="rId3"/>
              </a:rPr>
              <a:t>CSTE Self-Harm Indicator</a:t>
            </a:r>
            <a:r>
              <a:rPr lang="en-US" sz="1700" b="0" dirty="0"/>
              <a:t> for a comprehensive list of codes.</a:t>
            </a:r>
          </a:p>
          <a:p>
            <a:r>
              <a:rPr lang="en-US" sz="1700" b="0" dirty="0">
                <a:solidFill>
                  <a:srgbClr val="17375E"/>
                </a:solidFill>
              </a:rPr>
              <a:t>Data is limited to NC residents ages 10 and older. </a:t>
            </a:r>
          </a:p>
        </p:txBody>
      </p:sp>
      <p:sp>
        <p:nvSpPr>
          <p:cNvPr id="4" name="Slide Number Placeholder 3">
            <a:extLst>
              <a:ext uri="{FF2B5EF4-FFF2-40B4-BE49-F238E27FC236}">
                <a16:creationId xmlns:a16="http://schemas.microsoft.com/office/drawing/2014/main" id="{58D38537-E787-FC90-BDE3-ED6C906C31F6}"/>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5" name="Title 4">
            <a:extLst>
              <a:ext uri="{FF2B5EF4-FFF2-40B4-BE49-F238E27FC236}">
                <a16:creationId xmlns:a16="http://schemas.microsoft.com/office/drawing/2014/main" id="{BDC8A737-3D9E-8CFD-11A6-0BB1D6D1E360}"/>
              </a:ext>
            </a:extLst>
          </p:cNvPr>
          <p:cNvSpPr>
            <a:spLocks noGrp="1"/>
          </p:cNvSpPr>
          <p:nvPr>
            <p:ph type="title"/>
          </p:nvPr>
        </p:nvSpPr>
        <p:spPr>
          <a:xfrm>
            <a:off x="274320" y="274320"/>
            <a:ext cx="7537836" cy="548640"/>
          </a:xfrm>
        </p:spPr>
        <p:txBody>
          <a:bodyPr/>
          <a:lstStyle/>
          <a:p>
            <a:r>
              <a:rPr lang="en-US" sz="3200" dirty="0">
                <a:solidFill>
                  <a:srgbClr val="4F81BD"/>
                </a:solidFill>
              </a:rPr>
              <a:t>Suicide and Self-inflicted Injury Technical Notes</a:t>
            </a:r>
          </a:p>
        </p:txBody>
      </p:sp>
    </p:spTree>
    <p:extLst>
      <p:ext uri="{BB962C8B-B14F-4D97-AF65-F5344CB8AC3E}">
        <p14:creationId xmlns:p14="http://schemas.microsoft.com/office/powerpoint/2010/main" val="178870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E6AA-14DD-FB5C-3801-B9827B535D76}"/>
              </a:ext>
            </a:extLst>
          </p:cNvPr>
          <p:cNvSpPr>
            <a:spLocks noGrp="1"/>
          </p:cNvSpPr>
          <p:nvPr>
            <p:ph type="sldNum" sz="quarter" idx="14"/>
          </p:nvPr>
        </p:nvSpPr>
        <p:spPr/>
        <p:txBody>
          <a:bodyPr/>
          <a:lstStyle/>
          <a:p>
            <a:fld id="{11F27F3A-B3E9-41ED-AF8F-A365F10BB65F}" type="slidenum">
              <a:rPr lang="en-US" smtClean="0"/>
              <a:pPr/>
              <a:t>30</a:t>
            </a:fld>
            <a:endParaRPr lang="en-US" dirty="0"/>
          </a:p>
        </p:txBody>
      </p:sp>
      <p:sp>
        <p:nvSpPr>
          <p:cNvPr id="6" name="Title 1">
            <a:extLst>
              <a:ext uri="{FF2B5EF4-FFF2-40B4-BE49-F238E27FC236}">
                <a16:creationId xmlns:a16="http://schemas.microsoft.com/office/drawing/2014/main" id="{CAC4B4CC-3CDF-5048-F10F-9930BDED3442}"/>
              </a:ext>
            </a:extLst>
          </p:cNvPr>
          <p:cNvSpPr>
            <a:spLocks noGrp="1"/>
          </p:cNvSpPr>
          <p:nvPr>
            <p:ph type="title"/>
          </p:nvPr>
        </p:nvSpPr>
        <p:spPr>
          <a:xfrm>
            <a:off x="576944" y="2659380"/>
            <a:ext cx="7185168" cy="769620"/>
          </a:xfrm>
        </p:spPr>
        <p:txBody>
          <a:bodyPr/>
          <a:lstStyle/>
          <a:p>
            <a:pPr algn="ctr"/>
            <a:r>
              <a:rPr lang="en-US" sz="5400" dirty="0">
                <a:solidFill>
                  <a:schemeClr val="accent3">
                    <a:lumMod val="75000"/>
                  </a:schemeClr>
                </a:solidFill>
              </a:rPr>
              <a:t>Self-Inflicted Injury ED Visits</a:t>
            </a:r>
            <a:endParaRPr lang="en-US" sz="5400" b="1" dirty="0">
              <a:solidFill>
                <a:schemeClr val="accent3">
                  <a:lumMod val="75000"/>
                </a:schemeClr>
              </a:solidFill>
            </a:endParaRPr>
          </a:p>
        </p:txBody>
      </p:sp>
    </p:spTree>
    <p:extLst>
      <p:ext uri="{BB962C8B-B14F-4D97-AF65-F5344CB8AC3E}">
        <p14:creationId xmlns:p14="http://schemas.microsoft.com/office/powerpoint/2010/main" val="238229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31</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274320"/>
            <a:ext cx="7103448" cy="1274348"/>
          </a:xfrm>
        </p:spPr>
        <p:txBody>
          <a:bodyPr/>
          <a:lstStyle/>
          <a:p>
            <a:r>
              <a:rPr lang="en-US" sz="2800" dirty="0">
                <a:solidFill>
                  <a:srgbClr val="4F81BD"/>
                </a:solidFill>
              </a:rPr>
              <a:t>Self-inflicted injury ED visits decreased by 8% from 2019-2020 but have since increased 13%</a:t>
            </a:r>
          </a:p>
        </p:txBody>
      </p:sp>
      <p:graphicFrame>
        <p:nvGraphicFramePr>
          <p:cNvPr id="2" name="Chart 1">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3128438140"/>
              </p:ext>
            </p:extLst>
          </p:nvPr>
        </p:nvGraphicFramePr>
        <p:xfrm>
          <a:off x="1193359" y="1463197"/>
          <a:ext cx="7764449" cy="5120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25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32</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198070" cy="1211284"/>
          </a:xfrm>
        </p:spPr>
        <p:txBody>
          <a:bodyPr/>
          <a:lstStyle/>
          <a:p>
            <a:r>
              <a:rPr lang="en-US" sz="2600" dirty="0">
                <a:solidFill>
                  <a:srgbClr val="4F81BD"/>
                </a:solidFill>
              </a:rPr>
              <a:t>Rates of self-inflicted injury ED visits were highest among females, Black residents, and children ages 10-18</a:t>
            </a:r>
          </a:p>
        </p:txBody>
      </p:sp>
      <p:graphicFrame>
        <p:nvGraphicFramePr>
          <p:cNvPr id="2" name="Chart 1">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3421766653"/>
              </p:ext>
            </p:extLst>
          </p:nvPr>
        </p:nvGraphicFramePr>
        <p:xfrm>
          <a:off x="247291" y="2308564"/>
          <a:ext cx="8841050" cy="4295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68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198070" cy="1211284"/>
          </a:xfrm>
        </p:spPr>
        <p:txBody>
          <a:bodyPr/>
          <a:lstStyle/>
          <a:p>
            <a:r>
              <a:rPr lang="en-US" sz="2800" i="0" u="none" strike="noStrike" dirty="0">
                <a:solidFill>
                  <a:srgbClr val="4F81BD"/>
                </a:solidFill>
                <a:effectLst/>
                <a:latin typeface="+mn-lt"/>
              </a:rPr>
              <a:t>Most Male and Female Self-Inflicted Harm ED Visits were related to Poisonings and Cuts/Pierces</a:t>
            </a:r>
            <a:endParaRPr lang="en-US" sz="2800" dirty="0">
              <a:solidFill>
                <a:srgbClr val="4F81BD"/>
              </a:solidFill>
              <a:latin typeface="+mn-lt"/>
            </a:endParaRPr>
          </a:p>
        </p:txBody>
      </p:sp>
      <p:graphicFrame>
        <p:nvGraphicFramePr>
          <p:cNvPr id="3" name="Chart 2">
            <a:extLst>
              <a:ext uri="{FF2B5EF4-FFF2-40B4-BE49-F238E27FC236}">
                <a16:creationId xmlns:a16="http://schemas.microsoft.com/office/drawing/2014/main" id="{197B81BD-54DB-9891-EA66-436F3C898C28}"/>
              </a:ext>
            </a:extLst>
          </p:cNvPr>
          <p:cNvGraphicFramePr>
            <a:graphicFrameLocks/>
          </p:cNvGraphicFramePr>
          <p:nvPr>
            <p:extLst>
              <p:ext uri="{D42A27DB-BD31-4B8C-83A1-F6EECF244321}">
                <p14:modId xmlns:p14="http://schemas.microsoft.com/office/powerpoint/2010/main" val="953618924"/>
              </p:ext>
            </p:extLst>
          </p:nvPr>
        </p:nvGraphicFramePr>
        <p:xfrm>
          <a:off x="215668" y="2308565"/>
          <a:ext cx="8793159" cy="429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51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 Map shows rates of self-inflicted ED visits vary across the state.">
            <a:extLst>
              <a:ext uri="{FF2B5EF4-FFF2-40B4-BE49-F238E27FC236}">
                <a16:creationId xmlns:a16="http://schemas.microsoft.com/office/drawing/2014/main" id="{0EFFBE02-A758-44F9-8AB0-64EBBFF1136D}"/>
              </a:ext>
            </a:extLst>
          </p:cNvPr>
          <p:cNvPicPr>
            <a:picLocks noChangeAspect="1"/>
          </p:cNvPicPr>
          <p:nvPr/>
        </p:nvPicPr>
        <p:blipFill rotWithShape="1">
          <a:blip r:embed="rId3">
            <a:extLst>
              <a:ext uri="{28A0092B-C50C-407E-A947-70E740481C1C}">
                <a14:useLocalDpi xmlns:a14="http://schemas.microsoft.com/office/drawing/2010/main" val="0"/>
              </a:ext>
            </a:extLst>
          </a:blip>
          <a:srcRect l="1743" t="20115" b="23944"/>
          <a:stretch/>
        </p:blipFill>
        <p:spPr>
          <a:xfrm>
            <a:off x="409565" y="2508552"/>
            <a:ext cx="7896236" cy="3246947"/>
          </a:xfrm>
          <a:prstGeom prst="rect">
            <a:avLst/>
          </a:prstGeom>
        </p:spPr>
      </p:pic>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34</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198070" cy="1211284"/>
          </a:xfrm>
        </p:spPr>
        <p:txBody>
          <a:bodyPr/>
          <a:lstStyle/>
          <a:p>
            <a:r>
              <a:rPr lang="en-US" sz="2800" dirty="0">
                <a:solidFill>
                  <a:srgbClr val="4F81BD"/>
                </a:solidFill>
              </a:rPr>
              <a:t>Self-inflicted injury ED visit rates were highest in Anson, McDowell, and Alexander counties</a:t>
            </a:r>
          </a:p>
        </p:txBody>
      </p:sp>
      <p:sp>
        <p:nvSpPr>
          <p:cNvPr id="10" name="TextBox 9">
            <a:extLst>
              <a:ext uri="{FF2B5EF4-FFF2-40B4-BE49-F238E27FC236}">
                <a16:creationId xmlns:a16="http://schemas.microsoft.com/office/drawing/2014/main" id="{91C492A0-C077-CFB2-92F4-5B50F3215D95}"/>
              </a:ext>
            </a:extLst>
          </p:cNvPr>
          <p:cNvSpPr txBox="1"/>
          <p:nvPr/>
        </p:nvSpPr>
        <p:spPr>
          <a:xfrm>
            <a:off x="274320" y="2086305"/>
            <a:ext cx="7158447" cy="584775"/>
          </a:xfrm>
          <a:prstGeom prst="rect">
            <a:avLst/>
          </a:prstGeom>
          <a:noFill/>
        </p:spPr>
        <p:txBody>
          <a:bodyPr wrap="square" rtlCol="0">
            <a:spAutoFit/>
          </a:bodyPr>
          <a:lstStyle/>
          <a:p>
            <a:r>
              <a:rPr lang="en-US" sz="1600" b="1" i="0" u="none" strike="noStrike" dirty="0">
                <a:solidFill>
                  <a:srgbClr val="000000"/>
                </a:solidFill>
                <a:cs typeface="Calibri"/>
              </a:rPr>
              <a:t>Provisional Self-Inflicted Injury ED Visit Rates by County of Residence: </a:t>
            </a:r>
            <a:r>
              <a:rPr lang="en-US" sz="1600" b="1" dirty="0">
                <a:solidFill>
                  <a:srgbClr val="000000"/>
                </a:solidFill>
                <a:cs typeface="Calibri"/>
              </a:rPr>
              <a:t>April</a:t>
            </a:r>
            <a:r>
              <a:rPr lang="en-US" sz="1600" b="1" i="0" u="none" strike="noStrike" dirty="0">
                <a:solidFill>
                  <a:srgbClr val="000000"/>
                </a:solidFill>
                <a:cs typeface="Calibri"/>
              </a:rPr>
              <a:t> 2024 – </a:t>
            </a:r>
            <a:r>
              <a:rPr lang="en-US" sz="1600" b="1" dirty="0">
                <a:solidFill>
                  <a:srgbClr val="000000"/>
                </a:solidFill>
                <a:cs typeface="Calibri"/>
              </a:rPr>
              <a:t>March 2025</a:t>
            </a:r>
          </a:p>
        </p:txBody>
      </p:sp>
      <p:pic>
        <p:nvPicPr>
          <p:cNvPr id="22" name="Picture 21">
            <a:extLst>
              <a:ext uri="{FF2B5EF4-FFF2-40B4-BE49-F238E27FC236}">
                <a16:creationId xmlns:a16="http://schemas.microsoft.com/office/drawing/2014/main" id="{8CDDAADF-F84E-BF48-DF22-3E3E8519CC47}"/>
              </a:ext>
            </a:extLst>
          </p:cNvPr>
          <p:cNvPicPr>
            <a:picLocks noChangeAspect="1"/>
          </p:cNvPicPr>
          <p:nvPr/>
        </p:nvPicPr>
        <p:blipFill>
          <a:blip r:embed="rId4"/>
          <a:stretch>
            <a:fillRect/>
          </a:stretch>
        </p:blipFill>
        <p:spPr>
          <a:xfrm>
            <a:off x="472965" y="4640494"/>
            <a:ext cx="3485571" cy="1303763"/>
          </a:xfrm>
          <a:prstGeom prst="rect">
            <a:avLst/>
          </a:prstGeom>
        </p:spPr>
      </p:pic>
      <p:sp>
        <p:nvSpPr>
          <p:cNvPr id="12" name="TextBox 11">
            <a:extLst>
              <a:ext uri="{FF2B5EF4-FFF2-40B4-BE49-F238E27FC236}">
                <a16:creationId xmlns:a16="http://schemas.microsoft.com/office/drawing/2014/main" id="{CACE09F8-A49B-6004-F806-76E4D0580DFD}"/>
              </a:ext>
            </a:extLst>
          </p:cNvPr>
          <p:cNvSpPr txBox="1"/>
          <p:nvPr/>
        </p:nvSpPr>
        <p:spPr>
          <a:xfrm>
            <a:off x="320039" y="6003624"/>
            <a:ext cx="7305263" cy="600164"/>
          </a:xfrm>
          <a:prstGeom prst="rect">
            <a:avLst/>
          </a:prstGeom>
          <a:noFill/>
        </p:spPr>
        <p:txBody>
          <a:bodyPr wrap="square">
            <a:spAutoFit/>
          </a:bodyPr>
          <a:lstStyle/>
          <a:p>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Limited to NC Residents; NH = non-Hispanic</a:t>
            </a:r>
            <a:b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NC DETECT, Emergency Department (ED) Visit Data, 2024-2025; US Census non-bridged population estimates, 2023</a:t>
            </a:r>
          </a:p>
          <a:p>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Analysis by the DPH Injury Epidemiology, Surveillance, and Informatics Unit</a:t>
            </a:r>
            <a:r>
              <a:rPr lang="en-US" sz="11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918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6281225" cy="846065"/>
          </a:xfrm>
        </p:spPr>
        <p:txBody>
          <a:bodyPr/>
          <a:lstStyle/>
          <a:p>
            <a:r>
              <a:rPr lang="en-US" sz="3000" b="1" dirty="0">
                <a:solidFill>
                  <a:srgbClr val="4F81BD"/>
                </a:solidFill>
              </a:rPr>
              <a:t>Self-Inflicted Injury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914400"/>
            <a:ext cx="313416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3B15D3-824A-4073-B81F-63D2B0BDA039}"/>
              </a:ext>
            </a:extLst>
          </p:cNvPr>
          <p:cNvPicPr>
            <a:picLocks noChangeAspect="1"/>
          </p:cNvPicPr>
          <p:nvPr/>
        </p:nvPicPr>
        <p:blipFill>
          <a:blip r:embed="rId3"/>
          <a:stretch>
            <a:fillRect/>
          </a:stretch>
        </p:blipFill>
        <p:spPr>
          <a:xfrm>
            <a:off x="7064056" y="147145"/>
            <a:ext cx="1771897" cy="730987"/>
          </a:xfrm>
          <a:prstGeom prst="rect">
            <a:avLst/>
          </a:prstGeom>
        </p:spPr>
      </p:pic>
      <p:pic>
        <p:nvPicPr>
          <p:cNvPr id="7" name="Picture 6">
            <a:extLst>
              <a:ext uri="{FF2B5EF4-FFF2-40B4-BE49-F238E27FC236}">
                <a16:creationId xmlns:a16="http://schemas.microsoft.com/office/drawing/2014/main" id="{24DF3E0E-CD25-8EBA-BB83-BE424E85F8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09567" y="1674051"/>
            <a:ext cx="6178283" cy="463710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AE0478B-82B3-FEAC-07D0-4CB036EDB6CD}"/>
              </a:ext>
            </a:extLst>
          </p:cNvPr>
          <p:cNvPicPr>
            <a:picLocks noChangeAspect="1"/>
          </p:cNvPicPr>
          <p:nvPr/>
        </p:nvPicPr>
        <p:blipFill>
          <a:blip r:embed="rId5">
            <a:extLst>
              <a:ext uri="{28A0092B-C50C-407E-A947-70E740481C1C}">
                <a14:useLocalDpi xmlns:a14="http://schemas.microsoft.com/office/drawing/2010/main" val="0"/>
              </a:ext>
            </a:extLst>
          </a:blip>
          <a:srcRect t="1302" b="-1"/>
          <a:stretch>
            <a:fillRect/>
          </a:stretch>
        </p:blipFill>
        <p:spPr>
          <a:xfrm>
            <a:off x="1188720" y="1275088"/>
            <a:ext cx="6008439" cy="450056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C54F518-E084-46AA-1482-01E8F439C043}"/>
              </a:ext>
            </a:extLst>
          </p:cNvPr>
          <p:cNvSpPr txBox="1"/>
          <p:nvPr/>
        </p:nvSpPr>
        <p:spPr>
          <a:xfrm>
            <a:off x="1188720" y="6272804"/>
            <a:ext cx="7564486" cy="369332"/>
          </a:xfrm>
          <a:prstGeom prst="rect">
            <a:avLst/>
          </a:prstGeom>
          <a:noFill/>
        </p:spPr>
        <p:txBody>
          <a:bodyPr wrap="square" rtlCol="0">
            <a:spAutoFit/>
          </a:bodyPr>
          <a:lstStyle/>
          <a:p>
            <a:r>
              <a:rPr lang="en-US" dirty="0">
                <a:hlinkClick r:id="rId6"/>
              </a:rPr>
              <a:t>https://injuryfreenc.dph.ncdhhs.gov/DataSurveillance/SuicideData.htm</a:t>
            </a:r>
            <a:r>
              <a:rPr lang="en-US" dirty="0"/>
              <a:t> </a:t>
            </a:r>
          </a:p>
        </p:txBody>
      </p:sp>
    </p:spTree>
    <p:extLst>
      <p:ext uri="{BB962C8B-B14F-4D97-AF65-F5344CB8AC3E}">
        <p14:creationId xmlns:p14="http://schemas.microsoft.com/office/powerpoint/2010/main" val="283007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5C2CD-2580-FDF3-3B3E-428F67886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1220" y="1625837"/>
            <a:ext cx="6028630" cy="44677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A241E32-3D40-437B-6CCC-33838D23A3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4705" y="1167941"/>
            <a:ext cx="6047305" cy="4489399"/>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36</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5488745" cy="585781"/>
          </a:xfrm>
        </p:spPr>
        <p:txBody>
          <a:bodyPr/>
          <a:lstStyle/>
          <a:p>
            <a:r>
              <a:rPr lang="en-US" sz="3000" b="1" dirty="0">
                <a:solidFill>
                  <a:srgbClr val="4F81BD"/>
                </a:solidFill>
              </a:rPr>
              <a:t>NC-FASTER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548640"/>
            <a:ext cx="380472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3B15D3-824A-4073-B81F-63D2B0BDA039}"/>
              </a:ext>
            </a:extLst>
          </p:cNvPr>
          <p:cNvPicPr>
            <a:picLocks noChangeAspect="1"/>
          </p:cNvPicPr>
          <p:nvPr/>
        </p:nvPicPr>
        <p:blipFill>
          <a:blip r:embed="rId5"/>
          <a:stretch>
            <a:fillRect/>
          </a:stretch>
        </p:blipFill>
        <p:spPr>
          <a:xfrm>
            <a:off x="7064056" y="147145"/>
            <a:ext cx="1771897" cy="730987"/>
          </a:xfrm>
          <a:prstGeom prst="rect">
            <a:avLst/>
          </a:prstGeom>
        </p:spPr>
      </p:pic>
      <p:sp>
        <p:nvSpPr>
          <p:cNvPr id="11" name="TextBox 10">
            <a:extLst>
              <a:ext uri="{FF2B5EF4-FFF2-40B4-BE49-F238E27FC236}">
                <a16:creationId xmlns:a16="http://schemas.microsoft.com/office/drawing/2014/main" id="{D1A557E3-39C7-A051-6355-245006C41969}"/>
              </a:ext>
            </a:extLst>
          </p:cNvPr>
          <p:cNvSpPr txBox="1"/>
          <p:nvPr/>
        </p:nvSpPr>
        <p:spPr>
          <a:xfrm>
            <a:off x="1278315" y="6220379"/>
            <a:ext cx="6587370" cy="369332"/>
          </a:xfrm>
          <a:prstGeom prst="rect">
            <a:avLst/>
          </a:prstGeom>
          <a:noFill/>
        </p:spPr>
        <p:txBody>
          <a:bodyPr wrap="square" rtlCol="0">
            <a:spAutoFit/>
          </a:bodyPr>
          <a:lstStyle/>
          <a:p>
            <a:r>
              <a:rPr lang="en-US" dirty="0">
                <a:hlinkClick r:id="rId6"/>
              </a:rPr>
              <a:t>https://ncdetect.org/nc-faster-firearm-quarterly-reports/</a:t>
            </a:r>
            <a:r>
              <a:rPr lang="en-US" dirty="0"/>
              <a:t> </a:t>
            </a:r>
          </a:p>
        </p:txBody>
      </p:sp>
    </p:spTree>
    <p:extLst>
      <p:ext uri="{BB962C8B-B14F-4D97-AF65-F5344CB8AC3E}">
        <p14:creationId xmlns:p14="http://schemas.microsoft.com/office/powerpoint/2010/main" val="1247770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708267" cy="1030014"/>
          </a:xfrm>
        </p:spPr>
        <p:txBody>
          <a:bodyPr/>
          <a:lstStyle/>
          <a:p>
            <a:r>
              <a:rPr lang="en-US" sz="2800" dirty="0">
                <a:solidFill>
                  <a:schemeClr val="accent3">
                    <a:lumMod val="75000"/>
                  </a:schemeClr>
                </a:solidFill>
              </a:rPr>
              <a:t>More than 1/7 of NC adults experienced </a:t>
            </a:r>
            <a:r>
              <a:rPr lang="en-US" sz="2800" dirty="0">
                <a:solidFill>
                  <a:srgbClr val="4BACC6"/>
                </a:solidFill>
              </a:rPr>
              <a:t>frequent mental distress</a:t>
            </a:r>
            <a:r>
              <a:rPr lang="en-US" sz="2800" dirty="0">
                <a:solidFill>
                  <a:schemeClr val="accent3">
                    <a:lumMod val="75000"/>
                  </a:schemeClr>
                </a:solidFill>
              </a:rPr>
              <a:t> and 1/6 reported that poor mental or physical health kept them from doing their </a:t>
            </a:r>
            <a:r>
              <a:rPr lang="en-US" sz="2800" dirty="0">
                <a:solidFill>
                  <a:srgbClr val="2F7F95"/>
                </a:solidFill>
              </a:rPr>
              <a:t>usual activities</a:t>
            </a:r>
            <a:endParaRPr lang="en-US" sz="2800" dirty="0">
              <a:solidFill>
                <a:schemeClr val="accent3">
                  <a:lumMod val="75000"/>
                </a:schemeClr>
              </a:solidFill>
            </a:endParaRPr>
          </a:p>
        </p:txBody>
      </p:sp>
      <p:sp>
        <p:nvSpPr>
          <p:cNvPr id="3" name="TextBox 1">
            <a:extLst>
              <a:ext uri="{FF2B5EF4-FFF2-40B4-BE49-F238E27FC236}">
                <a16:creationId xmlns:a16="http://schemas.microsoft.com/office/drawing/2014/main" id="{4DC11EC6-7961-F4B9-8731-727B051153BE}"/>
              </a:ext>
            </a:extLst>
          </p:cNvPr>
          <p:cNvSpPr txBox="1"/>
          <p:nvPr/>
        </p:nvSpPr>
        <p:spPr>
          <a:xfrm>
            <a:off x="297720" y="5859664"/>
            <a:ext cx="8953500" cy="744124"/>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 Frequent Mental Distress = 14 or more days of poor mental health in the past month</a:t>
            </a:r>
          </a:p>
          <a:p>
            <a:r>
              <a:rPr lang="en-US" sz="900" b="0" i="0" u="none" strike="noStrike" dirty="0">
                <a:solidFill>
                  <a:srgbClr val="000000"/>
                </a:solidFill>
                <a:effectLst/>
              </a:rPr>
              <a:t>** Usual Activities = self-care, work, or recreation</a:t>
            </a:r>
            <a:br>
              <a:rPr lang="en-US" sz="900" b="0" i="0" u="none" strike="noStrike" dirty="0">
                <a:solidFill>
                  <a:srgbClr val="000000"/>
                </a:solidFill>
                <a:effectLst/>
              </a:rPr>
            </a:br>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Core Module, 2023 </a:t>
            </a:r>
            <a:r>
              <a:rPr lang="en-US" sz="900" b="0" i="0" u="none" strike="noStrike" dirty="0">
                <a:solidFill>
                  <a:srgbClr val="000000"/>
                </a:solidFill>
                <a:effectLst/>
                <a:hlinkClick r:id="rId3"/>
              </a:rPr>
              <a:t>https://schs.dph.ncdhhs.gov/data/brfss/2023/nc/all/topics.htm</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9" name="Chart 8">
            <a:extLst>
              <a:ext uri="{FF2B5EF4-FFF2-40B4-BE49-F238E27FC236}">
                <a16:creationId xmlns:a16="http://schemas.microsoft.com/office/drawing/2014/main" id="{57B3F1FE-CB64-A3BE-9FDA-0FE8375F34AA}"/>
              </a:ext>
            </a:extLst>
          </p:cNvPr>
          <p:cNvGraphicFramePr>
            <a:graphicFrameLocks/>
          </p:cNvGraphicFramePr>
          <p:nvPr>
            <p:extLst>
              <p:ext uri="{D42A27DB-BD31-4B8C-83A1-F6EECF244321}">
                <p14:modId xmlns:p14="http://schemas.microsoft.com/office/powerpoint/2010/main" val="3172495400"/>
              </p:ext>
            </p:extLst>
          </p:nvPr>
        </p:nvGraphicFramePr>
        <p:xfrm>
          <a:off x="297720" y="2409697"/>
          <a:ext cx="3614849"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CB779F9-ECC9-B863-9BA3-614F806A6480}"/>
              </a:ext>
            </a:extLst>
          </p:cNvPr>
          <p:cNvGraphicFramePr>
            <a:graphicFrameLocks/>
          </p:cNvGraphicFramePr>
          <p:nvPr>
            <p:extLst>
              <p:ext uri="{D42A27DB-BD31-4B8C-83A1-F6EECF244321}">
                <p14:modId xmlns:p14="http://schemas.microsoft.com/office/powerpoint/2010/main" val="1356728324"/>
              </p:ext>
            </p:extLst>
          </p:nvPr>
        </p:nvGraphicFramePr>
        <p:xfrm>
          <a:off x="4037626" y="2464442"/>
          <a:ext cx="3614849"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7701AD78-24E3-D3E9-30E3-72E54D8F1D26}"/>
              </a:ext>
            </a:extLst>
          </p:cNvPr>
          <p:cNvSpPr txBox="1"/>
          <p:nvPr/>
        </p:nvSpPr>
        <p:spPr>
          <a:xfrm>
            <a:off x="1422945" y="4434917"/>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73EDD6A2-A3DE-F60D-A6A4-499E030D5FC2}"/>
              </a:ext>
            </a:extLst>
          </p:cNvPr>
          <p:cNvSpPr txBox="1"/>
          <p:nvPr/>
        </p:nvSpPr>
        <p:spPr>
          <a:xfrm>
            <a:off x="1422945" y="372432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BACC6"/>
                </a:solidFill>
                <a:effectLst/>
                <a:uLnTx/>
                <a:uFillTx/>
                <a:latin typeface="Arial Narrow" panose="020B0606020202030204" pitchFamily="34" charset="0"/>
              </a:rPr>
              <a:t>15%</a:t>
            </a:r>
          </a:p>
        </p:txBody>
      </p:sp>
      <p:sp>
        <p:nvSpPr>
          <p:cNvPr id="14" name="TextBox 13">
            <a:extLst>
              <a:ext uri="{FF2B5EF4-FFF2-40B4-BE49-F238E27FC236}">
                <a16:creationId xmlns:a16="http://schemas.microsoft.com/office/drawing/2014/main" id="{4597859A-15B2-221C-6C82-3545F038B9B2}"/>
              </a:ext>
            </a:extLst>
          </p:cNvPr>
          <p:cNvSpPr txBox="1"/>
          <p:nvPr/>
        </p:nvSpPr>
        <p:spPr>
          <a:xfrm>
            <a:off x="5161089" y="4420703"/>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those with at least one day of poor health</a:t>
            </a:r>
          </a:p>
        </p:txBody>
      </p:sp>
      <p:sp>
        <p:nvSpPr>
          <p:cNvPr id="15" name="TextBox 14">
            <a:extLst>
              <a:ext uri="{FF2B5EF4-FFF2-40B4-BE49-F238E27FC236}">
                <a16:creationId xmlns:a16="http://schemas.microsoft.com/office/drawing/2014/main" id="{899E7A4D-DAD4-57AE-8DA7-43411D2203C3}"/>
              </a:ext>
            </a:extLst>
          </p:cNvPr>
          <p:cNvSpPr txBox="1"/>
          <p:nvPr/>
        </p:nvSpPr>
        <p:spPr>
          <a:xfrm>
            <a:off x="5181025" y="372432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2F7F95"/>
                </a:solidFill>
                <a:latin typeface="Arial Narrow" panose="020B0606020202030204" pitchFamily="34" charset="0"/>
              </a:rPr>
              <a:t>17</a:t>
            </a:r>
            <a:r>
              <a:rPr kumimoji="0" lang="en-US" sz="4800" b="1" i="0" u="none" strike="noStrike" kern="1200" cap="none" spc="0" normalizeH="0" baseline="0" noProof="0" dirty="0">
                <a:ln>
                  <a:noFill/>
                </a:ln>
                <a:solidFill>
                  <a:srgbClr val="2F7F95"/>
                </a:solidFill>
                <a:effectLst/>
                <a:uLnTx/>
                <a:uFillTx/>
                <a:latin typeface="Arial Narrow" panose="020B0606020202030204" pitchFamily="34" charset="0"/>
              </a:rPr>
              <a:t>%</a:t>
            </a:r>
          </a:p>
        </p:txBody>
      </p:sp>
    </p:spTree>
    <p:extLst>
      <p:ext uri="{BB962C8B-B14F-4D97-AF65-F5344CB8AC3E}">
        <p14:creationId xmlns:p14="http://schemas.microsoft.com/office/powerpoint/2010/main" val="1503645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9801BC-4AB8-3824-C166-BB109354BCED}"/>
              </a:ext>
            </a:extLst>
          </p:cNvPr>
          <p:cNvGraphicFramePr>
            <a:graphicFrameLocks/>
          </p:cNvGraphicFramePr>
          <p:nvPr>
            <p:extLst>
              <p:ext uri="{D42A27DB-BD31-4B8C-83A1-F6EECF244321}">
                <p14:modId xmlns:p14="http://schemas.microsoft.com/office/powerpoint/2010/main" val="4037279483"/>
              </p:ext>
            </p:extLst>
          </p:nvPr>
        </p:nvGraphicFramePr>
        <p:xfrm>
          <a:off x="2446387" y="2132621"/>
          <a:ext cx="3614849"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D81B344-2870-12F7-3FC6-1CD7063068B3}"/>
              </a:ext>
            </a:extLst>
          </p:cNvPr>
          <p:cNvGraphicFramePr>
            <a:graphicFrameLocks/>
          </p:cNvGraphicFramePr>
          <p:nvPr>
            <p:extLst>
              <p:ext uri="{D42A27DB-BD31-4B8C-83A1-F6EECF244321}">
                <p14:modId xmlns:p14="http://schemas.microsoft.com/office/powerpoint/2010/main" val="348978950"/>
              </p:ext>
            </p:extLst>
          </p:nvPr>
        </p:nvGraphicFramePr>
        <p:xfrm>
          <a:off x="5065866" y="2663781"/>
          <a:ext cx="3614849" cy="313746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38</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378371"/>
            <a:ext cx="7760819" cy="1030014"/>
          </a:xfrm>
        </p:spPr>
        <p:txBody>
          <a:bodyPr/>
          <a:lstStyle/>
          <a:p>
            <a:r>
              <a:rPr lang="en-US" sz="3200" dirty="0">
                <a:solidFill>
                  <a:srgbClr val="4F81BD"/>
                </a:solidFill>
              </a:rPr>
              <a:t>About three in 10 NC adults reported </a:t>
            </a:r>
            <a:r>
              <a:rPr lang="en-US" sz="3200" dirty="0">
                <a:solidFill>
                  <a:srgbClr val="674F83"/>
                </a:solidFill>
              </a:rPr>
              <a:t>feeling lonely</a:t>
            </a:r>
          </a:p>
        </p:txBody>
      </p:sp>
      <p:sp>
        <p:nvSpPr>
          <p:cNvPr id="3" name="TextBox 1">
            <a:extLst>
              <a:ext uri="{FF2B5EF4-FFF2-40B4-BE49-F238E27FC236}">
                <a16:creationId xmlns:a16="http://schemas.microsoft.com/office/drawing/2014/main" id="{4DC11EC6-7961-F4B9-8731-727B051153BE}"/>
              </a:ext>
            </a:extLst>
          </p:cNvPr>
          <p:cNvSpPr txBox="1"/>
          <p:nvPr/>
        </p:nvSpPr>
        <p:spPr>
          <a:xfrm>
            <a:off x="286081" y="5990093"/>
            <a:ext cx="8953500" cy="632708"/>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Social Determinants of Health and Health Equity Module, 2023 </a:t>
            </a:r>
            <a:r>
              <a:rPr lang="en-US" sz="900" b="0" i="0" u="none" strike="noStrike" dirty="0">
                <a:solidFill>
                  <a:srgbClr val="000000"/>
                </a:solidFill>
                <a:effectLst/>
                <a:hlinkClick r:id="rId5"/>
              </a:rPr>
              <a:t>https://schs.dph.ncdhhs.gov/data/brfss/2023/nc/all/topics.htm</a:t>
            </a:r>
            <a:endParaRPr lang="en-US" sz="900" b="0" i="0" u="none" strike="noStrike" dirty="0">
              <a:solidFill>
                <a:srgbClr val="000000"/>
              </a:solidFill>
              <a:effectLst/>
            </a:endParaRPr>
          </a:p>
          <a:p>
            <a:r>
              <a:rPr lang="en-US" sz="900" baseline="30000" dirty="0">
                <a:solidFill>
                  <a:srgbClr val="000000"/>
                </a:solidFill>
              </a:rPr>
              <a:t>1</a:t>
            </a:r>
            <a:r>
              <a:rPr lang="en-US" sz="900" dirty="0">
                <a:solidFill>
                  <a:srgbClr val="000000"/>
                </a:solidFill>
              </a:rPr>
              <a:t>Social Bridging NC, </a:t>
            </a:r>
            <a:r>
              <a:rPr lang="en-US" sz="900" dirty="0">
                <a:solidFill>
                  <a:srgbClr val="000000"/>
                </a:solidFill>
                <a:hlinkClick r:id="rId6"/>
              </a:rPr>
              <a:t>https://socialbridgingnc.org/social-isolation</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2" name="Chart 1">
            <a:extLst>
              <a:ext uri="{FF2B5EF4-FFF2-40B4-BE49-F238E27FC236}">
                <a16:creationId xmlns:a16="http://schemas.microsoft.com/office/drawing/2014/main" id="{1EB238F1-D888-9B3C-3789-EB7ECFED6393}"/>
              </a:ext>
            </a:extLst>
          </p:cNvPr>
          <p:cNvGraphicFramePr>
            <a:graphicFrameLocks/>
          </p:cNvGraphicFramePr>
          <p:nvPr>
            <p:extLst>
              <p:ext uri="{D42A27DB-BD31-4B8C-83A1-F6EECF244321}">
                <p14:modId xmlns:p14="http://schemas.microsoft.com/office/powerpoint/2010/main" val="1663840745"/>
              </p:ext>
            </p:extLst>
          </p:nvPr>
        </p:nvGraphicFramePr>
        <p:xfrm>
          <a:off x="-354014" y="2663781"/>
          <a:ext cx="3614849" cy="313746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9EEB25F-A733-329A-F4E2-87944A338B63}"/>
              </a:ext>
            </a:extLst>
          </p:cNvPr>
          <p:cNvSpPr txBox="1"/>
          <p:nvPr/>
        </p:nvSpPr>
        <p:spPr>
          <a:xfrm>
            <a:off x="746009" y="39598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C9AC2"/>
                </a:solidFill>
                <a:effectLst/>
                <a:uLnTx/>
                <a:uFillTx/>
                <a:latin typeface="Arial Narrow" panose="020B0606020202030204" pitchFamily="34" charset="0"/>
              </a:rPr>
              <a:t>5%</a:t>
            </a:r>
          </a:p>
        </p:txBody>
      </p:sp>
      <p:sp>
        <p:nvSpPr>
          <p:cNvPr id="16" name="TextBox 15">
            <a:extLst>
              <a:ext uri="{FF2B5EF4-FFF2-40B4-BE49-F238E27FC236}">
                <a16:creationId xmlns:a16="http://schemas.microsoft.com/office/drawing/2014/main" id="{0A02E7DF-1EB6-E30D-C2C4-5E68EEBD463E}"/>
              </a:ext>
            </a:extLst>
          </p:cNvPr>
          <p:cNvSpPr txBox="1"/>
          <p:nvPr/>
        </p:nvSpPr>
        <p:spPr>
          <a:xfrm>
            <a:off x="732254" y="46587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7" name="TextBox 16">
            <a:extLst>
              <a:ext uri="{FF2B5EF4-FFF2-40B4-BE49-F238E27FC236}">
                <a16:creationId xmlns:a16="http://schemas.microsoft.com/office/drawing/2014/main" id="{15C60AAF-01B8-1BF2-8E62-CF5F0FAABE32}"/>
              </a:ext>
            </a:extLst>
          </p:cNvPr>
          <p:cNvSpPr txBox="1"/>
          <p:nvPr/>
        </p:nvSpPr>
        <p:spPr>
          <a:xfrm>
            <a:off x="3585367" y="3446915"/>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876DA7"/>
                </a:solidFill>
                <a:latin typeface="Arial Narrow" panose="020B0606020202030204" pitchFamily="34" charset="0"/>
              </a:rPr>
              <a:t>8</a:t>
            </a:r>
            <a:r>
              <a:rPr kumimoji="0" lang="en-US" sz="4800" b="1" i="0" u="none" strike="noStrike" kern="1200" cap="none" spc="0" normalizeH="0" baseline="0" noProof="0" dirty="0">
                <a:ln>
                  <a:noFill/>
                </a:ln>
                <a:solidFill>
                  <a:srgbClr val="876DA7"/>
                </a:solidFill>
                <a:effectLst/>
                <a:uLnTx/>
                <a:uFillTx/>
                <a:latin typeface="Arial Narrow" panose="020B0606020202030204" pitchFamily="34" charset="0"/>
              </a:rPr>
              <a:t>%</a:t>
            </a:r>
          </a:p>
        </p:txBody>
      </p:sp>
      <p:sp>
        <p:nvSpPr>
          <p:cNvPr id="18" name="TextBox 17">
            <a:extLst>
              <a:ext uri="{FF2B5EF4-FFF2-40B4-BE49-F238E27FC236}">
                <a16:creationId xmlns:a16="http://schemas.microsoft.com/office/drawing/2014/main" id="{1FBD5696-AE0D-0C53-A3C1-076B11A45D3C}"/>
              </a:ext>
            </a:extLst>
          </p:cNvPr>
          <p:cNvSpPr txBox="1"/>
          <p:nvPr/>
        </p:nvSpPr>
        <p:spPr>
          <a:xfrm>
            <a:off x="3571612" y="4145882"/>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21" name="TextBox 20">
            <a:extLst>
              <a:ext uri="{FF2B5EF4-FFF2-40B4-BE49-F238E27FC236}">
                <a16:creationId xmlns:a16="http://schemas.microsoft.com/office/drawing/2014/main" id="{E6D23327-BFED-8E2B-EB43-75D8AED3DEA1}"/>
              </a:ext>
            </a:extLst>
          </p:cNvPr>
          <p:cNvSpPr txBox="1"/>
          <p:nvPr/>
        </p:nvSpPr>
        <p:spPr>
          <a:xfrm>
            <a:off x="6186303" y="403786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674F83"/>
                </a:solidFill>
                <a:effectLst/>
                <a:uLnTx/>
                <a:uFillTx/>
                <a:latin typeface="Arial Narrow" panose="020B0606020202030204" pitchFamily="34" charset="0"/>
              </a:rPr>
              <a:t>30%</a:t>
            </a:r>
          </a:p>
        </p:txBody>
      </p:sp>
      <p:sp>
        <p:nvSpPr>
          <p:cNvPr id="22" name="TextBox 21">
            <a:extLst>
              <a:ext uri="{FF2B5EF4-FFF2-40B4-BE49-F238E27FC236}">
                <a16:creationId xmlns:a16="http://schemas.microsoft.com/office/drawing/2014/main" id="{B540E578-A81F-A325-2874-E15A3E8F2BF2}"/>
              </a:ext>
            </a:extLst>
          </p:cNvPr>
          <p:cNvSpPr txBox="1"/>
          <p:nvPr/>
        </p:nvSpPr>
        <p:spPr>
          <a:xfrm>
            <a:off x="6172548" y="4736836"/>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9" name="Title 1">
            <a:extLst>
              <a:ext uri="{FF2B5EF4-FFF2-40B4-BE49-F238E27FC236}">
                <a16:creationId xmlns:a16="http://schemas.microsoft.com/office/drawing/2014/main" id="{DA293341-BC37-AEDB-5C81-C7AEF538F96E}"/>
              </a:ext>
            </a:extLst>
          </p:cNvPr>
          <p:cNvSpPr txBox="1">
            <a:spLocks/>
          </p:cNvSpPr>
          <p:nvPr/>
        </p:nvSpPr>
        <p:spPr>
          <a:xfrm>
            <a:off x="274320" y="1408385"/>
            <a:ext cx="7825445" cy="72024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Social isolation and loneliness can have debilitating effects on a person’s health. It is also associated with depression, anxiety, cognitive decline, and other mental, emotional, or psychological conditions.</a:t>
            </a:r>
            <a:r>
              <a:rPr lang="en-US" sz="1600" baseline="30000" dirty="0">
                <a:solidFill>
                  <a:srgbClr val="17375E"/>
                </a:solidFill>
              </a:rPr>
              <a:t>1</a:t>
            </a:r>
            <a:endParaRPr lang="en-US" sz="3000" baseline="30000" dirty="0">
              <a:solidFill>
                <a:srgbClr val="17375E"/>
              </a:solidFill>
            </a:endParaRPr>
          </a:p>
        </p:txBody>
      </p:sp>
    </p:spTree>
    <p:extLst>
      <p:ext uri="{BB962C8B-B14F-4D97-AF65-F5344CB8AC3E}">
        <p14:creationId xmlns:p14="http://schemas.microsoft.com/office/powerpoint/2010/main" val="2140357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1F87F-CCBC-93B7-1A91-A5191BD8509F}"/>
              </a:ext>
            </a:extLst>
          </p:cNvPr>
          <p:cNvSpPr>
            <a:spLocks noGrp="1"/>
          </p:cNvSpPr>
          <p:nvPr>
            <p:ph type="body" sz="quarter" idx="10"/>
          </p:nvPr>
        </p:nvSpPr>
        <p:spPr>
          <a:xfrm>
            <a:off x="1327869" y="6183651"/>
            <a:ext cx="7537836" cy="554876"/>
          </a:xfrm>
        </p:spPr>
        <p:txBody>
          <a:bodyPr/>
          <a:lstStyle/>
          <a:p>
            <a:pPr marL="0" indent="0">
              <a:buNone/>
            </a:pPr>
            <a:r>
              <a:rPr lang="en-US" sz="900" b="0" i="0" u="none" strike="noStrike" dirty="0">
                <a:solidFill>
                  <a:srgbClr val="000000"/>
                </a:solidFill>
                <a:effectLst/>
              </a:rPr>
              <a:t>Source: </a:t>
            </a:r>
            <a:r>
              <a:rPr lang="en-US" sz="900" b="0" i="0" u="none" strike="noStrike" dirty="0">
                <a:solidFill>
                  <a:srgbClr val="000000"/>
                </a:solidFill>
                <a:latin typeface="Arial" panose="020B0604020202020204" pitchFamily="34" charset="0"/>
                <a:cs typeface="Arial" panose="020B0604020202020204" pitchFamily="34" charset="0"/>
              </a:rPr>
              <a:t>North Carolina Department of </a:t>
            </a:r>
            <a:r>
              <a:rPr lang="en-US" sz="900" i="0" dirty="0">
                <a:solidFill>
                  <a:srgbClr val="000000"/>
                </a:solidFill>
                <a:latin typeface="Arial" panose="020B0604020202020204" pitchFamily="34" charset="0"/>
                <a:cs typeface="Arial" panose="020B0604020202020204" pitchFamily="34" charset="0"/>
              </a:rPr>
              <a:t>Public Instruction, </a:t>
            </a:r>
            <a:r>
              <a:rPr lang="en-US" sz="900" b="0" i="0" u="none" strike="noStrike" dirty="0">
                <a:solidFill>
                  <a:srgbClr val="000000"/>
                </a:solidFill>
                <a:latin typeface="Arial" panose="020B0604020202020204" pitchFamily="34" charset="0"/>
                <a:cs typeface="Arial" panose="020B0604020202020204" pitchFamily="34" charset="0"/>
              </a:rPr>
              <a:t>Youth Risk Behavior Survey</a:t>
            </a:r>
            <a:r>
              <a:rPr lang="en-US" sz="900" b="0" i="0" u="none" strike="noStrike" dirty="0">
                <a:solidFill>
                  <a:srgbClr val="000000"/>
                </a:solidFill>
                <a:effectLst/>
              </a:rPr>
              <a:t>, 2023 </a:t>
            </a:r>
            <a:r>
              <a:rPr lang="en-US" sz="900" b="0" i="0" u="none" strike="noStrike" dirty="0">
                <a:solidFill>
                  <a:srgbClr val="000000"/>
                </a:solidFill>
                <a:effectLst/>
                <a:hlinkClick r:id="rId3"/>
              </a:rPr>
              <a:t>https://www.dpi.nc.gov/districts-schools/classroom-resources/academic-standards/programs-and-initiatives/nc-healthy-schools/nc-healthy-schools-data</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endParaRPr lang="en-US" i="0" dirty="0"/>
          </a:p>
        </p:txBody>
      </p:sp>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39</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188720" y="365760"/>
            <a:ext cx="7537836" cy="942100"/>
          </a:xfrm>
        </p:spPr>
        <p:txBody>
          <a:bodyPr/>
          <a:lstStyle/>
          <a:p>
            <a:r>
              <a:rPr lang="en-US" sz="3200" dirty="0">
                <a:solidFill>
                  <a:srgbClr val="4F81BD"/>
                </a:solidFill>
              </a:rPr>
              <a:t>Two in Five High School Students Felt </a:t>
            </a:r>
            <a:r>
              <a:rPr lang="en-US" sz="3200" dirty="0">
                <a:solidFill>
                  <a:srgbClr val="674F83"/>
                </a:solidFill>
              </a:rPr>
              <a:t>Sad or Hopeless</a:t>
            </a:r>
          </a:p>
        </p:txBody>
      </p:sp>
      <p:pic>
        <p:nvPicPr>
          <p:cNvPr id="9" name="Picture 8">
            <a:extLst>
              <a:ext uri="{FF2B5EF4-FFF2-40B4-BE49-F238E27FC236}">
                <a16:creationId xmlns:a16="http://schemas.microsoft.com/office/drawing/2014/main" id="{79B4C19B-516B-0A4D-D2D7-5D8DE79871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7869" y="5518988"/>
            <a:ext cx="7726492" cy="672593"/>
          </a:xfrm>
          <a:prstGeom prst="rect">
            <a:avLst/>
          </a:prstGeom>
        </p:spPr>
      </p:pic>
      <p:pic>
        <p:nvPicPr>
          <p:cNvPr id="6" name="Picture 5" descr="A graph with numbers and a bar&#10;&#10;Description automatically generated with medium confidence">
            <a:extLst>
              <a:ext uri="{FF2B5EF4-FFF2-40B4-BE49-F238E27FC236}">
                <a16:creationId xmlns:a16="http://schemas.microsoft.com/office/drawing/2014/main" id="{1DB589B6-FB88-68FA-B12A-670B8ABAC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942" y="1352706"/>
            <a:ext cx="7174627" cy="4152587"/>
          </a:xfrm>
          <a:prstGeom prst="rect">
            <a:avLst/>
          </a:prstGeom>
        </p:spPr>
      </p:pic>
    </p:spTree>
    <p:extLst>
      <p:ext uri="{BB962C8B-B14F-4D97-AF65-F5344CB8AC3E}">
        <p14:creationId xmlns:p14="http://schemas.microsoft.com/office/powerpoint/2010/main" val="74526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1CF56-3D79-3BCE-ACB8-972A272763A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45720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855878" cy="4582247"/>
          </a:xfrm>
        </p:spPr>
        <p:txBody>
          <a:bodyPr/>
          <a:lstStyle/>
          <a:p>
            <a:r>
              <a:rPr lang="en-US" sz="2800" b="0" dirty="0">
                <a:solidFill>
                  <a:srgbClr val="17375E"/>
                </a:solidFill>
                <a:latin typeface="+mn-lt"/>
              </a:rPr>
              <a:t>Suicide Death</a:t>
            </a:r>
          </a:p>
          <a:p>
            <a:r>
              <a:rPr lang="en-US" sz="2800" b="0" dirty="0">
                <a:solidFill>
                  <a:srgbClr val="17375E"/>
                </a:solidFill>
                <a:latin typeface="+mn-lt"/>
              </a:rPr>
              <a:t>Self-Inflicted Injury/Harm</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000" b="0" dirty="0">
                <a:solidFill>
                  <a:srgbClr val="17375E"/>
                </a:solidFill>
                <a:latin typeface="+mn-lt"/>
              </a:rPr>
              <a:t>Suicide and Self-Inflicted Injury/Harm data are available at </a:t>
            </a: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https://injuryfreenc.dph.ncdhhs.gov/DataSurveillance/SuicideData.htm</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Mental Health data are available at </a:t>
            </a: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https://ncdetect.org/mental-health-dashboard/</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For custom data requests see </a:t>
            </a:r>
            <a:r>
              <a:rPr lang="en-US" sz="2000" b="0" dirty="0">
                <a:solidFill>
                  <a:srgbClr val="2F7F95"/>
                </a:solidFill>
                <a:latin typeface="+mn-lt"/>
                <a:hlinkClick r:id="rId5">
                  <a:extLst>
                    <a:ext uri="{A12FA001-AC4F-418D-AE19-62706E023703}">
                      <ahyp:hlinkClr xmlns:ahyp="http://schemas.microsoft.com/office/drawing/2018/hyperlinkcolor" val="tx"/>
                    </a:ext>
                  </a:extLst>
                </a:hlinkClick>
              </a:rPr>
              <a:t>https://injuryfreenc.dph.ncdhhs.gov/DataSurveillance/DataRequestPolicy.htm</a:t>
            </a:r>
            <a:endParaRPr lang="en-US" sz="20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40</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188720" y="274320"/>
            <a:ext cx="7537836" cy="839684"/>
          </a:xfrm>
        </p:spPr>
        <p:txBody>
          <a:bodyPr/>
          <a:lstStyle/>
          <a:p>
            <a:r>
              <a:rPr lang="en-US" sz="2800" dirty="0">
                <a:solidFill>
                  <a:srgbClr val="4F81BD"/>
                </a:solidFill>
              </a:rPr>
              <a:t>Nearly 1/5 of High School Students </a:t>
            </a:r>
            <a:r>
              <a:rPr lang="en-US" sz="2800" dirty="0">
                <a:solidFill>
                  <a:srgbClr val="674F83"/>
                </a:solidFill>
              </a:rPr>
              <a:t>Seriously Considered Attempting Suicide</a:t>
            </a:r>
          </a:p>
        </p:txBody>
      </p:sp>
      <p:pic>
        <p:nvPicPr>
          <p:cNvPr id="10" name="Picture 9">
            <a:extLst>
              <a:ext uri="{FF2B5EF4-FFF2-40B4-BE49-F238E27FC236}">
                <a16:creationId xmlns:a16="http://schemas.microsoft.com/office/drawing/2014/main" id="{D0DD0FA0-37FA-A80F-DE74-305AFA7C79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7869" y="5449245"/>
            <a:ext cx="6126145" cy="790236"/>
          </a:xfrm>
          <a:prstGeom prst="rect">
            <a:avLst/>
          </a:prstGeom>
        </p:spPr>
      </p:pic>
      <p:sp>
        <p:nvSpPr>
          <p:cNvPr id="8" name="Text Placeholder 2">
            <a:extLst>
              <a:ext uri="{FF2B5EF4-FFF2-40B4-BE49-F238E27FC236}">
                <a16:creationId xmlns:a16="http://schemas.microsoft.com/office/drawing/2014/main" id="{B956DCFF-ECDC-CB46-0EB3-38E81D145551}"/>
              </a:ext>
            </a:extLst>
          </p:cNvPr>
          <p:cNvSpPr txBox="1">
            <a:spLocks/>
          </p:cNvSpPr>
          <p:nvPr/>
        </p:nvSpPr>
        <p:spPr>
          <a:xfrm>
            <a:off x="1327869" y="6121988"/>
            <a:ext cx="7258406" cy="56708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1" name="Picture 10" descr="A graph of a number of people&#10;&#10;Description automatically generated">
            <a:extLst>
              <a:ext uri="{FF2B5EF4-FFF2-40B4-BE49-F238E27FC236}">
                <a16:creationId xmlns:a16="http://schemas.microsoft.com/office/drawing/2014/main" id="{0F50D75E-8D3B-E329-909D-9D79372F9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140" y="1166256"/>
            <a:ext cx="5495490" cy="4289163"/>
          </a:xfrm>
          <a:prstGeom prst="rect">
            <a:avLst/>
          </a:prstGeom>
        </p:spPr>
      </p:pic>
    </p:spTree>
    <p:extLst>
      <p:ext uri="{BB962C8B-B14F-4D97-AF65-F5344CB8AC3E}">
        <p14:creationId xmlns:p14="http://schemas.microsoft.com/office/powerpoint/2010/main" val="3690022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41</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188720" y="274320"/>
            <a:ext cx="7537836" cy="796654"/>
          </a:xfrm>
        </p:spPr>
        <p:txBody>
          <a:bodyPr/>
          <a:lstStyle/>
          <a:p>
            <a:r>
              <a:rPr lang="en-US" sz="2800" dirty="0">
                <a:solidFill>
                  <a:srgbClr val="4F81BD"/>
                </a:solidFill>
              </a:rPr>
              <a:t>Nearly 1/6 of High School Students </a:t>
            </a:r>
            <a:r>
              <a:rPr lang="en-US" sz="2800" dirty="0">
                <a:solidFill>
                  <a:srgbClr val="674F83"/>
                </a:solidFill>
              </a:rPr>
              <a:t>Made a Plan About Attempting Suicide</a:t>
            </a:r>
          </a:p>
        </p:txBody>
      </p:sp>
      <p:pic>
        <p:nvPicPr>
          <p:cNvPr id="9" name="Picture 8">
            <a:extLst>
              <a:ext uri="{FF2B5EF4-FFF2-40B4-BE49-F238E27FC236}">
                <a16:creationId xmlns:a16="http://schemas.microsoft.com/office/drawing/2014/main" id="{DD3BE8B0-40A8-F40C-86B6-C4D0D6192B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7869" y="5436651"/>
            <a:ext cx="6433496" cy="796655"/>
          </a:xfrm>
          <a:prstGeom prst="rect">
            <a:avLst/>
          </a:prstGeom>
        </p:spPr>
      </p:pic>
      <p:sp>
        <p:nvSpPr>
          <p:cNvPr id="10" name="Text Placeholder 2">
            <a:extLst>
              <a:ext uri="{FF2B5EF4-FFF2-40B4-BE49-F238E27FC236}">
                <a16:creationId xmlns:a16="http://schemas.microsoft.com/office/drawing/2014/main" id="{388F0BFE-3384-A97A-0CF5-1329E36B5F52}"/>
              </a:ext>
            </a:extLst>
          </p:cNvPr>
          <p:cNvSpPr txBox="1">
            <a:spLocks/>
          </p:cNvSpPr>
          <p:nvPr/>
        </p:nvSpPr>
        <p:spPr>
          <a:xfrm>
            <a:off x="1329444" y="6114036"/>
            <a:ext cx="7258406" cy="56708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2" name="Picture 11" descr="A graph of a number of people&#10;&#10;Description automatically generated">
            <a:extLst>
              <a:ext uri="{FF2B5EF4-FFF2-40B4-BE49-F238E27FC236}">
                <a16:creationId xmlns:a16="http://schemas.microsoft.com/office/drawing/2014/main" id="{4CDBC966-2CAE-9FB7-59A4-BFC1CAC32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407" y="1072445"/>
            <a:ext cx="5601185" cy="4381880"/>
          </a:xfrm>
          <a:prstGeom prst="rect">
            <a:avLst/>
          </a:prstGeom>
        </p:spPr>
      </p:pic>
    </p:spTree>
    <p:extLst>
      <p:ext uri="{BB962C8B-B14F-4D97-AF65-F5344CB8AC3E}">
        <p14:creationId xmlns:p14="http://schemas.microsoft.com/office/powerpoint/2010/main" val="170124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42</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188720" y="274320"/>
            <a:ext cx="7537836" cy="828989"/>
          </a:xfrm>
        </p:spPr>
        <p:txBody>
          <a:bodyPr/>
          <a:lstStyle/>
          <a:p>
            <a:r>
              <a:rPr lang="en-US" sz="2800" dirty="0">
                <a:solidFill>
                  <a:srgbClr val="4F81BD"/>
                </a:solidFill>
              </a:rPr>
              <a:t>One in 10 High School Students made a </a:t>
            </a:r>
            <a:r>
              <a:rPr lang="en-US" sz="2800" dirty="0">
                <a:solidFill>
                  <a:srgbClr val="674F83"/>
                </a:solidFill>
              </a:rPr>
              <a:t>Suicide Attempt</a:t>
            </a:r>
          </a:p>
        </p:txBody>
      </p:sp>
      <p:pic>
        <p:nvPicPr>
          <p:cNvPr id="10" name="Picture 9">
            <a:extLst>
              <a:ext uri="{FF2B5EF4-FFF2-40B4-BE49-F238E27FC236}">
                <a16:creationId xmlns:a16="http://schemas.microsoft.com/office/drawing/2014/main" id="{E15671AE-84EE-7A1F-64B9-9B07A9D8EA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7869" y="5344510"/>
            <a:ext cx="6804030" cy="827516"/>
          </a:xfrm>
          <a:prstGeom prst="rect">
            <a:avLst/>
          </a:prstGeom>
        </p:spPr>
      </p:pic>
      <p:sp>
        <p:nvSpPr>
          <p:cNvPr id="9" name="Text Placeholder 2">
            <a:extLst>
              <a:ext uri="{FF2B5EF4-FFF2-40B4-BE49-F238E27FC236}">
                <a16:creationId xmlns:a16="http://schemas.microsoft.com/office/drawing/2014/main" id="{7949899C-C03A-4FE8-32DE-7AD3D74FD118}"/>
              </a:ext>
            </a:extLst>
          </p:cNvPr>
          <p:cNvSpPr txBox="1">
            <a:spLocks/>
          </p:cNvSpPr>
          <p:nvPr/>
        </p:nvSpPr>
        <p:spPr>
          <a:xfrm>
            <a:off x="1327869" y="6172026"/>
            <a:ext cx="7258406" cy="48016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2" name="Picture 11" descr="A graph of people's population&#10;&#10;Description automatically generated">
            <a:extLst>
              <a:ext uri="{FF2B5EF4-FFF2-40B4-BE49-F238E27FC236}">
                <a16:creationId xmlns:a16="http://schemas.microsoft.com/office/drawing/2014/main" id="{27A42A67-879E-A7A5-368B-C1D116F76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186" y="1042755"/>
            <a:ext cx="5494738" cy="4296022"/>
          </a:xfrm>
          <a:prstGeom prst="rect">
            <a:avLst/>
          </a:prstGeom>
        </p:spPr>
      </p:pic>
    </p:spTree>
    <p:extLst>
      <p:ext uri="{BB962C8B-B14F-4D97-AF65-F5344CB8AC3E}">
        <p14:creationId xmlns:p14="http://schemas.microsoft.com/office/powerpoint/2010/main" val="3240481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43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621835" cy="1072055"/>
          </a:xfrm>
        </p:spPr>
        <p:txBody>
          <a:bodyPr/>
          <a:lstStyle/>
          <a:p>
            <a:r>
              <a:rPr lang="en-US" sz="3000" dirty="0">
                <a:solidFill>
                  <a:srgbClr val="4F81BD"/>
                </a:solidFill>
              </a:rPr>
              <a:t>The financial toll of suicide and self-inflicted injury on society is costly</a:t>
            </a:r>
          </a:p>
        </p:txBody>
      </p:sp>
      <p:sp>
        <p:nvSpPr>
          <p:cNvPr id="10" name="Text Placeholder 2">
            <a:extLst>
              <a:ext uri="{FF2B5EF4-FFF2-40B4-BE49-F238E27FC236}">
                <a16:creationId xmlns:a16="http://schemas.microsoft.com/office/drawing/2014/main" id="{1D04DF15-31B3-8099-DEE7-E9D10CED46DA}"/>
              </a:ext>
            </a:extLst>
          </p:cNvPr>
          <p:cNvSpPr txBox="1">
            <a:spLocks/>
          </p:cNvSpPr>
          <p:nvPr/>
        </p:nvSpPr>
        <p:spPr>
          <a:xfrm>
            <a:off x="457200" y="2103120"/>
            <a:ext cx="7888288" cy="4056954"/>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400" dirty="0">
                <a:solidFill>
                  <a:srgbClr val="17375E"/>
                </a:solidFill>
              </a:rPr>
              <a:t>Suicide deaths alone in NC resulted in a combined cost of over $16 billion in 2023 </a:t>
            </a:r>
          </a:p>
          <a:p>
            <a:pPr lvl="1"/>
            <a:r>
              <a:rPr lang="en-US" sz="2200" dirty="0">
                <a:solidFill>
                  <a:srgbClr val="17375E"/>
                </a:solidFill>
              </a:rPr>
              <a:t>$1,746 per capita</a:t>
            </a:r>
          </a:p>
        </p:txBody>
      </p:sp>
      <p:pic>
        <p:nvPicPr>
          <p:cNvPr id="12" name="Picture 11">
            <a:extLst>
              <a:ext uri="{FF2B5EF4-FFF2-40B4-BE49-F238E27FC236}">
                <a16:creationId xmlns:a16="http://schemas.microsoft.com/office/drawing/2014/main" id="{F8251E51-5F63-B094-9BF7-20E3F11A5C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164" y="3353682"/>
            <a:ext cx="8879671" cy="2787393"/>
          </a:xfrm>
          <a:prstGeom prst="rect">
            <a:avLst/>
          </a:prstGeom>
        </p:spPr>
      </p:pic>
      <p:sp>
        <p:nvSpPr>
          <p:cNvPr id="13" name="TextBox 1">
            <a:extLst>
              <a:ext uri="{FF2B5EF4-FFF2-40B4-BE49-F238E27FC236}">
                <a16:creationId xmlns:a16="http://schemas.microsoft.com/office/drawing/2014/main" id="{3F3F64A6-8091-B001-89AD-DE9E4D49D0B2}"/>
              </a:ext>
            </a:extLst>
          </p:cNvPr>
          <p:cNvSpPr txBox="1"/>
          <p:nvPr/>
        </p:nvSpPr>
        <p:spPr>
          <a:xfrm>
            <a:off x="320040" y="6274092"/>
            <a:ext cx="8953500" cy="348695"/>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Source: CDC WISQARS Cost of Injury Report </a:t>
            </a:r>
            <a:r>
              <a:rPr lang="en-US" sz="900" b="0" i="0" u="none" strike="noStrike" dirty="0">
                <a:solidFill>
                  <a:srgbClr val="000000"/>
                </a:solidFill>
                <a:effectLst/>
                <a:hlinkClick r:id="rId4"/>
              </a:rPr>
              <a:t>https://wisqars.cdc.gov/cost/</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spTree>
    <p:extLst>
      <p:ext uri="{BB962C8B-B14F-4D97-AF65-F5344CB8AC3E}">
        <p14:creationId xmlns:p14="http://schemas.microsoft.com/office/powerpoint/2010/main" val="148404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44</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resources for suicide and self-inflicted injury prevention?</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Comprehensive Suicide Prevention Program</a:t>
            </a:r>
            <a:endParaRPr lang="en-US" sz="2400" dirty="0">
              <a:solidFill>
                <a:srgbClr val="2F7F95"/>
              </a:solidFill>
              <a:latin typeface="+mn-lt"/>
            </a:endParaRPr>
          </a:p>
          <a:p>
            <a:pPr lvl="1">
              <a:buFont typeface="Arial" panose="020B0604020202020204" pitchFamily="34" charset="0"/>
              <a:buChar char="•"/>
            </a:pPr>
            <a:r>
              <a:rPr lang="en-US" b="0" dirty="0">
                <a:latin typeface="+mn-lt"/>
              </a:rPr>
              <a:t>Comprehensive Suicide Prevention Advisory Council (CSPAC) Quarterly Meetings </a:t>
            </a:r>
          </a:p>
          <a:p>
            <a:r>
              <a:rPr lang="en-US" sz="2400" dirty="0">
                <a:solidFill>
                  <a:srgbClr val="2F7F95"/>
                </a:solidFill>
                <a:latin typeface="+mn-lt"/>
                <a:hlinkClick r:id="rId3">
                  <a:extLst>
                    <a:ext uri="{A12FA001-AC4F-418D-AE19-62706E023703}">
                      <ahyp:hlinkClr xmlns:ahyp="http://schemas.microsoft.com/office/drawing/2018/hyperlinkcolor" val="tx"/>
                    </a:ext>
                  </a:extLst>
                </a:hlinkClick>
              </a:rPr>
              <a:t>NC S.A.F.E</a:t>
            </a:r>
            <a:r>
              <a:rPr lang="en-US" sz="2400" dirty="0">
                <a:solidFill>
                  <a:srgbClr val="2F7F95"/>
                </a:solidFill>
                <a:latin typeface="+mn-lt"/>
              </a:rPr>
              <a:t> </a:t>
            </a:r>
            <a:r>
              <a:rPr lang="en-US" sz="2400" dirty="0">
                <a:latin typeface="+mn-lt"/>
              </a:rPr>
              <a:t>– Store All Firearms Effectively – provides resources and information on storing firearms safely.</a:t>
            </a:r>
          </a:p>
          <a:p>
            <a:r>
              <a:rPr lang="en-US" sz="2400" dirty="0">
                <a:solidFill>
                  <a:srgbClr val="2F7F95"/>
                </a:solidFill>
                <a:latin typeface="+mn-lt"/>
                <a:hlinkClick r:id="rId4">
                  <a:extLst>
                    <a:ext uri="{A12FA001-AC4F-418D-AE19-62706E023703}">
                      <ahyp:hlinkClr xmlns:ahyp="http://schemas.microsoft.com/office/drawing/2018/hyperlinkcolor" val="tx"/>
                    </a:ext>
                  </a:extLst>
                </a:hlinkClick>
              </a:rPr>
              <a:t>Injury-Free NC</a:t>
            </a:r>
            <a:r>
              <a:rPr lang="en-US" sz="2400" dirty="0">
                <a:latin typeface="+mn-lt"/>
              </a:rPr>
              <a:t> is a collaborative of UNC and NCDHHS DPH to keep NC safe from injury and violence.</a:t>
            </a:r>
          </a:p>
          <a:p>
            <a:pPr lvl="1">
              <a:buFont typeface="Arial" panose="020B0604020202020204" pitchFamily="34" charset="0"/>
              <a:buChar char="•"/>
            </a:pPr>
            <a:r>
              <a:rPr lang="en-US" b="0" dirty="0">
                <a:latin typeface="+mn-lt"/>
              </a:rPr>
              <a:t>Comprehensive Suicide Prevention Academy</a:t>
            </a:r>
          </a:p>
          <a:p>
            <a:pPr lvl="1">
              <a:buFont typeface="Arial" panose="020B0604020202020204" pitchFamily="34" charset="0"/>
              <a:buChar char="•"/>
            </a:pPr>
            <a:r>
              <a:rPr lang="en-US" b="0" dirty="0">
                <a:latin typeface="+mn-lt"/>
              </a:rPr>
              <a:t>Firearm and Lethal Means Safety</a:t>
            </a:r>
          </a:p>
          <a:p>
            <a:r>
              <a:rPr lang="en-US" sz="2400" dirty="0">
                <a:latin typeface="+mn-lt"/>
              </a:rPr>
              <a:t>CDC </a:t>
            </a:r>
            <a:r>
              <a:rPr lang="en-US" sz="2400" dirty="0">
                <a:solidFill>
                  <a:srgbClr val="2F7F95"/>
                </a:solidFill>
                <a:latin typeface="+mn-lt"/>
                <a:hlinkClick r:id="rId5">
                  <a:extLst>
                    <a:ext uri="{A12FA001-AC4F-418D-AE19-62706E023703}">
                      <ahyp:hlinkClr xmlns:ahyp="http://schemas.microsoft.com/office/drawing/2018/hyperlinkcolor" val="tx"/>
                    </a:ext>
                  </a:extLst>
                </a:hlinkClick>
              </a:rPr>
              <a:t>Suicide Prevention Resource for Action</a:t>
            </a:r>
            <a:endParaRPr lang="en-US" sz="2400" dirty="0">
              <a:solidFill>
                <a:srgbClr val="2F7F95"/>
              </a:solidFill>
              <a:latin typeface="+mn-lt"/>
            </a:endParaRPr>
          </a:p>
        </p:txBody>
      </p:sp>
    </p:spTree>
    <p:extLst>
      <p:ext uri="{BB962C8B-B14F-4D97-AF65-F5344CB8AC3E}">
        <p14:creationId xmlns:p14="http://schemas.microsoft.com/office/powerpoint/2010/main" val="167706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45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more data on suicide and self-inflicted injury?</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Injury and Violence Prevention Branch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Suicide and Self-Inflicted Injury Data Page</a:t>
            </a:r>
            <a:endParaRPr lang="en-US" sz="2400" dirty="0">
              <a:solidFill>
                <a:srgbClr val="2F7F95"/>
              </a:solidFill>
              <a:latin typeface="+mn-lt"/>
            </a:endParaRPr>
          </a:p>
          <a:p>
            <a:pPr marL="800080" lvl="1" indent="-285743">
              <a:buFont typeface="Arial" panose="020B0604020202020204" pitchFamily="34" charset="0"/>
              <a:buChar char="•"/>
            </a:pPr>
            <a:r>
              <a:rPr lang="en-US" b="0" dirty="0">
                <a:latin typeface="+mn-lt"/>
              </a:rPr>
              <a:t>NC-VDRS Annual Report</a:t>
            </a:r>
          </a:p>
          <a:p>
            <a:pPr marL="800080" lvl="1" indent="-285743">
              <a:buFont typeface="Arial" panose="020B0604020202020204" pitchFamily="34" charset="0"/>
              <a:buChar char="•"/>
            </a:pPr>
            <a:r>
              <a:rPr lang="en-US" b="0" dirty="0">
                <a:latin typeface="+mn-lt"/>
              </a:rPr>
              <a:t>NC-VDRS Fact Sheets</a:t>
            </a:r>
            <a:endParaRPr lang="en-US"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b="0" dirty="0">
                <a:solidFill>
                  <a:srgbClr val="2F7F95"/>
                </a:solidFill>
                <a:latin typeface="+mn-lt"/>
                <a:hlinkClick r:id="rId3">
                  <a:extLst>
                    <a:ext uri="{A12FA001-AC4F-418D-AE19-62706E023703}">
                      <ahyp:hlinkClr xmlns:ahyp="http://schemas.microsoft.com/office/drawing/2018/hyperlinkcolor" val="tx"/>
                    </a:ext>
                  </a:extLst>
                </a:hlinkClick>
              </a:rPr>
              <a:t>NC-VDRS Data Dashboard</a:t>
            </a:r>
            <a:endParaRPr lang="en-US" b="0" dirty="0">
              <a:solidFill>
                <a:srgbClr val="2F7F95"/>
              </a:solidFill>
              <a:latin typeface="+mn-lt"/>
            </a:endParaRPr>
          </a:p>
          <a:p>
            <a:pPr marL="800080" lvl="1" indent="-285743">
              <a:buFont typeface="Arial" panose="020B0604020202020204" pitchFamily="34" charset="0"/>
              <a:buChar char="•"/>
            </a:pPr>
            <a:r>
              <a:rPr lang="en-US" b="0" dirty="0">
                <a:latin typeface="+mn-lt"/>
              </a:rPr>
              <a:t>Self-Inflicted Injury ED Visit quarterly reports</a:t>
            </a:r>
          </a:p>
          <a:p>
            <a:pPr marL="800080" lvl="1" indent="-285743">
              <a:buFont typeface="Arial" panose="020B0604020202020204" pitchFamily="34" charset="0"/>
              <a:buChar char="•"/>
            </a:pPr>
            <a:r>
              <a:rPr lang="en-US" b="0" dirty="0">
                <a:solidFill>
                  <a:srgbClr val="2F7F95"/>
                </a:solidFill>
                <a:latin typeface="+mn-lt"/>
                <a:hlinkClick r:id="rId4">
                  <a:extLst>
                    <a:ext uri="{A12FA001-AC4F-418D-AE19-62706E023703}">
                      <ahyp:hlinkClr xmlns:ahyp="http://schemas.microsoft.com/office/drawing/2018/hyperlinkcolor" val="tx"/>
                    </a:ext>
                  </a:extLst>
                </a:hlinkClick>
              </a:rPr>
              <a:t>NC DETECT Mental Health Dashboard</a:t>
            </a:r>
            <a:endParaRPr lang="en-US" b="0" dirty="0">
              <a:solidFill>
                <a:srgbClr val="2F7F95"/>
              </a:solidFill>
              <a:latin typeface="+mn-lt"/>
            </a:endParaRPr>
          </a:p>
          <a:p>
            <a:r>
              <a:rPr lang="en-US" sz="2400" dirty="0">
                <a:latin typeface="+mn-lt"/>
              </a:rPr>
              <a:t>State Center for Health Statistics (SCHS) Death Certificate Data </a:t>
            </a:r>
          </a:p>
          <a:p>
            <a:pPr marL="800080" lvl="1" indent="-285743">
              <a:buFont typeface="Arial" panose="020B0604020202020204" pitchFamily="34" charset="0"/>
              <a:buChar char="•"/>
            </a:pPr>
            <a:r>
              <a:rPr lang="en-US" dirty="0">
                <a:solidFill>
                  <a:srgbClr val="2F7F95"/>
                </a:solidFill>
                <a:latin typeface="+mn-lt"/>
                <a:hlinkClick r:id="rId5">
                  <a:extLst>
                    <a:ext uri="{A12FA001-AC4F-418D-AE19-62706E023703}">
                      <ahyp:hlinkClr xmlns:ahyp="http://schemas.microsoft.com/office/drawing/2018/hyperlinkcolor" val="tx"/>
                    </a:ext>
                  </a:extLst>
                </a:hlinkClick>
              </a:rPr>
              <a:t>NC Health Data Query System</a:t>
            </a:r>
            <a:endParaRPr lang="en-US" dirty="0">
              <a:solidFill>
                <a:srgbClr val="2F7F95"/>
              </a:solidFill>
              <a:latin typeface="+mn-lt"/>
            </a:endParaRPr>
          </a:p>
          <a:p>
            <a:r>
              <a:rPr lang="en-US" sz="2400" dirty="0">
                <a:latin typeface="+mn-lt"/>
              </a:rPr>
              <a:t>CDC WISQARS –  </a:t>
            </a:r>
            <a:r>
              <a:rPr lang="en-US" sz="2400" dirty="0">
                <a:solidFill>
                  <a:srgbClr val="2F7F95"/>
                </a:solidFill>
                <a:latin typeface="+mn-lt"/>
                <a:hlinkClick r:id="rId6">
                  <a:extLst>
                    <a:ext uri="{A12FA001-AC4F-418D-AE19-62706E023703}">
                      <ahyp:hlinkClr xmlns:ahyp="http://schemas.microsoft.com/office/drawing/2018/hyperlinkcolor" val="tx"/>
                    </a:ext>
                  </a:extLst>
                </a:hlinkClick>
              </a:rPr>
              <a:t>Fatal Injury and Violence Data</a:t>
            </a:r>
            <a:endParaRPr lang="en-US" sz="2400" dirty="0">
              <a:solidFill>
                <a:srgbClr val="2F7F95"/>
              </a:solidFill>
              <a:latin typeface="+mn-lt"/>
            </a:endParaRPr>
          </a:p>
          <a:p>
            <a:r>
              <a:rPr lang="en-US" sz="2400" dirty="0">
                <a:latin typeface="+mn-lt"/>
              </a:rPr>
              <a:t>CDC NVDRS - </a:t>
            </a:r>
            <a:r>
              <a:rPr lang="en-US" sz="2400" dirty="0">
                <a:solidFill>
                  <a:srgbClr val="2F7F95"/>
                </a:solidFill>
                <a:latin typeface="+mn-lt"/>
                <a:hlinkClick r:id="rId7">
                  <a:extLst>
                    <a:ext uri="{A12FA001-AC4F-418D-AE19-62706E023703}">
                      <ahyp:hlinkClr xmlns:ahyp="http://schemas.microsoft.com/office/drawing/2018/hyperlinkcolor" val="tx"/>
                    </a:ext>
                  </a:extLst>
                </a:hlinkClick>
              </a:rPr>
              <a:t>CDC NVDRS</a:t>
            </a:r>
            <a:r>
              <a:rPr lang="en-US" sz="2400" dirty="0">
                <a:solidFill>
                  <a:srgbClr val="2F7F95"/>
                </a:solidFill>
                <a:latin typeface="+mn-lt"/>
              </a:rPr>
              <a:t> </a:t>
            </a:r>
          </a:p>
        </p:txBody>
      </p:sp>
    </p:spTree>
    <p:extLst>
      <p:ext uri="{BB962C8B-B14F-4D97-AF65-F5344CB8AC3E}">
        <p14:creationId xmlns:p14="http://schemas.microsoft.com/office/powerpoint/2010/main" val="123963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46</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097280"/>
            <a:ext cx="8621835" cy="1072055"/>
          </a:xfrm>
        </p:spPr>
        <p:txBody>
          <a:bodyPr/>
          <a:lstStyle/>
          <a:p>
            <a:r>
              <a:rPr lang="en-US" sz="3200" dirty="0">
                <a:solidFill>
                  <a:srgbClr val="4F81BD"/>
                </a:solidFill>
              </a:rPr>
              <a:t>IVPB Data Support now available! </a:t>
            </a:r>
          </a:p>
        </p:txBody>
      </p:sp>
      <p:pic>
        <p:nvPicPr>
          <p:cNvPr id="3" name="Picture 2">
            <a:extLst>
              <a:ext uri="{FF2B5EF4-FFF2-40B4-BE49-F238E27FC236}">
                <a16:creationId xmlns:a16="http://schemas.microsoft.com/office/drawing/2014/main" id="{55CFA724-7DCB-BDE2-FFE7-9866802712A2}"/>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FBDBA93-6C0D-A29D-188D-417361CAB25A}"/>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3"/>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4"/>
              </a:rPr>
              <a:t>IVPB Data Support Bookings</a:t>
            </a:r>
            <a:endParaRPr lang="en-US" b="1" dirty="0"/>
          </a:p>
        </p:txBody>
      </p:sp>
      <p:pic>
        <p:nvPicPr>
          <p:cNvPr id="6" name="Picture 5">
            <a:extLst>
              <a:ext uri="{FF2B5EF4-FFF2-40B4-BE49-F238E27FC236}">
                <a16:creationId xmlns:a16="http://schemas.microsoft.com/office/drawing/2014/main" id="{389A2587-EDFB-D112-CFC0-3AF40B88B719}"/>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88D4548-CBF2-E2FD-4B82-199DF477A3F5}"/>
              </a:ext>
            </a:extLst>
          </p:cNvPr>
          <p:cNvSpPr txBox="1"/>
          <p:nvPr/>
        </p:nvSpPr>
        <p:spPr>
          <a:xfrm>
            <a:off x="27432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371138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FAE33-FD8B-AA8F-7E7B-BA76FC2D632D}"/>
              </a:ext>
            </a:extLst>
          </p:cNvPr>
          <p:cNvSpPr>
            <a:spLocks noGrp="1"/>
          </p:cNvSpPr>
          <p:nvPr>
            <p:ph type="body" sz="quarter" idx="10"/>
          </p:nvPr>
        </p:nvSpPr>
        <p:spPr>
          <a:xfrm>
            <a:off x="904698" y="1567542"/>
            <a:ext cx="6364545" cy="3722916"/>
          </a:xfrm>
        </p:spPr>
        <p:txBody>
          <a:bodyPr/>
          <a:lstStyle/>
          <a:p>
            <a:pPr marL="0" indent="0" algn="ctr">
              <a:buNone/>
            </a:pPr>
            <a:r>
              <a:rPr lang="en-US" b="0" i="1" dirty="0"/>
              <a:t>This work was supported by the Centers for Disease Control and Prevention (CDC) of the U.S. Department of Health and Human Services (HHS) as part of the Comprehensive Suicide Prevention program CDC-RFA-CE20-2001 cooperative agreement award 100% funded by CDC/HHS. The contents are those of the author(s) and do not necessarily represent the official views of, not an endorsement by, CDC/HHS or the U.S. Government. </a:t>
            </a:r>
          </a:p>
        </p:txBody>
      </p:sp>
      <p:sp>
        <p:nvSpPr>
          <p:cNvPr id="4" name="Slide Number Placeholder 3">
            <a:extLst>
              <a:ext uri="{FF2B5EF4-FFF2-40B4-BE49-F238E27FC236}">
                <a16:creationId xmlns:a16="http://schemas.microsoft.com/office/drawing/2014/main" id="{EDB1BED9-22DF-3B71-D985-038D98B13A6A}"/>
              </a:ext>
            </a:extLst>
          </p:cNvPr>
          <p:cNvSpPr>
            <a:spLocks noGrp="1"/>
          </p:cNvSpPr>
          <p:nvPr>
            <p:ph type="sldNum" sz="quarter" idx="14"/>
          </p:nvPr>
        </p:nvSpPr>
        <p:spPr/>
        <p:txBody>
          <a:bodyPr/>
          <a:lstStyle/>
          <a:p>
            <a:fld id="{11F27F3A-B3E9-41ED-AF8F-A365F10BB65F}" type="slidenum">
              <a:rPr lang="en-US" smtClean="0"/>
              <a:pPr/>
              <a:t>47</a:t>
            </a:fld>
            <a:endParaRPr lang="en-US" dirty="0"/>
          </a:p>
        </p:txBody>
      </p:sp>
      <p:sp>
        <p:nvSpPr>
          <p:cNvPr id="5" name="Title 4">
            <a:extLst>
              <a:ext uri="{FF2B5EF4-FFF2-40B4-BE49-F238E27FC236}">
                <a16:creationId xmlns:a16="http://schemas.microsoft.com/office/drawing/2014/main" id="{0F7EBFA1-EAEE-FC61-D23B-312A9A840432}"/>
              </a:ext>
            </a:extLst>
          </p:cNvPr>
          <p:cNvSpPr>
            <a:spLocks noGrp="1"/>
          </p:cNvSpPr>
          <p:nvPr>
            <p:ph type="title"/>
          </p:nvPr>
        </p:nvSpPr>
        <p:spPr>
          <a:xfrm>
            <a:off x="274320" y="457200"/>
            <a:ext cx="7537836" cy="548640"/>
          </a:xfrm>
        </p:spPr>
        <p:txBody>
          <a:bodyPr/>
          <a:lstStyle/>
          <a:p>
            <a:r>
              <a:rPr lang="en-US" sz="3200" dirty="0"/>
              <a:t>Acknowledgements</a:t>
            </a:r>
          </a:p>
        </p:txBody>
      </p:sp>
    </p:spTree>
    <p:extLst>
      <p:ext uri="{BB962C8B-B14F-4D97-AF65-F5344CB8AC3E}">
        <p14:creationId xmlns:p14="http://schemas.microsoft.com/office/powerpoint/2010/main" val="2615604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E60BA-36E0-723D-7236-5B631B7401B3}"/>
              </a:ext>
            </a:extLst>
          </p:cNvPr>
          <p:cNvSpPr>
            <a:spLocks noGrp="1"/>
          </p:cNvSpPr>
          <p:nvPr>
            <p:ph type="body" sz="quarter" idx="10"/>
          </p:nvPr>
        </p:nvSpPr>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NC 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www.injuryfreenc.dph.ncdhhs.gov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27073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A881AD-1768-3D4D-4456-67EC87665587}"/>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6" name="Title 1">
            <a:extLst>
              <a:ext uri="{FF2B5EF4-FFF2-40B4-BE49-F238E27FC236}">
                <a16:creationId xmlns:a16="http://schemas.microsoft.com/office/drawing/2014/main" id="{2BF7E9C8-5A3E-C9D8-5048-CAC24E0998B6}"/>
              </a:ext>
            </a:extLst>
          </p:cNvPr>
          <p:cNvSpPr>
            <a:spLocks noGrp="1"/>
          </p:cNvSpPr>
          <p:nvPr>
            <p:ph type="title"/>
          </p:nvPr>
        </p:nvSpPr>
        <p:spPr>
          <a:xfrm>
            <a:off x="1828800" y="2194560"/>
            <a:ext cx="4867564" cy="769620"/>
          </a:xfrm>
        </p:spPr>
        <p:txBody>
          <a:bodyPr/>
          <a:lstStyle/>
          <a:p>
            <a:pPr algn="ctr"/>
            <a:r>
              <a:rPr lang="en-US" sz="6500" b="1" dirty="0">
                <a:solidFill>
                  <a:schemeClr val="accent3">
                    <a:lumMod val="75000"/>
                  </a:schemeClr>
                </a:solidFill>
              </a:rPr>
              <a:t>Suicide Death</a:t>
            </a:r>
          </a:p>
        </p:txBody>
      </p:sp>
    </p:spTree>
    <p:extLst>
      <p:ext uri="{BB962C8B-B14F-4D97-AF65-F5344CB8AC3E}">
        <p14:creationId xmlns:p14="http://schemas.microsoft.com/office/powerpoint/2010/main" val="192339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6</a:t>
            </a:fld>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3C64FFAA-0B6C-6515-220D-86D346FCC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1" y="1432306"/>
            <a:ext cx="8178799" cy="3353308"/>
          </a:xfrm>
          <a:prstGeom prst="rect">
            <a:avLst/>
          </a:prstGeom>
        </p:spPr>
      </p:pic>
    </p:spTree>
    <p:extLst>
      <p:ext uri="{BB962C8B-B14F-4D97-AF65-F5344CB8AC3E}">
        <p14:creationId xmlns:p14="http://schemas.microsoft.com/office/powerpoint/2010/main" val="229814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23CBB-F9D1-FB52-D7B7-0098DFB3D5E4}"/>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7" name="Title 1">
            <a:extLst>
              <a:ext uri="{FF2B5EF4-FFF2-40B4-BE49-F238E27FC236}">
                <a16:creationId xmlns:a16="http://schemas.microsoft.com/office/drawing/2014/main" id="{098A0E58-477D-99FF-8F99-5E807773EBF7}"/>
              </a:ext>
            </a:extLst>
          </p:cNvPr>
          <p:cNvSpPr txBox="1">
            <a:spLocks/>
          </p:cNvSpPr>
          <p:nvPr/>
        </p:nvSpPr>
        <p:spPr>
          <a:xfrm>
            <a:off x="274320" y="27432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4F81BD"/>
                </a:solidFill>
                <a:latin typeface="+mn-lt"/>
              </a:rPr>
              <a:t>NC-VDRS</a:t>
            </a:r>
          </a:p>
          <a:p>
            <a:r>
              <a:rPr lang="en-US" sz="2600" dirty="0">
                <a:solidFill>
                  <a:srgbClr val="4F81BD"/>
                </a:solidFill>
                <a:latin typeface="+mn-lt"/>
              </a:rPr>
              <a:t>North Carolina-Violent Death Reporting System</a:t>
            </a:r>
          </a:p>
        </p:txBody>
      </p:sp>
      <p:sp>
        <p:nvSpPr>
          <p:cNvPr id="8" name="Text Placeholder 2">
            <a:extLst>
              <a:ext uri="{FF2B5EF4-FFF2-40B4-BE49-F238E27FC236}">
                <a16:creationId xmlns:a16="http://schemas.microsoft.com/office/drawing/2014/main" id="{626DFEF3-DD66-781B-90BC-A9EF194183E1}"/>
              </a:ext>
            </a:extLst>
          </p:cNvPr>
          <p:cNvSpPr>
            <a:spLocks noGrp="1"/>
          </p:cNvSpPr>
          <p:nvPr>
            <p:ph type="body" sz="quarter" idx="10"/>
          </p:nvPr>
        </p:nvSpPr>
        <p:spPr>
          <a:xfrm>
            <a:off x="274320" y="1371600"/>
            <a:ext cx="7449170" cy="1087080"/>
          </a:xfrm>
        </p:spPr>
        <p:txBody>
          <a:bodyPr wrap="square"/>
          <a:lstStyle/>
          <a:p>
            <a:pPr>
              <a:spcBef>
                <a:spcPts val="600"/>
              </a:spcBef>
            </a:pPr>
            <a:r>
              <a:rPr lang="en-US" sz="2800" dirty="0">
                <a:solidFill>
                  <a:srgbClr val="17375E"/>
                </a:solidFill>
                <a:latin typeface="+mn-lt"/>
              </a:rPr>
              <a:t>CDC-funded statewide surveillance system </a:t>
            </a:r>
            <a:r>
              <a:rPr lang="en-US" sz="2800" b="0" dirty="0">
                <a:solidFill>
                  <a:srgbClr val="17375E"/>
                </a:solidFill>
                <a:latin typeface="+mn-lt"/>
              </a:rPr>
              <a:t>collecting data on deaths resulting from violence such as homicide, suicide, and legal intervention</a:t>
            </a:r>
          </a:p>
        </p:txBody>
      </p:sp>
      <p:pic>
        <p:nvPicPr>
          <p:cNvPr id="9" name="Picture 8" descr="Diagram&#10;&#10;Description automatically generated">
            <a:extLst>
              <a:ext uri="{FF2B5EF4-FFF2-40B4-BE49-F238E27FC236}">
                <a16:creationId xmlns:a16="http://schemas.microsoft.com/office/drawing/2014/main" id="{693A74DA-E54F-3164-00AB-DC1AC3A84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63" y="4707612"/>
            <a:ext cx="3675171" cy="1920359"/>
          </a:xfrm>
          <a:prstGeom prst="rect">
            <a:avLst/>
          </a:prstGeom>
        </p:spPr>
      </p:pic>
      <p:sp>
        <p:nvSpPr>
          <p:cNvPr id="10" name="TextBox 9">
            <a:extLst>
              <a:ext uri="{FF2B5EF4-FFF2-40B4-BE49-F238E27FC236}">
                <a16:creationId xmlns:a16="http://schemas.microsoft.com/office/drawing/2014/main" id="{555093F8-C20C-95BB-3C1F-6B336AA648C8}"/>
              </a:ext>
            </a:extLst>
          </p:cNvPr>
          <p:cNvSpPr txBox="1"/>
          <p:nvPr/>
        </p:nvSpPr>
        <p:spPr>
          <a:xfrm>
            <a:off x="274320" y="3291840"/>
            <a:ext cx="5875020" cy="1415772"/>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17375E"/>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a:t>
            </a:r>
            <a:r>
              <a:rPr lang="en-US" sz="2400" dirty="0">
                <a:solidFill>
                  <a:srgbClr val="17375E"/>
                </a:solidFill>
                <a:latin typeface="Arial"/>
              </a:rPr>
              <a:t>43</a:t>
            </a:r>
            <a:r>
              <a:rPr kumimoji="0" lang="en-US" sz="2400" b="0" i="0" u="none" strike="noStrike" kern="1200" cap="none" spc="0" normalizeH="0" baseline="0" noProof="0" dirty="0">
                <a:ln>
                  <a:noFill/>
                </a:ln>
                <a:solidFill>
                  <a:srgbClr val="17375E"/>
                </a:solidFill>
                <a:effectLst/>
                <a:uLnTx/>
                <a:uFillTx/>
                <a:latin typeface="Arial"/>
              </a:rPr>
              <a:t>,000 incidents reported to date</a:t>
            </a:r>
          </a:p>
        </p:txBody>
      </p:sp>
      <p:sp>
        <p:nvSpPr>
          <p:cNvPr id="11" name="TextBox 10">
            <a:extLst>
              <a:ext uri="{FF2B5EF4-FFF2-40B4-BE49-F238E27FC236}">
                <a16:creationId xmlns:a16="http://schemas.microsoft.com/office/drawing/2014/main" id="{988E1F20-7FB7-661B-592D-FA97F94D84B7}"/>
              </a:ext>
            </a:extLst>
          </p:cNvPr>
          <p:cNvSpPr txBox="1"/>
          <p:nvPr/>
        </p:nvSpPr>
        <p:spPr>
          <a:xfrm>
            <a:off x="274320" y="4754880"/>
            <a:ext cx="3444240" cy="1384995"/>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17375E"/>
                </a:solidFill>
                <a:effectLst/>
                <a:uLnTx/>
                <a:uFillTx/>
                <a:latin typeface="Arial"/>
              </a:rPr>
              <a:t>Multi-sourced incident-based system</a:t>
            </a:r>
          </a:p>
        </p:txBody>
      </p:sp>
    </p:spTree>
    <p:extLst>
      <p:ext uri="{BB962C8B-B14F-4D97-AF65-F5344CB8AC3E}">
        <p14:creationId xmlns:p14="http://schemas.microsoft.com/office/powerpoint/2010/main" val="155431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F7C7C4-64C7-5A06-D4FC-1B43C565EB02}"/>
              </a:ext>
            </a:extLst>
          </p:cNvPr>
          <p:cNvSpPr>
            <a:spLocks noGrp="1"/>
          </p:cNvSpPr>
          <p:nvPr>
            <p:ph type="sldNum" sz="quarter" idx="15"/>
          </p:nvPr>
        </p:nvSpPr>
        <p:spPr/>
        <p:txBody>
          <a:bodyPr/>
          <a:lstStyle/>
          <a:p>
            <a:fld id="{11F27F3A-B3E9-41ED-AF8F-A365F10BB65F}" type="slidenum">
              <a:rPr lang="en-US" smtClean="0"/>
              <a:pPr/>
              <a:t>8</a:t>
            </a:fld>
            <a:endParaRPr lang="en-US" dirty="0"/>
          </a:p>
        </p:txBody>
      </p:sp>
      <p:pic>
        <p:nvPicPr>
          <p:cNvPr id="7" name="Picture 6" descr="Qr code&#10;&#10;Description automatically generated">
            <a:extLst>
              <a:ext uri="{FF2B5EF4-FFF2-40B4-BE49-F238E27FC236}">
                <a16:creationId xmlns:a16="http://schemas.microsoft.com/office/drawing/2014/main" id="{DEF60416-EB6C-FACC-7B5F-0F2D2D0CD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416" y="885073"/>
            <a:ext cx="4090339" cy="4090339"/>
          </a:xfrm>
          <a:prstGeom prst="rect">
            <a:avLst/>
          </a:prstGeom>
        </p:spPr>
      </p:pic>
      <p:sp>
        <p:nvSpPr>
          <p:cNvPr id="8" name="TextBox 7">
            <a:extLst>
              <a:ext uri="{FF2B5EF4-FFF2-40B4-BE49-F238E27FC236}">
                <a16:creationId xmlns:a16="http://schemas.microsoft.com/office/drawing/2014/main" id="{325C3EEF-A2CB-4D2D-7615-386BB2715082}"/>
              </a:ext>
            </a:extLst>
          </p:cNvPr>
          <p:cNvSpPr txBox="1"/>
          <p:nvPr/>
        </p:nvSpPr>
        <p:spPr>
          <a:xfrm>
            <a:off x="1232547" y="874455"/>
            <a:ext cx="366720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7375E"/>
                </a:solidFill>
                <a:effectLst/>
                <a:uLnTx/>
                <a:uFillTx/>
                <a:latin typeface="Arial"/>
                <a:ea typeface="+mn-ea"/>
                <a:cs typeface="+mn-cs"/>
              </a:rPr>
              <a:t>Access more data on the NC-VDRS dashboard</a:t>
            </a:r>
          </a:p>
        </p:txBody>
      </p:sp>
      <p:pic>
        <p:nvPicPr>
          <p:cNvPr id="9" name="Picture 8">
            <a:extLst>
              <a:ext uri="{FF2B5EF4-FFF2-40B4-BE49-F238E27FC236}">
                <a16:creationId xmlns:a16="http://schemas.microsoft.com/office/drawing/2014/main" id="{0022EA19-3C38-9A54-CD72-441CF7A39DC8}"/>
              </a:ext>
            </a:extLst>
          </p:cNvPr>
          <p:cNvPicPr>
            <a:picLocks noChangeAspect="1"/>
          </p:cNvPicPr>
          <p:nvPr/>
        </p:nvPicPr>
        <p:blipFill>
          <a:blip r:embed="rId4"/>
          <a:stretch>
            <a:fillRect/>
          </a:stretch>
        </p:blipFill>
        <p:spPr>
          <a:xfrm>
            <a:off x="1231175" y="3605761"/>
            <a:ext cx="3528535" cy="2739301"/>
          </a:xfrm>
          <a:prstGeom prst="rect">
            <a:avLst/>
          </a:prstGeom>
        </p:spPr>
      </p:pic>
      <p:cxnSp>
        <p:nvCxnSpPr>
          <p:cNvPr id="10" name="Connector: Curved 9">
            <a:extLst>
              <a:ext uri="{FF2B5EF4-FFF2-40B4-BE49-F238E27FC236}">
                <a16:creationId xmlns:a16="http://schemas.microsoft.com/office/drawing/2014/main" id="{41D79A64-229D-ABAB-0077-1E12064C5487}"/>
              </a:ext>
            </a:extLst>
          </p:cNvPr>
          <p:cNvCxnSpPr>
            <a:stCxn id="7" idx="2"/>
          </p:cNvCxnSpPr>
          <p:nvPr/>
        </p:nvCxnSpPr>
        <p:spPr>
          <a:xfrm rot="5400000">
            <a:off x="5514677" y="4455099"/>
            <a:ext cx="840597" cy="1881222"/>
          </a:xfrm>
          <a:prstGeom prst="curvedConnector2">
            <a:avLst/>
          </a:prstGeom>
          <a:ln w="38100">
            <a:solidFill>
              <a:srgbClr val="5C93D5"/>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492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9</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19" y="1097280"/>
            <a:ext cx="8292415" cy="553129"/>
          </a:xfrm>
        </p:spPr>
        <p:txBody>
          <a:bodyPr/>
          <a:lstStyle/>
          <a:p>
            <a:r>
              <a:rPr lang="en-US" sz="3200" dirty="0">
                <a:solidFill>
                  <a:srgbClr val="4F81BD"/>
                </a:solidFill>
              </a:rPr>
              <a:t>4 people a day die from suicide in NC												</a:t>
            </a:r>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70384124"/>
              </p:ext>
            </p:extLst>
          </p:nvPr>
        </p:nvGraphicFramePr>
        <p:xfrm>
          <a:off x="334749" y="2289976"/>
          <a:ext cx="8292416" cy="4253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8F24D4C5-1023-B272-0505-8928EBAB2BDB}"/>
              </a:ext>
            </a:extLst>
          </p:cNvPr>
          <p:cNvGraphicFramePr>
            <a:graphicFrameLocks noGrp="1"/>
          </p:cNvGraphicFramePr>
          <p:nvPr>
            <p:extLst>
              <p:ext uri="{D42A27DB-BD31-4B8C-83A1-F6EECF244321}">
                <p14:modId xmlns:p14="http://schemas.microsoft.com/office/powerpoint/2010/main" val="2705284345"/>
              </p:ext>
            </p:extLst>
          </p:nvPr>
        </p:nvGraphicFramePr>
        <p:xfrm>
          <a:off x="274320" y="1622342"/>
          <a:ext cx="7886700" cy="548640"/>
        </p:xfrm>
        <a:graphic>
          <a:graphicData uri="http://schemas.openxmlformats.org/drawingml/2006/table">
            <a:tbl>
              <a:tblPr/>
              <a:tblGrid>
                <a:gridCol w="7886700">
                  <a:extLst>
                    <a:ext uri="{9D8B030D-6E8A-4147-A177-3AD203B41FA5}">
                      <a16:colId xmlns:a16="http://schemas.microsoft.com/office/drawing/2014/main" val="4287734413"/>
                    </a:ext>
                  </a:extLst>
                </a:gridCol>
              </a:tblGrid>
              <a:tr h="485335">
                <a:tc>
                  <a:txBody>
                    <a:bodyPr/>
                    <a:lstStyle/>
                    <a:p>
                      <a:pPr algn="l" fontAlgn="t">
                        <a:buNone/>
                      </a:pPr>
                      <a:r>
                        <a:rPr lang="en-US" sz="1800" b="1" i="0" u="none" strike="noStrike" dirty="0">
                          <a:solidFill>
                            <a:srgbClr val="17375E"/>
                          </a:solidFill>
                          <a:effectLst/>
                          <a:latin typeface="Arial" panose="020B0604020202020204" pitchFamily="34" charset="0"/>
                        </a:rPr>
                        <a:t>The number of suicide deaths in North Carolina has increased by 22% over the past 10 years, with a 17% increase from 2019.</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8404815"/>
                  </a:ext>
                </a:extLst>
              </a:tr>
            </a:tbl>
          </a:graphicData>
        </a:graphic>
      </p:graphicFrame>
    </p:spTree>
    <p:extLst>
      <p:ext uri="{BB962C8B-B14F-4D97-AF65-F5344CB8AC3E}">
        <p14:creationId xmlns:p14="http://schemas.microsoft.com/office/powerpoint/2010/main" val="2010530914"/>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3D88C-3348-45EB-B075-20445B0EED91}">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ea8af748-1d0b-4554-b403-23c573964229"/>
    <ds:schemaRef ds:uri="http://purl.org/dc/elements/1.1/"/>
    <ds:schemaRef ds:uri="http://schemas.microsoft.com/office/infopath/2007/PartnerControls"/>
    <ds:schemaRef ds:uri="bd78b2e4-9060-4309-b354-463fb93a4269"/>
    <ds:schemaRef ds:uri="http://www.w3.org/XML/1998/namespace"/>
    <ds:schemaRef ds:uri="http://purl.org/dc/dcmitype/"/>
  </ds:schemaRefs>
</ds:datastoreItem>
</file>

<file path=customXml/itemProps2.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3.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7591</TotalTime>
  <Words>4073</Words>
  <Application>Microsoft Office PowerPoint</Application>
  <PresentationFormat>On-screen Show (4:3)</PresentationFormat>
  <Paragraphs>336</Paragraphs>
  <Slides>48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Narrow</vt:lpstr>
      <vt:lpstr>Calibri</vt:lpstr>
      <vt:lpstr>Courier New</vt:lpstr>
      <vt:lpstr>Franklin Gothic Demi Cond</vt:lpstr>
      <vt:lpstr>Franklin Gothic Medium</vt:lpstr>
      <vt:lpstr>6_Office Theme</vt:lpstr>
      <vt:lpstr>PowerPoint Presentation</vt:lpstr>
      <vt:lpstr>If you or someone you know needs support now, call or text 988 or chat 988lifeline.org</vt:lpstr>
      <vt:lpstr>Suicide and Self-inflicted Injury Technical Notes</vt:lpstr>
      <vt:lpstr>Overview</vt:lpstr>
      <vt:lpstr>Suicide Death</vt:lpstr>
      <vt:lpstr>PowerPoint Presentation</vt:lpstr>
      <vt:lpstr>PowerPoint Presentation</vt:lpstr>
      <vt:lpstr>PowerPoint Presentation</vt:lpstr>
      <vt:lpstr>4 people a day die from suicide in NC            </vt:lpstr>
      <vt:lpstr>Firearms are the most common weapon used in suicide deaths in NC</vt:lpstr>
      <vt:lpstr>Males, NH White and NH American Indian residents, and adults ages 45-64 experienced the highest rates of suicide death in NC                                                                                   </vt:lpstr>
      <vt:lpstr>Suicide rates increase with age</vt:lpstr>
      <vt:lpstr>Circumstances of Suicide</vt:lpstr>
      <vt:lpstr>More than 1/4 of suicide victims told someone or disclosed their suicidal intent</vt:lpstr>
      <vt:lpstr>Veteran Suicide</vt:lpstr>
      <vt:lpstr>Veterans in North Carolina were 2.5 times more likely to die from suicide than non-veterans</vt:lpstr>
      <vt:lpstr>Veteran suicides were more likely to be firearm-related than non-veteran suicides</vt:lpstr>
      <vt:lpstr>More than 1/4 of veteran suicide victims told someone or disclosed their suicidal intent</vt:lpstr>
      <vt:lpstr>Rural Suicide</vt:lpstr>
      <vt:lpstr>North Carolina has 64 rural counties</vt:lpstr>
      <vt:lpstr>Males, NH White and NH American Indian residents, and adults ages 45-64 experienced the highest rates of suicide death in rural NC counties</vt:lpstr>
      <vt:lpstr>Suicides among rural county residents were more likely to be firearm-related than those of residents in more urban counties</vt:lpstr>
      <vt:lpstr>More than 1/4 of rural suicide victims told someone or disclosed their suicidal intent</vt:lpstr>
      <vt:lpstr>Self-Inflicted Injury/Harm</vt:lpstr>
      <vt:lpstr>Suicide deaths are just the tip of the iceberg</vt:lpstr>
      <vt:lpstr>Self-Inflicted Injury Hospitalizations</vt:lpstr>
      <vt:lpstr>The number of self-inflicted injury hospitalizations in North Carolina has decreased by 25% since 2016</vt:lpstr>
      <vt:lpstr>Rates of self-inflicted injury hospitalization were highest among females, NH white residents, and children ages 10-18</vt:lpstr>
      <vt:lpstr>Most male and female self-inflicted injury hospitalizations were related to poisonings</vt:lpstr>
      <vt:lpstr>Self-Inflicted Injury ED Visits</vt:lpstr>
      <vt:lpstr>Self-inflicted injury ED visits decreased by 8% from 2019-2020 but have since increased 13%</vt:lpstr>
      <vt:lpstr>Rates of self-inflicted injury ED visits were highest among females, Black residents, and children ages 10-18</vt:lpstr>
      <vt:lpstr>Most Male and Female Self-Inflicted Harm ED Visits were related to Poisonings and Cuts/Pierces</vt:lpstr>
      <vt:lpstr>Self-inflicted injury ED visit rates were highest in Anson, McDowell, and Alexander counties</vt:lpstr>
      <vt:lpstr>Self-Inflicted Injury Data Products</vt:lpstr>
      <vt:lpstr>NC-FASTER Data Products</vt:lpstr>
      <vt:lpstr>More than 1/7 of NC adults experienced frequent mental distress and 1/6 reported that poor mental or physical health kept them from doing their usual activities</vt:lpstr>
      <vt:lpstr>About three in 10 NC adults reported feeling lonely</vt:lpstr>
      <vt:lpstr>Two in Five High School Students Felt Sad or Hopeless</vt:lpstr>
      <vt:lpstr>Nearly 1/5 of High School Students Seriously Considered Attempting Suicide</vt:lpstr>
      <vt:lpstr>Nearly 1/6 of High School Students Made a Plan About Attempting Suicide</vt:lpstr>
      <vt:lpstr>One in 10 High School Students made a Suicide Attempt</vt:lpstr>
      <vt:lpstr>The financial toll of suicide and self-inflicted injury on society is costly</vt:lpstr>
      <vt:lpstr>Where to find resources for suicide and self-inflicted injury prevention?</vt:lpstr>
      <vt:lpstr>Where to find more data on suicide and self-inflicted injury?</vt:lpstr>
      <vt:lpstr>IVPB Data Support now available! </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587</cp:revision>
  <cp:lastPrinted>2017-07-14T22:50:57Z</cp:lastPrinted>
  <dcterms:created xsi:type="dcterms:W3CDTF">2015-07-07T20:02:11Z</dcterms:created>
  <dcterms:modified xsi:type="dcterms:W3CDTF">2025-11-05T19:54:49Z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