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7.xml" ContentType="application/vnd.openxmlformats-officedocument.themeOverride+xml"/>
  <Override PartName="/ppt/drawings/drawing6.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7.xml" ContentType="application/vnd.openxmlformats-officedocument.drawingml.chartshapes+xml"/>
  <Override PartName="/ppt/notesSlides/notesSlide2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8.xml" ContentType="application/vnd.openxmlformats-officedocument.drawingml.chartshapes+xml"/>
  <Override PartName="/ppt/notesSlides/notesSlide2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8.xml" ContentType="application/vnd.openxmlformats-officedocument.themeOverride+xml"/>
  <Override PartName="/ppt/drawings/drawing9.xml" ContentType="application/vnd.openxmlformats-officedocument.drawingml.chartshapes+xml"/>
  <Override PartName="/ppt/notesSlides/notesSlide3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9.xml" ContentType="application/vnd.openxmlformats-officedocument.themeOverride+xml"/>
  <Override PartName="/ppt/drawings/drawing10.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0.xml" ContentType="application/vnd.openxmlformats-officedocument.themeOverride+xml"/>
  <Override PartName="/ppt/drawings/drawing11.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12.xml" ContentType="application/vnd.openxmlformats-officedocument.drawingml.chartshapes+xml"/>
  <Override PartName="/ppt/notesSlides/notesSlide3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13.xml" ContentType="application/vnd.openxmlformats-officedocument.drawingml.chartshapes+xml"/>
  <Override PartName="/ppt/notesSlides/notesSlide3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1.xml" ContentType="application/vnd.openxmlformats-officedocument.themeOverride+xml"/>
  <Override PartName="/ppt/drawings/drawing14.xml" ContentType="application/vnd.openxmlformats-officedocument.drawingml.chartshapes+xml"/>
  <Override PartName="/ppt/notesSlides/notesSlide3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2.xml" ContentType="application/vnd.openxmlformats-officedocument.themeOverride+xml"/>
  <Override PartName="/ppt/drawings/drawing15.xml" ContentType="application/vnd.openxmlformats-officedocument.drawingml.chartshapes+xml"/>
  <Override PartName="/ppt/notesSlides/notesSlide3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3.xml" ContentType="application/vnd.openxmlformats-officedocument.themeOverr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7"/>
  </p:notesMasterIdLst>
  <p:handoutMasterIdLst>
    <p:handoutMasterId r:id="rId48"/>
  </p:handoutMasterIdLst>
  <p:sldIdLst>
    <p:sldId id="333" r:id="rId5"/>
    <p:sldId id="505" r:id="rId6"/>
    <p:sldId id="506" r:id="rId7"/>
    <p:sldId id="522" r:id="rId8"/>
    <p:sldId id="523" r:id="rId9"/>
    <p:sldId id="524" r:id="rId10"/>
    <p:sldId id="525" r:id="rId11"/>
    <p:sldId id="526" r:id="rId12"/>
    <p:sldId id="530" r:id="rId13"/>
    <p:sldId id="431" r:id="rId14"/>
    <p:sldId id="496" r:id="rId15"/>
    <p:sldId id="511" r:id="rId16"/>
    <p:sldId id="541" r:id="rId17"/>
    <p:sldId id="436" r:id="rId18"/>
    <p:sldId id="437" r:id="rId19"/>
    <p:sldId id="537" r:id="rId20"/>
    <p:sldId id="434" r:id="rId21"/>
    <p:sldId id="435" r:id="rId22"/>
    <p:sldId id="533" r:id="rId23"/>
    <p:sldId id="534" r:id="rId24"/>
    <p:sldId id="535" r:id="rId25"/>
    <p:sldId id="536" r:id="rId26"/>
    <p:sldId id="508" r:id="rId27"/>
    <p:sldId id="545" r:id="rId28"/>
    <p:sldId id="542" r:id="rId29"/>
    <p:sldId id="513" r:id="rId30"/>
    <p:sldId id="514" r:id="rId31"/>
    <p:sldId id="531" r:id="rId32"/>
    <p:sldId id="441" r:id="rId33"/>
    <p:sldId id="512" r:id="rId34"/>
    <p:sldId id="507" r:id="rId35"/>
    <p:sldId id="520" r:id="rId36"/>
    <p:sldId id="543" r:id="rId37"/>
    <p:sldId id="518" r:id="rId38"/>
    <p:sldId id="519" r:id="rId39"/>
    <p:sldId id="532" r:id="rId40"/>
    <p:sldId id="516" r:id="rId41"/>
    <p:sldId id="517" r:id="rId42"/>
    <p:sldId id="544" r:id="rId43"/>
    <p:sldId id="504" r:id="rId44"/>
    <p:sldId id="528" r:id="rId45"/>
    <p:sldId id="485"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EC2F5F-E1A1-C008-769A-4B9D4AF48D41}" name="West, Tyler A" initials="TW" userId="S::Tyler.A.West@dhhs.nc.gov::2cf3f5f0-cb01-4180-a166-0af6be231e1c" providerId="AD"/>
  <p188:author id="{21149CE8-74A7-96E4-5287-49800FC067A3}" name="Smith, Sara J" initials="SJS" userId="Smith, Sara J"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568AA4"/>
    <a:srgbClr val="5C93D5"/>
    <a:srgbClr val="643275"/>
    <a:srgbClr val="A6A6A6"/>
    <a:srgbClr val="003B70"/>
    <a:srgbClr val="1F497D"/>
    <a:srgbClr val="657E32"/>
    <a:srgbClr val="7CA3DD"/>
    <a:srgbClr val="94B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1" autoAdjust="0"/>
    <p:restoredTop sz="86100" autoAdjust="0"/>
  </p:normalViewPr>
  <p:slideViewPr>
    <p:cSldViewPr snapToGrid="0">
      <p:cViewPr varScale="1">
        <p:scale>
          <a:sx n="104" d="100"/>
          <a:sy n="104" d="100"/>
        </p:scale>
        <p:origin x="2256" y="96"/>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69" d="100"/>
          <a:sy n="69" d="100"/>
        </p:scale>
        <p:origin x="323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4.xml"/><Relationship Id="rId4"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5.xml"/><Relationship Id="rId4" Type="http://schemas.openxmlformats.org/officeDocument/2006/relationships/package" Target="../embeddings/Microsoft_Excel_Worksheet.xlsx"/></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6.xml"/><Relationship Id="rId4" Type="http://schemas.openxmlformats.org/officeDocument/2006/relationships/oleObject" Target="NULL"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8.xml"/></Relationships>
</file>

<file path=ppt/charts/_rels/chart2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2.xml"/><Relationship Id="rId1" Type="http://schemas.microsoft.com/office/2011/relationships/chartStyle" Target="style22.xml"/><Relationship Id="rId5" Type="http://schemas.openxmlformats.org/officeDocument/2006/relationships/chartUserShapes" Target="../drawings/drawing9.xml"/><Relationship Id="rId4" Type="http://schemas.openxmlformats.org/officeDocument/2006/relationships/oleObject" Target="NULL"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10.xml"/><Relationship Id="rId4" Type="http://schemas.openxmlformats.org/officeDocument/2006/relationships/oleObject" Target="NULL"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4.xml"/><Relationship Id="rId1" Type="http://schemas.microsoft.com/office/2011/relationships/chartStyle" Target="style24.xml"/><Relationship Id="rId5" Type="http://schemas.openxmlformats.org/officeDocument/2006/relationships/chartUserShapes" Target="../drawings/drawing11.xml"/><Relationship Id="rId4" Type="http://schemas.openxmlformats.org/officeDocument/2006/relationships/oleObject" Target="NULL"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12.xml"/></Relationships>
</file>

<file path=ppt/charts/_rels/chart2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13.xml"/></Relationships>
</file>

<file path=ppt/charts/_rels/chart2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8.xml"/><Relationship Id="rId1" Type="http://schemas.microsoft.com/office/2011/relationships/chartStyle" Target="style28.xml"/><Relationship Id="rId5" Type="http://schemas.openxmlformats.org/officeDocument/2006/relationships/chartUserShapes" Target="../drawings/drawing14.xml"/><Relationship Id="rId4" Type="http://schemas.openxmlformats.org/officeDocument/2006/relationships/oleObject" Target="NULL"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9.xml"/><Relationship Id="rId1" Type="http://schemas.microsoft.com/office/2011/relationships/chartStyle" Target="style29.xml"/><Relationship Id="rId5" Type="http://schemas.openxmlformats.org/officeDocument/2006/relationships/chartUserShapes" Target="../drawings/drawing15.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1.xml"/><Relationship Id="rId4"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17375E"/>
            </a:solidFill>
            <a:ln>
              <a:noFill/>
            </a:ln>
            <a:effectLst/>
          </c:spPr>
          <c:invertIfNegative val="0"/>
          <c:dLbls>
            <c:dLbl>
              <c:idx val="0"/>
              <c:tx>
                <c:rich>
                  <a:bodyPr/>
                  <a:lstStyle/>
                  <a:p>
                    <a:fld id="{E5EBA6BC-7E38-425B-8364-6A548BFC0D86}"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4D-4E43-90DA-EC35BE1342E0}"/>
                </c:ext>
              </c:extLst>
            </c:dLbl>
            <c:dLbl>
              <c:idx val="1"/>
              <c:tx>
                <c:rich>
                  <a:bodyPr/>
                  <a:lstStyle/>
                  <a:p>
                    <a:fld id="{BD58ED9C-3ACD-4ED9-BA77-425000D1C368}"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4D-4E43-90DA-EC35BE1342E0}"/>
                </c:ext>
              </c:extLst>
            </c:dLbl>
            <c:dLbl>
              <c:idx val="2"/>
              <c:tx>
                <c:rich>
                  <a:bodyPr/>
                  <a:lstStyle/>
                  <a:p>
                    <a:fld id="{3E065DF2-64B4-4D5A-83B9-635F140BC020}"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D4D-4E43-90DA-EC35BE1342E0}"/>
                </c:ext>
              </c:extLst>
            </c:dLbl>
            <c:dLbl>
              <c:idx val="3"/>
              <c:tx>
                <c:rich>
                  <a:bodyPr/>
                  <a:lstStyle/>
                  <a:p>
                    <a:fld id="{0DC90FC2-E151-4D5F-9CB6-141F3DE9D0E0}"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D4D-4E43-90DA-EC35BE1342E0}"/>
                </c:ext>
              </c:extLst>
            </c:dLbl>
            <c:dLbl>
              <c:idx val="4"/>
              <c:tx>
                <c:rich>
                  <a:bodyPr/>
                  <a:lstStyle/>
                  <a:p>
                    <a:fld id="{D8D1D09B-63DA-4E16-9421-067825E13546}"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D4D-4E43-90DA-EC35BE1342E0}"/>
                </c:ext>
              </c:extLst>
            </c:dLbl>
            <c:dLbl>
              <c:idx val="5"/>
              <c:layout>
                <c:manualLayout>
                  <c:x val="-9.7169538984380813E-3"/>
                  <c:y val="-3.2584258128099046E-3"/>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fld id="{EECD7065-021C-4A00-9127-3271D54CB36C}" type="VALUE">
                      <a:rPr lang="en-US">
                        <a:solidFill>
                          <a:schemeClr val="tx1"/>
                        </a:solidFill>
                      </a:rPr>
                      <a:pPr>
                        <a:defRPr sz="1600"/>
                      </a:pPr>
                      <a:t>[VALUE]</a:t>
                    </a:fld>
                    <a:r>
                      <a:rPr lang="en-US">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D4D-4E43-90DA-EC35BE1342E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Demi Cond" panose="020B07060304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'Background Slide1_2'!$A$22:$A$27</c:f>
              <c:strCache>
                <c:ptCount val="6"/>
                <c:pt idx="0">
                  <c:v>0-17</c:v>
                </c:pt>
                <c:pt idx="1">
                  <c:v>18-44</c:v>
                </c:pt>
                <c:pt idx="2">
                  <c:v>45-59</c:v>
                </c:pt>
                <c:pt idx="3">
                  <c:v>60+</c:v>
                </c:pt>
                <c:pt idx="4">
                  <c:v>65+</c:v>
                </c:pt>
                <c:pt idx="5">
                  <c:v>85+</c:v>
                </c:pt>
              </c:strCache>
            </c:strRef>
          </c:cat>
          <c:val>
            <c:numRef>
              <c:f>'Background Slide1_2'!$C$22:$C$27</c:f>
              <c:numCache>
                <c:formatCode>0</c:formatCode>
                <c:ptCount val="6"/>
                <c:pt idx="0">
                  <c:v>21.022547397669033</c:v>
                </c:pt>
                <c:pt idx="1">
                  <c:v>35.762323348709948</c:v>
                </c:pt>
                <c:pt idx="2">
                  <c:v>18.722460403736893</c:v>
                </c:pt>
                <c:pt idx="3">
                  <c:v>24.492668849884122</c:v>
                </c:pt>
                <c:pt idx="4">
                  <c:v>18.243916871258481</c:v>
                </c:pt>
                <c:pt idx="5">
                  <c:v>4.0496919473838258</c:v>
                </c:pt>
              </c:numCache>
            </c:numRef>
          </c:val>
          <c:extLst>
            <c:ext xmlns:c16="http://schemas.microsoft.com/office/drawing/2014/chart" uri="{C3380CC4-5D6E-409C-BE32-E72D297353CC}">
              <c16:uniqueId val="{00000006-7D4D-4E43-90DA-EC35BE1342E0}"/>
            </c:ext>
          </c:extLst>
        </c:ser>
        <c:dLbls>
          <c:dLblPos val="inEnd"/>
          <c:showLegendKey val="0"/>
          <c:showVal val="1"/>
          <c:showCatName val="0"/>
          <c:showSerName val="0"/>
          <c:showPercent val="0"/>
          <c:showBubbleSize val="0"/>
        </c:dLbls>
        <c:gapWidth val="35"/>
        <c:axId val="543626536"/>
        <c:axId val="543624896"/>
      </c:barChart>
      <c:catAx>
        <c:axId val="5436265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543624896"/>
        <c:crosses val="autoZero"/>
        <c:auto val="1"/>
        <c:lblAlgn val="ctr"/>
        <c:lblOffset val="100"/>
        <c:noMultiLvlLbl val="0"/>
      </c:catAx>
      <c:valAx>
        <c:axId val="543624896"/>
        <c:scaling>
          <c:orientation val="minMax"/>
        </c:scaling>
        <c:delete val="1"/>
        <c:axPos val="t"/>
        <c:numFmt formatCode="0" sourceLinked="1"/>
        <c:majorTickMark val="out"/>
        <c:minorTickMark val="none"/>
        <c:tickLblPos val="nextTo"/>
        <c:crossAx val="5436265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b="0">
          <a:solidFill>
            <a:schemeClr val="tx1"/>
          </a:solidFill>
          <a:latin typeface="Franklin Gothic Demi Cond" panose="020B07060304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14994985437263E-2"/>
          <c:y val="0.12022014869286712"/>
          <c:w val="0.90074064155014533"/>
          <c:h val="0.73354423208112207"/>
        </c:manualLayout>
      </c:layout>
      <c:barChart>
        <c:barDir val="col"/>
        <c:grouping val="clustered"/>
        <c:varyColors val="0"/>
        <c:ser>
          <c:idx val="0"/>
          <c:order val="0"/>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F74C-4AF7-B1AE-A9E73BCABA6F}"/>
              </c:ext>
            </c:extLst>
          </c:dPt>
          <c:dPt>
            <c:idx val="1"/>
            <c:invertIfNegative val="0"/>
            <c:bubble3D val="0"/>
            <c:spPr>
              <a:solidFill>
                <a:srgbClr val="17375E"/>
              </a:solidFill>
              <a:ln>
                <a:noFill/>
              </a:ln>
              <a:effectLst/>
            </c:spPr>
            <c:extLst>
              <c:ext xmlns:c16="http://schemas.microsoft.com/office/drawing/2014/chart" uri="{C3380CC4-5D6E-409C-BE32-E72D297353CC}">
                <c16:uniqueId val="{00000003-F74C-4AF7-B1AE-A9E73BCABA6F}"/>
              </c:ext>
            </c:extLst>
          </c:dPt>
          <c:dPt>
            <c:idx val="3"/>
            <c:invertIfNegative val="0"/>
            <c:bubble3D val="0"/>
            <c:spPr>
              <a:solidFill>
                <a:schemeClr val="bg1">
                  <a:lumMod val="65000"/>
                </a:schemeClr>
              </a:solidFill>
              <a:ln>
                <a:solidFill>
                  <a:schemeClr val="bg1">
                    <a:lumMod val="85000"/>
                  </a:schemeClr>
                </a:solidFill>
              </a:ln>
              <a:effectLst/>
            </c:spPr>
            <c:extLst>
              <c:ext xmlns:c16="http://schemas.microsoft.com/office/drawing/2014/chart" uri="{C3380CC4-5D6E-409C-BE32-E72D297353CC}">
                <c16:uniqueId val="{00000005-F74C-4AF7-B1AE-A9E73BCABA6F}"/>
              </c:ext>
            </c:extLst>
          </c:dPt>
          <c:dPt>
            <c:idx val="7"/>
            <c:invertIfNegative val="0"/>
            <c:bubble3D val="0"/>
            <c:spPr>
              <a:solidFill>
                <a:srgbClr val="17375E"/>
              </a:solidFill>
              <a:ln>
                <a:noFill/>
              </a:ln>
              <a:effectLst/>
            </c:spPr>
            <c:extLst>
              <c:ext xmlns:c16="http://schemas.microsoft.com/office/drawing/2014/chart" uri="{C3380CC4-5D6E-409C-BE32-E72D297353CC}">
                <c16:uniqueId val="{00000007-F74C-4AF7-B1AE-A9E73BCABA6F}"/>
              </c:ext>
            </c:extLst>
          </c:dPt>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'Death Dem Figures'!$B$46:$B$53</c:f>
              <c:strCache>
                <c:ptCount val="8"/>
                <c:pt idx="0">
                  <c:v>Female</c:v>
                </c:pt>
                <c:pt idx="1">
                  <c:v>Male</c:v>
                </c:pt>
                <c:pt idx="3">
                  <c:v>AI/AN
NH</c:v>
                </c:pt>
                <c:pt idx="4">
                  <c:v>Asian
NH</c:v>
                </c:pt>
                <c:pt idx="5">
                  <c:v>Black
NH</c:v>
                </c:pt>
                <c:pt idx="6">
                  <c:v>Hispanic</c:v>
                </c:pt>
                <c:pt idx="7">
                  <c:v>White 
NH</c:v>
                </c:pt>
              </c:strCache>
            </c:strRef>
          </c:cat>
          <c:val>
            <c:numRef>
              <c:f>'Death Dem Figures'!$D$46:$D$53</c:f>
              <c:numCache>
                <c:formatCode>0.0</c:formatCode>
                <c:ptCount val="8"/>
                <c:pt idx="0">
                  <c:v>12.720922077540653</c:v>
                </c:pt>
                <c:pt idx="1">
                  <c:v>36.133289382597212</c:v>
                </c:pt>
                <c:pt idx="3">
                  <c:v>26.729391639046295</c:v>
                </c:pt>
                <c:pt idx="4">
                  <c:v>6.676812351642381</c:v>
                </c:pt>
                <c:pt idx="5">
                  <c:v>22.837028872094368</c:v>
                </c:pt>
                <c:pt idx="6">
                  <c:v>11.753466519195822</c:v>
                </c:pt>
                <c:pt idx="7">
                  <c:v>28.808165264301696</c:v>
                </c:pt>
              </c:numCache>
            </c:numRef>
          </c:val>
          <c:extLst>
            <c:ext xmlns:c16="http://schemas.microsoft.com/office/drawing/2014/chart" uri="{C3380CC4-5D6E-409C-BE32-E72D297353CC}">
              <c16:uniqueId val="{00000008-F74C-4AF7-B1AE-A9E73BCABA6F}"/>
            </c:ext>
          </c:extLst>
        </c:ser>
        <c:dLbls>
          <c:dLblPos val="outEnd"/>
          <c:showLegendKey val="0"/>
          <c:showVal val="1"/>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89108999885876"/>
          <c:y val="2.1307970797860721E-2"/>
          <c:w val="0.56408797774267094"/>
          <c:h val="0.95738405840427854"/>
        </c:manualLayout>
      </c:layout>
      <c:barChart>
        <c:barDir val="bar"/>
        <c:grouping val="clustered"/>
        <c:varyColors val="0"/>
        <c:ser>
          <c:idx val="0"/>
          <c:order val="0"/>
          <c:spPr>
            <a:solidFill>
              <a:srgbClr val="17375E"/>
            </a:solidFill>
            <a:ln>
              <a:noFill/>
            </a:ln>
            <a:effectLst/>
          </c:spPr>
          <c:invertIfNegative val="0"/>
          <c:dLbls>
            <c:dLbl>
              <c:idx val="0"/>
              <c:layout>
                <c:manualLayout>
                  <c:x val="0"/>
                  <c:y val="-4.4391093019181905E-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16-42D9-9238-AFD267D57705}"/>
                </c:ext>
              </c:extLst>
            </c:dLbl>
            <c:numFmt formatCode="0&quot;%&quot;" sourceLinked="0"/>
            <c:spPr>
              <a:noFill/>
              <a:ln>
                <a:noFill/>
              </a:ln>
              <a:effectLst/>
            </c:spPr>
            <c:txPr>
              <a:bodyPr rot="0" spcFirstLastPara="1" vertOverflow="clip" horzOverflow="clip" vert="horz" wrap="none" lIns="38100" tIns="19050" rIns="38100" bIns="19050" anchor="ctr" anchorCtr="1">
                <a:spAutoFit/>
              </a:bodyPr>
              <a:lstStyle/>
              <a:p>
                <a:pPr>
                  <a:defRPr sz="2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 MechIntent Breakdown'!$B$70:$B$79</c:f>
              <c:strCache>
                <c:ptCount val="6"/>
                <c:pt idx="0">
                  <c:v>Firearm - Self-Inflicted</c:v>
                </c:pt>
                <c:pt idx="1">
                  <c:v>Fall - Unintentional</c:v>
                </c:pt>
                <c:pt idx="2">
                  <c:v>MVT - Unintentional</c:v>
                </c:pt>
                <c:pt idx="3">
                  <c:v>Firearm - Assault</c:v>
                </c:pt>
                <c:pt idx="4">
                  <c:v>Unspecified - Unintentional</c:v>
                </c:pt>
                <c:pt idx="5">
                  <c:v>All Other Mechanisms and Intents </c:v>
                </c:pt>
              </c:strCache>
            </c:strRef>
          </c:cat>
          <c:val>
            <c:numRef>
              <c:f>' MechIntent Breakdown'!$D$70:$D$75</c:f>
              <c:numCache>
                <c:formatCode>General</c:formatCode>
                <c:ptCount val="6"/>
                <c:pt idx="0">
                  <c:v>35.532233883058474</c:v>
                </c:pt>
                <c:pt idx="1">
                  <c:v>32.646176911544231</c:v>
                </c:pt>
                <c:pt idx="2">
                  <c:v>13.830584707646178</c:v>
                </c:pt>
                <c:pt idx="3">
                  <c:v>7.7211394302848575</c:v>
                </c:pt>
                <c:pt idx="4">
                  <c:v>1.7241379310344829</c:v>
                </c:pt>
                <c:pt idx="5" formatCode="0.0">
                  <c:v>8.5457271364317648</c:v>
                </c:pt>
              </c:numCache>
            </c:numRef>
          </c:val>
          <c:extLst>
            <c:ext xmlns:c16="http://schemas.microsoft.com/office/drawing/2014/chart" uri="{C3380CC4-5D6E-409C-BE32-E72D297353CC}">
              <c16:uniqueId val="{00000001-5016-42D9-9238-AFD267D57705}"/>
            </c:ext>
          </c:extLst>
        </c:ser>
        <c:dLbls>
          <c:showLegendKey val="0"/>
          <c:showVal val="0"/>
          <c:showCatName val="0"/>
          <c:showSerName val="0"/>
          <c:showPercent val="0"/>
          <c:showBubbleSize val="0"/>
        </c:dLbls>
        <c:gapWidth val="59"/>
        <c:axId val="898706735"/>
        <c:axId val="898707151"/>
      </c:barChart>
      <c:catAx>
        <c:axId val="89870673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98707151"/>
        <c:crosses val="autoZero"/>
        <c:auto val="1"/>
        <c:lblAlgn val="ctr"/>
        <c:lblOffset val="100"/>
        <c:noMultiLvlLbl val="0"/>
      </c:catAx>
      <c:valAx>
        <c:axId val="898707151"/>
        <c:scaling>
          <c:orientation val="minMax"/>
        </c:scaling>
        <c:delete val="1"/>
        <c:axPos val="t"/>
        <c:numFmt formatCode="General" sourceLinked="1"/>
        <c:majorTickMark val="none"/>
        <c:minorTickMark val="none"/>
        <c:tickLblPos val="nextTo"/>
        <c:crossAx val="8987067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9.0421349686109723E-2"/>
          <c:y val="0.11404543397592541"/>
          <c:w val="0.8979681614406938"/>
          <c:h val="0.73463034362084045"/>
        </c:manualLayout>
      </c:layout>
      <c:barChart>
        <c:barDir val="col"/>
        <c:grouping val="clustered"/>
        <c:varyColors val="0"/>
        <c:ser>
          <c:idx val="0"/>
          <c:order val="0"/>
          <c:spPr>
            <a:solidFill>
              <a:srgbClr val="17375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'Death Dem Figures'!$B$3:$B$15</c:f>
              <c:strCache>
                <c:ptCount val="13"/>
                <c:pt idx="0">
                  <c:v>&lt;1</c:v>
                </c:pt>
                <c:pt idx="1">
                  <c:v>01-04</c:v>
                </c:pt>
                <c:pt idx="2">
                  <c:v>05-09</c:v>
                </c:pt>
                <c:pt idx="3">
                  <c:v>10-14</c:v>
                </c:pt>
                <c:pt idx="4">
                  <c:v>15-19</c:v>
                </c:pt>
                <c:pt idx="5">
                  <c:v>20-24</c:v>
                </c:pt>
                <c:pt idx="6">
                  <c:v>25-34</c:v>
                </c:pt>
                <c:pt idx="7">
                  <c:v>35-44</c:v>
                </c:pt>
                <c:pt idx="8">
                  <c:v>45-54</c:v>
                </c:pt>
                <c:pt idx="9">
                  <c:v>55-64</c:v>
                </c:pt>
                <c:pt idx="10">
                  <c:v>65-74</c:v>
                </c:pt>
                <c:pt idx="11">
                  <c:v>75-84</c:v>
                </c:pt>
                <c:pt idx="12">
                  <c:v>&gt;84</c:v>
                </c:pt>
              </c:strCache>
            </c:strRef>
          </c:cat>
          <c:val>
            <c:numRef>
              <c:f>'Death Dem Figures'!$C$3:$C$15</c:f>
              <c:numCache>
                <c:formatCode>General</c:formatCode>
                <c:ptCount val="13"/>
                <c:pt idx="0">
                  <c:v>9</c:v>
                </c:pt>
                <c:pt idx="1">
                  <c:v>18</c:v>
                </c:pt>
                <c:pt idx="2">
                  <c:v>11</c:v>
                </c:pt>
                <c:pt idx="3">
                  <c:v>17</c:v>
                </c:pt>
                <c:pt idx="4">
                  <c:v>103</c:v>
                </c:pt>
                <c:pt idx="5">
                  <c:v>169</c:v>
                </c:pt>
                <c:pt idx="6">
                  <c:v>314</c:v>
                </c:pt>
                <c:pt idx="7">
                  <c:v>278</c:v>
                </c:pt>
                <c:pt idx="8">
                  <c:v>267</c:v>
                </c:pt>
                <c:pt idx="9">
                  <c:v>320</c:v>
                </c:pt>
                <c:pt idx="10">
                  <c:v>350</c:v>
                </c:pt>
                <c:pt idx="11">
                  <c:v>431</c:v>
                </c:pt>
                <c:pt idx="12">
                  <c:v>381</c:v>
                </c:pt>
              </c:numCache>
            </c:numRef>
          </c:val>
          <c:extLst>
            <c:ext xmlns:c16="http://schemas.microsoft.com/office/drawing/2014/chart" uri="{C3380CC4-5D6E-409C-BE32-E72D297353CC}">
              <c16:uniqueId val="{00000000-9E78-4D1F-9993-72497BCE6A64}"/>
            </c:ext>
          </c:extLst>
        </c:ser>
        <c:dLbls>
          <c:showLegendKey val="0"/>
          <c:showVal val="0"/>
          <c:showCatName val="0"/>
          <c:showSerName val="0"/>
          <c:showPercent val="0"/>
          <c:showBubbleSize val="0"/>
        </c:dLbls>
        <c:gapWidth val="57"/>
        <c:overlap val="-3"/>
        <c:axId val="358141192"/>
        <c:axId val="358138568"/>
      </c:barChart>
      <c:catAx>
        <c:axId val="35814119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r>
                  <a:rPr lang="en-US"/>
                  <a:t>Age Group</a:t>
                </a:r>
              </a:p>
            </c:rich>
          </c:tx>
          <c:layout>
            <c:manualLayout>
              <c:xMode val="edge"/>
              <c:yMode val="edge"/>
              <c:x val="0.47967367671656347"/>
              <c:y val="0.9290712957555495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38568"/>
        <c:crosses val="autoZero"/>
        <c:auto val="1"/>
        <c:lblAlgn val="ctr"/>
        <c:lblOffset val="100"/>
        <c:noMultiLvlLbl val="0"/>
      </c:catAx>
      <c:valAx>
        <c:axId val="358138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411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467517177470874E-2"/>
          <c:y val="0.12462049660672213"/>
          <c:w val="0.90455048982776487"/>
          <c:h val="0.67566385403870555"/>
        </c:manualLayout>
      </c:layout>
      <c:lineChart>
        <c:grouping val="stacked"/>
        <c:varyColors val="0"/>
        <c:ser>
          <c:idx val="0"/>
          <c:order val="0"/>
          <c:spPr>
            <a:ln w="53975" cap="rnd">
              <a:solidFill>
                <a:srgbClr val="17375E">
                  <a:alpha val="99000"/>
                </a:srgbClr>
              </a:solidFill>
              <a:round/>
            </a:ln>
            <a:effectLst/>
          </c:spPr>
          <c:marker>
            <c:symbol val="circle"/>
            <c:size val="8"/>
            <c:spPr>
              <a:solidFill>
                <a:srgbClr val="17375E"/>
              </a:solidFill>
              <a:ln w="9525">
                <a:noFill/>
              </a:ln>
              <a:effectLst/>
            </c:spPr>
          </c:marker>
          <c:dLbls>
            <c:dLbl>
              <c:idx val="0"/>
              <c:tx>
                <c:rich>
                  <a:bodyPr/>
                  <a:lstStyle/>
                  <a:p>
                    <a:fld id="{B1EE53C9-E166-4F76-9F68-8A8EC9AC2E5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1335-4A6A-99D6-7B78412E9642}"/>
                </c:ext>
              </c:extLst>
            </c:dLbl>
            <c:dLbl>
              <c:idx val="1"/>
              <c:tx>
                <c:rich>
                  <a:bodyPr/>
                  <a:lstStyle/>
                  <a:p>
                    <a:fld id="{9ABD64AD-95C4-4506-B9BA-0C46A34F69B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335-4A6A-99D6-7B78412E9642}"/>
                </c:ext>
              </c:extLst>
            </c:dLbl>
            <c:dLbl>
              <c:idx val="2"/>
              <c:tx>
                <c:rich>
                  <a:bodyPr/>
                  <a:lstStyle/>
                  <a:p>
                    <a:fld id="{6A8B3E05-8949-41EA-B1F0-631863BCBAF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335-4A6A-99D6-7B78412E9642}"/>
                </c:ext>
              </c:extLst>
            </c:dLbl>
            <c:dLbl>
              <c:idx val="3"/>
              <c:tx>
                <c:rich>
                  <a:bodyPr/>
                  <a:lstStyle/>
                  <a:p>
                    <a:fld id="{A191E748-B958-4F5F-A7F3-3ADF1C1098C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335-4A6A-99D6-7B78412E9642}"/>
                </c:ext>
              </c:extLst>
            </c:dLbl>
            <c:dLbl>
              <c:idx val="4"/>
              <c:tx>
                <c:rich>
                  <a:bodyPr/>
                  <a:lstStyle/>
                  <a:p>
                    <a:fld id="{4C8CCCD6-77CE-46BF-9DEF-EC29ECB667E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335-4A6A-99D6-7B78412E9642}"/>
                </c:ext>
              </c:extLst>
            </c:dLbl>
            <c:dLbl>
              <c:idx val="5"/>
              <c:tx>
                <c:rich>
                  <a:bodyPr/>
                  <a:lstStyle/>
                  <a:p>
                    <a:fld id="{911DD437-F98C-4744-A374-C595B089C67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335-4A6A-99D6-7B78412E9642}"/>
                </c:ext>
              </c:extLst>
            </c:dLbl>
            <c:dLbl>
              <c:idx val="6"/>
              <c:tx>
                <c:rich>
                  <a:bodyPr/>
                  <a:lstStyle/>
                  <a:p>
                    <a:fld id="{4B7E4957-12A4-4EC5-AC62-818F3F0205A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335-4A6A-99D6-7B78412E9642}"/>
                </c:ext>
              </c:extLst>
            </c:dLbl>
            <c:dLbl>
              <c:idx val="7"/>
              <c:tx>
                <c:rich>
                  <a:bodyPr/>
                  <a:lstStyle/>
                  <a:p>
                    <a:fld id="{5BD417DC-8AB5-4BF1-9C27-CE7FFBE2A30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335-4A6A-99D6-7B78412E9642}"/>
                </c:ext>
              </c:extLst>
            </c:dLbl>
            <c:dLbl>
              <c:idx val="8"/>
              <c:tx>
                <c:rich>
                  <a:bodyPr/>
                  <a:lstStyle/>
                  <a:p>
                    <a:fld id="{83FF53C5-F738-4860-ACAC-4AF76C33B2F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335-4A6A-99D6-7B78412E9642}"/>
                </c:ext>
              </c:extLst>
            </c:dLbl>
            <c:dLbl>
              <c:idx val="9"/>
              <c:tx>
                <c:rich>
                  <a:bodyPr/>
                  <a:lstStyle/>
                  <a:p>
                    <a:fld id="{E2F04632-677F-469C-A982-7EFE891DBFC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335-4A6A-99D6-7B78412E9642}"/>
                </c:ext>
              </c:extLst>
            </c:dLbl>
            <c:dLbl>
              <c:idx val="10"/>
              <c:tx>
                <c:rich>
                  <a:bodyPr/>
                  <a:lstStyle/>
                  <a:p>
                    <a:fld id="{171A07FB-1E86-4238-8029-8883363E1D1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335-4A6A-99D6-7B78412E9642}"/>
                </c:ext>
              </c:extLst>
            </c:dLbl>
            <c:dLbl>
              <c:idx val="11"/>
              <c:layout>
                <c:manualLayout>
                  <c:x val="-1.7743533418286793E-3"/>
                  <c:y val="-4.8933013808057854E-3"/>
                </c:manualLayout>
              </c:layout>
              <c:tx>
                <c:rich>
                  <a:bodyPr/>
                  <a:lstStyle/>
                  <a:p>
                    <a:fld id="{A57B38BD-DD6D-4342-8D8D-DF0FD309D97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35-4A6A-99D6-7B78412E9642}"/>
                </c:ext>
              </c:extLst>
            </c:dLbl>
            <c:dLbl>
              <c:idx val="12"/>
              <c:tx>
                <c:rich>
                  <a:bodyPr/>
                  <a:lstStyle/>
                  <a:p>
                    <a:fld id="{1C4D28CA-81FC-4DD8-8A10-2944C0AC680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335-4A6A-99D6-7B78412E9642}"/>
                </c:ext>
              </c:extLst>
            </c:dLbl>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'Death Dem Figures'!$B$3:$B$15</c:f>
              <c:strCache>
                <c:ptCount val="13"/>
                <c:pt idx="0">
                  <c:v>&lt;1</c:v>
                </c:pt>
                <c:pt idx="1">
                  <c:v>01-04</c:v>
                </c:pt>
                <c:pt idx="2">
                  <c:v>05-09</c:v>
                </c:pt>
                <c:pt idx="3">
                  <c:v>10-14</c:v>
                </c:pt>
                <c:pt idx="4">
                  <c:v>15-19</c:v>
                </c:pt>
                <c:pt idx="5">
                  <c:v>20-24</c:v>
                </c:pt>
                <c:pt idx="6">
                  <c:v>25-34</c:v>
                </c:pt>
                <c:pt idx="7">
                  <c:v>35-44</c:v>
                </c:pt>
                <c:pt idx="8">
                  <c:v>45-54</c:v>
                </c:pt>
                <c:pt idx="9">
                  <c:v>55-64</c:v>
                </c:pt>
                <c:pt idx="10">
                  <c:v>65-74</c:v>
                </c:pt>
                <c:pt idx="11">
                  <c:v>75-84</c:v>
                </c:pt>
                <c:pt idx="12">
                  <c:v>&gt;84</c:v>
                </c:pt>
              </c:strCache>
            </c:strRef>
          </c:cat>
          <c:val>
            <c:numRef>
              <c:f>'Death Dem Figures'!$D$3:$D$15</c:f>
              <c:numCache>
                <c:formatCode>0.0</c:formatCode>
                <c:ptCount val="13"/>
                <c:pt idx="0">
                  <c:v>7.4196207749381697</c:v>
                </c:pt>
                <c:pt idx="1">
                  <c:v>3.6271674844585946</c:v>
                </c:pt>
                <c:pt idx="2">
                  <c:v>1.70177742917125</c:v>
                </c:pt>
                <c:pt idx="3">
                  <c:v>2.5604569060041209</c:v>
                </c:pt>
                <c:pt idx="4">
                  <c:v>13.974799230979009</c:v>
                </c:pt>
                <c:pt idx="5">
                  <c:v>22.631190601494197</c:v>
                </c:pt>
                <c:pt idx="6">
                  <c:v>21.008431473038957</c:v>
                </c:pt>
                <c:pt idx="7">
                  <c:v>19.478945222123038</c:v>
                </c:pt>
                <c:pt idx="8">
                  <c:v>19.650081360168329</c:v>
                </c:pt>
                <c:pt idx="9">
                  <c:v>23.193750443942879</c:v>
                </c:pt>
                <c:pt idx="10">
                  <c:v>30.185867321901227</c:v>
                </c:pt>
                <c:pt idx="11">
                  <c:v>68.474216518332341</c:v>
                </c:pt>
                <c:pt idx="12">
                  <c:v>205.77687521603872</c:v>
                </c:pt>
              </c:numCache>
            </c:numRef>
          </c:val>
          <c:smooth val="0"/>
          <c:extLst>
            <c:ext xmlns:c15="http://schemas.microsoft.com/office/drawing/2012/chart" uri="{02D57815-91ED-43cb-92C2-25804820EDAC}">
              <c15:datalabelsRange>
                <c15:f>'Death Dem Figures'!$D$3:$D$15</c15:f>
                <c15:dlblRangeCache>
                  <c:ptCount val="13"/>
                  <c:pt idx="0">
                    <c:v>7.4</c:v>
                  </c:pt>
                  <c:pt idx="1">
                    <c:v>3.6</c:v>
                  </c:pt>
                  <c:pt idx="2">
                    <c:v>1.7</c:v>
                  </c:pt>
                  <c:pt idx="3">
                    <c:v>2.6</c:v>
                  </c:pt>
                  <c:pt idx="4">
                    <c:v>14.0</c:v>
                  </c:pt>
                  <c:pt idx="5">
                    <c:v>22.6</c:v>
                  </c:pt>
                  <c:pt idx="6">
                    <c:v>21.0</c:v>
                  </c:pt>
                  <c:pt idx="7">
                    <c:v>19.5</c:v>
                  </c:pt>
                  <c:pt idx="8">
                    <c:v>19.7</c:v>
                  </c:pt>
                  <c:pt idx="9">
                    <c:v>23.2</c:v>
                  </c:pt>
                  <c:pt idx="10">
                    <c:v>30.2</c:v>
                  </c:pt>
                  <c:pt idx="11">
                    <c:v>68.5</c:v>
                  </c:pt>
                  <c:pt idx="12">
                    <c:v>205.8</c:v>
                  </c:pt>
                </c15:dlblRangeCache>
              </c15:datalabelsRange>
            </c:ext>
            <c:ext xmlns:c16="http://schemas.microsoft.com/office/drawing/2014/chart" uri="{C3380CC4-5D6E-409C-BE32-E72D297353CC}">
              <c16:uniqueId val="{0000000D-1335-4A6A-99D6-7B78412E9642}"/>
            </c:ext>
          </c:extLst>
        </c:ser>
        <c:dLbls>
          <c:dLblPos val="t"/>
          <c:showLegendKey val="0"/>
          <c:showVal val="1"/>
          <c:showCatName val="0"/>
          <c:showSerName val="0"/>
          <c:showPercent val="0"/>
          <c:showBubbleSize val="0"/>
        </c:dLbls>
        <c:marker val="1"/>
        <c:smooth val="0"/>
        <c:axId val="358141192"/>
        <c:axId val="358138568"/>
      </c:lineChart>
      <c:catAx>
        <c:axId val="35814119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r>
                  <a:rPr lang="en-US"/>
                  <a:t>Age Group</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38568"/>
        <c:crosses val="autoZero"/>
        <c:auto val="1"/>
        <c:lblAlgn val="ctr"/>
        <c:lblOffset val="100"/>
        <c:noMultiLvlLbl val="0"/>
      </c:catAx>
      <c:valAx>
        <c:axId val="358138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411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ysClr val="windowText" lastClr="000000"/>
                </a:solidFill>
                <a:latin typeface="Franklin Gothic Demi Cond" panose="020B0706030402020204" pitchFamily="34" charset="0"/>
                <a:ea typeface="+mn-ea"/>
                <a:cs typeface="+mn-cs"/>
              </a:defRPr>
            </a:pPr>
            <a:r>
              <a:rPr lang="en-US" sz="1500">
                <a:solidFill>
                  <a:sysClr val="windowText" lastClr="000000"/>
                </a:solidFill>
                <a:latin typeface="Franklin Gothic Demi Cond" panose="020B0706030402020204" pitchFamily="34" charset="0"/>
              </a:rPr>
              <a:t>Number</a:t>
            </a:r>
            <a:r>
              <a:rPr lang="en-US" sz="1500" baseline="0">
                <a:solidFill>
                  <a:sysClr val="windowText" lastClr="000000"/>
                </a:solidFill>
                <a:latin typeface="Franklin Gothic Demi Cond" panose="020B0706030402020204" pitchFamily="34" charset="0"/>
              </a:rPr>
              <a:t> of Deaths</a:t>
            </a:r>
            <a:endParaRPr lang="en-US" sz="1500">
              <a:solidFill>
                <a:sysClr val="windowText" lastClr="000000"/>
              </a:solidFill>
              <a:latin typeface="Franklin Gothic Demi Cond" panose="020B0706030402020204" pitchFamily="34" charset="0"/>
            </a:endParaRPr>
          </a:p>
        </c:rich>
      </c:tx>
      <c:layout>
        <c:manualLayout>
          <c:xMode val="edge"/>
          <c:yMode val="edge"/>
          <c:x val="1.1514689696046045E-2"/>
          <c:y val="2.7640671273445213E-2"/>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barChart>
        <c:barDir val="col"/>
        <c:grouping val="clustered"/>
        <c:varyColors val="0"/>
        <c:ser>
          <c:idx val="0"/>
          <c:order val="0"/>
          <c:spPr>
            <a:solidFill>
              <a:srgbClr val="1737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'TBI_Falls Death Dem Figures'!$B$4:$B$11</c:f>
              <c:strCache>
                <c:ptCount val="8"/>
                <c:pt idx="0">
                  <c:v>20-24</c:v>
                </c:pt>
                <c:pt idx="1">
                  <c:v>25-34</c:v>
                </c:pt>
                <c:pt idx="2">
                  <c:v>35-44</c:v>
                </c:pt>
                <c:pt idx="3">
                  <c:v>45-54</c:v>
                </c:pt>
                <c:pt idx="4">
                  <c:v>55-64</c:v>
                </c:pt>
                <c:pt idx="5">
                  <c:v>65-74</c:v>
                </c:pt>
                <c:pt idx="6">
                  <c:v>75-84</c:v>
                </c:pt>
                <c:pt idx="7">
                  <c:v>&gt;84</c:v>
                </c:pt>
              </c:strCache>
            </c:strRef>
          </c:cat>
          <c:val>
            <c:numRef>
              <c:f>'TBI_Falls Death Dem Figures'!$C$4:$C$11</c:f>
              <c:numCache>
                <c:formatCode>General</c:formatCode>
                <c:ptCount val="8"/>
                <c:pt idx="0">
                  <c:v>1</c:v>
                </c:pt>
                <c:pt idx="1">
                  <c:v>12</c:v>
                </c:pt>
                <c:pt idx="2">
                  <c:v>13</c:v>
                </c:pt>
                <c:pt idx="3">
                  <c:v>27</c:v>
                </c:pt>
                <c:pt idx="4">
                  <c:v>68</c:v>
                </c:pt>
                <c:pt idx="5">
                  <c:v>142</c:v>
                </c:pt>
                <c:pt idx="6">
                  <c:v>294</c:v>
                </c:pt>
                <c:pt idx="7">
                  <c:v>314</c:v>
                </c:pt>
              </c:numCache>
            </c:numRef>
          </c:val>
          <c:extLst>
            <c:ext xmlns:c16="http://schemas.microsoft.com/office/drawing/2014/chart" uri="{C3380CC4-5D6E-409C-BE32-E72D297353CC}">
              <c16:uniqueId val="{00000000-2B78-4AB0-B877-8DA8EB06573D}"/>
            </c:ext>
          </c:extLst>
        </c:ser>
        <c:dLbls>
          <c:showLegendKey val="0"/>
          <c:showVal val="0"/>
          <c:showCatName val="0"/>
          <c:showSerName val="0"/>
          <c:showPercent val="0"/>
          <c:showBubbleSize val="0"/>
        </c:dLbls>
        <c:gapWidth val="52"/>
        <c:axId val="907342895"/>
        <c:axId val="907337487"/>
      </c:barChart>
      <c:catAx>
        <c:axId val="907342895"/>
        <c:scaling>
          <c:orientation val="minMax"/>
        </c:scaling>
        <c:delete val="0"/>
        <c:axPos val="b"/>
        <c:title>
          <c:tx>
            <c:rich>
              <a:bodyPr rot="0" spcFirstLastPara="1" vertOverflow="ellipsis" vert="horz" wrap="square" anchor="ctr" anchorCtr="1"/>
              <a:lstStyle/>
              <a:p>
                <a:pPr>
                  <a:defRPr sz="1500" b="0" i="0" u="none" strike="noStrike" kern="1200" baseline="0">
                    <a:solidFill>
                      <a:sysClr val="windowText" lastClr="000000"/>
                    </a:solidFill>
                    <a:latin typeface="Franklin Gothic Demi Cond" panose="020B0706030402020204" pitchFamily="34" charset="0"/>
                    <a:ea typeface="+mn-ea"/>
                    <a:cs typeface="+mn-cs"/>
                  </a:defRPr>
                </a:pPr>
                <a:r>
                  <a:rPr lang="en-US" sz="1500">
                    <a:solidFill>
                      <a:sysClr val="windowText" lastClr="000000"/>
                    </a:solidFill>
                    <a:latin typeface="Franklin Gothic Demi Cond" panose="020B0706030402020204" pitchFamily="34" charset="0"/>
                  </a:rPr>
                  <a:t>Age</a:t>
                </a:r>
                <a:r>
                  <a:rPr lang="en-US" sz="1500" baseline="0">
                    <a:solidFill>
                      <a:sysClr val="windowText" lastClr="000000"/>
                    </a:solidFill>
                    <a:latin typeface="Franklin Gothic Demi Cond" panose="020B0706030402020204" pitchFamily="34" charset="0"/>
                  </a:rPr>
                  <a:t> Group</a:t>
                </a:r>
                <a:endParaRPr lang="en-US" sz="1500">
                  <a:solidFill>
                    <a:sysClr val="windowText" lastClr="000000"/>
                  </a:solidFill>
                  <a:latin typeface="Franklin Gothic Demi Cond" panose="020B0706030402020204" pitchFamily="34" charset="0"/>
                </a:endParaRPr>
              </a:p>
            </c:rich>
          </c:tx>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907337487"/>
        <c:crosses val="autoZero"/>
        <c:auto val="1"/>
        <c:lblAlgn val="ctr"/>
        <c:lblOffset val="100"/>
        <c:noMultiLvlLbl val="0"/>
      </c:catAx>
      <c:valAx>
        <c:axId val="90733748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9073428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ysClr val="windowText" lastClr="000000"/>
                </a:solidFill>
                <a:latin typeface="Franklin Gothic Demi Cond" panose="020B0706030402020204" pitchFamily="34" charset="0"/>
                <a:ea typeface="+mn-ea"/>
                <a:cs typeface="+mn-cs"/>
              </a:defRPr>
            </a:pPr>
            <a:r>
              <a:rPr lang="en-US" sz="1500">
                <a:solidFill>
                  <a:sysClr val="windowText" lastClr="000000"/>
                </a:solidFill>
                <a:latin typeface="Franklin Gothic Demi Cond" panose="020B0706030402020204" pitchFamily="34" charset="0"/>
              </a:rPr>
              <a:t>Rate</a:t>
            </a:r>
            <a:r>
              <a:rPr lang="en-US" sz="1500" baseline="0">
                <a:solidFill>
                  <a:sysClr val="windowText" lastClr="000000"/>
                </a:solidFill>
                <a:latin typeface="Franklin Gothic Demi Cond" panose="020B0706030402020204" pitchFamily="34" charset="0"/>
              </a:rPr>
              <a:t> per 100,000</a:t>
            </a:r>
            <a:endParaRPr lang="en-US" sz="1500">
              <a:solidFill>
                <a:sysClr val="windowText" lastClr="000000"/>
              </a:solidFill>
              <a:latin typeface="Franklin Gothic Demi Cond" panose="020B0706030402020204" pitchFamily="34" charset="0"/>
            </a:endParaRPr>
          </a:p>
        </c:rich>
      </c:tx>
      <c:layout>
        <c:manualLayout>
          <c:xMode val="edge"/>
          <c:yMode val="edge"/>
          <c:x val="1.5341941654710685E-2"/>
          <c:y val="2.4564994882292732E-2"/>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lineChart>
        <c:grouping val="standard"/>
        <c:varyColors val="0"/>
        <c:ser>
          <c:idx val="0"/>
          <c:order val="0"/>
          <c:spPr>
            <a:ln w="53975" cap="rnd">
              <a:solidFill>
                <a:srgbClr val="17375E"/>
              </a:solidFill>
              <a:round/>
            </a:ln>
            <a:effectLst/>
          </c:spPr>
          <c:marker>
            <c:symbol val="circle"/>
            <c:size val="8"/>
            <c:spPr>
              <a:solidFill>
                <a:srgbClr val="17375E"/>
              </a:solidFill>
              <a:ln w="9525">
                <a:solidFill>
                  <a:srgbClr val="17375E"/>
                </a:solidFill>
              </a:ln>
              <a:effectLst/>
            </c:spPr>
          </c:marker>
          <c:dLbls>
            <c:dLbl>
              <c:idx val="0"/>
              <c:tx>
                <c:rich>
                  <a:bodyPr/>
                  <a:lstStyle/>
                  <a:p>
                    <a:fld id="{EA7550C4-9419-4153-B974-A726F4AA15B5}"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{EA7550C4-9419-4153-B974-A726F4AA15B5}</c15:txfldGUID>
                      <c15:f>'TBI_Falls Death Dem Figures'!$D$4</c15:f>
                      <c15:dlblFieldTableCache>
                        <c:ptCount val="1"/>
                        <c:pt idx="0">
                          <c:v>*</c:v>
                        </c:pt>
                      </c15:dlblFieldTableCache>
                    </c15:dlblFTEntry>
                  </c15:dlblFieldTable>
                  <c15:showDataLabelsRange val="0"/>
                </c:ext>
                <c:ext xmlns:c16="http://schemas.microsoft.com/office/drawing/2014/chart" uri="{C3380CC4-5D6E-409C-BE32-E72D297353CC}">
                  <c16:uniqueId val="{00000000-1861-47E2-A833-2D1CDCC5D3CD}"/>
                </c:ext>
              </c:extLst>
            </c:dLbl>
            <c:dLbl>
              <c:idx val="5"/>
              <c:layout>
                <c:manualLayout>
                  <c:x val="-6.7874025121805334E-2"/>
                  <c:y val="-5.3446741157439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61-47E2-A833-2D1CDCC5D3CD}"/>
                </c:ext>
              </c:extLst>
            </c:dLbl>
            <c:dLbl>
              <c:idx val="6"/>
              <c:layout>
                <c:manualLayout>
                  <c:x val="-8.6550690554427379E-2"/>
                  <c:y val="-3.62196708569884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61-47E2-A833-2D1CDCC5D3CD}"/>
                </c:ext>
              </c:extLst>
            </c:dLbl>
            <c:spPr>
              <a:noFill/>
              <a:ln>
                <a:noFill/>
              </a:ln>
              <a:effectLst/>
            </c:spPr>
            <c:txPr>
              <a:bodyPr rot="0" spcFirstLastPara="1" vertOverflow="ellipsis" vert="horz" wrap="square" lIns="38100" tIns="19050" rIns="38100" bIns="19050" anchor="t" anchorCtr="0">
                <a:spAutoFit/>
              </a:bodyPr>
              <a:lstStyle/>
              <a:p>
                <a:pPr algn="l">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'TBI_Falls Death Dem Figures'!$B$4:$B$11</c:f>
              <c:strCache>
                <c:ptCount val="8"/>
                <c:pt idx="0">
                  <c:v>20-24</c:v>
                </c:pt>
                <c:pt idx="1">
                  <c:v>25-34</c:v>
                </c:pt>
                <c:pt idx="2">
                  <c:v>35-44</c:v>
                </c:pt>
                <c:pt idx="3">
                  <c:v>45-54</c:v>
                </c:pt>
                <c:pt idx="4">
                  <c:v>55-64</c:v>
                </c:pt>
                <c:pt idx="5">
                  <c:v>65-74</c:v>
                </c:pt>
                <c:pt idx="6">
                  <c:v>75-84</c:v>
                </c:pt>
                <c:pt idx="7">
                  <c:v>&gt;84</c:v>
                </c:pt>
              </c:strCache>
            </c:strRef>
          </c:cat>
          <c:val>
            <c:numRef>
              <c:f>'TBI_Falls Death Dem Figures'!$E$4:$E$11</c:f>
              <c:numCache>
                <c:formatCode>0.0</c:formatCode>
                <c:ptCount val="8"/>
                <c:pt idx="0">
                  <c:v>0</c:v>
                </c:pt>
                <c:pt idx="1">
                  <c:v>0.80286999260021497</c:v>
                </c:pt>
                <c:pt idx="2">
                  <c:v>0.91088592765323551</c:v>
                </c:pt>
                <c:pt idx="3">
                  <c:v>1.9870868791181457</c:v>
                </c:pt>
                <c:pt idx="4">
                  <c:v>4.928671969337862</c:v>
                </c:pt>
                <c:pt idx="5">
                  <c:v>12.246837599171355</c:v>
                </c:pt>
                <c:pt idx="6">
                  <c:v>46.70863029324758</c:v>
                </c:pt>
                <c:pt idx="7">
                  <c:v>169.59039059799517</c:v>
                </c:pt>
              </c:numCache>
            </c:numRef>
          </c:val>
          <c:smooth val="0"/>
          <c:extLst>
            <c:ext xmlns:c16="http://schemas.microsoft.com/office/drawing/2014/chart" uri="{C3380CC4-5D6E-409C-BE32-E72D297353CC}">
              <c16:uniqueId val="{00000003-1861-47E2-A833-2D1CDCC5D3CD}"/>
            </c:ext>
          </c:extLst>
        </c:ser>
        <c:dLbls>
          <c:dLblPos val="t"/>
          <c:showLegendKey val="0"/>
          <c:showVal val="1"/>
          <c:showCatName val="0"/>
          <c:showSerName val="0"/>
          <c:showPercent val="0"/>
          <c:showBubbleSize val="0"/>
        </c:dLbls>
        <c:marker val="1"/>
        <c:smooth val="0"/>
        <c:axId val="1060177487"/>
        <c:axId val="1060179983"/>
      </c:lineChart>
      <c:catAx>
        <c:axId val="1060177487"/>
        <c:scaling>
          <c:orientation val="minMax"/>
        </c:scaling>
        <c:delete val="0"/>
        <c:axPos val="b"/>
        <c:title>
          <c:tx>
            <c:rich>
              <a:bodyPr rot="0" spcFirstLastPara="1" vertOverflow="ellipsis" vert="horz" wrap="square" anchor="ctr" anchorCtr="1"/>
              <a:lstStyle/>
              <a:p>
                <a:pPr>
                  <a:defRPr sz="1500" b="0" i="0" u="none" strike="noStrike" kern="1200" baseline="0">
                    <a:solidFill>
                      <a:sysClr val="windowText" lastClr="000000"/>
                    </a:solidFill>
                    <a:latin typeface="Franklin Gothic Demi Cond" panose="020B0706030402020204" pitchFamily="34" charset="0"/>
                    <a:ea typeface="+mn-ea"/>
                    <a:cs typeface="+mn-cs"/>
                  </a:defRPr>
                </a:pPr>
                <a:r>
                  <a:rPr lang="en-US" sz="1500">
                    <a:solidFill>
                      <a:sysClr val="windowText" lastClr="000000"/>
                    </a:solidFill>
                    <a:latin typeface="Franklin Gothic Demi Cond" panose="020B0706030402020204" pitchFamily="34" charset="0"/>
                  </a:rPr>
                  <a:t>Age</a:t>
                </a:r>
                <a:r>
                  <a:rPr lang="en-US" sz="1500" baseline="0">
                    <a:solidFill>
                      <a:sysClr val="windowText" lastClr="000000"/>
                    </a:solidFill>
                    <a:latin typeface="Franklin Gothic Demi Cond" panose="020B0706030402020204" pitchFamily="34" charset="0"/>
                  </a:rPr>
                  <a:t> Group</a:t>
                </a:r>
                <a:endParaRPr lang="en-US" sz="1500">
                  <a:solidFill>
                    <a:sysClr val="windowText" lastClr="000000"/>
                  </a:solidFill>
                  <a:latin typeface="Franklin Gothic Demi Cond" panose="020B0706030402020204" pitchFamily="34" charset="0"/>
                </a:endParaRPr>
              </a:p>
            </c:rich>
          </c:tx>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60179983"/>
        <c:crosses val="autoZero"/>
        <c:auto val="1"/>
        <c:lblAlgn val="ctr"/>
        <c:lblOffset val="100"/>
        <c:noMultiLvlLbl val="0"/>
      </c:catAx>
      <c:valAx>
        <c:axId val="1060179983"/>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60177487"/>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ysClr val="windowText" lastClr="000000"/>
                </a:solidFill>
                <a:latin typeface="Franklin Gothic Demi Cond" panose="020B0706030402020204" pitchFamily="34" charset="0"/>
                <a:ea typeface="+mn-ea"/>
                <a:cs typeface="+mn-cs"/>
              </a:defRPr>
            </a:pPr>
            <a:r>
              <a:rPr lang="en-US" sz="1600">
                <a:solidFill>
                  <a:sysClr val="windowText" lastClr="000000"/>
                </a:solidFill>
                <a:latin typeface="Franklin Gothic Demi Cond" panose="020B0706030402020204" pitchFamily="34" charset="0"/>
              </a:rPr>
              <a:t>Number</a:t>
            </a:r>
            <a:r>
              <a:rPr lang="en-US" sz="1600" baseline="0">
                <a:solidFill>
                  <a:sysClr val="windowText" lastClr="000000"/>
                </a:solidFill>
                <a:latin typeface="Franklin Gothic Demi Cond" panose="020B0706030402020204" pitchFamily="34" charset="0"/>
              </a:rPr>
              <a:t> of Deaths</a:t>
            </a:r>
            <a:endParaRPr lang="en-US" sz="1600">
              <a:solidFill>
                <a:sysClr val="windowText" lastClr="000000"/>
              </a:solidFill>
              <a:latin typeface="Franklin Gothic Demi Cond" panose="020B0706030402020204" pitchFamily="34" charset="0"/>
            </a:endParaRPr>
          </a:p>
        </c:rich>
      </c:tx>
      <c:layout>
        <c:manualLayout>
          <c:xMode val="edge"/>
          <c:yMode val="edge"/>
          <c:x val="5.9718572171845565E-3"/>
          <c:y val="2.317515227303991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barChart>
        <c:barDir val="col"/>
        <c:grouping val="clustered"/>
        <c:varyColors val="0"/>
        <c:ser>
          <c:idx val="0"/>
          <c:order val="0"/>
          <c:spPr>
            <a:solidFill>
              <a:schemeClr val="bg1">
                <a:lumMod val="75000"/>
              </a:schemeClr>
            </a:solidFill>
            <a:ln>
              <a:noFill/>
            </a:ln>
            <a:effectLst/>
          </c:spPr>
          <c:invertIfNegative val="0"/>
          <c:dPt>
            <c:idx val="1"/>
            <c:invertIfNegative val="0"/>
            <c:bubble3D val="0"/>
            <c:spPr>
              <a:solidFill>
                <a:srgbClr val="17375E"/>
              </a:solidFill>
              <a:ln>
                <a:noFill/>
              </a:ln>
              <a:effectLst/>
            </c:spPr>
            <c:extLst>
              <c:ext xmlns:c16="http://schemas.microsoft.com/office/drawing/2014/chart" uri="{C3380CC4-5D6E-409C-BE32-E72D297353CC}">
                <c16:uniqueId val="{00000001-A056-4FA5-8045-030C7C11ED28}"/>
              </c:ext>
            </c:extLst>
          </c:dPt>
          <c:dPt>
            <c:idx val="4"/>
            <c:invertIfNegative val="0"/>
            <c:bubble3D val="0"/>
            <c:spPr>
              <a:solidFill>
                <a:srgbClr val="17375E"/>
              </a:solidFill>
              <a:ln>
                <a:noFill/>
              </a:ln>
              <a:effectLst/>
            </c:spPr>
            <c:extLst>
              <c:ext xmlns:c16="http://schemas.microsoft.com/office/drawing/2014/chart" uri="{C3380CC4-5D6E-409C-BE32-E72D297353CC}">
                <c16:uniqueId val="{00000003-A056-4FA5-8045-030C7C11ED2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'TBI_Falls Death Dem Figures'!$B$40:$B$47</c:f>
              <c:strCache>
                <c:ptCount val="8"/>
                <c:pt idx="0">
                  <c:v>Female</c:v>
                </c:pt>
                <c:pt idx="1">
                  <c:v>Male</c:v>
                </c:pt>
                <c:pt idx="3">
                  <c:v>Hispanic</c:v>
                </c:pt>
                <c:pt idx="4">
                  <c:v>White 
NH</c:v>
                </c:pt>
                <c:pt idx="5">
                  <c:v>Black
NH</c:v>
                </c:pt>
                <c:pt idx="6">
                  <c:v>AI/AN
NH</c:v>
                </c:pt>
                <c:pt idx="7">
                  <c:v>Asian
NH</c:v>
                </c:pt>
              </c:strCache>
            </c:strRef>
          </c:cat>
          <c:val>
            <c:numRef>
              <c:f>'TBI_Falls Death Dem Figures'!$C$40:$C$47</c:f>
              <c:numCache>
                <c:formatCode>General</c:formatCode>
                <c:ptCount val="8"/>
                <c:pt idx="0">
                  <c:v>353</c:v>
                </c:pt>
                <c:pt idx="1">
                  <c:v>518</c:v>
                </c:pt>
                <c:pt idx="3">
                  <c:v>28</c:v>
                </c:pt>
                <c:pt idx="4">
                  <c:v>732</c:v>
                </c:pt>
                <c:pt idx="5">
                  <c:v>87</c:v>
                </c:pt>
                <c:pt idx="6">
                  <c:v>6</c:v>
                </c:pt>
                <c:pt idx="7">
                  <c:v>15</c:v>
                </c:pt>
              </c:numCache>
            </c:numRef>
          </c:val>
          <c:extLst>
            <c:ext xmlns:c16="http://schemas.microsoft.com/office/drawing/2014/chart" uri="{C3380CC4-5D6E-409C-BE32-E72D297353CC}">
              <c16:uniqueId val="{00000004-A056-4FA5-8045-030C7C11ED28}"/>
            </c:ext>
          </c:extLst>
        </c:ser>
        <c:dLbls>
          <c:dLblPos val="outEnd"/>
          <c:showLegendKey val="0"/>
          <c:showVal val="1"/>
          <c:showCatName val="0"/>
          <c:showSerName val="0"/>
          <c:showPercent val="0"/>
          <c:showBubbleSize val="0"/>
        </c:dLbls>
        <c:gapWidth val="52"/>
        <c:overlap val="-27"/>
        <c:axId val="416069167"/>
        <c:axId val="416071247"/>
      </c:barChart>
      <c:catAx>
        <c:axId val="416069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416071247"/>
        <c:crosses val="autoZero"/>
        <c:auto val="1"/>
        <c:lblAlgn val="ctr"/>
        <c:lblOffset val="100"/>
        <c:noMultiLvlLbl val="0"/>
      </c:catAx>
      <c:valAx>
        <c:axId val="41607124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4160691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Franklin Gothic Demi Cond" panose="020B0706030402020204" pitchFamily="34" charset="0"/>
                <a:ea typeface="+mn-ea"/>
                <a:cs typeface="+mn-cs"/>
              </a:defRPr>
            </a:pPr>
            <a:r>
              <a:rPr lang="en-US" sz="1600">
                <a:solidFill>
                  <a:sysClr val="windowText" lastClr="000000"/>
                </a:solidFill>
                <a:latin typeface="Franklin Gothic Demi Cond" panose="020B0706030402020204" pitchFamily="34" charset="0"/>
              </a:rPr>
              <a:t>Rate per 100,000</a:t>
            </a:r>
          </a:p>
        </c:rich>
      </c:tx>
      <c:layout>
        <c:manualLayout>
          <c:xMode val="edge"/>
          <c:yMode val="edge"/>
          <c:x val="9.5227424120791927E-3"/>
          <c:y val="1.856148491879350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barChart>
        <c:barDir val="col"/>
        <c:grouping val="clustered"/>
        <c:varyColors val="0"/>
        <c:ser>
          <c:idx val="0"/>
          <c:order val="0"/>
          <c:spPr>
            <a:solidFill>
              <a:schemeClr val="bg1">
                <a:lumMod val="75000"/>
              </a:schemeClr>
            </a:solidFill>
            <a:ln>
              <a:noFill/>
            </a:ln>
            <a:effectLst/>
          </c:spPr>
          <c:invertIfNegative val="0"/>
          <c:dPt>
            <c:idx val="1"/>
            <c:invertIfNegative val="0"/>
            <c:bubble3D val="0"/>
            <c:spPr>
              <a:solidFill>
                <a:srgbClr val="17375E"/>
              </a:solidFill>
              <a:ln>
                <a:noFill/>
              </a:ln>
              <a:effectLst/>
            </c:spPr>
            <c:extLst>
              <c:ext xmlns:c16="http://schemas.microsoft.com/office/drawing/2014/chart" uri="{C3380CC4-5D6E-409C-BE32-E72D297353CC}">
                <c16:uniqueId val="{00000001-43F5-487C-B303-2B527BBAE5F6}"/>
              </c:ext>
            </c:extLst>
          </c:dPt>
          <c:dPt>
            <c:idx val="4"/>
            <c:invertIfNegative val="0"/>
            <c:bubble3D val="0"/>
            <c:spPr>
              <a:solidFill>
                <a:srgbClr val="17375E"/>
              </a:solidFill>
              <a:ln>
                <a:noFill/>
              </a:ln>
              <a:effectLst/>
            </c:spPr>
            <c:extLst>
              <c:ext xmlns:c16="http://schemas.microsoft.com/office/drawing/2014/chart" uri="{C3380CC4-5D6E-409C-BE32-E72D297353CC}">
                <c16:uniqueId val="{00000003-43F5-487C-B303-2B527BBAE5F6}"/>
              </c:ext>
            </c:extLst>
          </c:dPt>
          <c:dLbls>
            <c:dLbl>
              <c:idx val="7"/>
              <c:tx>
                <c:rich>
                  <a:bodyPr/>
                  <a:lstStyle/>
                  <a:p>
                    <a:fld id="{71845F70-161D-41D4-AF8F-B4DD96BFB9BA}" type="CELLREF">
                      <a:rPr lang="en-US"/>
                      <a:pPr/>
                      <a:t>[CELLREF]</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{71845F70-161D-41D4-AF8F-B4DD96BFB9BA}</c15:txfldGUID>
                      <c15:f>'TBI_Falls Death Dem Figures'!$D$47</c15:f>
                      <c15:dlblFieldTableCache>
                        <c:ptCount val="1"/>
                        <c:pt idx="0">
                          <c:v>3.5</c:v>
                        </c:pt>
                      </c15:dlblFieldTableCache>
                    </c15:dlblFTEntry>
                  </c15:dlblFieldTable>
                  <c15:showDataLabelsRange val="0"/>
                </c:ext>
                <c:ext xmlns:c16="http://schemas.microsoft.com/office/drawing/2014/chart" uri="{C3380CC4-5D6E-409C-BE32-E72D297353CC}">
                  <c16:uniqueId val="{00000004-43F5-487C-B303-2B527BBAE5F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'TBI_Falls Death Dem Figures'!$B$40:$B$47</c:f>
              <c:strCache>
                <c:ptCount val="8"/>
                <c:pt idx="0">
                  <c:v>Female</c:v>
                </c:pt>
                <c:pt idx="1">
                  <c:v>Male</c:v>
                </c:pt>
                <c:pt idx="3">
                  <c:v>Hispanic</c:v>
                </c:pt>
                <c:pt idx="4">
                  <c:v>White 
NH</c:v>
                </c:pt>
                <c:pt idx="5">
                  <c:v>Black
NH</c:v>
                </c:pt>
                <c:pt idx="6">
                  <c:v>AI/AN
NH</c:v>
                </c:pt>
                <c:pt idx="7">
                  <c:v>Asian
NH</c:v>
                </c:pt>
              </c:strCache>
            </c:strRef>
          </c:cat>
          <c:val>
            <c:numRef>
              <c:f>'TBI_Falls Death Dem Figures'!$D$40:$D$47</c:f>
              <c:numCache>
                <c:formatCode>0.0</c:formatCode>
                <c:ptCount val="8"/>
                <c:pt idx="0">
                  <c:v>6.2454596569844938</c:v>
                </c:pt>
                <c:pt idx="1">
                  <c:v>9.6034088764419483</c:v>
                </c:pt>
                <c:pt idx="3">
                  <c:v>2.1095965547274549</c:v>
                </c:pt>
                <c:pt idx="4">
                  <c:v>11.057984778955868</c:v>
                </c:pt>
                <c:pt idx="5">
                  <c:v>3.7844219273756385</c:v>
                </c:pt>
                <c:pt idx="6">
                  <c:v>5.3458783278092588</c:v>
                </c:pt>
                <c:pt idx="7">
                  <c:v>3.453523630159852</c:v>
                </c:pt>
              </c:numCache>
            </c:numRef>
          </c:val>
          <c:extLst>
            <c:ext xmlns:c16="http://schemas.microsoft.com/office/drawing/2014/chart" uri="{C3380CC4-5D6E-409C-BE32-E72D297353CC}">
              <c16:uniqueId val="{00000005-43F5-487C-B303-2B527BBAE5F6}"/>
            </c:ext>
          </c:extLst>
        </c:ser>
        <c:dLbls>
          <c:dLblPos val="outEnd"/>
          <c:showLegendKey val="0"/>
          <c:showVal val="1"/>
          <c:showCatName val="0"/>
          <c:showSerName val="0"/>
          <c:showPercent val="0"/>
          <c:showBubbleSize val="0"/>
        </c:dLbls>
        <c:gapWidth val="52"/>
        <c:overlap val="-27"/>
        <c:axId val="418574303"/>
        <c:axId val="418572639"/>
      </c:barChart>
      <c:catAx>
        <c:axId val="41857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418572639"/>
        <c:crosses val="autoZero"/>
        <c:auto val="1"/>
        <c:lblAlgn val="ctr"/>
        <c:lblOffset val="100"/>
        <c:noMultiLvlLbl val="0"/>
      </c:catAx>
      <c:valAx>
        <c:axId val="418572639"/>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4185743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20036677467451"/>
          <c:y val="0.13710190574004336"/>
          <c:w val="0.86652603982525256"/>
          <c:h val="0.76048984738526482"/>
        </c:manualLayout>
      </c:layout>
      <c:lineChart>
        <c:grouping val="standard"/>
        <c:varyColors val="0"/>
        <c:ser>
          <c:idx val="0"/>
          <c:order val="0"/>
          <c:spPr>
            <a:ln w="50800" cap="rnd">
              <a:solidFill>
                <a:srgbClr val="7F9E3F"/>
              </a:solidFill>
              <a:round/>
            </a:ln>
            <a:effectLst/>
          </c:spPr>
          <c:marker>
            <c:symbol val="circle"/>
            <c:size val="10"/>
            <c:spPr>
              <a:solidFill>
                <a:srgbClr val="7F9E3F"/>
              </a:solidFill>
              <a:ln w="9525">
                <a:solidFill>
                  <a:srgbClr val="7F9E3F"/>
                </a:solidFill>
              </a:ln>
              <a:effectLst/>
            </c:spPr>
          </c:marker>
          <c:dPt>
            <c:idx val="1"/>
            <c:marker>
              <c:symbol val="circle"/>
              <c:size val="10"/>
              <c:spPr>
                <a:solidFill>
                  <a:srgbClr val="7F9E3F"/>
                </a:solidFill>
                <a:ln w="9525">
                  <a:solidFill>
                    <a:srgbClr val="7F9E3F"/>
                  </a:solidFill>
                </a:ln>
                <a:effectLst/>
              </c:spPr>
            </c:marker>
            <c:bubble3D val="0"/>
            <c:spPr>
              <a:ln w="50800" cap="rnd">
                <a:solidFill>
                  <a:srgbClr val="7F9E3F"/>
                </a:solidFill>
                <a:round/>
              </a:ln>
              <a:effectLst/>
            </c:spPr>
            <c:extLst>
              <c:ext xmlns:c16="http://schemas.microsoft.com/office/drawing/2014/chart" uri="{C3380CC4-5D6E-409C-BE32-E72D297353CC}">
                <c16:uniqueId val="{00000001-ED2E-4A3E-8DAA-EE79497C5FE0}"/>
              </c:ext>
            </c:extLst>
          </c:dPt>
          <c:dPt>
            <c:idx val="2"/>
            <c:marker>
              <c:symbol val="circle"/>
              <c:size val="10"/>
              <c:spPr>
                <a:solidFill>
                  <a:srgbClr val="7F9E3F"/>
                </a:solidFill>
                <a:ln w="9525">
                  <a:solidFill>
                    <a:srgbClr val="7F9E3F"/>
                  </a:solidFill>
                </a:ln>
                <a:effectLst/>
              </c:spPr>
            </c:marker>
            <c:bubble3D val="0"/>
            <c:spPr>
              <a:ln w="50800" cap="rnd">
                <a:solidFill>
                  <a:srgbClr val="7F9E3F"/>
                </a:solidFill>
                <a:round/>
              </a:ln>
              <a:effectLst/>
            </c:spPr>
            <c:extLst>
              <c:ext xmlns:c16="http://schemas.microsoft.com/office/drawing/2014/chart" uri="{C3380CC4-5D6E-409C-BE32-E72D297353CC}">
                <c16:uniqueId val="{00000003-ED2E-4A3E-8DAA-EE79497C5FE0}"/>
              </c:ext>
            </c:extLst>
          </c:dPt>
          <c:dPt>
            <c:idx val="3"/>
            <c:marker>
              <c:symbol val="circle"/>
              <c:size val="10"/>
              <c:spPr>
                <a:solidFill>
                  <a:srgbClr val="7F9E3F"/>
                </a:solidFill>
                <a:ln w="9525">
                  <a:solidFill>
                    <a:srgbClr val="7F9E3F"/>
                  </a:solidFill>
                </a:ln>
                <a:effectLst/>
              </c:spPr>
            </c:marker>
            <c:bubble3D val="0"/>
            <c:spPr>
              <a:ln w="50800" cap="rnd">
                <a:solidFill>
                  <a:srgbClr val="7F9E3F"/>
                </a:solidFill>
                <a:round/>
              </a:ln>
              <a:effectLst/>
            </c:spPr>
            <c:extLst>
              <c:ext xmlns:c16="http://schemas.microsoft.com/office/drawing/2014/chart" uri="{C3380CC4-5D6E-409C-BE32-E72D297353CC}">
                <c16:uniqueId val="{00000005-ED2E-4A3E-8DAA-EE79497C5FE0}"/>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7F9E3F"/>
                    </a:solidFill>
                    <a:latin typeface="Franklin Gothic Demi Cond" panose="020B070603040202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Trends!$B$25:$B$29</c:f>
              <c:strCache>
                <c:ptCount val="5"/>
                <c:pt idx="0">
                  <c:v>2020</c:v>
                </c:pt>
                <c:pt idx="1">
                  <c:v>2021</c:v>
                </c:pt>
                <c:pt idx="2">
                  <c:v>2022</c:v>
                </c:pt>
                <c:pt idx="3">
                  <c:v>2023</c:v>
                </c:pt>
                <c:pt idx="4">
                  <c:v>2024</c:v>
                </c:pt>
              </c:strCache>
            </c:strRef>
          </c:cat>
          <c:val>
            <c:numRef>
              <c:f>Trends!$C$25:$C$29</c:f>
              <c:numCache>
                <c:formatCode>#,##0</c:formatCode>
                <c:ptCount val="5"/>
                <c:pt idx="0">
                  <c:v>7233</c:v>
                </c:pt>
                <c:pt idx="1">
                  <c:v>7552</c:v>
                </c:pt>
                <c:pt idx="2">
                  <c:v>7251</c:v>
                </c:pt>
                <c:pt idx="3">
                  <c:v>7665</c:v>
                </c:pt>
                <c:pt idx="4">
                  <c:v>8260</c:v>
                </c:pt>
              </c:numCache>
            </c:numRef>
          </c:val>
          <c:smooth val="0"/>
          <c:extLst>
            <c:ext xmlns:c16="http://schemas.microsoft.com/office/drawing/2014/chart" uri="{C3380CC4-5D6E-409C-BE32-E72D297353CC}">
              <c16:uniqueId val="{00000006-ED2E-4A3E-8DAA-EE79497C5FE0}"/>
            </c:ext>
          </c:extLst>
        </c:ser>
        <c:dLbls>
          <c:dLblPos val="t"/>
          <c:showLegendKey val="0"/>
          <c:showVal val="1"/>
          <c:showCatName val="0"/>
          <c:showSerName val="0"/>
          <c:showPercent val="0"/>
          <c:showBubbleSize val="0"/>
        </c:dLbls>
        <c:marker val="1"/>
        <c:smooth val="0"/>
        <c:axId val="485496536"/>
        <c:axId val="485503752"/>
      </c:lineChart>
      <c:catAx>
        <c:axId val="48549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503752"/>
        <c:crosses val="autoZero"/>
        <c:auto val="1"/>
        <c:lblAlgn val="ctr"/>
        <c:lblOffset val="100"/>
        <c:noMultiLvlLbl val="0"/>
      </c:catAx>
      <c:valAx>
        <c:axId val="4855037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49653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11280614525683E-2"/>
          <c:y val="0.13196757894250005"/>
          <c:w val="0.89177138352823715"/>
          <c:h val="0.72093864979206368"/>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3DF5-4B5C-A28C-6EFD09D636CC}"/>
              </c:ext>
            </c:extLst>
          </c:dPt>
          <c:dPt>
            <c:idx val="1"/>
            <c:invertIfNegative val="0"/>
            <c:bubble3D val="0"/>
            <c:spPr>
              <a:solidFill>
                <a:srgbClr val="7F9E3F"/>
              </a:solidFill>
              <a:ln>
                <a:noFill/>
              </a:ln>
              <a:effectLst/>
            </c:spPr>
            <c:extLst>
              <c:ext xmlns:c16="http://schemas.microsoft.com/office/drawing/2014/chart" uri="{C3380CC4-5D6E-409C-BE32-E72D297353CC}">
                <c16:uniqueId val="{00000003-3DF5-4B5C-A28C-6EFD09D636CC}"/>
              </c:ext>
            </c:extLst>
          </c:dPt>
          <c:dPt>
            <c:idx val="7"/>
            <c:invertIfNegative val="0"/>
            <c:bubble3D val="0"/>
            <c:spPr>
              <a:solidFill>
                <a:srgbClr val="7F9E3F"/>
              </a:solidFill>
              <a:ln>
                <a:noFill/>
              </a:ln>
              <a:effectLst/>
            </c:spPr>
            <c:extLst>
              <c:ext xmlns:c16="http://schemas.microsoft.com/office/drawing/2014/chart" uri="{C3380CC4-5D6E-409C-BE32-E72D297353CC}">
                <c16:uniqueId val="{00000005-3DF5-4B5C-A28C-6EFD09D636CC}"/>
              </c:ext>
            </c:extLst>
          </c:dPt>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 Dem Figures'!$B$46:$B$54</c:f>
              <c:strCache>
                <c:ptCount val="9"/>
                <c:pt idx="0">
                  <c:v>Female</c:v>
                </c:pt>
                <c:pt idx="1">
                  <c:v>Male</c:v>
                </c:pt>
                <c:pt idx="3">
                  <c:v>AI/AN
NH</c:v>
                </c:pt>
                <c:pt idx="4">
                  <c:v>Asian
NH</c:v>
                </c:pt>
                <c:pt idx="5">
                  <c:v>Black
NH</c:v>
                </c:pt>
                <c:pt idx="6">
                  <c:v>Hispanic</c:v>
                </c:pt>
                <c:pt idx="7">
                  <c:v>White 
NH</c:v>
                </c:pt>
                <c:pt idx="8">
                  <c:v>Other
NH</c:v>
                </c:pt>
              </c:strCache>
            </c:strRef>
          </c:cat>
          <c:val>
            <c:numRef>
              <c:f>'Hosp Dem Figures'!$C$46:$C$54</c:f>
              <c:numCache>
                <c:formatCode>#,##0</c:formatCode>
                <c:ptCount val="9"/>
                <c:pt idx="0">
                  <c:v>3340</c:v>
                </c:pt>
                <c:pt idx="1">
                  <c:v>4916</c:v>
                </c:pt>
                <c:pt idx="3">
                  <c:v>88</c:v>
                </c:pt>
                <c:pt idx="4">
                  <c:v>122</c:v>
                </c:pt>
                <c:pt idx="5">
                  <c:v>1469</c:v>
                </c:pt>
                <c:pt idx="6">
                  <c:v>578</c:v>
                </c:pt>
                <c:pt idx="7">
                  <c:v>5646</c:v>
                </c:pt>
                <c:pt idx="8">
                  <c:v>147</c:v>
                </c:pt>
              </c:numCache>
            </c:numRef>
          </c:val>
          <c:extLst>
            <c:ext xmlns:c16="http://schemas.microsoft.com/office/drawing/2014/chart" uri="{C3380CC4-5D6E-409C-BE32-E72D297353CC}">
              <c16:uniqueId val="{00000006-3DF5-4B5C-A28C-6EFD09D636CC}"/>
            </c:ext>
          </c:extLst>
        </c:ser>
        <c:dLbls>
          <c:showLegendKey val="0"/>
          <c:showVal val="0"/>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910209168868"/>
          <c:y val="4.4686799873765365E-2"/>
          <c:w val="0.60317112244367632"/>
          <c:h val="0.93125000000000002"/>
        </c:manualLayout>
      </c:layout>
      <c:barChart>
        <c:barDir val="bar"/>
        <c:grouping val="clustered"/>
        <c:varyColors val="0"/>
        <c:ser>
          <c:idx val="0"/>
          <c:order val="0"/>
          <c:spPr>
            <a:solidFill>
              <a:srgbClr val="A6A6A6"/>
            </a:solidFill>
            <a:ln>
              <a:noFill/>
            </a:ln>
            <a:effectLst/>
          </c:spPr>
          <c:invertIfNegative val="0"/>
          <c:dLbls>
            <c:dLbl>
              <c:idx val="0"/>
              <c:tx>
                <c:rich>
                  <a:bodyPr/>
                  <a:lstStyle/>
                  <a:p>
                    <a:fld id="{01A6CFC9-98CE-4AE4-8384-42D473D9C16C}"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E8-4DC9-A28A-72BE3F8B0999}"/>
                </c:ext>
              </c:extLst>
            </c:dLbl>
            <c:dLbl>
              <c:idx val="1"/>
              <c:tx>
                <c:rich>
                  <a:bodyPr/>
                  <a:lstStyle/>
                  <a:p>
                    <a:fld id="{8AF8B3A3-68E8-4222-9CDC-00CF0751F0ED}"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CE8-4DC9-A28A-72BE3F8B0999}"/>
                </c:ext>
              </c:extLst>
            </c:dLbl>
            <c:dLbl>
              <c:idx val="2"/>
              <c:tx>
                <c:rich>
                  <a:bodyPr/>
                  <a:lstStyle/>
                  <a:p>
                    <a:fld id="{134126BD-3369-45B7-90E5-E0AFA0145DF1}"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CE8-4DC9-A28A-72BE3F8B0999}"/>
                </c:ext>
              </c:extLst>
            </c:dLbl>
            <c:dLbl>
              <c:idx val="3"/>
              <c:tx>
                <c:rich>
                  <a:bodyPr/>
                  <a:lstStyle/>
                  <a:p>
                    <a:fld id="{3DB1D2AE-D12D-43E3-9B0B-1961299D68E9}"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CE8-4DC9-A28A-72BE3F8B0999}"/>
                </c:ext>
              </c:extLst>
            </c:dLbl>
            <c:dLbl>
              <c:idx val="4"/>
              <c:tx>
                <c:rich>
                  <a:bodyPr/>
                  <a:lstStyle/>
                  <a:p>
                    <a:fld id="{FFEC0DA5-C1E6-448C-A3A4-E66078B191B2}"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CE8-4DC9-A28A-72BE3F8B0999}"/>
                </c:ext>
              </c:extLst>
            </c:dLbl>
            <c:dLbl>
              <c:idx val="5"/>
              <c:layout>
                <c:manualLayout>
                  <c:x val="7.93715198027664E-4"/>
                  <c:y val="0"/>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fld id="{0F8553E2-34A3-478A-BC20-12880BD0DC10}" type="VALUE">
                      <a:rPr lang="en-US">
                        <a:solidFill>
                          <a:schemeClr val="tx1"/>
                        </a:solidFill>
                      </a:rPr>
                      <a:pPr>
                        <a:defRPr sz="1600"/>
                      </a:pPr>
                      <a:t>[VALUE]</a:t>
                    </a:fld>
                    <a:r>
                      <a:rPr lang="en-US">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CE8-4DC9-A28A-72BE3F8B099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Demi Cond" panose="020B07060304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'Background Slide1_2'!$A$22:$A$27</c:f>
              <c:strCache>
                <c:ptCount val="6"/>
                <c:pt idx="0">
                  <c:v>0-17</c:v>
                </c:pt>
                <c:pt idx="1">
                  <c:v>18-44</c:v>
                </c:pt>
                <c:pt idx="2">
                  <c:v>45-59</c:v>
                </c:pt>
                <c:pt idx="3">
                  <c:v>60+</c:v>
                </c:pt>
                <c:pt idx="4">
                  <c:v>65+</c:v>
                </c:pt>
                <c:pt idx="5">
                  <c:v>85+</c:v>
                </c:pt>
              </c:strCache>
            </c:strRef>
          </c:cat>
          <c:val>
            <c:numRef>
              <c:f>'Background Slide1_2'!$E$22:$E$27</c:f>
              <c:numCache>
                <c:formatCode>0</c:formatCode>
                <c:ptCount val="6"/>
                <c:pt idx="0">
                  <c:v>19.315972888672402</c:v>
                </c:pt>
                <c:pt idx="1">
                  <c:v>34.104458133762819</c:v>
                </c:pt>
                <c:pt idx="2">
                  <c:v>18.833458055713798</c:v>
                </c:pt>
                <c:pt idx="3">
                  <c:v>27.746110921850985</c:v>
                </c:pt>
                <c:pt idx="4">
                  <c:v>21.872695990329596</c:v>
                </c:pt>
                <c:pt idx="5">
                  <c:v>7.0481255457963163</c:v>
                </c:pt>
              </c:numCache>
            </c:numRef>
          </c:val>
          <c:extLst>
            <c:ext xmlns:c16="http://schemas.microsoft.com/office/drawing/2014/chart" uri="{C3380CC4-5D6E-409C-BE32-E72D297353CC}">
              <c16:uniqueId val="{00000006-8CE8-4DC9-A28A-72BE3F8B0999}"/>
            </c:ext>
          </c:extLst>
        </c:ser>
        <c:dLbls>
          <c:dLblPos val="inEnd"/>
          <c:showLegendKey val="0"/>
          <c:showVal val="1"/>
          <c:showCatName val="0"/>
          <c:showSerName val="0"/>
          <c:showPercent val="0"/>
          <c:showBubbleSize val="0"/>
        </c:dLbls>
        <c:gapWidth val="35"/>
        <c:axId val="543626536"/>
        <c:axId val="543624896"/>
      </c:barChart>
      <c:catAx>
        <c:axId val="5436265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543624896"/>
        <c:crosses val="autoZero"/>
        <c:auto val="1"/>
        <c:lblAlgn val="ctr"/>
        <c:lblOffset val="100"/>
        <c:noMultiLvlLbl val="0"/>
      </c:catAx>
      <c:valAx>
        <c:axId val="543624896"/>
        <c:scaling>
          <c:orientation val="minMax"/>
        </c:scaling>
        <c:delete val="1"/>
        <c:axPos val="t"/>
        <c:numFmt formatCode="0" sourceLinked="1"/>
        <c:majorTickMark val="out"/>
        <c:minorTickMark val="none"/>
        <c:tickLblPos val="nextTo"/>
        <c:crossAx val="5436265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b="0">
          <a:solidFill>
            <a:schemeClr val="tx1"/>
          </a:solidFill>
          <a:latin typeface="Franklin Gothic Demi Cond" panose="020B07060304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59358449854646E-2"/>
          <c:y val="0.12022014869286712"/>
          <c:w val="0.891096278085728"/>
          <c:h val="0.73354423208112207"/>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5F40-45DE-85F7-A1C75D450EAB}"/>
              </c:ext>
            </c:extLst>
          </c:dPt>
          <c:dPt>
            <c:idx val="1"/>
            <c:invertIfNegative val="0"/>
            <c:bubble3D val="0"/>
            <c:spPr>
              <a:solidFill>
                <a:srgbClr val="7F9E3F"/>
              </a:solidFill>
              <a:ln>
                <a:noFill/>
              </a:ln>
              <a:effectLst/>
            </c:spPr>
            <c:extLst>
              <c:ext xmlns:c16="http://schemas.microsoft.com/office/drawing/2014/chart" uri="{C3380CC4-5D6E-409C-BE32-E72D297353CC}">
                <c16:uniqueId val="{00000003-5F40-45DE-85F7-A1C75D450EAB}"/>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5-5F40-45DE-85F7-A1C75D450EAB}"/>
              </c:ext>
            </c:extLst>
          </c:dPt>
          <c:dPt>
            <c:idx val="7"/>
            <c:invertIfNegative val="0"/>
            <c:bubble3D val="0"/>
            <c:spPr>
              <a:solidFill>
                <a:srgbClr val="7F9E3F"/>
              </a:solidFill>
              <a:ln>
                <a:noFill/>
              </a:ln>
              <a:effectLst/>
            </c:spPr>
            <c:extLst>
              <c:ext xmlns:c16="http://schemas.microsoft.com/office/drawing/2014/chart" uri="{C3380CC4-5D6E-409C-BE32-E72D297353CC}">
                <c16:uniqueId val="{00000007-5F40-45DE-85F7-A1C75D450EAB}"/>
              </c:ext>
            </c:extLst>
          </c:dPt>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 Dem Figures'!$B$46:$B$53</c:f>
              <c:strCache>
                <c:ptCount val="8"/>
                <c:pt idx="0">
                  <c:v>Female</c:v>
                </c:pt>
                <c:pt idx="1">
                  <c:v>Male</c:v>
                </c:pt>
                <c:pt idx="3">
                  <c:v>AI/AN
NH</c:v>
                </c:pt>
                <c:pt idx="4">
                  <c:v>Asian
NH</c:v>
                </c:pt>
                <c:pt idx="5">
                  <c:v>Black
NH</c:v>
                </c:pt>
                <c:pt idx="6">
                  <c:v>Hispanic</c:v>
                </c:pt>
                <c:pt idx="7">
                  <c:v>White 
NH</c:v>
                </c:pt>
              </c:strCache>
            </c:strRef>
          </c:cat>
          <c:val>
            <c:numRef>
              <c:f>'Hosp Dem Figures'!$D$46:$D$53</c:f>
              <c:numCache>
                <c:formatCode>0.0</c:formatCode>
                <c:ptCount val="8"/>
                <c:pt idx="0">
                  <c:v>59.093017717643654</c:v>
                </c:pt>
                <c:pt idx="1">
                  <c:v>91.13968732932166</c:v>
                </c:pt>
                <c:pt idx="3">
                  <c:v>78.406215474535799</c:v>
                </c:pt>
                <c:pt idx="4">
                  <c:v>28.088658858633462</c:v>
                </c:pt>
                <c:pt idx="5">
                  <c:v>63.900181739250726</c:v>
                </c:pt>
                <c:pt idx="6">
                  <c:v>43.548100308302466</c:v>
                </c:pt>
                <c:pt idx="7">
                  <c:v>85.291505549159609</c:v>
                </c:pt>
              </c:numCache>
            </c:numRef>
          </c:val>
          <c:extLst>
            <c:ext xmlns:c16="http://schemas.microsoft.com/office/drawing/2014/chart" uri="{C3380CC4-5D6E-409C-BE32-E72D297353CC}">
              <c16:uniqueId val="{00000008-5F40-45DE-85F7-A1C75D450EAB}"/>
            </c:ext>
          </c:extLst>
        </c:ser>
        <c:dLbls>
          <c:dLblPos val="outEnd"/>
          <c:showLegendKey val="0"/>
          <c:showVal val="1"/>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06304988096274"/>
          <c:y val="2.8515872338705693E-2"/>
          <c:w val="0.46304177191258"/>
          <c:h val="0.94505366325241813"/>
        </c:manualLayout>
      </c:layout>
      <c:barChart>
        <c:barDir val="bar"/>
        <c:grouping val="clustered"/>
        <c:varyColors val="0"/>
        <c:ser>
          <c:idx val="0"/>
          <c:order val="0"/>
          <c:spPr>
            <a:solidFill>
              <a:srgbClr val="7F9E3F"/>
            </a:solidFill>
            <a:ln>
              <a:noFill/>
            </a:ln>
            <a:effectLst/>
          </c:spPr>
          <c:invertIfNegative val="0"/>
          <c:dLbls>
            <c:dLbl>
              <c:idx val="0"/>
              <c:layout>
                <c:manualLayout>
                  <c:x val="-6.4285716412549529E-2"/>
                  <c:y val="2.7516616678146368E-3"/>
                </c:manualLayout>
              </c:layout>
              <c:numFmt formatCode="0&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7F-4113-80F1-22C5073223E7}"/>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MechIntent Breakdown'!$B$4:$B$13</c:f>
              <c:strCache>
                <c:ptCount val="5"/>
                <c:pt idx="0">
                  <c:v>Fall - Unintentional</c:v>
                </c:pt>
                <c:pt idx="1">
                  <c:v>MVT - Unintentional</c:v>
                </c:pt>
                <c:pt idx="2">
                  <c:v>Struck By/Against - Unintentional</c:v>
                </c:pt>
                <c:pt idx="3">
                  <c:v>Unspecified - Unintentional</c:v>
                </c:pt>
                <c:pt idx="4">
                  <c:v>All Other Mechanisms and Intents</c:v>
                </c:pt>
              </c:strCache>
            </c:strRef>
          </c:cat>
          <c:val>
            <c:numRef>
              <c:f>' MechIntent Breakdown'!$C$4:$C$8</c:f>
              <c:numCache>
                <c:formatCode>General</c:formatCode>
                <c:ptCount val="5"/>
                <c:pt idx="0">
                  <c:v>56.367599816429554</c:v>
                </c:pt>
                <c:pt idx="1">
                  <c:v>22.005507113354749</c:v>
                </c:pt>
                <c:pt idx="2">
                  <c:v>3.5681505277650301</c:v>
                </c:pt>
                <c:pt idx="3">
                  <c:v>2.3634694814134924</c:v>
                </c:pt>
                <c:pt idx="4" formatCode="0.00">
                  <c:v>15.695273061037184</c:v>
                </c:pt>
              </c:numCache>
            </c:numRef>
          </c:val>
          <c:extLst>
            <c:ext xmlns:c16="http://schemas.microsoft.com/office/drawing/2014/chart" uri="{C3380CC4-5D6E-409C-BE32-E72D297353CC}">
              <c16:uniqueId val="{00000001-C87F-4113-80F1-22C5073223E7}"/>
            </c:ext>
          </c:extLst>
        </c:ser>
        <c:dLbls>
          <c:showLegendKey val="0"/>
          <c:showVal val="0"/>
          <c:showCatName val="0"/>
          <c:showSerName val="0"/>
          <c:showPercent val="0"/>
          <c:showBubbleSize val="0"/>
        </c:dLbls>
        <c:gapWidth val="56"/>
        <c:axId val="1169233391"/>
        <c:axId val="1169231311"/>
      </c:barChart>
      <c:catAx>
        <c:axId val="11692333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169231311"/>
        <c:crosses val="autoZero"/>
        <c:auto val="1"/>
        <c:lblAlgn val="ctr"/>
        <c:lblOffset val="100"/>
        <c:noMultiLvlLbl val="0"/>
      </c:catAx>
      <c:valAx>
        <c:axId val="1169231311"/>
        <c:scaling>
          <c:orientation val="minMax"/>
        </c:scaling>
        <c:delete val="1"/>
        <c:axPos val="t"/>
        <c:numFmt formatCode="General" sourceLinked="1"/>
        <c:majorTickMark val="none"/>
        <c:minorTickMark val="none"/>
        <c:tickLblPos val="nextTo"/>
        <c:crossAx val="1169233391"/>
        <c:crosses val="autoZero"/>
        <c:crossBetween val="between"/>
      </c:valAx>
      <c:spPr>
        <a:noFill/>
        <a:ln w="28575">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cap="flat" cmpd="sng" algn="ctr">
      <a:no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014790039500556"/>
          <c:y val="0.11404543397592541"/>
          <c:w val="0.88880435956449577"/>
          <c:h val="0.73463034362084045"/>
        </c:manualLayout>
      </c:layout>
      <c:barChart>
        <c:barDir val="col"/>
        <c:grouping val="clustered"/>
        <c:varyColors val="0"/>
        <c:ser>
          <c:idx val="0"/>
          <c:order val="0"/>
          <c:spPr>
            <a:solidFill>
              <a:srgbClr val="7F9E3F"/>
            </a:solidFill>
            <a:ln>
              <a:noFill/>
            </a:ln>
            <a:effectLst/>
          </c:spPr>
          <c:invertIfNegative val="0"/>
          <c:dLbls>
            <c:dLbl>
              <c:idx val="12"/>
              <c:layout>
                <c:manualLayout>
                  <c:x val="0"/>
                  <c:y val="-3.43517194311633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33-4383-A353-66B2C3F79EC1}"/>
                </c:ext>
              </c:extLst>
            </c:dLbl>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'Hosp Dem Figures'!$B$3:$B$15</c:f>
              <c:strCache>
                <c:ptCount val="13"/>
                <c:pt idx="0">
                  <c:v>&lt;1</c:v>
                </c:pt>
                <c:pt idx="1">
                  <c:v>01-04</c:v>
                </c:pt>
                <c:pt idx="2">
                  <c:v>05-09</c:v>
                </c:pt>
                <c:pt idx="3">
                  <c:v>10-14</c:v>
                </c:pt>
                <c:pt idx="4">
                  <c:v>15-19</c:v>
                </c:pt>
                <c:pt idx="5">
                  <c:v>20-24</c:v>
                </c:pt>
                <c:pt idx="6">
                  <c:v>25-34</c:v>
                </c:pt>
                <c:pt idx="7">
                  <c:v>35-44</c:v>
                </c:pt>
                <c:pt idx="8">
                  <c:v>45-54</c:v>
                </c:pt>
                <c:pt idx="9">
                  <c:v>55-64</c:v>
                </c:pt>
                <c:pt idx="10">
                  <c:v>65-74</c:v>
                </c:pt>
                <c:pt idx="11">
                  <c:v>75-84</c:v>
                </c:pt>
                <c:pt idx="12">
                  <c:v>&gt;84</c:v>
                </c:pt>
              </c:strCache>
            </c:strRef>
          </c:cat>
          <c:val>
            <c:numRef>
              <c:f>'Hosp Dem Figures'!$C$3:$C$15</c:f>
              <c:numCache>
                <c:formatCode>General</c:formatCode>
                <c:ptCount val="13"/>
                <c:pt idx="0">
                  <c:v>171</c:v>
                </c:pt>
                <c:pt idx="1">
                  <c:v>87</c:v>
                </c:pt>
                <c:pt idx="2">
                  <c:v>87</c:v>
                </c:pt>
                <c:pt idx="3">
                  <c:v>104</c:v>
                </c:pt>
                <c:pt idx="4">
                  <c:v>288</c:v>
                </c:pt>
                <c:pt idx="5">
                  <c:v>329</c:v>
                </c:pt>
                <c:pt idx="6">
                  <c:v>565</c:v>
                </c:pt>
                <c:pt idx="7">
                  <c:v>593</c:v>
                </c:pt>
                <c:pt idx="8">
                  <c:v>601</c:v>
                </c:pt>
                <c:pt idx="9">
                  <c:v>931</c:v>
                </c:pt>
                <c:pt idx="10">
                  <c:v>1354</c:v>
                </c:pt>
                <c:pt idx="11">
                  <c:v>1849</c:v>
                </c:pt>
                <c:pt idx="12">
                  <c:v>1301</c:v>
                </c:pt>
              </c:numCache>
            </c:numRef>
          </c:val>
          <c:extLst>
            <c:ext xmlns:c16="http://schemas.microsoft.com/office/drawing/2014/chart" uri="{C3380CC4-5D6E-409C-BE32-E72D297353CC}">
              <c16:uniqueId val="{00000001-2933-4383-A353-66B2C3F79EC1}"/>
            </c:ext>
          </c:extLst>
        </c:ser>
        <c:dLbls>
          <c:showLegendKey val="0"/>
          <c:showVal val="0"/>
          <c:showCatName val="0"/>
          <c:showSerName val="0"/>
          <c:showPercent val="0"/>
          <c:showBubbleSize val="0"/>
        </c:dLbls>
        <c:gapWidth val="57"/>
        <c:overlap val="-3"/>
        <c:axId val="358141192"/>
        <c:axId val="358138568"/>
      </c:barChart>
      <c:catAx>
        <c:axId val="35814119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r>
                  <a:rPr lang="en-US"/>
                  <a:t>Age Group</a:t>
                </a:r>
              </a:p>
            </c:rich>
          </c:tx>
          <c:layout>
            <c:manualLayout>
              <c:xMode val="edge"/>
              <c:yMode val="edge"/>
              <c:x val="0.47967367671656347"/>
              <c:y val="0.9290712957555495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38568"/>
        <c:crosses val="autoZero"/>
        <c:auto val="1"/>
        <c:lblAlgn val="ctr"/>
        <c:lblOffset val="100"/>
        <c:noMultiLvlLbl val="0"/>
      </c:catAx>
      <c:valAx>
        <c:axId val="358138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411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9.6113840923050531E-2"/>
          <c:y val="0.12462049660672213"/>
          <c:w val="0.8917913207761845"/>
          <c:h val="0.7199946298272818"/>
        </c:manualLayout>
      </c:layout>
      <c:lineChart>
        <c:grouping val="stacked"/>
        <c:varyColors val="0"/>
        <c:ser>
          <c:idx val="0"/>
          <c:order val="0"/>
          <c:spPr>
            <a:ln w="53975" cap="rnd">
              <a:solidFill>
                <a:srgbClr val="17375E">
                  <a:alpha val="99000"/>
                </a:srgbClr>
              </a:solidFill>
              <a:round/>
            </a:ln>
            <a:effectLst/>
          </c:spPr>
          <c:marker>
            <c:symbol val="circle"/>
            <c:size val="8"/>
            <c:spPr>
              <a:solidFill>
                <a:srgbClr val="7F9E3F"/>
              </a:solidFill>
              <a:ln w="9525">
                <a:noFill/>
              </a:ln>
              <a:effectLst/>
            </c:spPr>
          </c:marker>
          <c:dPt>
            <c:idx val="1"/>
            <c:marker>
              <c:symbol val="circle"/>
              <c:size val="8"/>
              <c:spPr>
                <a:solidFill>
                  <a:srgbClr val="7F9E3F"/>
                </a:solidFill>
                <a:ln w="9525">
                  <a:solidFill>
                    <a:srgbClr val="7F9E3F">
                      <a:alpha val="99000"/>
                    </a:srgbClr>
                  </a:solidFill>
                </a:ln>
                <a:effectLst/>
              </c:spPr>
            </c:marker>
            <c:bubble3D val="0"/>
            <c:spPr>
              <a:ln w="53975" cap="rnd">
                <a:solidFill>
                  <a:srgbClr val="7F9E3F">
                    <a:alpha val="99000"/>
                  </a:srgbClr>
                </a:solidFill>
                <a:round/>
              </a:ln>
              <a:effectLst/>
            </c:spPr>
            <c:extLst>
              <c:ext xmlns:c16="http://schemas.microsoft.com/office/drawing/2014/chart" uri="{C3380CC4-5D6E-409C-BE32-E72D297353CC}">
                <c16:uniqueId val="{00000001-9AAA-46E3-B134-78630A4111AE}"/>
              </c:ext>
            </c:extLst>
          </c:dPt>
          <c:dPt>
            <c:idx val="2"/>
            <c:marker>
              <c:symbol val="circle"/>
              <c:size val="8"/>
              <c:spPr>
                <a:solidFill>
                  <a:srgbClr val="7F9E3F"/>
                </a:solidFill>
                <a:ln w="9525">
                  <a:solidFill>
                    <a:srgbClr val="7F9E3F">
                      <a:alpha val="99000"/>
                    </a:srgbClr>
                  </a:solidFill>
                </a:ln>
                <a:effectLst/>
              </c:spPr>
            </c:marker>
            <c:bubble3D val="0"/>
            <c:spPr>
              <a:ln w="53975" cap="rnd">
                <a:solidFill>
                  <a:srgbClr val="7F9E3F">
                    <a:alpha val="99000"/>
                  </a:srgbClr>
                </a:solidFill>
                <a:round/>
              </a:ln>
              <a:effectLst/>
            </c:spPr>
            <c:extLst>
              <c:ext xmlns:c16="http://schemas.microsoft.com/office/drawing/2014/chart" uri="{C3380CC4-5D6E-409C-BE32-E72D297353CC}">
                <c16:uniqueId val="{00000003-9AAA-46E3-B134-78630A4111AE}"/>
              </c:ext>
            </c:extLst>
          </c:dPt>
          <c:dPt>
            <c:idx val="3"/>
            <c:marker>
              <c:symbol val="circle"/>
              <c:size val="8"/>
              <c:spPr>
                <a:solidFill>
                  <a:srgbClr val="7F9E3F"/>
                </a:solidFill>
                <a:ln w="9525">
                  <a:solidFill>
                    <a:srgbClr val="7F9E3F">
                      <a:alpha val="99000"/>
                    </a:srgbClr>
                  </a:solidFill>
                </a:ln>
                <a:effectLst/>
              </c:spPr>
            </c:marker>
            <c:bubble3D val="0"/>
            <c:spPr>
              <a:ln w="53975" cap="rnd">
                <a:solidFill>
                  <a:srgbClr val="7F9E3F">
                    <a:alpha val="99000"/>
                  </a:srgbClr>
                </a:solidFill>
                <a:round/>
              </a:ln>
              <a:effectLst/>
            </c:spPr>
            <c:extLst>
              <c:ext xmlns:c16="http://schemas.microsoft.com/office/drawing/2014/chart" uri="{C3380CC4-5D6E-409C-BE32-E72D297353CC}">
                <c16:uniqueId val="{00000005-9AAA-46E3-B134-78630A4111AE}"/>
              </c:ext>
            </c:extLst>
          </c:dPt>
          <c:dPt>
            <c:idx val="4"/>
            <c:marker>
              <c:symbol val="circle"/>
              <c:size val="8"/>
              <c:spPr>
                <a:solidFill>
                  <a:srgbClr val="7F9E3F"/>
                </a:solidFill>
                <a:ln w="9525">
                  <a:solidFill>
                    <a:srgbClr val="7F9E3F">
                      <a:alpha val="99000"/>
                    </a:srgbClr>
                  </a:solidFill>
                </a:ln>
                <a:effectLst/>
              </c:spPr>
            </c:marker>
            <c:bubble3D val="0"/>
            <c:spPr>
              <a:ln w="53975" cap="rnd">
                <a:solidFill>
                  <a:srgbClr val="7F9E3F">
                    <a:alpha val="99000"/>
                  </a:srgbClr>
                </a:solidFill>
                <a:round/>
              </a:ln>
              <a:effectLst/>
            </c:spPr>
            <c:extLst>
              <c:ext xmlns:c16="http://schemas.microsoft.com/office/drawing/2014/chart" uri="{C3380CC4-5D6E-409C-BE32-E72D297353CC}">
                <c16:uniqueId val="{00000007-9AAA-46E3-B134-78630A4111AE}"/>
              </c:ext>
            </c:extLst>
          </c:dPt>
          <c:dPt>
            <c:idx val="5"/>
            <c:marker>
              <c:symbol val="circle"/>
              <c:size val="8"/>
              <c:spPr>
                <a:solidFill>
                  <a:srgbClr val="7F9E3F"/>
                </a:solidFill>
                <a:ln w="9525">
                  <a:solidFill>
                    <a:srgbClr val="7F9E3F">
                      <a:alpha val="99000"/>
                    </a:srgbClr>
                  </a:solidFill>
                </a:ln>
                <a:effectLst/>
              </c:spPr>
            </c:marker>
            <c:bubble3D val="0"/>
            <c:spPr>
              <a:ln w="53975" cap="rnd">
                <a:solidFill>
                  <a:srgbClr val="7F9E3F">
                    <a:alpha val="99000"/>
                  </a:srgbClr>
                </a:solidFill>
                <a:round/>
              </a:ln>
              <a:effectLst/>
            </c:spPr>
            <c:extLst>
              <c:ext xmlns:c16="http://schemas.microsoft.com/office/drawing/2014/chart" uri="{C3380CC4-5D6E-409C-BE32-E72D297353CC}">
                <c16:uniqueId val="{00000009-9AAA-46E3-B134-78630A4111AE}"/>
              </c:ext>
            </c:extLst>
          </c:dPt>
          <c:dPt>
            <c:idx val="6"/>
            <c:marker>
              <c:symbol val="circle"/>
              <c:size val="8"/>
              <c:spPr>
                <a:solidFill>
                  <a:srgbClr val="7F9E3F"/>
                </a:solidFill>
                <a:ln w="9525">
                  <a:solidFill>
                    <a:srgbClr val="7F9E3F">
                      <a:alpha val="99000"/>
                    </a:srgbClr>
                  </a:solidFill>
                </a:ln>
                <a:effectLst/>
              </c:spPr>
            </c:marker>
            <c:bubble3D val="0"/>
            <c:spPr>
              <a:ln w="53975" cap="rnd">
                <a:solidFill>
                  <a:srgbClr val="7F9E3F">
                    <a:alpha val="99000"/>
                  </a:srgbClr>
                </a:solidFill>
                <a:round/>
              </a:ln>
              <a:effectLst/>
            </c:spPr>
            <c:extLst>
              <c:ext xmlns:c16="http://schemas.microsoft.com/office/drawing/2014/chart" uri="{C3380CC4-5D6E-409C-BE32-E72D297353CC}">
                <c16:uniqueId val="{0000000B-9AAA-46E3-B134-78630A4111AE}"/>
              </c:ext>
            </c:extLst>
          </c:dPt>
          <c:dPt>
            <c:idx val="7"/>
            <c:marker>
              <c:symbol val="circle"/>
              <c:size val="8"/>
              <c:spPr>
                <a:solidFill>
                  <a:srgbClr val="7F9E3F"/>
                </a:solidFill>
                <a:ln w="9525">
                  <a:solidFill>
                    <a:srgbClr val="7F9E3F">
                      <a:alpha val="99000"/>
                    </a:srgbClr>
                  </a:solidFill>
                </a:ln>
                <a:effectLst/>
              </c:spPr>
            </c:marker>
            <c:bubble3D val="0"/>
            <c:spPr>
              <a:ln w="53975" cap="rnd">
                <a:solidFill>
                  <a:srgbClr val="7F9E3F">
                    <a:alpha val="99000"/>
                  </a:srgbClr>
                </a:solidFill>
                <a:round/>
              </a:ln>
              <a:effectLst/>
            </c:spPr>
            <c:extLst>
              <c:ext xmlns:c16="http://schemas.microsoft.com/office/drawing/2014/chart" uri="{C3380CC4-5D6E-409C-BE32-E72D297353CC}">
                <c16:uniqueId val="{0000000D-9AAA-46E3-B134-78630A4111AE}"/>
              </c:ext>
            </c:extLst>
          </c:dPt>
          <c:dPt>
            <c:idx val="8"/>
            <c:marker>
              <c:symbol val="circle"/>
              <c:size val="8"/>
              <c:spPr>
                <a:solidFill>
                  <a:srgbClr val="7F9E3F"/>
                </a:solidFill>
                <a:ln w="9525">
                  <a:solidFill>
                    <a:srgbClr val="7F9E3F">
                      <a:alpha val="99000"/>
                    </a:srgbClr>
                  </a:solidFill>
                </a:ln>
                <a:effectLst/>
              </c:spPr>
            </c:marker>
            <c:bubble3D val="0"/>
            <c:spPr>
              <a:ln w="53975" cap="rnd">
                <a:solidFill>
                  <a:srgbClr val="7F9E3F">
                    <a:alpha val="99000"/>
                  </a:srgbClr>
                </a:solidFill>
                <a:round/>
              </a:ln>
              <a:effectLst/>
            </c:spPr>
            <c:extLst>
              <c:ext xmlns:c16="http://schemas.microsoft.com/office/drawing/2014/chart" uri="{C3380CC4-5D6E-409C-BE32-E72D297353CC}">
                <c16:uniqueId val="{0000000F-9AAA-46E3-B134-78630A4111AE}"/>
              </c:ext>
            </c:extLst>
          </c:dPt>
          <c:dPt>
            <c:idx val="9"/>
            <c:marker>
              <c:symbol val="circle"/>
              <c:size val="8"/>
              <c:spPr>
                <a:solidFill>
                  <a:srgbClr val="7F9E3F"/>
                </a:solidFill>
                <a:ln w="9525">
                  <a:solidFill>
                    <a:srgbClr val="7F9E3F">
                      <a:alpha val="99000"/>
                    </a:srgbClr>
                  </a:solidFill>
                </a:ln>
                <a:effectLst/>
              </c:spPr>
            </c:marker>
            <c:bubble3D val="0"/>
            <c:spPr>
              <a:ln w="53975" cap="rnd">
                <a:solidFill>
                  <a:srgbClr val="7F9E3F">
                    <a:alpha val="99000"/>
                  </a:srgbClr>
                </a:solidFill>
                <a:round/>
              </a:ln>
              <a:effectLst/>
            </c:spPr>
            <c:extLst>
              <c:ext xmlns:c16="http://schemas.microsoft.com/office/drawing/2014/chart" uri="{C3380CC4-5D6E-409C-BE32-E72D297353CC}">
                <c16:uniqueId val="{00000011-9AAA-46E3-B134-78630A4111AE}"/>
              </c:ext>
            </c:extLst>
          </c:dPt>
          <c:dPt>
            <c:idx val="10"/>
            <c:marker>
              <c:symbol val="circle"/>
              <c:size val="8"/>
              <c:spPr>
                <a:solidFill>
                  <a:srgbClr val="7F9E3F"/>
                </a:solidFill>
                <a:ln w="9525">
                  <a:solidFill>
                    <a:srgbClr val="7F9E3F">
                      <a:alpha val="99000"/>
                    </a:srgbClr>
                  </a:solidFill>
                </a:ln>
                <a:effectLst/>
              </c:spPr>
            </c:marker>
            <c:bubble3D val="0"/>
            <c:spPr>
              <a:ln w="53975" cap="rnd">
                <a:solidFill>
                  <a:srgbClr val="7F9E3F">
                    <a:alpha val="99000"/>
                  </a:srgbClr>
                </a:solidFill>
                <a:round/>
              </a:ln>
              <a:effectLst/>
            </c:spPr>
            <c:extLst>
              <c:ext xmlns:c16="http://schemas.microsoft.com/office/drawing/2014/chart" uri="{C3380CC4-5D6E-409C-BE32-E72D297353CC}">
                <c16:uniqueId val="{00000013-9AAA-46E3-B134-78630A4111AE}"/>
              </c:ext>
            </c:extLst>
          </c:dPt>
          <c:dPt>
            <c:idx val="11"/>
            <c:marker>
              <c:symbol val="circle"/>
              <c:size val="8"/>
              <c:spPr>
                <a:solidFill>
                  <a:srgbClr val="7F9E3F"/>
                </a:solidFill>
                <a:ln w="9525">
                  <a:solidFill>
                    <a:srgbClr val="7F9E3F">
                      <a:alpha val="99000"/>
                    </a:srgbClr>
                  </a:solidFill>
                </a:ln>
                <a:effectLst/>
              </c:spPr>
            </c:marker>
            <c:bubble3D val="0"/>
            <c:spPr>
              <a:ln w="53975" cap="rnd">
                <a:solidFill>
                  <a:srgbClr val="7F9E3F">
                    <a:alpha val="99000"/>
                  </a:srgbClr>
                </a:solidFill>
                <a:round/>
              </a:ln>
              <a:effectLst/>
            </c:spPr>
            <c:extLst>
              <c:ext xmlns:c16="http://schemas.microsoft.com/office/drawing/2014/chart" uri="{C3380CC4-5D6E-409C-BE32-E72D297353CC}">
                <c16:uniqueId val="{00000015-9AAA-46E3-B134-78630A4111AE}"/>
              </c:ext>
            </c:extLst>
          </c:dPt>
          <c:dPt>
            <c:idx val="12"/>
            <c:marker>
              <c:symbol val="circle"/>
              <c:size val="8"/>
              <c:spPr>
                <a:solidFill>
                  <a:srgbClr val="7F9E3F"/>
                </a:solidFill>
                <a:ln w="9525">
                  <a:noFill/>
                </a:ln>
                <a:effectLst/>
              </c:spPr>
            </c:marker>
            <c:bubble3D val="0"/>
            <c:spPr>
              <a:ln w="53975" cap="rnd">
                <a:solidFill>
                  <a:srgbClr val="7F9E3F">
                    <a:alpha val="99000"/>
                  </a:srgbClr>
                </a:solidFill>
                <a:round/>
              </a:ln>
              <a:effectLst/>
            </c:spPr>
            <c:extLst>
              <c:ext xmlns:c16="http://schemas.microsoft.com/office/drawing/2014/chart" uri="{C3380CC4-5D6E-409C-BE32-E72D297353CC}">
                <c16:uniqueId val="{00000017-9AAA-46E3-B134-78630A4111AE}"/>
              </c:ext>
            </c:extLst>
          </c:dPt>
          <c:dLbls>
            <c:dLbl>
              <c:idx val="0"/>
              <c:tx>
                <c:rich>
                  <a:bodyPr/>
                  <a:lstStyle/>
                  <a:p>
                    <a:fld id="{9A151502-CED4-4BC7-BD33-DE5B5E281B4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9AAA-46E3-B134-78630A4111AE}"/>
                </c:ext>
              </c:extLst>
            </c:dLbl>
            <c:dLbl>
              <c:idx val="1"/>
              <c:tx>
                <c:rich>
                  <a:bodyPr/>
                  <a:lstStyle/>
                  <a:p>
                    <a:fld id="{F50E5DB8-52B2-4D5E-B722-C915CF9A5B0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AAA-46E3-B134-78630A4111AE}"/>
                </c:ext>
              </c:extLst>
            </c:dLbl>
            <c:dLbl>
              <c:idx val="2"/>
              <c:tx>
                <c:rich>
                  <a:bodyPr/>
                  <a:lstStyle/>
                  <a:p>
                    <a:fld id="{F087C52A-27BF-4599-A647-984EFE0D04C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AA-46E3-B134-78630A4111AE}"/>
                </c:ext>
              </c:extLst>
            </c:dLbl>
            <c:dLbl>
              <c:idx val="3"/>
              <c:tx>
                <c:rich>
                  <a:bodyPr/>
                  <a:lstStyle/>
                  <a:p>
                    <a:fld id="{63AF1C7E-4E11-490A-A3B5-9DAA1D69E1E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AAA-46E3-B134-78630A4111AE}"/>
                </c:ext>
              </c:extLst>
            </c:dLbl>
            <c:dLbl>
              <c:idx val="4"/>
              <c:tx>
                <c:rich>
                  <a:bodyPr/>
                  <a:lstStyle/>
                  <a:p>
                    <a:fld id="{1E8BAAAE-93F1-4BFC-92D9-0548D8624C1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AAA-46E3-B134-78630A4111AE}"/>
                </c:ext>
              </c:extLst>
            </c:dLbl>
            <c:dLbl>
              <c:idx val="5"/>
              <c:tx>
                <c:rich>
                  <a:bodyPr/>
                  <a:lstStyle/>
                  <a:p>
                    <a:fld id="{286F0C63-90F0-4B32-A1B7-50E36E5E7DF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AAA-46E3-B134-78630A4111AE}"/>
                </c:ext>
              </c:extLst>
            </c:dLbl>
            <c:dLbl>
              <c:idx val="6"/>
              <c:tx>
                <c:rich>
                  <a:bodyPr/>
                  <a:lstStyle/>
                  <a:p>
                    <a:fld id="{E70CCDEF-6E4C-473E-B23A-A72BF414216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AAA-46E3-B134-78630A4111AE}"/>
                </c:ext>
              </c:extLst>
            </c:dLbl>
            <c:dLbl>
              <c:idx val="7"/>
              <c:tx>
                <c:rich>
                  <a:bodyPr/>
                  <a:lstStyle/>
                  <a:p>
                    <a:fld id="{C7AC8DFC-D8AB-4BE7-A63F-A5F62380150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AAA-46E3-B134-78630A4111AE}"/>
                </c:ext>
              </c:extLst>
            </c:dLbl>
            <c:dLbl>
              <c:idx val="8"/>
              <c:tx>
                <c:rich>
                  <a:bodyPr/>
                  <a:lstStyle/>
                  <a:p>
                    <a:fld id="{BC51C6EC-E144-40D1-ABB6-94F8974587E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AAA-46E3-B134-78630A4111AE}"/>
                </c:ext>
              </c:extLst>
            </c:dLbl>
            <c:dLbl>
              <c:idx val="9"/>
              <c:tx>
                <c:rich>
                  <a:bodyPr/>
                  <a:lstStyle/>
                  <a:p>
                    <a:fld id="{0866DBF1-3E5E-433B-BFAE-77058FFD6D6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9AAA-46E3-B134-78630A4111AE}"/>
                </c:ext>
              </c:extLst>
            </c:dLbl>
            <c:dLbl>
              <c:idx val="10"/>
              <c:layout>
                <c:manualLayout>
                  <c:x val="-5.2000974970674824E-2"/>
                  <c:y val="-7.3609921172269208E-2"/>
                </c:manualLayout>
              </c:layout>
              <c:tx>
                <c:rich>
                  <a:bodyPr/>
                  <a:lstStyle/>
                  <a:p>
                    <a:fld id="{7251146E-9B82-4262-B250-922FCA30E75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9AAA-46E3-B134-78630A4111AE}"/>
                </c:ext>
              </c:extLst>
            </c:dLbl>
            <c:dLbl>
              <c:idx val="11"/>
              <c:layout>
                <c:manualLayout>
                  <c:x val="-8.7408967982053068E-2"/>
                  <c:y val="-2.6305133819999132E-2"/>
                </c:manualLayout>
              </c:layout>
              <c:tx>
                <c:rich>
                  <a:bodyPr/>
                  <a:lstStyle/>
                  <a:p>
                    <a:fld id="{3A862F79-4B3A-46AA-9FB2-5BBF3D49475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9AAA-46E3-B134-78630A4111AE}"/>
                </c:ext>
              </c:extLst>
            </c:dLbl>
            <c:dLbl>
              <c:idx val="12"/>
              <c:tx>
                <c:rich>
                  <a:bodyPr/>
                  <a:lstStyle/>
                  <a:p>
                    <a:fld id="{090B3423-DF58-4DC2-B0DC-080875CA865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9AAA-46E3-B134-78630A4111AE}"/>
                </c:ext>
              </c:extLst>
            </c:dLbl>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'Hosp Dem Figures'!$B$3:$B$15</c:f>
              <c:strCache>
                <c:ptCount val="13"/>
                <c:pt idx="0">
                  <c:v>&lt;1</c:v>
                </c:pt>
                <c:pt idx="1">
                  <c:v>01-04</c:v>
                </c:pt>
                <c:pt idx="2">
                  <c:v>05-09</c:v>
                </c:pt>
                <c:pt idx="3">
                  <c:v>10-14</c:v>
                </c:pt>
                <c:pt idx="4">
                  <c:v>15-19</c:v>
                </c:pt>
                <c:pt idx="5">
                  <c:v>20-24</c:v>
                </c:pt>
                <c:pt idx="6">
                  <c:v>25-34</c:v>
                </c:pt>
                <c:pt idx="7">
                  <c:v>35-44</c:v>
                </c:pt>
                <c:pt idx="8">
                  <c:v>45-54</c:v>
                </c:pt>
                <c:pt idx="9">
                  <c:v>55-64</c:v>
                </c:pt>
                <c:pt idx="10">
                  <c:v>65-74</c:v>
                </c:pt>
                <c:pt idx="11">
                  <c:v>75-84</c:v>
                </c:pt>
                <c:pt idx="12">
                  <c:v>&gt;84</c:v>
                </c:pt>
              </c:strCache>
            </c:strRef>
          </c:cat>
          <c:val>
            <c:numRef>
              <c:f>'Hosp Dem Figures'!$D$3:$D$15</c:f>
              <c:numCache>
                <c:formatCode>#,##0.0</c:formatCode>
                <c:ptCount val="13"/>
                <c:pt idx="0">
                  <c:v>140.97279472382522</c:v>
                </c:pt>
                <c:pt idx="1">
                  <c:v>17.531309508216541</c:v>
                </c:pt>
                <c:pt idx="2">
                  <c:v>13.45951239435443</c:v>
                </c:pt>
                <c:pt idx="3">
                  <c:v>15.663971660260502</c:v>
                </c:pt>
                <c:pt idx="4">
                  <c:v>39.075166781766548</c:v>
                </c:pt>
                <c:pt idx="5">
                  <c:v>44.057169869181003</c:v>
                </c:pt>
                <c:pt idx="6">
                  <c:v>37.801795484926785</c:v>
                </c:pt>
                <c:pt idx="7">
                  <c:v>41.55041193064374</c:v>
                </c:pt>
                <c:pt idx="8">
                  <c:v>44.231082012963164</c:v>
                </c:pt>
                <c:pt idx="9">
                  <c:v>67.479317697846312</c:v>
                </c:pt>
                <c:pt idx="10">
                  <c:v>116.77618386815502</c:v>
                </c:pt>
                <c:pt idx="11">
                  <c:v>293.75597759256726</c:v>
                </c:pt>
                <c:pt idx="12">
                  <c:v>702.66591773245761</c:v>
                </c:pt>
              </c:numCache>
            </c:numRef>
          </c:val>
          <c:smooth val="0"/>
          <c:extLst>
            <c:ext xmlns:c15="http://schemas.microsoft.com/office/drawing/2012/chart" uri="{02D57815-91ED-43cb-92C2-25804820EDAC}">
              <c15:datalabelsRange>
                <c15:f>'Hosp Dem Figures'!$D$3:$D$15</c15:f>
                <c15:dlblRangeCache>
                  <c:ptCount val="13"/>
                  <c:pt idx="0">
                    <c:v>141.0</c:v>
                  </c:pt>
                  <c:pt idx="1">
                    <c:v>17.5</c:v>
                  </c:pt>
                  <c:pt idx="2">
                    <c:v>13.5</c:v>
                  </c:pt>
                  <c:pt idx="3">
                    <c:v>15.7</c:v>
                  </c:pt>
                  <c:pt idx="4">
                    <c:v>39.1</c:v>
                  </c:pt>
                  <c:pt idx="5">
                    <c:v>44.1</c:v>
                  </c:pt>
                  <c:pt idx="6">
                    <c:v>37.8</c:v>
                  </c:pt>
                  <c:pt idx="7">
                    <c:v>41.6</c:v>
                  </c:pt>
                  <c:pt idx="8">
                    <c:v>44.2</c:v>
                  </c:pt>
                  <c:pt idx="9">
                    <c:v>67.5</c:v>
                  </c:pt>
                  <c:pt idx="10">
                    <c:v>116.8</c:v>
                  </c:pt>
                  <c:pt idx="11">
                    <c:v>293.8</c:v>
                  </c:pt>
                  <c:pt idx="12">
                    <c:v>702.7</c:v>
                  </c:pt>
                </c15:dlblRangeCache>
              </c15:datalabelsRange>
            </c:ext>
            <c:ext xmlns:c16="http://schemas.microsoft.com/office/drawing/2014/chart" uri="{C3380CC4-5D6E-409C-BE32-E72D297353CC}">
              <c16:uniqueId val="{00000019-9AAA-46E3-B134-78630A4111AE}"/>
            </c:ext>
          </c:extLst>
        </c:ser>
        <c:dLbls>
          <c:dLblPos val="t"/>
          <c:showLegendKey val="0"/>
          <c:showVal val="1"/>
          <c:showCatName val="0"/>
          <c:showSerName val="0"/>
          <c:showPercent val="0"/>
          <c:showBubbleSize val="0"/>
        </c:dLbls>
        <c:marker val="1"/>
        <c:smooth val="0"/>
        <c:axId val="358141192"/>
        <c:axId val="358138568"/>
      </c:lineChart>
      <c:catAx>
        <c:axId val="35814119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r>
                  <a:rPr lang="en-US"/>
                  <a:t>Age Group</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38568"/>
        <c:crosses val="autoZero"/>
        <c:auto val="1"/>
        <c:lblAlgn val="ctr"/>
        <c:lblOffset val="100"/>
        <c:noMultiLvlLbl val="0"/>
      </c:catAx>
      <c:valAx>
        <c:axId val="358138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411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08918014710209"/>
          <c:y val="0.13710190574004336"/>
          <c:w val="0.85051536716408549"/>
          <c:h val="0.76048984738526482"/>
        </c:manualLayout>
      </c:layout>
      <c:lineChart>
        <c:grouping val="standard"/>
        <c:varyColors val="0"/>
        <c:ser>
          <c:idx val="0"/>
          <c:order val="0"/>
          <c:spPr>
            <a:ln w="50800" cap="rnd">
              <a:solidFill>
                <a:srgbClr val="643275"/>
              </a:solidFill>
              <a:round/>
            </a:ln>
            <a:effectLst/>
          </c:spPr>
          <c:marker>
            <c:symbol val="circle"/>
            <c:size val="10"/>
            <c:spPr>
              <a:solidFill>
                <a:srgbClr val="643275"/>
              </a:solidFill>
              <a:ln w="9525">
                <a:solidFill>
                  <a:srgbClr val="64327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643275"/>
                    </a:solidFill>
                    <a:latin typeface="Franklin Gothic Demi Cond" panose="020B070603040202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Trends!$B$46:$B$50</c:f>
              <c:strCache>
                <c:ptCount val="5"/>
                <c:pt idx="0">
                  <c:v>2020</c:v>
                </c:pt>
                <c:pt idx="1">
                  <c:v>2021</c:v>
                </c:pt>
                <c:pt idx="2">
                  <c:v>2022</c:v>
                </c:pt>
                <c:pt idx="3">
                  <c:v>2023</c:v>
                </c:pt>
                <c:pt idx="4">
                  <c:v>2024</c:v>
                </c:pt>
              </c:strCache>
            </c:strRef>
          </c:cat>
          <c:val>
            <c:numRef>
              <c:f>Trends!$C$46:$C$50</c:f>
              <c:numCache>
                <c:formatCode>#,##0</c:formatCode>
                <c:ptCount val="5"/>
                <c:pt idx="0">
                  <c:v>22577</c:v>
                </c:pt>
                <c:pt idx="1">
                  <c:v>25267</c:v>
                </c:pt>
                <c:pt idx="2">
                  <c:v>28891</c:v>
                </c:pt>
                <c:pt idx="3">
                  <c:v>31654</c:v>
                </c:pt>
                <c:pt idx="4">
                  <c:v>32068</c:v>
                </c:pt>
              </c:numCache>
            </c:numRef>
          </c:val>
          <c:smooth val="0"/>
          <c:extLst>
            <c:ext xmlns:c16="http://schemas.microsoft.com/office/drawing/2014/chart" uri="{C3380CC4-5D6E-409C-BE32-E72D297353CC}">
              <c16:uniqueId val="{00000000-52FC-460B-983A-90E2B4091292}"/>
            </c:ext>
          </c:extLst>
        </c:ser>
        <c:dLbls>
          <c:dLblPos val="t"/>
          <c:showLegendKey val="0"/>
          <c:showVal val="1"/>
          <c:showCatName val="0"/>
          <c:showSerName val="0"/>
          <c:showPercent val="0"/>
          <c:showBubbleSize val="0"/>
        </c:dLbls>
        <c:marker val="1"/>
        <c:smooth val="0"/>
        <c:axId val="485496536"/>
        <c:axId val="485503752"/>
      </c:lineChart>
      <c:catAx>
        <c:axId val="48549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503752"/>
        <c:crosses val="autoZero"/>
        <c:auto val="1"/>
        <c:lblAlgn val="ctr"/>
        <c:lblOffset val="100"/>
        <c:noMultiLvlLbl val="0"/>
      </c:catAx>
      <c:valAx>
        <c:axId val="4855037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49653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04395602170258"/>
          <c:y val="0.13196757894250005"/>
          <c:w val="0.88051962615308366"/>
          <c:h val="0.72093864979206368"/>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6708-4E51-B9BA-84FB3A83EE89}"/>
              </c:ext>
            </c:extLst>
          </c:dPt>
          <c:dPt>
            <c:idx val="1"/>
            <c:invertIfNegative val="0"/>
            <c:bubble3D val="0"/>
            <c:spPr>
              <a:solidFill>
                <a:srgbClr val="643275"/>
              </a:solidFill>
              <a:ln>
                <a:noFill/>
              </a:ln>
              <a:effectLst/>
            </c:spPr>
            <c:extLst>
              <c:ext xmlns:c16="http://schemas.microsoft.com/office/drawing/2014/chart" uri="{C3380CC4-5D6E-409C-BE32-E72D297353CC}">
                <c16:uniqueId val="{00000003-6708-4E51-B9BA-84FB3A83EE89}"/>
              </c:ext>
            </c:extLst>
          </c:dPt>
          <c:dPt>
            <c:idx val="7"/>
            <c:invertIfNegative val="0"/>
            <c:bubble3D val="0"/>
            <c:spPr>
              <a:solidFill>
                <a:srgbClr val="643275"/>
              </a:solidFill>
              <a:ln>
                <a:noFill/>
              </a:ln>
              <a:effectLst/>
            </c:spPr>
            <c:extLst>
              <c:ext xmlns:c16="http://schemas.microsoft.com/office/drawing/2014/chart" uri="{C3380CC4-5D6E-409C-BE32-E72D297353CC}">
                <c16:uniqueId val="{00000005-6708-4E51-B9BA-84FB3A83EE89}"/>
              </c:ext>
            </c:extLst>
          </c:dPt>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Dem Figures'!$B$46:$B$54</c:f>
              <c:strCache>
                <c:ptCount val="9"/>
                <c:pt idx="0">
                  <c:v>Female</c:v>
                </c:pt>
                <c:pt idx="1">
                  <c:v>Male</c:v>
                </c:pt>
                <c:pt idx="3">
                  <c:v>AI/AN
NH</c:v>
                </c:pt>
                <c:pt idx="4">
                  <c:v>Asian
NH</c:v>
                </c:pt>
                <c:pt idx="5">
                  <c:v>Black
NH</c:v>
                </c:pt>
                <c:pt idx="6">
                  <c:v>Hispanic</c:v>
                </c:pt>
                <c:pt idx="7">
                  <c:v>White 
NH</c:v>
                </c:pt>
                <c:pt idx="8">
                  <c:v>Other
NH</c:v>
                </c:pt>
              </c:strCache>
            </c:strRef>
          </c:cat>
          <c:val>
            <c:numRef>
              <c:f>'ED Dem Figures'!$C$46:$C$54</c:f>
              <c:numCache>
                <c:formatCode>#,##0</c:formatCode>
                <c:ptCount val="9"/>
                <c:pt idx="0">
                  <c:v>15318</c:v>
                </c:pt>
                <c:pt idx="1">
                  <c:v>16510</c:v>
                </c:pt>
                <c:pt idx="3">
                  <c:v>341</c:v>
                </c:pt>
                <c:pt idx="4">
                  <c:v>379</c:v>
                </c:pt>
                <c:pt idx="5">
                  <c:v>6767</c:v>
                </c:pt>
                <c:pt idx="6">
                  <c:v>2270</c:v>
                </c:pt>
                <c:pt idx="7">
                  <c:v>20215</c:v>
                </c:pt>
                <c:pt idx="8">
                  <c:v>1290</c:v>
                </c:pt>
              </c:numCache>
            </c:numRef>
          </c:val>
          <c:extLst>
            <c:ext xmlns:c16="http://schemas.microsoft.com/office/drawing/2014/chart" uri="{C3380CC4-5D6E-409C-BE32-E72D297353CC}">
              <c16:uniqueId val="{00000006-6708-4E51-B9BA-84FB3A83EE89}"/>
            </c:ext>
          </c:extLst>
        </c:ser>
        <c:dLbls>
          <c:showLegendKey val="0"/>
          <c:showVal val="0"/>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59358449854646E-2"/>
          <c:y val="0.12022014869286712"/>
          <c:w val="0.891096278085728"/>
          <c:h val="0.73354423208112207"/>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C755-45AD-A19E-CE0EF2CB5333}"/>
              </c:ext>
            </c:extLst>
          </c:dPt>
          <c:dPt>
            <c:idx val="1"/>
            <c:invertIfNegative val="0"/>
            <c:bubble3D val="0"/>
            <c:spPr>
              <a:solidFill>
                <a:srgbClr val="643275"/>
              </a:solidFill>
              <a:ln>
                <a:noFill/>
              </a:ln>
              <a:effectLst/>
            </c:spPr>
            <c:extLst>
              <c:ext xmlns:c16="http://schemas.microsoft.com/office/drawing/2014/chart" uri="{C3380CC4-5D6E-409C-BE32-E72D297353CC}">
                <c16:uniqueId val="{00000003-C755-45AD-A19E-CE0EF2CB5333}"/>
              </c:ext>
            </c:extLst>
          </c:dPt>
          <c:dPt>
            <c:idx val="3"/>
            <c:invertIfNegative val="0"/>
            <c:bubble3D val="0"/>
            <c:spPr>
              <a:solidFill>
                <a:srgbClr val="643275"/>
              </a:solidFill>
              <a:ln>
                <a:noFill/>
              </a:ln>
              <a:effectLst/>
            </c:spPr>
            <c:extLst>
              <c:ext xmlns:c16="http://schemas.microsoft.com/office/drawing/2014/chart" uri="{C3380CC4-5D6E-409C-BE32-E72D297353CC}">
                <c16:uniqueId val="{00000005-C755-45AD-A19E-CE0EF2CB5333}"/>
              </c:ext>
            </c:extLst>
          </c:dPt>
          <c:dPt>
            <c:idx val="5"/>
            <c:invertIfNegative val="0"/>
            <c:bubble3D val="0"/>
            <c:spPr>
              <a:solidFill>
                <a:schemeClr val="bg1">
                  <a:lumMod val="75000"/>
                </a:schemeClr>
              </a:solidFill>
              <a:ln>
                <a:noFill/>
              </a:ln>
              <a:effectLst/>
            </c:spPr>
            <c:extLst>
              <c:ext xmlns:c16="http://schemas.microsoft.com/office/drawing/2014/chart" uri="{C3380CC4-5D6E-409C-BE32-E72D297353CC}">
                <c16:uniqueId val="{00000007-C755-45AD-A19E-CE0EF2CB5333}"/>
              </c:ext>
            </c:extLst>
          </c:dPt>
          <c:dPt>
            <c:idx val="7"/>
            <c:invertIfNegative val="0"/>
            <c:bubble3D val="0"/>
            <c:spPr>
              <a:solidFill>
                <a:srgbClr val="643275"/>
              </a:solidFill>
              <a:ln>
                <a:noFill/>
              </a:ln>
              <a:effectLst/>
            </c:spPr>
            <c:extLst>
              <c:ext xmlns:c16="http://schemas.microsoft.com/office/drawing/2014/chart" uri="{C3380CC4-5D6E-409C-BE32-E72D297353CC}">
                <c16:uniqueId val="{00000009-C755-45AD-A19E-CE0EF2CB5333}"/>
              </c:ext>
            </c:extLst>
          </c:dPt>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Dem Figures'!$B$46:$B$53</c:f>
              <c:strCache>
                <c:ptCount val="8"/>
                <c:pt idx="0">
                  <c:v>Female</c:v>
                </c:pt>
                <c:pt idx="1">
                  <c:v>Male</c:v>
                </c:pt>
                <c:pt idx="3">
                  <c:v>AI/AN
NH</c:v>
                </c:pt>
                <c:pt idx="4">
                  <c:v>Asian
NH</c:v>
                </c:pt>
                <c:pt idx="5">
                  <c:v>Black
NH</c:v>
                </c:pt>
                <c:pt idx="6">
                  <c:v>Hispanic</c:v>
                </c:pt>
                <c:pt idx="7">
                  <c:v>White 
NH</c:v>
                </c:pt>
              </c:strCache>
            </c:strRef>
          </c:cat>
          <c:val>
            <c:numRef>
              <c:f>'ED Dem Figures'!$D$46:$D$53</c:f>
              <c:numCache>
                <c:formatCode>#,##0.0</c:formatCode>
                <c:ptCount val="8"/>
                <c:pt idx="0">
                  <c:v>271.01402556852258</c:v>
                </c:pt>
                <c:pt idx="1">
                  <c:v>306.08548368736791</c:v>
                </c:pt>
                <c:pt idx="3">
                  <c:v>303.82408496382624</c:v>
                </c:pt>
                <c:pt idx="4">
                  <c:v>87.259030388705597</c:v>
                </c:pt>
                <c:pt idx="5">
                  <c:v>294.35842738564304</c:v>
                </c:pt>
                <c:pt idx="6">
                  <c:v>171.02800640111869</c:v>
                </c:pt>
                <c:pt idx="7">
                  <c:v>305.37863703086464</c:v>
                </c:pt>
              </c:numCache>
            </c:numRef>
          </c:val>
          <c:extLst>
            <c:ext xmlns:c16="http://schemas.microsoft.com/office/drawing/2014/chart" uri="{C3380CC4-5D6E-409C-BE32-E72D297353CC}">
              <c16:uniqueId val="{0000000A-C755-45AD-A19E-CE0EF2CB5333}"/>
            </c:ext>
          </c:extLst>
        </c:ser>
        <c:dLbls>
          <c:dLblPos val="outEnd"/>
          <c:showLegendKey val="0"/>
          <c:showVal val="1"/>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860017497813"/>
          <c:y val="5.0925925925925923E-2"/>
          <c:w val="0.47695844269466314"/>
          <c:h val="0.89814814814814814"/>
        </c:manualLayout>
      </c:layout>
      <c:barChart>
        <c:barDir val="bar"/>
        <c:grouping val="clustered"/>
        <c:varyColors val="0"/>
        <c:ser>
          <c:idx val="0"/>
          <c:order val="0"/>
          <c:spPr>
            <a:solidFill>
              <a:srgbClr val="64327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MechIntent Breakdown'!$B$40:$B$49</c:f>
              <c:strCache>
                <c:ptCount val="6"/>
                <c:pt idx="0">
                  <c:v>Fall - Unintentional</c:v>
                </c:pt>
                <c:pt idx="1">
                  <c:v>No Mech Or Intent Determined</c:v>
                </c:pt>
                <c:pt idx="2">
                  <c:v>Mvt - Unintentional</c:v>
                </c:pt>
                <c:pt idx="3">
                  <c:v>Struck By/Against - Unintentional</c:v>
                </c:pt>
                <c:pt idx="4">
                  <c:v>Unspecified - Assault</c:v>
                </c:pt>
                <c:pt idx="5">
                  <c:v>All Other Mechanisms and Intents </c:v>
                </c:pt>
              </c:strCache>
            </c:strRef>
          </c:cat>
          <c:val>
            <c:numRef>
              <c:f>' MechIntent Breakdown'!$C$40:$C$45</c:f>
              <c:numCache>
                <c:formatCode>0.00</c:formatCode>
                <c:ptCount val="6"/>
                <c:pt idx="0">
                  <c:v>34.290595269653323</c:v>
                </c:pt>
                <c:pt idx="1">
                  <c:v>30.476274631085975</c:v>
                </c:pt>
                <c:pt idx="2">
                  <c:v>14.685870813819916</c:v>
                </c:pt>
                <c:pt idx="3">
                  <c:v>7.0925745927954988</c:v>
                </c:pt>
                <c:pt idx="4">
                  <c:v>3.6169774086183026</c:v>
                </c:pt>
                <c:pt idx="5">
                  <c:v>9.8377072840269904</c:v>
                </c:pt>
              </c:numCache>
            </c:numRef>
          </c:val>
          <c:extLst>
            <c:ext xmlns:c16="http://schemas.microsoft.com/office/drawing/2014/chart" uri="{C3380CC4-5D6E-409C-BE32-E72D297353CC}">
              <c16:uniqueId val="{00000000-A247-49D1-B79C-4180698A15A7}"/>
            </c:ext>
          </c:extLst>
        </c:ser>
        <c:dLbls>
          <c:showLegendKey val="0"/>
          <c:showVal val="0"/>
          <c:showCatName val="0"/>
          <c:showSerName val="0"/>
          <c:showPercent val="0"/>
          <c:showBubbleSize val="0"/>
        </c:dLbls>
        <c:gapWidth val="56"/>
        <c:axId val="1295836783"/>
        <c:axId val="1295830959"/>
      </c:barChart>
      <c:catAx>
        <c:axId val="12958367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295830959"/>
        <c:crosses val="autoZero"/>
        <c:auto val="1"/>
        <c:lblAlgn val="ctr"/>
        <c:lblOffset val="100"/>
        <c:noMultiLvlLbl val="0"/>
      </c:catAx>
      <c:valAx>
        <c:axId val="1295830959"/>
        <c:scaling>
          <c:orientation val="minMax"/>
        </c:scaling>
        <c:delete val="1"/>
        <c:axPos val="t"/>
        <c:numFmt formatCode="0.00" sourceLinked="1"/>
        <c:majorTickMark val="none"/>
        <c:minorTickMark val="none"/>
        <c:tickLblPos val="nextTo"/>
        <c:crossAx val="12958367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549962082063889"/>
          <c:y val="0.11404543397592541"/>
          <c:w val="0.87811325737559764"/>
          <c:h val="0.73463034362084045"/>
        </c:manualLayout>
      </c:layout>
      <c:barChart>
        <c:barDir val="col"/>
        <c:grouping val="clustered"/>
        <c:varyColors val="0"/>
        <c:ser>
          <c:idx val="0"/>
          <c:order val="0"/>
          <c:spPr>
            <a:solidFill>
              <a:srgbClr val="643275"/>
            </a:solidFill>
            <a:ln>
              <a:noFill/>
            </a:ln>
            <a:effectLst/>
          </c:spPr>
          <c:invertIfNegative val="0"/>
          <c:dLbls>
            <c:dLbl>
              <c:idx val="3"/>
              <c:layout>
                <c:manualLayout>
                  <c:x val="6.10920125079882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34-4E45-A23A-85F1EC91C116}"/>
                </c:ext>
              </c:extLst>
            </c:dLbl>
            <c:dLbl>
              <c:idx val="6"/>
              <c:layout>
                <c:manualLayout>
                  <c:x val="-7.6365015634985885E-3"/>
                  <c:y val="-1.072112371201683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34-4E45-A23A-85F1EC91C11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Dem Figures'!$B$3:$B$15</c:f>
              <c:strCache>
                <c:ptCount val="13"/>
                <c:pt idx="0">
                  <c:v>&lt;1</c:v>
                </c:pt>
                <c:pt idx="1">
                  <c:v>01-04</c:v>
                </c:pt>
                <c:pt idx="2">
                  <c:v>05-09</c:v>
                </c:pt>
                <c:pt idx="3">
                  <c:v>10-14</c:v>
                </c:pt>
                <c:pt idx="4">
                  <c:v>15-19</c:v>
                </c:pt>
                <c:pt idx="5">
                  <c:v>20-24</c:v>
                </c:pt>
                <c:pt idx="6">
                  <c:v>25-34</c:v>
                </c:pt>
                <c:pt idx="7">
                  <c:v>35-44</c:v>
                </c:pt>
                <c:pt idx="8">
                  <c:v>45-54</c:v>
                </c:pt>
                <c:pt idx="9">
                  <c:v>55-64</c:v>
                </c:pt>
                <c:pt idx="10">
                  <c:v>65-74</c:v>
                </c:pt>
                <c:pt idx="11">
                  <c:v>75-84</c:v>
                </c:pt>
                <c:pt idx="12">
                  <c:v>&gt;84</c:v>
                </c:pt>
              </c:strCache>
            </c:strRef>
          </c:cat>
          <c:val>
            <c:numRef>
              <c:f>'ED Dem Figures'!$C$3:$C$15</c:f>
              <c:numCache>
                <c:formatCode>General</c:formatCode>
                <c:ptCount val="13"/>
                <c:pt idx="0">
                  <c:v>491</c:v>
                </c:pt>
                <c:pt idx="1">
                  <c:v>687</c:v>
                </c:pt>
                <c:pt idx="2">
                  <c:v>1191</c:v>
                </c:pt>
                <c:pt idx="3">
                  <c:v>2336</c:v>
                </c:pt>
                <c:pt idx="4">
                  <c:v>3271</c:v>
                </c:pt>
                <c:pt idx="5">
                  <c:v>2240</c:v>
                </c:pt>
                <c:pt idx="6">
                  <c:v>3625</c:v>
                </c:pt>
                <c:pt idx="7">
                  <c:v>2935</c:v>
                </c:pt>
                <c:pt idx="8">
                  <c:v>2628</c:v>
                </c:pt>
                <c:pt idx="9">
                  <c:v>2907</c:v>
                </c:pt>
                <c:pt idx="10">
                  <c:v>3373</c:v>
                </c:pt>
                <c:pt idx="11">
                  <c:v>3896</c:v>
                </c:pt>
                <c:pt idx="12">
                  <c:v>2486</c:v>
                </c:pt>
              </c:numCache>
            </c:numRef>
          </c:val>
          <c:extLst>
            <c:ext xmlns:c16="http://schemas.microsoft.com/office/drawing/2014/chart" uri="{C3380CC4-5D6E-409C-BE32-E72D297353CC}">
              <c16:uniqueId val="{00000002-8D34-4E45-A23A-85F1EC91C116}"/>
            </c:ext>
          </c:extLst>
        </c:ser>
        <c:dLbls>
          <c:dLblPos val="outEnd"/>
          <c:showLegendKey val="0"/>
          <c:showVal val="1"/>
          <c:showCatName val="0"/>
          <c:showSerName val="0"/>
          <c:showPercent val="0"/>
          <c:showBubbleSize val="0"/>
        </c:dLbls>
        <c:gapWidth val="57"/>
        <c:overlap val="-3"/>
        <c:axId val="358141192"/>
        <c:axId val="358138568"/>
      </c:barChart>
      <c:catAx>
        <c:axId val="35814119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r>
                  <a:rPr lang="en-US"/>
                  <a:t>Age Group</a:t>
                </a:r>
              </a:p>
            </c:rich>
          </c:tx>
          <c:layout>
            <c:manualLayout>
              <c:xMode val="edge"/>
              <c:yMode val="edge"/>
              <c:x val="0.47967367671656347"/>
              <c:y val="0.9290712957555495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38568"/>
        <c:crosses val="autoZero"/>
        <c:auto val="1"/>
        <c:lblAlgn val="ctr"/>
        <c:lblOffset val="100"/>
        <c:noMultiLvlLbl val="0"/>
      </c:catAx>
      <c:valAx>
        <c:axId val="358138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411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37540288394893"/>
          <c:y val="0.12462049660672213"/>
          <c:w val="0.88381684011894657"/>
          <c:h val="0.7131745104751932"/>
        </c:manualLayout>
      </c:layout>
      <c:lineChart>
        <c:grouping val="stacked"/>
        <c:varyColors val="0"/>
        <c:ser>
          <c:idx val="0"/>
          <c:order val="0"/>
          <c:spPr>
            <a:ln w="53975" cap="rnd">
              <a:solidFill>
                <a:srgbClr val="643275">
                  <a:alpha val="99000"/>
                </a:srgbClr>
              </a:solidFill>
              <a:round/>
            </a:ln>
            <a:effectLst/>
          </c:spPr>
          <c:marker>
            <c:symbol val="circle"/>
            <c:size val="8"/>
            <c:spPr>
              <a:solidFill>
                <a:srgbClr val="643275"/>
              </a:solidFill>
              <a:ln w="9525">
                <a:solidFill>
                  <a:srgbClr val="643275">
                    <a:alpha val="99000"/>
                  </a:srgbClr>
                </a:solidFill>
              </a:ln>
              <a:effectLst/>
            </c:spPr>
          </c:marker>
          <c:dLbls>
            <c:dLbl>
              <c:idx val="0"/>
              <c:layout>
                <c:manualLayout>
                  <c:x val="-5.2719913493796379E-2"/>
                  <c:y val="8.4168942515687739E-2"/>
                </c:manualLayout>
              </c:layout>
              <c:tx>
                <c:rich>
                  <a:bodyPr/>
                  <a:lstStyle/>
                  <a:p>
                    <a:fld id="{2B171191-0A0C-4F5E-85F0-8E8A92AFDF5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0EC-425C-9753-095D8BDFD2EC}"/>
                </c:ext>
              </c:extLst>
            </c:dLbl>
            <c:dLbl>
              <c:idx val="1"/>
              <c:layout>
                <c:manualLayout>
                  <c:x val="-4.5465300121639511E-2"/>
                  <c:y val="3.5584106973840547E-2"/>
                </c:manualLayout>
              </c:layout>
              <c:tx>
                <c:rich>
                  <a:bodyPr/>
                  <a:lstStyle/>
                  <a:p>
                    <a:fld id="{0BAA801C-B164-4916-BE8D-90B781493B1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0EC-425C-9753-095D8BDFD2EC}"/>
                </c:ext>
              </c:extLst>
            </c:dLbl>
            <c:dLbl>
              <c:idx val="2"/>
              <c:tx>
                <c:rich>
                  <a:bodyPr/>
                  <a:lstStyle/>
                  <a:p>
                    <a:fld id="{67F77918-D6FB-4C04-AF77-D4B51BF736C8}"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0EC-425C-9753-095D8BDFD2EC}"/>
                </c:ext>
              </c:extLst>
            </c:dLbl>
            <c:dLbl>
              <c:idx val="3"/>
              <c:tx>
                <c:rich>
                  <a:bodyPr/>
                  <a:lstStyle/>
                  <a:p>
                    <a:fld id="{27558484-BAA1-4A9C-86F1-6654C768F208}"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0EC-425C-9753-095D8BDFD2EC}"/>
                </c:ext>
              </c:extLst>
            </c:dLbl>
            <c:dLbl>
              <c:idx val="4"/>
              <c:tx>
                <c:rich>
                  <a:bodyPr/>
                  <a:lstStyle/>
                  <a:p>
                    <a:fld id="{CEC6009D-4911-445E-840D-3C9E6BB7C23D}"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0EC-425C-9753-095D8BDFD2EC}"/>
                </c:ext>
              </c:extLst>
            </c:dLbl>
            <c:dLbl>
              <c:idx val="5"/>
              <c:tx>
                <c:rich>
                  <a:bodyPr/>
                  <a:lstStyle/>
                  <a:p>
                    <a:fld id="{692A623A-07B0-4254-8E7A-402269F79E3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0EC-425C-9753-095D8BDFD2EC}"/>
                </c:ext>
              </c:extLst>
            </c:dLbl>
            <c:dLbl>
              <c:idx val="6"/>
              <c:tx>
                <c:rich>
                  <a:bodyPr/>
                  <a:lstStyle/>
                  <a:p>
                    <a:fld id="{6367A1AB-7BD2-4FFE-8E56-3EC0C2394DA5}"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0EC-425C-9753-095D8BDFD2EC}"/>
                </c:ext>
              </c:extLst>
            </c:dLbl>
            <c:dLbl>
              <c:idx val="7"/>
              <c:tx>
                <c:rich>
                  <a:bodyPr/>
                  <a:lstStyle/>
                  <a:p>
                    <a:fld id="{0D9362EA-BBDE-4F8E-84E2-C8B02C34736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0EC-425C-9753-095D8BDFD2EC}"/>
                </c:ext>
              </c:extLst>
            </c:dLbl>
            <c:dLbl>
              <c:idx val="8"/>
              <c:tx>
                <c:rich>
                  <a:bodyPr/>
                  <a:lstStyle/>
                  <a:p>
                    <a:fld id="{3C892F71-1262-4B32-A94F-A8871547BD7D}"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0EC-425C-9753-095D8BDFD2EC}"/>
                </c:ext>
              </c:extLst>
            </c:dLbl>
            <c:dLbl>
              <c:idx val="9"/>
              <c:tx>
                <c:rich>
                  <a:bodyPr/>
                  <a:lstStyle/>
                  <a:p>
                    <a:fld id="{EAD81828-4E34-48F8-B1C5-4C357D073EE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0EC-425C-9753-095D8BDFD2EC}"/>
                </c:ext>
              </c:extLst>
            </c:dLbl>
            <c:dLbl>
              <c:idx val="10"/>
              <c:tx>
                <c:rich>
                  <a:bodyPr/>
                  <a:lstStyle/>
                  <a:p>
                    <a:fld id="{87A2568C-6C5C-4BC9-947C-EFC87D8261C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0EC-425C-9753-095D8BDFD2EC}"/>
                </c:ext>
              </c:extLst>
            </c:dLbl>
            <c:dLbl>
              <c:idx val="11"/>
              <c:layout>
                <c:manualLayout>
                  <c:x val="-2.8713434345406373E-2"/>
                  <c:y val="5.9027845532421346E-2"/>
                </c:manualLayout>
              </c:layout>
              <c:tx>
                <c:rich>
                  <a:bodyPr/>
                  <a:lstStyle/>
                  <a:p>
                    <a:fld id="{2F189E78-B694-4F80-B011-56CF8E86C78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EC-425C-9753-095D8BDFD2EC}"/>
                </c:ext>
              </c:extLst>
            </c:dLbl>
            <c:dLbl>
              <c:idx val="12"/>
              <c:layout>
                <c:manualLayout>
                  <c:x val="-5.70955256866797E-3"/>
                  <c:y val="-6.8188305106362979E-2"/>
                </c:manualLayout>
              </c:layout>
              <c:tx>
                <c:rich>
                  <a:bodyPr/>
                  <a:lstStyle/>
                  <a:p>
                    <a:fld id="{B3D94B1B-7D79-41B9-8C95-CC905E368E7A}"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00EC-425C-9753-095D8BDFD2EC}"/>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'ED Dem Figures'!$B$3:$B$15</c:f>
              <c:strCache>
                <c:ptCount val="13"/>
                <c:pt idx="0">
                  <c:v>&lt;1</c:v>
                </c:pt>
                <c:pt idx="1">
                  <c:v>01-04</c:v>
                </c:pt>
                <c:pt idx="2">
                  <c:v>05-09</c:v>
                </c:pt>
                <c:pt idx="3">
                  <c:v>10-14</c:v>
                </c:pt>
                <c:pt idx="4">
                  <c:v>15-19</c:v>
                </c:pt>
                <c:pt idx="5">
                  <c:v>20-24</c:v>
                </c:pt>
                <c:pt idx="6">
                  <c:v>25-34</c:v>
                </c:pt>
                <c:pt idx="7">
                  <c:v>35-44</c:v>
                </c:pt>
                <c:pt idx="8">
                  <c:v>45-54</c:v>
                </c:pt>
                <c:pt idx="9">
                  <c:v>55-64</c:v>
                </c:pt>
                <c:pt idx="10">
                  <c:v>65-74</c:v>
                </c:pt>
                <c:pt idx="11">
                  <c:v>75-84</c:v>
                </c:pt>
                <c:pt idx="12">
                  <c:v>&gt;84</c:v>
                </c:pt>
              </c:strCache>
            </c:strRef>
          </c:cat>
          <c:val>
            <c:numRef>
              <c:f>'ED Dem Figures'!$D$3:$D$15</c:f>
              <c:numCache>
                <c:formatCode>#,##0.0</c:formatCode>
                <c:ptCount val="13"/>
                <c:pt idx="0">
                  <c:v>404.7815333882935</c:v>
                </c:pt>
                <c:pt idx="1">
                  <c:v>138.43689232350303</c:v>
                </c:pt>
                <c:pt idx="2">
                  <c:v>184.25608346754169</c:v>
                </c:pt>
                <c:pt idx="3">
                  <c:v>351.8369019073898</c:v>
                </c:pt>
                <c:pt idx="4">
                  <c:v>443.80163383041111</c:v>
                </c:pt>
                <c:pt idx="5">
                  <c:v>299.96370974761538</c:v>
                </c:pt>
                <c:pt idx="6">
                  <c:v>242.53364359798158</c:v>
                </c:pt>
                <c:pt idx="7">
                  <c:v>205.65001520478819</c:v>
                </c:pt>
                <c:pt idx="8">
                  <c:v>193.4097895674995</c:v>
                </c:pt>
                <c:pt idx="9">
                  <c:v>210.70072668919357</c:v>
                </c:pt>
                <c:pt idx="10">
                  <c:v>290.90551564792241</c:v>
                </c:pt>
                <c:pt idx="11">
                  <c:v>618.96878783160741</c:v>
                </c:pt>
                <c:pt idx="12">
                  <c:v>1342.680608365019</c:v>
                </c:pt>
              </c:numCache>
            </c:numRef>
          </c:val>
          <c:smooth val="0"/>
          <c:extLst>
            <c:ext xmlns:c15="http://schemas.microsoft.com/office/drawing/2012/chart" uri="{02D57815-91ED-43cb-92C2-25804820EDAC}">
              <c15:datalabelsRange>
                <c15:f>'ED Dem Figures'!$D$3:$D$15</c15:f>
                <c15:dlblRangeCache>
                  <c:ptCount val="13"/>
                  <c:pt idx="0">
                    <c:v>404.8</c:v>
                  </c:pt>
                  <c:pt idx="1">
                    <c:v>138.4</c:v>
                  </c:pt>
                  <c:pt idx="2">
                    <c:v>184.3</c:v>
                  </c:pt>
                  <c:pt idx="3">
                    <c:v>351.8</c:v>
                  </c:pt>
                  <c:pt idx="4">
                    <c:v>443.8</c:v>
                  </c:pt>
                  <c:pt idx="5">
                    <c:v>300.0</c:v>
                  </c:pt>
                  <c:pt idx="6">
                    <c:v>242.5</c:v>
                  </c:pt>
                  <c:pt idx="7">
                    <c:v>205.7</c:v>
                  </c:pt>
                  <c:pt idx="8">
                    <c:v>193.4</c:v>
                  </c:pt>
                  <c:pt idx="9">
                    <c:v>210.7</c:v>
                  </c:pt>
                  <c:pt idx="10">
                    <c:v>290.9</c:v>
                  </c:pt>
                  <c:pt idx="11">
                    <c:v>619.0</c:v>
                  </c:pt>
                  <c:pt idx="12">
                    <c:v>1,342.7</c:v>
                  </c:pt>
                </c15:dlblRangeCache>
              </c15:datalabelsRange>
            </c:ext>
            <c:ext xmlns:c16="http://schemas.microsoft.com/office/drawing/2014/chart" uri="{C3380CC4-5D6E-409C-BE32-E72D297353CC}">
              <c16:uniqueId val="{0000000D-00EC-425C-9753-095D8BDFD2EC}"/>
            </c:ext>
          </c:extLst>
        </c:ser>
        <c:dLbls>
          <c:dLblPos val="t"/>
          <c:showLegendKey val="0"/>
          <c:showVal val="1"/>
          <c:showCatName val="0"/>
          <c:showSerName val="0"/>
          <c:showPercent val="0"/>
          <c:showBubbleSize val="0"/>
        </c:dLbls>
        <c:marker val="1"/>
        <c:smooth val="0"/>
        <c:axId val="358141192"/>
        <c:axId val="358138568"/>
      </c:lineChart>
      <c:catAx>
        <c:axId val="35814119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r>
                  <a:rPr lang="en-US"/>
                  <a:t>Age Group</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38568"/>
        <c:crosses val="autoZero"/>
        <c:auto val="1"/>
        <c:lblAlgn val="ctr"/>
        <c:lblOffset val="100"/>
        <c:noMultiLvlLbl val="0"/>
      </c:catAx>
      <c:valAx>
        <c:axId val="358138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411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7F9E3F"/>
            </a:solidFill>
            <a:ln>
              <a:noFill/>
            </a:ln>
            <a:effectLst/>
          </c:spPr>
          <c:invertIfNegative val="0"/>
          <c:dLbls>
            <c:dLbl>
              <c:idx val="0"/>
              <c:layout>
                <c:manualLayout>
                  <c:x val="-5.6129197570619896E-3"/>
                  <c:y val="-3.259452411994785E-3"/>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fld id="{1B2DAB3E-EB4E-497A-BEFF-979714B1A0AD}" type="VALUE">
                      <a:rPr lang="en-US">
                        <a:solidFill>
                          <a:schemeClr val="tx1"/>
                        </a:solidFill>
                      </a:rPr>
                      <a:pPr>
                        <a:defRPr sz="1600"/>
                      </a:pPr>
                      <a:t>[VALUE]</a:t>
                    </a:fld>
                    <a:r>
                      <a:rPr lang="en-US">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A1-47BF-A14F-EF167A521A3A}"/>
                </c:ext>
              </c:extLst>
            </c:dLbl>
            <c:dLbl>
              <c:idx val="1"/>
              <c:tx>
                <c:rich>
                  <a:bodyPr/>
                  <a:lstStyle/>
                  <a:p>
                    <a:fld id="{029F0643-A91A-44F7-8021-662CDC97DCDE}"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A1-47BF-A14F-EF167A521A3A}"/>
                </c:ext>
              </c:extLst>
            </c:dLbl>
            <c:dLbl>
              <c:idx val="2"/>
              <c:tx>
                <c:rich>
                  <a:bodyPr/>
                  <a:lstStyle/>
                  <a:p>
                    <a:fld id="{31097DA8-9B4E-495D-9EEE-2CFDB799DB2F}"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A1-47BF-A14F-EF167A521A3A}"/>
                </c:ext>
              </c:extLst>
            </c:dLbl>
            <c:dLbl>
              <c:idx val="3"/>
              <c:tx>
                <c:rich>
                  <a:bodyPr/>
                  <a:lstStyle/>
                  <a:p>
                    <a:fld id="{8BD9E4F1-AE97-40DB-8D3C-4A30E388C8C7}"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2A1-47BF-A14F-EF167A521A3A}"/>
                </c:ext>
              </c:extLst>
            </c:dLbl>
            <c:dLbl>
              <c:idx val="4"/>
              <c:tx>
                <c:rich>
                  <a:bodyPr/>
                  <a:lstStyle/>
                  <a:p>
                    <a:fld id="{4B604224-4BFC-4EC6-8016-CF5C80C3BAD4}"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2A1-47BF-A14F-EF167A521A3A}"/>
                </c:ext>
              </c:extLst>
            </c:dLbl>
            <c:dLbl>
              <c:idx val="5"/>
              <c:tx>
                <c:rich>
                  <a:bodyPr/>
                  <a:lstStyle/>
                  <a:p>
                    <a:fld id="{E97D922B-1B75-41A9-B32F-D3286FAC86C6}"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2A1-47BF-A14F-EF167A521A3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Demi Cond" panose="020B07060304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'Background Slide1_2'!$A$22:$A$27</c:f>
              <c:strCache>
                <c:ptCount val="6"/>
                <c:pt idx="0">
                  <c:v>0-17</c:v>
                </c:pt>
                <c:pt idx="1">
                  <c:v>18-44</c:v>
                </c:pt>
                <c:pt idx="2">
                  <c:v>45-59</c:v>
                </c:pt>
                <c:pt idx="3">
                  <c:v>60+</c:v>
                </c:pt>
                <c:pt idx="4">
                  <c:v>65+</c:v>
                </c:pt>
                <c:pt idx="5">
                  <c:v>85+</c:v>
                </c:pt>
              </c:strCache>
            </c:strRef>
          </c:cat>
          <c:val>
            <c:numRef>
              <c:f>'Background Slide1_2'!$G$22:$G$27</c:f>
              <c:numCache>
                <c:formatCode>0</c:formatCode>
                <c:ptCount val="6"/>
                <c:pt idx="0">
                  <c:v>8.3239366546217024</c:v>
                </c:pt>
                <c:pt idx="1">
                  <c:v>12.42906936117708</c:v>
                </c:pt>
                <c:pt idx="2">
                  <c:v>18.593349728579582</c:v>
                </c:pt>
                <c:pt idx="3">
                  <c:v>33.554705840414535</c:v>
                </c:pt>
                <c:pt idx="4">
                  <c:v>41.344013711510762</c:v>
                </c:pt>
                <c:pt idx="5">
                  <c:v>105.18463243310872</c:v>
                </c:pt>
              </c:numCache>
            </c:numRef>
          </c:val>
          <c:extLst>
            <c:ext xmlns:c16="http://schemas.microsoft.com/office/drawing/2014/chart" uri="{C3380CC4-5D6E-409C-BE32-E72D297353CC}">
              <c16:uniqueId val="{00000006-D2A1-47BF-A14F-EF167A521A3A}"/>
            </c:ext>
          </c:extLst>
        </c:ser>
        <c:dLbls>
          <c:dLblPos val="inEnd"/>
          <c:showLegendKey val="0"/>
          <c:showVal val="1"/>
          <c:showCatName val="0"/>
          <c:showSerName val="0"/>
          <c:showPercent val="0"/>
          <c:showBubbleSize val="0"/>
        </c:dLbls>
        <c:gapWidth val="35"/>
        <c:axId val="543626536"/>
        <c:axId val="543624896"/>
      </c:barChart>
      <c:catAx>
        <c:axId val="5436265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543624896"/>
        <c:crosses val="autoZero"/>
        <c:auto val="1"/>
        <c:lblAlgn val="ctr"/>
        <c:lblOffset val="100"/>
        <c:noMultiLvlLbl val="0"/>
      </c:catAx>
      <c:valAx>
        <c:axId val="543624896"/>
        <c:scaling>
          <c:orientation val="minMax"/>
        </c:scaling>
        <c:delete val="1"/>
        <c:axPos val="t"/>
        <c:numFmt formatCode="0" sourceLinked="1"/>
        <c:majorTickMark val="out"/>
        <c:minorTickMark val="none"/>
        <c:tickLblPos val="nextTo"/>
        <c:crossAx val="5436265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b="0">
          <a:solidFill>
            <a:schemeClr val="tx1"/>
          </a:solidFill>
          <a:latin typeface="Franklin Gothic Demi Cond" panose="020B07060304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ysClr val="windowText" lastClr="000000"/>
                </a:solidFill>
                <a:latin typeface="+mn-lt"/>
                <a:ea typeface="+mn-ea"/>
                <a:cs typeface="+mn-cs"/>
              </a:defRPr>
            </a:pPr>
            <a:r>
              <a:rPr lang="en-US" sz="1600" baseline="0" dirty="0">
                <a:solidFill>
                  <a:sysClr val="windowText" lastClr="000000"/>
                </a:solidFill>
                <a:latin typeface="Franklin Gothic Demi Cond" panose="020B0706030402020204" pitchFamily="34" charset="0"/>
              </a:rPr>
              <a:t>Rate of ED Visits by Sex and Age Group</a:t>
            </a:r>
            <a:endParaRPr lang="en-US" sz="1600" dirty="0">
              <a:solidFill>
                <a:sysClr val="windowText" lastClr="000000"/>
              </a:solidFill>
              <a:latin typeface="Franklin Gothic Demi Cond" panose="020B0706030402020204" pitchFamily="34" charset="0"/>
            </a:endParaRPr>
          </a:p>
        </c:rich>
      </c:tx>
      <c:layout>
        <c:manualLayout>
          <c:xMode val="edge"/>
          <c:yMode val="edge"/>
          <c:x val="0"/>
          <c:y val="5.586188374237063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0364012620700934"/>
          <c:y val="0.11035921986151244"/>
          <c:w val="0.8821095107249538"/>
          <c:h val="0.73916248963912379"/>
        </c:manualLayout>
      </c:layout>
      <c:barChart>
        <c:barDir val="col"/>
        <c:grouping val="clustered"/>
        <c:varyColors val="0"/>
        <c:ser>
          <c:idx val="0"/>
          <c:order val="0"/>
          <c:tx>
            <c:strRef>
              <c:f>'ED Dem Figures'!$B$97</c:f>
              <c:strCache>
                <c:ptCount val="1"/>
                <c:pt idx="0">
                  <c:v>Female</c:v>
                </c:pt>
              </c:strCache>
            </c:strRef>
          </c:tx>
          <c:spPr>
            <a:solidFill>
              <a:srgbClr val="D3B3DF"/>
            </a:solidFill>
            <a:ln>
              <a:noFill/>
            </a:ln>
            <a:effectLst/>
          </c:spPr>
          <c:invertIfNegative val="0"/>
          <c:dLbls>
            <c:dLbl>
              <c:idx val="12"/>
              <c:layout>
                <c:manualLayout>
                  <c:x val="-4.1916151003169352E-2"/>
                  <c:y val="2.1464625885530973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1C-467F-84AF-C2150095C5B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Dem Figures'!$A$98:$A$110</c:f>
              <c:strCache>
                <c:ptCount val="13"/>
                <c:pt idx="0">
                  <c:v>&lt;1</c:v>
                </c:pt>
                <c:pt idx="1">
                  <c:v>1-4</c:v>
                </c:pt>
                <c:pt idx="2">
                  <c:v>5-9</c:v>
                </c:pt>
                <c:pt idx="3">
                  <c:v>10-14</c:v>
                </c:pt>
                <c:pt idx="4">
                  <c:v>15-19</c:v>
                </c:pt>
                <c:pt idx="5">
                  <c:v>20-24</c:v>
                </c:pt>
                <c:pt idx="6">
                  <c:v>25-34</c:v>
                </c:pt>
                <c:pt idx="7">
                  <c:v>35-44</c:v>
                </c:pt>
                <c:pt idx="8">
                  <c:v>45-54</c:v>
                </c:pt>
                <c:pt idx="9">
                  <c:v>55-64</c:v>
                </c:pt>
                <c:pt idx="10">
                  <c:v>65-74</c:v>
                </c:pt>
                <c:pt idx="11">
                  <c:v>75-84</c:v>
                </c:pt>
                <c:pt idx="12">
                  <c:v>&gt;84</c:v>
                </c:pt>
              </c:strCache>
            </c:strRef>
          </c:cat>
          <c:val>
            <c:numRef>
              <c:f>'ED Dem Figures'!$B$113:$B$125</c:f>
              <c:numCache>
                <c:formatCode>0.0</c:formatCode>
                <c:ptCount val="13"/>
                <c:pt idx="0">
                  <c:v>359.26325732019967</c:v>
                </c:pt>
                <c:pt idx="1">
                  <c:v>126.55471231402004</c:v>
                </c:pt>
                <c:pt idx="2">
                  <c:v>136.84483949240703</c:v>
                </c:pt>
                <c:pt idx="3">
                  <c:v>273.60749481407618</c:v>
                </c:pt>
                <c:pt idx="4">
                  <c:v>404.69019885734537</c:v>
                </c:pt>
                <c:pt idx="5">
                  <c:v>306.49359224796814</c:v>
                </c:pt>
                <c:pt idx="6">
                  <c:v>230.96871072866301</c:v>
                </c:pt>
                <c:pt idx="7">
                  <c:v>191.93251015001258</c:v>
                </c:pt>
                <c:pt idx="8">
                  <c:v>179.72629841467028</c:v>
                </c:pt>
                <c:pt idx="9">
                  <c:v>189.49075584823373</c:v>
                </c:pt>
                <c:pt idx="10">
                  <c:v>269.2919159591483</c:v>
                </c:pt>
                <c:pt idx="11">
                  <c:v>588.0324096324232</c:v>
                </c:pt>
                <c:pt idx="12">
                  <c:v>1192.4174480228291</c:v>
                </c:pt>
              </c:numCache>
            </c:numRef>
          </c:val>
          <c:extLst>
            <c:ext xmlns:c16="http://schemas.microsoft.com/office/drawing/2014/chart" uri="{C3380CC4-5D6E-409C-BE32-E72D297353CC}">
              <c16:uniqueId val="{00000001-CB1C-467F-84AF-C2150095C5BC}"/>
            </c:ext>
          </c:extLst>
        </c:ser>
        <c:ser>
          <c:idx val="1"/>
          <c:order val="1"/>
          <c:tx>
            <c:strRef>
              <c:f>'ED Dem Figures'!$C$97</c:f>
              <c:strCache>
                <c:ptCount val="1"/>
                <c:pt idx="0">
                  <c:v>Male</c:v>
                </c:pt>
              </c:strCache>
            </c:strRef>
          </c:tx>
          <c:spPr>
            <a:solidFill>
              <a:srgbClr val="643275"/>
            </a:solidFill>
            <a:ln>
              <a:noFill/>
            </a:ln>
            <a:effectLst/>
          </c:spPr>
          <c:invertIfNegative val="0"/>
          <c:dLbls>
            <c:dLbl>
              <c:idx val="12"/>
              <c:layout>
                <c:manualLayout>
                  <c:x val="-1.03597357043806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1C-467F-84AF-C2150095C5B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Dem Figures'!$A$98:$A$110</c:f>
              <c:strCache>
                <c:ptCount val="13"/>
                <c:pt idx="0">
                  <c:v>&lt;1</c:v>
                </c:pt>
                <c:pt idx="1">
                  <c:v>1-4</c:v>
                </c:pt>
                <c:pt idx="2">
                  <c:v>5-9</c:v>
                </c:pt>
                <c:pt idx="3">
                  <c:v>10-14</c:v>
                </c:pt>
                <c:pt idx="4">
                  <c:v>15-19</c:v>
                </c:pt>
                <c:pt idx="5">
                  <c:v>20-24</c:v>
                </c:pt>
                <c:pt idx="6">
                  <c:v>25-34</c:v>
                </c:pt>
                <c:pt idx="7">
                  <c:v>35-44</c:v>
                </c:pt>
                <c:pt idx="8">
                  <c:v>45-54</c:v>
                </c:pt>
                <c:pt idx="9">
                  <c:v>55-64</c:v>
                </c:pt>
                <c:pt idx="10">
                  <c:v>65-74</c:v>
                </c:pt>
                <c:pt idx="11">
                  <c:v>75-84</c:v>
                </c:pt>
                <c:pt idx="12">
                  <c:v>&gt;84</c:v>
                </c:pt>
              </c:strCache>
            </c:strRef>
          </c:cat>
          <c:val>
            <c:numRef>
              <c:f>'ED Dem Figures'!$D$113:$D$125</c:f>
              <c:numCache>
                <c:formatCode>0.0</c:formatCode>
                <c:ptCount val="13"/>
                <c:pt idx="0">
                  <c:v>448.30032896858677</c:v>
                </c:pt>
                <c:pt idx="1">
                  <c:v>148.68594838699474</c:v>
                </c:pt>
                <c:pt idx="2">
                  <c:v>229.21284438625085</c:v>
                </c:pt>
                <c:pt idx="3">
                  <c:v>425.33610991487376</c:v>
                </c:pt>
                <c:pt idx="4">
                  <c:v>478.47526591568936</c:v>
                </c:pt>
                <c:pt idx="5">
                  <c:v>289.33630061754644</c:v>
                </c:pt>
                <c:pt idx="6">
                  <c:v>249.51106591665391</c:v>
                </c:pt>
                <c:pt idx="7">
                  <c:v>215.90556739154351</c:v>
                </c:pt>
                <c:pt idx="8">
                  <c:v>203.83825012702198</c:v>
                </c:pt>
                <c:pt idx="9">
                  <c:v>228.34377154806563</c:v>
                </c:pt>
                <c:pt idx="10">
                  <c:v>310.53578172381947</c:v>
                </c:pt>
                <c:pt idx="11">
                  <c:v>652.85515320334264</c:v>
                </c:pt>
                <c:pt idx="12">
                  <c:v>1554.7116069309279</c:v>
                </c:pt>
              </c:numCache>
            </c:numRef>
          </c:val>
          <c:extLst>
            <c:ext xmlns:c16="http://schemas.microsoft.com/office/drawing/2014/chart" uri="{C3380CC4-5D6E-409C-BE32-E72D297353CC}">
              <c16:uniqueId val="{00000003-CB1C-467F-84AF-C2150095C5BC}"/>
            </c:ext>
          </c:extLst>
        </c:ser>
        <c:dLbls>
          <c:showLegendKey val="0"/>
          <c:showVal val="0"/>
          <c:showCatName val="0"/>
          <c:showSerName val="0"/>
          <c:showPercent val="0"/>
          <c:showBubbleSize val="0"/>
        </c:dLbls>
        <c:gapWidth val="65"/>
        <c:overlap val="5"/>
        <c:axId val="1738635280"/>
        <c:axId val="1738634032"/>
      </c:barChart>
      <c:catAx>
        <c:axId val="1738635280"/>
        <c:scaling>
          <c:orientation val="minMax"/>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r>
                  <a:rPr lang="en-US" sz="1600">
                    <a:solidFill>
                      <a:sysClr val="windowText" lastClr="000000"/>
                    </a:solidFill>
                    <a:latin typeface="Franklin Gothic Demi Cond" panose="020B0706030402020204" pitchFamily="34" charset="0"/>
                  </a:rPr>
                  <a:t>Age Group</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38634032"/>
        <c:crosses val="autoZero"/>
        <c:auto val="1"/>
        <c:lblAlgn val="ctr"/>
        <c:lblOffset val="100"/>
        <c:noMultiLvlLbl val="0"/>
      </c:catAx>
      <c:valAx>
        <c:axId val="173863403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38635280"/>
        <c:crosses val="autoZero"/>
        <c:crossBetween val="between"/>
      </c:valAx>
      <c:spPr>
        <a:noFill/>
        <a:ln>
          <a:noFill/>
        </a:ln>
        <a:effectLst/>
      </c:spPr>
    </c:plotArea>
    <c:legend>
      <c:legendPos val="b"/>
      <c:layout>
        <c:manualLayout>
          <c:xMode val="edge"/>
          <c:yMode val="edge"/>
          <c:x val="0.11428720308823898"/>
          <c:y val="8.800827310506236E-2"/>
          <c:w val="0.2944223350443842"/>
          <c:h val="5.6241303962756284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ysClr val="window" lastClr="FFFFFF"/>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6A6A6"/>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7794-4FA9-93AD-26775D54CCCA}"/>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'Background Slide1_2'!$B$68:$B$72</c:f>
              <c:strCache>
                <c:ptCount val="5"/>
                <c:pt idx="0">
                  <c:v>White NH</c:v>
                </c:pt>
                <c:pt idx="1">
                  <c:v>Black NH</c:v>
                </c:pt>
                <c:pt idx="2">
                  <c:v>American Indian/
Alaskan Native NH</c:v>
                </c:pt>
                <c:pt idx="3">
                  <c:v>Asian NH</c:v>
                </c:pt>
                <c:pt idx="4">
                  <c:v>Hispanic </c:v>
                </c:pt>
              </c:strCache>
            </c:strRef>
          </c:cat>
          <c:val>
            <c:numRef>
              <c:f>'Background Slide1_2'!$D$68:$D$72</c:f>
              <c:numCache>
                <c:formatCode>0</c:formatCode>
                <c:ptCount val="5"/>
                <c:pt idx="0">
                  <c:v>75.328015383454172</c:v>
                </c:pt>
                <c:pt idx="1">
                  <c:v>17.543915638207174</c:v>
                </c:pt>
                <c:pt idx="2">
                  <c:v>0.97529518978313323</c:v>
                </c:pt>
                <c:pt idx="3">
                  <c:v>1.9812883946812396</c:v>
                </c:pt>
                <c:pt idx="4">
                  <c:v>3.4230313124819856</c:v>
                </c:pt>
              </c:numCache>
            </c:numRef>
          </c:val>
          <c:extLst>
            <c:ext xmlns:c15="http://schemas.microsoft.com/office/drawing/2012/chart" uri="{02D57815-91ED-43cb-92C2-25804820EDAC}">
              <c15:filteredSeriesTitle>
                <c15:tx>
                  <c:strRef>
                    <c:extLst>
                      <c:ext uri="{02D57815-91ED-43cb-92C2-25804820EDAC}">
                        <c15:formulaRef>
                          <c15:sqref>#REF!</c15:sqref>
                        </c15:formulaRef>
                      </c:ext>
                    </c:extLst>
                    <c:strCache>
                      <c:ptCount val="1"/>
                      <c:pt idx="0">
                        <c:v>#REF!</c:v>
                      </c:pt>
                    </c:strCache>
                  </c:strRef>
                </c15:tx>
              </c15:filteredSeriesTitle>
            </c:ext>
            <c:ext xmlns:c16="http://schemas.microsoft.com/office/drawing/2014/chart" uri="{C3380CC4-5D6E-409C-BE32-E72D297353CC}">
              <c16:uniqueId val="{00000002-7794-4FA9-93AD-26775D54CCCA}"/>
            </c:ext>
          </c:extLst>
        </c:ser>
        <c:dLbls>
          <c:dLblPos val="outEnd"/>
          <c:showLegendKey val="0"/>
          <c:showVal val="1"/>
          <c:showCatName val="0"/>
          <c:showSerName val="0"/>
          <c:showPercent val="0"/>
          <c:showBubbleSize val="0"/>
        </c:dLbls>
        <c:gapWidth val="35"/>
        <c:axId val="543626536"/>
        <c:axId val="543624896"/>
      </c:barChart>
      <c:catAx>
        <c:axId val="5436265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crossAx val="543624896"/>
        <c:crosses val="autoZero"/>
        <c:auto val="1"/>
        <c:lblAlgn val="ctr"/>
        <c:lblOffset val="100"/>
        <c:noMultiLvlLbl val="0"/>
      </c:catAx>
      <c:valAx>
        <c:axId val="543624896"/>
        <c:scaling>
          <c:orientation val="minMax"/>
        </c:scaling>
        <c:delete val="1"/>
        <c:axPos val="t"/>
        <c:numFmt formatCode="0" sourceLinked="1"/>
        <c:majorTickMark val="out"/>
        <c:minorTickMark val="none"/>
        <c:tickLblPos val="nextTo"/>
        <c:crossAx val="5436265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chemeClr val="tx1"/>
          </a:solidFill>
          <a:latin typeface="Franklin Gothic Demi Cond" panose="020B07060304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20392284204981"/>
          <c:y val="3.0326797707019206E-2"/>
          <c:w val="0.38786305466205134"/>
          <c:h val="0.94623117806590584"/>
        </c:manualLayout>
      </c:layout>
      <c:barChart>
        <c:barDir val="bar"/>
        <c:grouping val="clustered"/>
        <c:varyColors val="0"/>
        <c:ser>
          <c:idx val="0"/>
          <c:order val="0"/>
          <c:spPr>
            <a:solidFill>
              <a:srgbClr val="17375E"/>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'Background Slide 4,5&amp;6'!$B$33:$B$40</c:f>
              <c:strCache>
                <c:ptCount val="8"/>
                <c:pt idx="0">
                  <c:v>Veterans</c:v>
                </c:pt>
                <c:pt idx="1">
                  <c:v>Speak English less than "very well"</c:v>
                </c:pt>
                <c:pt idx="2">
                  <c:v>Have a disability</c:v>
                </c:pt>
                <c:pt idx="3">
                  <c:v>Have less than high school education</c:v>
                </c:pt>
                <c:pt idx="4">
                  <c:v>Have high school education/GED</c:v>
                </c:pt>
                <c:pt idx="5">
                  <c:v>In the labor force</c:v>
                </c:pt>
                <c:pt idx="6">
                  <c:v>Income below poverty level (PL)</c:v>
                </c:pt>
                <c:pt idx="7">
                  <c:v>Income 100%-149% of PL</c:v>
                </c:pt>
              </c:strCache>
            </c:strRef>
          </c:cat>
          <c:val>
            <c:numRef>
              <c:f>'Background Slide 4,5&amp;6'!$C$33:$C$40</c:f>
              <c:numCache>
                <c:formatCode>General</c:formatCode>
                <c:ptCount val="8"/>
                <c:pt idx="0">
                  <c:v>15.2</c:v>
                </c:pt>
                <c:pt idx="1">
                  <c:v>2.8</c:v>
                </c:pt>
                <c:pt idx="2">
                  <c:v>33.1</c:v>
                </c:pt>
                <c:pt idx="3">
                  <c:v>11.5</c:v>
                </c:pt>
                <c:pt idx="4">
                  <c:v>29.3</c:v>
                </c:pt>
                <c:pt idx="5">
                  <c:v>17.8</c:v>
                </c:pt>
                <c:pt idx="6">
                  <c:v>10.6</c:v>
                </c:pt>
                <c:pt idx="7">
                  <c:v>9.5</c:v>
                </c:pt>
              </c:numCache>
            </c:numRef>
          </c:val>
          <c:extLst>
            <c:ext xmlns:c16="http://schemas.microsoft.com/office/drawing/2014/chart" uri="{C3380CC4-5D6E-409C-BE32-E72D297353CC}">
              <c16:uniqueId val="{00000000-6D55-4AD7-B45D-667158209528}"/>
            </c:ext>
          </c:extLst>
        </c:ser>
        <c:dLbls>
          <c:showLegendKey val="0"/>
          <c:showVal val="0"/>
          <c:showCatName val="0"/>
          <c:showSerName val="0"/>
          <c:showPercent val="0"/>
          <c:showBubbleSize val="0"/>
        </c:dLbls>
        <c:gapWidth val="35"/>
        <c:axId val="543626536"/>
        <c:axId val="543624896"/>
      </c:barChart>
      <c:catAx>
        <c:axId val="5436265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crossAx val="543624896"/>
        <c:crosses val="autoZero"/>
        <c:auto val="1"/>
        <c:lblAlgn val="ctr"/>
        <c:lblOffset val="100"/>
        <c:noMultiLvlLbl val="0"/>
      </c:catAx>
      <c:valAx>
        <c:axId val="543624896"/>
        <c:scaling>
          <c:orientation val="minMax"/>
          <c:max val="50"/>
        </c:scaling>
        <c:delete val="0"/>
        <c:axPos val="t"/>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Franklin Gothic Demi Cond" panose="020B0706030402020204" pitchFamily="34" charset="0"/>
                <a:ea typeface="+mn-ea"/>
                <a:cs typeface="+mn-cs"/>
              </a:defRPr>
            </a:pPr>
            <a:endParaRPr lang="en-US"/>
          </a:p>
        </c:txPr>
        <c:crossAx val="5436265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b="0">
          <a:solidFill>
            <a:schemeClr val="tx1"/>
          </a:solidFill>
          <a:latin typeface="Franklin Gothic Demi Cond" panose="020B07060304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910734875636022"/>
          <c:y val="2.2524133219302644E-2"/>
          <c:w val="0.608926572459075"/>
          <c:h val="0.93299258831719645"/>
        </c:manualLayout>
      </c:layout>
      <c:barChart>
        <c:barDir val="bar"/>
        <c:grouping val="clustered"/>
        <c:varyColors val="0"/>
        <c:ser>
          <c:idx val="0"/>
          <c:order val="0"/>
          <c:spPr>
            <a:solidFill>
              <a:schemeClr val="bg1">
                <a:lumMod val="65000"/>
              </a:schemeClr>
            </a:solidFill>
            <a:ln>
              <a:noFill/>
            </a:ln>
            <a:effectLst/>
          </c:spPr>
          <c:invertIfNegative val="0"/>
          <c:dPt>
            <c:idx val="0"/>
            <c:invertIfNegative val="0"/>
            <c:bubble3D val="0"/>
            <c:spPr>
              <a:solidFill>
                <a:srgbClr val="52849C"/>
              </a:solidFill>
              <a:ln>
                <a:noFill/>
              </a:ln>
              <a:effectLst/>
            </c:spPr>
            <c:extLst>
              <c:ext xmlns:c16="http://schemas.microsoft.com/office/drawing/2014/chart" uri="{C3380CC4-5D6E-409C-BE32-E72D297353CC}">
                <c16:uniqueId val="{00000001-3882-4617-9577-F893A4635EF2}"/>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'Background Slide 4,5&amp;6'!$B$103:$B$108</c:f>
              <c:strCache>
                <c:ptCount val="6"/>
                <c:pt idx="0">
                  <c:v>Ambulatory</c:v>
                </c:pt>
                <c:pt idx="1">
                  <c:v>Independent living</c:v>
                </c:pt>
                <c:pt idx="2">
                  <c:v>Hearing</c:v>
                </c:pt>
                <c:pt idx="3">
                  <c:v>Cognitive</c:v>
                </c:pt>
                <c:pt idx="4">
                  <c:v>Self-care</c:v>
                </c:pt>
                <c:pt idx="5">
                  <c:v>Vision</c:v>
                </c:pt>
              </c:strCache>
            </c:strRef>
          </c:cat>
          <c:val>
            <c:numRef>
              <c:f>'Background Slide 4,5&amp;6'!$C$103:$C$108</c:f>
              <c:numCache>
                <c:formatCode>General</c:formatCode>
                <c:ptCount val="6"/>
                <c:pt idx="0">
                  <c:v>20.6</c:v>
                </c:pt>
                <c:pt idx="1">
                  <c:v>12.4</c:v>
                </c:pt>
                <c:pt idx="2">
                  <c:v>13.8</c:v>
                </c:pt>
                <c:pt idx="3">
                  <c:v>7.9</c:v>
                </c:pt>
                <c:pt idx="4">
                  <c:v>6.6</c:v>
                </c:pt>
                <c:pt idx="5">
                  <c:v>6.2</c:v>
                </c:pt>
              </c:numCache>
            </c:numRef>
          </c:val>
          <c:extLst>
            <c:ext xmlns:c16="http://schemas.microsoft.com/office/drawing/2014/chart" uri="{C3380CC4-5D6E-409C-BE32-E72D297353CC}">
              <c16:uniqueId val="{00000002-3882-4617-9577-F893A4635EF2}"/>
            </c:ext>
          </c:extLst>
        </c:ser>
        <c:dLbls>
          <c:dLblPos val="outEnd"/>
          <c:showLegendKey val="0"/>
          <c:showVal val="1"/>
          <c:showCatName val="0"/>
          <c:showSerName val="0"/>
          <c:showPercent val="0"/>
          <c:showBubbleSize val="0"/>
        </c:dLbls>
        <c:gapWidth val="35"/>
        <c:axId val="543626536"/>
        <c:axId val="543624896"/>
      </c:barChart>
      <c:catAx>
        <c:axId val="5436265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Franklin Gothic Demi Cond" panose="020B0706030402020204" pitchFamily="34" charset="0"/>
                <a:ea typeface="+mn-ea"/>
                <a:cs typeface="+mn-cs"/>
              </a:defRPr>
            </a:pPr>
            <a:endParaRPr lang="en-US"/>
          </a:p>
        </c:txPr>
        <c:crossAx val="543624896"/>
        <c:crosses val="autoZero"/>
        <c:auto val="1"/>
        <c:lblAlgn val="ctr"/>
        <c:lblOffset val="100"/>
        <c:noMultiLvlLbl val="0"/>
      </c:catAx>
      <c:valAx>
        <c:axId val="543624896"/>
        <c:scaling>
          <c:orientation val="minMax"/>
        </c:scaling>
        <c:delete val="1"/>
        <c:axPos val="t"/>
        <c:numFmt formatCode="General" sourceLinked="1"/>
        <c:majorTickMark val="out"/>
        <c:minorTickMark val="none"/>
        <c:tickLblPos val="nextTo"/>
        <c:crossAx val="5436265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chemeClr val="tx1"/>
          </a:solidFill>
          <a:latin typeface="Franklin Gothic Demi Cond" panose="020B07060304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89551012372475"/>
          <c:y val="0.25385730185038397"/>
          <c:w val="0.75071213904613165"/>
          <c:h val="0.70165956795859363"/>
        </c:manualLayout>
      </c:layout>
      <c:barChart>
        <c:barDir val="bar"/>
        <c:grouping val="clustered"/>
        <c:varyColors val="0"/>
        <c:ser>
          <c:idx val="2"/>
          <c:order val="0"/>
          <c:tx>
            <c:strRef>
              <c:f>'Background Slide 4,5&amp;6'!$I$143</c:f>
              <c:strCache>
                <c:ptCount val="1"/>
                <c:pt idx="0">
                  <c:v>2+ chronic diseases</c:v>
                </c:pt>
              </c:strCache>
            </c:strRef>
          </c:tx>
          <c:spPr>
            <a:solidFill>
              <a:srgbClr val="17375E"/>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'Background Slide 4,5&amp;6'!$B$145:$B$146</c:f>
              <c:strCache>
                <c:ptCount val="2"/>
                <c:pt idx="0">
                  <c:v>65-74</c:v>
                </c:pt>
                <c:pt idx="1">
                  <c:v>75+</c:v>
                </c:pt>
              </c:strCache>
            </c:strRef>
          </c:cat>
          <c:val>
            <c:numRef>
              <c:f>'Background Slide 4,5&amp;6'!$J$145:$J$146</c:f>
              <c:numCache>
                <c:formatCode>General</c:formatCode>
                <c:ptCount val="2"/>
                <c:pt idx="0">
                  <c:v>52.4</c:v>
                </c:pt>
                <c:pt idx="1">
                  <c:v>54.2</c:v>
                </c:pt>
              </c:numCache>
            </c:numRef>
          </c:val>
          <c:extLst>
            <c:ext xmlns:c16="http://schemas.microsoft.com/office/drawing/2014/chart" uri="{C3380CC4-5D6E-409C-BE32-E72D297353CC}">
              <c16:uniqueId val="{00000000-5043-4FFB-BEA5-D040873D6A32}"/>
            </c:ext>
          </c:extLst>
        </c:ser>
        <c:ser>
          <c:idx val="1"/>
          <c:order val="1"/>
          <c:tx>
            <c:strRef>
              <c:f>'Background Slide 4,5&amp;6'!$G$143</c:f>
              <c:strCache>
                <c:ptCount val="1"/>
                <c:pt idx="0">
                  <c:v>1 chronic disease</c:v>
                </c:pt>
              </c:strCache>
            </c:strRef>
          </c:tx>
          <c:spPr>
            <a:solidFill>
              <a:srgbClr val="52849C"/>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'Background Slide 4,5&amp;6'!$B$145:$B$146</c:f>
              <c:strCache>
                <c:ptCount val="2"/>
                <c:pt idx="0">
                  <c:v>65-74</c:v>
                </c:pt>
                <c:pt idx="1">
                  <c:v>75+</c:v>
                </c:pt>
              </c:strCache>
            </c:strRef>
          </c:cat>
          <c:val>
            <c:numRef>
              <c:f>'Background Slide 4,5&amp;6'!$H$145:$H$146</c:f>
              <c:numCache>
                <c:formatCode>General</c:formatCode>
                <c:ptCount val="2"/>
                <c:pt idx="0">
                  <c:v>29.2</c:v>
                </c:pt>
                <c:pt idx="1">
                  <c:v>30.4</c:v>
                </c:pt>
              </c:numCache>
            </c:numRef>
          </c:val>
          <c:extLst>
            <c:ext xmlns:c16="http://schemas.microsoft.com/office/drawing/2014/chart" uri="{C3380CC4-5D6E-409C-BE32-E72D297353CC}">
              <c16:uniqueId val="{00000001-5043-4FFB-BEA5-D040873D6A32}"/>
            </c:ext>
          </c:extLst>
        </c:ser>
        <c:ser>
          <c:idx val="0"/>
          <c:order val="2"/>
          <c:tx>
            <c:strRef>
              <c:f>'Background Slide 4,5&amp;6'!$E$143</c:f>
              <c:strCache>
                <c:ptCount val="1"/>
                <c:pt idx="0">
                  <c:v>No chronic disease </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'Background Slide 4,5&amp;6'!$B$145:$B$146</c:f>
              <c:strCache>
                <c:ptCount val="2"/>
                <c:pt idx="0">
                  <c:v>65-74</c:v>
                </c:pt>
                <c:pt idx="1">
                  <c:v>75+</c:v>
                </c:pt>
              </c:strCache>
            </c:strRef>
          </c:cat>
          <c:val>
            <c:numRef>
              <c:f>'Background Slide 4,5&amp;6'!$F$145:$F$146</c:f>
              <c:numCache>
                <c:formatCode>General</c:formatCode>
                <c:ptCount val="2"/>
                <c:pt idx="0">
                  <c:v>18.399999999999999</c:v>
                </c:pt>
                <c:pt idx="1">
                  <c:v>15.5</c:v>
                </c:pt>
              </c:numCache>
            </c:numRef>
          </c:val>
          <c:extLst>
            <c:ext xmlns:c16="http://schemas.microsoft.com/office/drawing/2014/chart" uri="{C3380CC4-5D6E-409C-BE32-E72D297353CC}">
              <c16:uniqueId val="{00000002-5043-4FFB-BEA5-D040873D6A32}"/>
            </c:ext>
          </c:extLst>
        </c:ser>
        <c:dLbls>
          <c:dLblPos val="outEnd"/>
          <c:showLegendKey val="0"/>
          <c:showVal val="1"/>
          <c:showCatName val="0"/>
          <c:showSerName val="0"/>
          <c:showPercent val="0"/>
          <c:showBubbleSize val="0"/>
        </c:dLbls>
        <c:gapWidth val="35"/>
        <c:axId val="543626536"/>
        <c:axId val="543624896"/>
      </c:barChart>
      <c:catAx>
        <c:axId val="5436265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solidFill>
                <a:latin typeface="Franklin Gothic Demi Cond" panose="020B0706030402020204" pitchFamily="34" charset="0"/>
                <a:ea typeface="+mn-ea"/>
                <a:cs typeface="+mn-cs"/>
              </a:defRPr>
            </a:pPr>
            <a:endParaRPr lang="en-US"/>
          </a:p>
        </c:txPr>
        <c:crossAx val="543624896"/>
        <c:crosses val="autoZero"/>
        <c:auto val="1"/>
        <c:lblAlgn val="ctr"/>
        <c:lblOffset val="100"/>
        <c:noMultiLvlLbl val="0"/>
      </c:catAx>
      <c:valAx>
        <c:axId val="543624896"/>
        <c:scaling>
          <c:orientation val="minMax"/>
        </c:scaling>
        <c:delete val="1"/>
        <c:axPos val="t"/>
        <c:numFmt formatCode="General" sourceLinked="1"/>
        <c:majorTickMark val="out"/>
        <c:minorTickMark val="none"/>
        <c:tickLblPos val="nextTo"/>
        <c:crossAx val="543626536"/>
        <c:crosses val="autoZero"/>
        <c:crossBetween val="between"/>
      </c:valAx>
      <c:spPr>
        <a:noFill/>
        <a:ln>
          <a:noFill/>
        </a:ln>
        <a:effectLst/>
      </c:spPr>
    </c:plotArea>
    <c:legend>
      <c:legendPos val="r"/>
      <c:layout>
        <c:manualLayout>
          <c:xMode val="edge"/>
          <c:yMode val="edge"/>
          <c:x val="8.854989415000987E-2"/>
          <c:y val="1.0502253086536812E-2"/>
          <c:w val="0.40529087889404619"/>
          <c:h val="0.2413295691203376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chemeClr val="tx1"/>
          </a:solidFill>
          <a:latin typeface="Franklin Gothic Demi Cond" panose="020B07060304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069442895827812"/>
          <c:y val="0.13710190574004336"/>
          <c:w val="0.87719982159936394"/>
          <c:h val="0.71079196622161345"/>
        </c:manualLayout>
      </c:layout>
      <c:lineChart>
        <c:grouping val="standard"/>
        <c:varyColors val="0"/>
        <c:ser>
          <c:idx val="0"/>
          <c:order val="0"/>
          <c:spPr>
            <a:ln w="50800" cap="rnd">
              <a:solidFill>
                <a:srgbClr val="17375E"/>
              </a:solidFill>
              <a:round/>
            </a:ln>
            <a:effectLst/>
          </c:spPr>
          <c:marker>
            <c:symbol val="circle"/>
            <c:size val="10"/>
            <c:spPr>
              <a:solidFill>
                <a:srgbClr val="17375E"/>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17375E"/>
                    </a:solidFill>
                    <a:latin typeface="Franklin Gothic Demi Cond" panose="020B070603040202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Trends!$B$3:$B$12</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Trends!$C$3:$C$12</c:f>
              <c:numCache>
                <c:formatCode>#,##0</c:formatCode>
                <c:ptCount val="10"/>
                <c:pt idx="0">
                  <c:v>2107</c:v>
                </c:pt>
                <c:pt idx="1">
                  <c:v>2145</c:v>
                </c:pt>
                <c:pt idx="2">
                  <c:v>2144</c:v>
                </c:pt>
                <c:pt idx="3">
                  <c:v>2084</c:v>
                </c:pt>
                <c:pt idx="4">
                  <c:v>2108</c:v>
                </c:pt>
                <c:pt idx="5">
                  <c:v>2306</c:v>
                </c:pt>
                <c:pt idx="6">
                  <c:v>2521</c:v>
                </c:pt>
                <c:pt idx="7">
                  <c:v>2608</c:v>
                </c:pt>
                <c:pt idx="8">
                  <c:v>2581</c:v>
                </c:pt>
                <c:pt idx="9">
                  <c:v>2668</c:v>
                </c:pt>
              </c:numCache>
            </c:numRef>
          </c:val>
          <c:smooth val="0"/>
          <c:extLst>
            <c:ext xmlns:c16="http://schemas.microsoft.com/office/drawing/2014/chart" uri="{C3380CC4-5D6E-409C-BE32-E72D297353CC}">
              <c16:uniqueId val="{00000000-7440-49CD-B611-193A8EED1DCC}"/>
            </c:ext>
          </c:extLst>
        </c:ser>
        <c:dLbls>
          <c:dLblPos val="t"/>
          <c:showLegendKey val="0"/>
          <c:showVal val="1"/>
          <c:showCatName val="0"/>
          <c:showSerName val="0"/>
          <c:showPercent val="0"/>
          <c:showBubbleSize val="0"/>
        </c:dLbls>
        <c:marker val="1"/>
        <c:smooth val="0"/>
        <c:axId val="485496536"/>
        <c:axId val="485503752"/>
      </c:lineChart>
      <c:catAx>
        <c:axId val="48549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503752"/>
        <c:crosses val="autoZero"/>
        <c:auto val="1"/>
        <c:lblAlgn val="ctr"/>
        <c:lblOffset val="100"/>
        <c:noMultiLvlLbl val="0"/>
      </c:catAx>
      <c:valAx>
        <c:axId val="4855037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49653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80738257038233E-2"/>
          <c:y val="0.13196757894250005"/>
          <c:w val="0.90623792872486331"/>
          <c:h val="0.74529166233075494"/>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0F78-4AD2-BAC1-5E3CA47EB402}"/>
              </c:ext>
            </c:extLst>
          </c:dPt>
          <c:dPt>
            <c:idx val="1"/>
            <c:invertIfNegative val="0"/>
            <c:bubble3D val="0"/>
            <c:spPr>
              <a:solidFill>
                <a:srgbClr val="17375E"/>
              </a:solidFill>
              <a:ln>
                <a:noFill/>
              </a:ln>
              <a:effectLst/>
            </c:spPr>
            <c:extLst>
              <c:ext xmlns:c16="http://schemas.microsoft.com/office/drawing/2014/chart" uri="{C3380CC4-5D6E-409C-BE32-E72D297353CC}">
                <c16:uniqueId val="{00000003-0F78-4AD2-BAC1-5E3CA47EB402}"/>
              </c:ext>
            </c:extLst>
          </c:dPt>
          <c:dPt>
            <c:idx val="7"/>
            <c:invertIfNegative val="0"/>
            <c:bubble3D val="0"/>
            <c:spPr>
              <a:solidFill>
                <a:srgbClr val="17375E"/>
              </a:solidFill>
              <a:ln>
                <a:noFill/>
              </a:ln>
              <a:effectLst/>
            </c:spPr>
            <c:extLst>
              <c:ext xmlns:c16="http://schemas.microsoft.com/office/drawing/2014/chart" uri="{C3380CC4-5D6E-409C-BE32-E72D297353CC}">
                <c16:uniqueId val="{00000005-0F78-4AD2-BAC1-5E3CA47EB402}"/>
              </c:ext>
            </c:extLst>
          </c:dPt>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'Death Dem Figures'!$B$46:$B$54</c:f>
              <c:strCache>
                <c:ptCount val="9"/>
                <c:pt idx="0">
                  <c:v>Female</c:v>
                </c:pt>
                <c:pt idx="1">
                  <c:v>Male</c:v>
                </c:pt>
                <c:pt idx="3">
                  <c:v>AI/AN
NH</c:v>
                </c:pt>
                <c:pt idx="4">
                  <c:v>Asian
NH</c:v>
                </c:pt>
                <c:pt idx="5">
                  <c:v>Black
NH</c:v>
                </c:pt>
                <c:pt idx="6">
                  <c:v>Hispanic</c:v>
                </c:pt>
                <c:pt idx="7">
                  <c:v>White 
NH</c:v>
                </c:pt>
                <c:pt idx="8">
                  <c:v>Other
NH</c:v>
                </c:pt>
              </c:strCache>
            </c:strRef>
          </c:cat>
          <c:val>
            <c:numRef>
              <c:f>'Death Dem Figures'!$C$46:$C$54</c:f>
              <c:numCache>
                <c:formatCode>General</c:formatCode>
                <c:ptCount val="9"/>
                <c:pt idx="0">
                  <c:v>719</c:v>
                </c:pt>
                <c:pt idx="1">
                  <c:v>1949</c:v>
                </c:pt>
                <c:pt idx="3">
                  <c:v>30</c:v>
                </c:pt>
                <c:pt idx="4">
                  <c:v>29</c:v>
                </c:pt>
                <c:pt idx="5">
                  <c:v>525</c:v>
                </c:pt>
                <c:pt idx="6">
                  <c:v>156</c:v>
                </c:pt>
                <c:pt idx="7">
                  <c:v>1907</c:v>
                </c:pt>
                <c:pt idx="8">
                  <c:v>13</c:v>
                </c:pt>
              </c:numCache>
            </c:numRef>
          </c:val>
          <c:extLst>
            <c:ext xmlns:c16="http://schemas.microsoft.com/office/drawing/2014/chart" uri="{C3380CC4-5D6E-409C-BE32-E72D297353CC}">
              <c16:uniqueId val="{00000006-0F78-4AD2-BAC1-5E3CA47EB402}"/>
            </c:ext>
          </c:extLst>
        </c:ser>
        <c:dLbls>
          <c:showLegendKey val="0"/>
          <c:showVal val="0"/>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0.00521</cdr:y>
    </cdr:from>
    <cdr:to>
      <cdr:x>0.27218</cdr:x>
      <cdr:y>0.25521</cdr:y>
    </cdr:to>
    <cdr:sp macro="" textlink="">
      <cdr:nvSpPr>
        <cdr:cNvPr id="2" name="TextBox 1">
          <a:extLst xmlns:a="http://schemas.openxmlformats.org/drawingml/2006/main">
            <a:ext uri="{FF2B5EF4-FFF2-40B4-BE49-F238E27FC236}">
              <a16:creationId xmlns:a16="http://schemas.microsoft.com/office/drawing/2014/main" id="{395AC10B-55C6-4000-B5D1-EFE650BE06B3}"/>
            </a:ext>
          </a:extLst>
        </cdr:cNvPr>
        <cdr:cNvSpPr txBox="1"/>
      </cdr:nvSpPr>
      <cdr:spPr>
        <a:xfrm xmlns:a="http://schemas.openxmlformats.org/drawingml/2006/main">
          <a:off x="0" y="19051"/>
          <a:ext cx="19431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600">
              <a:latin typeface="Franklin Gothic Demi Cond" panose="020B0706030402020204" pitchFamily="34" charset="0"/>
              <a:cs typeface="Calibri" panose="020F0502020204030204" pitchFamily="34" charset="0"/>
            </a:rPr>
            <a:t>Number</a:t>
          </a:r>
          <a:r>
            <a:rPr lang="en-US" sz="1600" baseline="0">
              <a:latin typeface="Franklin Gothic Demi Cond" panose="020B0706030402020204" pitchFamily="34" charset="0"/>
              <a:cs typeface="Calibri" panose="020F0502020204030204" pitchFamily="34" charset="0"/>
            </a:rPr>
            <a:t> of Deaths</a:t>
          </a:r>
          <a:endParaRPr lang="en-US" sz="1600">
            <a:latin typeface="Franklin Gothic Demi Cond" panose="020B0706030402020204" pitchFamily="34" charset="0"/>
            <a:cs typeface="Calibri" panose="020F050202020403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0.20113</cdr:x>
      <cdr:y>0.1053</cdr:y>
    </cdr:to>
    <cdr:sp macro="" textlink="">
      <cdr:nvSpPr>
        <cdr:cNvPr id="2" name="TextBox 1">
          <a:extLst xmlns:a="http://schemas.openxmlformats.org/drawingml/2006/main">
            <a:ext uri="{FF2B5EF4-FFF2-40B4-BE49-F238E27FC236}">
              <a16:creationId xmlns:a16="http://schemas.microsoft.com/office/drawing/2014/main" id="{47F3B714-AC6D-4553-A941-B0DAFEAB3439}"/>
            </a:ext>
          </a:extLst>
        </cdr:cNvPr>
        <cdr:cNvSpPr txBox="1"/>
      </cdr:nvSpPr>
      <cdr:spPr>
        <a:xfrm xmlns:a="http://schemas.openxmlformats.org/drawingml/2006/main">
          <a:off x="0" y="0"/>
          <a:ext cx="1699189"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latin typeface="Franklin Gothic Demi Cond" panose="020B0706030402020204" pitchFamily="34" charset="0"/>
            </a:rPr>
            <a:t>Rate per 100,000</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0.00521</cdr:y>
    </cdr:from>
    <cdr:to>
      <cdr:x>0.35891</cdr:x>
      <cdr:y>0.25521</cdr:y>
    </cdr:to>
    <cdr:sp macro="" textlink="">
      <cdr:nvSpPr>
        <cdr:cNvPr id="2" name="TextBox 1">
          <a:extLst xmlns:a="http://schemas.openxmlformats.org/drawingml/2006/main">
            <a:ext uri="{FF2B5EF4-FFF2-40B4-BE49-F238E27FC236}">
              <a16:creationId xmlns:a16="http://schemas.microsoft.com/office/drawing/2014/main" id="{395AC10B-55C6-4000-B5D1-EFE650BE06B3}"/>
            </a:ext>
          </a:extLst>
        </cdr:cNvPr>
        <cdr:cNvSpPr txBox="1"/>
      </cdr:nvSpPr>
      <cdr:spPr>
        <a:xfrm xmlns:a="http://schemas.openxmlformats.org/drawingml/2006/main">
          <a:off x="0" y="19056"/>
          <a:ext cx="2562224"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600" dirty="0">
              <a:latin typeface="Franklin Gothic Demi Cond" panose="020B0706030402020204" pitchFamily="34" charset="0"/>
              <a:cs typeface="Calibri" panose="020F0502020204030204" pitchFamily="34" charset="0"/>
            </a:rPr>
            <a:t>Number</a:t>
          </a:r>
          <a:r>
            <a:rPr lang="en-US" sz="1600" baseline="0" dirty="0">
              <a:latin typeface="Franklin Gothic Demi Cond" panose="020B0706030402020204" pitchFamily="34" charset="0"/>
              <a:cs typeface="Calibri" panose="020F0502020204030204" pitchFamily="34" charset="0"/>
            </a:rPr>
            <a:t> of ED Visits</a:t>
          </a:r>
          <a:endParaRPr lang="en-US" sz="1600" dirty="0">
            <a:latin typeface="Franklin Gothic Demi Cond" panose="020B0706030402020204" pitchFamily="34" charset="0"/>
            <a:cs typeface="Calibri" panose="020F050202020403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0.01542</cdr:y>
    </cdr:from>
    <cdr:to>
      <cdr:x>0.34117</cdr:x>
      <cdr:y>0.0859</cdr:y>
    </cdr:to>
    <cdr:sp macro="" textlink="">
      <cdr:nvSpPr>
        <cdr:cNvPr id="2" name="TextBox 1">
          <a:extLst xmlns:a="http://schemas.openxmlformats.org/drawingml/2006/main">
            <a:ext uri="{FF2B5EF4-FFF2-40B4-BE49-F238E27FC236}">
              <a16:creationId xmlns:a16="http://schemas.microsoft.com/office/drawing/2014/main" id="{278892F2-3312-4789-A4F2-FFFFA4BC8DA7}"/>
            </a:ext>
          </a:extLst>
        </cdr:cNvPr>
        <cdr:cNvSpPr txBox="1"/>
      </cdr:nvSpPr>
      <cdr:spPr>
        <a:xfrm xmlns:a="http://schemas.openxmlformats.org/drawingml/2006/main">
          <a:off x="0" y="66675"/>
          <a:ext cx="269557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latin typeface="Franklin Gothic Demi Cond" panose="020B0706030402020204" pitchFamily="34" charset="0"/>
            </a:rPr>
            <a:t>Number of ED Visits</a:t>
          </a:r>
        </a:p>
      </cdr:txBody>
    </cdr:sp>
  </cdr:relSizeAnchor>
</c:userShapes>
</file>

<file path=ppt/drawings/drawing13.xml><?xml version="1.0" encoding="utf-8"?>
<c:userShapes xmlns:c="http://schemas.openxmlformats.org/drawingml/2006/chart">
  <cdr:relSizeAnchor xmlns:cdr="http://schemas.openxmlformats.org/drawingml/2006/chartDrawing">
    <cdr:from>
      <cdr:x>0.00643</cdr:x>
      <cdr:y>0.01175</cdr:y>
    </cdr:from>
    <cdr:to>
      <cdr:x>0.3476</cdr:x>
      <cdr:y>0.08223</cdr:y>
    </cdr:to>
    <cdr:sp macro="" textlink="">
      <cdr:nvSpPr>
        <cdr:cNvPr id="2" name="TextBox 1">
          <a:extLst xmlns:a="http://schemas.openxmlformats.org/drawingml/2006/main">
            <a:ext uri="{FF2B5EF4-FFF2-40B4-BE49-F238E27FC236}">
              <a16:creationId xmlns:a16="http://schemas.microsoft.com/office/drawing/2014/main" id="{280AE18E-DF24-4687-BDAA-B34C5D2642C7}"/>
            </a:ext>
          </a:extLst>
        </cdr:cNvPr>
        <cdr:cNvSpPr txBox="1"/>
      </cdr:nvSpPr>
      <cdr:spPr>
        <a:xfrm xmlns:a="http://schemas.openxmlformats.org/drawingml/2006/main">
          <a:off x="50800" y="50800"/>
          <a:ext cx="269557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i="0">
              <a:latin typeface="Franklin Gothic Demi Cond" panose="020B0706030402020204" pitchFamily="34" charset="0"/>
            </a:rPr>
            <a:t>Rate per 100,000</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0.33562</cdr:x>
      <cdr:y>0.06905</cdr:y>
    </cdr:to>
    <cdr:sp macro="" textlink="">
      <cdr:nvSpPr>
        <cdr:cNvPr id="2" name="TextBox 1">
          <a:extLst xmlns:a="http://schemas.openxmlformats.org/drawingml/2006/main">
            <a:ext uri="{FF2B5EF4-FFF2-40B4-BE49-F238E27FC236}">
              <a16:creationId xmlns:a16="http://schemas.microsoft.com/office/drawing/2014/main" id="{47F3B714-AC6D-4553-A941-B0DAFEAB3439}"/>
            </a:ext>
          </a:extLst>
        </cdr:cNvPr>
        <cdr:cNvSpPr txBox="1"/>
      </cdr:nvSpPr>
      <cdr:spPr>
        <a:xfrm xmlns:a="http://schemas.openxmlformats.org/drawingml/2006/main">
          <a:off x="0" y="0"/>
          <a:ext cx="2790826" cy="2999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latin typeface="Franklin Gothic Demi Cond" panose="020B0706030402020204" pitchFamily="34" charset="0"/>
            </a:rPr>
            <a:t>Number of ED Vistis</a:t>
          </a: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0.20113</cdr:x>
      <cdr:y>0.09069</cdr:y>
    </cdr:to>
    <cdr:sp macro="" textlink="">
      <cdr:nvSpPr>
        <cdr:cNvPr id="2" name="TextBox 1">
          <a:extLst xmlns:a="http://schemas.openxmlformats.org/drawingml/2006/main">
            <a:ext uri="{FF2B5EF4-FFF2-40B4-BE49-F238E27FC236}">
              <a16:creationId xmlns:a16="http://schemas.microsoft.com/office/drawing/2014/main" id="{47F3B714-AC6D-4553-A941-B0DAFEAB3439}"/>
            </a:ext>
          </a:extLst>
        </cdr:cNvPr>
        <cdr:cNvSpPr txBox="1"/>
      </cdr:nvSpPr>
      <cdr:spPr>
        <a:xfrm xmlns:a="http://schemas.openxmlformats.org/drawingml/2006/main">
          <a:off x="0" y="0"/>
          <a:ext cx="1596834" cy="3206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latin typeface="Franklin Gothic Demi Cond" panose="020B0706030402020204" pitchFamily="34" charset="0"/>
            </a:rPr>
            <a:t>Rate per 100,000</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0.01542</cdr:y>
    </cdr:from>
    <cdr:to>
      <cdr:x>0.34117</cdr:x>
      <cdr:y>0.0859</cdr:y>
    </cdr:to>
    <cdr:sp macro="" textlink="">
      <cdr:nvSpPr>
        <cdr:cNvPr id="2" name="TextBox 1">
          <a:extLst xmlns:a="http://schemas.openxmlformats.org/drawingml/2006/main">
            <a:ext uri="{FF2B5EF4-FFF2-40B4-BE49-F238E27FC236}">
              <a16:creationId xmlns:a16="http://schemas.microsoft.com/office/drawing/2014/main" id="{278892F2-3312-4789-A4F2-FFFFA4BC8DA7}"/>
            </a:ext>
          </a:extLst>
        </cdr:cNvPr>
        <cdr:cNvSpPr txBox="1"/>
      </cdr:nvSpPr>
      <cdr:spPr>
        <a:xfrm xmlns:a="http://schemas.openxmlformats.org/drawingml/2006/main">
          <a:off x="0" y="66675"/>
          <a:ext cx="269557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latin typeface="Franklin Gothic Demi Cond" panose="020B0706030402020204" pitchFamily="34" charset="0"/>
            </a:rPr>
            <a:t>Number of Deaths</a:t>
          </a:r>
        </a:p>
      </cdr:txBody>
    </cdr:sp>
  </cdr:relSizeAnchor>
</c:userShapes>
</file>

<file path=ppt/drawings/drawing3.xml><?xml version="1.0" encoding="utf-8"?>
<c:userShapes xmlns:c="http://schemas.openxmlformats.org/drawingml/2006/chart">
  <cdr:relSizeAnchor xmlns:cdr="http://schemas.openxmlformats.org/drawingml/2006/chartDrawing">
    <cdr:from>
      <cdr:x>0.00643</cdr:x>
      <cdr:y>0.01175</cdr:y>
    </cdr:from>
    <cdr:to>
      <cdr:x>0.3476</cdr:x>
      <cdr:y>0.08223</cdr:y>
    </cdr:to>
    <cdr:sp macro="" textlink="">
      <cdr:nvSpPr>
        <cdr:cNvPr id="2" name="TextBox 1">
          <a:extLst xmlns:a="http://schemas.openxmlformats.org/drawingml/2006/main">
            <a:ext uri="{FF2B5EF4-FFF2-40B4-BE49-F238E27FC236}">
              <a16:creationId xmlns:a16="http://schemas.microsoft.com/office/drawing/2014/main" id="{280AE18E-DF24-4687-BDAA-B34C5D2642C7}"/>
            </a:ext>
          </a:extLst>
        </cdr:cNvPr>
        <cdr:cNvSpPr txBox="1"/>
      </cdr:nvSpPr>
      <cdr:spPr>
        <a:xfrm xmlns:a="http://schemas.openxmlformats.org/drawingml/2006/main">
          <a:off x="50800" y="50800"/>
          <a:ext cx="269557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i="0">
              <a:latin typeface="Franklin Gothic Demi Cond" panose="020B0706030402020204" pitchFamily="34" charset="0"/>
            </a:rPr>
            <a:t>Rate per 100,000</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0.20113</cdr:x>
      <cdr:y>0.06905</cdr:y>
    </cdr:to>
    <cdr:sp macro="" textlink="">
      <cdr:nvSpPr>
        <cdr:cNvPr id="2" name="TextBox 1">
          <a:extLst xmlns:a="http://schemas.openxmlformats.org/drawingml/2006/main">
            <a:ext uri="{FF2B5EF4-FFF2-40B4-BE49-F238E27FC236}">
              <a16:creationId xmlns:a16="http://schemas.microsoft.com/office/drawing/2014/main" id="{47F3B714-AC6D-4553-A941-B0DAFEAB3439}"/>
            </a:ext>
          </a:extLst>
        </cdr:cNvPr>
        <cdr:cNvSpPr txBox="1"/>
      </cdr:nvSpPr>
      <cdr:spPr>
        <a:xfrm xmlns:a="http://schemas.openxmlformats.org/drawingml/2006/main">
          <a:off x="0" y="0"/>
          <a:ext cx="1352550"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latin typeface="Franklin Gothic Demi Cond" panose="020B0706030402020204" pitchFamily="34" charset="0"/>
            </a:rPr>
            <a:t>Number of Deaths</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0.20113</cdr:x>
      <cdr:y>0.10437</cdr:y>
    </cdr:to>
    <cdr:sp macro="" textlink="">
      <cdr:nvSpPr>
        <cdr:cNvPr id="2" name="TextBox 1">
          <a:extLst xmlns:a="http://schemas.openxmlformats.org/drawingml/2006/main">
            <a:ext uri="{FF2B5EF4-FFF2-40B4-BE49-F238E27FC236}">
              <a16:creationId xmlns:a16="http://schemas.microsoft.com/office/drawing/2014/main" id="{47F3B714-AC6D-4553-A941-B0DAFEAB3439}"/>
            </a:ext>
          </a:extLst>
        </cdr:cNvPr>
        <cdr:cNvSpPr txBox="1"/>
      </cdr:nvSpPr>
      <cdr:spPr>
        <a:xfrm xmlns:a="http://schemas.openxmlformats.org/drawingml/2006/main">
          <a:off x="0" y="0"/>
          <a:ext cx="1681232" cy="3763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latin typeface="Franklin Gothic Demi Cond" panose="020B0706030402020204" pitchFamily="34" charset="0"/>
            </a:rPr>
            <a:t>Rate per 100,000</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0.00521</cdr:y>
    </cdr:from>
    <cdr:to>
      <cdr:x>0.35891</cdr:x>
      <cdr:y>0.25521</cdr:y>
    </cdr:to>
    <cdr:sp macro="" textlink="">
      <cdr:nvSpPr>
        <cdr:cNvPr id="2" name="TextBox 1">
          <a:extLst xmlns:a="http://schemas.openxmlformats.org/drawingml/2006/main">
            <a:ext uri="{FF2B5EF4-FFF2-40B4-BE49-F238E27FC236}">
              <a16:creationId xmlns:a16="http://schemas.microsoft.com/office/drawing/2014/main" id="{395AC10B-55C6-4000-B5D1-EFE650BE06B3}"/>
            </a:ext>
          </a:extLst>
        </cdr:cNvPr>
        <cdr:cNvSpPr txBox="1"/>
      </cdr:nvSpPr>
      <cdr:spPr>
        <a:xfrm xmlns:a="http://schemas.openxmlformats.org/drawingml/2006/main">
          <a:off x="0" y="19056"/>
          <a:ext cx="2562224"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600">
              <a:latin typeface="Franklin Gothic Demi Cond" panose="020B0706030402020204" pitchFamily="34" charset="0"/>
              <a:cs typeface="Calibri" panose="020F0502020204030204" pitchFamily="34" charset="0"/>
            </a:rPr>
            <a:t>Number</a:t>
          </a:r>
          <a:r>
            <a:rPr lang="en-US" sz="1600" baseline="0">
              <a:latin typeface="Franklin Gothic Demi Cond" panose="020B0706030402020204" pitchFamily="34" charset="0"/>
              <a:cs typeface="Calibri" panose="020F0502020204030204" pitchFamily="34" charset="0"/>
            </a:rPr>
            <a:t> of Hospitalizations</a:t>
          </a:r>
          <a:endParaRPr lang="en-US" sz="1600">
            <a:latin typeface="Franklin Gothic Demi Cond" panose="020B0706030402020204" pitchFamily="34" charset="0"/>
            <a:cs typeface="Calibri" panose="020F050202020403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0.01542</cdr:y>
    </cdr:from>
    <cdr:to>
      <cdr:x>0.34117</cdr:x>
      <cdr:y>0.0859</cdr:y>
    </cdr:to>
    <cdr:sp macro="" textlink="">
      <cdr:nvSpPr>
        <cdr:cNvPr id="2" name="TextBox 1">
          <a:extLst xmlns:a="http://schemas.openxmlformats.org/drawingml/2006/main">
            <a:ext uri="{FF2B5EF4-FFF2-40B4-BE49-F238E27FC236}">
              <a16:creationId xmlns:a16="http://schemas.microsoft.com/office/drawing/2014/main" id="{278892F2-3312-4789-A4F2-FFFFA4BC8DA7}"/>
            </a:ext>
          </a:extLst>
        </cdr:cNvPr>
        <cdr:cNvSpPr txBox="1"/>
      </cdr:nvSpPr>
      <cdr:spPr>
        <a:xfrm xmlns:a="http://schemas.openxmlformats.org/drawingml/2006/main">
          <a:off x="0" y="66675"/>
          <a:ext cx="269557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latin typeface="Franklin Gothic Demi Cond" panose="020B0706030402020204" pitchFamily="34" charset="0"/>
            </a:rPr>
            <a:t>Number of Hospitalizations</a:t>
          </a:r>
        </a:p>
      </cdr:txBody>
    </cdr:sp>
  </cdr:relSizeAnchor>
</c:userShapes>
</file>

<file path=ppt/drawings/drawing8.xml><?xml version="1.0" encoding="utf-8"?>
<c:userShapes xmlns:c="http://schemas.openxmlformats.org/drawingml/2006/chart">
  <cdr:relSizeAnchor xmlns:cdr="http://schemas.openxmlformats.org/drawingml/2006/chartDrawing">
    <cdr:from>
      <cdr:x>0.00643</cdr:x>
      <cdr:y>0.01175</cdr:y>
    </cdr:from>
    <cdr:to>
      <cdr:x>0.3476</cdr:x>
      <cdr:y>0.08223</cdr:y>
    </cdr:to>
    <cdr:sp macro="" textlink="">
      <cdr:nvSpPr>
        <cdr:cNvPr id="2" name="TextBox 1">
          <a:extLst xmlns:a="http://schemas.openxmlformats.org/drawingml/2006/main">
            <a:ext uri="{FF2B5EF4-FFF2-40B4-BE49-F238E27FC236}">
              <a16:creationId xmlns:a16="http://schemas.microsoft.com/office/drawing/2014/main" id="{280AE18E-DF24-4687-BDAA-B34C5D2642C7}"/>
            </a:ext>
          </a:extLst>
        </cdr:cNvPr>
        <cdr:cNvSpPr txBox="1"/>
      </cdr:nvSpPr>
      <cdr:spPr>
        <a:xfrm xmlns:a="http://schemas.openxmlformats.org/drawingml/2006/main">
          <a:off x="50800" y="50800"/>
          <a:ext cx="269557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i="0" dirty="0">
              <a:latin typeface="Franklin Gothic Demi Cond" panose="020B0706030402020204" pitchFamily="34" charset="0"/>
            </a:rPr>
            <a:t>Rate per 100,000</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0.3047</cdr:x>
      <cdr:y>0.06905</cdr:y>
    </cdr:to>
    <cdr:sp macro="" textlink="">
      <cdr:nvSpPr>
        <cdr:cNvPr id="2" name="TextBox 1">
          <a:extLst xmlns:a="http://schemas.openxmlformats.org/drawingml/2006/main">
            <a:ext uri="{FF2B5EF4-FFF2-40B4-BE49-F238E27FC236}">
              <a16:creationId xmlns:a16="http://schemas.microsoft.com/office/drawing/2014/main" id="{47F3B714-AC6D-4553-A941-B0DAFEAB3439}"/>
            </a:ext>
          </a:extLst>
        </cdr:cNvPr>
        <cdr:cNvSpPr txBox="1"/>
      </cdr:nvSpPr>
      <cdr:spPr>
        <a:xfrm xmlns:a="http://schemas.openxmlformats.org/drawingml/2006/main">
          <a:off x="0" y="0"/>
          <a:ext cx="2533650" cy="2999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latin typeface="Franklin Gothic Demi Cond" panose="020B0706030402020204" pitchFamily="34" charset="0"/>
            </a:rPr>
            <a:t>Number of Hospitalizations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4/13/2026</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4/13/2026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slide set was created to provide basic data trends and public health surveillance around mortality and morbidity of traumatic brain injuries (TBI). They are meant to offer a state-level background on TBI. If you’d like a copy of the slides, please visit the “Traumatic Brain Injury” Data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https://www.dph.ncdhhs.gov/programs/chronic-disease-and-injury/injury-and-violence-prevention-branch</a:t>
            </a:r>
            <a:r>
              <a:rPr lang="en-US" sz="1200" kern="1200" dirty="0">
                <a:effectLst/>
                <a:latin typeface="Calibri" panose="020F0502020204030204" pitchFamily="34" charset="0"/>
                <a:ea typeface="Calibri" panose="020F0502020204030204" pitchFamily="34" charset="0"/>
                <a:cs typeface="Calibri" panose="020F0502020204030204" pitchFamily="34" charset="0"/>
              </a:rPr>
              <a:t>. The direct link is also shared at the end of this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Feel free to incorporate these slides into your own presentations, grant proposals, reports, or any other way they may be useful.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Please read both the speaking and technical notes to ensure that data are presented in a consistent manner.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570F26-D836-4F8D-947C-661109F0CC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326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2024 there were 2,668 deaths, 8,260 hospitalizations, and 32,068 emergency department visits associated with unintentional TBI injuries in North Carolina. However, this is just the tip of the iceberg and the total burden of TBI injury in North Carolina is unknown.</a:t>
            </a:r>
          </a:p>
        </p:txBody>
      </p:sp>
      <p:sp>
        <p:nvSpPr>
          <p:cNvPr id="4" name="Slide Number Placeholder 3"/>
          <p:cNvSpPr>
            <a:spLocks noGrp="1"/>
          </p:cNvSpPr>
          <p:nvPr>
            <p:ph type="sldNum" sz="quarter" idx="10"/>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1275301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11</a:t>
            </a:fld>
            <a:endParaRPr lang="en-US"/>
          </a:p>
        </p:txBody>
      </p:sp>
    </p:spTree>
    <p:extLst>
      <p:ext uri="{BB962C8B-B14F-4D97-AF65-F5344CB8AC3E}">
        <p14:creationId xmlns:p14="http://schemas.microsoft.com/office/powerpoint/2010/main" val="2014280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TBI deaths in North Carolina has increased by 27% over the last 10 years (2015-2024).</a:t>
            </a:r>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2549553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rate of TBI deaths from 2022-2024 in North Carolina was 24.1 per 100,000. The counties with the highest rates were Clay, Anson, and Chowan counties.</a:t>
            </a:r>
          </a:p>
        </p:txBody>
      </p:sp>
      <p:sp>
        <p:nvSpPr>
          <p:cNvPr id="4" name="Slide Number Placeholder 3"/>
          <p:cNvSpPr>
            <a:spLocks noGrp="1"/>
          </p:cNvSpPr>
          <p:nvPr>
            <p:ph type="sldNum" sz="quarter" idx="5"/>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193649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2024, most TBI deaths occurred amongst male North Carolina residents (n=1,949) and non-Hispanic Whites (n=1,907).</a:t>
            </a:r>
          </a:p>
        </p:txBody>
      </p:sp>
      <p:sp>
        <p:nvSpPr>
          <p:cNvPr id="4" name="Slide Number Placeholder 3"/>
          <p:cNvSpPr>
            <a:spLocks noGrp="1"/>
          </p:cNvSpPr>
          <p:nvPr>
            <p:ph type="sldNum" sz="quarter" idx="5"/>
          </p:nvPr>
        </p:nvSpPr>
        <p:spPr/>
        <p:txBody>
          <a:bodyPr/>
          <a:lstStyle/>
          <a:p>
            <a:fld id="{B5923939-8C3E-469F-AB7C-9A2DC60C222F}" type="slidenum">
              <a:rPr lang="en-US" smtClean="0"/>
              <a:t>14</a:t>
            </a:fld>
            <a:endParaRPr lang="en-US"/>
          </a:p>
        </p:txBody>
      </p:sp>
    </p:spTree>
    <p:extLst>
      <p:ext uri="{BB962C8B-B14F-4D97-AF65-F5344CB8AC3E}">
        <p14:creationId xmlns:p14="http://schemas.microsoft.com/office/powerpoint/2010/main" val="1632612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2024, the groups with the highest rate of TBI-deaths occurred amongst male North Carolina residents (36.1 per 100,000) and non-Hispanic Whites (28.8 per 100,000).</a:t>
            </a:r>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3077804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Self-inflicted firearm (35.5%) was the leading mechanism-intent category for TBI deaths. 52.1% of intents were unintentional, followed by self-inflicted (35.7%) and assault (9.9%).</a:t>
            </a:r>
          </a:p>
        </p:txBody>
      </p:sp>
      <p:sp>
        <p:nvSpPr>
          <p:cNvPr id="4" name="Slide Number Placeholder 3"/>
          <p:cNvSpPr>
            <a:spLocks noGrp="1"/>
          </p:cNvSpPr>
          <p:nvPr>
            <p:ph type="sldNum" sz="quarter" idx="5"/>
          </p:nvPr>
        </p:nvSpPr>
        <p:spPr/>
        <p:txBody>
          <a:bodyPr/>
          <a:lstStyle/>
          <a:p>
            <a:fld id="{B5923939-8C3E-469F-AB7C-9A2DC60C222F}" type="slidenum">
              <a:rPr lang="en-US" smtClean="0"/>
              <a:t>16</a:t>
            </a:fld>
            <a:endParaRPr lang="en-US"/>
          </a:p>
        </p:txBody>
      </p:sp>
    </p:spTree>
    <p:extLst>
      <p:ext uri="{BB962C8B-B14F-4D97-AF65-F5344CB8AC3E}">
        <p14:creationId xmlns:p14="http://schemas.microsoft.com/office/powerpoint/2010/main" val="2045684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44% of TBI-related deaths were among North Carolina adults ages 65 and over.</a:t>
            </a:r>
          </a:p>
        </p:txBody>
      </p:sp>
      <p:sp>
        <p:nvSpPr>
          <p:cNvPr id="4" name="Slide Number Placeholder 3"/>
          <p:cNvSpPr>
            <a:spLocks noGrp="1"/>
          </p:cNvSpPr>
          <p:nvPr>
            <p:ph type="sldNum" sz="quarter" idx="5"/>
          </p:nvPr>
        </p:nvSpPr>
        <p:spPr/>
        <p:txBody>
          <a:bodyPr/>
          <a:lstStyle/>
          <a:p>
            <a:fld id="{B5923939-8C3E-469F-AB7C-9A2DC60C222F}" type="slidenum">
              <a:rPr lang="en-US" smtClean="0"/>
              <a:t>17</a:t>
            </a:fld>
            <a:endParaRPr lang="en-US"/>
          </a:p>
        </p:txBody>
      </p:sp>
    </p:spTree>
    <p:extLst>
      <p:ext uri="{BB962C8B-B14F-4D97-AF65-F5344CB8AC3E}">
        <p14:creationId xmlns:p14="http://schemas.microsoft.com/office/powerpoint/2010/main" val="4066729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TBI death rates were highest among those ages 85 and older and began increasing after age 75.</a:t>
            </a:r>
          </a:p>
        </p:txBody>
      </p:sp>
      <p:sp>
        <p:nvSpPr>
          <p:cNvPr id="4" name="Slide Number Placeholder 3"/>
          <p:cNvSpPr>
            <a:spLocks noGrp="1"/>
          </p:cNvSpPr>
          <p:nvPr>
            <p:ph type="sldNum" sz="quarter" idx="5"/>
          </p:nvPr>
        </p:nvSpPr>
        <p:spPr/>
        <p:txBody>
          <a:bodyPr/>
          <a:lstStyle/>
          <a:p>
            <a:fld id="{B5923939-8C3E-469F-AB7C-9A2DC60C222F}" type="slidenum">
              <a:rPr lang="en-US" smtClean="0"/>
              <a:t>18</a:t>
            </a:fld>
            <a:endParaRPr lang="en-US"/>
          </a:p>
        </p:txBody>
      </p:sp>
    </p:spTree>
    <p:extLst>
      <p:ext uri="{BB962C8B-B14F-4D97-AF65-F5344CB8AC3E}">
        <p14:creationId xmlns:p14="http://schemas.microsoft.com/office/powerpoint/2010/main" val="1466798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86% of fall-related TBI deaths occurred among adults ages 65 and older.</a:t>
            </a:r>
          </a:p>
        </p:txBody>
      </p:sp>
      <p:sp>
        <p:nvSpPr>
          <p:cNvPr id="4" name="Slide Number Placeholder 3"/>
          <p:cNvSpPr>
            <a:spLocks noGrp="1"/>
          </p:cNvSpPr>
          <p:nvPr>
            <p:ph type="sldNum" sz="quarter" idx="5"/>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262082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technical notes on any of the data shared in this slide set, please contact us at </a:t>
            </a:r>
            <a:r>
              <a:rPr lang="en-US" u="sng" dirty="0"/>
              <a:t>InjuryData@dhhs.nc.gov</a:t>
            </a:r>
            <a:r>
              <a:rPr lang="en-US" dirty="0"/>
              <a:t>.</a:t>
            </a:r>
          </a:p>
        </p:txBody>
      </p:sp>
      <p:sp>
        <p:nvSpPr>
          <p:cNvPr id="4" name="Slide Number Placeholder 3"/>
          <p:cNvSpPr>
            <a:spLocks noGrp="1"/>
          </p:cNvSpPr>
          <p:nvPr>
            <p:ph type="sldNum" sz="quarter" idx="5"/>
          </p:nvPr>
        </p:nvSpPr>
        <p:spPr/>
        <p:txBody>
          <a:bodyPr/>
          <a:lstStyle/>
          <a:p>
            <a:fld id="{B5923939-8C3E-469F-AB7C-9A2DC60C222F}" type="slidenum">
              <a:rPr lang="en-US" smtClean="0"/>
              <a:t>2</a:t>
            </a:fld>
            <a:endParaRPr lang="en-US"/>
          </a:p>
        </p:txBody>
      </p:sp>
    </p:spTree>
    <p:extLst>
      <p:ext uri="{BB962C8B-B14F-4D97-AF65-F5344CB8AC3E}">
        <p14:creationId xmlns:p14="http://schemas.microsoft.com/office/powerpoint/2010/main" val="2843575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 rates for TBI-related deaths were highest among those ages 85 and older in 2024.</a:t>
            </a:r>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2386968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number of fall-related TBI deaths occurred in males and non-Hispanic Whites.</a:t>
            </a:r>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361256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 of fall-related TBI deaths also occurred in males and non-Hispanic Whites.</a:t>
            </a:r>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2023646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23</a:t>
            </a:fld>
            <a:endParaRPr lang="en-US"/>
          </a:p>
        </p:txBody>
      </p:sp>
    </p:spTree>
    <p:extLst>
      <p:ext uri="{BB962C8B-B14F-4D97-AF65-F5344CB8AC3E}">
        <p14:creationId xmlns:p14="http://schemas.microsoft.com/office/powerpoint/2010/main" val="2963385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TBI hospitalizations in North Carolina increased by 14% over the last 5 years (2020-2024).</a:t>
            </a:r>
          </a:p>
        </p:txBody>
      </p:sp>
      <p:sp>
        <p:nvSpPr>
          <p:cNvPr id="4" name="Slide Number Placeholder 3"/>
          <p:cNvSpPr>
            <a:spLocks noGrp="1"/>
          </p:cNvSpPr>
          <p:nvPr>
            <p:ph type="sldNum" sz="quarter" idx="5"/>
          </p:nvPr>
        </p:nvSpPr>
        <p:spPr/>
        <p:txBody>
          <a:bodyPr/>
          <a:lstStyle/>
          <a:p>
            <a:fld id="{DBCC7D24-0DC9-4E9C-89C0-35D79A09D337}" type="slidenum">
              <a:rPr lang="en-US" smtClean="0"/>
              <a:t>24</a:t>
            </a:fld>
            <a:endParaRPr lang="en-US" dirty="0"/>
          </a:p>
        </p:txBody>
      </p:sp>
    </p:spTree>
    <p:extLst>
      <p:ext uri="{BB962C8B-B14F-4D97-AF65-F5344CB8AC3E}">
        <p14:creationId xmlns:p14="http://schemas.microsoft.com/office/powerpoint/2010/main" val="2712339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overall rate of TBI hospitalizations from 2022-2024 in North Carolina was 71.0 per 100,000. The counties with the highest rates were Bertie, Bladen, and Caldwell counties.</a:t>
            </a:r>
          </a:p>
        </p:txBody>
      </p:sp>
      <p:sp>
        <p:nvSpPr>
          <p:cNvPr id="4" name="Slide Number Placeholder 3"/>
          <p:cNvSpPr>
            <a:spLocks noGrp="1"/>
          </p:cNvSpPr>
          <p:nvPr>
            <p:ph type="sldNum" sz="quarter" idx="5"/>
          </p:nvPr>
        </p:nvSpPr>
        <p:spPr/>
        <p:txBody>
          <a:bodyPr/>
          <a:lstStyle/>
          <a:p>
            <a:fld id="{DBCC7D24-0DC9-4E9C-89C0-35D79A09D337}" type="slidenum">
              <a:rPr lang="en-US" smtClean="0"/>
              <a:t>25</a:t>
            </a:fld>
            <a:endParaRPr lang="en-US" dirty="0"/>
          </a:p>
        </p:txBody>
      </p:sp>
    </p:spTree>
    <p:extLst>
      <p:ext uri="{BB962C8B-B14F-4D97-AF65-F5344CB8AC3E}">
        <p14:creationId xmlns:p14="http://schemas.microsoft.com/office/powerpoint/2010/main" val="2328102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2024, most TBI hospitalizations occurred amongst male North Carolina residents (n=4,916) and non-Hispanic Whites (n=5,646).</a:t>
            </a:r>
          </a:p>
        </p:txBody>
      </p:sp>
      <p:sp>
        <p:nvSpPr>
          <p:cNvPr id="4" name="Slide Number Placeholder 3"/>
          <p:cNvSpPr>
            <a:spLocks noGrp="1"/>
          </p:cNvSpPr>
          <p:nvPr>
            <p:ph type="sldNum" sz="quarter" idx="5"/>
          </p:nvPr>
        </p:nvSpPr>
        <p:spPr/>
        <p:txBody>
          <a:bodyPr/>
          <a:lstStyle/>
          <a:p>
            <a:fld id="{B5923939-8C3E-469F-AB7C-9A2DC60C222F}" type="slidenum">
              <a:rPr lang="en-US" smtClean="0"/>
              <a:t>26</a:t>
            </a:fld>
            <a:endParaRPr lang="en-US"/>
          </a:p>
        </p:txBody>
      </p:sp>
    </p:spTree>
    <p:extLst>
      <p:ext uri="{BB962C8B-B14F-4D97-AF65-F5344CB8AC3E}">
        <p14:creationId xmlns:p14="http://schemas.microsoft.com/office/powerpoint/2010/main" val="2297388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2024, the groups with the highest rate of TBI hospitalizations occurred amongst male North Carolina residents (91.1 per 100,000) and non-Hispanic Whites (85.3 per 100,000).</a:t>
            </a:r>
          </a:p>
        </p:txBody>
      </p:sp>
      <p:sp>
        <p:nvSpPr>
          <p:cNvPr id="4" name="Slide Number Placeholder 3"/>
          <p:cNvSpPr>
            <a:spLocks noGrp="1"/>
          </p:cNvSpPr>
          <p:nvPr>
            <p:ph type="sldNum" sz="quarter" idx="5"/>
          </p:nvPr>
        </p:nvSpPr>
        <p:spPr/>
        <p:txBody>
          <a:bodyPr/>
          <a:lstStyle/>
          <a:p>
            <a:fld id="{B5923939-8C3E-469F-AB7C-9A2DC60C222F}" type="slidenum">
              <a:rPr lang="en-US" smtClean="0"/>
              <a:t>27</a:t>
            </a:fld>
            <a:endParaRPr lang="en-US"/>
          </a:p>
        </p:txBody>
      </p:sp>
    </p:spTree>
    <p:extLst>
      <p:ext uri="{BB962C8B-B14F-4D97-AF65-F5344CB8AC3E}">
        <p14:creationId xmlns:p14="http://schemas.microsoft.com/office/powerpoint/2010/main" val="935352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Unintentional fall (56.4%) was the leading mechanism-intent category for TBI hospitalizations. 88.9% of intents were unintentional, followed by assault (5.4%) and self-inflicted (1.2%).</a:t>
            </a:r>
          </a:p>
        </p:txBody>
      </p:sp>
      <p:sp>
        <p:nvSpPr>
          <p:cNvPr id="4" name="Slide Number Placeholder 3"/>
          <p:cNvSpPr>
            <a:spLocks noGrp="1"/>
          </p:cNvSpPr>
          <p:nvPr>
            <p:ph type="sldNum" sz="quarter" idx="5"/>
          </p:nvPr>
        </p:nvSpPr>
        <p:spPr/>
        <p:txBody>
          <a:bodyPr/>
          <a:lstStyle/>
          <a:p>
            <a:fld id="{DBCC7D24-0DC9-4E9C-89C0-35D79A09D337}" type="slidenum">
              <a:rPr lang="en-US" smtClean="0"/>
              <a:t>28</a:t>
            </a:fld>
            <a:endParaRPr lang="en-US" dirty="0"/>
          </a:p>
        </p:txBody>
      </p:sp>
    </p:spTree>
    <p:extLst>
      <p:ext uri="{BB962C8B-B14F-4D97-AF65-F5344CB8AC3E}">
        <p14:creationId xmlns:p14="http://schemas.microsoft.com/office/powerpoint/2010/main" val="3742662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Approximately 55% of TBI-related hospitalizations were among North Carolina adults ages 65 and over.</a:t>
            </a:r>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2804542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technical notes on any of the data shared in this slide set, please contact us at </a:t>
            </a:r>
            <a:r>
              <a:rPr lang="en-US" u="sng" dirty="0"/>
              <a:t>InjuryData@dhhs.nc.gov</a:t>
            </a:r>
            <a:r>
              <a:rPr lang="en-US" dirty="0"/>
              <a:t>.</a:t>
            </a:r>
          </a:p>
        </p:txBody>
      </p:sp>
      <p:sp>
        <p:nvSpPr>
          <p:cNvPr id="4" name="Slide Number Placeholder 3"/>
          <p:cNvSpPr>
            <a:spLocks noGrp="1"/>
          </p:cNvSpPr>
          <p:nvPr>
            <p:ph type="sldNum" sz="quarter" idx="5"/>
          </p:nvPr>
        </p:nvSpPr>
        <p:spPr/>
        <p:txBody>
          <a:bodyPr/>
          <a:lstStyle/>
          <a:p>
            <a:fld id="{B5923939-8C3E-469F-AB7C-9A2DC60C222F}" type="slidenum">
              <a:rPr lang="en-US" smtClean="0"/>
              <a:t>3</a:t>
            </a:fld>
            <a:endParaRPr lang="en-US"/>
          </a:p>
        </p:txBody>
      </p:sp>
    </p:spTree>
    <p:extLst>
      <p:ext uri="{BB962C8B-B14F-4D97-AF65-F5344CB8AC3E}">
        <p14:creationId xmlns:p14="http://schemas.microsoft.com/office/powerpoint/2010/main" val="2902185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TBI hospitalization rates were highest among those ages 85 and older and began increasing after age 65.</a:t>
            </a:r>
          </a:p>
        </p:txBody>
      </p:sp>
      <p:sp>
        <p:nvSpPr>
          <p:cNvPr id="4" name="Slide Number Placeholder 3"/>
          <p:cNvSpPr>
            <a:spLocks noGrp="1"/>
          </p:cNvSpPr>
          <p:nvPr>
            <p:ph type="sldNum" sz="quarter" idx="5"/>
          </p:nvPr>
        </p:nvSpPr>
        <p:spPr/>
        <p:txBody>
          <a:bodyPr/>
          <a:lstStyle/>
          <a:p>
            <a:fld id="{DBCC7D24-0DC9-4E9C-89C0-35D79A09D337}" type="slidenum">
              <a:rPr lang="en-US" smtClean="0"/>
              <a:t>30</a:t>
            </a:fld>
            <a:endParaRPr lang="en-US" dirty="0"/>
          </a:p>
        </p:txBody>
      </p:sp>
    </p:spTree>
    <p:extLst>
      <p:ext uri="{BB962C8B-B14F-4D97-AF65-F5344CB8AC3E}">
        <p14:creationId xmlns:p14="http://schemas.microsoft.com/office/powerpoint/2010/main" val="2066515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31</a:t>
            </a:fld>
            <a:endParaRPr lang="en-US"/>
          </a:p>
        </p:txBody>
      </p:sp>
    </p:spTree>
    <p:extLst>
      <p:ext uri="{BB962C8B-B14F-4D97-AF65-F5344CB8AC3E}">
        <p14:creationId xmlns:p14="http://schemas.microsoft.com/office/powerpoint/2010/main" val="804218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TBI emergency department (ED) visits in North Carolina increased by 42% over the last 5 years (2020-2024).</a:t>
            </a:r>
          </a:p>
        </p:txBody>
      </p:sp>
      <p:sp>
        <p:nvSpPr>
          <p:cNvPr id="4" name="Slide Number Placeholder 3"/>
          <p:cNvSpPr>
            <a:spLocks noGrp="1"/>
          </p:cNvSpPr>
          <p:nvPr>
            <p:ph type="sldNum" sz="quarter" idx="5"/>
          </p:nvPr>
        </p:nvSpPr>
        <p:spPr/>
        <p:txBody>
          <a:bodyPr/>
          <a:lstStyle/>
          <a:p>
            <a:fld id="{DBCC7D24-0DC9-4E9C-89C0-35D79A09D337}" type="slidenum">
              <a:rPr lang="en-US" smtClean="0"/>
              <a:t>32</a:t>
            </a:fld>
            <a:endParaRPr lang="en-US" dirty="0"/>
          </a:p>
        </p:txBody>
      </p:sp>
    </p:spTree>
    <p:extLst>
      <p:ext uri="{BB962C8B-B14F-4D97-AF65-F5344CB8AC3E}">
        <p14:creationId xmlns:p14="http://schemas.microsoft.com/office/powerpoint/2010/main" val="3947764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overall rate of TBI ED visits from 2022-2024 in North Carolina was 283.8 per 100,000. The counties with the highest rates were Transylvania, Wilkes, and Scotland counties.</a:t>
            </a:r>
          </a:p>
        </p:txBody>
      </p:sp>
      <p:sp>
        <p:nvSpPr>
          <p:cNvPr id="4" name="Slide Number Placeholder 3"/>
          <p:cNvSpPr>
            <a:spLocks noGrp="1"/>
          </p:cNvSpPr>
          <p:nvPr>
            <p:ph type="sldNum" sz="quarter" idx="5"/>
          </p:nvPr>
        </p:nvSpPr>
        <p:spPr/>
        <p:txBody>
          <a:bodyPr/>
          <a:lstStyle/>
          <a:p>
            <a:fld id="{DBCC7D24-0DC9-4E9C-89C0-35D79A09D337}" type="slidenum">
              <a:rPr lang="en-US" smtClean="0"/>
              <a:t>33</a:t>
            </a:fld>
            <a:endParaRPr lang="en-US" dirty="0"/>
          </a:p>
        </p:txBody>
      </p:sp>
    </p:spTree>
    <p:extLst>
      <p:ext uri="{BB962C8B-B14F-4D97-AF65-F5344CB8AC3E}">
        <p14:creationId xmlns:p14="http://schemas.microsoft.com/office/powerpoint/2010/main" val="2316432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2024, most TBI ED visits occurred amongst male North Carolina residents (n=16,510) and non-Hispanic Whites (n=20,215).</a:t>
            </a:r>
          </a:p>
        </p:txBody>
      </p:sp>
      <p:sp>
        <p:nvSpPr>
          <p:cNvPr id="4" name="Slide Number Placeholder 3"/>
          <p:cNvSpPr>
            <a:spLocks noGrp="1"/>
          </p:cNvSpPr>
          <p:nvPr>
            <p:ph type="sldNum" sz="quarter" idx="5"/>
          </p:nvPr>
        </p:nvSpPr>
        <p:spPr/>
        <p:txBody>
          <a:bodyPr/>
          <a:lstStyle/>
          <a:p>
            <a:fld id="{B5923939-8C3E-469F-AB7C-9A2DC60C222F}" type="slidenum">
              <a:rPr lang="en-US" smtClean="0"/>
              <a:t>34</a:t>
            </a:fld>
            <a:endParaRPr lang="en-US"/>
          </a:p>
        </p:txBody>
      </p:sp>
    </p:spTree>
    <p:extLst>
      <p:ext uri="{BB962C8B-B14F-4D97-AF65-F5344CB8AC3E}">
        <p14:creationId xmlns:p14="http://schemas.microsoft.com/office/powerpoint/2010/main" val="1513234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2024, the groups with the highest rate of TBI ED visits occurred amongst male North Carolina residents (306.1 per 100,000),</a:t>
            </a:r>
            <a:r>
              <a:rPr lang="en-US" sz="1200" dirty="0">
                <a:solidFill>
                  <a:srgbClr val="002060"/>
                </a:solidFill>
                <a:latin typeface="+mn-lt"/>
              </a:rPr>
              <a:t> non-Hispanic Whites (305.4 per 100,000), non-Hispanic American Indians (303.8 per 100,000), and non-Hispanic Blacks </a:t>
            </a:r>
            <a:r>
              <a:rPr lang="en-US" dirty="0"/>
              <a:t>(294.4 per 100,000).</a:t>
            </a:r>
          </a:p>
        </p:txBody>
      </p:sp>
      <p:sp>
        <p:nvSpPr>
          <p:cNvPr id="4" name="Slide Number Placeholder 3"/>
          <p:cNvSpPr>
            <a:spLocks noGrp="1"/>
          </p:cNvSpPr>
          <p:nvPr>
            <p:ph type="sldNum" sz="quarter" idx="5"/>
          </p:nvPr>
        </p:nvSpPr>
        <p:spPr/>
        <p:txBody>
          <a:bodyPr/>
          <a:lstStyle/>
          <a:p>
            <a:fld id="{B5923939-8C3E-469F-AB7C-9A2DC60C222F}" type="slidenum">
              <a:rPr lang="en-US" smtClean="0"/>
              <a:t>35</a:t>
            </a:fld>
            <a:endParaRPr lang="en-US"/>
          </a:p>
        </p:txBody>
      </p:sp>
    </p:spTree>
    <p:extLst>
      <p:ext uri="{BB962C8B-B14F-4D97-AF65-F5344CB8AC3E}">
        <p14:creationId xmlns:p14="http://schemas.microsoft.com/office/powerpoint/2010/main" val="3524327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Unintentional fall (34.3%) was the leading mechanism-intent category for TBI ED visits. 61% of intents were unintentional, followed by assault (7.3%) and self-inflicted (0.2%).</a:t>
            </a:r>
          </a:p>
        </p:txBody>
      </p:sp>
      <p:sp>
        <p:nvSpPr>
          <p:cNvPr id="4" name="Slide Number Placeholder 3"/>
          <p:cNvSpPr>
            <a:spLocks noGrp="1"/>
          </p:cNvSpPr>
          <p:nvPr>
            <p:ph type="sldNum" sz="quarter" idx="5"/>
          </p:nvPr>
        </p:nvSpPr>
        <p:spPr/>
        <p:txBody>
          <a:bodyPr/>
          <a:lstStyle/>
          <a:p>
            <a:fld id="{DBCC7D24-0DC9-4E9C-89C0-35D79A09D337}" type="slidenum">
              <a:rPr lang="en-US" smtClean="0"/>
              <a:t>36</a:t>
            </a:fld>
            <a:endParaRPr lang="en-US" dirty="0"/>
          </a:p>
        </p:txBody>
      </p:sp>
    </p:spTree>
    <p:extLst>
      <p:ext uri="{BB962C8B-B14F-4D97-AF65-F5344CB8AC3E}">
        <p14:creationId xmlns:p14="http://schemas.microsoft.com/office/powerpoint/2010/main" val="248201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TBI-related ED visits were highest among those ages 25-34 and 75-84 years old.</a:t>
            </a:r>
          </a:p>
        </p:txBody>
      </p:sp>
      <p:sp>
        <p:nvSpPr>
          <p:cNvPr id="4" name="Slide Number Placeholder 3"/>
          <p:cNvSpPr>
            <a:spLocks noGrp="1"/>
          </p:cNvSpPr>
          <p:nvPr>
            <p:ph type="sldNum" sz="quarter" idx="5"/>
          </p:nvPr>
        </p:nvSpPr>
        <p:spPr/>
        <p:txBody>
          <a:bodyPr/>
          <a:lstStyle/>
          <a:p>
            <a:fld id="{DBCC7D24-0DC9-4E9C-89C0-35D79A09D337}" type="slidenum">
              <a:rPr lang="en-US" smtClean="0"/>
              <a:t>37</a:t>
            </a:fld>
            <a:endParaRPr lang="en-US" dirty="0"/>
          </a:p>
        </p:txBody>
      </p:sp>
    </p:spTree>
    <p:extLst>
      <p:ext uri="{BB962C8B-B14F-4D97-AF65-F5344CB8AC3E}">
        <p14:creationId xmlns:p14="http://schemas.microsoft.com/office/powerpoint/2010/main" val="3531011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Adults 85 and older have the highest rate of TBI-related ED visits (1,342.7 per 100,000).</a:t>
            </a:r>
          </a:p>
        </p:txBody>
      </p:sp>
      <p:sp>
        <p:nvSpPr>
          <p:cNvPr id="4" name="Slide Number Placeholder 3"/>
          <p:cNvSpPr>
            <a:spLocks noGrp="1"/>
          </p:cNvSpPr>
          <p:nvPr>
            <p:ph type="sldNum" sz="quarter" idx="5"/>
          </p:nvPr>
        </p:nvSpPr>
        <p:spPr/>
        <p:txBody>
          <a:bodyPr/>
          <a:lstStyle/>
          <a:p>
            <a:fld id="{DBCC7D24-0DC9-4E9C-89C0-35D79A09D337}" type="slidenum">
              <a:rPr lang="en-US" smtClean="0"/>
              <a:t>38</a:t>
            </a:fld>
            <a:endParaRPr lang="en-US" dirty="0"/>
          </a:p>
        </p:txBody>
      </p:sp>
    </p:spTree>
    <p:extLst>
      <p:ext uri="{BB962C8B-B14F-4D97-AF65-F5344CB8AC3E}">
        <p14:creationId xmlns:p14="http://schemas.microsoft.com/office/powerpoint/2010/main" val="2771569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sex, males most often had higher rates of TBI-related ED visits than females. The highest rate was males aged 85 and older (1,554.7 per 100,000).</a:t>
            </a:r>
          </a:p>
        </p:txBody>
      </p:sp>
      <p:sp>
        <p:nvSpPr>
          <p:cNvPr id="4" name="Slide Number Placeholder 3"/>
          <p:cNvSpPr>
            <a:spLocks noGrp="1"/>
          </p:cNvSpPr>
          <p:nvPr>
            <p:ph type="sldNum" sz="quarter" idx="5"/>
          </p:nvPr>
        </p:nvSpPr>
        <p:spPr/>
        <p:txBody>
          <a:bodyPr/>
          <a:lstStyle/>
          <a:p>
            <a:fld id="{DBCC7D24-0DC9-4E9C-89C0-35D79A09D337}" type="slidenum">
              <a:rPr lang="en-US" smtClean="0"/>
              <a:t>39</a:t>
            </a:fld>
            <a:endParaRPr lang="en-US" dirty="0"/>
          </a:p>
        </p:txBody>
      </p:sp>
    </p:spTree>
    <p:extLst>
      <p:ext uri="{BB962C8B-B14F-4D97-AF65-F5344CB8AC3E}">
        <p14:creationId xmlns:p14="http://schemas.microsoft.com/office/powerpoint/2010/main" val="1547765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next 20 years, North Carolinians ages 60 and over are projected to have the fastest population growth (34-105%), outpacing the overall 20-year population growth (18%). Twenty years from now, the population of North Carolinians ages 60 and over is expected to increase by 34%. The largest increase in population growth is expected among those ages 85 and older (105%). </a:t>
            </a:r>
          </a:p>
        </p:txBody>
      </p:sp>
      <p:sp>
        <p:nvSpPr>
          <p:cNvPr id="4" name="Slide Number Placeholder 3"/>
          <p:cNvSpPr>
            <a:spLocks noGrp="1"/>
          </p:cNvSpPr>
          <p:nvPr>
            <p:ph type="sldNum" sz="quarter" idx="5"/>
          </p:nvPr>
        </p:nvSpPr>
        <p:spPr/>
        <p:txBody>
          <a:bodyPr/>
          <a:lstStyle/>
          <a:p>
            <a:fld id="{B5923939-8C3E-469F-AB7C-9A2DC60C222F}" type="slidenum">
              <a:rPr lang="en-US" smtClean="0"/>
              <a:t>4</a:t>
            </a:fld>
            <a:endParaRPr lang="en-US"/>
          </a:p>
        </p:txBody>
      </p:sp>
    </p:spTree>
    <p:extLst>
      <p:ext uri="{BB962C8B-B14F-4D97-AF65-F5344CB8AC3E}">
        <p14:creationId xmlns:p14="http://schemas.microsoft.com/office/powerpoint/2010/main" val="710194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TBI resulted in over 2,600 deaths, 8,200 hospitalizations, and 32,000 ED visits. Most TBI-related injuries and deaths occurred in males and non-Hispanic White individuals. Rates of TBI are highest in older adults. Unintentional falls are a large contributor to TBI-related injuries and deaths in North Carolina.</a:t>
            </a:r>
          </a:p>
        </p:txBody>
      </p:sp>
      <p:sp>
        <p:nvSpPr>
          <p:cNvPr id="4" name="Slide Number Placeholder 3"/>
          <p:cNvSpPr>
            <a:spLocks noGrp="1"/>
          </p:cNvSpPr>
          <p:nvPr>
            <p:ph type="sldNum" sz="quarter" idx="5"/>
          </p:nvPr>
        </p:nvSpPr>
        <p:spPr/>
        <p:txBody>
          <a:bodyPr/>
          <a:lstStyle/>
          <a:p>
            <a:fld id="{B5923939-8C3E-469F-AB7C-9A2DC60C222F}" type="slidenum">
              <a:rPr lang="en-US" smtClean="0"/>
              <a:t>40</a:t>
            </a:fld>
            <a:endParaRPr lang="en-US"/>
          </a:p>
        </p:txBody>
      </p:sp>
    </p:spTree>
    <p:extLst>
      <p:ext uri="{BB962C8B-B14F-4D97-AF65-F5344CB8AC3E}">
        <p14:creationId xmlns:p14="http://schemas.microsoft.com/office/powerpoint/2010/main" val="2547025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C1D8B9B-F20F-878E-B9D3-6572648C10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2024, most North Carolinians ages 65 and older are non-Hispanic White (75%). The second largest racial/ethnic group among North Carolinians ages 65 and older are non-Hispanic Blacks (18%).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1EAA9C6-5559-3CCA-37BE-C898D77410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the 2024 American Community Survey, 43% of housing units with people 65 and older are single person households. One-third (33%) of North Carolina adults ages 65 and older have a disability. 29% of North Carolina adults ages 65 and older have a high school education/G.E.D.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2AF4E8C-C098-2A16-9E5B-59FBE11FDA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the 2024 American Community Survey, approximately 1 in 5 North Carolina adults ages 65 and over reported having trouble walking. Furthermore, North Carolina adults ages 65 and over experience hearing (14%), cognitive (8%), vision (6%), and self-care disabilities (7%). About 12% of people ages 65 and older in North Carolina also reported living alone/independently.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673CBC5-488C-02C7-E683-85842B1E74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North Carolina, approximately 83% of adults ages 65 and older have one or more chronic disease. Among adults ages 65-74, 52% have 2 or more chronic diseases. About 54% of North Carolina adults ages 75 and older have 2 or more chronic diseases.</a:t>
            </a:r>
          </a:p>
        </p:txBody>
      </p:sp>
    </p:spTree>
    <p:extLst>
      <p:ext uri="{BB962C8B-B14F-4D97-AF65-F5344CB8AC3E}">
        <p14:creationId xmlns:p14="http://schemas.microsoft.com/office/powerpoint/2010/main" val="170888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the 2020 Behavior Risk Factor Surveillance System (BRFSS) Survey, 26% of North Carolina respondents reported experiencing loss of consciousness. Individuals with a disability (36%), veterans (38%), males (31%), and individuals ages 55-64 (30%) had the highest proportions of reporting loss of consciousness.</a:t>
            </a:r>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93792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EBE53F0F-063A-C686-A0A6-5614D90A2DDB}"/>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308100" y="6603332"/>
            <a:ext cx="697976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Traumatic Brain Injuries in North Carolina, 2024</a:t>
            </a:r>
          </a:p>
        </p:txBody>
      </p:sp>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Traumatic Brain Injuries in North Carolina, 2024</a:t>
            </a:r>
          </a:p>
        </p:txBody>
      </p:sp>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81234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Traumatic Brain Injuries in North Carolina, 2024</a:t>
            </a:r>
          </a:p>
        </p:txBody>
      </p:sp>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32786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Traumatic Brain Injuries in North Carolina, 2024</a:t>
            </a:r>
          </a:p>
        </p:txBody>
      </p:sp>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4753223" y="6603332"/>
            <a:ext cx="353463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3867150" y="6603332"/>
            <a:ext cx="442071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3901440" y="6603332"/>
            <a:ext cx="438642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Traumatic Brain Injuries in North Carolina, 2024</a:t>
            </a:r>
          </a:p>
        </p:txBody>
      </p:sp>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injuryfreenc.dph.ncdhhs.gov/DataSurveillanc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outlook.office365.com/owa/calendar/IVPBDataSupport@ncconnect.onmicrosoft.com/bookings/" TargetMode="External"/><Relationship Id="rId2" Type="http://schemas.openxmlformats.org/officeDocument/2006/relationships/hyperlink" Target="https://injuryfreenc.dph.ncdhhs.gov/DataSurveillance/DataRequestPolicy.htm" TargetMode="Externa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2" Type="http://schemas.openxmlformats.org/officeDocument/2006/relationships/hyperlink" Target="https://www.dph.ncdhhs.gov/programs/chronic-disease-and-injury/injury-and-violence-prevention-branch/north-carolina-alcohol-use-and-related-harms-prevention/data"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3200" y="1828800"/>
            <a:ext cx="5774267" cy="2020824"/>
          </a:xfrm>
        </p:spPr>
        <p:txBody>
          <a:bodyPr/>
          <a:lstStyle/>
          <a:p>
            <a:r>
              <a:rPr lang="en-US" sz="4400" b="1" dirty="0">
                <a:latin typeface="+mn-lt"/>
              </a:rPr>
              <a:t>Traumatic Brain Injuries in </a:t>
            </a:r>
          </a:p>
          <a:p>
            <a:r>
              <a:rPr lang="en-US" sz="4400" b="1" dirty="0">
                <a:latin typeface="+mn-lt"/>
              </a:rPr>
              <a:t>North Carolina, 2024</a:t>
            </a:r>
          </a:p>
        </p:txBody>
      </p:sp>
      <p:sp>
        <p:nvSpPr>
          <p:cNvPr id="10" name="Text Placeholder 9"/>
          <p:cNvSpPr>
            <a:spLocks noGrp="1"/>
          </p:cNvSpPr>
          <p:nvPr>
            <p:ph type="body" sz="quarter" idx="11"/>
          </p:nvPr>
        </p:nvSpPr>
        <p:spPr>
          <a:xfrm>
            <a:off x="2743200" y="4071833"/>
            <a:ext cx="5774267" cy="1395648"/>
          </a:xfrm>
        </p:spPr>
        <p:txBody>
          <a:bodyPr>
            <a:normAutofit/>
          </a:bodyPr>
          <a:lstStyle/>
          <a:p>
            <a:r>
              <a:rPr lang="en-US" sz="2000" dirty="0">
                <a:latin typeface="+mn-lt"/>
              </a:rPr>
              <a:t>Division of Public Health</a:t>
            </a:r>
          </a:p>
          <a:p>
            <a:endParaRPr lang="en-US" sz="2000" dirty="0">
              <a:latin typeface="+mn-lt"/>
            </a:endParaRPr>
          </a:p>
          <a:p>
            <a:endParaRPr lang="en-US" sz="2000" dirty="0">
              <a:latin typeface="+mn-lt"/>
            </a:endParaRPr>
          </a:p>
          <a:p>
            <a:r>
              <a:rPr lang="en-US" sz="1600" dirty="0">
                <a:latin typeface="+mn-lt"/>
              </a:rPr>
              <a:t>Data updated </a:t>
            </a:r>
            <a:r>
              <a:rPr lang="en-US" sz="1600" dirty="0">
                <a:solidFill>
                  <a:srgbClr val="003B70"/>
                </a:solidFill>
                <a:latin typeface="+mn-lt"/>
              </a:rPr>
              <a:t>February 13, 2026</a:t>
            </a:r>
          </a:p>
        </p:txBody>
      </p:sp>
    </p:spTree>
    <p:extLst>
      <p:ext uri="{BB962C8B-B14F-4D97-AF65-F5344CB8AC3E}">
        <p14:creationId xmlns:p14="http://schemas.microsoft.com/office/powerpoint/2010/main" val="391299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AFCFCB-CC93-4494-9EDD-021F6E5889A0}"/>
              </a:ext>
            </a:extLst>
          </p:cNvPr>
          <p:cNvSpPr>
            <a:spLocks noGrp="1"/>
          </p:cNvSpPr>
          <p:nvPr>
            <p:ph type="title"/>
          </p:nvPr>
        </p:nvSpPr>
        <p:spPr>
          <a:xfrm>
            <a:off x="274320" y="1028232"/>
            <a:ext cx="8563554" cy="548640"/>
          </a:xfrm>
        </p:spPr>
        <p:txBody>
          <a:bodyPr/>
          <a:lstStyle/>
          <a:p>
            <a:r>
              <a:rPr lang="en-US" sz="3200" dirty="0">
                <a:latin typeface="+mn-lt"/>
              </a:rPr>
              <a:t>TBI deaths are the tip of the iceberg</a:t>
            </a:r>
          </a:p>
        </p:txBody>
      </p:sp>
      <p:pic>
        <p:nvPicPr>
          <p:cNvPr id="26" name="Picture 2" descr="Picture of the injury iceberg: 2668 deaths, 8260 hospitalizations, 32068 ED visits, unknown outpatient visits, unknown medically unattended injuries">
            <a:extLst>
              <a:ext uri="{FF2B5EF4-FFF2-40B4-BE49-F238E27FC236}">
                <a16:creationId xmlns:a16="http://schemas.microsoft.com/office/drawing/2014/main" id="{B5186C8B-0158-45E9-87D6-95A9053DFC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6642" y="1537259"/>
            <a:ext cx="5585539" cy="464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3">
            <a:extLst>
              <a:ext uri="{FF2B5EF4-FFF2-40B4-BE49-F238E27FC236}">
                <a16:creationId xmlns:a16="http://schemas.microsoft.com/office/drawing/2014/main" id="{6F73705A-EA8C-4B56-B20A-321EAA0CFE79}"/>
              </a:ext>
              <a:ext uri="{C183D7F6-B498-43B3-948B-1728B52AA6E4}">
                <adec:decorative xmlns:adec="http://schemas.microsoft.com/office/drawing/2017/decorative" val="1"/>
              </a:ext>
            </a:extLst>
          </p:cNvPr>
          <p:cNvSpPr txBox="1">
            <a:spLocks noChangeArrowheads="1"/>
          </p:cNvSpPr>
          <p:nvPr/>
        </p:nvSpPr>
        <p:spPr bwMode="auto">
          <a:xfrm>
            <a:off x="2796536" y="4074111"/>
            <a:ext cx="3752997" cy="3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dirty="0">
                <a:solidFill>
                  <a:srgbClr val="FFFFFF"/>
                </a:solidFill>
                <a:latin typeface="Franklin Gothic Demi Cond" panose="020B0706030402020204" pitchFamily="34" charset="0"/>
              </a:rPr>
              <a:t>? Outpatient Visits</a:t>
            </a:r>
            <a:endParaRPr lang="en-US" altLang="en-US" sz="1800" b="0" dirty="0">
              <a:latin typeface="Franklin Gothic Demi Cond" panose="020B0706030402020204" pitchFamily="34" charset="0"/>
            </a:endParaRPr>
          </a:p>
        </p:txBody>
      </p:sp>
      <p:sp>
        <p:nvSpPr>
          <p:cNvPr id="28" name="Text Box 4">
            <a:extLst>
              <a:ext uri="{FF2B5EF4-FFF2-40B4-BE49-F238E27FC236}">
                <a16:creationId xmlns:a16="http://schemas.microsoft.com/office/drawing/2014/main" id="{2B4B9B36-E255-4886-A98B-D34F0D6F41F0}"/>
              </a:ext>
              <a:ext uri="{C183D7F6-B498-43B3-948B-1728B52AA6E4}">
                <adec:decorative xmlns:adec="http://schemas.microsoft.com/office/drawing/2017/decorative" val="1"/>
              </a:ext>
            </a:extLst>
          </p:cNvPr>
          <p:cNvSpPr txBox="1">
            <a:spLocks noChangeArrowheads="1"/>
          </p:cNvSpPr>
          <p:nvPr/>
        </p:nvSpPr>
        <p:spPr bwMode="auto">
          <a:xfrm>
            <a:off x="2336322" y="4865623"/>
            <a:ext cx="4776667" cy="61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dirty="0">
                <a:solidFill>
                  <a:srgbClr val="FFFFFF"/>
                </a:solidFill>
                <a:latin typeface="Franklin Gothic Demi Cond" panose="020B0706030402020204" pitchFamily="34" charset="0"/>
              </a:rPr>
              <a:t>? Medically Unattended Injuries</a:t>
            </a:r>
          </a:p>
        </p:txBody>
      </p:sp>
      <p:sp>
        <p:nvSpPr>
          <p:cNvPr id="32" name="Text Box 8">
            <a:extLst>
              <a:ext uri="{FF2B5EF4-FFF2-40B4-BE49-F238E27FC236}">
                <a16:creationId xmlns:a16="http://schemas.microsoft.com/office/drawing/2014/main" id="{5ECF2465-10F9-4331-B91D-ED857DFB4E72}"/>
              </a:ext>
              <a:ext uri="{C183D7F6-B498-43B3-948B-1728B52AA6E4}">
                <adec:decorative xmlns:adec="http://schemas.microsoft.com/office/drawing/2017/decorative" val="1"/>
              </a:ext>
            </a:extLst>
          </p:cNvPr>
          <p:cNvSpPr txBox="1">
            <a:spLocks noChangeArrowheads="1"/>
          </p:cNvSpPr>
          <p:nvPr/>
        </p:nvSpPr>
        <p:spPr bwMode="auto">
          <a:xfrm>
            <a:off x="4104252" y="2250984"/>
            <a:ext cx="1137567" cy="40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dirty="0">
                <a:solidFill>
                  <a:srgbClr val="FFFFFF"/>
                </a:solidFill>
                <a:latin typeface="Franklin Gothic Demi Cond" panose="020B0706030402020204" pitchFamily="34" charset="0"/>
              </a:rPr>
              <a:t>Deaths</a:t>
            </a:r>
            <a:endParaRPr lang="en-US" altLang="en-US" sz="1800" b="0" dirty="0">
              <a:latin typeface="Franklin Gothic Demi Cond" panose="020B0706030402020204" pitchFamily="34" charset="0"/>
            </a:endParaRPr>
          </a:p>
        </p:txBody>
      </p:sp>
      <p:sp>
        <p:nvSpPr>
          <p:cNvPr id="33" name="Text Box 9">
            <a:extLst>
              <a:ext uri="{FF2B5EF4-FFF2-40B4-BE49-F238E27FC236}">
                <a16:creationId xmlns:a16="http://schemas.microsoft.com/office/drawing/2014/main" id="{37BB7677-62C6-474D-8DD9-21DD89FB25BF}"/>
              </a:ext>
              <a:ext uri="{C183D7F6-B498-43B3-948B-1728B52AA6E4}">
                <adec:decorative xmlns:adec="http://schemas.microsoft.com/office/drawing/2017/decorative" val="1"/>
              </a:ext>
            </a:extLst>
          </p:cNvPr>
          <p:cNvSpPr txBox="1">
            <a:spLocks noChangeArrowheads="1"/>
          </p:cNvSpPr>
          <p:nvPr/>
        </p:nvSpPr>
        <p:spPr bwMode="auto">
          <a:xfrm>
            <a:off x="3581604" y="2914782"/>
            <a:ext cx="2275132" cy="35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dirty="0">
                <a:solidFill>
                  <a:srgbClr val="FFFFFF"/>
                </a:solidFill>
                <a:latin typeface="Franklin Gothic Demi Cond" panose="020B0706030402020204" pitchFamily="34" charset="0"/>
              </a:rPr>
              <a:t>Hospitalizations</a:t>
            </a:r>
          </a:p>
        </p:txBody>
      </p:sp>
      <p:sp>
        <p:nvSpPr>
          <p:cNvPr id="34" name="Text Box 10">
            <a:extLst>
              <a:ext uri="{FF2B5EF4-FFF2-40B4-BE49-F238E27FC236}">
                <a16:creationId xmlns:a16="http://schemas.microsoft.com/office/drawing/2014/main" id="{8994C8D4-7CFB-4762-A346-B64C2ABE5981}"/>
              </a:ext>
              <a:ext uri="{C183D7F6-B498-43B3-948B-1728B52AA6E4}">
                <adec:decorative xmlns:adec="http://schemas.microsoft.com/office/drawing/2017/decorative" val="1"/>
              </a:ext>
            </a:extLst>
          </p:cNvPr>
          <p:cNvSpPr txBox="1">
            <a:spLocks noChangeArrowheads="1"/>
          </p:cNvSpPr>
          <p:nvPr/>
        </p:nvSpPr>
        <p:spPr bwMode="auto">
          <a:xfrm>
            <a:off x="3255781" y="3574646"/>
            <a:ext cx="2834508" cy="39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dirty="0">
                <a:solidFill>
                  <a:srgbClr val="FFFFFF"/>
                </a:solidFill>
                <a:latin typeface="Franklin Gothic Demi Cond" panose="020B0706030402020204" pitchFamily="34" charset="0"/>
              </a:rPr>
              <a:t>ED Visits </a:t>
            </a:r>
            <a:endParaRPr lang="en-US" altLang="en-US" sz="1800" b="0" dirty="0">
              <a:latin typeface="Franklin Gothic Demi Cond" panose="020B0706030402020204" pitchFamily="34" charset="0"/>
            </a:endParaRPr>
          </a:p>
        </p:txBody>
      </p:sp>
      <p:sp>
        <p:nvSpPr>
          <p:cNvPr id="35" name="Rectangle 11">
            <a:extLst>
              <a:ext uri="{FF2B5EF4-FFF2-40B4-BE49-F238E27FC236}">
                <a16:creationId xmlns:a16="http://schemas.microsoft.com/office/drawing/2014/main" id="{8C270CD3-3978-42BA-B814-B260C966DEBF}"/>
              </a:ext>
              <a:ext uri="{C183D7F6-B498-43B3-948B-1728B52AA6E4}">
                <adec:decorative xmlns:adec="http://schemas.microsoft.com/office/drawing/2017/decorative" val="1"/>
              </a:ext>
            </a:extLst>
          </p:cNvPr>
          <p:cNvSpPr>
            <a:spLocks noChangeArrowheads="1"/>
          </p:cNvSpPr>
          <p:nvPr/>
        </p:nvSpPr>
        <p:spPr bwMode="auto">
          <a:xfrm>
            <a:off x="274320" y="1678192"/>
            <a:ext cx="34946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0" dirty="0"/>
              <a:t>Despite NC’s excellent reporting systems, the </a:t>
            </a:r>
            <a:r>
              <a:rPr lang="en-US" altLang="en-US" sz="2400" b="1" i="1" dirty="0">
                <a:solidFill>
                  <a:schemeClr val="accent5"/>
                </a:solidFill>
              </a:rPr>
              <a:t>total</a:t>
            </a:r>
            <a:r>
              <a:rPr lang="en-US" altLang="en-US" sz="2400" b="0" i="1" dirty="0">
                <a:solidFill>
                  <a:schemeClr val="accent5"/>
                </a:solidFill>
              </a:rPr>
              <a:t> </a:t>
            </a:r>
            <a:r>
              <a:rPr lang="en-US" altLang="en-US" sz="2400" b="1" i="1" dirty="0">
                <a:solidFill>
                  <a:schemeClr val="accent5"/>
                </a:solidFill>
              </a:rPr>
              <a:t>burden</a:t>
            </a:r>
            <a:r>
              <a:rPr lang="en-US" altLang="en-US" sz="2400" b="0" dirty="0">
                <a:solidFill>
                  <a:schemeClr val="accent5"/>
                </a:solidFill>
              </a:rPr>
              <a:t> </a:t>
            </a:r>
            <a:r>
              <a:rPr lang="en-US" altLang="en-US" sz="2400" b="0" dirty="0"/>
              <a:t>of TBI in the state </a:t>
            </a:r>
          </a:p>
          <a:p>
            <a:r>
              <a:rPr lang="en-US" altLang="en-US" sz="2400" b="0" dirty="0"/>
              <a:t>is </a:t>
            </a:r>
            <a:r>
              <a:rPr lang="en-US" altLang="en-US" sz="2400" b="1" i="1" dirty="0">
                <a:solidFill>
                  <a:schemeClr val="accent5"/>
                </a:solidFill>
              </a:rPr>
              <a:t>unknown</a:t>
            </a:r>
            <a:r>
              <a:rPr lang="en-US" altLang="en-US" sz="2400" b="0" dirty="0"/>
              <a:t>.</a:t>
            </a:r>
          </a:p>
        </p:txBody>
      </p:sp>
      <p:sp>
        <p:nvSpPr>
          <p:cNvPr id="8" name="Rectangle 7">
            <a:extLst>
              <a:ext uri="{FF2B5EF4-FFF2-40B4-BE49-F238E27FC236}">
                <a16:creationId xmlns:a16="http://schemas.microsoft.com/office/drawing/2014/main" id="{3C1BAFEE-7D0A-4DDC-BCCA-ADB38ADDB866}"/>
              </a:ext>
              <a:ext uri="{C183D7F6-B498-43B3-948B-1728B52AA6E4}">
                <adec:decorative xmlns:adec="http://schemas.microsoft.com/office/drawing/2017/decorative" val="1"/>
              </a:ext>
            </a:extLst>
          </p:cNvPr>
          <p:cNvSpPr/>
          <p:nvPr/>
        </p:nvSpPr>
        <p:spPr>
          <a:xfrm>
            <a:off x="1778418" y="5500890"/>
            <a:ext cx="5813722" cy="61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524FCE-9D9F-4A93-B2FA-57684A3453B8}"/>
              </a:ext>
            </a:extLst>
          </p:cNvPr>
          <p:cNvSpPr txBox="1"/>
          <p:nvPr/>
        </p:nvSpPr>
        <p:spPr>
          <a:xfrm>
            <a:off x="1970057" y="5300988"/>
            <a:ext cx="5728294" cy="1128293"/>
          </a:xfrm>
          <a:prstGeom prst="rect">
            <a:avLst/>
          </a:prstGeom>
          <a:noFill/>
        </p:spPr>
        <p:txBody>
          <a:bodyPr wrap="square" rtlCol="0">
            <a:spAutoFit/>
          </a:bodyPr>
          <a:lstStyle/>
          <a:p>
            <a:r>
              <a:rPr lang="en-US" sz="6600" b="1" dirty="0">
                <a:solidFill>
                  <a:srgbClr val="2A5779"/>
                </a:solidFill>
                <a:latin typeface="Franklin Gothic Demi Cond" panose="020B0706030402020204" pitchFamily="34" charset="0"/>
              </a:rPr>
              <a:t>INJURY ICEBERG</a:t>
            </a:r>
          </a:p>
        </p:txBody>
      </p:sp>
      <p:sp>
        <p:nvSpPr>
          <p:cNvPr id="2" name="TextBox 1">
            <a:extLst>
              <a:ext uri="{FF2B5EF4-FFF2-40B4-BE49-F238E27FC236}">
                <a16:creationId xmlns:a16="http://schemas.microsoft.com/office/drawing/2014/main" id="{8AD4D7ED-B3A9-1015-6265-06E585C93B1C}"/>
              </a:ext>
              <a:ext uri="{C183D7F6-B498-43B3-948B-1728B52AA6E4}">
                <adec:decorative xmlns:adec="http://schemas.microsoft.com/office/drawing/2017/decorative" val="1"/>
              </a:ext>
            </a:extLst>
          </p:cNvPr>
          <p:cNvSpPr txBox="1"/>
          <p:nvPr/>
        </p:nvSpPr>
        <p:spPr>
          <a:xfrm>
            <a:off x="4308185" y="1989618"/>
            <a:ext cx="729700" cy="369332"/>
          </a:xfrm>
          <a:prstGeom prst="rect">
            <a:avLst/>
          </a:prstGeom>
          <a:noFill/>
        </p:spPr>
        <p:txBody>
          <a:bodyPr wrap="square" rtlCol="0">
            <a:spAutoFit/>
          </a:bodyPr>
          <a:lstStyle/>
          <a:p>
            <a:pPr algn="ctr"/>
            <a:r>
              <a:rPr lang="en-US" dirty="0">
                <a:solidFill>
                  <a:schemeClr val="bg1"/>
                </a:solidFill>
                <a:latin typeface="Franklin Gothic Demi Cond" panose="020B0706030402020204" pitchFamily="34" charset="0"/>
              </a:rPr>
              <a:t>2,668</a:t>
            </a:r>
          </a:p>
        </p:txBody>
      </p:sp>
      <p:sp>
        <p:nvSpPr>
          <p:cNvPr id="4" name="TextBox 3">
            <a:extLst>
              <a:ext uri="{FF2B5EF4-FFF2-40B4-BE49-F238E27FC236}">
                <a16:creationId xmlns:a16="http://schemas.microsoft.com/office/drawing/2014/main" id="{56369901-523B-B3B0-4182-23E42BA09A0C}"/>
              </a:ext>
              <a:ext uri="{C183D7F6-B498-43B3-948B-1728B52AA6E4}">
                <adec:decorative xmlns:adec="http://schemas.microsoft.com/office/drawing/2017/decorative" val="1"/>
              </a:ext>
            </a:extLst>
          </p:cNvPr>
          <p:cNvSpPr txBox="1"/>
          <p:nvPr/>
        </p:nvSpPr>
        <p:spPr>
          <a:xfrm>
            <a:off x="4308185" y="2652124"/>
            <a:ext cx="729700" cy="369332"/>
          </a:xfrm>
          <a:prstGeom prst="rect">
            <a:avLst/>
          </a:prstGeom>
          <a:noFill/>
        </p:spPr>
        <p:txBody>
          <a:bodyPr wrap="square" rtlCol="0">
            <a:spAutoFit/>
          </a:bodyPr>
          <a:lstStyle/>
          <a:p>
            <a:r>
              <a:rPr lang="en-US" dirty="0">
                <a:solidFill>
                  <a:schemeClr val="bg1"/>
                </a:solidFill>
                <a:latin typeface="Franklin Gothic Demi Cond" panose="020B0706030402020204" pitchFamily="34" charset="0"/>
              </a:rPr>
              <a:t>8,260</a:t>
            </a:r>
          </a:p>
        </p:txBody>
      </p:sp>
      <p:sp>
        <p:nvSpPr>
          <p:cNvPr id="5" name="TextBox 4">
            <a:extLst>
              <a:ext uri="{FF2B5EF4-FFF2-40B4-BE49-F238E27FC236}">
                <a16:creationId xmlns:a16="http://schemas.microsoft.com/office/drawing/2014/main" id="{05F2F663-7692-8615-EC8F-1C3A6CC9BAA3}"/>
              </a:ext>
              <a:ext uri="{C183D7F6-B498-43B3-948B-1728B52AA6E4}">
                <adec:decorative xmlns:adec="http://schemas.microsoft.com/office/drawing/2017/decorative" val="1"/>
              </a:ext>
            </a:extLst>
          </p:cNvPr>
          <p:cNvSpPr txBox="1"/>
          <p:nvPr/>
        </p:nvSpPr>
        <p:spPr>
          <a:xfrm>
            <a:off x="4206218" y="3294515"/>
            <a:ext cx="933634" cy="369332"/>
          </a:xfrm>
          <a:prstGeom prst="rect">
            <a:avLst/>
          </a:prstGeom>
          <a:noFill/>
        </p:spPr>
        <p:txBody>
          <a:bodyPr wrap="square" rtlCol="0">
            <a:spAutoFit/>
          </a:bodyPr>
          <a:lstStyle/>
          <a:p>
            <a:pPr algn="ctr"/>
            <a:r>
              <a:rPr lang="en-US" dirty="0">
                <a:solidFill>
                  <a:schemeClr val="bg1"/>
                </a:solidFill>
                <a:latin typeface="Franklin Gothic Demi Cond" panose="020B0706030402020204" pitchFamily="34" charset="0"/>
              </a:rPr>
              <a:t>32,068</a:t>
            </a:r>
          </a:p>
        </p:txBody>
      </p:sp>
      <p:sp>
        <p:nvSpPr>
          <p:cNvPr id="6" name="TextBox 5">
            <a:extLst>
              <a:ext uri="{FF2B5EF4-FFF2-40B4-BE49-F238E27FC236}">
                <a16:creationId xmlns:a16="http://schemas.microsoft.com/office/drawing/2014/main" id="{2342369D-C770-6A48-E7FC-E6B3DB984635}"/>
              </a:ext>
            </a:extLst>
          </p:cNvPr>
          <p:cNvSpPr txBox="1"/>
          <p:nvPr/>
        </p:nvSpPr>
        <p:spPr>
          <a:xfrm>
            <a:off x="274320" y="6126480"/>
            <a:ext cx="7870891" cy="507831"/>
          </a:xfrm>
          <a:prstGeom prst="rect">
            <a:avLst/>
          </a:prstGeom>
          <a:noFill/>
        </p:spPr>
        <p:txBody>
          <a:bodyPr wrap="square" rtlCol="0">
            <a:spAutoFit/>
          </a:bodyPr>
          <a:lstStyle/>
          <a:p>
            <a:r>
              <a:rPr lang="en-US" sz="900" dirty="0"/>
              <a:t>Limited to NC Residents, 2024</a:t>
            </a:r>
          </a:p>
          <a:p>
            <a:r>
              <a:rPr lang="en-US" sz="900" b="1" dirty="0"/>
              <a:t>Source: NC State Center for Health Statistics, Vital Statistics – Deaths (2024) and Hospitalization Discharge Data (2024); NC DETECT (2024)</a:t>
            </a:r>
          </a:p>
          <a:p>
            <a:r>
              <a:rPr lang="en-US" sz="900" dirty="0"/>
              <a:t>Analysis by Injury Epidemiology and Surveillance Unit</a:t>
            </a:r>
          </a:p>
        </p:txBody>
      </p:sp>
    </p:spTree>
    <p:extLst>
      <p:ext uri="{BB962C8B-B14F-4D97-AF65-F5344CB8AC3E}">
        <p14:creationId xmlns:p14="http://schemas.microsoft.com/office/powerpoint/2010/main" val="182202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7CF8-B84C-4FC5-A990-5141C123FF70}"/>
              </a:ext>
            </a:extLst>
          </p:cNvPr>
          <p:cNvSpPr>
            <a:spLocks noGrp="1"/>
          </p:cNvSpPr>
          <p:nvPr>
            <p:ph type="title" idx="4294967295"/>
          </p:nvPr>
        </p:nvSpPr>
        <p:spPr>
          <a:xfrm>
            <a:off x="2743200" y="3017520"/>
            <a:ext cx="5815012" cy="549275"/>
          </a:xfrm>
        </p:spPr>
        <p:txBody>
          <a:bodyPr/>
          <a:lstStyle/>
          <a:p>
            <a:pPr algn="ctr"/>
            <a:r>
              <a:rPr lang="en-US" sz="4800" dirty="0">
                <a:solidFill>
                  <a:srgbClr val="17375E"/>
                </a:solidFill>
                <a:latin typeface="+mn-lt"/>
              </a:rPr>
              <a:t>Traumatic Brain Injury Deaths</a:t>
            </a:r>
          </a:p>
        </p:txBody>
      </p:sp>
      <p:pic>
        <p:nvPicPr>
          <p:cNvPr id="8" name="Graphic 7" descr="Brain in head outline">
            <a:extLst>
              <a:ext uri="{FF2B5EF4-FFF2-40B4-BE49-F238E27FC236}">
                <a16:creationId xmlns:a16="http://schemas.microsoft.com/office/drawing/2014/main" id="{D42507BB-51D4-4B53-86E6-093F49B3953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2880" y="1828800"/>
            <a:ext cx="2993552" cy="2993552"/>
          </a:xfrm>
          <a:prstGeom prst="rect">
            <a:avLst/>
          </a:prstGeom>
        </p:spPr>
      </p:pic>
    </p:spTree>
    <p:extLst>
      <p:ext uri="{BB962C8B-B14F-4D97-AF65-F5344CB8AC3E}">
        <p14:creationId xmlns:p14="http://schemas.microsoft.com/office/powerpoint/2010/main" val="369387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9AC8-FBC6-419F-B202-2A965028FCE8}"/>
              </a:ext>
            </a:extLst>
          </p:cNvPr>
          <p:cNvSpPr>
            <a:spLocks noGrp="1"/>
          </p:cNvSpPr>
          <p:nvPr>
            <p:ph type="title"/>
          </p:nvPr>
        </p:nvSpPr>
        <p:spPr>
          <a:xfrm>
            <a:off x="274320" y="1143000"/>
            <a:ext cx="8563554" cy="548640"/>
          </a:xfrm>
        </p:spPr>
        <p:txBody>
          <a:bodyPr/>
          <a:lstStyle/>
          <a:p>
            <a:r>
              <a:rPr lang="en-US" sz="3000" dirty="0">
                <a:latin typeface="+mn-lt"/>
              </a:rPr>
              <a:t>TBI-related deaths increased by </a:t>
            </a:r>
            <a:r>
              <a:rPr lang="en-US" sz="3000" u="sng" dirty="0">
                <a:solidFill>
                  <a:srgbClr val="17375E"/>
                </a:solidFill>
              </a:rPr>
              <a:t>27</a:t>
            </a:r>
            <a:r>
              <a:rPr lang="en-US" sz="3000" b="1" i="0" u="sng" strike="noStrike" dirty="0">
                <a:solidFill>
                  <a:srgbClr val="17375E"/>
                </a:solidFill>
                <a:effectLst/>
                <a:latin typeface="Arial" panose="020B0604020202020204" pitchFamily="34" charset="0"/>
              </a:rPr>
              <a:t>%</a:t>
            </a:r>
            <a:r>
              <a:rPr lang="en-US" sz="3000" b="1" i="0" strike="noStrike" dirty="0">
                <a:solidFill>
                  <a:srgbClr val="17375E"/>
                </a:solidFill>
                <a:effectLst/>
                <a:latin typeface="Arial" panose="020B0604020202020204" pitchFamily="34" charset="0"/>
              </a:rPr>
              <a:t> </a:t>
            </a:r>
            <a:r>
              <a:rPr lang="en-US" sz="3000" dirty="0">
                <a:latin typeface="+mn-lt"/>
              </a:rPr>
              <a:t>over the last 10 years</a:t>
            </a:r>
          </a:p>
        </p:txBody>
      </p:sp>
      <p:graphicFrame>
        <p:nvGraphicFramePr>
          <p:cNvPr id="3" name="Chart 2" descr="Number of TBI-related deaths, 2015-2024">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106304324"/>
              </p:ext>
            </p:extLst>
          </p:nvPr>
        </p:nvGraphicFramePr>
        <p:xfrm>
          <a:off x="456459" y="2065211"/>
          <a:ext cx="8074893" cy="404298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46F1651-B365-FC69-E017-4FEE9B191D8A}"/>
              </a:ext>
            </a:extLst>
          </p:cNvPr>
          <p:cNvSpPr txBox="1"/>
          <p:nvPr/>
        </p:nvSpPr>
        <p:spPr>
          <a:xfrm>
            <a:off x="274320" y="6126480"/>
            <a:ext cx="6387737" cy="507831"/>
          </a:xfrm>
          <a:prstGeom prst="rect">
            <a:avLst/>
          </a:prstGeom>
          <a:noFill/>
        </p:spPr>
        <p:txBody>
          <a:bodyPr wrap="square" rtlCol="0">
            <a:spAutoFit/>
          </a:bodyPr>
          <a:lstStyle/>
          <a:p>
            <a:r>
              <a:rPr lang="en-US" sz="900" dirty="0"/>
              <a:t>Limited to NC Residents, 2015-2024</a:t>
            </a:r>
          </a:p>
          <a:p>
            <a:r>
              <a:rPr lang="en-US" sz="900" b="1" dirty="0"/>
              <a:t>Source: NC State Center for Health Statistics, Vital Statistics – Deaths (2015-2024)</a:t>
            </a:r>
          </a:p>
          <a:p>
            <a:r>
              <a:rPr lang="en-US" sz="900" dirty="0"/>
              <a:t>Analysis by Injury Epidemiology and Surveillance Unit</a:t>
            </a:r>
          </a:p>
        </p:txBody>
      </p:sp>
    </p:spTree>
    <p:extLst>
      <p:ext uri="{BB962C8B-B14F-4D97-AF65-F5344CB8AC3E}">
        <p14:creationId xmlns:p14="http://schemas.microsoft.com/office/powerpoint/2010/main" val="2443555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48C8-537B-437F-8B01-54F4DD89E273}"/>
              </a:ext>
            </a:extLst>
          </p:cNvPr>
          <p:cNvSpPr>
            <a:spLocks noGrp="1"/>
          </p:cNvSpPr>
          <p:nvPr>
            <p:ph type="title"/>
          </p:nvPr>
        </p:nvSpPr>
        <p:spPr>
          <a:xfrm>
            <a:off x="274320" y="1143000"/>
            <a:ext cx="8563554" cy="548640"/>
          </a:xfrm>
        </p:spPr>
        <p:txBody>
          <a:bodyPr/>
          <a:lstStyle/>
          <a:p>
            <a:r>
              <a:rPr lang="en-US" sz="3200" dirty="0">
                <a:latin typeface="+mn-lt"/>
              </a:rPr>
              <a:t>TBI-related deaths among North Carolina residents, </a:t>
            </a:r>
            <a:r>
              <a:rPr lang="en-US" sz="3200" b="1" i="0" u="none" strike="noStrike" dirty="0">
                <a:solidFill>
                  <a:srgbClr val="17375E"/>
                </a:solidFill>
                <a:effectLst/>
                <a:latin typeface="Arial" panose="020B0604020202020204" pitchFamily="34" charset="0"/>
              </a:rPr>
              <a:t>2022-2024</a:t>
            </a:r>
            <a:endParaRPr lang="en-US" sz="3200" dirty="0">
              <a:latin typeface="+mn-lt"/>
            </a:endParaRPr>
          </a:p>
        </p:txBody>
      </p:sp>
      <p:pic>
        <p:nvPicPr>
          <p:cNvPr id="6" name="Picture 5" descr="NC county map of TBI death rates, 2022-2024">
            <a:extLst>
              <a:ext uri="{FF2B5EF4-FFF2-40B4-BE49-F238E27FC236}">
                <a16:creationId xmlns:a16="http://schemas.microsoft.com/office/drawing/2014/main" id="{8BA3D98E-867C-9F00-3FE5-BC4D23D53CC1}"/>
              </a:ext>
            </a:extLst>
          </p:cNvPr>
          <p:cNvPicPr>
            <a:picLocks noChangeAspect="1"/>
          </p:cNvPicPr>
          <p:nvPr/>
        </p:nvPicPr>
        <p:blipFill>
          <a:blip r:embed="rId3">
            <a:extLst>
              <a:ext uri="{28A0092B-C50C-407E-A947-70E740481C1C}">
                <a14:useLocalDpi xmlns:a14="http://schemas.microsoft.com/office/drawing/2010/main" val="0"/>
              </a:ext>
            </a:extLst>
          </a:blip>
          <a:srcRect t="4308" b="4308"/>
          <a:stretch/>
        </p:blipFill>
        <p:spPr>
          <a:xfrm>
            <a:off x="793670" y="1508274"/>
            <a:ext cx="7261238" cy="5127492"/>
          </a:xfrm>
          <a:prstGeom prst="rect">
            <a:avLst/>
          </a:prstGeom>
          <a:effectLst/>
        </p:spPr>
      </p:pic>
      <p:sp>
        <p:nvSpPr>
          <p:cNvPr id="3" name="TextBox 2">
            <a:extLst>
              <a:ext uri="{FF2B5EF4-FFF2-40B4-BE49-F238E27FC236}">
                <a16:creationId xmlns:a16="http://schemas.microsoft.com/office/drawing/2014/main" id="{BB0708FF-478B-39AA-C1DF-4F30FEF88A8E}"/>
              </a:ext>
            </a:extLst>
          </p:cNvPr>
          <p:cNvSpPr txBox="1"/>
          <p:nvPr/>
        </p:nvSpPr>
        <p:spPr>
          <a:xfrm>
            <a:off x="274320" y="6126480"/>
            <a:ext cx="6458076" cy="507831"/>
          </a:xfrm>
          <a:prstGeom prst="rect">
            <a:avLst/>
          </a:prstGeom>
          <a:noFill/>
        </p:spPr>
        <p:txBody>
          <a:bodyPr wrap="square" rtlCol="0">
            <a:spAutoFit/>
          </a:bodyPr>
          <a:lstStyle/>
          <a:p>
            <a:r>
              <a:rPr lang="en-US" sz="900" dirty="0"/>
              <a:t>Limited to NC Residents, 2022-2024</a:t>
            </a:r>
          </a:p>
          <a:p>
            <a:r>
              <a:rPr lang="en-US" sz="900" b="1" dirty="0"/>
              <a:t>Source: NC State Center for Health Statistics, Vital Statistics – Deaths (2022-2024)</a:t>
            </a:r>
          </a:p>
          <a:p>
            <a:r>
              <a:rPr lang="en-US" sz="900" dirty="0"/>
              <a:t>Analysis by Injury Epidemiology and Surveillance Unit</a:t>
            </a:r>
          </a:p>
        </p:txBody>
      </p:sp>
    </p:spTree>
    <p:extLst>
      <p:ext uri="{BB962C8B-B14F-4D97-AF65-F5344CB8AC3E}">
        <p14:creationId xmlns:p14="http://schemas.microsoft.com/office/powerpoint/2010/main" val="3869447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08B3-8C71-4348-8F73-B8B843970821}"/>
              </a:ext>
            </a:extLst>
          </p:cNvPr>
          <p:cNvSpPr>
            <a:spLocks noGrp="1"/>
          </p:cNvSpPr>
          <p:nvPr>
            <p:ph type="title"/>
          </p:nvPr>
        </p:nvSpPr>
        <p:spPr>
          <a:xfrm>
            <a:off x="1188720" y="274320"/>
            <a:ext cx="7537836" cy="548640"/>
          </a:xfrm>
        </p:spPr>
        <p:txBody>
          <a:bodyPr/>
          <a:lstStyle/>
          <a:p>
            <a:r>
              <a:rPr lang="en-US" sz="2800" dirty="0">
                <a:latin typeface="+mn-lt"/>
              </a:rPr>
              <a:t>Most TBI-related </a:t>
            </a:r>
            <a:r>
              <a:rPr lang="en-US" sz="2800" dirty="0">
                <a:latin typeface="Arial "/>
              </a:rPr>
              <a:t>deaths</a:t>
            </a:r>
            <a:r>
              <a:rPr lang="en-US" sz="2800" dirty="0">
                <a:latin typeface="+mn-lt"/>
              </a:rPr>
              <a:t> occurred among </a:t>
            </a:r>
            <a:r>
              <a:rPr lang="en-US" sz="2800" dirty="0">
                <a:solidFill>
                  <a:srgbClr val="17375E"/>
                </a:solidFill>
                <a:latin typeface="+mn-lt"/>
              </a:rPr>
              <a:t>men and non-Hispanic Whites</a:t>
            </a:r>
          </a:p>
        </p:txBody>
      </p:sp>
      <p:sp>
        <p:nvSpPr>
          <p:cNvPr id="8" name="TextBox 7">
            <a:extLst>
              <a:ext uri="{FF2B5EF4-FFF2-40B4-BE49-F238E27FC236}">
                <a16:creationId xmlns:a16="http://schemas.microsoft.com/office/drawing/2014/main" id="{73429A71-D4FA-48EA-BD3C-DBA781A1577E}"/>
              </a:ext>
            </a:extLst>
          </p:cNvPr>
          <p:cNvSpPr txBox="1"/>
          <p:nvPr/>
        </p:nvSpPr>
        <p:spPr>
          <a:xfrm>
            <a:off x="1188720" y="1097280"/>
            <a:ext cx="5029200" cy="369332"/>
          </a:xfrm>
          <a:prstGeom prst="rect">
            <a:avLst/>
          </a:prstGeom>
          <a:noFill/>
        </p:spPr>
        <p:txBody>
          <a:bodyPr wrap="square" rtlCol="0">
            <a:spAutoFit/>
          </a:bodyPr>
          <a:lstStyle/>
          <a:p>
            <a:r>
              <a:rPr lang="en-US" b="1" dirty="0">
                <a:solidFill>
                  <a:srgbClr val="17375E"/>
                </a:solidFill>
              </a:rPr>
              <a:t>Count of Deaths by Demographic, 2024</a:t>
            </a:r>
          </a:p>
        </p:txBody>
      </p:sp>
      <p:graphicFrame>
        <p:nvGraphicFramePr>
          <p:cNvPr id="3" name="Chart 2" descr="Number of TBI-related deaths  by sex and race/ethnicity, 2024">
            <a:extLst>
              <a:ext uri="{FF2B5EF4-FFF2-40B4-BE49-F238E27FC236}">
                <a16:creationId xmlns:a16="http://schemas.microsoft.com/office/drawing/2014/main" id="{00000000-0008-0000-0500-000005000000}"/>
              </a:ext>
            </a:extLst>
          </p:cNvPr>
          <p:cNvGraphicFramePr>
            <a:graphicFrameLocks/>
          </p:cNvGraphicFramePr>
          <p:nvPr>
            <p:extLst>
              <p:ext uri="{D42A27DB-BD31-4B8C-83A1-F6EECF244321}">
                <p14:modId xmlns:p14="http://schemas.microsoft.com/office/powerpoint/2010/main" val="3825436995"/>
              </p:ext>
            </p:extLst>
          </p:nvPr>
        </p:nvGraphicFramePr>
        <p:xfrm>
          <a:off x="1188721" y="1461639"/>
          <a:ext cx="7537836" cy="443943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8284C216-CEEF-4D16-C9D0-A962ED5E39DF}"/>
              </a:ext>
            </a:extLst>
          </p:cNvPr>
          <p:cNvSpPr txBox="1"/>
          <p:nvPr/>
        </p:nvSpPr>
        <p:spPr>
          <a:xfrm>
            <a:off x="1280160" y="5943600"/>
            <a:ext cx="5788856" cy="230832"/>
          </a:xfrm>
          <a:prstGeom prst="rect">
            <a:avLst/>
          </a:prstGeom>
          <a:noFill/>
        </p:spPr>
        <p:txBody>
          <a:bodyPr wrap="square">
            <a:spAutoFit/>
          </a:bodyPr>
          <a:lstStyle/>
          <a:p>
            <a:r>
              <a:rPr lang="en-US" sz="900" b="0" i="0" u="none" strike="noStrike" dirty="0">
                <a:solidFill>
                  <a:srgbClr val="000000"/>
                </a:solidFill>
                <a:effectLst/>
                <a:latin typeface="Arial" panose="020B0604020202020204" pitchFamily="34" charset="0"/>
              </a:rPr>
              <a:t>NH - non-Hispanic; There were 8 deaths where the race/ethnicity was unknown</a:t>
            </a:r>
            <a:r>
              <a:rPr lang="en-US" sz="900" dirty="0"/>
              <a:t> </a:t>
            </a:r>
          </a:p>
        </p:txBody>
      </p:sp>
      <p:sp>
        <p:nvSpPr>
          <p:cNvPr id="19" name="TextBox 18">
            <a:extLst>
              <a:ext uri="{FF2B5EF4-FFF2-40B4-BE49-F238E27FC236}">
                <a16:creationId xmlns:a16="http://schemas.microsoft.com/office/drawing/2014/main" id="{C1921818-5BCB-5648-0BB9-45D59B2B7132}"/>
              </a:ext>
            </a:extLst>
          </p:cNvPr>
          <p:cNvSpPr txBox="1"/>
          <p:nvPr/>
        </p:nvSpPr>
        <p:spPr>
          <a:xfrm>
            <a:off x="1280160" y="6126480"/>
            <a:ext cx="6036045" cy="507831"/>
          </a:xfrm>
          <a:prstGeom prst="rect">
            <a:avLst/>
          </a:prstGeom>
          <a:noFill/>
        </p:spPr>
        <p:txBody>
          <a:bodyPr wrap="square" rtlCol="0">
            <a:spAutoFit/>
          </a:bodyPr>
          <a:lstStyle/>
          <a:p>
            <a:r>
              <a:rPr lang="en-US" sz="900" dirty="0"/>
              <a:t>Limited to NC Residents, 2024, N=2,668</a:t>
            </a:r>
          </a:p>
          <a:p>
            <a:r>
              <a:rPr lang="en-US" sz="900" b="1" dirty="0"/>
              <a:t>Source: NC State Center for Health Statistics, Vital Statistics – Deaths (2024)</a:t>
            </a:r>
          </a:p>
          <a:p>
            <a:r>
              <a:rPr lang="en-US" sz="900" dirty="0"/>
              <a:t>Analysis by Injury Epidemiology and Surveillance Unit</a:t>
            </a:r>
          </a:p>
        </p:txBody>
      </p:sp>
    </p:spTree>
    <p:extLst>
      <p:ext uri="{BB962C8B-B14F-4D97-AF65-F5344CB8AC3E}">
        <p14:creationId xmlns:p14="http://schemas.microsoft.com/office/powerpoint/2010/main" val="1953078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9D4018-51A6-43BF-B0A3-4A120543F708}"/>
              </a:ext>
            </a:extLst>
          </p:cNvPr>
          <p:cNvSpPr txBox="1">
            <a:spLocks/>
          </p:cNvSpPr>
          <p:nvPr/>
        </p:nvSpPr>
        <p:spPr>
          <a:xfrm>
            <a:off x="1188719" y="365760"/>
            <a:ext cx="7494104"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sz="2800" dirty="0">
                <a:solidFill>
                  <a:srgbClr val="5C93D5"/>
                </a:solidFill>
                <a:latin typeface="+mn-lt"/>
              </a:rPr>
              <a:t>Rates of TBI-related deaths were highest among </a:t>
            </a:r>
            <a:r>
              <a:rPr lang="en-US" sz="2800" b="1" i="0" u="none" strike="noStrike" dirty="0">
                <a:solidFill>
                  <a:srgbClr val="17375E"/>
                </a:solidFill>
                <a:effectLst/>
                <a:latin typeface="Arial" panose="020B0604020202020204" pitchFamily="34" charset="0"/>
              </a:rPr>
              <a:t>men and non-Hispanic W</a:t>
            </a:r>
            <a:r>
              <a:rPr lang="en-US" sz="2800" dirty="0">
                <a:solidFill>
                  <a:srgbClr val="17375E"/>
                </a:solidFill>
                <a:latin typeface="Arial" panose="020B0604020202020204" pitchFamily="34" charset="0"/>
              </a:rPr>
              <a:t>hites</a:t>
            </a:r>
            <a:endParaRPr lang="en-US" sz="2800" dirty="0">
              <a:solidFill>
                <a:srgbClr val="5C93D5"/>
              </a:solidFill>
              <a:latin typeface="+mn-lt"/>
            </a:endParaRPr>
          </a:p>
        </p:txBody>
      </p:sp>
      <p:sp>
        <p:nvSpPr>
          <p:cNvPr id="9" name="TextBox 8">
            <a:extLst>
              <a:ext uri="{FF2B5EF4-FFF2-40B4-BE49-F238E27FC236}">
                <a16:creationId xmlns:a16="http://schemas.microsoft.com/office/drawing/2014/main" id="{A2DE6545-C6AC-4E24-BD41-4B8A25943453}"/>
              </a:ext>
            </a:extLst>
          </p:cNvPr>
          <p:cNvSpPr txBox="1"/>
          <p:nvPr/>
        </p:nvSpPr>
        <p:spPr>
          <a:xfrm>
            <a:off x="1188719" y="1280160"/>
            <a:ext cx="5029200" cy="369332"/>
          </a:xfrm>
          <a:prstGeom prst="rect">
            <a:avLst/>
          </a:prstGeom>
          <a:noFill/>
        </p:spPr>
        <p:txBody>
          <a:bodyPr wrap="square" rtlCol="0">
            <a:spAutoFit/>
          </a:bodyPr>
          <a:lstStyle/>
          <a:p>
            <a:r>
              <a:rPr lang="en-US" b="1" dirty="0">
                <a:solidFill>
                  <a:srgbClr val="17375E"/>
                </a:solidFill>
              </a:rPr>
              <a:t>Rate by Demographic, 2024 </a:t>
            </a:r>
          </a:p>
        </p:txBody>
      </p:sp>
      <p:graphicFrame>
        <p:nvGraphicFramePr>
          <p:cNvPr id="3" name="Chart 2" descr="Rate of TBI-related deaths by sex and race/ethnicity, 2024">
            <a:extLst>
              <a:ext uri="{FF2B5EF4-FFF2-40B4-BE49-F238E27FC236}">
                <a16:creationId xmlns:a16="http://schemas.microsoft.com/office/drawing/2014/main" id="{00000000-0008-0000-0500-000006000000}"/>
              </a:ext>
            </a:extLst>
          </p:cNvPr>
          <p:cNvGraphicFramePr>
            <a:graphicFrameLocks/>
          </p:cNvGraphicFramePr>
          <p:nvPr>
            <p:extLst>
              <p:ext uri="{D42A27DB-BD31-4B8C-83A1-F6EECF244321}">
                <p14:modId xmlns:p14="http://schemas.microsoft.com/office/powerpoint/2010/main" val="3795855895"/>
              </p:ext>
            </p:extLst>
          </p:nvPr>
        </p:nvGraphicFramePr>
        <p:xfrm>
          <a:off x="1149807" y="1699739"/>
          <a:ext cx="7785100" cy="452437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A26649A4-148F-CDDB-BD02-4649975475D9}"/>
              </a:ext>
            </a:extLst>
          </p:cNvPr>
          <p:cNvSpPr txBox="1"/>
          <p:nvPr/>
        </p:nvSpPr>
        <p:spPr>
          <a:xfrm>
            <a:off x="1280160" y="6126480"/>
            <a:ext cx="5267201" cy="507831"/>
          </a:xfrm>
          <a:prstGeom prst="rect">
            <a:avLst/>
          </a:prstGeom>
          <a:noFill/>
        </p:spPr>
        <p:txBody>
          <a:bodyPr wrap="square" rtlCol="0">
            <a:spAutoFit/>
          </a:bodyPr>
          <a:lstStyle/>
          <a:p>
            <a:r>
              <a:rPr lang="en-US" sz="900" dirty="0"/>
              <a:t>Limited to NC Residents, 2024, N=2,668</a:t>
            </a:r>
          </a:p>
          <a:p>
            <a:r>
              <a:rPr lang="en-US" sz="900" b="1" dirty="0"/>
              <a:t>Source: NC State Center for Health Statistics, Vital Statistics – Deaths (2024)</a:t>
            </a:r>
          </a:p>
          <a:p>
            <a:r>
              <a:rPr lang="en-US" sz="900" dirty="0"/>
              <a:t>Analysis by Injury Epidemiology and Surveillance Unit</a:t>
            </a:r>
          </a:p>
        </p:txBody>
      </p:sp>
    </p:spTree>
    <p:extLst>
      <p:ext uri="{BB962C8B-B14F-4D97-AF65-F5344CB8AC3E}">
        <p14:creationId xmlns:p14="http://schemas.microsoft.com/office/powerpoint/2010/main" val="3314166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71E5E-32DE-4E86-A6D1-11ECF573381C}"/>
              </a:ext>
            </a:extLst>
          </p:cNvPr>
          <p:cNvSpPr>
            <a:spLocks noGrp="1"/>
          </p:cNvSpPr>
          <p:nvPr>
            <p:ph type="title"/>
          </p:nvPr>
        </p:nvSpPr>
        <p:spPr>
          <a:xfrm>
            <a:off x="274320" y="274320"/>
            <a:ext cx="7673008" cy="548640"/>
          </a:xfrm>
        </p:spPr>
        <p:txBody>
          <a:bodyPr/>
          <a:lstStyle/>
          <a:p>
            <a:r>
              <a:rPr lang="en-US" sz="2800" b="1" i="0" u="none" strike="noStrike" dirty="0">
                <a:solidFill>
                  <a:srgbClr val="17375E"/>
                </a:solidFill>
                <a:effectLst/>
                <a:latin typeface="Arial" panose="020B0604020202020204" pitchFamily="34" charset="0"/>
              </a:rPr>
              <a:t>Self-Inflicted Firearm </a:t>
            </a:r>
            <a:r>
              <a:rPr lang="en-US" sz="2800" dirty="0">
                <a:latin typeface="+mn-lt"/>
              </a:rPr>
              <a:t>was the leading mechanism-intent category for all TBI deaths </a:t>
            </a:r>
            <a:endParaRPr lang="en-US" dirty="0">
              <a:latin typeface="+mn-lt"/>
            </a:endParaRPr>
          </a:p>
        </p:txBody>
      </p:sp>
      <p:graphicFrame>
        <p:nvGraphicFramePr>
          <p:cNvPr id="3" name="Chart 2" descr="Percent of leading TBI deaths by mechanism and intent">
            <a:extLst>
              <a:ext uri="{FF2B5EF4-FFF2-40B4-BE49-F238E27FC236}">
                <a16:creationId xmlns:a16="http://schemas.microsoft.com/office/drawing/2014/main" id="{98B7A60F-9864-4026-8925-7BD14835AF35}"/>
              </a:ext>
            </a:extLst>
          </p:cNvPr>
          <p:cNvGraphicFramePr>
            <a:graphicFrameLocks/>
          </p:cNvGraphicFramePr>
          <p:nvPr>
            <p:extLst>
              <p:ext uri="{D42A27DB-BD31-4B8C-83A1-F6EECF244321}">
                <p14:modId xmlns:p14="http://schemas.microsoft.com/office/powerpoint/2010/main" val="4067885383"/>
              </p:ext>
            </p:extLst>
          </p:nvPr>
        </p:nvGraphicFramePr>
        <p:xfrm>
          <a:off x="15420" y="1667793"/>
          <a:ext cx="8032387" cy="440498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26E168DD-6023-4792-9009-29DF94D435FC}"/>
              </a:ext>
            </a:extLst>
          </p:cNvPr>
          <p:cNvSpPr/>
          <p:nvPr/>
        </p:nvSpPr>
        <p:spPr>
          <a:xfrm>
            <a:off x="5784698" y="4455071"/>
            <a:ext cx="2162630" cy="1538514"/>
          </a:xfrm>
          <a:prstGeom prst="rect">
            <a:avLst/>
          </a:prstGeom>
          <a:noFill/>
          <a:ln w="19050">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i="0" u="none" strike="noStrike" dirty="0">
                <a:solidFill>
                  <a:srgbClr val="17375E"/>
                </a:solidFill>
                <a:effectLst/>
                <a:latin typeface="Arial" panose="020B0604020202020204" pitchFamily="34" charset="0"/>
              </a:rPr>
              <a:t>52.8% </a:t>
            </a:r>
            <a:r>
              <a:rPr lang="en-US" sz="1600" dirty="0">
                <a:solidFill>
                  <a:srgbClr val="17375E"/>
                </a:solidFill>
              </a:rPr>
              <a:t>Unintentional</a:t>
            </a:r>
          </a:p>
          <a:p>
            <a:pPr algn="ctr"/>
            <a:endParaRPr lang="en-US" sz="1600" dirty="0">
              <a:solidFill>
                <a:srgbClr val="17375E"/>
              </a:solidFill>
            </a:endParaRPr>
          </a:p>
          <a:p>
            <a:pPr algn="ctr"/>
            <a:r>
              <a:rPr lang="en-US" sz="1600" dirty="0">
                <a:solidFill>
                  <a:srgbClr val="17375E"/>
                </a:solidFill>
              </a:rPr>
              <a:t>   </a:t>
            </a:r>
            <a:r>
              <a:rPr lang="en-US" sz="1600" b="1" dirty="0">
                <a:solidFill>
                  <a:srgbClr val="17375E"/>
                </a:solidFill>
                <a:latin typeface="Arial" panose="020B0604020202020204" pitchFamily="34" charset="0"/>
              </a:rPr>
              <a:t>36.1</a:t>
            </a:r>
            <a:r>
              <a:rPr lang="en-US" sz="1600" b="1" i="0" u="none" strike="noStrike" dirty="0">
                <a:solidFill>
                  <a:srgbClr val="17375E"/>
                </a:solidFill>
                <a:effectLst/>
                <a:latin typeface="Arial" panose="020B0604020202020204" pitchFamily="34" charset="0"/>
              </a:rPr>
              <a:t>%</a:t>
            </a:r>
            <a:r>
              <a:rPr lang="en-US" sz="1600" dirty="0">
                <a:solidFill>
                  <a:srgbClr val="17375E"/>
                </a:solidFill>
              </a:rPr>
              <a:t> Self-Inflicted</a:t>
            </a:r>
          </a:p>
          <a:p>
            <a:pPr algn="r"/>
            <a:r>
              <a:rPr lang="en-US" sz="1600" dirty="0">
                <a:solidFill>
                  <a:srgbClr val="17375E"/>
                </a:solidFill>
              </a:rPr>
              <a:t>  </a:t>
            </a:r>
          </a:p>
          <a:p>
            <a:pPr algn="ctr"/>
            <a:r>
              <a:rPr lang="en-US" sz="1600" b="1" i="0" u="none" strike="noStrike" dirty="0">
                <a:solidFill>
                  <a:srgbClr val="17375E"/>
                </a:solidFill>
                <a:effectLst/>
                <a:latin typeface="Arial" panose="020B0604020202020204" pitchFamily="34" charset="0"/>
              </a:rPr>
              <a:t>9.9%</a:t>
            </a:r>
            <a:r>
              <a:rPr lang="en-US" sz="1600" dirty="0">
                <a:solidFill>
                  <a:srgbClr val="17375E"/>
                </a:solidFill>
              </a:rPr>
              <a:t> Assault </a:t>
            </a:r>
          </a:p>
        </p:txBody>
      </p:sp>
      <p:sp>
        <p:nvSpPr>
          <p:cNvPr id="4" name="TextBox 3">
            <a:extLst>
              <a:ext uri="{FF2B5EF4-FFF2-40B4-BE49-F238E27FC236}">
                <a16:creationId xmlns:a16="http://schemas.microsoft.com/office/drawing/2014/main" id="{0895122E-556A-DB96-937F-65C4A9F31058}"/>
              </a:ext>
            </a:extLst>
          </p:cNvPr>
          <p:cNvSpPr txBox="1"/>
          <p:nvPr/>
        </p:nvSpPr>
        <p:spPr>
          <a:xfrm>
            <a:off x="274320" y="6214348"/>
            <a:ext cx="5510378" cy="369332"/>
          </a:xfrm>
          <a:prstGeom prst="rect">
            <a:avLst/>
          </a:prstGeom>
          <a:noFill/>
        </p:spPr>
        <p:txBody>
          <a:bodyPr wrap="square" rtlCol="0">
            <a:spAutoFit/>
          </a:bodyPr>
          <a:lstStyle/>
          <a:p>
            <a:r>
              <a:rPr lang="en-US" sz="900" dirty="0"/>
              <a:t>* Included in other specified are Other Transport – Unintentional (0%), Struck By/Against – Assault (0%), and Unspecified – Unintentional (2%), as well as other mechanism/intents.</a:t>
            </a:r>
          </a:p>
        </p:txBody>
      </p:sp>
    </p:spTree>
    <p:extLst>
      <p:ext uri="{BB962C8B-B14F-4D97-AF65-F5344CB8AC3E}">
        <p14:creationId xmlns:p14="http://schemas.microsoft.com/office/powerpoint/2010/main" val="315187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A405-4628-4026-9C65-BAC665916201}"/>
              </a:ext>
            </a:extLst>
          </p:cNvPr>
          <p:cNvSpPr>
            <a:spLocks noGrp="1"/>
          </p:cNvSpPr>
          <p:nvPr>
            <p:ph type="title"/>
          </p:nvPr>
        </p:nvSpPr>
        <p:spPr>
          <a:xfrm>
            <a:off x="1188720" y="274320"/>
            <a:ext cx="7537836" cy="548640"/>
          </a:xfrm>
        </p:spPr>
        <p:txBody>
          <a:bodyPr/>
          <a:lstStyle/>
          <a:p>
            <a:r>
              <a:rPr lang="en-US" sz="2800" b="1" i="0" u="none" strike="noStrike" dirty="0">
                <a:solidFill>
                  <a:srgbClr val="17375E"/>
                </a:solidFill>
                <a:effectLst/>
                <a:latin typeface="Arial" panose="020B0604020202020204" pitchFamily="34" charset="0"/>
              </a:rPr>
              <a:t>44%</a:t>
            </a:r>
            <a:r>
              <a:rPr lang="en-US" sz="2800" dirty="0">
                <a:latin typeface="+mn-lt"/>
              </a:rPr>
              <a:t> of TBI-related deaths occurred among older adults 65+</a:t>
            </a:r>
          </a:p>
        </p:txBody>
      </p:sp>
      <p:sp>
        <p:nvSpPr>
          <p:cNvPr id="12" name="TextBox 11">
            <a:extLst>
              <a:ext uri="{FF2B5EF4-FFF2-40B4-BE49-F238E27FC236}">
                <a16:creationId xmlns:a16="http://schemas.microsoft.com/office/drawing/2014/main" id="{53836A73-6161-4050-A6BF-8A9B40B21100}"/>
              </a:ext>
            </a:extLst>
          </p:cNvPr>
          <p:cNvSpPr txBox="1"/>
          <p:nvPr/>
        </p:nvSpPr>
        <p:spPr>
          <a:xfrm>
            <a:off x="1188720" y="1198180"/>
            <a:ext cx="4889451" cy="369332"/>
          </a:xfrm>
          <a:prstGeom prst="rect">
            <a:avLst/>
          </a:prstGeom>
          <a:noFill/>
        </p:spPr>
        <p:txBody>
          <a:bodyPr wrap="square" rtlCol="0">
            <a:spAutoFit/>
          </a:bodyPr>
          <a:lstStyle/>
          <a:p>
            <a:r>
              <a:rPr lang="en-US" b="1" dirty="0">
                <a:solidFill>
                  <a:srgbClr val="17375E"/>
                </a:solidFill>
              </a:rPr>
              <a:t>Count of Deaths by Age Group, 2024 </a:t>
            </a:r>
          </a:p>
        </p:txBody>
      </p:sp>
      <p:sp>
        <p:nvSpPr>
          <p:cNvPr id="10" name="Rectangle 9">
            <a:extLst>
              <a:ext uri="{FF2B5EF4-FFF2-40B4-BE49-F238E27FC236}">
                <a16:creationId xmlns:a16="http://schemas.microsoft.com/office/drawing/2014/main" id="{A09AA440-43C2-453F-8F10-3629B103868A}"/>
              </a:ext>
              <a:ext uri="{C183D7F6-B498-43B3-948B-1728B52AA6E4}">
                <adec:decorative xmlns:adec="http://schemas.microsoft.com/office/drawing/2017/decorative" val="1"/>
              </a:ext>
            </a:extLst>
          </p:cNvPr>
          <p:cNvSpPr/>
          <p:nvPr/>
        </p:nvSpPr>
        <p:spPr>
          <a:xfrm>
            <a:off x="7287065" y="1693699"/>
            <a:ext cx="1695157" cy="4297680"/>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descr="Number of TBI-related deaths by age group, 2024">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3627318418"/>
              </p:ext>
            </p:extLst>
          </p:nvPr>
        </p:nvGraphicFramePr>
        <p:xfrm>
          <a:off x="1069899" y="1693699"/>
          <a:ext cx="7959575" cy="406702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B60EE85-52B2-BC00-0C8E-B4B586D14EE4}"/>
              </a:ext>
            </a:extLst>
          </p:cNvPr>
          <p:cNvSpPr txBox="1"/>
          <p:nvPr/>
        </p:nvSpPr>
        <p:spPr>
          <a:xfrm>
            <a:off x="1280160" y="6126480"/>
            <a:ext cx="4862252" cy="507831"/>
          </a:xfrm>
          <a:prstGeom prst="rect">
            <a:avLst/>
          </a:prstGeom>
          <a:noFill/>
        </p:spPr>
        <p:txBody>
          <a:bodyPr wrap="square" rtlCol="0">
            <a:spAutoFit/>
          </a:bodyPr>
          <a:lstStyle/>
          <a:p>
            <a:r>
              <a:rPr lang="en-US" sz="900" dirty="0"/>
              <a:t>Limited to NC Residents, 2024, N=2,668</a:t>
            </a:r>
          </a:p>
          <a:p>
            <a:r>
              <a:rPr lang="en-US" sz="900" b="1" dirty="0"/>
              <a:t>Source: NC State Center for Health Statistics, Vital Statistics – Deaths (2024)</a:t>
            </a:r>
          </a:p>
          <a:p>
            <a:r>
              <a:rPr lang="en-US" sz="900" dirty="0"/>
              <a:t>Analysis by Injury Epidemiology and Surveillance Unit</a:t>
            </a:r>
          </a:p>
        </p:txBody>
      </p:sp>
    </p:spTree>
    <p:extLst>
      <p:ext uri="{BB962C8B-B14F-4D97-AF65-F5344CB8AC3E}">
        <p14:creationId xmlns:p14="http://schemas.microsoft.com/office/powerpoint/2010/main" val="625068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AF8B-8C01-461F-8616-BAE703452134}"/>
              </a:ext>
            </a:extLst>
          </p:cNvPr>
          <p:cNvSpPr>
            <a:spLocks noGrp="1"/>
          </p:cNvSpPr>
          <p:nvPr>
            <p:ph type="title"/>
          </p:nvPr>
        </p:nvSpPr>
        <p:spPr>
          <a:xfrm>
            <a:off x="274320" y="1143000"/>
            <a:ext cx="8667834" cy="548640"/>
          </a:xfrm>
        </p:spPr>
        <p:txBody>
          <a:bodyPr/>
          <a:lstStyle/>
          <a:p>
            <a:r>
              <a:rPr lang="en-US" sz="2800" dirty="0">
                <a:latin typeface="+mn-lt"/>
              </a:rPr>
              <a:t>TBI death rates are highest among those </a:t>
            </a:r>
            <a:r>
              <a:rPr lang="en-US" sz="2800" dirty="0">
                <a:solidFill>
                  <a:srgbClr val="17375E"/>
                </a:solidFill>
                <a:latin typeface="+mn-lt"/>
              </a:rPr>
              <a:t>85 and older</a:t>
            </a:r>
          </a:p>
        </p:txBody>
      </p:sp>
      <p:sp>
        <p:nvSpPr>
          <p:cNvPr id="12" name="TextBox 11">
            <a:extLst>
              <a:ext uri="{FF2B5EF4-FFF2-40B4-BE49-F238E27FC236}">
                <a16:creationId xmlns:a16="http://schemas.microsoft.com/office/drawing/2014/main" id="{DE9D49BF-03B7-48C8-95E2-8497AC5A8721}"/>
              </a:ext>
            </a:extLst>
          </p:cNvPr>
          <p:cNvSpPr txBox="1"/>
          <p:nvPr/>
        </p:nvSpPr>
        <p:spPr>
          <a:xfrm>
            <a:off x="274320" y="1949251"/>
            <a:ext cx="3115994" cy="369332"/>
          </a:xfrm>
          <a:prstGeom prst="rect">
            <a:avLst/>
          </a:prstGeom>
          <a:noFill/>
        </p:spPr>
        <p:txBody>
          <a:bodyPr wrap="square" rtlCol="0">
            <a:spAutoFit/>
          </a:bodyPr>
          <a:lstStyle/>
          <a:p>
            <a:r>
              <a:rPr lang="en-US" b="1" dirty="0">
                <a:solidFill>
                  <a:srgbClr val="17375E"/>
                </a:solidFill>
              </a:rPr>
              <a:t>Rate by Age Group, 2024</a:t>
            </a:r>
          </a:p>
        </p:txBody>
      </p:sp>
      <p:graphicFrame>
        <p:nvGraphicFramePr>
          <p:cNvPr id="3" name="Chart 2" descr="Rate aof TBI-related deaths by age group, 2024">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1321734516"/>
              </p:ext>
            </p:extLst>
          </p:nvPr>
        </p:nvGraphicFramePr>
        <p:xfrm>
          <a:off x="274319" y="2353595"/>
          <a:ext cx="8358933" cy="3605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3FF2F5C-FF0C-030E-671B-F8AB1E31DF38}"/>
              </a:ext>
            </a:extLst>
          </p:cNvPr>
          <p:cNvSpPr txBox="1"/>
          <p:nvPr/>
        </p:nvSpPr>
        <p:spPr>
          <a:xfrm>
            <a:off x="5262174" y="2122090"/>
            <a:ext cx="2518411" cy="923330"/>
          </a:xfrm>
          <a:prstGeom prst="rect">
            <a:avLst/>
          </a:prstGeom>
          <a:noFill/>
        </p:spPr>
        <p:txBody>
          <a:bodyPr wrap="square" rtlCol="0">
            <a:spAutoFit/>
          </a:bodyPr>
          <a:lstStyle/>
          <a:p>
            <a:pPr algn="ctr"/>
            <a:r>
              <a:rPr lang="en-US" b="1" dirty="0">
                <a:solidFill>
                  <a:srgbClr val="17375E"/>
                </a:solidFill>
              </a:rPr>
              <a:t>Rates begin increasing among ages 75+</a:t>
            </a:r>
          </a:p>
        </p:txBody>
      </p:sp>
      <p:sp>
        <p:nvSpPr>
          <p:cNvPr id="18" name="TextBox 17">
            <a:extLst>
              <a:ext uri="{FF2B5EF4-FFF2-40B4-BE49-F238E27FC236}">
                <a16:creationId xmlns:a16="http://schemas.microsoft.com/office/drawing/2014/main" id="{186877AD-C01F-8138-A65B-B0480560ADA3}"/>
              </a:ext>
            </a:extLst>
          </p:cNvPr>
          <p:cNvSpPr txBox="1"/>
          <p:nvPr/>
        </p:nvSpPr>
        <p:spPr>
          <a:xfrm>
            <a:off x="274320" y="6035040"/>
            <a:ext cx="6247060" cy="507831"/>
          </a:xfrm>
          <a:prstGeom prst="rect">
            <a:avLst/>
          </a:prstGeom>
          <a:noFill/>
        </p:spPr>
        <p:txBody>
          <a:bodyPr wrap="square" rtlCol="0">
            <a:spAutoFit/>
          </a:bodyPr>
          <a:lstStyle/>
          <a:p>
            <a:r>
              <a:rPr lang="en-US" sz="900" dirty="0"/>
              <a:t>Limited to NC Residents, 2024, N=2,668</a:t>
            </a:r>
          </a:p>
          <a:p>
            <a:r>
              <a:rPr lang="en-US" sz="900" b="1" dirty="0"/>
              <a:t>Source: NC State Center for Health Statistics, Vital Statistics – Deaths (2024)</a:t>
            </a:r>
          </a:p>
          <a:p>
            <a:r>
              <a:rPr lang="en-US" sz="900" dirty="0"/>
              <a:t>Analysis by Injury Epidemiology and Surveillance Unit</a:t>
            </a:r>
          </a:p>
        </p:txBody>
      </p:sp>
      <p:cxnSp>
        <p:nvCxnSpPr>
          <p:cNvPr id="17" name="Straight Arrow Connector 16">
            <a:extLst>
              <a:ext uri="{FF2B5EF4-FFF2-40B4-BE49-F238E27FC236}">
                <a16:creationId xmlns:a16="http://schemas.microsoft.com/office/drawing/2014/main" id="{2CBE8591-D5FB-44E8-A325-BEFEF74C8F3C}"/>
              </a:ext>
              <a:ext uri="{C183D7F6-B498-43B3-948B-1728B52AA6E4}">
                <adec:decorative xmlns:adec="http://schemas.microsoft.com/office/drawing/2017/decorative" val="1"/>
              </a:ext>
            </a:extLst>
          </p:cNvPr>
          <p:cNvCxnSpPr>
            <a:cxnSpLocks/>
          </p:cNvCxnSpPr>
          <p:nvPr/>
        </p:nvCxnSpPr>
        <p:spPr>
          <a:xfrm>
            <a:off x="6717021" y="3045420"/>
            <a:ext cx="754698" cy="1361823"/>
          </a:xfrm>
          <a:prstGeom prst="straightConnector1">
            <a:avLst/>
          </a:prstGeom>
          <a:ln w="28575">
            <a:solidFill>
              <a:srgbClr val="17375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745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EEF3-0E2B-4B25-B5F4-7102FE45F66F}"/>
              </a:ext>
            </a:extLst>
          </p:cNvPr>
          <p:cNvSpPr>
            <a:spLocks noGrp="1"/>
          </p:cNvSpPr>
          <p:nvPr>
            <p:ph type="title"/>
          </p:nvPr>
        </p:nvSpPr>
        <p:spPr>
          <a:xfrm>
            <a:off x="1188720" y="274320"/>
            <a:ext cx="7671088" cy="548640"/>
          </a:xfrm>
        </p:spPr>
        <p:txBody>
          <a:bodyPr/>
          <a:lstStyle/>
          <a:p>
            <a:r>
              <a:rPr lang="en-US" sz="3200" b="1" i="0" u="none" strike="noStrike" dirty="0">
                <a:solidFill>
                  <a:srgbClr val="17375E"/>
                </a:solidFill>
                <a:effectLst/>
                <a:latin typeface="Arial" panose="020B0604020202020204" pitchFamily="34" charset="0"/>
              </a:rPr>
              <a:t>86%</a:t>
            </a:r>
            <a:r>
              <a:rPr lang="en-US" b="1" i="0" u="none" strike="noStrike" dirty="0">
                <a:solidFill>
                  <a:srgbClr val="17375E"/>
                </a:solidFill>
                <a:effectLst/>
                <a:latin typeface="Arial" panose="020B0604020202020204" pitchFamily="34" charset="0"/>
              </a:rPr>
              <a:t> </a:t>
            </a:r>
            <a:r>
              <a:rPr lang="en-US" sz="3200" dirty="0">
                <a:latin typeface="+mn-lt"/>
              </a:rPr>
              <a:t>of fall-related TBI deaths occurred among older adults 65+</a:t>
            </a:r>
          </a:p>
        </p:txBody>
      </p:sp>
      <p:sp>
        <p:nvSpPr>
          <p:cNvPr id="7" name="Rectangle 6">
            <a:extLst>
              <a:ext uri="{FF2B5EF4-FFF2-40B4-BE49-F238E27FC236}">
                <a16:creationId xmlns:a16="http://schemas.microsoft.com/office/drawing/2014/main" id="{560D2E77-661E-47A8-916F-EAD6892F2814}"/>
              </a:ext>
              <a:ext uri="{C183D7F6-B498-43B3-948B-1728B52AA6E4}">
                <adec:decorative xmlns:adec="http://schemas.microsoft.com/office/drawing/2017/decorative" val="1"/>
              </a:ext>
            </a:extLst>
          </p:cNvPr>
          <p:cNvSpPr/>
          <p:nvPr/>
        </p:nvSpPr>
        <p:spPr>
          <a:xfrm>
            <a:off x="6042991" y="2019380"/>
            <a:ext cx="2882961" cy="385354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AF20BF-5B2F-4744-8B1B-CFA6756CCAB1}"/>
              </a:ext>
            </a:extLst>
          </p:cNvPr>
          <p:cNvSpPr txBox="1"/>
          <p:nvPr/>
        </p:nvSpPr>
        <p:spPr>
          <a:xfrm>
            <a:off x="1188720" y="1188720"/>
            <a:ext cx="5014911" cy="383468"/>
          </a:xfrm>
          <a:prstGeom prst="rect">
            <a:avLst/>
          </a:prstGeom>
          <a:noFill/>
        </p:spPr>
        <p:txBody>
          <a:bodyPr wrap="square" rtlCol="0">
            <a:spAutoFit/>
          </a:bodyPr>
          <a:lstStyle/>
          <a:p>
            <a:r>
              <a:rPr lang="en-US" b="1" dirty="0">
                <a:solidFill>
                  <a:srgbClr val="17375E"/>
                </a:solidFill>
              </a:rPr>
              <a:t>Count of Deaths by Age Group, 2024 </a:t>
            </a:r>
          </a:p>
        </p:txBody>
      </p:sp>
      <p:graphicFrame>
        <p:nvGraphicFramePr>
          <p:cNvPr id="3" name="Chart 2" descr="Number of fall-related TBI deaths by age group, 2024">
            <a:extLst>
              <a:ext uri="{FF2B5EF4-FFF2-40B4-BE49-F238E27FC236}">
                <a16:creationId xmlns:a16="http://schemas.microsoft.com/office/drawing/2014/main" id="{F5AE37E3-BD72-481B-A52A-D67AE00B9582}"/>
              </a:ext>
            </a:extLst>
          </p:cNvPr>
          <p:cNvGraphicFramePr>
            <a:graphicFrameLocks/>
          </p:cNvGraphicFramePr>
          <p:nvPr>
            <p:extLst>
              <p:ext uri="{D42A27DB-BD31-4B8C-83A1-F6EECF244321}">
                <p14:modId xmlns:p14="http://schemas.microsoft.com/office/powerpoint/2010/main" val="1043629622"/>
              </p:ext>
            </p:extLst>
          </p:nvPr>
        </p:nvGraphicFramePr>
        <p:xfrm>
          <a:off x="1188720" y="1589964"/>
          <a:ext cx="7737232" cy="453205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9481C2E-A560-3FEA-9B7C-9790B5AAF6C1}"/>
              </a:ext>
            </a:extLst>
          </p:cNvPr>
          <p:cNvSpPr txBox="1"/>
          <p:nvPr/>
        </p:nvSpPr>
        <p:spPr>
          <a:xfrm>
            <a:off x="1280160" y="6122015"/>
            <a:ext cx="5569801" cy="507831"/>
          </a:xfrm>
          <a:prstGeom prst="rect">
            <a:avLst/>
          </a:prstGeom>
          <a:noFill/>
        </p:spPr>
        <p:txBody>
          <a:bodyPr wrap="square" rtlCol="0">
            <a:spAutoFit/>
          </a:bodyPr>
          <a:lstStyle/>
          <a:p>
            <a:r>
              <a:rPr lang="en-US" sz="900" dirty="0"/>
              <a:t>Limited to NC Residents, 2024, N=2,668</a:t>
            </a:r>
          </a:p>
          <a:p>
            <a:r>
              <a:rPr lang="en-US" sz="900" b="1" dirty="0"/>
              <a:t>Source: NC State Center for Health Statistics, Vital Statistics – Deaths (2024)</a:t>
            </a:r>
          </a:p>
          <a:p>
            <a:r>
              <a:rPr lang="en-US" sz="900" dirty="0"/>
              <a:t>Analysis by Injury Epidemiology and Surveillance Unit</a:t>
            </a:r>
          </a:p>
        </p:txBody>
      </p:sp>
    </p:spTree>
    <p:extLst>
      <p:ext uri="{BB962C8B-B14F-4D97-AF65-F5344CB8AC3E}">
        <p14:creationId xmlns:p14="http://schemas.microsoft.com/office/powerpoint/2010/main" val="428796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7CF8-B84C-4FC5-A990-5141C123FF70}"/>
              </a:ext>
            </a:extLst>
          </p:cNvPr>
          <p:cNvSpPr>
            <a:spLocks noGrp="1"/>
          </p:cNvSpPr>
          <p:nvPr>
            <p:ph type="title"/>
          </p:nvPr>
        </p:nvSpPr>
        <p:spPr>
          <a:xfrm>
            <a:off x="274320" y="1143000"/>
            <a:ext cx="8563554" cy="548640"/>
          </a:xfrm>
        </p:spPr>
        <p:txBody>
          <a:bodyPr/>
          <a:lstStyle/>
          <a:p>
            <a:r>
              <a:rPr lang="en-US" sz="3200" dirty="0">
                <a:latin typeface="+mn-lt"/>
              </a:rPr>
              <a:t>Traumatic Brain Injury Technical Notes</a:t>
            </a:r>
          </a:p>
        </p:txBody>
      </p:sp>
      <p:sp>
        <p:nvSpPr>
          <p:cNvPr id="3" name="Text Placeholder 2">
            <a:extLst>
              <a:ext uri="{FF2B5EF4-FFF2-40B4-BE49-F238E27FC236}">
                <a16:creationId xmlns:a16="http://schemas.microsoft.com/office/drawing/2014/main" id="{9A516A24-51D2-4679-BADA-1BAEEF772852}"/>
              </a:ext>
            </a:extLst>
          </p:cNvPr>
          <p:cNvSpPr>
            <a:spLocks noGrp="1"/>
          </p:cNvSpPr>
          <p:nvPr>
            <p:ph type="body" sz="quarter" idx="10"/>
          </p:nvPr>
        </p:nvSpPr>
        <p:spPr>
          <a:xfrm>
            <a:off x="274320" y="1645920"/>
            <a:ext cx="8563554" cy="4142629"/>
          </a:xfrm>
        </p:spPr>
        <p:txBody>
          <a:bodyPr/>
          <a:lstStyle/>
          <a:p>
            <a:pPr marL="0" indent="0">
              <a:buNone/>
            </a:pPr>
            <a:r>
              <a:rPr lang="en-US" sz="2000" b="0" dirty="0">
                <a:latin typeface="+mn-lt"/>
              </a:rPr>
              <a:t>Surveillance methods have been updated to identify any mention of an injury in our morbidity data sources. Individual records with multiple injuries listed will be included in the total for each of those injuries but only counted once for overall total injury count. Previously, only the first listed injury was counted, which has resulted in an increase in the number of specific injuries identified. </a:t>
            </a:r>
          </a:p>
          <a:p>
            <a:pPr marL="0" indent="0">
              <a:buNone/>
            </a:pPr>
            <a:r>
              <a:rPr lang="en-US" sz="2000" b="0" dirty="0">
                <a:latin typeface="+mn-lt"/>
              </a:rPr>
              <a:t>For questions or for more information see technical notes document available at </a:t>
            </a:r>
            <a:r>
              <a:rPr lang="en-US" sz="2000" b="0" dirty="0">
                <a:latin typeface="+mn-lt"/>
                <a:hlinkClick r:id="rId3"/>
              </a:rPr>
              <a:t>https://injuryfreenc.dph.ncdhhs.gov/DataSurveillance/</a:t>
            </a:r>
            <a:endParaRPr lang="en-US" sz="2000" b="0" dirty="0">
              <a:latin typeface="+mn-lt"/>
            </a:endParaRPr>
          </a:p>
          <a:p>
            <a:pPr marL="0" indent="0">
              <a:buNone/>
            </a:pPr>
            <a:r>
              <a:rPr lang="en-US" sz="2000" dirty="0">
                <a:latin typeface="+mn-lt"/>
              </a:rPr>
              <a:t>Case definitions used:</a:t>
            </a:r>
          </a:p>
          <a:p>
            <a:r>
              <a:rPr lang="en-US" sz="2000" dirty="0">
                <a:latin typeface="+mn-lt"/>
              </a:rPr>
              <a:t>Deaths </a:t>
            </a:r>
            <a:r>
              <a:rPr lang="en-US" sz="2000" b="0" dirty="0">
                <a:latin typeface="+mn-lt"/>
              </a:rPr>
              <a:t>– ICD-10 codes listed as cause of death:  S01.0-S01.9, S02.2, S02.1, S02.3, S02.7-S02.9, S04.0, S06.0-S06.9, S07.0, S07.1, S07.8, S07.9, S09.7-S09.9, T01.0, T02.0, T04.0, T06.0, T90.2, T90.4, T90.5, T90.8, T90.9</a:t>
            </a:r>
          </a:p>
          <a:p>
            <a:endParaRPr lang="en-US" sz="2000" b="0" dirty="0">
              <a:latin typeface="+mn-lt"/>
            </a:endParaRPr>
          </a:p>
          <a:p>
            <a:endParaRPr lang="en-US" sz="2000" b="0" dirty="0">
              <a:latin typeface="+mn-lt"/>
            </a:endParaRPr>
          </a:p>
        </p:txBody>
      </p:sp>
      <p:sp>
        <p:nvSpPr>
          <p:cNvPr id="4" name="Text Placeholder 3">
            <a:extLst>
              <a:ext uri="{FF2B5EF4-FFF2-40B4-BE49-F238E27FC236}">
                <a16:creationId xmlns:a16="http://schemas.microsoft.com/office/drawing/2014/main" id="{4B8809B7-5835-4EB4-A030-8445FBED1BF3}"/>
              </a:ext>
            </a:extLst>
          </p:cNvPr>
          <p:cNvSpPr>
            <a:spLocks noGrp="1"/>
          </p:cNvSpPr>
          <p:nvPr>
            <p:ph type="body" sz="quarter" idx="11"/>
          </p:nvPr>
        </p:nvSpPr>
        <p:spPr>
          <a:xfrm>
            <a:off x="274320" y="6217920"/>
            <a:ext cx="8073990" cy="330200"/>
          </a:xfrm>
        </p:spPr>
        <p:txBody>
          <a:bodyPr/>
          <a:lstStyle/>
          <a:p>
            <a:r>
              <a:rPr lang="en-US" i="0" dirty="0"/>
              <a:t>*See technical notes document for a full list of ICD-10 codes used for TBI deaths</a:t>
            </a:r>
          </a:p>
        </p:txBody>
      </p:sp>
    </p:spTree>
    <p:extLst>
      <p:ext uri="{BB962C8B-B14F-4D97-AF65-F5344CB8AC3E}">
        <p14:creationId xmlns:p14="http://schemas.microsoft.com/office/powerpoint/2010/main" val="1453441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952F-8787-43B7-866B-04AB5F5CF040}"/>
              </a:ext>
            </a:extLst>
          </p:cNvPr>
          <p:cNvSpPr>
            <a:spLocks noGrp="1"/>
          </p:cNvSpPr>
          <p:nvPr>
            <p:ph type="title"/>
          </p:nvPr>
        </p:nvSpPr>
        <p:spPr>
          <a:xfrm>
            <a:off x="274320" y="274320"/>
            <a:ext cx="7537836" cy="548640"/>
          </a:xfrm>
        </p:spPr>
        <p:txBody>
          <a:bodyPr/>
          <a:lstStyle/>
          <a:p>
            <a:r>
              <a:rPr lang="en-US" sz="3200" dirty="0">
                <a:latin typeface="+mn-lt"/>
              </a:rPr>
              <a:t>Fall-related TBI death rates were highest among adults </a:t>
            </a:r>
            <a:r>
              <a:rPr lang="en-US" sz="3200" b="1" i="0" u="none" strike="noStrike" dirty="0">
                <a:solidFill>
                  <a:srgbClr val="17375E"/>
                </a:solidFill>
                <a:effectLst/>
                <a:latin typeface="Arial" panose="020B0604020202020204" pitchFamily="34" charset="0"/>
              </a:rPr>
              <a:t>85 and older</a:t>
            </a:r>
            <a:endParaRPr lang="en-US" sz="3200" dirty="0">
              <a:latin typeface="+mn-lt"/>
            </a:endParaRPr>
          </a:p>
        </p:txBody>
      </p:sp>
      <p:sp>
        <p:nvSpPr>
          <p:cNvPr id="10" name="TextBox 9">
            <a:extLst>
              <a:ext uri="{FF2B5EF4-FFF2-40B4-BE49-F238E27FC236}">
                <a16:creationId xmlns:a16="http://schemas.microsoft.com/office/drawing/2014/main" id="{04BB62FB-C6CF-40D1-B480-75F13CB89026}"/>
              </a:ext>
            </a:extLst>
          </p:cNvPr>
          <p:cNvSpPr txBox="1"/>
          <p:nvPr/>
        </p:nvSpPr>
        <p:spPr>
          <a:xfrm>
            <a:off x="274320" y="1429812"/>
            <a:ext cx="3281200" cy="369332"/>
          </a:xfrm>
          <a:prstGeom prst="rect">
            <a:avLst/>
          </a:prstGeom>
          <a:noFill/>
        </p:spPr>
        <p:txBody>
          <a:bodyPr wrap="square" rtlCol="0">
            <a:spAutoFit/>
          </a:bodyPr>
          <a:lstStyle/>
          <a:p>
            <a:r>
              <a:rPr lang="en-US" b="1" dirty="0">
                <a:solidFill>
                  <a:srgbClr val="17375E"/>
                </a:solidFill>
              </a:rPr>
              <a:t>Rate by Age Group, 2024</a:t>
            </a:r>
          </a:p>
        </p:txBody>
      </p:sp>
      <p:graphicFrame>
        <p:nvGraphicFramePr>
          <p:cNvPr id="3" name="Chart 2" descr="Rate of fall-related TBI deaths by age group, 2024">
            <a:extLst>
              <a:ext uri="{FF2B5EF4-FFF2-40B4-BE49-F238E27FC236}">
                <a16:creationId xmlns:a16="http://schemas.microsoft.com/office/drawing/2014/main" id="{F2DFF86B-93D9-4BB9-A345-FFC46F1AA8F6}"/>
              </a:ext>
            </a:extLst>
          </p:cNvPr>
          <p:cNvGraphicFramePr>
            <a:graphicFrameLocks/>
          </p:cNvGraphicFramePr>
          <p:nvPr>
            <p:extLst>
              <p:ext uri="{D42A27DB-BD31-4B8C-83A1-F6EECF244321}">
                <p14:modId xmlns:p14="http://schemas.microsoft.com/office/powerpoint/2010/main" val="2969206950"/>
              </p:ext>
            </p:extLst>
          </p:nvPr>
        </p:nvGraphicFramePr>
        <p:xfrm>
          <a:off x="348265" y="1923362"/>
          <a:ext cx="7537835" cy="407443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EF78245-DFE6-78AB-174C-90A87E132F49}"/>
              </a:ext>
            </a:extLst>
          </p:cNvPr>
          <p:cNvSpPr txBox="1"/>
          <p:nvPr/>
        </p:nvSpPr>
        <p:spPr>
          <a:xfrm>
            <a:off x="274320" y="6122015"/>
            <a:ext cx="5563772" cy="507831"/>
          </a:xfrm>
          <a:prstGeom prst="rect">
            <a:avLst/>
          </a:prstGeom>
          <a:noFill/>
        </p:spPr>
        <p:txBody>
          <a:bodyPr wrap="square" rtlCol="0">
            <a:spAutoFit/>
          </a:bodyPr>
          <a:lstStyle/>
          <a:p>
            <a:r>
              <a:rPr lang="en-US" sz="900" dirty="0"/>
              <a:t>Limited to NC Residents, 2024, N=2,668</a:t>
            </a:r>
          </a:p>
          <a:p>
            <a:r>
              <a:rPr lang="en-US" sz="900" b="1" dirty="0"/>
              <a:t>Source: NC State Center for Health Statistics, Vital Statistics – Deaths (2024)</a:t>
            </a:r>
          </a:p>
          <a:p>
            <a:r>
              <a:rPr lang="en-US" sz="900" dirty="0"/>
              <a:t>Analysis by Injury Epidemiology and Surveillance Unit</a:t>
            </a:r>
          </a:p>
        </p:txBody>
      </p:sp>
    </p:spTree>
    <p:extLst>
      <p:ext uri="{BB962C8B-B14F-4D97-AF65-F5344CB8AC3E}">
        <p14:creationId xmlns:p14="http://schemas.microsoft.com/office/powerpoint/2010/main" val="1009392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90E1-9E19-4FF5-A404-7D170EF563AD}"/>
              </a:ext>
            </a:extLst>
          </p:cNvPr>
          <p:cNvSpPr>
            <a:spLocks noGrp="1"/>
          </p:cNvSpPr>
          <p:nvPr>
            <p:ph type="title"/>
          </p:nvPr>
        </p:nvSpPr>
        <p:spPr>
          <a:xfrm>
            <a:off x="274319" y="274320"/>
            <a:ext cx="7835705" cy="548640"/>
          </a:xfrm>
        </p:spPr>
        <p:txBody>
          <a:bodyPr/>
          <a:lstStyle/>
          <a:p>
            <a:r>
              <a:rPr lang="en-US" sz="2800" dirty="0">
                <a:latin typeface="+mn-lt"/>
              </a:rPr>
              <a:t>Fall-related TBI deaths were most common among </a:t>
            </a:r>
            <a:r>
              <a:rPr lang="en-US" sz="2800" b="1" i="0" u="none" strike="noStrike" dirty="0">
                <a:solidFill>
                  <a:srgbClr val="17375E"/>
                </a:solidFill>
                <a:effectLst/>
                <a:latin typeface="Arial" panose="020B0604020202020204" pitchFamily="34" charset="0"/>
              </a:rPr>
              <a:t>men and non-Hispanic </a:t>
            </a:r>
            <a:r>
              <a:rPr lang="en-US" sz="2800" dirty="0">
                <a:solidFill>
                  <a:srgbClr val="17375E"/>
                </a:solidFill>
              </a:rPr>
              <a:t>W</a:t>
            </a:r>
            <a:r>
              <a:rPr lang="en-US" sz="2800" b="1" i="0" u="none" strike="noStrike" dirty="0">
                <a:solidFill>
                  <a:srgbClr val="17375E"/>
                </a:solidFill>
                <a:effectLst/>
                <a:latin typeface="Arial" panose="020B0604020202020204" pitchFamily="34" charset="0"/>
              </a:rPr>
              <a:t>hites</a:t>
            </a:r>
            <a:r>
              <a:rPr lang="en-US" sz="2000" dirty="0"/>
              <a:t> </a:t>
            </a:r>
            <a:endParaRPr lang="en-US" sz="2800" dirty="0">
              <a:latin typeface="+mn-lt"/>
            </a:endParaRPr>
          </a:p>
        </p:txBody>
      </p:sp>
      <p:sp>
        <p:nvSpPr>
          <p:cNvPr id="10" name="TextBox 9">
            <a:extLst>
              <a:ext uri="{FF2B5EF4-FFF2-40B4-BE49-F238E27FC236}">
                <a16:creationId xmlns:a16="http://schemas.microsoft.com/office/drawing/2014/main" id="{9DB64D9D-042D-4556-9FA5-35CF1AB93FD0}"/>
              </a:ext>
            </a:extLst>
          </p:cNvPr>
          <p:cNvSpPr txBox="1"/>
          <p:nvPr/>
        </p:nvSpPr>
        <p:spPr>
          <a:xfrm>
            <a:off x="274320" y="1145251"/>
            <a:ext cx="5029200" cy="369332"/>
          </a:xfrm>
          <a:prstGeom prst="rect">
            <a:avLst/>
          </a:prstGeom>
          <a:noFill/>
        </p:spPr>
        <p:txBody>
          <a:bodyPr wrap="square" rtlCol="0">
            <a:spAutoFit/>
          </a:bodyPr>
          <a:lstStyle/>
          <a:p>
            <a:r>
              <a:rPr lang="en-US" b="1" dirty="0">
                <a:solidFill>
                  <a:srgbClr val="17375E"/>
                </a:solidFill>
              </a:rPr>
              <a:t>Count of Deaths Demographic, 2024</a:t>
            </a:r>
          </a:p>
        </p:txBody>
      </p:sp>
      <p:graphicFrame>
        <p:nvGraphicFramePr>
          <p:cNvPr id="4" name="Chart 3" descr="Count of fall-related TBI deaths by sex and race/ethnicity, 2024">
            <a:extLst>
              <a:ext uri="{FF2B5EF4-FFF2-40B4-BE49-F238E27FC236}">
                <a16:creationId xmlns:a16="http://schemas.microsoft.com/office/drawing/2014/main" id="{C8516958-3776-4DF6-BDBE-0365DBAF1E5C}"/>
              </a:ext>
            </a:extLst>
          </p:cNvPr>
          <p:cNvGraphicFramePr>
            <a:graphicFrameLocks/>
          </p:cNvGraphicFramePr>
          <p:nvPr>
            <p:extLst>
              <p:ext uri="{D42A27DB-BD31-4B8C-83A1-F6EECF244321}">
                <p14:modId xmlns:p14="http://schemas.microsoft.com/office/powerpoint/2010/main" val="1806744262"/>
              </p:ext>
            </p:extLst>
          </p:nvPr>
        </p:nvGraphicFramePr>
        <p:xfrm>
          <a:off x="492839" y="1594910"/>
          <a:ext cx="7403176" cy="455184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4B2759A-2317-4C7C-017F-BAC60C329DEE}"/>
              </a:ext>
            </a:extLst>
          </p:cNvPr>
          <p:cNvSpPr txBox="1"/>
          <p:nvPr/>
        </p:nvSpPr>
        <p:spPr>
          <a:xfrm>
            <a:off x="274319" y="6126480"/>
            <a:ext cx="4910630" cy="507831"/>
          </a:xfrm>
          <a:prstGeom prst="rect">
            <a:avLst/>
          </a:prstGeom>
          <a:noFill/>
        </p:spPr>
        <p:txBody>
          <a:bodyPr wrap="square" rtlCol="0">
            <a:spAutoFit/>
          </a:bodyPr>
          <a:lstStyle/>
          <a:p>
            <a:r>
              <a:rPr lang="en-US" sz="900" dirty="0"/>
              <a:t>Limited to NC Residents, 2024, N=2,668</a:t>
            </a:r>
          </a:p>
          <a:p>
            <a:r>
              <a:rPr lang="en-US" sz="900" b="1" dirty="0"/>
              <a:t>Source: NC State Center for Health Statistics, Vital Statistics – Deaths (2024)</a:t>
            </a:r>
          </a:p>
          <a:p>
            <a:r>
              <a:rPr lang="en-US" sz="900" dirty="0"/>
              <a:t>Analysis by Injury Epidemiology and Surveillance Unit</a:t>
            </a:r>
          </a:p>
        </p:txBody>
      </p:sp>
    </p:spTree>
    <p:extLst>
      <p:ext uri="{BB962C8B-B14F-4D97-AF65-F5344CB8AC3E}">
        <p14:creationId xmlns:p14="http://schemas.microsoft.com/office/powerpoint/2010/main" val="1991810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DB5A-0E36-4BB9-8CFE-CA41EDDDE162}"/>
              </a:ext>
            </a:extLst>
          </p:cNvPr>
          <p:cNvSpPr>
            <a:spLocks noGrp="1"/>
          </p:cNvSpPr>
          <p:nvPr>
            <p:ph type="title"/>
          </p:nvPr>
        </p:nvSpPr>
        <p:spPr>
          <a:xfrm>
            <a:off x="274320" y="274320"/>
            <a:ext cx="7676984" cy="548640"/>
          </a:xfrm>
        </p:spPr>
        <p:txBody>
          <a:bodyPr/>
          <a:lstStyle/>
          <a:p>
            <a:r>
              <a:rPr lang="en-US" sz="3000" dirty="0">
                <a:solidFill>
                  <a:srgbClr val="17375E"/>
                </a:solidFill>
                <a:latin typeface="+mn-lt"/>
              </a:rPr>
              <a:t>Similarly, </a:t>
            </a:r>
            <a:r>
              <a:rPr lang="en-US" sz="3000" dirty="0">
                <a:latin typeface="+mn-lt"/>
              </a:rPr>
              <a:t>fall-related TBI death rates were highest among </a:t>
            </a:r>
            <a:r>
              <a:rPr lang="en-US" sz="2800" b="1" i="0" u="none" strike="noStrike" dirty="0">
                <a:solidFill>
                  <a:srgbClr val="17375E"/>
                </a:solidFill>
                <a:effectLst/>
                <a:latin typeface="Arial" panose="020B0604020202020204" pitchFamily="34" charset="0"/>
              </a:rPr>
              <a:t>men and non-Hispanic Whites</a:t>
            </a:r>
            <a:r>
              <a:rPr lang="en-US" sz="2400" dirty="0"/>
              <a:t> </a:t>
            </a:r>
            <a:endParaRPr lang="en-US" sz="3000" dirty="0">
              <a:latin typeface="+mn-lt"/>
            </a:endParaRPr>
          </a:p>
        </p:txBody>
      </p:sp>
      <p:sp>
        <p:nvSpPr>
          <p:cNvPr id="11" name="TextBox 10">
            <a:extLst>
              <a:ext uri="{FF2B5EF4-FFF2-40B4-BE49-F238E27FC236}">
                <a16:creationId xmlns:a16="http://schemas.microsoft.com/office/drawing/2014/main" id="{84F28A98-5D6E-40E6-A416-02935EAC6546}"/>
              </a:ext>
            </a:extLst>
          </p:cNvPr>
          <p:cNvSpPr txBox="1"/>
          <p:nvPr/>
        </p:nvSpPr>
        <p:spPr>
          <a:xfrm>
            <a:off x="274320" y="1597672"/>
            <a:ext cx="5029200" cy="369332"/>
          </a:xfrm>
          <a:prstGeom prst="rect">
            <a:avLst/>
          </a:prstGeom>
          <a:noFill/>
        </p:spPr>
        <p:txBody>
          <a:bodyPr wrap="square" rtlCol="0">
            <a:spAutoFit/>
          </a:bodyPr>
          <a:lstStyle/>
          <a:p>
            <a:r>
              <a:rPr lang="en-US" b="1" dirty="0">
                <a:solidFill>
                  <a:srgbClr val="17375E"/>
                </a:solidFill>
              </a:rPr>
              <a:t>Rate by Demographic, 2024 </a:t>
            </a:r>
          </a:p>
        </p:txBody>
      </p:sp>
      <p:graphicFrame>
        <p:nvGraphicFramePr>
          <p:cNvPr id="4" name="Chart 3" descr="Rate of fall-related TBI deaths by sex and race/ethnicity, 2024">
            <a:extLst>
              <a:ext uri="{FF2B5EF4-FFF2-40B4-BE49-F238E27FC236}">
                <a16:creationId xmlns:a16="http://schemas.microsoft.com/office/drawing/2014/main" id="{9A0087C0-0A09-4FB9-AB67-274A97B58B3D}"/>
              </a:ext>
            </a:extLst>
          </p:cNvPr>
          <p:cNvGraphicFramePr>
            <a:graphicFrameLocks/>
          </p:cNvGraphicFramePr>
          <p:nvPr>
            <p:extLst>
              <p:ext uri="{D42A27DB-BD31-4B8C-83A1-F6EECF244321}">
                <p14:modId xmlns:p14="http://schemas.microsoft.com/office/powerpoint/2010/main" val="710161816"/>
              </p:ext>
            </p:extLst>
          </p:nvPr>
        </p:nvGraphicFramePr>
        <p:xfrm>
          <a:off x="274320" y="1967005"/>
          <a:ext cx="7676984" cy="41650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02EBD66-9FE7-97A0-3B28-4C0CA279DD87}"/>
              </a:ext>
            </a:extLst>
          </p:cNvPr>
          <p:cNvSpPr txBox="1"/>
          <p:nvPr/>
        </p:nvSpPr>
        <p:spPr>
          <a:xfrm>
            <a:off x="274320" y="6132025"/>
            <a:ext cx="5029200" cy="507831"/>
          </a:xfrm>
          <a:prstGeom prst="rect">
            <a:avLst/>
          </a:prstGeom>
          <a:noFill/>
        </p:spPr>
        <p:txBody>
          <a:bodyPr wrap="square" rtlCol="0">
            <a:spAutoFit/>
          </a:bodyPr>
          <a:lstStyle/>
          <a:p>
            <a:r>
              <a:rPr lang="en-US" sz="900" dirty="0"/>
              <a:t>Limited to NC Residents, 2024, N=2,668</a:t>
            </a:r>
          </a:p>
          <a:p>
            <a:r>
              <a:rPr lang="en-US" sz="900" b="1" dirty="0"/>
              <a:t>Source: NC State Center for Health Statistics, Vital Statistics – Deaths (2024)</a:t>
            </a:r>
          </a:p>
          <a:p>
            <a:r>
              <a:rPr lang="en-US" sz="900" dirty="0"/>
              <a:t>Analysis by Injury Epidemiology and Surveillance Unit</a:t>
            </a:r>
          </a:p>
        </p:txBody>
      </p:sp>
    </p:spTree>
    <p:extLst>
      <p:ext uri="{BB962C8B-B14F-4D97-AF65-F5344CB8AC3E}">
        <p14:creationId xmlns:p14="http://schemas.microsoft.com/office/powerpoint/2010/main" val="1288585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7CF8-B84C-4FC5-A990-5141C123FF70}"/>
              </a:ext>
            </a:extLst>
          </p:cNvPr>
          <p:cNvSpPr>
            <a:spLocks noGrp="1"/>
          </p:cNvSpPr>
          <p:nvPr>
            <p:ph type="title" idx="4294967295"/>
          </p:nvPr>
        </p:nvSpPr>
        <p:spPr>
          <a:xfrm>
            <a:off x="3291840" y="3017520"/>
            <a:ext cx="5815012" cy="547687"/>
          </a:xfrm>
        </p:spPr>
        <p:txBody>
          <a:bodyPr/>
          <a:lstStyle/>
          <a:p>
            <a:r>
              <a:rPr lang="en-US" sz="4800" dirty="0">
                <a:solidFill>
                  <a:srgbClr val="4B6317"/>
                </a:solidFill>
                <a:latin typeface="+mn-lt"/>
              </a:rPr>
              <a:t>Traumatic Brain Injury Hospitalizations</a:t>
            </a:r>
          </a:p>
        </p:txBody>
      </p:sp>
      <p:pic>
        <p:nvPicPr>
          <p:cNvPr id="11" name="Graphic 10" descr="Inpatient">
            <a:extLst>
              <a:ext uri="{FF2B5EF4-FFF2-40B4-BE49-F238E27FC236}">
                <a16:creationId xmlns:a16="http://schemas.microsoft.com/office/drawing/2014/main" id="{F28FC9C2-D60A-4EFC-A120-9E48275977E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2880" y="1828800"/>
            <a:ext cx="2990088" cy="2990088"/>
          </a:xfrm>
          <a:prstGeom prst="rect">
            <a:avLst/>
          </a:prstGeom>
        </p:spPr>
      </p:pic>
    </p:spTree>
    <p:extLst>
      <p:ext uri="{BB962C8B-B14F-4D97-AF65-F5344CB8AC3E}">
        <p14:creationId xmlns:p14="http://schemas.microsoft.com/office/powerpoint/2010/main" val="1609868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4407C-297B-2885-ABED-660B04A54F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6FD21-6B45-78D9-DD80-003A176248C0}"/>
              </a:ext>
            </a:extLst>
          </p:cNvPr>
          <p:cNvSpPr>
            <a:spLocks noGrp="1"/>
          </p:cNvSpPr>
          <p:nvPr>
            <p:ph type="title"/>
          </p:nvPr>
        </p:nvSpPr>
        <p:spPr>
          <a:xfrm>
            <a:off x="274320" y="1143000"/>
            <a:ext cx="8563554" cy="548640"/>
          </a:xfrm>
        </p:spPr>
        <p:txBody>
          <a:bodyPr/>
          <a:lstStyle/>
          <a:p>
            <a:r>
              <a:rPr lang="en-US" sz="3000" dirty="0">
                <a:latin typeface="+mn-lt"/>
              </a:rPr>
              <a:t>TBI-related hospitalizations increased by 	 </a:t>
            </a:r>
            <a:r>
              <a:rPr lang="en-US" sz="3000" u="sng" dirty="0">
                <a:solidFill>
                  <a:srgbClr val="7F9E3F"/>
                </a:solidFill>
              </a:rPr>
              <a:t>14</a:t>
            </a:r>
            <a:r>
              <a:rPr lang="en-US" sz="3000" b="1" i="0" u="sng" strike="noStrike" dirty="0">
                <a:solidFill>
                  <a:srgbClr val="7F9E3F"/>
                </a:solidFill>
                <a:effectLst/>
                <a:latin typeface="Arial" panose="020B0604020202020204" pitchFamily="34" charset="0"/>
              </a:rPr>
              <a:t>%</a:t>
            </a:r>
            <a:r>
              <a:rPr lang="en-US" sz="3000" dirty="0"/>
              <a:t> </a:t>
            </a:r>
            <a:r>
              <a:rPr lang="en-US" sz="3000" dirty="0">
                <a:latin typeface="+mn-lt"/>
              </a:rPr>
              <a:t>over the last five years</a:t>
            </a:r>
          </a:p>
        </p:txBody>
      </p:sp>
      <p:graphicFrame>
        <p:nvGraphicFramePr>
          <p:cNvPr id="4" name="Chart 3" descr="Number of TBI-related hospitalizations, 2020-2024">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4024925059"/>
              </p:ext>
            </p:extLst>
          </p:nvPr>
        </p:nvGraphicFramePr>
        <p:xfrm>
          <a:off x="409119" y="2163229"/>
          <a:ext cx="8190132" cy="40481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6C8B583-B33E-66A7-CC79-082C126D64B9}"/>
              </a:ext>
            </a:extLst>
          </p:cNvPr>
          <p:cNvSpPr txBox="1"/>
          <p:nvPr/>
        </p:nvSpPr>
        <p:spPr>
          <a:xfrm>
            <a:off x="274320" y="6126480"/>
            <a:ext cx="6297302" cy="507831"/>
          </a:xfrm>
          <a:prstGeom prst="rect">
            <a:avLst/>
          </a:prstGeom>
          <a:noFill/>
        </p:spPr>
        <p:txBody>
          <a:bodyPr wrap="square" rtlCol="0">
            <a:spAutoFit/>
          </a:bodyPr>
          <a:lstStyle/>
          <a:p>
            <a:r>
              <a:rPr lang="en-US" sz="900" dirty="0"/>
              <a:t>Limited to NC Residents, 2020-2024</a:t>
            </a:r>
          </a:p>
          <a:p>
            <a:r>
              <a:rPr lang="en-US" sz="900" b="1" dirty="0"/>
              <a:t>Source: NC State Center for Health Statistics, Hospitalization Discharge Data (2020-2024)</a:t>
            </a:r>
          </a:p>
          <a:p>
            <a:r>
              <a:rPr lang="en-US" sz="900" dirty="0"/>
              <a:t>Analysis by Injury Epidemiology and Surveillance Unit</a:t>
            </a:r>
          </a:p>
        </p:txBody>
      </p:sp>
    </p:spTree>
    <p:extLst>
      <p:ext uri="{BB962C8B-B14F-4D97-AF65-F5344CB8AC3E}">
        <p14:creationId xmlns:p14="http://schemas.microsoft.com/office/powerpoint/2010/main" val="3516936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48C8-537B-437F-8B01-54F4DD89E273}"/>
              </a:ext>
            </a:extLst>
          </p:cNvPr>
          <p:cNvSpPr>
            <a:spLocks noGrp="1"/>
          </p:cNvSpPr>
          <p:nvPr>
            <p:ph type="title"/>
          </p:nvPr>
        </p:nvSpPr>
        <p:spPr>
          <a:xfrm>
            <a:off x="274320" y="1143000"/>
            <a:ext cx="8563554" cy="548640"/>
          </a:xfrm>
        </p:spPr>
        <p:txBody>
          <a:bodyPr/>
          <a:lstStyle/>
          <a:p>
            <a:r>
              <a:rPr lang="en-US" sz="3000" dirty="0">
                <a:latin typeface="+mn-lt"/>
              </a:rPr>
              <a:t>TBI-related Hospitalizations among North Carolina residents, </a:t>
            </a:r>
            <a:r>
              <a:rPr lang="en-US" sz="3000" dirty="0">
                <a:solidFill>
                  <a:srgbClr val="003B70"/>
                </a:solidFill>
                <a:latin typeface="+mn-lt"/>
              </a:rPr>
              <a:t>2022-2024</a:t>
            </a:r>
          </a:p>
        </p:txBody>
      </p:sp>
      <p:pic>
        <p:nvPicPr>
          <p:cNvPr id="4" name="Picture 3" descr="NC county map of TBI-related hospitalization rate, 2022-2024">
            <a:extLst>
              <a:ext uri="{FF2B5EF4-FFF2-40B4-BE49-F238E27FC236}">
                <a16:creationId xmlns:a16="http://schemas.microsoft.com/office/drawing/2014/main" id="{4673C42B-F95C-96B3-6D3F-E215B571ADE1}"/>
              </a:ext>
            </a:extLst>
          </p:cNvPr>
          <p:cNvPicPr>
            <a:picLocks noChangeAspect="1"/>
          </p:cNvPicPr>
          <p:nvPr/>
        </p:nvPicPr>
        <p:blipFill>
          <a:blip r:embed="rId3">
            <a:extLst>
              <a:ext uri="{28A0092B-C50C-407E-A947-70E740481C1C}">
                <a14:useLocalDpi xmlns:a14="http://schemas.microsoft.com/office/drawing/2010/main" val="0"/>
              </a:ext>
            </a:extLst>
          </a:blip>
          <a:srcRect t="3152" b="3152"/>
          <a:stretch/>
        </p:blipFill>
        <p:spPr>
          <a:xfrm>
            <a:off x="922658" y="1332033"/>
            <a:ext cx="7298684" cy="5284388"/>
          </a:xfrm>
          <a:prstGeom prst="rect">
            <a:avLst/>
          </a:prstGeom>
        </p:spPr>
      </p:pic>
      <p:sp>
        <p:nvSpPr>
          <p:cNvPr id="6" name="TextBox 5">
            <a:extLst>
              <a:ext uri="{FF2B5EF4-FFF2-40B4-BE49-F238E27FC236}">
                <a16:creationId xmlns:a16="http://schemas.microsoft.com/office/drawing/2014/main" id="{3552AC63-E681-122C-B5D4-63C5B96DD12A}"/>
              </a:ext>
            </a:extLst>
          </p:cNvPr>
          <p:cNvSpPr txBox="1"/>
          <p:nvPr/>
        </p:nvSpPr>
        <p:spPr>
          <a:xfrm>
            <a:off x="274320" y="6126480"/>
            <a:ext cx="5843881" cy="507831"/>
          </a:xfrm>
          <a:prstGeom prst="rect">
            <a:avLst/>
          </a:prstGeom>
          <a:noFill/>
        </p:spPr>
        <p:txBody>
          <a:bodyPr wrap="square" rtlCol="0">
            <a:spAutoFit/>
          </a:bodyPr>
          <a:lstStyle/>
          <a:p>
            <a:r>
              <a:rPr lang="en-US" sz="900" dirty="0"/>
              <a:t>Limited to NC Residents, 2022-2024</a:t>
            </a:r>
          </a:p>
          <a:p>
            <a:r>
              <a:rPr lang="en-US" sz="900" b="1" dirty="0"/>
              <a:t>Source: NC State Center for Health Statistics, Hospitalization Discharge Data (2022-2024)</a:t>
            </a:r>
          </a:p>
          <a:p>
            <a:r>
              <a:rPr lang="en-US" sz="900" dirty="0"/>
              <a:t>Analysis by Injury Epidemiology and Surveillance Unit</a:t>
            </a:r>
          </a:p>
        </p:txBody>
      </p:sp>
    </p:spTree>
    <p:extLst>
      <p:ext uri="{BB962C8B-B14F-4D97-AF65-F5344CB8AC3E}">
        <p14:creationId xmlns:p14="http://schemas.microsoft.com/office/powerpoint/2010/main" val="1864725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08B3-8C71-4348-8F73-B8B843970821}"/>
              </a:ext>
            </a:extLst>
          </p:cNvPr>
          <p:cNvSpPr>
            <a:spLocks noGrp="1"/>
          </p:cNvSpPr>
          <p:nvPr>
            <p:ph type="title"/>
          </p:nvPr>
        </p:nvSpPr>
        <p:spPr>
          <a:xfrm>
            <a:off x="1188720" y="274320"/>
            <a:ext cx="7537836" cy="548640"/>
          </a:xfrm>
        </p:spPr>
        <p:txBody>
          <a:bodyPr/>
          <a:lstStyle/>
          <a:p>
            <a:r>
              <a:rPr lang="en-US" sz="2800" dirty="0">
                <a:latin typeface="+mn-lt"/>
              </a:rPr>
              <a:t>Most TBI-related </a:t>
            </a:r>
            <a:r>
              <a:rPr lang="en-US" sz="2800" dirty="0">
                <a:latin typeface="Arial "/>
              </a:rPr>
              <a:t>hospitalizations</a:t>
            </a:r>
            <a:r>
              <a:rPr lang="en-US" sz="2800" dirty="0">
                <a:latin typeface="+mn-lt"/>
              </a:rPr>
              <a:t> occurred among </a:t>
            </a:r>
            <a:r>
              <a:rPr lang="en-US" sz="2800" b="1" i="0" u="none" strike="noStrike" dirty="0">
                <a:solidFill>
                  <a:srgbClr val="17375E"/>
                </a:solidFill>
                <a:effectLst/>
                <a:latin typeface="Arial" panose="020B0604020202020204" pitchFamily="34" charset="0"/>
              </a:rPr>
              <a:t>men and non-Hispanic Whites</a:t>
            </a:r>
            <a:endParaRPr lang="en-US" sz="2800" dirty="0">
              <a:latin typeface="+mn-lt"/>
            </a:endParaRPr>
          </a:p>
        </p:txBody>
      </p:sp>
      <p:sp>
        <p:nvSpPr>
          <p:cNvPr id="13" name="TextBox 12">
            <a:extLst>
              <a:ext uri="{FF2B5EF4-FFF2-40B4-BE49-F238E27FC236}">
                <a16:creationId xmlns:a16="http://schemas.microsoft.com/office/drawing/2014/main" id="{4D930188-0E19-4BEC-931D-FBE7887F9E93}"/>
              </a:ext>
            </a:extLst>
          </p:cNvPr>
          <p:cNvSpPr txBox="1"/>
          <p:nvPr/>
        </p:nvSpPr>
        <p:spPr>
          <a:xfrm>
            <a:off x="1188720" y="1188720"/>
            <a:ext cx="5029200" cy="369332"/>
          </a:xfrm>
          <a:prstGeom prst="rect">
            <a:avLst/>
          </a:prstGeom>
          <a:noFill/>
        </p:spPr>
        <p:txBody>
          <a:bodyPr wrap="square" rtlCol="0">
            <a:spAutoFit/>
          </a:bodyPr>
          <a:lstStyle/>
          <a:p>
            <a:r>
              <a:rPr lang="en-US" b="1" dirty="0">
                <a:solidFill>
                  <a:srgbClr val="17375E"/>
                </a:solidFill>
              </a:rPr>
              <a:t>Count by Demographic, 2024 </a:t>
            </a:r>
          </a:p>
        </p:txBody>
      </p:sp>
      <p:graphicFrame>
        <p:nvGraphicFramePr>
          <p:cNvPr id="3" name="Chart 2" descr="Number of TBI-related hospitalizations by sex and race/ethnicity, 2024">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2544598917"/>
              </p:ext>
            </p:extLst>
          </p:nvPr>
        </p:nvGraphicFramePr>
        <p:xfrm>
          <a:off x="1334444" y="1557605"/>
          <a:ext cx="7718939" cy="4294555"/>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11F973FD-F4CF-4820-903F-44AE1DBBE7EC}"/>
              </a:ext>
            </a:extLst>
          </p:cNvPr>
          <p:cNvSpPr txBox="1"/>
          <p:nvPr/>
        </p:nvSpPr>
        <p:spPr>
          <a:xfrm>
            <a:off x="1280160" y="5577840"/>
            <a:ext cx="1993392" cy="230832"/>
          </a:xfrm>
          <a:prstGeom prst="rect">
            <a:avLst/>
          </a:prstGeom>
          <a:noFill/>
        </p:spPr>
        <p:txBody>
          <a:bodyPr wrap="square" rtlCol="0">
            <a:spAutoFit/>
          </a:bodyPr>
          <a:lstStyle/>
          <a:p>
            <a:r>
              <a:rPr lang="en-US" sz="900" dirty="0"/>
              <a:t>NH – non-Hispanic</a:t>
            </a:r>
          </a:p>
        </p:txBody>
      </p:sp>
      <p:sp>
        <p:nvSpPr>
          <p:cNvPr id="14" name="TextBox 13">
            <a:extLst>
              <a:ext uri="{FF2B5EF4-FFF2-40B4-BE49-F238E27FC236}">
                <a16:creationId xmlns:a16="http://schemas.microsoft.com/office/drawing/2014/main" id="{0F277F6B-8D09-2B05-9268-39E5DDC18C46}"/>
              </a:ext>
            </a:extLst>
          </p:cNvPr>
          <p:cNvSpPr txBox="1"/>
          <p:nvPr/>
        </p:nvSpPr>
        <p:spPr>
          <a:xfrm>
            <a:off x="1280160" y="5760720"/>
            <a:ext cx="6097944" cy="369332"/>
          </a:xfrm>
          <a:prstGeom prst="rect">
            <a:avLst/>
          </a:prstGeom>
          <a:noFill/>
        </p:spPr>
        <p:txBody>
          <a:bodyPr wrap="square">
            <a:spAutoFit/>
          </a:bodyPr>
          <a:lstStyle/>
          <a:p>
            <a:r>
              <a:rPr lang="en-US" sz="900" dirty="0">
                <a:solidFill>
                  <a:srgbClr val="000000"/>
                </a:solidFill>
              </a:rPr>
              <a:t>S</a:t>
            </a:r>
            <a:r>
              <a:rPr lang="en-US" sz="900" b="0" i="0" u="none" strike="noStrike" dirty="0">
                <a:solidFill>
                  <a:srgbClr val="000000"/>
                </a:solidFill>
                <a:effectLst/>
              </a:rPr>
              <a:t>ex was unknown for 4(&lt;0.1%) injury hospitalizations and race/ethnicity was unknown for 210(&lt;0.1%) injury hospitalizations</a:t>
            </a:r>
            <a:r>
              <a:rPr lang="en-US" sz="900" dirty="0"/>
              <a:t> </a:t>
            </a:r>
          </a:p>
        </p:txBody>
      </p:sp>
      <p:sp>
        <p:nvSpPr>
          <p:cNvPr id="15" name="TextBox 14">
            <a:extLst>
              <a:ext uri="{FF2B5EF4-FFF2-40B4-BE49-F238E27FC236}">
                <a16:creationId xmlns:a16="http://schemas.microsoft.com/office/drawing/2014/main" id="{0C2C61E0-3396-310B-99B5-1EF38EA91B42}"/>
              </a:ext>
            </a:extLst>
          </p:cNvPr>
          <p:cNvSpPr txBox="1"/>
          <p:nvPr/>
        </p:nvSpPr>
        <p:spPr>
          <a:xfrm>
            <a:off x="1280160" y="6126480"/>
            <a:ext cx="5563772" cy="507831"/>
          </a:xfrm>
          <a:prstGeom prst="rect">
            <a:avLst/>
          </a:prstGeom>
          <a:noFill/>
        </p:spPr>
        <p:txBody>
          <a:bodyPr wrap="square" rtlCol="0">
            <a:spAutoFit/>
          </a:bodyPr>
          <a:lstStyle/>
          <a:p>
            <a:r>
              <a:rPr lang="en-US" sz="900" dirty="0"/>
              <a:t>Limited to NC Residents, 2024</a:t>
            </a:r>
          </a:p>
          <a:p>
            <a:r>
              <a:rPr lang="en-US" sz="900" b="1" dirty="0"/>
              <a:t>Source: NC State Center for Health Statistics, Hospitalization Discharge Data (2024)</a:t>
            </a:r>
          </a:p>
          <a:p>
            <a:r>
              <a:rPr lang="en-US" sz="900" dirty="0"/>
              <a:t>Analysis by Injury Epidemiology and Surveillance Unit</a:t>
            </a:r>
          </a:p>
        </p:txBody>
      </p:sp>
    </p:spTree>
    <p:extLst>
      <p:ext uri="{BB962C8B-B14F-4D97-AF65-F5344CB8AC3E}">
        <p14:creationId xmlns:p14="http://schemas.microsoft.com/office/powerpoint/2010/main" val="2637971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9D4018-51A6-43BF-B0A3-4A120543F708}"/>
              </a:ext>
            </a:extLst>
          </p:cNvPr>
          <p:cNvSpPr txBox="1">
            <a:spLocks/>
          </p:cNvSpPr>
          <p:nvPr/>
        </p:nvSpPr>
        <p:spPr>
          <a:xfrm>
            <a:off x="1188720" y="274320"/>
            <a:ext cx="6953518" cy="689317"/>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sz="2800" dirty="0">
                <a:solidFill>
                  <a:srgbClr val="17375E"/>
                </a:solidFill>
                <a:latin typeface="Arial" panose="020B0604020202020204" pitchFamily="34" charset="0"/>
              </a:rPr>
              <a:t>Similarly, </a:t>
            </a:r>
            <a:r>
              <a:rPr lang="en-US" sz="2800" dirty="0">
                <a:solidFill>
                  <a:srgbClr val="5C93D5"/>
                </a:solidFill>
                <a:latin typeface="+mn-lt"/>
              </a:rPr>
              <a:t>TBI-related hospitalization rates were highest among </a:t>
            </a:r>
            <a:r>
              <a:rPr lang="en-US" sz="2800" dirty="0">
                <a:solidFill>
                  <a:srgbClr val="17375E"/>
                </a:solidFill>
                <a:latin typeface="Arial" panose="020B0604020202020204" pitchFamily="34" charset="0"/>
              </a:rPr>
              <a:t>men and non-Hispanic Whites</a:t>
            </a:r>
          </a:p>
          <a:p>
            <a:endParaRPr lang="en-US" sz="2800" dirty="0">
              <a:solidFill>
                <a:srgbClr val="5C93D5"/>
              </a:solidFill>
              <a:latin typeface="+mn-lt"/>
            </a:endParaRPr>
          </a:p>
        </p:txBody>
      </p:sp>
      <p:sp>
        <p:nvSpPr>
          <p:cNvPr id="9" name="TextBox 8">
            <a:extLst>
              <a:ext uri="{FF2B5EF4-FFF2-40B4-BE49-F238E27FC236}">
                <a16:creationId xmlns:a16="http://schemas.microsoft.com/office/drawing/2014/main" id="{5A015C2D-658B-49FE-8F0A-6CE6AE814222}"/>
              </a:ext>
            </a:extLst>
          </p:cNvPr>
          <p:cNvSpPr txBox="1"/>
          <p:nvPr/>
        </p:nvSpPr>
        <p:spPr>
          <a:xfrm>
            <a:off x="1188720" y="1559170"/>
            <a:ext cx="5029200" cy="369332"/>
          </a:xfrm>
          <a:prstGeom prst="rect">
            <a:avLst/>
          </a:prstGeom>
          <a:noFill/>
        </p:spPr>
        <p:txBody>
          <a:bodyPr wrap="square" rtlCol="0">
            <a:spAutoFit/>
          </a:bodyPr>
          <a:lstStyle/>
          <a:p>
            <a:r>
              <a:rPr lang="en-US" b="1" dirty="0">
                <a:solidFill>
                  <a:srgbClr val="17375E"/>
                </a:solidFill>
              </a:rPr>
              <a:t>Rate by Demographic, 2024 </a:t>
            </a:r>
          </a:p>
        </p:txBody>
      </p:sp>
      <p:graphicFrame>
        <p:nvGraphicFramePr>
          <p:cNvPr id="3" name="Chart 2" descr="Rate of TBI-related hospitalizations by sex and race/ethnicity, 2024">
            <a:extLst>
              <a:ext uri="{FF2B5EF4-FFF2-40B4-BE49-F238E27FC236}">
                <a16:creationId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1494245057"/>
              </p:ext>
            </p:extLst>
          </p:nvPr>
        </p:nvGraphicFramePr>
        <p:xfrm>
          <a:off x="1272385" y="1830402"/>
          <a:ext cx="7725842" cy="425293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203782EC-ADAA-276A-82A1-78739F5456F5}"/>
              </a:ext>
            </a:extLst>
          </p:cNvPr>
          <p:cNvSpPr txBox="1"/>
          <p:nvPr/>
        </p:nvSpPr>
        <p:spPr>
          <a:xfrm>
            <a:off x="1280160" y="5943600"/>
            <a:ext cx="1993392" cy="230832"/>
          </a:xfrm>
          <a:prstGeom prst="rect">
            <a:avLst/>
          </a:prstGeom>
          <a:noFill/>
        </p:spPr>
        <p:txBody>
          <a:bodyPr wrap="square" rtlCol="0">
            <a:spAutoFit/>
          </a:bodyPr>
          <a:lstStyle/>
          <a:p>
            <a:r>
              <a:rPr lang="en-US" sz="900" dirty="0"/>
              <a:t>NH – non-Hispanic</a:t>
            </a:r>
          </a:p>
        </p:txBody>
      </p:sp>
      <p:sp>
        <p:nvSpPr>
          <p:cNvPr id="14" name="TextBox 13">
            <a:extLst>
              <a:ext uri="{FF2B5EF4-FFF2-40B4-BE49-F238E27FC236}">
                <a16:creationId xmlns:a16="http://schemas.microsoft.com/office/drawing/2014/main" id="{A4135FAF-0AFA-594C-F1D9-E4C0196D2377}"/>
              </a:ext>
            </a:extLst>
          </p:cNvPr>
          <p:cNvSpPr txBox="1"/>
          <p:nvPr/>
        </p:nvSpPr>
        <p:spPr>
          <a:xfrm>
            <a:off x="1280160" y="6126480"/>
            <a:ext cx="5563772" cy="507831"/>
          </a:xfrm>
          <a:prstGeom prst="rect">
            <a:avLst/>
          </a:prstGeom>
          <a:noFill/>
        </p:spPr>
        <p:txBody>
          <a:bodyPr wrap="square" rtlCol="0">
            <a:spAutoFit/>
          </a:bodyPr>
          <a:lstStyle/>
          <a:p>
            <a:r>
              <a:rPr lang="en-US" sz="900" dirty="0"/>
              <a:t>Limited to NC Residents, 2024</a:t>
            </a:r>
          </a:p>
          <a:p>
            <a:r>
              <a:rPr lang="en-US" sz="900" b="1" dirty="0"/>
              <a:t>Source: NC State Center for Health Statistics, Hospitalization Discharge Data (2024)</a:t>
            </a:r>
          </a:p>
          <a:p>
            <a:r>
              <a:rPr lang="en-US" sz="900" dirty="0"/>
              <a:t>Analysis by Injury Epidemiology and Surveillance Unit</a:t>
            </a:r>
          </a:p>
        </p:txBody>
      </p:sp>
    </p:spTree>
    <p:extLst>
      <p:ext uri="{BB962C8B-B14F-4D97-AF65-F5344CB8AC3E}">
        <p14:creationId xmlns:p14="http://schemas.microsoft.com/office/powerpoint/2010/main" val="1714526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8652-885D-49D5-8793-7B56BF800AF2}"/>
              </a:ext>
            </a:extLst>
          </p:cNvPr>
          <p:cNvSpPr>
            <a:spLocks noGrp="1"/>
          </p:cNvSpPr>
          <p:nvPr>
            <p:ph type="title"/>
          </p:nvPr>
        </p:nvSpPr>
        <p:spPr>
          <a:xfrm>
            <a:off x="1188719" y="274320"/>
            <a:ext cx="7863841" cy="548640"/>
          </a:xfrm>
        </p:spPr>
        <p:txBody>
          <a:bodyPr/>
          <a:lstStyle/>
          <a:p>
            <a:r>
              <a:rPr lang="en-US" sz="2800" b="1" i="0" u="none" strike="noStrike" dirty="0">
                <a:solidFill>
                  <a:srgbClr val="17375E"/>
                </a:solidFill>
                <a:effectLst/>
                <a:latin typeface="Arial" panose="020B0604020202020204" pitchFamily="34" charset="0"/>
              </a:rPr>
              <a:t>Unintentional Falls</a:t>
            </a:r>
            <a:r>
              <a:rPr lang="en-US" sz="2000" dirty="0"/>
              <a:t> </a:t>
            </a:r>
            <a:r>
              <a:rPr lang="en-US" sz="2800" dirty="0">
                <a:latin typeface="+mn-lt"/>
              </a:rPr>
              <a:t>were the leading mechanism-intent category for all TBI hospitalizations</a:t>
            </a:r>
          </a:p>
        </p:txBody>
      </p:sp>
      <p:graphicFrame>
        <p:nvGraphicFramePr>
          <p:cNvPr id="6" name="Chart 5" descr="TBI hospitalization by mechanism intent percentage, 2024">
            <a:extLst>
              <a:ext uri="{FF2B5EF4-FFF2-40B4-BE49-F238E27FC236}">
                <a16:creationId xmlns:a16="http://schemas.microsoft.com/office/drawing/2014/main" id="{634CC14B-17E5-48CF-A6BB-2485B74A14B4}"/>
              </a:ext>
            </a:extLst>
          </p:cNvPr>
          <p:cNvGraphicFramePr>
            <a:graphicFrameLocks/>
          </p:cNvGraphicFramePr>
          <p:nvPr>
            <p:extLst>
              <p:ext uri="{D42A27DB-BD31-4B8C-83A1-F6EECF244321}">
                <p14:modId xmlns:p14="http://schemas.microsoft.com/office/powerpoint/2010/main" val="1321151415"/>
              </p:ext>
            </p:extLst>
          </p:nvPr>
        </p:nvGraphicFramePr>
        <p:xfrm>
          <a:off x="215704" y="1314535"/>
          <a:ext cx="8928296" cy="461539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1426EB8C-E9C6-4095-9679-5C6FE47FB8D7}"/>
              </a:ext>
            </a:extLst>
          </p:cNvPr>
          <p:cNvSpPr/>
          <p:nvPr/>
        </p:nvSpPr>
        <p:spPr>
          <a:xfrm>
            <a:off x="6619892" y="3322983"/>
            <a:ext cx="2162630" cy="153851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i="0" u="none" strike="noStrike" dirty="0">
                <a:solidFill>
                  <a:srgbClr val="657E32"/>
                </a:solidFill>
                <a:effectLst/>
                <a:latin typeface="Arial" panose="020B0604020202020204" pitchFamily="34" charset="0"/>
              </a:rPr>
              <a:t>88</a:t>
            </a:r>
            <a:r>
              <a:rPr lang="en-US" sz="1600" b="1" dirty="0">
                <a:solidFill>
                  <a:srgbClr val="657E32"/>
                </a:solidFill>
                <a:latin typeface="Arial" panose="020B0604020202020204" pitchFamily="34" charset="0"/>
              </a:rPr>
              <a:t>.9</a:t>
            </a:r>
            <a:r>
              <a:rPr lang="en-US" sz="1600" b="1" i="0" u="none" strike="noStrike" dirty="0">
                <a:solidFill>
                  <a:srgbClr val="657E32"/>
                </a:solidFill>
                <a:effectLst/>
                <a:latin typeface="Arial" panose="020B0604020202020204" pitchFamily="34" charset="0"/>
              </a:rPr>
              <a:t>% </a:t>
            </a:r>
            <a:r>
              <a:rPr lang="en-US" sz="1600" dirty="0">
                <a:solidFill>
                  <a:srgbClr val="657E32"/>
                </a:solidFill>
              </a:rPr>
              <a:t>Unintentional</a:t>
            </a:r>
          </a:p>
          <a:p>
            <a:pPr algn="r"/>
            <a:endParaRPr lang="en-US" sz="1600" dirty="0">
              <a:solidFill>
                <a:srgbClr val="657E32"/>
              </a:solidFill>
            </a:endParaRPr>
          </a:p>
          <a:p>
            <a:pPr algn="ctr"/>
            <a:r>
              <a:rPr lang="en-US" sz="1600" dirty="0">
                <a:solidFill>
                  <a:srgbClr val="657E32"/>
                </a:solidFill>
              </a:rPr>
              <a:t>  </a:t>
            </a:r>
            <a:r>
              <a:rPr lang="en-US" sz="1600" b="1" dirty="0">
                <a:solidFill>
                  <a:srgbClr val="657E32"/>
                </a:solidFill>
                <a:latin typeface="Arial" panose="020B0604020202020204" pitchFamily="34" charset="0"/>
              </a:rPr>
              <a:t>5.4</a:t>
            </a:r>
            <a:r>
              <a:rPr lang="en-US" sz="1600" b="1" i="0" u="none" strike="noStrike" dirty="0">
                <a:solidFill>
                  <a:srgbClr val="657E32"/>
                </a:solidFill>
                <a:effectLst/>
                <a:latin typeface="Arial" panose="020B0604020202020204" pitchFamily="34" charset="0"/>
              </a:rPr>
              <a:t>% </a:t>
            </a:r>
            <a:r>
              <a:rPr lang="en-US" sz="1600" dirty="0">
                <a:solidFill>
                  <a:srgbClr val="657E32"/>
                </a:solidFill>
              </a:rPr>
              <a:t>Assault</a:t>
            </a:r>
          </a:p>
          <a:p>
            <a:pPr algn="ctr"/>
            <a:endParaRPr lang="en-US" sz="1600" dirty="0">
              <a:solidFill>
                <a:srgbClr val="657E32"/>
              </a:solidFill>
            </a:endParaRPr>
          </a:p>
          <a:p>
            <a:pPr algn="ctr"/>
            <a:r>
              <a:rPr lang="en-US" sz="1600" b="1" dirty="0">
                <a:solidFill>
                  <a:srgbClr val="657E32"/>
                </a:solidFill>
              </a:rPr>
              <a:t>1.2% </a:t>
            </a:r>
            <a:r>
              <a:rPr lang="en-US" sz="1600" dirty="0">
                <a:solidFill>
                  <a:srgbClr val="657E32"/>
                </a:solidFill>
              </a:rPr>
              <a:t>Self-Inflicted </a:t>
            </a:r>
          </a:p>
        </p:txBody>
      </p:sp>
      <p:sp>
        <p:nvSpPr>
          <p:cNvPr id="4" name="TextBox 3">
            <a:extLst>
              <a:ext uri="{FF2B5EF4-FFF2-40B4-BE49-F238E27FC236}">
                <a16:creationId xmlns:a16="http://schemas.microsoft.com/office/drawing/2014/main" id="{A9F17509-A75E-E0C5-5811-1813C382F5E8}"/>
              </a:ext>
            </a:extLst>
          </p:cNvPr>
          <p:cNvSpPr txBox="1"/>
          <p:nvPr/>
        </p:nvSpPr>
        <p:spPr>
          <a:xfrm>
            <a:off x="1280160" y="5760720"/>
            <a:ext cx="6298659" cy="646331"/>
          </a:xfrm>
          <a:prstGeom prst="rect">
            <a:avLst/>
          </a:prstGeom>
          <a:noFill/>
        </p:spPr>
        <p:txBody>
          <a:bodyPr wrap="square">
            <a:spAutoFit/>
          </a:bodyPr>
          <a:lstStyle/>
          <a:p>
            <a:r>
              <a:rPr lang="en-US" sz="900" dirty="0"/>
              <a:t>Included in other specified are Struck By/Against - Assault (2%), Unspecified - Unintentional (2%), </a:t>
            </a:r>
          </a:p>
          <a:p>
            <a:r>
              <a:rPr lang="en-US" sz="900" dirty="0"/>
              <a:t>and Other Land Transport - Unintentional (1%), as well as other mechanism/intents.										</a:t>
            </a:r>
          </a:p>
        </p:txBody>
      </p:sp>
      <p:sp>
        <p:nvSpPr>
          <p:cNvPr id="13" name="TextBox 12">
            <a:extLst>
              <a:ext uri="{FF2B5EF4-FFF2-40B4-BE49-F238E27FC236}">
                <a16:creationId xmlns:a16="http://schemas.microsoft.com/office/drawing/2014/main" id="{B7D7D916-8D88-DDB6-AFF1-3E106E57AB9B}"/>
              </a:ext>
            </a:extLst>
          </p:cNvPr>
          <p:cNvSpPr txBox="1"/>
          <p:nvPr/>
        </p:nvSpPr>
        <p:spPr>
          <a:xfrm>
            <a:off x="1280160" y="6126480"/>
            <a:ext cx="5563772" cy="507831"/>
          </a:xfrm>
          <a:prstGeom prst="rect">
            <a:avLst/>
          </a:prstGeom>
          <a:noFill/>
        </p:spPr>
        <p:txBody>
          <a:bodyPr wrap="square" rtlCol="0">
            <a:spAutoFit/>
          </a:bodyPr>
          <a:lstStyle/>
          <a:p>
            <a:r>
              <a:rPr lang="en-US" sz="900" dirty="0"/>
              <a:t>Limited to NC Residents, 2024</a:t>
            </a:r>
          </a:p>
          <a:p>
            <a:r>
              <a:rPr lang="en-US" sz="900" b="1" dirty="0"/>
              <a:t>Source: NC State Center for Health Statistics, Hospitalization Discharge Data (2024)</a:t>
            </a:r>
          </a:p>
          <a:p>
            <a:r>
              <a:rPr lang="en-US" sz="900" dirty="0"/>
              <a:t>Analysis by Injury Epidemiology and Surveillance Unit</a:t>
            </a:r>
          </a:p>
        </p:txBody>
      </p:sp>
    </p:spTree>
    <p:extLst>
      <p:ext uri="{BB962C8B-B14F-4D97-AF65-F5344CB8AC3E}">
        <p14:creationId xmlns:p14="http://schemas.microsoft.com/office/powerpoint/2010/main" val="1436062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7FF0-349C-469B-AC4A-C8FA0252EAD9}"/>
              </a:ext>
            </a:extLst>
          </p:cNvPr>
          <p:cNvSpPr>
            <a:spLocks noGrp="1"/>
          </p:cNvSpPr>
          <p:nvPr>
            <p:ph type="title"/>
          </p:nvPr>
        </p:nvSpPr>
        <p:spPr>
          <a:xfrm>
            <a:off x="1188720" y="274320"/>
            <a:ext cx="7537836" cy="548640"/>
          </a:xfrm>
        </p:spPr>
        <p:txBody>
          <a:bodyPr/>
          <a:lstStyle/>
          <a:p>
            <a:r>
              <a:rPr lang="en-US" sz="2800" b="1" i="0" u="sng" strike="noStrike" dirty="0">
                <a:solidFill>
                  <a:srgbClr val="7F9E3F"/>
                </a:solidFill>
                <a:effectLst/>
                <a:latin typeface="Arial" panose="020B0604020202020204" pitchFamily="34" charset="0"/>
              </a:rPr>
              <a:t>55%</a:t>
            </a:r>
            <a:r>
              <a:rPr lang="en-US" sz="2000" dirty="0"/>
              <a:t> </a:t>
            </a:r>
            <a:r>
              <a:rPr lang="en-US" sz="2800" dirty="0">
                <a:latin typeface="+mn-lt"/>
              </a:rPr>
              <a:t>of TBI-related hospitalizations occurred among adults 65 and older</a:t>
            </a:r>
          </a:p>
        </p:txBody>
      </p:sp>
      <p:sp>
        <p:nvSpPr>
          <p:cNvPr id="10" name="TextBox 9">
            <a:extLst>
              <a:ext uri="{FF2B5EF4-FFF2-40B4-BE49-F238E27FC236}">
                <a16:creationId xmlns:a16="http://schemas.microsoft.com/office/drawing/2014/main" id="{ED9046CD-D2F9-461C-8BEA-5CF713A5D4E7}"/>
              </a:ext>
            </a:extLst>
          </p:cNvPr>
          <p:cNvSpPr txBox="1"/>
          <p:nvPr/>
        </p:nvSpPr>
        <p:spPr>
          <a:xfrm>
            <a:off x="1188720" y="1097280"/>
            <a:ext cx="3545058" cy="369332"/>
          </a:xfrm>
          <a:prstGeom prst="rect">
            <a:avLst/>
          </a:prstGeom>
          <a:noFill/>
        </p:spPr>
        <p:txBody>
          <a:bodyPr wrap="square" rtlCol="0">
            <a:spAutoFit/>
          </a:bodyPr>
          <a:lstStyle/>
          <a:p>
            <a:r>
              <a:rPr lang="en-US" b="1" dirty="0">
                <a:solidFill>
                  <a:srgbClr val="17375E"/>
                </a:solidFill>
              </a:rPr>
              <a:t>Count by Age Group, 2024</a:t>
            </a:r>
          </a:p>
        </p:txBody>
      </p:sp>
      <p:sp>
        <p:nvSpPr>
          <p:cNvPr id="8" name="Rectangle 7">
            <a:extLst>
              <a:ext uri="{FF2B5EF4-FFF2-40B4-BE49-F238E27FC236}">
                <a16:creationId xmlns:a16="http://schemas.microsoft.com/office/drawing/2014/main" id="{E48A4BB9-B820-4081-A88F-6DE4909D4E00}"/>
              </a:ext>
              <a:ext uri="{C183D7F6-B498-43B3-948B-1728B52AA6E4}">
                <adec:decorative xmlns:adec="http://schemas.microsoft.com/office/drawing/2017/decorative" val="1"/>
              </a:ext>
            </a:extLst>
          </p:cNvPr>
          <p:cNvSpPr/>
          <p:nvPr/>
        </p:nvSpPr>
        <p:spPr>
          <a:xfrm>
            <a:off x="7318971" y="1756049"/>
            <a:ext cx="1645920" cy="4103080"/>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descr="Number of TBI-related hospitalizations by age group, 2024">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3012758338"/>
              </p:ext>
            </p:extLst>
          </p:nvPr>
        </p:nvGraphicFramePr>
        <p:xfrm>
          <a:off x="1188721" y="1419480"/>
          <a:ext cx="7822758" cy="46765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1739631-CA0F-ABDF-68A8-81AF47332550}"/>
              </a:ext>
            </a:extLst>
          </p:cNvPr>
          <p:cNvSpPr txBox="1"/>
          <p:nvPr/>
        </p:nvSpPr>
        <p:spPr>
          <a:xfrm>
            <a:off x="1280160" y="6126480"/>
            <a:ext cx="5563772" cy="507831"/>
          </a:xfrm>
          <a:prstGeom prst="rect">
            <a:avLst/>
          </a:prstGeom>
          <a:noFill/>
        </p:spPr>
        <p:txBody>
          <a:bodyPr wrap="square" rtlCol="0">
            <a:spAutoFit/>
          </a:bodyPr>
          <a:lstStyle/>
          <a:p>
            <a:r>
              <a:rPr lang="en-US" sz="900" dirty="0"/>
              <a:t>Limited to NC Residents, 2024</a:t>
            </a:r>
          </a:p>
          <a:p>
            <a:r>
              <a:rPr lang="en-US" sz="900" b="1" dirty="0"/>
              <a:t>Source: NC State Center for Health Statistics, Hospitalization Discharge Data (2024)</a:t>
            </a:r>
          </a:p>
          <a:p>
            <a:r>
              <a:rPr lang="en-US" sz="900" dirty="0"/>
              <a:t>Analysis by Injury Epidemiology and Surveillance Unit</a:t>
            </a:r>
          </a:p>
        </p:txBody>
      </p:sp>
    </p:spTree>
    <p:extLst>
      <p:ext uri="{BB962C8B-B14F-4D97-AF65-F5344CB8AC3E}">
        <p14:creationId xmlns:p14="http://schemas.microsoft.com/office/powerpoint/2010/main" val="217123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7CF8-B84C-4FC5-A990-5141C123FF70}"/>
              </a:ext>
            </a:extLst>
          </p:cNvPr>
          <p:cNvSpPr>
            <a:spLocks noGrp="1"/>
          </p:cNvSpPr>
          <p:nvPr>
            <p:ph type="title"/>
          </p:nvPr>
        </p:nvSpPr>
        <p:spPr>
          <a:xfrm>
            <a:off x="274320" y="1143000"/>
            <a:ext cx="8563554" cy="548640"/>
          </a:xfrm>
        </p:spPr>
        <p:txBody>
          <a:bodyPr/>
          <a:lstStyle/>
          <a:p>
            <a:r>
              <a:rPr lang="en-US" sz="3200" dirty="0">
                <a:latin typeface="+mn-lt"/>
              </a:rPr>
              <a:t>Technical</a:t>
            </a:r>
            <a:r>
              <a:rPr lang="en-US" sz="3200" dirty="0"/>
              <a:t> </a:t>
            </a:r>
            <a:r>
              <a:rPr lang="en-US" sz="3200" dirty="0">
                <a:latin typeface="+mn-lt"/>
              </a:rPr>
              <a:t>Notes, Continued</a:t>
            </a:r>
          </a:p>
        </p:txBody>
      </p:sp>
      <p:sp>
        <p:nvSpPr>
          <p:cNvPr id="3" name="Text Placeholder 2">
            <a:extLst>
              <a:ext uri="{FF2B5EF4-FFF2-40B4-BE49-F238E27FC236}">
                <a16:creationId xmlns:a16="http://schemas.microsoft.com/office/drawing/2014/main" id="{9A516A24-51D2-4679-BADA-1BAEEF772852}"/>
              </a:ext>
            </a:extLst>
          </p:cNvPr>
          <p:cNvSpPr>
            <a:spLocks noGrp="1"/>
          </p:cNvSpPr>
          <p:nvPr>
            <p:ph type="body" sz="quarter" idx="10"/>
          </p:nvPr>
        </p:nvSpPr>
        <p:spPr>
          <a:xfrm>
            <a:off x="274320" y="1645920"/>
            <a:ext cx="8563554" cy="4142629"/>
          </a:xfrm>
        </p:spPr>
        <p:txBody>
          <a:bodyPr/>
          <a:lstStyle/>
          <a:p>
            <a:r>
              <a:rPr lang="en-US" sz="2000" dirty="0">
                <a:latin typeface="+mn-lt"/>
              </a:rPr>
              <a:t>Hospitalizations</a:t>
            </a:r>
            <a:r>
              <a:rPr lang="en-US" sz="2000" b="0" dirty="0">
                <a:latin typeface="+mn-lt"/>
              </a:rPr>
              <a:t> – Among records with an ICD-10-CM injury code,* any mention of the following ICD-10-CM codes (includes records resulting in death)</a:t>
            </a:r>
          </a:p>
          <a:p>
            <a:r>
              <a:rPr lang="en-US" sz="2000" dirty="0">
                <a:latin typeface="+mn-lt"/>
              </a:rPr>
              <a:t>Emergency Department Visits </a:t>
            </a:r>
            <a:r>
              <a:rPr lang="en-US" sz="2000" b="0" dirty="0">
                <a:latin typeface="+mn-lt"/>
              </a:rPr>
              <a:t>– Any mention of the following ICD-10-CM codes (includes records resulting in hospitalization or death)</a:t>
            </a:r>
          </a:p>
          <a:p>
            <a:pPr marL="0" indent="0">
              <a:buNone/>
            </a:pPr>
            <a:endParaRPr lang="en-US" dirty="0">
              <a:latin typeface="+mn-lt"/>
            </a:endParaRPr>
          </a:p>
        </p:txBody>
      </p:sp>
      <p:graphicFrame>
        <p:nvGraphicFramePr>
          <p:cNvPr id="7" name="Table 7">
            <a:extLst>
              <a:ext uri="{FF2B5EF4-FFF2-40B4-BE49-F238E27FC236}">
                <a16:creationId xmlns:a16="http://schemas.microsoft.com/office/drawing/2014/main" id="{7B559FAC-2E13-4079-B562-51FB4786DEF3}"/>
              </a:ext>
            </a:extLst>
          </p:cNvPr>
          <p:cNvGraphicFramePr>
            <a:graphicFrameLocks noGrp="1"/>
          </p:cNvGraphicFramePr>
          <p:nvPr>
            <p:extLst>
              <p:ext uri="{D42A27DB-BD31-4B8C-83A1-F6EECF244321}">
                <p14:modId xmlns:p14="http://schemas.microsoft.com/office/powerpoint/2010/main" val="2749079868"/>
              </p:ext>
            </p:extLst>
          </p:nvPr>
        </p:nvGraphicFramePr>
        <p:xfrm>
          <a:off x="1120389" y="3413760"/>
          <a:ext cx="6651924" cy="2804160"/>
        </p:xfrm>
        <a:graphic>
          <a:graphicData uri="http://schemas.openxmlformats.org/drawingml/2006/table">
            <a:tbl>
              <a:tblPr firstRow="1" bandRow="1">
                <a:tableStyleId>{5C22544A-7EE6-4342-B048-85BDC9FD1C3A}</a:tableStyleId>
              </a:tblPr>
              <a:tblGrid>
                <a:gridCol w="2261576">
                  <a:extLst>
                    <a:ext uri="{9D8B030D-6E8A-4147-A177-3AD203B41FA5}">
                      <a16:colId xmlns:a16="http://schemas.microsoft.com/office/drawing/2014/main" val="1754342705"/>
                    </a:ext>
                  </a:extLst>
                </a:gridCol>
                <a:gridCol w="4390348">
                  <a:extLst>
                    <a:ext uri="{9D8B030D-6E8A-4147-A177-3AD203B41FA5}">
                      <a16:colId xmlns:a16="http://schemas.microsoft.com/office/drawing/2014/main" val="2907973497"/>
                    </a:ext>
                  </a:extLst>
                </a:gridCol>
              </a:tblGrid>
              <a:tr h="204741">
                <a:tc>
                  <a:txBody>
                    <a:bodyPr/>
                    <a:lstStyle/>
                    <a:p>
                      <a:pPr marL="0" algn="l" defTabSz="685800" rtl="0" eaLnBrk="1" latinLnBrk="0" hangingPunct="1"/>
                      <a:r>
                        <a:rPr lang="en-US" sz="1600" b="1" kern="1200" dirty="0">
                          <a:solidFill>
                            <a:schemeClr val="dk1"/>
                          </a:solidFill>
                          <a:latin typeface="+mn-lt"/>
                          <a:ea typeface="+mn-ea"/>
                          <a:cs typeface="+mn-cs"/>
                        </a:rPr>
                        <a:t>S02.0, S02.1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685800" rtl="0" eaLnBrk="1" latinLnBrk="0" hangingPunct="1"/>
                      <a:r>
                        <a:rPr lang="en-US" sz="1600" b="0" kern="1200" dirty="0">
                          <a:solidFill>
                            <a:schemeClr val="dk1"/>
                          </a:solidFill>
                          <a:latin typeface="+mn-lt"/>
                          <a:ea typeface="+mn-ea"/>
                          <a:cs typeface="+mn-cs"/>
                        </a:rPr>
                        <a:t>Fracture of skull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6577652"/>
                  </a:ext>
                </a:extLst>
              </a:tr>
              <a:tr h="469493">
                <a:tc>
                  <a:txBody>
                    <a:bodyPr/>
                    <a:lstStyle/>
                    <a:p>
                      <a:r>
                        <a:rPr lang="en-US" sz="1600" b="1" dirty="0"/>
                        <a:t>S02.8, S02.91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Fracture of other specified skull and facial bones; unspecified fracture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9567985"/>
                  </a:ext>
                </a:extLst>
              </a:tr>
              <a:tr h="469493">
                <a:tc>
                  <a:txBody>
                    <a:bodyPr/>
                    <a:lstStyle/>
                    <a:p>
                      <a:r>
                        <a:rPr lang="en-US" sz="1600" b="1" dirty="0"/>
                        <a:t>S04.02, S04.03, S04.04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Injury of optic chiasm; injury of optic tract and pathways; injuries of visual cortex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15561035"/>
                  </a:ext>
                </a:extLst>
              </a:tr>
              <a:tr h="278656">
                <a:tc>
                  <a:txBody>
                    <a:bodyPr/>
                    <a:lstStyle/>
                    <a:p>
                      <a:r>
                        <a:rPr lang="en-US" sz="1600" b="1" dirty="0"/>
                        <a:t>S06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Intracranial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5210057"/>
                  </a:ext>
                </a:extLst>
              </a:tr>
              <a:tr h="2795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S07.1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Crushing injury of skull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31112879"/>
                  </a:ext>
                </a:extLst>
              </a:tr>
              <a:tr h="2795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T74.4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Shaken infant syndrome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53966763"/>
                  </a:ext>
                </a:extLst>
              </a:tr>
              <a:tr h="278656">
                <a:tc gridSpan="2">
                  <a:txBody>
                    <a:bodyPr/>
                    <a:lstStyle/>
                    <a:p>
                      <a:r>
                        <a:rPr lang="en-US" sz="1400" dirty="0"/>
                        <a:t>*7</a:t>
                      </a:r>
                      <a:r>
                        <a:rPr lang="en-US" sz="1400" baseline="30000" dirty="0"/>
                        <a:t>th</a:t>
                      </a:r>
                      <a:r>
                        <a:rPr lang="en-US" sz="1400" dirty="0"/>
                        <a:t> character of A, B, or missing (reflects initial encounter, active treatment)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53840668"/>
                  </a:ext>
                </a:extLst>
              </a:tr>
            </a:tbl>
          </a:graphicData>
        </a:graphic>
      </p:graphicFrame>
      <p:sp>
        <p:nvSpPr>
          <p:cNvPr id="4" name="Text Placeholder 3">
            <a:extLst>
              <a:ext uri="{FF2B5EF4-FFF2-40B4-BE49-F238E27FC236}">
                <a16:creationId xmlns:a16="http://schemas.microsoft.com/office/drawing/2014/main" id="{872084EF-7693-4C9E-B6B0-79939FCBBDA4}"/>
              </a:ext>
            </a:extLst>
          </p:cNvPr>
          <p:cNvSpPr>
            <a:spLocks noGrp="1"/>
          </p:cNvSpPr>
          <p:nvPr>
            <p:ph type="body" sz="quarter" idx="11"/>
          </p:nvPr>
        </p:nvSpPr>
        <p:spPr>
          <a:xfrm>
            <a:off x="274320" y="6217920"/>
            <a:ext cx="8073990" cy="330200"/>
          </a:xfrm>
        </p:spPr>
        <p:txBody>
          <a:bodyPr/>
          <a:lstStyle/>
          <a:p>
            <a:r>
              <a:rPr lang="en-US" i="0" dirty="0"/>
              <a:t>*See technical notes document for a full list of ICD-10-CM injury diagnosis codes</a:t>
            </a:r>
          </a:p>
        </p:txBody>
      </p:sp>
    </p:spTree>
    <p:extLst>
      <p:ext uri="{BB962C8B-B14F-4D97-AF65-F5344CB8AC3E}">
        <p14:creationId xmlns:p14="http://schemas.microsoft.com/office/powerpoint/2010/main" val="3061181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7FF0-349C-469B-AC4A-C8FA0252EAD9}"/>
              </a:ext>
            </a:extLst>
          </p:cNvPr>
          <p:cNvSpPr>
            <a:spLocks noGrp="1"/>
          </p:cNvSpPr>
          <p:nvPr>
            <p:ph type="title"/>
          </p:nvPr>
        </p:nvSpPr>
        <p:spPr>
          <a:xfrm>
            <a:off x="274320" y="1143000"/>
            <a:ext cx="8563554" cy="548640"/>
          </a:xfrm>
        </p:spPr>
        <p:txBody>
          <a:bodyPr/>
          <a:lstStyle/>
          <a:p>
            <a:r>
              <a:rPr lang="en-US" sz="3000" dirty="0">
                <a:latin typeface="+mn-lt"/>
              </a:rPr>
              <a:t>Adults </a:t>
            </a:r>
            <a:r>
              <a:rPr lang="en-US" sz="3000" b="1" i="0" u="none" strike="noStrike" dirty="0">
                <a:solidFill>
                  <a:srgbClr val="17375E"/>
                </a:solidFill>
                <a:effectLst/>
                <a:latin typeface="Arial" panose="020B0604020202020204" pitchFamily="34" charset="0"/>
              </a:rPr>
              <a:t>85 and older</a:t>
            </a:r>
            <a:r>
              <a:rPr lang="en-US" sz="3000" dirty="0"/>
              <a:t> </a:t>
            </a:r>
            <a:r>
              <a:rPr lang="en-US" sz="3000" dirty="0">
                <a:latin typeface="+mn-lt"/>
              </a:rPr>
              <a:t>have the highest rates of TBI-related hospitalizations</a:t>
            </a:r>
          </a:p>
        </p:txBody>
      </p:sp>
      <p:sp>
        <p:nvSpPr>
          <p:cNvPr id="8" name="TextBox 7">
            <a:extLst>
              <a:ext uri="{FF2B5EF4-FFF2-40B4-BE49-F238E27FC236}">
                <a16:creationId xmlns:a16="http://schemas.microsoft.com/office/drawing/2014/main" id="{9CADBC33-59B0-4390-9898-1C2B69841EED}"/>
              </a:ext>
            </a:extLst>
          </p:cNvPr>
          <p:cNvSpPr txBox="1"/>
          <p:nvPr/>
        </p:nvSpPr>
        <p:spPr>
          <a:xfrm>
            <a:off x="274320" y="1960570"/>
            <a:ext cx="5029200" cy="369332"/>
          </a:xfrm>
          <a:prstGeom prst="rect">
            <a:avLst/>
          </a:prstGeom>
          <a:noFill/>
        </p:spPr>
        <p:txBody>
          <a:bodyPr wrap="square" rtlCol="0">
            <a:spAutoFit/>
          </a:bodyPr>
          <a:lstStyle/>
          <a:p>
            <a:r>
              <a:rPr lang="en-US" b="1" dirty="0">
                <a:solidFill>
                  <a:srgbClr val="17375E"/>
                </a:solidFill>
              </a:rPr>
              <a:t>Rate by Age Group, 2024</a:t>
            </a:r>
          </a:p>
        </p:txBody>
      </p:sp>
      <p:graphicFrame>
        <p:nvGraphicFramePr>
          <p:cNvPr id="4" name="Chart 3" descr="Rate of TBI-related hospitalizations by age group, 2024">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465845088"/>
              </p:ext>
            </p:extLst>
          </p:nvPr>
        </p:nvGraphicFramePr>
        <p:xfrm>
          <a:off x="347893" y="2329902"/>
          <a:ext cx="8448214" cy="350731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51469429-B3B0-C1CD-4A58-9618EC2E399F}"/>
              </a:ext>
            </a:extLst>
          </p:cNvPr>
          <p:cNvSpPr txBox="1"/>
          <p:nvPr/>
        </p:nvSpPr>
        <p:spPr>
          <a:xfrm>
            <a:off x="274320" y="6126480"/>
            <a:ext cx="5563772" cy="507831"/>
          </a:xfrm>
          <a:prstGeom prst="rect">
            <a:avLst/>
          </a:prstGeom>
          <a:noFill/>
        </p:spPr>
        <p:txBody>
          <a:bodyPr wrap="square" rtlCol="0">
            <a:spAutoFit/>
          </a:bodyPr>
          <a:lstStyle/>
          <a:p>
            <a:r>
              <a:rPr lang="en-US" sz="900" dirty="0"/>
              <a:t>Limited to NC Residents, 2024</a:t>
            </a:r>
          </a:p>
          <a:p>
            <a:r>
              <a:rPr lang="en-US" sz="900" b="1" dirty="0"/>
              <a:t>Source: NC State Center for Health Statistics, Hospitalization Discharge Data (2024)</a:t>
            </a:r>
          </a:p>
          <a:p>
            <a:r>
              <a:rPr lang="en-US" sz="900" dirty="0"/>
              <a:t>Analysis by Injury Epidemiology and Surveillance Unit</a:t>
            </a:r>
          </a:p>
        </p:txBody>
      </p:sp>
    </p:spTree>
    <p:extLst>
      <p:ext uri="{BB962C8B-B14F-4D97-AF65-F5344CB8AC3E}">
        <p14:creationId xmlns:p14="http://schemas.microsoft.com/office/powerpoint/2010/main" val="2920711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7CF8-B84C-4FC5-A990-5141C123FF70}"/>
              </a:ext>
            </a:extLst>
          </p:cNvPr>
          <p:cNvSpPr>
            <a:spLocks noGrp="1"/>
          </p:cNvSpPr>
          <p:nvPr>
            <p:ph type="title" idx="4294967295"/>
          </p:nvPr>
        </p:nvSpPr>
        <p:spPr>
          <a:xfrm>
            <a:off x="3200400" y="2743200"/>
            <a:ext cx="5815012" cy="549275"/>
          </a:xfrm>
        </p:spPr>
        <p:txBody>
          <a:bodyPr/>
          <a:lstStyle/>
          <a:p>
            <a:r>
              <a:rPr lang="en-US" sz="4800" dirty="0">
                <a:solidFill>
                  <a:srgbClr val="643275"/>
                </a:solidFill>
                <a:latin typeface="+mn-lt"/>
              </a:rPr>
              <a:t>Traumatic Brain Injury Emergency Department Visits</a:t>
            </a:r>
          </a:p>
        </p:txBody>
      </p:sp>
      <p:pic>
        <p:nvPicPr>
          <p:cNvPr id="4" name="Graphic 3" descr="Ambulance with solid fill">
            <a:extLst>
              <a:ext uri="{FF2B5EF4-FFF2-40B4-BE49-F238E27FC236}">
                <a16:creationId xmlns:a16="http://schemas.microsoft.com/office/drawing/2014/main" id="{6879B81D-C6EA-4F22-AF6B-E8DDA08C8BB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2880" y="1828800"/>
            <a:ext cx="2990088" cy="2990088"/>
          </a:xfrm>
          <a:prstGeom prst="rect">
            <a:avLst/>
          </a:prstGeom>
        </p:spPr>
      </p:pic>
    </p:spTree>
    <p:extLst>
      <p:ext uri="{BB962C8B-B14F-4D97-AF65-F5344CB8AC3E}">
        <p14:creationId xmlns:p14="http://schemas.microsoft.com/office/powerpoint/2010/main" val="2214843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9AC8-FBC6-419F-B202-2A965028FCE8}"/>
              </a:ext>
            </a:extLst>
          </p:cNvPr>
          <p:cNvSpPr>
            <a:spLocks noGrp="1"/>
          </p:cNvSpPr>
          <p:nvPr>
            <p:ph type="title"/>
          </p:nvPr>
        </p:nvSpPr>
        <p:spPr>
          <a:xfrm>
            <a:off x="274320" y="1143000"/>
            <a:ext cx="8563554" cy="548640"/>
          </a:xfrm>
        </p:spPr>
        <p:txBody>
          <a:bodyPr/>
          <a:lstStyle/>
          <a:p>
            <a:r>
              <a:rPr lang="en-US" sz="3000" dirty="0">
                <a:latin typeface="+mn-lt"/>
              </a:rPr>
              <a:t>TBI-related ED visits increased by </a:t>
            </a:r>
            <a:r>
              <a:rPr lang="en-US" sz="3200" u="sng" dirty="0">
                <a:solidFill>
                  <a:srgbClr val="643275"/>
                </a:solidFill>
                <a:latin typeface="+mn-lt"/>
              </a:rPr>
              <a:t>42</a:t>
            </a:r>
            <a:r>
              <a:rPr lang="en-US" sz="3200" b="1" i="0" u="sng" strike="noStrike" dirty="0">
                <a:solidFill>
                  <a:srgbClr val="643275"/>
                </a:solidFill>
                <a:effectLst/>
                <a:latin typeface="Arial" panose="020B0604020202020204" pitchFamily="34" charset="0"/>
              </a:rPr>
              <a:t>%</a:t>
            </a:r>
            <a:r>
              <a:rPr lang="en-US" sz="2400" dirty="0"/>
              <a:t> </a:t>
            </a:r>
            <a:r>
              <a:rPr lang="en-US" sz="3000" dirty="0">
                <a:latin typeface="+mn-lt"/>
              </a:rPr>
              <a:t>over the last five years</a:t>
            </a:r>
          </a:p>
        </p:txBody>
      </p:sp>
      <p:graphicFrame>
        <p:nvGraphicFramePr>
          <p:cNvPr id="3" name="Chart 2" descr="Number of TBI-related ED visits, 2020-2024">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2566546345"/>
              </p:ext>
            </p:extLst>
          </p:nvPr>
        </p:nvGraphicFramePr>
        <p:xfrm>
          <a:off x="274319" y="2079546"/>
          <a:ext cx="8451391" cy="40817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DEBFF03-8915-B352-CAFF-348C736C9786}"/>
              </a:ext>
            </a:extLst>
          </p:cNvPr>
          <p:cNvSpPr txBox="1"/>
          <p:nvPr/>
        </p:nvSpPr>
        <p:spPr>
          <a:xfrm>
            <a:off x="274320" y="6126480"/>
            <a:ext cx="3724924" cy="507831"/>
          </a:xfrm>
          <a:prstGeom prst="rect">
            <a:avLst/>
          </a:prstGeom>
          <a:noFill/>
        </p:spPr>
        <p:txBody>
          <a:bodyPr wrap="square" rtlCol="0">
            <a:spAutoFit/>
          </a:bodyPr>
          <a:lstStyle/>
          <a:p>
            <a:r>
              <a:rPr lang="en-US" sz="900" dirty="0"/>
              <a:t>Limited to NC Residents, 2020-2024</a:t>
            </a:r>
          </a:p>
          <a:p>
            <a:r>
              <a:rPr lang="en-US" sz="900" b="1" dirty="0"/>
              <a:t>Source: NC DETECT (2020-2024)</a:t>
            </a:r>
          </a:p>
          <a:p>
            <a:r>
              <a:rPr lang="en-US" sz="900" dirty="0"/>
              <a:t>Analysis by Injury Epidemiology and Surveillance Unit</a:t>
            </a:r>
          </a:p>
        </p:txBody>
      </p:sp>
    </p:spTree>
    <p:extLst>
      <p:ext uri="{BB962C8B-B14F-4D97-AF65-F5344CB8AC3E}">
        <p14:creationId xmlns:p14="http://schemas.microsoft.com/office/powerpoint/2010/main" val="2438092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A952A0-5E83-4673-B74A-449FD5E16E0B}"/>
              </a:ext>
            </a:extLst>
          </p:cNvPr>
          <p:cNvSpPr>
            <a:spLocks noGrp="1"/>
          </p:cNvSpPr>
          <p:nvPr>
            <p:ph type="title"/>
          </p:nvPr>
        </p:nvSpPr>
        <p:spPr>
          <a:xfrm>
            <a:off x="274320" y="1097280"/>
            <a:ext cx="8563554" cy="548640"/>
          </a:xfrm>
        </p:spPr>
        <p:txBody>
          <a:bodyPr/>
          <a:lstStyle/>
          <a:p>
            <a:r>
              <a:rPr lang="en-US" sz="2800" dirty="0">
                <a:latin typeface="+mn-lt"/>
              </a:rPr>
              <a:t>TBI-related Emergency Department visits (ED) among North Carolina residents, </a:t>
            </a:r>
            <a:r>
              <a:rPr lang="en-US" sz="2800" dirty="0">
                <a:solidFill>
                  <a:srgbClr val="003B70"/>
                </a:solidFill>
                <a:latin typeface="+mn-lt"/>
              </a:rPr>
              <a:t>2022-2024</a:t>
            </a:r>
          </a:p>
        </p:txBody>
      </p:sp>
      <p:pic>
        <p:nvPicPr>
          <p:cNvPr id="3" name="Picture 2" descr="NC county map of TBI-related ED visit rates, 2022-2024">
            <a:extLst>
              <a:ext uri="{FF2B5EF4-FFF2-40B4-BE49-F238E27FC236}">
                <a16:creationId xmlns:a16="http://schemas.microsoft.com/office/drawing/2014/main" id="{DBD157A4-AA1A-00CE-AE17-EC127CEFC103}"/>
              </a:ext>
            </a:extLst>
          </p:cNvPr>
          <p:cNvPicPr>
            <a:picLocks noChangeAspect="1"/>
          </p:cNvPicPr>
          <p:nvPr/>
        </p:nvPicPr>
        <p:blipFill>
          <a:blip r:embed="rId3">
            <a:extLst>
              <a:ext uri="{28A0092B-C50C-407E-A947-70E740481C1C}">
                <a14:useLocalDpi xmlns:a14="http://schemas.microsoft.com/office/drawing/2010/main" val="0"/>
              </a:ext>
            </a:extLst>
          </a:blip>
          <a:srcRect t="3810" b="3810"/>
          <a:stretch/>
        </p:blipFill>
        <p:spPr>
          <a:xfrm>
            <a:off x="849559" y="1291985"/>
            <a:ext cx="7444881" cy="5314451"/>
          </a:xfrm>
          <a:prstGeom prst="rect">
            <a:avLst/>
          </a:prstGeom>
        </p:spPr>
      </p:pic>
      <p:sp>
        <p:nvSpPr>
          <p:cNvPr id="5" name="TextBox 4">
            <a:extLst>
              <a:ext uri="{FF2B5EF4-FFF2-40B4-BE49-F238E27FC236}">
                <a16:creationId xmlns:a16="http://schemas.microsoft.com/office/drawing/2014/main" id="{3E22D9C0-EBE8-0CA9-CA8C-1EE600F93E18}"/>
              </a:ext>
            </a:extLst>
          </p:cNvPr>
          <p:cNvSpPr txBox="1"/>
          <p:nvPr/>
        </p:nvSpPr>
        <p:spPr>
          <a:xfrm>
            <a:off x="274319" y="6126480"/>
            <a:ext cx="3865601" cy="507831"/>
          </a:xfrm>
          <a:prstGeom prst="rect">
            <a:avLst/>
          </a:prstGeom>
          <a:noFill/>
        </p:spPr>
        <p:txBody>
          <a:bodyPr wrap="square" rtlCol="0">
            <a:spAutoFit/>
          </a:bodyPr>
          <a:lstStyle/>
          <a:p>
            <a:r>
              <a:rPr lang="en-US" sz="900" dirty="0"/>
              <a:t>Limited to NC Residents, 2022-2024</a:t>
            </a:r>
          </a:p>
          <a:p>
            <a:r>
              <a:rPr lang="en-US" sz="900" b="1" dirty="0"/>
              <a:t>Source: NC DETECT (2022-2024)</a:t>
            </a:r>
          </a:p>
          <a:p>
            <a:r>
              <a:rPr lang="en-US" sz="900" dirty="0"/>
              <a:t>Analysis by Injury Epidemiology and Surveillance Unit</a:t>
            </a:r>
            <a:endParaRPr lang="en-US" sz="800" dirty="0"/>
          </a:p>
        </p:txBody>
      </p:sp>
    </p:spTree>
    <p:extLst>
      <p:ext uri="{BB962C8B-B14F-4D97-AF65-F5344CB8AC3E}">
        <p14:creationId xmlns:p14="http://schemas.microsoft.com/office/powerpoint/2010/main" val="3119127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08B3-8C71-4348-8F73-B8B843970821}"/>
              </a:ext>
            </a:extLst>
          </p:cNvPr>
          <p:cNvSpPr>
            <a:spLocks noGrp="1"/>
          </p:cNvSpPr>
          <p:nvPr>
            <p:ph type="title"/>
          </p:nvPr>
        </p:nvSpPr>
        <p:spPr>
          <a:xfrm>
            <a:off x="1188720" y="274320"/>
            <a:ext cx="7537836" cy="548640"/>
          </a:xfrm>
        </p:spPr>
        <p:txBody>
          <a:bodyPr/>
          <a:lstStyle/>
          <a:p>
            <a:r>
              <a:rPr lang="en-US" sz="2800" dirty="0">
                <a:latin typeface="+mn-lt"/>
              </a:rPr>
              <a:t>Most TBI-related </a:t>
            </a:r>
            <a:r>
              <a:rPr lang="en-US" sz="2800" dirty="0">
                <a:latin typeface="Arial "/>
              </a:rPr>
              <a:t>ED visits</a:t>
            </a:r>
            <a:r>
              <a:rPr lang="en-US" sz="2800" dirty="0">
                <a:latin typeface="+mn-lt"/>
              </a:rPr>
              <a:t> occurred among </a:t>
            </a:r>
            <a:r>
              <a:rPr lang="en-US" sz="2800" b="1" i="0" u="none" strike="noStrike" dirty="0">
                <a:solidFill>
                  <a:srgbClr val="17375E"/>
                </a:solidFill>
                <a:effectLst/>
                <a:latin typeface="Arial" panose="020B0604020202020204" pitchFamily="34" charset="0"/>
              </a:rPr>
              <a:t>men and non-Hispanic Whites</a:t>
            </a:r>
            <a:endParaRPr lang="en-US" sz="2800" dirty="0">
              <a:latin typeface="+mn-lt"/>
            </a:endParaRPr>
          </a:p>
        </p:txBody>
      </p:sp>
      <p:sp>
        <p:nvSpPr>
          <p:cNvPr id="10" name="TextBox 9">
            <a:extLst>
              <a:ext uri="{FF2B5EF4-FFF2-40B4-BE49-F238E27FC236}">
                <a16:creationId xmlns:a16="http://schemas.microsoft.com/office/drawing/2014/main" id="{C15DC6DC-1C8A-47E9-A0D2-E313F1C3EAC5}"/>
              </a:ext>
            </a:extLst>
          </p:cNvPr>
          <p:cNvSpPr txBox="1"/>
          <p:nvPr/>
        </p:nvSpPr>
        <p:spPr>
          <a:xfrm>
            <a:off x="1188720" y="1063763"/>
            <a:ext cx="5029200" cy="369332"/>
          </a:xfrm>
          <a:prstGeom prst="rect">
            <a:avLst/>
          </a:prstGeom>
          <a:noFill/>
        </p:spPr>
        <p:txBody>
          <a:bodyPr wrap="square" rtlCol="0">
            <a:spAutoFit/>
          </a:bodyPr>
          <a:lstStyle/>
          <a:p>
            <a:r>
              <a:rPr lang="en-US" b="1" dirty="0">
                <a:solidFill>
                  <a:srgbClr val="17375E"/>
                </a:solidFill>
              </a:rPr>
              <a:t>Count by Demographic, 2024</a:t>
            </a:r>
          </a:p>
        </p:txBody>
      </p:sp>
      <p:graphicFrame>
        <p:nvGraphicFramePr>
          <p:cNvPr id="3" name="Chart 2" descr="Number of TBI-related ED visits by sex and race/ethnicity, 2024">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1105591523"/>
              </p:ext>
            </p:extLst>
          </p:nvPr>
        </p:nvGraphicFramePr>
        <p:xfrm>
          <a:off x="1198562" y="1433095"/>
          <a:ext cx="7799664" cy="457034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ED58C121-6A82-B5B1-576F-E9162244EA8F}"/>
              </a:ext>
            </a:extLst>
          </p:cNvPr>
          <p:cNvSpPr txBox="1"/>
          <p:nvPr/>
        </p:nvSpPr>
        <p:spPr>
          <a:xfrm>
            <a:off x="1280160" y="5852160"/>
            <a:ext cx="6424857" cy="369332"/>
          </a:xfrm>
          <a:prstGeom prst="rect">
            <a:avLst/>
          </a:prstGeom>
          <a:noFill/>
        </p:spPr>
        <p:txBody>
          <a:bodyPr wrap="square">
            <a:spAutoFit/>
          </a:bodyPr>
          <a:lstStyle/>
          <a:p>
            <a:r>
              <a:rPr lang="en-US" sz="900" b="0" i="0" u="none" strike="noStrike" dirty="0">
                <a:solidFill>
                  <a:srgbClr val="000000"/>
                </a:solidFill>
                <a:effectLst/>
              </a:rPr>
              <a:t>NH - non-Hispanic; sex was unknown for 208(&lt;0.1%) injury ED visits and race/ethnicity was unknown for 829(&lt;0.1%) injury ED visits</a:t>
            </a:r>
            <a:r>
              <a:rPr lang="en-US" sz="900" dirty="0"/>
              <a:t> </a:t>
            </a:r>
          </a:p>
        </p:txBody>
      </p:sp>
      <p:sp>
        <p:nvSpPr>
          <p:cNvPr id="15" name="TextBox 14">
            <a:extLst>
              <a:ext uri="{FF2B5EF4-FFF2-40B4-BE49-F238E27FC236}">
                <a16:creationId xmlns:a16="http://schemas.microsoft.com/office/drawing/2014/main" id="{FD28F88A-E2CD-81F9-594A-2C6956928FAA}"/>
              </a:ext>
            </a:extLst>
          </p:cNvPr>
          <p:cNvSpPr txBox="1"/>
          <p:nvPr/>
        </p:nvSpPr>
        <p:spPr>
          <a:xfrm>
            <a:off x="1280160" y="6126480"/>
            <a:ext cx="3900109" cy="507831"/>
          </a:xfrm>
          <a:prstGeom prst="rect">
            <a:avLst/>
          </a:prstGeom>
          <a:noFill/>
        </p:spPr>
        <p:txBody>
          <a:bodyPr wrap="square" rtlCol="0">
            <a:spAutoFit/>
          </a:bodyPr>
          <a:lstStyle/>
          <a:p>
            <a:r>
              <a:rPr lang="en-US" sz="900" dirty="0"/>
              <a:t>Limited to NC Residents, 2024</a:t>
            </a:r>
          </a:p>
          <a:p>
            <a:r>
              <a:rPr lang="en-US" sz="900" b="1" dirty="0"/>
              <a:t>Source: NC DETECT (2024)</a:t>
            </a:r>
          </a:p>
          <a:p>
            <a:r>
              <a:rPr lang="en-US" sz="900" dirty="0"/>
              <a:t>Analysis by Injury Epidemiology and Surveillance Unit</a:t>
            </a:r>
            <a:endParaRPr lang="en-US" sz="800" dirty="0"/>
          </a:p>
        </p:txBody>
      </p:sp>
    </p:spTree>
    <p:extLst>
      <p:ext uri="{BB962C8B-B14F-4D97-AF65-F5344CB8AC3E}">
        <p14:creationId xmlns:p14="http://schemas.microsoft.com/office/powerpoint/2010/main" val="2430316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9D4018-51A6-43BF-B0A3-4A120543F708}"/>
              </a:ext>
            </a:extLst>
          </p:cNvPr>
          <p:cNvSpPr txBox="1">
            <a:spLocks/>
          </p:cNvSpPr>
          <p:nvPr/>
        </p:nvSpPr>
        <p:spPr>
          <a:xfrm>
            <a:off x="1188720" y="274320"/>
            <a:ext cx="7464950"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sz="2400" dirty="0">
                <a:solidFill>
                  <a:srgbClr val="17375E"/>
                </a:solidFill>
                <a:latin typeface="+mn-lt"/>
              </a:rPr>
              <a:t>However, </a:t>
            </a:r>
            <a:r>
              <a:rPr lang="en-US" sz="2400" dirty="0">
                <a:solidFill>
                  <a:srgbClr val="5C93D5"/>
                </a:solidFill>
                <a:latin typeface="+mn-lt"/>
              </a:rPr>
              <a:t>rates of TBI-related ED visits were highest among </a:t>
            </a:r>
            <a:r>
              <a:rPr lang="en-US" sz="2400" dirty="0">
                <a:solidFill>
                  <a:srgbClr val="002060"/>
                </a:solidFill>
                <a:latin typeface="+mn-lt"/>
              </a:rPr>
              <a:t>men, non-Hispanic Whites, and non-Hispanic American Indian / Alaskan Natives</a:t>
            </a:r>
            <a:endParaRPr lang="en-US" sz="2400" dirty="0">
              <a:solidFill>
                <a:srgbClr val="5C93D5"/>
              </a:solidFill>
              <a:latin typeface="+mn-lt"/>
            </a:endParaRPr>
          </a:p>
        </p:txBody>
      </p:sp>
      <p:sp>
        <p:nvSpPr>
          <p:cNvPr id="14" name="TextBox 13">
            <a:extLst>
              <a:ext uri="{FF2B5EF4-FFF2-40B4-BE49-F238E27FC236}">
                <a16:creationId xmlns:a16="http://schemas.microsoft.com/office/drawing/2014/main" id="{26AC6D3F-B348-4791-BEE5-3520990643DB}"/>
              </a:ext>
            </a:extLst>
          </p:cNvPr>
          <p:cNvSpPr txBox="1"/>
          <p:nvPr/>
        </p:nvSpPr>
        <p:spPr>
          <a:xfrm>
            <a:off x="1188720" y="1509140"/>
            <a:ext cx="5029200" cy="369332"/>
          </a:xfrm>
          <a:prstGeom prst="rect">
            <a:avLst/>
          </a:prstGeom>
          <a:noFill/>
        </p:spPr>
        <p:txBody>
          <a:bodyPr wrap="square" rtlCol="0">
            <a:spAutoFit/>
          </a:bodyPr>
          <a:lstStyle/>
          <a:p>
            <a:r>
              <a:rPr lang="en-US" b="1" dirty="0">
                <a:solidFill>
                  <a:srgbClr val="17375E"/>
                </a:solidFill>
              </a:rPr>
              <a:t>Rate by Demographic, 2024</a:t>
            </a:r>
          </a:p>
        </p:txBody>
      </p:sp>
      <p:graphicFrame>
        <p:nvGraphicFramePr>
          <p:cNvPr id="3" name="Chart 2" descr="Rate of TBI-related ED visits by sex and race/ethnicity, 2024">
            <a:extLst>
              <a:ext uri="{FF2B5EF4-FFF2-40B4-BE49-F238E27FC236}">
                <a16:creationId xmlns:a16="http://schemas.microsoft.com/office/drawing/2014/main" id="{00000000-0008-0000-0700-000005000000}"/>
              </a:ext>
            </a:extLst>
          </p:cNvPr>
          <p:cNvGraphicFramePr>
            <a:graphicFrameLocks/>
          </p:cNvGraphicFramePr>
          <p:nvPr>
            <p:extLst>
              <p:ext uri="{D42A27DB-BD31-4B8C-83A1-F6EECF244321}">
                <p14:modId xmlns:p14="http://schemas.microsoft.com/office/powerpoint/2010/main" val="2484006286"/>
              </p:ext>
            </p:extLst>
          </p:nvPr>
        </p:nvGraphicFramePr>
        <p:xfrm>
          <a:off x="1021454" y="1805940"/>
          <a:ext cx="7799481" cy="43672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907DE59-0038-EA3B-AA63-D421B3C97CBF}"/>
              </a:ext>
            </a:extLst>
          </p:cNvPr>
          <p:cNvSpPr txBox="1"/>
          <p:nvPr/>
        </p:nvSpPr>
        <p:spPr>
          <a:xfrm>
            <a:off x="1280160" y="6126480"/>
            <a:ext cx="4201559" cy="507831"/>
          </a:xfrm>
          <a:prstGeom prst="rect">
            <a:avLst/>
          </a:prstGeom>
          <a:noFill/>
        </p:spPr>
        <p:txBody>
          <a:bodyPr wrap="square" rtlCol="0">
            <a:spAutoFit/>
          </a:bodyPr>
          <a:lstStyle/>
          <a:p>
            <a:r>
              <a:rPr lang="en-US" sz="900" dirty="0"/>
              <a:t>Limited to NC Residents, 2024</a:t>
            </a:r>
          </a:p>
          <a:p>
            <a:r>
              <a:rPr lang="en-US" sz="900" b="1" dirty="0"/>
              <a:t>Source: NC DETECT (2024)</a:t>
            </a:r>
          </a:p>
          <a:p>
            <a:r>
              <a:rPr lang="en-US" sz="900" dirty="0"/>
              <a:t>Analysis by Injury Epidemiology and Surveillance Unit</a:t>
            </a:r>
          </a:p>
        </p:txBody>
      </p:sp>
    </p:spTree>
    <p:extLst>
      <p:ext uri="{BB962C8B-B14F-4D97-AF65-F5344CB8AC3E}">
        <p14:creationId xmlns:p14="http://schemas.microsoft.com/office/powerpoint/2010/main" val="891840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1160-C38B-4D92-B920-1364082C92B2}"/>
              </a:ext>
            </a:extLst>
          </p:cNvPr>
          <p:cNvSpPr>
            <a:spLocks noGrp="1"/>
          </p:cNvSpPr>
          <p:nvPr>
            <p:ph type="title"/>
          </p:nvPr>
        </p:nvSpPr>
        <p:spPr>
          <a:xfrm>
            <a:off x="1188720" y="274320"/>
            <a:ext cx="7537836" cy="548640"/>
          </a:xfrm>
        </p:spPr>
        <p:txBody>
          <a:bodyPr/>
          <a:lstStyle/>
          <a:p>
            <a:r>
              <a:rPr lang="en-US" sz="3200" dirty="0">
                <a:solidFill>
                  <a:srgbClr val="17375E"/>
                </a:solidFill>
              </a:rPr>
              <a:t>Falls</a:t>
            </a:r>
            <a:r>
              <a:rPr lang="en-US" sz="3200" dirty="0"/>
              <a:t> were the leading specified cause of TBI-related ED visits </a:t>
            </a:r>
          </a:p>
        </p:txBody>
      </p:sp>
      <p:graphicFrame>
        <p:nvGraphicFramePr>
          <p:cNvPr id="4" name="Chart 3" descr="Percent of TBI-related ED visits by mechanism and intent, 2024">
            <a:extLst>
              <a:ext uri="{FF2B5EF4-FFF2-40B4-BE49-F238E27FC236}">
                <a16:creationId xmlns:a16="http://schemas.microsoft.com/office/drawing/2014/main" id="{701549E6-23F0-40B6-B638-7C6C05831CF0}"/>
              </a:ext>
            </a:extLst>
          </p:cNvPr>
          <p:cNvGraphicFramePr>
            <a:graphicFrameLocks/>
          </p:cNvGraphicFramePr>
          <p:nvPr>
            <p:extLst>
              <p:ext uri="{D42A27DB-BD31-4B8C-83A1-F6EECF244321}">
                <p14:modId xmlns:p14="http://schemas.microsoft.com/office/powerpoint/2010/main" val="1211484642"/>
              </p:ext>
            </p:extLst>
          </p:nvPr>
        </p:nvGraphicFramePr>
        <p:xfrm>
          <a:off x="1188720" y="1315363"/>
          <a:ext cx="7783002" cy="454486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337E9C6D-B395-475A-A387-644F3FB69E41}"/>
              </a:ext>
            </a:extLst>
          </p:cNvPr>
          <p:cNvSpPr/>
          <p:nvPr/>
        </p:nvSpPr>
        <p:spPr>
          <a:xfrm>
            <a:off x="6747290" y="3785638"/>
            <a:ext cx="2110023" cy="1564851"/>
          </a:xfrm>
          <a:prstGeom prst="rect">
            <a:avLst/>
          </a:prstGeom>
          <a:noFill/>
          <a:ln w="19050">
            <a:solidFill>
              <a:srgbClr val="643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u="none" strike="noStrike" dirty="0">
                <a:solidFill>
                  <a:srgbClr val="643275"/>
                </a:solidFill>
                <a:effectLst/>
                <a:latin typeface="Arial" panose="020B0604020202020204" pitchFamily="34" charset="0"/>
              </a:rPr>
              <a:t>61% </a:t>
            </a:r>
            <a:r>
              <a:rPr lang="en-US" dirty="0">
                <a:solidFill>
                  <a:srgbClr val="643275"/>
                </a:solidFill>
              </a:rPr>
              <a:t>Unintentional</a:t>
            </a:r>
          </a:p>
          <a:p>
            <a:pPr algn="ctr"/>
            <a:r>
              <a:rPr lang="en-US" dirty="0">
                <a:solidFill>
                  <a:srgbClr val="643275"/>
                </a:solidFill>
              </a:rPr>
              <a:t> </a:t>
            </a:r>
          </a:p>
          <a:p>
            <a:pPr algn="ctr"/>
            <a:r>
              <a:rPr lang="en-US" b="1" i="0" u="none" strike="noStrike" dirty="0">
                <a:solidFill>
                  <a:srgbClr val="643275"/>
                </a:solidFill>
                <a:effectLst/>
                <a:latin typeface="Arial" panose="020B0604020202020204" pitchFamily="34" charset="0"/>
              </a:rPr>
              <a:t>7.3% </a:t>
            </a:r>
            <a:r>
              <a:rPr lang="en-US" dirty="0">
                <a:solidFill>
                  <a:srgbClr val="643275"/>
                </a:solidFill>
              </a:rPr>
              <a:t>Assault</a:t>
            </a:r>
          </a:p>
          <a:p>
            <a:pPr algn="ctr"/>
            <a:endParaRPr lang="en-US" dirty="0">
              <a:solidFill>
                <a:srgbClr val="643275"/>
              </a:solidFill>
            </a:endParaRPr>
          </a:p>
          <a:p>
            <a:pPr algn="ctr"/>
            <a:r>
              <a:rPr lang="en-US" b="1" dirty="0">
                <a:solidFill>
                  <a:srgbClr val="643275"/>
                </a:solidFill>
                <a:latin typeface="Arial" panose="020B0604020202020204" pitchFamily="34" charset="0"/>
              </a:rPr>
              <a:t>0.2% </a:t>
            </a:r>
            <a:r>
              <a:rPr lang="en-US" dirty="0">
                <a:solidFill>
                  <a:srgbClr val="643275"/>
                </a:solidFill>
              </a:rPr>
              <a:t>Self-Inflicted           </a:t>
            </a:r>
          </a:p>
        </p:txBody>
      </p:sp>
      <p:sp>
        <p:nvSpPr>
          <p:cNvPr id="5" name="TextBox 4">
            <a:extLst>
              <a:ext uri="{FF2B5EF4-FFF2-40B4-BE49-F238E27FC236}">
                <a16:creationId xmlns:a16="http://schemas.microsoft.com/office/drawing/2014/main" id="{578A3753-6A48-1F18-FF8F-7855E2754A52}"/>
              </a:ext>
            </a:extLst>
          </p:cNvPr>
          <p:cNvSpPr txBox="1"/>
          <p:nvPr/>
        </p:nvSpPr>
        <p:spPr>
          <a:xfrm>
            <a:off x="1280160" y="5760720"/>
            <a:ext cx="6191133" cy="369332"/>
          </a:xfrm>
          <a:prstGeom prst="rect">
            <a:avLst/>
          </a:prstGeom>
          <a:noFill/>
        </p:spPr>
        <p:txBody>
          <a:bodyPr wrap="square">
            <a:spAutoFit/>
          </a:bodyPr>
          <a:lstStyle/>
          <a:p>
            <a:r>
              <a:rPr lang="en-US" sz="900" dirty="0"/>
              <a:t>* Included in other specified are Struck By/Against - Assault (3%), Unspecified - Unintentional (2%), and Motor Vehicle-Nontraffic - Unintentional (1%), as well as other mechanism/intents.</a:t>
            </a:r>
          </a:p>
        </p:txBody>
      </p:sp>
      <p:sp>
        <p:nvSpPr>
          <p:cNvPr id="14" name="TextBox 13">
            <a:extLst>
              <a:ext uri="{FF2B5EF4-FFF2-40B4-BE49-F238E27FC236}">
                <a16:creationId xmlns:a16="http://schemas.microsoft.com/office/drawing/2014/main" id="{651F1EA5-5434-44AC-84FF-F867A30F1B09}"/>
              </a:ext>
            </a:extLst>
          </p:cNvPr>
          <p:cNvSpPr txBox="1"/>
          <p:nvPr/>
        </p:nvSpPr>
        <p:spPr>
          <a:xfrm>
            <a:off x="1280160" y="6126480"/>
            <a:ext cx="2957380" cy="507831"/>
          </a:xfrm>
          <a:prstGeom prst="rect">
            <a:avLst/>
          </a:prstGeom>
          <a:noFill/>
        </p:spPr>
        <p:txBody>
          <a:bodyPr wrap="square" rtlCol="0">
            <a:spAutoFit/>
          </a:bodyPr>
          <a:lstStyle/>
          <a:p>
            <a:r>
              <a:rPr lang="en-US" sz="900" dirty="0"/>
              <a:t>Limited to NC Residents, 2024</a:t>
            </a:r>
          </a:p>
          <a:p>
            <a:r>
              <a:rPr lang="en-US" sz="900" b="1" dirty="0"/>
              <a:t>Source: NC DETECT (2024)</a:t>
            </a:r>
          </a:p>
          <a:p>
            <a:r>
              <a:rPr lang="en-US" sz="900" dirty="0"/>
              <a:t>Analysis by Injury Epidemiology and Surveillance Unit</a:t>
            </a:r>
          </a:p>
        </p:txBody>
      </p:sp>
    </p:spTree>
    <p:extLst>
      <p:ext uri="{BB962C8B-B14F-4D97-AF65-F5344CB8AC3E}">
        <p14:creationId xmlns:p14="http://schemas.microsoft.com/office/powerpoint/2010/main" val="2431612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7FF0-349C-469B-AC4A-C8FA0252EAD9}"/>
              </a:ext>
            </a:extLst>
          </p:cNvPr>
          <p:cNvSpPr>
            <a:spLocks noGrp="1"/>
          </p:cNvSpPr>
          <p:nvPr>
            <p:ph type="title"/>
          </p:nvPr>
        </p:nvSpPr>
        <p:spPr>
          <a:xfrm>
            <a:off x="1188720" y="274320"/>
            <a:ext cx="7537836" cy="880312"/>
          </a:xfrm>
        </p:spPr>
        <p:txBody>
          <a:bodyPr/>
          <a:lstStyle/>
          <a:p>
            <a:r>
              <a:rPr lang="en-US" sz="2800" dirty="0">
                <a:latin typeface="+mn-lt"/>
              </a:rPr>
              <a:t>TBI-related ED visits were highest among ages </a:t>
            </a:r>
            <a:r>
              <a:rPr lang="en-US" sz="2800" dirty="0">
                <a:solidFill>
                  <a:srgbClr val="003B70"/>
                </a:solidFill>
                <a:latin typeface="+mn-lt"/>
              </a:rPr>
              <a:t>25-34 and 75-84</a:t>
            </a:r>
            <a:endParaRPr lang="en-US" sz="2800" dirty="0">
              <a:latin typeface="+mn-lt"/>
            </a:endParaRPr>
          </a:p>
        </p:txBody>
      </p:sp>
      <p:sp>
        <p:nvSpPr>
          <p:cNvPr id="12" name="TextBox 11">
            <a:extLst>
              <a:ext uri="{FF2B5EF4-FFF2-40B4-BE49-F238E27FC236}">
                <a16:creationId xmlns:a16="http://schemas.microsoft.com/office/drawing/2014/main" id="{66850FCD-4A5D-4CCC-8CB8-AF01897E918D}"/>
              </a:ext>
            </a:extLst>
          </p:cNvPr>
          <p:cNvSpPr txBox="1"/>
          <p:nvPr/>
        </p:nvSpPr>
        <p:spPr>
          <a:xfrm>
            <a:off x="1188720" y="1317889"/>
            <a:ext cx="5029200" cy="369332"/>
          </a:xfrm>
          <a:prstGeom prst="rect">
            <a:avLst/>
          </a:prstGeom>
          <a:noFill/>
        </p:spPr>
        <p:txBody>
          <a:bodyPr wrap="square" rtlCol="0">
            <a:spAutoFit/>
          </a:bodyPr>
          <a:lstStyle/>
          <a:p>
            <a:r>
              <a:rPr lang="en-US" b="1" dirty="0">
                <a:solidFill>
                  <a:srgbClr val="17375E"/>
                </a:solidFill>
              </a:rPr>
              <a:t>Count by Age Group, 2024</a:t>
            </a:r>
          </a:p>
        </p:txBody>
      </p:sp>
      <p:graphicFrame>
        <p:nvGraphicFramePr>
          <p:cNvPr id="7" name="Chart 6" descr="Number of TBI-related ED visits by age group, 2024">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2648543643"/>
              </p:ext>
            </p:extLst>
          </p:nvPr>
        </p:nvGraphicFramePr>
        <p:xfrm>
          <a:off x="1188720" y="1615798"/>
          <a:ext cx="7822759" cy="455734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1DC6624-E793-17F7-029E-BB732E7407C1}"/>
              </a:ext>
            </a:extLst>
          </p:cNvPr>
          <p:cNvSpPr txBox="1"/>
          <p:nvPr/>
        </p:nvSpPr>
        <p:spPr>
          <a:xfrm>
            <a:off x="1280160" y="6126480"/>
            <a:ext cx="3452614" cy="507831"/>
          </a:xfrm>
          <a:prstGeom prst="rect">
            <a:avLst/>
          </a:prstGeom>
          <a:noFill/>
        </p:spPr>
        <p:txBody>
          <a:bodyPr wrap="square" rtlCol="0">
            <a:spAutoFit/>
          </a:bodyPr>
          <a:lstStyle/>
          <a:p>
            <a:r>
              <a:rPr lang="en-US" sz="900" dirty="0"/>
              <a:t>Limited to NC Residents, 2024</a:t>
            </a:r>
          </a:p>
          <a:p>
            <a:r>
              <a:rPr lang="en-US" sz="900" b="1" dirty="0"/>
              <a:t>Source: NC DETECT (2024)</a:t>
            </a:r>
          </a:p>
          <a:p>
            <a:r>
              <a:rPr lang="en-US" sz="900" dirty="0"/>
              <a:t>Analysis by Injury Epidemiology and Surveillance Unit</a:t>
            </a:r>
            <a:endParaRPr lang="en-US" sz="800" dirty="0"/>
          </a:p>
        </p:txBody>
      </p:sp>
    </p:spTree>
    <p:extLst>
      <p:ext uri="{BB962C8B-B14F-4D97-AF65-F5344CB8AC3E}">
        <p14:creationId xmlns:p14="http://schemas.microsoft.com/office/powerpoint/2010/main" val="4245405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7FF0-349C-469B-AC4A-C8FA0252EAD9}"/>
              </a:ext>
            </a:extLst>
          </p:cNvPr>
          <p:cNvSpPr>
            <a:spLocks noGrp="1"/>
          </p:cNvSpPr>
          <p:nvPr>
            <p:ph type="title"/>
          </p:nvPr>
        </p:nvSpPr>
        <p:spPr>
          <a:xfrm>
            <a:off x="274320" y="1143000"/>
            <a:ext cx="8563554" cy="548640"/>
          </a:xfrm>
        </p:spPr>
        <p:txBody>
          <a:bodyPr/>
          <a:lstStyle/>
          <a:p>
            <a:r>
              <a:rPr lang="en-US" sz="3000" dirty="0">
                <a:latin typeface="+mn-lt"/>
              </a:rPr>
              <a:t>Adults </a:t>
            </a:r>
            <a:r>
              <a:rPr lang="en-US" sz="3000" dirty="0">
                <a:solidFill>
                  <a:srgbClr val="003B70"/>
                </a:solidFill>
                <a:latin typeface="+mn-lt"/>
              </a:rPr>
              <a:t>85 and older </a:t>
            </a:r>
            <a:r>
              <a:rPr lang="en-US" sz="3000" dirty="0">
                <a:latin typeface="+mn-lt"/>
              </a:rPr>
              <a:t>have the highest rates of TBI-related ED visits</a:t>
            </a:r>
          </a:p>
        </p:txBody>
      </p:sp>
      <p:sp>
        <p:nvSpPr>
          <p:cNvPr id="7" name="TextBox 6">
            <a:extLst>
              <a:ext uri="{FF2B5EF4-FFF2-40B4-BE49-F238E27FC236}">
                <a16:creationId xmlns:a16="http://schemas.microsoft.com/office/drawing/2014/main" id="{900C7743-64A1-48AB-BA70-EC786780A008}"/>
              </a:ext>
            </a:extLst>
          </p:cNvPr>
          <p:cNvSpPr txBox="1"/>
          <p:nvPr/>
        </p:nvSpPr>
        <p:spPr>
          <a:xfrm>
            <a:off x="274320" y="1984884"/>
            <a:ext cx="3530991" cy="369332"/>
          </a:xfrm>
          <a:prstGeom prst="rect">
            <a:avLst/>
          </a:prstGeom>
          <a:noFill/>
        </p:spPr>
        <p:txBody>
          <a:bodyPr wrap="square" rtlCol="0">
            <a:spAutoFit/>
          </a:bodyPr>
          <a:lstStyle/>
          <a:p>
            <a:r>
              <a:rPr lang="en-US" b="1" dirty="0">
                <a:solidFill>
                  <a:srgbClr val="17375E"/>
                </a:solidFill>
              </a:rPr>
              <a:t>Rate by Age Group, 2024</a:t>
            </a:r>
          </a:p>
        </p:txBody>
      </p:sp>
      <p:graphicFrame>
        <p:nvGraphicFramePr>
          <p:cNvPr id="3" name="Chart 2" descr="Rate of TBI-related ED visits by age group, 2024">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1916163664"/>
              </p:ext>
            </p:extLst>
          </p:nvPr>
        </p:nvGraphicFramePr>
        <p:xfrm>
          <a:off x="404507" y="2354216"/>
          <a:ext cx="7848601" cy="37242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E9B9C21-BDE3-FF22-93BB-6742952E5A22}"/>
              </a:ext>
            </a:extLst>
          </p:cNvPr>
          <p:cNvSpPr txBox="1"/>
          <p:nvPr/>
        </p:nvSpPr>
        <p:spPr>
          <a:xfrm>
            <a:off x="274319" y="6126480"/>
            <a:ext cx="4448405" cy="507831"/>
          </a:xfrm>
          <a:prstGeom prst="rect">
            <a:avLst/>
          </a:prstGeom>
          <a:noFill/>
        </p:spPr>
        <p:txBody>
          <a:bodyPr wrap="square" rtlCol="0">
            <a:spAutoFit/>
          </a:bodyPr>
          <a:lstStyle/>
          <a:p>
            <a:r>
              <a:rPr lang="en-US" sz="900" dirty="0"/>
              <a:t>Limited to NC Residents, 2024</a:t>
            </a:r>
          </a:p>
          <a:p>
            <a:r>
              <a:rPr lang="en-US" sz="900" b="1" dirty="0"/>
              <a:t>Source: NC DETECT (2024)</a:t>
            </a:r>
          </a:p>
          <a:p>
            <a:r>
              <a:rPr lang="en-US" sz="900" dirty="0"/>
              <a:t>Analysis by Injury Epidemiology and Surveillance Unit</a:t>
            </a:r>
          </a:p>
        </p:txBody>
      </p:sp>
    </p:spTree>
    <p:extLst>
      <p:ext uri="{BB962C8B-B14F-4D97-AF65-F5344CB8AC3E}">
        <p14:creationId xmlns:p14="http://schemas.microsoft.com/office/powerpoint/2010/main" val="2689243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8740F-0F27-4016-B1BD-2F893231F8C7}"/>
              </a:ext>
            </a:extLst>
          </p:cNvPr>
          <p:cNvSpPr>
            <a:spLocks noGrp="1"/>
          </p:cNvSpPr>
          <p:nvPr>
            <p:ph type="title"/>
          </p:nvPr>
        </p:nvSpPr>
        <p:spPr>
          <a:xfrm>
            <a:off x="274320" y="1142999"/>
            <a:ext cx="8563554" cy="884903"/>
          </a:xfrm>
        </p:spPr>
        <p:txBody>
          <a:bodyPr/>
          <a:lstStyle/>
          <a:p>
            <a:r>
              <a:rPr lang="en-US" sz="2800" dirty="0">
                <a:latin typeface="+mn-lt"/>
              </a:rPr>
              <a:t>TBI-related ED visit rates were highest among men ages </a:t>
            </a:r>
            <a:r>
              <a:rPr lang="en-US" sz="2800" b="1" i="0" u="none" strike="noStrike" dirty="0">
                <a:solidFill>
                  <a:srgbClr val="17375E"/>
                </a:solidFill>
                <a:effectLst/>
                <a:latin typeface="Arial" panose="020B0604020202020204" pitchFamily="34" charset="0"/>
              </a:rPr>
              <a:t>85 and older</a:t>
            </a:r>
            <a:r>
              <a:rPr lang="en-US" sz="2000" dirty="0"/>
              <a:t> </a:t>
            </a:r>
            <a:r>
              <a:rPr lang="en-US" sz="2800" dirty="0">
                <a:latin typeface="+mn-lt"/>
              </a:rPr>
              <a:t>in </a:t>
            </a:r>
            <a:r>
              <a:rPr lang="en-US" sz="2800" dirty="0">
                <a:solidFill>
                  <a:srgbClr val="003B70"/>
                </a:solidFill>
                <a:latin typeface="+mn-lt"/>
              </a:rPr>
              <a:t>2024</a:t>
            </a:r>
          </a:p>
        </p:txBody>
      </p:sp>
      <p:graphicFrame>
        <p:nvGraphicFramePr>
          <p:cNvPr id="2" name="Chart 1" descr="Rate of TBI-related ED visits by age group and by sex, 2024">
            <a:extLst>
              <a:ext uri="{FF2B5EF4-FFF2-40B4-BE49-F238E27FC236}">
                <a16:creationId xmlns:a16="http://schemas.microsoft.com/office/drawing/2014/main" id="{74F29A67-5855-4C1C-94EE-F8D5E3B5CEA6}"/>
              </a:ext>
            </a:extLst>
          </p:cNvPr>
          <p:cNvGraphicFramePr>
            <a:graphicFrameLocks/>
          </p:cNvGraphicFramePr>
          <p:nvPr>
            <p:extLst>
              <p:ext uri="{D42A27DB-BD31-4B8C-83A1-F6EECF244321}">
                <p14:modId xmlns:p14="http://schemas.microsoft.com/office/powerpoint/2010/main" val="2941291351"/>
              </p:ext>
            </p:extLst>
          </p:nvPr>
        </p:nvGraphicFramePr>
        <p:xfrm>
          <a:off x="602776" y="1960142"/>
          <a:ext cx="7906642" cy="423347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0AF2AD8-E202-FD26-B334-16E5CC0D7B5C}"/>
              </a:ext>
            </a:extLst>
          </p:cNvPr>
          <p:cNvSpPr txBox="1"/>
          <p:nvPr/>
        </p:nvSpPr>
        <p:spPr>
          <a:xfrm>
            <a:off x="274320" y="6126480"/>
            <a:ext cx="3795263" cy="507831"/>
          </a:xfrm>
          <a:prstGeom prst="rect">
            <a:avLst/>
          </a:prstGeom>
          <a:noFill/>
        </p:spPr>
        <p:txBody>
          <a:bodyPr wrap="square" rtlCol="0">
            <a:spAutoFit/>
          </a:bodyPr>
          <a:lstStyle/>
          <a:p>
            <a:r>
              <a:rPr lang="en-US" sz="900" dirty="0"/>
              <a:t>Limited to NC Residents, 2024</a:t>
            </a:r>
          </a:p>
          <a:p>
            <a:r>
              <a:rPr lang="en-US" sz="900" b="1" dirty="0"/>
              <a:t>Source: NC DETECT (2024)</a:t>
            </a:r>
          </a:p>
          <a:p>
            <a:r>
              <a:rPr lang="en-US" sz="900" dirty="0"/>
              <a:t>Analysis by Injury Epidemiology and Surveillance Unit</a:t>
            </a:r>
            <a:endParaRPr lang="en-US" sz="800" dirty="0"/>
          </a:p>
        </p:txBody>
      </p:sp>
    </p:spTree>
    <p:extLst>
      <p:ext uri="{BB962C8B-B14F-4D97-AF65-F5344CB8AC3E}">
        <p14:creationId xmlns:p14="http://schemas.microsoft.com/office/powerpoint/2010/main" val="3017698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68D4-36D8-4A3A-9BE5-CE49019BF456}"/>
              </a:ext>
            </a:extLst>
          </p:cNvPr>
          <p:cNvSpPr>
            <a:spLocks noGrp="1"/>
          </p:cNvSpPr>
          <p:nvPr>
            <p:ph type="title"/>
          </p:nvPr>
        </p:nvSpPr>
        <p:spPr>
          <a:xfrm>
            <a:off x="274320" y="1143000"/>
            <a:ext cx="8563554" cy="548640"/>
          </a:xfrm>
        </p:spPr>
        <p:txBody>
          <a:bodyPr/>
          <a:lstStyle/>
          <a:p>
            <a:r>
              <a:rPr lang="en-US" sz="2200" dirty="0">
                <a:latin typeface="+mn-lt"/>
              </a:rPr>
              <a:t>The populations most at risk of fall-related TBI are projected to have the fastest growth over the next 20 years</a:t>
            </a:r>
          </a:p>
        </p:txBody>
      </p:sp>
      <p:sp>
        <p:nvSpPr>
          <p:cNvPr id="15" name="Rectangle 14">
            <a:extLst>
              <a:ext uri="{FF2B5EF4-FFF2-40B4-BE49-F238E27FC236}">
                <a16:creationId xmlns:a16="http://schemas.microsoft.com/office/drawing/2014/main" id="{76DAF8FD-56B7-42C2-5828-F5350C98543C}"/>
              </a:ext>
              <a:ext uri="{C183D7F6-B498-43B3-948B-1728B52AA6E4}">
                <adec:decorative xmlns:adec="http://schemas.microsoft.com/office/drawing/2017/decorative" val="1"/>
              </a:ext>
            </a:extLst>
          </p:cNvPr>
          <p:cNvSpPr/>
          <p:nvPr/>
        </p:nvSpPr>
        <p:spPr>
          <a:xfrm>
            <a:off x="173314" y="4550735"/>
            <a:ext cx="8896257" cy="1754372"/>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6F33587-E898-3070-C74A-2631F52F7EC9}"/>
              </a:ext>
            </a:extLst>
          </p:cNvPr>
          <p:cNvSpPr txBox="1"/>
          <p:nvPr/>
        </p:nvSpPr>
        <p:spPr>
          <a:xfrm>
            <a:off x="177043" y="2027149"/>
            <a:ext cx="1853119" cy="369332"/>
          </a:xfrm>
          <a:prstGeom prst="rect">
            <a:avLst/>
          </a:prstGeom>
          <a:noFill/>
        </p:spPr>
        <p:txBody>
          <a:bodyPr wrap="square">
            <a:spAutoFit/>
          </a:bodyPr>
          <a:lstStyle/>
          <a:p>
            <a:r>
              <a:rPr lang="en-US" sz="1800" b="0" i="0" u="none" strike="noStrike" dirty="0">
                <a:solidFill>
                  <a:srgbClr val="17375E"/>
                </a:solidFill>
                <a:effectLst/>
                <a:latin typeface="Franklin Gothic Demi Cond" panose="020B0706030402020204" pitchFamily="34" charset="0"/>
              </a:rPr>
              <a:t>2024 Population</a:t>
            </a:r>
            <a:r>
              <a:rPr lang="en-US" dirty="0">
                <a:solidFill>
                  <a:srgbClr val="17375E"/>
                </a:solidFill>
              </a:rPr>
              <a:t> </a:t>
            </a:r>
          </a:p>
        </p:txBody>
      </p:sp>
      <p:sp>
        <p:nvSpPr>
          <p:cNvPr id="11" name="TextBox 10">
            <a:extLst>
              <a:ext uri="{FF2B5EF4-FFF2-40B4-BE49-F238E27FC236}">
                <a16:creationId xmlns:a16="http://schemas.microsoft.com/office/drawing/2014/main" id="{51E40C13-0FD9-A481-D0D6-C89FDE7EF716}"/>
              </a:ext>
            </a:extLst>
          </p:cNvPr>
          <p:cNvSpPr txBox="1"/>
          <p:nvPr/>
        </p:nvSpPr>
        <p:spPr>
          <a:xfrm>
            <a:off x="177043" y="2303663"/>
            <a:ext cx="1742117" cy="369332"/>
          </a:xfrm>
          <a:prstGeom prst="rect">
            <a:avLst/>
          </a:prstGeom>
          <a:noFill/>
        </p:spPr>
        <p:txBody>
          <a:bodyPr wrap="square">
            <a:spAutoFit/>
          </a:bodyPr>
          <a:lstStyle/>
          <a:p>
            <a:r>
              <a:rPr lang="en-US" sz="1800" b="0" i="0" u="none" strike="noStrike" dirty="0">
                <a:solidFill>
                  <a:srgbClr val="000000"/>
                </a:solidFill>
                <a:effectLst/>
                <a:latin typeface="Franklin Gothic Demi Cond" panose="020B0706030402020204" pitchFamily="34" charset="0"/>
              </a:rPr>
              <a:t>N=11,052,495</a:t>
            </a:r>
          </a:p>
        </p:txBody>
      </p:sp>
      <p:graphicFrame>
        <p:nvGraphicFramePr>
          <p:cNvPr id="8" name="Chart 7" descr="2024 population percentage by age group">
            <a:extLst>
              <a:ext uri="{FF2B5EF4-FFF2-40B4-BE49-F238E27FC236}">
                <a16:creationId xmlns:a16="http://schemas.microsoft.com/office/drawing/2014/main" id="{A7F26FC7-C2C2-4B2C-A9C1-AEEC640C39BC}"/>
              </a:ext>
            </a:extLst>
          </p:cNvPr>
          <p:cNvGraphicFramePr>
            <a:graphicFrameLocks/>
          </p:cNvGraphicFramePr>
          <p:nvPr>
            <p:extLst>
              <p:ext uri="{D42A27DB-BD31-4B8C-83A1-F6EECF244321}">
                <p14:modId xmlns:p14="http://schemas.microsoft.com/office/powerpoint/2010/main" val="1928478751"/>
              </p:ext>
            </p:extLst>
          </p:nvPr>
        </p:nvGraphicFramePr>
        <p:xfrm>
          <a:off x="179044" y="2629825"/>
          <a:ext cx="2299564" cy="3834130"/>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4C6A7EDF-EB85-1CF4-C3F1-D5F0B316F3A3}"/>
              </a:ext>
            </a:extLst>
          </p:cNvPr>
          <p:cNvSpPr txBox="1"/>
          <p:nvPr/>
        </p:nvSpPr>
        <p:spPr>
          <a:xfrm>
            <a:off x="2482337" y="2027149"/>
            <a:ext cx="1794753" cy="369332"/>
          </a:xfrm>
          <a:prstGeom prst="rect">
            <a:avLst/>
          </a:prstGeom>
          <a:noFill/>
        </p:spPr>
        <p:txBody>
          <a:bodyPr wrap="square">
            <a:spAutoFit/>
          </a:bodyPr>
          <a:lstStyle/>
          <a:p>
            <a:r>
              <a:rPr lang="en-US" sz="1800" b="0" i="0" u="none" strike="noStrike" dirty="0">
                <a:solidFill>
                  <a:schemeClr val="bg1">
                    <a:lumMod val="65000"/>
                  </a:schemeClr>
                </a:solidFill>
                <a:effectLst/>
                <a:latin typeface="Franklin Gothic Demi Cond" panose="020B0706030402020204" pitchFamily="34" charset="0"/>
              </a:rPr>
              <a:t>2044 Population</a:t>
            </a:r>
            <a:r>
              <a:rPr lang="en-US" dirty="0">
                <a:solidFill>
                  <a:schemeClr val="bg1">
                    <a:lumMod val="65000"/>
                  </a:schemeClr>
                </a:solidFill>
              </a:rPr>
              <a:t> </a:t>
            </a:r>
          </a:p>
        </p:txBody>
      </p:sp>
      <p:sp>
        <p:nvSpPr>
          <p:cNvPr id="33" name="TextBox 32">
            <a:extLst>
              <a:ext uri="{FF2B5EF4-FFF2-40B4-BE49-F238E27FC236}">
                <a16:creationId xmlns:a16="http://schemas.microsoft.com/office/drawing/2014/main" id="{06DC876D-0FA2-7CD7-0916-EC44051A432C}"/>
              </a:ext>
            </a:extLst>
          </p:cNvPr>
          <p:cNvSpPr txBox="1"/>
          <p:nvPr/>
        </p:nvSpPr>
        <p:spPr>
          <a:xfrm>
            <a:off x="2482337" y="2303663"/>
            <a:ext cx="1736387" cy="369332"/>
          </a:xfrm>
          <a:prstGeom prst="rect">
            <a:avLst/>
          </a:prstGeom>
          <a:noFill/>
        </p:spPr>
        <p:txBody>
          <a:bodyPr wrap="square">
            <a:spAutoFit/>
          </a:bodyPr>
          <a:lstStyle/>
          <a:p>
            <a:r>
              <a:rPr lang="en-US" sz="1800" b="0" i="0" u="none" strike="noStrike" dirty="0">
                <a:solidFill>
                  <a:srgbClr val="000000"/>
                </a:solidFill>
                <a:effectLst/>
                <a:latin typeface="Franklin Gothic Demi Cond" panose="020B0706030402020204" pitchFamily="34" charset="0"/>
              </a:rPr>
              <a:t>N=13,030,273</a:t>
            </a:r>
          </a:p>
        </p:txBody>
      </p:sp>
      <p:graphicFrame>
        <p:nvGraphicFramePr>
          <p:cNvPr id="10" name="Chart 9" descr="2044 population percentage by age group">
            <a:extLst>
              <a:ext uri="{FF2B5EF4-FFF2-40B4-BE49-F238E27FC236}">
                <a16:creationId xmlns:a16="http://schemas.microsoft.com/office/drawing/2014/main" id="{3717A8B3-324C-4ED8-8A15-96599E2DC096}"/>
              </a:ext>
            </a:extLst>
          </p:cNvPr>
          <p:cNvGraphicFramePr>
            <a:graphicFrameLocks/>
          </p:cNvGraphicFramePr>
          <p:nvPr>
            <p:extLst>
              <p:ext uri="{D42A27DB-BD31-4B8C-83A1-F6EECF244321}">
                <p14:modId xmlns:p14="http://schemas.microsoft.com/office/powerpoint/2010/main" val="3604082659"/>
              </p:ext>
            </p:extLst>
          </p:nvPr>
        </p:nvGraphicFramePr>
        <p:xfrm>
          <a:off x="2478608" y="2591404"/>
          <a:ext cx="2210415" cy="3834130"/>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84E10AC9-A708-CB10-AFF9-475CE4B5656A}"/>
              </a:ext>
            </a:extLst>
          </p:cNvPr>
          <p:cNvSpPr txBox="1"/>
          <p:nvPr/>
        </p:nvSpPr>
        <p:spPr>
          <a:xfrm>
            <a:off x="4630047" y="2028618"/>
            <a:ext cx="2735093" cy="369332"/>
          </a:xfrm>
          <a:prstGeom prst="rect">
            <a:avLst/>
          </a:prstGeom>
          <a:noFill/>
        </p:spPr>
        <p:txBody>
          <a:bodyPr wrap="square">
            <a:spAutoFit/>
          </a:bodyPr>
          <a:lstStyle/>
          <a:p>
            <a:r>
              <a:rPr lang="en-US" sz="1800" b="0" i="0" u="none" strike="noStrike" dirty="0">
                <a:solidFill>
                  <a:srgbClr val="7F9E3F"/>
                </a:solidFill>
                <a:effectLst/>
                <a:latin typeface="Franklin Gothic Demi Cond" panose="020B0706030402020204" pitchFamily="34" charset="0"/>
              </a:rPr>
              <a:t>Percent Change 2024-2044</a:t>
            </a:r>
            <a:r>
              <a:rPr lang="en-US" dirty="0"/>
              <a:t> </a:t>
            </a:r>
          </a:p>
        </p:txBody>
      </p:sp>
      <p:sp>
        <p:nvSpPr>
          <p:cNvPr id="38" name="TextBox 37">
            <a:extLst>
              <a:ext uri="{FF2B5EF4-FFF2-40B4-BE49-F238E27FC236}">
                <a16:creationId xmlns:a16="http://schemas.microsoft.com/office/drawing/2014/main" id="{ACD532D3-4442-E58D-B4E7-D0A4EA01200D}"/>
              </a:ext>
            </a:extLst>
          </p:cNvPr>
          <p:cNvSpPr txBox="1"/>
          <p:nvPr/>
        </p:nvSpPr>
        <p:spPr>
          <a:xfrm>
            <a:off x="4644035" y="2303663"/>
            <a:ext cx="2608880" cy="369332"/>
          </a:xfrm>
          <a:prstGeom prst="rect">
            <a:avLst/>
          </a:prstGeom>
          <a:noFill/>
        </p:spPr>
        <p:txBody>
          <a:bodyPr wrap="square">
            <a:spAutoFit/>
          </a:bodyPr>
          <a:lstStyle/>
          <a:p>
            <a:r>
              <a:rPr lang="en-US" sz="1800" b="0" i="0" u="none" strike="noStrike" dirty="0">
                <a:solidFill>
                  <a:srgbClr val="000000"/>
                </a:solidFill>
                <a:effectLst/>
                <a:latin typeface="Franklin Gothic Demi Cond" panose="020B0706030402020204" pitchFamily="34" charset="0"/>
              </a:rPr>
              <a:t>Overall increase of 18%</a:t>
            </a:r>
          </a:p>
        </p:txBody>
      </p:sp>
      <p:graphicFrame>
        <p:nvGraphicFramePr>
          <p:cNvPr id="12" name="Chart 11" descr="2024 to 2044 population percent change">
            <a:extLst>
              <a:ext uri="{FF2B5EF4-FFF2-40B4-BE49-F238E27FC236}">
                <a16:creationId xmlns:a16="http://schemas.microsoft.com/office/drawing/2014/main" id="{41A9CD83-1AFA-4E50-BE58-ED5627C9F5DB}"/>
              </a:ext>
            </a:extLst>
          </p:cNvPr>
          <p:cNvGraphicFramePr>
            <a:graphicFrameLocks/>
          </p:cNvGraphicFramePr>
          <p:nvPr>
            <p:extLst>
              <p:ext uri="{D42A27DB-BD31-4B8C-83A1-F6EECF244321}">
                <p14:modId xmlns:p14="http://schemas.microsoft.com/office/powerpoint/2010/main" val="827197802"/>
              </p:ext>
            </p:extLst>
          </p:nvPr>
        </p:nvGraphicFramePr>
        <p:xfrm>
          <a:off x="4644035" y="2629620"/>
          <a:ext cx="4934503" cy="3834130"/>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Box 39">
            <a:extLst>
              <a:ext uri="{FF2B5EF4-FFF2-40B4-BE49-F238E27FC236}">
                <a16:creationId xmlns:a16="http://schemas.microsoft.com/office/drawing/2014/main" id="{CA33BF11-ACFC-AE98-F8F4-DFBA2F6349E4}"/>
              </a:ext>
            </a:extLst>
          </p:cNvPr>
          <p:cNvSpPr txBox="1"/>
          <p:nvPr/>
        </p:nvSpPr>
        <p:spPr>
          <a:xfrm>
            <a:off x="274320" y="6435350"/>
            <a:ext cx="7222787" cy="230832"/>
          </a:xfrm>
          <a:prstGeom prst="rect">
            <a:avLst/>
          </a:prstGeom>
          <a:noFill/>
        </p:spPr>
        <p:txBody>
          <a:bodyPr wrap="square">
            <a:spAutoFit/>
          </a:bodyPr>
          <a:lstStyle/>
          <a:p>
            <a:r>
              <a:rPr lang="en-US" sz="900" b="1" i="0" u="none" strike="noStrike" dirty="0">
                <a:solidFill>
                  <a:srgbClr val="000000"/>
                </a:solidFill>
                <a:effectLst/>
                <a:latin typeface="Arial" panose="020B0604020202020204" pitchFamily="34" charset="0"/>
              </a:rPr>
              <a:t>Source: North Carolina OSBM, Standard Population Estimates, Vintage 2024</a:t>
            </a:r>
            <a:r>
              <a:rPr lang="en-US" sz="900" b="1" dirty="0"/>
              <a:t> </a:t>
            </a:r>
          </a:p>
        </p:txBody>
      </p:sp>
    </p:spTree>
    <p:extLst>
      <p:ext uri="{BB962C8B-B14F-4D97-AF65-F5344CB8AC3E}">
        <p14:creationId xmlns:p14="http://schemas.microsoft.com/office/powerpoint/2010/main" val="3597058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A687-48DD-4EBD-B182-6A982364AB31}"/>
              </a:ext>
            </a:extLst>
          </p:cNvPr>
          <p:cNvSpPr>
            <a:spLocks noGrp="1"/>
          </p:cNvSpPr>
          <p:nvPr>
            <p:ph type="title"/>
          </p:nvPr>
        </p:nvSpPr>
        <p:spPr>
          <a:xfrm>
            <a:off x="274320" y="1143000"/>
            <a:ext cx="8563554" cy="548640"/>
          </a:xfrm>
        </p:spPr>
        <p:txBody>
          <a:bodyPr/>
          <a:lstStyle/>
          <a:p>
            <a:r>
              <a:rPr lang="en-US" sz="3200" dirty="0">
                <a:latin typeface="+mn-lt"/>
              </a:rPr>
              <a:t>Summary of Traumatic Brain Injury in North Carolina</a:t>
            </a:r>
          </a:p>
        </p:txBody>
      </p:sp>
      <p:sp>
        <p:nvSpPr>
          <p:cNvPr id="3" name="Text Placeholder 2">
            <a:extLst>
              <a:ext uri="{FF2B5EF4-FFF2-40B4-BE49-F238E27FC236}">
                <a16:creationId xmlns:a16="http://schemas.microsoft.com/office/drawing/2014/main" id="{454951A0-62B4-4C6D-846F-34EF59CB9110}"/>
              </a:ext>
            </a:extLst>
          </p:cNvPr>
          <p:cNvSpPr>
            <a:spLocks noGrp="1"/>
          </p:cNvSpPr>
          <p:nvPr>
            <p:ph type="body" sz="quarter" idx="10"/>
          </p:nvPr>
        </p:nvSpPr>
        <p:spPr>
          <a:xfrm>
            <a:off x="274320" y="2103120"/>
            <a:ext cx="8563554" cy="4142629"/>
          </a:xfrm>
        </p:spPr>
        <p:txBody>
          <a:bodyPr/>
          <a:lstStyle/>
          <a:p>
            <a:r>
              <a:rPr lang="en-US" sz="2400" b="0" dirty="0">
                <a:latin typeface="+mn-lt"/>
              </a:rPr>
              <a:t>In 2024, traumatic brain injuries resulted in:</a:t>
            </a:r>
          </a:p>
          <a:p>
            <a:pPr lvl="1"/>
            <a:r>
              <a:rPr lang="en-US" b="0" dirty="0">
                <a:latin typeface="+mn-lt"/>
              </a:rPr>
              <a:t>Over </a:t>
            </a:r>
            <a:r>
              <a:rPr lang="en-US" sz="1800" b="1" i="0" u="none" strike="noStrike" dirty="0">
                <a:solidFill>
                  <a:srgbClr val="17375E"/>
                </a:solidFill>
                <a:effectLst/>
                <a:latin typeface="Arial" panose="020B0604020202020204" pitchFamily="34" charset="0"/>
              </a:rPr>
              <a:t>2,600</a:t>
            </a:r>
            <a:r>
              <a:rPr lang="en-US" dirty="0"/>
              <a:t> </a:t>
            </a:r>
            <a:r>
              <a:rPr lang="en-US" b="0" dirty="0">
                <a:latin typeface="+mn-lt"/>
              </a:rPr>
              <a:t>deaths</a:t>
            </a:r>
          </a:p>
          <a:p>
            <a:pPr lvl="1"/>
            <a:r>
              <a:rPr lang="en-US" b="0" dirty="0">
                <a:latin typeface="+mn-lt"/>
              </a:rPr>
              <a:t>Over </a:t>
            </a:r>
            <a:r>
              <a:rPr lang="en-US" dirty="0">
                <a:solidFill>
                  <a:srgbClr val="7F9E3F"/>
                </a:solidFill>
              </a:rPr>
              <a:t>8</a:t>
            </a:r>
            <a:r>
              <a:rPr lang="en-US" sz="1800" b="1" i="0" u="none" strike="noStrike" dirty="0">
                <a:solidFill>
                  <a:srgbClr val="7F9E3F"/>
                </a:solidFill>
                <a:effectLst/>
                <a:latin typeface="Arial" panose="020B0604020202020204" pitchFamily="34" charset="0"/>
              </a:rPr>
              <a:t>,200</a:t>
            </a:r>
            <a:r>
              <a:rPr lang="en-US" dirty="0"/>
              <a:t> </a:t>
            </a:r>
            <a:r>
              <a:rPr lang="en-US" b="0" dirty="0">
                <a:latin typeface="+mn-lt"/>
              </a:rPr>
              <a:t>hospitalizations</a:t>
            </a:r>
          </a:p>
          <a:p>
            <a:pPr lvl="1"/>
            <a:r>
              <a:rPr lang="en-US" b="0" dirty="0">
                <a:latin typeface="+mn-lt"/>
              </a:rPr>
              <a:t>Over </a:t>
            </a:r>
            <a:r>
              <a:rPr lang="en-US" sz="1800" b="1" i="0" u="none" strike="noStrike" dirty="0">
                <a:solidFill>
                  <a:srgbClr val="643275"/>
                </a:solidFill>
                <a:effectLst/>
                <a:latin typeface="Arial" panose="020B0604020202020204" pitchFamily="34" charset="0"/>
              </a:rPr>
              <a:t>32,000</a:t>
            </a:r>
            <a:r>
              <a:rPr lang="en-US" dirty="0"/>
              <a:t> </a:t>
            </a:r>
            <a:r>
              <a:rPr lang="en-US" b="0" dirty="0">
                <a:latin typeface="+mn-lt"/>
              </a:rPr>
              <a:t>emergency department visits</a:t>
            </a:r>
          </a:p>
          <a:p>
            <a:r>
              <a:rPr lang="en-US" sz="2400" b="0" dirty="0">
                <a:latin typeface="+mn-lt"/>
              </a:rPr>
              <a:t>Most TBI-related injuries and deaths occurred among </a:t>
            </a:r>
            <a:r>
              <a:rPr lang="en-US" sz="2400" dirty="0">
                <a:latin typeface="+mn-lt"/>
              </a:rPr>
              <a:t>males </a:t>
            </a:r>
            <a:r>
              <a:rPr lang="en-US" sz="2400" b="0" dirty="0">
                <a:latin typeface="+mn-lt"/>
              </a:rPr>
              <a:t>and</a:t>
            </a:r>
            <a:r>
              <a:rPr lang="en-US" sz="2400" dirty="0">
                <a:latin typeface="+mn-lt"/>
              </a:rPr>
              <a:t> non-Hispanic Whites</a:t>
            </a:r>
          </a:p>
          <a:p>
            <a:r>
              <a:rPr lang="en-US" sz="2400" b="0" dirty="0">
                <a:latin typeface="+mn-lt"/>
              </a:rPr>
              <a:t>Rates of TBI were highest in the </a:t>
            </a:r>
            <a:r>
              <a:rPr lang="en-US" sz="2400" dirty="0">
                <a:latin typeface="+mn-lt"/>
              </a:rPr>
              <a:t>75-84 </a:t>
            </a:r>
            <a:r>
              <a:rPr lang="en-US" sz="2400" b="0" dirty="0">
                <a:latin typeface="+mn-lt"/>
              </a:rPr>
              <a:t>and</a:t>
            </a:r>
            <a:r>
              <a:rPr lang="en-US" sz="2400" dirty="0">
                <a:latin typeface="+mn-lt"/>
              </a:rPr>
              <a:t> 85 and older </a:t>
            </a:r>
            <a:r>
              <a:rPr lang="en-US" sz="2400" b="0" dirty="0">
                <a:latin typeface="+mn-lt"/>
              </a:rPr>
              <a:t>age groups</a:t>
            </a:r>
          </a:p>
          <a:p>
            <a:r>
              <a:rPr lang="en-US" sz="2400" b="0" dirty="0">
                <a:latin typeface="+mn-lt"/>
              </a:rPr>
              <a:t>Most traumatic brain injuries were related to </a:t>
            </a:r>
            <a:r>
              <a:rPr lang="en-US" sz="2400" dirty="0">
                <a:latin typeface="+mn-lt"/>
              </a:rPr>
              <a:t>unintentional falls</a:t>
            </a:r>
          </a:p>
          <a:p>
            <a:pPr marL="0" indent="0">
              <a:buNone/>
            </a:pPr>
            <a:endParaRPr lang="en-US" sz="2400" dirty="0">
              <a:latin typeface="+mn-lt"/>
            </a:endParaRPr>
          </a:p>
          <a:p>
            <a:endParaRPr lang="en-US" dirty="0">
              <a:latin typeface="+mn-lt"/>
            </a:endParaRPr>
          </a:p>
          <a:p>
            <a:endParaRPr lang="en-US" dirty="0">
              <a:latin typeface="+mn-lt"/>
            </a:endParaRPr>
          </a:p>
        </p:txBody>
      </p:sp>
    </p:spTree>
    <p:extLst>
      <p:ext uri="{BB962C8B-B14F-4D97-AF65-F5344CB8AC3E}">
        <p14:creationId xmlns:p14="http://schemas.microsoft.com/office/powerpoint/2010/main" val="3584993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309EF8-1470-7734-89B6-B456DC5A794E}"/>
              </a:ext>
            </a:extLst>
          </p:cNvPr>
          <p:cNvSpPr>
            <a:spLocks noGrp="1"/>
          </p:cNvSpPr>
          <p:nvPr>
            <p:ph type="sldNum" sz="quarter" idx="14"/>
          </p:nvPr>
        </p:nvSpPr>
        <p:spPr/>
        <p:txBody>
          <a:bodyPr/>
          <a:lstStyle/>
          <a:p>
            <a:fld id="{11F27F3A-B3E9-41ED-AF8F-A365F10BB65F}" type="slidenum">
              <a:rPr lang="en-US" smtClean="0"/>
              <a:pPr/>
              <a:t>41</a:t>
            </a:fld>
            <a:endParaRPr lang="en-US" dirty="0"/>
          </a:p>
        </p:txBody>
      </p:sp>
      <p:sp>
        <p:nvSpPr>
          <p:cNvPr id="6" name="Title 1">
            <a:extLst>
              <a:ext uri="{FF2B5EF4-FFF2-40B4-BE49-F238E27FC236}">
                <a16:creationId xmlns:a16="http://schemas.microsoft.com/office/drawing/2014/main" id="{D366AD7D-8405-5434-8BFC-15A30AFB8069}"/>
              </a:ext>
            </a:extLst>
          </p:cNvPr>
          <p:cNvSpPr>
            <a:spLocks noGrp="1"/>
          </p:cNvSpPr>
          <p:nvPr>
            <p:ph type="title"/>
          </p:nvPr>
        </p:nvSpPr>
        <p:spPr>
          <a:xfrm>
            <a:off x="274320" y="1143000"/>
            <a:ext cx="8621835" cy="1518583"/>
          </a:xfrm>
        </p:spPr>
        <p:txBody>
          <a:bodyPr/>
          <a:lstStyle/>
          <a:p>
            <a:r>
              <a:rPr lang="en-US" sz="3200" dirty="0"/>
              <a:t>IVPB Data Support now available! </a:t>
            </a:r>
          </a:p>
        </p:txBody>
      </p:sp>
      <p:sp>
        <p:nvSpPr>
          <p:cNvPr id="10" name="TextBox 9">
            <a:extLst>
              <a:ext uri="{FF2B5EF4-FFF2-40B4-BE49-F238E27FC236}">
                <a16:creationId xmlns:a16="http://schemas.microsoft.com/office/drawing/2014/main" id="{D2F430E3-3969-9EA2-6532-6666992A8CFC}"/>
              </a:ext>
            </a:extLst>
          </p:cNvPr>
          <p:cNvSpPr txBox="1"/>
          <p:nvPr/>
        </p:nvSpPr>
        <p:spPr>
          <a:xfrm>
            <a:off x="274320" y="1645920"/>
            <a:ext cx="7801060" cy="1015663"/>
          </a:xfrm>
          <a:prstGeom prst="rect">
            <a:avLst/>
          </a:prstGeom>
          <a:noFill/>
        </p:spPr>
        <p:txBody>
          <a:bodyPr wrap="square" rtlCol="0">
            <a:spAutoFit/>
          </a:bodyPr>
          <a:lstStyle/>
          <a:p>
            <a:r>
              <a:rPr lang="en-US" sz="2000" dirty="0">
                <a:solidFill>
                  <a:srgbClr val="17375E"/>
                </a:solidFill>
              </a:rPr>
              <a:t>Book time with an IVPB epidemiologist to discuss available data products, to talk through custom data requests, or for general data questions.</a:t>
            </a:r>
          </a:p>
        </p:txBody>
      </p:sp>
      <p:sp>
        <p:nvSpPr>
          <p:cNvPr id="8" name="TextBox 7">
            <a:extLst>
              <a:ext uri="{FF2B5EF4-FFF2-40B4-BE49-F238E27FC236}">
                <a16:creationId xmlns:a16="http://schemas.microsoft.com/office/drawing/2014/main" id="{8942CFFF-1787-E39A-31C1-BFD0DCC02926}"/>
              </a:ext>
            </a:extLst>
          </p:cNvPr>
          <p:cNvSpPr txBox="1"/>
          <p:nvPr/>
        </p:nvSpPr>
        <p:spPr>
          <a:xfrm>
            <a:off x="629708" y="2756212"/>
            <a:ext cx="2347713"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2F7F95"/>
                </a:solidFill>
                <a:hlinkClick r:id="rId2">
                  <a:extLst>
                    <a:ext uri="{A12FA001-AC4F-418D-AE19-62706E023703}">
                      <ahyp:hlinkClr xmlns:ahyp="http://schemas.microsoft.com/office/drawing/2018/hyperlinkcolor" val="tx"/>
                    </a:ext>
                  </a:extLst>
                </a:hlinkClick>
              </a:rPr>
              <a:t>IVPB Data Request Policy</a:t>
            </a:r>
            <a:endParaRPr lang="en-US" b="1" dirty="0">
              <a:solidFill>
                <a:srgbClr val="2F7F95"/>
              </a:solidFill>
            </a:endParaRPr>
          </a:p>
          <a:p>
            <a:pPr marL="285750" indent="-285750">
              <a:buFont typeface="Arial" panose="020B0604020202020204" pitchFamily="34" charset="0"/>
              <a:buChar char="•"/>
            </a:pPr>
            <a:endParaRPr lang="en-US" dirty="0">
              <a:solidFill>
                <a:srgbClr val="2F7F95"/>
              </a:solidFill>
            </a:endParaRPr>
          </a:p>
          <a:p>
            <a:pPr marL="285750" indent="-285750">
              <a:buFont typeface="Arial" panose="020B0604020202020204" pitchFamily="34" charset="0"/>
              <a:buChar char="•"/>
            </a:pPr>
            <a:r>
              <a:rPr lang="en-US" b="1" dirty="0">
                <a:solidFill>
                  <a:srgbClr val="2F7F95"/>
                </a:solidFill>
                <a:hlinkClick r:id="rId3">
                  <a:extLst>
                    <a:ext uri="{A12FA001-AC4F-418D-AE19-62706E023703}">
                      <ahyp:hlinkClr xmlns:ahyp="http://schemas.microsoft.com/office/drawing/2018/hyperlinkcolor" val="tx"/>
                    </a:ext>
                  </a:extLst>
                </a:hlinkClick>
              </a:rPr>
              <a:t>IVPB Data Support Bookings</a:t>
            </a:r>
            <a:endParaRPr lang="en-US" b="1" dirty="0">
              <a:solidFill>
                <a:srgbClr val="2F7F95"/>
              </a:solidFill>
            </a:endParaRPr>
          </a:p>
        </p:txBody>
      </p:sp>
      <p:pic>
        <p:nvPicPr>
          <p:cNvPr id="7" name="Picture 6" descr="Picture of IVPB data support website">
            <a:extLst>
              <a:ext uri="{FF2B5EF4-FFF2-40B4-BE49-F238E27FC236}">
                <a16:creationId xmlns:a16="http://schemas.microsoft.com/office/drawing/2014/main" id="{C7ADBD5A-00DC-AB4B-1216-EC8FD4108BAE}"/>
              </a:ext>
            </a:extLst>
          </p:cNvPr>
          <p:cNvPicPr>
            <a:picLocks noChangeAspect="1"/>
          </p:cNvPicPr>
          <p:nvPr/>
        </p:nvPicPr>
        <p:blipFill>
          <a:blip r:embed="rId4"/>
          <a:stretch>
            <a:fillRect/>
          </a:stretch>
        </p:blipFill>
        <p:spPr>
          <a:xfrm>
            <a:off x="3116157" y="2756212"/>
            <a:ext cx="5398135" cy="364863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532FFE4-9205-15B5-EDEA-330C74094A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9362" y="4764948"/>
            <a:ext cx="1639897" cy="16398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1800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E365533A-47E5-41AD-8D9E-AF950143D75E}"/>
              </a:ext>
            </a:extLst>
          </p:cNvPr>
          <p:cNvSpPr>
            <a:spLocks noGrp="1"/>
          </p:cNvSpPr>
          <p:nvPr>
            <p:ph type="body" sz="quarter" idx="10"/>
          </p:nvPr>
        </p:nvSpPr>
        <p:spPr/>
        <p:txBody>
          <a:bodyPr/>
          <a:lstStyle/>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6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Questions?</a:t>
            </a:r>
          </a:p>
          <a:p>
            <a:pPr algn="ctr">
              <a:defRPr/>
            </a:pPr>
            <a:endParaRPr lang="en-US" sz="3200" dirty="0">
              <a:solidFill>
                <a:schemeClr val="accent6"/>
              </a:solidFill>
              <a:hlinkClick r:id="" action="ppaction://noaction">
                <a:extLst>
                  <a:ext uri="{A12FA001-AC4F-418D-AE19-62706E023703}">
                    <ahyp:hlinkClr xmlns:ahyp="http://schemas.microsoft.com/office/drawing/2018/hyperlinkcolor" val="tx"/>
                  </a:ext>
                </a:extLst>
              </a:hlinkClick>
            </a:endParaRPr>
          </a:p>
          <a:p>
            <a:pPr algn="ctr">
              <a:defRPr/>
            </a:pPr>
            <a:r>
              <a:rPr lang="en-US" sz="3200" dirty="0">
                <a:solidFill>
                  <a:srgbClr val="17375E"/>
                </a:solidFill>
                <a:hlinkClick r:id="" action="ppaction://noaction">
                  <a:extLst>
                    <a:ext uri="{A12FA001-AC4F-418D-AE19-62706E023703}">
                      <ahyp:hlinkClr xmlns:ahyp="http://schemas.microsoft.com/office/drawing/2018/hyperlinkcolor" val="tx"/>
                    </a:ext>
                  </a:extLst>
                </a:hlinkClick>
              </a:rPr>
              <a:t>InjuryData@dhhs.nc.gov</a:t>
            </a:r>
            <a:endParaRPr lang="en-US" sz="3200" dirty="0">
              <a:solidFill>
                <a:srgbClr val="17375E"/>
              </a:solidFill>
            </a:endParaRP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Injury and Violence Prevention Branch</a:t>
            </a: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Division of Public Health</a:t>
            </a: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algn="ctr"/>
            <a:r>
              <a:rPr lang="en-US" sz="3200" dirty="0">
                <a:solidFill>
                  <a:srgbClr val="17375E"/>
                </a:solidFill>
                <a:hlinkClick r:id="rId2">
                  <a:extLst>
                    <a:ext uri="{A12FA001-AC4F-418D-AE19-62706E023703}">
                      <ahyp:hlinkClr xmlns:ahyp="http://schemas.microsoft.com/office/drawing/2018/hyperlinkcolor" val="tx"/>
                    </a:ext>
                  </a:extLst>
                </a:hlinkClick>
              </a:rPr>
              <a:t>https://www.dph.ncdhhs.gov/programs/chronic-disease-and-injury/injury-and-violence-prevention-branch</a:t>
            </a:r>
            <a:endParaRPr lang="en-US" sz="3200" dirty="0">
              <a:solidFill>
                <a:srgbClr val="17375E"/>
              </a:solidFill>
            </a:endParaRPr>
          </a:p>
        </p:txBody>
      </p:sp>
    </p:spTree>
    <p:extLst>
      <p:ext uri="{BB962C8B-B14F-4D97-AF65-F5344CB8AC3E}">
        <p14:creationId xmlns:p14="http://schemas.microsoft.com/office/powerpoint/2010/main" val="218376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68D4-36D8-4A3A-9BE5-CE49019BF456}"/>
              </a:ext>
            </a:extLst>
          </p:cNvPr>
          <p:cNvSpPr>
            <a:spLocks noGrp="1"/>
          </p:cNvSpPr>
          <p:nvPr>
            <p:ph type="title"/>
          </p:nvPr>
        </p:nvSpPr>
        <p:spPr>
          <a:xfrm>
            <a:off x="274320" y="1143000"/>
            <a:ext cx="8563554" cy="548640"/>
          </a:xfrm>
        </p:spPr>
        <p:txBody>
          <a:bodyPr/>
          <a:lstStyle/>
          <a:p>
            <a:r>
              <a:rPr lang="en-US" sz="3200" dirty="0">
                <a:latin typeface="+mn-lt"/>
              </a:rPr>
              <a:t>Most older adults (ages 65+) in NC are non-Hispanic White</a:t>
            </a:r>
          </a:p>
        </p:txBody>
      </p:sp>
      <p:graphicFrame>
        <p:nvGraphicFramePr>
          <p:cNvPr id="7" name="Chart 6" descr="Population percentage in NC for adults age 65 and older by race/ethnicity">
            <a:extLst>
              <a:ext uri="{FF2B5EF4-FFF2-40B4-BE49-F238E27FC236}">
                <a16:creationId xmlns:a16="http://schemas.microsoft.com/office/drawing/2014/main" id="{85DF49E0-E25C-4B69-B59E-292BFD043619}"/>
              </a:ext>
            </a:extLst>
          </p:cNvPr>
          <p:cNvGraphicFramePr>
            <a:graphicFrameLocks/>
          </p:cNvGraphicFramePr>
          <p:nvPr>
            <p:extLst>
              <p:ext uri="{D42A27DB-BD31-4B8C-83A1-F6EECF244321}">
                <p14:modId xmlns:p14="http://schemas.microsoft.com/office/powerpoint/2010/main" val="2731604864"/>
              </p:ext>
            </p:extLst>
          </p:nvPr>
        </p:nvGraphicFramePr>
        <p:xfrm>
          <a:off x="497155" y="2203626"/>
          <a:ext cx="8117883" cy="40977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58CBF5C-F1EB-57DC-43D5-BD7417D086FC}"/>
              </a:ext>
            </a:extLst>
          </p:cNvPr>
          <p:cNvSpPr txBox="1"/>
          <p:nvPr/>
        </p:nvSpPr>
        <p:spPr>
          <a:xfrm>
            <a:off x="274320" y="6217920"/>
            <a:ext cx="6307350" cy="369332"/>
          </a:xfrm>
          <a:prstGeom prst="rect">
            <a:avLst/>
          </a:prstGeom>
          <a:noFill/>
        </p:spPr>
        <p:txBody>
          <a:bodyPr wrap="square">
            <a:spAutoFit/>
          </a:bodyPr>
          <a:lstStyle/>
          <a:p>
            <a:r>
              <a:rPr lang="en-US" sz="900" i="0" u="none" strike="noStrike" dirty="0">
                <a:solidFill>
                  <a:srgbClr val="000000"/>
                </a:solidFill>
                <a:effectLst/>
                <a:latin typeface="Arial" panose="020B0604020202020204" pitchFamily="34" charset="0"/>
              </a:rPr>
              <a:t>NH = non-Hispanic</a:t>
            </a:r>
          </a:p>
          <a:p>
            <a:r>
              <a:rPr lang="en-US" sz="900" b="1" i="0" u="none" strike="noStrike" dirty="0">
                <a:solidFill>
                  <a:srgbClr val="000000"/>
                </a:solidFill>
                <a:effectLst/>
                <a:latin typeface="Arial" panose="020B0604020202020204" pitchFamily="34" charset="0"/>
              </a:rPr>
              <a:t>Source: U.S. Census non-bridged population estimates, 2024; ages 65 and older</a:t>
            </a:r>
            <a:r>
              <a:rPr lang="en-US" sz="900" b="1" dirty="0"/>
              <a:t> </a:t>
            </a:r>
          </a:p>
        </p:txBody>
      </p:sp>
    </p:spTree>
    <p:extLst>
      <p:ext uri="{BB962C8B-B14F-4D97-AF65-F5344CB8AC3E}">
        <p14:creationId xmlns:p14="http://schemas.microsoft.com/office/powerpoint/2010/main" val="706179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68D4-36D8-4A3A-9BE5-CE49019BF456}"/>
              </a:ext>
            </a:extLst>
          </p:cNvPr>
          <p:cNvSpPr>
            <a:spLocks noGrp="1"/>
          </p:cNvSpPr>
          <p:nvPr>
            <p:ph type="title"/>
          </p:nvPr>
        </p:nvSpPr>
        <p:spPr>
          <a:xfrm>
            <a:off x="274320" y="1143000"/>
            <a:ext cx="8563554" cy="548640"/>
          </a:xfrm>
        </p:spPr>
        <p:txBody>
          <a:bodyPr/>
          <a:lstStyle/>
          <a:p>
            <a:r>
              <a:rPr lang="en-US" sz="3000" dirty="0">
                <a:latin typeface="+mn-lt"/>
              </a:rPr>
              <a:t>Demographic characteristics among older adults in North Carolina</a:t>
            </a:r>
          </a:p>
        </p:txBody>
      </p:sp>
      <p:graphicFrame>
        <p:nvGraphicFramePr>
          <p:cNvPr id="4" name="Chart 3" descr="Demographic characteristics for adults ages 65 and older in NC">
            <a:extLst>
              <a:ext uri="{FF2B5EF4-FFF2-40B4-BE49-F238E27FC236}">
                <a16:creationId xmlns:a16="http://schemas.microsoft.com/office/drawing/2014/main" id="{9DDD43ED-419C-494D-BDE4-6A2ADCA0F6FB}"/>
              </a:ext>
            </a:extLst>
          </p:cNvPr>
          <p:cNvGraphicFramePr>
            <a:graphicFrameLocks/>
          </p:cNvGraphicFramePr>
          <p:nvPr>
            <p:extLst>
              <p:ext uri="{D42A27DB-BD31-4B8C-83A1-F6EECF244321}">
                <p14:modId xmlns:p14="http://schemas.microsoft.com/office/powerpoint/2010/main" val="204035983"/>
              </p:ext>
            </p:extLst>
          </p:nvPr>
        </p:nvGraphicFramePr>
        <p:xfrm>
          <a:off x="205994" y="2008726"/>
          <a:ext cx="8293100" cy="424179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57A9A5B-0C64-466E-D589-6179A2494DC9}"/>
              </a:ext>
            </a:extLst>
          </p:cNvPr>
          <p:cNvSpPr txBox="1"/>
          <p:nvPr/>
        </p:nvSpPr>
        <p:spPr>
          <a:xfrm>
            <a:off x="6999549" y="2163248"/>
            <a:ext cx="1838325" cy="1200329"/>
          </a:xfrm>
          <a:prstGeom prst="rect">
            <a:avLst/>
          </a:prstGeom>
          <a:noFill/>
        </p:spPr>
        <p:txBody>
          <a:bodyPr wrap="square">
            <a:spAutoFit/>
          </a:bodyPr>
          <a:lstStyle/>
          <a:p>
            <a:r>
              <a:rPr lang="en-US" sz="7200" b="0" i="0" u="none" strike="noStrike" dirty="0">
                <a:solidFill>
                  <a:srgbClr val="52849C"/>
                </a:solidFill>
                <a:effectLst/>
                <a:latin typeface="Franklin Gothic Demi Cond" panose="020B0706030402020204" pitchFamily="34" charset="0"/>
              </a:rPr>
              <a:t>43%</a:t>
            </a:r>
            <a:r>
              <a:rPr lang="en-US" dirty="0"/>
              <a:t> </a:t>
            </a:r>
          </a:p>
        </p:txBody>
      </p:sp>
      <p:sp>
        <p:nvSpPr>
          <p:cNvPr id="11" name="TextBox 10">
            <a:extLst>
              <a:ext uri="{FF2B5EF4-FFF2-40B4-BE49-F238E27FC236}">
                <a16:creationId xmlns:a16="http://schemas.microsoft.com/office/drawing/2014/main" id="{B4C4E0D5-5B89-4825-9662-2191724521D2}"/>
              </a:ext>
            </a:extLst>
          </p:cNvPr>
          <p:cNvSpPr txBox="1"/>
          <p:nvPr/>
        </p:nvSpPr>
        <p:spPr>
          <a:xfrm>
            <a:off x="7051032" y="3089905"/>
            <a:ext cx="1986664" cy="1631216"/>
          </a:xfrm>
          <a:prstGeom prst="rect">
            <a:avLst/>
          </a:prstGeom>
          <a:noFill/>
        </p:spPr>
        <p:txBody>
          <a:bodyPr wrap="square" rtlCol="0">
            <a:spAutoFit/>
          </a:bodyPr>
          <a:lstStyle/>
          <a:p>
            <a:r>
              <a:rPr lang="en-US" sz="2000" dirty="0">
                <a:latin typeface="Franklin Gothic Demi Cond" panose="020B0706030402020204" pitchFamily="34" charset="0"/>
              </a:rPr>
              <a:t>of housing units with people 65 and older are </a:t>
            </a:r>
            <a:r>
              <a:rPr lang="en-US" sz="2000" dirty="0">
                <a:solidFill>
                  <a:srgbClr val="52849C"/>
                </a:solidFill>
                <a:latin typeface="Franklin Gothic Demi Cond" panose="020B0706030402020204" pitchFamily="34" charset="0"/>
              </a:rPr>
              <a:t>single person households</a:t>
            </a:r>
          </a:p>
        </p:txBody>
      </p:sp>
      <p:sp>
        <p:nvSpPr>
          <p:cNvPr id="12" name="Rectangle: Rounded Corners 11">
            <a:extLst>
              <a:ext uri="{FF2B5EF4-FFF2-40B4-BE49-F238E27FC236}">
                <a16:creationId xmlns:a16="http://schemas.microsoft.com/office/drawing/2014/main" id="{2CC7ACA5-FF9A-4AA6-A611-D92E9D12BC2A}"/>
              </a:ext>
              <a:ext uri="{C183D7F6-B498-43B3-948B-1728B52AA6E4}">
                <adec:decorative xmlns:adec="http://schemas.microsoft.com/office/drawing/2017/decorative" val="1"/>
              </a:ext>
            </a:extLst>
          </p:cNvPr>
          <p:cNvSpPr/>
          <p:nvPr/>
        </p:nvSpPr>
        <p:spPr>
          <a:xfrm>
            <a:off x="6936979" y="2238442"/>
            <a:ext cx="1838325" cy="2599456"/>
          </a:xfrm>
          <a:prstGeom prst="roundRect">
            <a:avLst/>
          </a:prstGeom>
          <a:noFill/>
          <a:ln w="57150">
            <a:solidFill>
              <a:srgbClr val="528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56D983B-10B9-4660-8BF4-2BD897052C19}"/>
              </a:ext>
            </a:extLst>
          </p:cNvPr>
          <p:cNvSpPr txBox="1"/>
          <p:nvPr/>
        </p:nvSpPr>
        <p:spPr>
          <a:xfrm>
            <a:off x="274320" y="6120888"/>
            <a:ext cx="2313432" cy="276999"/>
          </a:xfrm>
          <a:prstGeom prst="rect">
            <a:avLst/>
          </a:prstGeom>
          <a:noFill/>
        </p:spPr>
        <p:txBody>
          <a:bodyPr wrap="square" rtlCol="0">
            <a:spAutoFit/>
          </a:bodyPr>
          <a:lstStyle/>
          <a:p>
            <a:r>
              <a:rPr lang="en-US" sz="1200" dirty="0"/>
              <a:t>* Adults ages 65 and older</a:t>
            </a:r>
          </a:p>
        </p:txBody>
      </p:sp>
      <p:sp>
        <p:nvSpPr>
          <p:cNvPr id="17" name="TextBox 16">
            <a:extLst>
              <a:ext uri="{FF2B5EF4-FFF2-40B4-BE49-F238E27FC236}">
                <a16:creationId xmlns:a16="http://schemas.microsoft.com/office/drawing/2014/main" id="{BED2917E-19E8-0CF7-3410-4AA73F1B004F}"/>
              </a:ext>
            </a:extLst>
          </p:cNvPr>
          <p:cNvSpPr txBox="1"/>
          <p:nvPr/>
        </p:nvSpPr>
        <p:spPr>
          <a:xfrm>
            <a:off x="274320" y="6397887"/>
            <a:ext cx="7540283" cy="230832"/>
          </a:xfrm>
          <a:prstGeom prst="rect">
            <a:avLst/>
          </a:prstGeom>
          <a:noFill/>
        </p:spPr>
        <p:txBody>
          <a:bodyPr wrap="square">
            <a:spAutoFit/>
          </a:bodyPr>
          <a:lstStyle/>
          <a:p>
            <a:r>
              <a:rPr lang="en-US" sz="900" b="1" i="0" u="none" strike="noStrike" dirty="0">
                <a:solidFill>
                  <a:srgbClr val="000000"/>
                </a:solidFill>
                <a:effectLst/>
                <a:latin typeface="Arial" panose="020B0604020202020204" pitchFamily="34" charset="0"/>
              </a:rPr>
              <a:t>Source: American Community Survey, 2024 5-year estimates. Table S0103: Population 65 and older</a:t>
            </a:r>
            <a:r>
              <a:rPr lang="en-US" sz="900" b="1" dirty="0"/>
              <a:t> </a:t>
            </a:r>
          </a:p>
        </p:txBody>
      </p:sp>
    </p:spTree>
    <p:extLst>
      <p:ext uri="{BB962C8B-B14F-4D97-AF65-F5344CB8AC3E}">
        <p14:creationId xmlns:p14="http://schemas.microsoft.com/office/powerpoint/2010/main" val="395336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40DA-0456-B66A-2978-98E80C745939}"/>
              </a:ext>
            </a:extLst>
          </p:cNvPr>
          <p:cNvSpPr>
            <a:spLocks noGrp="1"/>
          </p:cNvSpPr>
          <p:nvPr>
            <p:ph type="title"/>
          </p:nvPr>
        </p:nvSpPr>
        <p:spPr>
          <a:xfrm>
            <a:off x="271578" y="1148803"/>
            <a:ext cx="8563554" cy="930720"/>
          </a:xfrm>
        </p:spPr>
        <p:txBody>
          <a:bodyPr/>
          <a:lstStyle/>
          <a:p>
            <a:r>
              <a:rPr lang="en-US" sz="3000" dirty="0">
                <a:latin typeface="+mn-lt"/>
              </a:rPr>
              <a:t>One in five older adults in NC reports </a:t>
            </a:r>
            <a:r>
              <a:rPr lang="en-US" sz="3000" dirty="0">
                <a:solidFill>
                  <a:srgbClr val="568AA4"/>
                </a:solidFill>
                <a:latin typeface="+mn-lt"/>
              </a:rPr>
              <a:t>trouble walking</a:t>
            </a:r>
          </a:p>
        </p:txBody>
      </p:sp>
      <p:sp>
        <p:nvSpPr>
          <p:cNvPr id="3" name="TextBox 2">
            <a:extLst>
              <a:ext uri="{FF2B5EF4-FFF2-40B4-BE49-F238E27FC236}">
                <a16:creationId xmlns:a16="http://schemas.microsoft.com/office/drawing/2014/main" id="{D7BBC3D8-6638-4156-8AF7-DA1CC003E886}"/>
              </a:ext>
            </a:extLst>
          </p:cNvPr>
          <p:cNvSpPr txBox="1"/>
          <p:nvPr/>
        </p:nvSpPr>
        <p:spPr>
          <a:xfrm>
            <a:off x="288388" y="2332453"/>
            <a:ext cx="5254283" cy="461665"/>
          </a:xfrm>
          <a:prstGeom prst="rect">
            <a:avLst/>
          </a:prstGeom>
          <a:noFill/>
        </p:spPr>
        <p:txBody>
          <a:bodyPr wrap="square" rtlCol="0">
            <a:spAutoFit/>
          </a:bodyPr>
          <a:lstStyle/>
          <a:p>
            <a:r>
              <a:rPr lang="en-US" sz="2400" dirty="0">
                <a:latin typeface="Franklin Gothic Demi Cond" panose="020B0706030402020204" pitchFamily="34" charset="0"/>
              </a:rPr>
              <a:t>Disability among adults 65 and older</a:t>
            </a:r>
          </a:p>
        </p:txBody>
      </p:sp>
      <p:graphicFrame>
        <p:nvGraphicFramePr>
          <p:cNvPr id="4" name="Chart 3" descr="Population percentage in NC among older adults who reported disability">
            <a:extLst>
              <a:ext uri="{FF2B5EF4-FFF2-40B4-BE49-F238E27FC236}">
                <a16:creationId xmlns:a16="http://schemas.microsoft.com/office/drawing/2014/main" id="{29363652-D06A-4677-AD6C-CC3936785A71}"/>
              </a:ext>
            </a:extLst>
          </p:cNvPr>
          <p:cNvGraphicFramePr>
            <a:graphicFrameLocks/>
          </p:cNvGraphicFramePr>
          <p:nvPr>
            <p:extLst>
              <p:ext uri="{D42A27DB-BD31-4B8C-83A1-F6EECF244321}">
                <p14:modId xmlns:p14="http://schemas.microsoft.com/office/powerpoint/2010/main" val="721127374"/>
              </p:ext>
            </p:extLst>
          </p:nvPr>
        </p:nvGraphicFramePr>
        <p:xfrm>
          <a:off x="470160" y="2794118"/>
          <a:ext cx="8364972" cy="349666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5C00D530-433D-5353-D66A-131D338048A5}"/>
              </a:ext>
            </a:extLst>
          </p:cNvPr>
          <p:cNvSpPr txBox="1"/>
          <p:nvPr/>
        </p:nvSpPr>
        <p:spPr>
          <a:xfrm>
            <a:off x="274320" y="6391266"/>
            <a:ext cx="7519803" cy="230832"/>
          </a:xfrm>
          <a:prstGeom prst="rect">
            <a:avLst/>
          </a:prstGeom>
          <a:noFill/>
        </p:spPr>
        <p:txBody>
          <a:bodyPr wrap="square">
            <a:spAutoFit/>
          </a:bodyPr>
          <a:lstStyle/>
          <a:p>
            <a:r>
              <a:rPr lang="en-US" sz="900" b="1" i="0" u="none" strike="noStrike" dirty="0">
                <a:solidFill>
                  <a:srgbClr val="000000"/>
                </a:solidFill>
                <a:effectLst/>
                <a:latin typeface="Arial" panose="020B0604020202020204" pitchFamily="34" charset="0"/>
              </a:rPr>
              <a:t>Source: American Community Survey, 2024 5-year estimates. Table S1810: Population 65 and older</a:t>
            </a:r>
            <a:r>
              <a:rPr lang="en-US" sz="900" b="1" dirty="0"/>
              <a:t> </a:t>
            </a:r>
          </a:p>
        </p:txBody>
      </p:sp>
    </p:spTree>
    <p:extLst>
      <p:ext uri="{BB962C8B-B14F-4D97-AF65-F5344CB8AC3E}">
        <p14:creationId xmlns:p14="http://schemas.microsoft.com/office/powerpoint/2010/main" val="329509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AE10-5C3D-6D55-CB54-40335719FBF7}"/>
              </a:ext>
            </a:extLst>
          </p:cNvPr>
          <p:cNvSpPr>
            <a:spLocks noGrp="1"/>
          </p:cNvSpPr>
          <p:nvPr>
            <p:ph type="title"/>
          </p:nvPr>
        </p:nvSpPr>
        <p:spPr>
          <a:xfrm>
            <a:off x="290222" y="1133619"/>
            <a:ext cx="8563554" cy="930720"/>
          </a:xfrm>
        </p:spPr>
        <p:txBody>
          <a:bodyPr/>
          <a:lstStyle/>
          <a:p>
            <a:r>
              <a:rPr lang="en-US" sz="3000" dirty="0">
                <a:latin typeface="+mn-lt"/>
              </a:rPr>
              <a:t>Around 83% of older adults in NC have one or more chronic diseases</a:t>
            </a:r>
            <a:endParaRPr lang="en-US" sz="3000" dirty="0">
              <a:solidFill>
                <a:srgbClr val="568AA4"/>
              </a:solidFill>
              <a:latin typeface="+mn-lt"/>
            </a:endParaRPr>
          </a:p>
        </p:txBody>
      </p:sp>
      <p:graphicFrame>
        <p:nvGraphicFramePr>
          <p:cNvPr id="3" name="Chart 2" descr="Percent of older adults reporting chronic diseases in the 2024 BRFSS">
            <a:extLst>
              <a:ext uri="{FF2B5EF4-FFF2-40B4-BE49-F238E27FC236}">
                <a16:creationId xmlns:a16="http://schemas.microsoft.com/office/drawing/2014/main" id="{036BE448-53CD-485C-9E37-58608D52E54B}"/>
              </a:ext>
            </a:extLst>
          </p:cNvPr>
          <p:cNvGraphicFramePr>
            <a:graphicFrameLocks/>
          </p:cNvGraphicFramePr>
          <p:nvPr>
            <p:extLst>
              <p:ext uri="{D42A27DB-BD31-4B8C-83A1-F6EECF244321}">
                <p14:modId xmlns:p14="http://schemas.microsoft.com/office/powerpoint/2010/main" val="295825672"/>
              </p:ext>
            </p:extLst>
          </p:nvPr>
        </p:nvGraphicFramePr>
        <p:xfrm>
          <a:off x="424690" y="2064339"/>
          <a:ext cx="8294619" cy="424773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8EB826E-EB08-6841-65F0-8A0C7C6086ED}"/>
              </a:ext>
            </a:extLst>
          </p:cNvPr>
          <p:cNvSpPr txBox="1"/>
          <p:nvPr/>
        </p:nvSpPr>
        <p:spPr>
          <a:xfrm>
            <a:off x="274320" y="6402510"/>
            <a:ext cx="8764065" cy="230832"/>
          </a:xfrm>
          <a:prstGeom prst="rect">
            <a:avLst/>
          </a:prstGeom>
          <a:noFill/>
        </p:spPr>
        <p:txBody>
          <a:bodyPr wrap="square">
            <a:spAutoFit/>
          </a:bodyPr>
          <a:lstStyle/>
          <a:p>
            <a:r>
              <a:rPr lang="en-US" sz="900" b="1" i="0" u="none" strike="noStrike" dirty="0">
                <a:solidFill>
                  <a:srgbClr val="000000"/>
                </a:solidFill>
                <a:effectLst/>
                <a:latin typeface="Arial" panose="020B0604020202020204" pitchFamily="34" charset="0"/>
              </a:rPr>
              <a:t>Source: NC State Center of Health Statistics, 2024 Behavioral Risk Factor Surveillance System (BRFSS) Survey Results</a:t>
            </a:r>
            <a:r>
              <a:rPr lang="en-US" sz="900" b="1" dirty="0"/>
              <a:t> </a:t>
            </a:r>
          </a:p>
        </p:txBody>
      </p:sp>
    </p:spTree>
    <p:extLst>
      <p:ext uri="{BB962C8B-B14F-4D97-AF65-F5344CB8AC3E}">
        <p14:creationId xmlns:p14="http://schemas.microsoft.com/office/powerpoint/2010/main" val="389719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FC55A48-EE01-4513-A454-13C9E2F511A9}"/>
              </a:ext>
            </a:extLst>
          </p:cNvPr>
          <p:cNvSpPr>
            <a:spLocks noGrp="1"/>
          </p:cNvSpPr>
          <p:nvPr>
            <p:ph type="title"/>
          </p:nvPr>
        </p:nvSpPr>
        <p:spPr>
          <a:xfrm>
            <a:off x="274320" y="1143000"/>
            <a:ext cx="8563554" cy="820422"/>
          </a:xfrm>
        </p:spPr>
        <p:txBody>
          <a:bodyPr/>
          <a:lstStyle/>
          <a:p>
            <a:r>
              <a:rPr lang="en-US" dirty="0">
                <a:latin typeface="+mn-lt"/>
              </a:rPr>
              <a:t>Proportion of demographic groups </a:t>
            </a:r>
            <a:r>
              <a:rPr lang="en-US" u="sng" dirty="0">
                <a:latin typeface="+mn-lt"/>
              </a:rPr>
              <a:t>reporting having ever experienced loss of consciousness</a:t>
            </a:r>
            <a:r>
              <a:rPr lang="en-US" dirty="0">
                <a:latin typeface="+mn-lt"/>
              </a:rPr>
              <a:t>, </a:t>
            </a:r>
            <a:r>
              <a:rPr lang="en-US" sz="2400" b="1" i="0" u="none" strike="noStrike" dirty="0">
                <a:solidFill>
                  <a:srgbClr val="17375E"/>
                </a:solidFill>
                <a:effectLst/>
                <a:latin typeface="Arial" panose="020B0604020202020204" pitchFamily="34" charset="0"/>
              </a:rPr>
              <a:t>2019 BRFSS</a:t>
            </a:r>
            <a:r>
              <a:rPr lang="en-US" dirty="0"/>
              <a:t> </a:t>
            </a:r>
            <a:endParaRPr lang="en-US" dirty="0">
              <a:latin typeface="+mn-lt"/>
            </a:endParaRPr>
          </a:p>
        </p:txBody>
      </p:sp>
      <p:sp>
        <p:nvSpPr>
          <p:cNvPr id="8" name="TextBox 7">
            <a:extLst>
              <a:ext uri="{FF2B5EF4-FFF2-40B4-BE49-F238E27FC236}">
                <a16:creationId xmlns:a16="http://schemas.microsoft.com/office/drawing/2014/main" id="{3E135912-54E7-FDD0-85CB-1B54E75346D8}"/>
              </a:ext>
            </a:extLst>
          </p:cNvPr>
          <p:cNvSpPr txBox="1"/>
          <p:nvPr/>
        </p:nvSpPr>
        <p:spPr>
          <a:xfrm>
            <a:off x="2180492" y="1868531"/>
            <a:ext cx="1364566" cy="400110"/>
          </a:xfrm>
          <a:prstGeom prst="rect">
            <a:avLst/>
          </a:prstGeom>
          <a:noFill/>
        </p:spPr>
        <p:txBody>
          <a:bodyPr wrap="square">
            <a:spAutoFit/>
          </a:bodyPr>
          <a:lstStyle/>
          <a:p>
            <a:r>
              <a:rPr lang="en-US" sz="2000" b="0" i="0" u="none" strike="noStrike" dirty="0">
                <a:solidFill>
                  <a:srgbClr val="C65911"/>
                </a:solidFill>
                <a:effectLst/>
                <a:latin typeface="Franklin Gothic Demi Cond" panose="020B0706030402020204" pitchFamily="34" charset="0"/>
              </a:rPr>
              <a:t>Overall 26%</a:t>
            </a:r>
            <a:r>
              <a:rPr lang="en-US" dirty="0"/>
              <a:t> </a:t>
            </a:r>
          </a:p>
        </p:txBody>
      </p:sp>
      <p:pic>
        <p:nvPicPr>
          <p:cNvPr id="9" name="Picture 8" descr="Percentage of demographic groups (sex, age group, education, disability status) reporting having ever experienced loss of consciousness">
            <a:extLst>
              <a:ext uri="{FF2B5EF4-FFF2-40B4-BE49-F238E27FC236}">
                <a16:creationId xmlns:a16="http://schemas.microsoft.com/office/drawing/2014/main" id="{B8AA3C2C-352D-AD0B-6698-BC2BC7352998}"/>
              </a:ext>
            </a:extLst>
          </p:cNvPr>
          <p:cNvPicPr>
            <a:picLocks noChangeAspect="1"/>
          </p:cNvPicPr>
          <p:nvPr/>
        </p:nvPicPr>
        <p:blipFill>
          <a:blip r:embed="rId3"/>
          <a:stretch>
            <a:fillRect/>
          </a:stretch>
        </p:blipFill>
        <p:spPr>
          <a:xfrm>
            <a:off x="228851" y="2170793"/>
            <a:ext cx="4078577" cy="4022636"/>
          </a:xfrm>
          <a:prstGeom prst="rect">
            <a:avLst/>
          </a:prstGeom>
        </p:spPr>
      </p:pic>
      <p:sp>
        <p:nvSpPr>
          <p:cNvPr id="11" name="TextBox 10">
            <a:extLst>
              <a:ext uri="{FF2B5EF4-FFF2-40B4-BE49-F238E27FC236}">
                <a16:creationId xmlns:a16="http://schemas.microsoft.com/office/drawing/2014/main" id="{AC04C5B8-672F-CCCE-B2F3-6BCFA870BFD8}"/>
              </a:ext>
            </a:extLst>
          </p:cNvPr>
          <p:cNvSpPr txBox="1"/>
          <p:nvPr/>
        </p:nvSpPr>
        <p:spPr>
          <a:xfrm>
            <a:off x="6160595" y="1868531"/>
            <a:ext cx="1364566" cy="400110"/>
          </a:xfrm>
          <a:prstGeom prst="rect">
            <a:avLst/>
          </a:prstGeom>
          <a:noFill/>
        </p:spPr>
        <p:txBody>
          <a:bodyPr wrap="square">
            <a:spAutoFit/>
          </a:bodyPr>
          <a:lstStyle/>
          <a:p>
            <a:r>
              <a:rPr lang="en-US" sz="2000" b="0" i="0" u="none" strike="noStrike" dirty="0">
                <a:solidFill>
                  <a:srgbClr val="C65911"/>
                </a:solidFill>
                <a:effectLst/>
                <a:latin typeface="Franklin Gothic Demi Cond" panose="020B0706030402020204" pitchFamily="34" charset="0"/>
              </a:rPr>
              <a:t>Overall 26%</a:t>
            </a:r>
            <a:r>
              <a:rPr lang="en-US" dirty="0"/>
              <a:t> </a:t>
            </a:r>
          </a:p>
        </p:txBody>
      </p:sp>
      <p:pic>
        <p:nvPicPr>
          <p:cNvPr id="10" name="Picture 9" descr="Percentage of demographic groups (rural status, veteran status, income) reporting having ever experienced loss of consciousness">
            <a:extLst>
              <a:ext uri="{FF2B5EF4-FFF2-40B4-BE49-F238E27FC236}">
                <a16:creationId xmlns:a16="http://schemas.microsoft.com/office/drawing/2014/main" id="{1070ABF8-75D4-B0FF-4F71-DDF1114BBA3E}"/>
              </a:ext>
            </a:extLst>
          </p:cNvPr>
          <p:cNvPicPr>
            <a:picLocks noChangeAspect="1"/>
          </p:cNvPicPr>
          <p:nvPr/>
        </p:nvPicPr>
        <p:blipFill>
          <a:blip r:embed="rId4"/>
          <a:stretch>
            <a:fillRect/>
          </a:stretch>
        </p:blipFill>
        <p:spPr>
          <a:xfrm>
            <a:off x="4688686" y="2211124"/>
            <a:ext cx="3805587" cy="4022636"/>
          </a:xfrm>
          <a:prstGeom prst="rect">
            <a:avLst/>
          </a:prstGeom>
        </p:spPr>
      </p:pic>
      <p:sp>
        <p:nvSpPr>
          <p:cNvPr id="15" name="TextBox 14">
            <a:extLst>
              <a:ext uri="{FF2B5EF4-FFF2-40B4-BE49-F238E27FC236}">
                <a16:creationId xmlns:a16="http://schemas.microsoft.com/office/drawing/2014/main" id="{3F390D48-26F8-2319-AB9B-DCDABE90592A}"/>
              </a:ext>
            </a:extLst>
          </p:cNvPr>
          <p:cNvSpPr txBox="1"/>
          <p:nvPr/>
        </p:nvSpPr>
        <p:spPr>
          <a:xfrm>
            <a:off x="274320" y="6400800"/>
            <a:ext cx="8925950" cy="230832"/>
          </a:xfrm>
          <a:prstGeom prst="rect">
            <a:avLst/>
          </a:prstGeom>
          <a:noFill/>
        </p:spPr>
        <p:txBody>
          <a:bodyPr wrap="square">
            <a:spAutoFit/>
          </a:bodyPr>
          <a:lstStyle/>
          <a:p>
            <a:r>
              <a:rPr lang="en-US" sz="900" b="1" i="0" u="none" strike="noStrike" dirty="0">
                <a:solidFill>
                  <a:srgbClr val="000000"/>
                </a:solidFill>
                <a:effectLst/>
                <a:latin typeface="Arial" panose="020B0604020202020204" pitchFamily="34" charset="0"/>
              </a:rPr>
              <a:t>Source: NC State Center of Health Statistics, 2019 Behavioral Risk Factor Surveillance System (BRFSS) Survey Results</a:t>
            </a:r>
            <a:r>
              <a:rPr lang="en-US" sz="900" b="1" dirty="0"/>
              <a:t> </a:t>
            </a:r>
          </a:p>
        </p:txBody>
      </p:sp>
    </p:spTree>
    <p:extLst>
      <p:ext uri="{BB962C8B-B14F-4D97-AF65-F5344CB8AC3E}">
        <p14:creationId xmlns:p14="http://schemas.microsoft.com/office/powerpoint/2010/main" val="2262339237"/>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7" ma:contentTypeDescription="Create a new document." ma:contentTypeScope="" ma:versionID="d326bc390cf4525c02616755c8d7ac7a">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453fadfe462a8dd30c781fc3fdd2c4e0"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93D88C-3348-45EB-B075-20445B0EED91}">
  <ds:schemaRefs>
    <ds:schemaRef ds:uri="http://www.w3.org/XML/1998/namespace"/>
    <ds:schemaRef ds:uri="http://schemas.microsoft.com/office/2006/documentManagement/types"/>
    <ds:schemaRef ds:uri="http://purl.org/dc/terms/"/>
    <ds:schemaRef ds:uri="http://purl.org/dc/dcmitype/"/>
    <ds:schemaRef ds:uri="bd78b2e4-9060-4309-b354-463fb93a4269"/>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a8af748-1d0b-4554-b403-23c573964229"/>
  </ds:schemaRefs>
</ds:datastoreItem>
</file>

<file path=customXml/itemProps2.xml><?xml version="1.0" encoding="utf-8"?>
<ds:datastoreItem xmlns:ds="http://schemas.openxmlformats.org/officeDocument/2006/customXml" ds:itemID="{73281F3B-BF70-4553-B5B6-51CCDF4704D7}">
  <ds:schemaRefs>
    <ds:schemaRef ds:uri="http://schemas.microsoft.com/sharepoint/v3/contenttype/forms"/>
  </ds:schemaRefs>
</ds:datastoreItem>
</file>

<file path=customXml/itemProps3.xml><?xml version="1.0" encoding="utf-8"?>
<ds:datastoreItem xmlns:ds="http://schemas.openxmlformats.org/officeDocument/2006/customXml" ds:itemID="{31A7AE43-0CCE-4EB8-9230-2C625A168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8b2e4-9060-4309-b354-463fb93a4269"/>
    <ds:schemaRef ds:uri="ea8af748-1d0b-4554-b403-23c573964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8181</TotalTime>
  <Words>3536</Words>
  <Application>Microsoft Office PowerPoint</Application>
  <PresentationFormat>On-screen Show (4:3)</PresentationFormat>
  <Paragraphs>379</Paragraphs>
  <Slides>42</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 </vt:lpstr>
      <vt:lpstr>Calibri</vt:lpstr>
      <vt:lpstr>Franklin Gothic Demi Cond</vt:lpstr>
      <vt:lpstr>Franklin Gothic Medium</vt:lpstr>
      <vt:lpstr>6_Office Theme</vt:lpstr>
      <vt:lpstr>PowerPoint Presentation</vt:lpstr>
      <vt:lpstr>Traumatic Brain Injury Technical Notes</vt:lpstr>
      <vt:lpstr>Technical Notes, Continued</vt:lpstr>
      <vt:lpstr>The populations most at risk of fall-related TBI are projected to have the fastest growth over the next 20 years</vt:lpstr>
      <vt:lpstr>Most older adults (ages 65+) in NC are non-Hispanic White</vt:lpstr>
      <vt:lpstr>Demographic characteristics among older adults in North Carolina</vt:lpstr>
      <vt:lpstr>One in five older adults in NC reports trouble walking</vt:lpstr>
      <vt:lpstr>Around 83% of older adults in NC have one or more chronic diseases</vt:lpstr>
      <vt:lpstr>Proportion of demographic groups reporting having ever experienced loss of consciousness, 2019 BRFSS </vt:lpstr>
      <vt:lpstr>TBI deaths are the tip of the iceberg</vt:lpstr>
      <vt:lpstr>Traumatic Brain Injury Deaths</vt:lpstr>
      <vt:lpstr>TBI-related deaths increased by 27% over the last 10 years</vt:lpstr>
      <vt:lpstr>TBI-related deaths among North Carolina residents, 2022-2024</vt:lpstr>
      <vt:lpstr>Most TBI-related deaths occurred among men and non-Hispanic Whites</vt:lpstr>
      <vt:lpstr>PowerPoint Presentation</vt:lpstr>
      <vt:lpstr>Self-Inflicted Firearm was the leading mechanism-intent category for all TBI deaths </vt:lpstr>
      <vt:lpstr>44% of TBI-related deaths occurred among older adults 65+</vt:lpstr>
      <vt:lpstr>TBI death rates are highest among those 85 and older</vt:lpstr>
      <vt:lpstr>86% of fall-related TBI deaths occurred among older adults 65+</vt:lpstr>
      <vt:lpstr>Fall-related TBI death rates were highest among adults 85 and older</vt:lpstr>
      <vt:lpstr>Fall-related TBI deaths were most common among men and non-Hispanic Whites </vt:lpstr>
      <vt:lpstr>Similarly, fall-related TBI death rates were highest among men and non-Hispanic Whites </vt:lpstr>
      <vt:lpstr>Traumatic Brain Injury Hospitalizations</vt:lpstr>
      <vt:lpstr>TBI-related hospitalizations increased by   14% over the last five years</vt:lpstr>
      <vt:lpstr>TBI-related Hospitalizations among North Carolina residents, 2022-2024</vt:lpstr>
      <vt:lpstr>Most TBI-related hospitalizations occurred among men and non-Hispanic Whites</vt:lpstr>
      <vt:lpstr>PowerPoint Presentation</vt:lpstr>
      <vt:lpstr>Unintentional Falls were the leading mechanism-intent category for all TBI hospitalizations</vt:lpstr>
      <vt:lpstr>55% of TBI-related hospitalizations occurred among adults 65 and older</vt:lpstr>
      <vt:lpstr>Adults 85 and older have the highest rates of TBI-related hospitalizations</vt:lpstr>
      <vt:lpstr>Traumatic Brain Injury Emergency Department Visits</vt:lpstr>
      <vt:lpstr>TBI-related ED visits increased by 42% over the last five years</vt:lpstr>
      <vt:lpstr>TBI-related Emergency Department visits (ED) among North Carolina residents, 2022-2024</vt:lpstr>
      <vt:lpstr>Most TBI-related ED visits occurred among men and non-Hispanic Whites</vt:lpstr>
      <vt:lpstr>PowerPoint Presentation</vt:lpstr>
      <vt:lpstr>Falls were the leading specified cause of TBI-related ED visits </vt:lpstr>
      <vt:lpstr>TBI-related ED visits were highest among ages 25-34 and 75-84</vt:lpstr>
      <vt:lpstr>Adults 85 and older have the highest rates of TBI-related ED visits</vt:lpstr>
      <vt:lpstr>TBI-related ED visit rates were highest among men ages 85 and older in 2024</vt:lpstr>
      <vt:lpstr>Summary of Traumatic Brain Injury in North Carolina</vt:lpstr>
      <vt:lpstr>IVPB Data Support now available!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Luner, Meredith D</cp:lastModifiedBy>
  <cp:revision>546</cp:revision>
  <cp:lastPrinted>2017-07-14T22:50:57Z</cp:lastPrinted>
  <dcterms:created xsi:type="dcterms:W3CDTF">2015-07-07T20:02:11Z</dcterms:created>
  <dcterms:modified xsi:type="dcterms:W3CDTF">2026-04-13T16:55:19Z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