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notesSlides/notesSlide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drawings/drawing2.xml" ContentType="application/vnd.openxmlformats-officedocument.drawingml.chartshapes+xml"/>
  <Override PartName="/ppt/notesSlides/notesSlide7.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8.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3.xml" ContentType="application/vnd.openxmlformats-officedocument.drawingml.chartshapes+xml"/>
  <Override PartName="/ppt/notesSlides/notesSlide9.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4.xml" ContentType="application/vnd.openxmlformats-officedocument.drawingml.chartshapes+xml"/>
  <Override PartName="/ppt/notesSlides/notesSlide10.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drawings/drawing5.xml" ContentType="application/vnd.openxmlformats-officedocument.drawingml.chartshapes+xml"/>
  <Override PartName="/ppt/notesSlides/notesSlide11.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drawings/drawing6.xml" ContentType="application/vnd.openxmlformats-officedocument.drawingml.chartshapes+xml"/>
  <Override PartName="/ppt/notesSlides/notesSlide12.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3.xml" ContentType="application/vnd.openxmlformats-officedocument.themeOverride+xml"/>
  <Override PartName="/ppt/drawings/drawing7.xml" ContentType="application/vnd.openxmlformats-officedocument.drawingml.chartshapes+xml"/>
  <Override PartName="/ppt/notesSlides/notesSlide15.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4.xml" ContentType="application/vnd.openxmlformats-officedocument.themeOverride+xml"/>
  <Override PartName="/ppt/drawings/drawing8.xml" ContentType="application/vnd.openxmlformats-officedocument.drawingml.chartshapes+xml"/>
  <Override PartName="/ppt/notesSlides/notesSlide16.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drawings/drawing9.xml" ContentType="application/vnd.openxmlformats-officedocument.drawingml.chartshapes+xml"/>
  <Override PartName="/ppt/notesSlides/notesSlide17.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drawings/drawing10.xml" ContentType="application/vnd.openxmlformats-officedocument.drawingml.chartshapes+xml"/>
  <Override PartName="/ppt/notesSlides/notesSlide18.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drawings/drawing11.xml" ContentType="application/vnd.openxmlformats-officedocument.drawingml.chartshapes+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theme/themeOverride5.xml" ContentType="application/vnd.openxmlformats-officedocument.themeOverride+xml"/>
  <Override PartName="/ppt/drawings/drawing12.xml" ContentType="application/vnd.openxmlformats-officedocument.drawingml.chartshapes+xml"/>
  <Override PartName="/ppt/notesSlides/notesSlide21.xml" ContentType="application/vnd.openxmlformats-officedocument.presentationml.notesSl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theme/themeOverride6.xml" ContentType="application/vnd.openxmlformats-officedocument.themeOverride+xml"/>
  <Override PartName="/ppt/drawings/drawing13.xml" ContentType="application/vnd.openxmlformats-officedocument.drawingml.chartshapes+xml"/>
  <Override PartName="/ppt/notesSlides/notesSlide22.xml" ContentType="application/vnd.openxmlformats-officedocument.presentationml.notesSlid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theme/themeOverride7.xml" ContentType="application/vnd.openxmlformats-officedocument.themeOverride+xml"/>
  <Override PartName="/ppt/drawings/drawing14.xml" ContentType="application/vnd.openxmlformats-officedocument.drawingml.chartshapes+xml"/>
  <Override PartName="/ppt/notesSlides/notesSlide23.xml" ContentType="application/vnd.openxmlformats-officedocument.presentationml.notesSlid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drawings/drawing15.xml" ContentType="application/vnd.openxmlformats-officedocument.drawingml.chartshapes+xml"/>
  <Override PartName="/ppt/notesSlides/notesSlide24.xml" ContentType="application/vnd.openxmlformats-officedocument.presentationml.notesSlid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drawings/drawing16.xml" ContentType="application/vnd.openxmlformats-officedocument.drawingml.chartshapes+xml"/>
  <Override PartName="/ppt/notesSlides/notesSlide25.xml" ContentType="application/vnd.openxmlformats-officedocument.presentationml.notesSlid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4"/>
  </p:sldMasterIdLst>
  <p:notesMasterIdLst>
    <p:notesMasterId r:id="rId36"/>
  </p:notesMasterIdLst>
  <p:handoutMasterIdLst>
    <p:handoutMasterId r:id="rId37"/>
  </p:handoutMasterIdLst>
  <p:sldIdLst>
    <p:sldId id="333" r:id="rId5"/>
    <p:sldId id="505" r:id="rId6"/>
    <p:sldId id="506" r:id="rId7"/>
    <p:sldId id="431" r:id="rId8"/>
    <p:sldId id="496" r:id="rId9"/>
    <p:sldId id="510" r:id="rId10"/>
    <p:sldId id="434" r:id="rId11"/>
    <p:sldId id="435" r:id="rId12"/>
    <p:sldId id="436" r:id="rId13"/>
    <p:sldId id="437" r:id="rId14"/>
    <p:sldId id="522" r:id="rId15"/>
    <p:sldId id="523" r:id="rId16"/>
    <p:sldId id="525" r:id="rId17"/>
    <p:sldId id="508" r:id="rId18"/>
    <p:sldId id="511" r:id="rId19"/>
    <p:sldId id="441" r:id="rId20"/>
    <p:sldId id="529" r:id="rId21"/>
    <p:sldId id="513" r:id="rId22"/>
    <p:sldId id="514" r:id="rId23"/>
    <p:sldId id="507" r:id="rId24"/>
    <p:sldId id="520" r:id="rId25"/>
    <p:sldId id="516" r:id="rId26"/>
    <p:sldId id="517" r:id="rId27"/>
    <p:sldId id="518" r:id="rId28"/>
    <p:sldId id="519" r:id="rId29"/>
    <p:sldId id="521" r:id="rId30"/>
    <p:sldId id="504" r:id="rId31"/>
    <p:sldId id="526" r:id="rId32"/>
    <p:sldId id="527" r:id="rId33"/>
    <p:sldId id="528" r:id="rId34"/>
    <p:sldId id="485" r:id="rId3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1149CE8-74A7-96E4-5287-49800FC067A3}" name="Smith, Sara J" initials="SJS" userId="Smith, Sara J"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erche, Julia K" initials="LJK" lastIdx="9"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9494"/>
    <a:srgbClr val="17375E"/>
    <a:srgbClr val="5C93D5"/>
    <a:srgbClr val="003B70"/>
    <a:srgbClr val="CC7599"/>
    <a:srgbClr val="64A090"/>
    <a:srgbClr val="52849C"/>
    <a:srgbClr val="C9C9C9"/>
    <a:srgbClr val="FFFFFF"/>
    <a:srgbClr val="EFE9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55" autoAdjust="0"/>
    <p:restoredTop sz="78150" autoAdjust="0"/>
  </p:normalViewPr>
  <p:slideViewPr>
    <p:cSldViewPr snapToGrid="0">
      <p:cViewPr varScale="1">
        <p:scale>
          <a:sx n="95" d="100"/>
          <a:sy n="95" d="100"/>
        </p:scale>
        <p:origin x="1934" y="53"/>
      </p:cViewPr>
      <p:guideLst>
        <p:guide orient="horz" pos="2160"/>
        <p:guide pos="2880"/>
      </p:guideLst>
    </p:cSldViewPr>
  </p:slideViewPr>
  <p:notesTextViewPr>
    <p:cViewPr>
      <p:scale>
        <a:sx n="1" d="1"/>
        <a:sy n="1" d="1"/>
      </p:scale>
      <p:origin x="0" y="0"/>
    </p:cViewPr>
  </p:notesTextViewPr>
  <p:sorterViewPr>
    <p:cViewPr>
      <p:scale>
        <a:sx n="110" d="100"/>
        <a:sy n="110" d="100"/>
      </p:scale>
      <p:origin x="0" y="0"/>
    </p:cViewPr>
  </p:sorterViewPr>
  <p:notesViewPr>
    <p:cSldViewPr snapToGrid="0">
      <p:cViewPr varScale="1">
        <p:scale>
          <a:sx n="69" d="100"/>
          <a:sy n="69" d="100"/>
        </p:scale>
        <p:origin x="3234"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8/10/relationships/authors" Target="author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oleObject" Target="NULL" TargetMode="External"/></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10.xml"/><Relationship Id="rId1" Type="http://schemas.microsoft.com/office/2011/relationships/chartStyle" Target="style10.xml"/><Relationship Id="rId5" Type="http://schemas.openxmlformats.org/officeDocument/2006/relationships/chartUserShapes" Target="../drawings/drawing8.xml"/><Relationship Id="rId4" Type="http://schemas.openxmlformats.org/officeDocument/2006/relationships/oleObject" Target="NULL" TargetMode="External"/></Relationships>
</file>

<file path=ppt/charts/_rels/chart11.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chartUserShapes" Target="../drawings/drawing9.xml"/></Relationships>
</file>

<file path=ppt/charts/_rels/chart12.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12.xml"/><Relationship Id="rId1" Type="http://schemas.microsoft.com/office/2011/relationships/chartStyle" Target="style12.xml"/><Relationship Id="rId4" Type="http://schemas.openxmlformats.org/officeDocument/2006/relationships/chartUserShapes" Target="../drawings/drawing10.xml"/></Relationships>
</file>

<file path=ppt/charts/_rels/chart13.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13.xml"/><Relationship Id="rId1" Type="http://schemas.microsoft.com/office/2011/relationships/chartStyle" Target="style13.xml"/><Relationship Id="rId4" Type="http://schemas.openxmlformats.org/officeDocument/2006/relationships/chartUserShapes" Target="../drawings/drawing11.xml"/></Relationships>
</file>

<file path=ppt/charts/_rels/chart14.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14.xml"/><Relationship Id="rId1" Type="http://schemas.microsoft.com/office/2011/relationships/chartStyle" Target="style14.xml"/><Relationship Id="rId5" Type="http://schemas.openxmlformats.org/officeDocument/2006/relationships/chartUserShapes" Target="../drawings/drawing12.xml"/><Relationship Id="rId4" Type="http://schemas.openxmlformats.org/officeDocument/2006/relationships/oleObject" Target="NULL" TargetMode="External"/></Relationships>
</file>

<file path=ppt/charts/_rels/chart15.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15.xml"/><Relationship Id="rId1" Type="http://schemas.microsoft.com/office/2011/relationships/chartStyle" Target="style15.xml"/><Relationship Id="rId5" Type="http://schemas.openxmlformats.org/officeDocument/2006/relationships/chartUserShapes" Target="../drawings/drawing13.xml"/><Relationship Id="rId4" Type="http://schemas.openxmlformats.org/officeDocument/2006/relationships/oleObject" Target="NULL" TargetMode="External"/></Relationships>
</file>

<file path=ppt/charts/_rels/chart16.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16.xml"/><Relationship Id="rId1" Type="http://schemas.microsoft.com/office/2011/relationships/chartStyle" Target="style16.xml"/><Relationship Id="rId5" Type="http://schemas.openxmlformats.org/officeDocument/2006/relationships/chartUserShapes" Target="../drawings/drawing14.xml"/><Relationship Id="rId4" Type="http://schemas.openxmlformats.org/officeDocument/2006/relationships/oleObject" Target="NULL" TargetMode="External"/></Relationships>
</file>

<file path=ppt/charts/_rels/chart17.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17.xml"/><Relationship Id="rId1" Type="http://schemas.microsoft.com/office/2011/relationships/chartStyle" Target="style17.xml"/><Relationship Id="rId4" Type="http://schemas.openxmlformats.org/officeDocument/2006/relationships/chartUserShapes" Target="../drawings/drawing15.xml"/></Relationships>
</file>

<file path=ppt/charts/_rels/chart18.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18.xml"/><Relationship Id="rId1" Type="http://schemas.microsoft.com/office/2011/relationships/chartStyle" Target="style18.xml"/><Relationship Id="rId4" Type="http://schemas.openxmlformats.org/officeDocument/2006/relationships/chartUserShapes" Target="../drawings/drawing16.xml"/></Relationships>
</file>

<file path=ppt/charts/_rels/chart19.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5" Type="http://schemas.openxmlformats.org/officeDocument/2006/relationships/chartUserShapes" Target="../drawings/drawing2.xml"/><Relationship Id="rId4" Type="http://schemas.openxmlformats.org/officeDocument/2006/relationships/oleObject" Target="NULL" TargetMode="External"/></Relationships>
</file>

<file path=ppt/charts/_rels/chart3.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3.xml"/></Relationships>
</file>

<file path=ppt/charts/_rels/chart5.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4.xml"/></Relationships>
</file>

<file path=ppt/charts/_rels/chart6.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chartUserShapes" Target="../drawings/drawing5.xml"/></Relationships>
</file>

<file path=ppt/charts/_rels/chart7.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chartUserShapes" Target="../drawings/drawing6.xml"/></Relationships>
</file>

<file path=ppt/charts/_rels/chart8.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9.xml"/><Relationship Id="rId1" Type="http://schemas.microsoft.com/office/2011/relationships/chartStyle" Target="style9.xml"/><Relationship Id="rId5" Type="http://schemas.openxmlformats.org/officeDocument/2006/relationships/chartUserShapes" Target="../drawings/drawing7.xml"/><Relationship Id="rId4" Type="http://schemas.openxmlformats.org/officeDocument/2006/relationships/oleObject" Target="NULL"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0.1069442895827812"/>
          <c:y val="0.13710190574004336"/>
          <c:w val="0.87719982159936394"/>
          <c:h val="0.71079196622161345"/>
        </c:manualLayout>
      </c:layout>
      <c:lineChart>
        <c:grouping val="standard"/>
        <c:varyColors val="0"/>
        <c:ser>
          <c:idx val="0"/>
          <c:order val="0"/>
          <c:spPr>
            <a:ln w="50800" cap="rnd">
              <a:solidFill>
                <a:srgbClr val="643275"/>
              </a:solidFill>
              <a:round/>
            </a:ln>
            <a:effectLst/>
          </c:spPr>
          <c:marker>
            <c:symbol val="circle"/>
            <c:size val="10"/>
            <c:spPr>
              <a:solidFill>
                <a:srgbClr val="643275"/>
              </a:solidFill>
              <a:ln w="9525">
                <a:noFill/>
              </a:ln>
              <a:effectLst/>
            </c:spPr>
          </c:marker>
          <c:dLbls>
            <c:dLbl>
              <c:idx val="0"/>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A2E-466E-B0BA-3A8FF9F281DD}"/>
                </c:ext>
              </c:extLst>
            </c:dLbl>
            <c:dLbl>
              <c:idx val="9"/>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A2E-466E-B0BA-3A8FF9F281DD}"/>
                </c:ext>
              </c:extLst>
            </c:dLbl>
            <c:spPr>
              <a:noFill/>
              <a:ln>
                <a:noFill/>
              </a:ln>
              <a:effectLst/>
            </c:spPr>
            <c:txPr>
              <a:bodyPr rot="0" spcFirstLastPara="1" vertOverflow="ellipsis" vert="horz" wrap="square" anchor="ctr" anchorCtr="1"/>
              <a:lstStyle/>
              <a:p>
                <a:pPr>
                  <a:defRPr sz="2000" b="0" i="0" u="none" strike="noStrike" kern="1200" baseline="0">
                    <a:solidFill>
                      <a:srgbClr val="643275"/>
                    </a:solidFill>
                    <a:latin typeface="Franklin Gothic Demi Cond" panose="020B0706030402020204" pitchFamily="34" charset="0"/>
                    <a:ea typeface="+mn-ea"/>
                    <a:cs typeface="Calibri" panose="020F0502020204030204" pitchFamily="34" charset="0"/>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Trends!$B$3:$B$12</c:f>
              <c:strCache>
                <c:ptCount val="10"/>
                <c:pt idx="0">
                  <c:v>2015</c:v>
                </c:pt>
                <c:pt idx="1">
                  <c:v>2016</c:v>
                </c:pt>
                <c:pt idx="2">
                  <c:v>2017</c:v>
                </c:pt>
                <c:pt idx="3">
                  <c:v>2018</c:v>
                </c:pt>
                <c:pt idx="4">
                  <c:v>2019</c:v>
                </c:pt>
                <c:pt idx="5">
                  <c:v>2020</c:v>
                </c:pt>
                <c:pt idx="6">
                  <c:v>2021</c:v>
                </c:pt>
                <c:pt idx="7">
                  <c:v>2022</c:v>
                </c:pt>
                <c:pt idx="8">
                  <c:v>2023</c:v>
                </c:pt>
                <c:pt idx="9">
                  <c:v>2024</c:v>
                </c:pt>
              </c:strCache>
            </c:strRef>
          </c:cat>
          <c:val>
            <c:numRef>
              <c:f>Trends!$C$3:$C$12</c:f>
              <c:numCache>
                <c:formatCode>#,##0</c:formatCode>
                <c:ptCount val="10"/>
                <c:pt idx="0">
                  <c:v>93</c:v>
                </c:pt>
                <c:pt idx="1">
                  <c:v>96</c:v>
                </c:pt>
                <c:pt idx="2">
                  <c:v>102</c:v>
                </c:pt>
                <c:pt idx="3">
                  <c:v>100</c:v>
                </c:pt>
                <c:pt idx="4">
                  <c:v>106</c:v>
                </c:pt>
                <c:pt idx="5">
                  <c:v>126</c:v>
                </c:pt>
                <c:pt idx="6">
                  <c:v>120</c:v>
                </c:pt>
                <c:pt idx="7">
                  <c:v>133</c:v>
                </c:pt>
                <c:pt idx="8">
                  <c:v>106</c:v>
                </c:pt>
                <c:pt idx="9">
                  <c:v>139</c:v>
                </c:pt>
              </c:numCache>
            </c:numRef>
          </c:val>
          <c:smooth val="0"/>
          <c:extLst>
            <c:ext xmlns:c16="http://schemas.microsoft.com/office/drawing/2014/chart" uri="{C3380CC4-5D6E-409C-BE32-E72D297353CC}">
              <c16:uniqueId val="{00000002-1A2E-466E-B0BA-3A8FF9F281DD}"/>
            </c:ext>
          </c:extLst>
        </c:ser>
        <c:dLbls>
          <c:showLegendKey val="0"/>
          <c:showVal val="0"/>
          <c:showCatName val="0"/>
          <c:showSerName val="0"/>
          <c:showPercent val="0"/>
          <c:showBubbleSize val="0"/>
        </c:dLbls>
        <c:marker val="1"/>
        <c:smooth val="0"/>
        <c:axId val="485496536"/>
        <c:axId val="485503752"/>
      </c:lineChart>
      <c:catAx>
        <c:axId val="4854965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485503752"/>
        <c:crosses val="autoZero"/>
        <c:auto val="1"/>
        <c:lblAlgn val="ctr"/>
        <c:lblOffset val="100"/>
        <c:noMultiLvlLbl val="0"/>
      </c:catAx>
      <c:valAx>
        <c:axId val="485503752"/>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485496536"/>
        <c:crosses val="autoZero"/>
        <c:crossBetween val="between"/>
      </c:valAx>
      <c:spPr>
        <a:noFill/>
        <a:ln>
          <a:noFill/>
        </a:ln>
        <a:effectLst/>
      </c:spPr>
    </c:plotArea>
    <c:plotVisOnly val="1"/>
    <c:dispBlanksAs val="gap"/>
    <c:showDLblsOverMax val="0"/>
    <c:extLst/>
  </c:chart>
  <c:spPr>
    <a:noFill/>
    <a:ln w="9525" cap="flat" cmpd="sng" algn="ctr">
      <a:noFill/>
      <a:round/>
    </a:ln>
    <a:effectLst/>
  </c:spPr>
  <c:txPr>
    <a:bodyPr/>
    <a:lstStyle/>
    <a:p>
      <a:pPr>
        <a:defRPr sz="1600">
          <a:solidFill>
            <a:schemeClr val="tx1"/>
          </a:solidFill>
          <a:latin typeface="Franklin Gothic Demi Cond" panose="020B0706030402020204" pitchFamily="34" charset="0"/>
          <a:cs typeface="Calibri" panose="020F0502020204030204" pitchFamily="34" charset="0"/>
        </a:defRPr>
      </a:pPr>
      <a:endParaRPr lang="en-US"/>
    </a:p>
  </c:txPr>
  <c:externalData r:id="rId4">
    <c:autoUpdate val="0"/>
  </c:externalData>
  <c:userShapes r:id="rId5"/>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6.174187937317404E-2"/>
          <c:y val="0.11404543397592541"/>
          <c:w val="0.92854142029031195"/>
          <c:h val="0.73463034362084045"/>
        </c:manualLayout>
      </c:layout>
      <c:barChart>
        <c:barDir val="col"/>
        <c:grouping val="clustered"/>
        <c:varyColors val="0"/>
        <c:ser>
          <c:idx val="0"/>
          <c:order val="0"/>
          <c:spPr>
            <a:solidFill>
              <a:srgbClr val="17375E"/>
            </a:solidFill>
            <a:ln>
              <a:noFill/>
            </a:ln>
            <a:effectLst/>
          </c:spPr>
          <c:invertIfNegative val="0"/>
          <c:dLbls>
            <c:dLbl>
              <c:idx val="12"/>
              <c:layout>
                <c:manualLayout>
                  <c:x val="-1.1200072908933198E-16"/>
                  <c:y val="-5.5172413793103448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082-47CE-A239-748A45723713}"/>
                </c:ext>
              </c:extLst>
            </c:dLbl>
            <c:numFmt formatCode="#,##0" sourceLinked="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'Hosp Dem Figures'!$B$3:$B$15</c:f>
              <c:strCache>
                <c:ptCount val="13"/>
                <c:pt idx="0">
                  <c:v>&lt;1</c:v>
                </c:pt>
                <c:pt idx="1">
                  <c:v>01-04</c:v>
                </c:pt>
                <c:pt idx="2">
                  <c:v>05-09</c:v>
                </c:pt>
                <c:pt idx="3">
                  <c:v>10-14</c:v>
                </c:pt>
                <c:pt idx="4">
                  <c:v>15-19</c:v>
                </c:pt>
                <c:pt idx="5">
                  <c:v>20-24</c:v>
                </c:pt>
                <c:pt idx="6">
                  <c:v>25-34</c:v>
                </c:pt>
                <c:pt idx="7">
                  <c:v>35-44</c:v>
                </c:pt>
                <c:pt idx="8">
                  <c:v>45-54</c:v>
                </c:pt>
                <c:pt idx="9">
                  <c:v>55-64</c:v>
                </c:pt>
                <c:pt idx="10">
                  <c:v>65-74</c:v>
                </c:pt>
                <c:pt idx="11">
                  <c:v>75-84</c:v>
                </c:pt>
                <c:pt idx="12">
                  <c:v>&gt;84</c:v>
                </c:pt>
              </c:strCache>
            </c:strRef>
          </c:cat>
          <c:val>
            <c:numRef>
              <c:f>'Hosp Dem Figures'!$C$3:$C$15</c:f>
              <c:numCache>
                <c:formatCode>General</c:formatCode>
                <c:ptCount val="13"/>
                <c:pt idx="0">
                  <c:v>6</c:v>
                </c:pt>
                <c:pt idx="1">
                  <c:v>38</c:v>
                </c:pt>
                <c:pt idx="2">
                  <c:v>12</c:v>
                </c:pt>
                <c:pt idx="3">
                  <c:v>7</c:v>
                </c:pt>
                <c:pt idx="4">
                  <c:v>6</c:v>
                </c:pt>
                <c:pt idx="5">
                  <c:v>4</c:v>
                </c:pt>
                <c:pt idx="6">
                  <c:v>6</c:v>
                </c:pt>
                <c:pt idx="7">
                  <c:v>8</c:v>
                </c:pt>
                <c:pt idx="8">
                  <c:v>7</c:v>
                </c:pt>
                <c:pt idx="9">
                  <c:v>4</c:v>
                </c:pt>
                <c:pt idx="10">
                  <c:v>7</c:v>
                </c:pt>
                <c:pt idx="11">
                  <c:v>5</c:v>
                </c:pt>
                <c:pt idx="12">
                  <c:v>0</c:v>
                </c:pt>
              </c:numCache>
            </c:numRef>
          </c:val>
          <c:extLst>
            <c:ext xmlns:c16="http://schemas.microsoft.com/office/drawing/2014/chart" uri="{C3380CC4-5D6E-409C-BE32-E72D297353CC}">
              <c16:uniqueId val="{00000001-0082-47CE-A239-748A45723713}"/>
            </c:ext>
          </c:extLst>
        </c:ser>
        <c:dLbls>
          <c:showLegendKey val="0"/>
          <c:showVal val="0"/>
          <c:showCatName val="0"/>
          <c:showSerName val="0"/>
          <c:showPercent val="0"/>
          <c:showBubbleSize val="0"/>
        </c:dLbls>
        <c:gapWidth val="57"/>
        <c:overlap val="-3"/>
        <c:axId val="358141192"/>
        <c:axId val="358138568"/>
      </c:barChart>
      <c:catAx>
        <c:axId val="358141192"/>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r>
                  <a:rPr lang="en-US"/>
                  <a:t>Age Group</a:t>
                </a:r>
              </a:p>
            </c:rich>
          </c:tx>
          <c:layout>
            <c:manualLayout>
              <c:xMode val="edge"/>
              <c:yMode val="edge"/>
              <c:x val="0.47967367671656347"/>
              <c:y val="0.92907129575554959"/>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358138568"/>
        <c:crosses val="autoZero"/>
        <c:auto val="1"/>
        <c:lblAlgn val="ctr"/>
        <c:lblOffset val="100"/>
        <c:noMultiLvlLbl val="0"/>
      </c:catAx>
      <c:valAx>
        <c:axId val="358138568"/>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358141192"/>
        <c:crosses val="autoZero"/>
        <c:crossBetween val="between"/>
      </c:valAx>
      <c:spPr>
        <a:noFill/>
        <a:ln>
          <a:noFill/>
        </a:ln>
        <a:effectLst/>
      </c:spPr>
    </c:plotArea>
    <c:plotVisOnly val="1"/>
    <c:dispBlanksAs val="gap"/>
    <c:showDLblsOverMax val="0"/>
    <c:extLst/>
  </c:chart>
  <c:spPr>
    <a:noFill/>
    <a:ln w="9525" cap="flat" cmpd="sng" algn="ctr">
      <a:noFill/>
      <a:round/>
    </a:ln>
    <a:effectLst/>
  </c:spPr>
  <c:txPr>
    <a:bodyPr/>
    <a:lstStyle/>
    <a:p>
      <a:pPr>
        <a:defRPr sz="1600">
          <a:solidFill>
            <a:schemeClr val="tx1"/>
          </a:solidFill>
          <a:latin typeface="Franklin Gothic Demi Cond" panose="020B0706030402020204" pitchFamily="34" charset="0"/>
          <a:cs typeface="Calibri" panose="020F0502020204030204" pitchFamily="34" charset="0"/>
        </a:defRPr>
      </a:pPr>
      <a:endParaRPr lang="en-US"/>
    </a:p>
  </c:txPr>
  <c:externalData r:id="rId4">
    <c:autoUpdate val="0"/>
  </c:externalData>
  <c:userShapes r:id="rId5"/>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ysClr val="windowText" lastClr="000000"/>
                </a:solidFill>
                <a:latin typeface="Franklin Gothic Demi Cond" panose="020B0706030402020204" pitchFamily="34" charset="0"/>
                <a:ea typeface="+mn-ea"/>
                <a:cs typeface="+mn-cs"/>
              </a:defRPr>
            </a:pPr>
            <a:r>
              <a:rPr lang="en-US" sz="1200"/>
              <a:t>Rate per 100,000</a:t>
            </a:r>
          </a:p>
        </c:rich>
      </c:tx>
      <c:layout>
        <c:manualLayout>
          <c:xMode val="edge"/>
          <c:yMode val="edge"/>
          <c:x val="6.0626467744163363E-3"/>
          <c:y val="0"/>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ysClr val="windowText" lastClr="000000"/>
              </a:solidFill>
              <a:latin typeface="Franklin Gothic Demi Cond" panose="020B0706030402020204" pitchFamily="34" charset="0"/>
              <a:ea typeface="+mn-ea"/>
              <a:cs typeface="+mn-cs"/>
            </a:defRPr>
          </a:pPr>
          <a:endParaRPr lang="en-US"/>
        </a:p>
      </c:txPr>
    </c:title>
    <c:autoTitleDeleted val="0"/>
    <c:plotArea>
      <c:layout/>
      <c:lineChart>
        <c:grouping val="standard"/>
        <c:varyColors val="0"/>
        <c:ser>
          <c:idx val="0"/>
          <c:order val="0"/>
          <c:spPr>
            <a:ln w="53975" cap="rnd">
              <a:solidFill>
                <a:srgbClr val="17375E"/>
              </a:solidFill>
              <a:round/>
            </a:ln>
            <a:effectLst/>
          </c:spPr>
          <c:marker>
            <c:symbol val="circle"/>
            <c:size val="7"/>
            <c:spPr>
              <a:solidFill>
                <a:srgbClr val="17375E"/>
              </a:solidFill>
              <a:ln w="9525">
                <a:solidFill>
                  <a:srgbClr val="17375E"/>
                </a:solidFill>
              </a:ln>
              <a:effectLst/>
            </c:spPr>
          </c:marker>
          <c:dLbls>
            <c:dLbl>
              <c:idx val="2"/>
              <c:layout>
                <c:manualLayout>
                  <c:x val="-1.4675732634494853E-2"/>
                  <c:y val="-6.332611283348840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C59-4A41-AA4A-885C3261DCDF}"/>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ysClr val="windowText" lastClr="000000"/>
                    </a:solidFill>
                    <a:latin typeface="Franklin Gothic Demi Cond" panose="020B0706030402020204" pitchFamily="34" charset="0"/>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'Hosp Dem Figures'!$B$3:$B$15</c:f>
              <c:strCache>
                <c:ptCount val="13"/>
                <c:pt idx="0">
                  <c:v>&lt;1</c:v>
                </c:pt>
                <c:pt idx="1">
                  <c:v>01-04</c:v>
                </c:pt>
                <c:pt idx="2">
                  <c:v>05-09</c:v>
                </c:pt>
                <c:pt idx="3">
                  <c:v>10-14</c:v>
                </c:pt>
                <c:pt idx="4">
                  <c:v>15-19</c:v>
                </c:pt>
                <c:pt idx="5">
                  <c:v>20-24</c:v>
                </c:pt>
                <c:pt idx="6">
                  <c:v>25-34</c:v>
                </c:pt>
                <c:pt idx="7">
                  <c:v>35-44</c:v>
                </c:pt>
                <c:pt idx="8">
                  <c:v>45-54</c:v>
                </c:pt>
                <c:pt idx="9">
                  <c:v>55-64</c:v>
                </c:pt>
                <c:pt idx="10">
                  <c:v>65-74</c:v>
                </c:pt>
                <c:pt idx="11">
                  <c:v>75-84</c:v>
                </c:pt>
                <c:pt idx="12">
                  <c:v>&gt;84</c:v>
                </c:pt>
              </c:strCache>
            </c:strRef>
          </c:cat>
          <c:val>
            <c:numRef>
              <c:f>'Hosp Dem Figures'!$D$3:$D$15</c:f>
              <c:numCache>
                <c:formatCode>#,##0.00</c:formatCode>
                <c:ptCount val="13"/>
                <c:pt idx="0">
                  <c:v>1.0066759392705962</c:v>
                </c:pt>
                <c:pt idx="1">
                  <c:v>1.5644143491377609</c:v>
                </c:pt>
                <c:pt idx="2">
                  <c:v>0.37702770211041253</c:v>
                </c:pt>
                <c:pt idx="3">
                  <c:v>0.2077642078069479</c:v>
                </c:pt>
                <c:pt idx="4">
                  <c:v>0.16754300968677832</c:v>
                </c:pt>
                <c:pt idx="6">
                  <c:v>8.3092676169976037E-2</c:v>
                </c:pt>
                <c:pt idx="7">
                  <c:v>0.11709272807321575</c:v>
                </c:pt>
                <c:pt idx="8">
                  <c:v>0.10348416396622277</c:v>
                </c:pt>
                <c:pt idx="10" formatCode="#,##0.0">
                  <c:v>0.12623054494267238</c:v>
                </c:pt>
                <c:pt idx="11" formatCode="#,##0.0">
                  <c:v>0.17838527079954419</c:v>
                </c:pt>
                <c:pt idx="12" formatCode="#,##0.0">
                  <c:v>0</c:v>
                </c:pt>
              </c:numCache>
            </c:numRef>
          </c:val>
          <c:smooth val="0"/>
          <c:extLst>
            <c:ext xmlns:c16="http://schemas.microsoft.com/office/drawing/2014/chart" uri="{C3380CC4-5D6E-409C-BE32-E72D297353CC}">
              <c16:uniqueId val="{00000000-7C59-4A41-AA4A-885C3261DCDF}"/>
            </c:ext>
          </c:extLst>
        </c:ser>
        <c:dLbls>
          <c:dLblPos val="t"/>
          <c:showLegendKey val="0"/>
          <c:showVal val="1"/>
          <c:showCatName val="0"/>
          <c:showSerName val="0"/>
          <c:showPercent val="0"/>
          <c:showBubbleSize val="0"/>
        </c:dLbls>
        <c:marker val="1"/>
        <c:smooth val="0"/>
        <c:axId val="260950911"/>
        <c:axId val="260951391"/>
      </c:lineChart>
      <c:catAx>
        <c:axId val="260950911"/>
        <c:scaling>
          <c:orientation val="minMax"/>
        </c:scaling>
        <c:delete val="0"/>
        <c:axPos val="b"/>
        <c:title>
          <c:tx>
            <c:rich>
              <a:bodyPr rot="0" spcFirstLastPara="1" vertOverflow="ellipsis" vert="horz" wrap="square" anchor="ctr" anchorCtr="1"/>
              <a:lstStyle/>
              <a:p>
                <a:pPr>
                  <a:defRPr sz="1400" b="0" i="0" u="none" strike="noStrike" kern="1200" baseline="0">
                    <a:solidFill>
                      <a:sysClr val="windowText" lastClr="000000"/>
                    </a:solidFill>
                    <a:latin typeface="Franklin Gothic Demi Cond" panose="020B0706030402020204" pitchFamily="34" charset="0"/>
                    <a:ea typeface="+mn-ea"/>
                    <a:cs typeface="+mn-cs"/>
                  </a:defRPr>
                </a:pPr>
                <a:r>
                  <a:rPr lang="en-US" sz="1400"/>
                  <a:t>Age Group</a:t>
                </a:r>
              </a:p>
            </c:rich>
          </c:tx>
          <c:overlay val="0"/>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Franklin Gothic Demi Cond" panose="020B0706030402020204" pitchFamily="34" charset="0"/>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260951391"/>
        <c:crosses val="autoZero"/>
        <c:auto val="1"/>
        <c:lblAlgn val="ctr"/>
        <c:lblOffset val="100"/>
        <c:noMultiLvlLbl val="0"/>
      </c:catAx>
      <c:valAx>
        <c:axId val="260951391"/>
        <c:scaling>
          <c:orientation val="minMax"/>
          <c:max val="2"/>
        </c:scaling>
        <c:delete val="0"/>
        <c:axPos val="l"/>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260950911"/>
        <c:crosses val="autoZero"/>
        <c:crossBetween val="between"/>
        <c:majorUnit val="0.5"/>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solidFill>
            <a:sysClr val="windowText" lastClr="000000"/>
          </a:solidFill>
          <a:latin typeface="Franklin Gothic Demi Cond" panose="020B0706030402020204" pitchFamily="34" charset="0"/>
        </a:defRPr>
      </a:pPr>
      <a:endParaRPr lang="en-US"/>
    </a:p>
  </c:txPr>
  <c:externalData r:id="rId3">
    <c:autoUpdate val="0"/>
  </c:externalData>
  <c:userShapes r:id="rId4"/>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3224795631576186E-2"/>
          <c:y val="0.13196757894250005"/>
          <c:w val="0.93255784665555164"/>
          <c:h val="0.72093864979206368"/>
        </c:manualLayout>
      </c:layout>
      <c:barChart>
        <c:barDir val="col"/>
        <c:grouping val="clustered"/>
        <c:varyColors val="0"/>
        <c:ser>
          <c:idx val="0"/>
          <c:order val="0"/>
          <c:spPr>
            <a:solidFill>
              <a:schemeClr val="accent3">
                <a:lumMod val="60000"/>
                <a:lumOff val="40000"/>
              </a:schemeClr>
            </a:solidFill>
            <a:ln>
              <a:noFill/>
            </a:ln>
            <a:effectLst/>
          </c:spPr>
          <c:invertIfNegative val="0"/>
          <c:dPt>
            <c:idx val="0"/>
            <c:invertIfNegative val="0"/>
            <c:bubble3D val="0"/>
            <c:spPr>
              <a:solidFill>
                <a:srgbClr val="949494"/>
              </a:solidFill>
              <a:ln>
                <a:noFill/>
              </a:ln>
              <a:effectLst/>
            </c:spPr>
            <c:extLst>
              <c:ext xmlns:c16="http://schemas.microsoft.com/office/drawing/2014/chart" uri="{C3380CC4-5D6E-409C-BE32-E72D297353CC}">
                <c16:uniqueId val="{00000001-C58B-4892-A501-3FC97F2FC3C4}"/>
              </c:ext>
            </c:extLst>
          </c:dPt>
          <c:dPt>
            <c:idx val="1"/>
            <c:invertIfNegative val="0"/>
            <c:bubble3D val="0"/>
            <c:spPr>
              <a:solidFill>
                <a:srgbClr val="17375E"/>
              </a:solidFill>
              <a:ln>
                <a:noFill/>
              </a:ln>
              <a:effectLst/>
            </c:spPr>
            <c:extLst>
              <c:ext xmlns:c16="http://schemas.microsoft.com/office/drawing/2014/chart" uri="{C3380CC4-5D6E-409C-BE32-E72D297353CC}">
                <c16:uniqueId val="{00000003-C58B-4892-A501-3FC97F2FC3C4}"/>
              </c:ext>
            </c:extLst>
          </c:dPt>
          <c:dPt>
            <c:idx val="3"/>
            <c:invertIfNegative val="0"/>
            <c:bubble3D val="0"/>
            <c:spPr>
              <a:solidFill>
                <a:srgbClr val="949494"/>
              </a:solidFill>
              <a:ln>
                <a:noFill/>
              </a:ln>
              <a:effectLst/>
            </c:spPr>
            <c:extLst>
              <c:ext xmlns:c16="http://schemas.microsoft.com/office/drawing/2014/chart" uri="{C3380CC4-5D6E-409C-BE32-E72D297353CC}">
                <c16:uniqueId val="{00000007-C58B-4892-A501-3FC97F2FC3C4}"/>
              </c:ext>
            </c:extLst>
          </c:dPt>
          <c:dPt>
            <c:idx val="4"/>
            <c:invertIfNegative val="0"/>
            <c:bubble3D val="0"/>
            <c:spPr>
              <a:solidFill>
                <a:srgbClr val="949494"/>
              </a:solidFill>
              <a:ln>
                <a:noFill/>
              </a:ln>
              <a:effectLst/>
            </c:spPr>
            <c:extLst>
              <c:ext xmlns:c16="http://schemas.microsoft.com/office/drawing/2014/chart" uri="{C3380CC4-5D6E-409C-BE32-E72D297353CC}">
                <c16:uniqueId val="{00000008-C58B-4892-A501-3FC97F2FC3C4}"/>
              </c:ext>
            </c:extLst>
          </c:dPt>
          <c:dPt>
            <c:idx val="5"/>
            <c:invertIfNegative val="0"/>
            <c:bubble3D val="0"/>
            <c:spPr>
              <a:solidFill>
                <a:srgbClr val="949494"/>
              </a:solidFill>
              <a:ln>
                <a:noFill/>
              </a:ln>
              <a:effectLst/>
            </c:spPr>
            <c:extLst>
              <c:ext xmlns:c16="http://schemas.microsoft.com/office/drawing/2014/chart" uri="{C3380CC4-5D6E-409C-BE32-E72D297353CC}">
                <c16:uniqueId val="{00000009-C58B-4892-A501-3FC97F2FC3C4}"/>
              </c:ext>
            </c:extLst>
          </c:dPt>
          <c:dPt>
            <c:idx val="6"/>
            <c:invertIfNegative val="0"/>
            <c:bubble3D val="0"/>
            <c:spPr>
              <a:solidFill>
                <a:srgbClr val="949494"/>
              </a:solidFill>
              <a:ln>
                <a:noFill/>
              </a:ln>
              <a:effectLst/>
            </c:spPr>
            <c:extLst>
              <c:ext xmlns:c16="http://schemas.microsoft.com/office/drawing/2014/chart" uri="{C3380CC4-5D6E-409C-BE32-E72D297353CC}">
                <c16:uniqueId val="{0000000A-C58B-4892-A501-3FC97F2FC3C4}"/>
              </c:ext>
            </c:extLst>
          </c:dPt>
          <c:dPt>
            <c:idx val="7"/>
            <c:invertIfNegative val="0"/>
            <c:bubble3D val="0"/>
            <c:spPr>
              <a:solidFill>
                <a:srgbClr val="17375E"/>
              </a:solidFill>
              <a:ln>
                <a:noFill/>
              </a:ln>
              <a:effectLst/>
            </c:spPr>
            <c:extLst>
              <c:ext xmlns:c16="http://schemas.microsoft.com/office/drawing/2014/chart" uri="{C3380CC4-5D6E-409C-BE32-E72D297353CC}">
                <c16:uniqueId val="{00000005-C58B-4892-A501-3FC97F2FC3C4}"/>
              </c:ext>
            </c:extLst>
          </c:dPt>
          <c:dPt>
            <c:idx val="8"/>
            <c:invertIfNegative val="0"/>
            <c:bubble3D val="0"/>
            <c:spPr>
              <a:solidFill>
                <a:srgbClr val="949494"/>
              </a:solidFill>
              <a:ln>
                <a:noFill/>
              </a:ln>
              <a:effectLst/>
            </c:spPr>
            <c:extLst>
              <c:ext xmlns:c16="http://schemas.microsoft.com/office/drawing/2014/chart" uri="{C3380CC4-5D6E-409C-BE32-E72D297353CC}">
                <c16:uniqueId val="{0000000B-C58B-4892-A501-3FC97F2FC3C4}"/>
              </c:ext>
            </c:extLst>
          </c:dPt>
          <c:dLbls>
            <c:numFmt formatCode="#,##0" sourceLinked="0"/>
            <c:spPr>
              <a:noFill/>
              <a:ln>
                <a:noFill/>
              </a:ln>
              <a:effectLst/>
            </c:spPr>
            <c:txPr>
              <a:bodyPr rot="0" spcFirstLastPara="1" vertOverflow="ellipsis" vert="horz" wrap="square" anchor="ctr" anchorCtr="1"/>
              <a:lstStyle/>
              <a:p>
                <a:pPr>
                  <a:defRPr sz="1800" b="0" i="0" u="none" strike="noStrike" kern="1200" baseline="0">
                    <a:solidFill>
                      <a:sysClr val="windowText" lastClr="000000"/>
                    </a:solidFill>
                    <a:latin typeface="Franklin Gothic Demi Cond" panose="020B07060304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'Hosp Dem Figures'!$B$46:$B$54</c:f>
              <c:strCache>
                <c:ptCount val="9"/>
                <c:pt idx="0">
                  <c:v>Female</c:v>
                </c:pt>
                <c:pt idx="1">
                  <c:v>Male</c:v>
                </c:pt>
                <c:pt idx="3">
                  <c:v>AI/AN
NH</c:v>
                </c:pt>
                <c:pt idx="4">
                  <c:v>Asian
NH</c:v>
                </c:pt>
                <c:pt idx="5">
                  <c:v>Black
NH</c:v>
                </c:pt>
                <c:pt idx="6">
                  <c:v>Hispanic</c:v>
                </c:pt>
                <c:pt idx="7">
                  <c:v>White 
NH</c:v>
                </c:pt>
                <c:pt idx="8">
                  <c:v>Other
NH</c:v>
                </c:pt>
              </c:strCache>
            </c:strRef>
          </c:cat>
          <c:val>
            <c:numRef>
              <c:f>'Hosp Dem Figures'!$C$46:$C$54</c:f>
              <c:numCache>
                <c:formatCode>#,##0</c:formatCode>
                <c:ptCount val="9"/>
                <c:pt idx="0">
                  <c:v>38</c:v>
                </c:pt>
                <c:pt idx="1">
                  <c:v>72</c:v>
                </c:pt>
                <c:pt idx="3">
                  <c:v>1</c:v>
                </c:pt>
                <c:pt idx="4">
                  <c:v>3</c:v>
                </c:pt>
                <c:pt idx="5">
                  <c:v>24</c:v>
                </c:pt>
                <c:pt idx="6">
                  <c:v>14</c:v>
                </c:pt>
                <c:pt idx="7">
                  <c:v>62</c:v>
                </c:pt>
                <c:pt idx="8">
                  <c:v>3</c:v>
                </c:pt>
              </c:numCache>
            </c:numRef>
          </c:val>
          <c:extLst>
            <c:ext xmlns:c16="http://schemas.microsoft.com/office/drawing/2014/chart" uri="{C3380CC4-5D6E-409C-BE32-E72D297353CC}">
              <c16:uniqueId val="{00000006-C58B-4892-A501-3FC97F2FC3C4}"/>
            </c:ext>
          </c:extLst>
        </c:ser>
        <c:dLbls>
          <c:showLegendKey val="0"/>
          <c:showVal val="0"/>
          <c:showCatName val="0"/>
          <c:showSerName val="0"/>
          <c:showPercent val="0"/>
          <c:showBubbleSize val="0"/>
        </c:dLbls>
        <c:gapWidth val="35"/>
        <c:overlap val="-27"/>
        <c:axId val="844182936"/>
        <c:axId val="844183264"/>
      </c:barChart>
      <c:catAx>
        <c:axId val="8441829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844183264"/>
        <c:crosses val="autoZero"/>
        <c:auto val="1"/>
        <c:lblAlgn val="ctr"/>
        <c:lblOffset val="100"/>
        <c:tickLblSkip val="1"/>
        <c:noMultiLvlLbl val="0"/>
      </c:catAx>
      <c:valAx>
        <c:axId val="844183264"/>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844182936"/>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sz="1400">
          <a:solidFill>
            <a:sysClr val="windowText" lastClr="000000"/>
          </a:solidFill>
          <a:latin typeface="Franklin Gothic Demi Cond" panose="020B0706030402020204" pitchFamily="34" charset="0"/>
        </a:defRPr>
      </a:pPr>
      <a:endParaRPr lang="en-US"/>
    </a:p>
  </c:txPr>
  <c:externalData r:id="rId3">
    <c:autoUpdate val="0"/>
  </c:externalData>
  <c:userShapes r:id="rId4"/>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9259358449854646E-2"/>
          <c:y val="0.12022014869286712"/>
          <c:w val="0.891096278085728"/>
          <c:h val="0.70723832061178526"/>
        </c:manualLayout>
      </c:layout>
      <c:barChart>
        <c:barDir val="col"/>
        <c:grouping val="clustered"/>
        <c:varyColors val="0"/>
        <c:ser>
          <c:idx val="0"/>
          <c:order val="0"/>
          <c:spPr>
            <a:solidFill>
              <a:schemeClr val="accent3">
                <a:lumMod val="60000"/>
                <a:lumOff val="40000"/>
              </a:schemeClr>
            </a:solidFill>
            <a:ln>
              <a:noFill/>
            </a:ln>
            <a:effectLst/>
          </c:spPr>
          <c:invertIfNegative val="0"/>
          <c:dPt>
            <c:idx val="0"/>
            <c:invertIfNegative val="0"/>
            <c:bubble3D val="0"/>
            <c:spPr>
              <a:solidFill>
                <a:srgbClr val="949494"/>
              </a:solidFill>
              <a:ln>
                <a:noFill/>
              </a:ln>
              <a:effectLst/>
            </c:spPr>
            <c:extLst>
              <c:ext xmlns:c16="http://schemas.microsoft.com/office/drawing/2014/chart" uri="{C3380CC4-5D6E-409C-BE32-E72D297353CC}">
                <c16:uniqueId val="{00000001-E712-4744-98F7-C1C67B42ACF4}"/>
              </c:ext>
            </c:extLst>
          </c:dPt>
          <c:dPt>
            <c:idx val="1"/>
            <c:invertIfNegative val="0"/>
            <c:bubble3D val="0"/>
            <c:spPr>
              <a:solidFill>
                <a:srgbClr val="17375E"/>
              </a:solidFill>
              <a:ln>
                <a:noFill/>
              </a:ln>
              <a:effectLst/>
            </c:spPr>
            <c:extLst>
              <c:ext xmlns:c16="http://schemas.microsoft.com/office/drawing/2014/chart" uri="{C3380CC4-5D6E-409C-BE32-E72D297353CC}">
                <c16:uniqueId val="{00000003-E712-4744-98F7-C1C67B42ACF4}"/>
              </c:ext>
            </c:extLst>
          </c:dPt>
          <c:dPt>
            <c:idx val="4"/>
            <c:invertIfNegative val="0"/>
            <c:bubble3D val="0"/>
            <c:spPr>
              <a:solidFill>
                <a:srgbClr val="17375E"/>
              </a:solidFill>
              <a:ln>
                <a:noFill/>
              </a:ln>
              <a:effectLst/>
            </c:spPr>
            <c:extLst>
              <c:ext xmlns:c16="http://schemas.microsoft.com/office/drawing/2014/chart" uri="{C3380CC4-5D6E-409C-BE32-E72D297353CC}">
                <c16:uniqueId val="{00000005-E712-4744-98F7-C1C67B42ACF4}"/>
              </c:ext>
            </c:extLst>
          </c:dPt>
          <c:dPt>
            <c:idx val="5"/>
            <c:invertIfNegative val="0"/>
            <c:bubble3D val="0"/>
            <c:spPr>
              <a:solidFill>
                <a:srgbClr val="949494"/>
              </a:solidFill>
              <a:ln>
                <a:noFill/>
              </a:ln>
              <a:effectLst/>
            </c:spPr>
            <c:extLst>
              <c:ext xmlns:c16="http://schemas.microsoft.com/office/drawing/2014/chart" uri="{C3380CC4-5D6E-409C-BE32-E72D297353CC}">
                <c16:uniqueId val="{00000007-E712-4744-98F7-C1C67B42ACF4}"/>
              </c:ext>
            </c:extLst>
          </c:dPt>
          <c:dPt>
            <c:idx val="6"/>
            <c:invertIfNegative val="0"/>
            <c:bubble3D val="0"/>
            <c:spPr>
              <a:solidFill>
                <a:srgbClr val="17375E"/>
              </a:solidFill>
              <a:ln>
                <a:noFill/>
              </a:ln>
              <a:effectLst/>
            </c:spPr>
            <c:extLst>
              <c:ext xmlns:c16="http://schemas.microsoft.com/office/drawing/2014/chart" uri="{C3380CC4-5D6E-409C-BE32-E72D297353CC}">
                <c16:uniqueId val="{0000000C-E712-4744-98F7-C1C67B42ACF4}"/>
              </c:ext>
            </c:extLst>
          </c:dPt>
          <c:dPt>
            <c:idx val="7"/>
            <c:invertIfNegative val="0"/>
            <c:bubble3D val="0"/>
            <c:spPr>
              <a:solidFill>
                <a:srgbClr val="949494"/>
              </a:solidFill>
              <a:ln>
                <a:noFill/>
              </a:ln>
              <a:effectLst/>
            </c:spPr>
            <c:extLst>
              <c:ext xmlns:c16="http://schemas.microsoft.com/office/drawing/2014/chart" uri="{C3380CC4-5D6E-409C-BE32-E72D297353CC}">
                <c16:uniqueId val="{00000009-E712-4744-98F7-C1C67B42ACF4}"/>
              </c:ext>
            </c:extLst>
          </c:dPt>
          <c:dLbls>
            <c:dLbl>
              <c:idx val="3"/>
              <c:delete val="1"/>
              <c:extLst>
                <c:ext xmlns:c15="http://schemas.microsoft.com/office/drawing/2012/chart" uri="{CE6537A1-D6FC-4f65-9D91-7224C49458BB}"/>
                <c:ext xmlns:c16="http://schemas.microsoft.com/office/drawing/2014/chart" uri="{C3380CC4-5D6E-409C-BE32-E72D297353CC}">
                  <c16:uniqueId val="{0000000A-E712-4744-98F7-C1C67B42ACF4}"/>
                </c:ext>
              </c:extLst>
            </c:dLbl>
            <c:dLbl>
              <c:idx val="4"/>
              <c:delete val="1"/>
              <c:extLst>
                <c:ext xmlns:c15="http://schemas.microsoft.com/office/drawing/2012/chart" uri="{CE6537A1-D6FC-4f65-9D91-7224C49458BB}"/>
                <c:ext xmlns:c16="http://schemas.microsoft.com/office/drawing/2014/chart" uri="{C3380CC4-5D6E-409C-BE32-E72D297353CC}">
                  <c16:uniqueId val="{00000005-E712-4744-98F7-C1C67B42ACF4}"/>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ysClr val="windowText" lastClr="000000"/>
                    </a:solidFill>
                    <a:latin typeface="Franklin Gothic Demi Cond" panose="020B07060304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'Hosp Dem Figures'!$B$46:$B$53</c:f>
              <c:strCache>
                <c:ptCount val="8"/>
                <c:pt idx="0">
                  <c:v>Female</c:v>
                </c:pt>
                <c:pt idx="1">
                  <c:v>Male</c:v>
                </c:pt>
                <c:pt idx="3">
                  <c:v>AI/AN
NH</c:v>
                </c:pt>
                <c:pt idx="4">
                  <c:v>Asian
NH</c:v>
                </c:pt>
                <c:pt idx="5">
                  <c:v>Black
NH</c:v>
                </c:pt>
                <c:pt idx="6">
                  <c:v>Hispanic</c:v>
                </c:pt>
                <c:pt idx="7">
                  <c:v>White 
NH</c:v>
                </c:pt>
              </c:strCache>
            </c:strRef>
          </c:cat>
          <c:val>
            <c:numRef>
              <c:f>'Hosp Dem Figures'!$D$46:$D$53</c:f>
              <c:numCache>
                <c:formatCode>0.00</c:formatCode>
                <c:ptCount val="8"/>
                <c:pt idx="0">
                  <c:v>0.1385592940068511</c:v>
                </c:pt>
                <c:pt idx="1">
                  <c:v>0.27452734017780828</c:v>
                </c:pt>
                <c:pt idx="3">
                  <c:v>0</c:v>
                </c:pt>
                <c:pt idx="4">
                  <c:v>0</c:v>
                </c:pt>
                <c:pt idx="5">
                  <c:v>0.21301638388889635</c:v>
                </c:pt>
                <c:pt idx="6">
                  <c:v>0.2306703593695911</c:v>
                </c:pt>
                <c:pt idx="7">
                  <c:v>0.18976409415420997</c:v>
                </c:pt>
              </c:numCache>
            </c:numRef>
          </c:val>
          <c:extLst>
            <c:ext xmlns:c16="http://schemas.microsoft.com/office/drawing/2014/chart" uri="{C3380CC4-5D6E-409C-BE32-E72D297353CC}">
              <c16:uniqueId val="{0000000B-E712-4744-98F7-C1C67B42ACF4}"/>
            </c:ext>
          </c:extLst>
        </c:ser>
        <c:dLbls>
          <c:dLblPos val="outEnd"/>
          <c:showLegendKey val="0"/>
          <c:showVal val="1"/>
          <c:showCatName val="0"/>
          <c:showSerName val="0"/>
          <c:showPercent val="0"/>
          <c:showBubbleSize val="0"/>
        </c:dLbls>
        <c:gapWidth val="35"/>
        <c:overlap val="-27"/>
        <c:axId val="844182936"/>
        <c:axId val="844183264"/>
      </c:barChart>
      <c:catAx>
        <c:axId val="8441829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844183264"/>
        <c:crosses val="autoZero"/>
        <c:auto val="1"/>
        <c:lblAlgn val="ctr"/>
        <c:lblOffset val="100"/>
        <c:tickLblSkip val="1"/>
        <c:noMultiLvlLbl val="0"/>
      </c:catAx>
      <c:valAx>
        <c:axId val="844183264"/>
        <c:scaling>
          <c:orientation val="minMax"/>
        </c:scaling>
        <c:delete val="0"/>
        <c:axPos val="l"/>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844182936"/>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sz="1600">
          <a:solidFill>
            <a:sysClr val="windowText" lastClr="000000"/>
          </a:solidFill>
          <a:latin typeface="Franklin Gothic Demi Cond" panose="020B0706030402020204" pitchFamily="34" charset="0"/>
        </a:defRPr>
      </a:pPr>
      <a:endParaRPr lang="en-US"/>
    </a:p>
  </c:txPr>
  <c:externalData r:id="rId3">
    <c:autoUpdate val="0"/>
  </c:externalData>
  <c:userShapes r:id="rId4"/>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7.1511860370492356E-2"/>
          <c:y val="0.13710181563530155"/>
          <c:w val="0.92241811199821255"/>
          <c:h val="0.76048984738526482"/>
        </c:manualLayout>
      </c:layout>
      <c:lineChart>
        <c:grouping val="standard"/>
        <c:varyColors val="0"/>
        <c:ser>
          <c:idx val="0"/>
          <c:order val="0"/>
          <c:spPr>
            <a:ln w="53975" cap="rnd">
              <a:solidFill>
                <a:srgbClr val="52849C"/>
              </a:solidFill>
              <a:round/>
            </a:ln>
            <a:effectLst/>
          </c:spPr>
          <c:marker>
            <c:symbol val="circle"/>
            <c:size val="8"/>
            <c:spPr>
              <a:solidFill>
                <a:srgbClr val="52849C"/>
              </a:solidFill>
              <a:ln w="9525">
                <a:noFill/>
              </a:ln>
              <a:effectLst/>
            </c:spPr>
          </c:marker>
          <c:dLbls>
            <c:dLbl>
              <c:idx val="0"/>
              <c:layout>
                <c:manualLayout>
                  <c:x val="-3.3719328581511832E-2"/>
                  <c:y val="-6.455083378160300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039-41C6-BA0D-C8A666C8EC17}"/>
                </c:ext>
              </c:extLst>
            </c:dLbl>
            <c:dLbl>
              <c:idx val="1"/>
              <c:delete val="1"/>
              <c:extLst>
                <c:ext xmlns:c15="http://schemas.microsoft.com/office/drawing/2012/chart" uri="{CE6537A1-D6FC-4f65-9D91-7224C49458BB}"/>
                <c:ext xmlns:c16="http://schemas.microsoft.com/office/drawing/2014/chart" uri="{C3380CC4-5D6E-409C-BE32-E72D297353CC}">
                  <c16:uniqueId val="{00000001-B039-41C6-BA0D-C8A666C8EC17}"/>
                </c:ext>
              </c:extLst>
            </c:dLbl>
            <c:dLbl>
              <c:idx val="2"/>
              <c:delete val="1"/>
              <c:extLst>
                <c:ext xmlns:c15="http://schemas.microsoft.com/office/drawing/2012/chart" uri="{CE6537A1-D6FC-4f65-9D91-7224C49458BB}"/>
                <c:ext xmlns:c16="http://schemas.microsoft.com/office/drawing/2014/chart" uri="{C3380CC4-5D6E-409C-BE32-E72D297353CC}">
                  <c16:uniqueId val="{00000002-B039-41C6-BA0D-C8A666C8EC17}"/>
                </c:ext>
              </c:extLst>
            </c:dLbl>
            <c:dLbl>
              <c:idx val="3"/>
              <c:delete val="1"/>
              <c:extLst>
                <c:ext xmlns:c15="http://schemas.microsoft.com/office/drawing/2012/chart" uri="{CE6537A1-D6FC-4f65-9D91-7224C49458BB}"/>
                <c:ext xmlns:c16="http://schemas.microsoft.com/office/drawing/2014/chart" uri="{C3380CC4-5D6E-409C-BE32-E72D297353CC}">
                  <c16:uniqueId val="{00000003-B039-41C6-BA0D-C8A666C8EC17}"/>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rgbClr val="52849C"/>
                    </a:solidFill>
                    <a:latin typeface="Franklin Gothic Demi Cond" panose="020B0706030402020204" pitchFamily="34" charset="0"/>
                    <a:ea typeface="+mn-ea"/>
                    <a:cs typeface="Calibri" panose="020F0502020204030204" pitchFamily="34" charset="0"/>
                  </a:defRPr>
                </a:pPr>
                <a:endParaRPr lang="en-US"/>
              </a:p>
            </c:txPr>
            <c:dLblPos val="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Trends!$B$47:$B$51</c:f>
              <c:strCache>
                <c:ptCount val="5"/>
                <c:pt idx="0">
                  <c:v>2020</c:v>
                </c:pt>
                <c:pt idx="1">
                  <c:v>2021</c:v>
                </c:pt>
                <c:pt idx="2">
                  <c:v>2022</c:v>
                </c:pt>
                <c:pt idx="3">
                  <c:v>2023</c:v>
                </c:pt>
                <c:pt idx="4">
                  <c:v>2024</c:v>
                </c:pt>
              </c:strCache>
            </c:strRef>
          </c:cat>
          <c:val>
            <c:numRef>
              <c:f>Trends!$C$47:$C$51</c:f>
              <c:numCache>
                <c:formatCode>#,##0</c:formatCode>
                <c:ptCount val="5"/>
                <c:pt idx="0">
                  <c:v>107</c:v>
                </c:pt>
                <c:pt idx="1">
                  <c:v>100</c:v>
                </c:pt>
                <c:pt idx="2">
                  <c:v>107</c:v>
                </c:pt>
                <c:pt idx="3">
                  <c:v>112</c:v>
                </c:pt>
                <c:pt idx="4">
                  <c:v>142</c:v>
                </c:pt>
              </c:numCache>
            </c:numRef>
          </c:val>
          <c:smooth val="0"/>
          <c:extLst>
            <c:ext xmlns:c16="http://schemas.microsoft.com/office/drawing/2014/chart" uri="{C3380CC4-5D6E-409C-BE32-E72D297353CC}">
              <c16:uniqueId val="{00000004-B039-41C6-BA0D-C8A666C8EC17}"/>
            </c:ext>
          </c:extLst>
        </c:ser>
        <c:dLbls>
          <c:showLegendKey val="0"/>
          <c:showVal val="0"/>
          <c:showCatName val="0"/>
          <c:showSerName val="0"/>
          <c:showPercent val="0"/>
          <c:showBubbleSize val="0"/>
        </c:dLbls>
        <c:marker val="1"/>
        <c:smooth val="0"/>
        <c:axId val="485496536"/>
        <c:axId val="485503752"/>
      </c:lineChart>
      <c:catAx>
        <c:axId val="4854965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485503752"/>
        <c:crosses val="autoZero"/>
        <c:auto val="1"/>
        <c:lblAlgn val="ctr"/>
        <c:lblOffset val="100"/>
        <c:noMultiLvlLbl val="0"/>
      </c:catAx>
      <c:valAx>
        <c:axId val="485503752"/>
        <c:scaling>
          <c:orientation val="minMax"/>
          <c:min val="0"/>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485496536"/>
        <c:crosses val="autoZero"/>
        <c:crossBetween val="between"/>
      </c:valAx>
      <c:spPr>
        <a:noFill/>
        <a:ln>
          <a:noFill/>
        </a:ln>
        <a:effectLst/>
      </c:spPr>
    </c:plotArea>
    <c:plotVisOnly val="1"/>
    <c:dispBlanksAs val="gap"/>
    <c:showDLblsOverMax val="0"/>
    <c:extLst/>
  </c:chart>
  <c:spPr>
    <a:noFill/>
    <a:ln w="9525" cap="flat" cmpd="sng" algn="ctr">
      <a:noFill/>
      <a:round/>
    </a:ln>
    <a:effectLst/>
  </c:spPr>
  <c:txPr>
    <a:bodyPr/>
    <a:lstStyle/>
    <a:p>
      <a:pPr>
        <a:defRPr sz="1600">
          <a:solidFill>
            <a:schemeClr val="tx1"/>
          </a:solidFill>
          <a:latin typeface="Franklin Gothic Demi Cond" panose="020B0706030402020204" pitchFamily="34" charset="0"/>
          <a:cs typeface="Calibri" panose="020F0502020204030204" pitchFamily="34" charset="0"/>
        </a:defRPr>
      </a:pPr>
      <a:endParaRPr lang="en-US"/>
    </a:p>
  </c:txPr>
  <c:externalData r:id="rId4">
    <c:autoUpdate val="0"/>
  </c:externalData>
  <c:userShapes r:id="rId5"/>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7.8801433011642164E-2"/>
          <c:y val="0.11404543397592541"/>
          <c:w val="0.91481141906319674"/>
          <c:h val="0.73463034362084045"/>
        </c:manualLayout>
      </c:layout>
      <c:barChart>
        <c:barDir val="col"/>
        <c:grouping val="clustered"/>
        <c:varyColors val="0"/>
        <c:ser>
          <c:idx val="0"/>
          <c:order val="0"/>
          <c:spPr>
            <a:solidFill>
              <a:srgbClr val="52849C"/>
            </a:solidFill>
            <a:ln>
              <a:noFill/>
            </a:ln>
            <a:effectLst/>
          </c:spPr>
          <c:invertIfNegative val="0"/>
          <c:dLbls>
            <c:dLbl>
              <c:idx val="3"/>
              <c:layout>
                <c:manualLayout>
                  <c:x val="6.109201250798826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91B-485C-B511-8B62ACACC0E6}"/>
                </c:ext>
              </c:extLst>
            </c:dLbl>
            <c:dLbl>
              <c:idx val="6"/>
              <c:layout>
                <c:manualLayout>
                  <c:x val="-7.6365015634985885E-3"/>
                  <c:y val="-1.0721123712016836E-16"/>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91B-485C-B511-8B62ACACC0E6}"/>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'ED Dem Figures'!$B$3:$B$15</c:f>
              <c:strCache>
                <c:ptCount val="13"/>
                <c:pt idx="0">
                  <c:v>&lt;1</c:v>
                </c:pt>
                <c:pt idx="1">
                  <c:v>01-04</c:v>
                </c:pt>
                <c:pt idx="2">
                  <c:v>05-09</c:v>
                </c:pt>
                <c:pt idx="3">
                  <c:v>10-14</c:v>
                </c:pt>
                <c:pt idx="4">
                  <c:v>15-19</c:v>
                </c:pt>
                <c:pt idx="5">
                  <c:v>20-24</c:v>
                </c:pt>
                <c:pt idx="6">
                  <c:v>25-34</c:v>
                </c:pt>
                <c:pt idx="7">
                  <c:v>35-44</c:v>
                </c:pt>
                <c:pt idx="8">
                  <c:v>45-54</c:v>
                </c:pt>
                <c:pt idx="9">
                  <c:v>55-64</c:v>
                </c:pt>
                <c:pt idx="10">
                  <c:v>65-74</c:v>
                </c:pt>
                <c:pt idx="11">
                  <c:v>75-84</c:v>
                </c:pt>
                <c:pt idx="12">
                  <c:v>&gt;84</c:v>
                </c:pt>
              </c:strCache>
            </c:strRef>
          </c:cat>
          <c:val>
            <c:numRef>
              <c:f>'ED Dem Figures'!$C$3:$C$15</c:f>
              <c:numCache>
                <c:formatCode>General</c:formatCode>
                <c:ptCount val="13"/>
                <c:pt idx="0">
                  <c:v>30</c:v>
                </c:pt>
                <c:pt idx="1">
                  <c:v>153</c:v>
                </c:pt>
                <c:pt idx="2">
                  <c:v>50</c:v>
                </c:pt>
                <c:pt idx="3">
                  <c:v>38</c:v>
                </c:pt>
                <c:pt idx="4">
                  <c:v>47</c:v>
                </c:pt>
                <c:pt idx="5">
                  <c:v>26</c:v>
                </c:pt>
                <c:pt idx="6">
                  <c:v>44</c:v>
                </c:pt>
                <c:pt idx="7">
                  <c:v>46</c:v>
                </c:pt>
                <c:pt idx="8">
                  <c:v>38</c:v>
                </c:pt>
                <c:pt idx="9">
                  <c:v>37</c:v>
                </c:pt>
                <c:pt idx="10">
                  <c:v>36</c:v>
                </c:pt>
                <c:pt idx="11">
                  <c:v>14</c:v>
                </c:pt>
                <c:pt idx="12">
                  <c:v>7</c:v>
                </c:pt>
              </c:numCache>
            </c:numRef>
          </c:val>
          <c:extLst>
            <c:ext xmlns:c16="http://schemas.microsoft.com/office/drawing/2014/chart" uri="{C3380CC4-5D6E-409C-BE32-E72D297353CC}">
              <c16:uniqueId val="{00000002-291B-485C-B511-8B62ACACC0E6}"/>
            </c:ext>
          </c:extLst>
        </c:ser>
        <c:dLbls>
          <c:dLblPos val="outEnd"/>
          <c:showLegendKey val="0"/>
          <c:showVal val="1"/>
          <c:showCatName val="0"/>
          <c:showSerName val="0"/>
          <c:showPercent val="0"/>
          <c:showBubbleSize val="0"/>
        </c:dLbls>
        <c:gapWidth val="57"/>
        <c:overlap val="-3"/>
        <c:axId val="358141192"/>
        <c:axId val="358138568"/>
      </c:barChart>
      <c:catAx>
        <c:axId val="358141192"/>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r>
                  <a:rPr lang="en-US"/>
                  <a:t>Age Group</a:t>
                </a:r>
              </a:p>
            </c:rich>
          </c:tx>
          <c:layout>
            <c:manualLayout>
              <c:xMode val="edge"/>
              <c:yMode val="edge"/>
              <c:x val="0.47967367671656347"/>
              <c:y val="0.92907129575554959"/>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358138568"/>
        <c:crosses val="autoZero"/>
        <c:auto val="1"/>
        <c:lblAlgn val="ctr"/>
        <c:lblOffset val="100"/>
        <c:noMultiLvlLbl val="0"/>
      </c:catAx>
      <c:valAx>
        <c:axId val="358138568"/>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358141192"/>
        <c:crosses val="autoZero"/>
        <c:crossBetween val="between"/>
      </c:valAx>
      <c:spPr>
        <a:noFill/>
        <a:ln>
          <a:noFill/>
        </a:ln>
        <a:effectLst/>
      </c:spPr>
    </c:plotArea>
    <c:plotVisOnly val="1"/>
    <c:dispBlanksAs val="gap"/>
    <c:showDLblsOverMax val="0"/>
    <c:extLst/>
  </c:chart>
  <c:spPr>
    <a:noFill/>
    <a:ln w="9525" cap="flat" cmpd="sng" algn="ctr">
      <a:noFill/>
      <a:round/>
    </a:ln>
    <a:effectLst/>
  </c:spPr>
  <c:txPr>
    <a:bodyPr/>
    <a:lstStyle/>
    <a:p>
      <a:pPr>
        <a:defRPr sz="1600">
          <a:solidFill>
            <a:schemeClr val="tx1"/>
          </a:solidFill>
          <a:latin typeface="Franklin Gothic Demi Cond" panose="020B0706030402020204" pitchFamily="34" charset="0"/>
          <a:cs typeface="Calibri" panose="020F0502020204030204" pitchFamily="34" charset="0"/>
        </a:defRPr>
      </a:pPr>
      <a:endParaRPr lang="en-US"/>
    </a:p>
  </c:txPr>
  <c:externalData r:id="rId4">
    <c:autoUpdate val="0"/>
  </c:externalData>
  <c:userShapes r:id="rId5"/>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5.1382656566618751E-2"/>
          <c:y val="0.12462049660672213"/>
          <c:w val="0.93680956734705167"/>
          <c:h val="0.7131745104751932"/>
        </c:manualLayout>
      </c:layout>
      <c:lineChart>
        <c:grouping val="stacked"/>
        <c:varyColors val="0"/>
        <c:ser>
          <c:idx val="0"/>
          <c:order val="0"/>
          <c:spPr>
            <a:ln w="53975" cap="rnd">
              <a:solidFill>
                <a:srgbClr val="52849C">
                  <a:alpha val="99000"/>
                </a:srgbClr>
              </a:solidFill>
              <a:round/>
            </a:ln>
            <a:effectLst/>
          </c:spPr>
          <c:marker>
            <c:symbol val="circle"/>
            <c:size val="8"/>
            <c:spPr>
              <a:solidFill>
                <a:srgbClr val="52849C"/>
              </a:solidFill>
              <a:ln w="9525">
                <a:noFill/>
              </a:ln>
              <a:effectLst/>
            </c:spPr>
          </c:marker>
          <c:dLbls>
            <c:dLbl>
              <c:idx val="0"/>
              <c:layout>
                <c:manualLayout>
                  <c:x val="-4.1375624285671785E-2"/>
                  <c:y val="-6.525649780503108E-2"/>
                </c:manualLayout>
              </c:layout>
              <c:tx>
                <c:rich>
                  <a:bodyPr/>
                  <a:lstStyle/>
                  <a:p>
                    <a:fld id="{451AA6AD-F908-40E8-B63A-8EC8015C34EA}"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0-E751-4CFE-803C-DD502CF1246A}"/>
                </c:ext>
              </c:extLst>
            </c:dLbl>
            <c:dLbl>
              <c:idx val="1"/>
              <c:tx>
                <c:rich>
                  <a:bodyPr/>
                  <a:lstStyle/>
                  <a:p>
                    <a:fld id="{A30C91FE-F0AB-48C6-9636-3C8B6309AD9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E751-4CFE-803C-DD502CF1246A}"/>
                </c:ext>
              </c:extLst>
            </c:dLbl>
            <c:dLbl>
              <c:idx val="2"/>
              <c:layout>
                <c:manualLayout>
                  <c:x val="-1.5857286182510678E-2"/>
                  <c:y val="-5.8176851787331958E-2"/>
                </c:manualLayout>
              </c:layout>
              <c:tx>
                <c:rich>
                  <a:bodyPr/>
                  <a:lstStyle/>
                  <a:p>
                    <a:fld id="{C02AF410-BFB4-4ACA-BF35-CC9E11DA42E4}"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2-E751-4CFE-803C-DD502CF1246A}"/>
                </c:ext>
              </c:extLst>
            </c:dLbl>
            <c:dLbl>
              <c:idx val="3"/>
              <c:tx>
                <c:rich>
                  <a:bodyPr/>
                  <a:lstStyle/>
                  <a:p>
                    <a:fld id="{520C5D0A-26BB-4710-B041-6797CE6DAD5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E751-4CFE-803C-DD502CF1246A}"/>
                </c:ext>
              </c:extLst>
            </c:dLbl>
            <c:dLbl>
              <c:idx val="4"/>
              <c:tx>
                <c:rich>
                  <a:bodyPr/>
                  <a:lstStyle/>
                  <a:p>
                    <a:fld id="{FFA68954-82D2-435A-B675-4F997CF90BB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E751-4CFE-803C-DD502CF1246A}"/>
                </c:ext>
              </c:extLst>
            </c:dLbl>
            <c:dLbl>
              <c:idx val="5"/>
              <c:tx>
                <c:rich>
                  <a:bodyPr/>
                  <a:lstStyle/>
                  <a:p>
                    <a:fld id="{E5F1D98D-6A6C-4FBF-8140-00699E0E6000}"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E751-4CFE-803C-DD502CF1246A}"/>
                </c:ext>
              </c:extLst>
            </c:dLbl>
            <c:dLbl>
              <c:idx val="6"/>
              <c:tx>
                <c:rich>
                  <a:bodyPr/>
                  <a:lstStyle/>
                  <a:p>
                    <a:fld id="{D25D2EFD-F3E4-4C9F-953D-23D0501BB8B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E751-4CFE-803C-DD502CF1246A}"/>
                </c:ext>
              </c:extLst>
            </c:dLbl>
            <c:dLbl>
              <c:idx val="7"/>
              <c:tx>
                <c:rich>
                  <a:bodyPr/>
                  <a:lstStyle/>
                  <a:p>
                    <a:fld id="{F83421CD-D42B-4882-B5D6-55EE4BF0449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E751-4CFE-803C-DD502CF1246A}"/>
                </c:ext>
              </c:extLst>
            </c:dLbl>
            <c:dLbl>
              <c:idx val="8"/>
              <c:tx>
                <c:rich>
                  <a:bodyPr/>
                  <a:lstStyle/>
                  <a:p>
                    <a:fld id="{8217A62D-96EB-4D8C-881B-4C1AC09E2B6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E751-4CFE-803C-DD502CF1246A}"/>
                </c:ext>
              </c:extLst>
            </c:dLbl>
            <c:dLbl>
              <c:idx val="9"/>
              <c:tx>
                <c:rich>
                  <a:bodyPr/>
                  <a:lstStyle/>
                  <a:p>
                    <a:fld id="{480BB940-416D-4284-9765-46B75C9ABC3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E751-4CFE-803C-DD502CF1246A}"/>
                </c:ext>
              </c:extLst>
            </c:dLbl>
            <c:dLbl>
              <c:idx val="10"/>
              <c:tx>
                <c:rich>
                  <a:bodyPr/>
                  <a:lstStyle/>
                  <a:p>
                    <a:fld id="{209EA332-4630-4EE9-B418-D5EEFAA3C2A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A-E751-4CFE-803C-DD502CF1246A}"/>
                </c:ext>
              </c:extLst>
            </c:dLbl>
            <c:dLbl>
              <c:idx val="11"/>
              <c:tx>
                <c:rich>
                  <a:bodyPr/>
                  <a:lstStyle/>
                  <a:p>
                    <a:fld id="{ED090121-D4EF-484B-8991-9B0B9970FBD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B-E751-4CFE-803C-DD502CF1246A}"/>
                </c:ext>
              </c:extLst>
            </c:dLbl>
            <c:dLbl>
              <c:idx val="12"/>
              <c:tx>
                <c:rich>
                  <a:bodyPr/>
                  <a:lstStyle/>
                  <a:p>
                    <a:fld id="{293C3317-547E-4EF9-BBAC-78AE28E66FB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C-E751-4CFE-803C-DD502CF1246A}"/>
                </c:ext>
              </c:extLst>
            </c:dLbl>
            <c:numFmt formatCode="#,##0.0" sourceLinked="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dLblPos val="t"/>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0"/>
              </c:ext>
            </c:extLst>
          </c:dLbls>
          <c:cat>
            <c:strRef>
              <c:f>'ED Dem Figures'!$B$3:$B$15</c:f>
              <c:strCache>
                <c:ptCount val="13"/>
                <c:pt idx="0">
                  <c:v>&lt;1</c:v>
                </c:pt>
                <c:pt idx="1">
                  <c:v>01-04</c:v>
                </c:pt>
                <c:pt idx="2">
                  <c:v>05-09</c:v>
                </c:pt>
                <c:pt idx="3">
                  <c:v>10-14</c:v>
                </c:pt>
                <c:pt idx="4">
                  <c:v>15-19</c:v>
                </c:pt>
                <c:pt idx="5">
                  <c:v>20-24</c:v>
                </c:pt>
                <c:pt idx="6">
                  <c:v>25-34</c:v>
                </c:pt>
                <c:pt idx="7">
                  <c:v>35-44</c:v>
                </c:pt>
                <c:pt idx="8">
                  <c:v>45-54</c:v>
                </c:pt>
                <c:pt idx="9">
                  <c:v>55-64</c:v>
                </c:pt>
                <c:pt idx="10">
                  <c:v>65-74</c:v>
                </c:pt>
                <c:pt idx="11">
                  <c:v>75-84</c:v>
                </c:pt>
                <c:pt idx="12">
                  <c:v>&gt;84</c:v>
                </c:pt>
              </c:strCache>
            </c:strRef>
          </c:cat>
          <c:val>
            <c:numRef>
              <c:f>'ED Dem Figures'!$D$3:$D$15</c:f>
              <c:numCache>
                <c:formatCode>#,##0.0</c:formatCode>
                <c:ptCount val="13"/>
                <c:pt idx="0">
                  <c:v>5.0333796963529815</c:v>
                </c:pt>
                <c:pt idx="1">
                  <c:v>6.2988261952125626</c:v>
                </c:pt>
                <c:pt idx="2">
                  <c:v>1.5709487587933857</c:v>
                </c:pt>
                <c:pt idx="3">
                  <c:v>1.1278628423805741</c:v>
                </c:pt>
                <c:pt idx="4">
                  <c:v>1.3124202425464304</c:v>
                </c:pt>
                <c:pt idx="5">
                  <c:v>0.72386781505511422</c:v>
                </c:pt>
                <c:pt idx="6">
                  <c:v>0.60934629191315759</c:v>
                </c:pt>
                <c:pt idx="7">
                  <c:v>0.6732831864209905</c:v>
                </c:pt>
                <c:pt idx="8">
                  <c:v>0.56177117581663782</c:v>
                </c:pt>
                <c:pt idx="9">
                  <c:v>0.54005177199014187</c:v>
                </c:pt>
                <c:pt idx="10">
                  <c:v>0.64918565970517239</c:v>
                </c:pt>
                <c:pt idx="11">
                  <c:v>0.49947875823872373</c:v>
                </c:pt>
                <c:pt idx="12">
                  <c:v>0.79090504394042449</c:v>
                </c:pt>
              </c:numCache>
            </c:numRef>
          </c:val>
          <c:smooth val="0"/>
          <c:extLst>
            <c:ext xmlns:c15="http://schemas.microsoft.com/office/drawing/2012/chart" uri="{02D57815-91ED-43cb-92C2-25804820EDAC}">
              <c15:datalabelsRange>
                <c15:f>'ED Dem Figures'!$D$3:$D$15</c15:f>
                <c15:dlblRangeCache>
                  <c:ptCount val="13"/>
                  <c:pt idx="0">
                    <c:v>5.0</c:v>
                  </c:pt>
                  <c:pt idx="1">
                    <c:v>6.3</c:v>
                  </c:pt>
                  <c:pt idx="2">
                    <c:v>1.6</c:v>
                  </c:pt>
                  <c:pt idx="3">
                    <c:v>1.1</c:v>
                  </c:pt>
                  <c:pt idx="4">
                    <c:v>1.3</c:v>
                  </c:pt>
                  <c:pt idx="5">
                    <c:v>0.7</c:v>
                  </c:pt>
                  <c:pt idx="6">
                    <c:v>0.6</c:v>
                  </c:pt>
                  <c:pt idx="7">
                    <c:v>0.7</c:v>
                  </c:pt>
                  <c:pt idx="8">
                    <c:v>0.6</c:v>
                  </c:pt>
                  <c:pt idx="9">
                    <c:v>0.5</c:v>
                  </c:pt>
                  <c:pt idx="10">
                    <c:v>0.6</c:v>
                  </c:pt>
                  <c:pt idx="11">
                    <c:v>0.5</c:v>
                  </c:pt>
                  <c:pt idx="12">
                    <c:v>0.8</c:v>
                  </c:pt>
                </c15:dlblRangeCache>
              </c15:datalabelsRange>
            </c:ext>
            <c:ext xmlns:c16="http://schemas.microsoft.com/office/drawing/2014/chart" uri="{C3380CC4-5D6E-409C-BE32-E72D297353CC}">
              <c16:uniqueId val="{0000000D-E751-4CFE-803C-DD502CF1246A}"/>
            </c:ext>
          </c:extLst>
        </c:ser>
        <c:dLbls>
          <c:dLblPos val="t"/>
          <c:showLegendKey val="0"/>
          <c:showVal val="1"/>
          <c:showCatName val="0"/>
          <c:showSerName val="0"/>
          <c:showPercent val="0"/>
          <c:showBubbleSize val="0"/>
        </c:dLbls>
        <c:marker val="1"/>
        <c:smooth val="0"/>
        <c:axId val="358141192"/>
        <c:axId val="358138568"/>
      </c:lineChart>
      <c:catAx>
        <c:axId val="358141192"/>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r>
                  <a:rPr lang="en-US"/>
                  <a:t>Age Group</a:t>
                </a:r>
              </a:p>
            </c:rich>
          </c:tx>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358138568"/>
        <c:crosses val="autoZero"/>
        <c:auto val="1"/>
        <c:lblAlgn val="ctr"/>
        <c:lblOffset val="100"/>
        <c:noMultiLvlLbl val="0"/>
      </c:catAx>
      <c:valAx>
        <c:axId val="358138568"/>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358141192"/>
        <c:crosses val="autoZero"/>
        <c:crossBetween val="between"/>
      </c:valAx>
      <c:spPr>
        <a:noFill/>
        <a:ln>
          <a:noFill/>
        </a:ln>
        <a:effectLst/>
      </c:spPr>
    </c:plotArea>
    <c:plotVisOnly val="1"/>
    <c:dispBlanksAs val="gap"/>
    <c:showDLblsOverMax val="0"/>
    <c:extLst/>
  </c:chart>
  <c:spPr>
    <a:noFill/>
    <a:ln w="9525" cap="flat" cmpd="sng" algn="ctr">
      <a:noFill/>
      <a:round/>
    </a:ln>
    <a:effectLst/>
  </c:spPr>
  <c:txPr>
    <a:bodyPr/>
    <a:lstStyle/>
    <a:p>
      <a:pPr>
        <a:defRPr sz="1600">
          <a:solidFill>
            <a:schemeClr val="tx1"/>
          </a:solidFill>
          <a:latin typeface="Franklin Gothic Demi Cond" panose="020B0706030402020204" pitchFamily="34" charset="0"/>
          <a:cs typeface="Calibri" panose="020F0502020204030204" pitchFamily="34" charset="0"/>
        </a:defRPr>
      </a:pPr>
      <a:endParaRPr lang="en-US"/>
    </a:p>
  </c:txPr>
  <c:externalData r:id="rId4">
    <c:autoUpdate val="0"/>
  </c:externalData>
  <c:userShapes r:id="rId5"/>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3570127071717497E-2"/>
          <c:y val="0.13196757894250005"/>
          <c:w val="0.92499338083457383"/>
          <c:h val="0.72093864979206368"/>
        </c:manualLayout>
      </c:layout>
      <c:barChart>
        <c:barDir val="col"/>
        <c:grouping val="clustered"/>
        <c:varyColors val="0"/>
        <c:ser>
          <c:idx val="0"/>
          <c:order val="0"/>
          <c:spPr>
            <a:solidFill>
              <a:schemeClr val="bg1">
                <a:lumMod val="75000"/>
              </a:schemeClr>
            </a:solidFill>
            <a:ln>
              <a:noFill/>
            </a:ln>
            <a:effectLst/>
          </c:spPr>
          <c:invertIfNegative val="0"/>
          <c:dPt>
            <c:idx val="0"/>
            <c:invertIfNegative val="0"/>
            <c:bubble3D val="0"/>
            <c:spPr>
              <a:solidFill>
                <a:srgbClr val="949494"/>
              </a:solidFill>
              <a:ln>
                <a:noFill/>
              </a:ln>
              <a:effectLst/>
            </c:spPr>
            <c:extLst>
              <c:ext xmlns:c16="http://schemas.microsoft.com/office/drawing/2014/chart" uri="{C3380CC4-5D6E-409C-BE32-E72D297353CC}">
                <c16:uniqueId val="{00000001-3700-4222-89BD-C5FD61DFD20D}"/>
              </c:ext>
            </c:extLst>
          </c:dPt>
          <c:dPt>
            <c:idx val="1"/>
            <c:invertIfNegative val="0"/>
            <c:bubble3D val="0"/>
            <c:spPr>
              <a:solidFill>
                <a:srgbClr val="52849C"/>
              </a:solidFill>
              <a:ln>
                <a:noFill/>
              </a:ln>
              <a:effectLst/>
            </c:spPr>
            <c:extLst>
              <c:ext xmlns:c16="http://schemas.microsoft.com/office/drawing/2014/chart" uri="{C3380CC4-5D6E-409C-BE32-E72D297353CC}">
                <c16:uniqueId val="{00000003-3700-4222-89BD-C5FD61DFD20D}"/>
              </c:ext>
            </c:extLst>
          </c:dPt>
          <c:dPt>
            <c:idx val="3"/>
            <c:invertIfNegative val="0"/>
            <c:bubble3D val="0"/>
            <c:spPr>
              <a:solidFill>
                <a:srgbClr val="949494"/>
              </a:solidFill>
              <a:ln>
                <a:noFill/>
              </a:ln>
              <a:effectLst/>
            </c:spPr>
            <c:extLst>
              <c:ext xmlns:c16="http://schemas.microsoft.com/office/drawing/2014/chart" uri="{C3380CC4-5D6E-409C-BE32-E72D297353CC}">
                <c16:uniqueId val="{00000006-BFAF-4117-B318-9E430BE3CC70}"/>
              </c:ext>
            </c:extLst>
          </c:dPt>
          <c:dPt>
            <c:idx val="4"/>
            <c:invertIfNegative val="0"/>
            <c:bubble3D val="0"/>
            <c:spPr>
              <a:solidFill>
                <a:srgbClr val="949494"/>
              </a:solidFill>
              <a:ln>
                <a:noFill/>
              </a:ln>
              <a:effectLst/>
            </c:spPr>
            <c:extLst>
              <c:ext xmlns:c16="http://schemas.microsoft.com/office/drawing/2014/chart" uri="{C3380CC4-5D6E-409C-BE32-E72D297353CC}">
                <c16:uniqueId val="{00000007-BFAF-4117-B318-9E430BE3CC70}"/>
              </c:ext>
            </c:extLst>
          </c:dPt>
          <c:dPt>
            <c:idx val="5"/>
            <c:invertIfNegative val="0"/>
            <c:bubble3D val="0"/>
            <c:spPr>
              <a:solidFill>
                <a:srgbClr val="949494"/>
              </a:solidFill>
              <a:ln>
                <a:noFill/>
              </a:ln>
              <a:effectLst/>
            </c:spPr>
            <c:extLst>
              <c:ext xmlns:c16="http://schemas.microsoft.com/office/drawing/2014/chart" uri="{C3380CC4-5D6E-409C-BE32-E72D297353CC}">
                <c16:uniqueId val="{00000008-BFAF-4117-B318-9E430BE3CC70}"/>
              </c:ext>
            </c:extLst>
          </c:dPt>
          <c:dPt>
            <c:idx val="6"/>
            <c:invertIfNegative val="0"/>
            <c:bubble3D val="0"/>
            <c:spPr>
              <a:solidFill>
                <a:srgbClr val="949494"/>
              </a:solidFill>
              <a:ln>
                <a:noFill/>
              </a:ln>
              <a:effectLst/>
            </c:spPr>
            <c:extLst>
              <c:ext xmlns:c16="http://schemas.microsoft.com/office/drawing/2014/chart" uri="{C3380CC4-5D6E-409C-BE32-E72D297353CC}">
                <c16:uniqueId val="{00000009-BFAF-4117-B318-9E430BE3CC70}"/>
              </c:ext>
            </c:extLst>
          </c:dPt>
          <c:dPt>
            <c:idx val="7"/>
            <c:invertIfNegative val="0"/>
            <c:bubble3D val="0"/>
            <c:spPr>
              <a:solidFill>
                <a:srgbClr val="52849C"/>
              </a:solidFill>
              <a:ln>
                <a:noFill/>
              </a:ln>
              <a:effectLst/>
            </c:spPr>
            <c:extLst>
              <c:ext xmlns:c16="http://schemas.microsoft.com/office/drawing/2014/chart" uri="{C3380CC4-5D6E-409C-BE32-E72D297353CC}">
                <c16:uniqueId val="{00000005-3700-4222-89BD-C5FD61DFD20D}"/>
              </c:ext>
            </c:extLst>
          </c:dPt>
          <c:dPt>
            <c:idx val="8"/>
            <c:invertIfNegative val="0"/>
            <c:bubble3D val="0"/>
            <c:spPr>
              <a:solidFill>
                <a:srgbClr val="949494"/>
              </a:solidFill>
              <a:ln>
                <a:noFill/>
              </a:ln>
              <a:effectLst/>
            </c:spPr>
            <c:extLst>
              <c:ext xmlns:c16="http://schemas.microsoft.com/office/drawing/2014/chart" uri="{C3380CC4-5D6E-409C-BE32-E72D297353CC}">
                <c16:uniqueId val="{0000000A-BFAF-4117-B318-9E430BE3CC70}"/>
              </c:ext>
            </c:extLst>
          </c:dPt>
          <c:dLbls>
            <c:numFmt formatCode="#,##0" sourceLinked="0"/>
            <c:spPr>
              <a:noFill/>
              <a:ln>
                <a:noFill/>
              </a:ln>
              <a:effectLst/>
            </c:spPr>
            <c:txPr>
              <a:bodyPr rot="0" spcFirstLastPara="1" vertOverflow="ellipsis" vert="horz" wrap="square" anchor="ctr" anchorCtr="1"/>
              <a:lstStyle/>
              <a:p>
                <a:pPr>
                  <a:defRPr sz="1800" b="0" i="0" u="none" strike="noStrike" kern="1200" baseline="0">
                    <a:solidFill>
                      <a:sysClr val="windowText" lastClr="000000"/>
                    </a:solidFill>
                    <a:latin typeface="Franklin Gothic Demi Cond" panose="020B07060304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'ED Dem Figures'!$B$46:$B$54</c:f>
              <c:strCache>
                <c:ptCount val="9"/>
                <c:pt idx="0">
                  <c:v>Female</c:v>
                </c:pt>
                <c:pt idx="1">
                  <c:v>Male</c:v>
                </c:pt>
                <c:pt idx="3">
                  <c:v>AI/AN
NH</c:v>
                </c:pt>
                <c:pt idx="4">
                  <c:v>Asian
NH</c:v>
                </c:pt>
                <c:pt idx="5">
                  <c:v>Black
NH</c:v>
                </c:pt>
                <c:pt idx="6">
                  <c:v>Hispanic</c:v>
                </c:pt>
                <c:pt idx="7">
                  <c:v>White 
NH</c:v>
                </c:pt>
                <c:pt idx="8">
                  <c:v>Other
NH</c:v>
                </c:pt>
              </c:strCache>
            </c:strRef>
          </c:cat>
          <c:val>
            <c:numRef>
              <c:f>'ED Dem Figures'!$C$46:$C$54</c:f>
              <c:numCache>
                <c:formatCode>#,##0</c:formatCode>
                <c:ptCount val="9"/>
                <c:pt idx="0">
                  <c:v>225</c:v>
                </c:pt>
                <c:pt idx="1">
                  <c:v>338</c:v>
                </c:pt>
                <c:pt idx="3">
                  <c:v>2</c:v>
                </c:pt>
                <c:pt idx="4">
                  <c:v>4</c:v>
                </c:pt>
                <c:pt idx="5">
                  <c:v>82</c:v>
                </c:pt>
                <c:pt idx="6">
                  <c:v>43</c:v>
                </c:pt>
                <c:pt idx="7">
                  <c:v>381</c:v>
                </c:pt>
                <c:pt idx="8">
                  <c:v>18</c:v>
                </c:pt>
              </c:numCache>
            </c:numRef>
          </c:val>
          <c:extLst>
            <c:ext xmlns:c16="http://schemas.microsoft.com/office/drawing/2014/chart" uri="{C3380CC4-5D6E-409C-BE32-E72D297353CC}">
              <c16:uniqueId val="{00000006-3700-4222-89BD-C5FD61DFD20D}"/>
            </c:ext>
          </c:extLst>
        </c:ser>
        <c:dLbls>
          <c:showLegendKey val="0"/>
          <c:showVal val="0"/>
          <c:showCatName val="0"/>
          <c:showSerName val="0"/>
          <c:showPercent val="0"/>
          <c:showBubbleSize val="0"/>
        </c:dLbls>
        <c:gapWidth val="35"/>
        <c:overlap val="-27"/>
        <c:axId val="844182936"/>
        <c:axId val="844183264"/>
      </c:barChart>
      <c:catAx>
        <c:axId val="8441829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844183264"/>
        <c:crosses val="autoZero"/>
        <c:auto val="1"/>
        <c:lblAlgn val="ctr"/>
        <c:lblOffset val="100"/>
        <c:tickLblSkip val="1"/>
        <c:noMultiLvlLbl val="0"/>
      </c:catAx>
      <c:valAx>
        <c:axId val="844183264"/>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844182936"/>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sz="1400">
          <a:solidFill>
            <a:sysClr val="windowText" lastClr="000000"/>
          </a:solidFill>
          <a:latin typeface="Franklin Gothic Demi Cond" panose="020B0706030402020204" pitchFamily="34" charset="0"/>
        </a:defRPr>
      </a:pPr>
      <a:endParaRPr lang="en-US"/>
    </a:p>
  </c:txPr>
  <c:externalData r:id="rId3">
    <c:autoUpdate val="0"/>
  </c:externalData>
  <c:userShapes r:id="rId4"/>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9906031503356045E-2"/>
          <c:y val="0.12022014869286712"/>
          <c:w val="0.92044968925935489"/>
          <c:h val="0.74759227347548429"/>
        </c:manualLayout>
      </c:layout>
      <c:barChart>
        <c:barDir val="col"/>
        <c:grouping val="clustered"/>
        <c:varyColors val="0"/>
        <c:ser>
          <c:idx val="0"/>
          <c:order val="0"/>
          <c:spPr>
            <a:solidFill>
              <a:schemeClr val="accent3">
                <a:lumMod val="60000"/>
                <a:lumOff val="40000"/>
              </a:schemeClr>
            </a:solidFill>
            <a:ln>
              <a:noFill/>
            </a:ln>
            <a:effectLst/>
          </c:spPr>
          <c:invertIfNegative val="0"/>
          <c:dPt>
            <c:idx val="0"/>
            <c:invertIfNegative val="0"/>
            <c:bubble3D val="0"/>
            <c:spPr>
              <a:solidFill>
                <a:srgbClr val="949494"/>
              </a:solidFill>
              <a:ln>
                <a:noFill/>
              </a:ln>
              <a:effectLst/>
            </c:spPr>
            <c:extLst>
              <c:ext xmlns:c16="http://schemas.microsoft.com/office/drawing/2014/chart" uri="{C3380CC4-5D6E-409C-BE32-E72D297353CC}">
                <c16:uniqueId val="{00000001-8112-44F3-B428-2A29BAA191A2}"/>
              </c:ext>
            </c:extLst>
          </c:dPt>
          <c:dPt>
            <c:idx val="1"/>
            <c:invertIfNegative val="0"/>
            <c:bubble3D val="0"/>
            <c:spPr>
              <a:solidFill>
                <a:srgbClr val="52849C"/>
              </a:solidFill>
              <a:ln>
                <a:noFill/>
              </a:ln>
              <a:effectLst/>
            </c:spPr>
            <c:extLst>
              <c:ext xmlns:c16="http://schemas.microsoft.com/office/drawing/2014/chart" uri="{C3380CC4-5D6E-409C-BE32-E72D297353CC}">
                <c16:uniqueId val="{00000003-8112-44F3-B428-2A29BAA191A2}"/>
              </c:ext>
            </c:extLst>
          </c:dPt>
          <c:dPt>
            <c:idx val="5"/>
            <c:invertIfNegative val="0"/>
            <c:bubble3D val="0"/>
            <c:spPr>
              <a:solidFill>
                <a:srgbClr val="949494"/>
              </a:solidFill>
              <a:ln>
                <a:noFill/>
              </a:ln>
              <a:effectLst/>
            </c:spPr>
            <c:extLst>
              <c:ext xmlns:c16="http://schemas.microsoft.com/office/drawing/2014/chart" uri="{C3380CC4-5D6E-409C-BE32-E72D297353CC}">
                <c16:uniqueId val="{00000009-8112-44F3-B428-2A29BAA191A2}"/>
              </c:ext>
            </c:extLst>
          </c:dPt>
          <c:dPt>
            <c:idx val="6"/>
            <c:invertIfNegative val="0"/>
            <c:bubble3D val="0"/>
            <c:spPr>
              <a:solidFill>
                <a:srgbClr val="949494"/>
              </a:solidFill>
              <a:ln>
                <a:noFill/>
              </a:ln>
              <a:effectLst/>
            </c:spPr>
            <c:extLst>
              <c:ext xmlns:c16="http://schemas.microsoft.com/office/drawing/2014/chart" uri="{C3380CC4-5D6E-409C-BE32-E72D297353CC}">
                <c16:uniqueId val="{0000000A-8112-44F3-B428-2A29BAA191A2}"/>
              </c:ext>
            </c:extLst>
          </c:dPt>
          <c:dPt>
            <c:idx val="7"/>
            <c:invertIfNegative val="0"/>
            <c:bubble3D val="0"/>
            <c:spPr>
              <a:solidFill>
                <a:srgbClr val="52849C"/>
              </a:solidFill>
              <a:ln>
                <a:noFill/>
              </a:ln>
              <a:effectLst/>
            </c:spPr>
            <c:extLst>
              <c:ext xmlns:c16="http://schemas.microsoft.com/office/drawing/2014/chart" uri="{C3380CC4-5D6E-409C-BE32-E72D297353CC}">
                <c16:uniqueId val="{00000005-8112-44F3-B428-2A29BAA191A2}"/>
              </c:ext>
            </c:extLst>
          </c:dPt>
          <c:dLbls>
            <c:dLbl>
              <c:idx val="3"/>
              <c:tx>
                <c:rich>
                  <a:bodyPr/>
                  <a:lstStyle/>
                  <a:p>
                    <a:r>
                      <a:rPr lang="en-US"/>
                      <a:t>*</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8112-44F3-B428-2A29BAA191A2}"/>
                </c:ext>
              </c:extLst>
            </c:dLbl>
            <c:dLbl>
              <c:idx val="4"/>
              <c:tx>
                <c:rich>
                  <a:bodyPr/>
                  <a:lstStyle/>
                  <a:p>
                    <a:r>
                      <a:rPr lang="en-US"/>
                      <a:t>*</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8112-44F3-B428-2A29BAA191A2}"/>
                </c:ext>
              </c:extLst>
            </c:dLbl>
            <c:spPr>
              <a:noFill/>
              <a:ln>
                <a:noFill/>
              </a:ln>
              <a:effectLst/>
            </c:spPr>
            <c:txPr>
              <a:bodyPr rot="0" spcFirstLastPara="1" vertOverflow="ellipsis" vert="horz" wrap="square" anchor="ctr" anchorCtr="1"/>
              <a:lstStyle/>
              <a:p>
                <a:pPr>
                  <a:defRPr sz="1800" b="0" i="0" u="none" strike="noStrike" kern="1200" baseline="0">
                    <a:solidFill>
                      <a:sysClr val="windowText" lastClr="000000"/>
                    </a:solidFill>
                    <a:latin typeface="Franklin Gothic Demi Cond" panose="020B07060304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'ED Dem Figures'!$B$46:$B$53</c:f>
              <c:strCache>
                <c:ptCount val="8"/>
                <c:pt idx="0">
                  <c:v>Female</c:v>
                </c:pt>
                <c:pt idx="1">
                  <c:v>Male</c:v>
                </c:pt>
                <c:pt idx="3">
                  <c:v>AI/AN
NH</c:v>
                </c:pt>
                <c:pt idx="4">
                  <c:v>Asian
NH</c:v>
                </c:pt>
                <c:pt idx="5">
                  <c:v>Black
NH</c:v>
                </c:pt>
                <c:pt idx="6">
                  <c:v>Hispanic</c:v>
                </c:pt>
                <c:pt idx="7">
                  <c:v>White 
NH</c:v>
                </c:pt>
              </c:strCache>
            </c:strRef>
          </c:cat>
          <c:val>
            <c:numRef>
              <c:f>'ED Dem Figures'!$D$46:$D$53</c:f>
              <c:numCache>
                <c:formatCode>#,##0.0</c:formatCode>
                <c:ptCount val="8"/>
                <c:pt idx="0">
                  <c:v>0.82041687240898686</c:v>
                </c:pt>
                <c:pt idx="1">
                  <c:v>1.2887533469458223</c:v>
                </c:pt>
                <c:pt idx="3">
                  <c:v>0</c:v>
                </c:pt>
                <c:pt idx="4">
                  <c:v>0</c:v>
                </c:pt>
                <c:pt idx="5">
                  <c:v>0.72780597828706239</c:v>
                </c:pt>
                <c:pt idx="6">
                  <c:v>0.70848753234945838</c:v>
                </c:pt>
                <c:pt idx="7">
                  <c:v>1.1661309656895804</c:v>
                </c:pt>
              </c:numCache>
            </c:numRef>
          </c:val>
          <c:extLst>
            <c:ext xmlns:c16="http://schemas.microsoft.com/office/drawing/2014/chart" uri="{C3380CC4-5D6E-409C-BE32-E72D297353CC}">
              <c16:uniqueId val="{00000008-8112-44F3-B428-2A29BAA191A2}"/>
            </c:ext>
          </c:extLst>
        </c:ser>
        <c:dLbls>
          <c:dLblPos val="outEnd"/>
          <c:showLegendKey val="0"/>
          <c:showVal val="1"/>
          <c:showCatName val="0"/>
          <c:showSerName val="0"/>
          <c:showPercent val="0"/>
          <c:showBubbleSize val="0"/>
        </c:dLbls>
        <c:gapWidth val="35"/>
        <c:overlap val="-27"/>
        <c:axId val="844182936"/>
        <c:axId val="844183264"/>
      </c:barChart>
      <c:catAx>
        <c:axId val="8441829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844183264"/>
        <c:crosses val="autoZero"/>
        <c:auto val="1"/>
        <c:lblAlgn val="ctr"/>
        <c:lblOffset val="100"/>
        <c:tickLblSkip val="1"/>
        <c:noMultiLvlLbl val="0"/>
      </c:catAx>
      <c:valAx>
        <c:axId val="844183264"/>
        <c:scaling>
          <c:orientation val="minMax"/>
        </c:scaling>
        <c:delete val="0"/>
        <c:axPos val="l"/>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844182936"/>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sz="1600">
          <a:solidFill>
            <a:sysClr val="windowText" lastClr="000000"/>
          </a:solidFill>
          <a:latin typeface="Franklin Gothic Demi Cond" panose="020B0706030402020204" pitchFamily="34" charset="0"/>
        </a:defRPr>
      </a:pPr>
      <a:endParaRPr lang="en-US"/>
    </a:p>
  </c:txPr>
  <c:externalData r:id="rId3">
    <c:autoUpdate val="0"/>
  </c:externalData>
  <c:userShapes r:id="rId4"/>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2467084316450123"/>
          <c:y val="3.8191631916016648E-2"/>
          <c:w val="0.6651349652745252"/>
          <c:h val="0.9405332501463558"/>
        </c:manualLayout>
      </c:layout>
      <c:barChart>
        <c:barDir val="bar"/>
        <c:grouping val="clustered"/>
        <c:varyColors val="0"/>
        <c:ser>
          <c:idx val="0"/>
          <c:order val="0"/>
          <c:spPr>
            <a:solidFill>
              <a:srgbClr val="52849C"/>
            </a:solidFill>
            <a:ln>
              <a:noFill/>
            </a:ln>
            <a:effectLst/>
          </c:spPr>
          <c:invertIfNegative val="0"/>
          <c:dLbls>
            <c:numFmt formatCode="0.0&quot;%&quot;" sourceLinked="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ysClr val="windowText" lastClr="000000"/>
                    </a:solidFill>
                    <a:latin typeface="Franklin Gothic Demi Cond" panose="020B07060304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Descriptions!$B$4:$B$12</c:f>
              <c:strCache>
                <c:ptCount val="9"/>
                <c:pt idx="0">
                  <c:v>Unspecified </c:v>
                </c:pt>
                <c:pt idx="1">
                  <c:v>Drowning in swimming-pool</c:v>
                </c:pt>
                <c:pt idx="2">
                  <c:v>Submersion due to fall off unspecified watercraft</c:v>
                </c:pt>
                <c:pt idx="3">
                  <c:v>Drowning in natural water</c:v>
                </c:pt>
                <c:pt idx="4">
                  <c:v>Fall into swimming pool </c:v>
                </c:pt>
                <c:pt idx="5">
                  <c:v>Submersion due to fall off powered watercraft </c:v>
                </c:pt>
                <c:pt idx="6">
                  <c:v>Drowning in bathtub</c:v>
                </c:pt>
                <c:pt idx="7">
                  <c:v>Fall into natural body of water </c:v>
                </c:pt>
                <c:pt idx="8">
                  <c:v>Other </c:v>
                </c:pt>
              </c:strCache>
            </c:strRef>
          </c:cat>
          <c:val>
            <c:numRef>
              <c:f>Descriptions!$D$4:$D$12</c:f>
              <c:numCache>
                <c:formatCode>0.0</c:formatCode>
                <c:ptCount val="9"/>
                <c:pt idx="0">
                  <c:v>28.521126760563376</c:v>
                </c:pt>
                <c:pt idx="1">
                  <c:v>12.676056338028168</c:v>
                </c:pt>
                <c:pt idx="2">
                  <c:v>9.5070422535211261</c:v>
                </c:pt>
                <c:pt idx="3">
                  <c:v>7.3943661971830981</c:v>
                </c:pt>
                <c:pt idx="4">
                  <c:v>7.0422535211267601</c:v>
                </c:pt>
                <c:pt idx="5">
                  <c:v>4.929577464788732</c:v>
                </c:pt>
                <c:pt idx="6">
                  <c:v>4.929577464788732</c:v>
                </c:pt>
                <c:pt idx="7">
                  <c:v>2.464788732394366</c:v>
                </c:pt>
                <c:pt idx="8">
                  <c:v>22.535211267605632</c:v>
                </c:pt>
              </c:numCache>
            </c:numRef>
          </c:val>
          <c:extLst>
            <c:ext xmlns:c16="http://schemas.microsoft.com/office/drawing/2014/chart" uri="{C3380CC4-5D6E-409C-BE32-E72D297353CC}">
              <c16:uniqueId val="{00000000-C61A-4B7E-8B28-56FA632AEDF9}"/>
            </c:ext>
          </c:extLst>
        </c:ser>
        <c:dLbls>
          <c:dLblPos val="outEnd"/>
          <c:showLegendKey val="0"/>
          <c:showVal val="1"/>
          <c:showCatName val="0"/>
          <c:showSerName val="0"/>
          <c:showPercent val="0"/>
          <c:showBubbleSize val="0"/>
        </c:dLbls>
        <c:gapWidth val="87"/>
        <c:axId val="1106660095"/>
        <c:axId val="1106657183"/>
      </c:barChart>
      <c:catAx>
        <c:axId val="1106660095"/>
        <c:scaling>
          <c:orientation val="maxMin"/>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t" anchorCtr="0"/>
          <a:lstStyle/>
          <a:p>
            <a:pPr>
              <a:defRPr sz="14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1106657183"/>
        <c:crosses val="autoZero"/>
        <c:auto val="1"/>
        <c:lblAlgn val="ctr"/>
        <c:lblOffset val="100"/>
        <c:noMultiLvlLbl val="0"/>
      </c:catAx>
      <c:valAx>
        <c:axId val="1106657183"/>
        <c:scaling>
          <c:orientation val="minMax"/>
          <c:max val="35"/>
        </c:scaling>
        <c:delete val="1"/>
        <c:axPos val="t"/>
        <c:numFmt formatCode="0.0" sourceLinked="1"/>
        <c:majorTickMark val="out"/>
        <c:minorTickMark val="none"/>
        <c:tickLblPos val="nextTo"/>
        <c:crossAx val="1106660095"/>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solidFill>
        <a:schemeClr val="bg1"/>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9.0421349686109723E-2"/>
          <c:y val="0.11404543397592541"/>
          <c:w val="0.8979681614406938"/>
          <c:h val="0.73463034362084045"/>
        </c:manualLayout>
      </c:layout>
      <c:barChart>
        <c:barDir val="col"/>
        <c:grouping val="clustered"/>
        <c:varyColors val="0"/>
        <c:ser>
          <c:idx val="0"/>
          <c:order val="0"/>
          <c:spPr>
            <a:solidFill>
              <a:srgbClr val="643275"/>
            </a:solidFill>
            <a:ln>
              <a:noFill/>
            </a:ln>
            <a:effectLst/>
          </c:spPr>
          <c:invertIfNegative val="0"/>
          <c:dLbls>
            <c:numFmt formatCode="#,##0" sourceLinked="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'Death Dem Figures'!$B$3:$B$15</c:f>
              <c:strCache>
                <c:ptCount val="13"/>
                <c:pt idx="0">
                  <c:v>&lt;1</c:v>
                </c:pt>
                <c:pt idx="1">
                  <c:v>01-04</c:v>
                </c:pt>
                <c:pt idx="2">
                  <c:v>05-09</c:v>
                </c:pt>
                <c:pt idx="3">
                  <c:v>10-14</c:v>
                </c:pt>
                <c:pt idx="4">
                  <c:v>15-19</c:v>
                </c:pt>
                <c:pt idx="5">
                  <c:v>20-24</c:v>
                </c:pt>
                <c:pt idx="6">
                  <c:v>25-34</c:v>
                </c:pt>
                <c:pt idx="7">
                  <c:v>35-44</c:v>
                </c:pt>
                <c:pt idx="8">
                  <c:v>45-54</c:v>
                </c:pt>
                <c:pt idx="9">
                  <c:v>55-64</c:v>
                </c:pt>
                <c:pt idx="10">
                  <c:v>65-74</c:v>
                </c:pt>
                <c:pt idx="11">
                  <c:v>75-84</c:v>
                </c:pt>
                <c:pt idx="12">
                  <c:v>&gt;84</c:v>
                </c:pt>
              </c:strCache>
            </c:strRef>
          </c:cat>
          <c:val>
            <c:numRef>
              <c:f>'Death Dem Figures'!$C$3:$C$15</c:f>
              <c:numCache>
                <c:formatCode>General</c:formatCode>
                <c:ptCount val="13"/>
                <c:pt idx="0">
                  <c:v>4</c:v>
                </c:pt>
                <c:pt idx="1">
                  <c:v>66</c:v>
                </c:pt>
                <c:pt idx="2">
                  <c:v>21</c:v>
                </c:pt>
                <c:pt idx="3">
                  <c:v>21</c:v>
                </c:pt>
                <c:pt idx="4">
                  <c:v>43</c:v>
                </c:pt>
                <c:pt idx="5">
                  <c:v>30</c:v>
                </c:pt>
                <c:pt idx="6">
                  <c:v>89</c:v>
                </c:pt>
                <c:pt idx="7">
                  <c:v>95</c:v>
                </c:pt>
                <c:pt idx="8">
                  <c:v>62</c:v>
                </c:pt>
                <c:pt idx="9">
                  <c:v>78</c:v>
                </c:pt>
                <c:pt idx="10">
                  <c:v>69</c:v>
                </c:pt>
                <c:pt idx="11">
                  <c:v>38</c:v>
                </c:pt>
                <c:pt idx="12">
                  <c:v>8</c:v>
                </c:pt>
              </c:numCache>
            </c:numRef>
          </c:val>
          <c:extLst>
            <c:ext xmlns:c16="http://schemas.microsoft.com/office/drawing/2014/chart" uri="{C3380CC4-5D6E-409C-BE32-E72D297353CC}">
              <c16:uniqueId val="{00000000-F9C4-4D4A-A839-AF7EA3448E3A}"/>
            </c:ext>
          </c:extLst>
        </c:ser>
        <c:dLbls>
          <c:showLegendKey val="0"/>
          <c:showVal val="0"/>
          <c:showCatName val="0"/>
          <c:showSerName val="0"/>
          <c:showPercent val="0"/>
          <c:showBubbleSize val="0"/>
        </c:dLbls>
        <c:gapWidth val="57"/>
        <c:overlap val="-3"/>
        <c:axId val="358141192"/>
        <c:axId val="358138568"/>
      </c:barChart>
      <c:catAx>
        <c:axId val="358141192"/>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r>
                  <a:rPr lang="en-US"/>
                  <a:t>Age Group</a:t>
                </a:r>
              </a:p>
            </c:rich>
          </c:tx>
          <c:layout>
            <c:manualLayout>
              <c:xMode val="edge"/>
              <c:yMode val="edge"/>
              <c:x val="0.47967367671656347"/>
              <c:y val="0.92907129575554959"/>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358138568"/>
        <c:crosses val="autoZero"/>
        <c:auto val="1"/>
        <c:lblAlgn val="ctr"/>
        <c:lblOffset val="100"/>
        <c:noMultiLvlLbl val="0"/>
      </c:catAx>
      <c:valAx>
        <c:axId val="358138568"/>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358141192"/>
        <c:crosses val="autoZero"/>
        <c:crossBetween val="between"/>
        <c:majorUnit val="20"/>
      </c:valAx>
      <c:spPr>
        <a:noFill/>
        <a:ln>
          <a:noFill/>
        </a:ln>
        <a:effectLst/>
      </c:spPr>
    </c:plotArea>
    <c:plotVisOnly val="1"/>
    <c:dispBlanksAs val="gap"/>
    <c:showDLblsOverMax val="0"/>
    <c:extLst/>
  </c:chart>
  <c:spPr>
    <a:noFill/>
    <a:ln w="9525" cap="flat" cmpd="sng" algn="ctr">
      <a:noFill/>
      <a:round/>
    </a:ln>
    <a:effectLst/>
  </c:spPr>
  <c:txPr>
    <a:bodyPr/>
    <a:lstStyle/>
    <a:p>
      <a:pPr>
        <a:defRPr sz="1600">
          <a:solidFill>
            <a:schemeClr val="tx1"/>
          </a:solidFill>
          <a:latin typeface="Franklin Gothic Demi Cond" panose="020B0706030402020204" pitchFamily="34" charset="0"/>
          <a:cs typeface="Calibri" panose="020F0502020204030204" pitchFamily="34" charset="0"/>
        </a:defRPr>
      </a:pPr>
      <a:endParaRPr lang="en-US"/>
    </a:p>
  </c:txPr>
  <c:externalData r:id="rId4">
    <c:autoUpdate val="0"/>
  </c:externalData>
  <c:userShapes r:id="rId5"/>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ysClr val="windowText" lastClr="000000"/>
                </a:solidFill>
                <a:latin typeface="Franklin Gothic Demi Cond" panose="020B0706030402020204" pitchFamily="34" charset="0"/>
                <a:ea typeface="+mn-ea"/>
                <a:cs typeface="+mn-cs"/>
              </a:defRPr>
            </a:pPr>
            <a:r>
              <a:rPr lang="en-US" sz="1800" dirty="0"/>
              <a:t>Rate per 100,000, 2020-2024</a:t>
            </a:r>
          </a:p>
        </c:rich>
      </c:tx>
      <c:layout>
        <c:manualLayout>
          <c:xMode val="edge"/>
          <c:yMode val="edge"/>
          <c:x val="1.6088954957326481E-2"/>
          <c:y val="5.985783058254395E-3"/>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ysClr val="windowText" lastClr="000000"/>
              </a:solidFill>
              <a:latin typeface="Franklin Gothic Demi Cond" panose="020B0706030402020204" pitchFamily="34" charset="0"/>
              <a:ea typeface="+mn-ea"/>
              <a:cs typeface="+mn-cs"/>
            </a:defRPr>
          </a:pPr>
          <a:endParaRPr lang="en-US"/>
        </a:p>
      </c:txPr>
    </c:title>
    <c:autoTitleDeleted val="0"/>
    <c:plotArea>
      <c:layout/>
      <c:lineChart>
        <c:grouping val="standard"/>
        <c:varyColors val="0"/>
        <c:ser>
          <c:idx val="0"/>
          <c:order val="0"/>
          <c:spPr>
            <a:ln w="53975" cap="rnd">
              <a:solidFill>
                <a:srgbClr val="643275"/>
              </a:solidFill>
              <a:round/>
            </a:ln>
            <a:effectLst/>
          </c:spPr>
          <c:marker>
            <c:symbol val="circle"/>
            <c:size val="7"/>
            <c:spPr>
              <a:solidFill>
                <a:srgbClr val="643275"/>
              </a:solidFill>
              <a:ln w="9525">
                <a:solidFill>
                  <a:srgbClr val="643275"/>
                </a:solidFill>
              </a:ln>
              <a:effectLst/>
            </c:spPr>
          </c:marker>
          <c:dLbls>
            <c:dLbl>
              <c:idx val="2"/>
              <c:layout>
                <c:manualLayout>
                  <c:x val="-5.6698720182101134E-2"/>
                  <c:y val="4.129436195794492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EB2-494F-9986-490ED7636C9E}"/>
                </c:ext>
              </c:extLst>
            </c:dLbl>
            <c:dLbl>
              <c:idx val="3"/>
              <c:layout>
                <c:manualLayout>
                  <c:x val="-2.5561388159813358E-2"/>
                  <c:y val="4.428725348707201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EB2-494F-9986-490ED7636C9E}"/>
                </c:ext>
              </c:extLst>
            </c:dLbl>
            <c:dLbl>
              <c:idx val="8"/>
              <c:layout>
                <c:manualLayout>
                  <c:x val="-4.1949457645227978E-2"/>
                  <c:y val="4.129436195794492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EB2-494F-9986-490ED7636C9E}"/>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ysClr val="windowText" lastClr="000000"/>
                    </a:solidFill>
                    <a:latin typeface="Franklin Gothic Demi Cond" panose="020B0706030402020204" pitchFamily="34" charset="0"/>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'Death Dem Figures'!$B$3:$B$15</c:f>
              <c:strCache>
                <c:ptCount val="13"/>
                <c:pt idx="0">
                  <c:v>&lt;1</c:v>
                </c:pt>
                <c:pt idx="1">
                  <c:v>01-04</c:v>
                </c:pt>
                <c:pt idx="2">
                  <c:v>05-09</c:v>
                </c:pt>
                <c:pt idx="3">
                  <c:v>10-14</c:v>
                </c:pt>
                <c:pt idx="4">
                  <c:v>15-19</c:v>
                </c:pt>
                <c:pt idx="5">
                  <c:v>20-24</c:v>
                </c:pt>
                <c:pt idx="6">
                  <c:v>25-34</c:v>
                </c:pt>
                <c:pt idx="7">
                  <c:v>35-44</c:v>
                </c:pt>
                <c:pt idx="8">
                  <c:v>45-54</c:v>
                </c:pt>
                <c:pt idx="9">
                  <c:v>55-64</c:v>
                </c:pt>
                <c:pt idx="10">
                  <c:v>65-74</c:v>
                </c:pt>
                <c:pt idx="11">
                  <c:v>75-84</c:v>
                </c:pt>
                <c:pt idx="12">
                  <c:v>&gt;84</c:v>
                </c:pt>
              </c:strCache>
            </c:strRef>
          </c:cat>
          <c:val>
            <c:numRef>
              <c:f>'Death Dem Figures'!$D$3:$D$15</c:f>
              <c:numCache>
                <c:formatCode>0.00</c:formatCode>
                <c:ptCount val="13"/>
                <c:pt idx="1">
                  <c:v>2.717140711660321</c:v>
                </c:pt>
                <c:pt idx="2">
                  <c:v>0.65979847869322195</c:v>
                </c:pt>
                <c:pt idx="3">
                  <c:v>0.62329262342084368</c:v>
                </c:pt>
                <c:pt idx="4">
                  <c:v>1.2007249027552449</c:v>
                </c:pt>
                <c:pt idx="5">
                  <c:v>0.83523209429436251</c:v>
                </c:pt>
                <c:pt idx="6">
                  <c:v>1.232541363187978</c:v>
                </c:pt>
                <c:pt idx="7">
                  <c:v>1.390476145869437</c:v>
                </c:pt>
                <c:pt idx="8">
                  <c:v>0.9165740237008303</c:v>
                </c:pt>
                <c:pt idx="9">
                  <c:v>1.1384875193305692</c:v>
                </c:pt>
                <c:pt idx="10">
                  <c:v>1.2442725144349136</c:v>
                </c:pt>
                <c:pt idx="11">
                  <c:v>1.3557280580765358</c:v>
                </c:pt>
                <c:pt idx="12">
                  <c:v>0.90389147878905662</c:v>
                </c:pt>
              </c:numCache>
            </c:numRef>
          </c:val>
          <c:smooth val="0"/>
          <c:extLst>
            <c:ext xmlns:c16="http://schemas.microsoft.com/office/drawing/2014/chart" uri="{C3380CC4-5D6E-409C-BE32-E72D297353CC}">
              <c16:uniqueId val="{00000003-BEB2-494F-9986-490ED7636C9E}"/>
            </c:ext>
          </c:extLst>
        </c:ser>
        <c:dLbls>
          <c:dLblPos val="t"/>
          <c:showLegendKey val="0"/>
          <c:showVal val="1"/>
          <c:showCatName val="0"/>
          <c:showSerName val="0"/>
          <c:showPercent val="0"/>
          <c:showBubbleSize val="0"/>
        </c:dLbls>
        <c:marker val="1"/>
        <c:smooth val="0"/>
        <c:axId val="1754137279"/>
        <c:axId val="1754120959"/>
      </c:lineChart>
      <c:catAx>
        <c:axId val="1754137279"/>
        <c:scaling>
          <c:orientation val="minMax"/>
        </c:scaling>
        <c:delete val="0"/>
        <c:axPos val="b"/>
        <c:title>
          <c:tx>
            <c:rich>
              <a:bodyPr rot="0" spcFirstLastPara="1" vertOverflow="ellipsis" vert="horz" wrap="square" anchor="ctr" anchorCtr="1"/>
              <a:lstStyle/>
              <a:p>
                <a:pPr>
                  <a:defRPr sz="1200" b="0" i="0" u="none" strike="noStrike" kern="1200" baseline="0">
                    <a:solidFill>
                      <a:sysClr val="windowText" lastClr="000000"/>
                    </a:solidFill>
                    <a:latin typeface="Franklin Gothic Demi Cond" panose="020B0706030402020204" pitchFamily="34" charset="0"/>
                    <a:ea typeface="+mn-ea"/>
                    <a:cs typeface="+mn-cs"/>
                  </a:defRPr>
                </a:pPr>
                <a:r>
                  <a:rPr lang="en-US" sz="1200"/>
                  <a:t>Age Group</a:t>
                </a:r>
              </a:p>
            </c:rich>
          </c:tx>
          <c:overlay val="0"/>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Franklin Gothic Demi Cond" panose="020B0706030402020204" pitchFamily="34" charset="0"/>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1754120959"/>
        <c:crosses val="autoZero"/>
        <c:auto val="1"/>
        <c:lblAlgn val="ctr"/>
        <c:lblOffset val="100"/>
        <c:noMultiLvlLbl val="0"/>
      </c:catAx>
      <c:valAx>
        <c:axId val="1754120959"/>
        <c:scaling>
          <c:orientation val="minMax"/>
        </c:scaling>
        <c:delete val="0"/>
        <c:axPos val="l"/>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175413727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solidFill>
            <a:sysClr val="windowText" lastClr="000000"/>
          </a:solidFill>
          <a:latin typeface="Franklin Gothic Demi Cond" panose="020B0706030402020204" pitchFamily="34"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080738257038233E-2"/>
          <c:y val="0.13196757894250005"/>
          <c:w val="0.90623792872486331"/>
          <c:h val="0.68031294564137146"/>
        </c:manualLayout>
      </c:layout>
      <c:barChart>
        <c:barDir val="col"/>
        <c:grouping val="clustered"/>
        <c:varyColors val="0"/>
        <c:ser>
          <c:idx val="0"/>
          <c:order val="0"/>
          <c:spPr>
            <a:solidFill>
              <a:schemeClr val="accent3">
                <a:lumMod val="60000"/>
                <a:lumOff val="40000"/>
              </a:schemeClr>
            </a:solidFill>
            <a:ln>
              <a:noFill/>
            </a:ln>
            <a:effectLst/>
          </c:spPr>
          <c:invertIfNegative val="0"/>
          <c:dPt>
            <c:idx val="0"/>
            <c:invertIfNegative val="0"/>
            <c:bubble3D val="0"/>
            <c:spPr>
              <a:solidFill>
                <a:srgbClr val="949494"/>
              </a:solidFill>
              <a:ln>
                <a:noFill/>
              </a:ln>
              <a:effectLst/>
            </c:spPr>
            <c:extLst>
              <c:ext xmlns:c16="http://schemas.microsoft.com/office/drawing/2014/chart" uri="{C3380CC4-5D6E-409C-BE32-E72D297353CC}">
                <c16:uniqueId val="{00000001-A78D-443A-9280-DEB0A01BAB91}"/>
              </c:ext>
            </c:extLst>
          </c:dPt>
          <c:dPt>
            <c:idx val="1"/>
            <c:invertIfNegative val="0"/>
            <c:bubble3D val="0"/>
            <c:spPr>
              <a:solidFill>
                <a:srgbClr val="643275"/>
              </a:solidFill>
              <a:ln>
                <a:noFill/>
              </a:ln>
              <a:effectLst/>
            </c:spPr>
            <c:extLst>
              <c:ext xmlns:c16="http://schemas.microsoft.com/office/drawing/2014/chart" uri="{C3380CC4-5D6E-409C-BE32-E72D297353CC}">
                <c16:uniqueId val="{00000003-A78D-443A-9280-DEB0A01BAB91}"/>
              </c:ext>
            </c:extLst>
          </c:dPt>
          <c:dPt>
            <c:idx val="3"/>
            <c:invertIfNegative val="0"/>
            <c:bubble3D val="0"/>
            <c:spPr>
              <a:solidFill>
                <a:srgbClr val="949494"/>
              </a:solidFill>
              <a:ln>
                <a:noFill/>
              </a:ln>
              <a:effectLst/>
            </c:spPr>
            <c:extLst>
              <c:ext xmlns:c16="http://schemas.microsoft.com/office/drawing/2014/chart" uri="{C3380CC4-5D6E-409C-BE32-E72D297353CC}">
                <c16:uniqueId val="{0000000A-A78D-443A-9280-DEB0A01BAB91}"/>
              </c:ext>
            </c:extLst>
          </c:dPt>
          <c:dPt>
            <c:idx val="4"/>
            <c:invertIfNegative val="0"/>
            <c:bubble3D val="0"/>
            <c:spPr>
              <a:solidFill>
                <a:srgbClr val="949494"/>
              </a:solidFill>
              <a:ln>
                <a:noFill/>
              </a:ln>
              <a:effectLst/>
            </c:spPr>
            <c:extLst>
              <c:ext xmlns:c16="http://schemas.microsoft.com/office/drawing/2014/chart" uri="{C3380CC4-5D6E-409C-BE32-E72D297353CC}">
                <c16:uniqueId val="{00000008-A78D-443A-9280-DEB0A01BAB91}"/>
              </c:ext>
            </c:extLst>
          </c:dPt>
          <c:dPt>
            <c:idx val="5"/>
            <c:invertIfNegative val="0"/>
            <c:bubble3D val="0"/>
            <c:spPr>
              <a:solidFill>
                <a:srgbClr val="949494"/>
              </a:solidFill>
              <a:ln>
                <a:noFill/>
              </a:ln>
              <a:effectLst/>
            </c:spPr>
            <c:extLst>
              <c:ext xmlns:c16="http://schemas.microsoft.com/office/drawing/2014/chart" uri="{C3380CC4-5D6E-409C-BE32-E72D297353CC}">
                <c16:uniqueId val="{00000007-A78D-443A-9280-DEB0A01BAB91}"/>
              </c:ext>
            </c:extLst>
          </c:dPt>
          <c:dPt>
            <c:idx val="6"/>
            <c:invertIfNegative val="0"/>
            <c:bubble3D val="0"/>
            <c:spPr>
              <a:solidFill>
                <a:srgbClr val="949494"/>
              </a:solidFill>
              <a:ln>
                <a:noFill/>
              </a:ln>
              <a:effectLst/>
            </c:spPr>
            <c:extLst>
              <c:ext xmlns:c16="http://schemas.microsoft.com/office/drawing/2014/chart" uri="{C3380CC4-5D6E-409C-BE32-E72D297353CC}">
                <c16:uniqueId val="{00000009-A78D-443A-9280-DEB0A01BAB91}"/>
              </c:ext>
            </c:extLst>
          </c:dPt>
          <c:dPt>
            <c:idx val="7"/>
            <c:invertIfNegative val="0"/>
            <c:bubble3D val="0"/>
            <c:spPr>
              <a:solidFill>
                <a:srgbClr val="643275"/>
              </a:solidFill>
              <a:ln>
                <a:noFill/>
              </a:ln>
              <a:effectLst/>
            </c:spPr>
            <c:extLst>
              <c:ext xmlns:c16="http://schemas.microsoft.com/office/drawing/2014/chart" uri="{C3380CC4-5D6E-409C-BE32-E72D297353CC}">
                <c16:uniqueId val="{00000005-A78D-443A-9280-DEB0A01BAB91}"/>
              </c:ext>
            </c:extLst>
          </c:dPt>
          <c:dPt>
            <c:idx val="8"/>
            <c:invertIfNegative val="0"/>
            <c:bubble3D val="0"/>
            <c:spPr>
              <a:solidFill>
                <a:srgbClr val="949494"/>
              </a:solidFill>
              <a:ln>
                <a:noFill/>
              </a:ln>
              <a:effectLst/>
            </c:spPr>
            <c:extLst>
              <c:ext xmlns:c16="http://schemas.microsoft.com/office/drawing/2014/chart" uri="{C3380CC4-5D6E-409C-BE32-E72D297353CC}">
                <c16:uniqueId val="{0000000E-0934-459D-A30E-1F4BF23C11A8}"/>
              </c:ext>
            </c:extLst>
          </c:dPt>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ysClr val="windowText" lastClr="000000"/>
                    </a:solidFill>
                    <a:latin typeface="Franklin Gothic Demi Cond" panose="020B07060304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'Death Dem Figures'!$B$46:$B$54</c:f>
              <c:strCache>
                <c:ptCount val="9"/>
                <c:pt idx="0">
                  <c:v>Female</c:v>
                </c:pt>
                <c:pt idx="1">
                  <c:v>Male</c:v>
                </c:pt>
                <c:pt idx="3">
                  <c:v>AI/AN
NH</c:v>
                </c:pt>
                <c:pt idx="4">
                  <c:v>Asian
NH</c:v>
                </c:pt>
                <c:pt idx="5">
                  <c:v>Black
NH</c:v>
                </c:pt>
                <c:pt idx="6">
                  <c:v>Hispanic</c:v>
                </c:pt>
                <c:pt idx="7">
                  <c:v>White 
NH</c:v>
                </c:pt>
                <c:pt idx="8">
                  <c:v>Other
NH</c:v>
                </c:pt>
              </c:strCache>
            </c:strRef>
          </c:cat>
          <c:val>
            <c:numRef>
              <c:f>'Death Dem Figures'!$C$46:$C$54</c:f>
              <c:numCache>
                <c:formatCode>General</c:formatCode>
                <c:ptCount val="9"/>
                <c:pt idx="0">
                  <c:v>130</c:v>
                </c:pt>
                <c:pt idx="1">
                  <c:v>494</c:v>
                </c:pt>
                <c:pt idx="3">
                  <c:v>8</c:v>
                </c:pt>
                <c:pt idx="4">
                  <c:v>16</c:v>
                </c:pt>
                <c:pt idx="5">
                  <c:v>156</c:v>
                </c:pt>
                <c:pt idx="6">
                  <c:v>71</c:v>
                </c:pt>
                <c:pt idx="7">
                  <c:v>367</c:v>
                </c:pt>
                <c:pt idx="8">
                  <c:v>3</c:v>
                </c:pt>
              </c:numCache>
            </c:numRef>
          </c:val>
          <c:extLst>
            <c:ext xmlns:c16="http://schemas.microsoft.com/office/drawing/2014/chart" uri="{C3380CC4-5D6E-409C-BE32-E72D297353CC}">
              <c16:uniqueId val="{00000006-A78D-443A-9280-DEB0A01BAB91}"/>
            </c:ext>
          </c:extLst>
        </c:ser>
        <c:dLbls>
          <c:dLblPos val="outEnd"/>
          <c:showLegendKey val="0"/>
          <c:showVal val="1"/>
          <c:showCatName val="0"/>
          <c:showSerName val="0"/>
          <c:showPercent val="0"/>
          <c:showBubbleSize val="0"/>
        </c:dLbls>
        <c:gapWidth val="35"/>
        <c:overlap val="-27"/>
        <c:axId val="844182936"/>
        <c:axId val="844183264"/>
      </c:barChart>
      <c:catAx>
        <c:axId val="8441829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844183264"/>
        <c:crosses val="autoZero"/>
        <c:auto val="1"/>
        <c:lblAlgn val="ctr"/>
        <c:lblOffset val="100"/>
        <c:tickLblSkip val="1"/>
        <c:noMultiLvlLbl val="0"/>
      </c:catAx>
      <c:valAx>
        <c:axId val="844183264"/>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844182936"/>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sz="1400">
          <a:solidFill>
            <a:sysClr val="windowText" lastClr="000000"/>
          </a:solidFill>
          <a:latin typeface="Franklin Gothic Demi Cond" panose="020B0706030402020204" pitchFamily="34" charset="0"/>
        </a:defRPr>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9614994985437263E-2"/>
          <c:y val="0.12022014869286712"/>
          <c:w val="0.90074064155014533"/>
          <c:h val="0.6852116265498015"/>
        </c:manualLayout>
      </c:layout>
      <c:barChart>
        <c:barDir val="col"/>
        <c:grouping val="clustered"/>
        <c:varyColors val="0"/>
        <c:ser>
          <c:idx val="0"/>
          <c:order val="0"/>
          <c:spPr>
            <a:solidFill>
              <a:schemeClr val="accent3">
                <a:lumMod val="60000"/>
                <a:lumOff val="40000"/>
              </a:schemeClr>
            </a:solidFill>
            <a:ln>
              <a:noFill/>
            </a:ln>
            <a:effectLst/>
          </c:spPr>
          <c:invertIfNegative val="0"/>
          <c:dPt>
            <c:idx val="0"/>
            <c:invertIfNegative val="0"/>
            <c:bubble3D val="0"/>
            <c:spPr>
              <a:solidFill>
                <a:srgbClr val="949494"/>
              </a:solidFill>
              <a:ln>
                <a:solidFill>
                  <a:srgbClr val="C9C9C9"/>
                </a:solidFill>
              </a:ln>
              <a:effectLst/>
            </c:spPr>
            <c:extLst>
              <c:ext xmlns:c16="http://schemas.microsoft.com/office/drawing/2014/chart" uri="{C3380CC4-5D6E-409C-BE32-E72D297353CC}">
                <c16:uniqueId val="{00000001-5CCC-447C-BE4A-BD57D876F688}"/>
              </c:ext>
            </c:extLst>
          </c:dPt>
          <c:dPt>
            <c:idx val="1"/>
            <c:invertIfNegative val="0"/>
            <c:bubble3D val="0"/>
            <c:spPr>
              <a:solidFill>
                <a:srgbClr val="643275"/>
              </a:solidFill>
              <a:ln>
                <a:noFill/>
              </a:ln>
              <a:effectLst/>
            </c:spPr>
            <c:extLst>
              <c:ext xmlns:c16="http://schemas.microsoft.com/office/drawing/2014/chart" uri="{C3380CC4-5D6E-409C-BE32-E72D297353CC}">
                <c16:uniqueId val="{00000003-5CCC-447C-BE4A-BD57D876F688}"/>
              </c:ext>
            </c:extLst>
          </c:dPt>
          <c:dPt>
            <c:idx val="3"/>
            <c:invertIfNegative val="0"/>
            <c:bubble3D val="0"/>
            <c:spPr>
              <a:solidFill>
                <a:srgbClr val="643275"/>
              </a:solidFill>
              <a:ln>
                <a:noFill/>
              </a:ln>
              <a:effectLst/>
            </c:spPr>
            <c:extLst>
              <c:ext xmlns:c16="http://schemas.microsoft.com/office/drawing/2014/chart" uri="{C3380CC4-5D6E-409C-BE32-E72D297353CC}">
                <c16:uniqueId val="{00000005-5CCC-447C-BE4A-BD57D876F688}"/>
              </c:ext>
            </c:extLst>
          </c:dPt>
          <c:dPt>
            <c:idx val="4"/>
            <c:invertIfNegative val="0"/>
            <c:bubble3D val="0"/>
            <c:spPr>
              <a:solidFill>
                <a:srgbClr val="949494"/>
              </a:solidFill>
              <a:ln>
                <a:noFill/>
              </a:ln>
              <a:effectLst/>
            </c:spPr>
            <c:extLst>
              <c:ext xmlns:c16="http://schemas.microsoft.com/office/drawing/2014/chart" uri="{C3380CC4-5D6E-409C-BE32-E72D297353CC}">
                <c16:uniqueId val="{00000009-5CCC-447C-BE4A-BD57D876F688}"/>
              </c:ext>
            </c:extLst>
          </c:dPt>
          <c:dPt>
            <c:idx val="5"/>
            <c:invertIfNegative val="0"/>
            <c:bubble3D val="0"/>
            <c:spPr>
              <a:solidFill>
                <a:srgbClr val="949494"/>
              </a:solidFill>
              <a:ln>
                <a:noFill/>
              </a:ln>
              <a:effectLst/>
            </c:spPr>
            <c:extLst>
              <c:ext xmlns:c16="http://schemas.microsoft.com/office/drawing/2014/chart" uri="{C3380CC4-5D6E-409C-BE32-E72D297353CC}">
                <c16:uniqueId val="{0000000A-5CCC-447C-BE4A-BD57D876F688}"/>
              </c:ext>
            </c:extLst>
          </c:dPt>
          <c:dPt>
            <c:idx val="6"/>
            <c:invertIfNegative val="0"/>
            <c:bubble3D val="0"/>
            <c:spPr>
              <a:solidFill>
                <a:srgbClr val="949494"/>
              </a:solidFill>
              <a:ln>
                <a:noFill/>
              </a:ln>
              <a:effectLst/>
            </c:spPr>
            <c:extLst>
              <c:ext xmlns:c16="http://schemas.microsoft.com/office/drawing/2014/chart" uri="{C3380CC4-5D6E-409C-BE32-E72D297353CC}">
                <c16:uniqueId val="{0000000B-5CCC-447C-BE4A-BD57D876F688}"/>
              </c:ext>
            </c:extLst>
          </c:dPt>
          <c:dPt>
            <c:idx val="7"/>
            <c:invertIfNegative val="0"/>
            <c:bubble3D val="0"/>
            <c:spPr>
              <a:solidFill>
                <a:srgbClr val="949494"/>
              </a:solidFill>
              <a:ln>
                <a:noFill/>
              </a:ln>
              <a:effectLst/>
            </c:spPr>
            <c:extLst>
              <c:ext xmlns:c16="http://schemas.microsoft.com/office/drawing/2014/chart" uri="{C3380CC4-5D6E-409C-BE32-E72D297353CC}">
                <c16:uniqueId val="{00000007-5CCC-447C-BE4A-BD57D876F688}"/>
              </c:ext>
            </c:extLst>
          </c:dPt>
          <c:dLbls>
            <c:numFmt formatCode="#,##0.0" sourceLinked="0"/>
            <c:spPr>
              <a:noFill/>
              <a:ln>
                <a:noFill/>
              </a:ln>
              <a:effectLst/>
            </c:spPr>
            <c:txPr>
              <a:bodyPr rot="0" spcFirstLastPara="1" vertOverflow="ellipsis" vert="horz" wrap="square" anchor="ctr" anchorCtr="1"/>
              <a:lstStyle/>
              <a:p>
                <a:pPr>
                  <a:defRPr sz="1800" b="0" i="0" u="none" strike="noStrike" kern="1200" baseline="0">
                    <a:solidFill>
                      <a:sysClr val="windowText" lastClr="000000"/>
                    </a:solidFill>
                    <a:latin typeface="Franklin Gothic Demi Cond" panose="020B07060304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'Death Dem Figures'!$B$46:$B$53</c:f>
              <c:strCache>
                <c:ptCount val="8"/>
                <c:pt idx="0">
                  <c:v>Female</c:v>
                </c:pt>
                <c:pt idx="1">
                  <c:v>Male</c:v>
                </c:pt>
                <c:pt idx="3">
                  <c:v>AI/AN
NH</c:v>
                </c:pt>
                <c:pt idx="4">
                  <c:v>Asian
NH</c:v>
                </c:pt>
                <c:pt idx="5">
                  <c:v>Black
NH</c:v>
                </c:pt>
                <c:pt idx="6">
                  <c:v>Hispanic</c:v>
                </c:pt>
                <c:pt idx="7">
                  <c:v>White 
NH</c:v>
                </c:pt>
              </c:strCache>
            </c:strRef>
          </c:cat>
          <c:val>
            <c:numRef>
              <c:f>'Death Dem Figures'!$D$46:$D$53</c:f>
              <c:numCache>
                <c:formatCode>0.00</c:formatCode>
                <c:ptCount val="8"/>
                <c:pt idx="0">
                  <c:v>0.47401863739185907</c:v>
                </c:pt>
                <c:pt idx="1">
                  <c:v>1.8835625839977406</c:v>
                </c:pt>
                <c:pt idx="3">
                  <c:v>1.4484278221258213</c:v>
                </c:pt>
                <c:pt idx="4">
                  <c:v>0.83547423606324545</c:v>
                </c:pt>
                <c:pt idx="5">
                  <c:v>1.3846064952778263</c:v>
                </c:pt>
                <c:pt idx="6">
                  <c:v>1.1698282510886404</c:v>
                </c:pt>
                <c:pt idx="7">
                  <c:v>1.1232810089450815</c:v>
                </c:pt>
              </c:numCache>
            </c:numRef>
          </c:val>
          <c:extLst>
            <c:ext xmlns:c16="http://schemas.microsoft.com/office/drawing/2014/chart" uri="{C3380CC4-5D6E-409C-BE32-E72D297353CC}">
              <c16:uniqueId val="{00000008-5CCC-447C-BE4A-BD57D876F688}"/>
            </c:ext>
          </c:extLst>
        </c:ser>
        <c:dLbls>
          <c:dLblPos val="outEnd"/>
          <c:showLegendKey val="0"/>
          <c:showVal val="1"/>
          <c:showCatName val="0"/>
          <c:showSerName val="0"/>
          <c:showPercent val="0"/>
          <c:showBubbleSize val="0"/>
        </c:dLbls>
        <c:gapWidth val="35"/>
        <c:overlap val="-27"/>
        <c:axId val="844182936"/>
        <c:axId val="844183264"/>
      </c:barChart>
      <c:catAx>
        <c:axId val="8441829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844183264"/>
        <c:crosses val="autoZero"/>
        <c:auto val="1"/>
        <c:lblAlgn val="ctr"/>
        <c:lblOffset val="100"/>
        <c:tickLblSkip val="1"/>
        <c:noMultiLvlLbl val="0"/>
      </c:catAx>
      <c:valAx>
        <c:axId val="844183264"/>
        <c:scaling>
          <c:orientation val="minMax"/>
        </c:scaling>
        <c:delete val="0"/>
        <c:axPos val="l"/>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844182936"/>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sz="1600">
          <a:solidFill>
            <a:sysClr val="windowText" lastClr="000000"/>
          </a:solidFill>
          <a:latin typeface="Franklin Gothic Demi Cond" panose="020B0706030402020204" pitchFamily="34" charset="0"/>
        </a:defRPr>
      </a:pPr>
      <a:endParaRPr lang="en-US"/>
    </a:p>
  </c:txPr>
  <c:externalData r:id="rId3">
    <c:autoUpdate val="0"/>
  </c:externalData>
  <c:userShapes r:id="rId4"/>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0280604664982921E-2"/>
          <c:y val="0.1279308058022996"/>
          <c:w val="0.8980998984796712"/>
          <c:h val="0.78298329924061982"/>
        </c:manualLayout>
      </c:layout>
      <c:lineChart>
        <c:grouping val="standard"/>
        <c:varyColors val="0"/>
        <c:ser>
          <c:idx val="0"/>
          <c:order val="0"/>
          <c:spPr>
            <a:ln w="53975" cap="rnd">
              <a:solidFill>
                <a:srgbClr val="643275"/>
              </a:solidFill>
              <a:round/>
            </a:ln>
            <a:effectLst/>
          </c:spPr>
          <c:marker>
            <c:symbol val="circle"/>
            <c:size val="8"/>
            <c:spPr>
              <a:solidFill>
                <a:srgbClr val="643275"/>
              </a:solidFill>
              <a:ln w="15875">
                <a:solidFill>
                  <a:srgbClr val="643275"/>
                </a:solidFill>
              </a:ln>
              <a:effectLst/>
            </c:spPr>
          </c:marker>
          <c:dLbls>
            <c:dLbl>
              <c:idx val="1"/>
              <c:delete val="1"/>
              <c:extLst>
                <c:ext xmlns:c15="http://schemas.microsoft.com/office/drawing/2012/chart" uri="{CE6537A1-D6FC-4f65-9D91-7224C49458BB}"/>
                <c:ext xmlns:c16="http://schemas.microsoft.com/office/drawing/2014/chart" uri="{C3380CC4-5D6E-409C-BE32-E72D297353CC}">
                  <c16:uniqueId val="{00000000-EF2F-402C-8D10-CC5BCD1FD822}"/>
                </c:ext>
              </c:extLst>
            </c:dLbl>
            <c:dLbl>
              <c:idx val="2"/>
              <c:delete val="1"/>
              <c:extLst>
                <c:ext xmlns:c15="http://schemas.microsoft.com/office/drawing/2012/chart" uri="{CE6537A1-D6FC-4f65-9D91-7224C49458BB}"/>
                <c:ext xmlns:c16="http://schemas.microsoft.com/office/drawing/2014/chart" uri="{C3380CC4-5D6E-409C-BE32-E72D297353CC}">
                  <c16:uniqueId val="{00000001-EF2F-402C-8D10-CC5BCD1FD822}"/>
                </c:ext>
              </c:extLst>
            </c:dLbl>
            <c:dLbl>
              <c:idx val="3"/>
              <c:delete val="1"/>
              <c:extLst>
                <c:ext xmlns:c15="http://schemas.microsoft.com/office/drawing/2012/chart" uri="{CE6537A1-D6FC-4f65-9D91-7224C49458BB}"/>
                <c:ext xmlns:c16="http://schemas.microsoft.com/office/drawing/2014/chart" uri="{C3380CC4-5D6E-409C-BE32-E72D297353CC}">
                  <c16:uniqueId val="{00000002-EF2F-402C-8D10-CC5BCD1FD822}"/>
                </c:ext>
              </c:extLst>
            </c:dLbl>
            <c:dLbl>
              <c:idx val="4"/>
              <c:delete val="1"/>
              <c:extLst>
                <c:ext xmlns:c15="http://schemas.microsoft.com/office/drawing/2012/chart" uri="{CE6537A1-D6FC-4f65-9D91-7224C49458BB}"/>
                <c:ext xmlns:c16="http://schemas.microsoft.com/office/drawing/2014/chart" uri="{C3380CC4-5D6E-409C-BE32-E72D297353CC}">
                  <c16:uniqueId val="{00000003-EF2F-402C-8D10-CC5BCD1FD822}"/>
                </c:ext>
              </c:extLst>
            </c:dLbl>
            <c:dLbl>
              <c:idx val="5"/>
              <c:delete val="1"/>
              <c:extLst>
                <c:ext xmlns:c15="http://schemas.microsoft.com/office/drawing/2012/chart" uri="{CE6537A1-D6FC-4f65-9D91-7224C49458BB}"/>
                <c:ext xmlns:c16="http://schemas.microsoft.com/office/drawing/2014/chart" uri="{C3380CC4-5D6E-409C-BE32-E72D297353CC}">
                  <c16:uniqueId val="{00000004-EF2F-402C-8D10-CC5BCD1FD822}"/>
                </c:ext>
              </c:extLst>
            </c:dLbl>
            <c:dLbl>
              <c:idx val="7"/>
              <c:delete val="1"/>
              <c:extLst>
                <c:ext xmlns:c15="http://schemas.microsoft.com/office/drawing/2012/chart" uri="{CE6537A1-D6FC-4f65-9D91-7224C49458BB}"/>
                <c:ext xmlns:c16="http://schemas.microsoft.com/office/drawing/2014/chart" uri="{C3380CC4-5D6E-409C-BE32-E72D297353CC}">
                  <c16:uniqueId val="{00000005-EF2F-402C-8D10-CC5BCD1FD822}"/>
                </c:ext>
              </c:extLst>
            </c:dLbl>
            <c:dLbl>
              <c:idx val="8"/>
              <c:delete val="1"/>
              <c:extLst>
                <c:ext xmlns:c15="http://schemas.microsoft.com/office/drawing/2012/chart" uri="{CE6537A1-D6FC-4f65-9D91-7224C49458BB}"/>
                <c:ext xmlns:c16="http://schemas.microsoft.com/office/drawing/2014/chart" uri="{C3380CC4-5D6E-409C-BE32-E72D297353CC}">
                  <c16:uniqueId val="{00000006-EF2F-402C-8D10-CC5BCD1FD822}"/>
                </c:ext>
              </c:extLst>
            </c:dLbl>
            <c:dLbl>
              <c:idx val="9"/>
              <c:delete val="1"/>
              <c:extLst>
                <c:ext xmlns:c15="http://schemas.microsoft.com/office/drawing/2012/chart" uri="{CE6537A1-D6FC-4f65-9D91-7224C49458BB}"/>
                <c:ext xmlns:c16="http://schemas.microsoft.com/office/drawing/2014/chart" uri="{C3380CC4-5D6E-409C-BE32-E72D297353CC}">
                  <c16:uniqueId val="{00000007-EF2F-402C-8D10-CC5BCD1FD822}"/>
                </c:ext>
              </c:extLst>
            </c:dLbl>
            <c:dLbl>
              <c:idx val="10"/>
              <c:delete val="1"/>
              <c:extLst>
                <c:ext xmlns:c15="http://schemas.microsoft.com/office/drawing/2012/chart" uri="{CE6537A1-D6FC-4f65-9D91-7224C49458BB}"/>
                <c:ext xmlns:c16="http://schemas.microsoft.com/office/drawing/2014/chart" uri="{C3380CC4-5D6E-409C-BE32-E72D297353CC}">
                  <c16:uniqueId val="{00000008-EF2F-402C-8D10-CC5BCD1FD822}"/>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solidFill>
                    <a:latin typeface="Franklin Gothic Demi Cond" panose="020B07060304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'Death Additional Figures'!$A$5:$A$16</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'Death Additional Figures'!$D$5:$D$16</c:f>
              <c:numCache>
                <c:formatCode>0%</c:formatCode>
                <c:ptCount val="12"/>
                <c:pt idx="0">
                  <c:v>4.6474358974358976E-2</c:v>
                </c:pt>
                <c:pt idx="1">
                  <c:v>5.1282051282051287E-2</c:v>
                </c:pt>
                <c:pt idx="2">
                  <c:v>7.371794871794872E-2</c:v>
                </c:pt>
                <c:pt idx="3">
                  <c:v>7.532051282051283E-2</c:v>
                </c:pt>
                <c:pt idx="4">
                  <c:v>9.4551282051282062E-2</c:v>
                </c:pt>
                <c:pt idx="5">
                  <c:v>0.16346153846153846</c:v>
                </c:pt>
                <c:pt idx="6">
                  <c:v>0.16987179487179488</c:v>
                </c:pt>
                <c:pt idx="7">
                  <c:v>0.11057692307692309</c:v>
                </c:pt>
                <c:pt idx="8">
                  <c:v>8.9743589743589744E-2</c:v>
                </c:pt>
                <c:pt idx="9">
                  <c:v>4.3269230769230775E-2</c:v>
                </c:pt>
                <c:pt idx="10">
                  <c:v>4.4871794871794872E-2</c:v>
                </c:pt>
                <c:pt idx="11">
                  <c:v>3.685897435897436E-2</c:v>
                </c:pt>
              </c:numCache>
            </c:numRef>
          </c:val>
          <c:smooth val="1"/>
          <c:extLst>
            <c:ext xmlns:c16="http://schemas.microsoft.com/office/drawing/2014/chart" uri="{C3380CC4-5D6E-409C-BE32-E72D297353CC}">
              <c16:uniqueId val="{00000009-EF2F-402C-8D10-CC5BCD1FD822}"/>
            </c:ext>
          </c:extLst>
        </c:ser>
        <c:dLbls>
          <c:dLblPos val="t"/>
          <c:showLegendKey val="0"/>
          <c:showVal val="1"/>
          <c:showCatName val="0"/>
          <c:showSerName val="0"/>
          <c:showPercent val="0"/>
          <c:showBubbleSize val="0"/>
        </c:dLbls>
        <c:marker val="1"/>
        <c:smooth val="0"/>
        <c:axId val="1112840368"/>
        <c:axId val="1105945776"/>
      </c:lineChart>
      <c:catAx>
        <c:axId val="11128403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Franklin Gothic Demi Cond" panose="020B0706030402020204" pitchFamily="34" charset="0"/>
                <a:ea typeface="+mn-ea"/>
                <a:cs typeface="Arial" panose="020B0604020202020204" pitchFamily="34" charset="0"/>
              </a:defRPr>
            </a:pPr>
            <a:endParaRPr lang="en-US"/>
          </a:p>
        </c:txPr>
        <c:crossAx val="1105945776"/>
        <c:crosses val="autoZero"/>
        <c:auto val="1"/>
        <c:lblAlgn val="ctr"/>
        <c:lblOffset val="100"/>
        <c:noMultiLvlLbl val="0"/>
      </c:catAx>
      <c:valAx>
        <c:axId val="1105945776"/>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Franklin Gothic Demi Cond" panose="020B0706030402020204" pitchFamily="34" charset="0"/>
                <a:ea typeface="+mn-ea"/>
                <a:cs typeface="Arial" panose="020B0604020202020204" pitchFamily="34" charset="0"/>
              </a:defRPr>
            </a:pPr>
            <a:endParaRPr lang="en-US"/>
          </a:p>
        </c:txPr>
        <c:crossAx val="1112840368"/>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a:pPr>
      <a:endParaRPr lang="en-US"/>
    </a:p>
  </c:txPr>
  <c:externalData r:id="rId3">
    <c:autoUpdate val="0"/>
  </c:externalData>
  <c:userShapes r:id="rId4"/>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6996112328064253"/>
          <c:y val="0.15314633527239802"/>
          <c:w val="0.70246995441359306"/>
          <c:h val="0.8007319249600281"/>
        </c:manualLayout>
      </c:layout>
      <c:barChart>
        <c:barDir val="bar"/>
        <c:grouping val="clustered"/>
        <c:varyColors val="0"/>
        <c:ser>
          <c:idx val="0"/>
          <c:order val="0"/>
          <c:spPr>
            <a:solidFill>
              <a:srgbClr val="64327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solidFill>
                    <a:latin typeface="Franklin Gothic Demi Cond" panose="020B07060304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'Death Additional Figures'!$A$32:$A$35</c:f>
              <c:strCache>
                <c:ptCount val="4"/>
                <c:pt idx="0">
                  <c:v>Bath-tub</c:v>
                </c:pt>
                <c:pt idx="1">
                  <c:v>Swimming-pool</c:v>
                </c:pt>
                <c:pt idx="2">
                  <c:v>Natural Water</c:v>
                </c:pt>
                <c:pt idx="3">
                  <c:v>Other / Unspecified</c:v>
                </c:pt>
              </c:strCache>
            </c:strRef>
          </c:cat>
          <c:val>
            <c:numRef>
              <c:f>'Death Additional Figures'!$D$32:$D$35</c:f>
              <c:numCache>
                <c:formatCode>0%</c:formatCode>
                <c:ptCount val="4"/>
                <c:pt idx="0">
                  <c:v>0.1746794871794872</c:v>
                </c:pt>
                <c:pt idx="1">
                  <c:v>0.15384615384615385</c:v>
                </c:pt>
                <c:pt idx="2">
                  <c:v>0.53525641025641024</c:v>
                </c:pt>
                <c:pt idx="3">
                  <c:v>0.13621794871794873</c:v>
                </c:pt>
              </c:numCache>
            </c:numRef>
          </c:val>
          <c:extLst>
            <c:ext xmlns:c16="http://schemas.microsoft.com/office/drawing/2014/chart" uri="{C3380CC4-5D6E-409C-BE32-E72D297353CC}">
              <c16:uniqueId val="{00000000-2711-4D1C-A094-E808BEDDB0FD}"/>
            </c:ext>
          </c:extLst>
        </c:ser>
        <c:dLbls>
          <c:showLegendKey val="0"/>
          <c:showVal val="0"/>
          <c:showCatName val="0"/>
          <c:showSerName val="0"/>
          <c:showPercent val="0"/>
          <c:showBubbleSize val="0"/>
        </c:dLbls>
        <c:gapWidth val="57"/>
        <c:axId val="1234269512"/>
        <c:axId val="1234268432"/>
      </c:barChart>
      <c:catAx>
        <c:axId val="123426951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Franklin Gothic Demi Cond" panose="020B0706030402020204" pitchFamily="34" charset="0"/>
                <a:ea typeface="+mn-ea"/>
                <a:cs typeface="+mn-cs"/>
              </a:defRPr>
            </a:pPr>
            <a:endParaRPr lang="en-US"/>
          </a:p>
        </c:txPr>
        <c:crossAx val="1234268432"/>
        <c:crosses val="autoZero"/>
        <c:auto val="1"/>
        <c:lblAlgn val="ctr"/>
        <c:lblOffset val="100"/>
        <c:noMultiLvlLbl val="0"/>
      </c:catAx>
      <c:valAx>
        <c:axId val="1234268432"/>
        <c:scaling>
          <c:orientation val="minMax"/>
        </c:scaling>
        <c:delete val="1"/>
        <c:axPos val="t"/>
        <c:numFmt formatCode="0%" sourceLinked="1"/>
        <c:majorTickMark val="none"/>
        <c:minorTickMark val="none"/>
        <c:tickLblPos val="nextTo"/>
        <c:crossAx val="123426951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a:pPr>
      <a:endParaRPr lang="en-US"/>
    </a:p>
  </c:txPr>
  <c:externalData r:id="rId3">
    <c:autoUpdate val="0"/>
  </c:externalData>
  <c:userShapes r:id="rId4"/>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l">
              <a:defRPr sz="1400" b="0" i="0" u="none" strike="noStrike" kern="1200" spc="0" baseline="0">
                <a:solidFill>
                  <a:schemeClr val="tx1">
                    <a:lumMod val="65000"/>
                    <a:lumOff val="35000"/>
                  </a:schemeClr>
                </a:solidFill>
                <a:latin typeface="+mn-lt"/>
                <a:ea typeface="+mn-ea"/>
                <a:cs typeface="+mn-cs"/>
              </a:defRPr>
            </a:pPr>
            <a:r>
              <a:rPr lang="en-US" sz="1400" dirty="0">
                <a:solidFill>
                  <a:schemeClr val="tx1"/>
                </a:solidFill>
                <a:latin typeface="Franklin Gothic Demi Cond" panose="020B0706030402020204" pitchFamily="34" charset="0"/>
              </a:rPr>
              <a:t>Count</a:t>
            </a:r>
            <a:r>
              <a:rPr lang="en-US" sz="1400" baseline="0" dirty="0">
                <a:solidFill>
                  <a:schemeClr val="tx1"/>
                </a:solidFill>
                <a:latin typeface="Franklin Gothic Demi Cond" panose="020B0706030402020204" pitchFamily="34" charset="0"/>
              </a:rPr>
              <a:t> of Unintentional Drowning Deaths by Water Source and Age Group,</a:t>
            </a:r>
          </a:p>
          <a:p>
            <a:pPr algn="l">
              <a:defRPr/>
            </a:pPr>
            <a:r>
              <a:rPr lang="en-US" sz="1400" baseline="0" dirty="0">
                <a:solidFill>
                  <a:schemeClr val="tx1"/>
                </a:solidFill>
                <a:latin typeface="Franklin Gothic Demi Cond" panose="020B0706030402020204" pitchFamily="34" charset="0"/>
              </a:rPr>
              <a:t>2020-2024</a:t>
            </a:r>
            <a:endParaRPr lang="en-US" sz="1400" dirty="0">
              <a:solidFill>
                <a:schemeClr val="tx1"/>
              </a:solidFill>
              <a:latin typeface="Franklin Gothic Demi Cond" panose="020B0706030402020204" pitchFamily="34" charset="0"/>
            </a:endParaRPr>
          </a:p>
        </c:rich>
      </c:tx>
      <c:layout>
        <c:manualLayout>
          <c:xMode val="edge"/>
          <c:yMode val="edge"/>
          <c:x val="7.2313459790949788E-3"/>
          <c:y val="1.0532570730981142E-2"/>
        </c:manualLayout>
      </c:layout>
      <c:overlay val="0"/>
      <c:spPr>
        <a:noFill/>
        <a:ln>
          <a:noFill/>
        </a:ln>
        <a:effectLst/>
      </c:spPr>
      <c:txPr>
        <a:bodyPr rot="0" spcFirstLastPara="1" vertOverflow="ellipsis" vert="horz" wrap="square" anchor="ctr" anchorCtr="1"/>
        <a:lstStyle/>
        <a:p>
          <a:pPr algn="l">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0744267397485831"/>
          <c:y val="0.11664633470112011"/>
          <c:w val="0.82734686308515748"/>
          <c:h val="0.80199817498720738"/>
        </c:manualLayout>
      </c:layout>
      <c:barChart>
        <c:barDir val="bar"/>
        <c:grouping val="stacked"/>
        <c:varyColors val="0"/>
        <c:ser>
          <c:idx val="0"/>
          <c:order val="0"/>
          <c:tx>
            <c:strRef>
              <c:f>'Death Additional Figures'!$G$55</c:f>
              <c:strCache>
                <c:ptCount val="1"/>
                <c:pt idx="0">
                  <c:v>Bath-tub</c:v>
                </c:pt>
              </c:strCache>
            </c:strRef>
          </c:tx>
          <c:spPr>
            <a:solidFill>
              <a:srgbClr val="CC7599"/>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Franklin Gothic Demi Cond" panose="020B07060304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'Death Additional Figures'!$F$56:$F$60</c:f>
              <c:strCache>
                <c:ptCount val="5"/>
                <c:pt idx="0">
                  <c:v>&lt;5</c:v>
                </c:pt>
                <c:pt idx="1">
                  <c:v>5-17</c:v>
                </c:pt>
                <c:pt idx="2">
                  <c:v>18-44</c:v>
                </c:pt>
                <c:pt idx="3">
                  <c:v>45-64</c:v>
                </c:pt>
                <c:pt idx="4">
                  <c:v>65+</c:v>
                </c:pt>
              </c:strCache>
            </c:strRef>
          </c:cat>
          <c:val>
            <c:numRef>
              <c:f>'Death Additional Figures'!$G$56:$G$60</c:f>
              <c:numCache>
                <c:formatCode>General</c:formatCode>
                <c:ptCount val="5"/>
                <c:pt idx="0">
                  <c:v>13</c:v>
                </c:pt>
                <c:pt idx="1">
                  <c:v>7</c:v>
                </c:pt>
                <c:pt idx="2">
                  <c:v>35</c:v>
                </c:pt>
                <c:pt idx="3">
                  <c:v>28</c:v>
                </c:pt>
                <c:pt idx="4">
                  <c:v>26</c:v>
                </c:pt>
              </c:numCache>
            </c:numRef>
          </c:val>
          <c:extLst>
            <c:ext xmlns:c16="http://schemas.microsoft.com/office/drawing/2014/chart" uri="{C3380CC4-5D6E-409C-BE32-E72D297353CC}">
              <c16:uniqueId val="{00000000-A9C0-448C-AE76-67F9892422A4}"/>
            </c:ext>
          </c:extLst>
        </c:ser>
        <c:ser>
          <c:idx val="1"/>
          <c:order val="1"/>
          <c:tx>
            <c:strRef>
              <c:f>'Death Additional Figures'!$H$55</c:f>
              <c:strCache>
                <c:ptCount val="1"/>
                <c:pt idx="0">
                  <c:v>Swimming-pool</c:v>
                </c:pt>
              </c:strCache>
            </c:strRef>
          </c:tx>
          <c:spPr>
            <a:solidFill>
              <a:srgbClr val="855E8D"/>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Franklin Gothic Demi Cond" panose="020B07060304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'Death Additional Figures'!$F$56:$F$60</c:f>
              <c:strCache>
                <c:ptCount val="5"/>
                <c:pt idx="0">
                  <c:v>&lt;5</c:v>
                </c:pt>
                <c:pt idx="1">
                  <c:v>5-17</c:v>
                </c:pt>
                <c:pt idx="2">
                  <c:v>18-44</c:v>
                </c:pt>
                <c:pt idx="3">
                  <c:v>45-64</c:v>
                </c:pt>
                <c:pt idx="4">
                  <c:v>65+</c:v>
                </c:pt>
              </c:strCache>
            </c:strRef>
          </c:cat>
          <c:val>
            <c:numRef>
              <c:f>'Death Additional Figures'!$H$56:$H$60</c:f>
              <c:numCache>
                <c:formatCode>General</c:formatCode>
                <c:ptCount val="5"/>
                <c:pt idx="0">
                  <c:v>38</c:v>
                </c:pt>
                <c:pt idx="1">
                  <c:v>24</c:v>
                </c:pt>
                <c:pt idx="2">
                  <c:v>12</c:v>
                </c:pt>
                <c:pt idx="3">
                  <c:v>10</c:v>
                </c:pt>
                <c:pt idx="4">
                  <c:v>12</c:v>
                </c:pt>
              </c:numCache>
            </c:numRef>
          </c:val>
          <c:extLst>
            <c:ext xmlns:c16="http://schemas.microsoft.com/office/drawing/2014/chart" uri="{C3380CC4-5D6E-409C-BE32-E72D297353CC}">
              <c16:uniqueId val="{00000001-A9C0-448C-AE76-67F9892422A4}"/>
            </c:ext>
          </c:extLst>
        </c:ser>
        <c:ser>
          <c:idx val="2"/>
          <c:order val="2"/>
          <c:tx>
            <c:strRef>
              <c:f>'Death Additional Figures'!$I$55</c:f>
              <c:strCache>
                <c:ptCount val="1"/>
                <c:pt idx="0">
                  <c:v>Natural Water</c:v>
                </c:pt>
              </c:strCache>
            </c:strRef>
          </c:tx>
          <c:spPr>
            <a:solidFill>
              <a:srgbClr val="1F497D"/>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Franklin Gothic Demi Cond" panose="020B07060304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'Death Additional Figures'!$F$56:$F$60</c:f>
              <c:strCache>
                <c:ptCount val="5"/>
                <c:pt idx="0">
                  <c:v>&lt;5</c:v>
                </c:pt>
                <c:pt idx="1">
                  <c:v>5-17</c:v>
                </c:pt>
                <c:pt idx="2">
                  <c:v>18-44</c:v>
                </c:pt>
                <c:pt idx="3">
                  <c:v>45-64</c:v>
                </c:pt>
                <c:pt idx="4">
                  <c:v>65+</c:v>
                </c:pt>
              </c:strCache>
            </c:strRef>
          </c:cat>
          <c:val>
            <c:numRef>
              <c:f>'Death Additional Figures'!$I$56:$I$60</c:f>
              <c:numCache>
                <c:formatCode>General</c:formatCode>
                <c:ptCount val="5"/>
                <c:pt idx="0">
                  <c:v>13</c:v>
                </c:pt>
                <c:pt idx="1">
                  <c:v>24</c:v>
                </c:pt>
                <c:pt idx="2">
                  <c:v>155</c:v>
                </c:pt>
                <c:pt idx="3">
                  <c:v>83</c:v>
                </c:pt>
                <c:pt idx="4">
                  <c:v>59</c:v>
                </c:pt>
              </c:numCache>
            </c:numRef>
          </c:val>
          <c:extLst>
            <c:ext xmlns:c16="http://schemas.microsoft.com/office/drawing/2014/chart" uri="{C3380CC4-5D6E-409C-BE32-E72D297353CC}">
              <c16:uniqueId val="{00000002-A9C0-448C-AE76-67F9892422A4}"/>
            </c:ext>
          </c:extLst>
        </c:ser>
        <c:ser>
          <c:idx val="3"/>
          <c:order val="3"/>
          <c:tx>
            <c:strRef>
              <c:f>'Death Additional Figures'!$J$55</c:f>
              <c:strCache>
                <c:ptCount val="1"/>
                <c:pt idx="0">
                  <c:v>Other / Unspecified</c:v>
                </c:pt>
              </c:strCache>
            </c:strRef>
          </c:tx>
          <c:spPr>
            <a:solidFill>
              <a:srgbClr val="64A09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Franklin Gothic Demi Cond" panose="020B07060304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'Death Additional Figures'!$F$56:$F$60</c:f>
              <c:strCache>
                <c:ptCount val="5"/>
                <c:pt idx="0">
                  <c:v>&lt;5</c:v>
                </c:pt>
                <c:pt idx="1">
                  <c:v>5-17</c:v>
                </c:pt>
                <c:pt idx="2">
                  <c:v>18-44</c:v>
                </c:pt>
                <c:pt idx="3">
                  <c:v>45-64</c:v>
                </c:pt>
                <c:pt idx="4">
                  <c:v>65+</c:v>
                </c:pt>
              </c:strCache>
            </c:strRef>
          </c:cat>
          <c:val>
            <c:numRef>
              <c:f>'Death Additional Figures'!$J$56:$J$60</c:f>
              <c:numCache>
                <c:formatCode>General</c:formatCode>
                <c:ptCount val="5"/>
                <c:pt idx="0">
                  <c:v>6</c:v>
                </c:pt>
                <c:pt idx="1">
                  <c:v>7</c:v>
                </c:pt>
                <c:pt idx="2">
                  <c:v>35</c:v>
                </c:pt>
                <c:pt idx="3">
                  <c:v>19</c:v>
                </c:pt>
                <c:pt idx="4">
                  <c:v>18</c:v>
                </c:pt>
              </c:numCache>
            </c:numRef>
          </c:val>
          <c:extLst>
            <c:ext xmlns:c16="http://schemas.microsoft.com/office/drawing/2014/chart" uri="{C3380CC4-5D6E-409C-BE32-E72D297353CC}">
              <c16:uniqueId val="{00000003-A9C0-448C-AE76-67F9892422A4}"/>
            </c:ext>
          </c:extLst>
        </c:ser>
        <c:dLbls>
          <c:dLblPos val="ctr"/>
          <c:showLegendKey val="0"/>
          <c:showVal val="1"/>
          <c:showCatName val="0"/>
          <c:showSerName val="0"/>
          <c:showPercent val="0"/>
          <c:showBubbleSize val="0"/>
        </c:dLbls>
        <c:gapWidth val="65"/>
        <c:overlap val="100"/>
        <c:axId val="944694552"/>
        <c:axId val="944690232"/>
      </c:barChart>
      <c:catAx>
        <c:axId val="944694552"/>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mn-cs"/>
              </a:defRPr>
            </a:pPr>
            <a:endParaRPr lang="en-US"/>
          </a:p>
        </c:txPr>
        <c:crossAx val="944690232"/>
        <c:crosses val="autoZero"/>
        <c:auto val="1"/>
        <c:lblAlgn val="ctr"/>
        <c:lblOffset val="100"/>
        <c:noMultiLvlLbl val="0"/>
      </c:catAx>
      <c:valAx>
        <c:axId val="944690232"/>
        <c:scaling>
          <c:orientation val="minMax"/>
        </c:scaling>
        <c:delete val="1"/>
        <c:axPos val="b"/>
        <c:numFmt formatCode="General" sourceLinked="1"/>
        <c:majorTickMark val="out"/>
        <c:minorTickMark val="none"/>
        <c:tickLblPos val="nextTo"/>
        <c:crossAx val="944694552"/>
        <c:crosses val="autoZero"/>
        <c:crossBetween val="between"/>
      </c:valAx>
      <c:spPr>
        <a:noFill/>
        <a:ln>
          <a:noFill/>
        </a:ln>
        <a:effectLst/>
      </c:spPr>
    </c:plotArea>
    <c:legend>
      <c:legendPos val="r"/>
      <c:layout>
        <c:manualLayout>
          <c:xMode val="edge"/>
          <c:yMode val="edge"/>
          <c:x val="0.6710391610823474"/>
          <c:y val="0.11944660878175892"/>
          <c:w val="0.24607476423435914"/>
          <c:h val="0.26462088758056485"/>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Franklin Gothic Demi Cond" panose="020B0706030402020204" pitchFamily="34"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7.3090505872737077E-2"/>
          <c:y val="0.13710190475787085"/>
          <c:w val="0.90986130661986719"/>
          <c:h val="0.76048984738526482"/>
        </c:manualLayout>
      </c:layout>
      <c:lineChart>
        <c:grouping val="standard"/>
        <c:varyColors val="0"/>
        <c:ser>
          <c:idx val="0"/>
          <c:order val="0"/>
          <c:spPr>
            <a:ln w="53975" cap="rnd">
              <a:solidFill>
                <a:srgbClr val="17375E"/>
              </a:solidFill>
              <a:round/>
            </a:ln>
            <a:effectLst/>
          </c:spPr>
          <c:marker>
            <c:symbol val="circle"/>
            <c:size val="8"/>
            <c:spPr>
              <a:solidFill>
                <a:srgbClr val="17375E"/>
              </a:solidFill>
              <a:ln w="9525">
                <a:noFill/>
              </a:ln>
              <a:effectLst/>
            </c:spPr>
          </c:marker>
          <c:dLbls>
            <c:dLbl>
              <c:idx val="0"/>
              <c:layout>
                <c:manualLayout>
                  <c:x val="-4.6142239111542541E-2"/>
                  <c:y val="-6.096467634929175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473-42EE-AE06-169D3ACBDA2A}"/>
                </c:ext>
              </c:extLst>
            </c:dLbl>
            <c:dLbl>
              <c:idx val="1"/>
              <c:delete val="1"/>
              <c:extLst>
                <c:ext xmlns:c15="http://schemas.microsoft.com/office/drawing/2012/chart" uri="{CE6537A1-D6FC-4f65-9D91-7224C49458BB}"/>
                <c:ext xmlns:c16="http://schemas.microsoft.com/office/drawing/2014/chart" uri="{C3380CC4-5D6E-409C-BE32-E72D297353CC}">
                  <c16:uniqueId val="{00000001-0473-42EE-AE06-169D3ACBDA2A}"/>
                </c:ext>
              </c:extLst>
            </c:dLbl>
            <c:dLbl>
              <c:idx val="2"/>
              <c:delete val="1"/>
              <c:extLst>
                <c:ext xmlns:c15="http://schemas.microsoft.com/office/drawing/2012/chart" uri="{CE6537A1-D6FC-4f65-9D91-7224C49458BB}"/>
                <c:ext xmlns:c16="http://schemas.microsoft.com/office/drawing/2014/chart" uri="{C3380CC4-5D6E-409C-BE32-E72D297353CC}">
                  <c16:uniqueId val="{00000002-0473-42EE-AE06-169D3ACBDA2A}"/>
                </c:ext>
              </c:extLst>
            </c:dLbl>
            <c:dLbl>
              <c:idx val="3"/>
              <c:delete val="1"/>
              <c:extLst>
                <c:ext xmlns:c15="http://schemas.microsoft.com/office/drawing/2012/chart" uri="{CE6537A1-D6FC-4f65-9D91-7224C49458BB}"/>
                <c:ext xmlns:c16="http://schemas.microsoft.com/office/drawing/2014/chart" uri="{C3380CC4-5D6E-409C-BE32-E72D297353CC}">
                  <c16:uniqueId val="{00000003-0473-42EE-AE06-169D3ACBDA2A}"/>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rgbClr val="17375E"/>
                    </a:solidFill>
                    <a:latin typeface="Franklin Gothic Demi Cond" panose="020B0706030402020204" pitchFamily="34" charset="0"/>
                    <a:ea typeface="+mn-ea"/>
                    <a:cs typeface="Calibri" panose="020F0502020204030204" pitchFamily="34" charset="0"/>
                  </a:defRPr>
                </a:pPr>
                <a:endParaRPr lang="en-US"/>
              </a:p>
            </c:txPr>
            <c:dLblPos val="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Trends!$B$25:$B$29</c:f>
              <c:strCache>
                <c:ptCount val="5"/>
                <c:pt idx="0">
                  <c:v>2020</c:v>
                </c:pt>
                <c:pt idx="1">
                  <c:v>2021</c:v>
                </c:pt>
                <c:pt idx="2">
                  <c:v>2022</c:v>
                </c:pt>
                <c:pt idx="3">
                  <c:v>2023</c:v>
                </c:pt>
                <c:pt idx="4">
                  <c:v>2024</c:v>
                </c:pt>
              </c:strCache>
            </c:strRef>
          </c:cat>
          <c:val>
            <c:numRef>
              <c:f>Trends!$C$25:$C$29</c:f>
              <c:numCache>
                <c:formatCode>#,##0</c:formatCode>
                <c:ptCount val="5"/>
                <c:pt idx="0">
                  <c:v>26</c:v>
                </c:pt>
                <c:pt idx="1">
                  <c:v>18</c:v>
                </c:pt>
                <c:pt idx="2">
                  <c:v>22</c:v>
                </c:pt>
                <c:pt idx="3">
                  <c:v>19</c:v>
                </c:pt>
                <c:pt idx="4">
                  <c:v>25</c:v>
                </c:pt>
              </c:numCache>
            </c:numRef>
          </c:val>
          <c:smooth val="0"/>
          <c:extLst>
            <c:ext xmlns:c16="http://schemas.microsoft.com/office/drawing/2014/chart" uri="{C3380CC4-5D6E-409C-BE32-E72D297353CC}">
              <c16:uniqueId val="{00000004-0473-42EE-AE06-169D3ACBDA2A}"/>
            </c:ext>
          </c:extLst>
        </c:ser>
        <c:dLbls>
          <c:dLblPos val="r"/>
          <c:showLegendKey val="0"/>
          <c:showVal val="1"/>
          <c:showCatName val="0"/>
          <c:showSerName val="0"/>
          <c:showPercent val="0"/>
          <c:showBubbleSize val="0"/>
        </c:dLbls>
        <c:marker val="1"/>
        <c:smooth val="0"/>
        <c:axId val="485496536"/>
        <c:axId val="485503752"/>
      </c:lineChart>
      <c:catAx>
        <c:axId val="4854965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485503752"/>
        <c:crosses val="autoZero"/>
        <c:auto val="1"/>
        <c:lblAlgn val="ctr"/>
        <c:lblOffset val="100"/>
        <c:noMultiLvlLbl val="0"/>
      </c:catAx>
      <c:valAx>
        <c:axId val="485503752"/>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485496536"/>
        <c:crosses val="autoZero"/>
        <c:crossBetween val="between"/>
      </c:valAx>
      <c:spPr>
        <a:noFill/>
        <a:ln>
          <a:noFill/>
        </a:ln>
        <a:effectLst/>
      </c:spPr>
    </c:plotArea>
    <c:plotVisOnly val="1"/>
    <c:dispBlanksAs val="gap"/>
    <c:showDLblsOverMax val="0"/>
    <c:extLst/>
  </c:chart>
  <c:spPr>
    <a:noFill/>
    <a:ln w="9525" cap="flat" cmpd="sng" algn="ctr">
      <a:noFill/>
      <a:round/>
    </a:ln>
    <a:effectLst/>
  </c:spPr>
  <c:txPr>
    <a:bodyPr/>
    <a:lstStyle/>
    <a:p>
      <a:pPr>
        <a:defRPr sz="1600">
          <a:solidFill>
            <a:schemeClr val="tx1"/>
          </a:solidFill>
          <a:latin typeface="Franklin Gothic Demi Cond" panose="020B0706030402020204" pitchFamily="34" charset="0"/>
          <a:cs typeface="Calibri" panose="020F0502020204030204" pitchFamily="34" charset="0"/>
        </a:defRPr>
      </a:pPr>
      <a:endParaRPr lang="en-US"/>
    </a:p>
  </c:txPr>
  <c:externalData r:id="rId4">
    <c:autoUpdate val="0"/>
  </c:externalData>
  <c:userShapes r:id="rId5"/>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cdr:x>
      <cdr:y>0.00521</cdr:y>
    </cdr:from>
    <cdr:to>
      <cdr:x>0.27218</cdr:x>
      <cdr:y>0.25521</cdr:y>
    </cdr:to>
    <cdr:sp macro="" textlink="">
      <cdr:nvSpPr>
        <cdr:cNvPr id="2" name="TextBox 1">
          <a:extLst xmlns:a="http://schemas.openxmlformats.org/drawingml/2006/main">
            <a:ext uri="{FF2B5EF4-FFF2-40B4-BE49-F238E27FC236}">
              <a16:creationId xmlns:a16="http://schemas.microsoft.com/office/drawing/2014/main" id="{395AC10B-55C6-4000-B5D1-EFE650BE06B3}"/>
            </a:ext>
          </a:extLst>
        </cdr:cNvPr>
        <cdr:cNvSpPr txBox="1"/>
      </cdr:nvSpPr>
      <cdr:spPr>
        <a:xfrm xmlns:a="http://schemas.openxmlformats.org/drawingml/2006/main">
          <a:off x="0" y="19051"/>
          <a:ext cx="19431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l"/>
          <a:r>
            <a:rPr lang="en-US" sz="1600" dirty="0">
              <a:latin typeface="Franklin Gothic Demi Cond" panose="020B0706030402020204" pitchFamily="34" charset="0"/>
              <a:cs typeface="Calibri" panose="020F0502020204030204" pitchFamily="34" charset="0"/>
            </a:rPr>
            <a:t>Number</a:t>
          </a:r>
          <a:r>
            <a:rPr lang="en-US" sz="1600" baseline="0" dirty="0">
              <a:latin typeface="Franklin Gothic Demi Cond" panose="020B0706030402020204" pitchFamily="34" charset="0"/>
              <a:cs typeface="Calibri" panose="020F0502020204030204" pitchFamily="34" charset="0"/>
            </a:rPr>
            <a:t> of Deaths, 2015-2024</a:t>
          </a:r>
          <a:endParaRPr lang="en-US" sz="1600" dirty="0">
            <a:latin typeface="Franklin Gothic Demi Cond" panose="020B0706030402020204" pitchFamily="34" charset="0"/>
            <a:cs typeface="Calibri" panose="020F0502020204030204" pitchFamily="34" charset="0"/>
          </a:endParaRPr>
        </a:p>
      </cdr:txBody>
    </cdr:sp>
  </cdr:relSizeAnchor>
</c:userShapes>
</file>

<file path=ppt/drawings/drawing10.xml><?xml version="1.0" encoding="utf-8"?>
<c:userShapes xmlns:c="http://schemas.openxmlformats.org/drawingml/2006/chart">
  <cdr:relSizeAnchor xmlns:cdr="http://schemas.openxmlformats.org/drawingml/2006/chartDrawing">
    <cdr:from>
      <cdr:x>0</cdr:x>
      <cdr:y>0.01542</cdr:y>
    </cdr:from>
    <cdr:to>
      <cdr:x>0.42555</cdr:x>
      <cdr:y>0.0859</cdr:y>
    </cdr:to>
    <cdr:sp macro="" textlink="">
      <cdr:nvSpPr>
        <cdr:cNvPr id="2" name="TextBox 1">
          <a:extLst xmlns:a="http://schemas.openxmlformats.org/drawingml/2006/main">
            <a:ext uri="{FF2B5EF4-FFF2-40B4-BE49-F238E27FC236}">
              <a16:creationId xmlns:a16="http://schemas.microsoft.com/office/drawing/2014/main" id="{278892F2-3312-4789-A4F2-FFFFA4BC8DA7}"/>
            </a:ext>
          </a:extLst>
        </cdr:cNvPr>
        <cdr:cNvSpPr txBox="1"/>
      </cdr:nvSpPr>
      <cdr:spPr>
        <a:xfrm xmlns:a="http://schemas.openxmlformats.org/drawingml/2006/main">
          <a:off x="0" y="60768"/>
          <a:ext cx="3710202" cy="27775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dirty="0">
              <a:latin typeface="Franklin Gothic Demi Cond" panose="020B0706030402020204" pitchFamily="34" charset="0"/>
            </a:rPr>
            <a:t>Number of Hospitalizations, 2020-2024</a:t>
          </a:r>
        </a:p>
      </cdr:txBody>
    </cdr:sp>
  </cdr:relSizeAnchor>
</c:userShapes>
</file>

<file path=ppt/drawings/drawing11.xml><?xml version="1.0" encoding="utf-8"?>
<c:userShapes xmlns:c="http://schemas.openxmlformats.org/drawingml/2006/chart">
  <cdr:relSizeAnchor xmlns:cdr="http://schemas.openxmlformats.org/drawingml/2006/chartDrawing">
    <cdr:from>
      <cdr:x>0.00643</cdr:x>
      <cdr:y>0</cdr:y>
    </cdr:from>
    <cdr:to>
      <cdr:x>0.3476</cdr:x>
      <cdr:y>0.07048</cdr:y>
    </cdr:to>
    <cdr:sp macro="" textlink="">
      <cdr:nvSpPr>
        <cdr:cNvPr id="2" name="TextBox 1">
          <a:extLst xmlns:a="http://schemas.openxmlformats.org/drawingml/2006/main">
            <a:ext uri="{FF2B5EF4-FFF2-40B4-BE49-F238E27FC236}">
              <a16:creationId xmlns:a16="http://schemas.microsoft.com/office/drawing/2014/main" id="{280AE18E-DF24-4687-BDAA-B34C5D2642C7}"/>
            </a:ext>
          </a:extLst>
        </cdr:cNvPr>
        <cdr:cNvSpPr txBox="1"/>
      </cdr:nvSpPr>
      <cdr:spPr>
        <a:xfrm xmlns:a="http://schemas.openxmlformats.org/drawingml/2006/main">
          <a:off x="51927" y="-11151"/>
          <a:ext cx="2755201" cy="26453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i="0" dirty="0">
              <a:latin typeface="Franklin Gothic Demi Cond" panose="020B0706030402020204" pitchFamily="34" charset="0"/>
            </a:rPr>
            <a:t>Rate per 100,000, 2020-2024</a:t>
          </a:r>
        </a:p>
      </cdr:txBody>
    </cdr:sp>
  </cdr:relSizeAnchor>
  <cdr:relSizeAnchor xmlns:cdr="http://schemas.openxmlformats.org/drawingml/2006/chartDrawing">
    <cdr:from>
      <cdr:x>0.47057</cdr:x>
      <cdr:y>0.72887</cdr:y>
    </cdr:from>
    <cdr:to>
      <cdr:x>0.53358</cdr:x>
      <cdr:y>0.80219</cdr:y>
    </cdr:to>
    <cdr:sp macro="" textlink="">
      <cdr:nvSpPr>
        <cdr:cNvPr id="3" name="TextBox 2">
          <a:extLst xmlns:a="http://schemas.openxmlformats.org/drawingml/2006/main">
            <a:ext uri="{FF2B5EF4-FFF2-40B4-BE49-F238E27FC236}">
              <a16:creationId xmlns:a16="http://schemas.microsoft.com/office/drawing/2014/main" id="{6D12C642-AC4B-4B60-4FFE-B61227807329}"/>
            </a:ext>
          </a:extLst>
        </cdr:cNvPr>
        <cdr:cNvSpPr txBox="1"/>
      </cdr:nvSpPr>
      <cdr:spPr>
        <a:xfrm xmlns:a="http://schemas.openxmlformats.org/drawingml/2006/main">
          <a:off x="3825098" y="3503164"/>
          <a:ext cx="512184" cy="35243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kern="1200" dirty="0">
              <a:latin typeface="Franklin Gothic Demi Cond" panose="020B0706030402020204" pitchFamily="34" charset="0"/>
            </a:rPr>
            <a:t>*</a:t>
          </a:r>
        </a:p>
      </cdr:txBody>
    </cdr:sp>
  </cdr:relSizeAnchor>
  <cdr:relSizeAnchor xmlns:cdr="http://schemas.openxmlformats.org/drawingml/2006/chartDrawing">
    <cdr:from>
      <cdr:x>0.58562</cdr:x>
      <cdr:y>0.72317</cdr:y>
    </cdr:from>
    <cdr:to>
      <cdr:x>0.64863</cdr:x>
      <cdr:y>0.79649</cdr:y>
    </cdr:to>
    <cdr:sp macro="" textlink="">
      <cdr:nvSpPr>
        <cdr:cNvPr id="4" name="TextBox 1">
          <a:extLst xmlns:a="http://schemas.openxmlformats.org/drawingml/2006/main">
            <a:ext uri="{FF2B5EF4-FFF2-40B4-BE49-F238E27FC236}">
              <a16:creationId xmlns:a16="http://schemas.microsoft.com/office/drawing/2014/main" id="{7DCA1078-55A1-2DD5-B4FF-4E68F6C9CC64}"/>
            </a:ext>
          </a:extLst>
        </cdr:cNvPr>
        <cdr:cNvSpPr txBox="1"/>
      </cdr:nvSpPr>
      <cdr:spPr>
        <a:xfrm xmlns:a="http://schemas.openxmlformats.org/drawingml/2006/main">
          <a:off x="4729308" y="2714310"/>
          <a:ext cx="508852" cy="27519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kern="1200" dirty="0">
              <a:latin typeface="Franklin Gothic Demi Cond" panose="020B0706030402020204" pitchFamily="34" charset="0"/>
            </a:rPr>
            <a:t>*</a:t>
          </a:r>
        </a:p>
      </cdr:txBody>
    </cdr:sp>
  </cdr:relSizeAnchor>
</c:userShapes>
</file>

<file path=ppt/drawings/drawing12.xml><?xml version="1.0" encoding="utf-8"?>
<c:userShapes xmlns:c="http://schemas.openxmlformats.org/drawingml/2006/chart">
  <cdr:relSizeAnchor xmlns:cdr="http://schemas.openxmlformats.org/drawingml/2006/chartDrawing">
    <cdr:from>
      <cdr:x>0</cdr:x>
      <cdr:y>0.00521</cdr:y>
    </cdr:from>
    <cdr:to>
      <cdr:x>0.35891</cdr:x>
      <cdr:y>0.25521</cdr:y>
    </cdr:to>
    <cdr:sp macro="" textlink="">
      <cdr:nvSpPr>
        <cdr:cNvPr id="2" name="TextBox 1">
          <a:extLst xmlns:a="http://schemas.openxmlformats.org/drawingml/2006/main">
            <a:ext uri="{FF2B5EF4-FFF2-40B4-BE49-F238E27FC236}">
              <a16:creationId xmlns:a16="http://schemas.microsoft.com/office/drawing/2014/main" id="{395AC10B-55C6-4000-B5D1-EFE650BE06B3}"/>
            </a:ext>
          </a:extLst>
        </cdr:cNvPr>
        <cdr:cNvSpPr txBox="1"/>
      </cdr:nvSpPr>
      <cdr:spPr>
        <a:xfrm xmlns:a="http://schemas.openxmlformats.org/drawingml/2006/main">
          <a:off x="0" y="19056"/>
          <a:ext cx="2562224"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l"/>
          <a:r>
            <a:rPr lang="en-US" sz="1400" dirty="0">
              <a:latin typeface="Franklin Gothic Demi Cond" panose="020B0706030402020204" pitchFamily="34" charset="0"/>
              <a:cs typeface="Calibri" panose="020F0502020204030204" pitchFamily="34" charset="0"/>
            </a:rPr>
            <a:t>Number</a:t>
          </a:r>
          <a:r>
            <a:rPr lang="en-US" sz="1400" baseline="0" dirty="0">
              <a:latin typeface="Franklin Gothic Demi Cond" panose="020B0706030402020204" pitchFamily="34" charset="0"/>
              <a:cs typeface="Calibri" panose="020F0502020204030204" pitchFamily="34" charset="0"/>
            </a:rPr>
            <a:t> of ED Visits, 2020-2024</a:t>
          </a:r>
          <a:endParaRPr lang="en-US" sz="1400" dirty="0">
            <a:latin typeface="Franklin Gothic Demi Cond" panose="020B0706030402020204" pitchFamily="34" charset="0"/>
            <a:cs typeface="Calibri" panose="020F0502020204030204" pitchFamily="34" charset="0"/>
          </a:endParaRPr>
        </a:p>
      </cdr:txBody>
    </cdr:sp>
  </cdr:relSizeAnchor>
</c:userShapes>
</file>

<file path=ppt/drawings/drawing13.xml><?xml version="1.0" encoding="utf-8"?>
<c:userShapes xmlns:c="http://schemas.openxmlformats.org/drawingml/2006/chart">
  <cdr:relSizeAnchor xmlns:cdr="http://schemas.openxmlformats.org/drawingml/2006/chartDrawing">
    <cdr:from>
      <cdr:x>0</cdr:x>
      <cdr:y>0</cdr:y>
    </cdr:from>
    <cdr:to>
      <cdr:x>0.33562</cdr:x>
      <cdr:y>0.06905</cdr:y>
    </cdr:to>
    <cdr:sp macro="" textlink="">
      <cdr:nvSpPr>
        <cdr:cNvPr id="2" name="TextBox 1">
          <a:extLst xmlns:a="http://schemas.openxmlformats.org/drawingml/2006/main">
            <a:ext uri="{FF2B5EF4-FFF2-40B4-BE49-F238E27FC236}">
              <a16:creationId xmlns:a16="http://schemas.microsoft.com/office/drawing/2014/main" id="{47F3B714-AC6D-4553-A941-B0DAFEAB3439}"/>
            </a:ext>
          </a:extLst>
        </cdr:cNvPr>
        <cdr:cNvSpPr txBox="1"/>
      </cdr:nvSpPr>
      <cdr:spPr>
        <a:xfrm xmlns:a="http://schemas.openxmlformats.org/drawingml/2006/main">
          <a:off x="0" y="0"/>
          <a:ext cx="2790826" cy="29991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600" dirty="0">
              <a:latin typeface="Franklin Gothic Demi Cond" panose="020B0706030402020204" pitchFamily="34" charset="0"/>
            </a:rPr>
            <a:t>Number of ED Visits, 2020-2024</a:t>
          </a:r>
        </a:p>
        <a:p xmlns:a="http://schemas.openxmlformats.org/drawingml/2006/main">
          <a:endParaRPr lang="en-US" sz="1600" dirty="0">
            <a:latin typeface="Franklin Gothic Demi Cond" panose="020B0706030402020204" pitchFamily="34" charset="0"/>
          </a:endParaRPr>
        </a:p>
      </cdr:txBody>
    </cdr:sp>
  </cdr:relSizeAnchor>
</c:userShapes>
</file>

<file path=ppt/drawings/drawing14.xml><?xml version="1.0" encoding="utf-8"?>
<c:userShapes xmlns:c="http://schemas.openxmlformats.org/drawingml/2006/chart">
  <cdr:relSizeAnchor xmlns:cdr="http://schemas.openxmlformats.org/drawingml/2006/chartDrawing">
    <cdr:from>
      <cdr:x>0</cdr:x>
      <cdr:y>0</cdr:y>
    </cdr:from>
    <cdr:to>
      <cdr:x>0.32717</cdr:x>
      <cdr:y>0.08482</cdr:y>
    </cdr:to>
    <cdr:sp macro="" textlink="">
      <cdr:nvSpPr>
        <cdr:cNvPr id="2" name="TextBox 1">
          <a:extLst xmlns:a="http://schemas.openxmlformats.org/drawingml/2006/main">
            <a:ext uri="{FF2B5EF4-FFF2-40B4-BE49-F238E27FC236}">
              <a16:creationId xmlns:a16="http://schemas.microsoft.com/office/drawing/2014/main" id="{47F3B714-AC6D-4553-A941-B0DAFEAB3439}"/>
            </a:ext>
          </a:extLst>
        </cdr:cNvPr>
        <cdr:cNvSpPr txBox="1"/>
      </cdr:nvSpPr>
      <cdr:spPr>
        <a:xfrm xmlns:a="http://schemas.openxmlformats.org/drawingml/2006/main">
          <a:off x="0" y="0"/>
          <a:ext cx="2744314" cy="32269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600" dirty="0">
              <a:latin typeface="Franklin Gothic Demi Cond" panose="020B0706030402020204" pitchFamily="34" charset="0"/>
            </a:rPr>
            <a:t>Rate per 100,000, 2020-2024</a:t>
          </a:r>
        </a:p>
      </cdr:txBody>
    </cdr:sp>
  </cdr:relSizeAnchor>
</c:userShapes>
</file>

<file path=ppt/drawings/drawing15.xml><?xml version="1.0" encoding="utf-8"?>
<c:userShapes xmlns:c="http://schemas.openxmlformats.org/drawingml/2006/chart">
  <cdr:relSizeAnchor xmlns:cdr="http://schemas.openxmlformats.org/drawingml/2006/chartDrawing">
    <cdr:from>
      <cdr:x>0</cdr:x>
      <cdr:y>0.01542</cdr:y>
    </cdr:from>
    <cdr:to>
      <cdr:x>0.34117</cdr:x>
      <cdr:y>0.0859</cdr:y>
    </cdr:to>
    <cdr:sp macro="" textlink="">
      <cdr:nvSpPr>
        <cdr:cNvPr id="2" name="TextBox 1">
          <a:extLst xmlns:a="http://schemas.openxmlformats.org/drawingml/2006/main">
            <a:ext uri="{FF2B5EF4-FFF2-40B4-BE49-F238E27FC236}">
              <a16:creationId xmlns:a16="http://schemas.microsoft.com/office/drawing/2014/main" id="{278892F2-3312-4789-A4F2-FFFFA4BC8DA7}"/>
            </a:ext>
          </a:extLst>
        </cdr:cNvPr>
        <cdr:cNvSpPr txBox="1"/>
      </cdr:nvSpPr>
      <cdr:spPr>
        <a:xfrm xmlns:a="http://schemas.openxmlformats.org/drawingml/2006/main">
          <a:off x="0" y="66675"/>
          <a:ext cx="2695575" cy="304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dirty="0">
              <a:latin typeface="Franklin Gothic Demi Cond" panose="020B0706030402020204" pitchFamily="34" charset="0"/>
            </a:rPr>
            <a:t>Number of ED Visits, 2020-2024</a:t>
          </a:r>
        </a:p>
      </cdr:txBody>
    </cdr:sp>
  </cdr:relSizeAnchor>
</c:userShapes>
</file>

<file path=ppt/drawings/drawing16.xml><?xml version="1.0" encoding="utf-8"?>
<c:userShapes xmlns:c="http://schemas.openxmlformats.org/drawingml/2006/chart">
  <cdr:relSizeAnchor xmlns:cdr="http://schemas.openxmlformats.org/drawingml/2006/chartDrawing">
    <cdr:from>
      <cdr:x>0.00643</cdr:x>
      <cdr:y>0.01175</cdr:y>
    </cdr:from>
    <cdr:to>
      <cdr:x>0.3476</cdr:x>
      <cdr:y>0.08223</cdr:y>
    </cdr:to>
    <cdr:sp macro="" textlink="">
      <cdr:nvSpPr>
        <cdr:cNvPr id="2" name="TextBox 1">
          <a:extLst xmlns:a="http://schemas.openxmlformats.org/drawingml/2006/main">
            <a:ext uri="{FF2B5EF4-FFF2-40B4-BE49-F238E27FC236}">
              <a16:creationId xmlns:a16="http://schemas.microsoft.com/office/drawing/2014/main" id="{280AE18E-DF24-4687-BDAA-B34C5D2642C7}"/>
            </a:ext>
          </a:extLst>
        </cdr:cNvPr>
        <cdr:cNvSpPr txBox="1"/>
      </cdr:nvSpPr>
      <cdr:spPr>
        <a:xfrm xmlns:a="http://schemas.openxmlformats.org/drawingml/2006/main">
          <a:off x="50800" y="50800"/>
          <a:ext cx="2695575" cy="3048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i="0" dirty="0">
              <a:latin typeface="Franklin Gothic Demi Cond" panose="020B0706030402020204" pitchFamily="34" charset="0"/>
            </a:rPr>
            <a:t>Rate per 100,000, 2020-2024</a:t>
          </a: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cdr:y>
    </cdr:from>
    <cdr:to>
      <cdr:x>0.46574</cdr:x>
      <cdr:y>0.06905</cdr:y>
    </cdr:to>
    <cdr:sp macro="" textlink="">
      <cdr:nvSpPr>
        <cdr:cNvPr id="2" name="TextBox 1">
          <a:extLst xmlns:a="http://schemas.openxmlformats.org/drawingml/2006/main">
            <a:ext uri="{FF2B5EF4-FFF2-40B4-BE49-F238E27FC236}">
              <a16:creationId xmlns:a16="http://schemas.microsoft.com/office/drawing/2014/main" id="{47F3B714-AC6D-4553-A941-B0DAFEAB3439}"/>
            </a:ext>
          </a:extLst>
        </cdr:cNvPr>
        <cdr:cNvSpPr txBox="1"/>
      </cdr:nvSpPr>
      <cdr:spPr>
        <a:xfrm xmlns:a="http://schemas.openxmlformats.org/drawingml/2006/main">
          <a:off x="0" y="0"/>
          <a:ext cx="3942708" cy="28289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600" dirty="0">
              <a:latin typeface="Franklin Gothic Demi Cond" panose="020B0706030402020204" pitchFamily="34" charset="0"/>
            </a:rPr>
            <a:t>Number of Deaths, 2020-2024</a:t>
          </a:r>
        </a:p>
      </cdr:txBody>
    </cdr:sp>
  </cdr:relSizeAnchor>
</c:userShapes>
</file>

<file path=ppt/drawings/drawing3.xml><?xml version="1.0" encoding="utf-8"?>
<c:userShapes xmlns:c="http://schemas.openxmlformats.org/drawingml/2006/chart">
  <cdr:relSizeAnchor xmlns:cdr="http://schemas.openxmlformats.org/drawingml/2006/chartDrawing">
    <cdr:from>
      <cdr:x>0</cdr:x>
      <cdr:y>0.01542</cdr:y>
    </cdr:from>
    <cdr:to>
      <cdr:x>0.34117</cdr:x>
      <cdr:y>0.0859</cdr:y>
    </cdr:to>
    <cdr:sp macro="" textlink="">
      <cdr:nvSpPr>
        <cdr:cNvPr id="2" name="TextBox 1">
          <a:extLst xmlns:a="http://schemas.openxmlformats.org/drawingml/2006/main">
            <a:ext uri="{FF2B5EF4-FFF2-40B4-BE49-F238E27FC236}">
              <a16:creationId xmlns:a16="http://schemas.microsoft.com/office/drawing/2014/main" id="{278892F2-3312-4789-A4F2-FFFFA4BC8DA7}"/>
            </a:ext>
          </a:extLst>
        </cdr:cNvPr>
        <cdr:cNvSpPr txBox="1"/>
      </cdr:nvSpPr>
      <cdr:spPr>
        <a:xfrm xmlns:a="http://schemas.openxmlformats.org/drawingml/2006/main">
          <a:off x="0" y="66675"/>
          <a:ext cx="2695575" cy="304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900" dirty="0">
              <a:latin typeface="Franklin Gothic Demi Cond" panose="020B0706030402020204" pitchFamily="34" charset="0"/>
            </a:rPr>
            <a:t>Number of Deaths, 2020-2024</a:t>
          </a:r>
        </a:p>
      </cdr:txBody>
    </cdr:sp>
  </cdr:relSizeAnchor>
</c:userShapes>
</file>

<file path=ppt/drawings/drawing4.xml><?xml version="1.0" encoding="utf-8"?>
<c:userShapes xmlns:c="http://schemas.openxmlformats.org/drawingml/2006/chart">
  <cdr:relSizeAnchor xmlns:cdr="http://schemas.openxmlformats.org/drawingml/2006/chartDrawing">
    <cdr:from>
      <cdr:x>0.00643</cdr:x>
      <cdr:y>0</cdr:y>
    </cdr:from>
    <cdr:to>
      <cdr:x>0.48365</cdr:x>
      <cdr:y>0.07048</cdr:y>
    </cdr:to>
    <cdr:sp macro="" textlink="">
      <cdr:nvSpPr>
        <cdr:cNvPr id="2" name="TextBox 1">
          <a:extLst xmlns:a="http://schemas.openxmlformats.org/drawingml/2006/main">
            <a:ext uri="{FF2B5EF4-FFF2-40B4-BE49-F238E27FC236}">
              <a16:creationId xmlns:a16="http://schemas.microsoft.com/office/drawing/2014/main" id="{280AE18E-DF24-4687-BDAA-B34C5D2642C7}"/>
            </a:ext>
          </a:extLst>
        </cdr:cNvPr>
        <cdr:cNvSpPr txBox="1"/>
      </cdr:nvSpPr>
      <cdr:spPr>
        <a:xfrm xmlns:a="http://schemas.openxmlformats.org/drawingml/2006/main">
          <a:off x="50177" y="0"/>
          <a:ext cx="3724093" cy="27282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i="0" dirty="0">
              <a:latin typeface="Franklin Gothic Demi Cond" panose="020B0706030402020204" pitchFamily="34" charset="0"/>
            </a:rPr>
            <a:t>Rate per 100,000, 2020-2024</a:t>
          </a:r>
        </a:p>
      </cdr:txBody>
    </cdr:sp>
  </cdr:relSizeAnchor>
</c:userShapes>
</file>

<file path=ppt/drawings/drawing5.xml><?xml version="1.0" encoding="utf-8"?>
<c:userShapes xmlns:c="http://schemas.openxmlformats.org/drawingml/2006/chart">
  <cdr:relSizeAnchor xmlns:cdr="http://schemas.openxmlformats.org/drawingml/2006/chartDrawing">
    <cdr:from>
      <cdr:x>0.00118</cdr:x>
      <cdr:y>0.02313</cdr:y>
    </cdr:from>
    <cdr:to>
      <cdr:x>0.87382</cdr:x>
      <cdr:y>0.08541</cdr:y>
    </cdr:to>
    <cdr:sp macro="" textlink="">
      <cdr:nvSpPr>
        <cdr:cNvPr id="2" name="TextBox 1">
          <a:extLst xmlns:a="http://schemas.openxmlformats.org/drawingml/2006/main">
            <a:ext uri="{FF2B5EF4-FFF2-40B4-BE49-F238E27FC236}">
              <a16:creationId xmlns:a16="http://schemas.microsoft.com/office/drawing/2014/main" id="{52F4573E-DE3A-A633-C852-AEAF54F9620C}"/>
            </a:ext>
          </a:extLst>
        </cdr:cNvPr>
        <cdr:cNvSpPr txBox="1"/>
      </cdr:nvSpPr>
      <cdr:spPr>
        <a:xfrm xmlns:a="http://schemas.openxmlformats.org/drawingml/2006/main">
          <a:off x="7620" y="99060"/>
          <a:ext cx="5638800" cy="2667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en-US" sz="1200" b="0" i="0" baseline="0">
              <a:effectLst/>
              <a:latin typeface="Franklin Gothic Demi Cond" panose="020B0706030402020204" pitchFamily="34" charset="0"/>
              <a:ea typeface="+mn-ea"/>
              <a:cs typeface="Arial" panose="020B0604020202020204" pitchFamily="34" charset="0"/>
            </a:rPr>
            <a:t>Percent of Unintentional Drowning Deaths by Month, 2020-2024</a:t>
          </a:r>
          <a:endParaRPr lang="en-US" sz="1200" b="0">
            <a:effectLst/>
            <a:latin typeface="Franklin Gothic Demi Cond" panose="020B0706030402020204" pitchFamily="34" charset="0"/>
            <a:cs typeface="Arial" panose="020B0604020202020204" pitchFamily="34" charset="0"/>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0.01053</cdr:x>
      <cdr:y>0.03396</cdr:y>
    </cdr:from>
    <cdr:to>
      <cdr:x>0.98346</cdr:x>
      <cdr:y>0.17987</cdr:y>
    </cdr:to>
    <cdr:sp macro="" textlink="">
      <cdr:nvSpPr>
        <cdr:cNvPr id="2" name="TextBox 1">
          <a:extLst xmlns:a="http://schemas.openxmlformats.org/drawingml/2006/main">
            <a:ext uri="{FF2B5EF4-FFF2-40B4-BE49-F238E27FC236}">
              <a16:creationId xmlns:a16="http://schemas.microsoft.com/office/drawing/2014/main" id="{50C39B83-551D-C204-E1E6-3BC8BF47A74F}"/>
            </a:ext>
          </a:extLst>
        </cdr:cNvPr>
        <cdr:cNvSpPr txBox="1"/>
      </cdr:nvSpPr>
      <cdr:spPr>
        <a:xfrm xmlns:a="http://schemas.openxmlformats.org/drawingml/2006/main">
          <a:off x="53340" y="102870"/>
          <a:ext cx="4930140" cy="44196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kern="1200"/>
        </a:p>
      </cdr:txBody>
    </cdr:sp>
  </cdr:relSizeAnchor>
  <cdr:relSizeAnchor xmlns:cdr="http://schemas.openxmlformats.org/drawingml/2006/chartDrawing">
    <cdr:from>
      <cdr:x>0.02105</cdr:x>
      <cdr:y>0.03396</cdr:y>
    </cdr:from>
    <cdr:to>
      <cdr:x>0.98496</cdr:x>
      <cdr:y>0.17484</cdr:y>
    </cdr:to>
    <cdr:sp macro="" textlink="">
      <cdr:nvSpPr>
        <cdr:cNvPr id="3" name="TextBox 2">
          <a:extLst xmlns:a="http://schemas.openxmlformats.org/drawingml/2006/main">
            <a:ext uri="{FF2B5EF4-FFF2-40B4-BE49-F238E27FC236}">
              <a16:creationId xmlns:a16="http://schemas.microsoft.com/office/drawing/2014/main" id="{E0F97888-F6B5-B20E-70B6-4FFDA049547E}"/>
            </a:ext>
          </a:extLst>
        </cdr:cNvPr>
        <cdr:cNvSpPr txBox="1"/>
      </cdr:nvSpPr>
      <cdr:spPr>
        <a:xfrm xmlns:a="http://schemas.openxmlformats.org/drawingml/2006/main">
          <a:off x="106680" y="102870"/>
          <a:ext cx="4884420" cy="42672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kern="1200" dirty="0">
              <a:solidFill>
                <a:schemeClr val="tx1"/>
              </a:solidFill>
              <a:latin typeface="Franklin Gothic Demi Cond" panose="020B0706030402020204" pitchFamily="34" charset="0"/>
            </a:rPr>
            <a:t>Percent of Drowning Deaths by Water Source, 2020-2024</a:t>
          </a:r>
        </a:p>
      </cdr:txBody>
    </cdr:sp>
  </cdr:relSizeAnchor>
</c:userShapes>
</file>

<file path=ppt/drawings/drawing7.xml><?xml version="1.0" encoding="utf-8"?>
<c:userShapes xmlns:c="http://schemas.openxmlformats.org/drawingml/2006/chart">
  <cdr:relSizeAnchor xmlns:cdr="http://schemas.openxmlformats.org/drawingml/2006/chartDrawing">
    <cdr:from>
      <cdr:x>0</cdr:x>
      <cdr:y>0.00521</cdr:y>
    </cdr:from>
    <cdr:to>
      <cdr:x>0.35891</cdr:x>
      <cdr:y>0.25521</cdr:y>
    </cdr:to>
    <cdr:sp macro="" textlink="">
      <cdr:nvSpPr>
        <cdr:cNvPr id="2" name="TextBox 1">
          <a:extLst xmlns:a="http://schemas.openxmlformats.org/drawingml/2006/main">
            <a:ext uri="{FF2B5EF4-FFF2-40B4-BE49-F238E27FC236}">
              <a16:creationId xmlns:a16="http://schemas.microsoft.com/office/drawing/2014/main" id="{395AC10B-55C6-4000-B5D1-EFE650BE06B3}"/>
            </a:ext>
          </a:extLst>
        </cdr:cNvPr>
        <cdr:cNvSpPr txBox="1"/>
      </cdr:nvSpPr>
      <cdr:spPr>
        <a:xfrm xmlns:a="http://schemas.openxmlformats.org/drawingml/2006/main">
          <a:off x="0" y="19056"/>
          <a:ext cx="2562224"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l"/>
          <a:r>
            <a:rPr lang="en-US" sz="1400" dirty="0">
              <a:latin typeface="Franklin Gothic Demi Cond" panose="020B0706030402020204" pitchFamily="34" charset="0"/>
              <a:cs typeface="Calibri" panose="020F0502020204030204" pitchFamily="34" charset="0"/>
            </a:rPr>
            <a:t>Number</a:t>
          </a:r>
          <a:r>
            <a:rPr lang="en-US" sz="1400" baseline="0" dirty="0">
              <a:latin typeface="Franklin Gothic Demi Cond" panose="020B0706030402020204" pitchFamily="34" charset="0"/>
              <a:cs typeface="Calibri" panose="020F0502020204030204" pitchFamily="34" charset="0"/>
            </a:rPr>
            <a:t> of Hospitalizations, 2020-2024</a:t>
          </a:r>
          <a:endParaRPr lang="en-US" sz="1400" dirty="0">
            <a:latin typeface="Franklin Gothic Demi Cond" panose="020B0706030402020204" pitchFamily="34" charset="0"/>
            <a:cs typeface="Calibri" panose="020F0502020204030204" pitchFamily="34" charset="0"/>
          </a:endParaRPr>
        </a:p>
      </cdr:txBody>
    </cdr:sp>
  </cdr:relSizeAnchor>
</c:userShapes>
</file>

<file path=ppt/drawings/drawing8.xml><?xml version="1.0" encoding="utf-8"?>
<c:userShapes xmlns:c="http://schemas.openxmlformats.org/drawingml/2006/chart">
  <cdr:relSizeAnchor xmlns:cdr="http://schemas.openxmlformats.org/drawingml/2006/chartDrawing">
    <cdr:from>
      <cdr:x>0</cdr:x>
      <cdr:y>0</cdr:y>
    </cdr:from>
    <cdr:to>
      <cdr:x>0.43728</cdr:x>
      <cdr:y>0.06994</cdr:y>
    </cdr:to>
    <cdr:sp macro="" textlink="">
      <cdr:nvSpPr>
        <cdr:cNvPr id="2" name="TextBox 1">
          <a:extLst xmlns:a="http://schemas.openxmlformats.org/drawingml/2006/main">
            <a:ext uri="{FF2B5EF4-FFF2-40B4-BE49-F238E27FC236}">
              <a16:creationId xmlns:a16="http://schemas.microsoft.com/office/drawing/2014/main" id="{47F3B714-AC6D-4553-A941-B0DAFEAB3439}"/>
            </a:ext>
          </a:extLst>
        </cdr:cNvPr>
        <cdr:cNvSpPr txBox="1"/>
      </cdr:nvSpPr>
      <cdr:spPr>
        <a:xfrm xmlns:a="http://schemas.openxmlformats.org/drawingml/2006/main">
          <a:off x="0" y="0"/>
          <a:ext cx="3633592" cy="28681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dirty="0">
              <a:latin typeface="Franklin Gothic Demi Cond" panose="020B0706030402020204" pitchFamily="34" charset="0"/>
            </a:rPr>
            <a:t>Number of Hospitalizations, 2020-2024</a:t>
          </a:r>
        </a:p>
      </cdr:txBody>
    </cdr:sp>
  </cdr:relSizeAnchor>
</c:userShapes>
</file>

<file path=ppt/drawings/drawing9.xml><?xml version="1.0" encoding="utf-8"?>
<c:userShapes xmlns:c="http://schemas.openxmlformats.org/drawingml/2006/chart">
  <cdr:relSizeAnchor xmlns:cdr="http://schemas.openxmlformats.org/drawingml/2006/chartDrawing">
    <cdr:from>
      <cdr:x>0.71649</cdr:x>
      <cdr:y>0.74138</cdr:y>
    </cdr:from>
    <cdr:to>
      <cdr:x>0.75177</cdr:x>
      <cdr:y>0.79126</cdr:y>
    </cdr:to>
    <cdr:sp macro="" textlink="">
      <cdr:nvSpPr>
        <cdr:cNvPr id="2" name="TextBox 7">
          <a:extLst xmlns:a="http://schemas.openxmlformats.org/drawingml/2006/main">
            <a:ext uri="{FF2B5EF4-FFF2-40B4-BE49-F238E27FC236}">
              <a16:creationId xmlns:a16="http://schemas.microsoft.com/office/drawing/2014/main" id="{9EAB575C-01B3-38CE-6989-E76B6E69A4B8}"/>
            </a:ext>
          </a:extLst>
        </cdr:cNvPr>
        <cdr:cNvSpPr txBox="1"/>
      </cdr:nvSpPr>
      <cdr:spPr>
        <a:xfrm xmlns:a="http://schemas.openxmlformats.org/drawingml/2006/main">
          <a:off x="5648960" y="3058160"/>
          <a:ext cx="278130" cy="205740"/>
        </a:xfrm>
        <a:prstGeom xmlns:a="http://schemas.openxmlformats.org/drawingml/2006/main" prst="rect">
          <a:avLst/>
        </a:prstGeom>
        <a:solidFill xmlns:a="http://schemas.openxmlformats.org/drawingml/2006/main">
          <a:schemeClr val="lt1"/>
        </a:solidFill>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en-US" sz="1800" dirty="0">
              <a:latin typeface="Franklin Gothic Demi Cond" panose="020B0706030402020204" pitchFamily="34" charset="0"/>
            </a:rPr>
            <a:t>*</a:t>
          </a:r>
        </a:p>
      </cdr:txBody>
    </cdr:sp>
  </cdr:relSizeAnchor>
  <cdr:relSizeAnchor xmlns:cdr="http://schemas.openxmlformats.org/drawingml/2006/chartDrawing">
    <cdr:from>
      <cdr:x>0.42836</cdr:x>
      <cdr:y>0.73743</cdr:y>
    </cdr:from>
    <cdr:to>
      <cdr:x>0.46364</cdr:x>
      <cdr:y>0.78731</cdr:y>
    </cdr:to>
    <cdr:sp macro="" textlink="">
      <cdr:nvSpPr>
        <cdr:cNvPr id="3" name="TextBox 7">
          <a:extLst xmlns:a="http://schemas.openxmlformats.org/drawingml/2006/main">
            <a:ext uri="{FF2B5EF4-FFF2-40B4-BE49-F238E27FC236}">
              <a16:creationId xmlns:a16="http://schemas.microsoft.com/office/drawing/2014/main" id="{5E010371-7833-257F-7651-A3D9E0CE81B1}"/>
            </a:ext>
          </a:extLst>
        </cdr:cNvPr>
        <cdr:cNvSpPr txBox="1"/>
      </cdr:nvSpPr>
      <cdr:spPr>
        <a:xfrm xmlns:a="http://schemas.openxmlformats.org/drawingml/2006/main">
          <a:off x="3439125" y="3007734"/>
          <a:ext cx="283248" cy="203443"/>
        </a:xfrm>
        <a:prstGeom xmlns:a="http://schemas.openxmlformats.org/drawingml/2006/main" prst="rect">
          <a:avLst/>
        </a:prstGeom>
        <a:solidFill xmlns:a="http://schemas.openxmlformats.org/drawingml/2006/main">
          <a:schemeClr val="lt1"/>
        </a:solidFill>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en-US" sz="1800" dirty="0">
              <a:latin typeface="Franklin Gothic Demi Cond" panose="020B0706030402020204" pitchFamily="34" charset="0"/>
            </a:rPr>
            <a:t>*</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6578"/>
          </a:xfrm>
          <a:prstGeom prst="rect">
            <a:avLst/>
          </a:prstGeom>
        </p:spPr>
        <p:txBody>
          <a:bodyPr vert="horz" lIns="91768" tIns="45884" rIns="91768" bIns="45884" rtlCol="0"/>
          <a:lstStyle>
            <a:lvl1pPr algn="l">
              <a:defRPr sz="1200"/>
            </a:lvl1pPr>
          </a:lstStyle>
          <a:p>
            <a:endParaRPr lang="en-US" dirty="0"/>
          </a:p>
        </p:txBody>
      </p:sp>
      <p:sp>
        <p:nvSpPr>
          <p:cNvPr id="3" name="Date Placeholder 2"/>
          <p:cNvSpPr>
            <a:spLocks noGrp="1"/>
          </p:cNvSpPr>
          <p:nvPr>
            <p:ph type="dt" sz="quarter" idx="1"/>
          </p:nvPr>
        </p:nvSpPr>
        <p:spPr>
          <a:xfrm>
            <a:off x="3970339" y="0"/>
            <a:ext cx="3038475" cy="466578"/>
          </a:xfrm>
          <a:prstGeom prst="rect">
            <a:avLst/>
          </a:prstGeom>
        </p:spPr>
        <p:txBody>
          <a:bodyPr vert="horz" lIns="91768" tIns="45884" rIns="91768" bIns="45884" rtlCol="0"/>
          <a:lstStyle>
            <a:lvl1pPr algn="r">
              <a:defRPr sz="1200"/>
            </a:lvl1pPr>
          </a:lstStyle>
          <a:p>
            <a:fld id="{A9B734D9-FBB7-4B85-86A2-24E15EDE55E0}" type="datetimeFigureOut">
              <a:rPr lang="en-US" smtClean="0"/>
              <a:t>4/10/2026</a:t>
            </a:fld>
            <a:endParaRPr lang="en-US" dirty="0"/>
          </a:p>
        </p:txBody>
      </p:sp>
      <p:sp>
        <p:nvSpPr>
          <p:cNvPr id="4" name="Footer Placeholder 3"/>
          <p:cNvSpPr>
            <a:spLocks noGrp="1"/>
          </p:cNvSpPr>
          <p:nvPr>
            <p:ph type="ftr" sz="quarter" idx="2"/>
          </p:nvPr>
        </p:nvSpPr>
        <p:spPr>
          <a:xfrm>
            <a:off x="1" y="8829823"/>
            <a:ext cx="3038475" cy="466578"/>
          </a:xfrm>
          <a:prstGeom prst="rect">
            <a:avLst/>
          </a:prstGeom>
        </p:spPr>
        <p:txBody>
          <a:bodyPr vert="horz" lIns="91768" tIns="45884" rIns="91768" bIns="45884"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9" y="8829823"/>
            <a:ext cx="3038475" cy="466578"/>
          </a:xfrm>
          <a:prstGeom prst="rect">
            <a:avLst/>
          </a:prstGeom>
        </p:spPr>
        <p:txBody>
          <a:bodyPr vert="horz" lIns="91768" tIns="45884" rIns="91768" bIns="45884" rtlCol="0" anchor="b"/>
          <a:lstStyle>
            <a:lvl1pPr algn="r">
              <a:defRPr sz="1200"/>
            </a:lvl1pPr>
          </a:lstStyle>
          <a:p>
            <a:fld id="{41803F26-4061-4820-A8A7-DA9F5475917E}" type="slidenum">
              <a:rPr lang="en-US" smtClean="0"/>
              <a:t>‹#›</a:t>
            </a:fld>
            <a:endParaRPr lang="en-US" dirty="0"/>
          </a:p>
        </p:txBody>
      </p:sp>
    </p:spTree>
    <p:extLst>
      <p:ext uri="{BB962C8B-B14F-4D97-AF65-F5344CB8AC3E}">
        <p14:creationId xmlns:p14="http://schemas.microsoft.com/office/powerpoint/2010/main" val="814075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3164" tIns="46581" rIns="93164" bIns="46581" rtlCol="0"/>
          <a:lstStyle>
            <a:lvl1pPr algn="l">
              <a:defRPr sz="1200"/>
            </a:lvl1pPr>
          </a:lstStyle>
          <a:p>
            <a:endParaRPr lang="en-US" dirty="0"/>
          </a:p>
        </p:txBody>
      </p:sp>
      <p:sp>
        <p:nvSpPr>
          <p:cNvPr id="3" name="Date Placeholder 2"/>
          <p:cNvSpPr>
            <a:spLocks noGrp="1"/>
          </p:cNvSpPr>
          <p:nvPr>
            <p:ph type="dt" idx="1"/>
          </p:nvPr>
        </p:nvSpPr>
        <p:spPr>
          <a:xfrm>
            <a:off x="3970939" y="0"/>
            <a:ext cx="3037840" cy="466435"/>
          </a:xfrm>
          <a:prstGeom prst="rect">
            <a:avLst/>
          </a:prstGeom>
        </p:spPr>
        <p:txBody>
          <a:bodyPr vert="horz" lIns="93164" tIns="46581" rIns="93164" bIns="46581" rtlCol="0"/>
          <a:lstStyle>
            <a:lvl1pPr algn="r">
              <a:defRPr sz="1200"/>
            </a:lvl1pPr>
          </a:lstStyle>
          <a:p>
            <a:fld id="{E3FD6F98-055A-4837-90F2-8E5F6821A1BB}" type="datetimeFigureOut">
              <a:rPr lang="en-US" smtClean="0"/>
              <a:t>4/10/2026</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64" tIns="46581" rIns="93164" bIns="46581" rtlCol="0" anchor="ctr"/>
          <a:lstStyle/>
          <a:p>
            <a:endParaRPr lang="en-US" dirty="0"/>
          </a:p>
        </p:txBody>
      </p:sp>
      <p:sp>
        <p:nvSpPr>
          <p:cNvPr id="5" name="Notes Placeholder 4"/>
          <p:cNvSpPr>
            <a:spLocks noGrp="1"/>
          </p:cNvSpPr>
          <p:nvPr>
            <p:ph type="body" sz="quarter" idx="3"/>
          </p:nvPr>
        </p:nvSpPr>
        <p:spPr>
          <a:xfrm>
            <a:off x="701040" y="4473894"/>
            <a:ext cx="5608320" cy="3660458"/>
          </a:xfrm>
          <a:prstGeom prst="rect">
            <a:avLst/>
          </a:prstGeom>
        </p:spPr>
        <p:txBody>
          <a:bodyPr vert="horz" lIns="93164" tIns="46581" rIns="93164" bIns="4658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9"/>
            <a:ext cx="3037840" cy="466434"/>
          </a:xfrm>
          <a:prstGeom prst="rect">
            <a:avLst/>
          </a:prstGeom>
        </p:spPr>
        <p:txBody>
          <a:bodyPr vert="horz" lIns="93164" tIns="46581" rIns="93164" bIns="46581"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9"/>
            <a:ext cx="3037840" cy="466434"/>
          </a:xfrm>
          <a:prstGeom prst="rect">
            <a:avLst/>
          </a:prstGeom>
        </p:spPr>
        <p:txBody>
          <a:bodyPr vert="horz" lIns="93164" tIns="46581" rIns="93164" bIns="46581" rtlCol="0" anchor="b"/>
          <a:lstStyle>
            <a:lvl1pPr algn="r">
              <a:defRPr sz="1200"/>
            </a:lvl1pPr>
          </a:lstStyle>
          <a:p>
            <a:fld id="{DBCC7D24-0DC9-4E9C-89C0-35D79A09D337}" type="slidenum">
              <a:rPr lang="en-US" smtClean="0"/>
              <a:t>‹#›</a:t>
            </a:fld>
            <a:endParaRPr lang="en-US" dirty="0"/>
          </a:p>
        </p:txBody>
      </p:sp>
    </p:spTree>
    <p:extLst>
      <p:ext uri="{BB962C8B-B14F-4D97-AF65-F5344CB8AC3E}">
        <p14:creationId xmlns:p14="http://schemas.microsoft.com/office/powerpoint/2010/main" val="2864617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This slide set was created to provide basic data trends and public health surveillance around mortality and morbidity of drownings. They are meant to offer a state-level background on drowning. If you’d like a copy of the slides, please visit the “Drowning and Water Related Injuries” page on our branch website, </a:t>
            </a:r>
            <a:r>
              <a:rPr lang="en-US" sz="1200" u="sng" kern="1200" dirty="0">
                <a:solidFill>
                  <a:srgbClr val="44546A"/>
                </a:solidFill>
                <a:effectLst/>
                <a:latin typeface="Calibri" panose="020F0502020204030204" pitchFamily="34" charset="0"/>
                <a:ea typeface="Calibri" panose="020F0502020204030204" pitchFamily="34" charset="0"/>
                <a:cs typeface="Calibri" panose="020F0502020204030204" pitchFamily="34" charset="0"/>
              </a:rPr>
              <a:t>https://www.dph.ncdhhs.gov/programs/chronic-disease-and-injury/injury-and-violence-prevention-branch</a:t>
            </a:r>
            <a:r>
              <a:rPr lang="en-US" sz="1200" kern="1200" dirty="0">
                <a:effectLst/>
                <a:latin typeface="Calibri" panose="020F0502020204030204" pitchFamily="34" charset="0"/>
                <a:ea typeface="Calibri" panose="020F0502020204030204" pitchFamily="34" charset="0"/>
                <a:cs typeface="Calibri" panose="020F0502020204030204" pitchFamily="34" charset="0"/>
              </a:rPr>
              <a:t>. The direct link is also shared at the end of this presentation.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Feel free to incorporate these slides into your own presentations, grant proposals, reports, or any other way they may be useful.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Please read both the speaking and technical notes to ensure that data are presented in a consistent manner.</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E570F26-D836-4F8D-947C-661109F0CCA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213265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largest percentage of unintentional drowning deaths occur in the summer months. From 2020-2024, 17% of these deaths occurred in July.</a:t>
            </a:r>
          </a:p>
        </p:txBody>
      </p:sp>
      <p:sp>
        <p:nvSpPr>
          <p:cNvPr id="4" name="Slide Number Placeholder 3"/>
          <p:cNvSpPr>
            <a:spLocks noGrp="1"/>
          </p:cNvSpPr>
          <p:nvPr>
            <p:ph type="sldNum" sz="quarter" idx="5"/>
          </p:nvPr>
        </p:nvSpPr>
        <p:spPr/>
        <p:txBody>
          <a:bodyPr/>
          <a:lstStyle/>
          <a:p>
            <a:fld id="{DBCC7D24-0DC9-4E9C-89C0-35D79A09D337}" type="slidenum">
              <a:rPr lang="en-US" smtClean="0"/>
              <a:t>11</a:t>
            </a:fld>
            <a:endParaRPr lang="en-US" dirty="0"/>
          </a:p>
        </p:txBody>
      </p:sp>
    </p:spTree>
    <p:extLst>
      <p:ext uri="{BB962C8B-B14F-4D97-AF65-F5344CB8AC3E}">
        <p14:creationId xmlns:p14="http://schemas.microsoft.com/office/powerpoint/2010/main" val="15817556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water source, 54% of unintentional drowning deaths occurred in natural water (2020-2024), followed by bathtub (17%) and swimming pool (15%).</a:t>
            </a:r>
          </a:p>
        </p:txBody>
      </p:sp>
      <p:sp>
        <p:nvSpPr>
          <p:cNvPr id="4" name="Slide Number Placeholder 3"/>
          <p:cNvSpPr>
            <a:spLocks noGrp="1"/>
          </p:cNvSpPr>
          <p:nvPr>
            <p:ph type="sldNum" sz="quarter" idx="5"/>
          </p:nvPr>
        </p:nvSpPr>
        <p:spPr/>
        <p:txBody>
          <a:bodyPr/>
          <a:lstStyle/>
          <a:p>
            <a:fld id="{DBCC7D24-0DC9-4E9C-89C0-35D79A09D337}" type="slidenum">
              <a:rPr lang="en-US" smtClean="0"/>
              <a:t>12</a:t>
            </a:fld>
            <a:endParaRPr lang="en-US" dirty="0"/>
          </a:p>
        </p:txBody>
      </p:sp>
    </p:spTree>
    <p:extLst>
      <p:ext uri="{BB962C8B-B14F-4D97-AF65-F5344CB8AC3E}">
        <p14:creationId xmlns:p14="http://schemas.microsoft.com/office/powerpoint/2010/main" val="20038767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Unintentional drowning deaths varied by water source and age group (2020-2024). For younger ages, less than 5 years old, most deaths occurred in a swimming pool. For older ages, most deaths occurred in natural bodies of water.</a:t>
            </a:r>
          </a:p>
        </p:txBody>
      </p:sp>
      <p:sp>
        <p:nvSpPr>
          <p:cNvPr id="4" name="Slide Number Placeholder 3"/>
          <p:cNvSpPr>
            <a:spLocks noGrp="1"/>
          </p:cNvSpPr>
          <p:nvPr>
            <p:ph type="sldNum" sz="quarter" idx="5"/>
          </p:nvPr>
        </p:nvSpPr>
        <p:spPr/>
        <p:txBody>
          <a:bodyPr/>
          <a:lstStyle/>
          <a:p>
            <a:fld id="{DBCC7D24-0DC9-4E9C-89C0-35D79A09D337}" type="slidenum">
              <a:rPr lang="en-US" smtClean="0"/>
              <a:t>13</a:t>
            </a:fld>
            <a:endParaRPr lang="en-US" dirty="0"/>
          </a:p>
        </p:txBody>
      </p:sp>
    </p:spTree>
    <p:extLst>
      <p:ext uri="{BB962C8B-B14F-4D97-AF65-F5344CB8AC3E}">
        <p14:creationId xmlns:p14="http://schemas.microsoft.com/office/powerpoint/2010/main" val="23946749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5923939-8C3E-469F-AB7C-9A2DC60C222F}" type="slidenum">
              <a:rPr lang="en-US" smtClean="0"/>
              <a:t>14</a:t>
            </a:fld>
            <a:endParaRPr lang="en-US"/>
          </a:p>
        </p:txBody>
      </p:sp>
    </p:spTree>
    <p:extLst>
      <p:ext uri="{BB962C8B-B14F-4D97-AF65-F5344CB8AC3E}">
        <p14:creationId xmlns:p14="http://schemas.microsoft.com/office/powerpoint/2010/main" val="29633851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number of unintentional drowning-related hospitalizations decreased by 4% of the last five years (2020-2024).</a:t>
            </a:r>
          </a:p>
        </p:txBody>
      </p:sp>
      <p:sp>
        <p:nvSpPr>
          <p:cNvPr id="4" name="Slide Number Placeholder 3"/>
          <p:cNvSpPr>
            <a:spLocks noGrp="1"/>
          </p:cNvSpPr>
          <p:nvPr>
            <p:ph type="sldNum" sz="quarter" idx="5"/>
          </p:nvPr>
        </p:nvSpPr>
        <p:spPr/>
        <p:txBody>
          <a:bodyPr/>
          <a:lstStyle/>
          <a:p>
            <a:fld id="{DBCC7D24-0DC9-4E9C-89C0-35D79A09D337}" type="slidenum">
              <a:rPr lang="en-US" smtClean="0"/>
              <a:t>15</a:t>
            </a:fld>
            <a:endParaRPr lang="en-US" dirty="0"/>
          </a:p>
        </p:txBody>
      </p:sp>
    </p:spTree>
    <p:extLst>
      <p:ext uri="{BB962C8B-B14F-4D97-AF65-F5344CB8AC3E}">
        <p14:creationId xmlns:p14="http://schemas.microsoft.com/office/powerpoint/2010/main" val="19489264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Unintentional drowning-related hospitalizations were most common among young children ages 1 to 4 years old, with 38 visits in 2020-2024.</a:t>
            </a:r>
          </a:p>
        </p:txBody>
      </p:sp>
      <p:sp>
        <p:nvSpPr>
          <p:cNvPr id="4" name="Slide Number Placeholder 3"/>
          <p:cNvSpPr>
            <a:spLocks noGrp="1"/>
          </p:cNvSpPr>
          <p:nvPr>
            <p:ph type="sldNum" sz="quarter" idx="5"/>
          </p:nvPr>
        </p:nvSpPr>
        <p:spPr/>
        <p:txBody>
          <a:bodyPr/>
          <a:lstStyle/>
          <a:p>
            <a:fld id="{DBCC7D24-0DC9-4E9C-89C0-35D79A09D337}" type="slidenum">
              <a:rPr lang="en-US" smtClean="0"/>
              <a:t>16</a:t>
            </a:fld>
            <a:endParaRPr lang="en-US" dirty="0"/>
          </a:p>
        </p:txBody>
      </p:sp>
    </p:spTree>
    <p:extLst>
      <p:ext uri="{BB962C8B-B14F-4D97-AF65-F5344CB8AC3E}">
        <p14:creationId xmlns:p14="http://schemas.microsoft.com/office/powerpoint/2010/main" val="8155344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213D30-6EB5-1B07-7CE8-C7B6EFAC0C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AD7839-058C-19C7-335F-1E8C1733FA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33E932-DE53-E8C6-4571-B180A5C11DD2}"/>
              </a:ext>
            </a:extLst>
          </p:cNvPr>
          <p:cNvSpPr>
            <a:spLocks noGrp="1"/>
          </p:cNvSpPr>
          <p:nvPr>
            <p:ph type="body" idx="1"/>
          </p:nvPr>
        </p:nvSpPr>
        <p:spPr/>
        <p:txBody>
          <a:bodyPr/>
          <a:lstStyle/>
          <a:p>
            <a:r>
              <a:rPr lang="en-US" dirty="0"/>
              <a:t>Likewise, children ages 1 to 4 years old had the highest rate of unintentional drowning-related hospitalizations from 2020-2024 with 1.56 per 100,000.</a:t>
            </a:r>
          </a:p>
        </p:txBody>
      </p:sp>
      <p:sp>
        <p:nvSpPr>
          <p:cNvPr id="4" name="Slide Number Placeholder 3">
            <a:extLst>
              <a:ext uri="{FF2B5EF4-FFF2-40B4-BE49-F238E27FC236}">
                <a16:creationId xmlns:a16="http://schemas.microsoft.com/office/drawing/2014/main" id="{EFC3BA50-23B7-15BF-6235-C5A6FEA2D2C8}"/>
              </a:ext>
            </a:extLst>
          </p:cNvPr>
          <p:cNvSpPr>
            <a:spLocks noGrp="1"/>
          </p:cNvSpPr>
          <p:nvPr>
            <p:ph type="sldNum" sz="quarter" idx="5"/>
          </p:nvPr>
        </p:nvSpPr>
        <p:spPr/>
        <p:txBody>
          <a:bodyPr/>
          <a:lstStyle/>
          <a:p>
            <a:fld id="{DBCC7D24-0DC9-4E9C-89C0-35D79A09D337}" type="slidenum">
              <a:rPr lang="en-US" smtClean="0"/>
              <a:t>17</a:t>
            </a:fld>
            <a:endParaRPr lang="en-US" dirty="0"/>
          </a:p>
        </p:txBody>
      </p:sp>
    </p:spTree>
    <p:extLst>
      <p:ext uri="{BB962C8B-B14F-4D97-AF65-F5344CB8AC3E}">
        <p14:creationId xmlns:p14="http://schemas.microsoft.com/office/powerpoint/2010/main" val="1022088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majority of unintentional drowning-related hospitalizations occurred among men (n=72) and non-Hispanic white residents (n=62) from 2020-2024.</a:t>
            </a:r>
          </a:p>
        </p:txBody>
      </p:sp>
      <p:sp>
        <p:nvSpPr>
          <p:cNvPr id="4" name="Slide Number Placeholder 3"/>
          <p:cNvSpPr>
            <a:spLocks noGrp="1"/>
          </p:cNvSpPr>
          <p:nvPr>
            <p:ph type="sldNum" sz="quarter" idx="5"/>
          </p:nvPr>
        </p:nvSpPr>
        <p:spPr/>
        <p:txBody>
          <a:bodyPr/>
          <a:lstStyle/>
          <a:p>
            <a:fld id="{B5923939-8C3E-469F-AB7C-9A2DC60C222F}" type="slidenum">
              <a:rPr lang="en-US" smtClean="0"/>
              <a:t>18</a:t>
            </a:fld>
            <a:endParaRPr lang="en-US"/>
          </a:p>
        </p:txBody>
      </p:sp>
    </p:spTree>
    <p:extLst>
      <p:ext uri="{BB962C8B-B14F-4D97-AF65-F5344CB8AC3E}">
        <p14:creationId xmlns:p14="http://schemas.microsoft.com/office/powerpoint/2010/main" val="22973887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2020-2024, the groups with the highest rate of unintentional drowning-related hospitalizations males (0.27 per 100,000) and Hispanic residents (0.23 per 100,000).</a:t>
            </a:r>
          </a:p>
        </p:txBody>
      </p:sp>
      <p:sp>
        <p:nvSpPr>
          <p:cNvPr id="4" name="Slide Number Placeholder 3"/>
          <p:cNvSpPr>
            <a:spLocks noGrp="1"/>
          </p:cNvSpPr>
          <p:nvPr>
            <p:ph type="sldNum" sz="quarter" idx="5"/>
          </p:nvPr>
        </p:nvSpPr>
        <p:spPr/>
        <p:txBody>
          <a:bodyPr/>
          <a:lstStyle/>
          <a:p>
            <a:fld id="{DBCC7D24-0DC9-4E9C-89C0-35D79A09D337}" type="slidenum">
              <a:rPr lang="en-US" smtClean="0"/>
              <a:t>19</a:t>
            </a:fld>
            <a:endParaRPr lang="en-US" dirty="0"/>
          </a:p>
        </p:txBody>
      </p:sp>
    </p:spTree>
    <p:extLst>
      <p:ext uri="{BB962C8B-B14F-4D97-AF65-F5344CB8AC3E}">
        <p14:creationId xmlns:p14="http://schemas.microsoft.com/office/powerpoint/2010/main" val="41598640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5923939-8C3E-469F-AB7C-9A2DC60C222F}" type="slidenum">
              <a:rPr lang="en-US" smtClean="0"/>
              <a:t>20</a:t>
            </a:fld>
            <a:endParaRPr lang="en-US"/>
          </a:p>
        </p:txBody>
      </p:sp>
    </p:spTree>
    <p:extLst>
      <p:ext uri="{BB962C8B-B14F-4D97-AF65-F5344CB8AC3E}">
        <p14:creationId xmlns:p14="http://schemas.microsoft.com/office/powerpoint/2010/main" val="8042181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For more detailed technical notes on any of the data shared in this slide set, please contact us at </a:t>
            </a:r>
            <a:r>
              <a:rPr lang="en-US" u="sng" dirty="0"/>
              <a:t>InjuryData@dhhs.nc.gov</a:t>
            </a:r>
            <a:r>
              <a:rPr lang="en-US" dirty="0"/>
              <a:t>.</a:t>
            </a:r>
          </a:p>
        </p:txBody>
      </p:sp>
      <p:sp>
        <p:nvSpPr>
          <p:cNvPr id="4" name="Slide Number Placeholder 3"/>
          <p:cNvSpPr>
            <a:spLocks noGrp="1"/>
          </p:cNvSpPr>
          <p:nvPr>
            <p:ph type="sldNum" sz="quarter" idx="5"/>
          </p:nvPr>
        </p:nvSpPr>
        <p:spPr/>
        <p:txBody>
          <a:bodyPr/>
          <a:lstStyle/>
          <a:p>
            <a:fld id="{DBCC7D24-0DC9-4E9C-89C0-35D79A09D337}" type="slidenum">
              <a:rPr lang="en-US" smtClean="0"/>
              <a:t>2</a:t>
            </a:fld>
            <a:endParaRPr lang="en-US" dirty="0"/>
          </a:p>
        </p:txBody>
      </p:sp>
    </p:spTree>
    <p:extLst>
      <p:ext uri="{BB962C8B-B14F-4D97-AF65-F5344CB8AC3E}">
        <p14:creationId xmlns:p14="http://schemas.microsoft.com/office/powerpoint/2010/main" val="36339492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number of unintentional drowning-related emergency department (ED) visits increased by 33% over the last five years (2020-2024).</a:t>
            </a:r>
          </a:p>
        </p:txBody>
      </p:sp>
      <p:sp>
        <p:nvSpPr>
          <p:cNvPr id="4" name="Slide Number Placeholder 3"/>
          <p:cNvSpPr>
            <a:spLocks noGrp="1"/>
          </p:cNvSpPr>
          <p:nvPr>
            <p:ph type="sldNum" sz="quarter" idx="5"/>
          </p:nvPr>
        </p:nvSpPr>
        <p:spPr/>
        <p:txBody>
          <a:bodyPr/>
          <a:lstStyle/>
          <a:p>
            <a:fld id="{DBCC7D24-0DC9-4E9C-89C0-35D79A09D337}" type="slidenum">
              <a:rPr lang="en-US" smtClean="0"/>
              <a:t>21</a:t>
            </a:fld>
            <a:endParaRPr lang="en-US" dirty="0"/>
          </a:p>
        </p:txBody>
      </p:sp>
    </p:spTree>
    <p:extLst>
      <p:ext uri="{BB962C8B-B14F-4D97-AF65-F5344CB8AC3E}">
        <p14:creationId xmlns:p14="http://schemas.microsoft.com/office/powerpoint/2010/main" val="17500394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41.2% of unintentional drowning-related ED visits occurred among children younger than 10 years old (2020-2024).</a:t>
            </a:r>
          </a:p>
        </p:txBody>
      </p:sp>
      <p:sp>
        <p:nvSpPr>
          <p:cNvPr id="4" name="Slide Number Placeholder 3"/>
          <p:cNvSpPr>
            <a:spLocks noGrp="1"/>
          </p:cNvSpPr>
          <p:nvPr>
            <p:ph type="sldNum" sz="quarter" idx="5"/>
          </p:nvPr>
        </p:nvSpPr>
        <p:spPr/>
        <p:txBody>
          <a:bodyPr/>
          <a:lstStyle/>
          <a:p>
            <a:fld id="{DBCC7D24-0DC9-4E9C-89C0-35D79A09D337}" type="slidenum">
              <a:rPr lang="en-US" smtClean="0"/>
              <a:t>22</a:t>
            </a:fld>
            <a:endParaRPr lang="en-US" dirty="0"/>
          </a:p>
        </p:txBody>
      </p:sp>
    </p:spTree>
    <p:extLst>
      <p:ext uri="{BB962C8B-B14F-4D97-AF65-F5344CB8AC3E}">
        <p14:creationId xmlns:p14="http://schemas.microsoft.com/office/powerpoint/2010/main" val="10776771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2020-2024, children ages 1 to 4 years old had the highest rate of unintentional drowning-related ED visits (6.3 per 100,000).</a:t>
            </a:r>
          </a:p>
        </p:txBody>
      </p:sp>
      <p:sp>
        <p:nvSpPr>
          <p:cNvPr id="4" name="Slide Number Placeholder 3"/>
          <p:cNvSpPr>
            <a:spLocks noGrp="1"/>
          </p:cNvSpPr>
          <p:nvPr>
            <p:ph type="sldNum" sz="quarter" idx="5"/>
          </p:nvPr>
        </p:nvSpPr>
        <p:spPr/>
        <p:txBody>
          <a:bodyPr/>
          <a:lstStyle/>
          <a:p>
            <a:fld id="{DBCC7D24-0DC9-4E9C-89C0-35D79A09D337}" type="slidenum">
              <a:rPr lang="en-US" smtClean="0"/>
              <a:t>23</a:t>
            </a:fld>
            <a:endParaRPr lang="en-US" dirty="0"/>
          </a:p>
        </p:txBody>
      </p:sp>
    </p:spTree>
    <p:extLst>
      <p:ext uri="{BB962C8B-B14F-4D97-AF65-F5344CB8AC3E}">
        <p14:creationId xmlns:p14="http://schemas.microsoft.com/office/powerpoint/2010/main" val="63678428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2020-2024, the groups with the highest number of unintentional drowning-related ED visits occurred among men and non-Hispanic white individuals.</a:t>
            </a:r>
          </a:p>
        </p:txBody>
      </p:sp>
      <p:sp>
        <p:nvSpPr>
          <p:cNvPr id="4" name="Slide Number Placeholder 3"/>
          <p:cNvSpPr>
            <a:spLocks noGrp="1"/>
          </p:cNvSpPr>
          <p:nvPr>
            <p:ph type="sldNum" sz="quarter" idx="5"/>
          </p:nvPr>
        </p:nvSpPr>
        <p:spPr/>
        <p:txBody>
          <a:bodyPr/>
          <a:lstStyle/>
          <a:p>
            <a:fld id="{B5923939-8C3E-469F-AB7C-9A2DC60C222F}" type="slidenum">
              <a:rPr lang="en-US" smtClean="0"/>
              <a:t>24</a:t>
            </a:fld>
            <a:endParaRPr lang="en-US"/>
          </a:p>
        </p:txBody>
      </p:sp>
    </p:spTree>
    <p:extLst>
      <p:ext uri="{BB962C8B-B14F-4D97-AF65-F5344CB8AC3E}">
        <p14:creationId xmlns:p14="http://schemas.microsoft.com/office/powerpoint/2010/main" val="15132343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From 2020-2024, the groups with the highest rate of unintentional drowning-related ED visits occurred among men (1.3 per 100,000) and non-Hispanic white North Carolina residents (1.2 per 100,000).</a:t>
            </a:r>
          </a:p>
        </p:txBody>
      </p:sp>
      <p:sp>
        <p:nvSpPr>
          <p:cNvPr id="4" name="Slide Number Placeholder 3"/>
          <p:cNvSpPr>
            <a:spLocks noGrp="1"/>
          </p:cNvSpPr>
          <p:nvPr>
            <p:ph type="sldNum" sz="quarter" idx="5"/>
          </p:nvPr>
        </p:nvSpPr>
        <p:spPr/>
        <p:txBody>
          <a:bodyPr/>
          <a:lstStyle/>
          <a:p>
            <a:fld id="{DBCC7D24-0DC9-4E9C-89C0-35D79A09D337}" type="slidenum">
              <a:rPr lang="en-US" smtClean="0"/>
              <a:t>25</a:t>
            </a:fld>
            <a:endParaRPr lang="en-US" dirty="0"/>
          </a:p>
        </p:txBody>
      </p:sp>
    </p:spTree>
    <p:extLst>
      <p:ext uri="{BB962C8B-B14F-4D97-AF65-F5344CB8AC3E}">
        <p14:creationId xmlns:p14="http://schemas.microsoft.com/office/powerpoint/2010/main" val="181406008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Half of unintentional drowning-related ED visits were for unspecified (28.5%) or other (22.5%) reasons. The highest percentages of visits mentioning specific water sources were swimming pool, watercraft, and natural water-related.</a:t>
            </a:r>
          </a:p>
        </p:txBody>
      </p:sp>
      <p:sp>
        <p:nvSpPr>
          <p:cNvPr id="4" name="Slide Number Placeholder 3"/>
          <p:cNvSpPr>
            <a:spLocks noGrp="1"/>
          </p:cNvSpPr>
          <p:nvPr>
            <p:ph type="sldNum" sz="quarter" idx="5"/>
          </p:nvPr>
        </p:nvSpPr>
        <p:spPr/>
        <p:txBody>
          <a:bodyPr/>
          <a:lstStyle/>
          <a:p>
            <a:fld id="{DBCC7D24-0DC9-4E9C-89C0-35D79A09D337}" type="slidenum">
              <a:rPr lang="en-US" smtClean="0"/>
              <a:t>26</a:t>
            </a:fld>
            <a:endParaRPr lang="en-US" dirty="0"/>
          </a:p>
        </p:txBody>
      </p:sp>
    </p:spTree>
    <p:extLst>
      <p:ext uri="{BB962C8B-B14F-4D97-AF65-F5344CB8AC3E}">
        <p14:creationId xmlns:p14="http://schemas.microsoft.com/office/powerpoint/2010/main" val="43999678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2020-2024, unintentional drowning resulted in over 600 deaths, almost 120 hospitalizations and nearly 600 ED visits. Unintentional drowning-related death rates were highest among men and non-Hispanic American Indian/Alaska Natives. Rates of unintentional drowning-related injuries were highest among children ages 1 to 4 years old.</a:t>
            </a:r>
          </a:p>
        </p:txBody>
      </p:sp>
      <p:sp>
        <p:nvSpPr>
          <p:cNvPr id="4" name="Slide Number Placeholder 3"/>
          <p:cNvSpPr>
            <a:spLocks noGrp="1"/>
          </p:cNvSpPr>
          <p:nvPr>
            <p:ph type="sldNum" sz="quarter" idx="5"/>
          </p:nvPr>
        </p:nvSpPr>
        <p:spPr/>
        <p:txBody>
          <a:bodyPr/>
          <a:lstStyle/>
          <a:p>
            <a:fld id="{B5923939-8C3E-469F-AB7C-9A2DC60C222F}" type="slidenum">
              <a:rPr lang="en-US" smtClean="0"/>
              <a:t>27</a:t>
            </a:fld>
            <a:endParaRPr lang="en-US"/>
          </a:p>
        </p:txBody>
      </p:sp>
    </p:spTree>
    <p:extLst>
      <p:ext uri="{BB962C8B-B14F-4D97-AF65-F5344CB8AC3E}">
        <p14:creationId xmlns:p14="http://schemas.microsoft.com/office/powerpoint/2010/main" val="254702531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Tips to prevent drownings include watching children when around water, teaching yourself and children to swim, learning CPR, and ensuring swimming pools are enclosed with fences at least 4 feet tall.</a:t>
            </a:r>
          </a:p>
        </p:txBody>
      </p:sp>
      <p:sp>
        <p:nvSpPr>
          <p:cNvPr id="4" name="Slide Number Placeholder 3"/>
          <p:cNvSpPr>
            <a:spLocks noGrp="1"/>
          </p:cNvSpPr>
          <p:nvPr>
            <p:ph type="sldNum" sz="quarter" idx="5"/>
          </p:nvPr>
        </p:nvSpPr>
        <p:spPr/>
        <p:txBody>
          <a:bodyPr/>
          <a:lstStyle/>
          <a:p>
            <a:fld id="{DBCC7D24-0DC9-4E9C-89C0-35D79A09D337}" type="slidenum">
              <a:rPr lang="en-US" smtClean="0"/>
              <a:t>28</a:t>
            </a:fld>
            <a:endParaRPr lang="en-US" dirty="0"/>
          </a:p>
        </p:txBody>
      </p:sp>
    </p:spTree>
    <p:extLst>
      <p:ext uri="{BB962C8B-B14F-4D97-AF65-F5344CB8AC3E}">
        <p14:creationId xmlns:p14="http://schemas.microsoft.com/office/powerpoint/2010/main" val="200475643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more information on drowning prevention, please visit the linked sites.</a:t>
            </a:r>
          </a:p>
        </p:txBody>
      </p:sp>
      <p:sp>
        <p:nvSpPr>
          <p:cNvPr id="4" name="Slide Number Placeholder 3"/>
          <p:cNvSpPr>
            <a:spLocks noGrp="1"/>
          </p:cNvSpPr>
          <p:nvPr>
            <p:ph type="sldNum" sz="quarter" idx="5"/>
          </p:nvPr>
        </p:nvSpPr>
        <p:spPr/>
        <p:txBody>
          <a:bodyPr/>
          <a:lstStyle/>
          <a:p>
            <a:fld id="{DBCC7D24-0DC9-4E9C-89C0-35D79A09D337}" type="slidenum">
              <a:rPr lang="en-US" smtClean="0"/>
              <a:t>29</a:t>
            </a:fld>
            <a:endParaRPr lang="en-US" dirty="0"/>
          </a:p>
        </p:txBody>
      </p:sp>
    </p:spTree>
    <p:extLst>
      <p:ext uri="{BB962C8B-B14F-4D97-AF65-F5344CB8AC3E}">
        <p14:creationId xmlns:p14="http://schemas.microsoft.com/office/powerpoint/2010/main" val="17810292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For more detailed technical notes on any of the data shared in this slide set, please contact us at </a:t>
            </a:r>
            <a:r>
              <a:rPr lang="en-US" u="sng" dirty="0"/>
              <a:t>InjuryData@dhhs.nc.gov</a:t>
            </a:r>
            <a:r>
              <a:rPr lang="en-US" dirty="0"/>
              <a:t>.</a:t>
            </a:r>
          </a:p>
        </p:txBody>
      </p:sp>
      <p:sp>
        <p:nvSpPr>
          <p:cNvPr id="4" name="Slide Number Placeholder 3"/>
          <p:cNvSpPr>
            <a:spLocks noGrp="1"/>
          </p:cNvSpPr>
          <p:nvPr>
            <p:ph type="sldNum" sz="quarter" idx="5"/>
          </p:nvPr>
        </p:nvSpPr>
        <p:spPr/>
        <p:txBody>
          <a:bodyPr/>
          <a:lstStyle/>
          <a:p>
            <a:fld id="{B5923939-8C3E-469F-AB7C-9A2DC60C222F}" type="slidenum">
              <a:rPr lang="en-US" smtClean="0"/>
              <a:t>3</a:t>
            </a:fld>
            <a:endParaRPr lang="en-US"/>
          </a:p>
        </p:txBody>
      </p:sp>
    </p:spTree>
    <p:extLst>
      <p:ext uri="{BB962C8B-B14F-4D97-AF65-F5344CB8AC3E}">
        <p14:creationId xmlns:p14="http://schemas.microsoft.com/office/powerpoint/2010/main" val="29021854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2020-2024, there were 624 deaths, 110 hospitalizations, and 568 emergency department visits associated with unintentional drowning injuries in North Carolina. However, this is just the tip of the iceberg and the total burden of unintentional drowning injury in North Carolina is unknown.</a:t>
            </a:r>
          </a:p>
        </p:txBody>
      </p:sp>
      <p:sp>
        <p:nvSpPr>
          <p:cNvPr id="4" name="Slide Number Placeholder 3"/>
          <p:cNvSpPr>
            <a:spLocks noGrp="1"/>
          </p:cNvSpPr>
          <p:nvPr>
            <p:ph type="sldNum" sz="quarter" idx="10"/>
          </p:nvPr>
        </p:nvSpPr>
        <p:spPr/>
        <p:txBody>
          <a:bodyPr/>
          <a:lstStyle/>
          <a:p>
            <a:fld id="{DBCC7D24-0DC9-4E9C-89C0-35D79A09D337}" type="slidenum">
              <a:rPr lang="en-US" smtClean="0"/>
              <a:t>4</a:t>
            </a:fld>
            <a:endParaRPr lang="en-US" dirty="0"/>
          </a:p>
        </p:txBody>
      </p:sp>
    </p:spTree>
    <p:extLst>
      <p:ext uri="{BB962C8B-B14F-4D97-AF65-F5344CB8AC3E}">
        <p14:creationId xmlns:p14="http://schemas.microsoft.com/office/powerpoint/2010/main" val="12753017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number of unintentional drowning-related deaths in North Carolina has increased by 49% over the past 10 years (2015-2024).</a:t>
            </a:r>
          </a:p>
        </p:txBody>
      </p:sp>
      <p:sp>
        <p:nvSpPr>
          <p:cNvPr id="4" name="Slide Number Placeholder 3"/>
          <p:cNvSpPr>
            <a:spLocks noGrp="1"/>
          </p:cNvSpPr>
          <p:nvPr>
            <p:ph type="sldNum" sz="quarter" idx="5"/>
          </p:nvPr>
        </p:nvSpPr>
        <p:spPr/>
        <p:txBody>
          <a:bodyPr/>
          <a:lstStyle/>
          <a:p>
            <a:fld id="{DBCC7D24-0DC9-4E9C-89C0-35D79A09D337}" type="slidenum">
              <a:rPr lang="en-US" smtClean="0"/>
              <a:t>6</a:t>
            </a:fld>
            <a:endParaRPr lang="en-US" dirty="0"/>
          </a:p>
        </p:txBody>
      </p:sp>
    </p:spTree>
    <p:extLst>
      <p:ext uri="{BB962C8B-B14F-4D97-AF65-F5344CB8AC3E}">
        <p14:creationId xmlns:p14="http://schemas.microsoft.com/office/powerpoint/2010/main" val="7031918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Unintentional drowning deaths impact individuals at all ages.</a:t>
            </a:r>
          </a:p>
        </p:txBody>
      </p:sp>
      <p:sp>
        <p:nvSpPr>
          <p:cNvPr id="4" name="Slide Number Placeholder 3"/>
          <p:cNvSpPr>
            <a:spLocks noGrp="1"/>
          </p:cNvSpPr>
          <p:nvPr>
            <p:ph type="sldNum" sz="quarter" idx="5"/>
          </p:nvPr>
        </p:nvSpPr>
        <p:spPr/>
        <p:txBody>
          <a:bodyPr/>
          <a:lstStyle/>
          <a:p>
            <a:fld id="{B5923939-8C3E-469F-AB7C-9A2DC60C222F}" type="slidenum">
              <a:rPr lang="en-US" smtClean="0"/>
              <a:t>7</a:t>
            </a:fld>
            <a:endParaRPr lang="en-US"/>
          </a:p>
        </p:txBody>
      </p:sp>
    </p:spTree>
    <p:extLst>
      <p:ext uri="{BB962C8B-B14F-4D97-AF65-F5344CB8AC3E}">
        <p14:creationId xmlns:p14="http://schemas.microsoft.com/office/powerpoint/2010/main" val="40667297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unintentional drowning death rate is highest among young children ages 1-4 years old (2.7 per 100,000).</a:t>
            </a:r>
          </a:p>
        </p:txBody>
      </p:sp>
      <p:sp>
        <p:nvSpPr>
          <p:cNvPr id="4" name="Slide Number Placeholder 3"/>
          <p:cNvSpPr>
            <a:spLocks noGrp="1"/>
          </p:cNvSpPr>
          <p:nvPr>
            <p:ph type="sldNum" sz="quarter" idx="5"/>
          </p:nvPr>
        </p:nvSpPr>
        <p:spPr/>
        <p:txBody>
          <a:bodyPr/>
          <a:lstStyle/>
          <a:p>
            <a:fld id="{B5923939-8C3E-469F-AB7C-9A2DC60C222F}" type="slidenum">
              <a:rPr lang="en-US" smtClean="0"/>
              <a:t>8</a:t>
            </a:fld>
            <a:endParaRPr lang="en-US"/>
          </a:p>
        </p:txBody>
      </p:sp>
    </p:spTree>
    <p:extLst>
      <p:ext uri="{BB962C8B-B14F-4D97-AF65-F5344CB8AC3E}">
        <p14:creationId xmlns:p14="http://schemas.microsoft.com/office/powerpoint/2010/main" val="14667982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2020-2024, most unintentional drowning deaths occurred among men (n=494) and non-Hispanic white residents (n=367).</a:t>
            </a:r>
          </a:p>
        </p:txBody>
      </p:sp>
      <p:sp>
        <p:nvSpPr>
          <p:cNvPr id="4" name="Slide Number Placeholder 3"/>
          <p:cNvSpPr>
            <a:spLocks noGrp="1"/>
          </p:cNvSpPr>
          <p:nvPr>
            <p:ph type="sldNum" sz="quarter" idx="5"/>
          </p:nvPr>
        </p:nvSpPr>
        <p:spPr/>
        <p:txBody>
          <a:bodyPr/>
          <a:lstStyle/>
          <a:p>
            <a:fld id="{B5923939-8C3E-469F-AB7C-9A2DC60C222F}" type="slidenum">
              <a:rPr lang="en-US" smtClean="0"/>
              <a:t>9</a:t>
            </a:fld>
            <a:endParaRPr lang="en-US"/>
          </a:p>
        </p:txBody>
      </p:sp>
    </p:spTree>
    <p:extLst>
      <p:ext uri="{BB962C8B-B14F-4D97-AF65-F5344CB8AC3E}">
        <p14:creationId xmlns:p14="http://schemas.microsoft.com/office/powerpoint/2010/main" val="16326126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However, the rate of unintentional drowning deaths from 2020-2024 was highest among men (1.88 per 100,000) and non-Hispanic American Indian/Alaska Native individuals (1.45 per 100,000).</a:t>
            </a:r>
          </a:p>
        </p:txBody>
      </p:sp>
      <p:sp>
        <p:nvSpPr>
          <p:cNvPr id="4" name="Slide Number Placeholder 3"/>
          <p:cNvSpPr>
            <a:spLocks noGrp="1"/>
          </p:cNvSpPr>
          <p:nvPr>
            <p:ph type="sldNum" sz="quarter" idx="5"/>
          </p:nvPr>
        </p:nvSpPr>
        <p:spPr/>
        <p:txBody>
          <a:bodyPr/>
          <a:lstStyle/>
          <a:p>
            <a:fld id="{DBCC7D24-0DC9-4E9C-89C0-35D79A09D337}" type="slidenum">
              <a:rPr lang="en-US" smtClean="0"/>
              <a:t>10</a:t>
            </a:fld>
            <a:endParaRPr lang="en-US" dirty="0"/>
          </a:p>
        </p:txBody>
      </p:sp>
    </p:spTree>
    <p:extLst>
      <p:ext uri="{BB962C8B-B14F-4D97-AF65-F5344CB8AC3E}">
        <p14:creationId xmlns:p14="http://schemas.microsoft.com/office/powerpoint/2010/main" val="326331811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15CBE63-B4CC-ED46-B111-3AC6924C3A1B}"/>
              </a:ext>
            </a:extLst>
          </p:cNvPr>
          <p:cNvGrpSpPr/>
          <p:nvPr userDrawn="1"/>
        </p:nvGrpSpPr>
        <p:grpSpPr>
          <a:xfrm flipV="1">
            <a:off x="-1" y="0"/>
            <a:ext cx="1881156" cy="6858000"/>
            <a:chOff x="6734366" y="0"/>
            <a:chExt cx="1881156" cy="6858000"/>
          </a:xfrm>
        </p:grpSpPr>
        <p:pic>
          <p:nvPicPr>
            <p:cNvPr id="11" name="Picture 10">
              <a:extLst>
                <a:ext uri="{FF2B5EF4-FFF2-40B4-BE49-F238E27FC236}">
                  <a16:creationId xmlns:a16="http://schemas.microsoft.com/office/drawing/2014/main" id="{29453380-305C-084E-84AA-89398B79CA06}"/>
                </a:ext>
              </a:extLst>
            </p:cNvPr>
            <p:cNvPicPr>
              <a:picLocks noChangeAspect="1"/>
            </p:cNvPicPr>
            <p:nvPr userDrawn="1"/>
          </p:nvPicPr>
          <p:blipFill>
            <a:blip r:embed="rId2"/>
            <a:stretch>
              <a:fillRect/>
            </a:stretch>
          </p:blipFill>
          <p:spPr>
            <a:xfrm>
              <a:off x="7392203" y="0"/>
              <a:ext cx="1223319" cy="6858000"/>
            </a:xfrm>
            <a:prstGeom prst="rect">
              <a:avLst/>
            </a:prstGeom>
          </p:spPr>
        </p:pic>
        <p:pic>
          <p:nvPicPr>
            <p:cNvPr id="14" name="Picture 13">
              <a:extLst>
                <a:ext uri="{FF2B5EF4-FFF2-40B4-BE49-F238E27FC236}">
                  <a16:creationId xmlns:a16="http://schemas.microsoft.com/office/drawing/2014/main" id="{02EC5402-E111-7F4F-B797-62B1ADAA11EB}"/>
                </a:ext>
              </a:extLst>
            </p:cNvPr>
            <p:cNvPicPr>
              <a:picLocks noChangeAspect="1"/>
            </p:cNvPicPr>
            <p:nvPr userDrawn="1"/>
          </p:nvPicPr>
          <p:blipFill>
            <a:blip r:embed="rId3"/>
            <a:stretch>
              <a:fillRect/>
            </a:stretch>
          </p:blipFill>
          <p:spPr>
            <a:xfrm>
              <a:off x="6734366" y="0"/>
              <a:ext cx="1189765" cy="6858000"/>
            </a:xfrm>
            <a:prstGeom prst="rect">
              <a:avLst/>
            </a:prstGeom>
          </p:spPr>
        </p:pic>
      </p:grpSp>
      <p:sp>
        <p:nvSpPr>
          <p:cNvPr id="15" name="Text Placeholder 13"/>
          <p:cNvSpPr>
            <a:spLocks noGrp="1"/>
          </p:cNvSpPr>
          <p:nvPr userDrawn="1">
            <p:ph type="body" sz="quarter" idx="10" hasCustomPrompt="1"/>
          </p:nvPr>
        </p:nvSpPr>
        <p:spPr>
          <a:xfrm>
            <a:off x="2768597" y="2051009"/>
            <a:ext cx="5774267" cy="2020824"/>
          </a:xfrm>
        </p:spPr>
        <p:txBody>
          <a:bodyPr anchor="ctr">
            <a:noAutofit/>
          </a:bodyPr>
          <a:lstStyle>
            <a:lvl1pPr marL="0" indent="0">
              <a:buNone/>
              <a:defRPr sz="2400" b="1" i="0" baseline="0">
                <a:solidFill>
                  <a:schemeClr val="accent3">
                    <a:lumMod val="75000"/>
                  </a:schemeClr>
                </a:solidFill>
                <a:latin typeface="Arial" panose="020B0604020202020204" pitchFamily="34" charset="0"/>
                <a:ea typeface="Arial" panose="020B0604020202020204" pitchFamily="34" charset="0"/>
                <a:cs typeface="Arial" panose="020B0604020202020204" pitchFamily="34" charset="0"/>
              </a:defRPr>
            </a:lvl1pPr>
            <a:lvl2pPr marL="257175" indent="0">
              <a:buNone/>
              <a:defRPr sz="2100">
                <a:latin typeface="Franklin Gothic Demi Cond" panose="020B0706030402020204" pitchFamily="34" charset="0"/>
              </a:defRPr>
            </a:lvl2pPr>
            <a:lvl3pPr marL="514350" indent="0">
              <a:buNone/>
              <a:defRPr sz="2100">
                <a:latin typeface="Franklin Gothic Demi Cond" panose="020B0706030402020204" pitchFamily="34" charset="0"/>
              </a:defRPr>
            </a:lvl3pPr>
            <a:lvl4pPr marL="771525" indent="0">
              <a:buNone/>
              <a:defRPr sz="2100">
                <a:latin typeface="Franklin Gothic Demi Cond" panose="020B0706030402020204" pitchFamily="34" charset="0"/>
              </a:defRPr>
            </a:lvl4pPr>
            <a:lvl5pPr marL="1028700" indent="0">
              <a:buNone/>
              <a:defRPr sz="21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userDrawn="1">
            <p:ph type="body" sz="quarter" idx="11" hasCustomPrompt="1"/>
          </p:nvPr>
        </p:nvSpPr>
        <p:spPr>
          <a:xfrm>
            <a:off x="2768597" y="4071833"/>
            <a:ext cx="5774267" cy="948752"/>
          </a:xfrm>
        </p:spPr>
        <p:txBody>
          <a:bodyPr anchor="ctr">
            <a:noAutofit/>
          </a:bodyPr>
          <a:lstStyle>
            <a:lvl1pPr marL="0" indent="0">
              <a:lnSpc>
                <a:spcPct val="100000"/>
              </a:lnSpc>
              <a:spcBef>
                <a:spcPts val="0"/>
              </a:spcBef>
              <a:buNone/>
              <a:defRPr sz="1800" b="1" i="0" baseline="0">
                <a:solidFill>
                  <a:schemeClr val="accent3">
                    <a:lumMod val="75000"/>
                  </a:schemeClr>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userDrawn="1">
            <p:ph type="body" sz="quarter" idx="12" hasCustomPrompt="1"/>
          </p:nvPr>
        </p:nvSpPr>
        <p:spPr>
          <a:xfrm>
            <a:off x="2768597" y="5020585"/>
            <a:ext cx="5774267" cy="488226"/>
          </a:xfrm>
        </p:spPr>
        <p:txBody>
          <a:bodyPr anchor="ctr">
            <a:noAutofit/>
          </a:bodyPr>
          <a:lstStyle>
            <a:lvl1pPr marL="0" indent="0">
              <a:buNone/>
              <a:defRPr sz="1500" b="1" i="0" baseline="0">
                <a:solidFill>
                  <a:schemeClr val="accent3">
                    <a:lumMod val="75000"/>
                  </a:schemeClr>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4" name="TextBox 3"/>
          <p:cNvSpPr txBox="1"/>
          <p:nvPr userDrawn="1"/>
        </p:nvSpPr>
        <p:spPr>
          <a:xfrm>
            <a:off x="2768597" y="1404678"/>
            <a:ext cx="5837764" cy="300082"/>
          </a:xfrm>
          <a:prstGeom prst="rect">
            <a:avLst/>
          </a:prstGeom>
          <a:noFill/>
        </p:spPr>
        <p:txBody>
          <a:bodyPr wrap="square" rtlCol="0">
            <a:spAutoFit/>
          </a:bodyPr>
          <a:lstStyle/>
          <a:p>
            <a:pPr lvl="0"/>
            <a:r>
              <a:rPr lang="en-US" sz="1350" b="0" i="0" dirty="0">
                <a:solidFill>
                  <a:schemeClr val="accent3">
                    <a:lumMod val="75000"/>
                  </a:schemeClr>
                </a:solidFill>
                <a:latin typeface="Arial" panose="020B0604020202020204" pitchFamily="34" charset="0"/>
                <a:ea typeface="Gotham Book" charset="0"/>
                <a:cs typeface="Arial" panose="020B0604020202020204" pitchFamily="34" charset="0"/>
              </a:rPr>
              <a:t>NC DEPARTMENT OF HEALTH AND HUMAN SERVICES</a:t>
            </a:r>
          </a:p>
        </p:txBody>
      </p:sp>
      <p:pic>
        <p:nvPicPr>
          <p:cNvPr id="2" name="Picture 1">
            <a:extLst>
              <a:ext uri="{FF2B5EF4-FFF2-40B4-BE49-F238E27FC236}">
                <a16:creationId xmlns:a16="http://schemas.microsoft.com/office/drawing/2014/main" id="{1047EF5E-9C37-0F66-ADEC-8485DCD764D2}"/>
              </a:ext>
            </a:extLst>
          </p:cNvPr>
          <p:cNvPicPr>
            <a:picLocks noChangeAspect="1"/>
          </p:cNvPicPr>
          <p:nvPr userDrawn="1"/>
        </p:nvPicPr>
        <p:blipFill>
          <a:blip r:embed="rId4" cstate="print">
            <a:extLst>
              <a:ext uri="{28A0092B-C50C-407E-A947-70E740481C1C}">
                <a14:useLocalDpi xmlns:a14="http://schemas.microsoft.com/office/drawing/2010/main" val="0"/>
              </a:ext>
            </a:extLst>
          </a:blip>
          <a:srcRect/>
          <a:stretch/>
        </p:blipFill>
        <p:spPr>
          <a:xfrm>
            <a:off x="584684" y="483504"/>
            <a:ext cx="1901552" cy="1842348"/>
          </a:xfrm>
          <a:prstGeom prst="rect">
            <a:avLst/>
          </a:prstGeom>
        </p:spPr>
      </p:pic>
    </p:spTree>
    <p:extLst>
      <p:ext uri="{BB962C8B-B14F-4D97-AF65-F5344CB8AC3E}">
        <p14:creationId xmlns:p14="http://schemas.microsoft.com/office/powerpoint/2010/main" val="3329222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7_Bullet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1D8452E2-608E-7385-0B1A-59C76320C329}"/>
              </a:ext>
            </a:extLst>
          </p:cNvPr>
          <p:cNvPicPr>
            <a:picLocks noChangeAspect="1"/>
          </p:cNvPicPr>
          <p:nvPr userDrawn="1"/>
        </p:nvPicPr>
        <p:blipFill rotWithShape="1">
          <a:blip r:embed="rId2"/>
          <a:srcRect l="13568"/>
          <a:stretch/>
        </p:blipFill>
        <p:spPr>
          <a:xfrm flipH="1">
            <a:off x="5543241" y="0"/>
            <a:ext cx="1223320" cy="6858000"/>
          </a:xfrm>
          <a:prstGeom prst="rect">
            <a:avLst/>
          </a:prstGeom>
        </p:spPr>
      </p:pic>
      <p:pic>
        <p:nvPicPr>
          <p:cNvPr id="2" name="Picture 1">
            <a:extLst>
              <a:ext uri="{FF2B5EF4-FFF2-40B4-BE49-F238E27FC236}">
                <a16:creationId xmlns:a16="http://schemas.microsoft.com/office/drawing/2014/main" id="{78A86B39-3865-57BE-64FB-863D06D6C1ED}"/>
              </a:ext>
            </a:extLst>
          </p:cNvPr>
          <p:cNvPicPr>
            <a:picLocks noChangeAspect="1"/>
          </p:cNvPicPr>
          <p:nvPr userDrawn="1"/>
        </p:nvPicPr>
        <p:blipFill rotWithShape="1">
          <a:blip r:embed="rId2"/>
          <a:srcRect l="13568" r="51867"/>
          <a:stretch/>
        </p:blipFill>
        <p:spPr>
          <a:xfrm>
            <a:off x="6625281" y="0"/>
            <a:ext cx="2518720" cy="6858000"/>
          </a:xfrm>
          <a:prstGeom prst="rect">
            <a:avLst/>
          </a:prstGeom>
        </p:spPr>
      </p:pic>
      <p:sp>
        <p:nvSpPr>
          <p:cNvPr id="4" name="Text Placeholder 3"/>
          <p:cNvSpPr>
            <a:spLocks noGrp="1"/>
          </p:cNvSpPr>
          <p:nvPr>
            <p:ph type="body" sz="quarter" idx="10" hasCustomPrompt="1"/>
          </p:nvPr>
        </p:nvSpPr>
        <p:spPr>
          <a:xfrm>
            <a:off x="6269272" y="1097280"/>
            <a:ext cx="2707088" cy="4937760"/>
          </a:xfrm>
        </p:spPr>
        <p:txBody>
          <a:bodyPr>
            <a:noAutofit/>
          </a:bodyPr>
          <a:lstStyle>
            <a:lvl1pPr marL="171450" indent="-171450">
              <a:lnSpc>
                <a:spcPct val="100000"/>
              </a:lnSpc>
              <a:spcBef>
                <a:spcPts val="900"/>
              </a:spcBef>
              <a:defRPr sz="2100" b="1" i="0">
                <a:solidFill>
                  <a:schemeClr val="bg1"/>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chemeClr val="bg1"/>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chemeClr val="bg1"/>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6269274" y="6155643"/>
            <a:ext cx="2552329" cy="330200"/>
          </a:xfrm>
        </p:spPr>
        <p:txBody>
          <a:bodyPr anchor="b">
            <a:noAutofit/>
          </a:bodyPr>
          <a:lstStyle>
            <a:lvl1pPr marL="0" indent="0">
              <a:lnSpc>
                <a:spcPct val="100000"/>
              </a:lnSpc>
              <a:spcBef>
                <a:spcPts val="0"/>
              </a:spcBef>
              <a:buNone/>
              <a:defRPr sz="900" b="0" i="1"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23" name="Title 1"/>
          <p:cNvSpPr>
            <a:spLocks noGrp="1"/>
          </p:cNvSpPr>
          <p:nvPr>
            <p:ph type="title" hasCustomPrompt="1"/>
          </p:nvPr>
        </p:nvSpPr>
        <p:spPr>
          <a:xfrm>
            <a:off x="6269274" y="457200"/>
            <a:ext cx="2707088" cy="548640"/>
          </a:xfrm>
        </p:spPr>
        <p:txBody>
          <a:bodyPr anchor="t">
            <a:noAutofit/>
          </a:bodyPr>
          <a:lstStyle>
            <a:lvl1pPr algn="l">
              <a:defRPr sz="24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3" name="Text Placeholder 8">
            <a:extLst>
              <a:ext uri="{FF2B5EF4-FFF2-40B4-BE49-F238E27FC236}">
                <a16:creationId xmlns:a16="http://schemas.microsoft.com/office/drawing/2014/main" id="{EBE53F0F-063A-C686-A0A6-5614D90A2DDB}"/>
              </a:ext>
            </a:extLst>
          </p:cNvPr>
          <p:cNvSpPr txBox="1">
            <a:spLocks/>
          </p:cNvSpPr>
          <p:nvPr userDrawn="1"/>
        </p:nvSpPr>
        <p:spPr>
          <a:xfrm>
            <a:off x="293209"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Public Health | Unintentional Drownings in North Carolina, 2020-2024</a:t>
            </a:r>
          </a:p>
        </p:txBody>
      </p:sp>
    </p:spTree>
    <p:extLst>
      <p:ext uri="{BB962C8B-B14F-4D97-AF65-F5344CB8AC3E}">
        <p14:creationId xmlns:p14="http://schemas.microsoft.com/office/powerpoint/2010/main" val="3997390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9_Bullet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1D8452E2-608E-7385-0B1A-59C76320C329}"/>
              </a:ext>
            </a:extLst>
          </p:cNvPr>
          <p:cNvPicPr>
            <a:picLocks noChangeAspect="1"/>
          </p:cNvPicPr>
          <p:nvPr userDrawn="1"/>
        </p:nvPicPr>
        <p:blipFill rotWithShape="1">
          <a:blip r:embed="rId2"/>
          <a:srcRect l="13568"/>
          <a:stretch/>
        </p:blipFill>
        <p:spPr>
          <a:xfrm flipH="1">
            <a:off x="5543241" y="0"/>
            <a:ext cx="1223320" cy="6858000"/>
          </a:xfrm>
          <a:prstGeom prst="rect">
            <a:avLst/>
          </a:prstGeom>
        </p:spPr>
      </p:pic>
      <p:pic>
        <p:nvPicPr>
          <p:cNvPr id="2" name="Picture 1">
            <a:extLst>
              <a:ext uri="{FF2B5EF4-FFF2-40B4-BE49-F238E27FC236}">
                <a16:creationId xmlns:a16="http://schemas.microsoft.com/office/drawing/2014/main" id="{78A86B39-3865-57BE-64FB-863D06D6C1ED}"/>
              </a:ext>
            </a:extLst>
          </p:cNvPr>
          <p:cNvPicPr>
            <a:picLocks noChangeAspect="1"/>
          </p:cNvPicPr>
          <p:nvPr userDrawn="1"/>
        </p:nvPicPr>
        <p:blipFill rotWithShape="1">
          <a:blip r:embed="rId2"/>
          <a:srcRect l="13568" r="51867"/>
          <a:stretch/>
        </p:blipFill>
        <p:spPr>
          <a:xfrm>
            <a:off x="6625281" y="0"/>
            <a:ext cx="2518720" cy="6858000"/>
          </a:xfrm>
          <a:prstGeom prst="rect">
            <a:avLst/>
          </a:prstGeom>
        </p:spPr>
      </p:pic>
      <p:sp>
        <p:nvSpPr>
          <p:cNvPr id="4" name="Text Placeholder 3"/>
          <p:cNvSpPr>
            <a:spLocks noGrp="1"/>
          </p:cNvSpPr>
          <p:nvPr>
            <p:ph type="body" sz="quarter" idx="10" hasCustomPrompt="1"/>
          </p:nvPr>
        </p:nvSpPr>
        <p:spPr>
          <a:xfrm>
            <a:off x="6269272" y="1097280"/>
            <a:ext cx="2707088" cy="4937760"/>
          </a:xfrm>
        </p:spPr>
        <p:txBody>
          <a:bodyPr>
            <a:noAutofit/>
          </a:bodyPr>
          <a:lstStyle>
            <a:lvl1pPr marL="171450" indent="-171450">
              <a:lnSpc>
                <a:spcPct val="100000"/>
              </a:lnSpc>
              <a:spcBef>
                <a:spcPts val="900"/>
              </a:spcBef>
              <a:defRPr sz="2100" b="1" i="0">
                <a:solidFill>
                  <a:schemeClr val="bg1"/>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chemeClr val="bg1"/>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chemeClr val="bg1"/>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6269274" y="6155643"/>
            <a:ext cx="2552329" cy="330200"/>
          </a:xfrm>
        </p:spPr>
        <p:txBody>
          <a:bodyPr anchor="b">
            <a:noAutofit/>
          </a:bodyPr>
          <a:lstStyle>
            <a:lvl1pPr marL="0" indent="0">
              <a:lnSpc>
                <a:spcPct val="100000"/>
              </a:lnSpc>
              <a:spcBef>
                <a:spcPts val="0"/>
              </a:spcBef>
              <a:buNone/>
              <a:defRPr sz="900" b="0" i="1"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23" name="Title 1"/>
          <p:cNvSpPr>
            <a:spLocks noGrp="1"/>
          </p:cNvSpPr>
          <p:nvPr>
            <p:ph type="title" hasCustomPrompt="1"/>
          </p:nvPr>
        </p:nvSpPr>
        <p:spPr>
          <a:xfrm>
            <a:off x="6269274" y="457200"/>
            <a:ext cx="2707088" cy="548640"/>
          </a:xfrm>
        </p:spPr>
        <p:txBody>
          <a:bodyPr anchor="t">
            <a:noAutofit/>
          </a:bodyPr>
          <a:lstStyle>
            <a:lvl1pPr algn="l">
              <a:defRPr sz="24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3" name="Text Placeholder 3">
            <a:extLst>
              <a:ext uri="{FF2B5EF4-FFF2-40B4-BE49-F238E27FC236}">
                <a16:creationId xmlns:a16="http://schemas.microsoft.com/office/drawing/2014/main" id="{A96B48B2-C16F-C55C-34B8-261CEA15F4FD}"/>
              </a:ext>
            </a:extLst>
          </p:cNvPr>
          <p:cNvSpPr>
            <a:spLocks noGrp="1"/>
          </p:cNvSpPr>
          <p:nvPr>
            <p:ph type="body" sz="quarter" idx="15" hasCustomPrompt="1"/>
          </p:nvPr>
        </p:nvSpPr>
        <p:spPr>
          <a:xfrm>
            <a:off x="318052" y="1097280"/>
            <a:ext cx="4998554" cy="4937760"/>
          </a:xfrm>
        </p:spPr>
        <p:txBody>
          <a:bodyPr>
            <a:noAutofit/>
          </a:bodyPr>
          <a:lstStyle>
            <a:lvl1pPr marL="171450" indent="-171450">
              <a:lnSpc>
                <a:spcPct val="100000"/>
              </a:lnSpc>
              <a:spcBef>
                <a:spcPts val="900"/>
              </a:spcBef>
              <a:defRPr sz="21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8" name="Text Placeholder 4">
            <a:extLst>
              <a:ext uri="{FF2B5EF4-FFF2-40B4-BE49-F238E27FC236}">
                <a16:creationId xmlns:a16="http://schemas.microsoft.com/office/drawing/2014/main" id="{79C6A26D-3130-6FD1-2A27-F20A76CA3C81}"/>
              </a:ext>
            </a:extLst>
          </p:cNvPr>
          <p:cNvSpPr>
            <a:spLocks noGrp="1"/>
          </p:cNvSpPr>
          <p:nvPr>
            <p:ph type="body" sz="quarter" idx="16" hasCustomPrompt="1"/>
          </p:nvPr>
        </p:nvSpPr>
        <p:spPr>
          <a:xfrm>
            <a:off x="318053" y="6155643"/>
            <a:ext cx="4998554" cy="330200"/>
          </a:xfrm>
        </p:spPr>
        <p:txBody>
          <a:bodyPr anchor="b">
            <a:noAutofit/>
          </a:bodyPr>
          <a:lstStyle>
            <a:lvl1pPr marL="0" indent="0">
              <a:lnSpc>
                <a:spcPct val="100000"/>
              </a:lnSpc>
              <a:spcBef>
                <a:spcPts val="0"/>
              </a:spcBef>
              <a:buNone/>
              <a:defRPr sz="9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0" name="Text Placeholder 9">
            <a:extLst>
              <a:ext uri="{FF2B5EF4-FFF2-40B4-BE49-F238E27FC236}">
                <a16:creationId xmlns:a16="http://schemas.microsoft.com/office/drawing/2014/main" id="{C69D8539-6F7B-2D19-4A84-341CCAED173C}"/>
              </a:ext>
            </a:extLst>
          </p:cNvPr>
          <p:cNvSpPr>
            <a:spLocks noGrp="1"/>
          </p:cNvSpPr>
          <p:nvPr>
            <p:ph type="body" sz="quarter" idx="17" hasCustomPrompt="1"/>
          </p:nvPr>
        </p:nvSpPr>
        <p:spPr>
          <a:xfrm>
            <a:off x="295525" y="371475"/>
            <a:ext cx="4999038" cy="635000"/>
          </a:xfrm>
        </p:spPr>
        <p:txBody>
          <a:bodyPr/>
          <a:lstStyle>
            <a:lvl1pPr marL="0" indent="0">
              <a:buNone/>
              <a:defRPr sz="2400">
                <a:solidFill>
                  <a:srgbClr val="5C93D5"/>
                </a:solidFill>
              </a:defRPr>
            </a:lvl1pPr>
          </a:lstStyle>
          <a:p>
            <a:r>
              <a:rPr lang="en-US" sz="2000" dirty="0"/>
              <a:t>Click to add text</a:t>
            </a:r>
          </a:p>
        </p:txBody>
      </p:sp>
      <p:sp>
        <p:nvSpPr>
          <p:cNvPr id="7" name="Text Placeholder 8">
            <a:extLst>
              <a:ext uri="{FF2B5EF4-FFF2-40B4-BE49-F238E27FC236}">
                <a16:creationId xmlns:a16="http://schemas.microsoft.com/office/drawing/2014/main" id="{013E346E-9DCE-FD2A-D039-9396C216A76D}"/>
              </a:ext>
            </a:extLst>
          </p:cNvPr>
          <p:cNvSpPr txBox="1">
            <a:spLocks/>
          </p:cNvSpPr>
          <p:nvPr userDrawn="1"/>
        </p:nvSpPr>
        <p:spPr>
          <a:xfrm>
            <a:off x="293209"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 Presentation Title | Presentation Date</a:t>
            </a:r>
          </a:p>
        </p:txBody>
      </p:sp>
    </p:spTree>
    <p:extLst>
      <p:ext uri="{BB962C8B-B14F-4D97-AF65-F5344CB8AC3E}">
        <p14:creationId xmlns:p14="http://schemas.microsoft.com/office/powerpoint/2010/main" val="38227953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ullets &amp; Table Chart Image">
    <p:spTree>
      <p:nvGrpSpPr>
        <p:cNvPr id="1" name=""/>
        <p:cNvGrpSpPr/>
        <p:nvPr/>
      </p:nvGrpSpPr>
      <p:grpSpPr>
        <a:xfrm>
          <a:off x="0" y="0"/>
          <a:ext cx="0" cy="0"/>
          <a:chOff x="0" y="0"/>
          <a:chExt cx="0" cy="0"/>
        </a:xfrm>
      </p:grpSpPr>
      <p:sp>
        <p:nvSpPr>
          <p:cNvPr id="12" name="Content Placeholder 11"/>
          <p:cNvSpPr>
            <a:spLocks noGrp="1"/>
          </p:cNvSpPr>
          <p:nvPr>
            <p:ph sz="quarter" idx="14" hasCustomPrompt="1"/>
          </p:nvPr>
        </p:nvSpPr>
        <p:spPr>
          <a:xfrm>
            <a:off x="1308100" y="2514601"/>
            <a:ext cx="7564439" cy="3529013"/>
          </a:xfrm>
        </p:spPr>
        <p:txBody>
          <a:bodyPr>
            <a:noAutofit/>
          </a:bodyPr>
          <a:lstStyle>
            <a:lvl1pPr marL="0" indent="0" algn="ctr">
              <a:buNone/>
              <a:defRPr sz="1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sp>
        <p:nvSpPr>
          <p:cNvPr id="13" name="Text Placeholder 3">
            <a:extLst>
              <a:ext uri="{FF2B5EF4-FFF2-40B4-BE49-F238E27FC236}">
                <a16:creationId xmlns:a16="http://schemas.microsoft.com/office/drawing/2014/main" id="{C05951D5-A53B-F748-B53B-411B88B37096}"/>
              </a:ext>
            </a:extLst>
          </p:cNvPr>
          <p:cNvSpPr>
            <a:spLocks noGrp="1"/>
          </p:cNvSpPr>
          <p:nvPr>
            <p:ph type="body" sz="quarter" idx="10" hasCustomPrompt="1"/>
          </p:nvPr>
        </p:nvSpPr>
        <p:spPr>
          <a:xfrm>
            <a:off x="1327868" y="1097282"/>
            <a:ext cx="7537836" cy="1288733"/>
          </a:xfrm>
        </p:spPr>
        <p:txBody>
          <a:bodyPr>
            <a:noAutofit/>
          </a:bodyPr>
          <a:lstStyle>
            <a:lvl1pPr marL="171450" indent="-171450">
              <a:lnSpc>
                <a:spcPct val="100000"/>
              </a:lnSpc>
              <a:spcBef>
                <a:spcPts val="900"/>
              </a:spcBef>
              <a:defRPr sz="21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14" name="Text Placeholder 4">
            <a:extLst>
              <a:ext uri="{FF2B5EF4-FFF2-40B4-BE49-F238E27FC236}">
                <a16:creationId xmlns:a16="http://schemas.microsoft.com/office/drawing/2014/main" id="{5ED21797-25F7-3A44-9079-81482EE9D03A}"/>
              </a:ext>
            </a:extLst>
          </p:cNvPr>
          <p:cNvSpPr>
            <a:spLocks noGrp="1"/>
          </p:cNvSpPr>
          <p:nvPr>
            <p:ph type="body" sz="quarter" idx="11" hasCustomPrompt="1"/>
          </p:nvPr>
        </p:nvSpPr>
        <p:spPr>
          <a:xfrm>
            <a:off x="1327869" y="6155643"/>
            <a:ext cx="7106911" cy="330200"/>
          </a:xfrm>
        </p:spPr>
        <p:txBody>
          <a:bodyPr anchor="b">
            <a:noAutofit/>
          </a:bodyPr>
          <a:lstStyle>
            <a:lvl1pPr marL="0" indent="0">
              <a:lnSpc>
                <a:spcPct val="100000"/>
              </a:lnSpc>
              <a:spcBef>
                <a:spcPts val="0"/>
              </a:spcBef>
              <a:buNone/>
              <a:defRPr sz="9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5" name="Slide Number Placeholder 21">
            <a:extLst>
              <a:ext uri="{FF2B5EF4-FFF2-40B4-BE49-F238E27FC236}">
                <a16:creationId xmlns:a16="http://schemas.microsoft.com/office/drawing/2014/main" id="{2C7BA782-DC5C-CB45-B48B-350EECAB45C2}"/>
              </a:ext>
            </a:extLst>
          </p:cNvPr>
          <p:cNvSpPr>
            <a:spLocks noGrp="1"/>
          </p:cNvSpPr>
          <p:nvPr>
            <p:ph type="sldNum" sz="quarter" idx="15"/>
          </p:nvPr>
        </p:nvSpPr>
        <p:spPr>
          <a:xfrm>
            <a:off x="8305801"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dirty="0"/>
          </a:p>
        </p:txBody>
      </p:sp>
      <p:sp>
        <p:nvSpPr>
          <p:cNvPr id="16" name="Title 1">
            <a:extLst>
              <a:ext uri="{FF2B5EF4-FFF2-40B4-BE49-F238E27FC236}">
                <a16:creationId xmlns:a16="http://schemas.microsoft.com/office/drawing/2014/main" id="{A8E406F2-C7C6-C748-8AF1-66707FF8A084}"/>
              </a:ext>
            </a:extLst>
          </p:cNvPr>
          <p:cNvSpPr>
            <a:spLocks noGrp="1"/>
          </p:cNvSpPr>
          <p:nvPr>
            <p:ph type="title" hasCustomPrompt="1"/>
          </p:nvPr>
        </p:nvSpPr>
        <p:spPr>
          <a:xfrm>
            <a:off x="1327869" y="457200"/>
            <a:ext cx="7537836" cy="548640"/>
          </a:xfrm>
        </p:spPr>
        <p:txBody>
          <a:bodyPr anchor="t">
            <a:noAutofit/>
          </a:bodyPr>
          <a:lstStyle>
            <a:lvl1pPr algn="l">
              <a:defRPr sz="2400" b="1" i="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pic>
        <p:nvPicPr>
          <p:cNvPr id="9" name="Picture 8">
            <a:extLst>
              <a:ext uri="{FF2B5EF4-FFF2-40B4-BE49-F238E27FC236}">
                <a16:creationId xmlns:a16="http://schemas.microsoft.com/office/drawing/2014/main" id="{17936F9F-3E18-8941-88E7-313AB075F56F}"/>
              </a:ext>
            </a:extLst>
          </p:cNvPr>
          <p:cNvPicPr>
            <a:picLocks noChangeAspect="1"/>
          </p:cNvPicPr>
          <p:nvPr userDrawn="1"/>
        </p:nvPicPr>
        <p:blipFill rotWithShape="1">
          <a:blip r:embed="rId2"/>
          <a:srcRect l="13568"/>
          <a:stretch/>
        </p:blipFill>
        <p:spPr>
          <a:xfrm>
            <a:off x="0" y="0"/>
            <a:ext cx="1223320" cy="6858000"/>
          </a:xfrm>
          <a:prstGeom prst="rect">
            <a:avLst/>
          </a:prstGeom>
        </p:spPr>
      </p:pic>
      <p:sp>
        <p:nvSpPr>
          <p:cNvPr id="2" name="Text Placeholder 8">
            <a:extLst>
              <a:ext uri="{FF2B5EF4-FFF2-40B4-BE49-F238E27FC236}">
                <a16:creationId xmlns:a16="http://schemas.microsoft.com/office/drawing/2014/main" id="{FD550A9B-4FAB-132D-6ABD-080359FBA3E2}"/>
              </a:ext>
            </a:extLst>
          </p:cNvPr>
          <p:cNvSpPr txBox="1">
            <a:spLocks/>
          </p:cNvSpPr>
          <p:nvPr userDrawn="1"/>
        </p:nvSpPr>
        <p:spPr>
          <a:xfrm>
            <a:off x="1308100" y="6603332"/>
            <a:ext cx="6979760"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Public Health | Unintentional Drownings in North Carolina, 2020-2024</a:t>
            </a:r>
          </a:p>
        </p:txBody>
      </p:sp>
    </p:spTree>
    <p:extLst>
      <p:ext uri="{BB962C8B-B14F-4D97-AF65-F5344CB8AC3E}">
        <p14:creationId xmlns:p14="http://schemas.microsoft.com/office/powerpoint/2010/main" val="7376277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Column Table Chart Image">
    <p:spTree>
      <p:nvGrpSpPr>
        <p:cNvPr id="1" name=""/>
        <p:cNvGrpSpPr/>
        <p:nvPr/>
      </p:nvGrpSpPr>
      <p:grpSpPr>
        <a:xfrm>
          <a:off x="0" y="0"/>
          <a:ext cx="0" cy="0"/>
          <a:chOff x="0" y="0"/>
          <a:chExt cx="0" cy="0"/>
        </a:xfrm>
      </p:grpSpPr>
      <p:sp>
        <p:nvSpPr>
          <p:cNvPr id="12" name="Content Placeholder 11"/>
          <p:cNvSpPr>
            <a:spLocks noGrp="1"/>
          </p:cNvSpPr>
          <p:nvPr>
            <p:ph sz="quarter" idx="14" hasCustomPrompt="1"/>
          </p:nvPr>
        </p:nvSpPr>
        <p:spPr>
          <a:xfrm>
            <a:off x="622299" y="1900238"/>
            <a:ext cx="3840480" cy="4086226"/>
          </a:xfrm>
        </p:spPr>
        <p:txBody>
          <a:bodyPr>
            <a:noAutofit/>
          </a:bodyPr>
          <a:lstStyle>
            <a:lvl1pPr marL="0" indent="0" algn="ctr">
              <a:buNone/>
              <a:defRPr sz="15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900238"/>
            <a:ext cx="3840480" cy="4086226"/>
          </a:xfrm>
        </p:spPr>
        <p:txBody>
          <a:bodyPr>
            <a:noAutofit/>
          </a:bodyPr>
          <a:lstStyle>
            <a:lvl1pPr marL="0" indent="0" algn="ctr">
              <a:buNone/>
              <a:defRPr sz="15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18" name="Text Placeholder 4">
            <a:extLst>
              <a:ext uri="{FF2B5EF4-FFF2-40B4-BE49-F238E27FC236}">
                <a16:creationId xmlns:a16="http://schemas.microsoft.com/office/drawing/2014/main" id="{F0CFCE86-664D-A446-BE06-01C8C24E9E1B}"/>
              </a:ext>
            </a:extLst>
          </p:cNvPr>
          <p:cNvSpPr>
            <a:spLocks noGrp="1"/>
          </p:cNvSpPr>
          <p:nvPr>
            <p:ph type="body" sz="quarter" idx="11" hasCustomPrompt="1"/>
          </p:nvPr>
        </p:nvSpPr>
        <p:spPr>
          <a:xfrm>
            <a:off x="302150" y="6155643"/>
            <a:ext cx="8073990" cy="330200"/>
          </a:xfrm>
        </p:spPr>
        <p:txBody>
          <a:bodyPr anchor="b">
            <a:noAutofit/>
          </a:bodyPr>
          <a:lstStyle>
            <a:lvl1pPr marL="0" indent="0">
              <a:lnSpc>
                <a:spcPct val="100000"/>
              </a:lnSpc>
              <a:spcBef>
                <a:spcPts val="0"/>
              </a:spcBef>
              <a:buNone/>
              <a:defRPr sz="9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9" name="Slide Number Placeholder 21">
            <a:extLst>
              <a:ext uri="{FF2B5EF4-FFF2-40B4-BE49-F238E27FC236}">
                <a16:creationId xmlns:a16="http://schemas.microsoft.com/office/drawing/2014/main" id="{4D11D409-0A96-9B43-B5E9-8C9EBB3490D1}"/>
              </a:ext>
            </a:extLst>
          </p:cNvPr>
          <p:cNvSpPr>
            <a:spLocks noGrp="1"/>
          </p:cNvSpPr>
          <p:nvPr>
            <p:ph type="sldNum" sz="quarter" idx="16"/>
          </p:nvPr>
        </p:nvSpPr>
        <p:spPr>
          <a:xfrm>
            <a:off x="8305801"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dirty="0"/>
          </a:p>
        </p:txBody>
      </p:sp>
      <p:sp>
        <p:nvSpPr>
          <p:cNvPr id="20" name="Title 1">
            <a:extLst>
              <a:ext uri="{FF2B5EF4-FFF2-40B4-BE49-F238E27FC236}">
                <a16:creationId xmlns:a16="http://schemas.microsoft.com/office/drawing/2014/main" id="{F17C0509-ABF8-A14C-9CCC-ACF4B252782C}"/>
              </a:ext>
            </a:extLst>
          </p:cNvPr>
          <p:cNvSpPr>
            <a:spLocks noGrp="1"/>
          </p:cNvSpPr>
          <p:nvPr>
            <p:ph type="title" hasCustomPrompt="1"/>
          </p:nvPr>
        </p:nvSpPr>
        <p:spPr>
          <a:xfrm>
            <a:off x="302150" y="1180769"/>
            <a:ext cx="8563554" cy="548640"/>
          </a:xfrm>
        </p:spPr>
        <p:txBody>
          <a:bodyPr anchor="t">
            <a:noAutofit/>
          </a:bodyPr>
          <a:lstStyle>
            <a:lvl1pPr algn="l">
              <a:defRPr sz="2400" b="1" i="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pic>
        <p:nvPicPr>
          <p:cNvPr id="9" name="Picture 8">
            <a:extLst>
              <a:ext uri="{FF2B5EF4-FFF2-40B4-BE49-F238E27FC236}">
                <a16:creationId xmlns:a16="http://schemas.microsoft.com/office/drawing/2014/main" id="{3083D3DB-AB8F-794A-B493-317B10CC4DCB}"/>
              </a:ext>
            </a:extLst>
          </p:cNvPr>
          <p:cNvPicPr>
            <a:picLocks noChangeAspect="1"/>
          </p:cNvPicPr>
          <p:nvPr userDrawn="1"/>
        </p:nvPicPr>
        <p:blipFill rotWithShape="1">
          <a:blip r:embed="rId2"/>
          <a:srcRect t="26307"/>
          <a:stretch/>
        </p:blipFill>
        <p:spPr>
          <a:xfrm>
            <a:off x="0" y="0"/>
            <a:ext cx="9144000" cy="1119096"/>
          </a:xfrm>
          <a:prstGeom prst="rect">
            <a:avLst/>
          </a:prstGeom>
        </p:spPr>
      </p:pic>
      <p:sp>
        <p:nvSpPr>
          <p:cNvPr id="2" name="Text Placeholder 8">
            <a:extLst>
              <a:ext uri="{FF2B5EF4-FFF2-40B4-BE49-F238E27FC236}">
                <a16:creationId xmlns:a16="http://schemas.microsoft.com/office/drawing/2014/main" id="{6E02F64E-2CEF-59B1-BBF3-B28B49C9403E}"/>
              </a:ext>
            </a:extLst>
          </p:cNvPr>
          <p:cNvSpPr txBox="1">
            <a:spLocks/>
          </p:cNvSpPr>
          <p:nvPr userDrawn="1"/>
        </p:nvSpPr>
        <p:spPr>
          <a:xfrm>
            <a:off x="293209"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Public Health | Unintentional Drownings in North Carolina, 2020-2024</a:t>
            </a:r>
          </a:p>
        </p:txBody>
      </p:sp>
    </p:spTree>
    <p:extLst>
      <p:ext uri="{BB962C8B-B14F-4D97-AF65-F5344CB8AC3E}">
        <p14:creationId xmlns:p14="http://schemas.microsoft.com/office/powerpoint/2010/main" val="1731955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3E8FB92-BB69-730C-9977-A0AD38F8B79F}"/>
              </a:ext>
            </a:extLst>
          </p:cNvPr>
          <p:cNvSpPr/>
          <p:nvPr userDrawn="1"/>
        </p:nvSpPr>
        <p:spPr>
          <a:xfrm>
            <a:off x="0" y="0"/>
            <a:ext cx="9144000" cy="6858000"/>
          </a:xfrm>
          <a:prstGeom prst="rect">
            <a:avLst/>
          </a:prstGeom>
          <a:solidFill>
            <a:srgbClr val="5C93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13">
            <a:extLst>
              <a:ext uri="{FF2B5EF4-FFF2-40B4-BE49-F238E27FC236}">
                <a16:creationId xmlns:a16="http://schemas.microsoft.com/office/drawing/2014/main" id="{EC8477E5-DFD4-9071-E66E-13E2B16743A7}"/>
              </a:ext>
            </a:extLst>
          </p:cNvPr>
          <p:cNvSpPr>
            <a:spLocks noGrp="1"/>
          </p:cNvSpPr>
          <p:nvPr>
            <p:ph type="body" sz="quarter" idx="10"/>
          </p:nvPr>
        </p:nvSpPr>
        <p:spPr>
          <a:xfrm>
            <a:off x="0" y="457199"/>
            <a:ext cx="9144000" cy="5943602"/>
          </a:xfrm>
          <a:prstGeom prst="rect">
            <a:avLst/>
          </a:prstGeom>
        </p:spPr>
        <p:txBody>
          <a:bodyPr anchor="ctr">
            <a:noAutofit/>
          </a:bodyPr>
          <a:lstStyle>
            <a:lvl1pPr marL="0" indent="0" algn="ctr">
              <a:buNone/>
              <a:defRPr sz="88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endParaRPr lang="en-US" dirty="0"/>
          </a:p>
        </p:txBody>
      </p:sp>
    </p:spTree>
    <p:extLst>
      <p:ext uri="{BB962C8B-B14F-4D97-AF65-F5344CB8AC3E}">
        <p14:creationId xmlns:p14="http://schemas.microsoft.com/office/powerpoint/2010/main" val="812340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 Black Seal">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5076C68-EF58-6343-9E56-5AD2020B2605}"/>
              </a:ext>
            </a:extLst>
          </p:cNvPr>
          <p:cNvGrpSpPr/>
          <p:nvPr userDrawn="1"/>
        </p:nvGrpSpPr>
        <p:grpSpPr>
          <a:xfrm flipV="1">
            <a:off x="1" y="0"/>
            <a:ext cx="8615522" cy="6858000"/>
            <a:chOff x="0" y="817927"/>
            <a:chExt cx="8615522" cy="6040073"/>
          </a:xfrm>
        </p:grpSpPr>
        <p:pic>
          <p:nvPicPr>
            <p:cNvPr id="11" name="Picture 10">
              <a:extLst>
                <a:ext uri="{FF2B5EF4-FFF2-40B4-BE49-F238E27FC236}">
                  <a16:creationId xmlns:a16="http://schemas.microsoft.com/office/drawing/2014/main" id="{89890F9C-A5DB-2646-9CEC-6E7CC4166302}"/>
                </a:ext>
              </a:extLst>
            </p:cNvPr>
            <p:cNvPicPr>
              <a:picLocks noChangeAspect="1"/>
            </p:cNvPicPr>
            <p:nvPr userDrawn="1"/>
          </p:nvPicPr>
          <p:blipFill>
            <a:blip r:embed="rId2"/>
            <a:stretch>
              <a:fillRect/>
            </a:stretch>
          </p:blipFill>
          <p:spPr>
            <a:xfrm>
              <a:off x="7392203" y="817927"/>
              <a:ext cx="1223319" cy="6040073"/>
            </a:xfrm>
            <a:prstGeom prst="rect">
              <a:avLst/>
            </a:prstGeom>
          </p:spPr>
        </p:pic>
        <p:pic>
          <p:nvPicPr>
            <p:cNvPr id="14" name="Picture 13">
              <a:extLst>
                <a:ext uri="{FF2B5EF4-FFF2-40B4-BE49-F238E27FC236}">
                  <a16:creationId xmlns:a16="http://schemas.microsoft.com/office/drawing/2014/main" id="{4366C9A7-ABE5-C347-93C3-1B296BA730AF}"/>
                </a:ext>
              </a:extLst>
            </p:cNvPr>
            <p:cNvPicPr>
              <a:picLocks noChangeAspect="1"/>
            </p:cNvPicPr>
            <p:nvPr userDrawn="1"/>
          </p:nvPicPr>
          <p:blipFill>
            <a:blip r:embed="rId3"/>
            <a:stretch>
              <a:fillRect/>
            </a:stretch>
          </p:blipFill>
          <p:spPr>
            <a:xfrm>
              <a:off x="0" y="817927"/>
              <a:ext cx="7924132" cy="6040073"/>
            </a:xfrm>
            <a:prstGeom prst="rect">
              <a:avLst/>
            </a:prstGeom>
          </p:spPr>
        </p:pic>
      </p:grpSp>
      <p:sp>
        <p:nvSpPr>
          <p:cNvPr id="15" name="Text Placeholder 13"/>
          <p:cNvSpPr>
            <a:spLocks noGrp="1"/>
          </p:cNvSpPr>
          <p:nvPr userDrawn="1">
            <p:ph type="body" sz="quarter" idx="10" hasCustomPrompt="1"/>
          </p:nvPr>
        </p:nvSpPr>
        <p:spPr>
          <a:xfrm>
            <a:off x="625472" y="1536659"/>
            <a:ext cx="5774267" cy="2020824"/>
          </a:xfrm>
        </p:spPr>
        <p:txBody>
          <a:bodyPr anchor="t">
            <a:noAutofit/>
          </a:bodyPr>
          <a:lstStyle>
            <a:lvl1pPr marL="0" indent="0">
              <a:buNone/>
              <a:defRPr sz="24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vl2pPr marL="257175" indent="0">
              <a:buNone/>
              <a:defRPr sz="2100">
                <a:latin typeface="Franklin Gothic Demi Cond" panose="020B0706030402020204" pitchFamily="34" charset="0"/>
              </a:defRPr>
            </a:lvl2pPr>
            <a:lvl3pPr marL="514350" indent="0">
              <a:buNone/>
              <a:defRPr sz="2100">
                <a:latin typeface="Franklin Gothic Demi Cond" panose="020B0706030402020204" pitchFamily="34" charset="0"/>
              </a:defRPr>
            </a:lvl3pPr>
            <a:lvl4pPr marL="771525" indent="0">
              <a:buNone/>
              <a:defRPr sz="2100">
                <a:latin typeface="Franklin Gothic Demi Cond" panose="020B0706030402020204" pitchFamily="34" charset="0"/>
              </a:defRPr>
            </a:lvl4pPr>
            <a:lvl5pPr marL="1028700" indent="0">
              <a:buNone/>
              <a:defRPr sz="21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userDrawn="1">
            <p:ph type="body" sz="quarter" idx="11" hasCustomPrompt="1"/>
          </p:nvPr>
        </p:nvSpPr>
        <p:spPr>
          <a:xfrm>
            <a:off x="625472" y="4757633"/>
            <a:ext cx="5774267" cy="948752"/>
          </a:xfrm>
        </p:spPr>
        <p:txBody>
          <a:bodyPr anchor="ctr">
            <a:noAutofit/>
          </a:bodyPr>
          <a:lstStyle>
            <a:lvl1pPr marL="0" indent="0">
              <a:lnSpc>
                <a:spcPct val="100000"/>
              </a:lnSpc>
              <a:spcBef>
                <a:spcPts val="0"/>
              </a:spcBef>
              <a:buNone/>
              <a:defRPr sz="18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userDrawn="1">
            <p:ph type="body" sz="quarter" idx="12" hasCustomPrompt="1"/>
          </p:nvPr>
        </p:nvSpPr>
        <p:spPr>
          <a:xfrm>
            <a:off x="625472" y="5706385"/>
            <a:ext cx="5774267" cy="488226"/>
          </a:xfrm>
        </p:spPr>
        <p:txBody>
          <a:bodyPr anchor="ctr">
            <a:noAutofit/>
          </a:bodyPr>
          <a:lstStyle>
            <a:lvl1pPr marL="0" indent="0">
              <a:buNone/>
              <a:defRPr sz="15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pic>
        <p:nvPicPr>
          <p:cNvPr id="3" name="Picture 2">
            <a:extLst>
              <a:ext uri="{FF2B5EF4-FFF2-40B4-BE49-F238E27FC236}">
                <a16:creationId xmlns:a16="http://schemas.microsoft.com/office/drawing/2014/main" id="{08C9684D-0917-1728-3DB5-7439936B54AA}"/>
              </a:ext>
            </a:extLst>
          </p:cNvPr>
          <p:cNvPicPr>
            <a:picLocks noChangeAspect="1"/>
          </p:cNvPicPr>
          <p:nvPr userDrawn="1"/>
        </p:nvPicPr>
        <p:blipFill>
          <a:blip r:embed="rId4" cstate="print">
            <a:extLst>
              <a:ext uri="{28A0092B-C50C-407E-A947-70E740481C1C}">
                <a14:useLocalDpi xmlns:a14="http://schemas.microsoft.com/office/drawing/2010/main" val="0"/>
              </a:ext>
            </a:extLst>
          </a:blip>
          <a:srcRect/>
          <a:stretch/>
        </p:blipFill>
        <p:spPr>
          <a:xfrm>
            <a:off x="7110311" y="4822613"/>
            <a:ext cx="1901552" cy="1842348"/>
          </a:xfrm>
          <a:prstGeom prst="rect">
            <a:avLst/>
          </a:prstGeom>
        </p:spPr>
      </p:pic>
    </p:spTree>
    <p:extLst>
      <p:ext uri="{BB962C8B-B14F-4D97-AF65-F5344CB8AC3E}">
        <p14:creationId xmlns:p14="http://schemas.microsoft.com/office/powerpoint/2010/main" val="1080940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Slide - Black Seal">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D415E447-67CB-38F0-7F39-21009ED2BF7B}"/>
              </a:ext>
            </a:extLst>
          </p:cNvPr>
          <p:cNvGrpSpPr/>
          <p:nvPr userDrawn="1"/>
        </p:nvGrpSpPr>
        <p:grpSpPr>
          <a:xfrm>
            <a:off x="1" y="0"/>
            <a:ext cx="8615522" cy="6858000"/>
            <a:chOff x="0" y="817927"/>
            <a:chExt cx="8615522" cy="6040073"/>
          </a:xfrm>
        </p:grpSpPr>
        <p:pic>
          <p:nvPicPr>
            <p:cNvPr id="11" name="Picture 10">
              <a:extLst>
                <a:ext uri="{FF2B5EF4-FFF2-40B4-BE49-F238E27FC236}">
                  <a16:creationId xmlns:a16="http://schemas.microsoft.com/office/drawing/2014/main" id="{F731FD75-6796-2534-1AB6-2922C3F0A7DE}"/>
                </a:ext>
              </a:extLst>
            </p:cNvPr>
            <p:cNvPicPr>
              <a:picLocks noChangeAspect="1"/>
            </p:cNvPicPr>
            <p:nvPr userDrawn="1"/>
          </p:nvPicPr>
          <p:blipFill>
            <a:blip r:embed="rId2"/>
            <a:stretch>
              <a:fillRect/>
            </a:stretch>
          </p:blipFill>
          <p:spPr>
            <a:xfrm>
              <a:off x="7392203" y="817927"/>
              <a:ext cx="1223319" cy="6040073"/>
            </a:xfrm>
            <a:prstGeom prst="rect">
              <a:avLst/>
            </a:prstGeom>
          </p:spPr>
        </p:pic>
        <p:pic>
          <p:nvPicPr>
            <p:cNvPr id="13" name="Picture 12">
              <a:extLst>
                <a:ext uri="{FF2B5EF4-FFF2-40B4-BE49-F238E27FC236}">
                  <a16:creationId xmlns:a16="http://schemas.microsoft.com/office/drawing/2014/main" id="{1845B209-2A84-9255-E14A-7DAE28C35D18}"/>
                </a:ext>
              </a:extLst>
            </p:cNvPr>
            <p:cNvPicPr>
              <a:picLocks noChangeAspect="1"/>
            </p:cNvPicPr>
            <p:nvPr userDrawn="1"/>
          </p:nvPicPr>
          <p:blipFill>
            <a:blip r:embed="rId3"/>
            <a:stretch>
              <a:fillRect/>
            </a:stretch>
          </p:blipFill>
          <p:spPr>
            <a:xfrm>
              <a:off x="0" y="817927"/>
              <a:ext cx="7924132" cy="6040073"/>
            </a:xfrm>
            <a:prstGeom prst="rect">
              <a:avLst/>
            </a:prstGeom>
          </p:spPr>
        </p:pic>
      </p:grpSp>
      <p:sp>
        <p:nvSpPr>
          <p:cNvPr id="15" name="Text Placeholder 13"/>
          <p:cNvSpPr>
            <a:spLocks noGrp="1"/>
          </p:cNvSpPr>
          <p:nvPr userDrawn="1">
            <p:ph type="body" sz="quarter" idx="10" hasCustomPrompt="1"/>
          </p:nvPr>
        </p:nvSpPr>
        <p:spPr>
          <a:xfrm>
            <a:off x="625472" y="1508084"/>
            <a:ext cx="5774267" cy="2020824"/>
          </a:xfrm>
        </p:spPr>
        <p:txBody>
          <a:bodyPr anchor="t">
            <a:noAutofit/>
          </a:bodyPr>
          <a:lstStyle>
            <a:lvl1pPr marL="0" indent="0">
              <a:buNone/>
              <a:defRPr sz="24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vl2pPr marL="257175" indent="0">
              <a:buNone/>
              <a:defRPr sz="2100">
                <a:latin typeface="Franklin Gothic Demi Cond" panose="020B0706030402020204" pitchFamily="34" charset="0"/>
              </a:defRPr>
            </a:lvl2pPr>
            <a:lvl3pPr marL="514350" indent="0">
              <a:buNone/>
              <a:defRPr sz="2100">
                <a:latin typeface="Franklin Gothic Demi Cond" panose="020B0706030402020204" pitchFamily="34" charset="0"/>
              </a:defRPr>
            </a:lvl3pPr>
            <a:lvl4pPr marL="771525" indent="0">
              <a:buNone/>
              <a:defRPr sz="2100">
                <a:latin typeface="Franklin Gothic Demi Cond" panose="020B0706030402020204" pitchFamily="34" charset="0"/>
              </a:defRPr>
            </a:lvl4pPr>
            <a:lvl5pPr marL="1028700" indent="0">
              <a:buNone/>
              <a:defRPr sz="21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userDrawn="1">
            <p:ph type="body" sz="quarter" idx="11" hasCustomPrompt="1"/>
          </p:nvPr>
        </p:nvSpPr>
        <p:spPr>
          <a:xfrm>
            <a:off x="625472" y="4757633"/>
            <a:ext cx="5774267" cy="948752"/>
          </a:xfrm>
        </p:spPr>
        <p:txBody>
          <a:bodyPr anchor="ctr">
            <a:noAutofit/>
          </a:bodyPr>
          <a:lstStyle>
            <a:lvl1pPr marL="0" indent="0">
              <a:lnSpc>
                <a:spcPct val="100000"/>
              </a:lnSpc>
              <a:spcBef>
                <a:spcPts val="0"/>
              </a:spcBef>
              <a:buNone/>
              <a:defRPr sz="18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userDrawn="1">
            <p:ph type="body" sz="quarter" idx="12" hasCustomPrompt="1"/>
          </p:nvPr>
        </p:nvSpPr>
        <p:spPr>
          <a:xfrm>
            <a:off x="625472" y="5706385"/>
            <a:ext cx="5774267" cy="488226"/>
          </a:xfrm>
        </p:spPr>
        <p:txBody>
          <a:bodyPr anchor="ctr">
            <a:noAutofit/>
          </a:bodyPr>
          <a:lstStyle>
            <a:lvl1pPr marL="0" indent="0">
              <a:buNone/>
              <a:defRPr sz="15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4" name="TextBox 3"/>
          <p:cNvSpPr txBox="1"/>
          <p:nvPr userDrawn="1"/>
        </p:nvSpPr>
        <p:spPr>
          <a:xfrm>
            <a:off x="625472" y="490279"/>
            <a:ext cx="5837764" cy="300082"/>
          </a:xfrm>
          <a:prstGeom prst="rect">
            <a:avLst/>
          </a:prstGeom>
          <a:noFill/>
        </p:spPr>
        <p:txBody>
          <a:bodyPr wrap="square" rtlCol="0">
            <a:spAutoFit/>
          </a:bodyPr>
          <a:lstStyle/>
          <a:p>
            <a:pPr lvl="0"/>
            <a:r>
              <a:rPr lang="en-US" sz="1350" b="0" i="0" dirty="0">
                <a:solidFill>
                  <a:schemeClr val="bg1"/>
                </a:solidFill>
                <a:latin typeface="Arial" panose="020B0604020202020204" pitchFamily="34" charset="0"/>
                <a:ea typeface="Gotham Book" charset="0"/>
                <a:cs typeface="Arial" panose="020B0604020202020204" pitchFamily="34" charset="0"/>
              </a:rPr>
              <a:t>NC DEPARTMENT OF HEALTH AND HUMAN SERVICES</a:t>
            </a:r>
          </a:p>
        </p:txBody>
      </p:sp>
      <p:pic>
        <p:nvPicPr>
          <p:cNvPr id="2" name="Picture 1">
            <a:extLst>
              <a:ext uri="{FF2B5EF4-FFF2-40B4-BE49-F238E27FC236}">
                <a16:creationId xmlns:a16="http://schemas.microsoft.com/office/drawing/2014/main" id="{0A312150-D23A-A682-527E-C0DD54FFDE58}"/>
              </a:ext>
            </a:extLst>
          </p:cNvPr>
          <p:cNvPicPr>
            <a:picLocks noChangeAspect="1"/>
          </p:cNvPicPr>
          <p:nvPr userDrawn="1"/>
        </p:nvPicPr>
        <p:blipFill>
          <a:blip r:embed="rId4" cstate="print">
            <a:extLst>
              <a:ext uri="{28A0092B-C50C-407E-A947-70E740481C1C}">
                <a14:useLocalDpi xmlns:a14="http://schemas.microsoft.com/office/drawing/2010/main" val="0"/>
              </a:ext>
            </a:extLst>
          </a:blip>
          <a:srcRect/>
          <a:stretch/>
        </p:blipFill>
        <p:spPr>
          <a:xfrm>
            <a:off x="7110311" y="4822613"/>
            <a:ext cx="1901552" cy="1842348"/>
          </a:xfrm>
          <a:prstGeom prst="rect">
            <a:avLst/>
          </a:prstGeom>
        </p:spPr>
      </p:pic>
    </p:spTree>
    <p:extLst>
      <p:ext uri="{BB962C8B-B14F-4D97-AF65-F5344CB8AC3E}">
        <p14:creationId xmlns:p14="http://schemas.microsoft.com/office/powerpoint/2010/main" val="540457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Bullet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302150" y="1913839"/>
            <a:ext cx="8563554" cy="4142629"/>
          </a:xfrm>
        </p:spPr>
        <p:txBody>
          <a:bodyPr>
            <a:noAutofit/>
          </a:bodyPr>
          <a:lstStyle>
            <a:lvl1pPr marL="171450" indent="-171450">
              <a:lnSpc>
                <a:spcPct val="100000"/>
              </a:lnSpc>
              <a:spcBef>
                <a:spcPts val="900"/>
              </a:spcBef>
              <a:defRPr sz="21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302150" y="6155643"/>
            <a:ext cx="8073990" cy="330200"/>
          </a:xfrm>
        </p:spPr>
        <p:txBody>
          <a:bodyPr anchor="b">
            <a:noAutofit/>
          </a:bodyPr>
          <a:lstStyle>
            <a:lvl1pPr marL="0" indent="0">
              <a:lnSpc>
                <a:spcPct val="100000"/>
              </a:lnSpc>
              <a:spcBef>
                <a:spcPts val="0"/>
              </a:spcBef>
              <a:buNone/>
              <a:defRPr sz="9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22" name="Slide Number Placeholder 21"/>
          <p:cNvSpPr>
            <a:spLocks noGrp="1"/>
          </p:cNvSpPr>
          <p:nvPr>
            <p:ph type="sldNum" sz="quarter" idx="14"/>
          </p:nvPr>
        </p:nvSpPr>
        <p:spPr>
          <a:xfrm>
            <a:off x="8305801"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302150" y="1273757"/>
            <a:ext cx="8563554" cy="548640"/>
          </a:xfrm>
        </p:spPr>
        <p:txBody>
          <a:bodyPr anchor="t">
            <a:noAutofit/>
          </a:bodyPr>
          <a:lstStyle>
            <a:lvl1pPr algn="l">
              <a:defRPr sz="2400" b="1" i="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pic>
        <p:nvPicPr>
          <p:cNvPr id="3" name="Picture 2">
            <a:extLst>
              <a:ext uri="{FF2B5EF4-FFF2-40B4-BE49-F238E27FC236}">
                <a16:creationId xmlns:a16="http://schemas.microsoft.com/office/drawing/2014/main" id="{6DF221BC-4C4B-F888-1C4B-FDB6CC66828D}"/>
              </a:ext>
            </a:extLst>
          </p:cNvPr>
          <p:cNvPicPr>
            <a:picLocks noChangeAspect="1"/>
          </p:cNvPicPr>
          <p:nvPr userDrawn="1"/>
        </p:nvPicPr>
        <p:blipFill rotWithShape="1">
          <a:blip r:embed="rId2"/>
          <a:srcRect t="26307"/>
          <a:stretch/>
        </p:blipFill>
        <p:spPr>
          <a:xfrm>
            <a:off x="0" y="0"/>
            <a:ext cx="9144000" cy="1119096"/>
          </a:xfrm>
          <a:prstGeom prst="rect">
            <a:avLst/>
          </a:prstGeom>
        </p:spPr>
      </p:pic>
      <p:sp>
        <p:nvSpPr>
          <p:cNvPr id="2" name="Text Placeholder 8">
            <a:extLst>
              <a:ext uri="{FF2B5EF4-FFF2-40B4-BE49-F238E27FC236}">
                <a16:creationId xmlns:a16="http://schemas.microsoft.com/office/drawing/2014/main" id="{79F43FCD-9DC9-3ECD-C557-3532E06B8DC6}"/>
              </a:ext>
            </a:extLst>
          </p:cNvPr>
          <p:cNvSpPr txBox="1">
            <a:spLocks/>
          </p:cNvSpPr>
          <p:nvPr userDrawn="1"/>
        </p:nvSpPr>
        <p:spPr>
          <a:xfrm>
            <a:off x="293209"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Public Health | Unintentional Drownings in North Carolina, 2020-2024</a:t>
            </a:r>
          </a:p>
        </p:txBody>
      </p:sp>
    </p:spTree>
    <p:extLst>
      <p:ext uri="{BB962C8B-B14F-4D97-AF65-F5344CB8AC3E}">
        <p14:creationId xmlns:p14="http://schemas.microsoft.com/office/powerpoint/2010/main" val="2555882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Bullet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1327868" y="1097280"/>
            <a:ext cx="7537836" cy="4937760"/>
          </a:xfrm>
        </p:spPr>
        <p:txBody>
          <a:bodyPr>
            <a:noAutofit/>
          </a:bodyPr>
          <a:lstStyle>
            <a:lvl1pPr marL="171450" indent="-171450">
              <a:lnSpc>
                <a:spcPct val="100000"/>
              </a:lnSpc>
              <a:spcBef>
                <a:spcPts val="900"/>
              </a:spcBef>
              <a:defRPr sz="21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1327869" y="6155643"/>
            <a:ext cx="7106911" cy="330200"/>
          </a:xfrm>
        </p:spPr>
        <p:txBody>
          <a:bodyPr anchor="b">
            <a:noAutofit/>
          </a:bodyPr>
          <a:lstStyle>
            <a:lvl1pPr marL="0" indent="0">
              <a:lnSpc>
                <a:spcPct val="100000"/>
              </a:lnSpc>
              <a:spcBef>
                <a:spcPts val="0"/>
              </a:spcBef>
              <a:buNone/>
              <a:defRPr sz="9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22" name="Slide Number Placeholder 21"/>
          <p:cNvSpPr>
            <a:spLocks noGrp="1"/>
          </p:cNvSpPr>
          <p:nvPr>
            <p:ph type="sldNum" sz="quarter" idx="14"/>
          </p:nvPr>
        </p:nvSpPr>
        <p:spPr>
          <a:xfrm>
            <a:off x="8305801"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1327869" y="457200"/>
            <a:ext cx="7537836" cy="548640"/>
          </a:xfrm>
        </p:spPr>
        <p:txBody>
          <a:bodyPr anchor="t">
            <a:noAutofit/>
          </a:bodyPr>
          <a:lstStyle>
            <a:lvl1pPr algn="l">
              <a:defRPr sz="2400" b="1" i="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pic>
        <p:nvPicPr>
          <p:cNvPr id="6" name="Picture 5">
            <a:extLst>
              <a:ext uri="{FF2B5EF4-FFF2-40B4-BE49-F238E27FC236}">
                <a16:creationId xmlns:a16="http://schemas.microsoft.com/office/drawing/2014/main" id="{6EF3BE3B-675C-6430-630F-9168279D8447}"/>
              </a:ext>
            </a:extLst>
          </p:cNvPr>
          <p:cNvPicPr>
            <a:picLocks noChangeAspect="1"/>
          </p:cNvPicPr>
          <p:nvPr userDrawn="1"/>
        </p:nvPicPr>
        <p:blipFill rotWithShape="1">
          <a:blip r:embed="rId2"/>
          <a:srcRect l="13568"/>
          <a:stretch/>
        </p:blipFill>
        <p:spPr>
          <a:xfrm>
            <a:off x="0" y="0"/>
            <a:ext cx="1223320" cy="6858000"/>
          </a:xfrm>
          <a:prstGeom prst="rect">
            <a:avLst/>
          </a:prstGeom>
        </p:spPr>
      </p:pic>
      <p:sp>
        <p:nvSpPr>
          <p:cNvPr id="2" name="Text Placeholder 8">
            <a:extLst>
              <a:ext uri="{FF2B5EF4-FFF2-40B4-BE49-F238E27FC236}">
                <a16:creationId xmlns:a16="http://schemas.microsoft.com/office/drawing/2014/main" id="{E1DEDAB2-C669-59D0-B536-55A705B1C32D}"/>
              </a:ext>
            </a:extLst>
          </p:cNvPr>
          <p:cNvSpPr txBox="1">
            <a:spLocks/>
          </p:cNvSpPr>
          <p:nvPr userDrawn="1"/>
        </p:nvSpPr>
        <p:spPr>
          <a:xfrm>
            <a:off x="1327868"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Public Health | Unintentional Drownings in North Carolina, 2020-2024</a:t>
            </a:r>
          </a:p>
        </p:txBody>
      </p:sp>
    </p:spTree>
    <p:extLst>
      <p:ext uri="{BB962C8B-B14F-4D97-AF65-F5344CB8AC3E}">
        <p14:creationId xmlns:p14="http://schemas.microsoft.com/office/powerpoint/2010/main" val="342266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4960917" y="1097280"/>
            <a:ext cx="3904787" cy="4937760"/>
          </a:xfrm>
        </p:spPr>
        <p:txBody>
          <a:bodyPr>
            <a:noAutofit/>
          </a:bodyPr>
          <a:lstStyle>
            <a:lvl1pPr marL="171450" indent="-171450">
              <a:lnSpc>
                <a:spcPct val="100000"/>
              </a:lnSpc>
              <a:spcBef>
                <a:spcPts val="900"/>
              </a:spcBef>
              <a:defRPr sz="21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4753223" y="6155643"/>
            <a:ext cx="3681557" cy="330200"/>
          </a:xfrm>
        </p:spPr>
        <p:txBody>
          <a:bodyPr anchor="b">
            <a:noAutofit/>
          </a:bodyPr>
          <a:lstStyle>
            <a:lvl1pPr marL="0" indent="0">
              <a:lnSpc>
                <a:spcPct val="100000"/>
              </a:lnSpc>
              <a:spcBef>
                <a:spcPts val="0"/>
              </a:spcBef>
              <a:buNone/>
              <a:defRPr sz="9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22" name="Slide Number Placeholder 21"/>
          <p:cNvSpPr>
            <a:spLocks noGrp="1"/>
          </p:cNvSpPr>
          <p:nvPr>
            <p:ph type="sldNum" sz="quarter" idx="14"/>
          </p:nvPr>
        </p:nvSpPr>
        <p:spPr>
          <a:xfrm>
            <a:off x="8305801"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4960918" y="457200"/>
            <a:ext cx="3904787" cy="548640"/>
          </a:xfrm>
        </p:spPr>
        <p:txBody>
          <a:bodyPr anchor="t">
            <a:noAutofit/>
          </a:bodyPr>
          <a:lstStyle>
            <a:lvl1pPr algn="l">
              <a:defRPr sz="2400" b="1" i="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pic>
        <p:nvPicPr>
          <p:cNvPr id="6" name="Picture 5">
            <a:extLst>
              <a:ext uri="{FF2B5EF4-FFF2-40B4-BE49-F238E27FC236}">
                <a16:creationId xmlns:a16="http://schemas.microsoft.com/office/drawing/2014/main" id="{6EF3BE3B-675C-6430-630F-9168279D8447}"/>
              </a:ext>
            </a:extLst>
          </p:cNvPr>
          <p:cNvPicPr>
            <a:picLocks noChangeAspect="1"/>
          </p:cNvPicPr>
          <p:nvPr userDrawn="1"/>
        </p:nvPicPr>
        <p:blipFill rotWithShape="1">
          <a:blip r:embed="rId2"/>
          <a:srcRect l="13568"/>
          <a:stretch/>
        </p:blipFill>
        <p:spPr>
          <a:xfrm>
            <a:off x="3464626" y="0"/>
            <a:ext cx="1223320" cy="6858000"/>
          </a:xfrm>
          <a:prstGeom prst="rect">
            <a:avLst/>
          </a:prstGeom>
        </p:spPr>
      </p:pic>
      <p:pic>
        <p:nvPicPr>
          <p:cNvPr id="2" name="Picture 1">
            <a:extLst>
              <a:ext uri="{FF2B5EF4-FFF2-40B4-BE49-F238E27FC236}">
                <a16:creationId xmlns:a16="http://schemas.microsoft.com/office/drawing/2014/main" id="{A8EFE423-D4C2-6B61-BA63-2EB1983062DB}"/>
              </a:ext>
            </a:extLst>
          </p:cNvPr>
          <p:cNvPicPr>
            <a:picLocks noChangeAspect="1"/>
          </p:cNvPicPr>
          <p:nvPr userDrawn="1"/>
        </p:nvPicPr>
        <p:blipFill rotWithShape="1">
          <a:blip r:embed="rId2"/>
          <a:srcRect l="13568" r="49989"/>
          <a:stretch/>
        </p:blipFill>
        <p:spPr>
          <a:xfrm rot="10800000">
            <a:off x="0" y="0"/>
            <a:ext cx="3464626" cy="6858000"/>
          </a:xfrm>
          <a:prstGeom prst="rect">
            <a:avLst/>
          </a:prstGeom>
        </p:spPr>
      </p:pic>
      <p:sp>
        <p:nvSpPr>
          <p:cNvPr id="3" name="Text Placeholder 3">
            <a:extLst>
              <a:ext uri="{FF2B5EF4-FFF2-40B4-BE49-F238E27FC236}">
                <a16:creationId xmlns:a16="http://schemas.microsoft.com/office/drawing/2014/main" id="{6C72F141-0BC1-B771-D9EC-0F58A0971F0A}"/>
              </a:ext>
            </a:extLst>
          </p:cNvPr>
          <p:cNvSpPr>
            <a:spLocks noGrp="1"/>
          </p:cNvSpPr>
          <p:nvPr>
            <p:ph type="body" sz="quarter" idx="15" hasCustomPrompt="1"/>
          </p:nvPr>
        </p:nvSpPr>
        <p:spPr>
          <a:xfrm>
            <a:off x="320634" y="1097280"/>
            <a:ext cx="3464628" cy="4937760"/>
          </a:xfrm>
        </p:spPr>
        <p:txBody>
          <a:bodyPr>
            <a:noAutofit/>
          </a:bodyPr>
          <a:lstStyle>
            <a:lvl1pPr marL="171450" indent="-171450">
              <a:lnSpc>
                <a:spcPct val="100000"/>
              </a:lnSpc>
              <a:spcBef>
                <a:spcPts val="900"/>
              </a:spcBef>
              <a:defRPr sz="2100" b="1" i="0">
                <a:solidFill>
                  <a:schemeClr val="bg1"/>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chemeClr val="bg1"/>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chemeClr val="bg1"/>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10" name="Text Placeholder 9">
            <a:extLst>
              <a:ext uri="{FF2B5EF4-FFF2-40B4-BE49-F238E27FC236}">
                <a16:creationId xmlns:a16="http://schemas.microsoft.com/office/drawing/2014/main" id="{05B43131-B470-DCC0-7691-B817E8C45E71}"/>
              </a:ext>
            </a:extLst>
          </p:cNvPr>
          <p:cNvSpPr>
            <a:spLocks noGrp="1"/>
          </p:cNvSpPr>
          <p:nvPr>
            <p:ph type="body" sz="quarter" idx="16" hasCustomPrompt="1"/>
          </p:nvPr>
        </p:nvSpPr>
        <p:spPr>
          <a:xfrm>
            <a:off x="320675" y="457200"/>
            <a:ext cx="3463925" cy="549275"/>
          </a:xfrm>
        </p:spPr>
        <p:txBody>
          <a:bodyPr/>
          <a:lstStyle>
            <a:lvl1pPr marL="0" indent="0">
              <a:buNone/>
              <a:defRPr>
                <a:solidFill>
                  <a:schemeClr val="bg1"/>
                </a:solidFill>
              </a:defRPr>
            </a:lvl1pPr>
          </a:lstStyle>
          <a:p>
            <a:r>
              <a:rPr lang="en-US" sz="2000" dirty="0"/>
              <a:t>Click to add text</a:t>
            </a:r>
          </a:p>
        </p:txBody>
      </p:sp>
      <p:sp>
        <p:nvSpPr>
          <p:cNvPr id="7" name="Text Placeholder 8">
            <a:extLst>
              <a:ext uri="{FF2B5EF4-FFF2-40B4-BE49-F238E27FC236}">
                <a16:creationId xmlns:a16="http://schemas.microsoft.com/office/drawing/2014/main" id="{BE3D3590-51D3-F69F-8AEF-3095644D13E7}"/>
              </a:ext>
            </a:extLst>
          </p:cNvPr>
          <p:cNvSpPr txBox="1">
            <a:spLocks/>
          </p:cNvSpPr>
          <p:nvPr userDrawn="1"/>
        </p:nvSpPr>
        <p:spPr>
          <a:xfrm>
            <a:off x="4753223" y="6603332"/>
            <a:ext cx="3534637"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 Presentation Title | Presentation Date</a:t>
            </a:r>
          </a:p>
        </p:txBody>
      </p:sp>
    </p:spTree>
    <p:extLst>
      <p:ext uri="{BB962C8B-B14F-4D97-AF65-F5344CB8AC3E}">
        <p14:creationId xmlns:p14="http://schemas.microsoft.com/office/powerpoint/2010/main" val="2704859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8_Bullets">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8EFE423-D4C2-6B61-BA63-2EB1983062DB}"/>
              </a:ext>
            </a:extLst>
          </p:cNvPr>
          <p:cNvPicPr>
            <a:picLocks noChangeAspect="1"/>
          </p:cNvPicPr>
          <p:nvPr userDrawn="1"/>
        </p:nvPicPr>
        <p:blipFill rotWithShape="1">
          <a:blip r:embed="rId2"/>
          <a:srcRect l="13568" r="49989"/>
          <a:stretch/>
        </p:blipFill>
        <p:spPr>
          <a:xfrm rot="10800000">
            <a:off x="-1" y="0"/>
            <a:ext cx="3152900" cy="6858000"/>
          </a:xfrm>
          <a:prstGeom prst="rect">
            <a:avLst/>
          </a:prstGeom>
        </p:spPr>
      </p:pic>
      <p:sp>
        <p:nvSpPr>
          <p:cNvPr id="4" name="Text Placeholder 3"/>
          <p:cNvSpPr>
            <a:spLocks noGrp="1"/>
          </p:cNvSpPr>
          <p:nvPr>
            <p:ph type="body" sz="quarter" idx="10" hasCustomPrompt="1"/>
          </p:nvPr>
        </p:nvSpPr>
        <p:spPr>
          <a:xfrm>
            <a:off x="320634" y="1097280"/>
            <a:ext cx="2413661" cy="4937760"/>
          </a:xfrm>
        </p:spPr>
        <p:txBody>
          <a:bodyPr>
            <a:noAutofit/>
          </a:bodyPr>
          <a:lstStyle>
            <a:lvl1pPr marL="171450" indent="-171450">
              <a:lnSpc>
                <a:spcPct val="100000"/>
              </a:lnSpc>
              <a:spcBef>
                <a:spcPts val="900"/>
              </a:spcBef>
              <a:defRPr sz="2100" b="1" i="0">
                <a:solidFill>
                  <a:schemeClr val="bg1"/>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chemeClr val="bg1"/>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chemeClr val="bg1"/>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22" name="Slide Number Placeholder 21"/>
          <p:cNvSpPr>
            <a:spLocks noGrp="1"/>
          </p:cNvSpPr>
          <p:nvPr>
            <p:ph type="sldNum" sz="quarter" idx="14"/>
          </p:nvPr>
        </p:nvSpPr>
        <p:spPr>
          <a:xfrm>
            <a:off x="8305801"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dirty="0"/>
          </a:p>
        </p:txBody>
      </p:sp>
      <p:pic>
        <p:nvPicPr>
          <p:cNvPr id="6" name="Picture 5">
            <a:extLst>
              <a:ext uri="{FF2B5EF4-FFF2-40B4-BE49-F238E27FC236}">
                <a16:creationId xmlns:a16="http://schemas.microsoft.com/office/drawing/2014/main" id="{6EF3BE3B-675C-6430-630F-9168279D8447}"/>
              </a:ext>
            </a:extLst>
          </p:cNvPr>
          <p:cNvPicPr>
            <a:picLocks noChangeAspect="1"/>
          </p:cNvPicPr>
          <p:nvPr userDrawn="1"/>
        </p:nvPicPr>
        <p:blipFill rotWithShape="1">
          <a:blip r:embed="rId2"/>
          <a:srcRect l="13568"/>
          <a:stretch/>
        </p:blipFill>
        <p:spPr>
          <a:xfrm>
            <a:off x="2369128" y="0"/>
            <a:ext cx="1223320" cy="6858000"/>
          </a:xfrm>
          <a:prstGeom prst="rect">
            <a:avLst/>
          </a:prstGeom>
        </p:spPr>
      </p:pic>
      <p:sp>
        <p:nvSpPr>
          <p:cNvPr id="23" name="Title 1"/>
          <p:cNvSpPr>
            <a:spLocks noGrp="1"/>
          </p:cNvSpPr>
          <p:nvPr>
            <p:ph type="title" hasCustomPrompt="1"/>
          </p:nvPr>
        </p:nvSpPr>
        <p:spPr>
          <a:xfrm>
            <a:off x="320635" y="457200"/>
            <a:ext cx="2591789" cy="548640"/>
          </a:xfrm>
        </p:spPr>
        <p:txBody>
          <a:bodyPr anchor="t">
            <a:noAutofit/>
          </a:bodyPr>
          <a:lstStyle>
            <a:lvl1pPr algn="l">
              <a:defRPr sz="24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3" name="Text Placeholder 3">
            <a:extLst>
              <a:ext uri="{FF2B5EF4-FFF2-40B4-BE49-F238E27FC236}">
                <a16:creationId xmlns:a16="http://schemas.microsoft.com/office/drawing/2014/main" id="{EB6DBAB4-676D-52D0-B288-5A4126010F42}"/>
              </a:ext>
            </a:extLst>
          </p:cNvPr>
          <p:cNvSpPr>
            <a:spLocks noGrp="1"/>
          </p:cNvSpPr>
          <p:nvPr>
            <p:ph type="body" sz="quarter" idx="15" hasCustomPrompt="1"/>
          </p:nvPr>
        </p:nvSpPr>
        <p:spPr>
          <a:xfrm>
            <a:off x="3867151" y="1097280"/>
            <a:ext cx="4998554" cy="4937760"/>
          </a:xfrm>
        </p:spPr>
        <p:txBody>
          <a:bodyPr>
            <a:noAutofit/>
          </a:bodyPr>
          <a:lstStyle>
            <a:lvl1pPr marL="171450" indent="-171450">
              <a:lnSpc>
                <a:spcPct val="100000"/>
              </a:lnSpc>
              <a:spcBef>
                <a:spcPts val="900"/>
              </a:spcBef>
              <a:defRPr sz="21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9" name="Text Placeholder 8">
            <a:extLst>
              <a:ext uri="{FF2B5EF4-FFF2-40B4-BE49-F238E27FC236}">
                <a16:creationId xmlns:a16="http://schemas.microsoft.com/office/drawing/2014/main" id="{09F63C85-42E5-E3EC-9C26-982E8B3D1BE1}"/>
              </a:ext>
            </a:extLst>
          </p:cNvPr>
          <p:cNvSpPr>
            <a:spLocks noGrp="1"/>
          </p:cNvSpPr>
          <p:nvPr>
            <p:ph type="body" sz="quarter" idx="16" hasCustomPrompt="1"/>
          </p:nvPr>
        </p:nvSpPr>
        <p:spPr>
          <a:xfrm>
            <a:off x="3867150" y="337503"/>
            <a:ext cx="4999038" cy="668337"/>
          </a:xfrm>
        </p:spPr>
        <p:txBody>
          <a:bodyPr/>
          <a:lstStyle>
            <a:lvl1pPr marL="0" indent="0">
              <a:buNone/>
              <a:defRPr sz="2400">
                <a:solidFill>
                  <a:srgbClr val="5C93D5"/>
                </a:solidFill>
              </a:defRPr>
            </a:lvl1pPr>
          </a:lstStyle>
          <a:p>
            <a:r>
              <a:rPr lang="en-US" dirty="0"/>
              <a:t>Click to add title</a:t>
            </a:r>
          </a:p>
        </p:txBody>
      </p:sp>
      <p:sp>
        <p:nvSpPr>
          <p:cNvPr id="5" name="Text Placeholder 8">
            <a:extLst>
              <a:ext uri="{FF2B5EF4-FFF2-40B4-BE49-F238E27FC236}">
                <a16:creationId xmlns:a16="http://schemas.microsoft.com/office/drawing/2014/main" id="{938AF9FF-BDAC-0306-DA91-AB47AE0210B8}"/>
              </a:ext>
            </a:extLst>
          </p:cNvPr>
          <p:cNvSpPr txBox="1">
            <a:spLocks/>
          </p:cNvSpPr>
          <p:nvPr userDrawn="1"/>
        </p:nvSpPr>
        <p:spPr>
          <a:xfrm>
            <a:off x="3867150" y="6603332"/>
            <a:ext cx="4420710"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 Presentation Title | Presentation Date</a:t>
            </a:r>
          </a:p>
        </p:txBody>
      </p:sp>
    </p:spTree>
    <p:extLst>
      <p:ext uri="{BB962C8B-B14F-4D97-AF65-F5344CB8AC3E}">
        <p14:creationId xmlns:p14="http://schemas.microsoft.com/office/powerpoint/2010/main" val="2793648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6_Bullets">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8EFE423-D4C2-6B61-BA63-2EB1983062DB}"/>
              </a:ext>
            </a:extLst>
          </p:cNvPr>
          <p:cNvPicPr>
            <a:picLocks noChangeAspect="1"/>
          </p:cNvPicPr>
          <p:nvPr userDrawn="1"/>
        </p:nvPicPr>
        <p:blipFill rotWithShape="1">
          <a:blip r:embed="rId2"/>
          <a:srcRect l="13568" r="49989"/>
          <a:stretch/>
        </p:blipFill>
        <p:spPr>
          <a:xfrm rot="10800000">
            <a:off x="-1" y="0"/>
            <a:ext cx="3152900" cy="6858000"/>
          </a:xfrm>
          <a:prstGeom prst="rect">
            <a:avLst/>
          </a:prstGeom>
        </p:spPr>
      </p:pic>
      <p:sp>
        <p:nvSpPr>
          <p:cNvPr id="4" name="Text Placeholder 3"/>
          <p:cNvSpPr>
            <a:spLocks noGrp="1"/>
          </p:cNvSpPr>
          <p:nvPr>
            <p:ph type="body" sz="quarter" idx="10" hasCustomPrompt="1"/>
          </p:nvPr>
        </p:nvSpPr>
        <p:spPr>
          <a:xfrm>
            <a:off x="320634" y="1097280"/>
            <a:ext cx="2413661" cy="4937760"/>
          </a:xfrm>
        </p:spPr>
        <p:txBody>
          <a:bodyPr>
            <a:noAutofit/>
          </a:bodyPr>
          <a:lstStyle>
            <a:lvl1pPr marL="171450" indent="-171450">
              <a:lnSpc>
                <a:spcPct val="100000"/>
              </a:lnSpc>
              <a:spcBef>
                <a:spcPts val="900"/>
              </a:spcBef>
              <a:defRPr sz="2100" b="1" i="0">
                <a:solidFill>
                  <a:schemeClr val="bg1"/>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chemeClr val="bg1"/>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chemeClr val="bg1"/>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22" name="Slide Number Placeholder 21"/>
          <p:cNvSpPr>
            <a:spLocks noGrp="1"/>
          </p:cNvSpPr>
          <p:nvPr>
            <p:ph type="sldNum" sz="quarter" idx="14"/>
          </p:nvPr>
        </p:nvSpPr>
        <p:spPr>
          <a:xfrm>
            <a:off x="8305801"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dirty="0"/>
          </a:p>
        </p:txBody>
      </p:sp>
      <p:pic>
        <p:nvPicPr>
          <p:cNvPr id="6" name="Picture 5">
            <a:extLst>
              <a:ext uri="{FF2B5EF4-FFF2-40B4-BE49-F238E27FC236}">
                <a16:creationId xmlns:a16="http://schemas.microsoft.com/office/drawing/2014/main" id="{6EF3BE3B-675C-6430-630F-9168279D8447}"/>
              </a:ext>
            </a:extLst>
          </p:cNvPr>
          <p:cNvPicPr>
            <a:picLocks noChangeAspect="1"/>
          </p:cNvPicPr>
          <p:nvPr userDrawn="1"/>
        </p:nvPicPr>
        <p:blipFill rotWithShape="1">
          <a:blip r:embed="rId2"/>
          <a:srcRect l="13568"/>
          <a:stretch/>
        </p:blipFill>
        <p:spPr>
          <a:xfrm>
            <a:off x="2369128" y="0"/>
            <a:ext cx="1223320" cy="6858000"/>
          </a:xfrm>
          <a:prstGeom prst="rect">
            <a:avLst/>
          </a:prstGeom>
        </p:spPr>
      </p:pic>
      <p:sp>
        <p:nvSpPr>
          <p:cNvPr id="23" name="Title 1"/>
          <p:cNvSpPr>
            <a:spLocks noGrp="1"/>
          </p:cNvSpPr>
          <p:nvPr>
            <p:ph type="title" hasCustomPrompt="1"/>
          </p:nvPr>
        </p:nvSpPr>
        <p:spPr>
          <a:xfrm>
            <a:off x="320635" y="457200"/>
            <a:ext cx="2591789" cy="548640"/>
          </a:xfrm>
        </p:spPr>
        <p:txBody>
          <a:bodyPr anchor="t">
            <a:noAutofit/>
          </a:bodyPr>
          <a:lstStyle>
            <a:lvl1pPr algn="l">
              <a:defRPr sz="24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3" name="Text Placeholder 8">
            <a:extLst>
              <a:ext uri="{FF2B5EF4-FFF2-40B4-BE49-F238E27FC236}">
                <a16:creationId xmlns:a16="http://schemas.microsoft.com/office/drawing/2014/main" id="{BB5FD0A9-E4A1-C0DB-07E2-2EF95F25DA2A}"/>
              </a:ext>
            </a:extLst>
          </p:cNvPr>
          <p:cNvSpPr txBox="1">
            <a:spLocks/>
          </p:cNvSpPr>
          <p:nvPr userDrawn="1"/>
        </p:nvSpPr>
        <p:spPr>
          <a:xfrm>
            <a:off x="3901440" y="6603332"/>
            <a:ext cx="4386420"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 Presentation Title | Presentation Date</a:t>
            </a:r>
          </a:p>
        </p:txBody>
      </p:sp>
    </p:spTree>
    <p:extLst>
      <p:ext uri="{BB962C8B-B14F-4D97-AF65-F5344CB8AC3E}">
        <p14:creationId xmlns:p14="http://schemas.microsoft.com/office/powerpoint/2010/main" val="660350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Bullet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318052" y="1097280"/>
            <a:ext cx="7537836" cy="4937760"/>
          </a:xfrm>
        </p:spPr>
        <p:txBody>
          <a:bodyPr>
            <a:noAutofit/>
          </a:bodyPr>
          <a:lstStyle>
            <a:lvl1pPr marL="171450" indent="-171450">
              <a:lnSpc>
                <a:spcPct val="100000"/>
              </a:lnSpc>
              <a:spcBef>
                <a:spcPts val="900"/>
              </a:spcBef>
              <a:defRPr sz="21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318053" y="6155643"/>
            <a:ext cx="7106911" cy="330200"/>
          </a:xfrm>
        </p:spPr>
        <p:txBody>
          <a:bodyPr anchor="b">
            <a:noAutofit/>
          </a:bodyPr>
          <a:lstStyle>
            <a:lvl1pPr marL="0" indent="0">
              <a:lnSpc>
                <a:spcPct val="100000"/>
              </a:lnSpc>
              <a:spcBef>
                <a:spcPts val="0"/>
              </a:spcBef>
              <a:buNone/>
              <a:defRPr sz="9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22" name="Slide Number Placeholder 21"/>
          <p:cNvSpPr>
            <a:spLocks noGrp="1"/>
          </p:cNvSpPr>
          <p:nvPr>
            <p:ph type="sldNum" sz="quarter" idx="14"/>
          </p:nvPr>
        </p:nvSpPr>
        <p:spPr>
          <a:xfrm>
            <a:off x="7295985"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318053" y="457200"/>
            <a:ext cx="7537836" cy="548640"/>
          </a:xfrm>
        </p:spPr>
        <p:txBody>
          <a:bodyPr anchor="t">
            <a:noAutofit/>
          </a:bodyPr>
          <a:lstStyle>
            <a:lvl1pPr algn="l">
              <a:defRPr sz="2400" b="1" i="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pic>
        <p:nvPicPr>
          <p:cNvPr id="6" name="Picture 5">
            <a:extLst>
              <a:ext uri="{FF2B5EF4-FFF2-40B4-BE49-F238E27FC236}">
                <a16:creationId xmlns:a16="http://schemas.microsoft.com/office/drawing/2014/main" id="{1D8452E2-608E-7385-0B1A-59C76320C329}"/>
              </a:ext>
            </a:extLst>
          </p:cNvPr>
          <p:cNvPicPr>
            <a:picLocks noChangeAspect="1"/>
          </p:cNvPicPr>
          <p:nvPr userDrawn="1"/>
        </p:nvPicPr>
        <p:blipFill rotWithShape="1">
          <a:blip r:embed="rId2"/>
          <a:srcRect l="13568"/>
          <a:stretch/>
        </p:blipFill>
        <p:spPr>
          <a:xfrm flipH="1">
            <a:off x="7920681" y="0"/>
            <a:ext cx="1223320" cy="6858000"/>
          </a:xfrm>
          <a:prstGeom prst="rect">
            <a:avLst/>
          </a:prstGeom>
        </p:spPr>
      </p:pic>
      <p:sp>
        <p:nvSpPr>
          <p:cNvPr id="2" name="Text Placeholder 8">
            <a:extLst>
              <a:ext uri="{FF2B5EF4-FFF2-40B4-BE49-F238E27FC236}">
                <a16:creationId xmlns:a16="http://schemas.microsoft.com/office/drawing/2014/main" id="{E492FC96-79E6-D669-44E2-090C072906B1}"/>
              </a:ext>
            </a:extLst>
          </p:cNvPr>
          <p:cNvSpPr txBox="1">
            <a:spLocks/>
          </p:cNvSpPr>
          <p:nvPr userDrawn="1"/>
        </p:nvSpPr>
        <p:spPr>
          <a:xfrm>
            <a:off x="293209"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Public Health | Unintentional Drownings in North Carolina, 2020-2024</a:t>
            </a:r>
          </a:p>
        </p:txBody>
      </p:sp>
    </p:spTree>
    <p:extLst>
      <p:ext uri="{BB962C8B-B14F-4D97-AF65-F5344CB8AC3E}">
        <p14:creationId xmlns:p14="http://schemas.microsoft.com/office/powerpoint/2010/main" val="42458677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99572" y="365128"/>
            <a:ext cx="7886700" cy="1325563"/>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99572" y="1825625"/>
            <a:ext cx="7886700" cy="4351338"/>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75751832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Lst>
  <p:hf hdr="0" dt="0"/>
  <p:txStyles>
    <p:titleStyle>
      <a:lvl1pPr algn="l" defTabSz="514350" rtl="0" eaLnBrk="1" latinLnBrk="0" hangingPunct="1">
        <a:lnSpc>
          <a:spcPct val="90000"/>
        </a:lnSpc>
        <a:spcBef>
          <a:spcPct val="0"/>
        </a:spcBef>
        <a:buNone/>
        <a:defRPr sz="2400" b="1" i="0" kern="1200">
          <a:solidFill>
            <a:srgbClr val="7CA3DD"/>
          </a:solidFill>
          <a:latin typeface="Arial" panose="020B0604020202020204" pitchFamily="34" charset="0"/>
          <a:ea typeface="Arial" panose="020B0604020202020204" pitchFamily="34" charset="0"/>
          <a:cs typeface="Arial" panose="020B0604020202020204" pitchFamily="34" charset="0"/>
        </a:defRPr>
      </a:lvl1pPr>
    </p:titleStyle>
    <p:bodyStyle>
      <a:lvl1pPr marL="171450" indent="-171450" algn="l" defTabSz="514350" rtl="0" eaLnBrk="1" latinLnBrk="0" hangingPunct="1">
        <a:lnSpc>
          <a:spcPct val="90000"/>
        </a:lnSpc>
        <a:spcBef>
          <a:spcPts val="563"/>
        </a:spcBef>
        <a:buFont typeface="Arial" panose="020B0604020202020204" pitchFamily="34" charset="0"/>
        <a:buChar char="•"/>
        <a:defRPr sz="2100" b="1" i="0" kern="120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gn="l" defTabSz="514350" rtl="0" eaLnBrk="1" latinLnBrk="0" hangingPunct="1">
        <a:lnSpc>
          <a:spcPct val="90000"/>
        </a:lnSpc>
        <a:spcBef>
          <a:spcPts val="281"/>
        </a:spcBef>
        <a:buFont typeface="Franklin Gothic Medium" panose="020B0603020102020204" pitchFamily="34" charset="0"/>
        <a:buChar char="–"/>
        <a:defRPr sz="1800" b="1" i="0" kern="120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1500" b="1" i="0" kern="1200">
          <a:solidFill>
            <a:srgbClr val="003B70"/>
          </a:solidFill>
          <a:latin typeface="Arial" panose="020B0604020202020204" pitchFamily="34" charset="0"/>
          <a:ea typeface="Arial" panose="020B0604020202020204" pitchFamily="34" charset="0"/>
          <a:cs typeface="Arial" panose="020B0604020202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hyperlink" Target="https://www.injuryfreenc.dph.ncdhhs.gov/DataSurveillance/"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hyperlink" Target="https://www.ncosfm.gov/community-risk-reduction/safe-kids" TargetMode="External"/><Relationship Id="rId7" Type="http://schemas.openxmlformats.org/officeDocument/2006/relationships/hyperlink" Target="https://www.poolsafely.gov/" TargetMode="External"/><Relationship Id="rId2" Type="http://schemas.openxmlformats.org/officeDocument/2006/relationships/notesSlide" Target="../notesSlides/notesSlide28.xml"/><Relationship Id="rId1" Type="http://schemas.openxmlformats.org/officeDocument/2006/relationships/slideLayout" Target="../slideLayouts/slideLayout4.xml"/><Relationship Id="rId6" Type="http://schemas.openxmlformats.org/officeDocument/2006/relationships/hyperlink" Target="https://ndpa.org/" TargetMode="External"/><Relationship Id="rId5" Type="http://schemas.openxmlformats.org/officeDocument/2006/relationships/hyperlink" Target="https://www.cdc.gov/drowning/about/" TargetMode="External"/><Relationship Id="rId4" Type="http://schemas.openxmlformats.org/officeDocument/2006/relationships/hyperlink" Target="https://www.dph.ncdhhs.gov/programs/chronic-disease-and-injury/injury-and-violence-prevention-branch"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hyperlink" Target="https://outlook.office365.com/owa/calendar/IVPBDataSupport@ncconnect.onmicrosoft.com/bookings/" TargetMode="External"/><Relationship Id="rId2" Type="http://schemas.openxmlformats.org/officeDocument/2006/relationships/hyperlink" Target="https://injuryfreenc.dph.ncdhhs.gov/DataSurveillance/DataRequestPolicy.htm" TargetMode="External"/><Relationship Id="rId1" Type="http://schemas.openxmlformats.org/officeDocument/2006/relationships/slideLayout" Target="../slideLayouts/slideLayout4.xml"/><Relationship Id="rId5" Type="http://schemas.openxmlformats.org/officeDocument/2006/relationships/image" Target="../media/image10.png"/><Relationship Id="rId4" Type="http://schemas.openxmlformats.org/officeDocument/2006/relationships/image" Target="../media/image9.png"/></Relationships>
</file>

<file path=ppt/slides/_rels/slide31.xml.rels><?xml version="1.0" encoding="UTF-8" standalone="yes"?>
<Relationships xmlns="http://schemas.openxmlformats.org/package/2006/relationships"><Relationship Id="rId2" Type="http://schemas.openxmlformats.org/officeDocument/2006/relationships/hyperlink" Target="http://www.dph.ncdhhs.gov/programs/chronic-disease-and-injury/injury-and-violence-prevention-branch" TargetMode="Externa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a:xfrm>
            <a:off x="640080" y="1508084"/>
            <a:ext cx="7160698" cy="2020824"/>
          </a:xfrm>
        </p:spPr>
        <p:txBody>
          <a:bodyPr/>
          <a:lstStyle/>
          <a:p>
            <a:r>
              <a:rPr lang="en-US" sz="4400" b="1" dirty="0">
                <a:latin typeface="+mn-lt"/>
              </a:rPr>
              <a:t>Unintentional Drownings in North Carolina, </a:t>
            </a:r>
          </a:p>
          <a:p>
            <a:r>
              <a:rPr lang="en-US" sz="4400" b="1" dirty="0">
                <a:latin typeface="+mn-lt"/>
              </a:rPr>
              <a:t>2020-2024</a:t>
            </a:r>
          </a:p>
        </p:txBody>
      </p:sp>
      <p:sp>
        <p:nvSpPr>
          <p:cNvPr id="10" name="Text Placeholder 9"/>
          <p:cNvSpPr>
            <a:spLocks noGrp="1"/>
          </p:cNvSpPr>
          <p:nvPr>
            <p:ph type="body" sz="quarter" idx="11"/>
          </p:nvPr>
        </p:nvSpPr>
        <p:spPr>
          <a:xfrm>
            <a:off x="640080" y="4297680"/>
            <a:ext cx="5774267" cy="948752"/>
          </a:xfrm>
        </p:spPr>
        <p:txBody>
          <a:bodyPr>
            <a:normAutofit/>
          </a:bodyPr>
          <a:lstStyle/>
          <a:p>
            <a:r>
              <a:rPr lang="en-US" sz="2000" b="0" dirty="0">
                <a:latin typeface="+mn-lt"/>
              </a:rPr>
              <a:t>Division of Public Health</a:t>
            </a:r>
          </a:p>
        </p:txBody>
      </p:sp>
      <p:sp>
        <p:nvSpPr>
          <p:cNvPr id="2" name="Text Placeholder 1">
            <a:extLst>
              <a:ext uri="{FF2B5EF4-FFF2-40B4-BE49-F238E27FC236}">
                <a16:creationId xmlns:a16="http://schemas.microsoft.com/office/drawing/2014/main" id="{7CE0EEF0-1BC4-45D1-36B2-8E468B3E60AF}"/>
              </a:ext>
            </a:extLst>
          </p:cNvPr>
          <p:cNvSpPr>
            <a:spLocks noGrp="1"/>
          </p:cNvSpPr>
          <p:nvPr>
            <p:ph type="body" sz="quarter" idx="12"/>
          </p:nvPr>
        </p:nvSpPr>
        <p:spPr>
          <a:xfrm>
            <a:off x="640080" y="5212080"/>
            <a:ext cx="5774267" cy="488226"/>
          </a:xfrm>
        </p:spPr>
        <p:txBody>
          <a:bodyPr/>
          <a:lstStyle/>
          <a:p>
            <a:r>
              <a:rPr lang="en-US" sz="1600" b="0" dirty="0">
                <a:latin typeface="+mn-lt"/>
              </a:rPr>
              <a:t>Data updated March 17, 2026</a:t>
            </a:r>
          </a:p>
          <a:p>
            <a:endParaRPr lang="en-US" b="0" dirty="0"/>
          </a:p>
        </p:txBody>
      </p:sp>
    </p:spTree>
    <p:extLst>
      <p:ext uri="{BB962C8B-B14F-4D97-AF65-F5344CB8AC3E}">
        <p14:creationId xmlns:p14="http://schemas.microsoft.com/office/powerpoint/2010/main" val="3912994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DF9D4018-51A6-43BF-B0A3-4A120543F708}"/>
              </a:ext>
            </a:extLst>
          </p:cNvPr>
          <p:cNvSpPr txBox="1">
            <a:spLocks/>
          </p:cNvSpPr>
          <p:nvPr/>
        </p:nvSpPr>
        <p:spPr>
          <a:xfrm>
            <a:off x="274320" y="1143000"/>
            <a:ext cx="8690105" cy="548640"/>
          </a:xfrm>
          <a:prstGeom prst="rect">
            <a:avLst/>
          </a:prstGeom>
        </p:spPr>
        <p:txBody>
          <a:bodyPr anchor="t">
            <a:noAutofit/>
          </a:bodyPr>
          <a:lstStyle>
            <a:lvl1pPr algn="l" defTabSz="685800" rtl="0" eaLnBrk="1" latinLnBrk="0" hangingPunct="1">
              <a:lnSpc>
                <a:spcPct val="90000"/>
              </a:lnSpc>
              <a:spcBef>
                <a:spcPct val="0"/>
              </a:spcBef>
              <a:buNone/>
              <a:defRPr sz="3200" b="1" i="0" kern="1200" baseline="0">
                <a:solidFill>
                  <a:schemeClr val="tx2">
                    <a:lumMod val="75000"/>
                  </a:schemeClr>
                </a:solidFill>
                <a:latin typeface="Gotham Bold" charset="0"/>
                <a:ea typeface="Gotham Bold" charset="0"/>
                <a:cs typeface="Gotham Bold" charset="0"/>
              </a:defRPr>
            </a:lvl1pPr>
          </a:lstStyle>
          <a:p>
            <a:r>
              <a:rPr lang="en-US" sz="3000" dirty="0">
                <a:solidFill>
                  <a:srgbClr val="5C93D5"/>
                </a:solidFill>
                <a:latin typeface="+mn-lt"/>
              </a:rPr>
              <a:t>Rates of unintentional drowning-related deaths were highest among </a:t>
            </a:r>
            <a:r>
              <a:rPr lang="en-US" sz="3000" b="1" i="0" u="none" strike="noStrike" dirty="0">
                <a:solidFill>
                  <a:srgbClr val="17375E"/>
                </a:solidFill>
                <a:effectLst/>
                <a:latin typeface="Arial" panose="020B0604020202020204" pitchFamily="34" charset="0"/>
              </a:rPr>
              <a:t>men and non-Hispanic American Indians / Alaska Natives</a:t>
            </a:r>
            <a:endParaRPr lang="en-US" sz="3000" dirty="0">
              <a:solidFill>
                <a:srgbClr val="5C93D5"/>
              </a:solidFill>
              <a:latin typeface="+mn-lt"/>
            </a:endParaRPr>
          </a:p>
        </p:txBody>
      </p:sp>
      <p:graphicFrame>
        <p:nvGraphicFramePr>
          <p:cNvPr id="2" name="Chart 1" descr="Rate of unintentional drowning deaths by sex and by race/ethnicity, 2020-2024">
            <a:extLst>
              <a:ext uri="{FF2B5EF4-FFF2-40B4-BE49-F238E27FC236}">
                <a16:creationId xmlns:a16="http://schemas.microsoft.com/office/drawing/2014/main" id="{00000000-0008-0000-0500-000006000000}"/>
              </a:ext>
            </a:extLst>
          </p:cNvPr>
          <p:cNvGraphicFramePr>
            <a:graphicFrameLocks/>
          </p:cNvGraphicFramePr>
          <p:nvPr>
            <p:extLst>
              <p:ext uri="{D42A27DB-BD31-4B8C-83A1-F6EECF244321}">
                <p14:modId xmlns:p14="http://schemas.microsoft.com/office/powerpoint/2010/main" val="1218277445"/>
              </p:ext>
            </p:extLst>
          </p:nvPr>
        </p:nvGraphicFramePr>
        <p:xfrm>
          <a:off x="365759" y="2528864"/>
          <a:ext cx="8068385" cy="3870899"/>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a:extLst>
              <a:ext uri="{FF2B5EF4-FFF2-40B4-BE49-F238E27FC236}">
                <a16:creationId xmlns:a16="http://schemas.microsoft.com/office/drawing/2014/main" id="{A9F94F64-E5E0-58B7-F2FE-430045D837E8}"/>
              </a:ext>
            </a:extLst>
          </p:cNvPr>
          <p:cNvSpPr txBox="1"/>
          <p:nvPr/>
        </p:nvSpPr>
        <p:spPr>
          <a:xfrm>
            <a:off x="274320" y="6168931"/>
            <a:ext cx="8305585" cy="461665"/>
          </a:xfrm>
          <a:prstGeom prst="rect">
            <a:avLst/>
          </a:prstGeom>
          <a:noFill/>
        </p:spPr>
        <p:txBody>
          <a:bodyPr wrap="square" rtlCol="0">
            <a:spAutoFit/>
          </a:bodyPr>
          <a:lstStyle/>
          <a:p>
            <a:r>
              <a:rPr lang="en-US" sz="800" dirty="0"/>
              <a:t>Limited to NC Residents, 2020-2024</a:t>
            </a:r>
          </a:p>
          <a:p>
            <a:r>
              <a:rPr lang="en-US" sz="800" b="1" dirty="0"/>
              <a:t>Source: NC State Center for Health Statistics, Vital Statistics – Deaths (2020-2024)</a:t>
            </a:r>
          </a:p>
          <a:p>
            <a:r>
              <a:rPr lang="en-US" sz="800" dirty="0"/>
              <a:t>Analysis by Injury Epidemiology and Surveillance Unit</a:t>
            </a:r>
          </a:p>
        </p:txBody>
      </p:sp>
    </p:spTree>
    <p:extLst>
      <p:ext uri="{BB962C8B-B14F-4D97-AF65-F5344CB8AC3E}">
        <p14:creationId xmlns:p14="http://schemas.microsoft.com/office/powerpoint/2010/main" val="3314166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F933AAB-CA18-4112-F68F-01459476BB7D}"/>
              </a:ext>
            </a:extLst>
          </p:cNvPr>
          <p:cNvSpPr>
            <a:spLocks noGrp="1"/>
          </p:cNvSpPr>
          <p:nvPr>
            <p:ph type="sldNum" sz="quarter" idx="14"/>
          </p:nvPr>
        </p:nvSpPr>
        <p:spPr/>
        <p:txBody>
          <a:bodyPr/>
          <a:lstStyle/>
          <a:p>
            <a:fld id="{11F27F3A-B3E9-41ED-AF8F-A365F10BB65F}" type="slidenum">
              <a:rPr lang="en-US" smtClean="0"/>
              <a:pPr/>
              <a:t>11</a:t>
            </a:fld>
            <a:endParaRPr lang="en-US" dirty="0"/>
          </a:p>
        </p:txBody>
      </p:sp>
      <p:sp>
        <p:nvSpPr>
          <p:cNvPr id="7" name="Title 6">
            <a:extLst>
              <a:ext uri="{FF2B5EF4-FFF2-40B4-BE49-F238E27FC236}">
                <a16:creationId xmlns:a16="http://schemas.microsoft.com/office/drawing/2014/main" id="{93169FC4-FF49-949E-287F-FAB1018E6032}"/>
              </a:ext>
            </a:extLst>
          </p:cNvPr>
          <p:cNvSpPr>
            <a:spLocks noGrp="1"/>
          </p:cNvSpPr>
          <p:nvPr>
            <p:ph type="title"/>
          </p:nvPr>
        </p:nvSpPr>
        <p:spPr>
          <a:xfrm>
            <a:off x="1280160" y="365760"/>
            <a:ext cx="7537836" cy="1182177"/>
          </a:xfrm>
        </p:spPr>
        <p:txBody>
          <a:bodyPr/>
          <a:lstStyle/>
          <a:p>
            <a:r>
              <a:rPr lang="en-US" sz="2800" dirty="0"/>
              <a:t>Unintentional drownings-related deaths were highest in the summer months, with nearly </a:t>
            </a:r>
            <a:r>
              <a:rPr lang="en-US" sz="2800" dirty="0">
                <a:solidFill>
                  <a:srgbClr val="003B70"/>
                </a:solidFill>
              </a:rPr>
              <a:t>1 in 5 occurring in July</a:t>
            </a:r>
          </a:p>
        </p:txBody>
      </p:sp>
      <p:graphicFrame>
        <p:nvGraphicFramePr>
          <p:cNvPr id="2" name="Chart 1" descr="Percent of unintentional drowning deaths by month, 2020-2024">
            <a:extLst>
              <a:ext uri="{FF2B5EF4-FFF2-40B4-BE49-F238E27FC236}">
                <a16:creationId xmlns:a16="http://schemas.microsoft.com/office/drawing/2014/main" id="{C542E300-B601-9783-FC8A-15E2587F1357}"/>
              </a:ext>
            </a:extLst>
          </p:cNvPr>
          <p:cNvGraphicFramePr>
            <a:graphicFrameLocks/>
          </p:cNvGraphicFramePr>
          <p:nvPr>
            <p:extLst>
              <p:ext uri="{D42A27DB-BD31-4B8C-83A1-F6EECF244321}">
                <p14:modId xmlns:p14="http://schemas.microsoft.com/office/powerpoint/2010/main" val="797106216"/>
              </p:ext>
            </p:extLst>
          </p:nvPr>
        </p:nvGraphicFramePr>
        <p:xfrm>
          <a:off x="1327869" y="1652337"/>
          <a:ext cx="7422416" cy="4469158"/>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a:extLst>
              <a:ext uri="{FF2B5EF4-FFF2-40B4-BE49-F238E27FC236}">
                <a16:creationId xmlns:a16="http://schemas.microsoft.com/office/drawing/2014/main" id="{FE4423A6-0BDD-A509-0E26-A6640F34AB3A}"/>
              </a:ext>
            </a:extLst>
          </p:cNvPr>
          <p:cNvSpPr txBox="1"/>
          <p:nvPr/>
        </p:nvSpPr>
        <p:spPr>
          <a:xfrm>
            <a:off x="1280160" y="6131809"/>
            <a:ext cx="8305585" cy="461665"/>
          </a:xfrm>
          <a:prstGeom prst="rect">
            <a:avLst/>
          </a:prstGeom>
          <a:noFill/>
        </p:spPr>
        <p:txBody>
          <a:bodyPr wrap="square" rtlCol="0">
            <a:spAutoFit/>
          </a:bodyPr>
          <a:lstStyle/>
          <a:p>
            <a:r>
              <a:rPr lang="en-US" sz="800" dirty="0"/>
              <a:t>Limited to NC Residents, 2020-2024</a:t>
            </a:r>
          </a:p>
          <a:p>
            <a:r>
              <a:rPr lang="en-US" sz="800" b="1" dirty="0"/>
              <a:t>Source: NC State Center for Health Statistics, Vital Statistics – Deaths (2020-2024)</a:t>
            </a:r>
          </a:p>
          <a:p>
            <a:r>
              <a:rPr lang="en-US" sz="800" dirty="0"/>
              <a:t>Analysis by Injury Epidemiology and Surveillance Unit</a:t>
            </a:r>
          </a:p>
        </p:txBody>
      </p:sp>
    </p:spTree>
    <p:extLst>
      <p:ext uri="{BB962C8B-B14F-4D97-AF65-F5344CB8AC3E}">
        <p14:creationId xmlns:p14="http://schemas.microsoft.com/office/powerpoint/2010/main" val="5448408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B50C089-B30D-101B-B50A-2CF23C5CE47C}"/>
              </a:ext>
            </a:extLst>
          </p:cNvPr>
          <p:cNvSpPr>
            <a:spLocks noGrp="1"/>
          </p:cNvSpPr>
          <p:nvPr>
            <p:ph type="sldNum" sz="quarter" idx="14"/>
          </p:nvPr>
        </p:nvSpPr>
        <p:spPr/>
        <p:txBody>
          <a:bodyPr/>
          <a:lstStyle/>
          <a:p>
            <a:fld id="{11F27F3A-B3E9-41ED-AF8F-A365F10BB65F}" type="slidenum">
              <a:rPr lang="en-US" smtClean="0"/>
              <a:pPr/>
              <a:t>12</a:t>
            </a:fld>
            <a:endParaRPr lang="en-US" dirty="0"/>
          </a:p>
        </p:txBody>
      </p:sp>
      <p:sp>
        <p:nvSpPr>
          <p:cNvPr id="5" name="Title 4">
            <a:extLst>
              <a:ext uri="{FF2B5EF4-FFF2-40B4-BE49-F238E27FC236}">
                <a16:creationId xmlns:a16="http://schemas.microsoft.com/office/drawing/2014/main" id="{DC02B3CD-480C-6AA5-E7A3-77846A91CF9E}"/>
              </a:ext>
            </a:extLst>
          </p:cNvPr>
          <p:cNvSpPr>
            <a:spLocks noGrp="1"/>
          </p:cNvSpPr>
          <p:nvPr>
            <p:ph type="title"/>
          </p:nvPr>
        </p:nvSpPr>
        <p:spPr>
          <a:xfrm>
            <a:off x="274320" y="273790"/>
            <a:ext cx="7537836" cy="896452"/>
          </a:xfrm>
        </p:spPr>
        <p:txBody>
          <a:bodyPr/>
          <a:lstStyle/>
          <a:p>
            <a:r>
              <a:rPr lang="en-US" sz="3200" dirty="0"/>
              <a:t>Over half of unintentional drowning-related deaths occur in natural water</a:t>
            </a:r>
          </a:p>
        </p:txBody>
      </p:sp>
      <p:graphicFrame>
        <p:nvGraphicFramePr>
          <p:cNvPr id="2" name="Chart 1" descr="Percent of drowning deaths by water source, 2020-2024">
            <a:extLst>
              <a:ext uri="{FF2B5EF4-FFF2-40B4-BE49-F238E27FC236}">
                <a16:creationId xmlns:a16="http://schemas.microsoft.com/office/drawing/2014/main" id="{19995F15-8162-1DEF-4602-2E356ECBDE44}"/>
              </a:ext>
            </a:extLst>
          </p:cNvPr>
          <p:cNvGraphicFramePr>
            <a:graphicFrameLocks/>
          </p:cNvGraphicFramePr>
          <p:nvPr>
            <p:extLst>
              <p:ext uri="{D42A27DB-BD31-4B8C-83A1-F6EECF244321}">
                <p14:modId xmlns:p14="http://schemas.microsoft.com/office/powerpoint/2010/main" val="3456154272"/>
              </p:ext>
            </p:extLst>
          </p:nvPr>
        </p:nvGraphicFramePr>
        <p:xfrm>
          <a:off x="322247" y="1170242"/>
          <a:ext cx="7537836" cy="4845548"/>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05FC91B9-38FA-5AC8-92C7-A9F7367CD36A}"/>
              </a:ext>
            </a:extLst>
          </p:cNvPr>
          <p:cNvSpPr txBox="1"/>
          <p:nvPr/>
        </p:nvSpPr>
        <p:spPr>
          <a:xfrm>
            <a:off x="274320" y="6122545"/>
            <a:ext cx="8305585" cy="461665"/>
          </a:xfrm>
          <a:prstGeom prst="rect">
            <a:avLst/>
          </a:prstGeom>
          <a:noFill/>
        </p:spPr>
        <p:txBody>
          <a:bodyPr wrap="square" rtlCol="0">
            <a:spAutoFit/>
          </a:bodyPr>
          <a:lstStyle/>
          <a:p>
            <a:r>
              <a:rPr lang="en-US" sz="800" dirty="0"/>
              <a:t>Limited to NC Residents, 2020-2024</a:t>
            </a:r>
          </a:p>
          <a:p>
            <a:r>
              <a:rPr lang="en-US" sz="800" b="1" dirty="0"/>
              <a:t>Source: NC State Center for Health Statistics, Vital Statistics – Deaths (2020-2024)</a:t>
            </a:r>
          </a:p>
          <a:p>
            <a:r>
              <a:rPr lang="en-US" sz="800" dirty="0"/>
              <a:t>Analysis by Injury Epidemiology and Surveillance Unit</a:t>
            </a:r>
          </a:p>
        </p:txBody>
      </p:sp>
    </p:spTree>
    <p:extLst>
      <p:ext uri="{BB962C8B-B14F-4D97-AF65-F5344CB8AC3E}">
        <p14:creationId xmlns:p14="http://schemas.microsoft.com/office/powerpoint/2010/main" val="19667847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63FB290-02B1-7763-B14B-F1631BD1EE70}"/>
              </a:ext>
            </a:extLst>
          </p:cNvPr>
          <p:cNvSpPr>
            <a:spLocks noGrp="1"/>
          </p:cNvSpPr>
          <p:nvPr>
            <p:ph type="sldNum" sz="quarter" idx="14"/>
          </p:nvPr>
        </p:nvSpPr>
        <p:spPr/>
        <p:txBody>
          <a:bodyPr/>
          <a:lstStyle/>
          <a:p>
            <a:fld id="{11F27F3A-B3E9-41ED-AF8F-A365F10BB65F}" type="slidenum">
              <a:rPr lang="en-US" smtClean="0"/>
              <a:pPr/>
              <a:t>13</a:t>
            </a:fld>
            <a:endParaRPr lang="en-US" dirty="0"/>
          </a:p>
        </p:txBody>
      </p:sp>
      <p:sp>
        <p:nvSpPr>
          <p:cNvPr id="5" name="Title 4">
            <a:extLst>
              <a:ext uri="{FF2B5EF4-FFF2-40B4-BE49-F238E27FC236}">
                <a16:creationId xmlns:a16="http://schemas.microsoft.com/office/drawing/2014/main" id="{0181BDEF-BE2D-D648-CD4B-759FC6AAD6B3}"/>
              </a:ext>
            </a:extLst>
          </p:cNvPr>
          <p:cNvSpPr>
            <a:spLocks noGrp="1"/>
          </p:cNvSpPr>
          <p:nvPr>
            <p:ph type="title"/>
          </p:nvPr>
        </p:nvSpPr>
        <p:spPr>
          <a:xfrm>
            <a:off x="274320" y="274320"/>
            <a:ext cx="7632865" cy="902632"/>
          </a:xfrm>
        </p:spPr>
        <p:txBody>
          <a:bodyPr/>
          <a:lstStyle/>
          <a:p>
            <a:r>
              <a:rPr lang="en-US" sz="3200" dirty="0"/>
              <a:t>Unintentional drowning-related deaths vary by water source and age group</a:t>
            </a:r>
          </a:p>
        </p:txBody>
      </p:sp>
      <p:graphicFrame>
        <p:nvGraphicFramePr>
          <p:cNvPr id="8" name="Chart 7" descr="Count of unintentional drowning deaths by water source and age group, 2020-2024">
            <a:extLst>
              <a:ext uri="{FF2B5EF4-FFF2-40B4-BE49-F238E27FC236}">
                <a16:creationId xmlns:a16="http://schemas.microsoft.com/office/drawing/2014/main" id="{BD1E2FDC-6192-2277-455A-C9CB0BD43806}"/>
              </a:ext>
            </a:extLst>
          </p:cNvPr>
          <p:cNvGraphicFramePr>
            <a:graphicFrameLocks/>
          </p:cNvGraphicFramePr>
          <p:nvPr>
            <p:extLst>
              <p:ext uri="{D42A27DB-BD31-4B8C-83A1-F6EECF244321}">
                <p14:modId xmlns:p14="http://schemas.microsoft.com/office/powerpoint/2010/main" val="250596472"/>
              </p:ext>
            </p:extLst>
          </p:nvPr>
        </p:nvGraphicFramePr>
        <p:xfrm>
          <a:off x="937260" y="1282391"/>
          <a:ext cx="6918629" cy="4823134"/>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C9FB3297-A4FF-D018-4E27-DEF5E23ADAEF}"/>
              </a:ext>
            </a:extLst>
          </p:cNvPr>
          <p:cNvSpPr txBox="1"/>
          <p:nvPr/>
        </p:nvSpPr>
        <p:spPr>
          <a:xfrm>
            <a:off x="274320" y="6122545"/>
            <a:ext cx="8305585" cy="461665"/>
          </a:xfrm>
          <a:prstGeom prst="rect">
            <a:avLst/>
          </a:prstGeom>
          <a:noFill/>
        </p:spPr>
        <p:txBody>
          <a:bodyPr wrap="square" rtlCol="0">
            <a:spAutoFit/>
          </a:bodyPr>
          <a:lstStyle/>
          <a:p>
            <a:r>
              <a:rPr lang="en-US" sz="800" dirty="0"/>
              <a:t>Limited to NC Residents, 2020-2024</a:t>
            </a:r>
          </a:p>
          <a:p>
            <a:r>
              <a:rPr lang="en-US" sz="800" b="1" dirty="0"/>
              <a:t>Source: NC State Center for Health Statistics, Vital Statistics – Deaths (2020-2024)</a:t>
            </a:r>
          </a:p>
          <a:p>
            <a:r>
              <a:rPr lang="en-US" sz="800" dirty="0"/>
              <a:t>Analysis by Injury Epidemiology and Surveillance Unit</a:t>
            </a:r>
          </a:p>
        </p:txBody>
      </p:sp>
    </p:spTree>
    <p:extLst>
      <p:ext uri="{BB962C8B-B14F-4D97-AF65-F5344CB8AC3E}">
        <p14:creationId xmlns:p14="http://schemas.microsoft.com/office/powerpoint/2010/main" val="26892710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17CF8-B84C-4FC5-A990-5141C123FF70}"/>
              </a:ext>
            </a:extLst>
          </p:cNvPr>
          <p:cNvSpPr>
            <a:spLocks noGrp="1"/>
          </p:cNvSpPr>
          <p:nvPr>
            <p:ph type="title" idx="4294967295"/>
          </p:nvPr>
        </p:nvSpPr>
        <p:spPr>
          <a:xfrm>
            <a:off x="2743200" y="2743200"/>
            <a:ext cx="5691115" cy="549275"/>
          </a:xfrm>
        </p:spPr>
        <p:txBody>
          <a:bodyPr/>
          <a:lstStyle/>
          <a:p>
            <a:r>
              <a:rPr lang="en-US" sz="4800" dirty="0">
                <a:solidFill>
                  <a:srgbClr val="17375E"/>
                </a:solidFill>
                <a:latin typeface="+mn-lt"/>
              </a:rPr>
              <a:t>Unintentional Near-Drowning</a:t>
            </a:r>
            <a:br>
              <a:rPr lang="en-US" sz="4800" dirty="0">
                <a:solidFill>
                  <a:srgbClr val="17375E"/>
                </a:solidFill>
                <a:latin typeface="+mn-lt"/>
              </a:rPr>
            </a:br>
            <a:r>
              <a:rPr lang="en-US" sz="4800" dirty="0">
                <a:solidFill>
                  <a:srgbClr val="17375E"/>
                </a:solidFill>
                <a:latin typeface="+mn-lt"/>
              </a:rPr>
              <a:t>Hospitalizations</a:t>
            </a:r>
          </a:p>
        </p:txBody>
      </p:sp>
      <p:pic>
        <p:nvPicPr>
          <p:cNvPr id="11" name="Graphic 10" descr="Inpatient">
            <a:extLst>
              <a:ext uri="{FF2B5EF4-FFF2-40B4-BE49-F238E27FC236}">
                <a16:creationId xmlns:a16="http://schemas.microsoft.com/office/drawing/2014/main" id="{F28FC9C2-D60A-4EFC-A120-9E48275977E5}"/>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82880" y="1828800"/>
            <a:ext cx="2340864" cy="2340864"/>
          </a:xfrm>
          <a:prstGeom prst="rect">
            <a:avLst/>
          </a:prstGeom>
        </p:spPr>
      </p:pic>
      <p:cxnSp>
        <p:nvCxnSpPr>
          <p:cNvPr id="4" name="Straight Connector 3">
            <a:extLst>
              <a:ext uri="{FF2B5EF4-FFF2-40B4-BE49-F238E27FC236}">
                <a16:creationId xmlns:a16="http://schemas.microsoft.com/office/drawing/2014/main" id="{204CDFC0-204F-2DCD-14DC-31312C76D80C}"/>
              </a:ext>
              <a:ext uri="{C183D7F6-B498-43B3-948B-1728B52AA6E4}">
                <adec:decorative xmlns:adec="http://schemas.microsoft.com/office/drawing/2017/decorative" val="1"/>
              </a:ext>
            </a:extLst>
          </p:cNvPr>
          <p:cNvCxnSpPr>
            <a:cxnSpLocks/>
          </p:cNvCxnSpPr>
          <p:nvPr/>
        </p:nvCxnSpPr>
        <p:spPr>
          <a:xfrm>
            <a:off x="661915" y="4965737"/>
            <a:ext cx="7772400" cy="0"/>
          </a:xfrm>
          <a:prstGeom prst="line">
            <a:avLst/>
          </a:prstGeom>
          <a:ln w="57150">
            <a:solidFill>
              <a:srgbClr val="17375E"/>
            </a:solidFill>
          </a:ln>
        </p:spPr>
        <p:style>
          <a:lnRef idx="1">
            <a:schemeClr val="accent5"/>
          </a:lnRef>
          <a:fillRef idx="0">
            <a:schemeClr val="accent5"/>
          </a:fillRef>
          <a:effectRef idx="0">
            <a:schemeClr val="accent5"/>
          </a:effectRef>
          <a:fontRef idx="minor">
            <a:schemeClr val="tx1"/>
          </a:fontRef>
        </p:style>
      </p:cxnSp>
    </p:spTree>
    <p:extLst>
      <p:ext uri="{BB962C8B-B14F-4D97-AF65-F5344CB8AC3E}">
        <p14:creationId xmlns:p14="http://schemas.microsoft.com/office/powerpoint/2010/main" val="16098681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A9AC8-FBC6-419F-B202-2A965028FCE8}"/>
              </a:ext>
            </a:extLst>
          </p:cNvPr>
          <p:cNvSpPr>
            <a:spLocks noGrp="1"/>
          </p:cNvSpPr>
          <p:nvPr>
            <p:ph type="title"/>
          </p:nvPr>
        </p:nvSpPr>
        <p:spPr>
          <a:xfrm>
            <a:off x="274320" y="1143000"/>
            <a:ext cx="8563554" cy="548640"/>
          </a:xfrm>
        </p:spPr>
        <p:txBody>
          <a:bodyPr/>
          <a:lstStyle/>
          <a:p>
            <a:r>
              <a:rPr lang="en-US" sz="2800" dirty="0">
                <a:latin typeface="+mn-lt"/>
              </a:rPr>
              <a:t>Unintentional drowning-related hospitalizations decreased over the last five years</a:t>
            </a:r>
          </a:p>
        </p:txBody>
      </p:sp>
      <p:graphicFrame>
        <p:nvGraphicFramePr>
          <p:cNvPr id="3" name="Chart 2" descr="Number of hospitalizations for unintentional drownings, 2020-2024">
            <a:extLst>
              <a:ext uri="{FF2B5EF4-FFF2-40B4-BE49-F238E27FC236}">
                <a16:creationId xmlns:a16="http://schemas.microsoft.com/office/drawing/2014/main" id="{00000000-0008-0000-0300-000004000000}"/>
              </a:ext>
            </a:extLst>
          </p:cNvPr>
          <p:cNvGraphicFramePr>
            <a:graphicFrameLocks/>
          </p:cNvGraphicFramePr>
          <p:nvPr>
            <p:extLst>
              <p:ext uri="{D42A27DB-BD31-4B8C-83A1-F6EECF244321}">
                <p14:modId xmlns:p14="http://schemas.microsoft.com/office/powerpoint/2010/main" val="196041627"/>
              </p:ext>
            </p:extLst>
          </p:nvPr>
        </p:nvGraphicFramePr>
        <p:xfrm>
          <a:off x="380482" y="1915980"/>
          <a:ext cx="8205799" cy="4216417"/>
        </p:xfrm>
        <a:graphic>
          <a:graphicData uri="http://schemas.openxmlformats.org/drawingml/2006/chart">
            <c:chart xmlns:c="http://schemas.openxmlformats.org/drawingml/2006/chart" xmlns:r="http://schemas.openxmlformats.org/officeDocument/2006/relationships" r:id="rId3"/>
          </a:graphicData>
        </a:graphic>
      </p:graphicFrame>
      <p:sp>
        <p:nvSpPr>
          <p:cNvPr id="8" name="Arrow: Up 7">
            <a:extLst>
              <a:ext uri="{FF2B5EF4-FFF2-40B4-BE49-F238E27FC236}">
                <a16:creationId xmlns:a16="http://schemas.microsoft.com/office/drawing/2014/main" id="{00F3695C-8CFF-83A5-117E-53289A81E411}"/>
              </a:ext>
              <a:ext uri="{C183D7F6-B498-43B3-948B-1728B52AA6E4}">
                <adec:decorative xmlns:adec="http://schemas.microsoft.com/office/drawing/2017/decorative" val="1"/>
              </a:ext>
            </a:extLst>
          </p:cNvPr>
          <p:cNvSpPr/>
          <p:nvPr/>
        </p:nvSpPr>
        <p:spPr>
          <a:xfrm rot="10800000">
            <a:off x="7770282" y="4037573"/>
            <a:ext cx="1234440" cy="1344168"/>
          </a:xfrm>
          <a:prstGeom prst="upArrow">
            <a:avLst>
              <a:gd name="adj1" fmla="val 50000"/>
              <a:gd name="adj2" fmla="val 35185"/>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7EE2501D-BF71-38E8-2FCB-00D84BA38A4C}"/>
              </a:ext>
            </a:extLst>
          </p:cNvPr>
          <p:cNvSpPr txBox="1"/>
          <p:nvPr/>
        </p:nvSpPr>
        <p:spPr>
          <a:xfrm>
            <a:off x="7299138" y="4217214"/>
            <a:ext cx="2176728" cy="984885"/>
          </a:xfrm>
          <a:prstGeom prst="rect">
            <a:avLst/>
          </a:prstGeom>
          <a:noFill/>
        </p:spPr>
        <p:txBody>
          <a:bodyPr wrap="square" rtlCol="0">
            <a:spAutoFit/>
          </a:bodyPr>
          <a:lstStyle/>
          <a:p>
            <a:pPr algn="ctr"/>
            <a:r>
              <a:rPr lang="en-US" sz="3600" b="1" dirty="0">
                <a:solidFill>
                  <a:srgbClr val="17375E"/>
                </a:solidFill>
              </a:rPr>
              <a:t>4%</a:t>
            </a:r>
          </a:p>
          <a:p>
            <a:pPr algn="ctr"/>
            <a:r>
              <a:rPr lang="en-US" sz="2200" b="1" dirty="0">
                <a:solidFill>
                  <a:srgbClr val="17375E"/>
                </a:solidFill>
              </a:rPr>
              <a:t>decrease</a:t>
            </a:r>
          </a:p>
        </p:txBody>
      </p:sp>
      <p:sp>
        <p:nvSpPr>
          <p:cNvPr id="6" name="TextBox 5">
            <a:extLst>
              <a:ext uri="{FF2B5EF4-FFF2-40B4-BE49-F238E27FC236}">
                <a16:creationId xmlns:a16="http://schemas.microsoft.com/office/drawing/2014/main" id="{13293665-298A-6CEA-B408-FF467D80D6D6}"/>
              </a:ext>
            </a:extLst>
          </p:cNvPr>
          <p:cNvSpPr txBox="1"/>
          <p:nvPr/>
        </p:nvSpPr>
        <p:spPr>
          <a:xfrm>
            <a:off x="274320" y="6132397"/>
            <a:ext cx="8305585" cy="461665"/>
          </a:xfrm>
          <a:prstGeom prst="rect">
            <a:avLst/>
          </a:prstGeom>
          <a:noFill/>
        </p:spPr>
        <p:txBody>
          <a:bodyPr wrap="square" rtlCol="0">
            <a:spAutoFit/>
          </a:bodyPr>
          <a:lstStyle/>
          <a:p>
            <a:r>
              <a:rPr lang="en-US" sz="800" dirty="0"/>
              <a:t>Limited to NC Residents, 2020-2024</a:t>
            </a:r>
          </a:p>
          <a:p>
            <a:r>
              <a:rPr lang="en-US" sz="800" b="1" dirty="0"/>
              <a:t>Source: NC State Center for Health Statistics, Hospital Discharge Data (2020-2024)</a:t>
            </a:r>
          </a:p>
          <a:p>
            <a:r>
              <a:rPr lang="en-US" sz="800" dirty="0"/>
              <a:t>Analysis by Injury Epidemiology and Surveillance Unit</a:t>
            </a:r>
          </a:p>
        </p:txBody>
      </p:sp>
    </p:spTree>
    <p:extLst>
      <p:ext uri="{BB962C8B-B14F-4D97-AF65-F5344CB8AC3E}">
        <p14:creationId xmlns:p14="http://schemas.microsoft.com/office/powerpoint/2010/main" val="24435556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57FF0-349C-469B-AC4A-C8FA0252EAD9}"/>
              </a:ext>
            </a:extLst>
          </p:cNvPr>
          <p:cNvSpPr>
            <a:spLocks noGrp="1"/>
          </p:cNvSpPr>
          <p:nvPr>
            <p:ph type="title"/>
          </p:nvPr>
        </p:nvSpPr>
        <p:spPr>
          <a:xfrm>
            <a:off x="274320" y="1143000"/>
            <a:ext cx="8563554" cy="889875"/>
          </a:xfrm>
        </p:spPr>
        <p:txBody>
          <a:bodyPr/>
          <a:lstStyle/>
          <a:p>
            <a:r>
              <a:rPr lang="en-US" sz="2800" dirty="0">
                <a:latin typeface="+mn-lt"/>
              </a:rPr>
              <a:t>Unintentional drowning-related hospitalizations are most common among those ages </a:t>
            </a:r>
            <a:r>
              <a:rPr lang="en-US" sz="2800" dirty="0">
                <a:solidFill>
                  <a:srgbClr val="17375E"/>
                </a:solidFill>
                <a:latin typeface="+mn-lt"/>
              </a:rPr>
              <a:t>1 to 4</a:t>
            </a:r>
          </a:p>
        </p:txBody>
      </p:sp>
      <p:graphicFrame>
        <p:nvGraphicFramePr>
          <p:cNvPr id="3" name="Chart 2" descr="Number of unintentional drowning-related hospitalizations by age group, 2020-2024">
            <a:extLst>
              <a:ext uri="{FF2B5EF4-FFF2-40B4-BE49-F238E27FC236}">
                <a16:creationId xmlns:a16="http://schemas.microsoft.com/office/drawing/2014/main" id="{00000000-0008-0000-0600-000002000000}"/>
              </a:ext>
            </a:extLst>
          </p:cNvPr>
          <p:cNvGraphicFramePr>
            <a:graphicFrameLocks/>
          </p:cNvGraphicFramePr>
          <p:nvPr>
            <p:extLst>
              <p:ext uri="{D42A27DB-BD31-4B8C-83A1-F6EECF244321}">
                <p14:modId xmlns:p14="http://schemas.microsoft.com/office/powerpoint/2010/main" val="3520992"/>
              </p:ext>
            </p:extLst>
          </p:nvPr>
        </p:nvGraphicFramePr>
        <p:xfrm>
          <a:off x="276670" y="1987153"/>
          <a:ext cx="8309611" cy="4145243"/>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id="{D100459C-F35A-708D-AA7A-4C79B27D4C67}"/>
              </a:ext>
            </a:extLst>
          </p:cNvPr>
          <p:cNvSpPr txBox="1"/>
          <p:nvPr/>
        </p:nvSpPr>
        <p:spPr>
          <a:xfrm>
            <a:off x="274320" y="6132397"/>
            <a:ext cx="8305585" cy="461665"/>
          </a:xfrm>
          <a:prstGeom prst="rect">
            <a:avLst/>
          </a:prstGeom>
          <a:noFill/>
        </p:spPr>
        <p:txBody>
          <a:bodyPr wrap="square" rtlCol="0">
            <a:spAutoFit/>
          </a:bodyPr>
          <a:lstStyle/>
          <a:p>
            <a:r>
              <a:rPr lang="en-US" sz="800" dirty="0"/>
              <a:t>Limited to NC Residents, 2020-2024</a:t>
            </a:r>
          </a:p>
          <a:p>
            <a:r>
              <a:rPr lang="en-US" sz="800" b="1" dirty="0"/>
              <a:t>Source: NC State Center for Health Statistics, Hospital Discharge Data (2020-2024)</a:t>
            </a:r>
          </a:p>
          <a:p>
            <a:r>
              <a:rPr lang="en-US" sz="800" dirty="0"/>
              <a:t>Analysis by Injury Epidemiology and Surveillance Unit</a:t>
            </a:r>
          </a:p>
        </p:txBody>
      </p:sp>
    </p:spTree>
    <p:extLst>
      <p:ext uri="{BB962C8B-B14F-4D97-AF65-F5344CB8AC3E}">
        <p14:creationId xmlns:p14="http://schemas.microsoft.com/office/powerpoint/2010/main" val="21712381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B1BAA1-BD11-4E51-DD9D-0D19338557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CD36B6-3D27-FA75-3CD4-823BA9A03245}"/>
              </a:ext>
            </a:extLst>
          </p:cNvPr>
          <p:cNvSpPr>
            <a:spLocks noGrp="1"/>
          </p:cNvSpPr>
          <p:nvPr>
            <p:ph type="title"/>
          </p:nvPr>
        </p:nvSpPr>
        <p:spPr>
          <a:xfrm>
            <a:off x="274320" y="1143000"/>
            <a:ext cx="8563554" cy="808638"/>
          </a:xfrm>
        </p:spPr>
        <p:txBody>
          <a:bodyPr/>
          <a:lstStyle/>
          <a:p>
            <a:r>
              <a:rPr lang="en-US" sz="2800" dirty="0">
                <a:latin typeface="+mn-lt"/>
              </a:rPr>
              <a:t>Children ages </a:t>
            </a:r>
            <a:r>
              <a:rPr lang="en-US" sz="2800" dirty="0">
                <a:solidFill>
                  <a:srgbClr val="17375E"/>
                </a:solidFill>
                <a:latin typeface="+mn-lt"/>
              </a:rPr>
              <a:t>1 to 4 </a:t>
            </a:r>
            <a:r>
              <a:rPr lang="en-US" sz="2800" dirty="0">
                <a:latin typeface="+mn-lt"/>
              </a:rPr>
              <a:t>have the highest rates of unintentional drowning-related hospitalizations</a:t>
            </a:r>
            <a:endParaRPr lang="en-US" sz="2800" dirty="0">
              <a:solidFill>
                <a:srgbClr val="17375E"/>
              </a:solidFill>
              <a:latin typeface="+mn-lt"/>
            </a:endParaRPr>
          </a:p>
        </p:txBody>
      </p:sp>
      <p:graphicFrame>
        <p:nvGraphicFramePr>
          <p:cNvPr id="4" name="Chart 3" descr="Rate of unintentional drowning-related hospitalizations by age group, 2020-2024">
            <a:extLst>
              <a:ext uri="{FF2B5EF4-FFF2-40B4-BE49-F238E27FC236}">
                <a16:creationId xmlns:a16="http://schemas.microsoft.com/office/drawing/2014/main" id="{0E2AB6B1-DEE5-3FDF-5CE4-FDE0D36867B7}"/>
              </a:ext>
            </a:extLst>
          </p:cNvPr>
          <p:cNvGraphicFramePr>
            <a:graphicFrameLocks/>
          </p:cNvGraphicFramePr>
          <p:nvPr>
            <p:extLst>
              <p:ext uri="{D42A27DB-BD31-4B8C-83A1-F6EECF244321}">
                <p14:modId xmlns:p14="http://schemas.microsoft.com/office/powerpoint/2010/main" val="648688919"/>
              </p:ext>
            </p:extLst>
          </p:nvPr>
        </p:nvGraphicFramePr>
        <p:xfrm>
          <a:off x="557720" y="2039733"/>
          <a:ext cx="8028560" cy="4078665"/>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53C9091A-0987-7103-2A88-5A4D2051B2DD}"/>
              </a:ext>
            </a:extLst>
          </p:cNvPr>
          <p:cNvSpPr txBox="1"/>
          <p:nvPr/>
        </p:nvSpPr>
        <p:spPr>
          <a:xfrm>
            <a:off x="274320" y="5984583"/>
            <a:ext cx="8305585" cy="584775"/>
          </a:xfrm>
          <a:prstGeom prst="rect">
            <a:avLst/>
          </a:prstGeom>
          <a:noFill/>
        </p:spPr>
        <p:txBody>
          <a:bodyPr wrap="square" rtlCol="0">
            <a:spAutoFit/>
          </a:bodyPr>
          <a:lstStyle/>
          <a:p>
            <a:r>
              <a:rPr lang="en-US" sz="800" dirty="0"/>
              <a:t>*The number of hospitalizations was too small to support a rate calculation for adults ages 20-24 and 55-64.</a:t>
            </a:r>
          </a:p>
          <a:p>
            <a:r>
              <a:rPr lang="en-US" sz="800" dirty="0"/>
              <a:t>Limited to NC Residents, 2020-2024</a:t>
            </a:r>
          </a:p>
          <a:p>
            <a:r>
              <a:rPr lang="en-US" sz="800" b="1" dirty="0"/>
              <a:t>Source: NC State Center for Health Statistics, Hospital Discharge Data (2020-2024)</a:t>
            </a:r>
          </a:p>
          <a:p>
            <a:r>
              <a:rPr lang="en-US" sz="800" dirty="0"/>
              <a:t>Analysis by Injury Epidemiology and Surveillance Unit</a:t>
            </a:r>
          </a:p>
        </p:txBody>
      </p:sp>
    </p:spTree>
    <p:extLst>
      <p:ext uri="{BB962C8B-B14F-4D97-AF65-F5344CB8AC3E}">
        <p14:creationId xmlns:p14="http://schemas.microsoft.com/office/powerpoint/2010/main" val="2538493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708B3-8C71-4348-8F73-B8B843970821}"/>
              </a:ext>
            </a:extLst>
          </p:cNvPr>
          <p:cNvSpPr>
            <a:spLocks noGrp="1"/>
          </p:cNvSpPr>
          <p:nvPr>
            <p:ph type="title"/>
          </p:nvPr>
        </p:nvSpPr>
        <p:spPr>
          <a:xfrm>
            <a:off x="274320" y="1143000"/>
            <a:ext cx="8953338" cy="548640"/>
          </a:xfrm>
        </p:spPr>
        <p:txBody>
          <a:bodyPr/>
          <a:lstStyle/>
          <a:p>
            <a:r>
              <a:rPr lang="en-US" sz="2700" dirty="0">
                <a:latin typeface="+mn-lt"/>
              </a:rPr>
              <a:t>Most unintentional drowning-related hospitalizations occurred among </a:t>
            </a:r>
            <a:r>
              <a:rPr lang="en-US" sz="2700" b="1" i="0" u="none" strike="noStrike" dirty="0">
                <a:solidFill>
                  <a:srgbClr val="17375E"/>
                </a:solidFill>
                <a:effectLst/>
                <a:latin typeface="Arial" panose="020B0604020202020204" pitchFamily="34" charset="0"/>
              </a:rPr>
              <a:t>men and non-Hispanic whites</a:t>
            </a:r>
            <a:r>
              <a:rPr lang="en-US" sz="2700" dirty="0">
                <a:latin typeface="+mn-lt"/>
              </a:rPr>
              <a:t> </a:t>
            </a:r>
          </a:p>
        </p:txBody>
      </p:sp>
      <p:graphicFrame>
        <p:nvGraphicFramePr>
          <p:cNvPr id="4" name="Chart 3" descr="Number of unintentional drowning-related hospitalizations by sex and by race/ethnicity, 2020-2024">
            <a:extLst>
              <a:ext uri="{FF2B5EF4-FFF2-40B4-BE49-F238E27FC236}">
                <a16:creationId xmlns:a16="http://schemas.microsoft.com/office/drawing/2014/main" id="{00000000-0008-0000-0600-000004000000}"/>
              </a:ext>
            </a:extLst>
          </p:cNvPr>
          <p:cNvGraphicFramePr>
            <a:graphicFrameLocks/>
          </p:cNvGraphicFramePr>
          <p:nvPr>
            <p:extLst>
              <p:ext uri="{D42A27DB-BD31-4B8C-83A1-F6EECF244321}">
                <p14:modId xmlns:p14="http://schemas.microsoft.com/office/powerpoint/2010/main" val="606913295"/>
              </p:ext>
            </p:extLst>
          </p:nvPr>
        </p:nvGraphicFramePr>
        <p:xfrm>
          <a:off x="293085" y="1978659"/>
          <a:ext cx="8718568" cy="4086831"/>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47E66D70-7A42-C10E-5BF4-8B3EF596E656}"/>
              </a:ext>
            </a:extLst>
          </p:cNvPr>
          <p:cNvSpPr txBox="1"/>
          <p:nvPr/>
        </p:nvSpPr>
        <p:spPr>
          <a:xfrm>
            <a:off x="274320" y="6065490"/>
            <a:ext cx="8305585" cy="584775"/>
          </a:xfrm>
          <a:prstGeom prst="rect">
            <a:avLst/>
          </a:prstGeom>
          <a:noFill/>
        </p:spPr>
        <p:txBody>
          <a:bodyPr wrap="square" rtlCol="0">
            <a:spAutoFit/>
          </a:bodyPr>
          <a:lstStyle/>
          <a:p>
            <a:r>
              <a:rPr lang="en-US" sz="800" dirty="0"/>
              <a:t>NH – non-Hispanic; Race/ethnicity was unknown for 3 (&lt;0.1%) of hospitalizations</a:t>
            </a:r>
          </a:p>
          <a:p>
            <a:r>
              <a:rPr lang="en-US" sz="800" dirty="0"/>
              <a:t>Limited to NC Residents, 2020-2024</a:t>
            </a:r>
          </a:p>
          <a:p>
            <a:r>
              <a:rPr lang="en-US" sz="800" b="1" dirty="0"/>
              <a:t>Source: NC State Center for Health Statistics, Hospital Discharge Data (2020-2024)</a:t>
            </a:r>
          </a:p>
          <a:p>
            <a:r>
              <a:rPr lang="en-US" sz="800" dirty="0"/>
              <a:t>Analysis by Injury Epidemiology and Surveillance Unit</a:t>
            </a:r>
          </a:p>
        </p:txBody>
      </p:sp>
    </p:spTree>
    <p:extLst>
      <p:ext uri="{BB962C8B-B14F-4D97-AF65-F5344CB8AC3E}">
        <p14:creationId xmlns:p14="http://schemas.microsoft.com/office/powerpoint/2010/main" val="26379719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DF9D4018-51A6-43BF-B0A3-4A120543F708}"/>
              </a:ext>
            </a:extLst>
          </p:cNvPr>
          <p:cNvSpPr txBox="1">
            <a:spLocks/>
          </p:cNvSpPr>
          <p:nvPr/>
        </p:nvSpPr>
        <p:spPr>
          <a:xfrm>
            <a:off x="274320" y="1143000"/>
            <a:ext cx="8160232" cy="548640"/>
          </a:xfrm>
          <a:prstGeom prst="rect">
            <a:avLst/>
          </a:prstGeom>
        </p:spPr>
        <p:txBody>
          <a:bodyPr anchor="t">
            <a:noAutofit/>
          </a:bodyPr>
          <a:lstStyle>
            <a:lvl1pPr algn="l" defTabSz="685800" rtl="0" eaLnBrk="1" latinLnBrk="0" hangingPunct="1">
              <a:lnSpc>
                <a:spcPct val="90000"/>
              </a:lnSpc>
              <a:spcBef>
                <a:spcPct val="0"/>
              </a:spcBef>
              <a:buNone/>
              <a:defRPr sz="3200" b="1" i="0" kern="1200" baseline="0">
                <a:solidFill>
                  <a:schemeClr val="tx2">
                    <a:lumMod val="75000"/>
                  </a:schemeClr>
                </a:solidFill>
                <a:latin typeface="Gotham Bold" charset="0"/>
                <a:ea typeface="Gotham Bold" charset="0"/>
                <a:cs typeface="Gotham Bold" charset="0"/>
              </a:defRPr>
            </a:lvl1pPr>
          </a:lstStyle>
          <a:p>
            <a:r>
              <a:rPr lang="en-US" sz="2800" dirty="0">
                <a:solidFill>
                  <a:srgbClr val="5C93D5"/>
                </a:solidFill>
                <a:latin typeface="+mn-lt"/>
              </a:rPr>
              <a:t>Unintentional drowning-related hospitalization rates were highest among </a:t>
            </a:r>
            <a:r>
              <a:rPr lang="en-US" sz="2800" b="1" i="0" u="none" strike="noStrike" dirty="0">
                <a:solidFill>
                  <a:srgbClr val="17375E"/>
                </a:solidFill>
                <a:effectLst/>
                <a:latin typeface="Arial" panose="020B0604020202020204" pitchFamily="34" charset="0"/>
              </a:rPr>
              <a:t>men and Hispanics</a:t>
            </a:r>
            <a:endParaRPr lang="en-US" sz="2800" dirty="0">
              <a:solidFill>
                <a:srgbClr val="5C93D5"/>
              </a:solidFill>
              <a:latin typeface="+mn-lt"/>
            </a:endParaRPr>
          </a:p>
        </p:txBody>
      </p:sp>
      <p:graphicFrame>
        <p:nvGraphicFramePr>
          <p:cNvPr id="2" name="Chart 1" descr="Rate of unintentional drowning-related hospitalizations by sex and by race/ethnicity, 2020-2024">
            <a:extLst>
              <a:ext uri="{FF2B5EF4-FFF2-40B4-BE49-F238E27FC236}">
                <a16:creationId xmlns:a16="http://schemas.microsoft.com/office/drawing/2014/main" id="{00000000-0008-0000-0600-000005000000}"/>
              </a:ext>
            </a:extLst>
          </p:cNvPr>
          <p:cNvGraphicFramePr>
            <a:graphicFrameLocks/>
          </p:cNvGraphicFramePr>
          <p:nvPr>
            <p:extLst>
              <p:ext uri="{D42A27DB-BD31-4B8C-83A1-F6EECF244321}">
                <p14:modId xmlns:p14="http://schemas.microsoft.com/office/powerpoint/2010/main" val="2547150129"/>
              </p:ext>
            </p:extLst>
          </p:nvPr>
        </p:nvGraphicFramePr>
        <p:xfrm>
          <a:off x="426049" y="2018372"/>
          <a:ext cx="8160232" cy="399867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EE67F938-E91C-8008-548A-4C7EF9DD7E11}"/>
              </a:ext>
            </a:extLst>
          </p:cNvPr>
          <p:cNvSpPr txBox="1"/>
          <p:nvPr/>
        </p:nvSpPr>
        <p:spPr>
          <a:xfrm>
            <a:off x="274320" y="6017041"/>
            <a:ext cx="8232907" cy="338554"/>
          </a:xfrm>
          <a:prstGeom prst="rect">
            <a:avLst/>
          </a:prstGeom>
          <a:noFill/>
        </p:spPr>
        <p:txBody>
          <a:bodyPr wrap="square" rtlCol="0">
            <a:spAutoFit/>
          </a:bodyPr>
          <a:lstStyle/>
          <a:p>
            <a:r>
              <a:rPr lang="en-US" sz="800" dirty="0"/>
              <a:t>NH – non-Hispanic; *The number of hospitalizations was too small to support a rate calculation for NH American Indian.</a:t>
            </a:r>
          </a:p>
          <a:p>
            <a:endParaRPr lang="en-US" sz="800" dirty="0"/>
          </a:p>
        </p:txBody>
      </p:sp>
      <p:sp>
        <p:nvSpPr>
          <p:cNvPr id="10" name="TextBox 9">
            <a:extLst>
              <a:ext uri="{FF2B5EF4-FFF2-40B4-BE49-F238E27FC236}">
                <a16:creationId xmlns:a16="http://schemas.microsoft.com/office/drawing/2014/main" id="{C1A74505-9017-A3C0-5F1B-94FFBF7C0719}"/>
              </a:ext>
            </a:extLst>
          </p:cNvPr>
          <p:cNvSpPr txBox="1"/>
          <p:nvPr/>
        </p:nvSpPr>
        <p:spPr>
          <a:xfrm>
            <a:off x="280696" y="6132397"/>
            <a:ext cx="8305585" cy="461665"/>
          </a:xfrm>
          <a:prstGeom prst="rect">
            <a:avLst/>
          </a:prstGeom>
          <a:noFill/>
        </p:spPr>
        <p:txBody>
          <a:bodyPr wrap="square" rtlCol="0">
            <a:spAutoFit/>
          </a:bodyPr>
          <a:lstStyle/>
          <a:p>
            <a:r>
              <a:rPr lang="en-US" sz="800" dirty="0"/>
              <a:t>Limited to NC Residents, 2020-2024</a:t>
            </a:r>
          </a:p>
          <a:p>
            <a:r>
              <a:rPr lang="en-US" sz="800" b="1" dirty="0"/>
              <a:t>Source: NC State Center for Health Statistics, Hospital Discharge Data (2020-2024)</a:t>
            </a:r>
          </a:p>
          <a:p>
            <a:r>
              <a:rPr lang="en-US" sz="800" dirty="0"/>
              <a:t>Analysis by Injury Epidemiology and Surveillance Unit</a:t>
            </a:r>
          </a:p>
        </p:txBody>
      </p:sp>
    </p:spTree>
    <p:extLst>
      <p:ext uri="{BB962C8B-B14F-4D97-AF65-F5344CB8AC3E}">
        <p14:creationId xmlns:p14="http://schemas.microsoft.com/office/powerpoint/2010/main" val="1714526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17CF8-B84C-4FC5-A990-5141C123FF70}"/>
              </a:ext>
            </a:extLst>
          </p:cNvPr>
          <p:cNvSpPr>
            <a:spLocks noGrp="1"/>
          </p:cNvSpPr>
          <p:nvPr>
            <p:ph type="title"/>
          </p:nvPr>
        </p:nvSpPr>
        <p:spPr>
          <a:xfrm>
            <a:off x="274320" y="1143000"/>
            <a:ext cx="8563554" cy="548640"/>
          </a:xfrm>
        </p:spPr>
        <p:txBody>
          <a:bodyPr/>
          <a:lstStyle/>
          <a:p>
            <a:r>
              <a:rPr lang="en-US" sz="3200" dirty="0">
                <a:latin typeface="+mn-lt"/>
              </a:rPr>
              <a:t>Unintentional Drowning Technical Notes</a:t>
            </a:r>
          </a:p>
        </p:txBody>
      </p:sp>
      <p:sp>
        <p:nvSpPr>
          <p:cNvPr id="3" name="Text Placeholder 2">
            <a:extLst>
              <a:ext uri="{FF2B5EF4-FFF2-40B4-BE49-F238E27FC236}">
                <a16:creationId xmlns:a16="http://schemas.microsoft.com/office/drawing/2014/main" id="{9A516A24-51D2-4679-BADA-1BAEEF772852}"/>
              </a:ext>
            </a:extLst>
          </p:cNvPr>
          <p:cNvSpPr>
            <a:spLocks noGrp="1"/>
          </p:cNvSpPr>
          <p:nvPr>
            <p:ph type="body" sz="quarter" idx="10"/>
          </p:nvPr>
        </p:nvSpPr>
        <p:spPr>
          <a:xfrm>
            <a:off x="274320" y="1737360"/>
            <a:ext cx="8563554" cy="4142629"/>
          </a:xfrm>
        </p:spPr>
        <p:txBody>
          <a:bodyPr/>
          <a:lstStyle/>
          <a:p>
            <a:pPr marL="0" indent="0">
              <a:buNone/>
            </a:pPr>
            <a:r>
              <a:rPr lang="en-US" sz="2200" b="0" dirty="0">
                <a:latin typeface="+mn-lt"/>
              </a:rPr>
              <a:t>Surveillance methods have been updated to identify any mention of an injury in our morbidity data sources. Individual records with multiple injuries listed will be included in the total for each of those injuries but only counted once for overall total injury count. Previously, only the first listed injury was counted, which has resulted in an increase in the number of specific injuries identified. </a:t>
            </a:r>
          </a:p>
          <a:p>
            <a:pPr marL="0" indent="0">
              <a:buNone/>
            </a:pPr>
            <a:r>
              <a:rPr lang="en-US" sz="2200" b="0" dirty="0">
                <a:latin typeface="+mn-lt"/>
              </a:rPr>
              <a:t>For questions or for more information see technical notes document available at</a:t>
            </a:r>
          </a:p>
          <a:p>
            <a:pPr marL="0" indent="0">
              <a:buNone/>
            </a:pPr>
            <a:r>
              <a:rPr lang="en-US" sz="2200" b="0" dirty="0">
                <a:latin typeface="+mn-lt"/>
                <a:hlinkClick r:id="rId3"/>
              </a:rPr>
              <a:t>https://www.injuryfreenc.dph.ncdhhs.gov/DataSurveillance/</a:t>
            </a:r>
            <a:endParaRPr lang="en-US" sz="2200" b="0" dirty="0">
              <a:latin typeface="+mn-lt"/>
            </a:endParaRPr>
          </a:p>
          <a:p>
            <a:pPr marL="0" indent="0">
              <a:buNone/>
            </a:pPr>
            <a:r>
              <a:rPr lang="en-US" sz="2200" dirty="0">
                <a:latin typeface="+mn-lt"/>
              </a:rPr>
              <a:t>Case definitions used:</a:t>
            </a:r>
          </a:p>
          <a:p>
            <a:r>
              <a:rPr lang="en-US" sz="2200" dirty="0">
                <a:latin typeface="+mn-lt"/>
              </a:rPr>
              <a:t>Deaths </a:t>
            </a:r>
            <a:r>
              <a:rPr lang="en-US" sz="2200" b="0" dirty="0">
                <a:latin typeface="+mn-lt"/>
              </a:rPr>
              <a:t>– ICD10 codes </a:t>
            </a:r>
            <a:r>
              <a:rPr lang="pl-PL" sz="2200" b="0" i="0" u="none" strike="noStrike" dirty="0">
                <a:effectLst/>
                <a:latin typeface="Arial" panose="020B0604020202020204" pitchFamily="34" charset="0"/>
              </a:rPr>
              <a:t>W65–W74</a:t>
            </a:r>
            <a:r>
              <a:rPr lang="en-US" sz="2200" b="0" i="0" u="none" strike="noStrike" dirty="0">
                <a:effectLst/>
                <a:latin typeface="Arial" panose="020B0604020202020204" pitchFamily="34" charset="0"/>
              </a:rPr>
              <a:t>, V90, V92 listed </a:t>
            </a:r>
            <a:r>
              <a:rPr lang="en-US" sz="2200" b="0" dirty="0">
                <a:latin typeface="+mn-lt"/>
              </a:rPr>
              <a:t>as cause of death</a:t>
            </a:r>
          </a:p>
          <a:p>
            <a:endParaRPr lang="en-US" sz="2200" dirty="0">
              <a:latin typeface="+mn-lt"/>
            </a:endParaRPr>
          </a:p>
        </p:txBody>
      </p:sp>
    </p:spTree>
    <p:extLst>
      <p:ext uri="{BB962C8B-B14F-4D97-AF65-F5344CB8AC3E}">
        <p14:creationId xmlns:p14="http://schemas.microsoft.com/office/powerpoint/2010/main" val="14534414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17CF8-B84C-4FC5-A990-5141C123FF70}"/>
              </a:ext>
            </a:extLst>
          </p:cNvPr>
          <p:cNvSpPr>
            <a:spLocks noGrp="1"/>
          </p:cNvSpPr>
          <p:nvPr>
            <p:ph type="title" idx="4294967295"/>
          </p:nvPr>
        </p:nvSpPr>
        <p:spPr>
          <a:xfrm>
            <a:off x="2743200" y="2743200"/>
            <a:ext cx="5691115" cy="549275"/>
          </a:xfrm>
        </p:spPr>
        <p:txBody>
          <a:bodyPr/>
          <a:lstStyle/>
          <a:p>
            <a:r>
              <a:rPr lang="en-US" sz="4800" dirty="0">
                <a:solidFill>
                  <a:srgbClr val="17375E"/>
                </a:solidFill>
                <a:latin typeface="+mn-lt"/>
              </a:rPr>
              <a:t>Unintentional Near-Drowning</a:t>
            </a:r>
            <a:br>
              <a:rPr lang="en-US" sz="4800" dirty="0">
                <a:solidFill>
                  <a:srgbClr val="17375E"/>
                </a:solidFill>
                <a:latin typeface="+mn-lt"/>
              </a:rPr>
            </a:br>
            <a:r>
              <a:rPr lang="en-US" sz="4800" dirty="0">
                <a:solidFill>
                  <a:srgbClr val="17375E"/>
                </a:solidFill>
                <a:latin typeface="+mn-lt"/>
              </a:rPr>
              <a:t>Emergency Department Visits</a:t>
            </a:r>
          </a:p>
        </p:txBody>
      </p:sp>
      <p:pic>
        <p:nvPicPr>
          <p:cNvPr id="6" name="Graphic 5" descr="Hospital">
            <a:extLst>
              <a:ext uri="{FF2B5EF4-FFF2-40B4-BE49-F238E27FC236}">
                <a16:creationId xmlns:a16="http://schemas.microsoft.com/office/drawing/2014/main" id="{B1546783-D3BE-4528-AB36-81A6F08581E5}"/>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82880" y="1828800"/>
            <a:ext cx="2340864" cy="2340864"/>
          </a:xfrm>
          <a:prstGeom prst="rect">
            <a:avLst/>
          </a:prstGeom>
        </p:spPr>
      </p:pic>
      <p:cxnSp>
        <p:nvCxnSpPr>
          <p:cNvPr id="10" name="Straight Connector 9">
            <a:extLst>
              <a:ext uri="{FF2B5EF4-FFF2-40B4-BE49-F238E27FC236}">
                <a16:creationId xmlns:a16="http://schemas.microsoft.com/office/drawing/2014/main" id="{6ECD0DED-409D-43E6-7FAA-31ECCF26329F}"/>
              </a:ext>
              <a:ext uri="{C183D7F6-B498-43B3-948B-1728B52AA6E4}">
                <adec:decorative xmlns:adec="http://schemas.microsoft.com/office/drawing/2017/decorative" val="1"/>
              </a:ext>
            </a:extLst>
          </p:cNvPr>
          <p:cNvCxnSpPr>
            <a:cxnSpLocks/>
          </p:cNvCxnSpPr>
          <p:nvPr/>
        </p:nvCxnSpPr>
        <p:spPr>
          <a:xfrm>
            <a:off x="661915" y="4965737"/>
            <a:ext cx="7772400" cy="0"/>
          </a:xfrm>
          <a:prstGeom prst="line">
            <a:avLst/>
          </a:prstGeom>
          <a:ln w="57150">
            <a:solidFill>
              <a:srgbClr val="17375E"/>
            </a:solidFill>
          </a:ln>
        </p:spPr>
        <p:style>
          <a:lnRef idx="1">
            <a:schemeClr val="accent5"/>
          </a:lnRef>
          <a:fillRef idx="0">
            <a:schemeClr val="accent5"/>
          </a:fillRef>
          <a:effectRef idx="0">
            <a:schemeClr val="accent5"/>
          </a:effectRef>
          <a:fontRef idx="minor">
            <a:schemeClr val="tx1"/>
          </a:fontRef>
        </p:style>
      </p:cxnSp>
    </p:spTree>
    <p:extLst>
      <p:ext uri="{BB962C8B-B14F-4D97-AF65-F5344CB8AC3E}">
        <p14:creationId xmlns:p14="http://schemas.microsoft.com/office/powerpoint/2010/main" val="22148432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A9AC8-FBC6-419F-B202-2A965028FCE8}"/>
              </a:ext>
            </a:extLst>
          </p:cNvPr>
          <p:cNvSpPr>
            <a:spLocks noGrp="1"/>
          </p:cNvSpPr>
          <p:nvPr>
            <p:ph type="title"/>
          </p:nvPr>
        </p:nvSpPr>
        <p:spPr>
          <a:xfrm>
            <a:off x="274320" y="1143000"/>
            <a:ext cx="8563554" cy="885756"/>
          </a:xfrm>
        </p:spPr>
        <p:txBody>
          <a:bodyPr/>
          <a:lstStyle/>
          <a:p>
            <a:r>
              <a:rPr lang="en-US" sz="3000" dirty="0">
                <a:latin typeface="+mn-lt"/>
              </a:rPr>
              <a:t>Unintentional drowning-related ED visits increased by </a:t>
            </a:r>
            <a:r>
              <a:rPr lang="en-US" sz="3000" dirty="0">
                <a:solidFill>
                  <a:srgbClr val="17375E"/>
                </a:solidFill>
              </a:rPr>
              <a:t>3</a:t>
            </a:r>
            <a:r>
              <a:rPr lang="en-US" sz="3000" b="1" i="0" u="none" strike="noStrike" dirty="0">
                <a:solidFill>
                  <a:srgbClr val="17375E"/>
                </a:solidFill>
                <a:effectLst/>
                <a:latin typeface="Arial" panose="020B0604020202020204" pitchFamily="34" charset="0"/>
              </a:rPr>
              <a:t>3%</a:t>
            </a:r>
            <a:r>
              <a:rPr lang="en-US" sz="3000" b="1" i="0" u="none" strike="noStrike" dirty="0">
                <a:solidFill>
                  <a:srgbClr val="52849C"/>
                </a:solidFill>
                <a:effectLst/>
                <a:latin typeface="Arial" panose="020B0604020202020204" pitchFamily="34" charset="0"/>
              </a:rPr>
              <a:t> </a:t>
            </a:r>
            <a:r>
              <a:rPr lang="en-US" sz="3000" dirty="0">
                <a:latin typeface="+mn-lt"/>
              </a:rPr>
              <a:t>over the last five years</a:t>
            </a:r>
          </a:p>
        </p:txBody>
      </p:sp>
      <p:graphicFrame>
        <p:nvGraphicFramePr>
          <p:cNvPr id="3" name="Chart 2" descr="Number of unintentional drowning-related ED visits, 2020-2024">
            <a:extLst>
              <a:ext uri="{FF2B5EF4-FFF2-40B4-BE49-F238E27FC236}">
                <a16:creationId xmlns:a16="http://schemas.microsoft.com/office/drawing/2014/main" id="{00000000-0008-0000-0300-000006000000}"/>
              </a:ext>
            </a:extLst>
          </p:cNvPr>
          <p:cNvGraphicFramePr>
            <a:graphicFrameLocks/>
          </p:cNvGraphicFramePr>
          <p:nvPr>
            <p:extLst>
              <p:ext uri="{D42A27DB-BD31-4B8C-83A1-F6EECF244321}">
                <p14:modId xmlns:p14="http://schemas.microsoft.com/office/powerpoint/2010/main" val="3979547138"/>
              </p:ext>
            </p:extLst>
          </p:nvPr>
        </p:nvGraphicFramePr>
        <p:xfrm>
          <a:off x="365760" y="1983035"/>
          <a:ext cx="8180357" cy="4149361"/>
        </p:xfrm>
        <a:graphic>
          <a:graphicData uri="http://schemas.openxmlformats.org/drawingml/2006/chart">
            <c:chart xmlns:c="http://schemas.openxmlformats.org/drawingml/2006/chart" xmlns:r="http://schemas.openxmlformats.org/officeDocument/2006/relationships" r:id="rId3"/>
          </a:graphicData>
        </a:graphic>
      </p:graphicFrame>
      <p:sp>
        <p:nvSpPr>
          <p:cNvPr id="9" name="Arrow: Up 8">
            <a:extLst>
              <a:ext uri="{FF2B5EF4-FFF2-40B4-BE49-F238E27FC236}">
                <a16:creationId xmlns:a16="http://schemas.microsoft.com/office/drawing/2014/main" id="{2E5EE9B6-1BDA-675C-A3AC-6DA92A93EF4A}"/>
              </a:ext>
              <a:ext uri="{C183D7F6-B498-43B3-948B-1728B52AA6E4}">
                <adec:decorative xmlns:adec="http://schemas.microsoft.com/office/drawing/2017/decorative" val="1"/>
              </a:ext>
            </a:extLst>
          </p:cNvPr>
          <p:cNvSpPr/>
          <p:nvPr/>
        </p:nvSpPr>
        <p:spPr>
          <a:xfrm>
            <a:off x="6654845" y="3771683"/>
            <a:ext cx="1234440" cy="1344168"/>
          </a:xfrm>
          <a:prstGeom prst="upArrow">
            <a:avLst>
              <a:gd name="adj1" fmla="val 50000"/>
              <a:gd name="adj2" fmla="val 35185"/>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1A83A6D6-BD5C-D6DE-BE66-D006FF299462}"/>
              </a:ext>
            </a:extLst>
          </p:cNvPr>
          <p:cNvSpPr txBox="1"/>
          <p:nvPr/>
        </p:nvSpPr>
        <p:spPr>
          <a:xfrm>
            <a:off x="6183701" y="3951324"/>
            <a:ext cx="2176728" cy="984885"/>
          </a:xfrm>
          <a:prstGeom prst="rect">
            <a:avLst/>
          </a:prstGeom>
          <a:noFill/>
        </p:spPr>
        <p:txBody>
          <a:bodyPr wrap="square" rtlCol="0">
            <a:spAutoFit/>
          </a:bodyPr>
          <a:lstStyle/>
          <a:p>
            <a:pPr algn="ctr"/>
            <a:r>
              <a:rPr lang="en-US" sz="3600" b="1" dirty="0">
                <a:solidFill>
                  <a:srgbClr val="568AA4"/>
                </a:solidFill>
              </a:rPr>
              <a:t>33%</a:t>
            </a:r>
          </a:p>
          <a:p>
            <a:pPr algn="ctr"/>
            <a:r>
              <a:rPr lang="en-US" sz="2200" b="1" dirty="0">
                <a:solidFill>
                  <a:srgbClr val="568AA4"/>
                </a:solidFill>
              </a:rPr>
              <a:t>increase</a:t>
            </a:r>
          </a:p>
        </p:txBody>
      </p:sp>
      <p:sp>
        <p:nvSpPr>
          <p:cNvPr id="8" name="TextBox 7">
            <a:extLst>
              <a:ext uri="{FF2B5EF4-FFF2-40B4-BE49-F238E27FC236}">
                <a16:creationId xmlns:a16="http://schemas.microsoft.com/office/drawing/2014/main" id="{DEA85919-10C8-348B-A8CD-BC99D41E1AE2}"/>
              </a:ext>
            </a:extLst>
          </p:cNvPr>
          <p:cNvSpPr txBox="1"/>
          <p:nvPr/>
        </p:nvSpPr>
        <p:spPr>
          <a:xfrm>
            <a:off x="280696" y="6132397"/>
            <a:ext cx="8305585" cy="461665"/>
          </a:xfrm>
          <a:prstGeom prst="rect">
            <a:avLst/>
          </a:prstGeom>
          <a:noFill/>
        </p:spPr>
        <p:txBody>
          <a:bodyPr wrap="square" rtlCol="0">
            <a:spAutoFit/>
          </a:bodyPr>
          <a:lstStyle/>
          <a:p>
            <a:r>
              <a:rPr lang="en-US" sz="800" dirty="0"/>
              <a:t>Limited to NC Residents, 2020-2024</a:t>
            </a:r>
          </a:p>
          <a:p>
            <a:r>
              <a:rPr lang="en-US" sz="800" b="1" dirty="0"/>
              <a:t>Source: NC DETECT (2020-2024)</a:t>
            </a:r>
          </a:p>
          <a:p>
            <a:r>
              <a:rPr lang="en-US" sz="800" dirty="0"/>
              <a:t>Analysis by Injury Epidemiology and Surveillance Unit</a:t>
            </a:r>
          </a:p>
        </p:txBody>
      </p:sp>
    </p:spTree>
    <p:extLst>
      <p:ext uri="{BB962C8B-B14F-4D97-AF65-F5344CB8AC3E}">
        <p14:creationId xmlns:p14="http://schemas.microsoft.com/office/powerpoint/2010/main" val="24380928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57FF0-349C-469B-AC4A-C8FA0252EAD9}"/>
              </a:ext>
            </a:extLst>
          </p:cNvPr>
          <p:cNvSpPr>
            <a:spLocks noGrp="1"/>
          </p:cNvSpPr>
          <p:nvPr>
            <p:ph type="title"/>
          </p:nvPr>
        </p:nvSpPr>
        <p:spPr>
          <a:xfrm>
            <a:off x="274320" y="1143000"/>
            <a:ext cx="8563554" cy="914845"/>
          </a:xfrm>
        </p:spPr>
        <p:txBody>
          <a:bodyPr/>
          <a:lstStyle/>
          <a:p>
            <a:r>
              <a:rPr lang="en-US" sz="2800" dirty="0">
                <a:solidFill>
                  <a:srgbClr val="17375E"/>
                </a:solidFill>
              </a:rPr>
              <a:t>41.2</a:t>
            </a:r>
            <a:r>
              <a:rPr lang="en-US" sz="2800" b="1" i="0" u="none" strike="noStrike" dirty="0">
                <a:solidFill>
                  <a:srgbClr val="17375E"/>
                </a:solidFill>
                <a:effectLst/>
                <a:latin typeface="Arial" panose="020B0604020202020204" pitchFamily="34" charset="0"/>
              </a:rPr>
              <a:t>%</a:t>
            </a:r>
            <a:r>
              <a:rPr lang="en-US" sz="2800" dirty="0">
                <a:solidFill>
                  <a:srgbClr val="17375E"/>
                </a:solidFill>
              </a:rPr>
              <a:t> </a:t>
            </a:r>
            <a:r>
              <a:rPr lang="en-US" sz="2800" dirty="0">
                <a:latin typeface="+mn-lt"/>
              </a:rPr>
              <a:t>of unintentional drowning-related ED visits occurred among children younger than 10 years</a:t>
            </a:r>
          </a:p>
        </p:txBody>
      </p:sp>
      <p:sp>
        <p:nvSpPr>
          <p:cNvPr id="8" name="Rectangle 7">
            <a:extLst>
              <a:ext uri="{FF2B5EF4-FFF2-40B4-BE49-F238E27FC236}">
                <a16:creationId xmlns:a16="http://schemas.microsoft.com/office/drawing/2014/main" id="{E48A4BB9-B820-4081-A88F-6DE4909D4E00}"/>
              </a:ext>
              <a:ext uri="{C183D7F6-B498-43B3-948B-1728B52AA6E4}">
                <adec:decorative xmlns:adec="http://schemas.microsoft.com/office/drawing/2017/decorative" val="1"/>
              </a:ext>
            </a:extLst>
          </p:cNvPr>
          <p:cNvSpPr/>
          <p:nvPr/>
        </p:nvSpPr>
        <p:spPr>
          <a:xfrm>
            <a:off x="1059367" y="2308303"/>
            <a:ext cx="1761892" cy="3260722"/>
          </a:xfrm>
          <a:prstGeom prst="rect">
            <a:avLst/>
          </a:prstGeom>
          <a:solidFill>
            <a:srgbClr val="D9D9D9">
              <a:alpha val="6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5" name="Chart 4" descr="Number of unintentional drowning-related ED visits by age group, 2020-2024">
            <a:extLst>
              <a:ext uri="{FF2B5EF4-FFF2-40B4-BE49-F238E27FC236}">
                <a16:creationId xmlns:a16="http://schemas.microsoft.com/office/drawing/2014/main" id="{00000000-0008-0000-0700-000002000000}"/>
              </a:ext>
            </a:extLst>
          </p:cNvPr>
          <p:cNvGraphicFramePr>
            <a:graphicFrameLocks/>
          </p:cNvGraphicFramePr>
          <p:nvPr>
            <p:extLst>
              <p:ext uri="{D42A27DB-BD31-4B8C-83A1-F6EECF244321}">
                <p14:modId xmlns:p14="http://schemas.microsoft.com/office/powerpoint/2010/main" val="3566515835"/>
              </p:ext>
            </p:extLst>
          </p:nvPr>
        </p:nvGraphicFramePr>
        <p:xfrm>
          <a:off x="403157" y="1931741"/>
          <a:ext cx="8305585" cy="4178354"/>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a:extLst>
              <a:ext uri="{FF2B5EF4-FFF2-40B4-BE49-F238E27FC236}">
                <a16:creationId xmlns:a16="http://schemas.microsoft.com/office/drawing/2014/main" id="{99D87382-69C4-5CFD-C775-B005AB5F2ABE}"/>
              </a:ext>
            </a:extLst>
          </p:cNvPr>
          <p:cNvSpPr txBox="1"/>
          <p:nvPr/>
        </p:nvSpPr>
        <p:spPr>
          <a:xfrm>
            <a:off x="182880" y="6035040"/>
            <a:ext cx="8305585" cy="584775"/>
          </a:xfrm>
          <a:prstGeom prst="rect">
            <a:avLst/>
          </a:prstGeom>
          <a:noFill/>
        </p:spPr>
        <p:txBody>
          <a:bodyPr wrap="square" rtlCol="0">
            <a:spAutoFit/>
          </a:bodyPr>
          <a:lstStyle/>
          <a:p>
            <a:r>
              <a:rPr lang="en-US" sz="800" dirty="0"/>
              <a:t>Age was unknown for 2 ED visits.</a:t>
            </a:r>
          </a:p>
          <a:p>
            <a:r>
              <a:rPr lang="en-US" sz="800" dirty="0"/>
              <a:t>Limited to NC Residents, 2020-2024</a:t>
            </a:r>
          </a:p>
          <a:p>
            <a:r>
              <a:rPr lang="en-US" sz="800" b="1" dirty="0"/>
              <a:t>Source: NC DETECT (2020-2024)</a:t>
            </a:r>
          </a:p>
          <a:p>
            <a:r>
              <a:rPr lang="en-US" sz="800" dirty="0"/>
              <a:t>Analysis by Injury Epidemiology and Surveillance Unit</a:t>
            </a:r>
          </a:p>
        </p:txBody>
      </p:sp>
    </p:spTree>
    <p:extLst>
      <p:ext uri="{BB962C8B-B14F-4D97-AF65-F5344CB8AC3E}">
        <p14:creationId xmlns:p14="http://schemas.microsoft.com/office/powerpoint/2010/main" val="42454054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57FF0-349C-469B-AC4A-C8FA0252EAD9}"/>
              </a:ext>
            </a:extLst>
          </p:cNvPr>
          <p:cNvSpPr>
            <a:spLocks noGrp="1"/>
          </p:cNvSpPr>
          <p:nvPr>
            <p:ph type="title"/>
          </p:nvPr>
        </p:nvSpPr>
        <p:spPr>
          <a:xfrm>
            <a:off x="274320" y="1143000"/>
            <a:ext cx="8563554" cy="941990"/>
          </a:xfrm>
        </p:spPr>
        <p:txBody>
          <a:bodyPr/>
          <a:lstStyle/>
          <a:p>
            <a:r>
              <a:rPr lang="en-US" sz="3000" dirty="0">
                <a:latin typeface="+mn-lt"/>
              </a:rPr>
              <a:t>Children ages </a:t>
            </a:r>
            <a:r>
              <a:rPr lang="en-US" sz="3000" dirty="0">
                <a:solidFill>
                  <a:srgbClr val="17375E"/>
                </a:solidFill>
                <a:latin typeface="+mn-lt"/>
              </a:rPr>
              <a:t>1 to 4 </a:t>
            </a:r>
            <a:r>
              <a:rPr lang="en-US" sz="3000" dirty="0">
                <a:latin typeface="+mn-lt"/>
              </a:rPr>
              <a:t>have the highest rates of unintentional drowning-related ED Visits</a:t>
            </a:r>
          </a:p>
        </p:txBody>
      </p:sp>
      <p:graphicFrame>
        <p:nvGraphicFramePr>
          <p:cNvPr id="3" name="Chart 2" descr="Rate of unintentional drowning-related ED visits by age group, 2020-2024">
            <a:extLst>
              <a:ext uri="{FF2B5EF4-FFF2-40B4-BE49-F238E27FC236}">
                <a16:creationId xmlns:a16="http://schemas.microsoft.com/office/drawing/2014/main" id="{00000000-0008-0000-0700-000003000000}"/>
              </a:ext>
            </a:extLst>
          </p:cNvPr>
          <p:cNvGraphicFramePr>
            <a:graphicFrameLocks/>
          </p:cNvGraphicFramePr>
          <p:nvPr>
            <p:extLst>
              <p:ext uri="{D42A27DB-BD31-4B8C-83A1-F6EECF244321}">
                <p14:modId xmlns:p14="http://schemas.microsoft.com/office/powerpoint/2010/main" val="465276669"/>
              </p:ext>
            </p:extLst>
          </p:nvPr>
        </p:nvGraphicFramePr>
        <p:xfrm>
          <a:off x="378026" y="2152186"/>
          <a:ext cx="8387947" cy="3980212"/>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a:extLst>
              <a:ext uri="{FF2B5EF4-FFF2-40B4-BE49-F238E27FC236}">
                <a16:creationId xmlns:a16="http://schemas.microsoft.com/office/drawing/2014/main" id="{5E835DD9-CC58-F567-933C-D10DCD8D01B4}"/>
              </a:ext>
            </a:extLst>
          </p:cNvPr>
          <p:cNvSpPr txBox="1"/>
          <p:nvPr/>
        </p:nvSpPr>
        <p:spPr>
          <a:xfrm>
            <a:off x="274320" y="6132397"/>
            <a:ext cx="8305585" cy="461665"/>
          </a:xfrm>
          <a:prstGeom prst="rect">
            <a:avLst/>
          </a:prstGeom>
          <a:noFill/>
        </p:spPr>
        <p:txBody>
          <a:bodyPr wrap="square" rtlCol="0">
            <a:spAutoFit/>
          </a:bodyPr>
          <a:lstStyle/>
          <a:p>
            <a:r>
              <a:rPr lang="en-US" sz="800" dirty="0"/>
              <a:t>Limited to NC Residents, 2020-2024</a:t>
            </a:r>
          </a:p>
          <a:p>
            <a:r>
              <a:rPr lang="en-US" sz="800" b="1" dirty="0"/>
              <a:t>Source: NC DETECT (2020-2024)</a:t>
            </a:r>
          </a:p>
          <a:p>
            <a:r>
              <a:rPr lang="en-US" sz="800" dirty="0"/>
              <a:t>Analysis by Injury Epidemiology and Surveillance Unit</a:t>
            </a:r>
          </a:p>
        </p:txBody>
      </p:sp>
    </p:spTree>
    <p:extLst>
      <p:ext uri="{BB962C8B-B14F-4D97-AF65-F5344CB8AC3E}">
        <p14:creationId xmlns:p14="http://schemas.microsoft.com/office/powerpoint/2010/main" val="26892436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708B3-8C71-4348-8F73-B8B843970821}"/>
              </a:ext>
            </a:extLst>
          </p:cNvPr>
          <p:cNvSpPr>
            <a:spLocks noGrp="1"/>
          </p:cNvSpPr>
          <p:nvPr>
            <p:ph type="title"/>
          </p:nvPr>
        </p:nvSpPr>
        <p:spPr>
          <a:xfrm>
            <a:off x="365760" y="1097280"/>
            <a:ext cx="8563554" cy="548640"/>
          </a:xfrm>
        </p:spPr>
        <p:txBody>
          <a:bodyPr/>
          <a:lstStyle/>
          <a:p>
            <a:r>
              <a:rPr lang="en-US" sz="3000" dirty="0">
                <a:latin typeface="+mn-lt"/>
              </a:rPr>
              <a:t>Most unintentional drowning-related </a:t>
            </a:r>
            <a:r>
              <a:rPr lang="en-US" sz="3000" dirty="0">
                <a:latin typeface="Arial "/>
              </a:rPr>
              <a:t>ED visits</a:t>
            </a:r>
            <a:r>
              <a:rPr lang="en-US" sz="3000" dirty="0">
                <a:latin typeface="+mn-lt"/>
              </a:rPr>
              <a:t> occurred among </a:t>
            </a:r>
            <a:r>
              <a:rPr lang="en-US" sz="2800" b="1" i="0" u="none" strike="noStrike" dirty="0">
                <a:solidFill>
                  <a:srgbClr val="17375E"/>
                </a:solidFill>
                <a:effectLst/>
                <a:latin typeface="Arial" panose="020B0604020202020204" pitchFamily="34" charset="0"/>
              </a:rPr>
              <a:t>men and non-Hispanic </a:t>
            </a:r>
            <a:r>
              <a:rPr lang="en-US" sz="2800" dirty="0">
                <a:solidFill>
                  <a:srgbClr val="17375E"/>
                </a:solidFill>
              </a:rPr>
              <a:t>w</a:t>
            </a:r>
            <a:r>
              <a:rPr lang="en-US" sz="2800" b="1" i="0" u="none" strike="noStrike" dirty="0">
                <a:solidFill>
                  <a:srgbClr val="17375E"/>
                </a:solidFill>
                <a:effectLst/>
                <a:latin typeface="Arial" panose="020B0604020202020204" pitchFamily="34" charset="0"/>
              </a:rPr>
              <a:t>hites</a:t>
            </a:r>
            <a:endParaRPr lang="en-US" sz="3000" dirty="0">
              <a:solidFill>
                <a:srgbClr val="17375E"/>
              </a:solidFill>
              <a:latin typeface="+mn-lt"/>
            </a:endParaRPr>
          </a:p>
        </p:txBody>
      </p:sp>
      <p:graphicFrame>
        <p:nvGraphicFramePr>
          <p:cNvPr id="3" name="Chart 2" descr="Number of unintentional drowning-related ED visits by sex and by race/ethnicity, 2020-2024">
            <a:extLst>
              <a:ext uri="{FF2B5EF4-FFF2-40B4-BE49-F238E27FC236}">
                <a16:creationId xmlns:a16="http://schemas.microsoft.com/office/drawing/2014/main" id="{00000000-0008-0000-0700-000004000000}"/>
              </a:ext>
            </a:extLst>
          </p:cNvPr>
          <p:cNvGraphicFramePr>
            <a:graphicFrameLocks/>
          </p:cNvGraphicFramePr>
          <p:nvPr>
            <p:extLst>
              <p:ext uri="{D42A27DB-BD31-4B8C-83A1-F6EECF244321}">
                <p14:modId xmlns:p14="http://schemas.microsoft.com/office/powerpoint/2010/main" val="2593512708"/>
              </p:ext>
            </p:extLst>
          </p:nvPr>
        </p:nvGraphicFramePr>
        <p:xfrm>
          <a:off x="468054" y="2001803"/>
          <a:ext cx="7995721" cy="4130594"/>
        </p:xfrm>
        <a:graphic>
          <a:graphicData uri="http://schemas.openxmlformats.org/drawingml/2006/chart">
            <c:chart xmlns:c="http://schemas.openxmlformats.org/drawingml/2006/chart" xmlns:r="http://schemas.openxmlformats.org/officeDocument/2006/relationships" r:id="rId3"/>
          </a:graphicData>
        </a:graphic>
      </p:graphicFrame>
      <p:sp>
        <p:nvSpPr>
          <p:cNvPr id="13" name="TextBox 12">
            <a:extLst>
              <a:ext uri="{FF2B5EF4-FFF2-40B4-BE49-F238E27FC236}">
                <a16:creationId xmlns:a16="http://schemas.microsoft.com/office/drawing/2014/main" id="{7ACE1F71-FFCE-F7EF-B61D-68DFB439401F}"/>
              </a:ext>
            </a:extLst>
          </p:cNvPr>
          <p:cNvSpPr txBox="1"/>
          <p:nvPr/>
        </p:nvSpPr>
        <p:spPr>
          <a:xfrm>
            <a:off x="280696" y="6132397"/>
            <a:ext cx="8305585" cy="584775"/>
          </a:xfrm>
          <a:prstGeom prst="rect">
            <a:avLst/>
          </a:prstGeom>
          <a:noFill/>
        </p:spPr>
        <p:txBody>
          <a:bodyPr wrap="square" rtlCol="0">
            <a:spAutoFit/>
          </a:bodyPr>
          <a:lstStyle/>
          <a:p>
            <a:r>
              <a:rPr lang="en-US" sz="800" dirty="0"/>
              <a:t>NH – non-Hispanic; sex was unknown for 5 (&lt;0.1%) of ED visits; Race/ethnicity was unknown for 38 (&lt;0.1%) of ED visits</a:t>
            </a:r>
          </a:p>
          <a:p>
            <a:r>
              <a:rPr lang="en-US" sz="800" dirty="0"/>
              <a:t>Limited to NC Residents, 2020-2024</a:t>
            </a:r>
          </a:p>
          <a:p>
            <a:r>
              <a:rPr lang="en-US" sz="800" b="1" dirty="0"/>
              <a:t>Source: NC DETECT (2020-2024)</a:t>
            </a:r>
          </a:p>
          <a:p>
            <a:r>
              <a:rPr lang="en-US" sz="800" dirty="0"/>
              <a:t>Analysis by Injury Epidemiology and Surveillance Unit</a:t>
            </a:r>
          </a:p>
        </p:txBody>
      </p:sp>
    </p:spTree>
    <p:extLst>
      <p:ext uri="{BB962C8B-B14F-4D97-AF65-F5344CB8AC3E}">
        <p14:creationId xmlns:p14="http://schemas.microsoft.com/office/powerpoint/2010/main" val="24303164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DF9D4018-51A6-43BF-B0A3-4A120543F708}"/>
              </a:ext>
            </a:extLst>
          </p:cNvPr>
          <p:cNvSpPr txBox="1">
            <a:spLocks/>
          </p:cNvSpPr>
          <p:nvPr/>
        </p:nvSpPr>
        <p:spPr>
          <a:xfrm>
            <a:off x="274320" y="1143000"/>
            <a:ext cx="8571534" cy="929184"/>
          </a:xfrm>
          <a:prstGeom prst="rect">
            <a:avLst/>
          </a:prstGeom>
        </p:spPr>
        <p:txBody>
          <a:bodyPr anchor="t">
            <a:noAutofit/>
          </a:bodyPr>
          <a:lstStyle>
            <a:lvl1pPr algn="l" defTabSz="685800" rtl="0" eaLnBrk="1" latinLnBrk="0" hangingPunct="1">
              <a:lnSpc>
                <a:spcPct val="90000"/>
              </a:lnSpc>
              <a:spcBef>
                <a:spcPct val="0"/>
              </a:spcBef>
              <a:buNone/>
              <a:defRPr sz="3200" b="1" i="0" kern="1200" baseline="0">
                <a:solidFill>
                  <a:schemeClr val="tx2">
                    <a:lumMod val="75000"/>
                  </a:schemeClr>
                </a:solidFill>
                <a:latin typeface="Gotham Bold" charset="0"/>
                <a:ea typeface="Gotham Bold" charset="0"/>
                <a:cs typeface="Gotham Bold" charset="0"/>
              </a:defRPr>
            </a:lvl1pPr>
          </a:lstStyle>
          <a:p>
            <a:r>
              <a:rPr lang="en-US" sz="2700" dirty="0">
                <a:solidFill>
                  <a:srgbClr val="5C93D5"/>
                </a:solidFill>
                <a:latin typeface="+mn-lt"/>
              </a:rPr>
              <a:t>Rates of unintentional drowning-related ED visits were highest among </a:t>
            </a:r>
            <a:r>
              <a:rPr lang="en-US" sz="2700" b="1" i="0" u="none" strike="noStrike" dirty="0">
                <a:solidFill>
                  <a:srgbClr val="17375E"/>
                </a:solidFill>
                <a:effectLst/>
                <a:latin typeface="Arial" panose="020B0604020202020204" pitchFamily="34" charset="0"/>
              </a:rPr>
              <a:t>men and non-Hispanic whites</a:t>
            </a:r>
            <a:endParaRPr lang="en-US" sz="2700" dirty="0">
              <a:solidFill>
                <a:srgbClr val="5C93D5"/>
              </a:solidFill>
              <a:latin typeface="+mn-lt"/>
            </a:endParaRPr>
          </a:p>
        </p:txBody>
      </p:sp>
      <p:graphicFrame>
        <p:nvGraphicFramePr>
          <p:cNvPr id="2" name="Chart 1" descr="Rate of unintentional drowning-related ED visits by sex and by race/ethnicity, 2020-2024">
            <a:extLst>
              <a:ext uri="{FF2B5EF4-FFF2-40B4-BE49-F238E27FC236}">
                <a16:creationId xmlns:a16="http://schemas.microsoft.com/office/drawing/2014/main" id="{00000000-0008-0000-0700-000005000000}"/>
              </a:ext>
            </a:extLst>
          </p:cNvPr>
          <p:cNvGraphicFramePr>
            <a:graphicFrameLocks/>
          </p:cNvGraphicFramePr>
          <p:nvPr>
            <p:extLst>
              <p:ext uri="{D42A27DB-BD31-4B8C-83A1-F6EECF244321}">
                <p14:modId xmlns:p14="http://schemas.microsoft.com/office/powerpoint/2010/main" val="658383531"/>
              </p:ext>
            </p:extLst>
          </p:nvPr>
        </p:nvGraphicFramePr>
        <p:xfrm>
          <a:off x="365760" y="1870183"/>
          <a:ext cx="8220521" cy="4146858"/>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a:extLst>
              <a:ext uri="{FF2B5EF4-FFF2-40B4-BE49-F238E27FC236}">
                <a16:creationId xmlns:a16="http://schemas.microsoft.com/office/drawing/2014/main" id="{08DE6771-805E-F7E2-FD29-D80C4880DF80}"/>
              </a:ext>
            </a:extLst>
          </p:cNvPr>
          <p:cNvSpPr txBox="1"/>
          <p:nvPr/>
        </p:nvSpPr>
        <p:spPr>
          <a:xfrm>
            <a:off x="293084" y="6017041"/>
            <a:ext cx="8644209" cy="338554"/>
          </a:xfrm>
          <a:prstGeom prst="rect">
            <a:avLst/>
          </a:prstGeom>
          <a:noFill/>
        </p:spPr>
        <p:txBody>
          <a:bodyPr wrap="square" rtlCol="0">
            <a:spAutoFit/>
          </a:bodyPr>
          <a:lstStyle/>
          <a:p>
            <a:r>
              <a:rPr lang="en-US" sz="800" dirty="0"/>
              <a:t>NH – non-Hispanic; *The number of hospitalizations was too small to support a rate calculation for NH American Indians and NH Asians.</a:t>
            </a:r>
          </a:p>
          <a:p>
            <a:endParaRPr lang="en-US" sz="800" dirty="0"/>
          </a:p>
        </p:txBody>
      </p:sp>
      <p:sp>
        <p:nvSpPr>
          <p:cNvPr id="12" name="TextBox 11">
            <a:extLst>
              <a:ext uri="{FF2B5EF4-FFF2-40B4-BE49-F238E27FC236}">
                <a16:creationId xmlns:a16="http://schemas.microsoft.com/office/drawing/2014/main" id="{D9B3CD09-E18B-942C-7A7F-95F15F21542E}"/>
              </a:ext>
            </a:extLst>
          </p:cNvPr>
          <p:cNvSpPr txBox="1"/>
          <p:nvPr/>
        </p:nvSpPr>
        <p:spPr>
          <a:xfrm>
            <a:off x="274320" y="6132397"/>
            <a:ext cx="8305585" cy="461665"/>
          </a:xfrm>
          <a:prstGeom prst="rect">
            <a:avLst/>
          </a:prstGeom>
          <a:noFill/>
        </p:spPr>
        <p:txBody>
          <a:bodyPr wrap="square" rtlCol="0">
            <a:spAutoFit/>
          </a:bodyPr>
          <a:lstStyle/>
          <a:p>
            <a:r>
              <a:rPr lang="en-US" sz="800" dirty="0"/>
              <a:t>Limited to NC Residents, 2020-2024</a:t>
            </a:r>
          </a:p>
          <a:p>
            <a:r>
              <a:rPr lang="en-US" sz="800" b="1" dirty="0"/>
              <a:t>Source: NC DETECT (2020-2024)</a:t>
            </a:r>
          </a:p>
          <a:p>
            <a:r>
              <a:rPr lang="en-US" sz="800" dirty="0"/>
              <a:t>Analysis by Injury Epidemiology and Surveillance Unit</a:t>
            </a:r>
          </a:p>
        </p:txBody>
      </p:sp>
    </p:spTree>
    <p:extLst>
      <p:ext uri="{BB962C8B-B14F-4D97-AF65-F5344CB8AC3E}">
        <p14:creationId xmlns:p14="http://schemas.microsoft.com/office/powerpoint/2010/main" val="8918402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C6C575FD-D233-4C10-9505-9B71DFA1869B}"/>
              </a:ext>
            </a:extLst>
          </p:cNvPr>
          <p:cNvSpPr txBox="1">
            <a:spLocks/>
          </p:cNvSpPr>
          <p:nvPr/>
        </p:nvSpPr>
        <p:spPr>
          <a:xfrm>
            <a:off x="274320" y="1143000"/>
            <a:ext cx="8571534" cy="792322"/>
          </a:xfrm>
          <a:prstGeom prst="rect">
            <a:avLst/>
          </a:prstGeom>
        </p:spPr>
        <p:txBody>
          <a:bodyPr anchor="t">
            <a:noAutofit/>
          </a:bodyPr>
          <a:lstStyle>
            <a:lvl1pPr algn="l" defTabSz="685800" rtl="0" eaLnBrk="1" latinLnBrk="0" hangingPunct="1">
              <a:lnSpc>
                <a:spcPct val="90000"/>
              </a:lnSpc>
              <a:spcBef>
                <a:spcPct val="0"/>
              </a:spcBef>
              <a:buNone/>
              <a:defRPr sz="3200" b="1" i="0" kern="1200" baseline="0">
                <a:solidFill>
                  <a:schemeClr val="tx2">
                    <a:lumMod val="75000"/>
                  </a:schemeClr>
                </a:solidFill>
                <a:latin typeface="Gotham Bold" charset="0"/>
                <a:ea typeface="Gotham Bold" charset="0"/>
                <a:cs typeface="Gotham Bold" charset="0"/>
              </a:defRPr>
            </a:lvl1pPr>
          </a:lstStyle>
          <a:p>
            <a:r>
              <a:rPr lang="en-US" sz="2800" dirty="0">
                <a:solidFill>
                  <a:srgbClr val="5C93D5"/>
                </a:solidFill>
                <a:latin typeface="+mn-lt"/>
              </a:rPr>
              <a:t>Unintentional near-drownings occur in a variety of water sources</a:t>
            </a:r>
          </a:p>
        </p:txBody>
      </p:sp>
      <p:graphicFrame>
        <p:nvGraphicFramePr>
          <p:cNvPr id="4" name="Chart 3" descr="Percent of unintentional drowning-related ED visits by water source">
            <a:extLst>
              <a:ext uri="{FF2B5EF4-FFF2-40B4-BE49-F238E27FC236}">
                <a16:creationId xmlns:a16="http://schemas.microsoft.com/office/drawing/2014/main" id="{14735853-2AC2-4B8F-85CD-54A01FC1FBB3}"/>
              </a:ext>
            </a:extLst>
          </p:cNvPr>
          <p:cNvGraphicFramePr>
            <a:graphicFrameLocks/>
          </p:cNvGraphicFramePr>
          <p:nvPr>
            <p:extLst>
              <p:ext uri="{D42A27DB-BD31-4B8C-83A1-F6EECF244321}">
                <p14:modId xmlns:p14="http://schemas.microsoft.com/office/powerpoint/2010/main" val="3743420099"/>
              </p:ext>
            </p:extLst>
          </p:nvPr>
        </p:nvGraphicFramePr>
        <p:xfrm>
          <a:off x="498734" y="1944971"/>
          <a:ext cx="8305585" cy="4132057"/>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BC95037A-00B0-5014-6217-B502D1497A9C}"/>
              </a:ext>
            </a:extLst>
          </p:cNvPr>
          <p:cNvSpPr txBox="1"/>
          <p:nvPr/>
        </p:nvSpPr>
        <p:spPr>
          <a:xfrm>
            <a:off x="280696" y="6132397"/>
            <a:ext cx="8305585" cy="461665"/>
          </a:xfrm>
          <a:prstGeom prst="rect">
            <a:avLst/>
          </a:prstGeom>
          <a:noFill/>
        </p:spPr>
        <p:txBody>
          <a:bodyPr wrap="square" rtlCol="0">
            <a:spAutoFit/>
          </a:bodyPr>
          <a:lstStyle/>
          <a:p>
            <a:r>
              <a:rPr lang="en-US" sz="800" dirty="0"/>
              <a:t>Limited to NC Residents, 2020-2024</a:t>
            </a:r>
          </a:p>
          <a:p>
            <a:r>
              <a:rPr lang="en-US" sz="800" b="1" dirty="0"/>
              <a:t>Source: NC DETECT (2020-2024)</a:t>
            </a:r>
          </a:p>
          <a:p>
            <a:r>
              <a:rPr lang="en-US" sz="800" dirty="0"/>
              <a:t>Analysis by Injury Epidemiology and Surveillance Unit</a:t>
            </a:r>
          </a:p>
        </p:txBody>
      </p:sp>
    </p:spTree>
    <p:extLst>
      <p:ext uri="{BB962C8B-B14F-4D97-AF65-F5344CB8AC3E}">
        <p14:creationId xmlns:p14="http://schemas.microsoft.com/office/powerpoint/2010/main" val="4984108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CA687-48DD-4EBD-B182-6A982364AB31}"/>
              </a:ext>
            </a:extLst>
          </p:cNvPr>
          <p:cNvSpPr>
            <a:spLocks noGrp="1"/>
          </p:cNvSpPr>
          <p:nvPr>
            <p:ph type="title"/>
          </p:nvPr>
        </p:nvSpPr>
        <p:spPr>
          <a:xfrm>
            <a:off x="274320" y="1143000"/>
            <a:ext cx="8563554" cy="548640"/>
          </a:xfrm>
        </p:spPr>
        <p:txBody>
          <a:bodyPr/>
          <a:lstStyle/>
          <a:p>
            <a:r>
              <a:rPr lang="en-US" sz="3000" dirty="0">
                <a:latin typeface="+mn-lt"/>
              </a:rPr>
              <a:t>Summary of unintentional drowning-related injuries in North Carolina, </a:t>
            </a:r>
            <a:r>
              <a:rPr lang="en-US" sz="3000" dirty="0">
                <a:solidFill>
                  <a:srgbClr val="17375E"/>
                </a:solidFill>
                <a:latin typeface="+mn-lt"/>
              </a:rPr>
              <a:t>2020-2024</a:t>
            </a:r>
          </a:p>
        </p:txBody>
      </p:sp>
      <p:sp>
        <p:nvSpPr>
          <p:cNvPr id="3" name="Text Placeholder 2">
            <a:extLst>
              <a:ext uri="{FF2B5EF4-FFF2-40B4-BE49-F238E27FC236}">
                <a16:creationId xmlns:a16="http://schemas.microsoft.com/office/drawing/2014/main" id="{454951A0-62B4-4C6D-846F-34EF59CB9110}"/>
              </a:ext>
            </a:extLst>
          </p:cNvPr>
          <p:cNvSpPr>
            <a:spLocks noGrp="1"/>
          </p:cNvSpPr>
          <p:nvPr>
            <p:ph type="body" sz="quarter" idx="10"/>
          </p:nvPr>
        </p:nvSpPr>
        <p:spPr>
          <a:xfrm>
            <a:off x="274320" y="2103120"/>
            <a:ext cx="8563554" cy="4369424"/>
          </a:xfrm>
        </p:spPr>
        <p:txBody>
          <a:bodyPr/>
          <a:lstStyle/>
          <a:p>
            <a:r>
              <a:rPr lang="en-US" sz="2400" b="0" dirty="0">
                <a:latin typeface="+mn-lt"/>
              </a:rPr>
              <a:t>From 2020-2024, unintentional drowning-related injuries resulted in:</a:t>
            </a:r>
          </a:p>
          <a:p>
            <a:pPr lvl="1"/>
            <a:r>
              <a:rPr lang="en-US" sz="2400" b="0" dirty="0"/>
              <a:t>Over</a:t>
            </a:r>
            <a:r>
              <a:rPr lang="en-US" sz="2400" dirty="0"/>
              <a:t> </a:t>
            </a:r>
            <a:r>
              <a:rPr lang="en-US" sz="2400" b="1" i="0" u="none" strike="noStrike" dirty="0">
                <a:solidFill>
                  <a:srgbClr val="643275"/>
                </a:solidFill>
                <a:effectLst/>
                <a:latin typeface="Arial" panose="020B0604020202020204" pitchFamily="34" charset="0"/>
              </a:rPr>
              <a:t>600</a:t>
            </a:r>
            <a:r>
              <a:rPr lang="en-US" sz="2400" dirty="0"/>
              <a:t> </a:t>
            </a:r>
            <a:r>
              <a:rPr lang="en-US" sz="2400" b="0" dirty="0">
                <a:latin typeface="+mn-lt"/>
              </a:rPr>
              <a:t>deaths</a:t>
            </a:r>
          </a:p>
          <a:p>
            <a:pPr lvl="1"/>
            <a:r>
              <a:rPr lang="en-US" sz="2400" b="0" i="0" u="none" strike="noStrike" dirty="0">
                <a:effectLst/>
                <a:latin typeface="Arial" panose="020B0604020202020204" pitchFamily="34" charset="0"/>
              </a:rPr>
              <a:t>Almost</a:t>
            </a:r>
            <a:r>
              <a:rPr lang="en-US" sz="2400" dirty="0"/>
              <a:t> </a:t>
            </a:r>
            <a:r>
              <a:rPr lang="en-US" sz="2400" b="1" i="0" u="none" strike="noStrike" dirty="0">
                <a:solidFill>
                  <a:srgbClr val="17375E"/>
                </a:solidFill>
                <a:effectLst/>
                <a:latin typeface="Arial" panose="020B0604020202020204" pitchFamily="34" charset="0"/>
              </a:rPr>
              <a:t>120 </a:t>
            </a:r>
            <a:r>
              <a:rPr lang="en-US" sz="2400" b="0" dirty="0">
                <a:latin typeface="+mn-lt"/>
              </a:rPr>
              <a:t>hospitalizations</a:t>
            </a:r>
          </a:p>
          <a:p>
            <a:pPr lvl="1"/>
            <a:r>
              <a:rPr lang="en-US" sz="2400" b="0" i="0" u="none" strike="noStrike" dirty="0">
                <a:effectLst/>
                <a:latin typeface="Arial" panose="020B0604020202020204" pitchFamily="34" charset="0"/>
              </a:rPr>
              <a:t>Nearly </a:t>
            </a:r>
            <a:r>
              <a:rPr lang="en-US" sz="2400" b="1" i="0" u="none" strike="noStrike" dirty="0">
                <a:solidFill>
                  <a:srgbClr val="52849C"/>
                </a:solidFill>
                <a:effectLst/>
                <a:latin typeface="Arial" panose="020B0604020202020204" pitchFamily="34" charset="0"/>
              </a:rPr>
              <a:t>600</a:t>
            </a:r>
            <a:r>
              <a:rPr lang="en-US" sz="2400" dirty="0"/>
              <a:t> </a:t>
            </a:r>
            <a:r>
              <a:rPr lang="en-US" sz="2400" b="0" dirty="0">
                <a:latin typeface="+mn-lt"/>
              </a:rPr>
              <a:t>emergency department visits</a:t>
            </a:r>
          </a:p>
          <a:p>
            <a:r>
              <a:rPr lang="en-US" sz="2400" b="0" dirty="0">
                <a:latin typeface="+mn-lt"/>
              </a:rPr>
              <a:t>Unintentional drowning-related death rates are highest among </a:t>
            </a:r>
            <a:r>
              <a:rPr lang="en-US" sz="2400" dirty="0">
                <a:latin typeface="+mn-lt"/>
              </a:rPr>
              <a:t>men</a:t>
            </a:r>
            <a:r>
              <a:rPr lang="en-US" sz="2400" b="0" dirty="0">
                <a:latin typeface="+mn-lt"/>
              </a:rPr>
              <a:t> and </a:t>
            </a:r>
            <a:r>
              <a:rPr lang="en-US" sz="2400" dirty="0">
                <a:latin typeface="+mn-lt"/>
              </a:rPr>
              <a:t>non-Hispanic American Indians / Alaska Natives</a:t>
            </a:r>
          </a:p>
          <a:p>
            <a:r>
              <a:rPr lang="en-US" sz="2400" b="0" dirty="0">
                <a:latin typeface="+mn-lt"/>
              </a:rPr>
              <a:t>Rates of unintentional drowning-related injuries are highest in children ages </a:t>
            </a:r>
            <a:r>
              <a:rPr lang="en-US" sz="2400" dirty="0">
                <a:latin typeface="+mn-lt"/>
              </a:rPr>
              <a:t>1 to 4 </a:t>
            </a:r>
            <a:r>
              <a:rPr lang="en-US" sz="2400" b="0" dirty="0">
                <a:latin typeface="+mn-lt"/>
              </a:rPr>
              <a:t>years old</a:t>
            </a:r>
            <a:endParaRPr lang="en-US" dirty="0">
              <a:latin typeface="+mn-lt"/>
            </a:endParaRPr>
          </a:p>
        </p:txBody>
      </p:sp>
    </p:spTree>
    <p:extLst>
      <p:ext uri="{BB962C8B-B14F-4D97-AF65-F5344CB8AC3E}">
        <p14:creationId xmlns:p14="http://schemas.microsoft.com/office/powerpoint/2010/main" val="35849930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F5E8964-50DD-96DE-02D5-406A6094EECA}"/>
              </a:ext>
            </a:extLst>
          </p:cNvPr>
          <p:cNvSpPr>
            <a:spLocks noGrp="1"/>
          </p:cNvSpPr>
          <p:nvPr>
            <p:ph type="sldNum" sz="quarter" idx="14"/>
          </p:nvPr>
        </p:nvSpPr>
        <p:spPr/>
        <p:txBody>
          <a:bodyPr/>
          <a:lstStyle/>
          <a:p>
            <a:fld id="{11F27F3A-B3E9-41ED-AF8F-A365F10BB65F}" type="slidenum">
              <a:rPr lang="en-US" smtClean="0"/>
              <a:pPr/>
              <a:t>28</a:t>
            </a:fld>
            <a:endParaRPr lang="en-US" dirty="0"/>
          </a:p>
        </p:txBody>
      </p:sp>
      <p:sp>
        <p:nvSpPr>
          <p:cNvPr id="5" name="Title 4">
            <a:extLst>
              <a:ext uri="{FF2B5EF4-FFF2-40B4-BE49-F238E27FC236}">
                <a16:creationId xmlns:a16="http://schemas.microsoft.com/office/drawing/2014/main" id="{4DF95FCE-5FBA-F6E8-3C01-C39E07B371A3}"/>
              </a:ext>
            </a:extLst>
          </p:cNvPr>
          <p:cNvSpPr>
            <a:spLocks noGrp="1"/>
          </p:cNvSpPr>
          <p:nvPr>
            <p:ph type="title"/>
          </p:nvPr>
        </p:nvSpPr>
        <p:spPr>
          <a:xfrm>
            <a:off x="274320" y="1143000"/>
            <a:ext cx="8563554" cy="548640"/>
          </a:xfrm>
        </p:spPr>
        <p:txBody>
          <a:bodyPr/>
          <a:lstStyle/>
          <a:p>
            <a:r>
              <a:rPr lang="en-US" sz="3000" dirty="0"/>
              <a:t>Unintentional drownings are preventable</a:t>
            </a:r>
          </a:p>
        </p:txBody>
      </p:sp>
      <p:sp>
        <p:nvSpPr>
          <p:cNvPr id="2" name="Text Placeholder 1">
            <a:extLst>
              <a:ext uri="{FF2B5EF4-FFF2-40B4-BE49-F238E27FC236}">
                <a16:creationId xmlns:a16="http://schemas.microsoft.com/office/drawing/2014/main" id="{72CA522C-8F86-EA1B-2D67-E18072FCF44C}"/>
              </a:ext>
            </a:extLst>
          </p:cNvPr>
          <p:cNvSpPr>
            <a:spLocks noGrp="1"/>
          </p:cNvSpPr>
          <p:nvPr>
            <p:ph type="body" sz="quarter" idx="10"/>
          </p:nvPr>
        </p:nvSpPr>
        <p:spPr>
          <a:xfrm>
            <a:off x="274320" y="1828800"/>
            <a:ext cx="8563554" cy="4142629"/>
          </a:xfrm>
        </p:spPr>
        <p:txBody>
          <a:bodyPr/>
          <a:lstStyle/>
          <a:p>
            <a:r>
              <a:rPr lang="en-US" sz="2600" b="0" dirty="0"/>
              <a:t>Top Safety Tips</a:t>
            </a:r>
          </a:p>
          <a:p>
            <a:pPr lvl="1"/>
            <a:r>
              <a:rPr lang="en-US" sz="2600" b="0" dirty="0"/>
              <a:t>Watch children when they are in or around water</a:t>
            </a:r>
          </a:p>
          <a:p>
            <a:pPr lvl="1"/>
            <a:r>
              <a:rPr lang="en-US" sz="2600" b="0" dirty="0"/>
              <a:t>Teach yourself and children to swim</a:t>
            </a:r>
          </a:p>
          <a:p>
            <a:pPr lvl="1"/>
            <a:r>
              <a:rPr lang="en-US" sz="2600" b="0" dirty="0"/>
              <a:t>Learn CPR and basic rescue skills</a:t>
            </a:r>
          </a:p>
          <a:p>
            <a:pPr lvl="2"/>
            <a:r>
              <a:rPr lang="en-US" sz="2600" b="0" dirty="0"/>
              <a:t>Learn how to perform CPR on children and adults</a:t>
            </a:r>
          </a:p>
          <a:p>
            <a:pPr lvl="1"/>
            <a:r>
              <a:rPr lang="en-US" sz="2600" b="0" dirty="0"/>
              <a:t>Ensure swimming pools have 4-sided fencing at least 4 feet high</a:t>
            </a:r>
          </a:p>
        </p:txBody>
      </p:sp>
    </p:spTree>
    <p:extLst>
      <p:ext uri="{BB962C8B-B14F-4D97-AF65-F5344CB8AC3E}">
        <p14:creationId xmlns:p14="http://schemas.microsoft.com/office/powerpoint/2010/main" val="12016915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6B31F18-319E-106D-9682-AD16EC681C8F}"/>
              </a:ext>
            </a:extLst>
          </p:cNvPr>
          <p:cNvSpPr>
            <a:spLocks noGrp="1"/>
          </p:cNvSpPr>
          <p:nvPr>
            <p:ph type="sldNum" sz="quarter" idx="14"/>
          </p:nvPr>
        </p:nvSpPr>
        <p:spPr/>
        <p:txBody>
          <a:bodyPr/>
          <a:lstStyle/>
          <a:p>
            <a:fld id="{11F27F3A-B3E9-41ED-AF8F-A365F10BB65F}" type="slidenum">
              <a:rPr lang="en-US" smtClean="0"/>
              <a:pPr/>
              <a:t>29</a:t>
            </a:fld>
            <a:endParaRPr lang="en-US" dirty="0"/>
          </a:p>
        </p:txBody>
      </p:sp>
      <p:sp>
        <p:nvSpPr>
          <p:cNvPr id="5" name="Title 4">
            <a:extLst>
              <a:ext uri="{FF2B5EF4-FFF2-40B4-BE49-F238E27FC236}">
                <a16:creationId xmlns:a16="http://schemas.microsoft.com/office/drawing/2014/main" id="{1D37A1E4-506E-0D05-950C-D4CC326D3090}"/>
              </a:ext>
            </a:extLst>
          </p:cNvPr>
          <p:cNvSpPr>
            <a:spLocks noGrp="1"/>
          </p:cNvSpPr>
          <p:nvPr>
            <p:ph type="title"/>
          </p:nvPr>
        </p:nvSpPr>
        <p:spPr>
          <a:xfrm>
            <a:off x="274320" y="1143000"/>
            <a:ext cx="8563554" cy="548640"/>
          </a:xfrm>
        </p:spPr>
        <p:txBody>
          <a:bodyPr/>
          <a:lstStyle/>
          <a:p>
            <a:r>
              <a:rPr lang="en-US" sz="3200" dirty="0"/>
              <a:t>Resources</a:t>
            </a:r>
          </a:p>
        </p:txBody>
      </p:sp>
      <p:sp>
        <p:nvSpPr>
          <p:cNvPr id="2" name="Text Placeholder 1">
            <a:extLst>
              <a:ext uri="{FF2B5EF4-FFF2-40B4-BE49-F238E27FC236}">
                <a16:creationId xmlns:a16="http://schemas.microsoft.com/office/drawing/2014/main" id="{A37688C4-20C1-1A0C-EB15-332BCD2EB95F}"/>
              </a:ext>
            </a:extLst>
          </p:cNvPr>
          <p:cNvSpPr>
            <a:spLocks noGrp="1"/>
          </p:cNvSpPr>
          <p:nvPr>
            <p:ph type="body" sz="quarter" idx="10"/>
          </p:nvPr>
        </p:nvSpPr>
        <p:spPr>
          <a:xfrm>
            <a:off x="274320" y="1828800"/>
            <a:ext cx="8563554" cy="4473991"/>
          </a:xfrm>
        </p:spPr>
        <p:txBody>
          <a:bodyPr/>
          <a:lstStyle/>
          <a:p>
            <a:r>
              <a:rPr lang="en-US" dirty="0">
                <a:solidFill>
                  <a:srgbClr val="17375E"/>
                </a:solidFill>
                <a:hlinkClick r:id="rId3">
                  <a:extLst>
                    <a:ext uri="{A12FA001-AC4F-418D-AE19-62706E023703}">
                      <ahyp:hlinkClr xmlns:ahyp="http://schemas.microsoft.com/office/drawing/2018/hyperlinkcolor" val="tx"/>
                    </a:ext>
                  </a:extLst>
                </a:hlinkClick>
              </a:rPr>
              <a:t>Safe Kids</a:t>
            </a:r>
            <a:r>
              <a:rPr lang="en-US" dirty="0">
                <a:solidFill>
                  <a:srgbClr val="17375E"/>
                </a:solidFill>
              </a:rPr>
              <a:t> North Carolina</a:t>
            </a:r>
          </a:p>
          <a:p>
            <a:endParaRPr lang="en-US" dirty="0">
              <a:solidFill>
                <a:srgbClr val="17375E"/>
              </a:solidFill>
            </a:endParaRPr>
          </a:p>
          <a:p>
            <a:r>
              <a:rPr lang="en-US" dirty="0">
                <a:solidFill>
                  <a:srgbClr val="17375E"/>
                </a:solidFill>
              </a:rPr>
              <a:t>Division of Public Health, </a:t>
            </a:r>
            <a:r>
              <a:rPr lang="en-US" dirty="0">
                <a:solidFill>
                  <a:srgbClr val="17375E"/>
                </a:solidFill>
                <a:hlinkClick r:id="rId4">
                  <a:extLst>
                    <a:ext uri="{A12FA001-AC4F-418D-AE19-62706E023703}">
                      <ahyp:hlinkClr xmlns:ahyp="http://schemas.microsoft.com/office/drawing/2018/hyperlinkcolor" val="tx"/>
                    </a:ext>
                  </a:extLst>
                </a:hlinkClick>
              </a:rPr>
              <a:t>Injury and Violence Prevention Branch</a:t>
            </a:r>
            <a:endParaRPr lang="en-US" dirty="0">
              <a:solidFill>
                <a:srgbClr val="17375E"/>
              </a:solidFill>
            </a:endParaRPr>
          </a:p>
          <a:p>
            <a:endParaRPr lang="en-US" dirty="0">
              <a:solidFill>
                <a:srgbClr val="17375E"/>
              </a:solidFill>
            </a:endParaRPr>
          </a:p>
          <a:p>
            <a:r>
              <a:rPr lang="en-US" dirty="0">
                <a:solidFill>
                  <a:srgbClr val="17375E"/>
                </a:solidFill>
              </a:rPr>
              <a:t>Centers for Disease Control and Prevention: </a:t>
            </a:r>
            <a:r>
              <a:rPr lang="en-US" dirty="0">
                <a:solidFill>
                  <a:srgbClr val="17375E"/>
                </a:solidFill>
                <a:hlinkClick r:id="rId5">
                  <a:extLst>
                    <a:ext uri="{A12FA001-AC4F-418D-AE19-62706E023703}">
                      <ahyp:hlinkClr xmlns:ahyp="http://schemas.microsoft.com/office/drawing/2018/hyperlinkcolor" val="tx"/>
                    </a:ext>
                  </a:extLst>
                </a:hlinkClick>
              </a:rPr>
              <a:t>Drowning Prevention</a:t>
            </a:r>
            <a:endParaRPr lang="en-US" dirty="0">
              <a:solidFill>
                <a:srgbClr val="17375E"/>
              </a:solidFill>
            </a:endParaRPr>
          </a:p>
          <a:p>
            <a:endParaRPr lang="en-US" dirty="0">
              <a:solidFill>
                <a:srgbClr val="17375E"/>
              </a:solidFill>
            </a:endParaRPr>
          </a:p>
          <a:p>
            <a:r>
              <a:rPr lang="en-US" dirty="0">
                <a:solidFill>
                  <a:srgbClr val="17375E"/>
                </a:solidFill>
                <a:hlinkClick r:id="rId6">
                  <a:extLst>
                    <a:ext uri="{A12FA001-AC4F-418D-AE19-62706E023703}">
                      <ahyp:hlinkClr xmlns:ahyp="http://schemas.microsoft.com/office/drawing/2018/hyperlinkcolor" val="tx"/>
                    </a:ext>
                  </a:extLst>
                </a:hlinkClick>
              </a:rPr>
              <a:t>National Drowning Prevention Alliance</a:t>
            </a:r>
            <a:endParaRPr lang="en-US" dirty="0">
              <a:solidFill>
                <a:srgbClr val="17375E"/>
              </a:solidFill>
            </a:endParaRPr>
          </a:p>
          <a:p>
            <a:endParaRPr lang="en-US" dirty="0">
              <a:solidFill>
                <a:srgbClr val="17375E"/>
              </a:solidFill>
            </a:endParaRPr>
          </a:p>
          <a:p>
            <a:r>
              <a:rPr lang="en-US" dirty="0">
                <a:solidFill>
                  <a:srgbClr val="17375E"/>
                </a:solidFill>
              </a:rPr>
              <a:t>US Consumer Product Safety Commission – </a:t>
            </a:r>
            <a:r>
              <a:rPr lang="en-US" dirty="0">
                <a:solidFill>
                  <a:srgbClr val="17375E"/>
                </a:solidFill>
                <a:hlinkClick r:id="rId7">
                  <a:extLst>
                    <a:ext uri="{A12FA001-AC4F-418D-AE19-62706E023703}">
                      <ahyp:hlinkClr xmlns:ahyp="http://schemas.microsoft.com/office/drawing/2018/hyperlinkcolor" val="tx"/>
                    </a:ext>
                  </a:extLst>
                </a:hlinkClick>
              </a:rPr>
              <a:t>Pool Safety</a:t>
            </a:r>
            <a:endParaRPr lang="en-US" dirty="0">
              <a:solidFill>
                <a:srgbClr val="17375E"/>
              </a:solidFill>
            </a:endParaRPr>
          </a:p>
        </p:txBody>
      </p:sp>
    </p:spTree>
    <p:extLst>
      <p:ext uri="{BB962C8B-B14F-4D97-AF65-F5344CB8AC3E}">
        <p14:creationId xmlns:p14="http://schemas.microsoft.com/office/powerpoint/2010/main" val="1086940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17CF8-B84C-4FC5-A990-5141C123FF70}"/>
              </a:ext>
            </a:extLst>
          </p:cNvPr>
          <p:cNvSpPr>
            <a:spLocks noGrp="1"/>
          </p:cNvSpPr>
          <p:nvPr>
            <p:ph type="title"/>
          </p:nvPr>
        </p:nvSpPr>
        <p:spPr>
          <a:xfrm>
            <a:off x="274320" y="1143000"/>
            <a:ext cx="8563554" cy="548640"/>
          </a:xfrm>
        </p:spPr>
        <p:txBody>
          <a:bodyPr/>
          <a:lstStyle/>
          <a:p>
            <a:r>
              <a:rPr lang="en-US" sz="3200" dirty="0">
                <a:latin typeface="+mn-lt"/>
              </a:rPr>
              <a:t>Technical Notes, Continued</a:t>
            </a:r>
          </a:p>
        </p:txBody>
      </p:sp>
      <p:sp>
        <p:nvSpPr>
          <p:cNvPr id="3" name="Text Placeholder 2">
            <a:extLst>
              <a:ext uri="{FF2B5EF4-FFF2-40B4-BE49-F238E27FC236}">
                <a16:creationId xmlns:a16="http://schemas.microsoft.com/office/drawing/2014/main" id="{9A516A24-51D2-4679-BADA-1BAEEF772852}"/>
              </a:ext>
            </a:extLst>
          </p:cNvPr>
          <p:cNvSpPr>
            <a:spLocks noGrp="1"/>
          </p:cNvSpPr>
          <p:nvPr>
            <p:ph type="body" sz="quarter" idx="10"/>
          </p:nvPr>
        </p:nvSpPr>
        <p:spPr>
          <a:xfrm>
            <a:off x="274320" y="1645920"/>
            <a:ext cx="8563554" cy="4142629"/>
          </a:xfrm>
        </p:spPr>
        <p:txBody>
          <a:bodyPr/>
          <a:lstStyle/>
          <a:p>
            <a:pPr>
              <a:spcBef>
                <a:spcPts val="0"/>
              </a:spcBef>
            </a:pPr>
            <a:r>
              <a:rPr lang="en-US" sz="1800" dirty="0">
                <a:latin typeface="+mn-lt"/>
              </a:rPr>
              <a:t>Hospitalizations</a:t>
            </a:r>
            <a:r>
              <a:rPr lang="en-US" sz="1800" b="0" dirty="0">
                <a:latin typeface="+mn-lt"/>
              </a:rPr>
              <a:t> – Among records with an ICD-10-CM injury code,* any mention of the following ICD-10-CM codes (includes records resulting in death)</a:t>
            </a:r>
          </a:p>
          <a:p>
            <a:r>
              <a:rPr lang="en-US" sz="1800" dirty="0">
                <a:latin typeface="+mn-lt"/>
              </a:rPr>
              <a:t>Emergency Department Visits </a:t>
            </a:r>
            <a:r>
              <a:rPr lang="en-US" sz="1800" b="0" dirty="0">
                <a:latin typeface="+mn-lt"/>
              </a:rPr>
              <a:t>– Any mention of the following ICD-10-CM codes: (includes records resulting in hospitalization or death)</a:t>
            </a:r>
          </a:p>
          <a:p>
            <a:pPr marL="0" indent="0">
              <a:buNone/>
            </a:pPr>
            <a:endParaRPr lang="en-US" dirty="0">
              <a:latin typeface="+mn-lt"/>
            </a:endParaRPr>
          </a:p>
        </p:txBody>
      </p:sp>
      <p:graphicFrame>
        <p:nvGraphicFramePr>
          <p:cNvPr id="7" name="Table 7">
            <a:extLst>
              <a:ext uri="{FF2B5EF4-FFF2-40B4-BE49-F238E27FC236}">
                <a16:creationId xmlns:a16="http://schemas.microsoft.com/office/drawing/2014/main" id="{7B559FAC-2E13-4079-B562-51FB4786DEF3}"/>
              </a:ext>
            </a:extLst>
          </p:cNvPr>
          <p:cNvGraphicFramePr>
            <a:graphicFrameLocks noGrp="1"/>
          </p:cNvGraphicFramePr>
          <p:nvPr>
            <p:extLst>
              <p:ext uri="{D42A27DB-BD31-4B8C-83A1-F6EECF244321}">
                <p14:modId xmlns:p14="http://schemas.microsoft.com/office/powerpoint/2010/main" val="1556972434"/>
              </p:ext>
            </p:extLst>
          </p:nvPr>
        </p:nvGraphicFramePr>
        <p:xfrm>
          <a:off x="1172555" y="2997135"/>
          <a:ext cx="6949963" cy="3158508"/>
        </p:xfrm>
        <a:graphic>
          <a:graphicData uri="http://schemas.openxmlformats.org/drawingml/2006/table">
            <a:tbl>
              <a:tblPr firstRow="1" bandRow="1">
                <a:tableStyleId>{5C22544A-7EE6-4342-B048-85BDC9FD1C3A}</a:tableStyleId>
              </a:tblPr>
              <a:tblGrid>
                <a:gridCol w="1246303">
                  <a:extLst>
                    <a:ext uri="{9D8B030D-6E8A-4147-A177-3AD203B41FA5}">
                      <a16:colId xmlns:a16="http://schemas.microsoft.com/office/drawing/2014/main" val="1754342705"/>
                    </a:ext>
                  </a:extLst>
                </a:gridCol>
                <a:gridCol w="5703660">
                  <a:extLst>
                    <a:ext uri="{9D8B030D-6E8A-4147-A177-3AD203B41FA5}">
                      <a16:colId xmlns:a16="http://schemas.microsoft.com/office/drawing/2014/main" val="2907973497"/>
                    </a:ext>
                  </a:extLst>
                </a:gridCol>
              </a:tblGrid>
              <a:tr h="360814">
                <a:tc>
                  <a:txBody>
                    <a:bodyPr/>
                    <a:lstStyle/>
                    <a:p>
                      <a:pPr marL="0" algn="l" defTabSz="685800" rtl="0" eaLnBrk="1" latinLnBrk="0" hangingPunct="1"/>
                      <a:r>
                        <a:rPr lang="en-US" sz="1400" b="1" kern="1200" dirty="0">
                          <a:solidFill>
                            <a:schemeClr val="dk1"/>
                          </a:solidFill>
                          <a:latin typeface="+mn-lt"/>
                          <a:ea typeface="+mn-ea"/>
                          <a:cs typeface="+mn-cs"/>
                        </a:rPr>
                        <a:t>T75.1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algn="l" defTabSz="685800" rtl="0" eaLnBrk="1" latinLnBrk="0" hangingPunct="1"/>
                      <a:r>
                        <a:rPr lang="en-US" sz="1400" b="0" kern="1200" dirty="0">
                          <a:solidFill>
                            <a:schemeClr val="dk1"/>
                          </a:solidFill>
                          <a:latin typeface="+mn-lt"/>
                          <a:ea typeface="+mn-ea"/>
                          <a:cs typeface="+mn-cs"/>
                        </a:rPr>
                        <a:t>Drowning and nonfatal submersion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46577652"/>
                  </a:ext>
                </a:extLst>
              </a:tr>
              <a:tr h="349261">
                <a:tc>
                  <a:txBody>
                    <a:bodyPr/>
                    <a:lstStyle/>
                    <a:p>
                      <a:r>
                        <a:rPr lang="en-US" sz="1400" b="1" dirty="0"/>
                        <a:t>V90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a:t>Drowning and submersion due to accident to watercraft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189567985"/>
                  </a:ext>
                </a:extLst>
              </a:tr>
              <a:tr h="517842">
                <a:tc>
                  <a:txBody>
                    <a:bodyPr/>
                    <a:lstStyle/>
                    <a:p>
                      <a:r>
                        <a:rPr lang="en-US" sz="1400" b="1" dirty="0"/>
                        <a:t>V92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a:t>Drowning and submersion due to accident on board watercraft, without accident to watercraft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765210057"/>
                  </a:ext>
                </a:extLst>
              </a:tr>
              <a:tr h="48208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dirty="0"/>
                        <a:t>W16 with 6</a:t>
                      </a:r>
                      <a:r>
                        <a:rPr lang="en-US" sz="1400" b="1" baseline="30000" dirty="0"/>
                        <a:t>th</a:t>
                      </a:r>
                      <a:r>
                        <a:rPr lang="en-US" sz="1400" b="1" dirty="0"/>
                        <a:t> character =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sz="1400" dirty="0"/>
                        <a:t>Fall, jump, or diving into water causing drowning and submersion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831112879"/>
                  </a:ext>
                </a:extLst>
              </a:tr>
              <a:tr h="31810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dirty="0"/>
                        <a:t>W22.041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sz="1400" dirty="0"/>
                        <a:t>Striking against wall of swimming pool causing drowning and submersion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539225509"/>
                  </a:ext>
                </a:extLst>
              </a:tr>
              <a:tr h="31810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dirty="0"/>
                        <a:t>W65-W74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sz="1400" dirty="0"/>
                        <a:t>Accidental non-transport drowning and submersion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12411466"/>
                  </a:ext>
                </a:extLst>
              </a:tr>
              <a:tr h="36249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dirty="0"/>
                        <a:t>Y21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sz="1400" dirty="0"/>
                        <a:t>Drowning and submersion, undetermined intent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776496440"/>
                  </a:ext>
                </a:extLst>
              </a:tr>
            </a:tbl>
          </a:graphicData>
        </a:graphic>
      </p:graphicFrame>
      <p:sp>
        <p:nvSpPr>
          <p:cNvPr id="4" name="Text Placeholder 3">
            <a:extLst>
              <a:ext uri="{FF2B5EF4-FFF2-40B4-BE49-F238E27FC236}">
                <a16:creationId xmlns:a16="http://schemas.microsoft.com/office/drawing/2014/main" id="{872084EF-7693-4C9E-B6B0-79939FCBBDA4}"/>
              </a:ext>
            </a:extLst>
          </p:cNvPr>
          <p:cNvSpPr>
            <a:spLocks noGrp="1"/>
          </p:cNvSpPr>
          <p:nvPr>
            <p:ph type="body" sz="quarter" idx="11"/>
          </p:nvPr>
        </p:nvSpPr>
        <p:spPr>
          <a:xfrm>
            <a:off x="274320" y="6126480"/>
            <a:ext cx="8073990" cy="330200"/>
          </a:xfrm>
        </p:spPr>
        <p:txBody>
          <a:bodyPr/>
          <a:lstStyle/>
          <a:p>
            <a:r>
              <a:rPr lang="en-US" i="0" dirty="0"/>
              <a:t>*See technical notes document for a full list of ICD-10-CM injury diagnosis codes</a:t>
            </a:r>
          </a:p>
        </p:txBody>
      </p:sp>
    </p:spTree>
    <p:extLst>
      <p:ext uri="{BB962C8B-B14F-4D97-AF65-F5344CB8AC3E}">
        <p14:creationId xmlns:p14="http://schemas.microsoft.com/office/powerpoint/2010/main" val="30611819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C309EF8-1470-7734-89B6-B456DC5A794E}"/>
              </a:ext>
            </a:extLst>
          </p:cNvPr>
          <p:cNvSpPr>
            <a:spLocks noGrp="1"/>
          </p:cNvSpPr>
          <p:nvPr>
            <p:ph type="sldNum" sz="quarter" idx="14"/>
          </p:nvPr>
        </p:nvSpPr>
        <p:spPr/>
        <p:txBody>
          <a:bodyPr/>
          <a:lstStyle/>
          <a:p>
            <a:fld id="{11F27F3A-B3E9-41ED-AF8F-A365F10BB65F}" type="slidenum">
              <a:rPr lang="en-US" smtClean="0"/>
              <a:pPr/>
              <a:t>30</a:t>
            </a:fld>
            <a:endParaRPr lang="en-US" dirty="0"/>
          </a:p>
        </p:txBody>
      </p:sp>
      <p:sp>
        <p:nvSpPr>
          <p:cNvPr id="6" name="Title 1">
            <a:extLst>
              <a:ext uri="{FF2B5EF4-FFF2-40B4-BE49-F238E27FC236}">
                <a16:creationId xmlns:a16="http://schemas.microsoft.com/office/drawing/2014/main" id="{D366AD7D-8405-5434-8BFC-15A30AFB8069}"/>
              </a:ext>
            </a:extLst>
          </p:cNvPr>
          <p:cNvSpPr>
            <a:spLocks noGrp="1"/>
          </p:cNvSpPr>
          <p:nvPr>
            <p:ph type="title"/>
          </p:nvPr>
        </p:nvSpPr>
        <p:spPr>
          <a:xfrm>
            <a:off x="274320" y="1143000"/>
            <a:ext cx="8621835" cy="1072055"/>
          </a:xfrm>
        </p:spPr>
        <p:txBody>
          <a:bodyPr/>
          <a:lstStyle/>
          <a:p>
            <a:r>
              <a:rPr lang="en-US" sz="3200" dirty="0"/>
              <a:t>IVPB Data Support now available! </a:t>
            </a:r>
          </a:p>
        </p:txBody>
      </p:sp>
      <p:sp>
        <p:nvSpPr>
          <p:cNvPr id="10" name="TextBox 9">
            <a:extLst>
              <a:ext uri="{FF2B5EF4-FFF2-40B4-BE49-F238E27FC236}">
                <a16:creationId xmlns:a16="http://schemas.microsoft.com/office/drawing/2014/main" id="{D2F430E3-3969-9EA2-6532-6666992A8CFC}"/>
              </a:ext>
            </a:extLst>
          </p:cNvPr>
          <p:cNvSpPr txBox="1"/>
          <p:nvPr/>
        </p:nvSpPr>
        <p:spPr>
          <a:xfrm>
            <a:off x="274320" y="1645920"/>
            <a:ext cx="7801060" cy="1015663"/>
          </a:xfrm>
          <a:prstGeom prst="rect">
            <a:avLst/>
          </a:prstGeom>
          <a:noFill/>
        </p:spPr>
        <p:txBody>
          <a:bodyPr wrap="square" rtlCol="0">
            <a:spAutoFit/>
          </a:bodyPr>
          <a:lstStyle/>
          <a:p>
            <a:r>
              <a:rPr lang="en-US" sz="2000" dirty="0">
                <a:solidFill>
                  <a:srgbClr val="17375E"/>
                </a:solidFill>
              </a:rPr>
              <a:t>Book time with an IVPB epidemiologist to discuss available data products, to talk through custom data requests, or for general data questions.</a:t>
            </a:r>
          </a:p>
        </p:txBody>
      </p:sp>
      <p:sp>
        <p:nvSpPr>
          <p:cNvPr id="8" name="TextBox 7">
            <a:extLst>
              <a:ext uri="{FF2B5EF4-FFF2-40B4-BE49-F238E27FC236}">
                <a16:creationId xmlns:a16="http://schemas.microsoft.com/office/drawing/2014/main" id="{8942CFFF-1787-E39A-31C1-BFD0DCC02926}"/>
              </a:ext>
            </a:extLst>
          </p:cNvPr>
          <p:cNvSpPr txBox="1"/>
          <p:nvPr/>
        </p:nvSpPr>
        <p:spPr>
          <a:xfrm>
            <a:off x="548640" y="2756212"/>
            <a:ext cx="2347713" cy="1754326"/>
          </a:xfrm>
          <a:prstGeom prst="rect">
            <a:avLst/>
          </a:prstGeom>
          <a:noFill/>
        </p:spPr>
        <p:txBody>
          <a:bodyPr wrap="square" rtlCol="0">
            <a:spAutoFit/>
          </a:bodyPr>
          <a:lstStyle/>
          <a:p>
            <a:pPr marL="285750" indent="-285750">
              <a:buFont typeface="Arial" panose="020B0604020202020204" pitchFamily="34" charset="0"/>
              <a:buChar char="•"/>
            </a:pPr>
            <a:r>
              <a:rPr lang="en-US" b="1" dirty="0">
                <a:solidFill>
                  <a:srgbClr val="2F7F95"/>
                </a:solidFill>
                <a:hlinkClick r:id="rId2">
                  <a:extLst>
                    <a:ext uri="{A12FA001-AC4F-418D-AE19-62706E023703}">
                      <ahyp:hlinkClr xmlns:ahyp="http://schemas.microsoft.com/office/drawing/2018/hyperlinkcolor" val="tx"/>
                    </a:ext>
                  </a:extLst>
                </a:hlinkClick>
              </a:rPr>
              <a:t>IVPB Data Request Policy</a:t>
            </a:r>
            <a:endParaRPr lang="en-US" b="1" dirty="0">
              <a:solidFill>
                <a:srgbClr val="2F7F95"/>
              </a:solidFill>
            </a:endParaRPr>
          </a:p>
          <a:p>
            <a:pPr marL="285750" indent="-285750">
              <a:buFont typeface="Arial" panose="020B0604020202020204" pitchFamily="34" charset="0"/>
              <a:buChar char="•"/>
            </a:pPr>
            <a:endParaRPr lang="en-US" dirty="0">
              <a:solidFill>
                <a:srgbClr val="2F7F95"/>
              </a:solidFill>
            </a:endParaRPr>
          </a:p>
          <a:p>
            <a:pPr marL="285750" indent="-285750">
              <a:buFont typeface="Arial" panose="020B0604020202020204" pitchFamily="34" charset="0"/>
              <a:buChar char="•"/>
            </a:pPr>
            <a:r>
              <a:rPr lang="en-US" b="1" dirty="0">
                <a:solidFill>
                  <a:srgbClr val="2F7F95"/>
                </a:solidFill>
                <a:hlinkClick r:id="rId3">
                  <a:extLst>
                    <a:ext uri="{A12FA001-AC4F-418D-AE19-62706E023703}">
                      <ahyp:hlinkClr xmlns:ahyp="http://schemas.microsoft.com/office/drawing/2018/hyperlinkcolor" val="tx"/>
                    </a:ext>
                  </a:extLst>
                </a:hlinkClick>
              </a:rPr>
              <a:t>IVPB Data Support Bookings</a:t>
            </a:r>
            <a:endParaRPr lang="en-US" b="1" dirty="0">
              <a:solidFill>
                <a:srgbClr val="2F7F95"/>
              </a:solidFill>
            </a:endParaRPr>
          </a:p>
        </p:txBody>
      </p:sp>
      <p:pic>
        <p:nvPicPr>
          <p:cNvPr id="7" name="Picture 6" descr="Picture of IVPB Data Support website">
            <a:extLst>
              <a:ext uri="{FF2B5EF4-FFF2-40B4-BE49-F238E27FC236}">
                <a16:creationId xmlns:a16="http://schemas.microsoft.com/office/drawing/2014/main" id="{C7ADBD5A-00DC-AB4B-1216-EC8FD4108BAE}"/>
              </a:ext>
            </a:extLst>
          </p:cNvPr>
          <p:cNvPicPr>
            <a:picLocks noChangeAspect="1"/>
          </p:cNvPicPr>
          <p:nvPr/>
        </p:nvPicPr>
        <p:blipFill>
          <a:blip r:embed="rId4"/>
          <a:stretch>
            <a:fillRect/>
          </a:stretch>
        </p:blipFill>
        <p:spPr>
          <a:xfrm>
            <a:off x="3116157" y="2756212"/>
            <a:ext cx="5398135" cy="3648633"/>
          </a:xfrm>
          <a:prstGeom prst="rect">
            <a:avLst/>
          </a:prstGeom>
          <a:ln>
            <a:noFill/>
          </a:ln>
          <a:effectLst>
            <a:outerShdw blurRad="292100" dist="139700" dir="2700000" algn="tl" rotWithShape="0">
              <a:srgbClr val="333333">
                <a:alpha val="65000"/>
              </a:srgbClr>
            </a:outerShdw>
          </a:effectLst>
        </p:spPr>
      </p:pic>
      <p:pic>
        <p:nvPicPr>
          <p:cNvPr id="9" name="Picture 8">
            <a:extLst>
              <a:ext uri="{FF2B5EF4-FFF2-40B4-BE49-F238E27FC236}">
                <a16:creationId xmlns:a16="http://schemas.microsoft.com/office/drawing/2014/main" id="{F532FFE4-9205-15B5-EDEA-330C74094AD6}"/>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708279" y="4764948"/>
            <a:ext cx="1639897" cy="1639897"/>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5118007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1">
            <a:extLst>
              <a:ext uri="{FF2B5EF4-FFF2-40B4-BE49-F238E27FC236}">
                <a16:creationId xmlns:a16="http://schemas.microsoft.com/office/drawing/2014/main" id="{E365533A-47E5-41AD-8D9E-AF950143D75E}"/>
              </a:ext>
            </a:extLst>
          </p:cNvPr>
          <p:cNvSpPr>
            <a:spLocks noGrp="1"/>
          </p:cNvSpPr>
          <p:nvPr>
            <p:ph type="body" sz="quarter" idx="10"/>
          </p:nvPr>
        </p:nvSpPr>
        <p:spPr/>
        <p:txBody>
          <a:bodyPr/>
          <a:lstStyle/>
          <a:p>
            <a:pPr marL="0" marR="0" lvl="0" indent="0" algn="ctr" defTabSz="514350" rtl="0" eaLnBrk="1" fontAlgn="auto" latinLnBrk="0" hangingPunct="1">
              <a:lnSpc>
                <a:spcPct val="90000"/>
              </a:lnSpc>
              <a:spcBef>
                <a:spcPts val="563"/>
              </a:spcBef>
              <a:spcAft>
                <a:spcPts val="0"/>
              </a:spcAft>
              <a:buClrTx/>
              <a:buSzTx/>
              <a:buFont typeface="Arial" panose="020B0604020202020204" pitchFamily="34" charset="0"/>
              <a:buNone/>
              <a:tabLst/>
              <a:defRPr/>
            </a:pPr>
            <a:r>
              <a:rPr kumimoji="0" lang="en-US" sz="6400" b="1"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rPr>
              <a:t>Questions?</a:t>
            </a:r>
          </a:p>
          <a:p>
            <a:pPr algn="ctr">
              <a:defRPr/>
            </a:pPr>
            <a:endParaRPr lang="en-US" sz="3200" dirty="0">
              <a:solidFill>
                <a:schemeClr val="accent6"/>
              </a:solidFill>
              <a:hlinkClick r:id="" action="ppaction://noaction">
                <a:extLst>
                  <a:ext uri="{A12FA001-AC4F-418D-AE19-62706E023703}">
                    <ahyp:hlinkClr xmlns:ahyp="http://schemas.microsoft.com/office/drawing/2018/hyperlinkcolor" val="tx"/>
                  </a:ext>
                </a:extLst>
              </a:hlinkClick>
            </a:endParaRPr>
          </a:p>
          <a:p>
            <a:pPr algn="ctr">
              <a:defRPr/>
            </a:pPr>
            <a:r>
              <a:rPr lang="en-US" sz="3200" dirty="0">
                <a:solidFill>
                  <a:srgbClr val="17375E"/>
                </a:solidFill>
                <a:hlinkClick r:id="" action="ppaction://noaction">
                  <a:extLst>
                    <a:ext uri="{A12FA001-AC4F-418D-AE19-62706E023703}">
                      <ahyp:hlinkClr xmlns:ahyp="http://schemas.microsoft.com/office/drawing/2018/hyperlinkcolor" val="tx"/>
                    </a:ext>
                  </a:extLst>
                </a:hlinkClick>
              </a:rPr>
              <a:t>InjuryData@dhhs.nc.gov</a:t>
            </a:r>
            <a:endParaRPr lang="en-US" sz="3200" dirty="0">
              <a:solidFill>
                <a:srgbClr val="17375E"/>
              </a:solidFill>
            </a:endParaRPr>
          </a:p>
          <a:p>
            <a:pPr marL="0" marR="0" lvl="0" indent="0" algn="ctr" defTabSz="514350" rtl="0" eaLnBrk="1" fontAlgn="auto" latinLnBrk="0" hangingPunct="1">
              <a:lnSpc>
                <a:spcPct val="90000"/>
              </a:lnSpc>
              <a:spcBef>
                <a:spcPts val="563"/>
              </a:spcBef>
              <a:spcAft>
                <a:spcPts val="0"/>
              </a:spcAft>
              <a:buClrTx/>
              <a:buSzTx/>
              <a:buFont typeface="Arial" panose="020B0604020202020204" pitchFamily="34" charset="0"/>
              <a:buNone/>
              <a:tabLst/>
              <a:defRPr/>
            </a:pPr>
            <a:endParaRPr kumimoji="0" lang="en-US" sz="3200" b="1"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a:p>
            <a:pPr marL="0" marR="0" lvl="0" indent="0" algn="ctr" defTabSz="514350" rtl="0" eaLnBrk="1" fontAlgn="auto" latinLnBrk="0" hangingPunct="1">
              <a:lnSpc>
                <a:spcPct val="90000"/>
              </a:lnSpc>
              <a:spcBef>
                <a:spcPts val="563"/>
              </a:spcBef>
              <a:spcAft>
                <a:spcPts val="0"/>
              </a:spcAft>
              <a:buClrTx/>
              <a:buSzTx/>
              <a:buFont typeface="Arial" panose="020B0604020202020204" pitchFamily="34" charset="0"/>
              <a:buNone/>
              <a:tabLst/>
              <a:defRPr/>
            </a:pPr>
            <a:r>
              <a:rPr kumimoji="0" lang="en-US" sz="3200" b="1"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rPr>
              <a:t>Injury and Violence Prevention Branch</a:t>
            </a:r>
          </a:p>
          <a:p>
            <a:pPr marL="0" marR="0" lvl="0" indent="0" algn="ctr" defTabSz="514350" rtl="0" eaLnBrk="1" fontAlgn="auto" latinLnBrk="0" hangingPunct="1">
              <a:lnSpc>
                <a:spcPct val="90000"/>
              </a:lnSpc>
              <a:spcBef>
                <a:spcPts val="563"/>
              </a:spcBef>
              <a:spcAft>
                <a:spcPts val="0"/>
              </a:spcAft>
              <a:buClrTx/>
              <a:buSzTx/>
              <a:buFont typeface="Arial" panose="020B0604020202020204" pitchFamily="34" charset="0"/>
              <a:buNone/>
              <a:tabLst/>
              <a:defRPr/>
            </a:pPr>
            <a:r>
              <a:rPr kumimoji="0" lang="en-US" sz="3200" b="1"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rPr>
              <a:t>Division of Public Health</a:t>
            </a:r>
          </a:p>
          <a:p>
            <a:pPr marL="0" marR="0" lvl="0" indent="0" algn="ctr" defTabSz="514350" rtl="0" eaLnBrk="1" fontAlgn="auto" latinLnBrk="0" hangingPunct="1">
              <a:lnSpc>
                <a:spcPct val="90000"/>
              </a:lnSpc>
              <a:spcBef>
                <a:spcPts val="563"/>
              </a:spcBef>
              <a:spcAft>
                <a:spcPts val="0"/>
              </a:spcAft>
              <a:buClrTx/>
              <a:buSzTx/>
              <a:buFont typeface="Arial" panose="020B0604020202020204" pitchFamily="34" charset="0"/>
              <a:buNone/>
              <a:tabLst/>
              <a:defRPr/>
            </a:pPr>
            <a:endParaRPr kumimoji="0" lang="en-US" sz="3200" b="1" i="0" u="none" strike="noStrike" kern="1200" cap="none" spc="0" normalizeH="0" baseline="0" noProof="0" dirty="0">
              <a:ln>
                <a:noFill/>
              </a:ln>
              <a:solidFill>
                <a:srgbClr val="FFFFFF"/>
              </a:solidFill>
              <a:effectLst/>
              <a:uLnTx/>
              <a:uFillTx/>
              <a:latin typeface="Arial" panose="020B0604020202020204" pitchFamily="34" charset="0"/>
              <a:cs typeface="Arial" panose="020B0604020202020204" pitchFamily="34" charset="0"/>
            </a:endParaRPr>
          </a:p>
          <a:p>
            <a:pPr algn="ctr"/>
            <a:r>
              <a:rPr lang="en-US" sz="3200" dirty="0">
                <a:solidFill>
                  <a:srgbClr val="17375E"/>
                </a:solidFill>
                <a:hlinkClick r:id="rId2">
                  <a:extLst>
                    <a:ext uri="{A12FA001-AC4F-418D-AE19-62706E023703}">
                      <ahyp:hlinkClr xmlns:ahyp="http://schemas.microsoft.com/office/drawing/2018/hyperlinkcolor" val="tx"/>
                    </a:ext>
                  </a:extLst>
                </a:hlinkClick>
              </a:rPr>
              <a:t>www.dph.ncdhhs.gov/programs/chronic-disease-and-injury/injury-and-violence-prevention-branch</a:t>
            </a:r>
            <a:endParaRPr lang="en-US" sz="3200" dirty="0">
              <a:solidFill>
                <a:srgbClr val="17375E"/>
              </a:solidFill>
            </a:endParaRPr>
          </a:p>
        </p:txBody>
      </p:sp>
    </p:spTree>
    <p:extLst>
      <p:ext uri="{BB962C8B-B14F-4D97-AF65-F5344CB8AC3E}">
        <p14:creationId xmlns:p14="http://schemas.microsoft.com/office/powerpoint/2010/main" val="218376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CD13FBDA-B115-6F2D-A6C0-750DA5FEBBE7}"/>
              </a:ext>
            </a:extLst>
          </p:cNvPr>
          <p:cNvSpPr txBox="1">
            <a:spLocks/>
          </p:cNvSpPr>
          <p:nvPr/>
        </p:nvSpPr>
        <p:spPr>
          <a:xfrm>
            <a:off x="274320" y="1086508"/>
            <a:ext cx="8563554" cy="548640"/>
          </a:xfrm>
          <a:prstGeom prst="rect">
            <a:avLst/>
          </a:prstGeom>
        </p:spPr>
        <p:txBody>
          <a:bodyPr vert="horz" lIns="91440" tIns="45720" rIns="91440" bIns="45720" rtlCol="0" anchor="t">
            <a:noAutofit/>
          </a:bodyPr>
          <a:lstStyle>
            <a:lvl1pPr algn="l" defTabSz="514350" rtl="0" eaLnBrk="1" latinLnBrk="0" hangingPunct="1">
              <a:lnSpc>
                <a:spcPct val="90000"/>
              </a:lnSpc>
              <a:spcBef>
                <a:spcPct val="0"/>
              </a:spcBef>
              <a:buNone/>
              <a:defRPr sz="2400" b="1" i="0" kern="120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sz="3200" dirty="0"/>
              <a:t>Unintentional drowning-related deaths are the tip of the iceberg</a:t>
            </a:r>
            <a:endParaRPr lang="en-US" sz="3200" dirty="0">
              <a:solidFill>
                <a:srgbClr val="003B70"/>
              </a:solidFill>
            </a:endParaRPr>
          </a:p>
        </p:txBody>
      </p:sp>
      <p:pic>
        <p:nvPicPr>
          <p:cNvPr id="8" name="Picture 2" descr="Injury Iceberg: 624 Deaths, 110 Hospitalizations, 568 ED visits, Unknown EMS, Unknown Outpatient visits, Unknown Medically Unattended Injuries">
            <a:extLst>
              <a:ext uri="{FF2B5EF4-FFF2-40B4-BE49-F238E27FC236}">
                <a16:creationId xmlns:a16="http://schemas.microsoft.com/office/drawing/2014/main" id="{204A7512-6142-77E2-EB55-C43FFF05D12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57754" y="2089205"/>
            <a:ext cx="4702270" cy="41360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Rectangle 11">
            <a:extLst>
              <a:ext uri="{FF2B5EF4-FFF2-40B4-BE49-F238E27FC236}">
                <a16:creationId xmlns:a16="http://schemas.microsoft.com/office/drawing/2014/main" id="{CD16C37D-36BA-7E09-E87F-1E50EB430C88}"/>
              </a:ext>
            </a:extLst>
          </p:cNvPr>
          <p:cNvSpPr>
            <a:spLocks noChangeArrowheads="1"/>
          </p:cNvSpPr>
          <p:nvPr/>
        </p:nvSpPr>
        <p:spPr bwMode="auto">
          <a:xfrm>
            <a:off x="363584" y="2473898"/>
            <a:ext cx="3494612"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n-US" sz="2400" b="0" dirty="0"/>
              <a:t>Despite NC’s excellent reporting systems, the </a:t>
            </a:r>
            <a:r>
              <a:rPr lang="en-US" altLang="en-US" sz="2400" b="1" i="1" dirty="0">
                <a:solidFill>
                  <a:schemeClr val="accent5"/>
                </a:solidFill>
              </a:rPr>
              <a:t>total</a:t>
            </a:r>
            <a:r>
              <a:rPr lang="en-US" altLang="en-US" sz="2400" b="0" i="1" dirty="0">
                <a:solidFill>
                  <a:schemeClr val="accent5"/>
                </a:solidFill>
              </a:rPr>
              <a:t> </a:t>
            </a:r>
            <a:r>
              <a:rPr lang="en-US" altLang="en-US" sz="2400" b="1" i="1" dirty="0">
                <a:solidFill>
                  <a:schemeClr val="accent5"/>
                </a:solidFill>
              </a:rPr>
              <a:t>burden</a:t>
            </a:r>
            <a:r>
              <a:rPr lang="en-US" altLang="en-US" sz="2400" b="0" dirty="0">
                <a:solidFill>
                  <a:schemeClr val="accent5"/>
                </a:solidFill>
              </a:rPr>
              <a:t> </a:t>
            </a:r>
            <a:r>
              <a:rPr lang="en-US" altLang="en-US" sz="2400" b="0" dirty="0"/>
              <a:t>of </a:t>
            </a:r>
            <a:r>
              <a:rPr lang="en-US" altLang="en-US" sz="2400" dirty="0"/>
              <a:t>drowning</a:t>
            </a:r>
            <a:r>
              <a:rPr lang="en-US" altLang="en-US" sz="2400" b="0" dirty="0"/>
              <a:t> injury in the state is </a:t>
            </a:r>
          </a:p>
          <a:p>
            <a:r>
              <a:rPr lang="en-US" altLang="en-US" sz="2400" b="1" i="1" dirty="0">
                <a:solidFill>
                  <a:schemeClr val="accent5"/>
                </a:solidFill>
              </a:rPr>
              <a:t>unknown</a:t>
            </a:r>
            <a:r>
              <a:rPr lang="en-US" altLang="en-US" sz="2400" b="0" dirty="0"/>
              <a:t>.</a:t>
            </a:r>
          </a:p>
        </p:txBody>
      </p:sp>
      <p:sp>
        <p:nvSpPr>
          <p:cNvPr id="10" name="Text Box 4">
            <a:extLst>
              <a:ext uri="{FF2B5EF4-FFF2-40B4-BE49-F238E27FC236}">
                <a16:creationId xmlns:a16="http://schemas.microsoft.com/office/drawing/2014/main" id="{89AB1D11-97B6-D002-587B-9A82C2797B8C}"/>
              </a:ext>
              <a:ext uri="{C183D7F6-B498-43B3-948B-1728B52AA6E4}">
                <adec:decorative xmlns:adec="http://schemas.microsoft.com/office/drawing/2017/decorative" val="1"/>
              </a:ext>
            </a:extLst>
          </p:cNvPr>
          <p:cNvSpPr txBox="1">
            <a:spLocks noChangeArrowheads="1"/>
          </p:cNvSpPr>
          <p:nvPr/>
        </p:nvSpPr>
        <p:spPr bwMode="auto">
          <a:xfrm>
            <a:off x="2876290" y="5001196"/>
            <a:ext cx="4465198" cy="6142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altLang="en-US" sz="1600" dirty="0">
                <a:solidFill>
                  <a:srgbClr val="FFFFFF"/>
                </a:solidFill>
                <a:latin typeface="Franklin Gothic Demi Cond" panose="020B0706030402020204" pitchFamily="34" charset="0"/>
              </a:rPr>
              <a:t>? Medically Unattended Injuries</a:t>
            </a:r>
          </a:p>
        </p:txBody>
      </p:sp>
      <p:grpSp>
        <p:nvGrpSpPr>
          <p:cNvPr id="11" name="Group 10">
            <a:extLst>
              <a:ext uri="{FF2B5EF4-FFF2-40B4-BE49-F238E27FC236}">
                <a16:creationId xmlns:a16="http://schemas.microsoft.com/office/drawing/2014/main" id="{C0115101-F160-822B-511A-6D770753BF85}"/>
              </a:ext>
              <a:ext uri="{C183D7F6-B498-43B3-948B-1728B52AA6E4}">
                <adec:decorative xmlns:adec="http://schemas.microsoft.com/office/drawing/2017/decorative" val="1"/>
              </a:ext>
            </a:extLst>
          </p:cNvPr>
          <p:cNvGrpSpPr/>
          <p:nvPr/>
        </p:nvGrpSpPr>
        <p:grpSpPr>
          <a:xfrm>
            <a:off x="3212713" y="2763942"/>
            <a:ext cx="3965850" cy="2191626"/>
            <a:chOff x="2674050" y="2429157"/>
            <a:chExt cx="3965850" cy="2191626"/>
          </a:xfrm>
        </p:grpSpPr>
        <p:sp>
          <p:nvSpPr>
            <p:cNvPr id="12" name="TextBox 11">
              <a:extLst>
                <a:ext uri="{FF2B5EF4-FFF2-40B4-BE49-F238E27FC236}">
                  <a16:creationId xmlns:a16="http://schemas.microsoft.com/office/drawing/2014/main" id="{EC2B006E-F108-6A5B-CDF1-5F269DA97912}"/>
                </a:ext>
              </a:extLst>
            </p:cNvPr>
            <p:cNvSpPr txBox="1"/>
            <p:nvPr/>
          </p:nvSpPr>
          <p:spPr>
            <a:xfrm>
              <a:off x="4030739" y="2748584"/>
              <a:ext cx="951322" cy="369332"/>
            </a:xfrm>
            <a:prstGeom prst="rect">
              <a:avLst/>
            </a:prstGeom>
            <a:noFill/>
          </p:spPr>
          <p:txBody>
            <a:bodyPr wrap="square">
              <a:spAutoFit/>
            </a:bodyPr>
            <a:lstStyle/>
            <a:p>
              <a:pPr algn="ctr"/>
              <a:r>
                <a:rPr lang="en-US" i="0" u="none" strike="noStrike" dirty="0">
                  <a:solidFill>
                    <a:schemeClr val="bg1"/>
                  </a:solidFill>
                  <a:effectLst/>
                  <a:latin typeface="Franklin Gothic Demi Cond" panose="020B0706030402020204" pitchFamily="34" charset="0"/>
                </a:rPr>
                <a:t>110</a:t>
              </a:r>
            </a:p>
          </p:txBody>
        </p:sp>
        <p:sp>
          <p:nvSpPr>
            <p:cNvPr id="13" name="TextBox 12">
              <a:extLst>
                <a:ext uri="{FF2B5EF4-FFF2-40B4-BE49-F238E27FC236}">
                  <a16:creationId xmlns:a16="http://schemas.microsoft.com/office/drawing/2014/main" id="{E73A67AC-9FA1-4F9D-27FB-0C4AB32DC558}"/>
                </a:ext>
              </a:extLst>
            </p:cNvPr>
            <p:cNvSpPr txBox="1"/>
            <p:nvPr/>
          </p:nvSpPr>
          <p:spPr>
            <a:xfrm>
              <a:off x="4007063" y="3244471"/>
              <a:ext cx="1086967" cy="461665"/>
            </a:xfrm>
            <a:prstGeom prst="rect">
              <a:avLst/>
            </a:prstGeom>
            <a:noFill/>
          </p:spPr>
          <p:txBody>
            <a:bodyPr wrap="square">
              <a:spAutoFit/>
            </a:bodyPr>
            <a:lstStyle/>
            <a:p>
              <a:pPr algn="ctr"/>
              <a:r>
                <a:rPr lang="en-US" dirty="0">
                  <a:solidFill>
                    <a:schemeClr val="bg1"/>
                  </a:solidFill>
                  <a:latin typeface="Franklin Gothic Demi Cond" panose="020B0706030402020204" pitchFamily="34" charset="0"/>
                </a:rPr>
                <a:t>568</a:t>
              </a:r>
              <a:r>
                <a:rPr lang="en-US" sz="2400" b="1" dirty="0">
                  <a:solidFill>
                    <a:schemeClr val="bg1"/>
                  </a:solidFill>
                </a:rPr>
                <a:t> </a:t>
              </a:r>
            </a:p>
          </p:txBody>
        </p:sp>
        <p:sp>
          <p:nvSpPr>
            <p:cNvPr id="14" name="Text Box 12">
              <a:extLst>
                <a:ext uri="{FF2B5EF4-FFF2-40B4-BE49-F238E27FC236}">
                  <a16:creationId xmlns:a16="http://schemas.microsoft.com/office/drawing/2014/main" id="{1D5F8E41-78CE-790A-8CBF-2C4B2D67EC58}"/>
                </a:ext>
              </a:extLst>
            </p:cNvPr>
            <p:cNvSpPr txBox="1">
              <a:spLocks noChangeArrowheads="1"/>
            </p:cNvSpPr>
            <p:nvPr/>
          </p:nvSpPr>
          <p:spPr bwMode="auto">
            <a:xfrm>
              <a:off x="2674050" y="3869640"/>
              <a:ext cx="3752997" cy="368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altLang="en-US" sz="1400" dirty="0">
                  <a:solidFill>
                    <a:srgbClr val="FFFFFF"/>
                  </a:solidFill>
                  <a:latin typeface="Franklin Gothic Demi Cond" panose="020B0706030402020204" pitchFamily="34" charset="0"/>
                </a:rPr>
                <a:t>? EMS</a:t>
              </a:r>
              <a:endParaRPr lang="en-US" altLang="en-US" sz="1600" b="0" dirty="0">
                <a:latin typeface="Franklin Gothic Demi Cond" panose="020B0706030402020204" pitchFamily="34" charset="0"/>
              </a:endParaRPr>
            </a:p>
          </p:txBody>
        </p:sp>
        <p:sp>
          <p:nvSpPr>
            <p:cNvPr id="15" name="Line 13">
              <a:extLst>
                <a:ext uri="{FF2B5EF4-FFF2-40B4-BE49-F238E27FC236}">
                  <a16:creationId xmlns:a16="http://schemas.microsoft.com/office/drawing/2014/main" id="{462A86B0-08EE-9FE9-416E-B35F8D603725}"/>
                </a:ext>
              </a:extLst>
            </p:cNvPr>
            <p:cNvSpPr>
              <a:spLocks noChangeShapeType="1"/>
            </p:cNvSpPr>
            <p:nvPr/>
          </p:nvSpPr>
          <p:spPr bwMode="auto">
            <a:xfrm>
              <a:off x="2677500" y="4189035"/>
              <a:ext cx="3962400" cy="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600">
                <a:latin typeface="Franklin Gothic Demi Cond" panose="020B0706030402020204" pitchFamily="34" charset="0"/>
              </a:endParaRPr>
            </a:p>
          </p:txBody>
        </p:sp>
        <p:sp>
          <p:nvSpPr>
            <p:cNvPr id="16" name="Text Box 3">
              <a:extLst>
                <a:ext uri="{FF2B5EF4-FFF2-40B4-BE49-F238E27FC236}">
                  <a16:creationId xmlns:a16="http://schemas.microsoft.com/office/drawing/2014/main" id="{5104884E-BCF6-94C9-7B6D-BCCCE8A03F3C}"/>
                </a:ext>
              </a:extLst>
            </p:cNvPr>
            <p:cNvSpPr txBox="1">
              <a:spLocks noChangeArrowheads="1"/>
            </p:cNvSpPr>
            <p:nvPr/>
          </p:nvSpPr>
          <p:spPr bwMode="auto">
            <a:xfrm>
              <a:off x="2709696" y="4171472"/>
              <a:ext cx="3752997" cy="449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altLang="en-US" sz="1400" dirty="0">
                  <a:solidFill>
                    <a:srgbClr val="FFFFFF"/>
                  </a:solidFill>
                  <a:latin typeface="Franklin Gothic Demi Cond" panose="020B0706030402020204" pitchFamily="34" charset="0"/>
                </a:rPr>
                <a:t>? Outpatient Visits</a:t>
              </a:r>
              <a:endParaRPr lang="en-US" altLang="en-US" sz="1600" b="0" dirty="0">
                <a:latin typeface="Franklin Gothic Demi Cond" panose="020B0706030402020204" pitchFamily="34" charset="0"/>
              </a:endParaRPr>
            </a:p>
          </p:txBody>
        </p:sp>
        <p:sp>
          <p:nvSpPr>
            <p:cNvPr id="17" name="Text Box 10">
              <a:extLst>
                <a:ext uri="{FF2B5EF4-FFF2-40B4-BE49-F238E27FC236}">
                  <a16:creationId xmlns:a16="http://schemas.microsoft.com/office/drawing/2014/main" id="{DC4148F8-19F5-50D9-AE4F-7CDEC9D1170E}"/>
                </a:ext>
              </a:extLst>
            </p:cNvPr>
            <p:cNvSpPr txBox="1">
              <a:spLocks noChangeArrowheads="1"/>
            </p:cNvSpPr>
            <p:nvPr/>
          </p:nvSpPr>
          <p:spPr bwMode="auto">
            <a:xfrm>
              <a:off x="4162544" y="3565892"/>
              <a:ext cx="791078" cy="276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altLang="en-US" sz="1400" dirty="0">
                  <a:solidFill>
                    <a:srgbClr val="FFFFFF"/>
                  </a:solidFill>
                  <a:latin typeface="Franklin Gothic Demi Cond" panose="020B0706030402020204" pitchFamily="34" charset="0"/>
                </a:rPr>
                <a:t>ED Visits </a:t>
              </a:r>
              <a:endParaRPr lang="en-US" altLang="en-US" sz="1600" b="0" dirty="0">
                <a:latin typeface="Franklin Gothic Demi Cond" panose="020B0706030402020204" pitchFamily="34" charset="0"/>
              </a:endParaRPr>
            </a:p>
          </p:txBody>
        </p:sp>
        <p:sp>
          <p:nvSpPr>
            <p:cNvPr id="18" name="Text Box 9">
              <a:extLst>
                <a:ext uri="{FF2B5EF4-FFF2-40B4-BE49-F238E27FC236}">
                  <a16:creationId xmlns:a16="http://schemas.microsoft.com/office/drawing/2014/main" id="{742CB422-E878-635E-5A80-FBBAA8746D12}"/>
                </a:ext>
              </a:extLst>
            </p:cNvPr>
            <p:cNvSpPr txBox="1">
              <a:spLocks noChangeArrowheads="1"/>
            </p:cNvSpPr>
            <p:nvPr/>
          </p:nvSpPr>
          <p:spPr bwMode="auto">
            <a:xfrm>
              <a:off x="3408839" y="3006858"/>
              <a:ext cx="2298489" cy="278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altLang="en-US" sz="1400" dirty="0">
                  <a:solidFill>
                    <a:srgbClr val="FFFFFF"/>
                  </a:solidFill>
                  <a:latin typeface="Franklin Gothic Demi Cond" panose="020B0706030402020204" pitchFamily="34" charset="0"/>
                </a:rPr>
                <a:t>Hospitalizations</a:t>
              </a:r>
            </a:p>
          </p:txBody>
        </p:sp>
        <p:sp>
          <p:nvSpPr>
            <p:cNvPr id="21" name="Text Box 8">
              <a:extLst>
                <a:ext uri="{FF2B5EF4-FFF2-40B4-BE49-F238E27FC236}">
                  <a16:creationId xmlns:a16="http://schemas.microsoft.com/office/drawing/2014/main" id="{B6A7FC3B-264C-318B-7E7E-7781A0A8230B}"/>
                </a:ext>
              </a:extLst>
            </p:cNvPr>
            <p:cNvSpPr txBox="1">
              <a:spLocks noChangeArrowheads="1"/>
            </p:cNvSpPr>
            <p:nvPr/>
          </p:nvSpPr>
          <p:spPr bwMode="auto">
            <a:xfrm>
              <a:off x="4201522" y="2429157"/>
              <a:ext cx="6980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altLang="en-US" sz="1400" dirty="0">
                  <a:solidFill>
                    <a:srgbClr val="FFFFFF"/>
                  </a:solidFill>
                  <a:latin typeface="Franklin Gothic Demi Cond" panose="020B0706030402020204" pitchFamily="34" charset="0"/>
                </a:rPr>
                <a:t>Deaths</a:t>
              </a:r>
              <a:endParaRPr lang="en-US" altLang="en-US" sz="1600" b="0" dirty="0">
                <a:latin typeface="Franklin Gothic Demi Cond" panose="020B0706030402020204" pitchFamily="34" charset="0"/>
              </a:endParaRPr>
            </a:p>
          </p:txBody>
        </p:sp>
      </p:grpSp>
      <p:sp>
        <p:nvSpPr>
          <p:cNvPr id="22" name="TextBox 21">
            <a:extLst>
              <a:ext uri="{FF2B5EF4-FFF2-40B4-BE49-F238E27FC236}">
                <a16:creationId xmlns:a16="http://schemas.microsoft.com/office/drawing/2014/main" id="{B15888CC-CDCA-4311-BFBB-D183CB159FC1}"/>
              </a:ext>
              <a:ext uri="{C183D7F6-B498-43B3-948B-1728B52AA6E4}">
                <adec:decorative xmlns:adec="http://schemas.microsoft.com/office/drawing/2017/decorative" val="1"/>
              </a:ext>
            </a:extLst>
          </p:cNvPr>
          <p:cNvSpPr txBox="1"/>
          <p:nvPr/>
        </p:nvSpPr>
        <p:spPr>
          <a:xfrm>
            <a:off x="2615263" y="5486409"/>
            <a:ext cx="4776667" cy="830997"/>
          </a:xfrm>
          <a:prstGeom prst="rect">
            <a:avLst/>
          </a:prstGeom>
          <a:solidFill>
            <a:schemeClr val="bg1"/>
          </a:solidFill>
        </p:spPr>
        <p:txBody>
          <a:bodyPr wrap="square" rtlCol="0">
            <a:spAutoFit/>
          </a:bodyPr>
          <a:lstStyle/>
          <a:p>
            <a:pPr algn="ctr"/>
            <a:r>
              <a:rPr lang="en-US" sz="4800" b="1" dirty="0">
                <a:solidFill>
                  <a:srgbClr val="2A5779"/>
                </a:solidFill>
                <a:latin typeface="Franklin Gothic Demi Cond" panose="020B0706030402020204" pitchFamily="34" charset="0"/>
              </a:rPr>
              <a:t>INJURY ICEBERG</a:t>
            </a:r>
          </a:p>
        </p:txBody>
      </p:sp>
      <p:sp>
        <p:nvSpPr>
          <p:cNvPr id="25" name="TextBox 24">
            <a:extLst>
              <a:ext uri="{FF2B5EF4-FFF2-40B4-BE49-F238E27FC236}">
                <a16:creationId xmlns:a16="http://schemas.microsoft.com/office/drawing/2014/main" id="{65ECA165-1749-88CE-3DA6-442BC979F87C}"/>
              </a:ext>
              <a:ext uri="{C183D7F6-B498-43B3-948B-1728B52AA6E4}">
                <adec:decorative xmlns:adec="http://schemas.microsoft.com/office/drawing/2017/decorative" val="1"/>
              </a:ext>
            </a:extLst>
          </p:cNvPr>
          <p:cNvSpPr txBox="1"/>
          <p:nvPr/>
        </p:nvSpPr>
        <p:spPr>
          <a:xfrm>
            <a:off x="4641974" y="2525583"/>
            <a:ext cx="844889" cy="369332"/>
          </a:xfrm>
          <a:prstGeom prst="rect">
            <a:avLst/>
          </a:prstGeom>
          <a:noFill/>
        </p:spPr>
        <p:txBody>
          <a:bodyPr wrap="square">
            <a:spAutoFit/>
          </a:bodyPr>
          <a:lstStyle/>
          <a:p>
            <a:pPr algn="ctr"/>
            <a:r>
              <a:rPr lang="en-US" dirty="0">
                <a:solidFill>
                  <a:schemeClr val="bg1"/>
                </a:solidFill>
                <a:latin typeface="Franklin Gothic Demi Cond" panose="020B0706030402020204" pitchFamily="34" charset="0"/>
              </a:rPr>
              <a:t>624</a:t>
            </a:r>
            <a:r>
              <a:rPr lang="en-US" dirty="0"/>
              <a:t> </a:t>
            </a:r>
          </a:p>
        </p:txBody>
      </p:sp>
      <p:sp>
        <p:nvSpPr>
          <p:cNvPr id="29" name="TextBox 28">
            <a:extLst>
              <a:ext uri="{FF2B5EF4-FFF2-40B4-BE49-F238E27FC236}">
                <a16:creationId xmlns:a16="http://schemas.microsoft.com/office/drawing/2014/main" id="{BAE7B077-C1D6-7117-9A3E-FF5FE20D6CD8}"/>
              </a:ext>
            </a:extLst>
          </p:cNvPr>
          <p:cNvSpPr txBox="1"/>
          <p:nvPr/>
        </p:nvSpPr>
        <p:spPr>
          <a:xfrm>
            <a:off x="274320" y="6186636"/>
            <a:ext cx="8305585" cy="461665"/>
          </a:xfrm>
          <a:prstGeom prst="rect">
            <a:avLst/>
          </a:prstGeom>
          <a:noFill/>
        </p:spPr>
        <p:txBody>
          <a:bodyPr wrap="square" rtlCol="0">
            <a:spAutoFit/>
          </a:bodyPr>
          <a:lstStyle/>
          <a:p>
            <a:r>
              <a:rPr lang="en-US" sz="800" dirty="0"/>
              <a:t>Limited to NC Residents, 2020-2024</a:t>
            </a:r>
          </a:p>
          <a:p>
            <a:r>
              <a:rPr lang="en-US" sz="800" b="1" dirty="0"/>
              <a:t>Source: NC State Center for Health Statistics, Vital Statistics – Deaths (2020-2024) and Hospitalization Discharge Data (2020-2024); NC DETECT (2020-2024)</a:t>
            </a:r>
          </a:p>
          <a:p>
            <a:r>
              <a:rPr lang="en-US" sz="800" dirty="0"/>
              <a:t>Analysis by Injury Epidemiology and Surveillance Unit</a:t>
            </a:r>
          </a:p>
        </p:txBody>
      </p:sp>
    </p:spTree>
    <p:extLst>
      <p:ext uri="{BB962C8B-B14F-4D97-AF65-F5344CB8AC3E}">
        <p14:creationId xmlns:p14="http://schemas.microsoft.com/office/powerpoint/2010/main" val="1822028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17CF8-B84C-4FC5-A990-5141C123FF70}"/>
              </a:ext>
            </a:extLst>
          </p:cNvPr>
          <p:cNvSpPr>
            <a:spLocks noGrp="1"/>
          </p:cNvSpPr>
          <p:nvPr>
            <p:ph type="title" idx="4294967295"/>
          </p:nvPr>
        </p:nvSpPr>
        <p:spPr>
          <a:xfrm>
            <a:off x="2743200" y="2743200"/>
            <a:ext cx="6472237" cy="549275"/>
          </a:xfrm>
        </p:spPr>
        <p:txBody>
          <a:bodyPr/>
          <a:lstStyle/>
          <a:p>
            <a:r>
              <a:rPr lang="en-US" sz="4800" dirty="0">
                <a:solidFill>
                  <a:schemeClr val="accent5"/>
                </a:solidFill>
                <a:latin typeface="+mn-lt"/>
              </a:rPr>
              <a:t>Unintentional Drowning Deaths</a:t>
            </a:r>
          </a:p>
        </p:txBody>
      </p:sp>
      <p:cxnSp>
        <p:nvCxnSpPr>
          <p:cNvPr id="25" name="Straight Connector 24">
            <a:extLst>
              <a:ext uri="{FF2B5EF4-FFF2-40B4-BE49-F238E27FC236}">
                <a16:creationId xmlns:a16="http://schemas.microsoft.com/office/drawing/2014/main" id="{6496D3B5-C6FA-4FF8-B5ED-ABC7BCA7D88C}"/>
              </a:ext>
              <a:ext uri="{C183D7F6-B498-43B3-948B-1728B52AA6E4}">
                <adec:decorative xmlns:adec="http://schemas.microsoft.com/office/drawing/2017/decorative" val="1"/>
              </a:ext>
            </a:extLst>
          </p:cNvPr>
          <p:cNvCxnSpPr>
            <a:cxnSpLocks/>
          </p:cNvCxnSpPr>
          <p:nvPr/>
        </p:nvCxnSpPr>
        <p:spPr>
          <a:xfrm>
            <a:off x="661915" y="4965737"/>
            <a:ext cx="7772400" cy="0"/>
          </a:xfrm>
          <a:prstGeom prst="line">
            <a:avLst/>
          </a:prstGeom>
          <a:ln w="57150"/>
        </p:spPr>
        <p:style>
          <a:lnRef idx="1">
            <a:schemeClr val="accent5"/>
          </a:lnRef>
          <a:fillRef idx="0">
            <a:schemeClr val="accent5"/>
          </a:fillRef>
          <a:effectRef idx="0">
            <a:schemeClr val="accent5"/>
          </a:effectRef>
          <a:fontRef idx="minor">
            <a:schemeClr val="tx1"/>
          </a:fontRef>
        </p:style>
      </p:cxnSp>
      <p:pic>
        <p:nvPicPr>
          <p:cNvPr id="4" name="Graphic 3" descr="Swimming with solid fill">
            <a:extLst>
              <a:ext uri="{FF2B5EF4-FFF2-40B4-BE49-F238E27FC236}">
                <a16:creationId xmlns:a16="http://schemas.microsoft.com/office/drawing/2014/main" id="{CF991D45-9072-4BE2-843E-698C4C5C1070}"/>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182880" y="1828800"/>
            <a:ext cx="2343678" cy="2343678"/>
          </a:xfrm>
          <a:prstGeom prst="rect">
            <a:avLst/>
          </a:prstGeom>
        </p:spPr>
      </p:pic>
    </p:spTree>
    <p:extLst>
      <p:ext uri="{BB962C8B-B14F-4D97-AF65-F5344CB8AC3E}">
        <p14:creationId xmlns:p14="http://schemas.microsoft.com/office/powerpoint/2010/main" val="3693872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A9AC8-FBC6-419F-B202-2A965028FCE8}"/>
              </a:ext>
            </a:extLst>
          </p:cNvPr>
          <p:cNvSpPr>
            <a:spLocks noGrp="1"/>
          </p:cNvSpPr>
          <p:nvPr>
            <p:ph type="title"/>
          </p:nvPr>
        </p:nvSpPr>
        <p:spPr>
          <a:xfrm>
            <a:off x="274320" y="1143000"/>
            <a:ext cx="8563554" cy="548640"/>
          </a:xfrm>
        </p:spPr>
        <p:txBody>
          <a:bodyPr/>
          <a:lstStyle/>
          <a:p>
            <a:r>
              <a:rPr lang="en-US" sz="3000" dirty="0">
                <a:latin typeface="+mn-lt"/>
              </a:rPr>
              <a:t>Unintentional drowning-related deaths have increased over the last 10 years</a:t>
            </a:r>
          </a:p>
        </p:txBody>
      </p:sp>
      <p:graphicFrame>
        <p:nvGraphicFramePr>
          <p:cNvPr id="3" name="Chart 2" descr="Number of deaths from unintentional drowning, 2025-2024">
            <a:extLst>
              <a:ext uri="{FF2B5EF4-FFF2-40B4-BE49-F238E27FC236}">
                <a16:creationId xmlns:a16="http://schemas.microsoft.com/office/drawing/2014/main" id="{00000000-0008-0000-0300-000002000000}"/>
              </a:ext>
            </a:extLst>
          </p:cNvPr>
          <p:cNvGraphicFramePr>
            <a:graphicFrameLocks/>
          </p:cNvGraphicFramePr>
          <p:nvPr>
            <p:extLst>
              <p:ext uri="{D42A27DB-BD31-4B8C-83A1-F6EECF244321}">
                <p14:modId xmlns:p14="http://schemas.microsoft.com/office/powerpoint/2010/main" val="920298071"/>
              </p:ext>
            </p:extLst>
          </p:nvPr>
        </p:nvGraphicFramePr>
        <p:xfrm>
          <a:off x="543660" y="2100633"/>
          <a:ext cx="8058881" cy="4068298"/>
        </p:xfrm>
        <a:graphic>
          <a:graphicData uri="http://schemas.openxmlformats.org/drawingml/2006/chart">
            <c:chart xmlns:c="http://schemas.openxmlformats.org/drawingml/2006/chart" xmlns:r="http://schemas.openxmlformats.org/officeDocument/2006/relationships" r:id="rId3"/>
          </a:graphicData>
        </a:graphic>
      </p:graphicFrame>
      <p:sp>
        <p:nvSpPr>
          <p:cNvPr id="5" name="Arrow: Up 4">
            <a:extLst>
              <a:ext uri="{FF2B5EF4-FFF2-40B4-BE49-F238E27FC236}">
                <a16:creationId xmlns:a16="http://schemas.microsoft.com/office/drawing/2014/main" id="{E803FA9B-3DC3-48BF-8B88-10706731E087}"/>
              </a:ext>
              <a:ext uri="{C183D7F6-B498-43B3-948B-1728B52AA6E4}">
                <adec:decorative xmlns:adec="http://schemas.microsoft.com/office/drawing/2017/decorative" val="1"/>
              </a:ext>
            </a:extLst>
          </p:cNvPr>
          <p:cNvSpPr/>
          <p:nvPr/>
        </p:nvSpPr>
        <p:spPr>
          <a:xfrm>
            <a:off x="6972615" y="3797624"/>
            <a:ext cx="1234440" cy="1344168"/>
          </a:xfrm>
          <a:prstGeom prst="upArrow">
            <a:avLst>
              <a:gd name="adj1" fmla="val 50000"/>
              <a:gd name="adj2" fmla="val 35185"/>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DD8B8731-0999-D943-9376-03D368161135}"/>
              </a:ext>
            </a:extLst>
          </p:cNvPr>
          <p:cNvSpPr txBox="1"/>
          <p:nvPr/>
        </p:nvSpPr>
        <p:spPr>
          <a:xfrm>
            <a:off x="6501471" y="3977265"/>
            <a:ext cx="2176728" cy="984885"/>
          </a:xfrm>
          <a:prstGeom prst="rect">
            <a:avLst/>
          </a:prstGeom>
          <a:noFill/>
        </p:spPr>
        <p:txBody>
          <a:bodyPr wrap="square" rtlCol="0">
            <a:spAutoFit/>
          </a:bodyPr>
          <a:lstStyle/>
          <a:p>
            <a:pPr algn="ctr"/>
            <a:r>
              <a:rPr lang="en-US" sz="3600" b="1" dirty="0">
                <a:solidFill>
                  <a:schemeClr val="accent5"/>
                </a:solidFill>
              </a:rPr>
              <a:t>49%</a:t>
            </a:r>
          </a:p>
          <a:p>
            <a:pPr algn="ctr"/>
            <a:r>
              <a:rPr lang="en-US" sz="2200" b="1" dirty="0">
                <a:solidFill>
                  <a:schemeClr val="accent5"/>
                </a:solidFill>
              </a:rPr>
              <a:t>increase</a:t>
            </a:r>
          </a:p>
        </p:txBody>
      </p:sp>
      <p:sp>
        <p:nvSpPr>
          <p:cNvPr id="12" name="TextBox 11">
            <a:extLst>
              <a:ext uri="{FF2B5EF4-FFF2-40B4-BE49-F238E27FC236}">
                <a16:creationId xmlns:a16="http://schemas.microsoft.com/office/drawing/2014/main" id="{DA7DA02D-B8B7-6CCB-15B7-E55418A7B39A}"/>
              </a:ext>
            </a:extLst>
          </p:cNvPr>
          <p:cNvSpPr txBox="1"/>
          <p:nvPr/>
        </p:nvSpPr>
        <p:spPr>
          <a:xfrm>
            <a:off x="274320" y="6168931"/>
            <a:ext cx="8305585" cy="461665"/>
          </a:xfrm>
          <a:prstGeom prst="rect">
            <a:avLst/>
          </a:prstGeom>
          <a:noFill/>
        </p:spPr>
        <p:txBody>
          <a:bodyPr wrap="square" rtlCol="0">
            <a:spAutoFit/>
          </a:bodyPr>
          <a:lstStyle/>
          <a:p>
            <a:r>
              <a:rPr lang="en-US" sz="800" dirty="0"/>
              <a:t>Limited to NC Residents, 2020-2024</a:t>
            </a:r>
          </a:p>
          <a:p>
            <a:r>
              <a:rPr lang="en-US" sz="800" b="1" dirty="0"/>
              <a:t>Source: NC State Center for Health Statistics, Vital Statistics – Deaths (2020-2024)</a:t>
            </a:r>
          </a:p>
          <a:p>
            <a:r>
              <a:rPr lang="en-US" sz="800" dirty="0"/>
              <a:t>Analysis by Injury Epidemiology and Surveillance Unit</a:t>
            </a:r>
          </a:p>
        </p:txBody>
      </p:sp>
    </p:spTree>
    <p:extLst>
      <p:ext uri="{BB962C8B-B14F-4D97-AF65-F5344CB8AC3E}">
        <p14:creationId xmlns:p14="http://schemas.microsoft.com/office/powerpoint/2010/main" val="2344052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8A405-4628-4026-9C65-BAC665916201}"/>
              </a:ext>
            </a:extLst>
          </p:cNvPr>
          <p:cNvSpPr>
            <a:spLocks noGrp="1"/>
          </p:cNvSpPr>
          <p:nvPr>
            <p:ph type="title"/>
          </p:nvPr>
        </p:nvSpPr>
        <p:spPr>
          <a:xfrm>
            <a:off x="274320" y="1143000"/>
            <a:ext cx="8563554" cy="548640"/>
          </a:xfrm>
        </p:spPr>
        <p:txBody>
          <a:bodyPr/>
          <a:lstStyle/>
          <a:p>
            <a:r>
              <a:rPr lang="en-US" sz="3000" dirty="0">
                <a:latin typeface="+mn-lt"/>
              </a:rPr>
              <a:t>Unintentional drowning-related deaths impact those of all ages</a:t>
            </a:r>
            <a:endParaRPr lang="en-US" sz="3000" dirty="0">
              <a:solidFill>
                <a:srgbClr val="17375E"/>
              </a:solidFill>
              <a:latin typeface="+mn-lt"/>
            </a:endParaRPr>
          </a:p>
        </p:txBody>
      </p:sp>
      <p:graphicFrame>
        <p:nvGraphicFramePr>
          <p:cNvPr id="3" name="Chart 2" descr="Number of deaths from unintentional drowning by age group, 2020-2024">
            <a:extLst>
              <a:ext uri="{FF2B5EF4-FFF2-40B4-BE49-F238E27FC236}">
                <a16:creationId xmlns:a16="http://schemas.microsoft.com/office/drawing/2014/main" id="{00000000-0008-0000-0500-000002000000}"/>
              </a:ext>
            </a:extLst>
          </p:cNvPr>
          <p:cNvGraphicFramePr>
            <a:graphicFrameLocks/>
          </p:cNvGraphicFramePr>
          <p:nvPr>
            <p:extLst>
              <p:ext uri="{D42A27DB-BD31-4B8C-83A1-F6EECF244321}">
                <p14:modId xmlns:p14="http://schemas.microsoft.com/office/powerpoint/2010/main" val="2328304246"/>
              </p:ext>
            </p:extLst>
          </p:nvPr>
        </p:nvGraphicFramePr>
        <p:xfrm>
          <a:off x="294755" y="2071978"/>
          <a:ext cx="8465419" cy="4096953"/>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EC13672B-79A0-5E58-3CC8-11746FCBDE07}"/>
              </a:ext>
            </a:extLst>
          </p:cNvPr>
          <p:cNvSpPr txBox="1"/>
          <p:nvPr/>
        </p:nvSpPr>
        <p:spPr>
          <a:xfrm>
            <a:off x="274320" y="6168931"/>
            <a:ext cx="8305585" cy="461665"/>
          </a:xfrm>
          <a:prstGeom prst="rect">
            <a:avLst/>
          </a:prstGeom>
          <a:noFill/>
        </p:spPr>
        <p:txBody>
          <a:bodyPr wrap="square" rtlCol="0">
            <a:spAutoFit/>
          </a:bodyPr>
          <a:lstStyle/>
          <a:p>
            <a:r>
              <a:rPr lang="en-US" sz="800" dirty="0"/>
              <a:t>Limited to NC Residents, 2020-2024</a:t>
            </a:r>
          </a:p>
          <a:p>
            <a:r>
              <a:rPr lang="en-US" sz="800" b="1" dirty="0"/>
              <a:t>Source: NC State Center for Health Statistics, Vital Statistics – Deaths (2020-2024)</a:t>
            </a:r>
          </a:p>
          <a:p>
            <a:r>
              <a:rPr lang="en-US" sz="800" dirty="0"/>
              <a:t>Analysis by Injury Epidemiology and Surveillance Unit</a:t>
            </a:r>
          </a:p>
        </p:txBody>
      </p:sp>
    </p:spTree>
    <p:extLst>
      <p:ext uri="{BB962C8B-B14F-4D97-AF65-F5344CB8AC3E}">
        <p14:creationId xmlns:p14="http://schemas.microsoft.com/office/powerpoint/2010/main" val="6250684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6AF8B-8C01-461F-8616-BAE703452134}"/>
              </a:ext>
            </a:extLst>
          </p:cNvPr>
          <p:cNvSpPr>
            <a:spLocks noGrp="1"/>
          </p:cNvSpPr>
          <p:nvPr>
            <p:ph type="title"/>
          </p:nvPr>
        </p:nvSpPr>
        <p:spPr>
          <a:xfrm>
            <a:off x="274320" y="1143000"/>
            <a:ext cx="8563554" cy="548640"/>
          </a:xfrm>
        </p:spPr>
        <p:txBody>
          <a:bodyPr/>
          <a:lstStyle/>
          <a:p>
            <a:r>
              <a:rPr lang="en-US" sz="3000" dirty="0">
                <a:latin typeface="+mn-lt"/>
              </a:rPr>
              <a:t>Unintentional drowning death rates are highest among those ages </a:t>
            </a:r>
            <a:r>
              <a:rPr lang="en-US" sz="3000" dirty="0">
                <a:solidFill>
                  <a:srgbClr val="17375E"/>
                </a:solidFill>
                <a:latin typeface="+mn-lt"/>
              </a:rPr>
              <a:t>1 to 4 years old</a:t>
            </a:r>
            <a:endParaRPr lang="en-US" sz="3000" dirty="0">
              <a:latin typeface="+mn-lt"/>
            </a:endParaRPr>
          </a:p>
        </p:txBody>
      </p:sp>
      <p:graphicFrame>
        <p:nvGraphicFramePr>
          <p:cNvPr id="4" name="Chart 3" descr="Rate of unintentional drowning deaths by age group, 2020-2024">
            <a:extLst>
              <a:ext uri="{FF2B5EF4-FFF2-40B4-BE49-F238E27FC236}">
                <a16:creationId xmlns:a16="http://schemas.microsoft.com/office/drawing/2014/main" id="{35995DE8-9EEB-2AFD-2350-B599EE62C455}"/>
              </a:ext>
            </a:extLst>
          </p:cNvPr>
          <p:cNvGraphicFramePr>
            <a:graphicFrameLocks/>
          </p:cNvGraphicFramePr>
          <p:nvPr>
            <p:extLst>
              <p:ext uri="{D42A27DB-BD31-4B8C-83A1-F6EECF244321}">
                <p14:modId xmlns:p14="http://schemas.microsoft.com/office/powerpoint/2010/main" val="2328756287"/>
              </p:ext>
            </p:extLst>
          </p:nvPr>
        </p:nvGraphicFramePr>
        <p:xfrm>
          <a:off x="365760" y="2035070"/>
          <a:ext cx="7749540" cy="4243388"/>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7">
            <a:extLst>
              <a:ext uri="{FF2B5EF4-FFF2-40B4-BE49-F238E27FC236}">
                <a16:creationId xmlns:a16="http://schemas.microsoft.com/office/drawing/2014/main" id="{9EAB575C-01B3-38CE-6989-E76B6E69A4B8}"/>
              </a:ext>
              <a:ext uri="{C183D7F6-B498-43B3-948B-1728B52AA6E4}">
                <adec:decorative xmlns:adec="http://schemas.microsoft.com/office/drawing/2017/decorative" val="1"/>
              </a:ext>
            </a:extLst>
          </p:cNvPr>
          <p:cNvSpPr txBox="1"/>
          <p:nvPr/>
        </p:nvSpPr>
        <p:spPr>
          <a:xfrm>
            <a:off x="1028700" y="5106515"/>
            <a:ext cx="278130" cy="213360"/>
          </a:xfrm>
          <a:prstGeom prst="rect">
            <a:avLst/>
          </a:prstGeom>
          <a:solidFill>
            <a:schemeClr val="lt1"/>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a:latin typeface="Franklin Gothic Demi Cond" panose="020B0706030402020204" pitchFamily="34" charset="0"/>
              </a:rPr>
              <a:t>*</a:t>
            </a:r>
          </a:p>
        </p:txBody>
      </p:sp>
      <p:sp>
        <p:nvSpPr>
          <p:cNvPr id="10" name="TextBox 9">
            <a:extLst>
              <a:ext uri="{FF2B5EF4-FFF2-40B4-BE49-F238E27FC236}">
                <a16:creationId xmlns:a16="http://schemas.microsoft.com/office/drawing/2014/main" id="{F3DBF003-F829-A97D-2A77-6311C862EC15}"/>
              </a:ext>
            </a:extLst>
          </p:cNvPr>
          <p:cNvSpPr txBox="1"/>
          <p:nvPr/>
        </p:nvSpPr>
        <p:spPr>
          <a:xfrm>
            <a:off x="274320" y="6096742"/>
            <a:ext cx="8305585" cy="584775"/>
          </a:xfrm>
          <a:prstGeom prst="rect">
            <a:avLst/>
          </a:prstGeom>
          <a:noFill/>
        </p:spPr>
        <p:txBody>
          <a:bodyPr wrap="square" rtlCol="0">
            <a:spAutoFit/>
          </a:bodyPr>
          <a:lstStyle/>
          <a:p>
            <a:r>
              <a:rPr lang="en-US" sz="800" dirty="0"/>
              <a:t>*The number of deaths was too small to support a rate calculation for infants younger than one.</a:t>
            </a:r>
          </a:p>
          <a:p>
            <a:r>
              <a:rPr lang="en-US" sz="800" dirty="0"/>
              <a:t> Limited to NC Residents, 2020-2024</a:t>
            </a:r>
          </a:p>
          <a:p>
            <a:r>
              <a:rPr lang="en-US" sz="800" b="1" dirty="0"/>
              <a:t>Source: NC State Center for Health Statistics, Vital Statistics – Deaths (2020-2024)</a:t>
            </a:r>
          </a:p>
          <a:p>
            <a:r>
              <a:rPr lang="en-US" sz="800" dirty="0"/>
              <a:t>Analysis by Injury Epidemiology and Surveillance Unit</a:t>
            </a:r>
          </a:p>
        </p:txBody>
      </p:sp>
    </p:spTree>
    <p:extLst>
      <p:ext uri="{BB962C8B-B14F-4D97-AF65-F5344CB8AC3E}">
        <p14:creationId xmlns:p14="http://schemas.microsoft.com/office/powerpoint/2010/main" val="18347453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708B3-8C71-4348-8F73-B8B843970821}"/>
              </a:ext>
            </a:extLst>
          </p:cNvPr>
          <p:cNvSpPr>
            <a:spLocks noGrp="1"/>
          </p:cNvSpPr>
          <p:nvPr>
            <p:ph type="title"/>
          </p:nvPr>
        </p:nvSpPr>
        <p:spPr>
          <a:xfrm>
            <a:off x="274320" y="1143000"/>
            <a:ext cx="8563554" cy="548640"/>
          </a:xfrm>
        </p:spPr>
        <p:txBody>
          <a:bodyPr/>
          <a:lstStyle/>
          <a:p>
            <a:r>
              <a:rPr lang="en-US" sz="2800" dirty="0">
                <a:latin typeface="+mn-lt"/>
              </a:rPr>
              <a:t>Most unintentional drowning-related </a:t>
            </a:r>
            <a:r>
              <a:rPr lang="en-US" sz="2800" dirty="0">
                <a:latin typeface="Arial "/>
              </a:rPr>
              <a:t>deaths</a:t>
            </a:r>
            <a:r>
              <a:rPr lang="en-US" sz="2800" dirty="0">
                <a:latin typeface="+mn-lt"/>
              </a:rPr>
              <a:t> occurred among </a:t>
            </a:r>
            <a:r>
              <a:rPr lang="en-US" sz="2800" b="1" i="0" u="none" strike="noStrike" dirty="0">
                <a:solidFill>
                  <a:srgbClr val="17375E"/>
                </a:solidFill>
                <a:effectLst/>
                <a:latin typeface="Arial" panose="020B0604020202020204" pitchFamily="34" charset="0"/>
              </a:rPr>
              <a:t>men and non-Hispanic whites</a:t>
            </a:r>
            <a:endParaRPr lang="en-US" sz="2800" dirty="0">
              <a:solidFill>
                <a:srgbClr val="17375E"/>
              </a:solidFill>
              <a:latin typeface="+mn-lt"/>
            </a:endParaRPr>
          </a:p>
        </p:txBody>
      </p:sp>
      <p:graphicFrame>
        <p:nvGraphicFramePr>
          <p:cNvPr id="4" name="Chart 3" descr="Number of unintentional drowning deaths by sex and by race/ethnicity, 2020-2024">
            <a:extLst>
              <a:ext uri="{FF2B5EF4-FFF2-40B4-BE49-F238E27FC236}">
                <a16:creationId xmlns:a16="http://schemas.microsoft.com/office/drawing/2014/main" id="{00000000-0008-0000-0500-000005000000}"/>
              </a:ext>
            </a:extLst>
          </p:cNvPr>
          <p:cNvGraphicFramePr>
            <a:graphicFrameLocks/>
          </p:cNvGraphicFramePr>
          <p:nvPr>
            <p:extLst>
              <p:ext uri="{D42A27DB-BD31-4B8C-83A1-F6EECF244321}">
                <p14:modId xmlns:p14="http://schemas.microsoft.com/office/powerpoint/2010/main" val="3544899874"/>
              </p:ext>
            </p:extLst>
          </p:nvPr>
        </p:nvGraphicFramePr>
        <p:xfrm>
          <a:off x="147377" y="1985210"/>
          <a:ext cx="8849245" cy="4183721"/>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a:extLst>
              <a:ext uri="{FF2B5EF4-FFF2-40B4-BE49-F238E27FC236}">
                <a16:creationId xmlns:a16="http://schemas.microsoft.com/office/drawing/2014/main" id="{D76A8599-993F-82D7-7E22-F14027466748}"/>
              </a:ext>
            </a:extLst>
          </p:cNvPr>
          <p:cNvSpPr txBox="1"/>
          <p:nvPr/>
        </p:nvSpPr>
        <p:spPr>
          <a:xfrm>
            <a:off x="274320" y="6035040"/>
            <a:ext cx="8305585" cy="584775"/>
          </a:xfrm>
          <a:prstGeom prst="rect">
            <a:avLst/>
          </a:prstGeom>
          <a:noFill/>
        </p:spPr>
        <p:txBody>
          <a:bodyPr wrap="square" rtlCol="0">
            <a:spAutoFit/>
          </a:bodyPr>
          <a:lstStyle/>
          <a:p>
            <a:r>
              <a:rPr lang="en-US" sz="800" dirty="0"/>
              <a:t>NH – non-Hispanic; There were 3 deaths where race/ethnicity was unknown.</a:t>
            </a:r>
          </a:p>
          <a:p>
            <a:r>
              <a:rPr lang="en-US" sz="800" dirty="0"/>
              <a:t>Limited to NC Residents, 2020-2024</a:t>
            </a:r>
          </a:p>
          <a:p>
            <a:r>
              <a:rPr lang="en-US" sz="800" b="1" dirty="0"/>
              <a:t>Source: NC State Center for Health Statistics, Vital Statistics – Deaths (2020-2024)</a:t>
            </a:r>
          </a:p>
          <a:p>
            <a:r>
              <a:rPr lang="en-US" sz="800" dirty="0"/>
              <a:t>Analysis by Injury Epidemiology and Surveillance Unit</a:t>
            </a:r>
          </a:p>
        </p:txBody>
      </p:sp>
    </p:spTree>
    <p:extLst>
      <p:ext uri="{BB962C8B-B14F-4D97-AF65-F5344CB8AC3E}">
        <p14:creationId xmlns:p14="http://schemas.microsoft.com/office/powerpoint/2010/main" val="1953078487"/>
      </p:ext>
    </p:extLst>
  </p:cSld>
  <p:clrMapOvr>
    <a:masterClrMapping/>
  </p:clrMapOvr>
</p:sld>
</file>

<file path=ppt/theme/theme1.xml><?xml version="1.0" encoding="utf-8"?>
<a:theme xmlns:a="http://schemas.openxmlformats.org/drawingml/2006/main" name="6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NC Brand PPT 04.23.15">
    <a:dk1>
      <a:srgbClr val="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NC Brand PPT 04.23.15">
    <a:dk1>
      <a:srgbClr val="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NC Brand PPT 04.23.15">
    <a:dk1>
      <a:srgbClr val="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NC Brand PPT 04.23.15">
    <a:dk1>
      <a:srgbClr val="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NC Brand PPT 04.23.15">
    <a:dk1>
      <a:srgbClr val="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NC Brand PPT 04.23.15">
    <a:dk1>
      <a:srgbClr val="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NC Brand PPT 04.23.15">
    <a:dk1>
      <a:srgbClr val="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d78b2e4-9060-4309-b354-463fb93a4269">
      <Terms xmlns="http://schemas.microsoft.com/office/infopath/2007/PartnerControls"/>
    </lcf76f155ced4ddcb4097134ff3c332f>
    <TaxCatchAll xmlns="ea8af748-1d0b-4554-b403-23c57396422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0A84DF9C38F85459C2FBB53EA3FC961" ma:contentTypeVersion="17" ma:contentTypeDescription="Create a new document." ma:contentTypeScope="" ma:versionID="d326bc390cf4525c02616755c8d7ac7a">
  <xsd:schema xmlns:xsd="http://www.w3.org/2001/XMLSchema" xmlns:xs="http://www.w3.org/2001/XMLSchema" xmlns:p="http://schemas.microsoft.com/office/2006/metadata/properties" xmlns:ns2="bd78b2e4-9060-4309-b354-463fb93a4269" xmlns:ns3="ea8af748-1d0b-4554-b403-23c573964229" targetNamespace="http://schemas.microsoft.com/office/2006/metadata/properties" ma:root="true" ma:fieldsID="453fadfe462a8dd30c781fc3fdd2c4e0" ns2:_="" ns3:_="">
    <xsd:import namespace="bd78b2e4-9060-4309-b354-463fb93a4269"/>
    <xsd:import namespace="ea8af748-1d0b-4554-b403-23c57396422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lcf76f155ced4ddcb4097134ff3c332f" minOccurs="0"/>
                <xsd:element ref="ns3:TaxCatchAll"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78b2e4-9060-4309-b354-463fb93a426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da2157d8-ccc1-4fc8-a2a4-3f8f6553454f" ma:termSetId="09814cd3-568e-fe90-9814-8d621ff8fb84" ma:anchorId="fba54fb3-c3e1-fe81-a776-ca4b69148c4d" ma:open="true" ma:isKeyword="false">
      <xsd:complexType>
        <xsd:sequence>
          <xsd:element ref="pc:Terms" minOccurs="0" maxOccurs="1"/>
        </xsd:sequence>
      </xsd:complexType>
    </xsd:element>
    <xsd:element name="MediaLengthInSeconds" ma:index="21" nillable="true" ma:displayName="MediaLengthInSeconds" ma:hidden="true" ma:internalName="MediaLengthInSeconds" ma:readOnly="true">
      <xsd:simpleType>
        <xsd:restriction base="dms:Unknown"/>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8af748-1d0b-4554-b403-23c573964229"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b57b129b-aecc-4f48-b65e-4752a1115b12}" ma:internalName="TaxCatchAll" ma:showField="CatchAllData" ma:web="ea8af748-1d0b-4554-b403-23c57396422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F93D88C-3348-45EB-B075-20445B0EED91}">
  <ds:schemaRefs>
    <ds:schemaRef ds:uri="http://schemas.microsoft.com/office/infopath/2007/PartnerControls"/>
    <ds:schemaRef ds:uri="ea8af748-1d0b-4554-b403-23c573964229"/>
    <ds:schemaRef ds:uri="http://purl.org/dc/elements/1.1/"/>
    <ds:schemaRef ds:uri="http://purl.org/dc/dcmitype/"/>
    <ds:schemaRef ds:uri="http://schemas.microsoft.com/office/2006/metadata/properties"/>
    <ds:schemaRef ds:uri="bd78b2e4-9060-4309-b354-463fb93a4269"/>
    <ds:schemaRef ds:uri="http://schemas.microsoft.com/office/2006/documentManagement/types"/>
    <ds:schemaRef ds:uri="http://schemas.openxmlformats.org/package/2006/metadata/core-properties"/>
    <ds:schemaRef ds:uri="http://purl.org/dc/terms/"/>
    <ds:schemaRef ds:uri="http://www.w3.org/XML/1998/namespace"/>
  </ds:schemaRefs>
</ds:datastoreItem>
</file>

<file path=customXml/itemProps2.xml><?xml version="1.0" encoding="utf-8"?>
<ds:datastoreItem xmlns:ds="http://schemas.openxmlformats.org/officeDocument/2006/customXml" ds:itemID="{31A7AE43-0CCE-4EB8-9230-2C625A16897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d78b2e4-9060-4309-b354-463fb93a4269"/>
    <ds:schemaRef ds:uri="ea8af748-1d0b-4554-b403-23c57396422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3281F3B-BF70-4553-B5B6-51CCDF4704D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7949</TotalTime>
  <Words>2441</Words>
  <Application>Microsoft Office PowerPoint</Application>
  <PresentationFormat>On-screen Show (4:3)</PresentationFormat>
  <Paragraphs>272</Paragraphs>
  <Slides>31</Slides>
  <Notes>28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Arial </vt:lpstr>
      <vt:lpstr>Calibri</vt:lpstr>
      <vt:lpstr>Franklin Gothic Demi Cond</vt:lpstr>
      <vt:lpstr>Franklin Gothic Medium</vt:lpstr>
      <vt:lpstr>6_Office Theme</vt:lpstr>
      <vt:lpstr>PowerPoint Presentation</vt:lpstr>
      <vt:lpstr>Unintentional Drowning Technical Notes</vt:lpstr>
      <vt:lpstr>Technical Notes, Continued</vt:lpstr>
      <vt:lpstr>PowerPoint Presentation</vt:lpstr>
      <vt:lpstr>Unintentional Drowning Deaths</vt:lpstr>
      <vt:lpstr>Unintentional drowning-related deaths have increased over the last 10 years</vt:lpstr>
      <vt:lpstr>Unintentional drowning-related deaths impact those of all ages</vt:lpstr>
      <vt:lpstr>Unintentional drowning death rates are highest among those ages 1 to 4 years old</vt:lpstr>
      <vt:lpstr>Most unintentional drowning-related deaths occurred among men and non-Hispanic whites</vt:lpstr>
      <vt:lpstr>PowerPoint Presentation</vt:lpstr>
      <vt:lpstr>Unintentional drownings-related deaths were highest in the summer months, with nearly 1 in 5 occurring in July</vt:lpstr>
      <vt:lpstr>Over half of unintentional drowning-related deaths occur in natural water</vt:lpstr>
      <vt:lpstr>Unintentional drowning-related deaths vary by water source and age group</vt:lpstr>
      <vt:lpstr>Unintentional Near-Drowning Hospitalizations</vt:lpstr>
      <vt:lpstr>Unintentional drowning-related hospitalizations decreased over the last five years</vt:lpstr>
      <vt:lpstr>Unintentional drowning-related hospitalizations are most common among those ages 1 to 4</vt:lpstr>
      <vt:lpstr>Children ages 1 to 4 have the highest rates of unintentional drowning-related hospitalizations</vt:lpstr>
      <vt:lpstr>Most unintentional drowning-related hospitalizations occurred among men and non-Hispanic whites </vt:lpstr>
      <vt:lpstr>PowerPoint Presentation</vt:lpstr>
      <vt:lpstr>Unintentional Near-Drowning Emergency Department Visits</vt:lpstr>
      <vt:lpstr>Unintentional drowning-related ED visits increased by 33% over the last five years</vt:lpstr>
      <vt:lpstr>41.2% of unintentional drowning-related ED visits occurred among children younger than 10 years</vt:lpstr>
      <vt:lpstr>Children ages 1 to 4 have the highest rates of unintentional drowning-related ED Visits</vt:lpstr>
      <vt:lpstr>Most unintentional drowning-related ED visits occurred among men and non-Hispanic whites</vt:lpstr>
      <vt:lpstr>PowerPoint Presentation</vt:lpstr>
      <vt:lpstr>PowerPoint Presentation</vt:lpstr>
      <vt:lpstr>Summary of unintentional drowning-related injuries in North Carolina, 2020-2024</vt:lpstr>
      <vt:lpstr>Unintentional drownings are preventable</vt:lpstr>
      <vt:lpstr>Resources</vt:lpstr>
      <vt:lpstr>IVPB Data Support now available!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Taryn Dietrich</dc:creator>
  <cp:lastModifiedBy>Luner, Meredith D</cp:lastModifiedBy>
  <cp:revision>495</cp:revision>
  <cp:lastPrinted>2017-07-14T22:50:57Z</cp:lastPrinted>
  <dcterms:created xsi:type="dcterms:W3CDTF">2015-07-07T20:02:11Z</dcterms:created>
  <dcterms:modified xsi:type="dcterms:W3CDTF">2026-04-10T19:17:54Z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0x01010090A84DF9C38F85459C2FBB53EA3FC961</vt:lpwstr>
  </property>
</Properties>
</file>