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wdp" ContentType="image/vnd.ms-photo"/>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9.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0.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1.xml" ContentType="application/vnd.openxmlformats-officedocument.drawingml.chartshape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1.xml" ContentType="application/vnd.openxmlformats-officedocument.themeOverride+xml"/>
  <Override PartName="/ppt/drawings/drawing2.xml" ContentType="application/vnd.openxmlformats-officedocument.drawingml.chartshapes+xml"/>
  <Override PartName="/ppt/notesSlides/notesSlide13.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2.xml" ContentType="application/vnd.openxmlformats-officedocument.themeOverride+xml"/>
  <Override PartName="/ppt/notesSlides/notesSlide14.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3.xml" ContentType="application/vnd.openxmlformats-officedocument.themeOverride+xml"/>
  <Override PartName="/ppt/drawings/drawing3.xml" ContentType="application/vnd.openxmlformats-officedocument.drawingml.chartshapes+xml"/>
  <Override PartName="/ppt/notesSlides/notesSlide15.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4.xml" ContentType="application/vnd.openxmlformats-officedocument.themeOverride+xml"/>
  <Override PartName="/ppt/drawings/drawing4.xml" ContentType="application/vnd.openxmlformats-officedocument.drawingml.chartshapes+xml"/>
  <Override PartName="/ppt/notesSlides/notesSlide16.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drawings/drawing5.xml" ContentType="application/vnd.openxmlformats-officedocument.drawingml.chartshapes+xml"/>
  <Override PartName="/ppt/notesSlides/notesSlide17.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theme/themeOverride5.xml" ContentType="application/vnd.openxmlformats-officedocument.themeOverride+xml"/>
  <Override PartName="/ppt/drawings/drawing6.xml" ContentType="application/vnd.openxmlformats-officedocument.drawingml.chartshapes+xml"/>
  <Override PartName="/ppt/notesSlides/notesSlide18.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theme/themeOverride6.xml" ContentType="application/vnd.openxmlformats-officedocument.themeOverride+xml"/>
  <Override PartName="/ppt/drawings/drawing7.xml" ContentType="application/vnd.openxmlformats-officedocument.drawingml.chartshapes+xml"/>
  <Override PartName="/ppt/notesSlides/notesSlide19.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theme/themeOverride7.xml" ContentType="application/vnd.openxmlformats-officedocument.themeOverride+xml"/>
  <Override PartName="/ppt/drawings/drawing8.xml" ContentType="application/vnd.openxmlformats-officedocument.drawingml.chartshapes+xml"/>
  <Override PartName="/ppt/notesSlides/notesSlide20.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drawings/drawing9.xml" ContentType="application/vnd.openxmlformats-officedocument.drawingml.chartshapes+xml"/>
  <Override PartName="/ppt/notesSlides/notesSlide21.xml" ContentType="application/vnd.openxmlformats-officedocument.presentationml.notesSl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theme/themeOverride8.xml" ContentType="application/vnd.openxmlformats-officedocument.themeOverride+xml"/>
  <Override PartName="/ppt/drawings/drawing10.xml" ContentType="application/vnd.openxmlformats-officedocument.drawingml.chartshapes+xml"/>
  <Override PartName="/ppt/notesSlides/notesSlide22.xml" ContentType="application/vnd.openxmlformats-officedocument.presentationml.notesSl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theme/themeOverride9.xml" ContentType="application/vnd.openxmlformats-officedocument.themeOverride+xml"/>
  <Override PartName="/ppt/drawings/drawing11.xml" ContentType="application/vnd.openxmlformats-officedocument.drawingml.chartshapes+xml"/>
  <Override PartName="/ppt/notesSlides/notesSlide23.xml" ContentType="application/vnd.openxmlformats-officedocument.presentationml.notesSlid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theme/themeOverride10.xml" ContentType="application/vnd.openxmlformats-officedocument.themeOverride+xml"/>
  <Override PartName="/ppt/drawings/drawing12.xml" ContentType="application/vnd.openxmlformats-officedocument.drawingml.chartshapes+xml"/>
  <Override PartName="/ppt/notesSlides/notesSlide24.xml" ContentType="application/vnd.openxmlformats-officedocument.presentationml.notesSlid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drawings/drawing13.xml" ContentType="application/vnd.openxmlformats-officedocument.drawingml.chartshapes+xml"/>
  <Override PartName="/ppt/notesSlides/notesSlide25.xml" ContentType="application/vnd.openxmlformats-officedocument.presentationml.notesSlide+xml"/>
  <Override PartName="/ppt/charts/chart23.xml" ContentType="application/vnd.openxmlformats-officedocument.drawingml.chart+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37"/>
  </p:notesMasterIdLst>
  <p:handoutMasterIdLst>
    <p:handoutMasterId r:id="rId38"/>
  </p:handoutMasterIdLst>
  <p:sldIdLst>
    <p:sldId id="474" r:id="rId5"/>
    <p:sldId id="475" r:id="rId6"/>
    <p:sldId id="476" r:id="rId7"/>
    <p:sldId id="506" r:id="rId8"/>
    <p:sldId id="522" r:id="rId9"/>
    <p:sldId id="523" r:id="rId10"/>
    <p:sldId id="524" r:id="rId11"/>
    <p:sldId id="525" r:id="rId12"/>
    <p:sldId id="526" r:id="rId13"/>
    <p:sldId id="482" r:id="rId14"/>
    <p:sldId id="483" r:id="rId15"/>
    <p:sldId id="484" r:id="rId16"/>
    <p:sldId id="485" r:id="rId17"/>
    <p:sldId id="486" r:id="rId18"/>
    <p:sldId id="487" r:id="rId19"/>
    <p:sldId id="488" r:id="rId20"/>
    <p:sldId id="507" r:id="rId21"/>
    <p:sldId id="490" r:id="rId22"/>
    <p:sldId id="491" r:id="rId23"/>
    <p:sldId id="492" r:id="rId24"/>
    <p:sldId id="493" r:id="rId25"/>
    <p:sldId id="495" r:id="rId26"/>
    <p:sldId id="496" r:id="rId27"/>
    <p:sldId id="497" r:id="rId28"/>
    <p:sldId id="498" r:id="rId29"/>
    <p:sldId id="499" r:id="rId30"/>
    <p:sldId id="501" r:id="rId31"/>
    <p:sldId id="502" r:id="rId32"/>
    <p:sldId id="503" r:id="rId33"/>
    <p:sldId id="508" r:id="rId34"/>
    <p:sldId id="504" r:id="rId35"/>
    <p:sldId id="505" r:id="rId3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EEC2F5F-E1A1-C008-769A-4B9D4AF48D41}" name="West, Tyler A" initials="TW" userId="S::Tyler.A.West@dhhs.nc.gov::2cf3f5f0-cb01-4180-a166-0af6be231e1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B70"/>
    <a:srgbClr val="643275"/>
    <a:srgbClr val="2F7F95"/>
    <a:srgbClr val="5C93D5"/>
    <a:srgbClr val="568AA4"/>
    <a:srgbClr val="94B6C7"/>
    <a:srgbClr val="7CA3DD"/>
    <a:srgbClr val="657E32"/>
    <a:srgbClr val="E9F0F3"/>
    <a:srgbClr val="DBE7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0617" autoAdjust="0"/>
  </p:normalViewPr>
  <p:slideViewPr>
    <p:cSldViewPr snapToGrid="0">
      <p:cViewPr varScale="1">
        <p:scale>
          <a:sx n="98" d="100"/>
          <a:sy n="98" d="100"/>
        </p:scale>
        <p:origin x="171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10" d="100"/>
        <a:sy n="110" d="100"/>
      </p:scale>
      <p:origin x="0" y="0"/>
    </p:cViewPr>
  </p:sorterViewPr>
  <p:notesViewPr>
    <p:cSldViewPr snapToGrid="0">
      <p:cViewPr varScale="1">
        <p:scale>
          <a:sx n="69" d="100"/>
          <a:sy n="69" d="100"/>
        </p:scale>
        <p:origin x="3234"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0.xml"/><Relationship Id="rId1" Type="http://schemas.microsoft.com/office/2011/relationships/chartStyle" Target="style10.xml"/><Relationship Id="rId5" Type="http://schemas.openxmlformats.org/officeDocument/2006/relationships/chartUserShapes" Target="../drawings/drawing2.xml"/><Relationship Id="rId4" Type="http://schemas.openxmlformats.org/officeDocument/2006/relationships/oleObject" Target="NULL" TargetMode="Externa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oleObject" Target="NULL" TargetMode="External"/></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12.xml"/><Relationship Id="rId1" Type="http://schemas.microsoft.com/office/2011/relationships/chartStyle" Target="style12.xml"/><Relationship Id="rId5" Type="http://schemas.openxmlformats.org/officeDocument/2006/relationships/chartUserShapes" Target="../drawings/drawing3.xml"/><Relationship Id="rId4" Type="http://schemas.openxmlformats.org/officeDocument/2006/relationships/oleObject" Target="NULL" TargetMode="External"/></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13.xml"/><Relationship Id="rId1" Type="http://schemas.microsoft.com/office/2011/relationships/chartStyle" Target="style13.xml"/><Relationship Id="rId5" Type="http://schemas.openxmlformats.org/officeDocument/2006/relationships/chartUserShapes" Target="../drawings/drawing4.xml"/><Relationship Id="rId4" Type="http://schemas.openxmlformats.org/officeDocument/2006/relationships/oleObject" Target="NULL" TargetMode="External"/></Relationships>
</file>

<file path=ppt/charts/_rels/chart14.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chartUserShapes" Target="../drawings/drawing5.xml"/></Relationships>
</file>

<file path=ppt/charts/_rels/chart1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15.xml"/><Relationship Id="rId1" Type="http://schemas.microsoft.com/office/2011/relationships/chartStyle" Target="style15.xml"/><Relationship Id="rId5" Type="http://schemas.openxmlformats.org/officeDocument/2006/relationships/chartUserShapes" Target="../drawings/drawing6.xml"/><Relationship Id="rId4" Type="http://schemas.openxmlformats.org/officeDocument/2006/relationships/oleObject" Target="NULL" TargetMode="External"/></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16.xml"/><Relationship Id="rId1" Type="http://schemas.microsoft.com/office/2011/relationships/chartStyle" Target="style16.xml"/><Relationship Id="rId5" Type="http://schemas.openxmlformats.org/officeDocument/2006/relationships/chartUserShapes" Target="../drawings/drawing7.xml"/><Relationship Id="rId4" Type="http://schemas.openxmlformats.org/officeDocument/2006/relationships/oleObject" Target="NULL" TargetMode="External"/></Relationships>
</file>

<file path=ppt/charts/_rels/chart1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17.xml"/><Relationship Id="rId1" Type="http://schemas.microsoft.com/office/2011/relationships/chartStyle" Target="style17.xml"/><Relationship Id="rId5" Type="http://schemas.openxmlformats.org/officeDocument/2006/relationships/chartUserShapes" Target="../drawings/drawing8.xml"/><Relationship Id="rId4" Type="http://schemas.openxmlformats.org/officeDocument/2006/relationships/oleObject" Target="NULL" TargetMode="External"/></Relationships>
</file>

<file path=ppt/charts/_rels/chart18.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8.xml"/><Relationship Id="rId1" Type="http://schemas.microsoft.com/office/2011/relationships/chartStyle" Target="style18.xml"/><Relationship Id="rId4" Type="http://schemas.openxmlformats.org/officeDocument/2006/relationships/chartUserShapes" Target="../drawings/drawing9.xml"/></Relationships>
</file>

<file path=ppt/charts/_rels/chart19.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19.xml"/><Relationship Id="rId1" Type="http://schemas.microsoft.com/office/2011/relationships/chartStyle" Target="style19.xml"/><Relationship Id="rId5" Type="http://schemas.openxmlformats.org/officeDocument/2006/relationships/chartUserShapes" Target="../drawings/drawing10.xml"/><Relationship Id="rId4" Type="http://schemas.openxmlformats.org/officeDocument/2006/relationships/oleObject" Target="NULL"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20.xml"/><Relationship Id="rId1" Type="http://schemas.microsoft.com/office/2011/relationships/chartStyle" Target="style20.xml"/><Relationship Id="rId5" Type="http://schemas.openxmlformats.org/officeDocument/2006/relationships/chartUserShapes" Target="../drawings/drawing11.xml"/><Relationship Id="rId4" Type="http://schemas.openxmlformats.org/officeDocument/2006/relationships/oleObject" Target="NULL" TargetMode="External"/></Relationships>
</file>

<file path=ppt/charts/_rels/chart21.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21.xml"/><Relationship Id="rId1" Type="http://schemas.microsoft.com/office/2011/relationships/chartStyle" Target="style21.xml"/><Relationship Id="rId5" Type="http://schemas.openxmlformats.org/officeDocument/2006/relationships/chartUserShapes" Target="../drawings/drawing12.xml"/><Relationship Id="rId4" Type="http://schemas.openxmlformats.org/officeDocument/2006/relationships/oleObject" Target="NULL" TargetMode="External"/></Relationships>
</file>

<file path=ppt/charts/_rels/chart22.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22.xml"/><Relationship Id="rId1" Type="http://schemas.microsoft.com/office/2011/relationships/chartStyle" Target="style22.xml"/><Relationship Id="rId4" Type="http://schemas.openxmlformats.org/officeDocument/2006/relationships/chartUserShapes" Target="../drawings/drawing13.xml"/></Relationships>
</file>

<file path=ppt/charts/_rels/chart23.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17375E"/>
            </a:solidFill>
            <a:ln>
              <a:noFill/>
            </a:ln>
            <a:effectLst/>
          </c:spPr>
          <c:invertIfNegative val="0"/>
          <c:dLbls>
            <c:dLbl>
              <c:idx val="0"/>
              <c:tx>
                <c:rich>
                  <a:bodyPr/>
                  <a:lstStyle/>
                  <a:p>
                    <a:fld id="{E5EBA6BC-7E38-425B-8364-6A548BFC0D86}" type="VALUE">
                      <a:rPr lang="en-US"/>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7D4D-4E43-90DA-EC35BE1342E0}"/>
                </c:ext>
              </c:extLst>
            </c:dLbl>
            <c:dLbl>
              <c:idx val="1"/>
              <c:tx>
                <c:rich>
                  <a:bodyPr/>
                  <a:lstStyle/>
                  <a:p>
                    <a:fld id="{BD58ED9C-3ACD-4ED9-BA77-425000D1C368}" type="VALUE">
                      <a:rPr lang="en-US"/>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7D4D-4E43-90DA-EC35BE1342E0}"/>
                </c:ext>
              </c:extLst>
            </c:dLbl>
            <c:dLbl>
              <c:idx val="2"/>
              <c:tx>
                <c:rich>
                  <a:bodyPr/>
                  <a:lstStyle/>
                  <a:p>
                    <a:fld id="{3E065DF2-64B4-4D5A-83B9-635F140BC020}" type="VALUE">
                      <a:rPr lang="en-US"/>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7D4D-4E43-90DA-EC35BE1342E0}"/>
                </c:ext>
              </c:extLst>
            </c:dLbl>
            <c:dLbl>
              <c:idx val="3"/>
              <c:tx>
                <c:rich>
                  <a:bodyPr/>
                  <a:lstStyle/>
                  <a:p>
                    <a:fld id="{0DC90FC2-E151-4D5F-9CB6-141F3DE9D0E0}" type="VALUE">
                      <a:rPr lang="en-US"/>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7D4D-4E43-90DA-EC35BE1342E0}"/>
                </c:ext>
              </c:extLst>
            </c:dLbl>
            <c:dLbl>
              <c:idx val="4"/>
              <c:tx>
                <c:rich>
                  <a:bodyPr/>
                  <a:lstStyle/>
                  <a:p>
                    <a:fld id="{D8D1D09B-63DA-4E16-9421-067825E13546}" type="VALUE">
                      <a:rPr lang="en-US"/>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7D4D-4E43-90DA-EC35BE1342E0}"/>
                </c:ext>
              </c:extLst>
            </c:dLbl>
            <c:dLbl>
              <c:idx val="5"/>
              <c:layout>
                <c:manualLayout>
                  <c:x val="-9.7169538984380813E-3"/>
                  <c:y val="-3.2584258128099046E-3"/>
                </c:manualLayout>
              </c:layout>
              <c:tx>
                <c:rich>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Franklin Gothic Demi Cond" panose="020B0706030402020204" pitchFamily="34" charset="0"/>
                        <a:ea typeface="+mn-ea"/>
                        <a:cs typeface="+mn-cs"/>
                      </a:defRPr>
                    </a:pPr>
                    <a:fld id="{EECD7065-021C-4A00-9127-3271D54CB36C}" type="VALUE">
                      <a:rPr lang="en-US">
                        <a:solidFill>
                          <a:schemeClr val="tx1"/>
                        </a:solidFill>
                      </a:rPr>
                      <a:pPr>
                        <a:defRPr sz="1600"/>
                      </a:pPr>
                      <a:t>[VALUE]</a:t>
                    </a:fld>
                    <a:r>
                      <a:rPr lang="en-US">
                        <a:solidFill>
                          <a:schemeClr val="tx1"/>
                        </a:solidFill>
                      </a:rPr>
                      <a:t>%</a:t>
                    </a: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7D4D-4E43-90DA-EC35BE1342E0}"/>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Franklin Gothic Demi Cond" panose="020B07060304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'Background Slide1_2'!$A$22:$A$27</c:f>
              <c:strCache>
                <c:ptCount val="6"/>
                <c:pt idx="0">
                  <c:v>0-17</c:v>
                </c:pt>
                <c:pt idx="1">
                  <c:v>18-44</c:v>
                </c:pt>
                <c:pt idx="2">
                  <c:v>45-59</c:v>
                </c:pt>
                <c:pt idx="3">
                  <c:v>60+</c:v>
                </c:pt>
                <c:pt idx="4">
                  <c:v>65+</c:v>
                </c:pt>
                <c:pt idx="5">
                  <c:v>85+</c:v>
                </c:pt>
              </c:strCache>
            </c:strRef>
          </c:cat>
          <c:val>
            <c:numRef>
              <c:f>'Background Slide1_2'!$C$22:$C$27</c:f>
              <c:numCache>
                <c:formatCode>0</c:formatCode>
                <c:ptCount val="6"/>
                <c:pt idx="0">
                  <c:v>21.022547397669033</c:v>
                </c:pt>
                <c:pt idx="1">
                  <c:v>35.762323348709948</c:v>
                </c:pt>
                <c:pt idx="2">
                  <c:v>18.722460403736893</c:v>
                </c:pt>
                <c:pt idx="3">
                  <c:v>24.492668849884122</c:v>
                </c:pt>
                <c:pt idx="4">
                  <c:v>18.243916871258481</c:v>
                </c:pt>
                <c:pt idx="5">
                  <c:v>4.0496919473838258</c:v>
                </c:pt>
              </c:numCache>
            </c:numRef>
          </c:val>
          <c:extLst>
            <c:ext xmlns:c16="http://schemas.microsoft.com/office/drawing/2014/chart" uri="{C3380CC4-5D6E-409C-BE32-E72D297353CC}">
              <c16:uniqueId val="{00000006-7D4D-4E43-90DA-EC35BE1342E0}"/>
            </c:ext>
          </c:extLst>
        </c:ser>
        <c:dLbls>
          <c:dLblPos val="inEnd"/>
          <c:showLegendKey val="0"/>
          <c:showVal val="1"/>
          <c:showCatName val="0"/>
          <c:showSerName val="0"/>
          <c:showPercent val="0"/>
          <c:showBubbleSize val="0"/>
        </c:dLbls>
        <c:gapWidth val="35"/>
        <c:axId val="543626536"/>
        <c:axId val="543624896"/>
      </c:barChart>
      <c:catAx>
        <c:axId val="543626536"/>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mn-cs"/>
              </a:defRPr>
            </a:pPr>
            <a:endParaRPr lang="en-US"/>
          </a:p>
        </c:txPr>
        <c:crossAx val="543624896"/>
        <c:crosses val="autoZero"/>
        <c:auto val="1"/>
        <c:lblAlgn val="ctr"/>
        <c:lblOffset val="100"/>
        <c:noMultiLvlLbl val="0"/>
      </c:catAx>
      <c:valAx>
        <c:axId val="543624896"/>
        <c:scaling>
          <c:orientation val="minMax"/>
        </c:scaling>
        <c:delete val="1"/>
        <c:axPos val="t"/>
        <c:numFmt formatCode="0" sourceLinked="1"/>
        <c:majorTickMark val="out"/>
        <c:minorTickMark val="none"/>
        <c:tickLblPos val="nextTo"/>
        <c:crossAx val="5436265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b="0">
          <a:solidFill>
            <a:schemeClr val="tx1"/>
          </a:solidFill>
          <a:latin typeface="Franklin Gothic Demi Cond" panose="020B0706030402020204" pitchFamily="34" charset="0"/>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1069442895827812"/>
          <c:y val="0.13710190574004336"/>
          <c:w val="0.87719982159936394"/>
          <c:h val="0.71079196622161345"/>
        </c:manualLayout>
      </c:layout>
      <c:lineChart>
        <c:grouping val="standard"/>
        <c:varyColors val="0"/>
        <c:ser>
          <c:idx val="0"/>
          <c:order val="0"/>
          <c:spPr>
            <a:ln w="53975" cap="rnd">
              <a:solidFill>
                <a:srgbClr val="643275"/>
              </a:solidFill>
              <a:round/>
            </a:ln>
            <a:effectLst/>
          </c:spPr>
          <c:marker>
            <c:symbol val="circle"/>
            <c:size val="8"/>
            <c:spPr>
              <a:solidFill>
                <a:srgbClr val="643275"/>
              </a:solidFill>
              <a:ln w="9525">
                <a:noFill/>
              </a:ln>
              <a:effectLst/>
            </c:spPr>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F58-41F9-BCEA-F74EF58E31DD}"/>
                </c:ext>
              </c:extLst>
            </c:dLbl>
            <c:dLbl>
              <c:idx val="9"/>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F58-41F9-BCEA-F74EF58E31DD}"/>
                </c:ext>
              </c:extLst>
            </c:dLbl>
            <c:spPr>
              <a:noFill/>
              <a:ln>
                <a:noFill/>
              </a:ln>
              <a:effectLst/>
            </c:spPr>
            <c:txPr>
              <a:bodyPr rot="0" spcFirstLastPara="1" vertOverflow="ellipsis" vert="horz" wrap="square" anchor="ctr" anchorCtr="1"/>
              <a:lstStyle/>
              <a:p>
                <a:pPr>
                  <a:defRPr sz="2000" b="0" i="0" u="none" strike="noStrike" kern="1200" baseline="0">
                    <a:solidFill>
                      <a:srgbClr val="643275"/>
                    </a:solidFill>
                    <a:latin typeface="Franklin Gothic Demi Cond" panose="020B0706030402020204" pitchFamily="34" charset="0"/>
                    <a:ea typeface="+mn-ea"/>
                    <a:cs typeface="Calibri" panose="020F0502020204030204" pitchFamily="34"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Trends!$B$3:$B$12</c:f>
              <c:strCache>
                <c:ptCount val="10"/>
                <c:pt idx="0">
                  <c:v>2015</c:v>
                </c:pt>
                <c:pt idx="1">
                  <c:v>2016</c:v>
                </c:pt>
                <c:pt idx="2">
                  <c:v>2017</c:v>
                </c:pt>
                <c:pt idx="3">
                  <c:v>2018</c:v>
                </c:pt>
                <c:pt idx="4">
                  <c:v>2019</c:v>
                </c:pt>
                <c:pt idx="5">
                  <c:v>2020</c:v>
                </c:pt>
                <c:pt idx="6">
                  <c:v>2021</c:v>
                </c:pt>
                <c:pt idx="7">
                  <c:v>2022</c:v>
                </c:pt>
                <c:pt idx="8">
                  <c:v>2023</c:v>
                </c:pt>
                <c:pt idx="9">
                  <c:v>2024</c:v>
                </c:pt>
              </c:strCache>
            </c:strRef>
          </c:cat>
          <c:val>
            <c:numRef>
              <c:f>Trends!$C$3:$C$12</c:f>
              <c:numCache>
                <c:formatCode>#,##0</c:formatCode>
                <c:ptCount val="10"/>
                <c:pt idx="0">
                  <c:v>1175</c:v>
                </c:pt>
                <c:pt idx="1">
                  <c:v>1226</c:v>
                </c:pt>
                <c:pt idx="2">
                  <c:v>1276</c:v>
                </c:pt>
                <c:pt idx="3">
                  <c:v>1351</c:v>
                </c:pt>
                <c:pt idx="4">
                  <c:v>1499</c:v>
                </c:pt>
                <c:pt idx="5">
                  <c:v>1549</c:v>
                </c:pt>
                <c:pt idx="6">
                  <c:v>1651</c:v>
                </c:pt>
                <c:pt idx="7">
                  <c:v>1846</c:v>
                </c:pt>
                <c:pt idx="8">
                  <c:v>2007</c:v>
                </c:pt>
                <c:pt idx="9">
                  <c:v>1985</c:v>
                </c:pt>
              </c:numCache>
            </c:numRef>
          </c:val>
          <c:smooth val="0"/>
          <c:extLst>
            <c:ext xmlns:c16="http://schemas.microsoft.com/office/drawing/2014/chart" uri="{C3380CC4-5D6E-409C-BE32-E72D297353CC}">
              <c16:uniqueId val="{00000002-BF58-41F9-BCEA-F74EF58E31DD}"/>
            </c:ext>
          </c:extLst>
        </c:ser>
        <c:dLbls>
          <c:showLegendKey val="0"/>
          <c:showVal val="0"/>
          <c:showCatName val="0"/>
          <c:showSerName val="0"/>
          <c:showPercent val="0"/>
          <c:showBubbleSize val="0"/>
        </c:dLbls>
        <c:marker val="1"/>
        <c:smooth val="0"/>
        <c:axId val="485496536"/>
        <c:axId val="485503752"/>
      </c:lineChart>
      <c:catAx>
        <c:axId val="485496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503752"/>
        <c:crosses val="autoZero"/>
        <c:auto val="1"/>
        <c:lblAlgn val="ctr"/>
        <c:lblOffset val="100"/>
        <c:noMultiLvlLbl val="0"/>
      </c:catAx>
      <c:valAx>
        <c:axId val="485503752"/>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496536"/>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47348659096013374"/>
          <c:y val="2.7242737330338856E-2"/>
          <c:w val="0.50252351243502813"/>
          <c:h val="0.95156445912542476"/>
        </c:manualLayout>
      </c:layout>
      <c:barChart>
        <c:barDir val="bar"/>
        <c:grouping val="clustered"/>
        <c:varyColors val="0"/>
        <c:ser>
          <c:idx val="0"/>
          <c:order val="0"/>
          <c:spPr>
            <a:solidFill>
              <a:sysClr val="window" lastClr="FFFFFF">
                <a:lumMod val="75000"/>
              </a:sysClr>
            </a:solidFill>
            <a:ln>
              <a:noFill/>
            </a:ln>
            <a:effectLst/>
          </c:spPr>
          <c:invertIfNegative val="0"/>
          <c:dPt>
            <c:idx val="0"/>
            <c:invertIfNegative val="0"/>
            <c:bubble3D val="0"/>
            <c:spPr>
              <a:solidFill>
                <a:sysClr val="window" lastClr="FFFFFF">
                  <a:lumMod val="75000"/>
                </a:sysClr>
              </a:solidFill>
              <a:ln>
                <a:noFill/>
              </a:ln>
              <a:effectLst/>
            </c:spPr>
            <c:extLst>
              <c:ext xmlns:c16="http://schemas.microsoft.com/office/drawing/2014/chart" uri="{C3380CC4-5D6E-409C-BE32-E72D297353CC}">
                <c16:uniqueId val="{00000001-CE03-43D9-955F-28DAFF64A53C}"/>
              </c:ext>
            </c:extLst>
          </c:dPt>
          <c:dPt>
            <c:idx val="1"/>
            <c:invertIfNegative val="0"/>
            <c:bubble3D val="0"/>
            <c:spPr>
              <a:solidFill>
                <a:srgbClr val="643275"/>
              </a:solidFill>
              <a:ln>
                <a:noFill/>
              </a:ln>
              <a:effectLst/>
            </c:spPr>
            <c:extLst>
              <c:ext xmlns:c16="http://schemas.microsoft.com/office/drawing/2014/chart" uri="{C3380CC4-5D6E-409C-BE32-E72D297353CC}">
                <c16:uniqueId val="{00000003-CE03-43D9-955F-28DAFF64A53C}"/>
              </c:ext>
            </c:extLst>
          </c:dPt>
          <c:dPt>
            <c:idx val="2"/>
            <c:invertIfNegative val="0"/>
            <c:bubble3D val="0"/>
            <c:spPr>
              <a:solidFill>
                <a:sysClr val="window" lastClr="FFFFFF">
                  <a:lumMod val="75000"/>
                </a:sysClr>
              </a:solidFill>
              <a:ln>
                <a:noFill/>
              </a:ln>
              <a:effectLst/>
            </c:spPr>
            <c:extLst>
              <c:ext xmlns:c16="http://schemas.microsoft.com/office/drawing/2014/chart" uri="{C3380CC4-5D6E-409C-BE32-E72D297353CC}">
                <c16:uniqueId val="{00000005-CE03-43D9-955F-28DAFF64A53C}"/>
              </c:ext>
            </c:extLst>
          </c:dPt>
          <c:dLbls>
            <c:dLbl>
              <c:idx val="1"/>
              <c:tx>
                <c:rich>
                  <a:bodyPr/>
                  <a:lstStyle/>
                  <a:p>
                    <a:fld id="{E9F5B985-AE82-470F-ABC9-11C7200245CA}" type="VALUE">
                      <a:rPr lang="en-US">
                        <a:solidFill>
                          <a:srgbClr val="643275"/>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CE03-43D9-955F-28DAFF64A53C}"/>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'Death Leading Cause'!$B$4:$B$14</c:f>
              <c:strCache>
                <c:ptCount val="11"/>
                <c:pt idx="0">
                  <c:v>Poisoning - Unintentional</c:v>
                </c:pt>
                <c:pt idx="1">
                  <c:v>Fall - Unintentional</c:v>
                </c:pt>
                <c:pt idx="2">
                  <c:v>MVT - Unintentional</c:v>
                </c:pt>
                <c:pt idx="3">
                  <c:v>Firearm - Self-Inflicted</c:v>
                </c:pt>
                <c:pt idx="4">
                  <c:v>Firearm - Assault</c:v>
                </c:pt>
                <c:pt idx="5">
                  <c:v>Suffocation - Self-Inflicted</c:v>
                </c:pt>
                <c:pt idx="6">
                  <c:v>Suffocation - Unintentional</c:v>
                </c:pt>
                <c:pt idx="7">
                  <c:v>Natural/Environmental - Unintentional</c:v>
                </c:pt>
                <c:pt idx="8">
                  <c:v>Poisoning - Self-Inflicted</c:v>
                </c:pt>
                <c:pt idx="9">
                  <c:v>Unspecified - Unintentional</c:v>
                </c:pt>
                <c:pt idx="10">
                  <c:v>All Other Injury Deaths</c:v>
                </c:pt>
              </c:strCache>
            </c:strRef>
          </c:cat>
          <c:val>
            <c:numRef>
              <c:f>'Death Leading Cause'!$C$4:$C$14</c:f>
              <c:numCache>
                <c:formatCode>#,##0</c:formatCode>
                <c:ptCount val="11"/>
                <c:pt idx="0">
                  <c:v>2865</c:v>
                </c:pt>
                <c:pt idx="1">
                  <c:v>1985</c:v>
                </c:pt>
                <c:pt idx="2">
                  <c:v>1747</c:v>
                </c:pt>
                <c:pt idx="3">
                  <c:v>1061</c:v>
                </c:pt>
                <c:pt idx="4">
                  <c:v>704</c:v>
                </c:pt>
                <c:pt idx="5">
                  <c:v>323</c:v>
                </c:pt>
                <c:pt idx="6">
                  <c:v>233</c:v>
                </c:pt>
                <c:pt idx="7">
                  <c:v>155</c:v>
                </c:pt>
                <c:pt idx="8">
                  <c:v>146</c:v>
                </c:pt>
                <c:pt idx="9">
                  <c:v>141</c:v>
                </c:pt>
                <c:pt idx="10">
                  <c:v>979</c:v>
                </c:pt>
              </c:numCache>
            </c:numRef>
          </c:val>
          <c:extLst>
            <c:ext xmlns:c16="http://schemas.microsoft.com/office/drawing/2014/chart" uri="{C3380CC4-5D6E-409C-BE32-E72D297353CC}">
              <c16:uniqueId val="{00000006-CE03-43D9-955F-28DAFF64A53C}"/>
            </c:ext>
          </c:extLst>
        </c:ser>
        <c:dLbls>
          <c:dLblPos val="outEnd"/>
          <c:showLegendKey val="0"/>
          <c:showVal val="1"/>
          <c:showCatName val="0"/>
          <c:showSerName val="0"/>
          <c:showPercent val="0"/>
          <c:showBubbleSize val="0"/>
        </c:dLbls>
        <c:gapWidth val="57"/>
        <c:axId val="358141192"/>
        <c:axId val="358138568"/>
      </c:barChart>
      <c:catAx>
        <c:axId val="358141192"/>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38568"/>
        <c:crosses val="autoZero"/>
        <c:auto val="1"/>
        <c:lblAlgn val="ctr"/>
        <c:lblOffset val="100"/>
        <c:noMultiLvlLbl val="0"/>
      </c:catAx>
      <c:valAx>
        <c:axId val="358138568"/>
        <c:scaling>
          <c:orientation val="minMax"/>
        </c:scaling>
        <c:delete val="1"/>
        <c:axPos val="b"/>
        <c:numFmt formatCode="#,##0" sourceLinked="1"/>
        <c:majorTickMark val="none"/>
        <c:minorTickMark val="none"/>
        <c:tickLblPos val="nextTo"/>
        <c:crossAx val="358141192"/>
        <c:crosses val="max"/>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20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9.5003195379548044E-2"/>
          <c:y val="0.12045741064518034"/>
          <c:w val="0.8979681614406938"/>
          <c:h val="0.73463034362084045"/>
        </c:manualLayout>
      </c:layout>
      <c:barChart>
        <c:barDir val="col"/>
        <c:grouping val="clustered"/>
        <c:varyColors val="0"/>
        <c:ser>
          <c:idx val="0"/>
          <c:order val="0"/>
          <c:spPr>
            <a:solidFill>
              <a:srgbClr val="643275"/>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'Death Dem Figures'!$B$3:$B$15</c:f>
              <c:strCache>
                <c:ptCount val="13"/>
                <c:pt idx="0">
                  <c:v>&gt;1</c:v>
                </c:pt>
                <c:pt idx="1">
                  <c:v>01-04</c:v>
                </c:pt>
                <c:pt idx="2">
                  <c:v>05-09</c:v>
                </c:pt>
                <c:pt idx="3">
                  <c:v>10-14</c:v>
                </c:pt>
                <c:pt idx="4">
                  <c:v>15-19</c:v>
                </c:pt>
                <c:pt idx="5">
                  <c:v>20-24</c:v>
                </c:pt>
                <c:pt idx="6">
                  <c:v>25-34</c:v>
                </c:pt>
                <c:pt idx="7">
                  <c:v>35-44</c:v>
                </c:pt>
                <c:pt idx="8">
                  <c:v>45-54</c:v>
                </c:pt>
                <c:pt idx="9">
                  <c:v>55-64</c:v>
                </c:pt>
                <c:pt idx="10">
                  <c:v>65-74</c:v>
                </c:pt>
                <c:pt idx="11">
                  <c:v>75-84</c:v>
                </c:pt>
                <c:pt idx="12">
                  <c:v>&gt;84</c:v>
                </c:pt>
              </c:strCache>
            </c:strRef>
          </c:cat>
          <c:val>
            <c:numRef>
              <c:f>'Death Dem Figures'!$C$3:$C$15</c:f>
              <c:numCache>
                <c:formatCode>General</c:formatCode>
                <c:ptCount val="13"/>
                <c:pt idx="0">
                  <c:v>0</c:v>
                </c:pt>
                <c:pt idx="1">
                  <c:v>0</c:v>
                </c:pt>
                <c:pt idx="2">
                  <c:v>0</c:v>
                </c:pt>
                <c:pt idx="3">
                  <c:v>0</c:v>
                </c:pt>
                <c:pt idx="4">
                  <c:v>0</c:v>
                </c:pt>
                <c:pt idx="5">
                  <c:v>4</c:v>
                </c:pt>
                <c:pt idx="6">
                  <c:v>13</c:v>
                </c:pt>
                <c:pt idx="7">
                  <c:v>20</c:v>
                </c:pt>
                <c:pt idx="8">
                  <c:v>42</c:v>
                </c:pt>
                <c:pt idx="9">
                  <c:v>111</c:v>
                </c:pt>
                <c:pt idx="10">
                  <c:v>262</c:v>
                </c:pt>
                <c:pt idx="11">
                  <c:v>626</c:v>
                </c:pt>
                <c:pt idx="12">
                  <c:v>907</c:v>
                </c:pt>
              </c:numCache>
            </c:numRef>
          </c:val>
          <c:extLst>
            <c:ext xmlns:c16="http://schemas.microsoft.com/office/drawing/2014/chart" uri="{C3380CC4-5D6E-409C-BE32-E72D297353CC}">
              <c16:uniqueId val="{00000000-1659-4833-A88D-E0936927267C}"/>
            </c:ext>
          </c:extLst>
        </c:ser>
        <c:dLbls>
          <c:showLegendKey val="0"/>
          <c:showVal val="0"/>
          <c:showCatName val="0"/>
          <c:showSerName val="0"/>
          <c:showPercent val="0"/>
          <c:showBubbleSize val="0"/>
        </c:dLbls>
        <c:gapWidth val="57"/>
        <c:overlap val="-3"/>
        <c:axId val="358141192"/>
        <c:axId val="358138568"/>
      </c:barChart>
      <c:catAx>
        <c:axId val="35814119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r>
                  <a:rPr lang="en-US"/>
                  <a:t>Age Group</a:t>
                </a:r>
              </a:p>
            </c:rich>
          </c:tx>
          <c:layout>
            <c:manualLayout>
              <c:xMode val="edge"/>
              <c:yMode val="edge"/>
              <c:x val="0.47967367671656347"/>
              <c:y val="0.92907129575554959"/>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38568"/>
        <c:crosses val="autoZero"/>
        <c:auto val="1"/>
        <c:lblAlgn val="ctr"/>
        <c:lblOffset val="100"/>
        <c:noMultiLvlLbl val="0"/>
      </c:catAx>
      <c:valAx>
        <c:axId val="35813856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41192"/>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7.467517177470874E-2"/>
          <c:y val="0.12462049660672213"/>
          <c:w val="0.90455048982776487"/>
          <c:h val="0.67566385403870555"/>
        </c:manualLayout>
      </c:layout>
      <c:lineChart>
        <c:grouping val="stacked"/>
        <c:varyColors val="0"/>
        <c:ser>
          <c:idx val="0"/>
          <c:order val="0"/>
          <c:spPr>
            <a:ln w="53975" cap="rnd">
              <a:solidFill>
                <a:srgbClr val="643275">
                  <a:alpha val="99000"/>
                </a:srgbClr>
              </a:solidFill>
              <a:round/>
            </a:ln>
            <a:effectLst/>
          </c:spPr>
          <c:marker>
            <c:symbol val="circle"/>
            <c:size val="8"/>
            <c:spPr>
              <a:solidFill>
                <a:srgbClr val="643275"/>
              </a:solidFill>
              <a:ln w="9525">
                <a:noFill/>
              </a:ln>
              <a:effectLst/>
            </c:spPr>
          </c:marker>
          <c:dLbls>
            <c:dLbl>
              <c:idx val="0"/>
              <c:tx>
                <c:rich>
                  <a:bodyPr/>
                  <a:lstStyle/>
                  <a:p>
                    <a:fld id="{045A249A-F870-430D-A86F-3A969331796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21FF-41CF-9B49-8653ADDCC898}"/>
                </c:ext>
              </c:extLst>
            </c:dLbl>
            <c:dLbl>
              <c:idx val="1"/>
              <c:tx>
                <c:rich>
                  <a:bodyPr/>
                  <a:lstStyle/>
                  <a:p>
                    <a:fld id="{B6FEA320-ABC3-4378-A0FE-1A9251D7713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21FF-41CF-9B49-8653ADDCC898}"/>
                </c:ext>
              </c:extLst>
            </c:dLbl>
            <c:dLbl>
              <c:idx val="2"/>
              <c:tx>
                <c:rich>
                  <a:bodyPr/>
                  <a:lstStyle/>
                  <a:p>
                    <a:fld id="{E8406633-DB9A-4DB6-946E-DF5CF91F6FE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21FF-41CF-9B49-8653ADDCC898}"/>
                </c:ext>
              </c:extLst>
            </c:dLbl>
            <c:dLbl>
              <c:idx val="3"/>
              <c:tx>
                <c:rich>
                  <a:bodyPr/>
                  <a:lstStyle/>
                  <a:p>
                    <a:fld id="{31112D6A-E9C3-4360-B808-8554950FA07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21FF-41CF-9B49-8653ADDCC898}"/>
                </c:ext>
              </c:extLst>
            </c:dLbl>
            <c:dLbl>
              <c:idx val="4"/>
              <c:tx>
                <c:rich>
                  <a:bodyPr/>
                  <a:lstStyle/>
                  <a:p>
                    <a:fld id="{3972B5EF-C4CD-4C69-AD9B-45C1F017524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21FF-41CF-9B49-8653ADDCC898}"/>
                </c:ext>
              </c:extLst>
            </c:dLbl>
            <c:dLbl>
              <c:idx val="5"/>
              <c:tx>
                <c:rich>
                  <a:bodyPr/>
                  <a:lstStyle/>
                  <a:p>
                    <a:fld id="{5341E5C2-8B41-47CA-BFD1-C1BC43C0A02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21FF-41CF-9B49-8653ADDCC898}"/>
                </c:ext>
              </c:extLst>
            </c:dLbl>
            <c:dLbl>
              <c:idx val="6"/>
              <c:tx>
                <c:rich>
                  <a:bodyPr/>
                  <a:lstStyle/>
                  <a:p>
                    <a:fld id="{EA8A4A2B-FBAC-4672-B559-509BB6930F8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21FF-41CF-9B49-8653ADDCC898}"/>
                </c:ext>
              </c:extLst>
            </c:dLbl>
            <c:dLbl>
              <c:idx val="7"/>
              <c:tx>
                <c:rich>
                  <a:bodyPr/>
                  <a:lstStyle/>
                  <a:p>
                    <a:fld id="{5559E33C-28DF-4FF9-990E-23FA45E5C5E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21FF-41CF-9B49-8653ADDCC898}"/>
                </c:ext>
              </c:extLst>
            </c:dLbl>
            <c:dLbl>
              <c:idx val="8"/>
              <c:tx>
                <c:rich>
                  <a:bodyPr/>
                  <a:lstStyle/>
                  <a:p>
                    <a:fld id="{3FF0B7D7-E3E7-48EE-BACE-00CE23725F8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21FF-41CF-9B49-8653ADDCC898}"/>
                </c:ext>
              </c:extLst>
            </c:dLbl>
            <c:dLbl>
              <c:idx val="9"/>
              <c:tx>
                <c:rich>
                  <a:bodyPr/>
                  <a:lstStyle/>
                  <a:p>
                    <a:fld id="{140126F5-B6E9-48C1-A5E7-C2F8CF8A407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21FF-41CF-9B49-8653ADDCC898}"/>
                </c:ext>
              </c:extLst>
            </c:dLbl>
            <c:dLbl>
              <c:idx val="10"/>
              <c:tx>
                <c:rich>
                  <a:bodyPr/>
                  <a:lstStyle/>
                  <a:p>
                    <a:fld id="{A280AFBC-103E-4674-86A9-D4319DABA73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21FF-41CF-9B49-8653ADDCC898}"/>
                </c:ext>
              </c:extLst>
            </c:dLbl>
            <c:dLbl>
              <c:idx val="11"/>
              <c:layout>
                <c:manualLayout>
                  <c:x val="-1.7743533418286793E-3"/>
                  <c:y val="-4.8933013808057854E-3"/>
                </c:manualLayout>
              </c:layout>
              <c:tx>
                <c:rich>
                  <a:bodyPr/>
                  <a:lstStyle/>
                  <a:p>
                    <a:fld id="{40F4A4FC-C13E-4E8D-A435-941B836A9B03}"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B-21FF-41CF-9B49-8653ADDCC898}"/>
                </c:ext>
              </c:extLst>
            </c:dLbl>
            <c:dLbl>
              <c:idx val="12"/>
              <c:tx>
                <c:rich>
                  <a:bodyPr/>
                  <a:lstStyle/>
                  <a:p>
                    <a:fld id="{8C4179F0-ADD7-47AF-9760-BE0D84181E5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21FF-41CF-9B49-8653ADDCC898}"/>
                </c:ext>
              </c:extLst>
            </c:dLbl>
            <c:numFmt formatCode="#,##0.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'Death Dem Figures'!$B$3:$B$15</c:f>
              <c:strCache>
                <c:ptCount val="13"/>
                <c:pt idx="0">
                  <c:v>&gt;1</c:v>
                </c:pt>
                <c:pt idx="1">
                  <c:v>01-04</c:v>
                </c:pt>
                <c:pt idx="2">
                  <c:v>05-09</c:v>
                </c:pt>
                <c:pt idx="3">
                  <c:v>10-14</c:v>
                </c:pt>
                <c:pt idx="4">
                  <c:v>15-19</c:v>
                </c:pt>
                <c:pt idx="5">
                  <c:v>20-24</c:v>
                </c:pt>
                <c:pt idx="6">
                  <c:v>25-34</c:v>
                </c:pt>
                <c:pt idx="7">
                  <c:v>35-44</c:v>
                </c:pt>
                <c:pt idx="8">
                  <c:v>45-54</c:v>
                </c:pt>
                <c:pt idx="9">
                  <c:v>55-64</c:v>
                </c:pt>
                <c:pt idx="10">
                  <c:v>65-74</c:v>
                </c:pt>
                <c:pt idx="11">
                  <c:v>75-84</c:v>
                </c:pt>
                <c:pt idx="12">
                  <c:v>&gt;84</c:v>
                </c:pt>
              </c:strCache>
            </c:strRef>
          </c:cat>
          <c:val>
            <c:numRef>
              <c:f>'Death Dem Figures'!$D$3:$D$15</c:f>
              <c:numCache>
                <c:formatCode>0.0</c:formatCode>
                <c:ptCount val="13"/>
                <c:pt idx="0">
                  <c:v>0</c:v>
                </c:pt>
                <c:pt idx="1">
                  <c:v>0</c:v>
                </c:pt>
                <c:pt idx="2">
                  <c:v>0</c:v>
                </c:pt>
                <c:pt idx="3">
                  <c:v>0</c:v>
                </c:pt>
                <c:pt idx="4">
                  <c:v>0</c:v>
                </c:pt>
                <c:pt idx="5">
                  <c:v>0</c:v>
                </c:pt>
                <c:pt idx="6">
                  <c:v>0.86977582531689945</c:v>
                </c:pt>
                <c:pt idx="7">
                  <c:v>1.4013629656203623</c:v>
                </c:pt>
                <c:pt idx="8">
                  <c:v>3.091024034183782</c:v>
                </c:pt>
                <c:pt idx="9">
                  <c:v>8.0453321852426871</c:v>
                </c:pt>
                <c:pt idx="10">
                  <c:v>22.596277823823204</c:v>
                </c:pt>
                <c:pt idx="11">
                  <c:v>99.45443048834349</c:v>
                </c:pt>
                <c:pt idx="12">
                  <c:v>489.86778430694778</c:v>
                </c:pt>
              </c:numCache>
            </c:numRef>
          </c:val>
          <c:smooth val="0"/>
          <c:extLst>
            <c:ext xmlns:c15="http://schemas.microsoft.com/office/drawing/2012/chart" uri="{02D57815-91ED-43cb-92C2-25804820EDAC}">
              <c15:datalabelsRange>
                <c15:f>'Death Dem Figures'!$D$3:$D$15</c15:f>
                <c15:dlblRangeCache>
                  <c:ptCount val="13"/>
                  <c:pt idx="0">
                    <c:v>0.0</c:v>
                  </c:pt>
                  <c:pt idx="1">
                    <c:v>0.0</c:v>
                  </c:pt>
                  <c:pt idx="2">
                    <c:v>0.0</c:v>
                  </c:pt>
                  <c:pt idx="3">
                    <c:v>0.0</c:v>
                  </c:pt>
                  <c:pt idx="4">
                    <c:v>0.0</c:v>
                  </c:pt>
                  <c:pt idx="5">
                    <c:v>*</c:v>
                  </c:pt>
                  <c:pt idx="6">
                    <c:v>0.9</c:v>
                  </c:pt>
                  <c:pt idx="7">
                    <c:v>1.4</c:v>
                  </c:pt>
                  <c:pt idx="8">
                    <c:v>3.1</c:v>
                  </c:pt>
                  <c:pt idx="9">
                    <c:v>8.0</c:v>
                  </c:pt>
                  <c:pt idx="10">
                    <c:v>22.6</c:v>
                  </c:pt>
                  <c:pt idx="11">
                    <c:v>99.5</c:v>
                  </c:pt>
                  <c:pt idx="12">
                    <c:v>489.9</c:v>
                  </c:pt>
                </c15:dlblRangeCache>
              </c15:datalabelsRange>
            </c:ext>
            <c:ext xmlns:c16="http://schemas.microsoft.com/office/drawing/2014/chart" uri="{C3380CC4-5D6E-409C-BE32-E72D297353CC}">
              <c16:uniqueId val="{0000000D-21FF-41CF-9B49-8653ADDCC898}"/>
            </c:ext>
          </c:extLst>
        </c:ser>
        <c:dLbls>
          <c:dLblPos val="t"/>
          <c:showLegendKey val="0"/>
          <c:showVal val="1"/>
          <c:showCatName val="0"/>
          <c:showSerName val="0"/>
          <c:showPercent val="0"/>
          <c:showBubbleSize val="0"/>
        </c:dLbls>
        <c:marker val="1"/>
        <c:smooth val="0"/>
        <c:axId val="358141192"/>
        <c:axId val="358138568"/>
      </c:lineChart>
      <c:catAx>
        <c:axId val="35814119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r>
                  <a:rPr lang="en-US"/>
                  <a:t>Age Group</a:t>
                </a:r>
              </a:p>
            </c:rich>
          </c:tx>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38568"/>
        <c:crosses val="autoZero"/>
        <c:auto val="1"/>
        <c:lblAlgn val="ctr"/>
        <c:lblOffset val="100"/>
        <c:noMultiLvlLbl val="0"/>
      </c:catAx>
      <c:valAx>
        <c:axId val="35813856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41192"/>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6945914893946148E-2"/>
          <c:y val="0.12022014869286712"/>
          <c:w val="0.92340966845421246"/>
          <c:h val="0.73354423208112207"/>
        </c:manualLayout>
      </c:layout>
      <c:barChart>
        <c:barDir val="col"/>
        <c:grouping val="clustered"/>
        <c:varyColors val="0"/>
        <c:ser>
          <c:idx val="0"/>
          <c:order val="0"/>
          <c:spPr>
            <a:solidFill>
              <a:schemeClr val="bg1">
                <a:lumMod val="75000"/>
              </a:schemeClr>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001-D1AE-4D08-B61C-A7636EFE560C}"/>
              </c:ext>
            </c:extLst>
          </c:dPt>
          <c:dPt>
            <c:idx val="1"/>
            <c:invertIfNegative val="0"/>
            <c:bubble3D val="0"/>
            <c:spPr>
              <a:solidFill>
                <a:srgbClr val="643275"/>
              </a:solidFill>
              <a:ln>
                <a:noFill/>
              </a:ln>
              <a:effectLst/>
            </c:spPr>
            <c:extLst>
              <c:ext xmlns:c16="http://schemas.microsoft.com/office/drawing/2014/chart" uri="{C3380CC4-5D6E-409C-BE32-E72D297353CC}">
                <c16:uniqueId val="{00000003-D1AE-4D08-B61C-A7636EFE560C}"/>
              </c:ext>
            </c:extLst>
          </c:dPt>
          <c:dPt>
            <c:idx val="7"/>
            <c:invertIfNegative val="0"/>
            <c:bubble3D val="0"/>
            <c:spPr>
              <a:solidFill>
                <a:srgbClr val="643275"/>
              </a:solidFill>
              <a:ln>
                <a:noFill/>
              </a:ln>
              <a:effectLst/>
            </c:spPr>
            <c:extLst>
              <c:ext xmlns:c16="http://schemas.microsoft.com/office/drawing/2014/chart" uri="{C3380CC4-5D6E-409C-BE32-E72D297353CC}">
                <c16:uniqueId val="{00000005-D1AE-4D08-B61C-A7636EFE560C}"/>
              </c:ext>
            </c:extLst>
          </c:dPt>
          <c:dLbls>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'Death Dem Figures'!$B$46:$B$53</c:f>
              <c:strCache>
                <c:ptCount val="8"/>
                <c:pt idx="0">
                  <c:v>Female</c:v>
                </c:pt>
                <c:pt idx="1">
                  <c:v>Male</c:v>
                </c:pt>
                <c:pt idx="3">
                  <c:v>AI/NA
NH</c:v>
                </c:pt>
                <c:pt idx="4">
                  <c:v>Asian
NH</c:v>
                </c:pt>
                <c:pt idx="5">
                  <c:v>Black
NH</c:v>
                </c:pt>
                <c:pt idx="6">
                  <c:v>Hispanic</c:v>
                </c:pt>
                <c:pt idx="7">
                  <c:v>White 
NH</c:v>
                </c:pt>
              </c:strCache>
            </c:strRef>
          </c:cat>
          <c:val>
            <c:numRef>
              <c:f>'Death Dem Figures'!$D$46:$D$53</c:f>
              <c:numCache>
                <c:formatCode>0.0</c:formatCode>
                <c:ptCount val="8"/>
                <c:pt idx="0">
                  <c:v>17.798675396392071</c:v>
                </c:pt>
                <c:pt idx="1">
                  <c:v>18.150071988487774</c:v>
                </c:pt>
                <c:pt idx="3">
                  <c:v>9.8007769343169748</c:v>
                </c:pt>
                <c:pt idx="4">
                  <c:v>5.5256378082557633</c:v>
                </c:pt>
                <c:pt idx="5">
                  <c:v>7.3078492390701975</c:v>
                </c:pt>
                <c:pt idx="6">
                  <c:v>3.5411085025782283</c:v>
                </c:pt>
                <c:pt idx="7">
                  <c:v>26.088988679312553</c:v>
                </c:pt>
              </c:numCache>
            </c:numRef>
          </c:val>
          <c:extLst>
            <c:ext xmlns:c16="http://schemas.microsoft.com/office/drawing/2014/chart" uri="{C3380CC4-5D6E-409C-BE32-E72D297353CC}">
              <c16:uniqueId val="{00000006-D1AE-4D08-B61C-A7636EFE560C}"/>
            </c:ext>
          </c:extLst>
        </c:ser>
        <c:dLbls>
          <c:dLblPos val="outEnd"/>
          <c:showLegendKey val="0"/>
          <c:showVal val="1"/>
          <c:showCatName val="0"/>
          <c:showSerName val="0"/>
          <c:showPercent val="0"/>
          <c:showBubbleSize val="0"/>
        </c:dLbls>
        <c:gapWidth val="35"/>
        <c:overlap val="-27"/>
        <c:axId val="844182936"/>
        <c:axId val="844183264"/>
      </c:barChart>
      <c:catAx>
        <c:axId val="844182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3264"/>
        <c:crosses val="autoZero"/>
        <c:auto val="1"/>
        <c:lblAlgn val="ctr"/>
        <c:lblOffset val="100"/>
        <c:tickLblSkip val="1"/>
        <c:noMultiLvlLbl val="0"/>
      </c:catAx>
      <c:valAx>
        <c:axId val="844183264"/>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293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400">
          <a:solidFill>
            <a:sysClr val="windowText" lastClr="000000"/>
          </a:solidFill>
          <a:latin typeface="Franklin Gothic Demi Cond" panose="020B0706030402020204" pitchFamily="34" charset="0"/>
        </a:defRPr>
      </a:pPr>
      <a:endParaRPr lang="en-US"/>
    </a:p>
  </c:txPr>
  <c:externalData r:id="rId3">
    <c:autoUpdate val="0"/>
  </c:externalData>
  <c:userShapes r:id="rId4"/>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11820036677467451"/>
          <c:y val="0.13710190574004336"/>
          <c:w val="0.86652603982525256"/>
          <c:h val="0.76048984738526482"/>
        </c:manualLayout>
      </c:layout>
      <c:lineChart>
        <c:grouping val="standard"/>
        <c:varyColors val="0"/>
        <c:ser>
          <c:idx val="0"/>
          <c:order val="0"/>
          <c:spPr>
            <a:ln w="53975" cap="rnd">
              <a:solidFill>
                <a:srgbClr val="17375E"/>
              </a:solidFill>
              <a:round/>
            </a:ln>
            <a:effectLst/>
          </c:spPr>
          <c:marker>
            <c:symbol val="circle"/>
            <c:size val="8"/>
            <c:spPr>
              <a:solidFill>
                <a:srgbClr val="17375E"/>
              </a:solidFill>
              <a:ln w="9525">
                <a:noFill/>
              </a:ln>
              <a:effectLst/>
            </c:spPr>
          </c:marker>
          <c:dLbls>
            <c:dLbl>
              <c:idx val="1"/>
              <c:delete val="1"/>
              <c:extLst>
                <c:ext xmlns:c15="http://schemas.microsoft.com/office/drawing/2012/chart" uri="{CE6537A1-D6FC-4f65-9D91-7224C49458BB}"/>
                <c:ext xmlns:c16="http://schemas.microsoft.com/office/drawing/2014/chart" uri="{C3380CC4-5D6E-409C-BE32-E72D297353CC}">
                  <c16:uniqueId val="{00000000-5DCD-4415-A205-A0500D82A154}"/>
                </c:ext>
              </c:extLst>
            </c:dLbl>
            <c:dLbl>
              <c:idx val="2"/>
              <c:delete val="1"/>
              <c:extLst>
                <c:ext xmlns:c15="http://schemas.microsoft.com/office/drawing/2012/chart" uri="{CE6537A1-D6FC-4f65-9D91-7224C49458BB}"/>
                <c:ext xmlns:c16="http://schemas.microsoft.com/office/drawing/2014/chart" uri="{C3380CC4-5D6E-409C-BE32-E72D297353CC}">
                  <c16:uniqueId val="{00000001-5DCD-4415-A205-A0500D82A154}"/>
                </c:ext>
              </c:extLst>
            </c:dLbl>
            <c:dLbl>
              <c:idx val="3"/>
              <c:delete val="1"/>
              <c:extLst>
                <c:ext xmlns:c15="http://schemas.microsoft.com/office/drawing/2012/chart" uri="{CE6537A1-D6FC-4f65-9D91-7224C49458BB}"/>
                <c:ext xmlns:c16="http://schemas.microsoft.com/office/drawing/2014/chart" uri="{C3380CC4-5D6E-409C-BE32-E72D297353CC}">
                  <c16:uniqueId val="{00000002-5DCD-4415-A205-A0500D82A154}"/>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Trends!$B$25:$B$29</c:f>
              <c:strCache>
                <c:ptCount val="5"/>
                <c:pt idx="0">
                  <c:v>2020</c:v>
                </c:pt>
                <c:pt idx="1">
                  <c:v>2021</c:v>
                </c:pt>
                <c:pt idx="2">
                  <c:v>2022</c:v>
                </c:pt>
                <c:pt idx="3">
                  <c:v>2023</c:v>
                </c:pt>
                <c:pt idx="4">
                  <c:v>2024</c:v>
                </c:pt>
              </c:strCache>
            </c:strRef>
          </c:cat>
          <c:val>
            <c:numRef>
              <c:f>Trends!$C$25:$C$29</c:f>
              <c:numCache>
                <c:formatCode>#,##0</c:formatCode>
                <c:ptCount val="5"/>
                <c:pt idx="0">
                  <c:v>24925</c:v>
                </c:pt>
                <c:pt idx="1">
                  <c:v>25284</c:v>
                </c:pt>
                <c:pt idx="2">
                  <c:v>25727</c:v>
                </c:pt>
                <c:pt idx="3">
                  <c:v>27880</c:v>
                </c:pt>
                <c:pt idx="4">
                  <c:v>29975</c:v>
                </c:pt>
              </c:numCache>
            </c:numRef>
          </c:val>
          <c:smooth val="0"/>
          <c:extLst>
            <c:ext xmlns:c16="http://schemas.microsoft.com/office/drawing/2014/chart" uri="{C3380CC4-5D6E-409C-BE32-E72D297353CC}">
              <c16:uniqueId val="{00000003-5DCD-4415-A205-A0500D82A154}"/>
            </c:ext>
          </c:extLst>
        </c:ser>
        <c:dLbls>
          <c:dLblPos val="t"/>
          <c:showLegendKey val="0"/>
          <c:showVal val="1"/>
          <c:showCatName val="0"/>
          <c:showSerName val="0"/>
          <c:showPercent val="0"/>
          <c:showBubbleSize val="0"/>
        </c:dLbls>
        <c:marker val="1"/>
        <c:smooth val="0"/>
        <c:axId val="485496536"/>
        <c:axId val="485503752"/>
      </c:lineChart>
      <c:catAx>
        <c:axId val="485496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503752"/>
        <c:crosses val="autoZero"/>
        <c:auto val="1"/>
        <c:lblAlgn val="ctr"/>
        <c:lblOffset val="100"/>
        <c:noMultiLvlLbl val="0"/>
      </c:catAx>
      <c:valAx>
        <c:axId val="485503752"/>
        <c:scaling>
          <c:orientation val="minMax"/>
          <c:min val="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496536"/>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1014790039500556"/>
          <c:y val="0.11404543397592541"/>
          <c:w val="0.88880435956449577"/>
          <c:h val="0.73463034362084045"/>
        </c:manualLayout>
      </c:layout>
      <c:barChart>
        <c:barDir val="col"/>
        <c:grouping val="clustered"/>
        <c:varyColors val="0"/>
        <c:ser>
          <c:idx val="0"/>
          <c:order val="0"/>
          <c:spPr>
            <a:solidFill>
              <a:srgbClr val="17375E"/>
            </a:solidFill>
            <a:ln>
              <a:noFill/>
            </a:ln>
            <a:effectLst/>
          </c:spPr>
          <c:invertIfNegative val="0"/>
          <c:dLbls>
            <c:dLbl>
              <c:idx val="12"/>
              <c:layout>
                <c:manualLayout>
                  <c:x val="0"/>
                  <c:y val="-2.5408666022010405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B6D-4FA5-964B-30DC4AFA130C}"/>
                </c:ext>
              </c:extLst>
            </c:dLbl>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 Dem Figures'!$B$3:$B$15</c:f>
              <c:strCache>
                <c:ptCount val="13"/>
                <c:pt idx="0">
                  <c:v>&lt;1</c:v>
                </c:pt>
                <c:pt idx="1">
                  <c:v>01-04</c:v>
                </c:pt>
                <c:pt idx="2">
                  <c:v>05-09</c:v>
                </c:pt>
                <c:pt idx="3">
                  <c:v>10-14</c:v>
                </c:pt>
                <c:pt idx="4">
                  <c:v>15-19</c:v>
                </c:pt>
                <c:pt idx="5">
                  <c:v>20-24</c:v>
                </c:pt>
                <c:pt idx="6">
                  <c:v>25-34</c:v>
                </c:pt>
                <c:pt idx="7">
                  <c:v>35-44</c:v>
                </c:pt>
                <c:pt idx="8">
                  <c:v>45-54</c:v>
                </c:pt>
                <c:pt idx="9">
                  <c:v>55-64</c:v>
                </c:pt>
                <c:pt idx="10">
                  <c:v>65-74</c:v>
                </c:pt>
                <c:pt idx="11">
                  <c:v>75-84</c:v>
                </c:pt>
                <c:pt idx="12">
                  <c:v>&gt;84</c:v>
                </c:pt>
              </c:strCache>
            </c:strRef>
          </c:cat>
          <c:val>
            <c:numRef>
              <c:f>'Hosp Dem Figures'!$C$3:$C$15</c:f>
              <c:numCache>
                <c:formatCode>General</c:formatCode>
                <c:ptCount val="13"/>
                <c:pt idx="0">
                  <c:v>128</c:v>
                </c:pt>
                <c:pt idx="1">
                  <c:v>148</c:v>
                </c:pt>
                <c:pt idx="2">
                  <c:v>130</c:v>
                </c:pt>
                <c:pt idx="3">
                  <c:v>106</c:v>
                </c:pt>
                <c:pt idx="4">
                  <c:v>134</c:v>
                </c:pt>
                <c:pt idx="5">
                  <c:v>168</c:v>
                </c:pt>
                <c:pt idx="6">
                  <c:v>534</c:v>
                </c:pt>
                <c:pt idx="7">
                  <c:v>753</c:v>
                </c:pt>
                <c:pt idx="8">
                  <c:v>1214</c:v>
                </c:pt>
                <c:pt idx="9">
                  <c:v>3084</c:v>
                </c:pt>
                <c:pt idx="10">
                  <c:v>6260</c:v>
                </c:pt>
                <c:pt idx="11">
                  <c:v>9478</c:v>
                </c:pt>
                <c:pt idx="12">
                  <c:v>7838</c:v>
                </c:pt>
              </c:numCache>
            </c:numRef>
          </c:val>
          <c:extLst>
            <c:ext xmlns:c16="http://schemas.microsoft.com/office/drawing/2014/chart" uri="{C3380CC4-5D6E-409C-BE32-E72D297353CC}">
              <c16:uniqueId val="{00000001-1B6D-4FA5-964B-30DC4AFA130C}"/>
            </c:ext>
          </c:extLst>
        </c:ser>
        <c:dLbls>
          <c:showLegendKey val="0"/>
          <c:showVal val="0"/>
          <c:showCatName val="0"/>
          <c:showSerName val="0"/>
          <c:showPercent val="0"/>
          <c:showBubbleSize val="0"/>
        </c:dLbls>
        <c:gapWidth val="57"/>
        <c:overlap val="-3"/>
        <c:axId val="358141192"/>
        <c:axId val="358138568"/>
      </c:barChart>
      <c:catAx>
        <c:axId val="35814119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r>
                  <a:rPr lang="en-US"/>
                  <a:t>Age Group</a:t>
                </a:r>
              </a:p>
            </c:rich>
          </c:tx>
          <c:layout>
            <c:manualLayout>
              <c:xMode val="edge"/>
              <c:yMode val="edge"/>
              <c:x val="0.47967367671656347"/>
              <c:y val="0.92907129575554959"/>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38568"/>
        <c:crosses val="autoZero"/>
        <c:auto val="1"/>
        <c:lblAlgn val="ctr"/>
        <c:lblOffset val="100"/>
        <c:noMultiLvlLbl val="0"/>
      </c:catAx>
      <c:valAx>
        <c:axId val="35813856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41192"/>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9.6113840923050531E-2"/>
          <c:y val="0.12462049660672213"/>
          <c:w val="0.8917913207761845"/>
          <c:h val="0.7199946298272818"/>
        </c:manualLayout>
      </c:layout>
      <c:lineChart>
        <c:grouping val="stacked"/>
        <c:varyColors val="0"/>
        <c:ser>
          <c:idx val="0"/>
          <c:order val="0"/>
          <c:spPr>
            <a:ln w="53975" cap="rnd">
              <a:solidFill>
                <a:srgbClr val="17375E">
                  <a:alpha val="99000"/>
                </a:srgbClr>
              </a:solidFill>
              <a:round/>
            </a:ln>
            <a:effectLst/>
          </c:spPr>
          <c:marker>
            <c:symbol val="circle"/>
            <c:size val="8"/>
            <c:spPr>
              <a:solidFill>
                <a:srgbClr val="17375E"/>
              </a:solidFill>
              <a:ln w="9525">
                <a:noFill/>
              </a:ln>
              <a:effectLst/>
            </c:spPr>
          </c:marker>
          <c:dLbls>
            <c:dLbl>
              <c:idx val="0"/>
              <c:tx>
                <c:rich>
                  <a:bodyPr/>
                  <a:lstStyle/>
                  <a:p>
                    <a:fld id="{24388945-EA7F-4AB1-A3F8-AC3F8FA208A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CD76-4352-9FCB-B7F30C2B9C05}"/>
                </c:ext>
              </c:extLst>
            </c:dLbl>
            <c:dLbl>
              <c:idx val="1"/>
              <c:tx>
                <c:rich>
                  <a:bodyPr/>
                  <a:lstStyle/>
                  <a:p>
                    <a:fld id="{25114082-9CBF-4336-A30F-FBF956EB97B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CD76-4352-9FCB-B7F30C2B9C05}"/>
                </c:ext>
              </c:extLst>
            </c:dLbl>
            <c:dLbl>
              <c:idx val="2"/>
              <c:tx>
                <c:rich>
                  <a:bodyPr/>
                  <a:lstStyle/>
                  <a:p>
                    <a:fld id="{CE2A7198-F5B0-489A-AE60-5AE5F88ADBB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CD76-4352-9FCB-B7F30C2B9C05}"/>
                </c:ext>
              </c:extLst>
            </c:dLbl>
            <c:dLbl>
              <c:idx val="3"/>
              <c:tx>
                <c:rich>
                  <a:bodyPr/>
                  <a:lstStyle/>
                  <a:p>
                    <a:fld id="{00BB9125-D029-4981-8C30-882C37E64E6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CD76-4352-9FCB-B7F30C2B9C05}"/>
                </c:ext>
              </c:extLst>
            </c:dLbl>
            <c:dLbl>
              <c:idx val="4"/>
              <c:tx>
                <c:rich>
                  <a:bodyPr/>
                  <a:lstStyle/>
                  <a:p>
                    <a:fld id="{5594D0C1-C512-45E5-AEE9-6B52F915531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CD76-4352-9FCB-B7F30C2B9C05}"/>
                </c:ext>
              </c:extLst>
            </c:dLbl>
            <c:dLbl>
              <c:idx val="5"/>
              <c:tx>
                <c:rich>
                  <a:bodyPr/>
                  <a:lstStyle/>
                  <a:p>
                    <a:fld id="{9FA0BCAD-E460-4098-A095-9C510958DA5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CD76-4352-9FCB-B7F30C2B9C05}"/>
                </c:ext>
              </c:extLst>
            </c:dLbl>
            <c:dLbl>
              <c:idx val="6"/>
              <c:tx>
                <c:rich>
                  <a:bodyPr/>
                  <a:lstStyle/>
                  <a:p>
                    <a:fld id="{57D7591D-3B6E-44A4-AE7D-D6797FF3318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CD76-4352-9FCB-B7F30C2B9C05}"/>
                </c:ext>
              </c:extLst>
            </c:dLbl>
            <c:dLbl>
              <c:idx val="7"/>
              <c:tx>
                <c:rich>
                  <a:bodyPr/>
                  <a:lstStyle/>
                  <a:p>
                    <a:fld id="{202F8B2C-1A03-4CE0-8619-85A730AA201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CD76-4352-9FCB-B7F30C2B9C05}"/>
                </c:ext>
              </c:extLst>
            </c:dLbl>
            <c:dLbl>
              <c:idx val="8"/>
              <c:tx>
                <c:rich>
                  <a:bodyPr/>
                  <a:lstStyle/>
                  <a:p>
                    <a:fld id="{8B2C0E4D-2B0D-46BA-8D47-421079315E4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CD76-4352-9FCB-B7F30C2B9C05}"/>
                </c:ext>
              </c:extLst>
            </c:dLbl>
            <c:dLbl>
              <c:idx val="9"/>
              <c:tx>
                <c:rich>
                  <a:bodyPr/>
                  <a:lstStyle/>
                  <a:p>
                    <a:fld id="{DE3ABE6A-5C81-4FB2-9D4E-1844FBFC6F6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CD76-4352-9FCB-B7F30C2B9C05}"/>
                </c:ext>
              </c:extLst>
            </c:dLbl>
            <c:dLbl>
              <c:idx val="10"/>
              <c:layout>
                <c:manualLayout>
                  <c:x val="6.6745775189216931E-3"/>
                  <c:y val="-5.8056937256245758E-3"/>
                </c:manualLayout>
              </c:layout>
              <c:tx>
                <c:rich>
                  <a:bodyPr/>
                  <a:lstStyle/>
                  <a:p>
                    <a:fld id="{DCBD1DF6-8EF7-4D32-B501-14B4E047F3F8}"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A-CD76-4352-9FCB-B7F30C2B9C05}"/>
                </c:ext>
              </c:extLst>
            </c:dLbl>
            <c:dLbl>
              <c:idx val="11"/>
              <c:layout>
                <c:manualLayout>
                  <c:x val="-1.7743533418286793E-3"/>
                  <c:y val="-4.8933013808057854E-3"/>
                </c:manualLayout>
              </c:layout>
              <c:tx>
                <c:rich>
                  <a:bodyPr/>
                  <a:lstStyle/>
                  <a:p>
                    <a:fld id="{81975198-5A98-4F3A-B425-7F5FBECBAA57}"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B-CD76-4352-9FCB-B7F30C2B9C05}"/>
                </c:ext>
              </c:extLst>
            </c:dLbl>
            <c:dLbl>
              <c:idx val="12"/>
              <c:tx>
                <c:rich>
                  <a:bodyPr/>
                  <a:lstStyle/>
                  <a:p>
                    <a:fld id="{9CD597BE-E308-41A3-B18B-86456F73D10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CD76-4352-9FCB-B7F30C2B9C05}"/>
                </c:ext>
              </c:extLst>
            </c:dLbl>
            <c:numFmt formatCode="#,##0.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'Hosp Dem Figures'!$B$3:$B$15</c:f>
              <c:strCache>
                <c:ptCount val="13"/>
                <c:pt idx="0">
                  <c:v>&lt;1</c:v>
                </c:pt>
                <c:pt idx="1">
                  <c:v>01-04</c:v>
                </c:pt>
                <c:pt idx="2">
                  <c:v>05-09</c:v>
                </c:pt>
                <c:pt idx="3">
                  <c:v>10-14</c:v>
                </c:pt>
                <c:pt idx="4">
                  <c:v>15-19</c:v>
                </c:pt>
                <c:pt idx="5">
                  <c:v>20-24</c:v>
                </c:pt>
                <c:pt idx="6">
                  <c:v>25-34</c:v>
                </c:pt>
                <c:pt idx="7">
                  <c:v>35-44</c:v>
                </c:pt>
                <c:pt idx="8">
                  <c:v>45-54</c:v>
                </c:pt>
                <c:pt idx="9">
                  <c:v>55-64</c:v>
                </c:pt>
                <c:pt idx="10">
                  <c:v>65-74</c:v>
                </c:pt>
                <c:pt idx="11">
                  <c:v>75-84</c:v>
                </c:pt>
                <c:pt idx="12">
                  <c:v>&gt;84</c:v>
                </c:pt>
              </c:strCache>
            </c:strRef>
          </c:cat>
          <c:val>
            <c:numRef>
              <c:f>'Hosp Dem Figures'!$D$3:$D$15</c:f>
              <c:numCache>
                <c:formatCode>#,##0.0</c:formatCode>
                <c:ptCount val="13"/>
                <c:pt idx="0">
                  <c:v>105.52349546578731</c:v>
                </c:pt>
                <c:pt idx="1">
                  <c:v>29.823377094437337</c:v>
                </c:pt>
                <c:pt idx="2">
                  <c:v>20.111915072023862</c:v>
                </c:pt>
                <c:pt idx="3">
                  <c:v>15.965201884496281</c:v>
                </c:pt>
                <c:pt idx="4">
                  <c:v>18.18080676651638</c:v>
                </c:pt>
                <c:pt idx="5">
                  <c:v>22.497278231071149</c:v>
                </c:pt>
                <c:pt idx="6">
                  <c:v>35.72771467070956</c:v>
                </c:pt>
                <c:pt idx="7">
                  <c:v>52.761315655606644</c:v>
                </c:pt>
                <c:pt idx="8">
                  <c:v>89.345313749978843</c:v>
                </c:pt>
                <c:pt idx="9">
                  <c:v>223.5297699034995</c:v>
                </c:pt>
                <c:pt idx="10">
                  <c:v>539.8957983860048</c:v>
                </c:pt>
                <c:pt idx="11">
                  <c:v>1505.7972718346959</c:v>
                </c:pt>
                <c:pt idx="12">
                  <c:v>4233.2786035257514</c:v>
                </c:pt>
              </c:numCache>
            </c:numRef>
          </c:val>
          <c:smooth val="0"/>
          <c:extLst>
            <c:ext xmlns:c15="http://schemas.microsoft.com/office/drawing/2012/chart" uri="{02D57815-91ED-43cb-92C2-25804820EDAC}">
              <c15:datalabelsRange>
                <c15:f>'Hosp Dem Figures'!$D$3:$D$15</c15:f>
                <c15:dlblRangeCache>
                  <c:ptCount val="13"/>
                  <c:pt idx="0">
                    <c:v>105.5</c:v>
                  </c:pt>
                  <c:pt idx="1">
                    <c:v>29.8</c:v>
                  </c:pt>
                  <c:pt idx="2">
                    <c:v>20.1</c:v>
                  </c:pt>
                  <c:pt idx="3">
                    <c:v>16.0</c:v>
                  </c:pt>
                  <c:pt idx="4">
                    <c:v>18.2</c:v>
                  </c:pt>
                  <c:pt idx="5">
                    <c:v>22.5</c:v>
                  </c:pt>
                  <c:pt idx="6">
                    <c:v>35.7</c:v>
                  </c:pt>
                  <c:pt idx="7">
                    <c:v>52.8</c:v>
                  </c:pt>
                  <c:pt idx="8">
                    <c:v>89.3</c:v>
                  </c:pt>
                  <c:pt idx="9">
                    <c:v>223.5</c:v>
                  </c:pt>
                  <c:pt idx="10">
                    <c:v>539.9</c:v>
                  </c:pt>
                  <c:pt idx="11">
                    <c:v>1,505.8</c:v>
                  </c:pt>
                  <c:pt idx="12">
                    <c:v>4,233.3</c:v>
                  </c:pt>
                </c15:dlblRangeCache>
              </c15:datalabelsRange>
            </c:ext>
            <c:ext xmlns:c16="http://schemas.microsoft.com/office/drawing/2014/chart" uri="{C3380CC4-5D6E-409C-BE32-E72D297353CC}">
              <c16:uniqueId val="{0000000D-CD76-4352-9FCB-B7F30C2B9C05}"/>
            </c:ext>
          </c:extLst>
        </c:ser>
        <c:dLbls>
          <c:dLblPos val="t"/>
          <c:showLegendKey val="0"/>
          <c:showVal val="1"/>
          <c:showCatName val="0"/>
          <c:showSerName val="0"/>
          <c:showPercent val="0"/>
          <c:showBubbleSize val="0"/>
        </c:dLbls>
        <c:marker val="1"/>
        <c:smooth val="0"/>
        <c:axId val="358141192"/>
        <c:axId val="358138568"/>
      </c:lineChart>
      <c:catAx>
        <c:axId val="35814119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r>
                  <a:rPr lang="en-US"/>
                  <a:t>Age Group</a:t>
                </a:r>
              </a:p>
            </c:rich>
          </c:tx>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38568"/>
        <c:crosses val="autoZero"/>
        <c:auto val="1"/>
        <c:lblAlgn val="ctr"/>
        <c:lblOffset val="100"/>
        <c:noMultiLvlLbl val="0"/>
      </c:catAx>
      <c:valAx>
        <c:axId val="35813856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41192"/>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9288982602683439E-2"/>
          <c:y val="0.12022014869286712"/>
          <c:w val="0.91106657931801271"/>
          <c:h val="0.73354423208112207"/>
        </c:manualLayout>
      </c:layout>
      <c:barChart>
        <c:barDir val="col"/>
        <c:grouping val="clustered"/>
        <c:varyColors val="0"/>
        <c:ser>
          <c:idx val="0"/>
          <c:order val="0"/>
          <c:spPr>
            <a:solidFill>
              <a:schemeClr val="bg1">
                <a:lumMod val="75000"/>
              </a:schemeClr>
            </a:solidFill>
            <a:ln>
              <a:noFill/>
            </a:ln>
            <a:effectLst/>
          </c:spPr>
          <c:invertIfNegative val="0"/>
          <c:dPt>
            <c:idx val="0"/>
            <c:invertIfNegative val="0"/>
            <c:bubble3D val="0"/>
            <c:spPr>
              <a:solidFill>
                <a:srgbClr val="17375E"/>
              </a:solidFill>
              <a:ln>
                <a:noFill/>
              </a:ln>
              <a:effectLst/>
            </c:spPr>
            <c:extLst>
              <c:ext xmlns:c16="http://schemas.microsoft.com/office/drawing/2014/chart" uri="{C3380CC4-5D6E-409C-BE32-E72D297353CC}">
                <c16:uniqueId val="{00000001-FFFF-48B6-9A47-DFFEBBF2D554}"/>
              </c:ext>
            </c:extLst>
          </c:dPt>
          <c:dPt>
            <c:idx val="7"/>
            <c:invertIfNegative val="0"/>
            <c:bubble3D val="0"/>
            <c:spPr>
              <a:solidFill>
                <a:srgbClr val="17375E"/>
              </a:solidFill>
              <a:ln>
                <a:noFill/>
              </a:ln>
              <a:effectLst/>
            </c:spPr>
            <c:extLst>
              <c:ext xmlns:c16="http://schemas.microsoft.com/office/drawing/2014/chart" uri="{C3380CC4-5D6E-409C-BE32-E72D297353CC}">
                <c16:uniqueId val="{00000003-FFFF-48B6-9A47-DFFEBBF2D554}"/>
              </c:ext>
            </c:extLst>
          </c:dPt>
          <c:dLbls>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'Hosp Dem Figures'!$B$46:$B$53</c:f>
              <c:strCache>
                <c:ptCount val="8"/>
                <c:pt idx="0">
                  <c:v>Female</c:v>
                </c:pt>
                <c:pt idx="1">
                  <c:v>Male</c:v>
                </c:pt>
                <c:pt idx="3">
                  <c:v>AI/NA
NH</c:v>
                </c:pt>
                <c:pt idx="4">
                  <c:v>Asian
NH</c:v>
                </c:pt>
                <c:pt idx="5">
                  <c:v>Black
NH</c:v>
                </c:pt>
                <c:pt idx="6">
                  <c:v>Hispanic</c:v>
                </c:pt>
                <c:pt idx="7">
                  <c:v>White 
NH</c:v>
                </c:pt>
              </c:strCache>
            </c:strRef>
          </c:cat>
          <c:val>
            <c:numRef>
              <c:f>'Hosp Dem Figures'!$D$46:$D$53</c:f>
              <c:numCache>
                <c:formatCode>0.0</c:formatCode>
                <c:ptCount val="8"/>
                <c:pt idx="0">
                  <c:v>326.35622898792059</c:v>
                </c:pt>
                <c:pt idx="1">
                  <c:v>213.70365659989639</c:v>
                </c:pt>
                <c:pt idx="3">
                  <c:v>203.14337645675184</c:v>
                </c:pt>
                <c:pt idx="4">
                  <c:v>59.170371530072131</c:v>
                </c:pt>
                <c:pt idx="5">
                  <c:v>145.11300631867965</c:v>
                </c:pt>
                <c:pt idx="6">
                  <c:v>77.904387056721021</c:v>
                </c:pt>
                <c:pt idx="7">
                  <c:v>370.48780970477145</c:v>
                </c:pt>
              </c:numCache>
            </c:numRef>
          </c:val>
          <c:extLst>
            <c:ext xmlns:c16="http://schemas.microsoft.com/office/drawing/2014/chart" uri="{C3380CC4-5D6E-409C-BE32-E72D297353CC}">
              <c16:uniqueId val="{00000004-FFFF-48B6-9A47-DFFEBBF2D554}"/>
            </c:ext>
          </c:extLst>
        </c:ser>
        <c:dLbls>
          <c:dLblPos val="outEnd"/>
          <c:showLegendKey val="0"/>
          <c:showVal val="1"/>
          <c:showCatName val="0"/>
          <c:showSerName val="0"/>
          <c:showPercent val="0"/>
          <c:showBubbleSize val="0"/>
        </c:dLbls>
        <c:gapWidth val="35"/>
        <c:overlap val="-27"/>
        <c:axId val="844182936"/>
        <c:axId val="844183264"/>
      </c:barChart>
      <c:catAx>
        <c:axId val="844182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3264"/>
        <c:crosses val="autoZero"/>
        <c:auto val="1"/>
        <c:lblAlgn val="ctr"/>
        <c:lblOffset val="100"/>
        <c:tickLblSkip val="1"/>
        <c:noMultiLvlLbl val="0"/>
      </c:catAx>
      <c:valAx>
        <c:axId val="844183264"/>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293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400">
          <a:solidFill>
            <a:sysClr val="windowText" lastClr="000000"/>
          </a:solidFill>
          <a:latin typeface="Franklin Gothic Demi Cond" panose="020B0706030402020204" pitchFamily="34" charset="0"/>
        </a:defRPr>
      </a:pPr>
      <a:endParaRPr lang="en-US"/>
    </a:p>
  </c:txPr>
  <c:externalData r:id="rId3">
    <c:autoUpdate val="0"/>
  </c:externalData>
  <c:userShapes r:id="rId4"/>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13808918014710209"/>
          <c:y val="0.13710190574004336"/>
          <c:w val="0.85051536716408549"/>
          <c:h val="0.76048984738526482"/>
        </c:manualLayout>
      </c:layout>
      <c:lineChart>
        <c:grouping val="standard"/>
        <c:varyColors val="0"/>
        <c:ser>
          <c:idx val="0"/>
          <c:order val="0"/>
          <c:spPr>
            <a:ln w="53975" cap="rnd">
              <a:solidFill>
                <a:srgbClr val="52849C"/>
              </a:solidFill>
              <a:round/>
            </a:ln>
            <a:effectLst/>
          </c:spPr>
          <c:marker>
            <c:symbol val="circle"/>
            <c:size val="8"/>
            <c:spPr>
              <a:solidFill>
                <a:srgbClr val="52849C"/>
              </a:solidFill>
              <a:ln w="9525">
                <a:noFill/>
              </a:ln>
              <a:effectLst/>
            </c:spPr>
          </c:marker>
          <c:dLbls>
            <c:dLbl>
              <c:idx val="1"/>
              <c:delete val="1"/>
              <c:extLst>
                <c:ext xmlns:c15="http://schemas.microsoft.com/office/drawing/2012/chart" uri="{CE6537A1-D6FC-4f65-9D91-7224C49458BB}"/>
                <c:ext xmlns:c16="http://schemas.microsoft.com/office/drawing/2014/chart" uri="{C3380CC4-5D6E-409C-BE32-E72D297353CC}">
                  <c16:uniqueId val="{00000000-3FF3-4ABA-8E43-3C21B7688419}"/>
                </c:ext>
              </c:extLst>
            </c:dLbl>
            <c:dLbl>
              <c:idx val="2"/>
              <c:delete val="1"/>
              <c:extLst>
                <c:ext xmlns:c15="http://schemas.microsoft.com/office/drawing/2012/chart" uri="{CE6537A1-D6FC-4f65-9D91-7224C49458BB}"/>
                <c:ext xmlns:c16="http://schemas.microsoft.com/office/drawing/2014/chart" uri="{C3380CC4-5D6E-409C-BE32-E72D297353CC}">
                  <c16:uniqueId val="{00000001-3FF3-4ABA-8E43-3C21B7688419}"/>
                </c:ext>
              </c:extLst>
            </c:dLbl>
            <c:dLbl>
              <c:idx val="3"/>
              <c:delete val="1"/>
              <c:extLst>
                <c:ext xmlns:c15="http://schemas.microsoft.com/office/drawing/2012/chart" uri="{CE6537A1-D6FC-4f65-9D91-7224C49458BB}"/>
                <c:ext xmlns:c16="http://schemas.microsoft.com/office/drawing/2014/chart" uri="{C3380CC4-5D6E-409C-BE32-E72D297353CC}">
                  <c16:uniqueId val="{00000002-3FF3-4ABA-8E43-3C21B7688419}"/>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rgbClr val="52849C"/>
                    </a:solidFill>
                    <a:latin typeface="Franklin Gothic Demi Cond" panose="020B0706030402020204" pitchFamily="34" charset="0"/>
                    <a:ea typeface="+mn-ea"/>
                    <a:cs typeface="Calibri" panose="020F050202020403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Trends!$B$47:$B$51</c:f>
              <c:strCache>
                <c:ptCount val="5"/>
                <c:pt idx="0">
                  <c:v>2020</c:v>
                </c:pt>
                <c:pt idx="1">
                  <c:v>2021</c:v>
                </c:pt>
                <c:pt idx="2">
                  <c:v>2022</c:v>
                </c:pt>
                <c:pt idx="3">
                  <c:v>2023</c:v>
                </c:pt>
                <c:pt idx="4">
                  <c:v>2024</c:v>
                </c:pt>
              </c:strCache>
            </c:strRef>
          </c:cat>
          <c:val>
            <c:numRef>
              <c:f>Trends!$C$47:$C$51</c:f>
              <c:numCache>
                <c:formatCode>#,##0</c:formatCode>
                <c:ptCount val="5"/>
                <c:pt idx="0">
                  <c:v>182920</c:v>
                </c:pt>
                <c:pt idx="1">
                  <c:v>193349</c:v>
                </c:pt>
                <c:pt idx="2">
                  <c:v>221168</c:v>
                </c:pt>
                <c:pt idx="3">
                  <c:v>259507</c:v>
                </c:pt>
                <c:pt idx="4">
                  <c:v>284874</c:v>
                </c:pt>
              </c:numCache>
            </c:numRef>
          </c:val>
          <c:smooth val="0"/>
          <c:extLst>
            <c:ext xmlns:c16="http://schemas.microsoft.com/office/drawing/2014/chart" uri="{C3380CC4-5D6E-409C-BE32-E72D297353CC}">
              <c16:uniqueId val="{00000003-3FF3-4ABA-8E43-3C21B7688419}"/>
            </c:ext>
          </c:extLst>
        </c:ser>
        <c:dLbls>
          <c:showLegendKey val="0"/>
          <c:showVal val="0"/>
          <c:showCatName val="0"/>
          <c:showSerName val="0"/>
          <c:showPercent val="0"/>
          <c:showBubbleSize val="0"/>
        </c:dLbls>
        <c:marker val="1"/>
        <c:smooth val="0"/>
        <c:axId val="485496536"/>
        <c:axId val="485503752"/>
      </c:lineChart>
      <c:catAx>
        <c:axId val="485496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503752"/>
        <c:crosses val="autoZero"/>
        <c:auto val="1"/>
        <c:lblAlgn val="ctr"/>
        <c:lblOffset val="100"/>
        <c:noMultiLvlLbl val="0"/>
      </c:catAx>
      <c:valAx>
        <c:axId val="485503752"/>
        <c:scaling>
          <c:orientation val="minMax"/>
          <c:min val="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496536"/>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164910209168868"/>
          <c:y val="4.4686799873765365E-2"/>
          <c:w val="0.60317112244367632"/>
          <c:h val="0.93125000000000002"/>
        </c:manualLayout>
      </c:layout>
      <c:barChart>
        <c:barDir val="bar"/>
        <c:grouping val="clustered"/>
        <c:varyColors val="0"/>
        <c:ser>
          <c:idx val="0"/>
          <c:order val="0"/>
          <c:spPr>
            <a:solidFill>
              <a:srgbClr val="A6A6A6"/>
            </a:solidFill>
            <a:ln>
              <a:noFill/>
            </a:ln>
            <a:effectLst/>
          </c:spPr>
          <c:invertIfNegative val="0"/>
          <c:dLbls>
            <c:dLbl>
              <c:idx val="0"/>
              <c:tx>
                <c:rich>
                  <a:bodyPr/>
                  <a:lstStyle/>
                  <a:p>
                    <a:fld id="{01A6CFC9-98CE-4AE4-8384-42D473D9C16C}" type="VALUE">
                      <a:rPr lang="en-US"/>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8CE8-4DC9-A28A-72BE3F8B0999}"/>
                </c:ext>
              </c:extLst>
            </c:dLbl>
            <c:dLbl>
              <c:idx val="1"/>
              <c:tx>
                <c:rich>
                  <a:bodyPr/>
                  <a:lstStyle/>
                  <a:p>
                    <a:fld id="{8AF8B3A3-68E8-4222-9CDC-00CF0751F0ED}" type="VALUE">
                      <a:rPr lang="en-US"/>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CE8-4DC9-A28A-72BE3F8B0999}"/>
                </c:ext>
              </c:extLst>
            </c:dLbl>
            <c:dLbl>
              <c:idx val="2"/>
              <c:tx>
                <c:rich>
                  <a:bodyPr/>
                  <a:lstStyle/>
                  <a:p>
                    <a:fld id="{134126BD-3369-45B7-90E5-E0AFA0145DF1}" type="VALUE">
                      <a:rPr lang="en-US"/>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8CE8-4DC9-A28A-72BE3F8B0999}"/>
                </c:ext>
              </c:extLst>
            </c:dLbl>
            <c:dLbl>
              <c:idx val="3"/>
              <c:tx>
                <c:rich>
                  <a:bodyPr/>
                  <a:lstStyle/>
                  <a:p>
                    <a:fld id="{3DB1D2AE-D12D-43E3-9B0B-1961299D68E9}" type="VALUE">
                      <a:rPr lang="en-US"/>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8CE8-4DC9-A28A-72BE3F8B0999}"/>
                </c:ext>
              </c:extLst>
            </c:dLbl>
            <c:dLbl>
              <c:idx val="4"/>
              <c:tx>
                <c:rich>
                  <a:bodyPr/>
                  <a:lstStyle/>
                  <a:p>
                    <a:fld id="{FFEC0DA5-C1E6-448C-A3A4-E66078B191B2}" type="VALUE">
                      <a:rPr lang="en-US"/>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8CE8-4DC9-A28A-72BE3F8B0999}"/>
                </c:ext>
              </c:extLst>
            </c:dLbl>
            <c:dLbl>
              <c:idx val="5"/>
              <c:layout>
                <c:manualLayout>
                  <c:x val="7.93715198027664E-4"/>
                  <c:y val="0"/>
                </c:manualLayout>
              </c:layout>
              <c:tx>
                <c:rich>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Franklin Gothic Demi Cond" panose="020B0706030402020204" pitchFamily="34" charset="0"/>
                        <a:ea typeface="+mn-ea"/>
                        <a:cs typeface="+mn-cs"/>
                      </a:defRPr>
                    </a:pPr>
                    <a:fld id="{0F8553E2-34A3-478A-BC20-12880BD0DC10}" type="VALUE">
                      <a:rPr lang="en-US">
                        <a:solidFill>
                          <a:schemeClr val="tx1"/>
                        </a:solidFill>
                      </a:rPr>
                      <a:pPr>
                        <a:defRPr sz="1600"/>
                      </a:pPr>
                      <a:t>[VALUE]</a:t>
                    </a:fld>
                    <a:r>
                      <a:rPr lang="en-US">
                        <a:solidFill>
                          <a:schemeClr val="tx1"/>
                        </a:solidFill>
                      </a:rPr>
                      <a:t>%</a:t>
                    </a: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8CE8-4DC9-A28A-72BE3F8B0999}"/>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Franklin Gothic Demi Cond" panose="020B07060304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'Background Slide1_2'!$A$22:$A$27</c:f>
              <c:strCache>
                <c:ptCount val="6"/>
                <c:pt idx="0">
                  <c:v>0-17</c:v>
                </c:pt>
                <c:pt idx="1">
                  <c:v>18-44</c:v>
                </c:pt>
                <c:pt idx="2">
                  <c:v>45-59</c:v>
                </c:pt>
                <c:pt idx="3">
                  <c:v>60+</c:v>
                </c:pt>
                <c:pt idx="4">
                  <c:v>65+</c:v>
                </c:pt>
                <c:pt idx="5">
                  <c:v>85+</c:v>
                </c:pt>
              </c:strCache>
            </c:strRef>
          </c:cat>
          <c:val>
            <c:numRef>
              <c:f>'Background Slide1_2'!$E$22:$E$27</c:f>
              <c:numCache>
                <c:formatCode>0</c:formatCode>
                <c:ptCount val="6"/>
                <c:pt idx="0">
                  <c:v>19.315972888672402</c:v>
                </c:pt>
                <c:pt idx="1">
                  <c:v>34.104458133762819</c:v>
                </c:pt>
                <c:pt idx="2">
                  <c:v>18.833458055713798</c:v>
                </c:pt>
                <c:pt idx="3">
                  <c:v>27.746110921850985</c:v>
                </c:pt>
                <c:pt idx="4">
                  <c:v>21.872695990329596</c:v>
                </c:pt>
                <c:pt idx="5">
                  <c:v>7.0481255457963163</c:v>
                </c:pt>
              </c:numCache>
            </c:numRef>
          </c:val>
          <c:extLst>
            <c:ext xmlns:c16="http://schemas.microsoft.com/office/drawing/2014/chart" uri="{C3380CC4-5D6E-409C-BE32-E72D297353CC}">
              <c16:uniqueId val="{00000006-8CE8-4DC9-A28A-72BE3F8B0999}"/>
            </c:ext>
          </c:extLst>
        </c:ser>
        <c:dLbls>
          <c:dLblPos val="inEnd"/>
          <c:showLegendKey val="0"/>
          <c:showVal val="1"/>
          <c:showCatName val="0"/>
          <c:showSerName val="0"/>
          <c:showPercent val="0"/>
          <c:showBubbleSize val="0"/>
        </c:dLbls>
        <c:gapWidth val="35"/>
        <c:axId val="543626536"/>
        <c:axId val="543624896"/>
      </c:barChart>
      <c:catAx>
        <c:axId val="543626536"/>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mn-cs"/>
              </a:defRPr>
            </a:pPr>
            <a:endParaRPr lang="en-US"/>
          </a:p>
        </c:txPr>
        <c:crossAx val="543624896"/>
        <c:crosses val="autoZero"/>
        <c:auto val="1"/>
        <c:lblAlgn val="ctr"/>
        <c:lblOffset val="100"/>
        <c:noMultiLvlLbl val="0"/>
      </c:catAx>
      <c:valAx>
        <c:axId val="543624896"/>
        <c:scaling>
          <c:orientation val="minMax"/>
        </c:scaling>
        <c:delete val="1"/>
        <c:axPos val="t"/>
        <c:numFmt formatCode="0" sourceLinked="1"/>
        <c:majorTickMark val="out"/>
        <c:minorTickMark val="none"/>
        <c:tickLblPos val="nextTo"/>
        <c:crossAx val="5436265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b="0">
          <a:solidFill>
            <a:schemeClr val="tx1"/>
          </a:solidFill>
          <a:latin typeface="Franklin Gothic Demi Cond" panose="020B0706030402020204" pitchFamily="34" charset="0"/>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11549962082063889"/>
          <c:y val="0.11404543397592541"/>
          <c:w val="0.87811325737559764"/>
          <c:h val="0.73463034362084045"/>
        </c:manualLayout>
      </c:layout>
      <c:barChart>
        <c:barDir val="col"/>
        <c:grouping val="clustered"/>
        <c:varyColors val="0"/>
        <c:ser>
          <c:idx val="0"/>
          <c:order val="0"/>
          <c:spPr>
            <a:solidFill>
              <a:srgbClr val="52849C"/>
            </a:solidFill>
            <a:ln>
              <a:noFill/>
            </a:ln>
            <a:effectLst/>
          </c:spPr>
          <c:invertIfNegative val="0"/>
          <c:dLbls>
            <c:dLbl>
              <c:idx val="3"/>
              <c:layout>
                <c:manualLayout>
                  <c:x val="6.109201250798826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A33-45DB-A876-28B6AFFF64B1}"/>
                </c:ext>
              </c:extLst>
            </c:dLbl>
            <c:dLbl>
              <c:idx val="6"/>
              <c:layout>
                <c:manualLayout>
                  <c:x val="-7.6365015634985885E-3"/>
                  <c:y val="-1.0721123712016836E-16"/>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A33-45DB-A876-28B6AFFF64B1}"/>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'ED Dem Figures'!$B$3:$B$15</c:f>
              <c:strCache>
                <c:ptCount val="13"/>
                <c:pt idx="0">
                  <c:v>&lt;1</c:v>
                </c:pt>
                <c:pt idx="1">
                  <c:v>01-04</c:v>
                </c:pt>
                <c:pt idx="2">
                  <c:v>05-09</c:v>
                </c:pt>
                <c:pt idx="3">
                  <c:v>10-14</c:v>
                </c:pt>
                <c:pt idx="4">
                  <c:v>15-19</c:v>
                </c:pt>
                <c:pt idx="5">
                  <c:v>20-24</c:v>
                </c:pt>
                <c:pt idx="6">
                  <c:v>25-34</c:v>
                </c:pt>
                <c:pt idx="7">
                  <c:v>35-44</c:v>
                </c:pt>
                <c:pt idx="8">
                  <c:v>45-54</c:v>
                </c:pt>
                <c:pt idx="9">
                  <c:v>55-64</c:v>
                </c:pt>
                <c:pt idx="10">
                  <c:v>65-74</c:v>
                </c:pt>
                <c:pt idx="11">
                  <c:v>75-84</c:v>
                </c:pt>
                <c:pt idx="12">
                  <c:v>&gt;84</c:v>
                </c:pt>
              </c:strCache>
            </c:strRef>
          </c:cat>
          <c:val>
            <c:numRef>
              <c:f>'ED Dem Figures'!$C$3:$C$15</c:f>
              <c:numCache>
                <c:formatCode>General</c:formatCode>
                <c:ptCount val="13"/>
                <c:pt idx="0">
                  <c:v>4049</c:v>
                </c:pt>
                <c:pt idx="1">
                  <c:v>13123</c:v>
                </c:pt>
                <c:pt idx="2">
                  <c:v>9236</c:v>
                </c:pt>
                <c:pt idx="3">
                  <c:v>7349</c:v>
                </c:pt>
                <c:pt idx="4">
                  <c:v>5732</c:v>
                </c:pt>
                <c:pt idx="5">
                  <c:v>5795</c:v>
                </c:pt>
                <c:pt idx="6">
                  <c:v>13257</c:v>
                </c:pt>
                <c:pt idx="7">
                  <c:v>15414</c:v>
                </c:pt>
                <c:pt idx="8">
                  <c:v>21022</c:v>
                </c:pt>
                <c:pt idx="9">
                  <c:v>35443</c:v>
                </c:pt>
                <c:pt idx="10">
                  <c:v>51148</c:v>
                </c:pt>
                <c:pt idx="11">
                  <c:v>60523</c:v>
                </c:pt>
                <c:pt idx="12">
                  <c:v>42773</c:v>
                </c:pt>
              </c:numCache>
            </c:numRef>
          </c:val>
          <c:extLst>
            <c:ext xmlns:c16="http://schemas.microsoft.com/office/drawing/2014/chart" uri="{C3380CC4-5D6E-409C-BE32-E72D297353CC}">
              <c16:uniqueId val="{00000002-AA33-45DB-A876-28B6AFFF64B1}"/>
            </c:ext>
          </c:extLst>
        </c:ser>
        <c:dLbls>
          <c:dLblPos val="outEnd"/>
          <c:showLegendKey val="0"/>
          <c:showVal val="1"/>
          <c:showCatName val="0"/>
          <c:showSerName val="0"/>
          <c:showPercent val="0"/>
          <c:showBubbleSize val="0"/>
        </c:dLbls>
        <c:gapWidth val="57"/>
        <c:overlap val="-3"/>
        <c:axId val="358141192"/>
        <c:axId val="358138568"/>
      </c:barChart>
      <c:catAx>
        <c:axId val="35814119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r>
                  <a:rPr lang="en-US"/>
                  <a:t>Age Group</a:t>
                </a:r>
              </a:p>
            </c:rich>
          </c:tx>
          <c:layout>
            <c:manualLayout>
              <c:xMode val="edge"/>
              <c:yMode val="edge"/>
              <c:x val="0.47967367671656347"/>
              <c:y val="0.92907129575554959"/>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38568"/>
        <c:crosses val="autoZero"/>
        <c:auto val="1"/>
        <c:lblAlgn val="ctr"/>
        <c:lblOffset val="100"/>
        <c:noMultiLvlLbl val="0"/>
      </c:catAx>
      <c:valAx>
        <c:axId val="35813856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41192"/>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10437540288394893"/>
          <c:y val="0.12462049660672213"/>
          <c:w val="0.88381684011894657"/>
          <c:h val="0.7131745104751932"/>
        </c:manualLayout>
      </c:layout>
      <c:lineChart>
        <c:grouping val="stacked"/>
        <c:varyColors val="0"/>
        <c:ser>
          <c:idx val="0"/>
          <c:order val="0"/>
          <c:spPr>
            <a:ln w="53975" cap="rnd">
              <a:solidFill>
                <a:srgbClr val="52849C">
                  <a:alpha val="99000"/>
                </a:srgbClr>
              </a:solidFill>
              <a:round/>
            </a:ln>
            <a:effectLst/>
          </c:spPr>
          <c:marker>
            <c:symbol val="circle"/>
            <c:size val="8"/>
            <c:spPr>
              <a:solidFill>
                <a:srgbClr val="52849C"/>
              </a:solidFill>
              <a:ln w="9525">
                <a:noFill/>
              </a:ln>
              <a:effectLst/>
            </c:spPr>
          </c:marker>
          <c:dLbls>
            <c:dLbl>
              <c:idx val="10"/>
              <c:layout>
                <c:manualLayout>
                  <c:x val="-5.975099655158244E-2"/>
                  <c:y val="-5.610404558893917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D02-43F8-A95D-4669EFBFE656}"/>
                </c:ext>
              </c:extLst>
            </c:dLbl>
            <c:dLbl>
              <c:idx val="11"/>
              <c:layout>
                <c:manualLayout>
                  <c:x val="-8.0137080138540318E-2"/>
                  <c:y val="-5.243990058578142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D02-43F8-A95D-4669EFBFE656}"/>
                </c:ext>
              </c:extLst>
            </c:dLbl>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'ED Dem Figures'!$B$3:$B$15</c:f>
              <c:strCache>
                <c:ptCount val="13"/>
                <c:pt idx="0">
                  <c:v>&lt;1</c:v>
                </c:pt>
                <c:pt idx="1">
                  <c:v>01-04</c:v>
                </c:pt>
                <c:pt idx="2">
                  <c:v>05-09</c:v>
                </c:pt>
                <c:pt idx="3">
                  <c:v>10-14</c:v>
                </c:pt>
                <c:pt idx="4">
                  <c:v>15-19</c:v>
                </c:pt>
                <c:pt idx="5">
                  <c:v>20-24</c:v>
                </c:pt>
                <c:pt idx="6">
                  <c:v>25-34</c:v>
                </c:pt>
                <c:pt idx="7">
                  <c:v>35-44</c:v>
                </c:pt>
                <c:pt idx="8">
                  <c:v>45-54</c:v>
                </c:pt>
                <c:pt idx="9">
                  <c:v>55-64</c:v>
                </c:pt>
                <c:pt idx="10">
                  <c:v>65-74</c:v>
                </c:pt>
                <c:pt idx="11">
                  <c:v>75-84</c:v>
                </c:pt>
                <c:pt idx="12">
                  <c:v>&gt;84</c:v>
                </c:pt>
              </c:strCache>
            </c:strRef>
          </c:cat>
          <c:val>
            <c:numRef>
              <c:f>'ED Dem Figures'!$D$3:$D$15</c:f>
              <c:numCache>
                <c:formatCode>#,##0.0</c:formatCode>
                <c:ptCount val="13"/>
                <c:pt idx="0">
                  <c:v>3338.0049464138501</c:v>
                </c:pt>
                <c:pt idx="1">
                  <c:v>2644.4066054750078</c:v>
                </c:pt>
                <c:pt idx="2">
                  <c:v>1428.8742123477875</c:v>
                </c:pt>
                <c:pt idx="3">
                  <c:v>1106.8704589543697</c:v>
                </c:pt>
                <c:pt idx="4">
                  <c:v>777.70436108710373</c:v>
                </c:pt>
                <c:pt idx="5">
                  <c:v>776.02218660153176</c:v>
                </c:pt>
                <c:pt idx="6">
                  <c:v>886.97062432508744</c:v>
                </c:pt>
                <c:pt idx="7">
                  <c:v>1080.0304376036133</c:v>
                </c:pt>
                <c:pt idx="8">
                  <c:v>1547.1311249193207</c:v>
                </c:pt>
                <c:pt idx="9">
                  <c:v>2568.925303077086</c:v>
                </c:pt>
                <c:pt idx="10">
                  <c:v>4411.2764050874403</c:v>
                </c:pt>
                <c:pt idx="11">
                  <c:v>9615.4640518306933</c:v>
                </c:pt>
                <c:pt idx="12">
                  <c:v>23101.559799516072</c:v>
                </c:pt>
              </c:numCache>
            </c:numRef>
          </c:val>
          <c:smooth val="0"/>
          <c:extLst>
            <c:ext xmlns:c16="http://schemas.microsoft.com/office/drawing/2014/chart" uri="{C3380CC4-5D6E-409C-BE32-E72D297353CC}">
              <c16:uniqueId val="{00000002-4D02-43F8-A95D-4669EFBFE656}"/>
            </c:ext>
          </c:extLst>
        </c:ser>
        <c:dLbls>
          <c:dLblPos val="t"/>
          <c:showLegendKey val="0"/>
          <c:showVal val="1"/>
          <c:showCatName val="0"/>
          <c:showSerName val="0"/>
          <c:showPercent val="0"/>
          <c:showBubbleSize val="0"/>
        </c:dLbls>
        <c:marker val="1"/>
        <c:smooth val="0"/>
        <c:axId val="358141192"/>
        <c:axId val="358138568"/>
      </c:lineChart>
      <c:catAx>
        <c:axId val="35814119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r>
                  <a:rPr lang="en-US"/>
                  <a:t>Age Group</a:t>
                </a:r>
              </a:p>
            </c:rich>
          </c:tx>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38568"/>
        <c:crosses val="autoZero"/>
        <c:auto val="1"/>
        <c:lblAlgn val="ctr"/>
        <c:lblOffset val="100"/>
        <c:noMultiLvlLbl val="0"/>
      </c:catAx>
      <c:valAx>
        <c:axId val="35813856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41192"/>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9259358449854646E-2"/>
          <c:y val="0.12022014869286712"/>
          <c:w val="0.891096278085728"/>
          <c:h val="0.73354423208112207"/>
        </c:manualLayout>
      </c:layout>
      <c:barChart>
        <c:barDir val="col"/>
        <c:grouping val="clustered"/>
        <c:varyColors val="0"/>
        <c:ser>
          <c:idx val="0"/>
          <c:order val="0"/>
          <c:spPr>
            <a:solidFill>
              <a:schemeClr val="bg1">
                <a:lumMod val="75000"/>
              </a:schemeClr>
            </a:solidFill>
            <a:ln>
              <a:noFill/>
            </a:ln>
            <a:effectLst/>
          </c:spPr>
          <c:invertIfNegative val="0"/>
          <c:dPt>
            <c:idx val="0"/>
            <c:invertIfNegative val="0"/>
            <c:bubble3D val="0"/>
            <c:spPr>
              <a:solidFill>
                <a:srgbClr val="52849C"/>
              </a:solidFill>
              <a:ln>
                <a:noFill/>
              </a:ln>
              <a:effectLst/>
            </c:spPr>
            <c:extLst>
              <c:ext xmlns:c16="http://schemas.microsoft.com/office/drawing/2014/chart" uri="{C3380CC4-5D6E-409C-BE32-E72D297353CC}">
                <c16:uniqueId val="{00000001-E9A7-42DA-AD4F-14619845D32A}"/>
              </c:ext>
            </c:extLst>
          </c:dPt>
          <c:dPt>
            <c:idx val="7"/>
            <c:invertIfNegative val="0"/>
            <c:bubble3D val="0"/>
            <c:spPr>
              <a:solidFill>
                <a:srgbClr val="52849C"/>
              </a:solidFill>
              <a:ln>
                <a:noFill/>
              </a:ln>
              <a:effectLst/>
            </c:spPr>
            <c:extLst>
              <c:ext xmlns:c16="http://schemas.microsoft.com/office/drawing/2014/chart" uri="{C3380CC4-5D6E-409C-BE32-E72D297353CC}">
                <c16:uniqueId val="{00000003-E9A7-42DA-AD4F-14619845D32A}"/>
              </c:ext>
            </c:extLst>
          </c:dPt>
          <c:dLbls>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'ED Dem Figures'!$B$46:$B$53</c:f>
              <c:strCache>
                <c:ptCount val="8"/>
                <c:pt idx="0">
                  <c:v>Female</c:v>
                </c:pt>
                <c:pt idx="1">
                  <c:v>Male</c:v>
                </c:pt>
                <c:pt idx="3">
                  <c:v>AI/NA
NH</c:v>
                </c:pt>
                <c:pt idx="4">
                  <c:v>Asian
NH</c:v>
                </c:pt>
                <c:pt idx="5">
                  <c:v>Black
NH</c:v>
                </c:pt>
                <c:pt idx="6">
                  <c:v>Hispanic</c:v>
                </c:pt>
                <c:pt idx="7">
                  <c:v>White 
NH</c:v>
                </c:pt>
              </c:strCache>
            </c:strRef>
          </c:cat>
          <c:val>
            <c:numRef>
              <c:f>'ED Dem Figures'!$D$46:$D$53</c:f>
              <c:numCache>
                <c:formatCode>#,##0.0</c:formatCode>
                <c:ptCount val="8"/>
                <c:pt idx="0">
                  <c:v>2999.7845051030536</c:v>
                </c:pt>
                <c:pt idx="1">
                  <c:v>2133.3657649226407</c:v>
                </c:pt>
                <c:pt idx="3" formatCode="0.0">
                  <c:v>2400.2993691863576</c:v>
                </c:pt>
                <c:pt idx="4" formatCode="0.0">
                  <c:v>492.01199984344026</c:v>
                </c:pt>
                <c:pt idx="5" formatCode="0.0">
                  <c:v>2389.3622074576601</c:v>
                </c:pt>
                <c:pt idx="6" formatCode="0.0">
                  <c:v>1089.1545641121463</c:v>
                </c:pt>
                <c:pt idx="7" formatCode="0.0">
                  <c:v>3024.6156481663461</c:v>
                </c:pt>
              </c:numCache>
            </c:numRef>
          </c:val>
          <c:extLst>
            <c:ext xmlns:c16="http://schemas.microsoft.com/office/drawing/2014/chart" uri="{C3380CC4-5D6E-409C-BE32-E72D297353CC}">
              <c16:uniqueId val="{00000004-E9A7-42DA-AD4F-14619845D32A}"/>
            </c:ext>
          </c:extLst>
        </c:ser>
        <c:dLbls>
          <c:dLblPos val="outEnd"/>
          <c:showLegendKey val="0"/>
          <c:showVal val="1"/>
          <c:showCatName val="0"/>
          <c:showSerName val="0"/>
          <c:showPercent val="0"/>
          <c:showBubbleSize val="0"/>
        </c:dLbls>
        <c:gapWidth val="35"/>
        <c:overlap val="-27"/>
        <c:axId val="844182936"/>
        <c:axId val="844183264"/>
      </c:barChart>
      <c:catAx>
        <c:axId val="844182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3264"/>
        <c:crosses val="autoZero"/>
        <c:auto val="1"/>
        <c:lblAlgn val="ctr"/>
        <c:lblOffset val="100"/>
        <c:tickLblSkip val="1"/>
        <c:noMultiLvlLbl val="0"/>
      </c:catAx>
      <c:valAx>
        <c:axId val="844183264"/>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293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400">
          <a:solidFill>
            <a:sysClr val="windowText" lastClr="000000"/>
          </a:solidFill>
          <a:latin typeface="Franklin Gothic Demi Cond" panose="020B0706030402020204" pitchFamily="34" charset="0"/>
        </a:defRPr>
      </a:pPr>
      <a:endParaRPr lang="en-US"/>
    </a:p>
  </c:txPr>
  <c:externalData r:id="rId3">
    <c:autoUpdate val="0"/>
  </c:externalData>
  <c:userShapes r:id="rId4"/>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365198442658536"/>
          <c:y val="2.1492768897476432E-2"/>
          <c:w val="0.80387406156870311"/>
          <c:h val="0.97710466890863146"/>
        </c:manualLayout>
      </c:layout>
      <c:barChart>
        <c:barDir val="bar"/>
        <c:grouping val="stacked"/>
        <c:varyColors val="0"/>
        <c:ser>
          <c:idx val="0"/>
          <c:order val="0"/>
          <c:spPr>
            <a:solidFill>
              <a:schemeClr val="accent1"/>
            </a:solidFill>
            <a:ln>
              <a:noFill/>
            </a:ln>
            <a:effectLst/>
          </c:spPr>
          <c:invertIfNegative val="0"/>
          <c:cat>
            <c:strRef>
              <c:f>'ED Dem Figures'!$B$117:$B$132</c:f>
              <c:strCache>
                <c:ptCount val="16"/>
                <c:pt idx="0">
                  <c:v>Unspecified fall</c:v>
                </c:pt>
                <c:pt idx="1">
                  <c:v>Fall on same level from slipping, tripping and stumbling without subsequent striking against object</c:v>
                </c:pt>
                <c:pt idx="2">
                  <c:v>Fall on same level, unspecified</c:v>
                </c:pt>
                <c:pt idx="3">
                  <c:v>Fall on same level from slipping, tripping and stumbling with subsequent striking against other object</c:v>
                </c:pt>
                <c:pt idx="4">
                  <c:v>Fall from bed</c:v>
                </c:pt>
                <c:pt idx="5">
                  <c:v>Fall (on) (from) unspecified stairs and steps</c:v>
                </c:pt>
                <c:pt idx="6">
                  <c:v>Other fall on same level</c:v>
                </c:pt>
                <c:pt idx="7">
                  <c:v>Other fall from one level to another</c:v>
                </c:pt>
                <c:pt idx="8">
                  <c:v>Fall (on) (from) other stairs and steps</c:v>
                </c:pt>
                <c:pt idx="9">
                  <c:v>Fall on and from ladder</c:v>
                </c:pt>
                <c:pt idx="10">
                  <c:v>Fall on same level from slipping, tripping and stumbling with subsequent striking against unspecified object</c:v>
                </c:pt>
                <c:pt idx="11">
                  <c:v>Fall from chair</c:v>
                </c:pt>
                <c:pt idx="12">
                  <c:v>Fall in (into) shower or empty bathtub</c:v>
                </c:pt>
                <c:pt idx="13">
                  <c:v>Fall on same level from slipping, tripping and stumbling with subsequent striking against furniture</c:v>
                </c:pt>
                <c:pt idx="14">
                  <c:v>Fall from non-moving wheelchair</c:v>
                </c:pt>
                <c:pt idx="15">
                  <c:v>All Other Injury Deaths</c:v>
                </c:pt>
              </c:strCache>
            </c:strRef>
          </c:cat>
          <c:val>
            <c:numRef>
              <c:f>'ED Dem Figures'!$C$117:$C$132</c:f>
              <c:numCache>
                <c:formatCode>General</c:formatCode>
                <c:ptCount val="16"/>
              </c:numCache>
            </c:numRef>
          </c:val>
          <c:extLst>
            <c:ext xmlns:c16="http://schemas.microsoft.com/office/drawing/2014/chart" uri="{C3380CC4-5D6E-409C-BE32-E72D297353CC}">
              <c16:uniqueId val="{00000000-842E-4B01-B598-87DBE9CD6A7E}"/>
            </c:ext>
          </c:extLst>
        </c:ser>
        <c:ser>
          <c:idx val="6"/>
          <c:order val="1"/>
          <c:spPr>
            <a:noFill/>
            <a:ln>
              <a:noFill/>
            </a:ln>
            <a:effectLst/>
          </c:spPr>
          <c:invertIfNegative val="0"/>
          <c:dLbls>
            <c:dLbl>
              <c:idx val="0"/>
              <c:spPr>
                <a:noFill/>
                <a:ln>
                  <a:noFill/>
                </a:ln>
                <a:effectLst/>
              </c:spPr>
              <c:txPr>
                <a:bodyPr rot="0" spcFirstLastPara="1" vertOverflow="ellipsis" vert="horz" wrap="none" lIns="38100" tIns="19050" rIns="38100" bIns="19050" anchor="ctr" anchorCtr="1">
                  <a:spAutoFit/>
                </a:bodyPr>
                <a:lstStyle/>
                <a:p>
                  <a:pPr>
                    <a:defRPr sz="1800" b="0" i="0" u="none" strike="noStrike" kern="1200" baseline="0">
                      <a:solidFill>
                        <a:schemeClr val="tx1"/>
                      </a:solidFill>
                      <a:latin typeface="Franklin Gothic Demi Cond" panose="020B0706030402020204" pitchFamily="34" charset="0"/>
                      <a:ea typeface="+mn-ea"/>
                      <a:cs typeface="+mn-cs"/>
                    </a:defRPr>
                  </a:pPr>
                  <a:endParaRPr lang="en-US"/>
                </a:p>
              </c:txPr>
              <c:dLblPos val="inEnd"/>
              <c:showLegendKey val="0"/>
              <c:showVal val="0"/>
              <c:showCatName val="1"/>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A5C7-4A6F-8ACF-6617C053DBCB}"/>
                </c:ext>
              </c:extLst>
            </c:dLbl>
            <c:spPr>
              <a:noFill/>
              <a:ln>
                <a:noFill/>
              </a:ln>
              <a:effectLst/>
            </c:spPr>
            <c:txPr>
              <a:bodyPr rot="0" spcFirstLastPara="1" vertOverflow="ellipsis" vert="horz" wrap="none" lIns="38100" tIns="19050" rIns="38100" bIns="19050" anchor="ctr" anchorCtr="1">
                <a:spAutoFit/>
              </a:bodyPr>
              <a:lstStyle/>
              <a:p>
                <a:pPr>
                  <a:defRPr sz="1200" b="0" i="0" u="none" strike="noStrike" kern="1200" baseline="0">
                    <a:solidFill>
                      <a:schemeClr val="tx1"/>
                    </a:solidFill>
                    <a:latin typeface="Franklin Gothic Demi Cond" panose="020B0706030402020204" pitchFamily="34" charset="0"/>
                    <a:ea typeface="+mn-ea"/>
                    <a:cs typeface="+mn-cs"/>
                  </a:defRPr>
                </a:pPr>
                <a:endParaRPr lang="en-US"/>
              </a:p>
            </c:txPr>
            <c:dLblPos val="inEnd"/>
            <c:showLegendKey val="0"/>
            <c:showVal val="0"/>
            <c:showCatName val="1"/>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15:leaderLines>
                  <c:spPr>
                    <a:ln w="9525" cap="flat" cmpd="sng" algn="ctr">
                      <a:solidFill>
                        <a:schemeClr val="tx1">
                          <a:lumMod val="35000"/>
                          <a:lumOff val="65000"/>
                        </a:schemeClr>
                      </a:solidFill>
                      <a:round/>
                    </a:ln>
                    <a:effectLst/>
                  </c:spPr>
                </c15:leaderLines>
              </c:ext>
            </c:extLst>
          </c:dLbls>
          <c:cat>
            <c:strRef>
              <c:f>'ED Dem Figures'!$B$117:$B$132</c:f>
              <c:strCache>
                <c:ptCount val="16"/>
                <c:pt idx="0">
                  <c:v>Unspecified fall</c:v>
                </c:pt>
                <c:pt idx="1">
                  <c:v>Fall on same level from slipping, tripping and stumbling without subsequent striking against object</c:v>
                </c:pt>
                <c:pt idx="2">
                  <c:v>Fall on same level, unspecified</c:v>
                </c:pt>
                <c:pt idx="3">
                  <c:v>Fall on same level from slipping, tripping and stumbling with subsequent striking against other object</c:v>
                </c:pt>
                <c:pt idx="4">
                  <c:v>Fall from bed</c:v>
                </c:pt>
                <c:pt idx="5">
                  <c:v>Fall (on) (from) unspecified stairs and steps</c:v>
                </c:pt>
                <c:pt idx="6">
                  <c:v>Other fall on same level</c:v>
                </c:pt>
                <c:pt idx="7">
                  <c:v>Other fall from one level to another</c:v>
                </c:pt>
                <c:pt idx="8">
                  <c:v>Fall (on) (from) other stairs and steps</c:v>
                </c:pt>
                <c:pt idx="9">
                  <c:v>Fall on and from ladder</c:v>
                </c:pt>
                <c:pt idx="10">
                  <c:v>Fall on same level from slipping, tripping and stumbling with subsequent striking against unspecified object</c:v>
                </c:pt>
                <c:pt idx="11">
                  <c:v>Fall from chair</c:v>
                </c:pt>
                <c:pt idx="12">
                  <c:v>Fall in (into) shower or empty bathtub</c:v>
                </c:pt>
                <c:pt idx="13">
                  <c:v>Fall on same level from slipping, tripping and stumbling with subsequent striking against furniture</c:v>
                </c:pt>
                <c:pt idx="14">
                  <c:v>Fall from non-moving wheelchair</c:v>
                </c:pt>
                <c:pt idx="15">
                  <c:v>All Other Injury Deaths</c:v>
                </c:pt>
              </c:strCache>
            </c:strRef>
          </c:cat>
          <c:val>
            <c:numRef>
              <c:f>'ED Dem Figures'!$I$117:$I$132</c:f>
              <c:numCache>
                <c:formatCode>General</c:formatCode>
                <c:ptCount val="1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numCache>
            </c:numRef>
          </c:val>
          <c:extLst>
            <c:ext xmlns:c16="http://schemas.microsoft.com/office/drawing/2014/chart" uri="{C3380CC4-5D6E-409C-BE32-E72D297353CC}">
              <c16:uniqueId val="{00000001-842E-4B01-B598-87DBE9CD6A7E}"/>
            </c:ext>
          </c:extLst>
        </c:ser>
        <c:ser>
          <c:idx val="7"/>
          <c:order val="2"/>
          <c:spPr>
            <a:solidFill>
              <a:srgbClr val="52849C"/>
            </a:solidFill>
            <a:ln>
              <a:noFill/>
            </a:ln>
            <a:effectLst/>
          </c:spPr>
          <c:invertIfNegative val="0"/>
          <c:cat>
            <c:strRef>
              <c:f>'ED Dem Figures'!$B$117:$B$132</c:f>
              <c:strCache>
                <c:ptCount val="16"/>
                <c:pt idx="0">
                  <c:v>Unspecified fall</c:v>
                </c:pt>
                <c:pt idx="1">
                  <c:v>Fall on same level from slipping, tripping and stumbling without subsequent striking against object</c:v>
                </c:pt>
                <c:pt idx="2">
                  <c:v>Fall on same level, unspecified</c:v>
                </c:pt>
                <c:pt idx="3">
                  <c:v>Fall on same level from slipping, tripping and stumbling with subsequent striking against other object</c:v>
                </c:pt>
                <c:pt idx="4">
                  <c:v>Fall from bed</c:v>
                </c:pt>
                <c:pt idx="5">
                  <c:v>Fall (on) (from) unspecified stairs and steps</c:v>
                </c:pt>
                <c:pt idx="6">
                  <c:v>Other fall on same level</c:v>
                </c:pt>
                <c:pt idx="7">
                  <c:v>Other fall from one level to another</c:v>
                </c:pt>
                <c:pt idx="8">
                  <c:v>Fall (on) (from) other stairs and steps</c:v>
                </c:pt>
                <c:pt idx="9">
                  <c:v>Fall on and from ladder</c:v>
                </c:pt>
                <c:pt idx="10">
                  <c:v>Fall on same level from slipping, tripping and stumbling with subsequent striking against unspecified object</c:v>
                </c:pt>
                <c:pt idx="11">
                  <c:v>Fall from chair</c:v>
                </c:pt>
                <c:pt idx="12">
                  <c:v>Fall in (into) shower or empty bathtub</c:v>
                </c:pt>
                <c:pt idx="13">
                  <c:v>Fall on same level from slipping, tripping and stumbling with subsequent striking against furniture</c:v>
                </c:pt>
                <c:pt idx="14">
                  <c:v>Fall from non-moving wheelchair</c:v>
                </c:pt>
                <c:pt idx="15">
                  <c:v>All Other Injury Deaths</c:v>
                </c:pt>
              </c:strCache>
            </c:strRef>
          </c:cat>
          <c:val>
            <c:numRef>
              <c:f>'ED Dem Figures'!$K$117:$K$132</c:f>
              <c:numCache>
                <c:formatCode>0.0</c:formatCode>
                <c:ptCount val="16"/>
                <c:pt idx="0">
                  <c:v>70.142238322907673</c:v>
                </c:pt>
                <c:pt idx="1">
                  <c:v>7.7567626389210673</c:v>
                </c:pt>
                <c:pt idx="2">
                  <c:v>4.4107219332055578</c:v>
                </c:pt>
                <c:pt idx="3">
                  <c:v>2.880922793936969</c:v>
                </c:pt>
                <c:pt idx="4">
                  <c:v>2.0317754516031652</c:v>
                </c:pt>
                <c:pt idx="5">
                  <c:v>1.9285719300462663</c:v>
                </c:pt>
                <c:pt idx="6">
                  <c:v>1.6333536932117358</c:v>
                </c:pt>
                <c:pt idx="7">
                  <c:v>1.1914039189255601</c:v>
                </c:pt>
                <c:pt idx="8">
                  <c:v>0.88776090482107883</c:v>
                </c:pt>
                <c:pt idx="9">
                  <c:v>0.8028110673490737</c:v>
                </c:pt>
                <c:pt idx="10">
                  <c:v>0.77192021735925365</c:v>
                </c:pt>
                <c:pt idx="11">
                  <c:v>0.74769898270814472</c:v>
                </c:pt>
                <c:pt idx="12">
                  <c:v>0.59640402423527594</c:v>
                </c:pt>
                <c:pt idx="13">
                  <c:v>0.52374032028194928</c:v>
                </c:pt>
                <c:pt idx="14">
                  <c:v>0.49284947029212917</c:v>
                </c:pt>
                <c:pt idx="15">
                  <c:v>3.2010643301951518</c:v>
                </c:pt>
              </c:numCache>
            </c:numRef>
          </c:val>
          <c:extLst>
            <c:ext xmlns:c16="http://schemas.microsoft.com/office/drawing/2014/chart" uri="{C3380CC4-5D6E-409C-BE32-E72D297353CC}">
              <c16:uniqueId val="{00000002-842E-4B01-B598-87DBE9CD6A7E}"/>
            </c:ext>
          </c:extLst>
        </c:ser>
        <c:ser>
          <c:idx val="8"/>
          <c:order val="3"/>
          <c:spPr>
            <a:noFill/>
            <a:ln>
              <a:noFill/>
            </a:ln>
            <a:effectLst/>
          </c:spPr>
          <c:invertIfNegative val="0"/>
          <c:dLbls>
            <c:numFmt formatCode="0.0&quot;%&quot;"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Franklin Gothic Demi Cond" panose="020B0706030402020204" pitchFamily="34" charset="0"/>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'ED Dem Figures'!$B$117:$B$132</c:f>
              <c:strCache>
                <c:ptCount val="16"/>
                <c:pt idx="0">
                  <c:v>Unspecified fall</c:v>
                </c:pt>
                <c:pt idx="1">
                  <c:v>Fall on same level from slipping, tripping and stumbling without subsequent striking against object</c:v>
                </c:pt>
                <c:pt idx="2">
                  <c:v>Fall on same level, unspecified</c:v>
                </c:pt>
                <c:pt idx="3">
                  <c:v>Fall on same level from slipping, tripping and stumbling with subsequent striking against other object</c:v>
                </c:pt>
                <c:pt idx="4">
                  <c:v>Fall from bed</c:v>
                </c:pt>
                <c:pt idx="5">
                  <c:v>Fall (on) (from) unspecified stairs and steps</c:v>
                </c:pt>
                <c:pt idx="6">
                  <c:v>Other fall on same level</c:v>
                </c:pt>
                <c:pt idx="7">
                  <c:v>Other fall from one level to another</c:v>
                </c:pt>
                <c:pt idx="8">
                  <c:v>Fall (on) (from) other stairs and steps</c:v>
                </c:pt>
                <c:pt idx="9">
                  <c:v>Fall on and from ladder</c:v>
                </c:pt>
                <c:pt idx="10">
                  <c:v>Fall on same level from slipping, tripping and stumbling with subsequent striking against unspecified object</c:v>
                </c:pt>
                <c:pt idx="11">
                  <c:v>Fall from chair</c:v>
                </c:pt>
                <c:pt idx="12">
                  <c:v>Fall in (into) shower or empty bathtub</c:v>
                </c:pt>
                <c:pt idx="13">
                  <c:v>Fall on same level from slipping, tripping and stumbling with subsequent striking against furniture</c:v>
                </c:pt>
                <c:pt idx="14">
                  <c:v>Fall from non-moving wheelchair</c:v>
                </c:pt>
                <c:pt idx="15">
                  <c:v>All Other Injury Deaths</c:v>
                </c:pt>
              </c:strCache>
            </c:strRef>
          </c:cat>
          <c:val>
            <c:numRef>
              <c:f>'ED Dem Figures'!$L$117:$L$132</c:f>
              <c:numCache>
                <c:formatCode>0.0</c:formatCode>
                <c:ptCount val="16"/>
                <c:pt idx="0">
                  <c:v>70.142238322907673</c:v>
                </c:pt>
                <c:pt idx="1">
                  <c:v>7.7567626389210673</c:v>
                </c:pt>
                <c:pt idx="2">
                  <c:v>4.4107219332055578</c:v>
                </c:pt>
                <c:pt idx="3">
                  <c:v>2.880922793936969</c:v>
                </c:pt>
                <c:pt idx="4">
                  <c:v>2.0317754516031652</c:v>
                </c:pt>
                <c:pt idx="5">
                  <c:v>1.9285719300462663</c:v>
                </c:pt>
                <c:pt idx="6">
                  <c:v>1.6333536932117358</c:v>
                </c:pt>
                <c:pt idx="7">
                  <c:v>1.1914039189255601</c:v>
                </c:pt>
                <c:pt idx="8">
                  <c:v>0.88776090482107883</c:v>
                </c:pt>
                <c:pt idx="9">
                  <c:v>0.8028110673490737</c:v>
                </c:pt>
                <c:pt idx="10">
                  <c:v>0.77192021735925365</c:v>
                </c:pt>
                <c:pt idx="11">
                  <c:v>0.74769898270814472</c:v>
                </c:pt>
                <c:pt idx="12">
                  <c:v>0.59640402423527594</c:v>
                </c:pt>
                <c:pt idx="13">
                  <c:v>0.52374032028194928</c:v>
                </c:pt>
                <c:pt idx="14">
                  <c:v>0.49284947029212917</c:v>
                </c:pt>
                <c:pt idx="15">
                  <c:v>3.2010643301951518</c:v>
                </c:pt>
              </c:numCache>
            </c:numRef>
          </c:val>
          <c:extLst>
            <c:ext xmlns:c16="http://schemas.microsoft.com/office/drawing/2014/chart" uri="{C3380CC4-5D6E-409C-BE32-E72D297353CC}">
              <c16:uniqueId val="{00000003-842E-4B01-B598-87DBE9CD6A7E}"/>
            </c:ext>
          </c:extLst>
        </c:ser>
        <c:dLbls>
          <c:showLegendKey val="0"/>
          <c:showVal val="0"/>
          <c:showCatName val="0"/>
          <c:showSerName val="0"/>
          <c:showPercent val="0"/>
          <c:showBubbleSize val="0"/>
        </c:dLbls>
        <c:gapWidth val="35"/>
        <c:overlap val="100"/>
        <c:axId val="649828784"/>
        <c:axId val="649821240"/>
      </c:barChart>
      <c:catAx>
        <c:axId val="649828784"/>
        <c:scaling>
          <c:orientation val="maxMin"/>
        </c:scaling>
        <c:delete val="1"/>
        <c:axPos val="l"/>
        <c:numFmt formatCode="General" sourceLinked="1"/>
        <c:majorTickMark val="out"/>
        <c:minorTickMark val="none"/>
        <c:tickLblPos val="nextTo"/>
        <c:crossAx val="649821240"/>
        <c:crosses val="autoZero"/>
        <c:auto val="1"/>
        <c:lblAlgn val="ctr"/>
        <c:lblOffset val="100"/>
        <c:noMultiLvlLbl val="0"/>
      </c:catAx>
      <c:valAx>
        <c:axId val="649821240"/>
        <c:scaling>
          <c:orientation val="minMax"/>
          <c:max val="80"/>
          <c:min val="-150"/>
        </c:scaling>
        <c:delete val="1"/>
        <c:axPos val="t"/>
        <c:numFmt formatCode="General" sourceLinked="1"/>
        <c:majorTickMark val="out"/>
        <c:minorTickMark val="none"/>
        <c:tickLblPos val="nextTo"/>
        <c:crossAx val="649828784"/>
        <c:crosses val="autoZero"/>
        <c:crossBetween val="between"/>
      </c:valAx>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7F9E3F"/>
            </a:solidFill>
            <a:ln>
              <a:noFill/>
            </a:ln>
            <a:effectLst/>
          </c:spPr>
          <c:invertIfNegative val="0"/>
          <c:dLbls>
            <c:dLbl>
              <c:idx val="0"/>
              <c:layout>
                <c:manualLayout>
                  <c:x val="-5.6129197570619896E-3"/>
                  <c:y val="-3.259452411994785E-3"/>
                </c:manualLayout>
              </c:layout>
              <c:tx>
                <c:rich>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Franklin Gothic Demi Cond" panose="020B0706030402020204" pitchFamily="34" charset="0"/>
                        <a:ea typeface="+mn-ea"/>
                        <a:cs typeface="+mn-cs"/>
                      </a:defRPr>
                    </a:pPr>
                    <a:fld id="{1B2DAB3E-EB4E-497A-BEFF-979714B1A0AD}" type="VALUE">
                      <a:rPr lang="en-US">
                        <a:solidFill>
                          <a:schemeClr val="tx1"/>
                        </a:solidFill>
                      </a:rPr>
                      <a:pPr>
                        <a:defRPr sz="1600"/>
                      </a:pPr>
                      <a:t>[VALUE]</a:t>
                    </a:fld>
                    <a:r>
                      <a:rPr lang="en-US">
                        <a:solidFill>
                          <a:schemeClr val="tx1"/>
                        </a:solidFill>
                      </a:rPr>
                      <a:t>%</a:t>
                    </a: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D2A1-47BF-A14F-EF167A521A3A}"/>
                </c:ext>
              </c:extLst>
            </c:dLbl>
            <c:dLbl>
              <c:idx val="1"/>
              <c:tx>
                <c:rich>
                  <a:bodyPr/>
                  <a:lstStyle/>
                  <a:p>
                    <a:fld id="{029F0643-A91A-44F7-8021-662CDC97DCDE}" type="VALUE">
                      <a:rPr lang="en-US"/>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2A1-47BF-A14F-EF167A521A3A}"/>
                </c:ext>
              </c:extLst>
            </c:dLbl>
            <c:dLbl>
              <c:idx val="2"/>
              <c:tx>
                <c:rich>
                  <a:bodyPr/>
                  <a:lstStyle/>
                  <a:p>
                    <a:fld id="{31097DA8-9B4E-495D-9EEE-2CFDB799DB2F}" type="VALUE">
                      <a:rPr lang="en-US"/>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D2A1-47BF-A14F-EF167A521A3A}"/>
                </c:ext>
              </c:extLst>
            </c:dLbl>
            <c:dLbl>
              <c:idx val="3"/>
              <c:tx>
                <c:rich>
                  <a:bodyPr/>
                  <a:lstStyle/>
                  <a:p>
                    <a:fld id="{8BD9E4F1-AE97-40DB-8D3C-4A30E388C8C7}" type="VALUE">
                      <a:rPr lang="en-US"/>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D2A1-47BF-A14F-EF167A521A3A}"/>
                </c:ext>
              </c:extLst>
            </c:dLbl>
            <c:dLbl>
              <c:idx val="4"/>
              <c:tx>
                <c:rich>
                  <a:bodyPr/>
                  <a:lstStyle/>
                  <a:p>
                    <a:fld id="{4B604224-4BFC-4EC6-8016-CF5C80C3BAD4}" type="VALUE">
                      <a:rPr lang="en-US"/>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D2A1-47BF-A14F-EF167A521A3A}"/>
                </c:ext>
              </c:extLst>
            </c:dLbl>
            <c:dLbl>
              <c:idx val="5"/>
              <c:tx>
                <c:rich>
                  <a:bodyPr/>
                  <a:lstStyle/>
                  <a:p>
                    <a:fld id="{E97D922B-1B75-41A9-B32F-D3286FAC86C6}" type="VALUE">
                      <a:rPr lang="en-US"/>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D2A1-47BF-A14F-EF167A521A3A}"/>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Franklin Gothic Demi Cond" panose="020B07060304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'Background Slide1_2'!$A$22:$A$27</c:f>
              <c:strCache>
                <c:ptCount val="6"/>
                <c:pt idx="0">
                  <c:v>0-17</c:v>
                </c:pt>
                <c:pt idx="1">
                  <c:v>18-44</c:v>
                </c:pt>
                <c:pt idx="2">
                  <c:v>45-59</c:v>
                </c:pt>
                <c:pt idx="3">
                  <c:v>60+</c:v>
                </c:pt>
                <c:pt idx="4">
                  <c:v>65+</c:v>
                </c:pt>
                <c:pt idx="5">
                  <c:v>85+</c:v>
                </c:pt>
              </c:strCache>
            </c:strRef>
          </c:cat>
          <c:val>
            <c:numRef>
              <c:f>'Background Slide1_2'!$G$22:$G$27</c:f>
              <c:numCache>
                <c:formatCode>0</c:formatCode>
                <c:ptCount val="6"/>
                <c:pt idx="0">
                  <c:v>8.3239366546217024</c:v>
                </c:pt>
                <c:pt idx="1">
                  <c:v>12.42906936117708</c:v>
                </c:pt>
                <c:pt idx="2">
                  <c:v>18.593349728579582</c:v>
                </c:pt>
                <c:pt idx="3">
                  <c:v>33.554705840414535</c:v>
                </c:pt>
                <c:pt idx="4">
                  <c:v>41.344013711510762</c:v>
                </c:pt>
                <c:pt idx="5">
                  <c:v>105.18463243310872</c:v>
                </c:pt>
              </c:numCache>
            </c:numRef>
          </c:val>
          <c:extLst>
            <c:ext xmlns:c16="http://schemas.microsoft.com/office/drawing/2014/chart" uri="{C3380CC4-5D6E-409C-BE32-E72D297353CC}">
              <c16:uniqueId val="{00000006-D2A1-47BF-A14F-EF167A521A3A}"/>
            </c:ext>
          </c:extLst>
        </c:ser>
        <c:dLbls>
          <c:dLblPos val="inEnd"/>
          <c:showLegendKey val="0"/>
          <c:showVal val="1"/>
          <c:showCatName val="0"/>
          <c:showSerName val="0"/>
          <c:showPercent val="0"/>
          <c:showBubbleSize val="0"/>
        </c:dLbls>
        <c:gapWidth val="35"/>
        <c:axId val="543626536"/>
        <c:axId val="543624896"/>
      </c:barChart>
      <c:catAx>
        <c:axId val="543626536"/>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mn-cs"/>
              </a:defRPr>
            </a:pPr>
            <a:endParaRPr lang="en-US"/>
          </a:p>
        </c:txPr>
        <c:crossAx val="543624896"/>
        <c:crosses val="autoZero"/>
        <c:auto val="1"/>
        <c:lblAlgn val="ctr"/>
        <c:lblOffset val="100"/>
        <c:noMultiLvlLbl val="0"/>
      </c:catAx>
      <c:valAx>
        <c:axId val="543624896"/>
        <c:scaling>
          <c:orientation val="minMax"/>
        </c:scaling>
        <c:delete val="1"/>
        <c:axPos val="t"/>
        <c:numFmt formatCode="0" sourceLinked="1"/>
        <c:majorTickMark val="out"/>
        <c:minorTickMark val="none"/>
        <c:tickLblPos val="nextTo"/>
        <c:crossAx val="5436265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b="0">
          <a:solidFill>
            <a:schemeClr val="tx1"/>
          </a:solidFill>
          <a:latin typeface="Franklin Gothic Demi Cond" panose="020B07060304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A6A6A6"/>
            </a:solidFill>
            <a:ln>
              <a:noFill/>
            </a:ln>
            <a:effectLst/>
          </c:spPr>
          <c:invertIfNegative val="0"/>
          <c:dPt>
            <c:idx val="0"/>
            <c:invertIfNegative val="0"/>
            <c:bubble3D val="0"/>
            <c:spPr>
              <a:solidFill>
                <a:srgbClr val="17375E"/>
              </a:solidFill>
              <a:ln>
                <a:noFill/>
              </a:ln>
              <a:effectLst/>
            </c:spPr>
            <c:extLst>
              <c:ext xmlns:c16="http://schemas.microsoft.com/office/drawing/2014/chart" uri="{C3380CC4-5D6E-409C-BE32-E72D297353CC}">
                <c16:uniqueId val="{00000001-7794-4FA9-93AD-26775D54CCCA}"/>
              </c:ext>
            </c:extLst>
          </c:dPt>
          <c:dLbls>
            <c:numFmt formatCode="0&quot;%&quot;"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'Background Slide1_2'!$B$68:$B$72</c:f>
              <c:strCache>
                <c:ptCount val="5"/>
                <c:pt idx="0">
                  <c:v>White NH</c:v>
                </c:pt>
                <c:pt idx="1">
                  <c:v>Black NH</c:v>
                </c:pt>
                <c:pt idx="2">
                  <c:v>American Indian/
Alaskan Native NH</c:v>
                </c:pt>
                <c:pt idx="3">
                  <c:v>Asian NH</c:v>
                </c:pt>
                <c:pt idx="4">
                  <c:v>Hispanic </c:v>
                </c:pt>
              </c:strCache>
            </c:strRef>
          </c:cat>
          <c:val>
            <c:numRef>
              <c:f>'Background Slide1_2'!$D$68:$D$72</c:f>
              <c:numCache>
                <c:formatCode>0</c:formatCode>
                <c:ptCount val="5"/>
                <c:pt idx="0">
                  <c:v>75.328015383454172</c:v>
                </c:pt>
                <c:pt idx="1">
                  <c:v>17.543915638207174</c:v>
                </c:pt>
                <c:pt idx="2">
                  <c:v>0.97529518978313323</c:v>
                </c:pt>
                <c:pt idx="3">
                  <c:v>1.9812883946812396</c:v>
                </c:pt>
                <c:pt idx="4">
                  <c:v>3.4230313124819856</c:v>
                </c:pt>
              </c:numCache>
            </c:numRef>
          </c:val>
          <c:extLst>
            <c:ext xmlns:c15="http://schemas.microsoft.com/office/drawing/2012/chart" uri="{02D57815-91ED-43cb-92C2-25804820EDAC}">
              <c15:filteredSeriesTitle>
                <c15:tx>
                  <c:strRef>
                    <c:extLst>
                      <c:ext uri="{02D57815-91ED-43cb-92C2-25804820EDAC}">
                        <c15:formulaRef>
                          <c15:sqref>#REF!</c15:sqref>
                        </c15:formulaRef>
                      </c:ext>
                    </c:extLst>
                    <c:strCache>
                      <c:ptCount val="1"/>
                      <c:pt idx="0">
                        <c:v>#REF!</c:v>
                      </c:pt>
                    </c:strCache>
                  </c:strRef>
                </c15:tx>
              </c15:filteredSeriesTitle>
            </c:ext>
            <c:ext xmlns:c16="http://schemas.microsoft.com/office/drawing/2014/chart" uri="{C3380CC4-5D6E-409C-BE32-E72D297353CC}">
              <c16:uniqueId val="{00000002-7794-4FA9-93AD-26775D54CCCA}"/>
            </c:ext>
          </c:extLst>
        </c:ser>
        <c:dLbls>
          <c:dLblPos val="outEnd"/>
          <c:showLegendKey val="0"/>
          <c:showVal val="1"/>
          <c:showCatName val="0"/>
          <c:showSerName val="0"/>
          <c:showPercent val="0"/>
          <c:showBubbleSize val="0"/>
        </c:dLbls>
        <c:gapWidth val="35"/>
        <c:axId val="543626536"/>
        <c:axId val="543624896"/>
      </c:barChart>
      <c:catAx>
        <c:axId val="543626536"/>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Demi Cond" panose="020B0706030402020204" pitchFamily="34" charset="0"/>
                <a:ea typeface="+mn-ea"/>
                <a:cs typeface="+mn-cs"/>
              </a:defRPr>
            </a:pPr>
            <a:endParaRPr lang="en-US"/>
          </a:p>
        </c:txPr>
        <c:crossAx val="543624896"/>
        <c:crosses val="autoZero"/>
        <c:auto val="1"/>
        <c:lblAlgn val="ctr"/>
        <c:lblOffset val="100"/>
        <c:noMultiLvlLbl val="0"/>
      </c:catAx>
      <c:valAx>
        <c:axId val="543624896"/>
        <c:scaling>
          <c:orientation val="minMax"/>
        </c:scaling>
        <c:delete val="1"/>
        <c:axPos val="t"/>
        <c:numFmt formatCode="0" sourceLinked="1"/>
        <c:majorTickMark val="out"/>
        <c:minorTickMark val="none"/>
        <c:tickLblPos val="nextTo"/>
        <c:crossAx val="5436265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b="0">
          <a:solidFill>
            <a:schemeClr val="tx1"/>
          </a:solidFill>
          <a:latin typeface="Franklin Gothic Demi Cond" panose="020B0706030402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120392284204981"/>
          <c:y val="3.0326797707019206E-2"/>
          <c:w val="0.38786305466205134"/>
          <c:h val="0.94623117806590584"/>
        </c:manualLayout>
      </c:layout>
      <c:barChart>
        <c:barDir val="bar"/>
        <c:grouping val="clustered"/>
        <c:varyColors val="0"/>
        <c:ser>
          <c:idx val="0"/>
          <c:order val="0"/>
          <c:spPr>
            <a:solidFill>
              <a:srgbClr val="17375E"/>
            </a:solidFill>
            <a:ln>
              <a:noFill/>
            </a:ln>
            <a:effectLst/>
          </c:spPr>
          <c:invertIfNegative val="0"/>
          <c:dLbls>
            <c:numFmt formatCode="0&quot;%&quot;"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'Background Slide 4,5&amp;6'!$B$33:$B$40</c:f>
              <c:strCache>
                <c:ptCount val="8"/>
                <c:pt idx="0">
                  <c:v>Veterans</c:v>
                </c:pt>
                <c:pt idx="1">
                  <c:v>Speak English less than "very well"</c:v>
                </c:pt>
                <c:pt idx="2">
                  <c:v>Have a disability</c:v>
                </c:pt>
                <c:pt idx="3">
                  <c:v>Have less than high school education</c:v>
                </c:pt>
                <c:pt idx="4">
                  <c:v>Have high school education/GED</c:v>
                </c:pt>
                <c:pt idx="5">
                  <c:v>In the labor force</c:v>
                </c:pt>
                <c:pt idx="6">
                  <c:v>Income below poverty level (PL)</c:v>
                </c:pt>
                <c:pt idx="7">
                  <c:v>Income 100%-149% of PL</c:v>
                </c:pt>
              </c:strCache>
            </c:strRef>
          </c:cat>
          <c:val>
            <c:numRef>
              <c:f>'Background Slide 4,5&amp;6'!$C$33:$C$40</c:f>
              <c:numCache>
                <c:formatCode>General</c:formatCode>
                <c:ptCount val="8"/>
                <c:pt idx="0">
                  <c:v>15.2</c:v>
                </c:pt>
                <c:pt idx="1">
                  <c:v>2.8</c:v>
                </c:pt>
                <c:pt idx="2">
                  <c:v>33.1</c:v>
                </c:pt>
                <c:pt idx="3">
                  <c:v>11.5</c:v>
                </c:pt>
                <c:pt idx="4">
                  <c:v>29.3</c:v>
                </c:pt>
                <c:pt idx="5">
                  <c:v>17.8</c:v>
                </c:pt>
                <c:pt idx="6">
                  <c:v>10.6</c:v>
                </c:pt>
                <c:pt idx="7">
                  <c:v>9.5</c:v>
                </c:pt>
              </c:numCache>
            </c:numRef>
          </c:val>
          <c:extLst>
            <c:ext xmlns:c16="http://schemas.microsoft.com/office/drawing/2014/chart" uri="{C3380CC4-5D6E-409C-BE32-E72D297353CC}">
              <c16:uniqueId val="{00000000-6D55-4AD7-B45D-667158209528}"/>
            </c:ext>
          </c:extLst>
        </c:ser>
        <c:dLbls>
          <c:showLegendKey val="0"/>
          <c:showVal val="0"/>
          <c:showCatName val="0"/>
          <c:showSerName val="0"/>
          <c:showPercent val="0"/>
          <c:showBubbleSize val="0"/>
        </c:dLbls>
        <c:gapWidth val="35"/>
        <c:axId val="543626536"/>
        <c:axId val="543624896"/>
      </c:barChart>
      <c:catAx>
        <c:axId val="543626536"/>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Demi Cond" panose="020B0706030402020204" pitchFamily="34" charset="0"/>
                <a:ea typeface="+mn-ea"/>
                <a:cs typeface="+mn-cs"/>
              </a:defRPr>
            </a:pPr>
            <a:endParaRPr lang="en-US"/>
          </a:p>
        </c:txPr>
        <c:crossAx val="543624896"/>
        <c:crosses val="autoZero"/>
        <c:auto val="1"/>
        <c:lblAlgn val="ctr"/>
        <c:lblOffset val="100"/>
        <c:noMultiLvlLbl val="0"/>
      </c:catAx>
      <c:valAx>
        <c:axId val="543624896"/>
        <c:scaling>
          <c:orientation val="minMax"/>
          <c:max val="50"/>
        </c:scaling>
        <c:delete val="0"/>
        <c:axPos val="t"/>
        <c:numFmt formatCode="General" sourceLinked="1"/>
        <c:majorTickMark val="out"/>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Demi Cond" panose="020B0706030402020204" pitchFamily="34" charset="0"/>
                <a:ea typeface="+mn-ea"/>
                <a:cs typeface="+mn-cs"/>
              </a:defRPr>
            </a:pPr>
            <a:endParaRPr lang="en-US"/>
          </a:p>
        </c:txPr>
        <c:crossAx val="5436265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b="0">
          <a:solidFill>
            <a:schemeClr val="tx1"/>
          </a:solidFill>
          <a:latin typeface="Franklin Gothic Demi Cond" panose="020B07060304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910734875636022"/>
          <c:y val="2.2524133219302644E-2"/>
          <c:w val="0.608926572459075"/>
          <c:h val="0.93299258831719645"/>
        </c:manualLayout>
      </c:layout>
      <c:barChart>
        <c:barDir val="bar"/>
        <c:grouping val="clustered"/>
        <c:varyColors val="0"/>
        <c:ser>
          <c:idx val="0"/>
          <c:order val="0"/>
          <c:spPr>
            <a:solidFill>
              <a:schemeClr val="bg1">
                <a:lumMod val="65000"/>
              </a:schemeClr>
            </a:solidFill>
            <a:ln>
              <a:noFill/>
            </a:ln>
            <a:effectLst/>
          </c:spPr>
          <c:invertIfNegative val="0"/>
          <c:dPt>
            <c:idx val="0"/>
            <c:invertIfNegative val="0"/>
            <c:bubble3D val="0"/>
            <c:spPr>
              <a:solidFill>
                <a:srgbClr val="52849C"/>
              </a:solidFill>
              <a:ln>
                <a:noFill/>
              </a:ln>
              <a:effectLst/>
            </c:spPr>
            <c:extLst>
              <c:ext xmlns:c16="http://schemas.microsoft.com/office/drawing/2014/chart" uri="{C3380CC4-5D6E-409C-BE32-E72D297353CC}">
                <c16:uniqueId val="{00000001-D246-41AF-BB48-304370A2D03C}"/>
              </c:ext>
            </c:extLst>
          </c:dPt>
          <c:dLbls>
            <c:numFmt formatCode="0&quot;%&quot;"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'Background Slide 4,5&amp;6'!$B$103:$B$108</c:f>
              <c:strCache>
                <c:ptCount val="6"/>
                <c:pt idx="0">
                  <c:v>Ambulatory</c:v>
                </c:pt>
                <c:pt idx="1">
                  <c:v>Independent living</c:v>
                </c:pt>
                <c:pt idx="2">
                  <c:v>Hearing</c:v>
                </c:pt>
                <c:pt idx="3">
                  <c:v>Cognitive</c:v>
                </c:pt>
                <c:pt idx="4">
                  <c:v>Self-care</c:v>
                </c:pt>
                <c:pt idx="5">
                  <c:v>Vision</c:v>
                </c:pt>
              </c:strCache>
            </c:strRef>
          </c:cat>
          <c:val>
            <c:numRef>
              <c:f>'Background Slide 4,5&amp;6'!$C$103:$C$108</c:f>
              <c:numCache>
                <c:formatCode>General</c:formatCode>
                <c:ptCount val="6"/>
                <c:pt idx="0">
                  <c:v>20.6</c:v>
                </c:pt>
                <c:pt idx="1">
                  <c:v>13.2</c:v>
                </c:pt>
                <c:pt idx="2">
                  <c:v>13.4</c:v>
                </c:pt>
                <c:pt idx="3">
                  <c:v>7.9</c:v>
                </c:pt>
                <c:pt idx="4">
                  <c:v>7.1</c:v>
                </c:pt>
                <c:pt idx="5">
                  <c:v>6</c:v>
                </c:pt>
              </c:numCache>
            </c:numRef>
          </c:val>
          <c:extLst>
            <c:ext xmlns:c16="http://schemas.microsoft.com/office/drawing/2014/chart" uri="{C3380CC4-5D6E-409C-BE32-E72D297353CC}">
              <c16:uniqueId val="{00000002-D246-41AF-BB48-304370A2D03C}"/>
            </c:ext>
          </c:extLst>
        </c:ser>
        <c:dLbls>
          <c:dLblPos val="outEnd"/>
          <c:showLegendKey val="0"/>
          <c:showVal val="1"/>
          <c:showCatName val="0"/>
          <c:showSerName val="0"/>
          <c:showPercent val="0"/>
          <c:showBubbleSize val="0"/>
        </c:dLbls>
        <c:gapWidth val="35"/>
        <c:axId val="543626536"/>
        <c:axId val="543624896"/>
      </c:barChart>
      <c:catAx>
        <c:axId val="543626536"/>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Demi Cond" panose="020B0706030402020204" pitchFamily="34" charset="0"/>
                <a:ea typeface="+mn-ea"/>
                <a:cs typeface="+mn-cs"/>
              </a:defRPr>
            </a:pPr>
            <a:endParaRPr lang="en-US"/>
          </a:p>
        </c:txPr>
        <c:crossAx val="543624896"/>
        <c:crosses val="autoZero"/>
        <c:auto val="1"/>
        <c:lblAlgn val="ctr"/>
        <c:lblOffset val="100"/>
        <c:noMultiLvlLbl val="0"/>
      </c:catAx>
      <c:valAx>
        <c:axId val="543624896"/>
        <c:scaling>
          <c:orientation val="minMax"/>
        </c:scaling>
        <c:delete val="1"/>
        <c:axPos val="t"/>
        <c:numFmt formatCode="General" sourceLinked="1"/>
        <c:majorTickMark val="out"/>
        <c:minorTickMark val="none"/>
        <c:tickLblPos val="nextTo"/>
        <c:crossAx val="5436265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b="0">
          <a:solidFill>
            <a:schemeClr val="tx1"/>
          </a:solidFill>
          <a:latin typeface="Franklin Gothic Demi Cond" panose="020B0706030402020204" pitchFamily="34"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189551012372475"/>
          <c:y val="0.25385730185038397"/>
          <c:w val="0.75071213904613165"/>
          <c:h val="0.70165956795859363"/>
        </c:manualLayout>
      </c:layout>
      <c:barChart>
        <c:barDir val="bar"/>
        <c:grouping val="clustered"/>
        <c:varyColors val="0"/>
        <c:ser>
          <c:idx val="2"/>
          <c:order val="0"/>
          <c:tx>
            <c:strRef>
              <c:f>'Background Slide 4,5&amp;6'!$I$143</c:f>
              <c:strCache>
                <c:ptCount val="1"/>
                <c:pt idx="0">
                  <c:v>2+ chronic diseases</c:v>
                </c:pt>
              </c:strCache>
            </c:strRef>
          </c:tx>
          <c:spPr>
            <a:solidFill>
              <a:srgbClr val="17375E"/>
            </a:solidFill>
            <a:ln>
              <a:noFill/>
            </a:ln>
            <a:effectLst/>
          </c:spPr>
          <c:invertIfNegative val="0"/>
          <c:dLbls>
            <c:numFmt formatCode="0&quot;%&quot;"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'Background Slide 4,5&amp;6'!$B$145:$B$146</c:f>
              <c:strCache>
                <c:ptCount val="2"/>
                <c:pt idx="0">
                  <c:v>65-74</c:v>
                </c:pt>
                <c:pt idx="1">
                  <c:v>75+</c:v>
                </c:pt>
              </c:strCache>
            </c:strRef>
          </c:cat>
          <c:val>
            <c:numRef>
              <c:f>'Background Slide 4,5&amp;6'!$J$145:$J$146</c:f>
              <c:numCache>
                <c:formatCode>General</c:formatCode>
                <c:ptCount val="2"/>
                <c:pt idx="0">
                  <c:v>52.4</c:v>
                </c:pt>
                <c:pt idx="1">
                  <c:v>54.2</c:v>
                </c:pt>
              </c:numCache>
            </c:numRef>
          </c:val>
          <c:extLst>
            <c:ext xmlns:c16="http://schemas.microsoft.com/office/drawing/2014/chart" uri="{C3380CC4-5D6E-409C-BE32-E72D297353CC}">
              <c16:uniqueId val="{00000000-A8DE-4818-8828-6ABDFE5157A0}"/>
            </c:ext>
          </c:extLst>
        </c:ser>
        <c:ser>
          <c:idx val="1"/>
          <c:order val="1"/>
          <c:tx>
            <c:strRef>
              <c:f>'Background Slide 4,5&amp;6'!$G$143</c:f>
              <c:strCache>
                <c:ptCount val="1"/>
                <c:pt idx="0">
                  <c:v>1 chronic disease</c:v>
                </c:pt>
              </c:strCache>
            </c:strRef>
          </c:tx>
          <c:spPr>
            <a:solidFill>
              <a:srgbClr val="52849C"/>
            </a:solidFill>
            <a:ln>
              <a:noFill/>
            </a:ln>
            <a:effectLst/>
          </c:spPr>
          <c:invertIfNegative val="0"/>
          <c:dLbls>
            <c:numFmt formatCode="0&quot;%&quot;"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'Background Slide 4,5&amp;6'!$B$145:$B$146</c:f>
              <c:strCache>
                <c:ptCount val="2"/>
                <c:pt idx="0">
                  <c:v>65-74</c:v>
                </c:pt>
                <c:pt idx="1">
                  <c:v>75+</c:v>
                </c:pt>
              </c:strCache>
            </c:strRef>
          </c:cat>
          <c:val>
            <c:numRef>
              <c:f>'Background Slide 4,5&amp;6'!$H$145:$H$146</c:f>
              <c:numCache>
                <c:formatCode>General</c:formatCode>
                <c:ptCount val="2"/>
                <c:pt idx="0">
                  <c:v>29.2</c:v>
                </c:pt>
                <c:pt idx="1">
                  <c:v>30.4</c:v>
                </c:pt>
              </c:numCache>
            </c:numRef>
          </c:val>
          <c:extLst>
            <c:ext xmlns:c16="http://schemas.microsoft.com/office/drawing/2014/chart" uri="{C3380CC4-5D6E-409C-BE32-E72D297353CC}">
              <c16:uniqueId val="{00000001-A8DE-4818-8828-6ABDFE5157A0}"/>
            </c:ext>
          </c:extLst>
        </c:ser>
        <c:ser>
          <c:idx val="0"/>
          <c:order val="2"/>
          <c:tx>
            <c:strRef>
              <c:f>'Background Slide 4,5&amp;6'!$E$143</c:f>
              <c:strCache>
                <c:ptCount val="1"/>
                <c:pt idx="0">
                  <c:v>No chronic disease </c:v>
                </c:pt>
              </c:strCache>
            </c:strRef>
          </c:tx>
          <c:spPr>
            <a:solidFill>
              <a:schemeClr val="bg1">
                <a:lumMod val="75000"/>
              </a:schemeClr>
            </a:solidFill>
            <a:ln>
              <a:noFill/>
            </a:ln>
            <a:effectLst/>
          </c:spPr>
          <c:invertIfNegative val="0"/>
          <c:dLbls>
            <c:numFmt formatCode="0&quot;%&quot;"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'Background Slide 4,5&amp;6'!$B$145:$B$146</c:f>
              <c:strCache>
                <c:ptCount val="2"/>
                <c:pt idx="0">
                  <c:v>65-74</c:v>
                </c:pt>
                <c:pt idx="1">
                  <c:v>75+</c:v>
                </c:pt>
              </c:strCache>
            </c:strRef>
          </c:cat>
          <c:val>
            <c:numRef>
              <c:f>'Background Slide 4,5&amp;6'!$F$145:$F$146</c:f>
              <c:numCache>
                <c:formatCode>General</c:formatCode>
                <c:ptCount val="2"/>
                <c:pt idx="0">
                  <c:v>18.399999999999999</c:v>
                </c:pt>
                <c:pt idx="1">
                  <c:v>15.5</c:v>
                </c:pt>
              </c:numCache>
            </c:numRef>
          </c:val>
          <c:extLst>
            <c:ext xmlns:c16="http://schemas.microsoft.com/office/drawing/2014/chart" uri="{C3380CC4-5D6E-409C-BE32-E72D297353CC}">
              <c16:uniqueId val="{00000002-A8DE-4818-8828-6ABDFE5157A0}"/>
            </c:ext>
          </c:extLst>
        </c:ser>
        <c:dLbls>
          <c:dLblPos val="outEnd"/>
          <c:showLegendKey val="0"/>
          <c:showVal val="1"/>
          <c:showCatName val="0"/>
          <c:showSerName val="0"/>
          <c:showPercent val="0"/>
          <c:showBubbleSize val="0"/>
        </c:dLbls>
        <c:gapWidth val="35"/>
        <c:axId val="543626536"/>
        <c:axId val="543624896"/>
      </c:barChart>
      <c:catAx>
        <c:axId val="543626536"/>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400" b="0" i="0" u="none" strike="noStrike" kern="1200" baseline="0">
                <a:solidFill>
                  <a:schemeClr val="tx1"/>
                </a:solidFill>
                <a:latin typeface="Franklin Gothic Demi Cond" panose="020B0706030402020204" pitchFamily="34" charset="0"/>
                <a:ea typeface="+mn-ea"/>
                <a:cs typeface="+mn-cs"/>
              </a:defRPr>
            </a:pPr>
            <a:endParaRPr lang="en-US"/>
          </a:p>
        </c:txPr>
        <c:crossAx val="543624896"/>
        <c:crosses val="autoZero"/>
        <c:auto val="1"/>
        <c:lblAlgn val="ctr"/>
        <c:lblOffset val="100"/>
        <c:noMultiLvlLbl val="0"/>
      </c:catAx>
      <c:valAx>
        <c:axId val="543624896"/>
        <c:scaling>
          <c:orientation val="minMax"/>
        </c:scaling>
        <c:delete val="1"/>
        <c:axPos val="t"/>
        <c:numFmt formatCode="General" sourceLinked="1"/>
        <c:majorTickMark val="out"/>
        <c:minorTickMark val="none"/>
        <c:tickLblPos val="nextTo"/>
        <c:crossAx val="543626536"/>
        <c:crosses val="autoZero"/>
        <c:crossBetween val="between"/>
      </c:valAx>
      <c:spPr>
        <a:noFill/>
        <a:ln>
          <a:noFill/>
        </a:ln>
        <a:effectLst/>
      </c:spPr>
    </c:plotArea>
    <c:legend>
      <c:legendPos val="r"/>
      <c:layout>
        <c:manualLayout>
          <c:xMode val="edge"/>
          <c:yMode val="edge"/>
          <c:x val="8.854989415000987E-2"/>
          <c:y val="1.0502253086536812E-2"/>
          <c:w val="0.40529087889404619"/>
          <c:h val="0.24132956912033768"/>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Demi Cond" panose="020B0706030402020204" pitchFamily="34"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b="0">
          <a:solidFill>
            <a:schemeClr val="tx1"/>
          </a:solidFill>
          <a:latin typeface="Franklin Gothic Demi Cond" panose="020B0706030402020204" pitchFamily="34"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1327256955643374"/>
          <c:y val="1.2307729935308721E-2"/>
          <c:w val="0.48672743044356626"/>
          <c:h val="0.94078092035012595"/>
        </c:manualLayout>
      </c:layout>
      <c:barChart>
        <c:barDir val="bar"/>
        <c:grouping val="clustered"/>
        <c:varyColors val="0"/>
        <c:ser>
          <c:idx val="0"/>
          <c:order val="0"/>
          <c:spPr>
            <a:solidFill>
              <a:schemeClr val="bg1">
                <a:lumMod val="75000"/>
              </a:schemeClr>
            </a:solidFill>
            <a:ln>
              <a:noFill/>
            </a:ln>
            <a:effectLst/>
          </c:spPr>
          <c:invertIfNegative val="0"/>
          <c:dPt>
            <c:idx val="1"/>
            <c:invertIfNegative val="0"/>
            <c:bubble3D val="0"/>
            <c:spPr>
              <a:solidFill>
                <a:srgbClr val="17375E"/>
              </a:solidFill>
              <a:ln>
                <a:noFill/>
              </a:ln>
              <a:effectLst/>
            </c:spPr>
            <c:extLst>
              <c:ext xmlns:c16="http://schemas.microsoft.com/office/drawing/2014/chart" uri="{C3380CC4-5D6E-409C-BE32-E72D297353CC}">
                <c16:uniqueId val="{00000001-282C-4CB3-8F57-634BE43256F4}"/>
              </c:ext>
            </c:extLst>
          </c:dPt>
          <c:dPt>
            <c:idx val="3"/>
            <c:invertIfNegative val="0"/>
            <c:bubble3D val="0"/>
            <c:spPr>
              <a:solidFill>
                <a:srgbClr val="17375E"/>
              </a:solidFill>
              <a:ln>
                <a:noFill/>
              </a:ln>
              <a:effectLst/>
            </c:spPr>
            <c:extLst>
              <c:ext xmlns:c16="http://schemas.microsoft.com/office/drawing/2014/chart" uri="{C3380CC4-5D6E-409C-BE32-E72D297353CC}">
                <c16:uniqueId val="{00000003-282C-4CB3-8F57-634BE43256F4}"/>
              </c:ext>
            </c:extLst>
          </c:dPt>
          <c:dPt>
            <c:idx val="4"/>
            <c:invertIfNegative val="0"/>
            <c:bubble3D val="0"/>
            <c:spPr>
              <a:solidFill>
                <a:srgbClr val="17375E"/>
              </a:solidFill>
              <a:ln>
                <a:noFill/>
              </a:ln>
              <a:effectLst/>
            </c:spPr>
            <c:extLst>
              <c:ext xmlns:c16="http://schemas.microsoft.com/office/drawing/2014/chart" uri="{C3380CC4-5D6E-409C-BE32-E72D297353CC}">
                <c16:uniqueId val="{00000005-282C-4CB3-8F57-634BE43256F4}"/>
              </c:ext>
            </c:extLst>
          </c:dPt>
          <c:dPt>
            <c:idx val="5"/>
            <c:invertIfNegative val="0"/>
            <c:bubble3D val="0"/>
            <c:spPr>
              <a:solidFill>
                <a:srgbClr val="17375E"/>
              </a:solidFill>
              <a:ln>
                <a:noFill/>
              </a:ln>
              <a:effectLst/>
            </c:spPr>
            <c:extLst>
              <c:ext xmlns:c16="http://schemas.microsoft.com/office/drawing/2014/chart" uri="{C3380CC4-5D6E-409C-BE32-E72D297353CC}">
                <c16:uniqueId val="{00000007-282C-4CB3-8F57-634BE43256F4}"/>
              </c:ext>
            </c:extLst>
          </c:dPt>
          <c:dPt>
            <c:idx val="6"/>
            <c:invertIfNegative val="0"/>
            <c:bubble3D val="0"/>
            <c:spPr>
              <a:solidFill>
                <a:srgbClr val="17375E"/>
              </a:solidFill>
              <a:ln>
                <a:noFill/>
              </a:ln>
              <a:effectLst/>
            </c:spPr>
            <c:extLst>
              <c:ext xmlns:c16="http://schemas.microsoft.com/office/drawing/2014/chart" uri="{C3380CC4-5D6E-409C-BE32-E72D297353CC}">
                <c16:uniqueId val="{00000009-282C-4CB3-8F57-634BE43256F4}"/>
              </c:ext>
            </c:extLst>
          </c:dPt>
          <c:dPt>
            <c:idx val="8"/>
            <c:invertIfNegative val="0"/>
            <c:bubble3D val="0"/>
            <c:spPr>
              <a:solidFill>
                <a:srgbClr val="17375E"/>
              </a:solidFill>
              <a:ln>
                <a:noFill/>
              </a:ln>
              <a:effectLst/>
            </c:spPr>
            <c:extLst>
              <c:ext xmlns:c16="http://schemas.microsoft.com/office/drawing/2014/chart" uri="{C3380CC4-5D6E-409C-BE32-E72D297353CC}">
                <c16:uniqueId val="{0000000B-282C-4CB3-8F57-634BE43256F4}"/>
              </c:ext>
            </c:extLst>
          </c:dPt>
          <c:dPt>
            <c:idx val="10"/>
            <c:invertIfNegative val="0"/>
            <c:bubble3D val="0"/>
            <c:spPr>
              <a:solidFill>
                <a:srgbClr val="17375E"/>
              </a:solidFill>
              <a:ln>
                <a:noFill/>
              </a:ln>
              <a:effectLst/>
            </c:spPr>
            <c:extLst>
              <c:ext xmlns:c16="http://schemas.microsoft.com/office/drawing/2014/chart" uri="{C3380CC4-5D6E-409C-BE32-E72D297353CC}">
                <c16:uniqueId val="{0000000D-282C-4CB3-8F57-634BE43256F4}"/>
              </c:ext>
            </c:extLst>
          </c:dPt>
          <c:dLbls>
            <c:numFmt formatCode="0&quot;%&quot;"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Franklin Gothic Demi Cond" panose="020B07060304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'Background -BRFSS'!$O$12:$O$23</c:f>
              <c:strCache>
                <c:ptCount val="12"/>
                <c:pt idx="0">
                  <c:v>Male</c:v>
                </c:pt>
                <c:pt idx="1">
                  <c:v>Female</c:v>
                </c:pt>
                <c:pt idx="2">
                  <c:v>45-54</c:v>
                </c:pt>
                <c:pt idx="3">
                  <c:v>55-64</c:v>
                </c:pt>
                <c:pt idx="4">
                  <c:v>65-74</c:v>
                </c:pt>
                <c:pt idx="5">
                  <c:v>75+</c:v>
                </c:pt>
                <c:pt idx="6">
                  <c:v>&lt; Highschool</c:v>
                </c:pt>
                <c:pt idx="7">
                  <c:v>Highschool/GED</c:v>
                </c:pt>
                <c:pt idx="8">
                  <c:v>Some post highschool</c:v>
                </c:pt>
                <c:pt idx="9">
                  <c:v>College Grad</c:v>
                </c:pt>
                <c:pt idx="10">
                  <c:v>Disability</c:v>
                </c:pt>
                <c:pt idx="11">
                  <c:v>No Disability</c:v>
                </c:pt>
              </c:strCache>
            </c:strRef>
          </c:cat>
          <c:val>
            <c:numRef>
              <c:f>'Background -BRFSS'!$P$12:$P$23</c:f>
              <c:numCache>
                <c:formatCode>General</c:formatCode>
                <c:ptCount val="12"/>
                <c:pt idx="0">
                  <c:v>11.8</c:v>
                </c:pt>
                <c:pt idx="1">
                  <c:v>12.4</c:v>
                </c:pt>
                <c:pt idx="2">
                  <c:v>9.4</c:v>
                </c:pt>
                <c:pt idx="3">
                  <c:v>13.2</c:v>
                </c:pt>
                <c:pt idx="4">
                  <c:v>12.7</c:v>
                </c:pt>
                <c:pt idx="5">
                  <c:v>13.9</c:v>
                </c:pt>
                <c:pt idx="6">
                  <c:v>20.6</c:v>
                </c:pt>
                <c:pt idx="7">
                  <c:v>11.2</c:v>
                </c:pt>
                <c:pt idx="8">
                  <c:v>12.5</c:v>
                </c:pt>
                <c:pt idx="9">
                  <c:v>9.3000000000000007</c:v>
                </c:pt>
                <c:pt idx="10">
                  <c:v>25</c:v>
                </c:pt>
                <c:pt idx="11">
                  <c:v>4.5999999999999996</c:v>
                </c:pt>
              </c:numCache>
            </c:numRef>
          </c:val>
          <c:extLst>
            <c:ext xmlns:c16="http://schemas.microsoft.com/office/drawing/2014/chart" uri="{C3380CC4-5D6E-409C-BE32-E72D297353CC}">
              <c16:uniqueId val="{0000000E-282C-4CB3-8F57-634BE43256F4}"/>
            </c:ext>
          </c:extLst>
        </c:ser>
        <c:dLbls>
          <c:showLegendKey val="0"/>
          <c:showVal val="0"/>
          <c:showCatName val="0"/>
          <c:showSerName val="0"/>
          <c:showPercent val="0"/>
          <c:showBubbleSize val="0"/>
        </c:dLbls>
        <c:gapWidth val="35"/>
        <c:axId val="543626536"/>
        <c:axId val="543624896"/>
      </c:barChart>
      <c:scatterChart>
        <c:scatterStyle val="lineMarker"/>
        <c:varyColors val="0"/>
        <c:ser>
          <c:idx val="1"/>
          <c:order val="1"/>
          <c:tx>
            <c:v>overall</c:v>
          </c:tx>
          <c:spPr>
            <a:ln w="28575" cap="rnd">
              <a:solidFill>
                <a:srgbClr val="FA8606">
                  <a:alpha val="50000"/>
                </a:srgbClr>
              </a:solidFill>
              <a:round/>
            </a:ln>
            <a:effectLst/>
          </c:spPr>
          <c:marker>
            <c:symbol val="none"/>
          </c:marker>
          <c:dPt>
            <c:idx val="0"/>
            <c:marker>
              <c:symbol val="none"/>
            </c:marker>
            <c:bubble3D val="0"/>
            <c:spPr>
              <a:ln w="28575" cap="rnd">
                <a:solidFill>
                  <a:srgbClr val="FA8606">
                    <a:alpha val="50000"/>
                  </a:srgbClr>
                </a:solidFill>
                <a:round/>
              </a:ln>
              <a:effectLst/>
            </c:spPr>
            <c:extLst>
              <c:ext xmlns:c16="http://schemas.microsoft.com/office/drawing/2014/chart" uri="{C3380CC4-5D6E-409C-BE32-E72D297353CC}">
                <c16:uniqueId val="{00000010-282C-4CB3-8F57-634BE43256F4}"/>
              </c:ext>
            </c:extLst>
          </c:dPt>
          <c:xVal>
            <c:numRef>
              <c:f>'Background -BRFSS'!$Q$12:$Q$13</c:f>
              <c:numCache>
                <c:formatCode>General</c:formatCode>
                <c:ptCount val="2"/>
                <c:pt idx="0">
                  <c:v>12.1</c:v>
                </c:pt>
                <c:pt idx="1">
                  <c:v>12.1</c:v>
                </c:pt>
              </c:numCache>
            </c:numRef>
          </c:xVal>
          <c:yVal>
            <c:numLit>
              <c:formatCode>General</c:formatCode>
              <c:ptCount val="2"/>
              <c:pt idx="0">
                <c:v>0</c:v>
              </c:pt>
              <c:pt idx="1">
                <c:v>1</c:v>
              </c:pt>
            </c:numLit>
          </c:yVal>
          <c:smooth val="0"/>
          <c:extLst>
            <c:ext xmlns:c16="http://schemas.microsoft.com/office/drawing/2014/chart" uri="{C3380CC4-5D6E-409C-BE32-E72D297353CC}">
              <c16:uniqueId val="{00000011-282C-4CB3-8F57-634BE43256F4}"/>
            </c:ext>
          </c:extLst>
        </c:ser>
        <c:dLbls>
          <c:showLegendKey val="0"/>
          <c:showVal val="0"/>
          <c:showCatName val="0"/>
          <c:showSerName val="0"/>
          <c:showPercent val="0"/>
          <c:showBubbleSize val="0"/>
        </c:dLbls>
        <c:axId val="566558496"/>
        <c:axId val="566556856"/>
      </c:scatterChart>
      <c:catAx>
        <c:axId val="543626536"/>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Demi Cond" panose="020B0706030402020204" pitchFamily="34" charset="0"/>
                <a:ea typeface="+mn-ea"/>
                <a:cs typeface="+mn-cs"/>
              </a:defRPr>
            </a:pPr>
            <a:endParaRPr lang="en-US"/>
          </a:p>
        </c:txPr>
        <c:crossAx val="543624896"/>
        <c:crosses val="autoZero"/>
        <c:auto val="1"/>
        <c:lblAlgn val="ctr"/>
        <c:lblOffset val="100"/>
        <c:noMultiLvlLbl val="0"/>
      </c:catAx>
      <c:valAx>
        <c:axId val="543624896"/>
        <c:scaling>
          <c:orientation val="minMax"/>
          <c:max val="35"/>
        </c:scaling>
        <c:delete val="0"/>
        <c:axPos val="t"/>
        <c:numFmt formatCode="General" sourceLinked="1"/>
        <c:majorTickMark val="out"/>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Demi Cond" panose="020B0706030402020204" pitchFamily="34" charset="0"/>
                <a:ea typeface="+mn-ea"/>
                <a:cs typeface="+mn-cs"/>
              </a:defRPr>
            </a:pPr>
            <a:endParaRPr lang="en-US"/>
          </a:p>
        </c:txPr>
        <c:crossAx val="543626536"/>
        <c:crosses val="autoZero"/>
        <c:crossBetween val="between"/>
      </c:valAx>
      <c:valAx>
        <c:axId val="566556856"/>
        <c:scaling>
          <c:orientation val="minMax"/>
          <c:max val="1"/>
        </c:scaling>
        <c:delete val="0"/>
        <c:axPos val="r"/>
        <c:numFmt formatCode="General" sourceLinked="1"/>
        <c:majorTickMark val="out"/>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Demi Cond" panose="020B0706030402020204" pitchFamily="34" charset="0"/>
                <a:ea typeface="+mn-ea"/>
                <a:cs typeface="+mn-cs"/>
              </a:defRPr>
            </a:pPr>
            <a:endParaRPr lang="en-US"/>
          </a:p>
        </c:txPr>
        <c:crossAx val="566558496"/>
        <c:crosses val="max"/>
        <c:crossBetween val="midCat"/>
      </c:valAx>
      <c:valAx>
        <c:axId val="566558496"/>
        <c:scaling>
          <c:orientation val="minMax"/>
        </c:scaling>
        <c:delete val="1"/>
        <c:axPos val="b"/>
        <c:numFmt formatCode="General" sourceLinked="1"/>
        <c:majorTickMark val="out"/>
        <c:minorTickMark val="none"/>
        <c:tickLblPos val="nextTo"/>
        <c:crossAx val="566556856"/>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b="0">
          <a:solidFill>
            <a:schemeClr val="tx1"/>
          </a:solidFill>
          <a:latin typeface="Franklin Gothic Demi Cond" panose="020B0706030402020204" pitchFamily="34" charset="0"/>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4368740012837971"/>
          <c:y val="2.960953982493704E-2"/>
          <c:w val="0.48269159465282302"/>
          <c:h val="0.87574409817851429"/>
        </c:manualLayout>
      </c:layout>
      <c:barChart>
        <c:barDir val="bar"/>
        <c:grouping val="clustered"/>
        <c:varyColors val="0"/>
        <c:ser>
          <c:idx val="0"/>
          <c:order val="0"/>
          <c:spPr>
            <a:solidFill>
              <a:schemeClr val="bg1">
                <a:lumMod val="75000"/>
              </a:schemeClr>
            </a:solidFill>
            <a:ln>
              <a:noFill/>
            </a:ln>
            <a:effectLst/>
          </c:spPr>
          <c:invertIfNegative val="0"/>
          <c:dPt>
            <c:idx val="0"/>
            <c:invertIfNegative val="0"/>
            <c:bubble3D val="0"/>
            <c:spPr>
              <a:solidFill>
                <a:srgbClr val="17375E"/>
              </a:solidFill>
              <a:ln>
                <a:noFill/>
              </a:ln>
              <a:effectLst/>
            </c:spPr>
            <c:extLst>
              <c:ext xmlns:c16="http://schemas.microsoft.com/office/drawing/2014/chart" uri="{C3380CC4-5D6E-409C-BE32-E72D297353CC}">
                <c16:uniqueId val="{00000001-8F79-4B1B-8D4B-08A8A4C33DD0}"/>
              </c:ext>
            </c:extLst>
          </c:dPt>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003-8F79-4B1B-8D4B-08A8A4C33DD0}"/>
              </c:ext>
            </c:extLst>
          </c:dPt>
          <c:dPt>
            <c:idx val="2"/>
            <c:invertIfNegative val="0"/>
            <c:bubble3D val="0"/>
            <c:spPr>
              <a:solidFill>
                <a:schemeClr val="bg1">
                  <a:lumMod val="75000"/>
                </a:schemeClr>
              </a:solidFill>
              <a:ln>
                <a:noFill/>
              </a:ln>
              <a:effectLst/>
            </c:spPr>
            <c:extLst>
              <c:ext xmlns:c16="http://schemas.microsoft.com/office/drawing/2014/chart" uri="{C3380CC4-5D6E-409C-BE32-E72D297353CC}">
                <c16:uniqueId val="{00000005-8F79-4B1B-8D4B-08A8A4C33DD0}"/>
              </c:ext>
            </c:extLst>
          </c:dPt>
          <c:dPt>
            <c:idx val="3"/>
            <c:invertIfNegative val="0"/>
            <c:bubble3D val="0"/>
            <c:spPr>
              <a:solidFill>
                <a:srgbClr val="17375E"/>
              </a:solidFill>
              <a:ln>
                <a:noFill/>
              </a:ln>
              <a:effectLst/>
            </c:spPr>
            <c:extLst>
              <c:ext xmlns:c16="http://schemas.microsoft.com/office/drawing/2014/chart" uri="{C3380CC4-5D6E-409C-BE32-E72D297353CC}">
                <c16:uniqueId val="{00000007-8F79-4B1B-8D4B-08A8A4C33DD0}"/>
              </c:ext>
            </c:extLst>
          </c:dPt>
          <c:dPt>
            <c:idx val="7"/>
            <c:invertIfNegative val="0"/>
            <c:bubble3D val="0"/>
            <c:spPr>
              <a:solidFill>
                <a:srgbClr val="17375E"/>
              </a:solidFill>
              <a:ln>
                <a:noFill/>
              </a:ln>
              <a:effectLst/>
            </c:spPr>
            <c:extLst>
              <c:ext xmlns:c16="http://schemas.microsoft.com/office/drawing/2014/chart" uri="{C3380CC4-5D6E-409C-BE32-E72D297353CC}">
                <c16:uniqueId val="{00000009-8F79-4B1B-8D4B-08A8A4C33DD0}"/>
              </c:ext>
            </c:extLst>
          </c:dPt>
          <c:dPt>
            <c:idx val="10"/>
            <c:invertIfNegative val="0"/>
            <c:bubble3D val="0"/>
            <c:spPr>
              <a:solidFill>
                <a:srgbClr val="17375E"/>
              </a:solidFill>
              <a:ln>
                <a:noFill/>
              </a:ln>
              <a:effectLst/>
            </c:spPr>
            <c:extLst>
              <c:ext xmlns:c16="http://schemas.microsoft.com/office/drawing/2014/chart" uri="{C3380CC4-5D6E-409C-BE32-E72D297353CC}">
                <c16:uniqueId val="{0000000B-8F79-4B1B-8D4B-08A8A4C33DD0}"/>
              </c:ext>
            </c:extLst>
          </c:dPt>
          <c:dPt>
            <c:idx val="11"/>
            <c:invertIfNegative val="0"/>
            <c:bubble3D val="0"/>
            <c:spPr>
              <a:solidFill>
                <a:schemeClr val="bg1">
                  <a:lumMod val="75000"/>
                </a:schemeClr>
              </a:solidFill>
              <a:ln>
                <a:noFill/>
              </a:ln>
              <a:effectLst/>
            </c:spPr>
            <c:extLst>
              <c:ext xmlns:c16="http://schemas.microsoft.com/office/drawing/2014/chart" uri="{C3380CC4-5D6E-409C-BE32-E72D297353CC}">
                <c16:uniqueId val="{0000000D-8F79-4B1B-8D4B-08A8A4C33DD0}"/>
              </c:ext>
            </c:extLst>
          </c:dPt>
          <c:dLbls>
            <c:numFmt formatCode="0&quot;%&quot;"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Franklin Gothic Demi Cond" panose="020B07060304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'Background -BRFSS'!$S$12:$S$23</c:f>
              <c:strCache>
                <c:ptCount val="12"/>
                <c:pt idx="0">
                  <c:v>Veteran </c:v>
                </c:pt>
                <c:pt idx="1">
                  <c:v>Non-Veteran</c:v>
                </c:pt>
                <c:pt idx="2">
                  <c:v>Urban</c:v>
                </c:pt>
                <c:pt idx="3">
                  <c:v>Suburban</c:v>
                </c:pt>
                <c:pt idx="4">
                  <c:v>Rural </c:v>
                </c:pt>
                <c:pt idx="8">
                  <c:v>1st Quartile</c:v>
                </c:pt>
                <c:pt idx="9">
                  <c:v>2nd Quartile</c:v>
                </c:pt>
                <c:pt idx="10">
                  <c:v>3rd Quartile</c:v>
                </c:pt>
                <c:pt idx="11">
                  <c:v>4th Quartile</c:v>
                </c:pt>
              </c:strCache>
            </c:strRef>
          </c:cat>
          <c:val>
            <c:numRef>
              <c:f>'Background -BRFSS'!$T$12:$T$23</c:f>
              <c:numCache>
                <c:formatCode>General</c:formatCode>
                <c:ptCount val="12"/>
                <c:pt idx="0">
                  <c:v>14</c:v>
                </c:pt>
                <c:pt idx="1">
                  <c:v>11.8</c:v>
                </c:pt>
                <c:pt idx="2">
                  <c:v>9.4</c:v>
                </c:pt>
                <c:pt idx="3">
                  <c:v>15.5</c:v>
                </c:pt>
                <c:pt idx="4">
                  <c:v>11.7</c:v>
                </c:pt>
                <c:pt idx="8">
                  <c:v>9.6999999999999993</c:v>
                </c:pt>
                <c:pt idx="9">
                  <c:v>11.1</c:v>
                </c:pt>
                <c:pt idx="10">
                  <c:v>17</c:v>
                </c:pt>
                <c:pt idx="11">
                  <c:v>10.5</c:v>
                </c:pt>
              </c:numCache>
            </c:numRef>
          </c:val>
          <c:extLst>
            <c:ext xmlns:c16="http://schemas.microsoft.com/office/drawing/2014/chart" uri="{C3380CC4-5D6E-409C-BE32-E72D297353CC}">
              <c16:uniqueId val="{0000000E-8F79-4B1B-8D4B-08A8A4C33DD0}"/>
            </c:ext>
          </c:extLst>
        </c:ser>
        <c:dLbls>
          <c:showLegendKey val="0"/>
          <c:showVal val="0"/>
          <c:showCatName val="0"/>
          <c:showSerName val="0"/>
          <c:showPercent val="0"/>
          <c:showBubbleSize val="0"/>
        </c:dLbls>
        <c:gapWidth val="35"/>
        <c:axId val="543626536"/>
        <c:axId val="543624896"/>
      </c:barChart>
      <c:scatterChart>
        <c:scatterStyle val="lineMarker"/>
        <c:varyColors val="0"/>
        <c:ser>
          <c:idx val="1"/>
          <c:order val="1"/>
          <c:tx>
            <c:v>Overall</c:v>
          </c:tx>
          <c:spPr>
            <a:ln w="28575" cap="rnd">
              <a:solidFill>
                <a:srgbClr val="FA8606">
                  <a:alpha val="50000"/>
                </a:srgbClr>
              </a:solidFill>
              <a:round/>
            </a:ln>
            <a:effectLst/>
          </c:spPr>
          <c:marker>
            <c:symbol val="none"/>
          </c:marker>
          <c:xVal>
            <c:numRef>
              <c:f>'Background -BRFSS'!$Q$12:$Q$13</c:f>
              <c:numCache>
                <c:formatCode>General</c:formatCode>
                <c:ptCount val="2"/>
                <c:pt idx="0">
                  <c:v>12.1</c:v>
                </c:pt>
                <c:pt idx="1">
                  <c:v>12.1</c:v>
                </c:pt>
              </c:numCache>
            </c:numRef>
          </c:xVal>
          <c:yVal>
            <c:numLit>
              <c:formatCode>General</c:formatCode>
              <c:ptCount val="2"/>
              <c:pt idx="0">
                <c:v>0</c:v>
              </c:pt>
              <c:pt idx="1">
                <c:v>1</c:v>
              </c:pt>
            </c:numLit>
          </c:yVal>
          <c:smooth val="0"/>
          <c:extLst>
            <c:ext xmlns:c16="http://schemas.microsoft.com/office/drawing/2014/chart" uri="{C3380CC4-5D6E-409C-BE32-E72D297353CC}">
              <c16:uniqueId val="{0000000F-8F79-4B1B-8D4B-08A8A4C33DD0}"/>
            </c:ext>
          </c:extLst>
        </c:ser>
        <c:dLbls>
          <c:showLegendKey val="0"/>
          <c:showVal val="0"/>
          <c:showCatName val="0"/>
          <c:showSerName val="0"/>
          <c:showPercent val="0"/>
          <c:showBubbleSize val="0"/>
        </c:dLbls>
        <c:axId val="570144248"/>
        <c:axId val="570136376"/>
      </c:scatterChart>
      <c:catAx>
        <c:axId val="543626536"/>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Demi Cond" panose="020B0706030402020204" pitchFamily="34" charset="0"/>
                <a:ea typeface="+mn-ea"/>
                <a:cs typeface="+mn-cs"/>
              </a:defRPr>
            </a:pPr>
            <a:endParaRPr lang="en-US"/>
          </a:p>
        </c:txPr>
        <c:crossAx val="543624896"/>
        <c:crosses val="autoZero"/>
        <c:auto val="1"/>
        <c:lblAlgn val="ctr"/>
        <c:lblOffset val="100"/>
        <c:noMultiLvlLbl val="0"/>
      </c:catAx>
      <c:valAx>
        <c:axId val="543624896"/>
        <c:scaling>
          <c:orientation val="minMax"/>
        </c:scaling>
        <c:delete val="0"/>
        <c:axPos val="t"/>
        <c:numFmt formatCode="General" sourceLinked="1"/>
        <c:majorTickMark val="out"/>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Demi Cond" panose="020B0706030402020204" pitchFamily="34" charset="0"/>
                <a:ea typeface="+mn-ea"/>
                <a:cs typeface="+mn-cs"/>
              </a:defRPr>
            </a:pPr>
            <a:endParaRPr lang="en-US"/>
          </a:p>
        </c:txPr>
        <c:crossAx val="543626536"/>
        <c:crosses val="autoZero"/>
        <c:crossBetween val="between"/>
      </c:valAx>
      <c:valAx>
        <c:axId val="570136376"/>
        <c:scaling>
          <c:orientation val="minMax"/>
          <c:max val="1"/>
        </c:scaling>
        <c:delete val="0"/>
        <c:axPos val="r"/>
        <c:numFmt formatCode="General" sourceLinked="1"/>
        <c:majorTickMark val="out"/>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Demi Cond" panose="020B0706030402020204" pitchFamily="34" charset="0"/>
                <a:ea typeface="+mn-ea"/>
                <a:cs typeface="+mn-cs"/>
              </a:defRPr>
            </a:pPr>
            <a:endParaRPr lang="en-US"/>
          </a:p>
        </c:txPr>
        <c:crossAx val="570144248"/>
        <c:crosses val="max"/>
        <c:crossBetween val="midCat"/>
      </c:valAx>
      <c:valAx>
        <c:axId val="570144248"/>
        <c:scaling>
          <c:orientation val="minMax"/>
        </c:scaling>
        <c:delete val="1"/>
        <c:axPos val="b"/>
        <c:numFmt formatCode="General" sourceLinked="1"/>
        <c:majorTickMark val="out"/>
        <c:minorTickMark val="none"/>
        <c:tickLblPos val="nextTo"/>
        <c:crossAx val="570136376"/>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b="0">
          <a:solidFill>
            <a:schemeClr val="tx1"/>
          </a:solidFill>
          <a:latin typeface="Franklin Gothic Demi Cond" panose="020B0706030402020204" pitchFamily="34" charset="0"/>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0.10024</cdr:x>
      <cdr:y>0.44607</cdr:y>
    </cdr:from>
    <cdr:to>
      <cdr:x>0.78465</cdr:x>
      <cdr:y>0.5984</cdr:y>
    </cdr:to>
    <cdr:sp macro="" textlink="">
      <cdr:nvSpPr>
        <cdr:cNvPr id="2" name="TextBox 1">
          <a:extLst xmlns:a="http://schemas.openxmlformats.org/drawingml/2006/main">
            <a:ext uri="{FF2B5EF4-FFF2-40B4-BE49-F238E27FC236}">
              <a16:creationId xmlns:a16="http://schemas.microsoft.com/office/drawing/2014/main" id="{2A6D08AC-C633-DE2F-E5CA-DCB9015760F5}"/>
            </a:ext>
          </a:extLst>
        </cdr:cNvPr>
        <cdr:cNvSpPr txBox="1"/>
      </cdr:nvSpPr>
      <cdr:spPr>
        <a:xfrm xmlns:a="http://schemas.openxmlformats.org/drawingml/2006/main">
          <a:off x="449200" y="2175510"/>
          <a:ext cx="3067050" cy="7429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a:latin typeface="Franklin Gothic Demi Cond" panose="020B0706030402020204" pitchFamily="34" charset="0"/>
            </a:rPr>
            <a:t>Social Vulnerability </a:t>
          </a:r>
        </a:p>
        <a:p xmlns:a="http://schemas.openxmlformats.org/drawingml/2006/main">
          <a:r>
            <a:rPr lang="en-US" sz="1200">
              <a:latin typeface="Franklin Gothic Demi Cond" panose="020B0706030402020204" pitchFamily="34" charset="0"/>
            </a:rPr>
            <a:t>Least</a:t>
          </a:r>
          <a:r>
            <a:rPr lang="en-US" sz="1200" baseline="0">
              <a:latin typeface="Franklin Gothic Demi Cond" panose="020B0706030402020204" pitchFamily="34" charset="0"/>
            </a:rPr>
            <a:t>  vulnerable (1st Quartile) to </a:t>
          </a:r>
        </a:p>
        <a:p xmlns:a="http://schemas.openxmlformats.org/drawingml/2006/main">
          <a:r>
            <a:rPr lang="en-US" sz="1200" baseline="0">
              <a:latin typeface="Franklin Gothic Demi Cond" panose="020B0706030402020204" pitchFamily="34" charset="0"/>
            </a:rPr>
            <a:t>most vulnerable (4th Quartile) </a:t>
          </a:r>
          <a:endParaRPr lang="en-US" sz="2000">
            <a:latin typeface="Franklin Gothic Demi Cond" panose="020B0706030402020204" pitchFamily="34" charset="0"/>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cdr:x>
      <cdr:y>0.00521</cdr:y>
    </cdr:from>
    <cdr:to>
      <cdr:x>0.35891</cdr:x>
      <cdr:y>0.25521</cdr:y>
    </cdr:to>
    <cdr:sp macro="" textlink="">
      <cdr:nvSpPr>
        <cdr:cNvPr id="2" name="TextBox 1">
          <a:extLst xmlns:a="http://schemas.openxmlformats.org/drawingml/2006/main">
            <a:ext uri="{FF2B5EF4-FFF2-40B4-BE49-F238E27FC236}">
              <a16:creationId xmlns:a16="http://schemas.microsoft.com/office/drawing/2014/main" id="{395AC10B-55C6-4000-B5D1-EFE650BE06B3}"/>
            </a:ext>
          </a:extLst>
        </cdr:cNvPr>
        <cdr:cNvSpPr txBox="1"/>
      </cdr:nvSpPr>
      <cdr:spPr>
        <a:xfrm xmlns:a="http://schemas.openxmlformats.org/drawingml/2006/main">
          <a:off x="0" y="19056"/>
          <a:ext cx="2562224"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l"/>
          <a:r>
            <a:rPr lang="en-US" sz="1600">
              <a:latin typeface="Franklin Gothic Demi Cond" panose="020B0706030402020204" pitchFamily="34" charset="0"/>
              <a:cs typeface="Calibri" panose="020F0502020204030204" pitchFamily="34" charset="0"/>
            </a:rPr>
            <a:t>Number</a:t>
          </a:r>
          <a:r>
            <a:rPr lang="en-US" sz="1600" baseline="0">
              <a:latin typeface="Franklin Gothic Demi Cond" panose="020B0706030402020204" pitchFamily="34" charset="0"/>
              <a:cs typeface="Calibri" panose="020F0502020204030204" pitchFamily="34" charset="0"/>
            </a:rPr>
            <a:t> of ED Visits</a:t>
          </a:r>
          <a:endParaRPr lang="en-US" sz="1600">
            <a:latin typeface="Franklin Gothic Demi Cond" panose="020B0706030402020204" pitchFamily="34" charset="0"/>
            <a:cs typeface="Calibri" panose="020F0502020204030204" pitchFamily="34" charset="0"/>
          </a:endParaRPr>
        </a:p>
      </cdr:txBody>
    </cdr:sp>
  </cdr:relSizeAnchor>
</c:userShapes>
</file>

<file path=ppt/drawings/drawing11.xml><?xml version="1.0" encoding="utf-8"?>
<c:userShapes xmlns:c="http://schemas.openxmlformats.org/drawingml/2006/chart">
  <cdr:relSizeAnchor xmlns:cdr="http://schemas.openxmlformats.org/drawingml/2006/chartDrawing">
    <cdr:from>
      <cdr:x>0</cdr:x>
      <cdr:y>0</cdr:y>
    </cdr:from>
    <cdr:to>
      <cdr:x>0.33562</cdr:x>
      <cdr:y>0.06905</cdr:y>
    </cdr:to>
    <cdr:sp macro="" textlink="">
      <cdr:nvSpPr>
        <cdr:cNvPr id="2" name="TextBox 1">
          <a:extLst xmlns:a="http://schemas.openxmlformats.org/drawingml/2006/main">
            <a:ext uri="{FF2B5EF4-FFF2-40B4-BE49-F238E27FC236}">
              <a16:creationId xmlns:a16="http://schemas.microsoft.com/office/drawing/2014/main" id="{47F3B714-AC6D-4553-A941-B0DAFEAB3439}"/>
            </a:ext>
          </a:extLst>
        </cdr:cNvPr>
        <cdr:cNvSpPr txBox="1"/>
      </cdr:nvSpPr>
      <cdr:spPr>
        <a:xfrm xmlns:a="http://schemas.openxmlformats.org/drawingml/2006/main">
          <a:off x="0" y="0"/>
          <a:ext cx="2790826" cy="29991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a:latin typeface="Franklin Gothic Demi Cond" panose="020B0706030402020204" pitchFamily="34" charset="0"/>
            </a:rPr>
            <a:t>Number of ED Vistis</a:t>
          </a:r>
        </a:p>
      </cdr:txBody>
    </cdr:sp>
  </cdr:relSizeAnchor>
</c:userShapes>
</file>

<file path=ppt/drawings/drawing12.xml><?xml version="1.0" encoding="utf-8"?>
<c:userShapes xmlns:c="http://schemas.openxmlformats.org/drawingml/2006/chart">
  <cdr:relSizeAnchor xmlns:cdr="http://schemas.openxmlformats.org/drawingml/2006/chartDrawing">
    <cdr:from>
      <cdr:x>0</cdr:x>
      <cdr:y>0</cdr:y>
    </cdr:from>
    <cdr:to>
      <cdr:x>0.20113</cdr:x>
      <cdr:y>0.06905</cdr:y>
    </cdr:to>
    <cdr:sp macro="" textlink="">
      <cdr:nvSpPr>
        <cdr:cNvPr id="2" name="TextBox 1">
          <a:extLst xmlns:a="http://schemas.openxmlformats.org/drawingml/2006/main">
            <a:ext uri="{FF2B5EF4-FFF2-40B4-BE49-F238E27FC236}">
              <a16:creationId xmlns:a16="http://schemas.microsoft.com/office/drawing/2014/main" id="{47F3B714-AC6D-4553-A941-B0DAFEAB3439}"/>
            </a:ext>
          </a:extLst>
        </cdr:cNvPr>
        <cdr:cNvSpPr txBox="1"/>
      </cdr:nvSpPr>
      <cdr:spPr>
        <a:xfrm xmlns:a="http://schemas.openxmlformats.org/drawingml/2006/main">
          <a:off x="0" y="0"/>
          <a:ext cx="1352550" cy="2571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a:latin typeface="Franklin Gothic Demi Cond" panose="020B0706030402020204" pitchFamily="34" charset="0"/>
            </a:rPr>
            <a:t>Rate per 100,000</a:t>
          </a:r>
        </a:p>
      </cdr:txBody>
    </cdr:sp>
  </cdr:relSizeAnchor>
</c:userShapes>
</file>

<file path=ppt/drawings/drawing13.xml><?xml version="1.0" encoding="utf-8"?>
<c:userShapes xmlns:c="http://schemas.openxmlformats.org/drawingml/2006/chart">
  <cdr:relSizeAnchor xmlns:cdr="http://schemas.openxmlformats.org/drawingml/2006/chartDrawing">
    <cdr:from>
      <cdr:x>0.00643</cdr:x>
      <cdr:y>0.01175</cdr:y>
    </cdr:from>
    <cdr:to>
      <cdr:x>0.3476</cdr:x>
      <cdr:y>0.08223</cdr:y>
    </cdr:to>
    <cdr:sp macro="" textlink="">
      <cdr:nvSpPr>
        <cdr:cNvPr id="2" name="TextBox 1">
          <a:extLst xmlns:a="http://schemas.openxmlformats.org/drawingml/2006/main">
            <a:ext uri="{FF2B5EF4-FFF2-40B4-BE49-F238E27FC236}">
              <a16:creationId xmlns:a16="http://schemas.microsoft.com/office/drawing/2014/main" id="{280AE18E-DF24-4687-BDAA-B34C5D2642C7}"/>
            </a:ext>
          </a:extLst>
        </cdr:cNvPr>
        <cdr:cNvSpPr txBox="1"/>
      </cdr:nvSpPr>
      <cdr:spPr>
        <a:xfrm xmlns:a="http://schemas.openxmlformats.org/drawingml/2006/main">
          <a:off x="50800" y="50800"/>
          <a:ext cx="2695575"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600" i="0">
              <a:latin typeface="Franklin Gothic Demi Cond" panose="020B0706030402020204" pitchFamily="34" charset="0"/>
            </a:rPr>
            <a:t>Rate per 100,000</a:t>
          </a: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0.00521</cdr:y>
    </cdr:from>
    <cdr:to>
      <cdr:x>0.27218</cdr:x>
      <cdr:y>0.25521</cdr:y>
    </cdr:to>
    <cdr:sp macro="" textlink="">
      <cdr:nvSpPr>
        <cdr:cNvPr id="2" name="TextBox 1">
          <a:extLst xmlns:a="http://schemas.openxmlformats.org/drawingml/2006/main">
            <a:ext uri="{FF2B5EF4-FFF2-40B4-BE49-F238E27FC236}">
              <a16:creationId xmlns:a16="http://schemas.microsoft.com/office/drawing/2014/main" id="{395AC10B-55C6-4000-B5D1-EFE650BE06B3}"/>
            </a:ext>
          </a:extLst>
        </cdr:cNvPr>
        <cdr:cNvSpPr txBox="1"/>
      </cdr:nvSpPr>
      <cdr:spPr>
        <a:xfrm xmlns:a="http://schemas.openxmlformats.org/drawingml/2006/main">
          <a:off x="0" y="19051"/>
          <a:ext cx="19431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l"/>
          <a:r>
            <a:rPr lang="en-US" sz="1600" dirty="0">
              <a:latin typeface="Franklin Gothic Demi Cond" panose="020B0706030402020204" pitchFamily="34" charset="0"/>
              <a:cs typeface="Calibri" panose="020F0502020204030204" pitchFamily="34" charset="0"/>
            </a:rPr>
            <a:t>Number</a:t>
          </a:r>
          <a:r>
            <a:rPr lang="en-US" sz="1600" baseline="0" dirty="0">
              <a:latin typeface="Franklin Gothic Demi Cond" panose="020B0706030402020204" pitchFamily="34" charset="0"/>
              <a:cs typeface="Calibri" panose="020F0502020204030204" pitchFamily="34" charset="0"/>
            </a:rPr>
            <a:t> of Deaths</a:t>
          </a:r>
          <a:endParaRPr lang="en-US" sz="1600" dirty="0">
            <a:latin typeface="Franklin Gothic Demi Cond" panose="020B0706030402020204" pitchFamily="34" charset="0"/>
            <a:cs typeface="Calibri" panose="020F0502020204030204"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cdr:y>
    </cdr:from>
    <cdr:to>
      <cdr:x>0.20113</cdr:x>
      <cdr:y>0.06905</cdr:y>
    </cdr:to>
    <cdr:sp macro="" textlink="">
      <cdr:nvSpPr>
        <cdr:cNvPr id="2" name="TextBox 1">
          <a:extLst xmlns:a="http://schemas.openxmlformats.org/drawingml/2006/main">
            <a:ext uri="{FF2B5EF4-FFF2-40B4-BE49-F238E27FC236}">
              <a16:creationId xmlns:a16="http://schemas.microsoft.com/office/drawing/2014/main" id="{47F3B714-AC6D-4553-A941-B0DAFEAB3439}"/>
            </a:ext>
          </a:extLst>
        </cdr:cNvPr>
        <cdr:cNvSpPr txBox="1"/>
      </cdr:nvSpPr>
      <cdr:spPr>
        <a:xfrm xmlns:a="http://schemas.openxmlformats.org/drawingml/2006/main">
          <a:off x="0" y="0"/>
          <a:ext cx="1352550" cy="2571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a:latin typeface="Franklin Gothic Demi Cond" panose="020B0706030402020204" pitchFamily="34" charset="0"/>
            </a:rPr>
            <a:t>Number of Deaths</a:t>
          </a: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cdr:y>
    </cdr:from>
    <cdr:to>
      <cdr:x>0.20113</cdr:x>
      <cdr:y>0.06905</cdr:y>
    </cdr:to>
    <cdr:sp macro="" textlink="">
      <cdr:nvSpPr>
        <cdr:cNvPr id="2" name="TextBox 1">
          <a:extLst xmlns:a="http://schemas.openxmlformats.org/drawingml/2006/main">
            <a:ext uri="{FF2B5EF4-FFF2-40B4-BE49-F238E27FC236}">
              <a16:creationId xmlns:a16="http://schemas.microsoft.com/office/drawing/2014/main" id="{47F3B714-AC6D-4553-A941-B0DAFEAB3439}"/>
            </a:ext>
          </a:extLst>
        </cdr:cNvPr>
        <cdr:cNvSpPr txBox="1"/>
      </cdr:nvSpPr>
      <cdr:spPr>
        <a:xfrm xmlns:a="http://schemas.openxmlformats.org/drawingml/2006/main">
          <a:off x="0" y="0"/>
          <a:ext cx="1352550" cy="2571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a:latin typeface="Franklin Gothic Demi Cond" panose="020B0706030402020204" pitchFamily="34" charset="0"/>
            </a:rPr>
            <a:t>Rate per 100,000</a:t>
          </a:r>
        </a:p>
      </cdr:txBody>
    </cdr:sp>
  </cdr:relSizeAnchor>
</c:userShapes>
</file>

<file path=ppt/drawings/drawing5.xml><?xml version="1.0" encoding="utf-8"?>
<c:userShapes xmlns:c="http://schemas.openxmlformats.org/drawingml/2006/chart">
  <cdr:relSizeAnchor xmlns:cdr="http://schemas.openxmlformats.org/drawingml/2006/chartDrawing">
    <cdr:from>
      <cdr:x>0.00643</cdr:x>
      <cdr:y>0.01175</cdr:y>
    </cdr:from>
    <cdr:to>
      <cdr:x>0.3476</cdr:x>
      <cdr:y>0.08223</cdr:y>
    </cdr:to>
    <cdr:sp macro="" textlink="">
      <cdr:nvSpPr>
        <cdr:cNvPr id="2" name="TextBox 1">
          <a:extLst xmlns:a="http://schemas.openxmlformats.org/drawingml/2006/main">
            <a:ext uri="{FF2B5EF4-FFF2-40B4-BE49-F238E27FC236}">
              <a16:creationId xmlns:a16="http://schemas.microsoft.com/office/drawing/2014/main" id="{280AE18E-DF24-4687-BDAA-B34C5D2642C7}"/>
            </a:ext>
          </a:extLst>
        </cdr:cNvPr>
        <cdr:cNvSpPr txBox="1"/>
      </cdr:nvSpPr>
      <cdr:spPr>
        <a:xfrm xmlns:a="http://schemas.openxmlformats.org/drawingml/2006/main">
          <a:off x="50800" y="50800"/>
          <a:ext cx="2695575"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600" i="0" dirty="0">
              <a:latin typeface="Franklin Gothic Demi Cond" panose="020B0706030402020204" pitchFamily="34" charset="0"/>
            </a:rPr>
            <a:t>Rate per 100,000</a:t>
          </a:r>
        </a:p>
      </cdr:txBody>
    </cdr:sp>
  </cdr:relSizeAnchor>
</c:userShapes>
</file>

<file path=ppt/drawings/drawing6.xml><?xml version="1.0" encoding="utf-8"?>
<c:userShapes xmlns:c="http://schemas.openxmlformats.org/drawingml/2006/chart">
  <cdr:relSizeAnchor xmlns:cdr="http://schemas.openxmlformats.org/drawingml/2006/chartDrawing">
    <cdr:from>
      <cdr:x>0</cdr:x>
      <cdr:y>0.00521</cdr:y>
    </cdr:from>
    <cdr:to>
      <cdr:x>0.35891</cdr:x>
      <cdr:y>0.25521</cdr:y>
    </cdr:to>
    <cdr:sp macro="" textlink="">
      <cdr:nvSpPr>
        <cdr:cNvPr id="2" name="TextBox 1">
          <a:extLst xmlns:a="http://schemas.openxmlformats.org/drawingml/2006/main">
            <a:ext uri="{FF2B5EF4-FFF2-40B4-BE49-F238E27FC236}">
              <a16:creationId xmlns:a16="http://schemas.microsoft.com/office/drawing/2014/main" id="{395AC10B-55C6-4000-B5D1-EFE650BE06B3}"/>
            </a:ext>
          </a:extLst>
        </cdr:cNvPr>
        <cdr:cNvSpPr txBox="1"/>
      </cdr:nvSpPr>
      <cdr:spPr>
        <a:xfrm xmlns:a="http://schemas.openxmlformats.org/drawingml/2006/main">
          <a:off x="0" y="19056"/>
          <a:ext cx="2562224"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l"/>
          <a:r>
            <a:rPr lang="en-US" sz="1600">
              <a:latin typeface="Franklin Gothic Demi Cond" panose="020B0706030402020204" pitchFamily="34" charset="0"/>
              <a:cs typeface="Calibri" panose="020F0502020204030204" pitchFamily="34" charset="0"/>
            </a:rPr>
            <a:t>Number</a:t>
          </a:r>
          <a:r>
            <a:rPr lang="en-US" sz="1600" baseline="0">
              <a:latin typeface="Franklin Gothic Demi Cond" panose="020B0706030402020204" pitchFamily="34" charset="0"/>
              <a:cs typeface="Calibri" panose="020F0502020204030204" pitchFamily="34" charset="0"/>
            </a:rPr>
            <a:t> of Hospitalizations</a:t>
          </a:r>
          <a:endParaRPr lang="en-US" sz="1600">
            <a:latin typeface="Franklin Gothic Demi Cond" panose="020B0706030402020204" pitchFamily="34" charset="0"/>
            <a:cs typeface="Calibri" panose="020F0502020204030204" pitchFamily="34"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cdr:x>
      <cdr:y>0</cdr:y>
    </cdr:from>
    <cdr:to>
      <cdr:x>0.3047</cdr:x>
      <cdr:y>0.06905</cdr:y>
    </cdr:to>
    <cdr:sp macro="" textlink="">
      <cdr:nvSpPr>
        <cdr:cNvPr id="2" name="TextBox 1">
          <a:extLst xmlns:a="http://schemas.openxmlformats.org/drawingml/2006/main">
            <a:ext uri="{FF2B5EF4-FFF2-40B4-BE49-F238E27FC236}">
              <a16:creationId xmlns:a16="http://schemas.microsoft.com/office/drawing/2014/main" id="{47F3B714-AC6D-4553-A941-B0DAFEAB3439}"/>
            </a:ext>
          </a:extLst>
        </cdr:cNvPr>
        <cdr:cNvSpPr txBox="1"/>
      </cdr:nvSpPr>
      <cdr:spPr>
        <a:xfrm xmlns:a="http://schemas.openxmlformats.org/drawingml/2006/main">
          <a:off x="0" y="0"/>
          <a:ext cx="2533650" cy="29991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a:latin typeface="Franklin Gothic Demi Cond" panose="020B0706030402020204" pitchFamily="34" charset="0"/>
            </a:rPr>
            <a:t>Number of Hospitalizations</a:t>
          </a:r>
        </a:p>
      </cdr:txBody>
    </cdr:sp>
  </cdr:relSizeAnchor>
</c:userShapes>
</file>

<file path=ppt/drawings/drawing8.xml><?xml version="1.0" encoding="utf-8"?>
<c:userShapes xmlns:c="http://schemas.openxmlformats.org/drawingml/2006/chart">
  <cdr:relSizeAnchor xmlns:cdr="http://schemas.openxmlformats.org/drawingml/2006/chartDrawing">
    <cdr:from>
      <cdr:x>0</cdr:x>
      <cdr:y>0</cdr:y>
    </cdr:from>
    <cdr:to>
      <cdr:x>0.20113</cdr:x>
      <cdr:y>0.06905</cdr:y>
    </cdr:to>
    <cdr:sp macro="" textlink="">
      <cdr:nvSpPr>
        <cdr:cNvPr id="2" name="TextBox 1">
          <a:extLst xmlns:a="http://schemas.openxmlformats.org/drawingml/2006/main">
            <a:ext uri="{FF2B5EF4-FFF2-40B4-BE49-F238E27FC236}">
              <a16:creationId xmlns:a16="http://schemas.microsoft.com/office/drawing/2014/main" id="{47F3B714-AC6D-4553-A941-B0DAFEAB3439}"/>
            </a:ext>
          </a:extLst>
        </cdr:cNvPr>
        <cdr:cNvSpPr txBox="1"/>
      </cdr:nvSpPr>
      <cdr:spPr>
        <a:xfrm xmlns:a="http://schemas.openxmlformats.org/drawingml/2006/main">
          <a:off x="0" y="0"/>
          <a:ext cx="1352550" cy="2571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a:latin typeface="Franklin Gothic Demi Cond" panose="020B0706030402020204" pitchFamily="34" charset="0"/>
            </a:rPr>
            <a:t>Rate per 100,000</a:t>
          </a:r>
        </a:p>
      </cdr:txBody>
    </cdr:sp>
  </cdr:relSizeAnchor>
</c:userShapes>
</file>

<file path=ppt/drawings/drawing9.xml><?xml version="1.0" encoding="utf-8"?>
<c:userShapes xmlns:c="http://schemas.openxmlformats.org/drawingml/2006/chart">
  <cdr:relSizeAnchor xmlns:cdr="http://schemas.openxmlformats.org/drawingml/2006/chartDrawing">
    <cdr:from>
      <cdr:x>0.00643</cdr:x>
      <cdr:y>0.01175</cdr:y>
    </cdr:from>
    <cdr:to>
      <cdr:x>0.3476</cdr:x>
      <cdr:y>0.08223</cdr:y>
    </cdr:to>
    <cdr:sp macro="" textlink="">
      <cdr:nvSpPr>
        <cdr:cNvPr id="2" name="TextBox 1">
          <a:extLst xmlns:a="http://schemas.openxmlformats.org/drawingml/2006/main">
            <a:ext uri="{FF2B5EF4-FFF2-40B4-BE49-F238E27FC236}">
              <a16:creationId xmlns:a16="http://schemas.microsoft.com/office/drawing/2014/main" id="{280AE18E-DF24-4687-BDAA-B34C5D2642C7}"/>
            </a:ext>
          </a:extLst>
        </cdr:cNvPr>
        <cdr:cNvSpPr txBox="1"/>
      </cdr:nvSpPr>
      <cdr:spPr>
        <a:xfrm xmlns:a="http://schemas.openxmlformats.org/drawingml/2006/main">
          <a:off x="50800" y="50800"/>
          <a:ext cx="2695575"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600" i="0">
              <a:latin typeface="Franklin Gothic Demi Cond" panose="020B0706030402020204" pitchFamily="34" charset="0"/>
            </a:rPr>
            <a:t>Rate per 100,000</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578"/>
          </a:xfrm>
          <a:prstGeom prst="rect">
            <a:avLst/>
          </a:prstGeom>
        </p:spPr>
        <p:txBody>
          <a:bodyPr vert="horz" lIns="91768" tIns="45884" rIns="91768" bIns="45884"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6578"/>
          </a:xfrm>
          <a:prstGeom prst="rect">
            <a:avLst/>
          </a:prstGeom>
        </p:spPr>
        <p:txBody>
          <a:bodyPr vert="horz" lIns="91768" tIns="45884" rIns="91768" bIns="45884" rtlCol="0"/>
          <a:lstStyle>
            <a:lvl1pPr algn="r">
              <a:defRPr sz="1200"/>
            </a:lvl1pPr>
          </a:lstStyle>
          <a:p>
            <a:fld id="{A9B734D9-FBB7-4B85-86A2-24E15EDE55E0}" type="datetimeFigureOut">
              <a:rPr lang="en-US" smtClean="0"/>
              <a:t>4/10/2026</a:t>
            </a:fld>
            <a:endParaRPr lang="en-US" dirty="0"/>
          </a:p>
        </p:txBody>
      </p:sp>
      <p:sp>
        <p:nvSpPr>
          <p:cNvPr id="4" name="Footer Placeholder 3"/>
          <p:cNvSpPr>
            <a:spLocks noGrp="1"/>
          </p:cNvSpPr>
          <p:nvPr>
            <p:ph type="ftr" sz="quarter" idx="2"/>
          </p:nvPr>
        </p:nvSpPr>
        <p:spPr>
          <a:xfrm>
            <a:off x="1" y="8829823"/>
            <a:ext cx="3038475" cy="466578"/>
          </a:xfrm>
          <a:prstGeom prst="rect">
            <a:avLst/>
          </a:prstGeom>
        </p:spPr>
        <p:txBody>
          <a:bodyPr vert="horz" lIns="91768" tIns="45884" rIns="91768" bIns="4588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823"/>
            <a:ext cx="3038475" cy="466578"/>
          </a:xfrm>
          <a:prstGeom prst="rect">
            <a:avLst/>
          </a:prstGeom>
        </p:spPr>
        <p:txBody>
          <a:bodyPr vert="horz" lIns="91768" tIns="45884" rIns="91768" bIns="45884"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64" tIns="46581" rIns="93164" bIns="46581" rtlCol="0"/>
          <a:lstStyle>
            <a:lvl1pPr algn="l">
              <a:defRPr sz="1200"/>
            </a:lvl1pPr>
          </a:lstStyle>
          <a:p>
            <a:endParaRPr lang="en-US" dirty="0"/>
          </a:p>
        </p:txBody>
      </p:sp>
      <p:sp>
        <p:nvSpPr>
          <p:cNvPr id="3" name="Date Placeholder 2"/>
          <p:cNvSpPr>
            <a:spLocks noGrp="1"/>
          </p:cNvSpPr>
          <p:nvPr>
            <p:ph type="dt" idx="1"/>
          </p:nvPr>
        </p:nvSpPr>
        <p:spPr>
          <a:xfrm>
            <a:off x="3970939" y="0"/>
            <a:ext cx="3037840" cy="466435"/>
          </a:xfrm>
          <a:prstGeom prst="rect">
            <a:avLst/>
          </a:prstGeom>
        </p:spPr>
        <p:txBody>
          <a:bodyPr vert="horz" lIns="93164" tIns="46581" rIns="93164" bIns="46581" rtlCol="0"/>
          <a:lstStyle>
            <a:lvl1pPr algn="r">
              <a:defRPr sz="1200"/>
            </a:lvl1pPr>
          </a:lstStyle>
          <a:p>
            <a:fld id="{E3FD6F98-055A-4837-90F2-8E5F6821A1BB}" type="datetimeFigureOut">
              <a:rPr lang="en-US" smtClean="0"/>
              <a:t>4/10/2026</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64" tIns="46581" rIns="93164" bIns="46581" rtlCol="0" anchor="ctr"/>
          <a:lstStyle/>
          <a:p>
            <a:endParaRPr lang="en-US" dirty="0"/>
          </a:p>
        </p:txBody>
      </p:sp>
      <p:sp>
        <p:nvSpPr>
          <p:cNvPr id="5" name="Notes Placeholder 4"/>
          <p:cNvSpPr>
            <a:spLocks noGrp="1"/>
          </p:cNvSpPr>
          <p:nvPr>
            <p:ph type="body" sz="quarter" idx="3"/>
          </p:nvPr>
        </p:nvSpPr>
        <p:spPr>
          <a:xfrm>
            <a:off x="701040" y="4473894"/>
            <a:ext cx="5608320" cy="3660458"/>
          </a:xfrm>
          <a:prstGeom prst="rect">
            <a:avLst/>
          </a:prstGeom>
        </p:spPr>
        <p:txBody>
          <a:bodyPr vert="horz" lIns="93164" tIns="46581" rIns="93164" bIns="4658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9"/>
            <a:ext cx="3037840" cy="466434"/>
          </a:xfrm>
          <a:prstGeom prst="rect">
            <a:avLst/>
          </a:prstGeom>
        </p:spPr>
        <p:txBody>
          <a:bodyPr vert="horz" lIns="93164" tIns="46581" rIns="93164" bIns="4658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9"/>
            <a:ext cx="3037840" cy="466434"/>
          </a:xfrm>
          <a:prstGeom prst="rect">
            <a:avLst/>
          </a:prstGeom>
        </p:spPr>
        <p:txBody>
          <a:bodyPr vert="horz" lIns="93164" tIns="46581" rIns="93164" bIns="46581"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This slide set was created to provide basic data trends and public health surveillance around mortality and morbidity of falls. They are meant to offer a state-level background on unintentional fall injury. If you’d like a copy of the slides, please visit the “Falls” Data page on our branch website, </a:t>
            </a:r>
            <a:r>
              <a:rPr lang="en-US" sz="1200" u="sng" kern="1200" dirty="0">
                <a:solidFill>
                  <a:srgbClr val="44546A"/>
                </a:solidFill>
                <a:effectLst/>
                <a:latin typeface="Calibri" panose="020F0502020204030204" pitchFamily="34" charset="0"/>
                <a:ea typeface="Calibri" panose="020F0502020204030204" pitchFamily="34" charset="0"/>
                <a:cs typeface="Calibri" panose="020F0502020204030204" pitchFamily="34" charset="0"/>
              </a:rPr>
              <a:t>https://www.dph.ncdhhs.gov/programs/chronic-disease-and-injury/injury-and-violence-prevention-branch</a:t>
            </a:r>
            <a:r>
              <a:rPr lang="en-US" sz="1200" kern="1200" dirty="0">
                <a:effectLst/>
                <a:latin typeface="Calibri" panose="020F0502020204030204" pitchFamily="34" charset="0"/>
                <a:ea typeface="Calibri" panose="020F0502020204030204" pitchFamily="34" charset="0"/>
                <a:cs typeface="Calibri" panose="020F0502020204030204" pitchFamily="34" charset="0"/>
              </a:rPr>
              <a:t>. The direct link is also shared at the end of this presentation.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Feel free to incorporate these slides into your own presentations, grant proposals, reports, or any other way they may be useful.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Please read both the speaking and technical notes to ensure that data are presented in a consistent manner.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BCC7D24-0DC9-4E9C-89C0-35D79A09D337}" type="slidenum">
              <a:rPr lang="en-US" smtClean="0"/>
              <a:t>1</a:t>
            </a:fld>
            <a:endParaRPr lang="en-US" dirty="0"/>
          </a:p>
        </p:txBody>
      </p:sp>
    </p:spTree>
    <p:extLst>
      <p:ext uri="{BB962C8B-B14F-4D97-AF65-F5344CB8AC3E}">
        <p14:creationId xmlns:p14="http://schemas.microsoft.com/office/powerpoint/2010/main" val="5203393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2023, 12% of NC respondents reported two or more falls in the last 12 months. However, when broken out by demographics and socioeconomic status, more than 12% (state overall) reported two or more falls in the last 12 months. These groups included females (12.4%), those ages 55 years and older (13%, 13%, and 14%), individuals with some post high school education (13%), individuals with a disability (25%), veterans (14%), respondents living in suburban areas (16%), and those in the 3</a:t>
            </a:r>
            <a:r>
              <a:rPr lang="en-US" baseline="30000" dirty="0"/>
              <a:t>rd</a:t>
            </a:r>
            <a:r>
              <a:rPr lang="en-US" dirty="0"/>
              <a:t> quartile of social vulnerability (17%). Less than 10% of college graduates (9%), respondents living in urban areas (9%), and those with no disability (5%) reported two or more falls in the last 12 months.</a:t>
            </a:r>
          </a:p>
        </p:txBody>
      </p:sp>
      <p:sp>
        <p:nvSpPr>
          <p:cNvPr id="4" name="Slide Number Placeholder 3"/>
          <p:cNvSpPr>
            <a:spLocks noGrp="1"/>
          </p:cNvSpPr>
          <p:nvPr>
            <p:ph type="sldNum" sz="quarter" idx="5"/>
          </p:nvPr>
        </p:nvSpPr>
        <p:spPr/>
        <p:txBody>
          <a:bodyPr/>
          <a:lstStyle/>
          <a:p>
            <a:fld id="{DBCC7D24-0DC9-4E9C-89C0-35D79A09D337}" type="slidenum">
              <a:rPr lang="en-US" smtClean="0"/>
              <a:t>10</a:t>
            </a:fld>
            <a:endParaRPr lang="en-US" dirty="0"/>
          </a:p>
        </p:txBody>
      </p:sp>
    </p:spTree>
    <p:extLst>
      <p:ext uri="{BB962C8B-B14F-4D97-AF65-F5344CB8AC3E}">
        <p14:creationId xmlns:p14="http://schemas.microsoft.com/office/powerpoint/2010/main" val="35243795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there were 1,985 deaths, 29,975 hospitalizations, and 284,874 emergency department visits associated with unintentional fall injuries in North Carolina. However, this is just the tip of the iceberg and the total burden of unintentional fall injury in NC is unknown.  </a:t>
            </a:r>
          </a:p>
        </p:txBody>
      </p:sp>
      <p:sp>
        <p:nvSpPr>
          <p:cNvPr id="4" name="Slide Number Placeholder 3"/>
          <p:cNvSpPr>
            <a:spLocks noGrp="1"/>
          </p:cNvSpPr>
          <p:nvPr>
            <p:ph type="sldNum" sz="quarter" idx="5"/>
          </p:nvPr>
        </p:nvSpPr>
        <p:spPr/>
        <p:txBody>
          <a:bodyPr/>
          <a:lstStyle/>
          <a:p>
            <a:fld id="{DBCC7D24-0DC9-4E9C-89C0-35D79A09D337}" type="slidenum">
              <a:rPr lang="en-US" smtClean="0"/>
              <a:t>11</a:t>
            </a:fld>
            <a:endParaRPr lang="en-US" dirty="0"/>
          </a:p>
        </p:txBody>
      </p:sp>
    </p:spTree>
    <p:extLst>
      <p:ext uri="{BB962C8B-B14F-4D97-AF65-F5344CB8AC3E}">
        <p14:creationId xmlns:p14="http://schemas.microsoft.com/office/powerpoint/2010/main" val="13662829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number of unintentional fall-related deaths in North Carolina has increased by 69% over the last 10 years (2015-2024).</a:t>
            </a:r>
          </a:p>
        </p:txBody>
      </p:sp>
      <p:sp>
        <p:nvSpPr>
          <p:cNvPr id="4" name="Slide Number Placeholder 3"/>
          <p:cNvSpPr>
            <a:spLocks noGrp="1"/>
          </p:cNvSpPr>
          <p:nvPr>
            <p:ph type="sldNum" sz="quarter" idx="5"/>
          </p:nvPr>
        </p:nvSpPr>
        <p:spPr/>
        <p:txBody>
          <a:bodyPr/>
          <a:lstStyle/>
          <a:p>
            <a:fld id="{DBCC7D24-0DC9-4E9C-89C0-35D79A09D337}" type="slidenum">
              <a:rPr lang="en-US" smtClean="0"/>
              <a:t>13</a:t>
            </a:fld>
            <a:endParaRPr lang="en-US" dirty="0"/>
          </a:p>
        </p:txBody>
      </p:sp>
    </p:spTree>
    <p:extLst>
      <p:ext uri="{BB962C8B-B14F-4D97-AF65-F5344CB8AC3E}">
        <p14:creationId xmlns:p14="http://schemas.microsoft.com/office/powerpoint/2010/main" val="6734499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unintentional falls were the second leading cause of injury-related death in North Carolina, with 1,985 unintentional fall-related deaths among NC residents. </a:t>
            </a:r>
          </a:p>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14</a:t>
            </a:fld>
            <a:endParaRPr lang="en-US" dirty="0"/>
          </a:p>
        </p:txBody>
      </p:sp>
    </p:spTree>
    <p:extLst>
      <p:ext uri="{BB962C8B-B14F-4D97-AF65-F5344CB8AC3E}">
        <p14:creationId xmlns:p14="http://schemas.microsoft.com/office/powerpoint/2010/main" val="36818085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2024, unintentional falls were the number one cause of injury death among North Carolina residents ages 65 and older. Approximately 90% of unintentional fall-related deaths were among those ages 65 and over. </a:t>
            </a:r>
          </a:p>
        </p:txBody>
      </p:sp>
      <p:sp>
        <p:nvSpPr>
          <p:cNvPr id="4" name="Slide Number Placeholder 3"/>
          <p:cNvSpPr>
            <a:spLocks noGrp="1"/>
          </p:cNvSpPr>
          <p:nvPr>
            <p:ph type="sldNum" sz="quarter" idx="5"/>
          </p:nvPr>
        </p:nvSpPr>
        <p:spPr/>
        <p:txBody>
          <a:bodyPr/>
          <a:lstStyle/>
          <a:p>
            <a:fld id="{DBCC7D24-0DC9-4E9C-89C0-35D79A09D337}" type="slidenum">
              <a:rPr lang="en-US" smtClean="0"/>
              <a:t>15</a:t>
            </a:fld>
            <a:endParaRPr lang="en-US" dirty="0"/>
          </a:p>
        </p:txBody>
      </p:sp>
    </p:spTree>
    <p:extLst>
      <p:ext uri="{BB962C8B-B14F-4D97-AF65-F5344CB8AC3E}">
        <p14:creationId xmlns:p14="http://schemas.microsoft.com/office/powerpoint/2010/main" val="42010220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2024, North Carolina residents ages 85 and older (489.9 per 100,000) had the highest unintentional fall-related death rates. The death rates of unintentional falls began increasing at age 45.</a:t>
            </a:r>
          </a:p>
        </p:txBody>
      </p:sp>
      <p:sp>
        <p:nvSpPr>
          <p:cNvPr id="4" name="Slide Number Placeholder 3"/>
          <p:cNvSpPr>
            <a:spLocks noGrp="1"/>
          </p:cNvSpPr>
          <p:nvPr>
            <p:ph type="sldNum" sz="quarter" idx="5"/>
          </p:nvPr>
        </p:nvSpPr>
        <p:spPr/>
        <p:txBody>
          <a:bodyPr/>
          <a:lstStyle/>
          <a:p>
            <a:fld id="{DBCC7D24-0DC9-4E9C-89C0-35D79A09D337}" type="slidenum">
              <a:rPr lang="en-US" smtClean="0"/>
              <a:t>16</a:t>
            </a:fld>
            <a:endParaRPr lang="en-US" dirty="0"/>
          </a:p>
        </p:txBody>
      </p:sp>
    </p:spTree>
    <p:extLst>
      <p:ext uri="{BB962C8B-B14F-4D97-AF65-F5344CB8AC3E}">
        <p14:creationId xmlns:p14="http://schemas.microsoft.com/office/powerpoint/2010/main" val="21981391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the highest rates for unintentional fall-related deaths occurred amongst male (18.2 per 100,000) and non-Hispanic White (26.1 per 100,000) North Carolina residents.</a:t>
            </a:r>
          </a:p>
        </p:txBody>
      </p:sp>
      <p:sp>
        <p:nvSpPr>
          <p:cNvPr id="4" name="Slide Number Placeholder 3"/>
          <p:cNvSpPr>
            <a:spLocks noGrp="1"/>
          </p:cNvSpPr>
          <p:nvPr>
            <p:ph type="sldNum" sz="quarter" idx="5"/>
          </p:nvPr>
        </p:nvSpPr>
        <p:spPr/>
        <p:txBody>
          <a:bodyPr/>
          <a:lstStyle/>
          <a:p>
            <a:fld id="{DBCC7D24-0DC9-4E9C-89C0-35D79A09D337}" type="slidenum">
              <a:rPr lang="en-US" smtClean="0"/>
              <a:t>17</a:t>
            </a:fld>
            <a:endParaRPr lang="en-US" dirty="0"/>
          </a:p>
        </p:txBody>
      </p:sp>
    </p:spTree>
    <p:extLst>
      <p:ext uri="{BB962C8B-B14F-4D97-AF65-F5344CB8AC3E}">
        <p14:creationId xmlns:p14="http://schemas.microsoft.com/office/powerpoint/2010/main" val="42054431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the number of unintentional fall-related hospitalizations in North Carolina has increased by 20% since 2020.</a:t>
            </a:r>
          </a:p>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19</a:t>
            </a:fld>
            <a:endParaRPr lang="en-US" dirty="0"/>
          </a:p>
        </p:txBody>
      </p:sp>
    </p:spTree>
    <p:extLst>
      <p:ext uri="{BB962C8B-B14F-4D97-AF65-F5344CB8AC3E}">
        <p14:creationId xmlns:p14="http://schemas.microsoft.com/office/powerpoint/2010/main" val="5434157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79% of fall-related hospitalizations were among NC residents ages 65 and over. </a:t>
            </a:r>
          </a:p>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20</a:t>
            </a:fld>
            <a:endParaRPr lang="en-US" dirty="0"/>
          </a:p>
        </p:txBody>
      </p:sp>
    </p:spTree>
    <p:extLst>
      <p:ext uri="{BB962C8B-B14F-4D97-AF65-F5344CB8AC3E}">
        <p14:creationId xmlns:p14="http://schemas.microsoft.com/office/powerpoint/2010/main" val="4865221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the highest rates for fall-related hospitalizations occurred amongst NC residents ages 85 and older (4,233.3 per 100,000). These hospitalization rates began increasing at age 55.</a:t>
            </a:r>
          </a:p>
        </p:txBody>
      </p:sp>
      <p:sp>
        <p:nvSpPr>
          <p:cNvPr id="4" name="Slide Number Placeholder 3"/>
          <p:cNvSpPr>
            <a:spLocks noGrp="1"/>
          </p:cNvSpPr>
          <p:nvPr>
            <p:ph type="sldNum" sz="quarter" idx="5"/>
          </p:nvPr>
        </p:nvSpPr>
        <p:spPr/>
        <p:txBody>
          <a:bodyPr/>
          <a:lstStyle/>
          <a:p>
            <a:fld id="{DBCC7D24-0DC9-4E9C-89C0-35D79A09D337}" type="slidenum">
              <a:rPr lang="en-US" smtClean="0"/>
              <a:t>21</a:t>
            </a:fld>
            <a:endParaRPr lang="en-US" dirty="0"/>
          </a:p>
        </p:txBody>
      </p:sp>
    </p:spTree>
    <p:extLst>
      <p:ext uri="{BB962C8B-B14F-4D97-AF65-F5344CB8AC3E}">
        <p14:creationId xmlns:p14="http://schemas.microsoft.com/office/powerpoint/2010/main" val="1834470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more detailed technical notes on any of the data shared in this slide set, please contact us at </a:t>
            </a:r>
            <a:r>
              <a:rPr lang="en-US" u="sng" dirty="0"/>
              <a:t>InjuryData@dhhs.nc.gov</a:t>
            </a:r>
            <a:r>
              <a:rPr lang="en-US" dirty="0"/>
              <a:t>.</a:t>
            </a:r>
          </a:p>
        </p:txBody>
      </p:sp>
      <p:sp>
        <p:nvSpPr>
          <p:cNvPr id="4" name="Slide Number Placeholder 3"/>
          <p:cNvSpPr>
            <a:spLocks noGrp="1"/>
          </p:cNvSpPr>
          <p:nvPr>
            <p:ph type="sldNum" sz="quarter" idx="5"/>
          </p:nvPr>
        </p:nvSpPr>
        <p:spPr/>
        <p:txBody>
          <a:bodyPr/>
          <a:lstStyle/>
          <a:p>
            <a:fld id="{DBCC7D24-0DC9-4E9C-89C0-35D79A09D337}" type="slidenum">
              <a:rPr lang="en-US" smtClean="0"/>
              <a:t>2</a:t>
            </a:fld>
            <a:endParaRPr lang="en-US" dirty="0"/>
          </a:p>
        </p:txBody>
      </p:sp>
    </p:spTree>
    <p:extLst>
      <p:ext uri="{BB962C8B-B14F-4D97-AF65-F5344CB8AC3E}">
        <p14:creationId xmlns:p14="http://schemas.microsoft.com/office/powerpoint/2010/main" val="32821192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the highest rates for fall-related hospitalizations occurred amongst female (326.4 per 100,000) and non-Hispanic White (370.5 per 100,000) North Carolina residents.</a:t>
            </a:r>
          </a:p>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22</a:t>
            </a:fld>
            <a:endParaRPr lang="en-US" dirty="0"/>
          </a:p>
        </p:txBody>
      </p:sp>
    </p:spTree>
    <p:extLst>
      <p:ext uri="{BB962C8B-B14F-4D97-AF65-F5344CB8AC3E}">
        <p14:creationId xmlns:p14="http://schemas.microsoft.com/office/powerpoint/2010/main" val="32070466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Overall, the number of unintentional fall-related emergency department visits in North Carolina increased by 56% over the last 5 years (2020-2024). Since 2020, there has been a steady increase in ED visits for unintentional fall-related injuries.</a:t>
            </a:r>
          </a:p>
        </p:txBody>
      </p:sp>
      <p:sp>
        <p:nvSpPr>
          <p:cNvPr id="4" name="Slide Number Placeholder 3"/>
          <p:cNvSpPr>
            <a:spLocks noGrp="1"/>
          </p:cNvSpPr>
          <p:nvPr>
            <p:ph type="sldNum" sz="quarter" idx="5"/>
          </p:nvPr>
        </p:nvSpPr>
        <p:spPr/>
        <p:txBody>
          <a:bodyPr/>
          <a:lstStyle/>
          <a:p>
            <a:fld id="{DBCC7D24-0DC9-4E9C-89C0-35D79A09D337}" type="slidenum">
              <a:rPr lang="en-US" smtClean="0"/>
              <a:t>24</a:t>
            </a:fld>
            <a:endParaRPr lang="en-US" dirty="0"/>
          </a:p>
        </p:txBody>
      </p:sp>
    </p:spTree>
    <p:extLst>
      <p:ext uri="{BB962C8B-B14F-4D97-AF65-F5344CB8AC3E}">
        <p14:creationId xmlns:p14="http://schemas.microsoft.com/office/powerpoint/2010/main" val="38090229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more than half (54%) of unintentional fall-related emergency department visits were among NC residents ages 65 and older. </a:t>
            </a:r>
          </a:p>
        </p:txBody>
      </p:sp>
      <p:sp>
        <p:nvSpPr>
          <p:cNvPr id="4" name="Slide Number Placeholder 3"/>
          <p:cNvSpPr>
            <a:spLocks noGrp="1"/>
          </p:cNvSpPr>
          <p:nvPr>
            <p:ph type="sldNum" sz="quarter" idx="5"/>
          </p:nvPr>
        </p:nvSpPr>
        <p:spPr/>
        <p:txBody>
          <a:bodyPr/>
          <a:lstStyle/>
          <a:p>
            <a:fld id="{DBCC7D24-0DC9-4E9C-89C0-35D79A09D337}" type="slidenum">
              <a:rPr lang="en-US" smtClean="0"/>
              <a:t>25</a:t>
            </a:fld>
            <a:endParaRPr lang="en-US" dirty="0"/>
          </a:p>
        </p:txBody>
      </p:sp>
    </p:spTree>
    <p:extLst>
      <p:ext uri="{BB962C8B-B14F-4D97-AF65-F5344CB8AC3E}">
        <p14:creationId xmlns:p14="http://schemas.microsoft.com/office/powerpoint/2010/main" val="28999771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the highest rates for unintentional fall-related emergency department visits occurred amongst North Carolina residents ages 85 and older (23,101.6 per 100,000). The rates of unintentional fall-related ED visits began increasing at age 55. </a:t>
            </a:r>
          </a:p>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26</a:t>
            </a:fld>
            <a:endParaRPr lang="en-US" dirty="0"/>
          </a:p>
        </p:txBody>
      </p:sp>
    </p:spTree>
    <p:extLst>
      <p:ext uri="{BB962C8B-B14F-4D97-AF65-F5344CB8AC3E}">
        <p14:creationId xmlns:p14="http://schemas.microsoft.com/office/powerpoint/2010/main" val="17735118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the highest rates for unintentional fall-related ED visits occurred amongst female (2,999.8  per 100,000) and non-Hispanic </a:t>
            </a:r>
            <a:r>
              <a:rPr lang="en-US" dirty="0">
                <a:solidFill>
                  <a:srgbClr val="2F7F95"/>
                </a:solidFill>
              </a:rPr>
              <a:t>White </a:t>
            </a:r>
            <a:r>
              <a:rPr lang="en-US" dirty="0"/>
              <a:t>(3,024.6 per 100,000) North Carolina residents.</a:t>
            </a:r>
          </a:p>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27</a:t>
            </a:fld>
            <a:endParaRPr lang="en-US" dirty="0"/>
          </a:p>
        </p:txBody>
      </p:sp>
    </p:spTree>
    <p:extLst>
      <p:ext uri="{BB962C8B-B14F-4D97-AF65-F5344CB8AC3E}">
        <p14:creationId xmlns:p14="http://schemas.microsoft.com/office/powerpoint/2010/main" val="16816445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two-thirds (70.1%) of unintentional fall-related ED visits are categorized as unspecified falls. Of those with a specified reason, 7.8% are falls related to slipping, tripping and stumbling.</a:t>
            </a:r>
          </a:p>
        </p:txBody>
      </p:sp>
      <p:sp>
        <p:nvSpPr>
          <p:cNvPr id="4" name="Slide Number Placeholder 3"/>
          <p:cNvSpPr>
            <a:spLocks noGrp="1"/>
          </p:cNvSpPr>
          <p:nvPr>
            <p:ph type="sldNum" sz="quarter" idx="5"/>
          </p:nvPr>
        </p:nvSpPr>
        <p:spPr/>
        <p:txBody>
          <a:bodyPr/>
          <a:lstStyle/>
          <a:p>
            <a:fld id="{DBCC7D24-0DC9-4E9C-89C0-35D79A09D337}" type="slidenum">
              <a:rPr lang="en-US" smtClean="0"/>
              <a:t>28</a:t>
            </a:fld>
            <a:endParaRPr lang="en-US" dirty="0"/>
          </a:p>
        </p:txBody>
      </p:sp>
    </p:spTree>
    <p:extLst>
      <p:ext uri="{BB962C8B-B14F-4D97-AF65-F5344CB8AC3E}">
        <p14:creationId xmlns:p14="http://schemas.microsoft.com/office/powerpoint/2010/main" val="21735968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unintentional fall-related injuries resulted in nearly 2,000 deaths, nearly 30,000 hospitalizations, and nearly 285,000 emergency department visits in North Carolina. The highest rates of unintentional fall-related injuries and death occurred among females, non-Hispanic Whites, and residents ages 75 years and older. </a:t>
            </a:r>
          </a:p>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29</a:t>
            </a:fld>
            <a:endParaRPr lang="en-US" dirty="0"/>
          </a:p>
        </p:txBody>
      </p:sp>
    </p:spTree>
    <p:extLst>
      <p:ext uri="{BB962C8B-B14F-4D97-AF65-F5344CB8AC3E}">
        <p14:creationId xmlns:p14="http://schemas.microsoft.com/office/powerpoint/2010/main" val="23019401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31</a:t>
            </a:fld>
            <a:endParaRPr lang="en-US" dirty="0"/>
          </a:p>
        </p:txBody>
      </p:sp>
    </p:spTree>
    <p:extLst>
      <p:ext uri="{BB962C8B-B14F-4D97-AF65-F5344CB8AC3E}">
        <p14:creationId xmlns:p14="http://schemas.microsoft.com/office/powerpoint/2010/main" val="3906888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more detailed technical notes on any of the data shared in this slide set, please contact us at </a:t>
            </a:r>
            <a:r>
              <a:rPr lang="en-US" u="sng" dirty="0"/>
              <a:t>InjuryData@dhhs.nc.gov</a:t>
            </a:r>
            <a:r>
              <a:rPr lang="en-US" dirty="0"/>
              <a:t>.</a:t>
            </a:r>
          </a:p>
        </p:txBody>
      </p:sp>
      <p:sp>
        <p:nvSpPr>
          <p:cNvPr id="4" name="Slide Number Placeholder 3"/>
          <p:cNvSpPr>
            <a:spLocks noGrp="1"/>
          </p:cNvSpPr>
          <p:nvPr>
            <p:ph type="sldNum" sz="quarter" idx="5"/>
          </p:nvPr>
        </p:nvSpPr>
        <p:spPr/>
        <p:txBody>
          <a:bodyPr/>
          <a:lstStyle/>
          <a:p>
            <a:fld id="{DBCC7D24-0DC9-4E9C-89C0-35D79A09D337}" type="slidenum">
              <a:rPr lang="en-US" smtClean="0"/>
              <a:t>3</a:t>
            </a:fld>
            <a:endParaRPr lang="en-US" dirty="0"/>
          </a:p>
        </p:txBody>
      </p:sp>
    </p:spTree>
    <p:extLst>
      <p:ext uri="{BB962C8B-B14F-4D97-AF65-F5344CB8AC3E}">
        <p14:creationId xmlns:p14="http://schemas.microsoft.com/office/powerpoint/2010/main" val="18892978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This presentation is not intended to cover all data related to unintentional fall-related injury. Rather it gives an overview of some of the key trends in North Carolina. It includes information on statewide vulnerable populations, unintentional fall deaths, and unintentional fall injury hospitalizations and emergency department visits. Please note that when the COVID-19 pandemic began in 2020, there were many implications, including major changes to the numbers and rates within the unintentional fall injury data in this slide deck. The Injury and Violence Prevention Branch is still assessing how each aspect of the data were impacted.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If this slide deck does not contain the information you need, please see our custom data request policy and contact us at </a:t>
            </a:r>
            <a:r>
              <a:rPr lang="en-US" sz="1200" u="sng" kern="1200" dirty="0">
                <a:effectLst/>
                <a:latin typeface="Calibri" panose="020F0502020204030204" pitchFamily="34" charset="0"/>
                <a:ea typeface="Calibri" panose="020F0502020204030204" pitchFamily="34" charset="0"/>
                <a:cs typeface="Calibri" panose="020F0502020204030204" pitchFamily="34" charset="0"/>
              </a:rPr>
              <a:t>InjuryData@dhhs.nc.gov</a:t>
            </a:r>
            <a:r>
              <a:rPr lang="en-US" sz="1200" kern="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4</a:t>
            </a:fld>
            <a:endParaRPr lang="en-US" dirty="0"/>
          </a:p>
        </p:txBody>
      </p:sp>
    </p:spTree>
    <p:extLst>
      <p:ext uri="{BB962C8B-B14F-4D97-AF65-F5344CB8AC3E}">
        <p14:creationId xmlns:p14="http://schemas.microsoft.com/office/powerpoint/2010/main" val="2785951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the next 20 years, North Carolinians ages 60 and over are projected to have the fastest population growth (34-105%), outpacing the overall 20-year population growth (18%). Twenty years from now, the population of North Carolinians ages 60 and over is expected to increase by 34%. The largest increase in population growth is expected among those ages 85 and older (105%). </a:t>
            </a:r>
          </a:p>
        </p:txBody>
      </p:sp>
      <p:sp>
        <p:nvSpPr>
          <p:cNvPr id="4" name="Slide Number Placeholder 3"/>
          <p:cNvSpPr>
            <a:spLocks noGrp="1"/>
          </p:cNvSpPr>
          <p:nvPr>
            <p:ph type="sldNum" sz="quarter" idx="5"/>
          </p:nvPr>
        </p:nvSpPr>
        <p:spPr/>
        <p:txBody>
          <a:bodyPr/>
          <a:lstStyle/>
          <a:p>
            <a:fld id="{B5923939-8C3E-469F-AB7C-9A2DC60C222F}" type="slidenum">
              <a:rPr lang="en-US" smtClean="0"/>
              <a:t>5</a:t>
            </a:fld>
            <a:endParaRPr lang="en-US"/>
          </a:p>
        </p:txBody>
      </p:sp>
    </p:spTree>
    <p:extLst>
      <p:ext uri="{BB962C8B-B14F-4D97-AF65-F5344CB8AC3E}">
        <p14:creationId xmlns:p14="http://schemas.microsoft.com/office/powerpoint/2010/main" val="7101949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DC1D8B9B-F20F-878E-B9D3-6572648C101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most North Carolinians ages 65 and older are non-Hispanic White (75%). The second largest racial/ethnic group among North Carolinians ages 65 and older are non-Hispanic Black (18%).</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F1EAA9C6-5559-3CCA-37BE-C898D77410E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According to the 2024 American Community Survey, 43% of housing units with people 65 and older are single person households. 1/3 (33%) of North Carolina adults ages 65 and older have a disability. 29% of North Carolina adults ages 65 and older have a high school education/G.E.D.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42AF4E8C-C098-2A16-9E5B-59FBE11FDAD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According to the 2024 American Community Survey, approximately 1 in 5 North Carolina adults ages 65 and over reported having trouble walking. Furthermore, North Carolina adults ages 65 and over experience hearing (13%), cognitive (8%), vision (6%), and self-care disabilities (7%). About 13% of people ages 65 and older in North Carolina also reported living alone/independently.</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5673CBC5-488C-02C7-E683-85842B1E745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North Carolina, approximately 83% of adults ages 65 and older have one or more chronic disease. Among adults ages 65-74, 52% have 2 or more chronic diseases. About 54% of North Carolina adults ages 75 and older have 2 or more chronic diseases.</a:t>
            </a:r>
          </a:p>
        </p:txBody>
      </p:sp>
    </p:spTree>
    <p:extLst>
      <p:ext uri="{BB962C8B-B14F-4D97-AF65-F5344CB8AC3E}">
        <p14:creationId xmlns:p14="http://schemas.microsoft.com/office/powerpoint/2010/main" val="17088854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15CBE63-B4CC-ED46-B111-3AC6924C3A1B}"/>
              </a:ext>
            </a:extLst>
          </p:cNvPr>
          <p:cNvGrpSpPr/>
          <p:nvPr userDrawn="1"/>
        </p:nvGrpSpPr>
        <p:grpSpPr>
          <a:xfrm flipV="1">
            <a:off x="-1" y="0"/>
            <a:ext cx="1881156" cy="6858000"/>
            <a:chOff x="6734366" y="0"/>
            <a:chExt cx="1881156" cy="6858000"/>
          </a:xfrm>
        </p:grpSpPr>
        <p:pic>
          <p:nvPicPr>
            <p:cNvPr id="11" name="Picture 10">
              <a:extLst>
                <a:ext uri="{FF2B5EF4-FFF2-40B4-BE49-F238E27FC236}">
                  <a16:creationId xmlns:a16="http://schemas.microsoft.com/office/drawing/2014/main" id="{29453380-305C-084E-84AA-89398B79CA06}"/>
                </a:ext>
              </a:extLst>
            </p:cNvPr>
            <p:cNvPicPr>
              <a:picLocks noChangeAspect="1"/>
            </p:cNvPicPr>
            <p:nvPr userDrawn="1"/>
          </p:nvPicPr>
          <p:blipFill>
            <a:blip r:embed="rId2"/>
            <a:stretch>
              <a:fillRect/>
            </a:stretch>
          </p:blipFill>
          <p:spPr>
            <a:xfrm>
              <a:off x="7392203" y="0"/>
              <a:ext cx="1223319" cy="6858000"/>
            </a:xfrm>
            <a:prstGeom prst="rect">
              <a:avLst/>
            </a:prstGeom>
          </p:spPr>
        </p:pic>
        <p:pic>
          <p:nvPicPr>
            <p:cNvPr id="14" name="Picture 13">
              <a:extLst>
                <a:ext uri="{FF2B5EF4-FFF2-40B4-BE49-F238E27FC236}">
                  <a16:creationId xmlns:a16="http://schemas.microsoft.com/office/drawing/2014/main" id="{02EC5402-E111-7F4F-B797-62B1ADAA11EB}"/>
                </a:ext>
              </a:extLst>
            </p:cNvPr>
            <p:cNvPicPr>
              <a:picLocks noChangeAspect="1"/>
            </p:cNvPicPr>
            <p:nvPr userDrawn="1"/>
          </p:nvPicPr>
          <p:blipFill>
            <a:blip r:embed="rId3"/>
            <a:stretch>
              <a:fillRect/>
            </a:stretch>
          </p:blipFill>
          <p:spPr>
            <a:xfrm>
              <a:off x="6734366" y="0"/>
              <a:ext cx="1189765" cy="6858000"/>
            </a:xfrm>
            <a:prstGeom prst="rect">
              <a:avLst/>
            </a:prstGeom>
          </p:spPr>
        </p:pic>
      </p:grpSp>
      <p:sp>
        <p:nvSpPr>
          <p:cNvPr id="15" name="Text Placeholder 13"/>
          <p:cNvSpPr>
            <a:spLocks noGrp="1"/>
          </p:cNvSpPr>
          <p:nvPr userDrawn="1">
            <p:ph type="body" sz="quarter" idx="10" hasCustomPrompt="1"/>
          </p:nvPr>
        </p:nvSpPr>
        <p:spPr>
          <a:xfrm>
            <a:off x="2768597" y="2051009"/>
            <a:ext cx="5774267" cy="2020824"/>
          </a:xfrm>
        </p:spPr>
        <p:txBody>
          <a:bodyPr anchor="ctr">
            <a:noAutofit/>
          </a:bodyPr>
          <a:lstStyle>
            <a:lvl1pPr marL="0" indent="0">
              <a:buNone/>
              <a:defRPr sz="2400" b="1" i="0" baseline="0">
                <a:solidFill>
                  <a:schemeClr val="accent3">
                    <a:lumMod val="75000"/>
                  </a:schemeClr>
                </a:solidFill>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userDrawn="1">
            <p:ph type="body" sz="quarter" idx="11" hasCustomPrompt="1"/>
          </p:nvPr>
        </p:nvSpPr>
        <p:spPr>
          <a:xfrm>
            <a:off x="2768597" y="4071833"/>
            <a:ext cx="5774267" cy="948752"/>
          </a:xfrm>
        </p:spPr>
        <p:txBody>
          <a:bodyPr anchor="ctr">
            <a:noAutofit/>
          </a:bodyPr>
          <a:lstStyle>
            <a:lvl1pPr marL="0" indent="0">
              <a:lnSpc>
                <a:spcPct val="100000"/>
              </a:lnSpc>
              <a:spcBef>
                <a:spcPts val="0"/>
              </a:spcBef>
              <a:buNone/>
              <a:defRPr sz="1800" b="1" i="0" baseline="0">
                <a:solidFill>
                  <a:schemeClr val="accent3">
                    <a:lumMod val="75000"/>
                  </a:schemeClr>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userDrawn="1">
            <p:ph type="body" sz="quarter" idx="12" hasCustomPrompt="1"/>
          </p:nvPr>
        </p:nvSpPr>
        <p:spPr>
          <a:xfrm>
            <a:off x="2768597" y="5020585"/>
            <a:ext cx="5774267" cy="488226"/>
          </a:xfrm>
        </p:spPr>
        <p:txBody>
          <a:bodyPr anchor="ctr">
            <a:noAutofit/>
          </a:bodyPr>
          <a:lstStyle>
            <a:lvl1pPr marL="0" indent="0">
              <a:buNone/>
              <a:defRPr sz="1500" b="1" i="0" baseline="0">
                <a:solidFill>
                  <a:schemeClr val="accent3">
                    <a:lumMod val="75000"/>
                  </a:schemeClr>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4" name="TextBox 3"/>
          <p:cNvSpPr txBox="1"/>
          <p:nvPr userDrawn="1"/>
        </p:nvSpPr>
        <p:spPr>
          <a:xfrm>
            <a:off x="2768597" y="1404678"/>
            <a:ext cx="5837764" cy="300082"/>
          </a:xfrm>
          <a:prstGeom prst="rect">
            <a:avLst/>
          </a:prstGeom>
          <a:noFill/>
        </p:spPr>
        <p:txBody>
          <a:bodyPr wrap="square" rtlCol="0">
            <a:spAutoFit/>
          </a:bodyPr>
          <a:lstStyle/>
          <a:p>
            <a:pPr lvl="0"/>
            <a:r>
              <a:rPr lang="en-US" sz="1350" b="0" i="0" dirty="0">
                <a:solidFill>
                  <a:schemeClr val="accent3">
                    <a:lumMod val="75000"/>
                  </a:schemeClr>
                </a:solidFill>
                <a:latin typeface="Arial" panose="020B0604020202020204" pitchFamily="34" charset="0"/>
                <a:ea typeface="Gotham Book" charset="0"/>
                <a:cs typeface="Arial" panose="020B0604020202020204" pitchFamily="34" charset="0"/>
              </a:rPr>
              <a:t>NC DEPARTMENT OF HEALTH AND HUMAN SERVICES</a:t>
            </a:r>
          </a:p>
        </p:txBody>
      </p:sp>
      <p:pic>
        <p:nvPicPr>
          <p:cNvPr id="2" name="Picture 1">
            <a:extLst>
              <a:ext uri="{FF2B5EF4-FFF2-40B4-BE49-F238E27FC236}">
                <a16:creationId xmlns:a16="http://schemas.microsoft.com/office/drawing/2014/main" id="{1047EF5E-9C37-0F66-ADEC-8485DCD764D2}"/>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584684" y="483504"/>
            <a:ext cx="1901552" cy="1842348"/>
          </a:xfrm>
          <a:prstGeom prst="rect">
            <a:avLst/>
          </a:prstGeom>
        </p:spPr>
      </p:pic>
    </p:spTree>
    <p:extLst>
      <p:ext uri="{BB962C8B-B14F-4D97-AF65-F5344CB8AC3E}">
        <p14:creationId xmlns:p14="http://schemas.microsoft.com/office/powerpoint/2010/main" val="3329222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7_Bullet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D8452E2-608E-7385-0B1A-59C76320C329}"/>
              </a:ext>
            </a:extLst>
          </p:cNvPr>
          <p:cNvPicPr>
            <a:picLocks noChangeAspect="1"/>
          </p:cNvPicPr>
          <p:nvPr userDrawn="1"/>
        </p:nvPicPr>
        <p:blipFill rotWithShape="1">
          <a:blip r:embed="rId2"/>
          <a:srcRect l="13568"/>
          <a:stretch/>
        </p:blipFill>
        <p:spPr>
          <a:xfrm flipH="1">
            <a:off x="5543241" y="0"/>
            <a:ext cx="1223320" cy="6858000"/>
          </a:xfrm>
          <a:prstGeom prst="rect">
            <a:avLst/>
          </a:prstGeom>
        </p:spPr>
      </p:pic>
      <p:pic>
        <p:nvPicPr>
          <p:cNvPr id="2" name="Picture 1">
            <a:extLst>
              <a:ext uri="{FF2B5EF4-FFF2-40B4-BE49-F238E27FC236}">
                <a16:creationId xmlns:a16="http://schemas.microsoft.com/office/drawing/2014/main" id="{78A86B39-3865-57BE-64FB-863D06D6C1ED}"/>
              </a:ext>
            </a:extLst>
          </p:cNvPr>
          <p:cNvPicPr>
            <a:picLocks noChangeAspect="1"/>
          </p:cNvPicPr>
          <p:nvPr userDrawn="1"/>
        </p:nvPicPr>
        <p:blipFill rotWithShape="1">
          <a:blip r:embed="rId2"/>
          <a:srcRect l="13568" r="51867"/>
          <a:stretch/>
        </p:blipFill>
        <p:spPr>
          <a:xfrm>
            <a:off x="6625281" y="0"/>
            <a:ext cx="2518720" cy="6858000"/>
          </a:xfrm>
          <a:prstGeom prst="rect">
            <a:avLst/>
          </a:prstGeom>
        </p:spPr>
      </p:pic>
      <p:sp>
        <p:nvSpPr>
          <p:cNvPr id="4" name="Text Placeholder 3"/>
          <p:cNvSpPr>
            <a:spLocks noGrp="1"/>
          </p:cNvSpPr>
          <p:nvPr>
            <p:ph type="body" sz="quarter" idx="10" hasCustomPrompt="1"/>
          </p:nvPr>
        </p:nvSpPr>
        <p:spPr>
          <a:xfrm>
            <a:off x="6269272" y="1097280"/>
            <a:ext cx="2707088"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6269274" y="6155643"/>
            <a:ext cx="2552329" cy="330200"/>
          </a:xfrm>
        </p:spPr>
        <p:txBody>
          <a:bodyPr anchor="b">
            <a:noAutofit/>
          </a:bodyPr>
          <a:lstStyle>
            <a:lvl1pPr marL="0" indent="0">
              <a:lnSpc>
                <a:spcPct val="100000"/>
              </a:lnSpc>
              <a:spcBef>
                <a:spcPts val="0"/>
              </a:spcBef>
              <a:buNone/>
              <a:defRPr sz="900" b="0" i="1"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3" name="Title 1"/>
          <p:cNvSpPr>
            <a:spLocks noGrp="1"/>
          </p:cNvSpPr>
          <p:nvPr>
            <p:ph type="title" hasCustomPrompt="1"/>
          </p:nvPr>
        </p:nvSpPr>
        <p:spPr>
          <a:xfrm>
            <a:off x="6269274" y="457200"/>
            <a:ext cx="2707088" cy="548640"/>
          </a:xfrm>
        </p:spPr>
        <p:txBody>
          <a:bodyPr anchor="t">
            <a:noAutofit/>
          </a:bodyPr>
          <a:lstStyle>
            <a:lvl1pPr algn="l">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3" name="Text Placeholder 8">
            <a:extLst>
              <a:ext uri="{FF2B5EF4-FFF2-40B4-BE49-F238E27FC236}">
                <a16:creationId xmlns:a16="http://schemas.microsoft.com/office/drawing/2014/main" id="{1023069A-0341-C69C-A1BC-20387DADEA46}"/>
              </a:ext>
            </a:extLst>
          </p:cNvPr>
          <p:cNvSpPr txBox="1">
            <a:spLocks/>
          </p:cNvSpPr>
          <p:nvPr userDrawn="1"/>
        </p:nvSpPr>
        <p:spPr>
          <a:xfrm>
            <a:off x="302150" y="65940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Fall Injuries in NC, 2024</a:t>
            </a:r>
          </a:p>
        </p:txBody>
      </p:sp>
    </p:spTree>
    <p:extLst>
      <p:ext uri="{BB962C8B-B14F-4D97-AF65-F5344CB8AC3E}">
        <p14:creationId xmlns:p14="http://schemas.microsoft.com/office/powerpoint/2010/main" val="3997390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9_Bullet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D8452E2-608E-7385-0B1A-59C76320C329}"/>
              </a:ext>
            </a:extLst>
          </p:cNvPr>
          <p:cNvPicPr>
            <a:picLocks noChangeAspect="1"/>
          </p:cNvPicPr>
          <p:nvPr userDrawn="1"/>
        </p:nvPicPr>
        <p:blipFill rotWithShape="1">
          <a:blip r:embed="rId2"/>
          <a:srcRect l="13568"/>
          <a:stretch/>
        </p:blipFill>
        <p:spPr>
          <a:xfrm flipH="1">
            <a:off x="5543241" y="0"/>
            <a:ext cx="1223320" cy="6858000"/>
          </a:xfrm>
          <a:prstGeom prst="rect">
            <a:avLst/>
          </a:prstGeom>
        </p:spPr>
      </p:pic>
      <p:pic>
        <p:nvPicPr>
          <p:cNvPr id="2" name="Picture 1">
            <a:extLst>
              <a:ext uri="{FF2B5EF4-FFF2-40B4-BE49-F238E27FC236}">
                <a16:creationId xmlns:a16="http://schemas.microsoft.com/office/drawing/2014/main" id="{78A86B39-3865-57BE-64FB-863D06D6C1ED}"/>
              </a:ext>
            </a:extLst>
          </p:cNvPr>
          <p:cNvPicPr>
            <a:picLocks noChangeAspect="1"/>
          </p:cNvPicPr>
          <p:nvPr userDrawn="1"/>
        </p:nvPicPr>
        <p:blipFill rotWithShape="1">
          <a:blip r:embed="rId2"/>
          <a:srcRect l="13568" r="51867"/>
          <a:stretch/>
        </p:blipFill>
        <p:spPr>
          <a:xfrm>
            <a:off x="6625281" y="0"/>
            <a:ext cx="2518720" cy="6858000"/>
          </a:xfrm>
          <a:prstGeom prst="rect">
            <a:avLst/>
          </a:prstGeom>
        </p:spPr>
      </p:pic>
      <p:sp>
        <p:nvSpPr>
          <p:cNvPr id="4" name="Text Placeholder 3"/>
          <p:cNvSpPr>
            <a:spLocks noGrp="1"/>
          </p:cNvSpPr>
          <p:nvPr>
            <p:ph type="body" sz="quarter" idx="10" hasCustomPrompt="1"/>
          </p:nvPr>
        </p:nvSpPr>
        <p:spPr>
          <a:xfrm>
            <a:off x="6269272" y="1097280"/>
            <a:ext cx="2707088"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6269274" y="6155643"/>
            <a:ext cx="2552329" cy="330200"/>
          </a:xfrm>
        </p:spPr>
        <p:txBody>
          <a:bodyPr anchor="b">
            <a:noAutofit/>
          </a:bodyPr>
          <a:lstStyle>
            <a:lvl1pPr marL="0" indent="0">
              <a:lnSpc>
                <a:spcPct val="100000"/>
              </a:lnSpc>
              <a:spcBef>
                <a:spcPts val="0"/>
              </a:spcBef>
              <a:buNone/>
              <a:defRPr sz="900" b="0" i="1"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3" name="Title 1"/>
          <p:cNvSpPr>
            <a:spLocks noGrp="1"/>
          </p:cNvSpPr>
          <p:nvPr>
            <p:ph type="title" hasCustomPrompt="1"/>
          </p:nvPr>
        </p:nvSpPr>
        <p:spPr>
          <a:xfrm>
            <a:off x="6269274" y="457200"/>
            <a:ext cx="2707088" cy="548640"/>
          </a:xfrm>
        </p:spPr>
        <p:txBody>
          <a:bodyPr anchor="t">
            <a:noAutofit/>
          </a:bodyPr>
          <a:lstStyle>
            <a:lvl1pPr algn="l">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3" name="Text Placeholder 3">
            <a:extLst>
              <a:ext uri="{FF2B5EF4-FFF2-40B4-BE49-F238E27FC236}">
                <a16:creationId xmlns:a16="http://schemas.microsoft.com/office/drawing/2014/main" id="{A96B48B2-C16F-C55C-34B8-261CEA15F4FD}"/>
              </a:ext>
            </a:extLst>
          </p:cNvPr>
          <p:cNvSpPr>
            <a:spLocks noGrp="1"/>
          </p:cNvSpPr>
          <p:nvPr>
            <p:ph type="body" sz="quarter" idx="15" hasCustomPrompt="1"/>
          </p:nvPr>
        </p:nvSpPr>
        <p:spPr>
          <a:xfrm>
            <a:off x="318052" y="1097280"/>
            <a:ext cx="4998554"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8" name="Text Placeholder 4">
            <a:extLst>
              <a:ext uri="{FF2B5EF4-FFF2-40B4-BE49-F238E27FC236}">
                <a16:creationId xmlns:a16="http://schemas.microsoft.com/office/drawing/2014/main" id="{79C6A26D-3130-6FD1-2A27-F20A76CA3C81}"/>
              </a:ext>
            </a:extLst>
          </p:cNvPr>
          <p:cNvSpPr>
            <a:spLocks noGrp="1"/>
          </p:cNvSpPr>
          <p:nvPr>
            <p:ph type="body" sz="quarter" idx="16" hasCustomPrompt="1"/>
          </p:nvPr>
        </p:nvSpPr>
        <p:spPr>
          <a:xfrm>
            <a:off x="318053" y="6155643"/>
            <a:ext cx="4998554"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0" name="Text Placeholder 9">
            <a:extLst>
              <a:ext uri="{FF2B5EF4-FFF2-40B4-BE49-F238E27FC236}">
                <a16:creationId xmlns:a16="http://schemas.microsoft.com/office/drawing/2014/main" id="{C69D8539-6F7B-2D19-4A84-341CCAED173C}"/>
              </a:ext>
            </a:extLst>
          </p:cNvPr>
          <p:cNvSpPr>
            <a:spLocks noGrp="1"/>
          </p:cNvSpPr>
          <p:nvPr>
            <p:ph type="body" sz="quarter" idx="17" hasCustomPrompt="1"/>
          </p:nvPr>
        </p:nvSpPr>
        <p:spPr>
          <a:xfrm>
            <a:off x="295525" y="371475"/>
            <a:ext cx="4999038" cy="635000"/>
          </a:xfrm>
        </p:spPr>
        <p:txBody>
          <a:bodyPr/>
          <a:lstStyle>
            <a:lvl1pPr marL="0" indent="0">
              <a:buNone/>
              <a:defRPr sz="2400">
                <a:solidFill>
                  <a:srgbClr val="5C93D5"/>
                </a:solidFill>
              </a:defRPr>
            </a:lvl1pPr>
          </a:lstStyle>
          <a:p>
            <a:r>
              <a:rPr lang="en-US" sz="2000" dirty="0"/>
              <a:t>Click to add text</a:t>
            </a:r>
          </a:p>
        </p:txBody>
      </p:sp>
      <p:sp>
        <p:nvSpPr>
          <p:cNvPr id="7" name="Text Placeholder 8">
            <a:extLst>
              <a:ext uri="{FF2B5EF4-FFF2-40B4-BE49-F238E27FC236}">
                <a16:creationId xmlns:a16="http://schemas.microsoft.com/office/drawing/2014/main" id="{F19C94C9-1201-94A8-2A4A-5205B9088A64}"/>
              </a:ext>
            </a:extLst>
          </p:cNvPr>
          <p:cNvSpPr txBox="1">
            <a:spLocks/>
          </p:cNvSpPr>
          <p:nvPr userDrawn="1"/>
        </p:nvSpPr>
        <p:spPr>
          <a:xfrm>
            <a:off x="302150" y="65940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Fall Injuries in NC, 2024</a:t>
            </a:r>
          </a:p>
        </p:txBody>
      </p:sp>
    </p:spTree>
    <p:extLst>
      <p:ext uri="{BB962C8B-B14F-4D97-AF65-F5344CB8AC3E}">
        <p14:creationId xmlns:p14="http://schemas.microsoft.com/office/powerpoint/2010/main" val="3822795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s &amp; Table Chart Image">
    <p:spTree>
      <p:nvGrpSpPr>
        <p:cNvPr id="1" name=""/>
        <p:cNvGrpSpPr/>
        <p:nvPr/>
      </p:nvGrpSpPr>
      <p:grpSpPr>
        <a:xfrm>
          <a:off x="0" y="0"/>
          <a:ext cx="0" cy="0"/>
          <a:chOff x="0" y="0"/>
          <a:chExt cx="0" cy="0"/>
        </a:xfrm>
      </p:grpSpPr>
      <p:sp>
        <p:nvSpPr>
          <p:cNvPr id="12" name="Content Placeholder 11"/>
          <p:cNvSpPr>
            <a:spLocks noGrp="1"/>
          </p:cNvSpPr>
          <p:nvPr>
            <p:ph sz="quarter" idx="14" hasCustomPrompt="1"/>
          </p:nvPr>
        </p:nvSpPr>
        <p:spPr>
          <a:xfrm>
            <a:off x="1308100" y="2514601"/>
            <a:ext cx="7564439" cy="3529013"/>
          </a:xfrm>
        </p:spPr>
        <p:txBody>
          <a:bodyPr>
            <a:noAutofit/>
          </a:bodyPr>
          <a:lstStyle>
            <a:lvl1pPr marL="0" indent="0" algn="ctr">
              <a:buNone/>
              <a:defRPr sz="1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sp>
        <p:nvSpPr>
          <p:cNvPr id="13" name="Text Placeholder 3">
            <a:extLst>
              <a:ext uri="{FF2B5EF4-FFF2-40B4-BE49-F238E27FC236}">
                <a16:creationId xmlns:a16="http://schemas.microsoft.com/office/drawing/2014/main" id="{C05951D5-A53B-F748-B53B-411B88B37096}"/>
              </a:ext>
            </a:extLst>
          </p:cNvPr>
          <p:cNvSpPr>
            <a:spLocks noGrp="1"/>
          </p:cNvSpPr>
          <p:nvPr>
            <p:ph type="body" sz="quarter" idx="10" hasCustomPrompt="1"/>
          </p:nvPr>
        </p:nvSpPr>
        <p:spPr>
          <a:xfrm>
            <a:off x="1327868" y="1097282"/>
            <a:ext cx="7537836" cy="1288733"/>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14" name="Text Placeholder 4">
            <a:extLst>
              <a:ext uri="{FF2B5EF4-FFF2-40B4-BE49-F238E27FC236}">
                <a16:creationId xmlns:a16="http://schemas.microsoft.com/office/drawing/2014/main" id="{5ED21797-25F7-3A44-9079-81482EE9D03A}"/>
              </a:ext>
            </a:extLst>
          </p:cNvPr>
          <p:cNvSpPr>
            <a:spLocks noGrp="1"/>
          </p:cNvSpPr>
          <p:nvPr>
            <p:ph type="body" sz="quarter" idx="11" hasCustomPrompt="1"/>
          </p:nvPr>
        </p:nvSpPr>
        <p:spPr>
          <a:xfrm>
            <a:off x="1327869" y="6155643"/>
            <a:ext cx="7106911"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5" name="Slide Number Placeholder 21">
            <a:extLst>
              <a:ext uri="{FF2B5EF4-FFF2-40B4-BE49-F238E27FC236}">
                <a16:creationId xmlns:a16="http://schemas.microsoft.com/office/drawing/2014/main" id="{2C7BA782-DC5C-CB45-B48B-350EECAB45C2}"/>
              </a:ext>
            </a:extLst>
          </p:cNvPr>
          <p:cNvSpPr>
            <a:spLocks noGrp="1"/>
          </p:cNvSpPr>
          <p:nvPr>
            <p:ph type="sldNum" sz="quarter" idx="15"/>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16" name="Title 1">
            <a:extLst>
              <a:ext uri="{FF2B5EF4-FFF2-40B4-BE49-F238E27FC236}">
                <a16:creationId xmlns:a16="http://schemas.microsoft.com/office/drawing/2014/main" id="{A8E406F2-C7C6-C748-8AF1-66707FF8A084}"/>
              </a:ext>
            </a:extLst>
          </p:cNvPr>
          <p:cNvSpPr>
            <a:spLocks noGrp="1"/>
          </p:cNvSpPr>
          <p:nvPr>
            <p:ph type="title" hasCustomPrompt="1"/>
          </p:nvPr>
        </p:nvSpPr>
        <p:spPr>
          <a:xfrm>
            <a:off x="1327869" y="457200"/>
            <a:ext cx="7537836"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9" name="Picture 8">
            <a:extLst>
              <a:ext uri="{FF2B5EF4-FFF2-40B4-BE49-F238E27FC236}">
                <a16:creationId xmlns:a16="http://schemas.microsoft.com/office/drawing/2014/main" id="{17936F9F-3E18-8941-88E7-313AB075F56F}"/>
              </a:ext>
            </a:extLst>
          </p:cNvPr>
          <p:cNvPicPr>
            <a:picLocks noChangeAspect="1"/>
          </p:cNvPicPr>
          <p:nvPr userDrawn="1"/>
        </p:nvPicPr>
        <p:blipFill rotWithShape="1">
          <a:blip r:embed="rId2"/>
          <a:srcRect l="13568"/>
          <a:stretch/>
        </p:blipFill>
        <p:spPr>
          <a:xfrm>
            <a:off x="0" y="0"/>
            <a:ext cx="1223320" cy="6858000"/>
          </a:xfrm>
          <a:prstGeom prst="rect">
            <a:avLst/>
          </a:prstGeom>
        </p:spPr>
      </p:pic>
      <p:sp>
        <p:nvSpPr>
          <p:cNvPr id="2" name="Text Placeholder 8">
            <a:extLst>
              <a:ext uri="{FF2B5EF4-FFF2-40B4-BE49-F238E27FC236}">
                <a16:creationId xmlns:a16="http://schemas.microsoft.com/office/drawing/2014/main" id="{37A35C37-E5E0-E067-3E81-775141D05832}"/>
              </a:ext>
            </a:extLst>
          </p:cNvPr>
          <p:cNvSpPr txBox="1">
            <a:spLocks/>
          </p:cNvSpPr>
          <p:nvPr userDrawn="1"/>
        </p:nvSpPr>
        <p:spPr>
          <a:xfrm>
            <a:off x="1223320" y="6594032"/>
            <a:ext cx="707348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Fall Injuries in NC, 2022</a:t>
            </a:r>
          </a:p>
        </p:txBody>
      </p:sp>
    </p:spTree>
    <p:extLst>
      <p:ext uri="{BB962C8B-B14F-4D97-AF65-F5344CB8AC3E}">
        <p14:creationId xmlns:p14="http://schemas.microsoft.com/office/powerpoint/2010/main" val="737627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 Table Chart Image">
    <p:spTree>
      <p:nvGrpSpPr>
        <p:cNvPr id="1" name=""/>
        <p:cNvGrpSpPr/>
        <p:nvPr/>
      </p:nvGrpSpPr>
      <p:grpSpPr>
        <a:xfrm>
          <a:off x="0" y="0"/>
          <a:ext cx="0" cy="0"/>
          <a:chOff x="0" y="0"/>
          <a:chExt cx="0" cy="0"/>
        </a:xfrm>
      </p:grpSpPr>
      <p:sp>
        <p:nvSpPr>
          <p:cNvPr id="12" name="Content Placeholder 11"/>
          <p:cNvSpPr>
            <a:spLocks noGrp="1"/>
          </p:cNvSpPr>
          <p:nvPr>
            <p:ph sz="quarter" idx="14" hasCustomPrompt="1"/>
          </p:nvPr>
        </p:nvSpPr>
        <p:spPr>
          <a:xfrm>
            <a:off x="622299" y="1900238"/>
            <a:ext cx="3840480" cy="4086226"/>
          </a:xfrm>
        </p:spPr>
        <p:txBody>
          <a:bodyPr>
            <a:noAutofit/>
          </a:bodyPr>
          <a:lstStyle>
            <a:lvl1pPr marL="0" indent="0" algn="ctr">
              <a:buNone/>
              <a:defRPr sz="15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900238"/>
            <a:ext cx="3840480" cy="4086226"/>
          </a:xfrm>
        </p:spPr>
        <p:txBody>
          <a:bodyPr>
            <a:noAutofit/>
          </a:bodyPr>
          <a:lstStyle>
            <a:lvl1pPr marL="0" indent="0" algn="ctr">
              <a:buNone/>
              <a:defRPr sz="15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8" name="Text Placeholder 4">
            <a:extLst>
              <a:ext uri="{FF2B5EF4-FFF2-40B4-BE49-F238E27FC236}">
                <a16:creationId xmlns:a16="http://schemas.microsoft.com/office/drawing/2014/main" id="{F0CFCE86-664D-A446-BE06-01C8C24E9E1B}"/>
              </a:ext>
            </a:extLst>
          </p:cNvPr>
          <p:cNvSpPr>
            <a:spLocks noGrp="1"/>
          </p:cNvSpPr>
          <p:nvPr>
            <p:ph type="body" sz="quarter" idx="11" hasCustomPrompt="1"/>
          </p:nvPr>
        </p:nvSpPr>
        <p:spPr>
          <a:xfrm>
            <a:off x="302150" y="6155643"/>
            <a:ext cx="8073990"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9" name="Slide Number Placeholder 21">
            <a:extLst>
              <a:ext uri="{FF2B5EF4-FFF2-40B4-BE49-F238E27FC236}">
                <a16:creationId xmlns:a16="http://schemas.microsoft.com/office/drawing/2014/main" id="{4D11D409-0A96-9B43-B5E9-8C9EBB3490D1}"/>
              </a:ext>
            </a:extLst>
          </p:cNvPr>
          <p:cNvSpPr>
            <a:spLocks noGrp="1"/>
          </p:cNvSpPr>
          <p:nvPr>
            <p:ph type="sldNum" sz="quarter" idx="16"/>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0" name="Title 1">
            <a:extLst>
              <a:ext uri="{FF2B5EF4-FFF2-40B4-BE49-F238E27FC236}">
                <a16:creationId xmlns:a16="http://schemas.microsoft.com/office/drawing/2014/main" id="{F17C0509-ABF8-A14C-9CCC-ACF4B252782C}"/>
              </a:ext>
            </a:extLst>
          </p:cNvPr>
          <p:cNvSpPr>
            <a:spLocks noGrp="1"/>
          </p:cNvSpPr>
          <p:nvPr>
            <p:ph type="title" hasCustomPrompt="1"/>
          </p:nvPr>
        </p:nvSpPr>
        <p:spPr>
          <a:xfrm>
            <a:off x="302150" y="1180769"/>
            <a:ext cx="8563554"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9" name="Picture 8">
            <a:extLst>
              <a:ext uri="{FF2B5EF4-FFF2-40B4-BE49-F238E27FC236}">
                <a16:creationId xmlns:a16="http://schemas.microsoft.com/office/drawing/2014/main" id="{3083D3DB-AB8F-794A-B493-317B10CC4DCB}"/>
              </a:ext>
            </a:extLst>
          </p:cNvPr>
          <p:cNvPicPr>
            <a:picLocks noChangeAspect="1"/>
          </p:cNvPicPr>
          <p:nvPr userDrawn="1"/>
        </p:nvPicPr>
        <p:blipFill rotWithShape="1">
          <a:blip r:embed="rId2"/>
          <a:srcRect t="26307"/>
          <a:stretch/>
        </p:blipFill>
        <p:spPr>
          <a:xfrm>
            <a:off x="0" y="0"/>
            <a:ext cx="9144000" cy="1119096"/>
          </a:xfrm>
          <a:prstGeom prst="rect">
            <a:avLst/>
          </a:prstGeom>
        </p:spPr>
      </p:pic>
      <p:sp>
        <p:nvSpPr>
          <p:cNvPr id="2" name="Text Placeholder 8">
            <a:extLst>
              <a:ext uri="{FF2B5EF4-FFF2-40B4-BE49-F238E27FC236}">
                <a16:creationId xmlns:a16="http://schemas.microsoft.com/office/drawing/2014/main" id="{D21029FC-7A30-9FCB-0585-EA6D265B924B}"/>
              </a:ext>
            </a:extLst>
          </p:cNvPr>
          <p:cNvSpPr txBox="1">
            <a:spLocks/>
          </p:cNvSpPr>
          <p:nvPr userDrawn="1"/>
        </p:nvSpPr>
        <p:spPr>
          <a:xfrm>
            <a:off x="302150" y="65940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Fall Injuries in NC, 2024</a:t>
            </a:r>
          </a:p>
        </p:txBody>
      </p:sp>
    </p:spTree>
    <p:extLst>
      <p:ext uri="{BB962C8B-B14F-4D97-AF65-F5344CB8AC3E}">
        <p14:creationId xmlns:p14="http://schemas.microsoft.com/office/powerpoint/2010/main" val="1731955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3E8FB92-BB69-730C-9977-A0AD38F8B79F}"/>
              </a:ext>
            </a:extLst>
          </p:cNvPr>
          <p:cNvSpPr/>
          <p:nvPr userDrawn="1"/>
        </p:nvSpPr>
        <p:spPr>
          <a:xfrm>
            <a:off x="0" y="0"/>
            <a:ext cx="9144000" cy="6858000"/>
          </a:xfrm>
          <a:prstGeom prst="rect">
            <a:avLst/>
          </a:prstGeom>
          <a:solidFill>
            <a:srgbClr val="5C93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13">
            <a:extLst>
              <a:ext uri="{FF2B5EF4-FFF2-40B4-BE49-F238E27FC236}">
                <a16:creationId xmlns:a16="http://schemas.microsoft.com/office/drawing/2014/main" id="{EC8477E5-DFD4-9071-E66E-13E2B16743A7}"/>
              </a:ext>
            </a:extLst>
          </p:cNvPr>
          <p:cNvSpPr>
            <a:spLocks noGrp="1"/>
          </p:cNvSpPr>
          <p:nvPr>
            <p:ph type="body" sz="quarter" idx="10"/>
          </p:nvPr>
        </p:nvSpPr>
        <p:spPr>
          <a:xfrm>
            <a:off x="0" y="457199"/>
            <a:ext cx="9144000" cy="5943602"/>
          </a:xfrm>
          <a:prstGeom prst="rect">
            <a:avLst/>
          </a:prstGeom>
        </p:spPr>
        <p:txBody>
          <a:bodyPr anchor="ctr">
            <a:noAutofit/>
          </a:bodyPr>
          <a:lstStyle>
            <a:lvl1pPr marL="0" indent="0" algn="ctr">
              <a:buNone/>
              <a:defRPr sz="88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Click to edit Master text styles</a:t>
            </a:r>
          </a:p>
        </p:txBody>
      </p:sp>
    </p:spTree>
    <p:extLst>
      <p:ext uri="{BB962C8B-B14F-4D97-AF65-F5344CB8AC3E}">
        <p14:creationId xmlns:p14="http://schemas.microsoft.com/office/powerpoint/2010/main" val="812340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 Black Seal">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5076C68-EF58-6343-9E56-5AD2020B2605}"/>
              </a:ext>
            </a:extLst>
          </p:cNvPr>
          <p:cNvGrpSpPr/>
          <p:nvPr userDrawn="1"/>
        </p:nvGrpSpPr>
        <p:grpSpPr>
          <a:xfrm flipV="1">
            <a:off x="1" y="0"/>
            <a:ext cx="8615522" cy="6858000"/>
            <a:chOff x="0" y="817927"/>
            <a:chExt cx="8615522" cy="6040073"/>
          </a:xfrm>
        </p:grpSpPr>
        <p:pic>
          <p:nvPicPr>
            <p:cNvPr id="11" name="Picture 10">
              <a:extLst>
                <a:ext uri="{FF2B5EF4-FFF2-40B4-BE49-F238E27FC236}">
                  <a16:creationId xmlns:a16="http://schemas.microsoft.com/office/drawing/2014/main" id="{89890F9C-A5DB-2646-9CEC-6E7CC4166302}"/>
                </a:ext>
              </a:extLst>
            </p:cNvPr>
            <p:cNvPicPr>
              <a:picLocks noChangeAspect="1"/>
            </p:cNvPicPr>
            <p:nvPr userDrawn="1"/>
          </p:nvPicPr>
          <p:blipFill>
            <a:blip r:embed="rId2"/>
            <a:stretch>
              <a:fillRect/>
            </a:stretch>
          </p:blipFill>
          <p:spPr>
            <a:xfrm>
              <a:off x="7392203" y="817927"/>
              <a:ext cx="1223319" cy="6040073"/>
            </a:xfrm>
            <a:prstGeom prst="rect">
              <a:avLst/>
            </a:prstGeom>
          </p:spPr>
        </p:pic>
        <p:pic>
          <p:nvPicPr>
            <p:cNvPr id="14" name="Picture 13">
              <a:extLst>
                <a:ext uri="{FF2B5EF4-FFF2-40B4-BE49-F238E27FC236}">
                  <a16:creationId xmlns:a16="http://schemas.microsoft.com/office/drawing/2014/main" id="{4366C9A7-ABE5-C347-93C3-1B296BA730AF}"/>
                </a:ext>
              </a:extLst>
            </p:cNvPr>
            <p:cNvPicPr>
              <a:picLocks noChangeAspect="1"/>
            </p:cNvPicPr>
            <p:nvPr userDrawn="1"/>
          </p:nvPicPr>
          <p:blipFill>
            <a:blip r:embed="rId3"/>
            <a:stretch>
              <a:fillRect/>
            </a:stretch>
          </p:blipFill>
          <p:spPr>
            <a:xfrm>
              <a:off x="0" y="817927"/>
              <a:ext cx="7924132" cy="6040073"/>
            </a:xfrm>
            <a:prstGeom prst="rect">
              <a:avLst/>
            </a:prstGeom>
          </p:spPr>
        </p:pic>
      </p:grpSp>
      <p:sp>
        <p:nvSpPr>
          <p:cNvPr id="15" name="Text Placeholder 13"/>
          <p:cNvSpPr>
            <a:spLocks noGrp="1"/>
          </p:cNvSpPr>
          <p:nvPr userDrawn="1">
            <p:ph type="body" sz="quarter" idx="10" hasCustomPrompt="1"/>
          </p:nvPr>
        </p:nvSpPr>
        <p:spPr>
          <a:xfrm>
            <a:off x="625472" y="1536659"/>
            <a:ext cx="5774267" cy="2020824"/>
          </a:xfrm>
        </p:spPr>
        <p:txBody>
          <a:bodyPr anchor="t">
            <a:noAutofit/>
          </a:bodyPr>
          <a:lstStyle>
            <a:lvl1pPr marL="0" indent="0">
              <a:buNone/>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userDrawn="1">
            <p:ph type="body" sz="quarter" idx="11" hasCustomPrompt="1"/>
          </p:nvPr>
        </p:nvSpPr>
        <p:spPr>
          <a:xfrm>
            <a:off x="625472" y="4757633"/>
            <a:ext cx="5774267" cy="948752"/>
          </a:xfrm>
        </p:spPr>
        <p:txBody>
          <a:bodyPr anchor="ctr">
            <a:noAutofit/>
          </a:bodyPr>
          <a:lstStyle>
            <a:lvl1pPr marL="0" indent="0">
              <a:lnSpc>
                <a:spcPct val="100000"/>
              </a:lnSpc>
              <a:spcBef>
                <a:spcPts val="0"/>
              </a:spcBef>
              <a:buNone/>
              <a:defRPr sz="18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userDrawn="1">
            <p:ph type="body" sz="quarter" idx="12" hasCustomPrompt="1"/>
          </p:nvPr>
        </p:nvSpPr>
        <p:spPr>
          <a:xfrm>
            <a:off x="625472" y="5706385"/>
            <a:ext cx="5774267" cy="488226"/>
          </a:xfrm>
        </p:spPr>
        <p:txBody>
          <a:bodyPr anchor="ctr">
            <a:noAutofit/>
          </a:bodyPr>
          <a:lstStyle>
            <a:lvl1pPr marL="0" indent="0">
              <a:buNone/>
              <a:defRPr sz="15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pic>
        <p:nvPicPr>
          <p:cNvPr id="3" name="Picture 2">
            <a:extLst>
              <a:ext uri="{FF2B5EF4-FFF2-40B4-BE49-F238E27FC236}">
                <a16:creationId xmlns:a16="http://schemas.microsoft.com/office/drawing/2014/main" id="{08C9684D-0917-1728-3DB5-7439936B54AA}"/>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7110311" y="4822613"/>
            <a:ext cx="1901552" cy="1842348"/>
          </a:xfrm>
          <a:prstGeom prst="rect">
            <a:avLst/>
          </a:prstGeom>
        </p:spPr>
      </p:pic>
    </p:spTree>
    <p:extLst>
      <p:ext uri="{BB962C8B-B14F-4D97-AF65-F5344CB8AC3E}">
        <p14:creationId xmlns:p14="http://schemas.microsoft.com/office/powerpoint/2010/main" val="1080940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 Black Seal">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415E447-67CB-38F0-7F39-21009ED2BF7B}"/>
              </a:ext>
            </a:extLst>
          </p:cNvPr>
          <p:cNvGrpSpPr/>
          <p:nvPr userDrawn="1"/>
        </p:nvGrpSpPr>
        <p:grpSpPr>
          <a:xfrm>
            <a:off x="1" y="0"/>
            <a:ext cx="8615522" cy="6858000"/>
            <a:chOff x="0" y="817927"/>
            <a:chExt cx="8615522" cy="6040073"/>
          </a:xfrm>
        </p:grpSpPr>
        <p:pic>
          <p:nvPicPr>
            <p:cNvPr id="11" name="Picture 10">
              <a:extLst>
                <a:ext uri="{FF2B5EF4-FFF2-40B4-BE49-F238E27FC236}">
                  <a16:creationId xmlns:a16="http://schemas.microsoft.com/office/drawing/2014/main" id="{F731FD75-6796-2534-1AB6-2922C3F0A7DE}"/>
                </a:ext>
              </a:extLst>
            </p:cNvPr>
            <p:cNvPicPr>
              <a:picLocks noChangeAspect="1"/>
            </p:cNvPicPr>
            <p:nvPr userDrawn="1"/>
          </p:nvPicPr>
          <p:blipFill>
            <a:blip r:embed="rId2"/>
            <a:stretch>
              <a:fillRect/>
            </a:stretch>
          </p:blipFill>
          <p:spPr>
            <a:xfrm>
              <a:off x="7392203" y="817927"/>
              <a:ext cx="1223319" cy="6040073"/>
            </a:xfrm>
            <a:prstGeom prst="rect">
              <a:avLst/>
            </a:prstGeom>
          </p:spPr>
        </p:pic>
        <p:pic>
          <p:nvPicPr>
            <p:cNvPr id="13" name="Picture 12">
              <a:extLst>
                <a:ext uri="{FF2B5EF4-FFF2-40B4-BE49-F238E27FC236}">
                  <a16:creationId xmlns:a16="http://schemas.microsoft.com/office/drawing/2014/main" id="{1845B209-2A84-9255-E14A-7DAE28C35D18}"/>
                </a:ext>
              </a:extLst>
            </p:cNvPr>
            <p:cNvPicPr>
              <a:picLocks noChangeAspect="1"/>
            </p:cNvPicPr>
            <p:nvPr userDrawn="1"/>
          </p:nvPicPr>
          <p:blipFill>
            <a:blip r:embed="rId3"/>
            <a:stretch>
              <a:fillRect/>
            </a:stretch>
          </p:blipFill>
          <p:spPr>
            <a:xfrm>
              <a:off x="0" y="817927"/>
              <a:ext cx="7924132" cy="6040073"/>
            </a:xfrm>
            <a:prstGeom prst="rect">
              <a:avLst/>
            </a:prstGeom>
          </p:spPr>
        </p:pic>
      </p:grpSp>
      <p:sp>
        <p:nvSpPr>
          <p:cNvPr id="15" name="Text Placeholder 13"/>
          <p:cNvSpPr>
            <a:spLocks noGrp="1"/>
          </p:cNvSpPr>
          <p:nvPr userDrawn="1">
            <p:ph type="body" sz="quarter" idx="10" hasCustomPrompt="1"/>
          </p:nvPr>
        </p:nvSpPr>
        <p:spPr>
          <a:xfrm>
            <a:off x="625472" y="1508084"/>
            <a:ext cx="5774267" cy="2020824"/>
          </a:xfrm>
        </p:spPr>
        <p:txBody>
          <a:bodyPr anchor="t">
            <a:noAutofit/>
          </a:bodyPr>
          <a:lstStyle>
            <a:lvl1pPr marL="0" indent="0">
              <a:buNone/>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userDrawn="1">
            <p:ph type="body" sz="quarter" idx="11" hasCustomPrompt="1"/>
          </p:nvPr>
        </p:nvSpPr>
        <p:spPr>
          <a:xfrm>
            <a:off x="625472" y="4757633"/>
            <a:ext cx="5774267" cy="948752"/>
          </a:xfrm>
        </p:spPr>
        <p:txBody>
          <a:bodyPr anchor="ctr">
            <a:noAutofit/>
          </a:bodyPr>
          <a:lstStyle>
            <a:lvl1pPr marL="0" indent="0">
              <a:lnSpc>
                <a:spcPct val="100000"/>
              </a:lnSpc>
              <a:spcBef>
                <a:spcPts val="0"/>
              </a:spcBef>
              <a:buNone/>
              <a:defRPr sz="18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userDrawn="1">
            <p:ph type="body" sz="quarter" idx="12" hasCustomPrompt="1"/>
          </p:nvPr>
        </p:nvSpPr>
        <p:spPr>
          <a:xfrm>
            <a:off x="625472" y="5706385"/>
            <a:ext cx="5774267" cy="488226"/>
          </a:xfrm>
        </p:spPr>
        <p:txBody>
          <a:bodyPr anchor="ctr">
            <a:noAutofit/>
          </a:bodyPr>
          <a:lstStyle>
            <a:lvl1pPr marL="0" indent="0">
              <a:buNone/>
              <a:defRPr sz="15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4" name="TextBox 3"/>
          <p:cNvSpPr txBox="1"/>
          <p:nvPr userDrawn="1"/>
        </p:nvSpPr>
        <p:spPr>
          <a:xfrm>
            <a:off x="625472" y="490279"/>
            <a:ext cx="5837764" cy="300082"/>
          </a:xfrm>
          <a:prstGeom prst="rect">
            <a:avLst/>
          </a:prstGeom>
          <a:noFill/>
        </p:spPr>
        <p:txBody>
          <a:bodyPr wrap="square" rtlCol="0">
            <a:spAutoFit/>
          </a:bodyPr>
          <a:lstStyle/>
          <a:p>
            <a:pPr lvl="0"/>
            <a:r>
              <a:rPr lang="en-US" sz="1350" b="0" i="0" dirty="0">
                <a:solidFill>
                  <a:schemeClr val="bg1"/>
                </a:solidFill>
                <a:latin typeface="Arial" panose="020B0604020202020204" pitchFamily="34" charset="0"/>
                <a:ea typeface="Gotham Book" charset="0"/>
                <a:cs typeface="Arial" panose="020B0604020202020204" pitchFamily="34" charset="0"/>
              </a:rPr>
              <a:t>NC DEPARTMENT OF HEALTH AND HUMAN SERVICES</a:t>
            </a:r>
          </a:p>
        </p:txBody>
      </p:sp>
      <p:pic>
        <p:nvPicPr>
          <p:cNvPr id="2" name="Picture 1">
            <a:extLst>
              <a:ext uri="{FF2B5EF4-FFF2-40B4-BE49-F238E27FC236}">
                <a16:creationId xmlns:a16="http://schemas.microsoft.com/office/drawing/2014/main" id="{0A312150-D23A-A682-527E-C0DD54FFDE58}"/>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7110311" y="4822613"/>
            <a:ext cx="1901552" cy="1842348"/>
          </a:xfrm>
          <a:prstGeom prst="rect">
            <a:avLst/>
          </a:prstGeom>
        </p:spPr>
      </p:pic>
    </p:spTree>
    <p:extLst>
      <p:ext uri="{BB962C8B-B14F-4D97-AF65-F5344CB8AC3E}">
        <p14:creationId xmlns:p14="http://schemas.microsoft.com/office/powerpoint/2010/main" val="540457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02150" y="1913839"/>
            <a:ext cx="8563554" cy="4142629"/>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302150" y="6155643"/>
            <a:ext cx="8073990"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302150" y="1273757"/>
            <a:ext cx="8563554"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3" name="Picture 2">
            <a:extLst>
              <a:ext uri="{FF2B5EF4-FFF2-40B4-BE49-F238E27FC236}">
                <a16:creationId xmlns:a16="http://schemas.microsoft.com/office/drawing/2014/main" id="{6DF221BC-4C4B-F888-1C4B-FDB6CC66828D}"/>
              </a:ext>
            </a:extLst>
          </p:cNvPr>
          <p:cNvPicPr>
            <a:picLocks noChangeAspect="1"/>
          </p:cNvPicPr>
          <p:nvPr userDrawn="1"/>
        </p:nvPicPr>
        <p:blipFill rotWithShape="1">
          <a:blip r:embed="rId2"/>
          <a:srcRect t="26307"/>
          <a:stretch/>
        </p:blipFill>
        <p:spPr>
          <a:xfrm>
            <a:off x="0" y="0"/>
            <a:ext cx="9144000" cy="1119096"/>
          </a:xfrm>
          <a:prstGeom prst="rect">
            <a:avLst/>
          </a:prstGeom>
        </p:spPr>
      </p:pic>
      <p:sp>
        <p:nvSpPr>
          <p:cNvPr id="7" name="Text Placeholder 8">
            <a:extLst>
              <a:ext uri="{FF2B5EF4-FFF2-40B4-BE49-F238E27FC236}">
                <a16:creationId xmlns:a16="http://schemas.microsoft.com/office/drawing/2014/main" id="{6E3A27A8-4A16-4B1C-0AA2-25C334DDD74D}"/>
              </a:ext>
            </a:extLst>
          </p:cNvPr>
          <p:cNvSpPr txBox="1">
            <a:spLocks/>
          </p:cNvSpPr>
          <p:nvPr userDrawn="1"/>
        </p:nvSpPr>
        <p:spPr>
          <a:xfrm>
            <a:off x="302150" y="65940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Fall Injuries in NC, 2024</a:t>
            </a:r>
          </a:p>
        </p:txBody>
      </p:sp>
    </p:spTree>
    <p:extLst>
      <p:ext uri="{BB962C8B-B14F-4D97-AF65-F5344CB8AC3E}">
        <p14:creationId xmlns:p14="http://schemas.microsoft.com/office/powerpoint/2010/main" val="2555882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1327868" y="1097280"/>
            <a:ext cx="7537836"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1327869" y="6155643"/>
            <a:ext cx="7106911"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1327869" y="457200"/>
            <a:ext cx="7537836"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6" name="Picture 5">
            <a:extLst>
              <a:ext uri="{FF2B5EF4-FFF2-40B4-BE49-F238E27FC236}">
                <a16:creationId xmlns:a16="http://schemas.microsoft.com/office/drawing/2014/main" id="{6EF3BE3B-675C-6430-630F-9168279D8447}"/>
              </a:ext>
            </a:extLst>
          </p:cNvPr>
          <p:cNvPicPr>
            <a:picLocks noChangeAspect="1"/>
          </p:cNvPicPr>
          <p:nvPr userDrawn="1"/>
        </p:nvPicPr>
        <p:blipFill rotWithShape="1">
          <a:blip r:embed="rId2"/>
          <a:srcRect l="13568"/>
          <a:stretch/>
        </p:blipFill>
        <p:spPr>
          <a:xfrm>
            <a:off x="0" y="0"/>
            <a:ext cx="1223320" cy="6858000"/>
          </a:xfrm>
          <a:prstGeom prst="rect">
            <a:avLst/>
          </a:prstGeom>
        </p:spPr>
      </p:pic>
      <p:sp>
        <p:nvSpPr>
          <p:cNvPr id="2" name="Text Placeholder 8">
            <a:extLst>
              <a:ext uri="{FF2B5EF4-FFF2-40B4-BE49-F238E27FC236}">
                <a16:creationId xmlns:a16="http://schemas.microsoft.com/office/drawing/2014/main" id="{CE3384F0-3BD6-64E1-DD89-605869D23072}"/>
              </a:ext>
            </a:extLst>
          </p:cNvPr>
          <p:cNvSpPr txBox="1">
            <a:spLocks/>
          </p:cNvSpPr>
          <p:nvPr userDrawn="1"/>
        </p:nvSpPr>
        <p:spPr>
          <a:xfrm>
            <a:off x="1327868" y="6594032"/>
            <a:ext cx="6968933"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Fall Injuries in NC, 2024</a:t>
            </a:r>
          </a:p>
        </p:txBody>
      </p:sp>
    </p:spTree>
    <p:extLst>
      <p:ext uri="{BB962C8B-B14F-4D97-AF65-F5344CB8AC3E}">
        <p14:creationId xmlns:p14="http://schemas.microsoft.com/office/powerpoint/2010/main" val="342266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960917" y="1097280"/>
            <a:ext cx="3904787"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4753223" y="6155643"/>
            <a:ext cx="3681557"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4960918" y="457200"/>
            <a:ext cx="3904787"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6" name="Picture 5">
            <a:extLst>
              <a:ext uri="{FF2B5EF4-FFF2-40B4-BE49-F238E27FC236}">
                <a16:creationId xmlns:a16="http://schemas.microsoft.com/office/drawing/2014/main" id="{6EF3BE3B-675C-6430-630F-9168279D8447}"/>
              </a:ext>
            </a:extLst>
          </p:cNvPr>
          <p:cNvPicPr>
            <a:picLocks noChangeAspect="1"/>
          </p:cNvPicPr>
          <p:nvPr userDrawn="1"/>
        </p:nvPicPr>
        <p:blipFill rotWithShape="1">
          <a:blip r:embed="rId2"/>
          <a:srcRect l="13568"/>
          <a:stretch/>
        </p:blipFill>
        <p:spPr>
          <a:xfrm>
            <a:off x="3464626" y="0"/>
            <a:ext cx="1223320" cy="6858000"/>
          </a:xfrm>
          <a:prstGeom prst="rect">
            <a:avLst/>
          </a:prstGeom>
        </p:spPr>
      </p:pic>
      <p:pic>
        <p:nvPicPr>
          <p:cNvPr id="2" name="Picture 1">
            <a:extLst>
              <a:ext uri="{FF2B5EF4-FFF2-40B4-BE49-F238E27FC236}">
                <a16:creationId xmlns:a16="http://schemas.microsoft.com/office/drawing/2014/main" id="{A8EFE423-D4C2-6B61-BA63-2EB1983062DB}"/>
              </a:ext>
            </a:extLst>
          </p:cNvPr>
          <p:cNvPicPr>
            <a:picLocks noChangeAspect="1"/>
          </p:cNvPicPr>
          <p:nvPr userDrawn="1"/>
        </p:nvPicPr>
        <p:blipFill rotWithShape="1">
          <a:blip r:embed="rId2"/>
          <a:srcRect l="13568" r="49989"/>
          <a:stretch/>
        </p:blipFill>
        <p:spPr>
          <a:xfrm rot="10800000">
            <a:off x="0" y="0"/>
            <a:ext cx="3464626" cy="6858000"/>
          </a:xfrm>
          <a:prstGeom prst="rect">
            <a:avLst/>
          </a:prstGeom>
        </p:spPr>
      </p:pic>
      <p:sp>
        <p:nvSpPr>
          <p:cNvPr id="3" name="Text Placeholder 3">
            <a:extLst>
              <a:ext uri="{FF2B5EF4-FFF2-40B4-BE49-F238E27FC236}">
                <a16:creationId xmlns:a16="http://schemas.microsoft.com/office/drawing/2014/main" id="{6C72F141-0BC1-B771-D9EC-0F58A0971F0A}"/>
              </a:ext>
            </a:extLst>
          </p:cNvPr>
          <p:cNvSpPr>
            <a:spLocks noGrp="1"/>
          </p:cNvSpPr>
          <p:nvPr>
            <p:ph type="body" sz="quarter" idx="15" hasCustomPrompt="1"/>
          </p:nvPr>
        </p:nvSpPr>
        <p:spPr>
          <a:xfrm>
            <a:off x="320634" y="1097280"/>
            <a:ext cx="3464628"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10" name="Text Placeholder 9">
            <a:extLst>
              <a:ext uri="{FF2B5EF4-FFF2-40B4-BE49-F238E27FC236}">
                <a16:creationId xmlns:a16="http://schemas.microsoft.com/office/drawing/2014/main" id="{05B43131-B470-DCC0-7691-B817E8C45E71}"/>
              </a:ext>
            </a:extLst>
          </p:cNvPr>
          <p:cNvSpPr>
            <a:spLocks noGrp="1"/>
          </p:cNvSpPr>
          <p:nvPr>
            <p:ph type="body" sz="quarter" idx="16" hasCustomPrompt="1"/>
          </p:nvPr>
        </p:nvSpPr>
        <p:spPr>
          <a:xfrm>
            <a:off x="320675" y="457200"/>
            <a:ext cx="3463925" cy="549275"/>
          </a:xfrm>
        </p:spPr>
        <p:txBody>
          <a:bodyPr/>
          <a:lstStyle>
            <a:lvl1pPr marL="0" indent="0">
              <a:buNone/>
              <a:defRPr>
                <a:solidFill>
                  <a:schemeClr val="bg1"/>
                </a:solidFill>
              </a:defRPr>
            </a:lvl1pPr>
          </a:lstStyle>
          <a:p>
            <a:r>
              <a:rPr lang="en-US" sz="2000" dirty="0"/>
              <a:t>Click to add text</a:t>
            </a:r>
          </a:p>
        </p:txBody>
      </p:sp>
      <p:sp>
        <p:nvSpPr>
          <p:cNvPr id="7" name="Text Placeholder 8">
            <a:extLst>
              <a:ext uri="{FF2B5EF4-FFF2-40B4-BE49-F238E27FC236}">
                <a16:creationId xmlns:a16="http://schemas.microsoft.com/office/drawing/2014/main" id="{7EF2024A-A3E0-C415-E6B6-B3A33C861DFC}"/>
              </a:ext>
            </a:extLst>
          </p:cNvPr>
          <p:cNvSpPr txBox="1">
            <a:spLocks/>
          </p:cNvSpPr>
          <p:nvPr userDrawn="1"/>
        </p:nvSpPr>
        <p:spPr>
          <a:xfrm>
            <a:off x="4753222" y="6517118"/>
            <a:ext cx="3681557" cy="32379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Fall Injuries in NC, 2024</a:t>
            </a:r>
          </a:p>
        </p:txBody>
      </p:sp>
    </p:spTree>
    <p:extLst>
      <p:ext uri="{BB962C8B-B14F-4D97-AF65-F5344CB8AC3E}">
        <p14:creationId xmlns:p14="http://schemas.microsoft.com/office/powerpoint/2010/main" val="2704859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Bullets">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8EFE423-D4C2-6B61-BA63-2EB1983062DB}"/>
              </a:ext>
            </a:extLst>
          </p:cNvPr>
          <p:cNvPicPr>
            <a:picLocks noChangeAspect="1"/>
          </p:cNvPicPr>
          <p:nvPr userDrawn="1"/>
        </p:nvPicPr>
        <p:blipFill rotWithShape="1">
          <a:blip r:embed="rId2"/>
          <a:srcRect l="13568" r="49989"/>
          <a:stretch/>
        </p:blipFill>
        <p:spPr>
          <a:xfrm rot="10800000">
            <a:off x="-1" y="0"/>
            <a:ext cx="3152900" cy="6858000"/>
          </a:xfrm>
          <a:prstGeom prst="rect">
            <a:avLst/>
          </a:prstGeom>
        </p:spPr>
      </p:pic>
      <p:sp>
        <p:nvSpPr>
          <p:cNvPr id="4" name="Text Placeholder 3"/>
          <p:cNvSpPr>
            <a:spLocks noGrp="1"/>
          </p:cNvSpPr>
          <p:nvPr>
            <p:ph type="body" sz="quarter" idx="10" hasCustomPrompt="1"/>
          </p:nvPr>
        </p:nvSpPr>
        <p:spPr>
          <a:xfrm>
            <a:off x="320634" y="1097280"/>
            <a:ext cx="2413661"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pic>
        <p:nvPicPr>
          <p:cNvPr id="6" name="Picture 5">
            <a:extLst>
              <a:ext uri="{FF2B5EF4-FFF2-40B4-BE49-F238E27FC236}">
                <a16:creationId xmlns:a16="http://schemas.microsoft.com/office/drawing/2014/main" id="{6EF3BE3B-675C-6430-630F-9168279D8447}"/>
              </a:ext>
            </a:extLst>
          </p:cNvPr>
          <p:cNvPicPr>
            <a:picLocks noChangeAspect="1"/>
          </p:cNvPicPr>
          <p:nvPr userDrawn="1"/>
        </p:nvPicPr>
        <p:blipFill rotWithShape="1">
          <a:blip r:embed="rId2"/>
          <a:srcRect l="13568"/>
          <a:stretch/>
        </p:blipFill>
        <p:spPr>
          <a:xfrm>
            <a:off x="2369128" y="0"/>
            <a:ext cx="1223320" cy="6858000"/>
          </a:xfrm>
          <a:prstGeom prst="rect">
            <a:avLst/>
          </a:prstGeom>
        </p:spPr>
      </p:pic>
      <p:sp>
        <p:nvSpPr>
          <p:cNvPr id="23" name="Title 1"/>
          <p:cNvSpPr>
            <a:spLocks noGrp="1"/>
          </p:cNvSpPr>
          <p:nvPr>
            <p:ph type="title" hasCustomPrompt="1"/>
          </p:nvPr>
        </p:nvSpPr>
        <p:spPr>
          <a:xfrm>
            <a:off x="320635" y="457200"/>
            <a:ext cx="2591789" cy="548640"/>
          </a:xfrm>
        </p:spPr>
        <p:txBody>
          <a:bodyPr anchor="t">
            <a:noAutofit/>
          </a:bodyPr>
          <a:lstStyle>
            <a:lvl1pPr algn="l">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3" name="Text Placeholder 3">
            <a:extLst>
              <a:ext uri="{FF2B5EF4-FFF2-40B4-BE49-F238E27FC236}">
                <a16:creationId xmlns:a16="http://schemas.microsoft.com/office/drawing/2014/main" id="{EB6DBAB4-676D-52D0-B288-5A4126010F42}"/>
              </a:ext>
            </a:extLst>
          </p:cNvPr>
          <p:cNvSpPr>
            <a:spLocks noGrp="1"/>
          </p:cNvSpPr>
          <p:nvPr>
            <p:ph type="body" sz="quarter" idx="15" hasCustomPrompt="1"/>
          </p:nvPr>
        </p:nvSpPr>
        <p:spPr>
          <a:xfrm>
            <a:off x="3867151" y="1097280"/>
            <a:ext cx="4998554"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9" name="Text Placeholder 8">
            <a:extLst>
              <a:ext uri="{FF2B5EF4-FFF2-40B4-BE49-F238E27FC236}">
                <a16:creationId xmlns:a16="http://schemas.microsoft.com/office/drawing/2014/main" id="{09F63C85-42E5-E3EC-9C26-982E8B3D1BE1}"/>
              </a:ext>
            </a:extLst>
          </p:cNvPr>
          <p:cNvSpPr>
            <a:spLocks noGrp="1"/>
          </p:cNvSpPr>
          <p:nvPr>
            <p:ph type="body" sz="quarter" idx="16" hasCustomPrompt="1"/>
          </p:nvPr>
        </p:nvSpPr>
        <p:spPr>
          <a:xfrm>
            <a:off x="3867150" y="337503"/>
            <a:ext cx="4999038" cy="668337"/>
          </a:xfrm>
        </p:spPr>
        <p:txBody>
          <a:bodyPr/>
          <a:lstStyle>
            <a:lvl1pPr marL="0" indent="0">
              <a:buNone/>
              <a:defRPr sz="2400">
                <a:solidFill>
                  <a:srgbClr val="5C93D5"/>
                </a:solidFill>
              </a:defRPr>
            </a:lvl1pPr>
          </a:lstStyle>
          <a:p>
            <a:r>
              <a:rPr lang="en-US" dirty="0"/>
              <a:t>Click to add title</a:t>
            </a:r>
          </a:p>
        </p:txBody>
      </p:sp>
      <p:sp>
        <p:nvSpPr>
          <p:cNvPr id="5" name="Text Placeholder 8">
            <a:extLst>
              <a:ext uri="{FF2B5EF4-FFF2-40B4-BE49-F238E27FC236}">
                <a16:creationId xmlns:a16="http://schemas.microsoft.com/office/drawing/2014/main" id="{C405CC9C-76D0-6E4C-283C-240FDCCE7E4D}"/>
              </a:ext>
            </a:extLst>
          </p:cNvPr>
          <p:cNvSpPr txBox="1">
            <a:spLocks/>
          </p:cNvSpPr>
          <p:nvPr userDrawn="1"/>
        </p:nvSpPr>
        <p:spPr>
          <a:xfrm>
            <a:off x="3592448" y="6594032"/>
            <a:ext cx="4704353"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Fall Injuries in NC, 2024</a:t>
            </a:r>
          </a:p>
        </p:txBody>
      </p:sp>
    </p:spTree>
    <p:extLst>
      <p:ext uri="{BB962C8B-B14F-4D97-AF65-F5344CB8AC3E}">
        <p14:creationId xmlns:p14="http://schemas.microsoft.com/office/powerpoint/2010/main" val="2793648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Bullets">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8EFE423-D4C2-6B61-BA63-2EB1983062DB}"/>
              </a:ext>
            </a:extLst>
          </p:cNvPr>
          <p:cNvPicPr>
            <a:picLocks noChangeAspect="1"/>
          </p:cNvPicPr>
          <p:nvPr userDrawn="1"/>
        </p:nvPicPr>
        <p:blipFill rotWithShape="1">
          <a:blip r:embed="rId2"/>
          <a:srcRect l="13568" r="49989"/>
          <a:stretch/>
        </p:blipFill>
        <p:spPr>
          <a:xfrm rot="10800000">
            <a:off x="-1" y="0"/>
            <a:ext cx="3152900" cy="6858000"/>
          </a:xfrm>
          <a:prstGeom prst="rect">
            <a:avLst/>
          </a:prstGeom>
        </p:spPr>
      </p:pic>
      <p:sp>
        <p:nvSpPr>
          <p:cNvPr id="4" name="Text Placeholder 3"/>
          <p:cNvSpPr>
            <a:spLocks noGrp="1"/>
          </p:cNvSpPr>
          <p:nvPr>
            <p:ph type="body" sz="quarter" idx="10" hasCustomPrompt="1"/>
          </p:nvPr>
        </p:nvSpPr>
        <p:spPr>
          <a:xfrm>
            <a:off x="320634" y="1097280"/>
            <a:ext cx="2413661"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pic>
        <p:nvPicPr>
          <p:cNvPr id="6" name="Picture 5">
            <a:extLst>
              <a:ext uri="{FF2B5EF4-FFF2-40B4-BE49-F238E27FC236}">
                <a16:creationId xmlns:a16="http://schemas.microsoft.com/office/drawing/2014/main" id="{6EF3BE3B-675C-6430-630F-9168279D8447}"/>
              </a:ext>
            </a:extLst>
          </p:cNvPr>
          <p:cNvPicPr>
            <a:picLocks noChangeAspect="1"/>
          </p:cNvPicPr>
          <p:nvPr userDrawn="1"/>
        </p:nvPicPr>
        <p:blipFill rotWithShape="1">
          <a:blip r:embed="rId2"/>
          <a:srcRect l="13568"/>
          <a:stretch/>
        </p:blipFill>
        <p:spPr>
          <a:xfrm>
            <a:off x="2369128" y="0"/>
            <a:ext cx="1223320" cy="6858000"/>
          </a:xfrm>
          <a:prstGeom prst="rect">
            <a:avLst/>
          </a:prstGeom>
        </p:spPr>
      </p:pic>
      <p:sp>
        <p:nvSpPr>
          <p:cNvPr id="23" name="Title 1"/>
          <p:cNvSpPr>
            <a:spLocks noGrp="1"/>
          </p:cNvSpPr>
          <p:nvPr>
            <p:ph type="title" hasCustomPrompt="1"/>
          </p:nvPr>
        </p:nvSpPr>
        <p:spPr>
          <a:xfrm>
            <a:off x="320635" y="457200"/>
            <a:ext cx="2591789" cy="548640"/>
          </a:xfrm>
        </p:spPr>
        <p:txBody>
          <a:bodyPr anchor="t">
            <a:noAutofit/>
          </a:bodyPr>
          <a:lstStyle>
            <a:lvl1pPr algn="l">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3" name="Text Placeholder 8">
            <a:extLst>
              <a:ext uri="{FF2B5EF4-FFF2-40B4-BE49-F238E27FC236}">
                <a16:creationId xmlns:a16="http://schemas.microsoft.com/office/drawing/2014/main" id="{06938441-1AAA-F8ED-ED64-A59620E984B0}"/>
              </a:ext>
            </a:extLst>
          </p:cNvPr>
          <p:cNvSpPr txBox="1">
            <a:spLocks/>
          </p:cNvSpPr>
          <p:nvPr userDrawn="1"/>
        </p:nvSpPr>
        <p:spPr>
          <a:xfrm>
            <a:off x="3592448" y="6594032"/>
            <a:ext cx="4704353"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Fall Injuries in NC, 2024</a:t>
            </a:r>
          </a:p>
        </p:txBody>
      </p:sp>
    </p:spTree>
    <p:extLst>
      <p:ext uri="{BB962C8B-B14F-4D97-AF65-F5344CB8AC3E}">
        <p14:creationId xmlns:p14="http://schemas.microsoft.com/office/powerpoint/2010/main" val="660350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18052" y="1097280"/>
            <a:ext cx="7537836"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318053" y="6155643"/>
            <a:ext cx="7106911"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2" name="Slide Number Placeholder 21"/>
          <p:cNvSpPr>
            <a:spLocks noGrp="1"/>
          </p:cNvSpPr>
          <p:nvPr>
            <p:ph type="sldNum" sz="quarter" idx="14"/>
          </p:nvPr>
        </p:nvSpPr>
        <p:spPr>
          <a:xfrm>
            <a:off x="7295985"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318053" y="457200"/>
            <a:ext cx="7537836"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6" name="Picture 5">
            <a:extLst>
              <a:ext uri="{FF2B5EF4-FFF2-40B4-BE49-F238E27FC236}">
                <a16:creationId xmlns:a16="http://schemas.microsoft.com/office/drawing/2014/main" id="{1D8452E2-608E-7385-0B1A-59C76320C329}"/>
              </a:ext>
            </a:extLst>
          </p:cNvPr>
          <p:cNvPicPr>
            <a:picLocks noChangeAspect="1"/>
          </p:cNvPicPr>
          <p:nvPr userDrawn="1"/>
        </p:nvPicPr>
        <p:blipFill rotWithShape="1">
          <a:blip r:embed="rId2"/>
          <a:srcRect l="13568"/>
          <a:stretch/>
        </p:blipFill>
        <p:spPr>
          <a:xfrm flipH="1">
            <a:off x="7920681" y="0"/>
            <a:ext cx="1223320" cy="6858000"/>
          </a:xfrm>
          <a:prstGeom prst="rect">
            <a:avLst/>
          </a:prstGeom>
        </p:spPr>
      </p:pic>
      <p:sp>
        <p:nvSpPr>
          <p:cNvPr id="2" name="Text Placeholder 8">
            <a:extLst>
              <a:ext uri="{FF2B5EF4-FFF2-40B4-BE49-F238E27FC236}">
                <a16:creationId xmlns:a16="http://schemas.microsoft.com/office/drawing/2014/main" id="{EF84EDBF-DFAD-F2B4-F560-9AD05CCB9F75}"/>
              </a:ext>
            </a:extLst>
          </p:cNvPr>
          <p:cNvSpPr txBox="1">
            <a:spLocks/>
          </p:cNvSpPr>
          <p:nvPr userDrawn="1"/>
        </p:nvSpPr>
        <p:spPr>
          <a:xfrm>
            <a:off x="302150" y="65940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Fall Injuries in NC, 2022</a:t>
            </a:r>
          </a:p>
        </p:txBody>
      </p:sp>
    </p:spTree>
    <p:extLst>
      <p:ext uri="{BB962C8B-B14F-4D97-AF65-F5344CB8AC3E}">
        <p14:creationId xmlns:p14="http://schemas.microsoft.com/office/powerpoint/2010/main" val="4245867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5751832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Lst>
  <p:hf hdr="0" ftr="0" dt="0"/>
  <p:txStyles>
    <p:titleStyle>
      <a:lvl1pPr algn="l" defTabSz="514350" rtl="0" eaLnBrk="1" latinLnBrk="0" hangingPunct="1">
        <a:lnSpc>
          <a:spcPct val="90000"/>
        </a:lnSpc>
        <a:spcBef>
          <a:spcPct val="0"/>
        </a:spcBef>
        <a:buNone/>
        <a:defRPr sz="2400" b="1" i="0" kern="1200">
          <a:solidFill>
            <a:srgbClr val="7CA3DD"/>
          </a:solidFill>
          <a:latin typeface="Arial" panose="020B0604020202020204" pitchFamily="34" charset="0"/>
          <a:ea typeface="Arial" panose="020B0604020202020204" pitchFamily="34" charset="0"/>
          <a:cs typeface="Arial" panose="020B0604020202020204" pitchFamily="34" charset="0"/>
        </a:defRPr>
      </a:lvl1pPr>
    </p:titleStyle>
    <p:bodyStyle>
      <a:lvl1pPr marL="171450" indent="-171450" algn="l" defTabSz="514350" rtl="0" eaLnBrk="1" latinLnBrk="0" hangingPunct="1">
        <a:lnSpc>
          <a:spcPct val="90000"/>
        </a:lnSpc>
        <a:spcBef>
          <a:spcPts val="563"/>
        </a:spcBef>
        <a:buFont typeface="Arial" panose="020B0604020202020204" pitchFamily="34" charset="0"/>
        <a:buChar char="•"/>
        <a:defRPr sz="21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gn="l" defTabSz="514350" rtl="0" eaLnBrk="1" latinLnBrk="0" hangingPunct="1">
        <a:lnSpc>
          <a:spcPct val="90000"/>
        </a:lnSpc>
        <a:spcBef>
          <a:spcPts val="281"/>
        </a:spcBef>
        <a:buFont typeface="Franklin Gothic Medium" panose="020B0603020102020204" pitchFamily="34" charset="0"/>
        <a:buChar char="–"/>
        <a:defRPr sz="18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15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chart" Target="../charts/chart9.xml"/></Relationships>
</file>

<file path=ppt/slides/_rels/slide1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www.injuryfreenc.ncdhhs.gov/DataSurveillance/"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8.svg"/><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hyperlink" Target="https://ncdetect.org/unintentional-falls-dashboard/" TargetMode="External"/><Relationship Id="rId2" Type="http://schemas.openxmlformats.org/officeDocument/2006/relationships/hyperlink" Target="https://injuryfreenc.dph.ncdhhs.gov/DataSurveillance/FallsData.htm" TargetMode="External"/><Relationship Id="rId1" Type="http://schemas.openxmlformats.org/officeDocument/2006/relationships/slideLayout" Target="../slideLayouts/slideLayout4.xml"/><Relationship Id="rId5" Type="http://schemas.openxmlformats.org/officeDocument/2006/relationships/hyperlink" Target="https://wisqars.cdc.gov/" TargetMode="External"/><Relationship Id="rId4" Type="http://schemas.openxmlformats.org/officeDocument/2006/relationships/hyperlink" Target="https://schs.dph.ncdhhs.gov/interactive/query/"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injuryfreenc.dph.ncdhhs.gov/DataSurveillance/DataRequestPolicy.htm" TargetMode="External"/><Relationship Id="rId2" Type="http://schemas.openxmlformats.org/officeDocument/2006/relationships/notesSlide" Target="../notesSlides/notesSlide27.xml"/><Relationship Id="rId1" Type="http://schemas.openxmlformats.org/officeDocument/2006/relationships/slideLayout" Target="../slideLayouts/slideLayout4.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https://outlook.office365.com/owa/calendar/IVPBDataSupport@ncconnect.onmicrosoft.com/bookings/"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s://www.dph.ncdhhs.gov/programs/chronic-disease-and-injury/injury-and-violence-prevention-branch/north-carolina-alcohol-use-and-related-harms-prevention/data" TargetMode="External"/><Relationship Id="rId2" Type="http://schemas.openxmlformats.org/officeDocument/2006/relationships/hyperlink" Target="mailto:InjuryData@dhhs.nc.gov" TargetMode="Externa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hyperlink" Target="https://injuryfreenc.dph.ncdhhs.gov/DataSurveillance/FallsData.htm"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hyperlink" Target="https://injuryfreenc.dph.ncdhhs.gov/DataSurveillance/DataRequestPolicy.htm" TargetMode="Externa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chart" Target="../charts/chart3.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2743200" y="2051009"/>
            <a:ext cx="5774267" cy="2020824"/>
          </a:xfrm>
        </p:spPr>
        <p:txBody>
          <a:bodyPr/>
          <a:lstStyle/>
          <a:p>
            <a:r>
              <a:rPr lang="en-US" sz="3600" dirty="0"/>
              <a:t>Unintentional Fall Injuries in North Carolina</a:t>
            </a:r>
          </a:p>
          <a:p>
            <a:r>
              <a:rPr lang="en-US" sz="3600" dirty="0"/>
              <a:t>2024</a:t>
            </a:r>
          </a:p>
        </p:txBody>
      </p:sp>
      <p:sp>
        <p:nvSpPr>
          <p:cNvPr id="9" name="Text Placeholder 8"/>
          <p:cNvSpPr>
            <a:spLocks noGrp="1"/>
          </p:cNvSpPr>
          <p:nvPr>
            <p:ph type="body" sz="quarter" idx="11"/>
          </p:nvPr>
        </p:nvSpPr>
        <p:spPr>
          <a:xfrm>
            <a:off x="2743200" y="4071833"/>
            <a:ext cx="5774267" cy="948752"/>
          </a:xfrm>
        </p:spPr>
        <p:txBody>
          <a:bodyPr anchor="ctr"/>
          <a:lstStyle/>
          <a:p>
            <a:r>
              <a:rPr lang="en-US" dirty="0"/>
              <a:t>Division of Public Health</a:t>
            </a:r>
          </a:p>
        </p:txBody>
      </p:sp>
      <p:sp>
        <p:nvSpPr>
          <p:cNvPr id="10" name="Text Placeholder 9"/>
          <p:cNvSpPr>
            <a:spLocks noGrp="1"/>
          </p:cNvSpPr>
          <p:nvPr>
            <p:ph type="body" sz="quarter" idx="12"/>
          </p:nvPr>
        </p:nvSpPr>
        <p:spPr>
          <a:xfrm>
            <a:off x="2743200" y="5020585"/>
            <a:ext cx="5774267" cy="488226"/>
          </a:xfrm>
        </p:spPr>
        <p:txBody>
          <a:bodyPr anchor="ctr"/>
          <a:lstStyle/>
          <a:p>
            <a:r>
              <a:rPr lang="en-US" dirty="0"/>
              <a:t>Data updated February 16, 2026</a:t>
            </a:r>
          </a:p>
        </p:txBody>
      </p:sp>
    </p:spTree>
    <p:extLst>
      <p:ext uri="{BB962C8B-B14F-4D97-AF65-F5344CB8AC3E}">
        <p14:creationId xmlns:p14="http://schemas.microsoft.com/office/powerpoint/2010/main" val="1166417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10</a:t>
            </a:fld>
            <a:endParaRPr lang="en-US" b="0" dirty="0"/>
          </a:p>
        </p:txBody>
      </p:sp>
      <p:sp>
        <p:nvSpPr>
          <p:cNvPr id="2" name="Title 1"/>
          <p:cNvSpPr>
            <a:spLocks noGrp="1"/>
          </p:cNvSpPr>
          <p:nvPr>
            <p:ph type="title"/>
          </p:nvPr>
        </p:nvSpPr>
        <p:spPr>
          <a:xfrm>
            <a:off x="274320" y="1143000"/>
            <a:ext cx="8563554" cy="548640"/>
          </a:xfrm>
        </p:spPr>
        <p:txBody>
          <a:bodyPr/>
          <a:lstStyle/>
          <a:p>
            <a:r>
              <a:rPr lang="en-US" sz="2600" dirty="0"/>
              <a:t>Proportion of demographic groups reporting </a:t>
            </a:r>
            <a:r>
              <a:rPr lang="en-US" sz="2600" u="sng" dirty="0"/>
              <a:t>two or more falls in the last 12 months</a:t>
            </a:r>
            <a:r>
              <a:rPr lang="en-US" sz="2600" dirty="0"/>
              <a:t>, 2023 BRFSS</a:t>
            </a:r>
            <a:endParaRPr lang="en-US" sz="2600" dirty="0">
              <a:solidFill>
                <a:srgbClr val="003B70"/>
              </a:solidFill>
            </a:endParaRPr>
          </a:p>
        </p:txBody>
      </p:sp>
      <p:sp>
        <p:nvSpPr>
          <p:cNvPr id="12" name="TextBox 11">
            <a:extLst>
              <a:ext uri="{FF2B5EF4-FFF2-40B4-BE49-F238E27FC236}">
                <a16:creationId xmlns:a16="http://schemas.microsoft.com/office/drawing/2014/main" id="{6A7A4451-AB60-B44A-64D5-1861EB315BDA}"/>
              </a:ext>
            </a:extLst>
          </p:cNvPr>
          <p:cNvSpPr txBox="1"/>
          <p:nvPr/>
        </p:nvSpPr>
        <p:spPr>
          <a:xfrm>
            <a:off x="1981781" y="1888675"/>
            <a:ext cx="1344706" cy="369332"/>
          </a:xfrm>
          <a:prstGeom prst="rect">
            <a:avLst/>
          </a:prstGeom>
          <a:noFill/>
        </p:spPr>
        <p:txBody>
          <a:bodyPr wrap="square">
            <a:spAutoFit/>
          </a:bodyPr>
          <a:lstStyle/>
          <a:p>
            <a:r>
              <a:rPr lang="en-US" sz="1800" b="0" i="0" u="none" strike="noStrike" dirty="0">
                <a:solidFill>
                  <a:srgbClr val="ED7D31"/>
                </a:solidFill>
                <a:effectLst/>
                <a:latin typeface="Franklin Gothic Demi Cond" panose="020B0706030402020204" pitchFamily="34" charset="0"/>
              </a:rPr>
              <a:t>Overall 12%</a:t>
            </a:r>
            <a:r>
              <a:rPr lang="en-US" dirty="0"/>
              <a:t> </a:t>
            </a:r>
          </a:p>
        </p:txBody>
      </p:sp>
      <p:graphicFrame>
        <p:nvGraphicFramePr>
          <p:cNvPr id="7" name="Chart 6" descr="Proportion of demographic groups (sex, age group, high school education, disability status) reporting two or more falls in the last 12 months on the 2023 BRFSS">
            <a:extLst>
              <a:ext uri="{FF2B5EF4-FFF2-40B4-BE49-F238E27FC236}">
                <a16:creationId xmlns:a16="http://schemas.microsoft.com/office/drawing/2014/main" id="{CDF9A58D-4F94-4560-A120-DB9CB6D2EF70}"/>
              </a:ext>
            </a:extLst>
          </p:cNvPr>
          <p:cNvGraphicFramePr>
            <a:graphicFrameLocks/>
          </p:cNvGraphicFramePr>
          <p:nvPr>
            <p:extLst>
              <p:ext uri="{D42A27DB-BD31-4B8C-83A1-F6EECF244321}">
                <p14:modId xmlns:p14="http://schemas.microsoft.com/office/powerpoint/2010/main" val="2577545351"/>
              </p:ext>
            </p:extLst>
          </p:nvPr>
        </p:nvGraphicFramePr>
        <p:xfrm>
          <a:off x="284671" y="2259237"/>
          <a:ext cx="4573229" cy="408865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a:extLst>
              <a:ext uri="{FF2B5EF4-FFF2-40B4-BE49-F238E27FC236}">
                <a16:creationId xmlns:a16="http://schemas.microsoft.com/office/drawing/2014/main" id="{253D65E0-4509-EFF8-9905-8A9E061B5E5E}"/>
              </a:ext>
            </a:extLst>
          </p:cNvPr>
          <p:cNvSpPr txBox="1"/>
          <p:nvPr/>
        </p:nvSpPr>
        <p:spPr>
          <a:xfrm>
            <a:off x="6110085" y="1882447"/>
            <a:ext cx="1246094" cy="369332"/>
          </a:xfrm>
          <a:prstGeom prst="rect">
            <a:avLst/>
          </a:prstGeom>
          <a:noFill/>
        </p:spPr>
        <p:txBody>
          <a:bodyPr wrap="square">
            <a:spAutoFit/>
          </a:bodyPr>
          <a:lstStyle/>
          <a:p>
            <a:r>
              <a:rPr lang="en-US" sz="1800" b="0" i="0" u="none" strike="noStrike" dirty="0">
                <a:solidFill>
                  <a:srgbClr val="ED7D31"/>
                </a:solidFill>
                <a:effectLst/>
                <a:latin typeface="Franklin Gothic Demi Cond" panose="020B0706030402020204" pitchFamily="34" charset="0"/>
              </a:rPr>
              <a:t>Overall 12%</a:t>
            </a:r>
            <a:r>
              <a:rPr lang="en-US" dirty="0"/>
              <a:t> </a:t>
            </a:r>
          </a:p>
        </p:txBody>
      </p:sp>
      <p:graphicFrame>
        <p:nvGraphicFramePr>
          <p:cNvPr id="8" name="Chart 7" descr="Proportion of demographic groups (veteran status, rural status, and social vulnerability) reporting two or more falls in the last 12 months on the 2023 BRFSS">
            <a:extLst>
              <a:ext uri="{FF2B5EF4-FFF2-40B4-BE49-F238E27FC236}">
                <a16:creationId xmlns:a16="http://schemas.microsoft.com/office/drawing/2014/main" id="{0D546766-DC6F-47AC-A41C-E3265099B325}"/>
              </a:ext>
            </a:extLst>
          </p:cNvPr>
          <p:cNvGraphicFramePr>
            <a:graphicFrameLocks/>
          </p:cNvGraphicFramePr>
          <p:nvPr>
            <p:extLst>
              <p:ext uri="{D42A27DB-BD31-4B8C-83A1-F6EECF244321}">
                <p14:modId xmlns:p14="http://schemas.microsoft.com/office/powerpoint/2010/main" val="588330042"/>
              </p:ext>
            </p:extLst>
          </p:nvPr>
        </p:nvGraphicFramePr>
        <p:xfrm>
          <a:off x="4857901" y="2255327"/>
          <a:ext cx="3520809" cy="4077644"/>
        </p:xfrm>
        <a:graphic>
          <a:graphicData uri="http://schemas.openxmlformats.org/drawingml/2006/chart">
            <c:chart xmlns:c="http://schemas.openxmlformats.org/drawingml/2006/chart" xmlns:r="http://schemas.openxmlformats.org/officeDocument/2006/relationships" r:id="rId4"/>
          </a:graphicData>
        </a:graphic>
      </p:graphicFrame>
      <p:sp>
        <p:nvSpPr>
          <p:cNvPr id="16" name="TextBox 15">
            <a:extLst>
              <a:ext uri="{FF2B5EF4-FFF2-40B4-BE49-F238E27FC236}">
                <a16:creationId xmlns:a16="http://schemas.microsoft.com/office/drawing/2014/main" id="{9516544D-F93A-6197-6221-C3C3221FA031}"/>
              </a:ext>
            </a:extLst>
          </p:cNvPr>
          <p:cNvSpPr txBox="1"/>
          <p:nvPr/>
        </p:nvSpPr>
        <p:spPr>
          <a:xfrm>
            <a:off x="274320" y="6340429"/>
            <a:ext cx="7677593" cy="230832"/>
          </a:xfrm>
          <a:prstGeom prst="rect">
            <a:avLst/>
          </a:prstGeom>
          <a:noFill/>
        </p:spPr>
        <p:txBody>
          <a:bodyPr wrap="square">
            <a:spAutoFit/>
          </a:bodyPr>
          <a:lstStyle/>
          <a:p>
            <a:r>
              <a:rPr lang="en-US" sz="900" b="1" i="0" u="none" strike="noStrike" dirty="0">
                <a:solidFill>
                  <a:srgbClr val="003B70"/>
                </a:solidFill>
                <a:effectLst/>
                <a:latin typeface="Arial" panose="020B0604020202020204" pitchFamily="34" charset="0"/>
              </a:rPr>
              <a:t>Source: NC State Center of Health Statistics, 2023 Behavioral Risk Factor Surveillance System (BRFSS) Survey Results</a:t>
            </a:r>
            <a:r>
              <a:rPr lang="en-US" sz="900" dirty="0">
                <a:solidFill>
                  <a:srgbClr val="003B70"/>
                </a:solidFill>
              </a:rPr>
              <a:t> </a:t>
            </a:r>
          </a:p>
        </p:txBody>
      </p:sp>
    </p:spTree>
    <p:extLst>
      <p:ext uri="{BB962C8B-B14F-4D97-AF65-F5344CB8AC3E}">
        <p14:creationId xmlns:p14="http://schemas.microsoft.com/office/powerpoint/2010/main" val="1740744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11</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dirty="0"/>
              <a:t>Unintentional fall-related deaths are the tip of the iceberg</a:t>
            </a:r>
            <a:endParaRPr lang="en-US" sz="3200" dirty="0">
              <a:solidFill>
                <a:srgbClr val="003B70"/>
              </a:solidFill>
            </a:endParaRPr>
          </a:p>
        </p:txBody>
      </p:sp>
      <p:pic>
        <p:nvPicPr>
          <p:cNvPr id="10" name="Picture 2" descr="Injury Iceberg: 1985 Deaths, 29975 Hospitalizations, 284874 ED visits, Unknown EMS, Unknown Outpatient visits, Unknown Medically Unattended Injuries">
            <a:extLst>
              <a:ext uri="{FF2B5EF4-FFF2-40B4-BE49-F238E27FC236}">
                <a16:creationId xmlns:a16="http://schemas.microsoft.com/office/drawing/2014/main" id="{5B1A6211-0E17-7EAE-8D8D-66733E48F21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04382" y="2079687"/>
            <a:ext cx="4702270" cy="4136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 Box 4">
            <a:extLst>
              <a:ext uri="{FF2B5EF4-FFF2-40B4-BE49-F238E27FC236}">
                <a16:creationId xmlns:a16="http://schemas.microsoft.com/office/drawing/2014/main" id="{C7C41012-A6B3-D5F5-00E0-9991C53CCF6F}"/>
              </a:ext>
              <a:ext uri="{C183D7F6-B498-43B3-948B-1728B52AA6E4}">
                <adec:decorative xmlns:adec="http://schemas.microsoft.com/office/drawing/2017/decorative" val="1"/>
              </a:ext>
            </a:extLst>
          </p:cNvPr>
          <p:cNvSpPr txBox="1">
            <a:spLocks noChangeArrowheads="1"/>
          </p:cNvSpPr>
          <p:nvPr/>
        </p:nvSpPr>
        <p:spPr bwMode="auto">
          <a:xfrm>
            <a:off x="2715775" y="4954932"/>
            <a:ext cx="4465198" cy="614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600" dirty="0">
                <a:solidFill>
                  <a:srgbClr val="FFFFFF"/>
                </a:solidFill>
                <a:latin typeface="Franklin Gothic Demi Cond" panose="020B0706030402020204" pitchFamily="34" charset="0"/>
              </a:rPr>
              <a:t>? Medically Unattended Injuries</a:t>
            </a:r>
          </a:p>
        </p:txBody>
      </p:sp>
      <p:grpSp>
        <p:nvGrpSpPr>
          <p:cNvPr id="24" name="Group 23">
            <a:extLst>
              <a:ext uri="{FF2B5EF4-FFF2-40B4-BE49-F238E27FC236}">
                <a16:creationId xmlns:a16="http://schemas.microsoft.com/office/drawing/2014/main" id="{FEF24F10-BB56-95CB-59C8-73154A53D0DB}"/>
              </a:ext>
              <a:ext uri="{C183D7F6-B498-43B3-948B-1728B52AA6E4}">
                <adec:decorative xmlns:adec="http://schemas.microsoft.com/office/drawing/2017/decorative" val="1"/>
              </a:ext>
            </a:extLst>
          </p:cNvPr>
          <p:cNvGrpSpPr/>
          <p:nvPr/>
        </p:nvGrpSpPr>
        <p:grpSpPr>
          <a:xfrm>
            <a:off x="3065716" y="2769784"/>
            <a:ext cx="3965850" cy="2196143"/>
            <a:chOff x="2674050" y="2429157"/>
            <a:chExt cx="3965850" cy="2196143"/>
          </a:xfrm>
        </p:grpSpPr>
        <p:sp>
          <p:nvSpPr>
            <p:cNvPr id="12" name="TextBox 11">
              <a:extLst>
                <a:ext uri="{FF2B5EF4-FFF2-40B4-BE49-F238E27FC236}">
                  <a16:creationId xmlns:a16="http://schemas.microsoft.com/office/drawing/2014/main" id="{6DA5633F-92F5-7448-8B8B-7506F54EAF57}"/>
                </a:ext>
              </a:extLst>
            </p:cNvPr>
            <p:cNvSpPr txBox="1"/>
            <p:nvPr/>
          </p:nvSpPr>
          <p:spPr>
            <a:xfrm>
              <a:off x="4143223" y="2717513"/>
              <a:ext cx="951322" cy="369332"/>
            </a:xfrm>
            <a:prstGeom prst="rect">
              <a:avLst/>
            </a:prstGeom>
            <a:noFill/>
          </p:spPr>
          <p:txBody>
            <a:bodyPr wrap="square">
              <a:spAutoFit/>
            </a:bodyPr>
            <a:lstStyle/>
            <a:p>
              <a:r>
                <a:rPr lang="en-US" i="0" u="none" strike="noStrike" dirty="0">
                  <a:solidFill>
                    <a:schemeClr val="bg1"/>
                  </a:solidFill>
                  <a:effectLst/>
                  <a:latin typeface="Franklin Gothic Demi Cond" panose="020B0706030402020204" pitchFamily="34" charset="0"/>
                </a:rPr>
                <a:t>29,975</a:t>
              </a:r>
            </a:p>
          </p:txBody>
        </p:sp>
        <p:sp>
          <p:nvSpPr>
            <p:cNvPr id="13" name="TextBox 12">
              <a:extLst>
                <a:ext uri="{FF2B5EF4-FFF2-40B4-BE49-F238E27FC236}">
                  <a16:creationId xmlns:a16="http://schemas.microsoft.com/office/drawing/2014/main" id="{580E63EC-1A97-1BF4-9A0E-7CE5186C07E4}"/>
                </a:ext>
              </a:extLst>
            </p:cNvPr>
            <p:cNvSpPr txBox="1"/>
            <p:nvPr/>
          </p:nvSpPr>
          <p:spPr>
            <a:xfrm>
              <a:off x="4091278" y="3224399"/>
              <a:ext cx="1086967" cy="461665"/>
            </a:xfrm>
            <a:prstGeom prst="rect">
              <a:avLst/>
            </a:prstGeom>
            <a:noFill/>
          </p:spPr>
          <p:txBody>
            <a:bodyPr wrap="square">
              <a:spAutoFit/>
            </a:bodyPr>
            <a:lstStyle/>
            <a:p>
              <a:r>
                <a:rPr lang="en-US" dirty="0">
                  <a:solidFill>
                    <a:schemeClr val="bg1"/>
                  </a:solidFill>
                  <a:latin typeface="Franklin Gothic Demi Cond" panose="020B0706030402020204" pitchFamily="34" charset="0"/>
                </a:rPr>
                <a:t>284,874</a:t>
              </a:r>
              <a:r>
                <a:rPr lang="en-US" sz="2400" b="1" dirty="0">
                  <a:solidFill>
                    <a:schemeClr val="bg1"/>
                  </a:solidFill>
                </a:rPr>
                <a:t> </a:t>
              </a:r>
            </a:p>
          </p:txBody>
        </p:sp>
        <p:sp>
          <p:nvSpPr>
            <p:cNvPr id="14" name="Text Box 12">
              <a:extLst>
                <a:ext uri="{FF2B5EF4-FFF2-40B4-BE49-F238E27FC236}">
                  <a16:creationId xmlns:a16="http://schemas.microsoft.com/office/drawing/2014/main" id="{5C11EBDD-0278-7326-9F64-CD6E86E386C1}"/>
                </a:ext>
              </a:extLst>
            </p:cNvPr>
            <p:cNvSpPr txBox="1">
              <a:spLocks noChangeArrowheads="1"/>
            </p:cNvSpPr>
            <p:nvPr/>
          </p:nvSpPr>
          <p:spPr bwMode="auto">
            <a:xfrm>
              <a:off x="2674050" y="3869640"/>
              <a:ext cx="3752997" cy="368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400" dirty="0">
                  <a:solidFill>
                    <a:srgbClr val="FFFFFF"/>
                  </a:solidFill>
                  <a:latin typeface="Franklin Gothic Demi Cond" panose="020B0706030402020204" pitchFamily="34" charset="0"/>
                </a:rPr>
                <a:t>? EMS</a:t>
              </a:r>
              <a:endParaRPr lang="en-US" altLang="en-US" sz="1600" b="0" dirty="0">
                <a:latin typeface="Franklin Gothic Demi Cond" panose="020B0706030402020204" pitchFamily="34" charset="0"/>
              </a:endParaRPr>
            </a:p>
          </p:txBody>
        </p:sp>
        <p:sp>
          <p:nvSpPr>
            <p:cNvPr id="16" name="Line 13">
              <a:extLst>
                <a:ext uri="{FF2B5EF4-FFF2-40B4-BE49-F238E27FC236}">
                  <a16:creationId xmlns:a16="http://schemas.microsoft.com/office/drawing/2014/main" id="{DCA08D0C-D227-1114-52E4-4C2921A6B202}"/>
                </a:ext>
              </a:extLst>
            </p:cNvPr>
            <p:cNvSpPr>
              <a:spLocks noChangeShapeType="1"/>
            </p:cNvSpPr>
            <p:nvPr/>
          </p:nvSpPr>
          <p:spPr bwMode="auto">
            <a:xfrm>
              <a:off x="2677500" y="4189035"/>
              <a:ext cx="39624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600">
                <a:latin typeface="Franklin Gothic Demi Cond" panose="020B0706030402020204" pitchFamily="34" charset="0"/>
              </a:endParaRPr>
            </a:p>
          </p:txBody>
        </p:sp>
        <p:sp>
          <p:nvSpPr>
            <p:cNvPr id="18" name="Text Box 3">
              <a:extLst>
                <a:ext uri="{FF2B5EF4-FFF2-40B4-BE49-F238E27FC236}">
                  <a16:creationId xmlns:a16="http://schemas.microsoft.com/office/drawing/2014/main" id="{F6464C80-DE5C-49DE-EA13-5506999114AF}"/>
                </a:ext>
              </a:extLst>
            </p:cNvPr>
            <p:cNvSpPr txBox="1">
              <a:spLocks noChangeArrowheads="1"/>
            </p:cNvSpPr>
            <p:nvPr/>
          </p:nvSpPr>
          <p:spPr bwMode="auto">
            <a:xfrm>
              <a:off x="2687354" y="4175989"/>
              <a:ext cx="3752997" cy="449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400" dirty="0">
                  <a:solidFill>
                    <a:srgbClr val="FFFFFF"/>
                  </a:solidFill>
                  <a:latin typeface="Franklin Gothic Demi Cond" panose="020B0706030402020204" pitchFamily="34" charset="0"/>
                </a:rPr>
                <a:t>? Outpatient Visits</a:t>
              </a:r>
              <a:endParaRPr lang="en-US" altLang="en-US" sz="1600" b="0" dirty="0">
                <a:latin typeface="Franklin Gothic Demi Cond" panose="020B0706030402020204" pitchFamily="34" charset="0"/>
              </a:endParaRPr>
            </a:p>
          </p:txBody>
        </p:sp>
        <p:sp>
          <p:nvSpPr>
            <p:cNvPr id="19" name="Text Box 10">
              <a:extLst>
                <a:ext uri="{FF2B5EF4-FFF2-40B4-BE49-F238E27FC236}">
                  <a16:creationId xmlns:a16="http://schemas.microsoft.com/office/drawing/2014/main" id="{73CE3B69-EE1C-72C7-C308-86ADE4756803}"/>
                </a:ext>
              </a:extLst>
            </p:cNvPr>
            <p:cNvSpPr txBox="1">
              <a:spLocks noChangeArrowheads="1"/>
            </p:cNvSpPr>
            <p:nvPr/>
          </p:nvSpPr>
          <p:spPr bwMode="auto">
            <a:xfrm>
              <a:off x="4162544" y="3565892"/>
              <a:ext cx="791078" cy="276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400" dirty="0">
                  <a:solidFill>
                    <a:srgbClr val="FFFFFF"/>
                  </a:solidFill>
                  <a:latin typeface="Franklin Gothic Demi Cond" panose="020B0706030402020204" pitchFamily="34" charset="0"/>
                </a:rPr>
                <a:t>ED Visits </a:t>
              </a:r>
              <a:endParaRPr lang="en-US" altLang="en-US" sz="1600" b="0" dirty="0">
                <a:latin typeface="Franklin Gothic Demi Cond" panose="020B0706030402020204" pitchFamily="34" charset="0"/>
              </a:endParaRPr>
            </a:p>
          </p:txBody>
        </p:sp>
        <p:sp>
          <p:nvSpPr>
            <p:cNvPr id="20" name="Text Box 9">
              <a:extLst>
                <a:ext uri="{FF2B5EF4-FFF2-40B4-BE49-F238E27FC236}">
                  <a16:creationId xmlns:a16="http://schemas.microsoft.com/office/drawing/2014/main" id="{25F0DD40-699A-E1E3-21AB-CE35E95B2907}"/>
                </a:ext>
              </a:extLst>
            </p:cNvPr>
            <p:cNvSpPr txBox="1">
              <a:spLocks noChangeArrowheads="1"/>
            </p:cNvSpPr>
            <p:nvPr/>
          </p:nvSpPr>
          <p:spPr bwMode="auto">
            <a:xfrm>
              <a:off x="3408839" y="3006858"/>
              <a:ext cx="2298489" cy="27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400" dirty="0">
                  <a:solidFill>
                    <a:srgbClr val="FFFFFF"/>
                  </a:solidFill>
                  <a:latin typeface="Franklin Gothic Demi Cond" panose="020B0706030402020204" pitchFamily="34" charset="0"/>
                </a:rPr>
                <a:t>Hospitalizations</a:t>
              </a:r>
            </a:p>
          </p:txBody>
        </p:sp>
        <p:sp>
          <p:nvSpPr>
            <p:cNvPr id="21" name="Text Box 8">
              <a:extLst>
                <a:ext uri="{FF2B5EF4-FFF2-40B4-BE49-F238E27FC236}">
                  <a16:creationId xmlns:a16="http://schemas.microsoft.com/office/drawing/2014/main" id="{B29BD272-257F-3EF8-BA79-C3E88A68E6A2}"/>
                </a:ext>
              </a:extLst>
            </p:cNvPr>
            <p:cNvSpPr txBox="1">
              <a:spLocks noChangeArrowheads="1"/>
            </p:cNvSpPr>
            <p:nvPr/>
          </p:nvSpPr>
          <p:spPr bwMode="auto">
            <a:xfrm>
              <a:off x="4201522" y="2429157"/>
              <a:ext cx="6980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400" dirty="0">
                  <a:solidFill>
                    <a:srgbClr val="FFFFFF"/>
                  </a:solidFill>
                  <a:latin typeface="Franklin Gothic Demi Cond" panose="020B0706030402020204" pitchFamily="34" charset="0"/>
                </a:rPr>
                <a:t>Deaths</a:t>
              </a:r>
              <a:endParaRPr lang="en-US" altLang="en-US" sz="1600" b="0" dirty="0">
                <a:latin typeface="Franklin Gothic Demi Cond" panose="020B0706030402020204" pitchFamily="34" charset="0"/>
              </a:endParaRPr>
            </a:p>
          </p:txBody>
        </p:sp>
      </p:grpSp>
      <p:sp>
        <p:nvSpPr>
          <p:cNvPr id="22" name="TextBox 21">
            <a:extLst>
              <a:ext uri="{FF2B5EF4-FFF2-40B4-BE49-F238E27FC236}">
                <a16:creationId xmlns:a16="http://schemas.microsoft.com/office/drawing/2014/main" id="{0A6207E0-903F-D165-4680-737CFC3475B0}"/>
              </a:ext>
              <a:ext uri="{C183D7F6-B498-43B3-948B-1728B52AA6E4}">
                <adec:decorative xmlns:adec="http://schemas.microsoft.com/office/drawing/2017/decorative" val="1"/>
              </a:ext>
            </a:extLst>
          </p:cNvPr>
          <p:cNvSpPr txBox="1"/>
          <p:nvPr/>
        </p:nvSpPr>
        <p:spPr>
          <a:xfrm>
            <a:off x="2527705" y="5418748"/>
            <a:ext cx="4776667" cy="830997"/>
          </a:xfrm>
          <a:prstGeom prst="rect">
            <a:avLst/>
          </a:prstGeom>
          <a:solidFill>
            <a:schemeClr val="bg1"/>
          </a:solidFill>
        </p:spPr>
        <p:txBody>
          <a:bodyPr wrap="square" rtlCol="0">
            <a:spAutoFit/>
          </a:bodyPr>
          <a:lstStyle/>
          <a:p>
            <a:pPr algn="ctr"/>
            <a:r>
              <a:rPr lang="en-US" sz="4800" b="1" dirty="0">
                <a:solidFill>
                  <a:srgbClr val="2A5779"/>
                </a:solidFill>
                <a:latin typeface="Franklin Gothic Demi Cond" panose="020B0706030402020204" pitchFamily="34" charset="0"/>
              </a:rPr>
              <a:t>INJURY ICEBERG</a:t>
            </a:r>
          </a:p>
        </p:txBody>
      </p:sp>
      <p:sp>
        <p:nvSpPr>
          <p:cNvPr id="23" name="Rectangle 11">
            <a:extLst>
              <a:ext uri="{FF2B5EF4-FFF2-40B4-BE49-F238E27FC236}">
                <a16:creationId xmlns:a16="http://schemas.microsoft.com/office/drawing/2014/main" id="{D8940349-6005-8F23-2E93-3CBD4FB3C5E5}"/>
              </a:ext>
            </a:extLst>
          </p:cNvPr>
          <p:cNvSpPr>
            <a:spLocks noChangeArrowheads="1"/>
          </p:cNvSpPr>
          <p:nvPr/>
        </p:nvSpPr>
        <p:spPr bwMode="auto">
          <a:xfrm>
            <a:off x="274320" y="2651760"/>
            <a:ext cx="349461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400" b="0" dirty="0"/>
              <a:t>Despite NC’s excellent reporting systems, the </a:t>
            </a:r>
            <a:r>
              <a:rPr lang="en-US" altLang="en-US" sz="2400" b="1" i="1" dirty="0">
                <a:solidFill>
                  <a:schemeClr val="accent5"/>
                </a:solidFill>
              </a:rPr>
              <a:t>total</a:t>
            </a:r>
            <a:r>
              <a:rPr lang="en-US" altLang="en-US" sz="2400" b="0" i="1" dirty="0">
                <a:solidFill>
                  <a:schemeClr val="accent5"/>
                </a:solidFill>
              </a:rPr>
              <a:t> </a:t>
            </a:r>
            <a:r>
              <a:rPr lang="en-US" altLang="en-US" sz="2400" b="1" i="1" dirty="0">
                <a:solidFill>
                  <a:schemeClr val="accent5"/>
                </a:solidFill>
              </a:rPr>
              <a:t>burden</a:t>
            </a:r>
            <a:r>
              <a:rPr lang="en-US" altLang="en-US" sz="2400" b="0" dirty="0">
                <a:solidFill>
                  <a:schemeClr val="accent5"/>
                </a:solidFill>
              </a:rPr>
              <a:t> </a:t>
            </a:r>
            <a:r>
              <a:rPr lang="en-US" altLang="en-US" sz="2400" b="0" dirty="0"/>
              <a:t>of fall injury in the state </a:t>
            </a:r>
          </a:p>
          <a:p>
            <a:r>
              <a:rPr lang="en-US" altLang="en-US" sz="2400" b="0" dirty="0"/>
              <a:t>is </a:t>
            </a:r>
            <a:r>
              <a:rPr lang="en-US" altLang="en-US" sz="2400" b="1" i="1" dirty="0">
                <a:solidFill>
                  <a:schemeClr val="accent5"/>
                </a:solidFill>
              </a:rPr>
              <a:t>unknown</a:t>
            </a:r>
            <a:r>
              <a:rPr lang="en-US" altLang="en-US" sz="2400" b="0" dirty="0"/>
              <a:t>.</a:t>
            </a:r>
          </a:p>
        </p:txBody>
      </p:sp>
      <p:sp>
        <p:nvSpPr>
          <p:cNvPr id="30" name="TextBox 29">
            <a:extLst>
              <a:ext uri="{FF2B5EF4-FFF2-40B4-BE49-F238E27FC236}">
                <a16:creationId xmlns:a16="http://schemas.microsoft.com/office/drawing/2014/main" id="{C039AFF1-B37A-CBBD-A03E-6E50E2C5B120}"/>
              </a:ext>
              <a:ext uri="{C183D7F6-B498-43B3-948B-1728B52AA6E4}">
                <adec:decorative xmlns:adec="http://schemas.microsoft.com/office/drawing/2017/decorative" val="1"/>
              </a:ext>
            </a:extLst>
          </p:cNvPr>
          <p:cNvSpPr txBox="1"/>
          <p:nvPr/>
        </p:nvSpPr>
        <p:spPr>
          <a:xfrm>
            <a:off x="4563836" y="2532050"/>
            <a:ext cx="844889" cy="369332"/>
          </a:xfrm>
          <a:prstGeom prst="rect">
            <a:avLst/>
          </a:prstGeom>
          <a:noFill/>
        </p:spPr>
        <p:txBody>
          <a:bodyPr wrap="square">
            <a:spAutoFit/>
          </a:bodyPr>
          <a:lstStyle/>
          <a:p>
            <a:r>
              <a:rPr lang="en-US" dirty="0">
                <a:solidFill>
                  <a:schemeClr val="bg1"/>
                </a:solidFill>
                <a:latin typeface="Franklin Gothic Demi Cond" panose="020B0706030402020204" pitchFamily="34" charset="0"/>
              </a:rPr>
              <a:t>1,985</a:t>
            </a:r>
            <a:r>
              <a:rPr lang="en-US" dirty="0"/>
              <a:t> </a:t>
            </a:r>
          </a:p>
        </p:txBody>
      </p:sp>
      <p:sp>
        <p:nvSpPr>
          <p:cNvPr id="5" name="TextBox 4">
            <a:extLst>
              <a:ext uri="{FF2B5EF4-FFF2-40B4-BE49-F238E27FC236}">
                <a16:creationId xmlns:a16="http://schemas.microsoft.com/office/drawing/2014/main" id="{6FF3E3C6-D5B2-F051-6E4F-07D879801A82}"/>
              </a:ext>
            </a:extLst>
          </p:cNvPr>
          <p:cNvSpPr txBox="1"/>
          <p:nvPr/>
        </p:nvSpPr>
        <p:spPr>
          <a:xfrm>
            <a:off x="304775" y="6100943"/>
            <a:ext cx="7969764" cy="646331"/>
          </a:xfrm>
          <a:prstGeom prst="rect">
            <a:avLst/>
          </a:prstGeom>
          <a:noFill/>
        </p:spPr>
        <p:txBody>
          <a:bodyPr wrap="square" rtlCol="0">
            <a:spAutoFit/>
          </a:bodyPr>
          <a:lstStyle/>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Limited to NC Residents, 2024</a:t>
            </a:r>
            <a:endParaRPr lang="en-US" sz="1800" b="0" i="0" u="none" strike="noStrike" dirty="0">
              <a:effectLst/>
              <a:latin typeface="Arial" panose="020B0604020202020204" pitchFamily="34" charset="0"/>
            </a:endParaRPr>
          </a:p>
          <a:p>
            <a:pPr marL="0" algn="l" rtl="0" eaLnBrk="1" fontAlgn="t" latinLnBrk="0" hangingPunct="1">
              <a:buNone/>
            </a:pPr>
            <a:r>
              <a:rPr lang="en-US" sz="900" b="1" i="0" u="none" strike="noStrike" kern="1200" dirty="0">
                <a:solidFill>
                  <a:srgbClr val="003B70"/>
                </a:solidFill>
                <a:effectLst/>
                <a:latin typeface="Arial" panose="020B0604020202020204" pitchFamily="34" charset="0"/>
              </a:rPr>
              <a:t>Source: NC State Center for Health Statistics, Vital Statistics-Deaths (2024) and Hospitalization Discharge Data (2024); NC DETECT (2024)</a:t>
            </a:r>
            <a:endParaRPr lang="en-US" sz="1800" b="0" i="0" u="none" strike="noStrike" dirty="0">
              <a:effectLst/>
              <a:latin typeface="Arial" panose="020B0604020202020204" pitchFamily="34" charset="0"/>
            </a:endParaRPr>
          </a:p>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Analysis by Injury Epidemiology and Surveillance Unit</a:t>
            </a:r>
            <a:endParaRPr lang="en-US" sz="1800" b="0" i="0" u="none" strike="noStrike" dirty="0">
              <a:effectLst/>
              <a:latin typeface="Arial" panose="020B0604020202020204" pitchFamily="34" charset="0"/>
            </a:endParaRPr>
          </a:p>
          <a:p>
            <a:endParaRPr lang="en-US" sz="900" dirty="0"/>
          </a:p>
        </p:txBody>
      </p:sp>
    </p:spTree>
    <p:extLst>
      <p:ext uri="{BB962C8B-B14F-4D97-AF65-F5344CB8AC3E}">
        <p14:creationId xmlns:p14="http://schemas.microsoft.com/office/powerpoint/2010/main" val="149367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1A1EEB8-5349-2448-362B-A438A8954C3D}"/>
              </a:ext>
            </a:extLst>
          </p:cNvPr>
          <p:cNvSpPr txBox="1">
            <a:spLocks/>
          </p:cNvSpPr>
          <p:nvPr/>
        </p:nvSpPr>
        <p:spPr>
          <a:xfrm>
            <a:off x="3173076" y="2266346"/>
            <a:ext cx="5815476" cy="548640"/>
          </a:xfrm>
          <a:prstGeom prst="rect">
            <a:avLst/>
          </a:prstGeom>
        </p:spPr>
        <p:txBody>
          <a:bodyPr/>
          <a:lstStyle>
            <a:lvl1pPr algn="l" defTabSz="514350" rtl="0" eaLnBrk="1" latinLnBrk="0" hangingPunct="1">
              <a:lnSpc>
                <a:spcPct val="90000"/>
              </a:lnSpc>
              <a:spcBef>
                <a:spcPct val="0"/>
              </a:spcBef>
              <a:buNone/>
              <a:defRPr sz="2400" b="1" i="0" kern="1200">
                <a:solidFill>
                  <a:srgbClr val="7CA3DD"/>
                </a:solidFill>
                <a:latin typeface="Arial" panose="020B0604020202020204" pitchFamily="34" charset="0"/>
                <a:ea typeface="Arial" panose="020B0604020202020204" pitchFamily="34" charset="0"/>
                <a:cs typeface="Arial" panose="020B0604020202020204" pitchFamily="34" charset="0"/>
              </a:defRPr>
            </a:lvl1pPr>
          </a:lstStyle>
          <a:p>
            <a:r>
              <a:rPr lang="en-US" sz="4800" dirty="0">
                <a:solidFill>
                  <a:srgbClr val="003B70"/>
                </a:solidFill>
                <a:latin typeface="+mn-lt"/>
              </a:rPr>
              <a:t>Unintentional Fall </a:t>
            </a:r>
            <a:br>
              <a:rPr lang="en-US" sz="4800" dirty="0">
                <a:solidFill>
                  <a:srgbClr val="003B70"/>
                </a:solidFill>
                <a:latin typeface="+mn-lt"/>
              </a:rPr>
            </a:br>
            <a:r>
              <a:rPr lang="en-US" sz="4800" dirty="0">
                <a:solidFill>
                  <a:srgbClr val="003B70"/>
                </a:solidFill>
                <a:latin typeface="+mn-lt"/>
              </a:rPr>
              <a:t>Deaths</a:t>
            </a:r>
          </a:p>
        </p:txBody>
      </p:sp>
      <p:pic>
        <p:nvPicPr>
          <p:cNvPr id="3" name="Picture 2" descr="Person falling">
            <a:extLst>
              <a:ext uri="{FF2B5EF4-FFF2-40B4-BE49-F238E27FC236}">
                <a16:creationId xmlns:a16="http://schemas.microsoft.com/office/drawing/2014/main" id="{9F38D418-F7C2-83C5-B8BC-69C333C95CE0}"/>
              </a:ext>
            </a:extLst>
          </p:cNvPr>
          <p:cNvPicPr>
            <a:picLocks noChangeAspect="1"/>
          </p:cNvPicPr>
          <p:nvPr/>
        </p:nvPicPr>
        <p:blipFill rotWithShape="1">
          <a:blip r:embed="rId2">
            <a:alphaModFix amt="20000"/>
            <a:duotone>
              <a:schemeClr val="accent2">
                <a:shade val="45000"/>
                <a:satMod val="135000"/>
              </a:schemeClr>
              <a:prstClr val="white"/>
            </a:duotone>
            <a:extLst>
              <a:ext uri="{BEBA8EAE-BF5A-486C-A8C5-ECC9F3942E4B}">
                <a14:imgProps xmlns:a14="http://schemas.microsoft.com/office/drawing/2010/main">
                  <a14:imgLayer r:embed="rId3">
                    <a14:imgEffect>
                      <a14:backgroundRemoval t="7262" b="91429" l="2861" r="89869">
                        <a14:foregroundMark x1="11800" y1="47857" x2="11800" y2="47857"/>
                        <a14:foregroundMark x1="11919" y1="48214" x2="11919" y2="48214"/>
                        <a14:foregroundMark x1="12157" y1="48214" x2="12157" y2="48214"/>
                        <a14:foregroundMark x1="12277" y1="48214" x2="12277" y2="48214"/>
                        <a14:foregroundMark x1="12634" y1="48571" x2="12634" y2="48571"/>
                        <a14:foregroundMark x1="13588" y1="48690" x2="13588" y2="48690"/>
                        <a14:foregroundMark x1="13588" y1="48690" x2="13588" y2="48690"/>
                        <a14:foregroundMark x1="3695" y1="38214" x2="3695" y2="38214"/>
                        <a14:foregroundMark x1="3695" y1="38214" x2="12515" y2="47738"/>
                        <a14:foregroundMark x1="6555" y1="30714" x2="54350" y2="90357"/>
                        <a14:foregroundMark x1="54350" y1="90357" x2="55423" y2="91071"/>
                        <a14:foregroundMark x1="21097" y1="91429" x2="34327" y2="7262"/>
                        <a14:foregroundMark x1="52443" y1="44881" x2="52443" y2="44881"/>
                        <a14:foregroundMark x1="2861" y1="35000" x2="2861" y2="35000"/>
                        <a14:foregroundMark x1="2861" y1="35000" x2="3933" y2="41548"/>
                        <a14:foregroundMark x1="51728" y1="44405" x2="53874" y2="45238"/>
                        <a14:backgroundMark x1="50536" y1="33452" x2="55185" y2="40595"/>
                        <a14:backgroundMark x1="44338" y1="35952" x2="55781" y2="40595"/>
                        <a14:backgroundMark x1="49341" y1="39733" x2="51251" y2="40357"/>
                        <a14:backgroundMark x1="48418" y1="39432" x2="48847" y2="39572"/>
                        <a14:backgroundMark x1="46584" y1="38833" x2="47700" y2="39197"/>
                        <a14:backgroundMark x1="45054" y1="38333" x2="45866" y2="38598"/>
                        <a14:backgroundMark x1="45888" y1="39048" x2="45888" y2="39048"/>
                        <a14:backgroundMark x1="45888" y1="39048" x2="51728" y2="41905"/>
                        <a14:backgroundMark x1="45530" y1="38810" x2="45530" y2="38810"/>
                        <a14:backgroundMark x1="45530" y1="38810" x2="47795" y2="40952"/>
                        <a14:backgroundMark x1="48272" y1="41310" x2="45173" y2="40238"/>
                        <a14:backgroundMark x1="50298" y1="41310" x2="54112" y2="41071"/>
                        <a14:backgroundMark x1="48391" y1="41548" x2="48391" y2="41548"/>
                      </a14:backgroundRemoval>
                    </a14:imgEffect>
                  </a14:imgLayer>
                </a14:imgProps>
              </a:ext>
            </a:extLst>
          </a:blip>
          <a:srcRect t="19463" r="41646"/>
          <a:stretch/>
        </p:blipFill>
        <p:spPr>
          <a:xfrm rot="19558692">
            <a:off x="886049" y="1785206"/>
            <a:ext cx="2582459" cy="3568429"/>
          </a:xfrm>
          <a:prstGeom prst="rect">
            <a:avLst/>
          </a:prstGeom>
        </p:spPr>
      </p:pic>
      <p:cxnSp>
        <p:nvCxnSpPr>
          <p:cNvPr id="5" name="Straight Connector 4">
            <a:extLst>
              <a:ext uri="{FF2B5EF4-FFF2-40B4-BE49-F238E27FC236}">
                <a16:creationId xmlns:a16="http://schemas.microsoft.com/office/drawing/2014/main" id="{AACDA1B5-19F4-FF04-0CB3-FB6214FFD36C}"/>
              </a:ext>
              <a:ext uri="{C183D7F6-B498-43B3-948B-1728B52AA6E4}">
                <adec:decorative xmlns:adec="http://schemas.microsoft.com/office/drawing/2017/decorative" val="1"/>
              </a:ext>
            </a:extLst>
          </p:cNvPr>
          <p:cNvCxnSpPr>
            <a:cxnSpLocks/>
          </p:cNvCxnSpPr>
          <p:nvPr/>
        </p:nvCxnSpPr>
        <p:spPr>
          <a:xfrm>
            <a:off x="661915" y="4965737"/>
            <a:ext cx="7772400" cy="0"/>
          </a:xfrm>
          <a:prstGeom prst="line">
            <a:avLst/>
          </a:prstGeom>
          <a:ln w="57150">
            <a:solidFill>
              <a:srgbClr val="003B70"/>
            </a:solidFill>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694715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13</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dirty="0"/>
              <a:t>Unintentional fall-related deaths increased by </a:t>
            </a:r>
            <a:r>
              <a:rPr lang="en-US" sz="3200" u="sng" dirty="0">
                <a:solidFill>
                  <a:srgbClr val="643275"/>
                </a:solidFill>
              </a:rPr>
              <a:t>69%</a:t>
            </a:r>
            <a:r>
              <a:rPr lang="en-US" sz="3200" dirty="0">
                <a:solidFill>
                  <a:srgbClr val="643275"/>
                </a:solidFill>
              </a:rPr>
              <a:t> </a:t>
            </a:r>
            <a:r>
              <a:rPr lang="en-US" sz="3200" dirty="0"/>
              <a:t>over the last 10 years</a:t>
            </a:r>
            <a:endParaRPr lang="en-US" sz="3200" dirty="0">
              <a:solidFill>
                <a:srgbClr val="003B70"/>
              </a:solidFill>
            </a:endParaRPr>
          </a:p>
        </p:txBody>
      </p:sp>
      <p:graphicFrame>
        <p:nvGraphicFramePr>
          <p:cNvPr id="5" name="Chart 4" descr="Number of unintentional fall-related deaths, 2015-2024">
            <a:extLst>
              <a:ext uri="{FF2B5EF4-FFF2-40B4-BE49-F238E27FC236}">
                <a16:creationId xmlns:a16="http://schemas.microsoft.com/office/drawing/2014/main" id="{00000000-0008-0000-0300-000002000000}"/>
              </a:ext>
            </a:extLst>
          </p:cNvPr>
          <p:cNvGraphicFramePr>
            <a:graphicFrameLocks/>
          </p:cNvGraphicFramePr>
          <p:nvPr>
            <p:extLst>
              <p:ext uri="{D42A27DB-BD31-4B8C-83A1-F6EECF244321}">
                <p14:modId xmlns:p14="http://schemas.microsoft.com/office/powerpoint/2010/main" val="7000477"/>
              </p:ext>
            </p:extLst>
          </p:nvPr>
        </p:nvGraphicFramePr>
        <p:xfrm>
          <a:off x="365760" y="2069865"/>
          <a:ext cx="8006750" cy="4093867"/>
        </p:xfrm>
        <a:graphic>
          <a:graphicData uri="http://schemas.openxmlformats.org/drawingml/2006/chart">
            <c:chart xmlns:c="http://schemas.openxmlformats.org/drawingml/2006/chart" xmlns:r="http://schemas.openxmlformats.org/officeDocument/2006/relationships" r:id="rId3"/>
          </a:graphicData>
        </a:graphic>
      </p:graphicFrame>
      <p:sp>
        <p:nvSpPr>
          <p:cNvPr id="8" name="Arrow: Up 7">
            <a:extLst>
              <a:ext uri="{FF2B5EF4-FFF2-40B4-BE49-F238E27FC236}">
                <a16:creationId xmlns:a16="http://schemas.microsoft.com/office/drawing/2014/main" id="{3C7CF1FB-F3D0-8C0F-1E10-6F464DABEB95}"/>
              </a:ext>
              <a:ext uri="{C183D7F6-B498-43B3-948B-1728B52AA6E4}">
                <adec:decorative xmlns:adec="http://schemas.microsoft.com/office/drawing/2017/decorative" val="1"/>
              </a:ext>
            </a:extLst>
          </p:cNvPr>
          <p:cNvSpPr/>
          <p:nvPr/>
        </p:nvSpPr>
        <p:spPr>
          <a:xfrm>
            <a:off x="6979314" y="3719801"/>
            <a:ext cx="1140541" cy="1319981"/>
          </a:xfrm>
          <a:prstGeom prst="upArrow">
            <a:avLst/>
          </a:prstGeom>
          <a:solidFill>
            <a:srgbClr val="CEDDE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058649C-69A8-CAF4-98D9-DABB2A440722}"/>
              </a:ext>
            </a:extLst>
          </p:cNvPr>
          <p:cNvSpPr txBox="1"/>
          <p:nvPr/>
        </p:nvSpPr>
        <p:spPr>
          <a:xfrm>
            <a:off x="6922630" y="3984559"/>
            <a:ext cx="1383171" cy="984885"/>
          </a:xfrm>
          <a:prstGeom prst="rect">
            <a:avLst/>
          </a:prstGeom>
          <a:noFill/>
        </p:spPr>
        <p:txBody>
          <a:bodyPr wrap="square" rtlCol="0">
            <a:spAutoFit/>
          </a:bodyPr>
          <a:lstStyle/>
          <a:p>
            <a:pPr algn="ctr"/>
            <a:r>
              <a:rPr lang="en-US" sz="3600" b="1" dirty="0">
                <a:solidFill>
                  <a:srgbClr val="643275"/>
                </a:solidFill>
              </a:rPr>
              <a:t>69%</a:t>
            </a:r>
          </a:p>
          <a:p>
            <a:pPr algn="ctr"/>
            <a:r>
              <a:rPr lang="en-US" sz="2200" b="1" dirty="0">
                <a:solidFill>
                  <a:srgbClr val="643275"/>
                </a:solidFill>
              </a:rPr>
              <a:t>increase</a:t>
            </a:r>
          </a:p>
        </p:txBody>
      </p:sp>
      <p:sp>
        <p:nvSpPr>
          <p:cNvPr id="3" name="TextBox 2">
            <a:extLst>
              <a:ext uri="{FF2B5EF4-FFF2-40B4-BE49-F238E27FC236}">
                <a16:creationId xmlns:a16="http://schemas.microsoft.com/office/drawing/2014/main" id="{98E6F92E-A9AD-2259-5183-B491431A5FCF}"/>
              </a:ext>
            </a:extLst>
          </p:cNvPr>
          <p:cNvSpPr txBox="1"/>
          <p:nvPr/>
        </p:nvSpPr>
        <p:spPr>
          <a:xfrm>
            <a:off x="274101" y="6145757"/>
            <a:ext cx="7141776" cy="646331"/>
          </a:xfrm>
          <a:prstGeom prst="rect">
            <a:avLst/>
          </a:prstGeom>
          <a:noFill/>
        </p:spPr>
        <p:txBody>
          <a:bodyPr wrap="square" rtlCol="0">
            <a:spAutoFit/>
          </a:bodyPr>
          <a:lstStyle/>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Limited to NC Residents, 2015 – 2024</a:t>
            </a:r>
            <a:endParaRPr lang="en-US" sz="900" b="0" i="0" u="none" strike="noStrike" dirty="0">
              <a:effectLst/>
              <a:latin typeface="Arial" panose="020B0604020202020204" pitchFamily="34" charset="0"/>
            </a:endParaRPr>
          </a:p>
          <a:p>
            <a:pPr marL="0" algn="l" rtl="0" eaLnBrk="1" fontAlgn="t" latinLnBrk="0" hangingPunct="1">
              <a:buNone/>
            </a:pPr>
            <a:r>
              <a:rPr lang="en-US" sz="900" b="1" i="0" u="none" strike="noStrike" kern="1200" dirty="0">
                <a:solidFill>
                  <a:srgbClr val="003B70"/>
                </a:solidFill>
                <a:effectLst/>
                <a:latin typeface="Arial" panose="020B0604020202020204" pitchFamily="34" charset="0"/>
              </a:rPr>
              <a:t>Source: NC State Center for Health Statistics, Vital Statistics-Deaths (2015 </a:t>
            </a:r>
            <a:r>
              <a:rPr lang="en-US" sz="900" b="0" i="0" u="none" strike="noStrike" kern="1200" dirty="0">
                <a:solidFill>
                  <a:srgbClr val="003B70"/>
                </a:solidFill>
                <a:effectLst/>
                <a:latin typeface="Arial" panose="020B0604020202020204" pitchFamily="34" charset="0"/>
              </a:rPr>
              <a:t>– </a:t>
            </a:r>
            <a:r>
              <a:rPr lang="en-US" sz="900" b="1" i="0" u="none" strike="noStrike" kern="1200" dirty="0">
                <a:solidFill>
                  <a:srgbClr val="003B70"/>
                </a:solidFill>
                <a:effectLst/>
                <a:latin typeface="Arial" panose="020B0604020202020204" pitchFamily="34" charset="0"/>
              </a:rPr>
              <a:t>2024)</a:t>
            </a:r>
            <a:endParaRPr lang="en-US" sz="900" b="0" i="0" u="none" strike="noStrike" dirty="0">
              <a:effectLst/>
              <a:latin typeface="Arial" panose="020B0604020202020204" pitchFamily="34" charset="0"/>
            </a:endParaRPr>
          </a:p>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Analysis by Injury Epidemiology and Surveillance Unit</a:t>
            </a:r>
            <a:endParaRPr lang="en-US" sz="900" b="0" i="0" u="none" strike="noStrike" dirty="0">
              <a:effectLst/>
              <a:latin typeface="Arial" panose="020B0604020202020204" pitchFamily="34" charset="0"/>
            </a:endParaRPr>
          </a:p>
          <a:p>
            <a:endParaRPr lang="en-US" sz="900" dirty="0"/>
          </a:p>
        </p:txBody>
      </p:sp>
    </p:spTree>
    <p:extLst>
      <p:ext uri="{BB962C8B-B14F-4D97-AF65-F5344CB8AC3E}">
        <p14:creationId xmlns:p14="http://schemas.microsoft.com/office/powerpoint/2010/main" val="10566390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14</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dirty="0"/>
              <a:t>Unintentional falls were the </a:t>
            </a:r>
            <a:r>
              <a:rPr lang="en-US" sz="3200" u="sng" dirty="0">
                <a:solidFill>
                  <a:srgbClr val="643275"/>
                </a:solidFill>
              </a:rPr>
              <a:t>second</a:t>
            </a:r>
            <a:r>
              <a:rPr lang="en-US" sz="3200" dirty="0"/>
              <a:t>               leading cause of injury death* in 2024</a:t>
            </a:r>
            <a:endParaRPr lang="en-US" sz="3200" dirty="0">
              <a:solidFill>
                <a:srgbClr val="003B70"/>
              </a:solidFill>
            </a:endParaRPr>
          </a:p>
        </p:txBody>
      </p:sp>
      <p:graphicFrame>
        <p:nvGraphicFramePr>
          <p:cNvPr id="3" name="Chart 2" descr="Leading causes of injury deaths by mechanism and intent">
            <a:extLst>
              <a:ext uri="{FF2B5EF4-FFF2-40B4-BE49-F238E27FC236}">
                <a16:creationId xmlns:a16="http://schemas.microsoft.com/office/drawing/2014/main" id="{00000000-0008-0000-0400-000002000000}"/>
              </a:ext>
            </a:extLst>
          </p:cNvPr>
          <p:cNvGraphicFramePr>
            <a:graphicFrameLocks/>
          </p:cNvGraphicFramePr>
          <p:nvPr>
            <p:extLst>
              <p:ext uri="{D42A27DB-BD31-4B8C-83A1-F6EECF244321}">
                <p14:modId xmlns:p14="http://schemas.microsoft.com/office/powerpoint/2010/main" val="1356408633"/>
              </p:ext>
            </p:extLst>
          </p:nvPr>
        </p:nvGraphicFramePr>
        <p:xfrm>
          <a:off x="-457200" y="2103325"/>
          <a:ext cx="9827111" cy="371306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p:cNvSpPr>
            <a:spLocks noGrp="1"/>
          </p:cNvSpPr>
          <p:nvPr>
            <p:ph type="body" sz="quarter" idx="11"/>
          </p:nvPr>
        </p:nvSpPr>
        <p:spPr>
          <a:xfrm>
            <a:off x="274320" y="5974167"/>
            <a:ext cx="1785769" cy="234981"/>
          </a:xfrm>
        </p:spPr>
        <p:txBody>
          <a:bodyPr/>
          <a:lstStyle/>
          <a:p>
            <a:r>
              <a:rPr lang="en-US" i="0" dirty="0"/>
              <a:t>*by mechanism and intent</a:t>
            </a:r>
          </a:p>
          <a:p>
            <a:r>
              <a:rPr lang="en-US" i="0" dirty="0"/>
              <a:t>MVT = Motor Vehicle Traffic</a:t>
            </a:r>
          </a:p>
        </p:txBody>
      </p:sp>
      <p:sp>
        <p:nvSpPr>
          <p:cNvPr id="5" name="TextBox 4">
            <a:extLst>
              <a:ext uri="{FF2B5EF4-FFF2-40B4-BE49-F238E27FC236}">
                <a16:creationId xmlns:a16="http://schemas.microsoft.com/office/drawing/2014/main" id="{2B20C14B-86E3-3953-3892-338396E74178}"/>
              </a:ext>
            </a:extLst>
          </p:cNvPr>
          <p:cNvSpPr txBox="1"/>
          <p:nvPr/>
        </p:nvSpPr>
        <p:spPr>
          <a:xfrm>
            <a:off x="274101" y="6145757"/>
            <a:ext cx="7141776" cy="646331"/>
          </a:xfrm>
          <a:prstGeom prst="rect">
            <a:avLst/>
          </a:prstGeom>
          <a:noFill/>
        </p:spPr>
        <p:txBody>
          <a:bodyPr wrap="square" rtlCol="0">
            <a:spAutoFit/>
          </a:bodyPr>
          <a:lstStyle/>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Limited to NC Residents, 2015 – 2024</a:t>
            </a:r>
            <a:endParaRPr lang="en-US" sz="900" b="0" i="0" u="none" strike="noStrike" dirty="0">
              <a:effectLst/>
              <a:latin typeface="Arial" panose="020B0604020202020204" pitchFamily="34" charset="0"/>
            </a:endParaRPr>
          </a:p>
          <a:p>
            <a:pPr marL="0" algn="l" rtl="0" eaLnBrk="1" fontAlgn="t" latinLnBrk="0" hangingPunct="1">
              <a:buNone/>
            </a:pPr>
            <a:r>
              <a:rPr lang="en-US" sz="900" b="1" i="0" u="none" strike="noStrike" kern="1200" dirty="0">
                <a:solidFill>
                  <a:srgbClr val="003B70"/>
                </a:solidFill>
                <a:effectLst/>
                <a:latin typeface="Arial" panose="020B0604020202020204" pitchFamily="34" charset="0"/>
              </a:rPr>
              <a:t>Source: NC State Center for Health Statistics, Vital Statistics-Deaths (2024)</a:t>
            </a:r>
            <a:endParaRPr lang="en-US" sz="900" b="0" i="0" u="none" strike="noStrike" dirty="0">
              <a:effectLst/>
              <a:latin typeface="Arial" panose="020B0604020202020204" pitchFamily="34" charset="0"/>
            </a:endParaRPr>
          </a:p>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Analysis by Injury Epidemiology and Surveillance Unit</a:t>
            </a:r>
            <a:endParaRPr lang="en-US" sz="900" b="0" i="0" u="none" strike="noStrike" dirty="0">
              <a:effectLst/>
              <a:latin typeface="Arial" panose="020B0604020202020204" pitchFamily="34" charset="0"/>
            </a:endParaRPr>
          </a:p>
          <a:p>
            <a:endParaRPr lang="en-US" sz="900" dirty="0"/>
          </a:p>
        </p:txBody>
      </p:sp>
    </p:spTree>
    <p:extLst>
      <p:ext uri="{BB962C8B-B14F-4D97-AF65-F5344CB8AC3E}">
        <p14:creationId xmlns:p14="http://schemas.microsoft.com/office/powerpoint/2010/main" val="1826884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15</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dirty="0"/>
              <a:t>Unintentional falls were the </a:t>
            </a:r>
            <a:r>
              <a:rPr lang="en-US" sz="3200" u="sng" dirty="0">
                <a:solidFill>
                  <a:srgbClr val="643275"/>
                </a:solidFill>
              </a:rPr>
              <a:t>number one</a:t>
            </a:r>
            <a:r>
              <a:rPr lang="en-US" sz="3200" dirty="0">
                <a:solidFill>
                  <a:srgbClr val="643275"/>
                </a:solidFill>
              </a:rPr>
              <a:t> </a:t>
            </a:r>
            <a:br>
              <a:rPr lang="en-US" sz="3200" dirty="0"/>
            </a:br>
            <a:r>
              <a:rPr lang="en-US" sz="3200" dirty="0"/>
              <a:t>cause of injury death among older adults*</a:t>
            </a:r>
            <a:endParaRPr lang="en-US" sz="3200" dirty="0">
              <a:solidFill>
                <a:srgbClr val="003B70"/>
              </a:solidFill>
            </a:endParaRPr>
          </a:p>
        </p:txBody>
      </p:sp>
      <p:sp>
        <p:nvSpPr>
          <p:cNvPr id="10" name="Rectangle 9">
            <a:extLst>
              <a:ext uri="{FF2B5EF4-FFF2-40B4-BE49-F238E27FC236}">
                <a16:creationId xmlns:a16="http://schemas.microsoft.com/office/drawing/2014/main" id="{B6CA38BB-4F72-1C60-D38A-B16A09C5A2C1}"/>
              </a:ext>
              <a:ext uri="{C183D7F6-B498-43B3-948B-1728B52AA6E4}">
                <adec:decorative xmlns:adec="http://schemas.microsoft.com/office/drawing/2017/decorative" val="1"/>
              </a:ext>
            </a:extLst>
          </p:cNvPr>
          <p:cNvSpPr/>
          <p:nvPr/>
        </p:nvSpPr>
        <p:spPr>
          <a:xfrm>
            <a:off x="6858000" y="2165070"/>
            <a:ext cx="1766154" cy="3830217"/>
          </a:xfrm>
          <a:prstGeom prst="rect">
            <a:avLst/>
          </a:prstGeom>
          <a:solidFill>
            <a:srgbClr val="D9D9D9">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hart 5" descr="Number of unintentional fall-related deaths by age group">
            <a:extLst>
              <a:ext uri="{FF2B5EF4-FFF2-40B4-BE49-F238E27FC236}">
                <a16:creationId xmlns:a16="http://schemas.microsoft.com/office/drawing/2014/main" id="{00000000-0008-0000-0500-000002000000}"/>
              </a:ext>
            </a:extLst>
          </p:cNvPr>
          <p:cNvGraphicFramePr>
            <a:graphicFrameLocks/>
          </p:cNvGraphicFramePr>
          <p:nvPr>
            <p:extLst>
              <p:ext uri="{D42A27DB-BD31-4B8C-83A1-F6EECF244321}">
                <p14:modId xmlns:p14="http://schemas.microsoft.com/office/powerpoint/2010/main" val="993367908"/>
              </p:ext>
            </p:extLst>
          </p:nvPr>
        </p:nvGraphicFramePr>
        <p:xfrm>
          <a:off x="320936" y="2225399"/>
          <a:ext cx="8374592" cy="3961342"/>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BD4F5C26-A6B7-ACFD-869E-6DBF81AB0D20}"/>
              </a:ext>
            </a:extLst>
          </p:cNvPr>
          <p:cNvSpPr txBox="1"/>
          <p:nvPr/>
        </p:nvSpPr>
        <p:spPr>
          <a:xfrm>
            <a:off x="6786626" y="2191260"/>
            <a:ext cx="1425389" cy="892552"/>
          </a:xfrm>
          <a:prstGeom prst="rect">
            <a:avLst/>
          </a:prstGeom>
          <a:noFill/>
        </p:spPr>
        <p:txBody>
          <a:bodyPr wrap="square" rtlCol="0">
            <a:spAutoFit/>
          </a:bodyPr>
          <a:lstStyle/>
          <a:p>
            <a:pPr algn="ctr"/>
            <a:r>
              <a:rPr lang="en-US" sz="2400" b="1" dirty="0">
                <a:solidFill>
                  <a:srgbClr val="643275"/>
                </a:solidFill>
              </a:rPr>
              <a:t>90%</a:t>
            </a:r>
          </a:p>
          <a:p>
            <a:pPr algn="ctr"/>
            <a:r>
              <a:rPr lang="en-US" sz="1400" b="1" dirty="0">
                <a:solidFill>
                  <a:srgbClr val="643275"/>
                </a:solidFill>
              </a:rPr>
              <a:t>of fall-related deaths</a:t>
            </a:r>
          </a:p>
        </p:txBody>
      </p:sp>
      <p:sp>
        <p:nvSpPr>
          <p:cNvPr id="16" name="Text Placeholder 6">
            <a:extLst>
              <a:ext uri="{FF2B5EF4-FFF2-40B4-BE49-F238E27FC236}">
                <a16:creationId xmlns:a16="http://schemas.microsoft.com/office/drawing/2014/main" id="{4C2FAAE5-93E5-4A34-B765-D3003237EBE2}"/>
              </a:ext>
            </a:extLst>
          </p:cNvPr>
          <p:cNvSpPr txBox="1">
            <a:spLocks/>
          </p:cNvSpPr>
          <p:nvPr/>
        </p:nvSpPr>
        <p:spPr>
          <a:xfrm>
            <a:off x="274320" y="6002141"/>
            <a:ext cx="1525793" cy="218739"/>
          </a:xfrm>
          <a:prstGeom prst="rect">
            <a:avLst/>
          </a:prstGeom>
        </p:spPr>
        <p:txBody>
          <a:bodyPr vert="horz" lIns="91440" tIns="45720" rIns="91440" bIns="45720" rtlCol="0" anchor="b">
            <a:noAutofit/>
          </a:bodyPr>
          <a:lstStyle>
            <a:lvl1pPr marL="0" indent="0" algn="l" defTabSz="514350" rtl="0" eaLnBrk="1" latinLnBrk="0" hangingPunct="1">
              <a:lnSpc>
                <a:spcPct val="100000"/>
              </a:lnSpc>
              <a:spcBef>
                <a:spcPts val="0"/>
              </a:spcBef>
              <a:buFont typeface="Arial" panose="020B0604020202020204" pitchFamily="34" charset="0"/>
              <a:buNone/>
              <a:defRPr sz="900" b="0" i="1" kern="1200" baseline="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gn="l" defTabSz="514350" rtl="0" eaLnBrk="1" latinLnBrk="0" hangingPunct="1">
              <a:lnSpc>
                <a:spcPct val="90000"/>
              </a:lnSpc>
              <a:spcBef>
                <a:spcPts val="281"/>
              </a:spcBef>
              <a:buFont typeface="Franklin Gothic Medium" panose="020B0603020102020204" pitchFamily="34" charset="0"/>
              <a:buChar char="–"/>
              <a:defRPr sz="18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15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i="0" dirty="0"/>
              <a:t>*Adults ages 65 and older</a:t>
            </a:r>
          </a:p>
        </p:txBody>
      </p:sp>
      <p:sp>
        <p:nvSpPr>
          <p:cNvPr id="3" name="TextBox 2">
            <a:extLst>
              <a:ext uri="{FF2B5EF4-FFF2-40B4-BE49-F238E27FC236}">
                <a16:creationId xmlns:a16="http://schemas.microsoft.com/office/drawing/2014/main" id="{E3B20748-CB6C-1A1B-D9F5-4B213638CCA4}"/>
              </a:ext>
            </a:extLst>
          </p:cNvPr>
          <p:cNvSpPr txBox="1"/>
          <p:nvPr/>
        </p:nvSpPr>
        <p:spPr>
          <a:xfrm>
            <a:off x="274101" y="6145551"/>
            <a:ext cx="7141776" cy="646331"/>
          </a:xfrm>
          <a:prstGeom prst="rect">
            <a:avLst/>
          </a:prstGeom>
          <a:noFill/>
        </p:spPr>
        <p:txBody>
          <a:bodyPr wrap="square" rtlCol="0">
            <a:spAutoFit/>
          </a:bodyPr>
          <a:lstStyle/>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Limited to NC Residents, 2024 (N = 1,985)</a:t>
            </a:r>
            <a:endParaRPr lang="en-US" sz="900" b="0" i="0" u="none" strike="noStrike" dirty="0">
              <a:effectLst/>
              <a:latin typeface="Arial" panose="020B0604020202020204" pitchFamily="34" charset="0"/>
            </a:endParaRPr>
          </a:p>
          <a:p>
            <a:pPr marL="0" algn="l" rtl="0" eaLnBrk="1" fontAlgn="t" latinLnBrk="0" hangingPunct="1">
              <a:buNone/>
            </a:pPr>
            <a:r>
              <a:rPr lang="en-US" sz="900" b="1" i="0" u="none" strike="noStrike" kern="1200" dirty="0">
                <a:solidFill>
                  <a:srgbClr val="003B70"/>
                </a:solidFill>
                <a:effectLst/>
                <a:latin typeface="Arial" panose="020B0604020202020204" pitchFamily="34" charset="0"/>
              </a:rPr>
              <a:t>Source: NC State Center for Health Statistics, Vital Statistics-Deaths (2024)</a:t>
            </a:r>
            <a:endParaRPr lang="en-US" sz="900" b="0" i="0" u="none" strike="noStrike" dirty="0">
              <a:effectLst/>
              <a:latin typeface="Arial" panose="020B0604020202020204" pitchFamily="34" charset="0"/>
            </a:endParaRPr>
          </a:p>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Analysis by Injury Epidemiology and Surveillance Unit</a:t>
            </a:r>
            <a:endParaRPr lang="en-US" sz="900" b="0" i="0" u="none" strike="noStrike" dirty="0">
              <a:effectLst/>
              <a:latin typeface="Arial" panose="020B0604020202020204" pitchFamily="34" charset="0"/>
            </a:endParaRPr>
          </a:p>
          <a:p>
            <a:endParaRPr lang="en-US" sz="900" dirty="0"/>
          </a:p>
        </p:txBody>
      </p:sp>
    </p:spTree>
    <p:extLst>
      <p:ext uri="{BB962C8B-B14F-4D97-AF65-F5344CB8AC3E}">
        <p14:creationId xmlns:p14="http://schemas.microsoft.com/office/powerpoint/2010/main" val="3004374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16</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dirty="0"/>
              <a:t>Unintentional fall death rates are highest among those ages </a:t>
            </a:r>
            <a:r>
              <a:rPr lang="en-US" sz="3200" dirty="0">
                <a:solidFill>
                  <a:srgbClr val="003B70"/>
                </a:solidFill>
              </a:rPr>
              <a:t>85 and older</a:t>
            </a:r>
          </a:p>
        </p:txBody>
      </p:sp>
      <p:graphicFrame>
        <p:nvGraphicFramePr>
          <p:cNvPr id="9" name="Chart 8" descr="Rate of unintentional fall deaths by age group, 2024">
            <a:extLst>
              <a:ext uri="{FF2B5EF4-FFF2-40B4-BE49-F238E27FC236}">
                <a16:creationId xmlns:a16="http://schemas.microsoft.com/office/drawing/2014/main" id="{00000000-0008-0000-0500-000003000000}"/>
              </a:ext>
            </a:extLst>
          </p:cNvPr>
          <p:cNvGraphicFramePr>
            <a:graphicFrameLocks/>
          </p:cNvGraphicFramePr>
          <p:nvPr>
            <p:extLst>
              <p:ext uri="{D42A27DB-BD31-4B8C-83A1-F6EECF244321}">
                <p14:modId xmlns:p14="http://schemas.microsoft.com/office/powerpoint/2010/main" val="1716418149"/>
              </p:ext>
            </p:extLst>
          </p:nvPr>
        </p:nvGraphicFramePr>
        <p:xfrm>
          <a:off x="365759" y="2192499"/>
          <a:ext cx="8264311" cy="3788754"/>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a:extLst>
              <a:ext uri="{FF2B5EF4-FFF2-40B4-BE49-F238E27FC236}">
                <a16:creationId xmlns:a16="http://schemas.microsoft.com/office/drawing/2014/main" id="{CC49C0BA-29C1-2C87-C03B-36B644749F95}"/>
              </a:ext>
            </a:extLst>
          </p:cNvPr>
          <p:cNvSpPr txBox="1">
            <a:spLocks/>
          </p:cNvSpPr>
          <p:nvPr/>
        </p:nvSpPr>
        <p:spPr>
          <a:xfrm>
            <a:off x="4798081" y="3136218"/>
            <a:ext cx="2157984" cy="548640"/>
          </a:xfrm>
          <a:prstGeom prst="rect">
            <a:avLst/>
          </a:prstGeom>
        </p:spPr>
        <p:txBody>
          <a:bodyPr anchor="t">
            <a:noAutofit/>
          </a:bodyPr>
          <a:lstStyle>
            <a:lvl1pPr algn="l" defTabSz="685800" rtl="0" eaLnBrk="1" latinLnBrk="0" hangingPunct="1">
              <a:lnSpc>
                <a:spcPct val="90000"/>
              </a:lnSpc>
              <a:spcBef>
                <a:spcPct val="0"/>
              </a:spcBef>
              <a:buNone/>
              <a:defRPr sz="3200" b="1" i="0" kern="1200" baseline="0">
                <a:solidFill>
                  <a:schemeClr val="tx2">
                    <a:lumMod val="75000"/>
                  </a:schemeClr>
                </a:solidFill>
                <a:latin typeface="Gotham Bold" charset="0"/>
                <a:ea typeface="Gotham Bold" charset="0"/>
                <a:cs typeface="Gotham Bold" charset="0"/>
              </a:defRPr>
            </a:lvl1pPr>
          </a:lstStyle>
          <a:p>
            <a:pPr algn="ctr"/>
            <a:r>
              <a:rPr lang="en-US" sz="1800" dirty="0">
                <a:solidFill>
                  <a:srgbClr val="643275"/>
                </a:solidFill>
                <a:latin typeface="+mn-lt"/>
              </a:rPr>
              <a:t>Rates begin increasing among ages 45-54</a:t>
            </a:r>
          </a:p>
        </p:txBody>
      </p:sp>
      <p:sp>
        <p:nvSpPr>
          <p:cNvPr id="7" name="Text Placeholder 6"/>
          <p:cNvSpPr>
            <a:spLocks noGrp="1"/>
          </p:cNvSpPr>
          <p:nvPr>
            <p:ph type="body" sz="quarter" idx="11"/>
          </p:nvPr>
        </p:nvSpPr>
        <p:spPr>
          <a:xfrm>
            <a:off x="231811" y="6065276"/>
            <a:ext cx="8073990" cy="165840"/>
          </a:xfrm>
        </p:spPr>
        <p:txBody>
          <a:bodyPr/>
          <a:lstStyle/>
          <a:p>
            <a:r>
              <a:rPr lang="en-US" dirty="0"/>
              <a:t>*</a:t>
            </a:r>
            <a:r>
              <a:rPr lang="en-US" i="0" dirty="0"/>
              <a:t>Rate suppressed due to count being less than 5</a:t>
            </a:r>
          </a:p>
        </p:txBody>
      </p:sp>
      <p:cxnSp>
        <p:nvCxnSpPr>
          <p:cNvPr id="8" name="Straight Arrow Connector 7">
            <a:extLst>
              <a:ext uri="{FF2B5EF4-FFF2-40B4-BE49-F238E27FC236}">
                <a16:creationId xmlns:a16="http://schemas.microsoft.com/office/drawing/2014/main" id="{F4FBAB77-3D07-F829-0276-8A9EDD5A4606}"/>
              </a:ext>
              <a:ext uri="{C183D7F6-B498-43B3-948B-1728B52AA6E4}">
                <adec:decorative xmlns:adec="http://schemas.microsoft.com/office/drawing/2017/decorative" val="1"/>
              </a:ext>
            </a:extLst>
          </p:cNvPr>
          <p:cNvCxnSpPr/>
          <p:nvPr/>
        </p:nvCxnSpPr>
        <p:spPr>
          <a:xfrm>
            <a:off x="5877073" y="3958147"/>
            <a:ext cx="0" cy="877824"/>
          </a:xfrm>
          <a:prstGeom prst="straightConnector1">
            <a:avLst/>
          </a:prstGeom>
          <a:ln>
            <a:solidFill>
              <a:srgbClr val="643275"/>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D944A11-B4C8-AD41-CE8C-4D1E9493378D}"/>
              </a:ext>
            </a:extLst>
          </p:cNvPr>
          <p:cNvSpPr txBox="1"/>
          <p:nvPr/>
        </p:nvSpPr>
        <p:spPr>
          <a:xfrm>
            <a:off x="274101" y="6148196"/>
            <a:ext cx="7141776" cy="646331"/>
          </a:xfrm>
          <a:prstGeom prst="rect">
            <a:avLst/>
          </a:prstGeom>
          <a:noFill/>
        </p:spPr>
        <p:txBody>
          <a:bodyPr wrap="square" rtlCol="0">
            <a:spAutoFit/>
          </a:bodyPr>
          <a:lstStyle/>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Limited to NC Residents, 2024 (N = 1,985)</a:t>
            </a:r>
            <a:endParaRPr lang="en-US" sz="900" b="0" i="0" u="none" strike="noStrike" dirty="0">
              <a:effectLst/>
              <a:latin typeface="Arial" panose="020B0604020202020204" pitchFamily="34" charset="0"/>
            </a:endParaRPr>
          </a:p>
          <a:p>
            <a:pPr marL="0" algn="l" rtl="0" eaLnBrk="1" fontAlgn="t" latinLnBrk="0" hangingPunct="1">
              <a:buNone/>
            </a:pPr>
            <a:r>
              <a:rPr lang="en-US" sz="900" b="1" i="0" u="none" strike="noStrike" kern="1200" dirty="0">
                <a:solidFill>
                  <a:srgbClr val="003B70"/>
                </a:solidFill>
                <a:effectLst/>
                <a:latin typeface="Arial" panose="020B0604020202020204" pitchFamily="34" charset="0"/>
              </a:rPr>
              <a:t>Source: NC State Center for Health Statistics, Vital Statistics-Deaths (2024)</a:t>
            </a:r>
            <a:endParaRPr lang="en-US" sz="900" b="0" i="0" u="none" strike="noStrike" dirty="0">
              <a:effectLst/>
              <a:latin typeface="Arial" panose="020B0604020202020204" pitchFamily="34" charset="0"/>
            </a:endParaRPr>
          </a:p>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Analysis by Injury Epidemiology and Surveillance Unit</a:t>
            </a:r>
            <a:endParaRPr lang="en-US" sz="900" b="0" i="0" u="none" strike="noStrike" dirty="0">
              <a:effectLst/>
              <a:latin typeface="Arial" panose="020B0604020202020204" pitchFamily="34" charset="0"/>
            </a:endParaRPr>
          </a:p>
          <a:p>
            <a:endParaRPr lang="en-US" sz="900" dirty="0"/>
          </a:p>
        </p:txBody>
      </p:sp>
    </p:spTree>
    <p:extLst>
      <p:ext uri="{BB962C8B-B14F-4D97-AF65-F5344CB8AC3E}">
        <p14:creationId xmlns:p14="http://schemas.microsoft.com/office/powerpoint/2010/main" val="39228453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17</a:t>
            </a:fld>
            <a:endParaRPr lang="en-US" b="0" dirty="0"/>
          </a:p>
        </p:txBody>
      </p:sp>
      <p:sp>
        <p:nvSpPr>
          <p:cNvPr id="2" name="Title 1"/>
          <p:cNvSpPr>
            <a:spLocks noGrp="1"/>
          </p:cNvSpPr>
          <p:nvPr>
            <p:ph type="title"/>
          </p:nvPr>
        </p:nvSpPr>
        <p:spPr>
          <a:xfrm>
            <a:off x="274320" y="1143000"/>
            <a:ext cx="8563554" cy="548640"/>
          </a:xfrm>
        </p:spPr>
        <p:txBody>
          <a:bodyPr/>
          <a:lstStyle/>
          <a:p>
            <a:r>
              <a:rPr lang="en-US" sz="2800" dirty="0"/>
              <a:t>Rates of unintentional fall-related deaths were highest among </a:t>
            </a:r>
            <a:r>
              <a:rPr lang="en-US" sz="2800" dirty="0">
                <a:solidFill>
                  <a:srgbClr val="003B70"/>
                </a:solidFill>
              </a:rPr>
              <a:t>men and non-Hispanic Whites</a:t>
            </a:r>
          </a:p>
        </p:txBody>
      </p:sp>
      <p:graphicFrame>
        <p:nvGraphicFramePr>
          <p:cNvPr id="5" name="Chart 4" descr="Rates of unintentional fall-related deaths by sex and by race/ethnicity, 2024">
            <a:extLst>
              <a:ext uri="{FF2B5EF4-FFF2-40B4-BE49-F238E27FC236}">
                <a16:creationId xmlns:a16="http://schemas.microsoft.com/office/drawing/2014/main" id="{00000000-0008-0000-0500-000006000000}"/>
              </a:ext>
            </a:extLst>
          </p:cNvPr>
          <p:cNvGraphicFramePr>
            <a:graphicFrameLocks/>
          </p:cNvGraphicFramePr>
          <p:nvPr>
            <p:extLst>
              <p:ext uri="{D42A27DB-BD31-4B8C-83A1-F6EECF244321}">
                <p14:modId xmlns:p14="http://schemas.microsoft.com/office/powerpoint/2010/main" val="4065719714"/>
              </p:ext>
            </p:extLst>
          </p:nvPr>
        </p:nvGraphicFramePr>
        <p:xfrm>
          <a:off x="274320" y="2026023"/>
          <a:ext cx="8403515" cy="3970499"/>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a:extLst>
              <a:ext uri="{FF2B5EF4-FFF2-40B4-BE49-F238E27FC236}">
                <a16:creationId xmlns:a16="http://schemas.microsoft.com/office/drawing/2014/main" id="{904A1884-D38D-5A3E-3F12-C3EBFA49321E}"/>
              </a:ext>
            </a:extLst>
          </p:cNvPr>
          <p:cNvSpPr txBox="1"/>
          <p:nvPr/>
        </p:nvSpPr>
        <p:spPr>
          <a:xfrm>
            <a:off x="290693" y="5996523"/>
            <a:ext cx="5572228" cy="230832"/>
          </a:xfrm>
          <a:prstGeom prst="rect">
            <a:avLst/>
          </a:prstGeom>
          <a:noFill/>
        </p:spPr>
        <p:txBody>
          <a:bodyPr wrap="square">
            <a:spAutoFit/>
          </a:bodyPr>
          <a:lstStyle/>
          <a:p>
            <a:r>
              <a:rPr lang="en-US" sz="900" b="0" i="0" u="none" strike="noStrike" dirty="0">
                <a:solidFill>
                  <a:srgbClr val="003B70"/>
                </a:solidFill>
                <a:effectLst/>
                <a:latin typeface="Arial" panose="020B0604020202020204" pitchFamily="34" charset="0"/>
              </a:rPr>
              <a:t>NH - non-Hispanic; There were 0 deaths where the race/ethnicity was unknown</a:t>
            </a:r>
            <a:r>
              <a:rPr lang="en-US" sz="900" dirty="0">
                <a:solidFill>
                  <a:srgbClr val="003B70"/>
                </a:solidFill>
              </a:rPr>
              <a:t> </a:t>
            </a:r>
          </a:p>
        </p:txBody>
      </p:sp>
      <p:sp>
        <p:nvSpPr>
          <p:cNvPr id="3" name="TextBox 2">
            <a:extLst>
              <a:ext uri="{FF2B5EF4-FFF2-40B4-BE49-F238E27FC236}">
                <a16:creationId xmlns:a16="http://schemas.microsoft.com/office/drawing/2014/main" id="{19AC6AC6-27E7-BAEB-7E0A-9B28FE14FA96}"/>
              </a:ext>
            </a:extLst>
          </p:cNvPr>
          <p:cNvSpPr txBox="1"/>
          <p:nvPr/>
        </p:nvSpPr>
        <p:spPr>
          <a:xfrm>
            <a:off x="274101" y="6148196"/>
            <a:ext cx="7141776" cy="646331"/>
          </a:xfrm>
          <a:prstGeom prst="rect">
            <a:avLst/>
          </a:prstGeom>
          <a:noFill/>
        </p:spPr>
        <p:txBody>
          <a:bodyPr wrap="square" rtlCol="0">
            <a:spAutoFit/>
          </a:bodyPr>
          <a:lstStyle/>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Limited to NC Residents, 2024 (N = 1,985)</a:t>
            </a:r>
            <a:endParaRPr lang="en-US" sz="900" b="0" i="0" u="none" strike="noStrike" dirty="0">
              <a:effectLst/>
              <a:latin typeface="Arial" panose="020B0604020202020204" pitchFamily="34" charset="0"/>
            </a:endParaRPr>
          </a:p>
          <a:p>
            <a:pPr marL="0" algn="l" rtl="0" eaLnBrk="1" fontAlgn="t" latinLnBrk="0" hangingPunct="1">
              <a:buNone/>
            </a:pPr>
            <a:r>
              <a:rPr lang="en-US" sz="900" b="1" i="0" u="none" strike="noStrike" kern="1200" dirty="0">
                <a:solidFill>
                  <a:srgbClr val="003B70"/>
                </a:solidFill>
                <a:effectLst/>
                <a:latin typeface="Arial" panose="020B0604020202020204" pitchFamily="34" charset="0"/>
              </a:rPr>
              <a:t>Source: NC State Center for Health Statistics, Vital Statistics-Deaths (2024)</a:t>
            </a:r>
            <a:endParaRPr lang="en-US" sz="900" b="0" i="0" u="none" strike="noStrike" dirty="0">
              <a:effectLst/>
              <a:latin typeface="Arial" panose="020B0604020202020204" pitchFamily="34" charset="0"/>
            </a:endParaRPr>
          </a:p>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Analysis by Injury Epidemiology and Surveillance Unit</a:t>
            </a:r>
            <a:endParaRPr lang="en-US" sz="900" b="0" i="0" u="none" strike="noStrike" dirty="0">
              <a:effectLst/>
              <a:latin typeface="Arial" panose="020B0604020202020204" pitchFamily="34" charset="0"/>
            </a:endParaRPr>
          </a:p>
          <a:p>
            <a:endParaRPr lang="en-US" sz="900" dirty="0"/>
          </a:p>
        </p:txBody>
      </p:sp>
    </p:spTree>
    <p:extLst>
      <p:ext uri="{BB962C8B-B14F-4D97-AF65-F5344CB8AC3E}">
        <p14:creationId xmlns:p14="http://schemas.microsoft.com/office/powerpoint/2010/main" val="24922875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E85BA12-7BAC-A3A8-88BD-2652C1401652}"/>
              </a:ext>
            </a:extLst>
          </p:cNvPr>
          <p:cNvSpPr txBox="1">
            <a:spLocks/>
          </p:cNvSpPr>
          <p:nvPr/>
        </p:nvSpPr>
        <p:spPr>
          <a:xfrm>
            <a:off x="3173076" y="3034441"/>
            <a:ext cx="5815476" cy="2006481"/>
          </a:xfrm>
          <a:prstGeom prst="rect">
            <a:avLst/>
          </a:prstGeom>
        </p:spPr>
        <p:txBody>
          <a:bodyPr/>
          <a:lstStyle>
            <a:lvl1pPr algn="l" defTabSz="514350" rtl="0" eaLnBrk="1" latinLnBrk="0" hangingPunct="1">
              <a:lnSpc>
                <a:spcPct val="90000"/>
              </a:lnSpc>
              <a:spcBef>
                <a:spcPct val="0"/>
              </a:spcBef>
              <a:buNone/>
              <a:defRPr sz="2400" b="1" i="0" kern="1200">
                <a:solidFill>
                  <a:srgbClr val="7CA3DD"/>
                </a:solidFill>
                <a:latin typeface="Arial" panose="020B0604020202020204" pitchFamily="34" charset="0"/>
                <a:ea typeface="Arial" panose="020B0604020202020204" pitchFamily="34" charset="0"/>
                <a:cs typeface="Arial" panose="020B0604020202020204" pitchFamily="34" charset="0"/>
              </a:defRPr>
            </a:lvl1pPr>
          </a:lstStyle>
          <a:p>
            <a:r>
              <a:rPr lang="en-US" sz="4800">
                <a:solidFill>
                  <a:srgbClr val="003B70"/>
                </a:solidFill>
                <a:latin typeface="+mn-lt"/>
              </a:rPr>
              <a:t>Unintentional Fall </a:t>
            </a:r>
            <a:br>
              <a:rPr lang="en-US" sz="4800">
                <a:solidFill>
                  <a:srgbClr val="003B70"/>
                </a:solidFill>
                <a:latin typeface="+mn-lt"/>
              </a:rPr>
            </a:br>
            <a:r>
              <a:rPr lang="en-US" sz="4800">
                <a:solidFill>
                  <a:srgbClr val="003B70"/>
                </a:solidFill>
                <a:latin typeface="+mn-lt"/>
              </a:rPr>
              <a:t>Hospitalizations</a:t>
            </a:r>
            <a:endParaRPr lang="en-US" sz="4800" dirty="0">
              <a:solidFill>
                <a:srgbClr val="003B70"/>
              </a:solidFill>
              <a:latin typeface="+mn-lt"/>
            </a:endParaRPr>
          </a:p>
        </p:txBody>
      </p:sp>
      <p:pic>
        <p:nvPicPr>
          <p:cNvPr id="2" name="Graphic 1" descr="Inpatient">
            <a:extLst>
              <a:ext uri="{FF2B5EF4-FFF2-40B4-BE49-F238E27FC236}">
                <a16:creationId xmlns:a16="http://schemas.microsoft.com/office/drawing/2014/main" id="{2AE026AF-A1EB-2F52-A796-EBDF4C62821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548748" y="2184050"/>
            <a:ext cx="2624328" cy="2624328"/>
          </a:xfrm>
          <a:prstGeom prst="rect">
            <a:avLst/>
          </a:prstGeom>
        </p:spPr>
      </p:pic>
    </p:spTree>
    <p:extLst>
      <p:ext uri="{BB962C8B-B14F-4D97-AF65-F5344CB8AC3E}">
        <p14:creationId xmlns:p14="http://schemas.microsoft.com/office/powerpoint/2010/main" val="15872798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19</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dirty="0"/>
              <a:t>Unintentional fall-related hospitalizations increased by </a:t>
            </a:r>
            <a:r>
              <a:rPr lang="en-US" sz="3200" u="sng" dirty="0">
                <a:solidFill>
                  <a:srgbClr val="003B70"/>
                </a:solidFill>
              </a:rPr>
              <a:t>20%</a:t>
            </a:r>
            <a:r>
              <a:rPr lang="en-US" sz="3200" dirty="0">
                <a:solidFill>
                  <a:srgbClr val="003B70"/>
                </a:solidFill>
              </a:rPr>
              <a:t> </a:t>
            </a:r>
            <a:r>
              <a:rPr lang="en-US" sz="3200" dirty="0"/>
              <a:t>over the last five years</a:t>
            </a:r>
            <a:endParaRPr lang="en-US" sz="3200" dirty="0">
              <a:solidFill>
                <a:srgbClr val="003B70"/>
              </a:solidFill>
            </a:endParaRPr>
          </a:p>
        </p:txBody>
      </p:sp>
      <p:graphicFrame>
        <p:nvGraphicFramePr>
          <p:cNvPr id="7" name="Chart 6" descr="Unintentional fall-related hospitalizations, 2020-2024">
            <a:extLst>
              <a:ext uri="{FF2B5EF4-FFF2-40B4-BE49-F238E27FC236}">
                <a16:creationId xmlns:a16="http://schemas.microsoft.com/office/drawing/2014/main" id="{00000000-0008-0000-0300-000004000000}"/>
              </a:ext>
            </a:extLst>
          </p:cNvPr>
          <p:cNvGraphicFramePr>
            <a:graphicFrameLocks/>
          </p:cNvGraphicFramePr>
          <p:nvPr>
            <p:extLst>
              <p:ext uri="{D42A27DB-BD31-4B8C-83A1-F6EECF244321}">
                <p14:modId xmlns:p14="http://schemas.microsoft.com/office/powerpoint/2010/main" val="2867902388"/>
              </p:ext>
            </p:extLst>
          </p:nvPr>
        </p:nvGraphicFramePr>
        <p:xfrm>
          <a:off x="365760" y="2012899"/>
          <a:ext cx="8218842" cy="4150833"/>
        </p:xfrm>
        <a:graphic>
          <a:graphicData uri="http://schemas.openxmlformats.org/drawingml/2006/chart">
            <c:chart xmlns:c="http://schemas.openxmlformats.org/drawingml/2006/chart" xmlns:r="http://schemas.openxmlformats.org/officeDocument/2006/relationships" r:id="rId3"/>
          </a:graphicData>
        </a:graphic>
      </p:graphicFrame>
      <p:sp>
        <p:nvSpPr>
          <p:cNvPr id="10" name="Arrow: Up 9">
            <a:extLst>
              <a:ext uri="{FF2B5EF4-FFF2-40B4-BE49-F238E27FC236}">
                <a16:creationId xmlns:a16="http://schemas.microsoft.com/office/drawing/2014/main" id="{9A8FB557-09D2-146B-3B22-47D31CDA84BC}"/>
              </a:ext>
              <a:ext uri="{C183D7F6-B498-43B3-948B-1728B52AA6E4}">
                <adec:decorative xmlns:adec="http://schemas.microsoft.com/office/drawing/2017/decorative" val="1"/>
              </a:ext>
            </a:extLst>
          </p:cNvPr>
          <p:cNvSpPr/>
          <p:nvPr/>
        </p:nvSpPr>
        <p:spPr>
          <a:xfrm>
            <a:off x="6952277" y="3836342"/>
            <a:ext cx="1140541" cy="1319981"/>
          </a:xfrm>
          <a:prstGeom prst="upArrow">
            <a:avLst/>
          </a:prstGeom>
          <a:solidFill>
            <a:srgbClr val="CEDDE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A3E8EF4-45B0-9F5F-F34B-EC53AE0EFB4E}"/>
              </a:ext>
            </a:extLst>
          </p:cNvPr>
          <p:cNvSpPr txBox="1"/>
          <p:nvPr/>
        </p:nvSpPr>
        <p:spPr>
          <a:xfrm>
            <a:off x="6922630" y="4088315"/>
            <a:ext cx="1383171" cy="984885"/>
          </a:xfrm>
          <a:prstGeom prst="rect">
            <a:avLst/>
          </a:prstGeom>
          <a:noFill/>
        </p:spPr>
        <p:txBody>
          <a:bodyPr wrap="square" rtlCol="0">
            <a:spAutoFit/>
          </a:bodyPr>
          <a:lstStyle/>
          <a:p>
            <a:pPr algn="ctr"/>
            <a:r>
              <a:rPr lang="en-US" sz="3600" b="1" dirty="0">
                <a:solidFill>
                  <a:srgbClr val="003B70"/>
                </a:solidFill>
              </a:rPr>
              <a:t>20%</a:t>
            </a:r>
          </a:p>
          <a:p>
            <a:pPr algn="ctr"/>
            <a:r>
              <a:rPr lang="en-US" sz="2200" b="1" dirty="0">
                <a:solidFill>
                  <a:srgbClr val="003B70"/>
                </a:solidFill>
              </a:rPr>
              <a:t>increase</a:t>
            </a:r>
          </a:p>
        </p:txBody>
      </p:sp>
      <p:sp>
        <p:nvSpPr>
          <p:cNvPr id="8" name="TextBox 7">
            <a:extLst>
              <a:ext uri="{FF2B5EF4-FFF2-40B4-BE49-F238E27FC236}">
                <a16:creationId xmlns:a16="http://schemas.microsoft.com/office/drawing/2014/main" id="{9A6366AC-E5E8-FBA6-50FB-0223F299D17E}"/>
              </a:ext>
            </a:extLst>
          </p:cNvPr>
          <p:cNvSpPr txBox="1"/>
          <p:nvPr/>
        </p:nvSpPr>
        <p:spPr>
          <a:xfrm>
            <a:off x="274101" y="6161825"/>
            <a:ext cx="7141776" cy="646331"/>
          </a:xfrm>
          <a:prstGeom prst="rect">
            <a:avLst/>
          </a:prstGeom>
          <a:noFill/>
        </p:spPr>
        <p:txBody>
          <a:bodyPr wrap="square" rtlCol="0">
            <a:spAutoFit/>
          </a:bodyPr>
          <a:lstStyle/>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Limited to NC Residents, 2020 - 2024</a:t>
            </a:r>
            <a:endParaRPr lang="en-US" sz="900" b="0" i="0" u="none" strike="noStrike" dirty="0">
              <a:effectLst/>
              <a:latin typeface="Arial" panose="020B0604020202020204" pitchFamily="34" charset="0"/>
            </a:endParaRPr>
          </a:p>
          <a:p>
            <a:pPr marL="0" algn="l" rtl="0" eaLnBrk="1" fontAlgn="t" latinLnBrk="0" hangingPunct="1">
              <a:buNone/>
            </a:pPr>
            <a:r>
              <a:rPr lang="en-US" sz="900" b="1" i="0" u="none" strike="noStrike" kern="1200" dirty="0">
                <a:solidFill>
                  <a:srgbClr val="003B70"/>
                </a:solidFill>
                <a:effectLst/>
                <a:latin typeface="Arial" panose="020B0604020202020204" pitchFamily="34" charset="0"/>
              </a:rPr>
              <a:t>Source: NC State Center for Health Statistics, Hospitalization Discharge Data (2020 - 2024)</a:t>
            </a:r>
            <a:endParaRPr lang="en-US" sz="900" b="0" i="0" u="none" strike="noStrike" dirty="0">
              <a:effectLst/>
              <a:latin typeface="Arial" panose="020B0604020202020204" pitchFamily="34" charset="0"/>
            </a:endParaRPr>
          </a:p>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Analysis by Injury Epidemiology and Surveillance Unit</a:t>
            </a:r>
            <a:endParaRPr lang="en-US" sz="900" b="0" i="0" u="none" strike="noStrike" dirty="0">
              <a:effectLst/>
              <a:latin typeface="Arial" panose="020B0604020202020204" pitchFamily="34" charset="0"/>
            </a:endParaRPr>
          </a:p>
          <a:p>
            <a:endParaRPr lang="en-US" sz="900" dirty="0"/>
          </a:p>
        </p:txBody>
      </p:sp>
    </p:spTree>
    <p:extLst>
      <p:ext uri="{BB962C8B-B14F-4D97-AF65-F5344CB8AC3E}">
        <p14:creationId xmlns:p14="http://schemas.microsoft.com/office/powerpoint/2010/main" val="3495407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2</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dirty="0"/>
              <a:t>Unintentional Falls Technical Notes </a:t>
            </a:r>
          </a:p>
        </p:txBody>
      </p:sp>
      <p:sp>
        <p:nvSpPr>
          <p:cNvPr id="6" name="Text Placeholder 5"/>
          <p:cNvSpPr>
            <a:spLocks noGrp="1"/>
          </p:cNvSpPr>
          <p:nvPr>
            <p:ph type="body" sz="quarter" idx="10"/>
          </p:nvPr>
        </p:nvSpPr>
        <p:spPr>
          <a:xfrm>
            <a:off x="274320" y="1737360"/>
            <a:ext cx="8563554" cy="4142629"/>
          </a:xfrm>
        </p:spPr>
        <p:txBody>
          <a:bodyPr/>
          <a:lstStyle/>
          <a:p>
            <a:pPr marL="0" indent="0">
              <a:buNone/>
            </a:pPr>
            <a:r>
              <a:rPr lang="en-US" b="0" dirty="0"/>
              <a:t>Surveillance methods have been updated to identify any mention of an injury in our morbidity data sources. Individual records with multiple injuries listed will be included in the total for each of those injuries but only counted once for overall total injury count. Previously, only the first listed injury was counted, which has resulted in an increase in the number of specific injuries identified. </a:t>
            </a:r>
          </a:p>
          <a:p>
            <a:pPr marL="0" indent="0">
              <a:buNone/>
            </a:pPr>
            <a:r>
              <a:rPr lang="en-US" b="0" dirty="0"/>
              <a:t>For questions or for more information, see technical notes document available at</a:t>
            </a:r>
          </a:p>
          <a:p>
            <a:pPr marL="0" indent="0">
              <a:buNone/>
            </a:pPr>
            <a:r>
              <a:rPr lang="en-US" b="0" dirty="0">
                <a:hlinkClick r:id="rId3"/>
              </a:rPr>
              <a:t>https://www.injuryfreenc.ncdhhs.gov/DataSurveillance/</a:t>
            </a:r>
            <a:r>
              <a:rPr lang="en-US" b="0" dirty="0"/>
              <a:t> </a:t>
            </a:r>
          </a:p>
          <a:p>
            <a:pPr marL="0" indent="0">
              <a:buNone/>
            </a:pPr>
            <a:r>
              <a:rPr lang="en-US" dirty="0"/>
              <a:t>Case Definitions used:</a:t>
            </a:r>
          </a:p>
          <a:p>
            <a:r>
              <a:rPr lang="en-US" dirty="0"/>
              <a:t>Deaths </a:t>
            </a:r>
            <a:r>
              <a:rPr lang="en-US" b="0" dirty="0"/>
              <a:t>– ICD10 code W00-W19 listed cause of death</a:t>
            </a:r>
          </a:p>
        </p:txBody>
      </p:sp>
    </p:spTree>
    <p:extLst>
      <p:ext uri="{BB962C8B-B14F-4D97-AF65-F5344CB8AC3E}">
        <p14:creationId xmlns:p14="http://schemas.microsoft.com/office/powerpoint/2010/main" val="32054577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20</a:t>
            </a:fld>
            <a:endParaRPr lang="en-US" b="0" dirty="0"/>
          </a:p>
        </p:txBody>
      </p:sp>
      <p:sp>
        <p:nvSpPr>
          <p:cNvPr id="2" name="Title 1"/>
          <p:cNvSpPr>
            <a:spLocks noGrp="1"/>
          </p:cNvSpPr>
          <p:nvPr>
            <p:ph type="title"/>
          </p:nvPr>
        </p:nvSpPr>
        <p:spPr>
          <a:xfrm>
            <a:off x="274320" y="1143000"/>
            <a:ext cx="8563554" cy="548640"/>
          </a:xfrm>
        </p:spPr>
        <p:txBody>
          <a:bodyPr/>
          <a:lstStyle/>
          <a:p>
            <a:r>
              <a:rPr lang="en-US" sz="2800" u="sng" dirty="0">
                <a:solidFill>
                  <a:srgbClr val="003B70"/>
                </a:solidFill>
              </a:rPr>
              <a:t>79%</a:t>
            </a:r>
            <a:r>
              <a:rPr lang="en-US" sz="2800" b="0" dirty="0">
                <a:solidFill>
                  <a:srgbClr val="003B70"/>
                </a:solidFill>
              </a:rPr>
              <a:t> </a:t>
            </a:r>
            <a:r>
              <a:rPr lang="en-US" sz="2800" dirty="0"/>
              <a:t>of unintentional fall-related hospitalizations occurred among adults 65 and older</a:t>
            </a:r>
            <a:endParaRPr lang="en-US" sz="2800" dirty="0">
              <a:solidFill>
                <a:srgbClr val="003B70"/>
              </a:solidFill>
            </a:endParaRPr>
          </a:p>
        </p:txBody>
      </p:sp>
      <p:sp>
        <p:nvSpPr>
          <p:cNvPr id="6" name="Rectangle 5">
            <a:extLst>
              <a:ext uri="{FF2B5EF4-FFF2-40B4-BE49-F238E27FC236}">
                <a16:creationId xmlns:a16="http://schemas.microsoft.com/office/drawing/2014/main" id="{DB1DB02A-736E-B30E-7F96-A4F34E6B43FA}"/>
              </a:ext>
              <a:ext uri="{C183D7F6-B498-43B3-948B-1728B52AA6E4}">
                <adec:decorative xmlns:adec="http://schemas.microsoft.com/office/drawing/2017/decorative" val="1"/>
              </a:ext>
            </a:extLst>
          </p:cNvPr>
          <p:cNvSpPr/>
          <p:nvPr/>
        </p:nvSpPr>
        <p:spPr>
          <a:xfrm>
            <a:off x="6992081" y="2058442"/>
            <a:ext cx="1832915" cy="3887946"/>
          </a:xfrm>
          <a:prstGeom prst="rect">
            <a:avLst/>
          </a:prstGeom>
          <a:solidFill>
            <a:srgbClr val="D9D9D9">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hart 4" descr="Number of unintentional fall-related hospitalizations among adults 65 and older by age group">
            <a:extLst>
              <a:ext uri="{FF2B5EF4-FFF2-40B4-BE49-F238E27FC236}">
                <a16:creationId xmlns:a16="http://schemas.microsoft.com/office/drawing/2014/main" id="{00000000-0008-0000-0600-000002000000}"/>
              </a:ext>
            </a:extLst>
          </p:cNvPr>
          <p:cNvGraphicFramePr>
            <a:graphicFrameLocks/>
          </p:cNvGraphicFramePr>
          <p:nvPr>
            <p:extLst>
              <p:ext uri="{D42A27DB-BD31-4B8C-83A1-F6EECF244321}">
                <p14:modId xmlns:p14="http://schemas.microsoft.com/office/powerpoint/2010/main" val="448533212"/>
              </p:ext>
            </p:extLst>
          </p:nvPr>
        </p:nvGraphicFramePr>
        <p:xfrm>
          <a:off x="282959" y="1998472"/>
          <a:ext cx="8563553" cy="400788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p:cNvSpPr>
            <a:spLocks noGrp="1"/>
          </p:cNvSpPr>
          <p:nvPr>
            <p:ph type="body" sz="quarter" idx="11"/>
          </p:nvPr>
        </p:nvSpPr>
        <p:spPr>
          <a:xfrm>
            <a:off x="297487" y="6028393"/>
            <a:ext cx="8073990" cy="200809"/>
          </a:xfrm>
        </p:spPr>
        <p:txBody>
          <a:bodyPr/>
          <a:lstStyle/>
          <a:p>
            <a:r>
              <a:rPr lang="en-US" i="0" dirty="0"/>
              <a:t>Age was unknown for 0 hospitalizations</a:t>
            </a:r>
          </a:p>
        </p:txBody>
      </p:sp>
      <p:sp>
        <p:nvSpPr>
          <p:cNvPr id="3" name="TextBox 2">
            <a:extLst>
              <a:ext uri="{FF2B5EF4-FFF2-40B4-BE49-F238E27FC236}">
                <a16:creationId xmlns:a16="http://schemas.microsoft.com/office/drawing/2014/main" id="{9E57D3FC-3613-B78F-340B-985C4369A884}"/>
              </a:ext>
            </a:extLst>
          </p:cNvPr>
          <p:cNvSpPr txBox="1"/>
          <p:nvPr/>
        </p:nvSpPr>
        <p:spPr>
          <a:xfrm>
            <a:off x="282959" y="6152243"/>
            <a:ext cx="7141776" cy="646331"/>
          </a:xfrm>
          <a:prstGeom prst="rect">
            <a:avLst/>
          </a:prstGeom>
          <a:noFill/>
        </p:spPr>
        <p:txBody>
          <a:bodyPr wrap="square" rtlCol="0">
            <a:spAutoFit/>
          </a:bodyPr>
          <a:lstStyle/>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Limited to NC Residents, 2024</a:t>
            </a:r>
            <a:endParaRPr lang="en-US" sz="900" b="0" i="0" u="none" strike="noStrike" dirty="0">
              <a:effectLst/>
              <a:latin typeface="Arial" panose="020B0604020202020204" pitchFamily="34" charset="0"/>
            </a:endParaRPr>
          </a:p>
          <a:p>
            <a:pPr marL="0" algn="l" rtl="0" eaLnBrk="1" fontAlgn="t" latinLnBrk="0" hangingPunct="1">
              <a:buNone/>
            </a:pPr>
            <a:r>
              <a:rPr lang="en-US" sz="900" b="1" i="0" u="none" strike="noStrike" kern="1200" dirty="0">
                <a:solidFill>
                  <a:srgbClr val="003B70"/>
                </a:solidFill>
                <a:effectLst/>
                <a:latin typeface="Arial" panose="020B0604020202020204" pitchFamily="34" charset="0"/>
              </a:rPr>
              <a:t>Source: NC State Center for Health Statistics, Hospitalization Discharge Data (2024)</a:t>
            </a:r>
            <a:endParaRPr lang="en-US" sz="900" b="0" i="0" u="none" strike="noStrike" dirty="0">
              <a:effectLst/>
              <a:latin typeface="Arial" panose="020B0604020202020204" pitchFamily="34" charset="0"/>
            </a:endParaRPr>
          </a:p>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Analysis by Injury Epidemiology and Surveillance Unit</a:t>
            </a:r>
            <a:endParaRPr lang="en-US" sz="900" b="0" i="0" u="none" strike="noStrike" dirty="0">
              <a:effectLst/>
              <a:latin typeface="Arial" panose="020B0604020202020204" pitchFamily="34" charset="0"/>
            </a:endParaRPr>
          </a:p>
          <a:p>
            <a:endParaRPr lang="en-US" sz="900" dirty="0"/>
          </a:p>
        </p:txBody>
      </p:sp>
    </p:spTree>
    <p:extLst>
      <p:ext uri="{BB962C8B-B14F-4D97-AF65-F5344CB8AC3E}">
        <p14:creationId xmlns:p14="http://schemas.microsoft.com/office/powerpoint/2010/main" val="2170725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21</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dirty="0"/>
              <a:t>Adults </a:t>
            </a:r>
            <a:r>
              <a:rPr lang="en-US" sz="3200" dirty="0">
                <a:solidFill>
                  <a:srgbClr val="003B70"/>
                </a:solidFill>
              </a:rPr>
              <a:t>85 and older </a:t>
            </a:r>
            <a:r>
              <a:rPr lang="en-US" sz="3200" dirty="0"/>
              <a:t>have the highest rates of unintentional fall-related hospitalizations</a:t>
            </a:r>
          </a:p>
        </p:txBody>
      </p:sp>
      <p:graphicFrame>
        <p:nvGraphicFramePr>
          <p:cNvPr id="5" name="Chart 4" descr="Rate of unintentional fall-related hospitalizations by age group">
            <a:extLst>
              <a:ext uri="{FF2B5EF4-FFF2-40B4-BE49-F238E27FC236}">
                <a16:creationId xmlns:a16="http://schemas.microsoft.com/office/drawing/2014/main" id="{00000000-0008-0000-0600-000003000000}"/>
              </a:ext>
            </a:extLst>
          </p:cNvPr>
          <p:cNvGraphicFramePr>
            <a:graphicFrameLocks/>
          </p:cNvGraphicFramePr>
          <p:nvPr>
            <p:extLst>
              <p:ext uri="{D42A27DB-BD31-4B8C-83A1-F6EECF244321}">
                <p14:modId xmlns:p14="http://schemas.microsoft.com/office/powerpoint/2010/main" val="3726595490"/>
              </p:ext>
            </p:extLst>
          </p:nvPr>
        </p:nvGraphicFramePr>
        <p:xfrm>
          <a:off x="365759" y="2041938"/>
          <a:ext cx="8326419" cy="3885526"/>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 Placeholder 6">
            <a:extLst>
              <a:ext uri="{FF2B5EF4-FFF2-40B4-BE49-F238E27FC236}">
                <a16:creationId xmlns:a16="http://schemas.microsoft.com/office/drawing/2014/main" id="{CDBBC302-BFA7-983B-4183-70F5FF996219}"/>
              </a:ext>
            </a:extLst>
          </p:cNvPr>
          <p:cNvSpPr txBox="1">
            <a:spLocks/>
          </p:cNvSpPr>
          <p:nvPr/>
        </p:nvSpPr>
        <p:spPr>
          <a:xfrm>
            <a:off x="292285" y="6013132"/>
            <a:ext cx="8073990" cy="200809"/>
          </a:xfrm>
          <a:prstGeom prst="rect">
            <a:avLst/>
          </a:prstGeom>
        </p:spPr>
        <p:txBody>
          <a:bodyPr vert="horz" lIns="91440" tIns="45720" rIns="91440" bIns="45720" rtlCol="0" anchor="b">
            <a:noAutofit/>
          </a:bodyPr>
          <a:lstStyle>
            <a:lvl1pPr marL="0" indent="0" algn="l" defTabSz="514350" rtl="0" eaLnBrk="1" latinLnBrk="0" hangingPunct="1">
              <a:lnSpc>
                <a:spcPct val="100000"/>
              </a:lnSpc>
              <a:spcBef>
                <a:spcPts val="0"/>
              </a:spcBef>
              <a:buFont typeface="Arial" panose="020B0604020202020204" pitchFamily="34" charset="0"/>
              <a:buNone/>
              <a:defRPr sz="900" b="0" i="1" kern="1200" baseline="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gn="l" defTabSz="514350" rtl="0" eaLnBrk="1" latinLnBrk="0" hangingPunct="1">
              <a:lnSpc>
                <a:spcPct val="90000"/>
              </a:lnSpc>
              <a:spcBef>
                <a:spcPts val="281"/>
              </a:spcBef>
              <a:buFont typeface="Franklin Gothic Medium" panose="020B0603020102020204" pitchFamily="34" charset="0"/>
              <a:buChar char="–"/>
              <a:defRPr sz="18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15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i="0" dirty="0"/>
              <a:t>Age was unknown for 0 hospitalizations</a:t>
            </a:r>
          </a:p>
        </p:txBody>
      </p:sp>
      <p:sp>
        <p:nvSpPr>
          <p:cNvPr id="3" name="TextBox 2">
            <a:extLst>
              <a:ext uri="{FF2B5EF4-FFF2-40B4-BE49-F238E27FC236}">
                <a16:creationId xmlns:a16="http://schemas.microsoft.com/office/drawing/2014/main" id="{C0751A42-446A-9D0D-5B68-A48BFEE8EBAD}"/>
              </a:ext>
            </a:extLst>
          </p:cNvPr>
          <p:cNvSpPr txBox="1"/>
          <p:nvPr/>
        </p:nvSpPr>
        <p:spPr>
          <a:xfrm>
            <a:off x="282959" y="6128797"/>
            <a:ext cx="7141776" cy="646331"/>
          </a:xfrm>
          <a:prstGeom prst="rect">
            <a:avLst/>
          </a:prstGeom>
          <a:noFill/>
        </p:spPr>
        <p:txBody>
          <a:bodyPr wrap="square" rtlCol="0">
            <a:spAutoFit/>
          </a:bodyPr>
          <a:lstStyle/>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Limited to NC Residents, 2024</a:t>
            </a:r>
            <a:endParaRPr lang="en-US" sz="900" b="0" i="0" u="none" strike="noStrike" dirty="0">
              <a:effectLst/>
              <a:latin typeface="Arial" panose="020B0604020202020204" pitchFamily="34" charset="0"/>
            </a:endParaRPr>
          </a:p>
          <a:p>
            <a:pPr marL="0" algn="l" rtl="0" eaLnBrk="1" fontAlgn="t" latinLnBrk="0" hangingPunct="1">
              <a:buNone/>
            </a:pPr>
            <a:r>
              <a:rPr lang="en-US" sz="900" b="1" i="0" u="none" strike="noStrike" kern="1200" dirty="0">
                <a:solidFill>
                  <a:srgbClr val="003B70"/>
                </a:solidFill>
                <a:effectLst/>
                <a:latin typeface="Arial" panose="020B0604020202020204" pitchFamily="34" charset="0"/>
              </a:rPr>
              <a:t>Source: NC State Center for Health Statistics, Hospitalization Discharge Data (2024)</a:t>
            </a:r>
            <a:endParaRPr lang="en-US" sz="900" b="0" i="0" u="none" strike="noStrike" dirty="0">
              <a:effectLst/>
              <a:latin typeface="Arial" panose="020B0604020202020204" pitchFamily="34" charset="0"/>
            </a:endParaRPr>
          </a:p>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Analysis by Injury Epidemiology and Surveillance Unit</a:t>
            </a:r>
            <a:endParaRPr lang="en-US" sz="900" b="0" i="0" u="none" strike="noStrike" dirty="0">
              <a:effectLst/>
              <a:latin typeface="Arial" panose="020B0604020202020204" pitchFamily="34" charset="0"/>
            </a:endParaRPr>
          </a:p>
          <a:p>
            <a:endParaRPr lang="en-US" sz="900" dirty="0"/>
          </a:p>
        </p:txBody>
      </p:sp>
    </p:spTree>
    <p:extLst>
      <p:ext uri="{BB962C8B-B14F-4D97-AF65-F5344CB8AC3E}">
        <p14:creationId xmlns:p14="http://schemas.microsoft.com/office/powerpoint/2010/main" val="1491207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22</a:t>
            </a:fld>
            <a:endParaRPr lang="en-US" b="0" dirty="0"/>
          </a:p>
        </p:txBody>
      </p:sp>
      <p:sp>
        <p:nvSpPr>
          <p:cNvPr id="2" name="Title 1"/>
          <p:cNvSpPr>
            <a:spLocks noGrp="1"/>
          </p:cNvSpPr>
          <p:nvPr>
            <p:ph type="title"/>
          </p:nvPr>
        </p:nvSpPr>
        <p:spPr>
          <a:xfrm>
            <a:off x="365760" y="1097280"/>
            <a:ext cx="8563554" cy="548640"/>
          </a:xfrm>
        </p:spPr>
        <p:txBody>
          <a:bodyPr/>
          <a:lstStyle/>
          <a:p>
            <a:r>
              <a:rPr lang="en-US" sz="2800" dirty="0"/>
              <a:t>Unintentional fall-related hospitalization rates were highest among </a:t>
            </a:r>
            <a:r>
              <a:rPr lang="en-US" sz="2800" dirty="0">
                <a:solidFill>
                  <a:srgbClr val="003B70"/>
                </a:solidFill>
              </a:rPr>
              <a:t>women and NH Whites</a:t>
            </a:r>
          </a:p>
        </p:txBody>
      </p:sp>
      <p:graphicFrame>
        <p:nvGraphicFramePr>
          <p:cNvPr id="5" name="Chart 4" descr="Rate of unintentional fall-related hospitalizations by sex and race/ethnicity, 2024">
            <a:extLst>
              <a:ext uri="{FF2B5EF4-FFF2-40B4-BE49-F238E27FC236}">
                <a16:creationId xmlns:a16="http://schemas.microsoft.com/office/drawing/2014/main" id="{00000000-0008-0000-0600-000005000000}"/>
              </a:ext>
            </a:extLst>
          </p:cNvPr>
          <p:cNvGraphicFramePr>
            <a:graphicFrameLocks/>
          </p:cNvGraphicFramePr>
          <p:nvPr>
            <p:extLst>
              <p:ext uri="{D42A27DB-BD31-4B8C-83A1-F6EECF244321}">
                <p14:modId xmlns:p14="http://schemas.microsoft.com/office/powerpoint/2010/main" val="377382402"/>
              </p:ext>
            </p:extLst>
          </p:nvPr>
        </p:nvGraphicFramePr>
        <p:xfrm>
          <a:off x="365760" y="1900518"/>
          <a:ext cx="8267252" cy="3945055"/>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 Placeholder 6">
            <a:extLst>
              <a:ext uri="{FF2B5EF4-FFF2-40B4-BE49-F238E27FC236}">
                <a16:creationId xmlns:a16="http://schemas.microsoft.com/office/drawing/2014/main" id="{3BF56AE6-871C-E100-0F6F-983C427A832A}"/>
              </a:ext>
            </a:extLst>
          </p:cNvPr>
          <p:cNvSpPr txBox="1">
            <a:spLocks/>
          </p:cNvSpPr>
          <p:nvPr/>
        </p:nvSpPr>
        <p:spPr>
          <a:xfrm>
            <a:off x="283016" y="5845574"/>
            <a:ext cx="8073990" cy="230832"/>
          </a:xfrm>
          <a:prstGeom prst="rect">
            <a:avLst/>
          </a:prstGeom>
        </p:spPr>
        <p:txBody>
          <a:bodyPr vert="horz" lIns="91440" tIns="45720" rIns="91440" bIns="45720" rtlCol="0" anchor="b">
            <a:noAutofit/>
          </a:bodyPr>
          <a:lstStyle>
            <a:lvl1pPr marL="0" indent="0" algn="l" defTabSz="514350" rtl="0" eaLnBrk="1" latinLnBrk="0" hangingPunct="1">
              <a:lnSpc>
                <a:spcPct val="100000"/>
              </a:lnSpc>
              <a:spcBef>
                <a:spcPts val="0"/>
              </a:spcBef>
              <a:buFont typeface="Arial" panose="020B0604020202020204" pitchFamily="34" charset="0"/>
              <a:buNone/>
              <a:defRPr sz="900" b="0" i="1" kern="1200" baseline="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gn="l" defTabSz="514350" rtl="0" eaLnBrk="1" latinLnBrk="0" hangingPunct="1">
              <a:lnSpc>
                <a:spcPct val="90000"/>
              </a:lnSpc>
              <a:spcBef>
                <a:spcPts val="281"/>
              </a:spcBef>
              <a:buFont typeface="Franklin Gothic Medium" panose="020B0603020102020204" pitchFamily="34" charset="0"/>
              <a:buChar char="–"/>
              <a:defRPr sz="18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15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i="0" dirty="0"/>
              <a:t>NH – non-Hispanic</a:t>
            </a:r>
          </a:p>
        </p:txBody>
      </p:sp>
      <p:sp>
        <p:nvSpPr>
          <p:cNvPr id="13" name="TextBox 12">
            <a:extLst>
              <a:ext uri="{FF2B5EF4-FFF2-40B4-BE49-F238E27FC236}">
                <a16:creationId xmlns:a16="http://schemas.microsoft.com/office/drawing/2014/main" id="{B21C49CF-EAE5-EF96-57FF-30577B3510EE}"/>
              </a:ext>
            </a:extLst>
          </p:cNvPr>
          <p:cNvSpPr txBox="1"/>
          <p:nvPr/>
        </p:nvSpPr>
        <p:spPr>
          <a:xfrm>
            <a:off x="283016" y="5991177"/>
            <a:ext cx="6643314" cy="230832"/>
          </a:xfrm>
          <a:prstGeom prst="rect">
            <a:avLst/>
          </a:prstGeom>
          <a:noFill/>
        </p:spPr>
        <p:txBody>
          <a:bodyPr wrap="square">
            <a:spAutoFit/>
          </a:bodyPr>
          <a:lstStyle/>
          <a:p>
            <a:r>
              <a:rPr lang="en-US" sz="900" dirty="0">
                <a:solidFill>
                  <a:srgbClr val="003B70"/>
                </a:solidFill>
                <a:latin typeface="Arial" panose="020B0604020202020204" pitchFamily="34" charset="0"/>
              </a:rPr>
              <a:t>S</a:t>
            </a:r>
            <a:r>
              <a:rPr lang="en-US" sz="900" b="0" i="0" u="none" strike="noStrike" dirty="0">
                <a:solidFill>
                  <a:srgbClr val="003B70"/>
                </a:solidFill>
                <a:effectLst/>
                <a:latin typeface="Arial" panose="020B0604020202020204" pitchFamily="34" charset="0"/>
              </a:rPr>
              <a:t>ex was unknown for 1 (&lt;0.1%) injury hospitalizations and race/ethnicity was unknown for </a:t>
            </a:r>
            <a:r>
              <a:rPr lang="en-US" sz="900" dirty="0">
                <a:solidFill>
                  <a:srgbClr val="003B70"/>
                </a:solidFill>
                <a:latin typeface="Arial" panose="020B0604020202020204" pitchFamily="34" charset="0"/>
              </a:rPr>
              <a:t>312 </a:t>
            </a:r>
            <a:r>
              <a:rPr lang="en-US" sz="900" b="0" i="0" u="none" strike="noStrike" dirty="0">
                <a:solidFill>
                  <a:srgbClr val="003B70"/>
                </a:solidFill>
                <a:effectLst/>
                <a:latin typeface="Arial" panose="020B0604020202020204" pitchFamily="34" charset="0"/>
              </a:rPr>
              <a:t>(0.1%) injury hospitalizations</a:t>
            </a:r>
            <a:r>
              <a:rPr lang="en-US" sz="900" dirty="0">
                <a:solidFill>
                  <a:srgbClr val="003B70"/>
                </a:solidFill>
              </a:rPr>
              <a:t> </a:t>
            </a:r>
          </a:p>
        </p:txBody>
      </p:sp>
      <p:sp>
        <p:nvSpPr>
          <p:cNvPr id="3" name="TextBox 2">
            <a:extLst>
              <a:ext uri="{FF2B5EF4-FFF2-40B4-BE49-F238E27FC236}">
                <a16:creationId xmlns:a16="http://schemas.microsoft.com/office/drawing/2014/main" id="{6B655E9E-33E2-5588-3D0C-3F356CCA645C}"/>
              </a:ext>
            </a:extLst>
          </p:cNvPr>
          <p:cNvSpPr txBox="1"/>
          <p:nvPr/>
        </p:nvSpPr>
        <p:spPr>
          <a:xfrm>
            <a:off x="282959" y="6128797"/>
            <a:ext cx="7141776" cy="646331"/>
          </a:xfrm>
          <a:prstGeom prst="rect">
            <a:avLst/>
          </a:prstGeom>
          <a:noFill/>
        </p:spPr>
        <p:txBody>
          <a:bodyPr wrap="square" rtlCol="0">
            <a:spAutoFit/>
          </a:bodyPr>
          <a:lstStyle/>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Limited to NC Residents, 2024</a:t>
            </a:r>
            <a:endParaRPr lang="en-US" sz="900" b="0" i="0" u="none" strike="noStrike" dirty="0">
              <a:effectLst/>
              <a:latin typeface="Arial" panose="020B0604020202020204" pitchFamily="34" charset="0"/>
            </a:endParaRPr>
          </a:p>
          <a:p>
            <a:pPr marL="0" algn="l" rtl="0" eaLnBrk="1" fontAlgn="t" latinLnBrk="0" hangingPunct="1">
              <a:buNone/>
            </a:pPr>
            <a:r>
              <a:rPr lang="en-US" sz="900" b="1" i="0" u="none" strike="noStrike" kern="1200" dirty="0">
                <a:solidFill>
                  <a:srgbClr val="003B70"/>
                </a:solidFill>
                <a:effectLst/>
                <a:latin typeface="Arial" panose="020B0604020202020204" pitchFamily="34" charset="0"/>
              </a:rPr>
              <a:t>Source: NC State Center for Health Statistics, Hospitalization Discharge Data (2024)</a:t>
            </a:r>
            <a:endParaRPr lang="en-US" sz="900" b="0" i="0" u="none" strike="noStrike" dirty="0">
              <a:effectLst/>
              <a:latin typeface="Arial" panose="020B0604020202020204" pitchFamily="34" charset="0"/>
            </a:endParaRPr>
          </a:p>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Analysis by Injury Epidemiology and Surveillance Unit</a:t>
            </a:r>
            <a:endParaRPr lang="en-US" sz="900" b="0" i="0" u="none" strike="noStrike" dirty="0">
              <a:effectLst/>
              <a:latin typeface="Arial" panose="020B0604020202020204" pitchFamily="34" charset="0"/>
            </a:endParaRPr>
          </a:p>
          <a:p>
            <a:endParaRPr lang="en-US" sz="900" dirty="0"/>
          </a:p>
        </p:txBody>
      </p:sp>
    </p:spTree>
    <p:extLst>
      <p:ext uri="{BB962C8B-B14F-4D97-AF65-F5344CB8AC3E}">
        <p14:creationId xmlns:p14="http://schemas.microsoft.com/office/powerpoint/2010/main" val="13773793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E85BA12-7BAC-A3A8-88BD-2652C1401652}"/>
              </a:ext>
            </a:extLst>
          </p:cNvPr>
          <p:cNvSpPr txBox="1">
            <a:spLocks/>
          </p:cNvSpPr>
          <p:nvPr/>
        </p:nvSpPr>
        <p:spPr>
          <a:xfrm>
            <a:off x="3173076" y="2611654"/>
            <a:ext cx="5815476" cy="548640"/>
          </a:xfrm>
          <a:prstGeom prst="rect">
            <a:avLst/>
          </a:prstGeom>
        </p:spPr>
        <p:txBody>
          <a:bodyPr/>
          <a:lstStyle>
            <a:lvl1pPr algn="l" defTabSz="514350" rtl="0" eaLnBrk="1" latinLnBrk="0" hangingPunct="1">
              <a:lnSpc>
                <a:spcPct val="90000"/>
              </a:lnSpc>
              <a:spcBef>
                <a:spcPct val="0"/>
              </a:spcBef>
              <a:buNone/>
              <a:defRPr sz="2400" b="1" i="0" kern="1200">
                <a:solidFill>
                  <a:srgbClr val="7CA3DD"/>
                </a:solidFill>
                <a:latin typeface="Arial" panose="020B0604020202020204" pitchFamily="34" charset="0"/>
                <a:ea typeface="Arial" panose="020B0604020202020204" pitchFamily="34" charset="0"/>
                <a:cs typeface="Arial" panose="020B0604020202020204" pitchFamily="34" charset="0"/>
              </a:defRPr>
            </a:lvl1pPr>
          </a:lstStyle>
          <a:p>
            <a:r>
              <a:rPr lang="en-US" sz="4800" dirty="0">
                <a:solidFill>
                  <a:srgbClr val="003B70"/>
                </a:solidFill>
                <a:latin typeface="+mn-lt"/>
              </a:rPr>
              <a:t>Unintentional Fall Emergency Department Visits</a:t>
            </a:r>
          </a:p>
        </p:txBody>
      </p:sp>
      <p:pic>
        <p:nvPicPr>
          <p:cNvPr id="3" name="Graphic 2" descr="Hospital">
            <a:extLst>
              <a:ext uri="{FF2B5EF4-FFF2-40B4-BE49-F238E27FC236}">
                <a16:creationId xmlns:a16="http://schemas.microsoft.com/office/drawing/2014/main" id="{9C7616B3-6300-82FC-B7AB-90E4981E4FB6}"/>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548748" y="2184050"/>
            <a:ext cx="2624328" cy="2624328"/>
          </a:xfrm>
          <a:prstGeom prst="rect">
            <a:avLst/>
          </a:prstGeom>
        </p:spPr>
      </p:pic>
    </p:spTree>
    <p:extLst>
      <p:ext uri="{BB962C8B-B14F-4D97-AF65-F5344CB8AC3E}">
        <p14:creationId xmlns:p14="http://schemas.microsoft.com/office/powerpoint/2010/main" val="17850526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24</a:t>
            </a:fld>
            <a:endParaRPr lang="en-US" b="0" dirty="0"/>
          </a:p>
        </p:txBody>
      </p:sp>
      <p:sp>
        <p:nvSpPr>
          <p:cNvPr id="2" name="Title 1"/>
          <p:cNvSpPr>
            <a:spLocks noGrp="1"/>
          </p:cNvSpPr>
          <p:nvPr>
            <p:ph type="title"/>
          </p:nvPr>
        </p:nvSpPr>
        <p:spPr>
          <a:xfrm>
            <a:off x="274320" y="1097280"/>
            <a:ext cx="7940041" cy="548640"/>
          </a:xfrm>
        </p:spPr>
        <p:txBody>
          <a:bodyPr/>
          <a:lstStyle/>
          <a:p>
            <a:r>
              <a:rPr lang="en-US" sz="2800" dirty="0"/>
              <a:t>Unintentional fall-related ED visits increased by </a:t>
            </a:r>
            <a:r>
              <a:rPr lang="en-US" sz="2800" u="sng" dirty="0">
                <a:solidFill>
                  <a:srgbClr val="2F7F95"/>
                </a:solidFill>
              </a:rPr>
              <a:t>56%</a:t>
            </a:r>
            <a:r>
              <a:rPr lang="en-US" sz="2800" dirty="0"/>
              <a:t> over the last five years </a:t>
            </a:r>
          </a:p>
        </p:txBody>
      </p:sp>
      <p:graphicFrame>
        <p:nvGraphicFramePr>
          <p:cNvPr id="5" name="Chart 4" descr="Number of unintentional fall-related ED visits, 2020 - 2024">
            <a:extLst>
              <a:ext uri="{FF2B5EF4-FFF2-40B4-BE49-F238E27FC236}">
                <a16:creationId xmlns:a16="http://schemas.microsoft.com/office/drawing/2014/main" id="{00000000-0008-0000-0300-000006000000}"/>
              </a:ext>
            </a:extLst>
          </p:cNvPr>
          <p:cNvGraphicFramePr>
            <a:graphicFrameLocks/>
          </p:cNvGraphicFramePr>
          <p:nvPr>
            <p:extLst>
              <p:ext uri="{D42A27DB-BD31-4B8C-83A1-F6EECF244321}">
                <p14:modId xmlns:p14="http://schemas.microsoft.com/office/powerpoint/2010/main" val="3656642971"/>
              </p:ext>
            </p:extLst>
          </p:nvPr>
        </p:nvGraphicFramePr>
        <p:xfrm>
          <a:off x="365760" y="1884755"/>
          <a:ext cx="8355546" cy="4274126"/>
        </p:xfrm>
        <a:graphic>
          <a:graphicData uri="http://schemas.openxmlformats.org/drawingml/2006/chart">
            <c:chart xmlns:c="http://schemas.openxmlformats.org/drawingml/2006/chart" xmlns:r="http://schemas.openxmlformats.org/officeDocument/2006/relationships" r:id="rId3"/>
          </a:graphicData>
        </a:graphic>
      </p:graphicFrame>
      <p:sp>
        <p:nvSpPr>
          <p:cNvPr id="10" name="Arrow: Up 9">
            <a:extLst>
              <a:ext uri="{FF2B5EF4-FFF2-40B4-BE49-F238E27FC236}">
                <a16:creationId xmlns:a16="http://schemas.microsoft.com/office/drawing/2014/main" id="{CB5E9F85-ECBB-A32A-D689-6BA7C4BFEAD2}"/>
              </a:ext>
              <a:ext uri="{C183D7F6-B498-43B3-948B-1728B52AA6E4}">
                <adec:decorative xmlns:adec="http://schemas.microsoft.com/office/drawing/2017/decorative" val="1"/>
              </a:ext>
            </a:extLst>
          </p:cNvPr>
          <p:cNvSpPr/>
          <p:nvPr/>
        </p:nvSpPr>
        <p:spPr>
          <a:xfrm>
            <a:off x="6952276" y="3726784"/>
            <a:ext cx="1140541" cy="1319981"/>
          </a:xfrm>
          <a:prstGeom prst="upArrow">
            <a:avLst/>
          </a:prstGeom>
          <a:solidFill>
            <a:srgbClr val="CEDDE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59747C3D-9F11-D387-6266-32D218178835}"/>
              </a:ext>
            </a:extLst>
          </p:cNvPr>
          <p:cNvSpPr txBox="1"/>
          <p:nvPr/>
        </p:nvSpPr>
        <p:spPr>
          <a:xfrm>
            <a:off x="6862452" y="3963268"/>
            <a:ext cx="1383171" cy="984885"/>
          </a:xfrm>
          <a:prstGeom prst="rect">
            <a:avLst/>
          </a:prstGeom>
          <a:noFill/>
        </p:spPr>
        <p:txBody>
          <a:bodyPr wrap="square" rtlCol="0">
            <a:spAutoFit/>
          </a:bodyPr>
          <a:lstStyle/>
          <a:p>
            <a:pPr algn="ctr"/>
            <a:r>
              <a:rPr lang="en-US" sz="3600" b="1" dirty="0">
                <a:solidFill>
                  <a:srgbClr val="2F7F95"/>
                </a:solidFill>
              </a:rPr>
              <a:t>56%</a:t>
            </a:r>
          </a:p>
          <a:p>
            <a:pPr algn="ctr"/>
            <a:r>
              <a:rPr lang="en-US" sz="2200" b="1" dirty="0">
                <a:solidFill>
                  <a:srgbClr val="2F7F95"/>
                </a:solidFill>
              </a:rPr>
              <a:t>increase</a:t>
            </a:r>
          </a:p>
        </p:txBody>
      </p:sp>
      <p:sp>
        <p:nvSpPr>
          <p:cNvPr id="6" name="TextBox 5">
            <a:extLst>
              <a:ext uri="{FF2B5EF4-FFF2-40B4-BE49-F238E27FC236}">
                <a16:creationId xmlns:a16="http://schemas.microsoft.com/office/drawing/2014/main" id="{80BF60F4-1EE1-2021-7444-C5FCE7EAF800}"/>
              </a:ext>
            </a:extLst>
          </p:cNvPr>
          <p:cNvSpPr txBox="1"/>
          <p:nvPr/>
        </p:nvSpPr>
        <p:spPr>
          <a:xfrm>
            <a:off x="274101" y="6158881"/>
            <a:ext cx="7141776" cy="646331"/>
          </a:xfrm>
          <a:prstGeom prst="rect">
            <a:avLst/>
          </a:prstGeom>
          <a:noFill/>
        </p:spPr>
        <p:txBody>
          <a:bodyPr wrap="square" rtlCol="0">
            <a:spAutoFit/>
          </a:bodyPr>
          <a:lstStyle/>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Limited to NC Residents, 2024</a:t>
            </a:r>
            <a:endParaRPr lang="en-US" sz="900" b="0" i="0" u="none" strike="noStrike" dirty="0">
              <a:effectLst/>
              <a:latin typeface="Arial" panose="020B0604020202020204" pitchFamily="34" charset="0"/>
            </a:endParaRPr>
          </a:p>
          <a:p>
            <a:pPr marL="0" algn="l" rtl="0" eaLnBrk="1" fontAlgn="t" latinLnBrk="0" hangingPunct="1">
              <a:buNone/>
            </a:pPr>
            <a:r>
              <a:rPr lang="en-US" sz="900" b="1" i="0" u="none" strike="noStrike" kern="1200" dirty="0">
                <a:solidFill>
                  <a:srgbClr val="003B70"/>
                </a:solidFill>
                <a:effectLst/>
                <a:latin typeface="Arial" panose="020B0604020202020204" pitchFamily="34" charset="0"/>
              </a:rPr>
              <a:t>Source: NC DETECT (2020 - 2024)</a:t>
            </a:r>
            <a:endParaRPr lang="en-US" sz="900" b="0" i="0" u="none" strike="noStrike" dirty="0">
              <a:effectLst/>
              <a:latin typeface="Arial" panose="020B0604020202020204" pitchFamily="34" charset="0"/>
            </a:endParaRPr>
          </a:p>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Analysis by Injury Epidemiology and Surveillance Unit</a:t>
            </a:r>
            <a:endParaRPr lang="en-US" sz="900" b="0" i="0" u="none" strike="noStrike" dirty="0">
              <a:effectLst/>
              <a:latin typeface="Arial" panose="020B0604020202020204" pitchFamily="34" charset="0"/>
            </a:endParaRPr>
          </a:p>
          <a:p>
            <a:endParaRPr lang="en-US" sz="900" dirty="0"/>
          </a:p>
        </p:txBody>
      </p:sp>
    </p:spTree>
    <p:extLst>
      <p:ext uri="{BB962C8B-B14F-4D97-AF65-F5344CB8AC3E}">
        <p14:creationId xmlns:p14="http://schemas.microsoft.com/office/powerpoint/2010/main" val="25690796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25</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u="sng" dirty="0">
                <a:solidFill>
                  <a:srgbClr val="2F7F95"/>
                </a:solidFill>
              </a:rPr>
              <a:t>54%</a:t>
            </a:r>
            <a:r>
              <a:rPr lang="en-US" sz="3200" dirty="0">
                <a:solidFill>
                  <a:srgbClr val="2F7F95"/>
                </a:solidFill>
              </a:rPr>
              <a:t> </a:t>
            </a:r>
            <a:r>
              <a:rPr lang="en-US" sz="3200" dirty="0"/>
              <a:t>of unintentional fall-related ED visits occurred among adults 65 and older</a:t>
            </a:r>
            <a:endParaRPr lang="en-US" sz="3200" u="sng" dirty="0"/>
          </a:p>
        </p:txBody>
      </p:sp>
      <p:sp>
        <p:nvSpPr>
          <p:cNvPr id="6" name="Rectangle 5">
            <a:extLst>
              <a:ext uri="{FF2B5EF4-FFF2-40B4-BE49-F238E27FC236}">
                <a16:creationId xmlns:a16="http://schemas.microsoft.com/office/drawing/2014/main" id="{31444B8E-C9C3-F5F2-C6A4-03297A671A3A}"/>
              </a:ext>
              <a:ext uri="{C183D7F6-B498-43B3-948B-1728B52AA6E4}">
                <adec:decorative xmlns:adec="http://schemas.microsoft.com/office/drawing/2017/decorative" val="1"/>
              </a:ext>
            </a:extLst>
          </p:cNvPr>
          <p:cNvSpPr/>
          <p:nvPr/>
        </p:nvSpPr>
        <p:spPr>
          <a:xfrm>
            <a:off x="7100047" y="1990726"/>
            <a:ext cx="1769852" cy="3882950"/>
          </a:xfrm>
          <a:prstGeom prst="rect">
            <a:avLst/>
          </a:prstGeom>
          <a:solidFill>
            <a:srgbClr val="D9D9D9">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7" name="Chart 6" descr="Number of unintentional fall-related ED visits by age group, 2024">
            <a:extLst>
              <a:ext uri="{FF2B5EF4-FFF2-40B4-BE49-F238E27FC236}">
                <a16:creationId xmlns:a16="http://schemas.microsoft.com/office/drawing/2014/main" id="{00000000-0008-0000-0700-000002000000}"/>
              </a:ext>
            </a:extLst>
          </p:cNvPr>
          <p:cNvGraphicFramePr>
            <a:graphicFrameLocks/>
          </p:cNvGraphicFramePr>
          <p:nvPr>
            <p:extLst>
              <p:ext uri="{D42A27DB-BD31-4B8C-83A1-F6EECF244321}">
                <p14:modId xmlns:p14="http://schemas.microsoft.com/office/powerpoint/2010/main" val="3397698328"/>
              </p:ext>
            </p:extLst>
          </p:nvPr>
        </p:nvGraphicFramePr>
        <p:xfrm>
          <a:off x="365760" y="1990725"/>
          <a:ext cx="8522759" cy="4007788"/>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F2F53D17-3C1F-D7C2-1B14-690E2E7695B9}"/>
              </a:ext>
            </a:extLst>
          </p:cNvPr>
          <p:cNvSpPr txBox="1"/>
          <p:nvPr/>
        </p:nvSpPr>
        <p:spPr>
          <a:xfrm>
            <a:off x="285964" y="5954902"/>
            <a:ext cx="2187388" cy="230832"/>
          </a:xfrm>
          <a:prstGeom prst="rect">
            <a:avLst/>
          </a:prstGeom>
          <a:noFill/>
        </p:spPr>
        <p:txBody>
          <a:bodyPr wrap="square">
            <a:spAutoFit/>
          </a:bodyPr>
          <a:lstStyle/>
          <a:p>
            <a:r>
              <a:rPr lang="en-US" sz="900" b="0" i="0" u="none" strike="noStrike" dirty="0">
                <a:solidFill>
                  <a:srgbClr val="003B70"/>
                </a:solidFill>
                <a:effectLst/>
                <a:latin typeface="Arial" panose="020B0604020202020204" pitchFamily="34" charset="0"/>
              </a:rPr>
              <a:t>Age was unknown for </a:t>
            </a:r>
            <a:r>
              <a:rPr lang="en-US" sz="900" dirty="0">
                <a:solidFill>
                  <a:srgbClr val="003B70"/>
                </a:solidFill>
                <a:latin typeface="Arial" panose="020B0604020202020204" pitchFamily="34" charset="0"/>
              </a:rPr>
              <a:t>348</a:t>
            </a:r>
            <a:r>
              <a:rPr lang="en-US" sz="900" b="0" i="0" u="none" strike="noStrike" dirty="0">
                <a:solidFill>
                  <a:srgbClr val="003B70"/>
                </a:solidFill>
                <a:effectLst/>
                <a:latin typeface="Arial" panose="020B0604020202020204" pitchFamily="34" charset="0"/>
              </a:rPr>
              <a:t> ED Visits</a:t>
            </a:r>
            <a:r>
              <a:rPr lang="en-US" sz="900" dirty="0">
                <a:solidFill>
                  <a:srgbClr val="003B70"/>
                </a:solidFill>
              </a:rPr>
              <a:t> </a:t>
            </a:r>
          </a:p>
        </p:txBody>
      </p:sp>
      <p:sp>
        <p:nvSpPr>
          <p:cNvPr id="3" name="TextBox 2">
            <a:extLst>
              <a:ext uri="{FF2B5EF4-FFF2-40B4-BE49-F238E27FC236}">
                <a16:creationId xmlns:a16="http://schemas.microsoft.com/office/drawing/2014/main" id="{5F1BFE80-72E7-7EDC-E0F9-99B323E5B3B3}"/>
              </a:ext>
            </a:extLst>
          </p:cNvPr>
          <p:cNvSpPr txBox="1"/>
          <p:nvPr/>
        </p:nvSpPr>
        <p:spPr>
          <a:xfrm>
            <a:off x="285964" y="6116227"/>
            <a:ext cx="7141776" cy="646331"/>
          </a:xfrm>
          <a:prstGeom prst="rect">
            <a:avLst/>
          </a:prstGeom>
          <a:noFill/>
        </p:spPr>
        <p:txBody>
          <a:bodyPr wrap="square" rtlCol="0">
            <a:spAutoFit/>
          </a:bodyPr>
          <a:lstStyle/>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Limited to NC Residents, 2024</a:t>
            </a:r>
            <a:endParaRPr lang="en-US" sz="900" b="0" i="0" u="none" strike="noStrike" dirty="0">
              <a:effectLst/>
              <a:latin typeface="Arial" panose="020B0604020202020204" pitchFamily="34" charset="0"/>
            </a:endParaRPr>
          </a:p>
          <a:p>
            <a:pPr marL="0" algn="l" rtl="0" eaLnBrk="1" fontAlgn="t" latinLnBrk="0" hangingPunct="1">
              <a:buNone/>
            </a:pPr>
            <a:r>
              <a:rPr lang="en-US" sz="900" b="1" i="0" u="none" strike="noStrike" kern="1200" dirty="0">
                <a:solidFill>
                  <a:srgbClr val="003B70"/>
                </a:solidFill>
                <a:effectLst/>
                <a:latin typeface="Arial" panose="020B0604020202020204" pitchFamily="34" charset="0"/>
              </a:rPr>
              <a:t>Source: NC DETECT (2024)</a:t>
            </a:r>
            <a:endParaRPr lang="en-US" sz="900" b="0" i="0" u="none" strike="noStrike" dirty="0">
              <a:effectLst/>
              <a:latin typeface="Arial" panose="020B0604020202020204" pitchFamily="34" charset="0"/>
            </a:endParaRPr>
          </a:p>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Analysis by Injury Epidemiology and Surveillance Unit</a:t>
            </a:r>
            <a:endParaRPr lang="en-US" sz="900" b="0" i="0" u="none" strike="noStrike" dirty="0">
              <a:effectLst/>
              <a:latin typeface="Arial" panose="020B0604020202020204" pitchFamily="34" charset="0"/>
            </a:endParaRPr>
          </a:p>
          <a:p>
            <a:endParaRPr lang="en-US" sz="900" dirty="0"/>
          </a:p>
        </p:txBody>
      </p:sp>
    </p:spTree>
    <p:extLst>
      <p:ext uri="{BB962C8B-B14F-4D97-AF65-F5344CB8AC3E}">
        <p14:creationId xmlns:p14="http://schemas.microsoft.com/office/powerpoint/2010/main" val="19616242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26</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dirty="0"/>
              <a:t>Adults </a:t>
            </a:r>
            <a:r>
              <a:rPr lang="en-US" sz="3200" dirty="0">
                <a:solidFill>
                  <a:srgbClr val="2F7F95"/>
                </a:solidFill>
              </a:rPr>
              <a:t>85 and older </a:t>
            </a:r>
            <a:r>
              <a:rPr lang="en-US" sz="3200" dirty="0"/>
              <a:t>have the highest rates of unintentional fall-related ED visits</a:t>
            </a:r>
          </a:p>
        </p:txBody>
      </p:sp>
      <p:graphicFrame>
        <p:nvGraphicFramePr>
          <p:cNvPr id="6" name="Chart 5" descr="Rate of unintentional fall-related ED visits by age group, 2024">
            <a:extLst>
              <a:ext uri="{FF2B5EF4-FFF2-40B4-BE49-F238E27FC236}">
                <a16:creationId xmlns:a16="http://schemas.microsoft.com/office/drawing/2014/main" id="{00000000-0008-0000-0700-000003000000}"/>
              </a:ext>
            </a:extLst>
          </p:cNvPr>
          <p:cNvGraphicFramePr>
            <a:graphicFrameLocks/>
          </p:cNvGraphicFramePr>
          <p:nvPr>
            <p:extLst>
              <p:ext uri="{D42A27DB-BD31-4B8C-83A1-F6EECF244321}">
                <p14:modId xmlns:p14="http://schemas.microsoft.com/office/powerpoint/2010/main" val="1287055078"/>
              </p:ext>
            </p:extLst>
          </p:nvPr>
        </p:nvGraphicFramePr>
        <p:xfrm>
          <a:off x="365760" y="2065469"/>
          <a:ext cx="8218842" cy="3819172"/>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ED8C6A72-BD77-E9EC-F00F-530F6835DCC6}"/>
              </a:ext>
            </a:extLst>
          </p:cNvPr>
          <p:cNvSpPr txBox="1"/>
          <p:nvPr/>
        </p:nvSpPr>
        <p:spPr>
          <a:xfrm>
            <a:off x="274101" y="5897966"/>
            <a:ext cx="2187388" cy="230832"/>
          </a:xfrm>
          <a:prstGeom prst="rect">
            <a:avLst/>
          </a:prstGeom>
          <a:noFill/>
        </p:spPr>
        <p:txBody>
          <a:bodyPr wrap="square">
            <a:spAutoFit/>
          </a:bodyPr>
          <a:lstStyle/>
          <a:p>
            <a:r>
              <a:rPr lang="en-US" sz="900" b="0" i="0" u="none" strike="noStrike" dirty="0">
                <a:solidFill>
                  <a:srgbClr val="003B70"/>
                </a:solidFill>
                <a:effectLst/>
                <a:latin typeface="Arial" panose="020B0604020202020204" pitchFamily="34" charset="0"/>
              </a:rPr>
              <a:t>Age was unknown for 348 ED Visits</a:t>
            </a:r>
            <a:r>
              <a:rPr lang="en-US" sz="900" dirty="0">
                <a:solidFill>
                  <a:srgbClr val="003B70"/>
                </a:solidFill>
              </a:rPr>
              <a:t> </a:t>
            </a:r>
          </a:p>
        </p:txBody>
      </p:sp>
      <p:sp>
        <p:nvSpPr>
          <p:cNvPr id="5" name="TextBox 4">
            <a:extLst>
              <a:ext uri="{FF2B5EF4-FFF2-40B4-BE49-F238E27FC236}">
                <a16:creationId xmlns:a16="http://schemas.microsoft.com/office/drawing/2014/main" id="{2384A8E7-95D1-4258-558D-06EC5B4B4E76}"/>
              </a:ext>
            </a:extLst>
          </p:cNvPr>
          <p:cNvSpPr txBox="1"/>
          <p:nvPr/>
        </p:nvSpPr>
        <p:spPr>
          <a:xfrm>
            <a:off x="274101" y="6099803"/>
            <a:ext cx="7141776" cy="646331"/>
          </a:xfrm>
          <a:prstGeom prst="rect">
            <a:avLst/>
          </a:prstGeom>
          <a:noFill/>
        </p:spPr>
        <p:txBody>
          <a:bodyPr wrap="square" rtlCol="0">
            <a:spAutoFit/>
          </a:bodyPr>
          <a:lstStyle/>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Limited to NC Residents, 2024</a:t>
            </a:r>
            <a:endParaRPr lang="en-US" sz="900" b="0" i="0" u="none" strike="noStrike" dirty="0">
              <a:effectLst/>
              <a:latin typeface="Arial" panose="020B0604020202020204" pitchFamily="34" charset="0"/>
            </a:endParaRPr>
          </a:p>
          <a:p>
            <a:pPr marL="0" algn="l" rtl="0" eaLnBrk="1" fontAlgn="t" latinLnBrk="0" hangingPunct="1">
              <a:buNone/>
            </a:pPr>
            <a:r>
              <a:rPr lang="en-US" sz="900" b="1" i="0" u="none" strike="noStrike" kern="1200" dirty="0">
                <a:solidFill>
                  <a:srgbClr val="003B70"/>
                </a:solidFill>
                <a:effectLst/>
                <a:latin typeface="Arial" panose="020B0604020202020204" pitchFamily="34" charset="0"/>
              </a:rPr>
              <a:t>Source: NC DETECT (2024)</a:t>
            </a:r>
            <a:endParaRPr lang="en-US" sz="900" b="0" i="0" u="none" strike="noStrike" dirty="0">
              <a:effectLst/>
              <a:latin typeface="Arial" panose="020B0604020202020204" pitchFamily="34" charset="0"/>
            </a:endParaRPr>
          </a:p>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Analysis by Injury Epidemiology and Surveillance Unit</a:t>
            </a:r>
            <a:endParaRPr lang="en-US" sz="900" b="0" i="0" u="none" strike="noStrike" dirty="0">
              <a:effectLst/>
              <a:latin typeface="Arial" panose="020B0604020202020204" pitchFamily="34" charset="0"/>
            </a:endParaRPr>
          </a:p>
          <a:p>
            <a:endParaRPr lang="en-US" sz="900" dirty="0"/>
          </a:p>
        </p:txBody>
      </p:sp>
    </p:spTree>
    <p:extLst>
      <p:ext uri="{BB962C8B-B14F-4D97-AF65-F5344CB8AC3E}">
        <p14:creationId xmlns:p14="http://schemas.microsoft.com/office/powerpoint/2010/main" val="26832097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27</a:t>
            </a:fld>
            <a:endParaRPr lang="en-US" b="0" dirty="0"/>
          </a:p>
        </p:txBody>
      </p:sp>
      <p:sp>
        <p:nvSpPr>
          <p:cNvPr id="2" name="Title 1"/>
          <p:cNvSpPr>
            <a:spLocks noGrp="1"/>
          </p:cNvSpPr>
          <p:nvPr>
            <p:ph type="title"/>
          </p:nvPr>
        </p:nvSpPr>
        <p:spPr>
          <a:xfrm>
            <a:off x="274320" y="1143000"/>
            <a:ext cx="8563554" cy="548640"/>
          </a:xfrm>
        </p:spPr>
        <p:txBody>
          <a:bodyPr/>
          <a:lstStyle/>
          <a:p>
            <a:r>
              <a:rPr lang="en-US" sz="2800" dirty="0"/>
              <a:t>Rates of unintentional fall-related ED visits were highest among </a:t>
            </a:r>
            <a:r>
              <a:rPr lang="en-US" sz="2800" dirty="0">
                <a:solidFill>
                  <a:srgbClr val="003B70"/>
                </a:solidFill>
              </a:rPr>
              <a:t>women and NH Whites</a:t>
            </a:r>
          </a:p>
        </p:txBody>
      </p:sp>
      <p:graphicFrame>
        <p:nvGraphicFramePr>
          <p:cNvPr id="5" name="Chart 4" descr="Rate of unintentional fall-related ED visits by sex and race/ethnicity, 2024">
            <a:extLst>
              <a:ext uri="{FF2B5EF4-FFF2-40B4-BE49-F238E27FC236}">
                <a16:creationId xmlns:a16="http://schemas.microsoft.com/office/drawing/2014/main" id="{00000000-0008-0000-0700-000005000000}"/>
              </a:ext>
            </a:extLst>
          </p:cNvPr>
          <p:cNvGraphicFramePr>
            <a:graphicFrameLocks/>
          </p:cNvGraphicFramePr>
          <p:nvPr>
            <p:extLst>
              <p:ext uri="{D42A27DB-BD31-4B8C-83A1-F6EECF244321}">
                <p14:modId xmlns:p14="http://schemas.microsoft.com/office/powerpoint/2010/main" val="3292749211"/>
              </p:ext>
            </p:extLst>
          </p:nvPr>
        </p:nvGraphicFramePr>
        <p:xfrm>
          <a:off x="274320" y="1878531"/>
          <a:ext cx="8295939" cy="409831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2EF3ADB4-FCBE-739D-C46D-7C0FB4F32C83}"/>
              </a:ext>
            </a:extLst>
          </p:cNvPr>
          <p:cNvSpPr txBox="1"/>
          <p:nvPr/>
        </p:nvSpPr>
        <p:spPr>
          <a:xfrm>
            <a:off x="274320" y="5976842"/>
            <a:ext cx="7603909" cy="230832"/>
          </a:xfrm>
          <a:prstGeom prst="rect">
            <a:avLst/>
          </a:prstGeom>
          <a:noFill/>
        </p:spPr>
        <p:txBody>
          <a:bodyPr wrap="square">
            <a:spAutoFit/>
          </a:bodyPr>
          <a:lstStyle/>
          <a:p>
            <a:r>
              <a:rPr lang="en-US" sz="900" b="0" i="0" u="none" strike="noStrike" dirty="0">
                <a:solidFill>
                  <a:srgbClr val="003B70"/>
                </a:solidFill>
                <a:effectLst/>
                <a:latin typeface="Arial" panose="020B0604020202020204" pitchFamily="34" charset="0"/>
              </a:rPr>
              <a:t>NH - non-Hispanic; sex was unknown for </a:t>
            </a:r>
            <a:r>
              <a:rPr lang="en-US" sz="900" dirty="0">
                <a:solidFill>
                  <a:srgbClr val="003B70"/>
                </a:solidFill>
                <a:latin typeface="Arial" panose="020B0604020202020204" pitchFamily="34" charset="0"/>
              </a:rPr>
              <a:t>332 </a:t>
            </a:r>
            <a:r>
              <a:rPr lang="en-US" sz="900" b="0" i="0" u="none" strike="noStrike" dirty="0">
                <a:solidFill>
                  <a:srgbClr val="003B70"/>
                </a:solidFill>
                <a:effectLst/>
                <a:latin typeface="Arial" panose="020B0604020202020204" pitchFamily="34" charset="0"/>
              </a:rPr>
              <a:t>(&lt;0.1%) injury ED visits and race/ethnicity was unknown for </a:t>
            </a:r>
            <a:r>
              <a:rPr lang="en-US" sz="900" dirty="0">
                <a:solidFill>
                  <a:srgbClr val="003B70"/>
                </a:solidFill>
                <a:latin typeface="Arial" panose="020B0604020202020204" pitchFamily="34" charset="0"/>
              </a:rPr>
              <a:t>3,904</a:t>
            </a:r>
            <a:r>
              <a:rPr lang="en-US" sz="900" b="0" i="0" u="none" strike="noStrike" dirty="0">
                <a:solidFill>
                  <a:srgbClr val="003B70"/>
                </a:solidFill>
                <a:effectLst/>
                <a:latin typeface="Arial" panose="020B0604020202020204" pitchFamily="34" charset="0"/>
              </a:rPr>
              <a:t>(&lt;0.1%) injury ED visits</a:t>
            </a:r>
            <a:r>
              <a:rPr lang="en-US" sz="900" dirty="0">
                <a:solidFill>
                  <a:srgbClr val="003B70"/>
                </a:solidFill>
              </a:rPr>
              <a:t> </a:t>
            </a:r>
          </a:p>
        </p:txBody>
      </p:sp>
      <p:sp>
        <p:nvSpPr>
          <p:cNvPr id="6" name="TextBox 5">
            <a:extLst>
              <a:ext uri="{FF2B5EF4-FFF2-40B4-BE49-F238E27FC236}">
                <a16:creationId xmlns:a16="http://schemas.microsoft.com/office/drawing/2014/main" id="{1992EAE3-DDA5-9878-861D-772324E8F18B}"/>
              </a:ext>
            </a:extLst>
          </p:cNvPr>
          <p:cNvSpPr txBox="1"/>
          <p:nvPr/>
        </p:nvSpPr>
        <p:spPr>
          <a:xfrm>
            <a:off x="274101" y="6180329"/>
            <a:ext cx="7141776" cy="646331"/>
          </a:xfrm>
          <a:prstGeom prst="rect">
            <a:avLst/>
          </a:prstGeom>
          <a:noFill/>
        </p:spPr>
        <p:txBody>
          <a:bodyPr wrap="square" rtlCol="0">
            <a:spAutoFit/>
          </a:bodyPr>
          <a:lstStyle/>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Limited to NC Residents, 2024</a:t>
            </a:r>
            <a:endParaRPr lang="en-US" sz="900" b="0" i="0" u="none" strike="noStrike" dirty="0">
              <a:effectLst/>
              <a:latin typeface="Arial" panose="020B0604020202020204" pitchFamily="34" charset="0"/>
            </a:endParaRPr>
          </a:p>
          <a:p>
            <a:pPr marL="0" algn="l" rtl="0" eaLnBrk="1" fontAlgn="t" latinLnBrk="0" hangingPunct="1">
              <a:buNone/>
            </a:pPr>
            <a:r>
              <a:rPr lang="en-US" sz="900" b="1" i="0" u="none" strike="noStrike" kern="1200" dirty="0">
                <a:solidFill>
                  <a:srgbClr val="003B70"/>
                </a:solidFill>
                <a:effectLst/>
                <a:latin typeface="Arial" panose="020B0604020202020204" pitchFamily="34" charset="0"/>
              </a:rPr>
              <a:t>Source: NC DETECT (2024)</a:t>
            </a:r>
            <a:endParaRPr lang="en-US" sz="900" b="0" i="0" u="none" strike="noStrike" dirty="0">
              <a:effectLst/>
              <a:latin typeface="Arial" panose="020B0604020202020204" pitchFamily="34" charset="0"/>
            </a:endParaRPr>
          </a:p>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Analysis by Injury Epidemiology and Surveillance Unit</a:t>
            </a:r>
            <a:endParaRPr lang="en-US" sz="900" b="0" i="0" u="none" strike="noStrike" dirty="0">
              <a:effectLst/>
              <a:latin typeface="Arial" panose="020B0604020202020204" pitchFamily="34" charset="0"/>
            </a:endParaRPr>
          </a:p>
          <a:p>
            <a:endParaRPr lang="en-US" sz="900" dirty="0"/>
          </a:p>
        </p:txBody>
      </p:sp>
    </p:spTree>
    <p:extLst>
      <p:ext uri="{BB962C8B-B14F-4D97-AF65-F5344CB8AC3E}">
        <p14:creationId xmlns:p14="http://schemas.microsoft.com/office/powerpoint/2010/main" val="19317865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28</a:t>
            </a:fld>
            <a:endParaRPr lang="en-US" b="0" dirty="0"/>
          </a:p>
        </p:txBody>
      </p:sp>
      <p:sp>
        <p:nvSpPr>
          <p:cNvPr id="2" name="Title 1"/>
          <p:cNvSpPr>
            <a:spLocks noGrp="1"/>
          </p:cNvSpPr>
          <p:nvPr>
            <p:ph type="title"/>
          </p:nvPr>
        </p:nvSpPr>
        <p:spPr>
          <a:xfrm>
            <a:off x="274320" y="1143000"/>
            <a:ext cx="8563554" cy="548640"/>
          </a:xfrm>
        </p:spPr>
        <p:txBody>
          <a:bodyPr/>
          <a:lstStyle/>
          <a:p>
            <a:r>
              <a:rPr lang="en-US" sz="2800" dirty="0"/>
              <a:t>Leading diagnosis codes for unintentional fall-related ED visits</a:t>
            </a:r>
          </a:p>
        </p:txBody>
      </p:sp>
      <p:graphicFrame>
        <p:nvGraphicFramePr>
          <p:cNvPr id="3" name="Chart 2" descr="Leading diagnosis codes for unintentional fall-related ED visits, 2024">
            <a:extLst>
              <a:ext uri="{FF2B5EF4-FFF2-40B4-BE49-F238E27FC236}">
                <a16:creationId xmlns:a16="http://schemas.microsoft.com/office/drawing/2014/main" id="{00000000-0008-0000-0700-00000B000000}"/>
              </a:ext>
            </a:extLst>
          </p:cNvPr>
          <p:cNvGraphicFramePr>
            <a:graphicFrameLocks/>
          </p:cNvGraphicFramePr>
          <p:nvPr>
            <p:extLst>
              <p:ext uri="{D42A27DB-BD31-4B8C-83A1-F6EECF244321}">
                <p14:modId xmlns:p14="http://schemas.microsoft.com/office/powerpoint/2010/main" val="1425814852"/>
              </p:ext>
            </p:extLst>
          </p:nvPr>
        </p:nvGraphicFramePr>
        <p:xfrm>
          <a:off x="77931" y="1882588"/>
          <a:ext cx="8988138" cy="4539727"/>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5676F1B4-5F24-3897-DA66-E3A0046A40C6}"/>
              </a:ext>
            </a:extLst>
          </p:cNvPr>
          <p:cNvSpPr txBox="1"/>
          <p:nvPr/>
        </p:nvSpPr>
        <p:spPr>
          <a:xfrm>
            <a:off x="274101" y="6189886"/>
            <a:ext cx="7141776" cy="646331"/>
          </a:xfrm>
          <a:prstGeom prst="rect">
            <a:avLst/>
          </a:prstGeom>
          <a:noFill/>
        </p:spPr>
        <p:txBody>
          <a:bodyPr wrap="square" rtlCol="0">
            <a:spAutoFit/>
          </a:bodyPr>
          <a:lstStyle/>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Limited to NC Residents, 2024</a:t>
            </a:r>
            <a:endParaRPr lang="en-US" sz="900" b="0" i="0" u="none" strike="noStrike" dirty="0">
              <a:effectLst/>
              <a:latin typeface="Arial" panose="020B0604020202020204" pitchFamily="34" charset="0"/>
            </a:endParaRPr>
          </a:p>
          <a:p>
            <a:pPr marL="0" algn="l" rtl="0" eaLnBrk="1" fontAlgn="t" latinLnBrk="0" hangingPunct="1">
              <a:buNone/>
            </a:pPr>
            <a:r>
              <a:rPr lang="en-US" sz="900" b="1" i="0" u="none" strike="noStrike" kern="1200" dirty="0">
                <a:solidFill>
                  <a:srgbClr val="003B70"/>
                </a:solidFill>
                <a:effectLst/>
                <a:latin typeface="Arial" panose="020B0604020202020204" pitchFamily="34" charset="0"/>
              </a:rPr>
              <a:t>Source: NC DETECT (2024)</a:t>
            </a:r>
            <a:endParaRPr lang="en-US" sz="900" b="0" i="0" u="none" strike="noStrike" dirty="0">
              <a:effectLst/>
              <a:latin typeface="Arial" panose="020B0604020202020204" pitchFamily="34" charset="0"/>
            </a:endParaRPr>
          </a:p>
          <a:p>
            <a:pPr marL="0" algn="l" rtl="0" eaLnBrk="1" fontAlgn="t" latinLnBrk="0" hangingPunct="1">
              <a:buNone/>
            </a:pPr>
            <a:r>
              <a:rPr lang="en-US" sz="900" b="0" i="0" u="none" strike="noStrike" kern="1200" dirty="0">
                <a:solidFill>
                  <a:srgbClr val="003B70"/>
                </a:solidFill>
                <a:effectLst/>
                <a:latin typeface="Arial" panose="020B0604020202020204" pitchFamily="34" charset="0"/>
              </a:rPr>
              <a:t>Analysis by Injury Epidemiology and Surveillance Unit</a:t>
            </a:r>
            <a:endParaRPr lang="en-US" sz="900" b="0" i="0" u="none" strike="noStrike" dirty="0">
              <a:effectLst/>
              <a:latin typeface="Arial" panose="020B0604020202020204" pitchFamily="34" charset="0"/>
            </a:endParaRPr>
          </a:p>
          <a:p>
            <a:endParaRPr lang="en-US" sz="900" dirty="0"/>
          </a:p>
        </p:txBody>
      </p:sp>
    </p:spTree>
    <p:extLst>
      <p:ext uri="{BB962C8B-B14F-4D97-AF65-F5344CB8AC3E}">
        <p14:creationId xmlns:p14="http://schemas.microsoft.com/office/powerpoint/2010/main" val="18526978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93B2694-C2AF-8347-2095-F1BC0B53C8E7}"/>
              </a:ext>
            </a:extLst>
          </p:cNvPr>
          <p:cNvSpPr>
            <a:spLocks noGrp="1"/>
          </p:cNvSpPr>
          <p:nvPr>
            <p:ph type="sldNum" sz="quarter" idx="14"/>
          </p:nvPr>
        </p:nvSpPr>
        <p:spPr/>
        <p:txBody>
          <a:bodyPr/>
          <a:lstStyle/>
          <a:p>
            <a:fld id="{11F27F3A-B3E9-41ED-AF8F-A365F10BB65F}" type="slidenum">
              <a:rPr lang="en-US" smtClean="0"/>
              <a:pPr/>
              <a:t>29</a:t>
            </a:fld>
            <a:endParaRPr lang="en-US" dirty="0"/>
          </a:p>
        </p:txBody>
      </p:sp>
      <p:sp>
        <p:nvSpPr>
          <p:cNvPr id="5" name="Title 4">
            <a:extLst>
              <a:ext uri="{FF2B5EF4-FFF2-40B4-BE49-F238E27FC236}">
                <a16:creationId xmlns:a16="http://schemas.microsoft.com/office/drawing/2014/main" id="{F1815798-627D-3C90-7BCB-F0DD0AEE7B87}"/>
              </a:ext>
            </a:extLst>
          </p:cNvPr>
          <p:cNvSpPr>
            <a:spLocks noGrp="1"/>
          </p:cNvSpPr>
          <p:nvPr>
            <p:ph type="title"/>
          </p:nvPr>
        </p:nvSpPr>
        <p:spPr>
          <a:xfrm>
            <a:off x="274320" y="1143000"/>
            <a:ext cx="8563554" cy="548640"/>
          </a:xfrm>
        </p:spPr>
        <p:txBody>
          <a:bodyPr/>
          <a:lstStyle/>
          <a:p>
            <a:r>
              <a:rPr lang="en-US" sz="3200" dirty="0"/>
              <a:t>Summary of unintentional fall-related injuries in North Carolina</a:t>
            </a:r>
          </a:p>
        </p:txBody>
      </p:sp>
      <p:sp>
        <p:nvSpPr>
          <p:cNvPr id="2" name="Text Placeholder 1">
            <a:extLst>
              <a:ext uri="{FF2B5EF4-FFF2-40B4-BE49-F238E27FC236}">
                <a16:creationId xmlns:a16="http://schemas.microsoft.com/office/drawing/2014/main" id="{7E6B2835-0E11-E047-E352-9B2CA7226F2D}"/>
              </a:ext>
            </a:extLst>
          </p:cNvPr>
          <p:cNvSpPr>
            <a:spLocks noGrp="1"/>
          </p:cNvSpPr>
          <p:nvPr>
            <p:ph type="body" sz="quarter" idx="10"/>
          </p:nvPr>
        </p:nvSpPr>
        <p:spPr>
          <a:xfrm>
            <a:off x="274320" y="2203083"/>
            <a:ext cx="8714161" cy="4142629"/>
          </a:xfrm>
        </p:spPr>
        <p:txBody>
          <a:bodyPr/>
          <a:lstStyle/>
          <a:p>
            <a:r>
              <a:rPr lang="en-US" sz="2800" b="0" dirty="0"/>
              <a:t>In 2024, unintentional fall-related injuries resulted in:</a:t>
            </a:r>
          </a:p>
          <a:p>
            <a:pPr lvl="1"/>
            <a:r>
              <a:rPr lang="en-US" sz="2400" b="0" dirty="0"/>
              <a:t>Nearly </a:t>
            </a:r>
            <a:r>
              <a:rPr lang="en-US" sz="2800" dirty="0">
                <a:solidFill>
                  <a:srgbClr val="643275"/>
                </a:solidFill>
              </a:rPr>
              <a:t>2,000</a:t>
            </a:r>
            <a:r>
              <a:rPr lang="en-US" sz="2400" b="0" dirty="0"/>
              <a:t> deaths</a:t>
            </a:r>
          </a:p>
          <a:p>
            <a:pPr lvl="1"/>
            <a:r>
              <a:rPr lang="en-US" sz="2400" b="0" dirty="0"/>
              <a:t>Nearly </a:t>
            </a:r>
            <a:r>
              <a:rPr lang="en-US" sz="2800" dirty="0"/>
              <a:t>30,000</a:t>
            </a:r>
            <a:r>
              <a:rPr lang="en-US" sz="2400" b="0" dirty="0"/>
              <a:t> hospitalizations</a:t>
            </a:r>
          </a:p>
          <a:p>
            <a:pPr lvl="1"/>
            <a:r>
              <a:rPr lang="en-US" sz="2400" b="0" dirty="0"/>
              <a:t>Nearly </a:t>
            </a:r>
            <a:r>
              <a:rPr lang="en-US" sz="2800" dirty="0">
                <a:solidFill>
                  <a:srgbClr val="2F7F95"/>
                </a:solidFill>
              </a:rPr>
              <a:t>285,000</a:t>
            </a:r>
            <a:r>
              <a:rPr lang="en-US" sz="2400" b="0" dirty="0"/>
              <a:t> emergency department visits</a:t>
            </a:r>
          </a:p>
          <a:p>
            <a:r>
              <a:rPr lang="en-US" sz="2800" b="0" dirty="0"/>
              <a:t>Most falls occur among </a:t>
            </a:r>
            <a:r>
              <a:rPr lang="en-US" sz="2800" dirty="0"/>
              <a:t>females</a:t>
            </a:r>
            <a:r>
              <a:rPr lang="en-US" sz="2800" b="0" dirty="0"/>
              <a:t> and                   </a:t>
            </a:r>
            <a:r>
              <a:rPr lang="en-US" sz="2800" dirty="0"/>
              <a:t>Non-Hispanic White NC residents</a:t>
            </a:r>
            <a:endParaRPr lang="en-US" sz="2800" b="0" dirty="0"/>
          </a:p>
          <a:p>
            <a:r>
              <a:rPr lang="en-US" sz="2800" b="0" dirty="0"/>
              <a:t>Rates of fall-related injuries are highest in the        </a:t>
            </a:r>
            <a:r>
              <a:rPr lang="en-US" sz="2800" dirty="0"/>
              <a:t>75-84 and 85 and older age groups </a:t>
            </a:r>
            <a:endParaRPr lang="en-US" sz="2800" b="0" dirty="0"/>
          </a:p>
        </p:txBody>
      </p:sp>
    </p:spTree>
    <p:extLst>
      <p:ext uri="{BB962C8B-B14F-4D97-AF65-F5344CB8AC3E}">
        <p14:creationId xmlns:p14="http://schemas.microsoft.com/office/powerpoint/2010/main" val="3795202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3</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dirty="0"/>
              <a:t>Technical Notes, Continued</a:t>
            </a:r>
          </a:p>
        </p:txBody>
      </p:sp>
      <p:sp>
        <p:nvSpPr>
          <p:cNvPr id="6" name="Text Placeholder 5"/>
          <p:cNvSpPr>
            <a:spLocks noGrp="1"/>
          </p:cNvSpPr>
          <p:nvPr>
            <p:ph type="body" sz="quarter" idx="10"/>
          </p:nvPr>
        </p:nvSpPr>
        <p:spPr>
          <a:xfrm>
            <a:off x="274320" y="1828800"/>
            <a:ext cx="8563554" cy="4142629"/>
          </a:xfrm>
        </p:spPr>
        <p:txBody>
          <a:bodyPr/>
          <a:lstStyle/>
          <a:p>
            <a:r>
              <a:rPr lang="en-US" dirty="0"/>
              <a:t>Hospitalizations </a:t>
            </a:r>
            <a:r>
              <a:rPr lang="en-US" b="0" dirty="0"/>
              <a:t>– Among records with an ICD-10-CM injury code,* any mention of the ICD-10-CM codes below (includes records resulting in death)</a:t>
            </a:r>
          </a:p>
          <a:p>
            <a:r>
              <a:rPr lang="en-US" dirty="0"/>
              <a:t>Emergency Department Visits </a:t>
            </a:r>
            <a:r>
              <a:rPr lang="en-US" b="0" dirty="0"/>
              <a:t>– Any mention of the ICD-10-CM codes below: (includes records resulting in hospitalization or death)</a:t>
            </a:r>
          </a:p>
          <a:p>
            <a:pPr marL="0" indent="0">
              <a:buNone/>
            </a:pPr>
            <a:endParaRPr lang="en-US" dirty="0"/>
          </a:p>
        </p:txBody>
      </p:sp>
      <p:graphicFrame>
        <p:nvGraphicFramePr>
          <p:cNvPr id="3" name="Table 7">
            <a:extLst>
              <a:ext uri="{FF2B5EF4-FFF2-40B4-BE49-F238E27FC236}">
                <a16:creationId xmlns:a16="http://schemas.microsoft.com/office/drawing/2014/main" id="{8D13A93D-DD29-95CF-797E-1A8251907F39}"/>
              </a:ext>
            </a:extLst>
          </p:cNvPr>
          <p:cNvGraphicFramePr>
            <a:graphicFrameLocks noGrp="1"/>
          </p:cNvGraphicFramePr>
          <p:nvPr>
            <p:extLst>
              <p:ext uri="{D42A27DB-BD31-4B8C-83A1-F6EECF244321}">
                <p14:modId xmlns:p14="http://schemas.microsoft.com/office/powerpoint/2010/main" val="4256484574"/>
              </p:ext>
            </p:extLst>
          </p:nvPr>
        </p:nvGraphicFramePr>
        <p:xfrm>
          <a:off x="1000388" y="3854331"/>
          <a:ext cx="7143224" cy="2271932"/>
        </p:xfrm>
        <a:graphic>
          <a:graphicData uri="http://schemas.openxmlformats.org/drawingml/2006/table">
            <a:tbl>
              <a:tblPr firstRow="1" bandRow="1">
                <a:tableStyleId>{5C22544A-7EE6-4342-B048-85BDC9FD1C3A}</a:tableStyleId>
              </a:tblPr>
              <a:tblGrid>
                <a:gridCol w="4025120">
                  <a:extLst>
                    <a:ext uri="{9D8B030D-6E8A-4147-A177-3AD203B41FA5}">
                      <a16:colId xmlns:a16="http://schemas.microsoft.com/office/drawing/2014/main" val="1754342705"/>
                    </a:ext>
                  </a:extLst>
                </a:gridCol>
                <a:gridCol w="3118104">
                  <a:extLst>
                    <a:ext uri="{9D8B030D-6E8A-4147-A177-3AD203B41FA5}">
                      <a16:colId xmlns:a16="http://schemas.microsoft.com/office/drawing/2014/main" val="2907973497"/>
                    </a:ext>
                  </a:extLst>
                </a:gridCol>
              </a:tblGrid>
              <a:tr h="0">
                <a:tc>
                  <a:txBody>
                    <a:bodyPr/>
                    <a:lstStyle/>
                    <a:p>
                      <a:pPr marL="0" algn="l" defTabSz="685800" rtl="0" eaLnBrk="1" latinLnBrk="0" hangingPunct="1"/>
                      <a:r>
                        <a:rPr lang="en-US" sz="1600" b="1" kern="1200" dirty="0">
                          <a:solidFill>
                            <a:schemeClr val="dk1"/>
                          </a:solidFill>
                          <a:latin typeface="+mn-lt"/>
                          <a:ea typeface="+mn-ea"/>
                          <a:cs typeface="+mn-cs"/>
                        </a:rPr>
                        <a:t>V00.11-V00.89 with 6th</a:t>
                      </a:r>
                    </a:p>
                    <a:p>
                      <a:pPr marL="0" algn="l" defTabSz="685800" rtl="0" eaLnBrk="1" latinLnBrk="0" hangingPunct="1"/>
                      <a:r>
                        <a:rPr lang="en-US" sz="1600" b="1" kern="1200" dirty="0">
                          <a:solidFill>
                            <a:schemeClr val="dk1"/>
                          </a:solidFill>
                          <a:latin typeface="+mn-lt"/>
                          <a:ea typeface="+mn-ea"/>
                          <a:cs typeface="+mn-cs"/>
                        </a:rPr>
                        <a:t>character=1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algn="l" defTabSz="685800" rtl="0" eaLnBrk="1" latinLnBrk="0" hangingPunct="1"/>
                      <a:r>
                        <a:rPr lang="en-US" sz="1600" b="0" kern="1200" dirty="0">
                          <a:solidFill>
                            <a:schemeClr val="dk1"/>
                          </a:solidFill>
                          <a:latin typeface="+mn-lt"/>
                          <a:ea typeface="+mn-ea"/>
                          <a:cs typeface="+mn-cs"/>
                        </a:rPr>
                        <a:t>Falls related to pedestrian conveyance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46577652"/>
                  </a:ext>
                </a:extLst>
              </a:tr>
              <a:tr h="370840">
                <a:tc>
                  <a:txBody>
                    <a:bodyPr/>
                    <a:lstStyle/>
                    <a:p>
                      <a:r>
                        <a:rPr lang="en-US" sz="1600" b="1" dirty="0"/>
                        <a:t>W00-W15, W17, W19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dirty="0"/>
                        <a:t>Falls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89567985"/>
                  </a:ext>
                </a:extLst>
              </a:tr>
              <a:tr h="370840">
                <a:tc>
                  <a:txBody>
                    <a:bodyPr/>
                    <a:lstStyle/>
                    <a:p>
                      <a:r>
                        <a:rPr lang="en-US" sz="1600" b="1" dirty="0"/>
                        <a:t>W16 with 6th character=2 (Except 16.4 and 16.9 with 5th character=2)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dirty="0"/>
                        <a:t>Fall, jump, or diving into water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65210057"/>
                  </a:ext>
                </a:extLst>
              </a:tr>
              <a:tr h="37201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b="1" dirty="0"/>
                        <a:t>W18.1, W18.2, W18.3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1600" dirty="0"/>
                        <a:t>Other falls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31112879"/>
                  </a:ext>
                </a:extLst>
              </a:tr>
              <a:tr h="370840">
                <a:tc gridSpan="2">
                  <a:txBody>
                    <a:bodyPr/>
                    <a:lstStyle/>
                    <a:p>
                      <a:r>
                        <a:rPr lang="en-US" sz="1400" dirty="0"/>
                        <a:t>7th character of A or missing (reflects initial encounter, active treatment)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53840668"/>
                  </a:ext>
                </a:extLst>
              </a:tr>
            </a:tbl>
          </a:graphicData>
        </a:graphic>
      </p:graphicFrame>
      <p:sp>
        <p:nvSpPr>
          <p:cNvPr id="7" name="Text Placeholder 6"/>
          <p:cNvSpPr>
            <a:spLocks noGrp="1"/>
          </p:cNvSpPr>
          <p:nvPr>
            <p:ph type="body" sz="quarter" idx="11"/>
          </p:nvPr>
        </p:nvSpPr>
        <p:spPr>
          <a:xfrm>
            <a:off x="274320" y="6217920"/>
            <a:ext cx="8073990" cy="330200"/>
          </a:xfrm>
        </p:spPr>
        <p:txBody>
          <a:bodyPr/>
          <a:lstStyle/>
          <a:p>
            <a:r>
              <a:rPr lang="en-US" i="0" dirty="0"/>
              <a:t>*See technical notes document for a full list of ICD-10-CM injury diagnosis codes</a:t>
            </a:r>
          </a:p>
        </p:txBody>
      </p:sp>
    </p:spTree>
    <p:extLst>
      <p:ext uri="{BB962C8B-B14F-4D97-AF65-F5344CB8AC3E}">
        <p14:creationId xmlns:p14="http://schemas.microsoft.com/office/powerpoint/2010/main" val="34595680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D33DDEF-E0E2-9D7F-AA35-197F526DF90B}"/>
              </a:ext>
            </a:extLst>
          </p:cNvPr>
          <p:cNvSpPr>
            <a:spLocks noGrp="1"/>
          </p:cNvSpPr>
          <p:nvPr>
            <p:ph type="sldNum" sz="quarter" idx="14"/>
          </p:nvPr>
        </p:nvSpPr>
        <p:spPr/>
        <p:txBody>
          <a:bodyPr/>
          <a:lstStyle/>
          <a:p>
            <a:fld id="{11F27F3A-B3E9-41ED-AF8F-A365F10BB65F}" type="slidenum">
              <a:rPr lang="en-US" smtClean="0"/>
              <a:pPr/>
              <a:t>30</a:t>
            </a:fld>
            <a:endParaRPr lang="en-US" dirty="0"/>
          </a:p>
        </p:txBody>
      </p:sp>
      <p:sp>
        <p:nvSpPr>
          <p:cNvPr id="7" name="Title 4">
            <a:extLst>
              <a:ext uri="{FF2B5EF4-FFF2-40B4-BE49-F238E27FC236}">
                <a16:creationId xmlns:a16="http://schemas.microsoft.com/office/drawing/2014/main" id="{1A40A506-5630-C752-CC47-4119A2A5B201}"/>
              </a:ext>
            </a:extLst>
          </p:cNvPr>
          <p:cNvSpPr>
            <a:spLocks noGrp="1"/>
          </p:cNvSpPr>
          <p:nvPr>
            <p:ph type="title"/>
          </p:nvPr>
        </p:nvSpPr>
        <p:spPr>
          <a:xfrm>
            <a:off x="274320" y="1143000"/>
            <a:ext cx="8563554" cy="940525"/>
          </a:xfrm>
        </p:spPr>
        <p:txBody>
          <a:bodyPr/>
          <a:lstStyle/>
          <a:p>
            <a:r>
              <a:rPr lang="en-US" sz="3200" dirty="0"/>
              <a:t>Where to find more data on unintentional fall-related death and injury?</a:t>
            </a:r>
          </a:p>
        </p:txBody>
      </p:sp>
      <p:sp>
        <p:nvSpPr>
          <p:cNvPr id="6" name="Text Placeholder 1">
            <a:extLst>
              <a:ext uri="{FF2B5EF4-FFF2-40B4-BE49-F238E27FC236}">
                <a16:creationId xmlns:a16="http://schemas.microsoft.com/office/drawing/2014/main" id="{30B13D23-F96A-0CA1-2FAA-619B409F5044}"/>
              </a:ext>
            </a:extLst>
          </p:cNvPr>
          <p:cNvSpPr>
            <a:spLocks noGrp="1"/>
          </p:cNvSpPr>
          <p:nvPr>
            <p:ph type="body" sz="quarter" idx="10"/>
          </p:nvPr>
        </p:nvSpPr>
        <p:spPr>
          <a:xfrm>
            <a:off x="274320" y="2194560"/>
            <a:ext cx="8563554" cy="3752539"/>
          </a:xfrm>
        </p:spPr>
        <p:txBody>
          <a:bodyPr/>
          <a:lstStyle/>
          <a:p>
            <a:r>
              <a:rPr lang="en-US" sz="2800" b="0" dirty="0">
                <a:latin typeface="+mn-lt"/>
              </a:rPr>
              <a:t>NC Injury and Violence Prevention Branch</a:t>
            </a:r>
            <a:r>
              <a:rPr lang="en-US" sz="2800" b="0" dirty="0">
                <a:solidFill>
                  <a:srgbClr val="2F7F95"/>
                </a:solidFill>
                <a:latin typeface="+mn-lt"/>
              </a:rPr>
              <a:t> </a:t>
            </a:r>
            <a:r>
              <a:rPr lang="en-US" sz="2800" b="0" dirty="0">
                <a:solidFill>
                  <a:srgbClr val="2F7F95"/>
                </a:solidFill>
                <a:latin typeface="+mn-lt"/>
                <a:hlinkClick r:id="rId2">
                  <a:extLst>
                    <a:ext uri="{A12FA001-AC4F-418D-AE19-62706E023703}">
                      <ahyp:hlinkClr xmlns:ahyp="http://schemas.microsoft.com/office/drawing/2018/hyperlinkcolor" val="tx"/>
                    </a:ext>
                  </a:extLst>
                </a:hlinkClick>
              </a:rPr>
              <a:t>Falls Injury Data</a:t>
            </a:r>
            <a:endParaRPr lang="en-US" sz="2800" b="0" dirty="0">
              <a:solidFill>
                <a:srgbClr val="2F7F95"/>
              </a:solidFill>
              <a:latin typeface="+mn-lt"/>
            </a:endParaRPr>
          </a:p>
          <a:p>
            <a:r>
              <a:rPr lang="en-US" sz="2800" b="0" dirty="0">
                <a:latin typeface="+mn-lt"/>
              </a:rPr>
              <a:t>NC DETECT </a:t>
            </a:r>
            <a:r>
              <a:rPr lang="en-US" sz="2800" b="0" dirty="0">
                <a:solidFill>
                  <a:srgbClr val="2F7F95"/>
                </a:solidFill>
                <a:latin typeface="+mn-lt"/>
                <a:hlinkClick r:id="rId3">
                  <a:extLst>
                    <a:ext uri="{A12FA001-AC4F-418D-AE19-62706E023703}">
                      <ahyp:hlinkClr xmlns:ahyp="http://schemas.microsoft.com/office/drawing/2018/hyperlinkcolor" val="tx"/>
                    </a:ext>
                  </a:extLst>
                </a:hlinkClick>
              </a:rPr>
              <a:t>Unintentional Falls Dashboard</a:t>
            </a:r>
            <a:endParaRPr lang="en-US" sz="2800" b="0" dirty="0">
              <a:solidFill>
                <a:srgbClr val="2F7F95"/>
              </a:solidFill>
              <a:latin typeface="+mn-lt"/>
            </a:endParaRPr>
          </a:p>
          <a:p>
            <a:r>
              <a:rPr lang="en-US" sz="2800" b="0" dirty="0">
                <a:latin typeface="+mn-lt"/>
              </a:rPr>
              <a:t>State Center for Health Statistics (SCHS) Death Certificate Data </a:t>
            </a:r>
          </a:p>
          <a:p>
            <a:pPr marL="800080" lvl="1" indent="-285743">
              <a:buFont typeface="Arial" panose="020B0604020202020204" pitchFamily="34" charset="0"/>
              <a:buChar char="•"/>
            </a:pPr>
            <a:r>
              <a:rPr lang="en-US" sz="2400" b="0" dirty="0">
                <a:solidFill>
                  <a:srgbClr val="2F7F95"/>
                </a:solidFill>
                <a:latin typeface="+mn-lt"/>
                <a:hlinkClick r:id="rId4">
                  <a:extLst>
                    <a:ext uri="{A12FA001-AC4F-418D-AE19-62706E023703}">
                      <ahyp:hlinkClr xmlns:ahyp="http://schemas.microsoft.com/office/drawing/2018/hyperlinkcolor" val="tx"/>
                    </a:ext>
                  </a:extLst>
                </a:hlinkClick>
              </a:rPr>
              <a:t>NC Health Data Query System</a:t>
            </a:r>
            <a:endParaRPr lang="en-US" sz="2400" b="0" dirty="0">
              <a:solidFill>
                <a:srgbClr val="2F7F95"/>
              </a:solidFill>
              <a:latin typeface="+mn-lt"/>
            </a:endParaRPr>
          </a:p>
          <a:p>
            <a:r>
              <a:rPr lang="en-US" sz="2800" b="0" dirty="0">
                <a:latin typeface="+mn-lt"/>
              </a:rPr>
              <a:t>CDC WISQARS –  </a:t>
            </a:r>
            <a:r>
              <a:rPr lang="en-US" sz="2800" b="0" dirty="0">
                <a:solidFill>
                  <a:srgbClr val="2F7F95"/>
                </a:solidFill>
                <a:latin typeface="+mn-lt"/>
                <a:hlinkClick r:id="rId5">
                  <a:extLst>
                    <a:ext uri="{A12FA001-AC4F-418D-AE19-62706E023703}">
                      <ahyp:hlinkClr xmlns:ahyp="http://schemas.microsoft.com/office/drawing/2018/hyperlinkcolor" val="tx"/>
                    </a:ext>
                  </a:extLst>
                </a:hlinkClick>
              </a:rPr>
              <a:t>Fatal Injury and Violence Data</a:t>
            </a:r>
            <a:endParaRPr lang="en-US" sz="2800" b="0" dirty="0">
              <a:solidFill>
                <a:srgbClr val="2F7F95"/>
              </a:solidFill>
              <a:latin typeface="+mn-lt"/>
            </a:endParaRPr>
          </a:p>
          <a:p>
            <a:endParaRPr lang="en-US" dirty="0"/>
          </a:p>
        </p:txBody>
      </p:sp>
    </p:spTree>
    <p:extLst>
      <p:ext uri="{BB962C8B-B14F-4D97-AF65-F5344CB8AC3E}">
        <p14:creationId xmlns:p14="http://schemas.microsoft.com/office/powerpoint/2010/main" val="8014130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C309EF8-1470-7734-89B6-B456DC5A794E}"/>
              </a:ext>
            </a:extLst>
          </p:cNvPr>
          <p:cNvSpPr>
            <a:spLocks noGrp="1"/>
          </p:cNvSpPr>
          <p:nvPr>
            <p:ph type="sldNum" sz="quarter" idx="14"/>
          </p:nvPr>
        </p:nvSpPr>
        <p:spPr/>
        <p:txBody>
          <a:bodyPr/>
          <a:lstStyle/>
          <a:p>
            <a:fld id="{11F27F3A-B3E9-41ED-AF8F-A365F10BB65F}" type="slidenum">
              <a:rPr lang="en-US" smtClean="0"/>
              <a:pPr/>
              <a:t>31</a:t>
            </a:fld>
            <a:endParaRPr lang="en-US" dirty="0"/>
          </a:p>
        </p:txBody>
      </p:sp>
      <p:sp>
        <p:nvSpPr>
          <p:cNvPr id="6" name="Title 1">
            <a:extLst>
              <a:ext uri="{FF2B5EF4-FFF2-40B4-BE49-F238E27FC236}">
                <a16:creationId xmlns:a16="http://schemas.microsoft.com/office/drawing/2014/main" id="{D366AD7D-8405-5434-8BFC-15A30AFB8069}"/>
              </a:ext>
            </a:extLst>
          </p:cNvPr>
          <p:cNvSpPr>
            <a:spLocks noGrp="1"/>
          </p:cNvSpPr>
          <p:nvPr>
            <p:ph type="title"/>
          </p:nvPr>
        </p:nvSpPr>
        <p:spPr>
          <a:xfrm>
            <a:off x="274320" y="1143000"/>
            <a:ext cx="8621835" cy="1072055"/>
          </a:xfrm>
        </p:spPr>
        <p:txBody>
          <a:bodyPr/>
          <a:lstStyle/>
          <a:p>
            <a:r>
              <a:rPr lang="en-US" sz="3200" dirty="0"/>
              <a:t>IVPB Data Support now available! </a:t>
            </a:r>
          </a:p>
        </p:txBody>
      </p:sp>
      <p:sp>
        <p:nvSpPr>
          <p:cNvPr id="10" name="TextBox 9">
            <a:extLst>
              <a:ext uri="{FF2B5EF4-FFF2-40B4-BE49-F238E27FC236}">
                <a16:creationId xmlns:a16="http://schemas.microsoft.com/office/drawing/2014/main" id="{D2F430E3-3969-9EA2-6532-6666992A8CFC}"/>
              </a:ext>
            </a:extLst>
          </p:cNvPr>
          <p:cNvSpPr txBox="1"/>
          <p:nvPr/>
        </p:nvSpPr>
        <p:spPr>
          <a:xfrm>
            <a:off x="365760" y="1645920"/>
            <a:ext cx="7801060" cy="1015663"/>
          </a:xfrm>
          <a:prstGeom prst="rect">
            <a:avLst/>
          </a:prstGeom>
          <a:noFill/>
        </p:spPr>
        <p:txBody>
          <a:bodyPr wrap="square" rtlCol="0">
            <a:spAutoFit/>
          </a:bodyPr>
          <a:lstStyle/>
          <a:p>
            <a:r>
              <a:rPr lang="en-US" sz="2000" dirty="0">
                <a:solidFill>
                  <a:srgbClr val="17375E"/>
                </a:solidFill>
              </a:rPr>
              <a:t>Book time with an IVPB epidemiologist to discuss available data products, to talk through custom data requests, or for general data questions.</a:t>
            </a:r>
          </a:p>
        </p:txBody>
      </p:sp>
      <p:sp>
        <p:nvSpPr>
          <p:cNvPr id="8" name="TextBox 7">
            <a:extLst>
              <a:ext uri="{FF2B5EF4-FFF2-40B4-BE49-F238E27FC236}">
                <a16:creationId xmlns:a16="http://schemas.microsoft.com/office/drawing/2014/main" id="{8942CFFF-1787-E39A-31C1-BFD0DCC02926}"/>
              </a:ext>
            </a:extLst>
          </p:cNvPr>
          <p:cNvSpPr txBox="1"/>
          <p:nvPr/>
        </p:nvSpPr>
        <p:spPr>
          <a:xfrm>
            <a:off x="629708" y="2756212"/>
            <a:ext cx="2347713" cy="1754326"/>
          </a:xfrm>
          <a:prstGeom prst="rect">
            <a:avLst/>
          </a:prstGeom>
          <a:noFill/>
        </p:spPr>
        <p:txBody>
          <a:bodyPr wrap="square" rtlCol="0">
            <a:spAutoFit/>
          </a:bodyPr>
          <a:lstStyle/>
          <a:p>
            <a:pPr marL="285750" indent="-285750">
              <a:buFont typeface="Arial" panose="020B0604020202020204" pitchFamily="34" charset="0"/>
              <a:buChar char="•"/>
            </a:pPr>
            <a:r>
              <a:rPr lang="en-US" b="1" dirty="0">
                <a:solidFill>
                  <a:srgbClr val="2F7F95"/>
                </a:solidFill>
                <a:hlinkClick r:id="rId3">
                  <a:extLst>
                    <a:ext uri="{A12FA001-AC4F-418D-AE19-62706E023703}">
                      <ahyp:hlinkClr xmlns:ahyp="http://schemas.microsoft.com/office/drawing/2018/hyperlinkcolor" val="tx"/>
                    </a:ext>
                  </a:extLst>
                </a:hlinkClick>
              </a:rPr>
              <a:t>IVPB Data Request Policy</a:t>
            </a:r>
            <a:endParaRPr lang="en-US" b="1" dirty="0">
              <a:solidFill>
                <a:srgbClr val="2F7F95"/>
              </a:solidFill>
            </a:endParaRPr>
          </a:p>
          <a:p>
            <a:pPr marL="285750" indent="-285750">
              <a:buFont typeface="Arial" panose="020B0604020202020204" pitchFamily="34" charset="0"/>
              <a:buChar char="•"/>
            </a:pPr>
            <a:endParaRPr lang="en-US" dirty="0">
              <a:solidFill>
                <a:srgbClr val="2F7F95"/>
              </a:solidFill>
            </a:endParaRPr>
          </a:p>
          <a:p>
            <a:pPr marL="285750" indent="-285750">
              <a:buFont typeface="Arial" panose="020B0604020202020204" pitchFamily="34" charset="0"/>
              <a:buChar char="•"/>
            </a:pPr>
            <a:r>
              <a:rPr lang="en-US" b="1" dirty="0">
                <a:solidFill>
                  <a:srgbClr val="2F7F95"/>
                </a:solidFill>
                <a:hlinkClick r:id="rId4">
                  <a:extLst>
                    <a:ext uri="{A12FA001-AC4F-418D-AE19-62706E023703}">
                      <ahyp:hlinkClr xmlns:ahyp="http://schemas.microsoft.com/office/drawing/2018/hyperlinkcolor" val="tx"/>
                    </a:ext>
                  </a:extLst>
                </a:hlinkClick>
              </a:rPr>
              <a:t>IVPB Data Support Bookings</a:t>
            </a:r>
            <a:endParaRPr lang="en-US" b="1" dirty="0">
              <a:solidFill>
                <a:srgbClr val="2F7F95"/>
              </a:solidFill>
            </a:endParaRPr>
          </a:p>
        </p:txBody>
      </p:sp>
      <p:pic>
        <p:nvPicPr>
          <p:cNvPr id="7" name="Picture 6" descr="Picture of IVPB data support website">
            <a:extLst>
              <a:ext uri="{FF2B5EF4-FFF2-40B4-BE49-F238E27FC236}">
                <a16:creationId xmlns:a16="http://schemas.microsoft.com/office/drawing/2014/main" id="{C7ADBD5A-00DC-AB4B-1216-EC8FD4108BAE}"/>
              </a:ext>
            </a:extLst>
          </p:cNvPr>
          <p:cNvPicPr>
            <a:picLocks noChangeAspect="1"/>
          </p:cNvPicPr>
          <p:nvPr/>
        </p:nvPicPr>
        <p:blipFill>
          <a:blip r:embed="rId5"/>
          <a:stretch>
            <a:fillRect/>
          </a:stretch>
        </p:blipFill>
        <p:spPr>
          <a:xfrm>
            <a:off x="3116157" y="2756212"/>
            <a:ext cx="5398135" cy="3648633"/>
          </a:xfrm>
          <a:prstGeom prst="rect">
            <a:avLst/>
          </a:prstGeom>
          <a:ln>
            <a:noFill/>
          </a:ln>
          <a:effectLst>
            <a:outerShdw blurRad="292100" dist="139700" dir="2700000" algn="tl" rotWithShape="0">
              <a:srgbClr val="333333">
                <a:alpha val="65000"/>
              </a:srgbClr>
            </a:outerShdw>
          </a:effectLst>
        </p:spPr>
      </p:pic>
      <p:pic>
        <p:nvPicPr>
          <p:cNvPr id="9" name="Picture 8">
            <a:extLst>
              <a:ext uri="{FF2B5EF4-FFF2-40B4-BE49-F238E27FC236}">
                <a16:creationId xmlns:a16="http://schemas.microsoft.com/office/drawing/2014/main" id="{F532FFE4-9205-15B5-EDEA-330C74094AD6}"/>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1009362" y="4764948"/>
            <a:ext cx="1639897" cy="163989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5118007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1">
            <a:extLst>
              <a:ext uri="{FF2B5EF4-FFF2-40B4-BE49-F238E27FC236}">
                <a16:creationId xmlns:a16="http://schemas.microsoft.com/office/drawing/2014/main" id="{88CF52BA-B21C-B768-B34F-0A33EDE889E3}"/>
              </a:ext>
            </a:extLst>
          </p:cNvPr>
          <p:cNvSpPr>
            <a:spLocks noGrp="1"/>
          </p:cNvSpPr>
          <p:nvPr>
            <p:ph type="body" sz="quarter" idx="10"/>
          </p:nvPr>
        </p:nvSpPr>
        <p:spPr>
          <a:xfrm>
            <a:off x="0" y="457199"/>
            <a:ext cx="9144000" cy="5943602"/>
          </a:xfrm>
        </p:spPr>
        <p:txBody>
          <a:bodyPr/>
          <a:lstStyle/>
          <a:p>
            <a:r>
              <a:rPr lang="en-US" sz="6400" dirty="0"/>
              <a:t>Questions?</a:t>
            </a:r>
          </a:p>
          <a:p>
            <a:endParaRPr lang="en-US" sz="3200" dirty="0"/>
          </a:p>
          <a:p>
            <a:r>
              <a:rPr lang="en-US" sz="3200" dirty="0">
                <a:solidFill>
                  <a:srgbClr val="003B70"/>
                </a:solidFill>
                <a:hlinkClick r:id="rId2">
                  <a:extLst>
                    <a:ext uri="{A12FA001-AC4F-418D-AE19-62706E023703}">
                      <ahyp:hlinkClr xmlns:ahyp="http://schemas.microsoft.com/office/drawing/2018/hyperlinkcolor" val="tx"/>
                    </a:ext>
                  </a:extLst>
                </a:hlinkClick>
              </a:rPr>
              <a:t>InjuryData@dhhs.nc.gov</a:t>
            </a:r>
            <a:endParaRPr lang="en-US" sz="3200" dirty="0">
              <a:solidFill>
                <a:srgbClr val="003B70"/>
              </a:solidFill>
            </a:endParaRPr>
          </a:p>
          <a:p>
            <a:endParaRPr lang="en-US" sz="3200" dirty="0"/>
          </a:p>
          <a:p>
            <a:r>
              <a:rPr lang="en-US" sz="3200" dirty="0"/>
              <a:t>Injury and Violence Prevention Branch</a:t>
            </a:r>
          </a:p>
          <a:p>
            <a:r>
              <a:rPr lang="en-US" sz="3200" dirty="0"/>
              <a:t>Division of Public Health</a:t>
            </a:r>
          </a:p>
          <a:p>
            <a:endParaRPr lang="en-US" sz="3200" dirty="0"/>
          </a:p>
          <a:p>
            <a:r>
              <a:rPr lang="en-US" sz="3200" dirty="0">
                <a:solidFill>
                  <a:srgbClr val="003B70"/>
                </a:solidFill>
                <a:hlinkClick r:id="rId3">
                  <a:extLst>
                    <a:ext uri="{A12FA001-AC4F-418D-AE19-62706E023703}">
                      <ahyp:hlinkClr xmlns:ahyp="http://schemas.microsoft.com/office/drawing/2018/hyperlinkcolor" val="tx"/>
                    </a:ext>
                  </a:extLst>
                </a:hlinkClick>
              </a:rPr>
              <a:t>https://www.dph.ncdhhs.gov/programs/chronic-disease-and-injury/injury-and-violence-prevention-branch</a:t>
            </a:r>
            <a:endParaRPr lang="en-US" sz="3200" dirty="0">
              <a:solidFill>
                <a:srgbClr val="003B70"/>
              </a:solidFill>
            </a:endParaRPr>
          </a:p>
          <a:p>
            <a:endParaRPr lang="en-US" sz="3200" dirty="0"/>
          </a:p>
        </p:txBody>
      </p:sp>
    </p:spTree>
    <p:extLst>
      <p:ext uri="{BB962C8B-B14F-4D97-AF65-F5344CB8AC3E}">
        <p14:creationId xmlns:p14="http://schemas.microsoft.com/office/powerpoint/2010/main" val="225755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85D2EE7-E9A5-0AF5-CC4A-37A88B2C777E}"/>
              </a:ext>
            </a:extLst>
          </p:cNvPr>
          <p:cNvSpPr>
            <a:spLocks noGrp="1"/>
          </p:cNvSpPr>
          <p:nvPr>
            <p:ph type="sldNum" sz="quarter" idx="14"/>
          </p:nvPr>
        </p:nvSpPr>
        <p:spPr/>
        <p:txBody>
          <a:bodyPr/>
          <a:lstStyle/>
          <a:p>
            <a:fld id="{11F27F3A-B3E9-41ED-AF8F-A365F10BB65F}" type="slidenum">
              <a:rPr lang="en-US" smtClean="0"/>
              <a:pPr/>
              <a:t>4</a:t>
            </a:fld>
            <a:endParaRPr lang="en-US" dirty="0"/>
          </a:p>
        </p:txBody>
      </p:sp>
      <p:sp>
        <p:nvSpPr>
          <p:cNvPr id="6" name="Title 8">
            <a:extLst>
              <a:ext uri="{FF2B5EF4-FFF2-40B4-BE49-F238E27FC236}">
                <a16:creationId xmlns:a16="http://schemas.microsoft.com/office/drawing/2014/main" id="{DC2F0A0A-23ED-A550-2450-B167EFFD902F}"/>
              </a:ext>
            </a:extLst>
          </p:cNvPr>
          <p:cNvSpPr>
            <a:spLocks noGrp="1"/>
          </p:cNvSpPr>
          <p:nvPr>
            <p:ph type="title"/>
          </p:nvPr>
        </p:nvSpPr>
        <p:spPr>
          <a:xfrm>
            <a:off x="1188720" y="365760"/>
            <a:ext cx="7537836" cy="548640"/>
          </a:xfrm>
        </p:spPr>
        <p:txBody>
          <a:bodyPr/>
          <a:lstStyle/>
          <a:p>
            <a:r>
              <a:rPr lang="en-US" sz="3200" dirty="0">
                <a:latin typeface="+mn-lt"/>
              </a:rPr>
              <a:t>Overview</a:t>
            </a:r>
            <a:endParaRPr lang="en-US" sz="3200" dirty="0"/>
          </a:p>
        </p:txBody>
      </p:sp>
      <p:sp>
        <p:nvSpPr>
          <p:cNvPr id="7" name="Text Placeholder 7">
            <a:extLst>
              <a:ext uri="{FF2B5EF4-FFF2-40B4-BE49-F238E27FC236}">
                <a16:creationId xmlns:a16="http://schemas.microsoft.com/office/drawing/2014/main" id="{7B08C0A2-1E5E-717D-C894-44ED46B98533}"/>
              </a:ext>
            </a:extLst>
          </p:cNvPr>
          <p:cNvSpPr>
            <a:spLocks noGrp="1"/>
          </p:cNvSpPr>
          <p:nvPr>
            <p:ph type="body" sz="quarter" idx="10"/>
          </p:nvPr>
        </p:nvSpPr>
        <p:spPr>
          <a:xfrm>
            <a:off x="1188720" y="1188720"/>
            <a:ext cx="7955280" cy="4582247"/>
          </a:xfrm>
        </p:spPr>
        <p:txBody>
          <a:bodyPr/>
          <a:lstStyle/>
          <a:p>
            <a:r>
              <a:rPr lang="en-US" sz="2800" b="0" dirty="0">
                <a:solidFill>
                  <a:srgbClr val="17375E"/>
                </a:solidFill>
                <a:latin typeface="+mn-lt"/>
              </a:rPr>
              <a:t>Vulnerable Populations</a:t>
            </a:r>
          </a:p>
          <a:p>
            <a:r>
              <a:rPr lang="en-US" sz="2800" b="0" dirty="0">
                <a:solidFill>
                  <a:srgbClr val="17375E"/>
                </a:solidFill>
                <a:latin typeface="+mn-lt"/>
              </a:rPr>
              <a:t>Unintentional Fall Deaths</a:t>
            </a:r>
          </a:p>
          <a:p>
            <a:r>
              <a:rPr lang="en-US" sz="2800" b="0" dirty="0">
                <a:solidFill>
                  <a:srgbClr val="17375E"/>
                </a:solidFill>
                <a:latin typeface="+mn-lt"/>
              </a:rPr>
              <a:t>Unintentional Fall Morbidity</a:t>
            </a:r>
          </a:p>
          <a:p>
            <a:pPr lvl="1"/>
            <a:r>
              <a:rPr lang="en-US" sz="2500" b="0" dirty="0">
                <a:solidFill>
                  <a:srgbClr val="17375E"/>
                </a:solidFill>
                <a:latin typeface="+mn-lt"/>
              </a:rPr>
              <a:t>Hospitalizations and Emergency Department Visits</a:t>
            </a:r>
          </a:p>
          <a:p>
            <a:endParaRPr lang="en-US" sz="2400" dirty="0">
              <a:solidFill>
                <a:srgbClr val="17375E"/>
              </a:solidFill>
              <a:latin typeface="+mn-lt"/>
            </a:endParaRPr>
          </a:p>
          <a:p>
            <a:pPr>
              <a:buFont typeface="Courier New" panose="02070309020205020404" pitchFamily="49" charset="0"/>
              <a:buChar char="o"/>
            </a:pPr>
            <a:r>
              <a:rPr lang="en-US" sz="2000" b="0" dirty="0">
                <a:solidFill>
                  <a:srgbClr val="17375E"/>
                </a:solidFill>
                <a:latin typeface="+mn-lt"/>
              </a:rPr>
              <a:t>Unintentional Fall Injury/Harm data are available at </a:t>
            </a:r>
            <a:r>
              <a:rPr lang="en-US" sz="2000" b="0" dirty="0">
                <a:solidFill>
                  <a:srgbClr val="2F7F95"/>
                </a:solidFill>
                <a:latin typeface="+mn-lt"/>
                <a:hlinkClick r:id="rId3">
                  <a:extLst>
                    <a:ext uri="{A12FA001-AC4F-418D-AE19-62706E023703}">
                      <ahyp:hlinkClr xmlns:ahyp="http://schemas.microsoft.com/office/drawing/2018/hyperlinkcolor" val="tx"/>
                    </a:ext>
                  </a:extLst>
                </a:hlinkClick>
              </a:rPr>
              <a:t>https://injuryfreenc.dph.ncdhhs.gov/DataSurveillance/FallsData.htm</a:t>
            </a:r>
            <a:endParaRPr lang="en-US" sz="2000" b="0" dirty="0">
              <a:solidFill>
                <a:srgbClr val="2F7F95"/>
              </a:solidFill>
              <a:latin typeface="+mn-lt"/>
            </a:endParaRPr>
          </a:p>
          <a:p>
            <a:pPr>
              <a:buFont typeface="Courier New" panose="02070309020205020404" pitchFamily="49" charset="0"/>
              <a:buChar char="o"/>
            </a:pPr>
            <a:r>
              <a:rPr lang="en-US" sz="2000" b="0" dirty="0">
                <a:solidFill>
                  <a:srgbClr val="17375E"/>
                </a:solidFill>
                <a:latin typeface="+mn-lt"/>
              </a:rPr>
              <a:t>For custom data requests, see </a:t>
            </a:r>
            <a:r>
              <a:rPr lang="en-US" sz="2000" b="0" dirty="0">
                <a:solidFill>
                  <a:srgbClr val="2F7F95"/>
                </a:solidFill>
                <a:latin typeface="+mn-lt"/>
                <a:hlinkClick r:id="rId4">
                  <a:extLst>
                    <a:ext uri="{A12FA001-AC4F-418D-AE19-62706E023703}">
                      <ahyp:hlinkClr xmlns:ahyp="http://schemas.microsoft.com/office/drawing/2018/hyperlinkcolor" val="tx"/>
                    </a:ext>
                  </a:extLst>
                </a:hlinkClick>
              </a:rPr>
              <a:t>https://injuryfreenc.dph.ncdhhs.gov/DataSurveillance/DataRequestPolicy.htm</a:t>
            </a:r>
            <a:endParaRPr lang="en-US" sz="2000" b="0" dirty="0">
              <a:solidFill>
                <a:srgbClr val="2F7F95"/>
              </a:solidFill>
              <a:latin typeface="+mn-lt"/>
            </a:endParaRPr>
          </a:p>
          <a:p>
            <a:pPr marL="0" indent="0">
              <a:buNone/>
            </a:pPr>
            <a:endParaRPr lang="en-US" sz="2000" dirty="0">
              <a:solidFill>
                <a:srgbClr val="2F7F95"/>
              </a:solidFill>
              <a:latin typeface="+mn-lt"/>
            </a:endParaRPr>
          </a:p>
          <a:p>
            <a:pPr marL="0" indent="0">
              <a:buNone/>
            </a:pPr>
            <a:endParaRPr lang="en-US" sz="2000" dirty="0">
              <a:solidFill>
                <a:srgbClr val="2F7F95"/>
              </a:solidFill>
              <a:latin typeface="+mn-lt"/>
            </a:endParaRPr>
          </a:p>
        </p:txBody>
      </p:sp>
    </p:spTree>
    <p:extLst>
      <p:ext uri="{BB962C8B-B14F-4D97-AF65-F5344CB8AC3E}">
        <p14:creationId xmlns:p14="http://schemas.microsoft.com/office/powerpoint/2010/main" val="2277759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B68D4-36D8-4A3A-9BE5-CE49019BF456}"/>
              </a:ext>
            </a:extLst>
          </p:cNvPr>
          <p:cNvSpPr>
            <a:spLocks noGrp="1"/>
          </p:cNvSpPr>
          <p:nvPr>
            <p:ph type="title"/>
          </p:nvPr>
        </p:nvSpPr>
        <p:spPr>
          <a:xfrm>
            <a:off x="274320" y="1143000"/>
            <a:ext cx="8563554" cy="548640"/>
          </a:xfrm>
        </p:spPr>
        <p:txBody>
          <a:bodyPr/>
          <a:lstStyle/>
          <a:p>
            <a:r>
              <a:rPr lang="en-US" dirty="0">
                <a:latin typeface="+mn-lt"/>
              </a:rPr>
              <a:t>The populations most at risk of falls are projected to have the fastest growth over the next 20 years</a:t>
            </a:r>
          </a:p>
        </p:txBody>
      </p:sp>
      <p:sp>
        <p:nvSpPr>
          <p:cNvPr id="15" name="Rectangle 14">
            <a:extLst>
              <a:ext uri="{FF2B5EF4-FFF2-40B4-BE49-F238E27FC236}">
                <a16:creationId xmlns:a16="http://schemas.microsoft.com/office/drawing/2014/main" id="{76DAF8FD-56B7-42C2-5828-F5350C98543C}"/>
              </a:ext>
              <a:ext uri="{C183D7F6-B498-43B3-948B-1728B52AA6E4}">
                <adec:decorative xmlns:adec="http://schemas.microsoft.com/office/drawing/2017/decorative" val="1"/>
              </a:ext>
            </a:extLst>
          </p:cNvPr>
          <p:cNvSpPr/>
          <p:nvPr/>
        </p:nvSpPr>
        <p:spPr>
          <a:xfrm>
            <a:off x="173314" y="4550735"/>
            <a:ext cx="8896257" cy="1754372"/>
          </a:xfrm>
          <a:prstGeom prst="rect">
            <a:avLst/>
          </a:prstGeom>
          <a:solidFill>
            <a:srgbClr val="D9D9D9">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46F33587-E898-3070-C74A-2631F52F7EC9}"/>
              </a:ext>
            </a:extLst>
          </p:cNvPr>
          <p:cNvSpPr txBox="1"/>
          <p:nvPr/>
        </p:nvSpPr>
        <p:spPr>
          <a:xfrm>
            <a:off x="177043" y="2027149"/>
            <a:ext cx="1853119" cy="369332"/>
          </a:xfrm>
          <a:prstGeom prst="rect">
            <a:avLst/>
          </a:prstGeom>
          <a:noFill/>
        </p:spPr>
        <p:txBody>
          <a:bodyPr wrap="square">
            <a:spAutoFit/>
          </a:bodyPr>
          <a:lstStyle/>
          <a:p>
            <a:r>
              <a:rPr lang="en-US" sz="1800" b="0" i="0" u="none" strike="noStrike" dirty="0">
                <a:solidFill>
                  <a:srgbClr val="17375E"/>
                </a:solidFill>
                <a:effectLst/>
                <a:latin typeface="Franklin Gothic Demi Cond" panose="020B0706030402020204" pitchFamily="34" charset="0"/>
              </a:rPr>
              <a:t>2024 Population</a:t>
            </a:r>
            <a:r>
              <a:rPr lang="en-US" dirty="0">
                <a:solidFill>
                  <a:srgbClr val="17375E"/>
                </a:solidFill>
              </a:rPr>
              <a:t> </a:t>
            </a:r>
          </a:p>
        </p:txBody>
      </p:sp>
      <p:sp>
        <p:nvSpPr>
          <p:cNvPr id="11" name="TextBox 10">
            <a:extLst>
              <a:ext uri="{FF2B5EF4-FFF2-40B4-BE49-F238E27FC236}">
                <a16:creationId xmlns:a16="http://schemas.microsoft.com/office/drawing/2014/main" id="{51E40C13-0FD9-A481-D0D6-C89FDE7EF716}"/>
              </a:ext>
            </a:extLst>
          </p:cNvPr>
          <p:cNvSpPr txBox="1"/>
          <p:nvPr/>
        </p:nvSpPr>
        <p:spPr>
          <a:xfrm>
            <a:off x="177043" y="2303663"/>
            <a:ext cx="1742117" cy="369332"/>
          </a:xfrm>
          <a:prstGeom prst="rect">
            <a:avLst/>
          </a:prstGeom>
          <a:noFill/>
        </p:spPr>
        <p:txBody>
          <a:bodyPr wrap="square">
            <a:spAutoFit/>
          </a:bodyPr>
          <a:lstStyle/>
          <a:p>
            <a:r>
              <a:rPr lang="en-US" sz="1800" b="0" i="0" u="none" strike="noStrike" dirty="0">
                <a:solidFill>
                  <a:srgbClr val="000000"/>
                </a:solidFill>
                <a:effectLst/>
                <a:latin typeface="Franklin Gothic Demi Cond" panose="020B0706030402020204" pitchFamily="34" charset="0"/>
              </a:rPr>
              <a:t>N=11,052,495</a:t>
            </a:r>
          </a:p>
        </p:txBody>
      </p:sp>
      <p:graphicFrame>
        <p:nvGraphicFramePr>
          <p:cNvPr id="8" name="Chart 7" descr="Percent of 2024 population by age group">
            <a:extLst>
              <a:ext uri="{FF2B5EF4-FFF2-40B4-BE49-F238E27FC236}">
                <a16:creationId xmlns:a16="http://schemas.microsoft.com/office/drawing/2014/main" id="{A7F26FC7-C2C2-4B2C-A9C1-AEEC640C39BC}"/>
              </a:ext>
            </a:extLst>
          </p:cNvPr>
          <p:cNvGraphicFramePr>
            <a:graphicFrameLocks/>
          </p:cNvGraphicFramePr>
          <p:nvPr>
            <p:extLst>
              <p:ext uri="{D42A27DB-BD31-4B8C-83A1-F6EECF244321}">
                <p14:modId xmlns:p14="http://schemas.microsoft.com/office/powerpoint/2010/main" val="2739136769"/>
              </p:ext>
            </p:extLst>
          </p:nvPr>
        </p:nvGraphicFramePr>
        <p:xfrm>
          <a:off x="179044" y="2629825"/>
          <a:ext cx="2299564" cy="3834130"/>
        </p:xfrm>
        <a:graphic>
          <a:graphicData uri="http://schemas.openxmlformats.org/drawingml/2006/chart">
            <c:chart xmlns:c="http://schemas.openxmlformats.org/drawingml/2006/chart" xmlns:r="http://schemas.openxmlformats.org/officeDocument/2006/relationships" r:id="rId3"/>
          </a:graphicData>
        </a:graphic>
      </p:graphicFrame>
      <p:sp>
        <p:nvSpPr>
          <p:cNvPr id="30" name="TextBox 29">
            <a:extLst>
              <a:ext uri="{FF2B5EF4-FFF2-40B4-BE49-F238E27FC236}">
                <a16:creationId xmlns:a16="http://schemas.microsoft.com/office/drawing/2014/main" id="{4C6A7EDF-EB85-1CF4-C3F1-D5F0B316F3A3}"/>
              </a:ext>
            </a:extLst>
          </p:cNvPr>
          <p:cNvSpPr txBox="1"/>
          <p:nvPr/>
        </p:nvSpPr>
        <p:spPr>
          <a:xfrm>
            <a:off x="2482337" y="2027149"/>
            <a:ext cx="1794753" cy="369332"/>
          </a:xfrm>
          <a:prstGeom prst="rect">
            <a:avLst/>
          </a:prstGeom>
          <a:noFill/>
        </p:spPr>
        <p:txBody>
          <a:bodyPr wrap="square">
            <a:spAutoFit/>
          </a:bodyPr>
          <a:lstStyle/>
          <a:p>
            <a:r>
              <a:rPr lang="en-US" sz="1800" b="0" i="0" u="none" strike="noStrike" dirty="0">
                <a:solidFill>
                  <a:schemeClr val="bg1">
                    <a:lumMod val="65000"/>
                  </a:schemeClr>
                </a:solidFill>
                <a:effectLst/>
                <a:latin typeface="Franklin Gothic Demi Cond" panose="020B0706030402020204" pitchFamily="34" charset="0"/>
              </a:rPr>
              <a:t>2044 Population</a:t>
            </a:r>
            <a:r>
              <a:rPr lang="en-US" dirty="0">
                <a:solidFill>
                  <a:schemeClr val="bg1">
                    <a:lumMod val="65000"/>
                  </a:schemeClr>
                </a:solidFill>
              </a:rPr>
              <a:t> </a:t>
            </a:r>
          </a:p>
        </p:txBody>
      </p:sp>
      <p:sp>
        <p:nvSpPr>
          <p:cNvPr id="33" name="TextBox 32">
            <a:extLst>
              <a:ext uri="{FF2B5EF4-FFF2-40B4-BE49-F238E27FC236}">
                <a16:creationId xmlns:a16="http://schemas.microsoft.com/office/drawing/2014/main" id="{06DC876D-0FA2-7CD7-0916-EC44051A432C}"/>
              </a:ext>
            </a:extLst>
          </p:cNvPr>
          <p:cNvSpPr txBox="1"/>
          <p:nvPr/>
        </p:nvSpPr>
        <p:spPr>
          <a:xfrm>
            <a:off x="2482337" y="2303663"/>
            <a:ext cx="1736387" cy="369332"/>
          </a:xfrm>
          <a:prstGeom prst="rect">
            <a:avLst/>
          </a:prstGeom>
          <a:noFill/>
        </p:spPr>
        <p:txBody>
          <a:bodyPr wrap="square">
            <a:spAutoFit/>
          </a:bodyPr>
          <a:lstStyle/>
          <a:p>
            <a:r>
              <a:rPr lang="en-US" sz="1800" b="0" i="0" u="none" strike="noStrike" dirty="0">
                <a:solidFill>
                  <a:srgbClr val="000000"/>
                </a:solidFill>
                <a:effectLst/>
                <a:latin typeface="Franklin Gothic Demi Cond" panose="020B0706030402020204" pitchFamily="34" charset="0"/>
              </a:rPr>
              <a:t>N=13,030,273</a:t>
            </a:r>
          </a:p>
        </p:txBody>
      </p:sp>
      <p:graphicFrame>
        <p:nvGraphicFramePr>
          <p:cNvPr id="10" name="Chart 9" descr="Percent of 2044 population by age group">
            <a:extLst>
              <a:ext uri="{FF2B5EF4-FFF2-40B4-BE49-F238E27FC236}">
                <a16:creationId xmlns:a16="http://schemas.microsoft.com/office/drawing/2014/main" id="{3717A8B3-324C-4ED8-8A15-96599E2DC096}"/>
              </a:ext>
            </a:extLst>
          </p:cNvPr>
          <p:cNvGraphicFramePr>
            <a:graphicFrameLocks/>
          </p:cNvGraphicFramePr>
          <p:nvPr>
            <p:extLst>
              <p:ext uri="{D42A27DB-BD31-4B8C-83A1-F6EECF244321}">
                <p14:modId xmlns:p14="http://schemas.microsoft.com/office/powerpoint/2010/main" val="3841672795"/>
              </p:ext>
            </p:extLst>
          </p:nvPr>
        </p:nvGraphicFramePr>
        <p:xfrm>
          <a:off x="2478608" y="2591404"/>
          <a:ext cx="2210415" cy="3834130"/>
        </p:xfrm>
        <a:graphic>
          <a:graphicData uri="http://schemas.openxmlformats.org/drawingml/2006/chart">
            <c:chart xmlns:c="http://schemas.openxmlformats.org/drawingml/2006/chart" xmlns:r="http://schemas.openxmlformats.org/officeDocument/2006/relationships" r:id="rId4"/>
          </a:graphicData>
        </a:graphic>
      </p:graphicFrame>
      <p:sp>
        <p:nvSpPr>
          <p:cNvPr id="36" name="TextBox 35">
            <a:extLst>
              <a:ext uri="{FF2B5EF4-FFF2-40B4-BE49-F238E27FC236}">
                <a16:creationId xmlns:a16="http://schemas.microsoft.com/office/drawing/2014/main" id="{84E10AC9-A708-CB10-AFF9-475CE4B5656A}"/>
              </a:ext>
            </a:extLst>
          </p:cNvPr>
          <p:cNvSpPr txBox="1"/>
          <p:nvPr/>
        </p:nvSpPr>
        <p:spPr>
          <a:xfrm>
            <a:off x="4630047" y="2028618"/>
            <a:ext cx="2735093" cy="369332"/>
          </a:xfrm>
          <a:prstGeom prst="rect">
            <a:avLst/>
          </a:prstGeom>
          <a:noFill/>
        </p:spPr>
        <p:txBody>
          <a:bodyPr wrap="square">
            <a:spAutoFit/>
          </a:bodyPr>
          <a:lstStyle/>
          <a:p>
            <a:r>
              <a:rPr lang="en-US" sz="1800" b="0" i="0" u="none" strike="noStrike" dirty="0">
                <a:solidFill>
                  <a:srgbClr val="7F9E3F"/>
                </a:solidFill>
                <a:effectLst/>
                <a:latin typeface="Franklin Gothic Demi Cond" panose="020B0706030402020204" pitchFamily="34" charset="0"/>
              </a:rPr>
              <a:t>Percent Change 2024-2044</a:t>
            </a:r>
            <a:r>
              <a:rPr lang="en-US" dirty="0"/>
              <a:t> </a:t>
            </a:r>
          </a:p>
        </p:txBody>
      </p:sp>
      <p:sp>
        <p:nvSpPr>
          <p:cNvPr id="38" name="TextBox 37">
            <a:extLst>
              <a:ext uri="{FF2B5EF4-FFF2-40B4-BE49-F238E27FC236}">
                <a16:creationId xmlns:a16="http://schemas.microsoft.com/office/drawing/2014/main" id="{ACD532D3-4442-E58D-B4E7-D0A4EA01200D}"/>
              </a:ext>
            </a:extLst>
          </p:cNvPr>
          <p:cNvSpPr txBox="1"/>
          <p:nvPr/>
        </p:nvSpPr>
        <p:spPr>
          <a:xfrm>
            <a:off x="4644035" y="2303663"/>
            <a:ext cx="2608880" cy="369332"/>
          </a:xfrm>
          <a:prstGeom prst="rect">
            <a:avLst/>
          </a:prstGeom>
          <a:noFill/>
        </p:spPr>
        <p:txBody>
          <a:bodyPr wrap="square">
            <a:spAutoFit/>
          </a:bodyPr>
          <a:lstStyle/>
          <a:p>
            <a:r>
              <a:rPr lang="en-US" sz="1800" b="0" i="0" u="none" strike="noStrike" dirty="0">
                <a:solidFill>
                  <a:srgbClr val="000000"/>
                </a:solidFill>
                <a:effectLst/>
                <a:latin typeface="Franklin Gothic Demi Cond" panose="020B0706030402020204" pitchFamily="34" charset="0"/>
              </a:rPr>
              <a:t>Overall increase of 18%</a:t>
            </a:r>
          </a:p>
        </p:txBody>
      </p:sp>
      <p:graphicFrame>
        <p:nvGraphicFramePr>
          <p:cNvPr id="12" name="Chart 11" descr="Percent change in population from 2024 to 2044">
            <a:extLst>
              <a:ext uri="{FF2B5EF4-FFF2-40B4-BE49-F238E27FC236}">
                <a16:creationId xmlns:a16="http://schemas.microsoft.com/office/drawing/2014/main" id="{41A9CD83-1AFA-4E50-BE58-ED5627C9F5DB}"/>
              </a:ext>
            </a:extLst>
          </p:cNvPr>
          <p:cNvGraphicFramePr>
            <a:graphicFrameLocks/>
          </p:cNvGraphicFramePr>
          <p:nvPr>
            <p:extLst>
              <p:ext uri="{D42A27DB-BD31-4B8C-83A1-F6EECF244321}">
                <p14:modId xmlns:p14="http://schemas.microsoft.com/office/powerpoint/2010/main" val="1634494941"/>
              </p:ext>
            </p:extLst>
          </p:nvPr>
        </p:nvGraphicFramePr>
        <p:xfrm>
          <a:off x="4644035" y="2629620"/>
          <a:ext cx="4934503" cy="3834130"/>
        </p:xfrm>
        <a:graphic>
          <a:graphicData uri="http://schemas.openxmlformats.org/drawingml/2006/chart">
            <c:chart xmlns:c="http://schemas.openxmlformats.org/drawingml/2006/chart" xmlns:r="http://schemas.openxmlformats.org/officeDocument/2006/relationships" r:id="rId5"/>
          </a:graphicData>
        </a:graphic>
      </p:graphicFrame>
      <p:sp>
        <p:nvSpPr>
          <p:cNvPr id="40" name="TextBox 39">
            <a:extLst>
              <a:ext uri="{FF2B5EF4-FFF2-40B4-BE49-F238E27FC236}">
                <a16:creationId xmlns:a16="http://schemas.microsoft.com/office/drawing/2014/main" id="{CA33BF11-ACFC-AE98-F8F4-DFBA2F6349E4}"/>
              </a:ext>
            </a:extLst>
          </p:cNvPr>
          <p:cNvSpPr txBox="1"/>
          <p:nvPr/>
        </p:nvSpPr>
        <p:spPr>
          <a:xfrm>
            <a:off x="274320" y="6400800"/>
            <a:ext cx="7222787" cy="230832"/>
          </a:xfrm>
          <a:prstGeom prst="rect">
            <a:avLst/>
          </a:prstGeom>
          <a:noFill/>
        </p:spPr>
        <p:txBody>
          <a:bodyPr wrap="square">
            <a:spAutoFit/>
          </a:bodyPr>
          <a:lstStyle/>
          <a:p>
            <a:r>
              <a:rPr lang="en-US" sz="900" b="1" i="0" u="none" strike="noStrike" dirty="0">
                <a:solidFill>
                  <a:srgbClr val="000000"/>
                </a:solidFill>
                <a:effectLst/>
              </a:rPr>
              <a:t>North Carolina OSBM, Standard Population Estimates, Vintage 2024</a:t>
            </a:r>
            <a:r>
              <a:rPr lang="en-US" sz="900" dirty="0"/>
              <a:t> </a:t>
            </a:r>
          </a:p>
        </p:txBody>
      </p:sp>
    </p:spTree>
    <p:extLst>
      <p:ext uri="{BB962C8B-B14F-4D97-AF65-F5344CB8AC3E}">
        <p14:creationId xmlns:p14="http://schemas.microsoft.com/office/powerpoint/2010/main" val="3597058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B68D4-36D8-4A3A-9BE5-CE49019BF456}"/>
              </a:ext>
            </a:extLst>
          </p:cNvPr>
          <p:cNvSpPr>
            <a:spLocks noGrp="1"/>
          </p:cNvSpPr>
          <p:nvPr>
            <p:ph type="title"/>
          </p:nvPr>
        </p:nvSpPr>
        <p:spPr>
          <a:xfrm>
            <a:off x="274320" y="1143000"/>
            <a:ext cx="8563554" cy="548640"/>
          </a:xfrm>
        </p:spPr>
        <p:txBody>
          <a:bodyPr/>
          <a:lstStyle/>
          <a:p>
            <a:r>
              <a:rPr lang="en-US" sz="3200" dirty="0">
                <a:latin typeface="+mn-lt"/>
              </a:rPr>
              <a:t>Most older adults (ages 65+) in NC are non-Hispanic White</a:t>
            </a:r>
          </a:p>
        </p:txBody>
      </p:sp>
      <p:graphicFrame>
        <p:nvGraphicFramePr>
          <p:cNvPr id="7" name="Chart 6" descr="Percent of adults 65 and older by race/ethnicity">
            <a:extLst>
              <a:ext uri="{FF2B5EF4-FFF2-40B4-BE49-F238E27FC236}">
                <a16:creationId xmlns:a16="http://schemas.microsoft.com/office/drawing/2014/main" id="{85DF49E0-E25C-4B69-B59E-292BFD043619}"/>
              </a:ext>
            </a:extLst>
          </p:cNvPr>
          <p:cNvGraphicFramePr>
            <a:graphicFrameLocks/>
          </p:cNvGraphicFramePr>
          <p:nvPr>
            <p:extLst>
              <p:ext uri="{D42A27DB-BD31-4B8C-83A1-F6EECF244321}">
                <p14:modId xmlns:p14="http://schemas.microsoft.com/office/powerpoint/2010/main" val="770353488"/>
              </p:ext>
            </p:extLst>
          </p:nvPr>
        </p:nvGraphicFramePr>
        <p:xfrm>
          <a:off x="497155" y="2203626"/>
          <a:ext cx="8117883" cy="4097752"/>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658CBF5C-F1EB-57DC-43D5-BD7417D086FC}"/>
              </a:ext>
            </a:extLst>
          </p:cNvPr>
          <p:cNvSpPr txBox="1"/>
          <p:nvPr/>
        </p:nvSpPr>
        <p:spPr>
          <a:xfrm>
            <a:off x="274320" y="6217920"/>
            <a:ext cx="4572000" cy="369332"/>
          </a:xfrm>
          <a:prstGeom prst="rect">
            <a:avLst/>
          </a:prstGeom>
          <a:noFill/>
        </p:spPr>
        <p:txBody>
          <a:bodyPr wrap="square">
            <a:spAutoFit/>
          </a:bodyPr>
          <a:lstStyle/>
          <a:p>
            <a:r>
              <a:rPr lang="en-US" sz="900" i="0" u="none" strike="noStrike" dirty="0">
                <a:solidFill>
                  <a:srgbClr val="000000"/>
                </a:solidFill>
                <a:effectLst/>
                <a:latin typeface="Arial" panose="020B0604020202020204" pitchFamily="34" charset="0"/>
              </a:rPr>
              <a:t>NH = non-Hispanic</a:t>
            </a:r>
          </a:p>
          <a:p>
            <a:r>
              <a:rPr lang="en-US" sz="900" b="1" i="0" u="none" strike="noStrike" dirty="0">
                <a:solidFill>
                  <a:srgbClr val="000000"/>
                </a:solidFill>
                <a:effectLst/>
              </a:rPr>
              <a:t>Source: US Census non-bridged population estimates, 2024; ages 65 and older</a:t>
            </a:r>
            <a:r>
              <a:rPr lang="en-US" sz="900" dirty="0"/>
              <a:t> </a:t>
            </a:r>
          </a:p>
        </p:txBody>
      </p:sp>
    </p:spTree>
    <p:extLst>
      <p:ext uri="{BB962C8B-B14F-4D97-AF65-F5344CB8AC3E}">
        <p14:creationId xmlns:p14="http://schemas.microsoft.com/office/powerpoint/2010/main" val="706179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B68D4-36D8-4A3A-9BE5-CE49019BF456}"/>
              </a:ext>
            </a:extLst>
          </p:cNvPr>
          <p:cNvSpPr>
            <a:spLocks noGrp="1"/>
          </p:cNvSpPr>
          <p:nvPr>
            <p:ph type="title"/>
          </p:nvPr>
        </p:nvSpPr>
        <p:spPr>
          <a:xfrm>
            <a:off x="274320" y="1143000"/>
            <a:ext cx="8563554" cy="548640"/>
          </a:xfrm>
        </p:spPr>
        <p:txBody>
          <a:bodyPr/>
          <a:lstStyle/>
          <a:p>
            <a:r>
              <a:rPr lang="en-US" sz="3000" dirty="0">
                <a:latin typeface="+mn-lt"/>
              </a:rPr>
              <a:t>Demographic characteristics among older adults in North Carolina</a:t>
            </a:r>
          </a:p>
        </p:txBody>
      </p:sp>
      <p:graphicFrame>
        <p:nvGraphicFramePr>
          <p:cNvPr id="4" name="Chart 3" descr="Demographic percentages of adults 65 and older">
            <a:extLst>
              <a:ext uri="{FF2B5EF4-FFF2-40B4-BE49-F238E27FC236}">
                <a16:creationId xmlns:a16="http://schemas.microsoft.com/office/drawing/2014/main" id="{9DDD43ED-419C-494D-BDE4-6A2ADCA0F6FB}"/>
              </a:ext>
            </a:extLst>
          </p:cNvPr>
          <p:cNvGraphicFramePr>
            <a:graphicFrameLocks/>
          </p:cNvGraphicFramePr>
          <p:nvPr>
            <p:extLst>
              <p:ext uri="{D42A27DB-BD31-4B8C-83A1-F6EECF244321}">
                <p14:modId xmlns:p14="http://schemas.microsoft.com/office/powerpoint/2010/main" val="1812832922"/>
              </p:ext>
            </p:extLst>
          </p:nvPr>
        </p:nvGraphicFramePr>
        <p:xfrm>
          <a:off x="205994" y="2008726"/>
          <a:ext cx="8293100" cy="4241799"/>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12">
            <a:extLst>
              <a:ext uri="{FF2B5EF4-FFF2-40B4-BE49-F238E27FC236}">
                <a16:creationId xmlns:a16="http://schemas.microsoft.com/office/drawing/2014/main" id="{957A9A5B-0C64-466E-D589-6179A2494DC9}"/>
              </a:ext>
            </a:extLst>
          </p:cNvPr>
          <p:cNvSpPr txBox="1"/>
          <p:nvPr/>
        </p:nvSpPr>
        <p:spPr>
          <a:xfrm>
            <a:off x="6999549" y="2163248"/>
            <a:ext cx="1838325" cy="1200329"/>
          </a:xfrm>
          <a:prstGeom prst="rect">
            <a:avLst/>
          </a:prstGeom>
          <a:noFill/>
        </p:spPr>
        <p:txBody>
          <a:bodyPr wrap="square">
            <a:spAutoFit/>
          </a:bodyPr>
          <a:lstStyle/>
          <a:p>
            <a:r>
              <a:rPr lang="en-US" sz="7200" b="0" i="0" u="none" strike="noStrike" dirty="0">
                <a:solidFill>
                  <a:srgbClr val="52849C"/>
                </a:solidFill>
                <a:effectLst/>
                <a:latin typeface="Franklin Gothic Demi Cond" panose="020B0706030402020204" pitchFamily="34" charset="0"/>
              </a:rPr>
              <a:t>43%</a:t>
            </a:r>
            <a:r>
              <a:rPr lang="en-US" dirty="0"/>
              <a:t> </a:t>
            </a:r>
          </a:p>
        </p:txBody>
      </p:sp>
      <p:sp>
        <p:nvSpPr>
          <p:cNvPr id="11" name="TextBox 10">
            <a:extLst>
              <a:ext uri="{FF2B5EF4-FFF2-40B4-BE49-F238E27FC236}">
                <a16:creationId xmlns:a16="http://schemas.microsoft.com/office/drawing/2014/main" id="{B4C4E0D5-5B89-4825-9662-2191724521D2}"/>
              </a:ext>
            </a:extLst>
          </p:cNvPr>
          <p:cNvSpPr txBox="1"/>
          <p:nvPr/>
        </p:nvSpPr>
        <p:spPr>
          <a:xfrm>
            <a:off x="7051032" y="3089905"/>
            <a:ext cx="1986664" cy="1631216"/>
          </a:xfrm>
          <a:prstGeom prst="rect">
            <a:avLst/>
          </a:prstGeom>
          <a:noFill/>
        </p:spPr>
        <p:txBody>
          <a:bodyPr wrap="square" rtlCol="0">
            <a:spAutoFit/>
          </a:bodyPr>
          <a:lstStyle/>
          <a:p>
            <a:r>
              <a:rPr lang="en-US" sz="2000" dirty="0">
                <a:latin typeface="Franklin Gothic Demi Cond" panose="020B0706030402020204" pitchFamily="34" charset="0"/>
              </a:rPr>
              <a:t>of housing units with people 65 and older are </a:t>
            </a:r>
            <a:r>
              <a:rPr lang="en-US" sz="2000" dirty="0">
                <a:solidFill>
                  <a:srgbClr val="52849C"/>
                </a:solidFill>
                <a:latin typeface="Franklin Gothic Demi Cond" panose="020B0706030402020204" pitchFamily="34" charset="0"/>
              </a:rPr>
              <a:t>single person households</a:t>
            </a:r>
          </a:p>
        </p:txBody>
      </p:sp>
      <p:sp>
        <p:nvSpPr>
          <p:cNvPr id="12" name="Rectangle: Rounded Corners 11">
            <a:extLst>
              <a:ext uri="{FF2B5EF4-FFF2-40B4-BE49-F238E27FC236}">
                <a16:creationId xmlns:a16="http://schemas.microsoft.com/office/drawing/2014/main" id="{2CC7ACA5-FF9A-4AA6-A611-D92E9D12BC2A}"/>
              </a:ext>
            </a:extLst>
          </p:cNvPr>
          <p:cNvSpPr/>
          <p:nvPr/>
        </p:nvSpPr>
        <p:spPr>
          <a:xfrm>
            <a:off x="6936979" y="2238442"/>
            <a:ext cx="1838325" cy="2599456"/>
          </a:xfrm>
          <a:prstGeom prst="roundRect">
            <a:avLst/>
          </a:prstGeom>
          <a:noFill/>
          <a:ln w="57150">
            <a:solidFill>
              <a:srgbClr val="5284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256D983B-10B9-4660-8BF4-2BD897052C19}"/>
              </a:ext>
            </a:extLst>
          </p:cNvPr>
          <p:cNvSpPr txBox="1"/>
          <p:nvPr/>
        </p:nvSpPr>
        <p:spPr>
          <a:xfrm>
            <a:off x="274320" y="6126480"/>
            <a:ext cx="2313432" cy="276999"/>
          </a:xfrm>
          <a:prstGeom prst="rect">
            <a:avLst/>
          </a:prstGeom>
          <a:noFill/>
        </p:spPr>
        <p:txBody>
          <a:bodyPr wrap="square" rtlCol="0">
            <a:spAutoFit/>
          </a:bodyPr>
          <a:lstStyle/>
          <a:p>
            <a:r>
              <a:rPr lang="en-US" sz="1200" dirty="0"/>
              <a:t>* Adults ages 65 and older</a:t>
            </a:r>
          </a:p>
        </p:txBody>
      </p:sp>
      <p:sp>
        <p:nvSpPr>
          <p:cNvPr id="17" name="TextBox 16">
            <a:extLst>
              <a:ext uri="{FF2B5EF4-FFF2-40B4-BE49-F238E27FC236}">
                <a16:creationId xmlns:a16="http://schemas.microsoft.com/office/drawing/2014/main" id="{BED2917E-19E8-0CF7-3410-4AA73F1B004F}"/>
              </a:ext>
            </a:extLst>
          </p:cNvPr>
          <p:cNvSpPr txBox="1"/>
          <p:nvPr/>
        </p:nvSpPr>
        <p:spPr>
          <a:xfrm>
            <a:off x="274320" y="6403479"/>
            <a:ext cx="7540283" cy="230832"/>
          </a:xfrm>
          <a:prstGeom prst="rect">
            <a:avLst/>
          </a:prstGeom>
          <a:noFill/>
        </p:spPr>
        <p:txBody>
          <a:bodyPr wrap="square">
            <a:spAutoFit/>
          </a:bodyPr>
          <a:lstStyle/>
          <a:p>
            <a:r>
              <a:rPr lang="en-US" sz="900" b="1" i="0" u="none" strike="noStrike" dirty="0">
                <a:solidFill>
                  <a:srgbClr val="000000"/>
                </a:solidFill>
                <a:effectLst/>
                <a:latin typeface="Arial" panose="020B0604020202020204" pitchFamily="34" charset="0"/>
              </a:rPr>
              <a:t>Source: American Community Survey, 2024 5-year estimates. Table S0103: Population 65 and older</a:t>
            </a:r>
            <a:r>
              <a:rPr lang="en-US" sz="900" dirty="0"/>
              <a:t> </a:t>
            </a:r>
          </a:p>
        </p:txBody>
      </p:sp>
    </p:spTree>
    <p:extLst>
      <p:ext uri="{BB962C8B-B14F-4D97-AF65-F5344CB8AC3E}">
        <p14:creationId xmlns:p14="http://schemas.microsoft.com/office/powerpoint/2010/main" val="3953360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C7E11BC-44FB-D96F-82F6-0BA592157B06}"/>
              </a:ext>
            </a:extLst>
          </p:cNvPr>
          <p:cNvSpPr>
            <a:spLocks noGrp="1"/>
          </p:cNvSpPr>
          <p:nvPr>
            <p:ph type="title"/>
          </p:nvPr>
        </p:nvSpPr>
        <p:spPr>
          <a:xfrm>
            <a:off x="292058" y="1100031"/>
            <a:ext cx="8563554" cy="548640"/>
          </a:xfrm>
        </p:spPr>
        <p:txBody>
          <a:bodyPr/>
          <a:lstStyle/>
          <a:p>
            <a:r>
              <a:rPr lang="en-US" sz="3000" dirty="0">
                <a:solidFill>
                  <a:schemeClr val="accent3">
                    <a:lumMod val="75000"/>
                  </a:schemeClr>
                </a:solidFill>
                <a:latin typeface="+mn-lt"/>
              </a:rPr>
              <a:t>One in five older adults in NC reports </a:t>
            </a:r>
            <a:br>
              <a:rPr lang="en-US" sz="3000" dirty="0">
                <a:solidFill>
                  <a:schemeClr val="accent3">
                    <a:lumMod val="75000"/>
                  </a:schemeClr>
                </a:solidFill>
                <a:latin typeface="+mn-lt"/>
              </a:rPr>
            </a:br>
            <a:r>
              <a:rPr lang="en-US" sz="3000" dirty="0">
                <a:solidFill>
                  <a:srgbClr val="2F7F95"/>
                </a:solidFill>
                <a:latin typeface="+mn-lt"/>
              </a:rPr>
              <a:t>trouble walking</a:t>
            </a:r>
          </a:p>
        </p:txBody>
      </p:sp>
      <p:sp>
        <p:nvSpPr>
          <p:cNvPr id="3" name="TextBox 2">
            <a:extLst>
              <a:ext uri="{FF2B5EF4-FFF2-40B4-BE49-F238E27FC236}">
                <a16:creationId xmlns:a16="http://schemas.microsoft.com/office/drawing/2014/main" id="{D7BBC3D8-6638-4156-8AF7-DA1CC003E886}"/>
              </a:ext>
            </a:extLst>
          </p:cNvPr>
          <p:cNvSpPr txBox="1"/>
          <p:nvPr/>
        </p:nvSpPr>
        <p:spPr>
          <a:xfrm>
            <a:off x="288388" y="2332453"/>
            <a:ext cx="5254283" cy="461665"/>
          </a:xfrm>
          <a:prstGeom prst="rect">
            <a:avLst/>
          </a:prstGeom>
          <a:noFill/>
        </p:spPr>
        <p:txBody>
          <a:bodyPr wrap="square" rtlCol="0">
            <a:spAutoFit/>
          </a:bodyPr>
          <a:lstStyle/>
          <a:p>
            <a:r>
              <a:rPr lang="en-US" sz="2400" dirty="0">
                <a:latin typeface="Franklin Gothic Demi Cond" panose="020B0706030402020204" pitchFamily="34" charset="0"/>
              </a:rPr>
              <a:t>Disability among adults 65 and older</a:t>
            </a:r>
          </a:p>
        </p:txBody>
      </p:sp>
      <p:graphicFrame>
        <p:nvGraphicFramePr>
          <p:cNvPr id="2" name="Chart 1" descr="Disability percent in adults 65 and older">
            <a:extLst>
              <a:ext uri="{FF2B5EF4-FFF2-40B4-BE49-F238E27FC236}">
                <a16:creationId xmlns:a16="http://schemas.microsoft.com/office/drawing/2014/main" id="{29363652-D06A-4677-AD6C-CC3936785A71}"/>
              </a:ext>
            </a:extLst>
          </p:cNvPr>
          <p:cNvGraphicFramePr>
            <a:graphicFrameLocks/>
          </p:cNvGraphicFramePr>
          <p:nvPr>
            <p:extLst>
              <p:ext uri="{D42A27DB-BD31-4B8C-83A1-F6EECF244321}">
                <p14:modId xmlns:p14="http://schemas.microsoft.com/office/powerpoint/2010/main" val="1848809703"/>
              </p:ext>
            </p:extLst>
          </p:nvPr>
        </p:nvGraphicFramePr>
        <p:xfrm>
          <a:off x="152434" y="2802567"/>
          <a:ext cx="8703178" cy="3496665"/>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5C00D530-433D-5353-D66A-131D338048A5}"/>
              </a:ext>
            </a:extLst>
          </p:cNvPr>
          <p:cNvSpPr txBox="1"/>
          <p:nvPr/>
        </p:nvSpPr>
        <p:spPr>
          <a:xfrm>
            <a:off x="274320" y="6309360"/>
            <a:ext cx="7744264" cy="230832"/>
          </a:xfrm>
          <a:prstGeom prst="rect">
            <a:avLst/>
          </a:prstGeom>
          <a:noFill/>
        </p:spPr>
        <p:txBody>
          <a:bodyPr wrap="square">
            <a:spAutoFit/>
          </a:bodyPr>
          <a:lstStyle/>
          <a:p>
            <a:r>
              <a:rPr lang="en-US" sz="900" b="1" i="0" u="none" strike="noStrike" dirty="0">
                <a:solidFill>
                  <a:srgbClr val="000000"/>
                </a:solidFill>
                <a:effectLst/>
                <a:latin typeface="Arial" panose="020B0604020202020204" pitchFamily="34" charset="0"/>
              </a:rPr>
              <a:t>Source: American Community Survey, 2024 5-year estimates. Table S1810: Population 65 and older</a:t>
            </a:r>
            <a:r>
              <a:rPr lang="en-US" sz="900" dirty="0"/>
              <a:t> </a:t>
            </a:r>
          </a:p>
        </p:txBody>
      </p:sp>
    </p:spTree>
    <p:extLst>
      <p:ext uri="{BB962C8B-B14F-4D97-AF65-F5344CB8AC3E}">
        <p14:creationId xmlns:p14="http://schemas.microsoft.com/office/powerpoint/2010/main" val="3295095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2AE8488-E612-4846-D4C3-F62EA489F8F5}"/>
              </a:ext>
            </a:extLst>
          </p:cNvPr>
          <p:cNvSpPr>
            <a:spLocks noGrp="1"/>
          </p:cNvSpPr>
          <p:nvPr>
            <p:ph type="title"/>
          </p:nvPr>
        </p:nvSpPr>
        <p:spPr>
          <a:xfrm>
            <a:off x="267393" y="1205522"/>
            <a:ext cx="8563554" cy="881185"/>
          </a:xfrm>
        </p:spPr>
        <p:txBody>
          <a:bodyPr/>
          <a:lstStyle/>
          <a:p>
            <a:r>
              <a:rPr lang="en-US" sz="3000" dirty="0">
                <a:latin typeface="+mn-lt"/>
              </a:rPr>
              <a:t>Around 74% of older adults in NC have one or more chronic disease</a:t>
            </a:r>
          </a:p>
        </p:txBody>
      </p:sp>
      <p:graphicFrame>
        <p:nvGraphicFramePr>
          <p:cNvPr id="2" name="Chart 1" descr="Percentage of older adults with chronic disease who are 65-74 or 75 and older">
            <a:extLst>
              <a:ext uri="{FF2B5EF4-FFF2-40B4-BE49-F238E27FC236}">
                <a16:creationId xmlns:a16="http://schemas.microsoft.com/office/drawing/2014/main" id="{036BE448-53CD-485C-9E37-58608D52E54B}"/>
              </a:ext>
            </a:extLst>
          </p:cNvPr>
          <p:cNvGraphicFramePr>
            <a:graphicFrameLocks/>
          </p:cNvGraphicFramePr>
          <p:nvPr>
            <p:extLst>
              <p:ext uri="{D42A27DB-BD31-4B8C-83A1-F6EECF244321}">
                <p14:modId xmlns:p14="http://schemas.microsoft.com/office/powerpoint/2010/main" val="31574505"/>
              </p:ext>
            </p:extLst>
          </p:nvPr>
        </p:nvGraphicFramePr>
        <p:xfrm>
          <a:off x="258249" y="2221992"/>
          <a:ext cx="8622472" cy="4033611"/>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E8EB826E-EB08-6841-65F0-8A0C7C6086ED}"/>
              </a:ext>
            </a:extLst>
          </p:cNvPr>
          <p:cNvSpPr txBox="1"/>
          <p:nvPr/>
        </p:nvSpPr>
        <p:spPr>
          <a:xfrm>
            <a:off x="267393" y="6297840"/>
            <a:ext cx="8918916" cy="230832"/>
          </a:xfrm>
          <a:prstGeom prst="rect">
            <a:avLst/>
          </a:prstGeom>
          <a:noFill/>
        </p:spPr>
        <p:txBody>
          <a:bodyPr wrap="square">
            <a:spAutoFit/>
          </a:bodyPr>
          <a:lstStyle/>
          <a:p>
            <a:r>
              <a:rPr lang="en-US" sz="900" b="1" i="0" u="none" strike="noStrike" dirty="0">
                <a:solidFill>
                  <a:srgbClr val="000000"/>
                </a:solidFill>
                <a:effectLst/>
                <a:latin typeface="Arial" panose="020B0604020202020204" pitchFamily="34" charset="0"/>
              </a:rPr>
              <a:t>Source: NC State Center of Health Statistics, 2024 Behavioral Risk Factor Surveillance System (BRFSS) Survey Results</a:t>
            </a:r>
            <a:r>
              <a:rPr lang="en-US" sz="900" dirty="0"/>
              <a:t> </a:t>
            </a:r>
          </a:p>
        </p:txBody>
      </p:sp>
    </p:spTree>
    <p:extLst>
      <p:ext uri="{BB962C8B-B14F-4D97-AF65-F5344CB8AC3E}">
        <p14:creationId xmlns:p14="http://schemas.microsoft.com/office/powerpoint/2010/main" val="3897191945"/>
      </p:ext>
    </p:extLst>
  </p:cSld>
  <p:clrMapOvr>
    <a:masterClrMapping/>
  </p:clrMapOvr>
</p:sld>
</file>

<file path=ppt/theme/theme1.xml><?xml version="1.0" encoding="utf-8"?>
<a:theme xmlns:a="http://schemas.openxmlformats.org/drawingml/2006/main" name="6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CDHHStemplate_2023.pptx" id="{4E6B073E-BD0F-4A21-8219-3792CBF188A8}" vid="{1867C4DF-106E-4601-B157-B0B62360FF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0A84DF9C38F85459C2FBB53EA3FC961" ma:contentTypeVersion="16" ma:contentTypeDescription="Create a new document." ma:contentTypeScope="" ma:versionID="56eed81f91c6e4c376543b78c52c3f3c">
  <xsd:schema xmlns:xsd="http://www.w3.org/2001/XMLSchema" xmlns:xs="http://www.w3.org/2001/XMLSchema" xmlns:p="http://schemas.microsoft.com/office/2006/metadata/properties" xmlns:ns2="bd78b2e4-9060-4309-b354-463fb93a4269" xmlns:ns3="ea8af748-1d0b-4554-b403-23c573964229" targetNamespace="http://schemas.microsoft.com/office/2006/metadata/properties" ma:root="true" ma:fieldsID="e371658e6c15dc6ceb77a667abadf544" ns2:_="" ns3:_="">
    <xsd:import namespace="bd78b2e4-9060-4309-b354-463fb93a4269"/>
    <xsd:import namespace="ea8af748-1d0b-4554-b403-23c57396422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lcf76f155ced4ddcb4097134ff3c332f" minOccurs="0"/>
                <xsd:element ref="ns3:TaxCatchAll" minOccurs="0"/>
                <xsd:element ref="ns2:MediaLengthInSecond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78b2e4-9060-4309-b354-463fb93a42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da2157d8-ccc1-4fc8-a2a4-3f8f6553454f" ma:termSetId="09814cd3-568e-fe90-9814-8d621ff8fb84" ma:anchorId="fba54fb3-c3e1-fe81-a776-ca4b69148c4d" ma:open="true" ma:isKeyword="false">
      <xsd:complexType>
        <xsd:sequence>
          <xsd:element ref="pc:Terms" minOccurs="0" maxOccurs="1"/>
        </xsd:sequence>
      </xsd:complexType>
    </xsd:element>
    <xsd:element name="MediaLengthInSeconds" ma:index="21"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8af748-1d0b-4554-b403-23c57396422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b57b129b-aecc-4f48-b65e-4752a1115b12}" ma:internalName="TaxCatchAll" ma:showField="CatchAllData" ma:web="ea8af748-1d0b-4554-b403-23c5739642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d78b2e4-9060-4309-b354-463fb93a4269">
      <Terms xmlns="http://schemas.microsoft.com/office/infopath/2007/PartnerControls"/>
    </lcf76f155ced4ddcb4097134ff3c332f>
    <TaxCatchAll xmlns="ea8af748-1d0b-4554-b403-23c573964229" xsi:nil="true"/>
  </documentManagement>
</p:properties>
</file>

<file path=customXml/itemProps1.xml><?xml version="1.0" encoding="utf-8"?>
<ds:datastoreItem xmlns:ds="http://schemas.openxmlformats.org/officeDocument/2006/customXml" ds:itemID="{2DBEFA06-4E96-414D-9783-3CB7887499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78b2e4-9060-4309-b354-463fb93a4269"/>
    <ds:schemaRef ds:uri="ea8af748-1d0b-4554-b403-23c5739642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3281F3B-BF70-4553-B5B6-51CCDF4704D7}">
  <ds:schemaRefs>
    <ds:schemaRef ds:uri="http://schemas.microsoft.com/sharepoint/v3/contenttype/forms"/>
  </ds:schemaRefs>
</ds:datastoreItem>
</file>

<file path=customXml/itemProps3.xml><?xml version="1.0" encoding="utf-8"?>
<ds:datastoreItem xmlns:ds="http://schemas.openxmlformats.org/officeDocument/2006/customXml" ds:itemID="{5F93D88C-3348-45EB-B075-20445B0EED91}">
  <ds:schemaRefs>
    <ds:schemaRef ds:uri="http://purl.org/dc/dcmitype/"/>
    <ds:schemaRef ds:uri="bd78b2e4-9060-4309-b354-463fb93a4269"/>
    <ds:schemaRef ds:uri="http://schemas.microsoft.com/office/2006/documentManagement/types"/>
    <ds:schemaRef ds:uri="http://purl.org/dc/elements/1.1/"/>
    <ds:schemaRef ds:uri="http://schemas.openxmlformats.org/package/2006/metadata/core-properties"/>
    <ds:schemaRef ds:uri="http://www.w3.org/XML/1998/namespace"/>
    <ds:schemaRef ds:uri="http://schemas.microsoft.com/office/infopath/2007/PartnerControls"/>
    <ds:schemaRef ds:uri="ea8af748-1d0b-4554-b403-23c573964229"/>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NCDHHStemplate_2023</Template>
  <TotalTime>1286</TotalTime>
  <Words>2939</Words>
  <Application>Microsoft Office PowerPoint</Application>
  <PresentationFormat>On-screen Show (4:3)</PresentationFormat>
  <Paragraphs>307</Paragraphs>
  <Slides>32</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Calibri</vt:lpstr>
      <vt:lpstr>Courier New</vt:lpstr>
      <vt:lpstr>Franklin Gothic Demi Cond</vt:lpstr>
      <vt:lpstr>Franklin Gothic Medium</vt:lpstr>
      <vt:lpstr>6_Office Theme</vt:lpstr>
      <vt:lpstr>PowerPoint Presentation</vt:lpstr>
      <vt:lpstr>Unintentional Falls Technical Notes </vt:lpstr>
      <vt:lpstr>Technical Notes, Continued</vt:lpstr>
      <vt:lpstr>Overview</vt:lpstr>
      <vt:lpstr>The populations most at risk of falls are projected to have the fastest growth over the next 20 years</vt:lpstr>
      <vt:lpstr>Most older adults (ages 65+) in NC are non-Hispanic White</vt:lpstr>
      <vt:lpstr>Demographic characteristics among older adults in North Carolina</vt:lpstr>
      <vt:lpstr>One in five older adults in NC reports  trouble walking</vt:lpstr>
      <vt:lpstr>Around 74% of older adults in NC have one or more chronic disease</vt:lpstr>
      <vt:lpstr>Proportion of demographic groups reporting two or more falls in the last 12 months, 2023 BRFSS</vt:lpstr>
      <vt:lpstr>Unintentional fall-related deaths are the tip of the iceberg</vt:lpstr>
      <vt:lpstr>PowerPoint Presentation</vt:lpstr>
      <vt:lpstr>Unintentional fall-related deaths increased by 69% over the last 10 years</vt:lpstr>
      <vt:lpstr>Unintentional falls were the second               leading cause of injury death* in 2024</vt:lpstr>
      <vt:lpstr>Unintentional falls were the number one  cause of injury death among older adults*</vt:lpstr>
      <vt:lpstr>Unintentional fall death rates are highest among those ages 85 and older</vt:lpstr>
      <vt:lpstr>Rates of unintentional fall-related deaths were highest among men and non-Hispanic Whites</vt:lpstr>
      <vt:lpstr>PowerPoint Presentation</vt:lpstr>
      <vt:lpstr>Unintentional fall-related hospitalizations increased by 20% over the last five years</vt:lpstr>
      <vt:lpstr>79% of unintentional fall-related hospitalizations occurred among adults 65 and older</vt:lpstr>
      <vt:lpstr>Adults 85 and older have the highest rates of unintentional fall-related hospitalizations</vt:lpstr>
      <vt:lpstr>Unintentional fall-related hospitalization rates were highest among women and NH Whites</vt:lpstr>
      <vt:lpstr>PowerPoint Presentation</vt:lpstr>
      <vt:lpstr>Unintentional fall-related ED visits increased by 56% over the last five years </vt:lpstr>
      <vt:lpstr>54% of unintentional fall-related ED visits occurred among adults 65 and older</vt:lpstr>
      <vt:lpstr>Adults 85 and older have the highest rates of unintentional fall-related ED visits</vt:lpstr>
      <vt:lpstr>Rates of unintentional fall-related ED visits were highest among women and NH Whites</vt:lpstr>
      <vt:lpstr>Leading diagnosis codes for unintentional fall-related ED visits</vt:lpstr>
      <vt:lpstr>Summary of unintentional fall-related injuries in North Carolina</vt:lpstr>
      <vt:lpstr>Where to find more data on unintentional fall-related death and injury?</vt:lpstr>
      <vt:lpstr>IVPB Data Support now available!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 Hyunwoo K</dc:creator>
  <cp:lastModifiedBy>Luner, Meredith D</cp:lastModifiedBy>
  <cp:revision>120</cp:revision>
  <cp:lastPrinted>2017-07-14T22:50:57Z</cp:lastPrinted>
  <dcterms:created xsi:type="dcterms:W3CDTF">2024-09-27T18:10:08Z</dcterms:created>
  <dcterms:modified xsi:type="dcterms:W3CDTF">2026-04-10T20:37:35Z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0x01010090A84DF9C38F85459C2FBB53EA3FC961</vt:lpwstr>
  </property>
</Properties>
</file>