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5"/>
  </p:notesMasterIdLst>
  <p:handoutMasterIdLst>
    <p:handoutMasterId r:id="rId26"/>
  </p:handoutMasterIdLst>
  <p:sldIdLst>
    <p:sldId id="448" r:id="rId5"/>
    <p:sldId id="492" r:id="rId6"/>
    <p:sldId id="462" r:id="rId7"/>
    <p:sldId id="465" r:id="rId8"/>
    <p:sldId id="493" r:id="rId9"/>
    <p:sldId id="475" r:id="rId10"/>
    <p:sldId id="476" r:id="rId11"/>
    <p:sldId id="477" r:id="rId12"/>
    <p:sldId id="478" r:id="rId13"/>
    <p:sldId id="479" r:id="rId14"/>
    <p:sldId id="480" r:id="rId15"/>
    <p:sldId id="481" r:id="rId16"/>
    <p:sldId id="482" r:id="rId17"/>
    <p:sldId id="484" r:id="rId18"/>
    <p:sldId id="488" r:id="rId19"/>
    <p:sldId id="485" r:id="rId20"/>
    <p:sldId id="486" r:id="rId21"/>
    <p:sldId id="487" r:id="rId22"/>
    <p:sldId id="490" r:id="rId23"/>
    <p:sldId id="49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3D5"/>
    <a:srgbClr val="003B70"/>
    <a:srgbClr val="2CA25F"/>
    <a:srgbClr val="66C2A4"/>
    <a:srgbClr val="568AA4"/>
    <a:srgbClr val="657E32"/>
    <a:srgbClr val="7CA3DD"/>
    <a:srgbClr val="94B6C7"/>
    <a:srgbClr val="E9F0F3"/>
    <a:srgbClr val="DBE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34" autoAdjust="0"/>
  </p:normalViewPr>
  <p:slideViewPr>
    <p:cSldViewPr snapToGrid="0">
      <p:cViewPr varScale="1">
        <p:scale>
          <a:sx n="93" d="100"/>
          <a:sy n="93" d="100"/>
        </p:scale>
        <p:origin x="2496" y="7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WV5DPHSIXFS01P\Share_IV\IVP\Epi\4.%20Core%20Injury\Surveillance%20Data\General%20Surveillance\LC%20Injury%20Slides\Leading%20Causes%20of%20Injury%20Slides%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7481208811746"/>
          <c:y val="0.14326597404203714"/>
          <c:w val="0.86927996229573468"/>
          <c:h val="0.75613164169372693"/>
        </c:manualLayout>
      </c:layout>
      <c:lineChart>
        <c:grouping val="standard"/>
        <c:varyColors val="0"/>
        <c:ser>
          <c:idx val="1"/>
          <c:order val="0"/>
          <c:tx>
            <c:strRef>
              <c:f>'I:\IVP\Epi\4. Core Injury\Surveillance Data\General Surveillance\LC Injury Slides\[LCMechIntent.xlsx]deathtrends'!$B$1</c:f>
              <c:strCache>
                <c:ptCount val="1"/>
                <c:pt idx="0">
                  <c:v>COUNT</c:v>
                </c:pt>
              </c:strCache>
            </c:strRef>
          </c:tx>
          <c:spPr>
            <a:ln w="53975" cap="rnd">
              <a:solidFill>
                <a:schemeClr val="accent2"/>
              </a:solidFill>
              <a:round/>
            </a:ln>
            <a:effectLst/>
          </c:spPr>
          <c:marker>
            <c:symbol val="circle"/>
            <c:size val="8"/>
            <c:spPr>
              <a:solidFill>
                <a:srgbClr val="6D2E75"/>
              </a:solidFill>
              <a:ln w="9525">
                <a:solidFill>
                  <a:srgbClr val="6D2E75"/>
                </a:solidFill>
              </a:ln>
              <a:effectLst/>
            </c:spPr>
          </c:marker>
          <c:dPt>
            <c:idx val="1"/>
            <c:marker>
              <c:symbol val="circle"/>
              <c:size val="8"/>
              <c:spPr>
                <a:solidFill>
                  <a:srgbClr val="6D2E75"/>
                </a:solidFill>
                <a:ln w="9525">
                  <a:solidFill>
                    <a:srgbClr val="6D2E75"/>
                  </a:solidFill>
                </a:ln>
                <a:effectLst/>
              </c:spPr>
            </c:marker>
            <c:bubble3D val="0"/>
            <c:spPr>
              <a:ln w="53975" cap="rnd">
                <a:solidFill>
                  <a:srgbClr val="6D2E75"/>
                </a:solidFill>
                <a:round/>
              </a:ln>
              <a:effectLst/>
            </c:spPr>
            <c:extLst>
              <c:ext xmlns:c16="http://schemas.microsoft.com/office/drawing/2014/chart" uri="{C3380CC4-5D6E-409C-BE32-E72D297353CC}">
                <c16:uniqueId val="{00000001-806E-4C63-BFE1-E12F62D95FD6}"/>
              </c:ext>
            </c:extLst>
          </c:dPt>
          <c:dPt>
            <c:idx val="2"/>
            <c:marker>
              <c:symbol val="circle"/>
              <c:size val="8"/>
              <c:spPr>
                <a:solidFill>
                  <a:srgbClr val="6D2E75"/>
                </a:solidFill>
                <a:ln w="9525">
                  <a:solidFill>
                    <a:srgbClr val="6D2E75"/>
                  </a:solidFill>
                </a:ln>
                <a:effectLst/>
              </c:spPr>
            </c:marker>
            <c:bubble3D val="0"/>
            <c:spPr>
              <a:ln w="53975" cap="rnd">
                <a:solidFill>
                  <a:srgbClr val="6D2E75"/>
                </a:solidFill>
                <a:round/>
              </a:ln>
              <a:effectLst/>
            </c:spPr>
            <c:extLst>
              <c:ext xmlns:c16="http://schemas.microsoft.com/office/drawing/2014/chart" uri="{C3380CC4-5D6E-409C-BE32-E72D297353CC}">
                <c16:uniqueId val="{00000003-806E-4C63-BFE1-E12F62D95FD6}"/>
              </c:ext>
            </c:extLst>
          </c:dPt>
          <c:dPt>
            <c:idx val="3"/>
            <c:marker>
              <c:symbol val="circle"/>
              <c:size val="8"/>
              <c:spPr>
                <a:solidFill>
                  <a:srgbClr val="6D2E75"/>
                </a:solidFill>
                <a:ln w="9525">
                  <a:solidFill>
                    <a:srgbClr val="6D2E75"/>
                  </a:solidFill>
                </a:ln>
                <a:effectLst/>
              </c:spPr>
            </c:marker>
            <c:bubble3D val="0"/>
            <c:spPr>
              <a:ln w="53975" cap="rnd">
                <a:solidFill>
                  <a:srgbClr val="6D2E75"/>
                </a:solidFill>
                <a:round/>
              </a:ln>
              <a:effectLst/>
            </c:spPr>
            <c:extLst>
              <c:ext xmlns:c16="http://schemas.microsoft.com/office/drawing/2014/chart" uri="{C3380CC4-5D6E-409C-BE32-E72D297353CC}">
                <c16:uniqueId val="{00000005-806E-4C63-BFE1-E12F62D95FD6}"/>
              </c:ext>
            </c:extLst>
          </c:dPt>
          <c:dPt>
            <c:idx val="4"/>
            <c:marker>
              <c:symbol val="circle"/>
              <c:size val="8"/>
              <c:spPr>
                <a:solidFill>
                  <a:srgbClr val="6D2E75"/>
                </a:solidFill>
                <a:ln w="9525">
                  <a:solidFill>
                    <a:srgbClr val="6D2E75"/>
                  </a:solidFill>
                </a:ln>
                <a:effectLst/>
              </c:spPr>
            </c:marker>
            <c:bubble3D val="0"/>
            <c:spPr>
              <a:ln w="53975" cap="rnd">
                <a:solidFill>
                  <a:srgbClr val="6D2E75"/>
                </a:solidFill>
                <a:round/>
              </a:ln>
              <a:effectLst/>
            </c:spPr>
            <c:extLst>
              <c:ext xmlns:c16="http://schemas.microsoft.com/office/drawing/2014/chart" uri="{C3380CC4-5D6E-409C-BE32-E72D297353CC}">
                <c16:uniqueId val="{00000007-806E-4C63-BFE1-E12F62D95FD6}"/>
              </c:ext>
            </c:extLst>
          </c:dPt>
          <c:dLbls>
            <c:dLbl>
              <c:idx val="4"/>
              <c:layout>
                <c:manualLayout>
                  <c:x val="-3.4680638722554891E-2"/>
                  <c:y val="6.976776321388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6E-4C63-BFE1-E12F62D95FD6}"/>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[2]deathtrends!$A$2:$A$6</c:f>
              <c:numCache>
                <c:formatCode>General</c:formatCode>
                <c:ptCount val="5"/>
                <c:pt idx="0">
                  <c:v>2020</c:v>
                </c:pt>
                <c:pt idx="1">
                  <c:v>2021</c:v>
                </c:pt>
                <c:pt idx="2">
                  <c:v>2022</c:v>
                </c:pt>
                <c:pt idx="3">
                  <c:v>2023</c:v>
                </c:pt>
                <c:pt idx="4">
                  <c:v>2024</c:v>
                </c:pt>
              </c:numCache>
            </c:numRef>
          </c:cat>
          <c:val>
            <c:numRef>
              <c:f>[2]deathtrends!$B$2:$B$6</c:f>
              <c:numCache>
                <c:formatCode>General</c:formatCode>
                <c:ptCount val="5"/>
                <c:pt idx="0">
                  <c:v>10028</c:v>
                </c:pt>
                <c:pt idx="1">
                  <c:v>11218</c:v>
                </c:pt>
                <c:pt idx="2">
                  <c:v>11580</c:v>
                </c:pt>
                <c:pt idx="3">
                  <c:v>11705</c:v>
                </c:pt>
                <c:pt idx="4">
                  <c:v>10339</c:v>
                </c:pt>
              </c:numCache>
            </c:numRef>
          </c:val>
          <c:smooth val="0"/>
          <c:extLst>
            <c:ext xmlns:c16="http://schemas.microsoft.com/office/drawing/2014/chart" uri="{C3380CC4-5D6E-409C-BE32-E72D297353CC}">
              <c16:uniqueId val="{00000008-806E-4C63-BFE1-E12F62D95FD6}"/>
            </c:ext>
          </c:extLst>
        </c:ser>
        <c:dLbls>
          <c:dLblPos val="b"/>
          <c:showLegendKey val="0"/>
          <c:showVal val="1"/>
          <c:showCatName val="0"/>
          <c:showSerName val="0"/>
          <c:showPercent val="0"/>
          <c:showBubbleSize val="0"/>
        </c:dLbls>
        <c:marker val="1"/>
        <c:smooth val="0"/>
        <c:axId val="946290280"/>
        <c:axId val="946284376"/>
      </c:lineChart>
      <c:catAx>
        <c:axId val="9462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84376"/>
        <c:crosses val="autoZero"/>
        <c:auto val="1"/>
        <c:lblAlgn val="ctr"/>
        <c:lblOffset val="100"/>
        <c:noMultiLvlLbl val="0"/>
      </c:catAx>
      <c:valAx>
        <c:axId val="946284376"/>
        <c:scaling>
          <c:orientation val="minMax"/>
          <c:min val="6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90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0">
          <a:solidFill>
            <a:sysClr val="windowText" lastClr="000000"/>
          </a:solidFill>
          <a:latin typeface="Franklin Gothic Demi" panose="020B07030201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641961506599224E-2"/>
          <c:y val="5.143393183563192E-2"/>
          <c:w val="0.66380757052967976"/>
          <c:h val="0.94776710146652843"/>
        </c:manualLayout>
      </c:layout>
      <c:barChart>
        <c:barDir val="bar"/>
        <c:grouping val="clustered"/>
        <c:varyColors val="0"/>
        <c:ser>
          <c:idx val="0"/>
          <c:order val="0"/>
          <c:spPr>
            <a:solidFill>
              <a:srgbClr val="6D2E7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 Death'!$B$9:$B$19</c:f>
              <c:strCache>
                <c:ptCount val="11"/>
                <c:pt idx="0">
                  <c:v>Poisoning - Unintentional</c:v>
                </c:pt>
                <c:pt idx="1">
                  <c:v>Fall - Unintentional</c:v>
                </c:pt>
                <c:pt idx="2">
                  <c:v>MVT - Unintentional</c:v>
                </c:pt>
                <c:pt idx="3">
                  <c:v>Firearm - Self-Inflicted</c:v>
                </c:pt>
                <c:pt idx="4">
                  <c:v>Firearm - Assault</c:v>
                </c:pt>
                <c:pt idx="5">
                  <c:v>Suffocation - Self-Inflicted</c:v>
                </c:pt>
                <c:pt idx="6">
                  <c:v>Suffocation - Unintentional</c:v>
                </c:pt>
                <c:pt idx="7">
                  <c:v>Natural/Environmental - Unintentional</c:v>
                </c:pt>
                <c:pt idx="8">
                  <c:v>Poisoning - Self-Inflicted</c:v>
                </c:pt>
                <c:pt idx="9">
                  <c:v>Unspecified - Unintentional</c:v>
                </c:pt>
                <c:pt idx="10">
                  <c:v>Other</c:v>
                </c:pt>
              </c:strCache>
            </c:strRef>
          </c:cat>
          <c:val>
            <c:numRef>
              <c:f>'LC Death'!$C$9:$C$19</c:f>
              <c:numCache>
                <c:formatCode>General</c:formatCode>
                <c:ptCount val="11"/>
                <c:pt idx="0">
                  <c:v>2865</c:v>
                </c:pt>
                <c:pt idx="1">
                  <c:v>1985</c:v>
                </c:pt>
                <c:pt idx="2">
                  <c:v>1747</c:v>
                </c:pt>
                <c:pt idx="3">
                  <c:v>1061</c:v>
                </c:pt>
                <c:pt idx="4">
                  <c:v>704</c:v>
                </c:pt>
                <c:pt idx="5">
                  <c:v>323</c:v>
                </c:pt>
                <c:pt idx="6">
                  <c:v>233</c:v>
                </c:pt>
                <c:pt idx="7">
                  <c:v>155</c:v>
                </c:pt>
                <c:pt idx="8">
                  <c:v>146</c:v>
                </c:pt>
                <c:pt idx="9">
                  <c:v>141</c:v>
                </c:pt>
                <c:pt idx="10" formatCode="#,##0">
                  <c:v>979</c:v>
                </c:pt>
              </c:numCache>
            </c:numRef>
          </c:val>
          <c:extLst>
            <c:ext xmlns:c16="http://schemas.microsoft.com/office/drawing/2014/chart" uri="{C3380CC4-5D6E-409C-BE32-E72D297353CC}">
              <c16:uniqueId val="{00000000-0845-4FD0-917C-458019C81062}"/>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00849454521062"/>
          <c:y val="2.6781141029751453E-2"/>
          <c:w val="0.67003640264434905"/>
          <c:h val="0.86581953830574321"/>
        </c:manualLayout>
      </c:layout>
      <c:barChart>
        <c:barDir val="bar"/>
        <c:grouping val="clustered"/>
        <c:varyColors val="0"/>
        <c:ser>
          <c:idx val="1"/>
          <c:order val="0"/>
          <c:spPr>
            <a:solidFill>
              <a:srgbClr val="6D2E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Change Death'!$B$8:$B$17</c:f>
              <c:strCache>
                <c:ptCount val="10"/>
                <c:pt idx="0">
                  <c:v>Poisoning - Unintentional</c:v>
                </c:pt>
                <c:pt idx="1">
                  <c:v>Fall - Unintentional</c:v>
                </c:pt>
                <c:pt idx="2">
                  <c:v>MVT - Unintentional</c:v>
                </c:pt>
                <c:pt idx="3">
                  <c:v>Firearm - Self-Inflicted</c:v>
                </c:pt>
                <c:pt idx="4">
                  <c:v>Firearm - Assault</c:v>
                </c:pt>
                <c:pt idx="5">
                  <c:v>Suffocation - Self-Inflicted</c:v>
                </c:pt>
                <c:pt idx="6">
                  <c:v>Suffocation - Unintentional</c:v>
                </c:pt>
                <c:pt idx="7">
                  <c:v>Natural/Environmental - Unintentional</c:v>
                </c:pt>
                <c:pt idx="8">
                  <c:v>Poisoning - Self-Inflicted</c:v>
                </c:pt>
                <c:pt idx="9">
                  <c:v>Unspecified - Unintentional</c:v>
                </c:pt>
              </c:strCache>
            </c:strRef>
          </c:cat>
          <c:val>
            <c:numRef>
              <c:f>'% Change Death'!$C$8:$C$17</c:f>
              <c:numCache>
                <c:formatCode>0%</c:formatCode>
                <c:ptCount val="10"/>
                <c:pt idx="0">
                  <c:v>-0.16115153651834999</c:v>
                </c:pt>
                <c:pt idx="1">
                  <c:v>0.2122855775297883</c:v>
                </c:pt>
                <c:pt idx="2">
                  <c:v>-2.840686743459778E-2</c:v>
                </c:pt>
                <c:pt idx="3">
                  <c:v>0.14058736634351629</c:v>
                </c:pt>
                <c:pt idx="4">
                  <c:v>-0.11082614054411828</c:v>
                </c:pt>
                <c:pt idx="5">
                  <c:v>-2.0636817559991069E-2</c:v>
                </c:pt>
                <c:pt idx="6">
                  <c:v>2.0464767667969393E-2</c:v>
                </c:pt>
                <c:pt idx="7">
                  <c:v>1.9924814243254463</c:v>
                </c:pt>
                <c:pt idx="8">
                  <c:v>-0.19229533636580851</c:v>
                </c:pt>
                <c:pt idx="9">
                  <c:v>-0.51495474109877992</c:v>
                </c:pt>
              </c:numCache>
            </c:numRef>
          </c:val>
          <c:extLst>
            <c:ext xmlns:c16="http://schemas.microsoft.com/office/drawing/2014/chart" uri="{C3380CC4-5D6E-409C-BE32-E72D297353CC}">
              <c16:uniqueId val="{00000000-03FF-438C-992F-1995C3B8A96A}"/>
            </c:ext>
          </c:extLst>
        </c:ser>
        <c:dLbls>
          <c:dLblPos val="outEnd"/>
          <c:showLegendKey val="0"/>
          <c:showVal val="1"/>
          <c:showCatName val="0"/>
          <c:showSerName val="0"/>
          <c:showPercent val="0"/>
          <c:showBubbleSize val="0"/>
        </c:dLbls>
        <c:gapWidth val="20"/>
        <c:overlap val="100"/>
        <c:axId val="1075026656"/>
        <c:axId val="1075026328"/>
      </c:barChart>
      <c:catAx>
        <c:axId val="1075026656"/>
        <c:scaling>
          <c:orientation val="maxMin"/>
        </c:scaling>
        <c:delete val="0"/>
        <c:axPos val="l"/>
        <c:numFmt formatCode="General" sourceLinked="1"/>
        <c:majorTickMark val="none"/>
        <c:minorTickMark val="none"/>
        <c:tickLblPos val="low"/>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328"/>
        <c:crosses val="autoZero"/>
        <c:auto val="1"/>
        <c:lblAlgn val="ctr"/>
        <c:lblOffset val="300"/>
        <c:noMultiLvlLbl val="0"/>
      </c:catAx>
      <c:valAx>
        <c:axId val="107502632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656"/>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6826395452996"/>
          <c:y val="0.15039745246252451"/>
          <c:w val="0.86126349537608049"/>
          <c:h val="0.74875125247235252"/>
        </c:manualLayout>
      </c:layout>
      <c:lineChart>
        <c:grouping val="standard"/>
        <c:varyColors val="0"/>
        <c:ser>
          <c:idx val="0"/>
          <c:order val="0"/>
          <c:tx>
            <c:strRef>
              <c:f>'I:\IVP\Epi\4. Core Injury\Surveillance Data\General Surveillance\LC Injury Slides\[LCMechIntent.xlsx]hosptrends'!$B$1</c:f>
              <c:strCache>
                <c:ptCount val="1"/>
                <c:pt idx="0">
                  <c:v>COUNT</c:v>
                </c:pt>
              </c:strCache>
            </c:strRef>
          </c:tx>
          <c:spPr>
            <a:ln w="53975" cap="rnd">
              <a:solidFill>
                <a:srgbClr val="1F497D"/>
              </a:solidFill>
              <a:round/>
            </a:ln>
            <a:effectLst/>
          </c:spPr>
          <c:marker>
            <c:symbol val="circle"/>
            <c:size val="8"/>
            <c:spPr>
              <a:solidFill>
                <a:srgbClr val="1F497D"/>
              </a:solidFill>
              <a:ln w="9525">
                <a:solidFill>
                  <a:srgbClr val="1F497D"/>
                </a:solidFill>
              </a:ln>
              <a:effectLst/>
            </c:spPr>
          </c:marker>
          <c:dPt>
            <c:idx val="1"/>
            <c:marker>
              <c:symbol val="circle"/>
              <c:size val="8"/>
              <c:spPr>
                <a:solidFill>
                  <a:srgbClr val="1F497D"/>
                </a:solidFill>
                <a:ln w="9525">
                  <a:solidFill>
                    <a:srgbClr val="1F497D"/>
                  </a:solidFill>
                </a:ln>
                <a:effectLst/>
              </c:spPr>
            </c:marker>
            <c:bubble3D val="0"/>
            <c:spPr>
              <a:ln w="53975" cap="rnd">
                <a:solidFill>
                  <a:srgbClr val="1F497D"/>
                </a:solidFill>
                <a:round/>
              </a:ln>
              <a:effectLst/>
            </c:spPr>
            <c:extLst>
              <c:ext xmlns:c16="http://schemas.microsoft.com/office/drawing/2014/chart" uri="{C3380CC4-5D6E-409C-BE32-E72D297353CC}">
                <c16:uniqueId val="{00000001-D906-4015-A0C7-67733C6983B4}"/>
              </c:ext>
            </c:extLst>
          </c:dPt>
          <c:dPt>
            <c:idx val="2"/>
            <c:marker>
              <c:symbol val="circle"/>
              <c:size val="8"/>
              <c:spPr>
                <a:solidFill>
                  <a:srgbClr val="1F497D"/>
                </a:solidFill>
                <a:ln w="9525">
                  <a:solidFill>
                    <a:srgbClr val="1F497D"/>
                  </a:solidFill>
                </a:ln>
                <a:effectLst/>
              </c:spPr>
            </c:marker>
            <c:bubble3D val="0"/>
            <c:spPr>
              <a:ln w="53975" cap="rnd">
                <a:solidFill>
                  <a:srgbClr val="1F497D"/>
                </a:solidFill>
                <a:round/>
              </a:ln>
              <a:effectLst/>
            </c:spPr>
            <c:extLst>
              <c:ext xmlns:c16="http://schemas.microsoft.com/office/drawing/2014/chart" uri="{C3380CC4-5D6E-409C-BE32-E72D297353CC}">
                <c16:uniqueId val="{00000003-D906-4015-A0C7-67733C6983B4}"/>
              </c:ext>
            </c:extLst>
          </c:dPt>
          <c:dPt>
            <c:idx val="3"/>
            <c:marker>
              <c:symbol val="circle"/>
              <c:size val="8"/>
              <c:spPr>
                <a:solidFill>
                  <a:srgbClr val="1F497D"/>
                </a:solidFill>
                <a:ln w="9525">
                  <a:solidFill>
                    <a:srgbClr val="1F497D"/>
                  </a:solidFill>
                </a:ln>
                <a:effectLst/>
              </c:spPr>
            </c:marker>
            <c:bubble3D val="0"/>
            <c:spPr>
              <a:ln w="53975" cap="rnd">
                <a:solidFill>
                  <a:srgbClr val="1F497D"/>
                </a:solidFill>
                <a:round/>
              </a:ln>
              <a:effectLst/>
            </c:spPr>
            <c:extLst>
              <c:ext xmlns:c16="http://schemas.microsoft.com/office/drawing/2014/chart" uri="{C3380CC4-5D6E-409C-BE32-E72D297353CC}">
                <c16:uniqueId val="{00000005-D906-4015-A0C7-67733C6983B4}"/>
              </c:ext>
            </c:extLst>
          </c:dPt>
          <c:dPt>
            <c:idx val="4"/>
            <c:marker>
              <c:symbol val="circle"/>
              <c:size val="8"/>
              <c:spPr>
                <a:solidFill>
                  <a:srgbClr val="1F497D"/>
                </a:solidFill>
                <a:ln w="9525">
                  <a:solidFill>
                    <a:srgbClr val="1F497D"/>
                  </a:solidFill>
                </a:ln>
                <a:effectLst/>
              </c:spPr>
            </c:marker>
            <c:bubble3D val="0"/>
            <c:spPr>
              <a:ln w="53975" cap="rnd">
                <a:solidFill>
                  <a:srgbClr val="1F497D"/>
                </a:solidFill>
                <a:round/>
              </a:ln>
              <a:effectLst/>
            </c:spPr>
            <c:extLst>
              <c:ext xmlns:c16="http://schemas.microsoft.com/office/drawing/2014/chart" uri="{C3380CC4-5D6E-409C-BE32-E72D297353CC}">
                <c16:uniqueId val="{00000007-D906-4015-A0C7-67733C6983B4}"/>
              </c:ext>
            </c:extLst>
          </c:dPt>
          <c:dLbls>
            <c:dLbl>
              <c:idx val="3"/>
              <c:layout>
                <c:manualLayout>
                  <c:x val="-2.1131750173371988E-2"/>
                  <c:y val="6.216153686746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06-4015-A0C7-67733C6983B4}"/>
                </c:ext>
              </c:extLst>
            </c:dLbl>
            <c:dLbl>
              <c:idx val="4"/>
              <c:layout>
                <c:manualLayout>
                  <c:x val="-2.1794891385735086E-2"/>
                  <c:y val="5.2342302888920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06-4015-A0C7-67733C6983B4}"/>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[2]deathtrends!$A$2:$A$6</c:f>
              <c:numCache>
                <c:formatCode>General</c:formatCode>
                <c:ptCount val="5"/>
                <c:pt idx="0">
                  <c:v>2020</c:v>
                </c:pt>
                <c:pt idx="1">
                  <c:v>2021</c:v>
                </c:pt>
                <c:pt idx="2">
                  <c:v>2022</c:v>
                </c:pt>
                <c:pt idx="3">
                  <c:v>2023</c:v>
                </c:pt>
                <c:pt idx="4">
                  <c:v>2024</c:v>
                </c:pt>
              </c:numCache>
            </c:numRef>
          </c:cat>
          <c:val>
            <c:numRef>
              <c:f>[2]hosptrends!$B$2:$B$6</c:f>
              <c:numCache>
                <c:formatCode>General</c:formatCode>
                <c:ptCount val="5"/>
                <c:pt idx="0">
                  <c:v>49927</c:v>
                </c:pt>
                <c:pt idx="1">
                  <c:v>50193</c:v>
                </c:pt>
                <c:pt idx="2">
                  <c:v>49534</c:v>
                </c:pt>
                <c:pt idx="3">
                  <c:v>53616</c:v>
                </c:pt>
                <c:pt idx="4">
                  <c:v>55464</c:v>
                </c:pt>
              </c:numCache>
            </c:numRef>
          </c:val>
          <c:smooth val="0"/>
          <c:extLst>
            <c:ext xmlns:c16="http://schemas.microsoft.com/office/drawing/2014/chart" uri="{C3380CC4-5D6E-409C-BE32-E72D297353CC}">
              <c16:uniqueId val="{00000008-D906-4015-A0C7-67733C6983B4}"/>
            </c:ext>
          </c:extLst>
        </c:ser>
        <c:dLbls>
          <c:dLblPos val="b"/>
          <c:showLegendKey val="0"/>
          <c:showVal val="1"/>
          <c:showCatName val="0"/>
          <c:showSerName val="0"/>
          <c:showPercent val="0"/>
          <c:showBubbleSize val="0"/>
        </c:dLbls>
        <c:marker val="1"/>
        <c:smooth val="0"/>
        <c:axId val="946290280"/>
        <c:axId val="946284376"/>
      </c:lineChart>
      <c:catAx>
        <c:axId val="9462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84376"/>
        <c:crosses val="autoZero"/>
        <c:auto val="1"/>
        <c:lblAlgn val="ctr"/>
        <c:lblOffset val="100"/>
        <c:noMultiLvlLbl val="0"/>
      </c:catAx>
      <c:valAx>
        <c:axId val="9462843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90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0">
          <a:solidFill>
            <a:sysClr val="windowText" lastClr="000000"/>
          </a:solidFill>
          <a:latin typeface="Franklin Gothic Demi" panose="020B07030201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371972804565819"/>
          <c:y val="3.7834050441319024E-2"/>
          <c:w val="0.54432243009796732"/>
          <c:h val="0.94776710146652843"/>
        </c:manualLayout>
      </c:layout>
      <c:barChart>
        <c:barDir val="bar"/>
        <c:grouping val="clustered"/>
        <c:varyColors val="0"/>
        <c:ser>
          <c:idx val="0"/>
          <c:order val="0"/>
          <c:spPr>
            <a:solidFill>
              <a:srgbClr val="002060"/>
            </a:solidFill>
            <a:ln>
              <a:noFill/>
            </a:ln>
            <a:effectLst/>
          </c:spPr>
          <c:invertIfNegative val="0"/>
          <c:dLbls>
            <c:dLbl>
              <c:idx val="0"/>
              <c:layout>
                <c:manualLayout>
                  <c:x val="3.0497617863887612E-3"/>
                  <c:y val="-4.74474456213772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DD-4C0B-AA27-FF05443A02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'LC HOSP'!$B$8:$B$18</c:f>
              <c:strCache>
                <c:ptCount val="11"/>
                <c:pt idx="0">
                  <c:v>Fall - Unintentional</c:v>
                </c:pt>
                <c:pt idx="1">
                  <c:v>MVT - Unintentional</c:v>
                </c:pt>
                <c:pt idx="2">
                  <c:v>Poisoning - Unintentional</c:v>
                </c:pt>
                <c:pt idx="3">
                  <c:v>Poisoning - Self-Inflicted</c:v>
                </c:pt>
                <c:pt idx="4">
                  <c:v>Unspecified - Unintentional</c:v>
                </c:pt>
                <c:pt idx="5">
                  <c:v>Struck By/Against - Unintentional</c:v>
                </c:pt>
                <c:pt idx="6">
                  <c:v>No Mech Or Intent Determined</c:v>
                </c:pt>
                <c:pt idx="7">
                  <c:v>Other Specified/Classifiable - Unintentional</c:v>
                </c:pt>
                <c:pt idx="8">
                  <c:v>Fire/Burn - Unintentional</c:v>
                </c:pt>
                <c:pt idx="9">
                  <c:v>Natural/Environmental - Unintentional</c:v>
                </c:pt>
                <c:pt idx="10">
                  <c:v>Other</c:v>
                </c:pt>
              </c:strCache>
            </c:strRef>
          </c:cat>
          <c:val>
            <c:numRef>
              <c:f>'LC HOSP'!$C$8:$C$18</c:f>
              <c:numCache>
                <c:formatCode>General</c:formatCode>
                <c:ptCount val="11"/>
                <c:pt idx="0">
                  <c:v>29975</c:v>
                </c:pt>
                <c:pt idx="1">
                  <c:v>7531</c:v>
                </c:pt>
                <c:pt idx="2">
                  <c:v>5152</c:v>
                </c:pt>
                <c:pt idx="3">
                  <c:v>2482</c:v>
                </c:pt>
                <c:pt idx="4">
                  <c:v>1927</c:v>
                </c:pt>
                <c:pt idx="5">
                  <c:v>1354</c:v>
                </c:pt>
                <c:pt idx="6">
                  <c:v>1220</c:v>
                </c:pt>
                <c:pt idx="7">
                  <c:v>1075</c:v>
                </c:pt>
                <c:pt idx="8">
                  <c:v>1001</c:v>
                </c:pt>
                <c:pt idx="9">
                  <c:v>870</c:v>
                </c:pt>
                <c:pt idx="10" formatCode="#,##0">
                  <c:v>2877</c:v>
                </c:pt>
              </c:numCache>
            </c:numRef>
          </c:val>
          <c:extLst>
            <c:ext xmlns:c16="http://schemas.microsoft.com/office/drawing/2014/chart" uri="{C3380CC4-5D6E-409C-BE32-E72D297353CC}">
              <c16:uniqueId val="{00000001-C8DD-4C0B-AA27-FF05443A0259}"/>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244730736757493"/>
          <c:y val="2.6781160228987123E-2"/>
          <c:w val="0.52820196856026314"/>
          <c:h val="0.86581953830574321"/>
        </c:manualLayout>
      </c:layout>
      <c:barChart>
        <c:barDir val="bar"/>
        <c:grouping val="clustered"/>
        <c:varyColors val="0"/>
        <c:ser>
          <c:idx val="1"/>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'%CHG Hosp'!$B$8:$B$17</c:f>
              <c:strCache>
                <c:ptCount val="10"/>
                <c:pt idx="0">
                  <c:v>Fall - Unintentional</c:v>
                </c:pt>
                <c:pt idx="1">
                  <c:v>MVT - Unintentional</c:v>
                </c:pt>
                <c:pt idx="2">
                  <c:v>Poisoning - Unintentional</c:v>
                </c:pt>
                <c:pt idx="3">
                  <c:v>Poisoning - Self-Inflicted</c:v>
                </c:pt>
                <c:pt idx="4">
                  <c:v>Unspecified - Unintentional</c:v>
                </c:pt>
                <c:pt idx="5">
                  <c:v>Struck By/Against - Unintentional</c:v>
                </c:pt>
                <c:pt idx="6">
                  <c:v>No Mech Or Intent Determined</c:v>
                </c:pt>
                <c:pt idx="7">
                  <c:v>Other Specified/Classifiable - Unintentional</c:v>
                </c:pt>
                <c:pt idx="8">
                  <c:v>Fire/Burn - Unintentional</c:v>
                </c:pt>
                <c:pt idx="9">
                  <c:v>Natural/Environmental - Unintentional</c:v>
                </c:pt>
              </c:strCache>
            </c:strRef>
          </c:cat>
          <c:val>
            <c:numRef>
              <c:f>'%CHG Hosp'!$C$8:$C$17</c:f>
              <c:numCache>
                <c:formatCode>0%</c:formatCode>
                <c:ptCount val="10"/>
                <c:pt idx="0">
                  <c:v>0.13767933581741532</c:v>
                </c:pt>
                <c:pt idx="1">
                  <c:v>7.2675305210197138E-3</c:v>
                </c:pt>
                <c:pt idx="2">
                  <c:v>-7.7098117282149464E-2</c:v>
                </c:pt>
                <c:pt idx="3">
                  <c:v>-7.0100016956596442E-2</c:v>
                </c:pt>
                <c:pt idx="4">
                  <c:v>-1.3014745693691258E-2</c:v>
                </c:pt>
                <c:pt idx="5">
                  <c:v>0.26445990878767023</c:v>
                </c:pt>
                <c:pt idx="6">
                  <c:v>6.1759441767369139E-2</c:v>
                </c:pt>
                <c:pt idx="7">
                  <c:v>0.20493012556446177</c:v>
                </c:pt>
                <c:pt idx="8">
                  <c:v>-0.23632559114599988</c:v>
                </c:pt>
                <c:pt idx="9">
                  <c:v>0.31474268905486741</c:v>
                </c:pt>
              </c:numCache>
            </c:numRef>
          </c:val>
          <c:extLst>
            <c:ext xmlns:c16="http://schemas.microsoft.com/office/drawing/2014/chart" uri="{C3380CC4-5D6E-409C-BE32-E72D297353CC}">
              <c16:uniqueId val="{00000000-4AFD-428C-A97E-8045D68D4CCC}"/>
            </c:ext>
          </c:extLst>
        </c:ser>
        <c:dLbls>
          <c:dLblPos val="outEnd"/>
          <c:showLegendKey val="0"/>
          <c:showVal val="1"/>
          <c:showCatName val="0"/>
          <c:showSerName val="0"/>
          <c:showPercent val="0"/>
          <c:showBubbleSize val="0"/>
        </c:dLbls>
        <c:gapWidth val="20"/>
        <c:overlap val="100"/>
        <c:axId val="1075026656"/>
        <c:axId val="1075026328"/>
      </c:barChart>
      <c:catAx>
        <c:axId val="1075026656"/>
        <c:scaling>
          <c:orientation val="maxMin"/>
        </c:scaling>
        <c:delete val="0"/>
        <c:axPos val="l"/>
        <c:numFmt formatCode="General" sourceLinked="1"/>
        <c:majorTickMark val="none"/>
        <c:minorTickMark val="none"/>
        <c:tickLblPos val="low"/>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328"/>
        <c:crosses val="autoZero"/>
        <c:auto val="1"/>
        <c:lblAlgn val="ctr"/>
        <c:lblOffset val="100"/>
        <c:noMultiLvlLbl val="0"/>
      </c:catAx>
      <c:valAx>
        <c:axId val="107502632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656"/>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4389773617128"/>
          <c:y val="0.13518801972183386"/>
          <c:w val="0.83640361239624084"/>
          <c:h val="0.76808178183334563"/>
        </c:manualLayout>
      </c:layout>
      <c:lineChart>
        <c:grouping val="standard"/>
        <c:varyColors val="0"/>
        <c:ser>
          <c:idx val="1"/>
          <c:order val="0"/>
          <c:tx>
            <c:strRef>
              <c:f>'I:\IVP\Epi\4. Core Injury\Surveillance Data\General Surveillance\LC Injury Slides\[LCMechIntent.xlsx]edtrends'!$B$1</c:f>
              <c:strCache>
                <c:ptCount val="1"/>
                <c:pt idx="0">
                  <c:v>COUNT</c:v>
                </c:pt>
              </c:strCache>
            </c:strRef>
          </c:tx>
          <c:spPr>
            <a:ln w="53975" cap="rnd">
              <a:solidFill>
                <a:srgbClr val="2CA25F"/>
              </a:solidFill>
              <a:round/>
            </a:ln>
            <a:effectLst/>
          </c:spPr>
          <c:marker>
            <c:symbol val="circle"/>
            <c:size val="8"/>
            <c:spPr>
              <a:solidFill>
                <a:srgbClr val="2CA25F"/>
              </a:solidFill>
              <a:ln w="9525">
                <a:solidFill>
                  <a:srgbClr val="2CA25F"/>
                </a:solidFill>
              </a:ln>
              <a:effectLst/>
            </c:spPr>
          </c:marker>
          <c:dPt>
            <c:idx val="1"/>
            <c:marker>
              <c:symbol val="circle"/>
              <c:size val="8"/>
              <c:spPr>
                <a:solidFill>
                  <a:srgbClr val="2CA25F"/>
                </a:solidFill>
                <a:ln w="9525">
                  <a:solidFill>
                    <a:srgbClr val="2CA25F"/>
                  </a:solidFill>
                </a:ln>
                <a:effectLst/>
              </c:spPr>
            </c:marker>
            <c:bubble3D val="0"/>
            <c:spPr>
              <a:ln w="53975" cap="rnd">
                <a:solidFill>
                  <a:srgbClr val="2CA25F"/>
                </a:solidFill>
                <a:round/>
              </a:ln>
              <a:effectLst/>
            </c:spPr>
            <c:extLst>
              <c:ext xmlns:c16="http://schemas.microsoft.com/office/drawing/2014/chart" uri="{C3380CC4-5D6E-409C-BE32-E72D297353CC}">
                <c16:uniqueId val="{00000001-9D66-4668-831E-CB0750FC5BA4}"/>
              </c:ext>
            </c:extLst>
          </c:dPt>
          <c:dPt>
            <c:idx val="2"/>
            <c:marker>
              <c:symbol val="circle"/>
              <c:size val="8"/>
              <c:spPr>
                <a:solidFill>
                  <a:srgbClr val="2CA25F"/>
                </a:solidFill>
                <a:ln w="9525">
                  <a:solidFill>
                    <a:srgbClr val="2CA25F"/>
                  </a:solidFill>
                </a:ln>
                <a:effectLst/>
              </c:spPr>
            </c:marker>
            <c:bubble3D val="0"/>
            <c:spPr>
              <a:ln w="53975" cap="rnd">
                <a:solidFill>
                  <a:srgbClr val="2CA25F"/>
                </a:solidFill>
                <a:round/>
              </a:ln>
              <a:effectLst/>
            </c:spPr>
            <c:extLst>
              <c:ext xmlns:c16="http://schemas.microsoft.com/office/drawing/2014/chart" uri="{C3380CC4-5D6E-409C-BE32-E72D297353CC}">
                <c16:uniqueId val="{00000003-9D66-4668-831E-CB0750FC5BA4}"/>
              </c:ext>
            </c:extLst>
          </c:dPt>
          <c:dPt>
            <c:idx val="3"/>
            <c:marker>
              <c:symbol val="circle"/>
              <c:size val="8"/>
              <c:spPr>
                <a:solidFill>
                  <a:srgbClr val="2CA25F"/>
                </a:solidFill>
                <a:ln w="9525">
                  <a:solidFill>
                    <a:srgbClr val="2CA25F"/>
                  </a:solidFill>
                </a:ln>
                <a:effectLst/>
              </c:spPr>
            </c:marker>
            <c:bubble3D val="0"/>
            <c:spPr>
              <a:ln w="53975" cap="rnd">
                <a:solidFill>
                  <a:srgbClr val="2CA25F"/>
                </a:solidFill>
                <a:round/>
              </a:ln>
              <a:effectLst/>
            </c:spPr>
            <c:extLst>
              <c:ext xmlns:c16="http://schemas.microsoft.com/office/drawing/2014/chart" uri="{C3380CC4-5D6E-409C-BE32-E72D297353CC}">
                <c16:uniqueId val="{00000005-9D66-4668-831E-CB0750FC5BA4}"/>
              </c:ext>
            </c:extLst>
          </c:dPt>
          <c:dPt>
            <c:idx val="4"/>
            <c:marker>
              <c:symbol val="circle"/>
              <c:size val="8"/>
              <c:spPr>
                <a:solidFill>
                  <a:srgbClr val="2CA25F"/>
                </a:solidFill>
                <a:ln w="9525">
                  <a:solidFill>
                    <a:srgbClr val="2CA25F"/>
                  </a:solidFill>
                </a:ln>
                <a:effectLst/>
              </c:spPr>
            </c:marker>
            <c:bubble3D val="0"/>
            <c:spPr>
              <a:ln w="53975" cap="rnd">
                <a:solidFill>
                  <a:srgbClr val="2CA25F"/>
                </a:solidFill>
                <a:round/>
              </a:ln>
              <a:effectLst/>
            </c:spPr>
            <c:extLst>
              <c:ext xmlns:c16="http://schemas.microsoft.com/office/drawing/2014/chart" uri="{C3380CC4-5D6E-409C-BE32-E72D297353CC}">
                <c16:uniqueId val="{00000007-9D66-4668-831E-CB0750FC5BA4}"/>
              </c:ext>
            </c:extLst>
          </c:dPt>
          <c:dLbls>
            <c:dLbl>
              <c:idx val="1"/>
              <c:layout>
                <c:manualLayout>
                  <c:x val="-7.3793053027145977E-2"/>
                  <c:y val="4.6019544670668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66-4668-831E-CB0750FC5BA4}"/>
                </c:ext>
              </c:extLst>
            </c:dLbl>
            <c:dLbl>
              <c:idx val="2"/>
              <c:layout>
                <c:manualLayout>
                  <c:x val="-3.8681522748375184E-2"/>
                  <c:y val="5.7338163799134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66-4668-831E-CB0750FC5BA4}"/>
                </c:ext>
              </c:extLst>
            </c:dLbl>
            <c:dLbl>
              <c:idx val="3"/>
              <c:layout>
                <c:manualLayout>
                  <c:x val="-1.7089173045569998E-2"/>
                  <c:y val="4.9792417713490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66-4668-831E-CB0750FC5BA4}"/>
                </c:ext>
              </c:extLst>
            </c:dLbl>
            <c:dLbl>
              <c:idx val="4"/>
              <c:layout>
                <c:manualLayout>
                  <c:x val="-2.8441354301464408E-2"/>
                  <c:y val="-4.785072494121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66-4668-831E-CB0750FC5BA4}"/>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[2]deathtrends!$A$2:$A$6</c:f>
              <c:numCache>
                <c:formatCode>General</c:formatCode>
                <c:ptCount val="5"/>
                <c:pt idx="0">
                  <c:v>2020</c:v>
                </c:pt>
                <c:pt idx="1">
                  <c:v>2021</c:v>
                </c:pt>
                <c:pt idx="2">
                  <c:v>2022</c:v>
                </c:pt>
                <c:pt idx="3">
                  <c:v>2023</c:v>
                </c:pt>
                <c:pt idx="4">
                  <c:v>2024</c:v>
                </c:pt>
              </c:numCache>
            </c:numRef>
          </c:cat>
          <c:val>
            <c:numRef>
              <c:f>[2]edtrends!$B$2:$B$6</c:f>
              <c:numCache>
                <c:formatCode>General</c:formatCode>
                <c:ptCount val="5"/>
                <c:pt idx="0">
                  <c:v>746586</c:v>
                </c:pt>
                <c:pt idx="1">
                  <c:v>776352</c:v>
                </c:pt>
                <c:pt idx="2">
                  <c:v>843434</c:v>
                </c:pt>
                <c:pt idx="3">
                  <c:v>939765</c:v>
                </c:pt>
                <c:pt idx="4">
                  <c:v>972089</c:v>
                </c:pt>
              </c:numCache>
            </c:numRef>
          </c:val>
          <c:smooth val="0"/>
          <c:extLst>
            <c:ext xmlns:c16="http://schemas.microsoft.com/office/drawing/2014/chart" uri="{C3380CC4-5D6E-409C-BE32-E72D297353CC}">
              <c16:uniqueId val="{00000008-9D66-4668-831E-CB0750FC5BA4}"/>
            </c:ext>
          </c:extLst>
        </c:ser>
        <c:dLbls>
          <c:dLblPos val="b"/>
          <c:showLegendKey val="0"/>
          <c:showVal val="1"/>
          <c:showCatName val="0"/>
          <c:showSerName val="0"/>
          <c:showPercent val="0"/>
          <c:showBubbleSize val="0"/>
        </c:dLbls>
        <c:marker val="1"/>
        <c:smooth val="0"/>
        <c:axId val="946290280"/>
        <c:axId val="946284376"/>
      </c:lineChart>
      <c:catAx>
        <c:axId val="9462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84376"/>
        <c:crosses val="autoZero"/>
        <c:auto val="1"/>
        <c:lblAlgn val="ctr"/>
        <c:lblOffset val="100"/>
        <c:noMultiLvlLbl val="0"/>
      </c:catAx>
      <c:valAx>
        <c:axId val="946284376"/>
        <c:scaling>
          <c:orientation val="minMax"/>
          <c:min val="7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6290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0">
          <a:solidFill>
            <a:sysClr val="windowText" lastClr="000000"/>
          </a:solidFill>
          <a:latin typeface="Franklin Gothic Demi" panose="020B07030201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014550501863867"/>
          <c:y val="3.7834050441319024E-2"/>
          <c:w val="0.57340597497187351"/>
          <c:h val="0.94776710146652843"/>
        </c:manualLayout>
      </c:layout>
      <c:barChart>
        <c:barDir val="bar"/>
        <c:grouping val="clustered"/>
        <c:varyColors val="0"/>
        <c:ser>
          <c:idx val="0"/>
          <c:order val="0"/>
          <c:spPr>
            <a:solidFill>
              <a:srgbClr val="2CA2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'LC ED'!$B$8:$B$17</c:f>
              <c:strCache>
                <c:ptCount val="10"/>
                <c:pt idx="0">
                  <c:v>No Mech Or Intent Determined</c:v>
                </c:pt>
                <c:pt idx="1">
                  <c:v>Fall - Unintentional</c:v>
                </c:pt>
                <c:pt idx="2">
                  <c:v>MVT - Unintentional</c:v>
                </c:pt>
                <c:pt idx="3">
                  <c:v>Unspecified - Unintentional</c:v>
                </c:pt>
                <c:pt idx="4">
                  <c:v>Natural/Environmental - Unintentional</c:v>
                </c:pt>
                <c:pt idx="5">
                  <c:v>Struck By/Against - Unintentional</c:v>
                </c:pt>
                <c:pt idx="6">
                  <c:v>Other Specified/Classifiable - Unintentional</c:v>
                </c:pt>
                <c:pt idx="7">
                  <c:v>Poisoning - Unintentional</c:v>
                </c:pt>
                <c:pt idx="8">
                  <c:v>Overexertion - Unintentional</c:v>
                </c:pt>
                <c:pt idx="9">
                  <c:v>Cut/Pierce - Unintentional</c:v>
                </c:pt>
              </c:strCache>
            </c:strRef>
          </c:cat>
          <c:val>
            <c:numRef>
              <c:f>'LC ED'!$C$8:$C$17</c:f>
              <c:numCache>
                <c:formatCode>#,##0</c:formatCode>
                <c:ptCount val="10"/>
                <c:pt idx="0">
                  <c:v>292569</c:v>
                </c:pt>
                <c:pt idx="1">
                  <c:v>284874</c:v>
                </c:pt>
                <c:pt idx="2">
                  <c:v>121758</c:v>
                </c:pt>
                <c:pt idx="3">
                  <c:v>48734</c:v>
                </c:pt>
                <c:pt idx="4">
                  <c:v>42556</c:v>
                </c:pt>
                <c:pt idx="5">
                  <c:v>38556</c:v>
                </c:pt>
                <c:pt idx="6">
                  <c:v>30224</c:v>
                </c:pt>
                <c:pt idx="7">
                  <c:v>24594</c:v>
                </c:pt>
                <c:pt idx="8">
                  <c:v>21479</c:v>
                </c:pt>
                <c:pt idx="9">
                  <c:v>20454</c:v>
                </c:pt>
              </c:numCache>
            </c:numRef>
          </c:val>
          <c:extLst>
            <c:ext xmlns:c16="http://schemas.microsoft.com/office/drawing/2014/chart" uri="{C3380CC4-5D6E-409C-BE32-E72D297353CC}">
              <c16:uniqueId val="{00000000-B626-4A84-A565-9F697E5CDAAD}"/>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0"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63553875596271"/>
          <c:y val="2.6781160228987123E-2"/>
          <c:w val="0.67003640264434905"/>
          <c:h val="0.86581953830574321"/>
        </c:manualLayout>
      </c:layout>
      <c:barChart>
        <c:barDir val="bar"/>
        <c:grouping val="clustered"/>
        <c:varyColors val="0"/>
        <c:ser>
          <c:idx val="1"/>
          <c:order val="0"/>
          <c:spPr>
            <a:solidFill>
              <a:srgbClr val="2CA2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'%CHG ED'!$B$8:$B$17</c:f>
              <c:strCache>
                <c:ptCount val="10"/>
                <c:pt idx="0">
                  <c:v>No Mech Or Intent Determined</c:v>
                </c:pt>
                <c:pt idx="1">
                  <c:v>Fall - Unintentional</c:v>
                </c:pt>
                <c:pt idx="2">
                  <c:v>MVT - Unintentional</c:v>
                </c:pt>
                <c:pt idx="3">
                  <c:v>Unspecified - Unintentional</c:v>
                </c:pt>
                <c:pt idx="4">
                  <c:v>Natural/Environmental - Unintentional</c:v>
                </c:pt>
                <c:pt idx="5">
                  <c:v>Struck By/Against - Unintentional</c:v>
                </c:pt>
                <c:pt idx="6">
                  <c:v>Other Specified/Classifiable - Unintentional</c:v>
                </c:pt>
                <c:pt idx="7">
                  <c:v>Poisoning - Unintentional</c:v>
                </c:pt>
                <c:pt idx="8">
                  <c:v>Overexertion - Unintentional</c:v>
                </c:pt>
                <c:pt idx="9">
                  <c:v>Cut/Pierce - Unintentional</c:v>
                </c:pt>
              </c:strCache>
            </c:strRef>
          </c:cat>
          <c:val>
            <c:numRef>
              <c:f>'%CHG ED'!$C$8:$C$17</c:f>
              <c:numCache>
                <c:formatCode>0%</c:formatCode>
                <c:ptCount val="10"/>
                <c:pt idx="0">
                  <c:v>0.43575235309705851</c:v>
                </c:pt>
                <c:pt idx="1">
                  <c:v>0.47328737083692751</c:v>
                </c:pt>
                <c:pt idx="2">
                  <c:v>0.18903622138477799</c:v>
                </c:pt>
                <c:pt idx="3">
                  <c:v>-0.13956693881970236</c:v>
                </c:pt>
                <c:pt idx="4">
                  <c:v>0.36580311049910263</c:v>
                </c:pt>
                <c:pt idx="5">
                  <c:v>-8.821667486002405E-3</c:v>
                </c:pt>
                <c:pt idx="6">
                  <c:v>0.18120358585362778</c:v>
                </c:pt>
                <c:pt idx="7">
                  <c:v>0.15396172273716496</c:v>
                </c:pt>
                <c:pt idx="8">
                  <c:v>-0.14849958914901967</c:v>
                </c:pt>
                <c:pt idx="9">
                  <c:v>-0.26885721553007158</c:v>
                </c:pt>
              </c:numCache>
            </c:numRef>
          </c:val>
          <c:extLst>
            <c:ext xmlns:c16="http://schemas.microsoft.com/office/drawing/2014/chart" uri="{C3380CC4-5D6E-409C-BE32-E72D297353CC}">
              <c16:uniqueId val="{00000000-E7FB-4CA7-9841-686851C579B4}"/>
            </c:ext>
          </c:extLst>
        </c:ser>
        <c:dLbls>
          <c:dLblPos val="outEnd"/>
          <c:showLegendKey val="0"/>
          <c:showVal val="1"/>
          <c:showCatName val="0"/>
          <c:showSerName val="0"/>
          <c:showPercent val="0"/>
          <c:showBubbleSize val="0"/>
        </c:dLbls>
        <c:gapWidth val="20"/>
        <c:overlap val="100"/>
        <c:axId val="1075026656"/>
        <c:axId val="1075026328"/>
      </c:barChart>
      <c:catAx>
        <c:axId val="1075026656"/>
        <c:scaling>
          <c:orientation val="maxMin"/>
        </c:scaling>
        <c:delete val="0"/>
        <c:axPos val="l"/>
        <c:numFmt formatCode="General" sourceLinked="1"/>
        <c:majorTickMark val="none"/>
        <c:minorTickMark val="none"/>
        <c:tickLblPos val="low"/>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328"/>
        <c:crosses val="autoZero"/>
        <c:auto val="1"/>
        <c:lblAlgn val="ctr"/>
        <c:lblOffset val="100"/>
        <c:noMultiLvlLbl val="0"/>
      </c:catAx>
      <c:valAx>
        <c:axId val="107502632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1075026656"/>
        <c:crosses val="max"/>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0.00707</cdr:x>
      <cdr:y>0.01404</cdr:y>
    </cdr:from>
    <cdr:to>
      <cdr:x>0.69551</cdr:x>
      <cdr:y>0.11069</cdr:y>
    </cdr:to>
    <cdr:sp macro="" textlink="">
      <cdr:nvSpPr>
        <cdr:cNvPr id="2" name="TextBox 1">
          <a:extLst xmlns:a="http://schemas.openxmlformats.org/drawingml/2006/main">
            <a:ext uri="{FF2B5EF4-FFF2-40B4-BE49-F238E27FC236}">
              <a16:creationId xmlns:a16="http://schemas.microsoft.com/office/drawing/2014/main" id="{27320C2D-4F3C-D29F-4086-99B50E9DE634}"/>
            </a:ext>
          </a:extLst>
        </cdr:cNvPr>
        <cdr:cNvSpPr txBox="1"/>
      </cdr:nvSpPr>
      <cdr:spPr>
        <a:xfrm xmlns:a="http://schemas.openxmlformats.org/drawingml/2006/main">
          <a:off x="50800" y="50800"/>
          <a:ext cx="4946928" cy="3498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latin typeface="Franklin Gothic Demi Cond" panose="020B0706030402020204" pitchFamily="34" charset="0"/>
            </a:rPr>
            <a:t>Number of Injury Deaths among NC Residents, 2020-2024</a:t>
          </a:r>
        </a:p>
      </cdr:txBody>
    </cdr:sp>
  </cdr:relSizeAnchor>
</c:userShapes>
</file>

<file path=ppt/drawings/drawing2.xml><?xml version="1.0" encoding="utf-8"?>
<c:userShapes xmlns:c="http://schemas.openxmlformats.org/drawingml/2006/chart">
  <cdr:relSizeAnchor xmlns:cdr="http://schemas.openxmlformats.org/drawingml/2006/chartDrawing">
    <cdr:from>
      <cdr:x>0.00311</cdr:x>
      <cdr:y>0.02152</cdr:y>
    </cdr:from>
    <cdr:to>
      <cdr:x>0.78958</cdr:x>
      <cdr:y>0.1146</cdr:y>
    </cdr:to>
    <cdr:sp macro="" textlink="">
      <cdr:nvSpPr>
        <cdr:cNvPr id="2" name="TextBox 1">
          <a:extLst xmlns:a="http://schemas.openxmlformats.org/drawingml/2006/main">
            <a:ext uri="{FF2B5EF4-FFF2-40B4-BE49-F238E27FC236}">
              <a16:creationId xmlns:a16="http://schemas.microsoft.com/office/drawing/2014/main" id="{CCB92FB3-E36C-B7DF-9EBB-56C90F5EE69F}"/>
            </a:ext>
          </a:extLst>
        </cdr:cNvPr>
        <cdr:cNvSpPr txBox="1"/>
      </cdr:nvSpPr>
      <cdr:spPr>
        <a:xfrm xmlns:a="http://schemas.openxmlformats.org/drawingml/2006/main">
          <a:off x="21347" y="80867"/>
          <a:ext cx="5404094" cy="3498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latin typeface="Franklin Gothic Demi Cond" panose="020B0706030402020204" pitchFamily="34" charset="0"/>
            </a:rPr>
            <a:t>Number of Injury Hospitalizations among NC Residents, 2020-2024</a:t>
          </a:r>
        </a:p>
      </cdr:txBody>
    </cdr:sp>
  </cdr:relSizeAnchor>
</c:userShapes>
</file>

<file path=ppt/drawings/drawing3.xml><?xml version="1.0" encoding="utf-8"?>
<c:userShapes xmlns:c="http://schemas.openxmlformats.org/drawingml/2006/chart">
  <cdr:relSizeAnchor xmlns:cdr="http://schemas.openxmlformats.org/drawingml/2006/chartDrawing">
    <cdr:from>
      <cdr:x>0.00743</cdr:x>
      <cdr:y>0.01509</cdr:y>
    </cdr:from>
    <cdr:to>
      <cdr:x>0.73077</cdr:x>
      <cdr:y>0.11903</cdr:y>
    </cdr:to>
    <cdr:sp macro="" textlink="">
      <cdr:nvSpPr>
        <cdr:cNvPr id="2" name="TextBox 1">
          <a:extLst xmlns:a="http://schemas.openxmlformats.org/drawingml/2006/main">
            <a:ext uri="{FF2B5EF4-FFF2-40B4-BE49-F238E27FC236}">
              <a16:creationId xmlns:a16="http://schemas.microsoft.com/office/drawing/2014/main" id="{27320C2D-4F3C-D29F-4086-99B50E9DE634}"/>
            </a:ext>
          </a:extLst>
        </cdr:cNvPr>
        <cdr:cNvSpPr txBox="1"/>
      </cdr:nvSpPr>
      <cdr:spPr>
        <a:xfrm xmlns:a="http://schemas.openxmlformats.org/drawingml/2006/main">
          <a:off x="50800" y="50800"/>
          <a:ext cx="4946928" cy="3498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latin typeface="Franklin Gothic Demi Cond" panose="020B0706030402020204" pitchFamily="34" charset="0"/>
            </a:rPr>
            <a:t>Number of Injury ED Visits among NC Residents, 2020-2024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2/11/2026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2/11/2026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mortality and morbidity of the leading causes of injury in North Carolina. They are meant to offer a state-level background on the leading causes of injury. If you’d like a copy of the slides, please visit the “Data Surveillance”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99732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there were 55,464 injury-related hospitalizations in North Carolina. The leading cause of injury hospitalization was unintentional falls (n=29,975), followed by unintentional motor vehicle traffic-related injury (n=7,531) and unintentional poisoning (n=5,152).</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18608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five years (2020-2024), the number of hospitalizations due to unintentional natural/environmental injury increased the most (31% increase).</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8604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injury hospitalization among North Carolinians from 2020 to 2024 was 109.8 per 100,000 residents. Counties with the highest rates included Hertford (775.6 per 100,000), Hyde (196.0 per 100,000), and Halifax (180.0 per 100,000). Counties with the lowest rates included Currituck (30.1 per 100,000), Onslow (55.8 per 100,000), and Pasquotank (57.3 per 100,000).</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256252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2D52-8219-DE6D-9285-749510056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0FF3C-673A-9651-6A5D-759ECD2F8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B3761-C502-F232-C9DD-8412A4D788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injury-related emergency department visits in North Carolina has increased by 30% over the last 5 years (2020-2024). Pre-pandemic, there were 922,123 ED visits in 2019, but visits decreased dramatically in 2020 and have since returned to normal levels.</a:t>
            </a:r>
          </a:p>
        </p:txBody>
      </p:sp>
      <p:sp>
        <p:nvSpPr>
          <p:cNvPr id="4" name="Slide Number Placeholder 3">
            <a:extLst>
              <a:ext uri="{FF2B5EF4-FFF2-40B4-BE49-F238E27FC236}">
                <a16:creationId xmlns:a16="http://schemas.microsoft.com/office/drawing/2014/main" id="{E3927A0A-4610-8296-8106-696449C560BD}"/>
              </a:ext>
            </a:extLst>
          </p:cNvPr>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94076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there were 972,089 injury-related ED visits in North Carolina. The leading cause of injury ED visit was unintentional falls (n=284,874) and unintentional motor vehicle traffic-related injury (n=121,758).  The high number of ED visits with no mechanism or intent determined (n=292,569) shows the need for better injury coding practices in emergency department settings.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20245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five years (2020-2024), the number of ED visits due to unintentional falls increased the most (47% increase).</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65106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injury ED visits among North Carolinians from 2020 to 2024 was 1,970.9 per 100,000 residents. Counties with the highest rates included Anson (3,956.3 per 100,000), Bertie (3,663.4 per 100,000), and Richmond (3,629.3 per 100,000). Counties with the lowest rates included Clay (728.7 per 100,000), Currituck (927.4 per 100,000), and Caswell (1,079.3 per 100,000).</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89541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85717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14870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there were 10,339 deaths, 55,464 hospitalizations, and 972,089 emergency department visits associated with injuries in North Carolina. However, this is just the tip of the iceberg and the total burden of injury in North Carolina is unknown.  </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05047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8831-0A6C-DDFD-F8CD-83F838AD9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3BF5A-1DC1-887C-72AC-3D1E8CA4F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03FFF-44B2-ED18-8FC3-B032CA16326F}"/>
              </a:ext>
            </a:extLst>
          </p:cNvPr>
          <p:cNvSpPr>
            <a:spLocks noGrp="1"/>
          </p:cNvSpPr>
          <p:nvPr>
            <p:ph type="body" idx="1"/>
          </p:nvPr>
        </p:nvSpPr>
        <p:spPr/>
        <p:txBody>
          <a:bodyPr/>
          <a:lstStyle/>
          <a:p>
            <a:r>
              <a:rPr lang="en-US" dirty="0"/>
              <a:t>The number of injury deaths in North Carolina decreased in 2024 but remain 3% higher than 2020</a:t>
            </a:r>
          </a:p>
        </p:txBody>
      </p:sp>
      <p:sp>
        <p:nvSpPr>
          <p:cNvPr id="4" name="Slide Number Placeholder 3">
            <a:extLst>
              <a:ext uri="{FF2B5EF4-FFF2-40B4-BE49-F238E27FC236}">
                <a16:creationId xmlns:a16="http://schemas.microsoft.com/office/drawing/2014/main" id="{A522E86A-CF43-3F24-4988-411E4BD6159C}"/>
              </a:ext>
            </a:extLst>
          </p:cNvPr>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65877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there were 10,339 injury deaths in North Carolina. The leading cause of injury death was unintentional poisoning (n=2,865), followed by unintentional falls (n=1,985) and unintentional motor vehicle traffic-related injury (n=1,747).</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49905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five years (2020-2024), the number of deaths due to unintentional natural/environmental increased the most (199% increase), followed by unintentional falls (21% increase) and self-inflicted firearm deaths (14% increase). The 51% decrease in deaths for unspecified injuries notes a shift toward better injury coding practices.</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3420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injury deaths among North Carolinians from 2020 to 2024 was 20.2 per 100,000 residents. Counties with the highest rates included Tyrell (40.9 per 100,000), Clay (37.9 per 100,000), and Yancey (37.2 per 100,000). Counties with the lowest rates included Wake (10.8 per 100,000), Watauga (10.9 per 100,000), and Orange (11.2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59414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37193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 number of injury-related hospitalizations in North Carolina increased by 11% since 2020.</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143167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edit Master text styles</a:t>
            </a:r>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D73656B-546E-E967-DC0E-832F8FBAE55B}"/>
              </a:ext>
            </a:extLst>
          </p:cNvPr>
          <p:cNvSpPr txBox="1">
            <a:spLocks/>
          </p:cNvSpPr>
          <p:nvPr userDrawn="1"/>
        </p:nvSpPr>
        <p:spPr>
          <a:xfrm>
            <a:off x="274320" y="65836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Leading Causes of Injury, 2024 | January 2026</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7" name="Text Placeholder 8">
            <a:extLst>
              <a:ext uri="{FF2B5EF4-FFF2-40B4-BE49-F238E27FC236}">
                <a16:creationId xmlns:a16="http://schemas.microsoft.com/office/drawing/2014/main" id="{E7C36715-4F6C-9D18-1A22-D2ECEA9F02CD}"/>
              </a:ext>
            </a:extLst>
          </p:cNvPr>
          <p:cNvSpPr txBox="1">
            <a:spLocks/>
          </p:cNvSpPr>
          <p:nvPr userDrawn="1"/>
        </p:nvSpPr>
        <p:spPr>
          <a:xfrm>
            <a:off x="1188720" y="65836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Leading Causes of Injury, 2024 | January 2026</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5B702A73-005C-994F-8154-339D91D9C79A}"/>
              </a:ext>
            </a:extLst>
          </p:cNvPr>
          <p:cNvSpPr txBox="1">
            <a:spLocks/>
          </p:cNvSpPr>
          <p:nvPr userDrawn="1"/>
        </p:nvSpPr>
        <p:spPr>
          <a:xfrm>
            <a:off x="3589296" y="6591300"/>
            <a:ext cx="4998554"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Leading Causes of Injury, 2024 | January 2026</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5FA9E2AD-66B1-7642-A3DC-08A30DD45A0A}"/>
              </a:ext>
            </a:extLst>
          </p:cNvPr>
          <p:cNvSpPr txBox="1">
            <a:spLocks/>
          </p:cNvSpPr>
          <p:nvPr userDrawn="1"/>
        </p:nvSpPr>
        <p:spPr>
          <a:xfrm>
            <a:off x="274320" y="65836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Leading Causes of Injury, 2024 | January 2026</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outlook.office365.com/owa/calendar/IVPBDataSupport@ncconnect.onmicrosoft.com/bookings/" TargetMode="External"/><Relationship Id="rId2" Type="http://schemas.openxmlformats.org/officeDocument/2006/relationships/hyperlink" Target="https://injuryfreenc.dph.ncdhhs.gov/DataSurveillance/DataRequestPolicy.htm"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injuryfreenc.dph.ncdhhs.gov/DataSurveillance/Technical-Notes.pdf?ver=1.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InjuryData@dhhs.nc.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dph.ncdhhs.gov/programs/chronic-disease-and-injury/injury-and-violence-prevention-bran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title" idx="4294967295"/>
          </p:nvPr>
        </p:nvSpPr>
        <p:spPr>
          <a:xfrm>
            <a:off x="2743200" y="2051050"/>
            <a:ext cx="5773738" cy="2020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Arial" panose="020B0604020202020204" pitchFamily="34" charset="0"/>
                <a:cs typeface="Arial" panose="020B0604020202020204" pitchFamily="34" charset="0"/>
              </a:rPr>
              <a:t>Leading Causes of Injury in North Carolina, 2024</a:t>
            </a:r>
          </a:p>
        </p:txBody>
      </p:sp>
      <p:sp>
        <p:nvSpPr>
          <p:cNvPr id="9" name="Text Placeholder 8"/>
          <p:cNvSpPr>
            <a:spLocks noGrp="1"/>
          </p:cNvSpPr>
          <p:nvPr>
            <p:ph type="body" sz="quarter" idx="11"/>
          </p:nvPr>
        </p:nvSpPr>
        <p:spPr>
          <a:xfrm>
            <a:off x="2743200" y="4071833"/>
            <a:ext cx="5774267" cy="948752"/>
          </a:xfrm>
        </p:spPr>
        <p:txBody>
          <a:bodyPr anchor="ctr"/>
          <a:lstStyle/>
          <a:p>
            <a:r>
              <a:rPr lang="en-US" dirty="0"/>
              <a:t>Division of Public Health</a:t>
            </a:r>
          </a:p>
        </p:txBody>
      </p:sp>
      <p:sp>
        <p:nvSpPr>
          <p:cNvPr id="10" name="Text Placeholder 9"/>
          <p:cNvSpPr>
            <a:spLocks noGrp="1"/>
          </p:cNvSpPr>
          <p:nvPr>
            <p:ph type="body" sz="quarter" idx="12"/>
          </p:nvPr>
        </p:nvSpPr>
        <p:spPr>
          <a:xfrm>
            <a:off x="2743200" y="5020585"/>
            <a:ext cx="5774267" cy="488226"/>
          </a:xfrm>
        </p:spPr>
        <p:txBody>
          <a:bodyPr anchor="ctr"/>
          <a:lstStyle/>
          <a:p>
            <a:r>
              <a:rPr lang="en-US" dirty="0"/>
              <a:t>Data updated: January 9, 2026</a:t>
            </a:r>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91B2D1-8D50-02B5-1A02-904C8FA7AB35}"/>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2" name="Title 1">
            <a:extLst>
              <a:ext uri="{FF2B5EF4-FFF2-40B4-BE49-F238E27FC236}">
                <a16:creationId xmlns:a16="http://schemas.microsoft.com/office/drawing/2014/main" id="{FC9E7E52-D5AA-5068-D853-406986681126}"/>
              </a:ext>
            </a:extLst>
          </p:cNvPr>
          <p:cNvSpPr>
            <a:spLocks noGrp="1"/>
          </p:cNvSpPr>
          <p:nvPr>
            <p:ph type="title"/>
          </p:nvPr>
        </p:nvSpPr>
        <p:spPr>
          <a:xfrm>
            <a:off x="274320" y="1143000"/>
            <a:ext cx="8563554" cy="954547"/>
          </a:xfrm>
        </p:spPr>
        <p:txBody>
          <a:bodyPr/>
          <a:lstStyle/>
          <a:p>
            <a:r>
              <a:rPr lang="en-US" sz="3200" dirty="0"/>
              <a:t>Injury-related hospitalizations increased </a:t>
            </a:r>
            <a:br>
              <a:rPr lang="en-US" sz="3200" dirty="0"/>
            </a:br>
            <a:r>
              <a:rPr lang="en-US" sz="3200" dirty="0"/>
              <a:t>by </a:t>
            </a:r>
            <a:r>
              <a:rPr lang="en-US" sz="3600" u="sng" dirty="0">
                <a:solidFill>
                  <a:srgbClr val="003B70"/>
                </a:solidFill>
              </a:rPr>
              <a:t>11%</a:t>
            </a:r>
            <a:r>
              <a:rPr lang="en-US" sz="3600" dirty="0">
                <a:solidFill>
                  <a:srgbClr val="003B70"/>
                </a:solidFill>
              </a:rPr>
              <a:t> </a:t>
            </a:r>
            <a:r>
              <a:rPr lang="en-US" sz="3200" dirty="0"/>
              <a:t>over the last five years</a:t>
            </a:r>
            <a:endParaRPr lang="en-US" sz="2800" dirty="0"/>
          </a:p>
        </p:txBody>
      </p:sp>
      <p:graphicFrame>
        <p:nvGraphicFramePr>
          <p:cNvPr id="5" name="Chart 4" descr="Line graph of number of injury hospitalizations among NC residents, 2020-2024. In 2020 there were 49,927 injury hospitalizations and in 2024 there were 55,464 injury hospitalizations.">
            <a:extLst>
              <a:ext uri="{FF2B5EF4-FFF2-40B4-BE49-F238E27FC236}">
                <a16:creationId xmlns:a16="http://schemas.microsoft.com/office/drawing/2014/main" id="{F7522346-D9DE-4011-946F-1FC4249E019F}"/>
              </a:ext>
            </a:extLst>
          </p:cNvPr>
          <p:cNvGraphicFramePr>
            <a:graphicFrameLocks/>
          </p:cNvGraphicFramePr>
          <p:nvPr>
            <p:extLst>
              <p:ext uri="{D42A27DB-BD31-4B8C-83A1-F6EECF244321}">
                <p14:modId xmlns:p14="http://schemas.microsoft.com/office/powerpoint/2010/main" val="2167500833"/>
              </p:ext>
            </p:extLst>
          </p:nvPr>
        </p:nvGraphicFramePr>
        <p:xfrm>
          <a:off x="181734" y="2102953"/>
          <a:ext cx="8504140" cy="4001406"/>
        </p:xfrm>
        <a:graphic>
          <a:graphicData uri="http://schemas.openxmlformats.org/drawingml/2006/chart">
            <c:chart xmlns:c="http://schemas.openxmlformats.org/drawingml/2006/chart" xmlns:r="http://schemas.openxmlformats.org/officeDocument/2006/relationships" r:id="rId3"/>
          </a:graphicData>
        </a:graphic>
      </p:graphicFrame>
      <p:sp>
        <p:nvSpPr>
          <p:cNvPr id="11" name="Arrow: Up 10" descr="There was an 11% increase in injury hospitalizations from 2020 to 2024">
            <a:extLst>
              <a:ext uri="{FF2B5EF4-FFF2-40B4-BE49-F238E27FC236}">
                <a16:creationId xmlns:a16="http://schemas.microsoft.com/office/drawing/2014/main" id="{7BB63B71-079F-F3B9-3BA6-707CFEEEF6C5}"/>
              </a:ext>
            </a:extLst>
          </p:cNvPr>
          <p:cNvSpPr/>
          <p:nvPr/>
        </p:nvSpPr>
        <p:spPr>
          <a:xfrm>
            <a:off x="6952277" y="3836342"/>
            <a:ext cx="1140541" cy="1319981"/>
          </a:xfrm>
          <a:prstGeom prst="upArrow">
            <a:avLst/>
          </a:prstGeom>
          <a:solidFill>
            <a:srgbClr val="CED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FE0E9E37-B785-645D-D264-5E19D3C02A6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9871274"/>
              </p:ext>
            </p:extLst>
          </p:nvPr>
        </p:nvGraphicFramePr>
        <p:xfrm>
          <a:off x="6900247" y="4103656"/>
          <a:ext cx="1244600" cy="916305"/>
        </p:xfrm>
        <a:graphic>
          <a:graphicData uri="http://schemas.openxmlformats.org/drawingml/2006/table">
            <a:tbl>
              <a:tblPr/>
              <a:tblGrid>
                <a:gridCol w="1244600">
                  <a:extLst>
                    <a:ext uri="{9D8B030D-6E8A-4147-A177-3AD203B41FA5}">
                      <a16:colId xmlns:a16="http://schemas.microsoft.com/office/drawing/2014/main" val="2372244345"/>
                    </a:ext>
                  </a:extLst>
                </a:gridCol>
              </a:tblGrid>
              <a:tr h="571500">
                <a:tc>
                  <a:txBody>
                    <a:bodyPr/>
                    <a:lstStyle/>
                    <a:p>
                      <a:pPr algn="ctr" fontAlgn="ctr"/>
                      <a:r>
                        <a:rPr lang="en-US" sz="3600" b="1" i="0" u="none" strike="noStrike" dirty="0">
                          <a:solidFill>
                            <a:srgbClr val="003B70"/>
                          </a:solidFill>
                          <a:effectLst/>
                          <a:latin typeface="Arial" panose="020B0604020202020204" pitchFamily="34" charset="0"/>
                        </a:rPr>
                        <a:t>11%</a:t>
                      </a:r>
                    </a:p>
                  </a:txBody>
                  <a:tcPr marL="9525" marR="9525" marT="9525" marB="0" anchor="ctr">
                    <a:lnL>
                      <a:noFill/>
                    </a:lnL>
                    <a:lnR>
                      <a:noFill/>
                    </a:lnR>
                    <a:lnT>
                      <a:noFill/>
                    </a:lnT>
                    <a:lnB>
                      <a:noFill/>
                    </a:lnB>
                    <a:noFill/>
                  </a:tcPr>
                </a:tc>
                <a:extLst>
                  <a:ext uri="{0D108BD9-81ED-4DB2-BD59-A6C34878D82A}">
                    <a16:rowId xmlns:a16="http://schemas.microsoft.com/office/drawing/2014/main" val="382353687"/>
                  </a:ext>
                </a:extLst>
              </a:tr>
              <a:tr h="228600">
                <a:tc>
                  <a:txBody>
                    <a:bodyPr/>
                    <a:lstStyle/>
                    <a:p>
                      <a:pPr algn="ctr" fontAlgn="ctr"/>
                      <a:r>
                        <a:rPr lang="en-US" sz="2200" b="1" i="0" u="none" strike="noStrike" dirty="0">
                          <a:solidFill>
                            <a:srgbClr val="17375E"/>
                          </a:solidFill>
                          <a:effectLst/>
                          <a:latin typeface="Arial" panose="020B0604020202020204" pitchFamily="34" charset="0"/>
                        </a:rPr>
                        <a:t>increase</a:t>
                      </a:r>
                    </a:p>
                  </a:txBody>
                  <a:tcPr marL="9525" marR="9525" marT="9525" marB="0" anchor="ctr">
                    <a:lnL>
                      <a:noFill/>
                    </a:lnL>
                    <a:lnR>
                      <a:noFill/>
                    </a:lnR>
                    <a:lnT>
                      <a:noFill/>
                    </a:lnT>
                    <a:lnB>
                      <a:noFill/>
                    </a:lnB>
                    <a:noFill/>
                  </a:tcPr>
                </a:tc>
                <a:extLst>
                  <a:ext uri="{0D108BD9-81ED-4DB2-BD59-A6C34878D82A}">
                    <a16:rowId xmlns:a16="http://schemas.microsoft.com/office/drawing/2014/main" val="1107418476"/>
                  </a:ext>
                </a:extLst>
              </a:tr>
            </a:tbl>
          </a:graphicData>
        </a:graphic>
      </p:graphicFrame>
      <p:sp>
        <p:nvSpPr>
          <p:cNvPr id="3" name="Text Placeholder 2">
            <a:extLst>
              <a:ext uri="{FF2B5EF4-FFF2-40B4-BE49-F238E27FC236}">
                <a16:creationId xmlns:a16="http://schemas.microsoft.com/office/drawing/2014/main" id="{CF908F70-7120-92BF-C109-4B5856F5D740}"/>
              </a:ext>
            </a:extLst>
          </p:cNvPr>
          <p:cNvSpPr>
            <a:spLocks noGrp="1"/>
          </p:cNvSpPr>
          <p:nvPr>
            <p:ph type="body" sz="quarter" idx="11"/>
          </p:nvPr>
        </p:nvSpPr>
        <p:spPr>
          <a:xfrm>
            <a:off x="274320" y="6171059"/>
            <a:ext cx="8073990" cy="447524"/>
          </a:xfrm>
        </p:spPr>
        <p:txBody>
          <a:bodyPr/>
          <a:lstStyle/>
          <a:p>
            <a:r>
              <a:rPr lang="en-US" sz="900" i="0" dirty="0"/>
              <a:t>Data limited to NC residents, 2020-2024</a:t>
            </a:r>
          </a:p>
          <a:p>
            <a:r>
              <a:rPr lang="en-US" sz="900" i="0" dirty="0"/>
              <a:t>Source: Hospitalization Discharge Data (2020-2024)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416193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5CF2B7-B7B1-62B4-2350-E0DD461A9B49}"/>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5" name="Title 4">
            <a:extLst>
              <a:ext uri="{FF2B5EF4-FFF2-40B4-BE49-F238E27FC236}">
                <a16:creationId xmlns:a16="http://schemas.microsoft.com/office/drawing/2014/main" id="{CA56B434-EF87-981C-F50A-67BF33BBB051}"/>
              </a:ext>
            </a:extLst>
          </p:cNvPr>
          <p:cNvSpPr>
            <a:spLocks noGrp="1"/>
          </p:cNvSpPr>
          <p:nvPr>
            <p:ph type="title"/>
          </p:nvPr>
        </p:nvSpPr>
        <p:spPr>
          <a:xfrm>
            <a:off x="274320" y="1143000"/>
            <a:ext cx="8563554" cy="818926"/>
          </a:xfrm>
        </p:spPr>
        <p:txBody>
          <a:bodyPr/>
          <a:lstStyle/>
          <a:p>
            <a:r>
              <a:rPr lang="en-US" sz="2800" dirty="0"/>
              <a:t>Leading causes of injury hospitalization among NC Residents, 2024</a:t>
            </a:r>
          </a:p>
        </p:txBody>
      </p:sp>
      <p:sp>
        <p:nvSpPr>
          <p:cNvPr id="2" name="Text Placeholder 1">
            <a:extLst>
              <a:ext uri="{FF2B5EF4-FFF2-40B4-BE49-F238E27FC236}">
                <a16:creationId xmlns:a16="http://schemas.microsoft.com/office/drawing/2014/main" id="{E54974B0-444B-B062-1AC2-FD0F9D182D14}"/>
              </a:ext>
            </a:extLst>
          </p:cNvPr>
          <p:cNvSpPr>
            <a:spLocks noGrp="1"/>
          </p:cNvSpPr>
          <p:nvPr>
            <p:ph type="body" sz="quarter" idx="10"/>
          </p:nvPr>
        </p:nvSpPr>
        <p:spPr>
          <a:xfrm>
            <a:off x="274320" y="1920240"/>
            <a:ext cx="8389363" cy="330200"/>
          </a:xfrm>
        </p:spPr>
        <p:txBody>
          <a:bodyPr/>
          <a:lstStyle/>
          <a:p>
            <a:pPr marL="0" indent="0">
              <a:buNone/>
            </a:pPr>
            <a:r>
              <a:rPr lang="en-US" sz="1800" dirty="0"/>
              <a:t>The leading cause of injury hospitalization in 2024 was </a:t>
            </a:r>
            <a:r>
              <a:rPr lang="en-US" sz="1800" u="sng" dirty="0"/>
              <a:t>unintentional falls</a:t>
            </a:r>
            <a:r>
              <a:rPr lang="en-US" sz="1800" dirty="0"/>
              <a:t>.</a:t>
            </a:r>
          </a:p>
        </p:txBody>
      </p:sp>
      <p:graphicFrame>
        <p:nvGraphicFramePr>
          <p:cNvPr id="6" name="Chart 5" descr="Bar chart of leading causes of injury hospitalizations among NC residents in 2024 by type and intent.">
            <a:extLst>
              <a:ext uri="{FF2B5EF4-FFF2-40B4-BE49-F238E27FC236}">
                <a16:creationId xmlns:a16="http://schemas.microsoft.com/office/drawing/2014/main" id="{60CF987C-B881-4FFF-8AD5-8BDFF68AC04C}"/>
              </a:ext>
            </a:extLst>
          </p:cNvPr>
          <p:cNvGraphicFramePr>
            <a:graphicFrameLocks/>
          </p:cNvGraphicFramePr>
          <p:nvPr>
            <p:extLst>
              <p:ext uri="{D42A27DB-BD31-4B8C-83A1-F6EECF244321}">
                <p14:modId xmlns:p14="http://schemas.microsoft.com/office/powerpoint/2010/main" val="2402306159"/>
              </p:ext>
            </p:extLst>
          </p:nvPr>
        </p:nvGraphicFramePr>
        <p:xfrm>
          <a:off x="182033" y="2256227"/>
          <a:ext cx="8748127" cy="3680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230FE739-3E2E-170D-EB39-D395F4A041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6524818"/>
              </p:ext>
            </p:extLst>
          </p:nvPr>
        </p:nvGraphicFramePr>
        <p:xfrm>
          <a:off x="5421194" y="3822750"/>
          <a:ext cx="3187700" cy="487325"/>
        </p:xfrm>
        <a:graphic>
          <a:graphicData uri="http://schemas.openxmlformats.org/drawingml/2006/table">
            <a:tbl>
              <a:tblPr>
                <a:tableStyleId>{5C22544A-7EE6-4342-B048-85BDC9FD1C3A}</a:tableStyleId>
              </a:tblPr>
              <a:tblGrid>
                <a:gridCol w="3187700">
                  <a:extLst>
                    <a:ext uri="{9D8B030D-6E8A-4147-A177-3AD203B41FA5}">
                      <a16:colId xmlns:a16="http://schemas.microsoft.com/office/drawing/2014/main" val="2597388929"/>
                    </a:ext>
                  </a:extLst>
                </a:gridCol>
              </a:tblGrid>
              <a:tr h="487325">
                <a:tc>
                  <a:txBody>
                    <a:bodyPr/>
                    <a:lstStyle/>
                    <a:p>
                      <a:pPr algn="ctr" fontAlgn="ctr"/>
                      <a:r>
                        <a:rPr lang="en-US" sz="1650" b="1" u="none" strike="noStrike" dirty="0">
                          <a:effectLst/>
                        </a:rPr>
                        <a:t>Total Hospitalizations = 55,464</a:t>
                      </a:r>
                      <a:endParaRPr lang="en-US" sz="1650" b="1" i="0" u="none" strike="noStrike" dirty="0">
                        <a:solidFill>
                          <a:srgbClr val="000000"/>
                        </a:solidFill>
                        <a:effectLst/>
                        <a:latin typeface="Franklin Gothic Demi Cond" panose="020B0706030402020204" pitchFamily="34" charset="0"/>
                      </a:endParaRPr>
                    </a:p>
                  </a:txBody>
                  <a:tcPr marL="7620" marR="7620" marT="7620" marB="0" anchor="ctr">
                    <a:noFill/>
                  </a:tcPr>
                </a:tc>
                <a:extLst>
                  <a:ext uri="{0D108BD9-81ED-4DB2-BD59-A6C34878D82A}">
                    <a16:rowId xmlns:a16="http://schemas.microsoft.com/office/drawing/2014/main" val="1843720630"/>
                  </a:ext>
                </a:extLst>
              </a:tr>
            </a:tbl>
          </a:graphicData>
        </a:graphic>
      </p:graphicFrame>
      <p:sp>
        <p:nvSpPr>
          <p:cNvPr id="16" name="Rectangle 15" descr="55,464 total hospitalizations">
            <a:extLst>
              <a:ext uri="{FF2B5EF4-FFF2-40B4-BE49-F238E27FC236}">
                <a16:creationId xmlns:a16="http://schemas.microsoft.com/office/drawing/2014/main" id="{A779E07F-6F07-1518-DAA9-0F4179B0D820}"/>
              </a:ext>
            </a:extLst>
          </p:cNvPr>
          <p:cNvSpPr/>
          <p:nvPr/>
        </p:nvSpPr>
        <p:spPr>
          <a:xfrm>
            <a:off x="5412488" y="3822751"/>
            <a:ext cx="3205113" cy="48076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418239-E43A-03EF-F8B3-E774ACDD6568}"/>
              </a:ext>
            </a:extLst>
          </p:cNvPr>
          <p:cNvSpPr>
            <a:spLocks noGrp="1"/>
          </p:cNvSpPr>
          <p:nvPr>
            <p:ph type="body" sz="quarter" idx="11"/>
          </p:nvPr>
        </p:nvSpPr>
        <p:spPr>
          <a:xfrm>
            <a:off x="274320" y="5906785"/>
            <a:ext cx="8073990" cy="697002"/>
          </a:xfrm>
        </p:spPr>
        <p:txBody>
          <a:bodyPr/>
          <a:lstStyle/>
          <a:p>
            <a:r>
              <a:rPr lang="en-US" sz="900" i="0" dirty="0"/>
              <a:t>MVT = Motor Vehicle Traffic; Unintentional poisoning includes both medication/drug overdoses and non-drug poisonings </a:t>
            </a:r>
          </a:p>
          <a:p>
            <a:r>
              <a:rPr lang="en-US" sz="900" i="0" dirty="0"/>
              <a:t>Data limited to NC residents, 2024</a:t>
            </a:r>
          </a:p>
          <a:p>
            <a:r>
              <a:rPr lang="en-US" sz="900" i="0" dirty="0"/>
              <a:t>Source: Hospital Discharge Data (2024)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167811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E6AD5A-40E3-7EF6-FA5A-880C38593BC6}"/>
              </a:ext>
            </a:extLst>
          </p:cNvPr>
          <p:cNvSpPr>
            <a:spLocks noGrp="1"/>
          </p:cNvSpPr>
          <p:nvPr>
            <p:ph type="sldNum" sz="quarter" idx="14"/>
          </p:nvPr>
        </p:nvSpPr>
        <p:spPr/>
        <p:txBody>
          <a:bodyPr/>
          <a:lstStyle/>
          <a:p>
            <a:fld id="{11F27F3A-B3E9-41ED-AF8F-A365F10BB65F}" type="slidenum">
              <a:rPr lang="en-US" smtClean="0"/>
              <a:pPr/>
              <a:t>12</a:t>
            </a:fld>
            <a:endParaRPr lang="en-US" dirty="0"/>
          </a:p>
        </p:txBody>
      </p:sp>
      <p:sp>
        <p:nvSpPr>
          <p:cNvPr id="5" name="Title 4">
            <a:extLst>
              <a:ext uri="{FF2B5EF4-FFF2-40B4-BE49-F238E27FC236}">
                <a16:creationId xmlns:a16="http://schemas.microsoft.com/office/drawing/2014/main" id="{0D29C6EB-50F4-91DF-2001-6B0A26471189}"/>
              </a:ext>
            </a:extLst>
          </p:cNvPr>
          <p:cNvSpPr>
            <a:spLocks noGrp="1"/>
          </p:cNvSpPr>
          <p:nvPr>
            <p:ph type="title"/>
          </p:nvPr>
        </p:nvSpPr>
        <p:spPr>
          <a:xfrm>
            <a:off x="274320" y="1143000"/>
            <a:ext cx="8563554" cy="818926"/>
          </a:xfrm>
        </p:spPr>
        <p:txBody>
          <a:bodyPr/>
          <a:lstStyle/>
          <a:p>
            <a:r>
              <a:rPr lang="en-US" sz="2800" dirty="0"/>
              <a:t>Percent change in leading causes of injury hospitalization among NC residents, 2020-2024</a:t>
            </a:r>
          </a:p>
        </p:txBody>
      </p:sp>
      <p:sp>
        <p:nvSpPr>
          <p:cNvPr id="2" name="Text Placeholder 1">
            <a:extLst>
              <a:ext uri="{FF2B5EF4-FFF2-40B4-BE49-F238E27FC236}">
                <a16:creationId xmlns:a16="http://schemas.microsoft.com/office/drawing/2014/main" id="{40865B2E-4CFF-3707-B391-592FA187355B}"/>
              </a:ext>
            </a:extLst>
          </p:cNvPr>
          <p:cNvSpPr>
            <a:spLocks noGrp="1"/>
          </p:cNvSpPr>
          <p:nvPr>
            <p:ph type="body" sz="quarter" idx="10"/>
          </p:nvPr>
        </p:nvSpPr>
        <p:spPr>
          <a:xfrm>
            <a:off x="274320" y="1920240"/>
            <a:ext cx="8783431" cy="330200"/>
          </a:xfrm>
        </p:spPr>
        <p:txBody>
          <a:bodyPr/>
          <a:lstStyle/>
          <a:p>
            <a:pPr marL="0" indent="0">
              <a:buNone/>
            </a:pPr>
            <a:r>
              <a:rPr lang="en-US" sz="1800" u="sng" dirty="0"/>
              <a:t>Unintentional natural/environmental injuries </a:t>
            </a:r>
            <a:r>
              <a:rPr lang="en-US" sz="1800" dirty="0"/>
              <a:t>had the largest five-year increase.</a:t>
            </a:r>
          </a:p>
        </p:txBody>
      </p:sp>
      <p:graphicFrame>
        <p:nvGraphicFramePr>
          <p:cNvPr id="9" name="Chart 8" descr="Bar chart of percent change in leading causes of injury hospitalizations among NC residents from 2020 to 2024.">
            <a:extLst>
              <a:ext uri="{FF2B5EF4-FFF2-40B4-BE49-F238E27FC236}">
                <a16:creationId xmlns:a16="http://schemas.microsoft.com/office/drawing/2014/main" id="{566EB091-04CD-43F4-B6DB-EB776D045283}"/>
              </a:ext>
            </a:extLst>
          </p:cNvPr>
          <p:cNvGraphicFramePr>
            <a:graphicFrameLocks/>
          </p:cNvGraphicFramePr>
          <p:nvPr>
            <p:extLst>
              <p:ext uri="{D42A27DB-BD31-4B8C-83A1-F6EECF244321}">
                <p14:modId xmlns:p14="http://schemas.microsoft.com/office/powerpoint/2010/main" val="3991800434"/>
              </p:ext>
            </p:extLst>
          </p:nvPr>
        </p:nvGraphicFramePr>
        <p:xfrm>
          <a:off x="433378" y="2371260"/>
          <a:ext cx="8436521" cy="35346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128E2B3-629D-6027-F18C-C5DF7F892285}"/>
              </a:ext>
            </a:extLst>
          </p:cNvPr>
          <p:cNvSpPr>
            <a:spLocks noGrp="1"/>
          </p:cNvSpPr>
          <p:nvPr>
            <p:ph type="body" sz="quarter" idx="11"/>
          </p:nvPr>
        </p:nvSpPr>
        <p:spPr>
          <a:xfrm>
            <a:off x="274101" y="5954751"/>
            <a:ext cx="8073990" cy="649037"/>
          </a:xfrm>
        </p:spPr>
        <p:txBody>
          <a:bodyPr/>
          <a:lstStyle/>
          <a:p>
            <a:r>
              <a:rPr lang="en-US" sz="900" i="0" dirty="0"/>
              <a:t>MVT = Motor Vehicle Traffic</a:t>
            </a:r>
          </a:p>
          <a:p>
            <a:r>
              <a:rPr lang="en-US" sz="900" i="0" dirty="0"/>
              <a:t>Data limited to NC residents, 2020 &amp; 2024</a:t>
            </a:r>
          </a:p>
          <a:p>
            <a:r>
              <a:rPr lang="en-US" sz="900" i="0" dirty="0"/>
              <a:t>Source: Hospital Discharge Data (2020 &amp; 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228119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B000F3-0F0F-A1A4-E62D-B12FE7239A5A}"/>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5" name="Title 4">
            <a:extLst>
              <a:ext uri="{FF2B5EF4-FFF2-40B4-BE49-F238E27FC236}">
                <a16:creationId xmlns:a16="http://schemas.microsoft.com/office/drawing/2014/main" id="{AAFF911E-9C04-F0A2-6B7B-B8F07A3D5576}"/>
              </a:ext>
            </a:extLst>
          </p:cNvPr>
          <p:cNvSpPr>
            <a:spLocks noGrp="1"/>
          </p:cNvSpPr>
          <p:nvPr>
            <p:ph type="title"/>
          </p:nvPr>
        </p:nvSpPr>
        <p:spPr>
          <a:xfrm>
            <a:off x="274320" y="1143000"/>
            <a:ext cx="8563554" cy="818926"/>
          </a:xfrm>
        </p:spPr>
        <p:txBody>
          <a:bodyPr/>
          <a:lstStyle/>
          <a:p>
            <a:r>
              <a:rPr lang="en-US" sz="2800" dirty="0"/>
              <a:t>Injury Hospitalization Rates among NC Residents by County, 2020-2024</a:t>
            </a:r>
          </a:p>
        </p:txBody>
      </p:sp>
      <p:sp>
        <p:nvSpPr>
          <p:cNvPr id="2" name="Text Placeholder 1">
            <a:extLst>
              <a:ext uri="{FF2B5EF4-FFF2-40B4-BE49-F238E27FC236}">
                <a16:creationId xmlns:a16="http://schemas.microsoft.com/office/drawing/2014/main" id="{B80EC97A-6ABF-890C-B8DC-E9A6B36373AE}"/>
              </a:ext>
            </a:extLst>
          </p:cNvPr>
          <p:cNvSpPr>
            <a:spLocks noGrp="1"/>
          </p:cNvSpPr>
          <p:nvPr>
            <p:ph type="body" sz="quarter" idx="10"/>
          </p:nvPr>
        </p:nvSpPr>
        <p:spPr>
          <a:xfrm>
            <a:off x="274320" y="1916206"/>
            <a:ext cx="8563554" cy="653870"/>
          </a:xfrm>
        </p:spPr>
        <p:txBody>
          <a:bodyPr/>
          <a:lstStyle/>
          <a:p>
            <a:pPr marL="0" indent="0">
              <a:buNone/>
            </a:pPr>
            <a:r>
              <a:rPr lang="en-US" sz="2000" b="1" i="0" u="none" strike="noStrike" dirty="0">
                <a:effectLst/>
                <a:latin typeface="Arial" panose="020B0604020202020204" pitchFamily="34" charset="0"/>
              </a:rPr>
              <a:t>Statewide, the rate of injury hospitalizations from </a:t>
            </a:r>
            <a:r>
              <a:rPr lang="en-US" sz="2000" b="1" i="0" u="sng" strike="noStrike" dirty="0">
                <a:effectLst/>
                <a:latin typeface="Arial" panose="020B0604020202020204" pitchFamily="34" charset="0"/>
              </a:rPr>
              <a:t>2020-2024</a:t>
            </a:r>
            <a:r>
              <a:rPr lang="en-US" sz="1600" dirty="0"/>
              <a:t> </a:t>
            </a:r>
            <a:r>
              <a:rPr lang="en-US" sz="2000" b="1" i="0" u="none" strike="noStrike" dirty="0">
                <a:effectLst/>
                <a:latin typeface="Arial" panose="020B0604020202020204" pitchFamily="34" charset="0"/>
              </a:rPr>
              <a:t>was </a:t>
            </a:r>
            <a:r>
              <a:rPr lang="en-US" sz="2000" b="1" i="0" u="sng" strike="noStrike" dirty="0">
                <a:effectLst/>
                <a:latin typeface="Arial" panose="020B0604020202020204" pitchFamily="34" charset="0"/>
              </a:rPr>
              <a:t>109.8</a:t>
            </a:r>
            <a:r>
              <a:rPr lang="en-US" sz="1600" dirty="0"/>
              <a:t> </a:t>
            </a:r>
            <a:r>
              <a:rPr lang="en-US" sz="2000" b="1" i="0" u="none" strike="noStrike" dirty="0">
                <a:effectLst/>
                <a:latin typeface="Arial" panose="020B0604020202020204" pitchFamily="34" charset="0"/>
              </a:rPr>
              <a:t>per 100,000 people.</a:t>
            </a:r>
            <a:r>
              <a:rPr lang="en-US" sz="1600" dirty="0"/>
              <a:t> </a:t>
            </a:r>
          </a:p>
        </p:txBody>
      </p:sp>
      <p:pic>
        <p:nvPicPr>
          <p:cNvPr id="7" name="Picture 6" descr="NC map of injury hospitalization rates by county from 2020 to 2024.">
            <a:extLst>
              <a:ext uri="{FF2B5EF4-FFF2-40B4-BE49-F238E27FC236}">
                <a16:creationId xmlns:a16="http://schemas.microsoft.com/office/drawing/2014/main" id="{041B5017-6E52-0E4F-04AF-B0F4E493F72D}"/>
              </a:ext>
            </a:extLst>
          </p:cNvPr>
          <p:cNvPicPr>
            <a:picLocks noChangeAspect="1"/>
          </p:cNvPicPr>
          <p:nvPr/>
        </p:nvPicPr>
        <p:blipFill>
          <a:blip r:embed="rId3">
            <a:extLst>
              <a:ext uri="{28A0092B-C50C-407E-A947-70E740481C1C}">
                <a14:useLocalDpi xmlns:a14="http://schemas.microsoft.com/office/drawing/2010/main" val="0"/>
              </a:ext>
            </a:extLst>
          </a:blip>
          <a:srcRect t="25292" b="17630"/>
          <a:stretch>
            <a:fillRect/>
          </a:stretch>
        </p:blipFill>
        <p:spPr>
          <a:xfrm>
            <a:off x="274320" y="2570076"/>
            <a:ext cx="8213341" cy="3533033"/>
          </a:xfrm>
          <a:prstGeom prst="rect">
            <a:avLst/>
          </a:prstGeom>
        </p:spPr>
      </p:pic>
      <p:sp>
        <p:nvSpPr>
          <p:cNvPr id="3" name="Text Placeholder 2">
            <a:extLst>
              <a:ext uri="{FF2B5EF4-FFF2-40B4-BE49-F238E27FC236}">
                <a16:creationId xmlns:a16="http://schemas.microsoft.com/office/drawing/2014/main" id="{FE4F65D7-E71C-EF8A-F4AA-73B4519338D6}"/>
              </a:ext>
            </a:extLst>
          </p:cNvPr>
          <p:cNvSpPr>
            <a:spLocks noGrp="1"/>
          </p:cNvSpPr>
          <p:nvPr>
            <p:ph type="body" sz="quarter" idx="11"/>
          </p:nvPr>
        </p:nvSpPr>
        <p:spPr>
          <a:xfrm>
            <a:off x="274320" y="6103109"/>
            <a:ext cx="8073990" cy="500679"/>
          </a:xfrm>
        </p:spPr>
        <p:txBody>
          <a:bodyPr/>
          <a:lstStyle/>
          <a:p>
            <a:r>
              <a:rPr lang="en-US" sz="900" i="0" dirty="0"/>
              <a:t>Data limited to NC Residents, 2020-2024</a:t>
            </a:r>
          </a:p>
          <a:p>
            <a:r>
              <a:rPr lang="en-US" sz="900" i="0" dirty="0"/>
              <a:t>Source: Hospital Discharge Data (2020-2024)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165296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30F20-66F4-CA69-3AD6-5BC117314B42}"/>
              </a:ext>
            </a:extLst>
          </p:cNvPr>
          <p:cNvSpPr>
            <a:spLocks noGrp="1"/>
          </p:cNvSpPr>
          <p:nvPr>
            <p:ph type="sldNum" sz="quarter" idx="14"/>
          </p:nvPr>
        </p:nvSpPr>
        <p:spPr/>
        <p:txBody>
          <a:bodyPr/>
          <a:lstStyle/>
          <a:p>
            <a:fld id="{11F27F3A-B3E9-41ED-AF8F-A365F10BB65F}" type="slidenum">
              <a:rPr lang="en-US" smtClean="0"/>
              <a:pPr/>
              <a:t>14</a:t>
            </a:fld>
            <a:endParaRPr lang="en-US" dirty="0"/>
          </a:p>
        </p:txBody>
      </p:sp>
      <p:sp>
        <p:nvSpPr>
          <p:cNvPr id="11" name="Text Placeholder 10">
            <a:extLst>
              <a:ext uri="{FF2B5EF4-FFF2-40B4-BE49-F238E27FC236}">
                <a16:creationId xmlns:a16="http://schemas.microsoft.com/office/drawing/2014/main" id="{DE1BCD4A-7328-8812-8E5B-FB8DBD365786}"/>
              </a:ext>
            </a:extLst>
          </p:cNvPr>
          <p:cNvSpPr>
            <a:spLocks noGrp="1"/>
          </p:cNvSpPr>
          <p:nvPr>
            <p:ph type="title" idx="4294967295"/>
          </p:nvPr>
        </p:nvSpPr>
        <p:spPr>
          <a:xfrm>
            <a:off x="103188" y="1909763"/>
            <a:ext cx="4330700" cy="2478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Injury Emergency Department (ED) Visits</a:t>
            </a:r>
          </a:p>
        </p:txBody>
      </p:sp>
    </p:spTree>
    <p:extLst>
      <p:ext uri="{BB962C8B-B14F-4D97-AF65-F5344CB8AC3E}">
        <p14:creationId xmlns:p14="http://schemas.microsoft.com/office/powerpoint/2010/main" val="286911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E00D1-8F89-1965-3BEA-88B6E29655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FA5D21-CCB2-EAE2-D0F0-D4BD5498199D}"/>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
        <p:nvSpPr>
          <p:cNvPr id="16" name="Title 1">
            <a:extLst>
              <a:ext uri="{FF2B5EF4-FFF2-40B4-BE49-F238E27FC236}">
                <a16:creationId xmlns:a16="http://schemas.microsoft.com/office/drawing/2014/main" id="{425AD208-61A7-2D94-2ABC-C148085C2D3D}"/>
              </a:ext>
            </a:extLst>
          </p:cNvPr>
          <p:cNvSpPr>
            <a:spLocks noGrp="1"/>
          </p:cNvSpPr>
          <p:nvPr>
            <p:ph type="title"/>
          </p:nvPr>
        </p:nvSpPr>
        <p:spPr>
          <a:xfrm>
            <a:off x="274320" y="1143000"/>
            <a:ext cx="8563554" cy="1077208"/>
          </a:xfrm>
        </p:spPr>
        <p:txBody>
          <a:bodyPr/>
          <a:lstStyle/>
          <a:p>
            <a:r>
              <a:rPr lang="en-US" sz="3200" dirty="0"/>
              <a:t>Injury-related ED visits increased by </a:t>
            </a:r>
            <a:r>
              <a:rPr lang="en-US" sz="3600" u="sng" dirty="0">
                <a:solidFill>
                  <a:srgbClr val="2CA25F"/>
                </a:solidFill>
              </a:rPr>
              <a:t>30%</a:t>
            </a:r>
            <a:r>
              <a:rPr lang="en-US" sz="3200" dirty="0"/>
              <a:t> over the last five years</a:t>
            </a:r>
          </a:p>
        </p:txBody>
      </p:sp>
      <p:graphicFrame>
        <p:nvGraphicFramePr>
          <p:cNvPr id="2" name="Chart 1" descr="Line graph of number of injury ED visits among NC residents, 2020-2024. In 2020 there were 746,586 injury ED visits and in 2024 there were 972,089 injury ED visits.">
            <a:extLst>
              <a:ext uri="{FF2B5EF4-FFF2-40B4-BE49-F238E27FC236}">
                <a16:creationId xmlns:a16="http://schemas.microsoft.com/office/drawing/2014/main" id="{14EED010-462E-464F-936F-3A77F0D9C1B6}"/>
              </a:ext>
            </a:extLst>
          </p:cNvPr>
          <p:cNvGraphicFramePr>
            <a:graphicFrameLocks/>
          </p:cNvGraphicFramePr>
          <p:nvPr>
            <p:extLst>
              <p:ext uri="{D42A27DB-BD31-4B8C-83A1-F6EECF244321}">
                <p14:modId xmlns:p14="http://schemas.microsoft.com/office/powerpoint/2010/main" val="140367581"/>
              </p:ext>
            </p:extLst>
          </p:nvPr>
        </p:nvGraphicFramePr>
        <p:xfrm>
          <a:off x="302150" y="2051957"/>
          <a:ext cx="8627164" cy="4023358"/>
        </p:xfrm>
        <a:graphic>
          <a:graphicData uri="http://schemas.openxmlformats.org/drawingml/2006/chart">
            <c:chart xmlns:c="http://schemas.openxmlformats.org/drawingml/2006/chart" xmlns:r="http://schemas.openxmlformats.org/officeDocument/2006/relationships" r:id="rId3"/>
          </a:graphicData>
        </a:graphic>
      </p:graphicFrame>
      <p:sp>
        <p:nvSpPr>
          <p:cNvPr id="17" name="Arrow: Up 16" descr="There was an 30% increase in injury ED visits from 2020 to 2024">
            <a:extLst>
              <a:ext uri="{FF2B5EF4-FFF2-40B4-BE49-F238E27FC236}">
                <a16:creationId xmlns:a16="http://schemas.microsoft.com/office/drawing/2014/main" id="{1C500EC3-E0C9-DBF0-F1E4-7E72246B2101}"/>
              </a:ext>
            </a:extLst>
          </p:cNvPr>
          <p:cNvSpPr/>
          <p:nvPr/>
        </p:nvSpPr>
        <p:spPr>
          <a:xfrm>
            <a:off x="7085306" y="4025875"/>
            <a:ext cx="1140541" cy="1319981"/>
          </a:xfrm>
          <a:prstGeom prst="upArrow">
            <a:avLst/>
          </a:prstGeom>
          <a:solidFill>
            <a:srgbClr val="CED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9E31C3A0-63DE-1F7A-0DA7-02C0CDAAFDD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2699546"/>
              </p:ext>
            </p:extLst>
          </p:nvPr>
        </p:nvGraphicFramePr>
        <p:xfrm>
          <a:off x="7033276" y="4118156"/>
          <a:ext cx="1244600" cy="916305"/>
        </p:xfrm>
        <a:graphic>
          <a:graphicData uri="http://schemas.openxmlformats.org/drawingml/2006/table">
            <a:tbl>
              <a:tblPr/>
              <a:tblGrid>
                <a:gridCol w="1244600">
                  <a:extLst>
                    <a:ext uri="{9D8B030D-6E8A-4147-A177-3AD203B41FA5}">
                      <a16:colId xmlns:a16="http://schemas.microsoft.com/office/drawing/2014/main" val="1447744410"/>
                    </a:ext>
                  </a:extLst>
                </a:gridCol>
              </a:tblGrid>
              <a:tr h="571500">
                <a:tc>
                  <a:txBody>
                    <a:bodyPr/>
                    <a:lstStyle/>
                    <a:p>
                      <a:pPr algn="ctr" fontAlgn="ctr"/>
                      <a:r>
                        <a:rPr lang="en-US" sz="3600" b="1" i="0" u="none" strike="noStrike" dirty="0">
                          <a:solidFill>
                            <a:srgbClr val="2CA25F"/>
                          </a:solidFill>
                          <a:effectLst/>
                          <a:latin typeface="Arial" panose="020B0604020202020204" pitchFamily="34" charset="0"/>
                        </a:rPr>
                        <a:t>30%</a:t>
                      </a:r>
                    </a:p>
                  </a:txBody>
                  <a:tcPr marL="9525" marR="9525" marT="9525" marB="0" anchor="ctr">
                    <a:lnL>
                      <a:noFill/>
                    </a:lnL>
                    <a:lnR>
                      <a:noFill/>
                    </a:lnR>
                    <a:lnT>
                      <a:noFill/>
                    </a:lnT>
                    <a:lnB>
                      <a:noFill/>
                    </a:lnB>
                    <a:noFill/>
                  </a:tcPr>
                </a:tc>
                <a:extLst>
                  <a:ext uri="{0D108BD9-81ED-4DB2-BD59-A6C34878D82A}">
                    <a16:rowId xmlns:a16="http://schemas.microsoft.com/office/drawing/2014/main" val="3573060984"/>
                  </a:ext>
                </a:extLst>
              </a:tr>
              <a:tr h="228600">
                <a:tc>
                  <a:txBody>
                    <a:bodyPr/>
                    <a:lstStyle/>
                    <a:p>
                      <a:pPr algn="ctr" fontAlgn="ctr"/>
                      <a:r>
                        <a:rPr lang="en-US" sz="2200" b="1" i="0" u="none" strike="noStrike" dirty="0">
                          <a:solidFill>
                            <a:srgbClr val="2CA25F"/>
                          </a:solidFill>
                          <a:effectLst/>
                          <a:latin typeface="Arial" panose="020B0604020202020204" pitchFamily="34" charset="0"/>
                        </a:rPr>
                        <a:t>increase</a:t>
                      </a:r>
                    </a:p>
                  </a:txBody>
                  <a:tcPr marL="9525" marR="9525" marT="9525" marB="0" anchor="ctr">
                    <a:lnL>
                      <a:noFill/>
                    </a:lnL>
                    <a:lnR>
                      <a:noFill/>
                    </a:lnR>
                    <a:lnT>
                      <a:noFill/>
                    </a:lnT>
                    <a:lnB>
                      <a:noFill/>
                    </a:lnB>
                    <a:noFill/>
                  </a:tcPr>
                </a:tc>
                <a:extLst>
                  <a:ext uri="{0D108BD9-81ED-4DB2-BD59-A6C34878D82A}">
                    <a16:rowId xmlns:a16="http://schemas.microsoft.com/office/drawing/2014/main" val="2533749830"/>
                  </a:ext>
                </a:extLst>
              </a:tr>
            </a:tbl>
          </a:graphicData>
        </a:graphic>
      </p:graphicFrame>
      <p:sp>
        <p:nvSpPr>
          <p:cNvPr id="3" name="Text Placeholder 2">
            <a:extLst>
              <a:ext uri="{FF2B5EF4-FFF2-40B4-BE49-F238E27FC236}">
                <a16:creationId xmlns:a16="http://schemas.microsoft.com/office/drawing/2014/main" id="{20FE8D25-4B85-9E5E-9F1F-3691F0871DAF}"/>
              </a:ext>
            </a:extLst>
          </p:cNvPr>
          <p:cNvSpPr>
            <a:spLocks noGrp="1"/>
          </p:cNvSpPr>
          <p:nvPr>
            <p:ph type="body" sz="quarter" idx="11"/>
          </p:nvPr>
        </p:nvSpPr>
        <p:spPr>
          <a:xfrm>
            <a:off x="274320" y="6075316"/>
            <a:ext cx="8073990" cy="528471"/>
          </a:xfrm>
        </p:spPr>
        <p:txBody>
          <a:bodyPr/>
          <a:lstStyle/>
          <a:p>
            <a:r>
              <a:rPr lang="en-US" sz="900" i="0" dirty="0"/>
              <a:t>Data limited to NC residents, 2020-2024</a:t>
            </a:r>
          </a:p>
          <a:p>
            <a:r>
              <a:rPr lang="en-US" sz="900" i="0" dirty="0"/>
              <a:t>Source: NC DETECT, 2020-2024</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94740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386487-0F59-E8C9-CC3A-760C454EC0E8}"/>
              </a:ext>
            </a:extLst>
          </p:cNvPr>
          <p:cNvSpPr>
            <a:spLocks noGrp="1"/>
          </p:cNvSpPr>
          <p:nvPr>
            <p:ph type="sldNum" sz="quarter" idx="14"/>
          </p:nvPr>
        </p:nvSpPr>
        <p:spPr/>
        <p:txBody>
          <a:bodyPr/>
          <a:lstStyle/>
          <a:p>
            <a:fld id="{11F27F3A-B3E9-41ED-AF8F-A365F10BB65F}" type="slidenum">
              <a:rPr lang="en-US" smtClean="0"/>
              <a:pPr/>
              <a:t>16</a:t>
            </a:fld>
            <a:endParaRPr lang="en-US" dirty="0"/>
          </a:p>
        </p:txBody>
      </p:sp>
      <p:sp>
        <p:nvSpPr>
          <p:cNvPr id="14" name="Title 4">
            <a:extLst>
              <a:ext uri="{FF2B5EF4-FFF2-40B4-BE49-F238E27FC236}">
                <a16:creationId xmlns:a16="http://schemas.microsoft.com/office/drawing/2014/main" id="{BA57AB70-34FA-D077-FA80-879F59E37FCD}"/>
              </a:ext>
            </a:extLst>
          </p:cNvPr>
          <p:cNvSpPr>
            <a:spLocks noGrp="1"/>
          </p:cNvSpPr>
          <p:nvPr>
            <p:ph type="title"/>
          </p:nvPr>
        </p:nvSpPr>
        <p:spPr>
          <a:xfrm>
            <a:off x="274320" y="1143000"/>
            <a:ext cx="8563554" cy="818926"/>
          </a:xfrm>
        </p:spPr>
        <p:txBody>
          <a:bodyPr/>
          <a:lstStyle/>
          <a:p>
            <a:r>
              <a:rPr lang="en-US" sz="2800" dirty="0"/>
              <a:t>Leading causes of injury ED Visits among NC residents, 2024</a:t>
            </a:r>
          </a:p>
        </p:txBody>
      </p:sp>
      <p:sp>
        <p:nvSpPr>
          <p:cNvPr id="13" name="Text Placeholder 1">
            <a:extLst>
              <a:ext uri="{FF2B5EF4-FFF2-40B4-BE49-F238E27FC236}">
                <a16:creationId xmlns:a16="http://schemas.microsoft.com/office/drawing/2014/main" id="{03E5987E-0372-15A3-A852-17C4C314C23D}"/>
              </a:ext>
            </a:extLst>
          </p:cNvPr>
          <p:cNvSpPr>
            <a:spLocks noGrp="1"/>
          </p:cNvSpPr>
          <p:nvPr>
            <p:ph type="body" sz="quarter" idx="10"/>
          </p:nvPr>
        </p:nvSpPr>
        <p:spPr>
          <a:xfrm>
            <a:off x="274320" y="1920240"/>
            <a:ext cx="8389363" cy="330200"/>
          </a:xfrm>
        </p:spPr>
        <p:txBody>
          <a:bodyPr/>
          <a:lstStyle/>
          <a:p>
            <a:pPr marL="0" indent="0">
              <a:buNone/>
            </a:pPr>
            <a:r>
              <a:rPr lang="en-US" sz="1800" dirty="0"/>
              <a:t>The leading cause of injury ED visits in 2024 was </a:t>
            </a:r>
            <a:r>
              <a:rPr lang="en-US" sz="1800" u="sng" dirty="0"/>
              <a:t>unintentional falls</a:t>
            </a:r>
            <a:r>
              <a:rPr lang="en-US" sz="1800" dirty="0"/>
              <a:t>.</a:t>
            </a:r>
          </a:p>
        </p:txBody>
      </p:sp>
      <p:graphicFrame>
        <p:nvGraphicFramePr>
          <p:cNvPr id="2" name="Chart 1" descr="Bar chart of leading causes of injury ED visits among NC residents in 2024 by type and intent.">
            <a:extLst>
              <a:ext uri="{FF2B5EF4-FFF2-40B4-BE49-F238E27FC236}">
                <a16:creationId xmlns:a16="http://schemas.microsoft.com/office/drawing/2014/main" id="{FE04C367-8AA4-4FEB-836D-CE8133657848}"/>
              </a:ext>
            </a:extLst>
          </p:cNvPr>
          <p:cNvGraphicFramePr>
            <a:graphicFrameLocks/>
          </p:cNvGraphicFramePr>
          <p:nvPr>
            <p:extLst>
              <p:ext uri="{D42A27DB-BD31-4B8C-83A1-F6EECF244321}">
                <p14:modId xmlns:p14="http://schemas.microsoft.com/office/powerpoint/2010/main" val="444512577"/>
              </p:ext>
            </p:extLst>
          </p:nvPr>
        </p:nvGraphicFramePr>
        <p:xfrm>
          <a:off x="90593" y="2258579"/>
          <a:ext cx="8929314" cy="3736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CF17D920-BBF8-75E8-1269-BAC331B06E8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2223033"/>
              </p:ext>
            </p:extLst>
          </p:nvPr>
        </p:nvGraphicFramePr>
        <p:xfrm>
          <a:off x="5586016" y="4068075"/>
          <a:ext cx="3187700" cy="487325"/>
        </p:xfrm>
        <a:graphic>
          <a:graphicData uri="http://schemas.openxmlformats.org/drawingml/2006/table">
            <a:tbl>
              <a:tblPr>
                <a:tableStyleId>{5C22544A-7EE6-4342-B048-85BDC9FD1C3A}</a:tableStyleId>
              </a:tblPr>
              <a:tblGrid>
                <a:gridCol w="3187700">
                  <a:extLst>
                    <a:ext uri="{9D8B030D-6E8A-4147-A177-3AD203B41FA5}">
                      <a16:colId xmlns:a16="http://schemas.microsoft.com/office/drawing/2014/main" val="2597388929"/>
                    </a:ext>
                  </a:extLst>
                </a:gridCol>
              </a:tblGrid>
              <a:tr h="487325">
                <a:tc>
                  <a:txBody>
                    <a:bodyPr/>
                    <a:lstStyle/>
                    <a:p>
                      <a:pPr algn="ctr" fontAlgn="ctr"/>
                      <a:r>
                        <a:rPr lang="en-US" sz="2000" b="1" u="none" strike="noStrike" dirty="0">
                          <a:effectLst/>
                        </a:rPr>
                        <a:t>Total ED Visits = 972,089</a:t>
                      </a:r>
                      <a:endParaRPr lang="en-US" sz="2000" b="1" i="0" u="none" strike="noStrike" dirty="0">
                        <a:solidFill>
                          <a:srgbClr val="000000"/>
                        </a:solidFill>
                        <a:effectLst/>
                        <a:latin typeface="Franklin Gothic Demi Cond" panose="020B0706030402020204" pitchFamily="34" charset="0"/>
                      </a:endParaRPr>
                    </a:p>
                  </a:txBody>
                  <a:tcPr marL="7620" marR="7620" marT="7620" marB="0" anchor="ctr">
                    <a:noFill/>
                  </a:tcPr>
                </a:tc>
                <a:extLst>
                  <a:ext uri="{0D108BD9-81ED-4DB2-BD59-A6C34878D82A}">
                    <a16:rowId xmlns:a16="http://schemas.microsoft.com/office/drawing/2014/main" val="1843720630"/>
                  </a:ext>
                </a:extLst>
              </a:tr>
            </a:tbl>
          </a:graphicData>
        </a:graphic>
      </p:graphicFrame>
      <p:sp>
        <p:nvSpPr>
          <p:cNvPr id="8" name="Rectangle 7" descr="972,089 total ED visits">
            <a:extLst>
              <a:ext uri="{FF2B5EF4-FFF2-40B4-BE49-F238E27FC236}">
                <a16:creationId xmlns:a16="http://schemas.microsoft.com/office/drawing/2014/main" id="{6E563BF2-09DB-8BA8-B728-B27F7146A931}"/>
              </a:ext>
            </a:extLst>
          </p:cNvPr>
          <p:cNvSpPr/>
          <p:nvPr/>
        </p:nvSpPr>
        <p:spPr>
          <a:xfrm>
            <a:off x="5586016" y="4076894"/>
            <a:ext cx="3205113" cy="48076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067C8A9-65A8-14E0-E822-EECFBB61446F}"/>
              </a:ext>
            </a:extLst>
          </p:cNvPr>
          <p:cNvSpPr>
            <a:spLocks noGrp="1"/>
          </p:cNvSpPr>
          <p:nvPr>
            <p:ph type="body" sz="quarter" idx="11"/>
          </p:nvPr>
        </p:nvSpPr>
        <p:spPr>
          <a:xfrm>
            <a:off x="274101" y="6066262"/>
            <a:ext cx="8073990" cy="537525"/>
          </a:xfrm>
        </p:spPr>
        <p:txBody>
          <a:bodyPr/>
          <a:lstStyle/>
          <a:p>
            <a:r>
              <a:rPr lang="en-US" sz="900" i="0" dirty="0"/>
              <a:t>Data limited to NC residents, 2024</a:t>
            </a:r>
          </a:p>
          <a:p>
            <a:r>
              <a:rPr lang="en-US" sz="900" i="0" dirty="0"/>
              <a:t>Source: NC DETECT, 2024</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292650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168C8E-D93A-CCB8-BFB0-E1D43C52CCF0}"/>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
        <p:nvSpPr>
          <p:cNvPr id="5" name="Title 4">
            <a:extLst>
              <a:ext uri="{FF2B5EF4-FFF2-40B4-BE49-F238E27FC236}">
                <a16:creationId xmlns:a16="http://schemas.microsoft.com/office/drawing/2014/main" id="{5C044F85-BFEE-5F9E-401D-AA92F08EAD4B}"/>
              </a:ext>
            </a:extLst>
          </p:cNvPr>
          <p:cNvSpPr>
            <a:spLocks noGrp="1"/>
          </p:cNvSpPr>
          <p:nvPr>
            <p:ph type="title"/>
          </p:nvPr>
        </p:nvSpPr>
        <p:spPr>
          <a:xfrm>
            <a:off x="274320" y="1143000"/>
            <a:ext cx="8563554" cy="818926"/>
          </a:xfrm>
        </p:spPr>
        <p:txBody>
          <a:bodyPr/>
          <a:lstStyle/>
          <a:p>
            <a:r>
              <a:rPr lang="en-US" sz="2800" dirty="0"/>
              <a:t>Percent change in leading causes of injury ED visits among NC residents, 2020-2024</a:t>
            </a:r>
          </a:p>
        </p:txBody>
      </p:sp>
      <p:sp>
        <p:nvSpPr>
          <p:cNvPr id="2" name="Text Placeholder 1">
            <a:extLst>
              <a:ext uri="{FF2B5EF4-FFF2-40B4-BE49-F238E27FC236}">
                <a16:creationId xmlns:a16="http://schemas.microsoft.com/office/drawing/2014/main" id="{F6AA1021-7F97-653F-2B04-2BA72D1056F3}"/>
              </a:ext>
            </a:extLst>
          </p:cNvPr>
          <p:cNvSpPr>
            <a:spLocks noGrp="1"/>
          </p:cNvSpPr>
          <p:nvPr>
            <p:ph type="body" sz="quarter" idx="10"/>
          </p:nvPr>
        </p:nvSpPr>
        <p:spPr>
          <a:xfrm>
            <a:off x="274320" y="1920240"/>
            <a:ext cx="8389363" cy="330200"/>
          </a:xfrm>
        </p:spPr>
        <p:txBody>
          <a:bodyPr/>
          <a:lstStyle/>
          <a:p>
            <a:pPr marL="0" indent="0">
              <a:buNone/>
            </a:pPr>
            <a:r>
              <a:rPr lang="en-US" sz="1800" u="sng" dirty="0"/>
              <a:t>Unintentional falls</a:t>
            </a:r>
            <a:r>
              <a:rPr lang="en-US" sz="1800" dirty="0"/>
              <a:t> had the largest five-year increase.</a:t>
            </a:r>
          </a:p>
        </p:txBody>
      </p:sp>
      <p:graphicFrame>
        <p:nvGraphicFramePr>
          <p:cNvPr id="6" name="Chart 5" descr="Bar chart of percent change in leading causes of injury ED visits among NC residents from 2020 to 2024.">
            <a:extLst>
              <a:ext uri="{FF2B5EF4-FFF2-40B4-BE49-F238E27FC236}">
                <a16:creationId xmlns:a16="http://schemas.microsoft.com/office/drawing/2014/main" id="{CD4A8025-020A-4804-9EC9-65575F71C136}"/>
              </a:ext>
            </a:extLst>
          </p:cNvPr>
          <p:cNvGraphicFramePr>
            <a:graphicFrameLocks/>
          </p:cNvGraphicFramePr>
          <p:nvPr>
            <p:extLst>
              <p:ext uri="{D42A27DB-BD31-4B8C-83A1-F6EECF244321}">
                <p14:modId xmlns:p14="http://schemas.microsoft.com/office/powerpoint/2010/main" val="449513940"/>
              </p:ext>
            </p:extLst>
          </p:nvPr>
        </p:nvGraphicFramePr>
        <p:xfrm>
          <a:off x="95081" y="2340443"/>
          <a:ext cx="8922032" cy="38848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A823DF0-92DE-DDCB-FC50-6C722A0A18CC}"/>
              </a:ext>
            </a:extLst>
          </p:cNvPr>
          <p:cNvSpPr>
            <a:spLocks noGrp="1"/>
          </p:cNvSpPr>
          <p:nvPr>
            <p:ph type="body" sz="quarter" idx="11"/>
          </p:nvPr>
        </p:nvSpPr>
        <p:spPr>
          <a:xfrm>
            <a:off x="274101" y="6110868"/>
            <a:ext cx="8073990" cy="492920"/>
          </a:xfrm>
        </p:spPr>
        <p:txBody>
          <a:bodyPr/>
          <a:lstStyle/>
          <a:p>
            <a:r>
              <a:rPr lang="en-US" sz="900" i="0" dirty="0"/>
              <a:t>Data limited to NC residents, 2020 &amp; 2024</a:t>
            </a:r>
          </a:p>
          <a:p>
            <a:r>
              <a:rPr lang="en-US" sz="900" i="0" dirty="0"/>
              <a:t>Source: NC DETECT, 2020 &amp; 2024</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334412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0AB2A5-FA97-E31A-9C22-C0282167F36E}"/>
              </a:ext>
            </a:extLst>
          </p:cNvPr>
          <p:cNvSpPr>
            <a:spLocks noGrp="1"/>
          </p:cNvSpPr>
          <p:nvPr>
            <p:ph type="sldNum" sz="quarter" idx="14"/>
          </p:nvPr>
        </p:nvSpPr>
        <p:spPr/>
        <p:txBody>
          <a:bodyPr/>
          <a:lstStyle/>
          <a:p>
            <a:fld id="{11F27F3A-B3E9-41ED-AF8F-A365F10BB65F}" type="slidenum">
              <a:rPr lang="en-US" smtClean="0"/>
              <a:pPr/>
              <a:t>18</a:t>
            </a:fld>
            <a:endParaRPr lang="en-US" dirty="0"/>
          </a:p>
        </p:txBody>
      </p:sp>
      <p:sp>
        <p:nvSpPr>
          <p:cNvPr id="5" name="Title 4">
            <a:extLst>
              <a:ext uri="{FF2B5EF4-FFF2-40B4-BE49-F238E27FC236}">
                <a16:creationId xmlns:a16="http://schemas.microsoft.com/office/drawing/2014/main" id="{1A15A0B9-2764-7E5B-8D92-8C40FEA65A55}"/>
              </a:ext>
            </a:extLst>
          </p:cNvPr>
          <p:cNvSpPr>
            <a:spLocks noGrp="1"/>
          </p:cNvSpPr>
          <p:nvPr>
            <p:ph type="title"/>
          </p:nvPr>
        </p:nvSpPr>
        <p:spPr>
          <a:xfrm>
            <a:off x="274320" y="1143000"/>
            <a:ext cx="8563554" cy="818926"/>
          </a:xfrm>
        </p:spPr>
        <p:txBody>
          <a:bodyPr/>
          <a:lstStyle/>
          <a:p>
            <a:r>
              <a:rPr lang="en-US" sz="2800" dirty="0"/>
              <a:t>Injury ED Visit Rates among NC residents by County, 2020-2024</a:t>
            </a:r>
          </a:p>
        </p:txBody>
      </p:sp>
      <p:sp>
        <p:nvSpPr>
          <p:cNvPr id="2" name="Text Placeholder 1">
            <a:extLst>
              <a:ext uri="{FF2B5EF4-FFF2-40B4-BE49-F238E27FC236}">
                <a16:creationId xmlns:a16="http://schemas.microsoft.com/office/drawing/2014/main" id="{7D1DB23A-3DC2-0406-B141-13EC2DFAE5EE}"/>
              </a:ext>
            </a:extLst>
          </p:cNvPr>
          <p:cNvSpPr>
            <a:spLocks noGrp="1"/>
          </p:cNvSpPr>
          <p:nvPr>
            <p:ph type="body" sz="quarter" idx="10"/>
          </p:nvPr>
        </p:nvSpPr>
        <p:spPr>
          <a:xfrm>
            <a:off x="274320" y="1916206"/>
            <a:ext cx="8563554" cy="653870"/>
          </a:xfrm>
        </p:spPr>
        <p:txBody>
          <a:bodyPr/>
          <a:lstStyle/>
          <a:p>
            <a:pPr marL="0" indent="0">
              <a:buNone/>
            </a:pPr>
            <a:r>
              <a:rPr lang="en-US" sz="2000" b="1" i="0" u="none" strike="noStrike" dirty="0">
                <a:effectLst/>
                <a:latin typeface="Arial" panose="020B0604020202020204" pitchFamily="34" charset="0"/>
              </a:rPr>
              <a:t>Statewide, the rate of injury ED visits from </a:t>
            </a:r>
            <a:r>
              <a:rPr lang="en-US" sz="2000" b="1" i="0" u="sng" strike="noStrike" dirty="0">
                <a:effectLst/>
                <a:latin typeface="Arial" panose="020B0604020202020204" pitchFamily="34" charset="0"/>
              </a:rPr>
              <a:t>2020-2024</a:t>
            </a:r>
            <a:r>
              <a:rPr lang="en-US" sz="1600" dirty="0"/>
              <a:t> </a:t>
            </a:r>
            <a:r>
              <a:rPr lang="en-US" sz="2000" b="1" i="0" u="none" strike="noStrike" dirty="0">
                <a:effectLst/>
                <a:latin typeface="Arial" panose="020B0604020202020204" pitchFamily="34" charset="0"/>
              </a:rPr>
              <a:t>was </a:t>
            </a:r>
            <a:r>
              <a:rPr lang="en-US" sz="2000" u="sng" dirty="0"/>
              <a:t>1</a:t>
            </a:r>
            <a:r>
              <a:rPr lang="en-US" sz="2000" b="1" i="0" u="sng" strike="noStrike" dirty="0">
                <a:effectLst/>
                <a:latin typeface="Arial" panose="020B0604020202020204" pitchFamily="34" charset="0"/>
              </a:rPr>
              <a:t>,970.9</a:t>
            </a:r>
            <a:r>
              <a:rPr lang="en-US" sz="2000" b="1" i="0" strike="noStrike" dirty="0">
                <a:effectLst/>
                <a:latin typeface="Arial" panose="020B0604020202020204" pitchFamily="34" charset="0"/>
              </a:rPr>
              <a:t> per</a:t>
            </a:r>
            <a:r>
              <a:rPr lang="en-US" sz="2000" b="1" i="0" u="none" strike="noStrike" dirty="0">
                <a:effectLst/>
                <a:latin typeface="Arial" panose="020B0604020202020204" pitchFamily="34" charset="0"/>
              </a:rPr>
              <a:t> 100,000 people.</a:t>
            </a:r>
            <a:r>
              <a:rPr lang="en-US" sz="1600" dirty="0"/>
              <a:t> </a:t>
            </a:r>
          </a:p>
        </p:txBody>
      </p:sp>
      <p:pic>
        <p:nvPicPr>
          <p:cNvPr id="7" name="Picture 6" descr="NC map of injury ED visit rates by county from 2020 to 2024.">
            <a:extLst>
              <a:ext uri="{FF2B5EF4-FFF2-40B4-BE49-F238E27FC236}">
                <a16:creationId xmlns:a16="http://schemas.microsoft.com/office/drawing/2014/main" id="{86F1FBC5-BE1C-A84F-7101-CD4588A8DB25}"/>
              </a:ext>
            </a:extLst>
          </p:cNvPr>
          <p:cNvPicPr>
            <a:picLocks noChangeAspect="1"/>
          </p:cNvPicPr>
          <p:nvPr/>
        </p:nvPicPr>
        <p:blipFill>
          <a:blip r:embed="rId3">
            <a:extLst>
              <a:ext uri="{28A0092B-C50C-407E-A947-70E740481C1C}">
                <a14:useLocalDpi xmlns:a14="http://schemas.microsoft.com/office/drawing/2010/main" val="0"/>
              </a:ext>
            </a:extLst>
          </a:blip>
          <a:srcRect t="25909" b="17570"/>
          <a:stretch>
            <a:fillRect/>
          </a:stretch>
        </p:blipFill>
        <p:spPr>
          <a:xfrm>
            <a:off x="473295" y="2611642"/>
            <a:ext cx="7676039" cy="3352565"/>
          </a:xfrm>
          <a:prstGeom prst="rect">
            <a:avLst/>
          </a:prstGeom>
        </p:spPr>
      </p:pic>
      <p:sp>
        <p:nvSpPr>
          <p:cNvPr id="3" name="Text Placeholder 2">
            <a:extLst>
              <a:ext uri="{FF2B5EF4-FFF2-40B4-BE49-F238E27FC236}">
                <a16:creationId xmlns:a16="http://schemas.microsoft.com/office/drawing/2014/main" id="{397C52D8-AB30-F7FA-8DAA-8DE9C85B4145}"/>
              </a:ext>
            </a:extLst>
          </p:cNvPr>
          <p:cNvSpPr>
            <a:spLocks noGrp="1"/>
          </p:cNvSpPr>
          <p:nvPr>
            <p:ph type="body" sz="quarter" idx="11"/>
          </p:nvPr>
        </p:nvSpPr>
        <p:spPr>
          <a:xfrm>
            <a:off x="274320" y="5955952"/>
            <a:ext cx="8073990" cy="646331"/>
          </a:xfrm>
        </p:spPr>
        <p:txBody>
          <a:bodyPr/>
          <a:lstStyle/>
          <a:p>
            <a:r>
              <a:rPr lang="en-US" sz="900" i="0" dirty="0"/>
              <a:t>Data limited to NC residents, 2020-2024</a:t>
            </a:r>
          </a:p>
          <a:p>
            <a:r>
              <a:rPr lang="en-US" sz="900" i="0" dirty="0"/>
              <a:t>For more information on these data, see the Injury Surveillance Technical Notes: </a:t>
            </a:r>
            <a:r>
              <a:rPr lang="en-US" i="0" dirty="0"/>
              <a:t>https://injuryfreenc.dph.ncdhhs.gov/DataSurveillance/Technical-Notes.pdf</a:t>
            </a:r>
            <a:endParaRPr lang="en-US" sz="900" i="0" dirty="0"/>
          </a:p>
          <a:p>
            <a:r>
              <a:rPr lang="en-US" sz="900" i="0" dirty="0"/>
              <a:t>Source: NC DETECT, 2020-2024</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91565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26966-D323-43F1-F856-5C475471075C}"/>
              </a:ext>
            </a:extLst>
          </p:cNvPr>
          <p:cNvSpPr>
            <a:spLocks noGrp="1"/>
          </p:cNvSpPr>
          <p:nvPr>
            <p:ph type="sldNum" sz="quarter" idx="14"/>
          </p:nvPr>
        </p:nvSpPr>
        <p:spPr/>
        <p:txBody>
          <a:bodyPr/>
          <a:lstStyle/>
          <a:p>
            <a:fld id="{11F27F3A-B3E9-41ED-AF8F-A365F10BB65F}" type="slidenum">
              <a:rPr lang="en-US" smtClean="0"/>
              <a:pPr/>
              <a:t>19</a:t>
            </a:fld>
            <a:endParaRPr lang="en-US" dirty="0"/>
          </a:p>
        </p:txBody>
      </p:sp>
      <p:sp>
        <p:nvSpPr>
          <p:cNvPr id="6" name="Title 1">
            <a:extLst>
              <a:ext uri="{FF2B5EF4-FFF2-40B4-BE49-F238E27FC236}">
                <a16:creationId xmlns:a16="http://schemas.microsoft.com/office/drawing/2014/main" id="{EABEF3E3-D031-6194-E037-D64848C981EA}"/>
              </a:ext>
            </a:extLst>
          </p:cNvPr>
          <p:cNvSpPr>
            <a:spLocks noGrp="1"/>
          </p:cNvSpPr>
          <p:nvPr>
            <p:ph type="title"/>
          </p:nvPr>
        </p:nvSpPr>
        <p:spPr>
          <a:xfrm>
            <a:off x="274320" y="1143000"/>
            <a:ext cx="8621835" cy="1072055"/>
          </a:xfrm>
        </p:spPr>
        <p:txBody>
          <a:bodyPr/>
          <a:lstStyle/>
          <a:p>
            <a:r>
              <a:rPr lang="en-US" sz="3200" dirty="0"/>
              <a:t>IVPB Data Support now available! </a:t>
            </a:r>
          </a:p>
        </p:txBody>
      </p:sp>
      <p:sp>
        <p:nvSpPr>
          <p:cNvPr id="10" name="TextBox 9">
            <a:extLst>
              <a:ext uri="{FF2B5EF4-FFF2-40B4-BE49-F238E27FC236}">
                <a16:creationId xmlns:a16="http://schemas.microsoft.com/office/drawing/2014/main" id="{913B435B-31CC-408C-4614-B29C80194571}"/>
              </a:ext>
            </a:extLst>
          </p:cNvPr>
          <p:cNvSpPr txBox="1"/>
          <p:nvPr/>
        </p:nvSpPr>
        <p:spPr>
          <a:xfrm>
            <a:off x="36576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
        <p:nvSpPr>
          <p:cNvPr id="8" name="TextBox 7">
            <a:extLst>
              <a:ext uri="{FF2B5EF4-FFF2-40B4-BE49-F238E27FC236}">
                <a16:creationId xmlns:a16="http://schemas.microsoft.com/office/drawing/2014/main" id="{F5B8A33A-79B3-A5B3-737D-4E9463A68A87}"/>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2"/>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3"/>
              </a:rPr>
              <a:t>IVPB Data Support Bookings</a:t>
            </a:r>
            <a:endParaRPr lang="en-US" b="1" dirty="0"/>
          </a:p>
        </p:txBody>
      </p:sp>
      <p:pic>
        <p:nvPicPr>
          <p:cNvPr id="7" name="Picture 6" descr="Picture of the IVPB data support page">
            <a:extLst>
              <a:ext uri="{FF2B5EF4-FFF2-40B4-BE49-F238E27FC236}">
                <a16:creationId xmlns:a16="http://schemas.microsoft.com/office/drawing/2014/main" id="{FBA5394F-4127-ABC5-CDDE-2529BEEC07C1}"/>
              </a:ext>
            </a:extLst>
          </p:cNvPr>
          <p:cNvPicPr>
            <a:picLocks noChangeAspect="1"/>
          </p:cNvPicPr>
          <p:nvPr/>
        </p:nvPicPr>
        <p:blipFill>
          <a:blip r:embed="rId4"/>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E7B44ED-0C39-7C5B-FDC7-5DA3182DD7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9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84E94F-D2EE-6517-D76F-572BBD8A6276}"/>
              </a:ext>
            </a:extLst>
          </p:cNvPr>
          <p:cNvSpPr>
            <a:spLocks noGrp="1"/>
          </p:cNvSpPr>
          <p:nvPr>
            <p:ph type="sldNum" sz="quarter" idx="14"/>
          </p:nvPr>
        </p:nvSpPr>
        <p:spPr/>
        <p:txBody>
          <a:bodyPr/>
          <a:lstStyle/>
          <a:p>
            <a:fld id="{11F27F3A-B3E9-41ED-AF8F-A365F10BB65F}" type="slidenum">
              <a:rPr lang="en-US" smtClean="0"/>
              <a:pPr/>
              <a:t>2</a:t>
            </a:fld>
            <a:endParaRPr lang="en-US" dirty="0"/>
          </a:p>
        </p:txBody>
      </p:sp>
      <p:sp>
        <p:nvSpPr>
          <p:cNvPr id="6" name="Title 1">
            <a:extLst>
              <a:ext uri="{FF2B5EF4-FFF2-40B4-BE49-F238E27FC236}">
                <a16:creationId xmlns:a16="http://schemas.microsoft.com/office/drawing/2014/main" id="{C9C6EEE6-0BCC-683A-D276-BAD92C127F7B}"/>
              </a:ext>
            </a:extLst>
          </p:cNvPr>
          <p:cNvSpPr>
            <a:spLocks noGrp="1"/>
          </p:cNvSpPr>
          <p:nvPr>
            <p:ph type="title"/>
          </p:nvPr>
        </p:nvSpPr>
        <p:spPr>
          <a:xfrm>
            <a:off x="274320" y="1143000"/>
            <a:ext cx="8563554" cy="548640"/>
          </a:xfrm>
        </p:spPr>
        <p:txBody>
          <a:bodyPr/>
          <a:lstStyle/>
          <a:p>
            <a:r>
              <a:rPr lang="en-US" sz="3200" dirty="0"/>
              <a:t>Leading Causes of Injury Technical Notes </a:t>
            </a:r>
          </a:p>
        </p:txBody>
      </p:sp>
      <p:sp>
        <p:nvSpPr>
          <p:cNvPr id="7" name="Text Placeholder 5">
            <a:extLst>
              <a:ext uri="{FF2B5EF4-FFF2-40B4-BE49-F238E27FC236}">
                <a16:creationId xmlns:a16="http://schemas.microsoft.com/office/drawing/2014/main" id="{668216C1-D59C-5B1E-50CE-4EE83248F1CA}"/>
              </a:ext>
            </a:extLst>
          </p:cNvPr>
          <p:cNvSpPr>
            <a:spLocks noGrp="1"/>
          </p:cNvSpPr>
          <p:nvPr>
            <p:ph type="body" sz="quarter" idx="10"/>
          </p:nvPr>
        </p:nvSpPr>
        <p:spPr>
          <a:xfrm>
            <a:off x="274320" y="1951462"/>
            <a:ext cx="8563554" cy="4006584"/>
          </a:xfrm>
        </p:spPr>
        <p:txBody>
          <a:bodyPr/>
          <a:lstStyle/>
          <a:p>
            <a:pPr marL="0" indent="0">
              <a:buNone/>
            </a:pPr>
            <a:r>
              <a:rPr lang="en-US" b="0" dirty="0"/>
              <a:t>Surveillance methods have been updated to identify any mention of an injury in our morbidity data sources. Individual records with multiple injuries listed will be included in the total for each of those injuries but counted only once for the overall total injury count. Previously, only the first listed injury was counted, which has increased in number of specific injuries identified. </a:t>
            </a:r>
          </a:p>
          <a:p>
            <a:pPr marL="0" indent="0">
              <a:buNone/>
            </a:pPr>
            <a:r>
              <a:rPr lang="en-US" b="0" dirty="0"/>
              <a:t>For questions or for more information, </a:t>
            </a:r>
            <a:r>
              <a:rPr lang="en-US" b="0" dirty="0">
                <a:hlinkClick r:id="rId3"/>
              </a:rPr>
              <a:t>see the technical notes document</a:t>
            </a:r>
            <a:r>
              <a:rPr lang="en-US" b="0" dirty="0"/>
              <a:t>.</a:t>
            </a:r>
          </a:p>
        </p:txBody>
      </p:sp>
    </p:spTree>
    <p:extLst>
      <p:ext uri="{BB962C8B-B14F-4D97-AF65-F5344CB8AC3E}">
        <p14:creationId xmlns:p14="http://schemas.microsoft.com/office/powerpoint/2010/main" val="146572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17F058E-EADC-479A-18FC-A2AE16016F3E}"/>
              </a:ext>
            </a:extLst>
          </p:cNvPr>
          <p:cNvSpPr>
            <a:spLocks noGrp="1"/>
          </p:cNvSpPr>
          <p:nvPr>
            <p:ph type="title" idx="4294967295"/>
          </p:nvPr>
        </p:nvSpPr>
        <p:spPr>
          <a:xfrm>
            <a:off x="0" y="457200"/>
            <a:ext cx="9144000" cy="5943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Questions?</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InjuryData@dhhs.nc.gov</a:t>
            </a:r>
            <a:endPar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Injury and Violence Prevention Branch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NCDHHS Division of Public Health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www.dph.ncdhhs.gov/programs/chronic-disease-and-injury/injury-and-violence-prevention-branch</a:t>
            </a:r>
            <a:endParaRPr kumimoji="0" lang="en-US" sz="3200" b="1" i="0" u="none" strike="noStrike" kern="1200" cap="none" spc="0" normalizeH="0" baseline="0" noProof="0" dirty="0">
              <a:ln>
                <a:noFill/>
              </a:ln>
              <a:solidFill>
                <a:schemeClr val="accent6"/>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72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4"/>
          </p:nvPr>
        </p:nvSpPr>
        <p:spPr/>
        <p:txBody>
          <a:bodyPr/>
          <a:lstStyle/>
          <a:p>
            <a:r>
              <a:rPr lang="en-US" b="0" dirty="0"/>
              <a:t>1</a:t>
            </a:r>
          </a:p>
        </p:txBody>
      </p:sp>
      <p:sp>
        <p:nvSpPr>
          <p:cNvPr id="2" name="Title 1"/>
          <p:cNvSpPr>
            <a:spLocks noGrp="1"/>
          </p:cNvSpPr>
          <p:nvPr>
            <p:ph type="title"/>
          </p:nvPr>
        </p:nvSpPr>
        <p:spPr>
          <a:xfrm>
            <a:off x="274320" y="1097280"/>
            <a:ext cx="8563554" cy="548640"/>
          </a:xfrm>
        </p:spPr>
        <p:txBody>
          <a:bodyPr/>
          <a:lstStyle/>
          <a:p>
            <a:r>
              <a:rPr lang="en-US" sz="2800" dirty="0"/>
              <a:t>Injury deaths are just the tip of the iceberg.</a:t>
            </a:r>
          </a:p>
        </p:txBody>
      </p:sp>
      <p:pic>
        <p:nvPicPr>
          <p:cNvPr id="3" name="Picture 2" descr="Iceburg triangle of different types of injuries">
            <a:extLst>
              <a:ext uri="{FF2B5EF4-FFF2-40B4-BE49-F238E27FC236}">
                <a16:creationId xmlns:a16="http://schemas.microsoft.com/office/drawing/2014/main" id="{66BB2B8F-01C0-EB14-015A-8CC2804D1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638" y="1464724"/>
            <a:ext cx="5236723" cy="460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2D45FB2-FDE5-8CB3-DED9-720052BB2C28}"/>
              </a:ext>
              <a:ext uri="{C183D7F6-B498-43B3-948B-1728B52AA6E4}">
                <adec:decorative xmlns:adec="http://schemas.microsoft.com/office/drawing/2017/decorative" val="1"/>
              </a:ext>
            </a:extLst>
          </p:cNvPr>
          <p:cNvSpPr txBox="1"/>
          <p:nvPr/>
        </p:nvSpPr>
        <p:spPr>
          <a:xfrm>
            <a:off x="1953638" y="5377847"/>
            <a:ext cx="5703208" cy="830997"/>
          </a:xfrm>
          <a:prstGeom prst="rect">
            <a:avLst/>
          </a:prstGeom>
          <a:solidFill>
            <a:schemeClr val="bg1"/>
          </a:solidFill>
        </p:spPr>
        <p:txBody>
          <a:bodyPr wrap="square" rtlCol="0">
            <a:spAutoFit/>
          </a:bodyPr>
          <a:lstStyle/>
          <a:p>
            <a:r>
              <a:rPr lang="en-US" sz="4800" b="1" dirty="0">
                <a:solidFill>
                  <a:srgbClr val="2A5779"/>
                </a:solidFill>
              </a:rPr>
              <a:t>INJURY ICEBURG</a:t>
            </a:r>
          </a:p>
        </p:txBody>
      </p:sp>
      <p:sp>
        <p:nvSpPr>
          <p:cNvPr id="6" name="Text Placeholder 5"/>
          <p:cNvSpPr>
            <a:spLocks noGrp="1"/>
          </p:cNvSpPr>
          <p:nvPr>
            <p:ph type="body" sz="quarter" idx="10"/>
          </p:nvPr>
        </p:nvSpPr>
        <p:spPr>
          <a:xfrm>
            <a:off x="365760" y="1583404"/>
            <a:ext cx="3737287" cy="447524"/>
          </a:xfrm>
        </p:spPr>
        <p:txBody>
          <a:bodyPr/>
          <a:lstStyle/>
          <a:p>
            <a:pPr marL="0" indent="0">
              <a:buNone/>
            </a:pPr>
            <a:r>
              <a:rPr lang="en-US" dirty="0"/>
              <a:t>In 2024, injuries resulted in:</a:t>
            </a:r>
          </a:p>
        </p:txBody>
      </p:sp>
      <p:sp>
        <p:nvSpPr>
          <p:cNvPr id="18" name="TextBox 17">
            <a:extLst>
              <a:ext uri="{FF2B5EF4-FFF2-40B4-BE49-F238E27FC236}">
                <a16:creationId xmlns:a16="http://schemas.microsoft.com/office/drawing/2014/main" id="{ACFAA499-16B4-FCD5-10DE-C3825EC26A2F}"/>
              </a:ext>
            </a:extLst>
          </p:cNvPr>
          <p:cNvSpPr txBox="1"/>
          <p:nvPr/>
        </p:nvSpPr>
        <p:spPr>
          <a:xfrm>
            <a:off x="4129874" y="1956050"/>
            <a:ext cx="934495" cy="369332"/>
          </a:xfrm>
          <a:prstGeom prst="rect">
            <a:avLst/>
          </a:prstGeom>
          <a:noFill/>
        </p:spPr>
        <p:txBody>
          <a:bodyPr wrap="square" rtlCol="0">
            <a:spAutoFit/>
          </a:bodyPr>
          <a:lstStyle/>
          <a:p>
            <a:r>
              <a:rPr lang="en-US" sz="1800" b="1" i="0" u="none" strike="noStrike" dirty="0">
                <a:solidFill>
                  <a:srgbClr val="FFFFFF"/>
                </a:solidFill>
                <a:effectLst/>
              </a:rPr>
              <a:t>10,339</a:t>
            </a:r>
          </a:p>
        </p:txBody>
      </p:sp>
      <p:sp>
        <p:nvSpPr>
          <p:cNvPr id="16" name="TextBox 15">
            <a:extLst>
              <a:ext uri="{FF2B5EF4-FFF2-40B4-BE49-F238E27FC236}">
                <a16:creationId xmlns:a16="http://schemas.microsoft.com/office/drawing/2014/main" id="{62FC4F2E-DC74-E8F8-F008-B61BCD20E0E7}"/>
              </a:ext>
            </a:extLst>
          </p:cNvPr>
          <p:cNvSpPr txBox="1"/>
          <p:nvPr/>
        </p:nvSpPr>
        <p:spPr>
          <a:xfrm>
            <a:off x="4190166" y="2266287"/>
            <a:ext cx="934495" cy="307777"/>
          </a:xfrm>
          <a:prstGeom prst="rect">
            <a:avLst/>
          </a:prstGeom>
          <a:noFill/>
        </p:spPr>
        <p:txBody>
          <a:bodyPr wrap="square" rtlCol="0">
            <a:spAutoFit/>
          </a:bodyPr>
          <a:lstStyle/>
          <a:p>
            <a:r>
              <a:rPr lang="en-US" sz="1400" b="1" dirty="0">
                <a:solidFill>
                  <a:schemeClr val="bg1"/>
                </a:solidFill>
              </a:rPr>
              <a:t>Deaths</a:t>
            </a:r>
          </a:p>
        </p:txBody>
      </p:sp>
      <p:sp>
        <p:nvSpPr>
          <p:cNvPr id="15" name="TextBox 14">
            <a:extLst>
              <a:ext uri="{FF2B5EF4-FFF2-40B4-BE49-F238E27FC236}">
                <a16:creationId xmlns:a16="http://schemas.microsoft.com/office/drawing/2014/main" id="{42390A8E-CBD4-A50E-7DEC-E52FBC6AAD32}"/>
              </a:ext>
            </a:extLst>
          </p:cNvPr>
          <p:cNvSpPr txBox="1"/>
          <p:nvPr/>
        </p:nvSpPr>
        <p:spPr>
          <a:xfrm>
            <a:off x="4104750" y="2584494"/>
            <a:ext cx="934496" cy="369332"/>
          </a:xfrm>
          <a:prstGeom prst="rect">
            <a:avLst/>
          </a:prstGeom>
          <a:noFill/>
        </p:spPr>
        <p:txBody>
          <a:bodyPr wrap="square" rtlCol="0">
            <a:spAutoFit/>
          </a:bodyPr>
          <a:lstStyle/>
          <a:p>
            <a:r>
              <a:rPr lang="en-US" sz="1800" b="1" i="0" u="none" strike="noStrike" dirty="0">
                <a:solidFill>
                  <a:srgbClr val="FFFFFF"/>
                </a:solidFill>
                <a:effectLst/>
              </a:rPr>
              <a:t>55,464</a:t>
            </a:r>
          </a:p>
        </p:txBody>
      </p:sp>
      <p:sp>
        <p:nvSpPr>
          <p:cNvPr id="19" name="TextBox 18">
            <a:extLst>
              <a:ext uri="{FF2B5EF4-FFF2-40B4-BE49-F238E27FC236}">
                <a16:creationId xmlns:a16="http://schemas.microsoft.com/office/drawing/2014/main" id="{9E323F1F-1584-B2F2-67AD-2D21D523CF32}"/>
              </a:ext>
            </a:extLst>
          </p:cNvPr>
          <p:cNvSpPr txBox="1"/>
          <p:nvPr/>
        </p:nvSpPr>
        <p:spPr>
          <a:xfrm>
            <a:off x="3858104" y="2900725"/>
            <a:ext cx="1617784" cy="307777"/>
          </a:xfrm>
          <a:prstGeom prst="rect">
            <a:avLst/>
          </a:prstGeom>
          <a:noFill/>
        </p:spPr>
        <p:txBody>
          <a:bodyPr wrap="square" rtlCol="0">
            <a:spAutoFit/>
          </a:bodyPr>
          <a:lstStyle/>
          <a:p>
            <a:r>
              <a:rPr lang="en-US" sz="1400" b="1" dirty="0">
                <a:solidFill>
                  <a:schemeClr val="bg1"/>
                </a:solidFill>
              </a:rPr>
              <a:t>Hospitalizations</a:t>
            </a:r>
          </a:p>
        </p:txBody>
      </p:sp>
      <p:sp>
        <p:nvSpPr>
          <p:cNvPr id="11" name="TextBox 10">
            <a:extLst>
              <a:ext uri="{FF2B5EF4-FFF2-40B4-BE49-F238E27FC236}">
                <a16:creationId xmlns:a16="http://schemas.microsoft.com/office/drawing/2014/main" id="{B7C1179F-0136-3573-A6AC-28075C61AE97}"/>
              </a:ext>
            </a:extLst>
          </p:cNvPr>
          <p:cNvSpPr txBox="1"/>
          <p:nvPr/>
        </p:nvSpPr>
        <p:spPr>
          <a:xfrm>
            <a:off x="3944795" y="3180876"/>
            <a:ext cx="1531093" cy="707886"/>
          </a:xfrm>
          <a:prstGeom prst="rect">
            <a:avLst/>
          </a:prstGeom>
          <a:noFill/>
        </p:spPr>
        <p:txBody>
          <a:bodyPr wrap="square" rtlCol="0">
            <a:spAutoFit/>
          </a:bodyPr>
          <a:lstStyle/>
          <a:p>
            <a:r>
              <a:rPr lang="en-US" sz="2000" b="1" i="0" u="none" strike="noStrike" dirty="0">
                <a:solidFill>
                  <a:schemeClr val="bg1"/>
                </a:solidFill>
                <a:effectLst/>
                <a:latin typeface="Arial" panose="020B0604020202020204" pitchFamily="34" charset="0"/>
              </a:rPr>
              <a:t>972,089	</a:t>
            </a:r>
          </a:p>
        </p:txBody>
      </p:sp>
      <p:sp>
        <p:nvSpPr>
          <p:cNvPr id="12" name="TextBox 11">
            <a:extLst>
              <a:ext uri="{FF2B5EF4-FFF2-40B4-BE49-F238E27FC236}">
                <a16:creationId xmlns:a16="http://schemas.microsoft.com/office/drawing/2014/main" id="{F60C35EB-237B-687B-0B33-DD8C1C447B01}"/>
              </a:ext>
            </a:extLst>
          </p:cNvPr>
          <p:cNvSpPr txBox="1"/>
          <p:nvPr/>
        </p:nvSpPr>
        <p:spPr>
          <a:xfrm>
            <a:off x="4041436" y="3492875"/>
            <a:ext cx="1024932" cy="307777"/>
          </a:xfrm>
          <a:prstGeom prst="rect">
            <a:avLst/>
          </a:prstGeom>
          <a:noFill/>
        </p:spPr>
        <p:txBody>
          <a:bodyPr wrap="square" rtlCol="0">
            <a:spAutoFit/>
          </a:bodyPr>
          <a:lstStyle/>
          <a:p>
            <a:r>
              <a:rPr lang="en-US" sz="1400" b="1" dirty="0">
                <a:solidFill>
                  <a:schemeClr val="bg1"/>
                </a:solidFill>
              </a:rPr>
              <a:t>ED Visits</a:t>
            </a:r>
          </a:p>
        </p:txBody>
      </p:sp>
      <p:sp>
        <p:nvSpPr>
          <p:cNvPr id="13" name="TextBox 12">
            <a:extLst>
              <a:ext uri="{FF2B5EF4-FFF2-40B4-BE49-F238E27FC236}">
                <a16:creationId xmlns:a16="http://schemas.microsoft.com/office/drawing/2014/main" id="{B96C0BCB-9F28-8D2B-4C63-7C661EFB403B}"/>
              </a:ext>
            </a:extLst>
          </p:cNvPr>
          <p:cNvSpPr txBox="1"/>
          <p:nvPr/>
        </p:nvSpPr>
        <p:spPr>
          <a:xfrm>
            <a:off x="3039859" y="4005356"/>
            <a:ext cx="2833170" cy="369332"/>
          </a:xfrm>
          <a:prstGeom prst="rect">
            <a:avLst/>
          </a:prstGeom>
          <a:noFill/>
        </p:spPr>
        <p:txBody>
          <a:bodyPr wrap="square" rtlCol="0">
            <a:spAutoFit/>
          </a:bodyPr>
          <a:lstStyle/>
          <a:p>
            <a:pPr algn="ctr"/>
            <a:r>
              <a:rPr lang="en-US" b="1" dirty="0">
                <a:solidFill>
                  <a:schemeClr val="bg1"/>
                </a:solidFill>
              </a:rPr>
              <a:t>? EMS</a:t>
            </a:r>
          </a:p>
        </p:txBody>
      </p:sp>
      <p:sp>
        <p:nvSpPr>
          <p:cNvPr id="8" name="TextBox 7">
            <a:extLst>
              <a:ext uri="{FF2B5EF4-FFF2-40B4-BE49-F238E27FC236}">
                <a16:creationId xmlns:a16="http://schemas.microsoft.com/office/drawing/2014/main" id="{60489D96-2635-62FD-ADEC-8FB80FC3A3DA}"/>
              </a:ext>
            </a:extLst>
          </p:cNvPr>
          <p:cNvSpPr txBox="1"/>
          <p:nvPr/>
        </p:nvSpPr>
        <p:spPr>
          <a:xfrm>
            <a:off x="2703355" y="4518695"/>
            <a:ext cx="3737287" cy="369332"/>
          </a:xfrm>
          <a:prstGeom prst="rect">
            <a:avLst/>
          </a:prstGeom>
          <a:noFill/>
        </p:spPr>
        <p:txBody>
          <a:bodyPr wrap="square" rtlCol="0">
            <a:spAutoFit/>
          </a:bodyPr>
          <a:lstStyle/>
          <a:p>
            <a:pPr algn="ctr"/>
            <a:r>
              <a:rPr lang="en-US" b="1" dirty="0">
                <a:solidFill>
                  <a:schemeClr val="bg1"/>
                </a:solidFill>
              </a:rPr>
              <a:t>? Outpatient Injuries</a:t>
            </a:r>
          </a:p>
        </p:txBody>
      </p:sp>
      <p:sp>
        <p:nvSpPr>
          <p:cNvPr id="5" name="TextBox 4">
            <a:extLst>
              <a:ext uri="{FF2B5EF4-FFF2-40B4-BE49-F238E27FC236}">
                <a16:creationId xmlns:a16="http://schemas.microsoft.com/office/drawing/2014/main" id="{5958FCF1-6D21-59C4-25B6-B2262B220071}"/>
              </a:ext>
            </a:extLst>
          </p:cNvPr>
          <p:cNvSpPr txBox="1"/>
          <p:nvPr/>
        </p:nvSpPr>
        <p:spPr>
          <a:xfrm>
            <a:off x="2672861" y="4942018"/>
            <a:ext cx="3737287" cy="369332"/>
          </a:xfrm>
          <a:prstGeom prst="rect">
            <a:avLst/>
          </a:prstGeom>
          <a:noFill/>
        </p:spPr>
        <p:txBody>
          <a:bodyPr wrap="square" rtlCol="0">
            <a:spAutoFit/>
          </a:bodyPr>
          <a:lstStyle/>
          <a:p>
            <a:r>
              <a:rPr lang="en-US" b="1" dirty="0">
                <a:solidFill>
                  <a:schemeClr val="bg1"/>
                </a:solidFill>
              </a:rPr>
              <a:t>? Medically Unattended Injuries</a:t>
            </a:r>
          </a:p>
        </p:txBody>
      </p:sp>
      <p:sp>
        <p:nvSpPr>
          <p:cNvPr id="14" name="Line 13">
            <a:extLst>
              <a:ext uri="{FF2B5EF4-FFF2-40B4-BE49-F238E27FC236}">
                <a16:creationId xmlns:a16="http://schemas.microsoft.com/office/drawing/2014/main" id="{DD029C06-3AF3-ADFA-FB4A-08F06EC46A29}"/>
              </a:ext>
              <a:ext uri="{C183D7F6-B498-43B3-948B-1728B52AA6E4}">
                <adec:decorative xmlns:adec="http://schemas.microsoft.com/office/drawing/2017/decorative" val="1"/>
              </a:ext>
            </a:extLst>
          </p:cNvPr>
          <p:cNvSpPr>
            <a:spLocks noChangeShapeType="1"/>
          </p:cNvSpPr>
          <p:nvPr/>
        </p:nvSpPr>
        <p:spPr bwMode="auto">
          <a:xfrm>
            <a:off x="2352907" y="4942018"/>
            <a:ext cx="434897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Franklin Gothic Demi Cond" panose="020B0706030402020204" pitchFamily="34" charset="0"/>
            </a:endParaRPr>
          </a:p>
        </p:txBody>
      </p:sp>
      <p:sp>
        <p:nvSpPr>
          <p:cNvPr id="20" name="Rectangle 11">
            <a:extLst>
              <a:ext uri="{FF2B5EF4-FFF2-40B4-BE49-F238E27FC236}">
                <a16:creationId xmlns:a16="http://schemas.microsoft.com/office/drawing/2014/main" id="{6A2A74DD-C4D6-5FBE-445C-77971E789937}"/>
              </a:ext>
            </a:extLst>
          </p:cNvPr>
          <p:cNvSpPr>
            <a:spLocks noChangeArrowheads="1"/>
          </p:cNvSpPr>
          <p:nvPr/>
        </p:nvSpPr>
        <p:spPr bwMode="auto">
          <a:xfrm>
            <a:off x="5882092" y="3036991"/>
            <a:ext cx="315052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900" b="0" dirty="0"/>
              <a:t>Despite NC’s extensive reporting systems, </a:t>
            </a:r>
          </a:p>
          <a:p>
            <a:pPr algn="r"/>
            <a:r>
              <a:rPr lang="en-US" altLang="en-US" sz="1900" b="0" dirty="0"/>
              <a:t>the </a:t>
            </a:r>
            <a:r>
              <a:rPr lang="en-US" altLang="en-US" sz="1900" b="1" i="1" dirty="0">
                <a:solidFill>
                  <a:schemeClr val="accent5"/>
                </a:solidFill>
              </a:rPr>
              <a:t>total</a:t>
            </a:r>
            <a:r>
              <a:rPr lang="en-US" altLang="en-US" sz="1900" b="0" i="1" dirty="0">
                <a:solidFill>
                  <a:schemeClr val="accent5"/>
                </a:solidFill>
              </a:rPr>
              <a:t> </a:t>
            </a:r>
            <a:r>
              <a:rPr lang="en-US" altLang="en-US" sz="1900" b="1" i="1" dirty="0">
                <a:solidFill>
                  <a:schemeClr val="accent5"/>
                </a:solidFill>
              </a:rPr>
              <a:t>burden</a:t>
            </a:r>
          </a:p>
          <a:p>
            <a:pPr algn="r"/>
            <a:r>
              <a:rPr lang="en-US" altLang="en-US" sz="1900" b="0" dirty="0">
                <a:solidFill>
                  <a:schemeClr val="accent5"/>
                </a:solidFill>
              </a:rPr>
              <a:t> </a:t>
            </a:r>
            <a:r>
              <a:rPr lang="en-US" altLang="en-US" sz="1900" b="0" dirty="0"/>
              <a:t>of injuries in the </a:t>
            </a:r>
          </a:p>
          <a:p>
            <a:pPr algn="r"/>
            <a:r>
              <a:rPr lang="en-US" altLang="en-US" sz="1900" b="0" dirty="0"/>
              <a:t>state is </a:t>
            </a:r>
          </a:p>
          <a:p>
            <a:pPr algn="r"/>
            <a:r>
              <a:rPr lang="en-US" altLang="en-US" sz="1900" b="1" i="1" dirty="0">
                <a:solidFill>
                  <a:schemeClr val="accent5"/>
                </a:solidFill>
              </a:rPr>
              <a:t>unknown</a:t>
            </a:r>
            <a:r>
              <a:rPr lang="en-US" altLang="en-US" sz="1900" b="0" dirty="0"/>
              <a:t>.</a:t>
            </a:r>
          </a:p>
        </p:txBody>
      </p:sp>
      <p:sp>
        <p:nvSpPr>
          <p:cNvPr id="7" name="Text Placeholder 6"/>
          <p:cNvSpPr>
            <a:spLocks noGrp="1"/>
          </p:cNvSpPr>
          <p:nvPr>
            <p:ph type="body" sz="quarter" idx="11"/>
          </p:nvPr>
        </p:nvSpPr>
        <p:spPr>
          <a:xfrm>
            <a:off x="274320" y="6126480"/>
            <a:ext cx="8073990" cy="506515"/>
          </a:xfrm>
        </p:spPr>
        <p:txBody>
          <a:bodyPr/>
          <a:lstStyle/>
          <a:p>
            <a:r>
              <a:rPr lang="en-US" i="0" dirty="0"/>
              <a:t>Limited to NC Residents, 2024</a:t>
            </a:r>
          </a:p>
          <a:p>
            <a:r>
              <a:rPr lang="en-US" i="0" dirty="0"/>
              <a:t>Source: NC State Center for Health Statistics, Vital Statistics Deaths (2024) and Hospital Discharge Data (2024); NC DETECT (2024)</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37609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30F20-66F4-CA69-3AD6-5BC117314B42}"/>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11" name="Text Placeholder 10">
            <a:extLst>
              <a:ext uri="{FF2B5EF4-FFF2-40B4-BE49-F238E27FC236}">
                <a16:creationId xmlns:a16="http://schemas.microsoft.com/office/drawing/2014/main" id="{DE1BCD4A-7328-8812-8E5B-FB8DBD365786}"/>
              </a:ext>
            </a:extLst>
          </p:cNvPr>
          <p:cNvSpPr>
            <a:spLocks noGrp="1"/>
          </p:cNvSpPr>
          <p:nvPr>
            <p:ph type="title" idx="4294967295"/>
          </p:nvPr>
        </p:nvSpPr>
        <p:spPr>
          <a:xfrm>
            <a:off x="277813" y="2536825"/>
            <a:ext cx="3463925" cy="549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Injury Deaths</a:t>
            </a:r>
          </a:p>
        </p:txBody>
      </p:sp>
    </p:spTree>
    <p:extLst>
      <p:ext uri="{BB962C8B-B14F-4D97-AF65-F5344CB8AC3E}">
        <p14:creationId xmlns:p14="http://schemas.microsoft.com/office/powerpoint/2010/main" val="199266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2950-ED6F-B9C3-AF6E-C7B5389F06F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A1D59D-1041-1F7F-551F-E98A27653AAA}"/>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2" name="Title 1">
            <a:extLst>
              <a:ext uri="{FF2B5EF4-FFF2-40B4-BE49-F238E27FC236}">
                <a16:creationId xmlns:a16="http://schemas.microsoft.com/office/drawing/2014/main" id="{DDE3BE4A-506D-7F42-CA37-0D415B96DDF0}"/>
              </a:ext>
            </a:extLst>
          </p:cNvPr>
          <p:cNvSpPr>
            <a:spLocks noGrp="1"/>
          </p:cNvSpPr>
          <p:nvPr>
            <p:ph type="title"/>
          </p:nvPr>
        </p:nvSpPr>
        <p:spPr>
          <a:xfrm>
            <a:off x="274320" y="1143000"/>
            <a:ext cx="8563554" cy="924111"/>
          </a:xfrm>
        </p:spPr>
        <p:txBody>
          <a:bodyPr/>
          <a:lstStyle/>
          <a:p>
            <a:r>
              <a:rPr lang="en-US" sz="2800" dirty="0"/>
              <a:t>Injury deaths among NC residents decreased in 2024, but remain higher than 2020</a:t>
            </a:r>
          </a:p>
        </p:txBody>
      </p:sp>
      <p:graphicFrame>
        <p:nvGraphicFramePr>
          <p:cNvPr id="9" name="Chart 8" descr="Line graph of number of injury deaths among NC residents, 2020-2024. In 2020 there were 10,028 injury deaths and in 2024 there were 10,330 injury deaths.">
            <a:extLst>
              <a:ext uri="{FF2B5EF4-FFF2-40B4-BE49-F238E27FC236}">
                <a16:creationId xmlns:a16="http://schemas.microsoft.com/office/drawing/2014/main" id="{14A76ED7-A041-4FF9-9979-8E99F9A2A518}"/>
              </a:ext>
            </a:extLst>
          </p:cNvPr>
          <p:cNvGraphicFramePr>
            <a:graphicFrameLocks/>
          </p:cNvGraphicFramePr>
          <p:nvPr>
            <p:extLst>
              <p:ext uri="{D42A27DB-BD31-4B8C-83A1-F6EECF244321}">
                <p14:modId xmlns:p14="http://schemas.microsoft.com/office/powerpoint/2010/main" val="2792217738"/>
              </p:ext>
            </p:extLst>
          </p:nvPr>
        </p:nvGraphicFramePr>
        <p:xfrm>
          <a:off x="505369" y="2006964"/>
          <a:ext cx="8133261" cy="4107179"/>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Up 5" descr="There was a 3% increase in injury deaths from 2020 to 2024">
            <a:extLst>
              <a:ext uri="{FF2B5EF4-FFF2-40B4-BE49-F238E27FC236}">
                <a16:creationId xmlns:a16="http://schemas.microsoft.com/office/drawing/2014/main" id="{F88A12C3-E2ED-A813-FAF2-4C4973389203}"/>
              </a:ext>
              <a:ext uri="{C183D7F6-B498-43B3-948B-1728B52AA6E4}">
                <adec:decorative xmlns:adec="http://schemas.microsoft.com/office/drawing/2017/decorative" val="0"/>
              </a:ext>
            </a:extLst>
          </p:cNvPr>
          <p:cNvSpPr/>
          <p:nvPr/>
        </p:nvSpPr>
        <p:spPr>
          <a:xfrm>
            <a:off x="6917072" y="4060553"/>
            <a:ext cx="1140541" cy="1319981"/>
          </a:xfrm>
          <a:prstGeom prst="upArrow">
            <a:avLst/>
          </a:prstGeom>
          <a:solidFill>
            <a:srgbClr val="CED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BE20A0E4-EF60-92DB-9492-6995F3D6FB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8435105"/>
              </p:ext>
            </p:extLst>
          </p:nvPr>
        </p:nvGraphicFramePr>
        <p:xfrm>
          <a:off x="6917072" y="4347975"/>
          <a:ext cx="1244600" cy="902970"/>
        </p:xfrm>
        <a:graphic>
          <a:graphicData uri="http://schemas.openxmlformats.org/drawingml/2006/table">
            <a:tbl>
              <a:tblPr/>
              <a:tblGrid>
                <a:gridCol w="1244600">
                  <a:extLst>
                    <a:ext uri="{9D8B030D-6E8A-4147-A177-3AD203B41FA5}">
                      <a16:colId xmlns:a16="http://schemas.microsoft.com/office/drawing/2014/main" val="201723997"/>
                    </a:ext>
                  </a:extLst>
                </a:gridCol>
              </a:tblGrid>
              <a:tr h="498732">
                <a:tc>
                  <a:txBody>
                    <a:bodyPr/>
                    <a:lstStyle/>
                    <a:p>
                      <a:pPr algn="ctr" fontAlgn="ctr"/>
                      <a:r>
                        <a:rPr lang="en-US" sz="3600" b="1" i="0" u="none" strike="noStrike" dirty="0">
                          <a:solidFill>
                            <a:srgbClr val="643275"/>
                          </a:solidFill>
                          <a:effectLst/>
                          <a:latin typeface="Arial" panose="020B0604020202020204" pitchFamily="34" charset="0"/>
                        </a:rPr>
                        <a:t>3%</a:t>
                      </a:r>
                    </a:p>
                  </a:txBody>
                  <a:tcPr marL="9525" marR="9525" marT="9525" marB="0" anchor="ctr">
                    <a:lnL>
                      <a:noFill/>
                    </a:lnL>
                    <a:lnR>
                      <a:noFill/>
                    </a:lnR>
                    <a:lnT>
                      <a:noFill/>
                    </a:lnT>
                    <a:lnB>
                      <a:noFill/>
                    </a:lnB>
                    <a:noFill/>
                  </a:tcPr>
                </a:tc>
                <a:extLst>
                  <a:ext uri="{0D108BD9-81ED-4DB2-BD59-A6C34878D82A}">
                    <a16:rowId xmlns:a16="http://schemas.microsoft.com/office/drawing/2014/main" val="383843817"/>
                  </a:ext>
                </a:extLst>
              </a:tr>
              <a:tr h="308091">
                <a:tc>
                  <a:txBody>
                    <a:bodyPr/>
                    <a:lstStyle/>
                    <a:p>
                      <a:pPr algn="ctr" fontAlgn="ctr"/>
                      <a:r>
                        <a:rPr lang="en-US" sz="2200" b="1" i="0" u="none" strike="noStrike" dirty="0">
                          <a:solidFill>
                            <a:srgbClr val="643275"/>
                          </a:solidFill>
                          <a:effectLst/>
                          <a:latin typeface="Arial" panose="020B0604020202020204" pitchFamily="34" charset="0"/>
                        </a:rPr>
                        <a:t>increase</a:t>
                      </a:r>
                    </a:p>
                  </a:txBody>
                  <a:tcPr marL="9525" marR="9525" marT="9525" marB="0" anchor="ctr">
                    <a:lnL>
                      <a:noFill/>
                    </a:lnL>
                    <a:lnR>
                      <a:noFill/>
                    </a:lnR>
                    <a:lnT>
                      <a:noFill/>
                    </a:lnT>
                    <a:lnB>
                      <a:noFill/>
                    </a:lnB>
                    <a:noFill/>
                  </a:tcPr>
                </a:tc>
                <a:extLst>
                  <a:ext uri="{0D108BD9-81ED-4DB2-BD59-A6C34878D82A}">
                    <a16:rowId xmlns:a16="http://schemas.microsoft.com/office/drawing/2014/main" val="3789285751"/>
                  </a:ext>
                </a:extLst>
              </a:tr>
            </a:tbl>
          </a:graphicData>
        </a:graphic>
      </p:graphicFrame>
      <p:sp>
        <p:nvSpPr>
          <p:cNvPr id="3" name="Text Placeholder 2">
            <a:extLst>
              <a:ext uri="{FF2B5EF4-FFF2-40B4-BE49-F238E27FC236}">
                <a16:creationId xmlns:a16="http://schemas.microsoft.com/office/drawing/2014/main" id="{D76D8EF2-10FB-8FD9-D7FA-7B096C0BA7A3}"/>
              </a:ext>
            </a:extLst>
          </p:cNvPr>
          <p:cNvSpPr>
            <a:spLocks noGrp="1"/>
          </p:cNvSpPr>
          <p:nvPr>
            <p:ph type="body" sz="quarter" idx="11"/>
          </p:nvPr>
        </p:nvSpPr>
        <p:spPr>
          <a:xfrm>
            <a:off x="274320" y="6099717"/>
            <a:ext cx="8073990" cy="494534"/>
          </a:xfrm>
        </p:spPr>
        <p:txBody>
          <a:bodyPr/>
          <a:lstStyle/>
          <a:p>
            <a:r>
              <a:rPr lang="en-US" i="0" dirty="0"/>
              <a:t>Data limited to NC residents, 2020-2024</a:t>
            </a:r>
          </a:p>
          <a:p>
            <a:r>
              <a:rPr lang="en-US" i="0" dirty="0"/>
              <a:t>Source: NC State Center for Health Statistics, Vital Statistics Deaths (2020-2024)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290941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5DEFC0-76A8-DD1D-492D-E7340395DB86}"/>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5" name="Title 4">
            <a:extLst>
              <a:ext uri="{FF2B5EF4-FFF2-40B4-BE49-F238E27FC236}">
                <a16:creationId xmlns:a16="http://schemas.microsoft.com/office/drawing/2014/main" id="{5B42895A-3C79-BF67-94A1-E53E8AFFC660}"/>
              </a:ext>
            </a:extLst>
          </p:cNvPr>
          <p:cNvSpPr>
            <a:spLocks noGrp="1"/>
          </p:cNvSpPr>
          <p:nvPr>
            <p:ph type="title"/>
          </p:nvPr>
        </p:nvSpPr>
        <p:spPr>
          <a:xfrm>
            <a:off x="274320" y="1097280"/>
            <a:ext cx="8563554" cy="818926"/>
          </a:xfrm>
        </p:spPr>
        <p:txBody>
          <a:bodyPr/>
          <a:lstStyle/>
          <a:p>
            <a:r>
              <a:rPr lang="en-US" sz="2800" dirty="0"/>
              <a:t>Leading causes of injury death among NC Residents, 2024</a:t>
            </a:r>
          </a:p>
        </p:txBody>
      </p:sp>
      <p:sp>
        <p:nvSpPr>
          <p:cNvPr id="2" name="Text Placeholder 1">
            <a:extLst>
              <a:ext uri="{FF2B5EF4-FFF2-40B4-BE49-F238E27FC236}">
                <a16:creationId xmlns:a16="http://schemas.microsoft.com/office/drawing/2014/main" id="{23436472-1C05-D338-AD02-2A109F1C7259}"/>
              </a:ext>
            </a:extLst>
          </p:cNvPr>
          <p:cNvSpPr>
            <a:spLocks noGrp="1"/>
          </p:cNvSpPr>
          <p:nvPr>
            <p:ph type="body" sz="quarter" idx="10"/>
          </p:nvPr>
        </p:nvSpPr>
        <p:spPr>
          <a:xfrm>
            <a:off x="360569" y="1923549"/>
            <a:ext cx="8389363" cy="330200"/>
          </a:xfrm>
        </p:spPr>
        <p:txBody>
          <a:bodyPr/>
          <a:lstStyle/>
          <a:p>
            <a:pPr marL="0" indent="0">
              <a:buNone/>
            </a:pPr>
            <a:r>
              <a:rPr lang="en-US" sz="1800" dirty="0"/>
              <a:t>The leading cause of injury death in 2024 was </a:t>
            </a:r>
            <a:r>
              <a:rPr lang="en-US" sz="1800" u="sng" dirty="0"/>
              <a:t>unintentional poisoning</a:t>
            </a:r>
            <a:r>
              <a:rPr lang="en-US" sz="1800" dirty="0"/>
              <a:t>.</a:t>
            </a:r>
          </a:p>
        </p:txBody>
      </p:sp>
      <p:graphicFrame>
        <p:nvGraphicFramePr>
          <p:cNvPr id="8" name="Chart 7" descr="Bar chart of leading causes of injury death among NC residents in 2024 by type and intent.">
            <a:extLst>
              <a:ext uri="{FF2B5EF4-FFF2-40B4-BE49-F238E27FC236}">
                <a16:creationId xmlns:a16="http://schemas.microsoft.com/office/drawing/2014/main" id="{3C52921C-90E2-4240-8B41-86B5B1E440EA}"/>
              </a:ext>
            </a:extLst>
          </p:cNvPr>
          <p:cNvGraphicFramePr>
            <a:graphicFrameLocks/>
          </p:cNvGraphicFramePr>
          <p:nvPr>
            <p:extLst>
              <p:ext uri="{D42A27DB-BD31-4B8C-83A1-F6EECF244321}">
                <p14:modId xmlns:p14="http://schemas.microsoft.com/office/powerpoint/2010/main" val="154574313"/>
              </p:ext>
            </p:extLst>
          </p:nvPr>
        </p:nvGraphicFramePr>
        <p:xfrm>
          <a:off x="145488" y="2282903"/>
          <a:ext cx="8819523" cy="3706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6A79286D-4815-CE65-4503-58ED30FBC33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5694835"/>
              </p:ext>
            </p:extLst>
          </p:nvPr>
        </p:nvGraphicFramePr>
        <p:xfrm>
          <a:off x="5370035" y="3895813"/>
          <a:ext cx="3187700" cy="480767"/>
        </p:xfrm>
        <a:graphic>
          <a:graphicData uri="http://schemas.openxmlformats.org/drawingml/2006/table">
            <a:tbl>
              <a:tblPr>
                <a:tableStyleId>{5C22544A-7EE6-4342-B048-85BDC9FD1C3A}</a:tableStyleId>
              </a:tblPr>
              <a:tblGrid>
                <a:gridCol w="3187700">
                  <a:extLst>
                    <a:ext uri="{9D8B030D-6E8A-4147-A177-3AD203B41FA5}">
                      <a16:colId xmlns:a16="http://schemas.microsoft.com/office/drawing/2014/main" val="2597388929"/>
                    </a:ext>
                  </a:extLst>
                </a:gridCol>
              </a:tblGrid>
              <a:tr h="480767">
                <a:tc>
                  <a:txBody>
                    <a:bodyPr/>
                    <a:lstStyle/>
                    <a:p>
                      <a:pPr algn="ctr" fontAlgn="ctr"/>
                      <a:r>
                        <a:rPr lang="en-US" sz="2000" b="1" u="none" strike="noStrike" dirty="0">
                          <a:effectLst/>
                        </a:rPr>
                        <a:t>Total Deaths = 10,339</a:t>
                      </a:r>
                      <a:endParaRPr lang="en-US" sz="2000" b="1" i="0" u="none" strike="noStrike" dirty="0">
                        <a:solidFill>
                          <a:srgbClr val="000000"/>
                        </a:solidFill>
                        <a:effectLst/>
                        <a:latin typeface="Franklin Gothic Demi Cond" panose="020B0706030402020204" pitchFamily="34" charset="0"/>
                      </a:endParaRPr>
                    </a:p>
                  </a:txBody>
                  <a:tcPr marL="7620" marR="7620" marT="7620" marB="0" anchor="ctr">
                    <a:noFill/>
                  </a:tcPr>
                </a:tc>
                <a:extLst>
                  <a:ext uri="{0D108BD9-81ED-4DB2-BD59-A6C34878D82A}">
                    <a16:rowId xmlns:a16="http://schemas.microsoft.com/office/drawing/2014/main" val="1843720630"/>
                  </a:ext>
                </a:extLst>
              </a:tr>
            </a:tbl>
          </a:graphicData>
        </a:graphic>
      </p:graphicFrame>
      <p:sp>
        <p:nvSpPr>
          <p:cNvPr id="12" name="Rectangle 11" descr="10,339 total deaths">
            <a:extLst>
              <a:ext uri="{FF2B5EF4-FFF2-40B4-BE49-F238E27FC236}">
                <a16:creationId xmlns:a16="http://schemas.microsoft.com/office/drawing/2014/main" id="{82F3F293-218C-074D-DC96-71F34790675E}"/>
              </a:ext>
            </a:extLst>
          </p:cNvPr>
          <p:cNvSpPr/>
          <p:nvPr/>
        </p:nvSpPr>
        <p:spPr>
          <a:xfrm>
            <a:off x="5352622" y="3895813"/>
            <a:ext cx="3205113" cy="48076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DBB9A8-9362-A222-4980-3D5001302896}"/>
              </a:ext>
            </a:extLst>
          </p:cNvPr>
          <p:cNvSpPr>
            <a:spLocks noGrp="1"/>
          </p:cNvSpPr>
          <p:nvPr>
            <p:ph type="body" sz="quarter" idx="11"/>
          </p:nvPr>
        </p:nvSpPr>
        <p:spPr>
          <a:xfrm>
            <a:off x="274320" y="5977054"/>
            <a:ext cx="8073990" cy="626733"/>
          </a:xfrm>
        </p:spPr>
        <p:txBody>
          <a:bodyPr/>
          <a:lstStyle/>
          <a:p>
            <a:r>
              <a:rPr lang="en-US" i="0" dirty="0"/>
              <a:t>MVT = Motor Vehicle Traffic; Unintentional poisoning includes both medication/drug overdoses and non-drug poisonings</a:t>
            </a:r>
          </a:p>
          <a:p>
            <a:r>
              <a:rPr lang="en-US" i="0" dirty="0"/>
              <a:t>Data limited to NC residents, 2024</a:t>
            </a:r>
          </a:p>
          <a:p>
            <a:r>
              <a:rPr lang="en-US" i="0" dirty="0"/>
              <a:t>Source: NC State Center for Health Statistics, Vital Statistics Deaths (2024)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428219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85EEC7-83AC-9DCD-7F7E-5D9B2DC1BE42}"/>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5" name="Title 4">
            <a:extLst>
              <a:ext uri="{FF2B5EF4-FFF2-40B4-BE49-F238E27FC236}">
                <a16:creationId xmlns:a16="http://schemas.microsoft.com/office/drawing/2014/main" id="{ABAFB521-AFE8-F141-EBA6-070D2017BE72}"/>
              </a:ext>
            </a:extLst>
          </p:cNvPr>
          <p:cNvSpPr>
            <a:spLocks noGrp="1"/>
          </p:cNvSpPr>
          <p:nvPr>
            <p:ph type="title"/>
          </p:nvPr>
        </p:nvSpPr>
        <p:spPr>
          <a:xfrm>
            <a:off x="274320" y="1097280"/>
            <a:ext cx="8563554" cy="818926"/>
          </a:xfrm>
        </p:spPr>
        <p:txBody>
          <a:bodyPr/>
          <a:lstStyle/>
          <a:p>
            <a:r>
              <a:rPr lang="en-US" sz="2800" dirty="0"/>
              <a:t>Percent change in leading causes of injury death among NC residents, 2020-2024</a:t>
            </a:r>
          </a:p>
        </p:txBody>
      </p:sp>
      <p:sp>
        <p:nvSpPr>
          <p:cNvPr id="2" name="Text Placeholder 1">
            <a:extLst>
              <a:ext uri="{FF2B5EF4-FFF2-40B4-BE49-F238E27FC236}">
                <a16:creationId xmlns:a16="http://schemas.microsoft.com/office/drawing/2014/main" id="{1A7DC2E6-B1DD-8C92-BF1D-802D40247879}"/>
              </a:ext>
            </a:extLst>
          </p:cNvPr>
          <p:cNvSpPr>
            <a:spLocks noGrp="1"/>
          </p:cNvSpPr>
          <p:nvPr>
            <p:ph type="body" sz="quarter" idx="10"/>
          </p:nvPr>
        </p:nvSpPr>
        <p:spPr>
          <a:xfrm>
            <a:off x="360569" y="1895841"/>
            <a:ext cx="8389363" cy="330200"/>
          </a:xfrm>
        </p:spPr>
        <p:txBody>
          <a:bodyPr/>
          <a:lstStyle/>
          <a:p>
            <a:pPr marL="0" indent="0">
              <a:buNone/>
            </a:pPr>
            <a:r>
              <a:rPr lang="en-US" sz="1800" u="sng" dirty="0"/>
              <a:t>Unintentional natural/environmental</a:t>
            </a:r>
            <a:r>
              <a:rPr lang="en-US" sz="1800" dirty="0"/>
              <a:t> had the largest five-year increase.</a:t>
            </a:r>
          </a:p>
        </p:txBody>
      </p:sp>
      <p:graphicFrame>
        <p:nvGraphicFramePr>
          <p:cNvPr id="8" name="Chart 7" descr="Bar chart of percent change in leading causes of injury death among NC residents from 2020 to 2024.">
            <a:extLst>
              <a:ext uri="{FF2B5EF4-FFF2-40B4-BE49-F238E27FC236}">
                <a16:creationId xmlns:a16="http://schemas.microsoft.com/office/drawing/2014/main" id="{54421320-F416-429D-951D-7465DBE8F306}"/>
              </a:ext>
            </a:extLst>
          </p:cNvPr>
          <p:cNvGraphicFramePr>
            <a:graphicFrameLocks/>
          </p:cNvGraphicFramePr>
          <p:nvPr>
            <p:extLst>
              <p:ext uri="{D42A27DB-BD31-4B8C-83A1-F6EECF244321}">
                <p14:modId xmlns:p14="http://schemas.microsoft.com/office/powerpoint/2010/main" val="3834707251"/>
              </p:ext>
            </p:extLst>
          </p:nvPr>
        </p:nvGraphicFramePr>
        <p:xfrm>
          <a:off x="185737" y="2226041"/>
          <a:ext cx="8772525" cy="38278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FD12E369-FE09-7EDD-D8E2-238DF64C099C}"/>
              </a:ext>
            </a:extLst>
          </p:cNvPr>
          <p:cNvSpPr>
            <a:spLocks noGrp="1"/>
          </p:cNvSpPr>
          <p:nvPr>
            <p:ph type="body" sz="quarter" idx="11"/>
          </p:nvPr>
        </p:nvSpPr>
        <p:spPr>
          <a:xfrm>
            <a:off x="274320" y="5977054"/>
            <a:ext cx="8073990" cy="626734"/>
          </a:xfrm>
        </p:spPr>
        <p:txBody>
          <a:bodyPr/>
          <a:lstStyle/>
          <a:p>
            <a:r>
              <a:rPr lang="en-US" sz="900" i="0" dirty="0"/>
              <a:t>MVT = Motor Vehicle Traffic</a:t>
            </a:r>
          </a:p>
          <a:p>
            <a:r>
              <a:rPr lang="en-US" sz="900" i="0" dirty="0"/>
              <a:t>Data limited to NC residents, 2020 &amp; 2024</a:t>
            </a:r>
          </a:p>
          <a:p>
            <a:r>
              <a:rPr lang="en-US" sz="900" i="0" dirty="0"/>
              <a:t>Source: NC State Center for Health Statistics, Vital Statistics Deaths (2020 &amp; 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398558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E31C1D-86E2-76FF-42CA-1AAAB73DFFCA}"/>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3" name="Title 4">
            <a:extLst>
              <a:ext uri="{FF2B5EF4-FFF2-40B4-BE49-F238E27FC236}">
                <a16:creationId xmlns:a16="http://schemas.microsoft.com/office/drawing/2014/main" id="{252B35C6-0912-5FC1-0F2A-8E6534C46D8A}"/>
              </a:ext>
            </a:extLst>
          </p:cNvPr>
          <p:cNvSpPr>
            <a:spLocks noGrp="1"/>
          </p:cNvSpPr>
          <p:nvPr>
            <p:ph type="title"/>
          </p:nvPr>
        </p:nvSpPr>
        <p:spPr>
          <a:xfrm>
            <a:off x="274320" y="1143000"/>
            <a:ext cx="8563554" cy="818926"/>
          </a:xfrm>
        </p:spPr>
        <p:txBody>
          <a:bodyPr/>
          <a:lstStyle/>
          <a:p>
            <a:r>
              <a:rPr lang="en-US" sz="2800" dirty="0"/>
              <a:t>Injury Death Rates among NC Residents by County, 2020-2024</a:t>
            </a:r>
          </a:p>
        </p:txBody>
      </p:sp>
      <p:sp>
        <p:nvSpPr>
          <p:cNvPr id="2" name="Text Placeholder 1">
            <a:extLst>
              <a:ext uri="{FF2B5EF4-FFF2-40B4-BE49-F238E27FC236}">
                <a16:creationId xmlns:a16="http://schemas.microsoft.com/office/drawing/2014/main" id="{C6906CC4-06C1-9F3C-AAD1-DD83922D3417}"/>
              </a:ext>
            </a:extLst>
          </p:cNvPr>
          <p:cNvSpPr>
            <a:spLocks noGrp="1"/>
          </p:cNvSpPr>
          <p:nvPr>
            <p:ph type="body" sz="quarter" idx="10"/>
          </p:nvPr>
        </p:nvSpPr>
        <p:spPr>
          <a:xfrm>
            <a:off x="274320" y="1916206"/>
            <a:ext cx="8563554" cy="653870"/>
          </a:xfrm>
        </p:spPr>
        <p:txBody>
          <a:bodyPr/>
          <a:lstStyle/>
          <a:p>
            <a:pPr marL="0" indent="0">
              <a:buNone/>
            </a:pPr>
            <a:r>
              <a:rPr lang="en-US" sz="2000" b="1" i="0" u="none" strike="noStrike" dirty="0">
                <a:effectLst/>
                <a:latin typeface="Arial" panose="020B0604020202020204" pitchFamily="34" charset="0"/>
              </a:rPr>
              <a:t>Statewide, the rate of injury deaths from </a:t>
            </a:r>
            <a:r>
              <a:rPr lang="en-US" sz="2000" b="1" i="0" u="sng" strike="noStrike" dirty="0">
                <a:effectLst/>
                <a:latin typeface="Arial" panose="020B0604020202020204" pitchFamily="34" charset="0"/>
              </a:rPr>
              <a:t>2020-2024</a:t>
            </a:r>
            <a:r>
              <a:rPr lang="en-US" sz="1600" dirty="0"/>
              <a:t> </a:t>
            </a:r>
            <a:r>
              <a:rPr lang="en-US" sz="2000" b="1" i="0" u="none" strike="noStrike" dirty="0">
                <a:effectLst/>
                <a:latin typeface="Arial" panose="020B0604020202020204" pitchFamily="34" charset="0"/>
              </a:rPr>
              <a:t>was </a:t>
            </a:r>
            <a:r>
              <a:rPr lang="en-US" sz="2000" b="1" i="0" u="sng" strike="noStrike" dirty="0">
                <a:effectLst/>
                <a:latin typeface="Arial" panose="020B0604020202020204" pitchFamily="34" charset="0"/>
              </a:rPr>
              <a:t>20.2</a:t>
            </a:r>
            <a:r>
              <a:rPr lang="en-US" sz="1600" dirty="0"/>
              <a:t> </a:t>
            </a:r>
            <a:r>
              <a:rPr lang="en-US" sz="2000" b="1" i="0" u="none" strike="noStrike" dirty="0">
                <a:effectLst/>
                <a:latin typeface="Arial" panose="020B0604020202020204" pitchFamily="34" charset="0"/>
              </a:rPr>
              <a:t>per 100,000 people.</a:t>
            </a:r>
            <a:r>
              <a:rPr lang="en-US" sz="1600" dirty="0"/>
              <a:t> </a:t>
            </a:r>
          </a:p>
        </p:txBody>
      </p:sp>
      <p:pic>
        <p:nvPicPr>
          <p:cNvPr id="6" name="Picture 5" descr="NC map of injury death rates by county from 2020 to 2024.">
            <a:extLst>
              <a:ext uri="{FF2B5EF4-FFF2-40B4-BE49-F238E27FC236}">
                <a16:creationId xmlns:a16="http://schemas.microsoft.com/office/drawing/2014/main" id="{2F25A3E8-B23C-8AAF-50A3-D972496201A3}"/>
              </a:ext>
            </a:extLst>
          </p:cNvPr>
          <p:cNvPicPr>
            <a:picLocks noChangeAspect="1"/>
          </p:cNvPicPr>
          <p:nvPr/>
        </p:nvPicPr>
        <p:blipFill>
          <a:blip r:embed="rId3">
            <a:extLst>
              <a:ext uri="{28A0092B-C50C-407E-A947-70E740481C1C}">
                <a14:useLocalDpi xmlns:a14="http://schemas.microsoft.com/office/drawing/2010/main" val="0"/>
              </a:ext>
            </a:extLst>
          </a:blip>
          <a:srcRect t="25252" b="18420"/>
          <a:stretch>
            <a:fillRect/>
          </a:stretch>
        </p:blipFill>
        <p:spPr>
          <a:xfrm>
            <a:off x="457397" y="2570076"/>
            <a:ext cx="7890750" cy="3434500"/>
          </a:xfrm>
          <a:prstGeom prst="rect">
            <a:avLst/>
          </a:prstGeom>
        </p:spPr>
      </p:pic>
      <p:sp>
        <p:nvSpPr>
          <p:cNvPr id="9" name="Text Placeholder 8">
            <a:extLst>
              <a:ext uri="{FF2B5EF4-FFF2-40B4-BE49-F238E27FC236}">
                <a16:creationId xmlns:a16="http://schemas.microsoft.com/office/drawing/2014/main" id="{C42B9BBB-A204-3C0F-6D1C-A012414E8896}"/>
              </a:ext>
            </a:extLst>
          </p:cNvPr>
          <p:cNvSpPr txBox="1">
            <a:spLocks noGrp="1"/>
          </p:cNvSpPr>
          <p:nvPr>
            <p:ph type="body" sz="quarter" idx="11"/>
          </p:nvPr>
        </p:nvSpPr>
        <p:spPr>
          <a:xfrm>
            <a:off x="274320" y="6095957"/>
            <a:ext cx="8074025" cy="507831"/>
          </a:xfrm>
          <a:prstGeom prst="rect">
            <a:avLst/>
          </a:prstGeom>
          <a:noFill/>
        </p:spPr>
        <p:txBody>
          <a:bodyPr wrap="square" rtlCol="0">
            <a:spAutoFit/>
          </a:bodyPr>
          <a:lstStyle/>
          <a:p>
            <a:r>
              <a:rPr lang="en-US" i="0" dirty="0"/>
              <a:t>Data limited to NC residents, 2020-2024</a:t>
            </a:r>
          </a:p>
          <a:p>
            <a:r>
              <a:rPr lang="en-US" i="0" dirty="0"/>
              <a:t>Source: NC State Center for Health Statistics, Vital Statistics Deaths (2020-2024) </a:t>
            </a:r>
          </a:p>
          <a:p>
            <a:r>
              <a:rPr lang="en-US" i="0" dirty="0"/>
              <a:t>Analysis by the DPH, Injury and Violence Prevention Branch, Injury Epidemiology, Surveillance and Informatics Unit</a:t>
            </a:r>
          </a:p>
        </p:txBody>
      </p:sp>
    </p:spTree>
    <p:extLst>
      <p:ext uri="{BB962C8B-B14F-4D97-AF65-F5344CB8AC3E}">
        <p14:creationId xmlns:p14="http://schemas.microsoft.com/office/powerpoint/2010/main" val="13207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30F20-66F4-CA69-3AD6-5BC117314B42}"/>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11" name="Text Placeholder 10">
            <a:extLst>
              <a:ext uri="{FF2B5EF4-FFF2-40B4-BE49-F238E27FC236}">
                <a16:creationId xmlns:a16="http://schemas.microsoft.com/office/drawing/2014/main" id="{DE1BCD4A-7328-8812-8E5B-FB8DBD365786}"/>
              </a:ext>
            </a:extLst>
          </p:cNvPr>
          <p:cNvSpPr>
            <a:spLocks noGrp="1"/>
          </p:cNvSpPr>
          <p:nvPr>
            <p:ph type="title" idx="4294967295"/>
          </p:nvPr>
        </p:nvSpPr>
        <p:spPr>
          <a:xfrm>
            <a:off x="130175" y="2500313"/>
            <a:ext cx="4164013" cy="1222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Injury Hospitalizations</a:t>
            </a:r>
          </a:p>
        </p:txBody>
      </p:sp>
    </p:spTree>
    <p:extLst>
      <p:ext uri="{BB962C8B-B14F-4D97-AF65-F5344CB8AC3E}">
        <p14:creationId xmlns:p14="http://schemas.microsoft.com/office/powerpoint/2010/main" val="272768239"/>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HHStemplate_2023.pptx  -  Read-Only" id="{8A6D9361-F311-422B-9AB4-3F7D4B90471D}" vid="{5FBEDF1C-DE67-4265-B526-5477F7BA36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Props1.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5F93D88C-3348-45EB-B075-20445B0EED91}">
  <ds:schemaRefs>
    <ds:schemaRef ds:uri="http://schemas.microsoft.com/office/2006/documentManagement/types"/>
    <ds:schemaRef ds:uri="ea8af748-1d0b-4554-b403-23c573964229"/>
    <ds:schemaRef ds:uri="bd78b2e4-9060-4309-b354-463fb93a4269"/>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NCDHHStemplate_2023</Template>
  <TotalTime>1484</TotalTime>
  <Words>1903</Words>
  <Application>Microsoft Office PowerPoint</Application>
  <PresentationFormat>On-screen Show (4:3)</PresentationFormat>
  <Paragraphs>170</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Demi Cond</vt:lpstr>
      <vt:lpstr>Franklin Gothic Medium</vt:lpstr>
      <vt:lpstr>6_Office Theme</vt:lpstr>
      <vt:lpstr>Leading Causes of Injury in North Carolina, 2024</vt:lpstr>
      <vt:lpstr>Leading Causes of Injury Technical Notes </vt:lpstr>
      <vt:lpstr>Injury deaths are just the tip of the iceberg.</vt:lpstr>
      <vt:lpstr>Injury Deaths</vt:lpstr>
      <vt:lpstr>Injury deaths among NC residents decreased in 2024, but remain higher than 2020</vt:lpstr>
      <vt:lpstr>Leading causes of injury death among NC Residents, 2024</vt:lpstr>
      <vt:lpstr>Percent change in leading causes of injury death among NC residents, 2020-2024</vt:lpstr>
      <vt:lpstr>Injury Death Rates among NC Residents by County, 2020-2024</vt:lpstr>
      <vt:lpstr>Injury Hospitalizations</vt:lpstr>
      <vt:lpstr>Injury-related hospitalizations increased  by 11% over the last five years</vt:lpstr>
      <vt:lpstr>Leading causes of injury hospitalization among NC Residents, 2024</vt:lpstr>
      <vt:lpstr>Percent change in leading causes of injury hospitalization among NC residents, 2020-2024</vt:lpstr>
      <vt:lpstr>Injury Hospitalization Rates among NC Residents by County, 2020-2024</vt:lpstr>
      <vt:lpstr>Injury Emergency Department (ED) Visits</vt:lpstr>
      <vt:lpstr>Injury-related ED visits increased by 30% over the last five years</vt:lpstr>
      <vt:lpstr>Leading causes of injury ED Visits among NC residents, 2024</vt:lpstr>
      <vt:lpstr>Percent change in leading causes of injury ED visits among NC residents, 2020-2024</vt:lpstr>
      <vt:lpstr>Injury ED Visit Rates among NC residents by County, 2020-2024</vt:lpstr>
      <vt:lpstr>IVPB Data Support now available! </vt:lpstr>
      <vt:lpstr>Questions?  InjuryData@dhhs.nc.gov  Injury and Violence Prevention Branch NCDHHS Division of Public Health  www.dph.ncdhhs.gov/programs/chronic-disease-and-injury/injury-and-violence-prevention-branch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Guide: Layout &amp; Design</dc:title>
  <dc:creator>Brewer, Lara I</dc:creator>
  <cp:lastModifiedBy>Luner, Meredith D</cp:lastModifiedBy>
  <cp:revision>99</cp:revision>
  <cp:lastPrinted>2017-07-14T22:50:57Z</cp:lastPrinted>
  <dcterms:created xsi:type="dcterms:W3CDTF">2024-05-03T17:13:48Z</dcterms:created>
  <dcterms:modified xsi:type="dcterms:W3CDTF">2026-02-11T18:53:54Z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