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9"/>
  </p:notesMasterIdLst>
  <p:handoutMasterIdLst>
    <p:handoutMasterId r:id="rId20"/>
  </p:handoutMasterIdLst>
  <p:sldIdLst>
    <p:sldId id="448" r:id="rId5"/>
    <p:sldId id="468" r:id="rId6"/>
    <p:sldId id="462" r:id="rId7"/>
    <p:sldId id="463" r:id="rId8"/>
    <p:sldId id="474" r:id="rId9"/>
    <p:sldId id="475" r:id="rId10"/>
    <p:sldId id="476" r:id="rId11"/>
    <p:sldId id="482" r:id="rId12"/>
    <p:sldId id="481" r:id="rId13"/>
    <p:sldId id="484" r:id="rId14"/>
    <p:sldId id="486" r:id="rId15"/>
    <p:sldId id="487" r:id="rId16"/>
    <p:sldId id="504" r:id="rId17"/>
    <p:sldId id="48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3D5"/>
    <a:srgbClr val="003B70"/>
    <a:srgbClr val="F6BB00"/>
    <a:srgbClr val="4EA72E"/>
    <a:srgbClr val="E97132"/>
    <a:srgbClr val="568AA4"/>
    <a:srgbClr val="7CA3DD"/>
    <a:srgbClr val="643275"/>
    <a:srgbClr val="94B6C7"/>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4" autoAdjust="0"/>
    <p:restoredTop sz="81255" autoAdjust="0"/>
  </p:normalViewPr>
  <p:slideViewPr>
    <p:cSldViewPr snapToGrid="0">
      <p:cViewPr varScale="1">
        <p:scale>
          <a:sx n="99" d="100"/>
          <a:sy n="99" d="100"/>
        </p:scale>
        <p:origin x="2510" y="91"/>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WV5DPHSIXFP01P\Share_IV\IVP\Epi\4.%20Core%20Injury\Drowning\CFTF_Child%20Drowning_templat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Franklin Gothic Demi Cond" panose="020B0706030402020204" pitchFamily="34" charset="0"/>
                <a:ea typeface="+mn-ea"/>
                <a:cs typeface="+mn-cs"/>
              </a:defRPr>
            </a:pPr>
            <a:r>
              <a:rPr lang="en-US" sz="1100" b="0" i="0" u="none" strike="noStrike" kern="1200" spc="0" baseline="0">
                <a:solidFill>
                  <a:sysClr val="windowText" lastClr="000000"/>
                </a:solidFill>
                <a:latin typeface="Franklin Gothic Demi Cond" panose="020B0706030402020204" pitchFamily="34" charset="0"/>
              </a:rPr>
              <a:t>Unintentional Drowning Death Rates (per 100,000) among Children ages 0-17 </a:t>
            </a:r>
          </a:p>
        </c:rich>
      </c:tx>
      <c:layout>
        <c:manualLayout>
          <c:xMode val="edge"/>
          <c:yMode val="edge"/>
          <c:x val="1.3338709677419371E-2"/>
          <c:y val="1.713877005708425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lineChart>
        <c:grouping val="standard"/>
        <c:varyColors val="0"/>
        <c:ser>
          <c:idx val="1"/>
          <c:order val="0"/>
          <c:tx>
            <c:strRef>
              <c:f>Graphs!$T$7</c:f>
              <c:strCache>
                <c:ptCount val="1"/>
                <c:pt idx="0">
                  <c:v>United States</c:v>
                </c:pt>
              </c:strCache>
            </c:strRef>
          </c:tx>
          <c:spPr>
            <a:ln w="53975" cap="rnd">
              <a:solidFill>
                <a:schemeClr val="bg1">
                  <a:lumMod val="65000"/>
                </a:schemeClr>
              </a:solidFill>
              <a:round/>
            </a:ln>
            <a:effectLst/>
          </c:spPr>
          <c:marker>
            <c:symbol val="circle"/>
            <c:size val="7"/>
            <c:spPr>
              <a:solidFill>
                <a:schemeClr val="bg1">
                  <a:lumMod val="65000"/>
                </a:schemeClr>
              </a:solidFill>
              <a:ln w="9525">
                <a:solidFill>
                  <a:schemeClr val="bg1">
                    <a:lumMod val="65000"/>
                  </a:schemeClr>
                </a:solidFill>
              </a:ln>
              <a:effectLst/>
            </c:spPr>
          </c:marker>
          <c:cat>
            <c:numRef>
              <c:f>Graphs!$P$8:$P$18</c:f>
              <c:numCache>
                <c:formatCode>General</c:formatCode>
                <c:ptCount val="11"/>
                <c:pt idx="0">
                  <c:v>2014</c:v>
                </c:pt>
                <c:pt idx="1">
                  <c:v>2015</c:v>
                </c:pt>
                <c:pt idx="2">
                  <c:v>2016</c:v>
                </c:pt>
                <c:pt idx="3">
                  <c:v>2017</c:v>
                </c:pt>
                <c:pt idx="4">
                  <c:v>2018</c:v>
                </c:pt>
                <c:pt idx="5">
                  <c:v>2019</c:v>
                </c:pt>
                <c:pt idx="6">
                  <c:v>2020</c:v>
                </c:pt>
                <c:pt idx="7">
                  <c:v>2021</c:v>
                </c:pt>
                <c:pt idx="8">
                  <c:v>2022</c:v>
                </c:pt>
                <c:pt idx="9">
                  <c:v>2023</c:v>
                </c:pt>
              </c:numCache>
            </c:numRef>
          </c:cat>
          <c:val>
            <c:numRef>
              <c:f>Graphs!$T$8:$T$17</c:f>
              <c:numCache>
                <c:formatCode>0.00</c:formatCode>
                <c:ptCount val="10"/>
                <c:pt idx="0">
                  <c:v>1.07</c:v>
                </c:pt>
                <c:pt idx="1">
                  <c:v>1.05</c:v>
                </c:pt>
                <c:pt idx="2">
                  <c:v>1.18</c:v>
                </c:pt>
                <c:pt idx="3">
                  <c:v>1.1299999999999999</c:v>
                </c:pt>
                <c:pt idx="4">
                  <c:v>1.1100000000000001</c:v>
                </c:pt>
                <c:pt idx="5">
                  <c:v>1.06</c:v>
                </c:pt>
                <c:pt idx="6">
                  <c:v>1.07</c:v>
                </c:pt>
                <c:pt idx="7">
                  <c:v>1.19</c:v>
                </c:pt>
                <c:pt idx="8">
                  <c:v>1.1599999999999999</c:v>
                </c:pt>
                <c:pt idx="9">
                  <c:v>1.18</c:v>
                </c:pt>
              </c:numCache>
            </c:numRef>
          </c:val>
          <c:smooth val="0"/>
          <c:extLst>
            <c:ext xmlns:c16="http://schemas.microsoft.com/office/drawing/2014/chart" uri="{C3380CC4-5D6E-409C-BE32-E72D297353CC}">
              <c16:uniqueId val="{00000000-4E6A-41D3-A9F1-BCFF8A767E1A}"/>
            </c:ext>
          </c:extLst>
        </c:ser>
        <c:ser>
          <c:idx val="0"/>
          <c:order val="1"/>
          <c:tx>
            <c:strRef>
              <c:f>Graphs!$S$7</c:f>
              <c:strCache>
                <c:ptCount val="1"/>
                <c:pt idx="0">
                  <c:v>North Carolina</c:v>
                </c:pt>
              </c:strCache>
            </c:strRef>
          </c:tx>
          <c:spPr>
            <a:ln w="53975" cap="rnd">
              <a:solidFill>
                <a:schemeClr val="accent1"/>
              </a:solidFill>
              <a:round/>
            </a:ln>
            <a:effectLst/>
          </c:spPr>
          <c:marker>
            <c:symbol val="circle"/>
            <c:size val="7"/>
            <c:spPr>
              <a:solidFill>
                <a:schemeClr val="accent1"/>
              </a:solidFill>
              <a:ln w="9525">
                <a:solidFill>
                  <a:schemeClr val="accent1"/>
                </a:solidFill>
              </a:ln>
              <a:effectLst/>
            </c:spPr>
          </c:marker>
          <c:cat>
            <c:numRef>
              <c:f>Graphs!$P$8:$P$18</c:f>
              <c:numCache>
                <c:formatCode>General</c:formatCode>
                <c:ptCount val="11"/>
                <c:pt idx="0">
                  <c:v>2014</c:v>
                </c:pt>
                <c:pt idx="1">
                  <c:v>2015</c:v>
                </c:pt>
                <c:pt idx="2">
                  <c:v>2016</c:v>
                </c:pt>
                <c:pt idx="3">
                  <c:v>2017</c:v>
                </c:pt>
                <c:pt idx="4">
                  <c:v>2018</c:v>
                </c:pt>
                <c:pt idx="5">
                  <c:v>2019</c:v>
                </c:pt>
                <c:pt idx="6">
                  <c:v>2020</c:v>
                </c:pt>
                <c:pt idx="7">
                  <c:v>2021</c:v>
                </c:pt>
                <c:pt idx="8">
                  <c:v>2022</c:v>
                </c:pt>
                <c:pt idx="9">
                  <c:v>2023</c:v>
                </c:pt>
              </c:numCache>
            </c:numRef>
          </c:cat>
          <c:val>
            <c:numRef>
              <c:f>Graphs!$S$8:$S$17</c:f>
              <c:numCache>
                <c:formatCode>0.00</c:formatCode>
                <c:ptCount val="10"/>
                <c:pt idx="0">
                  <c:v>1.4469679663216013</c:v>
                </c:pt>
                <c:pt idx="1">
                  <c:v>0.8320848411221583</c:v>
                </c:pt>
                <c:pt idx="2">
                  <c:v>1.0931183825345916</c:v>
                </c:pt>
                <c:pt idx="3">
                  <c:v>1.0897609979769676</c:v>
                </c:pt>
                <c:pt idx="4">
                  <c:v>1.1735451625816429</c:v>
                </c:pt>
                <c:pt idx="5">
                  <c:v>1.086100863146078</c:v>
                </c:pt>
                <c:pt idx="6">
                  <c:v>0.91275972904075475</c:v>
                </c:pt>
                <c:pt idx="7">
                  <c:v>0.8767027210660705</c:v>
                </c:pt>
                <c:pt idx="8">
                  <c:v>1.2710317402922759</c:v>
                </c:pt>
                <c:pt idx="9">
                  <c:v>1.3508337476616414</c:v>
                </c:pt>
              </c:numCache>
            </c:numRef>
          </c:val>
          <c:smooth val="1"/>
          <c:extLst>
            <c:ext xmlns:c16="http://schemas.microsoft.com/office/drawing/2014/chart" uri="{C3380CC4-5D6E-409C-BE32-E72D297353CC}">
              <c16:uniqueId val="{00000001-4E6A-41D3-A9F1-BCFF8A767E1A}"/>
            </c:ext>
          </c:extLst>
        </c:ser>
        <c:dLbls>
          <c:showLegendKey val="0"/>
          <c:showVal val="0"/>
          <c:showCatName val="0"/>
          <c:showSerName val="0"/>
          <c:showPercent val="0"/>
          <c:showBubbleSize val="0"/>
        </c:dLbls>
        <c:marker val="1"/>
        <c:smooth val="0"/>
        <c:axId val="677293016"/>
        <c:axId val="677293376"/>
      </c:lineChart>
      <c:catAx>
        <c:axId val="67729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677293376"/>
        <c:crosses val="autoZero"/>
        <c:auto val="1"/>
        <c:lblAlgn val="ctr"/>
        <c:lblOffset val="100"/>
        <c:noMultiLvlLbl val="0"/>
      </c:catAx>
      <c:valAx>
        <c:axId val="67729337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677293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76244752131995"/>
          <c:y val="0.16191674653685176"/>
          <c:w val="0.40910192990013933"/>
          <c:h val="0.73491051091635795"/>
        </c:manualLayout>
      </c:layout>
      <c:pieChart>
        <c:varyColors val="1"/>
        <c:ser>
          <c:idx val="0"/>
          <c:order val="0"/>
          <c:dPt>
            <c:idx val="0"/>
            <c:bubble3D val="0"/>
            <c:explosion val="20"/>
            <c:spPr>
              <a:solidFill>
                <a:schemeClr val="accent1"/>
              </a:solidFill>
              <a:ln w="19050">
                <a:solidFill>
                  <a:schemeClr val="accent1"/>
                </a:solidFill>
              </a:ln>
              <a:effectLst/>
            </c:spPr>
            <c:extLst>
              <c:ext xmlns:c16="http://schemas.microsoft.com/office/drawing/2014/chart" uri="{C3380CC4-5D6E-409C-BE32-E72D297353CC}">
                <c16:uniqueId val="{00000001-C40B-4C18-B084-3AF13FEECD30}"/>
              </c:ext>
            </c:extLst>
          </c:dPt>
          <c:dPt>
            <c:idx val="1"/>
            <c:bubble3D val="0"/>
            <c:spPr>
              <a:solidFill>
                <a:schemeClr val="bg1">
                  <a:lumMod val="85000"/>
                </a:schemeClr>
              </a:solidFill>
              <a:ln w="19050">
                <a:solidFill>
                  <a:schemeClr val="bg1">
                    <a:lumMod val="85000"/>
                  </a:schemeClr>
                </a:solidFill>
              </a:ln>
              <a:effectLst/>
            </c:spPr>
            <c:extLst>
              <c:ext xmlns:c16="http://schemas.microsoft.com/office/drawing/2014/chart" uri="{C3380CC4-5D6E-409C-BE32-E72D297353CC}">
                <c16:uniqueId val="{00000003-C40B-4C18-B084-3AF13FEECD30}"/>
              </c:ext>
            </c:extLst>
          </c:dPt>
          <c:cat>
            <c:strRef>
              <c:f>Graphs!$Q$44:$Q$45</c:f>
              <c:strCache>
                <c:ptCount val="2"/>
                <c:pt idx="0">
                  <c:v>Unintentional Drowning</c:v>
                </c:pt>
                <c:pt idx="1">
                  <c:v>Other Unintentional Injury</c:v>
                </c:pt>
              </c:strCache>
            </c:strRef>
          </c:cat>
          <c:val>
            <c:numRef>
              <c:f>Graphs!$R$44:$R$45</c:f>
              <c:numCache>
                <c:formatCode>0%</c:formatCode>
                <c:ptCount val="2"/>
                <c:pt idx="0">
                  <c:v>0.1202</c:v>
                </c:pt>
                <c:pt idx="1">
                  <c:v>0.87999999999999989</c:v>
                </c:pt>
              </c:numCache>
            </c:numRef>
          </c:val>
          <c:extLst>
            <c:ext xmlns:c16="http://schemas.microsoft.com/office/drawing/2014/chart" uri="{C3380CC4-5D6E-409C-BE32-E72D297353CC}">
              <c16:uniqueId val="{00000004-C40B-4C18-B084-3AF13FEECD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67860810974773"/>
          <c:y val="0.10702369264862306"/>
          <c:w val="0.76433770461129869"/>
          <c:h val="0.85931143405612809"/>
        </c:manualLayout>
      </c:layout>
      <c:barChart>
        <c:barDir val="bar"/>
        <c:grouping val="clustered"/>
        <c:varyColors val="0"/>
        <c:ser>
          <c:idx val="0"/>
          <c:order val="0"/>
          <c:spPr>
            <a:solidFill>
              <a:schemeClr val="bg1">
                <a:lumMod val="75000"/>
              </a:schemeClr>
            </a:solidFill>
            <a:ln>
              <a:solidFill>
                <a:schemeClr val="bg1">
                  <a:lumMod val="75000"/>
                </a:schemeClr>
              </a:solidFill>
            </a:ln>
            <a:effectLst/>
          </c:spPr>
          <c:invertIfNegative val="0"/>
          <c:dPt>
            <c:idx val="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13EC-41FC-B15D-D0829CA363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Graphs!$Q$70:$Q$74</c:f>
              <c:strCache>
                <c:ptCount val="5"/>
                <c:pt idx="0">
                  <c:v>MVT</c:v>
                </c:pt>
                <c:pt idx="1">
                  <c:v>SUFFOCATION</c:v>
                </c:pt>
                <c:pt idx="2">
                  <c:v>DROWNING/SUBMERSION</c:v>
                </c:pt>
                <c:pt idx="3">
                  <c:v>POISONING</c:v>
                </c:pt>
                <c:pt idx="4">
                  <c:v>FIRE/BURN</c:v>
                </c:pt>
              </c:strCache>
            </c:strRef>
          </c:cat>
          <c:val>
            <c:numRef>
              <c:f>Graphs!$R$70:$R$74</c:f>
              <c:numCache>
                <c:formatCode>General</c:formatCode>
                <c:ptCount val="5"/>
                <c:pt idx="0">
                  <c:v>435</c:v>
                </c:pt>
                <c:pt idx="1">
                  <c:v>179</c:v>
                </c:pt>
                <c:pt idx="2">
                  <c:v>126</c:v>
                </c:pt>
                <c:pt idx="3">
                  <c:v>108</c:v>
                </c:pt>
                <c:pt idx="4">
                  <c:v>42</c:v>
                </c:pt>
              </c:numCache>
            </c:numRef>
          </c:val>
          <c:extLst>
            <c:ext xmlns:c16="http://schemas.microsoft.com/office/drawing/2014/chart" uri="{C3380CC4-5D6E-409C-BE32-E72D297353CC}">
              <c16:uniqueId val="{00000002-13EC-41FC-B15D-D0829CA3633E}"/>
            </c:ext>
          </c:extLst>
        </c:ser>
        <c:dLbls>
          <c:dLblPos val="outEnd"/>
          <c:showLegendKey val="0"/>
          <c:showVal val="1"/>
          <c:showCatName val="0"/>
          <c:showSerName val="0"/>
          <c:showPercent val="0"/>
          <c:showBubbleSize val="0"/>
        </c:dLbls>
        <c:gapWidth val="30"/>
        <c:axId val="848848880"/>
        <c:axId val="848846360"/>
      </c:barChart>
      <c:catAx>
        <c:axId val="848848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8846360"/>
        <c:crosses val="autoZero"/>
        <c:auto val="1"/>
        <c:lblAlgn val="ctr"/>
        <c:lblOffset val="100"/>
        <c:noMultiLvlLbl val="0"/>
      </c:catAx>
      <c:valAx>
        <c:axId val="848846360"/>
        <c:scaling>
          <c:orientation val="minMax"/>
        </c:scaling>
        <c:delete val="1"/>
        <c:axPos val="t"/>
        <c:numFmt formatCode="General" sourceLinked="1"/>
        <c:majorTickMark val="none"/>
        <c:minorTickMark val="none"/>
        <c:tickLblPos val="nextTo"/>
        <c:crossAx val="848848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196823695574691E-2"/>
          <c:y val="0.10267756128221246"/>
          <c:w val="0.93155729108992624"/>
          <c:h val="0.87231622759914285"/>
        </c:manualLayout>
      </c:layout>
      <c:lineChart>
        <c:grouping val="standard"/>
        <c:varyColors val="0"/>
        <c:ser>
          <c:idx val="2"/>
          <c:order val="0"/>
          <c:tx>
            <c:strRef>
              <c:f>Graphs!$T$100</c:f>
              <c:strCache>
                <c:ptCount val="1"/>
                <c:pt idx="0">
                  <c:v>Total</c:v>
                </c:pt>
              </c:strCache>
            </c:strRef>
          </c:tx>
          <c:spPr>
            <a:ln w="53975" cap="rnd">
              <a:solidFill>
                <a:schemeClr val="bg1">
                  <a:lumMod val="65000"/>
                </a:schemeClr>
              </a:solidFill>
              <a:round/>
            </a:ln>
            <a:effectLst/>
          </c:spPr>
          <c:marker>
            <c:symbol val="circle"/>
            <c:size val="7"/>
            <c:spPr>
              <a:solidFill>
                <a:schemeClr val="bg1">
                  <a:lumMod val="65000"/>
                </a:schemeClr>
              </a:solidFill>
              <a:ln w="9525">
                <a:solidFill>
                  <a:schemeClr val="bg1">
                    <a:lumMod val="65000"/>
                  </a:schemeClr>
                </a:solidFill>
              </a:ln>
              <a:effectLst/>
            </c:spPr>
          </c:marker>
          <c:cat>
            <c:numRef>
              <c:f>Graphs!$Q$101:$Q$118</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Graphs!$T$101:$T$118</c:f>
              <c:numCache>
                <c:formatCode>0.0%</c:formatCode>
                <c:ptCount val="18"/>
                <c:pt idx="0">
                  <c:v>3.2000000000000001E-2</c:v>
                </c:pt>
                <c:pt idx="1">
                  <c:v>0.17599999999999999</c:v>
                </c:pt>
                <c:pt idx="2">
                  <c:v>0.14399999999999999</c:v>
                </c:pt>
                <c:pt idx="3">
                  <c:v>8.7999999999999995E-2</c:v>
                </c:pt>
                <c:pt idx="4">
                  <c:v>4.8000000000000001E-2</c:v>
                </c:pt>
                <c:pt idx="5">
                  <c:v>6.4000000000000001E-2</c:v>
                </c:pt>
                <c:pt idx="6">
                  <c:v>4.8000000000000001E-2</c:v>
                </c:pt>
                <c:pt idx="7">
                  <c:v>1.6E-2</c:v>
                </c:pt>
                <c:pt idx="8">
                  <c:v>1.6E-2</c:v>
                </c:pt>
                <c:pt idx="9">
                  <c:v>2.4E-2</c:v>
                </c:pt>
                <c:pt idx="10">
                  <c:v>4.8000000000000001E-2</c:v>
                </c:pt>
                <c:pt idx="11">
                  <c:v>2.4E-2</c:v>
                </c:pt>
                <c:pt idx="12">
                  <c:v>2.4E-2</c:v>
                </c:pt>
                <c:pt idx="13">
                  <c:v>0.04</c:v>
                </c:pt>
                <c:pt idx="14">
                  <c:v>4.8000000000000001E-2</c:v>
                </c:pt>
                <c:pt idx="15">
                  <c:v>4.8000000000000001E-2</c:v>
                </c:pt>
                <c:pt idx="16">
                  <c:v>3.2000000000000001E-2</c:v>
                </c:pt>
                <c:pt idx="17">
                  <c:v>0.08</c:v>
                </c:pt>
              </c:numCache>
            </c:numRef>
          </c:val>
          <c:smooth val="1"/>
          <c:extLst>
            <c:ext xmlns:c16="http://schemas.microsoft.com/office/drawing/2014/chart" uri="{C3380CC4-5D6E-409C-BE32-E72D297353CC}">
              <c16:uniqueId val="{00000000-99ED-4FF2-B054-B0652C598F50}"/>
            </c:ext>
          </c:extLst>
        </c:ser>
        <c:ser>
          <c:idx val="1"/>
          <c:order val="1"/>
          <c:tx>
            <c:strRef>
              <c:f>Graphs!$S$100</c:f>
              <c:strCache>
                <c:ptCount val="1"/>
                <c:pt idx="0">
                  <c:v>Male</c:v>
                </c:pt>
              </c:strCache>
            </c:strRef>
          </c:tx>
          <c:spPr>
            <a:ln w="53975" cap="rnd">
              <a:solidFill>
                <a:schemeClr val="accent1"/>
              </a:solidFill>
              <a:round/>
            </a:ln>
            <a:effectLst/>
          </c:spPr>
          <c:marker>
            <c:symbol val="circle"/>
            <c:size val="7"/>
            <c:spPr>
              <a:solidFill>
                <a:schemeClr val="accent1"/>
              </a:solidFill>
              <a:ln w="9525">
                <a:solidFill>
                  <a:schemeClr val="accent1"/>
                </a:solidFill>
              </a:ln>
              <a:effectLst/>
            </c:spPr>
          </c:marker>
          <c:cat>
            <c:numRef>
              <c:f>Graphs!$Q$101:$Q$118</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Graphs!$S$101:$S$118</c:f>
              <c:numCache>
                <c:formatCode>0.0%</c:formatCode>
                <c:ptCount val="18"/>
                <c:pt idx="0">
                  <c:v>3.2000000000000001E-2</c:v>
                </c:pt>
                <c:pt idx="1">
                  <c:v>0.112</c:v>
                </c:pt>
                <c:pt idx="2">
                  <c:v>9.6000000000000002E-2</c:v>
                </c:pt>
                <c:pt idx="3">
                  <c:v>0.08</c:v>
                </c:pt>
                <c:pt idx="4">
                  <c:v>4.8000000000000001E-2</c:v>
                </c:pt>
                <c:pt idx="5">
                  <c:v>4.8000000000000001E-2</c:v>
                </c:pt>
                <c:pt idx="6">
                  <c:v>1.6E-2</c:v>
                </c:pt>
                <c:pt idx="7">
                  <c:v>1.6E-2</c:v>
                </c:pt>
                <c:pt idx="8">
                  <c:v>1.6E-2</c:v>
                </c:pt>
                <c:pt idx="9">
                  <c:v>2.4E-2</c:v>
                </c:pt>
                <c:pt idx="10">
                  <c:v>4.8000000000000001E-2</c:v>
                </c:pt>
                <c:pt idx="11">
                  <c:v>1.6E-2</c:v>
                </c:pt>
                <c:pt idx="12">
                  <c:v>1.6E-2</c:v>
                </c:pt>
                <c:pt idx="13">
                  <c:v>3.2000000000000001E-2</c:v>
                </c:pt>
                <c:pt idx="14">
                  <c:v>0.04</c:v>
                </c:pt>
                <c:pt idx="15">
                  <c:v>0.04</c:v>
                </c:pt>
                <c:pt idx="16">
                  <c:v>2.4E-2</c:v>
                </c:pt>
                <c:pt idx="17">
                  <c:v>4.8000000000000001E-2</c:v>
                </c:pt>
              </c:numCache>
            </c:numRef>
          </c:val>
          <c:smooth val="1"/>
          <c:extLst>
            <c:ext xmlns:c16="http://schemas.microsoft.com/office/drawing/2014/chart" uri="{C3380CC4-5D6E-409C-BE32-E72D297353CC}">
              <c16:uniqueId val="{00000001-99ED-4FF2-B054-B0652C598F50}"/>
            </c:ext>
          </c:extLst>
        </c:ser>
        <c:ser>
          <c:idx val="0"/>
          <c:order val="2"/>
          <c:tx>
            <c:strRef>
              <c:f>Graphs!$R$100</c:f>
              <c:strCache>
                <c:ptCount val="1"/>
                <c:pt idx="0">
                  <c:v>Female</c:v>
                </c:pt>
              </c:strCache>
            </c:strRef>
          </c:tx>
          <c:spPr>
            <a:ln w="53975" cap="rnd">
              <a:solidFill>
                <a:schemeClr val="tx2">
                  <a:lumMod val="50000"/>
                  <a:lumOff val="50000"/>
                </a:schemeClr>
              </a:solidFill>
              <a:round/>
            </a:ln>
            <a:effectLst/>
          </c:spPr>
          <c:marker>
            <c:symbol val="circle"/>
            <c:size val="7"/>
            <c:spPr>
              <a:solidFill>
                <a:schemeClr val="tx2">
                  <a:lumMod val="50000"/>
                  <a:lumOff val="50000"/>
                </a:schemeClr>
              </a:solidFill>
              <a:ln w="9525">
                <a:solidFill>
                  <a:schemeClr val="tx2">
                    <a:lumMod val="50000"/>
                    <a:lumOff val="50000"/>
                  </a:schemeClr>
                </a:solidFill>
              </a:ln>
              <a:effectLst/>
            </c:spPr>
          </c:marker>
          <c:cat>
            <c:numRef>
              <c:f>Graphs!$Q$101:$Q$118</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Graphs!$R$101:$R$118</c:f>
              <c:numCache>
                <c:formatCode>0.0%</c:formatCode>
                <c:ptCount val="18"/>
                <c:pt idx="0">
                  <c:v>0</c:v>
                </c:pt>
                <c:pt idx="1">
                  <c:v>6.4000000000000001E-2</c:v>
                </c:pt>
                <c:pt idx="2">
                  <c:v>4.8000000000000001E-2</c:v>
                </c:pt>
                <c:pt idx="3">
                  <c:v>8.0000000000000002E-3</c:v>
                </c:pt>
                <c:pt idx="4">
                  <c:v>0</c:v>
                </c:pt>
                <c:pt idx="5">
                  <c:v>1.6E-2</c:v>
                </c:pt>
                <c:pt idx="6">
                  <c:v>3.2000000000000001E-2</c:v>
                </c:pt>
                <c:pt idx="7">
                  <c:v>0</c:v>
                </c:pt>
                <c:pt idx="8">
                  <c:v>0</c:v>
                </c:pt>
                <c:pt idx="9">
                  <c:v>0</c:v>
                </c:pt>
                <c:pt idx="10">
                  <c:v>0</c:v>
                </c:pt>
                <c:pt idx="11">
                  <c:v>8.0000000000000002E-3</c:v>
                </c:pt>
                <c:pt idx="12">
                  <c:v>8.0000000000000002E-3</c:v>
                </c:pt>
                <c:pt idx="13">
                  <c:v>8.0000000000000002E-3</c:v>
                </c:pt>
                <c:pt idx="14">
                  <c:v>8.0000000000000002E-3</c:v>
                </c:pt>
                <c:pt idx="15">
                  <c:v>8.0000000000000002E-3</c:v>
                </c:pt>
                <c:pt idx="16">
                  <c:v>8.0000000000000002E-3</c:v>
                </c:pt>
                <c:pt idx="17">
                  <c:v>3.2000000000000001E-2</c:v>
                </c:pt>
              </c:numCache>
            </c:numRef>
          </c:val>
          <c:smooth val="1"/>
          <c:extLst>
            <c:ext xmlns:c16="http://schemas.microsoft.com/office/drawing/2014/chart" uri="{C3380CC4-5D6E-409C-BE32-E72D297353CC}">
              <c16:uniqueId val="{00000002-99ED-4FF2-B054-B0652C598F50}"/>
            </c:ext>
          </c:extLst>
        </c:ser>
        <c:dLbls>
          <c:showLegendKey val="0"/>
          <c:showVal val="0"/>
          <c:showCatName val="0"/>
          <c:showSerName val="0"/>
          <c:showPercent val="0"/>
          <c:showBubbleSize val="0"/>
        </c:dLbls>
        <c:marker val="1"/>
        <c:smooth val="0"/>
        <c:axId val="1011708024"/>
        <c:axId val="1011708744"/>
      </c:lineChart>
      <c:catAx>
        <c:axId val="101170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11708744"/>
        <c:crosses val="autoZero"/>
        <c:auto val="1"/>
        <c:lblAlgn val="ctr"/>
        <c:lblOffset val="100"/>
        <c:noMultiLvlLbl val="0"/>
      </c:catAx>
      <c:valAx>
        <c:axId val="1011708744"/>
        <c:scaling>
          <c:orientation val="minMax"/>
          <c:min val="-2.0000000000000004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11708024"/>
        <c:crosses val="autoZero"/>
        <c:crossBetween val="between"/>
        <c:majorUnit val="2.0000000000000004E-2"/>
      </c:valAx>
      <c:spPr>
        <a:noFill/>
        <a:ln>
          <a:noFill/>
        </a:ln>
        <a:effectLst/>
      </c:spPr>
    </c:plotArea>
    <c:legend>
      <c:legendPos val="b"/>
      <c:layout>
        <c:manualLayout>
          <c:xMode val="edge"/>
          <c:yMode val="edge"/>
          <c:x val="0.77707366669422051"/>
          <c:y val="0.17063238945162584"/>
          <c:w val="0.1233492403136706"/>
          <c:h val="0.2147394605791055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74088967884053E-2"/>
          <c:y val="9.1860180163872387E-2"/>
          <c:w val="0.9232053390964351"/>
          <c:h val="0.8028331091167428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90000"/>
                  <a:lumOff val="10000"/>
                </a:schemeClr>
              </a:solidFill>
              <a:ln>
                <a:solidFill>
                  <a:schemeClr val="tx2">
                    <a:lumMod val="90000"/>
                    <a:lumOff val="10000"/>
                  </a:schemeClr>
                </a:solidFill>
              </a:ln>
              <a:effectLst/>
            </c:spPr>
            <c:extLst>
              <c:ext xmlns:c16="http://schemas.microsoft.com/office/drawing/2014/chart" uri="{C3380CC4-5D6E-409C-BE32-E72D297353CC}">
                <c16:uniqueId val="{00000001-9FE3-496B-BA72-CD45A2C16B04}"/>
              </c:ext>
            </c:extLst>
          </c:dPt>
          <c:dPt>
            <c:idx val="1"/>
            <c:invertIfNegative val="0"/>
            <c:bubble3D val="0"/>
            <c:spPr>
              <a:solidFill>
                <a:schemeClr val="tx2">
                  <a:lumMod val="90000"/>
                  <a:lumOff val="10000"/>
                </a:schemeClr>
              </a:solidFill>
              <a:ln>
                <a:solidFill>
                  <a:schemeClr val="tx2">
                    <a:lumMod val="90000"/>
                    <a:lumOff val="10000"/>
                  </a:schemeClr>
                </a:solidFill>
              </a:ln>
              <a:effectLst/>
            </c:spPr>
            <c:extLst>
              <c:ext xmlns:c16="http://schemas.microsoft.com/office/drawing/2014/chart" uri="{C3380CC4-5D6E-409C-BE32-E72D297353CC}">
                <c16:uniqueId val="{00000003-9FE3-496B-BA72-CD45A2C16B04}"/>
              </c:ext>
            </c:extLst>
          </c:dPt>
          <c:dPt>
            <c:idx val="3"/>
            <c:invertIfNegative val="0"/>
            <c:bubble3D val="0"/>
            <c:spPr>
              <a:solidFill>
                <a:schemeClr val="tx2">
                  <a:lumMod val="50000"/>
                  <a:lumOff val="50000"/>
                </a:schemeClr>
              </a:solidFill>
              <a:ln>
                <a:solidFill>
                  <a:schemeClr val="tx2">
                    <a:lumMod val="50000"/>
                    <a:lumOff val="50000"/>
                  </a:schemeClr>
                </a:solidFill>
              </a:ln>
              <a:effectLst/>
            </c:spPr>
            <c:extLst>
              <c:ext xmlns:c16="http://schemas.microsoft.com/office/drawing/2014/chart" uri="{C3380CC4-5D6E-409C-BE32-E72D297353CC}">
                <c16:uniqueId val="{00000005-9FE3-496B-BA72-CD45A2C16B04}"/>
              </c:ext>
            </c:extLst>
          </c:dPt>
          <c:dPt>
            <c:idx val="4"/>
            <c:invertIfNegative val="0"/>
            <c:bubble3D val="0"/>
            <c:spPr>
              <a:solidFill>
                <a:schemeClr val="tx2">
                  <a:lumMod val="50000"/>
                  <a:lumOff val="50000"/>
                </a:schemeClr>
              </a:solidFill>
              <a:ln>
                <a:solidFill>
                  <a:schemeClr val="tx2">
                    <a:lumMod val="50000"/>
                    <a:lumOff val="50000"/>
                  </a:schemeClr>
                </a:solidFill>
              </a:ln>
              <a:effectLst/>
            </c:spPr>
            <c:extLst>
              <c:ext xmlns:c16="http://schemas.microsoft.com/office/drawing/2014/chart" uri="{C3380CC4-5D6E-409C-BE32-E72D297353CC}">
                <c16:uniqueId val="{00000007-9FE3-496B-BA72-CD45A2C16B04}"/>
              </c:ext>
            </c:extLst>
          </c:dPt>
          <c:dPt>
            <c:idx val="5"/>
            <c:invertIfNegative val="0"/>
            <c:bubble3D val="0"/>
            <c:spPr>
              <a:solidFill>
                <a:schemeClr val="tx2">
                  <a:lumMod val="50000"/>
                  <a:lumOff val="50000"/>
                </a:schemeClr>
              </a:solidFill>
              <a:ln>
                <a:solidFill>
                  <a:schemeClr val="tx2">
                    <a:lumMod val="50000"/>
                    <a:lumOff val="50000"/>
                  </a:schemeClr>
                </a:solidFill>
              </a:ln>
              <a:effectLst/>
            </c:spPr>
            <c:extLst>
              <c:ext xmlns:c16="http://schemas.microsoft.com/office/drawing/2014/chart" uri="{C3380CC4-5D6E-409C-BE32-E72D297353CC}">
                <c16:uniqueId val="{00000009-9FE3-496B-BA72-CD45A2C16B04}"/>
              </c:ext>
            </c:extLst>
          </c:dPt>
          <c:dPt>
            <c:idx val="6"/>
            <c:invertIfNegative val="0"/>
            <c:bubble3D val="0"/>
            <c:spPr>
              <a:solidFill>
                <a:schemeClr val="tx2">
                  <a:lumMod val="50000"/>
                  <a:lumOff val="50000"/>
                </a:schemeClr>
              </a:solidFill>
              <a:ln>
                <a:solidFill>
                  <a:schemeClr val="tx2">
                    <a:lumMod val="50000"/>
                    <a:lumOff val="50000"/>
                  </a:schemeClr>
                </a:solidFill>
              </a:ln>
              <a:effectLst/>
            </c:spPr>
            <c:extLst>
              <c:ext xmlns:c16="http://schemas.microsoft.com/office/drawing/2014/chart" uri="{C3380CC4-5D6E-409C-BE32-E72D297353CC}">
                <c16:uniqueId val="{0000000B-9FE3-496B-BA72-CD45A2C16B04}"/>
              </c:ext>
            </c:extLst>
          </c:dPt>
          <c:dPt>
            <c:idx val="7"/>
            <c:invertIfNegative val="0"/>
            <c:bubble3D val="0"/>
            <c:spPr>
              <a:solidFill>
                <a:schemeClr val="tx2">
                  <a:lumMod val="50000"/>
                  <a:lumOff val="50000"/>
                </a:schemeClr>
              </a:solidFill>
              <a:ln>
                <a:solidFill>
                  <a:schemeClr val="tx2">
                    <a:lumMod val="50000"/>
                    <a:lumOff val="50000"/>
                  </a:schemeClr>
                </a:solidFill>
              </a:ln>
              <a:effectLst/>
            </c:spPr>
            <c:extLst>
              <c:ext xmlns:c16="http://schemas.microsoft.com/office/drawing/2014/chart" uri="{C3380CC4-5D6E-409C-BE32-E72D297353CC}">
                <c16:uniqueId val="{0000000D-9FE3-496B-BA72-CD45A2C16B04}"/>
              </c:ext>
            </c:extLst>
          </c:dPt>
          <c:dPt>
            <c:idx val="9"/>
            <c:invertIfNegative val="0"/>
            <c:bubble3D val="0"/>
            <c:spPr>
              <a:solidFill>
                <a:srgbClr val="FFC000"/>
              </a:solidFill>
              <a:ln>
                <a:solidFill>
                  <a:srgbClr val="FFC000"/>
                </a:solidFill>
              </a:ln>
              <a:effectLst/>
            </c:spPr>
            <c:extLst>
              <c:ext xmlns:c16="http://schemas.microsoft.com/office/drawing/2014/chart" uri="{C3380CC4-5D6E-409C-BE32-E72D297353CC}">
                <c16:uniqueId val="{0000000F-9FE3-496B-BA72-CD45A2C16B04}"/>
              </c:ext>
            </c:extLst>
          </c:dPt>
          <c:dPt>
            <c:idx val="10"/>
            <c:invertIfNegative val="0"/>
            <c:bubble3D val="0"/>
            <c:spPr>
              <a:solidFill>
                <a:srgbClr val="FFC000"/>
              </a:solidFill>
              <a:ln>
                <a:solidFill>
                  <a:srgbClr val="FFC000"/>
                </a:solidFill>
              </a:ln>
              <a:effectLst/>
            </c:spPr>
            <c:extLst>
              <c:ext xmlns:c16="http://schemas.microsoft.com/office/drawing/2014/chart" uri="{C3380CC4-5D6E-409C-BE32-E72D297353CC}">
                <c16:uniqueId val="{00000011-9FE3-496B-BA72-CD45A2C16B04}"/>
              </c:ext>
            </c:extLst>
          </c:dPt>
          <c:dPt>
            <c:idx val="11"/>
            <c:invertIfNegative val="0"/>
            <c:bubble3D val="0"/>
            <c:spPr>
              <a:solidFill>
                <a:srgbClr val="FFC000"/>
              </a:solidFill>
              <a:ln>
                <a:solidFill>
                  <a:srgbClr val="FFC000"/>
                </a:solidFill>
              </a:ln>
              <a:effectLst/>
            </c:spPr>
            <c:extLst>
              <c:ext xmlns:c16="http://schemas.microsoft.com/office/drawing/2014/chart" uri="{C3380CC4-5D6E-409C-BE32-E72D297353CC}">
                <c16:uniqueId val="{00000013-9FE3-496B-BA72-CD45A2C16B04}"/>
              </c:ext>
            </c:extLst>
          </c:dPt>
          <c:dPt>
            <c:idx val="12"/>
            <c:invertIfNegative val="0"/>
            <c:bubble3D val="0"/>
            <c:spPr>
              <a:solidFill>
                <a:srgbClr val="FFC000"/>
              </a:solidFill>
              <a:ln>
                <a:solidFill>
                  <a:srgbClr val="FFC000"/>
                </a:solidFill>
              </a:ln>
              <a:effectLst/>
            </c:spPr>
            <c:extLst>
              <c:ext xmlns:c16="http://schemas.microsoft.com/office/drawing/2014/chart" uri="{C3380CC4-5D6E-409C-BE32-E72D297353CC}">
                <c16:uniqueId val="{00000015-9FE3-496B-BA72-CD45A2C16B04}"/>
              </c:ext>
            </c:extLst>
          </c:dPt>
          <c:dPt>
            <c:idx val="13"/>
            <c:invertIfNegative val="0"/>
            <c:bubble3D val="0"/>
            <c:spPr>
              <a:solidFill>
                <a:srgbClr val="FFC000"/>
              </a:solidFill>
              <a:ln>
                <a:solidFill>
                  <a:srgbClr val="FFC000"/>
                </a:solidFill>
              </a:ln>
              <a:effectLst/>
            </c:spPr>
            <c:extLst>
              <c:ext xmlns:c16="http://schemas.microsoft.com/office/drawing/2014/chart" uri="{C3380CC4-5D6E-409C-BE32-E72D297353CC}">
                <c16:uniqueId val="{00000017-9FE3-496B-BA72-CD45A2C16B0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Graphs!$R$134:$R$147</c:f>
              <c:strCache>
                <c:ptCount val="14"/>
                <c:pt idx="0">
                  <c:v>Male</c:v>
                </c:pt>
                <c:pt idx="1">
                  <c:v>Female</c:v>
                </c:pt>
                <c:pt idx="3">
                  <c:v>White 
NH</c:v>
                </c:pt>
                <c:pt idx="4">
                  <c:v>Black 
NH</c:v>
                </c:pt>
                <c:pt idx="5">
                  <c:v>American 
Indian NH</c:v>
                </c:pt>
                <c:pt idx="6">
                  <c:v>Asian 
NH</c:v>
                </c:pt>
                <c:pt idx="7">
                  <c:v>Hispanic</c:v>
                </c:pt>
                <c:pt idx="9">
                  <c:v>&lt; 1</c:v>
                </c:pt>
                <c:pt idx="10">
                  <c:v>1-4</c:v>
                </c:pt>
                <c:pt idx="11">
                  <c:v>5-9</c:v>
                </c:pt>
                <c:pt idx="12">
                  <c:v>10-14</c:v>
                </c:pt>
                <c:pt idx="13">
                  <c:v>15-17</c:v>
                </c:pt>
              </c:strCache>
            </c:strRef>
          </c:cat>
          <c:val>
            <c:numRef>
              <c:f>Graphs!$T$134:$T$147</c:f>
              <c:numCache>
                <c:formatCode>0.0%</c:formatCode>
                <c:ptCount val="14"/>
                <c:pt idx="0">
                  <c:v>0.752</c:v>
                </c:pt>
                <c:pt idx="1">
                  <c:v>0.248</c:v>
                </c:pt>
                <c:pt idx="3">
                  <c:v>0.39200000000000002</c:v>
                </c:pt>
                <c:pt idx="4">
                  <c:v>0.376</c:v>
                </c:pt>
                <c:pt idx="5">
                  <c:v>1.6E-2</c:v>
                </c:pt>
                <c:pt idx="6">
                  <c:v>3.2000000000000001E-2</c:v>
                </c:pt>
                <c:pt idx="7">
                  <c:v>0.16800000000000001</c:v>
                </c:pt>
                <c:pt idx="9">
                  <c:v>3.2000000000000001E-2</c:v>
                </c:pt>
                <c:pt idx="10">
                  <c:v>0.45600000000000002</c:v>
                </c:pt>
                <c:pt idx="11">
                  <c:v>0.16800000000000001</c:v>
                </c:pt>
                <c:pt idx="12">
                  <c:v>0.184</c:v>
                </c:pt>
                <c:pt idx="13">
                  <c:v>0.16</c:v>
                </c:pt>
              </c:numCache>
            </c:numRef>
          </c:val>
          <c:extLst>
            <c:ext xmlns:c16="http://schemas.microsoft.com/office/drawing/2014/chart" uri="{C3380CC4-5D6E-409C-BE32-E72D297353CC}">
              <c16:uniqueId val="{00000018-9FE3-496B-BA72-CD45A2C16B04}"/>
            </c:ext>
          </c:extLst>
        </c:ser>
        <c:dLbls>
          <c:dLblPos val="outEnd"/>
          <c:showLegendKey val="0"/>
          <c:showVal val="1"/>
          <c:showCatName val="0"/>
          <c:showSerName val="0"/>
          <c:showPercent val="0"/>
          <c:showBubbleSize val="0"/>
        </c:dLbls>
        <c:gapWidth val="25"/>
        <c:overlap val="-27"/>
        <c:axId val="1034015488"/>
        <c:axId val="1034018368"/>
      </c:barChart>
      <c:catAx>
        <c:axId val="103401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34018368"/>
        <c:crosses val="autoZero"/>
        <c:auto val="1"/>
        <c:lblAlgn val="ctr"/>
        <c:lblOffset val="100"/>
        <c:noMultiLvlLbl val="0"/>
      </c:catAx>
      <c:valAx>
        <c:axId val="10340183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340154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56404459343572"/>
          <c:y val="0.10663699863030233"/>
          <c:w val="0.7762841402250461"/>
          <c:h val="0.85670653309053124"/>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Graphs!$Q$166:$Q$169</c:f>
              <c:strCache>
                <c:ptCount val="4"/>
                <c:pt idx="0">
                  <c:v>Bathtub</c:v>
                </c:pt>
                <c:pt idx="1">
                  <c:v>Swimming Pool</c:v>
                </c:pt>
                <c:pt idx="2">
                  <c:v>Natural Water</c:v>
                </c:pt>
                <c:pt idx="3">
                  <c:v>Other / Unspecified</c:v>
                </c:pt>
              </c:strCache>
            </c:strRef>
          </c:cat>
          <c:val>
            <c:numRef>
              <c:f>Graphs!$S$166:$S$169</c:f>
              <c:numCache>
                <c:formatCode>0.0%</c:formatCode>
                <c:ptCount val="4"/>
                <c:pt idx="0">
                  <c:v>0.13600000000000001</c:v>
                </c:pt>
                <c:pt idx="1">
                  <c:v>0.47199999999999998</c:v>
                </c:pt>
                <c:pt idx="2">
                  <c:v>0.30399999999999999</c:v>
                </c:pt>
                <c:pt idx="3">
                  <c:v>8.7999999999999995E-2</c:v>
                </c:pt>
              </c:numCache>
            </c:numRef>
          </c:val>
          <c:extLst>
            <c:ext xmlns:c16="http://schemas.microsoft.com/office/drawing/2014/chart" uri="{C3380CC4-5D6E-409C-BE32-E72D297353CC}">
              <c16:uniqueId val="{00000000-897D-427E-BAB3-D04828253B24}"/>
            </c:ext>
          </c:extLst>
        </c:ser>
        <c:dLbls>
          <c:dLblPos val="outEnd"/>
          <c:showLegendKey val="0"/>
          <c:showVal val="1"/>
          <c:showCatName val="0"/>
          <c:showSerName val="0"/>
          <c:showPercent val="0"/>
          <c:showBubbleSize val="0"/>
        </c:dLbls>
        <c:gapWidth val="25"/>
        <c:axId val="1087012128"/>
        <c:axId val="1087009968"/>
      </c:barChart>
      <c:catAx>
        <c:axId val="1087012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87009968"/>
        <c:crosses val="autoZero"/>
        <c:auto val="1"/>
        <c:lblAlgn val="ctr"/>
        <c:lblOffset val="100"/>
        <c:noMultiLvlLbl val="0"/>
      </c:catAx>
      <c:valAx>
        <c:axId val="1087009968"/>
        <c:scaling>
          <c:orientation val="minMax"/>
        </c:scaling>
        <c:delete val="1"/>
        <c:axPos val="t"/>
        <c:numFmt formatCode="0.0%" sourceLinked="1"/>
        <c:majorTickMark val="none"/>
        <c:minorTickMark val="none"/>
        <c:tickLblPos val="nextTo"/>
        <c:crossAx val="1087012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4741143299318"/>
          <c:y val="9.6660825326102442E-2"/>
          <c:w val="0.86115671433780794"/>
          <c:h val="0.7986736969028706"/>
        </c:manualLayout>
      </c:layout>
      <c:barChart>
        <c:barDir val="bar"/>
        <c:grouping val="stacked"/>
        <c:varyColors val="0"/>
        <c:ser>
          <c:idx val="0"/>
          <c:order val="0"/>
          <c:tx>
            <c:strRef>
              <c:f>Graphs!$Q$195</c:f>
              <c:strCache>
                <c:ptCount val="1"/>
                <c:pt idx="0">
                  <c:v>Bathtub</c:v>
                </c:pt>
              </c:strCache>
            </c:strRef>
          </c:tx>
          <c:spPr>
            <a:solidFill>
              <a:schemeClr val="bg1">
                <a:lumMod val="65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Graphs!$R$194:$V$194</c:f>
              <c:strCache>
                <c:ptCount val="5"/>
                <c:pt idx="0">
                  <c:v>Less than 1</c:v>
                </c:pt>
                <c:pt idx="1">
                  <c:v>1-4</c:v>
                </c:pt>
                <c:pt idx="2">
                  <c:v>5-9</c:v>
                </c:pt>
                <c:pt idx="3">
                  <c:v>10-14</c:v>
                </c:pt>
                <c:pt idx="4">
                  <c:v>15-17</c:v>
                </c:pt>
              </c:strCache>
            </c:strRef>
          </c:cat>
          <c:val>
            <c:numRef>
              <c:f>Graphs!$R$195:$V$195</c:f>
              <c:numCache>
                <c:formatCode>######0</c:formatCode>
                <c:ptCount val="5"/>
                <c:pt idx="0">
                  <c:v>4</c:v>
                </c:pt>
                <c:pt idx="1">
                  <c:v>6</c:v>
                </c:pt>
                <c:pt idx="2">
                  <c:v>2</c:v>
                </c:pt>
                <c:pt idx="3">
                  <c:v>3</c:v>
                </c:pt>
                <c:pt idx="4">
                  <c:v>2</c:v>
                </c:pt>
              </c:numCache>
            </c:numRef>
          </c:val>
          <c:extLst>
            <c:ext xmlns:c16="http://schemas.microsoft.com/office/drawing/2014/chart" uri="{C3380CC4-5D6E-409C-BE32-E72D297353CC}">
              <c16:uniqueId val="{00000000-0A54-4388-8F41-281E30A57523}"/>
            </c:ext>
          </c:extLst>
        </c:ser>
        <c:ser>
          <c:idx val="1"/>
          <c:order val="1"/>
          <c:tx>
            <c:strRef>
              <c:f>Graphs!$Q$196</c:f>
              <c:strCache>
                <c:ptCount val="1"/>
                <c:pt idx="0">
                  <c:v>Swimming Pool</c:v>
                </c:pt>
              </c:strCache>
            </c:strRef>
          </c:tx>
          <c:spPr>
            <a:solidFill>
              <a:schemeClr val="accent1"/>
            </a:solidFill>
            <a:ln>
              <a:solidFill>
                <a:schemeClr val="accent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84F-4133-A5BF-15FA36C4B16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Graphs!$R$194:$V$194</c:f>
              <c:strCache>
                <c:ptCount val="5"/>
                <c:pt idx="0">
                  <c:v>Less than 1</c:v>
                </c:pt>
                <c:pt idx="1">
                  <c:v>1-4</c:v>
                </c:pt>
                <c:pt idx="2">
                  <c:v>5-9</c:v>
                </c:pt>
                <c:pt idx="3">
                  <c:v>10-14</c:v>
                </c:pt>
                <c:pt idx="4">
                  <c:v>15-17</c:v>
                </c:pt>
              </c:strCache>
            </c:strRef>
          </c:cat>
          <c:val>
            <c:numRef>
              <c:f>Graphs!$R$196:$V$196</c:f>
              <c:numCache>
                <c:formatCode>######0</c:formatCode>
                <c:ptCount val="5"/>
                <c:pt idx="0">
                  <c:v>0</c:v>
                </c:pt>
                <c:pt idx="1">
                  <c:v>37</c:v>
                </c:pt>
                <c:pt idx="2">
                  <c:v>11</c:v>
                </c:pt>
                <c:pt idx="3">
                  <c:v>8</c:v>
                </c:pt>
                <c:pt idx="4">
                  <c:v>3</c:v>
                </c:pt>
              </c:numCache>
            </c:numRef>
          </c:val>
          <c:extLst>
            <c:ext xmlns:c16="http://schemas.microsoft.com/office/drawing/2014/chart" uri="{C3380CC4-5D6E-409C-BE32-E72D297353CC}">
              <c16:uniqueId val="{00000001-0A54-4388-8F41-281E30A57523}"/>
            </c:ext>
          </c:extLst>
        </c:ser>
        <c:ser>
          <c:idx val="2"/>
          <c:order val="2"/>
          <c:tx>
            <c:strRef>
              <c:f>Graphs!$Q$197</c:f>
              <c:strCache>
                <c:ptCount val="1"/>
                <c:pt idx="0">
                  <c:v>Natural Water</c:v>
                </c:pt>
              </c:strCache>
            </c:strRef>
          </c:tx>
          <c:spPr>
            <a:solidFill>
              <a:schemeClr val="tx2">
                <a:lumMod val="50000"/>
                <a:lumOff val="50000"/>
              </a:schemeClr>
            </a:solidFill>
            <a:ln>
              <a:solidFill>
                <a:schemeClr val="tx2">
                  <a:lumMod val="50000"/>
                  <a:lumOff val="50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E84F-4133-A5BF-15FA36C4B16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Graphs!$R$194:$V$194</c:f>
              <c:strCache>
                <c:ptCount val="5"/>
                <c:pt idx="0">
                  <c:v>Less than 1</c:v>
                </c:pt>
                <c:pt idx="1">
                  <c:v>1-4</c:v>
                </c:pt>
                <c:pt idx="2">
                  <c:v>5-9</c:v>
                </c:pt>
                <c:pt idx="3">
                  <c:v>10-14</c:v>
                </c:pt>
                <c:pt idx="4">
                  <c:v>15-17</c:v>
                </c:pt>
              </c:strCache>
            </c:strRef>
          </c:cat>
          <c:val>
            <c:numRef>
              <c:f>Graphs!$R$197:$V$197</c:f>
              <c:numCache>
                <c:formatCode>######0</c:formatCode>
                <c:ptCount val="5"/>
                <c:pt idx="0">
                  <c:v>0</c:v>
                </c:pt>
                <c:pt idx="1">
                  <c:v>9</c:v>
                </c:pt>
                <c:pt idx="2">
                  <c:v>6</c:v>
                </c:pt>
                <c:pt idx="3">
                  <c:v>10</c:v>
                </c:pt>
                <c:pt idx="4">
                  <c:v>13</c:v>
                </c:pt>
              </c:numCache>
            </c:numRef>
          </c:val>
          <c:extLst>
            <c:ext xmlns:c16="http://schemas.microsoft.com/office/drawing/2014/chart" uri="{C3380CC4-5D6E-409C-BE32-E72D297353CC}">
              <c16:uniqueId val="{00000002-0A54-4388-8F41-281E30A57523}"/>
            </c:ext>
          </c:extLst>
        </c:ser>
        <c:ser>
          <c:idx val="3"/>
          <c:order val="3"/>
          <c:tx>
            <c:strRef>
              <c:f>Graphs!$Q$198</c:f>
              <c:strCache>
                <c:ptCount val="1"/>
                <c:pt idx="0">
                  <c:v>Other / Unspecified</c:v>
                </c:pt>
              </c:strCache>
            </c:strRef>
          </c:tx>
          <c:spPr>
            <a:solidFill>
              <a:srgbClr val="FFC000"/>
            </a:solidFill>
            <a:ln>
              <a:solidFill>
                <a:srgbClr val="FFC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84F-4133-A5BF-15FA36C4B16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Graphs!$R$194:$V$194</c:f>
              <c:strCache>
                <c:ptCount val="5"/>
                <c:pt idx="0">
                  <c:v>Less than 1</c:v>
                </c:pt>
                <c:pt idx="1">
                  <c:v>1-4</c:v>
                </c:pt>
                <c:pt idx="2">
                  <c:v>5-9</c:v>
                </c:pt>
                <c:pt idx="3">
                  <c:v>10-14</c:v>
                </c:pt>
                <c:pt idx="4">
                  <c:v>15-17</c:v>
                </c:pt>
              </c:strCache>
            </c:strRef>
          </c:cat>
          <c:val>
            <c:numRef>
              <c:f>Graphs!$R$198:$V$198</c:f>
              <c:numCache>
                <c:formatCode>######0</c:formatCode>
                <c:ptCount val="5"/>
                <c:pt idx="0">
                  <c:v>0</c:v>
                </c:pt>
                <c:pt idx="1">
                  <c:v>5</c:v>
                </c:pt>
                <c:pt idx="2">
                  <c:v>2</c:v>
                </c:pt>
                <c:pt idx="3">
                  <c:v>2</c:v>
                </c:pt>
                <c:pt idx="4">
                  <c:v>2</c:v>
                </c:pt>
              </c:numCache>
            </c:numRef>
          </c:val>
          <c:extLst>
            <c:ext xmlns:c16="http://schemas.microsoft.com/office/drawing/2014/chart" uri="{C3380CC4-5D6E-409C-BE32-E72D297353CC}">
              <c16:uniqueId val="{00000003-0A54-4388-8F41-281E30A57523}"/>
            </c:ext>
          </c:extLst>
        </c:ser>
        <c:dLbls>
          <c:dLblPos val="ctr"/>
          <c:showLegendKey val="0"/>
          <c:showVal val="1"/>
          <c:showCatName val="0"/>
          <c:showSerName val="0"/>
          <c:showPercent val="0"/>
          <c:showBubbleSize val="0"/>
        </c:dLbls>
        <c:gapWidth val="25"/>
        <c:overlap val="100"/>
        <c:axId val="1086718936"/>
        <c:axId val="1086718576"/>
      </c:barChart>
      <c:catAx>
        <c:axId val="1086718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86718576"/>
        <c:crosses val="autoZero"/>
        <c:auto val="1"/>
        <c:lblAlgn val="ctr"/>
        <c:lblOffset val="100"/>
        <c:noMultiLvlLbl val="0"/>
      </c:catAx>
      <c:valAx>
        <c:axId val="10867185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86718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1787134764183E-2"/>
          <c:y val="0.10246240220303345"/>
          <c:w val="0.92804564323076633"/>
          <c:h val="0.81047748401626674"/>
        </c:manualLayout>
      </c:layout>
      <c:lineChart>
        <c:grouping val="standard"/>
        <c:varyColors val="0"/>
        <c:ser>
          <c:idx val="0"/>
          <c:order val="0"/>
          <c:spPr>
            <a:ln w="53975" cap="rnd">
              <a:solidFill>
                <a:schemeClr val="accent1"/>
              </a:solidFill>
              <a:round/>
            </a:ln>
            <a:effectLst/>
          </c:spPr>
          <c:marker>
            <c:symbol val="circle"/>
            <c:size val="7"/>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6D33-423A-9A4C-A00500D8E230}"/>
                </c:ext>
              </c:extLst>
            </c:dLbl>
            <c:dLbl>
              <c:idx val="1"/>
              <c:delete val="1"/>
              <c:extLst>
                <c:ext xmlns:c15="http://schemas.microsoft.com/office/drawing/2012/chart" uri="{CE6537A1-D6FC-4f65-9D91-7224C49458BB}"/>
                <c:ext xmlns:c16="http://schemas.microsoft.com/office/drawing/2014/chart" uri="{C3380CC4-5D6E-409C-BE32-E72D297353CC}">
                  <c16:uniqueId val="{00000001-6D33-423A-9A4C-A00500D8E230}"/>
                </c:ext>
              </c:extLst>
            </c:dLbl>
            <c:dLbl>
              <c:idx val="2"/>
              <c:delete val="1"/>
              <c:extLst>
                <c:ext xmlns:c15="http://schemas.microsoft.com/office/drawing/2012/chart" uri="{CE6537A1-D6FC-4f65-9D91-7224C49458BB}"/>
                <c:ext xmlns:c16="http://schemas.microsoft.com/office/drawing/2014/chart" uri="{C3380CC4-5D6E-409C-BE32-E72D297353CC}">
                  <c16:uniqueId val="{00000002-6D33-423A-9A4C-A00500D8E230}"/>
                </c:ext>
              </c:extLst>
            </c:dLbl>
            <c:dLbl>
              <c:idx val="3"/>
              <c:delete val="1"/>
              <c:extLst>
                <c:ext xmlns:c15="http://schemas.microsoft.com/office/drawing/2012/chart" uri="{CE6537A1-D6FC-4f65-9D91-7224C49458BB}"/>
                <c:ext xmlns:c16="http://schemas.microsoft.com/office/drawing/2014/chart" uri="{C3380CC4-5D6E-409C-BE32-E72D297353CC}">
                  <c16:uniqueId val="{00000003-6D33-423A-9A4C-A00500D8E230}"/>
                </c:ext>
              </c:extLst>
            </c:dLbl>
            <c:dLbl>
              <c:idx val="4"/>
              <c:delete val="1"/>
              <c:extLst>
                <c:ext xmlns:c15="http://schemas.microsoft.com/office/drawing/2012/chart" uri="{CE6537A1-D6FC-4f65-9D91-7224C49458BB}"/>
                <c:ext xmlns:c16="http://schemas.microsoft.com/office/drawing/2014/chart" uri="{C3380CC4-5D6E-409C-BE32-E72D297353CC}">
                  <c16:uniqueId val="{00000004-6D33-423A-9A4C-A00500D8E230}"/>
                </c:ext>
              </c:extLst>
            </c:dLbl>
            <c:dLbl>
              <c:idx val="5"/>
              <c:delete val="1"/>
              <c:extLst>
                <c:ext xmlns:c15="http://schemas.microsoft.com/office/drawing/2012/chart" uri="{CE6537A1-D6FC-4f65-9D91-7224C49458BB}"/>
                <c:ext xmlns:c16="http://schemas.microsoft.com/office/drawing/2014/chart" uri="{C3380CC4-5D6E-409C-BE32-E72D297353CC}">
                  <c16:uniqueId val="{00000005-6D33-423A-9A4C-A00500D8E230}"/>
                </c:ext>
              </c:extLst>
            </c:dLbl>
            <c:dLbl>
              <c:idx val="6"/>
              <c:layout>
                <c:manualLayout>
                  <c:x val="5.0748620961386919E-3"/>
                  <c:y val="-7.573994812624747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33-423A-9A4C-A00500D8E230}"/>
                </c:ext>
              </c:extLst>
            </c:dLbl>
            <c:dLbl>
              <c:idx val="7"/>
              <c:delete val="1"/>
              <c:extLst>
                <c:ext xmlns:c15="http://schemas.microsoft.com/office/drawing/2012/chart" uri="{CE6537A1-D6FC-4f65-9D91-7224C49458BB}"/>
                <c:ext xmlns:c16="http://schemas.microsoft.com/office/drawing/2014/chart" uri="{C3380CC4-5D6E-409C-BE32-E72D297353CC}">
                  <c16:uniqueId val="{00000007-6D33-423A-9A4C-A00500D8E230}"/>
                </c:ext>
              </c:extLst>
            </c:dLbl>
            <c:dLbl>
              <c:idx val="8"/>
              <c:delete val="1"/>
              <c:extLst>
                <c:ext xmlns:c15="http://schemas.microsoft.com/office/drawing/2012/chart" uri="{CE6537A1-D6FC-4f65-9D91-7224C49458BB}"/>
                <c:ext xmlns:c16="http://schemas.microsoft.com/office/drawing/2014/chart" uri="{C3380CC4-5D6E-409C-BE32-E72D297353CC}">
                  <c16:uniqueId val="{00000008-6D33-423A-9A4C-A00500D8E230}"/>
                </c:ext>
              </c:extLst>
            </c:dLbl>
            <c:dLbl>
              <c:idx val="9"/>
              <c:delete val="1"/>
              <c:extLst>
                <c:ext xmlns:c15="http://schemas.microsoft.com/office/drawing/2012/chart" uri="{CE6537A1-D6FC-4f65-9D91-7224C49458BB}"/>
                <c:ext xmlns:c16="http://schemas.microsoft.com/office/drawing/2014/chart" uri="{C3380CC4-5D6E-409C-BE32-E72D297353CC}">
                  <c16:uniqueId val="{00000009-6D33-423A-9A4C-A00500D8E230}"/>
                </c:ext>
              </c:extLst>
            </c:dLbl>
            <c:dLbl>
              <c:idx val="10"/>
              <c:delete val="1"/>
              <c:extLst>
                <c:ext xmlns:c15="http://schemas.microsoft.com/office/drawing/2012/chart" uri="{CE6537A1-D6FC-4f65-9D91-7224C49458BB}"/>
                <c:ext xmlns:c16="http://schemas.microsoft.com/office/drawing/2014/chart" uri="{C3380CC4-5D6E-409C-BE32-E72D297353CC}">
                  <c16:uniqueId val="{0000000A-6D33-423A-9A4C-A00500D8E230}"/>
                </c:ext>
              </c:extLst>
            </c:dLbl>
            <c:dLbl>
              <c:idx val="11"/>
              <c:delete val="1"/>
              <c:extLst>
                <c:ext xmlns:c15="http://schemas.microsoft.com/office/drawing/2012/chart" uri="{CE6537A1-D6FC-4f65-9D91-7224C49458BB}"/>
                <c:ext xmlns:c16="http://schemas.microsoft.com/office/drawing/2014/chart" uri="{C3380CC4-5D6E-409C-BE32-E72D297353CC}">
                  <c16:uniqueId val="{0000000B-6D33-423A-9A4C-A00500D8E23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Graphs!$Q$225:$Q$236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Graphs!$S$225:$S$236</c:f>
              <c:numCache>
                <c:formatCode>0%</c:formatCode>
                <c:ptCount val="12"/>
                <c:pt idx="0">
                  <c:v>2.3809523809523808E-2</c:v>
                </c:pt>
                <c:pt idx="1">
                  <c:v>7.9365079365079361E-3</c:v>
                </c:pt>
                <c:pt idx="2">
                  <c:v>5.5555555555555552E-2</c:v>
                </c:pt>
                <c:pt idx="3">
                  <c:v>8.7301587301587297E-2</c:v>
                </c:pt>
                <c:pt idx="4">
                  <c:v>0.11904761904761904</c:v>
                </c:pt>
                <c:pt idx="5">
                  <c:v>0.18253968253968253</c:v>
                </c:pt>
                <c:pt idx="6">
                  <c:v>0.23809523809523808</c:v>
                </c:pt>
                <c:pt idx="7">
                  <c:v>0.11904761904761904</c:v>
                </c:pt>
                <c:pt idx="8">
                  <c:v>8.7301587301587297E-2</c:v>
                </c:pt>
                <c:pt idx="9">
                  <c:v>2.3809523809523808E-2</c:v>
                </c:pt>
                <c:pt idx="10">
                  <c:v>1.5873015873015872E-2</c:v>
                </c:pt>
                <c:pt idx="11">
                  <c:v>3.968253968253968E-2</c:v>
                </c:pt>
              </c:numCache>
            </c:numRef>
          </c:val>
          <c:smooth val="1"/>
          <c:extLst>
            <c:ext xmlns:c16="http://schemas.microsoft.com/office/drawing/2014/chart" uri="{C3380CC4-5D6E-409C-BE32-E72D297353CC}">
              <c16:uniqueId val="{0000000C-6D33-423A-9A4C-A00500D8E230}"/>
            </c:ext>
          </c:extLst>
        </c:ser>
        <c:dLbls>
          <c:dLblPos val="t"/>
          <c:showLegendKey val="0"/>
          <c:showVal val="1"/>
          <c:showCatName val="0"/>
          <c:showSerName val="0"/>
          <c:showPercent val="0"/>
          <c:showBubbleSize val="0"/>
        </c:dLbls>
        <c:marker val="1"/>
        <c:smooth val="0"/>
        <c:axId val="1085112448"/>
        <c:axId val="1085120008"/>
      </c:lineChart>
      <c:catAx>
        <c:axId val="108511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85120008"/>
        <c:crosses val="autoZero"/>
        <c:auto val="1"/>
        <c:lblAlgn val="ctr"/>
        <c:lblOffset val="100"/>
        <c:noMultiLvlLbl val="0"/>
      </c:catAx>
      <c:valAx>
        <c:axId val="10851200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851124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0.74462</cdr:x>
      <cdr:y>0.6089</cdr:y>
    </cdr:from>
    <cdr:to>
      <cdr:x>0.93548</cdr:x>
      <cdr:y>0.68269</cdr:y>
    </cdr:to>
    <cdr:sp macro="" textlink="">
      <cdr:nvSpPr>
        <cdr:cNvPr id="2" name="TextBox 1">
          <a:extLst xmlns:a="http://schemas.openxmlformats.org/drawingml/2006/main">
            <a:ext uri="{FF2B5EF4-FFF2-40B4-BE49-F238E27FC236}">
              <a16:creationId xmlns:a16="http://schemas.microsoft.com/office/drawing/2014/main" id="{F279D3E3-EAE0-5FCA-92FF-E6874B0972E5}"/>
            </a:ext>
          </a:extLst>
        </cdr:cNvPr>
        <cdr:cNvSpPr txBox="1"/>
      </cdr:nvSpPr>
      <cdr:spPr>
        <a:xfrm xmlns:a="http://schemas.openxmlformats.org/drawingml/2006/main">
          <a:off x="5863176" y="2707217"/>
          <a:ext cx="1502832" cy="328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0">
              <a:solidFill>
                <a:schemeClr val="accent1"/>
              </a:solidFill>
              <a:latin typeface="Franklin Gothic Demi Cond" panose="020B0706030402020204" pitchFamily="34" charset="0"/>
            </a:rPr>
            <a:t>North Carolina</a:t>
          </a:r>
        </a:p>
      </cdr:txBody>
    </cdr:sp>
  </cdr:relSizeAnchor>
  <cdr:relSizeAnchor xmlns:cdr="http://schemas.openxmlformats.org/drawingml/2006/chartDrawing">
    <cdr:from>
      <cdr:x>0.74435</cdr:x>
      <cdr:y>0.67008</cdr:y>
    </cdr:from>
    <cdr:to>
      <cdr:x>0.93145</cdr:x>
      <cdr:y>0.74387</cdr:y>
    </cdr:to>
    <cdr:sp macro="" textlink="">
      <cdr:nvSpPr>
        <cdr:cNvPr id="3" name="TextBox 1">
          <a:extLst xmlns:a="http://schemas.openxmlformats.org/drawingml/2006/main">
            <a:ext uri="{FF2B5EF4-FFF2-40B4-BE49-F238E27FC236}">
              <a16:creationId xmlns:a16="http://schemas.microsoft.com/office/drawing/2014/main" id="{EC0ABB44-4699-88C7-DF47-35280C0C2CAA}"/>
            </a:ext>
          </a:extLst>
        </cdr:cNvPr>
        <cdr:cNvSpPr txBox="1"/>
      </cdr:nvSpPr>
      <cdr:spPr>
        <a:xfrm xmlns:a="http://schemas.openxmlformats.org/drawingml/2006/main">
          <a:off x="5861050" y="2979227"/>
          <a:ext cx="1473226" cy="328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0">
              <a:solidFill>
                <a:schemeClr val="bg1">
                  <a:lumMod val="50000"/>
                </a:schemeClr>
              </a:solidFill>
              <a:latin typeface="Franklin Gothic Demi Cond" panose="020B0706030402020204" pitchFamily="34" charset="0"/>
            </a:rPr>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0.01096</cdr:x>
      <cdr:y>0.00965</cdr:y>
    </cdr:from>
    <cdr:to>
      <cdr:x>0.71112</cdr:x>
      <cdr:y>0.07435</cdr:y>
    </cdr:to>
    <cdr:sp macro="" textlink="">
      <cdr:nvSpPr>
        <cdr:cNvPr id="2" name="TextBox 1">
          <a:extLst xmlns:a="http://schemas.openxmlformats.org/drawingml/2006/main">
            <a:ext uri="{FF2B5EF4-FFF2-40B4-BE49-F238E27FC236}">
              <a16:creationId xmlns:a16="http://schemas.microsoft.com/office/drawing/2014/main" id="{FEBE7DB5-26D1-717B-0294-2DE0073DD4CB}"/>
            </a:ext>
          </a:extLst>
        </cdr:cNvPr>
        <cdr:cNvSpPr txBox="1"/>
      </cdr:nvSpPr>
      <cdr:spPr>
        <a:xfrm xmlns:a="http://schemas.openxmlformats.org/drawingml/2006/main">
          <a:off x="86785" y="39160"/>
          <a:ext cx="5545667" cy="2624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0.00882</cdr:x>
      <cdr:y>0.01174</cdr:y>
    </cdr:from>
    <cdr:to>
      <cdr:x>0.70791</cdr:x>
      <cdr:y>0.06809</cdr:y>
    </cdr:to>
    <cdr:sp macro="" textlink="">
      <cdr:nvSpPr>
        <cdr:cNvPr id="3" name="TextBox 2">
          <a:extLst xmlns:a="http://schemas.openxmlformats.org/drawingml/2006/main">
            <a:ext uri="{FF2B5EF4-FFF2-40B4-BE49-F238E27FC236}">
              <a16:creationId xmlns:a16="http://schemas.microsoft.com/office/drawing/2014/main" id="{92AD7FE1-7B2D-7234-0449-8C2180DF1FE4}"/>
            </a:ext>
          </a:extLst>
        </cdr:cNvPr>
        <cdr:cNvSpPr txBox="1"/>
      </cdr:nvSpPr>
      <cdr:spPr>
        <a:xfrm xmlns:a="http://schemas.openxmlformats.org/drawingml/2006/main">
          <a:off x="69852" y="47627"/>
          <a:ext cx="5537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17083FD2-FD56-4E60-A4AA-CFE6E5918D1F}" type="TxLink">
            <a:rPr lang="en-US" sz="1200" b="0" i="0" u="none" strike="noStrike" kern="1200">
              <a:solidFill>
                <a:srgbClr val="000000"/>
              </a:solidFill>
              <a:latin typeface="Franklin Gothic Demi Cond" panose="020B0706030402020204" pitchFamily="34" charset="0"/>
              <a:cs typeface="Calibri"/>
            </a:rPr>
            <a:pPr/>
            <a:t>Top 5 Leading Causes of Unintentional Injury Death among Children ages 0-17, 2019-2023</a:t>
          </a:fld>
          <a:endParaRPr lang="en-US" sz="1200" kern="1200">
            <a:latin typeface="Franklin Gothic Demi Cond" panose="020B07060304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0.00915</cdr:x>
      <cdr:y>0.0111</cdr:y>
    </cdr:from>
    <cdr:to>
      <cdr:x>0.75856</cdr:x>
      <cdr:y>0.06809</cdr:y>
    </cdr:to>
    <cdr:sp macro="" textlink="">
      <cdr:nvSpPr>
        <cdr:cNvPr id="2" name="TextBox 1">
          <a:extLst xmlns:a="http://schemas.openxmlformats.org/drawingml/2006/main">
            <a:ext uri="{FF2B5EF4-FFF2-40B4-BE49-F238E27FC236}">
              <a16:creationId xmlns:a16="http://schemas.microsoft.com/office/drawing/2014/main" id="{C5B6D7BA-FA10-F49C-82B1-3EBC59B8FCD2}"/>
            </a:ext>
          </a:extLst>
        </cdr:cNvPr>
        <cdr:cNvSpPr txBox="1"/>
      </cdr:nvSpPr>
      <cdr:spPr>
        <a:xfrm xmlns:a="http://schemas.openxmlformats.org/drawingml/2006/main">
          <a:off x="74084" y="56094"/>
          <a:ext cx="6070600" cy="287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F3043C71-453F-467D-A940-6F8FCB8FDE87}" type="TxLink">
            <a:rPr lang="en-US" sz="1200" b="0" i="0" u="none" strike="noStrike" kern="1200">
              <a:solidFill>
                <a:srgbClr val="000000"/>
              </a:solidFill>
              <a:latin typeface="Franklin Gothic Demi Cond" panose="020B0706030402020204" pitchFamily="34" charset="0"/>
              <a:cs typeface="Calibri"/>
            </a:rPr>
            <a:pPr/>
            <a:t>Percent of Unintentional Drowning Deaths among Children ages 0-17 by Age and Sex, 2019-2023</a:t>
          </a:fld>
          <a:endParaRPr lang="en-US" sz="1200" kern="1200">
            <a:latin typeface="Franklin Gothic Demi Cond" panose="020B07060304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0.00956</cdr:x>
      <cdr:y>0.01262</cdr:y>
    </cdr:from>
    <cdr:to>
      <cdr:x>0.62862</cdr:x>
      <cdr:y>0.13406</cdr:y>
    </cdr:to>
    <cdr:sp macro="" textlink="">
      <cdr:nvSpPr>
        <cdr:cNvPr id="2" name="TextBox 1">
          <a:extLst xmlns:a="http://schemas.openxmlformats.org/drawingml/2006/main">
            <a:ext uri="{FF2B5EF4-FFF2-40B4-BE49-F238E27FC236}">
              <a16:creationId xmlns:a16="http://schemas.microsoft.com/office/drawing/2014/main" id="{F075D589-58B7-DEE2-DAF0-C24F4C6D55A9}"/>
            </a:ext>
          </a:extLst>
        </cdr:cNvPr>
        <cdr:cNvSpPr txBox="1"/>
      </cdr:nvSpPr>
      <cdr:spPr>
        <a:xfrm xmlns:a="http://schemas.openxmlformats.org/drawingml/2006/main">
          <a:off x="76201" y="62444"/>
          <a:ext cx="4936066" cy="601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cdr:x>
      <cdr:y>0</cdr:y>
    </cdr:from>
    <cdr:to>
      <cdr:x>0.85206</cdr:x>
      <cdr:y>0.05303</cdr:y>
    </cdr:to>
    <cdr:sp macro="" textlink="">
      <cdr:nvSpPr>
        <cdr:cNvPr id="3" name="TextBox 2">
          <a:extLst xmlns:a="http://schemas.openxmlformats.org/drawingml/2006/main">
            <a:ext uri="{FF2B5EF4-FFF2-40B4-BE49-F238E27FC236}">
              <a16:creationId xmlns:a16="http://schemas.microsoft.com/office/drawing/2014/main" id="{DD015825-1BB5-62B6-B47C-3E25CFD12DA8}"/>
            </a:ext>
          </a:extLst>
        </cdr:cNvPr>
        <cdr:cNvSpPr txBox="1"/>
      </cdr:nvSpPr>
      <cdr:spPr>
        <a:xfrm xmlns:a="http://schemas.openxmlformats.org/drawingml/2006/main">
          <a:off x="-1262592" y="0"/>
          <a:ext cx="6422708" cy="242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736685CB-3E85-4712-A1BD-5F0B7440B3BA}" type="TxLink">
            <a:rPr lang="en-US" sz="1200" b="0" i="0" u="none" strike="noStrike" kern="1200">
              <a:solidFill>
                <a:srgbClr val="000000"/>
              </a:solidFill>
              <a:latin typeface="Franklin Gothic Demi Cond" panose="020B0706030402020204" pitchFamily="34" charset="0"/>
              <a:cs typeface="Calibri"/>
            </a:rPr>
            <a:pPr/>
            <a:t>Percent of Unintentional Drowning Deaths among Children ages 0-17 by Demographic Group, 2019-2023</a:t>
          </a:fld>
          <a:endParaRPr lang="en-US" sz="1200" kern="1200" dirty="0">
            <a:latin typeface="Franklin Gothic Demi Cond" panose="020B07060304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0.86583</cdr:x>
      <cdr:y>0.07775</cdr:y>
    </cdr:to>
    <cdr:sp macro="" textlink="">
      <cdr:nvSpPr>
        <cdr:cNvPr id="2" name="TextBox 1">
          <a:extLst xmlns:a="http://schemas.openxmlformats.org/drawingml/2006/main">
            <a:ext uri="{FF2B5EF4-FFF2-40B4-BE49-F238E27FC236}">
              <a16:creationId xmlns:a16="http://schemas.microsoft.com/office/drawing/2014/main" id="{A94FE857-B1B4-252D-0451-FC225BFB84DC}"/>
            </a:ext>
          </a:extLst>
        </cdr:cNvPr>
        <cdr:cNvSpPr txBox="1"/>
      </cdr:nvSpPr>
      <cdr:spPr>
        <a:xfrm xmlns:a="http://schemas.openxmlformats.org/drawingml/2006/main">
          <a:off x="-399885" y="0"/>
          <a:ext cx="5970846" cy="312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C3E3A703-0DD5-45B4-B539-3BD5AC1A2806}" type="TxLink">
            <a:rPr lang="en-US" sz="1200" b="0" i="0" u="none" strike="noStrike" kern="1200">
              <a:solidFill>
                <a:srgbClr val="000000"/>
              </a:solidFill>
              <a:latin typeface="Franklin Gothic Demi Cond" panose="020B0706030402020204" pitchFamily="34" charset="0"/>
              <a:cs typeface="Calibri"/>
            </a:rPr>
            <a:pPr/>
            <a:t>Percent of Unintentional Drowning Deaths among Children ages 0-17 by Water Source, 2019-2023</a:t>
          </a:fld>
          <a:endParaRPr lang="en-US" sz="1200" kern="1200" dirty="0">
            <a:latin typeface="Franklin Gothic Demi Cond" panose="020B07060304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0.01035</cdr:x>
      <cdr:y>0.0104</cdr:y>
    </cdr:from>
    <cdr:to>
      <cdr:x>0.93856</cdr:x>
      <cdr:y>0.06924</cdr:y>
    </cdr:to>
    <cdr:sp macro="" textlink="">
      <cdr:nvSpPr>
        <cdr:cNvPr id="2" name="TextBox 1">
          <a:extLst xmlns:a="http://schemas.openxmlformats.org/drawingml/2006/main">
            <a:ext uri="{FF2B5EF4-FFF2-40B4-BE49-F238E27FC236}">
              <a16:creationId xmlns:a16="http://schemas.microsoft.com/office/drawing/2014/main" id="{45BD13D7-EAC0-A6A5-D2C7-5B61B8A3E2E7}"/>
            </a:ext>
          </a:extLst>
        </cdr:cNvPr>
        <cdr:cNvSpPr txBox="1"/>
      </cdr:nvSpPr>
      <cdr:spPr>
        <a:xfrm xmlns:a="http://schemas.openxmlformats.org/drawingml/2006/main">
          <a:off x="78017" y="45078"/>
          <a:ext cx="6996730" cy="2550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021404E-15D0-4E2D-A072-0FC6F2E2366B}" type="TxLink">
            <a:rPr lang="en-US" sz="1200" b="0" i="0" u="none" strike="noStrike" kern="1200">
              <a:solidFill>
                <a:srgbClr val="000000"/>
              </a:solidFill>
              <a:latin typeface="Franklin Gothic Demi Cond" panose="020B0706030402020204" pitchFamily="34" charset="0"/>
              <a:cs typeface="Calibri"/>
            </a:rPr>
            <a:pPr/>
            <a:t>Counts of Unintentional Drowning Deaths among Children ages 0-17 by Water Source and Age Group, 2019-2023</a:t>
          </a:fld>
          <a:endParaRPr lang="en-US" sz="1200" kern="1200" dirty="0">
            <a:latin typeface="Franklin Gothic Demi Cond" panose="020B07060304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0.0065</cdr:y>
    </cdr:from>
    <cdr:to>
      <cdr:x>0.72369</cdr:x>
      <cdr:y>0.07427</cdr:y>
    </cdr:to>
    <cdr:sp macro="" textlink="">
      <cdr:nvSpPr>
        <cdr:cNvPr id="2" name="TextBox 1">
          <a:extLst xmlns:a="http://schemas.openxmlformats.org/drawingml/2006/main">
            <a:ext uri="{FF2B5EF4-FFF2-40B4-BE49-F238E27FC236}">
              <a16:creationId xmlns:a16="http://schemas.microsoft.com/office/drawing/2014/main" id="{EA5F43AA-40AF-5F02-35FF-7C298F1123FB}"/>
            </a:ext>
          </a:extLst>
        </cdr:cNvPr>
        <cdr:cNvSpPr txBox="1"/>
      </cdr:nvSpPr>
      <cdr:spPr>
        <a:xfrm xmlns:a="http://schemas.openxmlformats.org/drawingml/2006/main">
          <a:off x="0" y="27667"/>
          <a:ext cx="5659120" cy="288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67A6ED6F-8B6E-49CE-B145-C7D18055F6D5}" type="TxLink">
            <a:rPr lang="en-US" sz="1200" b="0" i="0" u="none" strike="noStrike" kern="1200">
              <a:solidFill>
                <a:srgbClr val="000000"/>
              </a:solidFill>
              <a:latin typeface="Franklin Gothic Demi Cond" panose="020B0706030402020204" pitchFamily="34" charset="0"/>
              <a:cs typeface="Calibri"/>
            </a:rPr>
            <a:pPr/>
            <a:t>Percent of Unintentional Drowning Deaths among Children ages 0-17 by Month, 2019-2023</a:t>
          </a:fld>
          <a:endParaRPr lang="en-US" sz="1200" kern="1200" dirty="0">
            <a:latin typeface="Franklin Gothic Demi Cond" panose="020B07060304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4/14/2025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4/14/2025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mortality of unintentional child drownings. They are meant to offer a state-level background on unintentional child drowning. If you’d like a copy of the slides, please visit the “Drowning and Water Related Injuries”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82180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county, the highest number of unintentional child drowning deaths from 2019-2023 occurred in Wake, Mecklenburg, and Cumberland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98513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Tips to prevent unintentional drownings include watching children when around water, teaching yourself and children to swim, learning CPR, and ensuring swimming pools are enclosed with fences at least 4 feet tall.</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393473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drowning prevention, please visit the linked sites.</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44397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2014 and 2023, 255 children under 18 years old died due to unintentional drowning in North Carolina. The rate of unintentional drowning deaths among children was generally lower in NC than in the United States overall.</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101937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drownings made up 12% of unintentional injury death among North Carolina Children.</a:t>
            </a:r>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426667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unintentional drownings made up the third leading cause of unintentional injury death among North Carolina children, after suffocation and motor vehicle traffic injuries.</a:t>
            </a: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303565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percentage of unintentional drowning deaths occurred among children ages 1 to 4, followed by those ages 15-17. Males also accounted for the majority of child drowning deaths from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420325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the highest percentage of unintentional child drownings were among males, non-Hispanic White residents, and children ages 1 to 4 years old.</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22662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child drowning deaths differed by water source. From 2019-2023, 47% of deaths occurred due to a swimming pool, followed by 30% in natural water.</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45842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drowning death water source also varied by age group. Children ages 1 to 4 years old most often drowned in swimming pools, whereas drowning deaths occurred more often in natural water for older children, ages 15 to 17.</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66158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child drownings often occurred in the summer months, especially in July. 24% of unintentional child drowning deaths occurred in July from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440330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802302"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Child Drowning</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osfm.gov/community-risk-reduction/safe-kids" TargetMode="External"/><Relationship Id="rId7" Type="http://schemas.openxmlformats.org/officeDocument/2006/relationships/hyperlink" Target="https://www.poolsafely.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ndpa.org/" TargetMode="External"/><Relationship Id="rId5" Type="http://schemas.openxmlformats.org/officeDocument/2006/relationships/hyperlink" Target="http://www.cdc.gov/drowning/about" TargetMode="External"/><Relationship Id="rId4" Type="http://schemas.openxmlformats.org/officeDocument/2006/relationships/hyperlink" Target="https://injuryfreenc.dph.ncdhhs.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outlook.office365.com/owa/calendar/IVPBDataSupport@ncconnect.onmicrosoft.com/booking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ph.ncdhhs.gov/programs/chronic-disease-and-injury/injury-and-violence-prevention-branch"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3200" y="2051009"/>
            <a:ext cx="5877382" cy="2020824"/>
          </a:xfrm>
        </p:spPr>
        <p:txBody>
          <a:bodyPr/>
          <a:lstStyle/>
          <a:p>
            <a:r>
              <a:rPr lang="en-US" sz="3600" dirty="0"/>
              <a:t>Unintentional Drowning Among Children:</a:t>
            </a:r>
          </a:p>
          <a:p>
            <a:r>
              <a:rPr lang="en-US" sz="3600" dirty="0"/>
              <a:t>North Carolina, 2019-2023</a:t>
            </a:r>
          </a:p>
        </p:txBody>
      </p:sp>
      <p:sp>
        <p:nvSpPr>
          <p:cNvPr id="9" name="Text Placeholder 8"/>
          <p:cNvSpPr>
            <a:spLocks noGrp="1"/>
          </p:cNvSpPr>
          <p:nvPr>
            <p:ph type="body" sz="quarter" idx="11"/>
          </p:nvPr>
        </p:nvSpPr>
        <p:spPr>
          <a:xfrm>
            <a:off x="2743200" y="4071833"/>
            <a:ext cx="5774267" cy="948752"/>
          </a:xfrm>
        </p:spPr>
        <p:txBody>
          <a:bodyPr anchor="ctr"/>
          <a:lstStyle/>
          <a:p>
            <a:r>
              <a:rPr lang="en-US" dirty="0"/>
              <a:t>Division of Public Health, Injury and Violence Prevention Branch</a:t>
            </a:r>
          </a:p>
          <a:p>
            <a:endParaRPr lang="en-US" dirty="0"/>
          </a:p>
          <a:p>
            <a:r>
              <a:rPr lang="en-US" dirty="0"/>
              <a:t>Epidemiology, Surveillance, and Informatics Unit</a:t>
            </a:r>
          </a:p>
          <a:p>
            <a:r>
              <a:rPr lang="en-US" sz="1400" dirty="0"/>
              <a:t>Data updated March 17, 2025</a:t>
            </a:r>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A0FC28B-B53F-BF45-33D6-636FEF776B44}"/>
              </a:ext>
            </a:extLst>
          </p:cNvPr>
          <p:cNvSpPr>
            <a:spLocks noGrp="1"/>
          </p:cNvSpPr>
          <p:nvPr>
            <p:ph type="body" sz="quarter" idx="11"/>
          </p:nvPr>
        </p:nvSpPr>
        <p:spPr>
          <a:xfrm>
            <a:off x="91440" y="6309360"/>
            <a:ext cx="8073990" cy="330200"/>
          </a:xfrm>
        </p:spPr>
        <p:txBody>
          <a:bodyPr/>
          <a:lstStyle/>
          <a:p>
            <a:r>
              <a:rPr lang="en-US" i="0" dirty="0"/>
              <a:t>Limited to NC residents ages 0-17</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1F609A41-FAFD-AD69-3DFB-21BFA9CA600C}"/>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6" name="Title 5">
            <a:extLst>
              <a:ext uri="{FF2B5EF4-FFF2-40B4-BE49-F238E27FC236}">
                <a16:creationId xmlns:a16="http://schemas.microsoft.com/office/drawing/2014/main" id="{8EEE5D33-129B-F1E7-D0F0-1E2A88FC8E33}"/>
              </a:ext>
            </a:extLst>
          </p:cNvPr>
          <p:cNvSpPr>
            <a:spLocks noGrp="1"/>
          </p:cNvSpPr>
          <p:nvPr>
            <p:ph type="title"/>
          </p:nvPr>
        </p:nvSpPr>
        <p:spPr>
          <a:xfrm>
            <a:off x="274320" y="1097280"/>
            <a:ext cx="8563554" cy="1078918"/>
          </a:xfrm>
        </p:spPr>
        <p:txBody>
          <a:bodyPr/>
          <a:lstStyle/>
          <a:p>
            <a:r>
              <a:rPr lang="en-US" sz="2800" dirty="0"/>
              <a:t>Wake, Mecklenburg, and Cumberland counties had the highest counts of unintentional drowning deaths among children under the age of 18 from 2019 to 2023</a:t>
            </a:r>
          </a:p>
        </p:txBody>
      </p:sp>
      <p:pic>
        <p:nvPicPr>
          <p:cNvPr id="3" name="Picture 2">
            <a:extLst>
              <a:ext uri="{FF2B5EF4-FFF2-40B4-BE49-F238E27FC236}">
                <a16:creationId xmlns:a16="http://schemas.microsoft.com/office/drawing/2014/main" id="{B4981ADE-A41F-B2EF-36CE-1714C6771812}"/>
              </a:ext>
            </a:extLst>
          </p:cNvPr>
          <p:cNvPicPr>
            <a:picLocks noChangeAspect="1"/>
          </p:cNvPicPr>
          <p:nvPr/>
        </p:nvPicPr>
        <p:blipFill>
          <a:blip r:embed="rId3">
            <a:extLst>
              <a:ext uri="{28A0092B-C50C-407E-A947-70E740481C1C}">
                <a14:useLocalDpi xmlns:a14="http://schemas.microsoft.com/office/drawing/2010/main" val="0"/>
              </a:ext>
            </a:extLst>
          </a:blip>
          <a:srcRect t="24197" b="17235"/>
          <a:stretch/>
        </p:blipFill>
        <p:spPr>
          <a:xfrm>
            <a:off x="867823" y="2713593"/>
            <a:ext cx="7408354" cy="3352800"/>
          </a:xfrm>
          <a:prstGeom prst="rect">
            <a:avLst/>
          </a:prstGeom>
        </p:spPr>
      </p:pic>
    </p:spTree>
    <p:extLst>
      <p:ext uri="{BB962C8B-B14F-4D97-AF65-F5344CB8AC3E}">
        <p14:creationId xmlns:p14="http://schemas.microsoft.com/office/powerpoint/2010/main" val="190117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7BD51-D562-75BB-C1BA-189C36B04353}"/>
              </a:ext>
            </a:extLst>
          </p:cNvPr>
          <p:cNvSpPr>
            <a:spLocks noGrp="1"/>
          </p:cNvSpPr>
          <p:nvPr>
            <p:ph type="body" sz="quarter" idx="10"/>
          </p:nvPr>
        </p:nvSpPr>
        <p:spPr>
          <a:xfrm>
            <a:off x="274320" y="1828800"/>
            <a:ext cx="8563554" cy="3684743"/>
          </a:xfrm>
        </p:spPr>
        <p:txBody>
          <a:bodyPr/>
          <a:lstStyle/>
          <a:p>
            <a:r>
              <a:rPr lang="en-US" sz="2800" b="0" dirty="0"/>
              <a:t>Top Safety Tips</a:t>
            </a:r>
          </a:p>
          <a:p>
            <a:pPr lvl="1"/>
            <a:r>
              <a:rPr lang="en-US" sz="2400" b="0" dirty="0"/>
              <a:t>Watch children when they are in or around water</a:t>
            </a:r>
          </a:p>
          <a:p>
            <a:pPr lvl="1"/>
            <a:r>
              <a:rPr lang="en-US" sz="2400" b="0" dirty="0"/>
              <a:t>Teach yourself and children to swim </a:t>
            </a:r>
          </a:p>
          <a:p>
            <a:pPr lvl="1"/>
            <a:r>
              <a:rPr lang="en-US" sz="2400" b="0" dirty="0"/>
              <a:t>Learn CPR and basic rescue skills</a:t>
            </a:r>
          </a:p>
          <a:p>
            <a:pPr lvl="2"/>
            <a:r>
              <a:rPr lang="en-US" sz="2400" b="0" dirty="0"/>
              <a:t>Learn how to perform CPR on children and adults</a:t>
            </a:r>
          </a:p>
          <a:p>
            <a:pPr lvl="1"/>
            <a:r>
              <a:rPr lang="en-US" sz="2400" b="0" dirty="0"/>
              <a:t>Ensure swimming pools have 4-sided fencing at least 4 feet high</a:t>
            </a:r>
          </a:p>
          <a:p>
            <a:pPr lvl="1"/>
            <a:endParaRPr lang="en-US" sz="2000" dirty="0"/>
          </a:p>
        </p:txBody>
      </p:sp>
      <p:sp>
        <p:nvSpPr>
          <p:cNvPr id="3" name="Text Placeholder 2">
            <a:extLst>
              <a:ext uri="{FF2B5EF4-FFF2-40B4-BE49-F238E27FC236}">
                <a16:creationId xmlns:a16="http://schemas.microsoft.com/office/drawing/2014/main" id="{16CEC014-90F0-2968-BCE8-4FB262A8A19F}"/>
              </a:ext>
            </a:extLst>
          </p:cNvPr>
          <p:cNvSpPr>
            <a:spLocks noGrp="1"/>
          </p:cNvSpPr>
          <p:nvPr>
            <p:ph type="body" sz="quarter" idx="11"/>
          </p:nvPr>
        </p:nvSpPr>
        <p:spPr>
          <a:xfrm>
            <a:off x="91440" y="6309360"/>
            <a:ext cx="8073990" cy="330200"/>
          </a:xfrm>
        </p:spPr>
        <p:txBody>
          <a:bodyPr/>
          <a:lstStyle/>
          <a:p>
            <a:r>
              <a:rPr lang="en-US" dirty="0"/>
              <a:t>Source: Safe Kids North Carolina</a:t>
            </a:r>
          </a:p>
        </p:txBody>
      </p:sp>
      <p:sp>
        <p:nvSpPr>
          <p:cNvPr id="4" name="Slide Number Placeholder 3">
            <a:extLst>
              <a:ext uri="{FF2B5EF4-FFF2-40B4-BE49-F238E27FC236}">
                <a16:creationId xmlns:a16="http://schemas.microsoft.com/office/drawing/2014/main" id="{AF87A41B-7596-31DC-874A-C1501477BBD4}"/>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
        <p:nvSpPr>
          <p:cNvPr id="5" name="Title 4">
            <a:extLst>
              <a:ext uri="{FF2B5EF4-FFF2-40B4-BE49-F238E27FC236}">
                <a16:creationId xmlns:a16="http://schemas.microsoft.com/office/drawing/2014/main" id="{7CA54E6B-E28D-4F32-C320-8610D8AA1AD2}"/>
              </a:ext>
            </a:extLst>
          </p:cNvPr>
          <p:cNvSpPr>
            <a:spLocks noGrp="1"/>
          </p:cNvSpPr>
          <p:nvPr>
            <p:ph type="title"/>
          </p:nvPr>
        </p:nvSpPr>
        <p:spPr>
          <a:xfrm>
            <a:off x="274320" y="1097280"/>
            <a:ext cx="8563554" cy="548640"/>
          </a:xfrm>
        </p:spPr>
        <p:txBody>
          <a:bodyPr/>
          <a:lstStyle/>
          <a:p>
            <a:r>
              <a:rPr lang="en-US" sz="3200" dirty="0"/>
              <a:t>Unintentional drownings are preventable</a:t>
            </a:r>
          </a:p>
        </p:txBody>
      </p:sp>
    </p:spTree>
    <p:extLst>
      <p:ext uri="{BB962C8B-B14F-4D97-AF65-F5344CB8AC3E}">
        <p14:creationId xmlns:p14="http://schemas.microsoft.com/office/powerpoint/2010/main" val="345690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8CB0B-4945-8EDA-1BB2-9B2043FE0BAF}"/>
              </a:ext>
            </a:extLst>
          </p:cNvPr>
          <p:cNvSpPr>
            <a:spLocks noGrp="1"/>
          </p:cNvSpPr>
          <p:nvPr>
            <p:ph type="body" sz="quarter" idx="10"/>
          </p:nvPr>
        </p:nvSpPr>
        <p:spPr>
          <a:xfrm>
            <a:off x="1188720" y="1005840"/>
            <a:ext cx="7537836" cy="4937760"/>
          </a:xfrm>
        </p:spPr>
        <p:txBody>
          <a:bodyPr/>
          <a:lstStyle/>
          <a:p>
            <a:r>
              <a:rPr lang="en-US" sz="2400" dirty="0"/>
              <a:t>Safe Kids North Carolina</a:t>
            </a:r>
          </a:p>
          <a:p>
            <a:pPr lvl="1"/>
            <a:r>
              <a:rPr lang="en-US" sz="2000" b="0" dirty="0"/>
              <a:t> </a:t>
            </a:r>
            <a:r>
              <a:rPr lang="en-US" sz="2000" b="0" dirty="0">
                <a:hlinkClick r:id="rId3"/>
              </a:rPr>
              <a:t>www.ncosfm.gov/community-risk-reduction/safe-kids</a:t>
            </a:r>
            <a:endParaRPr lang="en-US" sz="2000" b="0" dirty="0"/>
          </a:p>
          <a:p>
            <a:r>
              <a:rPr lang="en-US" sz="2400" dirty="0"/>
              <a:t>Division of Public Health, Injury and Violence Prevention Branch</a:t>
            </a:r>
          </a:p>
          <a:p>
            <a:pPr lvl="1"/>
            <a:r>
              <a:rPr lang="en-US" sz="2000" b="0" dirty="0">
                <a:hlinkClick r:id="rId4"/>
              </a:rPr>
              <a:t>injuryfreenc.dph.ncdhhs.gov</a:t>
            </a:r>
            <a:endParaRPr lang="en-US" sz="2000" b="0" dirty="0"/>
          </a:p>
          <a:p>
            <a:r>
              <a:rPr lang="en-US" sz="2400" dirty="0"/>
              <a:t>Centers for Disease Control and Prevention: Drowning Prevention</a:t>
            </a:r>
          </a:p>
          <a:p>
            <a:pPr lvl="1"/>
            <a:r>
              <a:rPr lang="en-US" sz="2000" b="0" dirty="0">
                <a:hlinkClick r:id="rId5"/>
              </a:rPr>
              <a:t>www.cdc.gov/drowning/about</a:t>
            </a:r>
            <a:endParaRPr lang="en-US" sz="2000" b="0" dirty="0"/>
          </a:p>
          <a:p>
            <a:r>
              <a:rPr lang="en-US" sz="2400" dirty="0"/>
              <a:t>National Drowning Prevention Alliance</a:t>
            </a:r>
          </a:p>
          <a:p>
            <a:pPr lvl="1"/>
            <a:r>
              <a:rPr lang="en-US" sz="2000" b="0" dirty="0">
                <a:hlinkClick r:id="rId6"/>
              </a:rPr>
              <a:t>ndpa.org</a:t>
            </a:r>
            <a:endParaRPr lang="en-US" sz="2000" b="0" dirty="0"/>
          </a:p>
          <a:p>
            <a:r>
              <a:rPr lang="en-US" sz="2400" dirty="0"/>
              <a:t>US Consumer Product Safety Commission – Pool Safety</a:t>
            </a:r>
          </a:p>
          <a:p>
            <a:pPr lvl="1"/>
            <a:r>
              <a:rPr lang="en-US" sz="2000" b="0" dirty="0">
                <a:hlinkClick r:id="rId7"/>
              </a:rPr>
              <a:t>www.poolsafely.gov</a:t>
            </a:r>
            <a:endParaRPr lang="en-US" sz="2000" b="0" dirty="0"/>
          </a:p>
          <a:p>
            <a:pPr lvl="1"/>
            <a:endParaRPr lang="en-US" dirty="0"/>
          </a:p>
          <a:p>
            <a:endParaRPr lang="en-US" dirty="0"/>
          </a:p>
        </p:txBody>
      </p:sp>
      <p:sp>
        <p:nvSpPr>
          <p:cNvPr id="4" name="Slide Number Placeholder 3">
            <a:extLst>
              <a:ext uri="{FF2B5EF4-FFF2-40B4-BE49-F238E27FC236}">
                <a16:creationId xmlns:a16="http://schemas.microsoft.com/office/drawing/2014/main" id="{1CFC7356-6DE6-748A-7003-8BCF87FC1CA6}"/>
              </a:ext>
            </a:extLst>
          </p:cNvPr>
          <p:cNvSpPr>
            <a:spLocks noGrp="1"/>
          </p:cNvSpPr>
          <p:nvPr>
            <p:ph type="sldNum" sz="quarter" idx="14"/>
          </p:nvPr>
        </p:nvSpPr>
        <p:spPr/>
        <p:txBody>
          <a:bodyPr/>
          <a:lstStyle/>
          <a:p>
            <a:fld id="{11F27F3A-B3E9-41ED-AF8F-A365F10BB65F}" type="slidenum">
              <a:rPr lang="en-US" smtClean="0"/>
              <a:pPr/>
              <a:t>12</a:t>
            </a:fld>
            <a:endParaRPr lang="en-US" dirty="0"/>
          </a:p>
        </p:txBody>
      </p:sp>
      <p:sp>
        <p:nvSpPr>
          <p:cNvPr id="5" name="Title 4">
            <a:extLst>
              <a:ext uri="{FF2B5EF4-FFF2-40B4-BE49-F238E27FC236}">
                <a16:creationId xmlns:a16="http://schemas.microsoft.com/office/drawing/2014/main" id="{D61C62F8-0370-0C95-C4E4-6BC9A40C1139}"/>
              </a:ext>
            </a:extLst>
          </p:cNvPr>
          <p:cNvSpPr>
            <a:spLocks noGrp="1"/>
          </p:cNvSpPr>
          <p:nvPr>
            <p:ph type="title"/>
          </p:nvPr>
        </p:nvSpPr>
        <p:spPr>
          <a:xfrm>
            <a:off x="1188720" y="274320"/>
            <a:ext cx="7537836" cy="548640"/>
          </a:xfrm>
        </p:spPr>
        <p:txBody>
          <a:bodyPr/>
          <a:lstStyle/>
          <a:p>
            <a:r>
              <a:rPr lang="en-US" sz="3200" dirty="0"/>
              <a:t>Resources</a:t>
            </a:r>
            <a:endParaRPr lang="en-US" dirty="0"/>
          </a:p>
        </p:txBody>
      </p:sp>
    </p:spTree>
    <p:extLst>
      <p:ext uri="{BB962C8B-B14F-4D97-AF65-F5344CB8AC3E}">
        <p14:creationId xmlns:p14="http://schemas.microsoft.com/office/powerpoint/2010/main" val="164849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09EF8-1470-7734-89B6-B456DC5A794E}"/>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6" name="Title 1">
            <a:extLst>
              <a:ext uri="{FF2B5EF4-FFF2-40B4-BE49-F238E27FC236}">
                <a16:creationId xmlns:a16="http://schemas.microsoft.com/office/drawing/2014/main" id="{D366AD7D-8405-5434-8BFC-15A30AFB8069}"/>
              </a:ext>
            </a:extLst>
          </p:cNvPr>
          <p:cNvSpPr>
            <a:spLocks noGrp="1"/>
          </p:cNvSpPr>
          <p:nvPr>
            <p:ph type="title"/>
          </p:nvPr>
        </p:nvSpPr>
        <p:spPr>
          <a:xfrm>
            <a:off x="365760" y="1097280"/>
            <a:ext cx="8621835" cy="1072055"/>
          </a:xfrm>
        </p:spPr>
        <p:txBody>
          <a:bodyPr/>
          <a:lstStyle/>
          <a:p>
            <a:r>
              <a:rPr lang="en-US" sz="3200" dirty="0"/>
              <a:t>IVPB Data Support now available! </a:t>
            </a:r>
          </a:p>
        </p:txBody>
      </p:sp>
      <p:pic>
        <p:nvPicPr>
          <p:cNvPr id="7" name="Picture 6">
            <a:extLst>
              <a:ext uri="{FF2B5EF4-FFF2-40B4-BE49-F238E27FC236}">
                <a16:creationId xmlns:a16="http://schemas.microsoft.com/office/drawing/2014/main" id="{C7ADBD5A-00DC-AB4B-1216-EC8FD4108BAE}"/>
              </a:ext>
            </a:extLst>
          </p:cNvPr>
          <p:cNvPicPr>
            <a:picLocks noChangeAspect="1"/>
          </p:cNvPicPr>
          <p:nvPr/>
        </p:nvPicPr>
        <p:blipFill>
          <a:blip r:embed="rId2"/>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942CFFF-1787-E39A-31C1-BFD0DCC02926}"/>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3">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4">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9" name="Picture 8">
            <a:extLst>
              <a:ext uri="{FF2B5EF4-FFF2-40B4-BE49-F238E27FC236}">
                <a16:creationId xmlns:a16="http://schemas.microsoft.com/office/drawing/2014/main" id="{F532FFE4-9205-15B5-EDEA-330C74094AD6}"/>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2F430E3-3969-9EA2-6532-6666992A8CFC}"/>
              </a:ext>
            </a:extLst>
          </p:cNvPr>
          <p:cNvSpPr txBox="1"/>
          <p:nvPr/>
        </p:nvSpPr>
        <p:spPr>
          <a:xfrm>
            <a:off x="365760" y="164592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Tree>
    <p:extLst>
      <p:ext uri="{BB962C8B-B14F-4D97-AF65-F5344CB8AC3E}">
        <p14:creationId xmlns:p14="http://schemas.microsoft.com/office/powerpoint/2010/main" val="251180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365533A-47E5-41AD-8D9E-AF950143D75E}"/>
              </a:ext>
            </a:extLst>
          </p:cNvPr>
          <p:cNvSpPr>
            <a:spLocks noGrp="1"/>
          </p:cNvSpPr>
          <p:nvPr>
            <p:ph type="body" sz="quarter" idx="10"/>
          </p:nvPr>
        </p:nvSpPr>
        <p:spPr/>
        <p:txBody>
          <a:body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Questions?</a:t>
            </a:r>
          </a:p>
          <a:p>
            <a:pPr algn="ctr">
              <a:defRPr/>
            </a:pPr>
            <a:endParaRPr lang="en-US" sz="3200" dirty="0">
              <a:solidFill>
                <a:schemeClr val="accent6"/>
              </a:solidFill>
              <a:hlinkClick r:id="rId2">
                <a:extLst>
                  <a:ext uri="{A12FA001-AC4F-418D-AE19-62706E023703}">
                    <ahyp:hlinkClr xmlns:ahyp="http://schemas.microsoft.com/office/drawing/2018/hyperlinkcolor" val="tx"/>
                  </a:ext>
                </a:extLst>
              </a:hlinkClick>
            </a:endParaRPr>
          </a:p>
          <a:p>
            <a:pPr algn="ctr">
              <a:defRPr/>
            </a:pPr>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Injury and Violence Prevention Branch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Division of Public Health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algn="ctr"/>
            <a:r>
              <a:rPr lang="en-US" sz="3200" dirty="0">
                <a:solidFill>
                  <a:schemeClr val="accent6"/>
                </a:solidFill>
                <a:hlinkClick r:id="rId3">
                  <a:extLst>
                    <a:ext uri="{A12FA001-AC4F-418D-AE19-62706E023703}">
                      <ahyp:hlinkClr xmlns:ahyp="http://schemas.microsoft.com/office/drawing/2018/hyperlinkcolor" val="tx"/>
                    </a:ext>
                  </a:extLst>
                </a:hlinkClick>
              </a:rPr>
              <a:t>www.dph.ncdhhs.gov/programs/chronic-disease-and-injury/injury-and-violence-prevention-branch</a:t>
            </a:r>
            <a:endParaRPr lang="en-US" sz="3200" dirty="0">
              <a:solidFill>
                <a:schemeClr val="accent6"/>
              </a:solidFill>
            </a:endParaRPr>
          </a:p>
        </p:txBody>
      </p:sp>
    </p:spTree>
    <p:extLst>
      <p:ext uri="{BB962C8B-B14F-4D97-AF65-F5344CB8AC3E}">
        <p14:creationId xmlns:p14="http://schemas.microsoft.com/office/powerpoint/2010/main" val="21837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C253B1F-567F-5C64-93F8-59378FC6BEB8}"/>
              </a:ext>
            </a:extLst>
          </p:cNvPr>
          <p:cNvSpPr>
            <a:spLocks noGrp="1"/>
          </p:cNvSpPr>
          <p:nvPr>
            <p:ph type="body" sz="quarter" idx="11"/>
          </p:nvPr>
        </p:nvSpPr>
        <p:spPr>
          <a:xfrm>
            <a:off x="91440" y="6309360"/>
            <a:ext cx="7873447" cy="330200"/>
          </a:xfrm>
        </p:spPr>
        <p:txBody>
          <a:bodyPr/>
          <a:lstStyle/>
          <a:p>
            <a:r>
              <a:rPr lang="en-US" i="0" dirty="0"/>
              <a:t>Limited to NC residents ages 0-17</a:t>
            </a:r>
          </a:p>
          <a:p>
            <a:r>
              <a:rPr lang="en-US" b="1" i="0" dirty="0"/>
              <a:t>Source</a:t>
            </a:r>
            <a:r>
              <a:rPr lang="en-US" i="0" dirty="0"/>
              <a:t>:</a:t>
            </a:r>
            <a:r>
              <a:rPr lang="en-US" b="1" i="0" dirty="0"/>
              <a:t> </a:t>
            </a:r>
            <a:r>
              <a:rPr lang="en-US" i="0" dirty="0"/>
              <a:t>NC State Center for Health Statistics, Deaths (2014-2023); US Census Bureau Population Estimates (2014-2023); CDC WISQARS</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46B5F942-EE3E-EFF8-430B-C3E6E422FD21}"/>
              </a:ext>
            </a:extLst>
          </p:cNvPr>
          <p:cNvSpPr>
            <a:spLocks noGrp="1"/>
          </p:cNvSpPr>
          <p:nvPr>
            <p:ph type="sldNum" sz="quarter" idx="14"/>
          </p:nvPr>
        </p:nvSpPr>
        <p:spPr/>
        <p:txBody>
          <a:bodyPr/>
          <a:lstStyle/>
          <a:p>
            <a:fld id="{11F27F3A-B3E9-41ED-AF8F-A365F10BB65F}" type="slidenum">
              <a:rPr lang="en-US" smtClean="0"/>
              <a:pPr/>
              <a:t>2</a:t>
            </a:fld>
            <a:endParaRPr lang="en-US" dirty="0"/>
          </a:p>
        </p:txBody>
      </p:sp>
      <p:sp>
        <p:nvSpPr>
          <p:cNvPr id="6" name="Title 5">
            <a:extLst>
              <a:ext uri="{FF2B5EF4-FFF2-40B4-BE49-F238E27FC236}">
                <a16:creationId xmlns:a16="http://schemas.microsoft.com/office/drawing/2014/main" id="{9A7D4AE2-DD5B-5A85-80D0-854293DF90CB}"/>
              </a:ext>
            </a:extLst>
          </p:cNvPr>
          <p:cNvSpPr>
            <a:spLocks noGrp="1"/>
          </p:cNvSpPr>
          <p:nvPr>
            <p:ph type="title"/>
          </p:nvPr>
        </p:nvSpPr>
        <p:spPr>
          <a:xfrm>
            <a:off x="274320" y="274320"/>
            <a:ext cx="7537836" cy="1028018"/>
          </a:xfrm>
        </p:spPr>
        <p:txBody>
          <a:bodyPr/>
          <a:lstStyle/>
          <a:p>
            <a:r>
              <a:rPr lang="en-US" sz="2800" b="1" i="0" u="none" strike="noStrike" dirty="0">
                <a:effectLst/>
                <a:latin typeface="Arial" panose="020B0604020202020204" pitchFamily="34" charset="0"/>
              </a:rPr>
              <a:t>Between 2014 and 2023, </a:t>
            </a:r>
            <a:r>
              <a:rPr lang="en-US" sz="2800" b="1" i="0" u="none" strike="noStrike" dirty="0">
                <a:solidFill>
                  <a:srgbClr val="003B70"/>
                </a:solidFill>
                <a:effectLst/>
                <a:latin typeface="Arial" panose="020B0604020202020204" pitchFamily="34" charset="0"/>
              </a:rPr>
              <a:t>255</a:t>
            </a:r>
            <a:r>
              <a:rPr lang="en-US" sz="2800" b="1" i="0" u="none" strike="noStrike" dirty="0">
                <a:effectLst/>
                <a:latin typeface="Arial" panose="020B0604020202020204" pitchFamily="34" charset="0"/>
              </a:rPr>
              <a:t> children under the age of 18 died because of unintentional drowning in North Carolina</a:t>
            </a:r>
            <a:br>
              <a:rPr lang="en-US" sz="2800" b="1" i="0" u="none" strike="noStrike" dirty="0">
                <a:solidFill>
                  <a:srgbClr val="153D64"/>
                </a:solidFill>
                <a:effectLst/>
                <a:latin typeface="Arial" panose="020B0604020202020204" pitchFamily="34" charset="0"/>
              </a:rPr>
            </a:br>
            <a:endParaRPr lang="en-US" sz="2600" dirty="0"/>
          </a:p>
        </p:txBody>
      </p:sp>
      <p:sp>
        <p:nvSpPr>
          <p:cNvPr id="7" name="Title 1">
            <a:extLst>
              <a:ext uri="{FF2B5EF4-FFF2-40B4-BE49-F238E27FC236}">
                <a16:creationId xmlns:a16="http://schemas.microsoft.com/office/drawing/2014/main" id="{EDDDB2F1-C3AC-05A4-211E-BF972BF2FC9A}"/>
              </a:ext>
            </a:extLst>
          </p:cNvPr>
          <p:cNvSpPr txBox="1">
            <a:spLocks/>
          </p:cNvSpPr>
          <p:nvPr/>
        </p:nvSpPr>
        <p:spPr>
          <a:xfrm>
            <a:off x="274320" y="1417320"/>
            <a:ext cx="7537836"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The rate of unintentional drowning death among children was generally lower in North Carolina than in the U.S. as a whole												</a:t>
            </a:r>
          </a:p>
          <a:p>
            <a:r>
              <a:rPr lang="en-US" sz="1600" dirty="0">
                <a:solidFill>
                  <a:schemeClr val="tx2"/>
                </a:solidFill>
              </a:rPr>
              <a:t>												</a:t>
            </a:r>
          </a:p>
          <a:p>
            <a:r>
              <a:rPr lang="en-US" sz="1600" dirty="0">
                <a:solidFill>
                  <a:schemeClr val="tx2"/>
                </a:solidFill>
              </a:rPr>
              <a:t>												</a:t>
            </a:r>
          </a:p>
        </p:txBody>
      </p:sp>
      <p:graphicFrame>
        <p:nvGraphicFramePr>
          <p:cNvPr id="3" name="Chart 2">
            <a:extLst>
              <a:ext uri="{FF2B5EF4-FFF2-40B4-BE49-F238E27FC236}">
                <a16:creationId xmlns:a16="http://schemas.microsoft.com/office/drawing/2014/main" id="{41EC8AE2-791B-26A1-9128-9D70970A8C7E}"/>
              </a:ext>
            </a:extLst>
          </p:cNvPr>
          <p:cNvGraphicFramePr>
            <a:graphicFrameLocks/>
          </p:cNvGraphicFramePr>
          <p:nvPr>
            <p:extLst>
              <p:ext uri="{D42A27DB-BD31-4B8C-83A1-F6EECF244321}">
                <p14:modId xmlns:p14="http://schemas.microsoft.com/office/powerpoint/2010/main" val="619855276"/>
              </p:ext>
            </p:extLst>
          </p:nvPr>
        </p:nvGraphicFramePr>
        <p:xfrm>
          <a:off x="228924" y="1941164"/>
          <a:ext cx="7735963" cy="4119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23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12C59A8-602E-EB31-0FDC-0F057C3C8CEB}"/>
              </a:ext>
            </a:extLst>
          </p:cNvPr>
          <p:cNvGraphicFramePr>
            <a:graphicFrameLocks/>
          </p:cNvGraphicFramePr>
          <p:nvPr>
            <p:extLst>
              <p:ext uri="{D42A27DB-BD31-4B8C-83A1-F6EECF244321}">
                <p14:modId xmlns:p14="http://schemas.microsoft.com/office/powerpoint/2010/main" val="3696505516"/>
              </p:ext>
            </p:extLst>
          </p:nvPr>
        </p:nvGraphicFramePr>
        <p:xfrm>
          <a:off x="3067455" y="1226772"/>
          <a:ext cx="6591625" cy="4985312"/>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4"/>
          </p:nvPr>
        </p:nvSpPr>
        <p:spPr/>
        <p:txBody>
          <a:bodyPr/>
          <a:lstStyle/>
          <a:p>
            <a:fld id="{11F27F3A-B3E9-41ED-AF8F-A365F10BB65F}" type="slidenum">
              <a:rPr lang="en-US" b="0" smtClean="0"/>
              <a:pPr/>
              <a:t>3</a:t>
            </a:fld>
            <a:endParaRPr lang="en-US" b="0" dirty="0"/>
          </a:p>
        </p:txBody>
      </p:sp>
      <p:sp>
        <p:nvSpPr>
          <p:cNvPr id="20" name="Title 19">
            <a:extLst>
              <a:ext uri="{FF2B5EF4-FFF2-40B4-BE49-F238E27FC236}">
                <a16:creationId xmlns:a16="http://schemas.microsoft.com/office/drawing/2014/main" id="{AE607405-115A-B37A-3F77-FF46E253B6C4}"/>
              </a:ext>
            </a:extLst>
          </p:cNvPr>
          <p:cNvSpPr>
            <a:spLocks noGrp="1"/>
          </p:cNvSpPr>
          <p:nvPr>
            <p:ph type="title"/>
          </p:nvPr>
        </p:nvSpPr>
        <p:spPr>
          <a:xfrm>
            <a:off x="302151" y="1411103"/>
            <a:ext cx="4022199" cy="4345993"/>
          </a:xfrm>
        </p:spPr>
        <p:txBody>
          <a:bodyPr/>
          <a:lstStyle/>
          <a:p>
            <a:r>
              <a:rPr lang="en-US" sz="2700" dirty="0"/>
              <a:t>Unintentional drowning deaths made up </a:t>
            </a:r>
            <a:r>
              <a:rPr lang="en-US" sz="2700" dirty="0">
                <a:solidFill>
                  <a:schemeClr val="tx2"/>
                </a:solidFill>
              </a:rPr>
              <a:t>12%</a:t>
            </a:r>
            <a:r>
              <a:rPr lang="en-US" sz="2700" dirty="0"/>
              <a:t> of all unintentional injury deaths among North Carolina children under the age of 18 from 2019 to 2023</a:t>
            </a:r>
          </a:p>
        </p:txBody>
      </p:sp>
      <p:sp>
        <p:nvSpPr>
          <p:cNvPr id="23" name="Text Placeholder 22">
            <a:extLst>
              <a:ext uri="{FF2B5EF4-FFF2-40B4-BE49-F238E27FC236}">
                <a16:creationId xmlns:a16="http://schemas.microsoft.com/office/drawing/2014/main" id="{899E37F1-01D3-1AC8-CE2A-7D7B1EA25C2E}"/>
              </a:ext>
            </a:extLst>
          </p:cNvPr>
          <p:cNvSpPr>
            <a:spLocks noGrp="1"/>
          </p:cNvSpPr>
          <p:nvPr>
            <p:ph type="body" sz="quarter" idx="11"/>
          </p:nvPr>
        </p:nvSpPr>
        <p:spPr>
          <a:xfrm>
            <a:off x="91440" y="6309360"/>
            <a:ext cx="8073990" cy="330200"/>
          </a:xfrm>
        </p:spPr>
        <p:txBody>
          <a:bodyPr/>
          <a:lstStyle/>
          <a:p>
            <a:r>
              <a:rPr lang="en-US" i="0" dirty="0"/>
              <a:t>Limited to NC residents ages 0-17</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26" name="TextBox 25">
            <a:extLst>
              <a:ext uri="{FF2B5EF4-FFF2-40B4-BE49-F238E27FC236}">
                <a16:creationId xmlns:a16="http://schemas.microsoft.com/office/drawing/2014/main" id="{F94B9321-452B-D4B3-1D34-EA13EFC13B1E}"/>
              </a:ext>
            </a:extLst>
          </p:cNvPr>
          <p:cNvSpPr txBox="1"/>
          <p:nvPr/>
        </p:nvSpPr>
        <p:spPr>
          <a:xfrm>
            <a:off x="6916702" y="1438270"/>
            <a:ext cx="1925148" cy="584775"/>
          </a:xfrm>
          <a:prstGeom prst="rect">
            <a:avLst/>
          </a:prstGeom>
          <a:noFill/>
        </p:spPr>
        <p:txBody>
          <a:bodyPr wrap="square" rtlCol="0">
            <a:spAutoFit/>
          </a:bodyPr>
          <a:lstStyle/>
          <a:p>
            <a:r>
              <a:rPr lang="en-US" sz="1600" b="1" dirty="0"/>
              <a:t>Unintentional Drowning Deaths</a:t>
            </a:r>
          </a:p>
        </p:txBody>
      </p:sp>
      <p:sp>
        <p:nvSpPr>
          <p:cNvPr id="27" name="TextBox 26">
            <a:extLst>
              <a:ext uri="{FF2B5EF4-FFF2-40B4-BE49-F238E27FC236}">
                <a16:creationId xmlns:a16="http://schemas.microsoft.com/office/drawing/2014/main" id="{07C4925D-6DA3-FF80-1597-DFA7C61EB755}"/>
              </a:ext>
            </a:extLst>
          </p:cNvPr>
          <p:cNvSpPr txBox="1"/>
          <p:nvPr/>
        </p:nvSpPr>
        <p:spPr>
          <a:xfrm>
            <a:off x="2134924" y="4988905"/>
            <a:ext cx="2298455" cy="584775"/>
          </a:xfrm>
          <a:prstGeom prst="rect">
            <a:avLst/>
          </a:prstGeom>
          <a:noFill/>
        </p:spPr>
        <p:txBody>
          <a:bodyPr wrap="square" rtlCol="0">
            <a:spAutoFit/>
          </a:bodyPr>
          <a:lstStyle/>
          <a:p>
            <a:pPr algn="r"/>
            <a:r>
              <a:rPr lang="en-US" sz="1600" b="1" dirty="0"/>
              <a:t>Other Unintentional Injury Deaths</a:t>
            </a:r>
          </a:p>
        </p:txBody>
      </p:sp>
    </p:spTree>
    <p:extLst>
      <p:ext uri="{BB962C8B-B14F-4D97-AF65-F5344CB8AC3E}">
        <p14:creationId xmlns:p14="http://schemas.microsoft.com/office/powerpoint/2010/main" val="376099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1188720" y="6309360"/>
            <a:ext cx="7106911" cy="330200"/>
          </a:xfrm>
        </p:spPr>
        <p:txBody>
          <a:bodyPr/>
          <a:lstStyle/>
          <a:p>
            <a:r>
              <a:rPr lang="en-US" i="0" dirty="0"/>
              <a:t>Limited to NC residents ages 0-17; MVT = Motor Vehicle Traffic</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32" name="Slide Number Placeholder 31"/>
          <p:cNvSpPr>
            <a:spLocks noGrp="1"/>
          </p:cNvSpPr>
          <p:nvPr>
            <p:ph type="sldNum" sz="quarter" idx="14"/>
          </p:nvPr>
        </p:nvSpPr>
        <p:spPr>
          <a:prstGeom prst="rect">
            <a:avLst/>
          </a:prstGeom>
        </p:spPr>
        <p:txBody>
          <a:bodyPr/>
          <a:lstStyle/>
          <a:p>
            <a:fld id="{11F27F3A-B3E9-41ED-AF8F-A365F10BB65F}" type="slidenum">
              <a:rPr lang="en-US" smtClean="0"/>
              <a:pPr/>
              <a:t>4</a:t>
            </a:fld>
            <a:endParaRPr lang="en-US" dirty="0"/>
          </a:p>
        </p:txBody>
      </p:sp>
      <p:sp>
        <p:nvSpPr>
          <p:cNvPr id="7" name="Title 6"/>
          <p:cNvSpPr>
            <a:spLocks noGrp="1"/>
          </p:cNvSpPr>
          <p:nvPr>
            <p:ph type="title"/>
          </p:nvPr>
        </p:nvSpPr>
        <p:spPr>
          <a:xfrm>
            <a:off x="1188720" y="274320"/>
            <a:ext cx="7537836" cy="1036167"/>
          </a:xfrm>
        </p:spPr>
        <p:txBody>
          <a:bodyPr/>
          <a:lstStyle/>
          <a:p>
            <a:r>
              <a:rPr lang="en-US" sz="2700" dirty="0"/>
              <a:t>Unintentional drowning was the third leading cause of unintentional injury death among North Carolina children from 2019 to 2023</a:t>
            </a:r>
          </a:p>
        </p:txBody>
      </p:sp>
      <p:graphicFrame>
        <p:nvGraphicFramePr>
          <p:cNvPr id="3" name="Chart 2">
            <a:extLst>
              <a:ext uri="{FF2B5EF4-FFF2-40B4-BE49-F238E27FC236}">
                <a16:creationId xmlns:a16="http://schemas.microsoft.com/office/drawing/2014/main" id="{27E3EA80-AE81-A054-CA22-A5981C3A4261}"/>
              </a:ext>
            </a:extLst>
          </p:cNvPr>
          <p:cNvGraphicFramePr>
            <a:graphicFrameLocks/>
          </p:cNvGraphicFramePr>
          <p:nvPr>
            <p:extLst>
              <p:ext uri="{D42A27DB-BD31-4B8C-83A1-F6EECF244321}">
                <p14:modId xmlns:p14="http://schemas.microsoft.com/office/powerpoint/2010/main" val="244235623"/>
              </p:ext>
            </p:extLst>
          </p:nvPr>
        </p:nvGraphicFramePr>
        <p:xfrm>
          <a:off x="1188720" y="1634414"/>
          <a:ext cx="7920567" cy="4056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810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B0AE9-FBE6-4CEA-BA53-8B490647DC0A}"/>
              </a:ext>
            </a:extLst>
          </p:cNvPr>
          <p:cNvSpPr>
            <a:spLocks noGrp="1"/>
          </p:cNvSpPr>
          <p:nvPr>
            <p:ph type="body" sz="quarter" idx="11"/>
          </p:nvPr>
        </p:nvSpPr>
        <p:spPr>
          <a:xfrm>
            <a:off x="91440" y="6309360"/>
            <a:ext cx="8073990" cy="330200"/>
          </a:xfrm>
        </p:spPr>
        <p:txBody>
          <a:bodyPr/>
          <a:lstStyle/>
          <a:p>
            <a:r>
              <a:rPr lang="en-US" i="0" dirty="0"/>
              <a:t>Limited to NC residents ages 0-17</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C261A968-071F-A27E-D371-C72446E46851}"/>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15" name="Title 4">
            <a:extLst>
              <a:ext uri="{FF2B5EF4-FFF2-40B4-BE49-F238E27FC236}">
                <a16:creationId xmlns:a16="http://schemas.microsoft.com/office/drawing/2014/main" id="{AF36A412-7B92-9EB2-D639-48C9CF1E36CC}"/>
              </a:ext>
            </a:extLst>
          </p:cNvPr>
          <p:cNvSpPr txBox="1">
            <a:spLocks/>
          </p:cNvSpPr>
          <p:nvPr/>
        </p:nvSpPr>
        <p:spPr>
          <a:xfrm>
            <a:off x="274319" y="1097280"/>
            <a:ext cx="8705719" cy="745544"/>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Unintentional child drowning deaths were highest among those ages 1-4, followed by ages 15-17</a:t>
            </a:r>
          </a:p>
        </p:txBody>
      </p:sp>
      <p:graphicFrame>
        <p:nvGraphicFramePr>
          <p:cNvPr id="5" name="Chart 4">
            <a:extLst>
              <a:ext uri="{FF2B5EF4-FFF2-40B4-BE49-F238E27FC236}">
                <a16:creationId xmlns:a16="http://schemas.microsoft.com/office/drawing/2014/main" id="{069F0CCB-90A8-1195-EB44-0D759C76695D}"/>
              </a:ext>
            </a:extLst>
          </p:cNvPr>
          <p:cNvGraphicFramePr>
            <a:graphicFrameLocks/>
          </p:cNvGraphicFramePr>
          <p:nvPr>
            <p:extLst>
              <p:ext uri="{D42A27DB-BD31-4B8C-83A1-F6EECF244321}">
                <p14:modId xmlns:p14="http://schemas.microsoft.com/office/powerpoint/2010/main" val="1748579319"/>
              </p:ext>
            </p:extLst>
          </p:nvPr>
        </p:nvGraphicFramePr>
        <p:xfrm>
          <a:off x="423439" y="2032000"/>
          <a:ext cx="8361574" cy="403013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C9F03CE-EB06-1435-C73E-3272F4543072}"/>
              </a:ext>
            </a:extLst>
          </p:cNvPr>
          <p:cNvSpPr/>
          <p:nvPr/>
        </p:nvSpPr>
        <p:spPr>
          <a:xfrm>
            <a:off x="423439" y="5833533"/>
            <a:ext cx="34713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278522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6733C8-C5B9-8F04-3939-62F6F58C5DDA}"/>
              </a:ext>
            </a:extLst>
          </p:cNvPr>
          <p:cNvSpPr>
            <a:spLocks noGrp="1"/>
          </p:cNvSpPr>
          <p:nvPr>
            <p:ph type="body" sz="quarter" idx="11"/>
          </p:nvPr>
        </p:nvSpPr>
        <p:spPr>
          <a:xfrm>
            <a:off x="1188720" y="6309360"/>
            <a:ext cx="7106911" cy="330200"/>
          </a:xfrm>
        </p:spPr>
        <p:txBody>
          <a:bodyPr/>
          <a:lstStyle/>
          <a:p>
            <a:r>
              <a:rPr lang="en-US" i="0" dirty="0"/>
              <a:t>Limited to NC residents ages 0-17; NH = non-Hispanic</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FB302201-5C71-CA74-C4FD-BFA9C1F5F69D}"/>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
        <p:nvSpPr>
          <p:cNvPr id="8" name="Title 7">
            <a:extLst>
              <a:ext uri="{FF2B5EF4-FFF2-40B4-BE49-F238E27FC236}">
                <a16:creationId xmlns:a16="http://schemas.microsoft.com/office/drawing/2014/main" id="{AF1C6771-84A7-9429-25B3-076E7AC4D45D}"/>
              </a:ext>
            </a:extLst>
          </p:cNvPr>
          <p:cNvSpPr>
            <a:spLocks noGrp="1"/>
          </p:cNvSpPr>
          <p:nvPr>
            <p:ph type="title"/>
          </p:nvPr>
        </p:nvSpPr>
        <p:spPr>
          <a:xfrm>
            <a:off x="1188720" y="274320"/>
            <a:ext cx="7537836" cy="1000125"/>
          </a:xfrm>
        </p:spPr>
        <p:txBody>
          <a:bodyPr/>
          <a:lstStyle/>
          <a:p>
            <a:r>
              <a:rPr lang="en-US" sz="2800" dirty="0"/>
              <a:t>Percentages of unintentional child drownings were highest among males, NH White residents, and children ages 1-4</a:t>
            </a:r>
          </a:p>
        </p:txBody>
      </p:sp>
      <p:graphicFrame>
        <p:nvGraphicFramePr>
          <p:cNvPr id="2" name="Chart 1">
            <a:extLst>
              <a:ext uri="{FF2B5EF4-FFF2-40B4-BE49-F238E27FC236}">
                <a16:creationId xmlns:a16="http://schemas.microsoft.com/office/drawing/2014/main" id="{16D03F16-E41D-4556-84AC-9D0AA023CDC6}"/>
              </a:ext>
            </a:extLst>
          </p:cNvPr>
          <p:cNvGraphicFramePr>
            <a:graphicFrameLocks/>
          </p:cNvGraphicFramePr>
          <p:nvPr>
            <p:extLst>
              <p:ext uri="{D42A27DB-BD31-4B8C-83A1-F6EECF244321}">
                <p14:modId xmlns:p14="http://schemas.microsoft.com/office/powerpoint/2010/main" val="1710747840"/>
              </p:ext>
            </p:extLst>
          </p:nvPr>
        </p:nvGraphicFramePr>
        <p:xfrm>
          <a:off x="1214111" y="1502833"/>
          <a:ext cx="7537836" cy="4578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177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05A803-1D8A-B612-239C-26261FFE1D60}"/>
              </a:ext>
            </a:extLst>
          </p:cNvPr>
          <p:cNvSpPr>
            <a:spLocks noGrp="1"/>
          </p:cNvSpPr>
          <p:nvPr>
            <p:ph type="body" sz="quarter" idx="11"/>
          </p:nvPr>
        </p:nvSpPr>
        <p:spPr>
          <a:xfrm>
            <a:off x="91440" y="6309360"/>
            <a:ext cx="7106911" cy="330200"/>
          </a:xfrm>
        </p:spPr>
        <p:txBody>
          <a:bodyPr/>
          <a:lstStyle/>
          <a:p>
            <a:r>
              <a:rPr lang="en-US" i="0" dirty="0"/>
              <a:t>Limited to NC residents ages 0-17</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FBB4AA09-163C-8B31-FAAC-326DE567235E}"/>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8" name="Title 7">
            <a:extLst>
              <a:ext uri="{FF2B5EF4-FFF2-40B4-BE49-F238E27FC236}">
                <a16:creationId xmlns:a16="http://schemas.microsoft.com/office/drawing/2014/main" id="{337F41EA-44A0-6BBC-212E-6A8EC2A71723}"/>
              </a:ext>
            </a:extLst>
          </p:cNvPr>
          <p:cNvSpPr>
            <a:spLocks noGrp="1"/>
          </p:cNvSpPr>
          <p:nvPr>
            <p:ph type="title"/>
          </p:nvPr>
        </p:nvSpPr>
        <p:spPr>
          <a:xfrm>
            <a:off x="274320" y="274320"/>
            <a:ext cx="7537836" cy="1028700"/>
          </a:xfrm>
        </p:spPr>
        <p:txBody>
          <a:bodyPr/>
          <a:lstStyle/>
          <a:p>
            <a:r>
              <a:rPr lang="en-US" sz="2800" dirty="0"/>
              <a:t>Nearly half of unintentional child drownings occurred in a swimming pool and close to one-third occurred in a natural water body</a:t>
            </a:r>
          </a:p>
        </p:txBody>
      </p:sp>
      <p:graphicFrame>
        <p:nvGraphicFramePr>
          <p:cNvPr id="5" name="Chart 4">
            <a:extLst>
              <a:ext uri="{FF2B5EF4-FFF2-40B4-BE49-F238E27FC236}">
                <a16:creationId xmlns:a16="http://schemas.microsoft.com/office/drawing/2014/main" id="{A8E803F7-AFB0-7161-41AE-F291F555BA51}"/>
              </a:ext>
            </a:extLst>
          </p:cNvPr>
          <p:cNvGraphicFramePr>
            <a:graphicFrameLocks/>
          </p:cNvGraphicFramePr>
          <p:nvPr>
            <p:extLst>
              <p:ext uri="{D42A27DB-BD31-4B8C-83A1-F6EECF244321}">
                <p14:modId xmlns:p14="http://schemas.microsoft.com/office/powerpoint/2010/main" val="2721663747"/>
              </p:ext>
            </p:extLst>
          </p:nvPr>
        </p:nvGraphicFramePr>
        <p:xfrm>
          <a:off x="399885" y="1963737"/>
          <a:ext cx="6896100" cy="4017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057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230BE7FD-AAD1-0031-AB0A-E17095F2693A}"/>
              </a:ext>
            </a:extLst>
          </p:cNvPr>
          <p:cNvGraphicFramePr>
            <a:graphicFrameLocks/>
          </p:cNvGraphicFramePr>
          <p:nvPr>
            <p:extLst>
              <p:ext uri="{D42A27DB-BD31-4B8C-83A1-F6EECF244321}">
                <p14:modId xmlns:p14="http://schemas.microsoft.com/office/powerpoint/2010/main" val="1711259729"/>
              </p:ext>
            </p:extLst>
          </p:nvPr>
        </p:nvGraphicFramePr>
        <p:xfrm>
          <a:off x="274320" y="1781914"/>
          <a:ext cx="7537836" cy="43344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305A803-1D8A-B612-239C-26261FFE1D60}"/>
              </a:ext>
            </a:extLst>
          </p:cNvPr>
          <p:cNvSpPr>
            <a:spLocks noGrp="1"/>
          </p:cNvSpPr>
          <p:nvPr>
            <p:ph type="body" sz="quarter" idx="11"/>
          </p:nvPr>
        </p:nvSpPr>
        <p:spPr>
          <a:xfrm>
            <a:off x="91440" y="6309360"/>
            <a:ext cx="7106911" cy="330200"/>
          </a:xfrm>
        </p:spPr>
        <p:txBody>
          <a:bodyPr/>
          <a:lstStyle/>
          <a:p>
            <a:r>
              <a:rPr lang="en-US" i="0" dirty="0"/>
              <a:t>Limited to NC residents ages 0-17</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FBB4AA09-163C-8B31-FAAC-326DE567235E}"/>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
        <p:nvSpPr>
          <p:cNvPr id="8" name="Title 7">
            <a:extLst>
              <a:ext uri="{FF2B5EF4-FFF2-40B4-BE49-F238E27FC236}">
                <a16:creationId xmlns:a16="http://schemas.microsoft.com/office/drawing/2014/main" id="{337F41EA-44A0-6BBC-212E-6A8EC2A71723}"/>
              </a:ext>
            </a:extLst>
          </p:cNvPr>
          <p:cNvSpPr>
            <a:spLocks noGrp="1"/>
          </p:cNvSpPr>
          <p:nvPr>
            <p:ph type="title"/>
          </p:nvPr>
        </p:nvSpPr>
        <p:spPr>
          <a:xfrm>
            <a:off x="274320" y="274320"/>
            <a:ext cx="7537836" cy="1348904"/>
          </a:xfrm>
        </p:spPr>
        <p:txBody>
          <a:bodyPr/>
          <a:lstStyle/>
          <a:p>
            <a:r>
              <a:rPr lang="en-US" sz="2600" dirty="0"/>
              <a:t>Unintentional drowning deaths for younger ages occurred most often in swimming pools, while drowning deaths for older ages occurred most often in natural bodies of water</a:t>
            </a:r>
          </a:p>
        </p:txBody>
      </p:sp>
      <p:sp>
        <p:nvSpPr>
          <p:cNvPr id="5" name="TextBox 1">
            <a:extLst>
              <a:ext uri="{FF2B5EF4-FFF2-40B4-BE49-F238E27FC236}">
                <a16:creationId xmlns:a16="http://schemas.microsoft.com/office/drawing/2014/main" id="{25551681-F534-297A-13B0-0D2FB8FF1D84}"/>
              </a:ext>
            </a:extLst>
          </p:cNvPr>
          <p:cNvSpPr txBox="1"/>
          <p:nvPr/>
        </p:nvSpPr>
        <p:spPr>
          <a:xfrm>
            <a:off x="5534060" y="2378003"/>
            <a:ext cx="1209639" cy="406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bg1">
                    <a:lumMod val="50000"/>
                  </a:schemeClr>
                </a:solidFill>
              </a:rPr>
              <a:t>Bathtub</a:t>
            </a:r>
          </a:p>
        </p:txBody>
      </p:sp>
      <p:sp>
        <p:nvSpPr>
          <p:cNvPr id="6" name="TextBox 1">
            <a:extLst>
              <a:ext uri="{FF2B5EF4-FFF2-40B4-BE49-F238E27FC236}">
                <a16:creationId xmlns:a16="http://schemas.microsoft.com/office/drawing/2014/main" id="{1D402D6B-5185-ECC1-02F5-6563ACD5E649}"/>
              </a:ext>
            </a:extLst>
          </p:cNvPr>
          <p:cNvSpPr txBox="1"/>
          <p:nvPr/>
        </p:nvSpPr>
        <p:spPr>
          <a:xfrm>
            <a:off x="5534059" y="2640248"/>
            <a:ext cx="1761926" cy="406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tx2"/>
                </a:solidFill>
              </a:rPr>
              <a:t>Swimming Pool</a:t>
            </a:r>
          </a:p>
        </p:txBody>
      </p:sp>
      <p:sp>
        <p:nvSpPr>
          <p:cNvPr id="7" name="TextBox 1">
            <a:extLst>
              <a:ext uri="{FF2B5EF4-FFF2-40B4-BE49-F238E27FC236}">
                <a16:creationId xmlns:a16="http://schemas.microsoft.com/office/drawing/2014/main" id="{4ADEDC6A-4E60-F936-4A78-0B34B7439264}"/>
              </a:ext>
            </a:extLst>
          </p:cNvPr>
          <p:cNvSpPr txBox="1"/>
          <p:nvPr/>
        </p:nvSpPr>
        <p:spPr>
          <a:xfrm>
            <a:off x="5534059" y="2902493"/>
            <a:ext cx="1761926" cy="406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5C93D5"/>
                </a:solidFill>
              </a:rPr>
              <a:t>Natural Water</a:t>
            </a:r>
          </a:p>
        </p:txBody>
      </p:sp>
      <p:sp>
        <p:nvSpPr>
          <p:cNvPr id="9" name="TextBox 1">
            <a:extLst>
              <a:ext uri="{FF2B5EF4-FFF2-40B4-BE49-F238E27FC236}">
                <a16:creationId xmlns:a16="http://schemas.microsoft.com/office/drawing/2014/main" id="{B12014E9-ED4C-7380-E434-F3C9C8C79249}"/>
              </a:ext>
            </a:extLst>
          </p:cNvPr>
          <p:cNvSpPr txBox="1"/>
          <p:nvPr/>
        </p:nvSpPr>
        <p:spPr>
          <a:xfrm>
            <a:off x="5534059" y="3195682"/>
            <a:ext cx="2019266" cy="4065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F6BB00"/>
                </a:solidFill>
              </a:rPr>
              <a:t>Other/Unspecified</a:t>
            </a:r>
          </a:p>
        </p:txBody>
      </p:sp>
    </p:spTree>
    <p:extLst>
      <p:ext uri="{BB962C8B-B14F-4D97-AF65-F5344CB8AC3E}">
        <p14:creationId xmlns:p14="http://schemas.microsoft.com/office/powerpoint/2010/main" val="60320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F509D16-EE42-1D1E-301D-C895F97C393F}"/>
              </a:ext>
            </a:extLst>
          </p:cNvPr>
          <p:cNvSpPr>
            <a:spLocks noGrp="1"/>
          </p:cNvSpPr>
          <p:nvPr>
            <p:ph type="body" sz="quarter" idx="11"/>
          </p:nvPr>
        </p:nvSpPr>
        <p:spPr>
          <a:xfrm>
            <a:off x="1188720" y="6309360"/>
            <a:ext cx="7106911" cy="330200"/>
          </a:xfrm>
        </p:spPr>
        <p:txBody>
          <a:bodyPr/>
          <a:lstStyle/>
          <a:p>
            <a:r>
              <a:rPr lang="en-US" i="0" dirty="0"/>
              <a:t>Limited to NC residents ages 0-17</a:t>
            </a:r>
          </a:p>
          <a:p>
            <a:r>
              <a:rPr lang="en-US" b="1" i="0" dirty="0"/>
              <a:t>Source</a:t>
            </a:r>
            <a:r>
              <a:rPr lang="en-US" i="0" dirty="0"/>
              <a:t>: NC State Center for Health Statistics, Deaths (2019-2023)</a:t>
            </a:r>
          </a:p>
          <a:p>
            <a:r>
              <a:rPr lang="en-US" i="0" dirty="0"/>
              <a:t>Analysis by the DPH Injury Epidemiology, Surveillance, and Informatics Unit</a:t>
            </a:r>
          </a:p>
        </p:txBody>
      </p:sp>
      <p:sp>
        <p:nvSpPr>
          <p:cNvPr id="4" name="Slide Number Placeholder 3">
            <a:extLst>
              <a:ext uri="{FF2B5EF4-FFF2-40B4-BE49-F238E27FC236}">
                <a16:creationId xmlns:a16="http://schemas.microsoft.com/office/drawing/2014/main" id="{FBB4AA09-163C-8B31-FAAC-326DE567235E}"/>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5" name="Title 4">
            <a:extLst>
              <a:ext uri="{FF2B5EF4-FFF2-40B4-BE49-F238E27FC236}">
                <a16:creationId xmlns:a16="http://schemas.microsoft.com/office/drawing/2014/main" id="{FF1C3BE7-2F33-A7D8-3518-619483BC8219}"/>
              </a:ext>
            </a:extLst>
          </p:cNvPr>
          <p:cNvSpPr>
            <a:spLocks noGrp="1"/>
          </p:cNvSpPr>
          <p:nvPr>
            <p:ph type="title"/>
          </p:nvPr>
        </p:nvSpPr>
        <p:spPr>
          <a:xfrm>
            <a:off x="1188720" y="274320"/>
            <a:ext cx="7537836" cy="548640"/>
          </a:xfrm>
        </p:spPr>
        <p:txBody>
          <a:bodyPr/>
          <a:lstStyle/>
          <a:p>
            <a:r>
              <a:rPr lang="en-US" sz="2800" dirty="0"/>
              <a:t>Unintentional child drownings were highest in the summer months, nearly one-quarter of which occurring in July</a:t>
            </a:r>
          </a:p>
        </p:txBody>
      </p:sp>
      <p:graphicFrame>
        <p:nvGraphicFramePr>
          <p:cNvPr id="3" name="Chart 2">
            <a:extLst>
              <a:ext uri="{FF2B5EF4-FFF2-40B4-BE49-F238E27FC236}">
                <a16:creationId xmlns:a16="http://schemas.microsoft.com/office/drawing/2014/main" id="{2997D4F1-5E52-33A4-02CE-76AF898AAC37}"/>
              </a:ext>
            </a:extLst>
          </p:cNvPr>
          <p:cNvGraphicFramePr>
            <a:graphicFrameLocks/>
          </p:cNvGraphicFramePr>
          <p:nvPr>
            <p:extLst>
              <p:ext uri="{D42A27DB-BD31-4B8C-83A1-F6EECF244321}">
                <p14:modId xmlns:p14="http://schemas.microsoft.com/office/powerpoint/2010/main" val="1458955723"/>
              </p:ext>
            </p:extLst>
          </p:nvPr>
        </p:nvGraphicFramePr>
        <p:xfrm>
          <a:off x="1188720" y="1656607"/>
          <a:ext cx="7819813" cy="4256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731893"/>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7" ma:contentTypeDescription="Create a new document." ma:contentTypeScope="" ma:versionID="d326bc390cf4525c02616755c8d7ac7a">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453fadfe462a8dd30c781fc3fdd2c4e0"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Props1.xml><?xml version="1.0" encoding="utf-8"?>
<ds:datastoreItem xmlns:ds="http://schemas.openxmlformats.org/officeDocument/2006/customXml" ds:itemID="{31A7AE43-0CCE-4EB8-9230-2C625A168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3.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docProps/app.xml><?xml version="1.0" encoding="utf-8"?>
<Properties xmlns="http://schemas.openxmlformats.org/officeDocument/2006/extended-properties" xmlns:vt="http://schemas.openxmlformats.org/officeDocument/2006/docPropsVTypes">
  <Template/>
  <TotalTime>6355</TotalTime>
  <Words>1286</Words>
  <Application>Microsoft Office PowerPoint</Application>
  <PresentationFormat>On-screen Show (4:3)</PresentationFormat>
  <Paragraphs>132</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Franklin Gothic Demi Cond</vt:lpstr>
      <vt:lpstr>Franklin Gothic Medium</vt:lpstr>
      <vt:lpstr>6_Office Theme</vt:lpstr>
      <vt:lpstr>PowerPoint Presentation</vt:lpstr>
      <vt:lpstr>Between 2014 and 2023, 255 children under the age of 18 died because of unintentional drowning in North Carolina </vt:lpstr>
      <vt:lpstr>Unintentional drowning deaths made up 12% of all unintentional injury deaths among North Carolina children under the age of 18 from 2019 to 2023</vt:lpstr>
      <vt:lpstr>Unintentional drowning was the third leading cause of unintentional injury death among North Carolina children from 2019 to 2023</vt:lpstr>
      <vt:lpstr>PowerPoint Presentation</vt:lpstr>
      <vt:lpstr>Percentages of unintentional child drownings were highest among males, NH White residents, and children ages 1-4</vt:lpstr>
      <vt:lpstr>Nearly half of unintentional child drownings occurred in a swimming pool and close to one-third occurred in a natural water body</vt:lpstr>
      <vt:lpstr>Unintentional drowning deaths for younger ages occurred most often in swimming pools, while drowning deaths for older ages occurred most often in natural bodies of water</vt:lpstr>
      <vt:lpstr>Unintentional child drownings were highest in the summer months, nearly one-quarter of which occurring in July</vt:lpstr>
      <vt:lpstr>Wake, Mecklenburg, and Cumberland counties had the highest counts of unintentional drowning deaths among children under the age of 18 from 2019 to 2023</vt:lpstr>
      <vt:lpstr>Unintentional drownings are preventable</vt:lpstr>
      <vt:lpstr>Resources</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490</cp:revision>
  <cp:lastPrinted>2017-07-14T22:50:57Z</cp:lastPrinted>
  <dcterms:created xsi:type="dcterms:W3CDTF">2015-07-07T20:02:11Z</dcterms:created>
  <dcterms:modified xsi:type="dcterms:W3CDTF">2025-04-14T17:17:35Z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