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7"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8" r:id="rId33"/>
    <p:sldId id="299" r:id="rId34"/>
    <p:sldId id="288" r:id="rId35"/>
    <p:sldId id="289" r:id="rId36"/>
    <p:sldId id="290" r:id="rId37"/>
    <p:sldId id="291" r:id="rId38"/>
    <p:sldId id="292" r:id="rId39"/>
    <p:sldId id="293" r:id="rId40"/>
    <p:sldId id="294" r:id="rId41"/>
    <p:sldId id="295" r:id="rId42"/>
    <p:sldId id="29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5065" autoAdjust="0"/>
  </p:normalViewPr>
  <p:slideViewPr>
    <p:cSldViewPr snapToGrid="0">
      <p:cViewPr varScale="1">
        <p:scale>
          <a:sx n="93" d="100"/>
          <a:sy n="93" d="100"/>
        </p:scale>
        <p:origin x="21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9859E4E-9E7F-493C-8F14-6FBE3EB9FF65}" type="datetimeFigureOut">
              <a:rPr lang="en-US" smtClean="0"/>
              <a:t>5/2/2025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AB6F7D-DEC3-439A-89D7-D82BB1F67092}" type="slidenum">
              <a:rPr lang="en-US" smtClean="0"/>
              <a:t>‹#›</a:t>
            </a:fld>
            <a:endParaRPr lang="en-US"/>
          </a:p>
        </p:txBody>
      </p:sp>
    </p:spTree>
    <p:extLst>
      <p:ext uri="{BB962C8B-B14F-4D97-AF65-F5344CB8AC3E}">
        <p14:creationId xmlns:p14="http://schemas.microsoft.com/office/powerpoint/2010/main" val="381657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the drug overdose epidemic. They are meant to offer a state-level background on drug overdose. If you’d like a copy of the slides, please visit the Overdose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1</a:t>
            </a:fld>
            <a:endParaRPr lang="en-US"/>
          </a:p>
        </p:txBody>
      </p:sp>
    </p:spTree>
    <p:extLst>
      <p:ext uri="{BB962C8B-B14F-4D97-AF65-F5344CB8AC3E}">
        <p14:creationId xmlns:p14="http://schemas.microsoft.com/office/powerpoint/2010/main" val="340856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death rate trends vary within populations. This graph shows the breakdown of rates (2019-2023) by race/ethnicity. And, within each race/ethnicity category the overdose death rate by sex and age group.</a:t>
            </a:r>
          </a:p>
          <a:p>
            <a:endParaRPr lang="en-US" dirty="0"/>
          </a:p>
          <a:p>
            <a:r>
              <a:rPr lang="en-US" dirty="0"/>
              <a:t>Ages 25 to 44 have the highest overdose death rate among all race/ethnicity groups for both males and females.</a:t>
            </a:r>
          </a:p>
          <a:p>
            <a:endParaRPr lang="en-US" dirty="0"/>
          </a:p>
          <a:p>
            <a:r>
              <a:rPr lang="en-US" dirty="0"/>
              <a:t>Within each race there are differences between sex of those ages 25 to 44: </a:t>
            </a:r>
          </a:p>
          <a:p>
            <a:pPr marL="171450" indent="-171450">
              <a:buFont typeface="Arial" panose="020B0604020202020204" pitchFamily="34" charset="0"/>
              <a:buChar char="•"/>
            </a:pPr>
            <a:r>
              <a:rPr lang="en-US" dirty="0"/>
              <a:t>Hispanic males (50.6 per 100,000), Hispanic females (11.1 per 100,000)</a:t>
            </a:r>
          </a:p>
          <a:p>
            <a:pPr marL="171450" indent="-171450">
              <a:buFont typeface="Arial" panose="020B0604020202020204" pitchFamily="34" charset="0"/>
              <a:buChar char="•"/>
            </a:pPr>
            <a:r>
              <a:rPr lang="en-US" dirty="0"/>
              <a:t>White males (116.7 per 100,000), White females (53.0 per 100,000)</a:t>
            </a:r>
          </a:p>
          <a:p>
            <a:pPr marL="171450" indent="-171450">
              <a:buFont typeface="Arial" panose="020B0604020202020204" pitchFamily="34" charset="0"/>
              <a:buChar char="•"/>
            </a:pPr>
            <a:r>
              <a:rPr lang="en-US" dirty="0"/>
              <a:t>Black males (99.5 per 100,000), Black females (35.5 per 100,000)</a:t>
            </a:r>
          </a:p>
          <a:p>
            <a:pPr marL="171450" indent="-171450">
              <a:buFont typeface="Arial" panose="020B0604020202020204" pitchFamily="34" charset="0"/>
              <a:buChar char="•"/>
            </a:pPr>
            <a:r>
              <a:rPr lang="en-US" dirty="0"/>
              <a:t>American Indians had the highest rates for both males (260.4 per 100,000) and females (109.7 per 100,000)</a:t>
            </a:r>
          </a:p>
          <a:p>
            <a:pPr marL="171450" indent="-171450">
              <a:buFont typeface="Arial" panose="020B0604020202020204" pitchFamily="34" charset="0"/>
              <a:buChar char="•"/>
            </a:pPr>
            <a:r>
              <a:rPr lang="en-US" dirty="0"/>
              <a:t>Asians had the lowest rates for both males (12.1 per 100,000) and females (4.6 per 100,000)</a:t>
            </a:r>
          </a:p>
        </p:txBody>
      </p:sp>
      <p:sp>
        <p:nvSpPr>
          <p:cNvPr id="4" name="Slide Number Placeholder 3"/>
          <p:cNvSpPr>
            <a:spLocks noGrp="1"/>
          </p:cNvSpPr>
          <p:nvPr>
            <p:ph type="sldNum" sz="quarter" idx="5"/>
          </p:nvPr>
        </p:nvSpPr>
        <p:spPr/>
        <p:txBody>
          <a:bodyPr/>
          <a:lstStyle/>
          <a:p>
            <a:fld id="{5EAB6F7D-DEC3-439A-89D7-D82BB1F67092}" type="slidenum">
              <a:rPr lang="en-US" smtClean="0"/>
              <a:t>11</a:t>
            </a:fld>
            <a:endParaRPr lang="en-US"/>
          </a:p>
        </p:txBody>
      </p:sp>
    </p:spTree>
    <p:extLst>
      <p:ext uri="{BB962C8B-B14F-4D97-AF65-F5344CB8AC3E}">
        <p14:creationId xmlns:p14="http://schemas.microsoft.com/office/powerpoint/2010/main" val="91922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there were 4,553 poisoning deaths among North Carolina residents. </a:t>
            </a:r>
          </a:p>
          <a:p>
            <a:r>
              <a:rPr lang="en-US" dirty="0"/>
              <a:t>Poisonings can involve medications and/or drugs (referred to as an overdose) or be a non-drug poisoning.</a:t>
            </a:r>
          </a:p>
          <a:p>
            <a:r>
              <a:rPr lang="en-US" dirty="0"/>
              <a:t>4,442 of these were medication and/or drug overdoses. Ultimately, 97.6% of all poisoning deaths were due to </a:t>
            </a:r>
            <a:r>
              <a:rPr lang="en-US" b="1" dirty="0"/>
              <a:t>medication and/or drug overdose</a:t>
            </a:r>
            <a:r>
              <a:rPr lang="en-US" dirty="0"/>
              <a:t>. </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13</a:t>
            </a:fld>
            <a:endParaRPr lang="en-US"/>
          </a:p>
        </p:txBody>
      </p:sp>
    </p:spTree>
    <p:extLst>
      <p:ext uri="{BB962C8B-B14F-4D97-AF65-F5344CB8AC3E}">
        <p14:creationId xmlns:p14="http://schemas.microsoft.com/office/powerpoint/2010/main" val="415606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980">
              <a:defRPr/>
            </a:pPr>
            <a:r>
              <a:rPr lang="en-US" altLang="en-US" dirty="0"/>
              <a:t>Overdose deaths can be unintentional, self-inflicted, an assault, or the intent may be undetermined. </a:t>
            </a:r>
          </a:p>
          <a:p>
            <a:pPr defTabSz="879980">
              <a:defRPr/>
            </a:pPr>
            <a:endParaRPr lang="en-US" altLang="en-US" dirty="0"/>
          </a:p>
          <a:p>
            <a:pPr defTabSz="879980">
              <a:defRPr/>
            </a:pPr>
            <a:endParaRPr lang="en-US" altLang="en-US" dirty="0"/>
          </a:p>
          <a:p>
            <a:pPr defTabSz="879980">
              <a:defRPr/>
            </a:pPr>
            <a:r>
              <a:rPr lang="en-US" altLang="en-US" dirty="0"/>
              <a:t>In North Carolina, and in the United States as whole, deaths due to </a:t>
            </a:r>
            <a:r>
              <a:rPr lang="en-US" altLang="en-US" b="0" dirty="0"/>
              <a:t>an overdose </a:t>
            </a:r>
            <a:r>
              <a:rPr lang="en-US" altLang="en-US" dirty="0"/>
              <a:t>have been steadily increasing since 1999, and in 2023 the vast majority (94.7%) of these are </a:t>
            </a:r>
            <a:r>
              <a:rPr lang="en-US" altLang="en-US" b="1" i="0" dirty="0"/>
              <a:t>unintentional.</a:t>
            </a:r>
          </a:p>
          <a:p>
            <a:pPr defTabSz="879980">
              <a:defRPr/>
            </a:pPr>
            <a:r>
              <a:rPr lang="en-US" dirty="0"/>
              <a:t>The number of overdose deaths in NC has increased 227.8%, over the last 10 years (2014-2023). </a:t>
            </a:r>
          </a:p>
        </p:txBody>
      </p:sp>
      <p:sp>
        <p:nvSpPr>
          <p:cNvPr id="4" name="Slide Number Placeholder 3"/>
          <p:cNvSpPr>
            <a:spLocks noGrp="1"/>
          </p:cNvSpPr>
          <p:nvPr>
            <p:ph type="sldNum" sz="quarter" idx="5"/>
          </p:nvPr>
        </p:nvSpPr>
        <p:spPr/>
        <p:txBody>
          <a:bodyPr/>
          <a:lstStyle/>
          <a:p>
            <a:fld id="{5EAB6F7D-DEC3-439A-89D7-D82BB1F67092}" type="slidenum">
              <a:rPr lang="en-US" smtClean="0"/>
              <a:t>14</a:t>
            </a:fld>
            <a:endParaRPr lang="en-US"/>
          </a:p>
        </p:txBody>
      </p:sp>
    </p:spTree>
    <p:extLst>
      <p:ext uri="{BB962C8B-B14F-4D97-AF65-F5344CB8AC3E}">
        <p14:creationId xmlns:p14="http://schemas.microsoft.com/office/powerpoint/2010/main" val="396884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altLang="en-US" dirty="0">
                <a:latin typeface="Arial" pitchFamily="34" charset="0"/>
              </a:rPr>
              <a:t>The overdose epidemic is mostly driven by fentanyl. </a:t>
            </a:r>
          </a:p>
          <a:p>
            <a:pPr defTabSz="922903">
              <a:defRPr/>
            </a:pPr>
            <a:endParaRPr lang="en-US" altLang="en-US" dirty="0">
              <a:latin typeface="Arial" pitchFamily="34" charset="0"/>
            </a:endParaRPr>
          </a:p>
          <a:p>
            <a:pPr defTabSz="922903">
              <a:defRPr/>
            </a:pPr>
            <a:r>
              <a:rPr lang="en-US" altLang="en-US" dirty="0">
                <a:latin typeface="Arial" pitchFamily="34" charset="0"/>
              </a:rPr>
              <a:t>Historically, prescription opioids </a:t>
            </a:r>
            <a:r>
              <a:rPr lang="en-US" dirty="0"/>
              <a:t>(drugs like h</a:t>
            </a:r>
            <a:r>
              <a:rPr lang="en-US" baseline="0" dirty="0"/>
              <a:t>ydrocodone, oxycodone, morphine) </a:t>
            </a:r>
            <a:r>
              <a:rPr lang="en-US" altLang="en-US" dirty="0">
                <a:latin typeface="Arial" pitchFamily="34" charset="0"/>
              </a:rPr>
              <a:t>contributed to an increasing number of medication/drug overdose deaths. In more recent years, synthetic narcotics such as fentanyl, and fentanyl analogues* have resulted in increased deaths. The number of deaths involving stimulants like cocaine and psychostimulants (which includes methamphetamine) also continue to rise.</a:t>
            </a:r>
          </a:p>
          <a:p>
            <a:pPr defTabSz="922903">
              <a:defRPr/>
            </a:pPr>
            <a:endParaRPr lang="en-US" baseline="0" dirty="0">
              <a:latin typeface="Arial" pitchFamily="34" charset="0"/>
            </a:endParaRPr>
          </a:p>
          <a:p>
            <a:r>
              <a:rPr lang="en-US" altLang="en-US" dirty="0">
                <a:latin typeface="Arial" pitchFamily="34" charset="0"/>
              </a:rPr>
              <a:t>These</a:t>
            </a:r>
            <a:r>
              <a:rPr lang="en-US" altLang="en-US" baseline="0" dirty="0">
                <a:latin typeface="Arial" pitchFamily="34" charset="0"/>
              </a:rPr>
              <a:t> counts are not mutually exclusive. If a death involved multiple substances, it can be counted on multiple lines. A growing number deaths involve multiple substances in combination. </a:t>
            </a:r>
            <a:r>
              <a:rPr lang="en-US" altLang="en-US" sz="1200" b="0" dirty="0">
                <a:latin typeface="Calibri" panose="020F0502020204030204" pitchFamily="34" charset="0"/>
              </a:rPr>
              <a:t>Toxicology data is unable to distinguish whether the presence of multiple substances indicate intentional polysubstance use or if one substance was tainted with other drugs (e.g. cocaine laced with fentanyl).</a:t>
            </a:r>
            <a:endParaRPr lang="en-US" altLang="en-US" baseline="0" dirty="0">
              <a:latin typeface="Arial" pitchFamily="34" charset="0"/>
            </a:endParaRPr>
          </a:p>
          <a:p>
            <a:endParaRPr lang="en-US" baseline="0" dirty="0">
              <a:latin typeface="Arial" pitchFamily="34" charset="0"/>
            </a:endParaRPr>
          </a:p>
          <a:p>
            <a:r>
              <a:rPr lang="en-US" dirty="0"/>
              <a:t>*Fentanyl analogues are drugs that are similar to fentanyl but have been chemically modified in order to bypass current drug laws.</a:t>
            </a:r>
          </a:p>
        </p:txBody>
      </p:sp>
      <p:sp>
        <p:nvSpPr>
          <p:cNvPr id="4" name="Slide Number Placeholder 3"/>
          <p:cNvSpPr>
            <a:spLocks noGrp="1"/>
          </p:cNvSpPr>
          <p:nvPr>
            <p:ph type="sldNum" sz="quarter" idx="5"/>
          </p:nvPr>
        </p:nvSpPr>
        <p:spPr/>
        <p:txBody>
          <a:bodyPr/>
          <a:lstStyle/>
          <a:p>
            <a:fld id="{5EAB6F7D-DEC3-439A-89D7-D82BB1F67092}" type="slidenum">
              <a:rPr lang="en-US" smtClean="0"/>
              <a:t>15</a:t>
            </a:fld>
            <a:endParaRPr lang="en-US"/>
          </a:p>
        </p:txBody>
      </p:sp>
    </p:spTree>
    <p:extLst>
      <p:ext uri="{BB962C8B-B14F-4D97-AF65-F5344CB8AC3E}">
        <p14:creationId xmlns:p14="http://schemas.microsoft.com/office/powerpoint/2010/main" val="306867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This graph depicts the increase in the percentage of overdose deaths among North Carolina that involved fentanyl. </a:t>
            </a:r>
          </a:p>
          <a:p>
            <a:r>
              <a:rPr lang="en-US" dirty="0"/>
              <a:t>The percent of fentanyl involved overdose deaths has plateaued from 3,117 deaths in 2021 (77.1%) to 3,417 deaths in 2023 (76.9%).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Note:</a:t>
            </a:r>
            <a:endParaRPr lang="en-US" sz="1000" dirty="0">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ptos Narrow" panose="020B0004020202020204" pitchFamily="34" charset="0"/>
              </a:rPr>
              <a:t>*There is no individual code for fentanyl involvement on a death certificate; instead, the code T40.4 - an overdose involving another synthetic narcotic is used as a proxy for fentanyl-involvement. </a:t>
            </a:r>
          </a:p>
          <a:p>
            <a:r>
              <a:rPr lang="en-US" sz="1200" b="0" i="0" u="none" strike="noStrike" dirty="0">
                <a:solidFill>
                  <a:srgbClr val="000000"/>
                </a:solidFill>
                <a:effectLst/>
                <a:latin typeface="Aptos Narrow" panose="020B0004020202020204" pitchFamily="34" charset="0"/>
              </a:rPr>
              <a:t>Fentanyl gets coded using the other synthetic narcotic code, but there may be other drugs included in this category; however, we know from toxicology data that the majority of deaths receiving this code involved fentanyl.</a:t>
            </a:r>
            <a:r>
              <a:rPr lang="en-US" dirty="0"/>
              <a:t>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17</a:t>
            </a:fld>
            <a:endParaRPr lang="en-US"/>
          </a:p>
        </p:txBody>
      </p:sp>
    </p:spTree>
    <p:extLst>
      <p:ext uri="{BB962C8B-B14F-4D97-AF65-F5344CB8AC3E}">
        <p14:creationId xmlns:p14="http://schemas.microsoft.com/office/powerpoint/2010/main" val="288976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This map shades the counties of NC based on their respective </a:t>
            </a:r>
            <a:r>
              <a:rPr lang="en-US" sz="1200" b="0" kern="1200" dirty="0">
                <a:effectLst/>
                <a:latin typeface="+mn-lt"/>
                <a:ea typeface="Calibri" panose="020F0502020204030204" pitchFamily="34" charset="0"/>
                <a:cs typeface="Calibri" panose="020F0502020204030204" pitchFamily="34" charset="0"/>
              </a:rPr>
              <a:t>overdose</a:t>
            </a:r>
            <a:r>
              <a:rPr lang="en-US" sz="1200" kern="1200" dirty="0">
                <a:effectLst/>
                <a:latin typeface="+mn-lt"/>
                <a:ea typeface="Calibri" panose="020F0502020204030204" pitchFamily="34" charset="0"/>
                <a:cs typeface="Calibri" panose="020F0502020204030204" pitchFamily="34" charset="0"/>
              </a:rPr>
              <a:t> death rate. The statewide rate was 34.8 per 100,000 residents from 2019-2023. This five-year period was used in order to provide greater reliability in county-level rate estimates.</a:t>
            </a:r>
            <a:endParaRPr lang="en-US" sz="1200" dirty="0">
              <a:effectLst/>
              <a:latin typeface="+mn-lt"/>
              <a:ea typeface="Calibri" panose="020F0502020204030204" pitchFamily="34" charset="0"/>
              <a:cs typeface="Times New Roman" panose="02020603050405020304" pitchFamily="18" charset="0"/>
            </a:endParaRPr>
          </a:p>
          <a:p>
            <a:endParaRPr lang="en-US" dirty="0"/>
          </a:p>
          <a:p>
            <a:r>
              <a:rPr lang="en-US" dirty="0"/>
              <a:t>All counties had more than four deaths, so all rates were calculated.  Interpret rates with caution in counties with fewer than 10 deaths.</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20</a:t>
            </a:fld>
            <a:endParaRPr lang="en-US"/>
          </a:p>
        </p:txBody>
      </p:sp>
    </p:spTree>
    <p:extLst>
      <p:ext uri="{BB962C8B-B14F-4D97-AF65-F5344CB8AC3E}">
        <p14:creationId xmlns:p14="http://schemas.microsoft.com/office/powerpoint/2010/main" val="99596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death rates are highest in rural counties. </a:t>
            </a:r>
          </a:p>
          <a:p>
            <a:r>
              <a:rPr lang="en-US" dirty="0"/>
              <a:t>Rural counties experienced an 87% rate increase from 2019 (24.9 per 100,000) to 2023 (46.5 per 100,000). </a:t>
            </a:r>
          </a:p>
          <a:p>
            <a:r>
              <a:rPr lang="en-US" dirty="0"/>
              <a:t>Urban counties experienced an 81% rate increase from 2019 (21.5 per 100,000) to 2023 (39.0 per 100,000).</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21</a:t>
            </a:fld>
            <a:endParaRPr lang="en-US"/>
          </a:p>
        </p:txBody>
      </p:sp>
    </p:spTree>
    <p:extLst>
      <p:ext uri="{BB962C8B-B14F-4D97-AF65-F5344CB8AC3E}">
        <p14:creationId xmlns:p14="http://schemas.microsoft.com/office/powerpoint/2010/main" val="239368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Disruption to public health, healthcare, and social services from COVID-19 all contributed to the 41% increase in 2020 and the continued increases in our state.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looks at the rate of med/drug </a:t>
            </a:r>
            <a:r>
              <a:rPr lang="en-US" sz="1200" b="0" kern="1200" dirty="0">
                <a:solidFill>
                  <a:schemeClr val="tx1"/>
                </a:solidFill>
                <a:effectLst/>
                <a:latin typeface="+mn-lt"/>
                <a:ea typeface="+mn-ea"/>
                <a:cs typeface="+mn-cs"/>
              </a:rPr>
              <a:t>overdose deaths among NC residents</a:t>
            </a:r>
            <a:r>
              <a:rPr lang="en-US" sz="1200" kern="1200" dirty="0">
                <a:solidFill>
                  <a:schemeClr val="tx1"/>
                </a:solidFill>
                <a:effectLst/>
                <a:latin typeface="+mn-lt"/>
                <a:ea typeface="+mn-ea"/>
                <a:cs typeface="+mn-cs"/>
              </a:rPr>
              <a:t>. From 2022, with a death rate of 40.6 per 100,000, to 2023, with a death rate of 41.0 per 100,000, North Carolina saw a 1% increase in the rate of overdose deaths.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u="sng" dirty="0"/>
              <a:t>number</a:t>
            </a:r>
            <a:r>
              <a:rPr lang="en-US" sz="1200" dirty="0"/>
              <a:t> of overdose deaths increased from 1,355 in 2014 to 4,442 in 2023, a 227.8% increase. Similarly, the </a:t>
            </a:r>
            <a:r>
              <a:rPr lang="en-US" sz="1200" u="sng" dirty="0"/>
              <a:t>rate</a:t>
            </a:r>
            <a:r>
              <a:rPr lang="en-US" sz="1200" dirty="0"/>
              <a:t> of overdose deaths increased from 13.6 in 2014 to 41.0 in 2023, a 201.5% increase.</a:t>
            </a:r>
            <a:endParaRPr lang="en-US"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23</a:t>
            </a:fld>
            <a:endParaRPr lang="en-US"/>
          </a:p>
        </p:txBody>
      </p:sp>
    </p:spTree>
    <p:extLst>
      <p:ext uri="{BB962C8B-B14F-4D97-AF65-F5344CB8AC3E}">
        <p14:creationId xmlns:p14="http://schemas.microsoft.com/office/powerpoint/2010/main" val="263307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ED visits for overdoses involving medications/drugs with dependency potential plateaued from 2021 to 2023, meaning that the rate has remained relatively stable. I</a:t>
            </a:r>
            <a:r>
              <a:rPr lang="en-US" dirty="0"/>
              <a:t>n 2022 there were 158.3 ED visits per 100,000 population and in 2023 there were 158.5 ED visits per 100,000 population, a 0.1%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u="sng" dirty="0"/>
              <a:t>number</a:t>
            </a:r>
            <a:r>
              <a:rPr lang="en-US" sz="1200" dirty="0"/>
              <a:t> of overdose ED visits increased from 13,054 in 2017 to 17,171 in 2023, a 31.5% increase. Similarly, the </a:t>
            </a:r>
            <a:r>
              <a:rPr lang="en-US" sz="1200" u="sng" dirty="0"/>
              <a:t>rate</a:t>
            </a:r>
            <a:r>
              <a:rPr lang="en-US" sz="1200" dirty="0"/>
              <a:t> of overdose ED visits increased from 127.1 in 2017 to 158.5 in 2023, a 24.7% increase.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This slide shows rates of unintentional and undetermined overdoses with the potential for misuse among those ages 15 to 65 visits to the Emergency Department. See details of the case definition at https://ncdetect.org/case-definitions/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***NC DETECT is a statewide public health syndromic surveillance system, funded by the NC Division of Public Health (NC DPH) Federal Public Health Emergency Preparedness Grant and managed through collaboration between NC DPH and the UNC-CH Department of Emergency Medicine’s Carolina Center for Health Informatics. The NC DETECT Data Oversight Committee is not responsible for the scientific validity or accuracy of methodology, results, statistical analyses, or conclusions presented.</a:t>
            </a:r>
          </a:p>
        </p:txBody>
      </p:sp>
      <p:sp>
        <p:nvSpPr>
          <p:cNvPr id="4" name="Slide Number Placeholder 3"/>
          <p:cNvSpPr>
            <a:spLocks noGrp="1"/>
          </p:cNvSpPr>
          <p:nvPr>
            <p:ph type="sldNum" sz="quarter" idx="5"/>
          </p:nvPr>
        </p:nvSpPr>
        <p:spPr/>
        <p:txBody>
          <a:bodyPr/>
          <a:lstStyle/>
          <a:p>
            <a:fld id="{5EAB6F7D-DEC3-439A-89D7-D82BB1F67092}" type="slidenum">
              <a:rPr lang="en-US" smtClean="0"/>
              <a:t>24</a:t>
            </a:fld>
            <a:endParaRPr lang="en-US"/>
          </a:p>
        </p:txBody>
      </p:sp>
    </p:spTree>
    <p:extLst>
      <p:ext uri="{BB962C8B-B14F-4D97-AF65-F5344CB8AC3E}">
        <p14:creationId xmlns:p14="http://schemas.microsoft.com/office/powerpoint/2010/main" val="62198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Carolina State Unintentional Drug Overdose Reporting System (NC-SUDORS) is made up of multiple sources of data including death certificates, medical examiner/coroner reports, and toxicology results. The incorporation of different sources of data provide a unique opportunity to analyze circumstance data for these unintentional or undetermined overdose deaths.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SUDORS, a program developed by the Centers for Disease Control and Prevention (CDC) enables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a:t>
            </a:r>
            <a:endParaRPr lang="en-US"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29</a:t>
            </a:fld>
            <a:endParaRPr lang="en-US"/>
          </a:p>
        </p:txBody>
      </p:sp>
    </p:spTree>
    <p:extLst>
      <p:ext uri="{BB962C8B-B14F-4D97-AF65-F5344CB8AC3E}">
        <p14:creationId xmlns:p14="http://schemas.microsoft.com/office/powerpoint/2010/main" val="297124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SubstanceUseData@dhhs.nc.gov</a:t>
            </a:r>
          </a:p>
        </p:txBody>
      </p:sp>
      <p:sp>
        <p:nvSpPr>
          <p:cNvPr id="4" name="Slide Number Placeholder 3"/>
          <p:cNvSpPr>
            <a:spLocks noGrp="1"/>
          </p:cNvSpPr>
          <p:nvPr>
            <p:ph type="sldNum" sz="quarter" idx="5"/>
          </p:nvPr>
        </p:nvSpPr>
        <p:spPr/>
        <p:txBody>
          <a:bodyPr/>
          <a:lstStyle/>
          <a:p>
            <a:fld id="{5EAB6F7D-DEC3-439A-89D7-D82BB1F67092}" type="slidenum">
              <a:rPr lang="en-US" smtClean="0"/>
              <a:t>2</a:t>
            </a:fld>
            <a:endParaRPr lang="en-US"/>
          </a:p>
        </p:txBody>
      </p:sp>
    </p:spTree>
    <p:extLst>
      <p:ext uri="{BB962C8B-B14F-4D97-AF65-F5344CB8AC3E}">
        <p14:creationId xmlns:p14="http://schemas.microsoft.com/office/powerpoint/2010/main" val="185767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43.6% of unintentional or undetermined intent overdose deaths that occurred in North Carolina had at least one document interaction with a health care provider.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Opportunities for intervention exist every time a patient interacts with a medical provider in the healthcare system.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S</a:t>
            </a:r>
            <a:r>
              <a:rPr lang="en-US" altLang="en-US" sz="12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endParaRPr lang="en-US" sz="1200"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30</a:t>
            </a:fld>
            <a:endParaRPr lang="en-US"/>
          </a:p>
        </p:txBody>
      </p:sp>
    </p:spTree>
    <p:extLst>
      <p:ext uri="{BB962C8B-B14F-4D97-AF65-F5344CB8AC3E}">
        <p14:creationId xmlns:p14="http://schemas.microsoft.com/office/powerpoint/2010/main" val="359412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of bystanders and/or EMS personnel are important factors that can be used to inform and guide overdose prevention efforts in North Carolina. Naloxone should be provided to any individual at risk for overdose, their family and friends with directions for use.  In 2023, at least one bystander was known to be present at 53.1% of fatal overdoses, naloxone was only administered 23% of the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S</a:t>
            </a:r>
            <a:r>
              <a:rPr lang="en-US" altLang="en-US" sz="12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endParaRPr lang="en-US" sz="1200"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31</a:t>
            </a:fld>
            <a:endParaRPr lang="en-US"/>
          </a:p>
        </p:txBody>
      </p:sp>
    </p:spTree>
    <p:extLst>
      <p:ext uri="{BB962C8B-B14F-4D97-AF65-F5344CB8AC3E}">
        <p14:creationId xmlns:p14="http://schemas.microsoft.com/office/powerpoint/2010/main" val="4232630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72% of unintentional and undetermined overdose deaths in North Carolina occurred in a house or apartment. </a:t>
            </a:r>
            <a:br>
              <a:rPr lang="en-US" dirty="0"/>
            </a:br>
            <a:r>
              <a:rPr lang="en-US" dirty="0"/>
              <a:t>Other locations included: hotel/motel (6.2%), motor vehicle (3.3%), natural area (2.7%), street/sidewalk/alley (1.5%), and other/unknown (7%).</a:t>
            </a:r>
          </a:p>
          <a:p>
            <a:endParaRPr lang="en-US" dirty="0"/>
          </a:p>
          <a:p>
            <a:endParaRPr lang="en-US" dirty="0"/>
          </a:p>
          <a:p>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p>
        </p:txBody>
      </p:sp>
      <p:sp>
        <p:nvSpPr>
          <p:cNvPr id="4" name="Slide Number Placeholder 3"/>
          <p:cNvSpPr>
            <a:spLocks noGrp="1"/>
          </p:cNvSpPr>
          <p:nvPr>
            <p:ph type="sldNum" sz="quarter" idx="5"/>
          </p:nvPr>
        </p:nvSpPr>
        <p:spPr/>
        <p:txBody>
          <a:bodyPr/>
          <a:lstStyle/>
          <a:p>
            <a:fld id="{5EAB6F7D-DEC3-439A-89D7-D82BB1F67092}" type="slidenum">
              <a:rPr lang="en-US" smtClean="0"/>
              <a:t>32</a:t>
            </a:fld>
            <a:endParaRPr lang="en-US"/>
          </a:p>
        </p:txBody>
      </p:sp>
    </p:spTree>
    <p:extLst>
      <p:ext uri="{BB962C8B-B14F-4D97-AF65-F5344CB8AC3E}">
        <p14:creationId xmlns:p14="http://schemas.microsoft.com/office/powerpoint/2010/main" val="1176439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latin typeface="+mn-lt"/>
              </a:rPr>
              <a:t>In 2023, 24.3% of decedents had a known mental health diagnosis. Among those, 45% had two or more diagnoses, and only 16% of decedents with a mental health diagnosis were known to be in treatment when they died.</a:t>
            </a:r>
          </a:p>
          <a:p>
            <a:pPr marL="285750" indent="-285750">
              <a:buFont typeface="Arial" panose="020B0604020202020204" pitchFamily="34" charset="0"/>
              <a:buChar char="•"/>
            </a:pPr>
            <a:endParaRPr lang="en-US" altLang="en-US" sz="1100" dirty="0">
              <a:solidFill>
                <a:srgbClr val="003B70"/>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There are several important caveats to keep in mind: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When accounting for undiagnosed and/or undocumented mental health conditions, the true prevalence of at least one mental condition is likely higher than our results show.</a:t>
            </a:r>
            <a:r>
              <a:rPr lang="en-US" altLang="en-US" sz="1100" dirty="0">
                <a:solidFill>
                  <a:srgbClr val="003B70"/>
                </a:solidFill>
                <a:latin typeface="Calibri" panose="020F050202020403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100" dirty="0">
                <a:solidFill>
                  <a:srgbClr val="003B70"/>
                </a:solidFill>
                <a:latin typeface="Calibri" panose="020F0502020204030204" pitchFamily="34" charset="0"/>
              </a:rPr>
              <a:t>C</a:t>
            </a:r>
            <a:r>
              <a:rPr lang="en-US" altLang="en-US" sz="11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100" dirty="0">
                <a:solidFill>
                  <a:srgbClr val="003B70"/>
                </a:solidFill>
                <a:latin typeface="Calibri" panose="020F0502020204030204" pitchFamily="34" charset="0"/>
              </a:rPr>
              <a:t> data are not always known or relayed during the investigation. S</a:t>
            </a:r>
            <a:r>
              <a:rPr lang="en-US" altLang="en-US" sz="1100" b="0" dirty="0">
                <a:solidFill>
                  <a:srgbClr val="003B70"/>
                </a:solidFill>
                <a:latin typeface="Calibri" panose="020F0502020204030204" pitchFamily="34" charset="0"/>
              </a:rPr>
              <a:t>tigma associated with mental health conditions contributes to underreporting of MH burden among this population-counts are likely higher than </a:t>
            </a:r>
            <a:r>
              <a:rPr lang="en-US" altLang="en-US" sz="1100" b="0">
                <a:solidFill>
                  <a:srgbClr val="003B70"/>
                </a:solidFill>
                <a:latin typeface="Calibri" panose="020F0502020204030204" pitchFamily="34" charset="0"/>
              </a:rPr>
              <a:t>reported.</a:t>
            </a:r>
            <a:endParaRPr lang="en-US" altLang="en-US" sz="1100" b="0" dirty="0">
              <a:solidFill>
                <a:srgbClr val="003B7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33</a:t>
            </a:fld>
            <a:endParaRPr lang="en-US"/>
          </a:p>
        </p:txBody>
      </p:sp>
    </p:spTree>
    <p:extLst>
      <p:ext uri="{BB962C8B-B14F-4D97-AF65-F5344CB8AC3E}">
        <p14:creationId xmlns:p14="http://schemas.microsoft.com/office/powerpoint/2010/main" val="3122604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 three most common mental health diagnoses from 2019-2023 among North Carolina overdose decedents included depression, anxiety, and bipolar disorder.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After depression (61.0%), anxiety (29.4%), and bipolar disorder (21.9%), the next two most common diagnoses for 2023 were Schizophrenia (14.1%) and PTSD (7.6%).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There are several important caveats to keep in mind: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A single decedent could—and often did—have more than one diagnosis AND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When accounting for undiagnosed and/or undocumented mental health conditions, the true prevalence of at least one mental condition is likely higher than our results show.</a:t>
            </a:r>
            <a:r>
              <a:rPr lang="en-US" altLang="en-US" sz="1100" dirty="0">
                <a:solidFill>
                  <a:srgbClr val="003B70"/>
                </a:solidFill>
                <a:latin typeface="Calibri" panose="020F050202020403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100" dirty="0">
                <a:solidFill>
                  <a:srgbClr val="003B70"/>
                </a:solidFill>
                <a:latin typeface="Calibri" panose="020F0502020204030204" pitchFamily="34" charset="0"/>
              </a:rPr>
              <a:t>C</a:t>
            </a:r>
            <a:r>
              <a:rPr lang="en-US" altLang="en-US" sz="11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100" dirty="0">
                <a:solidFill>
                  <a:srgbClr val="003B70"/>
                </a:solidFill>
                <a:latin typeface="Calibri" panose="020F0502020204030204" pitchFamily="34" charset="0"/>
              </a:rPr>
              <a:t> data are not always known or relayed during the investigation. S</a:t>
            </a:r>
            <a:r>
              <a:rPr lang="en-US" altLang="en-US" sz="11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34</a:t>
            </a:fld>
            <a:endParaRPr lang="en-US"/>
          </a:p>
        </p:txBody>
      </p:sp>
    </p:spTree>
    <p:extLst>
      <p:ext uri="{BB962C8B-B14F-4D97-AF65-F5344CB8AC3E}">
        <p14:creationId xmlns:p14="http://schemas.microsoft.com/office/powerpoint/2010/main" val="415910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Nunito" panose="020F0502020204030204" pitchFamily="2" charset="0"/>
              </a:rPr>
              <a:t>From 2019 to 2023, the percentage of overdose deaths with evidence of </a:t>
            </a:r>
            <a:r>
              <a:rPr lang="en-US" b="1" i="0" dirty="0">
                <a:solidFill>
                  <a:srgbClr val="000000"/>
                </a:solidFill>
                <a:effectLst/>
                <a:latin typeface="Nunito" panose="020F0502020204030204" pitchFamily="2" charset="0"/>
              </a:rPr>
              <a:t>injection</a:t>
            </a:r>
            <a:r>
              <a:rPr lang="en-US" b="0" i="0" dirty="0">
                <a:solidFill>
                  <a:srgbClr val="000000"/>
                </a:solidFill>
                <a:effectLst/>
                <a:latin typeface="Nunito" panose="020F0502020204030204" pitchFamily="2" charset="0"/>
              </a:rPr>
              <a:t> </a:t>
            </a:r>
            <a:r>
              <a:rPr lang="en-US" b="0" i="0" u="sng" dirty="0">
                <a:solidFill>
                  <a:srgbClr val="000000"/>
                </a:solidFill>
                <a:effectLst/>
                <a:latin typeface="Nunito" panose="020F0502020204030204" pitchFamily="2" charset="0"/>
              </a:rPr>
              <a:t>decreased</a:t>
            </a:r>
            <a:r>
              <a:rPr lang="en-US" b="0" i="0" dirty="0">
                <a:solidFill>
                  <a:srgbClr val="000000"/>
                </a:solidFill>
                <a:effectLst/>
                <a:latin typeface="Nunito" panose="020F0502020204030204" pitchFamily="2" charset="0"/>
              </a:rPr>
              <a:t> from 30.3% in 2019 to 17.1% in 2023. </a:t>
            </a:r>
          </a:p>
          <a:p>
            <a:r>
              <a:rPr lang="en-US" b="0" i="0" dirty="0">
                <a:solidFill>
                  <a:srgbClr val="000000"/>
                </a:solidFill>
                <a:effectLst/>
                <a:latin typeface="Nunito" panose="020F0502020204030204" pitchFamily="2" charset="0"/>
              </a:rPr>
              <a:t>Other routes of administration have </a:t>
            </a:r>
            <a:r>
              <a:rPr lang="en-US" b="0" i="0" u="sng" dirty="0">
                <a:solidFill>
                  <a:srgbClr val="000000"/>
                </a:solidFill>
                <a:effectLst/>
                <a:latin typeface="Nunito" panose="020F0502020204030204" pitchFamily="2" charset="0"/>
              </a:rPr>
              <a:t>increased</a:t>
            </a:r>
            <a:r>
              <a:rPr lang="en-US" b="0" i="0" dirty="0">
                <a:solidFill>
                  <a:srgbClr val="000000"/>
                </a:solidFill>
                <a:effectLst/>
                <a:latin typeface="Nunito" panose="020F0502020204030204" pitchFamily="2" charset="0"/>
              </a:rPr>
              <a:t>: </a:t>
            </a:r>
          </a:p>
          <a:p>
            <a:endParaRPr lang="en-US" b="0" i="0" dirty="0">
              <a:solidFill>
                <a:srgbClr val="000000"/>
              </a:solidFill>
              <a:effectLst/>
              <a:latin typeface="Nunito" panose="020F05020202040302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smoking</a:t>
            </a:r>
            <a:r>
              <a:rPr lang="en-US" b="0" i="0" dirty="0">
                <a:solidFill>
                  <a:srgbClr val="000000"/>
                </a:solidFill>
                <a:effectLst/>
                <a:latin typeface="Nunito" panose="020F0502020204030204" pitchFamily="2" charset="0"/>
              </a:rPr>
              <a:t> increased from 6.4% to 16.8%</a:t>
            </a:r>
          </a:p>
          <a:p>
            <a:pPr marL="171450" indent="-171450">
              <a:buFont typeface="Arial" panose="020B0604020202020204" pitchFamily="34" charset="0"/>
              <a:buChar cha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snorting</a:t>
            </a:r>
            <a:r>
              <a:rPr lang="en-US" b="0" i="0" dirty="0">
                <a:solidFill>
                  <a:srgbClr val="000000"/>
                </a:solidFill>
                <a:effectLst/>
                <a:latin typeface="Nunito" panose="020F0502020204030204" pitchFamily="2" charset="0"/>
              </a:rPr>
              <a:t> increased from 10.2% to 16.5%</a:t>
            </a:r>
          </a:p>
          <a:p>
            <a:pPr marL="171450" indent="-171450">
              <a:buFont typeface="Arial" panose="020B0604020202020204" pitchFamily="34" charset="0"/>
              <a:buChar cha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ingestion</a:t>
            </a:r>
            <a:r>
              <a:rPr lang="en-US" b="0" i="0" dirty="0">
                <a:solidFill>
                  <a:srgbClr val="000000"/>
                </a:solidFill>
                <a:effectLst/>
                <a:latin typeface="Nunito" panose="020F0502020204030204" pitchFamily="2" charset="0"/>
              </a:rPr>
              <a:t> increased from 1.5% to 4.5%</a:t>
            </a:r>
          </a:p>
          <a:p>
            <a:pPr marL="171450" indent="-171450">
              <a:buFont typeface="Arial" panose="020B0604020202020204" pitchFamily="34" charset="0"/>
              <a:buChar char="•"/>
            </a:pPr>
            <a:endParaRPr lang="en-US" b="0" i="0" dirty="0">
              <a:solidFill>
                <a:srgbClr val="000000"/>
              </a:solidFill>
              <a:effectLst/>
              <a:latin typeface="Nunito" panose="020F0502020204030204" pitchFamily="2" charset="0"/>
            </a:endParaRPr>
          </a:p>
          <a:p>
            <a:pPr marL="171450" indent="-171450">
              <a:buFont typeface="Arial" panose="020B0604020202020204" pitchFamily="34" charset="0"/>
              <a:buChar char="•"/>
            </a:pPr>
            <a:endParaRPr lang="en-US" b="0" i="0" dirty="0">
              <a:solidFill>
                <a:srgbClr val="000000"/>
              </a:solidFill>
              <a:effectLst/>
              <a:latin typeface="Nunito" panose="020F0502020204030204" pitchFamily="2" charset="0"/>
            </a:endParaRPr>
          </a:p>
          <a:p>
            <a:pPr marL="171450" indent="-171450">
              <a:buFont typeface="Arial" panose="020B0604020202020204" pitchFamily="34" charset="0"/>
              <a:buChar char="•"/>
            </a:pPr>
            <a:endParaRPr lang="en-US" b="0" i="0" dirty="0">
              <a:solidFill>
                <a:srgbClr val="000000"/>
              </a:solidFill>
              <a:effectLst/>
              <a:latin typeface="Nunito" panose="020F0502020204030204" pitchFamily="2" charset="0"/>
            </a:endParaRPr>
          </a:p>
          <a:p>
            <a:pPr marL="0" indent="0">
              <a:buFont typeface="Arial" panose="020B0604020202020204" pitchFamily="34" charset="0"/>
              <a:buNone/>
            </a:pPr>
            <a:r>
              <a:rPr lang="en-US" sz="12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a:t>
            </a:r>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35</a:t>
            </a:fld>
            <a:endParaRPr lang="en-US"/>
          </a:p>
        </p:txBody>
      </p:sp>
    </p:spTree>
    <p:extLst>
      <p:ext uri="{BB962C8B-B14F-4D97-AF65-F5344CB8AC3E}">
        <p14:creationId xmlns:p14="http://schemas.microsoft.com/office/powerpoint/2010/main" val="1720413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combat the opioid crisis, the North Carolina Department of Health and Human Services worked with community partners to develop the original North Carolina Opioid Action Plan (NC OAP) in June 2017.  Version 2.0 launched in June 2019, and version 3.0 (now the Opioid and Substance Use Action Plan, OSUAP) launched in May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NC OSUAP, version 3.0, includes a broadened focus on polysubstance use as well as centering equity and lived experiences to ensure that the strategies address the overdose epidemic are led by those closest to the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plan focuses on four priority areas to address the epidemic: Center Equity and Lived Experiences, Prevent Future Addiction and Address Trauma, Reduce Harm, and Connect to Care.</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37</a:t>
            </a:fld>
            <a:endParaRPr lang="en-US"/>
          </a:p>
        </p:txBody>
      </p:sp>
    </p:spTree>
    <p:extLst>
      <p:ext uri="{BB962C8B-B14F-4D97-AF65-F5344CB8AC3E}">
        <p14:creationId xmlns:p14="http://schemas.microsoft.com/office/powerpoint/2010/main" val="550585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Monthly overdose reports including Fentanyl-Positive Deaths, Suspected Overdose Deaths, Med/Drug Overdose ED Visits, and Opioid Overdose ED Visits are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C93D5"/>
                </a:solidFill>
              </a:rPr>
              <a:t>Email</a:t>
            </a:r>
            <a:r>
              <a:rPr lang="en-US" sz="1200" b="1" dirty="0">
                <a:solidFill>
                  <a:srgbClr val="5C93D5"/>
                </a:solidFill>
              </a:rPr>
              <a:t> </a:t>
            </a:r>
            <a:r>
              <a:rPr lang="en-US" sz="1200" b="1" u="sng" dirty="0">
                <a:solidFill>
                  <a:schemeClr val="tx2"/>
                </a:solidFill>
              </a:rPr>
              <a:t>SubstanceUseData@dhhs.nc.gov</a:t>
            </a:r>
            <a:r>
              <a:rPr lang="en-US" sz="1200" b="1" dirty="0">
                <a:solidFill>
                  <a:schemeClr val="tx2"/>
                </a:solidFill>
              </a:rPr>
              <a:t> </a:t>
            </a:r>
            <a:r>
              <a:rPr lang="en-US" sz="1200" b="0" dirty="0">
                <a:solidFill>
                  <a:srgbClr val="5C93D5"/>
                </a:solidFill>
              </a:rPr>
              <a:t>to receive monthly updates.</a:t>
            </a:r>
          </a:p>
          <a:p>
            <a:r>
              <a:rPr lang="en-US" dirty="0"/>
              <a:t> </a:t>
            </a:r>
          </a:p>
          <a:p>
            <a:r>
              <a:rPr lang="en-US" dirty="0"/>
              <a:t>Reports are posted at https://www.dph.ncdhhs.gov/programs/chronic-disease-and-injury/injury-and-violence-prevention-branch/north-carolina-overdose-epidemic-data#monthly-reports</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39</a:t>
            </a:fld>
            <a:endParaRPr lang="en-US"/>
          </a:p>
        </p:txBody>
      </p:sp>
    </p:spTree>
    <p:extLst>
      <p:ext uri="{BB962C8B-B14F-4D97-AF65-F5344CB8AC3E}">
        <p14:creationId xmlns:p14="http://schemas.microsoft.com/office/powerpoint/2010/main" val="273813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NC Overdose Epidemic Data website launched in December 2024. The page includes</a:t>
            </a:r>
            <a:r>
              <a:rPr lang="en-US" b="0" i="0" dirty="0">
                <a:solidFill>
                  <a:srgbClr val="000000"/>
                </a:solidFill>
                <a:effectLst/>
                <a:latin typeface="Calibri" panose="020F0502020204030204" pitchFamily="34" charset="0"/>
              </a:rPr>
              <a:t> monthly overdose surveillance updates, statewide summary data, and interactive visuals of state and county-level indicators. Those indicators </a:t>
            </a:r>
            <a:r>
              <a:rPr lang="en-US" dirty="0"/>
              <a:t>include illicit overdose deaths, overdose ED visits, patients receiving buprenorphine or opioids, treatment services, and more.</a:t>
            </a:r>
          </a:p>
          <a:p>
            <a:endParaRPr lang="en-US" dirty="0"/>
          </a:p>
          <a:p>
            <a:r>
              <a:rPr lang="en-US" dirty="0"/>
              <a:t>Visit the dashboard here: </a:t>
            </a:r>
          </a:p>
          <a:p>
            <a:r>
              <a:rPr lang="en-US" dirty="0"/>
              <a:t>https://www.dph.ncdhhs.gov/programs/chronic-disease-and-injury/injury-and-violence-prevention-branch/north-carolina-overdose-epidemic-data</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40</a:t>
            </a:fld>
            <a:endParaRPr lang="en-US"/>
          </a:p>
        </p:txBody>
      </p:sp>
    </p:spTree>
    <p:extLst>
      <p:ext uri="{BB962C8B-B14F-4D97-AF65-F5344CB8AC3E}">
        <p14:creationId xmlns:p14="http://schemas.microsoft.com/office/powerpoint/2010/main" val="201808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the overdose epidemic. Rather it gives an overview of some of the key trends in North Carolina. It includes information on statewide medication and drug overdoses, opioid-related overdoses, and our state’s response coordination. Please note that when the COVID-19 pandemic began in 2020, there were many implications, including major changes to the numbers and rates within the overdose data in this slide deck.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SubstanceUseData@dhhs.nc.gov.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3</a:t>
            </a:fld>
            <a:endParaRPr lang="en-US"/>
          </a:p>
        </p:txBody>
      </p:sp>
    </p:spTree>
    <p:extLst>
      <p:ext uri="{BB962C8B-B14F-4D97-AF65-F5344CB8AC3E}">
        <p14:creationId xmlns:p14="http://schemas.microsoft.com/office/powerpoint/2010/main" val="141976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the leading cause of injury death was all intents medication or drug poisoning (4,442), followed by acute alcohol attributable (2,029; short-term excessive use of alcohol), unintentional falls (2,007) and unintentional motor vehicle traffic-related injury (1,757).</a:t>
            </a:r>
          </a:p>
        </p:txBody>
      </p:sp>
      <p:sp>
        <p:nvSpPr>
          <p:cNvPr id="4" name="Slide Number Placeholder 3"/>
          <p:cNvSpPr>
            <a:spLocks noGrp="1"/>
          </p:cNvSpPr>
          <p:nvPr>
            <p:ph type="sldNum" sz="quarter" idx="5"/>
          </p:nvPr>
        </p:nvSpPr>
        <p:spPr/>
        <p:txBody>
          <a:bodyPr/>
          <a:lstStyle/>
          <a:p>
            <a:fld id="{5EAB6F7D-DEC3-439A-89D7-D82BB1F67092}" type="slidenum">
              <a:rPr lang="en-US" smtClean="0"/>
              <a:t>5</a:t>
            </a:fld>
            <a:endParaRPr lang="en-US"/>
          </a:p>
        </p:txBody>
      </p:sp>
    </p:spTree>
    <p:extLst>
      <p:ext uri="{BB962C8B-B14F-4D97-AF65-F5344CB8AC3E}">
        <p14:creationId xmlns:p14="http://schemas.microsoft.com/office/powerpoint/2010/main" val="138223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an average of 12 North Carolinians died each day </a:t>
            </a:r>
            <a:r>
              <a:rPr lang="en-US" b="0" dirty="0"/>
              <a:t>from an overdose</a:t>
            </a:r>
            <a:r>
              <a:rPr lang="en-US" dirty="0"/>
              <a:t>.  Though largely driven by fentanyl, this number includes overdose deaths from other medications and drugs (cocaine, benzodiazepines, </a:t>
            </a:r>
            <a:r>
              <a:rPr lang="en-US" dirty="0" err="1"/>
              <a:t>etc</a:t>
            </a:r>
            <a:r>
              <a:rPr lang="en-US" dirty="0"/>
              <a:t>). This number includes all medication and/or drug overdoses, including unintentional, self-inflicted, undetermined, and assault.</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6</a:t>
            </a:fld>
            <a:endParaRPr lang="en-US"/>
          </a:p>
        </p:txBody>
      </p:sp>
    </p:spTree>
    <p:extLst>
      <p:ext uri="{BB962C8B-B14F-4D97-AF65-F5344CB8AC3E}">
        <p14:creationId xmlns:p14="http://schemas.microsoft.com/office/powerpoint/2010/main" val="399584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overdose is an injury with a range of outcomes and impacts. </a:t>
            </a:r>
          </a:p>
          <a:p>
            <a:r>
              <a:rPr lang="en-US" dirty="0"/>
              <a:t> </a:t>
            </a:r>
          </a:p>
          <a:p>
            <a:r>
              <a:rPr lang="en-US" dirty="0"/>
              <a:t>In North Carolina, there are on average, 12 overdose deaths, 32 overdose hospitalizations, 47 overdose-related emergency department visits, 34 emergency medical services (EMS) encounters for suspected overdoses, and 46 naloxone reversals by community members each day. Addressing this issue requires a collaborative effort between communities, healthcare providers, and public health organizations to reduce the impacts on both individuals and the healthcare system.</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7</a:t>
            </a:fld>
            <a:endParaRPr lang="en-US"/>
          </a:p>
        </p:txBody>
      </p:sp>
    </p:spTree>
    <p:extLst>
      <p:ext uri="{BB962C8B-B14F-4D97-AF65-F5344CB8AC3E}">
        <p14:creationId xmlns:p14="http://schemas.microsoft.com/office/powerpoint/2010/main" val="248030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highest rates of med/drug overdose deaths occurred among NC residents ages 35-44 (73.7 per 100,000) and 25-34 (68.3 per 100,000), males (48.8 per 100,000), Non-Hispanic American Indians (93.4 per 100,000). These rates are calculated over a five-year time period (2019-2023). </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8</a:t>
            </a:fld>
            <a:endParaRPr lang="en-US"/>
          </a:p>
        </p:txBody>
      </p:sp>
    </p:spTree>
    <p:extLst>
      <p:ext uri="{BB962C8B-B14F-4D97-AF65-F5344CB8AC3E}">
        <p14:creationId xmlns:p14="http://schemas.microsoft.com/office/powerpoint/2010/main" val="273863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people who have died from overdose has also worsened in some historically marginalized communities. The overall number of overdose deaths is still highest among non-Hispanic white people; however, when measured as a portion of population, American Indian/Indigenous people have the highest overdose death rate.</a:t>
            </a:r>
          </a:p>
          <a:p>
            <a:r>
              <a:rPr lang="en-US" dirty="0"/>
              <a:t> </a:t>
            </a:r>
          </a:p>
          <a:p>
            <a:r>
              <a:rPr lang="en-US" sz="1200" b="0" i="0" dirty="0">
                <a:solidFill>
                  <a:srgbClr val="000000"/>
                </a:solidFill>
                <a:effectLst/>
                <a:latin typeface="Arial" panose="020B0604020202020204" pitchFamily="34" charset="0"/>
              </a:rPr>
              <a:t>The percentage by which overdose death rates increased from pre-COVID-19 rates in 2019 to 2023 rates was highest for Black/African American people and Hispanic people with their rates increasing 200% or more. Before the COVID-19 pandemic, the overdose death rate for Black residents in North Carolina remained lower than that of white residents. However, since 2020, the rate among Black residents has climbed at a faster pace, and in 2023 the overdose death rate among Black residents surpassed the rate among white residents. American Indian/Indigenous populations also experienced a 141% increase in overdose death rates from 2019 to 2023.   </a:t>
            </a:r>
            <a:endParaRPr lang="en-US" sz="12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9</a:t>
            </a:fld>
            <a:endParaRPr lang="en-US"/>
          </a:p>
        </p:txBody>
      </p:sp>
    </p:spTree>
    <p:extLst>
      <p:ext uri="{BB962C8B-B14F-4D97-AF65-F5344CB8AC3E}">
        <p14:creationId xmlns:p14="http://schemas.microsoft.com/office/powerpoint/2010/main" val="322077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panose="020B0604020202020204" pitchFamily="34" charset="0"/>
              </a:rPr>
              <a:t>This table shows the overdose death rates in North Carolina (per 100,000 residents) by year and race and shows the increase from pre-pandemic (2019) to 2023. </a:t>
            </a:r>
          </a:p>
          <a:p>
            <a:endParaRPr lang="en-US" sz="1200" b="0" i="0" dirty="0">
              <a:solidFill>
                <a:srgbClr val="000000"/>
              </a:solidFill>
              <a:effectLst/>
              <a:latin typeface="Arial" panose="020B0604020202020204" pitchFamily="34" charset="0"/>
            </a:endParaRPr>
          </a:p>
          <a:p>
            <a:r>
              <a:rPr lang="en-US" sz="1200" b="0" i="0" dirty="0">
                <a:solidFill>
                  <a:srgbClr val="000000"/>
                </a:solidFill>
                <a:effectLst/>
                <a:latin typeface="Arial" panose="020B0604020202020204" pitchFamily="34" charset="0"/>
              </a:rPr>
              <a:t>The overall number of overdose deaths is still highest among non-Hispanic white people; however, when measured as a portion of population, American Indian/Indigenous people have the highest overdose death rate. The percentage by which overdose death rates increased from pre-COVID-19 rates in 2019 to 2023 rates was highest for Black/African American people and Hispanic people with their rates increasing 200% or more. Before the COVID-19 pandemic, the overdose death rate for Black residents in North Carolina remained lower than that of white residents. However, since 2020, the rate among Black residents has climbed at a faster pace, and in 2023 the overdose death rate among Black residents surpassed the rate among white residents. American Indian/Indigenous populations also experienced a 141% increase in overdose death rates from 2019 to 2023.   </a:t>
            </a:r>
            <a:endParaRPr lang="en-US"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10</a:t>
            </a:fld>
            <a:endParaRPr lang="en-US"/>
          </a:p>
        </p:txBody>
      </p:sp>
    </p:spTree>
    <p:extLst>
      <p:ext uri="{BB962C8B-B14F-4D97-AF65-F5344CB8AC3E}">
        <p14:creationId xmlns:p14="http://schemas.microsoft.com/office/powerpoint/2010/main" val="360931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41D4-085F-34D8-76B3-81EBF21D8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0B51D5-158D-FB86-0360-B27A519845D5}"/>
              </a:ext>
            </a:extLst>
          </p:cNvPr>
          <p:cNvSpPr>
            <a:spLocks noGrp="1"/>
          </p:cNvSpPr>
          <p:nvPr>
            <p:ph type="dt" sz="half" idx="10"/>
          </p:nvPr>
        </p:nvSpPr>
        <p:spPr/>
        <p:txBody>
          <a:bodyPr/>
          <a:lstStyle/>
          <a:p>
            <a:fld id="{A7054C66-6DFE-429C-8EEB-7ED7C6A990C2}" type="datetimeFigureOut">
              <a:rPr lang="en-US" smtClean="0"/>
              <a:t>5/2/2025</a:t>
            </a:fld>
            <a:endParaRPr lang="en-US"/>
          </a:p>
        </p:txBody>
      </p:sp>
      <p:sp>
        <p:nvSpPr>
          <p:cNvPr id="4" name="Footer Placeholder 3">
            <a:extLst>
              <a:ext uri="{FF2B5EF4-FFF2-40B4-BE49-F238E27FC236}">
                <a16:creationId xmlns:a16="http://schemas.microsoft.com/office/drawing/2014/main" id="{F022CDE2-076A-7114-35BB-35B55F7A46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61711-D158-664E-D645-A5FD09836CB4}"/>
              </a:ext>
            </a:extLst>
          </p:cNvPr>
          <p:cNvSpPr>
            <a:spLocks noGrp="1"/>
          </p:cNvSpPr>
          <p:nvPr>
            <p:ph type="sldNum" sz="quarter" idx="12"/>
          </p:nvPr>
        </p:nvSpPr>
        <p:spPr/>
        <p:txBody>
          <a:bodyPr/>
          <a:lstStyle/>
          <a:p>
            <a:fld id="{9621CBC0-D3F0-4804-A917-29A563923F34}" type="slidenum">
              <a:rPr lang="en-US" smtClean="0"/>
              <a:t>‹#›</a:t>
            </a:fld>
            <a:endParaRPr lang="en-US"/>
          </a:p>
        </p:txBody>
      </p:sp>
    </p:spTree>
    <p:extLst>
      <p:ext uri="{BB962C8B-B14F-4D97-AF65-F5344CB8AC3E}">
        <p14:creationId xmlns:p14="http://schemas.microsoft.com/office/powerpoint/2010/main" val="18138507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C07A1-3528-F226-43B4-5625D5D16A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E7EA29-9BE6-61EB-BDAD-C4EF159833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0125E-675B-2243-619F-C42D0906B2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7054C66-6DFE-429C-8EEB-7ED7C6A990C2}" type="datetimeFigureOut">
              <a:rPr lang="en-US" smtClean="0"/>
              <a:t>5/2/2025</a:t>
            </a:fld>
            <a:endParaRPr lang="en-US"/>
          </a:p>
        </p:txBody>
      </p:sp>
      <p:sp>
        <p:nvSpPr>
          <p:cNvPr id="5" name="Footer Placeholder 4">
            <a:extLst>
              <a:ext uri="{FF2B5EF4-FFF2-40B4-BE49-F238E27FC236}">
                <a16:creationId xmlns:a16="http://schemas.microsoft.com/office/drawing/2014/main" id="{CCFD6AF5-EB56-05AD-7F29-83DD49A4A1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F9BBAB-B5E3-8513-7813-C14A02583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621CBC0-D3F0-4804-A917-29A563923F34}" type="slidenum">
              <a:rPr lang="en-US" smtClean="0"/>
              <a:t>‹#›</a:t>
            </a:fld>
            <a:endParaRPr lang="en-US"/>
          </a:p>
        </p:txBody>
      </p:sp>
    </p:spTree>
    <p:extLst>
      <p:ext uri="{BB962C8B-B14F-4D97-AF65-F5344CB8AC3E}">
        <p14:creationId xmlns:p14="http://schemas.microsoft.com/office/powerpoint/2010/main" val="387004386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overdose-epidemic-dat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D7602E-3305-9131-E6EE-DD7705FB120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072492D-B182-AF93-EE1A-110B535A8F0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6217045"/>
      </p:ext>
    </p:extLst>
  </p:cSld>
  <p:clrMapOvr>
    <a:masterClrMapping/>
  </p:clrMapOvr>
  <mc:AlternateContent xmlns:mc="http://schemas.openxmlformats.org/markup-compatibility/2006" xmlns:p14="http://schemas.microsoft.com/office/powerpoint/2010/main">
    <mc:Choice Requires="p14">
      <p:transition spd="slow" p14:dur="2000" advTm="45512"/>
    </mc:Choice>
    <mc:Fallback xmlns="">
      <p:transition spd="slow" advTm="455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2AA6E9-D4F9-DE65-3B28-FB5DEC2ECCDA}"/>
              </a:ext>
            </a:extLst>
          </p:cNvPr>
          <p:cNvSpPr>
            <a:spLocks noGrp="1"/>
          </p:cNvSpPr>
          <p:nvPr>
            <p:ph type="title"/>
          </p:nvPr>
        </p:nvSpPr>
        <p:spPr/>
        <p:txBody>
          <a:bodyPr>
            <a:normAutofit fontScale="90000"/>
          </a:bodyPr>
          <a:lstStyle/>
          <a:p>
            <a:r>
              <a:rPr lang="en-US">
                <a:solidFill>
                  <a:schemeClr val="tx2">
                    <a:lumMod val="60000"/>
                    <a:lumOff val="40000"/>
                  </a:schemeClr>
                </a:solidFill>
                <a:latin typeface="+mn-lt"/>
                <a:cs typeface="Calibri" panose="020F0502020204030204" pitchFamily="34" charset="0"/>
              </a:rPr>
              <a:t>From 2019-2023 fatal overdose rates increased more than 200% among non-Hispanic Black and Hispanic residents</a:t>
            </a:r>
            <a:endParaRPr lang="en-US"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5147A248-B57C-2653-3605-3777ECE64FC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003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F2FD60-F630-4D3B-46BF-7A66CE946FDB}"/>
              </a:ext>
            </a:extLst>
          </p:cNvPr>
          <p:cNvSpPr>
            <a:spLocks noGrp="1"/>
          </p:cNvSpPr>
          <p:nvPr>
            <p:ph type="title"/>
          </p:nvPr>
        </p:nvSpPr>
        <p:spPr/>
        <p:txBody>
          <a:bodyPr>
            <a:normAutofit fontScale="90000"/>
          </a:bodyPr>
          <a:lstStyle/>
          <a:p>
            <a:r>
              <a:rPr lang="en-US"/>
              <a:t>Fatal overdose trends vary within populations, but rates are highest for males ages 25-44, regardless of race/ethnicity</a:t>
            </a:r>
            <a:endParaRPr lang="en-US" dirty="0"/>
          </a:p>
        </p:txBody>
      </p:sp>
      <p:pic>
        <p:nvPicPr>
          <p:cNvPr id="3" name="Picture 2">
            <a:extLst>
              <a:ext uri="{FF2B5EF4-FFF2-40B4-BE49-F238E27FC236}">
                <a16:creationId xmlns:a16="http://schemas.microsoft.com/office/drawing/2014/main" id="{EDF6342D-186D-C020-DD86-19A26B47748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790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6958E1-682B-AD02-F149-C624B37500A1}"/>
              </a:ext>
            </a:extLst>
          </p:cNvPr>
          <p:cNvSpPr>
            <a:spLocks noGrp="1"/>
          </p:cNvSpPr>
          <p:nvPr>
            <p:ph type="title"/>
          </p:nvPr>
        </p:nvSpPr>
        <p:spPr/>
        <p:txBody>
          <a:bodyPr/>
          <a:lstStyle/>
          <a:p>
            <a:r>
              <a:rPr lang="en-US" sz="4000"/>
              <a:t>How are overdose events defined and what substances are involved?  </a:t>
            </a:r>
            <a:endParaRPr lang="en-US" sz="4000" dirty="0"/>
          </a:p>
        </p:txBody>
      </p:sp>
      <p:pic>
        <p:nvPicPr>
          <p:cNvPr id="3" name="Picture 2">
            <a:extLst>
              <a:ext uri="{FF2B5EF4-FFF2-40B4-BE49-F238E27FC236}">
                <a16:creationId xmlns:a16="http://schemas.microsoft.com/office/drawing/2014/main" id="{7F146CD9-1BE4-3C44-DC9C-A99C03C892C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087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3F8032-7D9D-F9C8-B27B-E95AD7B39D72}"/>
              </a:ext>
            </a:extLst>
          </p:cNvPr>
          <p:cNvSpPr>
            <a:spLocks noGrp="1"/>
          </p:cNvSpPr>
          <p:nvPr>
            <p:ph type="title"/>
          </p:nvPr>
        </p:nvSpPr>
        <p:spPr/>
        <p:txBody>
          <a:bodyPr/>
          <a:lstStyle/>
          <a:p>
            <a:r>
              <a:rPr lang="en-US" sz="2000" b="0">
                <a:solidFill>
                  <a:schemeClr val="tx1"/>
                </a:solidFill>
              </a:rPr>
              <a:t>98% of poisoning deaths in NC are medication/drug overdoses. </a:t>
            </a:r>
            <a:endParaRPr lang="en-US" sz="2000" b="0" dirty="0">
              <a:solidFill>
                <a:schemeClr val="tx1"/>
              </a:solidFill>
            </a:endParaRPr>
          </a:p>
        </p:txBody>
      </p:sp>
      <p:pic>
        <p:nvPicPr>
          <p:cNvPr id="3" name="Picture 2">
            <a:extLst>
              <a:ext uri="{FF2B5EF4-FFF2-40B4-BE49-F238E27FC236}">
                <a16:creationId xmlns:a16="http://schemas.microsoft.com/office/drawing/2014/main" id="{49C7F9B3-C0A5-C64E-DDF7-7F0B33FB62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7841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0D7156-A736-BA9C-2C4A-047ACFC39B69}"/>
              </a:ext>
            </a:extLst>
          </p:cNvPr>
          <p:cNvSpPr>
            <a:spLocks noGrp="1"/>
          </p:cNvSpPr>
          <p:nvPr>
            <p:ph type="title"/>
          </p:nvPr>
        </p:nvSpPr>
        <p:spPr/>
        <p:txBody>
          <a:bodyPr/>
          <a:lstStyle/>
          <a:p>
            <a:pPr marL="0" indent="0">
              <a:lnSpc>
                <a:spcPct val="100000"/>
              </a:lnSpc>
              <a:spcBef>
                <a:spcPts val="0"/>
              </a:spcBef>
            </a:pPr>
            <a:r>
              <a:rPr lang="en-US" sz="2800">
                <a:solidFill>
                  <a:schemeClr val="tx2">
                    <a:lumMod val="60000"/>
                    <a:lumOff val="40000"/>
                  </a:schemeClr>
                </a:solidFill>
                <a:latin typeface="+mn-lt"/>
                <a:cs typeface="Calibri" panose="020F0502020204030204" pitchFamily="34" charset="0"/>
              </a:rPr>
              <a:t>In 2023, 95% of all overdoses were unintentional</a:t>
            </a:r>
            <a:endParaRPr lang="en-US" sz="28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93856A00-5083-F2EA-DD78-8FD494818D0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150168"/>
      </p:ext>
    </p:extLst>
  </p:cSld>
  <p:clrMapOvr>
    <a:masterClrMapping/>
  </p:clrMapOvr>
  <mc:AlternateContent xmlns:mc="http://schemas.openxmlformats.org/markup-compatibility/2006" xmlns:p14="http://schemas.microsoft.com/office/powerpoint/2010/main">
    <mc:Choice Requires="p14">
      <p:transition spd="slow" p14:dur="2000" advTm="41480"/>
    </mc:Choice>
    <mc:Fallback xmlns="">
      <p:transition spd="slow" advTm="414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1A2C96-EB7A-76A3-4314-E4A107DF1563}"/>
              </a:ext>
            </a:extLst>
          </p:cNvPr>
          <p:cNvSpPr>
            <a:spLocks noGrp="1"/>
          </p:cNvSpPr>
          <p:nvPr>
            <p:ph type="title"/>
          </p:nvPr>
        </p:nvSpPr>
        <p:spPr/>
        <p:txBody>
          <a:bodyPr/>
          <a:lstStyle/>
          <a:p>
            <a:r>
              <a:rPr lang="en-US" altLang="en-US" sz="2400">
                <a:solidFill>
                  <a:schemeClr val="tx2">
                    <a:lumMod val="60000"/>
                    <a:lumOff val="40000"/>
                  </a:schemeClr>
                </a:solidFill>
                <a:latin typeface="+mn-lt"/>
              </a:rPr>
              <a:t>Illicitly manufactured fentanyl* remains the main contributor to overdose deaths</a:t>
            </a:r>
            <a:endParaRPr lang="en-US" sz="28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17E6DBE2-6BBC-9E6D-78D9-4B3E6D1EAC0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00693953"/>
      </p:ext>
    </p:extLst>
  </p:cSld>
  <p:clrMapOvr>
    <a:masterClrMapping/>
  </p:clrMapOvr>
  <mc:AlternateContent xmlns:mc="http://schemas.openxmlformats.org/markup-compatibility/2006" xmlns:p14="http://schemas.microsoft.com/office/powerpoint/2010/main">
    <mc:Choice Requires="p14">
      <p:transition spd="slow" p14:dur="2000" advTm="72990"/>
    </mc:Choice>
    <mc:Fallback xmlns="">
      <p:transition spd="slow" advTm="729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ECCF83-0669-4349-EFD7-82E9BA16202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726270A-E731-B300-15A0-44E55936586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5717134"/>
      </p:ext>
    </p:extLst>
  </p:cSld>
  <p:clrMapOvr>
    <a:masterClrMapping/>
  </p:clrMapOvr>
  <mc:AlternateContent xmlns:mc="http://schemas.openxmlformats.org/markup-compatibility/2006" xmlns:p14="http://schemas.microsoft.com/office/powerpoint/2010/main">
    <mc:Choice Requires="p14">
      <p:transition spd="slow" p14:dur="2000" advTm="26341"/>
    </mc:Choice>
    <mc:Fallback xmlns="">
      <p:transition spd="slow" advTm="2634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3E9A17-EBDE-65D3-2C8C-C41C241F34A4}"/>
              </a:ext>
            </a:extLst>
          </p:cNvPr>
          <p:cNvSpPr>
            <a:spLocks noGrp="1"/>
          </p:cNvSpPr>
          <p:nvPr>
            <p:ph type="title"/>
          </p:nvPr>
        </p:nvSpPr>
        <p:spPr/>
        <p:txBody>
          <a:bodyPr/>
          <a:lstStyle/>
          <a:p>
            <a:r>
              <a:rPr lang="en-US" sz="2800">
                <a:effectLst/>
                <a:latin typeface="+mn-lt"/>
              </a:rPr>
              <a:t>Since 2021, fentanyl has been involved in 75% or more of overdose deaths in North Carolina</a:t>
            </a:r>
            <a:endParaRPr lang="en-US" sz="2800" dirty="0">
              <a:latin typeface="+mn-lt"/>
            </a:endParaRPr>
          </a:p>
        </p:txBody>
      </p:sp>
      <p:pic>
        <p:nvPicPr>
          <p:cNvPr id="3" name="Picture 2">
            <a:extLst>
              <a:ext uri="{FF2B5EF4-FFF2-40B4-BE49-F238E27FC236}">
                <a16:creationId xmlns:a16="http://schemas.microsoft.com/office/drawing/2014/main" id="{50CBF711-A17A-9E2D-B4DB-6ECBA79C81D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456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4D5DFB-2B5C-48DF-87EC-FECCEB2F1B33}"/>
              </a:ext>
            </a:extLst>
          </p:cNvPr>
          <p:cNvSpPr>
            <a:spLocks noGrp="1"/>
          </p:cNvSpPr>
          <p:nvPr>
            <p:ph type="title"/>
          </p:nvPr>
        </p:nvSpPr>
        <p:spPr/>
        <p:txBody>
          <a:bodyPr/>
          <a:lstStyle/>
          <a:p>
            <a:r>
              <a:rPr lang="en-US" sz="3200"/>
              <a:t>What death data can’t tell us: </a:t>
            </a:r>
            <a:endParaRPr lang="en-US" sz="3200" dirty="0"/>
          </a:p>
        </p:txBody>
      </p:sp>
      <p:pic>
        <p:nvPicPr>
          <p:cNvPr id="3" name="Picture 2">
            <a:extLst>
              <a:ext uri="{FF2B5EF4-FFF2-40B4-BE49-F238E27FC236}">
                <a16:creationId xmlns:a16="http://schemas.microsoft.com/office/drawing/2014/main" id="{6CFE421F-2CDA-CF6E-F7D8-2113C913288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9478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E356F-9708-242E-2DC3-401FE9D1B979}"/>
              </a:ext>
            </a:extLst>
          </p:cNvPr>
          <p:cNvSpPr>
            <a:spLocks noGrp="1"/>
          </p:cNvSpPr>
          <p:nvPr>
            <p:ph type="title"/>
          </p:nvPr>
        </p:nvSpPr>
        <p:spPr/>
        <p:txBody>
          <a:bodyPr/>
          <a:lstStyle/>
          <a:p>
            <a:r>
              <a:rPr lang="en-US" sz="4000"/>
              <a:t>Where do overdoses occur in North Carolina? </a:t>
            </a:r>
            <a:endParaRPr lang="en-US" sz="4000" dirty="0"/>
          </a:p>
        </p:txBody>
      </p:sp>
      <p:pic>
        <p:nvPicPr>
          <p:cNvPr id="3" name="Picture 2">
            <a:extLst>
              <a:ext uri="{FF2B5EF4-FFF2-40B4-BE49-F238E27FC236}">
                <a16:creationId xmlns:a16="http://schemas.microsoft.com/office/drawing/2014/main" id="{8AA22554-53F4-1EB4-B48B-F99AD10B8BB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8570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B2094A-B4D5-1E01-8252-DD963C38F936}"/>
              </a:ext>
            </a:extLst>
          </p:cNvPr>
          <p:cNvSpPr>
            <a:spLocks noGrp="1"/>
          </p:cNvSpPr>
          <p:nvPr>
            <p:ph type="title"/>
          </p:nvPr>
        </p:nvSpPr>
        <p:spPr/>
        <p:txBody>
          <a:bodyPr/>
          <a:lstStyle/>
          <a:p>
            <a:r>
              <a:rPr lang="en-US" sz="3200">
                <a:solidFill>
                  <a:schemeClr val="tx2">
                    <a:lumMod val="60000"/>
                    <a:lumOff val="40000"/>
                  </a:schemeClr>
                </a:solidFill>
              </a:rPr>
              <a:t>Technical Notes</a:t>
            </a:r>
            <a:endParaRPr lang="en-US" sz="3200" dirty="0">
              <a:solidFill>
                <a:schemeClr val="tx2">
                  <a:lumMod val="60000"/>
                  <a:lumOff val="40000"/>
                </a:schemeClr>
              </a:solidFill>
            </a:endParaRPr>
          </a:p>
        </p:txBody>
      </p:sp>
      <p:pic>
        <p:nvPicPr>
          <p:cNvPr id="3" name="Picture 2">
            <a:extLst>
              <a:ext uri="{FF2B5EF4-FFF2-40B4-BE49-F238E27FC236}">
                <a16:creationId xmlns:a16="http://schemas.microsoft.com/office/drawing/2014/main" id="{D1858B04-D5E4-7AE2-7708-B88A4E1F942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18737257"/>
      </p:ext>
    </p:extLst>
  </p:cSld>
  <p:clrMapOvr>
    <a:masterClrMapping/>
  </p:clrMapOvr>
  <mc:AlternateContent xmlns:mc="http://schemas.openxmlformats.org/markup-compatibility/2006" xmlns:p14="http://schemas.microsoft.com/office/powerpoint/2010/main">
    <mc:Choice Requires="p14">
      <p:transition spd="slow" p14:dur="2000" advTm="73979"/>
    </mc:Choice>
    <mc:Fallback xmlns="">
      <p:transition spd="slow" advTm="739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703F9C-FA39-80D4-149D-DC147975DA68}"/>
              </a:ext>
            </a:extLst>
          </p:cNvPr>
          <p:cNvSpPr>
            <a:spLocks noGrp="1"/>
          </p:cNvSpPr>
          <p:nvPr>
            <p:ph type="title"/>
          </p:nvPr>
        </p:nvSpPr>
        <p:spPr/>
        <p:txBody>
          <a:bodyPr/>
          <a:lstStyle/>
          <a:p>
            <a:pPr lvl="0" defTabSz="914400">
              <a:lnSpc>
                <a:spcPct val="100000"/>
              </a:lnSpc>
            </a:pPr>
            <a:r>
              <a:rPr lang="en-US" altLang="en-US" sz="2600">
                <a:solidFill>
                  <a:schemeClr val="tx2">
                    <a:lumMod val="60000"/>
                    <a:lumOff val="40000"/>
                  </a:schemeClr>
                </a:solidFill>
                <a:latin typeface="+mn-lt"/>
                <a:ea typeface="+mn-ea"/>
                <a:cs typeface="+mn-cs"/>
              </a:rPr>
              <a:t>Statewide, the overdose death rate from 2019-2023 was 34.8 deaths per 100,000 residents</a:t>
            </a:r>
            <a:endParaRPr lang="en-US" sz="26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4D5B34F0-FE64-9622-DD39-842D9F8C84E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64033215"/>
      </p:ext>
    </p:extLst>
  </p:cSld>
  <p:clrMapOvr>
    <a:masterClrMapping/>
  </p:clrMapOvr>
  <mc:AlternateContent xmlns:mc="http://schemas.openxmlformats.org/markup-compatibility/2006" xmlns:p14="http://schemas.microsoft.com/office/powerpoint/2010/main">
    <mc:Choice Requires="p14">
      <p:transition spd="slow" p14:dur="2000" advTm="37974"/>
    </mc:Choice>
    <mc:Fallback xmlns="">
      <p:transition spd="slow" advTm="379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5B4106-3499-D9FD-3582-708DFFCE9D30}"/>
              </a:ext>
            </a:extLst>
          </p:cNvPr>
          <p:cNvSpPr>
            <a:spLocks noGrp="1"/>
          </p:cNvSpPr>
          <p:nvPr>
            <p:ph type="title"/>
          </p:nvPr>
        </p:nvSpPr>
        <p:spPr/>
        <p:txBody>
          <a:bodyPr/>
          <a:lstStyle/>
          <a:p>
            <a:r>
              <a:rPr lang="en-US" sz="2800"/>
              <a:t>Overdose death rates are highest in </a:t>
            </a:r>
            <a:r>
              <a:rPr lang="en-US" sz="2800" b="1">
                <a:solidFill>
                  <a:schemeClr val="accent4">
                    <a:lumMod val="50000"/>
                  </a:schemeClr>
                </a:solidFill>
              </a:rPr>
              <a:t>rural</a:t>
            </a:r>
            <a:r>
              <a:rPr lang="en-US" sz="2800"/>
              <a:t> counties</a:t>
            </a:r>
            <a:endParaRPr lang="en-US" sz="2800" dirty="0"/>
          </a:p>
        </p:txBody>
      </p:sp>
      <p:pic>
        <p:nvPicPr>
          <p:cNvPr id="3" name="Picture 2">
            <a:extLst>
              <a:ext uri="{FF2B5EF4-FFF2-40B4-BE49-F238E27FC236}">
                <a16:creationId xmlns:a16="http://schemas.microsoft.com/office/drawing/2014/main" id="{8925AF35-1147-8150-8CC4-3FDA961758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4619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3FE561-4AEC-AA94-EE5B-E7F51DBB7C35}"/>
              </a:ext>
            </a:extLst>
          </p:cNvPr>
          <p:cNvSpPr>
            <a:spLocks noGrp="1"/>
          </p:cNvSpPr>
          <p:nvPr>
            <p:ph type="title"/>
          </p:nvPr>
        </p:nvSpPr>
        <p:spPr/>
        <p:txBody>
          <a:bodyPr/>
          <a:lstStyle/>
          <a:p>
            <a:r>
              <a:rPr lang="en-US" sz="4000"/>
              <a:t>What are the overdose trends over time in North Carolina? </a:t>
            </a:r>
            <a:endParaRPr lang="en-US" sz="4000" dirty="0"/>
          </a:p>
        </p:txBody>
      </p:sp>
      <p:pic>
        <p:nvPicPr>
          <p:cNvPr id="3" name="Picture 2">
            <a:extLst>
              <a:ext uri="{FF2B5EF4-FFF2-40B4-BE49-F238E27FC236}">
                <a16:creationId xmlns:a16="http://schemas.microsoft.com/office/drawing/2014/main" id="{F6EA6495-FEE9-DAEE-9C9C-B1204C6FB03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2621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1BF3B9-09F3-786E-B71B-2FDB362423E4}"/>
              </a:ext>
            </a:extLst>
          </p:cNvPr>
          <p:cNvSpPr>
            <a:spLocks noGrp="1"/>
          </p:cNvSpPr>
          <p:nvPr>
            <p:ph type="title"/>
          </p:nvPr>
        </p:nvSpPr>
        <p:spPr/>
        <p:txBody>
          <a:bodyPr/>
          <a:lstStyle/>
          <a:p>
            <a:r>
              <a:rPr lang="en-US" sz="2800"/>
              <a:t>Overdose death rates in North Carolina </a:t>
            </a:r>
            <a:br>
              <a:rPr lang="en-US" sz="2800"/>
            </a:br>
            <a:r>
              <a:rPr lang="en-US" sz="2800"/>
              <a:t>plateaued in 2023</a:t>
            </a:r>
            <a:endParaRPr lang="en-US" sz="2800" dirty="0"/>
          </a:p>
        </p:txBody>
      </p:sp>
      <p:pic>
        <p:nvPicPr>
          <p:cNvPr id="3" name="Picture 2">
            <a:extLst>
              <a:ext uri="{FF2B5EF4-FFF2-40B4-BE49-F238E27FC236}">
                <a16:creationId xmlns:a16="http://schemas.microsoft.com/office/drawing/2014/main" id="{822979AF-C29D-7DFA-90D2-4463E36CFED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3164690"/>
      </p:ext>
    </p:extLst>
  </p:cSld>
  <p:clrMapOvr>
    <a:masterClrMapping/>
  </p:clrMapOvr>
  <mc:AlternateContent xmlns:mc="http://schemas.openxmlformats.org/markup-compatibility/2006" xmlns:p14="http://schemas.microsoft.com/office/powerpoint/2010/main">
    <mc:Choice Requires="p14">
      <p:transition spd="slow" p14:dur="2000" advTm="32285"/>
    </mc:Choice>
    <mc:Fallback xmlns="">
      <p:transition spd="slow" advTm="3228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B7E867-37BB-83A1-AEE7-9E20A7727D11}"/>
              </a:ext>
            </a:extLst>
          </p:cNvPr>
          <p:cNvSpPr>
            <a:spLocks noGrp="1"/>
          </p:cNvSpPr>
          <p:nvPr>
            <p:ph type="title"/>
          </p:nvPr>
        </p:nvSpPr>
        <p:spPr/>
        <p:txBody>
          <a:bodyPr/>
          <a:lstStyle/>
          <a:p>
            <a:r>
              <a:rPr lang="en-US" sz="2800"/>
              <a:t>ED overdose visit^ rates in North Carolina plateaued from 2021 to 2023</a:t>
            </a:r>
            <a:endParaRPr lang="en-US" sz="2800" dirty="0"/>
          </a:p>
        </p:txBody>
      </p:sp>
      <p:pic>
        <p:nvPicPr>
          <p:cNvPr id="3" name="Picture 2">
            <a:extLst>
              <a:ext uri="{FF2B5EF4-FFF2-40B4-BE49-F238E27FC236}">
                <a16:creationId xmlns:a16="http://schemas.microsoft.com/office/drawing/2014/main" id="{660CD245-C700-A927-8484-32B6A9CBE2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37637900"/>
      </p:ext>
    </p:extLst>
  </p:cSld>
  <p:clrMapOvr>
    <a:masterClrMapping/>
  </p:clrMapOvr>
  <mc:AlternateContent xmlns:mc="http://schemas.openxmlformats.org/markup-compatibility/2006" xmlns:p14="http://schemas.microsoft.com/office/powerpoint/2010/main">
    <mc:Choice Requires="p14">
      <p:transition spd="slow" p14:dur="2000" advTm="25250"/>
    </mc:Choice>
    <mc:Fallback xmlns="">
      <p:transition spd="slow" advTm="252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9CFA77-B0D8-D80A-3B97-F705EC6B600A}"/>
              </a:ext>
            </a:extLst>
          </p:cNvPr>
          <p:cNvSpPr>
            <a:spLocks noGrp="1"/>
          </p:cNvSpPr>
          <p:nvPr>
            <p:ph type="title"/>
          </p:nvPr>
        </p:nvSpPr>
        <p:spPr/>
        <p:txBody>
          <a:bodyPr/>
          <a:lstStyle/>
          <a:p>
            <a:r>
              <a:rPr lang="en-US" sz="4000"/>
              <a:t>What are factors that may have led to a person’s overdose? </a:t>
            </a:r>
            <a:endParaRPr lang="en-US" sz="4000" dirty="0"/>
          </a:p>
        </p:txBody>
      </p:sp>
      <p:pic>
        <p:nvPicPr>
          <p:cNvPr id="3" name="Picture 2">
            <a:extLst>
              <a:ext uri="{FF2B5EF4-FFF2-40B4-BE49-F238E27FC236}">
                <a16:creationId xmlns:a16="http://schemas.microsoft.com/office/drawing/2014/main" id="{C898DD68-403A-741C-455B-7D6E9C568E9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3452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BEE876-362C-0D1F-528D-A8E03D71C36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39E4A94-7877-8DE8-BEF3-99118A9574D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2293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A56B6A-6C4A-684A-D000-1E72D174A96F}"/>
              </a:ext>
            </a:extLst>
          </p:cNvPr>
          <p:cNvSpPr>
            <a:spLocks noGrp="1"/>
          </p:cNvSpPr>
          <p:nvPr>
            <p:ph type="title"/>
          </p:nvPr>
        </p:nvSpPr>
        <p:spPr/>
        <p:txBody>
          <a:bodyPr>
            <a:normAutofit fontScale="90000"/>
          </a:bodyPr>
          <a:lstStyle/>
          <a:p>
            <a:r>
              <a:rPr lang="en-US" sz="3200"/>
              <a:t>People are </a:t>
            </a:r>
            <a:r>
              <a:rPr lang="en-US" sz="3200" b="1"/>
              <a:t>50 times more likely </a:t>
            </a:r>
            <a:r>
              <a:rPr lang="en-US" sz="3200"/>
              <a:t>to die of an opioid overdose in the two weeks post-incarceration than the general population.</a:t>
            </a:r>
            <a:endParaRPr lang="en-US" sz="3200" dirty="0"/>
          </a:p>
        </p:txBody>
      </p:sp>
      <p:pic>
        <p:nvPicPr>
          <p:cNvPr id="3" name="Picture 2">
            <a:extLst>
              <a:ext uri="{FF2B5EF4-FFF2-40B4-BE49-F238E27FC236}">
                <a16:creationId xmlns:a16="http://schemas.microsoft.com/office/drawing/2014/main" id="{BDB087F1-249B-5DD4-90F3-F1FA4E871F7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601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0C1A0C-A3B0-1CD7-7C10-202D0CC73560}"/>
              </a:ext>
            </a:extLst>
          </p:cNvPr>
          <p:cNvSpPr>
            <a:spLocks noGrp="1"/>
          </p:cNvSpPr>
          <p:nvPr>
            <p:ph type="title"/>
          </p:nvPr>
        </p:nvSpPr>
        <p:spPr/>
        <p:txBody>
          <a:bodyPr>
            <a:normAutofit fontScale="90000"/>
          </a:bodyPr>
          <a:lstStyle/>
          <a:p>
            <a:r>
              <a:rPr lang="en-US" sz="3200"/>
              <a:t>Preliminary findings linking housing shelter data to death records show that overdose was the </a:t>
            </a:r>
            <a:r>
              <a:rPr lang="en-US" sz="3200" b="1"/>
              <a:t>most frequent cause     of death </a:t>
            </a:r>
            <a:r>
              <a:rPr lang="en-US" sz="3200"/>
              <a:t>among people with a history of experiencing homelessness.</a:t>
            </a:r>
            <a:br>
              <a:rPr lang="en-US" sz="3200"/>
            </a:br>
            <a:br>
              <a:rPr lang="en-US" sz="3200"/>
            </a:br>
            <a:endParaRPr lang="en-US" sz="3200" dirty="0"/>
          </a:p>
        </p:txBody>
      </p:sp>
      <p:pic>
        <p:nvPicPr>
          <p:cNvPr id="3" name="Picture 2">
            <a:extLst>
              <a:ext uri="{FF2B5EF4-FFF2-40B4-BE49-F238E27FC236}">
                <a16:creationId xmlns:a16="http://schemas.microsoft.com/office/drawing/2014/main" id="{C0EF9C36-E30E-9021-8F10-CD704BE8FB0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2443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0BA4D6-1EC9-02F6-AA08-7356F47868EA}"/>
              </a:ext>
            </a:extLst>
          </p:cNvPr>
          <p:cNvSpPr>
            <a:spLocks noGrp="1"/>
          </p:cNvSpPr>
          <p:nvPr>
            <p:ph type="title"/>
          </p:nvPr>
        </p:nvSpPr>
        <p:spPr/>
        <p:txBody>
          <a:bodyPr>
            <a:normAutofit fontScale="90000"/>
          </a:bodyPr>
          <a:lstStyle/>
          <a:p>
            <a:r>
              <a:rPr lang="en-US" b="0">
                <a:solidFill>
                  <a:schemeClr val="tx2"/>
                </a:solidFill>
                <a:latin typeface="+mn-lt"/>
                <a:cs typeface="Calibri" panose="020F0502020204030204" pitchFamily="34" charset="0"/>
              </a:rPr>
              <a:t>There are many things the data may not be able to tell us,   but NC-SUDORS offers additional insights into the circumstances leading to an overdose death.</a:t>
            </a:r>
            <a:endParaRPr lang="en-US" b="0" dirty="0">
              <a:solidFill>
                <a:schemeClr val="tx2"/>
              </a:solidFill>
              <a:latin typeface="+mn-lt"/>
              <a:cs typeface="Calibri" panose="020F0502020204030204" pitchFamily="34" charset="0"/>
            </a:endParaRPr>
          </a:p>
        </p:txBody>
      </p:sp>
      <p:pic>
        <p:nvPicPr>
          <p:cNvPr id="3" name="Picture 2">
            <a:extLst>
              <a:ext uri="{FF2B5EF4-FFF2-40B4-BE49-F238E27FC236}">
                <a16:creationId xmlns:a16="http://schemas.microsoft.com/office/drawing/2014/main" id="{86AD6F8D-7648-5E68-0683-D7A5CCD29E9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898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B82961-B484-81ED-AA82-708449A01A27}"/>
              </a:ext>
            </a:extLst>
          </p:cNvPr>
          <p:cNvSpPr>
            <a:spLocks noGrp="1"/>
          </p:cNvSpPr>
          <p:nvPr>
            <p:ph type="title"/>
          </p:nvPr>
        </p:nvSpPr>
        <p:spPr/>
        <p:txBody>
          <a:bodyPr/>
          <a:lstStyle/>
          <a:p>
            <a:r>
              <a:rPr lang="en-US" sz="3200">
                <a:latin typeface="+mn-lt"/>
                <a:cs typeface="Times New Roman" panose="02020603050405020304" pitchFamily="18" charset="0"/>
              </a:rPr>
              <a:t>Overview</a:t>
            </a:r>
            <a:br>
              <a:rPr lang="en-US" b="0">
                <a:latin typeface="Franklin Gothic Demi Cond" panose="020B0706030402020204" pitchFamily="34" charset="0"/>
                <a:cs typeface="Times New Roman" panose="02020603050405020304" pitchFamily="18" charset="0"/>
              </a:rPr>
            </a:br>
            <a:endParaRPr lang="en-US" b="0" dirty="0"/>
          </a:p>
        </p:txBody>
      </p:sp>
      <p:pic>
        <p:nvPicPr>
          <p:cNvPr id="3" name="Picture 2">
            <a:extLst>
              <a:ext uri="{FF2B5EF4-FFF2-40B4-BE49-F238E27FC236}">
                <a16:creationId xmlns:a16="http://schemas.microsoft.com/office/drawing/2014/main" id="{1C1CABF3-93A4-CA28-CD7F-E636818693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9044104"/>
      </p:ext>
    </p:extLst>
  </p:cSld>
  <p:clrMapOvr>
    <a:masterClrMapping/>
  </p:clrMapOvr>
  <mc:AlternateContent xmlns:mc="http://schemas.openxmlformats.org/markup-compatibility/2006" xmlns:p14="http://schemas.microsoft.com/office/powerpoint/2010/main">
    <mc:Choice Requires="p14">
      <p:transition spd="slow" p14:dur="2000" advTm="42293"/>
    </mc:Choice>
    <mc:Fallback xmlns="">
      <p:transition spd="slow" advTm="422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DD2D00-3F3F-BCB3-CC7E-F6E3909C774F}"/>
              </a:ext>
            </a:extLst>
          </p:cNvPr>
          <p:cNvSpPr>
            <a:spLocks noGrp="1"/>
          </p:cNvSpPr>
          <p:nvPr>
            <p:ph type="title"/>
          </p:nvPr>
        </p:nvSpPr>
        <p:spPr/>
        <p:txBody>
          <a:bodyPr/>
          <a:lstStyle/>
          <a:p>
            <a:r>
              <a:rPr lang="en-US" sz="2600"/>
              <a:t>In 2023, 44% of overdose decedents had at least one documented interaction with a health care provider</a:t>
            </a:r>
            <a:endParaRPr lang="en-US" sz="2600" dirty="0"/>
          </a:p>
        </p:txBody>
      </p:sp>
      <p:pic>
        <p:nvPicPr>
          <p:cNvPr id="3" name="Picture 2">
            <a:extLst>
              <a:ext uri="{FF2B5EF4-FFF2-40B4-BE49-F238E27FC236}">
                <a16:creationId xmlns:a16="http://schemas.microsoft.com/office/drawing/2014/main" id="{CC6E38E0-847F-FB3D-872D-3B7CDDFD972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4101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346F63-60AD-FDF3-BFDF-194BDD6CDACA}"/>
              </a:ext>
            </a:extLst>
          </p:cNvPr>
          <p:cNvSpPr>
            <a:spLocks noGrp="1"/>
          </p:cNvSpPr>
          <p:nvPr>
            <p:ph type="title"/>
          </p:nvPr>
        </p:nvSpPr>
        <p:spPr/>
        <p:txBody>
          <a:bodyPr>
            <a:normAutofit fontScale="90000"/>
          </a:bodyPr>
          <a:lstStyle/>
          <a:p>
            <a:r>
              <a:rPr lang="en-US">
                <a:solidFill>
                  <a:schemeClr val="tx2">
                    <a:lumMod val="60000"/>
                    <a:lumOff val="40000"/>
                  </a:schemeClr>
                </a:solidFill>
              </a:rPr>
              <a:t>Although a bystander was known to be nearby 53% of fatal overdoses, naloxone was only administered 23% of the time</a:t>
            </a:r>
            <a:endParaRPr lang="en-US" dirty="0">
              <a:solidFill>
                <a:schemeClr val="tx2">
                  <a:lumMod val="60000"/>
                  <a:lumOff val="40000"/>
                </a:schemeClr>
              </a:solidFill>
            </a:endParaRPr>
          </a:p>
        </p:txBody>
      </p:sp>
      <p:pic>
        <p:nvPicPr>
          <p:cNvPr id="3" name="Picture 2">
            <a:extLst>
              <a:ext uri="{FF2B5EF4-FFF2-40B4-BE49-F238E27FC236}">
                <a16:creationId xmlns:a16="http://schemas.microsoft.com/office/drawing/2014/main" id="{8A5BEFB9-539D-AAE4-BF29-975E87B0FFC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02266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AA4EC2-00F8-B884-21AF-4628B9616359}"/>
              </a:ext>
            </a:extLst>
          </p:cNvPr>
          <p:cNvSpPr>
            <a:spLocks noGrp="1"/>
          </p:cNvSpPr>
          <p:nvPr>
            <p:ph type="title"/>
          </p:nvPr>
        </p:nvSpPr>
        <p:spPr/>
        <p:txBody>
          <a:bodyPr/>
          <a:lstStyle/>
          <a:p>
            <a:r>
              <a:rPr lang="en-US" sz="2600"/>
              <a:t>Nearly 3 of 4 overdose deaths occurred at home</a:t>
            </a:r>
            <a:endParaRPr lang="en-US" sz="2600" dirty="0"/>
          </a:p>
        </p:txBody>
      </p:sp>
      <p:pic>
        <p:nvPicPr>
          <p:cNvPr id="3" name="Picture 2">
            <a:extLst>
              <a:ext uri="{FF2B5EF4-FFF2-40B4-BE49-F238E27FC236}">
                <a16:creationId xmlns:a16="http://schemas.microsoft.com/office/drawing/2014/main" id="{D1DF13F6-0819-E972-A02C-1FC7BE1A00E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6748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B7648A-CDDA-54D3-37FF-4A0DEDD91493}"/>
              </a:ext>
            </a:extLst>
          </p:cNvPr>
          <p:cNvSpPr>
            <a:spLocks noGrp="1"/>
          </p:cNvSpPr>
          <p:nvPr>
            <p:ph type="title"/>
          </p:nvPr>
        </p:nvSpPr>
        <p:spPr/>
        <p:txBody>
          <a:bodyPr>
            <a:normAutofit fontScale="90000"/>
          </a:bodyPr>
          <a:lstStyle/>
          <a:p>
            <a:r>
              <a:rPr lang="en-US"/>
              <a:t>Nearly 1 in 4 overdose decedents had a non-substance-related mental health disorder in 2023</a:t>
            </a:r>
            <a:endParaRPr lang="en-US" dirty="0"/>
          </a:p>
        </p:txBody>
      </p:sp>
      <p:pic>
        <p:nvPicPr>
          <p:cNvPr id="3" name="Picture 2">
            <a:extLst>
              <a:ext uri="{FF2B5EF4-FFF2-40B4-BE49-F238E27FC236}">
                <a16:creationId xmlns:a16="http://schemas.microsoft.com/office/drawing/2014/main" id="{6AD45F38-D3E7-1377-2458-9EF0C3A897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4777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F6804E-8C7B-5AE6-72EE-9882F06C53F0}"/>
              </a:ext>
            </a:extLst>
          </p:cNvPr>
          <p:cNvSpPr>
            <a:spLocks noGrp="1"/>
          </p:cNvSpPr>
          <p:nvPr>
            <p:ph type="title"/>
          </p:nvPr>
        </p:nvSpPr>
        <p:spPr/>
        <p:txBody>
          <a:bodyPr/>
          <a:lstStyle/>
          <a:p>
            <a:r>
              <a:rPr lang="en-US" sz="2800"/>
              <a:t>Most common non-substance-related mental health diagnoses among NC overdose decedents </a:t>
            </a:r>
            <a:endParaRPr lang="en-US" sz="2800" dirty="0"/>
          </a:p>
        </p:txBody>
      </p:sp>
      <p:pic>
        <p:nvPicPr>
          <p:cNvPr id="3" name="Picture 2">
            <a:extLst>
              <a:ext uri="{FF2B5EF4-FFF2-40B4-BE49-F238E27FC236}">
                <a16:creationId xmlns:a16="http://schemas.microsoft.com/office/drawing/2014/main" id="{0576D668-3ED0-C187-723B-B29B1A0B3F7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9925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95B7FA-E8BF-BAFA-9FEC-EBF8ADC21B5A}"/>
              </a:ext>
            </a:extLst>
          </p:cNvPr>
          <p:cNvSpPr>
            <a:spLocks noGrp="1"/>
          </p:cNvSpPr>
          <p:nvPr>
            <p:ph type="title"/>
          </p:nvPr>
        </p:nvSpPr>
        <p:spPr/>
        <p:txBody>
          <a:bodyPr/>
          <a:lstStyle/>
          <a:p>
            <a:r>
              <a:rPr lang="en-US" sz="3200"/>
              <a:t>The route of drug administration changed from 2019 to 2023</a:t>
            </a:r>
            <a:endParaRPr lang="en-US" sz="3200" dirty="0"/>
          </a:p>
        </p:txBody>
      </p:sp>
      <p:pic>
        <p:nvPicPr>
          <p:cNvPr id="3" name="Picture 2">
            <a:extLst>
              <a:ext uri="{FF2B5EF4-FFF2-40B4-BE49-F238E27FC236}">
                <a16:creationId xmlns:a16="http://schemas.microsoft.com/office/drawing/2014/main" id="{779D6246-60DA-688B-7A07-1EB554A07A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6341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3AF526-B0AD-BE1D-CB56-BBCFA3E0167B}"/>
              </a:ext>
            </a:extLst>
          </p:cNvPr>
          <p:cNvSpPr>
            <a:spLocks noGrp="1"/>
          </p:cNvSpPr>
          <p:nvPr>
            <p:ph type="title"/>
          </p:nvPr>
        </p:nvSpPr>
        <p:spPr/>
        <p:txBody>
          <a:bodyPr>
            <a:normAutofit fontScale="90000"/>
          </a:bodyPr>
          <a:lstStyle/>
          <a:p>
            <a:r>
              <a:rPr lang="en-US" sz="4000"/>
              <a:t>What is being done across North Carolina to address the overdose epidemic? </a:t>
            </a:r>
            <a:endParaRPr lang="en-US" sz="4000" dirty="0"/>
          </a:p>
        </p:txBody>
      </p:sp>
      <p:pic>
        <p:nvPicPr>
          <p:cNvPr id="3" name="Picture 2">
            <a:extLst>
              <a:ext uri="{FF2B5EF4-FFF2-40B4-BE49-F238E27FC236}">
                <a16:creationId xmlns:a16="http://schemas.microsoft.com/office/drawing/2014/main" id="{A80045D4-7C68-79F0-86F8-3D301F9C51C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68111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C6BDA8-7F4D-5D84-7B65-CAE46D227566}"/>
              </a:ext>
            </a:extLst>
          </p:cNvPr>
          <p:cNvSpPr>
            <a:spLocks noGrp="1"/>
          </p:cNvSpPr>
          <p:nvPr>
            <p:ph type="title"/>
          </p:nvPr>
        </p:nvSpPr>
        <p:spPr/>
        <p:txBody>
          <a:bodyPr/>
          <a:lstStyle/>
          <a:p>
            <a:r>
              <a:rPr lang="en-US" sz="2600"/>
              <a:t>The NC Opioid and Substance Use Action Plan (NC OSUAP) has seven focus areas to address the overdose epidemic:</a:t>
            </a:r>
            <a:endParaRPr lang="en-US" sz="2600" dirty="0"/>
          </a:p>
        </p:txBody>
      </p:sp>
      <p:pic>
        <p:nvPicPr>
          <p:cNvPr id="3" name="Picture 2">
            <a:extLst>
              <a:ext uri="{FF2B5EF4-FFF2-40B4-BE49-F238E27FC236}">
                <a16:creationId xmlns:a16="http://schemas.microsoft.com/office/drawing/2014/main" id="{FAE02304-FEF5-CCA6-A0C6-EE996C99CEF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1181683"/>
      </p:ext>
    </p:extLst>
  </p:cSld>
  <p:clrMapOvr>
    <a:masterClrMapping/>
  </p:clrMapOvr>
  <mc:AlternateContent xmlns:mc="http://schemas.openxmlformats.org/markup-compatibility/2006" xmlns:p14="http://schemas.microsoft.com/office/powerpoint/2010/main">
    <mc:Choice Requires="p14">
      <p:transition spd="slow" p14:dur="2000" advTm="51953"/>
    </mc:Choice>
    <mc:Fallback xmlns="">
      <p:transition spd="slow" advTm="5195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9C42A5-9FA2-7C1C-F25F-1C1F66DA5283}"/>
              </a:ext>
            </a:extLst>
          </p:cNvPr>
          <p:cNvSpPr>
            <a:spLocks noGrp="1"/>
          </p:cNvSpPr>
          <p:nvPr>
            <p:ph type="title"/>
          </p:nvPr>
        </p:nvSpPr>
        <p:spPr/>
        <p:txBody>
          <a:bodyPr/>
          <a:lstStyle/>
          <a:p>
            <a:r>
              <a:rPr lang="en-US" sz="3200"/>
              <a:t>North Carolina Opioid and Prescription Drug Abuse Advisory Committee (OPDAAC)</a:t>
            </a:r>
            <a:endParaRPr lang="en-US" sz="3200" dirty="0"/>
          </a:p>
        </p:txBody>
      </p:sp>
      <p:pic>
        <p:nvPicPr>
          <p:cNvPr id="3" name="Picture 2">
            <a:extLst>
              <a:ext uri="{FF2B5EF4-FFF2-40B4-BE49-F238E27FC236}">
                <a16:creationId xmlns:a16="http://schemas.microsoft.com/office/drawing/2014/main" id="{B802002B-05BD-2D64-8FFC-525DDEEA2B2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8527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8E5D06-14CF-FB3A-ABB2-B6D911CDE40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F0B2F20-BA7A-FB5A-A856-AC331561EA0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776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08AEA4-B1D8-98B0-2FC3-507DD17EE454}"/>
              </a:ext>
            </a:extLst>
          </p:cNvPr>
          <p:cNvSpPr>
            <a:spLocks noGrp="1"/>
          </p:cNvSpPr>
          <p:nvPr>
            <p:ph type="title"/>
          </p:nvPr>
        </p:nvSpPr>
        <p:spPr/>
        <p:txBody>
          <a:bodyPr/>
          <a:lstStyle/>
          <a:p>
            <a:r>
              <a:rPr lang="en-US" sz="4000"/>
              <a:t>Who are the people most impacted by the overdose epidemic? </a:t>
            </a:r>
            <a:endParaRPr lang="en-US" sz="4000" dirty="0"/>
          </a:p>
        </p:txBody>
      </p:sp>
      <p:pic>
        <p:nvPicPr>
          <p:cNvPr id="3" name="Picture 2">
            <a:extLst>
              <a:ext uri="{FF2B5EF4-FFF2-40B4-BE49-F238E27FC236}">
                <a16:creationId xmlns:a16="http://schemas.microsoft.com/office/drawing/2014/main" id="{00AADCC0-A697-DEA5-1F87-BFCDC4E470D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8749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D5BA4A-0959-21B5-FA86-BF206330218B}"/>
              </a:ext>
            </a:extLst>
          </p:cNvPr>
          <p:cNvSpPr>
            <a:spLocks noGrp="1"/>
          </p:cNvSpPr>
          <p:nvPr>
            <p:ph type="title"/>
          </p:nvPr>
        </p:nvSpPr>
        <p:spPr/>
        <p:txBody>
          <a:bodyPr/>
          <a:lstStyle/>
          <a:p>
            <a:r>
              <a:rPr lang="en-US" sz="2800">
                <a:hlinkClick r:id="rId3"/>
              </a:rPr>
              <a:t>NC Overdose Epidemic Data</a:t>
            </a:r>
            <a:endParaRPr lang="en-US" sz="2800" dirty="0"/>
          </a:p>
        </p:txBody>
      </p:sp>
      <p:pic>
        <p:nvPicPr>
          <p:cNvPr id="3" name="Picture 2">
            <a:extLst>
              <a:ext uri="{FF2B5EF4-FFF2-40B4-BE49-F238E27FC236}">
                <a16:creationId xmlns:a16="http://schemas.microsoft.com/office/drawing/2014/main" id="{236AC04F-225D-95EB-4E1A-552257F131FE}"/>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77739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C7D765-5001-C932-1147-44C1BA7E928D}"/>
              </a:ext>
            </a:extLst>
          </p:cNvPr>
          <p:cNvSpPr>
            <a:spLocks noGrp="1"/>
          </p:cNvSpPr>
          <p:nvPr>
            <p:ph type="title"/>
          </p:nvPr>
        </p:nvSpPr>
        <p:spPr/>
        <p:txBody>
          <a:bodyPr/>
          <a:lstStyle/>
          <a:p>
            <a:r>
              <a:rPr lang="en-US" sz="2800">
                <a:latin typeface="+mn-lt"/>
              </a:rPr>
              <a:t>IVPB Data Support available! </a:t>
            </a:r>
            <a:endParaRPr lang="en-US" sz="2800" dirty="0">
              <a:latin typeface="+mn-lt"/>
            </a:endParaRPr>
          </a:p>
        </p:txBody>
      </p:sp>
      <p:pic>
        <p:nvPicPr>
          <p:cNvPr id="3" name="Picture 2">
            <a:extLst>
              <a:ext uri="{FF2B5EF4-FFF2-40B4-BE49-F238E27FC236}">
                <a16:creationId xmlns:a16="http://schemas.microsoft.com/office/drawing/2014/main" id="{811071D6-7E5B-31B9-F4B3-61AEF439BB0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29876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E835B-A1C0-2E98-2882-AB6283F077DE}"/>
              </a:ext>
            </a:extLst>
          </p:cNvPr>
          <p:cNvSpPr>
            <a:spLocks noGrp="1"/>
          </p:cNvSpPr>
          <p:nvPr>
            <p:ph type="title"/>
          </p:nvPr>
        </p:nvSpPr>
        <p:spPr/>
        <p:txBody>
          <a:bodyPr/>
          <a:lstStyle/>
          <a:p>
            <a:pPr algn="ctr"/>
            <a:r>
              <a:rPr lang="en-US" sz="6600" b="0">
                <a:solidFill>
                  <a:srgbClr val="002060"/>
                </a:solidFill>
              </a:rPr>
              <a:t>Questions?</a:t>
            </a:r>
            <a:endParaRPr lang="en-US" sz="6600" b="0" dirty="0">
              <a:solidFill>
                <a:srgbClr val="002060"/>
              </a:solidFill>
            </a:endParaRPr>
          </a:p>
        </p:txBody>
      </p:sp>
      <p:pic>
        <p:nvPicPr>
          <p:cNvPr id="3" name="Picture 2">
            <a:extLst>
              <a:ext uri="{FF2B5EF4-FFF2-40B4-BE49-F238E27FC236}">
                <a16:creationId xmlns:a16="http://schemas.microsoft.com/office/drawing/2014/main" id="{C10FCD8C-136F-22D8-7D40-5AAD079E99B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7704676"/>
      </p:ext>
    </p:extLst>
  </p:cSld>
  <p:clrMapOvr>
    <a:masterClrMapping/>
  </p:clrMapOvr>
  <mc:AlternateContent xmlns:mc="http://schemas.openxmlformats.org/markup-compatibility/2006" xmlns:p14="http://schemas.microsoft.com/office/powerpoint/2010/main">
    <mc:Choice Requires="p14">
      <p:transition spd="slow" p14:dur="2000" advTm="10993"/>
    </mc:Choice>
    <mc:Fallback xmlns="">
      <p:transition spd="slow" advTm="109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C9153B-0746-155D-3AA4-677FBFAF5635}"/>
              </a:ext>
            </a:extLst>
          </p:cNvPr>
          <p:cNvSpPr>
            <a:spLocks noGrp="1"/>
          </p:cNvSpPr>
          <p:nvPr>
            <p:ph type="title"/>
          </p:nvPr>
        </p:nvSpPr>
        <p:spPr/>
        <p:txBody>
          <a:bodyPr/>
          <a:lstStyle/>
          <a:p>
            <a:r>
              <a:rPr lang="en-US" sz="3000"/>
              <a:t>Overdose is the leading cause of injury death among North Carolina residents, 2023</a:t>
            </a:r>
            <a:endParaRPr lang="en-US" sz="3000" dirty="0"/>
          </a:p>
        </p:txBody>
      </p:sp>
      <p:pic>
        <p:nvPicPr>
          <p:cNvPr id="3" name="Picture 2">
            <a:extLst>
              <a:ext uri="{FF2B5EF4-FFF2-40B4-BE49-F238E27FC236}">
                <a16:creationId xmlns:a16="http://schemas.microsoft.com/office/drawing/2014/main" id="{838E1B90-7E19-4CF7-1FDD-897FBEAE0B5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051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CCAFEF-16CA-D5F6-0BCB-43D9211A0DFF}"/>
              </a:ext>
            </a:extLst>
          </p:cNvPr>
          <p:cNvSpPr>
            <a:spLocks noGrp="1"/>
          </p:cNvSpPr>
          <p:nvPr>
            <p:ph type="title"/>
          </p:nvPr>
        </p:nvSpPr>
        <p:spPr/>
        <p:txBody>
          <a:bodyPr>
            <a:normAutofit fontScale="90000"/>
          </a:bodyPr>
          <a:lstStyle/>
          <a:p>
            <a:r>
              <a:rPr lang="en-US" sz="4800" b="1">
                <a:latin typeface="+mn-lt"/>
              </a:rPr>
              <a:t>In 2023, an average of 12 North Carolinians died each day from an overdose.</a:t>
            </a:r>
            <a:endParaRPr lang="en-US" sz="4800" b="1" dirty="0">
              <a:latin typeface="+mn-lt"/>
            </a:endParaRPr>
          </a:p>
        </p:txBody>
      </p:sp>
      <p:pic>
        <p:nvPicPr>
          <p:cNvPr id="3" name="Picture 2">
            <a:extLst>
              <a:ext uri="{FF2B5EF4-FFF2-40B4-BE49-F238E27FC236}">
                <a16:creationId xmlns:a16="http://schemas.microsoft.com/office/drawing/2014/main" id="{D419A1B1-BA1C-BDF7-7B0A-9ABA17391D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72465785"/>
      </p:ext>
    </p:extLst>
  </p:cSld>
  <p:clrMapOvr>
    <a:masterClrMapping/>
  </p:clrMapOvr>
  <mc:AlternateContent xmlns:mc="http://schemas.openxmlformats.org/markup-compatibility/2006" xmlns:p14="http://schemas.microsoft.com/office/powerpoint/2010/main">
    <mc:Choice Requires="p14">
      <p:transition spd="slow" p14:dur="2000" advTm="21952"/>
    </mc:Choice>
    <mc:Fallback xmlns="">
      <p:transition spd="slow" advTm="219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F5E73F-FDC6-F94D-2323-736C72E24779}"/>
              </a:ext>
            </a:extLst>
          </p:cNvPr>
          <p:cNvSpPr>
            <a:spLocks noGrp="1"/>
          </p:cNvSpPr>
          <p:nvPr>
            <p:ph type="title"/>
          </p:nvPr>
        </p:nvSpPr>
        <p:spPr/>
        <p:txBody>
          <a:bodyPr/>
          <a:lstStyle/>
          <a:p>
            <a:r>
              <a:rPr lang="en-US" sz="3200"/>
              <a:t>On average, every day in                      North Carolina, there are…</a:t>
            </a:r>
            <a:endParaRPr lang="en-US" sz="3200" dirty="0"/>
          </a:p>
        </p:txBody>
      </p:sp>
      <p:pic>
        <p:nvPicPr>
          <p:cNvPr id="3" name="Picture 2">
            <a:extLst>
              <a:ext uri="{FF2B5EF4-FFF2-40B4-BE49-F238E27FC236}">
                <a16:creationId xmlns:a16="http://schemas.microsoft.com/office/drawing/2014/main" id="{953808CE-06CB-5773-065F-CC6E6DC3114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3812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A0A15A-BB48-E31D-2FC4-C658AB08F036}"/>
              </a:ext>
            </a:extLst>
          </p:cNvPr>
          <p:cNvSpPr>
            <a:spLocks noGrp="1"/>
          </p:cNvSpPr>
          <p:nvPr>
            <p:ph type="title"/>
          </p:nvPr>
        </p:nvSpPr>
        <p:spPr/>
        <p:txBody>
          <a:bodyPr>
            <a:normAutofit fontScale="90000"/>
          </a:bodyPr>
          <a:lstStyle/>
          <a:p>
            <a:r>
              <a:rPr lang="en-US"/>
              <a:t>Overdose death rates are highest among males,                           American Indians, and those 25-54 years old (2019-2023)</a:t>
            </a:r>
            <a:endParaRPr lang="en-US" dirty="0"/>
          </a:p>
        </p:txBody>
      </p:sp>
      <p:pic>
        <p:nvPicPr>
          <p:cNvPr id="3" name="Picture 2">
            <a:extLst>
              <a:ext uri="{FF2B5EF4-FFF2-40B4-BE49-F238E27FC236}">
                <a16:creationId xmlns:a16="http://schemas.microsoft.com/office/drawing/2014/main" id="{58C22E70-7904-ACB1-1AD7-1B5DD0E5D1F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17368000"/>
      </p:ext>
    </p:extLst>
  </p:cSld>
  <p:clrMapOvr>
    <a:masterClrMapping/>
  </p:clrMapOvr>
  <mc:AlternateContent xmlns:mc="http://schemas.openxmlformats.org/markup-compatibility/2006" xmlns:p14="http://schemas.microsoft.com/office/powerpoint/2010/main">
    <mc:Choice Requires="p14">
      <p:transition spd="slow" p14:dur="2000" advTm="22939"/>
    </mc:Choice>
    <mc:Fallback xmlns="">
      <p:transition spd="slow" advTm="229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77E856-1239-D374-F5C9-8D2D07BDFAA0}"/>
              </a:ext>
            </a:extLst>
          </p:cNvPr>
          <p:cNvSpPr>
            <a:spLocks noGrp="1"/>
          </p:cNvSpPr>
          <p:nvPr>
            <p:ph type="title"/>
          </p:nvPr>
        </p:nvSpPr>
        <p:spPr/>
        <p:txBody>
          <a:bodyPr/>
          <a:lstStyle/>
          <a:p>
            <a:r>
              <a:rPr lang="en-US" sz="2800">
                <a:solidFill>
                  <a:schemeClr val="tx2">
                    <a:lumMod val="60000"/>
                    <a:lumOff val="40000"/>
                  </a:schemeClr>
                </a:solidFill>
                <a:latin typeface="+mn-lt"/>
                <a:cs typeface="Calibri" panose="020F0502020204030204" pitchFamily="34" charset="0"/>
              </a:rPr>
              <a:t>Overdose death rates are increasing in historically marginalized populations</a:t>
            </a:r>
            <a:endParaRPr lang="en-US" sz="28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387DD2AE-3DA1-7CCF-F179-5A8DA2F241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54638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3882</Words>
  <Application>Microsoft Office PowerPoint</Application>
  <PresentationFormat>On-screen Show (4:3)</PresentationFormat>
  <Paragraphs>190</Paragraphs>
  <Slides>42</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Aptos Display</vt:lpstr>
      <vt:lpstr>Aptos Narrow</vt:lpstr>
      <vt:lpstr>Arial</vt:lpstr>
      <vt:lpstr>Calibri</vt:lpstr>
      <vt:lpstr>Courier New</vt:lpstr>
      <vt:lpstr>Franklin Gothic Demi Cond</vt:lpstr>
      <vt:lpstr>Nunito</vt:lpstr>
      <vt:lpstr>TransportNew</vt:lpstr>
      <vt:lpstr>Office Theme</vt:lpstr>
      <vt:lpstr>PowerPoint Presentation</vt:lpstr>
      <vt:lpstr>Technical Notes</vt:lpstr>
      <vt:lpstr>Overview </vt:lpstr>
      <vt:lpstr>Who are the people most impacted by the overdose epidemic? </vt:lpstr>
      <vt:lpstr>Overdose is the leading cause of injury death among North Carolina residents, 2023</vt:lpstr>
      <vt:lpstr>In 2023, an average of 12 North Carolinians died each day from an overdose.</vt:lpstr>
      <vt:lpstr>On average, every day in                      North Carolina, there are…</vt:lpstr>
      <vt:lpstr>Overdose death rates are highest among males,                           American Indians, and those 25-54 years old (2019-2023)</vt:lpstr>
      <vt:lpstr>Overdose death rates are increasing in historically marginalized populations</vt:lpstr>
      <vt:lpstr>From 2019-2023 fatal overdose rates increased more than 200% among non-Hispanic Black and Hispanic residents</vt:lpstr>
      <vt:lpstr>Fatal overdose trends vary within populations, but rates are highest for males ages 25-44, regardless of race/ethnicity</vt:lpstr>
      <vt:lpstr>How are overdose events defined and what substances are involved?  </vt:lpstr>
      <vt:lpstr>98% of poisoning deaths in NC are medication/drug overdoses. </vt:lpstr>
      <vt:lpstr>In 2023, 95% of all overdoses were unintentional</vt:lpstr>
      <vt:lpstr>Illicitly manufactured fentanyl* remains the main contributor to overdose deaths</vt:lpstr>
      <vt:lpstr>PowerPoint Presentation</vt:lpstr>
      <vt:lpstr>Since 2021, fentanyl has been involved in 75% or more of overdose deaths in North Carolina</vt:lpstr>
      <vt:lpstr>What death data can’t tell us: </vt:lpstr>
      <vt:lpstr>Where do overdoses occur in North Carolina? </vt:lpstr>
      <vt:lpstr>Statewide, the overdose death rate from 2019-2023 was 34.8 deaths per 100,000 residents</vt:lpstr>
      <vt:lpstr>Overdose death rates are highest in rural counties</vt:lpstr>
      <vt:lpstr>What are the overdose trends over time in North Carolina? </vt:lpstr>
      <vt:lpstr>Overdose death rates in North Carolina  plateaued in 2023</vt:lpstr>
      <vt:lpstr>ED overdose visit^ rates in North Carolina plateaued from 2021 to 2023</vt:lpstr>
      <vt:lpstr>What are factors that may have led to a person’s overdose? </vt:lpstr>
      <vt:lpstr>PowerPoint Presentation</vt:lpstr>
      <vt:lpstr>People are 50 times more likely to die of an opioid overdose in the two weeks post-incarceration than the general population.</vt:lpstr>
      <vt:lpstr>Preliminary findings linking housing shelter data to death records show that overdose was the most frequent cause     of death among people with a history of experiencing homelessness.  </vt:lpstr>
      <vt:lpstr>There are many things the data may not be able to tell us,   but NC-SUDORS offers additional insights into the circumstances leading to an overdose death.</vt:lpstr>
      <vt:lpstr>In 2023, 44% of overdose decedents had at least one documented interaction with a health care provider</vt:lpstr>
      <vt:lpstr>Although a bystander was known to be nearby 53% of fatal overdoses, naloxone was only administered 23% of the time</vt:lpstr>
      <vt:lpstr>Nearly 3 of 4 overdose deaths occurred at home</vt:lpstr>
      <vt:lpstr>Nearly 1 in 4 overdose decedents had a non-substance-related mental health disorder in 2023</vt:lpstr>
      <vt:lpstr>Most common non-substance-related mental health diagnoses among NC overdose decedents </vt:lpstr>
      <vt:lpstr>The route of drug administration changed from 2019 to 2023</vt:lpstr>
      <vt:lpstr>What is being done across North Carolina to address the overdose epidemic? </vt:lpstr>
      <vt:lpstr>The NC Opioid and Substance Use Action Plan (NC OSUAP) has seven focus areas to address the overdose epidemic:</vt:lpstr>
      <vt:lpstr>North Carolina Opioid and Prescription Drug Abuse Advisory Committee (OPDAAC)</vt:lpstr>
      <vt:lpstr>PowerPoint Presentation</vt:lpstr>
      <vt:lpstr>NC Overdose Epidemic Data</vt:lpstr>
      <vt:lpstr>IVPB Data Support available!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Schulaka, Darsey M</dc:creator>
  <cp:lastModifiedBy>Schulaka, Darsey M</cp:lastModifiedBy>
  <cp:revision>3</cp:revision>
  <dcterms:created xsi:type="dcterms:W3CDTF">2025-03-31T18:32:55Z</dcterms:created>
  <dcterms:modified xsi:type="dcterms:W3CDTF">2025-05-02T13:47:49Z</dcterms:modified>
</cp:coreProperties>
</file>