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110"/>
  </p:notesMasterIdLst>
  <p:sldIdLst>
    <p:sldId id="327" r:id="rId6"/>
    <p:sldId id="1051" r:id="rId7"/>
    <p:sldId id="952" r:id="rId8"/>
    <p:sldId id="822" r:id="rId9"/>
    <p:sldId id="1017" r:id="rId10"/>
    <p:sldId id="1046" r:id="rId11"/>
    <p:sldId id="1047" r:id="rId12"/>
    <p:sldId id="1048" r:id="rId13"/>
    <p:sldId id="1049" r:id="rId14"/>
    <p:sldId id="1050" r:id="rId15"/>
    <p:sldId id="1018" r:id="rId16"/>
    <p:sldId id="328" r:id="rId17"/>
    <p:sldId id="765" r:id="rId18"/>
    <p:sldId id="806" r:id="rId19"/>
    <p:sldId id="766" r:id="rId20"/>
    <p:sldId id="767" r:id="rId21"/>
    <p:sldId id="953" r:id="rId22"/>
    <p:sldId id="807" r:id="rId23"/>
    <p:sldId id="925" r:id="rId24"/>
    <p:sldId id="1016" r:id="rId25"/>
    <p:sldId id="256" r:id="rId26"/>
    <p:sldId id="1010" r:id="rId27"/>
    <p:sldId id="747" r:id="rId28"/>
    <p:sldId id="803" r:id="rId29"/>
    <p:sldId id="797" r:id="rId30"/>
    <p:sldId id="804" r:id="rId31"/>
    <p:sldId id="752" r:id="rId32"/>
    <p:sldId id="960" r:id="rId33"/>
    <p:sldId id="339" r:id="rId34"/>
    <p:sldId id="528" r:id="rId35"/>
    <p:sldId id="544" r:id="rId36"/>
    <p:sldId id="1024" r:id="rId37"/>
    <p:sldId id="770" r:id="rId38"/>
    <p:sldId id="774" r:id="rId39"/>
    <p:sldId id="1026" r:id="rId40"/>
    <p:sldId id="1027" r:id="rId41"/>
    <p:sldId id="775" r:id="rId42"/>
    <p:sldId id="1028" r:id="rId43"/>
    <p:sldId id="1029" r:id="rId44"/>
    <p:sldId id="1031" r:id="rId45"/>
    <p:sldId id="777" r:id="rId46"/>
    <p:sldId id="820" r:id="rId47"/>
    <p:sldId id="340" r:id="rId48"/>
    <p:sldId id="963" r:id="rId49"/>
    <p:sldId id="783" r:id="rId50"/>
    <p:sldId id="784" r:id="rId51"/>
    <p:sldId id="1042" r:id="rId52"/>
    <p:sldId id="491" r:id="rId53"/>
    <p:sldId id="964" r:id="rId54"/>
    <p:sldId id="965" r:id="rId55"/>
    <p:sldId id="966" r:id="rId56"/>
    <p:sldId id="877" r:id="rId57"/>
    <p:sldId id="810" r:id="rId58"/>
    <p:sldId id="470" r:id="rId59"/>
    <p:sldId id="1025" r:id="rId60"/>
    <p:sldId id="344" r:id="rId61"/>
    <p:sldId id="934" r:id="rId62"/>
    <p:sldId id="406" r:id="rId63"/>
    <p:sldId id="951" r:id="rId64"/>
    <p:sldId id="496" r:id="rId65"/>
    <p:sldId id="1032" r:id="rId66"/>
    <p:sldId id="345" r:id="rId67"/>
    <p:sldId id="346" r:id="rId68"/>
    <p:sldId id="1033" r:id="rId69"/>
    <p:sldId id="347" r:id="rId70"/>
    <p:sldId id="1034" r:id="rId71"/>
    <p:sldId id="975" r:id="rId72"/>
    <p:sldId id="974" r:id="rId73"/>
    <p:sldId id="976" r:id="rId74"/>
    <p:sldId id="972" r:id="rId75"/>
    <p:sldId id="1035" r:id="rId76"/>
    <p:sldId id="979" r:id="rId77"/>
    <p:sldId id="978" r:id="rId78"/>
    <p:sldId id="1036" r:id="rId79"/>
    <p:sldId id="981" r:id="rId80"/>
    <p:sldId id="1004" r:id="rId81"/>
    <p:sldId id="1037" r:id="rId82"/>
    <p:sldId id="982" r:id="rId83"/>
    <p:sldId id="984" r:id="rId84"/>
    <p:sldId id="983" r:id="rId85"/>
    <p:sldId id="985" r:id="rId86"/>
    <p:sldId id="986" r:id="rId87"/>
    <p:sldId id="1038" r:id="rId88"/>
    <p:sldId id="900" r:id="rId89"/>
    <p:sldId id="987" r:id="rId90"/>
    <p:sldId id="1041" r:id="rId91"/>
    <p:sldId id="988" r:id="rId92"/>
    <p:sldId id="989" r:id="rId93"/>
    <p:sldId id="1040" r:id="rId94"/>
    <p:sldId id="509" r:id="rId95"/>
    <p:sldId id="531" r:id="rId96"/>
    <p:sldId id="511" r:id="rId97"/>
    <p:sldId id="1043" r:id="rId98"/>
    <p:sldId id="1039" r:id="rId99"/>
    <p:sldId id="512" r:id="rId100"/>
    <p:sldId id="991" r:id="rId101"/>
    <p:sldId id="513" r:id="rId102"/>
    <p:sldId id="992" r:id="rId103"/>
    <p:sldId id="950" r:id="rId104"/>
    <p:sldId id="759" r:id="rId105"/>
    <p:sldId id="734" r:id="rId106"/>
    <p:sldId id="738" r:id="rId107"/>
    <p:sldId id="740" r:id="rId108"/>
    <p:sldId id="1052" r:id="rId109"/>
  </p:sldIdLst>
  <p:sldSz cx="12192000" cy="6858000"/>
  <p:notesSz cx="6858000" cy="91440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D68C1-1686-5DA8-AA4E-8959252F142F}" v="17" dt="2023-05-03T21:59:01.552"/>
    <p1510:client id="{4C44C322-6B96-AC41-E115-7B54BD5EB05A}" v="16" dt="2022-10-20T17:41:59.870"/>
    <p1510:client id="{5AE3DE52-DD23-399B-1043-EF0B7CDBBD00}" v="501" dt="2022-10-25T21:30:08.189"/>
    <p1510:client id="{A3D81C69-736E-E4FB-C5BB-66A303A7429A}" v="600" dt="2022-10-20T19:38:20.779"/>
    <p1510:client id="{A804071C-9967-7C33-D33B-6F13EAB544BF}" v="2" dt="2022-10-26T14:08:56.562"/>
    <p1510:client id="{BE2192B1-756B-9AE8-4590-64C3BAB7695F}" v="4" dt="2022-10-21T12:42:16.573"/>
    <p1510:client id="{D628A11E-3AF6-D468-F526-71EB9681D4E4}" v="9" dt="2022-10-21T12:29:20.920"/>
    <p1510:client id="{E653F069-3ACC-ACA8-B570-E9220B0E3217}" v="98" dt="2022-10-25T19:52:21.386"/>
    <p1510:client id="{EC811942-7B77-1BA2-E119-01873522D892}" v="6" dt="2022-10-26T14:06:45.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06" autoAdjust="0"/>
  </p:normalViewPr>
  <p:slideViewPr>
    <p:cSldViewPr snapToGrid="0">
      <p:cViewPr varScale="1">
        <p:scale>
          <a:sx n="91" d="100"/>
          <a:sy n="91"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AD6D2-D2C4-4A41-94AB-D04840E38A75}"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E1832-E330-4912-B2B1-E558B811A7EC}" type="slidenum">
              <a:rPr lang="en-US" smtClean="0"/>
              <a:t>‹#›</a:t>
            </a:fld>
            <a:endParaRPr lang="en-US"/>
          </a:p>
        </p:txBody>
      </p:sp>
    </p:spTree>
    <p:extLst>
      <p:ext uri="{BB962C8B-B14F-4D97-AF65-F5344CB8AC3E}">
        <p14:creationId xmlns:p14="http://schemas.microsoft.com/office/powerpoint/2010/main" val="1512314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4D922F92-1C80-47B6-B41A-F1FC1C500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761B6D-26B5-401B-A284-A14B0C36B5B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8243" name="Rectangle 2">
            <a:extLst>
              <a:ext uri="{FF2B5EF4-FFF2-40B4-BE49-F238E27FC236}">
                <a16:creationId xmlns:a16="http://schemas.microsoft.com/office/drawing/2014/main" id="{63556061-C9C4-486F-B653-8493EDC09A6F}"/>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F31F92C2-CB1A-4C8B-81C6-0FA87990D3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course is designed to give an overview of the “Rules Governing the Sanitation of Hospitals, Nursing Homes, Adult Care Homes, and Other Institutions”.</a:t>
            </a:r>
          </a:p>
          <a:p>
            <a:r>
              <a:rPr lang="en-US" dirty="0"/>
              <a:t>-This course includes information about the Rules and how to document violations on the inspection form.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a:r>
            <a:r>
              <a:rPr lang="en-US"/>
              <a:t>“Rehabilitation kitchen” means a kitchen used solely for the purpose of providing supervised therapeutic activities to residents, including occupational or physical therapy. Food prepared in a rehabilitation kitchen shall not be consumed by anyone who is not a participant in the therapeutic activity being conducted in the rehabilitation kitchen. </a:t>
            </a:r>
            <a:endParaRPr lang="en-US">
              <a:cs typeface="Calibri"/>
            </a:endParaRPr>
          </a:p>
        </p:txBody>
      </p:sp>
      <p:sp>
        <p:nvSpPr>
          <p:cNvPr id="4" name="Slide Number Placeholder 3"/>
          <p:cNvSpPr>
            <a:spLocks noGrp="1"/>
          </p:cNvSpPr>
          <p:nvPr>
            <p:ph type="sldNum" sz="quarter" idx="5"/>
          </p:nvPr>
        </p:nvSpPr>
        <p:spPr/>
        <p:txBody>
          <a:bodyPr/>
          <a:lstStyle/>
          <a:p>
            <a:fld id="{A83E1832-E330-4912-B2B1-E558B811A7EC}" type="slidenum">
              <a:rPr lang="en-US" smtClean="0"/>
              <a:t>10</a:t>
            </a:fld>
            <a:endParaRPr lang="en-US"/>
          </a:p>
        </p:txBody>
      </p:sp>
    </p:spTree>
    <p:extLst>
      <p:ext uri="{BB962C8B-B14F-4D97-AF65-F5344CB8AC3E}">
        <p14:creationId xmlns:p14="http://schemas.microsoft.com/office/powerpoint/2010/main" val="4452871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2431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documenting violations, the rule number, violation noted, and what is required in the rules should be noted.</a:t>
            </a:r>
          </a:p>
          <a:p>
            <a:r>
              <a:rPr lang="en-US"/>
              <a:t>-Marking instructions will be provided once the new rules are implemented.</a:t>
            </a:r>
          </a:p>
          <a:p>
            <a:r>
              <a:rPr lang="en-US"/>
              <a:t>-Don’t just write “Clean tubs”.  Instead, write “Need to properly clean the bathtubs in the central bathing areas in order to remove buildup and debris”.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0568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 to previous inspection reports in order to verify that repeat violations exist. </a:t>
            </a:r>
          </a:p>
          <a:p>
            <a:r>
              <a:rPr lang="en-US"/>
              <a:t>-Verify that demographical information is correct.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124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spell check.</a:t>
            </a:r>
          </a:p>
          <a:p>
            <a:r>
              <a:rPr lang="en-US"/>
              <a:t>-REHS must hang their grade card(s).</a:t>
            </a:r>
          </a:p>
          <a:p>
            <a:r>
              <a:rPr lang="en-US"/>
              <a:t>-Refrain from using squared numbers on the grade cards.  Use rounded numbers, which are harder to change by operators.</a:t>
            </a:r>
          </a:p>
          <a:p>
            <a:r>
              <a:rPr lang="en-US"/>
              <a:t>-Grade cards should be neat and legible.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9229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complete the distance learning guide for this presentation.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8875E-EC51-43F9-8DCE-35E3B1C7C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369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-Licensure requirements will come from DHSR.  Check with the licensing agency to ensure that plans have been reviewed and approved.</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-Type 01 kitchen plans must be reviewed AND approved by EH prior to construction.</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-Don’t forget to work with local building and fire inspection departments during plan review and construction visits.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83E1832-E330-4912-B2B1-E558B811A7EC}" type="slidenum">
              <a:rPr lang="en-US" smtClean="0"/>
              <a:t>11</a:t>
            </a:fld>
            <a:endParaRPr lang="en-US"/>
          </a:p>
        </p:txBody>
      </p:sp>
    </p:spTree>
    <p:extLst>
      <p:ext uri="{BB962C8B-B14F-4D97-AF65-F5344CB8AC3E}">
        <p14:creationId xmlns:p14="http://schemas.microsoft.com/office/powerpoint/2010/main" val="370919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B797E117-A1DD-4A62-9358-F122AAABFB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4B97B8-C0EA-4495-AE03-34BBED0ECF9F}"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39267" name="Rectangle 2">
            <a:extLst>
              <a:ext uri="{FF2B5EF4-FFF2-40B4-BE49-F238E27FC236}">
                <a16:creationId xmlns:a16="http://schemas.microsoft.com/office/drawing/2014/main" id="{E7BFFA5B-9ADE-4247-8B7B-29BF1E4F4DB8}"/>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9E294218-9F6A-41ED-9D08-FC8ADEF31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-Food service is a different inspection altogether, institution food service (Type 16). If they serve the public/guests, they should be permitted as a restaurant (Type 01).</a:t>
            </a:r>
            <a:endParaRPr lang="en-US" dirty="0"/>
          </a:p>
          <a:p>
            <a:r>
              <a:rPr lang="en-US" altLang="en-US" dirty="0"/>
              <a:t>-Food service inspection does not include activity kitchens. Those areas are inspected during building inspection.</a:t>
            </a:r>
          </a:p>
          <a:p>
            <a:endParaRPr lang="en-US" altLang="en-US" dirty="0"/>
          </a:p>
          <a:p>
            <a:r>
              <a:rPr lang="en-US" altLang="en-US" dirty="0">
                <a:solidFill>
                  <a:srgbClr val="FF0000"/>
                </a:solidFill>
              </a:rPr>
              <a:t>-</a:t>
            </a:r>
            <a:r>
              <a:rPr lang="en-US" altLang="en-US" b="1" dirty="0">
                <a:solidFill>
                  <a:srgbClr val="FF0000"/>
                </a:solidFill>
              </a:rPr>
              <a:t>Refer to G.S. 130A-235 (a1). </a:t>
            </a:r>
          </a:p>
          <a:p>
            <a:r>
              <a:rPr lang="en-US" altLang="en-US" b="1" dirty="0">
                <a:solidFill>
                  <a:srgbClr val="FF0000"/>
                </a:solidFill>
              </a:rPr>
              <a:t>*Notwithstanding any law, rule, or policy to the contrary, the frequency of food service inspections in nursing homes or nursing home beds licensed under Part 1 of Article 5 of Chapter 131E of the General Statutes or Part 1 of Article 6 of Chapter 131E of the General Statutes that are also certified by the Centers for Medicare and Medicaid Services shall be reduced to a minimum of two inspections per year until October 1, 2012, and thereafter reduced to a minimum of one inspection per year, if the facility achieved as grade “A” sanitation score. If the facility received a grade “B” or lower its annual food service inspection the county may conduct inspections until the food service operation achieves a grade “A” sanitation score. Nothing in this section prohibits  the county from conducting an evaluation or inspection in response to a complaint or in the interest of public safety.*</a:t>
            </a:r>
          </a:p>
          <a:p>
            <a:endParaRPr lang="en-US" altLang="en-US" b="1" dirty="0">
              <a:solidFill>
                <a:srgbClr val="FF0000"/>
              </a:solidFill>
              <a:cs typeface="Calibri"/>
            </a:endParaRPr>
          </a:p>
          <a:p>
            <a:r>
              <a:rPr lang="en-US" altLang="en-US" b="1" dirty="0">
                <a:solidFill>
                  <a:srgbClr val="FF0000"/>
                </a:solidFill>
                <a:cs typeface="Calibri"/>
              </a:rPr>
              <a:t>And 10A NCAC 46 .0213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include square-cornered utensil and prep sinks, lighting, and other kitchen equipment.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769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would be a facility within the institution licensed as a residential care facility and would be graded under the .1600 Rules. Areas outside of this licensed space would be graded using the .1300 Rules.</a:t>
            </a:r>
            <a:endParaRPr lang="en-US" dirty="0">
              <a:cs typeface="Calibri" panose="020F0502020204030204"/>
            </a:endParaRPr>
          </a:p>
          <a:p>
            <a:r>
              <a:rPr lang="en-US" dirty="0"/>
              <a:t>-15A NCAC 18A .1600 “Rules Governing the Sanitation of Residential Care Facilities”.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661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altLang="en-US" dirty="0"/>
              <a:t>-May have to post multiple grade cards if there are multiple entrances used by residents/guests.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-Grade cards may need to be posted at all entrances (multiple in hospitals).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71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of Rule .1307.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803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of Rule .1308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706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sure to notify the EH Supervisor, Health Director, and Social Services (Adult Care Home Consultant) if dangerous conditions exist,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if the facility receives a poor sanitation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-Dangerous conditions include issues such as sewage backing up into the facility, failing septic system, unsafe water source, lack of adequate refrigeration, microbial growth/air quality issues, vector/pest infestation.</a:t>
            </a:r>
          </a:p>
          <a:p>
            <a:pPr>
              <a:defRPr/>
            </a:pPr>
            <a:r>
              <a:rPr lang="en-US" dirty="0"/>
              <a:t>-The marking instructions with point values will be listed in .1308 of this section.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989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information for DHSR.</a:t>
            </a:r>
          </a:p>
          <a:p>
            <a:r>
              <a:rPr lang="en-US" dirty="0"/>
              <a:t>-Make sure to also have contact numbers for adult care home specialists with local Social Services Departments.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13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“Rules Governing the Sanitation of </a:t>
            </a:r>
            <a:r>
              <a:rPr lang="en-US" dirty="0"/>
              <a:t>Hospitals, Nursing Homes, Adult Care Homes, and Other Institutions</a:t>
            </a:r>
            <a:r>
              <a:rPr kumimoji="0" lang="en-US" sz="1200" b="0" i="0" u="none" strike="noStrike" kern="1200" cap="none" spc="0" normalizeH="0" baseline="0" noProof="0" dirty="0">
                <a:ln>
                  <a:noFill/>
                </a:ln>
                <a:solidFill>
                  <a:prstClr val="black"/>
                </a:solidFill>
                <a:effectLst/>
                <a:uLnTx/>
                <a:uFillTx/>
                <a:latin typeface="+mn-lt"/>
                <a:ea typeface="+mn-ea"/>
                <a:cs typeface="+mn-cs"/>
              </a:rPr>
              <a:t>” are listed under 15A NCAC 18A .1300.</a:t>
            </a:r>
          </a:p>
          <a:p>
            <a:pPr>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make sure to have a copy of these Rules</a:t>
            </a:r>
            <a:r>
              <a:rPr lang="en-US" dirty="0">
                <a:solidFill>
                  <a:prstClr val="black"/>
                </a:solidFill>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lang="en-US" dirty="0">
                <a:solidFill>
                  <a:prstClr val="black"/>
                </a:solidFill>
              </a:rPr>
              <a:t>and inspection form 1223 to</a:t>
            </a:r>
            <a:r>
              <a:rPr kumimoji="0" lang="en-US" sz="1200" b="0" i="0" u="none" strike="noStrike" kern="1200" cap="none" spc="0" normalizeH="0" baseline="0" noProof="0" dirty="0">
                <a:ln>
                  <a:noFill/>
                </a:ln>
                <a:solidFill>
                  <a:prstClr val="black"/>
                </a:solidFill>
                <a:effectLst/>
                <a:uLnTx/>
                <a:uFillTx/>
                <a:latin typeface="+mn-lt"/>
                <a:ea typeface="+mn-ea"/>
                <a:cs typeface="+mn-cs"/>
              </a:rPr>
              <a:t> reference during this presentation.</a:t>
            </a:r>
            <a:endParaRPr lang="en-US"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link to these Rules is provided on the NC Division of Public Health, Environmental Health Services Section – Food Protection and Facilities website.</a:t>
            </a:r>
            <a:endParaRPr lang="en-US" sz="1200" b="0" i="0" u="none" strike="noStrike" kern="1200" cap="none" spc="0" normalizeH="0" baseline="0" noProof="0" dirty="0">
              <a:ln>
                <a:noFill/>
              </a:ln>
              <a:solidFill>
                <a:prstClr val="black"/>
              </a:solidFill>
              <a:effectLst/>
              <a:uLnTx/>
              <a:uFillTx/>
              <a:latin typeface="+mn-lt"/>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A83E1832-E330-4912-B2B1-E558B811A7EC}" type="slidenum">
              <a:rPr lang="en-US" smtClean="0"/>
              <a:t>2</a:t>
            </a:fld>
            <a:endParaRPr lang="en-US"/>
          </a:p>
        </p:txBody>
      </p:sp>
    </p:spTree>
    <p:extLst>
      <p:ext uri="{BB962C8B-B14F-4D97-AF65-F5344CB8AC3E}">
        <p14:creationId xmlns:p14="http://schemas.microsoft.com/office/powerpoint/2010/main" val="2071792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ANIMATION</a:t>
            </a:r>
          </a:p>
          <a:p>
            <a:r>
              <a:rPr lang="en-US" b="0" u="none" dirty="0"/>
              <a:t>-Rule .1308 serves as the marking instructions for the inspection form.</a:t>
            </a:r>
          </a:p>
          <a:p>
            <a:r>
              <a:rPr lang="en-US" b="0" u="none" dirty="0"/>
              <a:t>-On the slide you’ll see a screenshot of items 1-4 (click for each item below to highlight on the slide):</a:t>
            </a:r>
          </a:p>
          <a:p>
            <a:pPr marL="171450" indent="-171450">
              <a:buFont typeface="Arial" panose="020B0604020202020204" pitchFamily="34" charset="0"/>
              <a:buChar char="•"/>
            </a:pPr>
            <a:r>
              <a:rPr lang="en-US" b="0" u="none" dirty="0"/>
              <a:t>Item number</a:t>
            </a:r>
          </a:p>
          <a:p>
            <a:pPr marL="171450" indent="-171450">
              <a:buFont typeface="Arial" panose="020B0604020202020204" pitchFamily="34" charset="0"/>
              <a:buChar char="•"/>
            </a:pPr>
            <a:r>
              <a:rPr lang="en-US" b="0" u="none" dirty="0"/>
              <a:t>Rule citation</a:t>
            </a:r>
          </a:p>
          <a:p>
            <a:pPr marL="171450" indent="-171450">
              <a:buFont typeface="Arial" panose="020B0604020202020204" pitchFamily="34" charset="0"/>
              <a:buChar char="•"/>
            </a:pPr>
            <a:r>
              <a:rPr lang="en-US" b="0" u="none" dirty="0"/>
              <a:t>Brief description of violation</a:t>
            </a:r>
          </a:p>
          <a:p>
            <a:pPr marL="171450" indent="-171450">
              <a:buFont typeface="Arial" panose="020B0604020202020204" pitchFamily="34" charset="0"/>
              <a:buChar char="•"/>
            </a:pPr>
            <a:r>
              <a:rPr lang="en-US" b="0" u="none" dirty="0"/>
              <a:t>Maximum point deduction that can be assessed.</a:t>
            </a:r>
          </a:p>
          <a:p>
            <a:pPr marL="171450" indent="-171450">
              <a:buFont typeface="Arial" panose="020B0604020202020204" pitchFamily="34" charset="0"/>
              <a:buChar char="•"/>
            </a:pPr>
            <a:r>
              <a:rPr lang="en-US" b="0" u="none" dirty="0"/>
              <a:t>Make sure that you use these marking instructions during the inspection to help familiarize yourself with the new rules and inspection form.</a:t>
            </a:r>
          </a:p>
          <a:p>
            <a:r>
              <a:rPr lang="en-US" b="0" u="none" dirty="0"/>
              <a:t>-Inspection form is on the next two slides.</a:t>
            </a:r>
          </a:p>
        </p:txBody>
      </p:sp>
      <p:sp>
        <p:nvSpPr>
          <p:cNvPr id="4" name="Slide Number Placeholder 3"/>
          <p:cNvSpPr>
            <a:spLocks noGrp="1"/>
          </p:cNvSpPr>
          <p:nvPr>
            <p:ph type="sldNum" sz="quarter" idx="5"/>
          </p:nvPr>
        </p:nvSpPr>
        <p:spPr/>
        <p:txBody>
          <a:bodyPr/>
          <a:lstStyle/>
          <a:p>
            <a:fld id="{A83E1832-E330-4912-B2B1-E558B811A7EC}" type="slidenum">
              <a:rPr lang="en-US" smtClean="0"/>
              <a:t>20</a:t>
            </a:fld>
            <a:endParaRPr lang="en-US"/>
          </a:p>
        </p:txBody>
      </p:sp>
    </p:spTree>
    <p:extLst>
      <p:ext uri="{BB962C8B-B14F-4D97-AF65-F5344CB8AC3E}">
        <p14:creationId xmlns:p14="http://schemas.microsoft.com/office/powerpoint/2010/main" val="2560021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screenshot of the inspection form (click for inspection form to enlarge).</a:t>
            </a:r>
            <a:endParaRPr lang="en-US" b="1" dirty="0"/>
          </a:p>
          <a:p>
            <a:r>
              <a:rPr lang="en-US" dirty="0"/>
              <a:t>-The inspection form uses the same format as the food inspection form (click for each item below to highlight on the slide).</a:t>
            </a:r>
          </a:p>
          <a:p>
            <a:r>
              <a:rPr lang="en-US" dirty="0"/>
              <a:t>-Demographical information and inspection score are at the top. </a:t>
            </a:r>
          </a:p>
          <a:p>
            <a:r>
              <a:rPr lang="en-US" dirty="0"/>
              <a:t>-Inspection items listed below in two columns.  </a:t>
            </a:r>
          </a:p>
          <a:p>
            <a:r>
              <a:rPr lang="en-US" dirty="0"/>
              <a:t>-Each section has a heading with applicable rule number.</a:t>
            </a:r>
          </a:p>
        </p:txBody>
      </p:sp>
      <p:sp>
        <p:nvSpPr>
          <p:cNvPr id="4" name="Slide Number Placeholder 3"/>
          <p:cNvSpPr>
            <a:spLocks noGrp="1"/>
          </p:cNvSpPr>
          <p:nvPr>
            <p:ph type="sldNum" sz="quarter" idx="5"/>
          </p:nvPr>
        </p:nvSpPr>
        <p:spPr/>
        <p:txBody>
          <a:bodyPr/>
          <a:lstStyle/>
          <a:p>
            <a:fld id="{A83E1832-E330-4912-B2B1-E558B811A7EC}" type="slidenum">
              <a:rPr lang="en-US" smtClean="0"/>
              <a:t>21</a:t>
            </a:fld>
            <a:endParaRPr lang="en-US"/>
          </a:p>
        </p:txBody>
      </p:sp>
    </p:spTree>
    <p:extLst>
      <p:ext uri="{BB962C8B-B14F-4D97-AF65-F5344CB8AC3E}">
        <p14:creationId xmlns:p14="http://schemas.microsoft.com/office/powerpoint/2010/main" val="87031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-Here is a screenshot of the bottom of the report (click for the inspection form to enlarge).</a:t>
            </a:r>
          </a:p>
        </p:txBody>
      </p:sp>
      <p:sp>
        <p:nvSpPr>
          <p:cNvPr id="4" name="Slide Number Placeholder 3"/>
          <p:cNvSpPr>
            <a:spLocks noGrp="1"/>
          </p:cNvSpPr>
          <p:nvPr>
            <p:ph type="sldNum" sz="quarter" idx="5"/>
          </p:nvPr>
        </p:nvSpPr>
        <p:spPr/>
        <p:txBody>
          <a:bodyPr/>
          <a:lstStyle/>
          <a:p>
            <a:fld id="{A83E1832-E330-4912-B2B1-E558B811A7EC}" type="slidenum">
              <a:rPr lang="en-US" smtClean="0"/>
              <a:t>22</a:t>
            </a:fld>
            <a:endParaRPr lang="en-US"/>
          </a:p>
        </p:txBody>
      </p:sp>
    </p:spTree>
    <p:extLst>
      <p:ext uri="{BB962C8B-B14F-4D97-AF65-F5344CB8AC3E}">
        <p14:creationId xmlns:p14="http://schemas.microsoft.com/office/powerpoint/2010/main" val="3507973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822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-Conducting a good file review can help you focus on repeat violations and other issues that need follow-up from previous inspections.</a:t>
            </a:r>
          </a:p>
          <a:p>
            <a:r>
              <a:rPr lang="en-US" dirty="0"/>
              <a:t>-Be knowledgeable of on-site wastewater system serving the facility.  Verify documentation/permits when necessary.  If you notice any issues with the tanks/lids, pump box, or surfacing of effluent alert the on-site wastewater section.</a:t>
            </a:r>
          </a:p>
          <a:p>
            <a:r>
              <a:rPr lang="en-US" dirty="0"/>
              <a:t>-Be knowledgeable of the water supply serving the facility.  If the water supply is a well, it must meet .1700 Rules and sampling requirements.</a:t>
            </a:r>
          </a:p>
          <a:p>
            <a:r>
              <a:rPr lang="en-US" dirty="0"/>
              <a:t>-Backup water supply plan may be in the file (recommended).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497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-Here is a list of items needed to conduct an institution inspection.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68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100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introduce yourself, show your ID badge, identify the agency you work for, state the purpose of your visit, and ask to speak to the Administrator.</a:t>
            </a:r>
          </a:p>
          <a:p>
            <a:r>
              <a:rPr lang="en-US" dirty="0"/>
              <a:t>-If facility requires you to sign in or out, please follow their policy.</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799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if there are any active outbreaks in the facility when you arrive. This includes COVID, viral outbreaks, bacterial outbreaks, etc. Where are these outbreaks located? Are they isolated? It is recommended that you avoid these areas. If there is an active outbreak throughout the facility, it is recommended that you postpone the inspection if possible. In addition, you should not be conducting an inspection if you feel sick.</a:t>
            </a:r>
          </a:p>
          <a:p>
            <a:r>
              <a:rPr lang="en-US"/>
              <a:t>-Ask the administrator how they would like for you to enter resident/patient care areas with regards to hand hygiene and infection control.  Do they require handwashing, single-use gloves, hand sanitizer? It is recommended that you abide by the facility’s policies.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57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98DC31FB-38BC-4EE4-A300-0AC0496FBA78}"/>
              </a:ext>
            </a:extLst>
          </p:cNvPr>
          <p:cNvSpPr txBox="1">
            <a:spLocks noGrp="1" noChangeArrowheads="1"/>
          </p:cNvSpPr>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24600E1-6CB9-4FE8-A37D-1A6B5A07FA7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515" name="Rectangle 7">
            <a:extLst>
              <a:ext uri="{FF2B5EF4-FFF2-40B4-BE49-F238E27FC236}">
                <a16:creationId xmlns:a16="http://schemas.microsoft.com/office/drawing/2014/main" id="{E30CFFDD-AC14-4318-9C68-6A1A81B0BB76}"/>
              </a:ext>
            </a:extLst>
          </p:cNvPr>
          <p:cNvSpPr txBox="1">
            <a:spLocks noGrp="1" noChangeArrowheads="1"/>
          </p:cNvSpPr>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9045F1D-9D3C-46A6-81F8-4DC6BEE886C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516" name="Rectangle 2">
            <a:extLst>
              <a:ext uri="{FF2B5EF4-FFF2-40B4-BE49-F238E27FC236}">
                <a16:creationId xmlns:a16="http://schemas.microsoft.com/office/drawing/2014/main" id="{E1453DA0-42C3-45DA-AC40-FD028DF1A200}"/>
              </a:ext>
            </a:extLst>
          </p:cNvPr>
          <p:cNvSpPr>
            <a:spLocks noGrp="1" noRot="1" noChangeAspect="1" noChangeArrowheads="1" noTextEdit="1"/>
          </p:cNvSpPr>
          <p:nvPr>
            <p:ph type="sldImg"/>
          </p:nvPr>
        </p:nvSpPr>
        <p:spPr>
          <a:ln/>
        </p:spPr>
      </p:sp>
      <p:sp>
        <p:nvSpPr>
          <p:cNvPr id="192517" name="Rectangle 3">
            <a:extLst>
              <a:ext uri="{FF2B5EF4-FFF2-40B4-BE49-F238E27FC236}">
                <a16:creationId xmlns:a16="http://schemas.microsoft.com/office/drawing/2014/main" id="{E8E7CC6A-6092-420D-81DE-9161870E9797}"/>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-Ask open-ended questions, like “ When are bedpans cleaned” or “Can you explain how bedpans are cleaned”</a:t>
            </a:r>
          </a:p>
          <a:p>
            <a:pPr eaLnBrk="1" hangingPunct="1"/>
            <a:r>
              <a:rPr lang="en-US" altLang="en-US" dirty="0">
                <a:latin typeface="Arial" panose="020B0604020202020204" pitchFamily="34" charset="0"/>
                <a:cs typeface="Arial" panose="020B0604020202020204" pitchFamily="34" charset="0"/>
              </a:rPr>
              <a:t>-Use stories and examples to sell concepts in order to help the facility meet the Rules.</a:t>
            </a:r>
          </a:p>
          <a:p>
            <a:pPr eaLnBrk="1" hangingPunct="1"/>
            <a:r>
              <a:rPr lang="en-US" altLang="en-US" dirty="0">
                <a:latin typeface="Arial" panose="020B0604020202020204" pitchFamily="34" charset="0"/>
                <a:cs typeface="Arial" panose="020B0604020202020204" pitchFamily="34" charset="0"/>
              </a:rPr>
              <a:t>-Respect the administrator and employees.  Be mindful of cultural differences.</a:t>
            </a:r>
          </a:p>
        </p:txBody>
      </p:sp>
    </p:spTree>
    <p:extLst>
      <p:ext uri="{BB962C8B-B14F-4D97-AF65-F5344CB8AC3E}">
        <p14:creationId xmlns:p14="http://schemas.microsoft.com/office/powerpoint/2010/main" val="336621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definition of “institutions” will be listed under .1301.</a:t>
            </a:r>
          </a:p>
          <a:p>
            <a:r>
              <a:rPr lang="en-US" dirty="0"/>
              <a:t>-Hospital: as defined in G.S. 131E-76 including doctors' clinics with food preparation facilities</a:t>
            </a:r>
          </a:p>
          <a:p>
            <a:r>
              <a:rPr lang="en-US" dirty="0"/>
              <a:t>-Nursing Home: as defined in G.S. 131E-76</a:t>
            </a:r>
          </a:p>
          <a:p>
            <a:r>
              <a:rPr lang="en-US" sz="1800" dirty="0">
                <a:effectLst/>
                <a:latin typeface="Times New Roman" panose="02020603050405020304" pitchFamily="18" charset="0"/>
                <a:ea typeface="Times New Roman" panose="02020603050405020304" pitchFamily="18" charset="0"/>
              </a:rPr>
              <a:t>-An establishment, other than hospital and nursing home, for the recuperation and treatment of 13 or more persons suffering from </a:t>
            </a:r>
            <a:r>
              <a:rPr lang="en-US" sz="1800" u="none" dirty="0">
                <a:effectLst/>
                <a:latin typeface="Times New Roman" panose="02020603050405020304" pitchFamily="18" charset="0"/>
                <a:ea typeface="Times New Roman" panose="02020603050405020304" pitchFamily="18" charset="0"/>
              </a:rPr>
              <a:t>physical, behavioral, or mental health conditions</a:t>
            </a:r>
          </a:p>
          <a:p>
            <a:r>
              <a:rPr lang="en-US" sz="1800" u="none"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Adult Care Home: </a:t>
            </a:r>
            <a:r>
              <a:rPr lang="en-US" sz="1800" u="none" dirty="0">
                <a:effectLst/>
                <a:latin typeface="Times New Roman" panose="02020603050405020304" pitchFamily="18" charset="0"/>
                <a:ea typeface="Times New Roman" panose="02020603050405020304" pitchFamily="18" charset="0"/>
              </a:rPr>
              <a:t>As defined at G.S. 131D-2.1</a:t>
            </a:r>
          </a:p>
          <a:p>
            <a:r>
              <a:rPr lang="en-US" sz="1800" u="none" dirty="0">
                <a:effectLst/>
                <a:latin typeface="Times New Roman" panose="02020603050405020304" pitchFamily="18" charset="0"/>
                <a:ea typeface="Times New Roman" panose="02020603050405020304" pitchFamily="18" charset="0"/>
              </a:rPr>
              <a:t>-Residential childcare facility: As defined at G.S. 131D-10.2(13)</a:t>
            </a:r>
          </a:p>
          <a:p>
            <a:r>
              <a:rPr lang="en-US" sz="1800" u="none" dirty="0">
                <a:effectLst/>
                <a:latin typeface="Times New Roman" panose="02020603050405020304" pitchFamily="18" charset="0"/>
                <a:ea typeface="Times New Roman" panose="02020603050405020304" pitchFamily="18" charset="0"/>
              </a:rPr>
              <a:t>-Facilities that provide room and board to individuals but are exempt from licensure under G.S. 131D-10.4(1)</a:t>
            </a:r>
          </a:p>
          <a:p>
            <a:r>
              <a:rPr lang="en-US" sz="1800" b="1" u="sng" dirty="0">
                <a:effectLst/>
                <a:latin typeface="Times New Roman" panose="02020603050405020304" pitchFamily="18" charset="0"/>
                <a:ea typeface="Times New Roman" panose="02020603050405020304" pitchFamily="18" charset="0"/>
              </a:rPr>
              <a:t>-Does not include a childcare facility, adult day service facility, or residential care facility which are regulated under different rules.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633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6CCF0B1C-4C0D-484E-B0D8-9EAEE17248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3A2BE-8695-421C-8726-9E1AF7B77D64}"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40291" name="Rectangle 2">
            <a:extLst>
              <a:ext uri="{FF2B5EF4-FFF2-40B4-BE49-F238E27FC236}">
                <a16:creationId xmlns:a16="http://schemas.microsoft.com/office/drawing/2014/main" id="{8DFE2651-1624-4FAA-9124-C92242CD385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F559125E-5DE7-4042-A78C-F344056F1B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t>Opportunity for REHS to learn by asking questions. Don’t assume anything. There are a lot of topics to cover ranging from bedpans to medication storage. Make sure to cover them all. In the picture you see Jennifer asking how the whirlpool tub is cleaned.</a:t>
            </a:r>
          </a:p>
          <a:p>
            <a:pPr marL="171450" indent="-171450">
              <a:buFont typeface="Arial" panose="020B0604020202020204" pitchFamily="34" charset="0"/>
              <a:buChar char="•"/>
            </a:pPr>
            <a:r>
              <a:rPr lang="en-US" altLang="en-US" dirty="0"/>
              <a:t>In every case try to get on-site correction-just like a restaurant inspection. </a:t>
            </a:r>
          </a:p>
          <a:p>
            <a:pPr marL="171450" indent="-171450">
              <a:buFont typeface="Arial" panose="020B0604020202020204" pitchFamily="34" charset="0"/>
              <a:buChar char="•"/>
            </a:pPr>
            <a:r>
              <a:rPr lang="en-US" altLang="en-US" b="1" dirty="0"/>
              <a:t>If on-site correction doesn’t occur don’t get side-tracked it can wait to the end, make note and move on  </a:t>
            </a:r>
          </a:p>
          <a:p>
            <a:pPr marL="171450" indent="-171450">
              <a:buFont typeface="Arial" panose="020B0604020202020204" pitchFamily="34" charset="0"/>
              <a:buChar char="•"/>
            </a:pPr>
            <a:r>
              <a:rPr lang="en-US" altLang="en-US" dirty="0"/>
              <a:t>Make sure you are washing hands, using disposable gloves or hand sanitizer when moving room to room to prevent possible transmission of communicable diseases between resident rooms and areas.  Ask about hand hygiene policies.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Don’t forget to ask for this documentation (like the backup water supply &amp; vomit/diarrhea cleanup plans) early to ensure that you have it by the time you sit down to write your report.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4A684CDC-4935-4F49-997D-480A301C92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0C47F7-2A2F-466E-A4EB-5214E6D81C6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41315" name="Rectangle 2">
            <a:extLst>
              <a:ext uri="{FF2B5EF4-FFF2-40B4-BE49-F238E27FC236}">
                <a16:creationId xmlns:a16="http://schemas.microsoft.com/office/drawing/2014/main" id="{5DCE7CAF-56C9-4A36-A734-C2E46AA5BA3F}"/>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C7EFC199-CD3A-425D-8830-1B7A3FCFDD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every case, remember that you need to act professional to everyone. </a:t>
            </a:r>
            <a:r>
              <a:rPr lang="en-US" altLang="en-US" dirty="0"/>
              <a:t>We all have a job to do. Act professional if you expect to be treated as a professional.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-Please remember in many cases you are inside residents’ homes. Treat this facility as if you are a guest in their home.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-Be careful not to be loud in hallways or leave their personal spaces in disarray after inspecting.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-Now we will work our way down the inspection form.</a:t>
            </a:r>
          </a:p>
          <a:p>
            <a:r>
              <a:rPr lang="en-US" b="0" u="none" dirty="0"/>
              <a:t>-We will first discuss items 1-3.</a:t>
            </a:r>
          </a:p>
          <a:p>
            <a:r>
              <a:rPr lang="en-US" b="0" u="none" dirty="0"/>
              <a:t>-Please make sure participants have a copy of the inspection report and marking instructions as these topics are discussed.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E1832-E330-4912-B2B1-E558B811A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57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cs typeface="Calibri"/>
              </a:rPr>
              <a:t>.1309</a:t>
            </a:r>
            <a:endParaRPr lang="en-US" sz="800" b="1" dirty="0"/>
          </a:p>
          <a:p>
            <a:r>
              <a:rPr lang="en-US" sz="800" b="0" dirty="0"/>
              <a:t>-Floors smooth and non-absorbent. Helps with keeping them clean.</a:t>
            </a:r>
            <a:endParaRPr lang="en-US" dirty="0"/>
          </a:p>
          <a:p>
            <a:r>
              <a:rPr lang="en-US" sz="800" b="0" dirty="0"/>
              <a:t>-Floors kept clean and in good repair throughout the facility.</a:t>
            </a:r>
          </a:p>
          <a:p>
            <a:r>
              <a:rPr lang="en-US" sz="800" b="0" dirty="0"/>
              <a:t>-Carpet clean, in good repair, and odor-free.</a:t>
            </a:r>
          </a:p>
          <a:p>
            <a:r>
              <a:rPr lang="en-US" sz="800" b="0" dirty="0"/>
              <a:t>-Requirement for floor drains removed in new rules.  Plan review issue addressed through licensing agency.</a:t>
            </a:r>
          </a:p>
          <a:p>
            <a:endParaRPr lang="en-US" sz="800" b="0" dirty="0"/>
          </a:p>
          <a:p>
            <a:r>
              <a:rPr lang="en-US" sz="800" b="1" dirty="0"/>
              <a:t>#1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054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.1310 (a)</a:t>
            </a:r>
            <a:endParaRPr lang="en-US" b="1"/>
          </a:p>
          <a:p>
            <a:r>
              <a:rPr lang="en-US" b="0"/>
              <a:t>-Interior walls and ceilings clean and in good repair.</a:t>
            </a:r>
            <a:endParaRPr lang="en-US">
              <a:cs typeface="Calibri" panose="020F0502020204030204"/>
            </a:endParaRPr>
          </a:p>
          <a:p>
            <a:r>
              <a:rPr lang="en-US" b="0"/>
              <a:t>-Includes doors, windows, and window trim.</a:t>
            </a: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992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.1310 (b)</a:t>
            </a:r>
            <a:endParaRPr lang="en-US" b="1"/>
          </a:p>
          <a:p>
            <a:r>
              <a:rPr lang="en-US" b="0"/>
              <a:t>-Ceiling attachments kept clean and in good repair.</a:t>
            </a:r>
          </a:p>
          <a:p>
            <a:r>
              <a:rPr lang="en-US" b="0"/>
              <a:t>-Includes light fixtures, fans, vents/covers, etc.</a:t>
            </a:r>
          </a:p>
          <a:p>
            <a:r>
              <a:rPr lang="en-US" b="0"/>
              <a:t>-Look for fixtures that are broken or dirty, molded ceiling vents, etc.</a:t>
            </a:r>
          </a:p>
          <a:p>
            <a:endParaRPr lang="en-US" b="0"/>
          </a:p>
          <a:p>
            <a:r>
              <a:rPr lang="en-US" b="1"/>
              <a:t>#3 on inspection form</a:t>
            </a: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726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4-6</a:t>
            </a:r>
          </a:p>
        </p:txBody>
      </p:sp>
      <p:sp>
        <p:nvSpPr>
          <p:cNvPr id="4" name="Slide Number Placeholder 3"/>
          <p:cNvSpPr>
            <a:spLocks noGrp="1"/>
          </p:cNvSpPr>
          <p:nvPr>
            <p:ph type="sldNum" sz="quarter" idx="5"/>
          </p:nvPr>
        </p:nvSpPr>
        <p:spPr/>
        <p:txBody>
          <a:bodyPr/>
          <a:lstStyle/>
          <a:p>
            <a:fld id="{A83E1832-E330-4912-B2B1-E558B811A7EC}" type="slidenum">
              <a:rPr lang="en-US" smtClean="0"/>
              <a:t>36</a:t>
            </a:fld>
            <a:endParaRPr lang="en-US"/>
          </a:p>
        </p:txBody>
      </p:sp>
    </p:spTree>
    <p:extLst>
      <p:ext uri="{BB962C8B-B14F-4D97-AF65-F5344CB8AC3E}">
        <p14:creationId xmlns:p14="http://schemas.microsoft.com/office/powerpoint/2010/main" val="1923681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.1311 (a)</a:t>
            </a:r>
            <a:endParaRPr lang="en-US" b="1" dirty="0"/>
          </a:p>
          <a:p>
            <a:r>
              <a:rPr lang="en-US" dirty="0"/>
              <a:t>-Maintain at least 10 foot-candles of light at 30 inches above the floor in all areas (same as before).</a:t>
            </a:r>
            <a:endParaRPr lang="en-US" dirty="0">
              <a:cs typeface="Calibri" panose="020F0502020204030204"/>
            </a:endParaRPr>
          </a:p>
          <a:p>
            <a:r>
              <a:rPr lang="en-US" dirty="0"/>
              <a:t>-Lighting in the dietary and ancillary kitchens must comply with .2600 Rules and would be addressed on the food inspection form.</a:t>
            </a:r>
            <a:endParaRPr lang="en-US" dirty="0">
              <a:cs typeface="Calibri"/>
            </a:endParaRPr>
          </a:p>
          <a:p>
            <a:r>
              <a:rPr lang="en-US" dirty="0"/>
              <a:t>-To assess lighting, use a light meter and document readings on inspection report if violations exist.</a:t>
            </a:r>
          </a:p>
          <a:p>
            <a:endParaRPr lang="en-US" dirty="0"/>
          </a:p>
          <a:p>
            <a:r>
              <a:rPr lang="en-US" b="1" dirty="0"/>
              <a:t>#4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6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.1311 (b)</a:t>
            </a:r>
            <a:endParaRPr lang="en-US" b="1"/>
          </a:p>
          <a:p>
            <a:r>
              <a:rPr lang="en-US"/>
              <a:t>-Ventilation equipment kept clean and in good repair.</a:t>
            </a:r>
          </a:p>
          <a:p>
            <a:r>
              <a:rPr lang="en-US"/>
              <a:t>-Includes HVAC units and filters.</a:t>
            </a:r>
          </a:p>
          <a:p>
            <a:endParaRPr lang="en-US"/>
          </a:p>
          <a:p>
            <a:r>
              <a:rPr lang="en-US" b="1"/>
              <a:t>#5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245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.1311 (c)</a:t>
            </a:r>
            <a:endParaRPr lang="en-US" b="1" dirty="0"/>
          </a:p>
          <a:p>
            <a:r>
              <a:rPr lang="en-US" dirty="0"/>
              <a:t>-Ambient indoor air temperature maintained at or below 85 F.</a:t>
            </a:r>
          </a:p>
          <a:p>
            <a:endParaRPr lang="en-US" dirty="0"/>
          </a:p>
          <a:p>
            <a:r>
              <a:rPr lang="en-US" b="1" dirty="0"/>
              <a:t>#6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139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-EH does not issue permits or transitional permits to institutions or institution kitchens (unless the kitchen is permitted as a Type 01 facility).  3</a:t>
            </a:r>
            <a:r>
              <a:rPr lang="en-US" baseline="30000"/>
              <a:t>rd</a:t>
            </a:r>
            <a:r>
              <a:rPr lang="en-US"/>
              <a:t> party vendors may require a “permit form” to initiate the “I” status for a facility.</a:t>
            </a:r>
          </a:p>
          <a:p>
            <a:r>
              <a:rPr lang="en-US"/>
              <a:t>-It is recommended that the REHS provide a non-compliant list to the administrator.  Cannot require facility to correct items on this list.</a:t>
            </a:r>
          </a:p>
          <a:p>
            <a:r>
              <a:rPr lang="en-US"/>
              <a:t>-Permits do not exist, so there is nothing that expires or to be revoked.</a:t>
            </a:r>
          </a:p>
          <a:p>
            <a:r>
              <a:rPr lang="en-US"/>
              <a:t>-If major issues exist in the facility, notify DHSR.</a:t>
            </a:r>
          </a:p>
          <a:p>
            <a:r>
              <a:rPr lang="en-US"/>
              <a:t>-DHSR is a division of NCDHHS.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58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7-12</a:t>
            </a:r>
          </a:p>
        </p:txBody>
      </p:sp>
      <p:sp>
        <p:nvSpPr>
          <p:cNvPr id="4" name="Slide Number Placeholder 3"/>
          <p:cNvSpPr>
            <a:spLocks noGrp="1"/>
          </p:cNvSpPr>
          <p:nvPr>
            <p:ph type="sldNum" sz="quarter" idx="5"/>
          </p:nvPr>
        </p:nvSpPr>
        <p:spPr/>
        <p:txBody>
          <a:bodyPr/>
          <a:lstStyle/>
          <a:p>
            <a:fld id="{A83E1832-E330-4912-B2B1-E558B811A7EC}" type="slidenum">
              <a:rPr lang="en-US" smtClean="0"/>
              <a:t>40</a:t>
            </a:fld>
            <a:endParaRPr lang="en-US"/>
          </a:p>
        </p:txBody>
      </p:sp>
    </p:spTree>
    <p:extLst>
      <p:ext uri="{BB962C8B-B14F-4D97-AF65-F5344CB8AC3E}">
        <p14:creationId xmlns:p14="http://schemas.microsoft.com/office/powerpoint/2010/main" val="389805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.1312 (a)</a:t>
            </a:r>
            <a:endParaRPr lang="en-US" b="1"/>
          </a:p>
          <a:p>
            <a:r>
              <a:rPr lang="en-US"/>
              <a:t>-Toilet, handwashing, and bathing facilities accessible to residents and staff.</a:t>
            </a:r>
            <a:endParaRPr lang="en-US">
              <a:cs typeface="Calibri" panose="020F0502020204030204"/>
            </a:endParaRPr>
          </a:p>
          <a:p>
            <a:r>
              <a:rPr lang="en-US"/>
              <a:t>-Kept clean and in good repair.</a:t>
            </a:r>
          </a:p>
          <a:p>
            <a:r>
              <a:rPr lang="en-US"/>
              <a:t>-This would include sinks/faucets, toilets, potty chairs/seats, shower curtains/rods, fixtures, shower inserts, shower heads, cabinets/storage units in these areas, etc.</a:t>
            </a:r>
          </a:p>
          <a:p>
            <a:endParaRPr lang="en-US"/>
          </a:p>
          <a:p>
            <a:r>
              <a:rPr lang="en-US" b="1"/>
              <a:t>#7 on inspection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98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.1312 (b)</a:t>
            </a:r>
          </a:p>
          <a:p>
            <a:r>
              <a:rPr lang="en-US"/>
              <a:t>-Toilet rooms shall not be used for storage. This would include boxes of files, extra wheelchairs/equipment, and bulk cleaning supplies.</a:t>
            </a:r>
          </a:p>
          <a:p>
            <a:r>
              <a:rPr lang="en-US"/>
              <a:t>-Handwashing signs posted in ALL toilet rooms used by institution employees directing them to wash hands before returning to work (not just toilet rooms used by food service employees).</a:t>
            </a:r>
          </a:p>
          <a:p>
            <a:endParaRPr lang="en-US"/>
          </a:p>
          <a:p>
            <a:r>
              <a:rPr lang="en-US" b="1"/>
              <a:t>#8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43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6583F1BE-F135-4A8C-83FE-2C33BD8098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F5A346-72F0-4A39-8F28-BC878FB7B01D}"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47459" name="Rectangle 2">
            <a:extLst>
              <a:ext uri="{FF2B5EF4-FFF2-40B4-BE49-F238E27FC236}">
                <a16:creationId xmlns:a16="http://schemas.microsoft.com/office/drawing/2014/main" id="{83BE7FFC-5924-408B-8312-AEC0F539FBB9}"/>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ED946710-7AF2-4E5B-9966-EDCF725A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altLang="en-US" b="1"/>
              <a:t>.1312 (c)</a:t>
            </a:r>
          </a:p>
          <a:p>
            <a:pPr marL="0" indent="0">
              <a:buFont typeface="Arial" panose="020B0604020202020204" pitchFamily="34" charset="0"/>
              <a:buNone/>
            </a:pPr>
            <a:r>
              <a:rPr lang="en-US" altLang="en-US"/>
              <a:t>-Facilities for emptying, cleaning, and disinfecting must be provided. </a:t>
            </a:r>
            <a:r>
              <a:rPr lang="en-US" altLang="en-US" b="1" i="1"/>
              <a:t>Good open-ended questions are needed here. </a:t>
            </a:r>
            <a:r>
              <a:rPr lang="en-US" altLang="en-US"/>
              <a:t>Let the employee(s) explain how they do this. Are they using the hand sink? Do they have a hopper?</a:t>
            </a:r>
          </a:p>
          <a:p>
            <a:pPr marL="0" indent="0">
              <a:buFont typeface="Arial" panose="020B0604020202020204" pitchFamily="34" charset="0"/>
              <a:buNone/>
            </a:pPr>
            <a:r>
              <a:rPr lang="en-US" altLang="en-US"/>
              <a:t>-Items must be kept clean. Do a quick visual. Disinfection is only required when the item will be used by another resident (not common these days since most are disposable).</a:t>
            </a:r>
          </a:p>
          <a:p>
            <a:pPr marL="0" indent="0">
              <a:buFont typeface="Arial" panose="020B0604020202020204" pitchFamily="34" charset="0"/>
              <a:buNone/>
            </a:pPr>
            <a:r>
              <a:rPr lang="en-US" altLang="en-US"/>
              <a:t>-Be on the lookout for diaper changing surfaces (new addition). </a:t>
            </a:r>
            <a:r>
              <a:rPr lang="en-US" altLang="en-US" b="1" i="1"/>
              <a:t>Another good opportunity for open-ended questions</a:t>
            </a:r>
            <a:r>
              <a:rPr lang="en-US" altLang="en-US"/>
              <a:t>. Do they have one? If so, how/when is it cleaned and disinfected?</a:t>
            </a:r>
          </a:p>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6583F1BE-F135-4A8C-83FE-2C33BD8098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F5A346-72F0-4A39-8F28-BC878FB7B01D}"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47459" name="Rectangle 2">
            <a:extLst>
              <a:ext uri="{FF2B5EF4-FFF2-40B4-BE49-F238E27FC236}">
                <a16:creationId xmlns:a16="http://schemas.microsoft.com/office/drawing/2014/main" id="{83BE7FFC-5924-408B-8312-AEC0F539FBB9}"/>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ED946710-7AF2-4E5B-9966-EDCF725A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altLang="en-US" b="1" dirty="0"/>
              <a:t>.1312 (c)</a:t>
            </a:r>
          </a:p>
          <a:p>
            <a:pPr marL="0" indent="0">
              <a:buFont typeface="Arial" panose="020B0604020202020204" pitchFamily="34" charset="0"/>
              <a:buNone/>
            </a:pPr>
            <a:r>
              <a:rPr lang="en-US" altLang="en-US" dirty="0"/>
              <a:t>-If reused, these items must be labeled so they are associated with an individual resident. Resident name, room/bed number, or other effective method allowed.</a:t>
            </a:r>
          </a:p>
          <a:p>
            <a:pPr marL="0" indent="0">
              <a:buFont typeface="Arial" panose="020B0604020202020204" pitchFamily="34" charset="0"/>
              <a:buNone/>
            </a:pPr>
            <a:r>
              <a:rPr lang="en-US" altLang="en-US" dirty="0"/>
              <a:t>-Items should not be used by more than one resident.</a:t>
            </a:r>
          </a:p>
          <a:p>
            <a:pPr marL="0" indent="0">
              <a:buFont typeface="Arial" panose="020B0604020202020204" pitchFamily="34" charset="0"/>
              <a:buNone/>
            </a:pPr>
            <a:endParaRPr lang="en-US" altLang="en-US" dirty="0">
              <a:cs typeface="Calibri"/>
            </a:endParaRPr>
          </a:p>
          <a:p>
            <a:pPr marL="0" indent="0">
              <a:buFont typeface="Arial" panose="020B0604020202020204" pitchFamily="34" charset="0"/>
              <a:buNone/>
            </a:pPr>
            <a:r>
              <a:rPr lang="en-US" altLang="en-US" b="1" dirty="0">
                <a:cs typeface="Calibri"/>
              </a:rPr>
              <a:t>#9 on inspection form</a:t>
            </a:r>
          </a:p>
        </p:txBody>
      </p:sp>
    </p:spTree>
    <p:extLst>
      <p:ext uri="{BB962C8B-B14F-4D97-AF65-F5344CB8AC3E}">
        <p14:creationId xmlns:p14="http://schemas.microsoft.com/office/powerpoint/2010/main" val="267591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u="none" dirty="0"/>
              <a:t>.1312 (d)</a:t>
            </a:r>
          </a:p>
          <a:p>
            <a:pPr>
              <a:defRPr/>
            </a:pPr>
            <a:r>
              <a:rPr lang="en-US" altLang="en-US" dirty="0"/>
              <a:t>-Handwashing facilities provided in areas designated by the licensing agency (10A NCAC 13D .3201, Required Spaces). Other references listed below:</a:t>
            </a:r>
          </a:p>
          <a:p>
            <a:pPr marL="0" marR="0">
              <a:spcBef>
                <a:spcPts val="0"/>
              </a:spcBef>
              <a:spcAft>
                <a:spcPts val="0"/>
              </a:spcAft>
            </a:pPr>
            <a:r>
              <a:rPr lang="en-US" sz="1800" dirty="0">
                <a:effectLst/>
                <a:latin typeface="Arial" panose="020B0604020202020204" pitchFamily="34" charset="0"/>
                <a:ea typeface="Calibri" panose="020F0502020204030204" pitchFamily="34" charset="0"/>
              </a:rPr>
              <a:t>10A NCAC 13B – 5411 (11)</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10A NCAC 13D – 3201 (F)</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10A NCAC 13F – 0305 (j); (F5); (E 1)</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10A NCAC 13K – 1109 (B2); (C4); 1204 (C1); (D 1F); (2C); (3C); 1205 (B 1d, D)</a:t>
            </a:r>
            <a:endParaRPr lang="en-US" sz="1800" dirty="0">
              <a:effectLst/>
              <a:latin typeface="Calibri" panose="020F0502020204030204" pitchFamily="34" charset="0"/>
              <a:ea typeface="Calibri" panose="020F0502020204030204" pitchFamily="34" charset="0"/>
            </a:endParaRPr>
          </a:p>
          <a:p>
            <a:pPr>
              <a:defRPr/>
            </a:pPr>
            <a:r>
              <a:rPr lang="en-US" altLang="en-US" dirty="0">
                <a:ea typeface="Calibri" panose="020F0502020204030204"/>
                <a:cs typeface="Calibri" panose="020F0502020204030204"/>
              </a:rPr>
              <a:t>-Patient rooms, not necessarily toilet rooms connected to patient rooms; toilet rooms (unless connected to a patient room with a hand sink); therapy rooms or space; minimum of 1 hand lavatory for each 5 residents; adjacent to drug storage and preparation areas; clean and soiled utility rooms; nursing units; nourishment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ea typeface="Calibri" panose="020F0502020204030204"/>
                <a:cs typeface="Calibri" panose="020F0502020204030204"/>
              </a:rPr>
              <a:t>#10 on inspection form</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82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.1312 (d)</a:t>
            </a:r>
          </a:p>
          <a:p>
            <a:r>
              <a:rPr lang="en-US" b="0"/>
              <a:t>-When handwashing facilities are not provided in required locations, a written hand hygiene plan must be implemented. This is typically seen in older facilities.</a:t>
            </a:r>
          </a:p>
          <a:p>
            <a:r>
              <a:rPr lang="en-US" b="0"/>
              <a:t>-Plan must be approved by the local health department PRIOR to implementation.</a:t>
            </a:r>
            <a:endParaRPr lang="en-US" b="0">
              <a:cs typeface="Calibri"/>
            </a:endParaRPr>
          </a:p>
          <a:p>
            <a:endParaRPr lang="en-US" b="1">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675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.1312 (d)</a:t>
            </a:r>
          </a:p>
          <a:p>
            <a:r>
              <a:rPr lang="en-US" b="0" dirty="0"/>
              <a:t>-Discuss what should be provided in the plan (on the slide).</a:t>
            </a:r>
          </a:p>
          <a:p>
            <a:endParaRPr lang="en-US" b="0" dirty="0">
              <a:cs typeface="Calibri"/>
            </a:endParaRPr>
          </a:p>
          <a:p>
            <a:r>
              <a:rPr lang="en-US" b="1" dirty="0">
                <a:cs typeface="Calibri"/>
              </a:rPr>
              <a:t>#11 on inspection form</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21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CB9B1BEC-D062-4B82-9879-DC7FE01604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299C13-0C5D-4006-89E6-5460E0473FA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03" name="Rectangle 2">
            <a:extLst>
              <a:ext uri="{FF2B5EF4-FFF2-40B4-BE49-F238E27FC236}">
                <a16:creationId xmlns:a16="http://schemas.microsoft.com/office/drawing/2014/main" id="{767F3DAD-BD8A-4C9F-BF02-DCD375C5EFCA}"/>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346C6DCD-5DAC-46F6-8763-8D1D97757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.1312 (d)</a:t>
            </a:r>
          </a:p>
          <a:p>
            <a:r>
              <a:rPr lang="en-US" altLang="en-US" b="0"/>
              <a:t>-Requirements for handwashing facilities. Discuss slide.</a:t>
            </a:r>
          </a:p>
          <a:p>
            <a:r>
              <a:rPr lang="en-US" altLang="en-US" b="0"/>
              <a:t>-Will typically see knee/</a:t>
            </a:r>
            <a:r>
              <a:rPr lang="en-US" altLang="en-US"/>
              <a:t>foot</a:t>
            </a:r>
            <a:r>
              <a:rPr lang="en-US" altLang="en-US" b="0"/>
              <a:t> </a:t>
            </a:r>
            <a:r>
              <a:rPr lang="en-US" altLang="en-US"/>
              <a:t>pedals</a:t>
            </a:r>
            <a:r>
              <a:rPr lang="en-US" altLang="en-US" b="0"/>
              <a:t> or automatic faucets in larger facilities and hospitals.</a:t>
            </a:r>
            <a:endParaRPr lang="en-US" altLang="en-US" b="0">
              <a:ea typeface="Calibri"/>
              <a:cs typeface="Calibri"/>
            </a:endParaRPr>
          </a:p>
          <a:p>
            <a:r>
              <a:rPr lang="en-US" altLang="en-US" b="0"/>
              <a:t>-Some sinks may be equipped with individual tempering devices (mixing valves) that may need adjustment during the inspection.</a:t>
            </a:r>
          </a:p>
          <a:p>
            <a:endParaRPr lang="en-US" altLang="en-US" b="1"/>
          </a:p>
          <a:p>
            <a:r>
              <a:rPr lang="en-US" altLang="en-US" b="1"/>
              <a:t>#10 on inspection form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CB9B1BEC-D062-4B82-9879-DC7FE01604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299C13-0C5D-4006-89E6-5460E0473FA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03" name="Rectangle 2">
            <a:extLst>
              <a:ext uri="{FF2B5EF4-FFF2-40B4-BE49-F238E27FC236}">
                <a16:creationId xmlns:a16="http://schemas.microsoft.com/office/drawing/2014/main" id="{767F3DAD-BD8A-4C9F-BF02-DCD375C5EFCA}"/>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346C6DCD-5DAC-46F6-8763-8D1D97757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.1312(d)</a:t>
            </a:r>
          </a:p>
          <a:p>
            <a:r>
              <a:rPr lang="en-US" altLang="en-US" b="0"/>
              <a:t>-Handwashing facilities only used for handwashing.</a:t>
            </a:r>
          </a:p>
          <a:p>
            <a:r>
              <a:rPr lang="en-US" altLang="en-US" b="0"/>
              <a:t>-Cannot be used for disposal of bodily fluids or washing unclean items. This would include bedpans, emesis basins, etc.</a:t>
            </a:r>
          </a:p>
          <a:p>
            <a:endParaRPr lang="en-US" altLang="en-US" b="0"/>
          </a:p>
          <a:p>
            <a:r>
              <a:rPr lang="en-US" altLang="en-US" b="1"/>
              <a:t>#10 on inspection form</a:t>
            </a:r>
          </a:p>
        </p:txBody>
      </p:sp>
    </p:spTree>
    <p:extLst>
      <p:ext uri="{BB962C8B-B14F-4D97-AF65-F5344CB8AC3E}">
        <p14:creationId xmlns:p14="http://schemas.microsoft.com/office/powerpoint/2010/main" val="108979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some of the definitions listed under .1301.</a:t>
            </a:r>
          </a:p>
          <a:p>
            <a:r>
              <a:rPr lang="en-US" dirty="0">
                <a:cs typeface="Calibri"/>
              </a:rPr>
              <a:t>-The next few slides review definitions relating to food services in an institution (in italics on the screen).</a:t>
            </a:r>
            <a:endParaRPr lang="en-US" b="1" i="1" dirty="0">
              <a:cs typeface="Calibri" panose="020F0502020204030204"/>
            </a:endParaRPr>
          </a:p>
        </p:txBody>
      </p:sp>
      <p:sp>
        <p:nvSpPr>
          <p:cNvPr id="4" name="Slide Number Placeholder 3"/>
          <p:cNvSpPr>
            <a:spLocks noGrp="1"/>
          </p:cNvSpPr>
          <p:nvPr>
            <p:ph type="sldNum" sz="quarter" idx="5"/>
          </p:nvPr>
        </p:nvSpPr>
        <p:spPr/>
        <p:txBody>
          <a:bodyPr/>
          <a:lstStyle/>
          <a:p>
            <a:fld id="{A83E1832-E330-4912-B2B1-E558B811A7EC}" type="slidenum">
              <a:rPr lang="en-US" smtClean="0"/>
              <a:t>5</a:t>
            </a:fld>
            <a:endParaRPr lang="en-US"/>
          </a:p>
        </p:txBody>
      </p:sp>
    </p:spTree>
    <p:extLst>
      <p:ext uri="{BB962C8B-B14F-4D97-AF65-F5344CB8AC3E}">
        <p14:creationId xmlns:p14="http://schemas.microsoft.com/office/powerpoint/2010/main" val="2861148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CB9B1BEC-D062-4B82-9879-DC7FE01604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299C13-0C5D-4006-89E6-5460E0473FA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03" name="Rectangle 2">
            <a:extLst>
              <a:ext uri="{FF2B5EF4-FFF2-40B4-BE49-F238E27FC236}">
                <a16:creationId xmlns:a16="http://schemas.microsoft.com/office/drawing/2014/main" id="{767F3DAD-BD8A-4C9F-BF02-DCD375C5EFCA}"/>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346C6DCD-5DAC-46F6-8763-8D1D97757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.1312(d)</a:t>
            </a:r>
          </a:p>
          <a:p>
            <a:r>
              <a:rPr lang="en-US" altLang="en-US" b="0"/>
              <a:t>-Handwashing facilities in resident rooms can be used for certain activities. Read and discuss slide.</a:t>
            </a:r>
          </a:p>
          <a:p>
            <a:r>
              <a:rPr lang="en-US" altLang="en-US" b="0"/>
              <a:t>-Personal hygiene includes brushing teeth, rinsing mouth, shaving, etc.</a:t>
            </a:r>
          </a:p>
          <a:p>
            <a:r>
              <a:rPr lang="en-US" altLang="en-US">
                <a:cs typeface="Calibri" panose="020F0502020204030204"/>
              </a:rPr>
              <a:t>-</a:t>
            </a:r>
            <a:r>
              <a:rPr lang="en-US" altLang="en-US"/>
              <a:t>Disposal of medication or non-TCS liquids </a:t>
            </a:r>
            <a:r>
              <a:rPr lang="en-US"/>
              <a:t>as long as the handwashing facility is kept clean and is disinfected daily</a:t>
            </a:r>
            <a:endParaRPr lang="en-US">
              <a:cs typeface="Calibri"/>
            </a:endParaRPr>
          </a:p>
          <a:p>
            <a:endParaRPr lang="en-US" altLang="en-US">
              <a:cs typeface="Calibri" panose="020F0502020204030204"/>
            </a:endParaRPr>
          </a:p>
        </p:txBody>
      </p:sp>
    </p:spTree>
    <p:extLst>
      <p:ext uri="{BB962C8B-B14F-4D97-AF65-F5344CB8AC3E}">
        <p14:creationId xmlns:p14="http://schemas.microsoft.com/office/powerpoint/2010/main" val="463776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CB9B1BEC-D062-4B82-9879-DC7FE01604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299C13-0C5D-4006-89E6-5460E0473FA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03" name="Rectangle 2">
            <a:extLst>
              <a:ext uri="{FF2B5EF4-FFF2-40B4-BE49-F238E27FC236}">
                <a16:creationId xmlns:a16="http://schemas.microsoft.com/office/drawing/2014/main" id="{767F3DAD-BD8A-4C9F-BF02-DCD375C5EFCA}"/>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346C6DCD-5DAC-46F6-8763-8D1D97757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.1312(d)</a:t>
            </a:r>
          </a:p>
          <a:p>
            <a:r>
              <a:rPr lang="en-US" altLang="en-US" b="0"/>
              <a:t>-This will typically be seen in med rooms.  </a:t>
            </a:r>
            <a:r>
              <a:rPr lang="en-US" altLang="en-US" b="1" i="1"/>
              <a:t>Good open-ended question opportunity</a:t>
            </a:r>
            <a:r>
              <a:rPr lang="en-US" altLang="en-US" b="0"/>
              <a:t>.  Do they dispose of medications in the sink? If so, where?</a:t>
            </a:r>
          </a:p>
        </p:txBody>
      </p:sp>
    </p:spTree>
    <p:extLst>
      <p:ext uri="{BB962C8B-B14F-4D97-AF65-F5344CB8AC3E}">
        <p14:creationId xmlns:p14="http://schemas.microsoft.com/office/powerpoint/2010/main" val="1873582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.1312(e)</a:t>
            </a:r>
          </a:p>
          <a:p>
            <a:r>
              <a:rPr lang="en-US" altLang="en-US"/>
              <a:t>-</a:t>
            </a:r>
            <a:r>
              <a:rPr lang="en-US" altLang="en-US" b="1" i="1"/>
              <a:t>Good open-ended questions. </a:t>
            </a:r>
            <a:r>
              <a:rPr lang="en-US" altLang="en-US"/>
              <a:t>What do you use to disinfect bathing surfaces? Where is the disinfectant stored? Does it come in pre-mixed bottles? Do you mix the disinfectant on-site? If so, how do you verify the concentration? How long do you allow the disinfectant to remain on the surface (check the label for requirements)?</a:t>
            </a:r>
          </a:p>
          <a:p>
            <a:endParaRPr lang="en-US" altLang="en-US"/>
          </a:p>
          <a:p>
            <a:r>
              <a:rPr lang="en-US" altLang="en-US" b="1"/>
              <a:t>#11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372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.1312(f)</a:t>
            </a:r>
          </a:p>
          <a:p>
            <a:r>
              <a:rPr lang="en-US" b="0"/>
              <a:t>-Bathing facilities equipped with running water and tempering device.</a:t>
            </a:r>
          </a:p>
          <a:p>
            <a:r>
              <a:rPr lang="en-US" b="0"/>
              <a:t>-Bathing equipment that has contact with a resident’s skin and is used by </a:t>
            </a:r>
            <a:r>
              <a:rPr lang="en-US" b="1"/>
              <a:t>MORE THAN ONE RESIDENT </a:t>
            </a:r>
            <a:r>
              <a:rPr lang="en-US" b="0"/>
              <a:t>is cleaned </a:t>
            </a:r>
            <a:r>
              <a:rPr lang="en-US" b="1"/>
              <a:t>AND</a:t>
            </a:r>
            <a:r>
              <a:rPr lang="en-US" b="0"/>
              <a:t> disinfected between resident uses.</a:t>
            </a:r>
          </a:p>
          <a:p>
            <a:r>
              <a:rPr lang="en-US" b="0"/>
              <a:t>-</a:t>
            </a:r>
            <a:r>
              <a:rPr lang="en-US" b="1" i="1"/>
              <a:t>Good open-ended question. </a:t>
            </a:r>
            <a:r>
              <a:rPr lang="en-US" b="0"/>
              <a:t>Is this equipment used by more than one resident? If so, how and when is it cleaned and disinfected? What chemicals do you use? How long do you allow the disinfectant to remain on the surface (check label for requirements)?</a:t>
            </a:r>
          </a:p>
          <a:p>
            <a:endParaRPr lang="en-US" b="0"/>
          </a:p>
          <a:p>
            <a:r>
              <a:rPr lang="en-US" b="1"/>
              <a:t>#12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027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3BA74E30-F8E1-441E-90DE-F8D45C7865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5A232B-A6DA-40D9-AF70-86FBFB28FE5F}"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1683" name="Rectangle 2">
            <a:extLst>
              <a:ext uri="{FF2B5EF4-FFF2-40B4-BE49-F238E27FC236}">
                <a16:creationId xmlns:a16="http://schemas.microsoft.com/office/drawing/2014/main" id="{E3D6637F-FEE8-499F-9EF7-7EE006150426}"/>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0D26ED2-E36F-440F-BFEE-EE6298329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.1312(f)</a:t>
            </a:r>
          </a:p>
          <a:p>
            <a:r>
              <a:rPr lang="en-US" altLang="en-US"/>
              <a:t>-</a:t>
            </a:r>
            <a:r>
              <a:rPr lang="en-US" altLang="en-US" b="1" i="1"/>
              <a:t>Good open-ended questions. </a:t>
            </a:r>
            <a:r>
              <a:rPr lang="en-US" altLang="en-US"/>
              <a:t>Ask the person you are with “who is responsible for cleaning bathing equipment that is shared?” Once you find out, see if you can get that person to come to the area and ask them “when do you clean bathing equipment?“, “what is the process for cleaning bathing equipment between users?”. Do not lead them into the disinfecting process or contact time with initial questioning. Ask responsible staff to demonstrate process if necessary.</a:t>
            </a:r>
          </a:p>
          <a:p>
            <a:endParaRPr lang="en-US" altLang="en-US"/>
          </a:p>
          <a:p>
            <a:r>
              <a:rPr lang="en-US" altLang="en-US" b="1"/>
              <a:t>#12 on inspection form</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13-17</a:t>
            </a:r>
          </a:p>
        </p:txBody>
      </p:sp>
      <p:sp>
        <p:nvSpPr>
          <p:cNvPr id="4" name="Slide Number Placeholder 3"/>
          <p:cNvSpPr>
            <a:spLocks noGrp="1"/>
          </p:cNvSpPr>
          <p:nvPr>
            <p:ph type="sldNum" sz="quarter" idx="5"/>
          </p:nvPr>
        </p:nvSpPr>
        <p:spPr/>
        <p:txBody>
          <a:bodyPr/>
          <a:lstStyle/>
          <a:p>
            <a:fld id="{A83E1832-E330-4912-B2B1-E558B811A7EC}" type="slidenum">
              <a:rPr lang="en-US" smtClean="0"/>
              <a:t>55</a:t>
            </a:fld>
            <a:endParaRPr lang="en-US"/>
          </a:p>
        </p:txBody>
      </p:sp>
    </p:spTree>
    <p:extLst>
      <p:ext uri="{BB962C8B-B14F-4D97-AF65-F5344CB8AC3E}">
        <p14:creationId xmlns:p14="http://schemas.microsoft.com/office/powerpoint/2010/main" val="585563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.1313(a)</a:t>
            </a:r>
          </a:p>
          <a:p>
            <a:r>
              <a:rPr lang="en-US" b="0"/>
              <a:t>-Facility served by a community or non-community system.</a:t>
            </a:r>
          </a:p>
          <a:p>
            <a:r>
              <a:rPr lang="en-US"/>
              <a:t>-If facility is served by a well, the well must meet .1700 Rules.</a:t>
            </a:r>
          </a:p>
          <a:p>
            <a:r>
              <a:rPr lang="en-US"/>
              <a:t>-If issues are noted with the well or well head, consult a Supervisor or REHS that is authorized in Wells.</a:t>
            </a:r>
          </a:p>
          <a:p>
            <a:r>
              <a:rPr lang="en-US" b="1"/>
              <a:t>#13 on inspection form</a:t>
            </a:r>
          </a:p>
          <a:p>
            <a:endParaRPr lang="en-US"/>
          </a:p>
          <a:p>
            <a:r>
              <a:rPr lang="en-US" b="1"/>
              <a:t>.1313(b)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facility is served by a well, the water supply must be sampled at least annually for bacteria.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#14 on inspection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.1313(c)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should be no cross-connections in the plumbing system. Remember, a cross-connection is a physical connection between the potable water supply and the wastewater disposal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#15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894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CB9B1BEC-D062-4B82-9879-DC7FE01604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299C13-0C5D-4006-89E6-5460E0473FA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03" name="Rectangle 2">
            <a:extLst>
              <a:ext uri="{FF2B5EF4-FFF2-40B4-BE49-F238E27FC236}">
                <a16:creationId xmlns:a16="http://schemas.microsoft.com/office/drawing/2014/main" id="{767F3DAD-BD8A-4C9F-BF02-DCD375C5EFCA}"/>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346C6DCD-5DAC-46F6-8763-8D1D97757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Calibri"/>
                <a:cs typeface="Calibri"/>
              </a:rPr>
              <a:t>.1313(d)</a:t>
            </a:r>
            <a:endParaRPr lang="en-US" altLang="en-US" b="1"/>
          </a:p>
          <a:p>
            <a:r>
              <a:rPr lang="en-US" altLang="en-US" b="0"/>
              <a:t>-Read and discuss slide.</a:t>
            </a:r>
          </a:p>
          <a:p>
            <a:r>
              <a:rPr lang="en-US" b="0"/>
              <a:t>-Note the water temperature change.</a:t>
            </a:r>
          </a:p>
          <a:p>
            <a:endParaRPr lang="en-US" b="0"/>
          </a:p>
          <a:p>
            <a:r>
              <a:rPr lang="en-US" b="1"/>
              <a:t>#16 on inspection form</a:t>
            </a:r>
          </a:p>
        </p:txBody>
      </p:sp>
    </p:spTree>
    <p:extLst>
      <p:ext uri="{BB962C8B-B14F-4D97-AF65-F5344CB8AC3E}">
        <p14:creationId xmlns:p14="http://schemas.microsoft.com/office/powerpoint/2010/main" val="7953846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4803D55-114E-410B-88EF-DD5373DFA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79FF9-8411-4DAF-BF47-8D2E571995C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4755" name="Rectangle 2">
            <a:extLst>
              <a:ext uri="{FF2B5EF4-FFF2-40B4-BE49-F238E27FC236}">
                <a16:creationId xmlns:a16="http://schemas.microsoft.com/office/drawing/2014/main" id="{6E5E63EF-5543-4404-A881-87DA59FAAD5E}"/>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806874E2-18B5-428B-BFE8-937F8E2CF0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picture shows a potential cross-connection.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potential cross-connection when door to the tub is closed.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07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a:t>
            </a:r>
            <a:r>
              <a:rPr lang="en-US"/>
              <a:t>“Activity kitchen” means a kitchen that is available to residents of an institution and their guests for the purpose of preparing food for individual or group activities. Nothing in this Section shall prohibit residents or employees of a residential care facility, as that term is defined at 15A NCAC 18A .1601 or their guests, from using an activity kitchen when an institution’s activity kitchen is in the same building where a residential care facility is located. </a:t>
            </a:r>
            <a:endParaRPr lang="en-US">
              <a:cs typeface="Calibri"/>
            </a:endParaRPr>
          </a:p>
        </p:txBody>
      </p:sp>
      <p:sp>
        <p:nvSpPr>
          <p:cNvPr id="4" name="Slide Number Placeholder 3"/>
          <p:cNvSpPr>
            <a:spLocks noGrp="1"/>
          </p:cNvSpPr>
          <p:nvPr>
            <p:ph type="sldNum" sz="quarter" idx="5"/>
          </p:nvPr>
        </p:nvSpPr>
        <p:spPr/>
        <p:txBody>
          <a:bodyPr/>
          <a:lstStyle/>
          <a:p>
            <a:fld id="{A83E1832-E330-4912-B2B1-E558B811A7EC}" type="slidenum">
              <a:rPr lang="en-US" smtClean="0"/>
              <a:t>6</a:t>
            </a:fld>
            <a:endParaRPr lang="en-US"/>
          </a:p>
        </p:txBody>
      </p:sp>
    </p:spTree>
    <p:extLst>
      <p:ext uri="{BB962C8B-B14F-4D97-AF65-F5344CB8AC3E}">
        <p14:creationId xmlns:p14="http://schemas.microsoft.com/office/powerpoint/2010/main" val="18731981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16167A38-8118-4C4A-A002-8C36CC881911}"/>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C97EC00A-CDC3-4E59-88B1-D2376A18F5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.1313(e)</a:t>
            </a:r>
          </a:p>
          <a:p>
            <a:r>
              <a:rPr lang="en-US" altLang="en-US"/>
              <a:t>-Administrator of the institution is responsible for contacting the licensing agency and the local health department if water supply is interrupted for more than 4 hours.</a:t>
            </a:r>
          </a:p>
          <a:p>
            <a:r>
              <a:rPr lang="en-US" altLang="en-US"/>
              <a:t>-Written plan is required. Must provide at least 2 liters of potable water per day per resident &amp; employee for drinking. Other activities include </a:t>
            </a:r>
            <a:r>
              <a:rPr lang="en-US" sz="1800" kern="100">
                <a:effectLst/>
                <a:latin typeface="Times New Roman" panose="02020603050405020304" pitchFamily="18" charset="0"/>
                <a:ea typeface="Times New Roman" panose="02020603050405020304" pitchFamily="18" charset="0"/>
              </a:rPr>
              <a:t>food preparation, hand washing, bathing, cleaning, dishwashing, laundry and disposal of bodily waste. In some cases, residents may have to be relocated.</a:t>
            </a:r>
          </a:p>
          <a:p>
            <a:r>
              <a:rPr lang="en-US" altLang="en-US" sz="1800" kern="100">
                <a:effectLst/>
                <a:latin typeface="Times New Roman" panose="02020603050405020304" pitchFamily="18" charset="0"/>
              </a:rPr>
              <a:t>-Some plans are very generic and basic. </a:t>
            </a:r>
            <a:r>
              <a:rPr lang="en-US" altLang="en-US" sz="1800" b="1" i="1" kern="100">
                <a:effectLst/>
                <a:latin typeface="Times New Roman" panose="02020603050405020304" pitchFamily="18" charset="0"/>
              </a:rPr>
              <a:t>Good open-ended questions </a:t>
            </a:r>
            <a:r>
              <a:rPr lang="en-US" altLang="en-US" sz="1800" kern="100">
                <a:effectLst/>
                <a:latin typeface="Times New Roman" panose="02020603050405020304" pitchFamily="18" charset="0"/>
              </a:rPr>
              <a:t>would be necessary in this case to determine if the facility is in compliance with this requirement. Are changes/additions needed in the plan? </a:t>
            </a:r>
          </a:p>
          <a:p>
            <a:r>
              <a:rPr lang="en-US" altLang="en-US" sz="1800" kern="100">
                <a:effectLst/>
                <a:latin typeface="Times New Roman" panose="02020603050405020304" pitchFamily="18" charset="0"/>
              </a:rPr>
              <a:t>-Sinks, water fountains, and other sources of drinking water would need to be labeled or hooded to prevent use by residents and employees. Faucets could be turned off at the source as well to prevent use.</a:t>
            </a:r>
          </a:p>
          <a:p>
            <a:endParaRPr lang="en-US" altLang="en-US" sz="1800" kern="100">
              <a:effectLst/>
              <a:latin typeface="Times New Roman" panose="02020603050405020304" pitchFamily="18" charset="0"/>
            </a:endParaRPr>
          </a:p>
          <a:p>
            <a:r>
              <a:rPr lang="en-US" altLang="en-US" sz="1800" b="1" kern="100">
                <a:effectLst/>
                <a:latin typeface="Times New Roman" panose="02020603050405020304" pitchFamily="18" charset="0"/>
              </a:rPr>
              <a:t>#17 on inspection form</a:t>
            </a:r>
            <a:endParaRPr lang="en-US" altLang="en-US" b="1"/>
          </a:p>
        </p:txBody>
      </p:sp>
      <p:sp>
        <p:nvSpPr>
          <p:cNvPr id="79876" name="Slide Number Placeholder 3">
            <a:extLst>
              <a:ext uri="{FF2B5EF4-FFF2-40B4-BE49-F238E27FC236}">
                <a16:creationId xmlns:a16="http://schemas.microsoft.com/office/drawing/2014/main" id="{1EC2667D-7869-4C57-80B7-5C63C90469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4586CF-611B-49E8-9C9E-D96DEBFC80A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18-20</a:t>
            </a:r>
          </a:p>
        </p:txBody>
      </p:sp>
      <p:sp>
        <p:nvSpPr>
          <p:cNvPr id="4" name="Slide Number Placeholder 3"/>
          <p:cNvSpPr>
            <a:spLocks noGrp="1"/>
          </p:cNvSpPr>
          <p:nvPr>
            <p:ph type="sldNum" sz="quarter" idx="5"/>
          </p:nvPr>
        </p:nvSpPr>
        <p:spPr/>
        <p:txBody>
          <a:bodyPr/>
          <a:lstStyle/>
          <a:p>
            <a:fld id="{A83E1832-E330-4912-B2B1-E558B811A7EC}" type="slidenum">
              <a:rPr lang="en-US" smtClean="0"/>
              <a:t>61</a:t>
            </a:fld>
            <a:endParaRPr lang="en-US"/>
          </a:p>
        </p:txBody>
      </p:sp>
    </p:spTree>
    <p:extLst>
      <p:ext uri="{BB962C8B-B14F-4D97-AF65-F5344CB8AC3E}">
        <p14:creationId xmlns:p14="http://schemas.microsoft.com/office/powerpoint/2010/main" val="19338915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0136C63C-C418-483C-9B6E-BE8B655EED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972C61-85C4-44F5-8FC1-0A96B6A4C695}"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1923" name="Rectangle 2">
            <a:extLst>
              <a:ext uri="{FF2B5EF4-FFF2-40B4-BE49-F238E27FC236}">
                <a16:creationId xmlns:a16="http://schemas.microsoft.com/office/drawing/2014/main" id="{C9193BB2-ECD7-4AE0-A6B3-109A9FBDC4F8}"/>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CAB421A7-B56F-4C39-8569-2B2BD9B71A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.1314(a)</a:t>
            </a:r>
            <a:endParaRPr lang="en-US" b="1" dirty="0"/>
          </a:p>
          <a:p>
            <a:r>
              <a:rPr lang="en-US" altLang="en-US" dirty="0"/>
              <a:t>-Water</a:t>
            </a:r>
            <a:r>
              <a:rPr lang="en-US" altLang="en-US" b="0" dirty="0"/>
              <a:t> fountains kept clean and in good repair. Quickly check them as you walk by. Many have been turned off since COVID-19.</a:t>
            </a:r>
          </a:p>
          <a:p>
            <a:r>
              <a:rPr lang="en-US" b="1" dirty="0"/>
              <a:t>#18 on inspection form</a:t>
            </a:r>
          </a:p>
          <a:p>
            <a:endParaRPr lang="en-US" b="1" dirty="0"/>
          </a:p>
          <a:p>
            <a:r>
              <a:rPr lang="en-US" b="1" dirty="0"/>
              <a:t>.1314(b)</a:t>
            </a:r>
          </a:p>
          <a:p>
            <a:r>
              <a:rPr lang="en-US" altLang="en-US" b="0" dirty="0"/>
              <a:t>-Multi-use utensils, such as water pitchers, should be taken to the dietary kitchen to be washed, rinsed, and sanitized between resident uses. Pictured top-left on the slide. Pitcher could remain in a resident’s room for several days before cleaning. This is okay as long as it is visibly clean. </a:t>
            </a:r>
            <a:r>
              <a:rPr lang="en-US" altLang="en-US" b="1" i="1" dirty="0"/>
              <a:t>Good open-ended questions. </a:t>
            </a:r>
            <a:r>
              <a:rPr lang="en-US" altLang="en-US" b="0" dirty="0"/>
              <a:t>Where </a:t>
            </a:r>
            <a:r>
              <a:rPr lang="en-US" altLang="en-US" dirty="0"/>
              <a:t>are</a:t>
            </a:r>
            <a:r>
              <a:rPr lang="en-US" altLang="en-US" b="0" dirty="0"/>
              <a:t> pitchers cleaned and sanitized? How (3-compartment sink or dish machine)? Keep in mind that the straws that come with the pitchers are hard to clean and sanitize. Recommend that the facility uses disposable straws instead.</a:t>
            </a:r>
            <a:endParaRPr lang="en-US" altLang="en-US" b="0" dirty="0">
              <a:cs typeface="Calibri"/>
            </a:endParaRPr>
          </a:p>
          <a:p>
            <a:r>
              <a:rPr lang="en-US" altLang="en-US" b="0" dirty="0"/>
              <a:t>-Disposable, single-use pitchers are to be used by only one person. Pictured top-right on the slide. No labeling is required in the Rules.</a:t>
            </a:r>
          </a:p>
          <a:p>
            <a:r>
              <a:rPr lang="en-US" altLang="en-US" b="1" dirty="0"/>
              <a:t>#19 on inspection form</a:t>
            </a:r>
          </a:p>
        </p:txBody>
      </p:sp>
    </p:spTree>
    <p:extLst>
      <p:ext uri="{BB962C8B-B14F-4D97-AF65-F5344CB8AC3E}">
        <p14:creationId xmlns:p14="http://schemas.microsoft.com/office/powerpoint/2010/main" val="22722584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9C655802-9EA0-419C-914E-411ADF8AF8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5FA13A-4C3B-4E0B-AB93-D4D991AFABD2}"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6019" name="Rectangle 2">
            <a:extLst>
              <a:ext uri="{FF2B5EF4-FFF2-40B4-BE49-F238E27FC236}">
                <a16:creationId xmlns:a16="http://schemas.microsoft.com/office/drawing/2014/main" id="{AE73C248-C398-44CF-9593-2568BFBDFD85}"/>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52B74451-2E14-462C-B8B5-68DBC7D1C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.1314(c)</a:t>
            </a:r>
          </a:p>
          <a:p>
            <a:r>
              <a:rPr lang="en-US" altLang="en-US"/>
              <a:t>-Read and discuss slide.</a:t>
            </a:r>
          </a:p>
          <a:p>
            <a:r>
              <a:rPr lang="en-US" altLang="en-US"/>
              <a:t>-Monitor hallways for unattended ice chests/carts. </a:t>
            </a:r>
            <a:r>
              <a:rPr lang="en-US" altLang="en-US" b="1" i="1"/>
              <a:t>Good open-ended questions</a:t>
            </a:r>
            <a:r>
              <a:rPr lang="en-US" altLang="en-US"/>
              <a:t>. Is the cart in use? Where is it stored when it is not in use? How often is the cooler/ice scoop cleaned? Where are these items clean?</a:t>
            </a:r>
          </a:p>
          <a:p>
            <a:r>
              <a:rPr lang="en-US" altLang="en-US"/>
              <a:t>-Monitor dining rooms and common areas for bowls of ice with a scoop.</a:t>
            </a:r>
          </a:p>
          <a:p>
            <a:r>
              <a:rPr lang="en-US" altLang="en-US"/>
              <a:t>-How do you protect an ice machine located in a dining area or other accessible area? Work with administrator or maintenance staff to come up with a solution. Lock?</a:t>
            </a:r>
          </a:p>
          <a:p>
            <a:endParaRPr lang="en-US" altLang="en-US" b="1"/>
          </a:p>
          <a:p>
            <a:r>
              <a:rPr lang="en-US" altLang="en-US" b="1"/>
              <a:t>#20 on inspection report</a:t>
            </a:r>
          </a:p>
        </p:txBody>
      </p:sp>
    </p:spTree>
    <p:extLst>
      <p:ext uri="{BB962C8B-B14F-4D97-AF65-F5344CB8AC3E}">
        <p14:creationId xmlns:p14="http://schemas.microsoft.com/office/powerpoint/2010/main" val="25239281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21-22</a:t>
            </a:r>
          </a:p>
        </p:txBody>
      </p:sp>
      <p:sp>
        <p:nvSpPr>
          <p:cNvPr id="4" name="Slide Number Placeholder 3"/>
          <p:cNvSpPr>
            <a:spLocks noGrp="1"/>
          </p:cNvSpPr>
          <p:nvPr>
            <p:ph type="sldNum" sz="quarter" idx="5"/>
          </p:nvPr>
        </p:nvSpPr>
        <p:spPr/>
        <p:txBody>
          <a:bodyPr/>
          <a:lstStyle/>
          <a:p>
            <a:fld id="{A83E1832-E330-4912-B2B1-E558B811A7EC}" type="slidenum">
              <a:rPr lang="en-US" smtClean="0"/>
              <a:t>64</a:t>
            </a:fld>
            <a:endParaRPr lang="en-US"/>
          </a:p>
        </p:txBody>
      </p:sp>
    </p:spTree>
    <p:extLst>
      <p:ext uri="{BB962C8B-B14F-4D97-AF65-F5344CB8AC3E}">
        <p14:creationId xmlns:p14="http://schemas.microsoft.com/office/powerpoint/2010/main" val="3833229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.1315(a)</a:t>
            </a:r>
          </a:p>
          <a:p>
            <a:r>
              <a:rPr lang="en-US"/>
              <a:t>-Wastewater disposed of using a public or on-site wastewater disposal system (operated in accordance with .1900 Rules).</a:t>
            </a:r>
          </a:p>
          <a:p>
            <a:r>
              <a:rPr lang="en-US"/>
              <a:t>-Remember, file review is important to determine if the facility is served by an on-site wastewater disposal system and where it is located.</a:t>
            </a:r>
          </a:p>
          <a:p>
            <a:r>
              <a:rPr lang="en-US"/>
              <a:t>-If issues are observed with the on-site wastewater disposal system, contact your Supervisor or other REHS that is authorized in on-site wastewater.</a:t>
            </a:r>
          </a:p>
          <a:p>
            <a:r>
              <a:rPr lang="en-US" b="1"/>
              <a:t>#21 on inspection form</a:t>
            </a:r>
          </a:p>
          <a:p>
            <a:endParaRPr lang="en-US" b="1"/>
          </a:p>
          <a:p>
            <a:r>
              <a:rPr lang="en-US" b="1"/>
              <a:t>.1315(b)</a:t>
            </a:r>
          </a:p>
          <a:p>
            <a:r>
              <a:rPr lang="en-US"/>
              <a:t>-</a:t>
            </a:r>
            <a:r>
              <a:rPr lang="en-US" b="1" i="1"/>
              <a:t>Good open-ended question. </a:t>
            </a:r>
            <a:r>
              <a:rPr lang="en-US"/>
              <a:t>Where is mop water disposed of? Do you have a mop sink or basin?</a:t>
            </a:r>
          </a:p>
          <a:p>
            <a:r>
              <a:rPr lang="en-US"/>
              <a:t>-Watch for signs of mop water being dumped outside on the grass or in the parking lot.</a:t>
            </a:r>
          </a:p>
          <a:p>
            <a:r>
              <a:rPr lang="en-US" b="1"/>
              <a:t>#22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558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23-27</a:t>
            </a:r>
          </a:p>
        </p:txBody>
      </p:sp>
      <p:sp>
        <p:nvSpPr>
          <p:cNvPr id="4" name="Slide Number Placeholder 3"/>
          <p:cNvSpPr>
            <a:spLocks noGrp="1"/>
          </p:cNvSpPr>
          <p:nvPr>
            <p:ph type="sldNum" sz="quarter" idx="5"/>
          </p:nvPr>
        </p:nvSpPr>
        <p:spPr/>
        <p:txBody>
          <a:bodyPr/>
          <a:lstStyle/>
          <a:p>
            <a:fld id="{A83E1832-E330-4912-B2B1-E558B811A7EC}" type="slidenum">
              <a:rPr lang="en-US" smtClean="0"/>
              <a:t>66</a:t>
            </a:fld>
            <a:endParaRPr lang="en-US"/>
          </a:p>
        </p:txBody>
      </p:sp>
    </p:spTree>
    <p:extLst>
      <p:ext uri="{BB962C8B-B14F-4D97-AF65-F5344CB8AC3E}">
        <p14:creationId xmlns:p14="http://schemas.microsoft.com/office/powerpoint/2010/main" val="3613306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EEABF52-BE29-400D-9885-C21024D75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1CEBF9-DD26-4D1A-B640-7982EF7BF55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3187" name="Rectangle 1026">
            <a:extLst>
              <a:ext uri="{FF2B5EF4-FFF2-40B4-BE49-F238E27FC236}">
                <a16:creationId xmlns:a16="http://schemas.microsoft.com/office/drawing/2014/main" id="{42072823-CD69-48B1-B3C0-1859B6D7E371}"/>
              </a:ext>
            </a:extLst>
          </p:cNvPr>
          <p:cNvSpPr>
            <a:spLocks noGrp="1" noRot="1" noChangeAspect="1" noChangeArrowheads="1" noTextEdit="1"/>
          </p:cNvSpPr>
          <p:nvPr>
            <p:ph type="sldImg"/>
          </p:nvPr>
        </p:nvSpPr>
        <p:spPr>
          <a:ln/>
        </p:spPr>
      </p:sp>
      <p:sp>
        <p:nvSpPr>
          <p:cNvPr id="93188" name="Rectangle 1027">
            <a:extLst>
              <a:ext uri="{FF2B5EF4-FFF2-40B4-BE49-F238E27FC236}">
                <a16:creationId xmlns:a16="http://schemas.microsoft.com/office/drawing/2014/main" id="{B0D917AD-E567-4488-B44A-73EDF3CB8B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.1316 (a)</a:t>
            </a:r>
          </a:p>
          <a:p>
            <a:r>
              <a:rPr lang="en-US" altLang="en-US"/>
              <a:t>-First bullet</a:t>
            </a:r>
          </a:p>
          <a:p>
            <a:r>
              <a:rPr lang="en-US" altLang="en-US" b="1"/>
              <a:t>#23 on inspection form</a:t>
            </a:r>
          </a:p>
          <a:p>
            <a:endParaRPr lang="en-US" altLang="en-US"/>
          </a:p>
          <a:p>
            <a:r>
              <a:rPr lang="en-US" altLang="en-US" b="1"/>
              <a:t>.1316(b)</a:t>
            </a:r>
          </a:p>
          <a:p>
            <a:r>
              <a:rPr lang="en-US" altLang="en-US"/>
              <a:t>-Second bullet</a:t>
            </a:r>
          </a:p>
          <a:p>
            <a:r>
              <a:rPr lang="en-US" altLang="en-US" b="1"/>
              <a:t>#24 on inspection form</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.1316(c)</a:t>
            </a:r>
          </a:p>
          <a:p>
            <a:r>
              <a:rPr lang="en-US" b="0"/>
              <a:t>-Read and discuss slide.</a:t>
            </a:r>
          </a:p>
          <a:p>
            <a:r>
              <a:rPr lang="en-US"/>
              <a:t>-This is an example of an outside can-cleaning and equipment cleaning area that has hot/cold water and drain.</a:t>
            </a:r>
          </a:p>
          <a:p>
            <a:endParaRPr lang="en-US"/>
          </a:p>
          <a:p>
            <a:r>
              <a:rPr lang="en-US" b="1"/>
              <a:t>#25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4403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.1316(d)</a:t>
            </a:r>
          </a:p>
          <a:p>
            <a:r>
              <a:rPr lang="en-US" b="0"/>
              <a:t>-Read and discuss slide</a:t>
            </a:r>
            <a:r>
              <a:rPr lang="en-US"/>
              <a:t>. Remember to walk around the property to see if any issues exist.</a:t>
            </a:r>
          </a:p>
          <a:p>
            <a:endParaRPr lang="en-US"/>
          </a:p>
          <a:p>
            <a:r>
              <a:rPr lang="en-US" b="1"/>
              <a:t>#26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89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a:t>
            </a:r>
            <a:r>
              <a:rPr lang="en-US" dirty="0"/>
              <a:t>“Ancillary kitchen” means a kitchen that is used by the institution’s employees for meal preparation and other work to support the dietary kitchen. Ancillary kitchens shall meet the requirements of 15A NCAC 18A .2600.</a:t>
            </a:r>
          </a:p>
          <a:p>
            <a:r>
              <a:rPr lang="en-US" dirty="0"/>
              <a:t>-Inspected using the food establishment inspection form.</a:t>
            </a:r>
          </a:p>
        </p:txBody>
      </p:sp>
      <p:sp>
        <p:nvSpPr>
          <p:cNvPr id="4" name="Slide Number Placeholder 3"/>
          <p:cNvSpPr>
            <a:spLocks noGrp="1"/>
          </p:cNvSpPr>
          <p:nvPr>
            <p:ph type="sldNum" sz="quarter" idx="5"/>
          </p:nvPr>
        </p:nvSpPr>
        <p:spPr/>
        <p:txBody>
          <a:bodyPr/>
          <a:lstStyle/>
          <a:p>
            <a:fld id="{A83E1832-E330-4912-B2B1-E558B811A7EC}" type="slidenum">
              <a:rPr lang="en-US" smtClean="0"/>
              <a:t>7</a:t>
            </a:fld>
            <a:endParaRPr lang="en-US"/>
          </a:p>
        </p:txBody>
      </p:sp>
    </p:spTree>
    <p:extLst>
      <p:ext uri="{BB962C8B-B14F-4D97-AF65-F5344CB8AC3E}">
        <p14:creationId xmlns:p14="http://schemas.microsoft.com/office/powerpoint/2010/main" val="39456526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.1316(e)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-For a review, ask participants what they consider medical waste. Put answers in the chat.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-Items considered medical waste: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    Containers, catheters, or tubes containing blood, blood products or OPIM </a:t>
            </a:r>
            <a:br>
              <a:rPr lang="en-US">
                <a:effectLst/>
                <a:cs typeface="+mn-lt"/>
              </a:rPr>
            </a:br>
            <a:r>
              <a:rPr lang="en-US">
                <a:effectLst/>
              </a:rPr>
              <a:t>•    Surgical specimens </a:t>
            </a:r>
            <a:br>
              <a:rPr lang="en-US">
                <a:effectLst/>
                <a:cs typeface="+mn-lt"/>
              </a:rPr>
            </a:br>
            <a:r>
              <a:rPr lang="en-US">
                <a:effectLst/>
              </a:rPr>
              <a:t>•    Dialyzers and tubing </a:t>
            </a:r>
            <a:br>
              <a:rPr lang="en-US">
                <a:effectLst/>
                <a:cs typeface="+mn-lt"/>
              </a:rPr>
            </a:br>
            <a:r>
              <a:rPr lang="en-US">
                <a:effectLst/>
              </a:rPr>
              <a:t>•    Microbiology specimens, used culture plates, tubes, bottles and devices </a:t>
            </a:r>
            <a:br>
              <a:rPr lang="en-US">
                <a:effectLst/>
                <a:cs typeface="+mn-lt"/>
              </a:rPr>
            </a:br>
            <a:r>
              <a:rPr lang="en-US">
                <a:effectLst/>
              </a:rPr>
              <a:t>•    Blood spill clean-up materials </a:t>
            </a:r>
            <a:br>
              <a:rPr lang="en-US">
                <a:effectLst/>
                <a:cs typeface="+mn-lt"/>
              </a:rPr>
            </a:br>
            <a:r>
              <a:rPr lang="en-US">
                <a:effectLst/>
              </a:rPr>
              <a:t>•    Needles and syringes, scalpel blades, lancets</a:t>
            </a:r>
            <a:br>
              <a:rPr lang="en-US">
                <a:effectLst/>
                <a:cs typeface="+mn-lt"/>
              </a:rPr>
            </a:br>
            <a:r>
              <a:rPr lang="en-US">
                <a:effectLst/>
              </a:rPr>
              <a:t>•    Glass pipettes, slides and tubes </a:t>
            </a:r>
            <a:br>
              <a:rPr lang="en-US">
                <a:effectLst/>
                <a:cs typeface="+mn-lt"/>
              </a:rPr>
            </a:br>
            <a:r>
              <a:rPr lang="en-US">
                <a:effectLst/>
              </a:rPr>
              <a:t>•    Broken glass </a:t>
            </a:r>
            <a:br>
              <a:rPr lang="en-US">
                <a:effectLst/>
                <a:cs typeface="+mn-lt"/>
              </a:rPr>
            </a:br>
            <a:r>
              <a:rPr lang="en-US">
                <a:effectLst/>
              </a:rPr>
              <a:t>•    Staples and wires (Cardio-catheter wires) </a:t>
            </a:r>
            <a:br>
              <a:rPr lang="en-US">
                <a:effectLst/>
                <a:cs typeface="+mn-lt"/>
              </a:rPr>
            </a:br>
            <a:r>
              <a:rPr lang="en-US">
                <a:effectLst/>
              </a:rPr>
              <a:t>•    Disposable suture sets and biopsy forceps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effectLst/>
              </a:rPr>
              <a:t>-Explain to participants what items are NOT considered medical waste: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effectLst/>
              </a:rPr>
              <a:t>Expired medications</a:t>
            </a:r>
          </a:p>
          <a:p>
            <a:pPr>
              <a:defRPr/>
            </a:pPr>
            <a:r>
              <a:rPr lang="en-US">
                <a:effectLst/>
              </a:rPr>
              <a:t>•   PPE, unless saturated with blood or other potentially </a:t>
            </a:r>
            <a:br>
              <a:rPr lang="en-US">
                <a:effectLst/>
                <a:cs typeface="+mn-lt"/>
              </a:rPr>
            </a:br>
            <a:r>
              <a:rPr lang="en-US"/>
              <a:t>   </a:t>
            </a:r>
            <a:r>
              <a:rPr lang="en-US">
                <a:effectLst/>
              </a:rPr>
              <a:t> infectious material (OPIM) </a:t>
            </a:r>
            <a:br>
              <a:rPr lang="en-US">
                <a:effectLst/>
                <a:cs typeface="+mn-lt"/>
              </a:rPr>
            </a:br>
            <a:r>
              <a:rPr lang="en-US">
                <a:effectLst/>
              </a:rPr>
              <a:t>•  Empty IV bags, bottles and tubing (without needles) </a:t>
            </a:r>
            <a:br>
              <a:rPr lang="en-US">
                <a:effectLst/>
                <a:cs typeface="+mn-lt"/>
              </a:rPr>
            </a:br>
            <a:r>
              <a:rPr lang="en-US">
                <a:effectLst/>
              </a:rPr>
              <a:t>•  Empty urine and stool containers, Foley/catheter bags. </a:t>
            </a:r>
            <a:br>
              <a:rPr lang="en-US">
                <a:effectLst/>
                <a:cs typeface="+mn-lt"/>
              </a:rPr>
            </a:br>
            <a:r>
              <a:rPr lang="en-US"/>
              <a:t>   </a:t>
            </a:r>
            <a:r>
              <a:rPr lang="en-US">
                <a:effectLst/>
              </a:rPr>
              <a:t> Stool and urine should be poured down the toilet </a:t>
            </a:r>
            <a:br>
              <a:rPr lang="en-US">
                <a:effectLst/>
                <a:cs typeface="+mn-lt"/>
              </a:rPr>
            </a:br>
            <a:r>
              <a:rPr lang="en-US"/>
              <a:t>   </a:t>
            </a:r>
            <a:r>
              <a:rPr lang="en-US">
                <a:effectLst/>
              </a:rPr>
              <a:t> (includes stool and urine from an isolation patient) </a:t>
            </a:r>
            <a:br>
              <a:rPr lang="en-US">
                <a:effectLst/>
                <a:cs typeface="+mn-lt"/>
              </a:rPr>
            </a:br>
            <a:r>
              <a:rPr lang="en-US">
                <a:effectLst/>
              </a:rPr>
              <a:t>•   Disposable basins, bedpans, urinals </a:t>
            </a:r>
            <a:br>
              <a:rPr lang="en-US">
                <a:effectLst/>
                <a:cs typeface="+mn-lt"/>
              </a:rPr>
            </a:br>
            <a:r>
              <a:rPr lang="en-US">
                <a:effectLst/>
              </a:rPr>
              <a:t>•   Diapers, </a:t>
            </a:r>
            <a:r>
              <a:rPr lang="en-US" err="1">
                <a:effectLst/>
              </a:rPr>
              <a:t>chux</a:t>
            </a:r>
            <a:r>
              <a:rPr lang="en-US">
                <a:effectLst/>
              </a:rPr>
              <a:t>/bed pads (unless grossly soiled with blood or OPIM) </a:t>
            </a:r>
            <a:br>
              <a:rPr lang="en-US">
                <a:effectLst/>
                <a:cs typeface="+mn-lt"/>
              </a:rPr>
            </a:br>
            <a:r>
              <a:rPr lang="en-US">
                <a:effectLst/>
              </a:rPr>
              <a:t>•   Adhesive bandages</a:t>
            </a:r>
            <a:br>
              <a:rPr lang="en-US">
                <a:effectLst/>
                <a:cs typeface="+mn-lt"/>
              </a:rPr>
            </a:br>
            <a:r>
              <a:rPr lang="en-US">
                <a:effectLst/>
              </a:rPr>
              <a:t>•   Exam gloves </a:t>
            </a:r>
            <a:br>
              <a:rPr lang="en-US">
                <a:effectLst/>
                <a:cs typeface="+mn-lt"/>
              </a:rPr>
            </a:br>
            <a:r>
              <a:rPr lang="en-US">
                <a:effectLst/>
              </a:rPr>
              <a:t>•   Sanitary napkins and tampons (personal)</a:t>
            </a:r>
            <a:br>
              <a:rPr lang="en-US">
                <a:effectLst/>
                <a:cs typeface="+mn-lt"/>
              </a:rPr>
            </a:br>
            <a:r>
              <a:rPr lang="en-US">
                <a:effectLst/>
              </a:rPr>
              <a:t>•   Unused medical products and supplies</a:t>
            </a:r>
          </a:p>
          <a:p>
            <a:pPr>
              <a:defRPr/>
            </a:pPr>
            <a:endParaRPr lang="en-US" altLang="en-US"/>
          </a:p>
          <a:p>
            <a:pPr>
              <a:defRPr/>
            </a:pPr>
            <a:r>
              <a:rPr lang="en-US" altLang="en-US"/>
              <a:t>-Use caution around medical waste containers.  Observe to make sure medical waste is stored in the container correctly.  DON’T TOUCH!!!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-"Medical waste" means any solid waste which is generated in the diagnosis, treatment, or immunization of human beings or animals, in research pertaining thereto, or in the production or testing of biologicals, but does not include any hazardous waste identified or listed pursuant to this Article, radioactive waste, household waste as defined in 40 Code of Federal Regulations § 261.4(b)(1) in effect on 1 July 1989, or those substances excluded from the definition of "solid waste" in this 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-All medical waste shall be handled and disposed of as required in 15A NCAC 13B. 1200 Medical Waste Management. These rules can be found by doing a quick search online.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t>#27 on inspection form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8873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28-29</a:t>
            </a:r>
          </a:p>
        </p:txBody>
      </p:sp>
      <p:sp>
        <p:nvSpPr>
          <p:cNvPr id="4" name="Slide Number Placeholder 3"/>
          <p:cNvSpPr>
            <a:spLocks noGrp="1"/>
          </p:cNvSpPr>
          <p:nvPr>
            <p:ph type="sldNum" sz="quarter" idx="5"/>
          </p:nvPr>
        </p:nvSpPr>
        <p:spPr/>
        <p:txBody>
          <a:bodyPr/>
          <a:lstStyle/>
          <a:p>
            <a:fld id="{A83E1832-E330-4912-B2B1-E558B811A7EC}" type="slidenum">
              <a:rPr lang="en-US" smtClean="0"/>
              <a:t>71</a:t>
            </a:fld>
            <a:endParaRPr lang="en-US"/>
          </a:p>
        </p:txBody>
      </p:sp>
    </p:spTree>
    <p:extLst>
      <p:ext uri="{BB962C8B-B14F-4D97-AF65-F5344CB8AC3E}">
        <p14:creationId xmlns:p14="http://schemas.microsoft.com/office/powerpoint/2010/main" val="35504385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.1317(a)</a:t>
            </a:r>
          </a:p>
          <a:p>
            <a:r>
              <a:rPr lang="en-US" b="0"/>
              <a:t>-Buildings free of pests. Ask participants what type of pests would we typically see in an institution. Put answers in the chat.</a:t>
            </a:r>
          </a:p>
          <a:p>
            <a:pPr marL="171450" indent="-171450">
              <a:buFont typeface="Arial" panose="020B0604020202020204" pitchFamily="34" charset="0"/>
              <a:buChar char="•"/>
            </a:pPr>
            <a:r>
              <a:rPr lang="en-US" b="0"/>
              <a:t>Mice, roaches, flies, bedbugs</a:t>
            </a:r>
          </a:p>
          <a:p>
            <a:r>
              <a:rPr lang="en-US"/>
              <a:t>-Ways to prevent vermin from entering the facility:</a:t>
            </a:r>
          </a:p>
          <a:p>
            <a:pPr marL="171450" indent="-171450">
              <a:buFont typeface="Arial" panose="020B0604020202020204" pitchFamily="34" charset="0"/>
              <a:buChar char="•"/>
            </a:pPr>
            <a:r>
              <a:rPr lang="en-US"/>
              <a:t>Self-closing doors</a:t>
            </a:r>
          </a:p>
          <a:p>
            <a:pPr marL="171450" indent="-171450">
              <a:buFont typeface="Arial" panose="020B0604020202020204" pitchFamily="34" charset="0"/>
              <a:buChar char="•"/>
            </a:pPr>
            <a:r>
              <a:rPr lang="en-US"/>
              <a:t>Closed windows</a:t>
            </a:r>
          </a:p>
          <a:p>
            <a:pPr marL="171450" indent="-171450">
              <a:buFont typeface="Arial" panose="020B0604020202020204" pitchFamily="34" charset="0"/>
              <a:buChar char="•"/>
            </a:pPr>
            <a:r>
              <a:rPr lang="en-US"/>
              <a:t>Window screening</a:t>
            </a:r>
          </a:p>
          <a:p>
            <a:pPr marL="171450" indent="-171450">
              <a:buFont typeface="Arial" panose="020B0604020202020204" pitchFamily="34" charset="0"/>
              <a:buChar char="•"/>
            </a:pPr>
            <a:r>
              <a:rPr lang="en-US"/>
              <a:t>Controlled air curtains</a:t>
            </a:r>
          </a:p>
          <a:p>
            <a:pPr marL="0" indent="0">
              <a:buFont typeface="Arial" panose="020B0604020202020204" pitchFamily="34" charset="0"/>
              <a:buNone/>
            </a:pPr>
            <a:r>
              <a:rPr lang="en-US"/>
              <a:t>-Make sure to look at windows and doors closely for compliance.  Look under doors to the outside to check for gaps where pests can enter.</a:t>
            </a:r>
          </a:p>
          <a:p>
            <a:pPr marL="0" indent="0">
              <a:buFont typeface="Arial" panose="020B0604020202020204" pitchFamily="34" charset="0"/>
              <a:buNone/>
            </a:pPr>
            <a:endParaRPr lang="en-US"/>
          </a:p>
          <a:p>
            <a:pPr marL="0" indent="0">
              <a:buFont typeface="Arial" panose="020B0604020202020204" pitchFamily="34" charset="0"/>
              <a:buNone/>
            </a:pPr>
            <a:r>
              <a:rPr lang="en-US" b="1"/>
              <a:t>#28 on inspection form</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0999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.1317(b)</a:t>
            </a:r>
          </a:p>
          <a:p>
            <a:r>
              <a:rPr lang="en-US"/>
              <a:t>-Read and discuss slide.</a:t>
            </a:r>
          </a:p>
          <a:p>
            <a:r>
              <a:rPr lang="en-US"/>
              <a:t>-</a:t>
            </a:r>
            <a:r>
              <a:rPr lang="en-US" b="1" i="1"/>
              <a:t>Good open-ended question</a:t>
            </a:r>
            <a:r>
              <a:rPr lang="en-US"/>
              <a:t>. Do you do apply pesticides on-site? If so, where are they stored? (Not our jurisdiction, but are they licensed?)</a:t>
            </a:r>
          </a:p>
          <a:p>
            <a:endParaRPr lang="en-US"/>
          </a:p>
          <a:p>
            <a:r>
              <a:rPr lang="en-US" b="1"/>
              <a:t>#29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7637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30-31</a:t>
            </a:r>
          </a:p>
        </p:txBody>
      </p:sp>
      <p:sp>
        <p:nvSpPr>
          <p:cNvPr id="4" name="Slide Number Placeholder 3"/>
          <p:cNvSpPr>
            <a:spLocks noGrp="1"/>
          </p:cNvSpPr>
          <p:nvPr>
            <p:ph type="sldNum" sz="quarter" idx="5"/>
          </p:nvPr>
        </p:nvSpPr>
        <p:spPr/>
        <p:txBody>
          <a:bodyPr/>
          <a:lstStyle/>
          <a:p>
            <a:fld id="{A83E1832-E330-4912-B2B1-E558B811A7EC}" type="slidenum">
              <a:rPr lang="en-US" smtClean="0"/>
              <a:t>74</a:t>
            </a:fld>
            <a:endParaRPr lang="en-US"/>
          </a:p>
        </p:txBody>
      </p:sp>
    </p:spTree>
    <p:extLst>
      <p:ext uri="{BB962C8B-B14F-4D97-AF65-F5344CB8AC3E}">
        <p14:creationId xmlns:p14="http://schemas.microsoft.com/office/powerpoint/2010/main" val="9370573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.1318(a)</a:t>
            </a:r>
          </a:p>
          <a:p>
            <a:r>
              <a:rPr lang="en-US"/>
              <a:t>-Don’t be afraid to have the nurse open the drawers to check for cleanliness.</a:t>
            </a:r>
          </a:p>
          <a:p>
            <a:r>
              <a:rPr lang="en-US"/>
              <a:t>-Check food &amp; beverage items on the cart to ensure they are stored properly and held per manufacturer’s instructions (TCS food items held at 41 F or below or using TPHC procedures). </a:t>
            </a:r>
            <a:r>
              <a:rPr lang="en-US" b="1" i="1"/>
              <a:t>Good open-ended question. </a:t>
            </a:r>
            <a:r>
              <a:rPr lang="en-US"/>
              <a:t>What type of food items do you use on the med carts? Typically going to see apple sauce, pudding, shake mix, or non-TCS beverages. However, some facilities may use TCS foods like yogurt or milk.</a:t>
            </a:r>
          </a:p>
          <a:p>
            <a:r>
              <a:rPr lang="en-US"/>
              <a:t>-Check the cleanliness of the pill crusher.</a:t>
            </a:r>
          </a:p>
          <a:p>
            <a:r>
              <a:rPr lang="en-US"/>
              <a:t>-Check the compartment holding the cups/straws/spoons for cleanliness.</a:t>
            </a:r>
          </a:p>
          <a:p>
            <a:r>
              <a:rPr lang="en-US"/>
              <a:t>-Check to make sure that the sharps container is not stored over consumables, and make sure that gloves/tissues are not stored on top of the sharps container.</a:t>
            </a:r>
          </a:p>
          <a:p>
            <a:endParaRPr lang="en-US"/>
          </a:p>
          <a:p>
            <a:r>
              <a:rPr lang="en-US" b="1"/>
              <a:t>#30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9647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.1318(b)</a:t>
            </a:r>
          </a:p>
          <a:p>
            <a:r>
              <a:rPr lang="en-US">
                <a:cs typeface="Calibri"/>
              </a:rPr>
              <a:t>-Feeding bags, tubes, syringes, and oral suction catheters stored properly.</a:t>
            </a:r>
          </a:p>
          <a:p>
            <a:r>
              <a:rPr lang="en-US">
                <a:cs typeface="Calibri"/>
              </a:rPr>
              <a:t>-</a:t>
            </a:r>
            <a:r>
              <a:rPr lang="en-US" b="1" i="1">
                <a:cs typeface="Calibri"/>
              </a:rPr>
              <a:t>Good open-ended questions:</a:t>
            </a:r>
            <a:r>
              <a:rPr lang="en-US">
                <a:cs typeface="Calibri"/>
              </a:rPr>
              <a:t> Is there anyone in the facility using feeding bags, tubes, syringes, or oral suction catheters?  Where are feeding tubes, syringes, and oral suction catheters stored when not in use?  How often are these items replaced?  How often are they being cleaned?  Where are they cleaned?  How are these items labeled?</a:t>
            </a:r>
          </a:p>
          <a:p>
            <a:r>
              <a:rPr lang="en-US">
                <a:cs typeface="Calibri"/>
              </a:rPr>
              <a:t>-On the slide, there is a picture of a feeding syringe with tube and a liquid supplement used for tube feeding (hung from an IV pole).</a:t>
            </a:r>
          </a:p>
          <a:p>
            <a:r>
              <a:rPr lang="en-US">
                <a:cs typeface="Calibri"/>
              </a:rPr>
              <a:t>-Typically, feeding items are used for 24 hours.  Syringes and tubes are typically labeled with the name of the resident and placed (clean) back into the original packaging for storage.  Ask questions!</a:t>
            </a:r>
          </a:p>
          <a:p>
            <a:endParaRPr lang="en-US">
              <a:cs typeface="Calibri"/>
            </a:endParaRPr>
          </a:p>
          <a:p>
            <a:r>
              <a:rPr lang="en-US" b="1">
                <a:cs typeface="Calibri"/>
              </a:rPr>
              <a:t>#31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8000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32-37</a:t>
            </a:r>
          </a:p>
        </p:txBody>
      </p:sp>
      <p:sp>
        <p:nvSpPr>
          <p:cNvPr id="4" name="Slide Number Placeholder 3"/>
          <p:cNvSpPr>
            <a:spLocks noGrp="1"/>
          </p:cNvSpPr>
          <p:nvPr>
            <p:ph type="sldNum" sz="quarter" idx="5"/>
          </p:nvPr>
        </p:nvSpPr>
        <p:spPr/>
        <p:txBody>
          <a:bodyPr/>
          <a:lstStyle/>
          <a:p>
            <a:fld id="{A83E1832-E330-4912-B2B1-E558B811A7EC}" type="slidenum">
              <a:rPr lang="en-US" smtClean="0"/>
              <a:t>77</a:t>
            </a:fld>
            <a:endParaRPr lang="en-US"/>
          </a:p>
        </p:txBody>
      </p:sp>
    </p:spTree>
    <p:extLst>
      <p:ext uri="{BB962C8B-B14F-4D97-AF65-F5344CB8AC3E}">
        <p14:creationId xmlns:p14="http://schemas.microsoft.com/office/powerpoint/2010/main" val="4167216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C22216AB-3F65-4916-8220-14750BFC1829}"/>
              </a:ext>
            </a:extLst>
          </p:cNvPr>
          <p:cNvSpPr>
            <a:spLocks noGrp="1" noRot="1" noChangeAspect="1" noChangeArrowheads="1" noTextEdit="1"/>
          </p:cNvSpPr>
          <p:nvPr>
            <p:ph type="sldImg"/>
          </p:nvPr>
        </p:nvSpPr>
        <p:spPr>
          <a:ln/>
        </p:spPr>
      </p:sp>
      <p:sp>
        <p:nvSpPr>
          <p:cNvPr id="154627" name="Notes Placeholder 2">
            <a:extLst>
              <a:ext uri="{FF2B5EF4-FFF2-40B4-BE49-F238E27FC236}">
                <a16:creationId xmlns:a16="http://schemas.microsoft.com/office/drawing/2014/main" id="{3AAB5995-4E5E-408F-B9C6-C5E7318D47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.1319(b)</a:t>
            </a:r>
          </a:p>
          <a:p>
            <a:r>
              <a:rPr lang="en-US" altLang="en-US"/>
              <a:t>-Be sure to open drawers, look in closets, look at blinds, look at mattress pads/mattresses, bedframes, inside of refrigerators, and check dusting of furniture/pictures.</a:t>
            </a:r>
          </a:p>
          <a:p>
            <a:r>
              <a:rPr lang="en-US" altLang="en-US"/>
              <a:t>-Remember, you are in a resident’s home.  Make sure to ask permission to look in their rooms and be respectful.  </a:t>
            </a:r>
            <a:r>
              <a:rPr lang="en-US" altLang="en-US" b="1"/>
              <a:t>Use gloves as well when necessary.</a:t>
            </a:r>
            <a:endParaRPr lang="en-US" altLang="en-US" b="1">
              <a:cs typeface="Calibri"/>
            </a:endParaRPr>
          </a:p>
          <a:p>
            <a:r>
              <a:rPr lang="en-US" altLang="en-US"/>
              <a:t>-If housekeeping is available, have them correct items when needed.</a:t>
            </a:r>
          </a:p>
          <a:p>
            <a:r>
              <a:rPr lang="en-US" altLang="en-US"/>
              <a:t>-For furnishings not provided by the facility that are not in good condition, work with the facility to encourage correction. (Remind participants not to have </a:t>
            </a:r>
          </a:p>
          <a:p>
            <a:r>
              <a:rPr lang="en-US" altLang="en-US"/>
              <a:t>facilities throw out personal belongings.  Be understanding.)</a:t>
            </a:r>
          </a:p>
          <a:p>
            <a:endParaRPr lang="en-US" altLang="en-US"/>
          </a:p>
          <a:p>
            <a:r>
              <a:rPr lang="en-US" altLang="en-US" b="1"/>
              <a:t>#32 on inspection form</a:t>
            </a:r>
          </a:p>
        </p:txBody>
      </p:sp>
      <p:sp>
        <p:nvSpPr>
          <p:cNvPr id="154628" name="Slide Number Placeholder 3">
            <a:extLst>
              <a:ext uri="{FF2B5EF4-FFF2-40B4-BE49-F238E27FC236}">
                <a16:creationId xmlns:a16="http://schemas.microsoft.com/office/drawing/2014/main" id="{B17C2BC5-5570-41A4-B9AF-79175AFCF1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78E8A3-4D09-4037-BD41-39F1E8A43128}"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.1319(b)</a:t>
            </a:r>
          </a:p>
          <a:p>
            <a:r>
              <a:rPr lang="en-US" b="0"/>
              <a:t>-Clean linen free from holes and tears. Make sure that you are looking at random resident beds for damaged/unclean linens.</a:t>
            </a:r>
            <a:r>
              <a:rPr lang="en-US" b="1"/>
              <a:t> </a:t>
            </a:r>
          </a:p>
          <a:p>
            <a:r>
              <a:rPr lang="en-US" b="0"/>
              <a:t>-Keep in mind that staff may not have reached some rooms prior to your inspection. Residents may get back into the bed with dirty shoes or food after the staff has already checked the bed. </a:t>
            </a:r>
            <a:r>
              <a:rPr lang="en-US" b="1" i="1"/>
              <a:t>Good open-ended questions. </a:t>
            </a:r>
            <a:r>
              <a:rPr lang="en-US" b="0"/>
              <a:t>Has the CNA/housekeeper made it to this room? If so, has the bed been checked today? How often are the linens changed?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-Unclean linen shall be placed in covered container or bag at the point of use and stored/handled so as to contain and minimize aerosolization of and exposure to any waste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-Suggest carrying a marker with you so that soiled linen containers can be easily re-labeled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Unclean linens stored and handled separately from clean/sanitized linens. </a:t>
            </a:r>
            <a:r>
              <a:rPr lang="en-US" b="1" i="1"/>
              <a:t>Good open-ended questions. </a:t>
            </a:r>
            <a:r>
              <a:rPr lang="en-US"/>
              <a:t>Where is unclean linen stored? How does it travel to the laundry area? Where is clean/sanitized linens stored/handled?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in soiled utility areas, be careful not to handle anything that may be contaminated.  If you or staff members have to handle anything in a soiled utility area, use gloves and wash hands or follow hand hygiene program.</a:t>
            </a:r>
          </a:p>
          <a:p>
            <a:endParaRPr lang="en-US"/>
          </a:p>
          <a:p>
            <a:r>
              <a:rPr lang="en-US" b="1"/>
              <a:t>#33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312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“Dietary kitchen” means the primary kitchen in the institution that is used to provide meals and nutrition services to the institution’s residents, employees, and guests. Dietary kitchens shall meet the requirements of 15A NCAC 18A .2600.</a:t>
            </a:r>
          </a:p>
          <a:p>
            <a:r>
              <a:rPr lang="en-US" dirty="0">
                <a:cs typeface="Calibri"/>
              </a:rPr>
              <a:t>-Inspected using the food establishment inspection form.</a:t>
            </a:r>
          </a:p>
        </p:txBody>
      </p:sp>
      <p:sp>
        <p:nvSpPr>
          <p:cNvPr id="4" name="Slide Number Placeholder 3"/>
          <p:cNvSpPr>
            <a:spLocks noGrp="1"/>
          </p:cNvSpPr>
          <p:nvPr>
            <p:ph type="sldNum" sz="quarter" idx="5"/>
          </p:nvPr>
        </p:nvSpPr>
        <p:spPr/>
        <p:txBody>
          <a:bodyPr/>
          <a:lstStyle/>
          <a:p>
            <a:fld id="{A83E1832-E330-4912-B2B1-E558B811A7EC}" type="slidenum">
              <a:rPr lang="en-US" smtClean="0"/>
              <a:t>8</a:t>
            </a:fld>
            <a:endParaRPr lang="en-US"/>
          </a:p>
        </p:txBody>
      </p:sp>
    </p:spTree>
    <p:extLst>
      <p:ext uri="{BB962C8B-B14F-4D97-AF65-F5344CB8AC3E}">
        <p14:creationId xmlns:p14="http://schemas.microsoft.com/office/powerpoint/2010/main" val="20101426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.1319(c)</a:t>
            </a:r>
          </a:p>
          <a:p>
            <a:r>
              <a:rPr lang="en-US" dirty="0"/>
              <a:t>-All common linen including sheets, pillowcases, absorbent pads, towels, </a:t>
            </a:r>
            <a:r>
              <a:rPr lang="en-US" b="0" dirty="0"/>
              <a:t>gowns, </a:t>
            </a:r>
            <a:r>
              <a:rPr lang="en-US" dirty="0"/>
              <a:t>and wash cloths provided by the facility must be sanitized between residents using hot water or one of the chemical methods on the slide. </a:t>
            </a:r>
          </a:p>
          <a:p>
            <a:r>
              <a:rPr lang="en-US" b="0" i="0" dirty="0"/>
              <a:t>-</a:t>
            </a:r>
            <a:r>
              <a:rPr lang="en-US" b="1" i="1" dirty="0"/>
              <a:t>Good open-ended questions</a:t>
            </a:r>
            <a:r>
              <a:rPr lang="en-US" dirty="0"/>
              <a:t>. Does the washer use hot water or chemicals to clean/sanitize linens? If hot water, how is the hot water temperature checked/verified? If chemical, how is the sanitizer solution checked? Or, do the labels on the product being used meet the requirements in the Rules?</a:t>
            </a:r>
          </a:p>
          <a:p>
            <a:r>
              <a:rPr lang="en-US" dirty="0"/>
              <a:t>-Some washing machines lock during the cycle and disinfection cannot be verified during the inspection.  Ask administrator to see the latest inspection report from the servicing company to verify proper disinfection levels.</a:t>
            </a:r>
            <a:endParaRPr lang="en-US" b="0" dirty="0"/>
          </a:p>
          <a:p>
            <a:r>
              <a:rPr lang="en-US" dirty="0"/>
              <a:t>-Some larger facilities have a laundry service and they do not do laundry on-site.  Make sure to ask.</a:t>
            </a:r>
          </a:p>
          <a:p>
            <a:r>
              <a:rPr lang="en-US" dirty="0"/>
              <a:t>-</a:t>
            </a:r>
            <a:r>
              <a:rPr lang="en-US" b="1" i="1" dirty="0"/>
              <a:t>Good open-ended questions: </a:t>
            </a:r>
            <a:r>
              <a:rPr lang="en-US" b="0" dirty="0"/>
              <a:t>How is unclean linen handled in the laundry area? Is there a separation between clean/sanitized and unclean linens? Unclean carts labeled?</a:t>
            </a:r>
          </a:p>
          <a:p>
            <a:r>
              <a:rPr lang="en-US" dirty="0"/>
              <a:t>-Are staff members washing their hands when required? Is a handwashing facility or hand hygiene policy provided and used?</a:t>
            </a:r>
          </a:p>
          <a:p>
            <a:r>
              <a:rPr lang="en-US" b="1" i="1" u="sng" dirty="0">
                <a:solidFill>
                  <a:srgbClr val="FF0000"/>
                </a:solidFill>
                <a:cs typeface="Calibri" panose="020F0502020204030204"/>
              </a:rPr>
              <a:t>-Let's see about providing more guidance for assessing sanitizer in laundry – COS</a:t>
            </a:r>
          </a:p>
          <a:p>
            <a:r>
              <a:rPr lang="en-US" b="1" dirty="0">
                <a:solidFill>
                  <a:srgbClr val="FF0000"/>
                </a:solidFill>
                <a:cs typeface="Calibri" panose="020F0502020204030204"/>
              </a:rPr>
              <a:t>#34 on inspection report</a:t>
            </a:r>
          </a:p>
          <a:p>
            <a:endParaRPr lang="en-US" b="1" dirty="0">
              <a:solidFill>
                <a:srgbClr val="FF0000"/>
              </a:solidFill>
              <a:cs typeface="Calibri" panose="020F0502020204030204"/>
            </a:endParaRPr>
          </a:p>
          <a:p>
            <a:r>
              <a:rPr lang="en-US" b="1" dirty="0">
                <a:solidFill>
                  <a:srgbClr val="FF0000"/>
                </a:solidFill>
                <a:cs typeface="Calibri" panose="020F0502020204030204"/>
              </a:rPr>
              <a:t>.1319(e)</a:t>
            </a:r>
          </a:p>
          <a:p>
            <a:r>
              <a:rPr lang="en-US" b="0" dirty="0">
                <a:solidFill>
                  <a:srgbClr val="FF0000"/>
                </a:solidFill>
                <a:cs typeface="Calibri" panose="020F0502020204030204"/>
              </a:rPr>
              <a:t>-Laundry areas and equipment kept clean.</a:t>
            </a:r>
          </a:p>
          <a:p>
            <a:r>
              <a:rPr lang="en-US" b="0" dirty="0">
                <a:solidFill>
                  <a:srgbClr val="FF0000"/>
                </a:solidFill>
                <a:cs typeface="Calibri" panose="020F0502020204030204"/>
              </a:rPr>
              <a:t>-Look for buildup of dust and debris on equipment and in laundry areas.</a:t>
            </a:r>
          </a:p>
          <a:p>
            <a:r>
              <a:rPr lang="en-US" b="1" dirty="0">
                <a:solidFill>
                  <a:srgbClr val="FF0000"/>
                </a:solidFill>
                <a:cs typeface="Calibri" panose="020F0502020204030204"/>
              </a:rPr>
              <a:t>#36 on inspection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9735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.1319(d)</a:t>
            </a:r>
          </a:p>
          <a:p>
            <a:r>
              <a:rPr lang="en-US" dirty="0"/>
              <a:t>-Most facilities have smaller residential washers/dryers for resident laundry. </a:t>
            </a:r>
          </a:p>
          <a:p>
            <a:r>
              <a:rPr lang="en-US" dirty="0"/>
              <a:t>-</a:t>
            </a:r>
            <a:r>
              <a:rPr lang="en-US" b="1" i="1" dirty="0"/>
              <a:t>Good open-ended questions. </a:t>
            </a:r>
            <a:r>
              <a:rPr lang="en-US" dirty="0"/>
              <a:t>Where do you wash resident laundry? Do you mix laundry from different residents? Where is unclean laundry stored? Are containers/bags cleaned? How often?</a:t>
            </a:r>
          </a:p>
          <a:p>
            <a:endParaRPr lang="en-US" b="0" dirty="0"/>
          </a:p>
          <a:p>
            <a:r>
              <a:rPr lang="en-US" b="1" dirty="0"/>
              <a:t>#35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4481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0000"/>
                </a:solidFill>
              </a:rPr>
              <a:t>.1319(f)</a:t>
            </a:r>
          </a:p>
          <a:p>
            <a:r>
              <a:rPr lang="en-US" b="0">
                <a:solidFill>
                  <a:srgbClr val="FF0000"/>
                </a:solidFill>
              </a:rPr>
              <a:t>-Furnishings also includes the items listed on the slide (used to be referred to as “patient contact items”).</a:t>
            </a:r>
          </a:p>
          <a:p>
            <a:r>
              <a:rPr lang="en-US" b="0">
                <a:solidFill>
                  <a:srgbClr val="FF0000"/>
                </a:solidFill>
              </a:rPr>
              <a:t>-</a:t>
            </a:r>
            <a:r>
              <a:rPr lang="en-US" b="1" i="1">
                <a:solidFill>
                  <a:srgbClr val="FF0000"/>
                </a:solidFill>
              </a:rPr>
              <a:t>Good open-ended questions. </a:t>
            </a:r>
            <a:r>
              <a:rPr lang="en-US" b="0">
                <a:solidFill>
                  <a:srgbClr val="FF0000"/>
                </a:solidFill>
              </a:rPr>
              <a:t>Where are wheelchairs and walkers cleaned? Is there an inside/outside cleaning area with drain? Are they cleaning these items outside on the ground or in the parking lot?</a:t>
            </a:r>
          </a:p>
          <a:p>
            <a:r>
              <a:rPr lang="en-US" b="0">
                <a:solidFill>
                  <a:srgbClr val="FF0000"/>
                </a:solidFill>
              </a:rPr>
              <a:t>-Items </a:t>
            </a:r>
            <a:r>
              <a:rPr lang="en-US" b="1">
                <a:solidFill>
                  <a:srgbClr val="FF0000"/>
                </a:solidFill>
              </a:rPr>
              <a:t>SANITIZED</a:t>
            </a:r>
            <a:r>
              <a:rPr lang="en-US" b="0">
                <a:solidFill>
                  <a:srgbClr val="FF0000"/>
                </a:solidFill>
              </a:rPr>
              <a:t> between residents, not </a:t>
            </a:r>
            <a:r>
              <a:rPr lang="en-US" b="1">
                <a:solidFill>
                  <a:srgbClr val="FF0000"/>
                </a:solidFill>
              </a:rPr>
              <a:t>DISINFECTED</a:t>
            </a:r>
            <a:r>
              <a:rPr lang="en-US" b="0">
                <a:solidFill>
                  <a:srgbClr val="FF0000"/>
                </a:solidFill>
              </a:rPr>
              <a:t>.</a:t>
            </a:r>
            <a:r>
              <a:rPr lang="en-US">
                <a:solidFill>
                  <a:srgbClr val="FF0000"/>
                </a:solidFill>
              </a:rPr>
              <a:t> We will not discourage the use of disinfectant on these furnishings.</a:t>
            </a:r>
            <a:endParaRPr lang="en-US" b="0">
              <a:solidFill>
                <a:srgbClr val="FF0000"/>
              </a:solidFill>
              <a:cs typeface="Calibri"/>
            </a:endParaRPr>
          </a:p>
          <a:p>
            <a:endParaRPr lang="en-US" b="0">
              <a:solidFill>
                <a:srgbClr val="FF0000"/>
              </a:solidFill>
            </a:endParaRPr>
          </a:p>
          <a:p>
            <a:r>
              <a:rPr lang="en-US" b="1">
                <a:solidFill>
                  <a:srgbClr val="FF0000"/>
                </a:solidFill>
              </a:rPr>
              <a:t>#37 on inspection form</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237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38-41</a:t>
            </a:r>
          </a:p>
        </p:txBody>
      </p:sp>
      <p:sp>
        <p:nvSpPr>
          <p:cNvPr id="4" name="Slide Number Placeholder 3"/>
          <p:cNvSpPr>
            <a:spLocks noGrp="1"/>
          </p:cNvSpPr>
          <p:nvPr>
            <p:ph type="sldNum" sz="quarter" idx="5"/>
          </p:nvPr>
        </p:nvSpPr>
        <p:spPr/>
        <p:txBody>
          <a:bodyPr/>
          <a:lstStyle/>
          <a:p>
            <a:fld id="{A83E1832-E330-4912-B2B1-E558B811A7EC}" type="slidenum">
              <a:rPr lang="en-US" smtClean="0"/>
              <a:t>83</a:t>
            </a:fld>
            <a:endParaRPr lang="en-US"/>
          </a:p>
        </p:txBody>
      </p:sp>
    </p:spTree>
    <p:extLst>
      <p:ext uri="{BB962C8B-B14F-4D97-AF65-F5344CB8AC3E}">
        <p14:creationId xmlns:p14="http://schemas.microsoft.com/office/powerpoint/2010/main" val="14566192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.1320(a)</a:t>
            </a:r>
          </a:p>
          <a:p>
            <a:r>
              <a:rPr lang="en-US" b="0"/>
              <a:t>-Food service equipment and utensils in these areas clean and in good repair.</a:t>
            </a:r>
          </a:p>
          <a:p>
            <a:r>
              <a:rPr lang="en-US" b="0"/>
              <a:t>-Remember to open drawers, cabinets, ovens, microwaves, etc. to check for cleanliness and repairs.</a:t>
            </a:r>
          </a:p>
          <a:p>
            <a:r>
              <a:rPr lang="en-US" b="0"/>
              <a:t>-Domestic/residential equipment is allowed in these areas.</a:t>
            </a:r>
          </a:p>
          <a:p>
            <a:r>
              <a:rPr lang="en-US" b="1"/>
              <a:t>#38 on inspection form</a:t>
            </a:r>
          </a:p>
          <a:p>
            <a:endParaRPr lang="en-US" b="1"/>
          </a:p>
          <a:p>
            <a:r>
              <a:rPr lang="en-US" b="1"/>
              <a:t>.1320(c)</a:t>
            </a:r>
          </a:p>
          <a:p>
            <a:r>
              <a:rPr lang="en-US" b="0"/>
              <a:t>-Handwashing facility must be provided where food is portioned, served, or handled. This is typically seen in memory care or rehab food service areas. Ask good opened-ended questions about what goes on in these areas.</a:t>
            </a:r>
          </a:p>
          <a:p>
            <a:r>
              <a:rPr lang="en-US" b="1"/>
              <a:t>#40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72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.1320(b)</a:t>
            </a:r>
          </a:p>
          <a:p>
            <a:r>
              <a:rPr lang="en-US" b="0"/>
              <a:t>-Multi-use utensils must be returned to the dietary kitchen for cleaning and sanitizing unless approved utensil washing equipment is provided (on the slide). The sink basins must be large enough to submerge and clean/sanitize utensils used.</a:t>
            </a:r>
          </a:p>
          <a:p>
            <a:r>
              <a:rPr lang="en-US" b="1"/>
              <a:t>#39 on inspection form</a:t>
            </a:r>
          </a:p>
          <a:p>
            <a:endParaRPr lang="en-US" b="0"/>
          </a:p>
          <a:p>
            <a:r>
              <a:rPr lang="en-US" b="1"/>
              <a:t>.1320(d)</a:t>
            </a:r>
          </a:p>
          <a:p>
            <a:r>
              <a:rPr lang="en-US" b="0"/>
              <a:t>-Includes equipment such as microwave ovens.</a:t>
            </a:r>
          </a:p>
          <a:p>
            <a:r>
              <a:rPr lang="en-US" b="0"/>
              <a:t>-No sanitization required for food contact surfaces of cooking and baking equipment.</a:t>
            </a:r>
          </a:p>
          <a:p>
            <a:r>
              <a:rPr lang="en-US" b="1"/>
              <a:t>#41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0893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42-43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E1832-E330-4912-B2B1-E558B811A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0053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.1321(a)</a:t>
            </a:r>
          </a:p>
          <a:p>
            <a:r>
              <a:rPr lang="en-US" b="0" dirty="0"/>
              <a:t>-Food sources, storage, and handling must comply with the .2600 Rules.</a:t>
            </a:r>
          </a:p>
          <a:p>
            <a:pPr marL="171450" indent="-171450">
              <a:buFont typeface="Arial" panose="020B0604020202020204" pitchFamily="34" charset="0"/>
              <a:buChar char="•"/>
            </a:pPr>
            <a:r>
              <a:rPr lang="en-US" b="0" dirty="0"/>
              <a:t>Approved sources</a:t>
            </a:r>
          </a:p>
          <a:p>
            <a:pPr marL="171450" indent="-171450">
              <a:buFont typeface="Arial" panose="020B0604020202020204" pitchFamily="34" charset="0"/>
              <a:buChar char="•"/>
            </a:pPr>
            <a:r>
              <a:rPr lang="en-US" b="0" dirty="0"/>
              <a:t>Storage to prevent cross-contamination</a:t>
            </a:r>
          </a:p>
          <a:p>
            <a:pPr marL="171450" indent="-171450">
              <a:buFont typeface="Arial" panose="020B0604020202020204" pitchFamily="34" charset="0"/>
              <a:buChar char="•"/>
            </a:pPr>
            <a:r>
              <a:rPr lang="en-US" b="0" dirty="0"/>
              <a:t>No BHC</a:t>
            </a:r>
          </a:p>
          <a:p>
            <a:pPr marL="171450" indent="-171450">
              <a:buFont typeface="Arial" panose="020B0604020202020204" pitchFamily="34" charset="0"/>
              <a:buChar char="•"/>
            </a:pPr>
            <a:r>
              <a:rPr lang="en-US" b="0" dirty="0"/>
              <a:t>Datemarking</a:t>
            </a:r>
          </a:p>
          <a:p>
            <a:pPr marL="171450" indent="-171450">
              <a:buFont typeface="Arial" panose="020B0604020202020204" pitchFamily="34" charset="0"/>
              <a:buChar char="•"/>
            </a:pPr>
            <a:r>
              <a:rPr lang="en-US" b="0" dirty="0"/>
              <a:t>Other requirements listed in the .2600 Rules</a:t>
            </a:r>
          </a:p>
          <a:p>
            <a:pPr marL="171450" indent="-171450">
              <a:buFont typeface="Arial" panose="020B0604020202020204" pitchFamily="34" charset="0"/>
              <a:buChar char="•"/>
            </a:pPr>
            <a:r>
              <a:rPr lang="en-US" b="0" dirty="0"/>
              <a:t>Separate requirement for milk under .1322 no longer exists.</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#44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628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.1321(b)</a:t>
            </a:r>
          </a:p>
          <a:p>
            <a:r>
              <a:rPr lang="en-US" b="0"/>
              <a:t>-Be sure to look in refrigerated units in these areas. Look for proper storage and labeling of food items brought from home. Ask questions!</a:t>
            </a:r>
          </a:p>
          <a:p>
            <a:r>
              <a:rPr lang="en-US" b="0"/>
              <a:t>-This requirement does not apply to employee-designated or individual resident refrigerators.</a:t>
            </a:r>
          </a:p>
          <a:p>
            <a:endParaRPr lang="en-US" b="0"/>
          </a:p>
          <a:p>
            <a:r>
              <a:rPr lang="en-US" b="1"/>
              <a:t>#45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5121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44-47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E1832-E330-4912-B2B1-E558B811A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40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a:r>
            <a:r>
              <a:rPr lang="en-US"/>
              <a:t>“Nourishment station” means an area where commercially packaged food that is used to provide nourishment to an institution’s residents, employees, or guests is stored.</a:t>
            </a:r>
            <a:endParaRPr lang="en-US">
              <a:cs typeface="Calibri"/>
            </a:endParaRPr>
          </a:p>
        </p:txBody>
      </p:sp>
      <p:sp>
        <p:nvSpPr>
          <p:cNvPr id="4" name="Slide Number Placeholder 3"/>
          <p:cNvSpPr>
            <a:spLocks noGrp="1"/>
          </p:cNvSpPr>
          <p:nvPr>
            <p:ph type="sldNum" sz="quarter" idx="5"/>
          </p:nvPr>
        </p:nvSpPr>
        <p:spPr/>
        <p:txBody>
          <a:bodyPr/>
          <a:lstStyle/>
          <a:p>
            <a:fld id="{A83E1832-E330-4912-B2B1-E558B811A7EC}" type="slidenum">
              <a:rPr lang="en-US" smtClean="0"/>
              <a:t>9</a:t>
            </a:fld>
            <a:endParaRPr lang="en-US"/>
          </a:p>
        </p:txBody>
      </p:sp>
    </p:spTree>
    <p:extLst>
      <p:ext uri="{BB962C8B-B14F-4D97-AF65-F5344CB8AC3E}">
        <p14:creationId xmlns:p14="http://schemas.microsoft.com/office/powerpoint/2010/main" val="18308172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7F1C9E29-C8D3-404F-8387-8B9B574C51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667432-188B-4D03-9C72-83BEDF2A838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79203" name="Rectangle 2">
            <a:extLst>
              <a:ext uri="{FF2B5EF4-FFF2-40B4-BE49-F238E27FC236}">
                <a16:creationId xmlns:a16="http://schemas.microsoft.com/office/drawing/2014/main" id="{7DF31BE0-AFF0-4C4E-A487-FB3066AE2D96}"/>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23E7613D-9E2B-44C6-BBD7-0FD1D162F8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-The information below </a:t>
            </a:r>
            <a:r>
              <a:rPr lang="en-US" altLang="en-US" b="1" u="sng" dirty="0"/>
              <a:t>does not</a:t>
            </a:r>
            <a:r>
              <a:rPr lang="en-US" altLang="en-US" b="0" dirty="0"/>
              <a:t> pertain to dietary or ancillary kitchens.</a:t>
            </a:r>
          </a:p>
          <a:p>
            <a:r>
              <a:rPr lang="en-US" altLang="en-US" b="1" dirty="0"/>
              <a:t>.1320(a)</a:t>
            </a:r>
          </a:p>
          <a:p>
            <a:r>
              <a:rPr lang="en-US" altLang="en-US" dirty="0"/>
              <a:t>-TCS food temperatures maintained as required in the .2600 Rules</a:t>
            </a:r>
          </a:p>
          <a:p>
            <a:pPr marL="171450" indent="-171450">
              <a:buFont typeface="Arial" panose="020B0604020202020204" pitchFamily="34" charset="0"/>
              <a:buChar char="•"/>
            </a:pPr>
            <a:r>
              <a:rPr lang="en-US" altLang="en-US" dirty="0"/>
              <a:t>Hot/cold holding</a:t>
            </a:r>
          </a:p>
          <a:p>
            <a:pPr marL="171450" indent="-171450">
              <a:buFont typeface="Arial" panose="020B0604020202020204" pitchFamily="34" charset="0"/>
              <a:buChar char="•"/>
            </a:pPr>
            <a:r>
              <a:rPr lang="en-US" altLang="en-US" dirty="0"/>
              <a:t>Cooking</a:t>
            </a:r>
          </a:p>
          <a:p>
            <a:pPr marL="171450" indent="-171450">
              <a:buFont typeface="Arial" panose="020B0604020202020204" pitchFamily="34" charset="0"/>
              <a:buChar char="•"/>
            </a:pPr>
            <a:r>
              <a:rPr lang="en-US" altLang="en-US" dirty="0"/>
              <a:t>Cooling</a:t>
            </a:r>
          </a:p>
          <a:p>
            <a:pPr marL="171450" indent="-171450">
              <a:buFont typeface="Arial" panose="020B0604020202020204" pitchFamily="34" charset="0"/>
              <a:buChar char="•"/>
            </a:pPr>
            <a:r>
              <a:rPr lang="en-US" altLang="en-US" dirty="0"/>
              <a:t>Reheating</a:t>
            </a:r>
          </a:p>
          <a:p>
            <a:pPr marL="171450" indent="-171450">
              <a:buFont typeface="Arial" panose="020B0604020202020204" pitchFamily="34" charset="0"/>
              <a:buChar char="•"/>
            </a:pPr>
            <a:r>
              <a:rPr lang="en-US" altLang="en-US" dirty="0"/>
              <a:t>Other temperature requirements in the .2600 Rules</a:t>
            </a:r>
          </a:p>
          <a:p>
            <a:pPr marL="0" indent="0">
              <a:buFont typeface="Arial" panose="020B0604020202020204" pitchFamily="34" charset="0"/>
              <a:buNone/>
            </a:pPr>
            <a:r>
              <a:rPr lang="en-US" altLang="en-US" b="1" dirty="0"/>
              <a:t>#44 on inspection form</a:t>
            </a:r>
          </a:p>
          <a:p>
            <a:pPr marL="0" indent="0">
              <a:buFont typeface="Arial" panose="020B0604020202020204" pitchFamily="34" charset="0"/>
              <a:buNone/>
            </a:pPr>
            <a:endParaRPr lang="en-US" altLang="en-US" b="1" dirty="0"/>
          </a:p>
          <a:p>
            <a:pPr marL="0" indent="0">
              <a:buFont typeface="Arial" panose="020B0604020202020204" pitchFamily="34" charset="0"/>
              <a:buNone/>
            </a:pPr>
            <a:r>
              <a:rPr lang="en-US" altLang="en-US" b="1" dirty="0"/>
              <a:t>.1323(b)</a:t>
            </a:r>
          </a:p>
          <a:p>
            <a:pPr marL="0" indent="0">
              <a:buFont typeface="Arial" panose="020B0604020202020204" pitchFamily="34" charset="0"/>
              <a:buNone/>
            </a:pPr>
            <a:r>
              <a:rPr lang="en-US" altLang="en-US" dirty="0"/>
              <a:t>-Hot/cold holding equipment provided to maintain temperatures of TCS foods</a:t>
            </a:r>
          </a:p>
          <a:p>
            <a:pPr marL="0" indent="0">
              <a:buFont typeface="Arial" panose="020B0604020202020204" pitchFamily="34" charset="0"/>
              <a:buNone/>
            </a:pPr>
            <a:r>
              <a:rPr lang="en-US" altLang="en-US" dirty="0"/>
              <a:t>-Thermometer provided in each refrigerated unit. Does not apply to individual resident refrigerators.</a:t>
            </a:r>
          </a:p>
          <a:p>
            <a:pPr marL="0" indent="0">
              <a:buFont typeface="Arial" panose="020B0604020202020204" pitchFamily="34" charset="0"/>
              <a:buNone/>
            </a:pPr>
            <a:r>
              <a:rPr lang="en-US" altLang="en-US" b="1" dirty="0"/>
              <a:t>#45 on inspection form</a:t>
            </a:r>
          </a:p>
          <a:p>
            <a:pPr marL="0" indent="0">
              <a:buFont typeface="Arial" panose="020B0604020202020204" pitchFamily="34" charset="0"/>
              <a:buNone/>
            </a:pPr>
            <a:endParaRPr lang="en-US" altLang="en-US" b="1" dirty="0"/>
          </a:p>
          <a:p>
            <a:pPr marL="0" indent="0">
              <a:buFont typeface="Arial" panose="020B0604020202020204" pitchFamily="34" charset="0"/>
              <a:buNone/>
            </a:pPr>
            <a:r>
              <a:rPr lang="en-US" altLang="en-US" b="1" dirty="0"/>
              <a:t>.1323(c)</a:t>
            </a:r>
          </a:p>
          <a:p>
            <a:r>
              <a:rPr lang="en-US" altLang="en-US" dirty="0"/>
              <a:t>-Food stored above the floor, protected from splash/spillage/drippage, etc.</a:t>
            </a:r>
          </a:p>
          <a:p>
            <a:r>
              <a:rPr lang="en-US" altLang="en-US" b="1" dirty="0"/>
              <a:t>#46 on inspection form</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2714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.1323(d)</a:t>
            </a:r>
          </a:p>
          <a:p>
            <a:r>
              <a:rPr lang="en-US"/>
              <a:t>-Read and discuss slide.</a:t>
            </a:r>
          </a:p>
          <a:p>
            <a:r>
              <a:rPr lang="en-US" b="1"/>
              <a:t>#47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6388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.1323(d)</a:t>
            </a:r>
          </a:p>
          <a:p>
            <a:r>
              <a:rPr kumimoji="0" lang="en-US" sz="1200" b="0" i="0" u="none" strike="noStrike" kern="1200" cap="none" spc="0" normalizeH="0" baseline="0" noProof="0" dirty="0">
                <a:ln>
                  <a:noFill/>
                </a:ln>
                <a:effectLst/>
                <a:uLnTx/>
                <a:uFillTx/>
                <a:latin typeface="Times New Roman"/>
                <a:ea typeface="Times New Roman" panose="02020603050405020304" pitchFamily="18" charset="0"/>
                <a:cs typeface="Times New Roman"/>
              </a:rPr>
              <a:t>-Animals in aquariums, display tanks, enclosed terrariums, or glass enclosed aviaries</a:t>
            </a:r>
          </a:p>
          <a:p>
            <a:r>
              <a:rPr kumimoji="0" lang="en-US" sz="1200" b="0" i="0" u="none" strike="noStrike" kern="1200" cap="none" spc="0" normalizeH="0" baseline="0" noProof="0" dirty="0">
                <a:ln>
                  <a:noFill/>
                </a:ln>
                <a:effectLst/>
                <a:uLnTx/>
                <a:uFillTx/>
                <a:latin typeface="Times New Roman"/>
                <a:ea typeface="Times New Roman" panose="02020603050405020304" pitchFamily="18" charset="0"/>
                <a:cs typeface="Times New Roman"/>
              </a:rPr>
              <a:t>-Patrol dogs accompanying police or security officers and sentry dogs running loose in outside fenced areas</a:t>
            </a:r>
          </a:p>
          <a:p>
            <a:r>
              <a:rPr kumimoji="0" lang="en-US" sz="1200" b="0" i="0" u="none" strike="noStrike" kern="1200" cap="none" spc="0" normalizeH="0" baseline="0" noProof="0" dirty="0">
                <a:ln>
                  <a:noFill/>
                </a:ln>
                <a:effectLst/>
                <a:uLnTx/>
                <a:uFillTx/>
                <a:latin typeface="Times New Roman"/>
                <a:ea typeface="Times New Roman" panose="02020603050405020304" pitchFamily="18" charset="0"/>
                <a:cs typeface="Times New Roman"/>
              </a:rPr>
              <a:t>-Service animals accompanying individuals with disabilities in areas that are not used for food preparation</a:t>
            </a:r>
            <a:endParaRPr lang="en-US" dirty="0"/>
          </a:p>
          <a:p>
            <a:r>
              <a:rPr lang="en-US" dirty="0"/>
              <a:t>-Reminder that vet records are </a:t>
            </a:r>
            <a:r>
              <a:rPr lang="en-US" b="1" u="sng" dirty="0"/>
              <a:t>not required</a:t>
            </a:r>
            <a:r>
              <a:rPr lang="en-US" dirty="0"/>
              <a:t>.</a:t>
            </a:r>
          </a:p>
          <a:p>
            <a:r>
              <a:rPr lang="en-US" b="1" dirty="0"/>
              <a:t>#47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0630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-Items 48-52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E1832-E330-4912-B2B1-E558B811A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309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.1323(a)</a:t>
            </a:r>
          </a:p>
          <a:p>
            <a:r>
              <a:rPr lang="en-US" dirty="0"/>
              <a:t>-Applies to all institution employees.</a:t>
            </a:r>
          </a:p>
          <a:p>
            <a:r>
              <a:rPr lang="en-US" b="1" dirty="0"/>
              <a:t>-Clean outer clothing marked under #48 on inspection form</a:t>
            </a:r>
          </a:p>
          <a:p>
            <a:r>
              <a:rPr lang="en-US" b="1" dirty="0"/>
              <a:t>-When to wash hands marked under #49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7525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.1324(b)</a:t>
            </a:r>
          </a:p>
          <a:p>
            <a:r>
              <a:rPr lang="en-US"/>
              <a:t>-Read and discuss slide.</a:t>
            </a:r>
          </a:p>
          <a:p>
            <a:endParaRPr lang="en-US" b="1"/>
          </a:p>
          <a:p>
            <a:r>
              <a:rPr lang="en-US" b="1"/>
              <a:t>#50 on inspection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6935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940BAF3C-67D4-44A6-AE8B-9486F175E8E1}"/>
              </a:ext>
            </a:extLst>
          </p:cNvPr>
          <p:cNvSpPr>
            <a:spLocks noGrp="1" noRot="1" noChangeAspect="1" noChangeArrowheads="1" noTextEdit="1"/>
          </p:cNvSpPr>
          <p:nvPr>
            <p:ph type="sldImg"/>
          </p:nvPr>
        </p:nvSpPr>
        <p:spPr>
          <a:ln/>
        </p:spPr>
      </p:sp>
      <p:sp>
        <p:nvSpPr>
          <p:cNvPr id="184323" name="Notes Placeholder 2">
            <a:extLst>
              <a:ext uri="{FF2B5EF4-FFF2-40B4-BE49-F238E27FC236}">
                <a16:creationId xmlns:a16="http://schemas.microsoft.com/office/drawing/2014/main" id="{1C570468-4EC8-4C35-8E29-ABD350E425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.1324(c)</a:t>
            </a:r>
            <a:endParaRPr lang="en-US" altLang="en-US" sz="900" dirty="0"/>
          </a:p>
          <a:p>
            <a:r>
              <a:rPr lang="en-US" altLang="en-US" sz="900" dirty="0"/>
              <a:t>-</a:t>
            </a:r>
            <a:r>
              <a:rPr lang="en-US" sz="1100" dirty="0"/>
              <a:t>Institution employees shall comply with the requirements for exclusion from work and restriction due to communicable disease or illness required for food employees as set forth in Parts 2-201.12 and 2-201.13 of the Food Code incorporated by reference at 15A NCAC 18A .2650 as amended by 15A NCAC 18A .2652. </a:t>
            </a:r>
            <a:endParaRPr lang="en-US" altLang="en-US" sz="900" dirty="0"/>
          </a:p>
          <a:p>
            <a:endParaRPr lang="en-US" altLang="en-US" sz="900" b="1" dirty="0"/>
          </a:p>
          <a:p>
            <a:r>
              <a:rPr lang="en-US" altLang="en-US" sz="900" b="1" dirty="0"/>
              <a:t>#51 on inspection form</a:t>
            </a:r>
          </a:p>
        </p:txBody>
      </p:sp>
      <p:sp>
        <p:nvSpPr>
          <p:cNvPr id="184324" name="Slide Number Placeholder 3">
            <a:extLst>
              <a:ext uri="{FF2B5EF4-FFF2-40B4-BE49-F238E27FC236}">
                <a16:creationId xmlns:a16="http://schemas.microsoft.com/office/drawing/2014/main" id="{E8B0AA60-4319-4423-ADC7-B9066C2C03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4C133B-B211-437D-B9BF-EAFB44D5A97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940BAF3C-67D4-44A6-AE8B-9486F175E8E1}"/>
              </a:ext>
            </a:extLst>
          </p:cNvPr>
          <p:cNvSpPr>
            <a:spLocks noGrp="1" noRot="1" noChangeAspect="1" noChangeArrowheads="1" noTextEdit="1"/>
          </p:cNvSpPr>
          <p:nvPr>
            <p:ph type="sldImg"/>
          </p:nvPr>
        </p:nvSpPr>
        <p:spPr>
          <a:ln/>
        </p:spPr>
      </p:sp>
      <p:sp>
        <p:nvSpPr>
          <p:cNvPr id="184323" name="Notes Placeholder 2">
            <a:extLst>
              <a:ext uri="{FF2B5EF4-FFF2-40B4-BE49-F238E27FC236}">
                <a16:creationId xmlns:a16="http://schemas.microsoft.com/office/drawing/2014/main" id="{1C570468-4EC8-4C35-8E29-ABD350E425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.1324(d)</a:t>
            </a:r>
          </a:p>
          <a:p>
            <a:r>
              <a:rPr lang="en-US" altLang="en-US" sz="900" dirty="0"/>
              <a:t>-Read and discuss slide.</a:t>
            </a:r>
          </a:p>
          <a:p>
            <a:r>
              <a:rPr lang="en-US" altLang="en-US" sz="900" dirty="0"/>
              <a:t>-Recommend using the plan AND placard used for food service facilities if the institution does not have a policy in effect. However, ask first! Most facilities have policies and procedures for clean-up in their operations manual. Review their current policy to determine if it is in compliance.</a:t>
            </a:r>
          </a:p>
          <a:p>
            <a:endParaRPr lang="en-US" altLang="en-US" sz="900" dirty="0"/>
          </a:p>
          <a:p>
            <a:r>
              <a:rPr lang="en-US" altLang="en-US" sz="900" b="1" dirty="0"/>
              <a:t>#52 on inspection form</a:t>
            </a:r>
          </a:p>
        </p:txBody>
      </p:sp>
      <p:sp>
        <p:nvSpPr>
          <p:cNvPr id="184324" name="Slide Number Placeholder 3">
            <a:extLst>
              <a:ext uri="{FF2B5EF4-FFF2-40B4-BE49-F238E27FC236}">
                <a16:creationId xmlns:a16="http://schemas.microsoft.com/office/drawing/2014/main" id="{E8B0AA60-4319-4423-ADC7-B9066C2C03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4C133B-B211-437D-B9BF-EAFB44D5A97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337233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areas, you will be looking for the same items that were discussed earlier for nursing homes, such as floors/walls/ceilings, lighting, ventilation, furnishings clean/good repair, items on med carts stored properly, nourishment areas clean and approved, hot water, handwashing sinks, disinfectant, etc.</a:t>
            </a:r>
          </a:p>
          <a:p>
            <a:r>
              <a:rPr lang="en-US" dirty="0">
                <a:cs typeface="Calibri"/>
              </a:rPr>
              <a:t>-Make sure to follow the policies and procedures of the facility when inspecting each department, especially areas such as the lab, OR, ICU, and imaging.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17697-3E14-442A-865F-4D754DEC4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170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4537-9C91-46DC-841F-BC847A06A1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3E3A1-158B-4743-AF0D-38FD70976F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06D399-AF1A-41F7-8695-D42B942811F2}"/>
              </a:ext>
            </a:extLst>
          </p:cNvPr>
          <p:cNvSpPr>
            <a:spLocks noGrp="1"/>
          </p:cNvSpPr>
          <p:nvPr>
            <p:ph type="dt" sz="half" idx="10"/>
          </p:nvPr>
        </p:nvSpPr>
        <p:spPr/>
        <p:txBody>
          <a:bodyPr/>
          <a:lstStyle/>
          <a:p>
            <a:fld id="{8A83E1D7-B3D7-4ED2-B8B2-A06F604208E1}" type="datetime1">
              <a:rPr lang="en-US" smtClean="0"/>
              <a:t>7/14/2025</a:t>
            </a:fld>
            <a:endParaRPr lang="en-US"/>
          </a:p>
        </p:txBody>
      </p:sp>
      <p:sp>
        <p:nvSpPr>
          <p:cNvPr id="6" name="Slide Number Placeholder 5">
            <a:extLst>
              <a:ext uri="{FF2B5EF4-FFF2-40B4-BE49-F238E27FC236}">
                <a16:creationId xmlns:a16="http://schemas.microsoft.com/office/drawing/2014/main" id="{64C40F55-89A1-4938-ADB9-F1E5926ACF55}"/>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7" name="Group 6">
            <a:extLst>
              <a:ext uri="{FF2B5EF4-FFF2-40B4-BE49-F238E27FC236}">
                <a16:creationId xmlns:a16="http://schemas.microsoft.com/office/drawing/2014/main" id="{5B2E968E-9064-4DFE-BE62-B455FA23397B}"/>
              </a:ext>
            </a:extLst>
          </p:cNvPr>
          <p:cNvGrpSpPr/>
          <p:nvPr userDrawn="1"/>
        </p:nvGrpSpPr>
        <p:grpSpPr>
          <a:xfrm>
            <a:off x="0" y="0"/>
            <a:ext cx="12192000" cy="8004064"/>
            <a:chOff x="0" y="-34173"/>
            <a:chExt cx="12192000" cy="8004064"/>
          </a:xfrm>
        </p:grpSpPr>
        <p:sp>
          <p:nvSpPr>
            <p:cNvPr id="8" name="Rectangle 7">
              <a:extLst>
                <a:ext uri="{FF2B5EF4-FFF2-40B4-BE49-F238E27FC236}">
                  <a16:creationId xmlns:a16="http://schemas.microsoft.com/office/drawing/2014/main" id="{F1D4076C-CCC3-434D-9117-6FD2A768123E}"/>
                </a:ext>
              </a:extLst>
            </p:cNvPr>
            <p:cNvSpPr/>
            <p:nvPr userDrawn="1"/>
          </p:nvSpPr>
          <p:spPr>
            <a:xfrm>
              <a:off x="0" y="-34173"/>
              <a:ext cx="12192000" cy="683812"/>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id:image001.png@01D2FF9F.D100A8D0">
              <a:extLst>
                <a:ext uri="{FF2B5EF4-FFF2-40B4-BE49-F238E27FC236}">
                  <a16:creationId xmlns:a16="http://schemas.microsoft.com/office/drawing/2014/main" id="{64706D6F-278F-4B84-BDC7-BCBBEC6BF8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26210" y="5495061"/>
              <a:ext cx="1139580" cy="124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Shape 9">
              <a:extLst>
                <a:ext uri="{FF2B5EF4-FFF2-40B4-BE49-F238E27FC236}">
                  <a16:creationId xmlns:a16="http://schemas.microsoft.com/office/drawing/2014/main" id="{BDD66C32-8D05-4246-9797-4109BB69FE21}"/>
                </a:ext>
              </a:extLst>
            </p:cNvPr>
            <p:cNvSpPr/>
            <p:nvPr userDrawn="1"/>
          </p:nvSpPr>
          <p:spPr>
            <a:xfrm rot="11696239">
              <a:off x="1275388" y="5216510"/>
              <a:ext cx="9596358" cy="2753381"/>
            </a:xfrm>
            <a:custGeom>
              <a:avLst/>
              <a:gdLst>
                <a:gd name="connsiteX0" fmla="*/ 0 w 9263269"/>
                <a:gd name="connsiteY0" fmla="*/ 2001079 h 2115804"/>
                <a:gd name="connsiteX1" fmla="*/ 4929808 w 9263269"/>
                <a:gd name="connsiteY1" fmla="*/ 1895061 h 2115804"/>
                <a:gd name="connsiteX2" fmla="*/ 9263269 w 9263269"/>
                <a:gd name="connsiteY2" fmla="*/ 0 h 2115804"/>
                <a:gd name="connsiteX0" fmla="*/ 0 w 9171702"/>
                <a:gd name="connsiteY0" fmla="*/ 2626108 h 2781924"/>
                <a:gd name="connsiteX1" fmla="*/ 4929808 w 9171702"/>
                <a:gd name="connsiteY1" fmla="*/ 2520090 h 2781924"/>
                <a:gd name="connsiteX2" fmla="*/ 9171702 w 9171702"/>
                <a:gd name="connsiteY2" fmla="*/ 0 h 2781924"/>
              </a:gdLst>
              <a:ahLst/>
              <a:cxnLst>
                <a:cxn ang="0">
                  <a:pos x="connsiteX0" y="connsiteY0"/>
                </a:cxn>
                <a:cxn ang="0">
                  <a:pos x="connsiteX1" y="connsiteY1"/>
                </a:cxn>
                <a:cxn ang="0">
                  <a:pos x="connsiteX2" y="connsiteY2"/>
                </a:cxn>
              </a:cxnLst>
              <a:rect l="l" t="t" r="r" b="b"/>
              <a:pathLst>
                <a:path w="9171702" h="2781924">
                  <a:moveTo>
                    <a:pt x="0" y="2626108"/>
                  </a:moveTo>
                  <a:cubicBezTo>
                    <a:pt x="1692965" y="2739855"/>
                    <a:pt x="3401191" y="2957775"/>
                    <a:pt x="4929808" y="2520090"/>
                  </a:cubicBezTo>
                  <a:cubicBezTo>
                    <a:pt x="6458425" y="2082405"/>
                    <a:pt x="7776910" y="780774"/>
                    <a:pt x="9171702" y="0"/>
                  </a:cubicBezTo>
                </a:path>
              </a:pathLst>
            </a:custGeom>
            <a:no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521AE52-BD66-4E46-BB81-A1747B4CA084}"/>
                </a:ext>
              </a:extLst>
            </p:cNvPr>
            <p:cNvSpPr/>
            <p:nvPr userDrawn="1"/>
          </p:nvSpPr>
          <p:spPr>
            <a:xfrm rot="445497">
              <a:off x="1138886" y="4931252"/>
              <a:ext cx="9866451" cy="1879985"/>
            </a:xfrm>
            <a:custGeom>
              <a:avLst/>
              <a:gdLst>
                <a:gd name="connsiteX0" fmla="*/ 0 w 9263269"/>
                <a:gd name="connsiteY0" fmla="*/ 2001079 h 2115804"/>
                <a:gd name="connsiteX1" fmla="*/ 4929808 w 9263269"/>
                <a:gd name="connsiteY1" fmla="*/ 1895061 h 2115804"/>
                <a:gd name="connsiteX2" fmla="*/ 9263269 w 9263269"/>
                <a:gd name="connsiteY2" fmla="*/ 0 h 2115804"/>
                <a:gd name="connsiteX0" fmla="*/ 0 w 9367674"/>
                <a:gd name="connsiteY0" fmla="*/ 1377843 h 1944832"/>
                <a:gd name="connsiteX1" fmla="*/ 5034213 w 9367674"/>
                <a:gd name="connsiteY1" fmla="*/ 1895061 h 1944832"/>
                <a:gd name="connsiteX2" fmla="*/ 9367674 w 9367674"/>
                <a:gd name="connsiteY2" fmla="*/ 0 h 1944832"/>
              </a:gdLst>
              <a:ahLst/>
              <a:cxnLst>
                <a:cxn ang="0">
                  <a:pos x="connsiteX0" y="connsiteY0"/>
                </a:cxn>
                <a:cxn ang="0">
                  <a:pos x="connsiteX1" y="connsiteY1"/>
                </a:cxn>
                <a:cxn ang="0">
                  <a:pos x="connsiteX2" y="connsiteY2"/>
                </a:cxn>
              </a:cxnLst>
              <a:rect l="l" t="t" r="r" b="b"/>
              <a:pathLst>
                <a:path w="9367674" h="1944832">
                  <a:moveTo>
                    <a:pt x="0" y="1377843"/>
                  </a:moveTo>
                  <a:cubicBezTo>
                    <a:pt x="1692965" y="1491590"/>
                    <a:pt x="3472934" y="2124701"/>
                    <a:pt x="5034213" y="1895061"/>
                  </a:cubicBezTo>
                  <a:cubicBezTo>
                    <a:pt x="6595492" y="1665421"/>
                    <a:pt x="7972882" y="780774"/>
                    <a:pt x="9367674" y="0"/>
                  </a:cubicBezTo>
                </a:path>
              </a:pathLst>
            </a:custGeom>
            <a:noFill/>
            <a:ln w="19050">
              <a:solidFill>
                <a:srgbClr val="488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39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15E5-53CC-46AF-A9CB-BBEB5B9DB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D2AC86-61D9-4E95-A6FD-6C79E91074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92415-4D2D-4237-9CD9-7B7699CF0A04}"/>
              </a:ext>
            </a:extLst>
          </p:cNvPr>
          <p:cNvSpPr>
            <a:spLocks noGrp="1"/>
          </p:cNvSpPr>
          <p:nvPr>
            <p:ph type="dt" sz="half" idx="10"/>
          </p:nvPr>
        </p:nvSpPr>
        <p:spPr/>
        <p:txBody>
          <a:bodyPr/>
          <a:lstStyle/>
          <a:p>
            <a:fld id="{BFB64DC3-EAF3-4898-9CC2-3FEE05771733}" type="datetime1">
              <a:rPr lang="en-US" smtClean="0"/>
              <a:t>7/14/2025</a:t>
            </a:fld>
            <a:endParaRPr lang="en-US"/>
          </a:p>
        </p:txBody>
      </p:sp>
      <p:sp>
        <p:nvSpPr>
          <p:cNvPr id="5" name="Footer Placeholder 4">
            <a:extLst>
              <a:ext uri="{FF2B5EF4-FFF2-40B4-BE49-F238E27FC236}">
                <a16:creationId xmlns:a16="http://schemas.microsoft.com/office/drawing/2014/main" id="{8B81166F-7FDB-4502-855B-A4CE167C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4891F-FFA4-4B4C-911D-08AE7670B567}"/>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14" name="Group 13">
            <a:extLst>
              <a:ext uri="{FF2B5EF4-FFF2-40B4-BE49-F238E27FC236}">
                <a16:creationId xmlns:a16="http://schemas.microsoft.com/office/drawing/2014/main" id="{60F13BE3-23C4-40D9-8192-2C56A5DD0AC0}"/>
              </a:ext>
            </a:extLst>
          </p:cNvPr>
          <p:cNvGrpSpPr/>
          <p:nvPr userDrawn="1"/>
        </p:nvGrpSpPr>
        <p:grpSpPr>
          <a:xfrm>
            <a:off x="0" y="-5799"/>
            <a:ext cx="12192000" cy="6986116"/>
            <a:chOff x="0" y="-5799"/>
            <a:chExt cx="12192000" cy="6986116"/>
          </a:xfrm>
        </p:grpSpPr>
        <p:sp>
          <p:nvSpPr>
            <p:cNvPr id="15" name="Rectangle: Single Corner Snipped 14">
              <a:extLst>
                <a:ext uri="{FF2B5EF4-FFF2-40B4-BE49-F238E27FC236}">
                  <a16:creationId xmlns:a16="http://schemas.microsoft.com/office/drawing/2014/main" id="{8F37E40A-5B00-4333-B474-A2B751E3D3AD}"/>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Single Corner Snipped 15">
              <a:extLst>
                <a:ext uri="{FF2B5EF4-FFF2-40B4-BE49-F238E27FC236}">
                  <a16:creationId xmlns:a16="http://schemas.microsoft.com/office/drawing/2014/main" id="{103F6B04-DC3B-4BC9-8BD3-3FFAC3ADC85D}"/>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9447248-BA3E-43A1-9875-CE476F33F32B}"/>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 descr="cid:image001.png@01D2FF9F.D100A8D0">
              <a:extLst>
                <a:ext uri="{FF2B5EF4-FFF2-40B4-BE49-F238E27FC236}">
                  <a16:creationId xmlns:a16="http://schemas.microsoft.com/office/drawing/2014/main" id="{C62DF971-C387-45FC-AD43-3EF67D5018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5672636C-0BBC-4CB8-B57B-0B8F5EDDF9E5}"/>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20" name="TextBox 19">
              <a:extLst>
                <a:ext uri="{FF2B5EF4-FFF2-40B4-BE49-F238E27FC236}">
                  <a16:creationId xmlns:a16="http://schemas.microsoft.com/office/drawing/2014/main" id="{D95E83BE-BCE3-4169-BAA2-A60C3D97246C}"/>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21" name="Rectangle 20">
              <a:extLst>
                <a:ext uri="{FF2B5EF4-FFF2-40B4-BE49-F238E27FC236}">
                  <a16:creationId xmlns:a16="http://schemas.microsoft.com/office/drawing/2014/main" id="{42908E8D-9F64-496E-986E-3C1754312CD8}"/>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839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3F0CB7-6A0C-42A5-BF06-2E582F669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AD0E1B-03AD-49B3-BB30-7FD02B0BBC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8C9CD-D7A6-4360-BB24-EA8873A64EF6}"/>
              </a:ext>
            </a:extLst>
          </p:cNvPr>
          <p:cNvSpPr>
            <a:spLocks noGrp="1"/>
          </p:cNvSpPr>
          <p:nvPr>
            <p:ph type="dt" sz="half" idx="10"/>
          </p:nvPr>
        </p:nvSpPr>
        <p:spPr/>
        <p:txBody>
          <a:bodyPr/>
          <a:lstStyle/>
          <a:p>
            <a:fld id="{A695775E-04A9-4B9D-B5F2-EE81CEA13788}" type="datetime1">
              <a:rPr lang="en-US" smtClean="0"/>
              <a:t>7/14/2025</a:t>
            </a:fld>
            <a:endParaRPr lang="en-US"/>
          </a:p>
        </p:txBody>
      </p:sp>
      <p:sp>
        <p:nvSpPr>
          <p:cNvPr id="5" name="Footer Placeholder 4">
            <a:extLst>
              <a:ext uri="{FF2B5EF4-FFF2-40B4-BE49-F238E27FC236}">
                <a16:creationId xmlns:a16="http://schemas.microsoft.com/office/drawing/2014/main" id="{C60F25B0-BB92-4BE7-8F24-72B04EE27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7490B-204C-4A20-9EB8-37D8D3EF36DC}"/>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14" name="Group 13">
            <a:extLst>
              <a:ext uri="{FF2B5EF4-FFF2-40B4-BE49-F238E27FC236}">
                <a16:creationId xmlns:a16="http://schemas.microsoft.com/office/drawing/2014/main" id="{2FDDA64A-4ED7-4F99-BBC2-647E32D0B257}"/>
              </a:ext>
            </a:extLst>
          </p:cNvPr>
          <p:cNvGrpSpPr/>
          <p:nvPr userDrawn="1"/>
        </p:nvGrpSpPr>
        <p:grpSpPr>
          <a:xfrm>
            <a:off x="0" y="-5799"/>
            <a:ext cx="12192000" cy="6986116"/>
            <a:chOff x="0" y="-5799"/>
            <a:chExt cx="12192000" cy="6986116"/>
          </a:xfrm>
        </p:grpSpPr>
        <p:sp>
          <p:nvSpPr>
            <p:cNvPr id="15" name="Rectangle: Single Corner Snipped 14">
              <a:extLst>
                <a:ext uri="{FF2B5EF4-FFF2-40B4-BE49-F238E27FC236}">
                  <a16:creationId xmlns:a16="http://schemas.microsoft.com/office/drawing/2014/main" id="{77DF80C7-4237-440E-83DA-3A2B75780C25}"/>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Single Corner Snipped 15">
              <a:extLst>
                <a:ext uri="{FF2B5EF4-FFF2-40B4-BE49-F238E27FC236}">
                  <a16:creationId xmlns:a16="http://schemas.microsoft.com/office/drawing/2014/main" id="{DC4B3FE9-0160-4646-8AF9-959F5CA566CD}"/>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02D7173-0A53-4E05-964D-5CC01C2F9F90}"/>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 descr="cid:image001.png@01D2FF9F.D100A8D0">
              <a:extLst>
                <a:ext uri="{FF2B5EF4-FFF2-40B4-BE49-F238E27FC236}">
                  <a16:creationId xmlns:a16="http://schemas.microsoft.com/office/drawing/2014/main" id="{2E95F739-DF37-4EB8-B423-759345105E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6E2D307B-7ACE-454A-B8E5-1443E83AC54C}"/>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20" name="TextBox 19">
              <a:extLst>
                <a:ext uri="{FF2B5EF4-FFF2-40B4-BE49-F238E27FC236}">
                  <a16:creationId xmlns:a16="http://schemas.microsoft.com/office/drawing/2014/main" id="{915C8342-C157-4332-89C0-A5676F2CA51E}"/>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21" name="Rectangle 20">
              <a:extLst>
                <a:ext uri="{FF2B5EF4-FFF2-40B4-BE49-F238E27FC236}">
                  <a16:creationId xmlns:a16="http://schemas.microsoft.com/office/drawing/2014/main" id="{25511339-CDAB-4441-A3C1-573ACCD9A67D}"/>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703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1268413"/>
            <a:ext cx="9889067" cy="508000"/>
          </a:xfrm>
        </p:spPr>
        <p:txBody>
          <a:bodyPr/>
          <a:lstStyle/>
          <a:p>
            <a:r>
              <a:rPr lang="en-US"/>
              <a:t>Click to edit Master title style</a:t>
            </a:r>
          </a:p>
        </p:txBody>
      </p:sp>
      <p:sp>
        <p:nvSpPr>
          <p:cNvPr id="3" name="Text Placeholder 2"/>
          <p:cNvSpPr>
            <a:spLocks noGrp="1"/>
          </p:cNvSpPr>
          <p:nvPr>
            <p:ph type="body" sz="half" idx="1"/>
          </p:nvPr>
        </p:nvSpPr>
        <p:spPr>
          <a:xfrm>
            <a:off x="719667" y="1844675"/>
            <a:ext cx="4842933"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65800" y="1844675"/>
            <a:ext cx="4842933"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20C4B510-5E5D-458E-B8B2-DD5A30E54700}"/>
              </a:ext>
            </a:extLst>
          </p:cNvPr>
          <p:cNvGrpSpPr/>
          <p:nvPr userDrawn="1"/>
        </p:nvGrpSpPr>
        <p:grpSpPr>
          <a:xfrm>
            <a:off x="0" y="-5799"/>
            <a:ext cx="12192000" cy="6986116"/>
            <a:chOff x="0" y="-5799"/>
            <a:chExt cx="12192000" cy="6986116"/>
          </a:xfrm>
        </p:grpSpPr>
        <p:sp>
          <p:nvSpPr>
            <p:cNvPr id="6" name="Rectangle: Single Corner Snipped 5">
              <a:extLst>
                <a:ext uri="{FF2B5EF4-FFF2-40B4-BE49-F238E27FC236}">
                  <a16:creationId xmlns:a16="http://schemas.microsoft.com/office/drawing/2014/main" id="{F27A64CE-0B6D-4970-B696-A0882C5EAEF5}"/>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DE3CD2A3-64B5-43E2-8B69-E9C30F715800}"/>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564157-5342-4296-AEE3-83712F086CED}"/>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id:image001.png@01D2FF9F.D100A8D0">
              <a:extLst>
                <a:ext uri="{FF2B5EF4-FFF2-40B4-BE49-F238E27FC236}">
                  <a16:creationId xmlns:a16="http://schemas.microsoft.com/office/drawing/2014/main" id="{E3D65F4E-7DF0-4ACD-BD62-15E1763275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B777888-8E88-41BB-9F10-819B7223A00F}"/>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11" name="TextBox 10">
              <a:extLst>
                <a:ext uri="{FF2B5EF4-FFF2-40B4-BE49-F238E27FC236}">
                  <a16:creationId xmlns:a16="http://schemas.microsoft.com/office/drawing/2014/main" id="{D5E084E7-E846-4D97-952C-C48607F5E456}"/>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12" name="Rectangle 11">
              <a:extLst>
                <a:ext uri="{FF2B5EF4-FFF2-40B4-BE49-F238E27FC236}">
                  <a16:creationId xmlns:a16="http://schemas.microsoft.com/office/drawing/2014/main" id="{2C8345C8-27FF-4D43-9902-548B9F4684FE}"/>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076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DD8A-D6C3-4829-9F58-154B9AEE26D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7B24D03-A7B9-4B48-BF74-2404325B1D29}"/>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152C1-D968-46BE-BE3D-40521EBA57F8}"/>
              </a:ext>
            </a:extLst>
          </p:cNvPr>
          <p:cNvSpPr>
            <a:spLocks noGrp="1"/>
          </p:cNvSpPr>
          <p:nvPr>
            <p:ph type="dt" sz="half" idx="10"/>
          </p:nvPr>
        </p:nvSpPr>
        <p:spPr/>
        <p:txBody>
          <a:bodyPr/>
          <a:lstStyle/>
          <a:p>
            <a:fld id="{E11F1A43-DA8D-48AB-AF88-4D5760311DC2}" type="datetime1">
              <a:rPr lang="en-US" smtClean="0"/>
              <a:t>7/14/2025</a:t>
            </a:fld>
            <a:endParaRPr lang="en-US"/>
          </a:p>
        </p:txBody>
      </p:sp>
      <p:sp>
        <p:nvSpPr>
          <p:cNvPr id="5" name="Footer Placeholder 4">
            <a:extLst>
              <a:ext uri="{FF2B5EF4-FFF2-40B4-BE49-F238E27FC236}">
                <a16:creationId xmlns:a16="http://schemas.microsoft.com/office/drawing/2014/main" id="{394AE56D-A867-480E-8A70-6104E9634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72680-318F-4ECC-A1A8-576DFAF9D635}"/>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7" name="Group 6">
            <a:extLst>
              <a:ext uri="{FF2B5EF4-FFF2-40B4-BE49-F238E27FC236}">
                <a16:creationId xmlns:a16="http://schemas.microsoft.com/office/drawing/2014/main" id="{90D55B5A-B262-4B98-9A7F-EDD79A011DD6}"/>
              </a:ext>
            </a:extLst>
          </p:cNvPr>
          <p:cNvGrpSpPr/>
          <p:nvPr userDrawn="1"/>
        </p:nvGrpSpPr>
        <p:grpSpPr>
          <a:xfrm>
            <a:off x="0" y="-5799"/>
            <a:ext cx="12192000" cy="6986116"/>
            <a:chOff x="0" y="-5799"/>
            <a:chExt cx="12192000" cy="6986116"/>
          </a:xfrm>
        </p:grpSpPr>
        <p:sp>
          <p:nvSpPr>
            <p:cNvPr id="8" name="Rectangle: Single Corner Snipped 7">
              <a:extLst>
                <a:ext uri="{FF2B5EF4-FFF2-40B4-BE49-F238E27FC236}">
                  <a16:creationId xmlns:a16="http://schemas.microsoft.com/office/drawing/2014/main" id="{E4D7EB88-2310-470D-87B0-B7D97C9119C1}"/>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A9D0D89E-DD69-4867-A5BE-E9BBB9F59897}"/>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4AD2FFC-0D0D-41DE-B2F8-4B588A433D35}"/>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 descr="cid:image001.png@01D2FF9F.D100A8D0">
              <a:extLst>
                <a:ext uri="{FF2B5EF4-FFF2-40B4-BE49-F238E27FC236}">
                  <a16:creationId xmlns:a16="http://schemas.microsoft.com/office/drawing/2014/main" id="{9DE19740-9B0E-49D1-B186-86F6E4CFCE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3B03617-C396-40DD-BC62-191945BD607E}"/>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13" name="TextBox 12">
              <a:extLst>
                <a:ext uri="{FF2B5EF4-FFF2-40B4-BE49-F238E27FC236}">
                  <a16:creationId xmlns:a16="http://schemas.microsoft.com/office/drawing/2014/main" id="{6CEAE9C8-AF02-47E9-9748-6E5901880B54}"/>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14" name="Rectangle 13">
              <a:extLst>
                <a:ext uri="{FF2B5EF4-FFF2-40B4-BE49-F238E27FC236}">
                  <a16:creationId xmlns:a16="http://schemas.microsoft.com/office/drawing/2014/main" id="{B060C1C5-CC35-433C-8EB3-32A29E14D859}"/>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792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4FCA-A658-72CC-9023-5C3280DBA3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F83063-F20F-FBF6-2A96-0BEBDBADBC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688AB-0095-C392-FFBE-65F22C088965}"/>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5" name="Footer Placeholder 4">
            <a:extLst>
              <a:ext uri="{FF2B5EF4-FFF2-40B4-BE49-F238E27FC236}">
                <a16:creationId xmlns:a16="http://schemas.microsoft.com/office/drawing/2014/main" id="{31B3B7BC-9717-F7FE-52E0-5460FE923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D0A70-41D9-2E91-4479-C55BF8257E1A}"/>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2540363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0016-7177-7F2D-94A7-D97D46854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9BAE3-2C91-2F9A-13A5-F09F37BB0E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78313-8E97-219C-2C68-67D8C1349DA3}"/>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5" name="Footer Placeholder 4">
            <a:extLst>
              <a:ext uri="{FF2B5EF4-FFF2-40B4-BE49-F238E27FC236}">
                <a16:creationId xmlns:a16="http://schemas.microsoft.com/office/drawing/2014/main" id="{7A1279AF-E171-02F4-B014-DA48CC47D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AE0E3-30FB-C6A5-D073-0FBEB0C03EC9}"/>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3022050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72F4-46C3-0906-F43D-82D0AE8355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17440-AC59-07B8-8609-1578BCC2BC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E75FA-BA12-9F40-1D28-A6B94260FC72}"/>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5" name="Footer Placeholder 4">
            <a:extLst>
              <a:ext uri="{FF2B5EF4-FFF2-40B4-BE49-F238E27FC236}">
                <a16:creationId xmlns:a16="http://schemas.microsoft.com/office/drawing/2014/main" id="{1F5D4E27-E0C3-34E6-19C5-BA9D8C613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78E6B-11F2-7CB7-7656-E751E460FD4E}"/>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3294068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DFF0-8474-AC4E-8616-D334B0CD4E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A60E96-80D0-C3E4-5CF4-0F288D1166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2E7233-A477-8415-C98B-7B55511046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FD5054-AAC4-85C3-F0C8-DA9F431A55EA}"/>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6" name="Footer Placeholder 5">
            <a:extLst>
              <a:ext uri="{FF2B5EF4-FFF2-40B4-BE49-F238E27FC236}">
                <a16:creationId xmlns:a16="http://schemas.microsoft.com/office/drawing/2014/main" id="{99538E66-362E-29DE-23D2-030F34450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A05B7-CBF8-97C7-ED92-737F4B6808CB}"/>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1396198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F08A-8C92-5A61-DFD7-BB4920B1B5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55E5AC-45C9-615E-4E06-BB85EB51DC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A07C48-3457-94AE-4F0F-D68EA527D9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498F10-4E1B-D0E1-DA05-31F3BC1842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C95184-D246-7100-8775-EC94ACE853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DD0029-8646-0DC1-37B1-41C335F5B238}"/>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8" name="Footer Placeholder 7">
            <a:extLst>
              <a:ext uri="{FF2B5EF4-FFF2-40B4-BE49-F238E27FC236}">
                <a16:creationId xmlns:a16="http://schemas.microsoft.com/office/drawing/2014/main" id="{F18F4FC5-6A70-2745-9C63-844E43D601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C84E45-9B7F-8E90-9038-022CC2A46B17}"/>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3277503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6032-03E3-60A2-EE12-D6C9587DBB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FB6598-D3C0-53C4-A96F-909E18F119A2}"/>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4" name="Footer Placeholder 3">
            <a:extLst>
              <a:ext uri="{FF2B5EF4-FFF2-40B4-BE49-F238E27FC236}">
                <a16:creationId xmlns:a16="http://schemas.microsoft.com/office/drawing/2014/main" id="{4D05774C-7F6F-4BD7-9D5D-2840C27D82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C281B6-B216-80BA-CE60-7B79BB405D93}"/>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274458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EED4-440F-4835-9239-0BC91B3EDB70}"/>
              </a:ext>
            </a:extLst>
          </p:cNvPr>
          <p:cNvSpPr>
            <a:spLocks noGrp="1"/>
          </p:cNvSpPr>
          <p:nvPr>
            <p:ph type="title"/>
          </p:nvPr>
        </p:nvSpPr>
        <p:spPr/>
        <p:txBody>
          <a:bodyPr>
            <a:norm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BE4760B5-D873-4C3F-B1F0-9CBA01C95B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ACCD7-C001-47AA-8163-50B96A122E98}"/>
              </a:ext>
            </a:extLst>
          </p:cNvPr>
          <p:cNvSpPr>
            <a:spLocks noGrp="1"/>
          </p:cNvSpPr>
          <p:nvPr>
            <p:ph type="dt" sz="half" idx="10"/>
          </p:nvPr>
        </p:nvSpPr>
        <p:spPr/>
        <p:txBody>
          <a:bodyPr/>
          <a:lstStyle/>
          <a:p>
            <a:fld id="{57966892-B42B-45B8-8D5A-F8F28EBC2F13}" type="datetime1">
              <a:rPr lang="en-US" smtClean="0"/>
              <a:t>7/14/2025</a:t>
            </a:fld>
            <a:endParaRPr lang="en-US"/>
          </a:p>
        </p:txBody>
      </p:sp>
      <p:sp>
        <p:nvSpPr>
          <p:cNvPr id="5" name="Footer Placeholder 4">
            <a:extLst>
              <a:ext uri="{FF2B5EF4-FFF2-40B4-BE49-F238E27FC236}">
                <a16:creationId xmlns:a16="http://schemas.microsoft.com/office/drawing/2014/main" id="{3109E450-0B0C-4122-9E1E-8514217B4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F0EF8-F2FC-4BC7-91E4-924CC3A72FE4}"/>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14" name="Group 13">
            <a:extLst>
              <a:ext uri="{FF2B5EF4-FFF2-40B4-BE49-F238E27FC236}">
                <a16:creationId xmlns:a16="http://schemas.microsoft.com/office/drawing/2014/main" id="{2E4947E3-FFF3-4AA5-AD5D-054FFC873D84}"/>
              </a:ext>
            </a:extLst>
          </p:cNvPr>
          <p:cNvGrpSpPr/>
          <p:nvPr userDrawn="1"/>
        </p:nvGrpSpPr>
        <p:grpSpPr>
          <a:xfrm>
            <a:off x="0" y="-5799"/>
            <a:ext cx="12192000" cy="6986116"/>
            <a:chOff x="0" y="-5799"/>
            <a:chExt cx="12192000" cy="6986116"/>
          </a:xfrm>
        </p:grpSpPr>
        <p:sp>
          <p:nvSpPr>
            <p:cNvPr id="15" name="Rectangle: Single Corner Snipped 14">
              <a:extLst>
                <a:ext uri="{FF2B5EF4-FFF2-40B4-BE49-F238E27FC236}">
                  <a16:creationId xmlns:a16="http://schemas.microsoft.com/office/drawing/2014/main" id="{29C781D8-FFFE-4DDF-B641-8E4CAD7B98ED}"/>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Single Corner Snipped 15">
              <a:extLst>
                <a:ext uri="{FF2B5EF4-FFF2-40B4-BE49-F238E27FC236}">
                  <a16:creationId xmlns:a16="http://schemas.microsoft.com/office/drawing/2014/main" id="{A78ED62D-4C75-497B-9429-EEB5F76E7C5A}"/>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80A9C1D-DACA-492B-89AA-66802439C856}"/>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 descr="cid:image001.png@01D2FF9F.D100A8D0">
              <a:extLst>
                <a:ext uri="{FF2B5EF4-FFF2-40B4-BE49-F238E27FC236}">
                  <a16:creationId xmlns:a16="http://schemas.microsoft.com/office/drawing/2014/main" id="{482E0A04-C145-4759-B803-B9A57A6FD4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4C80AB7-62E7-4AC7-A8AE-85B2813B81F2}"/>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20" name="TextBox 19">
              <a:extLst>
                <a:ext uri="{FF2B5EF4-FFF2-40B4-BE49-F238E27FC236}">
                  <a16:creationId xmlns:a16="http://schemas.microsoft.com/office/drawing/2014/main" id="{4AB93B4D-9525-43B2-925A-4DB74D14150D}"/>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21" name="Rectangle 20">
              <a:extLst>
                <a:ext uri="{FF2B5EF4-FFF2-40B4-BE49-F238E27FC236}">
                  <a16:creationId xmlns:a16="http://schemas.microsoft.com/office/drawing/2014/main" id="{596706F7-3DEE-42C2-A38D-51A0DD36B396}"/>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868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BD9D64-94C0-233F-D043-EB5D1D87EA4D}"/>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3" name="Footer Placeholder 2">
            <a:extLst>
              <a:ext uri="{FF2B5EF4-FFF2-40B4-BE49-F238E27FC236}">
                <a16:creationId xmlns:a16="http://schemas.microsoft.com/office/drawing/2014/main" id="{549E7DD6-E415-8845-A410-2B36581E1C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74B725-03F6-EED9-D13F-2886055BE63C}"/>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204116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B9BD-8749-36BB-5D1C-2DCE89763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6D3D15-5253-E53D-B635-E7E309585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04EDD-0168-19E2-55C1-5B805FE50D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AC9B2-AF1E-2A33-30F4-8376079E2898}"/>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6" name="Footer Placeholder 5">
            <a:extLst>
              <a:ext uri="{FF2B5EF4-FFF2-40B4-BE49-F238E27FC236}">
                <a16:creationId xmlns:a16="http://schemas.microsoft.com/office/drawing/2014/main" id="{93C3A82E-5E5B-62F9-E268-96A92D8EFA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9AB57D-56EB-8A87-AB1F-C6AEFD3994D1}"/>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3406482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747A4-320F-D93E-8959-1DC02CFAE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21513C-A6F5-E17E-0C18-DE91690EAF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AA8821-12C8-BD4F-8AB4-4DD1E40EC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89E64-A8DF-5EB5-DE68-5E940C0AD7C6}"/>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6" name="Footer Placeholder 5">
            <a:extLst>
              <a:ext uri="{FF2B5EF4-FFF2-40B4-BE49-F238E27FC236}">
                <a16:creationId xmlns:a16="http://schemas.microsoft.com/office/drawing/2014/main" id="{BD358637-F934-7E3F-455C-80A926904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98DB0-CB81-828B-36DC-E03AC342D102}"/>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4010155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B105-964F-B132-A1EF-9F130458CA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224C40-6F4E-AD6B-0283-7F466E6E7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FA00B-0CF8-8E54-EA80-5A1716E4F951}"/>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5" name="Footer Placeholder 4">
            <a:extLst>
              <a:ext uri="{FF2B5EF4-FFF2-40B4-BE49-F238E27FC236}">
                <a16:creationId xmlns:a16="http://schemas.microsoft.com/office/drawing/2014/main" id="{E00A5B75-FAA3-858A-F19B-CD609D174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2B1C2-FD5A-B145-4DB0-A826DE7C3072}"/>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2446235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37CE90-6355-9B80-BC26-72517B6759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8857F6-1A86-0497-68EE-9AF3102A25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59EC4-81D9-4F00-2ADF-3D7459D50ED5}"/>
              </a:ext>
            </a:extLst>
          </p:cNvPr>
          <p:cNvSpPr>
            <a:spLocks noGrp="1"/>
          </p:cNvSpPr>
          <p:nvPr>
            <p:ph type="dt" sz="half" idx="10"/>
          </p:nvPr>
        </p:nvSpPr>
        <p:spPr/>
        <p:txBody>
          <a:bodyPr/>
          <a:lstStyle/>
          <a:p>
            <a:fld id="{220484B8-6E3C-4E8B-BF21-94561928C922}" type="datetimeFigureOut">
              <a:rPr lang="en-US" smtClean="0"/>
              <a:t>7/14/2025</a:t>
            </a:fld>
            <a:endParaRPr lang="en-US"/>
          </a:p>
        </p:txBody>
      </p:sp>
      <p:sp>
        <p:nvSpPr>
          <p:cNvPr id="5" name="Footer Placeholder 4">
            <a:extLst>
              <a:ext uri="{FF2B5EF4-FFF2-40B4-BE49-F238E27FC236}">
                <a16:creationId xmlns:a16="http://schemas.microsoft.com/office/drawing/2014/main" id="{5DF2889D-A415-5375-1A77-381B66D44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8BBC1-E42E-5778-B432-509668CB1A4A}"/>
              </a:ext>
            </a:extLst>
          </p:cNvPr>
          <p:cNvSpPr>
            <a:spLocks noGrp="1"/>
          </p:cNvSpPr>
          <p:nvPr>
            <p:ph type="sldNum" sz="quarter" idx="12"/>
          </p:nvPr>
        </p:nvSpPr>
        <p:spPr/>
        <p:txBody>
          <a:bodyPr/>
          <a:lstStyle/>
          <a:p>
            <a:fld id="{1795E6C8-495A-4BC2-AFDD-38193FEF8B76}" type="slidenum">
              <a:rPr lang="en-US" smtClean="0"/>
              <a:t>‹#›</a:t>
            </a:fld>
            <a:endParaRPr lang="en-US"/>
          </a:p>
        </p:txBody>
      </p:sp>
    </p:spTree>
    <p:extLst>
      <p:ext uri="{BB962C8B-B14F-4D97-AF65-F5344CB8AC3E}">
        <p14:creationId xmlns:p14="http://schemas.microsoft.com/office/powerpoint/2010/main" val="344888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9CE4-FB1E-4C1B-A17F-9B9AD12489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858283-5E2C-4341-BCDD-E2DF044F92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2EB3CE-5794-455C-AB71-94EC5B964A23}"/>
              </a:ext>
            </a:extLst>
          </p:cNvPr>
          <p:cNvSpPr>
            <a:spLocks noGrp="1"/>
          </p:cNvSpPr>
          <p:nvPr>
            <p:ph type="dt" sz="half" idx="10"/>
          </p:nvPr>
        </p:nvSpPr>
        <p:spPr/>
        <p:txBody>
          <a:bodyPr/>
          <a:lstStyle/>
          <a:p>
            <a:fld id="{1EB10430-2E11-4151-88EA-A96D0D129697}" type="datetime1">
              <a:rPr lang="en-US" smtClean="0"/>
              <a:t>7/14/2025</a:t>
            </a:fld>
            <a:endParaRPr lang="en-US"/>
          </a:p>
        </p:txBody>
      </p:sp>
      <p:sp>
        <p:nvSpPr>
          <p:cNvPr id="5" name="Footer Placeholder 4">
            <a:extLst>
              <a:ext uri="{FF2B5EF4-FFF2-40B4-BE49-F238E27FC236}">
                <a16:creationId xmlns:a16="http://schemas.microsoft.com/office/drawing/2014/main" id="{1AB6AA01-0F33-4AC8-8B5D-FC0002F17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B3A21-548D-4508-84F7-5163B381E926}"/>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7" name="Group 6">
            <a:extLst>
              <a:ext uri="{FF2B5EF4-FFF2-40B4-BE49-F238E27FC236}">
                <a16:creationId xmlns:a16="http://schemas.microsoft.com/office/drawing/2014/main" id="{E3E65C1F-364D-4A01-B2B5-081AA1BDEC7B}"/>
              </a:ext>
            </a:extLst>
          </p:cNvPr>
          <p:cNvGrpSpPr/>
          <p:nvPr userDrawn="1"/>
        </p:nvGrpSpPr>
        <p:grpSpPr>
          <a:xfrm>
            <a:off x="0" y="0"/>
            <a:ext cx="12192000" cy="8004064"/>
            <a:chOff x="0" y="-34173"/>
            <a:chExt cx="12192000" cy="8004064"/>
          </a:xfrm>
        </p:grpSpPr>
        <p:sp>
          <p:nvSpPr>
            <p:cNvPr id="8" name="Rectangle 7">
              <a:extLst>
                <a:ext uri="{FF2B5EF4-FFF2-40B4-BE49-F238E27FC236}">
                  <a16:creationId xmlns:a16="http://schemas.microsoft.com/office/drawing/2014/main" id="{842C8FFF-28D2-468C-AC93-8F9902596F59}"/>
                </a:ext>
              </a:extLst>
            </p:cNvPr>
            <p:cNvSpPr/>
            <p:nvPr userDrawn="1"/>
          </p:nvSpPr>
          <p:spPr>
            <a:xfrm>
              <a:off x="0" y="-34173"/>
              <a:ext cx="12192000" cy="683812"/>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id:image001.png@01D2FF9F.D100A8D0">
              <a:extLst>
                <a:ext uri="{FF2B5EF4-FFF2-40B4-BE49-F238E27FC236}">
                  <a16:creationId xmlns:a16="http://schemas.microsoft.com/office/drawing/2014/main" id="{D57EFAF0-4ADE-49F1-912E-E33883267C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26210" y="5495061"/>
              <a:ext cx="1139580" cy="124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Shape 9">
              <a:extLst>
                <a:ext uri="{FF2B5EF4-FFF2-40B4-BE49-F238E27FC236}">
                  <a16:creationId xmlns:a16="http://schemas.microsoft.com/office/drawing/2014/main" id="{F134A0C9-5F21-419C-8DD6-6AF4944B7B77}"/>
                </a:ext>
              </a:extLst>
            </p:cNvPr>
            <p:cNvSpPr/>
            <p:nvPr userDrawn="1"/>
          </p:nvSpPr>
          <p:spPr>
            <a:xfrm rot="11696239">
              <a:off x="1275388" y="5216510"/>
              <a:ext cx="9596358" cy="2753381"/>
            </a:xfrm>
            <a:custGeom>
              <a:avLst/>
              <a:gdLst>
                <a:gd name="connsiteX0" fmla="*/ 0 w 9263269"/>
                <a:gd name="connsiteY0" fmla="*/ 2001079 h 2115804"/>
                <a:gd name="connsiteX1" fmla="*/ 4929808 w 9263269"/>
                <a:gd name="connsiteY1" fmla="*/ 1895061 h 2115804"/>
                <a:gd name="connsiteX2" fmla="*/ 9263269 w 9263269"/>
                <a:gd name="connsiteY2" fmla="*/ 0 h 2115804"/>
                <a:gd name="connsiteX0" fmla="*/ 0 w 9171702"/>
                <a:gd name="connsiteY0" fmla="*/ 2626108 h 2781924"/>
                <a:gd name="connsiteX1" fmla="*/ 4929808 w 9171702"/>
                <a:gd name="connsiteY1" fmla="*/ 2520090 h 2781924"/>
                <a:gd name="connsiteX2" fmla="*/ 9171702 w 9171702"/>
                <a:gd name="connsiteY2" fmla="*/ 0 h 2781924"/>
              </a:gdLst>
              <a:ahLst/>
              <a:cxnLst>
                <a:cxn ang="0">
                  <a:pos x="connsiteX0" y="connsiteY0"/>
                </a:cxn>
                <a:cxn ang="0">
                  <a:pos x="connsiteX1" y="connsiteY1"/>
                </a:cxn>
                <a:cxn ang="0">
                  <a:pos x="connsiteX2" y="connsiteY2"/>
                </a:cxn>
              </a:cxnLst>
              <a:rect l="l" t="t" r="r" b="b"/>
              <a:pathLst>
                <a:path w="9171702" h="2781924">
                  <a:moveTo>
                    <a:pt x="0" y="2626108"/>
                  </a:moveTo>
                  <a:cubicBezTo>
                    <a:pt x="1692965" y="2739855"/>
                    <a:pt x="3401191" y="2957775"/>
                    <a:pt x="4929808" y="2520090"/>
                  </a:cubicBezTo>
                  <a:cubicBezTo>
                    <a:pt x="6458425" y="2082405"/>
                    <a:pt x="7776910" y="780774"/>
                    <a:pt x="9171702" y="0"/>
                  </a:cubicBezTo>
                </a:path>
              </a:pathLst>
            </a:custGeom>
            <a:no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711B43F-9E97-42CC-A47D-1D36D0202727}"/>
                </a:ext>
              </a:extLst>
            </p:cNvPr>
            <p:cNvSpPr/>
            <p:nvPr userDrawn="1"/>
          </p:nvSpPr>
          <p:spPr>
            <a:xfrm rot="445497">
              <a:off x="1138886" y="4931252"/>
              <a:ext cx="9866451" cy="1879985"/>
            </a:xfrm>
            <a:custGeom>
              <a:avLst/>
              <a:gdLst>
                <a:gd name="connsiteX0" fmla="*/ 0 w 9263269"/>
                <a:gd name="connsiteY0" fmla="*/ 2001079 h 2115804"/>
                <a:gd name="connsiteX1" fmla="*/ 4929808 w 9263269"/>
                <a:gd name="connsiteY1" fmla="*/ 1895061 h 2115804"/>
                <a:gd name="connsiteX2" fmla="*/ 9263269 w 9263269"/>
                <a:gd name="connsiteY2" fmla="*/ 0 h 2115804"/>
                <a:gd name="connsiteX0" fmla="*/ 0 w 9367674"/>
                <a:gd name="connsiteY0" fmla="*/ 1377843 h 1944832"/>
                <a:gd name="connsiteX1" fmla="*/ 5034213 w 9367674"/>
                <a:gd name="connsiteY1" fmla="*/ 1895061 h 1944832"/>
                <a:gd name="connsiteX2" fmla="*/ 9367674 w 9367674"/>
                <a:gd name="connsiteY2" fmla="*/ 0 h 1944832"/>
              </a:gdLst>
              <a:ahLst/>
              <a:cxnLst>
                <a:cxn ang="0">
                  <a:pos x="connsiteX0" y="connsiteY0"/>
                </a:cxn>
                <a:cxn ang="0">
                  <a:pos x="connsiteX1" y="connsiteY1"/>
                </a:cxn>
                <a:cxn ang="0">
                  <a:pos x="connsiteX2" y="connsiteY2"/>
                </a:cxn>
              </a:cxnLst>
              <a:rect l="l" t="t" r="r" b="b"/>
              <a:pathLst>
                <a:path w="9367674" h="1944832">
                  <a:moveTo>
                    <a:pt x="0" y="1377843"/>
                  </a:moveTo>
                  <a:cubicBezTo>
                    <a:pt x="1692965" y="1491590"/>
                    <a:pt x="3472934" y="2124701"/>
                    <a:pt x="5034213" y="1895061"/>
                  </a:cubicBezTo>
                  <a:cubicBezTo>
                    <a:pt x="6595492" y="1665421"/>
                    <a:pt x="7972882" y="780774"/>
                    <a:pt x="9367674" y="0"/>
                  </a:cubicBezTo>
                </a:path>
              </a:pathLst>
            </a:custGeom>
            <a:noFill/>
            <a:ln w="19050">
              <a:solidFill>
                <a:srgbClr val="488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409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0915-96C6-4908-88ED-12AAC0ED3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388DC-2DFD-4D6B-B293-C5AF6BF060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98D933-7062-4A30-958E-53104EAA5D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0448AE-B137-4098-A8E6-8ACDE2485E2F}"/>
              </a:ext>
            </a:extLst>
          </p:cNvPr>
          <p:cNvSpPr>
            <a:spLocks noGrp="1"/>
          </p:cNvSpPr>
          <p:nvPr>
            <p:ph type="dt" sz="half" idx="10"/>
          </p:nvPr>
        </p:nvSpPr>
        <p:spPr/>
        <p:txBody>
          <a:bodyPr/>
          <a:lstStyle/>
          <a:p>
            <a:fld id="{0696A851-BFA7-4ECA-916C-A1C244B011B5}" type="datetime1">
              <a:rPr lang="en-US" smtClean="0"/>
              <a:t>7/14/2025</a:t>
            </a:fld>
            <a:endParaRPr lang="en-US"/>
          </a:p>
        </p:txBody>
      </p:sp>
      <p:sp>
        <p:nvSpPr>
          <p:cNvPr id="6" name="Footer Placeholder 5">
            <a:extLst>
              <a:ext uri="{FF2B5EF4-FFF2-40B4-BE49-F238E27FC236}">
                <a16:creationId xmlns:a16="http://schemas.microsoft.com/office/drawing/2014/main" id="{BB0075EC-A768-4936-BB33-C3BBE1C39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D5154-ED58-4828-84EA-F39A2DE45C9B}"/>
              </a:ext>
            </a:extLst>
          </p:cNvPr>
          <p:cNvSpPr>
            <a:spLocks noGrp="1"/>
          </p:cNvSpPr>
          <p:nvPr>
            <p:ph type="sldNum" sz="quarter" idx="12"/>
          </p:nvPr>
        </p:nvSpPr>
        <p:spPr/>
        <p:txBody>
          <a:bodyPr/>
          <a:lstStyle/>
          <a:p>
            <a:fld id="{F7D4B09D-202F-488F-BB00-3B22092E7661}" type="slidenum">
              <a:rPr lang="en-US" smtClean="0"/>
              <a:t>‹#›</a:t>
            </a:fld>
            <a:endParaRPr lang="en-US"/>
          </a:p>
        </p:txBody>
      </p:sp>
      <p:sp>
        <p:nvSpPr>
          <p:cNvPr id="14" name="TextBox 13">
            <a:extLst>
              <a:ext uri="{FF2B5EF4-FFF2-40B4-BE49-F238E27FC236}">
                <a16:creationId xmlns:a16="http://schemas.microsoft.com/office/drawing/2014/main" id="{5ACEF854-6BAA-419C-AA28-06785BC51345}"/>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grpSp>
        <p:nvGrpSpPr>
          <p:cNvPr id="17" name="Group 16">
            <a:extLst>
              <a:ext uri="{FF2B5EF4-FFF2-40B4-BE49-F238E27FC236}">
                <a16:creationId xmlns:a16="http://schemas.microsoft.com/office/drawing/2014/main" id="{BDFEAAEB-144D-4509-B60A-958A79880375}"/>
              </a:ext>
            </a:extLst>
          </p:cNvPr>
          <p:cNvGrpSpPr/>
          <p:nvPr userDrawn="1"/>
        </p:nvGrpSpPr>
        <p:grpSpPr>
          <a:xfrm>
            <a:off x="0" y="-5799"/>
            <a:ext cx="12192000" cy="6986116"/>
            <a:chOff x="0" y="-5799"/>
            <a:chExt cx="12192000" cy="6986116"/>
          </a:xfrm>
        </p:grpSpPr>
        <p:sp>
          <p:nvSpPr>
            <p:cNvPr id="18" name="Rectangle: Single Corner Snipped 17">
              <a:extLst>
                <a:ext uri="{FF2B5EF4-FFF2-40B4-BE49-F238E27FC236}">
                  <a16:creationId xmlns:a16="http://schemas.microsoft.com/office/drawing/2014/main" id="{E8967DF5-D091-45EE-A25A-1A72A27E2320}"/>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Single Corner Snipped 18">
              <a:extLst>
                <a:ext uri="{FF2B5EF4-FFF2-40B4-BE49-F238E27FC236}">
                  <a16:creationId xmlns:a16="http://schemas.microsoft.com/office/drawing/2014/main" id="{DBF27D07-0473-426A-B798-C7B4AC5E04DF}"/>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78B6ED2-E80A-43B2-853E-22C19E7A4160}"/>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 descr="cid:image001.png@01D2FF9F.D100A8D0">
              <a:extLst>
                <a:ext uri="{FF2B5EF4-FFF2-40B4-BE49-F238E27FC236}">
                  <a16:creationId xmlns:a16="http://schemas.microsoft.com/office/drawing/2014/main" id="{0C077B9C-5691-4CAB-A575-8C11575D5A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57D3969C-2CA5-4A27-A491-E19B6438A9C6}"/>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23" name="TextBox 22">
              <a:extLst>
                <a:ext uri="{FF2B5EF4-FFF2-40B4-BE49-F238E27FC236}">
                  <a16:creationId xmlns:a16="http://schemas.microsoft.com/office/drawing/2014/main" id="{0FD85CDE-42EA-4F61-AA18-4948F4D4395A}"/>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24" name="Rectangle 23">
              <a:extLst>
                <a:ext uri="{FF2B5EF4-FFF2-40B4-BE49-F238E27FC236}">
                  <a16:creationId xmlns:a16="http://schemas.microsoft.com/office/drawing/2014/main" id="{1B8A899D-65FA-4698-9962-F36794126A80}"/>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609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5901E-1B69-4A9A-9D77-4E73B5D4F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35608-31BD-4090-B2B6-2413F22744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36AA7E-FE2B-4ECD-ACBD-51C94F7B0D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3DC04-73E7-4855-B4AD-BD1495CD62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4EBF82-70B0-44D7-8D65-78F86BAF65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2CF1E6-86B1-4AF3-B36F-597B8A210171}"/>
              </a:ext>
            </a:extLst>
          </p:cNvPr>
          <p:cNvSpPr>
            <a:spLocks noGrp="1"/>
          </p:cNvSpPr>
          <p:nvPr>
            <p:ph type="dt" sz="half" idx="10"/>
          </p:nvPr>
        </p:nvSpPr>
        <p:spPr/>
        <p:txBody>
          <a:bodyPr/>
          <a:lstStyle/>
          <a:p>
            <a:fld id="{5D732FE0-1ECC-4FFB-87D0-995ECF582BEC}" type="datetime1">
              <a:rPr lang="en-US" smtClean="0"/>
              <a:t>7/14/2025</a:t>
            </a:fld>
            <a:endParaRPr lang="en-US"/>
          </a:p>
        </p:txBody>
      </p:sp>
      <p:sp>
        <p:nvSpPr>
          <p:cNvPr id="8" name="Footer Placeholder 7">
            <a:extLst>
              <a:ext uri="{FF2B5EF4-FFF2-40B4-BE49-F238E27FC236}">
                <a16:creationId xmlns:a16="http://schemas.microsoft.com/office/drawing/2014/main" id="{2F5035C9-A857-443F-97CE-1018CA46B6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AAC0D4-028C-4A2F-9534-E8611308992C}"/>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17" name="Group 16">
            <a:extLst>
              <a:ext uri="{FF2B5EF4-FFF2-40B4-BE49-F238E27FC236}">
                <a16:creationId xmlns:a16="http://schemas.microsoft.com/office/drawing/2014/main" id="{CCED58CB-E01F-472D-892A-DBB8BAA5EF63}"/>
              </a:ext>
            </a:extLst>
          </p:cNvPr>
          <p:cNvGrpSpPr/>
          <p:nvPr userDrawn="1"/>
        </p:nvGrpSpPr>
        <p:grpSpPr>
          <a:xfrm>
            <a:off x="0" y="-5799"/>
            <a:ext cx="12192000" cy="6986116"/>
            <a:chOff x="0" y="-5799"/>
            <a:chExt cx="12192000" cy="6986116"/>
          </a:xfrm>
        </p:grpSpPr>
        <p:sp>
          <p:nvSpPr>
            <p:cNvPr id="18" name="Rectangle: Single Corner Snipped 17">
              <a:extLst>
                <a:ext uri="{FF2B5EF4-FFF2-40B4-BE49-F238E27FC236}">
                  <a16:creationId xmlns:a16="http://schemas.microsoft.com/office/drawing/2014/main" id="{0597CFD8-8874-4E75-AE41-3452B9B72465}"/>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Single Corner Snipped 18">
              <a:extLst>
                <a:ext uri="{FF2B5EF4-FFF2-40B4-BE49-F238E27FC236}">
                  <a16:creationId xmlns:a16="http://schemas.microsoft.com/office/drawing/2014/main" id="{F834C341-722A-4577-960C-D92E0E17B82C}"/>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48F1C89-E871-4660-A6D0-648DFD135AB3}"/>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 descr="cid:image001.png@01D2FF9F.D100A8D0">
              <a:extLst>
                <a:ext uri="{FF2B5EF4-FFF2-40B4-BE49-F238E27FC236}">
                  <a16:creationId xmlns:a16="http://schemas.microsoft.com/office/drawing/2014/main" id="{1CF2F308-F973-4EFE-AEAD-4205515521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3BEB280F-C158-4BB4-885E-4A363A6F3736}"/>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23" name="TextBox 22">
              <a:extLst>
                <a:ext uri="{FF2B5EF4-FFF2-40B4-BE49-F238E27FC236}">
                  <a16:creationId xmlns:a16="http://schemas.microsoft.com/office/drawing/2014/main" id="{5B1BBE71-F79A-423F-8974-4FE3B1C5089F}"/>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24" name="Rectangle 23">
              <a:extLst>
                <a:ext uri="{FF2B5EF4-FFF2-40B4-BE49-F238E27FC236}">
                  <a16:creationId xmlns:a16="http://schemas.microsoft.com/office/drawing/2014/main" id="{6CE19904-D961-438D-A8DE-65BB4795F07E}"/>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574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734-166B-42D5-8D17-4A0D58929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57BAD-E5BD-40FC-9467-9A53FF657D62}"/>
              </a:ext>
            </a:extLst>
          </p:cNvPr>
          <p:cNvSpPr>
            <a:spLocks noGrp="1"/>
          </p:cNvSpPr>
          <p:nvPr>
            <p:ph type="dt" sz="half" idx="10"/>
          </p:nvPr>
        </p:nvSpPr>
        <p:spPr/>
        <p:txBody>
          <a:bodyPr/>
          <a:lstStyle/>
          <a:p>
            <a:fld id="{D7A2C294-80AA-4C1E-A48C-484AD93178CC}" type="datetime1">
              <a:rPr lang="en-US" smtClean="0"/>
              <a:t>7/14/2025</a:t>
            </a:fld>
            <a:endParaRPr lang="en-US"/>
          </a:p>
        </p:txBody>
      </p:sp>
      <p:sp>
        <p:nvSpPr>
          <p:cNvPr id="4" name="Footer Placeholder 3">
            <a:extLst>
              <a:ext uri="{FF2B5EF4-FFF2-40B4-BE49-F238E27FC236}">
                <a16:creationId xmlns:a16="http://schemas.microsoft.com/office/drawing/2014/main" id="{366CEF58-1B1C-4EF3-BA75-41B6F560EE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AF464E-0F98-4E6F-AF82-8B526DBF7695}"/>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13" name="Group 12">
            <a:extLst>
              <a:ext uri="{FF2B5EF4-FFF2-40B4-BE49-F238E27FC236}">
                <a16:creationId xmlns:a16="http://schemas.microsoft.com/office/drawing/2014/main" id="{65124171-74F9-4739-9BED-AF22A79831FF}"/>
              </a:ext>
            </a:extLst>
          </p:cNvPr>
          <p:cNvGrpSpPr/>
          <p:nvPr userDrawn="1"/>
        </p:nvGrpSpPr>
        <p:grpSpPr>
          <a:xfrm>
            <a:off x="0" y="-5799"/>
            <a:ext cx="12192000" cy="6986116"/>
            <a:chOff x="0" y="-5799"/>
            <a:chExt cx="12192000" cy="6986116"/>
          </a:xfrm>
        </p:grpSpPr>
        <p:sp>
          <p:nvSpPr>
            <p:cNvPr id="14" name="Rectangle: Single Corner Snipped 13">
              <a:extLst>
                <a:ext uri="{FF2B5EF4-FFF2-40B4-BE49-F238E27FC236}">
                  <a16:creationId xmlns:a16="http://schemas.microsoft.com/office/drawing/2014/main" id="{A1B87E34-FF19-473B-A0B8-AC8B67A1E0AD}"/>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Single Corner Snipped 14">
              <a:extLst>
                <a:ext uri="{FF2B5EF4-FFF2-40B4-BE49-F238E27FC236}">
                  <a16:creationId xmlns:a16="http://schemas.microsoft.com/office/drawing/2014/main" id="{39021C3F-6500-48D1-A7FF-64DAEE326E43}"/>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1498CBB-86F5-47BC-941D-C0F90C1CC9B0}"/>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 descr="cid:image001.png@01D2FF9F.D100A8D0">
              <a:extLst>
                <a:ext uri="{FF2B5EF4-FFF2-40B4-BE49-F238E27FC236}">
                  <a16:creationId xmlns:a16="http://schemas.microsoft.com/office/drawing/2014/main" id="{608EBCC2-6617-4A30-8EC4-009C735172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72D27FD8-442A-4C30-8F82-721B139FC197}"/>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19" name="TextBox 18">
              <a:extLst>
                <a:ext uri="{FF2B5EF4-FFF2-40B4-BE49-F238E27FC236}">
                  <a16:creationId xmlns:a16="http://schemas.microsoft.com/office/drawing/2014/main" id="{27CA0C81-146C-4DA1-8071-E505BF070AE7}"/>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20" name="Rectangle 19">
              <a:extLst>
                <a:ext uri="{FF2B5EF4-FFF2-40B4-BE49-F238E27FC236}">
                  <a16:creationId xmlns:a16="http://schemas.microsoft.com/office/drawing/2014/main" id="{545361A4-ACA3-43BA-AE3F-77472BA06C35}"/>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034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512F1D-9F73-4917-BA4C-B69BC34A8D69}"/>
              </a:ext>
            </a:extLst>
          </p:cNvPr>
          <p:cNvSpPr>
            <a:spLocks noGrp="1"/>
          </p:cNvSpPr>
          <p:nvPr>
            <p:ph type="dt" sz="half" idx="10"/>
          </p:nvPr>
        </p:nvSpPr>
        <p:spPr/>
        <p:txBody>
          <a:bodyPr/>
          <a:lstStyle/>
          <a:p>
            <a:fld id="{CB2D93EE-90A7-4E85-93FE-3065FE32BB83}" type="datetime1">
              <a:rPr lang="en-US" smtClean="0"/>
              <a:t>7/14/2025</a:t>
            </a:fld>
            <a:endParaRPr lang="en-US"/>
          </a:p>
        </p:txBody>
      </p:sp>
      <p:sp>
        <p:nvSpPr>
          <p:cNvPr id="3" name="Footer Placeholder 2">
            <a:extLst>
              <a:ext uri="{FF2B5EF4-FFF2-40B4-BE49-F238E27FC236}">
                <a16:creationId xmlns:a16="http://schemas.microsoft.com/office/drawing/2014/main" id="{9DFC26C7-1588-4261-AFFA-D7689D8F5C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352D45-70FB-47CB-8BD8-1A15E08A5A17}"/>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5" name="Group 4">
            <a:extLst>
              <a:ext uri="{FF2B5EF4-FFF2-40B4-BE49-F238E27FC236}">
                <a16:creationId xmlns:a16="http://schemas.microsoft.com/office/drawing/2014/main" id="{248BF8ED-F022-48FD-BB39-D98DD899A709}"/>
              </a:ext>
            </a:extLst>
          </p:cNvPr>
          <p:cNvGrpSpPr/>
          <p:nvPr userDrawn="1"/>
        </p:nvGrpSpPr>
        <p:grpSpPr>
          <a:xfrm>
            <a:off x="0" y="-5799"/>
            <a:ext cx="12192000" cy="6986116"/>
            <a:chOff x="0" y="-5799"/>
            <a:chExt cx="12192000" cy="6986116"/>
          </a:xfrm>
        </p:grpSpPr>
        <p:sp>
          <p:nvSpPr>
            <p:cNvPr id="6" name="Rectangle: Single Corner Snipped 5">
              <a:extLst>
                <a:ext uri="{FF2B5EF4-FFF2-40B4-BE49-F238E27FC236}">
                  <a16:creationId xmlns:a16="http://schemas.microsoft.com/office/drawing/2014/main" id="{E6A88717-3A51-4091-B2DA-A7E94947309F}"/>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D1D4F351-5074-4DA9-BCBC-AD11E92D7743}"/>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1B5ECFD-A7B4-42AC-9205-6022AFF6DC1F}"/>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id:image001.png@01D2FF9F.D100A8D0">
              <a:extLst>
                <a:ext uri="{FF2B5EF4-FFF2-40B4-BE49-F238E27FC236}">
                  <a16:creationId xmlns:a16="http://schemas.microsoft.com/office/drawing/2014/main" id="{0B3867B8-9F5E-4228-99B4-DBB93043F7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5B3EE11-696B-4870-8634-C5B5F9246B51}"/>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11" name="TextBox 10">
              <a:extLst>
                <a:ext uri="{FF2B5EF4-FFF2-40B4-BE49-F238E27FC236}">
                  <a16:creationId xmlns:a16="http://schemas.microsoft.com/office/drawing/2014/main" id="{55027369-FAFD-4C23-AA96-7C82BAA4257D}"/>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12" name="Rectangle 11">
              <a:extLst>
                <a:ext uri="{FF2B5EF4-FFF2-40B4-BE49-F238E27FC236}">
                  <a16:creationId xmlns:a16="http://schemas.microsoft.com/office/drawing/2014/main" id="{4FAA64BC-359C-4C99-82B8-837F01AAFF01}"/>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262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6B27-DBD9-4634-A044-BED3B682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7A1BFF-50D2-47DD-9CB9-459E53CEBC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CAF40-CB08-4D07-BCA4-3434F9DE12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139EFD-C4F5-42BB-B00C-C538006CEF63}"/>
              </a:ext>
            </a:extLst>
          </p:cNvPr>
          <p:cNvSpPr>
            <a:spLocks noGrp="1"/>
          </p:cNvSpPr>
          <p:nvPr>
            <p:ph type="dt" sz="half" idx="10"/>
          </p:nvPr>
        </p:nvSpPr>
        <p:spPr/>
        <p:txBody>
          <a:bodyPr/>
          <a:lstStyle/>
          <a:p>
            <a:fld id="{812C675C-76AF-431D-AAA3-9433158FF667}" type="datetime1">
              <a:rPr lang="en-US" smtClean="0"/>
              <a:t>7/14/2025</a:t>
            </a:fld>
            <a:endParaRPr lang="en-US"/>
          </a:p>
        </p:txBody>
      </p:sp>
      <p:sp>
        <p:nvSpPr>
          <p:cNvPr id="6" name="Footer Placeholder 5">
            <a:extLst>
              <a:ext uri="{FF2B5EF4-FFF2-40B4-BE49-F238E27FC236}">
                <a16:creationId xmlns:a16="http://schemas.microsoft.com/office/drawing/2014/main" id="{6F3B0552-B2E7-4C0D-B60A-2CCD56064B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D36AA-D45E-4EDA-9944-27C01420D52B}"/>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15" name="Group 14">
            <a:extLst>
              <a:ext uri="{FF2B5EF4-FFF2-40B4-BE49-F238E27FC236}">
                <a16:creationId xmlns:a16="http://schemas.microsoft.com/office/drawing/2014/main" id="{DF3FABD7-E62F-4009-81DB-928A6FCEBDE5}"/>
              </a:ext>
            </a:extLst>
          </p:cNvPr>
          <p:cNvGrpSpPr/>
          <p:nvPr userDrawn="1"/>
        </p:nvGrpSpPr>
        <p:grpSpPr>
          <a:xfrm>
            <a:off x="0" y="-5799"/>
            <a:ext cx="12192000" cy="6986116"/>
            <a:chOff x="0" y="-5799"/>
            <a:chExt cx="12192000" cy="6986116"/>
          </a:xfrm>
        </p:grpSpPr>
        <p:sp>
          <p:nvSpPr>
            <p:cNvPr id="16" name="Rectangle: Single Corner Snipped 15">
              <a:extLst>
                <a:ext uri="{FF2B5EF4-FFF2-40B4-BE49-F238E27FC236}">
                  <a16:creationId xmlns:a16="http://schemas.microsoft.com/office/drawing/2014/main" id="{2D43A5D8-885B-4325-AB5F-46A77CD60827}"/>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Single Corner Snipped 16">
              <a:extLst>
                <a:ext uri="{FF2B5EF4-FFF2-40B4-BE49-F238E27FC236}">
                  <a16:creationId xmlns:a16="http://schemas.microsoft.com/office/drawing/2014/main" id="{A343030B-9126-411B-B13F-10A1B86C6B68}"/>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DAD2979-50C3-4F31-B45E-375AF32DA3E6}"/>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 descr="cid:image001.png@01D2FF9F.D100A8D0">
              <a:extLst>
                <a:ext uri="{FF2B5EF4-FFF2-40B4-BE49-F238E27FC236}">
                  <a16:creationId xmlns:a16="http://schemas.microsoft.com/office/drawing/2014/main" id="{70CA3E08-CB59-4C2A-8580-7E5030FD38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B23DE28B-673A-4439-BB72-B1043519CD1B}"/>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21" name="TextBox 20">
              <a:extLst>
                <a:ext uri="{FF2B5EF4-FFF2-40B4-BE49-F238E27FC236}">
                  <a16:creationId xmlns:a16="http://schemas.microsoft.com/office/drawing/2014/main" id="{612494A5-18C3-4D05-BDD0-68316C390380}"/>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22" name="Rectangle 21">
              <a:extLst>
                <a:ext uri="{FF2B5EF4-FFF2-40B4-BE49-F238E27FC236}">
                  <a16:creationId xmlns:a16="http://schemas.microsoft.com/office/drawing/2014/main" id="{9E54C2EB-1956-4471-8B9E-0E4A2CF5AD34}"/>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644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157E-2212-466B-86AC-08DC77CA3B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4284A2-8508-4C46-ACA8-0B5980324C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205EB8-0BD5-4F71-B13C-76569F80D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DCDE4A-A05D-4942-9A2E-133B523C19FF}"/>
              </a:ext>
            </a:extLst>
          </p:cNvPr>
          <p:cNvSpPr>
            <a:spLocks noGrp="1"/>
          </p:cNvSpPr>
          <p:nvPr>
            <p:ph type="dt" sz="half" idx="10"/>
          </p:nvPr>
        </p:nvSpPr>
        <p:spPr/>
        <p:txBody>
          <a:bodyPr/>
          <a:lstStyle/>
          <a:p>
            <a:fld id="{EA784975-CDF4-43A3-9C09-0AA385804C74}" type="datetime1">
              <a:rPr lang="en-US" smtClean="0"/>
              <a:t>7/14/2025</a:t>
            </a:fld>
            <a:endParaRPr lang="en-US"/>
          </a:p>
        </p:txBody>
      </p:sp>
      <p:sp>
        <p:nvSpPr>
          <p:cNvPr id="6" name="Footer Placeholder 5">
            <a:extLst>
              <a:ext uri="{FF2B5EF4-FFF2-40B4-BE49-F238E27FC236}">
                <a16:creationId xmlns:a16="http://schemas.microsoft.com/office/drawing/2014/main" id="{4F8A5F3A-082E-4D1B-AD24-69D5149A6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D3763-9EDB-4BA8-A874-FD934DBB2F77}"/>
              </a:ext>
            </a:extLst>
          </p:cNvPr>
          <p:cNvSpPr>
            <a:spLocks noGrp="1"/>
          </p:cNvSpPr>
          <p:nvPr>
            <p:ph type="sldNum" sz="quarter" idx="12"/>
          </p:nvPr>
        </p:nvSpPr>
        <p:spPr/>
        <p:txBody>
          <a:bodyPr/>
          <a:lstStyle/>
          <a:p>
            <a:fld id="{F7D4B09D-202F-488F-BB00-3B22092E7661}" type="slidenum">
              <a:rPr lang="en-US" smtClean="0"/>
              <a:t>‹#›</a:t>
            </a:fld>
            <a:endParaRPr lang="en-US"/>
          </a:p>
        </p:txBody>
      </p:sp>
      <p:grpSp>
        <p:nvGrpSpPr>
          <p:cNvPr id="15" name="Group 14">
            <a:extLst>
              <a:ext uri="{FF2B5EF4-FFF2-40B4-BE49-F238E27FC236}">
                <a16:creationId xmlns:a16="http://schemas.microsoft.com/office/drawing/2014/main" id="{5662DE16-6767-4604-9DB0-F012E489A11D}"/>
              </a:ext>
            </a:extLst>
          </p:cNvPr>
          <p:cNvGrpSpPr/>
          <p:nvPr userDrawn="1"/>
        </p:nvGrpSpPr>
        <p:grpSpPr>
          <a:xfrm>
            <a:off x="0" y="-5799"/>
            <a:ext cx="12192000" cy="6986116"/>
            <a:chOff x="0" y="-5799"/>
            <a:chExt cx="12192000" cy="6986116"/>
          </a:xfrm>
        </p:grpSpPr>
        <p:sp>
          <p:nvSpPr>
            <p:cNvPr id="16" name="Rectangle: Single Corner Snipped 15">
              <a:extLst>
                <a:ext uri="{FF2B5EF4-FFF2-40B4-BE49-F238E27FC236}">
                  <a16:creationId xmlns:a16="http://schemas.microsoft.com/office/drawing/2014/main" id="{0B94EE73-7367-461C-8EA5-CF59D14DCAA4}"/>
                </a:ext>
              </a:extLst>
            </p:cNvPr>
            <p:cNvSpPr/>
            <p:nvPr userDrawn="1"/>
          </p:nvSpPr>
          <p:spPr>
            <a:xfrm rot="10800000">
              <a:off x="1203985" y="6435245"/>
              <a:ext cx="9467608" cy="210844"/>
            </a:xfrm>
            <a:prstGeom prst="snip1Rect">
              <a:avLst>
                <a:gd name="adj" fmla="val 50000"/>
              </a:avLst>
            </a:prstGeom>
            <a:solidFill>
              <a:srgbClr val="488DD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Single Corner Snipped 16">
              <a:extLst>
                <a:ext uri="{FF2B5EF4-FFF2-40B4-BE49-F238E27FC236}">
                  <a16:creationId xmlns:a16="http://schemas.microsoft.com/office/drawing/2014/main" id="{27207DB7-226B-45C7-A129-F9B145B1F619}"/>
                </a:ext>
              </a:extLst>
            </p:cNvPr>
            <p:cNvSpPr/>
            <p:nvPr userDrawn="1"/>
          </p:nvSpPr>
          <p:spPr>
            <a:xfrm rot="10800000" flipV="1">
              <a:off x="1199693" y="6257545"/>
              <a:ext cx="9467606" cy="197322"/>
            </a:xfrm>
            <a:prstGeom prst="snip1Rect">
              <a:avLst>
                <a:gd name="adj" fmla="val 50000"/>
              </a:avLst>
            </a:prstGeom>
            <a:solidFill>
              <a:srgbClr val="17118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29031D5-CBF6-4A2C-8E4D-75EACE09FC8C}"/>
                </a:ext>
              </a:extLst>
            </p:cNvPr>
            <p:cNvSpPr/>
            <p:nvPr userDrawn="1"/>
          </p:nvSpPr>
          <p:spPr>
            <a:xfrm>
              <a:off x="10082448" y="6042775"/>
              <a:ext cx="1271352" cy="773906"/>
            </a:xfrm>
            <a:prstGeom prst="roundRect">
              <a:avLst/>
            </a:prstGeom>
            <a:solidFill>
              <a:srgbClr val="F0F0F0"/>
            </a:solidFill>
            <a:ln w="19050">
              <a:solidFill>
                <a:srgbClr val="171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 descr="cid:image001.png@01D2FF9F.D100A8D0">
              <a:extLst>
                <a:ext uri="{FF2B5EF4-FFF2-40B4-BE49-F238E27FC236}">
                  <a16:creationId xmlns:a16="http://schemas.microsoft.com/office/drawing/2014/main" id="{C76FEAA5-DFF2-4CAD-AFFA-C7C47A912C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34591" y="6115036"/>
              <a:ext cx="567667" cy="6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CBE3C63-7020-4413-B254-907DE489287E}"/>
                </a:ext>
              </a:extLst>
            </p:cNvPr>
            <p:cNvSpPr txBox="1"/>
            <p:nvPr userDrawn="1"/>
          </p:nvSpPr>
          <p:spPr>
            <a:xfrm>
              <a:off x="1774846" y="6234947"/>
              <a:ext cx="55260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Division of Public Health, Food Protection and Facilities Branch</a:t>
              </a:r>
            </a:p>
            <a:p>
              <a:endParaRPr lang="en-US"/>
            </a:p>
          </p:txBody>
        </p:sp>
        <p:sp>
          <p:nvSpPr>
            <p:cNvPr id="21" name="TextBox 20">
              <a:extLst>
                <a:ext uri="{FF2B5EF4-FFF2-40B4-BE49-F238E27FC236}">
                  <a16:creationId xmlns:a16="http://schemas.microsoft.com/office/drawing/2014/main" id="{84D914A3-AC67-4213-9A05-DC217B4E20A4}"/>
                </a:ext>
              </a:extLst>
            </p:cNvPr>
            <p:cNvSpPr txBox="1"/>
            <p:nvPr userDrawn="1"/>
          </p:nvSpPr>
          <p:spPr>
            <a:xfrm>
              <a:off x="1779140" y="6426319"/>
              <a:ext cx="57504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bg1"/>
                  </a:solidFill>
                  <a:effectLst/>
                  <a:latin typeface="Andalus" panose="02020603050405020304" pitchFamily="18" charset="-78"/>
                  <a:ea typeface="+mn-ea"/>
                  <a:cs typeface="Andalus" panose="02020603050405020304" pitchFamily="18" charset="-78"/>
                </a:rPr>
                <a:t>North Carolina Department of Health and Human Services</a:t>
              </a:r>
            </a:p>
            <a:p>
              <a:endParaRPr lang="en-US"/>
            </a:p>
          </p:txBody>
        </p:sp>
        <p:sp>
          <p:nvSpPr>
            <p:cNvPr id="22" name="Rectangle 21">
              <a:extLst>
                <a:ext uri="{FF2B5EF4-FFF2-40B4-BE49-F238E27FC236}">
                  <a16:creationId xmlns:a16="http://schemas.microsoft.com/office/drawing/2014/main" id="{A01A345E-055C-41B6-ACAE-68C20D76BEA5}"/>
                </a:ext>
              </a:extLst>
            </p:cNvPr>
            <p:cNvSpPr/>
            <p:nvPr userDrawn="1"/>
          </p:nvSpPr>
          <p:spPr>
            <a:xfrm>
              <a:off x="0" y="-5799"/>
              <a:ext cx="12192000" cy="250267"/>
            </a:xfrm>
            <a:prstGeom prst="rect">
              <a:avLst/>
            </a:prstGeom>
            <a:gradFill flip="none" rotWithShape="1">
              <a:gsLst>
                <a:gs pos="0">
                  <a:srgbClr val="171185">
                    <a:shade val="30000"/>
                    <a:satMod val="115000"/>
                  </a:srgbClr>
                </a:gs>
                <a:gs pos="46000">
                  <a:srgbClr val="171185">
                    <a:shade val="67500"/>
                    <a:satMod val="115000"/>
                  </a:srgbClr>
                </a:gs>
                <a:gs pos="100000">
                  <a:srgbClr val="488D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608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3A4448-248A-4E95-9A42-C1A0380889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2596B5-C12D-4E6F-BE75-67F8236C0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93475-3D96-4D42-9023-2692BB659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AED-A3BB-4EC8-9C5A-86D1B78ED51D}" type="datetime1">
              <a:rPr lang="en-US" smtClean="0"/>
              <a:t>7/14/2025</a:t>
            </a:fld>
            <a:endParaRPr lang="en-US"/>
          </a:p>
        </p:txBody>
      </p:sp>
      <p:sp>
        <p:nvSpPr>
          <p:cNvPr id="5" name="Footer Placeholder 4">
            <a:extLst>
              <a:ext uri="{FF2B5EF4-FFF2-40B4-BE49-F238E27FC236}">
                <a16:creationId xmlns:a16="http://schemas.microsoft.com/office/drawing/2014/main" id="{D720B699-0EA1-4213-B593-C4FBB85EFD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F9750-2362-4ADF-8634-913AB29745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D4B09D-202F-488F-BB00-3B22092E7661}" type="slidenum">
              <a:rPr lang="en-US" smtClean="0"/>
              <a:t>‹#›</a:t>
            </a:fld>
            <a:endParaRPr lang="en-US"/>
          </a:p>
        </p:txBody>
      </p:sp>
    </p:spTree>
    <p:extLst>
      <p:ext uri="{BB962C8B-B14F-4D97-AF65-F5344CB8AC3E}">
        <p14:creationId xmlns:p14="http://schemas.microsoft.com/office/powerpoint/2010/main" val="293315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188DB-8670-CC4B-E160-7DF748E5B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1C39F4-B5F3-0221-36DF-1AE2385EDA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E8C51-2B4B-408F-1586-E98C65E29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484B8-6E3C-4E8B-BF21-94561928C922}" type="datetimeFigureOut">
              <a:rPr lang="en-US" smtClean="0"/>
              <a:t>7/14/2025</a:t>
            </a:fld>
            <a:endParaRPr lang="en-US"/>
          </a:p>
        </p:txBody>
      </p:sp>
      <p:sp>
        <p:nvSpPr>
          <p:cNvPr id="5" name="Footer Placeholder 4">
            <a:extLst>
              <a:ext uri="{FF2B5EF4-FFF2-40B4-BE49-F238E27FC236}">
                <a16:creationId xmlns:a16="http://schemas.microsoft.com/office/drawing/2014/main" id="{198AC866-97CB-903A-F67E-35AF3281F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538D82-2AC9-859C-0C3B-2B5ABD00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5E6C8-495A-4BC2-AFDD-38193FEF8B76}" type="slidenum">
              <a:rPr lang="en-US" smtClean="0"/>
              <a:t>‹#›</a:t>
            </a:fld>
            <a:endParaRPr lang="en-US"/>
          </a:p>
        </p:txBody>
      </p:sp>
    </p:spTree>
    <p:extLst>
      <p:ext uri="{BB962C8B-B14F-4D97-AF65-F5344CB8AC3E}">
        <p14:creationId xmlns:p14="http://schemas.microsoft.com/office/powerpoint/2010/main" val="32251925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medicare.gov/NursingHomeCompare/search.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northcarolinahealthnews.org/2012/09/04/new-food-preparation-rules-go-into-effect-sept-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creativecommons.org/licenses/by-nd/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info.ncdhhs.gov/dhs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Biohazard_bag.jp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www.rinconesdelatlantico.es/num6/lector.php?id=368"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commons.wikimedia.org/wiki/File:MMI_medication_cart.JP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7AC8C874-70B6-4AD0-8C19-E687E6F5F9E9}"/>
              </a:ext>
            </a:extLst>
          </p:cNvPr>
          <p:cNvSpPr>
            <a:spLocks noGrp="1" noChangeArrowheads="1"/>
          </p:cNvSpPr>
          <p:nvPr>
            <p:ph type="ctrTitle"/>
          </p:nvPr>
        </p:nvSpPr>
        <p:spPr>
          <a:xfrm>
            <a:off x="462643" y="1186543"/>
            <a:ext cx="11266713" cy="1219200"/>
          </a:xfrm>
        </p:spPr>
        <p:txBody>
          <a:bodyPr>
            <a:normAutofit/>
          </a:bodyPr>
          <a:lstStyle/>
          <a:p>
            <a:pPr eaLnBrk="1" hangingPunct="1">
              <a:defRPr/>
            </a:pPr>
            <a:r>
              <a:rPr lang="en-US" sz="8000" b="1">
                <a:latin typeface="Times New Roman"/>
                <a:cs typeface="Times New Roman"/>
              </a:rPr>
              <a:t>15A NCAC 18A .1300</a:t>
            </a:r>
          </a:p>
        </p:txBody>
      </p:sp>
      <p:sp>
        <p:nvSpPr>
          <p:cNvPr id="87043" name="Rectangle 3">
            <a:extLst>
              <a:ext uri="{FF2B5EF4-FFF2-40B4-BE49-F238E27FC236}">
                <a16:creationId xmlns:a16="http://schemas.microsoft.com/office/drawing/2014/main" id="{3B37B19F-3E96-45C0-AE46-43FE3D30BF65}"/>
              </a:ext>
            </a:extLst>
          </p:cNvPr>
          <p:cNvSpPr>
            <a:spLocks noGrp="1" noChangeArrowheads="1"/>
          </p:cNvSpPr>
          <p:nvPr>
            <p:ph type="subTitle" idx="1"/>
          </p:nvPr>
        </p:nvSpPr>
        <p:spPr>
          <a:xfrm>
            <a:off x="1515801" y="2959301"/>
            <a:ext cx="9160395" cy="1752600"/>
          </a:xfrm>
        </p:spPr>
        <p:txBody>
          <a:bodyPr vert="horz" lIns="91440" tIns="45720" rIns="91440" bIns="45720" rtlCol="0" anchor="t">
            <a:normAutofit/>
          </a:bodyPr>
          <a:lstStyle/>
          <a:p>
            <a:pPr eaLnBrk="1" hangingPunct="1">
              <a:defRPr/>
            </a:pPr>
            <a:r>
              <a:rPr lang="en-US" sz="3600" b="1" dirty="0">
                <a:latin typeface="Times New Roman"/>
                <a:cs typeface="Times New Roman"/>
              </a:rPr>
              <a:t>Rules Governing the Sanitation of Hospitals, Nursing Homes, Adult Care Homes, and Other Institutions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33A2-B41A-20CA-1B50-72686D09E2FC}"/>
              </a:ext>
            </a:extLst>
          </p:cNvPr>
          <p:cNvSpPr>
            <a:spLocks noGrp="1"/>
          </p:cNvSpPr>
          <p:nvPr>
            <p:ph type="title"/>
          </p:nvPr>
        </p:nvSpPr>
        <p:spPr/>
        <p:txBody>
          <a:bodyPr/>
          <a:lstStyle/>
          <a:p>
            <a:pPr algn="ctr"/>
            <a:r>
              <a:rPr lang="en-US" b="1">
                <a:latin typeface="Times New Roman"/>
                <a:cs typeface="Times New Roman"/>
              </a:rPr>
              <a:t>Rehabilitation Kitchen</a:t>
            </a:r>
          </a:p>
        </p:txBody>
      </p:sp>
      <p:sp>
        <p:nvSpPr>
          <p:cNvPr id="3" name="Content Placeholder 2">
            <a:extLst>
              <a:ext uri="{FF2B5EF4-FFF2-40B4-BE49-F238E27FC236}">
                <a16:creationId xmlns:a16="http://schemas.microsoft.com/office/drawing/2014/main" id="{5AD2B571-54F4-FEE9-A991-377C9E90BF1E}"/>
              </a:ext>
            </a:extLst>
          </p:cNvPr>
          <p:cNvSpPr>
            <a:spLocks noGrp="1"/>
          </p:cNvSpPr>
          <p:nvPr>
            <p:ph idx="1"/>
          </p:nvPr>
        </p:nvSpPr>
        <p:spPr>
          <a:xfrm>
            <a:off x="838200" y="1825625"/>
            <a:ext cx="6255468" cy="4232619"/>
          </a:xfrm>
        </p:spPr>
        <p:txBody>
          <a:bodyPr vert="horz" lIns="91440" tIns="45720" rIns="91440" bIns="45720" rtlCol="0" anchor="t">
            <a:normAutofit/>
          </a:bodyPr>
          <a:lstStyle/>
          <a:p>
            <a:r>
              <a:rPr lang="en-US" dirty="0">
                <a:latin typeface="Times New Roman"/>
                <a:cs typeface="Times New Roman"/>
              </a:rPr>
              <a:t>Used solely for the purpose of providing supervised therapeutic activities to residents, including occupational or physical therapy</a:t>
            </a:r>
            <a:endParaRPr lang="en-US" dirty="0"/>
          </a:p>
          <a:p>
            <a:r>
              <a:rPr lang="en-US" dirty="0">
                <a:latin typeface="Times New Roman"/>
                <a:cs typeface="Times New Roman"/>
              </a:rPr>
              <a:t>Food prepared shall not be consumed by anyone who is not a participant in the therapeutic activity</a:t>
            </a:r>
            <a:endParaRPr lang="en-US" dirty="0"/>
          </a:p>
        </p:txBody>
      </p:sp>
      <p:sp>
        <p:nvSpPr>
          <p:cNvPr id="4" name="Slide Number Placeholder 3">
            <a:extLst>
              <a:ext uri="{FF2B5EF4-FFF2-40B4-BE49-F238E27FC236}">
                <a16:creationId xmlns:a16="http://schemas.microsoft.com/office/drawing/2014/main" id="{9559739A-C958-A56E-4F98-7C2C29081586}"/>
              </a:ext>
            </a:extLst>
          </p:cNvPr>
          <p:cNvSpPr>
            <a:spLocks noGrp="1"/>
          </p:cNvSpPr>
          <p:nvPr>
            <p:ph type="sldNum" sz="quarter" idx="12"/>
          </p:nvPr>
        </p:nvSpPr>
        <p:spPr/>
        <p:txBody>
          <a:bodyPr/>
          <a:lstStyle/>
          <a:p>
            <a:fld id="{F7D4B09D-202F-488F-BB00-3B22092E7661}" type="slidenum">
              <a:rPr lang="en-US" smtClean="0"/>
              <a:t>10</a:t>
            </a:fld>
            <a:endParaRPr lang="en-US"/>
          </a:p>
        </p:txBody>
      </p:sp>
      <p:pic>
        <p:nvPicPr>
          <p:cNvPr id="7" name="Picture 7">
            <a:extLst>
              <a:ext uri="{FF2B5EF4-FFF2-40B4-BE49-F238E27FC236}">
                <a16:creationId xmlns:a16="http://schemas.microsoft.com/office/drawing/2014/main" id="{16FBD2A7-505A-37C1-2D92-A409F013D89A}"/>
              </a:ext>
            </a:extLst>
          </p:cNvPr>
          <p:cNvPicPr>
            <a:picLocks noChangeAspect="1"/>
          </p:cNvPicPr>
          <p:nvPr/>
        </p:nvPicPr>
        <p:blipFill>
          <a:blip r:embed="rId3"/>
          <a:stretch>
            <a:fillRect/>
          </a:stretch>
        </p:blipFill>
        <p:spPr>
          <a:xfrm>
            <a:off x="7245724" y="1863516"/>
            <a:ext cx="4681817" cy="3119762"/>
          </a:xfrm>
          <a:prstGeom prst="rect">
            <a:avLst/>
          </a:prstGeom>
          <a:ln w="28575">
            <a:solidFill>
              <a:schemeClr val="tx1"/>
            </a:solidFill>
          </a:ln>
        </p:spPr>
      </p:pic>
    </p:spTree>
    <p:extLst>
      <p:ext uri="{BB962C8B-B14F-4D97-AF65-F5344CB8AC3E}">
        <p14:creationId xmlns:p14="http://schemas.microsoft.com/office/powerpoint/2010/main" val="415003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EE99C-E743-4B9D-80CF-52B786886B31}"/>
              </a:ext>
            </a:extLst>
          </p:cNvPr>
          <p:cNvSpPr>
            <a:spLocks noGrp="1"/>
          </p:cNvSpPr>
          <p:nvPr>
            <p:ph type="title"/>
          </p:nvPr>
        </p:nvSpPr>
        <p:spPr/>
        <p:txBody>
          <a:bodyPr/>
          <a:lstStyle/>
          <a:p>
            <a:pPr algn="ctr"/>
            <a:r>
              <a:rPr lang="en-US"/>
              <a:t>Finishing the Inspection</a:t>
            </a:r>
          </a:p>
        </p:txBody>
      </p:sp>
      <p:sp>
        <p:nvSpPr>
          <p:cNvPr id="3" name="Content Placeholder 2">
            <a:extLst>
              <a:ext uri="{FF2B5EF4-FFF2-40B4-BE49-F238E27FC236}">
                <a16:creationId xmlns:a16="http://schemas.microsoft.com/office/drawing/2014/main" id="{38BE47CE-6F37-4537-9229-B806A49BBC89}"/>
              </a:ext>
            </a:extLst>
          </p:cNvPr>
          <p:cNvSpPr>
            <a:spLocks noGrp="1"/>
          </p:cNvSpPr>
          <p:nvPr>
            <p:ph idx="1"/>
          </p:nvPr>
        </p:nvSpPr>
        <p:spPr/>
        <p:txBody>
          <a:bodyPr>
            <a:normAutofit/>
          </a:bodyPr>
          <a:lstStyle/>
          <a:p>
            <a:pPr marL="0" indent="0" algn="ctr">
              <a:buNone/>
            </a:pPr>
            <a:r>
              <a:rPr lang="en-US" sz="3200"/>
              <a:t>Filling Out the Inspection Report &amp; Exit Interview</a:t>
            </a:r>
          </a:p>
        </p:txBody>
      </p:sp>
      <p:pic>
        <p:nvPicPr>
          <p:cNvPr id="4" name="Picture 3">
            <a:extLst>
              <a:ext uri="{FF2B5EF4-FFF2-40B4-BE49-F238E27FC236}">
                <a16:creationId xmlns:a16="http://schemas.microsoft.com/office/drawing/2014/main" id="{D3E389A9-058E-43D2-86A0-CA7F925BACB8}"/>
              </a:ext>
            </a:extLst>
          </p:cNvPr>
          <p:cNvPicPr>
            <a:picLocks noChangeAspect="1"/>
          </p:cNvPicPr>
          <p:nvPr/>
        </p:nvPicPr>
        <p:blipFill>
          <a:blip r:embed="rId3"/>
          <a:stretch>
            <a:fillRect/>
          </a:stretch>
        </p:blipFill>
        <p:spPr>
          <a:xfrm>
            <a:off x="3591913" y="2901042"/>
            <a:ext cx="5008173" cy="2813957"/>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F7DD972C-C65E-4373-A2C3-5528BF0416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53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D02BC-F461-4367-8BA3-B845E9BC2CA4}"/>
              </a:ext>
            </a:extLst>
          </p:cNvPr>
          <p:cNvSpPr>
            <a:spLocks noGrp="1"/>
          </p:cNvSpPr>
          <p:nvPr>
            <p:ph type="title"/>
          </p:nvPr>
        </p:nvSpPr>
        <p:spPr/>
        <p:txBody>
          <a:bodyPr>
            <a:normAutofit fontScale="90000"/>
          </a:bodyPr>
          <a:lstStyle/>
          <a:p>
            <a:pPr algn="ctr"/>
            <a:r>
              <a:rPr lang="en-US"/>
              <a:t>Proper Rule Citation &amp; Number Marked</a:t>
            </a:r>
          </a:p>
        </p:txBody>
      </p:sp>
      <p:sp>
        <p:nvSpPr>
          <p:cNvPr id="3" name="Content Placeholder 2">
            <a:extLst>
              <a:ext uri="{FF2B5EF4-FFF2-40B4-BE49-F238E27FC236}">
                <a16:creationId xmlns:a16="http://schemas.microsoft.com/office/drawing/2014/main" id="{7AAA3E15-8905-469A-BFB7-7D8D95D0429E}"/>
              </a:ext>
            </a:extLst>
          </p:cNvPr>
          <p:cNvSpPr>
            <a:spLocks noGrp="1"/>
          </p:cNvSpPr>
          <p:nvPr>
            <p:ph idx="1"/>
          </p:nvPr>
        </p:nvSpPr>
        <p:spPr>
          <a:xfrm>
            <a:off x="838201" y="1939820"/>
            <a:ext cx="6237514" cy="3598360"/>
          </a:xfrm>
        </p:spPr>
        <p:txBody>
          <a:bodyPr>
            <a:normAutofit/>
          </a:bodyPr>
          <a:lstStyle/>
          <a:p>
            <a:r>
              <a:rPr lang="en-US"/>
              <a:t>It is important to </a:t>
            </a:r>
            <a:r>
              <a:rPr lang="en-US" b="1" u="sng"/>
              <a:t>use</a:t>
            </a:r>
            <a:r>
              <a:rPr lang="en-US"/>
              <a:t> the .1300 rules to verify that citations are correct</a:t>
            </a:r>
          </a:p>
          <a:p>
            <a:r>
              <a:rPr lang="en-US"/>
              <a:t>Comments should consist of the rule number, the violation noted, what is required in the rules</a:t>
            </a:r>
          </a:p>
          <a:p>
            <a:r>
              <a:rPr lang="en-US"/>
              <a:t>Suggest using the Institutions marking guide as a reference</a:t>
            </a:r>
          </a:p>
          <a:p>
            <a:endParaRPr lang="en-US"/>
          </a:p>
        </p:txBody>
      </p:sp>
      <p:pic>
        <p:nvPicPr>
          <p:cNvPr id="4" name="Picture 3">
            <a:extLst>
              <a:ext uri="{FF2B5EF4-FFF2-40B4-BE49-F238E27FC236}">
                <a16:creationId xmlns:a16="http://schemas.microsoft.com/office/drawing/2014/main" id="{419B5271-7B6C-4E5E-9C06-A6DF1EEDD3C9}"/>
              </a:ext>
            </a:extLst>
          </p:cNvPr>
          <p:cNvPicPr>
            <a:picLocks noChangeAspect="1"/>
          </p:cNvPicPr>
          <p:nvPr/>
        </p:nvPicPr>
        <p:blipFill>
          <a:blip r:embed="rId3"/>
          <a:stretch>
            <a:fillRect/>
          </a:stretch>
        </p:blipFill>
        <p:spPr>
          <a:xfrm>
            <a:off x="7707085" y="2154263"/>
            <a:ext cx="3911266" cy="3169474"/>
          </a:xfrm>
          <a:prstGeom prst="rect">
            <a:avLst/>
          </a:prstGeom>
          <a:ln w="28575">
            <a:solidFill>
              <a:schemeClr val="tx1"/>
            </a:solidFill>
          </a:ln>
        </p:spPr>
      </p:pic>
      <p:sp>
        <p:nvSpPr>
          <p:cNvPr id="5" name="TextBox 4">
            <a:extLst>
              <a:ext uri="{FF2B5EF4-FFF2-40B4-BE49-F238E27FC236}">
                <a16:creationId xmlns:a16="http://schemas.microsoft.com/office/drawing/2014/main" id="{2ED7A4CA-FC97-40C9-90AB-5F1AAE3D8882}"/>
              </a:ext>
            </a:extLst>
          </p:cNvPr>
          <p:cNvSpPr txBox="1"/>
          <p:nvPr/>
        </p:nvSpPr>
        <p:spPr>
          <a:xfrm>
            <a:off x="7707085" y="4492740"/>
            <a:ext cx="39112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REHS AFTER FINISHING AN INSTITUTION INSPECTION</a:t>
            </a:r>
          </a:p>
        </p:txBody>
      </p:sp>
      <p:sp>
        <p:nvSpPr>
          <p:cNvPr id="6" name="Slide Number Placeholder 5">
            <a:extLst>
              <a:ext uri="{FF2B5EF4-FFF2-40B4-BE49-F238E27FC236}">
                <a16:creationId xmlns:a16="http://schemas.microsoft.com/office/drawing/2014/main" id="{05E2505B-B3E7-4E36-ACF5-736C960461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67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655D-B417-4BF6-A367-D63A1F006CCE}"/>
              </a:ext>
            </a:extLst>
          </p:cNvPr>
          <p:cNvSpPr>
            <a:spLocks noGrp="1"/>
          </p:cNvSpPr>
          <p:nvPr>
            <p:ph type="title"/>
          </p:nvPr>
        </p:nvSpPr>
        <p:spPr/>
        <p:txBody>
          <a:bodyPr/>
          <a:lstStyle/>
          <a:p>
            <a:pPr algn="ctr"/>
            <a:r>
              <a:rPr lang="en-US"/>
              <a:t>Paperwork</a:t>
            </a:r>
          </a:p>
        </p:txBody>
      </p:sp>
      <p:sp>
        <p:nvSpPr>
          <p:cNvPr id="3" name="Content Placeholder 2">
            <a:extLst>
              <a:ext uri="{FF2B5EF4-FFF2-40B4-BE49-F238E27FC236}">
                <a16:creationId xmlns:a16="http://schemas.microsoft.com/office/drawing/2014/main" id="{60CAFAA4-A5FF-41DD-9A23-1692ACEC27DA}"/>
              </a:ext>
            </a:extLst>
          </p:cNvPr>
          <p:cNvSpPr>
            <a:spLocks noGrp="1"/>
          </p:cNvSpPr>
          <p:nvPr>
            <p:ph idx="1"/>
          </p:nvPr>
        </p:nvSpPr>
        <p:spPr>
          <a:xfrm>
            <a:off x="838200" y="1825625"/>
            <a:ext cx="5758543" cy="4215946"/>
          </a:xfrm>
        </p:spPr>
        <p:txBody>
          <a:bodyPr>
            <a:normAutofit/>
          </a:bodyPr>
          <a:lstStyle/>
          <a:p>
            <a:r>
              <a:rPr lang="en-US"/>
              <a:t>Demographical information is provided and correct</a:t>
            </a:r>
          </a:p>
          <a:p>
            <a:r>
              <a:rPr lang="en-US"/>
              <a:t>Repeat violations are properly documented and marked on the inspection report</a:t>
            </a:r>
          </a:p>
          <a:p>
            <a:r>
              <a:rPr lang="en-US"/>
              <a:t>Inspection reports are signed by REHS and authorized recipient</a:t>
            </a:r>
          </a:p>
          <a:p>
            <a:r>
              <a:rPr lang="en-US"/>
              <a:t>Point deductions and score are correct</a:t>
            </a:r>
          </a:p>
          <a:p>
            <a:pPr marL="0" indent="0">
              <a:buNone/>
            </a:pPr>
            <a:endParaRPr lang="en-US"/>
          </a:p>
        </p:txBody>
      </p:sp>
      <p:sp>
        <p:nvSpPr>
          <p:cNvPr id="4" name="Slide Number Placeholder 3">
            <a:extLst>
              <a:ext uri="{FF2B5EF4-FFF2-40B4-BE49-F238E27FC236}">
                <a16:creationId xmlns:a16="http://schemas.microsoft.com/office/drawing/2014/main" id="{6E3A0497-EDA3-4AB6-8E49-E53D1ADF4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951B46-8A5C-4852-92E1-F89AF4D6B776}"/>
              </a:ext>
            </a:extLst>
          </p:cNvPr>
          <p:cNvPicPr>
            <a:picLocks noChangeAspect="1"/>
          </p:cNvPicPr>
          <p:nvPr/>
        </p:nvPicPr>
        <p:blipFill>
          <a:blip r:embed="rId3"/>
          <a:stretch>
            <a:fillRect/>
          </a:stretch>
        </p:blipFill>
        <p:spPr>
          <a:xfrm>
            <a:off x="6946374" y="2079171"/>
            <a:ext cx="4244300" cy="3232741"/>
          </a:xfrm>
          <a:prstGeom prst="rect">
            <a:avLst/>
          </a:prstGeom>
          <a:ln w="28575">
            <a:solidFill>
              <a:schemeClr val="tx1"/>
            </a:solidFill>
          </a:ln>
        </p:spPr>
      </p:pic>
    </p:spTree>
    <p:extLst>
      <p:ext uri="{BB962C8B-B14F-4D97-AF65-F5344CB8AC3E}">
        <p14:creationId xmlns:p14="http://schemas.microsoft.com/office/powerpoint/2010/main" val="87396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70DC-2187-49D5-864D-6AFAD935FD71}"/>
              </a:ext>
            </a:extLst>
          </p:cNvPr>
          <p:cNvSpPr>
            <a:spLocks noGrp="1"/>
          </p:cNvSpPr>
          <p:nvPr>
            <p:ph type="title"/>
          </p:nvPr>
        </p:nvSpPr>
        <p:spPr/>
        <p:txBody>
          <a:bodyPr/>
          <a:lstStyle/>
          <a:p>
            <a:pPr algn="ctr"/>
            <a:r>
              <a:rPr lang="en-US"/>
              <a:t>Finishing Up</a:t>
            </a:r>
          </a:p>
        </p:txBody>
      </p:sp>
      <p:sp>
        <p:nvSpPr>
          <p:cNvPr id="3" name="Content Placeholder 2">
            <a:extLst>
              <a:ext uri="{FF2B5EF4-FFF2-40B4-BE49-F238E27FC236}">
                <a16:creationId xmlns:a16="http://schemas.microsoft.com/office/drawing/2014/main" id="{D8A99330-5286-4A00-A0F5-171C625B8178}"/>
              </a:ext>
            </a:extLst>
          </p:cNvPr>
          <p:cNvSpPr>
            <a:spLocks noGrp="1"/>
          </p:cNvSpPr>
          <p:nvPr>
            <p:ph idx="1"/>
          </p:nvPr>
        </p:nvSpPr>
        <p:spPr>
          <a:xfrm>
            <a:off x="838200" y="1690688"/>
            <a:ext cx="6564086" cy="4351338"/>
          </a:xfrm>
        </p:spPr>
        <p:txBody>
          <a:bodyPr>
            <a:normAutofit lnSpcReduction="10000"/>
          </a:bodyPr>
          <a:lstStyle/>
          <a:p>
            <a:r>
              <a:rPr lang="en-US"/>
              <a:t>Exit interview is conducted with the administrator or designee and paperwork is provided</a:t>
            </a:r>
          </a:p>
          <a:p>
            <a:r>
              <a:rPr lang="en-US"/>
              <a:t>The explanation of violations and issues noted on the inspection report are clear and understandable</a:t>
            </a:r>
          </a:p>
          <a:p>
            <a:r>
              <a:rPr lang="en-US"/>
              <a:t>The comments on the inspection report should be clear, complete, legible, free of spelling mistakes, and accurate</a:t>
            </a:r>
          </a:p>
          <a:p>
            <a:r>
              <a:rPr lang="en-US"/>
              <a:t>Paperwork is filed properly and in a timely manner</a:t>
            </a:r>
          </a:p>
          <a:p>
            <a:endParaRPr lang="en-US"/>
          </a:p>
        </p:txBody>
      </p:sp>
      <p:pic>
        <p:nvPicPr>
          <p:cNvPr id="5" name="Picture 4">
            <a:extLst>
              <a:ext uri="{FF2B5EF4-FFF2-40B4-BE49-F238E27FC236}">
                <a16:creationId xmlns:a16="http://schemas.microsoft.com/office/drawing/2014/main" id="{6DA138F4-862C-40F2-802B-CA482E59CDAE}"/>
              </a:ext>
            </a:extLst>
          </p:cNvPr>
          <p:cNvPicPr>
            <a:picLocks noChangeAspect="1"/>
          </p:cNvPicPr>
          <p:nvPr/>
        </p:nvPicPr>
        <p:blipFill rotWithShape="1">
          <a:blip r:embed="rId3"/>
          <a:srcRect b="14102"/>
          <a:stretch/>
        </p:blipFill>
        <p:spPr>
          <a:xfrm>
            <a:off x="7677149" y="2211159"/>
            <a:ext cx="4126893" cy="3173973"/>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E5505965-84AE-4068-88EE-4BE8264139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66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8EC02D-2E43-4AB6-8360-2EA80A7A22DD}"/>
              </a:ext>
            </a:extLst>
          </p:cNvPr>
          <p:cNvSpPr>
            <a:spLocks noGrp="1"/>
          </p:cNvSpPr>
          <p:nvPr>
            <p:ph idx="1"/>
          </p:nvPr>
        </p:nvSpPr>
        <p:spPr>
          <a:xfrm>
            <a:off x="838200" y="755373"/>
            <a:ext cx="10515600" cy="5421589"/>
          </a:xfrm>
        </p:spPr>
        <p:txBody>
          <a:bodyPr vert="horz" lIns="91440" tIns="45720" rIns="91440" bIns="45720" rtlCol="0" anchor="t">
            <a:normAutofit/>
          </a:bodyPr>
          <a:lstStyle/>
          <a:p>
            <a:pPr marL="0" indent="0" algn="ctr">
              <a:buNone/>
            </a:pPr>
            <a:r>
              <a:rPr lang="en-US" sz="9600" dirty="0"/>
              <a:t>End of Presentation</a:t>
            </a:r>
          </a:p>
          <a:p>
            <a:pPr marL="0" indent="0" algn="ctr">
              <a:buNone/>
            </a:pPr>
            <a:endParaRPr lang="en-US" sz="5400" dirty="0">
              <a:latin typeface="Times New Roman"/>
              <a:cs typeface="Times New Roman"/>
            </a:endParaRPr>
          </a:p>
          <a:p>
            <a:pPr marL="0" indent="0" algn="ctr">
              <a:buNone/>
            </a:pPr>
            <a:r>
              <a:rPr lang="en-US" sz="5400" dirty="0">
                <a:latin typeface="Times New Roman"/>
                <a:cs typeface="Times New Roman"/>
              </a:rPr>
              <a:t>If you have questions about this presentation, please contact your Regional Specialist.</a:t>
            </a:r>
            <a:endParaRPr lang="en-US" dirty="0"/>
          </a:p>
        </p:txBody>
      </p:sp>
    </p:spTree>
    <p:extLst>
      <p:ext uri="{BB962C8B-B14F-4D97-AF65-F5344CB8AC3E}">
        <p14:creationId xmlns:p14="http://schemas.microsoft.com/office/powerpoint/2010/main" val="55699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24C5-7EE2-D382-3F45-0EDBF1C6EEE1}"/>
              </a:ext>
            </a:extLst>
          </p:cNvPr>
          <p:cNvSpPr>
            <a:spLocks noGrp="1"/>
          </p:cNvSpPr>
          <p:nvPr>
            <p:ph type="title"/>
          </p:nvPr>
        </p:nvSpPr>
        <p:spPr/>
        <p:txBody>
          <a:bodyPr/>
          <a:lstStyle/>
          <a:p>
            <a:pPr algn="ctr"/>
            <a:r>
              <a:rPr lang="en-US" b="1"/>
              <a:t>Approval of Plans (.1302)</a:t>
            </a:r>
          </a:p>
        </p:txBody>
      </p:sp>
      <p:sp>
        <p:nvSpPr>
          <p:cNvPr id="3" name="Content Placeholder 2">
            <a:extLst>
              <a:ext uri="{FF2B5EF4-FFF2-40B4-BE49-F238E27FC236}">
                <a16:creationId xmlns:a16="http://schemas.microsoft.com/office/drawing/2014/main" id="{5CE3424B-1EF6-3976-CF89-D81228F2EF84}"/>
              </a:ext>
            </a:extLst>
          </p:cNvPr>
          <p:cNvSpPr>
            <a:spLocks noGrp="1"/>
          </p:cNvSpPr>
          <p:nvPr>
            <p:ph idx="1"/>
          </p:nvPr>
        </p:nvSpPr>
        <p:spPr>
          <a:xfrm>
            <a:off x="838200" y="1825625"/>
            <a:ext cx="4882116" cy="4351338"/>
          </a:xfrm>
        </p:spPr>
        <p:txBody>
          <a:bodyPr>
            <a:normAutofit/>
          </a:bodyPr>
          <a:lstStyle/>
          <a:p>
            <a:r>
              <a:rPr lang="en-US" sz="3600"/>
              <a:t>Construction plans submitted to the local health department by the licensee</a:t>
            </a:r>
          </a:p>
          <a:p>
            <a:r>
              <a:rPr lang="en-US" sz="3600"/>
              <a:t>Review and approval required prior to construction</a:t>
            </a:r>
          </a:p>
        </p:txBody>
      </p:sp>
      <p:sp>
        <p:nvSpPr>
          <p:cNvPr id="4" name="Slide Number Placeholder 3">
            <a:extLst>
              <a:ext uri="{FF2B5EF4-FFF2-40B4-BE49-F238E27FC236}">
                <a16:creationId xmlns:a16="http://schemas.microsoft.com/office/drawing/2014/main" id="{57B7265C-F62A-FB9F-4CFD-BB71CFFC0726}"/>
              </a:ext>
            </a:extLst>
          </p:cNvPr>
          <p:cNvSpPr>
            <a:spLocks noGrp="1"/>
          </p:cNvSpPr>
          <p:nvPr>
            <p:ph type="sldNum" sz="quarter" idx="12"/>
          </p:nvPr>
        </p:nvSpPr>
        <p:spPr/>
        <p:txBody>
          <a:bodyPr/>
          <a:lstStyle/>
          <a:p>
            <a:fld id="{F7D4B09D-202F-488F-BB00-3B22092E7661}" type="slidenum">
              <a:rPr lang="en-US" smtClean="0"/>
              <a:t>11</a:t>
            </a:fld>
            <a:endParaRPr lang="en-US"/>
          </a:p>
        </p:txBody>
      </p:sp>
      <p:pic>
        <p:nvPicPr>
          <p:cNvPr id="5" name="Picture 4">
            <a:extLst>
              <a:ext uri="{FF2B5EF4-FFF2-40B4-BE49-F238E27FC236}">
                <a16:creationId xmlns:a16="http://schemas.microsoft.com/office/drawing/2014/main" id="{902A4823-4E33-ACE3-B660-5DE3FE9AEF24}"/>
              </a:ext>
            </a:extLst>
          </p:cNvPr>
          <p:cNvPicPr>
            <a:picLocks noChangeAspect="1"/>
          </p:cNvPicPr>
          <p:nvPr/>
        </p:nvPicPr>
        <p:blipFill>
          <a:blip r:embed="rId3"/>
          <a:stretch>
            <a:fillRect/>
          </a:stretch>
        </p:blipFill>
        <p:spPr>
          <a:xfrm>
            <a:off x="6343277" y="2070369"/>
            <a:ext cx="5175738" cy="2717262"/>
          </a:xfrm>
          <a:prstGeom prst="rect">
            <a:avLst/>
          </a:prstGeom>
          <a:ln w="28575">
            <a:solidFill>
              <a:schemeClr val="tx1"/>
            </a:solidFill>
          </a:ln>
        </p:spPr>
      </p:pic>
    </p:spTree>
    <p:extLst>
      <p:ext uri="{BB962C8B-B14F-4D97-AF65-F5344CB8AC3E}">
        <p14:creationId xmlns:p14="http://schemas.microsoft.com/office/powerpoint/2010/main" val="69061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A2E5085-484F-4387-B44B-90FB9A674C8C}"/>
              </a:ext>
            </a:extLst>
          </p:cNvPr>
          <p:cNvSpPr>
            <a:spLocks noGrp="1" noChangeArrowheads="1"/>
          </p:cNvSpPr>
          <p:nvPr>
            <p:ph type="title"/>
          </p:nvPr>
        </p:nvSpPr>
        <p:spPr>
          <a:xfrm>
            <a:off x="1981200" y="381000"/>
            <a:ext cx="8229600" cy="937919"/>
          </a:xfrm>
        </p:spPr>
        <p:txBody>
          <a:bodyPr>
            <a:normAutofit/>
          </a:bodyPr>
          <a:lstStyle/>
          <a:p>
            <a:pPr algn="ctr" eaLnBrk="1" hangingPunct="1">
              <a:defRPr/>
            </a:pPr>
            <a:r>
              <a:rPr lang="en-US" b="1" dirty="0">
                <a:latin typeface="Times New Roman"/>
                <a:cs typeface="Times New Roman"/>
              </a:rPr>
              <a:t>Inspections (.1304)(a)</a:t>
            </a:r>
            <a:endParaRPr lang="en-US" sz="4900" b="1" dirty="0">
              <a:latin typeface="Times New Roman"/>
              <a:cs typeface="Times New Roman"/>
            </a:endParaRPr>
          </a:p>
        </p:txBody>
      </p:sp>
      <p:sp>
        <p:nvSpPr>
          <p:cNvPr id="88067" name="Rectangle 3">
            <a:extLst>
              <a:ext uri="{FF2B5EF4-FFF2-40B4-BE49-F238E27FC236}">
                <a16:creationId xmlns:a16="http://schemas.microsoft.com/office/drawing/2014/main" id="{C4D016FE-9F8D-404E-9246-1C14C54B3C14}"/>
              </a:ext>
            </a:extLst>
          </p:cNvPr>
          <p:cNvSpPr>
            <a:spLocks noGrp="1" noChangeArrowheads="1"/>
          </p:cNvSpPr>
          <p:nvPr>
            <p:ph type="body" idx="1"/>
          </p:nvPr>
        </p:nvSpPr>
        <p:spPr>
          <a:xfrm>
            <a:off x="1164770" y="1660621"/>
            <a:ext cx="5791201" cy="3777343"/>
          </a:xfrm>
        </p:spPr>
        <p:txBody>
          <a:bodyPr vert="horz" lIns="91440" tIns="45720" rIns="91440" bIns="45720" rtlCol="0" anchor="t">
            <a:normAutofit lnSpcReduction="10000"/>
          </a:bodyPr>
          <a:lstStyle/>
          <a:p>
            <a:pPr>
              <a:defRPr/>
            </a:pPr>
            <a:r>
              <a:rPr lang="en-US" dirty="0">
                <a:latin typeface="Times New Roman"/>
                <a:cs typeface="Times New Roman"/>
              </a:rPr>
              <a:t>Institution buildings are inspected once in a six-month period</a:t>
            </a:r>
          </a:p>
          <a:p>
            <a:pPr eaLnBrk="1" hangingPunct="1">
              <a:defRPr/>
            </a:pPr>
            <a:r>
              <a:rPr lang="en-US" dirty="0">
                <a:latin typeface="Times New Roman"/>
                <a:cs typeface="Times New Roman"/>
              </a:rPr>
              <a:t>Food services are inspected quarterly </a:t>
            </a:r>
            <a:r>
              <a:rPr lang="en-US" b="1" i="1" u="sng" dirty="0">
                <a:solidFill>
                  <a:srgbClr val="FF0000"/>
                </a:solidFill>
                <a:latin typeface="Times New Roman"/>
                <a:cs typeface="Times New Roman"/>
              </a:rPr>
              <a:t>UNLESS...</a:t>
            </a:r>
            <a:endParaRPr lang="en-US" b="1" dirty="0">
              <a:solidFill>
                <a:srgbClr val="FF0000"/>
              </a:solidFill>
              <a:latin typeface="Times New Roman"/>
              <a:cs typeface="Times New Roman"/>
            </a:endParaRPr>
          </a:p>
          <a:p>
            <a:pPr>
              <a:defRPr/>
            </a:pPr>
            <a:r>
              <a:rPr lang="en-US" dirty="0">
                <a:latin typeface="Times New Roman"/>
                <a:cs typeface="Times New Roman"/>
              </a:rPr>
              <a:t>A facility is certified by Medicare/Medicaid, food services are inspected at a </a:t>
            </a:r>
            <a:r>
              <a:rPr lang="en-US" b="1" u="sng" dirty="0">
                <a:latin typeface="Times New Roman"/>
                <a:cs typeface="Times New Roman"/>
              </a:rPr>
              <a:t>minimum</a:t>
            </a:r>
            <a:r>
              <a:rPr lang="en-US" dirty="0">
                <a:latin typeface="Times New Roman"/>
                <a:cs typeface="Times New Roman"/>
              </a:rPr>
              <a:t> once per fiscal year</a:t>
            </a:r>
            <a:endParaRPr lang="en-US" dirty="0"/>
          </a:p>
          <a:p>
            <a:pPr eaLnBrk="1" hangingPunct="1">
              <a:defRPr/>
            </a:pPr>
            <a:r>
              <a:rPr lang="en-US" dirty="0">
                <a:latin typeface="Times New Roman"/>
                <a:cs typeface="Times New Roman"/>
              </a:rPr>
              <a:t>General Statute 130A-235 (a1)</a:t>
            </a:r>
          </a:p>
          <a:p>
            <a:pPr eaLnBrk="1" hangingPunct="1">
              <a:defRPr/>
            </a:pPr>
            <a:endParaRPr lang="en-US" dirty="0"/>
          </a:p>
          <a:p>
            <a:pPr eaLnBrk="1" hangingPunct="1">
              <a:buFontTx/>
              <a:buNone/>
              <a:defRPr/>
            </a:pPr>
            <a:endParaRPr lang="en-US" dirty="0"/>
          </a:p>
        </p:txBody>
      </p:sp>
      <p:sp>
        <p:nvSpPr>
          <p:cNvPr id="2" name="TextBox 1">
            <a:extLst>
              <a:ext uri="{FF2B5EF4-FFF2-40B4-BE49-F238E27FC236}">
                <a16:creationId xmlns:a16="http://schemas.microsoft.com/office/drawing/2014/main" id="{BA25ABF0-5C5C-4794-A177-4650E233F92A}"/>
              </a:ext>
            </a:extLst>
          </p:cNvPr>
          <p:cNvSpPr txBox="1"/>
          <p:nvPr/>
        </p:nvSpPr>
        <p:spPr>
          <a:xfrm>
            <a:off x="1447801" y="5551714"/>
            <a:ext cx="7946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http://www.medicare.gov/NursingHomeCompare/search.aspx</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4" name="Picture 3">
            <a:extLst>
              <a:ext uri="{FF2B5EF4-FFF2-40B4-BE49-F238E27FC236}">
                <a16:creationId xmlns:a16="http://schemas.microsoft.com/office/drawing/2014/main" id="{7EF51568-511B-4CEF-8B06-141D98088347}"/>
              </a:ext>
            </a:extLst>
          </p:cNvPr>
          <p:cNvPicPr>
            <a:picLocks noChangeAspect="1"/>
          </p:cNvPicPr>
          <p:nvPr/>
        </p:nvPicPr>
        <p:blipFill>
          <a:blip r:embed="rId4"/>
          <a:stretch>
            <a:fillRect/>
          </a:stretch>
        </p:blipFill>
        <p:spPr>
          <a:xfrm>
            <a:off x="7041695" y="1784932"/>
            <a:ext cx="4705350" cy="3300768"/>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D4B10CD5-AD5E-4553-B2D1-696E4BCFEB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6490-8051-46CB-9AA7-8AF11E3BFA48}"/>
              </a:ext>
            </a:extLst>
          </p:cNvPr>
          <p:cNvSpPr>
            <a:spLocks noGrp="1"/>
          </p:cNvSpPr>
          <p:nvPr>
            <p:ph type="title"/>
          </p:nvPr>
        </p:nvSpPr>
        <p:spPr>
          <a:xfrm>
            <a:off x="838200" y="365125"/>
            <a:ext cx="10515600" cy="1005712"/>
          </a:xfrm>
        </p:spPr>
        <p:txBody>
          <a:bodyPr>
            <a:normAutofit/>
          </a:bodyPr>
          <a:lstStyle/>
          <a:p>
            <a:pPr algn="ctr"/>
            <a:r>
              <a:rPr lang="en-US" b="1" dirty="0">
                <a:latin typeface="Times New Roman"/>
                <a:cs typeface="Times New Roman"/>
              </a:rPr>
              <a:t>Inspections (.1304)(c)</a:t>
            </a:r>
          </a:p>
        </p:txBody>
      </p:sp>
      <p:pic>
        <p:nvPicPr>
          <p:cNvPr id="4" name="Picture 3">
            <a:extLst>
              <a:ext uri="{FF2B5EF4-FFF2-40B4-BE49-F238E27FC236}">
                <a16:creationId xmlns:a16="http://schemas.microsoft.com/office/drawing/2014/main" id="{311CD835-FB7B-43BF-B7B9-5CD8A5F8D144}"/>
              </a:ext>
            </a:extLst>
          </p:cNvPr>
          <p:cNvPicPr>
            <a:picLocks noChangeAspect="1"/>
          </p:cNvPicPr>
          <p:nvPr/>
        </p:nvPicPr>
        <p:blipFill>
          <a:blip r:embed="rId3"/>
          <a:stretch>
            <a:fillRect/>
          </a:stretch>
        </p:blipFill>
        <p:spPr>
          <a:xfrm>
            <a:off x="7663542" y="1696733"/>
            <a:ext cx="4179560" cy="2782692"/>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764D1B50-FE7F-4A01-B7E6-E01EA3BAA5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1BC7A04-E09B-FFD9-7B8C-DFB3A12B97B6}"/>
              </a:ext>
            </a:extLst>
          </p:cNvPr>
          <p:cNvSpPr txBox="1"/>
          <p:nvPr/>
        </p:nvSpPr>
        <p:spPr>
          <a:xfrm>
            <a:off x="511713" y="1443841"/>
            <a:ext cx="698854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Times New Roman"/>
              </a:rPr>
              <a:t>Facilities in operation prior to </a:t>
            </a:r>
            <a:r>
              <a:rPr kumimoji="0" lang="en-US" sz="2800" b="1" i="0" u="sng" strike="noStrike" kern="1200" cap="none" spc="0" normalizeH="0" baseline="0" noProof="0" dirty="0">
                <a:ln>
                  <a:noFill/>
                </a:ln>
                <a:solidFill>
                  <a:srgbClr val="FF0000"/>
                </a:solidFill>
                <a:effectLst/>
                <a:uLnTx/>
                <a:uFillTx/>
                <a:latin typeface="Times New Roman"/>
                <a:ea typeface="+mn-ea"/>
                <a:cs typeface="Times New Roman"/>
              </a:rPr>
              <a:t>March 1, 2003</a:t>
            </a:r>
            <a:r>
              <a:rPr kumimoji="0" lang="en-US" sz="2800" b="0" i="0" u="none" strike="noStrike" kern="1200" cap="none" spc="0" normalizeH="0" baseline="0" noProof="0" dirty="0">
                <a:ln>
                  <a:noFill/>
                </a:ln>
                <a:solidFill>
                  <a:prstClr val="black"/>
                </a:solidFill>
                <a:effectLst/>
                <a:uLnTx/>
                <a:uFillTx/>
                <a:latin typeface="Times New Roman"/>
                <a:ea typeface="+mn-ea"/>
                <a:cs typeface="Times New Roman"/>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Times New Roman"/>
              </a:rPr>
              <a:t>May continue to use equipment and construction in use on that date if no imminent hazard exists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Times New Roman"/>
              </a:rPr>
              <a:t>No points are deducted if equipment and construction is clean and performs task for which it is used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Times New Roman"/>
              </a:rPr>
              <a:t>Equipment that is replaced shall comply with .2600 Rules</a:t>
            </a:r>
          </a:p>
        </p:txBody>
      </p:sp>
    </p:spTree>
    <p:extLst>
      <p:ext uri="{BB962C8B-B14F-4D97-AF65-F5344CB8AC3E}">
        <p14:creationId xmlns:p14="http://schemas.microsoft.com/office/powerpoint/2010/main" val="380447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9A71-1CC3-439E-AA23-EFFE347CD294}"/>
              </a:ext>
            </a:extLst>
          </p:cNvPr>
          <p:cNvSpPr>
            <a:spLocks noGrp="1"/>
          </p:cNvSpPr>
          <p:nvPr>
            <p:ph type="title"/>
          </p:nvPr>
        </p:nvSpPr>
        <p:spPr>
          <a:xfrm>
            <a:off x="239485" y="365125"/>
            <a:ext cx="11702143" cy="1387474"/>
          </a:xfrm>
        </p:spPr>
        <p:txBody>
          <a:bodyPr>
            <a:normAutofit/>
          </a:bodyPr>
          <a:lstStyle/>
          <a:p>
            <a:pPr algn="ctr"/>
            <a:r>
              <a:rPr lang="en-US" sz="4000" b="1" dirty="0">
                <a:latin typeface="Times New Roman"/>
                <a:cs typeface="Times New Roman"/>
              </a:rPr>
              <a:t>Grading Residential Care Facilities in Institutions</a:t>
            </a:r>
            <a:br>
              <a:rPr lang="en-US" sz="4000" b="1" dirty="0">
                <a:latin typeface="Times New Roman"/>
                <a:cs typeface="Times New Roman"/>
              </a:rPr>
            </a:br>
            <a:r>
              <a:rPr lang="en-US" sz="4000" b="1" dirty="0">
                <a:latin typeface="Times New Roman"/>
                <a:cs typeface="Times New Roman"/>
              </a:rPr>
              <a:t>(.1305)</a:t>
            </a:r>
          </a:p>
        </p:txBody>
      </p:sp>
      <p:sp>
        <p:nvSpPr>
          <p:cNvPr id="3" name="Text Placeholder 2">
            <a:extLst>
              <a:ext uri="{FF2B5EF4-FFF2-40B4-BE49-F238E27FC236}">
                <a16:creationId xmlns:a16="http://schemas.microsoft.com/office/drawing/2014/main" id="{EE0EFA69-CE5D-46AF-8B7B-9A8A3530F904}"/>
              </a:ext>
            </a:extLst>
          </p:cNvPr>
          <p:cNvSpPr>
            <a:spLocks noGrp="1"/>
          </p:cNvSpPr>
          <p:nvPr>
            <p:ph type="body" idx="1"/>
          </p:nvPr>
        </p:nvSpPr>
        <p:spPr>
          <a:xfrm>
            <a:off x="881744" y="1852411"/>
            <a:ext cx="5638800" cy="3649889"/>
          </a:xfrm>
        </p:spPr>
        <p:txBody>
          <a:bodyPr vert="horz" lIns="91440" tIns="45720" rIns="91440" bIns="45720" rtlCol="0" anchor="t">
            <a:normAutofit/>
          </a:bodyPr>
          <a:lstStyle/>
          <a:p>
            <a:r>
              <a:rPr lang="en-US" sz="3200" dirty="0">
                <a:latin typeface="Times New Roman"/>
                <a:cs typeface="Times New Roman"/>
              </a:rPr>
              <a:t>Some institutions contain residential care facilities that provide room or board for 12 persons or fewer</a:t>
            </a:r>
          </a:p>
          <a:p>
            <a:r>
              <a:rPr lang="en-US" sz="3200" dirty="0">
                <a:latin typeface="Times New Roman"/>
                <a:cs typeface="Times New Roman"/>
              </a:rPr>
              <a:t>The .1600 Rules shall apply and be used when grading these residential care facilities</a:t>
            </a:r>
          </a:p>
        </p:txBody>
      </p:sp>
      <p:sp>
        <p:nvSpPr>
          <p:cNvPr id="4" name="Slide Number Placeholder 3">
            <a:extLst>
              <a:ext uri="{FF2B5EF4-FFF2-40B4-BE49-F238E27FC236}">
                <a16:creationId xmlns:a16="http://schemas.microsoft.com/office/drawing/2014/main" id="{0E4F12E8-9376-4776-BCC3-C38CA9FBC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6067791-74B8-1813-FFD8-3F5D39DF9409}"/>
              </a:ext>
            </a:extLst>
          </p:cNvPr>
          <p:cNvPicPr>
            <a:picLocks noChangeAspect="1"/>
          </p:cNvPicPr>
          <p:nvPr/>
        </p:nvPicPr>
        <p:blipFill>
          <a:blip r:embed="rId3"/>
          <a:stretch>
            <a:fillRect/>
          </a:stretch>
        </p:blipFill>
        <p:spPr>
          <a:xfrm>
            <a:off x="7492005" y="1611214"/>
            <a:ext cx="3480795" cy="4132281"/>
          </a:xfrm>
          <a:prstGeom prst="rect">
            <a:avLst/>
          </a:prstGeom>
          <a:ln w="28575">
            <a:solidFill>
              <a:schemeClr val="tx1"/>
            </a:solidFill>
          </a:ln>
        </p:spPr>
      </p:pic>
    </p:spTree>
    <p:extLst>
      <p:ext uri="{BB962C8B-B14F-4D97-AF65-F5344CB8AC3E}">
        <p14:creationId xmlns:p14="http://schemas.microsoft.com/office/powerpoint/2010/main" val="266320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B09D-521A-40E4-87F2-264B731FAAFC}"/>
              </a:ext>
            </a:extLst>
          </p:cNvPr>
          <p:cNvSpPr>
            <a:spLocks noGrp="1"/>
          </p:cNvSpPr>
          <p:nvPr>
            <p:ph type="title"/>
          </p:nvPr>
        </p:nvSpPr>
        <p:spPr>
          <a:xfrm>
            <a:off x="97971" y="365125"/>
            <a:ext cx="11985172" cy="1090378"/>
          </a:xfrm>
        </p:spPr>
        <p:txBody>
          <a:bodyPr>
            <a:normAutofit/>
          </a:bodyPr>
          <a:lstStyle/>
          <a:p>
            <a:pPr algn="ctr"/>
            <a:r>
              <a:rPr lang="en-US" b="1" dirty="0">
                <a:latin typeface="Times New Roman"/>
                <a:cs typeface="Times New Roman"/>
              </a:rPr>
              <a:t> Public Display of Grade Cards (.1306)</a:t>
            </a:r>
          </a:p>
        </p:txBody>
      </p:sp>
      <p:sp>
        <p:nvSpPr>
          <p:cNvPr id="3" name="Content Placeholder 2">
            <a:extLst>
              <a:ext uri="{FF2B5EF4-FFF2-40B4-BE49-F238E27FC236}">
                <a16:creationId xmlns:a16="http://schemas.microsoft.com/office/drawing/2014/main" id="{4B582079-A0B7-45E4-A1AE-B2C55C9A762C}"/>
              </a:ext>
            </a:extLst>
          </p:cNvPr>
          <p:cNvSpPr>
            <a:spLocks noGrp="1"/>
          </p:cNvSpPr>
          <p:nvPr>
            <p:ph idx="1"/>
          </p:nvPr>
        </p:nvSpPr>
        <p:spPr>
          <a:xfrm>
            <a:off x="835119" y="1796715"/>
            <a:ext cx="5562600" cy="3922032"/>
          </a:xfrm>
        </p:spPr>
        <p:txBody>
          <a:bodyPr anchor="t">
            <a:normAutofit/>
          </a:bodyPr>
          <a:lstStyle/>
          <a:p>
            <a:pPr>
              <a:defRPr/>
            </a:pPr>
            <a:r>
              <a:rPr lang="en-US" sz="3900" dirty="0">
                <a:latin typeface="Times New Roman"/>
                <a:cs typeface="Times New Roman"/>
              </a:rPr>
              <a:t>REHS posts the grade card</a:t>
            </a:r>
          </a:p>
          <a:p>
            <a:pPr>
              <a:defRPr/>
            </a:pPr>
            <a:r>
              <a:rPr lang="en-US" sz="3900" dirty="0">
                <a:latin typeface="Times New Roman"/>
                <a:cs typeface="Times New Roman"/>
              </a:rPr>
              <a:t>Grade card posted where it can be readily observed by the public when entering the facility         </a:t>
            </a:r>
            <a:r>
              <a:rPr lang="en-US" sz="3600" dirty="0">
                <a:latin typeface="Times New Roman"/>
                <a:cs typeface="Times New Roman"/>
              </a:rPr>
              <a:t>	</a:t>
            </a:r>
            <a:endParaRPr lang="en-US" dirty="0">
              <a:latin typeface="Times New Roman"/>
              <a:cs typeface="Times New Roman"/>
            </a:endParaRPr>
          </a:p>
        </p:txBody>
      </p:sp>
      <p:sp>
        <p:nvSpPr>
          <p:cNvPr id="6" name="TextBox 5">
            <a:extLst>
              <a:ext uri="{FF2B5EF4-FFF2-40B4-BE49-F238E27FC236}">
                <a16:creationId xmlns:a16="http://schemas.microsoft.com/office/drawing/2014/main" id="{35479B8E-0FB4-425C-A7D2-1D641F5D5584}"/>
              </a:ext>
            </a:extLst>
          </p:cNvPr>
          <p:cNvSpPr txBox="1"/>
          <p:nvPr/>
        </p:nvSpPr>
        <p:spPr>
          <a:xfrm flipV="1">
            <a:off x="5876926" y="6176963"/>
            <a:ext cx="529181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www.northcarolinahealthnews.org/2012/09/04/new-food-preparation-rules-go-into-effect-sept-1/"/>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4" tooltip="https://creativecommons.org/licenses/by-nd/3.0/"/>
              </a:rPr>
              <a:t>CC BY-ND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5D46676-DA1B-4C05-84C5-F0A0E3190B30}"/>
              </a:ext>
            </a:extLst>
          </p:cNvPr>
          <p:cNvSpPr txBox="1"/>
          <p:nvPr/>
        </p:nvSpPr>
        <p:spPr>
          <a:xfrm>
            <a:off x="5791200" y="6311900"/>
            <a:ext cx="463731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www.northcarolinahealthnews.org/2012/09/04/new-food-preparation-rules-go-into-effect-sept-1/"/>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4" tooltip="https://creativecommons.org/licenses/by-nd/3.0/"/>
              </a:rPr>
              <a:t>CC BY-ND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0EBD7AB-1B1B-4D45-B141-64B7A16BF4A4}"/>
              </a:ext>
            </a:extLst>
          </p:cNvPr>
          <p:cNvPicPr>
            <a:picLocks noChangeAspect="1"/>
          </p:cNvPicPr>
          <p:nvPr/>
        </p:nvPicPr>
        <p:blipFill>
          <a:blip r:embed="rId5"/>
          <a:stretch>
            <a:fillRect/>
          </a:stretch>
        </p:blipFill>
        <p:spPr>
          <a:xfrm>
            <a:off x="6900541" y="2007177"/>
            <a:ext cx="4597854" cy="2918496"/>
          </a:xfrm>
          <a:prstGeom prst="rect">
            <a:avLst/>
          </a:prstGeom>
          <a:ln w="28575">
            <a:solidFill>
              <a:schemeClr val="tx1"/>
            </a:solidFill>
          </a:ln>
        </p:spPr>
      </p:pic>
      <p:pic>
        <p:nvPicPr>
          <p:cNvPr id="4" name="Picture 3">
            <a:extLst>
              <a:ext uri="{FF2B5EF4-FFF2-40B4-BE49-F238E27FC236}">
                <a16:creationId xmlns:a16="http://schemas.microsoft.com/office/drawing/2014/main" id="{1052B0AD-7A94-464A-8DAC-EE8FD6A642B5}"/>
              </a:ext>
            </a:extLst>
          </p:cNvPr>
          <p:cNvPicPr>
            <a:picLocks noChangeAspect="1"/>
          </p:cNvPicPr>
          <p:nvPr/>
        </p:nvPicPr>
        <p:blipFill rotWithShape="1">
          <a:blip r:embed="rId6"/>
          <a:srcRect l="3162" t="37" r="2570" b="6316"/>
          <a:stretch/>
        </p:blipFill>
        <p:spPr>
          <a:xfrm>
            <a:off x="7364481" y="3992291"/>
            <a:ext cx="745376" cy="582415"/>
          </a:xfrm>
          <a:prstGeom prst="rect">
            <a:avLst/>
          </a:prstGeom>
        </p:spPr>
      </p:pic>
      <p:sp>
        <p:nvSpPr>
          <p:cNvPr id="7" name="TextBox 6">
            <a:extLst>
              <a:ext uri="{FF2B5EF4-FFF2-40B4-BE49-F238E27FC236}">
                <a16:creationId xmlns:a16="http://schemas.microsoft.com/office/drawing/2014/main" id="{CA2A68B2-5A0A-47AF-AA5E-7485AF3188BC}"/>
              </a:ext>
            </a:extLst>
          </p:cNvPr>
          <p:cNvSpPr txBox="1"/>
          <p:nvPr/>
        </p:nvSpPr>
        <p:spPr>
          <a:xfrm>
            <a:off x="7539365" y="3992291"/>
            <a:ext cx="664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96.0</a:t>
            </a:r>
          </a:p>
        </p:txBody>
      </p:sp>
      <p:sp>
        <p:nvSpPr>
          <p:cNvPr id="8" name="Slide Number Placeholder 7">
            <a:extLst>
              <a:ext uri="{FF2B5EF4-FFF2-40B4-BE49-F238E27FC236}">
                <a16:creationId xmlns:a16="http://schemas.microsoft.com/office/drawing/2014/main" id="{720A05FB-BA6E-4772-9157-D79D595057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5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462C-8EB5-442D-87B9-236D485DB2FF}"/>
              </a:ext>
            </a:extLst>
          </p:cNvPr>
          <p:cNvSpPr>
            <a:spLocks noGrp="1"/>
          </p:cNvSpPr>
          <p:nvPr>
            <p:ph type="title"/>
          </p:nvPr>
        </p:nvSpPr>
        <p:spPr>
          <a:xfrm>
            <a:off x="838200" y="365125"/>
            <a:ext cx="10515600" cy="1090378"/>
          </a:xfrm>
        </p:spPr>
        <p:txBody>
          <a:bodyPr/>
          <a:lstStyle/>
          <a:p>
            <a:pPr algn="ctr"/>
            <a:r>
              <a:rPr lang="en-US" b="1" dirty="0">
                <a:latin typeface="Times New Roman"/>
                <a:cs typeface="Times New Roman"/>
              </a:rPr>
              <a:t>Re-inspections (.1307)</a:t>
            </a:r>
          </a:p>
        </p:txBody>
      </p:sp>
      <p:sp>
        <p:nvSpPr>
          <p:cNvPr id="3" name="Content Placeholder 2">
            <a:extLst>
              <a:ext uri="{FF2B5EF4-FFF2-40B4-BE49-F238E27FC236}">
                <a16:creationId xmlns:a16="http://schemas.microsoft.com/office/drawing/2014/main" id="{195583E1-2B5C-497F-9FBA-494A4D83BE5C}"/>
              </a:ext>
            </a:extLst>
          </p:cNvPr>
          <p:cNvSpPr>
            <a:spLocks noGrp="1"/>
          </p:cNvSpPr>
          <p:nvPr>
            <p:ph idx="1"/>
          </p:nvPr>
        </p:nvSpPr>
        <p:spPr>
          <a:xfrm>
            <a:off x="838200" y="1825625"/>
            <a:ext cx="6128657" cy="4351338"/>
          </a:xfrm>
        </p:spPr>
        <p:txBody>
          <a:bodyPr vert="horz" lIns="91440" tIns="45720" rIns="91440" bIns="45720" rtlCol="0" anchor="t">
            <a:normAutofit/>
          </a:bodyPr>
          <a:lstStyle/>
          <a:p>
            <a:pPr>
              <a:defRPr/>
            </a:pPr>
            <a:r>
              <a:rPr lang="en-US" sz="3600" dirty="0">
                <a:latin typeface="Times New Roman"/>
                <a:cs typeface="Times New Roman"/>
              </a:rPr>
              <a:t>Re-inspections are unannounced</a:t>
            </a:r>
          </a:p>
          <a:p>
            <a:pPr>
              <a:defRPr/>
            </a:pPr>
            <a:r>
              <a:rPr lang="en-US" sz="3600" dirty="0">
                <a:latin typeface="Times New Roman"/>
                <a:cs typeface="Times New Roman"/>
              </a:rPr>
              <a:t>Requested by facility to raise the alphabetical grade</a:t>
            </a:r>
          </a:p>
          <a:p>
            <a:pPr>
              <a:defRPr/>
            </a:pPr>
            <a:r>
              <a:rPr lang="en-US" sz="3600" dirty="0">
                <a:latin typeface="Times New Roman"/>
                <a:cs typeface="Times New Roman"/>
              </a:rPr>
              <a:t>Must be conducted within </a:t>
            </a:r>
            <a:r>
              <a:rPr lang="en-US" sz="3600" b="1" u="sng" dirty="0">
                <a:solidFill>
                  <a:srgbClr val="FF0000"/>
                </a:solidFill>
                <a:latin typeface="Times New Roman"/>
                <a:cs typeface="Times New Roman"/>
              </a:rPr>
              <a:t>30 calendar days</a:t>
            </a:r>
            <a:r>
              <a:rPr lang="en-US" sz="3600" dirty="0">
                <a:latin typeface="Times New Roman"/>
                <a:cs typeface="Times New Roman"/>
              </a:rPr>
              <a:t> of request</a:t>
            </a:r>
          </a:p>
          <a:p>
            <a:endParaRPr lang="en-US" dirty="0"/>
          </a:p>
        </p:txBody>
      </p:sp>
      <p:pic>
        <p:nvPicPr>
          <p:cNvPr id="4" name="Picture 3">
            <a:extLst>
              <a:ext uri="{FF2B5EF4-FFF2-40B4-BE49-F238E27FC236}">
                <a16:creationId xmlns:a16="http://schemas.microsoft.com/office/drawing/2014/main" id="{2D3F2204-F1AC-49F3-A6B5-0D811E8AF7E4}"/>
              </a:ext>
            </a:extLst>
          </p:cNvPr>
          <p:cNvPicPr>
            <a:picLocks noChangeAspect="1"/>
          </p:cNvPicPr>
          <p:nvPr/>
        </p:nvPicPr>
        <p:blipFill>
          <a:blip r:embed="rId3"/>
          <a:stretch>
            <a:fillRect/>
          </a:stretch>
        </p:blipFill>
        <p:spPr>
          <a:xfrm>
            <a:off x="7230835" y="2088129"/>
            <a:ext cx="4408492" cy="3289413"/>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769363B2-9942-460B-979E-E68AFD69E4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80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A13D-09D0-4F4B-AA3E-94400842910D}"/>
              </a:ext>
            </a:extLst>
          </p:cNvPr>
          <p:cNvSpPr>
            <a:spLocks noGrp="1"/>
          </p:cNvSpPr>
          <p:nvPr>
            <p:ph type="title"/>
          </p:nvPr>
        </p:nvSpPr>
        <p:spPr>
          <a:xfrm>
            <a:off x="838200" y="427755"/>
            <a:ext cx="10515600" cy="1052749"/>
          </a:xfrm>
        </p:spPr>
        <p:txBody>
          <a:bodyPr>
            <a:normAutofit/>
          </a:bodyPr>
          <a:lstStyle/>
          <a:p>
            <a:pPr algn="ctr"/>
            <a:r>
              <a:rPr lang="en-US" sz="5400" b="1" dirty="0">
                <a:latin typeface="Times New Roman"/>
                <a:cs typeface="Times New Roman"/>
              </a:rPr>
              <a:t>Scoring System (.1308)(a)</a:t>
            </a:r>
          </a:p>
        </p:txBody>
      </p:sp>
      <p:sp>
        <p:nvSpPr>
          <p:cNvPr id="3" name="Text Placeholder 2">
            <a:extLst>
              <a:ext uri="{FF2B5EF4-FFF2-40B4-BE49-F238E27FC236}">
                <a16:creationId xmlns:a16="http://schemas.microsoft.com/office/drawing/2014/main" id="{4590C021-661C-4B88-88C0-446E1F628524}"/>
              </a:ext>
            </a:extLst>
          </p:cNvPr>
          <p:cNvSpPr>
            <a:spLocks noGrp="1"/>
          </p:cNvSpPr>
          <p:nvPr>
            <p:ph type="body" idx="1"/>
          </p:nvPr>
        </p:nvSpPr>
        <p:spPr>
          <a:xfrm>
            <a:off x="838200" y="1752556"/>
            <a:ext cx="6681947" cy="3704160"/>
          </a:xfrm>
        </p:spPr>
        <p:txBody>
          <a:bodyPr vert="horz" lIns="91440" tIns="45720" rIns="91440" bIns="45720" rtlCol="0" anchor="t">
            <a:normAutofit/>
          </a:bodyPr>
          <a:lstStyle/>
          <a:p>
            <a:r>
              <a:rPr lang="en-US" dirty="0">
                <a:latin typeface="Times New Roman"/>
                <a:cs typeface="Times New Roman"/>
              </a:rPr>
              <a:t>Grading based on ten-point scale</a:t>
            </a:r>
          </a:p>
          <a:p>
            <a:r>
              <a:rPr lang="en-US" dirty="0">
                <a:latin typeface="Times New Roman"/>
                <a:cs typeface="Times New Roman"/>
              </a:rPr>
              <a:t>Sanitation score is a percentage determined by deducting points from 100 for each item found not to be in compliance</a:t>
            </a:r>
          </a:p>
          <a:p>
            <a:r>
              <a:rPr lang="en-US" dirty="0">
                <a:latin typeface="Times New Roman"/>
                <a:cs typeface="Times New Roman"/>
              </a:rPr>
              <a:t>Deductions based on actual violations observed during the inspection </a:t>
            </a:r>
            <a:endParaRPr lang="en-US" dirty="0"/>
          </a:p>
          <a:p>
            <a:r>
              <a:rPr lang="en-US" dirty="0">
                <a:latin typeface="Times New Roman"/>
                <a:cs typeface="Times New Roman"/>
              </a:rPr>
              <a:t>Zero, one-half, or full deduction based on severity or recurring nature of the violation</a:t>
            </a:r>
            <a:endParaRPr lang="en-US" dirty="0"/>
          </a:p>
        </p:txBody>
      </p:sp>
      <p:sp>
        <p:nvSpPr>
          <p:cNvPr id="4" name="Slide Number Placeholder 3">
            <a:extLst>
              <a:ext uri="{FF2B5EF4-FFF2-40B4-BE49-F238E27FC236}">
                <a16:creationId xmlns:a16="http://schemas.microsoft.com/office/drawing/2014/main" id="{1E57190E-39F3-4318-B3F4-1B9E1F3F23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750D0AC-E6CD-C20A-E212-DC7AC38997D7}"/>
              </a:ext>
            </a:extLst>
          </p:cNvPr>
          <p:cNvSpPr txBox="1"/>
          <p:nvPr/>
        </p:nvSpPr>
        <p:spPr>
          <a:xfrm>
            <a:off x="8179496" y="1874729"/>
            <a:ext cx="3609583" cy="3108543"/>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Calibri"/>
              </a:rPr>
              <a:t>A                       90-100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Calibri"/>
              </a:rPr>
              <a:t>B                       80-89.5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Calibri"/>
              </a:rPr>
              <a:t>C                       70-79.5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Calibri"/>
              </a:rPr>
              <a:t>No Grade            &lt;70</a:t>
            </a:r>
          </a:p>
        </p:txBody>
      </p:sp>
      <p:sp>
        <p:nvSpPr>
          <p:cNvPr id="6" name="Arrow: Right 5">
            <a:extLst>
              <a:ext uri="{FF2B5EF4-FFF2-40B4-BE49-F238E27FC236}">
                <a16:creationId xmlns:a16="http://schemas.microsoft.com/office/drawing/2014/main" id="{D6AA21C3-8CE2-0B8D-EDD7-1A24649D06E5}"/>
              </a:ext>
            </a:extLst>
          </p:cNvPr>
          <p:cNvSpPr/>
          <p:nvPr/>
        </p:nvSpPr>
        <p:spPr>
          <a:xfrm>
            <a:off x="9427233" y="1954958"/>
            <a:ext cx="501041" cy="3966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8CE3E93C-8444-5DF5-726D-5ACF81EEFD9B}"/>
              </a:ext>
            </a:extLst>
          </p:cNvPr>
          <p:cNvSpPr/>
          <p:nvPr/>
        </p:nvSpPr>
        <p:spPr>
          <a:xfrm>
            <a:off x="9427233" y="2758711"/>
            <a:ext cx="501041" cy="3966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C2D941F2-F27B-CDAC-218B-1FC1305A4469}"/>
              </a:ext>
            </a:extLst>
          </p:cNvPr>
          <p:cNvSpPr/>
          <p:nvPr/>
        </p:nvSpPr>
        <p:spPr>
          <a:xfrm>
            <a:off x="9427233" y="3604218"/>
            <a:ext cx="501041" cy="3966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BFD332DF-4183-3E94-1C15-C86E08347C93}"/>
              </a:ext>
            </a:extLst>
          </p:cNvPr>
          <p:cNvSpPr/>
          <p:nvPr/>
        </p:nvSpPr>
        <p:spPr>
          <a:xfrm>
            <a:off x="10053534" y="4491478"/>
            <a:ext cx="501041" cy="3966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4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3BCD-9882-49EA-9F7B-E58A6D671AA1}"/>
              </a:ext>
            </a:extLst>
          </p:cNvPr>
          <p:cNvSpPr>
            <a:spLocks noGrp="1"/>
          </p:cNvSpPr>
          <p:nvPr>
            <p:ph type="title"/>
          </p:nvPr>
        </p:nvSpPr>
        <p:spPr>
          <a:xfrm>
            <a:off x="650052" y="346310"/>
            <a:ext cx="10891896" cy="1156229"/>
          </a:xfrm>
        </p:spPr>
        <p:txBody>
          <a:bodyPr>
            <a:noAutofit/>
          </a:bodyPr>
          <a:lstStyle/>
          <a:p>
            <a:pPr algn="ctr"/>
            <a:r>
              <a:rPr lang="en-US" sz="5400" b="1" dirty="0">
                <a:latin typeface="Times New Roman"/>
                <a:cs typeface="Times New Roman"/>
              </a:rPr>
              <a:t>Scoring System (.1308)(b) </a:t>
            </a:r>
          </a:p>
        </p:txBody>
      </p:sp>
      <p:sp>
        <p:nvSpPr>
          <p:cNvPr id="3" name="Text Placeholder 2">
            <a:extLst>
              <a:ext uri="{FF2B5EF4-FFF2-40B4-BE49-F238E27FC236}">
                <a16:creationId xmlns:a16="http://schemas.microsoft.com/office/drawing/2014/main" id="{13667A7C-A842-4C9F-ACC4-6D54004F6BED}"/>
              </a:ext>
            </a:extLst>
          </p:cNvPr>
          <p:cNvSpPr>
            <a:spLocks noGrp="1"/>
          </p:cNvSpPr>
          <p:nvPr>
            <p:ph type="body" idx="1"/>
          </p:nvPr>
        </p:nvSpPr>
        <p:spPr>
          <a:xfrm>
            <a:off x="838199" y="1709502"/>
            <a:ext cx="6784891" cy="4467461"/>
          </a:xfrm>
        </p:spPr>
        <p:txBody>
          <a:bodyPr vert="horz" lIns="91440" tIns="45720" rIns="91440" bIns="45720" rtlCol="0" anchor="t">
            <a:normAutofit/>
          </a:bodyPr>
          <a:lstStyle/>
          <a:p>
            <a:pPr marL="0" indent="0">
              <a:buNone/>
            </a:pPr>
            <a:r>
              <a:rPr lang="en-US" sz="3200" b="1" i="1" dirty="0">
                <a:latin typeface="Times New Roman"/>
                <a:cs typeface="Times New Roman"/>
              </a:rPr>
              <a:t>If the institution or institution's dietary kitchen fails to score at least 70%:</a:t>
            </a:r>
            <a:endParaRPr lang="en-US" sz="3200" b="1" i="1" dirty="0"/>
          </a:p>
          <a:p>
            <a:pPr lvl="1"/>
            <a:r>
              <a:rPr lang="en-US" sz="2800" dirty="0">
                <a:latin typeface="Times New Roman"/>
                <a:cs typeface="Times New Roman"/>
              </a:rPr>
              <a:t>REHS shall notify the licensing agency within </a:t>
            </a:r>
            <a:r>
              <a:rPr lang="en-US" sz="2800" b="1" u="sng" dirty="0">
                <a:solidFill>
                  <a:srgbClr val="FF0000"/>
                </a:solidFill>
                <a:latin typeface="Times New Roman"/>
                <a:cs typeface="Times New Roman"/>
              </a:rPr>
              <a:t>24 hours</a:t>
            </a:r>
            <a:r>
              <a:rPr lang="en-US" sz="2800" dirty="0">
                <a:latin typeface="Times New Roman"/>
                <a:cs typeface="Times New Roman"/>
              </a:rPr>
              <a:t> of completing the inspection</a:t>
            </a:r>
            <a:endParaRPr lang="en-US" sz="2800" b="1" dirty="0">
              <a:solidFill>
                <a:srgbClr val="FF0000"/>
              </a:solidFill>
              <a:latin typeface="Times New Roman"/>
              <a:cs typeface="Times New Roman"/>
            </a:endParaRPr>
          </a:p>
          <a:p>
            <a:pPr lvl="1"/>
            <a:r>
              <a:rPr lang="en-US" sz="2800" dirty="0">
                <a:latin typeface="Times New Roman"/>
                <a:cs typeface="Times New Roman"/>
              </a:rPr>
              <a:t>Provide copy of the inspection report to the licensing agency within </a:t>
            </a:r>
            <a:r>
              <a:rPr lang="en-US" sz="2800" b="1" u="sng" dirty="0">
                <a:solidFill>
                  <a:srgbClr val="FF0000"/>
                </a:solidFill>
                <a:latin typeface="Times New Roman"/>
                <a:cs typeface="Times New Roman"/>
              </a:rPr>
              <a:t>two business days</a:t>
            </a:r>
            <a:r>
              <a:rPr lang="en-US" sz="2800" b="1" dirty="0">
                <a:solidFill>
                  <a:srgbClr val="FF0000"/>
                </a:solidFill>
                <a:latin typeface="Times New Roman"/>
                <a:cs typeface="Times New Roman"/>
              </a:rPr>
              <a:t> </a:t>
            </a:r>
            <a:r>
              <a:rPr lang="en-US" sz="2800" dirty="0">
                <a:latin typeface="Times New Roman"/>
                <a:cs typeface="Times New Roman"/>
              </a:rPr>
              <a:t>of the date of the inspection</a:t>
            </a:r>
          </a:p>
        </p:txBody>
      </p:sp>
      <p:pic>
        <p:nvPicPr>
          <p:cNvPr id="4" name="Picture 3">
            <a:extLst>
              <a:ext uri="{FF2B5EF4-FFF2-40B4-BE49-F238E27FC236}">
                <a16:creationId xmlns:a16="http://schemas.microsoft.com/office/drawing/2014/main" id="{EF4E5602-ECA1-4980-993A-C8DEFFC0835C}"/>
              </a:ext>
            </a:extLst>
          </p:cNvPr>
          <p:cNvPicPr>
            <a:picLocks noChangeAspect="1"/>
          </p:cNvPicPr>
          <p:nvPr/>
        </p:nvPicPr>
        <p:blipFill>
          <a:blip r:embed="rId3"/>
          <a:stretch>
            <a:fillRect/>
          </a:stretch>
        </p:blipFill>
        <p:spPr>
          <a:xfrm>
            <a:off x="8055428" y="1949224"/>
            <a:ext cx="3631163" cy="3177268"/>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97BD967F-A32F-44FE-9AF5-8B88A569B1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2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6BCD2-836B-4F4E-B6BE-BE6FA2351C27}"/>
              </a:ext>
            </a:extLst>
          </p:cNvPr>
          <p:cNvSpPr>
            <a:spLocks noGrp="1"/>
          </p:cNvSpPr>
          <p:nvPr>
            <p:ph type="title"/>
          </p:nvPr>
        </p:nvSpPr>
        <p:spPr>
          <a:xfrm>
            <a:off x="838200" y="593725"/>
            <a:ext cx="10515600" cy="1325563"/>
          </a:xfrm>
        </p:spPr>
        <p:txBody>
          <a:bodyPr>
            <a:normAutofit fontScale="90000"/>
          </a:bodyPr>
          <a:lstStyle/>
          <a:p>
            <a:pPr algn="ctr"/>
            <a:r>
              <a:rPr lang="en-US" b="1" dirty="0">
                <a:latin typeface="Times New Roman"/>
                <a:cs typeface="Times New Roman"/>
              </a:rPr>
              <a:t>NC Division of Health Service Regulation</a:t>
            </a:r>
          </a:p>
        </p:txBody>
      </p:sp>
      <p:sp>
        <p:nvSpPr>
          <p:cNvPr id="3" name="Content Placeholder 2">
            <a:extLst>
              <a:ext uri="{FF2B5EF4-FFF2-40B4-BE49-F238E27FC236}">
                <a16:creationId xmlns:a16="http://schemas.microsoft.com/office/drawing/2014/main" id="{995A930B-26D1-46DF-B46E-0FA8DD16DFA2}"/>
              </a:ext>
            </a:extLst>
          </p:cNvPr>
          <p:cNvSpPr>
            <a:spLocks noGrp="1"/>
          </p:cNvSpPr>
          <p:nvPr>
            <p:ph idx="1"/>
          </p:nvPr>
        </p:nvSpPr>
        <p:spPr/>
        <p:txBody>
          <a:bodyPr/>
          <a:lstStyle/>
          <a:p>
            <a:pPr marL="0" indent="0" algn="ctr">
              <a:buNone/>
            </a:pPr>
            <a:endParaRPr lang="en-US" sz="3200" b="1" u="sng" dirty="0"/>
          </a:p>
          <a:p>
            <a:pPr marL="0" indent="0" algn="ctr">
              <a:buNone/>
            </a:pPr>
            <a:r>
              <a:rPr lang="en-US" sz="3200" b="1" u="sng" dirty="0"/>
              <a:t>Complaint Main Number</a:t>
            </a:r>
          </a:p>
          <a:p>
            <a:pPr marL="0" indent="0" algn="ctr">
              <a:buNone/>
            </a:pPr>
            <a:r>
              <a:rPr lang="en-US" sz="3200" dirty="0"/>
              <a:t>919-855-4500</a:t>
            </a:r>
            <a:endParaRPr lang="en-US" sz="3200" b="1" u="sng" dirty="0"/>
          </a:p>
          <a:p>
            <a:pPr marL="0" indent="0" algn="ctr">
              <a:buNone/>
            </a:pPr>
            <a:r>
              <a:rPr lang="en-US" sz="3200" b="1" u="sng" dirty="0"/>
              <a:t>Website</a:t>
            </a:r>
          </a:p>
          <a:p>
            <a:pPr marL="0" indent="0" algn="ctr">
              <a:buNone/>
            </a:pPr>
            <a:r>
              <a:rPr lang="en-US" sz="3200" b="1" u="sng" dirty="0">
                <a:solidFill>
                  <a:schemeClr val="accent5">
                    <a:lumMod val="75000"/>
                  </a:schemeClr>
                </a:solidFill>
                <a:hlinkClick r:id="rId3"/>
              </a:rPr>
              <a:t>https://info.ncdhhs.gov/dhsr/</a:t>
            </a:r>
            <a:endParaRPr lang="en-US" sz="3200" b="1" u="sng" dirty="0">
              <a:solidFill>
                <a:schemeClr val="accent5">
                  <a:lumMod val="75000"/>
                </a:schemeClr>
              </a:solidFill>
            </a:endParaRPr>
          </a:p>
          <a:p>
            <a:pPr marL="0" indent="0" algn="ctr">
              <a:buNone/>
            </a:pPr>
            <a:endParaRPr lang="en-US" sz="3200" b="1" u="sng" dirty="0">
              <a:solidFill>
                <a:schemeClr val="accent5">
                  <a:lumMod val="75000"/>
                </a:schemeClr>
              </a:solidFill>
            </a:endParaRPr>
          </a:p>
          <a:p>
            <a:pPr marL="0" indent="0" algn="ctr">
              <a:buNone/>
            </a:pPr>
            <a:r>
              <a:rPr lang="en-US" sz="3200" b="1" i="1" u="sng" dirty="0">
                <a:solidFill>
                  <a:srgbClr val="FF0000"/>
                </a:solidFill>
              </a:rPr>
              <a:t>*No permit action since this is a licensed facility</a:t>
            </a:r>
          </a:p>
          <a:p>
            <a:pPr marL="0" indent="0" algn="ctr">
              <a:buNone/>
            </a:pPr>
            <a:endParaRPr lang="en-US" sz="3200" b="1" u="sng" dirty="0">
              <a:solidFill>
                <a:schemeClr val="accent5">
                  <a:lumMod val="75000"/>
                </a:schemeClr>
              </a:solidFill>
            </a:endParaRPr>
          </a:p>
        </p:txBody>
      </p:sp>
      <p:sp>
        <p:nvSpPr>
          <p:cNvPr id="4" name="Slide Number Placeholder 3">
            <a:extLst>
              <a:ext uri="{FF2B5EF4-FFF2-40B4-BE49-F238E27FC236}">
                <a16:creationId xmlns:a16="http://schemas.microsoft.com/office/drawing/2014/main" id="{BB4FB53E-AFD4-4203-B59F-4EE8713BF5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41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7709F2-4857-7562-0F9E-6A893EAD7546}"/>
              </a:ext>
            </a:extLst>
          </p:cNvPr>
          <p:cNvSpPr>
            <a:spLocks noGrp="1"/>
          </p:cNvSpPr>
          <p:nvPr>
            <p:ph type="sldNum" sz="quarter" idx="12"/>
          </p:nvPr>
        </p:nvSpPr>
        <p:spPr/>
        <p:txBody>
          <a:bodyPr/>
          <a:lstStyle/>
          <a:p>
            <a:fld id="{F7D4B09D-202F-488F-BB00-3B22092E7661}" type="slidenum">
              <a:rPr lang="en-US" smtClean="0"/>
              <a:t>2</a:t>
            </a:fld>
            <a:endParaRPr lang="en-US"/>
          </a:p>
        </p:txBody>
      </p:sp>
      <p:pic>
        <p:nvPicPr>
          <p:cNvPr id="6" name="Content Placeholder 5">
            <a:extLst>
              <a:ext uri="{FF2B5EF4-FFF2-40B4-BE49-F238E27FC236}">
                <a16:creationId xmlns:a16="http://schemas.microsoft.com/office/drawing/2014/main" id="{5994E433-11F4-DDDA-353F-E3EBD9B49456}"/>
              </a:ext>
            </a:extLst>
          </p:cNvPr>
          <p:cNvPicPr>
            <a:picLocks noGrp="1" noChangeAspect="1"/>
          </p:cNvPicPr>
          <p:nvPr>
            <p:ph idx="4294967295"/>
          </p:nvPr>
        </p:nvPicPr>
        <p:blipFill>
          <a:blip r:embed="rId3"/>
          <a:stretch>
            <a:fillRect/>
          </a:stretch>
        </p:blipFill>
        <p:spPr>
          <a:xfrm>
            <a:off x="3683934" y="243840"/>
            <a:ext cx="4824132" cy="5994083"/>
          </a:xfrm>
        </p:spPr>
      </p:pic>
    </p:spTree>
    <p:extLst>
      <p:ext uri="{BB962C8B-B14F-4D97-AF65-F5344CB8AC3E}">
        <p14:creationId xmlns:p14="http://schemas.microsoft.com/office/powerpoint/2010/main" val="279792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E4E9B6-B8E6-4EBC-36D4-A745B274D246}"/>
              </a:ext>
            </a:extLst>
          </p:cNvPr>
          <p:cNvSpPr>
            <a:spLocks noGrp="1"/>
          </p:cNvSpPr>
          <p:nvPr>
            <p:ph type="title"/>
          </p:nvPr>
        </p:nvSpPr>
        <p:spPr/>
        <p:txBody>
          <a:bodyPr>
            <a:normAutofit/>
          </a:bodyPr>
          <a:lstStyle/>
          <a:p>
            <a:pPr algn="ctr"/>
            <a:r>
              <a:rPr lang="en-US" sz="5400" b="1" dirty="0"/>
              <a:t>Marking Instructions (.1308)(c)</a:t>
            </a:r>
          </a:p>
        </p:txBody>
      </p:sp>
      <p:sp>
        <p:nvSpPr>
          <p:cNvPr id="5" name="TextBox 4">
            <a:extLst>
              <a:ext uri="{FF2B5EF4-FFF2-40B4-BE49-F238E27FC236}">
                <a16:creationId xmlns:a16="http://schemas.microsoft.com/office/drawing/2014/main" id="{C6F646F8-4148-4C46-D06E-F584EB6DB419}"/>
              </a:ext>
            </a:extLst>
          </p:cNvPr>
          <p:cNvSpPr txBox="1"/>
          <p:nvPr/>
        </p:nvSpPr>
        <p:spPr>
          <a:xfrm>
            <a:off x="349795" y="1996897"/>
            <a:ext cx="11492409" cy="3268652"/>
          </a:xfrm>
          <a:prstGeom prst="rect">
            <a:avLst/>
          </a:prstGeom>
          <a:solidFill>
            <a:schemeClr val="bg1"/>
          </a:solidFill>
          <a:ln w="28575">
            <a:solidFill>
              <a:schemeClr val="tx1"/>
            </a:solidFill>
          </a:ln>
        </p:spPr>
        <p:txBody>
          <a:bodyPr wrap="square" anchor="ctr">
            <a:spAutoFit/>
          </a:bodyPr>
          <a:lstStyle/>
          <a:p>
            <a:pPr marL="914400" marR="0" indent="-457200" algn="just">
              <a:lnSpc>
                <a:spcPct val="150000"/>
              </a:lnSpc>
              <a:spcBef>
                <a:spcPts val="0"/>
              </a:spcBef>
              <a:spcAft>
                <a:spcPts val="0"/>
              </a:spcAft>
              <a:tabLst>
                <a:tab pos="1143000" algn="l"/>
              </a:tabLst>
            </a:pPr>
            <a:r>
              <a:rPr lang="en-US" sz="2000">
                <a:effectLst/>
                <a:latin typeface="Times New Roman" panose="02020603050405020304" pitchFamily="18" charset="0"/>
                <a:ea typeface="Times New Roman" panose="02020603050405020304" pitchFamily="18" charset="0"/>
              </a:rPr>
              <a:t>(1)</a:t>
            </a:r>
            <a:r>
              <a:rPr lang="en-US" sz="1000">
                <a:effectLst/>
                <a:latin typeface="Times New Roman" panose="02020603050405020304" pitchFamily="18" charset="0"/>
                <a:ea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rPr>
              <a:t>Violation of Rule .1309 of this Section regarding the cleanliness and repair of floors and carpet equal no more than two points.</a:t>
            </a:r>
          </a:p>
          <a:p>
            <a:pPr marL="914400" marR="0" indent="-457200" algn="just">
              <a:lnSpc>
                <a:spcPct val="150000"/>
              </a:lnSpc>
              <a:spcBef>
                <a:spcPts val="0"/>
              </a:spcBef>
              <a:spcAft>
                <a:spcPts val="0"/>
              </a:spcAft>
              <a:tabLst>
                <a:tab pos="1143000" algn="l"/>
              </a:tabLst>
            </a:pPr>
            <a:r>
              <a:rPr lang="en-US" sz="2000">
                <a:effectLst/>
                <a:latin typeface="Times New Roman" panose="02020603050405020304" pitchFamily="18" charset="0"/>
                <a:ea typeface="Times New Roman" panose="02020603050405020304" pitchFamily="18" charset="0"/>
              </a:rPr>
              <a:t>(2)	Violation of Rule .1310(a) of this Section regarding walls and ceilings shall equal no more than two points.</a:t>
            </a:r>
          </a:p>
          <a:p>
            <a:pPr marL="914400" marR="0" indent="-457200" algn="just">
              <a:lnSpc>
                <a:spcPct val="150000"/>
              </a:lnSpc>
              <a:spcBef>
                <a:spcPts val="0"/>
              </a:spcBef>
              <a:spcAft>
                <a:spcPts val="0"/>
              </a:spcAft>
              <a:tabLst>
                <a:tab pos="1143000" algn="l"/>
              </a:tabLst>
            </a:pPr>
            <a:r>
              <a:rPr lang="en-US" sz="2000">
                <a:effectLst/>
                <a:latin typeface="Times New Roman" panose="02020603050405020304" pitchFamily="18" charset="0"/>
                <a:ea typeface="Times New Roman" panose="02020603050405020304" pitchFamily="18" charset="0"/>
              </a:rPr>
              <a:t>(3)	Violation of Rule .1310(b) of this Section regarding ceiling attachments shall equal no more than one point.</a:t>
            </a:r>
          </a:p>
          <a:p>
            <a:pPr marL="914400" marR="0" indent="-457200" algn="just">
              <a:lnSpc>
                <a:spcPct val="150000"/>
              </a:lnSpc>
              <a:spcBef>
                <a:spcPts val="0"/>
              </a:spcBef>
              <a:spcAft>
                <a:spcPts val="0"/>
              </a:spcAft>
              <a:tabLst>
                <a:tab pos="1143000" algn="l"/>
              </a:tabLst>
            </a:pPr>
            <a:r>
              <a:rPr lang="en-US" sz="2000">
                <a:effectLst/>
                <a:latin typeface="Times New Roman" panose="02020603050405020304" pitchFamily="18" charset="0"/>
                <a:ea typeface="Times New Roman" panose="02020603050405020304" pitchFamily="18" charset="0"/>
              </a:rPr>
              <a:t>(4)	Violation of Rule .1311(a) of this Section regarding lighting levels shall equal no more than one point.</a:t>
            </a:r>
          </a:p>
        </p:txBody>
      </p:sp>
      <p:sp>
        <p:nvSpPr>
          <p:cNvPr id="6" name="Rectangle 5">
            <a:extLst>
              <a:ext uri="{FF2B5EF4-FFF2-40B4-BE49-F238E27FC236}">
                <a16:creationId xmlns:a16="http://schemas.microsoft.com/office/drawing/2014/main" id="{AB48C6A1-9D94-5BA1-F0D6-012929F968C6}"/>
              </a:ext>
            </a:extLst>
          </p:cNvPr>
          <p:cNvSpPr/>
          <p:nvPr/>
        </p:nvSpPr>
        <p:spPr>
          <a:xfrm>
            <a:off x="838200" y="2171700"/>
            <a:ext cx="401515" cy="3341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06A2AE-C577-403B-B845-36785311BF63}"/>
              </a:ext>
            </a:extLst>
          </p:cNvPr>
          <p:cNvSpPr/>
          <p:nvPr/>
        </p:nvSpPr>
        <p:spPr>
          <a:xfrm>
            <a:off x="2637692" y="2171700"/>
            <a:ext cx="1178170" cy="2725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043C03-7B5C-D341-EDF4-E61272C95C17}"/>
              </a:ext>
            </a:extLst>
          </p:cNvPr>
          <p:cNvSpPr/>
          <p:nvPr/>
        </p:nvSpPr>
        <p:spPr>
          <a:xfrm>
            <a:off x="5389685" y="2171700"/>
            <a:ext cx="5758961" cy="3341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16B033-0118-D56D-81B1-45DB11410270}"/>
              </a:ext>
            </a:extLst>
          </p:cNvPr>
          <p:cNvSpPr/>
          <p:nvPr/>
        </p:nvSpPr>
        <p:spPr>
          <a:xfrm>
            <a:off x="1318847" y="2619065"/>
            <a:ext cx="2558562" cy="3527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53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019674-AB93-8A77-BE61-CBF729128E6E}"/>
              </a:ext>
            </a:extLst>
          </p:cNvPr>
          <p:cNvPicPr>
            <a:picLocks noChangeAspect="1"/>
          </p:cNvPicPr>
          <p:nvPr/>
        </p:nvPicPr>
        <p:blipFill>
          <a:blip r:embed="rId3"/>
          <a:stretch>
            <a:fillRect/>
          </a:stretch>
        </p:blipFill>
        <p:spPr>
          <a:xfrm>
            <a:off x="3386137" y="36282"/>
            <a:ext cx="5419725" cy="6796990"/>
          </a:xfrm>
          <a:prstGeom prst="rect">
            <a:avLst/>
          </a:prstGeom>
        </p:spPr>
      </p:pic>
      <p:pic>
        <p:nvPicPr>
          <p:cNvPr id="4" name="Picture 3">
            <a:extLst>
              <a:ext uri="{FF2B5EF4-FFF2-40B4-BE49-F238E27FC236}">
                <a16:creationId xmlns:a16="http://schemas.microsoft.com/office/drawing/2014/main" id="{1BD9981B-B8CF-670D-3228-25ED64B8C9DF}"/>
              </a:ext>
            </a:extLst>
          </p:cNvPr>
          <p:cNvPicPr>
            <a:picLocks noChangeAspect="1"/>
          </p:cNvPicPr>
          <p:nvPr/>
        </p:nvPicPr>
        <p:blipFill>
          <a:blip r:embed="rId4"/>
          <a:stretch>
            <a:fillRect/>
          </a:stretch>
        </p:blipFill>
        <p:spPr>
          <a:xfrm>
            <a:off x="304298" y="36282"/>
            <a:ext cx="11583404" cy="6785436"/>
          </a:xfrm>
          <a:prstGeom prst="rect">
            <a:avLst/>
          </a:prstGeom>
        </p:spPr>
      </p:pic>
      <p:sp>
        <p:nvSpPr>
          <p:cNvPr id="2" name="Rectangle 1">
            <a:extLst>
              <a:ext uri="{FF2B5EF4-FFF2-40B4-BE49-F238E27FC236}">
                <a16:creationId xmlns:a16="http://schemas.microsoft.com/office/drawing/2014/main" id="{88095C35-46B6-39E4-D5A4-DCC1DF902957}"/>
              </a:ext>
            </a:extLst>
          </p:cNvPr>
          <p:cNvSpPr/>
          <p:nvPr/>
        </p:nvSpPr>
        <p:spPr>
          <a:xfrm>
            <a:off x="457200" y="641838"/>
            <a:ext cx="11210192"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C93CF773-2737-3246-C803-0D5006A1D8FF}"/>
              </a:ext>
            </a:extLst>
          </p:cNvPr>
          <p:cNvSpPr/>
          <p:nvPr/>
        </p:nvSpPr>
        <p:spPr>
          <a:xfrm>
            <a:off x="2751993" y="3270738"/>
            <a:ext cx="369277" cy="3165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F3D3FEE1-DA6D-E5AA-B1FE-87F2E913AD06}"/>
              </a:ext>
            </a:extLst>
          </p:cNvPr>
          <p:cNvSpPr/>
          <p:nvPr/>
        </p:nvSpPr>
        <p:spPr>
          <a:xfrm>
            <a:off x="8824545" y="3273669"/>
            <a:ext cx="369277" cy="3165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7EEE11-3B0F-0B49-1EA8-6EB7518CDBDC}"/>
              </a:ext>
            </a:extLst>
          </p:cNvPr>
          <p:cNvSpPr/>
          <p:nvPr/>
        </p:nvSpPr>
        <p:spPr>
          <a:xfrm>
            <a:off x="453536" y="3644411"/>
            <a:ext cx="5419725" cy="2022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B3348C-439E-DF95-A647-F47630CE62B4}"/>
              </a:ext>
            </a:extLst>
          </p:cNvPr>
          <p:cNvSpPr/>
          <p:nvPr/>
        </p:nvSpPr>
        <p:spPr>
          <a:xfrm>
            <a:off x="9917723" y="175846"/>
            <a:ext cx="1600200" cy="2725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019674-AB93-8A77-BE61-CBF729128E6E}"/>
              </a:ext>
            </a:extLst>
          </p:cNvPr>
          <p:cNvPicPr>
            <a:picLocks noChangeAspect="1"/>
          </p:cNvPicPr>
          <p:nvPr/>
        </p:nvPicPr>
        <p:blipFill>
          <a:blip r:embed="rId3"/>
          <a:stretch>
            <a:fillRect/>
          </a:stretch>
        </p:blipFill>
        <p:spPr>
          <a:xfrm>
            <a:off x="3411499" y="62312"/>
            <a:ext cx="5369001" cy="6733376"/>
          </a:xfrm>
          <a:prstGeom prst="rect">
            <a:avLst/>
          </a:prstGeom>
        </p:spPr>
      </p:pic>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4"/>
          <a:stretch>
            <a:fillRect/>
          </a:stretch>
        </p:blipFill>
        <p:spPr>
          <a:xfrm>
            <a:off x="1230012" y="62312"/>
            <a:ext cx="9731973" cy="6733376"/>
          </a:xfrm>
          <a:prstGeom prst="rect">
            <a:avLst/>
          </a:prstGeom>
          <a:ln w="28575">
            <a:solidFill>
              <a:schemeClr val="tx1"/>
            </a:solidFill>
          </a:ln>
        </p:spPr>
      </p:pic>
    </p:spTree>
    <p:extLst>
      <p:ext uri="{BB962C8B-B14F-4D97-AF65-F5344CB8AC3E}">
        <p14:creationId xmlns:p14="http://schemas.microsoft.com/office/powerpoint/2010/main" val="418414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71994-EF79-486D-AF7B-48AB2438027D}"/>
              </a:ext>
            </a:extLst>
          </p:cNvPr>
          <p:cNvSpPr>
            <a:spLocks noGrp="1"/>
          </p:cNvSpPr>
          <p:nvPr>
            <p:ph type="title"/>
          </p:nvPr>
        </p:nvSpPr>
        <p:spPr/>
        <p:txBody>
          <a:bodyPr/>
          <a:lstStyle/>
          <a:p>
            <a:pPr algn="ctr"/>
            <a:r>
              <a:rPr lang="en-US" b="1" dirty="0">
                <a:latin typeface="Times New Roman"/>
                <a:cs typeface="Times New Roman"/>
              </a:rPr>
              <a:t>Preparing for the Inspection</a:t>
            </a:r>
          </a:p>
        </p:txBody>
      </p:sp>
      <p:pic>
        <p:nvPicPr>
          <p:cNvPr id="4" name="Content Placeholder 3">
            <a:extLst>
              <a:ext uri="{FF2B5EF4-FFF2-40B4-BE49-F238E27FC236}">
                <a16:creationId xmlns:a16="http://schemas.microsoft.com/office/drawing/2014/main" id="{9C2B2873-9BC6-4A10-9841-CAC52A15B6C5}"/>
              </a:ext>
            </a:extLst>
          </p:cNvPr>
          <p:cNvPicPr>
            <a:picLocks noGrp="1" noChangeAspect="1"/>
          </p:cNvPicPr>
          <p:nvPr>
            <p:ph idx="1"/>
          </p:nvPr>
        </p:nvPicPr>
        <p:blipFill>
          <a:blip r:embed="rId3"/>
          <a:stretch>
            <a:fillRect/>
          </a:stretch>
        </p:blipFill>
        <p:spPr>
          <a:xfrm>
            <a:off x="4503964" y="2118337"/>
            <a:ext cx="3184071" cy="3168151"/>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131A6337-88E8-424B-BBD5-2A8A50570F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97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B424-396C-45E3-B370-E4B8B820E1E7}"/>
              </a:ext>
            </a:extLst>
          </p:cNvPr>
          <p:cNvSpPr>
            <a:spLocks noGrp="1"/>
          </p:cNvSpPr>
          <p:nvPr>
            <p:ph type="title"/>
          </p:nvPr>
        </p:nvSpPr>
        <p:spPr>
          <a:xfrm>
            <a:off x="838200" y="365125"/>
            <a:ext cx="10515600" cy="1054166"/>
          </a:xfrm>
        </p:spPr>
        <p:txBody>
          <a:bodyPr>
            <a:normAutofit/>
          </a:bodyPr>
          <a:lstStyle/>
          <a:p>
            <a:pPr algn="ctr"/>
            <a:r>
              <a:rPr lang="en-US" sz="5400" b="1" dirty="0">
                <a:latin typeface="Times New Roman"/>
                <a:cs typeface="Times New Roman"/>
              </a:rPr>
              <a:t>Establishment File Review</a:t>
            </a:r>
          </a:p>
        </p:txBody>
      </p:sp>
      <p:sp>
        <p:nvSpPr>
          <p:cNvPr id="3" name="Text Placeholder 2">
            <a:extLst>
              <a:ext uri="{FF2B5EF4-FFF2-40B4-BE49-F238E27FC236}">
                <a16:creationId xmlns:a16="http://schemas.microsoft.com/office/drawing/2014/main" id="{B480FCD7-9FFF-40FD-900A-83C3E6F9D94F}"/>
              </a:ext>
            </a:extLst>
          </p:cNvPr>
          <p:cNvSpPr>
            <a:spLocks noGrp="1"/>
          </p:cNvSpPr>
          <p:nvPr>
            <p:ph type="body" idx="1"/>
          </p:nvPr>
        </p:nvSpPr>
        <p:spPr>
          <a:xfrm>
            <a:off x="838200" y="1575104"/>
            <a:ext cx="6081218" cy="4351338"/>
          </a:xfrm>
        </p:spPr>
        <p:txBody>
          <a:bodyPr vert="horz" lIns="91440" tIns="45720" rIns="91440" bIns="45720" rtlCol="0" anchor="t">
            <a:normAutofit/>
          </a:bodyPr>
          <a:lstStyle/>
          <a:p>
            <a:pPr marL="0" indent="0">
              <a:buNone/>
            </a:pPr>
            <a:r>
              <a:rPr lang="en-US" sz="3600" b="1" i="1" dirty="0">
                <a:latin typeface="Times New Roman"/>
                <a:cs typeface="Times New Roman"/>
              </a:rPr>
              <a:t>Review establishment file</a:t>
            </a:r>
            <a:endParaRPr lang="en-US" sz="3200" b="1" dirty="0">
              <a:latin typeface="Times New Roman"/>
              <a:cs typeface="Times New Roman"/>
            </a:endParaRPr>
          </a:p>
          <a:p>
            <a:pPr lvl="1"/>
            <a:r>
              <a:rPr lang="en-US" sz="3200" dirty="0">
                <a:latin typeface="Times New Roman"/>
                <a:cs typeface="Times New Roman"/>
              </a:rPr>
              <a:t>Inspection history</a:t>
            </a:r>
          </a:p>
          <a:p>
            <a:pPr marL="457200" lvl="1" indent="0">
              <a:buNone/>
            </a:pPr>
            <a:r>
              <a:rPr lang="en-US" sz="3200" dirty="0">
                <a:latin typeface="Times New Roman"/>
                <a:cs typeface="Times New Roman"/>
              </a:rPr>
              <a:t>  (1-3 previous inspections)</a:t>
            </a:r>
            <a:endParaRPr lang="en-US"/>
          </a:p>
          <a:p>
            <a:pPr lvl="1"/>
            <a:r>
              <a:rPr lang="en-US" sz="3200" dirty="0"/>
              <a:t>Complaints</a:t>
            </a:r>
          </a:p>
          <a:p>
            <a:pPr lvl="1"/>
            <a:r>
              <a:rPr lang="en-US" sz="3200" dirty="0"/>
              <a:t>Onsite wastewater/water system information</a:t>
            </a:r>
          </a:p>
          <a:p>
            <a:pPr lvl="1"/>
            <a:r>
              <a:rPr lang="en-US" sz="3200" dirty="0">
                <a:latin typeface="Times New Roman"/>
                <a:cs typeface="Times New Roman"/>
              </a:rPr>
              <a:t>Verify demographical information</a:t>
            </a:r>
            <a:endParaRPr lang="en-US" sz="3200" dirty="0"/>
          </a:p>
        </p:txBody>
      </p:sp>
      <p:sp>
        <p:nvSpPr>
          <p:cNvPr id="4" name="Slide Number Placeholder 3">
            <a:extLst>
              <a:ext uri="{FF2B5EF4-FFF2-40B4-BE49-F238E27FC236}">
                <a16:creationId xmlns:a16="http://schemas.microsoft.com/office/drawing/2014/main" id="{93687552-E073-41A2-8FD4-3FCAB42A5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FE87BD98-FD60-7E97-4A17-9CC8D4A15C62}"/>
              </a:ext>
            </a:extLst>
          </p:cNvPr>
          <p:cNvPicPr>
            <a:picLocks noChangeAspect="1"/>
          </p:cNvPicPr>
          <p:nvPr/>
        </p:nvPicPr>
        <p:blipFill rotWithShape="1">
          <a:blip r:embed="rId3"/>
          <a:srcRect l="9515" r="6716" b="926"/>
          <a:stretch/>
        </p:blipFill>
        <p:spPr>
          <a:xfrm>
            <a:off x="7166976" y="1891818"/>
            <a:ext cx="4680907" cy="3355624"/>
          </a:xfrm>
          <a:prstGeom prst="rect">
            <a:avLst/>
          </a:prstGeom>
          <a:ln w="28575">
            <a:solidFill>
              <a:schemeClr val="tx1"/>
            </a:solidFill>
          </a:ln>
        </p:spPr>
      </p:pic>
    </p:spTree>
    <p:extLst>
      <p:ext uri="{BB962C8B-B14F-4D97-AF65-F5344CB8AC3E}">
        <p14:creationId xmlns:p14="http://schemas.microsoft.com/office/powerpoint/2010/main" val="210994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EFEBD-3635-49D5-B420-8A7FBC995C6E}"/>
              </a:ext>
            </a:extLst>
          </p:cNvPr>
          <p:cNvSpPr>
            <a:spLocks noGrp="1"/>
          </p:cNvSpPr>
          <p:nvPr>
            <p:ph type="title"/>
          </p:nvPr>
        </p:nvSpPr>
        <p:spPr/>
        <p:txBody>
          <a:bodyPr>
            <a:normAutofit/>
          </a:bodyPr>
          <a:lstStyle/>
          <a:p>
            <a:pPr algn="ctr"/>
            <a:r>
              <a:rPr lang="en-US" b="1" dirty="0">
                <a:latin typeface="Times New Roman"/>
                <a:cs typeface="Times New Roman"/>
              </a:rPr>
              <a:t>Do You Have Your Equipment?</a:t>
            </a:r>
          </a:p>
        </p:txBody>
      </p:sp>
      <p:pic>
        <p:nvPicPr>
          <p:cNvPr id="4" name="Content Placeholder 3">
            <a:extLst>
              <a:ext uri="{FF2B5EF4-FFF2-40B4-BE49-F238E27FC236}">
                <a16:creationId xmlns:a16="http://schemas.microsoft.com/office/drawing/2014/main" id="{6973FF9B-19AA-4F88-9173-A00B0EA82F39}"/>
              </a:ext>
            </a:extLst>
          </p:cNvPr>
          <p:cNvPicPr>
            <a:picLocks noGrp="1" noChangeAspect="1"/>
          </p:cNvPicPr>
          <p:nvPr>
            <p:ph idx="1"/>
          </p:nvPr>
        </p:nvPicPr>
        <p:blipFill>
          <a:blip r:embed="rId3"/>
          <a:stretch>
            <a:fillRect/>
          </a:stretch>
        </p:blipFill>
        <p:spPr>
          <a:xfrm>
            <a:off x="7896439" y="1962122"/>
            <a:ext cx="3460183" cy="3460183"/>
          </a:xfrm>
          <a:prstGeom prst="rect">
            <a:avLst/>
          </a:prstGeom>
          <a:ln w="28575">
            <a:solidFill>
              <a:schemeClr val="tx1"/>
            </a:solidFill>
          </a:ln>
        </p:spPr>
      </p:pic>
      <p:sp>
        <p:nvSpPr>
          <p:cNvPr id="5" name="Rectangle 4">
            <a:extLst>
              <a:ext uri="{FF2B5EF4-FFF2-40B4-BE49-F238E27FC236}">
                <a16:creationId xmlns:a16="http://schemas.microsoft.com/office/drawing/2014/main" id="{E6E620D0-6857-4EE8-A8F4-EF072A167528}"/>
              </a:ext>
            </a:extLst>
          </p:cNvPr>
          <p:cNvSpPr/>
          <p:nvPr/>
        </p:nvSpPr>
        <p:spPr>
          <a:xfrm>
            <a:off x="957941" y="1965544"/>
            <a:ext cx="5880169" cy="2554545"/>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Thermometer/thermocouple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Chemical test kits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Flashlight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Forms and administrative materials</a:t>
            </a:r>
          </a:p>
        </p:txBody>
      </p:sp>
      <p:sp>
        <p:nvSpPr>
          <p:cNvPr id="3" name="Slide Number Placeholder 2">
            <a:extLst>
              <a:ext uri="{FF2B5EF4-FFF2-40B4-BE49-F238E27FC236}">
                <a16:creationId xmlns:a16="http://schemas.microsoft.com/office/drawing/2014/main" id="{A2A93EFF-3F73-4825-9536-7495850720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70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E01A-A511-4541-B1CA-B3B7DB7E187C}"/>
              </a:ext>
            </a:extLst>
          </p:cNvPr>
          <p:cNvSpPr>
            <a:spLocks noGrp="1"/>
          </p:cNvSpPr>
          <p:nvPr>
            <p:ph type="title"/>
          </p:nvPr>
        </p:nvSpPr>
        <p:spPr/>
        <p:txBody>
          <a:bodyPr>
            <a:normAutofit/>
          </a:bodyPr>
          <a:lstStyle/>
          <a:p>
            <a:pPr algn="ctr"/>
            <a:r>
              <a:rPr lang="en-US" sz="5400" b="1" dirty="0">
                <a:latin typeface="Times New Roman"/>
                <a:cs typeface="Times New Roman"/>
              </a:rPr>
              <a:t>Conducting the Inspection</a:t>
            </a:r>
          </a:p>
        </p:txBody>
      </p:sp>
      <p:sp>
        <p:nvSpPr>
          <p:cNvPr id="3" name="Text Placeholder 2">
            <a:extLst>
              <a:ext uri="{FF2B5EF4-FFF2-40B4-BE49-F238E27FC236}">
                <a16:creationId xmlns:a16="http://schemas.microsoft.com/office/drawing/2014/main" id="{F35AE242-BC4A-47BB-859A-E1185205873C}"/>
              </a:ext>
            </a:extLst>
          </p:cNvPr>
          <p:cNvSpPr>
            <a:spLocks noGrp="1"/>
          </p:cNvSpPr>
          <p:nvPr>
            <p:ph type="body" idx="1"/>
          </p:nvPr>
        </p:nvSpPr>
        <p:spPr/>
        <p:txBody>
          <a:bodyPr>
            <a:normAutofit/>
          </a:bodyPr>
          <a:lstStyle/>
          <a:p>
            <a:pPr marL="0" indent="0" algn="ctr">
              <a:buNone/>
            </a:pPr>
            <a:r>
              <a:rPr lang="en-US" sz="3600" dirty="0"/>
              <a:t> </a:t>
            </a:r>
          </a:p>
        </p:txBody>
      </p:sp>
      <p:pic>
        <p:nvPicPr>
          <p:cNvPr id="4" name="Picture 3">
            <a:extLst>
              <a:ext uri="{FF2B5EF4-FFF2-40B4-BE49-F238E27FC236}">
                <a16:creationId xmlns:a16="http://schemas.microsoft.com/office/drawing/2014/main" id="{552BBB75-B6C8-4813-851B-73BB906C22C2}"/>
              </a:ext>
            </a:extLst>
          </p:cNvPr>
          <p:cNvPicPr>
            <a:picLocks noChangeAspect="1"/>
          </p:cNvPicPr>
          <p:nvPr/>
        </p:nvPicPr>
        <p:blipFill>
          <a:blip r:embed="rId3"/>
          <a:stretch>
            <a:fillRect/>
          </a:stretch>
        </p:blipFill>
        <p:spPr>
          <a:xfrm>
            <a:off x="3554865" y="2073201"/>
            <a:ext cx="5082270" cy="3049362"/>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40CAB35A-EEC5-4D11-BE53-A13399289D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076E2-1AF9-445D-938B-F41530093DF8}"/>
              </a:ext>
            </a:extLst>
          </p:cNvPr>
          <p:cNvPicPr>
            <a:picLocks noChangeAspect="1"/>
          </p:cNvPicPr>
          <p:nvPr/>
        </p:nvPicPr>
        <p:blipFill>
          <a:blip r:embed="rId3"/>
          <a:stretch>
            <a:fillRect/>
          </a:stretch>
        </p:blipFill>
        <p:spPr>
          <a:xfrm>
            <a:off x="7369919" y="1862412"/>
            <a:ext cx="4255944" cy="2832137"/>
          </a:xfrm>
          <a:prstGeom prst="rect">
            <a:avLst/>
          </a:prstGeom>
          <a:ln w="28575">
            <a:solidFill>
              <a:schemeClr val="tx1"/>
            </a:solidFill>
          </a:ln>
        </p:spPr>
      </p:pic>
      <p:sp>
        <p:nvSpPr>
          <p:cNvPr id="2" name="Title 1">
            <a:extLst>
              <a:ext uri="{FF2B5EF4-FFF2-40B4-BE49-F238E27FC236}">
                <a16:creationId xmlns:a16="http://schemas.microsoft.com/office/drawing/2014/main" id="{D9D80D49-4A91-4748-9ABE-5A36490E2245}"/>
              </a:ext>
            </a:extLst>
          </p:cNvPr>
          <p:cNvSpPr>
            <a:spLocks noGrp="1"/>
          </p:cNvSpPr>
          <p:nvPr>
            <p:ph type="title"/>
          </p:nvPr>
        </p:nvSpPr>
        <p:spPr>
          <a:xfrm>
            <a:off x="838200" y="365125"/>
            <a:ext cx="10515600" cy="1005712"/>
          </a:xfrm>
        </p:spPr>
        <p:txBody>
          <a:bodyPr/>
          <a:lstStyle/>
          <a:p>
            <a:pPr algn="ctr"/>
            <a:r>
              <a:rPr lang="en-US" b="1" dirty="0">
                <a:latin typeface="Times New Roman"/>
                <a:cs typeface="Times New Roman"/>
              </a:rPr>
              <a:t>When You Arrive</a:t>
            </a:r>
          </a:p>
        </p:txBody>
      </p:sp>
      <p:sp>
        <p:nvSpPr>
          <p:cNvPr id="3" name="Content Placeholder 2">
            <a:extLst>
              <a:ext uri="{FF2B5EF4-FFF2-40B4-BE49-F238E27FC236}">
                <a16:creationId xmlns:a16="http://schemas.microsoft.com/office/drawing/2014/main" id="{4EF1BE78-6A4D-4886-9DC8-EC26C29BE7BD}"/>
              </a:ext>
            </a:extLst>
          </p:cNvPr>
          <p:cNvSpPr>
            <a:spLocks noGrp="1"/>
          </p:cNvSpPr>
          <p:nvPr>
            <p:ph idx="1"/>
          </p:nvPr>
        </p:nvSpPr>
        <p:spPr>
          <a:xfrm>
            <a:off x="838200" y="1371366"/>
            <a:ext cx="6168438" cy="4621950"/>
          </a:xfrm>
        </p:spPr>
        <p:txBody>
          <a:bodyPr vert="horz" lIns="91440" tIns="45720" rIns="91440" bIns="45720" rtlCol="0" anchor="t">
            <a:normAutofit/>
          </a:bodyPr>
          <a:lstStyle/>
          <a:p>
            <a:r>
              <a:rPr lang="en-US" sz="3200" dirty="0">
                <a:latin typeface="Times New Roman"/>
                <a:cs typeface="Times New Roman"/>
              </a:rPr>
              <a:t>Enter the main entrance of the facility</a:t>
            </a:r>
          </a:p>
          <a:p>
            <a:r>
              <a:rPr lang="en-US" sz="3200" dirty="0">
                <a:latin typeface="Times New Roman"/>
                <a:cs typeface="Times New Roman"/>
              </a:rPr>
              <a:t>Introduce yourself</a:t>
            </a:r>
          </a:p>
          <a:p>
            <a:r>
              <a:rPr lang="en-US" sz="3200" dirty="0">
                <a:latin typeface="Times New Roman"/>
                <a:cs typeface="Times New Roman"/>
              </a:rPr>
              <a:t>Ask the Administrator to accompany you during the inspection</a:t>
            </a:r>
          </a:p>
          <a:p>
            <a:r>
              <a:rPr lang="en-US" sz="3200" dirty="0">
                <a:latin typeface="Times New Roman"/>
                <a:cs typeface="Times New Roman"/>
              </a:rPr>
              <a:t>Suggest housekeeping, maintenance, and any other staff members to accompany you</a:t>
            </a:r>
          </a:p>
          <a:p>
            <a:endParaRPr lang="en-US" dirty="0"/>
          </a:p>
        </p:txBody>
      </p:sp>
      <p:sp>
        <p:nvSpPr>
          <p:cNvPr id="5" name="TextBox 4">
            <a:extLst>
              <a:ext uri="{FF2B5EF4-FFF2-40B4-BE49-F238E27FC236}">
                <a16:creationId xmlns:a16="http://schemas.microsoft.com/office/drawing/2014/main" id="{317968AC-FAB8-4A82-B7EF-C2EB9A76B85C}"/>
              </a:ext>
            </a:extLst>
          </p:cNvPr>
          <p:cNvSpPr txBox="1"/>
          <p:nvPr/>
        </p:nvSpPr>
        <p:spPr>
          <a:xfrm>
            <a:off x="7464938" y="3743490"/>
            <a:ext cx="408214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DIDN’T YOU JUST DO THIS INSPECTION?</a:t>
            </a:r>
          </a:p>
        </p:txBody>
      </p:sp>
      <p:sp>
        <p:nvSpPr>
          <p:cNvPr id="6" name="TextBox 5">
            <a:extLst>
              <a:ext uri="{FF2B5EF4-FFF2-40B4-BE49-F238E27FC236}">
                <a16:creationId xmlns:a16="http://schemas.microsoft.com/office/drawing/2014/main" id="{F47AE161-1B1F-4BA5-B1B2-CD89EFC8922D}"/>
              </a:ext>
            </a:extLst>
          </p:cNvPr>
          <p:cNvSpPr txBox="1"/>
          <p:nvPr/>
        </p:nvSpPr>
        <p:spPr>
          <a:xfrm>
            <a:off x="7441314" y="1862412"/>
            <a:ext cx="41105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ADMINISTRATOR</a:t>
            </a:r>
          </a:p>
        </p:txBody>
      </p:sp>
      <p:sp>
        <p:nvSpPr>
          <p:cNvPr id="4" name="Slide Number Placeholder 3">
            <a:extLst>
              <a:ext uri="{FF2B5EF4-FFF2-40B4-BE49-F238E27FC236}">
                <a16:creationId xmlns:a16="http://schemas.microsoft.com/office/drawing/2014/main" id="{D0F0D52E-C700-4313-B383-597F05B7D8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02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80D49-4A91-4748-9ABE-5A36490E2245}"/>
              </a:ext>
            </a:extLst>
          </p:cNvPr>
          <p:cNvSpPr>
            <a:spLocks noGrp="1"/>
          </p:cNvSpPr>
          <p:nvPr>
            <p:ph type="title"/>
          </p:nvPr>
        </p:nvSpPr>
        <p:spPr>
          <a:xfrm>
            <a:off x="838200" y="365125"/>
            <a:ext cx="10515600" cy="939861"/>
          </a:xfrm>
        </p:spPr>
        <p:txBody>
          <a:bodyPr/>
          <a:lstStyle/>
          <a:p>
            <a:pPr algn="ctr"/>
            <a:r>
              <a:rPr lang="en-US" b="1" dirty="0">
                <a:latin typeface="Times New Roman"/>
                <a:cs typeface="Times New Roman"/>
              </a:rPr>
              <a:t>When You Arrive</a:t>
            </a:r>
          </a:p>
        </p:txBody>
      </p:sp>
      <p:sp>
        <p:nvSpPr>
          <p:cNvPr id="3" name="Content Placeholder 2">
            <a:extLst>
              <a:ext uri="{FF2B5EF4-FFF2-40B4-BE49-F238E27FC236}">
                <a16:creationId xmlns:a16="http://schemas.microsoft.com/office/drawing/2014/main" id="{4EF1BE78-6A4D-4886-9DC8-EC26C29BE7BD}"/>
              </a:ext>
            </a:extLst>
          </p:cNvPr>
          <p:cNvSpPr>
            <a:spLocks noGrp="1"/>
          </p:cNvSpPr>
          <p:nvPr>
            <p:ph idx="1"/>
          </p:nvPr>
        </p:nvSpPr>
        <p:spPr>
          <a:xfrm>
            <a:off x="740430" y="1437217"/>
            <a:ext cx="6883399" cy="3991655"/>
          </a:xfrm>
        </p:spPr>
        <p:txBody>
          <a:bodyPr vert="horz" lIns="91440" tIns="45720" rIns="91440" bIns="45720" rtlCol="0" anchor="t">
            <a:normAutofit/>
          </a:bodyPr>
          <a:lstStyle/>
          <a:p>
            <a:pPr marL="0" indent="0">
              <a:buNone/>
            </a:pPr>
            <a:r>
              <a:rPr lang="en-US" sz="3600" b="1" i="1" dirty="0">
                <a:latin typeface="Times New Roman"/>
                <a:cs typeface="Times New Roman"/>
              </a:rPr>
              <a:t>Ask the administrator:</a:t>
            </a:r>
            <a:endParaRPr lang="en-US" sz="3600" dirty="0"/>
          </a:p>
          <a:p>
            <a:pPr lvl="1"/>
            <a:r>
              <a:rPr lang="en-US" sz="2800" dirty="0">
                <a:latin typeface="Times New Roman"/>
                <a:cs typeface="Times New Roman"/>
              </a:rPr>
              <a:t>Any active outbreaks in the facility?</a:t>
            </a:r>
          </a:p>
          <a:p>
            <a:pPr lvl="2"/>
            <a:r>
              <a:rPr lang="en-US" sz="2400" dirty="0">
                <a:latin typeface="Times New Roman"/>
                <a:cs typeface="Times New Roman"/>
              </a:rPr>
              <a:t>COVID-19</a:t>
            </a:r>
            <a:endParaRPr lang="en-US" sz="2400" dirty="0"/>
          </a:p>
          <a:p>
            <a:pPr lvl="2"/>
            <a:r>
              <a:rPr lang="en-US" sz="2400" dirty="0">
                <a:latin typeface="Times New Roman"/>
                <a:cs typeface="Times New Roman"/>
              </a:rPr>
              <a:t>Viral (Norovirus)</a:t>
            </a:r>
            <a:endParaRPr lang="en-US" sz="2400" dirty="0"/>
          </a:p>
          <a:p>
            <a:pPr lvl="2"/>
            <a:r>
              <a:rPr lang="en-US" sz="2400" dirty="0">
                <a:latin typeface="Times New Roman"/>
                <a:cs typeface="Times New Roman"/>
              </a:rPr>
              <a:t>Bacterial (</a:t>
            </a:r>
            <a:r>
              <a:rPr lang="en-US" sz="2400" i="1" dirty="0">
                <a:latin typeface="Times New Roman"/>
                <a:cs typeface="Times New Roman"/>
              </a:rPr>
              <a:t>C. difficile</a:t>
            </a:r>
            <a:r>
              <a:rPr lang="en-US" sz="2400" dirty="0">
                <a:latin typeface="Times New Roman"/>
                <a:cs typeface="Times New Roman"/>
              </a:rPr>
              <a:t>)</a:t>
            </a:r>
            <a:endParaRPr lang="en-US" sz="2400" dirty="0"/>
          </a:p>
          <a:p>
            <a:pPr lvl="1"/>
            <a:r>
              <a:rPr lang="en-US" sz="2800" dirty="0">
                <a:latin typeface="Times New Roman"/>
                <a:cs typeface="Times New Roman"/>
              </a:rPr>
              <a:t>Isolation/quarantine areas to avoid?</a:t>
            </a:r>
          </a:p>
          <a:p>
            <a:pPr lvl="1"/>
            <a:r>
              <a:rPr lang="en-US" sz="2800" dirty="0">
                <a:latin typeface="Times New Roman"/>
                <a:cs typeface="Times New Roman"/>
              </a:rPr>
              <a:t>Procedures when entering resident/patient rooms</a:t>
            </a:r>
            <a:endParaRPr lang="en-US" sz="2800" dirty="0"/>
          </a:p>
        </p:txBody>
      </p:sp>
      <p:sp>
        <p:nvSpPr>
          <p:cNvPr id="4" name="Slide Number Placeholder 3">
            <a:extLst>
              <a:ext uri="{FF2B5EF4-FFF2-40B4-BE49-F238E27FC236}">
                <a16:creationId xmlns:a16="http://schemas.microsoft.com/office/drawing/2014/main" id="{D0F0D52E-C700-4313-B383-597F05B7D8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8" descr="Image result for contact precautions">
            <a:extLst>
              <a:ext uri="{FF2B5EF4-FFF2-40B4-BE49-F238E27FC236}">
                <a16:creationId xmlns:a16="http://schemas.microsoft.com/office/drawing/2014/main" id="{159D9648-B086-4494-A9FE-4FB07E0BDD5B}"/>
              </a:ext>
            </a:extLst>
          </p:cNvPr>
          <p:cNvPicPr>
            <a:picLocks noChangeAspect="1"/>
          </p:cNvPicPr>
          <p:nvPr/>
        </p:nvPicPr>
        <p:blipFill>
          <a:blip r:embed="rId3"/>
          <a:stretch>
            <a:fillRect/>
          </a:stretch>
        </p:blipFill>
        <p:spPr>
          <a:xfrm>
            <a:off x="8344683" y="1656469"/>
            <a:ext cx="2969711" cy="3855275"/>
          </a:xfrm>
          <a:prstGeom prst="rect">
            <a:avLst/>
          </a:prstGeom>
          <a:ln w="28575">
            <a:solidFill>
              <a:schemeClr val="tx1"/>
            </a:solidFill>
          </a:ln>
        </p:spPr>
      </p:pic>
    </p:spTree>
    <p:extLst>
      <p:ext uri="{BB962C8B-B14F-4D97-AF65-F5344CB8AC3E}">
        <p14:creationId xmlns:p14="http://schemas.microsoft.com/office/powerpoint/2010/main" val="138044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2">
            <a:extLst>
              <a:ext uri="{FF2B5EF4-FFF2-40B4-BE49-F238E27FC236}">
                <a16:creationId xmlns:a16="http://schemas.microsoft.com/office/drawing/2014/main" id="{63E90475-D551-4FD8-B4DC-6E1119FE52AB}"/>
              </a:ext>
            </a:extLst>
          </p:cNvPr>
          <p:cNvSpPr>
            <a:spLocks noGrp="1" noChangeArrowheads="1"/>
          </p:cNvSpPr>
          <p:nvPr>
            <p:ph type="title"/>
          </p:nvPr>
        </p:nvSpPr>
        <p:spPr>
          <a:xfrm>
            <a:off x="0" y="-218364"/>
            <a:ext cx="12191999" cy="1459335"/>
          </a:xfrm>
        </p:spPr>
        <p:txBody>
          <a:bodyPr anchor="b">
            <a:normAutofit/>
          </a:bodyPr>
          <a:lstStyle/>
          <a:p>
            <a:pPr algn="ctr" eaLnBrk="1" hangingPunct="1"/>
            <a:r>
              <a:rPr lang="en-US" altLang="en-US" b="1" dirty="0">
                <a:latin typeface="Times New Roman"/>
                <a:cs typeface="Times New Roman"/>
              </a:rPr>
              <a:t>Communication</a:t>
            </a:r>
          </a:p>
        </p:txBody>
      </p:sp>
      <p:sp>
        <p:nvSpPr>
          <p:cNvPr id="191493" name="Rectangle 3">
            <a:extLst>
              <a:ext uri="{FF2B5EF4-FFF2-40B4-BE49-F238E27FC236}">
                <a16:creationId xmlns:a16="http://schemas.microsoft.com/office/drawing/2014/main" id="{20EFE310-237B-4119-A508-1B37291D016C}"/>
              </a:ext>
            </a:extLst>
          </p:cNvPr>
          <p:cNvSpPr>
            <a:spLocks noGrp="1" noChangeArrowheads="1"/>
          </p:cNvSpPr>
          <p:nvPr>
            <p:ph idx="1"/>
          </p:nvPr>
        </p:nvSpPr>
        <p:spPr>
          <a:xfrm>
            <a:off x="1241947" y="1635578"/>
            <a:ext cx="5376568" cy="3586844"/>
          </a:xfrm>
        </p:spPr>
        <p:txBody>
          <a:bodyPr>
            <a:normAutofit/>
          </a:bodyPr>
          <a:lstStyle/>
          <a:p>
            <a:pPr eaLnBrk="1" hangingPunct="1">
              <a:lnSpc>
                <a:spcPct val="80000"/>
              </a:lnSpc>
            </a:pPr>
            <a:r>
              <a:rPr lang="en-US" altLang="en-US" sz="3600" dirty="0"/>
              <a:t>Establish rapport </a:t>
            </a:r>
          </a:p>
          <a:p>
            <a:pPr eaLnBrk="1" hangingPunct="1">
              <a:lnSpc>
                <a:spcPct val="80000"/>
              </a:lnSpc>
            </a:pPr>
            <a:r>
              <a:rPr lang="en-US" altLang="en-US" sz="3600" dirty="0"/>
              <a:t>Be an active listener</a:t>
            </a:r>
          </a:p>
          <a:p>
            <a:pPr eaLnBrk="1" hangingPunct="1">
              <a:lnSpc>
                <a:spcPct val="80000"/>
              </a:lnSpc>
            </a:pPr>
            <a:r>
              <a:rPr lang="en-US" altLang="en-US" sz="3600" dirty="0"/>
              <a:t>Ask strategic questions</a:t>
            </a:r>
          </a:p>
          <a:p>
            <a:pPr eaLnBrk="1" hangingPunct="1">
              <a:lnSpc>
                <a:spcPct val="80000"/>
              </a:lnSpc>
            </a:pPr>
            <a:r>
              <a:rPr lang="en-US" altLang="en-US" sz="3600" dirty="0"/>
              <a:t>Sell EH concepts</a:t>
            </a:r>
          </a:p>
          <a:p>
            <a:pPr eaLnBrk="1" hangingPunct="1">
              <a:lnSpc>
                <a:spcPct val="80000"/>
              </a:lnSpc>
            </a:pPr>
            <a:r>
              <a:rPr lang="en-US" altLang="en-US" sz="3600" dirty="0"/>
              <a:t>Be respectful</a:t>
            </a:r>
          </a:p>
          <a:p>
            <a:pPr eaLnBrk="1" hangingPunct="1">
              <a:lnSpc>
                <a:spcPct val="80000"/>
              </a:lnSpc>
            </a:pPr>
            <a:r>
              <a:rPr lang="en-US" altLang="en-US" sz="3600" dirty="0"/>
              <a:t>Be interactive</a:t>
            </a:r>
          </a:p>
          <a:p>
            <a:pPr eaLnBrk="1" hangingPunct="1">
              <a:lnSpc>
                <a:spcPct val="80000"/>
              </a:lnSpc>
            </a:pPr>
            <a:endParaRPr lang="en-US" altLang="en-US" dirty="0"/>
          </a:p>
        </p:txBody>
      </p:sp>
      <p:pic>
        <p:nvPicPr>
          <p:cNvPr id="2" name="Picture 1">
            <a:extLst>
              <a:ext uri="{FF2B5EF4-FFF2-40B4-BE49-F238E27FC236}">
                <a16:creationId xmlns:a16="http://schemas.microsoft.com/office/drawing/2014/main" id="{492EE10D-E27D-45FF-96B3-DB97B50C58FA}"/>
              </a:ext>
            </a:extLst>
          </p:cNvPr>
          <p:cNvPicPr>
            <a:picLocks noChangeAspect="1"/>
          </p:cNvPicPr>
          <p:nvPr/>
        </p:nvPicPr>
        <p:blipFill rotWithShape="1">
          <a:blip r:embed="rId4"/>
          <a:srcRect b="3258"/>
          <a:stretch/>
        </p:blipFill>
        <p:spPr>
          <a:xfrm>
            <a:off x="6618515" y="1721930"/>
            <a:ext cx="5027237" cy="3414140"/>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FE37FB24-A22A-43EF-BCC8-61CAFFEFA7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6441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A2A4-E374-4894-A42D-9EA09DB6064E}"/>
              </a:ext>
            </a:extLst>
          </p:cNvPr>
          <p:cNvSpPr>
            <a:spLocks noGrp="1"/>
          </p:cNvSpPr>
          <p:nvPr>
            <p:ph type="title"/>
          </p:nvPr>
        </p:nvSpPr>
        <p:spPr/>
        <p:txBody>
          <a:bodyPr/>
          <a:lstStyle/>
          <a:p>
            <a:pPr algn="ctr"/>
            <a:r>
              <a:rPr lang="en-US" b="1">
                <a:latin typeface="Times New Roman"/>
                <a:cs typeface="Times New Roman"/>
              </a:rPr>
              <a:t>What is an Institution?</a:t>
            </a:r>
          </a:p>
        </p:txBody>
      </p:sp>
      <p:sp>
        <p:nvSpPr>
          <p:cNvPr id="3" name="Content Placeholder 2">
            <a:extLst>
              <a:ext uri="{FF2B5EF4-FFF2-40B4-BE49-F238E27FC236}">
                <a16:creationId xmlns:a16="http://schemas.microsoft.com/office/drawing/2014/main" id="{C2241CA2-D82A-42AF-90CC-817B64F213C7}"/>
              </a:ext>
            </a:extLst>
          </p:cNvPr>
          <p:cNvSpPr>
            <a:spLocks noGrp="1"/>
          </p:cNvSpPr>
          <p:nvPr>
            <p:ph idx="1"/>
          </p:nvPr>
        </p:nvSpPr>
        <p:spPr>
          <a:xfrm>
            <a:off x="838200" y="1695937"/>
            <a:ext cx="10515600" cy="4351338"/>
          </a:xfrm>
        </p:spPr>
        <p:txBody>
          <a:bodyPr vert="horz" lIns="91440" tIns="45720" rIns="91440" bIns="45720" rtlCol="0" anchor="t">
            <a:normAutofit/>
          </a:bodyPr>
          <a:lstStyle/>
          <a:p>
            <a:pPr marL="0" indent="0">
              <a:buNone/>
            </a:pPr>
            <a:r>
              <a:rPr lang="en-US" sz="3200" b="1" i="1" dirty="0">
                <a:latin typeface="Times New Roman"/>
                <a:cs typeface="Times New Roman"/>
              </a:rPr>
              <a:t>"Institution" includes the following establishments that provide room or board and for which a license or certificate of payment must be obtained from the Department: </a:t>
            </a:r>
          </a:p>
          <a:p>
            <a:pPr lvl="1"/>
            <a:endParaRPr lang="en-US" sz="2800" dirty="0">
              <a:latin typeface="Times New Roman"/>
              <a:cs typeface="Times New Roman"/>
            </a:endParaRPr>
          </a:p>
          <a:p>
            <a:pPr lvl="1"/>
            <a:r>
              <a:rPr lang="en-US" sz="2800" dirty="0">
                <a:latin typeface="Times New Roman"/>
                <a:cs typeface="Times New Roman"/>
              </a:rPr>
              <a:t>Hospital</a:t>
            </a:r>
            <a:endParaRPr lang="en-US" dirty="0">
              <a:latin typeface="Times New Roman"/>
              <a:cs typeface="Times New Roman"/>
            </a:endParaRPr>
          </a:p>
          <a:p>
            <a:pPr lvl="1"/>
            <a:r>
              <a:rPr lang="en-US" sz="2800" dirty="0"/>
              <a:t>Nursing Home</a:t>
            </a:r>
          </a:p>
          <a:p>
            <a:pPr lvl="1"/>
            <a:r>
              <a:rPr lang="en-US" sz="2800" dirty="0">
                <a:latin typeface="Times New Roman"/>
                <a:cs typeface="Times New Roman"/>
              </a:rPr>
              <a:t>Physical, Behavioral, or Mental Health (13 or more persons)</a:t>
            </a:r>
            <a:endParaRPr lang="en-US" sz="2800" dirty="0"/>
          </a:p>
          <a:p>
            <a:pPr lvl="1"/>
            <a:r>
              <a:rPr lang="en-US" sz="2800" dirty="0"/>
              <a:t>Adult Care Home</a:t>
            </a:r>
          </a:p>
          <a:p>
            <a:pPr lvl="1"/>
            <a:r>
              <a:rPr lang="en-US" sz="2800" dirty="0">
                <a:latin typeface="Times New Roman"/>
                <a:cs typeface="Times New Roman"/>
              </a:rPr>
              <a:t>Residential Child Care Facility</a:t>
            </a:r>
            <a:endParaRPr lang="en-US" sz="2800" dirty="0"/>
          </a:p>
          <a:p>
            <a:pPr marL="0" indent="0">
              <a:buNone/>
            </a:pPr>
            <a:endParaRPr lang="en-US" sz="2000" dirty="0"/>
          </a:p>
        </p:txBody>
      </p:sp>
      <p:sp>
        <p:nvSpPr>
          <p:cNvPr id="5" name="Slide Number Placeholder 4">
            <a:extLst>
              <a:ext uri="{FF2B5EF4-FFF2-40B4-BE49-F238E27FC236}">
                <a16:creationId xmlns:a16="http://schemas.microsoft.com/office/drawing/2014/main" id="{825D4BB6-E0AC-41EF-955D-89A70203BB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16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A45FE8B7-2E44-4E39-9AF5-4A495F7DFE69}"/>
              </a:ext>
            </a:extLst>
          </p:cNvPr>
          <p:cNvSpPr>
            <a:spLocks noGrp="1" noChangeArrowheads="1"/>
          </p:cNvSpPr>
          <p:nvPr>
            <p:ph type="title"/>
          </p:nvPr>
        </p:nvSpPr>
        <p:spPr>
          <a:xfrm>
            <a:off x="838200" y="176983"/>
            <a:ext cx="10515600" cy="1325563"/>
          </a:xfrm>
        </p:spPr>
        <p:txBody>
          <a:bodyPr>
            <a:normAutofit/>
          </a:bodyPr>
          <a:lstStyle/>
          <a:p>
            <a:pPr algn="ctr">
              <a:defRPr/>
            </a:pPr>
            <a:r>
              <a:rPr lang="en-US" b="1" dirty="0">
                <a:latin typeface="Times New Roman"/>
                <a:cs typeface="Times New Roman"/>
              </a:rPr>
              <a:t>Communication</a:t>
            </a:r>
          </a:p>
        </p:txBody>
      </p:sp>
      <p:sp>
        <p:nvSpPr>
          <p:cNvPr id="333827" name="Rectangle 3">
            <a:extLst>
              <a:ext uri="{FF2B5EF4-FFF2-40B4-BE49-F238E27FC236}">
                <a16:creationId xmlns:a16="http://schemas.microsoft.com/office/drawing/2014/main" id="{0C05F9A2-F3E9-4E96-91E4-F897136BE751}"/>
              </a:ext>
            </a:extLst>
          </p:cNvPr>
          <p:cNvSpPr>
            <a:spLocks noGrp="1" noChangeArrowheads="1"/>
          </p:cNvSpPr>
          <p:nvPr>
            <p:ph type="body" idx="1"/>
          </p:nvPr>
        </p:nvSpPr>
        <p:spPr>
          <a:xfrm>
            <a:off x="1115144" y="1693336"/>
            <a:ext cx="6617745" cy="4248460"/>
          </a:xfrm>
        </p:spPr>
        <p:txBody>
          <a:bodyPr vert="horz" lIns="91440" tIns="45720" rIns="91440" bIns="45720" rtlCol="0" anchor="t">
            <a:normAutofit/>
          </a:bodyPr>
          <a:lstStyle/>
          <a:p>
            <a:pPr eaLnBrk="1" hangingPunct="1">
              <a:lnSpc>
                <a:spcPct val="90000"/>
              </a:lnSpc>
              <a:defRPr/>
            </a:pPr>
            <a:r>
              <a:rPr lang="en-US" sz="3200" dirty="0"/>
              <a:t>Ask a lot of open-ended questions</a:t>
            </a:r>
          </a:p>
          <a:p>
            <a:pPr eaLnBrk="1" hangingPunct="1">
              <a:lnSpc>
                <a:spcPct val="90000"/>
              </a:lnSpc>
              <a:defRPr/>
            </a:pPr>
            <a:r>
              <a:rPr lang="en-US" sz="3200" dirty="0"/>
              <a:t>Ask for on-site correction of violations</a:t>
            </a:r>
          </a:p>
          <a:p>
            <a:pPr eaLnBrk="1" hangingPunct="1">
              <a:lnSpc>
                <a:spcPct val="90000"/>
              </a:lnSpc>
              <a:defRPr/>
            </a:pPr>
            <a:r>
              <a:rPr lang="en-US" sz="3200" dirty="0"/>
              <a:t>Set a good example</a:t>
            </a:r>
          </a:p>
          <a:p>
            <a:pPr lvl="1" eaLnBrk="1" hangingPunct="1">
              <a:lnSpc>
                <a:spcPct val="90000"/>
              </a:lnSpc>
              <a:defRPr/>
            </a:pPr>
            <a:r>
              <a:rPr lang="en-US" dirty="0"/>
              <a:t>Handwashing, hand sanitizer, gloves</a:t>
            </a:r>
          </a:p>
          <a:p>
            <a:pPr eaLnBrk="1" hangingPunct="1">
              <a:lnSpc>
                <a:spcPct val="90000"/>
              </a:lnSpc>
              <a:defRPr/>
            </a:pPr>
            <a:r>
              <a:rPr lang="en-US" sz="3200" dirty="0"/>
              <a:t>Ask to see documentation early</a:t>
            </a:r>
          </a:p>
          <a:p>
            <a:pPr lvl="1" eaLnBrk="1" hangingPunct="1">
              <a:lnSpc>
                <a:spcPct val="90000"/>
              </a:lnSpc>
              <a:defRPr/>
            </a:pPr>
            <a:r>
              <a:rPr lang="en-US" dirty="0"/>
              <a:t>Backup water supply plan</a:t>
            </a:r>
          </a:p>
          <a:p>
            <a:pPr lvl="1">
              <a:defRPr/>
            </a:pPr>
            <a:r>
              <a:rPr lang="en-US" dirty="0">
                <a:latin typeface="Times New Roman"/>
                <a:cs typeface="Times New Roman"/>
              </a:rPr>
              <a:t>Hand hygiene program (if required)</a:t>
            </a:r>
          </a:p>
          <a:p>
            <a:pPr lvl="1">
              <a:defRPr/>
            </a:pPr>
            <a:r>
              <a:rPr lang="en-US" dirty="0">
                <a:latin typeface="Times New Roman"/>
                <a:cs typeface="Times New Roman"/>
              </a:rPr>
              <a:t>Vomit &amp; diarrheal event clean-up plan</a:t>
            </a:r>
            <a:endParaRPr lang="en-US" dirty="0"/>
          </a:p>
          <a:p>
            <a:pPr lvl="1" eaLnBrk="1" hangingPunct="1">
              <a:lnSpc>
                <a:spcPct val="90000"/>
              </a:lnSpc>
              <a:defRPr/>
            </a:pPr>
            <a:endParaRPr lang="en-US" dirty="0">
              <a:latin typeface="+mn-lt"/>
            </a:endParaRPr>
          </a:p>
        </p:txBody>
      </p:sp>
      <p:sp>
        <p:nvSpPr>
          <p:cNvPr id="3" name="Slide Number Placeholder 2">
            <a:extLst>
              <a:ext uri="{FF2B5EF4-FFF2-40B4-BE49-F238E27FC236}">
                <a16:creationId xmlns:a16="http://schemas.microsoft.com/office/drawing/2014/main" id="{ED340693-4961-42F5-80DB-49FD266AF8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2A5591A-8734-3551-6AF7-2F609E192174}"/>
              </a:ext>
            </a:extLst>
          </p:cNvPr>
          <p:cNvPicPr>
            <a:picLocks noChangeAspect="1"/>
          </p:cNvPicPr>
          <p:nvPr/>
        </p:nvPicPr>
        <p:blipFill rotWithShape="1">
          <a:blip r:embed="rId3"/>
          <a:srcRect l="12592" t="21909" r="47407" b="23293"/>
          <a:stretch/>
        </p:blipFill>
        <p:spPr>
          <a:xfrm>
            <a:off x="7528761" y="1933219"/>
            <a:ext cx="4160439" cy="3206045"/>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EB3FE2E2-E1D3-4039-A90F-0AA3C995FC8C}"/>
              </a:ext>
            </a:extLst>
          </p:cNvPr>
          <p:cNvSpPr>
            <a:spLocks noGrp="1" noChangeArrowheads="1"/>
          </p:cNvSpPr>
          <p:nvPr>
            <p:ph type="title"/>
          </p:nvPr>
        </p:nvSpPr>
        <p:spPr>
          <a:xfrm>
            <a:off x="838200" y="365125"/>
            <a:ext cx="10515600" cy="1005712"/>
          </a:xfrm>
        </p:spPr>
        <p:txBody>
          <a:bodyPr>
            <a:normAutofit/>
          </a:bodyPr>
          <a:lstStyle/>
          <a:p>
            <a:pPr algn="ctr">
              <a:defRPr/>
            </a:pPr>
            <a:r>
              <a:rPr lang="en-US" b="1" dirty="0">
                <a:latin typeface="Times New Roman"/>
                <a:cs typeface="Times New Roman"/>
              </a:rPr>
              <a:t>Remember Public Perception</a:t>
            </a:r>
          </a:p>
        </p:txBody>
      </p:sp>
      <p:sp>
        <p:nvSpPr>
          <p:cNvPr id="308227" name="Rectangle 3">
            <a:extLst>
              <a:ext uri="{FF2B5EF4-FFF2-40B4-BE49-F238E27FC236}">
                <a16:creationId xmlns:a16="http://schemas.microsoft.com/office/drawing/2014/main" id="{33BDE899-A371-4FCE-BF49-0E097EE8677A}"/>
              </a:ext>
            </a:extLst>
          </p:cNvPr>
          <p:cNvSpPr>
            <a:spLocks noGrp="1" noChangeArrowheads="1"/>
          </p:cNvSpPr>
          <p:nvPr>
            <p:ph type="body" idx="1"/>
          </p:nvPr>
        </p:nvSpPr>
        <p:spPr>
          <a:xfrm>
            <a:off x="4741305" y="1654509"/>
            <a:ext cx="2716282" cy="3189633"/>
          </a:xfrm>
        </p:spPr>
        <p:txBody>
          <a:bodyPr/>
          <a:lstStyle/>
          <a:p>
            <a:pPr>
              <a:buFontTx/>
              <a:buNone/>
              <a:defRPr/>
            </a:pPr>
            <a:endParaRPr lang="en-US" dirty="0"/>
          </a:p>
          <a:p>
            <a:pPr>
              <a:defRPr/>
            </a:pPr>
            <a:r>
              <a:rPr lang="en-US" dirty="0"/>
              <a:t>Administrator</a:t>
            </a:r>
          </a:p>
          <a:p>
            <a:pPr>
              <a:defRPr/>
            </a:pPr>
            <a:r>
              <a:rPr lang="en-US" dirty="0"/>
              <a:t>Housekeeping</a:t>
            </a:r>
          </a:p>
          <a:p>
            <a:pPr>
              <a:defRPr/>
            </a:pPr>
            <a:r>
              <a:rPr lang="en-US" dirty="0"/>
              <a:t>Maintenance</a:t>
            </a:r>
          </a:p>
          <a:p>
            <a:pPr>
              <a:defRPr/>
            </a:pPr>
            <a:r>
              <a:rPr lang="en-US" dirty="0"/>
              <a:t>Medical Staff</a:t>
            </a:r>
          </a:p>
          <a:p>
            <a:pPr>
              <a:defRPr/>
            </a:pPr>
            <a:r>
              <a:rPr lang="en-US" dirty="0"/>
              <a:t>Residents</a:t>
            </a:r>
          </a:p>
        </p:txBody>
      </p:sp>
      <p:pic>
        <p:nvPicPr>
          <p:cNvPr id="3" name="Picture 2">
            <a:extLst>
              <a:ext uri="{FF2B5EF4-FFF2-40B4-BE49-F238E27FC236}">
                <a16:creationId xmlns:a16="http://schemas.microsoft.com/office/drawing/2014/main" id="{49D11B78-BEDC-42F4-BDC0-EE84B20E7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814" y="1690688"/>
            <a:ext cx="4114800" cy="3665284"/>
          </a:xfrm>
          <a:prstGeom prst="rect">
            <a:avLst/>
          </a:prstGeom>
          <a:ln w="28575">
            <a:solidFill>
              <a:schemeClr val="tx1"/>
            </a:solidFill>
          </a:ln>
        </p:spPr>
      </p:pic>
      <p:pic>
        <p:nvPicPr>
          <p:cNvPr id="2" name="Picture 1">
            <a:extLst>
              <a:ext uri="{FF2B5EF4-FFF2-40B4-BE49-F238E27FC236}">
                <a16:creationId xmlns:a16="http://schemas.microsoft.com/office/drawing/2014/main" id="{36B33992-54FD-446B-997D-B8B39211FF1F}"/>
              </a:ext>
            </a:extLst>
          </p:cNvPr>
          <p:cNvPicPr>
            <a:picLocks noChangeAspect="1"/>
          </p:cNvPicPr>
          <p:nvPr/>
        </p:nvPicPr>
        <p:blipFill>
          <a:blip r:embed="rId4"/>
          <a:stretch>
            <a:fillRect/>
          </a:stretch>
        </p:blipFill>
        <p:spPr>
          <a:xfrm>
            <a:off x="418227" y="2076279"/>
            <a:ext cx="4065553" cy="2705441"/>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F5F39B4E-8841-4119-9030-9EC6C5876E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4FA1E-0EEC-42B7-12FA-EEF035233769}"/>
              </a:ext>
            </a:extLst>
          </p:cNvPr>
          <p:cNvPicPr>
            <a:picLocks noChangeAspect="1"/>
          </p:cNvPicPr>
          <p:nvPr/>
        </p:nvPicPr>
        <p:blipFill>
          <a:blip r:embed="rId3"/>
          <a:stretch>
            <a:fillRect/>
          </a:stretch>
        </p:blipFill>
        <p:spPr>
          <a:xfrm>
            <a:off x="304298" y="36282"/>
            <a:ext cx="11583404" cy="6785436"/>
          </a:xfrm>
          <a:prstGeom prst="rect">
            <a:avLst/>
          </a:prstGeom>
        </p:spPr>
      </p:pic>
      <p:sp>
        <p:nvSpPr>
          <p:cNvPr id="4" name="Rectangle 3">
            <a:extLst>
              <a:ext uri="{FF2B5EF4-FFF2-40B4-BE49-F238E27FC236}">
                <a16:creationId xmlns:a16="http://schemas.microsoft.com/office/drawing/2014/main" id="{71D47BDB-1CAC-F1A7-A8B9-317A3FA225D5}"/>
              </a:ext>
            </a:extLst>
          </p:cNvPr>
          <p:cNvSpPr/>
          <p:nvPr/>
        </p:nvSpPr>
        <p:spPr>
          <a:xfrm>
            <a:off x="492369" y="3868615"/>
            <a:ext cx="5354516" cy="6770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5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E83BB-9992-44BE-9B73-2A0DB40539E3}"/>
              </a:ext>
            </a:extLst>
          </p:cNvPr>
          <p:cNvSpPr>
            <a:spLocks noGrp="1"/>
          </p:cNvSpPr>
          <p:nvPr>
            <p:ph type="title"/>
          </p:nvPr>
        </p:nvSpPr>
        <p:spPr>
          <a:xfrm>
            <a:off x="838200" y="365125"/>
            <a:ext cx="10515600" cy="1129567"/>
          </a:xfrm>
        </p:spPr>
        <p:txBody>
          <a:bodyPr/>
          <a:lstStyle/>
          <a:p>
            <a:pPr algn="ctr"/>
            <a:r>
              <a:rPr lang="en-US" b="1">
                <a:latin typeface="Times New Roman"/>
                <a:cs typeface="Times New Roman"/>
              </a:rPr>
              <a:t>Floors (.1309)</a:t>
            </a:r>
          </a:p>
        </p:txBody>
      </p:sp>
      <p:sp>
        <p:nvSpPr>
          <p:cNvPr id="3" name="Content Placeholder 2">
            <a:extLst>
              <a:ext uri="{FF2B5EF4-FFF2-40B4-BE49-F238E27FC236}">
                <a16:creationId xmlns:a16="http://schemas.microsoft.com/office/drawing/2014/main" id="{A0281595-A313-4047-99A0-249852754DF2}"/>
              </a:ext>
            </a:extLst>
          </p:cNvPr>
          <p:cNvSpPr>
            <a:spLocks noGrp="1"/>
          </p:cNvSpPr>
          <p:nvPr>
            <p:ph idx="1"/>
          </p:nvPr>
        </p:nvSpPr>
        <p:spPr>
          <a:xfrm>
            <a:off x="838200" y="1257300"/>
            <a:ext cx="4655726" cy="3912796"/>
          </a:xfrm>
        </p:spPr>
        <p:txBody>
          <a:bodyPr vert="horz" lIns="91440" tIns="45720" rIns="91440" bIns="45720" rtlCol="0" anchor="t">
            <a:normAutofit lnSpcReduction="10000"/>
          </a:bodyPr>
          <a:lstStyle/>
          <a:p>
            <a:pPr>
              <a:defRPr/>
            </a:pPr>
            <a:endParaRPr lang="en-US"/>
          </a:p>
          <a:p>
            <a:pPr>
              <a:defRPr/>
            </a:pPr>
            <a:r>
              <a:rPr lang="en-US" sz="3200"/>
              <a:t>Smooth &amp; non-absorbent material</a:t>
            </a:r>
          </a:p>
          <a:p>
            <a:pPr>
              <a:defRPr/>
            </a:pPr>
            <a:r>
              <a:rPr lang="en-US" sz="3200">
                <a:latin typeface="Times New Roman"/>
                <a:cs typeface="Times New Roman"/>
              </a:rPr>
              <a:t>Kept clean &amp; in good repair</a:t>
            </a:r>
          </a:p>
          <a:p>
            <a:pPr>
              <a:defRPr/>
            </a:pPr>
            <a:r>
              <a:rPr lang="en-US" sz="3200">
                <a:latin typeface="Times New Roman"/>
                <a:cs typeface="Times New Roman"/>
              </a:rPr>
              <a:t>Carpet odor-free</a:t>
            </a:r>
          </a:p>
          <a:p>
            <a:pPr marL="0" indent="0">
              <a:buNone/>
              <a:defRPr/>
            </a:pPr>
            <a:endParaRPr lang="en-US" sz="3200">
              <a:solidFill>
                <a:srgbClr val="000000"/>
              </a:solidFill>
              <a:latin typeface="Times New Roman"/>
              <a:cs typeface="Times New Roman"/>
            </a:endParaRPr>
          </a:p>
          <a:p>
            <a:pPr>
              <a:defRPr/>
            </a:pPr>
            <a:r>
              <a:rPr lang="en-US" sz="3200">
                <a:solidFill>
                  <a:srgbClr val="FF0000"/>
                </a:solidFill>
                <a:latin typeface="Times New Roman"/>
                <a:cs typeface="Times New Roman"/>
              </a:rPr>
              <a:t>#1 on inspection form</a:t>
            </a:r>
            <a:endParaRPr lang="en-US" sz="3200">
              <a:solidFill>
                <a:srgbClr val="FF0000"/>
              </a:solidFill>
            </a:endParaRPr>
          </a:p>
        </p:txBody>
      </p:sp>
      <p:sp>
        <p:nvSpPr>
          <p:cNvPr id="5" name="Slide Number Placeholder 4">
            <a:extLst>
              <a:ext uri="{FF2B5EF4-FFF2-40B4-BE49-F238E27FC236}">
                <a16:creationId xmlns:a16="http://schemas.microsoft.com/office/drawing/2014/main" id="{EA68AB4A-173C-451E-BA71-0ADA5C5334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7">
            <a:extLst>
              <a:ext uri="{FF2B5EF4-FFF2-40B4-BE49-F238E27FC236}">
                <a16:creationId xmlns:a16="http://schemas.microsoft.com/office/drawing/2014/main" id="{A860A24A-E37B-3A01-790D-6A2DC4909EE6}"/>
              </a:ext>
            </a:extLst>
          </p:cNvPr>
          <p:cNvPicPr>
            <a:picLocks noChangeAspect="1"/>
          </p:cNvPicPr>
          <p:nvPr/>
        </p:nvPicPr>
        <p:blipFill rotWithShape="1">
          <a:blip r:embed="rId3"/>
          <a:srcRect l="26811" t="976" r="362" b="976"/>
          <a:stretch/>
        </p:blipFill>
        <p:spPr>
          <a:xfrm>
            <a:off x="5931624" y="1766736"/>
            <a:ext cx="5671565" cy="3779106"/>
          </a:xfrm>
          <a:prstGeom prst="rect">
            <a:avLst/>
          </a:prstGeom>
          <a:ln w="28575">
            <a:solidFill>
              <a:schemeClr val="tx1"/>
            </a:solidFill>
          </a:ln>
        </p:spPr>
      </p:pic>
    </p:spTree>
    <p:extLst>
      <p:ext uri="{BB962C8B-B14F-4D97-AF65-F5344CB8AC3E}">
        <p14:creationId xmlns:p14="http://schemas.microsoft.com/office/powerpoint/2010/main" val="300870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A22A1-91BF-4AF4-9E78-32F3E7E7594E}"/>
              </a:ext>
            </a:extLst>
          </p:cNvPr>
          <p:cNvSpPr>
            <a:spLocks noGrp="1"/>
          </p:cNvSpPr>
          <p:nvPr>
            <p:ph type="title"/>
          </p:nvPr>
        </p:nvSpPr>
        <p:spPr>
          <a:xfrm>
            <a:off x="838200" y="365125"/>
            <a:ext cx="10515600" cy="997683"/>
          </a:xfrm>
        </p:spPr>
        <p:txBody>
          <a:bodyPr/>
          <a:lstStyle/>
          <a:p>
            <a:pPr algn="ctr"/>
            <a:r>
              <a:rPr lang="en-US" b="1">
                <a:latin typeface="Times New Roman"/>
                <a:cs typeface="Times New Roman"/>
              </a:rPr>
              <a:t>Walls &amp; Ceilings (.1310)(a)</a:t>
            </a:r>
            <a:endParaRPr lang="en-US" b="1"/>
          </a:p>
        </p:txBody>
      </p:sp>
      <p:sp>
        <p:nvSpPr>
          <p:cNvPr id="3" name="Content Placeholder 2">
            <a:extLst>
              <a:ext uri="{FF2B5EF4-FFF2-40B4-BE49-F238E27FC236}">
                <a16:creationId xmlns:a16="http://schemas.microsoft.com/office/drawing/2014/main" id="{A38291EA-6A46-47A3-AF81-63BDC9AEA49D}"/>
              </a:ext>
            </a:extLst>
          </p:cNvPr>
          <p:cNvSpPr>
            <a:spLocks noGrp="1"/>
          </p:cNvSpPr>
          <p:nvPr>
            <p:ph idx="1"/>
          </p:nvPr>
        </p:nvSpPr>
        <p:spPr>
          <a:xfrm>
            <a:off x="942584" y="1711564"/>
            <a:ext cx="5372621" cy="3445779"/>
          </a:xfrm>
        </p:spPr>
        <p:txBody>
          <a:bodyPr vert="horz" lIns="91440" tIns="45720" rIns="91440" bIns="45720" rtlCol="0" anchor="t">
            <a:normAutofit/>
          </a:bodyPr>
          <a:lstStyle/>
          <a:p>
            <a:pPr marL="0" indent="0">
              <a:buNone/>
              <a:defRPr/>
            </a:pPr>
            <a:r>
              <a:rPr lang="en-US" sz="4000" b="1" i="1">
                <a:latin typeface="Times New Roman"/>
                <a:cs typeface="Times New Roman"/>
              </a:rPr>
              <a:t>Interior walls &amp; ceilings</a:t>
            </a:r>
            <a:endParaRPr lang="en-US" sz="4000" b="1" i="1"/>
          </a:p>
          <a:p>
            <a:pPr marL="457200" indent="-457200">
              <a:defRPr/>
            </a:pPr>
            <a:r>
              <a:rPr lang="en-US" sz="3200">
                <a:latin typeface="Times New Roman"/>
                <a:cs typeface="Times New Roman"/>
              </a:rPr>
              <a:t>Kept clean &amp; in good repair</a:t>
            </a:r>
            <a:endParaRPr lang="en-US" sz="4000" b="1" i="1"/>
          </a:p>
          <a:p>
            <a:pPr marL="457200" indent="-457200">
              <a:defRPr/>
            </a:pPr>
            <a:r>
              <a:rPr lang="en-US" sz="3200">
                <a:latin typeface="Times New Roman"/>
                <a:cs typeface="Times New Roman"/>
              </a:rPr>
              <a:t>Doors, windows, and window trim</a:t>
            </a:r>
          </a:p>
          <a:p>
            <a:pPr marL="0" indent="0">
              <a:buNone/>
              <a:defRPr/>
            </a:pPr>
            <a:endParaRPr lang="en-US" sz="3200">
              <a:solidFill>
                <a:srgbClr val="000000"/>
              </a:solidFill>
              <a:latin typeface="Times New Roman"/>
              <a:cs typeface="Times New Roman"/>
            </a:endParaRPr>
          </a:p>
          <a:p>
            <a:pPr marL="457200" indent="-457200">
              <a:defRPr/>
            </a:pPr>
            <a:r>
              <a:rPr lang="en-US" sz="3200">
                <a:solidFill>
                  <a:srgbClr val="FF0000"/>
                </a:solidFill>
                <a:latin typeface="Times New Roman"/>
                <a:cs typeface="Times New Roman"/>
              </a:rPr>
              <a:t>#2 on inspection form</a:t>
            </a:r>
            <a:endParaRPr lang="en-US" sz="3200">
              <a:solidFill>
                <a:srgbClr val="FF0000"/>
              </a:solidFill>
            </a:endParaRPr>
          </a:p>
        </p:txBody>
      </p:sp>
      <p:sp>
        <p:nvSpPr>
          <p:cNvPr id="4" name="Slide Number Placeholder 3">
            <a:extLst>
              <a:ext uri="{FF2B5EF4-FFF2-40B4-BE49-F238E27FC236}">
                <a16:creationId xmlns:a16="http://schemas.microsoft.com/office/drawing/2014/main" id="{86D694E2-A74F-4E06-944F-AA76231C97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844156FC-771A-0C93-C927-C4FF54DDA873}"/>
              </a:ext>
            </a:extLst>
          </p:cNvPr>
          <p:cNvPicPr>
            <a:picLocks noChangeAspect="1"/>
          </p:cNvPicPr>
          <p:nvPr/>
        </p:nvPicPr>
        <p:blipFill rotWithShape="1">
          <a:blip r:embed="rId3"/>
          <a:srcRect t="12658" r="337" b="11139"/>
          <a:stretch/>
        </p:blipFill>
        <p:spPr>
          <a:xfrm>
            <a:off x="7083468" y="1642762"/>
            <a:ext cx="4121070" cy="4177492"/>
          </a:xfrm>
          <a:prstGeom prst="rect">
            <a:avLst/>
          </a:prstGeom>
          <a:ln w="28575">
            <a:solidFill>
              <a:schemeClr val="tx1"/>
            </a:solidFill>
          </a:ln>
        </p:spPr>
      </p:pic>
    </p:spTree>
    <p:extLst>
      <p:ext uri="{BB962C8B-B14F-4D97-AF65-F5344CB8AC3E}">
        <p14:creationId xmlns:p14="http://schemas.microsoft.com/office/powerpoint/2010/main" val="360789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A22A1-91BF-4AF4-9E78-32F3E7E7594E}"/>
              </a:ext>
            </a:extLst>
          </p:cNvPr>
          <p:cNvSpPr>
            <a:spLocks noGrp="1"/>
          </p:cNvSpPr>
          <p:nvPr>
            <p:ph type="title"/>
          </p:nvPr>
        </p:nvSpPr>
        <p:spPr>
          <a:xfrm>
            <a:off x="838200" y="435464"/>
            <a:ext cx="10515600" cy="1041644"/>
          </a:xfrm>
        </p:spPr>
        <p:txBody>
          <a:bodyPr/>
          <a:lstStyle/>
          <a:p>
            <a:pPr algn="ctr"/>
            <a:r>
              <a:rPr lang="en-US" b="1">
                <a:latin typeface="Times New Roman"/>
                <a:cs typeface="Times New Roman"/>
              </a:rPr>
              <a:t>Ceiling Attachments (.1310)(b)</a:t>
            </a:r>
            <a:endParaRPr lang="en-US" b="1"/>
          </a:p>
        </p:txBody>
      </p:sp>
      <p:sp>
        <p:nvSpPr>
          <p:cNvPr id="3" name="Content Placeholder 2">
            <a:extLst>
              <a:ext uri="{FF2B5EF4-FFF2-40B4-BE49-F238E27FC236}">
                <a16:creationId xmlns:a16="http://schemas.microsoft.com/office/drawing/2014/main" id="{A38291EA-6A46-47A3-AF81-63BDC9AEA49D}"/>
              </a:ext>
            </a:extLst>
          </p:cNvPr>
          <p:cNvSpPr>
            <a:spLocks noGrp="1"/>
          </p:cNvSpPr>
          <p:nvPr>
            <p:ph idx="1"/>
          </p:nvPr>
        </p:nvSpPr>
        <p:spPr>
          <a:xfrm>
            <a:off x="942584" y="1711564"/>
            <a:ext cx="5372621" cy="3445779"/>
          </a:xfrm>
        </p:spPr>
        <p:txBody>
          <a:bodyPr vert="horz" lIns="91440" tIns="45720" rIns="91440" bIns="45720" rtlCol="0" anchor="t">
            <a:normAutofit/>
          </a:bodyPr>
          <a:lstStyle/>
          <a:p>
            <a:pPr marL="0" indent="0">
              <a:buNone/>
              <a:defRPr/>
            </a:pPr>
            <a:r>
              <a:rPr lang="en-US" sz="4000" b="1" i="1">
                <a:latin typeface="Times New Roman"/>
                <a:cs typeface="Times New Roman"/>
              </a:rPr>
              <a:t>Ceiling attachments</a:t>
            </a:r>
            <a:endParaRPr lang="en-US" sz="4000" b="1" i="1"/>
          </a:p>
          <a:p>
            <a:pPr marL="457200" indent="-457200">
              <a:defRPr/>
            </a:pPr>
            <a:r>
              <a:rPr lang="en-US" sz="3200">
                <a:latin typeface="Times New Roman"/>
                <a:cs typeface="Times New Roman"/>
              </a:rPr>
              <a:t>Kept clean &amp; in good repair</a:t>
            </a:r>
            <a:endParaRPr lang="en-US" sz="4000" b="1" i="1"/>
          </a:p>
          <a:p>
            <a:pPr marL="457200" indent="-457200">
              <a:defRPr/>
            </a:pPr>
            <a:r>
              <a:rPr lang="en-US" sz="3200">
                <a:latin typeface="Times New Roman"/>
                <a:cs typeface="Times New Roman"/>
              </a:rPr>
              <a:t>Light fixtures, fans, vents</a:t>
            </a:r>
          </a:p>
          <a:p>
            <a:pPr marL="457200" indent="-457200">
              <a:defRPr/>
            </a:pPr>
            <a:r>
              <a:rPr lang="en-US" sz="3200">
                <a:solidFill>
                  <a:srgbClr val="FF0000"/>
                </a:solidFill>
                <a:latin typeface="Times New Roman"/>
                <a:cs typeface="Times New Roman"/>
              </a:rPr>
              <a:t>#3 on inspection form</a:t>
            </a:r>
            <a:endParaRPr lang="en-US" sz="3200">
              <a:solidFill>
                <a:srgbClr val="FF0000"/>
              </a:solidFill>
            </a:endParaRPr>
          </a:p>
        </p:txBody>
      </p:sp>
      <p:sp>
        <p:nvSpPr>
          <p:cNvPr id="4" name="Slide Number Placeholder 3">
            <a:extLst>
              <a:ext uri="{FF2B5EF4-FFF2-40B4-BE49-F238E27FC236}">
                <a16:creationId xmlns:a16="http://schemas.microsoft.com/office/drawing/2014/main" id="{86D694E2-A74F-4E06-944F-AA76231C97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How to Clean an Air Vent in Your Home">
            <a:extLst>
              <a:ext uri="{FF2B5EF4-FFF2-40B4-BE49-F238E27FC236}">
                <a16:creationId xmlns:a16="http://schemas.microsoft.com/office/drawing/2014/main" id="{70E8A35A-D3C8-5C60-AEBE-149547142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81" t="19424" r="16859" b="23293"/>
          <a:stretch/>
        </p:blipFill>
        <p:spPr bwMode="auto">
          <a:xfrm>
            <a:off x="6637618" y="2000663"/>
            <a:ext cx="5023805" cy="285667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62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4FA1E-0EEC-42B7-12FA-EEF035233769}"/>
              </a:ext>
            </a:extLst>
          </p:cNvPr>
          <p:cNvPicPr>
            <a:picLocks noChangeAspect="1"/>
          </p:cNvPicPr>
          <p:nvPr/>
        </p:nvPicPr>
        <p:blipFill>
          <a:blip r:embed="rId3"/>
          <a:stretch>
            <a:fillRect/>
          </a:stretch>
        </p:blipFill>
        <p:spPr>
          <a:xfrm>
            <a:off x="304298" y="36282"/>
            <a:ext cx="11583404" cy="6785436"/>
          </a:xfrm>
          <a:prstGeom prst="rect">
            <a:avLst/>
          </a:prstGeom>
        </p:spPr>
      </p:pic>
      <p:sp>
        <p:nvSpPr>
          <p:cNvPr id="4" name="Rectangle 3">
            <a:extLst>
              <a:ext uri="{FF2B5EF4-FFF2-40B4-BE49-F238E27FC236}">
                <a16:creationId xmlns:a16="http://schemas.microsoft.com/office/drawing/2014/main" id="{71D47BDB-1CAC-F1A7-A8B9-317A3FA225D5}"/>
              </a:ext>
            </a:extLst>
          </p:cNvPr>
          <p:cNvSpPr/>
          <p:nvPr/>
        </p:nvSpPr>
        <p:spPr>
          <a:xfrm>
            <a:off x="492369" y="4747846"/>
            <a:ext cx="5354516" cy="6770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18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E04B-CA21-4C68-8F5A-EC445BC84D0E}"/>
              </a:ext>
            </a:extLst>
          </p:cNvPr>
          <p:cNvSpPr>
            <a:spLocks noGrp="1"/>
          </p:cNvSpPr>
          <p:nvPr>
            <p:ph type="title"/>
          </p:nvPr>
        </p:nvSpPr>
        <p:spPr>
          <a:xfrm>
            <a:off x="838200" y="365126"/>
            <a:ext cx="10515600" cy="1085606"/>
          </a:xfrm>
        </p:spPr>
        <p:txBody>
          <a:bodyPr/>
          <a:lstStyle/>
          <a:p>
            <a:pPr algn="ctr"/>
            <a:r>
              <a:rPr lang="en-US" b="1">
                <a:latin typeface="Times New Roman"/>
                <a:cs typeface="Times New Roman"/>
              </a:rPr>
              <a:t>Lighting (.1311)(a)</a:t>
            </a:r>
          </a:p>
        </p:txBody>
      </p:sp>
      <p:sp>
        <p:nvSpPr>
          <p:cNvPr id="3" name="Content Placeholder 2">
            <a:extLst>
              <a:ext uri="{FF2B5EF4-FFF2-40B4-BE49-F238E27FC236}">
                <a16:creationId xmlns:a16="http://schemas.microsoft.com/office/drawing/2014/main" id="{1E805243-077A-4DAF-966E-19A6AC179951}"/>
              </a:ext>
            </a:extLst>
          </p:cNvPr>
          <p:cNvSpPr>
            <a:spLocks noGrp="1"/>
          </p:cNvSpPr>
          <p:nvPr>
            <p:ph idx="1"/>
          </p:nvPr>
        </p:nvSpPr>
        <p:spPr>
          <a:xfrm>
            <a:off x="958471" y="1705647"/>
            <a:ext cx="6422231" cy="2479492"/>
          </a:xfrm>
        </p:spPr>
        <p:txBody>
          <a:bodyPr vert="horz" lIns="91440" tIns="45720" rIns="91440" bIns="45720" rtlCol="0" anchor="t">
            <a:normAutofit fontScale="92500"/>
          </a:bodyPr>
          <a:lstStyle/>
          <a:p>
            <a:pPr>
              <a:defRPr/>
            </a:pPr>
            <a:r>
              <a:rPr lang="en-US" sz="3600" dirty="0">
                <a:latin typeface="Times New Roman"/>
                <a:cs typeface="Times New Roman"/>
              </a:rPr>
              <a:t>At least 10 fc of light at 30 inches above the floor in all interior areas</a:t>
            </a:r>
          </a:p>
          <a:p>
            <a:pPr marL="0" indent="0">
              <a:buNone/>
              <a:defRPr/>
            </a:pPr>
            <a:endParaRPr lang="en-US" sz="3600" dirty="0">
              <a:solidFill>
                <a:srgbClr val="000000"/>
              </a:solidFill>
              <a:latin typeface="Times New Roman"/>
              <a:cs typeface="Times New Roman"/>
            </a:endParaRPr>
          </a:p>
          <a:p>
            <a:pPr>
              <a:defRPr/>
            </a:pPr>
            <a:r>
              <a:rPr lang="en-US" sz="3600" dirty="0">
                <a:solidFill>
                  <a:srgbClr val="FF0000"/>
                </a:solidFill>
                <a:latin typeface="Times New Roman"/>
                <a:cs typeface="Times New Roman"/>
              </a:rPr>
              <a:t>#4 on inspection form</a:t>
            </a:r>
            <a:endParaRPr lang="en-US" sz="3600" dirty="0">
              <a:solidFill>
                <a:srgbClr val="FF0000"/>
              </a:solidFill>
            </a:endParaRPr>
          </a:p>
          <a:p>
            <a:pPr marL="457200" lvl="1" indent="0">
              <a:buNone/>
              <a:defRPr/>
            </a:pPr>
            <a:endParaRPr lang="en-US" sz="2800" dirty="0"/>
          </a:p>
          <a:p>
            <a:pPr marL="0" indent="0">
              <a:buNone/>
              <a:defRPr/>
            </a:pPr>
            <a:endParaRPr lang="en-US" sz="3200" b="1" dirty="0">
              <a:solidFill>
                <a:srgbClr val="FF0000"/>
              </a:solidFill>
            </a:endParaRPr>
          </a:p>
          <a:p>
            <a:pPr marL="457200" lvl="1" indent="0">
              <a:buNone/>
              <a:defRPr/>
            </a:pPr>
            <a:endParaRPr lang="en-US" dirty="0"/>
          </a:p>
          <a:p>
            <a:endParaRPr lang="en-US" dirty="0"/>
          </a:p>
        </p:txBody>
      </p:sp>
      <p:graphicFrame>
        <p:nvGraphicFramePr>
          <p:cNvPr id="5" name="Object 2">
            <a:extLst>
              <a:ext uri="{FF2B5EF4-FFF2-40B4-BE49-F238E27FC236}">
                <a16:creationId xmlns:a16="http://schemas.microsoft.com/office/drawing/2014/main" id="{2C0376FE-8639-468A-84FA-4DBF2AB5464F}"/>
              </a:ext>
            </a:extLst>
          </p:cNvPr>
          <p:cNvGraphicFramePr>
            <a:graphicFrameLocks noChangeAspect="1"/>
          </p:cNvGraphicFramePr>
          <p:nvPr>
            <p:extLst>
              <p:ext uri="{D42A27DB-BD31-4B8C-83A1-F6EECF244321}">
                <p14:modId xmlns:p14="http://schemas.microsoft.com/office/powerpoint/2010/main" val="2578302236"/>
              </p:ext>
            </p:extLst>
          </p:nvPr>
        </p:nvGraphicFramePr>
        <p:xfrm>
          <a:off x="7726402" y="1591857"/>
          <a:ext cx="3205946" cy="4274595"/>
        </p:xfrm>
        <a:graphic>
          <a:graphicData uri="http://schemas.openxmlformats.org/presentationml/2006/ole">
            <mc:AlternateContent xmlns:mc="http://schemas.openxmlformats.org/markup-compatibility/2006">
              <mc:Choice xmlns:v="urn:schemas-microsoft-com:vml" Requires="v">
                <p:oleObj name="Photo Editor Photo" r:id="rId3" imgW="3657917" imgH="4877223" progId="MSPhotoEd.3">
                  <p:embed/>
                </p:oleObj>
              </mc:Choice>
              <mc:Fallback>
                <p:oleObj name="Photo Editor Photo" r:id="rId3" imgW="3657917" imgH="4877223" progId="MSPhotoEd.3">
                  <p:embed/>
                  <p:pic>
                    <p:nvPicPr>
                      <p:cNvPr id="5" name="Object 2">
                        <a:extLst>
                          <a:ext uri="{FF2B5EF4-FFF2-40B4-BE49-F238E27FC236}">
                            <a16:creationId xmlns:a16="http://schemas.microsoft.com/office/drawing/2014/main" id="{2C0376FE-8639-468A-84FA-4DBF2AB54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402" y="1591857"/>
                        <a:ext cx="3205946" cy="4274595"/>
                      </a:xfrm>
                      <a:prstGeom prst="rect">
                        <a:avLst/>
                      </a:prstGeom>
                      <a:noFill/>
                      <a:ln w="28575">
                        <a:solidFill>
                          <a:schemeClr val="tx1"/>
                        </a:solidFill>
                      </a:ln>
                      <a:effectLst/>
                    </p:spPr>
                  </p:pic>
                </p:oleObj>
              </mc:Fallback>
            </mc:AlternateContent>
          </a:graphicData>
        </a:graphic>
      </p:graphicFrame>
      <p:sp>
        <p:nvSpPr>
          <p:cNvPr id="4" name="Slide Number Placeholder 3">
            <a:extLst>
              <a:ext uri="{FF2B5EF4-FFF2-40B4-BE49-F238E27FC236}">
                <a16:creationId xmlns:a16="http://schemas.microsoft.com/office/drawing/2014/main" id="{35E5E6D1-172F-4004-A8DC-908CB4735F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2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E04B-CA21-4C68-8F5A-EC445BC84D0E}"/>
              </a:ext>
            </a:extLst>
          </p:cNvPr>
          <p:cNvSpPr>
            <a:spLocks noGrp="1"/>
          </p:cNvSpPr>
          <p:nvPr>
            <p:ph type="title"/>
          </p:nvPr>
        </p:nvSpPr>
        <p:spPr>
          <a:xfrm>
            <a:off x="838200" y="341779"/>
            <a:ext cx="10515600" cy="1085606"/>
          </a:xfrm>
        </p:spPr>
        <p:txBody>
          <a:bodyPr/>
          <a:lstStyle/>
          <a:p>
            <a:pPr algn="ctr"/>
            <a:r>
              <a:rPr lang="en-US" b="1">
                <a:latin typeface="Times New Roman"/>
                <a:cs typeface="Times New Roman"/>
              </a:rPr>
              <a:t>Ventilation (.1311)(b)</a:t>
            </a:r>
          </a:p>
        </p:txBody>
      </p:sp>
      <p:sp>
        <p:nvSpPr>
          <p:cNvPr id="3" name="Content Placeholder 2">
            <a:extLst>
              <a:ext uri="{FF2B5EF4-FFF2-40B4-BE49-F238E27FC236}">
                <a16:creationId xmlns:a16="http://schemas.microsoft.com/office/drawing/2014/main" id="{1E805243-077A-4DAF-966E-19A6AC179951}"/>
              </a:ext>
            </a:extLst>
          </p:cNvPr>
          <p:cNvSpPr>
            <a:spLocks noGrp="1"/>
          </p:cNvSpPr>
          <p:nvPr>
            <p:ph idx="1"/>
          </p:nvPr>
        </p:nvSpPr>
        <p:spPr>
          <a:xfrm>
            <a:off x="958471" y="1579441"/>
            <a:ext cx="5137529" cy="2491398"/>
          </a:xfrm>
        </p:spPr>
        <p:txBody>
          <a:bodyPr vert="horz" lIns="91440" tIns="45720" rIns="91440" bIns="45720" rtlCol="0" anchor="t">
            <a:normAutofit/>
          </a:bodyPr>
          <a:lstStyle/>
          <a:p>
            <a:pPr>
              <a:defRPr/>
            </a:pPr>
            <a:r>
              <a:rPr lang="en-US" sz="3600">
                <a:latin typeface="Times New Roman"/>
                <a:cs typeface="Times New Roman"/>
              </a:rPr>
              <a:t>Ventilation equipment kept clean, in good repair</a:t>
            </a:r>
          </a:p>
          <a:p>
            <a:pPr marL="0" indent="0">
              <a:buNone/>
              <a:defRPr/>
            </a:pPr>
            <a:endParaRPr lang="en-US" sz="3600">
              <a:solidFill>
                <a:srgbClr val="000000"/>
              </a:solidFill>
              <a:latin typeface="Times New Roman"/>
              <a:cs typeface="Times New Roman"/>
            </a:endParaRPr>
          </a:p>
          <a:p>
            <a:pPr>
              <a:defRPr/>
            </a:pPr>
            <a:r>
              <a:rPr lang="en-US" sz="3600">
                <a:solidFill>
                  <a:srgbClr val="FF0000"/>
                </a:solidFill>
                <a:latin typeface="Times New Roman"/>
                <a:cs typeface="Times New Roman"/>
              </a:rPr>
              <a:t>#5 on inspection form</a:t>
            </a:r>
            <a:endParaRPr lang="en-US" sz="3600">
              <a:solidFill>
                <a:srgbClr val="FF0000"/>
              </a:solidFill>
            </a:endParaRPr>
          </a:p>
          <a:p>
            <a:pPr marL="457200" lvl="1" indent="0">
              <a:buNone/>
              <a:defRPr/>
            </a:pPr>
            <a:endParaRPr lang="en-US" sz="2800"/>
          </a:p>
          <a:p>
            <a:pPr marL="0" indent="0">
              <a:buNone/>
              <a:defRPr/>
            </a:pPr>
            <a:endParaRPr lang="en-US" sz="3200" b="1">
              <a:solidFill>
                <a:srgbClr val="FF0000"/>
              </a:solidFill>
            </a:endParaRPr>
          </a:p>
          <a:p>
            <a:pPr marL="457200" lvl="1" indent="0">
              <a:buNone/>
              <a:defRPr/>
            </a:pPr>
            <a:endParaRPr lang="en-US"/>
          </a:p>
          <a:p>
            <a:endParaRPr lang="en-US"/>
          </a:p>
        </p:txBody>
      </p:sp>
      <p:sp>
        <p:nvSpPr>
          <p:cNvPr id="4" name="Slide Number Placeholder 3">
            <a:extLst>
              <a:ext uri="{FF2B5EF4-FFF2-40B4-BE49-F238E27FC236}">
                <a16:creationId xmlns:a16="http://schemas.microsoft.com/office/drawing/2014/main" id="{35E5E6D1-172F-4004-A8DC-908CB4735F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34DA7A6-EEA7-9792-75DD-A7140E13D786}"/>
              </a:ext>
            </a:extLst>
          </p:cNvPr>
          <p:cNvPicPr>
            <a:picLocks noChangeAspect="1"/>
          </p:cNvPicPr>
          <p:nvPr/>
        </p:nvPicPr>
        <p:blipFill>
          <a:blip r:embed="rId3"/>
          <a:stretch>
            <a:fillRect/>
          </a:stretch>
        </p:blipFill>
        <p:spPr>
          <a:xfrm>
            <a:off x="6594231" y="1579441"/>
            <a:ext cx="4947939" cy="4082050"/>
          </a:xfrm>
          <a:prstGeom prst="rect">
            <a:avLst/>
          </a:prstGeom>
          <a:ln w="28575">
            <a:solidFill>
              <a:schemeClr val="tx1"/>
            </a:solidFill>
          </a:ln>
        </p:spPr>
      </p:pic>
    </p:spTree>
    <p:extLst>
      <p:ext uri="{BB962C8B-B14F-4D97-AF65-F5344CB8AC3E}">
        <p14:creationId xmlns:p14="http://schemas.microsoft.com/office/powerpoint/2010/main" val="309239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E04B-CA21-4C68-8F5A-EC445BC84D0E}"/>
              </a:ext>
            </a:extLst>
          </p:cNvPr>
          <p:cNvSpPr>
            <a:spLocks noGrp="1"/>
          </p:cNvSpPr>
          <p:nvPr>
            <p:ph type="title"/>
          </p:nvPr>
        </p:nvSpPr>
        <p:spPr>
          <a:xfrm>
            <a:off x="838200" y="341779"/>
            <a:ext cx="10515600" cy="1085606"/>
          </a:xfrm>
        </p:spPr>
        <p:txBody>
          <a:bodyPr/>
          <a:lstStyle/>
          <a:p>
            <a:pPr algn="ctr"/>
            <a:r>
              <a:rPr lang="en-US" b="1">
                <a:latin typeface="Times New Roman"/>
                <a:cs typeface="Times New Roman"/>
              </a:rPr>
              <a:t>Indoor Air Temperature (.1311)(c)</a:t>
            </a:r>
          </a:p>
        </p:txBody>
      </p:sp>
      <p:sp>
        <p:nvSpPr>
          <p:cNvPr id="3" name="Content Placeholder 2">
            <a:extLst>
              <a:ext uri="{FF2B5EF4-FFF2-40B4-BE49-F238E27FC236}">
                <a16:creationId xmlns:a16="http://schemas.microsoft.com/office/drawing/2014/main" id="{1E805243-077A-4DAF-966E-19A6AC179951}"/>
              </a:ext>
            </a:extLst>
          </p:cNvPr>
          <p:cNvSpPr>
            <a:spLocks noGrp="1"/>
          </p:cNvSpPr>
          <p:nvPr>
            <p:ph idx="1"/>
          </p:nvPr>
        </p:nvSpPr>
        <p:spPr>
          <a:xfrm>
            <a:off x="958471" y="1579441"/>
            <a:ext cx="5137529" cy="2491398"/>
          </a:xfrm>
        </p:spPr>
        <p:txBody>
          <a:bodyPr vert="horz" lIns="91440" tIns="45720" rIns="91440" bIns="45720" rtlCol="0" anchor="t">
            <a:normAutofit fontScale="92500" lnSpcReduction="10000"/>
          </a:bodyPr>
          <a:lstStyle/>
          <a:p>
            <a:pPr>
              <a:defRPr/>
            </a:pPr>
            <a:r>
              <a:rPr lang="en-US" sz="3600" dirty="0">
                <a:latin typeface="Times New Roman"/>
                <a:cs typeface="Times New Roman"/>
              </a:rPr>
              <a:t>Ambient indoor air temperature maintained at or below </a:t>
            </a:r>
            <a:r>
              <a:rPr lang="en-US" sz="3600" b="1" u="sng" dirty="0">
                <a:solidFill>
                  <a:srgbClr val="FF0000"/>
                </a:solidFill>
                <a:latin typeface="Times New Roman"/>
                <a:cs typeface="Times New Roman"/>
              </a:rPr>
              <a:t>85°F</a:t>
            </a:r>
          </a:p>
          <a:p>
            <a:pPr marL="0" indent="0">
              <a:buNone/>
              <a:defRPr/>
            </a:pPr>
            <a:endParaRPr lang="en-US" sz="3600" dirty="0">
              <a:solidFill>
                <a:srgbClr val="000000"/>
              </a:solidFill>
              <a:latin typeface="Times New Roman"/>
              <a:cs typeface="Times New Roman"/>
            </a:endParaRPr>
          </a:p>
          <a:p>
            <a:pPr>
              <a:defRPr/>
            </a:pPr>
            <a:r>
              <a:rPr lang="en-US" sz="3600" dirty="0">
                <a:solidFill>
                  <a:srgbClr val="FF0000"/>
                </a:solidFill>
                <a:latin typeface="Times New Roman"/>
                <a:cs typeface="Times New Roman"/>
              </a:rPr>
              <a:t>#6 on inspection form</a:t>
            </a:r>
            <a:endParaRPr lang="en-US" sz="3600" dirty="0">
              <a:solidFill>
                <a:srgbClr val="FF0000"/>
              </a:solidFill>
            </a:endParaRPr>
          </a:p>
          <a:p>
            <a:pPr marL="457200" lvl="1" indent="0">
              <a:buNone/>
              <a:defRPr/>
            </a:pPr>
            <a:endParaRPr lang="en-US" sz="2800" dirty="0"/>
          </a:p>
          <a:p>
            <a:pPr marL="0" indent="0">
              <a:buNone/>
              <a:defRPr/>
            </a:pPr>
            <a:endParaRPr lang="en-US" sz="3200" b="1" dirty="0">
              <a:solidFill>
                <a:srgbClr val="FF0000"/>
              </a:solidFill>
            </a:endParaRPr>
          </a:p>
          <a:p>
            <a:pPr marL="457200" lvl="1" indent="0">
              <a:buNone/>
              <a:defRPr/>
            </a:pPr>
            <a:endParaRPr lang="en-US" dirty="0"/>
          </a:p>
          <a:p>
            <a:endParaRPr lang="en-US" dirty="0"/>
          </a:p>
        </p:txBody>
      </p:sp>
      <p:sp>
        <p:nvSpPr>
          <p:cNvPr id="4" name="Slide Number Placeholder 3">
            <a:extLst>
              <a:ext uri="{FF2B5EF4-FFF2-40B4-BE49-F238E27FC236}">
                <a16:creationId xmlns:a16="http://schemas.microsoft.com/office/drawing/2014/main" id="{35E5E6D1-172F-4004-A8DC-908CB4735F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F40CDAE-1EE1-68A1-65F7-596C80CC5426}"/>
              </a:ext>
            </a:extLst>
          </p:cNvPr>
          <p:cNvPicPr>
            <a:picLocks noChangeAspect="1"/>
          </p:cNvPicPr>
          <p:nvPr/>
        </p:nvPicPr>
        <p:blipFill rotWithShape="1">
          <a:blip r:embed="rId3"/>
          <a:srcRect l="22076" r="17828"/>
          <a:stretch/>
        </p:blipFill>
        <p:spPr>
          <a:xfrm>
            <a:off x="6805246" y="1658572"/>
            <a:ext cx="4238447" cy="4086569"/>
          </a:xfrm>
          <a:prstGeom prst="rect">
            <a:avLst/>
          </a:prstGeom>
          <a:ln w="28575">
            <a:solidFill>
              <a:schemeClr val="tx1"/>
            </a:solidFill>
          </a:ln>
        </p:spPr>
      </p:pic>
    </p:spTree>
    <p:extLst>
      <p:ext uri="{BB962C8B-B14F-4D97-AF65-F5344CB8AC3E}">
        <p14:creationId xmlns:p14="http://schemas.microsoft.com/office/powerpoint/2010/main" val="180076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6EBB-FBDF-4231-AA6D-8B04129783F7}"/>
              </a:ext>
            </a:extLst>
          </p:cNvPr>
          <p:cNvSpPr>
            <a:spLocks noGrp="1"/>
          </p:cNvSpPr>
          <p:nvPr>
            <p:ph type="title"/>
          </p:nvPr>
        </p:nvSpPr>
        <p:spPr>
          <a:xfrm>
            <a:off x="838200" y="365125"/>
            <a:ext cx="10515600" cy="1043341"/>
          </a:xfrm>
        </p:spPr>
        <p:txBody>
          <a:bodyPr/>
          <a:lstStyle/>
          <a:p>
            <a:pPr algn="ctr"/>
            <a:r>
              <a:rPr lang="en-US" b="1">
                <a:latin typeface="Times New Roman"/>
                <a:cs typeface="Times New Roman"/>
              </a:rPr>
              <a:t>Who Issues the License?</a:t>
            </a:r>
          </a:p>
        </p:txBody>
      </p:sp>
      <p:sp>
        <p:nvSpPr>
          <p:cNvPr id="3" name="Content Placeholder 2">
            <a:extLst>
              <a:ext uri="{FF2B5EF4-FFF2-40B4-BE49-F238E27FC236}">
                <a16:creationId xmlns:a16="http://schemas.microsoft.com/office/drawing/2014/main" id="{D82CCEA0-27D4-4E3A-8BE5-5845EA0B2ACB}"/>
              </a:ext>
            </a:extLst>
          </p:cNvPr>
          <p:cNvSpPr>
            <a:spLocks noGrp="1"/>
          </p:cNvSpPr>
          <p:nvPr>
            <p:ph idx="1"/>
          </p:nvPr>
        </p:nvSpPr>
        <p:spPr>
          <a:xfrm>
            <a:off x="838200" y="1603603"/>
            <a:ext cx="6651171" cy="4351338"/>
          </a:xfrm>
        </p:spPr>
        <p:txBody>
          <a:bodyPr vert="horz" lIns="91440" tIns="45720" rIns="91440" bIns="45720" rtlCol="0" anchor="t">
            <a:normAutofit/>
          </a:bodyPr>
          <a:lstStyle/>
          <a:p>
            <a:r>
              <a:rPr lang="en-US" sz="3200"/>
              <a:t>Facilities are licensed by the NC Division of Health Service Regulation (DHSR).</a:t>
            </a:r>
          </a:p>
          <a:p>
            <a:r>
              <a:rPr lang="en-US" sz="3200"/>
              <a:t>Environmental Health does not permit the institution or the institution kitchen.</a:t>
            </a:r>
          </a:p>
          <a:p>
            <a:r>
              <a:rPr lang="en-US" sz="3200"/>
              <a:t>When a change in ownership occurs:</a:t>
            </a:r>
          </a:p>
          <a:p>
            <a:pPr lvl="1"/>
            <a:r>
              <a:rPr lang="en-US" sz="2800">
                <a:latin typeface="Times New Roman"/>
                <a:cs typeface="Times New Roman"/>
              </a:rPr>
              <a:t>Create a list of non-compliant items</a:t>
            </a:r>
          </a:p>
          <a:p>
            <a:pPr lvl="1"/>
            <a:r>
              <a:rPr lang="en-US" sz="2800">
                <a:latin typeface="Times New Roman"/>
                <a:cs typeface="Times New Roman"/>
              </a:rPr>
              <a:t>Assign a new ID number to the facility</a:t>
            </a:r>
          </a:p>
        </p:txBody>
      </p:sp>
      <p:pic>
        <p:nvPicPr>
          <p:cNvPr id="4" name="Picture 3">
            <a:extLst>
              <a:ext uri="{FF2B5EF4-FFF2-40B4-BE49-F238E27FC236}">
                <a16:creationId xmlns:a16="http://schemas.microsoft.com/office/drawing/2014/main" id="{7DA506CD-8D31-4A71-879F-F021AF9E4DAB}"/>
              </a:ext>
            </a:extLst>
          </p:cNvPr>
          <p:cNvPicPr>
            <a:picLocks noChangeAspect="1"/>
          </p:cNvPicPr>
          <p:nvPr/>
        </p:nvPicPr>
        <p:blipFill>
          <a:blip r:embed="rId3"/>
          <a:stretch>
            <a:fillRect/>
          </a:stretch>
        </p:blipFill>
        <p:spPr>
          <a:xfrm>
            <a:off x="8178324" y="1857036"/>
            <a:ext cx="3175476" cy="1508351"/>
          </a:xfrm>
          <a:prstGeom prst="rect">
            <a:avLst/>
          </a:prstGeom>
          <a:ln w="28575">
            <a:solidFill>
              <a:schemeClr val="tx1"/>
            </a:solidFill>
          </a:ln>
        </p:spPr>
      </p:pic>
      <p:sp>
        <p:nvSpPr>
          <p:cNvPr id="6" name="Slide Number Placeholder 5">
            <a:extLst>
              <a:ext uri="{FF2B5EF4-FFF2-40B4-BE49-F238E27FC236}">
                <a16:creationId xmlns:a16="http://schemas.microsoft.com/office/drawing/2014/main" id="{EEE49E52-C529-4615-B199-DF7945C844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CE6125D-25DD-28B9-6E1D-4BD7148FFFA4}"/>
              </a:ext>
            </a:extLst>
          </p:cNvPr>
          <p:cNvPicPr>
            <a:picLocks noChangeAspect="1"/>
          </p:cNvPicPr>
          <p:nvPr/>
        </p:nvPicPr>
        <p:blipFill rotWithShape="1">
          <a:blip r:embed="rId4"/>
          <a:srcRect l="6591" t="16447" r="6591" b="22464"/>
          <a:stretch/>
        </p:blipFill>
        <p:spPr>
          <a:xfrm>
            <a:off x="7857747" y="3645253"/>
            <a:ext cx="3812142" cy="1508352"/>
          </a:xfrm>
          <a:prstGeom prst="rect">
            <a:avLst/>
          </a:prstGeom>
          <a:ln w="28575">
            <a:solidFill>
              <a:schemeClr val="tx1"/>
            </a:solidFill>
          </a:ln>
        </p:spPr>
      </p:pic>
    </p:spTree>
    <p:extLst>
      <p:ext uri="{BB962C8B-B14F-4D97-AF65-F5344CB8AC3E}">
        <p14:creationId xmlns:p14="http://schemas.microsoft.com/office/powerpoint/2010/main" val="41484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0C56CB-BDDD-3AD2-9DEF-346B8BFCC4B3}"/>
              </a:ext>
            </a:extLst>
          </p:cNvPr>
          <p:cNvPicPr>
            <a:picLocks noChangeAspect="1"/>
          </p:cNvPicPr>
          <p:nvPr/>
        </p:nvPicPr>
        <p:blipFill>
          <a:blip r:embed="rId3"/>
          <a:stretch>
            <a:fillRect/>
          </a:stretch>
        </p:blipFill>
        <p:spPr>
          <a:xfrm>
            <a:off x="389505" y="85725"/>
            <a:ext cx="11412989" cy="6686549"/>
          </a:xfrm>
          <a:prstGeom prst="rect">
            <a:avLst/>
          </a:prstGeom>
          <a:ln w="28575">
            <a:solidFill>
              <a:schemeClr val="tx1"/>
            </a:solidFill>
          </a:ln>
        </p:spPr>
      </p:pic>
      <p:sp>
        <p:nvSpPr>
          <p:cNvPr id="4" name="Rectangle 3">
            <a:extLst>
              <a:ext uri="{FF2B5EF4-FFF2-40B4-BE49-F238E27FC236}">
                <a16:creationId xmlns:a16="http://schemas.microsoft.com/office/drawing/2014/main" id="{71D47BDB-1CAC-F1A7-A8B9-317A3FA225D5}"/>
              </a:ext>
            </a:extLst>
          </p:cNvPr>
          <p:cNvSpPr/>
          <p:nvPr/>
        </p:nvSpPr>
        <p:spPr>
          <a:xfrm>
            <a:off x="527538" y="5037992"/>
            <a:ext cx="5354516" cy="17342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08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D6CC-F861-491F-8D56-A0CB758071CD}"/>
              </a:ext>
            </a:extLst>
          </p:cNvPr>
          <p:cNvSpPr>
            <a:spLocks noGrp="1"/>
          </p:cNvSpPr>
          <p:nvPr>
            <p:ph type="title"/>
          </p:nvPr>
        </p:nvSpPr>
        <p:spPr>
          <a:xfrm>
            <a:off x="574793" y="261644"/>
            <a:ext cx="11033007" cy="1344377"/>
          </a:xfrm>
        </p:spPr>
        <p:txBody>
          <a:bodyPr>
            <a:noAutofit/>
          </a:bodyPr>
          <a:lstStyle/>
          <a:p>
            <a:pPr algn="ctr"/>
            <a:r>
              <a:rPr lang="en-US" sz="4800" b="1">
                <a:latin typeface="Times New Roman"/>
                <a:cs typeface="Times New Roman"/>
              </a:rPr>
              <a:t>Toilet: Handwashing: and Bathing Facilities (.1312)(a)</a:t>
            </a:r>
          </a:p>
        </p:txBody>
      </p:sp>
      <p:sp>
        <p:nvSpPr>
          <p:cNvPr id="3" name="Content Placeholder 2">
            <a:extLst>
              <a:ext uri="{FF2B5EF4-FFF2-40B4-BE49-F238E27FC236}">
                <a16:creationId xmlns:a16="http://schemas.microsoft.com/office/drawing/2014/main" id="{641CD894-9745-4EC6-A45D-F80664D5B3D2}"/>
              </a:ext>
            </a:extLst>
          </p:cNvPr>
          <p:cNvSpPr>
            <a:spLocks noGrp="1"/>
          </p:cNvSpPr>
          <p:nvPr>
            <p:ph idx="1"/>
          </p:nvPr>
        </p:nvSpPr>
        <p:spPr>
          <a:xfrm>
            <a:off x="699147" y="1980162"/>
            <a:ext cx="4970886" cy="2678845"/>
          </a:xfrm>
        </p:spPr>
        <p:txBody>
          <a:bodyPr vert="horz" lIns="91440" tIns="45720" rIns="91440" bIns="45720" rtlCol="0" anchor="t">
            <a:normAutofit fontScale="92500"/>
          </a:bodyPr>
          <a:lstStyle/>
          <a:p>
            <a:pPr>
              <a:defRPr/>
            </a:pPr>
            <a:r>
              <a:rPr lang="en-US" sz="3200">
                <a:latin typeface="Times New Roman"/>
                <a:cs typeface="Times New Roman"/>
              </a:rPr>
              <a:t>Accessible to residents and staff</a:t>
            </a:r>
            <a:endParaRPr lang="en-US" sz="3200"/>
          </a:p>
          <a:p>
            <a:pPr>
              <a:defRPr/>
            </a:pPr>
            <a:r>
              <a:rPr lang="en-US" sz="3200">
                <a:latin typeface="Times New Roman"/>
                <a:cs typeface="Times New Roman"/>
              </a:rPr>
              <a:t>Kept clean and in good repair</a:t>
            </a:r>
          </a:p>
          <a:p>
            <a:pPr marL="0" indent="0">
              <a:buNone/>
              <a:defRPr/>
            </a:pPr>
            <a:endParaRPr lang="en-US" sz="3200">
              <a:solidFill>
                <a:srgbClr val="000000"/>
              </a:solidFill>
              <a:latin typeface="Times New Roman"/>
              <a:cs typeface="Times New Roman"/>
            </a:endParaRPr>
          </a:p>
          <a:p>
            <a:pPr>
              <a:defRPr/>
            </a:pPr>
            <a:r>
              <a:rPr lang="en-US" sz="3200">
                <a:solidFill>
                  <a:srgbClr val="FF0000"/>
                </a:solidFill>
                <a:latin typeface="Times New Roman"/>
                <a:cs typeface="Times New Roman"/>
              </a:rPr>
              <a:t>#7 on inspection form</a:t>
            </a:r>
          </a:p>
          <a:p>
            <a:pPr marL="457200" lvl="1" indent="0">
              <a:buNone/>
              <a:defRPr/>
            </a:pPr>
            <a:endParaRPr lang="en-US" sz="3200">
              <a:solidFill>
                <a:srgbClr val="FF0000"/>
              </a:solidFill>
            </a:endParaRPr>
          </a:p>
          <a:p>
            <a:pPr>
              <a:defRPr/>
            </a:pPr>
            <a:endParaRPr lang="en-US">
              <a:solidFill>
                <a:srgbClr val="000000"/>
              </a:solidFill>
            </a:endParaRPr>
          </a:p>
        </p:txBody>
      </p:sp>
      <p:sp>
        <p:nvSpPr>
          <p:cNvPr id="4" name="Slide Number Placeholder 3">
            <a:extLst>
              <a:ext uri="{FF2B5EF4-FFF2-40B4-BE49-F238E27FC236}">
                <a16:creationId xmlns:a16="http://schemas.microsoft.com/office/drawing/2014/main" id="{F4251D27-C3A7-49AD-9190-534F45DEB1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1EE26DA-5B8D-42F4-B172-2EB47260B572}"/>
              </a:ext>
            </a:extLst>
          </p:cNvPr>
          <p:cNvPicPr>
            <a:picLocks noChangeAspect="1"/>
          </p:cNvPicPr>
          <p:nvPr/>
        </p:nvPicPr>
        <p:blipFill>
          <a:blip r:embed="rId3"/>
          <a:stretch>
            <a:fillRect/>
          </a:stretch>
        </p:blipFill>
        <p:spPr>
          <a:xfrm>
            <a:off x="8932870" y="2025534"/>
            <a:ext cx="2832600" cy="3229777"/>
          </a:xfrm>
          <a:prstGeom prst="rect">
            <a:avLst/>
          </a:prstGeom>
          <a:ln w="28575">
            <a:solidFill>
              <a:schemeClr val="tx1"/>
            </a:solidFill>
          </a:ln>
        </p:spPr>
      </p:pic>
      <p:pic>
        <p:nvPicPr>
          <p:cNvPr id="5" name="Picture 4">
            <a:extLst>
              <a:ext uri="{FF2B5EF4-FFF2-40B4-BE49-F238E27FC236}">
                <a16:creationId xmlns:a16="http://schemas.microsoft.com/office/drawing/2014/main" id="{E5252F7F-1A02-64EA-460E-E6C6F233D8EA}"/>
              </a:ext>
            </a:extLst>
          </p:cNvPr>
          <p:cNvPicPr>
            <a:picLocks noChangeAspect="1"/>
          </p:cNvPicPr>
          <p:nvPr/>
        </p:nvPicPr>
        <p:blipFill rotWithShape="1">
          <a:blip r:embed="rId4"/>
          <a:srcRect t="6911" b="7401"/>
          <a:stretch/>
        </p:blipFill>
        <p:spPr>
          <a:xfrm>
            <a:off x="5900650" y="2025534"/>
            <a:ext cx="2826908" cy="3229777"/>
          </a:xfrm>
          <a:prstGeom prst="rect">
            <a:avLst/>
          </a:prstGeom>
          <a:ln w="28575">
            <a:solidFill>
              <a:schemeClr val="tx1"/>
            </a:solidFill>
          </a:ln>
        </p:spPr>
      </p:pic>
    </p:spTree>
    <p:extLst>
      <p:ext uri="{BB962C8B-B14F-4D97-AF65-F5344CB8AC3E}">
        <p14:creationId xmlns:p14="http://schemas.microsoft.com/office/powerpoint/2010/main" val="318018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2B9A0-7EE2-4658-B850-8FA38C7237C2}"/>
              </a:ext>
            </a:extLst>
          </p:cNvPr>
          <p:cNvSpPr>
            <a:spLocks noGrp="1"/>
          </p:cNvSpPr>
          <p:nvPr>
            <p:ph type="title"/>
          </p:nvPr>
        </p:nvSpPr>
        <p:spPr>
          <a:xfrm>
            <a:off x="838200" y="365125"/>
            <a:ext cx="10515600" cy="1191113"/>
          </a:xfrm>
        </p:spPr>
        <p:txBody>
          <a:bodyPr>
            <a:normAutofit/>
          </a:bodyPr>
          <a:lstStyle/>
          <a:p>
            <a:pPr algn="ctr"/>
            <a:r>
              <a:rPr lang="en-US" sz="5400" b="1">
                <a:latin typeface="Times New Roman"/>
                <a:cs typeface="Times New Roman"/>
              </a:rPr>
              <a:t>Toilet Rooms (.1312)(b)</a:t>
            </a:r>
            <a:endParaRPr lang="en-US" b="1">
              <a:latin typeface="Times New Roman"/>
              <a:cs typeface="Times New Roman"/>
            </a:endParaRPr>
          </a:p>
        </p:txBody>
      </p:sp>
      <p:sp>
        <p:nvSpPr>
          <p:cNvPr id="3" name="Content Placeholder 2">
            <a:extLst>
              <a:ext uri="{FF2B5EF4-FFF2-40B4-BE49-F238E27FC236}">
                <a16:creationId xmlns:a16="http://schemas.microsoft.com/office/drawing/2014/main" id="{8873302C-14A4-42EF-AE6D-26336263D9A0}"/>
              </a:ext>
            </a:extLst>
          </p:cNvPr>
          <p:cNvSpPr>
            <a:spLocks noGrp="1"/>
          </p:cNvSpPr>
          <p:nvPr>
            <p:ph idx="1"/>
          </p:nvPr>
        </p:nvSpPr>
        <p:spPr>
          <a:xfrm>
            <a:off x="838200" y="1787647"/>
            <a:ext cx="5421086" cy="3282706"/>
          </a:xfrm>
        </p:spPr>
        <p:txBody>
          <a:bodyPr vert="horz" lIns="91440" tIns="45720" rIns="91440" bIns="45720" rtlCol="0" anchor="t">
            <a:noAutofit/>
          </a:bodyPr>
          <a:lstStyle/>
          <a:p>
            <a:r>
              <a:rPr lang="en-US" sz="3200">
                <a:latin typeface="Times New Roman"/>
                <a:cs typeface="Times New Roman"/>
              </a:rPr>
              <a:t>Toilet rooms not used for storage</a:t>
            </a:r>
            <a:endParaRPr lang="en-US" sz="3200"/>
          </a:p>
          <a:p>
            <a:r>
              <a:rPr lang="en-US" sz="3200">
                <a:latin typeface="Times New Roman"/>
                <a:cs typeface="Times New Roman"/>
              </a:rPr>
              <a:t>Handwashing sign posted in rooms used by institution employees</a:t>
            </a:r>
          </a:p>
          <a:p>
            <a:pPr marL="0" indent="0">
              <a:buNone/>
            </a:pPr>
            <a:endParaRPr lang="en-US" sz="3200">
              <a:solidFill>
                <a:srgbClr val="000000"/>
              </a:solidFill>
              <a:latin typeface="Times New Roman"/>
              <a:cs typeface="Times New Roman"/>
            </a:endParaRPr>
          </a:p>
          <a:p>
            <a:r>
              <a:rPr lang="en-US" sz="3200">
                <a:solidFill>
                  <a:srgbClr val="FF0000"/>
                </a:solidFill>
                <a:latin typeface="Times New Roman"/>
                <a:cs typeface="Times New Roman"/>
              </a:rPr>
              <a:t>#8 on inspection form</a:t>
            </a:r>
          </a:p>
          <a:p>
            <a:endParaRPr lang="en-US" sz="3200"/>
          </a:p>
        </p:txBody>
      </p:sp>
      <p:pic>
        <p:nvPicPr>
          <p:cNvPr id="5" name="Picture 4">
            <a:extLst>
              <a:ext uri="{FF2B5EF4-FFF2-40B4-BE49-F238E27FC236}">
                <a16:creationId xmlns:a16="http://schemas.microsoft.com/office/drawing/2014/main" id="{9C47A63D-E2F4-4627-8961-85AEB8ED15AD}"/>
              </a:ext>
            </a:extLst>
          </p:cNvPr>
          <p:cNvPicPr>
            <a:picLocks noChangeAspect="1"/>
          </p:cNvPicPr>
          <p:nvPr/>
        </p:nvPicPr>
        <p:blipFill>
          <a:blip r:embed="rId3"/>
          <a:stretch>
            <a:fillRect/>
          </a:stretch>
        </p:blipFill>
        <p:spPr>
          <a:xfrm>
            <a:off x="6568867" y="1869586"/>
            <a:ext cx="4856346" cy="3647339"/>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A6C094ED-D49F-4271-B5E7-EEC8A325B6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07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D830AE7-DFBD-44BE-BDBE-B7D6984BCC0F}"/>
              </a:ext>
            </a:extLst>
          </p:cNvPr>
          <p:cNvSpPr>
            <a:spLocks noGrp="1" noChangeArrowheads="1"/>
          </p:cNvSpPr>
          <p:nvPr>
            <p:ph type="title"/>
          </p:nvPr>
        </p:nvSpPr>
        <p:spPr>
          <a:xfrm>
            <a:off x="553491" y="249700"/>
            <a:ext cx="11094424" cy="2359600"/>
          </a:xfrm>
        </p:spPr>
        <p:txBody>
          <a:bodyPr>
            <a:normAutofit/>
          </a:bodyPr>
          <a:lstStyle/>
          <a:p>
            <a:pPr algn="ctr">
              <a:defRPr/>
            </a:pPr>
            <a:r>
              <a:rPr lang="en-US" sz="5300" b="1">
                <a:latin typeface="Times New Roman"/>
                <a:cs typeface="Times New Roman"/>
              </a:rPr>
              <a:t>Bedpans, Bedside Commodes, Urinals &amp; Emesis Basins (.1312)(c)</a:t>
            </a:r>
            <a:br>
              <a:rPr lang="en-US" b="1"/>
            </a:br>
            <a:endParaRPr lang="en-US"/>
          </a:p>
        </p:txBody>
      </p:sp>
      <p:sp>
        <p:nvSpPr>
          <p:cNvPr id="100355" name="Rectangle 3">
            <a:extLst>
              <a:ext uri="{FF2B5EF4-FFF2-40B4-BE49-F238E27FC236}">
                <a16:creationId xmlns:a16="http://schemas.microsoft.com/office/drawing/2014/main" id="{D652EF58-CCC4-4D67-8581-F7FF3706AF0B}"/>
              </a:ext>
            </a:extLst>
          </p:cNvPr>
          <p:cNvSpPr>
            <a:spLocks noGrp="1" noChangeArrowheads="1"/>
          </p:cNvSpPr>
          <p:nvPr>
            <p:ph type="body" idx="1"/>
          </p:nvPr>
        </p:nvSpPr>
        <p:spPr>
          <a:xfrm>
            <a:off x="882309" y="1425625"/>
            <a:ext cx="5910377" cy="4813368"/>
          </a:xfrm>
        </p:spPr>
        <p:txBody>
          <a:bodyPr vert="horz" lIns="91440" tIns="45720" rIns="91440" bIns="45720" rtlCol="0" anchor="t">
            <a:noAutofit/>
          </a:bodyPr>
          <a:lstStyle/>
          <a:p>
            <a:pPr eaLnBrk="1" hangingPunct="1">
              <a:defRPr/>
            </a:pPr>
            <a:endParaRPr lang="en-US" sz="3200"/>
          </a:p>
          <a:p>
            <a:pPr>
              <a:defRPr/>
            </a:pPr>
            <a:r>
              <a:rPr lang="en-US" sz="3200">
                <a:latin typeface="Times New Roman"/>
                <a:cs typeface="Times New Roman"/>
              </a:rPr>
              <a:t>Facilities provided for emptying, cleaning, and disinfecting</a:t>
            </a:r>
          </a:p>
          <a:p>
            <a:pPr>
              <a:defRPr/>
            </a:pPr>
            <a:r>
              <a:rPr lang="en-US" sz="3200">
                <a:latin typeface="Times New Roman"/>
                <a:cs typeface="Times New Roman"/>
              </a:rPr>
              <a:t>Kept clean</a:t>
            </a:r>
          </a:p>
          <a:p>
            <a:pPr eaLnBrk="1" hangingPunct="1">
              <a:defRPr/>
            </a:pPr>
            <a:r>
              <a:rPr lang="en-US" sz="3200">
                <a:latin typeface="Times New Roman"/>
                <a:cs typeface="Times New Roman"/>
              </a:rPr>
              <a:t>Disinfected before use by other residents</a:t>
            </a:r>
          </a:p>
          <a:p>
            <a:pPr>
              <a:defRPr/>
            </a:pPr>
            <a:r>
              <a:rPr lang="en-US" sz="3200">
                <a:latin typeface="Times New Roman"/>
                <a:cs typeface="Times New Roman"/>
              </a:rPr>
              <a:t>Includes shared diaper changing surfaces</a:t>
            </a:r>
          </a:p>
        </p:txBody>
      </p:sp>
      <p:sp>
        <p:nvSpPr>
          <p:cNvPr id="2" name="Slide Number Placeholder 1">
            <a:extLst>
              <a:ext uri="{FF2B5EF4-FFF2-40B4-BE49-F238E27FC236}">
                <a16:creationId xmlns:a16="http://schemas.microsoft.com/office/drawing/2014/main" id="{9F4822C1-2677-4093-946D-A09ACBA856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8CE93B23-7DCE-FDD7-463A-2D60860466BE}"/>
              </a:ext>
            </a:extLst>
          </p:cNvPr>
          <p:cNvPicPr>
            <a:picLocks noChangeAspect="1"/>
          </p:cNvPicPr>
          <p:nvPr/>
        </p:nvPicPr>
        <p:blipFill rotWithShape="1">
          <a:blip r:embed="rId3"/>
          <a:srcRect l="-1" t="7474" r="964" b="14433"/>
          <a:stretch/>
        </p:blipFill>
        <p:spPr>
          <a:xfrm>
            <a:off x="7692291" y="1987198"/>
            <a:ext cx="3617400" cy="3814821"/>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D830AE7-DFBD-44BE-BDBE-B7D6984BCC0F}"/>
              </a:ext>
            </a:extLst>
          </p:cNvPr>
          <p:cNvSpPr>
            <a:spLocks noGrp="1" noChangeArrowheads="1"/>
          </p:cNvSpPr>
          <p:nvPr>
            <p:ph type="title"/>
          </p:nvPr>
        </p:nvSpPr>
        <p:spPr>
          <a:xfrm>
            <a:off x="450010" y="259107"/>
            <a:ext cx="11367239" cy="2359600"/>
          </a:xfrm>
        </p:spPr>
        <p:txBody>
          <a:bodyPr>
            <a:normAutofit/>
          </a:bodyPr>
          <a:lstStyle/>
          <a:p>
            <a:pPr algn="ctr">
              <a:defRPr/>
            </a:pPr>
            <a:r>
              <a:rPr lang="en-US" sz="5300" b="1">
                <a:latin typeface="Times New Roman"/>
                <a:cs typeface="Times New Roman"/>
              </a:rPr>
              <a:t>Bedpans, Bedside Commodes, Urinals &amp; Emesis Basins (.1312)(c)</a:t>
            </a:r>
            <a:br>
              <a:rPr lang="en-US" b="1"/>
            </a:br>
            <a:endParaRPr lang="en-US"/>
          </a:p>
        </p:txBody>
      </p:sp>
      <p:sp>
        <p:nvSpPr>
          <p:cNvPr id="100355" name="Rectangle 3">
            <a:extLst>
              <a:ext uri="{FF2B5EF4-FFF2-40B4-BE49-F238E27FC236}">
                <a16:creationId xmlns:a16="http://schemas.microsoft.com/office/drawing/2014/main" id="{D652EF58-CCC4-4D67-8581-F7FF3706AF0B}"/>
              </a:ext>
            </a:extLst>
          </p:cNvPr>
          <p:cNvSpPr>
            <a:spLocks noGrp="1" noChangeArrowheads="1"/>
          </p:cNvSpPr>
          <p:nvPr>
            <p:ph type="body" idx="1"/>
          </p:nvPr>
        </p:nvSpPr>
        <p:spPr>
          <a:xfrm>
            <a:off x="600087" y="1472662"/>
            <a:ext cx="4583113" cy="3943400"/>
          </a:xfrm>
        </p:spPr>
        <p:txBody>
          <a:bodyPr vert="horz" lIns="91440" tIns="45720" rIns="91440" bIns="45720" rtlCol="0" anchor="t">
            <a:noAutofit/>
          </a:bodyPr>
          <a:lstStyle/>
          <a:p>
            <a:pPr eaLnBrk="1" hangingPunct="1">
              <a:defRPr/>
            </a:pPr>
            <a:endParaRPr lang="en-US" sz="3200"/>
          </a:p>
          <a:p>
            <a:pPr>
              <a:defRPr/>
            </a:pPr>
            <a:r>
              <a:rPr lang="en-US" sz="3200">
                <a:latin typeface="Times New Roman"/>
                <a:cs typeface="Times New Roman"/>
              </a:rPr>
              <a:t>When reused, labeled so they are associated with an individual resident</a:t>
            </a:r>
          </a:p>
          <a:p>
            <a:pPr>
              <a:defRPr/>
            </a:pPr>
            <a:r>
              <a:rPr lang="en-US" sz="3200">
                <a:latin typeface="Times New Roman"/>
                <a:cs typeface="Times New Roman"/>
              </a:rPr>
              <a:t>Shall not be used by more than one resident</a:t>
            </a:r>
          </a:p>
          <a:p>
            <a:pPr marL="0" indent="0">
              <a:buNone/>
              <a:defRPr/>
            </a:pPr>
            <a:endParaRPr lang="en-US" sz="3200">
              <a:solidFill>
                <a:srgbClr val="000000"/>
              </a:solidFill>
              <a:latin typeface="Times New Roman"/>
              <a:cs typeface="Times New Roman"/>
            </a:endParaRPr>
          </a:p>
          <a:p>
            <a:pPr>
              <a:defRPr/>
            </a:pPr>
            <a:r>
              <a:rPr lang="en-US" sz="3200">
                <a:solidFill>
                  <a:srgbClr val="FF0000"/>
                </a:solidFill>
                <a:latin typeface="Times New Roman"/>
                <a:cs typeface="Times New Roman"/>
              </a:rPr>
              <a:t>#9 on inspection form</a:t>
            </a:r>
          </a:p>
        </p:txBody>
      </p:sp>
      <p:pic>
        <p:nvPicPr>
          <p:cNvPr id="33796" name="Picture 4" descr="DSC00060">
            <a:extLst>
              <a:ext uri="{FF2B5EF4-FFF2-40B4-BE49-F238E27FC236}">
                <a16:creationId xmlns:a16="http://schemas.microsoft.com/office/drawing/2014/main" id="{D0B63A32-9ED5-4EAE-9828-495555DC9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603" y="3227614"/>
            <a:ext cx="3429000" cy="25717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3797" name="Object 5">
            <a:extLst>
              <a:ext uri="{FF2B5EF4-FFF2-40B4-BE49-F238E27FC236}">
                <a16:creationId xmlns:a16="http://schemas.microsoft.com/office/drawing/2014/main" id="{1E8D005B-8940-4C11-BD0E-A77613527077}"/>
              </a:ext>
            </a:extLst>
          </p:cNvPr>
          <p:cNvGraphicFramePr>
            <a:graphicFrameLocks noChangeAspect="1"/>
          </p:cNvGraphicFramePr>
          <p:nvPr>
            <p:extLst>
              <p:ext uri="{D42A27DB-BD31-4B8C-83A1-F6EECF244321}">
                <p14:modId xmlns:p14="http://schemas.microsoft.com/office/powerpoint/2010/main" val="1051647300"/>
              </p:ext>
            </p:extLst>
          </p:nvPr>
        </p:nvGraphicFramePr>
        <p:xfrm>
          <a:off x="5562827" y="2128837"/>
          <a:ext cx="3352800" cy="2600325"/>
        </p:xfrm>
        <a:graphic>
          <a:graphicData uri="http://schemas.openxmlformats.org/presentationml/2006/ole">
            <mc:AlternateContent xmlns:mc="http://schemas.openxmlformats.org/markup-compatibility/2006">
              <mc:Choice xmlns:v="urn:schemas-microsoft-com:vml" Requires="v">
                <p:oleObj name="Photo Editor Photo" r:id="rId4" imgW="4064209" imgH="3048157" progId="MSPhotoEd.3">
                  <p:embed/>
                </p:oleObj>
              </mc:Choice>
              <mc:Fallback>
                <p:oleObj name="Photo Editor Photo" r:id="rId4" imgW="4064209" imgH="3048157" progId="MSPhotoEd.3">
                  <p:embed/>
                  <p:pic>
                    <p:nvPicPr>
                      <p:cNvPr id="33797" name="Object 5">
                        <a:extLst>
                          <a:ext uri="{FF2B5EF4-FFF2-40B4-BE49-F238E27FC236}">
                            <a16:creationId xmlns:a16="http://schemas.microsoft.com/office/drawing/2014/main" id="{1E8D005B-8940-4C11-BD0E-A77613527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827" y="2128837"/>
                        <a:ext cx="3352800" cy="2600325"/>
                      </a:xfrm>
                      <a:prstGeom prst="rect">
                        <a:avLst/>
                      </a:prstGeom>
                      <a:noFill/>
                      <a:ln w="28575">
                        <a:solidFill>
                          <a:schemeClr val="tx1"/>
                        </a:solidFill>
                      </a:ln>
                      <a:effectLst/>
                    </p:spPr>
                  </p:pic>
                </p:oleObj>
              </mc:Fallback>
            </mc:AlternateContent>
          </a:graphicData>
        </a:graphic>
      </p:graphicFrame>
      <p:sp>
        <p:nvSpPr>
          <p:cNvPr id="2" name="Slide Number Placeholder 1">
            <a:extLst>
              <a:ext uri="{FF2B5EF4-FFF2-40B4-BE49-F238E27FC236}">
                <a16:creationId xmlns:a16="http://schemas.microsoft.com/office/drawing/2014/main" id="{9F4822C1-2677-4093-946D-A09ACBA856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229AED1-2227-48FD-A978-17832BEF7BBB}"/>
              </a:ext>
            </a:extLst>
          </p:cNvPr>
          <p:cNvSpPr txBox="1"/>
          <p:nvPr/>
        </p:nvSpPr>
        <p:spPr>
          <a:xfrm>
            <a:off x="9585089" y="4513489"/>
            <a:ext cx="907111"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   131A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1807338-4C48-4F7B-9BD5-DEE398EEA64B}"/>
              </a:ext>
            </a:extLst>
          </p:cNvPr>
          <p:cNvSpPr txBox="1"/>
          <p:nvPr/>
        </p:nvSpPr>
        <p:spPr>
          <a:xfrm>
            <a:off x="6272041" y="4117981"/>
            <a:ext cx="9071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James M</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48422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4DA2-0894-4C1A-BA2F-7820967A3E73}"/>
              </a:ext>
            </a:extLst>
          </p:cNvPr>
          <p:cNvSpPr>
            <a:spLocks noGrp="1"/>
          </p:cNvSpPr>
          <p:nvPr>
            <p:ph type="title"/>
          </p:nvPr>
        </p:nvSpPr>
        <p:spPr>
          <a:xfrm>
            <a:off x="838200" y="365125"/>
            <a:ext cx="10515600" cy="1080971"/>
          </a:xfrm>
        </p:spPr>
        <p:txBody>
          <a:bodyPr>
            <a:normAutofit/>
          </a:bodyPr>
          <a:lstStyle/>
          <a:p>
            <a:pPr algn="ctr"/>
            <a:r>
              <a:rPr lang="en-US" b="1">
                <a:latin typeface="Times New Roman"/>
                <a:cs typeface="Times New Roman"/>
              </a:rPr>
              <a:t>Handwashing Facilities (.1312)(d)</a:t>
            </a:r>
          </a:p>
        </p:txBody>
      </p:sp>
      <p:sp>
        <p:nvSpPr>
          <p:cNvPr id="3" name="Content Placeholder 2">
            <a:extLst>
              <a:ext uri="{FF2B5EF4-FFF2-40B4-BE49-F238E27FC236}">
                <a16:creationId xmlns:a16="http://schemas.microsoft.com/office/drawing/2014/main" id="{AB9F438E-6E96-4EAB-B3C1-85306B4FC053}"/>
              </a:ext>
            </a:extLst>
          </p:cNvPr>
          <p:cNvSpPr>
            <a:spLocks noGrp="1"/>
          </p:cNvSpPr>
          <p:nvPr>
            <p:ph idx="1"/>
          </p:nvPr>
        </p:nvSpPr>
        <p:spPr>
          <a:xfrm>
            <a:off x="838200" y="1550299"/>
            <a:ext cx="5852353" cy="4631485"/>
          </a:xfrm>
        </p:spPr>
        <p:txBody>
          <a:bodyPr vert="horz" lIns="91440" tIns="45720" rIns="91440" bIns="45720" rtlCol="0" anchor="t">
            <a:normAutofit fontScale="92500" lnSpcReduction="10000"/>
          </a:bodyPr>
          <a:lstStyle/>
          <a:p>
            <a:pPr>
              <a:defRPr/>
            </a:pPr>
            <a:r>
              <a:rPr lang="en-US" sz="3600" b="1" i="1" dirty="0">
                <a:latin typeface="Times New Roman"/>
                <a:cs typeface="Times New Roman"/>
              </a:rPr>
              <a:t>Located per licensing agency requirements:</a:t>
            </a:r>
            <a:endParaRPr lang="en-US" sz="3600" b="1" i="1" dirty="0"/>
          </a:p>
          <a:p>
            <a:pPr lvl="1">
              <a:defRPr/>
            </a:pPr>
            <a:r>
              <a:rPr lang="en-US" sz="2800" dirty="0">
                <a:latin typeface="Times New Roman"/>
                <a:cs typeface="Times New Roman"/>
              </a:rPr>
              <a:t>Patient rooms</a:t>
            </a:r>
          </a:p>
          <a:p>
            <a:pPr lvl="1">
              <a:defRPr/>
            </a:pPr>
            <a:r>
              <a:rPr lang="en-US" sz="2800" dirty="0">
                <a:solidFill>
                  <a:srgbClr val="000000"/>
                </a:solidFill>
                <a:latin typeface="Times New Roman"/>
                <a:cs typeface="Times New Roman"/>
              </a:rPr>
              <a:t>Toilet rooms (unless connected to a patient room with hand sink)</a:t>
            </a:r>
          </a:p>
          <a:p>
            <a:pPr lvl="1">
              <a:defRPr/>
            </a:pPr>
            <a:r>
              <a:rPr lang="en-US" sz="2800" dirty="0">
                <a:solidFill>
                  <a:srgbClr val="000000"/>
                </a:solidFill>
                <a:latin typeface="Times New Roman"/>
                <a:cs typeface="Times New Roman"/>
              </a:rPr>
              <a:t>Therapy rooms</a:t>
            </a:r>
            <a:endParaRPr lang="en-US" sz="2800" dirty="0">
              <a:solidFill>
                <a:srgbClr val="000000"/>
              </a:solidFill>
            </a:endParaRPr>
          </a:p>
          <a:p>
            <a:pPr lvl="1">
              <a:defRPr/>
            </a:pPr>
            <a:r>
              <a:rPr lang="en-US" sz="2800" dirty="0">
                <a:solidFill>
                  <a:srgbClr val="000000"/>
                </a:solidFill>
                <a:latin typeface="Times New Roman"/>
                <a:cs typeface="Times New Roman"/>
              </a:rPr>
              <a:t>Drug storage and preparation areas</a:t>
            </a:r>
            <a:endParaRPr lang="en-US" sz="2800" dirty="0">
              <a:solidFill>
                <a:srgbClr val="000000"/>
              </a:solidFill>
            </a:endParaRPr>
          </a:p>
          <a:p>
            <a:pPr lvl="1">
              <a:defRPr/>
            </a:pPr>
            <a:r>
              <a:rPr lang="en-US" sz="2800" dirty="0">
                <a:solidFill>
                  <a:srgbClr val="000000"/>
                </a:solidFill>
                <a:latin typeface="Times New Roman"/>
                <a:cs typeface="Times New Roman"/>
              </a:rPr>
              <a:t>Clean and soiled utility</a:t>
            </a:r>
            <a:endParaRPr lang="en-US" sz="2800" dirty="0">
              <a:solidFill>
                <a:srgbClr val="000000"/>
              </a:solidFill>
            </a:endParaRPr>
          </a:p>
          <a:p>
            <a:pPr lvl="1">
              <a:defRPr/>
            </a:pPr>
            <a:r>
              <a:rPr lang="en-US" sz="2800" dirty="0">
                <a:solidFill>
                  <a:srgbClr val="000000"/>
                </a:solidFill>
                <a:latin typeface="Times New Roman"/>
                <a:cs typeface="Times New Roman"/>
              </a:rPr>
              <a:t>Nursing units</a:t>
            </a:r>
          </a:p>
          <a:p>
            <a:pPr lvl="1">
              <a:defRPr/>
            </a:pPr>
            <a:r>
              <a:rPr lang="en-US" sz="2800" dirty="0">
                <a:solidFill>
                  <a:srgbClr val="000000"/>
                </a:solidFill>
                <a:latin typeface="Times New Roman"/>
                <a:cs typeface="Times New Roman"/>
              </a:rPr>
              <a:t>Nourishment stations</a:t>
            </a:r>
          </a:p>
          <a:p>
            <a:pPr>
              <a:defRPr/>
            </a:pPr>
            <a:r>
              <a:rPr lang="en-US" sz="3200" dirty="0">
                <a:solidFill>
                  <a:srgbClr val="FF0000"/>
                </a:solidFill>
                <a:latin typeface="Times New Roman"/>
                <a:cs typeface="Times New Roman"/>
              </a:rPr>
              <a:t>#10 on inspection form</a:t>
            </a:r>
          </a:p>
        </p:txBody>
      </p:sp>
      <p:sp>
        <p:nvSpPr>
          <p:cNvPr id="5" name="Slide Number Placeholder 4">
            <a:extLst>
              <a:ext uri="{FF2B5EF4-FFF2-40B4-BE49-F238E27FC236}">
                <a16:creationId xmlns:a16="http://schemas.microsoft.com/office/drawing/2014/main" id="{B1EEF215-7E05-4397-9628-891018D063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8AAE17A6-032F-A5B6-33CB-0792CCF26EF2}"/>
              </a:ext>
            </a:extLst>
          </p:cNvPr>
          <p:cNvPicPr>
            <a:picLocks noChangeAspect="1"/>
          </p:cNvPicPr>
          <p:nvPr/>
        </p:nvPicPr>
        <p:blipFill>
          <a:blip r:embed="rId3"/>
          <a:stretch>
            <a:fillRect/>
          </a:stretch>
        </p:blipFill>
        <p:spPr>
          <a:xfrm>
            <a:off x="7076252" y="1887755"/>
            <a:ext cx="4652903" cy="3082491"/>
          </a:xfrm>
          <a:prstGeom prst="rect">
            <a:avLst/>
          </a:prstGeom>
        </p:spPr>
      </p:pic>
    </p:spTree>
    <p:extLst>
      <p:ext uri="{BB962C8B-B14F-4D97-AF65-F5344CB8AC3E}">
        <p14:creationId xmlns:p14="http://schemas.microsoft.com/office/powerpoint/2010/main" val="150485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9DE1A-EB55-4194-8C70-7EFEE0FB3995}"/>
              </a:ext>
            </a:extLst>
          </p:cNvPr>
          <p:cNvSpPr>
            <a:spLocks noGrp="1"/>
          </p:cNvSpPr>
          <p:nvPr>
            <p:ph type="title"/>
          </p:nvPr>
        </p:nvSpPr>
        <p:spPr>
          <a:xfrm>
            <a:off x="838200" y="365126"/>
            <a:ext cx="10515600" cy="1072738"/>
          </a:xfrm>
        </p:spPr>
        <p:txBody>
          <a:bodyPr>
            <a:normAutofit/>
          </a:bodyPr>
          <a:lstStyle/>
          <a:p>
            <a:pPr algn="ctr"/>
            <a:r>
              <a:rPr lang="en-US" b="1">
                <a:latin typeface="Times New Roman"/>
                <a:cs typeface="Times New Roman"/>
              </a:rPr>
              <a:t>Hand Hygiene Program (.1312)(d)</a:t>
            </a:r>
            <a:endParaRPr lang="en-US" b="1"/>
          </a:p>
        </p:txBody>
      </p:sp>
      <p:sp>
        <p:nvSpPr>
          <p:cNvPr id="3" name="Content Placeholder 2">
            <a:extLst>
              <a:ext uri="{FF2B5EF4-FFF2-40B4-BE49-F238E27FC236}">
                <a16:creationId xmlns:a16="http://schemas.microsoft.com/office/drawing/2014/main" id="{3870D846-019E-4CFF-B0CC-BA28FDD93404}"/>
              </a:ext>
            </a:extLst>
          </p:cNvPr>
          <p:cNvSpPr>
            <a:spLocks noGrp="1"/>
          </p:cNvSpPr>
          <p:nvPr>
            <p:ph idx="1"/>
          </p:nvPr>
        </p:nvSpPr>
        <p:spPr>
          <a:xfrm>
            <a:off x="905435" y="1388873"/>
            <a:ext cx="5832182" cy="4351338"/>
          </a:xfrm>
        </p:spPr>
        <p:txBody>
          <a:bodyPr vert="horz" lIns="91440" tIns="45720" rIns="91440" bIns="45720" rtlCol="0" anchor="t">
            <a:normAutofit/>
          </a:bodyPr>
          <a:lstStyle/>
          <a:p>
            <a:pPr>
              <a:defRPr/>
            </a:pPr>
            <a:endParaRPr lang="en-US" sz="2600" dirty="0"/>
          </a:p>
          <a:p>
            <a:pPr>
              <a:defRPr/>
            </a:pPr>
            <a:r>
              <a:rPr lang="en-US" sz="3200" dirty="0">
                <a:latin typeface="Times New Roman"/>
                <a:cs typeface="Times New Roman"/>
              </a:rPr>
              <a:t>Written plan implemented when handwashing facilities are not located in required areas</a:t>
            </a:r>
            <a:endParaRPr lang="en-US" sz="3200" dirty="0"/>
          </a:p>
          <a:p>
            <a:pPr>
              <a:defRPr/>
            </a:pPr>
            <a:r>
              <a:rPr lang="en-US" sz="3200" dirty="0">
                <a:latin typeface="Times New Roman"/>
                <a:cs typeface="Times New Roman"/>
              </a:rPr>
              <a:t>Must be approved by the LHD prior to implementation;</a:t>
            </a:r>
            <a:r>
              <a:rPr lang="en-US" sz="3200" dirty="0">
                <a:solidFill>
                  <a:srgbClr val="000000"/>
                </a:solidFill>
                <a:latin typeface="Times New Roman"/>
                <a:cs typeface="Times New Roman"/>
              </a:rPr>
              <a:t> written approval provided to licensee</a:t>
            </a:r>
            <a:endParaRPr lang="en-US" sz="3200" dirty="0"/>
          </a:p>
        </p:txBody>
      </p:sp>
      <p:sp>
        <p:nvSpPr>
          <p:cNvPr id="5" name="Slide Number Placeholder 4">
            <a:extLst>
              <a:ext uri="{FF2B5EF4-FFF2-40B4-BE49-F238E27FC236}">
                <a16:creationId xmlns:a16="http://schemas.microsoft.com/office/drawing/2014/main" id="{373577E4-D265-43DA-9122-63A275C11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1EDB90-7B72-D3C7-133D-480AADA344C7}"/>
              </a:ext>
            </a:extLst>
          </p:cNvPr>
          <p:cNvPicPr>
            <a:picLocks noChangeAspect="1"/>
          </p:cNvPicPr>
          <p:nvPr/>
        </p:nvPicPr>
        <p:blipFill>
          <a:blip r:embed="rId3"/>
          <a:stretch>
            <a:fillRect/>
          </a:stretch>
        </p:blipFill>
        <p:spPr>
          <a:xfrm>
            <a:off x="7791450" y="1611130"/>
            <a:ext cx="2966861" cy="3955815"/>
          </a:xfrm>
          <a:prstGeom prst="rect">
            <a:avLst/>
          </a:prstGeom>
          <a:ln w="28575">
            <a:solidFill>
              <a:schemeClr val="tx1"/>
            </a:solidFill>
          </a:ln>
        </p:spPr>
      </p:pic>
    </p:spTree>
    <p:extLst>
      <p:ext uri="{BB962C8B-B14F-4D97-AF65-F5344CB8AC3E}">
        <p14:creationId xmlns:p14="http://schemas.microsoft.com/office/powerpoint/2010/main" val="300534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9DE1A-EB55-4194-8C70-7EFEE0FB3995}"/>
              </a:ext>
            </a:extLst>
          </p:cNvPr>
          <p:cNvSpPr>
            <a:spLocks noGrp="1"/>
          </p:cNvSpPr>
          <p:nvPr>
            <p:ph type="title"/>
          </p:nvPr>
        </p:nvSpPr>
        <p:spPr>
          <a:xfrm>
            <a:off x="838200" y="365126"/>
            <a:ext cx="10515600" cy="1072738"/>
          </a:xfrm>
        </p:spPr>
        <p:txBody>
          <a:bodyPr>
            <a:normAutofit/>
          </a:bodyPr>
          <a:lstStyle/>
          <a:p>
            <a:pPr algn="ctr"/>
            <a:r>
              <a:rPr lang="en-US" b="1">
                <a:latin typeface="Times New Roman"/>
                <a:cs typeface="Times New Roman"/>
              </a:rPr>
              <a:t>Hand Hygiene Program (.1312)(d)</a:t>
            </a:r>
            <a:endParaRPr lang="en-US" b="1"/>
          </a:p>
        </p:txBody>
      </p:sp>
      <p:sp>
        <p:nvSpPr>
          <p:cNvPr id="3" name="Content Placeholder 2">
            <a:extLst>
              <a:ext uri="{FF2B5EF4-FFF2-40B4-BE49-F238E27FC236}">
                <a16:creationId xmlns:a16="http://schemas.microsoft.com/office/drawing/2014/main" id="{3870D846-019E-4CFF-B0CC-BA28FDD93404}"/>
              </a:ext>
            </a:extLst>
          </p:cNvPr>
          <p:cNvSpPr>
            <a:spLocks noGrp="1"/>
          </p:cNvSpPr>
          <p:nvPr>
            <p:ph idx="1"/>
          </p:nvPr>
        </p:nvSpPr>
        <p:spPr>
          <a:xfrm>
            <a:off x="1041400" y="1725464"/>
            <a:ext cx="9818511" cy="3896402"/>
          </a:xfrm>
        </p:spPr>
        <p:txBody>
          <a:bodyPr vert="horz" lIns="91440" tIns="45720" rIns="91440" bIns="45720" rtlCol="0" anchor="t">
            <a:noAutofit/>
          </a:bodyPr>
          <a:lstStyle/>
          <a:p>
            <a:pPr>
              <a:defRPr/>
            </a:pPr>
            <a:r>
              <a:rPr lang="en-US" sz="3600" b="1" i="1" dirty="0">
                <a:latin typeface="Times New Roman"/>
                <a:cs typeface="Times New Roman"/>
              </a:rPr>
              <a:t>Plan should address:</a:t>
            </a:r>
            <a:endParaRPr lang="en-US" dirty="0"/>
          </a:p>
          <a:p>
            <a:pPr lvl="1">
              <a:defRPr/>
            </a:pPr>
            <a:r>
              <a:rPr lang="en-US" sz="3200" dirty="0">
                <a:latin typeface="Times New Roman"/>
                <a:cs typeface="Times New Roman"/>
              </a:rPr>
              <a:t>Type and frequency of activities that involve employee or resident contact with bodily excretions or secretions</a:t>
            </a:r>
            <a:endParaRPr lang="en-US" sz="3200" dirty="0"/>
          </a:p>
          <a:p>
            <a:pPr lvl="1">
              <a:defRPr/>
            </a:pPr>
            <a:r>
              <a:rPr lang="en-US" sz="3200" dirty="0">
                <a:latin typeface="Times New Roman"/>
                <a:cs typeface="Times New Roman"/>
              </a:rPr>
              <a:t>The number of handwashing facilities on each wing or floor of an institution’s building or buildings</a:t>
            </a:r>
          </a:p>
          <a:p>
            <a:pPr marL="457200" lvl="1" indent="0">
              <a:buNone/>
              <a:defRPr/>
            </a:pPr>
            <a:endParaRPr lang="en-US" sz="3200" dirty="0">
              <a:latin typeface="Times New Roman"/>
              <a:cs typeface="Times New Roman"/>
            </a:endParaRPr>
          </a:p>
          <a:p>
            <a:pPr>
              <a:defRPr/>
            </a:pPr>
            <a:r>
              <a:rPr lang="en-US" sz="3600" dirty="0">
                <a:solidFill>
                  <a:srgbClr val="FF0000"/>
                </a:solidFill>
                <a:latin typeface="Times New Roman"/>
                <a:cs typeface="Times New Roman"/>
              </a:rPr>
              <a:t>#11 on inspection form</a:t>
            </a:r>
          </a:p>
        </p:txBody>
      </p:sp>
      <p:sp>
        <p:nvSpPr>
          <p:cNvPr id="5" name="Slide Number Placeholder 4">
            <a:extLst>
              <a:ext uri="{FF2B5EF4-FFF2-40B4-BE49-F238E27FC236}">
                <a16:creationId xmlns:a16="http://schemas.microsoft.com/office/drawing/2014/main" id="{373577E4-D265-43DA-9122-63A275C11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8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E2F122C1-22A9-4ADB-A726-DA845F84A9FB}"/>
              </a:ext>
            </a:extLst>
          </p:cNvPr>
          <p:cNvSpPr>
            <a:spLocks noGrp="1" noChangeArrowheads="1"/>
          </p:cNvSpPr>
          <p:nvPr>
            <p:ph type="title"/>
          </p:nvPr>
        </p:nvSpPr>
        <p:spPr>
          <a:xfrm>
            <a:off x="838200" y="495755"/>
            <a:ext cx="10515600" cy="682278"/>
          </a:xfrm>
        </p:spPr>
        <p:txBody>
          <a:bodyPr>
            <a:noAutofit/>
          </a:bodyPr>
          <a:lstStyle/>
          <a:p>
            <a:pPr algn="ctr">
              <a:defRPr/>
            </a:pPr>
            <a:r>
              <a:rPr lang="en-US" b="1">
                <a:latin typeface="Times New Roman"/>
                <a:cs typeface="Times New Roman"/>
              </a:rPr>
              <a:t>Handwashing Facilities (.1312)(d)</a:t>
            </a:r>
          </a:p>
        </p:txBody>
      </p:sp>
      <p:sp>
        <p:nvSpPr>
          <p:cNvPr id="2" name="Rectangle 1">
            <a:extLst>
              <a:ext uri="{FF2B5EF4-FFF2-40B4-BE49-F238E27FC236}">
                <a16:creationId xmlns:a16="http://schemas.microsoft.com/office/drawing/2014/main" id="{231A3572-0A6B-4F30-8A7E-EDF1A01DC051}"/>
              </a:ext>
            </a:extLst>
          </p:cNvPr>
          <p:cNvSpPr/>
          <p:nvPr/>
        </p:nvSpPr>
        <p:spPr>
          <a:xfrm>
            <a:off x="1058826" y="1469723"/>
            <a:ext cx="5441986" cy="4216539"/>
          </a:xfrm>
          <a:prstGeom prst="rect">
            <a:avLst/>
          </a:prstGeom>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1" u="none" strike="noStrike" kern="1200" cap="none" spc="0" normalizeH="0" baseline="0" noProof="0">
                <a:ln>
                  <a:noFill/>
                </a:ln>
                <a:solidFill>
                  <a:prstClr val="black"/>
                </a:solidFill>
                <a:effectLst/>
                <a:uLnTx/>
                <a:uFillTx/>
                <a:latin typeface="Times New Roman"/>
                <a:ea typeface="+mn-ea"/>
                <a:cs typeface="Times New Roman"/>
              </a:rPr>
              <a:t>Equipped with:</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Times New Roman"/>
                <a:ea typeface="+mn-ea"/>
                <a:cs typeface="Times New Roman"/>
              </a:rPr>
              <a:t>Running water</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Times New Roman"/>
                <a:ea typeface="+mn-ea"/>
                <a:cs typeface="Times New Roman"/>
              </a:rPr>
              <a:t>Tempering device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000000"/>
                </a:solidFill>
                <a:effectLst/>
                <a:uLnTx/>
                <a:uFillTx/>
                <a:latin typeface="Times New Roman"/>
                <a:ea typeface="+mn-ea"/>
                <a:cs typeface="Times New Roman"/>
              </a:rPr>
              <a:t>Supplied with:</a:t>
            </a:r>
            <a:endParaRPr kumimoji="0" lang="en-US" sz="3600" b="0" i="0" u="none" strike="noStrike" kern="1200" cap="none" spc="0" normalizeH="0" baseline="0" noProof="0">
              <a:ln>
                <a:noFill/>
              </a:ln>
              <a:solidFill>
                <a:srgbClr val="000000"/>
              </a:solidFill>
              <a:effectLst/>
              <a:uLnTx/>
              <a:uFillTx/>
              <a:latin typeface="Times New Roman"/>
              <a:ea typeface="+mn-ea"/>
              <a:cs typeface="Times New Roman"/>
            </a:endParaRPr>
          </a:p>
          <a:p>
            <a:pPr marL="914400" marR="0" lvl="1"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000000"/>
                </a:solidFill>
                <a:effectLst/>
                <a:uLnTx/>
                <a:uFillTx/>
                <a:latin typeface="Times New Roman"/>
                <a:ea typeface="+mn-ea"/>
                <a:cs typeface="Times New Roman"/>
              </a:rPr>
              <a:t>Soap</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914400" marR="0" lvl="1"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000000"/>
                </a:solidFill>
                <a:effectLst/>
                <a:uLnTx/>
                <a:uFillTx/>
                <a:latin typeface="Times New Roman"/>
                <a:ea typeface="+mn-ea"/>
                <a:cs typeface="Times New Roman"/>
              </a:rPr>
              <a:t>Disposable or </a:t>
            </a:r>
            <a:r>
              <a:rPr lang="en-US" sz="2800">
                <a:solidFill>
                  <a:srgbClr val="000000"/>
                </a:solidFill>
                <a:latin typeface="Times New Roman"/>
                <a:cs typeface="Times New Roman"/>
              </a:rPr>
              <a:t>individual</a:t>
            </a:r>
            <a:r>
              <a:rPr kumimoji="0" lang="en-US" sz="2800" b="0" i="0" u="none" strike="noStrike" kern="1200" cap="none" spc="0" normalizeH="0" baseline="0" noProof="0">
                <a:ln>
                  <a:noFill/>
                </a:ln>
                <a:solidFill>
                  <a:srgbClr val="000000"/>
                </a:solidFill>
                <a:effectLst/>
                <a:uLnTx/>
                <a:uFillTx/>
                <a:latin typeface="Times New Roman"/>
                <a:ea typeface="+mn-ea"/>
                <a:cs typeface="Times New Roman"/>
              </a:rPr>
              <a:t> towel </a:t>
            </a:r>
            <a:r>
              <a:rPr kumimoji="0" lang="en-US" sz="2800" b="0" i="1" u="none" strike="noStrike" kern="1200" cap="none" spc="0" normalizeH="0" baseline="0" noProof="0">
                <a:ln>
                  <a:noFill/>
                </a:ln>
                <a:solidFill>
                  <a:srgbClr val="000000"/>
                </a:solidFill>
                <a:effectLst/>
                <a:uLnTx/>
                <a:uFillTx/>
                <a:latin typeface="Times New Roman"/>
                <a:ea typeface="+mn-ea"/>
                <a:cs typeface="Times New Roman"/>
              </a:rPr>
              <a:t>or</a:t>
            </a:r>
            <a:r>
              <a:rPr kumimoji="0" lang="en-US" sz="2800" b="0" i="0" u="none" strike="noStrike" kern="1200" cap="none" spc="0" normalizeH="0" baseline="0" noProof="0">
                <a:ln>
                  <a:noFill/>
                </a:ln>
                <a:solidFill>
                  <a:srgbClr val="000000"/>
                </a:solidFill>
                <a:effectLst/>
                <a:uLnTx/>
                <a:uFillTx/>
                <a:latin typeface="Times New Roman"/>
                <a:ea typeface="+mn-ea"/>
                <a:cs typeface="Times New Roman"/>
              </a:rPr>
              <a:t> hand-drying devices</a:t>
            </a:r>
          </a:p>
          <a:p>
            <a:pPr lvl="1">
              <a:defRPr/>
            </a:pPr>
            <a:endParaRPr lang="en-US" sz="2800">
              <a:solidFill>
                <a:srgbClr val="000000"/>
              </a:solidFill>
              <a:latin typeface="Times New Roman"/>
              <a:cs typeface="Times New Roman"/>
            </a:endParaRPr>
          </a:p>
          <a:p>
            <a:pPr marL="457200" indent="-457200">
              <a:buFont typeface="Arial"/>
              <a:buChar char="•"/>
              <a:defRPr/>
            </a:pPr>
            <a:r>
              <a:rPr lang="en-US" sz="2800">
                <a:solidFill>
                  <a:srgbClr val="FF0000"/>
                </a:solidFill>
                <a:latin typeface="Times New Roman"/>
                <a:cs typeface="Times New Roman"/>
              </a:rPr>
              <a:t>#10 on inspection form</a:t>
            </a:r>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54121A-59C4-49E6-9CD8-FEF90667C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105887E-C434-BB84-E038-35F88B8F5FF1}"/>
              </a:ext>
            </a:extLst>
          </p:cNvPr>
          <p:cNvPicPr>
            <a:picLocks noChangeAspect="1"/>
          </p:cNvPicPr>
          <p:nvPr/>
        </p:nvPicPr>
        <p:blipFill rotWithShape="1">
          <a:blip r:embed="rId3"/>
          <a:srcRect l="2586" t="10412" r="2586" b="11280"/>
          <a:stretch/>
        </p:blipFill>
        <p:spPr>
          <a:xfrm>
            <a:off x="6987590" y="1469723"/>
            <a:ext cx="3896354" cy="4264331"/>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E2F122C1-22A9-4ADB-A726-DA845F84A9FB}"/>
              </a:ext>
            </a:extLst>
          </p:cNvPr>
          <p:cNvSpPr>
            <a:spLocks noGrp="1" noChangeArrowheads="1"/>
          </p:cNvSpPr>
          <p:nvPr>
            <p:ph type="title"/>
          </p:nvPr>
        </p:nvSpPr>
        <p:spPr>
          <a:xfrm>
            <a:off x="838200" y="552199"/>
            <a:ext cx="10515600" cy="682278"/>
          </a:xfrm>
        </p:spPr>
        <p:txBody>
          <a:bodyPr>
            <a:noAutofit/>
          </a:bodyPr>
          <a:lstStyle/>
          <a:p>
            <a:pPr algn="ctr">
              <a:defRPr/>
            </a:pPr>
            <a:r>
              <a:rPr lang="en-US" b="1">
                <a:latin typeface="Times New Roman"/>
                <a:cs typeface="Times New Roman"/>
              </a:rPr>
              <a:t>Handwashing Facilities (.1312)(d)</a:t>
            </a:r>
          </a:p>
        </p:txBody>
      </p:sp>
      <p:sp>
        <p:nvSpPr>
          <p:cNvPr id="2" name="Rectangle 1">
            <a:extLst>
              <a:ext uri="{FF2B5EF4-FFF2-40B4-BE49-F238E27FC236}">
                <a16:creationId xmlns:a16="http://schemas.microsoft.com/office/drawing/2014/main" id="{231A3572-0A6B-4F30-8A7E-EDF1A01DC051}"/>
              </a:ext>
            </a:extLst>
          </p:cNvPr>
          <p:cNvSpPr/>
          <p:nvPr/>
        </p:nvSpPr>
        <p:spPr>
          <a:xfrm>
            <a:off x="1000634" y="1501100"/>
            <a:ext cx="5394655" cy="4524315"/>
          </a:xfrm>
          <a:prstGeom prst="rect">
            <a:avLst/>
          </a:prstGeom>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prstClr val="black"/>
                </a:solidFill>
                <a:effectLst/>
                <a:uLnTx/>
                <a:uFillTx/>
                <a:latin typeface="Times New Roman"/>
                <a:ea typeface="+mn-ea"/>
                <a:cs typeface="Times New Roman"/>
              </a:rPr>
              <a:t>Can be used only for handwashing</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Times New Roman"/>
              </a:rPr>
              <a:t>Cannot be used for disposal of bodily fluids or washing items that are not clean</a:t>
            </a:r>
          </a:p>
          <a:p>
            <a:pPr>
              <a:defRPr/>
            </a:pPr>
            <a:endParaRPr lang="en-US" sz="3200">
              <a:solidFill>
                <a:srgbClr val="000000"/>
              </a:solidFill>
              <a:latin typeface="Times New Roman"/>
              <a:cs typeface="Times New Roman"/>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lang="en-US" sz="3200">
                <a:solidFill>
                  <a:srgbClr val="FF0000"/>
                </a:solidFill>
                <a:latin typeface="Times New Roman"/>
                <a:cs typeface="Times New Roman"/>
              </a:rPr>
              <a:t>#10 on inspection form</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54121A-59C4-49E6-9CD8-FEF90667C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32FA8F53-C6E4-8D5F-3D28-A9C8E034A383}"/>
              </a:ext>
            </a:extLst>
          </p:cNvPr>
          <p:cNvPicPr>
            <a:picLocks noChangeAspect="1"/>
          </p:cNvPicPr>
          <p:nvPr/>
        </p:nvPicPr>
        <p:blipFill>
          <a:blip r:embed="rId3"/>
          <a:stretch>
            <a:fillRect/>
          </a:stretch>
        </p:blipFill>
        <p:spPr>
          <a:xfrm>
            <a:off x="6502401" y="1658526"/>
            <a:ext cx="5273791" cy="3531540"/>
          </a:xfrm>
          <a:prstGeom prst="rect">
            <a:avLst/>
          </a:prstGeom>
          <a:ln w="28575">
            <a:solidFill>
              <a:schemeClr val="tx1"/>
            </a:solidFill>
          </a:ln>
        </p:spPr>
      </p:pic>
    </p:spTree>
    <p:extLst>
      <p:ext uri="{BB962C8B-B14F-4D97-AF65-F5344CB8AC3E}">
        <p14:creationId xmlns:p14="http://schemas.microsoft.com/office/powerpoint/2010/main" val="314175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33A2-B41A-20CA-1B50-72686D09E2FC}"/>
              </a:ext>
            </a:extLst>
          </p:cNvPr>
          <p:cNvSpPr>
            <a:spLocks noGrp="1"/>
          </p:cNvSpPr>
          <p:nvPr>
            <p:ph type="title"/>
          </p:nvPr>
        </p:nvSpPr>
        <p:spPr/>
        <p:txBody>
          <a:bodyPr/>
          <a:lstStyle/>
          <a:p>
            <a:pPr algn="ctr"/>
            <a:r>
              <a:rPr lang="en-US" b="1"/>
              <a:t>Definitions (.1301)</a:t>
            </a:r>
          </a:p>
        </p:txBody>
      </p:sp>
      <p:sp>
        <p:nvSpPr>
          <p:cNvPr id="3" name="Content Placeholder 2">
            <a:extLst>
              <a:ext uri="{FF2B5EF4-FFF2-40B4-BE49-F238E27FC236}">
                <a16:creationId xmlns:a16="http://schemas.microsoft.com/office/drawing/2014/main" id="{5AD2B571-54F4-FEE9-A991-377C9E90BF1E}"/>
              </a:ext>
            </a:extLst>
          </p:cNvPr>
          <p:cNvSpPr>
            <a:spLocks noGrp="1"/>
          </p:cNvSpPr>
          <p:nvPr>
            <p:ph idx="1"/>
          </p:nvPr>
        </p:nvSpPr>
        <p:spPr>
          <a:xfrm>
            <a:off x="838200" y="1825625"/>
            <a:ext cx="4059115" cy="557090"/>
          </a:xfrm>
        </p:spPr>
        <p:txBody>
          <a:bodyPr/>
          <a:lstStyle/>
          <a:p>
            <a:pPr marL="0" indent="0">
              <a:buNone/>
            </a:pPr>
            <a:r>
              <a:rPr lang="en-US" b="1" dirty="0"/>
              <a:t>Definitions include:</a:t>
            </a:r>
          </a:p>
        </p:txBody>
      </p:sp>
      <p:sp>
        <p:nvSpPr>
          <p:cNvPr id="4" name="Slide Number Placeholder 3">
            <a:extLst>
              <a:ext uri="{FF2B5EF4-FFF2-40B4-BE49-F238E27FC236}">
                <a16:creationId xmlns:a16="http://schemas.microsoft.com/office/drawing/2014/main" id="{9559739A-C958-A56E-4F98-7C2C29081586}"/>
              </a:ext>
            </a:extLst>
          </p:cNvPr>
          <p:cNvSpPr>
            <a:spLocks noGrp="1"/>
          </p:cNvSpPr>
          <p:nvPr>
            <p:ph type="sldNum" sz="quarter" idx="12"/>
          </p:nvPr>
        </p:nvSpPr>
        <p:spPr/>
        <p:txBody>
          <a:bodyPr/>
          <a:lstStyle/>
          <a:p>
            <a:fld id="{F7D4B09D-202F-488F-BB00-3B22092E7661}" type="slidenum">
              <a:rPr lang="en-US" smtClean="0"/>
              <a:t>5</a:t>
            </a:fld>
            <a:endParaRPr lang="en-US"/>
          </a:p>
        </p:txBody>
      </p:sp>
      <p:sp>
        <p:nvSpPr>
          <p:cNvPr id="5" name="TextBox 4">
            <a:extLst>
              <a:ext uri="{FF2B5EF4-FFF2-40B4-BE49-F238E27FC236}">
                <a16:creationId xmlns:a16="http://schemas.microsoft.com/office/drawing/2014/main" id="{2CE976B5-6F09-5AD8-E5A9-E8A2AAC417A3}"/>
              </a:ext>
            </a:extLst>
          </p:cNvPr>
          <p:cNvSpPr txBox="1"/>
          <p:nvPr/>
        </p:nvSpPr>
        <p:spPr>
          <a:xfrm>
            <a:off x="838200" y="2395980"/>
            <a:ext cx="10134600" cy="2677656"/>
          </a:xfrm>
          <a:prstGeom prst="rect">
            <a:avLst/>
          </a:prstGeom>
          <a:noFill/>
        </p:spPr>
        <p:txBody>
          <a:bodyPr wrap="square" lIns="91440" tIns="45720" rIns="91440" bIns="45720" numCol="2" rtlCol="0" anchor="t">
            <a:spAutoFit/>
          </a:bodyPr>
          <a:lstStyle/>
          <a:p>
            <a:pPr marL="342900" indent="-342900">
              <a:buFont typeface="Arial" panose="020B0604020202020204" pitchFamily="34" charset="0"/>
              <a:buChar char="•"/>
            </a:pPr>
            <a:r>
              <a:rPr lang="en-US" sz="2400" i="1">
                <a:latin typeface="Times New Roman"/>
                <a:cs typeface="Times New Roman"/>
              </a:rPr>
              <a:t>Activity kitchen</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Administrator</a:t>
            </a:r>
          </a:p>
          <a:p>
            <a:pPr marL="342900" indent="-342900">
              <a:buFont typeface="Arial" panose="020B0604020202020204" pitchFamily="34" charset="0"/>
              <a:buChar char="•"/>
            </a:pPr>
            <a:r>
              <a:rPr lang="en-US" sz="2400" i="1">
                <a:latin typeface="Times New Roman"/>
                <a:cs typeface="Times New Roman"/>
              </a:rPr>
              <a:t>Ancillary kitchen</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Bed linens</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Clean</a:t>
            </a:r>
          </a:p>
          <a:p>
            <a:pPr marL="342900" indent="-342900">
              <a:buFont typeface="Arial" panose="020B0604020202020204" pitchFamily="34" charset="0"/>
              <a:buChar char="•"/>
            </a:pPr>
            <a:r>
              <a:rPr lang="en-US" sz="2400" i="1">
                <a:latin typeface="Times New Roman"/>
                <a:cs typeface="Times New Roman"/>
              </a:rPr>
              <a:t>Dietary kitchen</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EPA registered disinfectant</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Garbage</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Good repair</a:t>
            </a:r>
          </a:p>
          <a:p>
            <a:pPr marL="342900" indent="-342900">
              <a:buFont typeface="Arial" panose="020B0604020202020204" pitchFamily="34" charset="0"/>
              <a:buChar char="•"/>
            </a:pPr>
            <a:r>
              <a:rPr lang="en-US" sz="2400" i="1">
                <a:latin typeface="Times New Roman"/>
                <a:cs typeface="Times New Roman"/>
              </a:rPr>
              <a:t>Nourishment station</a:t>
            </a:r>
          </a:p>
          <a:p>
            <a:pPr marL="342900" indent="-342900">
              <a:buFont typeface="Arial" panose="020B0604020202020204" pitchFamily="34" charset="0"/>
              <a:buChar char="•"/>
            </a:pPr>
            <a:r>
              <a:rPr lang="en-US" sz="2400" i="1">
                <a:latin typeface="Times New Roman"/>
                <a:cs typeface="Times New Roman"/>
              </a:rPr>
              <a:t>Rehabilitation kitchen</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Resident</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Sanitize</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Time/Temperature Control for Safety</a:t>
            </a:r>
          </a:p>
        </p:txBody>
      </p:sp>
    </p:spTree>
    <p:extLst>
      <p:ext uri="{BB962C8B-B14F-4D97-AF65-F5344CB8AC3E}">
        <p14:creationId xmlns:p14="http://schemas.microsoft.com/office/powerpoint/2010/main" val="163522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E2F122C1-22A9-4ADB-A726-DA845F84A9FB}"/>
              </a:ext>
            </a:extLst>
          </p:cNvPr>
          <p:cNvSpPr>
            <a:spLocks noGrp="1" noChangeArrowheads="1"/>
          </p:cNvSpPr>
          <p:nvPr>
            <p:ph type="title"/>
          </p:nvPr>
        </p:nvSpPr>
        <p:spPr>
          <a:xfrm>
            <a:off x="838200" y="552199"/>
            <a:ext cx="10515600" cy="682278"/>
          </a:xfrm>
        </p:spPr>
        <p:txBody>
          <a:bodyPr>
            <a:noAutofit/>
          </a:bodyPr>
          <a:lstStyle/>
          <a:p>
            <a:pPr algn="ctr">
              <a:defRPr/>
            </a:pPr>
            <a:r>
              <a:rPr lang="en-US" b="1">
                <a:latin typeface="Times New Roman"/>
                <a:cs typeface="Times New Roman"/>
              </a:rPr>
              <a:t>Handwashing Facilities (.1312)(d)</a:t>
            </a:r>
          </a:p>
        </p:txBody>
      </p:sp>
      <p:sp>
        <p:nvSpPr>
          <p:cNvPr id="2" name="Rectangle 1">
            <a:extLst>
              <a:ext uri="{FF2B5EF4-FFF2-40B4-BE49-F238E27FC236}">
                <a16:creationId xmlns:a16="http://schemas.microsoft.com/office/drawing/2014/main" id="{231A3572-0A6B-4F30-8A7E-EDF1A01DC051}"/>
              </a:ext>
            </a:extLst>
          </p:cNvPr>
          <p:cNvSpPr/>
          <p:nvPr/>
        </p:nvSpPr>
        <p:spPr>
          <a:xfrm>
            <a:off x="1000634" y="1501100"/>
            <a:ext cx="5187693" cy="4462760"/>
          </a:xfrm>
          <a:prstGeom prst="rect">
            <a:avLst/>
          </a:prstGeom>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1" u="none" strike="noStrike" kern="1200" cap="none" spc="0" normalizeH="0" baseline="0" noProof="0">
                <a:ln>
                  <a:noFill/>
                </a:ln>
                <a:solidFill>
                  <a:prstClr val="black"/>
                </a:solidFill>
                <a:effectLst/>
                <a:uLnTx/>
                <a:uFillTx/>
                <a:latin typeface="Times New Roman"/>
                <a:ea typeface="+mn-ea"/>
                <a:cs typeface="Times New Roman"/>
              </a:rPr>
              <a:t>In Resident Rooms:</a:t>
            </a:r>
            <a:endParaRPr kumimoji="0" lang="en-US" sz="3600" b="0" i="1" u="none" strike="noStrike" kern="1200" cap="none" spc="0" normalizeH="0" baseline="0" noProof="0">
              <a:ln>
                <a:noFill/>
              </a:ln>
              <a:solidFill>
                <a:srgbClr val="000000"/>
              </a:solidFill>
              <a:effectLst/>
              <a:uLnTx/>
              <a:uFillTx/>
              <a:latin typeface="Calibri" panose="020F0502020204030204"/>
              <a:ea typeface="+mn-ea"/>
              <a:cs typeface="Calibri"/>
            </a:endParaRPr>
          </a:p>
          <a:p>
            <a:pPr marL="914400" marR="0" lvl="1"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Times New Roman"/>
                <a:ea typeface="+mn-lt"/>
                <a:cs typeface="Calibri" panose="020F0502020204030204"/>
              </a:rPr>
              <a:t>Personal hygiene</a:t>
            </a:r>
            <a:endParaRPr kumimoji="0" lang="en-US" sz="2800" b="0" i="0" u="none" strike="noStrike" kern="1200" cap="none" spc="0" normalizeH="0" baseline="0" noProof="0">
              <a:ln>
                <a:noFill/>
              </a:ln>
              <a:solidFill>
                <a:prstClr val="black"/>
              </a:solidFill>
              <a:effectLst/>
              <a:uLnTx/>
              <a:uFillTx/>
              <a:latin typeface="Times New Roman"/>
              <a:ea typeface="+mn-lt"/>
              <a:cs typeface="Times New Roman" panose="02020603050405020304" pitchFamily="18" charset="0"/>
            </a:endParaRPr>
          </a:p>
          <a:p>
            <a:pPr marL="914400" marR="0" lvl="1"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Times New Roman"/>
                <a:ea typeface="+mn-lt"/>
                <a:cs typeface="Calibri" panose="020F0502020204030204"/>
              </a:rPr>
              <a:t>Rinsing feeding tubes</a:t>
            </a:r>
            <a:endParaRPr kumimoji="0" lang="en-US" sz="2800" b="0" i="0" u="none" strike="noStrike" kern="1200" cap="none" spc="0" normalizeH="0" baseline="0" noProof="0">
              <a:ln>
                <a:noFill/>
              </a:ln>
              <a:solidFill>
                <a:prstClr val="black"/>
              </a:solidFill>
              <a:effectLst/>
              <a:uLnTx/>
              <a:uFillTx/>
              <a:latin typeface="Times New Roman"/>
              <a:ea typeface="+mn-lt"/>
              <a:cs typeface="Times New Roman" panose="02020603050405020304" pitchFamily="18" charset="0"/>
            </a:endParaRPr>
          </a:p>
          <a:p>
            <a:pPr marL="914400" marR="0" lvl="1"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Times New Roman"/>
                <a:ea typeface="+mn-lt"/>
                <a:cs typeface="Calibri" panose="020F0502020204030204"/>
              </a:rPr>
              <a:t>Obtaining drinking water</a:t>
            </a:r>
            <a:endParaRPr kumimoji="0" lang="en-US" sz="2800" b="0" i="0" u="none" strike="noStrike" kern="1200" cap="none" spc="0" normalizeH="0" baseline="0" noProof="0">
              <a:ln>
                <a:noFill/>
              </a:ln>
              <a:solidFill>
                <a:prstClr val="black"/>
              </a:solidFill>
              <a:effectLst/>
              <a:uLnTx/>
              <a:uFillTx/>
              <a:latin typeface="Times New Roman"/>
              <a:ea typeface="+mn-lt"/>
              <a:cs typeface="Times New Roman" panose="02020603050405020304" pitchFamily="18" charset="0"/>
            </a:endParaRPr>
          </a:p>
          <a:p>
            <a:pPr marL="914400" marR="0" lvl="1"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Times New Roman"/>
                <a:ea typeface="+mn-lt"/>
                <a:cs typeface="Calibri" panose="020F0502020204030204"/>
              </a:rPr>
              <a:t>Disposal of medications or non-TCS liquids as long as the handwashing facility is kept clean and is disinfected daily</a:t>
            </a:r>
            <a:endParaRPr kumimoji="0" lang="en-US" sz="2800" b="0" i="0" u="none" strike="noStrike" kern="1200" cap="none" spc="0" normalizeH="0" baseline="0" noProof="0">
              <a:ln>
                <a:noFill/>
              </a:ln>
              <a:solidFill>
                <a:srgbClr val="FF0000"/>
              </a:solidFill>
              <a:effectLst/>
              <a:uLnTx/>
              <a:uFillTx/>
              <a:latin typeface="Times New Roman"/>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54121A-59C4-49E6-9CD8-FEF90667C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0BF9C0D-8FAD-6078-FE23-FDB814600306}"/>
              </a:ext>
            </a:extLst>
          </p:cNvPr>
          <p:cNvPicPr>
            <a:picLocks noChangeAspect="1"/>
          </p:cNvPicPr>
          <p:nvPr/>
        </p:nvPicPr>
        <p:blipFill rotWithShape="1">
          <a:blip r:embed="rId3"/>
          <a:srcRect l="3681" t="19651" r="13897" b="7302"/>
          <a:stretch/>
        </p:blipFill>
        <p:spPr>
          <a:xfrm rot="10800000">
            <a:off x="6705599" y="1748735"/>
            <a:ext cx="4932112" cy="3568604"/>
          </a:xfrm>
          <a:prstGeom prst="rect">
            <a:avLst/>
          </a:prstGeom>
          <a:ln w="28575">
            <a:solidFill>
              <a:schemeClr val="tx1"/>
            </a:solidFill>
          </a:ln>
        </p:spPr>
      </p:pic>
    </p:spTree>
    <p:extLst>
      <p:ext uri="{BB962C8B-B14F-4D97-AF65-F5344CB8AC3E}">
        <p14:creationId xmlns:p14="http://schemas.microsoft.com/office/powerpoint/2010/main" val="328610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E2F122C1-22A9-4ADB-A726-DA845F84A9FB}"/>
              </a:ext>
            </a:extLst>
          </p:cNvPr>
          <p:cNvSpPr>
            <a:spLocks noGrp="1" noChangeArrowheads="1"/>
          </p:cNvSpPr>
          <p:nvPr>
            <p:ph type="title"/>
          </p:nvPr>
        </p:nvSpPr>
        <p:spPr>
          <a:xfrm>
            <a:off x="838200" y="552199"/>
            <a:ext cx="10515600" cy="682278"/>
          </a:xfrm>
        </p:spPr>
        <p:txBody>
          <a:bodyPr>
            <a:noAutofit/>
          </a:bodyPr>
          <a:lstStyle/>
          <a:p>
            <a:pPr algn="ctr">
              <a:defRPr/>
            </a:pPr>
            <a:r>
              <a:rPr lang="en-US" b="1">
                <a:latin typeface="Times New Roman"/>
                <a:cs typeface="Times New Roman"/>
              </a:rPr>
              <a:t>Handwashing Facilities (.1312)(d)</a:t>
            </a:r>
          </a:p>
        </p:txBody>
      </p:sp>
      <p:sp>
        <p:nvSpPr>
          <p:cNvPr id="2" name="Rectangle 1">
            <a:extLst>
              <a:ext uri="{FF2B5EF4-FFF2-40B4-BE49-F238E27FC236}">
                <a16:creationId xmlns:a16="http://schemas.microsoft.com/office/drawing/2014/main" id="{231A3572-0A6B-4F30-8A7E-EDF1A01DC051}"/>
              </a:ext>
            </a:extLst>
          </p:cNvPr>
          <p:cNvSpPr/>
          <p:nvPr/>
        </p:nvSpPr>
        <p:spPr>
          <a:xfrm>
            <a:off x="731851" y="1617483"/>
            <a:ext cx="6637778" cy="2923877"/>
          </a:xfrm>
          <a:prstGeom prst="rect">
            <a:avLst/>
          </a:prstGeom>
        </p:spPr>
        <p:txBody>
          <a:bodyPr wrap="square" lIns="91440" tIns="45720" rIns="91440" bIns="45720" anchor="t">
            <a:spAutoFit/>
          </a:bodyPr>
          <a:lstStyle/>
          <a:p>
            <a:pPr marL="914400" lvl="1" indent="-457200">
              <a:buFont typeface="Arial"/>
              <a:buChar char="•"/>
              <a:defRPr/>
            </a:pPr>
            <a:r>
              <a:rPr lang="en-US" sz="3200" dirty="0">
                <a:latin typeface="Times New Roman"/>
                <a:ea typeface="+mn-lt"/>
                <a:cs typeface="Calibri" panose="020F0502020204030204"/>
              </a:rPr>
              <a:t>Hand sinks in medication rooms may be used to dispose of medications</a:t>
            </a:r>
            <a:endParaRPr lang="en-US" sz="3200" b="0" i="0" u="none" strike="noStrike" kern="1200" cap="none" spc="0" normalizeH="0" baseline="0" noProof="0" dirty="0">
              <a:ln>
                <a:noFill/>
              </a:ln>
              <a:effectLst/>
              <a:uLnTx/>
              <a:uFillTx/>
              <a:latin typeface="Times New Roman"/>
              <a:cs typeface="Times New Roman" panose="02020603050405020304" pitchFamily="18" charset="0"/>
            </a:endParaRPr>
          </a:p>
          <a:p>
            <a:pPr marL="914400" lvl="1" indent="-457200">
              <a:buFont typeface="Arial"/>
              <a:buChar char="•"/>
              <a:defRPr/>
            </a:pPr>
            <a:r>
              <a:rPr lang="en-US" sz="3200" dirty="0">
                <a:solidFill>
                  <a:srgbClr val="000000"/>
                </a:solidFill>
                <a:latin typeface="Times New Roman"/>
                <a:cs typeface="Calibri"/>
              </a:rPr>
              <a:t>In accordance with manufacturer's instructions</a:t>
            </a:r>
            <a:endParaRPr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Calibri"/>
            </a:endParaRPr>
          </a:p>
          <a:p>
            <a:pPr>
              <a:defRPr/>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54121A-59C4-49E6-9CD8-FEF90667C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43FC7E8-6060-F08F-5058-66B5BB920731}"/>
              </a:ext>
            </a:extLst>
          </p:cNvPr>
          <p:cNvPicPr>
            <a:picLocks noChangeAspect="1"/>
          </p:cNvPicPr>
          <p:nvPr/>
        </p:nvPicPr>
        <p:blipFill rotWithShape="1">
          <a:blip r:embed="rId3"/>
          <a:srcRect l="12345" r="7060"/>
          <a:stretch/>
        </p:blipFill>
        <p:spPr>
          <a:xfrm>
            <a:off x="7620000" y="1827589"/>
            <a:ext cx="4158343" cy="3355221"/>
          </a:xfrm>
          <a:prstGeom prst="rect">
            <a:avLst/>
          </a:prstGeom>
          <a:ln w="28575">
            <a:solidFill>
              <a:schemeClr val="tx1"/>
            </a:solidFill>
          </a:ln>
        </p:spPr>
      </p:pic>
    </p:spTree>
    <p:extLst>
      <p:ext uri="{BB962C8B-B14F-4D97-AF65-F5344CB8AC3E}">
        <p14:creationId xmlns:p14="http://schemas.microsoft.com/office/powerpoint/2010/main" val="157281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2B00-CE1C-40DB-9E9F-E2289F31047F}"/>
              </a:ext>
            </a:extLst>
          </p:cNvPr>
          <p:cNvSpPr>
            <a:spLocks noGrp="1"/>
          </p:cNvSpPr>
          <p:nvPr>
            <p:ph type="title"/>
          </p:nvPr>
        </p:nvSpPr>
        <p:spPr>
          <a:xfrm>
            <a:off x="838200" y="365125"/>
            <a:ext cx="10515600" cy="968082"/>
          </a:xfrm>
        </p:spPr>
        <p:txBody>
          <a:bodyPr>
            <a:normAutofit/>
          </a:bodyPr>
          <a:lstStyle/>
          <a:p>
            <a:pPr algn="ctr"/>
            <a:r>
              <a:rPr lang="en-US" sz="5400" b="1">
                <a:latin typeface="Times New Roman"/>
                <a:cs typeface="Times New Roman"/>
              </a:rPr>
              <a:t>Disinfectants (.1312)(e)</a:t>
            </a:r>
            <a:endParaRPr lang="en-US" sz="5400" b="1"/>
          </a:p>
        </p:txBody>
      </p:sp>
      <p:sp>
        <p:nvSpPr>
          <p:cNvPr id="3" name="Text Placeholder 2">
            <a:extLst>
              <a:ext uri="{FF2B5EF4-FFF2-40B4-BE49-F238E27FC236}">
                <a16:creationId xmlns:a16="http://schemas.microsoft.com/office/drawing/2014/main" id="{5A7C4964-5B30-4177-B2D3-D6661DEF43D9}"/>
              </a:ext>
            </a:extLst>
          </p:cNvPr>
          <p:cNvSpPr>
            <a:spLocks noGrp="1"/>
          </p:cNvSpPr>
          <p:nvPr>
            <p:ph type="body" idx="1"/>
          </p:nvPr>
        </p:nvSpPr>
        <p:spPr>
          <a:xfrm>
            <a:off x="838200" y="1709502"/>
            <a:ext cx="7420563" cy="4332524"/>
          </a:xfrm>
        </p:spPr>
        <p:txBody>
          <a:bodyPr vert="horz" lIns="91440" tIns="45720" rIns="91440" bIns="45720" rtlCol="0" anchor="t">
            <a:normAutofit lnSpcReduction="10000"/>
          </a:bodyPr>
          <a:lstStyle/>
          <a:p>
            <a:r>
              <a:rPr lang="en-US" sz="3200" b="1" i="1">
                <a:latin typeface="Times New Roman"/>
                <a:cs typeface="Times New Roman"/>
              </a:rPr>
              <a:t>Disinfectants:</a:t>
            </a:r>
          </a:p>
          <a:p>
            <a:pPr lvl="1"/>
            <a:r>
              <a:rPr lang="en-US" sz="2600">
                <a:latin typeface="Times New Roman"/>
                <a:cs typeface="Times New Roman"/>
              </a:rPr>
              <a:t>EPA registered</a:t>
            </a:r>
          </a:p>
          <a:p>
            <a:pPr lvl="1"/>
            <a:r>
              <a:rPr lang="en-US" sz="2600">
                <a:latin typeface="Times New Roman"/>
                <a:cs typeface="Times New Roman"/>
              </a:rPr>
              <a:t>Used in accordance with manufacturer's instructions</a:t>
            </a:r>
          </a:p>
          <a:p>
            <a:r>
              <a:rPr lang="en-US">
                <a:latin typeface="Times New Roman"/>
                <a:cs typeface="Times New Roman"/>
              </a:rPr>
              <a:t>Measuring device, chemical testing device, or the methods and devices prescribed by the chemical manufacturer used when disinfectant is mixed and prepared by institution employees</a:t>
            </a:r>
          </a:p>
          <a:p>
            <a:pPr marL="0" indent="0">
              <a:buNone/>
            </a:pPr>
            <a:endParaRPr lang="en-US">
              <a:solidFill>
                <a:srgbClr val="000000"/>
              </a:solidFill>
              <a:latin typeface="Times New Roman"/>
              <a:cs typeface="Times New Roman"/>
            </a:endParaRPr>
          </a:p>
          <a:p>
            <a:r>
              <a:rPr lang="en-US">
                <a:solidFill>
                  <a:srgbClr val="FF0000"/>
                </a:solidFill>
                <a:latin typeface="Times New Roman"/>
                <a:cs typeface="Times New Roman"/>
              </a:rPr>
              <a:t>#11 on inspection form</a:t>
            </a:r>
            <a:endParaRPr lang="en-US">
              <a:solidFill>
                <a:srgbClr val="FF0000"/>
              </a:solidFill>
            </a:endParaRPr>
          </a:p>
        </p:txBody>
      </p:sp>
      <p:sp>
        <p:nvSpPr>
          <p:cNvPr id="4" name="Slide Number Placeholder 3">
            <a:extLst>
              <a:ext uri="{FF2B5EF4-FFF2-40B4-BE49-F238E27FC236}">
                <a16:creationId xmlns:a16="http://schemas.microsoft.com/office/drawing/2014/main" id="{EC9005DC-7C74-41CA-91FB-6C2A324F8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A7CD32E-A725-4EE7-B7F2-086A8CCD5434}"/>
              </a:ext>
            </a:extLst>
          </p:cNvPr>
          <p:cNvPicPr>
            <a:picLocks noChangeAspect="1"/>
          </p:cNvPicPr>
          <p:nvPr/>
        </p:nvPicPr>
        <p:blipFill rotWithShape="1">
          <a:blip r:embed="rId3"/>
          <a:srcRect l="20511" t="180" r="17867"/>
          <a:stretch/>
        </p:blipFill>
        <p:spPr>
          <a:xfrm>
            <a:off x="8886381" y="1690688"/>
            <a:ext cx="2473411" cy="4006636"/>
          </a:xfrm>
          <a:prstGeom prst="rect">
            <a:avLst/>
          </a:prstGeom>
          <a:ln w="38100">
            <a:solidFill>
              <a:schemeClr val="tx1"/>
            </a:solidFill>
          </a:ln>
        </p:spPr>
      </p:pic>
    </p:spTree>
    <p:extLst>
      <p:ext uri="{BB962C8B-B14F-4D97-AF65-F5344CB8AC3E}">
        <p14:creationId xmlns:p14="http://schemas.microsoft.com/office/powerpoint/2010/main" val="116389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B410-7490-4F85-A391-AB0E7503AB01}"/>
              </a:ext>
            </a:extLst>
          </p:cNvPr>
          <p:cNvSpPr>
            <a:spLocks noGrp="1"/>
          </p:cNvSpPr>
          <p:nvPr>
            <p:ph type="title"/>
          </p:nvPr>
        </p:nvSpPr>
        <p:spPr>
          <a:xfrm>
            <a:off x="838200" y="365125"/>
            <a:ext cx="10515600" cy="996304"/>
          </a:xfrm>
        </p:spPr>
        <p:txBody>
          <a:bodyPr/>
          <a:lstStyle/>
          <a:p>
            <a:pPr algn="ctr"/>
            <a:r>
              <a:rPr lang="en-US" sz="5400" b="1">
                <a:latin typeface="Times New Roman"/>
                <a:cs typeface="Times New Roman"/>
              </a:rPr>
              <a:t>Bathing Facilities (.1312)(f)</a:t>
            </a:r>
          </a:p>
        </p:txBody>
      </p:sp>
      <p:sp>
        <p:nvSpPr>
          <p:cNvPr id="3" name="Text Placeholder 2">
            <a:extLst>
              <a:ext uri="{FF2B5EF4-FFF2-40B4-BE49-F238E27FC236}">
                <a16:creationId xmlns:a16="http://schemas.microsoft.com/office/drawing/2014/main" id="{DB41D1BE-5508-4631-82FE-5022DB2BDF1C}"/>
              </a:ext>
            </a:extLst>
          </p:cNvPr>
          <p:cNvSpPr>
            <a:spLocks noGrp="1"/>
          </p:cNvSpPr>
          <p:nvPr>
            <p:ph type="body" idx="1"/>
          </p:nvPr>
        </p:nvSpPr>
        <p:spPr>
          <a:xfrm>
            <a:off x="922867" y="1693922"/>
            <a:ext cx="5680461" cy="4297522"/>
          </a:xfrm>
        </p:spPr>
        <p:txBody>
          <a:bodyPr vert="horz" lIns="91440" tIns="45720" rIns="91440" bIns="45720" rtlCol="0" anchor="t">
            <a:noAutofit/>
          </a:bodyPr>
          <a:lstStyle/>
          <a:p>
            <a:r>
              <a:rPr lang="en-US" sz="3200" b="1" i="1">
                <a:latin typeface="Times New Roman"/>
                <a:cs typeface="Times New Roman"/>
              </a:rPr>
              <a:t>Bathing facilities equipped:</a:t>
            </a:r>
            <a:endParaRPr lang="en-US" sz="3200" b="1" i="1"/>
          </a:p>
          <a:p>
            <a:pPr lvl="1" indent="0"/>
            <a:r>
              <a:rPr lang="en-US" sz="2800">
                <a:latin typeface="Times New Roman"/>
                <a:cs typeface="Times New Roman"/>
              </a:rPr>
              <a:t>Running water</a:t>
            </a:r>
            <a:endParaRPr lang="en-US" sz="2800"/>
          </a:p>
          <a:p>
            <a:pPr lvl="1" indent="0"/>
            <a:r>
              <a:rPr lang="en-US" sz="2800">
                <a:latin typeface="Times New Roman"/>
                <a:cs typeface="Times New Roman"/>
              </a:rPr>
              <a:t>Tempering device</a:t>
            </a:r>
            <a:endParaRPr lang="en-US" sz="2800"/>
          </a:p>
          <a:p>
            <a:r>
              <a:rPr lang="en-US">
                <a:latin typeface="Times New Roman"/>
                <a:cs typeface="Times New Roman"/>
              </a:rPr>
              <a:t>Bathing equipment that has contact with a resident’s skin and is used by more than one resident kept clean and disinfected between resident uses</a:t>
            </a:r>
          </a:p>
          <a:p>
            <a:pPr marL="0" indent="0">
              <a:buNone/>
            </a:pPr>
            <a:endParaRPr lang="en-US">
              <a:solidFill>
                <a:srgbClr val="000000"/>
              </a:solidFill>
              <a:latin typeface="Times New Roman"/>
              <a:cs typeface="Times New Roman"/>
            </a:endParaRPr>
          </a:p>
          <a:p>
            <a:r>
              <a:rPr lang="en-US">
                <a:solidFill>
                  <a:srgbClr val="FF0000"/>
                </a:solidFill>
                <a:latin typeface="Times New Roman"/>
                <a:cs typeface="Times New Roman"/>
              </a:rPr>
              <a:t>#12 on inspection form</a:t>
            </a:r>
            <a:endParaRPr lang="en-US">
              <a:solidFill>
                <a:srgbClr val="FF0000"/>
              </a:solidFill>
            </a:endParaRPr>
          </a:p>
        </p:txBody>
      </p:sp>
      <p:sp>
        <p:nvSpPr>
          <p:cNvPr id="5" name="Slide Number Placeholder 4">
            <a:extLst>
              <a:ext uri="{FF2B5EF4-FFF2-40B4-BE49-F238E27FC236}">
                <a16:creationId xmlns:a16="http://schemas.microsoft.com/office/drawing/2014/main" id="{A57D3C07-8EE8-415C-911B-5DB30C7853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BBA0627A-7E68-551D-2B2D-C6E6CF4A8FE0}"/>
              </a:ext>
            </a:extLst>
          </p:cNvPr>
          <p:cNvPicPr>
            <a:picLocks noChangeAspect="1"/>
          </p:cNvPicPr>
          <p:nvPr/>
        </p:nvPicPr>
        <p:blipFill>
          <a:blip r:embed="rId3"/>
          <a:stretch>
            <a:fillRect/>
          </a:stretch>
        </p:blipFill>
        <p:spPr>
          <a:xfrm>
            <a:off x="6746992" y="1829792"/>
            <a:ext cx="5090799" cy="2972251"/>
          </a:xfrm>
          <a:prstGeom prst="rect">
            <a:avLst/>
          </a:prstGeom>
          <a:ln w="28575">
            <a:solidFill>
              <a:schemeClr val="tx1"/>
            </a:solidFill>
          </a:ln>
        </p:spPr>
      </p:pic>
    </p:spTree>
    <p:extLst>
      <p:ext uri="{BB962C8B-B14F-4D97-AF65-F5344CB8AC3E}">
        <p14:creationId xmlns:p14="http://schemas.microsoft.com/office/powerpoint/2010/main" val="63977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roper clean tub pump">
            <a:extLst>
              <a:ext uri="{FF2B5EF4-FFF2-40B4-BE49-F238E27FC236}">
                <a16:creationId xmlns:a16="http://schemas.microsoft.com/office/drawing/2014/main" id="{B64EA255-D3BF-4E4D-BECD-DDD8317E8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798" y="1797099"/>
            <a:ext cx="5038608" cy="378366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2D6AE35-F32A-4AF4-A470-F60366BDEB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02B232-A49E-FAD8-884D-F493ED3368FD}"/>
              </a:ext>
            </a:extLst>
          </p:cNvPr>
          <p:cNvSpPr txBox="1"/>
          <p:nvPr/>
        </p:nvSpPr>
        <p:spPr>
          <a:xfrm>
            <a:off x="999066" y="1619956"/>
            <a:ext cx="532730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Times New Roman"/>
                <a:ea typeface="+mn-ea"/>
                <a:cs typeface="+mn-cs"/>
              </a:rPr>
              <a:t>Bathing equipment that uses a pump to move water kept clean in accordance with the manufacturer’s instructions</a:t>
            </a:r>
          </a:p>
          <a:p>
            <a:pPr>
              <a:defRPr/>
            </a:pPr>
            <a:endParaRPr lang="en-US" sz="3200">
              <a:latin typeface="Times New Roman"/>
              <a:cs typeface="Times New Roman"/>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srgbClr val="FF0000"/>
                </a:solidFill>
                <a:latin typeface="Times New Roman"/>
              </a:rPr>
              <a:t>#12 on inspection form</a:t>
            </a: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D5E55C4-969C-B2ED-2EE8-A3637AFAF96B}"/>
              </a:ext>
            </a:extLst>
          </p:cNvPr>
          <p:cNvSpPr txBox="1"/>
          <p:nvPr/>
        </p:nvSpPr>
        <p:spPr>
          <a:xfrm>
            <a:off x="1879917" y="470024"/>
            <a:ext cx="8428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a:ea typeface="+mn-ea"/>
                <a:cs typeface="Times New Roman"/>
              </a:rPr>
              <a:t>Bathing Facilities (.1312)(f)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3"/>
          <a:stretch>
            <a:fillRect/>
          </a:stretch>
        </p:blipFill>
        <p:spPr>
          <a:xfrm>
            <a:off x="1230013" y="62312"/>
            <a:ext cx="9731973" cy="6733376"/>
          </a:xfrm>
          <a:prstGeom prst="rect">
            <a:avLst/>
          </a:prstGeom>
          <a:ln w="28575">
            <a:solidFill>
              <a:schemeClr val="tx1"/>
            </a:solidFill>
          </a:ln>
        </p:spPr>
      </p:pic>
      <p:sp>
        <p:nvSpPr>
          <p:cNvPr id="3" name="Rectangle 2">
            <a:extLst>
              <a:ext uri="{FF2B5EF4-FFF2-40B4-BE49-F238E27FC236}">
                <a16:creationId xmlns:a16="http://schemas.microsoft.com/office/drawing/2014/main" id="{950FF00E-428A-6E33-5384-143BCD722532}"/>
              </a:ext>
            </a:extLst>
          </p:cNvPr>
          <p:cNvSpPr/>
          <p:nvPr/>
        </p:nvSpPr>
        <p:spPr>
          <a:xfrm>
            <a:off x="1339702" y="978195"/>
            <a:ext cx="4550735" cy="9675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1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2F1D926-E6C2-4F6E-9D8C-FA212B86FBB1}"/>
              </a:ext>
            </a:extLst>
          </p:cNvPr>
          <p:cNvSpPr>
            <a:spLocks noGrp="1" noChangeArrowheads="1"/>
          </p:cNvSpPr>
          <p:nvPr>
            <p:ph type="title"/>
          </p:nvPr>
        </p:nvSpPr>
        <p:spPr>
          <a:xfrm>
            <a:off x="838200" y="365125"/>
            <a:ext cx="10515600" cy="1062156"/>
          </a:xfrm>
        </p:spPr>
        <p:txBody>
          <a:bodyPr/>
          <a:lstStyle/>
          <a:p>
            <a:pPr algn="ctr" eaLnBrk="1" hangingPunct="1">
              <a:defRPr/>
            </a:pPr>
            <a:r>
              <a:rPr lang="en-US" b="1">
                <a:latin typeface="Times New Roman"/>
                <a:cs typeface="Times New Roman"/>
              </a:rPr>
              <a:t>Water Supply (.1313)(a-c)</a:t>
            </a:r>
          </a:p>
        </p:txBody>
      </p:sp>
      <p:pic>
        <p:nvPicPr>
          <p:cNvPr id="2" name="Picture 1">
            <a:extLst>
              <a:ext uri="{FF2B5EF4-FFF2-40B4-BE49-F238E27FC236}">
                <a16:creationId xmlns:a16="http://schemas.microsoft.com/office/drawing/2014/main" id="{0027DA20-2D6A-4DCB-B2AA-73634B984C27}"/>
              </a:ext>
            </a:extLst>
          </p:cNvPr>
          <p:cNvPicPr>
            <a:picLocks noChangeAspect="1"/>
          </p:cNvPicPr>
          <p:nvPr/>
        </p:nvPicPr>
        <p:blipFill rotWithShape="1">
          <a:blip r:embed="rId3"/>
          <a:srcRect l="16477" r="15353" b="673"/>
          <a:stretch/>
        </p:blipFill>
        <p:spPr>
          <a:xfrm>
            <a:off x="7228295" y="1896446"/>
            <a:ext cx="4254868" cy="2789666"/>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2157FFF2-8707-4A79-A8DC-D8D0039D09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6F425B-5821-3250-3986-BAEE3733E526}"/>
              </a:ext>
            </a:extLst>
          </p:cNvPr>
          <p:cNvSpPr txBox="1"/>
          <p:nvPr/>
        </p:nvSpPr>
        <p:spPr>
          <a:xfrm>
            <a:off x="839140" y="1619955"/>
            <a:ext cx="6101643"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3200" b="1" i="1" u="none" strike="noStrike" kern="1200" cap="none" spc="0" normalizeH="0" baseline="0" noProof="0">
                <a:ln>
                  <a:noFill/>
                </a:ln>
                <a:solidFill>
                  <a:prstClr val="black"/>
                </a:solidFill>
                <a:effectLst/>
                <a:uLnTx/>
                <a:uFillTx/>
                <a:latin typeface="Times New Roman"/>
                <a:ea typeface="+mn-ea"/>
                <a:cs typeface="Times New Roman"/>
              </a:rPr>
              <a:t>Community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3200" b="1" i="1" u="none" strike="noStrike" kern="1200" cap="none" spc="0" normalizeH="0" baseline="0" noProof="0">
                <a:ln>
                  <a:noFill/>
                </a:ln>
                <a:solidFill>
                  <a:prstClr val="black"/>
                </a:solidFill>
                <a:effectLst/>
                <a:uLnTx/>
                <a:uFillTx/>
                <a:latin typeface="Times New Roman"/>
                <a:ea typeface="+mn-ea"/>
                <a:cs typeface="Times New Roman"/>
              </a:rPr>
              <a:t>Non-community</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Times New Roman"/>
                <a:ea typeface="+mn-ea"/>
                <a:cs typeface="Times New Roman"/>
              </a:rPr>
              <a:t>Meets .1700 Rules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Times New Roman"/>
                <a:ea typeface="+mn-ea"/>
                <a:cs typeface="Times New Roman"/>
              </a:rPr>
              <a:t>Bacteriological sample collected once a year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prstClr val="black"/>
                </a:solidFill>
                <a:effectLst/>
                <a:uLnTx/>
                <a:uFillTx/>
                <a:latin typeface="Times New Roman"/>
                <a:ea typeface="+mn-ea"/>
                <a:cs typeface="Times New Roman"/>
              </a:rPr>
              <a:t>No cross-connections</a:t>
            </a:r>
          </a:p>
          <a:p>
            <a:pPr>
              <a:defRPr/>
            </a:pPr>
            <a:endParaRPr lang="en-US" sz="3200">
              <a:latin typeface="Times New Roman"/>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3200">
                <a:solidFill>
                  <a:srgbClr val="FF0000"/>
                </a:solidFill>
                <a:latin typeface="Times New Roman"/>
                <a:cs typeface="Times New Roman"/>
              </a:rPr>
              <a:t>#13, #14, and #15 on inspection form</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E2F122C1-22A9-4ADB-A726-DA845F84A9FB}"/>
              </a:ext>
            </a:extLst>
          </p:cNvPr>
          <p:cNvSpPr>
            <a:spLocks noGrp="1" noChangeArrowheads="1"/>
          </p:cNvSpPr>
          <p:nvPr>
            <p:ph type="title"/>
          </p:nvPr>
        </p:nvSpPr>
        <p:spPr>
          <a:xfrm>
            <a:off x="838200" y="542792"/>
            <a:ext cx="10515600" cy="682278"/>
          </a:xfrm>
        </p:spPr>
        <p:txBody>
          <a:bodyPr>
            <a:noAutofit/>
          </a:bodyPr>
          <a:lstStyle/>
          <a:p>
            <a:pPr algn="ctr">
              <a:defRPr/>
            </a:pPr>
            <a:r>
              <a:rPr lang="en-US" b="1">
                <a:latin typeface="Times New Roman"/>
                <a:cs typeface="Times New Roman"/>
              </a:rPr>
              <a:t>Water Supply (.1313)(d)</a:t>
            </a:r>
            <a:endParaRPr lang="en-US" b="1"/>
          </a:p>
        </p:txBody>
      </p:sp>
      <p:sp>
        <p:nvSpPr>
          <p:cNvPr id="2" name="Rectangle 1">
            <a:extLst>
              <a:ext uri="{FF2B5EF4-FFF2-40B4-BE49-F238E27FC236}">
                <a16:creationId xmlns:a16="http://schemas.microsoft.com/office/drawing/2014/main" id="{231A3572-0A6B-4F30-8A7E-EDF1A01DC051}"/>
              </a:ext>
            </a:extLst>
          </p:cNvPr>
          <p:cNvSpPr/>
          <p:nvPr/>
        </p:nvSpPr>
        <p:spPr>
          <a:xfrm>
            <a:off x="840708" y="1534733"/>
            <a:ext cx="6107110" cy="4247317"/>
          </a:xfrm>
          <a:prstGeom prst="rect">
            <a:avLst/>
          </a:prstGeom>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Times New Roman"/>
                <a:ea typeface="+mn-lt"/>
                <a:cs typeface="Calibri" panose="020F0502020204030204"/>
              </a:rPr>
              <a:t>Water heating facilities provided</a:t>
            </a:r>
            <a:endParaRPr kumimoji="0" lang="en-US" sz="3000" b="0" i="0" u="none" strike="noStrike" kern="1200" cap="none" spc="0" normalizeH="0" baseline="0" noProof="0">
              <a:ln>
                <a:noFill/>
              </a:ln>
              <a:solidFill>
                <a:prstClr val="black"/>
              </a:solidFill>
              <a:effectLst/>
              <a:uLnTx/>
              <a:uFillTx/>
              <a:latin typeface="Times New Roman"/>
              <a:ea typeface="+mn-ea"/>
              <a:cs typeface="Times New Roman"/>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Times New Roman"/>
                <a:ea typeface="+mn-lt"/>
                <a:cs typeface="Calibri" panose="020F0502020204030204"/>
              </a:rPr>
              <a:t>Hot and cold running water under pressure provided and sufficient to carry out all operations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Times New Roman"/>
                <a:ea typeface="+mn-lt"/>
                <a:cs typeface="Calibri" panose="020F0502020204030204"/>
              </a:rPr>
              <a:t>Hot water shall be provided between </a:t>
            </a:r>
            <a:r>
              <a:rPr kumimoji="0" lang="en-US" sz="3000" b="1" i="0" u="sng" strike="noStrike" kern="1200" cap="none" spc="0" normalizeH="0" baseline="0" noProof="0">
                <a:ln>
                  <a:noFill/>
                </a:ln>
                <a:solidFill>
                  <a:srgbClr val="FF0000"/>
                </a:solidFill>
                <a:effectLst/>
                <a:uLnTx/>
                <a:uFillTx/>
                <a:latin typeface="Times New Roman"/>
                <a:ea typeface="+mn-lt"/>
                <a:cs typeface="Calibri" panose="020F0502020204030204"/>
              </a:rPr>
              <a:t>105°F-116°F</a:t>
            </a:r>
            <a:r>
              <a:rPr kumimoji="0" lang="en-US" sz="3000" b="0" i="0" u="none" strike="noStrike" kern="1200" cap="none" spc="0" normalizeH="0" baseline="0" noProof="0">
                <a:ln>
                  <a:noFill/>
                </a:ln>
                <a:solidFill>
                  <a:prstClr val="black"/>
                </a:solidFill>
                <a:effectLst/>
                <a:uLnTx/>
                <a:uFillTx/>
                <a:latin typeface="Times New Roman"/>
                <a:ea typeface="+mn-lt"/>
                <a:cs typeface="Calibri" panose="020F0502020204030204"/>
              </a:rPr>
              <a:t> at handwashing and bathing facilities</a:t>
            </a:r>
          </a:p>
          <a:p>
            <a:pPr>
              <a:defRPr/>
            </a:pPr>
            <a:endParaRPr lang="en-US" sz="3000">
              <a:latin typeface="Times New Roman"/>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a:solidFill>
                  <a:srgbClr val="FF0000"/>
                </a:solidFill>
                <a:latin typeface="Times New Roman"/>
                <a:ea typeface="+mn-lt"/>
                <a:cs typeface="Calibri" panose="020F0502020204030204"/>
              </a:rPr>
              <a:t>#16 on inspection form</a:t>
            </a:r>
            <a:endParaRPr kumimoji="0" lang="en-US" sz="3000" b="1" i="0" u="none" strike="noStrike" kern="1200" cap="none" spc="0" normalizeH="0" baseline="0" noProof="0">
              <a:ln>
                <a:noFill/>
              </a:ln>
              <a:solidFill>
                <a:srgbClr val="FF0000"/>
              </a:solidFill>
              <a:effectLst/>
              <a:uLnTx/>
              <a:uFillTx/>
              <a:latin typeface="Times New Roman"/>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A76649C-E150-4124-989A-9DD9F98A4EC5}"/>
              </a:ext>
            </a:extLst>
          </p:cNvPr>
          <p:cNvPicPr>
            <a:picLocks noChangeAspect="1"/>
          </p:cNvPicPr>
          <p:nvPr/>
        </p:nvPicPr>
        <p:blipFill>
          <a:blip r:embed="rId3"/>
          <a:stretch>
            <a:fillRect/>
          </a:stretch>
        </p:blipFill>
        <p:spPr>
          <a:xfrm>
            <a:off x="7295334" y="1713475"/>
            <a:ext cx="4428445" cy="3331878"/>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991557D3-ADE8-492B-BA3A-7C6EA335F1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03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tub sitting next to a sink&#10;&#10;Description automatically generated">
            <a:extLst>
              <a:ext uri="{FF2B5EF4-FFF2-40B4-BE49-F238E27FC236}">
                <a16:creationId xmlns:a16="http://schemas.microsoft.com/office/drawing/2014/main" id="{A1D4F9B1-B210-4884-BEFD-893439EB2608}"/>
              </a:ext>
            </a:extLst>
          </p:cNvPr>
          <p:cNvPicPr>
            <a:picLocks noChangeAspect="1"/>
          </p:cNvPicPr>
          <p:nvPr/>
        </p:nvPicPr>
        <p:blipFill rotWithShape="1">
          <a:blip r:embed="rId3">
            <a:extLst>
              <a:ext uri="{28A0092B-C50C-407E-A947-70E740481C1C}">
                <a14:useLocalDpi xmlns:a14="http://schemas.microsoft.com/office/drawing/2010/main" val="0"/>
              </a:ext>
            </a:extLst>
          </a:blip>
          <a:srcRect b="7565"/>
          <a:stretch/>
        </p:blipFill>
        <p:spPr>
          <a:xfrm>
            <a:off x="2247900" y="542925"/>
            <a:ext cx="7823200" cy="5423508"/>
          </a:xfrm>
          <a:prstGeom prst="rect">
            <a:avLst/>
          </a:prstGeom>
          <a:ln w="28575">
            <a:solidFill>
              <a:schemeClr val="tx1"/>
            </a:solidFill>
          </a:ln>
        </p:spPr>
      </p:pic>
      <p:sp>
        <p:nvSpPr>
          <p:cNvPr id="2" name="Slide Number Placeholder 1">
            <a:extLst>
              <a:ext uri="{FF2B5EF4-FFF2-40B4-BE49-F238E27FC236}">
                <a16:creationId xmlns:a16="http://schemas.microsoft.com/office/drawing/2014/main" id="{A93E256C-2F92-4020-8176-93E9F57D92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hower in a room&#10;&#10;Description automatically generated">
            <a:extLst>
              <a:ext uri="{FF2B5EF4-FFF2-40B4-BE49-F238E27FC236}">
                <a16:creationId xmlns:a16="http://schemas.microsoft.com/office/drawing/2014/main" id="{838F7355-9538-4EEA-A42E-D6B872B25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020" y="383176"/>
            <a:ext cx="4251960" cy="5669280"/>
          </a:xfrm>
          <a:prstGeom prst="rect">
            <a:avLst/>
          </a:prstGeom>
          <a:ln w="28575">
            <a:solidFill>
              <a:schemeClr val="tx1"/>
            </a:solidFill>
          </a:ln>
        </p:spPr>
      </p:pic>
      <p:sp>
        <p:nvSpPr>
          <p:cNvPr id="4" name="Arrow: Down 3">
            <a:extLst>
              <a:ext uri="{FF2B5EF4-FFF2-40B4-BE49-F238E27FC236}">
                <a16:creationId xmlns:a16="http://schemas.microsoft.com/office/drawing/2014/main" id="{436BDCE9-BDEC-4289-BB80-FBD6844F544A}"/>
              </a:ext>
            </a:extLst>
          </p:cNvPr>
          <p:cNvSpPr/>
          <p:nvPr/>
        </p:nvSpPr>
        <p:spPr>
          <a:xfrm rot="3350269">
            <a:off x="5709557" y="3091543"/>
            <a:ext cx="772886" cy="100148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85FB08BC-348F-4607-A293-0E05FC91D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29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33A2-B41A-20CA-1B50-72686D09E2FC}"/>
              </a:ext>
            </a:extLst>
          </p:cNvPr>
          <p:cNvSpPr>
            <a:spLocks noGrp="1"/>
          </p:cNvSpPr>
          <p:nvPr>
            <p:ph type="title"/>
          </p:nvPr>
        </p:nvSpPr>
        <p:spPr/>
        <p:txBody>
          <a:bodyPr/>
          <a:lstStyle/>
          <a:p>
            <a:pPr algn="ctr"/>
            <a:r>
              <a:rPr lang="en-US" b="1">
                <a:latin typeface="Times New Roman"/>
                <a:cs typeface="Times New Roman"/>
              </a:rPr>
              <a:t>Activity Kitchen</a:t>
            </a:r>
          </a:p>
        </p:txBody>
      </p:sp>
      <p:sp>
        <p:nvSpPr>
          <p:cNvPr id="3" name="Content Placeholder 2">
            <a:extLst>
              <a:ext uri="{FF2B5EF4-FFF2-40B4-BE49-F238E27FC236}">
                <a16:creationId xmlns:a16="http://schemas.microsoft.com/office/drawing/2014/main" id="{5AD2B571-54F4-FEE9-A991-377C9E90BF1E}"/>
              </a:ext>
            </a:extLst>
          </p:cNvPr>
          <p:cNvSpPr>
            <a:spLocks noGrp="1"/>
          </p:cNvSpPr>
          <p:nvPr>
            <p:ph idx="1"/>
          </p:nvPr>
        </p:nvSpPr>
        <p:spPr>
          <a:xfrm>
            <a:off x="838200" y="1825625"/>
            <a:ext cx="6389939" cy="4042118"/>
          </a:xfrm>
        </p:spPr>
        <p:txBody>
          <a:bodyPr vert="horz" lIns="91440" tIns="45720" rIns="91440" bIns="45720" rtlCol="0" anchor="t">
            <a:normAutofit/>
          </a:bodyPr>
          <a:lstStyle/>
          <a:p>
            <a:r>
              <a:rPr lang="en-US" sz="3200" dirty="0">
                <a:latin typeface="Times New Roman"/>
                <a:cs typeface="Times New Roman"/>
              </a:rPr>
              <a:t>Kitchen for residents of an institution and their guests for preparing food for individual or group activities</a:t>
            </a:r>
            <a:endParaRPr lang="en-US" sz="3200" dirty="0"/>
          </a:p>
          <a:p>
            <a:r>
              <a:rPr lang="en-US" sz="3200" dirty="0">
                <a:latin typeface="Times New Roman"/>
                <a:cs typeface="Times New Roman"/>
              </a:rPr>
              <a:t>Available to residents or employees of a residential care facility if located in the same building</a:t>
            </a:r>
            <a:endParaRPr lang="en-US" sz="3200" dirty="0"/>
          </a:p>
        </p:txBody>
      </p:sp>
      <p:sp>
        <p:nvSpPr>
          <p:cNvPr id="4" name="Slide Number Placeholder 3">
            <a:extLst>
              <a:ext uri="{FF2B5EF4-FFF2-40B4-BE49-F238E27FC236}">
                <a16:creationId xmlns:a16="http://schemas.microsoft.com/office/drawing/2014/main" id="{9559739A-C958-A56E-4F98-7C2C29081586}"/>
              </a:ext>
            </a:extLst>
          </p:cNvPr>
          <p:cNvSpPr>
            <a:spLocks noGrp="1"/>
          </p:cNvSpPr>
          <p:nvPr>
            <p:ph type="sldNum" sz="quarter" idx="12"/>
          </p:nvPr>
        </p:nvSpPr>
        <p:spPr/>
        <p:txBody>
          <a:bodyPr/>
          <a:lstStyle/>
          <a:p>
            <a:fld id="{F7D4B09D-202F-488F-BB00-3B22092E7661}" type="slidenum">
              <a:rPr lang="en-US" smtClean="0"/>
              <a:t>6</a:t>
            </a:fld>
            <a:endParaRPr lang="en-US"/>
          </a:p>
        </p:txBody>
      </p:sp>
      <p:pic>
        <p:nvPicPr>
          <p:cNvPr id="6" name="Picture 6">
            <a:extLst>
              <a:ext uri="{FF2B5EF4-FFF2-40B4-BE49-F238E27FC236}">
                <a16:creationId xmlns:a16="http://schemas.microsoft.com/office/drawing/2014/main" id="{D1B91DF9-C0EB-43A4-6DF3-538B72E84A0A}"/>
              </a:ext>
            </a:extLst>
          </p:cNvPr>
          <p:cNvPicPr>
            <a:picLocks noChangeAspect="1"/>
          </p:cNvPicPr>
          <p:nvPr/>
        </p:nvPicPr>
        <p:blipFill>
          <a:blip r:embed="rId3"/>
          <a:stretch>
            <a:fillRect/>
          </a:stretch>
        </p:blipFill>
        <p:spPr>
          <a:xfrm>
            <a:off x="7335371" y="2010335"/>
            <a:ext cx="4580964" cy="3061447"/>
          </a:xfrm>
          <a:prstGeom prst="rect">
            <a:avLst/>
          </a:prstGeom>
          <a:ln w="28575">
            <a:solidFill>
              <a:schemeClr val="tx1"/>
            </a:solidFill>
          </a:ln>
        </p:spPr>
      </p:pic>
    </p:spTree>
    <p:extLst>
      <p:ext uri="{BB962C8B-B14F-4D97-AF65-F5344CB8AC3E}">
        <p14:creationId xmlns:p14="http://schemas.microsoft.com/office/powerpoint/2010/main" val="40408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5DBA41B5-90A5-4D71-B6A3-14735BEE9D9C}"/>
              </a:ext>
            </a:extLst>
          </p:cNvPr>
          <p:cNvSpPr>
            <a:spLocks noGrp="1" noChangeArrowheads="1"/>
          </p:cNvSpPr>
          <p:nvPr>
            <p:ph type="title"/>
          </p:nvPr>
        </p:nvSpPr>
        <p:spPr>
          <a:xfrm>
            <a:off x="596081" y="332023"/>
            <a:ext cx="10999838" cy="1325563"/>
          </a:xfrm>
        </p:spPr>
        <p:txBody>
          <a:bodyPr>
            <a:normAutofit fontScale="90000"/>
          </a:bodyPr>
          <a:lstStyle/>
          <a:p>
            <a:pPr algn="ctr" eaLnBrk="1" hangingPunct="1">
              <a:defRPr/>
            </a:pPr>
            <a:r>
              <a:rPr lang="en-US" b="1">
                <a:latin typeface="Times New Roman"/>
                <a:cs typeface="Times New Roman"/>
              </a:rPr>
              <a:t>Interruption of Water Supply (.1313)(e)</a:t>
            </a:r>
          </a:p>
        </p:txBody>
      </p:sp>
      <p:pic>
        <p:nvPicPr>
          <p:cNvPr id="2" name="Picture 1">
            <a:extLst>
              <a:ext uri="{FF2B5EF4-FFF2-40B4-BE49-F238E27FC236}">
                <a16:creationId xmlns:a16="http://schemas.microsoft.com/office/drawing/2014/main" id="{D8E67EB7-F5A0-4C3C-A086-C81E51F33B39}"/>
              </a:ext>
            </a:extLst>
          </p:cNvPr>
          <p:cNvPicPr>
            <a:picLocks noChangeAspect="1"/>
          </p:cNvPicPr>
          <p:nvPr/>
        </p:nvPicPr>
        <p:blipFill>
          <a:blip r:embed="rId3"/>
          <a:stretch>
            <a:fillRect/>
          </a:stretch>
        </p:blipFill>
        <p:spPr>
          <a:xfrm>
            <a:off x="8263197" y="2122105"/>
            <a:ext cx="3574841" cy="2620018"/>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E51CDF4D-EAE1-48DB-95DC-FA7902B26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731C6E8-35B5-39B8-A96D-5651DF1E085E}"/>
              </a:ext>
            </a:extLst>
          </p:cNvPr>
          <p:cNvSpPr txBox="1"/>
          <p:nvPr/>
        </p:nvSpPr>
        <p:spPr>
          <a:xfrm>
            <a:off x="728701" y="1466200"/>
            <a:ext cx="7409271"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effectLst/>
                <a:uLnTx/>
                <a:uFillTx/>
                <a:latin typeface="Times New Roman"/>
                <a:ea typeface="+mn-ea"/>
                <a:cs typeface="Times New Roman"/>
              </a:rPr>
              <a:t>Water supply interrupted </a:t>
            </a:r>
            <a:r>
              <a:rPr kumimoji="0" lang="en-US" sz="2800" b="1" i="0" u="sng" strike="noStrike" kern="1200" cap="none" spc="0" normalizeH="0" baseline="0" noProof="0">
                <a:ln>
                  <a:noFill/>
                </a:ln>
                <a:solidFill>
                  <a:srgbClr val="FF0000"/>
                </a:solidFill>
                <a:effectLst/>
                <a:uLnTx/>
                <a:uFillTx/>
                <a:latin typeface="Times New Roman"/>
                <a:ea typeface="+mn-ea"/>
                <a:cs typeface="Times New Roman"/>
              </a:rPr>
              <a:t>&gt;4 consecutive hours</a:t>
            </a:r>
            <a:r>
              <a:rPr kumimoji="0" lang="en-US" sz="2800" b="0" i="0" u="none" strike="noStrike" kern="1200" cap="none" spc="0" normalizeH="0" baseline="0" noProof="0">
                <a:ln>
                  <a:noFill/>
                </a:ln>
                <a:effectLst/>
                <a:uLnTx/>
                <a:uFillTx/>
                <a:latin typeface="Times New Roman"/>
                <a:ea typeface="+mn-ea"/>
                <a:cs typeface="Times New Roman"/>
              </a:rPr>
              <a:t>, licensing agency &amp; </a:t>
            </a:r>
            <a:r>
              <a:rPr lang="en-US" sz="2800">
                <a:latin typeface="Times New Roman"/>
                <a:cs typeface="Times New Roman"/>
              </a:rPr>
              <a:t>LHD</a:t>
            </a:r>
            <a:r>
              <a:rPr kumimoji="0" lang="en-US" sz="2800" b="0" i="0" u="none" strike="noStrike" kern="1200" cap="none" spc="0" normalizeH="0" baseline="0" noProof="0">
                <a:ln>
                  <a:noFill/>
                </a:ln>
                <a:effectLst/>
                <a:uLnTx/>
                <a:uFillTx/>
                <a:latin typeface="Times New Roman"/>
                <a:ea typeface="+mn-ea"/>
                <a:cs typeface="Times New Roman"/>
              </a:rPr>
              <a:t> notified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Times New Roman"/>
                <a:ea typeface="+mn-ea"/>
                <a:cs typeface="Times New Roman"/>
              </a:rPr>
              <a:t>Written plan provided to obtain backup water supply or alternate water source</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sng" strike="noStrike" kern="1200" cap="none" spc="0" normalizeH="0" baseline="0" noProof="0">
                <a:ln>
                  <a:noFill/>
                </a:ln>
                <a:solidFill>
                  <a:srgbClr val="FF0000"/>
                </a:solidFill>
                <a:effectLst/>
                <a:uLnTx/>
                <a:uFillTx/>
                <a:latin typeface="Times New Roman"/>
                <a:ea typeface="+mn-ea"/>
                <a:cs typeface="Times New Roman"/>
              </a:rPr>
              <a:t>Two liters of potable water per day per resident and employee for drinking</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Times New Roman"/>
                <a:ea typeface="+mn-ea"/>
                <a:cs typeface="Times New Roman"/>
              </a:rPr>
              <a:t>Potable water provided for other activities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Times New Roman"/>
                <a:ea typeface="+mn-ea"/>
                <a:cs typeface="Times New Roman"/>
              </a:rPr>
              <a:t>Relocation of residents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Times New Roman"/>
                <a:ea typeface="+mn-ea"/>
                <a:cs typeface="Times New Roman"/>
              </a:rPr>
              <a:t>Sources labeled or hooded to prevent use</a:t>
            </a:r>
          </a:p>
          <a:p>
            <a:pPr>
              <a:defRPr/>
            </a:pPr>
            <a:endParaRPr lang="en-US" sz="2800">
              <a:latin typeface="Times New Roman"/>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800">
                <a:solidFill>
                  <a:srgbClr val="FF0000"/>
                </a:solidFill>
                <a:latin typeface="Times New Roman"/>
                <a:cs typeface="Times New Roman"/>
              </a:rPr>
              <a:t>#17 on inspection form</a:t>
            </a:r>
            <a:endParaRPr kumimoji="0" lang="en-US" sz="2800" b="0" i="0" u="none" strike="noStrike" kern="1200" cap="none" spc="0" normalizeH="0" baseline="0" noProof="0">
              <a:ln>
                <a:noFill/>
              </a:ln>
              <a:solidFill>
                <a:srgbClr val="FF0000"/>
              </a:solidFill>
              <a:effectLst/>
              <a:uLnTx/>
              <a:uFillTx/>
              <a:latin typeface="Times New Roman"/>
              <a:ea typeface="+mn-ea"/>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3"/>
          <a:stretch>
            <a:fillRect/>
          </a:stretch>
        </p:blipFill>
        <p:spPr>
          <a:xfrm>
            <a:off x="1230013" y="62312"/>
            <a:ext cx="9731973" cy="6733376"/>
          </a:xfrm>
          <a:prstGeom prst="rect">
            <a:avLst/>
          </a:prstGeom>
          <a:ln w="28575">
            <a:solidFill>
              <a:schemeClr val="tx1"/>
            </a:solidFill>
          </a:ln>
        </p:spPr>
      </p:pic>
      <p:sp>
        <p:nvSpPr>
          <p:cNvPr id="3" name="Rectangle 2">
            <a:extLst>
              <a:ext uri="{FF2B5EF4-FFF2-40B4-BE49-F238E27FC236}">
                <a16:creationId xmlns:a16="http://schemas.microsoft.com/office/drawing/2014/main" id="{950FF00E-428A-6E33-5384-143BCD722532}"/>
              </a:ext>
            </a:extLst>
          </p:cNvPr>
          <p:cNvSpPr/>
          <p:nvPr/>
        </p:nvSpPr>
        <p:spPr>
          <a:xfrm>
            <a:off x="1350334" y="2094614"/>
            <a:ext cx="4550735" cy="9675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69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CF05449E-EB4A-4130-B7B0-6672465F7713}"/>
              </a:ext>
            </a:extLst>
          </p:cNvPr>
          <p:cNvSpPr>
            <a:spLocks noGrp="1" noChangeArrowheads="1"/>
          </p:cNvSpPr>
          <p:nvPr>
            <p:ph type="title"/>
          </p:nvPr>
        </p:nvSpPr>
        <p:spPr>
          <a:xfrm>
            <a:off x="805417" y="301947"/>
            <a:ext cx="10885967" cy="998992"/>
          </a:xfrm>
        </p:spPr>
        <p:txBody>
          <a:bodyPr>
            <a:normAutofit fontScale="90000"/>
          </a:bodyPr>
          <a:lstStyle/>
          <a:p>
            <a:pPr algn="ctr" eaLnBrk="1" hangingPunct="1">
              <a:defRPr/>
            </a:pPr>
            <a:r>
              <a:rPr lang="en-US" b="1"/>
              <a:t>Drinking Water Facilities (.1314)(a &amp; b)</a:t>
            </a:r>
          </a:p>
        </p:txBody>
      </p:sp>
      <p:sp>
        <p:nvSpPr>
          <p:cNvPr id="105475" name="Rectangle 3">
            <a:extLst>
              <a:ext uri="{FF2B5EF4-FFF2-40B4-BE49-F238E27FC236}">
                <a16:creationId xmlns:a16="http://schemas.microsoft.com/office/drawing/2014/main" id="{1DD6744C-8B62-4C65-B7FE-1612B09F7B5D}"/>
              </a:ext>
            </a:extLst>
          </p:cNvPr>
          <p:cNvSpPr>
            <a:spLocks noGrp="1" noChangeArrowheads="1"/>
          </p:cNvSpPr>
          <p:nvPr>
            <p:ph type="body" idx="1"/>
          </p:nvPr>
        </p:nvSpPr>
        <p:spPr>
          <a:xfrm>
            <a:off x="838199" y="1487467"/>
            <a:ext cx="5410201" cy="4414756"/>
          </a:xfrm>
        </p:spPr>
        <p:txBody>
          <a:bodyPr vert="horz" lIns="91440" tIns="45720" rIns="91440" bIns="45720" rtlCol="0" anchor="t">
            <a:normAutofit fontScale="92500" lnSpcReduction="20000"/>
          </a:bodyPr>
          <a:lstStyle/>
          <a:p>
            <a:pPr eaLnBrk="1" hangingPunct="1">
              <a:defRPr/>
            </a:pPr>
            <a:r>
              <a:rPr lang="en-US" sz="3200"/>
              <a:t>Water fountains:</a:t>
            </a:r>
          </a:p>
          <a:p>
            <a:pPr lvl="1" eaLnBrk="1" hangingPunct="1">
              <a:defRPr/>
            </a:pPr>
            <a:r>
              <a:rPr lang="en-US" sz="3000"/>
              <a:t>Kept clean &amp; in good repair</a:t>
            </a:r>
          </a:p>
          <a:p>
            <a:pPr>
              <a:defRPr/>
            </a:pPr>
            <a:r>
              <a:rPr lang="en-US" sz="3200" kern="100">
                <a:effectLst/>
                <a:latin typeface="Times New Roman" panose="02020603050405020304" pitchFamily="18" charset="0"/>
                <a:ea typeface="Times New Roman" panose="02020603050405020304" pitchFamily="18" charset="0"/>
              </a:rPr>
              <a:t>Multi-use utensils for service of water and ice:</a:t>
            </a:r>
          </a:p>
          <a:p>
            <a:pPr lvl="1">
              <a:defRPr/>
            </a:pPr>
            <a:r>
              <a:rPr lang="en-US" sz="2800" kern="100">
                <a:ea typeface="Times New Roman" panose="02020603050405020304" pitchFamily="18" charset="0"/>
              </a:rPr>
              <a:t>K</a:t>
            </a:r>
            <a:r>
              <a:rPr lang="en-US" sz="2800" kern="100">
                <a:effectLst/>
                <a:latin typeface="Times New Roman" panose="02020603050405020304" pitchFamily="18" charset="0"/>
                <a:ea typeface="Times New Roman" panose="02020603050405020304" pitchFamily="18" charset="0"/>
              </a:rPr>
              <a:t>ept clean &amp; in good repair </a:t>
            </a:r>
          </a:p>
          <a:p>
            <a:pPr lvl="1">
              <a:defRPr/>
            </a:pPr>
            <a:r>
              <a:rPr lang="en-US" sz="2800" kern="100">
                <a:ea typeface="Times New Roman" panose="02020603050405020304" pitchFamily="18" charset="0"/>
              </a:rPr>
              <a:t>S</a:t>
            </a:r>
            <a:r>
              <a:rPr lang="en-US" sz="2800" kern="100">
                <a:effectLst/>
                <a:latin typeface="Times New Roman" panose="02020603050405020304" pitchFamily="18" charset="0"/>
                <a:ea typeface="Times New Roman" panose="02020603050405020304" pitchFamily="18" charset="0"/>
              </a:rPr>
              <a:t>anitized before being provided to a resident for use</a:t>
            </a:r>
          </a:p>
          <a:p>
            <a:pPr>
              <a:defRPr/>
            </a:pPr>
            <a:r>
              <a:rPr lang="en-US" sz="3200" kern="100">
                <a:effectLst/>
                <a:latin typeface="Times New Roman" panose="02020603050405020304" pitchFamily="18" charset="0"/>
                <a:ea typeface="Times New Roman" panose="02020603050405020304" pitchFamily="18" charset="0"/>
              </a:rPr>
              <a:t>Disposable, single-service utensils used by only one person</a:t>
            </a:r>
          </a:p>
          <a:p>
            <a:pPr marL="0" indent="0">
              <a:buNone/>
              <a:defRPr/>
            </a:pPr>
            <a:endParaRPr lang="en-US" sz="3200" kern="100">
              <a:solidFill>
                <a:srgbClr val="000000"/>
              </a:solidFill>
              <a:latin typeface="Times New Roman"/>
              <a:cs typeface="Times New Roman"/>
            </a:endParaRPr>
          </a:p>
          <a:p>
            <a:pPr>
              <a:defRPr/>
            </a:pPr>
            <a:r>
              <a:rPr lang="en-US" sz="3200" kern="100">
                <a:solidFill>
                  <a:srgbClr val="FF0000"/>
                </a:solidFill>
              </a:rPr>
              <a:t>#18 and #19 on inspection form</a:t>
            </a:r>
            <a:endParaRPr lang="en-US" sz="3200">
              <a:solidFill>
                <a:srgbClr val="FF0000"/>
              </a:solidFill>
            </a:endParaRPr>
          </a:p>
          <a:p>
            <a:pPr>
              <a:defRPr/>
            </a:pPr>
            <a:endParaRPr lang="en-US" sz="3200" kern="100">
              <a:solidFill>
                <a:srgbClr val="FF0000"/>
              </a:solidFill>
            </a:endParaRPr>
          </a:p>
          <a:p>
            <a:pPr lvl="1" algn="ctr" eaLnBrk="1" hangingPunct="1">
              <a:buNone/>
              <a:defRPr/>
            </a:pPr>
            <a:endParaRPr lang="en-US"/>
          </a:p>
          <a:p>
            <a:pPr lvl="1" algn="ctr">
              <a:defRPr/>
            </a:pPr>
            <a:endParaRPr lang="en-US"/>
          </a:p>
        </p:txBody>
      </p:sp>
      <p:pic>
        <p:nvPicPr>
          <p:cNvPr id="80900" name="Picture 5" descr="image02">
            <a:extLst>
              <a:ext uri="{FF2B5EF4-FFF2-40B4-BE49-F238E27FC236}">
                <a16:creationId xmlns:a16="http://schemas.microsoft.com/office/drawing/2014/main" id="{FE90D9B1-773E-45C2-8B14-43172269A1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30" t="28936" r="15458" b="15854"/>
          <a:stretch/>
        </p:blipFill>
        <p:spPr bwMode="auto">
          <a:xfrm>
            <a:off x="8398328" y="3604682"/>
            <a:ext cx="2068285" cy="229754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E1BE653-03FD-4888-BAF9-A6ABEA346A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3401851-DC69-AF24-08C6-C60716FD1D23}"/>
              </a:ext>
            </a:extLst>
          </p:cNvPr>
          <p:cNvPicPr>
            <a:picLocks noChangeAspect="1"/>
          </p:cNvPicPr>
          <p:nvPr/>
        </p:nvPicPr>
        <p:blipFill rotWithShape="1">
          <a:blip r:embed="rId4"/>
          <a:srcRect l="10635" t="4157" r="8857" b="1776"/>
          <a:stretch/>
        </p:blipFill>
        <p:spPr>
          <a:xfrm>
            <a:off x="7502174" y="1412065"/>
            <a:ext cx="1783340" cy="2083693"/>
          </a:xfrm>
          <a:prstGeom prst="rect">
            <a:avLst/>
          </a:prstGeom>
          <a:ln w="28575">
            <a:solidFill>
              <a:schemeClr val="tx1"/>
            </a:solidFill>
          </a:ln>
        </p:spPr>
      </p:pic>
      <p:pic>
        <p:nvPicPr>
          <p:cNvPr id="4" name="Picture 3">
            <a:extLst>
              <a:ext uri="{FF2B5EF4-FFF2-40B4-BE49-F238E27FC236}">
                <a16:creationId xmlns:a16="http://schemas.microsoft.com/office/drawing/2014/main" id="{BB469562-60B6-C956-1213-05A2501F0B92}"/>
              </a:ext>
            </a:extLst>
          </p:cNvPr>
          <p:cNvPicPr>
            <a:picLocks noChangeAspect="1"/>
          </p:cNvPicPr>
          <p:nvPr/>
        </p:nvPicPr>
        <p:blipFill rotWithShape="1">
          <a:blip r:embed="rId5"/>
          <a:srcRect l="5555" t="8571" r="9207" b="5555"/>
          <a:stretch/>
        </p:blipFill>
        <p:spPr>
          <a:xfrm>
            <a:off x="9432470" y="1412065"/>
            <a:ext cx="2068286" cy="2083693"/>
          </a:xfrm>
          <a:prstGeom prst="rect">
            <a:avLst/>
          </a:prstGeom>
          <a:ln w="28575">
            <a:solidFill>
              <a:schemeClr val="tx1"/>
            </a:solidFill>
          </a:ln>
        </p:spPr>
      </p:pic>
    </p:spTree>
    <p:extLst>
      <p:ext uri="{BB962C8B-B14F-4D97-AF65-F5344CB8AC3E}">
        <p14:creationId xmlns:p14="http://schemas.microsoft.com/office/powerpoint/2010/main" val="111457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2E76A24-D021-4318-8A12-620385F0FA61}"/>
              </a:ext>
            </a:extLst>
          </p:cNvPr>
          <p:cNvSpPr>
            <a:spLocks noGrp="1" noChangeArrowheads="1"/>
          </p:cNvSpPr>
          <p:nvPr>
            <p:ph type="title"/>
          </p:nvPr>
        </p:nvSpPr>
        <p:spPr>
          <a:xfrm>
            <a:off x="429985" y="481693"/>
            <a:ext cx="11332029" cy="865413"/>
          </a:xfrm>
        </p:spPr>
        <p:txBody>
          <a:bodyPr>
            <a:noAutofit/>
          </a:bodyPr>
          <a:lstStyle/>
          <a:p>
            <a:pPr algn="ctr" eaLnBrk="1" hangingPunct="1">
              <a:defRPr/>
            </a:pPr>
            <a:r>
              <a:rPr lang="en-US" b="1"/>
              <a:t>Ice Handling (.1314)(c)</a:t>
            </a:r>
          </a:p>
        </p:txBody>
      </p:sp>
      <p:sp>
        <p:nvSpPr>
          <p:cNvPr id="106499" name="Rectangle 3">
            <a:extLst>
              <a:ext uri="{FF2B5EF4-FFF2-40B4-BE49-F238E27FC236}">
                <a16:creationId xmlns:a16="http://schemas.microsoft.com/office/drawing/2014/main" id="{0BFC1459-B794-45F0-8172-7256B74C154F}"/>
              </a:ext>
            </a:extLst>
          </p:cNvPr>
          <p:cNvSpPr>
            <a:spLocks noGrp="1" noChangeArrowheads="1"/>
          </p:cNvSpPr>
          <p:nvPr>
            <p:ph type="body" idx="1"/>
          </p:nvPr>
        </p:nvSpPr>
        <p:spPr>
          <a:xfrm>
            <a:off x="657441" y="1512711"/>
            <a:ext cx="7162800" cy="4430889"/>
          </a:xfrm>
        </p:spPr>
        <p:txBody>
          <a:bodyPr vert="horz" lIns="91440" tIns="45720" rIns="91440" bIns="45720" rtlCol="0" anchor="t">
            <a:normAutofit lnSpcReduction="10000"/>
          </a:bodyPr>
          <a:lstStyle/>
          <a:p>
            <a:pPr eaLnBrk="1" hangingPunct="1">
              <a:lnSpc>
                <a:spcPct val="90000"/>
              </a:lnSpc>
              <a:defRPr/>
            </a:pPr>
            <a:r>
              <a:rPr lang="en-US" kern="100">
                <a:effectLst/>
                <a:latin typeface="Times New Roman" panose="02020603050405020304" pitchFamily="18" charset="0"/>
                <a:ea typeface="Times New Roman" panose="02020603050405020304" pitchFamily="18" charset="0"/>
              </a:rPr>
              <a:t>Ice protected against physical, chemical, and biological contamination and kept clean</a:t>
            </a:r>
          </a:p>
          <a:p>
            <a:pPr eaLnBrk="1" hangingPunct="1">
              <a:lnSpc>
                <a:spcPct val="90000"/>
              </a:lnSpc>
              <a:defRPr/>
            </a:pPr>
            <a:r>
              <a:rPr lang="en-US" kern="100">
                <a:effectLst/>
                <a:latin typeface="Times New Roman" panose="02020603050405020304" pitchFamily="18" charset="0"/>
                <a:ea typeface="Times New Roman" panose="02020603050405020304" pitchFamily="18" charset="0"/>
              </a:rPr>
              <a:t>Ice machines, buckets, and scoops kept clean and in good repair</a:t>
            </a:r>
          </a:p>
          <a:p>
            <a:pPr eaLnBrk="1" hangingPunct="1">
              <a:lnSpc>
                <a:spcPct val="90000"/>
              </a:lnSpc>
              <a:defRPr/>
            </a:pPr>
            <a:r>
              <a:rPr lang="en-US" kern="100">
                <a:effectLst/>
                <a:latin typeface="Times New Roman" panose="02020603050405020304" pitchFamily="18" charset="0"/>
                <a:ea typeface="Times New Roman" panose="02020603050405020304" pitchFamily="18" charset="0"/>
              </a:rPr>
              <a:t>Ice machines and storage chests accessible to </a:t>
            </a:r>
            <a:r>
              <a:rPr lang="en-US" b="1" u="sng" kern="100">
                <a:effectLst/>
                <a:latin typeface="Times New Roman" panose="02020603050405020304" pitchFamily="18" charset="0"/>
                <a:ea typeface="Times New Roman" panose="02020603050405020304" pitchFamily="18" charset="0"/>
              </a:rPr>
              <a:t>residents, guests, or the public</a:t>
            </a:r>
            <a:r>
              <a:rPr lang="en-US" kern="100">
                <a:effectLst/>
                <a:latin typeface="Times New Roman" panose="02020603050405020304" pitchFamily="18" charset="0"/>
                <a:ea typeface="Times New Roman" panose="02020603050405020304" pitchFamily="18" charset="0"/>
              </a:rPr>
              <a:t>:</a:t>
            </a:r>
          </a:p>
          <a:p>
            <a:pPr lvl="1">
              <a:defRPr/>
            </a:pPr>
            <a:r>
              <a:rPr lang="en-US" kern="100">
                <a:ea typeface="Times New Roman" panose="02020603050405020304" pitchFamily="18" charset="0"/>
              </a:rPr>
              <a:t>I</a:t>
            </a:r>
            <a:r>
              <a:rPr lang="en-US" kern="100">
                <a:effectLst/>
                <a:latin typeface="Times New Roman" panose="02020603050405020304" pitchFamily="18" charset="0"/>
                <a:ea typeface="Times New Roman" panose="02020603050405020304" pitchFamily="18" charset="0"/>
              </a:rPr>
              <a:t>ce provided through automatic ice dispensing equipment</a:t>
            </a:r>
          </a:p>
          <a:p>
            <a:pPr lvl="1">
              <a:defRPr/>
            </a:pPr>
            <a:r>
              <a:rPr lang="en-US" kern="100">
                <a:ea typeface="Times New Roman" panose="02020603050405020304" pitchFamily="18" charset="0"/>
              </a:rPr>
              <a:t>I</a:t>
            </a:r>
            <a:r>
              <a:rPr lang="en-US" kern="100">
                <a:effectLst/>
                <a:latin typeface="Times New Roman" panose="02020603050405020304" pitchFamily="18" charset="0"/>
                <a:ea typeface="Times New Roman" panose="02020603050405020304" pitchFamily="18" charset="0"/>
              </a:rPr>
              <a:t>c</a:t>
            </a:r>
            <a:r>
              <a:rPr lang="en-US" kern="100">
                <a:ea typeface="Times New Roman" panose="02020603050405020304" pitchFamily="18" charset="0"/>
              </a:rPr>
              <a:t>e cannot</a:t>
            </a:r>
            <a:r>
              <a:rPr lang="en-US" kern="100">
                <a:effectLst/>
                <a:latin typeface="Times New Roman" panose="02020603050405020304" pitchFamily="18" charset="0"/>
                <a:ea typeface="Times New Roman" panose="02020603050405020304" pitchFamily="18" charset="0"/>
              </a:rPr>
              <a:t> be accessed using a scoop or bucket</a:t>
            </a:r>
          </a:p>
          <a:p>
            <a:pPr marL="457200" lvl="1" indent="0">
              <a:buNone/>
              <a:defRPr/>
            </a:pPr>
            <a:endParaRPr lang="en-US" kern="100">
              <a:latin typeface="Times New Roman"/>
              <a:cs typeface="Times New Roman"/>
            </a:endParaRPr>
          </a:p>
          <a:p>
            <a:pPr>
              <a:defRPr/>
            </a:pPr>
            <a:r>
              <a:rPr lang="en-US" kern="100">
                <a:solidFill>
                  <a:srgbClr val="FF0000"/>
                </a:solidFill>
              </a:rPr>
              <a:t>#20 on inspection form</a:t>
            </a:r>
            <a:endParaRPr lang="en-US">
              <a:solidFill>
                <a:srgbClr val="FF0000"/>
              </a:solidFill>
            </a:endParaRPr>
          </a:p>
        </p:txBody>
      </p:sp>
      <p:pic>
        <p:nvPicPr>
          <p:cNvPr id="2" name="Picture 1">
            <a:extLst>
              <a:ext uri="{FF2B5EF4-FFF2-40B4-BE49-F238E27FC236}">
                <a16:creationId xmlns:a16="http://schemas.microsoft.com/office/drawing/2014/main" id="{7F2B407F-CBD5-4863-BAF6-E0E6DAB933C5}"/>
              </a:ext>
            </a:extLst>
          </p:cNvPr>
          <p:cNvPicPr>
            <a:picLocks noChangeAspect="1"/>
          </p:cNvPicPr>
          <p:nvPr/>
        </p:nvPicPr>
        <p:blipFill>
          <a:blip r:embed="rId3"/>
          <a:stretch>
            <a:fillRect/>
          </a:stretch>
        </p:blipFill>
        <p:spPr>
          <a:xfrm>
            <a:off x="7901884" y="1664499"/>
            <a:ext cx="3860130" cy="2897630"/>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E2561CAF-7013-497F-BC4F-6BFCAAF7D1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9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3"/>
          <a:stretch>
            <a:fillRect/>
          </a:stretch>
        </p:blipFill>
        <p:spPr>
          <a:xfrm>
            <a:off x="1230013" y="62312"/>
            <a:ext cx="9731973" cy="6733376"/>
          </a:xfrm>
          <a:prstGeom prst="rect">
            <a:avLst/>
          </a:prstGeom>
          <a:ln w="28575">
            <a:solidFill>
              <a:schemeClr val="tx1"/>
            </a:solidFill>
          </a:ln>
        </p:spPr>
      </p:pic>
      <p:sp>
        <p:nvSpPr>
          <p:cNvPr id="3" name="Rectangle 2">
            <a:extLst>
              <a:ext uri="{FF2B5EF4-FFF2-40B4-BE49-F238E27FC236}">
                <a16:creationId xmlns:a16="http://schemas.microsoft.com/office/drawing/2014/main" id="{950FF00E-428A-6E33-5384-143BCD722532}"/>
              </a:ext>
            </a:extLst>
          </p:cNvPr>
          <p:cNvSpPr/>
          <p:nvPr/>
        </p:nvSpPr>
        <p:spPr>
          <a:xfrm>
            <a:off x="1339702" y="3221665"/>
            <a:ext cx="4550735" cy="4040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56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0EF44F9-0A8D-4370-A5B9-796C866F39E1}"/>
              </a:ext>
            </a:extLst>
          </p:cNvPr>
          <p:cNvSpPr>
            <a:spLocks noGrp="1" noChangeArrowheads="1"/>
          </p:cNvSpPr>
          <p:nvPr>
            <p:ph type="title"/>
          </p:nvPr>
        </p:nvSpPr>
        <p:spPr>
          <a:xfrm>
            <a:off x="2286000" y="398202"/>
            <a:ext cx="7772400" cy="954852"/>
          </a:xfrm>
        </p:spPr>
        <p:txBody>
          <a:bodyPr>
            <a:normAutofit fontScale="90000"/>
          </a:bodyPr>
          <a:lstStyle/>
          <a:p>
            <a:pPr algn="ctr" eaLnBrk="1" hangingPunct="1">
              <a:defRPr/>
            </a:pPr>
            <a:r>
              <a:rPr lang="en-US" b="1">
                <a:latin typeface="Times New Roman"/>
                <a:cs typeface="Times New Roman"/>
              </a:rPr>
              <a:t>Liquid Waste (.1315)(a &amp; b)</a:t>
            </a:r>
            <a:endParaRPr lang="en-US" b="1"/>
          </a:p>
        </p:txBody>
      </p:sp>
      <p:sp>
        <p:nvSpPr>
          <p:cNvPr id="107523" name="Rectangle 3">
            <a:extLst>
              <a:ext uri="{FF2B5EF4-FFF2-40B4-BE49-F238E27FC236}">
                <a16:creationId xmlns:a16="http://schemas.microsoft.com/office/drawing/2014/main" id="{A942A126-DC25-412A-A8D2-C7252AFC01FA}"/>
              </a:ext>
            </a:extLst>
          </p:cNvPr>
          <p:cNvSpPr>
            <a:spLocks noGrp="1" noChangeArrowheads="1"/>
          </p:cNvSpPr>
          <p:nvPr>
            <p:ph type="body" idx="1"/>
          </p:nvPr>
        </p:nvSpPr>
        <p:spPr>
          <a:xfrm>
            <a:off x="999154" y="1508219"/>
            <a:ext cx="5431971" cy="4456646"/>
          </a:xfrm>
        </p:spPr>
        <p:txBody>
          <a:bodyPr vert="horz" lIns="91440" tIns="45720" rIns="91440" bIns="45720" rtlCol="0" anchor="t">
            <a:normAutofit lnSpcReduction="10000"/>
          </a:bodyPr>
          <a:lstStyle/>
          <a:p>
            <a:pPr eaLnBrk="1" hangingPunct="1">
              <a:defRPr/>
            </a:pPr>
            <a:r>
              <a:rPr lang="en-US" sz="3200">
                <a:latin typeface="Times New Roman"/>
                <a:cs typeface="Times New Roman"/>
              </a:rPr>
              <a:t>Approved wastewater disposal system</a:t>
            </a:r>
          </a:p>
          <a:p>
            <a:pPr lvl="1">
              <a:defRPr/>
            </a:pPr>
            <a:r>
              <a:rPr lang="en-US" sz="2800">
                <a:latin typeface="Times New Roman"/>
                <a:cs typeface="Times New Roman"/>
              </a:rPr>
              <a:t>Publicly operated</a:t>
            </a:r>
          </a:p>
          <a:p>
            <a:pPr lvl="1">
              <a:defRPr/>
            </a:pPr>
            <a:r>
              <a:rPr lang="en-US" sz="2800">
                <a:latin typeface="Times New Roman"/>
                <a:cs typeface="Times New Roman"/>
              </a:rPr>
              <a:t>On-site system</a:t>
            </a:r>
            <a:endParaRPr lang="en-US" sz="2800"/>
          </a:p>
          <a:p>
            <a:pPr>
              <a:defRPr/>
            </a:pPr>
            <a:r>
              <a:rPr lang="en-US" sz="3200">
                <a:solidFill>
                  <a:srgbClr val="000000"/>
                </a:solidFill>
                <a:latin typeface="Times New Roman"/>
                <a:cs typeface="Times New Roman"/>
              </a:rPr>
              <a:t>Mop basin or mop sink used to wash mops and dispose of mop water</a:t>
            </a:r>
          </a:p>
          <a:p>
            <a:pPr marL="0" indent="0">
              <a:buNone/>
              <a:defRPr/>
            </a:pPr>
            <a:endParaRPr lang="en-US" sz="3200">
              <a:solidFill>
                <a:srgbClr val="000000"/>
              </a:solidFill>
              <a:latin typeface="Times New Roman"/>
              <a:cs typeface="Times New Roman"/>
            </a:endParaRPr>
          </a:p>
          <a:p>
            <a:pPr>
              <a:defRPr/>
            </a:pPr>
            <a:r>
              <a:rPr lang="en-US" sz="3200">
                <a:solidFill>
                  <a:srgbClr val="FF0000"/>
                </a:solidFill>
                <a:latin typeface="Times New Roman"/>
                <a:cs typeface="Times New Roman"/>
              </a:rPr>
              <a:t>#21 and #22 on inspection form</a:t>
            </a:r>
            <a:endParaRPr lang="en-US" sz="3200">
              <a:solidFill>
                <a:srgbClr val="FF0000"/>
              </a:solidFill>
            </a:endParaRPr>
          </a:p>
          <a:p>
            <a:pPr>
              <a:buNone/>
              <a:defRPr/>
            </a:pPr>
            <a:endParaRPr lang="en-US">
              <a:solidFill>
                <a:srgbClr val="000000"/>
              </a:solidFill>
            </a:endParaRPr>
          </a:p>
        </p:txBody>
      </p:sp>
      <p:sp>
        <p:nvSpPr>
          <p:cNvPr id="3" name="Slide Number Placeholder 2">
            <a:extLst>
              <a:ext uri="{FF2B5EF4-FFF2-40B4-BE49-F238E27FC236}">
                <a16:creationId xmlns:a16="http://schemas.microsoft.com/office/drawing/2014/main" id="{84B694AD-6858-4F68-8B4F-8D5DA70E35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3718A5-434D-2FF5-034C-64CCCBC663E5}"/>
              </a:ext>
            </a:extLst>
          </p:cNvPr>
          <p:cNvPicPr>
            <a:picLocks noChangeAspect="1"/>
          </p:cNvPicPr>
          <p:nvPr/>
        </p:nvPicPr>
        <p:blipFill rotWithShape="1">
          <a:blip r:embed="rId3"/>
          <a:srcRect t="10698" b="10698"/>
          <a:stretch/>
        </p:blipFill>
        <p:spPr>
          <a:xfrm>
            <a:off x="7349243" y="1508219"/>
            <a:ext cx="4004557" cy="4195465"/>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3"/>
          <a:stretch>
            <a:fillRect/>
          </a:stretch>
        </p:blipFill>
        <p:spPr>
          <a:xfrm>
            <a:off x="1230013" y="62312"/>
            <a:ext cx="9731973" cy="6733376"/>
          </a:xfrm>
          <a:prstGeom prst="rect">
            <a:avLst/>
          </a:prstGeom>
          <a:ln w="28575">
            <a:solidFill>
              <a:schemeClr val="tx1"/>
            </a:solidFill>
          </a:ln>
        </p:spPr>
      </p:pic>
      <p:sp>
        <p:nvSpPr>
          <p:cNvPr id="3" name="Rectangle 2">
            <a:extLst>
              <a:ext uri="{FF2B5EF4-FFF2-40B4-BE49-F238E27FC236}">
                <a16:creationId xmlns:a16="http://schemas.microsoft.com/office/drawing/2014/main" id="{950FF00E-428A-6E33-5384-143BCD722532}"/>
              </a:ext>
            </a:extLst>
          </p:cNvPr>
          <p:cNvSpPr/>
          <p:nvPr/>
        </p:nvSpPr>
        <p:spPr>
          <a:xfrm>
            <a:off x="1339702" y="3795823"/>
            <a:ext cx="4550735" cy="11483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96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9C6D8E6-83F5-4195-AC37-A2C19119D133}"/>
              </a:ext>
            </a:extLst>
          </p:cNvPr>
          <p:cNvSpPr>
            <a:spLocks noGrp="1" noChangeArrowheads="1"/>
          </p:cNvSpPr>
          <p:nvPr>
            <p:ph type="title"/>
          </p:nvPr>
        </p:nvSpPr>
        <p:spPr>
          <a:xfrm>
            <a:off x="1616529" y="435430"/>
            <a:ext cx="9437914" cy="1143000"/>
          </a:xfrm>
        </p:spPr>
        <p:txBody>
          <a:bodyPr>
            <a:normAutofit/>
          </a:bodyPr>
          <a:lstStyle/>
          <a:p>
            <a:pPr algn="ctr" eaLnBrk="1" hangingPunct="1">
              <a:defRPr/>
            </a:pPr>
            <a:r>
              <a:rPr lang="en-US" b="1">
                <a:latin typeface="Times New Roman"/>
                <a:cs typeface="Times New Roman"/>
              </a:rPr>
              <a:t>Solid Waste (.1316)(a &amp; b)</a:t>
            </a:r>
          </a:p>
        </p:txBody>
      </p:sp>
      <p:sp>
        <p:nvSpPr>
          <p:cNvPr id="108547" name="Rectangle 3">
            <a:extLst>
              <a:ext uri="{FF2B5EF4-FFF2-40B4-BE49-F238E27FC236}">
                <a16:creationId xmlns:a16="http://schemas.microsoft.com/office/drawing/2014/main" id="{CE4839A0-F1CA-4DF7-8771-0EF0D91C181D}"/>
              </a:ext>
            </a:extLst>
          </p:cNvPr>
          <p:cNvSpPr>
            <a:spLocks noGrp="1" noChangeArrowheads="1"/>
          </p:cNvSpPr>
          <p:nvPr>
            <p:ph type="body" idx="1"/>
          </p:nvPr>
        </p:nvSpPr>
        <p:spPr>
          <a:xfrm>
            <a:off x="804523" y="1803582"/>
            <a:ext cx="5292838" cy="4091949"/>
          </a:xfrm>
        </p:spPr>
        <p:txBody>
          <a:bodyPr vert="horz" lIns="91440" tIns="45720" rIns="91440" bIns="45720" rtlCol="0" anchor="t">
            <a:normAutofit fontScale="92500" lnSpcReduction="10000"/>
          </a:bodyPr>
          <a:lstStyle/>
          <a:p>
            <a:pPr>
              <a:defRPr/>
            </a:pPr>
            <a:r>
              <a:rPr lang="en-US" sz="3200">
                <a:latin typeface="Times New Roman"/>
                <a:cs typeface="Times New Roman"/>
              </a:rPr>
              <a:t>Stored in leak-proof, non-absorbent containers with tight-fitting lids when not in use</a:t>
            </a:r>
          </a:p>
          <a:p>
            <a:pPr>
              <a:defRPr/>
            </a:pPr>
            <a:r>
              <a:rPr lang="en-US" sz="3200">
                <a:latin typeface="Times New Roman"/>
                <a:cs typeface="Times New Roman"/>
              </a:rPr>
              <a:t>Refuse, recyclables, and returnables stored in containers, rooms, or designated areas</a:t>
            </a:r>
          </a:p>
          <a:p>
            <a:pPr marL="0" indent="0">
              <a:buNone/>
              <a:defRPr/>
            </a:pPr>
            <a:endParaRPr lang="en-US" sz="3200">
              <a:solidFill>
                <a:srgbClr val="000000"/>
              </a:solidFill>
              <a:latin typeface="Times New Roman"/>
              <a:cs typeface="Times New Roman"/>
            </a:endParaRPr>
          </a:p>
          <a:p>
            <a:pPr>
              <a:defRPr/>
            </a:pPr>
            <a:r>
              <a:rPr lang="en-US" sz="3200">
                <a:solidFill>
                  <a:srgbClr val="FF0000"/>
                </a:solidFill>
                <a:latin typeface="Times New Roman"/>
                <a:cs typeface="Times New Roman"/>
              </a:rPr>
              <a:t>#23 and #24 on inspection form </a:t>
            </a:r>
            <a:endParaRPr lang="en-US" sz="3200">
              <a:solidFill>
                <a:srgbClr val="FF0000"/>
              </a:solidFill>
            </a:endParaRPr>
          </a:p>
        </p:txBody>
      </p:sp>
      <p:pic>
        <p:nvPicPr>
          <p:cNvPr id="3" name="Picture 2">
            <a:extLst>
              <a:ext uri="{FF2B5EF4-FFF2-40B4-BE49-F238E27FC236}">
                <a16:creationId xmlns:a16="http://schemas.microsoft.com/office/drawing/2014/main" id="{E07EABB4-D289-4759-93E5-55F5932207B1}"/>
              </a:ext>
            </a:extLst>
          </p:cNvPr>
          <p:cNvPicPr>
            <a:picLocks noChangeAspect="1"/>
          </p:cNvPicPr>
          <p:nvPr/>
        </p:nvPicPr>
        <p:blipFill>
          <a:blip r:embed="rId3"/>
          <a:stretch>
            <a:fillRect/>
          </a:stretch>
        </p:blipFill>
        <p:spPr>
          <a:xfrm>
            <a:off x="6641647" y="1885613"/>
            <a:ext cx="5087942" cy="2726871"/>
          </a:xfrm>
          <a:prstGeom prst="rect">
            <a:avLst/>
          </a:prstGeom>
          <a:ln w="28575">
            <a:solidFill>
              <a:schemeClr val="tx1"/>
            </a:solidFill>
          </a:ln>
        </p:spPr>
      </p:pic>
      <p:sp>
        <p:nvSpPr>
          <p:cNvPr id="2" name="Slide Number Placeholder 1">
            <a:extLst>
              <a:ext uri="{FF2B5EF4-FFF2-40B4-BE49-F238E27FC236}">
                <a16:creationId xmlns:a16="http://schemas.microsoft.com/office/drawing/2014/main" id="{9DDB23D1-7B0C-4E6C-846E-3D85CFEE4A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08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1BB7-92D5-4742-A902-13E9CCC77BF4}"/>
              </a:ext>
            </a:extLst>
          </p:cNvPr>
          <p:cNvSpPr>
            <a:spLocks noGrp="1"/>
          </p:cNvSpPr>
          <p:nvPr>
            <p:ph type="title"/>
          </p:nvPr>
        </p:nvSpPr>
        <p:spPr/>
        <p:txBody>
          <a:bodyPr/>
          <a:lstStyle/>
          <a:p>
            <a:pPr algn="ctr"/>
            <a:r>
              <a:rPr lang="en-US" b="1">
                <a:latin typeface="Times New Roman"/>
                <a:cs typeface="Times New Roman"/>
              </a:rPr>
              <a:t>Solid Waste (.1316)(c)</a:t>
            </a:r>
          </a:p>
        </p:txBody>
      </p:sp>
      <p:sp>
        <p:nvSpPr>
          <p:cNvPr id="3" name="Content Placeholder 2">
            <a:extLst>
              <a:ext uri="{FF2B5EF4-FFF2-40B4-BE49-F238E27FC236}">
                <a16:creationId xmlns:a16="http://schemas.microsoft.com/office/drawing/2014/main" id="{BB29A0A6-11CE-4839-B6B5-02003D3986B9}"/>
              </a:ext>
            </a:extLst>
          </p:cNvPr>
          <p:cNvSpPr>
            <a:spLocks noGrp="1"/>
          </p:cNvSpPr>
          <p:nvPr>
            <p:ph idx="1"/>
          </p:nvPr>
        </p:nvSpPr>
        <p:spPr>
          <a:xfrm>
            <a:off x="914668" y="1651141"/>
            <a:ext cx="5181332" cy="3555718"/>
          </a:xfrm>
        </p:spPr>
        <p:txBody>
          <a:bodyPr vert="horz" lIns="91440" tIns="45720" rIns="91440" bIns="45720" rtlCol="0" anchor="t">
            <a:noAutofit/>
          </a:bodyPr>
          <a:lstStyle/>
          <a:p>
            <a:r>
              <a:rPr lang="en-US" sz="3200" dirty="0">
                <a:latin typeface="Times New Roman"/>
                <a:cs typeface="Times New Roman"/>
              </a:rPr>
              <a:t>Designated rooms and containers adequate and kept clean</a:t>
            </a:r>
          </a:p>
          <a:p>
            <a:r>
              <a:rPr lang="en-US" sz="3200" dirty="0">
                <a:latin typeface="Times New Roman"/>
                <a:cs typeface="Times New Roman"/>
              </a:rPr>
              <a:t>Cleaning facilities for containers provided</a:t>
            </a:r>
          </a:p>
          <a:p>
            <a:pPr marL="0" indent="0">
              <a:buNone/>
            </a:pPr>
            <a:endParaRPr lang="en-US" sz="3200" dirty="0">
              <a:solidFill>
                <a:srgbClr val="000000"/>
              </a:solidFill>
              <a:latin typeface="Times New Roman"/>
              <a:cs typeface="Times New Roman"/>
            </a:endParaRPr>
          </a:p>
          <a:p>
            <a:r>
              <a:rPr lang="en-US" sz="3200" dirty="0">
                <a:solidFill>
                  <a:srgbClr val="FF0000"/>
                </a:solidFill>
                <a:latin typeface="Times New Roman"/>
                <a:cs typeface="Times New Roman"/>
              </a:rPr>
              <a:t>#25 on inspection form</a:t>
            </a:r>
          </a:p>
        </p:txBody>
      </p:sp>
      <p:sp>
        <p:nvSpPr>
          <p:cNvPr id="4" name="Slide Number Placeholder 3">
            <a:extLst>
              <a:ext uri="{FF2B5EF4-FFF2-40B4-BE49-F238E27FC236}">
                <a16:creationId xmlns:a16="http://schemas.microsoft.com/office/drawing/2014/main" id="{348420A9-4B27-4FEA-8E93-EE6C80D17B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34689FF-3B4A-4732-BA18-32247DBB35B7}"/>
              </a:ext>
            </a:extLst>
          </p:cNvPr>
          <p:cNvPicPr>
            <a:picLocks noChangeAspect="1"/>
          </p:cNvPicPr>
          <p:nvPr/>
        </p:nvPicPr>
        <p:blipFill>
          <a:blip r:embed="rId3"/>
          <a:stretch>
            <a:fillRect/>
          </a:stretch>
        </p:blipFill>
        <p:spPr>
          <a:xfrm>
            <a:off x="6584654" y="1690688"/>
            <a:ext cx="5346089" cy="4008512"/>
          </a:xfrm>
          <a:prstGeom prst="rect">
            <a:avLst/>
          </a:prstGeom>
          <a:ln w="28575">
            <a:solidFill>
              <a:schemeClr val="tx1"/>
            </a:solidFill>
          </a:ln>
        </p:spPr>
      </p:pic>
    </p:spTree>
    <p:extLst>
      <p:ext uri="{BB962C8B-B14F-4D97-AF65-F5344CB8AC3E}">
        <p14:creationId xmlns:p14="http://schemas.microsoft.com/office/powerpoint/2010/main" val="318930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1BB7-92D5-4742-A902-13E9CCC77BF4}"/>
              </a:ext>
            </a:extLst>
          </p:cNvPr>
          <p:cNvSpPr>
            <a:spLocks noGrp="1"/>
          </p:cNvSpPr>
          <p:nvPr>
            <p:ph type="title"/>
          </p:nvPr>
        </p:nvSpPr>
        <p:spPr/>
        <p:txBody>
          <a:bodyPr/>
          <a:lstStyle/>
          <a:p>
            <a:pPr algn="ctr"/>
            <a:r>
              <a:rPr lang="en-US" b="1">
                <a:latin typeface="Times New Roman"/>
                <a:cs typeface="Times New Roman"/>
              </a:rPr>
              <a:t>Premises (.1316)(d)</a:t>
            </a:r>
            <a:endParaRPr lang="en-US"/>
          </a:p>
        </p:txBody>
      </p:sp>
      <p:sp>
        <p:nvSpPr>
          <p:cNvPr id="3" name="Content Placeholder 2">
            <a:extLst>
              <a:ext uri="{FF2B5EF4-FFF2-40B4-BE49-F238E27FC236}">
                <a16:creationId xmlns:a16="http://schemas.microsoft.com/office/drawing/2014/main" id="{BB29A0A6-11CE-4839-B6B5-02003D3986B9}"/>
              </a:ext>
            </a:extLst>
          </p:cNvPr>
          <p:cNvSpPr>
            <a:spLocks noGrp="1"/>
          </p:cNvSpPr>
          <p:nvPr>
            <p:ph idx="1"/>
          </p:nvPr>
        </p:nvSpPr>
        <p:spPr>
          <a:xfrm>
            <a:off x="890556" y="1971440"/>
            <a:ext cx="5562330" cy="3364332"/>
          </a:xfrm>
        </p:spPr>
        <p:txBody>
          <a:bodyPr vert="horz" lIns="91440" tIns="45720" rIns="91440" bIns="45720" rtlCol="0" anchor="t">
            <a:noAutofit/>
          </a:bodyPr>
          <a:lstStyle/>
          <a:p>
            <a:r>
              <a:rPr lang="en-US" sz="3200">
                <a:latin typeface="Times New Roman"/>
                <a:cs typeface="Times New Roman"/>
              </a:rPr>
              <a:t>Exterior and interior premises  kept free of garbage, solid waste, yard trash, pest harborages</a:t>
            </a:r>
          </a:p>
          <a:p>
            <a:pPr marL="0" indent="0">
              <a:buNone/>
            </a:pPr>
            <a:endParaRPr lang="en-US" sz="3200">
              <a:solidFill>
                <a:srgbClr val="000000"/>
              </a:solidFill>
              <a:latin typeface="Times New Roman"/>
              <a:cs typeface="Times New Roman"/>
            </a:endParaRPr>
          </a:p>
          <a:p>
            <a:r>
              <a:rPr lang="en-US" sz="3200">
                <a:solidFill>
                  <a:srgbClr val="FF0000"/>
                </a:solidFill>
                <a:latin typeface="Times New Roman"/>
                <a:cs typeface="Times New Roman"/>
              </a:rPr>
              <a:t>#26 on inspection form</a:t>
            </a:r>
            <a:endParaRPr lang="en-US">
              <a:solidFill>
                <a:srgbClr val="FF0000"/>
              </a:solidFill>
            </a:endParaRPr>
          </a:p>
        </p:txBody>
      </p:sp>
      <p:sp>
        <p:nvSpPr>
          <p:cNvPr id="4" name="Slide Number Placeholder 3">
            <a:extLst>
              <a:ext uri="{FF2B5EF4-FFF2-40B4-BE49-F238E27FC236}">
                <a16:creationId xmlns:a16="http://schemas.microsoft.com/office/drawing/2014/main" id="{348420A9-4B27-4FEA-8E93-EE6C80D17B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F6C6BDB9-016B-245C-A36C-76F589EFEB52}"/>
              </a:ext>
            </a:extLst>
          </p:cNvPr>
          <p:cNvPicPr>
            <a:picLocks noChangeAspect="1"/>
          </p:cNvPicPr>
          <p:nvPr/>
        </p:nvPicPr>
        <p:blipFill rotWithShape="1">
          <a:blip r:embed="rId3"/>
          <a:srcRect t="17534" r="1160" b="12109"/>
          <a:stretch/>
        </p:blipFill>
        <p:spPr>
          <a:xfrm>
            <a:off x="6658615" y="1695408"/>
            <a:ext cx="4637058" cy="3915152"/>
          </a:xfrm>
          <a:prstGeom prst="rect">
            <a:avLst/>
          </a:prstGeom>
          <a:ln w="28575">
            <a:solidFill>
              <a:schemeClr val="tx1"/>
            </a:solidFill>
          </a:ln>
        </p:spPr>
      </p:pic>
    </p:spTree>
    <p:extLst>
      <p:ext uri="{BB962C8B-B14F-4D97-AF65-F5344CB8AC3E}">
        <p14:creationId xmlns:p14="http://schemas.microsoft.com/office/powerpoint/2010/main" val="132343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33A2-B41A-20CA-1B50-72686D09E2FC}"/>
              </a:ext>
            </a:extLst>
          </p:cNvPr>
          <p:cNvSpPr>
            <a:spLocks noGrp="1"/>
          </p:cNvSpPr>
          <p:nvPr>
            <p:ph type="title"/>
          </p:nvPr>
        </p:nvSpPr>
        <p:spPr/>
        <p:txBody>
          <a:bodyPr/>
          <a:lstStyle/>
          <a:p>
            <a:pPr algn="ctr"/>
            <a:r>
              <a:rPr lang="en-US" b="1">
                <a:latin typeface="Times New Roman"/>
                <a:cs typeface="Times New Roman"/>
              </a:rPr>
              <a:t>Ancillary Kitchen</a:t>
            </a:r>
          </a:p>
        </p:txBody>
      </p:sp>
      <p:sp>
        <p:nvSpPr>
          <p:cNvPr id="3" name="Content Placeholder 2">
            <a:extLst>
              <a:ext uri="{FF2B5EF4-FFF2-40B4-BE49-F238E27FC236}">
                <a16:creationId xmlns:a16="http://schemas.microsoft.com/office/drawing/2014/main" id="{5AD2B571-54F4-FEE9-A991-377C9E90BF1E}"/>
              </a:ext>
            </a:extLst>
          </p:cNvPr>
          <p:cNvSpPr>
            <a:spLocks noGrp="1"/>
          </p:cNvSpPr>
          <p:nvPr>
            <p:ph idx="1"/>
          </p:nvPr>
        </p:nvSpPr>
        <p:spPr>
          <a:xfrm>
            <a:off x="1028700" y="1848036"/>
            <a:ext cx="5796027" cy="3425796"/>
          </a:xfrm>
        </p:spPr>
        <p:txBody>
          <a:bodyPr vert="horz" lIns="91440" tIns="45720" rIns="91440" bIns="45720" rtlCol="0" anchor="t">
            <a:normAutofit/>
          </a:bodyPr>
          <a:lstStyle/>
          <a:p>
            <a:r>
              <a:rPr lang="en-US" sz="3200" dirty="0">
                <a:latin typeface="Times New Roman"/>
                <a:cs typeface="Times New Roman"/>
              </a:rPr>
              <a:t>Used by the institution’s employees for meal preparation and other work to support the dietary kitchen </a:t>
            </a:r>
            <a:endParaRPr lang="en-US" sz="3200" dirty="0"/>
          </a:p>
          <a:p>
            <a:r>
              <a:rPr lang="en-US" sz="3200" dirty="0">
                <a:latin typeface="Times New Roman"/>
                <a:cs typeface="Times New Roman"/>
              </a:rPr>
              <a:t>Shall meet .2600 Rules</a:t>
            </a:r>
            <a:endParaRPr lang="en-US" dirty="0"/>
          </a:p>
        </p:txBody>
      </p:sp>
      <p:sp>
        <p:nvSpPr>
          <p:cNvPr id="4" name="Slide Number Placeholder 3">
            <a:extLst>
              <a:ext uri="{FF2B5EF4-FFF2-40B4-BE49-F238E27FC236}">
                <a16:creationId xmlns:a16="http://schemas.microsoft.com/office/drawing/2014/main" id="{9559739A-C958-A56E-4F98-7C2C29081586}"/>
              </a:ext>
            </a:extLst>
          </p:cNvPr>
          <p:cNvSpPr>
            <a:spLocks noGrp="1"/>
          </p:cNvSpPr>
          <p:nvPr>
            <p:ph type="sldNum" sz="quarter" idx="12"/>
          </p:nvPr>
        </p:nvSpPr>
        <p:spPr/>
        <p:txBody>
          <a:bodyPr/>
          <a:lstStyle/>
          <a:p>
            <a:fld id="{F7D4B09D-202F-488F-BB00-3B22092E7661}" type="slidenum">
              <a:rPr lang="en-US" smtClean="0"/>
              <a:t>7</a:t>
            </a:fld>
            <a:endParaRPr lang="en-US"/>
          </a:p>
        </p:txBody>
      </p:sp>
      <p:pic>
        <p:nvPicPr>
          <p:cNvPr id="8" name="Picture 7" descr="A kitchen with stainless steel appliances&#10;&#10;Description automatically generated with medium confidence">
            <a:extLst>
              <a:ext uri="{FF2B5EF4-FFF2-40B4-BE49-F238E27FC236}">
                <a16:creationId xmlns:a16="http://schemas.microsoft.com/office/drawing/2014/main" id="{C7621F6E-B2BC-CB1C-2B10-C3E7101BE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882" y="1902523"/>
            <a:ext cx="4422429" cy="3316822"/>
          </a:xfrm>
          <a:prstGeom prst="rect">
            <a:avLst/>
          </a:prstGeom>
          <a:ln w="28575">
            <a:solidFill>
              <a:schemeClr val="tx1"/>
            </a:solidFill>
          </a:ln>
        </p:spPr>
      </p:pic>
    </p:spTree>
    <p:extLst>
      <p:ext uri="{BB962C8B-B14F-4D97-AF65-F5344CB8AC3E}">
        <p14:creationId xmlns:p14="http://schemas.microsoft.com/office/powerpoint/2010/main" val="348004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0363D-0A8E-4895-B073-13CC01468E88}"/>
              </a:ext>
            </a:extLst>
          </p:cNvPr>
          <p:cNvSpPr>
            <a:spLocks noGrp="1"/>
          </p:cNvSpPr>
          <p:nvPr>
            <p:ph type="title"/>
          </p:nvPr>
        </p:nvSpPr>
        <p:spPr>
          <a:xfrm>
            <a:off x="838200" y="500062"/>
            <a:ext cx="10515600" cy="996304"/>
          </a:xfrm>
        </p:spPr>
        <p:txBody>
          <a:bodyPr>
            <a:normAutofit/>
          </a:bodyPr>
          <a:lstStyle/>
          <a:p>
            <a:pPr algn="ctr"/>
            <a:r>
              <a:rPr lang="en-US" b="1">
                <a:latin typeface="Times New Roman"/>
                <a:cs typeface="Times New Roman"/>
              </a:rPr>
              <a:t>Medical Waste (.1316)(e)</a:t>
            </a:r>
          </a:p>
        </p:txBody>
      </p:sp>
      <p:sp>
        <p:nvSpPr>
          <p:cNvPr id="3" name="Content Placeholder 2">
            <a:extLst>
              <a:ext uri="{FF2B5EF4-FFF2-40B4-BE49-F238E27FC236}">
                <a16:creationId xmlns:a16="http://schemas.microsoft.com/office/drawing/2014/main" id="{345FA1A3-7889-442A-BF79-2F82FDC1D16E}"/>
              </a:ext>
            </a:extLst>
          </p:cNvPr>
          <p:cNvSpPr>
            <a:spLocks noGrp="1"/>
          </p:cNvSpPr>
          <p:nvPr>
            <p:ph idx="1"/>
          </p:nvPr>
        </p:nvSpPr>
        <p:spPr>
          <a:xfrm>
            <a:off x="838200" y="1712736"/>
            <a:ext cx="5718762" cy="3603543"/>
          </a:xfrm>
        </p:spPr>
        <p:txBody>
          <a:bodyPr vert="horz" lIns="91440" tIns="45720" rIns="91440" bIns="45720" rtlCol="0" anchor="t">
            <a:normAutofit lnSpcReduction="10000"/>
          </a:bodyPr>
          <a:lstStyle/>
          <a:p>
            <a:r>
              <a:rPr lang="en-US" sz="3600">
                <a:latin typeface="Times New Roman"/>
                <a:cs typeface="Times New Roman"/>
              </a:rPr>
              <a:t>Medical wastes shall be handled and disposed of as required in NC "Solid Waste Management Rules" 15A NCAC 13B .1200</a:t>
            </a:r>
          </a:p>
          <a:p>
            <a:pPr marL="0" indent="0">
              <a:buNone/>
            </a:pPr>
            <a:endParaRPr lang="en-US" sz="3600">
              <a:solidFill>
                <a:srgbClr val="000000"/>
              </a:solidFill>
              <a:latin typeface="Times New Roman"/>
              <a:cs typeface="Times New Roman"/>
            </a:endParaRPr>
          </a:p>
          <a:p>
            <a:r>
              <a:rPr lang="en-US" sz="3600">
                <a:solidFill>
                  <a:srgbClr val="FF0000"/>
                </a:solidFill>
                <a:latin typeface="Times New Roman"/>
                <a:cs typeface="Times New Roman"/>
              </a:rPr>
              <a:t>#27 on inspection form</a:t>
            </a:r>
            <a:endParaRPr lang="en-US" sz="3600">
              <a:solidFill>
                <a:srgbClr val="FF0000"/>
              </a:solidFill>
            </a:endParaRPr>
          </a:p>
          <a:p>
            <a:pPr marL="0" indent="0">
              <a:buNone/>
            </a:pPr>
            <a:endParaRPr lang="en-US"/>
          </a:p>
        </p:txBody>
      </p:sp>
      <p:pic>
        <p:nvPicPr>
          <p:cNvPr id="5" name="Picture 4">
            <a:extLst>
              <a:ext uri="{FF2B5EF4-FFF2-40B4-BE49-F238E27FC236}">
                <a16:creationId xmlns:a16="http://schemas.microsoft.com/office/drawing/2014/main" id="{1D769544-B058-4B05-8D11-5C82808811C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78394" y="1766136"/>
            <a:ext cx="4572000" cy="3946971"/>
          </a:xfrm>
          <a:prstGeom prst="rect">
            <a:avLst/>
          </a:prstGeom>
          <a:ln w="28575">
            <a:solidFill>
              <a:schemeClr val="tx1"/>
            </a:solidFill>
          </a:ln>
        </p:spPr>
      </p:pic>
      <p:sp>
        <p:nvSpPr>
          <p:cNvPr id="6" name="TextBox 5">
            <a:extLst>
              <a:ext uri="{FF2B5EF4-FFF2-40B4-BE49-F238E27FC236}">
                <a16:creationId xmlns:a16="http://schemas.microsoft.com/office/drawing/2014/main" id="{136AEA33-1731-4D04-93AF-EB1E79645AC6}"/>
              </a:ext>
            </a:extLst>
          </p:cNvPr>
          <p:cNvSpPr txBox="1"/>
          <p:nvPr/>
        </p:nvSpPr>
        <p:spPr>
          <a:xfrm>
            <a:off x="5910398" y="7737429"/>
            <a:ext cx="406962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ommons.wikimedia.org/wiki/File:Biohazard_bag.jpg"/>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E35FE9C-0C99-47B8-8086-9ADE116A7F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71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3"/>
          <a:stretch>
            <a:fillRect/>
          </a:stretch>
        </p:blipFill>
        <p:spPr>
          <a:xfrm>
            <a:off x="1230013" y="62312"/>
            <a:ext cx="9731973" cy="6733376"/>
          </a:xfrm>
          <a:prstGeom prst="rect">
            <a:avLst/>
          </a:prstGeom>
          <a:ln w="28575">
            <a:solidFill>
              <a:schemeClr val="tx1"/>
            </a:solidFill>
          </a:ln>
        </p:spPr>
      </p:pic>
      <p:sp>
        <p:nvSpPr>
          <p:cNvPr id="3" name="Rectangle 2">
            <a:extLst>
              <a:ext uri="{FF2B5EF4-FFF2-40B4-BE49-F238E27FC236}">
                <a16:creationId xmlns:a16="http://schemas.microsoft.com/office/drawing/2014/main" id="{950FF00E-428A-6E33-5384-143BCD722532}"/>
              </a:ext>
            </a:extLst>
          </p:cNvPr>
          <p:cNvSpPr/>
          <p:nvPr/>
        </p:nvSpPr>
        <p:spPr>
          <a:xfrm>
            <a:off x="1339702" y="5124894"/>
            <a:ext cx="4550735" cy="5635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5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0272774-8126-4BC8-9DBA-1B790E5EE9D2}"/>
              </a:ext>
            </a:extLst>
          </p:cNvPr>
          <p:cNvSpPr>
            <a:spLocks noGrp="1" noChangeArrowheads="1"/>
          </p:cNvSpPr>
          <p:nvPr>
            <p:ph type="title"/>
          </p:nvPr>
        </p:nvSpPr>
        <p:spPr>
          <a:xfrm>
            <a:off x="838200" y="484083"/>
            <a:ext cx="10515600" cy="954541"/>
          </a:xfrm>
        </p:spPr>
        <p:txBody>
          <a:bodyPr>
            <a:normAutofit/>
          </a:bodyPr>
          <a:lstStyle/>
          <a:p>
            <a:pPr algn="ctr" eaLnBrk="1" hangingPunct="1">
              <a:defRPr/>
            </a:pPr>
            <a:r>
              <a:rPr lang="en-US" b="1">
                <a:latin typeface="Times New Roman"/>
                <a:cs typeface="Times New Roman"/>
              </a:rPr>
              <a:t>Pest Control (.1317)(a)</a:t>
            </a:r>
          </a:p>
        </p:txBody>
      </p:sp>
      <p:sp>
        <p:nvSpPr>
          <p:cNvPr id="109571" name="Rectangle 3">
            <a:extLst>
              <a:ext uri="{FF2B5EF4-FFF2-40B4-BE49-F238E27FC236}">
                <a16:creationId xmlns:a16="http://schemas.microsoft.com/office/drawing/2014/main" id="{CF8F223F-0316-470E-A9FF-FF0658D532B3}"/>
              </a:ext>
            </a:extLst>
          </p:cNvPr>
          <p:cNvSpPr>
            <a:spLocks noGrp="1" noChangeArrowheads="1"/>
          </p:cNvSpPr>
          <p:nvPr>
            <p:ph type="body" idx="1"/>
          </p:nvPr>
        </p:nvSpPr>
        <p:spPr>
          <a:xfrm>
            <a:off x="1016941" y="1693600"/>
            <a:ext cx="4615544" cy="4058613"/>
          </a:xfrm>
        </p:spPr>
        <p:txBody>
          <a:bodyPr vert="horz" lIns="91440" tIns="45720" rIns="91440" bIns="45720" rtlCol="0" anchor="t">
            <a:normAutofit lnSpcReduction="10000"/>
          </a:bodyPr>
          <a:lstStyle/>
          <a:p>
            <a:pPr>
              <a:defRPr/>
            </a:pPr>
            <a:r>
              <a:rPr lang="en-US" sz="3300">
                <a:latin typeface="Times New Roman"/>
                <a:cs typeface="Times New Roman"/>
              </a:rPr>
              <a:t>Buildings free of pests</a:t>
            </a:r>
          </a:p>
          <a:p>
            <a:pPr>
              <a:defRPr/>
            </a:pPr>
            <a:r>
              <a:rPr lang="en-US" sz="3300">
                <a:latin typeface="Times New Roman"/>
                <a:cs typeface="Times New Roman"/>
              </a:rPr>
              <a:t>Openings to the outside equipped with:</a:t>
            </a:r>
          </a:p>
          <a:p>
            <a:pPr lvl="1">
              <a:defRPr/>
            </a:pPr>
            <a:r>
              <a:rPr lang="en-US" sz="2600"/>
              <a:t>Self-closing doors</a:t>
            </a:r>
          </a:p>
          <a:p>
            <a:pPr lvl="1">
              <a:defRPr/>
            </a:pPr>
            <a:r>
              <a:rPr lang="en-US" sz="2600">
                <a:latin typeface="Times New Roman"/>
                <a:cs typeface="Times New Roman"/>
              </a:rPr>
              <a:t>Closed windows</a:t>
            </a:r>
          </a:p>
          <a:p>
            <a:pPr lvl="1">
              <a:defRPr/>
            </a:pPr>
            <a:r>
              <a:rPr lang="en-US" sz="2600">
                <a:latin typeface="Times New Roman"/>
                <a:cs typeface="Times New Roman"/>
              </a:rPr>
              <a:t>Window screening</a:t>
            </a:r>
          </a:p>
          <a:p>
            <a:pPr lvl="1">
              <a:defRPr/>
            </a:pPr>
            <a:r>
              <a:rPr lang="en-US" sz="2600">
                <a:latin typeface="Times New Roman"/>
                <a:cs typeface="Times New Roman"/>
              </a:rPr>
              <a:t>Controlled air curtains</a:t>
            </a:r>
          </a:p>
          <a:p>
            <a:pPr marL="457200" lvl="1" indent="0">
              <a:buNone/>
              <a:defRPr/>
            </a:pPr>
            <a:endParaRPr lang="en-US" sz="2600">
              <a:solidFill>
                <a:srgbClr val="000000"/>
              </a:solidFill>
              <a:latin typeface="Times New Roman"/>
              <a:cs typeface="Times New Roman"/>
            </a:endParaRPr>
          </a:p>
          <a:p>
            <a:pPr>
              <a:defRPr/>
            </a:pPr>
            <a:r>
              <a:rPr lang="en-US" sz="3000">
                <a:solidFill>
                  <a:srgbClr val="FF0000"/>
                </a:solidFill>
                <a:latin typeface="Times New Roman"/>
                <a:cs typeface="Times New Roman"/>
              </a:rPr>
              <a:t>#28 on inspection form</a:t>
            </a:r>
          </a:p>
        </p:txBody>
      </p:sp>
      <p:sp>
        <p:nvSpPr>
          <p:cNvPr id="2" name="Slide Number Placeholder 1">
            <a:extLst>
              <a:ext uri="{FF2B5EF4-FFF2-40B4-BE49-F238E27FC236}">
                <a16:creationId xmlns:a16="http://schemas.microsoft.com/office/drawing/2014/main" id="{F1AD9A87-51A1-4F4F-92CC-EA6C834B06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53231BEE-449C-40DB-AD10-E3C793695A46}"/>
              </a:ext>
            </a:extLst>
          </p:cNvPr>
          <p:cNvPicPr>
            <a:picLocks noChangeAspect="1"/>
          </p:cNvPicPr>
          <p:nvPr/>
        </p:nvPicPr>
        <p:blipFill>
          <a:blip r:embed="rId3"/>
          <a:stretch>
            <a:fillRect/>
          </a:stretch>
        </p:blipFill>
        <p:spPr>
          <a:xfrm>
            <a:off x="6731367" y="1824637"/>
            <a:ext cx="4635204" cy="3463523"/>
          </a:xfrm>
          <a:prstGeom prst="rect">
            <a:avLst/>
          </a:prstGeom>
        </p:spPr>
      </p:pic>
    </p:spTree>
    <p:extLst>
      <p:ext uri="{BB962C8B-B14F-4D97-AF65-F5344CB8AC3E}">
        <p14:creationId xmlns:p14="http://schemas.microsoft.com/office/powerpoint/2010/main" val="311661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89F4-40DC-4ACD-AF99-368FCDD68278}"/>
              </a:ext>
            </a:extLst>
          </p:cNvPr>
          <p:cNvSpPr>
            <a:spLocks noGrp="1"/>
          </p:cNvSpPr>
          <p:nvPr>
            <p:ph type="title"/>
          </p:nvPr>
        </p:nvSpPr>
        <p:spPr>
          <a:xfrm>
            <a:off x="838200" y="365126"/>
            <a:ext cx="10515600" cy="1039132"/>
          </a:xfrm>
        </p:spPr>
        <p:txBody>
          <a:bodyPr>
            <a:normAutofit/>
          </a:bodyPr>
          <a:lstStyle/>
          <a:p>
            <a:pPr algn="ctr"/>
            <a:r>
              <a:rPr lang="en-US" b="1">
                <a:latin typeface="Times New Roman"/>
                <a:cs typeface="Times New Roman"/>
              </a:rPr>
              <a:t>Pesticides (.1317)(b)</a:t>
            </a:r>
            <a:endParaRPr lang="en-US" b="1"/>
          </a:p>
        </p:txBody>
      </p:sp>
      <p:sp>
        <p:nvSpPr>
          <p:cNvPr id="3" name="Content Placeholder 2">
            <a:extLst>
              <a:ext uri="{FF2B5EF4-FFF2-40B4-BE49-F238E27FC236}">
                <a16:creationId xmlns:a16="http://schemas.microsoft.com/office/drawing/2014/main" id="{63D9C966-E13F-4012-A111-DBF4A3C1399B}"/>
              </a:ext>
            </a:extLst>
          </p:cNvPr>
          <p:cNvSpPr>
            <a:spLocks noGrp="1"/>
          </p:cNvSpPr>
          <p:nvPr>
            <p:ph idx="1"/>
          </p:nvPr>
        </p:nvSpPr>
        <p:spPr>
          <a:xfrm>
            <a:off x="941681" y="1693921"/>
            <a:ext cx="5392345" cy="2899344"/>
          </a:xfrm>
        </p:spPr>
        <p:txBody>
          <a:bodyPr vert="horz" lIns="91440" tIns="45720" rIns="91440" bIns="45720" rtlCol="0" anchor="t">
            <a:normAutofit fontScale="92500"/>
          </a:bodyPr>
          <a:lstStyle/>
          <a:p>
            <a:r>
              <a:rPr lang="en-US" sz="3600">
                <a:latin typeface="Times New Roman"/>
                <a:cs typeface="Times New Roman"/>
              </a:rPr>
              <a:t>Registered</a:t>
            </a:r>
            <a:endParaRPr lang="en-US" sz="3600"/>
          </a:p>
          <a:p>
            <a:r>
              <a:rPr lang="en-US" sz="3600">
                <a:latin typeface="Times New Roman"/>
                <a:cs typeface="Times New Roman"/>
              </a:rPr>
              <a:t>Used, handled, and stored per manufacturer's instructions</a:t>
            </a:r>
          </a:p>
          <a:p>
            <a:pPr marL="0" indent="0">
              <a:buNone/>
            </a:pPr>
            <a:endParaRPr lang="en-US" sz="3600">
              <a:solidFill>
                <a:srgbClr val="000000"/>
              </a:solidFill>
              <a:latin typeface="Times New Roman"/>
              <a:cs typeface="Times New Roman"/>
            </a:endParaRPr>
          </a:p>
          <a:p>
            <a:r>
              <a:rPr lang="en-US" sz="3600">
                <a:solidFill>
                  <a:srgbClr val="FF0000"/>
                </a:solidFill>
                <a:latin typeface="Times New Roman"/>
                <a:cs typeface="Times New Roman"/>
              </a:rPr>
              <a:t>#29 on inspection form</a:t>
            </a:r>
            <a:endParaRPr lang="en-US" sz="3600">
              <a:solidFill>
                <a:srgbClr val="FF0000"/>
              </a:solidFill>
            </a:endParaRPr>
          </a:p>
        </p:txBody>
      </p:sp>
      <p:pic>
        <p:nvPicPr>
          <p:cNvPr id="7" name="Picture 6" descr="A sign on a pole&#10;&#10;Description automatically generated">
            <a:extLst>
              <a:ext uri="{FF2B5EF4-FFF2-40B4-BE49-F238E27FC236}">
                <a16:creationId xmlns:a16="http://schemas.microsoft.com/office/drawing/2014/main" id="{637C9B42-2A09-4AC0-88AD-C4E1BF668CE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74825" y="1692666"/>
            <a:ext cx="3559108" cy="3138705"/>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B7A24B7B-F97E-4CA0-AC93-79D4B93960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74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0C56CB-BDDD-3AD2-9DEF-346B8BFCC4B3}"/>
              </a:ext>
            </a:extLst>
          </p:cNvPr>
          <p:cNvPicPr>
            <a:picLocks noChangeAspect="1"/>
          </p:cNvPicPr>
          <p:nvPr/>
        </p:nvPicPr>
        <p:blipFill>
          <a:blip r:embed="rId3"/>
          <a:stretch>
            <a:fillRect/>
          </a:stretch>
        </p:blipFill>
        <p:spPr>
          <a:xfrm>
            <a:off x="389505" y="85725"/>
            <a:ext cx="11412989" cy="6686549"/>
          </a:xfrm>
          <a:prstGeom prst="rect">
            <a:avLst/>
          </a:prstGeom>
          <a:ln w="28575">
            <a:solidFill>
              <a:schemeClr val="tx1"/>
            </a:solidFill>
          </a:ln>
        </p:spPr>
      </p:pic>
      <p:sp>
        <p:nvSpPr>
          <p:cNvPr id="4" name="Rectangle 3">
            <a:extLst>
              <a:ext uri="{FF2B5EF4-FFF2-40B4-BE49-F238E27FC236}">
                <a16:creationId xmlns:a16="http://schemas.microsoft.com/office/drawing/2014/main" id="{71D47BDB-1CAC-F1A7-A8B9-317A3FA225D5}"/>
              </a:ext>
            </a:extLst>
          </p:cNvPr>
          <p:cNvSpPr/>
          <p:nvPr/>
        </p:nvSpPr>
        <p:spPr>
          <a:xfrm>
            <a:off x="6279752" y="3428999"/>
            <a:ext cx="5354516" cy="792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1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F1A4-2CD5-4E05-AB5E-1CFB6ACFBA0C}"/>
              </a:ext>
            </a:extLst>
          </p:cNvPr>
          <p:cNvSpPr>
            <a:spLocks noGrp="1"/>
          </p:cNvSpPr>
          <p:nvPr>
            <p:ph type="title"/>
          </p:nvPr>
        </p:nvSpPr>
        <p:spPr>
          <a:xfrm>
            <a:off x="838200" y="365125"/>
            <a:ext cx="10515600" cy="1033934"/>
          </a:xfrm>
        </p:spPr>
        <p:txBody>
          <a:bodyPr/>
          <a:lstStyle/>
          <a:p>
            <a:pPr algn="ctr"/>
            <a:r>
              <a:rPr lang="en-US" b="1">
                <a:latin typeface="Times New Roman"/>
                <a:cs typeface="Times New Roman"/>
              </a:rPr>
              <a:t>Medical Supplies (.1318)(a)</a:t>
            </a:r>
          </a:p>
        </p:txBody>
      </p:sp>
      <p:pic>
        <p:nvPicPr>
          <p:cNvPr id="8" name="Content Placeholder 7">
            <a:extLst>
              <a:ext uri="{FF2B5EF4-FFF2-40B4-BE49-F238E27FC236}">
                <a16:creationId xmlns:a16="http://schemas.microsoft.com/office/drawing/2014/main" id="{468CCB4A-931F-495F-ACB0-9937F918181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77640" y="1653058"/>
            <a:ext cx="5351234" cy="4013426"/>
          </a:xfrm>
          <a:ln w="28575">
            <a:solidFill>
              <a:schemeClr val="tx1"/>
            </a:solidFill>
          </a:ln>
        </p:spPr>
      </p:pic>
      <p:sp>
        <p:nvSpPr>
          <p:cNvPr id="3" name="TextBox 2">
            <a:extLst>
              <a:ext uri="{FF2B5EF4-FFF2-40B4-BE49-F238E27FC236}">
                <a16:creationId xmlns:a16="http://schemas.microsoft.com/office/drawing/2014/main" id="{FB4F6736-D049-430F-8D3B-ACECB1CB833A}"/>
              </a:ext>
            </a:extLst>
          </p:cNvPr>
          <p:cNvSpPr txBox="1"/>
          <p:nvPr/>
        </p:nvSpPr>
        <p:spPr>
          <a:xfrm>
            <a:off x="447793" y="1589269"/>
            <a:ext cx="5854363" cy="4278094"/>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a:latin typeface="Times New Roman"/>
                <a:ea typeface="+mn-lt"/>
                <a:cs typeface="Calibri" panose="020F0502020204030204"/>
              </a:rPr>
              <a:t>Medication</a:t>
            </a:r>
            <a:r>
              <a:rPr kumimoji="0" lang="en-US" sz="3000" b="0" i="0" u="none" strike="noStrike" kern="1200" cap="none" spc="0" normalizeH="0" baseline="0" noProof="0">
                <a:ln>
                  <a:noFill/>
                </a:ln>
                <a:effectLst/>
                <a:uLnTx/>
                <a:uFillTx/>
                <a:latin typeface="Times New Roman"/>
                <a:ea typeface="+mn-lt"/>
                <a:cs typeface="Calibri" panose="020F0502020204030204"/>
              </a:rPr>
              <a:t> carts kept clean</a:t>
            </a:r>
            <a:endParaRPr lang="en-US" sz="3000" b="0" i="0" u="none" strike="noStrike" kern="1200" cap="none" spc="0" normalizeH="0" baseline="0" noProof="0">
              <a:ln>
                <a:noFill/>
              </a:ln>
              <a:effectLst/>
              <a:uLnTx/>
              <a:uFillTx/>
              <a:latin typeface="Times New Roman"/>
              <a:ea typeface="+mn-lt"/>
              <a:cs typeface="Times New Roman"/>
            </a:endParaRPr>
          </a:p>
          <a:p>
            <a:pPr marL="457200" indent="-457200">
              <a:buFont typeface="Arial"/>
              <a:buChar char="•"/>
              <a:defRPr/>
            </a:pPr>
            <a:r>
              <a:rPr kumimoji="0" lang="en-US" sz="3000" b="0" i="0" u="none" strike="noStrike" kern="1200" cap="none" spc="0" normalizeH="0" baseline="0" noProof="0">
                <a:ln>
                  <a:noFill/>
                </a:ln>
                <a:effectLst/>
                <a:uLnTx/>
                <a:uFillTx/>
                <a:latin typeface="Times New Roman"/>
                <a:ea typeface="+mn-lt"/>
                <a:cs typeface="Calibri" panose="020F0502020204030204"/>
              </a:rPr>
              <a:t>Food, utensils, medications, and medication dispensing equipment used on </a:t>
            </a:r>
            <a:r>
              <a:rPr lang="en-US" sz="3000">
                <a:latin typeface="Times New Roman"/>
                <a:ea typeface="+mn-lt"/>
                <a:cs typeface="Calibri" panose="020F0502020204030204"/>
              </a:rPr>
              <a:t>med carts</a:t>
            </a:r>
            <a:r>
              <a:rPr kumimoji="0" lang="en-US" sz="3000" b="0" i="0" u="none" strike="noStrike" kern="1200" cap="none" spc="0" normalizeH="0" baseline="0" noProof="0">
                <a:ln>
                  <a:noFill/>
                </a:ln>
                <a:effectLst/>
                <a:uLnTx/>
                <a:uFillTx/>
                <a:latin typeface="Times New Roman"/>
                <a:ea typeface="+mn-lt"/>
                <a:cs typeface="Calibri" panose="020F0502020204030204"/>
              </a:rPr>
              <a:t> kept clean</a:t>
            </a:r>
            <a:endParaRPr lang="en-US" sz="3000" b="0" i="0" u="none" strike="noStrike" kern="1200" cap="none" spc="0" normalizeH="0" baseline="0" noProof="0">
              <a:ln>
                <a:noFill/>
              </a:ln>
              <a:effectLst/>
              <a:uLnTx/>
              <a:uFillTx/>
              <a:latin typeface="Times New Roman"/>
              <a:ea typeface="+mn-lt"/>
              <a:cs typeface="Times New Roman"/>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000" b="0" i="0" u="none" strike="noStrike" kern="1200" cap="none" spc="0" normalizeH="0" baseline="0" noProof="0">
                <a:ln>
                  <a:noFill/>
                </a:ln>
                <a:effectLst/>
                <a:uLnTx/>
                <a:uFillTx/>
                <a:latin typeface="Times New Roman"/>
                <a:ea typeface="+mn-lt"/>
                <a:cs typeface="Calibri" panose="020F0502020204030204"/>
              </a:rPr>
              <a:t>Sharps containers on </a:t>
            </a:r>
            <a:r>
              <a:rPr lang="en-US" sz="3000">
                <a:latin typeface="Times New Roman"/>
                <a:ea typeface="+mn-lt"/>
                <a:cs typeface="Calibri" panose="020F0502020204030204"/>
              </a:rPr>
              <a:t>med</a:t>
            </a:r>
            <a:r>
              <a:rPr kumimoji="0" lang="en-US" sz="3000" b="0" i="0" u="none" strike="noStrike" kern="1200" cap="none" spc="0" normalizeH="0" baseline="0" noProof="0">
                <a:ln>
                  <a:noFill/>
                </a:ln>
                <a:effectLst/>
                <a:uLnTx/>
                <a:uFillTx/>
                <a:latin typeface="Times New Roman"/>
                <a:ea typeface="+mn-lt"/>
                <a:cs typeface="Calibri" panose="020F0502020204030204"/>
              </a:rPr>
              <a:t> carts attached or secured to prevent spilling </a:t>
            </a:r>
            <a:endParaRPr lang="en-US" sz="3000" b="0" i="0" u="none" strike="noStrike" kern="1200" cap="none" spc="0" normalizeH="0" baseline="0" noProof="0">
              <a:ln>
                <a:noFill/>
              </a:ln>
              <a:effectLst/>
              <a:uLnTx/>
              <a:uFillTx/>
              <a:latin typeface="Times New Roman"/>
              <a:ea typeface="+mn-lt"/>
              <a:cs typeface="Calibri" panose="020F0502020204030204"/>
            </a:endParaRPr>
          </a:p>
          <a:p>
            <a:pPr>
              <a:defRPr/>
            </a:pPr>
            <a:endParaRPr lang="en-US" sz="3100">
              <a:latin typeface="Times New Roman"/>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lang="en-US" sz="3000">
                <a:solidFill>
                  <a:srgbClr val="FF0000"/>
                </a:solidFill>
                <a:latin typeface="Times New Roman"/>
                <a:ea typeface="+mn-lt"/>
                <a:cs typeface="Calibri" panose="020F0502020204030204"/>
              </a:rPr>
              <a:t>#30 on inspection form</a:t>
            </a:r>
            <a:endParaRPr kumimoji="0" lang="en-US" sz="3000" b="0" i="0" u="none" strike="noStrike" kern="1200" cap="none" spc="0" normalizeH="0" baseline="0" noProof="0">
              <a:ln>
                <a:noFill/>
              </a:ln>
              <a:solidFill>
                <a:srgbClr val="FF0000"/>
              </a:solidFill>
              <a:effectLst/>
              <a:uLnTx/>
              <a:uFillTx/>
              <a:latin typeface="Times New Roman"/>
              <a:ea typeface="+mn-ea"/>
              <a:cs typeface="Times New Roman"/>
            </a:endParaRPr>
          </a:p>
        </p:txBody>
      </p:sp>
      <p:sp>
        <p:nvSpPr>
          <p:cNvPr id="4" name="Slide Number Placeholder 3">
            <a:extLst>
              <a:ext uri="{FF2B5EF4-FFF2-40B4-BE49-F238E27FC236}">
                <a16:creationId xmlns:a16="http://schemas.microsoft.com/office/drawing/2014/main" id="{0D20C4C7-6D5F-4097-92E9-94EB359466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2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926B-77BD-7349-FF30-1946F4ADEB20}"/>
              </a:ext>
            </a:extLst>
          </p:cNvPr>
          <p:cNvSpPr>
            <a:spLocks noGrp="1"/>
          </p:cNvSpPr>
          <p:nvPr>
            <p:ph type="title"/>
          </p:nvPr>
        </p:nvSpPr>
        <p:spPr>
          <a:xfrm>
            <a:off x="838200" y="365125"/>
            <a:ext cx="10515600" cy="1079034"/>
          </a:xfrm>
        </p:spPr>
        <p:txBody>
          <a:bodyPr>
            <a:normAutofit/>
          </a:bodyPr>
          <a:lstStyle/>
          <a:p>
            <a:pPr algn="ctr"/>
            <a:r>
              <a:rPr lang="en-US" sz="5400" b="1">
                <a:latin typeface="Times New Roman"/>
                <a:cs typeface="Times New Roman"/>
              </a:rPr>
              <a:t>Medical Supplies (.1318)(b)</a:t>
            </a:r>
            <a:endParaRPr lang="en-US" sz="5400" b="1"/>
          </a:p>
        </p:txBody>
      </p:sp>
      <p:sp>
        <p:nvSpPr>
          <p:cNvPr id="3" name="Slide Number Placeholder 2">
            <a:extLst>
              <a:ext uri="{FF2B5EF4-FFF2-40B4-BE49-F238E27FC236}">
                <a16:creationId xmlns:a16="http://schemas.microsoft.com/office/drawing/2014/main" id="{20349432-10D8-23D4-C754-47A8BF517F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73F959D-812B-862F-8792-29EFD7B0861A}"/>
              </a:ext>
            </a:extLst>
          </p:cNvPr>
          <p:cNvSpPr txBox="1"/>
          <p:nvPr/>
        </p:nvSpPr>
        <p:spPr>
          <a:xfrm>
            <a:off x="597031" y="1590766"/>
            <a:ext cx="753514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Times New Roman"/>
                <a:ea typeface="+mn-lt"/>
                <a:cs typeface="Calibri" panose="020F0502020204030204"/>
              </a:rPr>
              <a:t>Feeding bags, tubes, syringes, and oral suction catheters stored and used in accordance with the manufacturer’s instructions </a:t>
            </a:r>
          </a:p>
          <a:p>
            <a:pPr>
              <a:defRPr/>
            </a:pPr>
            <a:endParaRPr lang="en-US" sz="3200">
              <a:latin typeface="Times New Roman"/>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srgbClr val="FF0000"/>
                </a:solidFill>
                <a:latin typeface="Times New Roman"/>
                <a:ea typeface="+mn-lt"/>
                <a:cs typeface="Calibri" panose="020F0502020204030204"/>
              </a:rPr>
              <a:t>#31 on inspection form</a:t>
            </a:r>
            <a:endParaRPr kumimoji="0" lang="en-US" sz="3200" b="0" i="0" u="none" strike="noStrike" kern="1200" cap="none" spc="0" normalizeH="0" baseline="0" noProof="0">
              <a:ln>
                <a:noFill/>
              </a:ln>
              <a:solidFill>
                <a:srgbClr val="FF0000"/>
              </a:solidFill>
              <a:effectLst/>
              <a:uLnTx/>
              <a:uFillTx/>
              <a:latin typeface="Times New Roman"/>
              <a:ea typeface="+mn-ea"/>
              <a:cs typeface="Calibri"/>
            </a:endParaRPr>
          </a:p>
        </p:txBody>
      </p:sp>
      <p:pic>
        <p:nvPicPr>
          <p:cNvPr id="5" name="Picture 5">
            <a:extLst>
              <a:ext uri="{FF2B5EF4-FFF2-40B4-BE49-F238E27FC236}">
                <a16:creationId xmlns:a16="http://schemas.microsoft.com/office/drawing/2014/main" id="{62726309-D18C-10F0-2E80-5C5DAECABA2E}"/>
              </a:ext>
            </a:extLst>
          </p:cNvPr>
          <p:cNvPicPr>
            <a:picLocks noChangeAspect="1"/>
          </p:cNvPicPr>
          <p:nvPr/>
        </p:nvPicPr>
        <p:blipFill>
          <a:blip r:embed="rId3"/>
          <a:stretch>
            <a:fillRect/>
          </a:stretch>
        </p:blipFill>
        <p:spPr>
          <a:xfrm>
            <a:off x="6543674" y="3425637"/>
            <a:ext cx="2628900" cy="2628900"/>
          </a:xfrm>
          <a:prstGeom prst="rect">
            <a:avLst/>
          </a:prstGeom>
          <a:ln w="28575">
            <a:solidFill>
              <a:schemeClr val="tx1"/>
            </a:solidFill>
          </a:ln>
        </p:spPr>
      </p:pic>
      <p:pic>
        <p:nvPicPr>
          <p:cNvPr id="7" name="Picture 7">
            <a:extLst>
              <a:ext uri="{FF2B5EF4-FFF2-40B4-BE49-F238E27FC236}">
                <a16:creationId xmlns:a16="http://schemas.microsoft.com/office/drawing/2014/main" id="{F4562F35-E4FB-742B-A63C-080145F1C6C6}"/>
              </a:ext>
            </a:extLst>
          </p:cNvPr>
          <p:cNvPicPr>
            <a:picLocks noChangeAspect="1"/>
          </p:cNvPicPr>
          <p:nvPr/>
        </p:nvPicPr>
        <p:blipFill rotWithShape="1">
          <a:blip r:embed="rId4"/>
          <a:srcRect l="42041" r="2449" b="-1005"/>
          <a:stretch/>
        </p:blipFill>
        <p:spPr>
          <a:xfrm>
            <a:off x="9330018" y="1706944"/>
            <a:ext cx="2576114" cy="3825142"/>
          </a:xfrm>
          <a:prstGeom prst="rect">
            <a:avLst/>
          </a:prstGeom>
          <a:ln w="28575">
            <a:solidFill>
              <a:schemeClr val="tx1"/>
            </a:solidFill>
          </a:ln>
        </p:spPr>
      </p:pic>
    </p:spTree>
    <p:extLst>
      <p:ext uri="{BB962C8B-B14F-4D97-AF65-F5344CB8AC3E}">
        <p14:creationId xmlns:p14="http://schemas.microsoft.com/office/powerpoint/2010/main" val="31889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0C56CB-BDDD-3AD2-9DEF-346B8BFCC4B3}"/>
              </a:ext>
            </a:extLst>
          </p:cNvPr>
          <p:cNvPicPr>
            <a:picLocks noChangeAspect="1"/>
          </p:cNvPicPr>
          <p:nvPr/>
        </p:nvPicPr>
        <p:blipFill>
          <a:blip r:embed="rId3"/>
          <a:stretch>
            <a:fillRect/>
          </a:stretch>
        </p:blipFill>
        <p:spPr>
          <a:xfrm>
            <a:off x="389505" y="85725"/>
            <a:ext cx="11412989" cy="6686549"/>
          </a:xfrm>
          <a:prstGeom prst="rect">
            <a:avLst/>
          </a:prstGeom>
          <a:ln w="28575">
            <a:solidFill>
              <a:schemeClr val="tx1"/>
            </a:solidFill>
          </a:ln>
        </p:spPr>
      </p:pic>
      <p:sp>
        <p:nvSpPr>
          <p:cNvPr id="4" name="Rectangle 3">
            <a:extLst>
              <a:ext uri="{FF2B5EF4-FFF2-40B4-BE49-F238E27FC236}">
                <a16:creationId xmlns:a16="http://schemas.microsoft.com/office/drawing/2014/main" id="{71D47BDB-1CAC-F1A7-A8B9-317A3FA225D5}"/>
              </a:ext>
            </a:extLst>
          </p:cNvPr>
          <p:cNvSpPr/>
          <p:nvPr/>
        </p:nvSpPr>
        <p:spPr>
          <a:xfrm>
            <a:off x="6279752" y="4439092"/>
            <a:ext cx="5354516" cy="20042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4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2D85E68-AFD9-4338-9581-88ED2DFEE4FD}"/>
              </a:ext>
            </a:extLst>
          </p:cNvPr>
          <p:cNvSpPr>
            <a:spLocks noGrp="1" noChangeArrowheads="1"/>
          </p:cNvSpPr>
          <p:nvPr>
            <p:ph type="title"/>
          </p:nvPr>
        </p:nvSpPr>
        <p:spPr>
          <a:xfrm>
            <a:off x="838200" y="365125"/>
            <a:ext cx="10515600" cy="1062156"/>
          </a:xfrm>
        </p:spPr>
        <p:txBody>
          <a:bodyPr/>
          <a:lstStyle/>
          <a:p>
            <a:pPr algn="ctr">
              <a:defRPr/>
            </a:pPr>
            <a:r>
              <a:rPr lang="en-US">
                <a:latin typeface="Times New Roman"/>
                <a:cs typeface="Times New Roman"/>
              </a:rPr>
              <a:t> </a:t>
            </a:r>
            <a:r>
              <a:rPr lang="en-US" b="1">
                <a:latin typeface="Times New Roman"/>
                <a:cs typeface="Times New Roman"/>
              </a:rPr>
              <a:t>Furnishings (.1319)(a)</a:t>
            </a:r>
          </a:p>
        </p:txBody>
      </p:sp>
      <p:sp>
        <p:nvSpPr>
          <p:cNvPr id="111619" name="Rectangle 3">
            <a:extLst>
              <a:ext uri="{FF2B5EF4-FFF2-40B4-BE49-F238E27FC236}">
                <a16:creationId xmlns:a16="http://schemas.microsoft.com/office/drawing/2014/main" id="{F05786B0-23C6-4162-8AC6-285E6ADC21D9}"/>
              </a:ext>
            </a:extLst>
          </p:cNvPr>
          <p:cNvSpPr>
            <a:spLocks noGrp="1" noChangeArrowheads="1"/>
          </p:cNvSpPr>
          <p:nvPr>
            <p:ph type="body" idx="1"/>
          </p:nvPr>
        </p:nvSpPr>
        <p:spPr>
          <a:xfrm>
            <a:off x="501151" y="1580001"/>
            <a:ext cx="5247252" cy="4538815"/>
          </a:xfrm>
        </p:spPr>
        <p:txBody>
          <a:bodyPr vert="horz" lIns="91440" tIns="45720" rIns="91440" bIns="45720" rtlCol="0" anchor="t">
            <a:noAutofit/>
          </a:bodyPr>
          <a:lstStyle/>
          <a:p>
            <a:pPr eaLnBrk="1" hangingPunct="1">
              <a:defRPr/>
            </a:pPr>
            <a:r>
              <a:rPr lang="en-US" sz="3200" b="1" i="1">
                <a:latin typeface="Times New Roman"/>
                <a:cs typeface="Times New Roman"/>
              </a:rPr>
              <a:t>Includes:</a:t>
            </a:r>
          </a:p>
          <a:p>
            <a:pPr lvl="1">
              <a:defRPr/>
            </a:pPr>
            <a:r>
              <a:rPr lang="en-US" sz="2800">
                <a:latin typeface="Times New Roman"/>
                <a:cs typeface="Times New Roman"/>
              </a:rPr>
              <a:t>Furniture</a:t>
            </a:r>
          </a:p>
          <a:p>
            <a:pPr lvl="1">
              <a:defRPr/>
            </a:pPr>
            <a:r>
              <a:rPr lang="en-US" sz="2800">
                <a:latin typeface="Times New Roman"/>
                <a:cs typeface="Times New Roman"/>
              </a:rPr>
              <a:t>Mattresses/bed springs</a:t>
            </a:r>
          </a:p>
          <a:p>
            <a:pPr lvl="1">
              <a:defRPr/>
            </a:pPr>
            <a:r>
              <a:rPr lang="en-US" sz="2800">
                <a:latin typeface="Times New Roman"/>
                <a:cs typeface="Times New Roman"/>
              </a:rPr>
              <a:t>Curtains, rugs, &amp; blinds</a:t>
            </a:r>
            <a:endParaRPr lang="en-US" sz="2800"/>
          </a:p>
          <a:p>
            <a:pPr eaLnBrk="1" hangingPunct="1">
              <a:defRPr/>
            </a:pPr>
            <a:r>
              <a:rPr lang="en-US" sz="3200">
                <a:latin typeface="Times New Roman"/>
                <a:cs typeface="Times New Roman"/>
              </a:rPr>
              <a:t>Kept clean and in good repair</a:t>
            </a:r>
          </a:p>
          <a:p>
            <a:pPr>
              <a:defRPr/>
            </a:pPr>
            <a:r>
              <a:rPr lang="en-US" sz="3200">
                <a:latin typeface="Times New Roman"/>
                <a:cs typeface="Times New Roman"/>
              </a:rPr>
              <a:t>Mattresses clean, dry, and in good repair</a:t>
            </a:r>
          </a:p>
          <a:p>
            <a:pPr marL="0" indent="0">
              <a:buNone/>
              <a:defRPr/>
            </a:pPr>
            <a:endParaRPr lang="en-US" sz="3200">
              <a:solidFill>
                <a:srgbClr val="000000"/>
              </a:solidFill>
              <a:latin typeface="Times New Roman"/>
              <a:cs typeface="Times New Roman"/>
            </a:endParaRPr>
          </a:p>
          <a:p>
            <a:pPr>
              <a:defRPr/>
            </a:pPr>
            <a:r>
              <a:rPr lang="en-US" sz="3200">
                <a:solidFill>
                  <a:srgbClr val="FF0000"/>
                </a:solidFill>
                <a:latin typeface="Times New Roman"/>
                <a:cs typeface="Times New Roman"/>
              </a:rPr>
              <a:t>#32 on inspection form</a:t>
            </a:r>
            <a:endParaRPr lang="en-US" sz="3200">
              <a:solidFill>
                <a:srgbClr val="FF0000"/>
              </a:solidFill>
            </a:endParaRPr>
          </a:p>
          <a:p>
            <a:pPr lvl="1" eaLnBrk="1" hangingPunct="1">
              <a:buFont typeface="Tahoma" panose="020B0604030504040204" pitchFamily="34" charset="0"/>
              <a:buNone/>
              <a:defRPr/>
            </a:pPr>
            <a:endParaRPr lang="en-US">
              <a:solidFill>
                <a:srgbClr val="000000"/>
              </a:solidFill>
            </a:endParaRPr>
          </a:p>
        </p:txBody>
      </p:sp>
      <p:pic>
        <p:nvPicPr>
          <p:cNvPr id="2" name="Picture 1">
            <a:extLst>
              <a:ext uri="{FF2B5EF4-FFF2-40B4-BE49-F238E27FC236}">
                <a16:creationId xmlns:a16="http://schemas.microsoft.com/office/drawing/2014/main" id="{FCE5D53B-BF4E-42C6-97FE-4D5D6676CD21}"/>
              </a:ext>
            </a:extLst>
          </p:cNvPr>
          <p:cNvPicPr>
            <a:picLocks noChangeAspect="1"/>
          </p:cNvPicPr>
          <p:nvPr/>
        </p:nvPicPr>
        <p:blipFill>
          <a:blip r:embed="rId3"/>
          <a:stretch>
            <a:fillRect/>
          </a:stretch>
        </p:blipFill>
        <p:spPr>
          <a:xfrm>
            <a:off x="6233272" y="1825625"/>
            <a:ext cx="5558443" cy="3704703"/>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E48BEFE7-05DB-44EE-8812-D9BC124B8A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5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F8D8-725F-4638-ABC8-A1A2FA249C00}"/>
              </a:ext>
            </a:extLst>
          </p:cNvPr>
          <p:cNvSpPr>
            <a:spLocks noGrp="1"/>
          </p:cNvSpPr>
          <p:nvPr>
            <p:ph type="title"/>
          </p:nvPr>
        </p:nvSpPr>
        <p:spPr>
          <a:xfrm>
            <a:off x="838200" y="365125"/>
            <a:ext cx="10515600" cy="1052749"/>
          </a:xfrm>
        </p:spPr>
        <p:txBody>
          <a:bodyPr/>
          <a:lstStyle/>
          <a:p>
            <a:pPr algn="ctr"/>
            <a:r>
              <a:rPr lang="en-US" b="1">
                <a:latin typeface="Times New Roman"/>
                <a:cs typeface="Times New Roman"/>
              </a:rPr>
              <a:t>Linens (.1319)(b)</a:t>
            </a:r>
          </a:p>
        </p:txBody>
      </p:sp>
      <p:sp>
        <p:nvSpPr>
          <p:cNvPr id="3" name="Content Placeholder 2">
            <a:extLst>
              <a:ext uri="{FF2B5EF4-FFF2-40B4-BE49-F238E27FC236}">
                <a16:creationId xmlns:a16="http://schemas.microsoft.com/office/drawing/2014/main" id="{91C59884-A203-4D64-80CD-9E54EFD53223}"/>
              </a:ext>
            </a:extLst>
          </p:cNvPr>
          <p:cNvSpPr>
            <a:spLocks noGrp="1"/>
          </p:cNvSpPr>
          <p:nvPr>
            <p:ph idx="1"/>
          </p:nvPr>
        </p:nvSpPr>
        <p:spPr>
          <a:xfrm>
            <a:off x="587829" y="1568392"/>
            <a:ext cx="5921829" cy="4351338"/>
          </a:xfrm>
        </p:spPr>
        <p:txBody>
          <a:bodyPr vert="horz" lIns="91440" tIns="45720" rIns="91440" bIns="45720" rtlCol="0" anchor="t">
            <a:normAutofit lnSpcReduction="10000"/>
          </a:bodyPr>
          <a:lstStyle/>
          <a:p>
            <a:pPr marL="457200" indent="-457200"/>
            <a:r>
              <a:rPr lang="en-US" sz="3200" b="1" i="1">
                <a:latin typeface="Times New Roman"/>
                <a:cs typeface="Times New Roman"/>
              </a:rPr>
              <a:t>Clean linen:</a:t>
            </a:r>
          </a:p>
          <a:p>
            <a:pPr marL="914400" lvl="1" indent="-457200"/>
            <a:r>
              <a:rPr lang="en-US" sz="2800">
                <a:latin typeface="Times New Roman"/>
                <a:cs typeface="Times New Roman"/>
              </a:rPr>
              <a:t>Free from holes and tears</a:t>
            </a:r>
          </a:p>
          <a:p>
            <a:pPr marL="914400" lvl="1" indent="-457200"/>
            <a:r>
              <a:rPr lang="en-US" sz="2800">
                <a:latin typeface="Times New Roman"/>
                <a:cs typeface="Times New Roman"/>
              </a:rPr>
              <a:t>Changed when no longer clean</a:t>
            </a:r>
          </a:p>
          <a:p>
            <a:pPr marL="457200" indent="-457200"/>
            <a:r>
              <a:rPr lang="en-US" sz="3200" b="1" i="1">
                <a:latin typeface="Times New Roman"/>
                <a:cs typeface="Times New Roman"/>
              </a:rPr>
              <a:t>Unclean linen:</a:t>
            </a:r>
          </a:p>
          <a:p>
            <a:pPr marL="914400" lvl="1" indent="-457200"/>
            <a:r>
              <a:rPr lang="en-US" sz="2800"/>
              <a:t>Placed in a covered and labeled container at point of use</a:t>
            </a:r>
          </a:p>
          <a:p>
            <a:pPr marL="914400" lvl="1" indent="-457200"/>
            <a:r>
              <a:rPr lang="en-US" sz="2800">
                <a:latin typeface="Times New Roman"/>
                <a:cs typeface="Times New Roman"/>
              </a:rPr>
              <a:t>Handled and stored separately from cleaned and sanitized linen</a:t>
            </a:r>
          </a:p>
          <a:p>
            <a:pPr marL="457200" lvl="1" indent="0">
              <a:buNone/>
            </a:pPr>
            <a:endParaRPr lang="en-US" sz="2800">
              <a:solidFill>
                <a:srgbClr val="000000"/>
              </a:solidFill>
              <a:latin typeface="Times New Roman"/>
              <a:cs typeface="Times New Roman"/>
            </a:endParaRPr>
          </a:p>
          <a:p>
            <a:pPr marL="457200" indent="-457200"/>
            <a:r>
              <a:rPr lang="en-US" sz="3200">
                <a:solidFill>
                  <a:srgbClr val="FF0000"/>
                </a:solidFill>
                <a:latin typeface="Times New Roman"/>
                <a:cs typeface="Times New Roman"/>
              </a:rPr>
              <a:t>#33 on inspection form</a:t>
            </a:r>
          </a:p>
          <a:p>
            <a:endParaRPr lang="en-US">
              <a:solidFill>
                <a:srgbClr val="000000"/>
              </a:solidFill>
            </a:endParaRPr>
          </a:p>
        </p:txBody>
      </p:sp>
      <p:pic>
        <p:nvPicPr>
          <p:cNvPr id="4" name="Picture 3">
            <a:extLst>
              <a:ext uri="{FF2B5EF4-FFF2-40B4-BE49-F238E27FC236}">
                <a16:creationId xmlns:a16="http://schemas.microsoft.com/office/drawing/2014/main" id="{637EEEE0-9F9E-42E8-BEFB-1A4AB591D218}"/>
              </a:ext>
            </a:extLst>
          </p:cNvPr>
          <p:cNvPicPr>
            <a:picLocks noChangeAspect="1"/>
          </p:cNvPicPr>
          <p:nvPr/>
        </p:nvPicPr>
        <p:blipFill>
          <a:blip r:embed="rId3"/>
          <a:stretch>
            <a:fillRect/>
          </a:stretch>
        </p:blipFill>
        <p:spPr>
          <a:xfrm>
            <a:off x="6639968" y="1690688"/>
            <a:ext cx="5298032" cy="3973524"/>
          </a:xfrm>
          <a:prstGeom prst="rect">
            <a:avLst/>
          </a:prstGeom>
          <a:ln w="28575">
            <a:solidFill>
              <a:schemeClr val="tx1"/>
            </a:solidFill>
          </a:ln>
        </p:spPr>
      </p:pic>
      <p:pic>
        <p:nvPicPr>
          <p:cNvPr id="5" name="Picture 4">
            <a:extLst>
              <a:ext uri="{FF2B5EF4-FFF2-40B4-BE49-F238E27FC236}">
                <a16:creationId xmlns:a16="http://schemas.microsoft.com/office/drawing/2014/main" id="{E391EAAF-F027-4586-A445-01E77679748A}"/>
              </a:ext>
            </a:extLst>
          </p:cNvPr>
          <p:cNvPicPr>
            <a:picLocks noChangeAspect="1"/>
          </p:cNvPicPr>
          <p:nvPr/>
        </p:nvPicPr>
        <p:blipFill>
          <a:blip r:embed="rId4"/>
          <a:stretch>
            <a:fillRect/>
          </a:stretch>
        </p:blipFill>
        <p:spPr>
          <a:xfrm rot="1078822">
            <a:off x="7812600" y="2081646"/>
            <a:ext cx="1432452" cy="511261"/>
          </a:xfrm>
          <a:prstGeom prst="rect">
            <a:avLst/>
          </a:prstGeom>
        </p:spPr>
      </p:pic>
      <p:sp>
        <p:nvSpPr>
          <p:cNvPr id="6" name="Arrow: Right 5">
            <a:extLst>
              <a:ext uri="{FF2B5EF4-FFF2-40B4-BE49-F238E27FC236}">
                <a16:creationId xmlns:a16="http://schemas.microsoft.com/office/drawing/2014/main" id="{363D58F2-8E29-4651-9ECF-CE5CA074B2FC}"/>
              </a:ext>
            </a:extLst>
          </p:cNvPr>
          <p:cNvSpPr/>
          <p:nvPr/>
        </p:nvSpPr>
        <p:spPr>
          <a:xfrm rot="17080467">
            <a:off x="7822302" y="2653873"/>
            <a:ext cx="936172" cy="6531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BF0E629-FD75-4C5D-92EA-9D3431113D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61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33A2-B41A-20CA-1B50-72686D09E2FC}"/>
              </a:ext>
            </a:extLst>
          </p:cNvPr>
          <p:cNvSpPr>
            <a:spLocks noGrp="1"/>
          </p:cNvSpPr>
          <p:nvPr>
            <p:ph type="title"/>
          </p:nvPr>
        </p:nvSpPr>
        <p:spPr/>
        <p:txBody>
          <a:bodyPr/>
          <a:lstStyle/>
          <a:p>
            <a:pPr algn="ctr"/>
            <a:r>
              <a:rPr lang="en-US" b="1">
                <a:latin typeface="Times New Roman"/>
                <a:cs typeface="Times New Roman"/>
              </a:rPr>
              <a:t>Dietary Kitchen</a:t>
            </a:r>
          </a:p>
        </p:txBody>
      </p:sp>
      <p:sp>
        <p:nvSpPr>
          <p:cNvPr id="3" name="Content Placeholder 2">
            <a:extLst>
              <a:ext uri="{FF2B5EF4-FFF2-40B4-BE49-F238E27FC236}">
                <a16:creationId xmlns:a16="http://schemas.microsoft.com/office/drawing/2014/main" id="{5AD2B571-54F4-FEE9-A991-377C9E90BF1E}"/>
              </a:ext>
            </a:extLst>
          </p:cNvPr>
          <p:cNvSpPr>
            <a:spLocks noGrp="1"/>
          </p:cNvSpPr>
          <p:nvPr>
            <p:ph idx="1"/>
          </p:nvPr>
        </p:nvSpPr>
        <p:spPr>
          <a:xfrm>
            <a:off x="838200" y="1825625"/>
            <a:ext cx="6266674" cy="3123237"/>
          </a:xfrm>
        </p:spPr>
        <p:txBody>
          <a:bodyPr vert="horz" lIns="91440" tIns="45720" rIns="91440" bIns="45720" rtlCol="0" anchor="t">
            <a:normAutofit/>
          </a:bodyPr>
          <a:lstStyle/>
          <a:p>
            <a:r>
              <a:rPr lang="en-US" sz="3200" dirty="0">
                <a:latin typeface="Times New Roman"/>
                <a:cs typeface="Times New Roman"/>
              </a:rPr>
              <a:t>Main kitchen used to provide meals and nutrition services to the institution’s residents, employees, and guests</a:t>
            </a:r>
            <a:endParaRPr lang="en-US" sz="3200" dirty="0"/>
          </a:p>
          <a:p>
            <a:r>
              <a:rPr lang="en-US" sz="3200" dirty="0">
                <a:latin typeface="Times New Roman"/>
                <a:cs typeface="Times New Roman"/>
              </a:rPr>
              <a:t>Shall meet .2600 Rules</a:t>
            </a:r>
            <a:endParaRPr lang="en-US" sz="3200" dirty="0"/>
          </a:p>
        </p:txBody>
      </p:sp>
      <p:sp>
        <p:nvSpPr>
          <p:cNvPr id="4" name="Slide Number Placeholder 3">
            <a:extLst>
              <a:ext uri="{FF2B5EF4-FFF2-40B4-BE49-F238E27FC236}">
                <a16:creationId xmlns:a16="http://schemas.microsoft.com/office/drawing/2014/main" id="{9559739A-C958-A56E-4F98-7C2C29081586}"/>
              </a:ext>
            </a:extLst>
          </p:cNvPr>
          <p:cNvSpPr>
            <a:spLocks noGrp="1"/>
          </p:cNvSpPr>
          <p:nvPr>
            <p:ph type="sldNum" sz="quarter" idx="12"/>
          </p:nvPr>
        </p:nvSpPr>
        <p:spPr/>
        <p:txBody>
          <a:bodyPr/>
          <a:lstStyle/>
          <a:p>
            <a:fld id="{F7D4B09D-202F-488F-BB00-3B22092E7661}" type="slidenum">
              <a:rPr lang="en-US" smtClean="0"/>
              <a:t>8</a:t>
            </a:fld>
            <a:endParaRPr lang="en-US"/>
          </a:p>
        </p:txBody>
      </p:sp>
      <p:pic>
        <p:nvPicPr>
          <p:cNvPr id="6" name="Picture 6">
            <a:extLst>
              <a:ext uri="{FF2B5EF4-FFF2-40B4-BE49-F238E27FC236}">
                <a16:creationId xmlns:a16="http://schemas.microsoft.com/office/drawing/2014/main" id="{69E76B01-5C42-91A0-E3ED-2DFDAE38F6E2}"/>
              </a:ext>
            </a:extLst>
          </p:cNvPr>
          <p:cNvPicPr>
            <a:picLocks noChangeAspect="1"/>
          </p:cNvPicPr>
          <p:nvPr/>
        </p:nvPicPr>
        <p:blipFill>
          <a:blip r:embed="rId3"/>
          <a:stretch>
            <a:fillRect/>
          </a:stretch>
        </p:blipFill>
        <p:spPr>
          <a:xfrm>
            <a:off x="7312959" y="1827914"/>
            <a:ext cx="4614582" cy="2933231"/>
          </a:xfrm>
          <a:prstGeom prst="rect">
            <a:avLst/>
          </a:prstGeom>
          <a:ln w="28575">
            <a:solidFill>
              <a:schemeClr val="tx1"/>
            </a:solidFill>
          </a:ln>
        </p:spPr>
      </p:pic>
    </p:spTree>
    <p:extLst>
      <p:ext uri="{BB962C8B-B14F-4D97-AF65-F5344CB8AC3E}">
        <p14:creationId xmlns:p14="http://schemas.microsoft.com/office/powerpoint/2010/main" val="393451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F9B0587C-C539-41C1-B5B7-26866D3197C5}"/>
              </a:ext>
            </a:extLst>
          </p:cNvPr>
          <p:cNvSpPr>
            <a:spLocks noGrp="1" noChangeArrowheads="1"/>
          </p:cNvSpPr>
          <p:nvPr>
            <p:ph type="title"/>
          </p:nvPr>
        </p:nvSpPr>
        <p:spPr>
          <a:xfrm>
            <a:off x="2522574" y="487928"/>
            <a:ext cx="7146851" cy="907815"/>
          </a:xfrm>
        </p:spPr>
        <p:txBody>
          <a:bodyPr/>
          <a:lstStyle/>
          <a:p>
            <a:pPr algn="ctr" eaLnBrk="1" hangingPunct="1">
              <a:defRPr/>
            </a:pPr>
            <a:r>
              <a:rPr lang="en-US" b="1">
                <a:latin typeface="Times New Roman"/>
                <a:cs typeface="Times New Roman"/>
              </a:rPr>
              <a:t>Laundry (.1319)(c &amp; e)</a:t>
            </a:r>
          </a:p>
        </p:txBody>
      </p:sp>
      <p:sp>
        <p:nvSpPr>
          <p:cNvPr id="293891" name="Rectangle 3">
            <a:extLst>
              <a:ext uri="{FF2B5EF4-FFF2-40B4-BE49-F238E27FC236}">
                <a16:creationId xmlns:a16="http://schemas.microsoft.com/office/drawing/2014/main" id="{5BC3F877-D87E-4257-A852-1D832FC9DE18}"/>
              </a:ext>
            </a:extLst>
          </p:cNvPr>
          <p:cNvSpPr>
            <a:spLocks noGrp="1" noChangeArrowheads="1"/>
          </p:cNvSpPr>
          <p:nvPr>
            <p:ph type="body" idx="1"/>
          </p:nvPr>
        </p:nvSpPr>
        <p:spPr>
          <a:xfrm>
            <a:off x="409898" y="1656644"/>
            <a:ext cx="5968678" cy="4419600"/>
          </a:xfrm>
        </p:spPr>
        <p:txBody>
          <a:bodyPr vert="horz" lIns="91440" tIns="45720" rIns="91440" bIns="45720" rtlCol="0" anchor="t">
            <a:normAutofit/>
          </a:bodyPr>
          <a:lstStyle/>
          <a:p>
            <a:pPr>
              <a:defRPr/>
            </a:pPr>
            <a:r>
              <a:rPr lang="en-US" b="1" i="1" dirty="0">
                <a:latin typeface="Times New Roman"/>
                <a:cs typeface="Times New Roman"/>
              </a:rPr>
              <a:t>Hot Water: </a:t>
            </a:r>
            <a:endParaRPr lang="en-US" i="1" dirty="0"/>
          </a:p>
          <a:p>
            <a:pPr lvl="1">
              <a:defRPr/>
            </a:pPr>
            <a:r>
              <a:rPr lang="en-US" dirty="0">
                <a:latin typeface="Times New Roman"/>
                <a:cs typeface="Times New Roman"/>
              </a:rPr>
              <a:t>Per manufacturer's instructions</a:t>
            </a:r>
            <a:endParaRPr lang="en-US" dirty="0"/>
          </a:p>
          <a:p>
            <a:pPr>
              <a:defRPr/>
            </a:pPr>
            <a:r>
              <a:rPr lang="en-US" b="1" i="1" dirty="0">
                <a:latin typeface="Times New Roman"/>
                <a:cs typeface="Times New Roman"/>
              </a:rPr>
              <a:t>Chemical:</a:t>
            </a:r>
            <a:endParaRPr lang="en-US" b="1" i="1" dirty="0"/>
          </a:p>
          <a:p>
            <a:pPr lvl="1">
              <a:defRPr/>
            </a:pPr>
            <a:r>
              <a:rPr lang="en-US" dirty="0">
                <a:latin typeface="Times New Roman"/>
                <a:cs typeface="Times New Roman"/>
              </a:rPr>
              <a:t>Solution of at least 50 ppm chlorine</a:t>
            </a:r>
          </a:p>
          <a:p>
            <a:pPr lvl="1">
              <a:defRPr/>
            </a:pPr>
            <a:r>
              <a:rPr lang="en-US" dirty="0">
                <a:latin typeface="Times New Roman"/>
                <a:cs typeface="Times New Roman"/>
              </a:rPr>
              <a:t>Approved laundry sanitizer</a:t>
            </a:r>
            <a:endParaRPr lang="en-US" dirty="0"/>
          </a:p>
          <a:p>
            <a:pPr>
              <a:defRPr/>
            </a:pPr>
            <a:r>
              <a:rPr lang="en-US" dirty="0">
                <a:latin typeface="Times New Roman"/>
                <a:cs typeface="Times New Roman"/>
              </a:rPr>
              <a:t>Laundry areas &amp; equipment kept clean</a:t>
            </a:r>
          </a:p>
          <a:p>
            <a:pPr marL="0" indent="0">
              <a:buNone/>
              <a:defRPr/>
            </a:pPr>
            <a:endParaRPr lang="en-US" dirty="0">
              <a:solidFill>
                <a:srgbClr val="000000"/>
              </a:solidFill>
              <a:latin typeface="Times New Roman"/>
              <a:cs typeface="Times New Roman"/>
            </a:endParaRPr>
          </a:p>
          <a:p>
            <a:pPr>
              <a:defRPr/>
            </a:pPr>
            <a:r>
              <a:rPr lang="en-US" dirty="0">
                <a:solidFill>
                  <a:srgbClr val="FF0000"/>
                </a:solidFill>
                <a:latin typeface="Times New Roman"/>
                <a:cs typeface="Times New Roman"/>
              </a:rPr>
              <a:t>#34 and #36 on inspection form</a:t>
            </a:r>
            <a:endParaRPr lang="en-US" dirty="0">
              <a:solidFill>
                <a:srgbClr val="FF0000"/>
              </a:solidFill>
            </a:endParaRPr>
          </a:p>
          <a:p>
            <a:pPr eaLnBrk="1" hangingPunct="1">
              <a:defRPr/>
            </a:pPr>
            <a:endParaRPr lang="en-US" dirty="0"/>
          </a:p>
          <a:p>
            <a:pPr lvl="1" eaLnBrk="1" hangingPunct="1">
              <a:buFont typeface="Tahoma" panose="020B0604030504040204" pitchFamily="34" charset="0"/>
              <a:buNone/>
              <a:defRPr/>
            </a:pPr>
            <a:endParaRPr lang="en-US" dirty="0"/>
          </a:p>
        </p:txBody>
      </p:sp>
      <p:pic>
        <p:nvPicPr>
          <p:cNvPr id="2" name="Picture 1">
            <a:extLst>
              <a:ext uri="{FF2B5EF4-FFF2-40B4-BE49-F238E27FC236}">
                <a16:creationId xmlns:a16="http://schemas.microsoft.com/office/drawing/2014/main" id="{8BFB4A70-CDC1-40E9-8D64-371E1A0944A6}"/>
              </a:ext>
            </a:extLst>
          </p:cNvPr>
          <p:cNvPicPr>
            <a:picLocks noChangeAspect="1"/>
          </p:cNvPicPr>
          <p:nvPr/>
        </p:nvPicPr>
        <p:blipFill>
          <a:blip r:embed="rId3"/>
          <a:stretch>
            <a:fillRect/>
          </a:stretch>
        </p:blipFill>
        <p:spPr>
          <a:xfrm>
            <a:off x="6612586" y="1811377"/>
            <a:ext cx="5243219" cy="3376257"/>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094551F7-691C-4E12-9B4B-39E044D58F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53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F9B0587C-C539-41C1-B5B7-26866D3197C5}"/>
              </a:ext>
            </a:extLst>
          </p:cNvPr>
          <p:cNvSpPr>
            <a:spLocks noGrp="1" noChangeArrowheads="1"/>
          </p:cNvSpPr>
          <p:nvPr>
            <p:ph type="title"/>
          </p:nvPr>
        </p:nvSpPr>
        <p:spPr>
          <a:xfrm>
            <a:off x="845474" y="292894"/>
            <a:ext cx="10501051" cy="949569"/>
          </a:xfrm>
        </p:spPr>
        <p:txBody>
          <a:bodyPr>
            <a:normAutofit fontScale="90000"/>
          </a:bodyPr>
          <a:lstStyle/>
          <a:p>
            <a:pPr algn="ctr">
              <a:defRPr/>
            </a:pPr>
            <a:r>
              <a:rPr lang="en-US" b="1">
                <a:latin typeface="Times New Roman"/>
                <a:cs typeface="Times New Roman"/>
              </a:rPr>
              <a:t>Resident Personal Laundry (.1319)(d)</a:t>
            </a:r>
          </a:p>
        </p:txBody>
      </p:sp>
      <p:sp>
        <p:nvSpPr>
          <p:cNvPr id="293891" name="Rectangle 3">
            <a:extLst>
              <a:ext uri="{FF2B5EF4-FFF2-40B4-BE49-F238E27FC236}">
                <a16:creationId xmlns:a16="http://schemas.microsoft.com/office/drawing/2014/main" id="{5BC3F877-D87E-4257-A852-1D832FC9DE18}"/>
              </a:ext>
            </a:extLst>
          </p:cNvPr>
          <p:cNvSpPr>
            <a:spLocks noGrp="1" noChangeArrowheads="1"/>
          </p:cNvSpPr>
          <p:nvPr>
            <p:ph type="body" idx="1"/>
          </p:nvPr>
        </p:nvSpPr>
        <p:spPr>
          <a:xfrm>
            <a:off x="925127" y="1479192"/>
            <a:ext cx="5775569" cy="4623896"/>
          </a:xfrm>
        </p:spPr>
        <p:txBody>
          <a:bodyPr vert="horz" lIns="91440" tIns="45720" rIns="91440" bIns="45720" rtlCol="0" anchor="t">
            <a:normAutofit lnSpcReduction="10000"/>
          </a:bodyPr>
          <a:lstStyle/>
          <a:p>
            <a:pPr marL="457200" indent="-457200">
              <a:defRPr/>
            </a:pPr>
            <a:r>
              <a:rPr lang="en-US" sz="3200">
                <a:latin typeface="Times New Roman"/>
                <a:cs typeface="Times New Roman"/>
              </a:rPr>
              <a:t>Unclean clothing &amp; linens:</a:t>
            </a:r>
            <a:endParaRPr lang="en-US" sz="3200"/>
          </a:p>
          <a:p>
            <a:pPr marL="914400" lvl="1" indent="-457200">
              <a:defRPr/>
            </a:pPr>
            <a:r>
              <a:rPr lang="en-US" sz="2800">
                <a:latin typeface="Times New Roman"/>
                <a:cs typeface="Times New Roman"/>
              </a:rPr>
              <a:t>Placed in a covered and labeled container or bag</a:t>
            </a:r>
            <a:endParaRPr lang="en-US" sz="2800"/>
          </a:p>
          <a:p>
            <a:pPr marL="914400" lvl="1" indent="-457200">
              <a:defRPr/>
            </a:pPr>
            <a:r>
              <a:rPr lang="en-US" sz="2800">
                <a:latin typeface="Times New Roman"/>
                <a:cs typeface="Times New Roman"/>
              </a:rPr>
              <a:t>Handled and stored separate from cleaned laundry</a:t>
            </a:r>
            <a:endParaRPr lang="en-US" sz="2800"/>
          </a:p>
          <a:p>
            <a:pPr marL="457200">
              <a:defRPr/>
            </a:pPr>
            <a:r>
              <a:rPr lang="en-US" sz="3200">
                <a:latin typeface="Times New Roman"/>
                <a:cs typeface="Times New Roman"/>
              </a:rPr>
              <a:t>Must use hot water or chemical method if laundry for more than one resident is combined</a:t>
            </a:r>
          </a:p>
          <a:p>
            <a:pPr indent="0">
              <a:buNone/>
              <a:defRPr/>
            </a:pPr>
            <a:endParaRPr lang="en-US" sz="3200">
              <a:solidFill>
                <a:srgbClr val="000000"/>
              </a:solidFill>
              <a:latin typeface="Times New Roman"/>
              <a:cs typeface="Times New Roman"/>
            </a:endParaRPr>
          </a:p>
          <a:p>
            <a:pPr marL="457200">
              <a:defRPr/>
            </a:pPr>
            <a:r>
              <a:rPr lang="en-US" sz="3200">
                <a:solidFill>
                  <a:srgbClr val="FF0000"/>
                </a:solidFill>
                <a:latin typeface="Times New Roman"/>
                <a:cs typeface="Times New Roman"/>
              </a:rPr>
              <a:t>#35 on inspection form</a:t>
            </a:r>
            <a:endParaRPr lang="en-US" sz="3200">
              <a:solidFill>
                <a:srgbClr val="FF0000"/>
              </a:solidFill>
            </a:endParaRPr>
          </a:p>
          <a:p>
            <a:pPr marL="914400" lvl="1" indent="-457200" eaLnBrk="1" hangingPunct="1">
              <a:defRPr/>
            </a:pPr>
            <a:endParaRPr lang="en-US"/>
          </a:p>
          <a:p>
            <a:pPr>
              <a:defRPr/>
            </a:pPr>
            <a:endParaRPr lang="en-US"/>
          </a:p>
          <a:p>
            <a:pPr lvl="1">
              <a:buNone/>
              <a:defRPr/>
            </a:pPr>
            <a:endParaRPr lang="en-US"/>
          </a:p>
        </p:txBody>
      </p:sp>
      <p:sp>
        <p:nvSpPr>
          <p:cNvPr id="3" name="Slide Number Placeholder 2">
            <a:extLst>
              <a:ext uri="{FF2B5EF4-FFF2-40B4-BE49-F238E27FC236}">
                <a16:creationId xmlns:a16="http://schemas.microsoft.com/office/drawing/2014/main" id="{094551F7-691C-4E12-9B4B-39E044D58F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EBD67908-4450-82A8-FAD2-F6ED5389187D}"/>
              </a:ext>
            </a:extLst>
          </p:cNvPr>
          <p:cNvPicPr>
            <a:picLocks noChangeAspect="1"/>
          </p:cNvPicPr>
          <p:nvPr/>
        </p:nvPicPr>
        <p:blipFill rotWithShape="1">
          <a:blip r:embed="rId3"/>
          <a:srcRect t="4502" r="357" b="3555"/>
          <a:stretch/>
        </p:blipFill>
        <p:spPr>
          <a:xfrm>
            <a:off x="7459249" y="1361162"/>
            <a:ext cx="3265127" cy="4521731"/>
          </a:xfrm>
          <a:prstGeom prst="rect">
            <a:avLst/>
          </a:prstGeom>
          <a:ln w="28575">
            <a:solidFill>
              <a:schemeClr val="tx1"/>
            </a:solidFill>
          </a:ln>
        </p:spPr>
      </p:pic>
    </p:spTree>
    <p:extLst>
      <p:ext uri="{BB962C8B-B14F-4D97-AF65-F5344CB8AC3E}">
        <p14:creationId xmlns:p14="http://schemas.microsoft.com/office/powerpoint/2010/main" val="12452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48E6-FA6C-4C5D-83DA-3933A69882EA}"/>
              </a:ext>
            </a:extLst>
          </p:cNvPr>
          <p:cNvSpPr>
            <a:spLocks noGrp="1"/>
          </p:cNvSpPr>
          <p:nvPr>
            <p:ph type="title"/>
          </p:nvPr>
        </p:nvSpPr>
        <p:spPr>
          <a:xfrm>
            <a:off x="838200" y="365125"/>
            <a:ext cx="10515600" cy="864601"/>
          </a:xfrm>
        </p:spPr>
        <p:txBody>
          <a:bodyPr>
            <a:normAutofit/>
          </a:bodyPr>
          <a:lstStyle/>
          <a:p>
            <a:pPr algn="ctr"/>
            <a:r>
              <a:rPr lang="en-US" b="1">
                <a:latin typeface="Times New Roman"/>
                <a:cs typeface="Times New Roman"/>
              </a:rPr>
              <a:t>Other Furnishings (.1319)(f)</a:t>
            </a:r>
            <a:endParaRPr lang="en-US" b="1"/>
          </a:p>
        </p:txBody>
      </p:sp>
      <p:sp>
        <p:nvSpPr>
          <p:cNvPr id="3" name="Content Placeholder 2">
            <a:extLst>
              <a:ext uri="{FF2B5EF4-FFF2-40B4-BE49-F238E27FC236}">
                <a16:creationId xmlns:a16="http://schemas.microsoft.com/office/drawing/2014/main" id="{41881530-18CB-49E4-AF46-B7C15B8F3D75}"/>
              </a:ext>
            </a:extLst>
          </p:cNvPr>
          <p:cNvSpPr>
            <a:spLocks noGrp="1"/>
          </p:cNvSpPr>
          <p:nvPr>
            <p:ph idx="1"/>
          </p:nvPr>
        </p:nvSpPr>
        <p:spPr>
          <a:xfrm>
            <a:off x="1120422" y="1526235"/>
            <a:ext cx="5592570" cy="4228311"/>
          </a:xfrm>
        </p:spPr>
        <p:txBody>
          <a:bodyPr vert="horz" lIns="91440" tIns="45720" rIns="91440" bIns="45720" rtlCol="0" anchor="t">
            <a:normAutofit fontScale="92500" lnSpcReduction="20000"/>
          </a:bodyPr>
          <a:lstStyle/>
          <a:p>
            <a:pPr>
              <a:defRPr/>
            </a:pPr>
            <a:r>
              <a:rPr lang="en-US" sz="3500" b="1" i="1" dirty="0">
                <a:latin typeface="Times New Roman"/>
                <a:cs typeface="Times New Roman"/>
              </a:rPr>
              <a:t>Includes:</a:t>
            </a:r>
          </a:p>
          <a:p>
            <a:pPr lvl="1">
              <a:defRPr/>
            </a:pPr>
            <a:r>
              <a:rPr lang="en-US" sz="3000" dirty="0">
                <a:latin typeface="Times New Roman"/>
                <a:cs typeface="Times New Roman"/>
              </a:rPr>
              <a:t>Wheelchairs</a:t>
            </a:r>
          </a:p>
          <a:p>
            <a:pPr lvl="1">
              <a:defRPr/>
            </a:pPr>
            <a:r>
              <a:rPr lang="en-US" sz="3000" dirty="0">
                <a:latin typeface="Times New Roman"/>
                <a:cs typeface="Times New Roman"/>
              </a:rPr>
              <a:t>Walkers</a:t>
            </a:r>
          </a:p>
          <a:p>
            <a:pPr lvl="1">
              <a:defRPr/>
            </a:pPr>
            <a:r>
              <a:rPr lang="en-US" sz="3000" dirty="0">
                <a:latin typeface="Times New Roman"/>
                <a:cs typeface="Times New Roman"/>
              </a:rPr>
              <a:t>Lifts</a:t>
            </a:r>
          </a:p>
          <a:p>
            <a:pPr lvl="1">
              <a:defRPr/>
            </a:pPr>
            <a:r>
              <a:rPr lang="en-US" sz="3000" dirty="0">
                <a:latin typeface="Times New Roman"/>
                <a:cs typeface="Times New Roman"/>
              </a:rPr>
              <a:t>Other mobility equipment</a:t>
            </a:r>
          </a:p>
          <a:p>
            <a:pPr>
              <a:defRPr/>
            </a:pPr>
            <a:r>
              <a:rPr lang="en-US" sz="3500" dirty="0">
                <a:latin typeface="Times New Roman"/>
                <a:cs typeface="Times New Roman"/>
              </a:rPr>
              <a:t>Kept clean</a:t>
            </a:r>
          </a:p>
          <a:p>
            <a:pPr>
              <a:defRPr/>
            </a:pPr>
            <a:r>
              <a:rPr lang="en-US" sz="3500" b="1" u="sng" dirty="0">
                <a:latin typeface="Times New Roman"/>
                <a:cs typeface="Times New Roman"/>
              </a:rPr>
              <a:t>Sanitized</a:t>
            </a:r>
            <a:r>
              <a:rPr lang="en-US" sz="3500" dirty="0">
                <a:latin typeface="Times New Roman"/>
                <a:cs typeface="Times New Roman"/>
              </a:rPr>
              <a:t> between uses by different residents</a:t>
            </a:r>
          </a:p>
          <a:p>
            <a:pPr marL="0" indent="0">
              <a:buNone/>
              <a:defRPr/>
            </a:pPr>
            <a:endParaRPr lang="en-US" sz="3500" dirty="0">
              <a:solidFill>
                <a:srgbClr val="000000"/>
              </a:solidFill>
              <a:latin typeface="Times New Roman"/>
              <a:cs typeface="Times New Roman"/>
            </a:endParaRPr>
          </a:p>
          <a:p>
            <a:pPr>
              <a:defRPr/>
            </a:pPr>
            <a:r>
              <a:rPr lang="en-US" sz="3500" dirty="0">
                <a:solidFill>
                  <a:srgbClr val="FF0000"/>
                </a:solidFill>
                <a:latin typeface="Times New Roman"/>
                <a:cs typeface="Times New Roman"/>
              </a:rPr>
              <a:t>#37 on inspection form</a:t>
            </a:r>
            <a:endParaRPr lang="en-US" sz="3500" dirty="0">
              <a:solidFill>
                <a:srgbClr val="FF0000"/>
              </a:solidFill>
            </a:endParaRPr>
          </a:p>
        </p:txBody>
      </p:sp>
      <p:pic>
        <p:nvPicPr>
          <p:cNvPr id="4" name="Picture 3">
            <a:extLst>
              <a:ext uri="{FF2B5EF4-FFF2-40B4-BE49-F238E27FC236}">
                <a16:creationId xmlns:a16="http://schemas.microsoft.com/office/drawing/2014/main" id="{5D79569F-33D2-4192-8EC7-7EF7BEA26C30}"/>
              </a:ext>
            </a:extLst>
          </p:cNvPr>
          <p:cNvPicPr>
            <a:picLocks noChangeAspect="1"/>
          </p:cNvPicPr>
          <p:nvPr/>
        </p:nvPicPr>
        <p:blipFill>
          <a:blip r:embed="rId3"/>
          <a:stretch>
            <a:fillRect/>
          </a:stretch>
        </p:blipFill>
        <p:spPr>
          <a:xfrm>
            <a:off x="7386957" y="1546953"/>
            <a:ext cx="3773049" cy="3764093"/>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611ABB3D-5AA3-4B8E-9B49-E5377A63DF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13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3"/>
          <a:stretch>
            <a:fillRect/>
          </a:stretch>
        </p:blipFill>
        <p:spPr>
          <a:xfrm>
            <a:off x="1230013" y="62312"/>
            <a:ext cx="9731973" cy="6733376"/>
          </a:xfrm>
          <a:prstGeom prst="rect">
            <a:avLst/>
          </a:prstGeom>
          <a:ln w="28575">
            <a:solidFill>
              <a:schemeClr val="tx1"/>
            </a:solidFill>
          </a:ln>
        </p:spPr>
      </p:pic>
      <p:sp>
        <p:nvSpPr>
          <p:cNvPr id="3" name="Rectangle 2">
            <a:extLst>
              <a:ext uri="{FF2B5EF4-FFF2-40B4-BE49-F238E27FC236}">
                <a16:creationId xmlns:a16="http://schemas.microsoft.com/office/drawing/2014/main" id="{950FF00E-428A-6E33-5384-143BCD722532}"/>
              </a:ext>
            </a:extLst>
          </p:cNvPr>
          <p:cNvSpPr/>
          <p:nvPr/>
        </p:nvSpPr>
        <p:spPr>
          <a:xfrm>
            <a:off x="6273210" y="839971"/>
            <a:ext cx="4572000" cy="8187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57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A3E0-6ECC-4D66-B510-5750AFEAC27B}"/>
              </a:ext>
            </a:extLst>
          </p:cNvPr>
          <p:cNvSpPr>
            <a:spLocks noGrp="1"/>
          </p:cNvSpPr>
          <p:nvPr>
            <p:ph type="title"/>
          </p:nvPr>
        </p:nvSpPr>
        <p:spPr>
          <a:xfrm>
            <a:off x="244928" y="334111"/>
            <a:ext cx="11854543" cy="1325563"/>
          </a:xfrm>
        </p:spPr>
        <p:txBody>
          <a:bodyPr>
            <a:normAutofit fontScale="90000"/>
          </a:bodyPr>
          <a:lstStyle/>
          <a:p>
            <a:pPr algn="ctr"/>
            <a:r>
              <a:rPr lang="en-US" sz="5400" b="1"/>
              <a:t>Activity Kitchens, Rehabilitation Kitchens, and Nourishment Stations (.1320)(a &amp; c)</a:t>
            </a:r>
          </a:p>
        </p:txBody>
      </p:sp>
      <p:sp>
        <p:nvSpPr>
          <p:cNvPr id="3" name="Content Placeholder 2">
            <a:extLst>
              <a:ext uri="{FF2B5EF4-FFF2-40B4-BE49-F238E27FC236}">
                <a16:creationId xmlns:a16="http://schemas.microsoft.com/office/drawing/2014/main" id="{25C32EE7-3CC5-4BB1-9138-3299528F3818}"/>
              </a:ext>
            </a:extLst>
          </p:cNvPr>
          <p:cNvSpPr>
            <a:spLocks noGrp="1"/>
          </p:cNvSpPr>
          <p:nvPr>
            <p:ph sz="half" idx="1"/>
          </p:nvPr>
        </p:nvSpPr>
        <p:spPr>
          <a:xfrm>
            <a:off x="870857" y="1983464"/>
            <a:ext cx="5508172" cy="3590020"/>
          </a:xfrm>
        </p:spPr>
        <p:txBody>
          <a:bodyPr vert="horz" lIns="91440" tIns="45720" rIns="91440" bIns="45720" rtlCol="0" anchor="t">
            <a:normAutofit fontScale="92500" lnSpcReduction="20000"/>
          </a:bodyPr>
          <a:lstStyle/>
          <a:p>
            <a:r>
              <a:rPr lang="en-US" sz="3200"/>
              <a:t>Food service equipment and utensils kept clean and in good repair</a:t>
            </a:r>
          </a:p>
          <a:p>
            <a:r>
              <a:rPr lang="en-US" sz="3200"/>
              <a:t>Domestic equipment allowed</a:t>
            </a:r>
          </a:p>
          <a:p>
            <a:r>
              <a:rPr lang="en-US" sz="3200"/>
              <a:t>Handwashing facility provided where food is portioned, served, or handled</a:t>
            </a:r>
          </a:p>
          <a:p>
            <a:pPr marL="0" indent="0">
              <a:buNone/>
            </a:pPr>
            <a:endParaRPr lang="en-US" sz="3200">
              <a:solidFill>
                <a:srgbClr val="000000"/>
              </a:solidFill>
              <a:latin typeface="Times New Roman"/>
              <a:cs typeface="Times New Roman"/>
            </a:endParaRPr>
          </a:p>
          <a:p>
            <a:r>
              <a:rPr lang="en-US" sz="3200">
                <a:solidFill>
                  <a:srgbClr val="FF0000"/>
                </a:solidFill>
              </a:rPr>
              <a:t>#38 and #40 on inspection form</a:t>
            </a:r>
          </a:p>
        </p:txBody>
      </p:sp>
      <p:sp>
        <p:nvSpPr>
          <p:cNvPr id="8" name="Slide Number Placeholder 7">
            <a:extLst>
              <a:ext uri="{FF2B5EF4-FFF2-40B4-BE49-F238E27FC236}">
                <a16:creationId xmlns:a16="http://schemas.microsoft.com/office/drawing/2014/main" id="{F89044FF-BBDF-4CD0-8C97-47C3DDE62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6936958-B018-4F4B-9DA7-BB54453EDEEB}"/>
              </a:ext>
            </a:extLst>
          </p:cNvPr>
          <p:cNvPicPr>
            <a:picLocks noChangeAspect="1"/>
          </p:cNvPicPr>
          <p:nvPr/>
        </p:nvPicPr>
        <p:blipFill>
          <a:blip r:embed="rId3"/>
          <a:stretch>
            <a:fillRect/>
          </a:stretch>
        </p:blipFill>
        <p:spPr>
          <a:xfrm>
            <a:off x="6648824" y="2077219"/>
            <a:ext cx="5064203" cy="3402511"/>
          </a:xfrm>
          <a:prstGeom prst="rect">
            <a:avLst/>
          </a:prstGeom>
        </p:spPr>
      </p:pic>
    </p:spTree>
    <p:extLst>
      <p:ext uri="{BB962C8B-B14F-4D97-AF65-F5344CB8AC3E}">
        <p14:creationId xmlns:p14="http://schemas.microsoft.com/office/powerpoint/2010/main" val="245360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A3E0-6ECC-4D66-B510-5750AFEAC27B}"/>
              </a:ext>
            </a:extLst>
          </p:cNvPr>
          <p:cNvSpPr>
            <a:spLocks noGrp="1"/>
          </p:cNvSpPr>
          <p:nvPr>
            <p:ph type="title"/>
          </p:nvPr>
        </p:nvSpPr>
        <p:spPr>
          <a:xfrm>
            <a:off x="244928" y="334111"/>
            <a:ext cx="11854543" cy="1325563"/>
          </a:xfrm>
        </p:spPr>
        <p:txBody>
          <a:bodyPr>
            <a:normAutofit fontScale="90000"/>
          </a:bodyPr>
          <a:lstStyle/>
          <a:p>
            <a:pPr algn="ctr"/>
            <a:r>
              <a:rPr lang="en-US" sz="5400" b="1"/>
              <a:t>Activity Kitchens, Rehabilitation Kitchens, and Nourishment Stations (.1320)(b &amp; d)</a:t>
            </a:r>
          </a:p>
        </p:txBody>
      </p:sp>
      <p:sp>
        <p:nvSpPr>
          <p:cNvPr id="3" name="Content Placeholder 2">
            <a:extLst>
              <a:ext uri="{FF2B5EF4-FFF2-40B4-BE49-F238E27FC236}">
                <a16:creationId xmlns:a16="http://schemas.microsoft.com/office/drawing/2014/main" id="{25C32EE7-3CC5-4BB1-9138-3299528F3818}"/>
              </a:ext>
            </a:extLst>
          </p:cNvPr>
          <p:cNvSpPr>
            <a:spLocks noGrp="1"/>
          </p:cNvSpPr>
          <p:nvPr>
            <p:ph sz="half" idx="1"/>
          </p:nvPr>
        </p:nvSpPr>
        <p:spPr>
          <a:xfrm>
            <a:off x="311264" y="1889709"/>
            <a:ext cx="6139202" cy="4151861"/>
          </a:xfrm>
        </p:spPr>
        <p:txBody>
          <a:bodyPr vert="horz" lIns="91440" tIns="45720" rIns="91440" bIns="45720" rtlCol="0" anchor="t">
            <a:normAutofit fontScale="92500" lnSpcReduction="20000"/>
          </a:bodyPr>
          <a:lstStyle/>
          <a:p>
            <a:r>
              <a:rPr lang="en-US" sz="3200"/>
              <a:t>Utensils returned to the dietary kitchen for cleaning &amp; sanitizing </a:t>
            </a:r>
            <a:r>
              <a:rPr lang="en-US" sz="3200" b="1" i="1"/>
              <a:t>unless</a:t>
            </a:r>
            <a:r>
              <a:rPr lang="en-US" sz="3200"/>
              <a:t>:</a:t>
            </a:r>
          </a:p>
          <a:p>
            <a:pPr lvl="1"/>
            <a:r>
              <a:rPr lang="en-US" sz="2800"/>
              <a:t>Two-compartment sink with drain board or countertop space provided</a:t>
            </a:r>
          </a:p>
          <a:p>
            <a:pPr lvl="1"/>
            <a:r>
              <a:rPr lang="en-US" sz="2800"/>
              <a:t>NSF approved dishwashing machine provided</a:t>
            </a:r>
          </a:p>
          <a:p>
            <a:r>
              <a:rPr lang="en-US" sz="3200"/>
              <a:t>Food contact surfaces of cooking &amp; baking equipment kept clean</a:t>
            </a:r>
          </a:p>
          <a:p>
            <a:pPr marL="0" indent="0">
              <a:buNone/>
            </a:pPr>
            <a:endParaRPr lang="en-US" sz="3200">
              <a:solidFill>
                <a:srgbClr val="000000"/>
              </a:solidFill>
              <a:latin typeface="Times New Roman"/>
              <a:cs typeface="Times New Roman"/>
            </a:endParaRPr>
          </a:p>
          <a:p>
            <a:r>
              <a:rPr lang="en-US" sz="3200">
                <a:solidFill>
                  <a:srgbClr val="FF0000"/>
                </a:solidFill>
              </a:rPr>
              <a:t>#39 and #41 on inspection form</a:t>
            </a:r>
          </a:p>
        </p:txBody>
      </p:sp>
      <p:sp>
        <p:nvSpPr>
          <p:cNvPr id="8" name="Slide Number Placeholder 7">
            <a:extLst>
              <a:ext uri="{FF2B5EF4-FFF2-40B4-BE49-F238E27FC236}">
                <a16:creationId xmlns:a16="http://schemas.microsoft.com/office/drawing/2014/main" id="{F89044FF-BBDF-4CD0-8C97-47C3DDE62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F60606-82B5-C979-BE66-5CD70B044B94}"/>
              </a:ext>
            </a:extLst>
          </p:cNvPr>
          <p:cNvPicPr>
            <a:picLocks noChangeAspect="1"/>
          </p:cNvPicPr>
          <p:nvPr/>
        </p:nvPicPr>
        <p:blipFill>
          <a:blip r:embed="rId3"/>
          <a:stretch>
            <a:fillRect/>
          </a:stretch>
        </p:blipFill>
        <p:spPr>
          <a:xfrm>
            <a:off x="6811055" y="2035760"/>
            <a:ext cx="5076146" cy="2975883"/>
          </a:xfrm>
          <a:prstGeom prst="rect">
            <a:avLst/>
          </a:prstGeom>
          <a:ln w="28575">
            <a:solidFill>
              <a:schemeClr val="tx1"/>
            </a:solidFill>
          </a:ln>
        </p:spPr>
      </p:pic>
    </p:spTree>
    <p:extLst>
      <p:ext uri="{BB962C8B-B14F-4D97-AF65-F5344CB8AC3E}">
        <p14:creationId xmlns:p14="http://schemas.microsoft.com/office/powerpoint/2010/main" val="272337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3"/>
          <a:stretch>
            <a:fillRect/>
          </a:stretch>
        </p:blipFill>
        <p:spPr>
          <a:xfrm>
            <a:off x="1230013" y="62312"/>
            <a:ext cx="9731973" cy="6733376"/>
          </a:xfrm>
          <a:prstGeom prst="rect">
            <a:avLst/>
          </a:prstGeom>
          <a:ln w="28575">
            <a:solidFill>
              <a:schemeClr val="tx1"/>
            </a:solidFill>
          </a:ln>
        </p:spPr>
      </p:pic>
      <p:sp>
        <p:nvSpPr>
          <p:cNvPr id="3" name="Rectangle 2">
            <a:extLst>
              <a:ext uri="{FF2B5EF4-FFF2-40B4-BE49-F238E27FC236}">
                <a16:creationId xmlns:a16="http://schemas.microsoft.com/office/drawing/2014/main" id="{950FF00E-428A-6E33-5384-143BCD722532}"/>
              </a:ext>
            </a:extLst>
          </p:cNvPr>
          <p:cNvSpPr/>
          <p:nvPr/>
        </p:nvSpPr>
        <p:spPr>
          <a:xfrm>
            <a:off x="6273209" y="1839433"/>
            <a:ext cx="4550735" cy="7655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77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A3E0-6ECC-4D66-B510-5750AFEAC27B}"/>
              </a:ext>
            </a:extLst>
          </p:cNvPr>
          <p:cNvSpPr>
            <a:spLocks noGrp="1"/>
          </p:cNvSpPr>
          <p:nvPr>
            <p:ph type="title"/>
          </p:nvPr>
        </p:nvSpPr>
        <p:spPr>
          <a:xfrm>
            <a:off x="244928" y="334111"/>
            <a:ext cx="11854543" cy="1325563"/>
          </a:xfrm>
        </p:spPr>
        <p:txBody>
          <a:bodyPr>
            <a:normAutofit/>
          </a:bodyPr>
          <a:lstStyle/>
          <a:p>
            <a:pPr algn="ctr"/>
            <a:r>
              <a:rPr lang="en-US" sz="5400" b="1" dirty="0">
                <a:latin typeface="Times New Roman"/>
                <a:cs typeface="Times New Roman"/>
              </a:rPr>
              <a:t>Food Supplies (.1321)(a)</a:t>
            </a:r>
          </a:p>
        </p:txBody>
      </p:sp>
      <p:sp>
        <p:nvSpPr>
          <p:cNvPr id="3" name="Content Placeholder 2">
            <a:extLst>
              <a:ext uri="{FF2B5EF4-FFF2-40B4-BE49-F238E27FC236}">
                <a16:creationId xmlns:a16="http://schemas.microsoft.com/office/drawing/2014/main" id="{25C32EE7-3CC5-4BB1-9138-3299528F3818}"/>
              </a:ext>
            </a:extLst>
          </p:cNvPr>
          <p:cNvSpPr>
            <a:spLocks noGrp="1"/>
          </p:cNvSpPr>
          <p:nvPr>
            <p:ph sz="half" idx="1"/>
          </p:nvPr>
        </p:nvSpPr>
        <p:spPr>
          <a:xfrm>
            <a:off x="870857" y="1889709"/>
            <a:ext cx="5508172" cy="4151861"/>
          </a:xfrm>
        </p:spPr>
        <p:txBody>
          <a:bodyPr vert="horz" lIns="91440" tIns="45720" rIns="91440" bIns="45720" rtlCol="0" anchor="t">
            <a:normAutofit/>
          </a:bodyPr>
          <a:lstStyle/>
          <a:p>
            <a:r>
              <a:rPr lang="en-US" sz="3600" dirty="0"/>
              <a:t>Food supplies must comply with .2600 Rules:</a:t>
            </a:r>
          </a:p>
          <a:p>
            <a:pPr lvl="1"/>
            <a:r>
              <a:rPr lang="en-US" sz="3200" dirty="0"/>
              <a:t>Sources</a:t>
            </a:r>
          </a:p>
          <a:p>
            <a:pPr lvl="1"/>
            <a:r>
              <a:rPr lang="en-US" sz="3200" dirty="0"/>
              <a:t>Storage</a:t>
            </a:r>
          </a:p>
          <a:p>
            <a:pPr lvl="1"/>
            <a:r>
              <a:rPr lang="en-US" sz="3200" dirty="0"/>
              <a:t>Handling</a:t>
            </a:r>
          </a:p>
          <a:p>
            <a:r>
              <a:rPr lang="en-US" sz="3200" dirty="0">
                <a:solidFill>
                  <a:srgbClr val="FF0000"/>
                </a:solidFill>
              </a:rPr>
              <a:t>#44 on inspection form</a:t>
            </a:r>
          </a:p>
        </p:txBody>
      </p:sp>
      <p:sp>
        <p:nvSpPr>
          <p:cNvPr id="8" name="Slide Number Placeholder 7">
            <a:extLst>
              <a:ext uri="{FF2B5EF4-FFF2-40B4-BE49-F238E27FC236}">
                <a16:creationId xmlns:a16="http://schemas.microsoft.com/office/drawing/2014/main" id="{F89044FF-BBDF-4CD0-8C97-47C3DDE62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486FA2E-06AE-7088-B880-71791F1A9898}"/>
              </a:ext>
            </a:extLst>
          </p:cNvPr>
          <p:cNvPicPr>
            <a:picLocks noChangeAspect="1"/>
          </p:cNvPicPr>
          <p:nvPr/>
        </p:nvPicPr>
        <p:blipFill rotWithShape="1">
          <a:blip r:embed="rId3"/>
          <a:srcRect t="21904" b="7315"/>
          <a:stretch/>
        </p:blipFill>
        <p:spPr>
          <a:xfrm>
            <a:off x="7038789" y="1889709"/>
            <a:ext cx="4043302" cy="3814405"/>
          </a:xfrm>
          <a:prstGeom prst="rect">
            <a:avLst/>
          </a:prstGeom>
          <a:ln w="28575">
            <a:solidFill>
              <a:schemeClr val="tx1"/>
            </a:solidFill>
          </a:ln>
        </p:spPr>
      </p:pic>
    </p:spTree>
    <p:extLst>
      <p:ext uri="{BB962C8B-B14F-4D97-AF65-F5344CB8AC3E}">
        <p14:creationId xmlns:p14="http://schemas.microsoft.com/office/powerpoint/2010/main" val="39615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A3E0-6ECC-4D66-B510-5750AFEAC27B}"/>
              </a:ext>
            </a:extLst>
          </p:cNvPr>
          <p:cNvSpPr>
            <a:spLocks noGrp="1"/>
          </p:cNvSpPr>
          <p:nvPr>
            <p:ph type="title"/>
          </p:nvPr>
        </p:nvSpPr>
        <p:spPr>
          <a:xfrm>
            <a:off x="244928" y="334111"/>
            <a:ext cx="11854543" cy="1325563"/>
          </a:xfrm>
        </p:spPr>
        <p:txBody>
          <a:bodyPr>
            <a:normAutofit/>
          </a:bodyPr>
          <a:lstStyle/>
          <a:p>
            <a:pPr algn="ctr"/>
            <a:r>
              <a:rPr lang="en-US" sz="5400" b="1" dirty="0">
                <a:latin typeface="Times New Roman"/>
                <a:cs typeface="Times New Roman"/>
              </a:rPr>
              <a:t>Food Supplies (.1321)(b)</a:t>
            </a:r>
          </a:p>
        </p:txBody>
      </p:sp>
      <p:sp>
        <p:nvSpPr>
          <p:cNvPr id="3" name="Content Placeholder 2">
            <a:extLst>
              <a:ext uri="{FF2B5EF4-FFF2-40B4-BE49-F238E27FC236}">
                <a16:creationId xmlns:a16="http://schemas.microsoft.com/office/drawing/2014/main" id="{25C32EE7-3CC5-4BB1-9138-3299528F3818}"/>
              </a:ext>
            </a:extLst>
          </p:cNvPr>
          <p:cNvSpPr>
            <a:spLocks noGrp="1"/>
          </p:cNvSpPr>
          <p:nvPr>
            <p:ph sz="half" idx="1"/>
          </p:nvPr>
        </p:nvSpPr>
        <p:spPr>
          <a:xfrm>
            <a:off x="549389" y="1889709"/>
            <a:ext cx="6754244" cy="4342996"/>
          </a:xfrm>
        </p:spPr>
        <p:txBody>
          <a:bodyPr>
            <a:normAutofit fontScale="92500"/>
          </a:bodyPr>
          <a:lstStyle/>
          <a:p>
            <a:r>
              <a:rPr lang="en-US" sz="3000"/>
              <a:t>Food brought from home by employees or visitors:</a:t>
            </a:r>
          </a:p>
          <a:p>
            <a:pPr lvl="1"/>
            <a:r>
              <a:rPr lang="en-US" sz="2800"/>
              <a:t>Stored separately from institution’s food supply</a:t>
            </a:r>
          </a:p>
          <a:p>
            <a:pPr lvl="1"/>
            <a:r>
              <a:rPr lang="en-US" sz="2800"/>
              <a:t>Name of employee or resident</a:t>
            </a:r>
          </a:p>
          <a:p>
            <a:pPr lvl="1"/>
            <a:r>
              <a:rPr lang="en-US" sz="2800"/>
              <a:t>Date food was brought into the institution</a:t>
            </a:r>
          </a:p>
          <a:p>
            <a:r>
              <a:rPr lang="en-US" sz="3000" kern="100">
                <a:effectLst/>
                <a:latin typeface="Times New Roman" panose="02020603050405020304" pitchFamily="18" charset="0"/>
                <a:ea typeface="Times New Roman" panose="02020603050405020304" pitchFamily="18" charset="0"/>
              </a:rPr>
              <a:t>Labeling </a:t>
            </a:r>
            <a:r>
              <a:rPr lang="en-US" sz="3000" b="1" u="sng" kern="100">
                <a:solidFill>
                  <a:srgbClr val="FF0000"/>
                </a:solidFill>
                <a:effectLst/>
                <a:latin typeface="Times New Roman" panose="02020603050405020304" pitchFamily="18" charset="0"/>
                <a:ea typeface="Times New Roman" panose="02020603050405020304" pitchFamily="18" charset="0"/>
              </a:rPr>
              <a:t>NOT</a:t>
            </a:r>
            <a:r>
              <a:rPr lang="en-US" sz="3000" kern="100">
                <a:effectLst/>
                <a:latin typeface="Times New Roman" panose="02020603050405020304" pitchFamily="18" charset="0"/>
                <a:ea typeface="Times New Roman" panose="02020603050405020304" pitchFamily="18" charset="0"/>
              </a:rPr>
              <a:t> required for food items stored in employee-designated or individual resident’s refrigerators or rooms</a:t>
            </a:r>
          </a:p>
          <a:p>
            <a:r>
              <a:rPr lang="en-US" sz="3000" kern="100">
                <a:solidFill>
                  <a:srgbClr val="FF0000"/>
                </a:solidFill>
              </a:rPr>
              <a:t>#45 on inspection form</a:t>
            </a:r>
            <a:endParaRPr lang="en-US" sz="4800">
              <a:solidFill>
                <a:srgbClr val="FF0000"/>
              </a:solidFill>
            </a:endParaRPr>
          </a:p>
        </p:txBody>
      </p:sp>
      <p:sp>
        <p:nvSpPr>
          <p:cNvPr id="8" name="Slide Number Placeholder 7">
            <a:extLst>
              <a:ext uri="{FF2B5EF4-FFF2-40B4-BE49-F238E27FC236}">
                <a16:creationId xmlns:a16="http://schemas.microsoft.com/office/drawing/2014/main" id="{F89044FF-BBDF-4CD0-8C97-47C3DDE62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BF4FFEB-94D1-75A7-B9DB-E2F3B23B5725}"/>
              </a:ext>
            </a:extLst>
          </p:cNvPr>
          <p:cNvPicPr>
            <a:picLocks noChangeAspect="1"/>
          </p:cNvPicPr>
          <p:nvPr/>
        </p:nvPicPr>
        <p:blipFill>
          <a:blip r:embed="rId3"/>
          <a:stretch>
            <a:fillRect/>
          </a:stretch>
        </p:blipFill>
        <p:spPr>
          <a:xfrm>
            <a:off x="7662047" y="2006668"/>
            <a:ext cx="4258616" cy="3663582"/>
          </a:xfrm>
          <a:prstGeom prst="rect">
            <a:avLst/>
          </a:prstGeom>
        </p:spPr>
      </p:pic>
    </p:spTree>
    <p:extLst>
      <p:ext uri="{BB962C8B-B14F-4D97-AF65-F5344CB8AC3E}">
        <p14:creationId xmlns:p14="http://schemas.microsoft.com/office/powerpoint/2010/main" val="14020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3"/>
          <a:stretch>
            <a:fillRect/>
          </a:stretch>
        </p:blipFill>
        <p:spPr>
          <a:xfrm>
            <a:off x="1230013" y="62312"/>
            <a:ext cx="9731973" cy="6733376"/>
          </a:xfrm>
          <a:prstGeom prst="rect">
            <a:avLst/>
          </a:prstGeom>
          <a:ln w="28575">
            <a:solidFill>
              <a:schemeClr val="tx1"/>
            </a:solidFill>
          </a:ln>
        </p:spPr>
      </p:pic>
      <p:sp>
        <p:nvSpPr>
          <p:cNvPr id="3" name="Rectangle 2">
            <a:extLst>
              <a:ext uri="{FF2B5EF4-FFF2-40B4-BE49-F238E27FC236}">
                <a16:creationId xmlns:a16="http://schemas.microsoft.com/office/drawing/2014/main" id="{950FF00E-428A-6E33-5384-143BCD722532}"/>
              </a:ext>
            </a:extLst>
          </p:cNvPr>
          <p:cNvSpPr/>
          <p:nvPr/>
        </p:nvSpPr>
        <p:spPr>
          <a:xfrm>
            <a:off x="6273209" y="2987749"/>
            <a:ext cx="4550735" cy="13397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91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33A2-B41A-20CA-1B50-72686D09E2FC}"/>
              </a:ext>
            </a:extLst>
          </p:cNvPr>
          <p:cNvSpPr>
            <a:spLocks noGrp="1"/>
          </p:cNvSpPr>
          <p:nvPr>
            <p:ph type="title"/>
          </p:nvPr>
        </p:nvSpPr>
        <p:spPr/>
        <p:txBody>
          <a:bodyPr/>
          <a:lstStyle/>
          <a:p>
            <a:pPr algn="ctr"/>
            <a:r>
              <a:rPr lang="en-US" b="1">
                <a:latin typeface="Times New Roman"/>
                <a:cs typeface="Times New Roman"/>
              </a:rPr>
              <a:t>Nourishment Station</a:t>
            </a:r>
          </a:p>
        </p:txBody>
      </p:sp>
      <p:sp>
        <p:nvSpPr>
          <p:cNvPr id="3" name="Content Placeholder 2">
            <a:extLst>
              <a:ext uri="{FF2B5EF4-FFF2-40B4-BE49-F238E27FC236}">
                <a16:creationId xmlns:a16="http://schemas.microsoft.com/office/drawing/2014/main" id="{5AD2B571-54F4-FEE9-A991-377C9E90BF1E}"/>
              </a:ext>
            </a:extLst>
          </p:cNvPr>
          <p:cNvSpPr>
            <a:spLocks noGrp="1"/>
          </p:cNvSpPr>
          <p:nvPr>
            <p:ph idx="1"/>
          </p:nvPr>
        </p:nvSpPr>
        <p:spPr>
          <a:xfrm>
            <a:off x="1107141" y="1803213"/>
            <a:ext cx="6199439" cy="2518119"/>
          </a:xfrm>
        </p:spPr>
        <p:txBody>
          <a:bodyPr vert="horz" lIns="91440" tIns="45720" rIns="91440" bIns="45720" rtlCol="0" anchor="t">
            <a:normAutofit/>
          </a:bodyPr>
          <a:lstStyle/>
          <a:p>
            <a:pPr marL="0" indent="0">
              <a:buNone/>
            </a:pPr>
            <a:r>
              <a:rPr lang="en-US" sz="3200">
                <a:latin typeface="Times New Roman"/>
                <a:cs typeface="Times New Roman"/>
              </a:rPr>
              <a:t>Area where commercially packaged food that is used to provide nourishment to an institution’s residents, employees, or guests is stored</a:t>
            </a:r>
            <a:endParaRPr lang="en-US" sz="3200"/>
          </a:p>
          <a:p>
            <a:pPr marL="0" indent="0">
              <a:buNone/>
            </a:pPr>
            <a:endParaRPr lang="en-US" b="1" i="1"/>
          </a:p>
        </p:txBody>
      </p:sp>
      <p:sp>
        <p:nvSpPr>
          <p:cNvPr id="4" name="Slide Number Placeholder 3">
            <a:extLst>
              <a:ext uri="{FF2B5EF4-FFF2-40B4-BE49-F238E27FC236}">
                <a16:creationId xmlns:a16="http://schemas.microsoft.com/office/drawing/2014/main" id="{9559739A-C958-A56E-4F98-7C2C29081586}"/>
              </a:ext>
            </a:extLst>
          </p:cNvPr>
          <p:cNvSpPr>
            <a:spLocks noGrp="1"/>
          </p:cNvSpPr>
          <p:nvPr>
            <p:ph type="sldNum" sz="quarter" idx="12"/>
          </p:nvPr>
        </p:nvSpPr>
        <p:spPr/>
        <p:txBody>
          <a:bodyPr/>
          <a:lstStyle/>
          <a:p>
            <a:fld id="{F7D4B09D-202F-488F-BB00-3B22092E7661}" type="slidenum">
              <a:rPr lang="en-US" smtClean="0"/>
              <a:t>9</a:t>
            </a:fld>
            <a:endParaRPr lang="en-US"/>
          </a:p>
        </p:txBody>
      </p:sp>
      <p:pic>
        <p:nvPicPr>
          <p:cNvPr id="5" name="Picture 4">
            <a:extLst>
              <a:ext uri="{FF2B5EF4-FFF2-40B4-BE49-F238E27FC236}">
                <a16:creationId xmlns:a16="http://schemas.microsoft.com/office/drawing/2014/main" id="{3EC361A0-7B39-BB6D-3D84-0424CD9FF122}"/>
              </a:ext>
            </a:extLst>
          </p:cNvPr>
          <p:cNvPicPr>
            <a:picLocks noChangeAspect="1"/>
          </p:cNvPicPr>
          <p:nvPr/>
        </p:nvPicPr>
        <p:blipFill>
          <a:blip r:embed="rId3"/>
          <a:stretch>
            <a:fillRect/>
          </a:stretch>
        </p:blipFill>
        <p:spPr>
          <a:xfrm>
            <a:off x="7823906" y="1882422"/>
            <a:ext cx="3724628" cy="3724628"/>
          </a:xfrm>
          <a:prstGeom prst="rect">
            <a:avLst/>
          </a:prstGeom>
          <a:ln w="28575">
            <a:solidFill>
              <a:schemeClr val="tx1"/>
            </a:solidFill>
          </a:ln>
        </p:spPr>
      </p:pic>
    </p:spTree>
    <p:extLst>
      <p:ext uri="{BB962C8B-B14F-4D97-AF65-F5344CB8AC3E}">
        <p14:creationId xmlns:p14="http://schemas.microsoft.com/office/powerpoint/2010/main" val="356995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34F89F40-8359-4290-86FE-DBFDDDA70B52}"/>
              </a:ext>
            </a:extLst>
          </p:cNvPr>
          <p:cNvSpPr>
            <a:spLocks noGrp="1" noChangeArrowheads="1"/>
          </p:cNvSpPr>
          <p:nvPr>
            <p:ph type="title"/>
          </p:nvPr>
        </p:nvSpPr>
        <p:spPr>
          <a:xfrm>
            <a:off x="223157" y="361506"/>
            <a:ext cx="11745686" cy="1467293"/>
          </a:xfrm>
        </p:spPr>
        <p:txBody>
          <a:bodyPr>
            <a:normAutofit/>
          </a:bodyPr>
          <a:lstStyle/>
          <a:p>
            <a:pPr algn="ctr" eaLnBrk="1" hangingPunct="1">
              <a:defRPr/>
            </a:pPr>
            <a:r>
              <a:rPr lang="en-US" b="1"/>
              <a:t>Food Protection (.1323)(a-c)</a:t>
            </a:r>
            <a:br>
              <a:rPr lang="en-US" sz="3600"/>
            </a:br>
            <a:endParaRPr lang="en-US" sz="3600"/>
          </a:p>
        </p:txBody>
      </p:sp>
      <p:sp>
        <p:nvSpPr>
          <p:cNvPr id="301059" name="Rectangle 3">
            <a:extLst>
              <a:ext uri="{FF2B5EF4-FFF2-40B4-BE49-F238E27FC236}">
                <a16:creationId xmlns:a16="http://schemas.microsoft.com/office/drawing/2014/main" id="{92D7C1A0-CFEA-4ACB-8A83-C70A09AE9B2E}"/>
              </a:ext>
            </a:extLst>
          </p:cNvPr>
          <p:cNvSpPr>
            <a:spLocks noGrp="1" noChangeArrowheads="1"/>
          </p:cNvSpPr>
          <p:nvPr>
            <p:ph type="body" idx="1"/>
          </p:nvPr>
        </p:nvSpPr>
        <p:spPr>
          <a:xfrm>
            <a:off x="398010" y="1534886"/>
            <a:ext cx="6786221" cy="4510314"/>
          </a:xfrm>
        </p:spPr>
        <p:txBody>
          <a:bodyPr>
            <a:normAutofit/>
          </a:bodyPr>
          <a:lstStyle/>
          <a:p>
            <a:pPr eaLnBrk="1" hangingPunct="1">
              <a:defRPr/>
            </a:pPr>
            <a:r>
              <a:rPr lang="en-US" kern="100">
                <a:ea typeface="Times New Roman" panose="02020603050405020304" pitchFamily="18" charset="0"/>
              </a:rPr>
              <a:t>TCS food temperatures maintained during storage, preparation, transportation, display, and service</a:t>
            </a:r>
          </a:p>
          <a:p>
            <a:pPr eaLnBrk="1" hangingPunct="1">
              <a:defRPr/>
            </a:pPr>
            <a:r>
              <a:rPr lang="en-US" kern="100">
                <a:effectLst/>
                <a:latin typeface="Times New Roman" panose="02020603050405020304" pitchFamily="18" charset="0"/>
                <a:ea typeface="Times New Roman" panose="02020603050405020304" pitchFamily="18" charset="0"/>
              </a:rPr>
              <a:t>Hot and cold holding equipment used to maintain temperatures of TCS foods</a:t>
            </a:r>
          </a:p>
          <a:p>
            <a:pPr eaLnBrk="1" hangingPunct="1">
              <a:defRPr/>
            </a:pPr>
            <a:r>
              <a:rPr lang="en-US" kern="100">
                <a:ea typeface="Times New Roman" panose="02020603050405020304" pitchFamily="18" charset="0"/>
              </a:rPr>
              <a:t>Thermometer provided in each refrigeration unit</a:t>
            </a:r>
          </a:p>
          <a:p>
            <a:pPr eaLnBrk="1" hangingPunct="1">
              <a:defRPr/>
            </a:pPr>
            <a:r>
              <a:rPr lang="en-US" kern="100">
                <a:effectLst/>
                <a:latin typeface="Times New Roman" panose="02020603050405020304" pitchFamily="18" charset="0"/>
                <a:ea typeface="Times New Roman" panose="02020603050405020304" pitchFamily="18" charset="0"/>
              </a:rPr>
              <a:t>Food stored at least </a:t>
            </a:r>
            <a:r>
              <a:rPr lang="en-US" b="1" u="sng" kern="100">
                <a:solidFill>
                  <a:srgbClr val="FF0000"/>
                </a:solidFill>
                <a:ea typeface="Times New Roman" panose="02020603050405020304" pitchFamily="18" charset="0"/>
              </a:rPr>
              <a:t>6 inches</a:t>
            </a:r>
            <a:r>
              <a:rPr lang="en-US" kern="100">
                <a:ea typeface="Times New Roman" panose="02020603050405020304" pitchFamily="18" charset="0"/>
              </a:rPr>
              <a:t> above the floor and protected from contamination</a:t>
            </a:r>
          </a:p>
          <a:p>
            <a:pPr eaLnBrk="1" hangingPunct="1">
              <a:defRPr/>
            </a:pPr>
            <a:r>
              <a:rPr lang="en-US" kern="100">
                <a:solidFill>
                  <a:srgbClr val="FF0000"/>
                </a:solidFill>
                <a:effectLst/>
                <a:latin typeface="Times New Roman" panose="02020603050405020304" pitchFamily="18" charset="0"/>
                <a:ea typeface="Times New Roman" panose="02020603050405020304" pitchFamily="18" charset="0"/>
              </a:rPr>
              <a:t>#44, #45, and #46 on inspection form</a:t>
            </a:r>
          </a:p>
        </p:txBody>
      </p:sp>
      <p:sp>
        <p:nvSpPr>
          <p:cNvPr id="2" name="Slide Number Placeholder 1">
            <a:extLst>
              <a:ext uri="{FF2B5EF4-FFF2-40B4-BE49-F238E27FC236}">
                <a16:creationId xmlns:a16="http://schemas.microsoft.com/office/drawing/2014/main" id="{472F88EB-6A52-4F16-AD41-4D67D1DE7C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44913AE-5111-4D9F-3CED-73F6F9109037}"/>
              </a:ext>
            </a:extLst>
          </p:cNvPr>
          <p:cNvPicPr>
            <a:picLocks noChangeAspect="1"/>
          </p:cNvPicPr>
          <p:nvPr/>
        </p:nvPicPr>
        <p:blipFill>
          <a:blip r:embed="rId3"/>
          <a:stretch>
            <a:fillRect/>
          </a:stretch>
        </p:blipFill>
        <p:spPr>
          <a:xfrm>
            <a:off x="7454301" y="1713719"/>
            <a:ext cx="4399252" cy="3754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97FD9620-B2AC-44A2-8056-7374C2D5E659}"/>
              </a:ext>
            </a:extLst>
          </p:cNvPr>
          <p:cNvSpPr>
            <a:spLocks noGrp="1" noChangeArrowheads="1"/>
          </p:cNvSpPr>
          <p:nvPr>
            <p:ph type="title"/>
          </p:nvPr>
        </p:nvSpPr>
        <p:spPr>
          <a:xfrm>
            <a:off x="163286" y="365126"/>
            <a:ext cx="11865428" cy="1050018"/>
          </a:xfrm>
        </p:spPr>
        <p:txBody>
          <a:bodyPr>
            <a:normAutofit/>
          </a:bodyPr>
          <a:lstStyle/>
          <a:p>
            <a:pPr algn="ctr" eaLnBrk="1" hangingPunct="1">
              <a:defRPr/>
            </a:pPr>
            <a:r>
              <a:rPr lang="en-US" b="1"/>
              <a:t>Time as a Public Health Control</a:t>
            </a:r>
          </a:p>
        </p:txBody>
      </p:sp>
      <p:sp>
        <p:nvSpPr>
          <p:cNvPr id="392195" name="Rectangle 3">
            <a:extLst>
              <a:ext uri="{FF2B5EF4-FFF2-40B4-BE49-F238E27FC236}">
                <a16:creationId xmlns:a16="http://schemas.microsoft.com/office/drawing/2014/main" id="{BF4386C8-1D63-4284-A284-C0A18D33F8E7}"/>
              </a:ext>
            </a:extLst>
          </p:cNvPr>
          <p:cNvSpPr>
            <a:spLocks noGrp="1" noChangeArrowheads="1"/>
          </p:cNvSpPr>
          <p:nvPr>
            <p:ph type="body" idx="1"/>
          </p:nvPr>
        </p:nvSpPr>
        <p:spPr>
          <a:xfrm>
            <a:off x="1034142" y="1690688"/>
            <a:ext cx="5823857" cy="3594099"/>
          </a:xfrm>
        </p:spPr>
        <p:txBody>
          <a:bodyPr>
            <a:normAutofit/>
          </a:bodyPr>
          <a:lstStyle/>
          <a:p>
            <a:pPr eaLnBrk="1" hangingPunct="1">
              <a:lnSpc>
                <a:spcPct val="90000"/>
              </a:lnSpc>
              <a:defRPr/>
            </a:pPr>
            <a:r>
              <a:rPr lang="en-US" sz="3600"/>
              <a:t>TPHC can be used for TCS foods</a:t>
            </a:r>
          </a:p>
          <a:p>
            <a:pPr eaLnBrk="1" hangingPunct="1">
              <a:lnSpc>
                <a:spcPct val="90000"/>
              </a:lnSpc>
              <a:defRPr/>
            </a:pPr>
            <a:r>
              <a:rPr lang="en-US" sz="3600"/>
              <a:t>Written procedures are </a:t>
            </a:r>
            <a:r>
              <a:rPr lang="en-US" sz="3600" b="1" u="sng">
                <a:solidFill>
                  <a:srgbClr val="FF0000"/>
                </a:solidFill>
              </a:rPr>
              <a:t>NOT</a:t>
            </a:r>
            <a:r>
              <a:rPr lang="en-US" sz="3600"/>
              <a:t> required</a:t>
            </a:r>
          </a:p>
        </p:txBody>
      </p:sp>
      <p:pic>
        <p:nvPicPr>
          <p:cNvPr id="2" name="Picture 1">
            <a:extLst>
              <a:ext uri="{FF2B5EF4-FFF2-40B4-BE49-F238E27FC236}">
                <a16:creationId xmlns:a16="http://schemas.microsoft.com/office/drawing/2014/main" id="{9183FBA6-33A5-4108-867D-EDCEF872DCB6}"/>
              </a:ext>
            </a:extLst>
          </p:cNvPr>
          <p:cNvPicPr>
            <a:picLocks noChangeAspect="1"/>
          </p:cNvPicPr>
          <p:nvPr/>
        </p:nvPicPr>
        <p:blipFill>
          <a:blip r:embed="rId3"/>
          <a:stretch>
            <a:fillRect/>
          </a:stretch>
        </p:blipFill>
        <p:spPr>
          <a:xfrm>
            <a:off x="8004174" y="1690688"/>
            <a:ext cx="2638425" cy="3925064"/>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38B5C31C-6D28-421B-B004-2F499865B2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CF28C9AC-DD90-4BB3-AE14-C855ACDDB5A3}"/>
              </a:ext>
            </a:extLst>
          </p:cNvPr>
          <p:cNvSpPr>
            <a:spLocks noGrp="1" noChangeArrowheads="1"/>
          </p:cNvSpPr>
          <p:nvPr>
            <p:ph type="title"/>
          </p:nvPr>
        </p:nvSpPr>
        <p:spPr>
          <a:xfrm>
            <a:off x="838200" y="365126"/>
            <a:ext cx="10515600" cy="1050018"/>
          </a:xfrm>
        </p:spPr>
        <p:txBody>
          <a:bodyPr>
            <a:normAutofit/>
          </a:bodyPr>
          <a:lstStyle/>
          <a:p>
            <a:pPr algn="ctr" eaLnBrk="1" hangingPunct="1">
              <a:defRPr/>
            </a:pPr>
            <a:r>
              <a:rPr lang="en-US" b="1">
                <a:latin typeface="Times New Roman"/>
                <a:cs typeface="Times New Roman"/>
              </a:rPr>
              <a:t>Live Animals (.1323)(d)</a:t>
            </a:r>
          </a:p>
        </p:txBody>
      </p:sp>
      <p:sp>
        <p:nvSpPr>
          <p:cNvPr id="303107" name="Rectangle 3">
            <a:extLst>
              <a:ext uri="{FF2B5EF4-FFF2-40B4-BE49-F238E27FC236}">
                <a16:creationId xmlns:a16="http://schemas.microsoft.com/office/drawing/2014/main" id="{98EC38F1-B941-43C5-95EA-4EE99A6FD782}"/>
              </a:ext>
            </a:extLst>
          </p:cNvPr>
          <p:cNvSpPr>
            <a:spLocks noGrp="1" noChangeArrowheads="1"/>
          </p:cNvSpPr>
          <p:nvPr>
            <p:ph type="body" idx="1"/>
          </p:nvPr>
        </p:nvSpPr>
        <p:spPr>
          <a:xfrm>
            <a:off x="1110342" y="1507329"/>
            <a:ext cx="6074229" cy="4365171"/>
          </a:xfrm>
        </p:spPr>
        <p:txBody>
          <a:bodyPr>
            <a:normAutofit lnSpcReduction="10000"/>
          </a:bodyPr>
          <a:lstStyle/>
          <a:p>
            <a:pPr eaLnBrk="1" hangingPunct="1">
              <a:defRPr/>
            </a:pPr>
            <a:r>
              <a:rPr lang="en-US" sz="3000" b="1" i="1"/>
              <a:t>Not</a:t>
            </a:r>
            <a:r>
              <a:rPr lang="en-US" sz="3000"/>
              <a:t> allowed where food is prepared or stored</a:t>
            </a:r>
          </a:p>
          <a:p>
            <a:pPr eaLnBrk="1" hangingPunct="1">
              <a:defRPr/>
            </a:pPr>
            <a:r>
              <a:rPr lang="en-US" sz="3000" b="1" i="1"/>
              <a:t>Allowed</a:t>
            </a:r>
            <a:r>
              <a:rPr lang="en-US" sz="3000"/>
              <a:t> in dining areas if no physical contact with:</a:t>
            </a:r>
          </a:p>
          <a:p>
            <a:pPr lvl="1">
              <a:defRPr/>
            </a:pPr>
            <a:r>
              <a:rPr lang="en-US" sz="2600"/>
              <a:t>Food-handlers</a:t>
            </a:r>
          </a:p>
          <a:p>
            <a:pPr lvl="1">
              <a:defRPr/>
            </a:pPr>
            <a:r>
              <a:rPr lang="en-US" sz="2600"/>
              <a:t>Serving dishes</a:t>
            </a:r>
          </a:p>
          <a:p>
            <a:pPr lvl="1">
              <a:defRPr/>
            </a:pPr>
            <a:r>
              <a:rPr lang="en-US" sz="2600"/>
              <a:t>Utensils</a:t>
            </a:r>
          </a:p>
          <a:p>
            <a:pPr lvl="1">
              <a:defRPr/>
            </a:pPr>
            <a:r>
              <a:rPr lang="en-US" sz="2600"/>
              <a:t>Tableware</a:t>
            </a:r>
          </a:p>
          <a:p>
            <a:pPr lvl="1">
              <a:defRPr/>
            </a:pPr>
            <a:r>
              <a:rPr lang="en-US" sz="2600"/>
              <a:t>Unwrapped single-service/single-use articles</a:t>
            </a:r>
          </a:p>
          <a:p>
            <a:pPr lvl="1">
              <a:defRPr/>
            </a:pPr>
            <a:r>
              <a:rPr lang="en-US" sz="2600"/>
              <a:t>Food contact/food service items</a:t>
            </a:r>
          </a:p>
        </p:txBody>
      </p:sp>
      <p:pic>
        <p:nvPicPr>
          <p:cNvPr id="2" name="Picture 1">
            <a:extLst>
              <a:ext uri="{FF2B5EF4-FFF2-40B4-BE49-F238E27FC236}">
                <a16:creationId xmlns:a16="http://schemas.microsoft.com/office/drawing/2014/main" id="{4702EB14-208D-48DE-86D9-82FFBEA30916}"/>
              </a:ext>
            </a:extLst>
          </p:cNvPr>
          <p:cNvPicPr>
            <a:picLocks noChangeAspect="1"/>
          </p:cNvPicPr>
          <p:nvPr/>
        </p:nvPicPr>
        <p:blipFill>
          <a:blip r:embed="rId3"/>
          <a:stretch>
            <a:fillRect/>
          </a:stretch>
        </p:blipFill>
        <p:spPr>
          <a:xfrm>
            <a:off x="7413172" y="1670275"/>
            <a:ext cx="4237827" cy="2820081"/>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0E2DF488-F3FE-48D9-B9EC-6C2BD08521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CF28C9AC-DD90-4BB3-AE14-C855ACDDB5A3}"/>
              </a:ext>
            </a:extLst>
          </p:cNvPr>
          <p:cNvSpPr>
            <a:spLocks noGrp="1" noChangeArrowheads="1"/>
          </p:cNvSpPr>
          <p:nvPr>
            <p:ph type="title"/>
          </p:nvPr>
        </p:nvSpPr>
        <p:spPr>
          <a:xfrm>
            <a:off x="838200" y="501650"/>
            <a:ext cx="10515600" cy="854074"/>
          </a:xfrm>
        </p:spPr>
        <p:txBody>
          <a:bodyPr>
            <a:normAutofit/>
          </a:bodyPr>
          <a:lstStyle/>
          <a:p>
            <a:pPr algn="ctr" eaLnBrk="1" hangingPunct="1">
              <a:defRPr/>
            </a:pPr>
            <a:r>
              <a:rPr lang="en-US" b="1"/>
              <a:t>Live Animals</a:t>
            </a:r>
          </a:p>
        </p:txBody>
      </p:sp>
      <p:sp>
        <p:nvSpPr>
          <p:cNvPr id="3" name="Slide Number Placeholder 2">
            <a:extLst>
              <a:ext uri="{FF2B5EF4-FFF2-40B4-BE49-F238E27FC236}">
                <a16:creationId xmlns:a16="http://schemas.microsoft.com/office/drawing/2014/main" id="{0E2DF488-F3FE-48D9-B9EC-6C2BD08521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7A29238-DC14-014B-2921-B520D8A409D6}"/>
              </a:ext>
            </a:extLst>
          </p:cNvPr>
          <p:cNvSpPr txBox="1"/>
          <p:nvPr/>
        </p:nvSpPr>
        <p:spPr>
          <a:xfrm>
            <a:off x="533012" y="1579842"/>
            <a:ext cx="11122318" cy="3697166"/>
          </a:xfrm>
          <a:prstGeom prst="rect">
            <a:avLst/>
          </a:prstGeom>
          <a:noFill/>
        </p:spPr>
        <p:txBody>
          <a:bodyPr wrap="square" lIns="91440" tIns="45720" rIns="91440" bIns="45720" anchor="t">
            <a:spAutoFit/>
          </a:bodyPr>
          <a:lstStyle/>
          <a:p>
            <a:pPr marL="9144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1143000" algn="l"/>
              </a:tabLst>
              <a:defRPr/>
            </a:pPr>
            <a:r>
              <a:rPr kumimoji="0" lang="en-US" sz="3200" b="0" i="0" u="none" strike="noStrike" kern="100" cap="none" spc="0" normalizeH="0" baseline="0" noProof="0" dirty="0">
                <a:ln>
                  <a:noFill/>
                </a:ln>
                <a:effectLst/>
                <a:uLnTx/>
                <a:uFillTx/>
                <a:latin typeface="Times New Roman"/>
                <a:ea typeface="Times New Roman" panose="02020603050405020304" pitchFamily="18" charset="0"/>
                <a:cs typeface="Times New Roman"/>
              </a:rPr>
              <a:t>Dogs and cats in outdoor dining areas provided that dogs and cats are physically restrained and do not pass through any indoor dining areas of the facility</a:t>
            </a:r>
            <a:endParaRPr lang="en-US" sz="3200" kern="100" dirty="0">
              <a:latin typeface="Times New Roman"/>
              <a:cs typeface="Times New Roman"/>
            </a:endParaRPr>
          </a:p>
          <a:p>
            <a:pPr marL="9144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1143000" algn="l"/>
              </a:tabLst>
              <a:defRPr/>
            </a:pPr>
            <a:r>
              <a:rPr lang="en-US" sz="3200" kern="100" dirty="0">
                <a:solidFill>
                  <a:srgbClr val="FF0000"/>
                </a:solidFill>
                <a:latin typeface="Times New Roman"/>
                <a:cs typeface="Times New Roman"/>
              </a:rPr>
              <a:t>#47 on inspection form</a:t>
            </a:r>
          </a:p>
          <a:p>
            <a:pPr marL="457200" algn="just">
              <a:lnSpc>
                <a:spcPct val="150000"/>
              </a:lnSpc>
              <a:tabLst>
                <a:tab pos="1143000" algn="l"/>
              </a:tabLst>
              <a:defRPr/>
            </a:pPr>
            <a:r>
              <a:rPr lang="en-US" sz="3200" b="1" kern="100" dirty="0">
                <a:latin typeface="Times New Roman"/>
                <a:cs typeface="Times New Roman"/>
              </a:rPr>
              <a:t>Vet records for resident pets are NOT REQUIRED</a:t>
            </a:r>
            <a:endParaRPr lang="en-US" sz="3200" kern="100" dirty="0">
              <a:solidFill>
                <a:srgbClr val="FF0000"/>
              </a:solidFill>
              <a:latin typeface="Times New Roman"/>
              <a:cs typeface="Times New Roman"/>
            </a:endParaRPr>
          </a:p>
        </p:txBody>
      </p:sp>
    </p:spTree>
    <p:extLst>
      <p:ext uri="{BB962C8B-B14F-4D97-AF65-F5344CB8AC3E}">
        <p14:creationId xmlns:p14="http://schemas.microsoft.com/office/powerpoint/2010/main" val="199582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7089-80A5-3602-3533-C794504D6277}"/>
              </a:ext>
            </a:extLst>
          </p:cNvPr>
          <p:cNvPicPr>
            <a:picLocks noChangeAspect="1"/>
          </p:cNvPicPr>
          <p:nvPr/>
        </p:nvPicPr>
        <p:blipFill>
          <a:blip r:embed="rId3"/>
          <a:stretch>
            <a:fillRect/>
          </a:stretch>
        </p:blipFill>
        <p:spPr>
          <a:xfrm>
            <a:off x="1230013" y="62312"/>
            <a:ext cx="9731973" cy="6733376"/>
          </a:xfrm>
          <a:prstGeom prst="rect">
            <a:avLst/>
          </a:prstGeom>
          <a:ln w="28575">
            <a:solidFill>
              <a:schemeClr val="tx1"/>
            </a:solidFill>
          </a:ln>
        </p:spPr>
      </p:pic>
      <p:sp>
        <p:nvSpPr>
          <p:cNvPr id="3" name="Rectangle 2">
            <a:extLst>
              <a:ext uri="{FF2B5EF4-FFF2-40B4-BE49-F238E27FC236}">
                <a16:creationId xmlns:a16="http://schemas.microsoft.com/office/drawing/2014/main" id="{950FF00E-428A-6E33-5384-143BCD722532}"/>
              </a:ext>
            </a:extLst>
          </p:cNvPr>
          <p:cNvSpPr/>
          <p:nvPr/>
        </p:nvSpPr>
        <p:spPr>
          <a:xfrm>
            <a:off x="6273209" y="4518837"/>
            <a:ext cx="4550735" cy="118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3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30569325-C5BA-47A7-8698-E26BB7C13B5F}"/>
              </a:ext>
            </a:extLst>
          </p:cNvPr>
          <p:cNvSpPr>
            <a:spLocks noGrp="1" noChangeArrowheads="1"/>
          </p:cNvSpPr>
          <p:nvPr>
            <p:ph type="title"/>
          </p:nvPr>
        </p:nvSpPr>
        <p:spPr>
          <a:xfrm>
            <a:off x="838200" y="365125"/>
            <a:ext cx="10515600" cy="919389"/>
          </a:xfrm>
        </p:spPr>
        <p:txBody>
          <a:bodyPr>
            <a:normAutofit/>
          </a:bodyPr>
          <a:lstStyle/>
          <a:p>
            <a:pPr algn="ctr" eaLnBrk="1" hangingPunct="1">
              <a:defRPr/>
            </a:pPr>
            <a:r>
              <a:rPr lang="en-US" b="1"/>
              <a:t>Employees (.1324)(a)</a:t>
            </a:r>
          </a:p>
        </p:txBody>
      </p:sp>
      <p:sp>
        <p:nvSpPr>
          <p:cNvPr id="304131" name="Rectangle 3">
            <a:extLst>
              <a:ext uri="{FF2B5EF4-FFF2-40B4-BE49-F238E27FC236}">
                <a16:creationId xmlns:a16="http://schemas.microsoft.com/office/drawing/2014/main" id="{1B4E3B7A-4446-420D-BB5D-510ACFB654D5}"/>
              </a:ext>
            </a:extLst>
          </p:cNvPr>
          <p:cNvSpPr>
            <a:spLocks noGrp="1" noChangeArrowheads="1"/>
          </p:cNvSpPr>
          <p:nvPr>
            <p:ph type="body" idx="1"/>
          </p:nvPr>
        </p:nvSpPr>
        <p:spPr>
          <a:xfrm>
            <a:off x="714715" y="1534885"/>
            <a:ext cx="6328342" cy="4546938"/>
          </a:xfrm>
        </p:spPr>
        <p:txBody>
          <a:bodyPr vert="horz" lIns="91440" tIns="45720" rIns="91440" bIns="45720" rtlCol="0" anchor="t">
            <a:normAutofit/>
          </a:bodyPr>
          <a:lstStyle/>
          <a:p>
            <a:pPr eaLnBrk="1" hangingPunct="1">
              <a:defRPr/>
            </a:pPr>
            <a:r>
              <a:rPr lang="en-US" dirty="0"/>
              <a:t>Clean outer clothing</a:t>
            </a:r>
          </a:p>
          <a:p>
            <a:pPr eaLnBrk="1" hangingPunct="1">
              <a:defRPr/>
            </a:pPr>
            <a:r>
              <a:rPr lang="en-US" b="1" i="1" dirty="0"/>
              <a:t>Wash hands:</a:t>
            </a:r>
          </a:p>
          <a:p>
            <a:pPr lvl="1" eaLnBrk="1" hangingPunct="1">
              <a:defRPr/>
            </a:pPr>
            <a:r>
              <a:rPr lang="en-US" dirty="0"/>
              <a:t>Before beginning work</a:t>
            </a:r>
          </a:p>
          <a:p>
            <a:pPr lvl="1" eaLnBrk="1" hangingPunct="1">
              <a:defRPr/>
            </a:pPr>
            <a:r>
              <a:rPr lang="en-US" dirty="0"/>
              <a:t>After each visit to the toilet</a:t>
            </a:r>
          </a:p>
          <a:p>
            <a:pPr lvl="1" eaLnBrk="1" hangingPunct="1">
              <a:defRPr/>
            </a:pPr>
            <a:r>
              <a:rPr lang="en-US" dirty="0"/>
              <a:t>Before &amp; after resident contact</a:t>
            </a:r>
          </a:p>
          <a:p>
            <a:pPr lvl="1" eaLnBrk="1" hangingPunct="1">
              <a:defRPr/>
            </a:pPr>
            <a:r>
              <a:rPr lang="en-US" kern="100" dirty="0">
                <a:effectLst/>
                <a:latin typeface="Times New Roman" panose="02020603050405020304" pitchFamily="18" charset="0"/>
                <a:ea typeface="Times New Roman" panose="02020603050405020304" pitchFamily="18" charset="0"/>
              </a:rPr>
              <a:t>After coughing, sneezing, using a handkerchief or disposable tissue, using tobacco, eating, or drinking</a:t>
            </a:r>
            <a:endParaRPr lang="en-US" dirty="0"/>
          </a:p>
          <a:p>
            <a:pPr lvl="1" eaLnBrk="1" hangingPunct="1">
              <a:defRPr/>
            </a:pPr>
            <a:r>
              <a:rPr lang="en-US" dirty="0"/>
              <a:t>After removing gloves</a:t>
            </a:r>
          </a:p>
          <a:p>
            <a:pPr marL="457200" lvl="1" indent="0">
              <a:buNone/>
              <a:defRPr/>
            </a:pPr>
            <a:endParaRPr lang="en-US" dirty="0">
              <a:solidFill>
                <a:srgbClr val="000000"/>
              </a:solidFill>
              <a:latin typeface="Times New Roman"/>
              <a:cs typeface="Times New Roman"/>
            </a:endParaRPr>
          </a:p>
          <a:p>
            <a:pPr>
              <a:defRPr/>
            </a:pPr>
            <a:r>
              <a:rPr lang="en-US" dirty="0">
                <a:solidFill>
                  <a:srgbClr val="FF0000"/>
                </a:solidFill>
              </a:rPr>
              <a:t>#48 and #49 on inspection form</a:t>
            </a:r>
          </a:p>
        </p:txBody>
      </p:sp>
      <p:pic>
        <p:nvPicPr>
          <p:cNvPr id="2" name="Picture 1">
            <a:extLst>
              <a:ext uri="{FF2B5EF4-FFF2-40B4-BE49-F238E27FC236}">
                <a16:creationId xmlns:a16="http://schemas.microsoft.com/office/drawing/2014/main" id="{267DBE39-DB83-45BE-83BA-3A789AFD3F5A}"/>
              </a:ext>
            </a:extLst>
          </p:cNvPr>
          <p:cNvPicPr>
            <a:picLocks noChangeAspect="1"/>
          </p:cNvPicPr>
          <p:nvPr/>
        </p:nvPicPr>
        <p:blipFill>
          <a:blip r:embed="rId3"/>
          <a:stretch>
            <a:fillRect/>
          </a:stretch>
        </p:blipFill>
        <p:spPr>
          <a:xfrm>
            <a:off x="7043057" y="1717561"/>
            <a:ext cx="4705131" cy="2922134"/>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C4C19E88-1D68-4E55-8039-CA53D180D0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30569325-C5BA-47A7-8698-E26BB7C13B5F}"/>
              </a:ext>
            </a:extLst>
          </p:cNvPr>
          <p:cNvSpPr>
            <a:spLocks noGrp="1" noChangeArrowheads="1"/>
          </p:cNvSpPr>
          <p:nvPr>
            <p:ph type="title"/>
          </p:nvPr>
        </p:nvSpPr>
        <p:spPr>
          <a:xfrm>
            <a:off x="838200" y="365125"/>
            <a:ext cx="10515600" cy="919389"/>
          </a:xfrm>
        </p:spPr>
        <p:txBody>
          <a:bodyPr>
            <a:normAutofit/>
          </a:bodyPr>
          <a:lstStyle/>
          <a:p>
            <a:pPr algn="ctr" eaLnBrk="1" hangingPunct="1">
              <a:defRPr/>
            </a:pPr>
            <a:r>
              <a:rPr lang="en-US" b="1">
                <a:latin typeface="Times New Roman"/>
                <a:cs typeface="Times New Roman"/>
              </a:rPr>
              <a:t>Employees (.1324)(b)</a:t>
            </a:r>
          </a:p>
        </p:txBody>
      </p:sp>
      <p:sp>
        <p:nvSpPr>
          <p:cNvPr id="304131" name="Rectangle 3">
            <a:extLst>
              <a:ext uri="{FF2B5EF4-FFF2-40B4-BE49-F238E27FC236}">
                <a16:creationId xmlns:a16="http://schemas.microsoft.com/office/drawing/2014/main" id="{1B4E3B7A-4446-420D-BB5D-510ACFB654D5}"/>
              </a:ext>
            </a:extLst>
          </p:cNvPr>
          <p:cNvSpPr>
            <a:spLocks noGrp="1" noChangeArrowheads="1"/>
          </p:cNvSpPr>
          <p:nvPr>
            <p:ph type="body" idx="1"/>
          </p:nvPr>
        </p:nvSpPr>
        <p:spPr>
          <a:xfrm>
            <a:off x="838200" y="1452118"/>
            <a:ext cx="6931231" cy="4539485"/>
          </a:xfrm>
        </p:spPr>
        <p:txBody>
          <a:bodyPr vert="horz" lIns="91440" tIns="45720" rIns="91440" bIns="45720" rtlCol="0" anchor="t">
            <a:noAutofit/>
          </a:bodyPr>
          <a:lstStyle/>
          <a:p>
            <a:pPr>
              <a:defRPr/>
            </a:pPr>
            <a:r>
              <a:rPr lang="en-US" kern="100">
                <a:latin typeface="Times New Roman"/>
                <a:ea typeface="Times New Roman" panose="02020603050405020304" pitchFamily="18" charset="0"/>
                <a:cs typeface="Times New Roman"/>
              </a:rPr>
              <a:t>E</a:t>
            </a:r>
            <a:r>
              <a:rPr lang="en-US" kern="100">
                <a:effectLst/>
                <a:latin typeface="Times New Roman"/>
                <a:ea typeface="Times New Roman" panose="02020603050405020304" pitchFamily="18" charset="0"/>
                <a:cs typeface="Times New Roman"/>
              </a:rPr>
              <a:t>mployees shall wash their hands </a:t>
            </a:r>
            <a:r>
              <a:rPr lang="en-US" kern="100">
                <a:latin typeface="Times New Roman"/>
                <a:ea typeface="Times New Roman" panose="02020603050405020304" pitchFamily="18" charset="0"/>
                <a:cs typeface="Times New Roman"/>
              </a:rPr>
              <a:t>as </a:t>
            </a:r>
            <a:r>
              <a:rPr lang="en-US" kern="100">
                <a:effectLst/>
                <a:latin typeface="Times New Roman"/>
                <a:ea typeface="Times New Roman" panose="02020603050405020304" pitchFamily="18" charset="0"/>
                <a:cs typeface="Times New Roman"/>
              </a:rPr>
              <a:t>required for food employees in the .2600 Rules</a:t>
            </a:r>
            <a:r>
              <a:rPr lang="en-US" kern="100">
                <a:latin typeface="Times New Roman"/>
                <a:ea typeface="Times New Roman" panose="02020603050405020304" pitchFamily="18" charset="0"/>
                <a:cs typeface="Times New Roman"/>
              </a:rPr>
              <a:t> </a:t>
            </a:r>
            <a:endParaRPr lang="en-US" kern="100">
              <a:effectLst/>
              <a:latin typeface="Times New Roman"/>
              <a:ea typeface="Times New Roman" panose="02020603050405020304" pitchFamily="18" charset="0"/>
            </a:endParaRPr>
          </a:p>
          <a:p>
            <a:pPr eaLnBrk="1" hangingPunct="1">
              <a:defRPr/>
            </a:pPr>
            <a:r>
              <a:rPr lang="en-US" kern="100">
                <a:effectLst/>
                <a:latin typeface="Times New Roman"/>
                <a:ea typeface="Times New Roman" panose="02020603050405020304" pitchFamily="18" charset="0"/>
                <a:cs typeface="Times New Roman"/>
              </a:rPr>
              <a:t>When hands are </a:t>
            </a:r>
            <a:r>
              <a:rPr lang="en-US" b="1" u="sng" kern="100">
                <a:effectLst/>
                <a:latin typeface="Times New Roman"/>
                <a:ea typeface="Times New Roman" panose="02020603050405020304" pitchFamily="18" charset="0"/>
                <a:cs typeface="Times New Roman"/>
              </a:rPr>
              <a:t>visibly clean</a:t>
            </a:r>
            <a:r>
              <a:rPr lang="en-US" kern="100">
                <a:effectLst/>
                <a:latin typeface="Times New Roman"/>
                <a:ea typeface="Times New Roman" panose="02020603050405020304" pitchFamily="18" charset="0"/>
                <a:cs typeface="Times New Roman"/>
              </a:rPr>
              <a:t>, alcohol-based hand antiseptics acceptable for decontamination of hands</a:t>
            </a:r>
          </a:p>
          <a:p>
            <a:pPr eaLnBrk="1" hangingPunct="1">
              <a:defRPr/>
            </a:pPr>
            <a:r>
              <a:rPr lang="en-US" kern="100">
                <a:latin typeface="Times New Roman"/>
                <a:ea typeface="Times New Roman" panose="02020603050405020304" pitchFamily="18" charset="0"/>
                <a:cs typeface="Times New Roman"/>
              </a:rPr>
              <a:t>During i</a:t>
            </a:r>
            <a:r>
              <a:rPr lang="en-US" kern="100">
                <a:effectLst/>
                <a:latin typeface="Times New Roman"/>
                <a:ea typeface="Times New Roman" panose="02020603050405020304" pitchFamily="18" charset="0"/>
                <a:cs typeface="Times New Roman"/>
              </a:rPr>
              <a:t>nterruption of the institution’s water supply or when handwashing facilities are inaccessible, hand decontamination can be achieved using detergent containing towelettes and alcohol-based hand antiseptics</a:t>
            </a:r>
          </a:p>
          <a:p>
            <a:pPr eaLnBrk="1" hangingPunct="1">
              <a:defRPr/>
            </a:pPr>
            <a:r>
              <a:rPr lang="en-US" kern="100">
                <a:solidFill>
                  <a:srgbClr val="FF0000"/>
                </a:solidFill>
                <a:latin typeface="Times New Roman"/>
                <a:cs typeface="Times New Roman"/>
              </a:rPr>
              <a:t>#50 on inspection form</a:t>
            </a:r>
            <a:endParaRPr lang="en-US">
              <a:solidFill>
                <a:srgbClr val="FF0000"/>
              </a:solidFill>
              <a:latin typeface="Times New Roman"/>
              <a:cs typeface="Times New Roman"/>
            </a:endParaRPr>
          </a:p>
        </p:txBody>
      </p:sp>
      <p:sp>
        <p:nvSpPr>
          <p:cNvPr id="3" name="Slide Number Placeholder 2">
            <a:extLst>
              <a:ext uri="{FF2B5EF4-FFF2-40B4-BE49-F238E27FC236}">
                <a16:creationId xmlns:a16="http://schemas.microsoft.com/office/drawing/2014/main" id="{C4C19E88-1D68-4E55-8039-CA53D180D0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A5B478C-600D-9669-6C32-86DC7FD70E53}"/>
              </a:ext>
            </a:extLst>
          </p:cNvPr>
          <p:cNvPicPr>
            <a:picLocks noChangeAspect="1"/>
          </p:cNvPicPr>
          <p:nvPr/>
        </p:nvPicPr>
        <p:blipFill rotWithShape="1">
          <a:blip r:embed="rId3"/>
          <a:srcRect l="23516" r="20017" b="9841"/>
          <a:stretch/>
        </p:blipFill>
        <p:spPr>
          <a:xfrm>
            <a:off x="8022771" y="1716883"/>
            <a:ext cx="3429000" cy="3588991"/>
          </a:xfrm>
          <a:prstGeom prst="rect">
            <a:avLst/>
          </a:prstGeom>
          <a:ln w="28575">
            <a:solidFill>
              <a:schemeClr val="tx1"/>
            </a:solidFill>
          </a:ln>
        </p:spPr>
      </p:pic>
    </p:spTree>
    <p:extLst>
      <p:ext uri="{BB962C8B-B14F-4D97-AF65-F5344CB8AC3E}">
        <p14:creationId xmlns:p14="http://schemas.microsoft.com/office/powerpoint/2010/main" val="7590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ADDAC4A4-6912-48FA-A881-C3A99BCC96A3}"/>
              </a:ext>
            </a:extLst>
          </p:cNvPr>
          <p:cNvSpPr>
            <a:spLocks noGrp="1" noChangeArrowheads="1"/>
          </p:cNvSpPr>
          <p:nvPr>
            <p:ph type="title"/>
          </p:nvPr>
        </p:nvSpPr>
        <p:spPr>
          <a:xfrm>
            <a:off x="288471" y="335643"/>
            <a:ext cx="11615057" cy="1210128"/>
          </a:xfrm>
        </p:spPr>
        <p:txBody>
          <a:bodyPr>
            <a:normAutofit/>
          </a:bodyPr>
          <a:lstStyle/>
          <a:p>
            <a:pPr algn="ctr" eaLnBrk="1" hangingPunct="1">
              <a:defRPr/>
            </a:pPr>
            <a:r>
              <a:rPr lang="en-US" b="1">
                <a:latin typeface="Times New Roman"/>
                <a:cs typeface="Times New Roman"/>
              </a:rPr>
              <a:t>Employees (.1324)(c)</a:t>
            </a:r>
          </a:p>
        </p:txBody>
      </p:sp>
      <p:sp>
        <p:nvSpPr>
          <p:cNvPr id="3" name="Slide Number Placeholder 2">
            <a:extLst>
              <a:ext uri="{FF2B5EF4-FFF2-40B4-BE49-F238E27FC236}">
                <a16:creationId xmlns:a16="http://schemas.microsoft.com/office/drawing/2014/main" id="{72B7D4ED-8069-450C-A7B6-9E277C3362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F026296-6630-8C23-0865-CF92C8344170}"/>
              </a:ext>
            </a:extLst>
          </p:cNvPr>
          <p:cNvSpPr txBox="1"/>
          <p:nvPr/>
        </p:nvSpPr>
        <p:spPr>
          <a:xfrm>
            <a:off x="561407" y="1545771"/>
            <a:ext cx="6351022" cy="3477875"/>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Institution employees comply with requirements for exclusion from work and restriction due to communicable disease or illness</a:t>
            </a:r>
          </a:p>
          <a:p>
            <a:pPr marR="0" lvl="0" algn="l" defTabSz="914400" rtl="0" eaLnBrk="1" fontAlgn="auto" latinLnBrk="0" hangingPunct="1">
              <a:lnSpc>
                <a:spcPct val="100000"/>
              </a:lnSpc>
              <a:spcBef>
                <a:spcPts val="0"/>
              </a:spcBef>
              <a:spcAft>
                <a:spcPts val="0"/>
              </a:spcAft>
              <a:buClrTx/>
              <a:buSzTx/>
              <a:tabLst/>
              <a:defRPr/>
            </a:pPr>
            <a:endParaRPr lang="en-US" sz="3200" kern="100" dirty="0">
              <a:latin typeface="Times New Roman" panose="02020603050405020304" pitchFamily="18" charset="0"/>
              <a:ea typeface="Times New Roman" panose="02020603050405020304" pitchFamily="18" charset="0"/>
              <a:cs typeface="Times New Roman"/>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100" dirty="0">
                <a:solidFill>
                  <a:srgbClr val="FF0000"/>
                </a:solidFill>
                <a:latin typeface="Times New Roman" panose="02020603050405020304" pitchFamily="18" charset="0"/>
                <a:ea typeface="Times New Roman" panose="02020603050405020304" pitchFamily="18" charset="0"/>
              </a:rPr>
              <a:t>#51 on inspection form</a:t>
            </a:r>
            <a:endParaRPr kumimoji="0" lang="en-US" sz="3200" i="0" u="none" strike="noStrike" kern="1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65CCACF2-CAE7-E2FF-E188-5D92B67F8691}"/>
              </a:ext>
            </a:extLst>
          </p:cNvPr>
          <p:cNvPicPr>
            <a:picLocks noChangeAspect="1"/>
          </p:cNvPicPr>
          <p:nvPr/>
        </p:nvPicPr>
        <p:blipFill>
          <a:blip r:embed="rId3"/>
          <a:stretch>
            <a:fillRect/>
          </a:stretch>
        </p:blipFill>
        <p:spPr>
          <a:xfrm>
            <a:off x="7243083" y="1796427"/>
            <a:ext cx="4524376" cy="2976563"/>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ADDAC4A4-6912-48FA-A881-C3A99BCC96A3}"/>
              </a:ext>
            </a:extLst>
          </p:cNvPr>
          <p:cNvSpPr>
            <a:spLocks noGrp="1" noChangeArrowheads="1"/>
          </p:cNvSpPr>
          <p:nvPr>
            <p:ph type="title"/>
          </p:nvPr>
        </p:nvSpPr>
        <p:spPr>
          <a:xfrm>
            <a:off x="288471" y="335643"/>
            <a:ext cx="11615057" cy="992414"/>
          </a:xfrm>
        </p:spPr>
        <p:txBody>
          <a:bodyPr>
            <a:normAutofit/>
          </a:bodyPr>
          <a:lstStyle/>
          <a:p>
            <a:pPr algn="ctr" eaLnBrk="1" hangingPunct="1">
              <a:defRPr/>
            </a:pPr>
            <a:r>
              <a:rPr lang="en-US" b="1">
                <a:latin typeface="Times New Roman"/>
                <a:cs typeface="Times New Roman"/>
              </a:rPr>
              <a:t>Vomit &amp; Diarrheal Events (.1324)(d)</a:t>
            </a:r>
          </a:p>
        </p:txBody>
      </p:sp>
      <p:sp>
        <p:nvSpPr>
          <p:cNvPr id="3" name="Slide Number Placeholder 2">
            <a:extLst>
              <a:ext uri="{FF2B5EF4-FFF2-40B4-BE49-F238E27FC236}">
                <a16:creationId xmlns:a16="http://schemas.microsoft.com/office/drawing/2014/main" id="{72B7D4ED-8069-450C-A7B6-9E277C3362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F026296-6630-8C23-0865-CF92C8344170}"/>
              </a:ext>
            </a:extLst>
          </p:cNvPr>
          <p:cNvSpPr txBox="1"/>
          <p:nvPr/>
        </p:nvSpPr>
        <p:spPr>
          <a:xfrm>
            <a:off x="603930" y="1408914"/>
            <a:ext cx="6362928" cy="397031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Gloves, PPE, disinfectant, individual disposable towels, and coagulating agent on-site for employees to use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Written procedure that specifies actions to minimize the exposure of employees, residents, guests, food, and additional surfaces to vomitus or fecal matter </a:t>
            </a:r>
          </a:p>
          <a:p>
            <a:pPr>
              <a:defRPr/>
            </a:pPr>
            <a:endParaRPr lang="en-US" sz="2800" kern="100">
              <a:latin typeface="Times New Roman"/>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kern="100">
                <a:solidFill>
                  <a:srgbClr val="FF0000"/>
                </a:solidFill>
                <a:latin typeface="Times New Roman" panose="02020603050405020304" pitchFamily="18" charset="0"/>
              </a:rPr>
              <a:t>#52 on inspection form</a:t>
            </a:r>
            <a:endParaRPr kumimoji="0" lang="en-US" sz="4000" b="0" i="0" u="none" strike="noStrike" kern="100" cap="none" spc="0" normalizeH="0" baseline="0" noProof="0">
              <a:ln>
                <a:noFill/>
              </a:ln>
              <a:solidFill>
                <a:srgbClr val="FF0000"/>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0D8BE4B6-5640-1501-536A-85E7E98625AF}"/>
              </a:ext>
            </a:extLst>
          </p:cNvPr>
          <p:cNvPicPr>
            <a:picLocks noChangeAspect="1"/>
          </p:cNvPicPr>
          <p:nvPr/>
        </p:nvPicPr>
        <p:blipFill>
          <a:blip r:embed="rId3"/>
          <a:stretch>
            <a:fillRect/>
          </a:stretch>
        </p:blipFill>
        <p:spPr>
          <a:xfrm>
            <a:off x="7846460" y="1545771"/>
            <a:ext cx="3412998" cy="4240503"/>
          </a:xfrm>
          <a:prstGeom prst="rect">
            <a:avLst/>
          </a:prstGeom>
          <a:ln w="28575">
            <a:solidFill>
              <a:schemeClr val="tx1"/>
            </a:solidFill>
          </a:ln>
        </p:spPr>
      </p:pic>
    </p:spTree>
    <p:extLst>
      <p:ext uri="{BB962C8B-B14F-4D97-AF65-F5344CB8AC3E}">
        <p14:creationId xmlns:p14="http://schemas.microsoft.com/office/powerpoint/2010/main" val="319559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0540-9535-476C-8D54-C81CF5FE710F}"/>
              </a:ext>
            </a:extLst>
          </p:cNvPr>
          <p:cNvSpPr>
            <a:spLocks noGrp="1"/>
          </p:cNvSpPr>
          <p:nvPr>
            <p:ph type="title"/>
          </p:nvPr>
        </p:nvSpPr>
        <p:spPr>
          <a:xfrm>
            <a:off x="838200" y="365125"/>
            <a:ext cx="10515600" cy="1017361"/>
          </a:xfrm>
        </p:spPr>
        <p:txBody>
          <a:bodyPr>
            <a:normAutofit/>
          </a:bodyPr>
          <a:lstStyle/>
          <a:p>
            <a:pPr algn="ctr"/>
            <a:r>
              <a:rPr lang="en-US" sz="5400" b="1" dirty="0"/>
              <a:t>Hospitals</a:t>
            </a:r>
          </a:p>
        </p:txBody>
      </p:sp>
      <p:sp>
        <p:nvSpPr>
          <p:cNvPr id="3" name="Text Placeholder 2">
            <a:extLst>
              <a:ext uri="{FF2B5EF4-FFF2-40B4-BE49-F238E27FC236}">
                <a16:creationId xmlns:a16="http://schemas.microsoft.com/office/drawing/2014/main" id="{D8E82A06-3813-4057-98BD-8C62428C8BC4}"/>
              </a:ext>
            </a:extLst>
          </p:cNvPr>
          <p:cNvSpPr>
            <a:spLocks noGrp="1"/>
          </p:cNvSpPr>
          <p:nvPr>
            <p:ph type="body" idx="1"/>
          </p:nvPr>
        </p:nvSpPr>
        <p:spPr>
          <a:xfrm>
            <a:off x="838200" y="1509940"/>
            <a:ext cx="6803571" cy="4351338"/>
          </a:xfrm>
        </p:spPr>
        <p:txBody>
          <a:bodyPr/>
          <a:lstStyle/>
          <a:p>
            <a:r>
              <a:rPr lang="en-US" dirty="0"/>
              <a:t>Check different departments for compliance:</a:t>
            </a:r>
          </a:p>
          <a:p>
            <a:pPr lvl="1"/>
            <a:r>
              <a:rPr lang="en-US" dirty="0"/>
              <a:t>Imaging</a:t>
            </a:r>
          </a:p>
          <a:p>
            <a:pPr lvl="1"/>
            <a:r>
              <a:rPr lang="en-US" dirty="0"/>
              <a:t>ER</a:t>
            </a:r>
          </a:p>
          <a:p>
            <a:pPr lvl="1"/>
            <a:r>
              <a:rPr lang="en-US" dirty="0"/>
              <a:t>Maternity</a:t>
            </a:r>
          </a:p>
          <a:p>
            <a:pPr lvl="1"/>
            <a:r>
              <a:rPr lang="en-US" dirty="0"/>
              <a:t>Lab</a:t>
            </a:r>
          </a:p>
          <a:p>
            <a:pPr lvl="1"/>
            <a:r>
              <a:rPr lang="en-US" dirty="0"/>
              <a:t>OR</a:t>
            </a:r>
          </a:p>
          <a:p>
            <a:pPr lvl="1"/>
            <a:r>
              <a:rPr lang="en-US" dirty="0"/>
              <a:t>ICU</a:t>
            </a:r>
          </a:p>
          <a:p>
            <a:r>
              <a:rPr lang="en-US" dirty="0"/>
              <a:t>Requirements are the same as in a nursing/assisted living home</a:t>
            </a:r>
          </a:p>
        </p:txBody>
      </p:sp>
      <p:pic>
        <p:nvPicPr>
          <p:cNvPr id="6" name="Picture 5">
            <a:extLst>
              <a:ext uri="{FF2B5EF4-FFF2-40B4-BE49-F238E27FC236}">
                <a16:creationId xmlns:a16="http://schemas.microsoft.com/office/drawing/2014/main" id="{C32F27C6-81B1-4494-BB19-8072AA9E0A75}"/>
              </a:ext>
            </a:extLst>
          </p:cNvPr>
          <p:cNvPicPr>
            <a:picLocks noChangeAspect="1"/>
          </p:cNvPicPr>
          <p:nvPr/>
        </p:nvPicPr>
        <p:blipFill>
          <a:blip r:embed="rId3"/>
          <a:stretch>
            <a:fillRect/>
          </a:stretch>
        </p:blipFill>
        <p:spPr>
          <a:xfrm>
            <a:off x="6974341" y="2412252"/>
            <a:ext cx="4379459" cy="2914331"/>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2E6ADEAC-032A-447E-92D8-9152B427CE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4B09D-202F-488F-BB00-3B22092E7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25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PVERSION" val="8"/>
  <p:tag name="TPFULLVERSION" val="8.9.7.1"/>
  <p:tag name="PPTVERSION" val="16"/>
  <p:tag name="TPOS" val="2"/>
  <p:tag name="TPLASTSAVEVERSION" val="6.4 PC"/>
  <p:tag name="WASPOLLED" val="B836A8A1625D427FA8A99BBC46166B19"/>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 xmlns="b15f4311-887b-4334-82fb-98aab31ce6b3" xsi:nil="true"/>
    <lcf76f155ced4ddcb4097134ff3c332f xmlns="b15f4311-887b-4334-82fb-98aab31ce6b3">
      <Terms xmlns="http://schemas.microsoft.com/office/infopath/2007/PartnerControls"/>
    </lcf76f155ced4ddcb4097134ff3c332f>
    <TaxCatchAll xmlns="263b99f2-fa9f-4eb1-838f-8cdcff7c42e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DDE8E2CAD4EB488532DEFC4BF65DD6" ma:contentTypeVersion="20" ma:contentTypeDescription="Create a new document." ma:contentTypeScope="" ma:versionID="8d0c964cd9e1af4426ea7f9f0491c84a">
  <xsd:schema xmlns:xsd="http://www.w3.org/2001/XMLSchema" xmlns:xs="http://www.w3.org/2001/XMLSchema" xmlns:p="http://schemas.microsoft.com/office/2006/metadata/properties" xmlns:ns2="b15f4311-887b-4334-82fb-98aab31ce6b3" xmlns:ns3="263b99f2-fa9f-4eb1-838f-8cdcff7c42ef" targetNamespace="http://schemas.microsoft.com/office/2006/metadata/properties" ma:root="true" ma:fieldsID="079ceddbac844587b093117d8aa07eb0" ns2:_="" ns3:_="">
    <xsd:import namespace="b15f4311-887b-4334-82fb-98aab31ce6b3"/>
    <xsd:import namespace="263b99f2-fa9f-4eb1-838f-8cdcff7c42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Folde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5f4311-887b-4334-82fb-98aab31ce6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Folder" ma:index="12" nillable="true" ma:displayName="Folder" ma:internalName="Folder">
      <xsd:simpleType>
        <xsd:restriction base="dms:Text">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3b99f2-fa9f-4eb1-838f-8cdcff7c42e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0998f20-d1dc-4ef6-ab0f-7c70418533f1}" ma:internalName="TaxCatchAll" ma:showField="CatchAllData" ma:web="263b99f2-fa9f-4eb1-838f-8cdcff7c42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4FF599-1CE1-491D-AD35-EFE95DAA59EA}">
  <ds:schemaRefs>
    <ds:schemaRef ds:uri="263b99f2-fa9f-4eb1-838f-8cdcff7c42ef"/>
    <ds:schemaRef ds:uri="b15f4311-887b-4334-82fb-98aab31ce6b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682ADD3-C35E-47FD-8FB3-8F21158C4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5f4311-887b-4334-82fb-98aab31ce6b3"/>
    <ds:schemaRef ds:uri="263b99f2-fa9f-4eb1-838f-8cdcff7c42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ACF1B7-FDB2-4841-AE6C-E3A4B42A63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306</TotalTime>
  <Words>10218</Words>
  <Application>Microsoft Office PowerPoint</Application>
  <PresentationFormat>Widescreen</PresentationFormat>
  <Paragraphs>1145</Paragraphs>
  <Slides>104</Slides>
  <Notes>104</Notes>
  <HiddenSlides>0</HiddenSlides>
  <MMClips>0</MMClips>
  <ScaleCrop>false</ScaleCrop>
  <HeadingPairs>
    <vt:vector size="4" baseType="variant">
      <vt:variant>
        <vt:lpstr>Theme</vt:lpstr>
      </vt:variant>
      <vt:variant>
        <vt:i4>2</vt:i4>
      </vt:variant>
      <vt:variant>
        <vt:lpstr>Slide Titles</vt:lpstr>
      </vt:variant>
      <vt:variant>
        <vt:i4>104</vt:i4>
      </vt:variant>
    </vt:vector>
  </HeadingPairs>
  <TitlesOfParts>
    <vt:vector size="106" baseType="lpstr">
      <vt:lpstr>1_Office Theme</vt:lpstr>
      <vt:lpstr>Office Theme</vt:lpstr>
      <vt:lpstr>15A NCAC 18A .1300</vt:lpstr>
      <vt:lpstr>PowerPoint Presentation</vt:lpstr>
      <vt:lpstr>What is an Institution?</vt:lpstr>
      <vt:lpstr>Who Issues the License?</vt:lpstr>
      <vt:lpstr>Definitions (.1301)</vt:lpstr>
      <vt:lpstr>Activity Kitchen</vt:lpstr>
      <vt:lpstr>Ancillary Kitchen</vt:lpstr>
      <vt:lpstr>Dietary Kitchen</vt:lpstr>
      <vt:lpstr>Nourishment Station</vt:lpstr>
      <vt:lpstr>Rehabilitation Kitchen</vt:lpstr>
      <vt:lpstr>Approval of Plans (.1302)</vt:lpstr>
      <vt:lpstr>Inspections (.1304)(a)</vt:lpstr>
      <vt:lpstr>Inspections (.1304)(c)</vt:lpstr>
      <vt:lpstr>Grading Residential Care Facilities in Institutions (.1305)</vt:lpstr>
      <vt:lpstr> Public Display of Grade Cards (.1306)</vt:lpstr>
      <vt:lpstr>Re-inspections (.1307)</vt:lpstr>
      <vt:lpstr>Scoring System (.1308)(a)</vt:lpstr>
      <vt:lpstr>Scoring System (.1308)(b) </vt:lpstr>
      <vt:lpstr>NC Division of Health Service Regulation</vt:lpstr>
      <vt:lpstr>Marking Instructions (.1308)(c)</vt:lpstr>
      <vt:lpstr>PowerPoint Presentation</vt:lpstr>
      <vt:lpstr>PowerPoint Presentation</vt:lpstr>
      <vt:lpstr>Preparing for the Inspection</vt:lpstr>
      <vt:lpstr>Establishment File Review</vt:lpstr>
      <vt:lpstr>Do You Have Your Equipment?</vt:lpstr>
      <vt:lpstr>Conducting the Inspection</vt:lpstr>
      <vt:lpstr>When You Arrive</vt:lpstr>
      <vt:lpstr>When You Arrive</vt:lpstr>
      <vt:lpstr>Communication</vt:lpstr>
      <vt:lpstr>Communication</vt:lpstr>
      <vt:lpstr>Remember Public Perception</vt:lpstr>
      <vt:lpstr>PowerPoint Presentation</vt:lpstr>
      <vt:lpstr>Floors (.1309)</vt:lpstr>
      <vt:lpstr>Walls &amp; Ceilings (.1310)(a)</vt:lpstr>
      <vt:lpstr>Ceiling Attachments (.1310)(b)</vt:lpstr>
      <vt:lpstr>PowerPoint Presentation</vt:lpstr>
      <vt:lpstr>Lighting (.1311)(a)</vt:lpstr>
      <vt:lpstr>Ventilation (.1311)(b)</vt:lpstr>
      <vt:lpstr>Indoor Air Temperature (.1311)(c)</vt:lpstr>
      <vt:lpstr>PowerPoint Presentation</vt:lpstr>
      <vt:lpstr>Toilet: Handwashing: and Bathing Facilities (.1312)(a)</vt:lpstr>
      <vt:lpstr>Toilet Rooms (.1312)(b)</vt:lpstr>
      <vt:lpstr>Bedpans, Bedside Commodes, Urinals &amp; Emesis Basins (.1312)(c) </vt:lpstr>
      <vt:lpstr>Bedpans, Bedside Commodes, Urinals &amp; Emesis Basins (.1312)(c) </vt:lpstr>
      <vt:lpstr>Handwashing Facilities (.1312)(d)</vt:lpstr>
      <vt:lpstr>Hand Hygiene Program (.1312)(d)</vt:lpstr>
      <vt:lpstr>Hand Hygiene Program (.1312)(d)</vt:lpstr>
      <vt:lpstr>Handwashing Facilities (.1312)(d)</vt:lpstr>
      <vt:lpstr>Handwashing Facilities (.1312)(d)</vt:lpstr>
      <vt:lpstr>Handwashing Facilities (.1312)(d)</vt:lpstr>
      <vt:lpstr>Handwashing Facilities (.1312)(d)</vt:lpstr>
      <vt:lpstr>Disinfectants (.1312)(e)</vt:lpstr>
      <vt:lpstr>Bathing Facilities (.1312)(f)</vt:lpstr>
      <vt:lpstr>PowerPoint Presentation</vt:lpstr>
      <vt:lpstr>PowerPoint Presentation</vt:lpstr>
      <vt:lpstr>Water Supply (.1313)(a-c)</vt:lpstr>
      <vt:lpstr>Water Supply (.1313)(d)</vt:lpstr>
      <vt:lpstr>PowerPoint Presentation</vt:lpstr>
      <vt:lpstr>PowerPoint Presentation</vt:lpstr>
      <vt:lpstr>Interruption of Water Supply (.1313)(e)</vt:lpstr>
      <vt:lpstr>PowerPoint Presentation</vt:lpstr>
      <vt:lpstr>Drinking Water Facilities (.1314)(a &amp; b)</vt:lpstr>
      <vt:lpstr>Ice Handling (.1314)(c)</vt:lpstr>
      <vt:lpstr>PowerPoint Presentation</vt:lpstr>
      <vt:lpstr>Liquid Waste (.1315)(a &amp; b)</vt:lpstr>
      <vt:lpstr>PowerPoint Presentation</vt:lpstr>
      <vt:lpstr>Solid Waste (.1316)(a &amp; b)</vt:lpstr>
      <vt:lpstr>Solid Waste (.1316)(c)</vt:lpstr>
      <vt:lpstr>Premises (.1316)(d)</vt:lpstr>
      <vt:lpstr>Medical Waste (.1316)(e)</vt:lpstr>
      <vt:lpstr>PowerPoint Presentation</vt:lpstr>
      <vt:lpstr>Pest Control (.1317)(a)</vt:lpstr>
      <vt:lpstr>Pesticides (.1317)(b)</vt:lpstr>
      <vt:lpstr>PowerPoint Presentation</vt:lpstr>
      <vt:lpstr>Medical Supplies (.1318)(a)</vt:lpstr>
      <vt:lpstr>Medical Supplies (.1318)(b)</vt:lpstr>
      <vt:lpstr>PowerPoint Presentation</vt:lpstr>
      <vt:lpstr> Furnishings (.1319)(a)</vt:lpstr>
      <vt:lpstr>Linens (.1319)(b)</vt:lpstr>
      <vt:lpstr>Laundry (.1319)(c &amp; e)</vt:lpstr>
      <vt:lpstr>Resident Personal Laundry (.1319)(d)</vt:lpstr>
      <vt:lpstr>Other Furnishings (.1319)(f)</vt:lpstr>
      <vt:lpstr>PowerPoint Presentation</vt:lpstr>
      <vt:lpstr>Activity Kitchens, Rehabilitation Kitchens, and Nourishment Stations (.1320)(a &amp; c)</vt:lpstr>
      <vt:lpstr>Activity Kitchens, Rehabilitation Kitchens, and Nourishment Stations (.1320)(b &amp; d)</vt:lpstr>
      <vt:lpstr>PowerPoint Presentation</vt:lpstr>
      <vt:lpstr>Food Supplies (.1321)(a)</vt:lpstr>
      <vt:lpstr>Food Supplies (.1321)(b)</vt:lpstr>
      <vt:lpstr>PowerPoint Presentation</vt:lpstr>
      <vt:lpstr>Food Protection (.1323)(a-c) </vt:lpstr>
      <vt:lpstr>Time as a Public Health Control</vt:lpstr>
      <vt:lpstr>Live Animals (.1323)(d)</vt:lpstr>
      <vt:lpstr>Live Animals</vt:lpstr>
      <vt:lpstr>PowerPoint Presentation</vt:lpstr>
      <vt:lpstr>Employees (.1324)(a)</vt:lpstr>
      <vt:lpstr>Employees (.1324)(b)</vt:lpstr>
      <vt:lpstr>Employees (.1324)(c)</vt:lpstr>
      <vt:lpstr>Vomit &amp; Diarrheal Events (.1324)(d)</vt:lpstr>
      <vt:lpstr>Hospitals</vt:lpstr>
      <vt:lpstr>Finishing the Inspection</vt:lpstr>
      <vt:lpstr>Proper Rule Citation &amp; Number Marked</vt:lpstr>
      <vt:lpstr>Paperwork</vt:lpstr>
      <vt:lpstr>Finishing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15A NCAC 18A .1300</dc:title>
  <dc:creator>Roberson, Michael J</dc:creator>
  <cp:lastModifiedBy>Roberson, Michael J</cp:lastModifiedBy>
  <cp:revision>31</cp:revision>
  <dcterms:created xsi:type="dcterms:W3CDTF">2022-10-13T02:24:33Z</dcterms:created>
  <dcterms:modified xsi:type="dcterms:W3CDTF">2025-07-14T22:34:57Z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0x0101003EDDE8E2CAD4EB488532DEFC4BF65DD6</vt:lpwstr>
  </property>
  <property fmtid="{D5CDD505-2E9C-101B-9397-08002B2CF9AE}" pid="3" name="MediaServiceImageTags">
    <vt:lpwstr/>
  </property>
</Properties>
</file>