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08" r:id="rId5"/>
  </p:sldMasterIdLst>
  <p:notesMasterIdLst>
    <p:notesMasterId r:id="rId31"/>
  </p:notesMasterIdLst>
  <p:sldIdLst>
    <p:sldId id="257" r:id="rId6"/>
    <p:sldId id="485" r:id="rId7"/>
    <p:sldId id="486" r:id="rId8"/>
    <p:sldId id="269" r:id="rId9"/>
    <p:sldId id="270" r:id="rId10"/>
    <p:sldId id="497" r:id="rId11"/>
    <p:sldId id="498" r:id="rId12"/>
    <p:sldId id="499" r:id="rId13"/>
    <p:sldId id="500" r:id="rId14"/>
    <p:sldId id="501" r:id="rId15"/>
    <p:sldId id="502" r:id="rId16"/>
    <p:sldId id="504" r:id="rId17"/>
    <p:sldId id="505" r:id="rId18"/>
    <p:sldId id="506" r:id="rId19"/>
    <p:sldId id="507" r:id="rId20"/>
    <p:sldId id="508" r:id="rId21"/>
    <p:sldId id="509" r:id="rId22"/>
    <p:sldId id="488" r:id="rId23"/>
    <p:sldId id="494" r:id="rId24"/>
    <p:sldId id="487" r:id="rId25"/>
    <p:sldId id="489" r:id="rId26"/>
    <p:sldId id="495" r:id="rId27"/>
    <p:sldId id="490" r:id="rId28"/>
    <p:sldId id="496" r:id="rId29"/>
    <p:sldId id="268" r:id="rId30"/>
  </p:sldIdLst>
  <p:sldSz cx="12192000" cy="6858000"/>
  <p:notesSz cx="6858000" cy="22098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814"/>
    <a:srgbClr val="FB9E81"/>
    <a:srgbClr val="FF8800"/>
    <a:srgbClr val="91E0CB"/>
    <a:srgbClr val="EB47B0"/>
    <a:srgbClr val="FF0066"/>
    <a:srgbClr val="8D1E5F"/>
    <a:srgbClr val="A5C26A"/>
    <a:srgbClr val="A6C36B"/>
    <a:srgbClr val="990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5AE0F-BFB7-D6D0-27F8-1018BE4546EB}" v="6295" dt="2021-02-03T17:23:11.446"/>
    <p1510:client id="{D350B889-86D6-9603-8153-C5E5DBC25AA1}" v="80" dt="2021-02-03T20:43:27.749"/>
    <p1510:client id="{F46B0CF3-A1C3-02BC-EFE0-931956EE0319}" v="451" dt="2021-01-21T19:51:11.273"/>
    <p1510:client id="{FA0F316B-3D01-96D1-74E5-01A9A1D782FF}" v="832" dt="2021-02-04T15:03:57.691"/>
    <p1510:client id="{FA40AB73-1706-F0E0-7CC4-F2ECC04C9B60}" v="223" dt="2021-02-03T17:37:34.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80387" autoAdjust="0"/>
  </p:normalViewPr>
  <p:slideViewPr>
    <p:cSldViewPr>
      <p:cViewPr varScale="1">
        <p:scale>
          <a:sx n="89" d="100"/>
          <a:sy n="89" d="100"/>
        </p:scale>
        <p:origin x="90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F43F1E4-C80E-4148-8FD8-215DCB5812CC}" type="datetimeFigureOut">
              <a:rPr lang="en-US" smtClean="0"/>
              <a:t>7/14/2025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F2ADBB3-41FD-419F-9215-C082242053D8}" type="slidenum">
              <a:rPr lang="en-US" smtClean="0"/>
              <a:t>‹#›</a:t>
            </a:fld>
            <a:endParaRPr lang="en-US" dirty="0"/>
          </a:p>
        </p:txBody>
      </p:sp>
    </p:spTree>
    <p:extLst>
      <p:ext uri="{BB962C8B-B14F-4D97-AF65-F5344CB8AC3E}">
        <p14:creationId xmlns:p14="http://schemas.microsoft.com/office/powerpoint/2010/main" val="377735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cover the basics of the most common foodborne illnesses and biological hazards.</a:t>
            </a:r>
          </a:p>
        </p:txBody>
      </p:sp>
      <p:sp>
        <p:nvSpPr>
          <p:cNvPr id="4" name="Slide Number Placeholder 3"/>
          <p:cNvSpPr>
            <a:spLocks noGrp="1"/>
          </p:cNvSpPr>
          <p:nvPr>
            <p:ph type="sldNum" sz="quarter" idx="5"/>
          </p:nvPr>
        </p:nvSpPr>
        <p:spPr/>
        <p:txBody>
          <a:bodyPr/>
          <a:lstStyle/>
          <a:p>
            <a:fld id="{DF2ADBB3-41FD-419F-9215-C082242053D8}" type="slidenum">
              <a:rPr lang="en-US" smtClean="0"/>
              <a:t>1</a:t>
            </a:fld>
            <a:endParaRPr lang="en-US" dirty="0"/>
          </a:p>
        </p:txBody>
      </p:sp>
    </p:spTree>
    <p:extLst>
      <p:ext uri="{BB962C8B-B14F-4D97-AF65-F5344CB8AC3E}">
        <p14:creationId xmlns:p14="http://schemas.microsoft.com/office/powerpoint/2010/main" val="3063929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13498-88E9-CBC1-380F-AB6D5F2BC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2411E-11DE-C4F4-2566-B40A6429487C}"/>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9EA67683-4455-3F1E-69D4-79520AEF030F}"/>
              </a:ext>
            </a:extLst>
          </p:cNvPr>
          <p:cNvSpPr>
            <a:spLocks noGrp="1"/>
          </p:cNvSpPr>
          <p:nvPr>
            <p:ph type="body" idx="1"/>
          </p:nvPr>
        </p:nvSpPr>
        <p:spPr/>
        <p:txBody>
          <a:bodyPr/>
          <a:lstStyle/>
          <a:p>
            <a:pPr marL="171450" indent="-171450">
              <a:buFont typeface="Arial" panose="020B0604020202020204" pitchFamily="34" charset="0"/>
              <a:buChar char="•"/>
            </a:pPr>
            <a:r>
              <a:rPr lang="en-US" dirty="0"/>
              <a:t>One of the Big 6 reportable foodborne illnesses.</a:t>
            </a:r>
          </a:p>
          <a:p>
            <a:pPr marL="171450" indent="-171450">
              <a:buFont typeface="Arial" panose="020B0604020202020204" pitchFamily="34" charset="0"/>
              <a:buChar char="•"/>
            </a:pPr>
            <a:r>
              <a:rPr lang="en-US" dirty="0"/>
              <a:t>Norovirus is classified as a virus and is HIGHLY contagious.</a:t>
            </a:r>
          </a:p>
          <a:p>
            <a:pPr marL="171450" indent="-171450">
              <a:buFont typeface="Arial" panose="020B0604020202020204" pitchFamily="34" charset="0"/>
              <a:buChar char="•"/>
            </a:pPr>
            <a:r>
              <a:rPr lang="en-US" dirty="0"/>
              <a:t>According to CDC, it takes less than 100 viral particles to make someone sick.  Individuals infected with Norovirus can shed BILLIONS of viral particles in their vomit and stool.</a:t>
            </a:r>
          </a:p>
        </p:txBody>
      </p:sp>
      <p:sp>
        <p:nvSpPr>
          <p:cNvPr id="4" name="Slide Number Placeholder 3">
            <a:extLst>
              <a:ext uri="{FF2B5EF4-FFF2-40B4-BE49-F238E27FC236}">
                <a16:creationId xmlns:a16="http://schemas.microsoft.com/office/drawing/2014/main" id="{A4A94D9A-E8C5-B2EF-D2B1-DAEBD5A8370F}"/>
              </a:ext>
            </a:extLst>
          </p:cNvPr>
          <p:cNvSpPr>
            <a:spLocks noGrp="1"/>
          </p:cNvSpPr>
          <p:nvPr>
            <p:ph type="sldNum" sz="quarter" idx="5"/>
          </p:nvPr>
        </p:nvSpPr>
        <p:spPr/>
        <p:txBody>
          <a:bodyPr/>
          <a:lstStyle/>
          <a:p>
            <a:fld id="{DF2ADBB3-41FD-419F-9215-C082242053D8}" type="slidenum">
              <a:rPr lang="en-US" smtClean="0"/>
              <a:t>10</a:t>
            </a:fld>
            <a:endParaRPr lang="en-US" dirty="0"/>
          </a:p>
        </p:txBody>
      </p:sp>
    </p:spTree>
    <p:extLst>
      <p:ext uri="{BB962C8B-B14F-4D97-AF65-F5344CB8AC3E}">
        <p14:creationId xmlns:p14="http://schemas.microsoft.com/office/powerpoint/2010/main" val="40682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031B3-B508-4D50-8F36-80DA24A0F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5F56D-4A8F-0448-1AD0-32A1509B05A5}"/>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5FCFD96F-35F2-CA47-289B-37424B3F13D0}"/>
              </a:ext>
            </a:extLst>
          </p:cNvPr>
          <p:cNvSpPr>
            <a:spLocks noGrp="1"/>
          </p:cNvSpPr>
          <p:nvPr>
            <p:ph type="body" idx="1"/>
          </p:nvPr>
        </p:nvSpPr>
        <p:spPr/>
        <p:txBody>
          <a:bodyPr/>
          <a:lstStyle/>
          <a:p>
            <a:pPr marL="171450" indent="-171450">
              <a:buFont typeface="Arial" panose="020B0604020202020204" pitchFamily="34" charset="0"/>
              <a:buChar char="•"/>
            </a:pPr>
            <a:r>
              <a:rPr lang="en-US" dirty="0"/>
              <a:t>Can grow under refrigerated conditions.</a:t>
            </a:r>
          </a:p>
          <a:p>
            <a:pPr marL="171450" indent="-171450">
              <a:buFont typeface="Arial" panose="020B0604020202020204" pitchFamily="34" charset="0"/>
              <a:buChar char="•"/>
            </a:pPr>
            <a:r>
              <a:rPr lang="en-US" dirty="0"/>
              <a:t>Ready to eat foods include items such as deli meats and salads.</a:t>
            </a:r>
          </a:p>
          <a:p>
            <a:pPr marL="171450" indent="-171450">
              <a:buFont typeface="Arial" panose="020B0604020202020204" pitchFamily="34" charset="0"/>
              <a:buChar char="•"/>
            </a:pPr>
            <a:r>
              <a:rPr lang="en-US" dirty="0"/>
              <a:t>Time-temperature control for safety (TCS) foods should be held for no more than 7 days at 41</a:t>
            </a:r>
            <a:r>
              <a:rPr lang="en-US" dirty="0">
                <a:latin typeface="Aptos Narrow" panose="020B0004020202020204" pitchFamily="34" charset="0"/>
              </a:rPr>
              <a:t>°</a:t>
            </a:r>
            <a:r>
              <a:rPr lang="en-US" dirty="0"/>
              <a:t>F or below to prevent illnesses such as Listeria monocytogenes.</a:t>
            </a:r>
          </a:p>
        </p:txBody>
      </p:sp>
      <p:sp>
        <p:nvSpPr>
          <p:cNvPr id="4" name="Slide Number Placeholder 3">
            <a:extLst>
              <a:ext uri="{FF2B5EF4-FFF2-40B4-BE49-F238E27FC236}">
                <a16:creationId xmlns:a16="http://schemas.microsoft.com/office/drawing/2014/main" id="{D337DEE8-D19D-5738-EAF4-E63EED412D1D}"/>
              </a:ext>
            </a:extLst>
          </p:cNvPr>
          <p:cNvSpPr>
            <a:spLocks noGrp="1"/>
          </p:cNvSpPr>
          <p:nvPr>
            <p:ph type="sldNum" sz="quarter" idx="5"/>
          </p:nvPr>
        </p:nvSpPr>
        <p:spPr/>
        <p:txBody>
          <a:bodyPr/>
          <a:lstStyle/>
          <a:p>
            <a:fld id="{DF2ADBB3-41FD-419F-9215-C082242053D8}" type="slidenum">
              <a:rPr lang="en-US" smtClean="0"/>
              <a:t>11</a:t>
            </a:fld>
            <a:endParaRPr lang="en-US" dirty="0"/>
          </a:p>
        </p:txBody>
      </p:sp>
    </p:spTree>
    <p:extLst>
      <p:ext uri="{BB962C8B-B14F-4D97-AF65-F5344CB8AC3E}">
        <p14:creationId xmlns:p14="http://schemas.microsoft.com/office/powerpoint/2010/main" val="4008096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4B7F9-803F-C013-B11F-A8613997F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55109-121A-E9E0-CBA7-7738F3AAD8AB}"/>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6B8916AD-8E33-2667-8572-EBED228ADD3D}"/>
              </a:ext>
            </a:extLst>
          </p:cNvPr>
          <p:cNvSpPr>
            <a:spLocks noGrp="1"/>
          </p:cNvSpPr>
          <p:nvPr>
            <p:ph type="body" idx="1"/>
          </p:nvPr>
        </p:nvSpPr>
        <p:spPr/>
        <p:txBody>
          <a:bodyPr/>
          <a:lstStyle/>
          <a:p>
            <a:pPr marL="171450" indent="-171450">
              <a:buFont typeface="Arial" panose="020B0604020202020204" pitchFamily="34" charset="0"/>
              <a:buChar char="•"/>
            </a:pPr>
            <a:r>
              <a:rPr lang="en-US" dirty="0"/>
              <a:t>Toxin-producing bacteria</a:t>
            </a:r>
          </a:p>
          <a:p>
            <a:pPr marL="171450" indent="-171450">
              <a:buFont typeface="Arial" panose="020B0604020202020204" pitchFamily="34" charset="0"/>
              <a:buChar char="•"/>
            </a:pPr>
            <a:r>
              <a:rPr lang="en-US" dirty="0"/>
              <a:t>Could result from improper holding food at the correct temperatures, including cooling.</a:t>
            </a:r>
          </a:p>
          <a:p>
            <a:pPr marL="171450" indent="-171450">
              <a:buFont typeface="Arial" panose="020B0604020202020204" pitchFamily="34" charset="0"/>
              <a:buChar char="•"/>
            </a:pPr>
            <a:r>
              <a:rPr lang="en-US" dirty="0"/>
              <a:t>Food-handlers should not work with skin infections or wounds on their hands or arms where food could be contaminated.</a:t>
            </a:r>
          </a:p>
        </p:txBody>
      </p:sp>
      <p:sp>
        <p:nvSpPr>
          <p:cNvPr id="4" name="Slide Number Placeholder 3">
            <a:extLst>
              <a:ext uri="{FF2B5EF4-FFF2-40B4-BE49-F238E27FC236}">
                <a16:creationId xmlns:a16="http://schemas.microsoft.com/office/drawing/2014/main" id="{C861ABA4-8104-BB66-EEEB-799CA8C23AD9}"/>
              </a:ext>
            </a:extLst>
          </p:cNvPr>
          <p:cNvSpPr>
            <a:spLocks noGrp="1"/>
          </p:cNvSpPr>
          <p:nvPr>
            <p:ph type="sldNum" sz="quarter" idx="5"/>
          </p:nvPr>
        </p:nvSpPr>
        <p:spPr/>
        <p:txBody>
          <a:bodyPr/>
          <a:lstStyle/>
          <a:p>
            <a:fld id="{DF2ADBB3-41FD-419F-9215-C082242053D8}" type="slidenum">
              <a:rPr lang="en-US" smtClean="0"/>
              <a:t>12</a:t>
            </a:fld>
            <a:endParaRPr lang="en-US" dirty="0"/>
          </a:p>
        </p:txBody>
      </p:sp>
    </p:spTree>
    <p:extLst>
      <p:ext uri="{BB962C8B-B14F-4D97-AF65-F5344CB8AC3E}">
        <p14:creationId xmlns:p14="http://schemas.microsoft.com/office/powerpoint/2010/main" val="227311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50435-A206-CF87-DE08-01606A469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DD5DC-34B9-B9C3-BA56-8E5F7C8CBD74}"/>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3D2EB530-3E6E-20B2-6C6E-45869BD03C73}"/>
              </a:ext>
            </a:extLst>
          </p:cNvPr>
          <p:cNvSpPr>
            <a:spLocks noGrp="1"/>
          </p:cNvSpPr>
          <p:nvPr>
            <p:ph type="body" idx="1"/>
          </p:nvPr>
        </p:nvSpPr>
        <p:spPr/>
        <p:txBody>
          <a:bodyPr/>
          <a:lstStyle/>
          <a:p>
            <a:pPr marL="171450" indent="-171450">
              <a:buFont typeface="Arial" panose="020B0604020202020204" pitchFamily="34" charset="0"/>
              <a:buChar char="•"/>
            </a:pPr>
            <a:r>
              <a:rPr lang="en-US" dirty="0"/>
              <a:t>Non-spore forming bacteria</a:t>
            </a:r>
          </a:p>
          <a:p>
            <a:pPr marL="171450" indent="-171450">
              <a:buFont typeface="Arial" panose="020B0604020202020204" pitchFamily="34" charset="0"/>
              <a:buChar char="•"/>
            </a:pPr>
            <a:r>
              <a:rPr lang="en-US" dirty="0"/>
              <a:t>Typically seen when foods such as poultry are not properly cooked or held at the proper temperature.  Improper cleaning and sanitizing of surfaces can also lead to cross-contamination.</a:t>
            </a:r>
          </a:p>
        </p:txBody>
      </p:sp>
      <p:sp>
        <p:nvSpPr>
          <p:cNvPr id="4" name="Slide Number Placeholder 3">
            <a:extLst>
              <a:ext uri="{FF2B5EF4-FFF2-40B4-BE49-F238E27FC236}">
                <a16:creationId xmlns:a16="http://schemas.microsoft.com/office/drawing/2014/main" id="{26464F52-BB4E-921B-4D99-46963141B2EA}"/>
              </a:ext>
            </a:extLst>
          </p:cNvPr>
          <p:cNvSpPr>
            <a:spLocks noGrp="1"/>
          </p:cNvSpPr>
          <p:nvPr>
            <p:ph type="sldNum" sz="quarter" idx="5"/>
          </p:nvPr>
        </p:nvSpPr>
        <p:spPr/>
        <p:txBody>
          <a:bodyPr/>
          <a:lstStyle/>
          <a:p>
            <a:fld id="{DF2ADBB3-41FD-419F-9215-C082242053D8}" type="slidenum">
              <a:rPr lang="en-US" smtClean="0"/>
              <a:t>13</a:t>
            </a:fld>
            <a:endParaRPr lang="en-US" dirty="0"/>
          </a:p>
        </p:txBody>
      </p:sp>
    </p:spTree>
    <p:extLst>
      <p:ext uri="{BB962C8B-B14F-4D97-AF65-F5344CB8AC3E}">
        <p14:creationId xmlns:p14="http://schemas.microsoft.com/office/powerpoint/2010/main" val="163470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91D99-D14B-4FE9-1070-362FE7A48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2A415-EED2-06C2-BF90-EFF3384C0993}"/>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18951C15-BCDB-9187-AC22-443596DF8470}"/>
              </a:ext>
            </a:extLst>
          </p:cNvPr>
          <p:cNvSpPr>
            <a:spLocks noGrp="1"/>
          </p:cNvSpPr>
          <p:nvPr>
            <p:ph type="body" idx="1"/>
          </p:nvPr>
        </p:nvSpPr>
        <p:spPr/>
        <p:txBody>
          <a:bodyPr/>
          <a:lstStyle/>
          <a:p>
            <a:pPr marL="171450" indent="-171450">
              <a:buFont typeface="Arial" panose="020B0604020202020204" pitchFamily="34" charset="0"/>
              <a:buChar char="•"/>
            </a:pPr>
            <a:r>
              <a:rPr lang="en-US" dirty="0"/>
              <a:t>Spore forming bacteria</a:t>
            </a:r>
          </a:p>
          <a:p>
            <a:pPr marL="171450" indent="-171450">
              <a:buFont typeface="Arial" panose="020B0604020202020204" pitchFamily="34" charset="0"/>
              <a:buChar char="•"/>
            </a:pPr>
            <a:r>
              <a:rPr lang="en-US" dirty="0"/>
              <a:t>Typically associated with improperly cooled or reheated foods such as stews or gravies that contain meat.</a:t>
            </a:r>
          </a:p>
        </p:txBody>
      </p:sp>
      <p:sp>
        <p:nvSpPr>
          <p:cNvPr id="4" name="Slide Number Placeholder 3">
            <a:extLst>
              <a:ext uri="{FF2B5EF4-FFF2-40B4-BE49-F238E27FC236}">
                <a16:creationId xmlns:a16="http://schemas.microsoft.com/office/drawing/2014/main" id="{09013910-5797-90E8-E883-9C82BD717A29}"/>
              </a:ext>
            </a:extLst>
          </p:cNvPr>
          <p:cNvSpPr>
            <a:spLocks noGrp="1"/>
          </p:cNvSpPr>
          <p:nvPr>
            <p:ph type="sldNum" sz="quarter" idx="5"/>
          </p:nvPr>
        </p:nvSpPr>
        <p:spPr/>
        <p:txBody>
          <a:bodyPr/>
          <a:lstStyle/>
          <a:p>
            <a:fld id="{DF2ADBB3-41FD-419F-9215-C082242053D8}" type="slidenum">
              <a:rPr lang="en-US" smtClean="0"/>
              <a:t>14</a:t>
            </a:fld>
            <a:endParaRPr lang="en-US" dirty="0"/>
          </a:p>
        </p:txBody>
      </p:sp>
    </p:spTree>
    <p:extLst>
      <p:ext uri="{BB962C8B-B14F-4D97-AF65-F5344CB8AC3E}">
        <p14:creationId xmlns:p14="http://schemas.microsoft.com/office/powerpoint/2010/main" val="1171644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07ED6-FAEF-AB86-5BD6-EE5A21505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5BF6A-F438-0A90-4825-76A29D49BDF9}"/>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1F462D52-08FF-935F-4080-4C62D1AB9BB2}"/>
              </a:ext>
            </a:extLst>
          </p:cNvPr>
          <p:cNvSpPr>
            <a:spLocks noGrp="1"/>
          </p:cNvSpPr>
          <p:nvPr>
            <p:ph type="body" idx="1"/>
          </p:nvPr>
        </p:nvSpPr>
        <p:spPr/>
        <p:txBody>
          <a:bodyPr/>
          <a:lstStyle/>
          <a:p>
            <a:pPr marL="171450" indent="-171450">
              <a:buFont typeface="Arial" panose="020B0604020202020204" pitchFamily="34" charset="0"/>
              <a:buChar char="•"/>
            </a:pPr>
            <a:r>
              <a:rPr lang="en-US" dirty="0"/>
              <a:t>Toxin-producing and spore forming bacteria</a:t>
            </a:r>
          </a:p>
          <a:p>
            <a:pPr marL="171450" indent="-171450">
              <a:buFont typeface="Arial" panose="020B0604020202020204" pitchFamily="34" charset="0"/>
              <a:buChar char="•"/>
            </a:pPr>
            <a:r>
              <a:rPr lang="en-US" dirty="0"/>
              <a:t>Can lead to death if left untreated</a:t>
            </a:r>
          </a:p>
          <a:p>
            <a:pPr marL="171450" indent="-171450">
              <a:buFont typeface="Arial" panose="020B0604020202020204" pitchFamily="34" charset="0"/>
              <a:buChar char="•"/>
            </a:pPr>
            <a:r>
              <a:rPr lang="en-US" dirty="0"/>
              <a:t>Can survive in anaerobic conditions (absent of oxygen) produced by improperly canned foods, foods in ROP environments, temperature abused vegetables (tightly wrapped baked potatoes), and untreated garlic-and-oil mixtures.</a:t>
            </a:r>
          </a:p>
          <a:p>
            <a:pPr marL="171450" indent="-171450">
              <a:buFont typeface="Arial" panose="020B0604020202020204" pitchFamily="34" charset="0"/>
              <a:buChar char="•"/>
            </a:pPr>
            <a:r>
              <a:rPr lang="en-US" dirty="0"/>
              <a:t>Inspect canned foods for damage around the seals.</a:t>
            </a:r>
          </a:p>
          <a:p>
            <a:pPr marL="171450" indent="-171450">
              <a:buFont typeface="Arial" panose="020B0604020202020204" pitchFamily="34" charset="0"/>
              <a:buChar char="•"/>
            </a:pPr>
            <a:r>
              <a:rPr lang="en-US" dirty="0"/>
              <a:t>Proper cooling, reheating, and time/temperature control is essential to control Clostridium botulinum.</a:t>
            </a:r>
          </a:p>
        </p:txBody>
      </p:sp>
      <p:sp>
        <p:nvSpPr>
          <p:cNvPr id="4" name="Slide Number Placeholder 3">
            <a:extLst>
              <a:ext uri="{FF2B5EF4-FFF2-40B4-BE49-F238E27FC236}">
                <a16:creationId xmlns:a16="http://schemas.microsoft.com/office/drawing/2014/main" id="{7710E485-7220-24AB-AB4F-DF6A4B08CEA4}"/>
              </a:ext>
            </a:extLst>
          </p:cNvPr>
          <p:cNvSpPr>
            <a:spLocks noGrp="1"/>
          </p:cNvSpPr>
          <p:nvPr>
            <p:ph type="sldNum" sz="quarter" idx="5"/>
          </p:nvPr>
        </p:nvSpPr>
        <p:spPr/>
        <p:txBody>
          <a:bodyPr/>
          <a:lstStyle/>
          <a:p>
            <a:fld id="{DF2ADBB3-41FD-419F-9215-C082242053D8}" type="slidenum">
              <a:rPr lang="en-US" smtClean="0"/>
              <a:t>15</a:t>
            </a:fld>
            <a:endParaRPr lang="en-US" dirty="0"/>
          </a:p>
        </p:txBody>
      </p:sp>
    </p:spTree>
    <p:extLst>
      <p:ext uri="{BB962C8B-B14F-4D97-AF65-F5344CB8AC3E}">
        <p14:creationId xmlns:p14="http://schemas.microsoft.com/office/powerpoint/2010/main" val="1952766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FDE85-4671-3B18-2F9D-6213363CD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D5E78-273A-4CE8-7F92-3019DCDD157B}"/>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8FCC5B86-44AA-5016-C1B9-4AF9605CB8AF}"/>
              </a:ext>
            </a:extLst>
          </p:cNvPr>
          <p:cNvSpPr>
            <a:spLocks noGrp="1"/>
          </p:cNvSpPr>
          <p:nvPr>
            <p:ph type="body" idx="1"/>
          </p:nvPr>
        </p:nvSpPr>
        <p:spPr/>
        <p:txBody>
          <a:bodyPr/>
          <a:lstStyle/>
          <a:p>
            <a:pPr marL="171450" indent="-171450">
              <a:buFont typeface="Arial" panose="020B0604020202020204" pitchFamily="34" charset="0"/>
              <a:buChar char="•"/>
            </a:pPr>
            <a:r>
              <a:rPr lang="en-US" dirty="0"/>
              <a:t>Non-spore forming bacteria</a:t>
            </a:r>
          </a:p>
          <a:p>
            <a:pPr marL="171450" indent="-171450">
              <a:buFont typeface="Arial" panose="020B0604020202020204" pitchFamily="34" charset="0"/>
              <a:buChar char="•"/>
            </a:pPr>
            <a:r>
              <a:rPr lang="en-US" dirty="0"/>
              <a:t>Tends to be found in shellfish harvested from warmer contaminated waters</a:t>
            </a:r>
          </a:p>
          <a:p>
            <a:pPr marL="171450" indent="-171450">
              <a:buFont typeface="Arial" panose="020B0604020202020204" pitchFamily="34" charset="0"/>
              <a:buChar char="•"/>
            </a:pPr>
            <a:r>
              <a:rPr lang="en-US" dirty="0"/>
              <a:t>Purchasing shellfish from an approved source and proper cooking can help prevent illness.</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11D4FEE4-877E-60E3-07CA-2CFCF0A68BBC}"/>
              </a:ext>
            </a:extLst>
          </p:cNvPr>
          <p:cNvSpPr>
            <a:spLocks noGrp="1"/>
          </p:cNvSpPr>
          <p:nvPr>
            <p:ph type="sldNum" sz="quarter" idx="5"/>
          </p:nvPr>
        </p:nvSpPr>
        <p:spPr/>
        <p:txBody>
          <a:bodyPr/>
          <a:lstStyle/>
          <a:p>
            <a:fld id="{DF2ADBB3-41FD-419F-9215-C082242053D8}" type="slidenum">
              <a:rPr lang="en-US" smtClean="0"/>
              <a:t>16</a:t>
            </a:fld>
            <a:endParaRPr lang="en-US" dirty="0"/>
          </a:p>
        </p:txBody>
      </p:sp>
    </p:spTree>
    <p:extLst>
      <p:ext uri="{BB962C8B-B14F-4D97-AF65-F5344CB8AC3E}">
        <p14:creationId xmlns:p14="http://schemas.microsoft.com/office/powerpoint/2010/main" val="332365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B839E-8E0A-26CF-7E0E-7051069DA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C4D11-398D-F97F-2600-21CE25AC557E}"/>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B26056EB-B979-A02F-9B9B-809A1DEC6BC9}"/>
              </a:ext>
            </a:extLst>
          </p:cNvPr>
          <p:cNvSpPr>
            <a:spLocks noGrp="1"/>
          </p:cNvSpPr>
          <p:nvPr>
            <p:ph type="body" idx="1"/>
          </p:nvPr>
        </p:nvSpPr>
        <p:spPr/>
        <p:txBody>
          <a:bodyPr/>
          <a:lstStyle/>
          <a:p>
            <a:pPr marL="171450" indent="-171450">
              <a:buFont typeface="Arial" panose="020B0604020202020204" pitchFamily="34" charset="0"/>
              <a:buChar char="•"/>
            </a:pPr>
            <a:r>
              <a:rPr lang="en-US" dirty="0"/>
              <a:t>Spore forming bacteria</a:t>
            </a:r>
          </a:p>
          <a:p>
            <a:pPr marL="171450" indent="-171450">
              <a:buFont typeface="Arial" panose="020B0604020202020204" pitchFamily="34" charset="0"/>
              <a:buChar char="•"/>
            </a:pPr>
            <a:r>
              <a:rPr lang="en-US" dirty="0"/>
              <a:t>Two types; emetic and diarrheal (see Slide 20 for more info)</a:t>
            </a:r>
          </a:p>
          <a:p>
            <a:pPr marL="171450" indent="-171450">
              <a:buFont typeface="Arial" panose="020B0604020202020204" pitchFamily="34" charset="0"/>
              <a:buChar char="•"/>
            </a:pPr>
            <a:r>
              <a:rPr lang="en-US" dirty="0"/>
              <a:t>Typically found cooked vegetables, such as rice</a:t>
            </a:r>
          </a:p>
          <a:p>
            <a:pPr marL="171450" indent="-171450">
              <a:buFont typeface="Arial" panose="020B0604020202020204" pitchFamily="34" charset="0"/>
              <a:buChar char="•"/>
            </a:pPr>
            <a:r>
              <a:rPr lang="en-US" dirty="0"/>
              <a:t>Proper cooking, holding, and cooling can help prevent illness.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EF71662D-CEAB-9977-1BCF-B032261CCFD1}"/>
              </a:ext>
            </a:extLst>
          </p:cNvPr>
          <p:cNvSpPr>
            <a:spLocks noGrp="1"/>
          </p:cNvSpPr>
          <p:nvPr>
            <p:ph type="sldNum" sz="quarter" idx="5"/>
          </p:nvPr>
        </p:nvSpPr>
        <p:spPr/>
        <p:txBody>
          <a:bodyPr/>
          <a:lstStyle/>
          <a:p>
            <a:fld id="{DF2ADBB3-41FD-419F-9215-C082242053D8}" type="slidenum">
              <a:rPr lang="en-US" smtClean="0"/>
              <a:t>17</a:t>
            </a:fld>
            <a:endParaRPr lang="en-US" dirty="0"/>
          </a:p>
        </p:txBody>
      </p:sp>
    </p:spTree>
    <p:extLst>
      <p:ext uri="{BB962C8B-B14F-4D97-AF65-F5344CB8AC3E}">
        <p14:creationId xmlns:p14="http://schemas.microsoft.com/office/powerpoint/2010/main" val="132793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 helpful chart summarizing non-spore forming bacteria that were discussed on the previous slides.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31911-C02C-4694-8740-B5F853AA8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49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 helpful chart summarizing non-spore forming bacteria that were discussed on the previous slides.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31911-C02C-4694-8740-B5F853AA8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30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Biological </a:t>
            </a:r>
          </a:p>
          <a:p>
            <a:pPr marL="628650" lvl="1" indent="-171450">
              <a:buFont typeface="Arial" panose="020B0604020202020204" pitchFamily="34" charset="0"/>
              <a:buChar char="•"/>
            </a:pPr>
            <a:r>
              <a:rPr lang="en-US" sz="1100" b="0" i="0" kern="1200" dirty="0">
                <a:solidFill>
                  <a:schemeClr val="tx1"/>
                </a:solidFill>
                <a:effectLst/>
                <a:latin typeface="Times New Roman" panose="02020603050405020304" pitchFamily="18" charset="0"/>
                <a:ea typeface="+mn-ea"/>
                <a:cs typeface="Times New Roman" panose="02020603050405020304" pitchFamily="18" charset="0"/>
              </a:rPr>
              <a:t>Biological hazards can be introduced into food from the environment (soil bacteria, agricultural run-off) or from inadequate sanitation practices and cross-contamination during transportation, handling, processing, and storage.</a:t>
            </a:r>
          </a:p>
          <a:p>
            <a:pPr marL="628650" lvl="1" indent="-171450">
              <a:buFont typeface="Arial" panose="020B0604020202020204" pitchFamily="34" charset="0"/>
              <a:buChar char="•"/>
            </a:pPr>
            <a:r>
              <a:rPr lang="en-US" sz="1100" b="0" u="none" dirty="0"/>
              <a:t>Biological hazards include bacteria, viruses, parasites, and fungi</a:t>
            </a:r>
          </a:p>
          <a:p>
            <a:pPr marL="457200" lvl="1" indent="0">
              <a:buFont typeface="Arial" panose="020B0604020202020204" pitchFamily="34" charset="0"/>
              <a:buNone/>
            </a:pPr>
            <a:endParaRPr lang="en-US" sz="1100" b="0" u="none" dirty="0"/>
          </a:p>
          <a:p>
            <a:pPr marL="171450" lvl="0" indent="-171450">
              <a:buFont typeface="Arial" panose="020B0604020202020204" pitchFamily="34" charset="0"/>
              <a:buChar char="•"/>
            </a:pPr>
            <a:r>
              <a:rPr lang="en-US" sz="1100" b="0" i="0" kern="1200" dirty="0">
                <a:solidFill>
                  <a:schemeClr val="tx1"/>
                </a:solidFill>
                <a:effectLst/>
                <a:latin typeface="Times New Roman" panose="02020603050405020304" pitchFamily="18" charset="0"/>
                <a:ea typeface="+mn-ea"/>
                <a:cs typeface="Times New Roman" panose="02020603050405020304" pitchFamily="18" charset="0"/>
              </a:rPr>
              <a:t>Chemical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Times New Roman" panose="02020603050405020304" pitchFamily="18" charset="0"/>
                <a:cs typeface="Times New Roman" panose="02020603050405020304" pitchFamily="18" charset="0"/>
              </a:rPr>
              <a:t>Chemical hazards can be naturally occurring or added that can affect a person’s health.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dirty="0"/>
              <a:t>Chemical hazards include toxins, cleaners, sanitizer, insecticides, medications, and metals</a:t>
            </a:r>
          </a:p>
          <a:p>
            <a:pPr marL="628650" lvl="1" indent="-171450">
              <a:buFont typeface="Arial" panose="020B0604020202020204" pitchFamily="34" charset="0"/>
              <a:buChar char="•"/>
            </a:pPr>
            <a:endParaRPr lang="en-US" sz="1100" b="0" i="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100" b="0" i="0" kern="1200" dirty="0">
                <a:solidFill>
                  <a:schemeClr val="tx1"/>
                </a:solidFill>
                <a:effectLst/>
                <a:latin typeface="Times New Roman" panose="02020603050405020304" pitchFamily="18" charset="0"/>
                <a:ea typeface="+mn-ea"/>
                <a:cs typeface="Times New Roman" panose="02020603050405020304" pitchFamily="18" charset="0"/>
              </a:rPr>
              <a:t>Physical </a:t>
            </a:r>
          </a:p>
          <a:p>
            <a:pPr marL="628650" lvl="1" indent="-171450">
              <a:buFont typeface="Arial" panose="020B0604020202020204" pitchFamily="34" charset="0"/>
              <a:buChar char="•"/>
            </a:pPr>
            <a:r>
              <a:rPr lang="en-US" sz="1100" b="0" dirty="0">
                <a:latin typeface="Times New Roman"/>
                <a:cs typeface="Times New Roman"/>
              </a:rPr>
              <a:t>Physical hazards can</a:t>
            </a:r>
            <a:r>
              <a:rPr lang="en-US" sz="1100" dirty="0">
                <a:latin typeface="Times New Roman"/>
                <a:cs typeface="Times New Roman"/>
              </a:rPr>
              <a:t> </a:t>
            </a:r>
            <a:r>
              <a:rPr lang="en-US" sz="1100" b="0" dirty="0">
                <a:latin typeface="Times New Roman"/>
                <a:cs typeface="Times New Roman"/>
              </a:rPr>
              <a:t> </a:t>
            </a:r>
            <a:r>
              <a:rPr lang="en-US" sz="1100" dirty="0">
                <a:latin typeface="Times New Roman"/>
                <a:cs typeface="Times New Roman"/>
              </a:rPr>
              <a:t>be introduced </a:t>
            </a:r>
            <a:r>
              <a:rPr lang="en-US" sz="1100" b="0" dirty="0">
                <a:latin typeface="Times New Roman"/>
                <a:cs typeface="Times New Roman"/>
              </a:rPr>
              <a:t>into food by contamination or poor handling procedures throughout the food chain.</a:t>
            </a:r>
            <a:r>
              <a:rPr lang="en-US" sz="1100" dirty="0">
                <a:latin typeface="Times New Roman"/>
                <a:cs typeface="Times New Roman"/>
              </a:rPr>
              <a:t> </a:t>
            </a:r>
            <a:endParaRPr lang="en-US" sz="1100" b="0" dirty="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1100" b="0" dirty="0">
                <a:latin typeface="Times New Roman" panose="02020603050405020304" pitchFamily="18" charset="0"/>
                <a:cs typeface="Times New Roman" panose="02020603050405020304" pitchFamily="18" charset="0"/>
              </a:rPr>
              <a:t>Physical contaminants include dirt, hair, nail polish flakes, insects, broken glass, nails, staples, plastic fragments, bones, or fruit pits. </a:t>
            </a:r>
          </a:p>
          <a:p>
            <a:pPr marL="628650" lvl="1" indent="-171450">
              <a:buFont typeface="Arial" panose="020B0604020202020204" pitchFamily="34" charset="0"/>
              <a:buChar char="•"/>
            </a:pPr>
            <a:endParaRPr lang="en-US" sz="1100" b="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sz="1100" b="0" dirty="0">
                <a:latin typeface="Times New Roman" panose="02020603050405020304" pitchFamily="18" charset="0"/>
                <a:cs typeface="Times New Roman" panose="02020603050405020304" pitchFamily="18" charset="0"/>
              </a:rPr>
              <a:t>This presentation will focus on biological hazards and naturally-occurring chemical hazards.</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17697-3E14-442A-865F-4D754DEC4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459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 helpful chart summarizing spore forming bacteria.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31911-C02C-4694-8740-B5F853AA8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542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 helpful chart summarizing viruses.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31911-C02C-4694-8740-B5F853AA8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627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bacteria and viruses, parasites are considered a biological hazard in food.</a:t>
            </a:r>
          </a:p>
          <a:p>
            <a:pPr marL="171450" indent="-171450">
              <a:buFont typeface="Arial" panose="020B0604020202020204" pitchFamily="34" charset="0"/>
              <a:buChar char="•"/>
            </a:pPr>
            <a:r>
              <a:rPr lang="en-US" dirty="0"/>
              <a:t>Here is a helpful chart summarizing common parasites that can be found in food.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31911-C02C-4694-8740-B5F853AA8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603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biological hazards, naturally-occurring chemical hazards can impact food safety.</a:t>
            </a:r>
          </a:p>
          <a:p>
            <a:pPr marL="171450" indent="-171450">
              <a:buFont typeface="Arial" panose="020B0604020202020204" pitchFamily="34" charset="0"/>
              <a:buChar char="•"/>
            </a:pPr>
            <a:r>
              <a:rPr lang="en-US" dirty="0"/>
              <a:t>Here is a chart summarizing common naturally-occurring chemical hazards that can be found in food.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31911-C02C-4694-8740-B5F853AA8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902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Surfaces of raw meat, poultry, and fish naturally have aerobic (oxygen) spoilage bacteria, mold and yeasts.</a:t>
            </a:r>
          </a:p>
          <a:p>
            <a:pPr marL="171450" indent="-171450">
              <a:buFont typeface="Arial" panose="020B0604020202020204" pitchFamily="34" charset="0"/>
              <a:buChar char="•"/>
            </a:pPr>
            <a:r>
              <a:rPr lang="en-US" dirty="0"/>
              <a:t>These organisms compete with pathogenic bacteria, essentially helping to control their growth and toxin-formation.</a:t>
            </a:r>
          </a:p>
          <a:p>
            <a:pPr marL="171450" indent="-171450">
              <a:buFont typeface="Arial" panose="020B0604020202020204" pitchFamily="34" charset="0"/>
              <a:buChar char="•"/>
            </a:pPr>
            <a:r>
              <a:rPr lang="en-US" dirty="0"/>
              <a:t>However, there are some exceptions to this:</a:t>
            </a:r>
          </a:p>
          <a:p>
            <a:pPr marL="628650" lvl="1" indent="-171450">
              <a:buFont typeface="Arial" panose="020B0604020202020204" pitchFamily="34" charset="0"/>
              <a:buChar char="•"/>
            </a:pPr>
            <a:r>
              <a:rPr lang="en-US" dirty="0"/>
              <a:t>Cooking will not prevent scombrotoxins in temperature-abused fish.</a:t>
            </a:r>
          </a:p>
          <a:p>
            <a:pPr marL="628650" lvl="1" indent="-171450">
              <a:buFont typeface="Arial" panose="020B0604020202020204" pitchFamily="34" charset="0"/>
              <a:buChar char="•"/>
            </a:pPr>
            <a:r>
              <a:rPr lang="en-US" dirty="0"/>
              <a:t>Reduced oxygen packaging (ROP) creates an </a:t>
            </a:r>
            <a:r>
              <a:rPr lang="en-US" u="sng" dirty="0"/>
              <a:t>anaerobic</a:t>
            </a:r>
            <a:r>
              <a:rPr lang="en-US" dirty="0"/>
              <a:t> (without oxygen) environment, thus limiting competitive microorganisms and creating conditions for </a:t>
            </a:r>
            <a:r>
              <a:rPr lang="en-US" u="sng" dirty="0"/>
              <a:t>anaerobic</a:t>
            </a:r>
            <a:r>
              <a:rPr lang="en-US" dirty="0"/>
              <a:t> bacteria such as </a:t>
            </a:r>
            <a:r>
              <a:rPr lang="en-US" i="1" dirty="0"/>
              <a:t>Clostridium botulinum</a:t>
            </a:r>
            <a:r>
              <a:rPr lang="en-US" dirty="0"/>
              <a:t> to grow.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17697-3E14-442A-865F-4D754DEC4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814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Please complete the distance learning guide for this presentation.</a:t>
            </a:r>
          </a:p>
        </p:txBody>
      </p:sp>
      <p:sp>
        <p:nvSpPr>
          <p:cNvPr id="4" name="Slide Number Placeholder 3"/>
          <p:cNvSpPr>
            <a:spLocks noGrp="1"/>
          </p:cNvSpPr>
          <p:nvPr>
            <p:ph type="sldNum" sz="quarter" idx="5"/>
          </p:nvPr>
        </p:nvSpPr>
        <p:spPr/>
        <p:txBody>
          <a:bodyPr/>
          <a:lstStyle/>
          <a:p>
            <a:fld id="{DF2ADBB3-41FD-419F-9215-C082242053D8}" type="slidenum">
              <a:rPr lang="en-US" smtClean="0"/>
              <a:t>25</a:t>
            </a:fld>
            <a:endParaRPr lang="en-US" dirty="0"/>
          </a:p>
        </p:txBody>
      </p:sp>
    </p:spTree>
    <p:extLst>
      <p:ext uri="{BB962C8B-B14F-4D97-AF65-F5344CB8AC3E}">
        <p14:creationId xmlns:p14="http://schemas.microsoft.com/office/powerpoint/2010/main" val="268865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Examples include:</a:t>
            </a:r>
          </a:p>
          <a:p>
            <a:pPr marL="631908" lvl="1" indent="-174708">
              <a:buFont typeface="Arial" panose="020B0604020202020204" pitchFamily="34" charset="0"/>
              <a:buChar char="•"/>
            </a:pPr>
            <a:r>
              <a:rPr lang="en-US" dirty="0"/>
              <a:t>Infection: </a:t>
            </a:r>
            <a:r>
              <a:rPr lang="en-US" i="1" dirty="0"/>
              <a:t>Listeria monocytogenes</a:t>
            </a:r>
            <a:r>
              <a:rPr lang="en-US" dirty="0"/>
              <a:t>, Norovirus </a:t>
            </a:r>
          </a:p>
          <a:p>
            <a:pPr marL="631908" lvl="1" indent="-174708">
              <a:buFont typeface="Arial" panose="020B0604020202020204" pitchFamily="34" charset="0"/>
              <a:buChar char="•"/>
            </a:pPr>
            <a:r>
              <a:rPr lang="en-US" dirty="0"/>
              <a:t>Intoxication: </a:t>
            </a:r>
            <a:r>
              <a:rPr lang="en-US" i="1" dirty="0"/>
              <a:t>Staphylococcus aureus </a:t>
            </a:r>
            <a:r>
              <a:rPr lang="en-US" dirty="0"/>
              <a:t>/ </a:t>
            </a:r>
            <a:r>
              <a:rPr lang="en-US" i="1" dirty="0"/>
              <a:t>Clostridium botulinum</a:t>
            </a:r>
            <a:endParaRPr lang="en-US" dirty="0"/>
          </a:p>
          <a:p>
            <a:pPr marL="631908" lvl="1" indent="-174708">
              <a:buFont typeface="Arial" panose="020B0604020202020204" pitchFamily="34" charset="0"/>
              <a:buChar char="•"/>
            </a:pPr>
            <a:r>
              <a:rPr lang="en-US" dirty="0"/>
              <a:t>Toxicoinfection:</a:t>
            </a:r>
            <a:r>
              <a:rPr lang="en-US" i="1" dirty="0"/>
              <a:t> E. Coli </a:t>
            </a:r>
            <a:r>
              <a:rPr lang="en-US" dirty="0"/>
              <a:t>O157:H7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17697-3E14-442A-865F-4D754DEC4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18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Control measures for preventing foodborne illness includes proper handwashing, no bare hand contact with ready to eat foods, and implementation of an employee health policy that includes requirements for exclusion and restriction of ill food employees.</a:t>
            </a:r>
          </a:p>
          <a:p>
            <a:pPr marL="171450" indent="-171450">
              <a:buFont typeface="Arial" panose="020B0604020202020204" pitchFamily="34" charset="0"/>
              <a:buChar char="•"/>
            </a:pPr>
            <a:r>
              <a:rPr lang="en-US" dirty="0"/>
              <a:t>These three concepts make up the “three-legged stool” approach to food safety.  If one leg is not in place, the stool will topple over.</a:t>
            </a:r>
          </a:p>
        </p:txBody>
      </p:sp>
      <p:sp>
        <p:nvSpPr>
          <p:cNvPr id="4" name="Slide Number Placeholder 3"/>
          <p:cNvSpPr>
            <a:spLocks noGrp="1"/>
          </p:cNvSpPr>
          <p:nvPr>
            <p:ph type="sldNum" sz="quarter" idx="5"/>
          </p:nvPr>
        </p:nvSpPr>
        <p:spPr/>
        <p:txBody>
          <a:bodyPr/>
          <a:lstStyle/>
          <a:p>
            <a:fld id="{DF2ADBB3-41FD-419F-9215-C082242053D8}" type="slidenum">
              <a:rPr lang="en-US" smtClean="0"/>
              <a:t>4</a:t>
            </a:fld>
            <a:endParaRPr lang="en-US" dirty="0"/>
          </a:p>
        </p:txBody>
      </p:sp>
    </p:spTree>
    <p:extLst>
      <p:ext uri="{BB962C8B-B14F-4D97-AF65-F5344CB8AC3E}">
        <p14:creationId xmlns:p14="http://schemas.microsoft.com/office/powerpoint/2010/main" val="407425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of the Big 6 reportable foodborne illnesses.</a:t>
            </a:r>
          </a:p>
        </p:txBody>
      </p:sp>
      <p:sp>
        <p:nvSpPr>
          <p:cNvPr id="4" name="Slide Number Placeholder 3"/>
          <p:cNvSpPr>
            <a:spLocks noGrp="1"/>
          </p:cNvSpPr>
          <p:nvPr>
            <p:ph type="sldNum" sz="quarter" idx="5"/>
          </p:nvPr>
        </p:nvSpPr>
        <p:spPr/>
        <p:txBody>
          <a:bodyPr/>
          <a:lstStyle/>
          <a:p>
            <a:fld id="{DF2ADBB3-41FD-419F-9215-C082242053D8}" type="slidenum">
              <a:rPr lang="en-US" smtClean="0"/>
              <a:t>5</a:t>
            </a:fld>
            <a:endParaRPr lang="en-US" dirty="0"/>
          </a:p>
        </p:txBody>
      </p:sp>
    </p:spTree>
    <p:extLst>
      <p:ext uri="{BB962C8B-B14F-4D97-AF65-F5344CB8AC3E}">
        <p14:creationId xmlns:p14="http://schemas.microsoft.com/office/powerpoint/2010/main" val="200532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81622-F341-21EB-0C8A-D7E59828C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10F13-A9EF-C326-F449-48FDF654D2AA}"/>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F9E07395-CC9B-FB69-4E2D-9439D5F43B7D}"/>
              </a:ext>
            </a:extLst>
          </p:cNvPr>
          <p:cNvSpPr>
            <a:spLocks noGrp="1"/>
          </p:cNvSpPr>
          <p:nvPr>
            <p:ph type="body" idx="1"/>
          </p:nvPr>
        </p:nvSpPr>
        <p:spPr/>
        <p:txBody>
          <a:bodyPr/>
          <a:lstStyle/>
          <a:p>
            <a:pPr marL="171450" indent="-171450">
              <a:buFont typeface="Arial" panose="020B0604020202020204" pitchFamily="34" charset="0"/>
              <a:buChar char="•"/>
            </a:pPr>
            <a:r>
              <a:rPr lang="en-US" dirty="0"/>
              <a:t>One of the Big 6 reportable foodborne illnesses.</a:t>
            </a:r>
          </a:p>
        </p:txBody>
      </p:sp>
      <p:sp>
        <p:nvSpPr>
          <p:cNvPr id="4" name="Slide Number Placeholder 3">
            <a:extLst>
              <a:ext uri="{FF2B5EF4-FFF2-40B4-BE49-F238E27FC236}">
                <a16:creationId xmlns:a16="http://schemas.microsoft.com/office/drawing/2014/main" id="{DDB26CC8-967C-C55E-6B30-C23BB0181114}"/>
              </a:ext>
            </a:extLst>
          </p:cNvPr>
          <p:cNvSpPr>
            <a:spLocks noGrp="1"/>
          </p:cNvSpPr>
          <p:nvPr>
            <p:ph type="sldNum" sz="quarter" idx="5"/>
          </p:nvPr>
        </p:nvSpPr>
        <p:spPr/>
        <p:txBody>
          <a:bodyPr/>
          <a:lstStyle/>
          <a:p>
            <a:fld id="{DF2ADBB3-41FD-419F-9215-C082242053D8}" type="slidenum">
              <a:rPr lang="en-US" smtClean="0"/>
              <a:t>6</a:t>
            </a:fld>
            <a:endParaRPr lang="en-US" dirty="0"/>
          </a:p>
        </p:txBody>
      </p:sp>
    </p:spTree>
    <p:extLst>
      <p:ext uri="{BB962C8B-B14F-4D97-AF65-F5344CB8AC3E}">
        <p14:creationId xmlns:p14="http://schemas.microsoft.com/office/powerpoint/2010/main" val="202952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463E2-A83A-094C-0F6A-CE9029A4A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51FB1-4155-CDD6-5CEE-189405FBECEB}"/>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64C4DEF0-7C0D-B71D-098C-23C109ABF475}"/>
              </a:ext>
            </a:extLst>
          </p:cNvPr>
          <p:cNvSpPr>
            <a:spLocks noGrp="1"/>
          </p:cNvSpPr>
          <p:nvPr>
            <p:ph type="body" idx="1"/>
          </p:nvPr>
        </p:nvSpPr>
        <p:spPr/>
        <p:txBody>
          <a:bodyPr/>
          <a:lstStyle/>
          <a:p>
            <a:pPr marL="171450" indent="-171450">
              <a:buFont typeface="Arial" panose="020B0604020202020204" pitchFamily="34" charset="0"/>
              <a:buChar char="•"/>
            </a:pPr>
            <a:r>
              <a:rPr lang="en-US" dirty="0"/>
              <a:t>One of the Big 6 reportable foodborne illnesses.</a:t>
            </a:r>
          </a:p>
        </p:txBody>
      </p:sp>
      <p:sp>
        <p:nvSpPr>
          <p:cNvPr id="4" name="Slide Number Placeholder 3">
            <a:extLst>
              <a:ext uri="{FF2B5EF4-FFF2-40B4-BE49-F238E27FC236}">
                <a16:creationId xmlns:a16="http://schemas.microsoft.com/office/drawing/2014/main" id="{4912A03C-9760-443B-A0C0-00A3AEC36211}"/>
              </a:ext>
            </a:extLst>
          </p:cNvPr>
          <p:cNvSpPr>
            <a:spLocks noGrp="1"/>
          </p:cNvSpPr>
          <p:nvPr>
            <p:ph type="sldNum" sz="quarter" idx="5"/>
          </p:nvPr>
        </p:nvSpPr>
        <p:spPr/>
        <p:txBody>
          <a:bodyPr/>
          <a:lstStyle/>
          <a:p>
            <a:fld id="{DF2ADBB3-41FD-419F-9215-C082242053D8}" type="slidenum">
              <a:rPr lang="en-US" smtClean="0"/>
              <a:t>7</a:t>
            </a:fld>
            <a:endParaRPr lang="en-US" dirty="0"/>
          </a:p>
        </p:txBody>
      </p:sp>
    </p:spTree>
    <p:extLst>
      <p:ext uri="{BB962C8B-B14F-4D97-AF65-F5344CB8AC3E}">
        <p14:creationId xmlns:p14="http://schemas.microsoft.com/office/powerpoint/2010/main" val="210189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F01CC-1E60-3879-6319-FBA2CC3CE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DBDC1-7F1E-28D9-C28B-D46468403007}"/>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5B566A92-5757-AC35-84A0-F3ED09AED3AA}"/>
              </a:ext>
            </a:extLst>
          </p:cNvPr>
          <p:cNvSpPr>
            <a:spLocks noGrp="1"/>
          </p:cNvSpPr>
          <p:nvPr>
            <p:ph type="body" idx="1"/>
          </p:nvPr>
        </p:nvSpPr>
        <p:spPr/>
        <p:txBody>
          <a:bodyPr/>
          <a:lstStyle/>
          <a:p>
            <a:pPr marL="171450" indent="-171450">
              <a:buFont typeface="Arial" panose="020B0604020202020204" pitchFamily="34" charset="0"/>
              <a:buChar char="•"/>
            </a:pPr>
            <a:r>
              <a:rPr lang="en-US" dirty="0"/>
              <a:t>One of the Big 6 reportable foodborne illnesses.</a:t>
            </a:r>
          </a:p>
        </p:txBody>
      </p:sp>
      <p:sp>
        <p:nvSpPr>
          <p:cNvPr id="4" name="Slide Number Placeholder 3">
            <a:extLst>
              <a:ext uri="{FF2B5EF4-FFF2-40B4-BE49-F238E27FC236}">
                <a16:creationId xmlns:a16="http://schemas.microsoft.com/office/drawing/2014/main" id="{FD46F775-4D56-A4DF-1ECC-B9B80F1C0BA7}"/>
              </a:ext>
            </a:extLst>
          </p:cNvPr>
          <p:cNvSpPr>
            <a:spLocks noGrp="1"/>
          </p:cNvSpPr>
          <p:nvPr>
            <p:ph type="sldNum" sz="quarter" idx="5"/>
          </p:nvPr>
        </p:nvSpPr>
        <p:spPr/>
        <p:txBody>
          <a:bodyPr/>
          <a:lstStyle/>
          <a:p>
            <a:fld id="{DF2ADBB3-41FD-419F-9215-C082242053D8}" type="slidenum">
              <a:rPr lang="en-US" smtClean="0"/>
              <a:t>8</a:t>
            </a:fld>
            <a:endParaRPr lang="en-US" dirty="0"/>
          </a:p>
        </p:txBody>
      </p:sp>
    </p:spTree>
    <p:extLst>
      <p:ext uri="{BB962C8B-B14F-4D97-AF65-F5344CB8AC3E}">
        <p14:creationId xmlns:p14="http://schemas.microsoft.com/office/powerpoint/2010/main" val="55667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1F09B-E334-F2CF-44F8-7FA2D1D04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4710D-621A-1ACD-90EB-E28B2D6D1EB0}"/>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4995679E-74AF-A220-409F-BFF385925E42}"/>
              </a:ext>
            </a:extLst>
          </p:cNvPr>
          <p:cNvSpPr>
            <a:spLocks noGrp="1"/>
          </p:cNvSpPr>
          <p:nvPr>
            <p:ph type="body" idx="1"/>
          </p:nvPr>
        </p:nvSpPr>
        <p:spPr/>
        <p:txBody>
          <a:bodyPr/>
          <a:lstStyle/>
          <a:p>
            <a:pPr marL="171450" indent="-171450">
              <a:buFont typeface="Arial" panose="020B0604020202020204" pitchFamily="34" charset="0"/>
              <a:buChar char="•"/>
            </a:pPr>
            <a:r>
              <a:rPr lang="en-US" dirty="0"/>
              <a:t>One of the Big 6 reportable foodborne illnesses.</a:t>
            </a:r>
          </a:p>
          <a:p>
            <a:pPr marL="171450" indent="-171450">
              <a:buFont typeface="Arial" panose="020B0604020202020204" pitchFamily="34" charset="0"/>
              <a:buChar char="•"/>
            </a:pPr>
            <a:r>
              <a:rPr lang="en-US" dirty="0"/>
              <a:t>Hepatitis A is classified as a virus.</a:t>
            </a:r>
          </a:p>
          <a:p>
            <a:pPr marL="171450" indent="-171450">
              <a:buFont typeface="Arial" panose="020B0604020202020204" pitchFamily="34" charset="0"/>
              <a:buChar char="•"/>
            </a:pPr>
            <a:r>
              <a:rPr lang="en-US" dirty="0"/>
              <a:t>According to the CDC, Hepatitis A has an average incubation time of 28 days (range 15-50 days).  Therefore, it could take some time before symptoms show.</a:t>
            </a:r>
          </a:p>
          <a:p>
            <a:pPr marL="171450" indent="-171450">
              <a:buFont typeface="Arial" panose="020B0604020202020204" pitchFamily="34" charset="0"/>
              <a:buChar char="•"/>
            </a:pPr>
            <a:r>
              <a:rPr lang="en-US" dirty="0"/>
              <a:t>Jaundice is the yellowing of the eyes and skin.</a:t>
            </a:r>
          </a:p>
        </p:txBody>
      </p:sp>
      <p:sp>
        <p:nvSpPr>
          <p:cNvPr id="4" name="Slide Number Placeholder 3">
            <a:extLst>
              <a:ext uri="{FF2B5EF4-FFF2-40B4-BE49-F238E27FC236}">
                <a16:creationId xmlns:a16="http://schemas.microsoft.com/office/drawing/2014/main" id="{36FEE359-D3DC-14EA-6FDA-CA889C93E4C1}"/>
              </a:ext>
            </a:extLst>
          </p:cNvPr>
          <p:cNvSpPr>
            <a:spLocks noGrp="1"/>
          </p:cNvSpPr>
          <p:nvPr>
            <p:ph type="sldNum" sz="quarter" idx="5"/>
          </p:nvPr>
        </p:nvSpPr>
        <p:spPr/>
        <p:txBody>
          <a:bodyPr/>
          <a:lstStyle/>
          <a:p>
            <a:fld id="{DF2ADBB3-41FD-419F-9215-C082242053D8}" type="slidenum">
              <a:rPr lang="en-US" smtClean="0"/>
              <a:t>9</a:t>
            </a:fld>
            <a:endParaRPr lang="en-US" dirty="0"/>
          </a:p>
        </p:txBody>
      </p:sp>
    </p:spTree>
    <p:extLst>
      <p:ext uri="{BB962C8B-B14F-4D97-AF65-F5344CB8AC3E}">
        <p14:creationId xmlns:p14="http://schemas.microsoft.com/office/powerpoint/2010/main" val="3332078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70" y="2051009"/>
            <a:ext cx="7699023"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2" indent="0">
              <a:buNone/>
              <a:defRPr sz="2100">
                <a:latin typeface="Franklin Gothic Demi Cond" panose="020B0706030402020204" pitchFamily="34" charset="0"/>
              </a:defRPr>
            </a:lvl2pPr>
            <a:lvl3pPr marL="514325" indent="0">
              <a:buNone/>
              <a:defRPr sz="2100">
                <a:latin typeface="Franklin Gothic Demi Cond" panose="020B0706030402020204" pitchFamily="34" charset="0"/>
              </a:defRPr>
            </a:lvl3pPr>
            <a:lvl4pPr marL="771487" indent="0">
              <a:buNone/>
              <a:defRPr sz="2100">
                <a:latin typeface="Franklin Gothic Demi Cond" panose="020B0706030402020204" pitchFamily="34" charset="0"/>
              </a:defRPr>
            </a:lvl4pPr>
            <a:lvl5pPr marL="1028649"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70" y="4071833"/>
            <a:ext cx="7699023"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70" y="5020587"/>
            <a:ext cx="7699023" cy="488227"/>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3" y="1782795"/>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5"/>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30"/>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4" y="306800"/>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8"/>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8" y="308438"/>
            <a:ext cx="2431500" cy="1074155"/>
          </a:xfrm>
          <a:prstGeom prst="rect">
            <a:avLst/>
          </a:prstGeom>
        </p:spPr>
      </p:pic>
    </p:spTree>
    <p:extLst>
      <p:ext uri="{BB962C8B-B14F-4D97-AF65-F5344CB8AC3E}">
        <p14:creationId xmlns:p14="http://schemas.microsoft.com/office/powerpoint/2010/main" val="169124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1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171442" indent="-171442">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76" indent="-175013">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18" indent="-171442">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73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752F-27DA-CFF8-5E4F-E467EC515E00}"/>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8B980A1-657E-C03B-20E9-998F7246AB94}"/>
              </a:ext>
            </a:extLst>
          </p:cNvPr>
          <p:cNvSpPr>
            <a:spLocks noGrp="1"/>
          </p:cNvSpPr>
          <p:nvPr>
            <p:ph type="body"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72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203868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spTree>
    <p:extLst>
      <p:ext uri="{BB962C8B-B14F-4D97-AF65-F5344CB8AC3E}">
        <p14:creationId xmlns:p14="http://schemas.microsoft.com/office/powerpoint/2010/main" val="40105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0" y="1782793"/>
            <a:ext cx="2398177" cy="2398177"/>
          </a:xfrm>
          <a:prstGeom prst="rect">
            <a:avLst/>
          </a:prstGeom>
        </p:spPr>
      </p:pic>
    </p:spTree>
    <p:extLst>
      <p:ext uri="{BB962C8B-B14F-4D97-AF65-F5344CB8AC3E}">
        <p14:creationId xmlns:p14="http://schemas.microsoft.com/office/powerpoint/2010/main" val="188368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67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9"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0"/>
            <a:ext cx="10526184" cy="3694231"/>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33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8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01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70" y="2051009"/>
            <a:ext cx="7699023"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2" indent="0">
              <a:buNone/>
              <a:defRPr sz="2100">
                <a:latin typeface="Franklin Gothic Demi Cond" panose="020B0706030402020204" pitchFamily="34" charset="0"/>
              </a:defRPr>
            </a:lvl2pPr>
            <a:lvl3pPr marL="514325" indent="0">
              <a:buNone/>
              <a:defRPr sz="2100">
                <a:latin typeface="Franklin Gothic Demi Cond" panose="020B0706030402020204" pitchFamily="34" charset="0"/>
              </a:defRPr>
            </a:lvl3pPr>
            <a:lvl4pPr marL="771487" indent="0">
              <a:buNone/>
              <a:defRPr sz="2100">
                <a:latin typeface="Franklin Gothic Demi Cond" panose="020B0706030402020204" pitchFamily="34" charset="0"/>
              </a:defRPr>
            </a:lvl4pPr>
            <a:lvl5pPr marL="1028649"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70" y="4071833"/>
            <a:ext cx="7699023"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70" y="5020587"/>
            <a:ext cx="7699023" cy="488227"/>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5"/>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3" y="1782795"/>
            <a:ext cx="2429695" cy="2398177"/>
          </a:xfrm>
          <a:prstGeom prst="rect">
            <a:avLst/>
          </a:prstGeom>
        </p:spPr>
      </p:pic>
    </p:spTree>
    <p:extLst>
      <p:ext uri="{BB962C8B-B14F-4D97-AF65-F5344CB8AC3E}">
        <p14:creationId xmlns:p14="http://schemas.microsoft.com/office/powerpoint/2010/main" val="289962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1" y="1849442"/>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6" y="1840564"/>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14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86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94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752F-27DA-CFF8-5E4F-E467EC515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8B980A1-657E-C03B-20E9-998F7246AB94}"/>
              </a:ext>
            </a:extLst>
          </p:cNvPr>
          <p:cNvSpPr>
            <a:spLocks noGrp="1"/>
          </p:cNvSpPr>
          <p:nvPr>
            <p:ph type="body"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5"/>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70" y="2051009"/>
            <a:ext cx="7699023"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2" indent="0">
              <a:buNone/>
              <a:defRPr sz="2100">
                <a:latin typeface="Franklin Gothic Demi Cond" panose="020B0706030402020204" pitchFamily="34" charset="0"/>
              </a:defRPr>
            </a:lvl2pPr>
            <a:lvl3pPr marL="514325" indent="0">
              <a:buNone/>
              <a:defRPr sz="2100">
                <a:latin typeface="Franklin Gothic Demi Cond" panose="020B0706030402020204" pitchFamily="34" charset="0"/>
              </a:defRPr>
            </a:lvl3pPr>
            <a:lvl4pPr marL="771487" indent="0">
              <a:buNone/>
              <a:defRPr sz="2100">
                <a:latin typeface="Franklin Gothic Demi Cond" panose="020B0706030402020204" pitchFamily="34" charset="0"/>
              </a:defRPr>
            </a:lvl4pPr>
            <a:lvl5pPr marL="1028649"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70" y="4071833"/>
            <a:ext cx="7699023"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70" y="5020587"/>
            <a:ext cx="7699023" cy="488227"/>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2" y="1782795"/>
            <a:ext cx="2398177" cy="2398177"/>
          </a:xfrm>
          <a:prstGeom prst="rect">
            <a:avLst/>
          </a:prstGeom>
        </p:spPr>
      </p:pic>
    </p:spTree>
    <p:extLst>
      <p:ext uri="{BB962C8B-B14F-4D97-AF65-F5344CB8AC3E}">
        <p14:creationId xmlns:p14="http://schemas.microsoft.com/office/powerpoint/2010/main" val="22524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171442" indent="-171442">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76" indent="-175013">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18" indent="-171442">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1" y="6243108"/>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95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171442" indent="-171442">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76" indent="-175013">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18" indent="-171442">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1" y="6251575"/>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2"/>
            <a:ext cx="10526184" cy="3694231"/>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01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9" y="6249459"/>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5"/>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46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9" y="6249459"/>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71"/>
            <a:ext cx="512064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71"/>
            <a:ext cx="512064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8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2" y="1849442"/>
            <a:ext cx="5120217"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45" indent="-128582">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9" y="6251575"/>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71"/>
            <a:ext cx="512064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71"/>
            <a:ext cx="512064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8" y="1840566"/>
            <a:ext cx="5120217"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45" indent="-128582">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2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01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2" y="6603335"/>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675" b="1" i="0" dirty="0">
                <a:latin typeface="Arial" panose="020B0604020202020204" pitchFamily="34" charset="0"/>
                <a:cs typeface="Arial" panose="020B0604020202020204" pitchFamily="34" charset="0"/>
              </a:rPr>
              <a:t>NCDHHS, Division of Public Health, Food Protection &amp; Facilities Branch | Centralized Intern Training, Distance Learning | Foodborne Illnesses</a:t>
            </a:r>
          </a:p>
        </p:txBody>
      </p:sp>
      <p:sp>
        <p:nvSpPr>
          <p:cNvPr id="5" name="Text Placeholder 13"/>
          <p:cNvSpPr txBox="1">
            <a:spLocks/>
          </p:cNvSpPr>
          <p:nvPr userDrawn="1"/>
        </p:nvSpPr>
        <p:spPr>
          <a:xfrm>
            <a:off x="11650133" y="6600159"/>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675" b="1" i="0" smtClean="0">
                <a:latin typeface="Arial" panose="020B0604020202020204" pitchFamily="34" charset="0"/>
                <a:cs typeface="Arial" panose="020B0604020202020204" pitchFamily="34" charset="0"/>
              </a:rPr>
              <a:pPr algn="r"/>
              <a:t>‹#›</a:t>
            </a:fld>
            <a:endParaRPr lang="en-US" sz="675"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2014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14325"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82" indent="-128582" algn="l" defTabSz="514325"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45" indent="-128582" algn="l" defTabSz="514325"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06" indent="-128582" algn="l" defTabSz="514325"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68"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30"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393"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1" y="6603335"/>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NCDHHS, Division of Public Health, Food Protection &amp; Facilities Branch | Centralized Intern Training, Distance Learning | Foodborne Illnesses</a:t>
            </a:r>
          </a:p>
        </p:txBody>
      </p:sp>
      <p:sp>
        <p:nvSpPr>
          <p:cNvPr id="5" name="Text Placeholder 13"/>
          <p:cNvSpPr txBox="1">
            <a:spLocks/>
          </p:cNvSpPr>
          <p:nvPr userDrawn="1"/>
        </p:nvSpPr>
        <p:spPr>
          <a:xfrm>
            <a:off x="11650133" y="6600157"/>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900" b="1" i="0" smtClean="0">
                <a:latin typeface="Arial" panose="020B0604020202020204" pitchFamily="34" charset="0"/>
                <a:cs typeface="Arial" panose="020B0604020202020204" pitchFamily="34" charset="0"/>
              </a:rPr>
              <a:pPr algn="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2191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66"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08" indent="-171442" algn="l" defTabSz="685766"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97B676-CDED-47C6-8229-FBB5A50320EC}"/>
              </a:ext>
            </a:extLst>
          </p:cNvPr>
          <p:cNvSpPr>
            <a:spLocks noGrp="1"/>
          </p:cNvSpPr>
          <p:nvPr>
            <p:ph type="body" sz="quarter" idx="10"/>
          </p:nvPr>
        </p:nvSpPr>
        <p:spPr>
          <a:xfrm>
            <a:off x="4038600" y="4038600"/>
            <a:ext cx="5757330" cy="1135062"/>
          </a:xfrm>
        </p:spPr>
        <p:txBody>
          <a:bodyPr vert="horz" lIns="91440" tIns="45720" rIns="91440" bIns="45720" rtlCol="0" anchor="t">
            <a:normAutofit/>
          </a:bodyPr>
          <a:lstStyle/>
          <a:p>
            <a:r>
              <a:rPr lang="en-US" sz="3200" dirty="0">
                <a:latin typeface="+mn-lt"/>
                <a:cs typeface="Times New Roman"/>
              </a:rPr>
              <a:t>CIT Distance Learning</a:t>
            </a:r>
          </a:p>
          <a:p>
            <a:r>
              <a:rPr lang="en-US" sz="3200" dirty="0">
                <a:latin typeface="+mn-lt"/>
                <a:cs typeface="Times New Roman"/>
              </a:rPr>
              <a:t>FPF Introductory Topics</a:t>
            </a:r>
            <a:endParaRPr lang="en-US" sz="2400" dirty="0">
              <a:latin typeface="+mn-lt"/>
            </a:endParaRPr>
          </a:p>
        </p:txBody>
      </p:sp>
      <p:sp>
        <p:nvSpPr>
          <p:cNvPr id="4" name="Title 3">
            <a:extLst>
              <a:ext uri="{FF2B5EF4-FFF2-40B4-BE49-F238E27FC236}">
                <a16:creationId xmlns:a16="http://schemas.microsoft.com/office/drawing/2014/main" id="{726870F2-C4ED-4AAA-A6A2-54EA1D863E04}"/>
              </a:ext>
            </a:extLst>
          </p:cNvPr>
          <p:cNvSpPr>
            <a:spLocks noGrp="1"/>
          </p:cNvSpPr>
          <p:nvPr>
            <p:ph type="ctrTitle" idx="4294967295"/>
          </p:nvPr>
        </p:nvSpPr>
        <p:spPr>
          <a:xfrm>
            <a:off x="4038600" y="2743200"/>
            <a:ext cx="6858000" cy="836612"/>
          </a:xfrm>
          <a:prstGeom prst="rect">
            <a:avLst/>
          </a:prstGeom>
        </p:spPr>
        <p:txBody>
          <a:bodyPr>
            <a:noAutofit/>
          </a:bodyPr>
          <a:lstStyle/>
          <a:p>
            <a:r>
              <a:rPr lang="en-US" sz="5400" dirty="0">
                <a:latin typeface="+mn-lt"/>
                <a:cs typeface="Times New Roman"/>
              </a:rPr>
              <a:t>Foodborne Illnesses</a:t>
            </a:r>
            <a:endParaRPr lang="en-US" sz="5400" dirty="0">
              <a:latin typeface="+mn-lt"/>
            </a:endParaRPr>
          </a:p>
        </p:txBody>
      </p:sp>
    </p:spTree>
    <p:extLst>
      <p:ext uri="{BB962C8B-B14F-4D97-AF65-F5344CB8AC3E}">
        <p14:creationId xmlns:p14="http://schemas.microsoft.com/office/powerpoint/2010/main" val="352332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E0FE6-764F-9F99-07C3-90BD6722B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9FC17-97F0-D2BF-874A-D4F7A1B19A4D}"/>
              </a:ext>
            </a:extLst>
          </p:cNvPr>
          <p:cNvSpPr>
            <a:spLocks noGrp="1"/>
          </p:cNvSpPr>
          <p:nvPr>
            <p:ph type="title"/>
          </p:nvPr>
        </p:nvSpPr>
        <p:spPr>
          <a:xfrm>
            <a:off x="533400" y="614362"/>
            <a:ext cx="5654032" cy="899945"/>
          </a:xfrm>
        </p:spPr>
        <p:txBody>
          <a:bodyPr>
            <a:normAutofit fontScale="90000"/>
          </a:bodyPr>
          <a:lstStyle/>
          <a:p>
            <a:r>
              <a:rPr lang="en-US" sz="6000" b="1" u="sng" dirty="0">
                <a:latin typeface="+mn-lt"/>
                <a:cs typeface="Times New Roman"/>
              </a:rPr>
              <a:t>Norovirus</a:t>
            </a:r>
            <a:endParaRPr lang="en-US" sz="6000" b="1" u="sng" dirty="0">
              <a:latin typeface="+mn-lt"/>
            </a:endParaRPr>
          </a:p>
        </p:txBody>
      </p:sp>
      <p:sp>
        <p:nvSpPr>
          <p:cNvPr id="4" name="TextBox 3">
            <a:extLst>
              <a:ext uri="{FF2B5EF4-FFF2-40B4-BE49-F238E27FC236}">
                <a16:creationId xmlns:a16="http://schemas.microsoft.com/office/drawing/2014/main" id="{08DFD8B5-16DA-A0ED-4894-88AC5D778670}"/>
              </a:ext>
            </a:extLst>
          </p:cNvPr>
          <p:cNvSpPr txBox="1"/>
          <p:nvPr/>
        </p:nvSpPr>
        <p:spPr>
          <a:xfrm>
            <a:off x="1277599" y="4181535"/>
            <a:ext cx="4513601" cy="1692771"/>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Food-handlers</a:t>
            </a:r>
          </a:p>
          <a:p>
            <a:pPr marL="285750" indent="-285750">
              <a:buFont typeface="Arial"/>
              <a:buChar char="•"/>
            </a:pPr>
            <a:r>
              <a:rPr lang="en-US" sz="2400" dirty="0">
                <a:cs typeface="Times New Roman"/>
              </a:rPr>
              <a:t>Shellfish from contaminated waters</a:t>
            </a:r>
          </a:p>
        </p:txBody>
      </p:sp>
      <p:sp>
        <p:nvSpPr>
          <p:cNvPr id="6" name="TextBox 5">
            <a:extLst>
              <a:ext uri="{FF2B5EF4-FFF2-40B4-BE49-F238E27FC236}">
                <a16:creationId xmlns:a16="http://schemas.microsoft.com/office/drawing/2014/main" id="{2A1137B6-B8C2-68E7-57CE-DEF5BC396FE4}"/>
              </a:ext>
            </a:extLst>
          </p:cNvPr>
          <p:cNvSpPr txBox="1"/>
          <p:nvPr/>
        </p:nvSpPr>
        <p:spPr>
          <a:xfrm>
            <a:off x="6552197" y="3342321"/>
            <a:ext cx="4369376" cy="1692771"/>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Purchase shellfish from approved sources</a:t>
            </a:r>
          </a:p>
          <a:p>
            <a:pPr marL="285750" indent="-285750">
              <a:buFont typeface="Arial"/>
              <a:buChar char="•"/>
            </a:pPr>
            <a:r>
              <a:rPr lang="en-US" sz="2400" dirty="0">
                <a:cs typeface="Times New Roman"/>
              </a:rPr>
              <a:t>Three-legged stool</a:t>
            </a:r>
          </a:p>
        </p:txBody>
      </p:sp>
      <p:sp>
        <p:nvSpPr>
          <p:cNvPr id="7" name="TextBox 6">
            <a:extLst>
              <a:ext uri="{FF2B5EF4-FFF2-40B4-BE49-F238E27FC236}">
                <a16:creationId xmlns:a16="http://schemas.microsoft.com/office/drawing/2014/main" id="{4714CAD2-3EB8-AB6F-CBB9-FBD22BB1CAB6}"/>
              </a:ext>
            </a:extLst>
          </p:cNvPr>
          <p:cNvSpPr txBox="1"/>
          <p:nvPr/>
        </p:nvSpPr>
        <p:spPr>
          <a:xfrm>
            <a:off x="1277599" y="2230248"/>
            <a:ext cx="2475588" cy="1692771"/>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en-US" sz="2400" dirty="0">
                <a:cs typeface="Times New Roman"/>
              </a:rPr>
              <a:t>Vomiting</a:t>
            </a:r>
          </a:p>
          <a:p>
            <a:pPr marL="285750" indent="-285750">
              <a:buFont typeface="Arial"/>
              <a:buChar char="•"/>
            </a:pPr>
            <a:r>
              <a:rPr lang="en-US" sz="2400" dirty="0">
                <a:cs typeface="Times New Roman"/>
              </a:rPr>
              <a:t>Diarrhea</a:t>
            </a:r>
          </a:p>
          <a:p>
            <a:pPr marL="285750" indent="-285750">
              <a:buFont typeface="Arial"/>
              <a:buChar char="•"/>
            </a:pPr>
            <a:r>
              <a:rPr lang="en-US" sz="2400" dirty="0">
                <a:cs typeface="Times New Roman"/>
              </a:rPr>
              <a:t>Nausea</a:t>
            </a:r>
          </a:p>
        </p:txBody>
      </p:sp>
      <p:sp>
        <p:nvSpPr>
          <p:cNvPr id="11" name="Content Placeholder 4">
            <a:extLst>
              <a:ext uri="{FF2B5EF4-FFF2-40B4-BE49-F238E27FC236}">
                <a16:creationId xmlns:a16="http://schemas.microsoft.com/office/drawing/2014/main" id="{FFB31314-59F9-CF5A-6E29-6077ED2A6380}"/>
              </a:ext>
            </a:extLst>
          </p:cNvPr>
          <p:cNvSpPr txBox="1">
            <a:spLocks/>
          </p:cNvSpPr>
          <p:nvPr/>
        </p:nvSpPr>
        <p:spPr>
          <a:xfrm>
            <a:off x="609599" y="1479571"/>
            <a:ext cx="7239001" cy="533400"/>
          </a:xfrm>
          <a:prstGeom prst="rect">
            <a:avLst/>
          </a:prstGeom>
        </p:spPr>
        <p:txBody>
          <a:bodyPr vert="horz" lIns="91440" tIns="45720" rIns="91440" bIns="45720" rtlCol="0" anchor="t">
            <a:normAutofit/>
          </a:bodyPr>
          <a:lstStyle>
            <a:lvl1pPr marL="128582" indent="-128582" algn="l" defTabSz="514325"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45" indent="-128582" algn="l" defTabSz="514325"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06" indent="-128582" algn="l" defTabSz="514325"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68"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30"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393"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2800" i="1" dirty="0">
                <a:latin typeface="+mn-lt"/>
                <a:cs typeface="Times New Roman"/>
              </a:rPr>
              <a:t>Highly infectious illness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32CCA4F7-B37C-5FA6-EDE6-07EB81714F95}"/>
              </a:ext>
            </a:extLst>
          </p:cNvPr>
          <p:cNvPicPr>
            <a:picLocks noChangeAspect="1"/>
          </p:cNvPicPr>
          <p:nvPr/>
        </p:nvPicPr>
        <p:blipFill>
          <a:blip r:embed="rId3"/>
          <a:srcRect l="4309" r="11660"/>
          <a:stretch>
            <a:fillRect/>
          </a:stretch>
        </p:blipFill>
        <p:spPr>
          <a:xfrm>
            <a:off x="9220200" y="457200"/>
            <a:ext cx="2971800" cy="2284820"/>
          </a:xfrm>
          <a:prstGeom prst="rect">
            <a:avLst/>
          </a:prstGeom>
        </p:spPr>
      </p:pic>
    </p:spTree>
    <p:extLst>
      <p:ext uri="{BB962C8B-B14F-4D97-AF65-F5344CB8AC3E}">
        <p14:creationId xmlns:p14="http://schemas.microsoft.com/office/powerpoint/2010/main" val="83808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A6187-1100-68D7-152F-267D10E5A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E26F8-8877-FB11-F81C-E0A767499FC4}"/>
              </a:ext>
            </a:extLst>
          </p:cNvPr>
          <p:cNvSpPr>
            <a:spLocks noGrp="1"/>
          </p:cNvSpPr>
          <p:nvPr>
            <p:ph type="title"/>
          </p:nvPr>
        </p:nvSpPr>
        <p:spPr>
          <a:xfrm>
            <a:off x="533400" y="614362"/>
            <a:ext cx="7239000" cy="899945"/>
          </a:xfrm>
        </p:spPr>
        <p:txBody>
          <a:bodyPr>
            <a:noAutofit/>
          </a:bodyPr>
          <a:lstStyle/>
          <a:p>
            <a:r>
              <a:rPr lang="en-US" sz="4800" u="sng" dirty="0">
                <a:latin typeface="+mn-lt"/>
                <a:cs typeface="Times New Roman"/>
              </a:rPr>
              <a:t>Listeria monocytogenes</a:t>
            </a:r>
            <a:endParaRPr lang="en-US" sz="4800" b="1" u="sng" dirty="0">
              <a:latin typeface="+mn-lt"/>
            </a:endParaRPr>
          </a:p>
        </p:txBody>
      </p:sp>
      <p:sp>
        <p:nvSpPr>
          <p:cNvPr id="4" name="TextBox 3">
            <a:extLst>
              <a:ext uri="{FF2B5EF4-FFF2-40B4-BE49-F238E27FC236}">
                <a16:creationId xmlns:a16="http://schemas.microsoft.com/office/drawing/2014/main" id="{26BFE14E-A82E-DDBD-2B25-14E292D7BDB2}"/>
              </a:ext>
            </a:extLst>
          </p:cNvPr>
          <p:cNvSpPr txBox="1"/>
          <p:nvPr/>
        </p:nvSpPr>
        <p:spPr>
          <a:xfrm>
            <a:off x="1280647" y="3938143"/>
            <a:ext cx="5654032" cy="1692771"/>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Ready to eat foods</a:t>
            </a:r>
          </a:p>
          <a:p>
            <a:pPr marL="285750" indent="-285750">
              <a:buFont typeface="Arial"/>
              <a:buChar char="•"/>
            </a:pPr>
            <a:r>
              <a:rPr lang="en-US" sz="2400" dirty="0">
                <a:cs typeface="Times New Roman"/>
              </a:rPr>
              <a:t>Unpasteurized dairy products</a:t>
            </a:r>
          </a:p>
          <a:p>
            <a:pPr marL="285750" indent="-285750">
              <a:buFont typeface="Arial"/>
              <a:buChar char="•"/>
            </a:pPr>
            <a:r>
              <a:rPr lang="en-US" sz="2400" dirty="0">
                <a:cs typeface="Times New Roman"/>
              </a:rPr>
              <a:t>Produce</a:t>
            </a:r>
          </a:p>
        </p:txBody>
      </p:sp>
      <p:sp>
        <p:nvSpPr>
          <p:cNvPr id="6" name="TextBox 5">
            <a:extLst>
              <a:ext uri="{FF2B5EF4-FFF2-40B4-BE49-F238E27FC236}">
                <a16:creationId xmlns:a16="http://schemas.microsoft.com/office/drawing/2014/main" id="{E4D78CDA-D359-D1D4-4114-EF6079CEFD42}"/>
              </a:ext>
            </a:extLst>
          </p:cNvPr>
          <p:cNvSpPr txBox="1"/>
          <p:nvPr/>
        </p:nvSpPr>
        <p:spPr>
          <a:xfrm>
            <a:off x="6997412" y="3776102"/>
            <a:ext cx="4445576" cy="2062103"/>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Control time and temperature</a:t>
            </a:r>
          </a:p>
          <a:p>
            <a:pPr marL="285750" indent="-285750">
              <a:buFont typeface="Arial"/>
              <a:buChar char="•"/>
            </a:pPr>
            <a:r>
              <a:rPr lang="en-US" sz="2400" dirty="0">
                <a:cs typeface="Times New Roman"/>
              </a:rPr>
              <a:t>Cook foods properly</a:t>
            </a:r>
          </a:p>
          <a:p>
            <a:pPr marL="285750" indent="-285750">
              <a:buFont typeface="Arial"/>
              <a:buChar char="•"/>
            </a:pPr>
            <a:r>
              <a:rPr lang="en-US" sz="2400" dirty="0">
                <a:cs typeface="Times New Roman"/>
              </a:rPr>
              <a:t>Food from approved sources</a:t>
            </a:r>
          </a:p>
          <a:p>
            <a:pPr marL="285750" indent="-285750">
              <a:buFont typeface="Arial"/>
              <a:buChar char="•"/>
            </a:pPr>
            <a:r>
              <a:rPr lang="en-US" sz="2400" dirty="0">
                <a:cs typeface="Times New Roman"/>
              </a:rPr>
              <a:t>Prevent cross-contamination</a:t>
            </a:r>
          </a:p>
        </p:txBody>
      </p:sp>
      <p:sp>
        <p:nvSpPr>
          <p:cNvPr id="7" name="TextBox 6">
            <a:extLst>
              <a:ext uri="{FF2B5EF4-FFF2-40B4-BE49-F238E27FC236}">
                <a16:creationId xmlns:a16="http://schemas.microsoft.com/office/drawing/2014/main" id="{20231D66-0142-363A-2B9F-9EBCBFE077F3}"/>
              </a:ext>
            </a:extLst>
          </p:cNvPr>
          <p:cNvSpPr txBox="1"/>
          <p:nvPr/>
        </p:nvSpPr>
        <p:spPr>
          <a:xfrm>
            <a:off x="1280646" y="1695173"/>
            <a:ext cx="6491753" cy="2062103"/>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fr-FR" sz="2400" dirty="0">
                <a:cs typeface="Times New Roman"/>
              </a:rPr>
              <a:t>Flu-like symptoms</a:t>
            </a:r>
          </a:p>
          <a:p>
            <a:pPr marL="285750" indent="-285750">
              <a:buFont typeface="Arial"/>
              <a:buChar char="•"/>
            </a:pPr>
            <a:r>
              <a:rPr lang="fr-FR" sz="2400" dirty="0">
                <a:cs typeface="Times New Roman"/>
              </a:rPr>
              <a:t>Pregnant women – possible miscarriage </a:t>
            </a:r>
          </a:p>
          <a:p>
            <a:pPr marL="285750" indent="-285750">
              <a:buFont typeface="Arial"/>
              <a:buChar char="•"/>
            </a:pPr>
            <a:r>
              <a:rPr lang="fr-FR" sz="2400" dirty="0">
                <a:cs typeface="Times New Roman"/>
              </a:rPr>
              <a:t>Newborns – pneumonia, meningitis, sepsis </a:t>
            </a:r>
          </a:p>
          <a:p>
            <a:pPr marL="285750" indent="-285750">
              <a:buFont typeface="Arial"/>
              <a:buChar char="•"/>
            </a:pPr>
            <a:r>
              <a:rPr lang="fr-FR" sz="2400" dirty="0">
                <a:cs typeface="Times New Roman"/>
              </a:rPr>
              <a:t>Headache</a:t>
            </a:r>
          </a:p>
        </p:txBody>
      </p:sp>
      <p:pic>
        <p:nvPicPr>
          <p:cNvPr id="3" name="Picture 2">
            <a:extLst>
              <a:ext uri="{FF2B5EF4-FFF2-40B4-BE49-F238E27FC236}">
                <a16:creationId xmlns:a16="http://schemas.microsoft.com/office/drawing/2014/main" id="{8D43280A-95C5-9418-F18F-282BB4D5B1D4}"/>
              </a:ext>
            </a:extLst>
          </p:cNvPr>
          <p:cNvPicPr>
            <a:picLocks noChangeAspect="1"/>
          </p:cNvPicPr>
          <p:nvPr/>
        </p:nvPicPr>
        <p:blipFill>
          <a:blip r:embed="rId3"/>
          <a:srcRect l="10620" r="8314"/>
          <a:stretch>
            <a:fillRect/>
          </a:stretch>
        </p:blipFill>
        <p:spPr>
          <a:xfrm>
            <a:off x="9220200" y="463169"/>
            <a:ext cx="2971800" cy="2286000"/>
          </a:xfrm>
          <a:prstGeom prst="rect">
            <a:avLst/>
          </a:prstGeom>
        </p:spPr>
      </p:pic>
      <p:pic>
        <p:nvPicPr>
          <p:cNvPr id="5" name="Picture 4">
            <a:extLst>
              <a:ext uri="{FF2B5EF4-FFF2-40B4-BE49-F238E27FC236}">
                <a16:creationId xmlns:a16="http://schemas.microsoft.com/office/drawing/2014/main" id="{D874BB43-310B-B2C7-7A36-A30903EA6F4A}"/>
              </a:ext>
            </a:extLst>
          </p:cNvPr>
          <p:cNvPicPr>
            <a:picLocks noChangeAspect="1"/>
          </p:cNvPicPr>
          <p:nvPr/>
        </p:nvPicPr>
        <p:blipFill>
          <a:blip r:embed="rId4"/>
          <a:srcRect l="4445" r="4445"/>
          <a:stretch>
            <a:fillRect/>
          </a:stretch>
        </p:blipFill>
        <p:spPr>
          <a:xfrm>
            <a:off x="9067800" y="463169"/>
            <a:ext cx="3124200" cy="2286000"/>
          </a:xfrm>
          <a:prstGeom prst="rect">
            <a:avLst/>
          </a:prstGeom>
        </p:spPr>
      </p:pic>
    </p:spTree>
    <p:extLst>
      <p:ext uri="{BB962C8B-B14F-4D97-AF65-F5344CB8AC3E}">
        <p14:creationId xmlns:p14="http://schemas.microsoft.com/office/powerpoint/2010/main" val="31713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F2D73-0F43-7AEC-A43E-BD260AC05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BD15A-D3D3-BE81-D01A-FA5250930B70}"/>
              </a:ext>
            </a:extLst>
          </p:cNvPr>
          <p:cNvSpPr>
            <a:spLocks noGrp="1"/>
          </p:cNvSpPr>
          <p:nvPr>
            <p:ph type="title"/>
          </p:nvPr>
        </p:nvSpPr>
        <p:spPr>
          <a:xfrm>
            <a:off x="533399" y="614362"/>
            <a:ext cx="7848601" cy="899945"/>
          </a:xfrm>
        </p:spPr>
        <p:txBody>
          <a:bodyPr>
            <a:normAutofit/>
          </a:bodyPr>
          <a:lstStyle/>
          <a:p>
            <a:r>
              <a:rPr lang="en-US" sz="4800" b="1" u="sng" dirty="0">
                <a:latin typeface="+mn-lt"/>
                <a:cs typeface="Times New Roman"/>
              </a:rPr>
              <a:t>Staphylococcus aureus</a:t>
            </a:r>
            <a:endParaRPr lang="en-US" sz="4800" b="1" u="sng" dirty="0">
              <a:latin typeface="+mn-lt"/>
            </a:endParaRPr>
          </a:p>
        </p:txBody>
      </p:sp>
      <p:sp>
        <p:nvSpPr>
          <p:cNvPr id="4" name="TextBox 3">
            <a:extLst>
              <a:ext uri="{FF2B5EF4-FFF2-40B4-BE49-F238E27FC236}">
                <a16:creationId xmlns:a16="http://schemas.microsoft.com/office/drawing/2014/main" id="{7D90F01F-8E67-7F83-B251-7DB365DDD239}"/>
              </a:ext>
            </a:extLst>
          </p:cNvPr>
          <p:cNvSpPr txBox="1"/>
          <p:nvPr/>
        </p:nvSpPr>
        <p:spPr>
          <a:xfrm>
            <a:off x="1275703" y="4648200"/>
            <a:ext cx="4513601" cy="1323439"/>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Food-handlers</a:t>
            </a:r>
          </a:p>
          <a:p>
            <a:pPr marL="285750" indent="-285750">
              <a:buFont typeface="Arial"/>
              <a:buChar char="•"/>
            </a:pPr>
            <a:r>
              <a:rPr lang="en-US" sz="2400" dirty="0">
                <a:cs typeface="Times New Roman"/>
              </a:rPr>
              <a:t>Ready to eat foods</a:t>
            </a:r>
          </a:p>
        </p:txBody>
      </p:sp>
      <p:sp>
        <p:nvSpPr>
          <p:cNvPr id="6" name="TextBox 5">
            <a:extLst>
              <a:ext uri="{FF2B5EF4-FFF2-40B4-BE49-F238E27FC236}">
                <a16:creationId xmlns:a16="http://schemas.microsoft.com/office/drawing/2014/main" id="{AA2EC3AC-BEC7-0427-A5DE-9F3A399011FA}"/>
              </a:ext>
            </a:extLst>
          </p:cNvPr>
          <p:cNvSpPr txBox="1"/>
          <p:nvPr/>
        </p:nvSpPr>
        <p:spPr>
          <a:xfrm>
            <a:off x="6424213" y="3392245"/>
            <a:ext cx="4877803" cy="2431435"/>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Three-legged stool</a:t>
            </a:r>
          </a:p>
          <a:p>
            <a:pPr marL="285750" indent="-285750">
              <a:buFont typeface="Arial"/>
              <a:buChar char="•"/>
            </a:pPr>
            <a:r>
              <a:rPr lang="en-US" sz="2400" dirty="0">
                <a:cs typeface="Times New Roman"/>
              </a:rPr>
              <a:t>Time and temperature control</a:t>
            </a:r>
          </a:p>
          <a:p>
            <a:pPr marL="285750" indent="-285750">
              <a:buFont typeface="Arial"/>
              <a:buChar char="•"/>
            </a:pPr>
            <a:r>
              <a:rPr lang="en-US" sz="2400" dirty="0">
                <a:cs typeface="Times New Roman"/>
              </a:rPr>
              <a:t>Food cooled quickly</a:t>
            </a:r>
          </a:p>
          <a:p>
            <a:pPr marL="285750" indent="-285750">
              <a:buFont typeface="Arial"/>
              <a:buChar char="•"/>
            </a:pPr>
            <a:r>
              <a:rPr lang="en-US" sz="2400" dirty="0">
                <a:cs typeface="Times New Roman"/>
              </a:rPr>
              <a:t>Do not work with skin infections or wounds on hands or arm</a:t>
            </a:r>
          </a:p>
        </p:txBody>
      </p:sp>
      <p:sp>
        <p:nvSpPr>
          <p:cNvPr id="7" name="TextBox 6">
            <a:extLst>
              <a:ext uri="{FF2B5EF4-FFF2-40B4-BE49-F238E27FC236}">
                <a16:creationId xmlns:a16="http://schemas.microsoft.com/office/drawing/2014/main" id="{B8529E9E-CC58-5A12-F11A-57F0F39ACB3D}"/>
              </a:ext>
            </a:extLst>
          </p:cNvPr>
          <p:cNvSpPr txBox="1"/>
          <p:nvPr/>
        </p:nvSpPr>
        <p:spPr>
          <a:xfrm>
            <a:off x="1275703" y="2133600"/>
            <a:ext cx="2761001" cy="2062103"/>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en-US" sz="2400" dirty="0">
                <a:cs typeface="Times New Roman"/>
              </a:rPr>
              <a:t>Vomiting</a:t>
            </a:r>
          </a:p>
          <a:p>
            <a:pPr marL="285750" indent="-285750">
              <a:buFont typeface="Arial"/>
              <a:buChar char="•"/>
            </a:pPr>
            <a:r>
              <a:rPr lang="en-US" sz="2400" dirty="0">
                <a:cs typeface="Times New Roman"/>
              </a:rPr>
              <a:t>Diarrhea</a:t>
            </a:r>
          </a:p>
          <a:p>
            <a:pPr marL="285750" indent="-285750">
              <a:buFont typeface="Arial"/>
              <a:buChar char="•"/>
            </a:pPr>
            <a:r>
              <a:rPr lang="en-US" sz="2400" dirty="0">
                <a:cs typeface="Times New Roman"/>
              </a:rPr>
              <a:t>Nausea</a:t>
            </a:r>
          </a:p>
          <a:p>
            <a:pPr marL="285750" indent="-285750">
              <a:buFont typeface="Arial"/>
              <a:buChar char="•"/>
            </a:pPr>
            <a:r>
              <a:rPr lang="en-US" sz="2400" dirty="0">
                <a:cs typeface="Times New Roman"/>
              </a:rPr>
              <a:t>Stomach cramps</a:t>
            </a:r>
          </a:p>
        </p:txBody>
      </p:sp>
      <p:sp>
        <p:nvSpPr>
          <p:cNvPr id="11" name="Content Placeholder 4">
            <a:extLst>
              <a:ext uri="{FF2B5EF4-FFF2-40B4-BE49-F238E27FC236}">
                <a16:creationId xmlns:a16="http://schemas.microsoft.com/office/drawing/2014/main" id="{A2C1B1A7-CA7C-A5F5-C73C-11729B3C0B1A}"/>
              </a:ext>
            </a:extLst>
          </p:cNvPr>
          <p:cNvSpPr txBox="1">
            <a:spLocks/>
          </p:cNvSpPr>
          <p:nvPr/>
        </p:nvSpPr>
        <p:spPr>
          <a:xfrm>
            <a:off x="565262" y="1373952"/>
            <a:ext cx="4513601" cy="533400"/>
          </a:xfrm>
          <a:prstGeom prst="rect">
            <a:avLst/>
          </a:prstGeom>
        </p:spPr>
        <p:txBody>
          <a:bodyPr vert="horz" lIns="91440" tIns="45720" rIns="91440" bIns="45720" rtlCol="0" anchor="t">
            <a:normAutofit/>
          </a:bodyPr>
          <a:lstStyle>
            <a:lvl1pPr marL="128582" indent="-128582" algn="l" defTabSz="514325"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45" indent="-128582" algn="l" defTabSz="514325"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06" indent="-128582" algn="l" defTabSz="514325"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68"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30"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393"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2800" i="1" dirty="0">
                <a:latin typeface="+mn-lt"/>
                <a:cs typeface="Times New Roman"/>
              </a:rPr>
              <a:t>Toxin-producing bacteria</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8" name="Picture 7">
            <a:extLst>
              <a:ext uri="{FF2B5EF4-FFF2-40B4-BE49-F238E27FC236}">
                <a16:creationId xmlns:a16="http://schemas.microsoft.com/office/drawing/2014/main" id="{117A868F-85EE-C30F-0959-99E110B14FFF}"/>
              </a:ext>
            </a:extLst>
          </p:cNvPr>
          <p:cNvPicPr>
            <a:picLocks noChangeAspect="1"/>
          </p:cNvPicPr>
          <p:nvPr/>
        </p:nvPicPr>
        <p:blipFill>
          <a:blip r:embed="rId3"/>
          <a:srcRect b="22237"/>
          <a:stretch>
            <a:fillRect/>
          </a:stretch>
        </p:blipFill>
        <p:spPr>
          <a:xfrm>
            <a:off x="9220200" y="462552"/>
            <a:ext cx="2971800" cy="2269580"/>
          </a:xfrm>
          <a:prstGeom prst="rect">
            <a:avLst/>
          </a:prstGeom>
        </p:spPr>
      </p:pic>
    </p:spTree>
    <p:extLst>
      <p:ext uri="{BB962C8B-B14F-4D97-AF65-F5344CB8AC3E}">
        <p14:creationId xmlns:p14="http://schemas.microsoft.com/office/powerpoint/2010/main" val="252309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DFDEB-2887-4C6D-80A7-D5B325FCF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384B5-D648-789E-C536-7F2F746E7A5A}"/>
              </a:ext>
            </a:extLst>
          </p:cNvPr>
          <p:cNvSpPr>
            <a:spLocks noGrp="1"/>
          </p:cNvSpPr>
          <p:nvPr>
            <p:ph type="title"/>
          </p:nvPr>
        </p:nvSpPr>
        <p:spPr>
          <a:xfrm>
            <a:off x="533400" y="614363"/>
            <a:ext cx="6629400" cy="757238"/>
          </a:xfrm>
        </p:spPr>
        <p:txBody>
          <a:bodyPr>
            <a:noAutofit/>
          </a:bodyPr>
          <a:lstStyle/>
          <a:p>
            <a:r>
              <a:rPr lang="en-US" sz="4800" b="1" u="sng" dirty="0">
                <a:latin typeface="+mn-lt"/>
                <a:cs typeface="Times New Roman"/>
              </a:rPr>
              <a:t>Campylobacter jejuni</a:t>
            </a:r>
            <a:endParaRPr lang="en-US" sz="4800" b="1" u="sng" dirty="0">
              <a:latin typeface="+mn-lt"/>
            </a:endParaRPr>
          </a:p>
        </p:txBody>
      </p:sp>
      <p:sp>
        <p:nvSpPr>
          <p:cNvPr id="4" name="TextBox 3">
            <a:extLst>
              <a:ext uri="{FF2B5EF4-FFF2-40B4-BE49-F238E27FC236}">
                <a16:creationId xmlns:a16="http://schemas.microsoft.com/office/drawing/2014/main" id="{94BF2A2E-67D7-913A-9A1D-E1042FFFE1DB}"/>
              </a:ext>
            </a:extLst>
          </p:cNvPr>
          <p:cNvSpPr txBox="1"/>
          <p:nvPr/>
        </p:nvSpPr>
        <p:spPr>
          <a:xfrm>
            <a:off x="1280647" y="3938143"/>
            <a:ext cx="5654032" cy="1692771"/>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Poultry</a:t>
            </a:r>
          </a:p>
          <a:p>
            <a:pPr marL="285750" indent="-285750">
              <a:buFont typeface="Arial"/>
              <a:buChar char="•"/>
            </a:pPr>
            <a:r>
              <a:rPr lang="en-US" sz="2400" dirty="0">
                <a:cs typeface="Times New Roman"/>
              </a:rPr>
              <a:t>Contaminated water</a:t>
            </a:r>
          </a:p>
          <a:p>
            <a:pPr marL="285750" indent="-285750">
              <a:buFont typeface="Arial"/>
              <a:buChar char="•"/>
            </a:pPr>
            <a:r>
              <a:rPr lang="en-US" sz="2400" dirty="0">
                <a:cs typeface="Times New Roman"/>
              </a:rPr>
              <a:t>Raw milk</a:t>
            </a:r>
          </a:p>
        </p:txBody>
      </p:sp>
      <p:sp>
        <p:nvSpPr>
          <p:cNvPr id="6" name="TextBox 5">
            <a:extLst>
              <a:ext uri="{FF2B5EF4-FFF2-40B4-BE49-F238E27FC236}">
                <a16:creationId xmlns:a16="http://schemas.microsoft.com/office/drawing/2014/main" id="{7682C646-A37E-1F61-530B-1EF4E2C5BE02}"/>
              </a:ext>
            </a:extLst>
          </p:cNvPr>
          <p:cNvSpPr txBox="1"/>
          <p:nvPr/>
        </p:nvSpPr>
        <p:spPr>
          <a:xfrm>
            <a:off x="7010400" y="3429000"/>
            <a:ext cx="4572000" cy="1692771"/>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Cook foods properly</a:t>
            </a:r>
          </a:p>
          <a:p>
            <a:pPr marL="285750" indent="-285750">
              <a:buFont typeface="Arial"/>
              <a:buChar char="•"/>
            </a:pPr>
            <a:r>
              <a:rPr lang="en-US" sz="2400" dirty="0">
                <a:cs typeface="Times New Roman"/>
              </a:rPr>
              <a:t>Time and temperature control</a:t>
            </a:r>
          </a:p>
          <a:p>
            <a:pPr marL="285750" indent="-285750">
              <a:buFont typeface="Arial"/>
              <a:buChar char="•"/>
            </a:pPr>
            <a:r>
              <a:rPr lang="en-US" sz="2400" dirty="0">
                <a:cs typeface="Times New Roman"/>
              </a:rPr>
              <a:t>Prevent cross-contamination</a:t>
            </a:r>
          </a:p>
        </p:txBody>
      </p:sp>
      <p:sp>
        <p:nvSpPr>
          <p:cNvPr id="7" name="TextBox 6">
            <a:extLst>
              <a:ext uri="{FF2B5EF4-FFF2-40B4-BE49-F238E27FC236}">
                <a16:creationId xmlns:a16="http://schemas.microsoft.com/office/drawing/2014/main" id="{4F460827-5FED-558F-1B21-6AECAAB14A99}"/>
              </a:ext>
            </a:extLst>
          </p:cNvPr>
          <p:cNvSpPr txBox="1"/>
          <p:nvPr/>
        </p:nvSpPr>
        <p:spPr>
          <a:xfrm>
            <a:off x="1280646" y="1695173"/>
            <a:ext cx="4281953" cy="2062103"/>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en-US" sz="2400" dirty="0">
                <a:cs typeface="Times New Roman"/>
              </a:rPr>
              <a:t>Vomiting</a:t>
            </a:r>
          </a:p>
          <a:p>
            <a:pPr marL="285750" indent="-285750">
              <a:buFont typeface="Arial"/>
              <a:buChar char="•"/>
            </a:pPr>
            <a:r>
              <a:rPr lang="en-US" sz="2400" dirty="0">
                <a:cs typeface="Times New Roman"/>
              </a:rPr>
              <a:t>Diarrhea (bloody/watery)</a:t>
            </a:r>
          </a:p>
          <a:p>
            <a:pPr marL="285750" indent="-285750">
              <a:buFont typeface="Arial"/>
              <a:buChar char="•"/>
            </a:pPr>
            <a:r>
              <a:rPr lang="en-US" sz="2400" dirty="0">
                <a:cs typeface="Times New Roman"/>
              </a:rPr>
              <a:t>Fever</a:t>
            </a:r>
          </a:p>
          <a:p>
            <a:pPr marL="285750" indent="-285750">
              <a:buFont typeface="Arial"/>
              <a:buChar char="•"/>
            </a:pPr>
            <a:r>
              <a:rPr lang="en-US" sz="2400" dirty="0">
                <a:cs typeface="Times New Roman"/>
              </a:rPr>
              <a:t>Stomach cramps</a:t>
            </a:r>
          </a:p>
        </p:txBody>
      </p:sp>
      <p:pic>
        <p:nvPicPr>
          <p:cNvPr id="5" name="Picture 4">
            <a:extLst>
              <a:ext uri="{FF2B5EF4-FFF2-40B4-BE49-F238E27FC236}">
                <a16:creationId xmlns:a16="http://schemas.microsoft.com/office/drawing/2014/main" id="{2BE658E6-845E-C95A-62E7-5850442367FA}"/>
              </a:ext>
            </a:extLst>
          </p:cNvPr>
          <p:cNvPicPr>
            <a:picLocks noChangeAspect="1"/>
          </p:cNvPicPr>
          <p:nvPr/>
        </p:nvPicPr>
        <p:blipFill>
          <a:blip r:embed="rId3"/>
          <a:stretch>
            <a:fillRect/>
          </a:stretch>
        </p:blipFill>
        <p:spPr>
          <a:xfrm>
            <a:off x="9222991" y="458315"/>
            <a:ext cx="2969009" cy="2267909"/>
          </a:xfrm>
          <a:prstGeom prst="rect">
            <a:avLst/>
          </a:prstGeom>
        </p:spPr>
      </p:pic>
    </p:spTree>
    <p:extLst>
      <p:ext uri="{BB962C8B-B14F-4D97-AF65-F5344CB8AC3E}">
        <p14:creationId xmlns:p14="http://schemas.microsoft.com/office/powerpoint/2010/main" val="218920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7E190-FBD3-0974-520C-216206DB7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39D32-AA92-2A2C-9127-2371B419EA1B}"/>
              </a:ext>
            </a:extLst>
          </p:cNvPr>
          <p:cNvSpPr>
            <a:spLocks noGrp="1"/>
          </p:cNvSpPr>
          <p:nvPr>
            <p:ph type="title"/>
          </p:nvPr>
        </p:nvSpPr>
        <p:spPr>
          <a:xfrm>
            <a:off x="533400" y="614363"/>
            <a:ext cx="7239000" cy="757238"/>
          </a:xfrm>
        </p:spPr>
        <p:txBody>
          <a:bodyPr>
            <a:noAutofit/>
          </a:bodyPr>
          <a:lstStyle/>
          <a:p>
            <a:r>
              <a:rPr lang="en-US" sz="4800" b="1" u="sng" dirty="0">
                <a:latin typeface="+mn-lt"/>
                <a:cs typeface="Times New Roman"/>
              </a:rPr>
              <a:t>Clostridium perfringens</a:t>
            </a:r>
            <a:endParaRPr lang="en-US" sz="4800" b="1" u="sng" dirty="0">
              <a:latin typeface="+mn-lt"/>
            </a:endParaRPr>
          </a:p>
        </p:txBody>
      </p:sp>
      <p:sp>
        <p:nvSpPr>
          <p:cNvPr id="4" name="TextBox 3">
            <a:extLst>
              <a:ext uri="{FF2B5EF4-FFF2-40B4-BE49-F238E27FC236}">
                <a16:creationId xmlns:a16="http://schemas.microsoft.com/office/drawing/2014/main" id="{CA38E145-F630-02E2-78ED-EAF41C7571A9}"/>
              </a:ext>
            </a:extLst>
          </p:cNvPr>
          <p:cNvSpPr txBox="1"/>
          <p:nvPr/>
        </p:nvSpPr>
        <p:spPr>
          <a:xfrm>
            <a:off x="1280646" y="3733800"/>
            <a:ext cx="5654032" cy="1692771"/>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Poultry/meat</a:t>
            </a:r>
          </a:p>
          <a:p>
            <a:pPr marL="285750" indent="-285750">
              <a:buFont typeface="Arial"/>
              <a:buChar char="•"/>
            </a:pPr>
            <a:r>
              <a:rPr lang="en-US" sz="2400" dirty="0">
                <a:cs typeface="Times New Roman"/>
              </a:rPr>
              <a:t>Stews/gravies made with meat and poultry</a:t>
            </a:r>
          </a:p>
        </p:txBody>
      </p:sp>
      <p:sp>
        <p:nvSpPr>
          <p:cNvPr id="6" name="TextBox 5">
            <a:extLst>
              <a:ext uri="{FF2B5EF4-FFF2-40B4-BE49-F238E27FC236}">
                <a16:creationId xmlns:a16="http://schemas.microsoft.com/office/drawing/2014/main" id="{0C050AE9-DEAA-F3C3-14A6-8E4A3AAAE23D}"/>
              </a:ext>
            </a:extLst>
          </p:cNvPr>
          <p:cNvSpPr txBox="1"/>
          <p:nvPr/>
        </p:nvSpPr>
        <p:spPr>
          <a:xfrm>
            <a:off x="7391400" y="3429000"/>
            <a:ext cx="4369376" cy="1692771"/>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Cool foods quickly</a:t>
            </a:r>
          </a:p>
          <a:p>
            <a:pPr marL="285750" indent="-285750">
              <a:buFont typeface="Arial"/>
              <a:buChar char="•"/>
            </a:pPr>
            <a:r>
              <a:rPr lang="en-US" sz="2400" dirty="0">
                <a:cs typeface="Times New Roman"/>
              </a:rPr>
              <a:t>Reheat foods properly</a:t>
            </a:r>
          </a:p>
          <a:p>
            <a:pPr marL="285750" indent="-285750">
              <a:buFont typeface="Arial"/>
              <a:buChar char="•"/>
            </a:pPr>
            <a:r>
              <a:rPr lang="en-US" sz="2400" dirty="0">
                <a:cs typeface="Times New Roman"/>
              </a:rPr>
              <a:t>time and temperature control</a:t>
            </a:r>
          </a:p>
        </p:txBody>
      </p:sp>
      <p:sp>
        <p:nvSpPr>
          <p:cNvPr id="7" name="TextBox 6">
            <a:extLst>
              <a:ext uri="{FF2B5EF4-FFF2-40B4-BE49-F238E27FC236}">
                <a16:creationId xmlns:a16="http://schemas.microsoft.com/office/drawing/2014/main" id="{13F2DF9E-44E4-4655-9524-07A6F0A44023}"/>
              </a:ext>
            </a:extLst>
          </p:cNvPr>
          <p:cNvSpPr txBox="1"/>
          <p:nvPr/>
        </p:nvSpPr>
        <p:spPr>
          <a:xfrm>
            <a:off x="1280646" y="1890981"/>
            <a:ext cx="3596153" cy="1323439"/>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fr-FR" sz="2400" dirty="0">
                <a:cs typeface="Times New Roman"/>
              </a:rPr>
              <a:t>Diarrhea</a:t>
            </a:r>
          </a:p>
          <a:p>
            <a:pPr marL="285750" indent="-285750">
              <a:buFont typeface="Arial"/>
              <a:buChar char="•"/>
            </a:pPr>
            <a:r>
              <a:rPr lang="fr-FR" sz="2400" dirty="0">
                <a:cs typeface="Times New Roman"/>
              </a:rPr>
              <a:t>Severe abdominal pain</a:t>
            </a:r>
          </a:p>
        </p:txBody>
      </p:sp>
      <p:pic>
        <p:nvPicPr>
          <p:cNvPr id="3" name="Picture 2">
            <a:extLst>
              <a:ext uri="{FF2B5EF4-FFF2-40B4-BE49-F238E27FC236}">
                <a16:creationId xmlns:a16="http://schemas.microsoft.com/office/drawing/2014/main" id="{89E4575A-D2C1-802B-55CE-D5862FA93986}"/>
              </a:ext>
            </a:extLst>
          </p:cNvPr>
          <p:cNvPicPr>
            <a:picLocks noChangeAspect="1"/>
          </p:cNvPicPr>
          <p:nvPr/>
        </p:nvPicPr>
        <p:blipFill>
          <a:blip r:embed="rId3"/>
          <a:srcRect l="2323"/>
          <a:stretch>
            <a:fillRect/>
          </a:stretch>
        </p:blipFill>
        <p:spPr>
          <a:xfrm>
            <a:off x="9222990" y="458315"/>
            <a:ext cx="2969010" cy="2267909"/>
          </a:xfrm>
          <a:prstGeom prst="rect">
            <a:avLst/>
          </a:prstGeom>
        </p:spPr>
      </p:pic>
    </p:spTree>
    <p:extLst>
      <p:ext uri="{BB962C8B-B14F-4D97-AF65-F5344CB8AC3E}">
        <p14:creationId xmlns:p14="http://schemas.microsoft.com/office/powerpoint/2010/main" val="36927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3DFDD-2242-6A18-2392-0ECF62E4C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DD4ED-B799-9463-79E8-E62B4CAE1112}"/>
              </a:ext>
            </a:extLst>
          </p:cNvPr>
          <p:cNvSpPr>
            <a:spLocks noGrp="1"/>
          </p:cNvSpPr>
          <p:nvPr>
            <p:ph type="title"/>
          </p:nvPr>
        </p:nvSpPr>
        <p:spPr>
          <a:xfrm>
            <a:off x="533400" y="614363"/>
            <a:ext cx="6705600" cy="757238"/>
          </a:xfrm>
        </p:spPr>
        <p:txBody>
          <a:bodyPr>
            <a:normAutofit/>
          </a:bodyPr>
          <a:lstStyle/>
          <a:p>
            <a:r>
              <a:rPr lang="en-US" sz="4800" b="1" u="sng" dirty="0">
                <a:latin typeface="+mn-lt"/>
                <a:cs typeface="Times New Roman"/>
              </a:rPr>
              <a:t>Clostridium botulinum</a:t>
            </a:r>
            <a:endParaRPr lang="en-US" sz="4800" b="1" u="sng" dirty="0">
              <a:latin typeface="+mn-lt"/>
            </a:endParaRPr>
          </a:p>
        </p:txBody>
      </p:sp>
      <p:sp>
        <p:nvSpPr>
          <p:cNvPr id="4" name="TextBox 3">
            <a:extLst>
              <a:ext uri="{FF2B5EF4-FFF2-40B4-BE49-F238E27FC236}">
                <a16:creationId xmlns:a16="http://schemas.microsoft.com/office/drawing/2014/main" id="{93B42DB9-1BAD-6A0E-80CB-46040E8C1BE4}"/>
              </a:ext>
            </a:extLst>
          </p:cNvPr>
          <p:cNvSpPr txBox="1"/>
          <p:nvPr/>
        </p:nvSpPr>
        <p:spPr>
          <a:xfrm>
            <a:off x="1265214" y="3925604"/>
            <a:ext cx="6186953" cy="2431435"/>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Incorrectly canned foods</a:t>
            </a:r>
          </a:p>
          <a:p>
            <a:pPr marL="285750" indent="-285750">
              <a:buFont typeface="Arial"/>
              <a:buChar char="•"/>
            </a:pPr>
            <a:r>
              <a:rPr lang="en-US" sz="2400" dirty="0">
                <a:cs typeface="Times New Roman"/>
              </a:rPr>
              <a:t>Reduced-oxygen packaged (ROP) foods</a:t>
            </a:r>
          </a:p>
          <a:p>
            <a:pPr marL="285750" indent="-285750">
              <a:buFont typeface="Arial"/>
              <a:buChar char="•"/>
            </a:pPr>
            <a:r>
              <a:rPr lang="en-US" sz="2400" dirty="0">
                <a:cs typeface="Times New Roman"/>
              </a:rPr>
              <a:t>Temperature-abused vegetables     (baked potatoes)</a:t>
            </a:r>
          </a:p>
          <a:p>
            <a:pPr marL="285750" indent="-285750">
              <a:buFont typeface="Arial"/>
              <a:buChar char="•"/>
            </a:pPr>
            <a:r>
              <a:rPr lang="en-US" sz="2400" dirty="0">
                <a:cs typeface="Times New Roman"/>
              </a:rPr>
              <a:t>Untreated garlic-and-oil mixtures</a:t>
            </a:r>
          </a:p>
        </p:txBody>
      </p:sp>
      <p:sp>
        <p:nvSpPr>
          <p:cNvPr id="6" name="TextBox 5">
            <a:extLst>
              <a:ext uri="{FF2B5EF4-FFF2-40B4-BE49-F238E27FC236}">
                <a16:creationId xmlns:a16="http://schemas.microsoft.com/office/drawing/2014/main" id="{CF9A6E94-91AA-58C7-456F-EC345877A8F6}"/>
              </a:ext>
            </a:extLst>
          </p:cNvPr>
          <p:cNvSpPr txBox="1"/>
          <p:nvPr/>
        </p:nvSpPr>
        <p:spPr>
          <a:xfrm>
            <a:off x="7452167" y="3352800"/>
            <a:ext cx="4662952" cy="2431435"/>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Cool, hold, and reheat foods correctly</a:t>
            </a:r>
          </a:p>
          <a:p>
            <a:pPr marL="285750" indent="-285750">
              <a:buFont typeface="Arial"/>
              <a:buChar char="•"/>
            </a:pPr>
            <a:r>
              <a:rPr lang="en-US" sz="2400" dirty="0">
                <a:cs typeface="Times New Roman"/>
              </a:rPr>
              <a:t>Inspect canned foods for damage</a:t>
            </a:r>
          </a:p>
          <a:p>
            <a:pPr marL="285750" indent="-285750">
              <a:buFont typeface="Arial"/>
              <a:buChar char="•"/>
            </a:pPr>
            <a:r>
              <a:rPr lang="en-US" sz="2400" dirty="0">
                <a:cs typeface="Times New Roman"/>
              </a:rPr>
              <a:t>Time and temperature control</a:t>
            </a:r>
          </a:p>
        </p:txBody>
      </p:sp>
      <p:sp>
        <p:nvSpPr>
          <p:cNvPr id="7" name="TextBox 6">
            <a:extLst>
              <a:ext uri="{FF2B5EF4-FFF2-40B4-BE49-F238E27FC236}">
                <a16:creationId xmlns:a16="http://schemas.microsoft.com/office/drawing/2014/main" id="{3CAF6711-BE15-D0BD-A3CD-6E337B93A775}"/>
              </a:ext>
            </a:extLst>
          </p:cNvPr>
          <p:cNvSpPr txBox="1"/>
          <p:nvPr/>
        </p:nvSpPr>
        <p:spPr>
          <a:xfrm>
            <a:off x="1265214" y="1861572"/>
            <a:ext cx="4662953" cy="2062103"/>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en-US" sz="2400" b="1" i="1" dirty="0">
                <a:cs typeface="Times New Roman"/>
              </a:rPr>
              <a:t>Initially: </a:t>
            </a:r>
            <a:r>
              <a:rPr lang="en-US" sz="2400" dirty="0">
                <a:cs typeface="Times New Roman"/>
              </a:rPr>
              <a:t>Nausea and vomiting</a:t>
            </a:r>
          </a:p>
          <a:p>
            <a:pPr marL="285750" indent="-285750">
              <a:buFont typeface="Arial"/>
              <a:buChar char="•"/>
            </a:pPr>
            <a:r>
              <a:rPr lang="en-US" sz="2400" b="1" i="1" dirty="0">
                <a:cs typeface="Times New Roman"/>
              </a:rPr>
              <a:t>Later: </a:t>
            </a:r>
            <a:r>
              <a:rPr lang="en-US" sz="2400" dirty="0">
                <a:cs typeface="Times New Roman"/>
              </a:rPr>
              <a:t>Double-vision, difficulty speaking/swallowing, possible death</a:t>
            </a:r>
          </a:p>
        </p:txBody>
      </p:sp>
      <p:pic>
        <p:nvPicPr>
          <p:cNvPr id="5" name="Picture 4">
            <a:extLst>
              <a:ext uri="{FF2B5EF4-FFF2-40B4-BE49-F238E27FC236}">
                <a16:creationId xmlns:a16="http://schemas.microsoft.com/office/drawing/2014/main" id="{B9E2D142-2A4F-23DB-9EEE-2FF14D48AEEF}"/>
              </a:ext>
            </a:extLst>
          </p:cNvPr>
          <p:cNvPicPr>
            <a:picLocks noChangeAspect="1"/>
          </p:cNvPicPr>
          <p:nvPr/>
        </p:nvPicPr>
        <p:blipFill>
          <a:blip r:embed="rId3"/>
          <a:srcRect b="1470"/>
          <a:stretch>
            <a:fillRect/>
          </a:stretch>
        </p:blipFill>
        <p:spPr>
          <a:xfrm>
            <a:off x="9222990" y="458315"/>
            <a:ext cx="2969010" cy="2267909"/>
          </a:xfrm>
          <a:prstGeom prst="rect">
            <a:avLst/>
          </a:prstGeom>
        </p:spPr>
      </p:pic>
      <p:sp>
        <p:nvSpPr>
          <p:cNvPr id="9" name="Content Placeholder 4">
            <a:extLst>
              <a:ext uri="{FF2B5EF4-FFF2-40B4-BE49-F238E27FC236}">
                <a16:creationId xmlns:a16="http://schemas.microsoft.com/office/drawing/2014/main" id="{D5618625-60B6-7E93-B139-072D13B3ADD0}"/>
              </a:ext>
            </a:extLst>
          </p:cNvPr>
          <p:cNvSpPr txBox="1">
            <a:spLocks/>
          </p:cNvSpPr>
          <p:nvPr/>
        </p:nvSpPr>
        <p:spPr>
          <a:xfrm>
            <a:off x="546904" y="1372566"/>
            <a:ext cx="4513601" cy="533400"/>
          </a:xfrm>
          <a:prstGeom prst="rect">
            <a:avLst/>
          </a:prstGeom>
        </p:spPr>
        <p:txBody>
          <a:bodyPr vert="horz" lIns="91440" tIns="45720" rIns="91440" bIns="45720" rtlCol="0" anchor="t">
            <a:normAutofit/>
          </a:bodyPr>
          <a:lstStyle>
            <a:lvl1pPr marL="128582" indent="-128582" algn="l" defTabSz="514325"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45" indent="-128582" algn="l" defTabSz="514325"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06" indent="-128582" algn="l" defTabSz="514325"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68"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30"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393"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2800" i="1" dirty="0">
                <a:latin typeface="+mn-lt"/>
                <a:cs typeface="Times New Roman"/>
              </a:rPr>
              <a:t>Toxin-producing bacteria</a:t>
            </a: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7212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7D473-21E7-B0B1-0464-7A22B8CD4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17821-FEBD-6DF4-EBE9-F80EEFA59A53}"/>
              </a:ext>
            </a:extLst>
          </p:cNvPr>
          <p:cNvSpPr>
            <a:spLocks noGrp="1"/>
          </p:cNvSpPr>
          <p:nvPr>
            <p:ph type="title"/>
          </p:nvPr>
        </p:nvSpPr>
        <p:spPr>
          <a:xfrm>
            <a:off x="533400" y="614363"/>
            <a:ext cx="6705600" cy="757238"/>
          </a:xfrm>
        </p:spPr>
        <p:txBody>
          <a:bodyPr>
            <a:normAutofit/>
          </a:bodyPr>
          <a:lstStyle/>
          <a:p>
            <a:r>
              <a:rPr lang="en-US" sz="4800" b="1" u="sng" dirty="0">
                <a:latin typeface="+mn-lt"/>
                <a:cs typeface="Times New Roman"/>
              </a:rPr>
              <a:t>Vibrio spp.</a:t>
            </a:r>
            <a:endParaRPr lang="en-US" sz="4800" b="1" u="sng" dirty="0">
              <a:latin typeface="+mn-lt"/>
            </a:endParaRPr>
          </a:p>
        </p:txBody>
      </p:sp>
      <p:sp>
        <p:nvSpPr>
          <p:cNvPr id="4" name="TextBox 3">
            <a:extLst>
              <a:ext uri="{FF2B5EF4-FFF2-40B4-BE49-F238E27FC236}">
                <a16:creationId xmlns:a16="http://schemas.microsoft.com/office/drawing/2014/main" id="{63DC8C58-093E-2DC6-037C-996410AC7F58}"/>
              </a:ext>
            </a:extLst>
          </p:cNvPr>
          <p:cNvSpPr txBox="1"/>
          <p:nvPr/>
        </p:nvSpPr>
        <p:spPr>
          <a:xfrm>
            <a:off x="1280646" y="4631008"/>
            <a:ext cx="5654032" cy="954107"/>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Shellfish from contaminated waters</a:t>
            </a:r>
          </a:p>
        </p:txBody>
      </p:sp>
      <p:sp>
        <p:nvSpPr>
          <p:cNvPr id="6" name="TextBox 5">
            <a:extLst>
              <a:ext uri="{FF2B5EF4-FFF2-40B4-BE49-F238E27FC236}">
                <a16:creationId xmlns:a16="http://schemas.microsoft.com/office/drawing/2014/main" id="{DE819D5E-06A2-9EE3-BAB9-2C5086A70F57}"/>
              </a:ext>
            </a:extLst>
          </p:cNvPr>
          <p:cNvSpPr txBox="1"/>
          <p:nvPr/>
        </p:nvSpPr>
        <p:spPr>
          <a:xfrm>
            <a:off x="7391400" y="3429000"/>
            <a:ext cx="4369376" cy="1692771"/>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Cook shellfish properly</a:t>
            </a:r>
          </a:p>
          <a:p>
            <a:pPr marL="285750" indent="-285750">
              <a:buFont typeface="Arial"/>
              <a:buChar char="•"/>
            </a:pPr>
            <a:r>
              <a:rPr lang="en-US" sz="2400" dirty="0">
                <a:cs typeface="Times New Roman"/>
              </a:rPr>
              <a:t>Purchase shellfish from an approved source</a:t>
            </a:r>
          </a:p>
        </p:txBody>
      </p:sp>
      <p:sp>
        <p:nvSpPr>
          <p:cNvPr id="7" name="TextBox 6">
            <a:extLst>
              <a:ext uri="{FF2B5EF4-FFF2-40B4-BE49-F238E27FC236}">
                <a16:creationId xmlns:a16="http://schemas.microsoft.com/office/drawing/2014/main" id="{80C52B0F-0A85-10F6-3461-514BC4303391}"/>
              </a:ext>
            </a:extLst>
          </p:cNvPr>
          <p:cNvSpPr txBox="1"/>
          <p:nvPr/>
        </p:nvSpPr>
        <p:spPr>
          <a:xfrm>
            <a:off x="1275823" y="2178677"/>
            <a:ext cx="3748553" cy="2062103"/>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en-US" sz="2400" dirty="0">
                <a:cs typeface="Times New Roman"/>
              </a:rPr>
              <a:t>Diarrhea</a:t>
            </a:r>
          </a:p>
          <a:p>
            <a:pPr marL="285750" indent="-285750">
              <a:buFont typeface="Arial"/>
              <a:buChar char="•"/>
            </a:pPr>
            <a:r>
              <a:rPr lang="en-US" sz="2400" dirty="0">
                <a:cs typeface="Times New Roman"/>
              </a:rPr>
              <a:t>Vomiting</a:t>
            </a:r>
          </a:p>
          <a:p>
            <a:pPr marL="285750" indent="-285750">
              <a:buFont typeface="Arial"/>
              <a:buChar char="•"/>
            </a:pPr>
            <a:r>
              <a:rPr lang="en-US" sz="2400" dirty="0">
                <a:cs typeface="Times New Roman"/>
              </a:rPr>
              <a:t>Cramps/abdominal pain</a:t>
            </a:r>
          </a:p>
          <a:p>
            <a:pPr marL="285750" indent="-285750">
              <a:buFont typeface="Arial"/>
              <a:buChar char="•"/>
            </a:pPr>
            <a:r>
              <a:rPr lang="en-US" sz="2400" dirty="0">
                <a:cs typeface="Times New Roman"/>
              </a:rPr>
              <a:t>Fever/chills</a:t>
            </a:r>
          </a:p>
        </p:txBody>
      </p:sp>
      <p:pic>
        <p:nvPicPr>
          <p:cNvPr id="5" name="Picture 4">
            <a:extLst>
              <a:ext uri="{FF2B5EF4-FFF2-40B4-BE49-F238E27FC236}">
                <a16:creationId xmlns:a16="http://schemas.microsoft.com/office/drawing/2014/main" id="{A334699B-BF13-D7E3-4BC9-05F136429336}"/>
              </a:ext>
            </a:extLst>
          </p:cNvPr>
          <p:cNvPicPr>
            <a:picLocks noChangeAspect="1"/>
          </p:cNvPicPr>
          <p:nvPr/>
        </p:nvPicPr>
        <p:blipFill>
          <a:blip r:embed="rId3"/>
          <a:srcRect b="1470"/>
          <a:stretch>
            <a:fillRect/>
          </a:stretch>
        </p:blipFill>
        <p:spPr>
          <a:xfrm>
            <a:off x="9222990" y="458315"/>
            <a:ext cx="2969010" cy="2267909"/>
          </a:xfrm>
          <a:prstGeom prst="rect">
            <a:avLst/>
          </a:prstGeom>
        </p:spPr>
      </p:pic>
      <p:pic>
        <p:nvPicPr>
          <p:cNvPr id="3" name="Picture 2">
            <a:extLst>
              <a:ext uri="{FF2B5EF4-FFF2-40B4-BE49-F238E27FC236}">
                <a16:creationId xmlns:a16="http://schemas.microsoft.com/office/drawing/2014/main" id="{AA886105-50AB-F0D9-5616-11C2AEB1DDA7}"/>
              </a:ext>
            </a:extLst>
          </p:cNvPr>
          <p:cNvPicPr>
            <a:picLocks noChangeAspect="1"/>
          </p:cNvPicPr>
          <p:nvPr/>
        </p:nvPicPr>
        <p:blipFill>
          <a:blip r:embed="rId4"/>
          <a:srcRect l="18903"/>
          <a:stretch>
            <a:fillRect/>
          </a:stretch>
        </p:blipFill>
        <p:spPr>
          <a:xfrm>
            <a:off x="9222989" y="458315"/>
            <a:ext cx="2969011" cy="2267908"/>
          </a:xfrm>
          <a:prstGeom prst="rect">
            <a:avLst/>
          </a:prstGeom>
        </p:spPr>
      </p:pic>
      <p:sp>
        <p:nvSpPr>
          <p:cNvPr id="8" name="TextBox 7">
            <a:extLst>
              <a:ext uri="{FF2B5EF4-FFF2-40B4-BE49-F238E27FC236}">
                <a16:creationId xmlns:a16="http://schemas.microsoft.com/office/drawing/2014/main" id="{D78CE02E-7091-3648-2ABA-D4F0241824DF}"/>
              </a:ext>
            </a:extLst>
          </p:cNvPr>
          <p:cNvSpPr txBox="1"/>
          <p:nvPr/>
        </p:nvSpPr>
        <p:spPr>
          <a:xfrm>
            <a:off x="613348" y="1357192"/>
            <a:ext cx="79210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cs typeface="Times New Roman"/>
              </a:rPr>
              <a:t>Vibrio vulnificus and Vibrio parahaemolyticus</a:t>
            </a:r>
          </a:p>
        </p:txBody>
      </p:sp>
    </p:spTree>
    <p:extLst>
      <p:ext uri="{BB962C8B-B14F-4D97-AF65-F5344CB8AC3E}">
        <p14:creationId xmlns:p14="http://schemas.microsoft.com/office/powerpoint/2010/main" val="377706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53893-743F-D33F-71BE-A2587BB54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ECA8A-295A-A694-0CCE-2FD87865E858}"/>
              </a:ext>
            </a:extLst>
          </p:cNvPr>
          <p:cNvSpPr>
            <a:spLocks noGrp="1"/>
          </p:cNvSpPr>
          <p:nvPr>
            <p:ph type="title"/>
          </p:nvPr>
        </p:nvSpPr>
        <p:spPr>
          <a:xfrm>
            <a:off x="533400" y="614363"/>
            <a:ext cx="6705600" cy="757238"/>
          </a:xfrm>
        </p:spPr>
        <p:txBody>
          <a:bodyPr>
            <a:normAutofit/>
          </a:bodyPr>
          <a:lstStyle/>
          <a:p>
            <a:r>
              <a:rPr lang="en-US" sz="4800" b="1" u="sng" dirty="0">
                <a:latin typeface="+mn-lt"/>
                <a:cs typeface="Times New Roman"/>
              </a:rPr>
              <a:t>Bacillus cereus</a:t>
            </a:r>
            <a:endParaRPr lang="en-US" sz="4800" b="1" u="sng" dirty="0">
              <a:latin typeface="+mn-lt"/>
            </a:endParaRPr>
          </a:p>
        </p:txBody>
      </p:sp>
      <p:sp>
        <p:nvSpPr>
          <p:cNvPr id="4" name="TextBox 3">
            <a:extLst>
              <a:ext uri="{FF2B5EF4-FFF2-40B4-BE49-F238E27FC236}">
                <a16:creationId xmlns:a16="http://schemas.microsoft.com/office/drawing/2014/main" id="{34DC6044-8594-4E8E-17B2-5A84AA89EAC1}"/>
              </a:ext>
            </a:extLst>
          </p:cNvPr>
          <p:cNvSpPr txBox="1"/>
          <p:nvPr/>
        </p:nvSpPr>
        <p:spPr>
          <a:xfrm>
            <a:off x="1280646" y="3818588"/>
            <a:ext cx="5654032" cy="1692771"/>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Cooked vegetables, such as rice</a:t>
            </a:r>
          </a:p>
          <a:p>
            <a:pPr marL="285750" indent="-285750">
              <a:buFont typeface="Arial"/>
              <a:buChar char="•"/>
            </a:pPr>
            <a:r>
              <a:rPr lang="en-US" sz="2400" dirty="0">
                <a:cs typeface="Times New Roman"/>
              </a:rPr>
              <a:t>Meat</a:t>
            </a:r>
          </a:p>
          <a:p>
            <a:pPr marL="285750" indent="-285750">
              <a:buFont typeface="Arial"/>
              <a:buChar char="•"/>
            </a:pPr>
            <a:r>
              <a:rPr lang="en-US" sz="2400" dirty="0">
                <a:cs typeface="Times New Roman"/>
              </a:rPr>
              <a:t>Milk</a:t>
            </a:r>
          </a:p>
        </p:txBody>
      </p:sp>
      <p:sp>
        <p:nvSpPr>
          <p:cNvPr id="6" name="TextBox 5">
            <a:extLst>
              <a:ext uri="{FF2B5EF4-FFF2-40B4-BE49-F238E27FC236}">
                <a16:creationId xmlns:a16="http://schemas.microsoft.com/office/drawing/2014/main" id="{D4DF333F-D68B-8718-FEDA-2AB2F8E6A153}"/>
              </a:ext>
            </a:extLst>
          </p:cNvPr>
          <p:cNvSpPr txBox="1"/>
          <p:nvPr/>
        </p:nvSpPr>
        <p:spPr>
          <a:xfrm>
            <a:off x="7391400" y="3633921"/>
            <a:ext cx="4038600" cy="2062103"/>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Cook, hold, and cool food properly</a:t>
            </a:r>
          </a:p>
          <a:p>
            <a:pPr marL="285750" indent="-285750">
              <a:buFont typeface="Arial"/>
              <a:buChar char="•"/>
            </a:pPr>
            <a:r>
              <a:rPr lang="en-US" sz="2400" dirty="0">
                <a:cs typeface="Times New Roman"/>
              </a:rPr>
              <a:t>Time and temperature control</a:t>
            </a:r>
          </a:p>
        </p:txBody>
      </p:sp>
      <p:sp>
        <p:nvSpPr>
          <p:cNvPr id="7" name="TextBox 6">
            <a:extLst>
              <a:ext uri="{FF2B5EF4-FFF2-40B4-BE49-F238E27FC236}">
                <a16:creationId xmlns:a16="http://schemas.microsoft.com/office/drawing/2014/main" id="{7350C445-1378-8118-300D-6CA4791FBFA8}"/>
              </a:ext>
            </a:extLst>
          </p:cNvPr>
          <p:cNvSpPr txBox="1"/>
          <p:nvPr/>
        </p:nvSpPr>
        <p:spPr>
          <a:xfrm>
            <a:off x="1280646" y="1695173"/>
            <a:ext cx="2681753" cy="1692771"/>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fr-FR" sz="2400" dirty="0">
                <a:cs typeface="Times New Roman"/>
              </a:rPr>
              <a:t>Watery diarrhea</a:t>
            </a:r>
          </a:p>
          <a:p>
            <a:pPr marL="285750" indent="-285750">
              <a:buFont typeface="Arial"/>
              <a:buChar char="•"/>
            </a:pPr>
            <a:r>
              <a:rPr lang="fr-FR" sz="2400" dirty="0">
                <a:cs typeface="Times New Roman"/>
              </a:rPr>
              <a:t>Vomiting</a:t>
            </a:r>
          </a:p>
          <a:p>
            <a:pPr marL="285750" indent="-285750">
              <a:buFont typeface="Arial"/>
              <a:buChar char="•"/>
            </a:pPr>
            <a:r>
              <a:rPr lang="fr-FR" sz="2400" dirty="0">
                <a:cs typeface="Times New Roman"/>
              </a:rPr>
              <a:t>Nausea</a:t>
            </a:r>
          </a:p>
        </p:txBody>
      </p:sp>
      <p:pic>
        <p:nvPicPr>
          <p:cNvPr id="3" name="Picture 2">
            <a:extLst>
              <a:ext uri="{FF2B5EF4-FFF2-40B4-BE49-F238E27FC236}">
                <a16:creationId xmlns:a16="http://schemas.microsoft.com/office/drawing/2014/main" id="{0D25AD84-8693-6C2A-0584-BB7CB5FAC958}"/>
              </a:ext>
            </a:extLst>
          </p:cNvPr>
          <p:cNvPicPr>
            <a:picLocks noChangeAspect="1"/>
          </p:cNvPicPr>
          <p:nvPr/>
        </p:nvPicPr>
        <p:blipFill>
          <a:blip r:embed="rId3"/>
          <a:srcRect l="2410"/>
          <a:stretch>
            <a:fillRect/>
          </a:stretch>
        </p:blipFill>
        <p:spPr>
          <a:xfrm>
            <a:off x="9222990" y="458315"/>
            <a:ext cx="2969010" cy="2267909"/>
          </a:xfrm>
          <a:prstGeom prst="rect">
            <a:avLst/>
          </a:prstGeom>
        </p:spPr>
      </p:pic>
    </p:spTree>
    <p:extLst>
      <p:ext uri="{BB962C8B-B14F-4D97-AF65-F5344CB8AC3E}">
        <p14:creationId xmlns:p14="http://schemas.microsoft.com/office/powerpoint/2010/main" val="316755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C7B0-3014-4C09-BE55-1E2FB98DFD2F}"/>
              </a:ext>
            </a:extLst>
          </p:cNvPr>
          <p:cNvSpPr>
            <a:spLocks noGrp="1"/>
          </p:cNvSpPr>
          <p:nvPr>
            <p:ph type="title"/>
          </p:nvPr>
        </p:nvSpPr>
        <p:spPr>
          <a:xfrm>
            <a:off x="867155" y="609600"/>
            <a:ext cx="10457689" cy="595146"/>
          </a:xfrm>
        </p:spPr>
        <p:txBody>
          <a:bodyPr>
            <a:normAutofit/>
          </a:bodyPr>
          <a:lstStyle/>
          <a:p>
            <a:pPr algn="ctr"/>
            <a:r>
              <a:rPr lang="en-US" sz="3600" dirty="0"/>
              <a:t>Non-Spore Forming Bacteria </a:t>
            </a:r>
          </a:p>
        </p:txBody>
      </p:sp>
      <p:pic>
        <p:nvPicPr>
          <p:cNvPr id="6" name="Content Placeholder 5">
            <a:extLst>
              <a:ext uri="{FF2B5EF4-FFF2-40B4-BE49-F238E27FC236}">
                <a16:creationId xmlns:a16="http://schemas.microsoft.com/office/drawing/2014/main" id="{24E4575B-E89D-44AF-A4FA-EB0964A44656}"/>
              </a:ext>
            </a:extLst>
          </p:cNvPr>
          <p:cNvPicPr>
            <a:picLocks noGrp="1" noChangeAspect="1"/>
          </p:cNvPicPr>
          <p:nvPr>
            <p:ph idx="4294967295"/>
          </p:nvPr>
        </p:nvPicPr>
        <p:blipFill rotWithShape="1">
          <a:blip r:embed="rId3"/>
          <a:srcRect b="39353"/>
          <a:stretch/>
        </p:blipFill>
        <p:spPr>
          <a:xfrm>
            <a:off x="2171962" y="1371600"/>
            <a:ext cx="7912100" cy="4719638"/>
          </a:xfrm>
          <a:prstGeom prst="rect">
            <a:avLst/>
          </a:prstGeom>
        </p:spPr>
      </p:pic>
    </p:spTree>
    <p:extLst>
      <p:ext uri="{BB962C8B-B14F-4D97-AF65-F5344CB8AC3E}">
        <p14:creationId xmlns:p14="http://schemas.microsoft.com/office/powerpoint/2010/main" val="307476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C7B0-3014-4C09-BE55-1E2FB98DFD2F}"/>
              </a:ext>
            </a:extLst>
          </p:cNvPr>
          <p:cNvSpPr>
            <a:spLocks noGrp="1"/>
          </p:cNvSpPr>
          <p:nvPr>
            <p:ph type="title"/>
          </p:nvPr>
        </p:nvSpPr>
        <p:spPr>
          <a:xfrm>
            <a:off x="867155" y="624055"/>
            <a:ext cx="10457689" cy="711032"/>
          </a:xfrm>
        </p:spPr>
        <p:txBody>
          <a:bodyPr>
            <a:noAutofit/>
          </a:bodyPr>
          <a:lstStyle/>
          <a:p>
            <a:pPr algn="ctr"/>
            <a:r>
              <a:rPr lang="en-US" sz="3600" dirty="0"/>
              <a:t>Non-Spore Forming Bacteria </a:t>
            </a:r>
          </a:p>
        </p:txBody>
      </p:sp>
      <p:pic>
        <p:nvPicPr>
          <p:cNvPr id="6" name="Content Placeholder 5">
            <a:extLst>
              <a:ext uri="{FF2B5EF4-FFF2-40B4-BE49-F238E27FC236}">
                <a16:creationId xmlns:a16="http://schemas.microsoft.com/office/drawing/2014/main" id="{24E4575B-E89D-44AF-A4FA-EB0964A44656}"/>
              </a:ext>
            </a:extLst>
          </p:cNvPr>
          <p:cNvPicPr>
            <a:picLocks noGrp="1" noChangeAspect="1"/>
          </p:cNvPicPr>
          <p:nvPr>
            <p:ph idx="4294967295"/>
          </p:nvPr>
        </p:nvPicPr>
        <p:blipFill rotWithShape="1">
          <a:blip r:embed="rId3"/>
          <a:srcRect t="60648"/>
          <a:stretch/>
        </p:blipFill>
        <p:spPr>
          <a:xfrm>
            <a:off x="1411331" y="2057400"/>
            <a:ext cx="9361487" cy="3622675"/>
          </a:xfrm>
          <a:prstGeom prst="rect">
            <a:avLst/>
          </a:prstGeom>
        </p:spPr>
      </p:pic>
      <p:pic>
        <p:nvPicPr>
          <p:cNvPr id="3" name="Picture 2">
            <a:extLst>
              <a:ext uri="{FF2B5EF4-FFF2-40B4-BE49-F238E27FC236}">
                <a16:creationId xmlns:a16="http://schemas.microsoft.com/office/drawing/2014/main" id="{A1462688-7D90-4256-83EC-F44505A2D6D0}"/>
              </a:ext>
            </a:extLst>
          </p:cNvPr>
          <p:cNvPicPr>
            <a:picLocks noChangeAspect="1"/>
          </p:cNvPicPr>
          <p:nvPr/>
        </p:nvPicPr>
        <p:blipFill rotWithShape="1">
          <a:blip r:embed="rId4"/>
          <a:srcRect t="731" b="95965"/>
          <a:stretch/>
        </p:blipFill>
        <p:spPr>
          <a:xfrm>
            <a:off x="1410993" y="1753383"/>
            <a:ext cx="9361825" cy="304017"/>
          </a:xfrm>
          <a:prstGeom prst="rect">
            <a:avLst/>
          </a:prstGeom>
        </p:spPr>
      </p:pic>
    </p:spTree>
    <p:extLst>
      <p:ext uri="{BB962C8B-B14F-4D97-AF65-F5344CB8AC3E}">
        <p14:creationId xmlns:p14="http://schemas.microsoft.com/office/powerpoint/2010/main" val="197046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213C-CE98-4529-BD75-20EC0A65051A}"/>
              </a:ext>
            </a:extLst>
          </p:cNvPr>
          <p:cNvSpPr>
            <a:spLocks noGrp="1"/>
          </p:cNvSpPr>
          <p:nvPr>
            <p:ph type="title"/>
          </p:nvPr>
        </p:nvSpPr>
        <p:spPr>
          <a:xfrm>
            <a:off x="899168" y="624054"/>
            <a:ext cx="10457689" cy="747545"/>
          </a:xfrm>
        </p:spPr>
        <p:txBody>
          <a:bodyPr/>
          <a:lstStyle/>
          <a:p>
            <a:pPr algn="ctr"/>
            <a:r>
              <a:rPr lang="en-US" sz="4900" b="1" dirty="0"/>
              <a:t>Hazards Found in Food</a:t>
            </a:r>
          </a:p>
        </p:txBody>
      </p:sp>
      <p:graphicFrame>
        <p:nvGraphicFramePr>
          <p:cNvPr id="4" name="Content Placeholder 5">
            <a:extLst>
              <a:ext uri="{FF2B5EF4-FFF2-40B4-BE49-F238E27FC236}">
                <a16:creationId xmlns:a16="http://schemas.microsoft.com/office/drawing/2014/main" id="{6781A649-D953-458F-A898-D2D754A15DB3}"/>
              </a:ext>
            </a:extLst>
          </p:cNvPr>
          <p:cNvGraphicFramePr>
            <a:graphicFrameLocks noGrp="1"/>
          </p:cNvGraphicFramePr>
          <p:nvPr>
            <p:ph idx="4294967295"/>
            <p:extLst>
              <p:ext uri="{D42A27DB-BD31-4B8C-83A1-F6EECF244321}">
                <p14:modId xmlns:p14="http://schemas.microsoft.com/office/powerpoint/2010/main" val="3055174219"/>
              </p:ext>
            </p:extLst>
          </p:nvPr>
        </p:nvGraphicFramePr>
        <p:xfrm>
          <a:off x="751764" y="1828800"/>
          <a:ext cx="10688472" cy="4102697"/>
        </p:xfrm>
        <a:graphic>
          <a:graphicData uri="http://schemas.openxmlformats.org/drawingml/2006/table">
            <a:tbl>
              <a:tblPr firstRow="1" bandRow="1">
                <a:tableStyleId>{0E3FDE45-AF77-4B5C-9715-49D594BDF05E}</a:tableStyleId>
              </a:tblPr>
              <a:tblGrid>
                <a:gridCol w="2190750">
                  <a:extLst>
                    <a:ext uri="{9D8B030D-6E8A-4147-A177-3AD203B41FA5}">
                      <a16:colId xmlns:a16="http://schemas.microsoft.com/office/drawing/2014/main" val="2051252194"/>
                    </a:ext>
                  </a:extLst>
                </a:gridCol>
                <a:gridCol w="8497722">
                  <a:extLst>
                    <a:ext uri="{9D8B030D-6E8A-4147-A177-3AD203B41FA5}">
                      <a16:colId xmlns:a16="http://schemas.microsoft.com/office/drawing/2014/main" val="985928746"/>
                    </a:ext>
                  </a:extLst>
                </a:gridCol>
              </a:tblGrid>
              <a:tr h="1331943">
                <a:tc>
                  <a:txBody>
                    <a:bodyPr/>
                    <a:lstStyle/>
                    <a:p>
                      <a:pPr algn="ctr"/>
                      <a:r>
                        <a:rPr lang="en-US" sz="3200" b="1" dirty="0"/>
                        <a:t>Biological </a:t>
                      </a:r>
                      <a:endParaRPr lang="en-US" sz="3200" b="1"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b="0" dirty="0"/>
                        <a:t>Biological hazards </a:t>
                      </a:r>
                      <a:r>
                        <a:rPr lang="en-US" sz="2800" b="0" kern="1200" dirty="0">
                          <a:solidFill>
                            <a:schemeClr val="tx1"/>
                          </a:solidFill>
                          <a:effectLst/>
                        </a:rPr>
                        <a:t>are biological agents that have the capacity to cause harmful effects in humans.</a:t>
                      </a:r>
                      <a:endParaRPr lang="en-US" sz="2800" b="0" dirty="0">
                        <a:latin typeface="+mn-lt"/>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55387804"/>
                  </a:ext>
                </a:extLst>
              </a:tr>
              <a:tr h="1331943">
                <a:tc>
                  <a:txBody>
                    <a:bodyPr/>
                    <a:lstStyle/>
                    <a:p>
                      <a:pPr algn="ctr"/>
                      <a:r>
                        <a:rPr lang="en-US" sz="3200" b="1" dirty="0"/>
                        <a:t>Chemical</a:t>
                      </a:r>
                      <a:endParaRPr lang="en-US" sz="3200" b="1"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2800" b="0" dirty="0"/>
                        <a:t>Chemical hazards can be naturally occurring or added that can affect a person’s health. </a:t>
                      </a:r>
                      <a:endParaRPr lang="en-US" sz="2800" b="0" dirty="0">
                        <a:latin typeface="+mn-lt"/>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0611914"/>
                  </a:ext>
                </a:extLst>
              </a:tr>
              <a:tr h="1438811">
                <a:tc>
                  <a:txBody>
                    <a:bodyPr/>
                    <a:lstStyle/>
                    <a:p>
                      <a:pPr algn="ctr"/>
                      <a:r>
                        <a:rPr lang="en-US" sz="3200" b="1" dirty="0"/>
                        <a:t>Physical </a:t>
                      </a:r>
                      <a:endParaRPr lang="en-US" sz="3200" b="1"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800" b="0" dirty="0"/>
                        <a:t>Physical hazards occur when a foreign object gets into food identally, or natural objects are left in food.</a:t>
                      </a:r>
                      <a:endParaRPr lang="en-US" sz="2800" b="0" dirty="0">
                        <a:latin typeface="+mn-lt"/>
                        <a:cs typeface="Times New Roman"/>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017956"/>
                  </a:ext>
                </a:extLst>
              </a:tr>
            </a:tbl>
          </a:graphicData>
        </a:graphic>
      </p:graphicFrame>
    </p:spTree>
    <p:extLst>
      <p:ext uri="{BB962C8B-B14F-4D97-AF65-F5344CB8AC3E}">
        <p14:creationId xmlns:p14="http://schemas.microsoft.com/office/powerpoint/2010/main" val="221419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C7B0-3014-4C09-BE55-1E2FB98DFD2F}"/>
              </a:ext>
            </a:extLst>
          </p:cNvPr>
          <p:cNvSpPr>
            <a:spLocks noGrp="1"/>
          </p:cNvSpPr>
          <p:nvPr>
            <p:ph type="title"/>
          </p:nvPr>
        </p:nvSpPr>
        <p:spPr/>
        <p:txBody>
          <a:bodyPr/>
          <a:lstStyle/>
          <a:p>
            <a:pPr algn="ctr"/>
            <a:r>
              <a:rPr lang="en-US" sz="3600" dirty="0"/>
              <a:t>Spore Forming Bacteria </a:t>
            </a:r>
          </a:p>
        </p:txBody>
      </p:sp>
      <p:pic>
        <p:nvPicPr>
          <p:cNvPr id="14" name="Content Placeholder 13">
            <a:extLst>
              <a:ext uri="{FF2B5EF4-FFF2-40B4-BE49-F238E27FC236}">
                <a16:creationId xmlns:a16="http://schemas.microsoft.com/office/drawing/2014/main" id="{C707A82C-E0F6-4211-8638-269442005930}"/>
              </a:ext>
            </a:extLst>
          </p:cNvPr>
          <p:cNvPicPr>
            <a:picLocks noGrp="1" noChangeAspect="1"/>
          </p:cNvPicPr>
          <p:nvPr>
            <p:ph idx="4294967295"/>
          </p:nvPr>
        </p:nvPicPr>
        <p:blipFill rotWithShape="1">
          <a:blip r:embed="rId3"/>
          <a:srcRect l="845" r="2101" b="3625"/>
          <a:stretch>
            <a:fillRect/>
          </a:stretch>
        </p:blipFill>
        <p:spPr>
          <a:xfrm>
            <a:off x="2209799" y="1423297"/>
            <a:ext cx="7772401" cy="4748903"/>
          </a:xfrm>
          <a:prstGeom prst="rect">
            <a:avLst/>
          </a:prstGeom>
          <a:ln w="19050">
            <a:solidFill>
              <a:schemeClr val="tx1"/>
            </a:solidFill>
          </a:ln>
        </p:spPr>
      </p:pic>
    </p:spTree>
    <p:extLst>
      <p:ext uri="{BB962C8B-B14F-4D97-AF65-F5344CB8AC3E}">
        <p14:creationId xmlns:p14="http://schemas.microsoft.com/office/powerpoint/2010/main" val="313056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C7B0-3014-4C09-BE55-1E2FB98DFD2F}"/>
              </a:ext>
            </a:extLst>
          </p:cNvPr>
          <p:cNvSpPr>
            <a:spLocks noGrp="1"/>
          </p:cNvSpPr>
          <p:nvPr>
            <p:ph type="title"/>
          </p:nvPr>
        </p:nvSpPr>
        <p:spPr>
          <a:xfrm>
            <a:off x="867155" y="609600"/>
            <a:ext cx="10457689" cy="548640"/>
          </a:xfrm>
        </p:spPr>
        <p:txBody>
          <a:bodyPr/>
          <a:lstStyle/>
          <a:p>
            <a:pPr algn="ctr"/>
            <a:r>
              <a:rPr lang="en-US" sz="3600" dirty="0"/>
              <a:t>Viruses</a:t>
            </a:r>
          </a:p>
        </p:txBody>
      </p:sp>
      <p:pic>
        <p:nvPicPr>
          <p:cNvPr id="7" name="Content Placeholder 6">
            <a:extLst>
              <a:ext uri="{FF2B5EF4-FFF2-40B4-BE49-F238E27FC236}">
                <a16:creationId xmlns:a16="http://schemas.microsoft.com/office/drawing/2014/main" id="{9918E15D-729E-47F9-81BD-0D519D3FEE7B}"/>
              </a:ext>
            </a:extLst>
          </p:cNvPr>
          <p:cNvPicPr>
            <a:picLocks noGrp="1" noChangeAspect="1"/>
          </p:cNvPicPr>
          <p:nvPr>
            <p:ph idx="4294967295"/>
          </p:nvPr>
        </p:nvPicPr>
        <p:blipFill rotWithShape="1">
          <a:blip r:embed="rId3"/>
          <a:srcRect l="454" r="616"/>
          <a:stretch/>
        </p:blipFill>
        <p:spPr>
          <a:xfrm>
            <a:off x="1427161" y="1524000"/>
            <a:ext cx="9337675" cy="4533900"/>
          </a:xfrm>
          <a:prstGeom prst="rect">
            <a:avLst/>
          </a:prstGeom>
        </p:spPr>
      </p:pic>
    </p:spTree>
    <p:extLst>
      <p:ext uri="{BB962C8B-B14F-4D97-AF65-F5344CB8AC3E}">
        <p14:creationId xmlns:p14="http://schemas.microsoft.com/office/powerpoint/2010/main" val="421490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C7B0-3014-4C09-BE55-1E2FB98DFD2F}"/>
              </a:ext>
            </a:extLst>
          </p:cNvPr>
          <p:cNvSpPr>
            <a:spLocks noGrp="1"/>
          </p:cNvSpPr>
          <p:nvPr>
            <p:ph type="title"/>
          </p:nvPr>
        </p:nvSpPr>
        <p:spPr>
          <a:xfrm>
            <a:off x="867155" y="609600"/>
            <a:ext cx="10457689" cy="747545"/>
          </a:xfrm>
        </p:spPr>
        <p:txBody>
          <a:bodyPr/>
          <a:lstStyle/>
          <a:p>
            <a:pPr algn="ctr"/>
            <a:r>
              <a:rPr lang="en-US" sz="3600" dirty="0"/>
              <a:t>Parasites </a:t>
            </a:r>
          </a:p>
        </p:txBody>
      </p:sp>
      <p:pic>
        <p:nvPicPr>
          <p:cNvPr id="5" name="Content Placeholder 4">
            <a:extLst>
              <a:ext uri="{FF2B5EF4-FFF2-40B4-BE49-F238E27FC236}">
                <a16:creationId xmlns:a16="http://schemas.microsoft.com/office/drawing/2014/main" id="{BEC7A43F-E6C7-4B2F-9A4D-83DE32916FF5}"/>
              </a:ext>
            </a:extLst>
          </p:cNvPr>
          <p:cNvPicPr>
            <a:picLocks noGrp="1" noChangeAspect="1"/>
          </p:cNvPicPr>
          <p:nvPr>
            <p:ph idx="4294967295"/>
          </p:nvPr>
        </p:nvPicPr>
        <p:blipFill>
          <a:blip r:embed="rId3"/>
          <a:srcRect t="-1" r="1677" b="1183"/>
          <a:stretch>
            <a:fillRect/>
          </a:stretch>
        </p:blipFill>
        <p:spPr>
          <a:xfrm>
            <a:off x="2374898" y="1357145"/>
            <a:ext cx="7442201" cy="4891255"/>
          </a:xfrm>
          <a:prstGeom prst="rect">
            <a:avLst/>
          </a:prstGeom>
          <a:ln w="19050">
            <a:solidFill>
              <a:schemeClr val="tx1"/>
            </a:solidFill>
          </a:ln>
        </p:spPr>
      </p:pic>
    </p:spTree>
    <p:extLst>
      <p:ext uri="{BB962C8B-B14F-4D97-AF65-F5344CB8AC3E}">
        <p14:creationId xmlns:p14="http://schemas.microsoft.com/office/powerpoint/2010/main" val="167597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C7B0-3014-4C09-BE55-1E2FB98DFD2F}"/>
              </a:ext>
            </a:extLst>
          </p:cNvPr>
          <p:cNvSpPr>
            <a:spLocks noGrp="1"/>
          </p:cNvSpPr>
          <p:nvPr>
            <p:ph type="title"/>
          </p:nvPr>
        </p:nvSpPr>
        <p:spPr>
          <a:xfrm>
            <a:off x="867155" y="671830"/>
            <a:ext cx="10457689" cy="548640"/>
          </a:xfrm>
        </p:spPr>
        <p:txBody>
          <a:bodyPr>
            <a:noAutofit/>
          </a:bodyPr>
          <a:lstStyle/>
          <a:p>
            <a:pPr algn="ctr"/>
            <a:r>
              <a:rPr lang="en-US" sz="3600" dirty="0"/>
              <a:t>Naturally Occurring Chemical Hazards</a:t>
            </a:r>
          </a:p>
        </p:txBody>
      </p:sp>
      <p:pic>
        <p:nvPicPr>
          <p:cNvPr id="6" name="Content Placeholder 5">
            <a:extLst>
              <a:ext uri="{FF2B5EF4-FFF2-40B4-BE49-F238E27FC236}">
                <a16:creationId xmlns:a16="http://schemas.microsoft.com/office/drawing/2014/main" id="{18639972-DFE8-4367-BC0F-AACE251B4D8B}"/>
              </a:ext>
            </a:extLst>
          </p:cNvPr>
          <p:cNvPicPr>
            <a:picLocks noGrp="1" noChangeAspect="1"/>
          </p:cNvPicPr>
          <p:nvPr>
            <p:ph idx="4294967295"/>
          </p:nvPr>
        </p:nvPicPr>
        <p:blipFill rotWithShape="1">
          <a:blip r:embed="rId3"/>
          <a:srcRect l="1733" t="2085" r="1062" b="6165"/>
          <a:stretch/>
        </p:blipFill>
        <p:spPr>
          <a:xfrm>
            <a:off x="1523999" y="1676400"/>
            <a:ext cx="9144000" cy="4235450"/>
          </a:xfrm>
          <a:prstGeom prst="rect">
            <a:avLst/>
          </a:prstGeom>
        </p:spPr>
      </p:pic>
    </p:spTree>
    <p:extLst>
      <p:ext uri="{BB962C8B-B14F-4D97-AF65-F5344CB8AC3E}">
        <p14:creationId xmlns:p14="http://schemas.microsoft.com/office/powerpoint/2010/main" val="5618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DEE6-7AEB-4BAA-84DF-5DD2EE5264F0}"/>
              </a:ext>
            </a:extLst>
          </p:cNvPr>
          <p:cNvSpPr>
            <a:spLocks noGrp="1"/>
          </p:cNvSpPr>
          <p:nvPr>
            <p:ph type="title"/>
          </p:nvPr>
        </p:nvSpPr>
        <p:spPr>
          <a:xfrm>
            <a:off x="867155" y="677451"/>
            <a:ext cx="10457689" cy="747545"/>
          </a:xfrm>
        </p:spPr>
        <p:txBody>
          <a:bodyPr/>
          <a:lstStyle/>
          <a:p>
            <a:pPr algn="ctr"/>
            <a:r>
              <a:rPr lang="en-US" sz="4400" b="1" dirty="0"/>
              <a:t>Competitive Microflora</a:t>
            </a:r>
          </a:p>
        </p:txBody>
      </p:sp>
      <p:sp>
        <p:nvSpPr>
          <p:cNvPr id="3" name="Content Placeholder 2">
            <a:extLst>
              <a:ext uri="{FF2B5EF4-FFF2-40B4-BE49-F238E27FC236}">
                <a16:creationId xmlns:a16="http://schemas.microsoft.com/office/drawing/2014/main" id="{730F4574-8E20-4EA4-972D-0E7FA4F269D9}"/>
              </a:ext>
            </a:extLst>
          </p:cNvPr>
          <p:cNvSpPr>
            <a:spLocks noGrp="1"/>
          </p:cNvSpPr>
          <p:nvPr>
            <p:ph idx="4294967295"/>
          </p:nvPr>
        </p:nvSpPr>
        <p:spPr>
          <a:xfrm>
            <a:off x="1026318" y="1752600"/>
            <a:ext cx="10139362" cy="4351338"/>
          </a:xfrm>
          <a:prstGeom prst="rect">
            <a:avLst/>
          </a:prstGeom>
        </p:spPr>
        <p:txBody>
          <a:bodyPr vert="horz" lIns="91440" tIns="45720" rIns="91440" bIns="45720" rtlCol="0" anchor="t">
            <a:normAutofit/>
          </a:bodyPr>
          <a:lstStyle/>
          <a:p>
            <a:r>
              <a:rPr lang="en-US" sz="2800" dirty="0">
                <a:latin typeface="+mn-lt"/>
              </a:rPr>
              <a:t>Surfaces of raw meat, poultry and fish have </a:t>
            </a:r>
            <a:r>
              <a:rPr lang="en-US" sz="2800" u="sng" dirty="0">
                <a:latin typeface="+mn-lt"/>
              </a:rPr>
              <a:t>aerobic</a:t>
            </a:r>
            <a:r>
              <a:rPr lang="en-US" sz="2800" dirty="0">
                <a:latin typeface="+mn-lt"/>
              </a:rPr>
              <a:t> spoilage bacteria, mold, and yeasts</a:t>
            </a:r>
          </a:p>
          <a:p>
            <a:pPr marL="0" indent="0">
              <a:buNone/>
            </a:pPr>
            <a:endParaRPr lang="en-US" sz="2800" dirty="0">
              <a:latin typeface="+mn-lt"/>
            </a:endParaRPr>
          </a:p>
          <a:p>
            <a:r>
              <a:rPr lang="en-US" sz="2800" dirty="0">
                <a:latin typeface="+mn-lt"/>
                <a:cs typeface="Times New Roman"/>
              </a:rPr>
              <a:t>Spoilage organisms outcompete pathogenic bacteria</a:t>
            </a:r>
            <a:endParaRPr lang="en-US" sz="2800" dirty="0">
              <a:latin typeface="+mn-lt"/>
            </a:endParaRPr>
          </a:p>
          <a:p>
            <a:pPr lvl="1"/>
            <a:r>
              <a:rPr lang="en-US" sz="2575" dirty="0">
                <a:latin typeface="+mn-lt"/>
              </a:rPr>
              <a:t>Slows bacterial growth</a:t>
            </a:r>
          </a:p>
          <a:p>
            <a:pPr lvl="1"/>
            <a:r>
              <a:rPr lang="en-US" sz="2575" dirty="0">
                <a:latin typeface="+mn-lt"/>
              </a:rPr>
              <a:t>Controls toxin formation</a:t>
            </a:r>
          </a:p>
          <a:p>
            <a:pPr marL="257163" lvl="1" indent="0">
              <a:buNone/>
            </a:pPr>
            <a:endParaRPr lang="en-US" sz="2575" dirty="0">
              <a:latin typeface="+mn-lt"/>
            </a:endParaRPr>
          </a:p>
          <a:p>
            <a:r>
              <a:rPr lang="en-US" sz="2800" dirty="0">
                <a:latin typeface="+mn-lt"/>
              </a:rPr>
              <a:t>Exceptions</a:t>
            </a:r>
          </a:p>
          <a:p>
            <a:pPr lvl="1"/>
            <a:r>
              <a:rPr lang="en-US" sz="2400" dirty="0">
                <a:latin typeface="+mn-lt"/>
              </a:rPr>
              <a:t>Scombroid species (temperature abused prior to cooking)</a:t>
            </a:r>
          </a:p>
          <a:p>
            <a:pPr lvl="1"/>
            <a:r>
              <a:rPr lang="en-US" sz="2400" dirty="0">
                <a:latin typeface="+mn-lt"/>
              </a:rPr>
              <a:t>Reduced oxygen packaging of TCS foods (ROP)</a:t>
            </a:r>
          </a:p>
          <a:p>
            <a:pPr marL="457200" lvl="1" indent="0">
              <a:buNone/>
            </a:pPr>
            <a:endParaRPr lang="en-US" dirty="0"/>
          </a:p>
        </p:txBody>
      </p:sp>
    </p:spTree>
    <p:extLst>
      <p:ext uri="{BB962C8B-B14F-4D97-AF65-F5344CB8AC3E}">
        <p14:creationId xmlns:p14="http://schemas.microsoft.com/office/powerpoint/2010/main" val="239468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DC73-0319-43A2-A8E0-54569D1EA344}"/>
              </a:ext>
            </a:extLst>
          </p:cNvPr>
          <p:cNvSpPr>
            <a:spLocks noGrp="1"/>
          </p:cNvSpPr>
          <p:nvPr>
            <p:ph type="title"/>
          </p:nvPr>
        </p:nvSpPr>
        <p:spPr>
          <a:xfrm>
            <a:off x="867155" y="762000"/>
            <a:ext cx="10457689" cy="2209799"/>
          </a:xfrm>
          <a:prstGeom prst="rect">
            <a:avLst/>
          </a:prstGeom>
        </p:spPr>
        <p:txBody>
          <a:bodyPr>
            <a:noAutofit/>
          </a:bodyPr>
          <a:lstStyle/>
          <a:p>
            <a:pPr algn="ctr"/>
            <a:r>
              <a:rPr lang="en-US" sz="8000" dirty="0">
                <a:latin typeface="+mn-lt"/>
                <a:cs typeface="Times New Roman"/>
              </a:rPr>
              <a:t>END OF PRESENTATION</a:t>
            </a:r>
          </a:p>
        </p:txBody>
      </p:sp>
      <p:sp>
        <p:nvSpPr>
          <p:cNvPr id="5" name="Content Placeholder 4">
            <a:extLst>
              <a:ext uri="{FF2B5EF4-FFF2-40B4-BE49-F238E27FC236}">
                <a16:creationId xmlns:a16="http://schemas.microsoft.com/office/drawing/2014/main" id="{3C68A017-2034-4580-BF7B-30BFDE3AFDD2}"/>
              </a:ext>
            </a:extLst>
          </p:cNvPr>
          <p:cNvSpPr>
            <a:spLocks noGrp="1"/>
          </p:cNvSpPr>
          <p:nvPr>
            <p:ph type="body" sz="quarter" idx="10"/>
          </p:nvPr>
        </p:nvSpPr>
        <p:spPr>
          <a:xfrm>
            <a:off x="1524000" y="3657600"/>
            <a:ext cx="9144000" cy="2209799"/>
          </a:xfrm>
          <a:prstGeom prst="rect">
            <a:avLst/>
          </a:prstGeom>
        </p:spPr>
        <p:txBody>
          <a:bodyPr vert="horz" lIns="91440" tIns="45720" rIns="91440" bIns="45720" rtlCol="0" anchor="t">
            <a:noAutofit/>
          </a:bodyPr>
          <a:lstStyle/>
          <a:p>
            <a:pPr marL="0" indent="0">
              <a:buNone/>
            </a:pPr>
            <a:r>
              <a:rPr lang="en-US" sz="4400" dirty="0">
                <a:latin typeface="+mn-lt"/>
                <a:cs typeface="Times New Roman"/>
              </a:rPr>
              <a:t>If you have any questions about this presentation, please contact your Regional Specialist.</a:t>
            </a:r>
            <a:endParaRPr lang="en-US" sz="4400" dirty="0">
              <a:latin typeface="+mn-lt"/>
            </a:endParaRPr>
          </a:p>
        </p:txBody>
      </p:sp>
    </p:spTree>
    <p:extLst>
      <p:ext uri="{BB962C8B-B14F-4D97-AF65-F5344CB8AC3E}">
        <p14:creationId xmlns:p14="http://schemas.microsoft.com/office/powerpoint/2010/main" val="117066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94BB-F3DD-4068-9C8F-BBC05529233D}"/>
              </a:ext>
            </a:extLst>
          </p:cNvPr>
          <p:cNvSpPr>
            <a:spLocks noGrp="1"/>
          </p:cNvSpPr>
          <p:nvPr>
            <p:ph type="title"/>
          </p:nvPr>
        </p:nvSpPr>
        <p:spPr>
          <a:xfrm>
            <a:off x="950971" y="609600"/>
            <a:ext cx="10290057" cy="548640"/>
          </a:xfrm>
        </p:spPr>
        <p:txBody>
          <a:bodyPr/>
          <a:lstStyle/>
          <a:p>
            <a:pPr algn="ctr"/>
            <a:r>
              <a:rPr lang="en-US" sz="4400" b="1" dirty="0"/>
              <a:t>Classifications of Foodborne Disease</a:t>
            </a:r>
          </a:p>
        </p:txBody>
      </p:sp>
      <p:graphicFrame>
        <p:nvGraphicFramePr>
          <p:cNvPr id="6" name="Content Placeholder 5">
            <a:extLst>
              <a:ext uri="{FF2B5EF4-FFF2-40B4-BE49-F238E27FC236}">
                <a16:creationId xmlns:a16="http://schemas.microsoft.com/office/drawing/2014/main" id="{5AD7F23F-0CF3-4B99-A47D-F1CB12B91EAF}"/>
              </a:ext>
            </a:extLst>
          </p:cNvPr>
          <p:cNvGraphicFramePr>
            <a:graphicFrameLocks noGrp="1"/>
          </p:cNvGraphicFramePr>
          <p:nvPr>
            <p:ph idx="4294967295"/>
            <p:extLst>
              <p:ext uri="{D42A27DB-BD31-4B8C-83A1-F6EECF244321}">
                <p14:modId xmlns:p14="http://schemas.microsoft.com/office/powerpoint/2010/main" val="469992213"/>
              </p:ext>
            </p:extLst>
          </p:nvPr>
        </p:nvGraphicFramePr>
        <p:xfrm>
          <a:off x="266699" y="1828800"/>
          <a:ext cx="11658600" cy="4063632"/>
        </p:xfrm>
        <a:graphic>
          <a:graphicData uri="http://schemas.openxmlformats.org/drawingml/2006/table">
            <a:tbl>
              <a:tblPr firstRow="1" bandRow="1">
                <a:tableStyleId>{0E3FDE45-AF77-4B5C-9715-49D594BDF05E}</a:tableStyleId>
              </a:tblPr>
              <a:tblGrid>
                <a:gridCol w="2951411">
                  <a:extLst>
                    <a:ext uri="{9D8B030D-6E8A-4147-A177-3AD203B41FA5}">
                      <a16:colId xmlns:a16="http://schemas.microsoft.com/office/drawing/2014/main" val="2051252194"/>
                    </a:ext>
                  </a:extLst>
                </a:gridCol>
                <a:gridCol w="8707189">
                  <a:extLst>
                    <a:ext uri="{9D8B030D-6E8A-4147-A177-3AD203B41FA5}">
                      <a16:colId xmlns:a16="http://schemas.microsoft.com/office/drawing/2014/main" val="985928746"/>
                    </a:ext>
                  </a:extLst>
                </a:gridCol>
              </a:tblGrid>
              <a:tr h="1104885">
                <a:tc>
                  <a:txBody>
                    <a:bodyPr/>
                    <a:lstStyle/>
                    <a:p>
                      <a:pPr algn="ctr"/>
                      <a:r>
                        <a:rPr lang="en-US" sz="2800" b="1" dirty="0"/>
                        <a:t>Infection</a:t>
                      </a:r>
                      <a:endParaRPr lang="en-US" sz="2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sz="2000" b="0" dirty="0"/>
                        <a:t>Caused when a living microorganism is ingested as part of the food. After ingestion, the microorganism grows in the body</a:t>
                      </a:r>
                      <a:endParaRPr lang="en-US" sz="2000" b="0" dirty="0">
                        <a:latin typeface="Times New Roman" panose="02020603050405020304" pitchFamily="18" charset="0"/>
                        <a:cs typeface="Times New Roman" panose="02020603050405020304" pitchFamily="18" charset="0"/>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55387804"/>
                  </a:ext>
                </a:extLst>
              </a:tr>
              <a:tr h="1422314">
                <a:tc>
                  <a:txBody>
                    <a:bodyPr/>
                    <a:lstStyle/>
                    <a:p>
                      <a:pPr algn="ctr"/>
                      <a:r>
                        <a:rPr lang="en-US" sz="2800" b="1" dirty="0"/>
                        <a:t>Intoxication</a:t>
                      </a:r>
                      <a:endParaRPr lang="en-US" sz="2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tcPr>
                </a:tc>
                <a:tc>
                  <a:txBody>
                    <a:bodyPr/>
                    <a:lstStyle/>
                    <a:p>
                      <a:r>
                        <a:rPr lang="en-US" sz="2000" b="0" dirty="0"/>
                        <a:t>Caused when a living microorganism grows in or on a food and produces a toxin. The food containing the toxin is then ingested and the toxin itself causes illness</a:t>
                      </a:r>
                      <a:endParaRPr lang="en-US" sz="2000" b="0" dirty="0">
                        <a:latin typeface="Times New Roman"/>
                        <a:cs typeface="Times New Roman"/>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0611914"/>
                  </a:ext>
                </a:extLst>
              </a:tr>
              <a:tr h="1536433">
                <a:tc>
                  <a:txBody>
                    <a:bodyPr/>
                    <a:lstStyle/>
                    <a:p>
                      <a:pPr algn="ctr"/>
                      <a:r>
                        <a:rPr lang="en-US" sz="2800" b="1" dirty="0"/>
                        <a:t>Toxicoinfection </a:t>
                      </a:r>
                      <a:r>
                        <a:rPr lang="en-US" sz="2000" b="0" dirty="0"/>
                        <a:t>(Toxin-mediated infection)</a:t>
                      </a:r>
                      <a:endParaRPr lang="en-US" sz="28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sz="2000" b="0" dirty="0"/>
                        <a:t>Caused when a living microorganism is consumed (like an infection) and then the microorganism produces a toxin in the body, as opposed to in the food, that leads to illness</a:t>
                      </a:r>
                      <a:endParaRPr lang="en-US" sz="2000" b="0" dirty="0">
                        <a:latin typeface="Times New Roman" panose="02020603050405020304" pitchFamily="18" charset="0"/>
                        <a:cs typeface="Times New Roman" panose="02020603050405020304" pitchFamily="18" charset="0"/>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017956"/>
                  </a:ext>
                </a:extLst>
              </a:tr>
            </a:tbl>
          </a:graphicData>
        </a:graphic>
      </p:graphicFrame>
    </p:spTree>
    <p:extLst>
      <p:ext uri="{BB962C8B-B14F-4D97-AF65-F5344CB8AC3E}">
        <p14:creationId xmlns:p14="http://schemas.microsoft.com/office/powerpoint/2010/main" val="303604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FF0691-0E2C-4311-8C34-E8CCC5DF52EC}"/>
              </a:ext>
            </a:extLst>
          </p:cNvPr>
          <p:cNvPicPr>
            <a:picLocks noChangeAspect="1"/>
          </p:cNvPicPr>
          <p:nvPr/>
        </p:nvPicPr>
        <p:blipFill>
          <a:blip r:embed="rId3"/>
          <a:stretch>
            <a:fillRect/>
          </a:stretch>
        </p:blipFill>
        <p:spPr>
          <a:xfrm>
            <a:off x="6513468" y="1752600"/>
            <a:ext cx="4840341" cy="4038600"/>
          </a:xfrm>
          <a:prstGeom prst="rect">
            <a:avLst/>
          </a:prstGeom>
        </p:spPr>
      </p:pic>
      <p:sp>
        <p:nvSpPr>
          <p:cNvPr id="2" name="Title 1">
            <a:extLst>
              <a:ext uri="{FF2B5EF4-FFF2-40B4-BE49-F238E27FC236}">
                <a16:creationId xmlns:a16="http://schemas.microsoft.com/office/drawing/2014/main" id="{3AA7DC73-0319-43A2-A8E0-54569D1EA344}"/>
              </a:ext>
            </a:extLst>
          </p:cNvPr>
          <p:cNvSpPr>
            <a:spLocks noGrp="1"/>
          </p:cNvSpPr>
          <p:nvPr>
            <p:ph type="title"/>
          </p:nvPr>
        </p:nvSpPr>
        <p:spPr>
          <a:xfrm>
            <a:off x="899168" y="624055"/>
            <a:ext cx="10457689" cy="725614"/>
          </a:xfrm>
        </p:spPr>
        <p:txBody>
          <a:bodyPr>
            <a:normAutofit fontScale="90000"/>
          </a:bodyPr>
          <a:lstStyle/>
          <a:p>
            <a:pPr algn="ctr"/>
            <a:r>
              <a:rPr lang="en-US" sz="5400" dirty="0">
                <a:latin typeface="+mn-lt"/>
                <a:cs typeface="Times New Roman"/>
              </a:rPr>
              <a:t>Control Measures</a:t>
            </a:r>
            <a:endParaRPr lang="en-US" sz="5400" dirty="0">
              <a:latin typeface="+mn-lt"/>
            </a:endParaRPr>
          </a:p>
        </p:txBody>
      </p:sp>
      <p:sp>
        <p:nvSpPr>
          <p:cNvPr id="5" name="Content Placeholder 4">
            <a:extLst>
              <a:ext uri="{FF2B5EF4-FFF2-40B4-BE49-F238E27FC236}">
                <a16:creationId xmlns:a16="http://schemas.microsoft.com/office/drawing/2014/main" id="{3C68A017-2034-4580-BF7B-30BFDE3AFDD2}"/>
              </a:ext>
            </a:extLst>
          </p:cNvPr>
          <p:cNvSpPr>
            <a:spLocks noGrp="1"/>
          </p:cNvSpPr>
          <p:nvPr>
            <p:ph idx="4294967295"/>
          </p:nvPr>
        </p:nvSpPr>
        <p:spPr>
          <a:xfrm>
            <a:off x="1024907" y="1924050"/>
            <a:ext cx="4724400" cy="2909494"/>
          </a:xfrm>
          <a:prstGeom prst="rect">
            <a:avLst/>
          </a:prstGeom>
        </p:spPr>
        <p:txBody>
          <a:bodyPr vert="horz" lIns="91440" tIns="45720" rIns="91440" bIns="45720" rtlCol="0" anchor="t">
            <a:noAutofit/>
          </a:bodyPr>
          <a:lstStyle/>
          <a:p>
            <a:pPr>
              <a:buFont typeface="Arial"/>
              <a:buChar char="•"/>
            </a:pPr>
            <a:r>
              <a:rPr lang="en-US" sz="3200" dirty="0">
                <a:latin typeface="+mn-lt"/>
                <a:cs typeface="Times New Roman"/>
              </a:rPr>
              <a:t>Key concepts </a:t>
            </a:r>
            <a:endParaRPr lang="en-US" sz="3200" dirty="0">
              <a:latin typeface="+mn-lt"/>
            </a:endParaRPr>
          </a:p>
          <a:p>
            <a:pPr lvl="1">
              <a:buFont typeface="Arial"/>
              <a:buChar char="•"/>
            </a:pPr>
            <a:r>
              <a:rPr lang="en-US" sz="2800" dirty="0">
                <a:latin typeface="+mn-lt"/>
                <a:cs typeface="Times New Roman"/>
              </a:rPr>
              <a:t>Proper Handwashing</a:t>
            </a:r>
            <a:endParaRPr lang="en-US" sz="2800" dirty="0">
              <a:latin typeface="+mn-lt"/>
            </a:endParaRPr>
          </a:p>
          <a:p>
            <a:pPr lvl="1">
              <a:buFont typeface="Arial"/>
              <a:buChar char="•"/>
            </a:pPr>
            <a:r>
              <a:rPr lang="en-US" sz="2800" dirty="0">
                <a:latin typeface="+mn-lt"/>
                <a:cs typeface="Times New Roman"/>
              </a:rPr>
              <a:t>No Bare Hand Contact</a:t>
            </a:r>
          </a:p>
          <a:p>
            <a:pPr lvl="1">
              <a:buFont typeface="Arial"/>
              <a:buChar char="•"/>
            </a:pPr>
            <a:r>
              <a:rPr lang="en-US" sz="2800" dirty="0">
                <a:latin typeface="+mn-lt"/>
                <a:cs typeface="Times New Roman"/>
              </a:rPr>
              <a:t>Employee Health Policy</a:t>
            </a:r>
          </a:p>
          <a:p>
            <a:pPr>
              <a:buFont typeface="Arial"/>
              <a:buChar char="•"/>
            </a:pPr>
            <a:endParaRPr lang="en-US" sz="2800" dirty="0">
              <a:latin typeface="+mn-lt"/>
              <a:cs typeface="Times New Roman"/>
            </a:endParaRPr>
          </a:p>
          <a:p>
            <a:pPr>
              <a:buFont typeface="Arial"/>
              <a:buChar char="•"/>
            </a:pPr>
            <a:r>
              <a:rPr lang="en-US" sz="3200" dirty="0">
                <a:latin typeface="+mn-lt"/>
                <a:cs typeface="Times New Roman"/>
              </a:rPr>
              <a:t>"Three-legged stool" </a:t>
            </a:r>
            <a:endParaRPr lang="en-US" sz="3200" dirty="0">
              <a:latin typeface="+mn-lt"/>
            </a:endParaRPr>
          </a:p>
        </p:txBody>
      </p:sp>
      <p:sp>
        <p:nvSpPr>
          <p:cNvPr id="4" name="TextBox 3">
            <a:extLst>
              <a:ext uri="{FF2B5EF4-FFF2-40B4-BE49-F238E27FC236}">
                <a16:creationId xmlns:a16="http://schemas.microsoft.com/office/drawing/2014/main" id="{84B8A922-9667-47C2-BDFC-5343C5D15A1B}"/>
              </a:ext>
            </a:extLst>
          </p:cNvPr>
          <p:cNvSpPr txBox="1"/>
          <p:nvPr/>
        </p:nvSpPr>
        <p:spPr>
          <a:xfrm rot="17501662">
            <a:off x="6249670" y="3539903"/>
            <a:ext cx="2375538" cy="366216"/>
          </a:xfrm>
          <a:prstGeom prst="rect">
            <a:avLst/>
          </a:prstGeom>
          <a:noFill/>
        </p:spPr>
        <p:txBody>
          <a:bodyPr wrap="square" rtlCol="0">
            <a:spAutoFit/>
          </a:bodyPr>
          <a:lstStyle/>
          <a:p>
            <a:r>
              <a:rPr lang="en-US" dirty="0"/>
              <a:t>Proper Handwashing</a:t>
            </a:r>
          </a:p>
        </p:txBody>
      </p:sp>
      <p:sp>
        <p:nvSpPr>
          <p:cNvPr id="6" name="TextBox 5">
            <a:extLst>
              <a:ext uri="{FF2B5EF4-FFF2-40B4-BE49-F238E27FC236}">
                <a16:creationId xmlns:a16="http://schemas.microsoft.com/office/drawing/2014/main" id="{09CDA53A-8EAF-4182-9D40-3D7B4ECA3F4F}"/>
              </a:ext>
            </a:extLst>
          </p:cNvPr>
          <p:cNvSpPr txBox="1"/>
          <p:nvPr/>
        </p:nvSpPr>
        <p:spPr>
          <a:xfrm rot="16200000">
            <a:off x="7538752" y="3814920"/>
            <a:ext cx="2789772" cy="646331"/>
          </a:xfrm>
          <a:prstGeom prst="rect">
            <a:avLst/>
          </a:prstGeom>
          <a:noFill/>
        </p:spPr>
        <p:txBody>
          <a:bodyPr wrap="square" rtlCol="0">
            <a:spAutoFit/>
          </a:bodyPr>
          <a:lstStyle/>
          <a:p>
            <a:r>
              <a:rPr lang="en-US" dirty="0"/>
              <a:t>Health Policy / Exclusions &amp; Restrictions</a:t>
            </a:r>
          </a:p>
        </p:txBody>
      </p:sp>
      <p:sp>
        <p:nvSpPr>
          <p:cNvPr id="7" name="TextBox 6">
            <a:extLst>
              <a:ext uri="{FF2B5EF4-FFF2-40B4-BE49-F238E27FC236}">
                <a16:creationId xmlns:a16="http://schemas.microsoft.com/office/drawing/2014/main" id="{DD3A0FEC-F348-475E-A115-E040F41DF8E2}"/>
              </a:ext>
            </a:extLst>
          </p:cNvPr>
          <p:cNvSpPr txBox="1"/>
          <p:nvPr/>
        </p:nvSpPr>
        <p:spPr>
          <a:xfrm rot="4140000">
            <a:off x="9013474" y="3624858"/>
            <a:ext cx="2740144" cy="646331"/>
          </a:xfrm>
          <a:prstGeom prst="rect">
            <a:avLst/>
          </a:prstGeom>
          <a:noFill/>
        </p:spPr>
        <p:txBody>
          <a:bodyPr wrap="square" rtlCol="0">
            <a:spAutoFit/>
          </a:bodyPr>
          <a:lstStyle/>
          <a:p>
            <a:r>
              <a:rPr lang="en-US" dirty="0"/>
              <a:t>No Bare Hand Contact with RTE Foods</a:t>
            </a:r>
          </a:p>
        </p:txBody>
      </p:sp>
    </p:spTree>
    <p:extLst>
      <p:ext uri="{BB962C8B-B14F-4D97-AF65-F5344CB8AC3E}">
        <p14:creationId xmlns:p14="http://schemas.microsoft.com/office/powerpoint/2010/main" val="148139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DC73-0319-43A2-A8E0-54569D1EA344}"/>
              </a:ext>
            </a:extLst>
          </p:cNvPr>
          <p:cNvSpPr>
            <a:spLocks noGrp="1"/>
          </p:cNvSpPr>
          <p:nvPr>
            <p:ph type="title"/>
          </p:nvPr>
        </p:nvSpPr>
        <p:spPr>
          <a:xfrm>
            <a:off x="533400" y="614362"/>
            <a:ext cx="5654032" cy="899945"/>
          </a:xfrm>
        </p:spPr>
        <p:txBody>
          <a:bodyPr>
            <a:normAutofit fontScale="90000"/>
          </a:bodyPr>
          <a:lstStyle/>
          <a:p>
            <a:r>
              <a:rPr lang="en-US" sz="6000" b="1" u="sng" dirty="0">
                <a:latin typeface="+mn-lt"/>
                <a:cs typeface="Times New Roman"/>
              </a:rPr>
              <a:t>Salmonella typhi</a:t>
            </a:r>
            <a:endParaRPr lang="en-US" sz="6000" b="1" u="sng" dirty="0">
              <a:latin typeface="+mn-lt"/>
            </a:endParaRPr>
          </a:p>
        </p:txBody>
      </p:sp>
      <p:sp>
        <p:nvSpPr>
          <p:cNvPr id="5" name="Content Placeholder 4">
            <a:extLst>
              <a:ext uri="{FF2B5EF4-FFF2-40B4-BE49-F238E27FC236}">
                <a16:creationId xmlns:a16="http://schemas.microsoft.com/office/drawing/2014/main" id="{3C68A017-2034-4580-BF7B-30BFDE3AFDD2}"/>
              </a:ext>
            </a:extLst>
          </p:cNvPr>
          <p:cNvSpPr>
            <a:spLocks noGrp="1"/>
          </p:cNvSpPr>
          <p:nvPr>
            <p:ph type="body" sz="quarter" idx="4294967295"/>
          </p:nvPr>
        </p:nvSpPr>
        <p:spPr>
          <a:xfrm>
            <a:off x="609600" y="1495272"/>
            <a:ext cx="3811587" cy="533400"/>
          </a:xfrm>
          <a:prstGeom prst="rect">
            <a:avLst/>
          </a:prstGeom>
        </p:spPr>
        <p:txBody>
          <a:bodyPr vert="horz" lIns="91440" tIns="45720" rIns="91440" bIns="45720" rtlCol="0" anchor="t">
            <a:normAutofit/>
          </a:bodyPr>
          <a:lstStyle/>
          <a:p>
            <a:pPr marL="0" indent="0">
              <a:buNone/>
            </a:pPr>
            <a:r>
              <a:rPr lang="en-US" sz="2800" b="1" i="1" dirty="0">
                <a:latin typeface="+mn-lt"/>
                <a:cs typeface="Times New Roman"/>
              </a:rPr>
              <a:t>Causes typhoid fever</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749515BA-E9E0-4FE5-9AFB-B085DF81B865}"/>
              </a:ext>
            </a:extLst>
          </p:cNvPr>
          <p:cNvSpPr txBox="1"/>
          <p:nvPr/>
        </p:nvSpPr>
        <p:spPr>
          <a:xfrm>
            <a:off x="1277599" y="4199197"/>
            <a:ext cx="4369377" cy="1692771"/>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Food-handlers</a:t>
            </a:r>
          </a:p>
          <a:p>
            <a:pPr marL="285750" indent="-285750">
              <a:buFont typeface="Arial"/>
              <a:buChar char="•"/>
            </a:pPr>
            <a:r>
              <a:rPr lang="en-US" sz="2400" dirty="0">
                <a:cs typeface="Times New Roman"/>
              </a:rPr>
              <a:t>Ready to eat foods</a:t>
            </a:r>
          </a:p>
          <a:p>
            <a:pPr marL="285750" indent="-285750">
              <a:buFont typeface="Arial"/>
              <a:buChar char="•"/>
            </a:pPr>
            <a:r>
              <a:rPr lang="en-US" sz="2400" dirty="0">
                <a:cs typeface="Times New Roman"/>
              </a:rPr>
              <a:t>Beverages</a:t>
            </a:r>
          </a:p>
        </p:txBody>
      </p:sp>
      <p:sp>
        <p:nvSpPr>
          <p:cNvPr id="6" name="TextBox 5">
            <a:extLst>
              <a:ext uri="{FF2B5EF4-FFF2-40B4-BE49-F238E27FC236}">
                <a16:creationId xmlns:a16="http://schemas.microsoft.com/office/drawing/2014/main" id="{44480EC3-EC4C-47F5-ACBA-C33A6BC3CE49}"/>
              </a:ext>
            </a:extLst>
          </p:cNvPr>
          <p:cNvSpPr txBox="1"/>
          <p:nvPr/>
        </p:nvSpPr>
        <p:spPr>
          <a:xfrm>
            <a:off x="6187432" y="3045035"/>
            <a:ext cx="4369376" cy="2308324"/>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Three-legged stool</a:t>
            </a:r>
          </a:p>
          <a:p>
            <a:pPr marL="285750" indent="-285750">
              <a:buFont typeface="Arial"/>
              <a:buChar char="•"/>
            </a:pPr>
            <a:r>
              <a:rPr lang="en-US" sz="2400" dirty="0">
                <a:cs typeface="Times New Roman"/>
              </a:rPr>
              <a:t>Cook food properly</a:t>
            </a:r>
            <a:endParaRPr lang="en-US" sz="2000" dirty="0"/>
          </a:p>
          <a:p>
            <a:pPr marL="285750" indent="-285750">
              <a:buFont typeface="Arial"/>
              <a:buChar char="•"/>
            </a:pPr>
            <a:r>
              <a:rPr lang="en-US" sz="2400" dirty="0">
                <a:cs typeface="Times New Roman"/>
              </a:rPr>
              <a:t>Prevent cross-contamination</a:t>
            </a:r>
          </a:p>
          <a:p>
            <a:pPr marL="285750" indent="-285750">
              <a:buFont typeface="Arial,Sans-Serif"/>
              <a:buChar char="•"/>
            </a:pPr>
            <a:endParaRPr lang="en-US" sz="2000" dirty="0">
              <a:latin typeface="Times New Roman"/>
              <a:ea typeface="+mn-lt"/>
              <a:cs typeface="Times New Roman"/>
            </a:endParaRPr>
          </a:p>
          <a:p>
            <a:pPr marL="285750" indent="-285750">
              <a:buFont typeface="Arial"/>
              <a:buChar char="•"/>
            </a:pPr>
            <a:endParaRPr lang="en-US" sz="2000" dirty="0">
              <a:latin typeface="Times New Roman"/>
              <a:cs typeface="Times New Roman"/>
            </a:endParaRPr>
          </a:p>
        </p:txBody>
      </p:sp>
      <p:sp>
        <p:nvSpPr>
          <p:cNvPr id="7" name="TextBox 6">
            <a:extLst>
              <a:ext uri="{FF2B5EF4-FFF2-40B4-BE49-F238E27FC236}">
                <a16:creationId xmlns:a16="http://schemas.microsoft.com/office/drawing/2014/main" id="{C4F0707A-C6EE-4A7A-9134-A074262A363D}"/>
              </a:ext>
            </a:extLst>
          </p:cNvPr>
          <p:cNvSpPr txBox="1"/>
          <p:nvPr/>
        </p:nvSpPr>
        <p:spPr>
          <a:xfrm>
            <a:off x="1277599" y="2267549"/>
            <a:ext cx="2475588" cy="1692771"/>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en-US" sz="2400" dirty="0">
                <a:cs typeface="Times New Roman"/>
              </a:rPr>
              <a:t>Diarrhea</a:t>
            </a:r>
          </a:p>
          <a:p>
            <a:pPr marL="285750" indent="-285750">
              <a:buFont typeface="Arial"/>
              <a:buChar char="•"/>
            </a:pPr>
            <a:r>
              <a:rPr lang="en-US" sz="2400" dirty="0">
                <a:cs typeface="Times New Roman"/>
              </a:rPr>
              <a:t>Stomach pain</a:t>
            </a:r>
          </a:p>
          <a:p>
            <a:pPr marL="285750" indent="-285750">
              <a:buFont typeface="Arial"/>
              <a:buChar char="•"/>
            </a:pPr>
            <a:r>
              <a:rPr lang="en-US" sz="2400" dirty="0">
                <a:cs typeface="Times New Roman"/>
              </a:rPr>
              <a:t>Headache</a:t>
            </a:r>
          </a:p>
        </p:txBody>
      </p:sp>
      <p:pic>
        <p:nvPicPr>
          <p:cNvPr id="9" name="Content Placeholder 2">
            <a:extLst>
              <a:ext uri="{FF2B5EF4-FFF2-40B4-BE49-F238E27FC236}">
                <a16:creationId xmlns:a16="http://schemas.microsoft.com/office/drawing/2014/main" id="{DB6658F4-94C8-4290-8178-18FDFA063D74}"/>
              </a:ext>
            </a:extLst>
          </p:cNvPr>
          <p:cNvPicPr>
            <a:picLocks noChangeAspect="1"/>
          </p:cNvPicPr>
          <p:nvPr/>
        </p:nvPicPr>
        <p:blipFill>
          <a:blip r:embed="rId3"/>
          <a:stretch>
            <a:fillRect/>
          </a:stretch>
        </p:blipFill>
        <p:spPr>
          <a:xfrm>
            <a:off x="9220200" y="443185"/>
            <a:ext cx="2971801" cy="2307400"/>
          </a:xfrm>
          <a:prstGeom prst="rect">
            <a:avLst/>
          </a:prstGeom>
        </p:spPr>
      </p:pic>
    </p:spTree>
    <p:extLst>
      <p:ext uri="{BB962C8B-B14F-4D97-AF65-F5344CB8AC3E}">
        <p14:creationId xmlns:p14="http://schemas.microsoft.com/office/powerpoint/2010/main" val="129455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74034-6569-0FE5-C70B-724577BA5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2B608-0FD0-B24B-338C-E3E61402120C}"/>
              </a:ext>
            </a:extLst>
          </p:cNvPr>
          <p:cNvSpPr>
            <a:spLocks noGrp="1"/>
          </p:cNvSpPr>
          <p:nvPr>
            <p:ph type="title"/>
          </p:nvPr>
        </p:nvSpPr>
        <p:spPr>
          <a:xfrm>
            <a:off x="533400" y="614362"/>
            <a:ext cx="5654032" cy="899945"/>
          </a:xfrm>
        </p:spPr>
        <p:txBody>
          <a:bodyPr>
            <a:normAutofit fontScale="90000"/>
          </a:bodyPr>
          <a:lstStyle/>
          <a:p>
            <a:r>
              <a:rPr lang="en-US" sz="6000" b="1" u="sng" dirty="0">
                <a:latin typeface="+mn-lt"/>
                <a:cs typeface="Times New Roman"/>
              </a:rPr>
              <a:t>Salmonella</a:t>
            </a:r>
            <a:endParaRPr lang="en-US" sz="6000" b="1" u="sng" dirty="0">
              <a:latin typeface="+mn-lt"/>
            </a:endParaRPr>
          </a:p>
        </p:txBody>
      </p:sp>
      <p:sp>
        <p:nvSpPr>
          <p:cNvPr id="4" name="TextBox 3">
            <a:extLst>
              <a:ext uri="{FF2B5EF4-FFF2-40B4-BE49-F238E27FC236}">
                <a16:creationId xmlns:a16="http://schemas.microsoft.com/office/drawing/2014/main" id="{8DFA8190-6081-F791-AC7F-CA337F7EC69E}"/>
              </a:ext>
            </a:extLst>
          </p:cNvPr>
          <p:cNvSpPr txBox="1"/>
          <p:nvPr/>
        </p:nvSpPr>
        <p:spPr>
          <a:xfrm>
            <a:off x="1277599" y="4070612"/>
            <a:ext cx="5654032" cy="2431435"/>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Raw and undercooked eggs</a:t>
            </a:r>
          </a:p>
          <a:p>
            <a:pPr marL="285750" indent="-285750">
              <a:buFont typeface="Arial"/>
              <a:buChar char="•"/>
            </a:pPr>
            <a:r>
              <a:rPr lang="en-US" sz="2400" dirty="0">
                <a:cs typeface="Times New Roman"/>
              </a:rPr>
              <a:t>Raw and undercooked poultry/meats</a:t>
            </a:r>
          </a:p>
          <a:p>
            <a:pPr marL="285750" indent="-285750">
              <a:buFont typeface="Arial"/>
              <a:buChar char="•"/>
            </a:pPr>
            <a:r>
              <a:rPr lang="en-US" sz="2400" dirty="0">
                <a:cs typeface="Times New Roman"/>
              </a:rPr>
              <a:t>Dairy products</a:t>
            </a:r>
          </a:p>
          <a:p>
            <a:pPr marL="285750" indent="-285750">
              <a:buFont typeface="Arial"/>
              <a:buChar char="•"/>
            </a:pPr>
            <a:r>
              <a:rPr lang="en-US" sz="2400" dirty="0">
                <a:cs typeface="Times New Roman"/>
              </a:rPr>
              <a:t>Produce</a:t>
            </a:r>
          </a:p>
          <a:p>
            <a:pPr marL="285750" indent="-285750">
              <a:buFont typeface="Arial"/>
              <a:buChar char="•"/>
            </a:pPr>
            <a:r>
              <a:rPr lang="en-US" sz="2400" dirty="0">
                <a:cs typeface="Times New Roman"/>
              </a:rPr>
              <a:t>Food-handlers</a:t>
            </a:r>
          </a:p>
        </p:txBody>
      </p:sp>
      <p:sp>
        <p:nvSpPr>
          <p:cNvPr id="6" name="TextBox 5">
            <a:extLst>
              <a:ext uri="{FF2B5EF4-FFF2-40B4-BE49-F238E27FC236}">
                <a16:creationId xmlns:a16="http://schemas.microsoft.com/office/drawing/2014/main" id="{F2E7ED18-0CA4-04CD-2C43-1E50EEA2B232}"/>
              </a:ext>
            </a:extLst>
          </p:cNvPr>
          <p:cNvSpPr txBox="1"/>
          <p:nvPr/>
        </p:nvSpPr>
        <p:spPr>
          <a:xfrm>
            <a:off x="7239000" y="3410712"/>
            <a:ext cx="4369376" cy="2369880"/>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Cook food properly</a:t>
            </a:r>
          </a:p>
          <a:p>
            <a:pPr marL="285750" indent="-285750">
              <a:buFont typeface="Arial"/>
              <a:buChar char="•"/>
            </a:pPr>
            <a:r>
              <a:rPr lang="en-US" sz="2400" dirty="0">
                <a:cs typeface="Times New Roman"/>
              </a:rPr>
              <a:t>Cool foods quickly</a:t>
            </a:r>
          </a:p>
          <a:p>
            <a:pPr marL="285750" indent="-285750">
              <a:buFont typeface="Arial"/>
              <a:buChar char="•"/>
            </a:pPr>
            <a:r>
              <a:rPr lang="en-US" sz="2400" dirty="0">
                <a:cs typeface="Times New Roman"/>
              </a:rPr>
              <a:t>Prevent cross-contamination</a:t>
            </a:r>
          </a:p>
          <a:p>
            <a:pPr marL="285750" indent="-285750">
              <a:buFont typeface="Arial"/>
              <a:buChar char="•"/>
            </a:pPr>
            <a:r>
              <a:rPr lang="en-US" sz="2400" dirty="0">
                <a:cs typeface="Times New Roman"/>
              </a:rPr>
              <a:t>Three-legged stool</a:t>
            </a:r>
            <a:endParaRPr lang="en-US" sz="2000" dirty="0">
              <a:latin typeface="Times New Roman"/>
              <a:ea typeface="+mn-lt"/>
              <a:cs typeface="Times New Roman"/>
            </a:endParaRPr>
          </a:p>
          <a:p>
            <a:pPr marL="285750" indent="-285750">
              <a:buFont typeface="Arial"/>
              <a:buChar char="•"/>
            </a:pPr>
            <a:endParaRPr lang="en-US" sz="2000" dirty="0">
              <a:latin typeface="Times New Roman"/>
              <a:cs typeface="Times New Roman"/>
            </a:endParaRPr>
          </a:p>
        </p:txBody>
      </p:sp>
      <p:sp>
        <p:nvSpPr>
          <p:cNvPr id="7" name="TextBox 6">
            <a:extLst>
              <a:ext uri="{FF2B5EF4-FFF2-40B4-BE49-F238E27FC236}">
                <a16:creationId xmlns:a16="http://schemas.microsoft.com/office/drawing/2014/main" id="{EB41744D-8CBD-84E1-D4F2-D4BA5ECDB533}"/>
              </a:ext>
            </a:extLst>
          </p:cNvPr>
          <p:cNvSpPr txBox="1"/>
          <p:nvPr/>
        </p:nvSpPr>
        <p:spPr>
          <a:xfrm>
            <a:off x="1277598" y="2015363"/>
            <a:ext cx="5654031" cy="2062103"/>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en-US" sz="2400" dirty="0">
                <a:cs typeface="Times New Roman"/>
              </a:rPr>
              <a:t>Vomiting </a:t>
            </a:r>
          </a:p>
          <a:p>
            <a:pPr marL="285750" indent="-285750">
              <a:buFont typeface="Arial"/>
              <a:buChar char="•"/>
            </a:pPr>
            <a:r>
              <a:rPr lang="en-US" sz="2400" dirty="0">
                <a:cs typeface="Times New Roman"/>
              </a:rPr>
              <a:t>Nausea</a:t>
            </a:r>
          </a:p>
          <a:p>
            <a:pPr marL="285750" indent="-285750">
              <a:buFont typeface="Arial"/>
              <a:buChar char="•"/>
            </a:pPr>
            <a:r>
              <a:rPr lang="en-US" sz="2400" dirty="0">
                <a:cs typeface="Times New Roman"/>
              </a:rPr>
              <a:t>Cramps</a:t>
            </a:r>
          </a:p>
          <a:p>
            <a:pPr marL="285750" indent="-285750">
              <a:buFont typeface="Arial"/>
              <a:buChar char="•"/>
            </a:pPr>
            <a:r>
              <a:rPr lang="en-US" sz="2400" dirty="0">
                <a:cs typeface="Times New Roman"/>
              </a:rPr>
              <a:t>Fever</a:t>
            </a:r>
          </a:p>
        </p:txBody>
      </p:sp>
      <p:pic>
        <p:nvPicPr>
          <p:cNvPr id="3" name="Picture 2">
            <a:extLst>
              <a:ext uri="{FF2B5EF4-FFF2-40B4-BE49-F238E27FC236}">
                <a16:creationId xmlns:a16="http://schemas.microsoft.com/office/drawing/2014/main" id="{E70E6A9F-BA80-44FA-9B56-69B746E82560}"/>
              </a:ext>
            </a:extLst>
          </p:cNvPr>
          <p:cNvPicPr>
            <a:picLocks noChangeAspect="1"/>
          </p:cNvPicPr>
          <p:nvPr/>
        </p:nvPicPr>
        <p:blipFill>
          <a:blip r:embed="rId3"/>
          <a:srcRect r="3600"/>
          <a:stretch>
            <a:fillRect/>
          </a:stretch>
        </p:blipFill>
        <p:spPr>
          <a:xfrm>
            <a:off x="9253729" y="457200"/>
            <a:ext cx="2938271" cy="2308325"/>
          </a:xfrm>
          <a:prstGeom prst="rect">
            <a:avLst/>
          </a:prstGeom>
        </p:spPr>
      </p:pic>
      <p:sp>
        <p:nvSpPr>
          <p:cNvPr id="11" name="Content Placeholder 4">
            <a:extLst>
              <a:ext uri="{FF2B5EF4-FFF2-40B4-BE49-F238E27FC236}">
                <a16:creationId xmlns:a16="http://schemas.microsoft.com/office/drawing/2014/main" id="{9BE3555E-D249-2AB4-8ECE-4503ABACD967}"/>
              </a:ext>
            </a:extLst>
          </p:cNvPr>
          <p:cNvSpPr txBox="1">
            <a:spLocks/>
          </p:cNvSpPr>
          <p:nvPr/>
        </p:nvSpPr>
        <p:spPr>
          <a:xfrm>
            <a:off x="609599" y="1479571"/>
            <a:ext cx="3811587" cy="533400"/>
          </a:xfrm>
          <a:prstGeom prst="rect">
            <a:avLst/>
          </a:prstGeom>
        </p:spPr>
        <p:txBody>
          <a:bodyPr vert="horz" lIns="91440" tIns="45720" rIns="91440" bIns="45720" rtlCol="0" anchor="t">
            <a:normAutofit/>
          </a:bodyPr>
          <a:lstStyle>
            <a:lvl1pPr marL="128582" indent="-128582" algn="l" defTabSz="514325"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45" indent="-128582" algn="l" defTabSz="514325"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06" indent="-128582" algn="l" defTabSz="514325"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68"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30"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393"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2800" i="1" dirty="0">
                <a:latin typeface="+mn-lt"/>
                <a:cs typeface="Times New Roman"/>
              </a:rPr>
              <a:t>Non-typhoidal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2054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707A-7701-B6C5-C171-567E05922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72E6D-6D73-5B38-0499-CEF3CD0C2D28}"/>
              </a:ext>
            </a:extLst>
          </p:cNvPr>
          <p:cNvSpPr>
            <a:spLocks noGrp="1"/>
          </p:cNvSpPr>
          <p:nvPr>
            <p:ph type="title"/>
          </p:nvPr>
        </p:nvSpPr>
        <p:spPr>
          <a:xfrm>
            <a:off x="533400" y="614362"/>
            <a:ext cx="5654032" cy="899945"/>
          </a:xfrm>
        </p:spPr>
        <p:txBody>
          <a:bodyPr>
            <a:normAutofit fontScale="90000"/>
          </a:bodyPr>
          <a:lstStyle/>
          <a:p>
            <a:r>
              <a:rPr lang="en-US" sz="6000" b="1" u="sng" dirty="0">
                <a:latin typeface="+mn-lt"/>
                <a:cs typeface="Times New Roman"/>
              </a:rPr>
              <a:t>Escherichia coli</a:t>
            </a:r>
            <a:endParaRPr lang="en-US" sz="6000" b="1" u="sng" dirty="0">
              <a:latin typeface="+mn-lt"/>
            </a:endParaRPr>
          </a:p>
        </p:txBody>
      </p:sp>
      <p:sp>
        <p:nvSpPr>
          <p:cNvPr id="4" name="TextBox 3">
            <a:extLst>
              <a:ext uri="{FF2B5EF4-FFF2-40B4-BE49-F238E27FC236}">
                <a16:creationId xmlns:a16="http://schemas.microsoft.com/office/drawing/2014/main" id="{D04D783E-A256-544F-A692-2C47ACE0B09C}"/>
              </a:ext>
            </a:extLst>
          </p:cNvPr>
          <p:cNvSpPr txBox="1"/>
          <p:nvPr/>
        </p:nvSpPr>
        <p:spPr>
          <a:xfrm>
            <a:off x="1277599" y="4181535"/>
            <a:ext cx="5654032" cy="2062103"/>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Raw ground beef</a:t>
            </a:r>
          </a:p>
          <a:p>
            <a:pPr marL="285750" indent="-285750">
              <a:buFont typeface="Arial"/>
              <a:buChar char="•"/>
            </a:pPr>
            <a:r>
              <a:rPr lang="en-US" sz="2400" dirty="0">
                <a:cs typeface="Times New Roman"/>
              </a:rPr>
              <a:t>Produce</a:t>
            </a:r>
          </a:p>
          <a:p>
            <a:pPr marL="285750" indent="-285750">
              <a:buFont typeface="Arial"/>
              <a:buChar char="•"/>
            </a:pPr>
            <a:r>
              <a:rPr lang="en-US" sz="2400" dirty="0">
                <a:cs typeface="Times New Roman"/>
              </a:rPr>
              <a:t>Raw milk</a:t>
            </a:r>
          </a:p>
          <a:p>
            <a:pPr marL="285750" indent="-285750">
              <a:buFont typeface="Arial"/>
              <a:buChar char="•"/>
            </a:pPr>
            <a:r>
              <a:rPr lang="en-US" sz="2400" dirty="0">
                <a:cs typeface="Times New Roman"/>
              </a:rPr>
              <a:t>Food-handlers</a:t>
            </a:r>
          </a:p>
        </p:txBody>
      </p:sp>
      <p:sp>
        <p:nvSpPr>
          <p:cNvPr id="6" name="TextBox 5">
            <a:extLst>
              <a:ext uri="{FF2B5EF4-FFF2-40B4-BE49-F238E27FC236}">
                <a16:creationId xmlns:a16="http://schemas.microsoft.com/office/drawing/2014/main" id="{E74E1A62-4C00-A962-CA65-B78EF9D542AB}"/>
              </a:ext>
            </a:extLst>
          </p:cNvPr>
          <p:cNvSpPr txBox="1"/>
          <p:nvPr/>
        </p:nvSpPr>
        <p:spPr>
          <a:xfrm>
            <a:off x="7315200" y="3429000"/>
            <a:ext cx="4369376" cy="2431435"/>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Cook ground beef properly</a:t>
            </a:r>
          </a:p>
          <a:p>
            <a:pPr marL="285750" indent="-285750">
              <a:buFont typeface="Arial"/>
              <a:buChar char="•"/>
            </a:pPr>
            <a:r>
              <a:rPr lang="en-US" sz="2400" dirty="0">
                <a:cs typeface="Times New Roman"/>
              </a:rPr>
              <a:t>Prevent cross-contamination</a:t>
            </a:r>
          </a:p>
          <a:p>
            <a:pPr marL="285750" indent="-285750">
              <a:buFont typeface="Arial"/>
              <a:buChar char="•"/>
            </a:pPr>
            <a:r>
              <a:rPr lang="en-US" sz="2400" dirty="0">
                <a:cs typeface="Times New Roman"/>
              </a:rPr>
              <a:t>Wash produce</a:t>
            </a:r>
          </a:p>
          <a:p>
            <a:pPr marL="285750" indent="-285750">
              <a:buFont typeface="Arial"/>
              <a:buChar char="•"/>
            </a:pPr>
            <a:r>
              <a:rPr lang="en-US" sz="2400" dirty="0">
                <a:cs typeface="Times New Roman"/>
              </a:rPr>
              <a:t>Food from approved sources</a:t>
            </a:r>
          </a:p>
          <a:p>
            <a:pPr marL="285750" indent="-285750">
              <a:buFont typeface="Arial"/>
              <a:buChar char="•"/>
            </a:pPr>
            <a:r>
              <a:rPr lang="en-US" sz="2400" dirty="0">
                <a:cs typeface="Times New Roman"/>
              </a:rPr>
              <a:t>Three-legged stool </a:t>
            </a:r>
          </a:p>
        </p:txBody>
      </p:sp>
      <p:sp>
        <p:nvSpPr>
          <p:cNvPr id="7" name="TextBox 6">
            <a:extLst>
              <a:ext uri="{FF2B5EF4-FFF2-40B4-BE49-F238E27FC236}">
                <a16:creationId xmlns:a16="http://schemas.microsoft.com/office/drawing/2014/main" id="{021EEF84-0A9E-FC30-56AA-0FEAC2262045}"/>
              </a:ext>
            </a:extLst>
          </p:cNvPr>
          <p:cNvSpPr txBox="1"/>
          <p:nvPr/>
        </p:nvSpPr>
        <p:spPr>
          <a:xfrm>
            <a:off x="1277598" y="2066201"/>
            <a:ext cx="5504201" cy="2062103"/>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en-US" sz="2400" dirty="0">
                <a:cs typeface="Times New Roman"/>
              </a:rPr>
              <a:t>Severe diarrhea, sometimes bloody</a:t>
            </a:r>
          </a:p>
          <a:p>
            <a:pPr marL="285750" indent="-285750">
              <a:buFont typeface="Arial"/>
              <a:buChar char="•"/>
            </a:pPr>
            <a:r>
              <a:rPr lang="en-US" sz="2400" dirty="0">
                <a:cs typeface="Times New Roman"/>
              </a:rPr>
              <a:t>Dehydration</a:t>
            </a:r>
          </a:p>
          <a:p>
            <a:pPr marL="285750" indent="-285750">
              <a:buFont typeface="Arial"/>
              <a:buChar char="•"/>
            </a:pPr>
            <a:r>
              <a:rPr lang="en-US" sz="2400" dirty="0">
                <a:cs typeface="Times New Roman"/>
              </a:rPr>
              <a:t>Cramps</a:t>
            </a:r>
          </a:p>
          <a:p>
            <a:pPr marL="285750" indent="-285750">
              <a:buFont typeface="Arial"/>
              <a:buChar char="•"/>
            </a:pPr>
            <a:r>
              <a:rPr lang="en-US" sz="2400" dirty="0">
                <a:cs typeface="Times New Roman"/>
              </a:rPr>
              <a:t>Renal (kidney) failure, severe cases</a:t>
            </a:r>
          </a:p>
        </p:txBody>
      </p:sp>
      <p:sp>
        <p:nvSpPr>
          <p:cNvPr id="11" name="Content Placeholder 4">
            <a:extLst>
              <a:ext uri="{FF2B5EF4-FFF2-40B4-BE49-F238E27FC236}">
                <a16:creationId xmlns:a16="http://schemas.microsoft.com/office/drawing/2014/main" id="{F352CDD5-F0FE-41D7-8BC4-1611F1F6B10D}"/>
              </a:ext>
            </a:extLst>
          </p:cNvPr>
          <p:cNvSpPr txBox="1">
            <a:spLocks/>
          </p:cNvSpPr>
          <p:nvPr/>
        </p:nvSpPr>
        <p:spPr>
          <a:xfrm>
            <a:off x="609599" y="1479571"/>
            <a:ext cx="5791201" cy="533400"/>
          </a:xfrm>
          <a:prstGeom prst="rect">
            <a:avLst/>
          </a:prstGeom>
        </p:spPr>
        <p:txBody>
          <a:bodyPr vert="horz" lIns="91440" tIns="45720" rIns="91440" bIns="45720" rtlCol="0" anchor="t">
            <a:normAutofit/>
          </a:bodyPr>
          <a:lstStyle>
            <a:lvl1pPr marL="128582" indent="-128582" algn="l" defTabSz="514325"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45" indent="-128582" algn="l" defTabSz="514325"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06" indent="-128582" algn="l" defTabSz="514325"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68"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30"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393"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2800" i="1" dirty="0">
                <a:latin typeface="+mn-lt"/>
                <a:cs typeface="Times New Roman"/>
              </a:rPr>
              <a:t>Shiga toxin-producing E. Coli</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0A252EC6-8F30-D505-8B3D-098AC50B0CA8}"/>
              </a:ext>
            </a:extLst>
          </p:cNvPr>
          <p:cNvPicPr>
            <a:picLocks noChangeAspect="1"/>
          </p:cNvPicPr>
          <p:nvPr/>
        </p:nvPicPr>
        <p:blipFill>
          <a:blip r:embed="rId3"/>
          <a:srcRect l="15492" r="4561"/>
          <a:stretch>
            <a:fillRect/>
          </a:stretch>
        </p:blipFill>
        <p:spPr>
          <a:xfrm>
            <a:off x="9220200" y="448519"/>
            <a:ext cx="2971800" cy="2294681"/>
          </a:xfrm>
          <a:prstGeom prst="rect">
            <a:avLst/>
          </a:prstGeom>
        </p:spPr>
      </p:pic>
    </p:spTree>
    <p:extLst>
      <p:ext uri="{BB962C8B-B14F-4D97-AF65-F5344CB8AC3E}">
        <p14:creationId xmlns:p14="http://schemas.microsoft.com/office/powerpoint/2010/main" val="333983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FEA38-6F18-4639-5CEB-0232AD09E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1C04E-00EA-FDF7-403A-D4E5B1BD80E3}"/>
              </a:ext>
            </a:extLst>
          </p:cNvPr>
          <p:cNvSpPr>
            <a:spLocks noGrp="1"/>
          </p:cNvSpPr>
          <p:nvPr>
            <p:ph type="title"/>
          </p:nvPr>
        </p:nvSpPr>
        <p:spPr>
          <a:xfrm>
            <a:off x="533400" y="614362"/>
            <a:ext cx="5654032" cy="899945"/>
          </a:xfrm>
        </p:spPr>
        <p:txBody>
          <a:bodyPr>
            <a:normAutofit fontScale="90000"/>
          </a:bodyPr>
          <a:lstStyle/>
          <a:p>
            <a:r>
              <a:rPr lang="en-US" sz="6000" b="1" u="sng" dirty="0">
                <a:latin typeface="+mn-lt"/>
                <a:cs typeface="Times New Roman"/>
              </a:rPr>
              <a:t>Shigella</a:t>
            </a:r>
            <a:endParaRPr lang="en-US" sz="6000" b="1" u="sng" dirty="0">
              <a:latin typeface="+mn-lt"/>
            </a:endParaRPr>
          </a:p>
        </p:txBody>
      </p:sp>
      <p:sp>
        <p:nvSpPr>
          <p:cNvPr id="4" name="TextBox 3">
            <a:extLst>
              <a:ext uri="{FF2B5EF4-FFF2-40B4-BE49-F238E27FC236}">
                <a16:creationId xmlns:a16="http://schemas.microsoft.com/office/drawing/2014/main" id="{CDD10F4A-3B43-601D-D38A-B49358530D3E}"/>
              </a:ext>
            </a:extLst>
          </p:cNvPr>
          <p:cNvSpPr txBox="1"/>
          <p:nvPr/>
        </p:nvSpPr>
        <p:spPr>
          <a:xfrm>
            <a:off x="1280647" y="3938143"/>
            <a:ext cx="5654032" cy="2431435"/>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Food-handlers</a:t>
            </a:r>
          </a:p>
          <a:p>
            <a:pPr marL="285750" indent="-285750">
              <a:buFont typeface="Arial"/>
              <a:buChar char="•"/>
            </a:pPr>
            <a:r>
              <a:rPr lang="en-US" sz="2400" dirty="0">
                <a:cs typeface="Times New Roman"/>
              </a:rPr>
              <a:t>Foods easily contaminated by hands, such as salads</a:t>
            </a:r>
          </a:p>
          <a:p>
            <a:pPr marL="285750" indent="-285750">
              <a:buFont typeface="Arial"/>
              <a:buChar char="•"/>
            </a:pPr>
            <a:r>
              <a:rPr lang="en-US" sz="2400" dirty="0">
                <a:cs typeface="Times New Roman"/>
              </a:rPr>
              <a:t>Contaminated water</a:t>
            </a:r>
          </a:p>
          <a:p>
            <a:pPr marL="285750" indent="-285750">
              <a:buFont typeface="Arial"/>
              <a:buChar char="•"/>
            </a:pPr>
            <a:r>
              <a:rPr lang="en-US" sz="2400" dirty="0">
                <a:cs typeface="Times New Roman"/>
              </a:rPr>
              <a:t>Flies</a:t>
            </a:r>
          </a:p>
        </p:txBody>
      </p:sp>
      <p:sp>
        <p:nvSpPr>
          <p:cNvPr id="6" name="TextBox 5">
            <a:extLst>
              <a:ext uri="{FF2B5EF4-FFF2-40B4-BE49-F238E27FC236}">
                <a16:creationId xmlns:a16="http://schemas.microsoft.com/office/drawing/2014/main" id="{E61B5624-8A31-D708-0A5F-9C843F25F5CF}"/>
              </a:ext>
            </a:extLst>
          </p:cNvPr>
          <p:cNvSpPr txBox="1"/>
          <p:nvPr/>
        </p:nvSpPr>
        <p:spPr>
          <a:xfrm>
            <a:off x="7467600" y="3429000"/>
            <a:ext cx="4369376" cy="1692771"/>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Three-legged stool</a:t>
            </a:r>
          </a:p>
          <a:p>
            <a:pPr marL="285750" indent="-285750">
              <a:buFont typeface="Arial"/>
              <a:buChar char="•"/>
            </a:pPr>
            <a:r>
              <a:rPr lang="en-US" sz="2400" dirty="0">
                <a:cs typeface="Times New Roman"/>
              </a:rPr>
              <a:t>Control flies</a:t>
            </a:r>
          </a:p>
          <a:p>
            <a:pPr marL="285750" indent="-285750">
              <a:buFont typeface="Arial"/>
              <a:buChar char="•"/>
            </a:pPr>
            <a:r>
              <a:rPr lang="en-US" sz="2400" dirty="0">
                <a:cs typeface="Times New Roman"/>
              </a:rPr>
              <a:t>Wash produce thoroughly</a:t>
            </a:r>
          </a:p>
        </p:txBody>
      </p:sp>
      <p:sp>
        <p:nvSpPr>
          <p:cNvPr id="7" name="TextBox 6">
            <a:extLst>
              <a:ext uri="{FF2B5EF4-FFF2-40B4-BE49-F238E27FC236}">
                <a16:creationId xmlns:a16="http://schemas.microsoft.com/office/drawing/2014/main" id="{37C4E38F-D3C0-F511-083D-9BD4B772A5FE}"/>
              </a:ext>
            </a:extLst>
          </p:cNvPr>
          <p:cNvSpPr txBox="1"/>
          <p:nvPr/>
        </p:nvSpPr>
        <p:spPr>
          <a:xfrm>
            <a:off x="1280647" y="1695173"/>
            <a:ext cx="2475588" cy="2062103"/>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fr-FR" sz="2400" dirty="0">
                <a:cs typeface="Times New Roman"/>
              </a:rPr>
              <a:t>Diarrhea</a:t>
            </a:r>
          </a:p>
          <a:p>
            <a:pPr marL="285750" indent="-285750">
              <a:buFont typeface="Arial"/>
              <a:buChar char="•"/>
            </a:pPr>
            <a:r>
              <a:rPr lang="fr-FR" sz="2400" dirty="0">
                <a:cs typeface="Times New Roman"/>
              </a:rPr>
              <a:t>Cramps</a:t>
            </a:r>
          </a:p>
          <a:p>
            <a:pPr marL="285750" indent="-285750">
              <a:buFont typeface="Arial"/>
              <a:buChar char="•"/>
            </a:pPr>
            <a:r>
              <a:rPr lang="fr-FR" sz="2400" dirty="0">
                <a:cs typeface="Times New Roman"/>
              </a:rPr>
              <a:t>Dehydration</a:t>
            </a:r>
          </a:p>
          <a:p>
            <a:pPr marL="285750" indent="-285750">
              <a:buFont typeface="Arial"/>
              <a:buChar char="•"/>
            </a:pPr>
            <a:r>
              <a:rPr lang="fr-FR" sz="2400" dirty="0">
                <a:cs typeface="Times New Roman"/>
              </a:rPr>
              <a:t>Fever/chills</a:t>
            </a:r>
          </a:p>
        </p:txBody>
      </p:sp>
      <p:pic>
        <p:nvPicPr>
          <p:cNvPr id="3" name="Picture 2">
            <a:extLst>
              <a:ext uri="{FF2B5EF4-FFF2-40B4-BE49-F238E27FC236}">
                <a16:creationId xmlns:a16="http://schemas.microsoft.com/office/drawing/2014/main" id="{AF11FEAD-7C1B-4773-0B55-34BA4242D06F}"/>
              </a:ext>
            </a:extLst>
          </p:cNvPr>
          <p:cNvPicPr>
            <a:picLocks noChangeAspect="1"/>
          </p:cNvPicPr>
          <p:nvPr/>
        </p:nvPicPr>
        <p:blipFill>
          <a:blip r:embed="rId3"/>
          <a:srcRect l="10620" r="8314"/>
          <a:stretch>
            <a:fillRect/>
          </a:stretch>
        </p:blipFill>
        <p:spPr>
          <a:xfrm>
            <a:off x="9220200" y="463169"/>
            <a:ext cx="2971800" cy="2286000"/>
          </a:xfrm>
          <a:prstGeom prst="rect">
            <a:avLst/>
          </a:prstGeom>
        </p:spPr>
      </p:pic>
    </p:spTree>
    <p:extLst>
      <p:ext uri="{BB962C8B-B14F-4D97-AF65-F5344CB8AC3E}">
        <p14:creationId xmlns:p14="http://schemas.microsoft.com/office/powerpoint/2010/main" val="227325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396E3-D2BF-8ADD-1496-FDCB48DD0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3E1A7-3199-798C-154A-D60B4FF3DF2B}"/>
              </a:ext>
            </a:extLst>
          </p:cNvPr>
          <p:cNvSpPr>
            <a:spLocks noGrp="1"/>
          </p:cNvSpPr>
          <p:nvPr>
            <p:ph type="title"/>
          </p:nvPr>
        </p:nvSpPr>
        <p:spPr>
          <a:xfrm>
            <a:off x="533400" y="614362"/>
            <a:ext cx="5654032" cy="899945"/>
          </a:xfrm>
        </p:spPr>
        <p:txBody>
          <a:bodyPr>
            <a:normAutofit fontScale="90000"/>
          </a:bodyPr>
          <a:lstStyle/>
          <a:p>
            <a:r>
              <a:rPr lang="en-US" sz="6000" b="1" u="sng" dirty="0">
                <a:latin typeface="+mn-lt"/>
                <a:cs typeface="Times New Roman"/>
              </a:rPr>
              <a:t>Hepatitis A</a:t>
            </a:r>
            <a:endParaRPr lang="en-US" sz="6000" b="1" u="sng" dirty="0">
              <a:latin typeface="+mn-lt"/>
            </a:endParaRPr>
          </a:p>
        </p:txBody>
      </p:sp>
      <p:sp>
        <p:nvSpPr>
          <p:cNvPr id="4" name="TextBox 3">
            <a:extLst>
              <a:ext uri="{FF2B5EF4-FFF2-40B4-BE49-F238E27FC236}">
                <a16:creationId xmlns:a16="http://schemas.microsoft.com/office/drawing/2014/main" id="{11D7A5BD-6C85-7F96-05DB-8FBB81E45C61}"/>
              </a:ext>
            </a:extLst>
          </p:cNvPr>
          <p:cNvSpPr txBox="1"/>
          <p:nvPr/>
        </p:nvSpPr>
        <p:spPr>
          <a:xfrm>
            <a:off x="1277599" y="4181535"/>
            <a:ext cx="5654032" cy="1692771"/>
          </a:xfrm>
          <a:prstGeom prst="rect">
            <a:avLst/>
          </a:prstGeom>
          <a:noFill/>
        </p:spPr>
        <p:txBody>
          <a:bodyPr wrap="square" lIns="91440" tIns="45720" rIns="91440" bIns="45720" rtlCol="0" anchor="t">
            <a:spAutoFit/>
          </a:bodyPr>
          <a:lstStyle/>
          <a:p>
            <a:r>
              <a:rPr lang="en-US" sz="3200" b="1" i="1" u="sng" dirty="0">
                <a:cs typeface="Times New Roman"/>
              </a:rPr>
              <a:t>Sources</a:t>
            </a:r>
          </a:p>
          <a:p>
            <a:pPr marL="285750" indent="-285750">
              <a:buFont typeface="Arial"/>
              <a:buChar char="•"/>
            </a:pPr>
            <a:r>
              <a:rPr lang="en-US" sz="2400" dirty="0">
                <a:cs typeface="Times New Roman"/>
              </a:rPr>
              <a:t>Ready to eat foods​</a:t>
            </a:r>
          </a:p>
          <a:p>
            <a:pPr marL="285750" indent="-285750">
              <a:buFont typeface="Arial"/>
              <a:buChar char="•"/>
            </a:pPr>
            <a:r>
              <a:rPr lang="en-US" sz="2400" dirty="0">
                <a:cs typeface="Times New Roman"/>
              </a:rPr>
              <a:t>Shellfish from contaminated waters​</a:t>
            </a:r>
          </a:p>
          <a:p>
            <a:pPr marL="285750" indent="-285750">
              <a:buFont typeface="Arial"/>
              <a:buChar char="•"/>
            </a:pPr>
            <a:r>
              <a:rPr lang="en-US" sz="2400" dirty="0">
                <a:cs typeface="Times New Roman"/>
              </a:rPr>
              <a:t>Food-handlers</a:t>
            </a:r>
          </a:p>
        </p:txBody>
      </p:sp>
      <p:sp>
        <p:nvSpPr>
          <p:cNvPr id="6" name="TextBox 5">
            <a:extLst>
              <a:ext uri="{FF2B5EF4-FFF2-40B4-BE49-F238E27FC236}">
                <a16:creationId xmlns:a16="http://schemas.microsoft.com/office/drawing/2014/main" id="{61A5AFA2-EF75-A4E7-BCCA-6985B68D2364}"/>
              </a:ext>
            </a:extLst>
          </p:cNvPr>
          <p:cNvSpPr txBox="1"/>
          <p:nvPr/>
        </p:nvSpPr>
        <p:spPr>
          <a:xfrm>
            <a:off x="7543800" y="3697233"/>
            <a:ext cx="3802449" cy="1692771"/>
          </a:xfrm>
          <a:prstGeom prst="rect">
            <a:avLst/>
          </a:prstGeom>
          <a:noFill/>
        </p:spPr>
        <p:txBody>
          <a:bodyPr wrap="square" lIns="91440" tIns="45720" rIns="91440" bIns="45720" rtlCol="0" anchor="t">
            <a:spAutoFit/>
          </a:bodyPr>
          <a:lstStyle/>
          <a:p>
            <a:r>
              <a:rPr lang="en-US" sz="3200" b="1" i="1" u="sng" dirty="0">
                <a:cs typeface="Times New Roman"/>
              </a:rPr>
              <a:t>Control Measures</a:t>
            </a:r>
            <a:endParaRPr lang="en-US" sz="2000" dirty="0"/>
          </a:p>
          <a:p>
            <a:pPr marL="285750" indent="-285750">
              <a:buFont typeface="Arial"/>
              <a:buChar char="•"/>
            </a:pPr>
            <a:r>
              <a:rPr lang="en-US" sz="2400" dirty="0">
                <a:cs typeface="Times New Roman"/>
              </a:rPr>
              <a:t>Purchase shellfish from approved sources​</a:t>
            </a:r>
          </a:p>
          <a:p>
            <a:pPr marL="285750" indent="-285750">
              <a:buFont typeface="Arial"/>
              <a:buChar char="•"/>
            </a:pPr>
            <a:r>
              <a:rPr lang="en-US" sz="2400" dirty="0">
                <a:cs typeface="Times New Roman"/>
              </a:rPr>
              <a:t>Three-legged stool</a:t>
            </a:r>
          </a:p>
        </p:txBody>
      </p:sp>
      <p:sp>
        <p:nvSpPr>
          <p:cNvPr id="7" name="TextBox 6">
            <a:extLst>
              <a:ext uri="{FF2B5EF4-FFF2-40B4-BE49-F238E27FC236}">
                <a16:creationId xmlns:a16="http://schemas.microsoft.com/office/drawing/2014/main" id="{415DF670-C5A1-0317-BA9B-C3B593BA3C59}"/>
              </a:ext>
            </a:extLst>
          </p:cNvPr>
          <p:cNvSpPr txBox="1"/>
          <p:nvPr/>
        </p:nvSpPr>
        <p:spPr>
          <a:xfrm>
            <a:off x="1277599" y="2066201"/>
            <a:ext cx="5054552" cy="2062103"/>
          </a:xfrm>
          <a:prstGeom prst="rect">
            <a:avLst/>
          </a:prstGeom>
          <a:noFill/>
        </p:spPr>
        <p:txBody>
          <a:bodyPr wrap="square" lIns="91440" tIns="45720" rIns="91440" bIns="45720" rtlCol="0" anchor="t">
            <a:spAutoFit/>
          </a:bodyPr>
          <a:lstStyle/>
          <a:p>
            <a:r>
              <a:rPr lang="en-US" sz="3200" b="1" i="1" u="sng" dirty="0">
                <a:cs typeface="Times New Roman"/>
              </a:rPr>
              <a:t>Symptoms</a:t>
            </a:r>
          </a:p>
          <a:p>
            <a:pPr marL="285750" indent="-285750">
              <a:buFont typeface="Arial"/>
              <a:buChar char="•"/>
            </a:pPr>
            <a:r>
              <a:rPr lang="en-US" sz="2400" dirty="0">
                <a:cs typeface="Times New Roman"/>
              </a:rPr>
              <a:t>Diarrhea​</a:t>
            </a:r>
          </a:p>
          <a:p>
            <a:pPr marL="285750" indent="-285750">
              <a:buFont typeface="Arial"/>
              <a:buChar char="•"/>
            </a:pPr>
            <a:r>
              <a:rPr lang="en-US" sz="2400" dirty="0">
                <a:cs typeface="Times New Roman"/>
              </a:rPr>
              <a:t>Nausea​</a:t>
            </a:r>
          </a:p>
          <a:p>
            <a:pPr marL="285750" indent="-285750">
              <a:buFont typeface="Arial"/>
              <a:buChar char="•"/>
            </a:pPr>
            <a:r>
              <a:rPr lang="en-US" sz="2400" dirty="0">
                <a:cs typeface="Times New Roman"/>
              </a:rPr>
              <a:t>Fever​</a:t>
            </a:r>
          </a:p>
          <a:p>
            <a:pPr marL="285750" indent="-285750">
              <a:buFont typeface="Arial"/>
              <a:buChar char="•"/>
            </a:pPr>
            <a:r>
              <a:rPr lang="en-US" sz="2400" dirty="0">
                <a:cs typeface="Times New Roman"/>
              </a:rPr>
              <a:t>Jaundice (yellowing of eyes/skin)</a:t>
            </a:r>
          </a:p>
        </p:txBody>
      </p:sp>
      <p:sp>
        <p:nvSpPr>
          <p:cNvPr id="11" name="Content Placeholder 4">
            <a:extLst>
              <a:ext uri="{FF2B5EF4-FFF2-40B4-BE49-F238E27FC236}">
                <a16:creationId xmlns:a16="http://schemas.microsoft.com/office/drawing/2014/main" id="{3F3451F5-7774-195F-2C1C-9EAD430EC83D}"/>
              </a:ext>
            </a:extLst>
          </p:cNvPr>
          <p:cNvSpPr txBox="1">
            <a:spLocks/>
          </p:cNvSpPr>
          <p:nvPr/>
        </p:nvSpPr>
        <p:spPr>
          <a:xfrm>
            <a:off x="609599" y="1479571"/>
            <a:ext cx="7239001" cy="533400"/>
          </a:xfrm>
          <a:prstGeom prst="rect">
            <a:avLst/>
          </a:prstGeom>
        </p:spPr>
        <p:txBody>
          <a:bodyPr vert="horz" lIns="91440" tIns="45720" rIns="91440" bIns="45720" rtlCol="0" anchor="t">
            <a:normAutofit/>
          </a:bodyPr>
          <a:lstStyle>
            <a:lvl1pPr marL="128582" indent="-128582" algn="l" defTabSz="514325"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45" indent="-128582" algn="l" defTabSz="514325"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06" indent="-128582" algn="l" defTabSz="514325"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68"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30"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393"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2800" i="1" dirty="0">
                <a:latin typeface="+mn-lt"/>
                <a:cs typeface="Times New Roman"/>
              </a:rPr>
              <a:t>Disease of the liver, long incubation time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3" name="Picture 2">
            <a:extLst>
              <a:ext uri="{FF2B5EF4-FFF2-40B4-BE49-F238E27FC236}">
                <a16:creationId xmlns:a16="http://schemas.microsoft.com/office/drawing/2014/main" id="{2DA16A64-BDD4-7B32-2656-774108424F90}"/>
              </a:ext>
            </a:extLst>
          </p:cNvPr>
          <p:cNvPicPr>
            <a:picLocks noChangeAspect="1"/>
          </p:cNvPicPr>
          <p:nvPr/>
        </p:nvPicPr>
        <p:blipFill>
          <a:blip r:embed="rId3"/>
          <a:srcRect l="12473"/>
          <a:stretch>
            <a:fillRect/>
          </a:stretch>
        </p:blipFill>
        <p:spPr>
          <a:xfrm>
            <a:off x="9215627" y="457200"/>
            <a:ext cx="2971800" cy="2284820"/>
          </a:xfrm>
          <a:prstGeom prst="rect">
            <a:avLst/>
          </a:prstGeom>
        </p:spPr>
      </p:pic>
    </p:spTree>
    <p:extLst>
      <p:ext uri="{BB962C8B-B14F-4D97-AF65-F5344CB8AC3E}">
        <p14:creationId xmlns:p14="http://schemas.microsoft.com/office/powerpoint/2010/main" val="921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WASPOLLED" val="30590CCF104E4FB293BFE4D0A8251620"/>
  <p:tag name="TPVERSION" val="5"/>
  <p:tag name="TPFULLVERSION" val="5.4.1.2"/>
  <p:tag name="PPTVERSION" val="16"/>
  <p:tag name="TPOS" val="2"/>
</p:tagLst>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DE8E2CAD4EB488532DEFC4BF65DD6" ma:contentTypeVersion="20" ma:contentTypeDescription="Create a new document." ma:contentTypeScope="" ma:versionID="8d0c964cd9e1af4426ea7f9f0491c84a">
  <xsd:schema xmlns:xsd="http://www.w3.org/2001/XMLSchema" xmlns:xs="http://www.w3.org/2001/XMLSchema" xmlns:p="http://schemas.microsoft.com/office/2006/metadata/properties" xmlns:ns2="b15f4311-887b-4334-82fb-98aab31ce6b3" xmlns:ns3="263b99f2-fa9f-4eb1-838f-8cdcff7c42ef" targetNamespace="http://schemas.microsoft.com/office/2006/metadata/properties" ma:root="true" ma:fieldsID="079ceddbac844587b093117d8aa07eb0" ns2:_="" ns3:_="">
    <xsd:import namespace="b15f4311-887b-4334-82fb-98aab31ce6b3"/>
    <xsd:import namespace="263b99f2-fa9f-4eb1-838f-8cdcff7c42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Folde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5f4311-887b-4334-82fb-98aab31ce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Folder" ma:index="12" nillable="true" ma:displayName="Folder" ma:internalName="Folder">
      <xsd:simpleType>
        <xsd:restriction base="dms:Text">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b99f2-fa9f-4eb1-838f-8cdcff7c42e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0998f20-d1dc-4ef6-ab0f-7c70418533f1}" ma:internalName="TaxCatchAll" ma:showField="CatchAllData" ma:web="263b99f2-fa9f-4eb1-838f-8cdcff7c42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 xmlns="b15f4311-887b-4334-82fb-98aab31ce6b3" xsi:nil="true"/>
    <lcf76f155ced4ddcb4097134ff3c332f xmlns="b15f4311-887b-4334-82fb-98aab31ce6b3">
      <Terms xmlns="http://schemas.microsoft.com/office/infopath/2007/PartnerControls"/>
    </lcf76f155ced4ddcb4097134ff3c332f>
    <TaxCatchAll xmlns="263b99f2-fa9f-4eb1-838f-8cdcff7c42ef" xsi:nil="true"/>
  </documentManagement>
</p:properties>
</file>

<file path=customXml/itemProps1.xml><?xml version="1.0" encoding="utf-8"?>
<ds:datastoreItem xmlns:ds="http://schemas.openxmlformats.org/officeDocument/2006/customXml" ds:itemID="{9CB10F02-3C54-4B3D-A0A4-5AA3AC244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5f4311-887b-4334-82fb-98aab31ce6b3"/>
    <ds:schemaRef ds:uri="263b99f2-fa9f-4eb1-838f-8cdcff7c42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55F440-4F8A-4875-A3E7-2B7F712496BC}">
  <ds:schemaRefs>
    <ds:schemaRef ds:uri="http://schemas.microsoft.com/sharepoint/v3/contenttype/forms"/>
  </ds:schemaRefs>
</ds:datastoreItem>
</file>

<file path=customXml/itemProps3.xml><?xml version="1.0" encoding="utf-8"?>
<ds:datastoreItem xmlns:ds="http://schemas.openxmlformats.org/officeDocument/2006/customXml" ds:itemID="{E94A2474-C88D-4C10-9F94-72709D9E1DDB}">
  <ds:schemaRefs>
    <ds:schemaRef ds:uri="http://schemas.microsoft.com/office/2006/metadata/properties"/>
    <ds:schemaRef ds:uri="http://schemas.microsoft.com/office/infopath/2007/PartnerControls"/>
    <ds:schemaRef ds:uri="b15f4311-887b-4334-82fb-98aab31ce6b3"/>
    <ds:schemaRef ds:uri="263b99f2-fa9f-4eb1-838f-8cdcff7c42ef"/>
  </ds:schemaRefs>
</ds:datastoreItem>
</file>

<file path=docProps/app.xml><?xml version="1.0" encoding="utf-8"?>
<Properties xmlns="http://schemas.openxmlformats.org/officeDocument/2006/extended-properties" xmlns:vt="http://schemas.openxmlformats.org/officeDocument/2006/docPropsVTypes">
  <Template>Civic</Template>
  <TotalTime>7404</TotalTime>
  <Words>1654</Words>
  <Application>Microsoft Office PowerPoint</Application>
  <PresentationFormat>Widescreen</PresentationFormat>
  <Paragraphs>333</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3_Office Theme</vt:lpstr>
      <vt:lpstr>4_Office Theme</vt:lpstr>
      <vt:lpstr>Foodborne Illnesses</vt:lpstr>
      <vt:lpstr>Hazards Found in Food</vt:lpstr>
      <vt:lpstr>Classifications of Foodborne Disease</vt:lpstr>
      <vt:lpstr>Control Measures</vt:lpstr>
      <vt:lpstr>Salmonella typhi</vt:lpstr>
      <vt:lpstr>Salmonella</vt:lpstr>
      <vt:lpstr>Escherichia coli</vt:lpstr>
      <vt:lpstr>Shigella</vt:lpstr>
      <vt:lpstr>Hepatitis A</vt:lpstr>
      <vt:lpstr>Norovirus</vt:lpstr>
      <vt:lpstr>Listeria monocytogenes</vt:lpstr>
      <vt:lpstr>Staphylococcus aureus</vt:lpstr>
      <vt:lpstr>Campylobacter jejuni</vt:lpstr>
      <vt:lpstr>Clostridium perfringens</vt:lpstr>
      <vt:lpstr>Clostridium botulinum</vt:lpstr>
      <vt:lpstr>Vibrio spp.</vt:lpstr>
      <vt:lpstr>Bacillus cereus</vt:lpstr>
      <vt:lpstr>Non-Spore Forming Bacteria </vt:lpstr>
      <vt:lpstr>Non-Spore Forming Bacteria </vt:lpstr>
      <vt:lpstr>Spore Forming Bacteria </vt:lpstr>
      <vt:lpstr>Viruses</vt:lpstr>
      <vt:lpstr>Parasites </vt:lpstr>
      <vt:lpstr>Naturally Occurring Chemical Hazards</vt:lpstr>
      <vt:lpstr>Competitive Microflora</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DPHIT</dc:creator>
  <cp:lastModifiedBy>Roberson, Michael J</cp:lastModifiedBy>
  <cp:revision>996</cp:revision>
  <cp:lastPrinted>2016-06-01T18:35:35Z</cp:lastPrinted>
  <dcterms:created xsi:type="dcterms:W3CDTF">2015-07-30T15:54:09Z</dcterms:created>
  <dcterms:modified xsi:type="dcterms:W3CDTF">2025-07-14T22:35:22Z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0x0101003EDDE8E2CAD4EB488532DEFC4BF65DD6</vt:lpwstr>
  </property>
</Properties>
</file>