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7.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8.xml" ContentType="application/vnd.openxmlformats-officedocument.presentationml.notesSlid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8.xml" ContentType="application/vnd.openxmlformats-officedocument.drawingml.chartshapes+xml"/>
  <Override PartName="/ppt/notesSlides/notesSlide10.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20.xml" ContentType="application/vnd.openxmlformats-officedocument.drawingml.chart+xml"/>
  <Override PartName="/ppt/theme/themeOverride2.xml" ContentType="application/vnd.openxmlformats-officedocument.themeOverride+xml"/>
  <Override PartName="/ppt/drawings/drawing9.xml" ContentType="application/vnd.openxmlformats-officedocument.drawingml.chartshapes+xml"/>
  <Override PartName="/ppt/notesSlides/notesSlide16.xml" ContentType="application/vnd.openxmlformats-officedocument.presentationml.notesSlide+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7.xml" ContentType="application/vnd.openxmlformats-officedocument.presentationml.notesSlide+xml"/>
  <Override PartName="/ppt/charts/chart22.xml" ContentType="application/vnd.openxmlformats-officedocument.drawingml.chart+xml"/>
  <Override PartName="/ppt/notesSlides/notesSlide18.xml" ContentType="application/vnd.openxmlformats-officedocument.presentationml.notesSlide+xml"/>
  <Override PartName="/ppt/charts/chart23.xml" ContentType="application/vnd.openxmlformats-officedocument.drawingml.chart+xml"/>
  <Override PartName="/ppt/drawings/drawing10.xml" ContentType="application/vnd.openxmlformats-officedocument.drawingml.chartshapes+xml"/>
  <Override PartName="/ppt/notesSlides/notesSlide19.xml" ContentType="application/vnd.openxmlformats-officedocument.presentationml.notesSlide+xml"/>
  <Override PartName="/ppt/charts/chart24.xml" ContentType="application/vnd.openxmlformats-officedocument.drawingml.chart+xml"/>
  <Override PartName="/ppt/drawings/drawing11.xml" ContentType="application/vnd.openxmlformats-officedocument.drawingml.chartshapes+xml"/>
  <Override PartName="/ppt/notesSlides/notesSlide20.xml" ContentType="application/vnd.openxmlformats-officedocument.presentationml.notesSlide+xml"/>
  <Override PartName="/ppt/charts/chart25.xml" ContentType="application/vnd.openxmlformats-officedocument.drawingml.chart+xml"/>
  <Override PartName="/ppt/drawings/drawing12.xml" ContentType="application/vnd.openxmlformats-officedocument.drawingml.chartshapes+xml"/>
  <Override PartName="/ppt/notesSlides/notesSlide21.xml" ContentType="application/vnd.openxmlformats-officedocument.presentationml.notesSlide+xml"/>
  <Override PartName="/ppt/charts/chart26.xml" ContentType="application/vnd.openxmlformats-officedocument.drawingml.chart+xml"/>
  <Override PartName="/ppt/drawings/drawing13.xml" ContentType="application/vnd.openxmlformats-officedocument.drawingml.chartshapes+xml"/>
  <Override PartName="/ppt/notesSlides/notesSlide22.xml" ContentType="application/vnd.openxmlformats-officedocument.presentationml.notesSlide+xml"/>
  <Override PartName="/ppt/charts/chart2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2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0.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4.xml" ContentType="application/vnd.openxmlformats-officedocument.drawingml.chartshapes+xml"/>
  <Override PartName="/ppt/notesSlides/notesSlide26.xml" ContentType="application/vnd.openxmlformats-officedocument.presentationml.notesSlide+xml"/>
  <Override PartName="/ppt/charts/chart3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4.xml" ContentType="application/vnd.openxmlformats-officedocument.drawingml.chart+xml"/>
  <Override PartName="/ppt/charts/style22.xml" ContentType="application/vnd.ms-office.chartstyle+xml"/>
  <Override PartName="/ppt/charts/colors2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98" r:id="rId2"/>
  </p:sldMasterIdLst>
  <p:notesMasterIdLst>
    <p:notesMasterId r:id="rId52"/>
  </p:notesMasterIdLst>
  <p:handoutMasterIdLst>
    <p:handoutMasterId r:id="rId53"/>
  </p:handoutMasterIdLst>
  <p:sldIdLst>
    <p:sldId id="458" r:id="rId3"/>
    <p:sldId id="449" r:id="rId4"/>
    <p:sldId id="460" r:id="rId5"/>
    <p:sldId id="461" r:id="rId6"/>
    <p:sldId id="462" r:id="rId7"/>
    <p:sldId id="463" r:id="rId8"/>
    <p:sldId id="464" r:id="rId9"/>
    <p:sldId id="465" r:id="rId10"/>
    <p:sldId id="522" r:id="rId11"/>
    <p:sldId id="523" r:id="rId12"/>
    <p:sldId id="524" r:id="rId13"/>
    <p:sldId id="525" r:id="rId14"/>
    <p:sldId id="468" r:id="rId15"/>
    <p:sldId id="469" r:id="rId16"/>
    <p:sldId id="520" r:id="rId17"/>
    <p:sldId id="496" r:id="rId18"/>
    <p:sldId id="470" r:id="rId19"/>
    <p:sldId id="526" r:id="rId20"/>
    <p:sldId id="473" r:id="rId21"/>
    <p:sldId id="527" r:id="rId22"/>
    <p:sldId id="528" r:id="rId23"/>
    <p:sldId id="474" r:id="rId24"/>
    <p:sldId id="475" r:id="rId25"/>
    <p:sldId id="476" r:id="rId26"/>
    <p:sldId id="478" r:id="rId27"/>
    <p:sldId id="480" r:id="rId28"/>
    <p:sldId id="498" r:id="rId29"/>
    <p:sldId id="481" r:id="rId30"/>
    <p:sldId id="482" r:id="rId31"/>
    <p:sldId id="483" r:id="rId32"/>
    <p:sldId id="529" r:id="rId33"/>
    <p:sldId id="530" r:id="rId34"/>
    <p:sldId id="531" r:id="rId35"/>
    <p:sldId id="532" r:id="rId36"/>
    <p:sldId id="486" r:id="rId37"/>
    <p:sldId id="487" r:id="rId38"/>
    <p:sldId id="497" r:id="rId39"/>
    <p:sldId id="519" r:id="rId40"/>
    <p:sldId id="488" r:id="rId41"/>
    <p:sldId id="489" r:id="rId42"/>
    <p:sldId id="533" r:id="rId43"/>
    <p:sldId id="490" r:id="rId44"/>
    <p:sldId id="517" r:id="rId45"/>
    <p:sldId id="516" r:id="rId46"/>
    <p:sldId id="491" r:id="rId47"/>
    <p:sldId id="492" r:id="rId48"/>
    <p:sldId id="534" r:id="rId49"/>
    <p:sldId id="535" r:id="rId50"/>
    <p:sldId id="494" r:id="rId5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BB349A-3F65-4405-A77A-E191F058254A}" name="Swankie, Taylor A" initials="STA" userId="S::taylor.swankie@dhhs.nc.gov::876eb074-cc7d-47ba-b366-b5a65f1db720" providerId="AD"/>
  <p188:author id="{783D4CA8-084B-13EF-C263-66225432581F}" name="Pretsch, Peyton K" initials="PPK" userId="S::peyton.k.pretsch@dhhs.nc.gov::7c8f3b8a-f462-436f-8643-160bbe7c9403" providerId="AD"/>
  <p188:author id="{251D1CCE-EB66-2072-8730-1AB379D1B564}" name="Moore, Joshua R" initials="MJR" userId="S-1-5-21-2744878847-1876734302-662453930-936657" providerId="AD"/>
  <p188:author id="{C91536E5-200E-BB5B-9446-9A1BB95A1CC5}" name="Williams, Olivia L" initials="WOL" userId="S::olivia.l.williams@dhhs.nc.gov::69f4d9e4-a3e9-4044-a464-bf411cb5c8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7E32"/>
    <a:srgbClr val="AADFDC"/>
    <a:srgbClr val="215968"/>
    <a:srgbClr val="E4EEF4"/>
    <a:srgbClr val="93CDDD"/>
    <a:srgbClr val="31859C"/>
    <a:srgbClr val="15365E"/>
    <a:srgbClr val="94B6C7"/>
    <a:srgbClr val="E9F0F3"/>
    <a:srgbClr val="DBE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0" autoAdjust="0"/>
    <p:restoredTop sz="88696" autoAdjust="0"/>
  </p:normalViewPr>
  <p:slideViewPr>
    <p:cSldViewPr snapToGrid="0">
      <p:cViewPr varScale="1">
        <p:scale>
          <a:sx n="87" d="100"/>
          <a:sy n="87" d="100"/>
        </p:scale>
        <p:origin x="1074" y="84"/>
      </p:cViewPr>
      <p:guideLst>
        <p:guide orient="horz" pos="2160"/>
        <p:guide pos="2880"/>
      </p:guideLst>
    </p:cSldViewPr>
  </p:slideViewPr>
  <p:outlineViewPr>
    <p:cViewPr>
      <p:scale>
        <a:sx n="33" d="100"/>
        <a:sy n="33" d="100"/>
      </p:scale>
      <p:origin x="0" y="64"/>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66" d="100"/>
          <a:sy n="66" d="100"/>
        </p:scale>
        <p:origin x="27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8/10/relationships/authors" Targe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9.xlsx"/><Relationship Id="rId1" Type="http://schemas.openxmlformats.org/officeDocument/2006/relationships/themeOverride" Target="../theme/themeOverride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4.xml"/><Relationship Id="rId1" Type="http://schemas.microsoft.com/office/2011/relationships/chartStyle" Target="style14.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5.xml"/><Relationship Id="rId1" Type="http://schemas.microsoft.com/office/2011/relationships/chartStyle" Target="style1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6.xml"/><Relationship Id="rId1" Type="http://schemas.microsoft.com/office/2011/relationships/chartStyle" Target="style1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9.xml"/><Relationship Id="rId1" Type="http://schemas.microsoft.com/office/2011/relationships/chartStyle" Target="style1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0.xml"/><Relationship Id="rId1" Type="http://schemas.microsoft.com/office/2011/relationships/chartStyle" Target="style2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1.xml"/><Relationship Id="rId1" Type="http://schemas.microsoft.com/office/2011/relationships/chartStyle" Target="style21.xml"/></Relationships>
</file>

<file path=ppt/charts/_rels/chart34.xml.rels><?xml version="1.0" encoding="UTF-8" standalone="yes"?>
<Relationships xmlns="http://schemas.openxmlformats.org/package/2006/relationships"><Relationship Id="rId3" Type="http://schemas.openxmlformats.org/officeDocument/2006/relationships/oleObject" Target="file:///\\10.19.201.242\ESSU_Data\Reports\Annual_Surv\2021\Hepatitis%20B_C\2021%20hcv%20clearance%20cascade.xlsx" TargetMode="External"/><Relationship Id="rId2" Type="http://schemas.microsoft.com/office/2011/relationships/chartColorStyle" Target="colors22.xml"/><Relationship Id="rId1" Type="http://schemas.microsoft.com/office/2011/relationships/chartStyle" Target="style2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4710815167748"/>
          <c:y val="0.10263146029346037"/>
          <c:w val="0.88101382057433164"/>
          <c:h val="0.71726061625890769"/>
        </c:manualLayout>
      </c:layout>
      <c:lineChart>
        <c:grouping val="standard"/>
        <c:varyColors val="0"/>
        <c:ser>
          <c:idx val="0"/>
          <c:order val="0"/>
          <c:tx>
            <c:strRef>
              <c:f>Sheet1!$B$1</c:f>
              <c:strCache>
                <c:ptCount val="1"/>
                <c:pt idx="0">
                  <c:v>NC Rate</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3624-477E-AA0C-1F8EE2594233}"/>
                </c:ext>
              </c:extLst>
            </c:dLbl>
            <c:dLbl>
              <c:idx val="1"/>
              <c:delete val="1"/>
              <c:extLst>
                <c:ext xmlns:c15="http://schemas.microsoft.com/office/drawing/2012/chart" uri="{CE6537A1-D6FC-4f65-9D91-7224C49458BB}"/>
                <c:ext xmlns:c16="http://schemas.microsoft.com/office/drawing/2014/chart" uri="{C3380CC4-5D6E-409C-BE32-E72D297353CC}">
                  <c16:uniqueId val="{00000001-3624-477E-AA0C-1F8EE2594233}"/>
                </c:ext>
              </c:extLst>
            </c:dLbl>
            <c:dLbl>
              <c:idx val="2"/>
              <c:delete val="1"/>
              <c:extLst>
                <c:ext xmlns:c15="http://schemas.microsoft.com/office/drawing/2012/chart" uri="{CE6537A1-D6FC-4f65-9D91-7224C49458BB}"/>
                <c:ext xmlns:c16="http://schemas.microsoft.com/office/drawing/2014/chart" uri="{C3380CC4-5D6E-409C-BE32-E72D297353CC}">
                  <c16:uniqueId val="{00000002-3624-477E-AA0C-1F8EE2594233}"/>
                </c:ext>
              </c:extLst>
            </c:dLbl>
            <c:dLbl>
              <c:idx val="3"/>
              <c:delete val="1"/>
              <c:extLst>
                <c:ext xmlns:c15="http://schemas.microsoft.com/office/drawing/2012/chart" uri="{CE6537A1-D6FC-4f65-9D91-7224C49458BB}"/>
                <c:ext xmlns:c16="http://schemas.microsoft.com/office/drawing/2014/chart" uri="{C3380CC4-5D6E-409C-BE32-E72D297353CC}">
                  <c16:uniqueId val="{00000003-3624-477E-AA0C-1F8EE2594233}"/>
                </c:ext>
              </c:extLst>
            </c:dLbl>
            <c:dLbl>
              <c:idx val="4"/>
              <c:delete val="1"/>
              <c:extLst>
                <c:ext xmlns:c15="http://schemas.microsoft.com/office/drawing/2012/chart" uri="{CE6537A1-D6FC-4f65-9D91-7224C49458BB}"/>
                <c:ext xmlns:c16="http://schemas.microsoft.com/office/drawing/2014/chart" uri="{C3380CC4-5D6E-409C-BE32-E72D297353CC}">
                  <c16:uniqueId val="{00000004-3624-477E-AA0C-1F8EE2594233}"/>
                </c:ext>
              </c:extLst>
            </c:dLbl>
            <c:dLbl>
              <c:idx val="5"/>
              <c:delete val="1"/>
              <c:extLst>
                <c:ext xmlns:c15="http://schemas.microsoft.com/office/drawing/2012/chart" uri="{CE6537A1-D6FC-4f65-9D91-7224C49458BB}"/>
                <c:ext xmlns:c16="http://schemas.microsoft.com/office/drawing/2014/chart" uri="{C3380CC4-5D6E-409C-BE32-E72D297353CC}">
                  <c16:uniqueId val="{00000005-3624-477E-AA0C-1F8EE2594233}"/>
                </c:ext>
              </c:extLst>
            </c:dLbl>
            <c:dLbl>
              <c:idx val="6"/>
              <c:delete val="1"/>
              <c:extLst>
                <c:ext xmlns:c15="http://schemas.microsoft.com/office/drawing/2012/chart" uri="{CE6537A1-D6FC-4f65-9D91-7224C49458BB}"/>
                <c:ext xmlns:c16="http://schemas.microsoft.com/office/drawing/2014/chart" uri="{C3380CC4-5D6E-409C-BE32-E72D297353CC}">
                  <c16:uniqueId val="{00000006-3624-477E-AA0C-1F8EE2594233}"/>
                </c:ext>
              </c:extLst>
            </c:dLbl>
            <c:dLbl>
              <c:idx val="7"/>
              <c:delete val="1"/>
              <c:extLst>
                <c:ext xmlns:c15="http://schemas.microsoft.com/office/drawing/2012/chart" uri="{CE6537A1-D6FC-4f65-9D91-7224C49458BB}"/>
                <c:ext xmlns:c16="http://schemas.microsoft.com/office/drawing/2014/chart" uri="{C3380CC4-5D6E-409C-BE32-E72D297353CC}">
                  <c16:uniqueId val="{00000007-3624-477E-AA0C-1F8EE2594233}"/>
                </c:ext>
              </c:extLst>
            </c:dLbl>
            <c:dLbl>
              <c:idx val="8"/>
              <c:delete val="1"/>
              <c:extLst>
                <c:ext xmlns:c15="http://schemas.microsoft.com/office/drawing/2012/chart" uri="{CE6537A1-D6FC-4f65-9D91-7224C49458BB}"/>
                <c:ext xmlns:c16="http://schemas.microsoft.com/office/drawing/2014/chart" uri="{C3380CC4-5D6E-409C-BE32-E72D297353CC}">
                  <c16:uniqueId val="{00000008-3624-477E-AA0C-1F8EE2594233}"/>
                </c:ext>
              </c:extLst>
            </c:dLbl>
            <c:dLbl>
              <c:idx val="9"/>
              <c:delete val="1"/>
              <c:extLst>
                <c:ext xmlns:c15="http://schemas.microsoft.com/office/drawing/2012/chart" uri="{CE6537A1-D6FC-4f65-9D91-7224C49458BB}"/>
                <c:ext xmlns:c16="http://schemas.microsoft.com/office/drawing/2014/chart" uri="{C3380CC4-5D6E-409C-BE32-E72D297353CC}">
                  <c16:uniqueId val="{00000009-3624-477E-AA0C-1F8EE2594233}"/>
                </c:ext>
              </c:extLst>
            </c:dLbl>
            <c:dLbl>
              <c:idx val="10"/>
              <c:delete val="1"/>
              <c:extLst>
                <c:ext xmlns:c15="http://schemas.microsoft.com/office/drawing/2012/chart" uri="{CE6537A1-D6FC-4f65-9D91-7224C49458BB}"/>
                <c:ext xmlns:c16="http://schemas.microsoft.com/office/drawing/2014/chart" uri="{C3380CC4-5D6E-409C-BE32-E72D297353CC}">
                  <c16:uniqueId val="{0000000A-3624-477E-AA0C-1F8EE2594233}"/>
                </c:ext>
              </c:extLst>
            </c:dLbl>
            <c:dLbl>
              <c:idx val="11"/>
              <c:delete val="1"/>
              <c:extLst>
                <c:ext xmlns:c15="http://schemas.microsoft.com/office/drawing/2012/chart" uri="{CE6537A1-D6FC-4f65-9D91-7224C49458BB}"/>
                <c:ext xmlns:c16="http://schemas.microsoft.com/office/drawing/2014/chart" uri="{C3380CC4-5D6E-409C-BE32-E72D297353CC}">
                  <c16:uniqueId val="{0000000B-3624-477E-AA0C-1F8EE2594233}"/>
                </c:ext>
              </c:extLst>
            </c:dLbl>
            <c:dLbl>
              <c:idx val="12"/>
              <c:delete val="1"/>
              <c:extLst>
                <c:ext xmlns:c15="http://schemas.microsoft.com/office/drawing/2012/chart" uri="{CE6537A1-D6FC-4f65-9D91-7224C49458BB}"/>
                <c:ext xmlns:c16="http://schemas.microsoft.com/office/drawing/2014/chart" uri="{C3380CC4-5D6E-409C-BE32-E72D297353CC}">
                  <c16:uniqueId val="{0000000C-3624-477E-AA0C-1F8EE2594233}"/>
                </c:ext>
              </c:extLst>
            </c:dLbl>
            <c:dLbl>
              <c:idx val="13"/>
              <c:delete val="1"/>
              <c:extLst>
                <c:ext xmlns:c15="http://schemas.microsoft.com/office/drawing/2012/chart" uri="{CE6537A1-D6FC-4f65-9D91-7224C49458BB}"/>
                <c:ext xmlns:c16="http://schemas.microsoft.com/office/drawing/2014/chart" uri="{C3380CC4-5D6E-409C-BE32-E72D297353CC}">
                  <c16:uniqueId val="{0000000D-3624-477E-AA0C-1F8EE2594233}"/>
                </c:ext>
              </c:extLst>
            </c:dLbl>
            <c:dLbl>
              <c:idx val="14"/>
              <c:delete val="1"/>
              <c:extLst>
                <c:ext xmlns:c15="http://schemas.microsoft.com/office/drawing/2012/chart" uri="{CE6537A1-D6FC-4f65-9D91-7224C49458BB}"/>
                <c:ext xmlns:c16="http://schemas.microsoft.com/office/drawing/2014/chart" uri="{C3380CC4-5D6E-409C-BE32-E72D297353CC}">
                  <c16:uniqueId val="{0000000E-3624-477E-AA0C-1F8EE2594233}"/>
                </c:ext>
              </c:extLst>
            </c:dLbl>
            <c:dLbl>
              <c:idx val="15"/>
              <c:delete val="1"/>
              <c:extLst>
                <c:ext xmlns:c15="http://schemas.microsoft.com/office/drawing/2012/chart" uri="{CE6537A1-D6FC-4f65-9D91-7224C49458BB}"/>
                <c:ext xmlns:c16="http://schemas.microsoft.com/office/drawing/2014/chart" uri="{C3380CC4-5D6E-409C-BE32-E72D297353CC}">
                  <c16:uniqueId val="{0000000F-3624-477E-AA0C-1F8EE2594233}"/>
                </c:ext>
              </c:extLst>
            </c:dLbl>
            <c:dLbl>
              <c:idx val="16"/>
              <c:delete val="1"/>
              <c:extLst>
                <c:ext xmlns:c15="http://schemas.microsoft.com/office/drawing/2012/chart" uri="{CE6537A1-D6FC-4f65-9D91-7224C49458BB}"/>
                <c:ext xmlns:c16="http://schemas.microsoft.com/office/drawing/2014/chart" uri="{C3380CC4-5D6E-409C-BE32-E72D297353CC}">
                  <c16:uniqueId val="{00000010-3624-477E-AA0C-1F8EE2594233}"/>
                </c:ext>
              </c:extLst>
            </c:dLbl>
            <c:dLbl>
              <c:idx val="17"/>
              <c:delete val="1"/>
              <c:extLst>
                <c:ext xmlns:c15="http://schemas.microsoft.com/office/drawing/2012/chart" uri="{CE6537A1-D6FC-4f65-9D91-7224C49458BB}"/>
                <c:ext xmlns:c16="http://schemas.microsoft.com/office/drawing/2014/chart" uri="{C3380CC4-5D6E-409C-BE32-E72D297353CC}">
                  <c16:uniqueId val="{00000011-3624-477E-AA0C-1F8EE2594233}"/>
                </c:ext>
              </c:extLst>
            </c:dLbl>
            <c:dLbl>
              <c:idx val="18"/>
              <c:delete val="1"/>
              <c:extLst>
                <c:ext xmlns:c15="http://schemas.microsoft.com/office/drawing/2012/chart" uri="{CE6537A1-D6FC-4f65-9D91-7224C49458BB}"/>
                <c:ext xmlns:c16="http://schemas.microsoft.com/office/drawing/2014/chart" uri="{C3380CC4-5D6E-409C-BE32-E72D297353CC}">
                  <c16:uniqueId val="{00000012-3624-477E-AA0C-1F8EE2594233}"/>
                </c:ext>
              </c:extLst>
            </c:dLbl>
            <c:dLbl>
              <c:idx val="19"/>
              <c:delete val="1"/>
              <c:extLst>
                <c:ext xmlns:c15="http://schemas.microsoft.com/office/drawing/2012/chart" uri="{CE6537A1-D6FC-4f65-9D91-7224C49458BB}"/>
                <c:ext xmlns:c16="http://schemas.microsoft.com/office/drawing/2014/chart" uri="{C3380CC4-5D6E-409C-BE32-E72D297353CC}">
                  <c16:uniqueId val="{00000001-816B-4FE4-A9B5-070AD1460B19}"/>
                </c:ext>
              </c:extLst>
            </c:dLbl>
            <c:dLbl>
              <c:idx val="20"/>
              <c:delete val="1"/>
              <c:extLst>
                <c:ext xmlns:c15="http://schemas.microsoft.com/office/drawing/2012/chart" uri="{CE6537A1-D6FC-4f65-9D91-7224C49458BB}"/>
                <c:ext xmlns:c16="http://schemas.microsoft.com/office/drawing/2014/chart" uri="{C3380CC4-5D6E-409C-BE32-E72D297353CC}">
                  <c16:uniqueId val="{00000000-31BE-407D-9C7E-928CE33C5B14}"/>
                </c:ext>
              </c:extLst>
            </c:dLbl>
            <c:dLbl>
              <c:idx val="21"/>
              <c:delete val="1"/>
              <c:extLst>
                <c:ext xmlns:c15="http://schemas.microsoft.com/office/drawing/2012/chart" uri="{CE6537A1-D6FC-4f65-9D91-7224C49458BB}"/>
                <c:ext xmlns:c16="http://schemas.microsoft.com/office/drawing/2014/chart" uri="{C3380CC4-5D6E-409C-BE32-E72D297353CC}">
                  <c16:uniqueId val="{00000001-109A-4E80-9241-010E63DFD5D7}"/>
                </c:ext>
              </c:extLst>
            </c:dLbl>
            <c:dLbl>
              <c:idx val="22"/>
              <c:delete val="1"/>
              <c:extLst>
                <c:ext xmlns:c15="http://schemas.microsoft.com/office/drawing/2012/chart" uri="{CE6537A1-D6FC-4f65-9D91-7224C49458BB}"/>
                <c:ext xmlns:c16="http://schemas.microsoft.com/office/drawing/2014/chart" uri="{C3380CC4-5D6E-409C-BE32-E72D297353CC}">
                  <c16:uniqueId val="{00000000-EDDE-4993-BF02-6098939C2FC4}"/>
                </c:ext>
              </c:extLst>
            </c:dLbl>
            <c:dLbl>
              <c:idx val="23"/>
              <c:delete val="1"/>
              <c:extLst>
                <c:ext xmlns:c15="http://schemas.microsoft.com/office/drawing/2012/chart" uri="{CE6537A1-D6FC-4f65-9D91-7224C49458BB}"/>
                <c:ext xmlns:c16="http://schemas.microsoft.com/office/drawing/2014/chart" uri="{C3380CC4-5D6E-409C-BE32-E72D297353CC}">
                  <c16:uniqueId val="{00000001-EDDE-4993-BF02-6098939C2FC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Sheet1!$B$2:$B$26</c:f>
              <c:numCache>
                <c:formatCode>0.0</c:formatCode>
                <c:ptCount val="25"/>
                <c:pt idx="0">
                  <c:v>3</c:v>
                </c:pt>
                <c:pt idx="1">
                  <c:v>3</c:v>
                </c:pt>
                <c:pt idx="2">
                  <c:v>2.5</c:v>
                </c:pt>
                <c:pt idx="3">
                  <c:v>2</c:v>
                </c:pt>
                <c:pt idx="4">
                  <c:v>2</c:v>
                </c:pt>
                <c:pt idx="5">
                  <c:v>2</c:v>
                </c:pt>
                <c:pt idx="6">
                  <c:v>1.8</c:v>
                </c:pt>
                <c:pt idx="7">
                  <c:v>1.4</c:v>
                </c:pt>
                <c:pt idx="8">
                  <c:v>1.4</c:v>
                </c:pt>
                <c:pt idx="9">
                  <c:v>1.2</c:v>
                </c:pt>
                <c:pt idx="10">
                  <c:v>1.2</c:v>
                </c:pt>
                <c:pt idx="11">
                  <c:v>0.9</c:v>
                </c:pt>
                <c:pt idx="12">
                  <c:v>1</c:v>
                </c:pt>
                <c:pt idx="13">
                  <c:v>0.9</c:v>
                </c:pt>
                <c:pt idx="14">
                  <c:v>1.1000000000000001</c:v>
                </c:pt>
                <c:pt idx="15">
                  <c:v>1.5</c:v>
                </c:pt>
                <c:pt idx="16">
                  <c:v>1.7</c:v>
                </c:pt>
                <c:pt idx="17">
                  <c:v>1.8</c:v>
                </c:pt>
                <c:pt idx="18">
                  <c:v>2.2000000000000002</c:v>
                </c:pt>
                <c:pt idx="19">
                  <c:v>1.8</c:v>
                </c:pt>
                <c:pt idx="20">
                  <c:v>1.4</c:v>
                </c:pt>
                <c:pt idx="21">
                  <c:v>1.4</c:v>
                </c:pt>
                <c:pt idx="22">
                  <c:v>1</c:v>
                </c:pt>
                <c:pt idx="23">
                  <c:v>1</c:v>
                </c:pt>
                <c:pt idx="24">
                  <c:v>1.6</c:v>
                </c:pt>
              </c:numCache>
            </c:numRef>
          </c:val>
          <c:smooth val="0"/>
          <c:extLst>
            <c:ext xmlns:c16="http://schemas.microsoft.com/office/drawing/2014/chart" uri="{C3380CC4-5D6E-409C-BE32-E72D297353CC}">
              <c16:uniqueId val="{00000013-3624-477E-AA0C-1F8EE2594233}"/>
            </c:ext>
          </c:extLst>
        </c:ser>
        <c:ser>
          <c:idx val="1"/>
          <c:order val="1"/>
          <c:tx>
            <c:strRef>
              <c:f>Sheet1!$C$1</c:f>
              <c:strCache>
                <c:ptCount val="1"/>
                <c:pt idx="0">
                  <c:v>US rate</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4-3624-477E-AA0C-1F8EE2594233}"/>
                </c:ext>
              </c:extLst>
            </c:dLbl>
            <c:dLbl>
              <c:idx val="1"/>
              <c:delete val="1"/>
              <c:extLst>
                <c:ext xmlns:c15="http://schemas.microsoft.com/office/drawing/2012/chart" uri="{CE6537A1-D6FC-4f65-9D91-7224C49458BB}"/>
                <c:ext xmlns:c16="http://schemas.microsoft.com/office/drawing/2014/chart" uri="{C3380CC4-5D6E-409C-BE32-E72D297353CC}">
                  <c16:uniqueId val="{00000015-3624-477E-AA0C-1F8EE2594233}"/>
                </c:ext>
              </c:extLst>
            </c:dLbl>
            <c:dLbl>
              <c:idx val="2"/>
              <c:delete val="1"/>
              <c:extLst>
                <c:ext xmlns:c15="http://schemas.microsoft.com/office/drawing/2012/chart" uri="{CE6537A1-D6FC-4f65-9D91-7224C49458BB}"/>
                <c:ext xmlns:c16="http://schemas.microsoft.com/office/drawing/2014/chart" uri="{C3380CC4-5D6E-409C-BE32-E72D297353CC}">
                  <c16:uniqueId val="{00000016-3624-477E-AA0C-1F8EE2594233}"/>
                </c:ext>
              </c:extLst>
            </c:dLbl>
            <c:dLbl>
              <c:idx val="3"/>
              <c:delete val="1"/>
              <c:extLst>
                <c:ext xmlns:c15="http://schemas.microsoft.com/office/drawing/2012/chart" uri="{CE6537A1-D6FC-4f65-9D91-7224C49458BB}"/>
                <c:ext xmlns:c16="http://schemas.microsoft.com/office/drawing/2014/chart" uri="{C3380CC4-5D6E-409C-BE32-E72D297353CC}">
                  <c16:uniqueId val="{00000017-3624-477E-AA0C-1F8EE2594233}"/>
                </c:ext>
              </c:extLst>
            </c:dLbl>
            <c:dLbl>
              <c:idx val="4"/>
              <c:delete val="1"/>
              <c:extLst>
                <c:ext xmlns:c15="http://schemas.microsoft.com/office/drawing/2012/chart" uri="{CE6537A1-D6FC-4f65-9D91-7224C49458BB}"/>
                <c:ext xmlns:c16="http://schemas.microsoft.com/office/drawing/2014/chart" uri="{C3380CC4-5D6E-409C-BE32-E72D297353CC}">
                  <c16:uniqueId val="{00000018-3624-477E-AA0C-1F8EE2594233}"/>
                </c:ext>
              </c:extLst>
            </c:dLbl>
            <c:dLbl>
              <c:idx val="5"/>
              <c:delete val="1"/>
              <c:extLst>
                <c:ext xmlns:c15="http://schemas.microsoft.com/office/drawing/2012/chart" uri="{CE6537A1-D6FC-4f65-9D91-7224C49458BB}"/>
                <c:ext xmlns:c16="http://schemas.microsoft.com/office/drawing/2014/chart" uri="{C3380CC4-5D6E-409C-BE32-E72D297353CC}">
                  <c16:uniqueId val="{00000019-3624-477E-AA0C-1F8EE2594233}"/>
                </c:ext>
              </c:extLst>
            </c:dLbl>
            <c:dLbl>
              <c:idx val="6"/>
              <c:delete val="1"/>
              <c:extLst>
                <c:ext xmlns:c15="http://schemas.microsoft.com/office/drawing/2012/chart" uri="{CE6537A1-D6FC-4f65-9D91-7224C49458BB}"/>
                <c:ext xmlns:c16="http://schemas.microsoft.com/office/drawing/2014/chart" uri="{C3380CC4-5D6E-409C-BE32-E72D297353CC}">
                  <c16:uniqueId val="{0000001A-3624-477E-AA0C-1F8EE2594233}"/>
                </c:ext>
              </c:extLst>
            </c:dLbl>
            <c:dLbl>
              <c:idx val="7"/>
              <c:delete val="1"/>
              <c:extLst>
                <c:ext xmlns:c15="http://schemas.microsoft.com/office/drawing/2012/chart" uri="{CE6537A1-D6FC-4f65-9D91-7224C49458BB}"/>
                <c:ext xmlns:c16="http://schemas.microsoft.com/office/drawing/2014/chart" uri="{C3380CC4-5D6E-409C-BE32-E72D297353CC}">
                  <c16:uniqueId val="{0000001B-3624-477E-AA0C-1F8EE2594233}"/>
                </c:ext>
              </c:extLst>
            </c:dLbl>
            <c:dLbl>
              <c:idx val="8"/>
              <c:delete val="1"/>
              <c:extLst>
                <c:ext xmlns:c15="http://schemas.microsoft.com/office/drawing/2012/chart" uri="{CE6537A1-D6FC-4f65-9D91-7224C49458BB}"/>
                <c:ext xmlns:c16="http://schemas.microsoft.com/office/drawing/2014/chart" uri="{C3380CC4-5D6E-409C-BE32-E72D297353CC}">
                  <c16:uniqueId val="{0000001C-3624-477E-AA0C-1F8EE2594233}"/>
                </c:ext>
              </c:extLst>
            </c:dLbl>
            <c:dLbl>
              <c:idx val="9"/>
              <c:delete val="1"/>
              <c:extLst>
                <c:ext xmlns:c15="http://schemas.microsoft.com/office/drawing/2012/chart" uri="{CE6537A1-D6FC-4f65-9D91-7224C49458BB}"/>
                <c:ext xmlns:c16="http://schemas.microsoft.com/office/drawing/2014/chart" uri="{C3380CC4-5D6E-409C-BE32-E72D297353CC}">
                  <c16:uniqueId val="{0000001D-3624-477E-AA0C-1F8EE2594233}"/>
                </c:ext>
              </c:extLst>
            </c:dLbl>
            <c:dLbl>
              <c:idx val="10"/>
              <c:delete val="1"/>
              <c:extLst>
                <c:ext xmlns:c15="http://schemas.microsoft.com/office/drawing/2012/chart" uri="{CE6537A1-D6FC-4f65-9D91-7224C49458BB}"/>
                <c:ext xmlns:c16="http://schemas.microsoft.com/office/drawing/2014/chart" uri="{C3380CC4-5D6E-409C-BE32-E72D297353CC}">
                  <c16:uniqueId val="{0000001E-3624-477E-AA0C-1F8EE2594233}"/>
                </c:ext>
              </c:extLst>
            </c:dLbl>
            <c:dLbl>
              <c:idx val="11"/>
              <c:delete val="1"/>
              <c:extLst>
                <c:ext xmlns:c15="http://schemas.microsoft.com/office/drawing/2012/chart" uri="{CE6537A1-D6FC-4f65-9D91-7224C49458BB}"/>
                <c:ext xmlns:c16="http://schemas.microsoft.com/office/drawing/2014/chart" uri="{C3380CC4-5D6E-409C-BE32-E72D297353CC}">
                  <c16:uniqueId val="{0000001F-3624-477E-AA0C-1F8EE2594233}"/>
                </c:ext>
              </c:extLst>
            </c:dLbl>
            <c:dLbl>
              <c:idx val="12"/>
              <c:delete val="1"/>
              <c:extLst>
                <c:ext xmlns:c15="http://schemas.microsoft.com/office/drawing/2012/chart" uri="{CE6537A1-D6FC-4f65-9D91-7224C49458BB}"/>
                <c:ext xmlns:c16="http://schemas.microsoft.com/office/drawing/2014/chart" uri="{C3380CC4-5D6E-409C-BE32-E72D297353CC}">
                  <c16:uniqueId val="{00000020-3624-477E-AA0C-1F8EE2594233}"/>
                </c:ext>
              </c:extLst>
            </c:dLbl>
            <c:dLbl>
              <c:idx val="13"/>
              <c:delete val="1"/>
              <c:extLst>
                <c:ext xmlns:c15="http://schemas.microsoft.com/office/drawing/2012/chart" uri="{CE6537A1-D6FC-4f65-9D91-7224C49458BB}"/>
                <c:ext xmlns:c16="http://schemas.microsoft.com/office/drawing/2014/chart" uri="{C3380CC4-5D6E-409C-BE32-E72D297353CC}">
                  <c16:uniqueId val="{00000021-3624-477E-AA0C-1F8EE2594233}"/>
                </c:ext>
              </c:extLst>
            </c:dLbl>
            <c:dLbl>
              <c:idx val="14"/>
              <c:delete val="1"/>
              <c:extLst>
                <c:ext xmlns:c15="http://schemas.microsoft.com/office/drawing/2012/chart" uri="{CE6537A1-D6FC-4f65-9D91-7224C49458BB}"/>
                <c:ext xmlns:c16="http://schemas.microsoft.com/office/drawing/2014/chart" uri="{C3380CC4-5D6E-409C-BE32-E72D297353CC}">
                  <c16:uniqueId val="{00000022-3624-477E-AA0C-1F8EE2594233}"/>
                </c:ext>
              </c:extLst>
            </c:dLbl>
            <c:dLbl>
              <c:idx val="15"/>
              <c:delete val="1"/>
              <c:extLst>
                <c:ext xmlns:c15="http://schemas.microsoft.com/office/drawing/2012/chart" uri="{CE6537A1-D6FC-4f65-9D91-7224C49458BB}"/>
                <c:ext xmlns:c16="http://schemas.microsoft.com/office/drawing/2014/chart" uri="{C3380CC4-5D6E-409C-BE32-E72D297353CC}">
                  <c16:uniqueId val="{00000023-3624-477E-AA0C-1F8EE2594233}"/>
                </c:ext>
              </c:extLst>
            </c:dLbl>
            <c:dLbl>
              <c:idx val="16"/>
              <c:delete val="1"/>
              <c:extLst>
                <c:ext xmlns:c15="http://schemas.microsoft.com/office/drawing/2012/chart" uri="{CE6537A1-D6FC-4f65-9D91-7224C49458BB}"/>
                <c:ext xmlns:c16="http://schemas.microsoft.com/office/drawing/2014/chart" uri="{C3380CC4-5D6E-409C-BE32-E72D297353CC}">
                  <c16:uniqueId val="{00000024-3624-477E-AA0C-1F8EE2594233}"/>
                </c:ext>
              </c:extLst>
            </c:dLbl>
            <c:dLbl>
              <c:idx val="17"/>
              <c:delete val="1"/>
              <c:extLst>
                <c:ext xmlns:c15="http://schemas.microsoft.com/office/drawing/2012/chart" uri="{CE6537A1-D6FC-4f65-9D91-7224C49458BB}"/>
                <c:ext xmlns:c16="http://schemas.microsoft.com/office/drawing/2014/chart" uri="{C3380CC4-5D6E-409C-BE32-E72D297353CC}">
                  <c16:uniqueId val="{00000025-3624-477E-AA0C-1F8EE2594233}"/>
                </c:ext>
              </c:extLst>
            </c:dLbl>
            <c:dLbl>
              <c:idx val="18"/>
              <c:delete val="1"/>
              <c:extLst>
                <c:ext xmlns:c15="http://schemas.microsoft.com/office/drawing/2012/chart" uri="{CE6537A1-D6FC-4f65-9D91-7224C49458BB}"/>
                <c:ext xmlns:c16="http://schemas.microsoft.com/office/drawing/2014/chart" uri="{C3380CC4-5D6E-409C-BE32-E72D297353CC}">
                  <c16:uniqueId val="{00000001-8F36-4F31-A366-5DF2CDEC020A}"/>
                </c:ext>
              </c:extLst>
            </c:dLbl>
            <c:dLbl>
              <c:idx val="19"/>
              <c:delete val="1"/>
              <c:extLst>
                <c:ext xmlns:c15="http://schemas.microsoft.com/office/drawing/2012/chart" uri="{CE6537A1-D6FC-4f65-9D91-7224C49458BB}"/>
                <c:ext xmlns:c16="http://schemas.microsoft.com/office/drawing/2014/chart" uri="{C3380CC4-5D6E-409C-BE32-E72D297353CC}">
                  <c16:uniqueId val="{00000001-31BE-407D-9C7E-928CE33C5B14}"/>
                </c:ext>
              </c:extLst>
            </c:dLbl>
            <c:dLbl>
              <c:idx val="20"/>
              <c:delete val="1"/>
              <c:extLst>
                <c:ext xmlns:c15="http://schemas.microsoft.com/office/drawing/2012/chart" uri="{CE6537A1-D6FC-4f65-9D91-7224C49458BB}"/>
                <c:ext xmlns:c16="http://schemas.microsoft.com/office/drawing/2014/chart" uri="{C3380CC4-5D6E-409C-BE32-E72D297353CC}">
                  <c16:uniqueId val="{00000000-109A-4E80-9241-010E63DFD5D7}"/>
                </c:ext>
              </c:extLst>
            </c:dLbl>
            <c:dLbl>
              <c:idx val="21"/>
              <c:delete val="1"/>
              <c:extLst>
                <c:ext xmlns:c15="http://schemas.microsoft.com/office/drawing/2012/chart" uri="{CE6537A1-D6FC-4f65-9D91-7224C49458BB}"/>
                <c:ext xmlns:c16="http://schemas.microsoft.com/office/drawing/2014/chart" uri="{C3380CC4-5D6E-409C-BE32-E72D297353CC}">
                  <c16:uniqueId val="{00000002-EDDE-4993-BF02-6098939C2FC4}"/>
                </c:ext>
              </c:extLst>
            </c:dLbl>
            <c:dLbl>
              <c:idx val="22"/>
              <c:delete val="1"/>
              <c:extLst>
                <c:ext xmlns:c15="http://schemas.microsoft.com/office/drawing/2012/chart" uri="{CE6537A1-D6FC-4f65-9D91-7224C49458BB}"/>
                <c:ext xmlns:c16="http://schemas.microsoft.com/office/drawing/2014/chart" uri="{C3380CC4-5D6E-409C-BE32-E72D297353CC}">
                  <c16:uniqueId val="{00000003-EDDE-4993-BF02-6098939C2FC4}"/>
                </c:ext>
              </c:extLst>
            </c:dLbl>
            <c:dLbl>
              <c:idx val="23"/>
              <c:layout>
                <c:manualLayout>
                  <c:x val="-1.6278631439456924E-2"/>
                  <c:y val="-3.2841746144662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DE-4993-BF02-6098939C2FC4}"/>
                </c:ext>
              </c:extLst>
            </c:dLbl>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Sheet1!$C$2:$C$26</c:f>
              <c:numCache>
                <c:formatCode>0.0</c:formatCode>
                <c:ptCount val="25"/>
                <c:pt idx="0">
                  <c:v>2.9</c:v>
                </c:pt>
                <c:pt idx="1">
                  <c:v>2.8</c:v>
                </c:pt>
                <c:pt idx="2">
                  <c:v>2.8</c:v>
                </c:pt>
                <c:pt idx="3">
                  <c:v>2.6</c:v>
                </c:pt>
                <c:pt idx="4">
                  <c:v>2.1</c:v>
                </c:pt>
                <c:pt idx="5">
                  <c:v>1.9</c:v>
                </c:pt>
                <c:pt idx="6">
                  <c:v>1.6</c:v>
                </c:pt>
                <c:pt idx="7">
                  <c:v>1.5</c:v>
                </c:pt>
                <c:pt idx="8">
                  <c:v>1.3</c:v>
                </c:pt>
                <c:pt idx="9">
                  <c:v>1.1000000000000001</c:v>
                </c:pt>
                <c:pt idx="10">
                  <c:v>1.1000000000000001</c:v>
                </c:pt>
                <c:pt idx="11">
                  <c:v>0.9</c:v>
                </c:pt>
                <c:pt idx="12">
                  <c:v>0.9</c:v>
                </c:pt>
                <c:pt idx="13">
                  <c:v>1</c:v>
                </c:pt>
                <c:pt idx="14">
                  <c:v>0.9</c:v>
                </c:pt>
                <c:pt idx="15">
                  <c:v>1.1000000000000001</c:v>
                </c:pt>
                <c:pt idx="16">
                  <c:v>1</c:v>
                </c:pt>
                <c:pt idx="17">
                  <c:v>1.1000000000000001</c:v>
                </c:pt>
                <c:pt idx="18">
                  <c:v>1</c:v>
                </c:pt>
                <c:pt idx="19">
                  <c:v>1</c:v>
                </c:pt>
                <c:pt idx="20">
                  <c:v>0.7</c:v>
                </c:pt>
                <c:pt idx="21">
                  <c:v>0.6</c:v>
                </c:pt>
                <c:pt idx="22">
                  <c:v>0.6</c:v>
                </c:pt>
                <c:pt idx="23">
                  <c:v>0.7</c:v>
                </c:pt>
              </c:numCache>
            </c:numRef>
          </c:val>
          <c:smooth val="0"/>
          <c:extLst>
            <c:ext xmlns:c16="http://schemas.microsoft.com/office/drawing/2014/chart" uri="{C3380CC4-5D6E-409C-BE32-E72D297353CC}">
              <c16:uniqueId val="{00000026-3624-477E-AA0C-1F8EE2594233}"/>
            </c:ext>
          </c:extLst>
        </c:ser>
        <c:dLbls>
          <c:dLblPos val="t"/>
          <c:showLegendKey val="0"/>
          <c:showVal val="1"/>
          <c:showCatName val="0"/>
          <c:showSerName val="0"/>
          <c:showPercent val="0"/>
          <c:showBubbleSize val="0"/>
        </c:dLbls>
        <c:smooth val="0"/>
        <c:axId val="612320304"/>
        <c:axId val="612312760"/>
      </c:lineChart>
      <c:catAx>
        <c:axId val="612320304"/>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sz="1330"/>
                  <a:t>Year of Diagnosis</a:t>
                </a:r>
              </a:p>
            </c:rich>
          </c:tx>
          <c:layout>
            <c:manualLayout>
              <c:xMode val="edge"/>
              <c:yMode val="edge"/>
              <c:x val="0.42494846341557624"/>
              <c:y val="0.92184941526895059"/>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204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12312760"/>
        <c:crosses val="autoZero"/>
        <c:auto val="1"/>
        <c:lblAlgn val="ctr"/>
        <c:lblOffset val="100"/>
        <c:noMultiLvlLbl val="0"/>
      </c:catAx>
      <c:valAx>
        <c:axId val="61231276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dirty="0"/>
                  <a:t>Rate per 100,000 population</a:t>
                </a:r>
              </a:p>
            </c:rich>
          </c:tx>
          <c:layout>
            <c:manualLayout>
              <c:xMode val="edge"/>
              <c:yMode val="edge"/>
              <c:x val="1.6839071273990855E-2"/>
              <c:y val="0.21020361171897881"/>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12320304"/>
        <c:crosses val="autoZero"/>
        <c:crossBetween val="between"/>
      </c:valAx>
      <c:spPr>
        <a:noFill/>
        <a:ln>
          <a:noFill/>
        </a:ln>
        <a:effectLst/>
      </c:spPr>
    </c:plotArea>
    <c:legend>
      <c:legendPos val="t"/>
      <c:layout>
        <c:manualLayout>
          <c:xMode val="edge"/>
          <c:yMode val="edge"/>
          <c:x val="0.36336524800701214"/>
          <c:y val="3.8220950196898085E-2"/>
          <c:w val="0.30085386010845988"/>
          <c:h val="6.469229018084872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565538389542"/>
          <c:y val="0.1538550306624194"/>
          <c:w val="0.80750438728825558"/>
          <c:h val="0.64042532118906725"/>
        </c:manualLayout>
      </c:layout>
      <c:barChart>
        <c:barDir val="col"/>
        <c:grouping val="clustered"/>
        <c:varyColors val="0"/>
        <c:ser>
          <c:idx val="0"/>
          <c:order val="0"/>
          <c:tx>
            <c:strRef>
              <c:f>Sheet1!$B$1</c:f>
              <c:strCache>
                <c:ptCount val="1"/>
                <c:pt idx="0">
                  <c:v>NC Cases</c:v>
                </c:pt>
              </c:strCache>
            </c:strRef>
          </c:tx>
          <c:spPr>
            <a:solidFill>
              <a:schemeClr val="accent4">
                <a:lumMod val="7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2021</c:v>
                </c:pt>
                <c:pt idx="2">
                  <c:v>2022</c:v>
                </c:pt>
                <c:pt idx="3">
                  <c:v>2023</c:v>
                </c:pt>
                <c:pt idx="4">
                  <c:v>2024^</c:v>
                </c:pt>
              </c:strCache>
            </c:strRef>
          </c:cat>
          <c:val>
            <c:numRef>
              <c:f>Sheet1!$B$2:$B$6</c:f>
              <c:numCache>
                <c:formatCode>0.0</c:formatCode>
                <c:ptCount val="5"/>
                <c:pt idx="0" formatCode="General">
                  <c:v>926</c:v>
                </c:pt>
                <c:pt idx="1">
                  <c:v>1006</c:v>
                </c:pt>
                <c:pt idx="2">
                  <c:v>1108</c:v>
                </c:pt>
                <c:pt idx="3">
                  <c:v>1172</c:v>
                </c:pt>
                <c:pt idx="4">
                  <c:v>1119</c:v>
                </c:pt>
              </c:numCache>
            </c:numRef>
          </c:val>
          <c:extLst>
            <c:ext xmlns:c16="http://schemas.microsoft.com/office/drawing/2014/chart" uri="{C3380CC4-5D6E-409C-BE32-E72D297353CC}">
              <c16:uniqueId val="{00000011-2C16-4369-B32E-B2B57765437B}"/>
            </c:ext>
          </c:extLst>
        </c:ser>
        <c:dLbls>
          <c:dLblPos val="outEnd"/>
          <c:showLegendKey val="0"/>
          <c:showVal val="1"/>
          <c:showCatName val="0"/>
          <c:showSerName val="0"/>
          <c:showPercent val="0"/>
          <c:showBubbleSize val="0"/>
        </c:dLbls>
        <c:gapWidth val="150"/>
        <c:axId val="612320304"/>
        <c:axId val="612312760"/>
      </c:barChart>
      <c:catAx>
        <c:axId val="61232030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a:t>Year of Diagnosis</a:t>
                </a:r>
              </a:p>
            </c:rich>
          </c:tx>
          <c:layout>
            <c:manualLayout>
              <c:xMode val="edge"/>
              <c:yMode val="edge"/>
              <c:x val="0.42494846341557624"/>
              <c:y val="0.9218494152689505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204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612312760"/>
        <c:crosses val="autoZero"/>
        <c:auto val="1"/>
        <c:lblAlgn val="ctr"/>
        <c:lblOffset val="100"/>
        <c:noMultiLvlLbl val="0"/>
      </c:catAx>
      <c:valAx>
        <c:axId val="612312760"/>
        <c:scaling>
          <c:orientation val="minMax"/>
          <c:max val="120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dirty="0"/>
                  <a:t>Number of Cases</a:t>
                </a:r>
              </a:p>
            </c:rich>
          </c:tx>
          <c:layout>
            <c:manualLayout>
              <c:xMode val="edge"/>
              <c:yMode val="edge"/>
              <c:x val="4.3268206476561105E-3"/>
              <c:y val="5.9733170627793701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2320304"/>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4710815167748"/>
          <c:y val="0.10263146029346037"/>
          <c:w val="0.88101382057433164"/>
          <c:h val="0.71726061625890769"/>
        </c:manualLayout>
      </c:layout>
      <c:lineChart>
        <c:grouping val="standard"/>
        <c:varyColors val="0"/>
        <c:ser>
          <c:idx val="0"/>
          <c:order val="0"/>
          <c:tx>
            <c:strRef>
              <c:f>Sheet1!$B$1</c:f>
              <c:strCache>
                <c:ptCount val="1"/>
                <c:pt idx="0">
                  <c:v>NC Rate</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F58E-4A37-83A7-28225834E439}"/>
                </c:ext>
              </c:extLst>
            </c:dLbl>
            <c:dLbl>
              <c:idx val="1"/>
              <c:delete val="1"/>
              <c:extLst>
                <c:ext xmlns:c15="http://schemas.microsoft.com/office/drawing/2012/chart" uri="{CE6537A1-D6FC-4f65-9D91-7224C49458BB}"/>
                <c:ext xmlns:c16="http://schemas.microsoft.com/office/drawing/2014/chart" uri="{C3380CC4-5D6E-409C-BE32-E72D297353CC}">
                  <c16:uniqueId val="{00000001-F58E-4A37-83A7-28225834E439}"/>
                </c:ext>
              </c:extLst>
            </c:dLbl>
            <c:dLbl>
              <c:idx val="2"/>
              <c:delete val="1"/>
              <c:extLst>
                <c:ext xmlns:c15="http://schemas.microsoft.com/office/drawing/2012/chart" uri="{CE6537A1-D6FC-4f65-9D91-7224C49458BB}"/>
                <c:ext xmlns:c16="http://schemas.microsoft.com/office/drawing/2014/chart" uri="{C3380CC4-5D6E-409C-BE32-E72D297353CC}">
                  <c16:uniqueId val="{00000002-F58E-4A37-83A7-28225834E439}"/>
                </c:ext>
              </c:extLst>
            </c:dLbl>
            <c:dLbl>
              <c:idx val="3"/>
              <c:delete val="1"/>
              <c:extLst>
                <c:ext xmlns:c15="http://schemas.microsoft.com/office/drawing/2012/chart" uri="{CE6537A1-D6FC-4f65-9D91-7224C49458BB}"/>
                <c:ext xmlns:c16="http://schemas.microsoft.com/office/drawing/2014/chart" uri="{C3380CC4-5D6E-409C-BE32-E72D297353CC}">
                  <c16:uniqueId val="{00000003-F58E-4A37-83A7-28225834E439}"/>
                </c:ext>
              </c:extLst>
            </c:dLbl>
            <c:dLbl>
              <c:idx val="4"/>
              <c:delete val="1"/>
              <c:extLst>
                <c:ext xmlns:c15="http://schemas.microsoft.com/office/drawing/2012/chart" uri="{CE6537A1-D6FC-4f65-9D91-7224C49458BB}"/>
                <c:ext xmlns:c16="http://schemas.microsoft.com/office/drawing/2014/chart" uri="{C3380CC4-5D6E-409C-BE32-E72D297353CC}">
                  <c16:uniqueId val="{00000004-F58E-4A37-83A7-28225834E439}"/>
                </c:ext>
              </c:extLst>
            </c:dLbl>
            <c:dLbl>
              <c:idx val="5"/>
              <c:delete val="1"/>
              <c:extLst>
                <c:ext xmlns:c15="http://schemas.microsoft.com/office/drawing/2012/chart" uri="{CE6537A1-D6FC-4f65-9D91-7224C49458BB}"/>
                <c:ext xmlns:c16="http://schemas.microsoft.com/office/drawing/2014/chart" uri="{C3380CC4-5D6E-409C-BE32-E72D297353CC}">
                  <c16:uniqueId val="{00000001-3F63-4D80-AA80-82C992303253}"/>
                </c:ext>
              </c:extLst>
            </c:dLbl>
            <c:dLbl>
              <c:idx val="6"/>
              <c:delete val="1"/>
              <c:extLst>
                <c:ext xmlns:c15="http://schemas.microsoft.com/office/drawing/2012/chart" uri="{CE6537A1-D6FC-4f65-9D91-7224C49458BB}"/>
                <c:ext xmlns:c16="http://schemas.microsoft.com/office/drawing/2014/chart" uri="{C3380CC4-5D6E-409C-BE32-E72D297353CC}">
                  <c16:uniqueId val="{00000000-83D8-4467-ACE0-701781BF5068}"/>
                </c:ext>
              </c:extLst>
            </c:dLbl>
            <c:dLbl>
              <c:idx val="7"/>
              <c:delete val="1"/>
              <c:extLst>
                <c:ext xmlns:c15="http://schemas.microsoft.com/office/drawing/2012/chart" uri="{CE6537A1-D6FC-4f65-9D91-7224C49458BB}"/>
                <c:ext xmlns:c16="http://schemas.microsoft.com/office/drawing/2014/chart" uri="{C3380CC4-5D6E-409C-BE32-E72D297353CC}">
                  <c16:uniqueId val="{00000001-F0C9-4E53-B978-0C11A245212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2016</c:v>
                </c:pt>
                <c:pt idx="1">
                  <c:v>2017</c:v>
                </c:pt>
                <c:pt idx="2">
                  <c:v>2018</c:v>
                </c:pt>
                <c:pt idx="3">
                  <c:v>2019</c:v>
                </c:pt>
                <c:pt idx="4">
                  <c:v>2020*</c:v>
                </c:pt>
                <c:pt idx="5">
                  <c:v>2021</c:v>
                </c:pt>
                <c:pt idx="6">
                  <c:v>2022</c:v>
                </c:pt>
                <c:pt idx="7">
                  <c:v>2023</c:v>
                </c:pt>
                <c:pt idx="8">
                  <c:v>2024^</c:v>
                </c:pt>
              </c:strCache>
            </c:strRef>
          </c:cat>
          <c:val>
            <c:numRef>
              <c:f>Sheet1!$B$2:$B$10</c:f>
              <c:numCache>
                <c:formatCode>0.0</c:formatCode>
                <c:ptCount val="9"/>
                <c:pt idx="0">
                  <c:v>13.6</c:v>
                </c:pt>
                <c:pt idx="1">
                  <c:v>11.5</c:v>
                </c:pt>
                <c:pt idx="2">
                  <c:v>10.9</c:v>
                </c:pt>
                <c:pt idx="3">
                  <c:v>10.8</c:v>
                </c:pt>
                <c:pt idx="4">
                  <c:v>8.9</c:v>
                </c:pt>
                <c:pt idx="5">
                  <c:v>9.5</c:v>
                </c:pt>
                <c:pt idx="6">
                  <c:v>10.4</c:v>
                </c:pt>
                <c:pt idx="7">
                  <c:v>10.8</c:v>
                </c:pt>
                <c:pt idx="8">
                  <c:v>10.3</c:v>
                </c:pt>
              </c:numCache>
            </c:numRef>
          </c:val>
          <c:smooth val="0"/>
          <c:extLst>
            <c:ext xmlns:c16="http://schemas.microsoft.com/office/drawing/2014/chart" uri="{C3380CC4-5D6E-409C-BE32-E72D297353CC}">
              <c16:uniqueId val="{00000012-F58E-4A37-83A7-28225834E439}"/>
            </c:ext>
          </c:extLst>
        </c:ser>
        <c:ser>
          <c:idx val="1"/>
          <c:order val="1"/>
          <c:tx>
            <c:strRef>
              <c:f>Sheet1!$C$1</c:f>
              <c:strCache>
                <c:ptCount val="1"/>
                <c:pt idx="0">
                  <c:v>US rate</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3-F58E-4A37-83A7-28225834E439}"/>
                </c:ext>
              </c:extLst>
            </c:dLbl>
            <c:dLbl>
              <c:idx val="1"/>
              <c:delete val="1"/>
              <c:extLst>
                <c:ext xmlns:c15="http://schemas.microsoft.com/office/drawing/2012/chart" uri="{CE6537A1-D6FC-4f65-9D91-7224C49458BB}"/>
                <c:ext xmlns:c16="http://schemas.microsoft.com/office/drawing/2014/chart" uri="{C3380CC4-5D6E-409C-BE32-E72D297353CC}">
                  <c16:uniqueId val="{00000014-F58E-4A37-83A7-28225834E439}"/>
                </c:ext>
              </c:extLst>
            </c:dLbl>
            <c:dLbl>
              <c:idx val="2"/>
              <c:delete val="1"/>
              <c:extLst>
                <c:ext xmlns:c15="http://schemas.microsoft.com/office/drawing/2012/chart" uri="{CE6537A1-D6FC-4f65-9D91-7224C49458BB}"/>
                <c:ext xmlns:c16="http://schemas.microsoft.com/office/drawing/2014/chart" uri="{C3380CC4-5D6E-409C-BE32-E72D297353CC}">
                  <c16:uniqueId val="{00000015-F58E-4A37-83A7-28225834E439}"/>
                </c:ext>
              </c:extLst>
            </c:dLbl>
            <c:dLbl>
              <c:idx val="3"/>
              <c:delete val="1"/>
              <c:extLst>
                <c:ext xmlns:c15="http://schemas.microsoft.com/office/drawing/2012/chart" uri="{CE6537A1-D6FC-4f65-9D91-7224C49458BB}"/>
                <c:ext xmlns:c16="http://schemas.microsoft.com/office/drawing/2014/chart" uri="{C3380CC4-5D6E-409C-BE32-E72D297353CC}">
                  <c16:uniqueId val="{00000016-F58E-4A37-83A7-28225834E439}"/>
                </c:ext>
              </c:extLst>
            </c:dLbl>
            <c:dLbl>
              <c:idx val="4"/>
              <c:delete val="1"/>
              <c:extLst>
                <c:ext xmlns:c15="http://schemas.microsoft.com/office/drawing/2012/chart" uri="{CE6537A1-D6FC-4f65-9D91-7224C49458BB}"/>
                <c:ext xmlns:c16="http://schemas.microsoft.com/office/drawing/2014/chart" uri="{C3380CC4-5D6E-409C-BE32-E72D297353CC}">
                  <c16:uniqueId val="{00000000-3F63-4D80-AA80-82C992303253}"/>
                </c:ext>
              </c:extLst>
            </c:dLbl>
            <c:dLbl>
              <c:idx val="5"/>
              <c:delete val="1"/>
              <c:extLst>
                <c:ext xmlns:c15="http://schemas.microsoft.com/office/drawing/2012/chart" uri="{CE6537A1-D6FC-4f65-9D91-7224C49458BB}"/>
                <c:ext xmlns:c16="http://schemas.microsoft.com/office/drawing/2014/chart" uri="{C3380CC4-5D6E-409C-BE32-E72D297353CC}">
                  <c16:uniqueId val="{00000001-83D8-4467-ACE0-701781BF5068}"/>
                </c:ext>
              </c:extLst>
            </c:dLbl>
            <c:dLbl>
              <c:idx val="6"/>
              <c:delete val="1"/>
              <c:extLst>
                <c:ext xmlns:c15="http://schemas.microsoft.com/office/drawing/2012/chart" uri="{CE6537A1-D6FC-4f65-9D91-7224C49458BB}"/>
                <c:ext xmlns:c16="http://schemas.microsoft.com/office/drawing/2014/chart" uri="{C3380CC4-5D6E-409C-BE32-E72D297353CC}">
                  <c16:uniqueId val="{00000000-F0C9-4E53-B978-0C11A2452121}"/>
                </c:ext>
              </c:extLst>
            </c:dLbl>
            <c:spPr>
              <a:noFill/>
              <a:ln>
                <a:noFill/>
              </a:ln>
              <a:effectLst/>
            </c:spPr>
            <c:txPr>
              <a:bodyPr rot="0" spcFirstLastPara="1" vertOverflow="ellipsis" vert="horz" wrap="square" lIns="38100" tIns="19050" rIns="38100" bIns="19050" anchor="ctr" anchorCtr="1">
                <a:spAutoFit/>
              </a:bodyPr>
              <a:lstStyle/>
              <a:p>
                <a:pPr>
                  <a:defRPr sz="1197" b="1" i="1"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2016</c:v>
                </c:pt>
                <c:pt idx="1">
                  <c:v>2017</c:v>
                </c:pt>
                <c:pt idx="2">
                  <c:v>2018</c:v>
                </c:pt>
                <c:pt idx="3">
                  <c:v>2019</c:v>
                </c:pt>
                <c:pt idx="4">
                  <c:v>2020*</c:v>
                </c:pt>
                <c:pt idx="5">
                  <c:v>2021</c:v>
                </c:pt>
                <c:pt idx="6">
                  <c:v>2022</c:v>
                </c:pt>
                <c:pt idx="7">
                  <c:v>2023</c:v>
                </c:pt>
                <c:pt idx="8">
                  <c:v>2024^</c:v>
                </c:pt>
              </c:strCache>
            </c:strRef>
          </c:cat>
          <c:val>
            <c:numRef>
              <c:f>Sheet1!$C$2:$C$10</c:f>
              <c:numCache>
                <c:formatCode>0.0</c:formatCode>
                <c:ptCount val="9"/>
                <c:pt idx="0">
                  <c:v>4.5999999999999996</c:v>
                </c:pt>
                <c:pt idx="1">
                  <c:v>4.0999999999999996</c:v>
                </c:pt>
                <c:pt idx="2">
                  <c:v>4.3</c:v>
                </c:pt>
                <c:pt idx="3">
                  <c:v>5.9</c:v>
                </c:pt>
                <c:pt idx="4">
                  <c:v>5</c:v>
                </c:pt>
                <c:pt idx="5">
                  <c:v>5.9</c:v>
                </c:pt>
                <c:pt idx="6">
                  <c:v>5.8</c:v>
                </c:pt>
                <c:pt idx="7">
                  <c:v>6.1</c:v>
                </c:pt>
              </c:numCache>
            </c:numRef>
          </c:val>
          <c:smooth val="0"/>
          <c:extLst>
            <c:ext xmlns:c16="http://schemas.microsoft.com/office/drawing/2014/chart" uri="{C3380CC4-5D6E-409C-BE32-E72D297353CC}">
              <c16:uniqueId val="{00000025-F58E-4A37-83A7-28225834E439}"/>
            </c:ext>
          </c:extLst>
        </c:ser>
        <c:dLbls>
          <c:dLblPos val="t"/>
          <c:showLegendKey val="0"/>
          <c:showVal val="1"/>
          <c:showCatName val="0"/>
          <c:showSerName val="0"/>
          <c:showPercent val="0"/>
          <c:showBubbleSize val="0"/>
        </c:dLbls>
        <c:smooth val="0"/>
        <c:axId val="612320304"/>
        <c:axId val="612312760"/>
      </c:lineChart>
      <c:catAx>
        <c:axId val="612320304"/>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sz="1330"/>
                  <a:t>Year of Diagnosis</a:t>
                </a:r>
              </a:p>
            </c:rich>
          </c:tx>
          <c:layout>
            <c:manualLayout>
              <c:xMode val="edge"/>
              <c:yMode val="edge"/>
              <c:x val="0.42494846341557624"/>
              <c:y val="0.92184941526895059"/>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204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12312760"/>
        <c:crosses val="autoZero"/>
        <c:auto val="1"/>
        <c:lblAlgn val="ctr"/>
        <c:lblOffset val="100"/>
        <c:noMultiLvlLbl val="0"/>
      </c:catAx>
      <c:valAx>
        <c:axId val="61231276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dirty="0"/>
                  <a:t>Rate per 100,000 population</a:t>
                </a:r>
              </a:p>
            </c:rich>
          </c:tx>
          <c:layout>
            <c:manualLayout>
              <c:xMode val="edge"/>
              <c:yMode val="edge"/>
              <c:x val="1.6839071273990855E-2"/>
              <c:y val="0.21020361171897881"/>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12320304"/>
        <c:crosses val="autoZero"/>
        <c:crossBetween val="between"/>
      </c:valAx>
      <c:spPr>
        <a:noFill/>
        <a:ln w="25400">
          <a:noFill/>
        </a:ln>
        <a:effectLst/>
      </c:spPr>
    </c:plotArea>
    <c:legend>
      <c:legendPos val="t"/>
      <c:layout>
        <c:manualLayout>
          <c:xMode val="edge"/>
          <c:yMode val="edge"/>
          <c:x val="0.36336524800701214"/>
          <c:y val="3.8220950196898085E-2"/>
          <c:w val="0.30085386010845988"/>
          <c:h val="6.469229018084872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7802017712804"/>
          <c:y val="0.10138206801239671"/>
          <c:w val="0.8796221055748068"/>
          <c:h val="0.78962434958134942"/>
        </c:manualLayout>
      </c:layout>
      <c:barChart>
        <c:barDir val="col"/>
        <c:grouping val="stacked"/>
        <c:varyColors val="0"/>
        <c:ser>
          <c:idx val="0"/>
          <c:order val="0"/>
          <c:tx>
            <c:strRef>
              <c:f>Sheet1!$B$1</c:f>
              <c:strCache>
                <c:ptCount val="1"/>
                <c:pt idx="0">
                  <c:v>Men</c:v>
                </c:pt>
              </c:strCache>
            </c:strRef>
          </c:tx>
          <c:spPr>
            <a:solidFill>
              <a:srgbClr val="558ED5"/>
            </a:solidFill>
            <a:ln>
              <a:noFill/>
            </a:ln>
            <a:effectLst/>
          </c:spPr>
          <c:invertIfNegative val="0"/>
          <c:dPt>
            <c:idx val="13"/>
            <c:invertIfNegative val="0"/>
            <c:bubble3D val="0"/>
            <c:spPr>
              <a:solidFill>
                <a:srgbClr val="558ED5"/>
              </a:solidFill>
              <a:ln>
                <a:noFill/>
              </a:ln>
              <a:effectLst/>
            </c:spPr>
            <c:extLst>
              <c:ext xmlns:c16="http://schemas.microsoft.com/office/drawing/2014/chart" uri="{C3380CC4-5D6E-409C-BE32-E72D297353CC}">
                <c16:uniqueId val="{0000000D-B99E-409A-98A5-E8C8063D1D09}"/>
              </c:ext>
            </c:extLst>
          </c:dPt>
          <c:dPt>
            <c:idx val="14"/>
            <c:invertIfNegative val="0"/>
            <c:bubble3D val="0"/>
            <c:spPr>
              <a:solidFill>
                <a:srgbClr val="558ED5"/>
              </a:solidFill>
              <a:ln>
                <a:noFill/>
              </a:ln>
              <a:effectLst/>
            </c:spPr>
            <c:extLst>
              <c:ext xmlns:c16="http://schemas.microsoft.com/office/drawing/2014/chart" uri="{C3380CC4-5D6E-409C-BE32-E72D297353CC}">
                <c16:uniqueId val="{0000000E-B99E-409A-98A5-E8C8063D1D09}"/>
              </c:ext>
            </c:extLst>
          </c:dPt>
          <c:dPt>
            <c:idx val="15"/>
            <c:invertIfNegative val="0"/>
            <c:bubble3D val="0"/>
            <c:spPr>
              <a:solidFill>
                <a:srgbClr val="558ED5"/>
              </a:solidFill>
              <a:ln>
                <a:noFill/>
              </a:ln>
              <a:effectLst/>
            </c:spPr>
            <c:extLst>
              <c:ext xmlns:c16="http://schemas.microsoft.com/office/drawing/2014/chart" uri="{C3380CC4-5D6E-409C-BE32-E72D297353CC}">
                <c16:uniqueId val="{0000000F-B99E-409A-98A5-E8C8063D1D09}"/>
              </c:ext>
            </c:extLst>
          </c:dPt>
          <c:dPt>
            <c:idx val="16"/>
            <c:invertIfNegative val="0"/>
            <c:bubble3D val="0"/>
            <c:spPr>
              <a:solidFill>
                <a:srgbClr val="558ED5"/>
              </a:solidFill>
              <a:ln>
                <a:noFill/>
              </a:ln>
              <a:effectLst/>
            </c:spPr>
            <c:extLst>
              <c:ext xmlns:c16="http://schemas.microsoft.com/office/drawing/2014/chart" uri="{C3380CC4-5D6E-409C-BE32-E72D297353CC}">
                <c16:uniqueId val="{00000010-B99E-409A-98A5-E8C8063D1D09}"/>
              </c:ext>
            </c:extLst>
          </c:dPt>
          <c:dPt>
            <c:idx val="17"/>
            <c:invertIfNegative val="0"/>
            <c:bubble3D val="0"/>
            <c:spPr>
              <a:solidFill>
                <a:srgbClr val="558ED5"/>
              </a:solidFill>
              <a:ln>
                <a:noFill/>
              </a:ln>
              <a:effectLst/>
            </c:spPr>
            <c:extLst>
              <c:ext xmlns:c16="http://schemas.microsoft.com/office/drawing/2014/chart" uri="{C3380CC4-5D6E-409C-BE32-E72D297353CC}">
                <c16:uniqueId val="{00000011-B99E-409A-98A5-E8C8063D1D09}"/>
              </c:ext>
            </c:extLst>
          </c:dPt>
          <c:dLbls>
            <c:dLbl>
              <c:idx val="0"/>
              <c:delete val="1"/>
              <c:extLst>
                <c:ext xmlns:c15="http://schemas.microsoft.com/office/drawing/2012/chart" uri="{CE6537A1-D6FC-4f65-9D91-7224C49458BB}"/>
                <c:ext xmlns:c16="http://schemas.microsoft.com/office/drawing/2014/chart" uri="{C3380CC4-5D6E-409C-BE32-E72D297353CC}">
                  <c16:uniqueId val="{00000000-B99E-409A-98A5-E8C8063D1D09}"/>
                </c:ext>
              </c:extLst>
            </c:dLbl>
            <c:dLbl>
              <c:idx val="1"/>
              <c:delete val="1"/>
              <c:extLst>
                <c:ext xmlns:c15="http://schemas.microsoft.com/office/drawing/2012/chart" uri="{CE6537A1-D6FC-4f65-9D91-7224C49458BB}"/>
                <c:ext xmlns:c16="http://schemas.microsoft.com/office/drawing/2014/chart" uri="{C3380CC4-5D6E-409C-BE32-E72D297353CC}">
                  <c16:uniqueId val="{00000001-B99E-409A-98A5-E8C8063D1D09}"/>
                </c:ext>
              </c:extLst>
            </c:dLbl>
            <c:dLbl>
              <c:idx val="2"/>
              <c:delete val="1"/>
              <c:extLst>
                <c:ext xmlns:c15="http://schemas.microsoft.com/office/drawing/2012/chart" uri="{CE6537A1-D6FC-4f65-9D91-7224C49458BB}"/>
                <c:ext xmlns:c16="http://schemas.microsoft.com/office/drawing/2014/chart" uri="{C3380CC4-5D6E-409C-BE32-E72D297353CC}">
                  <c16:uniqueId val="{00000002-B99E-409A-98A5-E8C8063D1D09}"/>
                </c:ext>
              </c:extLst>
            </c:dLbl>
            <c:dLbl>
              <c:idx val="3"/>
              <c:delete val="1"/>
              <c:extLst>
                <c:ext xmlns:c15="http://schemas.microsoft.com/office/drawing/2012/chart" uri="{CE6537A1-D6FC-4f65-9D91-7224C49458BB}"/>
                <c:ext xmlns:c16="http://schemas.microsoft.com/office/drawing/2014/chart" uri="{C3380CC4-5D6E-409C-BE32-E72D297353CC}">
                  <c16:uniqueId val="{00000003-B99E-409A-98A5-E8C8063D1D09}"/>
                </c:ext>
              </c:extLst>
            </c:dLbl>
            <c:dLbl>
              <c:idx val="4"/>
              <c:delete val="1"/>
              <c:extLst>
                <c:ext xmlns:c15="http://schemas.microsoft.com/office/drawing/2012/chart" uri="{CE6537A1-D6FC-4f65-9D91-7224C49458BB}"/>
                <c:ext xmlns:c16="http://schemas.microsoft.com/office/drawing/2014/chart" uri="{C3380CC4-5D6E-409C-BE32-E72D297353CC}">
                  <c16:uniqueId val="{00000004-B99E-409A-98A5-E8C8063D1D09}"/>
                </c:ext>
              </c:extLst>
            </c:dLbl>
            <c:dLbl>
              <c:idx val="5"/>
              <c:delete val="1"/>
              <c:extLst>
                <c:ext xmlns:c15="http://schemas.microsoft.com/office/drawing/2012/chart" uri="{CE6537A1-D6FC-4f65-9D91-7224C49458BB}"/>
                <c:ext xmlns:c16="http://schemas.microsoft.com/office/drawing/2014/chart" uri="{C3380CC4-5D6E-409C-BE32-E72D297353CC}">
                  <c16:uniqueId val="{00000005-B99E-409A-98A5-E8C8063D1D09}"/>
                </c:ext>
              </c:extLst>
            </c:dLbl>
            <c:dLbl>
              <c:idx val="6"/>
              <c:delete val="1"/>
              <c:extLst>
                <c:ext xmlns:c15="http://schemas.microsoft.com/office/drawing/2012/chart" uri="{CE6537A1-D6FC-4f65-9D91-7224C49458BB}"/>
                <c:ext xmlns:c16="http://schemas.microsoft.com/office/drawing/2014/chart" uri="{C3380CC4-5D6E-409C-BE32-E72D297353CC}">
                  <c16:uniqueId val="{00000006-B99E-409A-98A5-E8C8063D1D09}"/>
                </c:ext>
              </c:extLst>
            </c:dLbl>
            <c:dLbl>
              <c:idx val="7"/>
              <c:delete val="1"/>
              <c:extLst>
                <c:ext xmlns:c15="http://schemas.microsoft.com/office/drawing/2012/chart" uri="{CE6537A1-D6FC-4f65-9D91-7224C49458BB}"/>
                <c:ext xmlns:c16="http://schemas.microsoft.com/office/drawing/2014/chart" uri="{C3380CC4-5D6E-409C-BE32-E72D297353CC}">
                  <c16:uniqueId val="{00000007-B99E-409A-98A5-E8C8063D1D09}"/>
                </c:ext>
              </c:extLst>
            </c:dLbl>
            <c:dLbl>
              <c:idx val="8"/>
              <c:delete val="1"/>
              <c:extLst>
                <c:ext xmlns:c15="http://schemas.microsoft.com/office/drawing/2012/chart" uri="{CE6537A1-D6FC-4f65-9D91-7224C49458BB}"/>
                <c:ext xmlns:c16="http://schemas.microsoft.com/office/drawing/2014/chart" uri="{C3380CC4-5D6E-409C-BE32-E72D297353CC}">
                  <c16:uniqueId val="{00000008-B99E-409A-98A5-E8C8063D1D09}"/>
                </c:ext>
              </c:extLst>
            </c:dLbl>
            <c:dLbl>
              <c:idx val="9"/>
              <c:delete val="1"/>
              <c:extLst>
                <c:ext xmlns:c15="http://schemas.microsoft.com/office/drawing/2012/chart" uri="{CE6537A1-D6FC-4f65-9D91-7224C49458BB}"/>
                <c:ext xmlns:c16="http://schemas.microsoft.com/office/drawing/2014/chart" uri="{C3380CC4-5D6E-409C-BE32-E72D297353CC}">
                  <c16:uniqueId val="{00000009-B99E-409A-98A5-E8C8063D1D09}"/>
                </c:ext>
              </c:extLst>
            </c:dLbl>
            <c:dLbl>
              <c:idx val="10"/>
              <c:delete val="1"/>
              <c:extLst>
                <c:ext xmlns:c15="http://schemas.microsoft.com/office/drawing/2012/chart" uri="{CE6537A1-D6FC-4f65-9D91-7224C49458BB}"/>
                <c:ext xmlns:c16="http://schemas.microsoft.com/office/drawing/2014/chart" uri="{C3380CC4-5D6E-409C-BE32-E72D297353CC}">
                  <c16:uniqueId val="{0000000A-B99E-409A-98A5-E8C8063D1D09}"/>
                </c:ext>
              </c:extLst>
            </c:dLbl>
            <c:dLbl>
              <c:idx val="11"/>
              <c:delete val="1"/>
              <c:extLst>
                <c:ext xmlns:c15="http://schemas.microsoft.com/office/drawing/2012/chart" uri="{CE6537A1-D6FC-4f65-9D91-7224C49458BB}"/>
                <c:ext xmlns:c16="http://schemas.microsoft.com/office/drawing/2014/chart" uri="{C3380CC4-5D6E-409C-BE32-E72D297353CC}">
                  <c16:uniqueId val="{0000000B-B99E-409A-98A5-E8C8063D1D09}"/>
                </c:ext>
              </c:extLst>
            </c:dLbl>
            <c:dLbl>
              <c:idx val="12"/>
              <c:delete val="1"/>
              <c:extLst>
                <c:ext xmlns:c15="http://schemas.microsoft.com/office/drawing/2012/chart" uri="{CE6537A1-D6FC-4f65-9D91-7224C49458BB}"/>
                <c:ext xmlns:c16="http://schemas.microsoft.com/office/drawing/2014/chart" uri="{C3380CC4-5D6E-409C-BE32-E72D297353CC}">
                  <c16:uniqueId val="{0000000C-B99E-409A-98A5-E8C8063D1D09}"/>
                </c:ext>
              </c:extLst>
            </c:dLbl>
            <c:dLbl>
              <c:idx val="13"/>
              <c:delete val="1"/>
              <c:extLst>
                <c:ext xmlns:c15="http://schemas.microsoft.com/office/drawing/2012/chart" uri="{CE6537A1-D6FC-4f65-9D91-7224C49458BB}"/>
                <c:ext xmlns:c16="http://schemas.microsoft.com/office/drawing/2014/chart" uri="{C3380CC4-5D6E-409C-BE32-E72D297353CC}">
                  <c16:uniqueId val="{0000000D-B99E-409A-98A5-E8C8063D1D09}"/>
                </c:ext>
              </c:extLst>
            </c:dLbl>
            <c:dLbl>
              <c:idx val="14"/>
              <c:delete val="1"/>
              <c:extLst>
                <c:ext xmlns:c15="http://schemas.microsoft.com/office/drawing/2012/chart" uri="{CE6537A1-D6FC-4f65-9D91-7224C49458BB}"/>
                <c:ext xmlns:c16="http://schemas.microsoft.com/office/drawing/2014/chart" uri="{C3380CC4-5D6E-409C-BE32-E72D297353CC}">
                  <c16:uniqueId val="{0000000E-B99E-409A-98A5-E8C8063D1D09}"/>
                </c:ext>
              </c:extLst>
            </c:dLbl>
            <c:dLbl>
              <c:idx val="15"/>
              <c:delete val="1"/>
              <c:extLst>
                <c:ext xmlns:c15="http://schemas.microsoft.com/office/drawing/2012/chart" uri="{CE6537A1-D6FC-4f65-9D91-7224C49458BB}"/>
                <c:ext xmlns:c16="http://schemas.microsoft.com/office/drawing/2014/chart" uri="{C3380CC4-5D6E-409C-BE32-E72D297353CC}">
                  <c16:uniqueId val="{0000000F-B99E-409A-98A5-E8C8063D1D09}"/>
                </c:ext>
              </c:extLst>
            </c:dLbl>
            <c:dLbl>
              <c:idx val="16"/>
              <c:delete val="1"/>
              <c:extLst>
                <c:ext xmlns:c15="http://schemas.microsoft.com/office/drawing/2012/chart" uri="{CE6537A1-D6FC-4f65-9D91-7224C49458BB}"/>
                <c:ext xmlns:c16="http://schemas.microsoft.com/office/drawing/2014/chart" uri="{C3380CC4-5D6E-409C-BE32-E72D297353CC}">
                  <c16:uniqueId val="{00000010-B99E-409A-98A5-E8C8063D1D09}"/>
                </c:ext>
              </c:extLst>
            </c:dLbl>
            <c:dLbl>
              <c:idx val="17"/>
              <c:delete val="1"/>
              <c:extLst>
                <c:ext xmlns:c15="http://schemas.microsoft.com/office/drawing/2012/chart" uri="{CE6537A1-D6FC-4f65-9D91-7224C49458BB}"/>
                <c:ext xmlns:c16="http://schemas.microsoft.com/office/drawing/2014/chart" uri="{C3380CC4-5D6E-409C-BE32-E72D297353CC}">
                  <c16:uniqueId val="{00000011-B99E-409A-98A5-E8C8063D1D09}"/>
                </c:ext>
              </c:extLst>
            </c:dLbl>
            <c:dLbl>
              <c:idx val="18"/>
              <c:delete val="1"/>
              <c:extLst>
                <c:ext xmlns:c15="http://schemas.microsoft.com/office/drawing/2012/chart" uri="{CE6537A1-D6FC-4f65-9D91-7224C49458BB}"/>
                <c:ext xmlns:c16="http://schemas.microsoft.com/office/drawing/2014/chart" uri="{C3380CC4-5D6E-409C-BE32-E72D297353CC}">
                  <c16:uniqueId val="{00000012-B99E-409A-98A5-E8C8063D1D09}"/>
                </c:ext>
              </c:extLst>
            </c:dLbl>
            <c:dLbl>
              <c:idx val="19"/>
              <c:delete val="1"/>
              <c:extLst>
                <c:ext xmlns:c15="http://schemas.microsoft.com/office/drawing/2012/chart" uri="{CE6537A1-D6FC-4f65-9D91-7224C49458BB}"/>
                <c:ext xmlns:c16="http://schemas.microsoft.com/office/drawing/2014/chart" uri="{C3380CC4-5D6E-409C-BE32-E72D297353CC}">
                  <c16:uniqueId val="{0000000C-EC31-4EE8-A40C-B8C4635FAD08}"/>
                </c:ext>
              </c:extLst>
            </c:dLbl>
            <c:dLbl>
              <c:idx val="20"/>
              <c:delete val="1"/>
              <c:extLst>
                <c:ext xmlns:c15="http://schemas.microsoft.com/office/drawing/2012/chart" uri="{CE6537A1-D6FC-4f65-9D91-7224C49458BB}"/>
                <c:ext xmlns:c16="http://schemas.microsoft.com/office/drawing/2014/chart" uri="{C3380CC4-5D6E-409C-BE32-E72D297353CC}">
                  <c16:uniqueId val="{0000000B-0441-4E19-8DF0-44FC63AA1E2D}"/>
                </c:ext>
              </c:extLst>
            </c:dLbl>
            <c:dLbl>
              <c:idx val="21"/>
              <c:delete val="1"/>
              <c:extLst>
                <c:ext xmlns:c15="http://schemas.microsoft.com/office/drawing/2012/chart" uri="{CE6537A1-D6FC-4f65-9D91-7224C49458BB}"/>
                <c:ext xmlns:c16="http://schemas.microsoft.com/office/drawing/2014/chart" uri="{C3380CC4-5D6E-409C-BE32-E72D297353CC}">
                  <c16:uniqueId val="{0000000D-CFF6-4A01-A289-231B51105565}"/>
                </c:ext>
              </c:extLst>
            </c:dLbl>
            <c:dLbl>
              <c:idx val="22"/>
              <c:delete val="1"/>
              <c:extLst>
                <c:ext xmlns:c15="http://schemas.microsoft.com/office/drawing/2012/chart" uri="{CE6537A1-D6FC-4f65-9D91-7224C49458BB}"/>
                <c:ext xmlns:c16="http://schemas.microsoft.com/office/drawing/2014/chart" uri="{C3380CC4-5D6E-409C-BE32-E72D297353CC}">
                  <c16:uniqueId val="{0000000B-CFF6-4A01-A289-231B51105565}"/>
                </c:ext>
              </c:extLst>
            </c:dLbl>
            <c:dLbl>
              <c:idx val="23"/>
              <c:delete val="1"/>
              <c:extLst>
                <c:ext xmlns:c15="http://schemas.microsoft.com/office/drawing/2012/chart" uri="{CE6537A1-D6FC-4f65-9D91-7224C49458BB}"/>
                <c:ext xmlns:c16="http://schemas.microsoft.com/office/drawing/2014/chart" uri="{C3380CC4-5D6E-409C-BE32-E72D297353CC}">
                  <c16:uniqueId val="{0000000B-899E-4156-A088-D685139C05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Sheet1!$B$2:$B$26</c:f>
              <c:numCache>
                <c:formatCode>General</c:formatCode>
                <c:ptCount val="25"/>
                <c:pt idx="0">
                  <c:v>360</c:v>
                </c:pt>
                <c:pt idx="1">
                  <c:v>450</c:v>
                </c:pt>
                <c:pt idx="2">
                  <c:v>506</c:v>
                </c:pt>
                <c:pt idx="3">
                  <c:v>510</c:v>
                </c:pt>
                <c:pt idx="4">
                  <c:v>489</c:v>
                </c:pt>
                <c:pt idx="5">
                  <c:v>483</c:v>
                </c:pt>
                <c:pt idx="6">
                  <c:v>458</c:v>
                </c:pt>
                <c:pt idx="7">
                  <c:v>467</c:v>
                </c:pt>
                <c:pt idx="8">
                  <c:v>553</c:v>
                </c:pt>
                <c:pt idx="9">
                  <c:v>563</c:v>
                </c:pt>
                <c:pt idx="10">
                  <c:v>559</c:v>
                </c:pt>
                <c:pt idx="11">
                  <c:v>792</c:v>
                </c:pt>
                <c:pt idx="12">
                  <c:v>553</c:v>
                </c:pt>
                <c:pt idx="13">
                  <c:v>552</c:v>
                </c:pt>
                <c:pt idx="14">
                  <c:v>565</c:v>
                </c:pt>
                <c:pt idx="15">
                  <c:v>696</c:v>
                </c:pt>
                <c:pt idx="16">
                  <c:v>862</c:v>
                </c:pt>
                <c:pt idx="17">
                  <c:v>701</c:v>
                </c:pt>
                <c:pt idx="18">
                  <c:v>710</c:v>
                </c:pt>
                <c:pt idx="19">
                  <c:v>707</c:v>
                </c:pt>
                <c:pt idx="20">
                  <c:v>545</c:v>
                </c:pt>
                <c:pt idx="21">
                  <c:v>594</c:v>
                </c:pt>
                <c:pt idx="22">
                  <c:v>648</c:v>
                </c:pt>
                <c:pt idx="23">
                  <c:v>703</c:v>
                </c:pt>
                <c:pt idx="24">
                  <c:v>693</c:v>
                </c:pt>
              </c:numCache>
            </c:numRef>
          </c:val>
          <c:extLst>
            <c:ext xmlns:c16="http://schemas.microsoft.com/office/drawing/2014/chart" uri="{C3380CC4-5D6E-409C-BE32-E72D297353CC}">
              <c16:uniqueId val="{00000013-B99E-409A-98A5-E8C8063D1D09}"/>
            </c:ext>
          </c:extLst>
        </c:ser>
        <c:ser>
          <c:idx val="1"/>
          <c:order val="1"/>
          <c:tx>
            <c:strRef>
              <c:f>Sheet1!$C$1</c:f>
              <c:strCache>
                <c:ptCount val="1"/>
                <c:pt idx="0">
                  <c:v>Women</c:v>
                </c:pt>
              </c:strCache>
            </c:strRef>
          </c:tx>
          <c:spPr>
            <a:solidFill>
              <a:schemeClr val="accent5">
                <a:lumMod val="7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E-B99E-409A-98A5-E8C8063D1D09}"/>
                </c:ext>
              </c:extLst>
            </c:dLbl>
            <c:dLbl>
              <c:idx val="1"/>
              <c:delete val="1"/>
              <c:extLst>
                <c:ext xmlns:c15="http://schemas.microsoft.com/office/drawing/2012/chart" uri="{CE6537A1-D6FC-4f65-9D91-7224C49458BB}"/>
                <c:ext xmlns:c16="http://schemas.microsoft.com/office/drawing/2014/chart" uri="{C3380CC4-5D6E-409C-BE32-E72D297353CC}">
                  <c16:uniqueId val="{0000001F-B99E-409A-98A5-E8C8063D1D09}"/>
                </c:ext>
              </c:extLst>
            </c:dLbl>
            <c:dLbl>
              <c:idx val="2"/>
              <c:delete val="1"/>
              <c:extLst>
                <c:ext xmlns:c15="http://schemas.microsoft.com/office/drawing/2012/chart" uri="{CE6537A1-D6FC-4f65-9D91-7224C49458BB}"/>
                <c:ext xmlns:c16="http://schemas.microsoft.com/office/drawing/2014/chart" uri="{C3380CC4-5D6E-409C-BE32-E72D297353CC}">
                  <c16:uniqueId val="{00000020-B99E-409A-98A5-E8C8063D1D09}"/>
                </c:ext>
              </c:extLst>
            </c:dLbl>
            <c:dLbl>
              <c:idx val="3"/>
              <c:delete val="1"/>
              <c:extLst>
                <c:ext xmlns:c15="http://schemas.microsoft.com/office/drawing/2012/chart" uri="{CE6537A1-D6FC-4f65-9D91-7224C49458BB}"/>
                <c:ext xmlns:c16="http://schemas.microsoft.com/office/drawing/2014/chart" uri="{C3380CC4-5D6E-409C-BE32-E72D297353CC}">
                  <c16:uniqueId val="{00000021-B99E-409A-98A5-E8C8063D1D09}"/>
                </c:ext>
              </c:extLst>
            </c:dLbl>
            <c:dLbl>
              <c:idx val="4"/>
              <c:delete val="1"/>
              <c:extLst>
                <c:ext xmlns:c15="http://schemas.microsoft.com/office/drawing/2012/chart" uri="{CE6537A1-D6FC-4f65-9D91-7224C49458BB}"/>
                <c:ext xmlns:c16="http://schemas.microsoft.com/office/drawing/2014/chart" uri="{C3380CC4-5D6E-409C-BE32-E72D297353CC}">
                  <c16:uniqueId val="{00000022-B99E-409A-98A5-E8C8063D1D09}"/>
                </c:ext>
              </c:extLst>
            </c:dLbl>
            <c:dLbl>
              <c:idx val="5"/>
              <c:delete val="1"/>
              <c:extLst>
                <c:ext xmlns:c15="http://schemas.microsoft.com/office/drawing/2012/chart" uri="{CE6537A1-D6FC-4f65-9D91-7224C49458BB}"/>
                <c:ext xmlns:c16="http://schemas.microsoft.com/office/drawing/2014/chart" uri="{C3380CC4-5D6E-409C-BE32-E72D297353CC}">
                  <c16:uniqueId val="{00000023-B99E-409A-98A5-E8C8063D1D09}"/>
                </c:ext>
              </c:extLst>
            </c:dLbl>
            <c:dLbl>
              <c:idx val="6"/>
              <c:delete val="1"/>
              <c:extLst>
                <c:ext xmlns:c15="http://schemas.microsoft.com/office/drawing/2012/chart" uri="{CE6537A1-D6FC-4f65-9D91-7224C49458BB}"/>
                <c:ext xmlns:c16="http://schemas.microsoft.com/office/drawing/2014/chart" uri="{C3380CC4-5D6E-409C-BE32-E72D297353CC}">
                  <c16:uniqueId val="{00000024-B99E-409A-98A5-E8C8063D1D09}"/>
                </c:ext>
              </c:extLst>
            </c:dLbl>
            <c:dLbl>
              <c:idx val="7"/>
              <c:delete val="1"/>
              <c:extLst>
                <c:ext xmlns:c15="http://schemas.microsoft.com/office/drawing/2012/chart" uri="{CE6537A1-D6FC-4f65-9D91-7224C49458BB}"/>
                <c:ext xmlns:c16="http://schemas.microsoft.com/office/drawing/2014/chart" uri="{C3380CC4-5D6E-409C-BE32-E72D297353CC}">
                  <c16:uniqueId val="{00000025-B99E-409A-98A5-E8C8063D1D09}"/>
                </c:ext>
              </c:extLst>
            </c:dLbl>
            <c:dLbl>
              <c:idx val="8"/>
              <c:delete val="1"/>
              <c:extLst>
                <c:ext xmlns:c15="http://schemas.microsoft.com/office/drawing/2012/chart" uri="{CE6537A1-D6FC-4f65-9D91-7224C49458BB}"/>
                <c:ext xmlns:c16="http://schemas.microsoft.com/office/drawing/2014/chart" uri="{C3380CC4-5D6E-409C-BE32-E72D297353CC}">
                  <c16:uniqueId val="{00000026-B99E-409A-98A5-E8C8063D1D09}"/>
                </c:ext>
              </c:extLst>
            </c:dLbl>
            <c:dLbl>
              <c:idx val="9"/>
              <c:delete val="1"/>
              <c:extLst>
                <c:ext xmlns:c15="http://schemas.microsoft.com/office/drawing/2012/chart" uri="{CE6537A1-D6FC-4f65-9D91-7224C49458BB}"/>
                <c:ext xmlns:c16="http://schemas.microsoft.com/office/drawing/2014/chart" uri="{C3380CC4-5D6E-409C-BE32-E72D297353CC}">
                  <c16:uniqueId val="{00000027-B99E-409A-98A5-E8C8063D1D09}"/>
                </c:ext>
              </c:extLst>
            </c:dLbl>
            <c:dLbl>
              <c:idx val="10"/>
              <c:delete val="1"/>
              <c:extLst>
                <c:ext xmlns:c15="http://schemas.microsoft.com/office/drawing/2012/chart" uri="{CE6537A1-D6FC-4f65-9D91-7224C49458BB}"/>
                <c:ext xmlns:c16="http://schemas.microsoft.com/office/drawing/2014/chart" uri="{C3380CC4-5D6E-409C-BE32-E72D297353CC}">
                  <c16:uniqueId val="{00000028-B99E-409A-98A5-E8C8063D1D09}"/>
                </c:ext>
              </c:extLst>
            </c:dLbl>
            <c:dLbl>
              <c:idx val="11"/>
              <c:delete val="1"/>
              <c:extLst>
                <c:ext xmlns:c15="http://schemas.microsoft.com/office/drawing/2012/chart" uri="{CE6537A1-D6FC-4f65-9D91-7224C49458BB}"/>
                <c:ext xmlns:c16="http://schemas.microsoft.com/office/drawing/2014/chart" uri="{C3380CC4-5D6E-409C-BE32-E72D297353CC}">
                  <c16:uniqueId val="{00000029-B99E-409A-98A5-E8C8063D1D09}"/>
                </c:ext>
              </c:extLst>
            </c:dLbl>
            <c:dLbl>
              <c:idx val="12"/>
              <c:delete val="1"/>
              <c:extLst>
                <c:ext xmlns:c15="http://schemas.microsoft.com/office/drawing/2012/chart" uri="{CE6537A1-D6FC-4f65-9D91-7224C49458BB}"/>
                <c:ext xmlns:c16="http://schemas.microsoft.com/office/drawing/2014/chart" uri="{C3380CC4-5D6E-409C-BE32-E72D297353CC}">
                  <c16:uniqueId val="{0000002A-B99E-409A-98A5-E8C8063D1D09}"/>
                </c:ext>
              </c:extLst>
            </c:dLbl>
            <c:dLbl>
              <c:idx val="13"/>
              <c:delete val="1"/>
              <c:extLst>
                <c:ext xmlns:c15="http://schemas.microsoft.com/office/drawing/2012/chart" uri="{CE6537A1-D6FC-4f65-9D91-7224C49458BB}"/>
                <c:ext xmlns:c16="http://schemas.microsoft.com/office/drawing/2014/chart" uri="{C3380CC4-5D6E-409C-BE32-E72D297353CC}">
                  <c16:uniqueId val="{00000015-B99E-409A-98A5-E8C8063D1D09}"/>
                </c:ext>
              </c:extLst>
            </c:dLbl>
            <c:dLbl>
              <c:idx val="14"/>
              <c:delete val="1"/>
              <c:extLst>
                <c:ext xmlns:c15="http://schemas.microsoft.com/office/drawing/2012/chart" uri="{CE6537A1-D6FC-4f65-9D91-7224C49458BB}"/>
                <c:ext xmlns:c16="http://schemas.microsoft.com/office/drawing/2014/chart" uri="{C3380CC4-5D6E-409C-BE32-E72D297353CC}">
                  <c16:uniqueId val="{00000017-B99E-409A-98A5-E8C8063D1D09}"/>
                </c:ext>
              </c:extLst>
            </c:dLbl>
            <c:dLbl>
              <c:idx val="15"/>
              <c:delete val="1"/>
              <c:extLst>
                <c:ext xmlns:c15="http://schemas.microsoft.com/office/drawing/2012/chart" uri="{CE6537A1-D6FC-4f65-9D91-7224C49458BB}"/>
                <c:ext xmlns:c16="http://schemas.microsoft.com/office/drawing/2014/chart" uri="{C3380CC4-5D6E-409C-BE32-E72D297353CC}">
                  <c16:uniqueId val="{00000019-B99E-409A-98A5-E8C8063D1D09}"/>
                </c:ext>
              </c:extLst>
            </c:dLbl>
            <c:dLbl>
              <c:idx val="16"/>
              <c:delete val="1"/>
              <c:extLst>
                <c:ext xmlns:c15="http://schemas.microsoft.com/office/drawing/2012/chart" uri="{CE6537A1-D6FC-4f65-9D91-7224C49458BB}"/>
                <c:ext xmlns:c16="http://schemas.microsoft.com/office/drawing/2014/chart" uri="{C3380CC4-5D6E-409C-BE32-E72D297353CC}">
                  <c16:uniqueId val="{0000001B-B99E-409A-98A5-E8C8063D1D09}"/>
                </c:ext>
              </c:extLst>
            </c:dLbl>
            <c:dLbl>
              <c:idx val="17"/>
              <c:delete val="1"/>
              <c:extLst>
                <c:ext xmlns:c15="http://schemas.microsoft.com/office/drawing/2012/chart" uri="{CE6537A1-D6FC-4f65-9D91-7224C49458BB}"/>
                <c:ext xmlns:c16="http://schemas.microsoft.com/office/drawing/2014/chart" uri="{C3380CC4-5D6E-409C-BE32-E72D297353CC}">
                  <c16:uniqueId val="{0000001D-B99E-409A-98A5-E8C8063D1D09}"/>
                </c:ext>
              </c:extLst>
            </c:dLbl>
            <c:dLbl>
              <c:idx val="18"/>
              <c:delete val="1"/>
              <c:extLst>
                <c:ext xmlns:c15="http://schemas.microsoft.com/office/drawing/2012/chart" uri="{CE6537A1-D6FC-4f65-9D91-7224C49458BB}"/>
                <c:ext xmlns:c16="http://schemas.microsoft.com/office/drawing/2014/chart" uri="{C3380CC4-5D6E-409C-BE32-E72D297353CC}">
                  <c16:uniqueId val="{0000002B-B99E-409A-98A5-E8C8063D1D09}"/>
                </c:ext>
              </c:extLst>
            </c:dLbl>
            <c:dLbl>
              <c:idx val="19"/>
              <c:delete val="1"/>
              <c:extLst>
                <c:ext xmlns:c15="http://schemas.microsoft.com/office/drawing/2012/chart" uri="{CE6537A1-D6FC-4f65-9D91-7224C49458BB}"/>
                <c:ext xmlns:c16="http://schemas.microsoft.com/office/drawing/2014/chart" uri="{C3380CC4-5D6E-409C-BE32-E72D297353CC}">
                  <c16:uniqueId val="{0000000B-EC31-4EE8-A40C-B8C4635FAD08}"/>
                </c:ext>
              </c:extLst>
            </c:dLbl>
            <c:dLbl>
              <c:idx val="20"/>
              <c:delete val="1"/>
              <c:extLst>
                <c:ext xmlns:c15="http://schemas.microsoft.com/office/drawing/2012/chart" uri="{CE6537A1-D6FC-4f65-9D91-7224C49458BB}"/>
                <c:ext xmlns:c16="http://schemas.microsoft.com/office/drawing/2014/chart" uri="{C3380CC4-5D6E-409C-BE32-E72D297353CC}">
                  <c16:uniqueId val="{0000000A-0441-4E19-8DF0-44FC63AA1E2D}"/>
                </c:ext>
              </c:extLst>
            </c:dLbl>
            <c:dLbl>
              <c:idx val="21"/>
              <c:delete val="1"/>
              <c:extLst>
                <c:ext xmlns:c15="http://schemas.microsoft.com/office/drawing/2012/chart" uri="{CE6537A1-D6FC-4f65-9D91-7224C49458BB}"/>
                <c:ext xmlns:c16="http://schemas.microsoft.com/office/drawing/2014/chart" uri="{C3380CC4-5D6E-409C-BE32-E72D297353CC}">
                  <c16:uniqueId val="{0000000C-CFF6-4A01-A289-231B51105565}"/>
                </c:ext>
              </c:extLst>
            </c:dLbl>
            <c:dLbl>
              <c:idx val="22"/>
              <c:delete val="1"/>
              <c:extLst>
                <c:ext xmlns:c15="http://schemas.microsoft.com/office/drawing/2012/chart" uri="{CE6537A1-D6FC-4f65-9D91-7224C49458BB}"/>
                <c:ext xmlns:c16="http://schemas.microsoft.com/office/drawing/2014/chart" uri="{C3380CC4-5D6E-409C-BE32-E72D297353CC}">
                  <c16:uniqueId val="{0000000A-CFF6-4A01-A289-231B51105565}"/>
                </c:ext>
              </c:extLst>
            </c:dLbl>
            <c:dLbl>
              <c:idx val="23"/>
              <c:delete val="1"/>
              <c:extLst>
                <c:ext xmlns:c15="http://schemas.microsoft.com/office/drawing/2012/chart" uri="{CE6537A1-D6FC-4f65-9D91-7224C49458BB}"/>
                <c:ext xmlns:c16="http://schemas.microsoft.com/office/drawing/2014/chart" uri="{C3380CC4-5D6E-409C-BE32-E72D297353CC}">
                  <c16:uniqueId val="{0000000A-899E-4156-A088-D685139C05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Sheet1!$C$2:$C$26</c:f>
              <c:numCache>
                <c:formatCode>General</c:formatCode>
                <c:ptCount val="25"/>
                <c:pt idx="0">
                  <c:v>254</c:v>
                </c:pt>
                <c:pt idx="1">
                  <c:v>286</c:v>
                </c:pt>
                <c:pt idx="2">
                  <c:v>393</c:v>
                </c:pt>
                <c:pt idx="3">
                  <c:v>400</c:v>
                </c:pt>
                <c:pt idx="4">
                  <c:v>327</c:v>
                </c:pt>
                <c:pt idx="5">
                  <c:v>380</c:v>
                </c:pt>
                <c:pt idx="6">
                  <c:v>318</c:v>
                </c:pt>
                <c:pt idx="7">
                  <c:v>356</c:v>
                </c:pt>
                <c:pt idx="8">
                  <c:v>420</c:v>
                </c:pt>
                <c:pt idx="9">
                  <c:v>338</c:v>
                </c:pt>
                <c:pt idx="10">
                  <c:v>331</c:v>
                </c:pt>
                <c:pt idx="11">
                  <c:v>526</c:v>
                </c:pt>
                <c:pt idx="12">
                  <c:v>350</c:v>
                </c:pt>
                <c:pt idx="13">
                  <c:v>353</c:v>
                </c:pt>
                <c:pt idx="14">
                  <c:v>405</c:v>
                </c:pt>
                <c:pt idx="15">
                  <c:v>416</c:v>
                </c:pt>
                <c:pt idx="16">
                  <c:v>522</c:v>
                </c:pt>
                <c:pt idx="17">
                  <c:v>477</c:v>
                </c:pt>
                <c:pt idx="18">
                  <c:v>418</c:v>
                </c:pt>
                <c:pt idx="19">
                  <c:v>426</c:v>
                </c:pt>
                <c:pt idx="20">
                  <c:v>381</c:v>
                </c:pt>
                <c:pt idx="21">
                  <c:v>409</c:v>
                </c:pt>
                <c:pt idx="22">
                  <c:v>460</c:v>
                </c:pt>
                <c:pt idx="23">
                  <c:v>469</c:v>
                </c:pt>
                <c:pt idx="24">
                  <c:v>423</c:v>
                </c:pt>
              </c:numCache>
            </c:numRef>
          </c:val>
          <c:extLst>
            <c:ext xmlns:c16="http://schemas.microsoft.com/office/drawing/2014/chart" uri="{C3380CC4-5D6E-409C-BE32-E72D297353CC}">
              <c16:uniqueId val="{0000002C-B99E-409A-98A5-E8C8063D1D09}"/>
            </c:ext>
          </c:extLst>
        </c:ser>
        <c:dLbls>
          <c:dLblPos val="inEnd"/>
          <c:showLegendKey val="0"/>
          <c:showVal val="1"/>
          <c:showCatName val="0"/>
          <c:showSerName val="0"/>
          <c:showPercent val="0"/>
          <c:showBubbleSize val="0"/>
        </c:dLbls>
        <c:gapWidth val="43"/>
        <c:overlap val="100"/>
        <c:axId val="506994624"/>
        <c:axId val="506997904"/>
      </c:barChart>
      <c:catAx>
        <c:axId val="506994624"/>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2040000" spcFirstLastPara="1" vertOverflow="ellipsis"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6997904"/>
        <c:crosses val="autoZero"/>
        <c:auto val="0"/>
        <c:lblAlgn val="ctr"/>
        <c:lblOffset val="100"/>
        <c:noMultiLvlLbl val="0"/>
      </c:catAx>
      <c:valAx>
        <c:axId val="506997904"/>
        <c:scaling>
          <c:orientation val="minMax"/>
        </c:scaling>
        <c:delete val="0"/>
        <c:axPos val="l"/>
        <c:numFmt formatCode="#,##0" sourceLinked="0"/>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6994624"/>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40858300332054498"/>
          <c:y val="4.9732400093025257E-2"/>
          <c:w val="0.18283399335890996"/>
          <c:h val="5.935733817227120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5917704271454E-2"/>
          <c:y val="0.22757910065496223"/>
          <c:w val="0.91106662214351508"/>
          <c:h val="0.70472780033254745"/>
        </c:manualLayout>
      </c:layout>
      <c:barChart>
        <c:barDir val="col"/>
        <c:grouping val="stacked"/>
        <c:varyColors val="0"/>
        <c:ser>
          <c:idx val="0"/>
          <c:order val="0"/>
          <c:tx>
            <c:strRef>
              <c:f>Sheet1!$B$1</c:f>
              <c:strCache>
                <c:ptCount val="1"/>
                <c:pt idx="0">
                  <c:v>American Indian/Alaskan Native</c:v>
                </c:pt>
              </c:strCache>
            </c:strRef>
          </c:tx>
          <c:spPr>
            <a:solidFill>
              <a:schemeClr val="tx1">
                <a:lumMod val="50000"/>
                <a:lumOff val="50000"/>
              </a:schemeClr>
            </a:solidFill>
            <a:ln>
              <a:solidFill>
                <a:schemeClr val="bg1">
                  <a:lumMod val="65000"/>
                </a:schemeClr>
              </a:solidFill>
            </a:ln>
            <a:effectLst/>
          </c:spPr>
          <c:invertIfNegative val="0"/>
          <c:dLbls>
            <c:delete val="1"/>
          </c:dLbls>
          <c:cat>
            <c:strRef>
              <c:f>Sheet1!$A$2:$A$6</c:f>
              <c:strCache>
                <c:ptCount val="5"/>
                <c:pt idx="0">
                  <c:v>2020*</c:v>
                </c:pt>
                <c:pt idx="1">
                  <c:v>2021</c:v>
                </c:pt>
                <c:pt idx="2">
                  <c:v>2022</c:v>
                </c:pt>
                <c:pt idx="3">
                  <c:v>2023</c:v>
                </c:pt>
                <c:pt idx="4">
                  <c:v>2024^</c:v>
                </c:pt>
              </c:strCache>
            </c:strRef>
          </c:cat>
          <c:val>
            <c:numRef>
              <c:f>Sheet1!$B$2:$B$6</c:f>
              <c:numCache>
                <c:formatCode>General</c:formatCode>
                <c:ptCount val="5"/>
                <c:pt idx="0">
                  <c:v>3</c:v>
                </c:pt>
                <c:pt idx="1">
                  <c:v>7</c:v>
                </c:pt>
                <c:pt idx="2">
                  <c:v>9</c:v>
                </c:pt>
                <c:pt idx="3">
                  <c:v>8</c:v>
                </c:pt>
                <c:pt idx="4">
                  <c:v>8</c:v>
                </c:pt>
              </c:numCache>
            </c:numRef>
          </c:val>
          <c:extLst>
            <c:ext xmlns:c16="http://schemas.microsoft.com/office/drawing/2014/chart" uri="{C3380CC4-5D6E-409C-BE32-E72D297353CC}">
              <c16:uniqueId val="{00000000-0F15-4855-8F71-265F63E9069E}"/>
            </c:ext>
          </c:extLst>
        </c:ser>
        <c:ser>
          <c:idx val="1"/>
          <c:order val="1"/>
          <c:tx>
            <c:strRef>
              <c:f>Sheet1!$C$1</c:f>
              <c:strCache>
                <c:ptCount val="1"/>
                <c:pt idx="0">
                  <c:v>Asian/Pacific Islander</c:v>
                </c:pt>
              </c:strCache>
            </c:strRef>
          </c:tx>
          <c:spPr>
            <a:solidFill>
              <a:srgbClr val="AADFDC"/>
            </a:solidFill>
            <a:ln>
              <a:noFill/>
            </a:ln>
            <a:effectLst/>
          </c:spPr>
          <c:invertIfNegative val="0"/>
          <c:dLbls>
            <c:delete val="1"/>
          </c:dLbls>
          <c:cat>
            <c:strRef>
              <c:f>Sheet1!$A$2:$A$6</c:f>
              <c:strCache>
                <c:ptCount val="5"/>
                <c:pt idx="0">
                  <c:v>2020*</c:v>
                </c:pt>
                <c:pt idx="1">
                  <c:v>2021</c:v>
                </c:pt>
                <c:pt idx="2">
                  <c:v>2022</c:v>
                </c:pt>
                <c:pt idx="3">
                  <c:v>2023</c:v>
                </c:pt>
                <c:pt idx="4">
                  <c:v>2024^</c:v>
                </c:pt>
              </c:strCache>
            </c:strRef>
          </c:cat>
          <c:val>
            <c:numRef>
              <c:f>Sheet1!$C$2:$C$6</c:f>
              <c:numCache>
                <c:formatCode>General</c:formatCode>
                <c:ptCount val="5"/>
                <c:pt idx="0">
                  <c:v>171</c:v>
                </c:pt>
                <c:pt idx="1">
                  <c:v>202</c:v>
                </c:pt>
                <c:pt idx="2">
                  <c:v>257</c:v>
                </c:pt>
                <c:pt idx="3">
                  <c:v>248</c:v>
                </c:pt>
                <c:pt idx="4">
                  <c:v>208</c:v>
                </c:pt>
              </c:numCache>
            </c:numRef>
          </c:val>
          <c:extLst>
            <c:ext xmlns:c16="http://schemas.microsoft.com/office/drawing/2014/chart" uri="{C3380CC4-5D6E-409C-BE32-E72D297353CC}">
              <c16:uniqueId val="{00000001-0F15-4855-8F71-265F63E9069E}"/>
            </c:ext>
          </c:extLst>
        </c:ser>
        <c:ser>
          <c:idx val="2"/>
          <c:order val="2"/>
          <c:tx>
            <c:strRef>
              <c:f>Sheet1!$D$1</c:f>
              <c:strCache>
                <c:ptCount val="1"/>
                <c:pt idx="0">
                  <c:v>Black/African American</c:v>
                </c:pt>
              </c:strCache>
            </c:strRef>
          </c:tx>
          <c:spPr>
            <a:solidFill>
              <a:srgbClr val="00B0F0"/>
            </a:solidFill>
            <a:ln>
              <a:noFill/>
            </a:ln>
            <a:effectLst/>
          </c:spPr>
          <c:invertIfNegative val="0"/>
          <c:dLbls>
            <c:delete val="1"/>
          </c:dLbls>
          <c:cat>
            <c:strRef>
              <c:f>Sheet1!$A$2:$A$6</c:f>
              <c:strCache>
                <c:ptCount val="5"/>
                <c:pt idx="0">
                  <c:v>2020*</c:v>
                </c:pt>
                <c:pt idx="1">
                  <c:v>2021</c:v>
                </c:pt>
                <c:pt idx="2">
                  <c:v>2022</c:v>
                </c:pt>
                <c:pt idx="3">
                  <c:v>2023</c:v>
                </c:pt>
                <c:pt idx="4">
                  <c:v>2024^</c:v>
                </c:pt>
              </c:strCache>
            </c:strRef>
          </c:cat>
          <c:val>
            <c:numRef>
              <c:f>Sheet1!$D$2:$D$6</c:f>
              <c:numCache>
                <c:formatCode>General</c:formatCode>
                <c:ptCount val="5"/>
                <c:pt idx="0">
                  <c:v>236</c:v>
                </c:pt>
                <c:pt idx="1">
                  <c:v>249</c:v>
                </c:pt>
                <c:pt idx="2">
                  <c:v>289</c:v>
                </c:pt>
                <c:pt idx="3">
                  <c:v>349</c:v>
                </c:pt>
                <c:pt idx="4">
                  <c:v>326</c:v>
                </c:pt>
              </c:numCache>
            </c:numRef>
          </c:val>
          <c:extLst>
            <c:ext xmlns:c16="http://schemas.microsoft.com/office/drawing/2014/chart" uri="{C3380CC4-5D6E-409C-BE32-E72D297353CC}">
              <c16:uniqueId val="{00000002-0F15-4855-8F71-265F63E9069E}"/>
            </c:ext>
          </c:extLst>
        </c:ser>
        <c:ser>
          <c:idx val="3"/>
          <c:order val="3"/>
          <c:tx>
            <c:strRef>
              <c:f>Sheet1!$E$1</c:f>
              <c:strCache>
                <c:ptCount val="1"/>
                <c:pt idx="0">
                  <c:v>White/Caucasian</c:v>
                </c:pt>
              </c:strCache>
            </c:strRef>
          </c:tx>
          <c:spPr>
            <a:solidFill>
              <a:schemeClr val="accent1"/>
            </a:solidFill>
            <a:ln>
              <a:noFill/>
            </a:ln>
            <a:effectLst/>
          </c:spPr>
          <c:invertIfNegative val="0"/>
          <c:dLbls>
            <c:delete val="1"/>
          </c:dLbls>
          <c:cat>
            <c:strRef>
              <c:f>Sheet1!$A$2:$A$6</c:f>
              <c:strCache>
                <c:ptCount val="5"/>
                <c:pt idx="0">
                  <c:v>2020*</c:v>
                </c:pt>
                <c:pt idx="1">
                  <c:v>2021</c:v>
                </c:pt>
                <c:pt idx="2">
                  <c:v>2022</c:v>
                </c:pt>
                <c:pt idx="3">
                  <c:v>2023</c:v>
                </c:pt>
                <c:pt idx="4">
                  <c:v>2024^</c:v>
                </c:pt>
              </c:strCache>
            </c:strRef>
          </c:cat>
          <c:val>
            <c:numRef>
              <c:f>Sheet1!$E$2:$E$6</c:f>
              <c:numCache>
                <c:formatCode>General</c:formatCode>
                <c:ptCount val="5"/>
                <c:pt idx="0">
                  <c:v>346</c:v>
                </c:pt>
                <c:pt idx="1">
                  <c:v>327</c:v>
                </c:pt>
                <c:pt idx="2">
                  <c:v>314</c:v>
                </c:pt>
                <c:pt idx="3">
                  <c:v>356</c:v>
                </c:pt>
                <c:pt idx="4">
                  <c:v>314</c:v>
                </c:pt>
              </c:numCache>
            </c:numRef>
          </c:val>
          <c:extLst>
            <c:ext xmlns:c16="http://schemas.microsoft.com/office/drawing/2014/chart" uri="{C3380CC4-5D6E-409C-BE32-E72D297353CC}">
              <c16:uniqueId val="{00000003-0F15-4855-8F71-265F63E9069E}"/>
            </c:ext>
          </c:extLst>
        </c:ser>
        <c:ser>
          <c:idx val="4"/>
          <c:order val="4"/>
          <c:tx>
            <c:strRef>
              <c:f>Sheet1!$F$1</c:f>
              <c:strCache>
                <c:ptCount val="1"/>
                <c:pt idx="0">
                  <c:v>Multiple Race</c:v>
                </c:pt>
              </c:strCache>
            </c:strRef>
          </c:tx>
          <c:spPr>
            <a:solidFill>
              <a:schemeClr val="accent5"/>
            </a:solidFill>
            <a:ln>
              <a:noFill/>
            </a:ln>
            <a:effectLst/>
          </c:spPr>
          <c:invertIfNegative val="0"/>
          <c:dLbls>
            <c:delete val="1"/>
          </c:dLbls>
          <c:cat>
            <c:strRef>
              <c:f>Sheet1!$A$2:$A$6</c:f>
              <c:strCache>
                <c:ptCount val="5"/>
                <c:pt idx="0">
                  <c:v>2020*</c:v>
                </c:pt>
                <c:pt idx="1">
                  <c:v>2021</c:v>
                </c:pt>
                <c:pt idx="2">
                  <c:v>2022</c:v>
                </c:pt>
                <c:pt idx="3">
                  <c:v>2023</c:v>
                </c:pt>
                <c:pt idx="4">
                  <c:v>2024^</c:v>
                </c:pt>
              </c:strCache>
            </c:strRef>
          </c:cat>
          <c:val>
            <c:numRef>
              <c:f>Sheet1!$F$2:$F$6</c:f>
              <c:numCache>
                <c:formatCode>General</c:formatCode>
                <c:ptCount val="5"/>
                <c:pt idx="0">
                  <c:v>45</c:v>
                </c:pt>
                <c:pt idx="1">
                  <c:v>53</c:v>
                </c:pt>
                <c:pt idx="2">
                  <c:v>72</c:v>
                </c:pt>
                <c:pt idx="3">
                  <c:v>59</c:v>
                </c:pt>
                <c:pt idx="4">
                  <c:v>45</c:v>
                </c:pt>
              </c:numCache>
            </c:numRef>
          </c:val>
          <c:extLst>
            <c:ext xmlns:c16="http://schemas.microsoft.com/office/drawing/2014/chart" uri="{C3380CC4-5D6E-409C-BE32-E72D297353CC}">
              <c16:uniqueId val="{00000004-0F15-4855-8F71-265F63E9069E}"/>
            </c:ext>
          </c:extLst>
        </c:ser>
        <c:ser>
          <c:idx val="5"/>
          <c:order val="5"/>
          <c:tx>
            <c:strRef>
              <c:f>Sheet1!$G$1</c:f>
              <c:strCache>
                <c:ptCount val="1"/>
                <c:pt idx="0">
                  <c:v>Unknown/Unspecified</c:v>
                </c:pt>
              </c:strCache>
            </c:strRef>
          </c:tx>
          <c:spPr>
            <a:solidFill>
              <a:schemeClr val="accent6">
                <a:lumMod val="50000"/>
              </a:schemeClr>
            </a:solidFill>
            <a:ln>
              <a:noFill/>
            </a:ln>
            <a:effectLst/>
          </c:spPr>
          <c:invertIfNegative val="0"/>
          <c:dLbls>
            <c:delete val="1"/>
          </c:dLbls>
          <c:cat>
            <c:strRef>
              <c:f>Sheet1!$A$2:$A$6</c:f>
              <c:strCache>
                <c:ptCount val="5"/>
                <c:pt idx="0">
                  <c:v>2020*</c:v>
                </c:pt>
                <c:pt idx="1">
                  <c:v>2021</c:v>
                </c:pt>
                <c:pt idx="2">
                  <c:v>2022</c:v>
                </c:pt>
                <c:pt idx="3">
                  <c:v>2023</c:v>
                </c:pt>
                <c:pt idx="4">
                  <c:v>2024^</c:v>
                </c:pt>
              </c:strCache>
            </c:strRef>
          </c:cat>
          <c:val>
            <c:numRef>
              <c:f>Sheet1!$G$2:$G$6</c:f>
              <c:numCache>
                <c:formatCode>General</c:formatCode>
                <c:ptCount val="5"/>
                <c:pt idx="0">
                  <c:v>125</c:v>
                </c:pt>
                <c:pt idx="1">
                  <c:v>168</c:v>
                </c:pt>
                <c:pt idx="2">
                  <c:v>167</c:v>
                </c:pt>
                <c:pt idx="3">
                  <c:v>152</c:v>
                </c:pt>
                <c:pt idx="4">
                  <c:v>218</c:v>
                </c:pt>
              </c:numCache>
            </c:numRef>
          </c:val>
          <c:extLst>
            <c:ext xmlns:c16="http://schemas.microsoft.com/office/drawing/2014/chart" uri="{C3380CC4-5D6E-409C-BE32-E72D297353CC}">
              <c16:uniqueId val="{00000005-0F15-4855-8F71-265F63E9069E}"/>
            </c:ext>
          </c:extLst>
        </c:ser>
        <c:dLbls>
          <c:showLegendKey val="0"/>
          <c:showVal val="1"/>
          <c:showCatName val="0"/>
          <c:showSerName val="0"/>
          <c:showPercent val="0"/>
          <c:showBubbleSize val="0"/>
        </c:dLbls>
        <c:gapWidth val="150"/>
        <c:overlap val="100"/>
        <c:axId val="469617672"/>
        <c:axId val="469618000"/>
      </c:barChart>
      <c:catAx>
        <c:axId val="46961767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9618000"/>
        <c:crosses val="autoZero"/>
        <c:auto val="1"/>
        <c:lblAlgn val="ctr"/>
        <c:lblOffset val="100"/>
        <c:noMultiLvlLbl val="0"/>
      </c:catAx>
      <c:valAx>
        <c:axId val="469618000"/>
        <c:scaling>
          <c:orientation val="minMax"/>
        </c:scaling>
        <c:delete val="0"/>
        <c:axPos val="l"/>
        <c:numFmt formatCode="#,##0" sourceLinked="0"/>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9617672"/>
        <c:crosses val="autoZero"/>
        <c:crossBetween val="between"/>
        <c:majorUnit val="100"/>
      </c:valAx>
      <c:spPr>
        <a:noFill/>
        <a:ln w="25400">
          <a:noFill/>
        </a:ln>
        <a:effectLst/>
      </c:spPr>
    </c:plotArea>
    <c:legend>
      <c:legendPos val="t"/>
      <c:layout>
        <c:manualLayout>
          <c:xMode val="edge"/>
          <c:yMode val="edge"/>
          <c:x val="1.8033296280668142E-2"/>
          <c:y val="1.0527694758854823E-2"/>
          <c:w val="0.97762321155020793"/>
          <c:h val="0.181307470954930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80511111271464E-2"/>
          <c:y val="0.18631768531980417"/>
          <c:w val="0.90379148318434999"/>
          <c:h val="0.73467703642610671"/>
        </c:manualLayout>
      </c:layout>
      <c:lineChart>
        <c:grouping val="standard"/>
        <c:varyColors val="0"/>
        <c:ser>
          <c:idx val="0"/>
          <c:order val="0"/>
          <c:tx>
            <c:strRef>
              <c:f>Sheet1!$B$1</c:f>
              <c:strCache>
                <c:ptCount val="1"/>
                <c:pt idx="0">
                  <c:v>American Indian/Alaskan Native</c:v>
                </c:pt>
              </c:strCache>
            </c:strRef>
          </c:tx>
          <c:spPr>
            <a:ln w="28575" cap="rnd">
              <a:solidFill>
                <a:schemeClr val="bg1">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9BBF-4043-A96A-38B41A96A8C0}"/>
                </c:ext>
              </c:extLst>
            </c:dLbl>
            <c:dLbl>
              <c:idx val="1"/>
              <c:delete val="1"/>
              <c:extLst>
                <c:ext xmlns:c15="http://schemas.microsoft.com/office/drawing/2012/chart" uri="{CE6537A1-D6FC-4f65-9D91-7224C49458BB}"/>
                <c:ext xmlns:c16="http://schemas.microsoft.com/office/drawing/2014/chart" uri="{C3380CC4-5D6E-409C-BE32-E72D297353CC}">
                  <c16:uniqueId val="{00000001-9BBF-4043-A96A-38B41A96A8C0}"/>
                </c:ext>
              </c:extLst>
            </c:dLbl>
            <c:dLbl>
              <c:idx val="2"/>
              <c:delete val="1"/>
              <c:extLst>
                <c:ext xmlns:c15="http://schemas.microsoft.com/office/drawing/2012/chart" uri="{CE6537A1-D6FC-4f65-9D91-7224C49458BB}"/>
                <c:ext xmlns:c16="http://schemas.microsoft.com/office/drawing/2014/chart" uri="{C3380CC4-5D6E-409C-BE32-E72D297353CC}">
                  <c16:uniqueId val="{00000002-9BBF-4043-A96A-38B41A96A8C0}"/>
                </c:ext>
              </c:extLst>
            </c:dLbl>
            <c:dLbl>
              <c:idx val="3"/>
              <c:delete val="1"/>
              <c:extLst>
                <c:ext xmlns:c15="http://schemas.microsoft.com/office/drawing/2012/chart" uri="{CE6537A1-D6FC-4f65-9D91-7224C49458BB}"/>
                <c:ext xmlns:c16="http://schemas.microsoft.com/office/drawing/2014/chart" uri="{C3380CC4-5D6E-409C-BE32-E72D297353CC}">
                  <c16:uniqueId val="{00000003-9BBF-4043-A96A-38B41A96A8C0}"/>
                </c:ext>
              </c:extLst>
            </c:dLbl>
            <c:dLbl>
              <c:idx val="4"/>
              <c:layout>
                <c:manualLayout>
                  <c:x val="1.9701622166260072E-3"/>
                  <c:y val="-2.13023244927971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BF-4043-A96A-38B41A96A8C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2021</c:v>
                </c:pt>
                <c:pt idx="2">
                  <c:v>2022</c:v>
                </c:pt>
                <c:pt idx="3">
                  <c:v>2023</c:v>
                </c:pt>
                <c:pt idx="4">
                  <c:v>2024^</c:v>
                </c:pt>
              </c:strCache>
            </c:strRef>
          </c:cat>
          <c:val>
            <c:numRef>
              <c:f>Sheet1!$B$2:$B$6</c:f>
              <c:numCache>
                <c:formatCode>General</c:formatCode>
                <c:ptCount val="5"/>
                <c:pt idx="0">
                  <c:v>1.8</c:v>
                </c:pt>
                <c:pt idx="1">
                  <c:v>4.2</c:v>
                </c:pt>
                <c:pt idx="2">
                  <c:v>5.3</c:v>
                </c:pt>
                <c:pt idx="3">
                  <c:v>4.5999999999999996</c:v>
                </c:pt>
                <c:pt idx="4">
                  <c:v>4.5999999999999996</c:v>
                </c:pt>
              </c:numCache>
            </c:numRef>
          </c:val>
          <c:smooth val="0"/>
          <c:extLst>
            <c:ext xmlns:c16="http://schemas.microsoft.com/office/drawing/2014/chart" uri="{C3380CC4-5D6E-409C-BE32-E72D297353CC}">
              <c16:uniqueId val="{00000006-9BBF-4043-A96A-38B41A96A8C0}"/>
            </c:ext>
          </c:extLst>
        </c:ser>
        <c:ser>
          <c:idx val="1"/>
          <c:order val="1"/>
          <c:tx>
            <c:strRef>
              <c:f>Sheet1!$C$1</c:f>
              <c:strCache>
                <c:ptCount val="1"/>
                <c:pt idx="0">
                  <c:v>Asian/Pacific Islander</c:v>
                </c:pt>
              </c:strCache>
            </c:strRef>
          </c:tx>
          <c:spPr>
            <a:ln w="28575" cap="rnd">
              <a:solidFill>
                <a:srgbClr val="AADFDC"/>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9BBF-4043-A96A-38B41A96A8C0}"/>
                </c:ext>
              </c:extLst>
            </c:dLbl>
            <c:dLbl>
              <c:idx val="1"/>
              <c:delete val="1"/>
              <c:extLst>
                <c:ext xmlns:c15="http://schemas.microsoft.com/office/drawing/2012/chart" uri="{CE6537A1-D6FC-4f65-9D91-7224C49458BB}"/>
                <c:ext xmlns:c16="http://schemas.microsoft.com/office/drawing/2014/chart" uri="{C3380CC4-5D6E-409C-BE32-E72D297353CC}">
                  <c16:uniqueId val="{00000008-9BBF-4043-A96A-38B41A96A8C0}"/>
                </c:ext>
              </c:extLst>
            </c:dLbl>
            <c:dLbl>
              <c:idx val="2"/>
              <c:delete val="1"/>
              <c:extLst>
                <c:ext xmlns:c15="http://schemas.microsoft.com/office/drawing/2012/chart" uri="{CE6537A1-D6FC-4f65-9D91-7224C49458BB}"/>
                <c:ext xmlns:c16="http://schemas.microsoft.com/office/drawing/2014/chart" uri="{C3380CC4-5D6E-409C-BE32-E72D297353CC}">
                  <c16:uniqueId val="{00000009-9BBF-4043-A96A-38B41A96A8C0}"/>
                </c:ext>
              </c:extLst>
            </c:dLbl>
            <c:dLbl>
              <c:idx val="3"/>
              <c:delete val="1"/>
              <c:extLst>
                <c:ext xmlns:c15="http://schemas.microsoft.com/office/drawing/2012/chart" uri="{CE6537A1-D6FC-4f65-9D91-7224C49458BB}"/>
                <c:ext xmlns:c16="http://schemas.microsoft.com/office/drawing/2014/chart" uri="{C3380CC4-5D6E-409C-BE32-E72D297353CC}">
                  <c16:uniqueId val="{0000000A-9BBF-4043-A96A-38B41A96A8C0}"/>
                </c:ext>
              </c:extLst>
            </c:dLbl>
            <c:dLbl>
              <c:idx val="4"/>
              <c:layout>
                <c:manualLayout>
                  <c:x val="-3.5740267100836175E-3"/>
                  <c:y val="3.467820266269247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BF-4043-A96A-38B41A96A8C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2021</c:v>
                </c:pt>
                <c:pt idx="2">
                  <c:v>2022</c:v>
                </c:pt>
                <c:pt idx="3">
                  <c:v>2023</c:v>
                </c:pt>
                <c:pt idx="4">
                  <c:v>2024^</c:v>
                </c:pt>
              </c:strCache>
            </c:strRef>
          </c:cat>
          <c:val>
            <c:numRef>
              <c:f>Sheet1!$C$2:$C$6</c:f>
              <c:numCache>
                <c:formatCode>General</c:formatCode>
                <c:ptCount val="5"/>
                <c:pt idx="0">
                  <c:v>47.2</c:v>
                </c:pt>
                <c:pt idx="1">
                  <c:v>53.5</c:v>
                </c:pt>
                <c:pt idx="2">
                  <c:v>65</c:v>
                </c:pt>
                <c:pt idx="3">
                  <c:v>59.6</c:v>
                </c:pt>
                <c:pt idx="4">
                  <c:v>50</c:v>
                </c:pt>
              </c:numCache>
            </c:numRef>
          </c:val>
          <c:smooth val="0"/>
          <c:extLst>
            <c:ext xmlns:c16="http://schemas.microsoft.com/office/drawing/2014/chart" uri="{C3380CC4-5D6E-409C-BE32-E72D297353CC}">
              <c16:uniqueId val="{0000000D-9BBF-4043-A96A-38B41A96A8C0}"/>
            </c:ext>
          </c:extLst>
        </c:ser>
        <c:ser>
          <c:idx val="2"/>
          <c:order val="2"/>
          <c:tx>
            <c:strRef>
              <c:f>Sheet1!$D$1</c:f>
              <c:strCache>
                <c:ptCount val="1"/>
                <c:pt idx="0">
                  <c:v>Black/African American</c:v>
                </c:pt>
              </c:strCache>
            </c:strRef>
          </c:tx>
          <c:spPr>
            <a:ln w="28575" cap="rnd">
              <a:solidFill>
                <a:srgbClr val="00B0F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E-9BBF-4043-A96A-38B41A96A8C0}"/>
                </c:ext>
              </c:extLst>
            </c:dLbl>
            <c:dLbl>
              <c:idx val="1"/>
              <c:delete val="1"/>
              <c:extLst>
                <c:ext xmlns:c15="http://schemas.microsoft.com/office/drawing/2012/chart" uri="{CE6537A1-D6FC-4f65-9D91-7224C49458BB}"/>
                <c:ext xmlns:c16="http://schemas.microsoft.com/office/drawing/2014/chart" uri="{C3380CC4-5D6E-409C-BE32-E72D297353CC}">
                  <c16:uniqueId val="{0000000F-9BBF-4043-A96A-38B41A96A8C0}"/>
                </c:ext>
              </c:extLst>
            </c:dLbl>
            <c:dLbl>
              <c:idx val="2"/>
              <c:delete val="1"/>
              <c:extLst>
                <c:ext xmlns:c15="http://schemas.microsoft.com/office/drawing/2012/chart" uri="{CE6537A1-D6FC-4f65-9D91-7224C49458BB}"/>
                <c:ext xmlns:c16="http://schemas.microsoft.com/office/drawing/2014/chart" uri="{C3380CC4-5D6E-409C-BE32-E72D297353CC}">
                  <c16:uniqueId val="{00000010-9BBF-4043-A96A-38B41A96A8C0}"/>
                </c:ext>
              </c:extLst>
            </c:dLbl>
            <c:dLbl>
              <c:idx val="3"/>
              <c:delete val="1"/>
              <c:extLst>
                <c:ext xmlns:c15="http://schemas.microsoft.com/office/drawing/2012/chart" uri="{CE6537A1-D6FC-4f65-9D91-7224C49458BB}"/>
                <c:ext xmlns:c16="http://schemas.microsoft.com/office/drawing/2014/chart" uri="{C3380CC4-5D6E-409C-BE32-E72D297353CC}">
                  <c16:uniqueId val="{00000011-9BBF-4043-A96A-38B41A96A8C0}"/>
                </c:ext>
              </c:extLst>
            </c:dLbl>
            <c:dLbl>
              <c:idx val="4"/>
              <c:layout>
                <c:manualLayout>
                  <c:x val="-8.5725737203686848E-3"/>
                  <c:y val="6.564088361152611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BBF-4043-A96A-38B41A96A8C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2021</c:v>
                </c:pt>
                <c:pt idx="2">
                  <c:v>2022</c:v>
                </c:pt>
                <c:pt idx="3">
                  <c:v>2023</c:v>
                </c:pt>
                <c:pt idx="4">
                  <c:v>2024^</c:v>
                </c:pt>
              </c:strCache>
            </c:strRef>
          </c:cat>
          <c:val>
            <c:numRef>
              <c:f>Sheet1!$D$2:$D$6</c:f>
              <c:numCache>
                <c:formatCode>General</c:formatCode>
                <c:ptCount val="5"/>
                <c:pt idx="0">
                  <c:v>10.199999999999999</c:v>
                </c:pt>
                <c:pt idx="1">
                  <c:v>10.6</c:v>
                </c:pt>
                <c:pt idx="2">
                  <c:v>12.2</c:v>
                </c:pt>
                <c:pt idx="3">
                  <c:v>14.6</c:v>
                </c:pt>
                <c:pt idx="4">
                  <c:v>13.6</c:v>
                </c:pt>
              </c:numCache>
            </c:numRef>
          </c:val>
          <c:smooth val="0"/>
          <c:extLst>
            <c:ext xmlns:c16="http://schemas.microsoft.com/office/drawing/2014/chart" uri="{C3380CC4-5D6E-409C-BE32-E72D297353CC}">
              <c16:uniqueId val="{00000013-9BBF-4043-A96A-38B41A96A8C0}"/>
            </c:ext>
          </c:extLst>
        </c:ser>
        <c:ser>
          <c:idx val="3"/>
          <c:order val="3"/>
          <c:tx>
            <c:strRef>
              <c:f>Sheet1!$E$1</c:f>
              <c:strCache>
                <c:ptCount val="1"/>
                <c:pt idx="0">
                  <c:v>White/Caucasian</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4-9BBF-4043-A96A-38B41A96A8C0}"/>
                </c:ext>
              </c:extLst>
            </c:dLbl>
            <c:dLbl>
              <c:idx val="1"/>
              <c:delete val="1"/>
              <c:extLst>
                <c:ext xmlns:c15="http://schemas.microsoft.com/office/drawing/2012/chart" uri="{CE6537A1-D6FC-4f65-9D91-7224C49458BB}"/>
                <c:ext xmlns:c16="http://schemas.microsoft.com/office/drawing/2014/chart" uri="{C3380CC4-5D6E-409C-BE32-E72D297353CC}">
                  <c16:uniqueId val="{00000015-9BBF-4043-A96A-38B41A96A8C0}"/>
                </c:ext>
              </c:extLst>
            </c:dLbl>
            <c:dLbl>
              <c:idx val="2"/>
              <c:delete val="1"/>
              <c:extLst>
                <c:ext xmlns:c15="http://schemas.microsoft.com/office/drawing/2012/chart" uri="{CE6537A1-D6FC-4f65-9D91-7224C49458BB}"/>
                <c:ext xmlns:c16="http://schemas.microsoft.com/office/drawing/2014/chart" uri="{C3380CC4-5D6E-409C-BE32-E72D297353CC}">
                  <c16:uniqueId val="{00000016-9BBF-4043-A96A-38B41A96A8C0}"/>
                </c:ext>
              </c:extLst>
            </c:dLbl>
            <c:dLbl>
              <c:idx val="3"/>
              <c:delete val="1"/>
              <c:extLst>
                <c:ext xmlns:c15="http://schemas.microsoft.com/office/drawing/2012/chart" uri="{CE6537A1-D6FC-4f65-9D91-7224C49458BB}"/>
                <c:ext xmlns:c16="http://schemas.microsoft.com/office/drawing/2014/chart" uri="{C3380CC4-5D6E-409C-BE32-E72D297353CC}">
                  <c16:uniqueId val="{00000017-9BBF-4043-A96A-38B41A96A8C0}"/>
                </c:ext>
              </c:extLst>
            </c:dLbl>
            <c:dLbl>
              <c:idx val="4"/>
              <c:layout>
                <c:manualLayout>
                  <c:x val="1.9701622166260072E-3"/>
                  <c:y val="9.66035645603603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BBF-4043-A96A-38B41A96A8C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2021</c:v>
                </c:pt>
                <c:pt idx="2">
                  <c:v>2022</c:v>
                </c:pt>
                <c:pt idx="3">
                  <c:v>2023</c:v>
                </c:pt>
                <c:pt idx="4">
                  <c:v>2024^</c:v>
                </c:pt>
              </c:strCache>
            </c:strRef>
          </c:cat>
          <c:val>
            <c:numRef>
              <c:f>Sheet1!$E$2:$E$6</c:f>
              <c:numCache>
                <c:formatCode>General</c:formatCode>
                <c:ptCount val="5"/>
                <c:pt idx="0">
                  <c:v>4.7</c:v>
                </c:pt>
                <c:pt idx="1">
                  <c:v>4.4000000000000004</c:v>
                </c:pt>
                <c:pt idx="2">
                  <c:v>4.2</c:v>
                </c:pt>
                <c:pt idx="3">
                  <c:v>4.7</c:v>
                </c:pt>
                <c:pt idx="4">
                  <c:v>4.2</c:v>
                </c:pt>
              </c:numCache>
            </c:numRef>
          </c:val>
          <c:smooth val="0"/>
          <c:extLst>
            <c:ext xmlns:c16="http://schemas.microsoft.com/office/drawing/2014/chart" uri="{C3380CC4-5D6E-409C-BE32-E72D297353CC}">
              <c16:uniqueId val="{0000001A-9BBF-4043-A96A-38B41A96A8C0}"/>
            </c:ext>
          </c:extLst>
        </c:ser>
        <c:ser>
          <c:idx val="4"/>
          <c:order val="4"/>
          <c:tx>
            <c:strRef>
              <c:f>Sheet1!$F$1</c:f>
              <c:strCache>
                <c:ptCount val="1"/>
                <c:pt idx="0">
                  <c:v>Multiple Races</c:v>
                </c:pt>
              </c:strCache>
            </c:strRef>
          </c:tx>
          <c:spPr>
            <a:ln w="28575" cap="rnd">
              <a:solidFill>
                <a:schemeClr val="accent5"/>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B-9BBF-4043-A96A-38B41A96A8C0}"/>
                </c:ext>
              </c:extLst>
            </c:dLbl>
            <c:dLbl>
              <c:idx val="1"/>
              <c:delete val="1"/>
              <c:extLst>
                <c:ext xmlns:c15="http://schemas.microsoft.com/office/drawing/2012/chart" uri="{CE6537A1-D6FC-4f65-9D91-7224C49458BB}"/>
                <c:ext xmlns:c16="http://schemas.microsoft.com/office/drawing/2014/chart" uri="{C3380CC4-5D6E-409C-BE32-E72D297353CC}">
                  <c16:uniqueId val="{0000001C-9BBF-4043-A96A-38B41A96A8C0}"/>
                </c:ext>
              </c:extLst>
            </c:dLbl>
            <c:dLbl>
              <c:idx val="2"/>
              <c:delete val="1"/>
              <c:extLst>
                <c:ext xmlns:c15="http://schemas.microsoft.com/office/drawing/2012/chart" uri="{CE6537A1-D6FC-4f65-9D91-7224C49458BB}"/>
                <c:ext xmlns:c16="http://schemas.microsoft.com/office/drawing/2014/chart" uri="{C3380CC4-5D6E-409C-BE32-E72D297353CC}">
                  <c16:uniqueId val="{0000001D-9BBF-4043-A96A-38B41A96A8C0}"/>
                </c:ext>
              </c:extLst>
            </c:dLbl>
            <c:dLbl>
              <c:idx val="3"/>
              <c:delete val="1"/>
              <c:extLst>
                <c:ext xmlns:c15="http://schemas.microsoft.com/office/drawing/2012/chart" uri="{CE6537A1-D6FC-4f65-9D91-7224C49458BB}"/>
                <c:ext xmlns:c16="http://schemas.microsoft.com/office/drawing/2014/chart" uri="{C3380CC4-5D6E-409C-BE32-E72D297353CC}">
                  <c16:uniqueId val="{0000001E-9BBF-4043-A96A-38B41A96A8C0}"/>
                </c:ext>
              </c:extLst>
            </c:dLbl>
            <c:dLbl>
              <c:idx val="4"/>
              <c:layout>
                <c:manualLayout>
                  <c:x val="5.3025268901493857E-3"/>
                  <c:y val="-3.6783664967213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BBF-4043-A96A-38B41A96A8C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2021</c:v>
                </c:pt>
                <c:pt idx="2">
                  <c:v>2022</c:v>
                </c:pt>
                <c:pt idx="3">
                  <c:v>2023</c:v>
                </c:pt>
                <c:pt idx="4">
                  <c:v>2024^</c:v>
                </c:pt>
              </c:strCache>
            </c:strRef>
          </c:cat>
          <c:val>
            <c:numRef>
              <c:f>Sheet1!$F$2:$F$6</c:f>
              <c:numCache>
                <c:formatCode>General</c:formatCode>
                <c:ptCount val="5"/>
                <c:pt idx="0">
                  <c:v>17.7</c:v>
                </c:pt>
                <c:pt idx="1">
                  <c:v>19.8</c:v>
                </c:pt>
                <c:pt idx="2">
                  <c:v>25.8</c:v>
                </c:pt>
                <c:pt idx="3">
                  <c:v>20.399999999999999</c:v>
                </c:pt>
                <c:pt idx="4">
                  <c:v>15.5</c:v>
                </c:pt>
              </c:numCache>
            </c:numRef>
          </c:val>
          <c:smooth val="0"/>
          <c:extLst>
            <c:ext xmlns:c16="http://schemas.microsoft.com/office/drawing/2014/chart" uri="{C3380CC4-5D6E-409C-BE32-E72D297353CC}">
              <c16:uniqueId val="{00000021-9BBF-4043-A96A-38B41A96A8C0}"/>
            </c:ext>
          </c:extLst>
        </c:ser>
        <c:dLbls>
          <c:dLblPos val="t"/>
          <c:showLegendKey val="0"/>
          <c:showVal val="1"/>
          <c:showCatName val="0"/>
          <c:showSerName val="0"/>
          <c:showPercent val="0"/>
          <c:showBubbleSize val="0"/>
        </c:dLbls>
        <c:smooth val="0"/>
        <c:axId val="462505400"/>
        <c:axId val="462500480"/>
      </c:lineChart>
      <c:catAx>
        <c:axId val="4625054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62500480"/>
        <c:crosses val="autoZero"/>
        <c:auto val="1"/>
        <c:lblAlgn val="ctr"/>
        <c:lblOffset val="100"/>
        <c:noMultiLvlLbl val="0"/>
      </c:catAx>
      <c:valAx>
        <c:axId val="462500480"/>
        <c:scaling>
          <c:orientation val="minMax"/>
        </c:scaling>
        <c:delete val="0"/>
        <c:axPos val="l"/>
        <c:majorGridlines>
          <c:spPr>
            <a:ln w="9525" cap="flat" cmpd="sng" algn="ctr">
              <a:noFill/>
              <a:round/>
            </a:ln>
            <a:effectLst/>
          </c:spPr>
        </c:majorGridlines>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62505400"/>
        <c:crosses val="autoZero"/>
        <c:crossBetween val="between"/>
      </c:valAx>
      <c:spPr>
        <a:noFill/>
        <a:ln>
          <a:noFill/>
        </a:ln>
        <a:effectLst/>
      </c:spPr>
    </c:plotArea>
    <c:legend>
      <c:legendPos val="t"/>
      <c:layout>
        <c:manualLayout>
          <c:xMode val="edge"/>
          <c:yMode val="edge"/>
          <c:x val="5.9709546372019154E-2"/>
          <c:y val="1.749621374587048E-2"/>
          <c:w val="0.89391023475459563"/>
          <c:h val="0.163907836742416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5917704271454E-2"/>
          <c:y val="0.22757910065496223"/>
          <c:w val="0.91106662214351508"/>
          <c:h val="0.70472780033254745"/>
        </c:manualLayout>
      </c:layout>
      <c:barChart>
        <c:barDir val="col"/>
        <c:grouping val="stacked"/>
        <c:varyColors val="0"/>
        <c:ser>
          <c:idx val="0"/>
          <c:order val="0"/>
          <c:tx>
            <c:strRef>
              <c:f>Sheet1!$B$1</c:f>
              <c:strCache>
                <c:ptCount val="1"/>
                <c:pt idx="0">
                  <c:v>Hispanic/Latine</c:v>
                </c:pt>
              </c:strCache>
            </c:strRef>
          </c:tx>
          <c:spPr>
            <a:solidFill>
              <a:schemeClr val="accent5"/>
            </a:solidFill>
            <a:ln>
              <a:solidFill>
                <a:schemeClr val="bg1">
                  <a:lumMod val="65000"/>
                </a:schemeClr>
              </a:solidFill>
            </a:ln>
            <a:effectLst/>
          </c:spPr>
          <c:invertIfNegative val="0"/>
          <c:dLbls>
            <c:delete val="1"/>
          </c:dLbls>
          <c:cat>
            <c:strRef>
              <c:f>Sheet1!$A$2:$A$6</c:f>
              <c:strCache>
                <c:ptCount val="5"/>
                <c:pt idx="0">
                  <c:v>2020*</c:v>
                </c:pt>
                <c:pt idx="1">
                  <c:v>2021</c:v>
                </c:pt>
                <c:pt idx="2">
                  <c:v>2022</c:v>
                </c:pt>
                <c:pt idx="3">
                  <c:v>2023</c:v>
                </c:pt>
                <c:pt idx="4">
                  <c:v>2024^</c:v>
                </c:pt>
              </c:strCache>
            </c:strRef>
          </c:cat>
          <c:val>
            <c:numRef>
              <c:f>Sheet1!$B$2:$B$6</c:f>
              <c:numCache>
                <c:formatCode>General</c:formatCode>
                <c:ptCount val="5"/>
                <c:pt idx="0">
                  <c:v>35</c:v>
                </c:pt>
                <c:pt idx="1">
                  <c:v>45</c:v>
                </c:pt>
                <c:pt idx="2">
                  <c:v>38</c:v>
                </c:pt>
                <c:pt idx="3">
                  <c:v>45</c:v>
                </c:pt>
                <c:pt idx="4">
                  <c:v>69</c:v>
                </c:pt>
              </c:numCache>
            </c:numRef>
          </c:val>
          <c:extLst>
            <c:ext xmlns:c16="http://schemas.microsoft.com/office/drawing/2014/chart" uri="{C3380CC4-5D6E-409C-BE32-E72D297353CC}">
              <c16:uniqueId val="{00000000-0F15-4855-8F71-265F63E9069E}"/>
            </c:ext>
          </c:extLst>
        </c:ser>
        <c:ser>
          <c:idx val="1"/>
          <c:order val="1"/>
          <c:tx>
            <c:strRef>
              <c:f>Sheet1!$C$1</c:f>
              <c:strCache>
                <c:ptCount val="1"/>
                <c:pt idx="0">
                  <c:v>Non-Hispanic/Non-Latine</c:v>
                </c:pt>
              </c:strCache>
            </c:strRef>
          </c:tx>
          <c:spPr>
            <a:solidFill>
              <a:schemeClr val="accent1"/>
            </a:solidFill>
            <a:ln>
              <a:noFill/>
            </a:ln>
            <a:effectLst/>
          </c:spPr>
          <c:invertIfNegative val="0"/>
          <c:dLbls>
            <c:delete val="1"/>
          </c:dLbls>
          <c:cat>
            <c:strRef>
              <c:f>Sheet1!$A$2:$A$6</c:f>
              <c:strCache>
                <c:ptCount val="5"/>
                <c:pt idx="0">
                  <c:v>2020*</c:v>
                </c:pt>
                <c:pt idx="1">
                  <c:v>2021</c:v>
                </c:pt>
                <c:pt idx="2">
                  <c:v>2022</c:v>
                </c:pt>
                <c:pt idx="3">
                  <c:v>2023</c:v>
                </c:pt>
                <c:pt idx="4">
                  <c:v>2024^</c:v>
                </c:pt>
              </c:strCache>
            </c:strRef>
          </c:cat>
          <c:val>
            <c:numRef>
              <c:f>Sheet1!$C$2:$C$6</c:f>
              <c:numCache>
                <c:formatCode>General</c:formatCode>
                <c:ptCount val="5"/>
                <c:pt idx="0">
                  <c:v>730</c:v>
                </c:pt>
                <c:pt idx="1">
                  <c:v>765</c:v>
                </c:pt>
                <c:pt idx="2">
                  <c:v>790</c:v>
                </c:pt>
                <c:pt idx="3">
                  <c:v>830</c:v>
                </c:pt>
                <c:pt idx="4">
                  <c:v>708</c:v>
                </c:pt>
              </c:numCache>
            </c:numRef>
          </c:val>
          <c:extLst>
            <c:ext xmlns:c16="http://schemas.microsoft.com/office/drawing/2014/chart" uri="{C3380CC4-5D6E-409C-BE32-E72D297353CC}">
              <c16:uniqueId val="{00000001-0F15-4855-8F71-265F63E9069E}"/>
            </c:ext>
          </c:extLst>
        </c:ser>
        <c:ser>
          <c:idx val="2"/>
          <c:order val="2"/>
          <c:tx>
            <c:strRef>
              <c:f>Sheet1!$D$1</c:f>
              <c:strCache>
                <c:ptCount val="1"/>
                <c:pt idx="0">
                  <c:v>Unknown/Unspecified</c:v>
                </c:pt>
              </c:strCache>
            </c:strRef>
          </c:tx>
          <c:spPr>
            <a:solidFill>
              <a:srgbClr val="00B0F0"/>
            </a:solidFill>
            <a:ln>
              <a:noFill/>
            </a:ln>
            <a:effectLst/>
          </c:spPr>
          <c:invertIfNegative val="0"/>
          <c:dLbls>
            <c:delete val="1"/>
          </c:dLbls>
          <c:cat>
            <c:strRef>
              <c:f>Sheet1!$A$2:$A$6</c:f>
              <c:strCache>
                <c:ptCount val="5"/>
                <c:pt idx="0">
                  <c:v>2020*</c:v>
                </c:pt>
                <c:pt idx="1">
                  <c:v>2021</c:v>
                </c:pt>
                <c:pt idx="2">
                  <c:v>2022</c:v>
                </c:pt>
                <c:pt idx="3">
                  <c:v>2023</c:v>
                </c:pt>
                <c:pt idx="4">
                  <c:v>2024^</c:v>
                </c:pt>
              </c:strCache>
            </c:strRef>
          </c:cat>
          <c:val>
            <c:numRef>
              <c:f>Sheet1!$D$2:$D$6</c:f>
              <c:numCache>
                <c:formatCode>General</c:formatCode>
                <c:ptCount val="5"/>
                <c:pt idx="0">
                  <c:v>161</c:v>
                </c:pt>
                <c:pt idx="1">
                  <c:v>196</c:v>
                </c:pt>
                <c:pt idx="2">
                  <c:v>280</c:v>
                </c:pt>
                <c:pt idx="3">
                  <c:v>297</c:v>
                </c:pt>
                <c:pt idx="4">
                  <c:v>342</c:v>
                </c:pt>
              </c:numCache>
            </c:numRef>
          </c:val>
          <c:extLst>
            <c:ext xmlns:c16="http://schemas.microsoft.com/office/drawing/2014/chart" uri="{C3380CC4-5D6E-409C-BE32-E72D297353CC}">
              <c16:uniqueId val="{00000002-0F15-4855-8F71-265F63E9069E}"/>
            </c:ext>
          </c:extLst>
        </c:ser>
        <c:dLbls>
          <c:showLegendKey val="0"/>
          <c:showVal val="1"/>
          <c:showCatName val="0"/>
          <c:showSerName val="0"/>
          <c:showPercent val="0"/>
          <c:showBubbleSize val="0"/>
        </c:dLbls>
        <c:gapWidth val="150"/>
        <c:overlap val="100"/>
        <c:axId val="469617672"/>
        <c:axId val="469618000"/>
      </c:barChart>
      <c:catAx>
        <c:axId val="469617672"/>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9618000"/>
        <c:crosses val="autoZero"/>
        <c:auto val="1"/>
        <c:lblAlgn val="ctr"/>
        <c:lblOffset val="100"/>
        <c:noMultiLvlLbl val="0"/>
      </c:catAx>
      <c:valAx>
        <c:axId val="469618000"/>
        <c:scaling>
          <c:orientation val="minMax"/>
        </c:scaling>
        <c:delete val="0"/>
        <c:axPos val="l"/>
        <c:numFmt formatCode="#,##0" sourceLinked="0"/>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69617672"/>
        <c:crosses val="autoZero"/>
        <c:crossBetween val="between"/>
        <c:majorUnit val="100"/>
      </c:valAx>
      <c:spPr>
        <a:noFill/>
        <a:ln w="25400">
          <a:noFill/>
        </a:ln>
        <a:effectLst/>
      </c:spPr>
    </c:plotArea>
    <c:legend>
      <c:legendPos val="t"/>
      <c:layout>
        <c:manualLayout>
          <c:xMode val="edge"/>
          <c:yMode val="edge"/>
          <c:x val="1.8033296280668142E-2"/>
          <c:y val="1.0527694758854823E-2"/>
          <c:w val="0.97762321155020793"/>
          <c:h val="0.181307470954930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880511111271464E-2"/>
          <c:y val="0.18631768531980417"/>
          <c:w val="0.90379148318434999"/>
          <c:h val="0.73467703642610671"/>
        </c:manualLayout>
      </c:layout>
      <c:lineChart>
        <c:grouping val="standard"/>
        <c:varyColors val="0"/>
        <c:ser>
          <c:idx val="0"/>
          <c:order val="0"/>
          <c:tx>
            <c:strRef>
              <c:f>Sheet1!$B$1</c:f>
              <c:strCache>
                <c:ptCount val="1"/>
                <c:pt idx="0">
                  <c:v>Hispanic/Latine</c:v>
                </c:pt>
              </c:strCache>
            </c:strRef>
          </c:tx>
          <c:spPr>
            <a:ln w="28575" cap="rnd">
              <a:solidFill>
                <a:schemeClr val="accent5"/>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9BBF-4043-A96A-38B41A96A8C0}"/>
                </c:ext>
              </c:extLst>
            </c:dLbl>
            <c:dLbl>
              <c:idx val="1"/>
              <c:delete val="1"/>
              <c:extLst>
                <c:ext xmlns:c15="http://schemas.microsoft.com/office/drawing/2012/chart" uri="{CE6537A1-D6FC-4f65-9D91-7224C49458BB}"/>
                <c:ext xmlns:c16="http://schemas.microsoft.com/office/drawing/2014/chart" uri="{C3380CC4-5D6E-409C-BE32-E72D297353CC}">
                  <c16:uniqueId val="{00000001-9BBF-4043-A96A-38B41A96A8C0}"/>
                </c:ext>
              </c:extLst>
            </c:dLbl>
            <c:dLbl>
              <c:idx val="2"/>
              <c:delete val="1"/>
              <c:extLst>
                <c:ext xmlns:c15="http://schemas.microsoft.com/office/drawing/2012/chart" uri="{CE6537A1-D6FC-4f65-9D91-7224C49458BB}"/>
                <c:ext xmlns:c16="http://schemas.microsoft.com/office/drawing/2014/chart" uri="{C3380CC4-5D6E-409C-BE32-E72D297353CC}">
                  <c16:uniqueId val="{00000002-9BBF-4043-A96A-38B41A96A8C0}"/>
                </c:ext>
              </c:extLst>
            </c:dLbl>
            <c:dLbl>
              <c:idx val="3"/>
              <c:delete val="1"/>
              <c:extLst>
                <c:ext xmlns:c15="http://schemas.microsoft.com/office/drawing/2012/chart" uri="{CE6537A1-D6FC-4f65-9D91-7224C49458BB}"/>
                <c:ext xmlns:c16="http://schemas.microsoft.com/office/drawing/2014/chart" uri="{C3380CC4-5D6E-409C-BE32-E72D297353CC}">
                  <c16:uniqueId val="{00000003-9BBF-4043-A96A-38B41A96A8C0}"/>
                </c:ext>
              </c:extLst>
            </c:dLbl>
            <c:dLbl>
              <c:idx val="4"/>
              <c:layout>
                <c:manualLayout>
                  <c:x val="-3.0283847936590611E-3"/>
                  <c:y val="-5.820984018380617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BF-4043-A96A-38B41A96A8C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2021</c:v>
                </c:pt>
                <c:pt idx="2">
                  <c:v>2022</c:v>
                </c:pt>
                <c:pt idx="3">
                  <c:v>2023</c:v>
                </c:pt>
                <c:pt idx="4">
                  <c:v>2024^</c:v>
                </c:pt>
              </c:strCache>
            </c:strRef>
          </c:cat>
          <c:val>
            <c:numRef>
              <c:f>Sheet1!$B$2:$B$6</c:f>
              <c:numCache>
                <c:formatCode>General</c:formatCode>
                <c:ptCount val="5"/>
                <c:pt idx="0">
                  <c:v>3.1</c:v>
                </c:pt>
                <c:pt idx="1">
                  <c:v>3.9</c:v>
                </c:pt>
                <c:pt idx="2">
                  <c:v>3.2</c:v>
                </c:pt>
                <c:pt idx="3">
                  <c:v>3.6</c:v>
                </c:pt>
                <c:pt idx="4">
                  <c:v>5.6</c:v>
                </c:pt>
              </c:numCache>
            </c:numRef>
          </c:val>
          <c:smooth val="0"/>
          <c:extLst>
            <c:ext xmlns:c16="http://schemas.microsoft.com/office/drawing/2014/chart" uri="{C3380CC4-5D6E-409C-BE32-E72D297353CC}">
              <c16:uniqueId val="{00000006-9BBF-4043-A96A-38B41A96A8C0}"/>
            </c:ext>
          </c:extLst>
        </c:ser>
        <c:ser>
          <c:idx val="1"/>
          <c:order val="1"/>
          <c:tx>
            <c:strRef>
              <c:f>Sheet1!$C$1</c:f>
              <c:strCache>
                <c:ptCount val="1"/>
                <c:pt idx="0">
                  <c:v>Non-Hispanic/Non-Latine</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9BBF-4043-A96A-38B41A96A8C0}"/>
                </c:ext>
              </c:extLst>
            </c:dLbl>
            <c:dLbl>
              <c:idx val="1"/>
              <c:delete val="1"/>
              <c:extLst>
                <c:ext xmlns:c15="http://schemas.microsoft.com/office/drawing/2012/chart" uri="{CE6537A1-D6FC-4f65-9D91-7224C49458BB}"/>
                <c:ext xmlns:c16="http://schemas.microsoft.com/office/drawing/2014/chart" uri="{C3380CC4-5D6E-409C-BE32-E72D297353CC}">
                  <c16:uniqueId val="{00000008-9BBF-4043-A96A-38B41A96A8C0}"/>
                </c:ext>
              </c:extLst>
            </c:dLbl>
            <c:dLbl>
              <c:idx val="2"/>
              <c:delete val="1"/>
              <c:extLst>
                <c:ext xmlns:c15="http://schemas.microsoft.com/office/drawing/2012/chart" uri="{CE6537A1-D6FC-4f65-9D91-7224C49458BB}"/>
                <c:ext xmlns:c16="http://schemas.microsoft.com/office/drawing/2014/chart" uri="{C3380CC4-5D6E-409C-BE32-E72D297353CC}">
                  <c16:uniqueId val="{00000009-9BBF-4043-A96A-38B41A96A8C0}"/>
                </c:ext>
              </c:extLst>
            </c:dLbl>
            <c:dLbl>
              <c:idx val="3"/>
              <c:delete val="1"/>
              <c:extLst>
                <c:ext xmlns:c15="http://schemas.microsoft.com/office/drawing/2012/chart" uri="{CE6537A1-D6FC-4f65-9D91-7224C49458BB}"/>
                <c:ext xmlns:c16="http://schemas.microsoft.com/office/drawing/2014/chart" uri="{C3380CC4-5D6E-409C-BE32-E72D297353CC}">
                  <c16:uniqueId val="{0000000A-9BBF-4043-A96A-38B41A96A8C0}"/>
                </c:ext>
              </c:extLst>
            </c:dLbl>
            <c:dLbl>
              <c:idx val="4"/>
              <c:layout>
                <c:manualLayout>
                  <c:x val="-6.9063913836069964E-3"/>
                  <c:y val="3.7155217138599685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BF-4043-A96A-38B41A96A8C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2021</c:v>
                </c:pt>
                <c:pt idx="2">
                  <c:v>2022</c:v>
                </c:pt>
                <c:pt idx="3">
                  <c:v>2023</c:v>
                </c:pt>
                <c:pt idx="4">
                  <c:v>2024^</c:v>
                </c:pt>
              </c:strCache>
            </c:strRef>
          </c:cat>
          <c:val>
            <c:numRef>
              <c:f>Sheet1!$C$2:$C$6</c:f>
              <c:numCache>
                <c:formatCode>General</c:formatCode>
                <c:ptCount val="5"/>
                <c:pt idx="0">
                  <c:v>7.8</c:v>
                </c:pt>
                <c:pt idx="1">
                  <c:v>8.1</c:v>
                </c:pt>
                <c:pt idx="2">
                  <c:v>8.3000000000000007</c:v>
                </c:pt>
                <c:pt idx="3">
                  <c:v>8.6</c:v>
                </c:pt>
                <c:pt idx="4">
                  <c:v>7.4</c:v>
                </c:pt>
              </c:numCache>
            </c:numRef>
          </c:val>
          <c:smooth val="0"/>
          <c:extLst>
            <c:ext xmlns:c16="http://schemas.microsoft.com/office/drawing/2014/chart" uri="{C3380CC4-5D6E-409C-BE32-E72D297353CC}">
              <c16:uniqueId val="{0000000D-9BBF-4043-A96A-38B41A96A8C0}"/>
            </c:ext>
          </c:extLst>
        </c:ser>
        <c:dLbls>
          <c:dLblPos val="t"/>
          <c:showLegendKey val="0"/>
          <c:showVal val="1"/>
          <c:showCatName val="0"/>
          <c:showSerName val="0"/>
          <c:showPercent val="0"/>
          <c:showBubbleSize val="0"/>
        </c:dLbls>
        <c:smooth val="0"/>
        <c:axId val="462505400"/>
        <c:axId val="462500480"/>
      </c:lineChart>
      <c:catAx>
        <c:axId val="4625054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62500480"/>
        <c:crosses val="autoZero"/>
        <c:auto val="1"/>
        <c:lblAlgn val="ctr"/>
        <c:lblOffset val="100"/>
        <c:noMultiLvlLbl val="0"/>
      </c:catAx>
      <c:valAx>
        <c:axId val="462500480"/>
        <c:scaling>
          <c:orientation val="minMax"/>
        </c:scaling>
        <c:delete val="0"/>
        <c:axPos val="l"/>
        <c:majorGridlines>
          <c:spPr>
            <a:ln w="9525" cap="flat" cmpd="sng" algn="ctr">
              <a:noFill/>
              <a:round/>
            </a:ln>
            <a:effectLst/>
          </c:spPr>
        </c:majorGridlines>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62505400"/>
        <c:crosses val="autoZero"/>
        <c:crossBetween val="between"/>
      </c:valAx>
      <c:spPr>
        <a:noFill/>
        <a:ln>
          <a:noFill/>
        </a:ln>
        <a:effectLst/>
      </c:spPr>
    </c:plotArea>
    <c:legend>
      <c:legendPos val="t"/>
      <c:layout>
        <c:manualLayout>
          <c:xMode val="edge"/>
          <c:yMode val="edge"/>
          <c:x val="5.9709546372019154E-2"/>
          <c:y val="1.749621374587048E-2"/>
          <c:w val="0.89391023475459563"/>
          <c:h val="0.163907836742416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5EB3-45F9-98DD-37A2BF36BEFC}"/>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5EB3-45F9-98DD-37A2BF36BEFC}"/>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5EB3-45F9-98DD-37A2BF36BEFC}"/>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7-5EB3-45F9-98DD-37A2BF36BEFC}"/>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5EB3-45F9-98DD-37A2BF36BEFC}"/>
              </c:ext>
            </c:extLst>
          </c:dPt>
          <c:dLbls>
            <c:dLbl>
              <c:idx val="0"/>
              <c:layout>
                <c:manualLayout>
                  <c:x val="4.2599893894287318E-2"/>
                  <c:y val="2.8758211417497109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2341316138149278"/>
                      <c:h val="9.3773829849758017E-2"/>
                    </c:manualLayout>
                  </c15:layout>
                </c:ext>
                <c:ext xmlns:c16="http://schemas.microsoft.com/office/drawing/2014/chart" uri="{C3380CC4-5D6E-409C-BE32-E72D297353CC}">
                  <c16:uniqueId val="{00000001-5EB3-45F9-98DD-37A2BF36BEFC}"/>
                </c:ext>
              </c:extLst>
            </c:dLbl>
            <c:dLbl>
              <c:idx val="1"/>
              <c:layout>
                <c:manualLayout>
                  <c:x val="2.1814639398561764E-2"/>
                  <c:y val="-7.0534030420372502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B3-45F9-98DD-37A2BF36BEFC}"/>
                </c:ext>
              </c:extLst>
            </c:dLbl>
            <c:dLbl>
              <c:idx val="2"/>
              <c:layout>
                <c:manualLayout>
                  <c:x val="6.9922566301776568E-2"/>
                  <c:y val="1.536874193272403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B3-45F9-98DD-37A2BF36BEFC}"/>
                </c:ext>
              </c:extLst>
            </c:dLbl>
            <c:dLbl>
              <c:idx val="4"/>
              <c:layout>
                <c:manualLayout>
                  <c:x val="-5.5185653400242722E-3"/>
                  <c:y val="-3.622834622237597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EB3-45F9-98DD-37A2BF36BEFC}"/>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Heterosexual Contact</c:v>
                </c:pt>
                <c:pt idx="1">
                  <c:v>IDU</c:v>
                </c:pt>
                <c:pt idx="2">
                  <c:v>MSM</c:v>
                </c:pt>
                <c:pt idx="3">
                  <c:v>Other Risk*</c:v>
                </c:pt>
                <c:pt idx="4">
                  <c:v>Unknown</c:v>
                </c:pt>
              </c:strCache>
            </c:strRef>
          </c:cat>
          <c:val>
            <c:numRef>
              <c:f>Sheet1!$B$2:$B$6</c:f>
              <c:numCache>
                <c:formatCode>0%</c:formatCode>
                <c:ptCount val="5"/>
                <c:pt idx="0">
                  <c:v>0.28999999999999998</c:v>
                </c:pt>
                <c:pt idx="1">
                  <c:v>0.05</c:v>
                </c:pt>
                <c:pt idx="2">
                  <c:v>0.02</c:v>
                </c:pt>
                <c:pt idx="3">
                  <c:v>0.03</c:v>
                </c:pt>
                <c:pt idx="4">
                  <c:v>0.67</c:v>
                </c:pt>
              </c:numCache>
            </c:numRef>
          </c:val>
          <c:extLst>
            <c:ext xmlns:c16="http://schemas.microsoft.com/office/drawing/2014/chart" uri="{C3380CC4-5D6E-409C-BE32-E72D297353CC}">
              <c16:uniqueId val="{0000000A-5EB3-45F9-98DD-37A2BF36BEF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i="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4710815167748"/>
          <c:y val="0.10263146029346037"/>
          <c:w val="0.88101382057433164"/>
          <c:h val="0.71726061625890769"/>
        </c:manualLayout>
      </c:layout>
      <c:lineChart>
        <c:grouping val="standard"/>
        <c:varyColors val="0"/>
        <c:ser>
          <c:idx val="0"/>
          <c:order val="0"/>
          <c:tx>
            <c:strRef>
              <c:f>Sheet1!$B$1</c:f>
              <c:strCache>
                <c:ptCount val="1"/>
                <c:pt idx="0">
                  <c:v>NC Rate</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B122-4EAC-91B3-297C35109C21}"/>
                </c:ext>
              </c:extLst>
            </c:dLbl>
            <c:dLbl>
              <c:idx val="1"/>
              <c:delete val="1"/>
              <c:extLst>
                <c:ext xmlns:c15="http://schemas.microsoft.com/office/drawing/2012/chart" uri="{CE6537A1-D6FC-4f65-9D91-7224C49458BB}"/>
                <c:ext xmlns:c16="http://schemas.microsoft.com/office/drawing/2014/chart" uri="{C3380CC4-5D6E-409C-BE32-E72D297353CC}">
                  <c16:uniqueId val="{00000001-B122-4EAC-91B3-297C35109C21}"/>
                </c:ext>
              </c:extLst>
            </c:dLbl>
            <c:dLbl>
              <c:idx val="2"/>
              <c:delete val="1"/>
              <c:extLst>
                <c:ext xmlns:c15="http://schemas.microsoft.com/office/drawing/2012/chart" uri="{CE6537A1-D6FC-4f65-9D91-7224C49458BB}"/>
                <c:ext xmlns:c16="http://schemas.microsoft.com/office/drawing/2014/chart" uri="{C3380CC4-5D6E-409C-BE32-E72D297353CC}">
                  <c16:uniqueId val="{00000002-B122-4EAC-91B3-297C35109C21}"/>
                </c:ext>
              </c:extLst>
            </c:dLbl>
            <c:dLbl>
              <c:idx val="3"/>
              <c:delete val="1"/>
              <c:extLst>
                <c:ext xmlns:c15="http://schemas.microsoft.com/office/drawing/2012/chart" uri="{CE6537A1-D6FC-4f65-9D91-7224C49458BB}"/>
                <c:ext xmlns:c16="http://schemas.microsoft.com/office/drawing/2014/chart" uri="{C3380CC4-5D6E-409C-BE32-E72D297353CC}">
                  <c16:uniqueId val="{00000003-B122-4EAC-91B3-297C35109C21}"/>
                </c:ext>
              </c:extLst>
            </c:dLbl>
            <c:dLbl>
              <c:idx val="4"/>
              <c:delete val="1"/>
              <c:extLst>
                <c:ext xmlns:c15="http://schemas.microsoft.com/office/drawing/2012/chart" uri="{CE6537A1-D6FC-4f65-9D91-7224C49458BB}"/>
                <c:ext xmlns:c16="http://schemas.microsoft.com/office/drawing/2014/chart" uri="{C3380CC4-5D6E-409C-BE32-E72D297353CC}">
                  <c16:uniqueId val="{00000004-B122-4EAC-91B3-297C35109C21}"/>
                </c:ext>
              </c:extLst>
            </c:dLbl>
            <c:dLbl>
              <c:idx val="5"/>
              <c:delete val="1"/>
              <c:extLst>
                <c:ext xmlns:c15="http://schemas.microsoft.com/office/drawing/2012/chart" uri="{CE6537A1-D6FC-4f65-9D91-7224C49458BB}"/>
                <c:ext xmlns:c16="http://schemas.microsoft.com/office/drawing/2014/chart" uri="{C3380CC4-5D6E-409C-BE32-E72D297353CC}">
                  <c16:uniqueId val="{00000005-B122-4EAC-91B3-297C35109C21}"/>
                </c:ext>
              </c:extLst>
            </c:dLbl>
            <c:dLbl>
              <c:idx val="6"/>
              <c:delete val="1"/>
              <c:extLst>
                <c:ext xmlns:c15="http://schemas.microsoft.com/office/drawing/2012/chart" uri="{CE6537A1-D6FC-4f65-9D91-7224C49458BB}"/>
                <c:ext xmlns:c16="http://schemas.microsoft.com/office/drawing/2014/chart" uri="{C3380CC4-5D6E-409C-BE32-E72D297353CC}">
                  <c16:uniqueId val="{00000006-B122-4EAC-91B3-297C35109C21}"/>
                </c:ext>
              </c:extLst>
            </c:dLbl>
            <c:dLbl>
              <c:idx val="7"/>
              <c:delete val="1"/>
              <c:extLst>
                <c:ext xmlns:c15="http://schemas.microsoft.com/office/drawing/2012/chart" uri="{CE6537A1-D6FC-4f65-9D91-7224C49458BB}"/>
                <c:ext xmlns:c16="http://schemas.microsoft.com/office/drawing/2014/chart" uri="{C3380CC4-5D6E-409C-BE32-E72D297353CC}">
                  <c16:uniqueId val="{00000007-B122-4EAC-91B3-297C35109C21}"/>
                </c:ext>
              </c:extLst>
            </c:dLbl>
            <c:dLbl>
              <c:idx val="8"/>
              <c:delete val="1"/>
              <c:extLst>
                <c:ext xmlns:c15="http://schemas.microsoft.com/office/drawing/2012/chart" uri="{CE6537A1-D6FC-4f65-9D91-7224C49458BB}"/>
                <c:ext xmlns:c16="http://schemas.microsoft.com/office/drawing/2014/chart" uri="{C3380CC4-5D6E-409C-BE32-E72D297353CC}">
                  <c16:uniqueId val="{00000008-B122-4EAC-91B3-297C35109C21}"/>
                </c:ext>
              </c:extLst>
            </c:dLbl>
            <c:dLbl>
              <c:idx val="9"/>
              <c:delete val="1"/>
              <c:extLst>
                <c:ext xmlns:c15="http://schemas.microsoft.com/office/drawing/2012/chart" uri="{CE6537A1-D6FC-4f65-9D91-7224C49458BB}"/>
                <c:ext xmlns:c16="http://schemas.microsoft.com/office/drawing/2014/chart" uri="{C3380CC4-5D6E-409C-BE32-E72D297353CC}">
                  <c16:uniqueId val="{00000009-B122-4EAC-91B3-297C35109C21}"/>
                </c:ext>
              </c:extLst>
            </c:dLbl>
            <c:dLbl>
              <c:idx val="10"/>
              <c:delete val="1"/>
              <c:extLst>
                <c:ext xmlns:c15="http://schemas.microsoft.com/office/drawing/2012/chart" uri="{CE6537A1-D6FC-4f65-9D91-7224C49458BB}"/>
                <c:ext xmlns:c16="http://schemas.microsoft.com/office/drawing/2014/chart" uri="{C3380CC4-5D6E-409C-BE32-E72D297353CC}">
                  <c16:uniqueId val="{0000000A-B122-4EAC-91B3-297C35109C21}"/>
                </c:ext>
              </c:extLst>
            </c:dLbl>
            <c:dLbl>
              <c:idx val="11"/>
              <c:delete val="1"/>
              <c:extLst>
                <c:ext xmlns:c15="http://schemas.microsoft.com/office/drawing/2012/chart" uri="{CE6537A1-D6FC-4f65-9D91-7224C49458BB}"/>
                <c:ext xmlns:c16="http://schemas.microsoft.com/office/drawing/2014/chart" uri="{C3380CC4-5D6E-409C-BE32-E72D297353CC}">
                  <c16:uniqueId val="{0000000B-B122-4EAC-91B3-297C35109C21}"/>
                </c:ext>
              </c:extLst>
            </c:dLbl>
            <c:dLbl>
              <c:idx val="12"/>
              <c:delete val="1"/>
              <c:extLst>
                <c:ext xmlns:c15="http://schemas.microsoft.com/office/drawing/2012/chart" uri="{CE6537A1-D6FC-4f65-9D91-7224C49458BB}"/>
                <c:ext xmlns:c16="http://schemas.microsoft.com/office/drawing/2014/chart" uri="{C3380CC4-5D6E-409C-BE32-E72D297353CC}">
                  <c16:uniqueId val="{0000000C-B122-4EAC-91B3-297C35109C21}"/>
                </c:ext>
              </c:extLst>
            </c:dLbl>
            <c:dLbl>
              <c:idx val="13"/>
              <c:delete val="1"/>
              <c:extLst>
                <c:ext xmlns:c15="http://schemas.microsoft.com/office/drawing/2012/chart" uri="{CE6537A1-D6FC-4f65-9D91-7224C49458BB}"/>
                <c:ext xmlns:c16="http://schemas.microsoft.com/office/drawing/2014/chart" uri="{C3380CC4-5D6E-409C-BE32-E72D297353CC}">
                  <c16:uniqueId val="{0000000D-B122-4EAC-91B3-297C35109C21}"/>
                </c:ext>
              </c:extLst>
            </c:dLbl>
            <c:dLbl>
              <c:idx val="14"/>
              <c:delete val="1"/>
              <c:extLst>
                <c:ext xmlns:c15="http://schemas.microsoft.com/office/drawing/2012/chart" uri="{CE6537A1-D6FC-4f65-9D91-7224C49458BB}"/>
                <c:ext xmlns:c16="http://schemas.microsoft.com/office/drawing/2014/chart" uri="{C3380CC4-5D6E-409C-BE32-E72D297353CC}">
                  <c16:uniqueId val="{0000000E-B122-4EAC-91B3-297C35109C21}"/>
                </c:ext>
              </c:extLst>
            </c:dLbl>
            <c:dLbl>
              <c:idx val="15"/>
              <c:delete val="1"/>
              <c:extLst>
                <c:ext xmlns:c15="http://schemas.microsoft.com/office/drawing/2012/chart" uri="{CE6537A1-D6FC-4f65-9D91-7224C49458BB}"/>
                <c:ext xmlns:c16="http://schemas.microsoft.com/office/drawing/2014/chart" uri="{C3380CC4-5D6E-409C-BE32-E72D297353CC}">
                  <c16:uniqueId val="{0000000F-B122-4EAC-91B3-297C35109C21}"/>
                </c:ext>
              </c:extLst>
            </c:dLbl>
            <c:dLbl>
              <c:idx val="16"/>
              <c:delete val="1"/>
              <c:extLst>
                <c:ext xmlns:c15="http://schemas.microsoft.com/office/drawing/2012/chart" uri="{CE6537A1-D6FC-4f65-9D91-7224C49458BB}"/>
                <c:ext xmlns:c16="http://schemas.microsoft.com/office/drawing/2014/chart" uri="{C3380CC4-5D6E-409C-BE32-E72D297353CC}">
                  <c16:uniqueId val="{00000010-B122-4EAC-91B3-297C35109C21}"/>
                </c:ext>
              </c:extLst>
            </c:dLbl>
            <c:dLbl>
              <c:idx val="17"/>
              <c:delete val="1"/>
              <c:extLst>
                <c:ext xmlns:c15="http://schemas.microsoft.com/office/drawing/2012/chart" uri="{CE6537A1-D6FC-4f65-9D91-7224C49458BB}"/>
                <c:ext xmlns:c16="http://schemas.microsoft.com/office/drawing/2014/chart" uri="{C3380CC4-5D6E-409C-BE32-E72D297353CC}">
                  <c16:uniqueId val="{00000011-B122-4EAC-91B3-297C35109C21}"/>
                </c:ext>
              </c:extLst>
            </c:dLbl>
            <c:dLbl>
              <c:idx val="18"/>
              <c:delete val="1"/>
              <c:extLst>
                <c:ext xmlns:c15="http://schemas.microsoft.com/office/drawing/2012/chart" uri="{CE6537A1-D6FC-4f65-9D91-7224C49458BB}"/>
                <c:ext xmlns:c16="http://schemas.microsoft.com/office/drawing/2014/chart" uri="{C3380CC4-5D6E-409C-BE32-E72D297353CC}">
                  <c16:uniqueId val="{00000026-B122-4EAC-91B3-297C35109C21}"/>
                </c:ext>
              </c:extLst>
            </c:dLbl>
            <c:dLbl>
              <c:idx val="19"/>
              <c:delete val="1"/>
              <c:extLst>
                <c:ext xmlns:c15="http://schemas.microsoft.com/office/drawing/2012/chart" uri="{CE6537A1-D6FC-4f65-9D91-7224C49458BB}"/>
                <c:ext xmlns:c16="http://schemas.microsoft.com/office/drawing/2014/chart" uri="{C3380CC4-5D6E-409C-BE32-E72D297353CC}">
                  <c16:uniqueId val="{00000002-8F6F-4DA2-B4E8-51C223F1F4F7}"/>
                </c:ext>
              </c:extLst>
            </c:dLbl>
            <c:dLbl>
              <c:idx val="20"/>
              <c:delete val="1"/>
              <c:extLst>
                <c:ext xmlns:c15="http://schemas.microsoft.com/office/drawing/2012/chart" uri="{CE6537A1-D6FC-4f65-9D91-7224C49458BB}"/>
                <c:ext xmlns:c16="http://schemas.microsoft.com/office/drawing/2014/chart" uri="{C3380CC4-5D6E-409C-BE32-E72D297353CC}">
                  <c16:uniqueId val="{00000001-F848-4C0B-81F3-7BECE7CB5E53}"/>
                </c:ext>
              </c:extLst>
            </c:dLbl>
            <c:dLbl>
              <c:idx val="21"/>
              <c:delete val="1"/>
              <c:extLst>
                <c:ext xmlns:c15="http://schemas.microsoft.com/office/drawing/2012/chart" uri="{CE6537A1-D6FC-4f65-9D91-7224C49458BB}"/>
                <c:ext xmlns:c16="http://schemas.microsoft.com/office/drawing/2014/chart" uri="{C3380CC4-5D6E-409C-BE32-E72D297353CC}">
                  <c16:uniqueId val="{00000001-0265-49F7-A5D8-9D83C4ECCCAA}"/>
                </c:ext>
              </c:extLst>
            </c:dLbl>
            <c:dLbl>
              <c:idx val="22"/>
              <c:delete val="1"/>
              <c:extLst>
                <c:ext xmlns:c15="http://schemas.microsoft.com/office/drawing/2012/chart" uri="{CE6537A1-D6FC-4f65-9D91-7224C49458BB}"/>
                <c:ext xmlns:c16="http://schemas.microsoft.com/office/drawing/2014/chart" uri="{C3380CC4-5D6E-409C-BE32-E72D297353CC}">
                  <c16:uniqueId val="{00000001-9BA7-4C3B-ABB3-9AC43C10C9F0}"/>
                </c:ext>
              </c:extLst>
            </c:dLbl>
            <c:dLbl>
              <c:idx val="23"/>
              <c:delete val="1"/>
              <c:extLst>
                <c:ext xmlns:c15="http://schemas.microsoft.com/office/drawing/2012/chart" uri="{CE6537A1-D6FC-4f65-9D91-7224C49458BB}"/>
                <c:ext xmlns:c16="http://schemas.microsoft.com/office/drawing/2014/chart" uri="{C3380CC4-5D6E-409C-BE32-E72D297353CC}">
                  <c16:uniqueId val="{00000001-76A0-4C04-BF20-37705A2CDF57}"/>
                </c:ext>
              </c:extLst>
            </c:dLbl>
            <c:dLbl>
              <c:idx val="24"/>
              <c:layout>
                <c:manualLayout>
                  <c:x val="0"/>
                  <c:y val="2.7888371225905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A0-4C04-BF20-37705A2CDF5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Sheet1!$B$2:$B$26</c:f>
              <c:numCache>
                <c:formatCode>0.0</c:formatCode>
                <c:ptCount val="25"/>
                <c:pt idx="0">
                  <c:v>0.2</c:v>
                </c:pt>
                <c:pt idx="1">
                  <c:v>0.3</c:v>
                </c:pt>
                <c:pt idx="2">
                  <c:v>0.3</c:v>
                </c:pt>
                <c:pt idx="3">
                  <c:v>0.2</c:v>
                </c:pt>
                <c:pt idx="4">
                  <c:v>0.2</c:v>
                </c:pt>
                <c:pt idx="5">
                  <c:v>0.2</c:v>
                </c:pt>
                <c:pt idx="6">
                  <c:v>0.3</c:v>
                </c:pt>
                <c:pt idx="7">
                  <c:v>0.2</c:v>
                </c:pt>
                <c:pt idx="8">
                  <c:v>0.4</c:v>
                </c:pt>
                <c:pt idx="9">
                  <c:v>0.4</c:v>
                </c:pt>
                <c:pt idx="10">
                  <c:v>0.4</c:v>
                </c:pt>
                <c:pt idx="11">
                  <c:v>0.6</c:v>
                </c:pt>
                <c:pt idx="12">
                  <c:v>0.7</c:v>
                </c:pt>
                <c:pt idx="13">
                  <c:v>0.9</c:v>
                </c:pt>
                <c:pt idx="14">
                  <c:v>1.3</c:v>
                </c:pt>
                <c:pt idx="15">
                  <c:v>1.2</c:v>
                </c:pt>
                <c:pt idx="16">
                  <c:v>2</c:v>
                </c:pt>
                <c:pt idx="17">
                  <c:v>1.9</c:v>
                </c:pt>
                <c:pt idx="18">
                  <c:v>2</c:v>
                </c:pt>
                <c:pt idx="19">
                  <c:v>1.8</c:v>
                </c:pt>
                <c:pt idx="20">
                  <c:v>1.1000000000000001</c:v>
                </c:pt>
                <c:pt idx="21">
                  <c:v>1</c:v>
                </c:pt>
                <c:pt idx="22">
                  <c:v>0.7</c:v>
                </c:pt>
                <c:pt idx="23">
                  <c:v>0.7</c:v>
                </c:pt>
                <c:pt idx="24">
                  <c:v>0.4</c:v>
                </c:pt>
              </c:numCache>
            </c:numRef>
          </c:val>
          <c:smooth val="0"/>
          <c:extLst>
            <c:ext xmlns:c16="http://schemas.microsoft.com/office/drawing/2014/chart" uri="{C3380CC4-5D6E-409C-BE32-E72D297353CC}">
              <c16:uniqueId val="{00000012-B122-4EAC-91B3-297C35109C21}"/>
            </c:ext>
          </c:extLst>
        </c:ser>
        <c:ser>
          <c:idx val="1"/>
          <c:order val="1"/>
          <c:tx>
            <c:strRef>
              <c:f>Sheet1!$C$1</c:f>
              <c:strCache>
                <c:ptCount val="1"/>
                <c:pt idx="0">
                  <c:v>US rate</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3-B122-4EAC-91B3-297C35109C21}"/>
                </c:ext>
              </c:extLst>
            </c:dLbl>
            <c:dLbl>
              <c:idx val="1"/>
              <c:delete val="1"/>
              <c:extLst>
                <c:ext xmlns:c15="http://schemas.microsoft.com/office/drawing/2012/chart" uri="{CE6537A1-D6FC-4f65-9D91-7224C49458BB}"/>
                <c:ext xmlns:c16="http://schemas.microsoft.com/office/drawing/2014/chart" uri="{C3380CC4-5D6E-409C-BE32-E72D297353CC}">
                  <c16:uniqueId val="{00000014-B122-4EAC-91B3-297C35109C21}"/>
                </c:ext>
              </c:extLst>
            </c:dLbl>
            <c:dLbl>
              <c:idx val="2"/>
              <c:delete val="1"/>
              <c:extLst>
                <c:ext xmlns:c15="http://schemas.microsoft.com/office/drawing/2012/chart" uri="{CE6537A1-D6FC-4f65-9D91-7224C49458BB}"/>
                <c:ext xmlns:c16="http://schemas.microsoft.com/office/drawing/2014/chart" uri="{C3380CC4-5D6E-409C-BE32-E72D297353CC}">
                  <c16:uniqueId val="{00000015-B122-4EAC-91B3-297C35109C21}"/>
                </c:ext>
              </c:extLst>
            </c:dLbl>
            <c:dLbl>
              <c:idx val="3"/>
              <c:delete val="1"/>
              <c:extLst>
                <c:ext xmlns:c15="http://schemas.microsoft.com/office/drawing/2012/chart" uri="{CE6537A1-D6FC-4f65-9D91-7224C49458BB}"/>
                <c:ext xmlns:c16="http://schemas.microsoft.com/office/drawing/2014/chart" uri="{C3380CC4-5D6E-409C-BE32-E72D297353CC}">
                  <c16:uniqueId val="{00000016-B122-4EAC-91B3-297C35109C21}"/>
                </c:ext>
              </c:extLst>
            </c:dLbl>
            <c:dLbl>
              <c:idx val="4"/>
              <c:delete val="1"/>
              <c:extLst>
                <c:ext xmlns:c15="http://schemas.microsoft.com/office/drawing/2012/chart" uri="{CE6537A1-D6FC-4f65-9D91-7224C49458BB}"/>
                <c:ext xmlns:c16="http://schemas.microsoft.com/office/drawing/2014/chart" uri="{C3380CC4-5D6E-409C-BE32-E72D297353CC}">
                  <c16:uniqueId val="{00000017-B122-4EAC-91B3-297C35109C21}"/>
                </c:ext>
              </c:extLst>
            </c:dLbl>
            <c:dLbl>
              <c:idx val="5"/>
              <c:delete val="1"/>
              <c:extLst>
                <c:ext xmlns:c15="http://schemas.microsoft.com/office/drawing/2012/chart" uri="{CE6537A1-D6FC-4f65-9D91-7224C49458BB}"/>
                <c:ext xmlns:c16="http://schemas.microsoft.com/office/drawing/2014/chart" uri="{C3380CC4-5D6E-409C-BE32-E72D297353CC}">
                  <c16:uniqueId val="{00000018-B122-4EAC-91B3-297C35109C21}"/>
                </c:ext>
              </c:extLst>
            </c:dLbl>
            <c:dLbl>
              <c:idx val="6"/>
              <c:delete val="1"/>
              <c:extLst>
                <c:ext xmlns:c15="http://schemas.microsoft.com/office/drawing/2012/chart" uri="{CE6537A1-D6FC-4f65-9D91-7224C49458BB}"/>
                <c:ext xmlns:c16="http://schemas.microsoft.com/office/drawing/2014/chart" uri="{C3380CC4-5D6E-409C-BE32-E72D297353CC}">
                  <c16:uniqueId val="{00000019-B122-4EAC-91B3-297C35109C21}"/>
                </c:ext>
              </c:extLst>
            </c:dLbl>
            <c:dLbl>
              <c:idx val="7"/>
              <c:delete val="1"/>
              <c:extLst>
                <c:ext xmlns:c15="http://schemas.microsoft.com/office/drawing/2012/chart" uri="{CE6537A1-D6FC-4f65-9D91-7224C49458BB}"/>
                <c:ext xmlns:c16="http://schemas.microsoft.com/office/drawing/2014/chart" uri="{C3380CC4-5D6E-409C-BE32-E72D297353CC}">
                  <c16:uniqueId val="{0000001A-B122-4EAC-91B3-297C35109C21}"/>
                </c:ext>
              </c:extLst>
            </c:dLbl>
            <c:dLbl>
              <c:idx val="8"/>
              <c:delete val="1"/>
              <c:extLst>
                <c:ext xmlns:c15="http://schemas.microsoft.com/office/drawing/2012/chart" uri="{CE6537A1-D6FC-4f65-9D91-7224C49458BB}"/>
                <c:ext xmlns:c16="http://schemas.microsoft.com/office/drawing/2014/chart" uri="{C3380CC4-5D6E-409C-BE32-E72D297353CC}">
                  <c16:uniqueId val="{0000001B-B122-4EAC-91B3-297C35109C21}"/>
                </c:ext>
              </c:extLst>
            </c:dLbl>
            <c:dLbl>
              <c:idx val="9"/>
              <c:delete val="1"/>
              <c:extLst>
                <c:ext xmlns:c15="http://schemas.microsoft.com/office/drawing/2012/chart" uri="{CE6537A1-D6FC-4f65-9D91-7224C49458BB}"/>
                <c:ext xmlns:c16="http://schemas.microsoft.com/office/drawing/2014/chart" uri="{C3380CC4-5D6E-409C-BE32-E72D297353CC}">
                  <c16:uniqueId val="{0000001C-B122-4EAC-91B3-297C35109C21}"/>
                </c:ext>
              </c:extLst>
            </c:dLbl>
            <c:dLbl>
              <c:idx val="10"/>
              <c:delete val="1"/>
              <c:extLst>
                <c:ext xmlns:c15="http://schemas.microsoft.com/office/drawing/2012/chart" uri="{CE6537A1-D6FC-4f65-9D91-7224C49458BB}"/>
                <c:ext xmlns:c16="http://schemas.microsoft.com/office/drawing/2014/chart" uri="{C3380CC4-5D6E-409C-BE32-E72D297353CC}">
                  <c16:uniqueId val="{0000001D-B122-4EAC-91B3-297C35109C21}"/>
                </c:ext>
              </c:extLst>
            </c:dLbl>
            <c:dLbl>
              <c:idx val="11"/>
              <c:delete val="1"/>
              <c:extLst>
                <c:ext xmlns:c15="http://schemas.microsoft.com/office/drawing/2012/chart" uri="{CE6537A1-D6FC-4f65-9D91-7224C49458BB}"/>
                <c:ext xmlns:c16="http://schemas.microsoft.com/office/drawing/2014/chart" uri="{C3380CC4-5D6E-409C-BE32-E72D297353CC}">
                  <c16:uniqueId val="{0000001E-B122-4EAC-91B3-297C35109C21}"/>
                </c:ext>
              </c:extLst>
            </c:dLbl>
            <c:dLbl>
              <c:idx val="12"/>
              <c:delete val="1"/>
              <c:extLst>
                <c:ext xmlns:c15="http://schemas.microsoft.com/office/drawing/2012/chart" uri="{CE6537A1-D6FC-4f65-9D91-7224C49458BB}"/>
                <c:ext xmlns:c16="http://schemas.microsoft.com/office/drawing/2014/chart" uri="{C3380CC4-5D6E-409C-BE32-E72D297353CC}">
                  <c16:uniqueId val="{0000001F-B122-4EAC-91B3-297C35109C21}"/>
                </c:ext>
              </c:extLst>
            </c:dLbl>
            <c:dLbl>
              <c:idx val="13"/>
              <c:delete val="1"/>
              <c:extLst>
                <c:ext xmlns:c15="http://schemas.microsoft.com/office/drawing/2012/chart" uri="{CE6537A1-D6FC-4f65-9D91-7224C49458BB}"/>
                <c:ext xmlns:c16="http://schemas.microsoft.com/office/drawing/2014/chart" uri="{C3380CC4-5D6E-409C-BE32-E72D297353CC}">
                  <c16:uniqueId val="{00000020-B122-4EAC-91B3-297C35109C21}"/>
                </c:ext>
              </c:extLst>
            </c:dLbl>
            <c:dLbl>
              <c:idx val="14"/>
              <c:delete val="1"/>
              <c:extLst>
                <c:ext xmlns:c15="http://schemas.microsoft.com/office/drawing/2012/chart" uri="{CE6537A1-D6FC-4f65-9D91-7224C49458BB}"/>
                <c:ext xmlns:c16="http://schemas.microsoft.com/office/drawing/2014/chart" uri="{C3380CC4-5D6E-409C-BE32-E72D297353CC}">
                  <c16:uniqueId val="{00000021-B122-4EAC-91B3-297C35109C21}"/>
                </c:ext>
              </c:extLst>
            </c:dLbl>
            <c:dLbl>
              <c:idx val="15"/>
              <c:delete val="1"/>
              <c:extLst>
                <c:ext xmlns:c15="http://schemas.microsoft.com/office/drawing/2012/chart" uri="{CE6537A1-D6FC-4f65-9D91-7224C49458BB}"/>
                <c:ext xmlns:c16="http://schemas.microsoft.com/office/drawing/2014/chart" uri="{C3380CC4-5D6E-409C-BE32-E72D297353CC}">
                  <c16:uniqueId val="{00000022-B122-4EAC-91B3-297C35109C21}"/>
                </c:ext>
              </c:extLst>
            </c:dLbl>
            <c:dLbl>
              <c:idx val="16"/>
              <c:delete val="1"/>
              <c:extLst>
                <c:ext xmlns:c15="http://schemas.microsoft.com/office/drawing/2012/chart" uri="{CE6537A1-D6FC-4f65-9D91-7224C49458BB}"/>
                <c:ext xmlns:c16="http://schemas.microsoft.com/office/drawing/2014/chart" uri="{C3380CC4-5D6E-409C-BE32-E72D297353CC}">
                  <c16:uniqueId val="{00000023-B122-4EAC-91B3-297C35109C21}"/>
                </c:ext>
              </c:extLst>
            </c:dLbl>
            <c:dLbl>
              <c:idx val="17"/>
              <c:delete val="1"/>
              <c:extLst>
                <c:ext xmlns:c15="http://schemas.microsoft.com/office/drawing/2012/chart" uri="{CE6537A1-D6FC-4f65-9D91-7224C49458BB}"/>
                <c:ext xmlns:c16="http://schemas.microsoft.com/office/drawing/2014/chart" uri="{C3380CC4-5D6E-409C-BE32-E72D297353CC}">
                  <c16:uniqueId val="{00000024-B122-4EAC-91B3-297C35109C21}"/>
                </c:ext>
              </c:extLst>
            </c:dLbl>
            <c:dLbl>
              <c:idx val="18"/>
              <c:delete val="1"/>
              <c:extLst>
                <c:ext xmlns:c15="http://schemas.microsoft.com/office/drawing/2012/chart" uri="{CE6537A1-D6FC-4f65-9D91-7224C49458BB}"/>
                <c:ext xmlns:c16="http://schemas.microsoft.com/office/drawing/2014/chart" uri="{C3380CC4-5D6E-409C-BE32-E72D297353CC}">
                  <c16:uniqueId val="{00000001-8F6F-4DA2-B4E8-51C223F1F4F7}"/>
                </c:ext>
              </c:extLst>
            </c:dLbl>
            <c:dLbl>
              <c:idx val="19"/>
              <c:delete val="1"/>
              <c:extLst>
                <c:ext xmlns:c15="http://schemas.microsoft.com/office/drawing/2012/chart" uri="{CE6537A1-D6FC-4f65-9D91-7224C49458BB}"/>
                <c:ext xmlns:c16="http://schemas.microsoft.com/office/drawing/2014/chart" uri="{C3380CC4-5D6E-409C-BE32-E72D297353CC}">
                  <c16:uniqueId val="{00000000-A0C5-467A-99E9-C9C03CE2FC24}"/>
                </c:ext>
              </c:extLst>
            </c:dLbl>
            <c:dLbl>
              <c:idx val="20"/>
              <c:delete val="1"/>
              <c:extLst>
                <c:ext xmlns:c15="http://schemas.microsoft.com/office/drawing/2012/chart" uri="{CE6537A1-D6FC-4f65-9D91-7224C49458BB}"/>
                <c:ext xmlns:c16="http://schemas.microsoft.com/office/drawing/2014/chart" uri="{C3380CC4-5D6E-409C-BE32-E72D297353CC}">
                  <c16:uniqueId val="{00000000-0265-49F7-A5D8-9D83C4ECCCAA}"/>
                </c:ext>
              </c:extLst>
            </c:dLbl>
            <c:dLbl>
              <c:idx val="21"/>
              <c:delete val="1"/>
              <c:extLst>
                <c:ext xmlns:c15="http://schemas.microsoft.com/office/drawing/2012/chart" uri="{CE6537A1-D6FC-4f65-9D91-7224C49458BB}"/>
                <c:ext xmlns:c16="http://schemas.microsoft.com/office/drawing/2014/chart" uri="{C3380CC4-5D6E-409C-BE32-E72D297353CC}">
                  <c16:uniqueId val="{00000000-9BA7-4C3B-ABB3-9AC43C10C9F0}"/>
                </c:ext>
              </c:extLst>
            </c:dLbl>
            <c:dLbl>
              <c:idx val="22"/>
              <c:delete val="1"/>
              <c:extLst>
                <c:ext xmlns:c15="http://schemas.microsoft.com/office/drawing/2012/chart" uri="{CE6537A1-D6FC-4f65-9D91-7224C49458BB}"/>
                <c:ext xmlns:c16="http://schemas.microsoft.com/office/drawing/2014/chart" uri="{C3380CC4-5D6E-409C-BE32-E72D297353CC}">
                  <c16:uniqueId val="{00000000-76A0-4C04-BF20-37705A2CDF57}"/>
                </c:ext>
              </c:extLst>
            </c:dLbl>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Sheet1!$C$2:$C$26</c:f>
              <c:numCache>
                <c:formatCode>0.0</c:formatCode>
                <c:ptCount val="25"/>
                <c:pt idx="0">
                  <c:v>1.1000000000000001</c:v>
                </c:pt>
                <c:pt idx="1">
                  <c:v>0.7</c:v>
                </c:pt>
                <c:pt idx="2">
                  <c:v>0.5</c:v>
                </c:pt>
                <c:pt idx="3">
                  <c:v>0.3</c:v>
                </c:pt>
                <c:pt idx="4">
                  <c:v>0.3</c:v>
                </c:pt>
                <c:pt idx="5">
                  <c:v>0.2</c:v>
                </c:pt>
                <c:pt idx="6">
                  <c:v>0.3</c:v>
                </c:pt>
                <c:pt idx="7">
                  <c:v>0.3</c:v>
                </c:pt>
                <c:pt idx="8">
                  <c:v>0.3</c:v>
                </c:pt>
                <c:pt idx="9">
                  <c:v>0.3</c:v>
                </c:pt>
                <c:pt idx="10">
                  <c:v>0.3</c:v>
                </c:pt>
                <c:pt idx="11">
                  <c:v>0.4</c:v>
                </c:pt>
                <c:pt idx="12">
                  <c:v>0.6</c:v>
                </c:pt>
                <c:pt idx="13">
                  <c:v>0.7</c:v>
                </c:pt>
                <c:pt idx="14">
                  <c:v>0.7</c:v>
                </c:pt>
                <c:pt idx="15">
                  <c:v>0.8</c:v>
                </c:pt>
                <c:pt idx="16">
                  <c:v>1</c:v>
                </c:pt>
                <c:pt idx="17">
                  <c:v>1</c:v>
                </c:pt>
                <c:pt idx="18">
                  <c:v>1.2</c:v>
                </c:pt>
                <c:pt idx="19">
                  <c:v>1.3</c:v>
                </c:pt>
                <c:pt idx="20">
                  <c:v>1.5</c:v>
                </c:pt>
                <c:pt idx="21">
                  <c:v>1.6</c:v>
                </c:pt>
                <c:pt idx="22">
                  <c:v>1.5</c:v>
                </c:pt>
                <c:pt idx="23">
                  <c:v>1.5</c:v>
                </c:pt>
              </c:numCache>
            </c:numRef>
          </c:val>
          <c:smooth val="0"/>
          <c:extLst>
            <c:ext xmlns:c16="http://schemas.microsoft.com/office/drawing/2014/chart" uri="{C3380CC4-5D6E-409C-BE32-E72D297353CC}">
              <c16:uniqueId val="{00000025-B122-4EAC-91B3-297C35109C21}"/>
            </c:ext>
          </c:extLst>
        </c:ser>
        <c:dLbls>
          <c:dLblPos val="t"/>
          <c:showLegendKey val="0"/>
          <c:showVal val="1"/>
          <c:showCatName val="0"/>
          <c:showSerName val="0"/>
          <c:showPercent val="0"/>
          <c:showBubbleSize val="0"/>
        </c:dLbls>
        <c:smooth val="0"/>
        <c:axId val="612320304"/>
        <c:axId val="612312760"/>
      </c:lineChart>
      <c:catAx>
        <c:axId val="61232030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a:t>Year of Diagnosis</a:t>
                </a:r>
              </a:p>
            </c:rich>
          </c:tx>
          <c:layout>
            <c:manualLayout>
              <c:xMode val="edge"/>
              <c:yMode val="edge"/>
              <c:x val="0.42494846341557624"/>
              <c:y val="0.9218494152689505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204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612312760"/>
        <c:crosses val="autoZero"/>
        <c:auto val="1"/>
        <c:lblAlgn val="ctr"/>
        <c:lblOffset val="100"/>
        <c:noMultiLvlLbl val="0"/>
      </c:catAx>
      <c:valAx>
        <c:axId val="61231276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dirty="0"/>
                  <a:t>Rate per 100,000 population</a:t>
                </a:r>
              </a:p>
            </c:rich>
          </c:tx>
          <c:layout>
            <c:manualLayout>
              <c:xMode val="edge"/>
              <c:yMode val="edge"/>
              <c:x val="1.6839071273990855E-2"/>
              <c:y val="0.2102036117189788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2320304"/>
        <c:crosses val="autoZero"/>
        <c:crossBetween val="between"/>
      </c:valAx>
      <c:spPr>
        <a:noFill/>
        <a:ln>
          <a:noFill/>
        </a:ln>
        <a:effectLst/>
      </c:spPr>
    </c:plotArea>
    <c:legend>
      <c:legendPos val="t"/>
      <c:layout>
        <c:manualLayout>
          <c:xMode val="edge"/>
          <c:yMode val="edge"/>
          <c:x val="0.33396235244856864"/>
          <c:y val="2.8457521659086958E-2"/>
          <c:w val="0.30705081865259448"/>
          <c:h val="6.743357073329879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4710815167748"/>
          <c:y val="0.17377529582378026"/>
          <c:w val="0.88101382057433164"/>
          <c:h val="0.64611682552088467"/>
        </c:manualLayout>
      </c:layout>
      <c:lineChart>
        <c:grouping val="standard"/>
        <c:varyColors val="0"/>
        <c:ser>
          <c:idx val="3"/>
          <c:order val="0"/>
          <c:tx>
            <c:strRef>
              <c:f>Sheet1!$D$1</c:f>
              <c:strCache>
                <c:ptCount val="1"/>
                <c:pt idx="0">
                  <c:v>Acute HBV-NC Rate</c:v>
                </c:pt>
              </c:strCache>
            </c:strRef>
          </c:tx>
          <c:spPr>
            <a:ln w="38100" cap="rnd">
              <a:solidFill>
                <a:schemeClr val="accent4">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4-C16D-4466-A2CE-27A8A6C6A81C}"/>
                </c:ext>
              </c:extLst>
            </c:dLbl>
            <c:dLbl>
              <c:idx val="1"/>
              <c:delete val="1"/>
              <c:extLst>
                <c:ext xmlns:c15="http://schemas.microsoft.com/office/drawing/2012/chart" uri="{CE6537A1-D6FC-4f65-9D91-7224C49458BB}"/>
                <c:ext xmlns:c16="http://schemas.microsoft.com/office/drawing/2014/chart" uri="{C3380CC4-5D6E-409C-BE32-E72D297353CC}">
                  <c16:uniqueId val="{00000006-C16D-4466-A2CE-27A8A6C6A81C}"/>
                </c:ext>
              </c:extLst>
            </c:dLbl>
            <c:dLbl>
              <c:idx val="2"/>
              <c:delete val="1"/>
              <c:extLst>
                <c:ext xmlns:c15="http://schemas.microsoft.com/office/drawing/2012/chart" uri="{CE6537A1-D6FC-4f65-9D91-7224C49458BB}"/>
                <c:ext xmlns:c16="http://schemas.microsoft.com/office/drawing/2014/chart" uri="{C3380CC4-5D6E-409C-BE32-E72D297353CC}">
                  <c16:uniqueId val="{00000008-C16D-4466-A2CE-27A8A6C6A81C}"/>
                </c:ext>
              </c:extLst>
            </c:dLbl>
            <c:dLbl>
              <c:idx val="3"/>
              <c:delete val="1"/>
              <c:extLst>
                <c:ext xmlns:c15="http://schemas.microsoft.com/office/drawing/2012/chart" uri="{CE6537A1-D6FC-4f65-9D91-7224C49458BB}"/>
                <c:ext xmlns:c16="http://schemas.microsoft.com/office/drawing/2014/chart" uri="{C3380CC4-5D6E-409C-BE32-E72D297353CC}">
                  <c16:uniqueId val="{0000000A-C16D-4466-A2CE-27A8A6C6A81C}"/>
                </c:ext>
              </c:extLst>
            </c:dLbl>
            <c:dLbl>
              <c:idx val="4"/>
              <c:delete val="1"/>
              <c:extLst>
                <c:ext xmlns:c15="http://schemas.microsoft.com/office/drawing/2012/chart" uri="{CE6537A1-D6FC-4f65-9D91-7224C49458BB}"/>
                <c:ext xmlns:c16="http://schemas.microsoft.com/office/drawing/2014/chart" uri="{C3380CC4-5D6E-409C-BE32-E72D297353CC}">
                  <c16:uniqueId val="{0000000C-C16D-4466-A2CE-27A8A6C6A81C}"/>
                </c:ext>
              </c:extLst>
            </c:dLbl>
            <c:dLbl>
              <c:idx val="5"/>
              <c:delete val="1"/>
              <c:extLst>
                <c:ext xmlns:c15="http://schemas.microsoft.com/office/drawing/2012/chart" uri="{CE6537A1-D6FC-4f65-9D91-7224C49458BB}"/>
                <c:ext xmlns:c16="http://schemas.microsoft.com/office/drawing/2014/chart" uri="{C3380CC4-5D6E-409C-BE32-E72D297353CC}">
                  <c16:uniqueId val="{0000000E-C16D-4466-A2CE-27A8A6C6A81C}"/>
                </c:ext>
              </c:extLst>
            </c:dLbl>
            <c:dLbl>
              <c:idx val="6"/>
              <c:delete val="1"/>
              <c:extLst>
                <c:ext xmlns:c15="http://schemas.microsoft.com/office/drawing/2012/chart" uri="{CE6537A1-D6FC-4f65-9D91-7224C49458BB}"/>
                <c:ext xmlns:c16="http://schemas.microsoft.com/office/drawing/2014/chart" uri="{C3380CC4-5D6E-409C-BE32-E72D297353CC}">
                  <c16:uniqueId val="{0000000F-C16D-4466-A2CE-27A8A6C6A81C}"/>
                </c:ext>
              </c:extLst>
            </c:dLbl>
            <c:dLbl>
              <c:idx val="7"/>
              <c:delete val="1"/>
              <c:extLst>
                <c:ext xmlns:c15="http://schemas.microsoft.com/office/drawing/2012/chart" uri="{CE6537A1-D6FC-4f65-9D91-7224C49458BB}"/>
                <c:ext xmlns:c16="http://schemas.microsoft.com/office/drawing/2014/chart" uri="{C3380CC4-5D6E-409C-BE32-E72D297353CC}">
                  <c16:uniqueId val="{00000012-C16D-4466-A2CE-27A8A6C6A81C}"/>
                </c:ext>
              </c:extLst>
            </c:dLbl>
            <c:dLbl>
              <c:idx val="8"/>
              <c:delete val="1"/>
              <c:extLst>
                <c:ext xmlns:c15="http://schemas.microsoft.com/office/drawing/2012/chart" uri="{CE6537A1-D6FC-4f65-9D91-7224C49458BB}"/>
                <c:ext xmlns:c16="http://schemas.microsoft.com/office/drawing/2014/chart" uri="{C3380CC4-5D6E-409C-BE32-E72D297353CC}">
                  <c16:uniqueId val="{00000014-C16D-4466-A2CE-27A8A6C6A81C}"/>
                </c:ext>
              </c:extLst>
            </c:dLbl>
            <c:dLbl>
              <c:idx val="9"/>
              <c:delete val="1"/>
              <c:extLst>
                <c:ext xmlns:c15="http://schemas.microsoft.com/office/drawing/2012/chart" uri="{CE6537A1-D6FC-4f65-9D91-7224C49458BB}"/>
                <c:ext xmlns:c16="http://schemas.microsoft.com/office/drawing/2014/chart" uri="{C3380CC4-5D6E-409C-BE32-E72D297353CC}">
                  <c16:uniqueId val="{00000016-C16D-4466-A2CE-27A8A6C6A81C}"/>
                </c:ext>
              </c:extLst>
            </c:dLbl>
            <c:dLbl>
              <c:idx val="10"/>
              <c:delete val="1"/>
              <c:extLst>
                <c:ext xmlns:c15="http://schemas.microsoft.com/office/drawing/2012/chart" uri="{CE6537A1-D6FC-4f65-9D91-7224C49458BB}"/>
                <c:ext xmlns:c16="http://schemas.microsoft.com/office/drawing/2014/chart" uri="{C3380CC4-5D6E-409C-BE32-E72D297353CC}">
                  <c16:uniqueId val="{00000018-C16D-4466-A2CE-27A8A6C6A81C}"/>
                </c:ext>
              </c:extLst>
            </c:dLbl>
            <c:dLbl>
              <c:idx val="11"/>
              <c:delete val="1"/>
              <c:extLst>
                <c:ext xmlns:c15="http://schemas.microsoft.com/office/drawing/2012/chart" uri="{CE6537A1-D6FC-4f65-9D91-7224C49458BB}"/>
                <c:ext xmlns:c16="http://schemas.microsoft.com/office/drawing/2014/chart" uri="{C3380CC4-5D6E-409C-BE32-E72D297353CC}">
                  <c16:uniqueId val="{0000001A-C16D-4466-A2CE-27A8A6C6A81C}"/>
                </c:ext>
              </c:extLst>
            </c:dLbl>
            <c:dLbl>
              <c:idx val="12"/>
              <c:delete val="1"/>
              <c:extLst>
                <c:ext xmlns:c15="http://schemas.microsoft.com/office/drawing/2012/chart" uri="{CE6537A1-D6FC-4f65-9D91-7224C49458BB}"/>
                <c:ext xmlns:c16="http://schemas.microsoft.com/office/drawing/2014/chart" uri="{C3380CC4-5D6E-409C-BE32-E72D297353CC}">
                  <c16:uniqueId val="{0000001C-C16D-4466-A2CE-27A8A6C6A81C}"/>
                </c:ext>
              </c:extLst>
            </c:dLbl>
            <c:dLbl>
              <c:idx val="13"/>
              <c:delete val="1"/>
              <c:extLst>
                <c:ext xmlns:c15="http://schemas.microsoft.com/office/drawing/2012/chart" uri="{CE6537A1-D6FC-4f65-9D91-7224C49458BB}"/>
                <c:ext xmlns:c16="http://schemas.microsoft.com/office/drawing/2014/chart" uri="{C3380CC4-5D6E-409C-BE32-E72D297353CC}">
                  <c16:uniqueId val="{0000001E-C16D-4466-A2CE-27A8A6C6A81C}"/>
                </c:ext>
              </c:extLst>
            </c:dLbl>
            <c:dLbl>
              <c:idx val="14"/>
              <c:delete val="1"/>
              <c:extLst>
                <c:ext xmlns:c15="http://schemas.microsoft.com/office/drawing/2012/chart" uri="{CE6537A1-D6FC-4f65-9D91-7224C49458BB}"/>
                <c:ext xmlns:c16="http://schemas.microsoft.com/office/drawing/2014/chart" uri="{C3380CC4-5D6E-409C-BE32-E72D297353CC}">
                  <c16:uniqueId val="{00000024-C16D-4466-A2CE-27A8A6C6A81C}"/>
                </c:ext>
              </c:extLst>
            </c:dLbl>
            <c:dLbl>
              <c:idx val="15"/>
              <c:delete val="1"/>
              <c:extLst>
                <c:ext xmlns:c15="http://schemas.microsoft.com/office/drawing/2012/chart" uri="{CE6537A1-D6FC-4f65-9D91-7224C49458BB}"/>
                <c:ext xmlns:c16="http://schemas.microsoft.com/office/drawing/2014/chart" uri="{C3380CC4-5D6E-409C-BE32-E72D297353CC}">
                  <c16:uniqueId val="{00000025-C16D-4466-A2CE-27A8A6C6A81C}"/>
                </c:ext>
              </c:extLst>
            </c:dLbl>
            <c:dLbl>
              <c:idx val="16"/>
              <c:delete val="1"/>
              <c:extLst>
                <c:ext xmlns:c15="http://schemas.microsoft.com/office/drawing/2012/chart" uri="{CE6537A1-D6FC-4f65-9D91-7224C49458BB}"/>
                <c:ext xmlns:c16="http://schemas.microsoft.com/office/drawing/2014/chart" uri="{C3380CC4-5D6E-409C-BE32-E72D297353CC}">
                  <c16:uniqueId val="{00000026-C16D-4466-A2CE-27A8A6C6A81C}"/>
                </c:ext>
              </c:extLst>
            </c:dLbl>
            <c:dLbl>
              <c:idx val="17"/>
              <c:delete val="1"/>
              <c:extLst>
                <c:ext xmlns:c15="http://schemas.microsoft.com/office/drawing/2012/chart" uri="{CE6537A1-D6FC-4f65-9D91-7224C49458BB}"/>
                <c:ext xmlns:c16="http://schemas.microsoft.com/office/drawing/2014/chart" uri="{C3380CC4-5D6E-409C-BE32-E72D297353CC}">
                  <c16:uniqueId val="{00000027-C16D-4466-A2CE-27A8A6C6A81C}"/>
                </c:ext>
              </c:extLst>
            </c:dLbl>
            <c:dLbl>
              <c:idx val="18"/>
              <c:delete val="1"/>
              <c:extLst>
                <c:ext xmlns:c15="http://schemas.microsoft.com/office/drawing/2012/chart" uri="{CE6537A1-D6FC-4f65-9D91-7224C49458BB}"/>
                <c:ext xmlns:c16="http://schemas.microsoft.com/office/drawing/2014/chart" uri="{C3380CC4-5D6E-409C-BE32-E72D297353CC}">
                  <c16:uniqueId val="{00000028-C16D-4466-A2CE-27A8A6C6A81C}"/>
                </c:ext>
              </c:extLst>
            </c:dLbl>
            <c:dLbl>
              <c:idx val="19"/>
              <c:delete val="1"/>
              <c:extLst>
                <c:ext xmlns:c15="http://schemas.microsoft.com/office/drawing/2012/chart" uri="{CE6537A1-D6FC-4f65-9D91-7224C49458BB}"/>
                <c:ext xmlns:c16="http://schemas.microsoft.com/office/drawing/2014/chart" uri="{C3380CC4-5D6E-409C-BE32-E72D297353CC}">
                  <c16:uniqueId val="{0000002A-C16D-4466-A2CE-27A8A6C6A81C}"/>
                </c:ext>
              </c:extLst>
            </c:dLbl>
            <c:dLbl>
              <c:idx val="20"/>
              <c:delete val="1"/>
              <c:extLst>
                <c:ext xmlns:c15="http://schemas.microsoft.com/office/drawing/2012/chart" uri="{CE6537A1-D6FC-4f65-9D91-7224C49458BB}"/>
                <c:ext xmlns:c16="http://schemas.microsoft.com/office/drawing/2014/chart" uri="{C3380CC4-5D6E-409C-BE32-E72D297353CC}">
                  <c16:uniqueId val="{00000003-E933-4E5B-8830-EBEEA2710158}"/>
                </c:ext>
              </c:extLst>
            </c:dLbl>
            <c:dLbl>
              <c:idx val="21"/>
              <c:delete val="1"/>
              <c:extLst>
                <c:ext xmlns:c15="http://schemas.microsoft.com/office/drawing/2012/chart" uri="{CE6537A1-D6FC-4f65-9D91-7224C49458BB}"/>
                <c:ext xmlns:c16="http://schemas.microsoft.com/office/drawing/2014/chart" uri="{C3380CC4-5D6E-409C-BE32-E72D297353CC}">
                  <c16:uniqueId val="{00000002-447B-4871-B21D-CC57BE504210}"/>
                </c:ext>
              </c:extLst>
            </c:dLbl>
            <c:dLbl>
              <c:idx val="22"/>
              <c:delete val="1"/>
              <c:extLst>
                <c:ext xmlns:c15="http://schemas.microsoft.com/office/drawing/2012/chart" uri="{CE6537A1-D6FC-4f65-9D91-7224C49458BB}"/>
                <c:ext xmlns:c16="http://schemas.microsoft.com/office/drawing/2014/chart" uri="{C3380CC4-5D6E-409C-BE32-E72D297353CC}">
                  <c16:uniqueId val="{00000005-447B-4871-B21D-CC57BE504210}"/>
                </c:ext>
              </c:extLst>
            </c:dLbl>
            <c:dLbl>
              <c:idx val="23"/>
              <c:delete val="1"/>
              <c:extLst>
                <c:ext xmlns:c15="http://schemas.microsoft.com/office/drawing/2012/chart" uri="{CE6537A1-D6FC-4f65-9D91-7224C49458BB}"/>
                <c:ext xmlns:c16="http://schemas.microsoft.com/office/drawing/2014/chart" uri="{C3380CC4-5D6E-409C-BE32-E72D297353CC}">
                  <c16:uniqueId val="{00000002-7C4F-4A9B-B707-12A468987777}"/>
                </c:ext>
              </c:extLst>
            </c:dLbl>
            <c:dLbl>
              <c:idx val="24"/>
              <c:layout>
                <c:manualLayout>
                  <c:x val="-7.7764271254349485E-4"/>
                  <c:y val="-1.4335420517021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4F-4A9B-B707-12A46898777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Sheet1!$D$2:$D$26</c:f>
              <c:numCache>
                <c:formatCode>General</c:formatCode>
                <c:ptCount val="25"/>
                <c:pt idx="0">
                  <c:v>3</c:v>
                </c:pt>
                <c:pt idx="1">
                  <c:v>3</c:v>
                </c:pt>
                <c:pt idx="2">
                  <c:v>2.5</c:v>
                </c:pt>
                <c:pt idx="3">
                  <c:v>2</c:v>
                </c:pt>
                <c:pt idx="4">
                  <c:v>2</c:v>
                </c:pt>
                <c:pt idx="5">
                  <c:v>2</c:v>
                </c:pt>
                <c:pt idx="6">
                  <c:v>1.8</c:v>
                </c:pt>
                <c:pt idx="7">
                  <c:v>1.4</c:v>
                </c:pt>
                <c:pt idx="8">
                  <c:v>1.4</c:v>
                </c:pt>
                <c:pt idx="9">
                  <c:v>1.2</c:v>
                </c:pt>
                <c:pt idx="10">
                  <c:v>1.2</c:v>
                </c:pt>
                <c:pt idx="11">
                  <c:v>0.9</c:v>
                </c:pt>
                <c:pt idx="12">
                  <c:v>1</c:v>
                </c:pt>
                <c:pt idx="13">
                  <c:v>0.9</c:v>
                </c:pt>
                <c:pt idx="14">
                  <c:v>1.1000000000000001</c:v>
                </c:pt>
                <c:pt idx="15">
                  <c:v>1.5</c:v>
                </c:pt>
                <c:pt idx="16">
                  <c:v>1.7</c:v>
                </c:pt>
                <c:pt idx="17">
                  <c:v>1.8</c:v>
                </c:pt>
                <c:pt idx="18">
                  <c:v>2.2000000000000002</c:v>
                </c:pt>
                <c:pt idx="19">
                  <c:v>1.8</c:v>
                </c:pt>
                <c:pt idx="20" formatCode="0.0">
                  <c:v>1.4</c:v>
                </c:pt>
                <c:pt idx="21" formatCode="0.0">
                  <c:v>1.4</c:v>
                </c:pt>
                <c:pt idx="22" formatCode="0.0">
                  <c:v>1</c:v>
                </c:pt>
                <c:pt idx="23" formatCode="0.0">
                  <c:v>1</c:v>
                </c:pt>
                <c:pt idx="24" formatCode="0.0">
                  <c:v>1.6</c:v>
                </c:pt>
              </c:numCache>
            </c:numRef>
          </c:val>
          <c:smooth val="0"/>
          <c:extLst>
            <c:ext xmlns:c16="http://schemas.microsoft.com/office/drawing/2014/chart" uri="{C3380CC4-5D6E-409C-BE32-E72D297353CC}">
              <c16:uniqueId val="{00000001-C16D-4466-A2CE-27A8A6C6A81C}"/>
            </c:ext>
          </c:extLst>
        </c:ser>
        <c:ser>
          <c:idx val="4"/>
          <c:order val="1"/>
          <c:tx>
            <c:strRef>
              <c:f>Sheet1!$E$1</c:f>
              <c:strCache>
                <c:ptCount val="1"/>
                <c:pt idx="0">
                  <c:v>Acute HBV-US Rate</c:v>
                </c:pt>
              </c:strCache>
            </c:strRef>
          </c:tx>
          <c:spPr>
            <a:ln w="38100" cap="rnd">
              <a:solidFill>
                <a:schemeClr val="accent4">
                  <a:lumMod val="75000"/>
                </a:schemeClr>
              </a:solidFill>
              <a:prstDash val="sysDot"/>
              <a:round/>
            </a:ln>
            <a:effectLst/>
          </c:spPr>
          <c:marker>
            <c:symbol val="none"/>
          </c:marker>
          <c:dLbls>
            <c:dLbl>
              <c:idx val="23"/>
              <c:layout>
                <c:manualLayout>
                  <c:x val="-3.1446239411189583E-2"/>
                  <c:y val="4.30277727485393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4F-4A9B-B707-12A46898777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Sheet1!$E$2:$E$26</c:f>
              <c:numCache>
                <c:formatCode>General</c:formatCode>
                <c:ptCount val="25"/>
                <c:pt idx="0">
                  <c:v>2.9</c:v>
                </c:pt>
                <c:pt idx="1">
                  <c:v>2.8</c:v>
                </c:pt>
                <c:pt idx="2">
                  <c:v>2.8</c:v>
                </c:pt>
                <c:pt idx="3">
                  <c:v>2.6</c:v>
                </c:pt>
                <c:pt idx="4">
                  <c:v>2.1</c:v>
                </c:pt>
                <c:pt idx="5">
                  <c:v>1.9</c:v>
                </c:pt>
                <c:pt idx="6">
                  <c:v>1.6</c:v>
                </c:pt>
                <c:pt idx="7">
                  <c:v>1.5</c:v>
                </c:pt>
                <c:pt idx="8">
                  <c:v>1.3</c:v>
                </c:pt>
                <c:pt idx="9">
                  <c:v>1.1000000000000001</c:v>
                </c:pt>
                <c:pt idx="10">
                  <c:v>1.1000000000000001</c:v>
                </c:pt>
                <c:pt idx="11">
                  <c:v>0.9</c:v>
                </c:pt>
                <c:pt idx="12">
                  <c:v>0.9</c:v>
                </c:pt>
                <c:pt idx="13">
                  <c:v>1</c:v>
                </c:pt>
                <c:pt idx="14">
                  <c:v>0.9</c:v>
                </c:pt>
                <c:pt idx="15">
                  <c:v>1.1000000000000001</c:v>
                </c:pt>
                <c:pt idx="16">
                  <c:v>1</c:v>
                </c:pt>
                <c:pt idx="17">
                  <c:v>1.1000000000000001</c:v>
                </c:pt>
                <c:pt idx="18">
                  <c:v>1</c:v>
                </c:pt>
                <c:pt idx="19">
                  <c:v>1</c:v>
                </c:pt>
                <c:pt idx="20" formatCode="0.0">
                  <c:v>0.7</c:v>
                </c:pt>
                <c:pt idx="21" formatCode="0.0">
                  <c:v>0.6</c:v>
                </c:pt>
                <c:pt idx="22" formatCode="0.0">
                  <c:v>0.6</c:v>
                </c:pt>
                <c:pt idx="23" formatCode="0.0">
                  <c:v>0.7</c:v>
                </c:pt>
              </c:numCache>
            </c:numRef>
          </c:val>
          <c:smooth val="0"/>
          <c:extLst>
            <c:ext xmlns:c16="http://schemas.microsoft.com/office/drawing/2014/chart" uri="{C3380CC4-5D6E-409C-BE32-E72D297353CC}">
              <c16:uniqueId val="{00000002-C16D-4466-A2CE-27A8A6C6A81C}"/>
            </c:ext>
          </c:extLst>
        </c:ser>
        <c:ser>
          <c:idx val="1"/>
          <c:order val="2"/>
          <c:tx>
            <c:strRef>
              <c:f>Sheet1!$B$1</c:f>
              <c:strCache>
                <c:ptCount val="1"/>
                <c:pt idx="0">
                  <c:v>Acute HCV-NC Rate</c:v>
                </c:pt>
              </c:strCache>
            </c:strRef>
          </c:tx>
          <c:spPr>
            <a:ln w="38100" cap="rnd">
              <a:solidFill>
                <a:schemeClr val="accent5">
                  <a:lumMod val="75000"/>
                </a:schemeClr>
              </a:solidFill>
              <a:prstDash val="solid"/>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3-B122-4EAC-91B3-297C35109C21}"/>
                </c:ext>
              </c:extLst>
            </c:dLbl>
            <c:dLbl>
              <c:idx val="1"/>
              <c:delete val="1"/>
              <c:extLst>
                <c:ext xmlns:c15="http://schemas.microsoft.com/office/drawing/2012/chart" uri="{CE6537A1-D6FC-4f65-9D91-7224C49458BB}"/>
                <c:ext xmlns:c16="http://schemas.microsoft.com/office/drawing/2014/chart" uri="{C3380CC4-5D6E-409C-BE32-E72D297353CC}">
                  <c16:uniqueId val="{00000014-B122-4EAC-91B3-297C35109C21}"/>
                </c:ext>
              </c:extLst>
            </c:dLbl>
            <c:dLbl>
              <c:idx val="2"/>
              <c:delete val="1"/>
              <c:extLst>
                <c:ext xmlns:c15="http://schemas.microsoft.com/office/drawing/2012/chart" uri="{CE6537A1-D6FC-4f65-9D91-7224C49458BB}"/>
                <c:ext xmlns:c16="http://schemas.microsoft.com/office/drawing/2014/chart" uri="{C3380CC4-5D6E-409C-BE32-E72D297353CC}">
                  <c16:uniqueId val="{00000015-B122-4EAC-91B3-297C35109C21}"/>
                </c:ext>
              </c:extLst>
            </c:dLbl>
            <c:dLbl>
              <c:idx val="3"/>
              <c:delete val="1"/>
              <c:extLst>
                <c:ext xmlns:c15="http://schemas.microsoft.com/office/drawing/2012/chart" uri="{CE6537A1-D6FC-4f65-9D91-7224C49458BB}"/>
                <c:ext xmlns:c16="http://schemas.microsoft.com/office/drawing/2014/chart" uri="{C3380CC4-5D6E-409C-BE32-E72D297353CC}">
                  <c16:uniqueId val="{00000016-B122-4EAC-91B3-297C35109C21}"/>
                </c:ext>
              </c:extLst>
            </c:dLbl>
            <c:dLbl>
              <c:idx val="4"/>
              <c:delete val="1"/>
              <c:extLst>
                <c:ext xmlns:c15="http://schemas.microsoft.com/office/drawing/2012/chart" uri="{CE6537A1-D6FC-4f65-9D91-7224C49458BB}"/>
                <c:ext xmlns:c16="http://schemas.microsoft.com/office/drawing/2014/chart" uri="{C3380CC4-5D6E-409C-BE32-E72D297353CC}">
                  <c16:uniqueId val="{00000017-B122-4EAC-91B3-297C35109C21}"/>
                </c:ext>
              </c:extLst>
            </c:dLbl>
            <c:dLbl>
              <c:idx val="5"/>
              <c:delete val="1"/>
              <c:extLst>
                <c:ext xmlns:c15="http://schemas.microsoft.com/office/drawing/2012/chart" uri="{CE6537A1-D6FC-4f65-9D91-7224C49458BB}"/>
                <c:ext xmlns:c16="http://schemas.microsoft.com/office/drawing/2014/chart" uri="{C3380CC4-5D6E-409C-BE32-E72D297353CC}">
                  <c16:uniqueId val="{00000018-B122-4EAC-91B3-297C35109C21}"/>
                </c:ext>
              </c:extLst>
            </c:dLbl>
            <c:dLbl>
              <c:idx val="6"/>
              <c:delete val="1"/>
              <c:extLst>
                <c:ext xmlns:c15="http://schemas.microsoft.com/office/drawing/2012/chart" uri="{CE6537A1-D6FC-4f65-9D91-7224C49458BB}"/>
                <c:ext xmlns:c16="http://schemas.microsoft.com/office/drawing/2014/chart" uri="{C3380CC4-5D6E-409C-BE32-E72D297353CC}">
                  <c16:uniqueId val="{00000019-B122-4EAC-91B3-297C35109C21}"/>
                </c:ext>
              </c:extLst>
            </c:dLbl>
            <c:dLbl>
              <c:idx val="7"/>
              <c:delete val="1"/>
              <c:extLst>
                <c:ext xmlns:c15="http://schemas.microsoft.com/office/drawing/2012/chart" uri="{CE6537A1-D6FC-4f65-9D91-7224C49458BB}"/>
                <c:ext xmlns:c16="http://schemas.microsoft.com/office/drawing/2014/chart" uri="{C3380CC4-5D6E-409C-BE32-E72D297353CC}">
                  <c16:uniqueId val="{0000001A-B122-4EAC-91B3-297C35109C21}"/>
                </c:ext>
              </c:extLst>
            </c:dLbl>
            <c:dLbl>
              <c:idx val="8"/>
              <c:delete val="1"/>
              <c:extLst>
                <c:ext xmlns:c15="http://schemas.microsoft.com/office/drawing/2012/chart" uri="{CE6537A1-D6FC-4f65-9D91-7224C49458BB}"/>
                <c:ext xmlns:c16="http://schemas.microsoft.com/office/drawing/2014/chart" uri="{C3380CC4-5D6E-409C-BE32-E72D297353CC}">
                  <c16:uniqueId val="{0000001B-B122-4EAC-91B3-297C35109C21}"/>
                </c:ext>
              </c:extLst>
            </c:dLbl>
            <c:dLbl>
              <c:idx val="9"/>
              <c:delete val="1"/>
              <c:extLst>
                <c:ext xmlns:c15="http://schemas.microsoft.com/office/drawing/2012/chart" uri="{CE6537A1-D6FC-4f65-9D91-7224C49458BB}"/>
                <c:ext xmlns:c16="http://schemas.microsoft.com/office/drawing/2014/chart" uri="{C3380CC4-5D6E-409C-BE32-E72D297353CC}">
                  <c16:uniqueId val="{0000001C-B122-4EAC-91B3-297C35109C21}"/>
                </c:ext>
              </c:extLst>
            </c:dLbl>
            <c:dLbl>
              <c:idx val="10"/>
              <c:delete val="1"/>
              <c:extLst>
                <c:ext xmlns:c15="http://schemas.microsoft.com/office/drawing/2012/chart" uri="{CE6537A1-D6FC-4f65-9D91-7224C49458BB}"/>
                <c:ext xmlns:c16="http://schemas.microsoft.com/office/drawing/2014/chart" uri="{C3380CC4-5D6E-409C-BE32-E72D297353CC}">
                  <c16:uniqueId val="{0000001D-B122-4EAC-91B3-297C35109C21}"/>
                </c:ext>
              </c:extLst>
            </c:dLbl>
            <c:dLbl>
              <c:idx val="11"/>
              <c:delete val="1"/>
              <c:extLst>
                <c:ext xmlns:c15="http://schemas.microsoft.com/office/drawing/2012/chart" uri="{CE6537A1-D6FC-4f65-9D91-7224C49458BB}"/>
                <c:ext xmlns:c16="http://schemas.microsoft.com/office/drawing/2014/chart" uri="{C3380CC4-5D6E-409C-BE32-E72D297353CC}">
                  <c16:uniqueId val="{0000001E-B122-4EAC-91B3-297C35109C21}"/>
                </c:ext>
              </c:extLst>
            </c:dLbl>
            <c:dLbl>
              <c:idx val="12"/>
              <c:delete val="1"/>
              <c:extLst>
                <c:ext xmlns:c15="http://schemas.microsoft.com/office/drawing/2012/chart" uri="{CE6537A1-D6FC-4f65-9D91-7224C49458BB}"/>
                <c:ext xmlns:c16="http://schemas.microsoft.com/office/drawing/2014/chart" uri="{C3380CC4-5D6E-409C-BE32-E72D297353CC}">
                  <c16:uniqueId val="{0000001F-B122-4EAC-91B3-297C35109C21}"/>
                </c:ext>
              </c:extLst>
            </c:dLbl>
            <c:dLbl>
              <c:idx val="13"/>
              <c:delete val="1"/>
              <c:extLst>
                <c:ext xmlns:c15="http://schemas.microsoft.com/office/drawing/2012/chart" uri="{CE6537A1-D6FC-4f65-9D91-7224C49458BB}"/>
                <c:ext xmlns:c16="http://schemas.microsoft.com/office/drawing/2014/chart" uri="{C3380CC4-5D6E-409C-BE32-E72D297353CC}">
                  <c16:uniqueId val="{00000020-B122-4EAC-91B3-297C35109C21}"/>
                </c:ext>
              </c:extLst>
            </c:dLbl>
            <c:dLbl>
              <c:idx val="14"/>
              <c:delete val="1"/>
              <c:extLst>
                <c:ext xmlns:c15="http://schemas.microsoft.com/office/drawing/2012/chart" uri="{CE6537A1-D6FC-4f65-9D91-7224C49458BB}"/>
                <c:ext xmlns:c16="http://schemas.microsoft.com/office/drawing/2014/chart" uri="{C3380CC4-5D6E-409C-BE32-E72D297353CC}">
                  <c16:uniqueId val="{00000021-B122-4EAC-91B3-297C35109C21}"/>
                </c:ext>
              </c:extLst>
            </c:dLbl>
            <c:dLbl>
              <c:idx val="15"/>
              <c:delete val="1"/>
              <c:extLst>
                <c:ext xmlns:c15="http://schemas.microsoft.com/office/drawing/2012/chart" uri="{CE6537A1-D6FC-4f65-9D91-7224C49458BB}"/>
                <c:ext xmlns:c16="http://schemas.microsoft.com/office/drawing/2014/chart" uri="{C3380CC4-5D6E-409C-BE32-E72D297353CC}">
                  <c16:uniqueId val="{00000022-B122-4EAC-91B3-297C35109C21}"/>
                </c:ext>
              </c:extLst>
            </c:dLbl>
            <c:dLbl>
              <c:idx val="16"/>
              <c:delete val="1"/>
              <c:extLst>
                <c:ext xmlns:c15="http://schemas.microsoft.com/office/drawing/2012/chart" uri="{CE6537A1-D6FC-4f65-9D91-7224C49458BB}"/>
                <c:ext xmlns:c16="http://schemas.microsoft.com/office/drawing/2014/chart" uri="{C3380CC4-5D6E-409C-BE32-E72D297353CC}">
                  <c16:uniqueId val="{00000023-B122-4EAC-91B3-297C35109C21}"/>
                </c:ext>
              </c:extLst>
            </c:dLbl>
            <c:dLbl>
              <c:idx val="17"/>
              <c:delete val="1"/>
              <c:extLst>
                <c:ext xmlns:c15="http://schemas.microsoft.com/office/drawing/2012/chart" uri="{CE6537A1-D6FC-4f65-9D91-7224C49458BB}"/>
                <c:ext xmlns:c16="http://schemas.microsoft.com/office/drawing/2014/chart" uri="{C3380CC4-5D6E-409C-BE32-E72D297353CC}">
                  <c16:uniqueId val="{00000024-B122-4EAC-91B3-297C35109C21}"/>
                </c:ext>
              </c:extLst>
            </c:dLbl>
            <c:dLbl>
              <c:idx val="18"/>
              <c:delete val="1"/>
              <c:extLst>
                <c:ext xmlns:c15="http://schemas.microsoft.com/office/drawing/2012/chart" uri="{CE6537A1-D6FC-4f65-9D91-7224C49458BB}"/>
                <c:ext xmlns:c16="http://schemas.microsoft.com/office/drawing/2014/chart" uri="{C3380CC4-5D6E-409C-BE32-E72D297353CC}">
                  <c16:uniqueId val="{00000029-C16D-4466-A2CE-27A8A6C6A81C}"/>
                </c:ext>
              </c:extLst>
            </c:dLbl>
            <c:dLbl>
              <c:idx val="19"/>
              <c:delete val="1"/>
              <c:extLst>
                <c:ext xmlns:c15="http://schemas.microsoft.com/office/drawing/2012/chart" uri="{CE6537A1-D6FC-4f65-9D91-7224C49458BB}"/>
                <c:ext xmlns:c16="http://schemas.microsoft.com/office/drawing/2014/chart" uri="{C3380CC4-5D6E-409C-BE32-E72D297353CC}">
                  <c16:uniqueId val="{0000002B-C16D-4466-A2CE-27A8A6C6A81C}"/>
                </c:ext>
              </c:extLst>
            </c:dLbl>
            <c:dLbl>
              <c:idx val="20"/>
              <c:delete val="1"/>
              <c:extLst>
                <c:ext xmlns:c15="http://schemas.microsoft.com/office/drawing/2012/chart" uri="{CE6537A1-D6FC-4f65-9D91-7224C49458BB}"/>
                <c:ext xmlns:c16="http://schemas.microsoft.com/office/drawing/2014/chart" uri="{C3380CC4-5D6E-409C-BE32-E72D297353CC}">
                  <c16:uniqueId val="{00000000-AA56-48C7-BDC7-944E9EBFEE7F}"/>
                </c:ext>
              </c:extLst>
            </c:dLbl>
            <c:dLbl>
              <c:idx val="21"/>
              <c:delete val="1"/>
              <c:extLst>
                <c:ext xmlns:c15="http://schemas.microsoft.com/office/drawing/2012/chart" uri="{CE6537A1-D6FC-4f65-9D91-7224C49458BB}"/>
                <c:ext xmlns:c16="http://schemas.microsoft.com/office/drawing/2014/chart" uri="{C3380CC4-5D6E-409C-BE32-E72D297353CC}">
                  <c16:uniqueId val="{00000001-447B-4871-B21D-CC57BE504210}"/>
                </c:ext>
              </c:extLst>
            </c:dLbl>
            <c:dLbl>
              <c:idx val="22"/>
              <c:delete val="1"/>
              <c:extLst>
                <c:ext xmlns:c15="http://schemas.microsoft.com/office/drawing/2012/chart" uri="{CE6537A1-D6FC-4f65-9D91-7224C49458BB}"/>
                <c:ext xmlns:c16="http://schemas.microsoft.com/office/drawing/2014/chart" uri="{C3380CC4-5D6E-409C-BE32-E72D297353CC}">
                  <c16:uniqueId val="{00000004-447B-4871-B21D-CC57BE504210}"/>
                </c:ext>
              </c:extLst>
            </c:dLbl>
            <c:dLbl>
              <c:idx val="23"/>
              <c:delete val="1"/>
              <c:extLst>
                <c:ext xmlns:c15="http://schemas.microsoft.com/office/drawing/2012/chart" uri="{CE6537A1-D6FC-4f65-9D91-7224C49458BB}"/>
                <c:ext xmlns:c16="http://schemas.microsoft.com/office/drawing/2014/chart" uri="{C3380CC4-5D6E-409C-BE32-E72D297353CC}">
                  <c16:uniqueId val="{00000000-9BC0-4DA8-8E4D-21CFCD8A6346}"/>
                </c:ext>
              </c:extLst>
            </c:dLbl>
            <c:dLbl>
              <c:idx val="24"/>
              <c:layout>
                <c:manualLayout>
                  <c:x val="-7.7764271254349485E-4"/>
                  <c:y val="1.127634897615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4F-4A9B-B707-12A46898777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Sheet1!$B$2:$B$26</c:f>
              <c:numCache>
                <c:formatCode>0.0</c:formatCode>
                <c:ptCount val="25"/>
                <c:pt idx="0">
                  <c:v>0.2</c:v>
                </c:pt>
                <c:pt idx="1">
                  <c:v>0.3</c:v>
                </c:pt>
                <c:pt idx="2">
                  <c:v>0.3</c:v>
                </c:pt>
                <c:pt idx="3">
                  <c:v>0.2</c:v>
                </c:pt>
                <c:pt idx="4">
                  <c:v>0.2</c:v>
                </c:pt>
                <c:pt idx="5">
                  <c:v>0.2</c:v>
                </c:pt>
                <c:pt idx="6">
                  <c:v>0.3</c:v>
                </c:pt>
                <c:pt idx="7">
                  <c:v>0.2</c:v>
                </c:pt>
                <c:pt idx="8">
                  <c:v>0.4</c:v>
                </c:pt>
                <c:pt idx="9">
                  <c:v>0.4</c:v>
                </c:pt>
                <c:pt idx="10">
                  <c:v>0.4</c:v>
                </c:pt>
                <c:pt idx="11">
                  <c:v>0.6</c:v>
                </c:pt>
                <c:pt idx="12">
                  <c:v>0.7</c:v>
                </c:pt>
                <c:pt idx="13">
                  <c:v>0.9</c:v>
                </c:pt>
                <c:pt idx="14">
                  <c:v>1.3</c:v>
                </c:pt>
                <c:pt idx="15">
                  <c:v>1.2</c:v>
                </c:pt>
                <c:pt idx="16">
                  <c:v>2</c:v>
                </c:pt>
                <c:pt idx="17">
                  <c:v>1.9</c:v>
                </c:pt>
                <c:pt idx="18">
                  <c:v>1.9</c:v>
                </c:pt>
                <c:pt idx="19">
                  <c:v>1.8</c:v>
                </c:pt>
                <c:pt idx="20">
                  <c:v>1.1000000000000001</c:v>
                </c:pt>
                <c:pt idx="21">
                  <c:v>1</c:v>
                </c:pt>
                <c:pt idx="22">
                  <c:v>0.7</c:v>
                </c:pt>
                <c:pt idx="23">
                  <c:v>0.7</c:v>
                </c:pt>
                <c:pt idx="24">
                  <c:v>0.4</c:v>
                </c:pt>
              </c:numCache>
            </c:numRef>
          </c:val>
          <c:smooth val="0"/>
          <c:extLst>
            <c:ext xmlns:c16="http://schemas.microsoft.com/office/drawing/2014/chart" uri="{C3380CC4-5D6E-409C-BE32-E72D297353CC}">
              <c16:uniqueId val="{00000025-B122-4EAC-91B3-297C35109C21}"/>
            </c:ext>
          </c:extLst>
        </c:ser>
        <c:ser>
          <c:idx val="2"/>
          <c:order val="3"/>
          <c:tx>
            <c:strRef>
              <c:f>Sheet1!$C$1</c:f>
              <c:strCache>
                <c:ptCount val="1"/>
                <c:pt idx="0">
                  <c:v>Acute HCV-US Rate</c:v>
                </c:pt>
              </c:strCache>
            </c:strRef>
          </c:tx>
          <c:spPr>
            <a:ln w="38100" cap="rnd">
              <a:solidFill>
                <a:schemeClr val="accent5">
                  <a:lumMod val="75000"/>
                </a:schemeClr>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B417-4B1D-AFC3-CAEBB9818DCB}"/>
                </c:ext>
              </c:extLst>
            </c:dLbl>
            <c:dLbl>
              <c:idx val="1"/>
              <c:delete val="1"/>
              <c:extLst>
                <c:ext xmlns:c15="http://schemas.microsoft.com/office/drawing/2012/chart" uri="{CE6537A1-D6FC-4f65-9D91-7224C49458BB}"/>
                <c:ext xmlns:c16="http://schemas.microsoft.com/office/drawing/2014/chart" uri="{C3380CC4-5D6E-409C-BE32-E72D297353CC}">
                  <c16:uniqueId val="{00000001-B417-4B1D-AFC3-CAEBB9818DCB}"/>
                </c:ext>
              </c:extLst>
            </c:dLbl>
            <c:dLbl>
              <c:idx val="2"/>
              <c:delete val="1"/>
              <c:extLst>
                <c:ext xmlns:c15="http://schemas.microsoft.com/office/drawing/2012/chart" uri="{CE6537A1-D6FC-4f65-9D91-7224C49458BB}"/>
                <c:ext xmlns:c16="http://schemas.microsoft.com/office/drawing/2014/chart" uri="{C3380CC4-5D6E-409C-BE32-E72D297353CC}">
                  <c16:uniqueId val="{00000002-B417-4B1D-AFC3-CAEBB9818DCB}"/>
                </c:ext>
              </c:extLst>
            </c:dLbl>
            <c:dLbl>
              <c:idx val="3"/>
              <c:delete val="1"/>
              <c:extLst>
                <c:ext xmlns:c15="http://schemas.microsoft.com/office/drawing/2012/chart" uri="{CE6537A1-D6FC-4f65-9D91-7224C49458BB}"/>
                <c:ext xmlns:c16="http://schemas.microsoft.com/office/drawing/2014/chart" uri="{C3380CC4-5D6E-409C-BE32-E72D297353CC}">
                  <c16:uniqueId val="{00000003-B417-4B1D-AFC3-CAEBB9818DCB}"/>
                </c:ext>
              </c:extLst>
            </c:dLbl>
            <c:dLbl>
              <c:idx val="4"/>
              <c:delete val="1"/>
              <c:extLst>
                <c:ext xmlns:c15="http://schemas.microsoft.com/office/drawing/2012/chart" uri="{CE6537A1-D6FC-4f65-9D91-7224C49458BB}"/>
                <c:ext xmlns:c16="http://schemas.microsoft.com/office/drawing/2014/chart" uri="{C3380CC4-5D6E-409C-BE32-E72D297353CC}">
                  <c16:uniqueId val="{00000004-B417-4B1D-AFC3-CAEBB9818DCB}"/>
                </c:ext>
              </c:extLst>
            </c:dLbl>
            <c:dLbl>
              <c:idx val="5"/>
              <c:delete val="1"/>
              <c:extLst>
                <c:ext xmlns:c15="http://schemas.microsoft.com/office/drawing/2012/chart" uri="{CE6537A1-D6FC-4f65-9D91-7224C49458BB}"/>
                <c:ext xmlns:c16="http://schemas.microsoft.com/office/drawing/2014/chart" uri="{C3380CC4-5D6E-409C-BE32-E72D297353CC}">
                  <c16:uniqueId val="{00000005-B417-4B1D-AFC3-CAEBB9818DCB}"/>
                </c:ext>
              </c:extLst>
            </c:dLbl>
            <c:dLbl>
              <c:idx val="6"/>
              <c:delete val="1"/>
              <c:extLst>
                <c:ext xmlns:c15="http://schemas.microsoft.com/office/drawing/2012/chart" uri="{CE6537A1-D6FC-4f65-9D91-7224C49458BB}"/>
                <c:ext xmlns:c16="http://schemas.microsoft.com/office/drawing/2014/chart" uri="{C3380CC4-5D6E-409C-BE32-E72D297353CC}">
                  <c16:uniqueId val="{00000006-B417-4B1D-AFC3-CAEBB9818DCB}"/>
                </c:ext>
              </c:extLst>
            </c:dLbl>
            <c:dLbl>
              <c:idx val="7"/>
              <c:delete val="1"/>
              <c:extLst>
                <c:ext xmlns:c15="http://schemas.microsoft.com/office/drawing/2012/chart" uri="{CE6537A1-D6FC-4f65-9D91-7224C49458BB}"/>
                <c:ext xmlns:c16="http://schemas.microsoft.com/office/drawing/2014/chart" uri="{C3380CC4-5D6E-409C-BE32-E72D297353CC}">
                  <c16:uniqueId val="{00000007-B417-4B1D-AFC3-CAEBB9818DCB}"/>
                </c:ext>
              </c:extLst>
            </c:dLbl>
            <c:dLbl>
              <c:idx val="8"/>
              <c:delete val="1"/>
              <c:extLst>
                <c:ext xmlns:c15="http://schemas.microsoft.com/office/drawing/2012/chart" uri="{CE6537A1-D6FC-4f65-9D91-7224C49458BB}"/>
                <c:ext xmlns:c16="http://schemas.microsoft.com/office/drawing/2014/chart" uri="{C3380CC4-5D6E-409C-BE32-E72D297353CC}">
                  <c16:uniqueId val="{00000008-B417-4B1D-AFC3-CAEBB9818DCB}"/>
                </c:ext>
              </c:extLst>
            </c:dLbl>
            <c:dLbl>
              <c:idx val="9"/>
              <c:delete val="1"/>
              <c:extLst>
                <c:ext xmlns:c15="http://schemas.microsoft.com/office/drawing/2012/chart" uri="{CE6537A1-D6FC-4f65-9D91-7224C49458BB}"/>
                <c:ext xmlns:c16="http://schemas.microsoft.com/office/drawing/2014/chart" uri="{C3380CC4-5D6E-409C-BE32-E72D297353CC}">
                  <c16:uniqueId val="{00000009-B417-4B1D-AFC3-CAEBB9818DCB}"/>
                </c:ext>
              </c:extLst>
            </c:dLbl>
            <c:dLbl>
              <c:idx val="10"/>
              <c:delete val="1"/>
              <c:extLst>
                <c:ext xmlns:c15="http://schemas.microsoft.com/office/drawing/2012/chart" uri="{CE6537A1-D6FC-4f65-9D91-7224C49458BB}"/>
                <c:ext xmlns:c16="http://schemas.microsoft.com/office/drawing/2014/chart" uri="{C3380CC4-5D6E-409C-BE32-E72D297353CC}">
                  <c16:uniqueId val="{0000000A-B417-4B1D-AFC3-CAEBB9818DCB}"/>
                </c:ext>
              </c:extLst>
            </c:dLbl>
            <c:dLbl>
              <c:idx val="11"/>
              <c:delete val="1"/>
              <c:extLst>
                <c:ext xmlns:c15="http://schemas.microsoft.com/office/drawing/2012/chart" uri="{CE6537A1-D6FC-4f65-9D91-7224C49458BB}"/>
                <c:ext xmlns:c16="http://schemas.microsoft.com/office/drawing/2014/chart" uri="{C3380CC4-5D6E-409C-BE32-E72D297353CC}">
                  <c16:uniqueId val="{0000000B-B417-4B1D-AFC3-CAEBB9818DCB}"/>
                </c:ext>
              </c:extLst>
            </c:dLbl>
            <c:dLbl>
              <c:idx val="12"/>
              <c:delete val="1"/>
              <c:extLst>
                <c:ext xmlns:c15="http://schemas.microsoft.com/office/drawing/2012/chart" uri="{CE6537A1-D6FC-4f65-9D91-7224C49458BB}"/>
                <c:ext xmlns:c16="http://schemas.microsoft.com/office/drawing/2014/chart" uri="{C3380CC4-5D6E-409C-BE32-E72D297353CC}">
                  <c16:uniqueId val="{0000000C-B417-4B1D-AFC3-CAEBB9818DCB}"/>
                </c:ext>
              </c:extLst>
            </c:dLbl>
            <c:dLbl>
              <c:idx val="13"/>
              <c:delete val="1"/>
              <c:extLst>
                <c:ext xmlns:c15="http://schemas.microsoft.com/office/drawing/2012/chart" uri="{CE6537A1-D6FC-4f65-9D91-7224C49458BB}"/>
                <c:ext xmlns:c16="http://schemas.microsoft.com/office/drawing/2014/chart" uri="{C3380CC4-5D6E-409C-BE32-E72D297353CC}">
                  <c16:uniqueId val="{0000000D-B417-4B1D-AFC3-CAEBB9818DCB}"/>
                </c:ext>
              </c:extLst>
            </c:dLbl>
            <c:dLbl>
              <c:idx val="14"/>
              <c:delete val="1"/>
              <c:extLst>
                <c:ext xmlns:c15="http://schemas.microsoft.com/office/drawing/2012/chart" uri="{CE6537A1-D6FC-4f65-9D91-7224C49458BB}"/>
                <c:ext xmlns:c16="http://schemas.microsoft.com/office/drawing/2014/chart" uri="{C3380CC4-5D6E-409C-BE32-E72D297353CC}">
                  <c16:uniqueId val="{0000000E-B417-4B1D-AFC3-CAEBB9818DCB}"/>
                </c:ext>
              </c:extLst>
            </c:dLbl>
            <c:dLbl>
              <c:idx val="15"/>
              <c:delete val="1"/>
              <c:extLst>
                <c:ext xmlns:c15="http://schemas.microsoft.com/office/drawing/2012/chart" uri="{CE6537A1-D6FC-4f65-9D91-7224C49458BB}"/>
                <c:ext xmlns:c16="http://schemas.microsoft.com/office/drawing/2014/chart" uri="{C3380CC4-5D6E-409C-BE32-E72D297353CC}">
                  <c16:uniqueId val="{0000000F-B417-4B1D-AFC3-CAEBB9818DCB}"/>
                </c:ext>
              </c:extLst>
            </c:dLbl>
            <c:dLbl>
              <c:idx val="16"/>
              <c:delete val="1"/>
              <c:extLst>
                <c:ext xmlns:c15="http://schemas.microsoft.com/office/drawing/2012/chart" uri="{CE6537A1-D6FC-4f65-9D91-7224C49458BB}"/>
                <c:ext xmlns:c16="http://schemas.microsoft.com/office/drawing/2014/chart" uri="{C3380CC4-5D6E-409C-BE32-E72D297353CC}">
                  <c16:uniqueId val="{00000010-B417-4B1D-AFC3-CAEBB9818DCB}"/>
                </c:ext>
              </c:extLst>
            </c:dLbl>
            <c:dLbl>
              <c:idx val="17"/>
              <c:delete val="1"/>
              <c:extLst>
                <c:ext xmlns:c15="http://schemas.microsoft.com/office/drawing/2012/chart" uri="{CE6537A1-D6FC-4f65-9D91-7224C49458BB}"/>
                <c:ext xmlns:c16="http://schemas.microsoft.com/office/drawing/2014/chart" uri="{C3380CC4-5D6E-409C-BE32-E72D297353CC}">
                  <c16:uniqueId val="{00000011-B417-4B1D-AFC3-CAEBB9818DCB}"/>
                </c:ext>
              </c:extLst>
            </c:dLbl>
            <c:dLbl>
              <c:idx val="18"/>
              <c:delete val="1"/>
              <c:extLst>
                <c:ext xmlns:c15="http://schemas.microsoft.com/office/drawing/2012/chart" uri="{CE6537A1-D6FC-4f65-9D91-7224C49458BB}"/>
                <c:ext xmlns:c16="http://schemas.microsoft.com/office/drawing/2014/chart" uri="{C3380CC4-5D6E-409C-BE32-E72D297353CC}">
                  <c16:uniqueId val="{0000002C-C16D-4466-A2CE-27A8A6C6A81C}"/>
                </c:ext>
              </c:extLst>
            </c:dLbl>
            <c:dLbl>
              <c:idx val="19"/>
              <c:delete val="1"/>
              <c:extLst>
                <c:ext xmlns:c15="http://schemas.microsoft.com/office/drawing/2012/chart" uri="{CE6537A1-D6FC-4f65-9D91-7224C49458BB}"/>
                <c:ext xmlns:c16="http://schemas.microsoft.com/office/drawing/2014/chart" uri="{C3380CC4-5D6E-409C-BE32-E72D297353CC}">
                  <c16:uniqueId val="{00000002-E933-4E5B-8830-EBEEA2710158}"/>
                </c:ext>
              </c:extLst>
            </c:dLbl>
            <c:dLbl>
              <c:idx val="20"/>
              <c:delete val="1"/>
              <c:extLst>
                <c:ext xmlns:c15="http://schemas.microsoft.com/office/drawing/2012/chart" uri="{CE6537A1-D6FC-4f65-9D91-7224C49458BB}"/>
                <c:ext xmlns:c16="http://schemas.microsoft.com/office/drawing/2014/chart" uri="{C3380CC4-5D6E-409C-BE32-E72D297353CC}">
                  <c16:uniqueId val="{00000000-447B-4871-B21D-CC57BE504210}"/>
                </c:ext>
              </c:extLst>
            </c:dLbl>
            <c:dLbl>
              <c:idx val="21"/>
              <c:delete val="1"/>
              <c:extLst>
                <c:ext xmlns:c15="http://schemas.microsoft.com/office/drawing/2012/chart" uri="{CE6537A1-D6FC-4f65-9D91-7224C49458BB}"/>
                <c:ext xmlns:c16="http://schemas.microsoft.com/office/drawing/2014/chart" uri="{C3380CC4-5D6E-409C-BE32-E72D297353CC}">
                  <c16:uniqueId val="{00000006-447B-4871-B21D-CC57BE504210}"/>
                </c:ext>
              </c:extLst>
            </c:dLbl>
            <c:dLbl>
              <c:idx val="22"/>
              <c:delete val="1"/>
              <c:extLst>
                <c:ext xmlns:c15="http://schemas.microsoft.com/office/drawing/2012/chart" uri="{CE6537A1-D6FC-4f65-9D91-7224C49458BB}"/>
                <c:ext xmlns:c16="http://schemas.microsoft.com/office/drawing/2014/chart" uri="{C3380CC4-5D6E-409C-BE32-E72D297353CC}">
                  <c16:uniqueId val="{00000000-7C4F-4A9B-B707-12A46898777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Sheet1!$C$2:$C$26</c:f>
              <c:numCache>
                <c:formatCode>0.0</c:formatCode>
                <c:ptCount val="25"/>
                <c:pt idx="0">
                  <c:v>1.1000000000000001</c:v>
                </c:pt>
                <c:pt idx="1">
                  <c:v>0.7</c:v>
                </c:pt>
                <c:pt idx="2">
                  <c:v>0.5</c:v>
                </c:pt>
                <c:pt idx="3">
                  <c:v>0.3</c:v>
                </c:pt>
                <c:pt idx="4">
                  <c:v>0.3</c:v>
                </c:pt>
                <c:pt idx="5">
                  <c:v>0.2</c:v>
                </c:pt>
                <c:pt idx="6">
                  <c:v>0.3</c:v>
                </c:pt>
                <c:pt idx="7">
                  <c:v>0.3</c:v>
                </c:pt>
                <c:pt idx="8">
                  <c:v>0.3</c:v>
                </c:pt>
                <c:pt idx="9">
                  <c:v>0.3</c:v>
                </c:pt>
                <c:pt idx="10">
                  <c:v>0.3</c:v>
                </c:pt>
                <c:pt idx="11">
                  <c:v>0.4</c:v>
                </c:pt>
                <c:pt idx="12">
                  <c:v>0.6</c:v>
                </c:pt>
                <c:pt idx="13">
                  <c:v>0.7</c:v>
                </c:pt>
                <c:pt idx="14">
                  <c:v>0.7</c:v>
                </c:pt>
                <c:pt idx="15">
                  <c:v>0.8</c:v>
                </c:pt>
                <c:pt idx="16">
                  <c:v>1</c:v>
                </c:pt>
                <c:pt idx="17">
                  <c:v>1</c:v>
                </c:pt>
                <c:pt idx="18">
                  <c:v>1.2</c:v>
                </c:pt>
                <c:pt idx="19">
                  <c:v>1.3</c:v>
                </c:pt>
                <c:pt idx="20">
                  <c:v>1.5</c:v>
                </c:pt>
                <c:pt idx="21">
                  <c:v>1.6</c:v>
                </c:pt>
                <c:pt idx="22">
                  <c:v>1.5</c:v>
                </c:pt>
                <c:pt idx="23">
                  <c:v>1.5</c:v>
                </c:pt>
              </c:numCache>
            </c:numRef>
          </c:val>
          <c:smooth val="0"/>
          <c:extLst>
            <c:ext xmlns:c16="http://schemas.microsoft.com/office/drawing/2014/chart" uri="{C3380CC4-5D6E-409C-BE32-E72D297353CC}">
              <c16:uniqueId val="{00000000-C16D-4466-A2CE-27A8A6C6A81C}"/>
            </c:ext>
          </c:extLst>
        </c:ser>
        <c:dLbls>
          <c:dLblPos val="t"/>
          <c:showLegendKey val="0"/>
          <c:showVal val="1"/>
          <c:showCatName val="0"/>
          <c:showSerName val="0"/>
          <c:showPercent val="0"/>
          <c:showBubbleSize val="0"/>
        </c:dLbls>
        <c:smooth val="0"/>
        <c:axId val="612320304"/>
        <c:axId val="612312760"/>
      </c:lineChart>
      <c:catAx>
        <c:axId val="61232030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a:t>Year of Diagnosis</a:t>
                </a:r>
              </a:p>
            </c:rich>
          </c:tx>
          <c:layout>
            <c:manualLayout>
              <c:xMode val="edge"/>
              <c:yMode val="edge"/>
              <c:x val="0.42494846341557624"/>
              <c:y val="0.9218494152689505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204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612312760"/>
        <c:crosses val="autoZero"/>
        <c:auto val="1"/>
        <c:lblAlgn val="ctr"/>
        <c:lblOffset val="100"/>
        <c:noMultiLvlLbl val="0"/>
      </c:catAx>
      <c:valAx>
        <c:axId val="61231276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dirty="0"/>
                  <a:t>Rate per 100,000 population</a:t>
                </a:r>
              </a:p>
            </c:rich>
          </c:tx>
          <c:layout>
            <c:manualLayout>
              <c:xMode val="edge"/>
              <c:yMode val="edge"/>
              <c:x val="1.6839071273990855E-2"/>
              <c:y val="0.2102036117189788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12320304"/>
        <c:crosses val="autoZero"/>
        <c:crossBetween val="between"/>
      </c:valAx>
      <c:spPr>
        <a:noFill/>
        <a:ln>
          <a:noFill/>
        </a:ln>
        <a:effectLst/>
      </c:spPr>
    </c:plotArea>
    <c:legend>
      <c:legendPos val="t"/>
      <c:layout>
        <c:manualLayout>
          <c:xMode val="edge"/>
          <c:yMode val="edge"/>
          <c:x val="2.8212801488202148E-2"/>
          <c:y val="1.7074512995452176E-2"/>
          <c:w val="0.93753214407205021"/>
          <c:h val="0.130598513217734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279503256537379E-2"/>
          <c:y val="0.1496975124531848"/>
          <c:w val="0.84881585713013574"/>
          <c:h val="0.68835908751191233"/>
        </c:manualLayout>
      </c:layout>
      <c:barChart>
        <c:barDir val="col"/>
        <c:grouping val="stacked"/>
        <c:varyColors val="0"/>
        <c:ser>
          <c:idx val="0"/>
          <c:order val="0"/>
          <c:tx>
            <c:strRef>
              <c:f>Sheet1!$B$1</c:f>
              <c:strCache>
                <c:ptCount val="1"/>
                <c:pt idx="0">
                  <c:v>Men</c:v>
                </c:pt>
              </c:strCache>
            </c:strRef>
          </c:tx>
          <c:spPr>
            <a:solidFill>
              <a:srgbClr val="558ED5"/>
            </a:solidFill>
            <a:ln>
              <a:noFill/>
            </a:ln>
          </c:spPr>
          <c:invertIfNegative val="0"/>
          <c:dPt>
            <c:idx val="16"/>
            <c:invertIfNegative val="0"/>
            <c:bubble3D val="0"/>
            <c:spPr>
              <a:solidFill>
                <a:srgbClr val="558ED5"/>
              </a:solidFill>
              <a:ln>
                <a:noFill/>
                <a:prstDash val="dash"/>
              </a:ln>
            </c:spPr>
            <c:extLst>
              <c:ext xmlns:c16="http://schemas.microsoft.com/office/drawing/2014/chart" uri="{C3380CC4-5D6E-409C-BE32-E72D297353CC}">
                <c16:uniqueId val="{00000001-6DDF-4DBC-A4DD-18A960337376}"/>
              </c:ext>
            </c:extLst>
          </c:dPt>
          <c:dPt>
            <c:idx val="17"/>
            <c:invertIfNegative val="0"/>
            <c:bubble3D val="0"/>
            <c:spPr>
              <a:solidFill>
                <a:srgbClr val="558ED5"/>
              </a:solidFill>
              <a:ln w="15875">
                <a:noFill/>
                <a:prstDash val="dash"/>
              </a:ln>
            </c:spPr>
            <c:extLst>
              <c:ext xmlns:c16="http://schemas.microsoft.com/office/drawing/2014/chart" uri="{C3380CC4-5D6E-409C-BE32-E72D297353CC}">
                <c16:uniqueId val="{00000003-6DDF-4DBC-A4DD-18A960337376}"/>
              </c:ext>
            </c:extLst>
          </c:dPt>
          <c:dLbls>
            <c:dLbl>
              <c:idx val="0"/>
              <c:delete val="1"/>
              <c:extLst>
                <c:ext xmlns:c15="http://schemas.microsoft.com/office/drawing/2012/chart" uri="{CE6537A1-D6FC-4f65-9D91-7224C49458BB}"/>
                <c:ext xmlns:c16="http://schemas.microsoft.com/office/drawing/2014/chart" uri="{C3380CC4-5D6E-409C-BE32-E72D297353CC}">
                  <c16:uniqueId val="{00000004-6DDF-4DBC-A4DD-18A960337376}"/>
                </c:ext>
              </c:extLst>
            </c:dLbl>
            <c:dLbl>
              <c:idx val="1"/>
              <c:delete val="1"/>
              <c:extLst>
                <c:ext xmlns:c15="http://schemas.microsoft.com/office/drawing/2012/chart" uri="{CE6537A1-D6FC-4f65-9D91-7224C49458BB}"/>
                <c:ext xmlns:c16="http://schemas.microsoft.com/office/drawing/2014/chart" uri="{C3380CC4-5D6E-409C-BE32-E72D297353CC}">
                  <c16:uniqueId val="{00000005-6DDF-4DBC-A4DD-18A960337376}"/>
                </c:ext>
              </c:extLst>
            </c:dLbl>
            <c:dLbl>
              <c:idx val="2"/>
              <c:delete val="1"/>
              <c:extLst>
                <c:ext xmlns:c15="http://schemas.microsoft.com/office/drawing/2012/chart" uri="{CE6537A1-D6FC-4f65-9D91-7224C49458BB}"/>
                <c:ext xmlns:c16="http://schemas.microsoft.com/office/drawing/2014/chart" uri="{C3380CC4-5D6E-409C-BE32-E72D297353CC}">
                  <c16:uniqueId val="{00000006-6DDF-4DBC-A4DD-18A960337376}"/>
                </c:ext>
              </c:extLst>
            </c:dLbl>
            <c:dLbl>
              <c:idx val="3"/>
              <c:delete val="1"/>
              <c:extLst>
                <c:ext xmlns:c15="http://schemas.microsoft.com/office/drawing/2012/chart" uri="{CE6537A1-D6FC-4f65-9D91-7224C49458BB}"/>
                <c:ext xmlns:c16="http://schemas.microsoft.com/office/drawing/2014/chart" uri="{C3380CC4-5D6E-409C-BE32-E72D297353CC}">
                  <c16:uniqueId val="{00000007-6DDF-4DBC-A4DD-18A960337376}"/>
                </c:ext>
              </c:extLst>
            </c:dLbl>
            <c:dLbl>
              <c:idx val="4"/>
              <c:delete val="1"/>
              <c:extLst>
                <c:ext xmlns:c15="http://schemas.microsoft.com/office/drawing/2012/chart" uri="{CE6537A1-D6FC-4f65-9D91-7224C49458BB}"/>
                <c:ext xmlns:c16="http://schemas.microsoft.com/office/drawing/2014/chart" uri="{C3380CC4-5D6E-409C-BE32-E72D297353CC}">
                  <c16:uniqueId val="{00000008-6DDF-4DBC-A4DD-18A960337376}"/>
                </c:ext>
              </c:extLst>
            </c:dLbl>
            <c:dLbl>
              <c:idx val="5"/>
              <c:delete val="1"/>
              <c:extLst>
                <c:ext xmlns:c15="http://schemas.microsoft.com/office/drawing/2012/chart" uri="{CE6537A1-D6FC-4f65-9D91-7224C49458BB}"/>
                <c:ext xmlns:c16="http://schemas.microsoft.com/office/drawing/2014/chart" uri="{C3380CC4-5D6E-409C-BE32-E72D297353CC}">
                  <c16:uniqueId val="{00000009-6DDF-4DBC-A4DD-18A960337376}"/>
                </c:ext>
              </c:extLst>
            </c:dLbl>
            <c:dLbl>
              <c:idx val="6"/>
              <c:delete val="1"/>
              <c:extLst>
                <c:ext xmlns:c15="http://schemas.microsoft.com/office/drawing/2012/chart" uri="{CE6537A1-D6FC-4f65-9D91-7224C49458BB}"/>
                <c:ext xmlns:c16="http://schemas.microsoft.com/office/drawing/2014/chart" uri="{C3380CC4-5D6E-409C-BE32-E72D297353CC}">
                  <c16:uniqueId val="{0000000A-6DDF-4DBC-A4DD-18A960337376}"/>
                </c:ext>
              </c:extLst>
            </c:dLbl>
            <c:dLbl>
              <c:idx val="7"/>
              <c:delete val="1"/>
              <c:extLst>
                <c:ext xmlns:c15="http://schemas.microsoft.com/office/drawing/2012/chart" uri="{CE6537A1-D6FC-4f65-9D91-7224C49458BB}"/>
                <c:ext xmlns:c16="http://schemas.microsoft.com/office/drawing/2014/chart" uri="{C3380CC4-5D6E-409C-BE32-E72D297353CC}">
                  <c16:uniqueId val="{0000000B-6DDF-4DBC-A4DD-18A960337376}"/>
                </c:ext>
              </c:extLst>
            </c:dLbl>
            <c:dLbl>
              <c:idx val="8"/>
              <c:delete val="1"/>
              <c:extLst>
                <c:ext xmlns:c15="http://schemas.microsoft.com/office/drawing/2012/chart" uri="{CE6537A1-D6FC-4f65-9D91-7224C49458BB}"/>
                <c:ext xmlns:c16="http://schemas.microsoft.com/office/drawing/2014/chart" uri="{C3380CC4-5D6E-409C-BE32-E72D297353CC}">
                  <c16:uniqueId val="{0000000C-6DDF-4DBC-A4DD-18A960337376}"/>
                </c:ext>
              </c:extLst>
            </c:dLbl>
            <c:dLbl>
              <c:idx val="9"/>
              <c:delete val="1"/>
              <c:extLst>
                <c:ext xmlns:c15="http://schemas.microsoft.com/office/drawing/2012/chart" uri="{CE6537A1-D6FC-4f65-9D91-7224C49458BB}"/>
                <c:ext xmlns:c16="http://schemas.microsoft.com/office/drawing/2014/chart" uri="{C3380CC4-5D6E-409C-BE32-E72D297353CC}">
                  <c16:uniqueId val="{0000000D-6DDF-4DBC-A4DD-18A960337376}"/>
                </c:ext>
              </c:extLst>
            </c:dLbl>
            <c:dLbl>
              <c:idx val="10"/>
              <c:delete val="1"/>
              <c:extLst>
                <c:ext xmlns:c15="http://schemas.microsoft.com/office/drawing/2012/chart" uri="{CE6537A1-D6FC-4f65-9D91-7224C49458BB}"/>
                <c:ext xmlns:c16="http://schemas.microsoft.com/office/drawing/2014/chart" uri="{C3380CC4-5D6E-409C-BE32-E72D297353CC}">
                  <c16:uniqueId val="{0000000E-6DDF-4DBC-A4DD-18A960337376}"/>
                </c:ext>
              </c:extLst>
            </c:dLbl>
            <c:dLbl>
              <c:idx val="11"/>
              <c:delete val="1"/>
              <c:extLst>
                <c:ext xmlns:c15="http://schemas.microsoft.com/office/drawing/2012/chart" uri="{CE6537A1-D6FC-4f65-9D91-7224C49458BB}"/>
                <c:ext xmlns:c16="http://schemas.microsoft.com/office/drawing/2014/chart" uri="{C3380CC4-5D6E-409C-BE32-E72D297353CC}">
                  <c16:uniqueId val="{0000000F-6DDF-4DBC-A4DD-18A960337376}"/>
                </c:ext>
              </c:extLst>
            </c:dLbl>
            <c:dLbl>
              <c:idx val="12"/>
              <c:delete val="1"/>
              <c:extLst>
                <c:ext xmlns:c15="http://schemas.microsoft.com/office/drawing/2012/chart" uri="{CE6537A1-D6FC-4f65-9D91-7224C49458BB}"/>
                <c:ext xmlns:c16="http://schemas.microsoft.com/office/drawing/2014/chart" uri="{C3380CC4-5D6E-409C-BE32-E72D297353CC}">
                  <c16:uniqueId val="{00000010-6DDF-4DBC-A4DD-18A960337376}"/>
                </c:ext>
              </c:extLst>
            </c:dLbl>
            <c:dLbl>
              <c:idx val="13"/>
              <c:delete val="1"/>
              <c:extLst>
                <c:ext xmlns:c15="http://schemas.microsoft.com/office/drawing/2012/chart" uri="{CE6537A1-D6FC-4f65-9D91-7224C49458BB}"/>
                <c:ext xmlns:c16="http://schemas.microsoft.com/office/drawing/2014/chart" uri="{C3380CC4-5D6E-409C-BE32-E72D297353CC}">
                  <c16:uniqueId val="{00000011-6DDF-4DBC-A4DD-18A960337376}"/>
                </c:ext>
              </c:extLst>
            </c:dLbl>
            <c:dLbl>
              <c:idx val="14"/>
              <c:delete val="1"/>
              <c:extLst>
                <c:ext xmlns:c15="http://schemas.microsoft.com/office/drawing/2012/chart" uri="{CE6537A1-D6FC-4f65-9D91-7224C49458BB}"/>
                <c:ext xmlns:c16="http://schemas.microsoft.com/office/drawing/2014/chart" uri="{C3380CC4-5D6E-409C-BE32-E72D297353CC}">
                  <c16:uniqueId val="{00000012-6DDF-4DBC-A4DD-18A960337376}"/>
                </c:ext>
              </c:extLst>
            </c:dLbl>
            <c:dLbl>
              <c:idx val="15"/>
              <c:delete val="1"/>
              <c:extLst>
                <c:ext xmlns:c15="http://schemas.microsoft.com/office/drawing/2012/chart" uri="{CE6537A1-D6FC-4f65-9D91-7224C49458BB}"/>
                <c:ext xmlns:c16="http://schemas.microsoft.com/office/drawing/2014/chart" uri="{C3380CC4-5D6E-409C-BE32-E72D297353CC}">
                  <c16:uniqueId val="{00000013-6DDF-4DBC-A4DD-18A960337376}"/>
                </c:ext>
              </c:extLst>
            </c:dLbl>
            <c:dLbl>
              <c:idx val="16"/>
              <c:delete val="1"/>
              <c:extLst>
                <c:ext xmlns:c15="http://schemas.microsoft.com/office/drawing/2012/chart" uri="{CE6537A1-D6FC-4f65-9D91-7224C49458BB}"/>
                <c:ext xmlns:c16="http://schemas.microsoft.com/office/drawing/2014/chart" uri="{C3380CC4-5D6E-409C-BE32-E72D297353CC}">
                  <c16:uniqueId val="{00000001-6DDF-4DBC-A4DD-18A960337376}"/>
                </c:ext>
              </c:extLst>
            </c:dLbl>
            <c:dLbl>
              <c:idx val="17"/>
              <c:delete val="1"/>
              <c:extLst>
                <c:ext xmlns:c15="http://schemas.microsoft.com/office/drawing/2012/chart" uri="{CE6537A1-D6FC-4f65-9D91-7224C49458BB}"/>
                <c:ext xmlns:c16="http://schemas.microsoft.com/office/drawing/2014/chart" uri="{C3380CC4-5D6E-409C-BE32-E72D297353CC}">
                  <c16:uniqueId val="{00000003-6DDF-4DBC-A4DD-18A960337376}"/>
                </c:ext>
              </c:extLst>
            </c:dLbl>
            <c:dLbl>
              <c:idx val="18"/>
              <c:delete val="1"/>
              <c:extLst>
                <c:ext xmlns:c15="http://schemas.microsoft.com/office/drawing/2012/chart" uri="{CE6537A1-D6FC-4f65-9D91-7224C49458BB}"/>
                <c:ext xmlns:c16="http://schemas.microsoft.com/office/drawing/2014/chart" uri="{C3380CC4-5D6E-409C-BE32-E72D297353CC}">
                  <c16:uniqueId val="{00000014-6DDF-4DBC-A4DD-18A960337376}"/>
                </c:ext>
              </c:extLst>
            </c:dLbl>
            <c:dLbl>
              <c:idx val="19"/>
              <c:delete val="1"/>
              <c:extLst>
                <c:ext xmlns:c15="http://schemas.microsoft.com/office/drawing/2012/chart" uri="{CE6537A1-D6FC-4f65-9D91-7224C49458BB}"/>
                <c:ext xmlns:c16="http://schemas.microsoft.com/office/drawing/2014/chart" uri="{C3380CC4-5D6E-409C-BE32-E72D297353CC}">
                  <c16:uniqueId val="{0000000A-8839-454F-9232-CA1EB64CEE1C}"/>
                </c:ext>
              </c:extLst>
            </c:dLbl>
            <c:dLbl>
              <c:idx val="20"/>
              <c:delete val="1"/>
              <c:extLst>
                <c:ext xmlns:c15="http://schemas.microsoft.com/office/drawing/2012/chart" uri="{CE6537A1-D6FC-4f65-9D91-7224C49458BB}"/>
                <c:ext xmlns:c16="http://schemas.microsoft.com/office/drawing/2014/chart" uri="{C3380CC4-5D6E-409C-BE32-E72D297353CC}">
                  <c16:uniqueId val="{00000009-CBB7-40AB-B869-9A38B65335A2}"/>
                </c:ext>
              </c:extLst>
            </c:dLbl>
            <c:dLbl>
              <c:idx val="21"/>
              <c:delete val="1"/>
              <c:extLst>
                <c:ext xmlns:c15="http://schemas.microsoft.com/office/drawing/2012/chart" uri="{CE6537A1-D6FC-4f65-9D91-7224C49458BB}"/>
                <c:ext xmlns:c16="http://schemas.microsoft.com/office/drawing/2014/chart" uri="{C3380CC4-5D6E-409C-BE32-E72D297353CC}">
                  <c16:uniqueId val="{00000009-E2DB-4E79-B462-7806A0012EE2}"/>
                </c:ext>
              </c:extLst>
            </c:dLbl>
            <c:dLbl>
              <c:idx val="22"/>
              <c:delete val="1"/>
              <c:extLst>
                <c:ext xmlns:c15="http://schemas.microsoft.com/office/drawing/2012/chart" uri="{CE6537A1-D6FC-4f65-9D91-7224C49458BB}"/>
                <c:ext xmlns:c16="http://schemas.microsoft.com/office/drawing/2014/chart" uri="{C3380CC4-5D6E-409C-BE32-E72D297353CC}">
                  <c16:uniqueId val="{0000000A-EF78-43FA-93BF-24165E8911E7}"/>
                </c:ext>
              </c:extLst>
            </c:dLbl>
            <c:dLbl>
              <c:idx val="23"/>
              <c:delete val="1"/>
              <c:extLst>
                <c:ext xmlns:c15="http://schemas.microsoft.com/office/drawing/2012/chart" uri="{CE6537A1-D6FC-4f65-9D91-7224C49458BB}"/>
                <c:ext xmlns:c16="http://schemas.microsoft.com/office/drawing/2014/chart" uri="{C3380CC4-5D6E-409C-BE32-E72D297353CC}">
                  <c16:uniqueId val="{00000009-EF78-43FA-93BF-24165E8911E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Sheet1!$B$2:$B$26</c:f>
              <c:numCache>
                <c:formatCode>General</c:formatCode>
                <c:ptCount val="25"/>
                <c:pt idx="0">
                  <c:v>161</c:v>
                </c:pt>
                <c:pt idx="1">
                  <c:v>153</c:v>
                </c:pt>
                <c:pt idx="2">
                  <c:v>133</c:v>
                </c:pt>
                <c:pt idx="3">
                  <c:v>112</c:v>
                </c:pt>
                <c:pt idx="4">
                  <c:v>118</c:v>
                </c:pt>
                <c:pt idx="5">
                  <c:v>119</c:v>
                </c:pt>
                <c:pt idx="6">
                  <c:v>106</c:v>
                </c:pt>
                <c:pt idx="7">
                  <c:v>82</c:v>
                </c:pt>
                <c:pt idx="8">
                  <c:v>86</c:v>
                </c:pt>
                <c:pt idx="9">
                  <c:v>66</c:v>
                </c:pt>
                <c:pt idx="10">
                  <c:v>74</c:v>
                </c:pt>
                <c:pt idx="11">
                  <c:v>54</c:v>
                </c:pt>
                <c:pt idx="12">
                  <c:v>63</c:v>
                </c:pt>
                <c:pt idx="13">
                  <c:v>54</c:v>
                </c:pt>
                <c:pt idx="14">
                  <c:v>73</c:v>
                </c:pt>
                <c:pt idx="15">
                  <c:v>94</c:v>
                </c:pt>
                <c:pt idx="16">
                  <c:v>102</c:v>
                </c:pt>
                <c:pt idx="17">
                  <c:v>107</c:v>
                </c:pt>
                <c:pt idx="18">
                  <c:v>150</c:v>
                </c:pt>
                <c:pt idx="19">
                  <c:v>120</c:v>
                </c:pt>
                <c:pt idx="20">
                  <c:v>85</c:v>
                </c:pt>
                <c:pt idx="21">
                  <c:v>97</c:v>
                </c:pt>
                <c:pt idx="22">
                  <c:v>72</c:v>
                </c:pt>
                <c:pt idx="23">
                  <c:v>70</c:v>
                </c:pt>
                <c:pt idx="24">
                  <c:v>122</c:v>
                </c:pt>
              </c:numCache>
            </c:numRef>
          </c:val>
          <c:extLst>
            <c:ext xmlns:c16="http://schemas.microsoft.com/office/drawing/2014/chart" uri="{C3380CC4-5D6E-409C-BE32-E72D297353CC}">
              <c16:uniqueId val="{00000015-6DDF-4DBC-A4DD-18A960337376}"/>
            </c:ext>
          </c:extLst>
        </c:ser>
        <c:ser>
          <c:idx val="1"/>
          <c:order val="1"/>
          <c:tx>
            <c:strRef>
              <c:f>Sheet1!$C$1</c:f>
              <c:strCache>
                <c:ptCount val="1"/>
                <c:pt idx="0">
                  <c:v>Women</c:v>
                </c:pt>
              </c:strCache>
            </c:strRef>
          </c:tx>
          <c:spPr>
            <a:solidFill>
              <a:srgbClr val="6D2E75">
                <a:lumMod val="75000"/>
              </a:srgbClr>
            </a:solidFill>
            <a:ln>
              <a:noFill/>
            </a:ln>
          </c:spPr>
          <c:invertIfNegative val="0"/>
          <c:dPt>
            <c:idx val="16"/>
            <c:invertIfNegative val="0"/>
            <c:bubble3D val="0"/>
            <c:spPr>
              <a:solidFill>
                <a:srgbClr val="6D2E75">
                  <a:lumMod val="75000"/>
                </a:srgbClr>
              </a:solidFill>
              <a:ln>
                <a:noFill/>
                <a:prstDash val="dash"/>
              </a:ln>
            </c:spPr>
            <c:extLst>
              <c:ext xmlns:c16="http://schemas.microsoft.com/office/drawing/2014/chart" uri="{C3380CC4-5D6E-409C-BE32-E72D297353CC}">
                <c16:uniqueId val="{00000017-6DDF-4DBC-A4DD-18A960337376}"/>
              </c:ext>
            </c:extLst>
          </c:dPt>
          <c:dPt>
            <c:idx val="17"/>
            <c:invertIfNegative val="0"/>
            <c:bubble3D val="0"/>
            <c:spPr>
              <a:solidFill>
                <a:srgbClr val="6D2E75">
                  <a:lumMod val="75000"/>
                </a:srgbClr>
              </a:solidFill>
              <a:ln w="15875">
                <a:noFill/>
                <a:prstDash val="dash"/>
              </a:ln>
            </c:spPr>
            <c:extLst>
              <c:ext xmlns:c16="http://schemas.microsoft.com/office/drawing/2014/chart" uri="{C3380CC4-5D6E-409C-BE32-E72D297353CC}">
                <c16:uniqueId val="{00000019-6DDF-4DBC-A4DD-18A960337376}"/>
              </c:ext>
            </c:extLst>
          </c:dPt>
          <c:dLbls>
            <c:dLbl>
              <c:idx val="0"/>
              <c:delete val="1"/>
              <c:extLst>
                <c:ext xmlns:c15="http://schemas.microsoft.com/office/drawing/2012/chart" uri="{CE6537A1-D6FC-4f65-9D91-7224C49458BB}"/>
                <c:ext xmlns:c16="http://schemas.microsoft.com/office/drawing/2014/chart" uri="{C3380CC4-5D6E-409C-BE32-E72D297353CC}">
                  <c16:uniqueId val="{0000001A-6DDF-4DBC-A4DD-18A960337376}"/>
                </c:ext>
              </c:extLst>
            </c:dLbl>
            <c:dLbl>
              <c:idx val="1"/>
              <c:delete val="1"/>
              <c:extLst>
                <c:ext xmlns:c15="http://schemas.microsoft.com/office/drawing/2012/chart" uri="{CE6537A1-D6FC-4f65-9D91-7224C49458BB}"/>
                <c:ext xmlns:c16="http://schemas.microsoft.com/office/drawing/2014/chart" uri="{C3380CC4-5D6E-409C-BE32-E72D297353CC}">
                  <c16:uniqueId val="{0000001B-6DDF-4DBC-A4DD-18A960337376}"/>
                </c:ext>
              </c:extLst>
            </c:dLbl>
            <c:dLbl>
              <c:idx val="2"/>
              <c:delete val="1"/>
              <c:extLst>
                <c:ext xmlns:c15="http://schemas.microsoft.com/office/drawing/2012/chart" uri="{CE6537A1-D6FC-4f65-9D91-7224C49458BB}"/>
                <c:ext xmlns:c16="http://schemas.microsoft.com/office/drawing/2014/chart" uri="{C3380CC4-5D6E-409C-BE32-E72D297353CC}">
                  <c16:uniqueId val="{0000001C-6DDF-4DBC-A4DD-18A960337376}"/>
                </c:ext>
              </c:extLst>
            </c:dLbl>
            <c:dLbl>
              <c:idx val="3"/>
              <c:delete val="1"/>
              <c:extLst>
                <c:ext xmlns:c15="http://schemas.microsoft.com/office/drawing/2012/chart" uri="{CE6537A1-D6FC-4f65-9D91-7224C49458BB}"/>
                <c:ext xmlns:c16="http://schemas.microsoft.com/office/drawing/2014/chart" uri="{C3380CC4-5D6E-409C-BE32-E72D297353CC}">
                  <c16:uniqueId val="{0000001D-6DDF-4DBC-A4DD-18A960337376}"/>
                </c:ext>
              </c:extLst>
            </c:dLbl>
            <c:dLbl>
              <c:idx val="4"/>
              <c:delete val="1"/>
              <c:extLst>
                <c:ext xmlns:c15="http://schemas.microsoft.com/office/drawing/2012/chart" uri="{CE6537A1-D6FC-4f65-9D91-7224C49458BB}"/>
                <c:ext xmlns:c16="http://schemas.microsoft.com/office/drawing/2014/chart" uri="{C3380CC4-5D6E-409C-BE32-E72D297353CC}">
                  <c16:uniqueId val="{0000001E-6DDF-4DBC-A4DD-18A960337376}"/>
                </c:ext>
              </c:extLst>
            </c:dLbl>
            <c:dLbl>
              <c:idx val="5"/>
              <c:delete val="1"/>
              <c:extLst>
                <c:ext xmlns:c15="http://schemas.microsoft.com/office/drawing/2012/chart" uri="{CE6537A1-D6FC-4f65-9D91-7224C49458BB}"/>
                <c:ext xmlns:c16="http://schemas.microsoft.com/office/drawing/2014/chart" uri="{C3380CC4-5D6E-409C-BE32-E72D297353CC}">
                  <c16:uniqueId val="{0000001F-6DDF-4DBC-A4DD-18A960337376}"/>
                </c:ext>
              </c:extLst>
            </c:dLbl>
            <c:dLbl>
              <c:idx val="6"/>
              <c:delete val="1"/>
              <c:extLst>
                <c:ext xmlns:c15="http://schemas.microsoft.com/office/drawing/2012/chart" uri="{CE6537A1-D6FC-4f65-9D91-7224C49458BB}"/>
                <c:ext xmlns:c16="http://schemas.microsoft.com/office/drawing/2014/chart" uri="{C3380CC4-5D6E-409C-BE32-E72D297353CC}">
                  <c16:uniqueId val="{00000020-6DDF-4DBC-A4DD-18A960337376}"/>
                </c:ext>
              </c:extLst>
            </c:dLbl>
            <c:dLbl>
              <c:idx val="7"/>
              <c:delete val="1"/>
              <c:extLst>
                <c:ext xmlns:c15="http://schemas.microsoft.com/office/drawing/2012/chart" uri="{CE6537A1-D6FC-4f65-9D91-7224C49458BB}"/>
                <c:ext xmlns:c16="http://schemas.microsoft.com/office/drawing/2014/chart" uri="{C3380CC4-5D6E-409C-BE32-E72D297353CC}">
                  <c16:uniqueId val="{00000021-6DDF-4DBC-A4DD-18A960337376}"/>
                </c:ext>
              </c:extLst>
            </c:dLbl>
            <c:dLbl>
              <c:idx val="8"/>
              <c:delete val="1"/>
              <c:extLst>
                <c:ext xmlns:c15="http://schemas.microsoft.com/office/drawing/2012/chart" uri="{CE6537A1-D6FC-4f65-9D91-7224C49458BB}"/>
                <c:ext xmlns:c16="http://schemas.microsoft.com/office/drawing/2014/chart" uri="{C3380CC4-5D6E-409C-BE32-E72D297353CC}">
                  <c16:uniqueId val="{00000022-6DDF-4DBC-A4DD-18A960337376}"/>
                </c:ext>
              </c:extLst>
            </c:dLbl>
            <c:dLbl>
              <c:idx val="9"/>
              <c:delete val="1"/>
              <c:extLst>
                <c:ext xmlns:c15="http://schemas.microsoft.com/office/drawing/2012/chart" uri="{CE6537A1-D6FC-4f65-9D91-7224C49458BB}"/>
                <c:ext xmlns:c16="http://schemas.microsoft.com/office/drawing/2014/chart" uri="{C3380CC4-5D6E-409C-BE32-E72D297353CC}">
                  <c16:uniqueId val="{00000023-6DDF-4DBC-A4DD-18A960337376}"/>
                </c:ext>
              </c:extLst>
            </c:dLbl>
            <c:dLbl>
              <c:idx val="10"/>
              <c:delete val="1"/>
              <c:extLst>
                <c:ext xmlns:c15="http://schemas.microsoft.com/office/drawing/2012/chart" uri="{CE6537A1-D6FC-4f65-9D91-7224C49458BB}"/>
                <c:ext xmlns:c16="http://schemas.microsoft.com/office/drawing/2014/chart" uri="{C3380CC4-5D6E-409C-BE32-E72D297353CC}">
                  <c16:uniqueId val="{00000024-6DDF-4DBC-A4DD-18A960337376}"/>
                </c:ext>
              </c:extLst>
            </c:dLbl>
            <c:dLbl>
              <c:idx val="11"/>
              <c:delete val="1"/>
              <c:extLst>
                <c:ext xmlns:c15="http://schemas.microsoft.com/office/drawing/2012/chart" uri="{CE6537A1-D6FC-4f65-9D91-7224C49458BB}"/>
                <c:ext xmlns:c16="http://schemas.microsoft.com/office/drawing/2014/chart" uri="{C3380CC4-5D6E-409C-BE32-E72D297353CC}">
                  <c16:uniqueId val="{00000025-6DDF-4DBC-A4DD-18A960337376}"/>
                </c:ext>
              </c:extLst>
            </c:dLbl>
            <c:dLbl>
              <c:idx val="12"/>
              <c:delete val="1"/>
              <c:extLst>
                <c:ext xmlns:c15="http://schemas.microsoft.com/office/drawing/2012/chart" uri="{CE6537A1-D6FC-4f65-9D91-7224C49458BB}"/>
                <c:ext xmlns:c16="http://schemas.microsoft.com/office/drawing/2014/chart" uri="{C3380CC4-5D6E-409C-BE32-E72D297353CC}">
                  <c16:uniqueId val="{00000026-6DDF-4DBC-A4DD-18A960337376}"/>
                </c:ext>
              </c:extLst>
            </c:dLbl>
            <c:dLbl>
              <c:idx val="13"/>
              <c:delete val="1"/>
              <c:extLst>
                <c:ext xmlns:c15="http://schemas.microsoft.com/office/drawing/2012/chart" uri="{CE6537A1-D6FC-4f65-9D91-7224C49458BB}"/>
                <c:ext xmlns:c16="http://schemas.microsoft.com/office/drawing/2014/chart" uri="{C3380CC4-5D6E-409C-BE32-E72D297353CC}">
                  <c16:uniqueId val="{00000027-6DDF-4DBC-A4DD-18A960337376}"/>
                </c:ext>
              </c:extLst>
            </c:dLbl>
            <c:dLbl>
              <c:idx val="14"/>
              <c:delete val="1"/>
              <c:extLst>
                <c:ext xmlns:c15="http://schemas.microsoft.com/office/drawing/2012/chart" uri="{CE6537A1-D6FC-4f65-9D91-7224C49458BB}"/>
                <c:ext xmlns:c16="http://schemas.microsoft.com/office/drawing/2014/chart" uri="{C3380CC4-5D6E-409C-BE32-E72D297353CC}">
                  <c16:uniqueId val="{00000028-6DDF-4DBC-A4DD-18A960337376}"/>
                </c:ext>
              </c:extLst>
            </c:dLbl>
            <c:dLbl>
              <c:idx val="15"/>
              <c:delete val="1"/>
              <c:extLst>
                <c:ext xmlns:c15="http://schemas.microsoft.com/office/drawing/2012/chart" uri="{CE6537A1-D6FC-4f65-9D91-7224C49458BB}"/>
                <c:ext xmlns:c16="http://schemas.microsoft.com/office/drawing/2014/chart" uri="{C3380CC4-5D6E-409C-BE32-E72D297353CC}">
                  <c16:uniqueId val="{00000029-6DDF-4DBC-A4DD-18A960337376}"/>
                </c:ext>
              </c:extLst>
            </c:dLbl>
            <c:dLbl>
              <c:idx val="16"/>
              <c:delete val="1"/>
              <c:extLst>
                <c:ext xmlns:c15="http://schemas.microsoft.com/office/drawing/2012/chart" uri="{CE6537A1-D6FC-4f65-9D91-7224C49458BB}"/>
                <c:ext xmlns:c16="http://schemas.microsoft.com/office/drawing/2014/chart" uri="{C3380CC4-5D6E-409C-BE32-E72D297353CC}">
                  <c16:uniqueId val="{00000017-6DDF-4DBC-A4DD-18A960337376}"/>
                </c:ext>
              </c:extLst>
            </c:dLbl>
            <c:dLbl>
              <c:idx val="17"/>
              <c:delete val="1"/>
              <c:extLst>
                <c:ext xmlns:c15="http://schemas.microsoft.com/office/drawing/2012/chart" uri="{CE6537A1-D6FC-4f65-9D91-7224C49458BB}"/>
                <c:ext xmlns:c16="http://schemas.microsoft.com/office/drawing/2014/chart" uri="{C3380CC4-5D6E-409C-BE32-E72D297353CC}">
                  <c16:uniqueId val="{00000019-6DDF-4DBC-A4DD-18A960337376}"/>
                </c:ext>
              </c:extLst>
            </c:dLbl>
            <c:dLbl>
              <c:idx val="18"/>
              <c:delete val="1"/>
              <c:extLst>
                <c:ext xmlns:c15="http://schemas.microsoft.com/office/drawing/2012/chart" uri="{CE6537A1-D6FC-4f65-9D91-7224C49458BB}"/>
                <c:ext xmlns:c16="http://schemas.microsoft.com/office/drawing/2014/chart" uri="{C3380CC4-5D6E-409C-BE32-E72D297353CC}">
                  <c16:uniqueId val="{0000002A-6DDF-4DBC-A4DD-18A960337376}"/>
                </c:ext>
              </c:extLst>
            </c:dLbl>
            <c:dLbl>
              <c:idx val="19"/>
              <c:delete val="1"/>
              <c:extLst>
                <c:ext xmlns:c15="http://schemas.microsoft.com/office/drawing/2012/chart" uri="{CE6537A1-D6FC-4f65-9D91-7224C49458BB}"/>
                <c:ext xmlns:c16="http://schemas.microsoft.com/office/drawing/2014/chart" uri="{C3380CC4-5D6E-409C-BE32-E72D297353CC}">
                  <c16:uniqueId val="{00000009-8839-454F-9232-CA1EB64CEE1C}"/>
                </c:ext>
              </c:extLst>
            </c:dLbl>
            <c:dLbl>
              <c:idx val="20"/>
              <c:delete val="1"/>
              <c:extLst>
                <c:ext xmlns:c15="http://schemas.microsoft.com/office/drawing/2012/chart" uri="{CE6537A1-D6FC-4f65-9D91-7224C49458BB}"/>
                <c:ext xmlns:c16="http://schemas.microsoft.com/office/drawing/2014/chart" uri="{C3380CC4-5D6E-409C-BE32-E72D297353CC}">
                  <c16:uniqueId val="{00000008-CBB7-40AB-B869-9A38B65335A2}"/>
                </c:ext>
              </c:extLst>
            </c:dLbl>
            <c:dLbl>
              <c:idx val="21"/>
              <c:delete val="1"/>
              <c:extLst>
                <c:ext xmlns:c15="http://schemas.microsoft.com/office/drawing/2012/chart" uri="{CE6537A1-D6FC-4f65-9D91-7224C49458BB}"/>
                <c:ext xmlns:c16="http://schemas.microsoft.com/office/drawing/2014/chart" uri="{C3380CC4-5D6E-409C-BE32-E72D297353CC}">
                  <c16:uniqueId val="{00000008-E2DB-4E79-B462-7806A0012EE2}"/>
                </c:ext>
              </c:extLst>
            </c:dLbl>
            <c:dLbl>
              <c:idx val="22"/>
              <c:delete val="1"/>
              <c:extLst>
                <c:ext xmlns:c15="http://schemas.microsoft.com/office/drawing/2012/chart" uri="{CE6537A1-D6FC-4f65-9D91-7224C49458BB}"/>
                <c:ext xmlns:c16="http://schemas.microsoft.com/office/drawing/2014/chart" uri="{C3380CC4-5D6E-409C-BE32-E72D297353CC}">
                  <c16:uniqueId val="{0000000B-EF78-43FA-93BF-24165E8911E7}"/>
                </c:ext>
              </c:extLst>
            </c:dLbl>
            <c:dLbl>
              <c:idx val="23"/>
              <c:delete val="1"/>
              <c:extLst>
                <c:ext xmlns:c15="http://schemas.microsoft.com/office/drawing/2012/chart" uri="{CE6537A1-D6FC-4f65-9D91-7224C49458BB}"/>
                <c:ext xmlns:c16="http://schemas.microsoft.com/office/drawing/2014/chart" uri="{C3380CC4-5D6E-409C-BE32-E72D297353CC}">
                  <c16:uniqueId val="{00000008-EF78-43FA-93BF-24165E8911E7}"/>
                </c:ext>
              </c:extLst>
            </c:dLbl>
            <c:spPr>
              <a:noFill/>
              <a:ln>
                <a:noFill/>
              </a:ln>
              <a:effectLst/>
            </c:spPr>
            <c:txPr>
              <a:bodyPr wrap="square" lIns="38100" tIns="19050" rIns="38100" bIns="19050" anchor="ctr">
                <a:spAutoFit/>
              </a:bodyPr>
              <a:lstStyle/>
              <a:p>
                <a:pPr>
                  <a:defRPr i="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Sheet1!$C$2:$C$26</c:f>
              <c:numCache>
                <c:formatCode>General</c:formatCode>
                <c:ptCount val="25"/>
                <c:pt idx="0">
                  <c:v>79</c:v>
                </c:pt>
                <c:pt idx="1">
                  <c:v>89</c:v>
                </c:pt>
                <c:pt idx="2">
                  <c:v>73</c:v>
                </c:pt>
                <c:pt idx="3">
                  <c:v>53</c:v>
                </c:pt>
                <c:pt idx="4">
                  <c:v>56</c:v>
                </c:pt>
                <c:pt idx="5">
                  <c:v>52</c:v>
                </c:pt>
                <c:pt idx="6">
                  <c:v>52</c:v>
                </c:pt>
                <c:pt idx="7">
                  <c:v>44</c:v>
                </c:pt>
                <c:pt idx="8">
                  <c:v>44</c:v>
                </c:pt>
                <c:pt idx="9">
                  <c:v>47</c:v>
                </c:pt>
                <c:pt idx="10">
                  <c:v>38</c:v>
                </c:pt>
                <c:pt idx="11">
                  <c:v>36</c:v>
                </c:pt>
                <c:pt idx="12">
                  <c:v>29</c:v>
                </c:pt>
                <c:pt idx="13">
                  <c:v>40</c:v>
                </c:pt>
                <c:pt idx="14">
                  <c:v>40</c:v>
                </c:pt>
                <c:pt idx="15" formatCode="#,##0">
                  <c:v>52</c:v>
                </c:pt>
                <c:pt idx="16" formatCode="#,##0">
                  <c:v>67</c:v>
                </c:pt>
                <c:pt idx="17" formatCode="#,##0">
                  <c:v>80</c:v>
                </c:pt>
                <c:pt idx="18" formatCode="#,##0">
                  <c:v>77</c:v>
                </c:pt>
                <c:pt idx="19" formatCode="#,##0">
                  <c:v>68</c:v>
                </c:pt>
                <c:pt idx="20" formatCode="#,##0">
                  <c:v>58</c:v>
                </c:pt>
                <c:pt idx="21" formatCode="#,##0">
                  <c:v>49</c:v>
                </c:pt>
                <c:pt idx="22" formatCode="#,##0">
                  <c:v>40</c:v>
                </c:pt>
                <c:pt idx="23" formatCode="#,##0">
                  <c:v>38</c:v>
                </c:pt>
                <c:pt idx="24" formatCode="#,##0">
                  <c:v>55</c:v>
                </c:pt>
              </c:numCache>
            </c:numRef>
          </c:val>
          <c:extLst>
            <c:ext xmlns:c16="http://schemas.microsoft.com/office/drawing/2014/chart" uri="{C3380CC4-5D6E-409C-BE32-E72D297353CC}">
              <c16:uniqueId val="{0000002B-6DDF-4DBC-A4DD-18A960337376}"/>
            </c:ext>
          </c:extLst>
        </c:ser>
        <c:dLbls>
          <c:dLblPos val="inEnd"/>
          <c:showLegendKey val="0"/>
          <c:showVal val="1"/>
          <c:showCatName val="0"/>
          <c:showSerName val="0"/>
          <c:showPercent val="0"/>
          <c:showBubbleSize val="0"/>
        </c:dLbls>
        <c:gapWidth val="11"/>
        <c:overlap val="100"/>
        <c:axId val="51403008"/>
        <c:axId val="51413376"/>
      </c:barChart>
      <c:catAx>
        <c:axId val="51403008"/>
        <c:scaling>
          <c:orientation val="minMax"/>
        </c:scaling>
        <c:delete val="0"/>
        <c:axPos val="b"/>
        <c:title>
          <c:tx>
            <c:rich>
              <a:bodyPr/>
              <a:lstStyle/>
              <a:p>
                <a:pPr>
                  <a:defRPr/>
                </a:pPr>
                <a:r>
                  <a:rPr lang="en-US" sz="1330" dirty="0"/>
                  <a:t>Year at Diagnosis</a:t>
                </a:r>
              </a:p>
            </c:rich>
          </c:tx>
          <c:layout>
            <c:manualLayout>
              <c:xMode val="edge"/>
              <c:yMode val="edge"/>
              <c:x val="0.44066466831934875"/>
              <c:y val="0.93680368081030974"/>
            </c:manualLayout>
          </c:layout>
          <c:overlay val="0"/>
        </c:title>
        <c:numFmt formatCode="General" sourceLinked="1"/>
        <c:majorTickMark val="none"/>
        <c:minorTickMark val="none"/>
        <c:tickLblPos val="nextTo"/>
        <c:txPr>
          <a:bodyPr rot="-2040000"/>
          <a:lstStyle/>
          <a:p>
            <a:pPr>
              <a:defRPr/>
            </a:pPr>
            <a:endParaRPr lang="en-US"/>
          </a:p>
        </c:txPr>
        <c:crossAx val="51413376"/>
        <c:crosses val="autoZero"/>
        <c:auto val="1"/>
        <c:lblAlgn val="ctr"/>
        <c:lblOffset val="100"/>
        <c:noMultiLvlLbl val="0"/>
      </c:catAx>
      <c:valAx>
        <c:axId val="51413376"/>
        <c:scaling>
          <c:orientation val="minMax"/>
        </c:scaling>
        <c:delete val="0"/>
        <c:axPos val="l"/>
        <c:majorGridlines>
          <c:spPr>
            <a:ln>
              <a:noFill/>
            </a:ln>
          </c:spPr>
        </c:majorGridlines>
        <c:title>
          <c:tx>
            <c:rich>
              <a:bodyPr rot="-5400000" vert="horz"/>
              <a:lstStyle/>
              <a:p>
                <a:pPr>
                  <a:defRPr/>
                </a:pPr>
                <a:r>
                  <a:rPr lang="en-US" sz="1330" dirty="0"/>
                  <a:t>Number </a:t>
                </a:r>
                <a:r>
                  <a:rPr lang="en-US" sz="1330" dirty="0">
                    <a:latin typeface="Arial" panose="020B0604020202020204" pitchFamily="34" charset="0"/>
                    <a:cs typeface="Arial" panose="020B0604020202020204" pitchFamily="34" charset="0"/>
                  </a:rPr>
                  <a:t>of</a:t>
                </a:r>
                <a:r>
                  <a:rPr lang="en-US" sz="1330" dirty="0"/>
                  <a:t> Cases</a:t>
                </a:r>
              </a:p>
            </c:rich>
          </c:tx>
          <c:layout>
            <c:manualLayout>
              <c:xMode val="edge"/>
              <c:yMode val="edge"/>
              <c:x val="5.416818673200794E-3"/>
              <c:y val="0.3080004882857279"/>
            </c:manualLayout>
          </c:layout>
          <c:overlay val="0"/>
        </c:title>
        <c:numFmt formatCode="#,##0" sourceLinked="0"/>
        <c:majorTickMark val="none"/>
        <c:minorTickMark val="none"/>
        <c:tickLblPos val="nextTo"/>
        <c:spPr>
          <a:ln w="12700">
            <a:solidFill>
              <a:sysClr val="windowText" lastClr="000000"/>
            </a:solidFill>
          </a:ln>
        </c:spPr>
        <c:crossAx val="51403008"/>
        <c:crosses val="autoZero"/>
        <c:crossBetween val="between"/>
      </c:valAx>
    </c:plotArea>
    <c:legend>
      <c:legendPos val="t"/>
      <c:layout>
        <c:manualLayout>
          <c:xMode val="edge"/>
          <c:yMode val="edge"/>
          <c:x val="0.38167955011811028"/>
          <c:y val="6.2892371640631203E-2"/>
          <c:w val="0.21603455886506895"/>
          <c:h val="6.1277746759696473E-2"/>
        </c:manualLayout>
      </c:layout>
      <c:overlay val="0"/>
      <c:txPr>
        <a:bodyPr/>
        <a:lstStyle/>
        <a:p>
          <a:pPr>
            <a:defRPr sz="16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91998280291432"/>
          <c:y val="0.12077816661806165"/>
          <c:w val="0.81385435428103048"/>
          <c:h val="0.71224701079031782"/>
        </c:manualLayout>
      </c:layout>
      <c:barChart>
        <c:barDir val="col"/>
        <c:grouping val="stacked"/>
        <c:varyColors val="0"/>
        <c:ser>
          <c:idx val="0"/>
          <c:order val="0"/>
          <c:tx>
            <c:strRef>
              <c:f>Sheet1!$B$1</c:f>
              <c:strCache>
                <c:ptCount val="1"/>
                <c:pt idx="0">
                  <c:v>Men</c:v>
                </c:pt>
              </c:strCache>
            </c:strRef>
          </c:tx>
          <c:spPr>
            <a:solidFill>
              <a:srgbClr val="558ED5"/>
            </a:solidFill>
            <a:ln>
              <a:noFill/>
            </a:ln>
          </c:spPr>
          <c:invertIfNegative val="0"/>
          <c:dPt>
            <c:idx val="16"/>
            <c:invertIfNegative val="0"/>
            <c:bubble3D val="0"/>
            <c:spPr>
              <a:solidFill>
                <a:srgbClr val="558ED5"/>
              </a:solidFill>
              <a:ln>
                <a:noFill/>
                <a:prstDash val="dash"/>
              </a:ln>
            </c:spPr>
            <c:extLst>
              <c:ext xmlns:c16="http://schemas.microsoft.com/office/drawing/2014/chart" uri="{C3380CC4-5D6E-409C-BE32-E72D297353CC}">
                <c16:uniqueId val="{00000001-4016-4495-9FC0-FFB6663BC005}"/>
              </c:ext>
            </c:extLst>
          </c:dPt>
          <c:dPt>
            <c:idx val="17"/>
            <c:invertIfNegative val="0"/>
            <c:bubble3D val="0"/>
            <c:spPr>
              <a:solidFill>
                <a:srgbClr val="558ED5"/>
              </a:solidFill>
              <a:ln w="15875">
                <a:noFill/>
                <a:prstDash val="dash"/>
              </a:ln>
            </c:spPr>
            <c:extLst>
              <c:ext xmlns:c16="http://schemas.microsoft.com/office/drawing/2014/chart" uri="{C3380CC4-5D6E-409C-BE32-E72D297353CC}">
                <c16:uniqueId val="{00000003-4016-4495-9FC0-FFB6663BC005}"/>
              </c:ext>
            </c:extLst>
          </c:dPt>
          <c:dLbls>
            <c:dLbl>
              <c:idx val="0"/>
              <c:delete val="1"/>
              <c:extLst>
                <c:ext xmlns:c15="http://schemas.microsoft.com/office/drawing/2012/chart" uri="{CE6537A1-D6FC-4f65-9D91-7224C49458BB}"/>
                <c:ext xmlns:c16="http://schemas.microsoft.com/office/drawing/2014/chart" uri="{C3380CC4-5D6E-409C-BE32-E72D297353CC}">
                  <c16:uniqueId val="{00000004-4016-4495-9FC0-FFB6663BC005}"/>
                </c:ext>
              </c:extLst>
            </c:dLbl>
            <c:dLbl>
              <c:idx val="1"/>
              <c:delete val="1"/>
              <c:extLst>
                <c:ext xmlns:c15="http://schemas.microsoft.com/office/drawing/2012/chart" uri="{CE6537A1-D6FC-4f65-9D91-7224C49458BB}"/>
                <c:ext xmlns:c16="http://schemas.microsoft.com/office/drawing/2014/chart" uri="{C3380CC4-5D6E-409C-BE32-E72D297353CC}">
                  <c16:uniqueId val="{00000005-4016-4495-9FC0-FFB6663BC005}"/>
                </c:ext>
              </c:extLst>
            </c:dLbl>
            <c:dLbl>
              <c:idx val="2"/>
              <c:delete val="1"/>
              <c:extLst>
                <c:ext xmlns:c15="http://schemas.microsoft.com/office/drawing/2012/chart" uri="{CE6537A1-D6FC-4f65-9D91-7224C49458BB}"/>
                <c:ext xmlns:c16="http://schemas.microsoft.com/office/drawing/2014/chart" uri="{C3380CC4-5D6E-409C-BE32-E72D297353CC}">
                  <c16:uniqueId val="{00000006-4016-4495-9FC0-FFB6663BC005}"/>
                </c:ext>
              </c:extLst>
            </c:dLbl>
            <c:dLbl>
              <c:idx val="3"/>
              <c:delete val="1"/>
              <c:extLst>
                <c:ext xmlns:c15="http://schemas.microsoft.com/office/drawing/2012/chart" uri="{CE6537A1-D6FC-4f65-9D91-7224C49458BB}"/>
                <c:ext xmlns:c16="http://schemas.microsoft.com/office/drawing/2014/chart" uri="{C3380CC4-5D6E-409C-BE32-E72D297353CC}">
                  <c16:uniqueId val="{00000007-4016-4495-9FC0-FFB6663BC005}"/>
                </c:ext>
              </c:extLst>
            </c:dLbl>
            <c:dLbl>
              <c:idx val="4"/>
              <c:delete val="1"/>
              <c:extLst>
                <c:ext xmlns:c15="http://schemas.microsoft.com/office/drawing/2012/chart" uri="{CE6537A1-D6FC-4f65-9D91-7224C49458BB}"/>
                <c:ext xmlns:c16="http://schemas.microsoft.com/office/drawing/2014/chart" uri="{C3380CC4-5D6E-409C-BE32-E72D297353CC}">
                  <c16:uniqueId val="{00000008-4016-4495-9FC0-FFB6663BC005}"/>
                </c:ext>
              </c:extLst>
            </c:dLbl>
            <c:dLbl>
              <c:idx val="5"/>
              <c:delete val="1"/>
              <c:extLst>
                <c:ext xmlns:c15="http://schemas.microsoft.com/office/drawing/2012/chart" uri="{CE6537A1-D6FC-4f65-9D91-7224C49458BB}"/>
                <c:ext xmlns:c16="http://schemas.microsoft.com/office/drawing/2014/chart" uri="{C3380CC4-5D6E-409C-BE32-E72D297353CC}">
                  <c16:uniqueId val="{00000009-4016-4495-9FC0-FFB6663BC005}"/>
                </c:ext>
              </c:extLst>
            </c:dLbl>
            <c:dLbl>
              <c:idx val="6"/>
              <c:delete val="1"/>
              <c:extLst>
                <c:ext xmlns:c15="http://schemas.microsoft.com/office/drawing/2012/chart" uri="{CE6537A1-D6FC-4f65-9D91-7224C49458BB}"/>
                <c:ext xmlns:c16="http://schemas.microsoft.com/office/drawing/2014/chart" uri="{C3380CC4-5D6E-409C-BE32-E72D297353CC}">
                  <c16:uniqueId val="{0000000A-4016-4495-9FC0-FFB6663BC005}"/>
                </c:ext>
              </c:extLst>
            </c:dLbl>
            <c:dLbl>
              <c:idx val="7"/>
              <c:delete val="1"/>
              <c:extLst>
                <c:ext xmlns:c15="http://schemas.microsoft.com/office/drawing/2012/chart" uri="{CE6537A1-D6FC-4f65-9D91-7224C49458BB}"/>
                <c:ext xmlns:c16="http://schemas.microsoft.com/office/drawing/2014/chart" uri="{C3380CC4-5D6E-409C-BE32-E72D297353CC}">
                  <c16:uniqueId val="{0000000B-4016-4495-9FC0-FFB6663BC005}"/>
                </c:ext>
              </c:extLst>
            </c:dLbl>
            <c:dLbl>
              <c:idx val="8"/>
              <c:delete val="1"/>
              <c:extLst>
                <c:ext xmlns:c15="http://schemas.microsoft.com/office/drawing/2012/chart" uri="{CE6537A1-D6FC-4f65-9D91-7224C49458BB}"/>
                <c:ext xmlns:c16="http://schemas.microsoft.com/office/drawing/2014/chart" uri="{C3380CC4-5D6E-409C-BE32-E72D297353CC}">
                  <c16:uniqueId val="{0000000C-4016-4495-9FC0-FFB6663BC005}"/>
                </c:ext>
              </c:extLst>
            </c:dLbl>
            <c:dLbl>
              <c:idx val="9"/>
              <c:delete val="1"/>
              <c:extLst>
                <c:ext xmlns:c15="http://schemas.microsoft.com/office/drawing/2012/chart" uri="{CE6537A1-D6FC-4f65-9D91-7224C49458BB}"/>
                <c:ext xmlns:c16="http://schemas.microsoft.com/office/drawing/2014/chart" uri="{C3380CC4-5D6E-409C-BE32-E72D297353CC}">
                  <c16:uniqueId val="{0000000D-4016-4495-9FC0-FFB6663BC005}"/>
                </c:ext>
              </c:extLst>
            </c:dLbl>
            <c:dLbl>
              <c:idx val="10"/>
              <c:delete val="1"/>
              <c:extLst>
                <c:ext xmlns:c15="http://schemas.microsoft.com/office/drawing/2012/chart" uri="{CE6537A1-D6FC-4f65-9D91-7224C49458BB}"/>
                <c:ext xmlns:c16="http://schemas.microsoft.com/office/drawing/2014/chart" uri="{C3380CC4-5D6E-409C-BE32-E72D297353CC}">
                  <c16:uniqueId val="{0000000E-4016-4495-9FC0-FFB6663BC005}"/>
                </c:ext>
              </c:extLst>
            </c:dLbl>
            <c:dLbl>
              <c:idx val="11"/>
              <c:delete val="1"/>
              <c:extLst>
                <c:ext xmlns:c15="http://schemas.microsoft.com/office/drawing/2012/chart" uri="{CE6537A1-D6FC-4f65-9D91-7224C49458BB}"/>
                <c:ext xmlns:c16="http://schemas.microsoft.com/office/drawing/2014/chart" uri="{C3380CC4-5D6E-409C-BE32-E72D297353CC}">
                  <c16:uniqueId val="{0000000F-4016-4495-9FC0-FFB6663BC005}"/>
                </c:ext>
              </c:extLst>
            </c:dLbl>
            <c:dLbl>
              <c:idx val="12"/>
              <c:delete val="1"/>
              <c:extLst>
                <c:ext xmlns:c15="http://schemas.microsoft.com/office/drawing/2012/chart" uri="{CE6537A1-D6FC-4f65-9D91-7224C49458BB}"/>
                <c:ext xmlns:c16="http://schemas.microsoft.com/office/drawing/2014/chart" uri="{C3380CC4-5D6E-409C-BE32-E72D297353CC}">
                  <c16:uniqueId val="{00000010-4016-4495-9FC0-FFB6663BC005}"/>
                </c:ext>
              </c:extLst>
            </c:dLbl>
            <c:dLbl>
              <c:idx val="13"/>
              <c:delete val="1"/>
              <c:extLst>
                <c:ext xmlns:c15="http://schemas.microsoft.com/office/drawing/2012/chart" uri="{CE6537A1-D6FC-4f65-9D91-7224C49458BB}"/>
                <c:ext xmlns:c16="http://schemas.microsoft.com/office/drawing/2014/chart" uri="{C3380CC4-5D6E-409C-BE32-E72D297353CC}">
                  <c16:uniqueId val="{00000011-4016-4495-9FC0-FFB6663BC005}"/>
                </c:ext>
              </c:extLst>
            </c:dLbl>
            <c:dLbl>
              <c:idx val="14"/>
              <c:delete val="1"/>
              <c:extLst>
                <c:ext xmlns:c15="http://schemas.microsoft.com/office/drawing/2012/chart" uri="{CE6537A1-D6FC-4f65-9D91-7224C49458BB}"/>
                <c:ext xmlns:c16="http://schemas.microsoft.com/office/drawing/2014/chart" uri="{C3380CC4-5D6E-409C-BE32-E72D297353CC}">
                  <c16:uniqueId val="{00000012-4016-4495-9FC0-FFB6663BC005}"/>
                </c:ext>
              </c:extLst>
            </c:dLbl>
            <c:dLbl>
              <c:idx val="15"/>
              <c:delete val="1"/>
              <c:extLst>
                <c:ext xmlns:c15="http://schemas.microsoft.com/office/drawing/2012/chart" uri="{CE6537A1-D6FC-4f65-9D91-7224C49458BB}"/>
                <c:ext xmlns:c16="http://schemas.microsoft.com/office/drawing/2014/chart" uri="{C3380CC4-5D6E-409C-BE32-E72D297353CC}">
                  <c16:uniqueId val="{00000013-4016-4495-9FC0-FFB6663BC005}"/>
                </c:ext>
              </c:extLst>
            </c:dLbl>
            <c:dLbl>
              <c:idx val="16"/>
              <c:delete val="1"/>
              <c:extLst>
                <c:ext xmlns:c15="http://schemas.microsoft.com/office/drawing/2012/chart" uri="{CE6537A1-D6FC-4f65-9D91-7224C49458BB}"/>
                <c:ext xmlns:c16="http://schemas.microsoft.com/office/drawing/2014/chart" uri="{C3380CC4-5D6E-409C-BE32-E72D297353CC}">
                  <c16:uniqueId val="{00000001-4016-4495-9FC0-FFB6663BC005}"/>
                </c:ext>
              </c:extLst>
            </c:dLbl>
            <c:dLbl>
              <c:idx val="17"/>
              <c:delete val="1"/>
              <c:extLst>
                <c:ext xmlns:c15="http://schemas.microsoft.com/office/drawing/2012/chart" uri="{CE6537A1-D6FC-4f65-9D91-7224C49458BB}"/>
                <c:ext xmlns:c16="http://schemas.microsoft.com/office/drawing/2014/chart" uri="{C3380CC4-5D6E-409C-BE32-E72D297353CC}">
                  <c16:uniqueId val="{00000003-4016-4495-9FC0-FFB6663BC005}"/>
                </c:ext>
              </c:extLst>
            </c:dLbl>
            <c:dLbl>
              <c:idx val="18"/>
              <c:delete val="1"/>
              <c:extLst>
                <c:ext xmlns:c15="http://schemas.microsoft.com/office/drawing/2012/chart" uri="{CE6537A1-D6FC-4f65-9D91-7224C49458BB}"/>
                <c:ext xmlns:c16="http://schemas.microsoft.com/office/drawing/2014/chart" uri="{C3380CC4-5D6E-409C-BE32-E72D297353CC}">
                  <c16:uniqueId val="{00000014-4016-4495-9FC0-FFB6663BC005}"/>
                </c:ext>
              </c:extLst>
            </c:dLbl>
            <c:dLbl>
              <c:idx val="19"/>
              <c:delete val="1"/>
              <c:extLst>
                <c:ext xmlns:c15="http://schemas.microsoft.com/office/drawing/2012/chart" uri="{CE6537A1-D6FC-4f65-9D91-7224C49458BB}"/>
                <c:ext xmlns:c16="http://schemas.microsoft.com/office/drawing/2014/chart" uri="{C3380CC4-5D6E-409C-BE32-E72D297353CC}">
                  <c16:uniqueId val="{0000000A-0ECF-4252-98F3-7897103DBED0}"/>
                </c:ext>
              </c:extLst>
            </c:dLbl>
            <c:dLbl>
              <c:idx val="20"/>
              <c:delete val="1"/>
              <c:extLst>
                <c:ext xmlns:c15="http://schemas.microsoft.com/office/drawing/2012/chart" uri="{CE6537A1-D6FC-4f65-9D91-7224C49458BB}"/>
                <c:ext xmlns:c16="http://schemas.microsoft.com/office/drawing/2014/chart" uri="{C3380CC4-5D6E-409C-BE32-E72D297353CC}">
                  <c16:uniqueId val="{00000009-B3D6-4B4D-B13F-66D0584DD472}"/>
                </c:ext>
              </c:extLst>
            </c:dLbl>
            <c:dLbl>
              <c:idx val="21"/>
              <c:delete val="1"/>
              <c:extLst>
                <c:ext xmlns:c15="http://schemas.microsoft.com/office/drawing/2012/chart" uri="{CE6537A1-D6FC-4f65-9D91-7224C49458BB}"/>
                <c:ext xmlns:c16="http://schemas.microsoft.com/office/drawing/2014/chart" uri="{C3380CC4-5D6E-409C-BE32-E72D297353CC}">
                  <c16:uniqueId val="{00000008-77C6-411D-96D4-04969D7E960B}"/>
                </c:ext>
              </c:extLst>
            </c:dLbl>
            <c:dLbl>
              <c:idx val="22"/>
              <c:delete val="1"/>
              <c:extLst>
                <c:ext xmlns:c15="http://schemas.microsoft.com/office/drawing/2012/chart" uri="{CE6537A1-D6FC-4f65-9D91-7224C49458BB}"/>
                <c:ext xmlns:c16="http://schemas.microsoft.com/office/drawing/2014/chart" uri="{C3380CC4-5D6E-409C-BE32-E72D297353CC}">
                  <c16:uniqueId val="{0000000B-7C1E-4DBD-88B8-313CFA58FC7D}"/>
                </c:ext>
              </c:extLst>
            </c:dLbl>
            <c:dLbl>
              <c:idx val="23"/>
              <c:delete val="1"/>
              <c:extLst>
                <c:ext xmlns:c15="http://schemas.microsoft.com/office/drawing/2012/chart" uri="{CE6537A1-D6FC-4f65-9D91-7224C49458BB}"/>
                <c:ext xmlns:c16="http://schemas.microsoft.com/office/drawing/2014/chart" uri="{C3380CC4-5D6E-409C-BE32-E72D297353CC}">
                  <c16:uniqueId val="{0000000C-7C1E-4DBD-88B8-313CFA58FC7D}"/>
                </c:ext>
              </c:extLst>
            </c:dLbl>
            <c:spPr>
              <a:noFill/>
              <a:ln>
                <a:noFill/>
              </a:ln>
              <a:effectLst/>
            </c:spPr>
            <c:txPr>
              <a:bodyPr wrap="square" lIns="38100" tIns="19050" rIns="38100" bIns="19050" anchor="ctr">
                <a:spAutoFit/>
              </a:bodyPr>
              <a:lstStyle/>
              <a:p>
                <a:pPr>
                  <a:defRPr i="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Sheet1!$B$2:$B$26</c:f>
              <c:numCache>
                <c:formatCode>General</c:formatCode>
                <c:ptCount val="25"/>
                <c:pt idx="0">
                  <c:v>11</c:v>
                </c:pt>
                <c:pt idx="1">
                  <c:v>11</c:v>
                </c:pt>
                <c:pt idx="2">
                  <c:v>14</c:v>
                </c:pt>
                <c:pt idx="3">
                  <c:v>2</c:v>
                </c:pt>
                <c:pt idx="4">
                  <c:v>5</c:v>
                </c:pt>
                <c:pt idx="5">
                  <c:v>7</c:v>
                </c:pt>
                <c:pt idx="6">
                  <c:v>8</c:v>
                </c:pt>
                <c:pt idx="7">
                  <c:v>10</c:v>
                </c:pt>
                <c:pt idx="8">
                  <c:v>16</c:v>
                </c:pt>
                <c:pt idx="9">
                  <c:v>16</c:v>
                </c:pt>
                <c:pt idx="10">
                  <c:v>17</c:v>
                </c:pt>
                <c:pt idx="11">
                  <c:v>30</c:v>
                </c:pt>
                <c:pt idx="12">
                  <c:v>38</c:v>
                </c:pt>
                <c:pt idx="13">
                  <c:v>37</c:v>
                </c:pt>
                <c:pt idx="14">
                  <c:v>67</c:v>
                </c:pt>
                <c:pt idx="15">
                  <c:v>71</c:v>
                </c:pt>
                <c:pt idx="16">
                  <c:v>109</c:v>
                </c:pt>
                <c:pt idx="17">
                  <c:v>99</c:v>
                </c:pt>
                <c:pt idx="18">
                  <c:v>113</c:v>
                </c:pt>
                <c:pt idx="19">
                  <c:v>100</c:v>
                </c:pt>
                <c:pt idx="20">
                  <c:v>63</c:v>
                </c:pt>
                <c:pt idx="21">
                  <c:v>61</c:v>
                </c:pt>
                <c:pt idx="22">
                  <c:v>39</c:v>
                </c:pt>
                <c:pt idx="23">
                  <c:v>46</c:v>
                </c:pt>
                <c:pt idx="24">
                  <c:v>27</c:v>
                </c:pt>
              </c:numCache>
            </c:numRef>
          </c:val>
          <c:extLst>
            <c:ext xmlns:c16="http://schemas.microsoft.com/office/drawing/2014/chart" uri="{C3380CC4-5D6E-409C-BE32-E72D297353CC}">
              <c16:uniqueId val="{00000015-4016-4495-9FC0-FFB6663BC005}"/>
            </c:ext>
          </c:extLst>
        </c:ser>
        <c:ser>
          <c:idx val="1"/>
          <c:order val="1"/>
          <c:tx>
            <c:strRef>
              <c:f>Sheet1!$C$1</c:f>
              <c:strCache>
                <c:ptCount val="1"/>
                <c:pt idx="0">
                  <c:v>Women</c:v>
                </c:pt>
              </c:strCache>
            </c:strRef>
          </c:tx>
          <c:spPr>
            <a:solidFill>
              <a:srgbClr val="6D2E75">
                <a:lumMod val="75000"/>
              </a:srgbClr>
            </a:solidFill>
            <a:ln>
              <a:noFill/>
            </a:ln>
          </c:spPr>
          <c:invertIfNegative val="0"/>
          <c:dPt>
            <c:idx val="16"/>
            <c:invertIfNegative val="0"/>
            <c:bubble3D val="0"/>
            <c:spPr>
              <a:solidFill>
                <a:srgbClr val="6D2E75">
                  <a:lumMod val="75000"/>
                </a:srgbClr>
              </a:solidFill>
              <a:ln>
                <a:noFill/>
                <a:prstDash val="dash"/>
              </a:ln>
            </c:spPr>
            <c:extLst>
              <c:ext xmlns:c16="http://schemas.microsoft.com/office/drawing/2014/chart" uri="{C3380CC4-5D6E-409C-BE32-E72D297353CC}">
                <c16:uniqueId val="{00000017-4016-4495-9FC0-FFB6663BC005}"/>
              </c:ext>
            </c:extLst>
          </c:dPt>
          <c:dPt>
            <c:idx val="17"/>
            <c:invertIfNegative val="0"/>
            <c:bubble3D val="0"/>
            <c:spPr>
              <a:solidFill>
                <a:srgbClr val="522358"/>
              </a:solidFill>
              <a:ln w="15875">
                <a:noFill/>
                <a:prstDash val="dash"/>
              </a:ln>
            </c:spPr>
            <c:extLst>
              <c:ext xmlns:c16="http://schemas.microsoft.com/office/drawing/2014/chart" uri="{C3380CC4-5D6E-409C-BE32-E72D297353CC}">
                <c16:uniqueId val="{00000019-4016-4495-9FC0-FFB6663BC005}"/>
              </c:ext>
            </c:extLst>
          </c:dPt>
          <c:dLbls>
            <c:dLbl>
              <c:idx val="0"/>
              <c:delete val="1"/>
              <c:extLst>
                <c:ext xmlns:c15="http://schemas.microsoft.com/office/drawing/2012/chart" uri="{CE6537A1-D6FC-4f65-9D91-7224C49458BB}"/>
                <c:ext xmlns:c16="http://schemas.microsoft.com/office/drawing/2014/chart" uri="{C3380CC4-5D6E-409C-BE32-E72D297353CC}">
                  <c16:uniqueId val="{0000001A-4016-4495-9FC0-FFB6663BC005}"/>
                </c:ext>
              </c:extLst>
            </c:dLbl>
            <c:dLbl>
              <c:idx val="1"/>
              <c:delete val="1"/>
              <c:extLst>
                <c:ext xmlns:c15="http://schemas.microsoft.com/office/drawing/2012/chart" uri="{CE6537A1-D6FC-4f65-9D91-7224C49458BB}"/>
                <c:ext xmlns:c16="http://schemas.microsoft.com/office/drawing/2014/chart" uri="{C3380CC4-5D6E-409C-BE32-E72D297353CC}">
                  <c16:uniqueId val="{0000001B-4016-4495-9FC0-FFB6663BC005}"/>
                </c:ext>
              </c:extLst>
            </c:dLbl>
            <c:dLbl>
              <c:idx val="2"/>
              <c:delete val="1"/>
              <c:extLst>
                <c:ext xmlns:c15="http://schemas.microsoft.com/office/drawing/2012/chart" uri="{CE6537A1-D6FC-4f65-9D91-7224C49458BB}"/>
                <c:ext xmlns:c16="http://schemas.microsoft.com/office/drawing/2014/chart" uri="{C3380CC4-5D6E-409C-BE32-E72D297353CC}">
                  <c16:uniqueId val="{0000001C-4016-4495-9FC0-FFB6663BC005}"/>
                </c:ext>
              </c:extLst>
            </c:dLbl>
            <c:dLbl>
              <c:idx val="3"/>
              <c:delete val="1"/>
              <c:extLst>
                <c:ext xmlns:c15="http://schemas.microsoft.com/office/drawing/2012/chart" uri="{CE6537A1-D6FC-4f65-9D91-7224C49458BB}"/>
                <c:ext xmlns:c16="http://schemas.microsoft.com/office/drawing/2014/chart" uri="{C3380CC4-5D6E-409C-BE32-E72D297353CC}">
                  <c16:uniqueId val="{0000001D-4016-4495-9FC0-FFB6663BC005}"/>
                </c:ext>
              </c:extLst>
            </c:dLbl>
            <c:dLbl>
              <c:idx val="4"/>
              <c:delete val="1"/>
              <c:extLst>
                <c:ext xmlns:c15="http://schemas.microsoft.com/office/drawing/2012/chart" uri="{CE6537A1-D6FC-4f65-9D91-7224C49458BB}"/>
                <c:ext xmlns:c16="http://schemas.microsoft.com/office/drawing/2014/chart" uri="{C3380CC4-5D6E-409C-BE32-E72D297353CC}">
                  <c16:uniqueId val="{0000001E-4016-4495-9FC0-FFB6663BC005}"/>
                </c:ext>
              </c:extLst>
            </c:dLbl>
            <c:dLbl>
              <c:idx val="5"/>
              <c:delete val="1"/>
              <c:extLst>
                <c:ext xmlns:c15="http://schemas.microsoft.com/office/drawing/2012/chart" uri="{CE6537A1-D6FC-4f65-9D91-7224C49458BB}"/>
                <c:ext xmlns:c16="http://schemas.microsoft.com/office/drawing/2014/chart" uri="{C3380CC4-5D6E-409C-BE32-E72D297353CC}">
                  <c16:uniqueId val="{0000001F-4016-4495-9FC0-FFB6663BC005}"/>
                </c:ext>
              </c:extLst>
            </c:dLbl>
            <c:dLbl>
              <c:idx val="6"/>
              <c:delete val="1"/>
              <c:extLst>
                <c:ext xmlns:c15="http://schemas.microsoft.com/office/drawing/2012/chart" uri="{CE6537A1-D6FC-4f65-9D91-7224C49458BB}"/>
                <c:ext xmlns:c16="http://schemas.microsoft.com/office/drawing/2014/chart" uri="{C3380CC4-5D6E-409C-BE32-E72D297353CC}">
                  <c16:uniqueId val="{00000020-4016-4495-9FC0-FFB6663BC005}"/>
                </c:ext>
              </c:extLst>
            </c:dLbl>
            <c:dLbl>
              <c:idx val="7"/>
              <c:delete val="1"/>
              <c:extLst>
                <c:ext xmlns:c15="http://schemas.microsoft.com/office/drawing/2012/chart" uri="{CE6537A1-D6FC-4f65-9D91-7224C49458BB}"/>
                <c:ext xmlns:c16="http://schemas.microsoft.com/office/drawing/2014/chart" uri="{C3380CC4-5D6E-409C-BE32-E72D297353CC}">
                  <c16:uniqueId val="{00000021-4016-4495-9FC0-FFB6663BC005}"/>
                </c:ext>
              </c:extLst>
            </c:dLbl>
            <c:dLbl>
              <c:idx val="8"/>
              <c:delete val="1"/>
              <c:extLst>
                <c:ext xmlns:c15="http://schemas.microsoft.com/office/drawing/2012/chart" uri="{CE6537A1-D6FC-4f65-9D91-7224C49458BB}"/>
                <c:ext xmlns:c16="http://schemas.microsoft.com/office/drawing/2014/chart" uri="{C3380CC4-5D6E-409C-BE32-E72D297353CC}">
                  <c16:uniqueId val="{00000022-4016-4495-9FC0-FFB6663BC005}"/>
                </c:ext>
              </c:extLst>
            </c:dLbl>
            <c:dLbl>
              <c:idx val="9"/>
              <c:delete val="1"/>
              <c:extLst>
                <c:ext xmlns:c15="http://schemas.microsoft.com/office/drawing/2012/chart" uri="{CE6537A1-D6FC-4f65-9D91-7224C49458BB}"/>
                <c:ext xmlns:c16="http://schemas.microsoft.com/office/drawing/2014/chart" uri="{C3380CC4-5D6E-409C-BE32-E72D297353CC}">
                  <c16:uniqueId val="{00000023-4016-4495-9FC0-FFB6663BC005}"/>
                </c:ext>
              </c:extLst>
            </c:dLbl>
            <c:dLbl>
              <c:idx val="10"/>
              <c:delete val="1"/>
              <c:extLst>
                <c:ext xmlns:c15="http://schemas.microsoft.com/office/drawing/2012/chart" uri="{CE6537A1-D6FC-4f65-9D91-7224C49458BB}"/>
                <c:ext xmlns:c16="http://schemas.microsoft.com/office/drawing/2014/chart" uri="{C3380CC4-5D6E-409C-BE32-E72D297353CC}">
                  <c16:uniqueId val="{00000024-4016-4495-9FC0-FFB6663BC005}"/>
                </c:ext>
              </c:extLst>
            </c:dLbl>
            <c:dLbl>
              <c:idx val="11"/>
              <c:delete val="1"/>
              <c:extLst>
                <c:ext xmlns:c15="http://schemas.microsoft.com/office/drawing/2012/chart" uri="{CE6537A1-D6FC-4f65-9D91-7224C49458BB}"/>
                <c:ext xmlns:c16="http://schemas.microsoft.com/office/drawing/2014/chart" uri="{C3380CC4-5D6E-409C-BE32-E72D297353CC}">
                  <c16:uniqueId val="{00000025-4016-4495-9FC0-FFB6663BC005}"/>
                </c:ext>
              </c:extLst>
            </c:dLbl>
            <c:dLbl>
              <c:idx val="12"/>
              <c:delete val="1"/>
              <c:extLst>
                <c:ext xmlns:c15="http://schemas.microsoft.com/office/drawing/2012/chart" uri="{CE6537A1-D6FC-4f65-9D91-7224C49458BB}"/>
                <c:ext xmlns:c16="http://schemas.microsoft.com/office/drawing/2014/chart" uri="{C3380CC4-5D6E-409C-BE32-E72D297353CC}">
                  <c16:uniqueId val="{00000026-4016-4495-9FC0-FFB6663BC005}"/>
                </c:ext>
              </c:extLst>
            </c:dLbl>
            <c:dLbl>
              <c:idx val="13"/>
              <c:delete val="1"/>
              <c:extLst>
                <c:ext xmlns:c15="http://schemas.microsoft.com/office/drawing/2012/chart" uri="{CE6537A1-D6FC-4f65-9D91-7224C49458BB}"/>
                <c:ext xmlns:c16="http://schemas.microsoft.com/office/drawing/2014/chart" uri="{C3380CC4-5D6E-409C-BE32-E72D297353CC}">
                  <c16:uniqueId val="{00000027-4016-4495-9FC0-FFB6663BC005}"/>
                </c:ext>
              </c:extLst>
            </c:dLbl>
            <c:dLbl>
              <c:idx val="14"/>
              <c:delete val="1"/>
              <c:extLst>
                <c:ext xmlns:c15="http://schemas.microsoft.com/office/drawing/2012/chart" uri="{CE6537A1-D6FC-4f65-9D91-7224C49458BB}"/>
                <c:ext xmlns:c16="http://schemas.microsoft.com/office/drawing/2014/chart" uri="{C3380CC4-5D6E-409C-BE32-E72D297353CC}">
                  <c16:uniqueId val="{00000028-4016-4495-9FC0-FFB6663BC005}"/>
                </c:ext>
              </c:extLst>
            </c:dLbl>
            <c:dLbl>
              <c:idx val="15"/>
              <c:delete val="1"/>
              <c:extLst>
                <c:ext xmlns:c15="http://schemas.microsoft.com/office/drawing/2012/chart" uri="{CE6537A1-D6FC-4f65-9D91-7224C49458BB}"/>
                <c:ext xmlns:c16="http://schemas.microsoft.com/office/drawing/2014/chart" uri="{C3380CC4-5D6E-409C-BE32-E72D297353CC}">
                  <c16:uniqueId val="{00000029-4016-4495-9FC0-FFB6663BC005}"/>
                </c:ext>
              </c:extLst>
            </c:dLbl>
            <c:dLbl>
              <c:idx val="16"/>
              <c:delete val="1"/>
              <c:extLst>
                <c:ext xmlns:c15="http://schemas.microsoft.com/office/drawing/2012/chart" uri="{CE6537A1-D6FC-4f65-9D91-7224C49458BB}"/>
                <c:ext xmlns:c16="http://schemas.microsoft.com/office/drawing/2014/chart" uri="{C3380CC4-5D6E-409C-BE32-E72D297353CC}">
                  <c16:uniqueId val="{00000017-4016-4495-9FC0-FFB6663BC005}"/>
                </c:ext>
              </c:extLst>
            </c:dLbl>
            <c:dLbl>
              <c:idx val="17"/>
              <c:delete val="1"/>
              <c:extLst>
                <c:ext xmlns:c15="http://schemas.microsoft.com/office/drawing/2012/chart" uri="{CE6537A1-D6FC-4f65-9D91-7224C49458BB}"/>
                <c:ext xmlns:c16="http://schemas.microsoft.com/office/drawing/2014/chart" uri="{C3380CC4-5D6E-409C-BE32-E72D297353CC}">
                  <c16:uniqueId val="{00000019-4016-4495-9FC0-FFB6663BC005}"/>
                </c:ext>
              </c:extLst>
            </c:dLbl>
            <c:dLbl>
              <c:idx val="18"/>
              <c:delete val="1"/>
              <c:extLst>
                <c:ext xmlns:c15="http://schemas.microsoft.com/office/drawing/2012/chart" uri="{CE6537A1-D6FC-4f65-9D91-7224C49458BB}"/>
                <c:ext xmlns:c16="http://schemas.microsoft.com/office/drawing/2014/chart" uri="{C3380CC4-5D6E-409C-BE32-E72D297353CC}">
                  <c16:uniqueId val="{0000002A-4016-4495-9FC0-FFB6663BC005}"/>
                </c:ext>
              </c:extLst>
            </c:dLbl>
            <c:dLbl>
              <c:idx val="19"/>
              <c:delete val="1"/>
              <c:extLst>
                <c:ext xmlns:c15="http://schemas.microsoft.com/office/drawing/2012/chart" uri="{CE6537A1-D6FC-4f65-9D91-7224C49458BB}"/>
                <c:ext xmlns:c16="http://schemas.microsoft.com/office/drawing/2014/chart" uri="{C3380CC4-5D6E-409C-BE32-E72D297353CC}">
                  <c16:uniqueId val="{00000009-0ECF-4252-98F3-7897103DBED0}"/>
                </c:ext>
              </c:extLst>
            </c:dLbl>
            <c:dLbl>
              <c:idx val="20"/>
              <c:delete val="1"/>
              <c:extLst>
                <c:ext xmlns:c15="http://schemas.microsoft.com/office/drawing/2012/chart" uri="{CE6537A1-D6FC-4f65-9D91-7224C49458BB}"/>
                <c:ext xmlns:c16="http://schemas.microsoft.com/office/drawing/2014/chart" uri="{C3380CC4-5D6E-409C-BE32-E72D297353CC}">
                  <c16:uniqueId val="{00000008-B3D6-4B4D-B13F-66D0584DD472}"/>
                </c:ext>
              </c:extLst>
            </c:dLbl>
            <c:dLbl>
              <c:idx val="21"/>
              <c:delete val="1"/>
              <c:extLst>
                <c:ext xmlns:c15="http://schemas.microsoft.com/office/drawing/2012/chart" uri="{CE6537A1-D6FC-4f65-9D91-7224C49458BB}"/>
                <c:ext xmlns:c16="http://schemas.microsoft.com/office/drawing/2014/chart" uri="{C3380CC4-5D6E-409C-BE32-E72D297353CC}">
                  <c16:uniqueId val="{00000009-77C6-411D-96D4-04969D7E960B}"/>
                </c:ext>
              </c:extLst>
            </c:dLbl>
            <c:dLbl>
              <c:idx val="22"/>
              <c:delete val="1"/>
              <c:extLst>
                <c:ext xmlns:c15="http://schemas.microsoft.com/office/drawing/2012/chart" uri="{CE6537A1-D6FC-4f65-9D91-7224C49458BB}"/>
                <c:ext xmlns:c16="http://schemas.microsoft.com/office/drawing/2014/chart" uri="{C3380CC4-5D6E-409C-BE32-E72D297353CC}">
                  <c16:uniqueId val="{0000000A-7C1E-4DBD-88B8-313CFA58FC7D}"/>
                </c:ext>
              </c:extLst>
            </c:dLbl>
            <c:dLbl>
              <c:idx val="23"/>
              <c:delete val="1"/>
              <c:extLst>
                <c:ext xmlns:c15="http://schemas.microsoft.com/office/drawing/2012/chart" uri="{CE6537A1-D6FC-4f65-9D91-7224C49458BB}"/>
                <c:ext xmlns:c16="http://schemas.microsoft.com/office/drawing/2014/chart" uri="{C3380CC4-5D6E-409C-BE32-E72D297353CC}">
                  <c16:uniqueId val="{00000009-7C1E-4DBD-88B8-313CFA58FC7D}"/>
                </c:ext>
              </c:extLst>
            </c:dLbl>
            <c:dLbl>
              <c:idx val="24"/>
              <c:layout>
                <c:manualLayout>
                  <c:x val="0"/>
                  <c:y val="-4.803635656654142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1E-4DBD-88B8-313CFA58FC7D}"/>
                </c:ext>
              </c:extLst>
            </c:dLbl>
            <c:spPr>
              <a:noFill/>
              <a:ln>
                <a:noFill/>
              </a:ln>
              <a:effectLst/>
            </c:spPr>
            <c:txPr>
              <a:bodyPr wrap="square" lIns="38100" tIns="19050" rIns="38100" bIns="19050" anchor="ctr">
                <a:spAutoFit/>
              </a:bodyPr>
              <a:lstStyle/>
              <a:p>
                <a:pPr>
                  <a:defRPr i="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Sheet1!$C$2:$C$26</c:f>
              <c:numCache>
                <c:formatCode>General</c:formatCode>
                <c:ptCount val="25"/>
                <c:pt idx="0">
                  <c:v>7</c:v>
                </c:pt>
                <c:pt idx="1">
                  <c:v>11</c:v>
                </c:pt>
                <c:pt idx="2">
                  <c:v>11</c:v>
                </c:pt>
                <c:pt idx="3">
                  <c:v>14</c:v>
                </c:pt>
                <c:pt idx="4">
                  <c:v>8</c:v>
                </c:pt>
                <c:pt idx="5">
                  <c:v>13</c:v>
                </c:pt>
                <c:pt idx="6">
                  <c:v>15</c:v>
                </c:pt>
                <c:pt idx="7">
                  <c:v>7</c:v>
                </c:pt>
                <c:pt idx="8">
                  <c:v>24</c:v>
                </c:pt>
                <c:pt idx="9">
                  <c:v>17</c:v>
                </c:pt>
                <c:pt idx="10">
                  <c:v>20</c:v>
                </c:pt>
                <c:pt idx="11">
                  <c:v>26</c:v>
                </c:pt>
                <c:pt idx="12">
                  <c:v>29</c:v>
                </c:pt>
                <c:pt idx="13">
                  <c:v>48</c:v>
                </c:pt>
                <c:pt idx="14">
                  <c:v>59</c:v>
                </c:pt>
                <c:pt idx="15" formatCode="#,##0">
                  <c:v>46</c:v>
                </c:pt>
                <c:pt idx="16" formatCode="#,##0">
                  <c:v>94</c:v>
                </c:pt>
                <c:pt idx="17" formatCode="#,##0">
                  <c:v>93</c:v>
                </c:pt>
                <c:pt idx="18" formatCode="#,##0">
                  <c:v>85</c:v>
                </c:pt>
                <c:pt idx="19" formatCode="#,##0">
                  <c:v>93</c:v>
                </c:pt>
                <c:pt idx="20" formatCode="#,##0">
                  <c:v>49</c:v>
                </c:pt>
                <c:pt idx="21" formatCode="#,##0">
                  <c:v>43</c:v>
                </c:pt>
                <c:pt idx="22" formatCode="#,##0">
                  <c:v>38</c:v>
                </c:pt>
                <c:pt idx="23" formatCode="#,##0">
                  <c:v>34</c:v>
                </c:pt>
                <c:pt idx="24" formatCode="#,##0">
                  <c:v>17</c:v>
                </c:pt>
              </c:numCache>
            </c:numRef>
          </c:val>
          <c:extLst>
            <c:ext xmlns:c16="http://schemas.microsoft.com/office/drawing/2014/chart" uri="{C3380CC4-5D6E-409C-BE32-E72D297353CC}">
              <c16:uniqueId val="{0000002B-4016-4495-9FC0-FFB6663BC005}"/>
            </c:ext>
          </c:extLst>
        </c:ser>
        <c:ser>
          <c:idx val="2"/>
          <c:order val="2"/>
          <c:tx>
            <c:strRef>
              <c:f>Sheet1!$D$1</c:f>
              <c:strCache>
                <c:ptCount val="1"/>
                <c:pt idx="0">
                  <c:v>Unknown</c:v>
                </c:pt>
              </c:strCache>
            </c:strRef>
          </c:tx>
          <c:spPr>
            <a:solidFill>
              <a:srgbClr val="7F9E3F">
                <a:lumMod val="50000"/>
              </a:srgbClr>
            </a:solidFill>
          </c:spPr>
          <c:invertIfNegative val="0"/>
          <c:dLbls>
            <c:delete val="1"/>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Sheet1!$D$2:$D$26</c:f>
              <c:numCache>
                <c:formatCode>General</c:formatCode>
                <c:ptCount val="25"/>
                <c:pt idx="0">
                  <c:v>0</c:v>
                </c:pt>
                <c:pt idx="1">
                  <c:v>0</c:v>
                </c:pt>
                <c:pt idx="2">
                  <c:v>0</c:v>
                </c:pt>
                <c:pt idx="3">
                  <c:v>0</c:v>
                </c:pt>
                <c:pt idx="4">
                  <c:v>0</c:v>
                </c:pt>
                <c:pt idx="5">
                  <c:v>0</c:v>
                </c:pt>
                <c:pt idx="6">
                  <c:v>0</c:v>
                </c:pt>
                <c:pt idx="7">
                  <c:v>0</c:v>
                </c:pt>
                <c:pt idx="8">
                  <c:v>0</c:v>
                </c:pt>
                <c:pt idx="14">
                  <c:v>2</c:v>
                </c:pt>
                <c:pt idx="15">
                  <c:v>3</c:v>
                </c:pt>
                <c:pt idx="16">
                  <c:v>0</c:v>
                </c:pt>
                <c:pt idx="17">
                  <c:v>0</c:v>
                </c:pt>
                <c:pt idx="18">
                  <c:v>0</c:v>
                </c:pt>
                <c:pt idx="19">
                  <c:v>0</c:v>
                </c:pt>
                <c:pt idx="20">
                  <c:v>0</c:v>
                </c:pt>
                <c:pt idx="21">
                  <c:v>1</c:v>
                </c:pt>
              </c:numCache>
            </c:numRef>
          </c:val>
          <c:extLst>
            <c:ext xmlns:c16="http://schemas.microsoft.com/office/drawing/2014/chart" uri="{C3380CC4-5D6E-409C-BE32-E72D297353CC}">
              <c16:uniqueId val="{0000002C-4016-4495-9FC0-FFB6663BC005}"/>
            </c:ext>
          </c:extLst>
        </c:ser>
        <c:dLbls>
          <c:dLblPos val="inBase"/>
          <c:showLegendKey val="0"/>
          <c:showVal val="1"/>
          <c:showCatName val="0"/>
          <c:showSerName val="0"/>
          <c:showPercent val="0"/>
          <c:showBubbleSize val="0"/>
        </c:dLbls>
        <c:gapWidth val="11"/>
        <c:overlap val="100"/>
        <c:axId val="51403008"/>
        <c:axId val="51413376"/>
      </c:barChart>
      <c:catAx>
        <c:axId val="51403008"/>
        <c:scaling>
          <c:orientation val="minMax"/>
        </c:scaling>
        <c:delete val="0"/>
        <c:axPos val="b"/>
        <c:title>
          <c:tx>
            <c:rich>
              <a:bodyPr/>
              <a:lstStyle/>
              <a:p>
                <a:pPr>
                  <a:defRPr sz="1330"/>
                </a:pPr>
                <a:r>
                  <a:rPr lang="en-US" sz="1330"/>
                  <a:t>Year at Diagnosis</a:t>
                </a:r>
              </a:p>
            </c:rich>
          </c:tx>
          <c:layout>
            <c:manualLayout>
              <c:xMode val="edge"/>
              <c:yMode val="edge"/>
              <c:x val="0.44066466831934875"/>
              <c:y val="0.93680368081030974"/>
            </c:manualLayout>
          </c:layout>
          <c:overlay val="0"/>
        </c:title>
        <c:numFmt formatCode="General" sourceLinked="1"/>
        <c:majorTickMark val="none"/>
        <c:minorTickMark val="none"/>
        <c:tickLblPos val="nextTo"/>
        <c:spPr>
          <a:ln w="12700">
            <a:solidFill>
              <a:sysClr val="windowText" lastClr="000000"/>
            </a:solidFill>
          </a:ln>
        </c:spPr>
        <c:txPr>
          <a:bodyPr rot="-2040000"/>
          <a:lstStyle/>
          <a:p>
            <a:pPr>
              <a:defRPr/>
            </a:pPr>
            <a:endParaRPr lang="en-US"/>
          </a:p>
        </c:txPr>
        <c:crossAx val="51413376"/>
        <c:crosses val="autoZero"/>
        <c:auto val="1"/>
        <c:lblAlgn val="ctr"/>
        <c:lblOffset val="100"/>
        <c:noMultiLvlLbl val="0"/>
      </c:catAx>
      <c:valAx>
        <c:axId val="51413376"/>
        <c:scaling>
          <c:orientation val="minMax"/>
        </c:scaling>
        <c:delete val="0"/>
        <c:axPos val="l"/>
        <c:majorGridlines>
          <c:spPr>
            <a:ln>
              <a:noFill/>
            </a:ln>
          </c:spPr>
        </c:majorGridlines>
        <c:title>
          <c:tx>
            <c:rich>
              <a:bodyPr rot="-5400000" vert="horz"/>
              <a:lstStyle/>
              <a:p>
                <a:pPr>
                  <a:defRPr sz="1330"/>
                </a:pPr>
                <a:r>
                  <a:rPr lang="en-US" sz="1330"/>
                  <a:t>Number of Cases</a:t>
                </a:r>
              </a:p>
            </c:rich>
          </c:tx>
          <c:layout>
            <c:manualLayout>
              <c:xMode val="edge"/>
              <c:yMode val="edge"/>
              <c:x val="5.416818673200794E-3"/>
              <c:y val="0.3080004882857279"/>
            </c:manualLayout>
          </c:layout>
          <c:overlay val="0"/>
        </c:title>
        <c:numFmt formatCode="#,##0" sourceLinked="0"/>
        <c:majorTickMark val="none"/>
        <c:minorTickMark val="none"/>
        <c:tickLblPos val="nextTo"/>
        <c:spPr>
          <a:ln w="12700">
            <a:solidFill>
              <a:sysClr val="windowText" lastClr="000000"/>
            </a:solidFill>
          </a:ln>
        </c:spPr>
        <c:crossAx val="51403008"/>
        <c:crosses val="autoZero"/>
        <c:crossBetween val="between"/>
      </c:valAx>
      <c:spPr>
        <a:noFill/>
        <a:ln w="25400">
          <a:noFill/>
        </a:ln>
      </c:spPr>
    </c:plotArea>
    <c:legend>
      <c:legendPos val="t"/>
      <c:layout>
        <c:manualLayout>
          <c:xMode val="edge"/>
          <c:yMode val="edge"/>
          <c:x val="0.30871641373736908"/>
          <c:y val="3.3402352483717312E-2"/>
          <c:w val="0.4129115068228193"/>
          <c:h val="6.5178880761411692E-2"/>
        </c:manualLayout>
      </c:layout>
      <c:overlay val="0"/>
      <c:txPr>
        <a:bodyPr/>
        <a:lstStyle/>
        <a:p>
          <a:pPr>
            <a:defRPr sz="16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973641592673256E-2"/>
          <c:y val="0.20830450387601332"/>
          <c:w val="0.88101382057433164"/>
          <c:h val="0.60891244803549893"/>
        </c:manualLayout>
      </c:layout>
      <c:lineChart>
        <c:grouping val="standard"/>
        <c:varyColors val="0"/>
        <c:ser>
          <c:idx val="0"/>
          <c:order val="0"/>
          <c:tx>
            <c:strRef>
              <c:f>Sheet1!$B$1</c:f>
              <c:strCache>
                <c:ptCount val="1"/>
                <c:pt idx="0">
                  <c:v>NC Rate-Men</c:v>
                </c:pt>
              </c:strCache>
            </c:strRef>
          </c:tx>
          <c:spPr>
            <a:ln w="28575" cap="rnd">
              <a:solidFill>
                <a:schemeClr val="tx2">
                  <a:lumMod val="60000"/>
                  <a:lumOff val="4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0A23-464D-A38A-6EB50C4A16A8}"/>
                </c:ext>
              </c:extLst>
            </c:dLbl>
            <c:dLbl>
              <c:idx val="1"/>
              <c:delete val="1"/>
              <c:extLst>
                <c:ext xmlns:c15="http://schemas.microsoft.com/office/drawing/2012/chart" uri="{CE6537A1-D6FC-4f65-9D91-7224C49458BB}"/>
                <c:ext xmlns:c16="http://schemas.microsoft.com/office/drawing/2014/chart" uri="{C3380CC4-5D6E-409C-BE32-E72D297353CC}">
                  <c16:uniqueId val="{00000001-0A23-464D-A38A-6EB50C4A16A8}"/>
                </c:ext>
              </c:extLst>
            </c:dLbl>
            <c:dLbl>
              <c:idx val="2"/>
              <c:delete val="1"/>
              <c:extLst>
                <c:ext xmlns:c15="http://schemas.microsoft.com/office/drawing/2012/chart" uri="{CE6537A1-D6FC-4f65-9D91-7224C49458BB}"/>
                <c:ext xmlns:c16="http://schemas.microsoft.com/office/drawing/2014/chart" uri="{C3380CC4-5D6E-409C-BE32-E72D297353CC}">
                  <c16:uniqueId val="{00000002-0A23-464D-A38A-6EB50C4A16A8}"/>
                </c:ext>
              </c:extLst>
            </c:dLbl>
            <c:dLbl>
              <c:idx val="3"/>
              <c:delete val="1"/>
              <c:extLst>
                <c:ext xmlns:c15="http://schemas.microsoft.com/office/drawing/2012/chart" uri="{CE6537A1-D6FC-4f65-9D91-7224C49458BB}"/>
                <c:ext xmlns:c16="http://schemas.microsoft.com/office/drawing/2014/chart" uri="{C3380CC4-5D6E-409C-BE32-E72D297353CC}">
                  <c16:uniqueId val="{00000003-0A23-464D-A38A-6EB50C4A16A8}"/>
                </c:ext>
              </c:extLst>
            </c:dLbl>
            <c:dLbl>
              <c:idx val="4"/>
              <c:delete val="1"/>
              <c:extLst>
                <c:ext xmlns:c15="http://schemas.microsoft.com/office/drawing/2012/chart" uri="{CE6537A1-D6FC-4f65-9D91-7224C49458BB}"/>
                <c:ext xmlns:c16="http://schemas.microsoft.com/office/drawing/2014/chart" uri="{C3380CC4-5D6E-409C-BE32-E72D297353CC}">
                  <c16:uniqueId val="{00000004-0A23-464D-A38A-6EB50C4A16A8}"/>
                </c:ext>
              </c:extLst>
            </c:dLbl>
            <c:dLbl>
              <c:idx val="5"/>
              <c:delete val="1"/>
              <c:extLst>
                <c:ext xmlns:c15="http://schemas.microsoft.com/office/drawing/2012/chart" uri="{CE6537A1-D6FC-4f65-9D91-7224C49458BB}"/>
                <c:ext xmlns:c16="http://schemas.microsoft.com/office/drawing/2014/chart" uri="{C3380CC4-5D6E-409C-BE32-E72D297353CC}">
                  <c16:uniqueId val="{00000005-0A23-464D-A38A-6EB50C4A16A8}"/>
                </c:ext>
              </c:extLst>
            </c:dLbl>
            <c:dLbl>
              <c:idx val="6"/>
              <c:delete val="1"/>
              <c:extLst>
                <c:ext xmlns:c15="http://schemas.microsoft.com/office/drawing/2012/chart" uri="{CE6537A1-D6FC-4f65-9D91-7224C49458BB}"/>
                <c:ext xmlns:c16="http://schemas.microsoft.com/office/drawing/2014/chart" uri="{C3380CC4-5D6E-409C-BE32-E72D297353CC}">
                  <c16:uniqueId val="{00000006-0A23-464D-A38A-6EB50C4A16A8}"/>
                </c:ext>
              </c:extLst>
            </c:dLbl>
            <c:dLbl>
              <c:idx val="7"/>
              <c:delete val="1"/>
              <c:extLst>
                <c:ext xmlns:c15="http://schemas.microsoft.com/office/drawing/2012/chart" uri="{CE6537A1-D6FC-4f65-9D91-7224C49458BB}"/>
                <c:ext xmlns:c16="http://schemas.microsoft.com/office/drawing/2014/chart" uri="{C3380CC4-5D6E-409C-BE32-E72D297353CC}">
                  <c16:uniqueId val="{00000007-0A23-464D-A38A-6EB50C4A16A8}"/>
                </c:ext>
              </c:extLst>
            </c:dLbl>
            <c:dLbl>
              <c:idx val="8"/>
              <c:delete val="1"/>
              <c:extLst>
                <c:ext xmlns:c15="http://schemas.microsoft.com/office/drawing/2012/chart" uri="{CE6537A1-D6FC-4f65-9D91-7224C49458BB}"/>
                <c:ext xmlns:c16="http://schemas.microsoft.com/office/drawing/2014/chart" uri="{C3380CC4-5D6E-409C-BE32-E72D297353CC}">
                  <c16:uniqueId val="{00000008-0A23-464D-A38A-6EB50C4A16A8}"/>
                </c:ext>
              </c:extLst>
            </c:dLbl>
            <c:dLbl>
              <c:idx val="9"/>
              <c:delete val="1"/>
              <c:extLst>
                <c:ext xmlns:c15="http://schemas.microsoft.com/office/drawing/2012/chart" uri="{CE6537A1-D6FC-4f65-9D91-7224C49458BB}"/>
                <c:ext xmlns:c16="http://schemas.microsoft.com/office/drawing/2014/chart" uri="{C3380CC4-5D6E-409C-BE32-E72D297353CC}">
                  <c16:uniqueId val="{00000009-0A23-464D-A38A-6EB50C4A16A8}"/>
                </c:ext>
              </c:extLst>
            </c:dLbl>
            <c:dLbl>
              <c:idx val="10"/>
              <c:delete val="1"/>
              <c:extLst>
                <c:ext xmlns:c15="http://schemas.microsoft.com/office/drawing/2012/chart" uri="{CE6537A1-D6FC-4f65-9D91-7224C49458BB}"/>
                <c:ext xmlns:c16="http://schemas.microsoft.com/office/drawing/2014/chart" uri="{C3380CC4-5D6E-409C-BE32-E72D297353CC}">
                  <c16:uniqueId val="{0000000A-0A23-464D-A38A-6EB50C4A16A8}"/>
                </c:ext>
              </c:extLst>
            </c:dLbl>
            <c:dLbl>
              <c:idx val="11"/>
              <c:delete val="1"/>
              <c:extLst>
                <c:ext xmlns:c15="http://schemas.microsoft.com/office/drawing/2012/chart" uri="{CE6537A1-D6FC-4f65-9D91-7224C49458BB}"/>
                <c:ext xmlns:c16="http://schemas.microsoft.com/office/drawing/2014/chart" uri="{C3380CC4-5D6E-409C-BE32-E72D297353CC}">
                  <c16:uniqueId val="{0000000B-0A23-464D-A38A-6EB50C4A16A8}"/>
                </c:ext>
              </c:extLst>
            </c:dLbl>
            <c:dLbl>
              <c:idx val="12"/>
              <c:delete val="1"/>
              <c:extLst>
                <c:ext xmlns:c15="http://schemas.microsoft.com/office/drawing/2012/chart" uri="{CE6537A1-D6FC-4f65-9D91-7224C49458BB}"/>
                <c:ext xmlns:c16="http://schemas.microsoft.com/office/drawing/2014/chart" uri="{C3380CC4-5D6E-409C-BE32-E72D297353CC}">
                  <c16:uniqueId val="{0000000C-0A23-464D-A38A-6EB50C4A16A8}"/>
                </c:ext>
              </c:extLst>
            </c:dLbl>
            <c:dLbl>
              <c:idx val="13"/>
              <c:delete val="1"/>
              <c:extLst>
                <c:ext xmlns:c15="http://schemas.microsoft.com/office/drawing/2012/chart" uri="{CE6537A1-D6FC-4f65-9D91-7224C49458BB}"/>
                <c:ext xmlns:c16="http://schemas.microsoft.com/office/drawing/2014/chart" uri="{C3380CC4-5D6E-409C-BE32-E72D297353CC}">
                  <c16:uniqueId val="{0000000D-0A23-464D-A38A-6EB50C4A16A8}"/>
                </c:ext>
              </c:extLst>
            </c:dLbl>
            <c:dLbl>
              <c:idx val="14"/>
              <c:delete val="1"/>
              <c:extLst>
                <c:ext xmlns:c15="http://schemas.microsoft.com/office/drawing/2012/chart" uri="{CE6537A1-D6FC-4f65-9D91-7224C49458BB}"/>
                <c:ext xmlns:c16="http://schemas.microsoft.com/office/drawing/2014/chart" uri="{C3380CC4-5D6E-409C-BE32-E72D297353CC}">
                  <c16:uniqueId val="{0000000E-0A23-464D-A38A-6EB50C4A16A8}"/>
                </c:ext>
              </c:extLst>
            </c:dLbl>
            <c:dLbl>
              <c:idx val="15"/>
              <c:delete val="1"/>
              <c:extLst>
                <c:ext xmlns:c15="http://schemas.microsoft.com/office/drawing/2012/chart" uri="{CE6537A1-D6FC-4f65-9D91-7224C49458BB}"/>
                <c:ext xmlns:c16="http://schemas.microsoft.com/office/drawing/2014/chart" uri="{C3380CC4-5D6E-409C-BE32-E72D297353CC}">
                  <c16:uniqueId val="{0000000F-0A23-464D-A38A-6EB50C4A16A8}"/>
                </c:ext>
              </c:extLst>
            </c:dLbl>
            <c:dLbl>
              <c:idx val="16"/>
              <c:delete val="1"/>
              <c:extLst>
                <c:ext xmlns:c15="http://schemas.microsoft.com/office/drawing/2012/chart" uri="{CE6537A1-D6FC-4f65-9D91-7224C49458BB}"/>
                <c:ext xmlns:c16="http://schemas.microsoft.com/office/drawing/2014/chart" uri="{C3380CC4-5D6E-409C-BE32-E72D297353CC}">
                  <c16:uniqueId val="{00000045-0A23-464D-A38A-6EB50C4A16A8}"/>
                </c:ext>
              </c:extLst>
            </c:dLbl>
            <c:dLbl>
              <c:idx val="17"/>
              <c:delete val="1"/>
              <c:extLst>
                <c:ext xmlns:c15="http://schemas.microsoft.com/office/drawing/2012/chart" uri="{CE6537A1-D6FC-4f65-9D91-7224C49458BB}"/>
                <c:ext xmlns:c16="http://schemas.microsoft.com/office/drawing/2014/chart" uri="{C3380CC4-5D6E-409C-BE32-E72D297353CC}">
                  <c16:uniqueId val="{00000000-23C1-4A12-89F6-5A4B22DFA31A}"/>
                </c:ext>
              </c:extLst>
            </c:dLbl>
            <c:dLbl>
              <c:idx val="18"/>
              <c:delete val="1"/>
              <c:extLst>
                <c:ext xmlns:c15="http://schemas.microsoft.com/office/drawing/2012/chart" uri="{CE6537A1-D6FC-4f65-9D91-7224C49458BB}"/>
                <c:ext xmlns:c16="http://schemas.microsoft.com/office/drawing/2014/chart" uri="{C3380CC4-5D6E-409C-BE32-E72D297353CC}">
                  <c16:uniqueId val="{00000001-23C1-4A12-89F6-5A4B22DFA31A}"/>
                </c:ext>
              </c:extLst>
            </c:dLbl>
            <c:dLbl>
              <c:idx val="19"/>
              <c:delete val="1"/>
              <c:extLst>
                <c:ext xmlns:c15="http://schemas.microsoft.com/office/drawing/2012/chart" uri="{CE6537A1-D6FC-4f65-9D91-7224C49458BB}"/>
                <c:ext xmlns:c16="http://schemas.microsoft.com/office/drawing/2014/chart" uri="{C3380CC4-5D6E-409C-BE32-E72D297353CC}">
                  <c16:uniqueId val="{00000001-84DE-4799-BE60-FA15FAC664FF}"/>
                </c:ext>
              </c:extLst>
            </c:dLbl>
            <c:dLbl>
              <c:idx val="20"/>
              <c:delete val="1"/>
              <c:extLst>
                <c:ext xmlns:c15="http://schemas.microsoft.com/office/drawing/2012/chart" uri="{CE6537A1-D6FC-4f65-9D91-7224C49458BB}"/>
                <c:ext xmlns:c16="http://schemas.microsoft.com/office/drawing/2014/chart" uri="{C3380CC4-5D6E-409C-BE32-E72D297353CC}">
                  <c16:uniqueId val="{00000005-84DE-4799-BE60-FA15FAC664FF}"/>
                </c:ext>
              </c:extLst>
            </c:dLbl>
            <c:dLbl>
              <c:idx val="21"/>
              <c:delete val="1"/>
              <c:extLst>
                <c:ext xmlns:c15="http://schemas.microsoft.com/office/drawing/2012/chart" uri="{CE6537A1-D6FC-4f65-9D91-7224C49458BB}"/>
                <c:ext xmlns:c16="http://schemas.microsoft.com/office/drawing/2014/chart" uri="{C3380CC4-5D6E-409C-BE32-E72D297353CC}">
                  <c16:uniqueId val="{00000004-2C2D-4AB5-B728-A0DF9B544727}"/>
                </c:ext>
              </c:extLst>
            </c:dLbl>
            <c:dLbl>
              <c:idx val="22"/>
              <c:delete val="1"/>
              <c:extLst>
                <c:ext xmlns:c15="http://schemas.microsoft.com/office/drawing/2012/chart" uri="{CE6537A1-D6FC-4f65-9D91-7224C49458BB}"/>
                <c:ext xmlns:c16="http://schemas.microsoft.com/office/drawing/2014/chart" uri="{C3380CC4-5D6E-409C-BE32-E72D297353CC}">
                  <c16:uniqueId val="{00000003-C949-4EC2-9F26-EA2322AB33E0}"/>
                </c:ext>
              </c:extLst>
            </c:dLbl>
            <c:dLbl>
              <c:idx val="23"/>
              <c:delete val="1"/>
              <c:extLst>
                <c:ext xmlns:c15="http://schemas.microsoft.com/office/drawing/2012/chart" uri="{CE6537A1-D6FC-4f65-9D91-7224C49458BB}"/>
                <c:ext xmlns:c16="http://schemas.microsoft.com/office/drawing/2014/chart" uri="{C3380CC4-5D6E-409C-BE32-E72D297353CC}">
                  <c16:uniqueId val="{00000001-F0D1-47D5-856A-44BCC3BE5BFA}"/>
                </c:ext>
              </c:extLst>
            </c:dLbl>
            <c:dLbl>
              <c:idx val="24"/>
              <c:layout>
                <c:manualLayout>
                  <c:x val="0"/>
                  <c:y val="-8.782739303556554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EB-4964-96E5-7253182267A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Sheet1!$B$2:$B$26</c:f>
              <c:numCache>
                <c:formatCode>0.0</c:formatCode>
                <c:ptCount val="25"/>
                <c:pt idx="0">
                  <c:v>0.3</c:v>
                </c:pt>
                <c:pt idx="1">
                  <c:v>0.3</c:v>
                </c:pt>
                <c:pt idx="2">
                  <c:v>0.3</c:v>
                </c:pt>
                <c:pt idx="3">
                  <c:v>0</c:v>
                </c:pt>
                <c:pt idx="4">
                  <c:v>0.1</c:v>
                </c:pt>
                <c:pt idx="5">
                  <c:v>0.2</c:v>
                </c:pt>
                <c:pt idx="6">
                  <c:v>0.2</c:v>
                </c:pt>
                <c:pt idx="7">
                  <c:v>0.2</c:v>
                </c:pt>
                <c:pt idx="8">
                  <c:v>0.4</c:v>
                </c:pt>
                <c:pt idx="9">
                  <c:v>0.3</c:v>
                </c:pt>
                <c:pt idx="10">
                  <c:v>0.4</c:v>
                </c:pt>
                <c:pt idx="11">
                  <c:v>0.6</c:v>
                </c:pt>
                <c:pt idx="12">
                  <c:v>0.8</c:v>
                </c:pt>
                <c:pt idx="13">
                  <c:v>0.8</c:v>
                </c:pt>
                <c:pt idx="14">
                  <c:v>1.4</c:v>
                </c:pt>
                <c:pt idx="15">
                  <c:v>1.5</c:v>
                </c:pt>
                <c:pt idx="16">
                  <c:v>2.2000000000000002</c:v>
                </c:pt>
                <c:pt idx="17">
                  <c:v>2</c:v>
                </c:pt>
                <c:pt idx="18">
                  <c:v>2.2000000000000002</c:v>
                </c:pt>
                <c:pt idx="19">
                  <c:v>2</c:v>
                </c:pt>
                <c:pt idx="20">
                  <c:v>1.2</c:v>
                </c:pt>
                <c:pt idx="21">
                  <c:v>1.2</c:v>
                </c:pt>
                <c:pt idx="22">
                  <c:v>0.7</c:v>
                </c:pt>
                <c:pt idx="23">
                  <c:v>0.9</c:v>
                </c:pt>
                <c:pt idx="24">
                  <c:v>0.5</c:v>
                </c:pt>
              </c:numCache>
            </c:numRef>
          </c:val>
          <c:smooth val="0"/>
          <c:extLst>
            <c:ext xmlns:c16="http://schemas.microsoft.com/office/drawing/2014/chart" uri="{C3380CC4-5D6E-409C-BE32-E72D297353CC}">
              <c16:uniqueId val="{00000010-0A23-464D-A38A-6EB50C4A16A8}"/>
            </c:ext>
          </c:extLst>
        </c:ser>
        <c:ser>
          <c:idx val="1"/>
          <c:order val="1"/>
          <c:tx>
            <c:strRef>
              <c:f>Sheet1!$C$1</c:f>
              <c:strCache>
                <c:ptCount val="1"/>
                <c:pt idx="0">
                  <c:v>NC Rate-Women</c:v>
                </c:pt>
              </c:strCache>
            </c:strRef>
          </c:tx>
          <c:spPr>
            <a:ln w="28575" cap="rnd">
              <a:solidFill>
                <a:srgbClr val="522358"/>
              </a:solidFill>
              <a:round/>
            </a:ln>
            <a:effectLst/>
          </c:spPr>
          <c:marker>
            <c:symbol val="none"/>
          </c:marker>
          <c:dLbls>
            <c:dLbl>
              <c:idx val="24"/>
              <c:layout>
                <c:manualLayout>
                  <c:x val="0"/>
                  <c:y val="9.440813362381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EB-4964-96E5-7253182267A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Sheet1!$C$2:$C$26</c:f>
              <c:numCache>
                <c:formatCode>0.0</c:formatCode>
                <c:ptCount val="25"/>
                <c:pt idx="0">
                  <c:v>0.2</c:v>
                </c:pt>
                <c:pt idx="1">
                  <c:v>0.3</c:v>
                </c:pt>
                <c:pt idx="2">
                  <c:v>0.3</c:v>
                </c:pt>
                <c:pt idx="3">
                  <c:v>0.3</c:v>
                </c:pt>
                <c:pt idx="4">
                  <c:v>0.2</c:v>
                </c:pt>
                <c:pt idx="5">
                  <c:v>0.3</c:v>
                </c:pt>
                <c:pt idx="6">
                  <c:v>0.3</c:v>
                </c:pt>
                <c:pt idx="7">
                  <c:v>0.2</c:v>
                </c:pt>
                <c:pt idx="8">
                  <c:v>0.5</c:v>
                </c:pt>
                <c:pt idx="9">
                  <c:v>0.4</c:v>
                </c:pt>
                <c:pt idx="10">
                  <c:v>0.4</c:v>
                </c:pt>
                <c:pt idx="11">
                  <c:v>0.5</c:v>
                </c:pt>
                <c:pt idx="12">
                  <c:v>0.6</c:v>
                </c:pt>
                <c:pt idx="13">
                  <c:v>0.9</c:v>
                </c:pt>
                <c:pt idx="14">
                  <c:v>1.2</c:v>
                </c:pt>
                <c:pt idx="15">
                  <c:v>0.9</c:v>
                </c:pt>
                <c:pt idx="16">
                  <c:v>1.8</c:v>
                </c:pt>
                <c:pt idx="17">
                  <c:v>1.8</c:v>
                </c:pt>
                <c:pt idx="18">
                  <c:v>1.6</c:v>
                </c:pt>
                <c:pt idx="19">
                  <c:v>1.7</c:v>
                </c:pt>
                <c:pt idx="20">
                  <c:v>0.9</c:v>
                </c:pt>
                <c:pt idx="21">
                  <c:v>0.8</c:v>
                </c:pt>
                <c:pt idx="22">
                  <c:v>0.7</c:v>
                </c:pt>
                <c:pt idx="23">
                  <c:v>0.6</c:v>
                </c:pt>
                <c:pt idx="24">
                  <c:v>0.3</c:v>
                </c:pt>
              </c:numCache>
            </c:numRef>
          </c:val>
          <c:smooth val="0"/>
          <c:extLst>
            <c:ext xmlns:c16="http://schemas.microsoft.com/office/drawing/2014/chart" uri="{C3380CC4-5D6E-409C-BE32-E72D297353CC}">
              <c16:uniqueId val="{00000021-0A23-464D-A38A-6EB50C4A16A8}"/>
            </c:ext>
          </c:extLst>
        </c:ser>
        <c:ser>
          <c:idx val="2"/>
          <c:order val="2"/>
          <c:tx>
            <c:strRef>
              <c:f>Sheet1!$D$1</c:f>
              <c:strCache>
                <c:ptCount val="1"/>
                <c:pt idx="0">
                  <c:v>US Rate-Men</c:v>
                </c:pt>
              </c:strCache>
            </c:strRef>
          </c:tx>
          <c:spPr>
            <a:ln w="28575" cap="rnd">
              <a:solidFill>
                <a:schemeClr val="tx2">
                  <a:lumMod val="60000"/>
                  <a:lumOff val="40000"/>
                  <a:alpha val="65000"/>
                </a:schemeClr>
              </a:solidFill>
              <a:prstDash val="dash"/>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2-0A23-464D-A38A-6EB50C4A16A8}"/>
                </c:ext>
              </c:extLst>
            </c:dLbl>
            <c:dLbl>
              <c:idx val="1"/>
              <c:delete val="1"/>
              <c:extLst>
                <c:ext xmlns:c15="http://schemas.microsoft.com/office/drawing/2012/chart" uri="{CE6537A1-D6FC-4f65-9D91-7224C49458BB}"/>
                <c:ext xmlns:c16="http://schemas.microsoft.com/office/drawing/2014/chart" uri="{C3380CC4-5D6E-409C-BE32-E72D297353CC}">
                  <c16:uniqueId val="{00000023-0A23-464D-A38A-6EB50C4A16A8}"/>
                </c:ext>
              </c:extLst>
            </c:dLbl>
            <c:dLbl>
              <c:idx val="2"/>
              <c:delete val="1"/>
              <c:extLst>
                <c:ext xmlns:c15="http://schemas.microsoft.com/office/drawing/2012/chart" uri="{CE6537A1-D6FC-4f65-9D91-7224C49458BB}"/>
                <c:ext xmlns:c16="http://schemas.microsoft.com/office/drawing/2014/chart" uri="{C3380CC4-5D6E-409C-BE32-E72D297353CC}">
                  <c16:uniqueId val="{00000024-0A23-464D-A38A-6EB50C4A16A8}"/>
                </c:ext>
              </c:extLst>
            </c:dLbl>
            <c:dLbl>
              <c:idx val="3"/>
              <c:delete val="1"/>
              <c:extLst>
                <c:ext xmlns:c15="http://schemas.microsoft.com/office/drawing/2012/chart" uri="{CE6537A1-D6FC-4f65-9D91-7224C49458BB}"/>
                <c:ext xmlns:c16="http://schemas.microsoft.com/office/drawing/2014/chart" uri="{C3380CC4-5D6E-409C-BE32-E72D297353CC}">
                  <c16:uniqueId val="{00000025-0A23-464D-A38A-6EB50C4A16A8}"/>
                </c:ext>
              </c:extLst>
            </c:dLbl>
            <c:dLbl>
              <c:idx val="4"/>
              <c:delete val="1"/>
              <c:extLst>
                <c:ext xmlns:c15="http://schemas.microsoft.com/office/drawing/2012/chart" uri="{CE6537A1-D6FC-4f65-9D91-7224C49458BB}"/>
                <c:ext xmlns:c16="http://schemas.microsoft.com/office/drawing/2014/chart" uri="{C3380CC4-5D6E-409C-BE32-E72D297353CC}">
                  <c16:uniqueId val="{00000026-0A23-464D-A38A-6EB50C4A16A8}"/>
                </c:ext>
              </c:extLst>
            </c:dLbl>
            <c:dLbl>
              <c:idx val="5"/>
              <c:delete val="1"/>
              <c:extLst>
                <c:ext xmlns:c15="http://schemas.microsoft.com/office/drawing/2012/chart" uri="{CE6537A1-D6FC-4f65-9D91-7224C49458BB}"/>
                <c:ext xmlns:c16="http://schemas.microsoft.com/office/drawing/2014/chart" uri="{C3380CC4-5D6E-409C-BE32-E72D297353CC}">
                  <c16:uniqueId val="{00000027-0A23-464D-A38A-6EB50C4A16A8}"/>
                </c:ext>
              </c:extLst>
            </c:dLbl>
            <c:dLbl>
              <c:idx val="6"/>
              <c:delete val="1"/>
              <c:extLst>
                <c:ext xmlns:c15="http://schemas.microsoft.com/office/drawing/2012/chart" uri="{CE6537A1-D6FC-4f65-9D91-7224C49458BB}"/>
                <c:ext xmlns:c16="http://schemas.microsoft.com/office/drawing/2014/chart" uri="{C3380CC4-5D6E-409C-BE32-E72D297353CC}">
                  <c16:uniqueId val="{00000028-0A23-464D-A38A-6EB50C4A16A8}"/>
                </c:ext>
              </c:extLst>
            </c:dLbl>
            <c:dLbl>
              <c:idx val="7"/>
              <c:delete val="1"/>
              <c:extLst>
                <c:ext xmlns:c15="http://schemas.microsoft.com/office/drawing/2012/chart" uri="{CE6537A1-D6FC-4f65-9D91-7224C49458BB}"/>
                <c:ext xmlns:c16="http://schemas.microsoft.com/office/drawing/2014/chart" uri="{C3380CC4-5D6E-409C-BE32-E72D297353CC}">
                  <c16:uniqueId val="{00000029-0A23-464D-A38A-6EB50C4A16A8}"/>
                </c:ext>
              </c:extLst>
            </c:dLbl>
            <c:dLbl>
              <c:idx val="8"/>
              <c:delete val="1"/>
              <c:extLst>
                <c:ext xmlns:c15="http://schemas.microsoft.com/office/drawing/2012/chart" uri="{CE6537A1-D6FC-4f65-9D91-7224C49458BB}"/>
                <c:ext xmlns:c16="http://schemas.microsoft.com/office/drawing/2014/chart" uri="{C3380CC4-5D6E-409C-BE32-E72D297353CC}">
                  <c16:uniqueId val="{0000002A-0A23-464D-A38A-6EB50C4A16A8}"/>
                </c:ext>
              </c:extLst>
            </c:dLbl>
            <c:dLbl>
              <c:idx val="9"/>
              <c:delete val="1"/>
              <c:extLst>
                <c:ext xmlns:c15="http://schemas.microsoft.com/office/drawing/2012/chart" uri="{CE6537A1-D6FC-4f65-9D91-7224C49458BB}"/>
                <c:ext xmlns:c16="http://schemas.microsoft.com/office/drawing/2014/chart" uri="{C3380CC4-5D6E-409C-BE32-E72D297353CC}">
                  <c16:uniqueId val="{0000002B-0A23-464D-A38A-6EB50C4A16A8}"/>
                </c:ext>
              </c:extLst>
            </c:dLbl>
            <c:dLbl>
              <c:idx val="10"/>
              <c:delete val="1"/>
              <c:extLst>
                <c:ext xmlns:c15="http://schemas.microsoft.com/office/drawing/2012/chart" uri="{CE6537A1-D6FC-4f65-9D91-7224C49458BB}"/>
                <c:ext xmlns:c16="http://schemas.microsoft.com/office/drawing/2014/chart" uri="{C3380CC4-5D6E-409C-BE32-E72D297353CC}">
                  <c16:uniqueId val="{0000002C-0A23-464D-A38A-6EB50C4A16A8}"/>
                </c:ext>
              </c:extLst>
            </c:dLbl>
            <c:dLbl>
              <c:idx val="11"/>
              <c:delete val="1"/>
              <c:extLst>
                <c:ext xmlns:c15="http://schemas.microsoft.com/office/drawing/2012/chart" uri="{CE6537A1-D6FC-4f65-9D91-7224C49458BB}"/>
                <c:ext xmlns:c16="http://schemas.microsoft.com/office/drawing/2014/chart" uri="{C3380CC4-5D6E-409C-BE32-E72D297353CC}">
                  <c16:uniqueId val="{0000002D-0A23-464D-A38A-6EB50C4A16A8}"/>
                </c:ext>
              </c:extLst>
            </c:dLbl>
            <c:dLbl>
              <c:idx val="12"/>
              <c:delete val="1"/>
              <c:extLst>
                <c:ext xmlns:c15="http://schemas.microsoft.com/office/drawing/2012/chart" uri="{CE6537A1-D6FC-4f65-9D91-7224C49458BB}"/>
                <c:ext xmlns:c16="http://schemas.microsoft.com/office/drawing/2014/chart" uri="{C3380CC4-5D6E-409C-BE32-E72D297353CC}">
                  <c16:uniqueId val="{0000002E-0A23-464D-A38A-6EB50C4A16A8}"/>
                </c:ext>
              </c:extLst>
            </c:dLbl>
            <c:dLbl>
              <c:idx val="13"/>
              <c:delete val="1"/>
              <c:extLst>
                <c:ext xmlns:c15="http://schemas.microsoft.com/office/drawing/2012/chart" uri="{CE6537A1-D6FC-4f65-9D91-7224C49458BB}"/>
                <c:ext xmlns:c16="http://schemas.microsoft.com/office/drawing/2014/chart" uri="{C3380CC4-5D6E-409C-BE32-E72D297353CC}">
                  <c16:uniqueId val="{0000002F-0A23-464D-A38A-6EB50C4A16A8}"/>
                </c:ext>
              </c:extLst>
            </c:dLbl>
            <c:dLbl>
              <c:idx val="14"/>
              <c:delete val="1"/>
              <c:extLst>
                <c:ext xmlns:c15="http://schemas.microsoft.com/office/drawing/2012/chart" uri="{CE6537A1-D6FC-4f65-9D91-7224C49458BB}"/>
                <c:ext xmlns:c16="http://schemas.microsoft.com/office/drawing/2014/chart" uri="{C3380CC4-5D6E-409C-BE32-E72D297353CC}">
                  <c16:uniqueId val="{00000030-0A23-464D-A38A-6EB50C4A16A8}"/>
                </c:ext>
              </c:extLst>
            </c:dLbl>
            <c:dLbl>
              <c:idx val="15"/>
              <c:delete val="1"/>
              <c:extLst>
                <c:ext xmlns:c15="http://schemas.microsoft.com/office/drawing/2012/chart" uri="{CE6537A1-D6FC-4f65-9D91-7224C49458BB}"/>
                <c:ext xmlns:c16="http://schemas.microsoft.com/office/drawing/2014/chart" uri="{C3380CC4-5D6E-409C-BE32-E72D297353CC}">
                  <c16:uniqueId val="{00000031-0A23-464D-A38A-6EB50C4A16A8}"/>
                </c:ext>
              </c:extLst>
            </c:dLbl>
            <c:dLbl>
              <c:idx val="16"/>
              <c:delete val="1"/>
              <c:extLst>
                <c:ext xmlns:c15="http://schemas.microsoft.com/office/drawing/2012/chart" uri="{CE6537A1-D6FC-4f65-9D91-7224C49458BB}"/>
                <c:ext xmlns:c16="http://schemas.microsoft.com/office/drawing/2014/chart" uri="{C3380CC4-5D6E-409C-BE32-E72D297353CC}">
                  <c16:uniqueId val="{00000032-0A23-464D-A38A-6EB50C4A16A8}"/>
                </c:ext>
              </c:extLst>
            </c:dLbl>
            <c:dLbl>
              <c:idx val="17"/>
              <c:delete val="1"/>
              <c:extLst>
                <c:ext xmlns:c15="http://schemas.microsoft.com/office/drawing/2012/chart" uri="{CE6537A1-D6FC-4f65-9D91-7224C49458BB}"/>
                <c:ext xmlns:c16="http://schemas.microsoft.com/office/drawing/2014/chart" uri="{C3380CC4-5D6E-409C-BE32-E72D297353CC}">
                  <c16:uniqueId val="{00000004-23C1-4A12-89F6-5A4B22DFA31A}"/>
                </c:ext>
              </c:extLst>
            </c:dLbl>
            <c:dLbl>
              <c:idx val="18"/>
              <c:delete val="1"/>
              <c:extLst>
                <c:ext xmlns:c15="http://schemas.microsoft.com/office/drawing/2012/chart" uri="{CE6537A1-D6FC-4f65-9D91-7224C49458BB}"/>
                <c:ext xmlns:c16="http://schemas.microsoft.com/office/drawing/2014/chart" uri="{C3380CC4-5D6E-409C-BE32-E72D297353CC}">
                  <c16:uniqueId val="{00000005-23C1-4A12-89F6-5A4B22DFA31A}"/>
                </c:ext>
              </c:extLst>
            </c:dLbl>
            <c:dLbl>
              <c:idx val="19"/>
              <c:delete val="1"/>
              <c:extLst>
                <c:ext xmlns:c15="http://schemas.microsoft.com/office/drawing/2012/chart" uri="{CE6537A1-D6FC-4f65-9D91-7224C49458BB}"/>
                <c:ext xmlns:c16="http://schemas.microsoft.com/office/drawing/2014/chart" uri="{C3380CC4-5D6E-409C-BE32-E72D297353CC}">
                  <c16:uniqueId val="{00000002-84DE-4799-BE60-FA15FAC664FF}"/>
                </c:ext>
              </c:extLst>
            </c:dLbl>
            <c:dLbl>
              <c:idx val="20"/>
              <c:delete val="1"/>
              <c:extLst>
                <c:ext xmlns:c15="http://schemas.microsoft.com/office/drawing/2012/chart" uri="{CE6537A1-D6FC-4f65-9D91-7224C49458BB}"/>
                <c:ext xmlns:c16="http://schemas.microsoft.com/office/drawing/2014/chart" uri="{C3380CC4-5D6E-409C-BE32-E72D297353CC}">
                  <c16:uniqueId val="{00000001-2C2D-4AB5-B728-A0DF9B544727}"/>
                </c:ext>
              </c:extLst>
            </c:dLbl>
            <c:dLbl>
              <c:idx val="21"/>
              <c:delete val="1"/>
              <c:extLst>
                <c:ext xmlns:c15="http://schemas.microsoft.com/office/drawing/2012/chart" uri="{CE6537A1-D6FC-4f65-9D91-7224C49458BB}"/>
                <c:ext xmlns:c16="http://schemas.microsoft.com/office/drawing/2014/chart" uri="{C3380CC4-5D6E-409C-BE32-E72D297353CC}">
                  <c16:uniqueId val="{00000002-C949-4EC2-9F26-EA2322AB33E0}"/>
                </c:ext>
              </c:extLst>
            </c:dLbl>
            <c:dLbl>
              <c:idx val="22"/>
              <c:delete val="1"/>
              <c:extLst>
                <c:ext xmlns:c15="http://schemas.microsoft.com/office/drawing/2012/chart" uri="{CE6537A1-D6FC-4f65-9D91-7224C49458BB}"/>
                <c:ext xmlns:c16="http://schemas.microsoft.com/office/drawing/2014/chart" uri="{C3380CC4-5D6E-409C-BE32-E72D297353CC}">
                  <c16:uniqueId val="{00000000-F0D1-47D5-856A-44BCC3BE5BFA}"/>
                </c:ext>
              </c:extLst>
            </c:dLbl>
            <c:dLbl>
              <c:idx val="23"/>
              <c:layout>
                <c:manualLayout>
                  <c:x val="-1.2111837084194263E-2"/>
                  <c:y val="3.025901718712176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EB-4964-96E5-7253182267A8}"/>
                </c:ext>
              </c:extLst>
            </c:dLbl>
            <c:spPr>
              <a:noFill/>
              <a:ln>
                <a:noFill/>
              </a:ln>
              <a:effectLst/>
            </c:spPr>
            <c:txPr>
              <a:bodyPr rot="0" spcFirstLastPara="1" vertOverflow="ellipsis" vert="horz" wrap="square" lIns="38100" tIns="19050" rIns="38100" bIns="19050" anchor="ctr" anchorCtr="1">
                <a:spAutoFit/>
              </a:bodyPr>
              <a:lstStyle/>
              <a:p>
                <a:pPr>
                  <a:defRPr sz="1200" b="1" i="1"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Sheet1!$D$2:$D$26</c:f>
              <c:numCache>
                <c:formatCode>0.0</c:formatCode>
                <c:ptCount val="25"/>
                <c:pt idx="0">
                  <c:v>1.4</c:v>
                </c:pt>
                <c:pt idx="1">
                  <c:v>0.76</c:v>
                </c:pt>
                <c:pt idx="2">
                  <c:v>0.53</c:v>
                </c:pt>
                <c:pt idx="3">
                  <c:v>0.37</c:v>
                </c:pt>
                <c:pt idx="4">
                  <c:v>0.28000000000000003</c:v>
                </c:pt>
                <c:pt idx="5">
                  <c:v>0.26</c:v>
                </c:pt>
                <c:pt idx="6">
                  <c:v>0.28999999999999998</c:v>
                </c:pt>
                <c:pt idx="7">
                  <c:v>0.3</c:v>
                </c:pt>
                <c:pt idx="8">
                  <c:v>0.31</c:v>
                </c:pt>
                <c:pt idx="9">
                  <c:v>0.27</c:v>
                </c:pt>
                <c:pt idx="10">
                  <c:v>0.32</c:v>
                </c:pt>
                <c:pt idx="11">
                  <c:v>0.44</c:v>
                </c:pt>
                <c:pt idx="12">
                  <c:v>0.65</c:v>
                </c:pt>
                <c:pt idx="13">
                  <c:v>0.79</c:v>
                </c:pt>
                <c:pt idx="14">
                  <c:v>0.8</c:v>
                </c:pt>
                <c:pt idx="15">
                  <c:v>0.91</c:v>
                </c:pt>
                <c:pt idx="16">
                  <c:v>1.1000000000000001</c:v>
                </c:pt>
                <c:pt idx="17">
                  <c:v>1.2</c:v>
                </c:pt>
                <c:pt idx="18">
                  <c:v>1.3</c:v>
                </c:pt>
                <c:pt idx="19">
                  <c:v>1.6</c:v>
                </c:pt>
                <c:pt idx="20">
                  <c:v>2</c:v>
                </c:pt>
                <c:pt idx="21">
                  <c:v>2.1</c:v>
                </c:pt>
                <c:pt idx="22">
                  <c:v>2</c:v>
                </c:pt>
                <c:pt idx="23">
                  <c:v>2.1</c:v>
                </c:pt>
              </c:numCache>
            </c:numRef>
          </c:val>
          <c:smooth val="0"/>
          <c:extLst>
            <c:ext xmlns:c16="http://schemas.microsoft.com/office/drawing/2014/chart" uri="{C3380CC4-5D6E-409C-BE32-E72D297353CC}">
              <c16:uniqueId val="{00000033-0A23-464D-A38A-6EB50C4A16A8}"/>
            </c:ext>
          </c:extLst>
        </c:ser>
        <c:ser>
          <c:idx val="3"/>
          <c:order val="3"/>
          <c:tx>
            <c:strRef>
              <c:f>Sheet1!$E$1</c:f>
              <c:strCache>
                <c:ptCount val="1"/>
                <c:pt idx="0">
                  <c:v>US Rate-Women</c:v>
                </c:pt>
              </c:strCache>
            </c:strRef>
          </c:tx>
          <c:spPr>
            <a:ln w="28575" cap="rnd">
              <a:solidFill>
                <a:srgbClr val="522358">
                  <a:alpha val="66000"/>
                </a:srgbClr>
              </a:solidFill>
              <a:prstDash val="dash"/>
              <a:round/>
            </a:ln>
            <a:effectLst/>
          </c:spPr>
          <c:marker>
            <c:symbol val="none"/>
          </c:marker>
          <c:dLbls>
            <c:dLbl>
              <c:idx val="23"/>
              <c:layout>
                <c:manualLayout>
                  <c:x val="-4.4405974075934392E-3"/>
                  <c:y val="-1.4766400387315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EB-4964-96E5-7253182267A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Sheet1!$E$2:$E$26</c:f>
              <c:numCache>
                <c:formatCode>0.0</c:formatCode>
                <c:ptCount val="25"/>
                <c:pt idx="0">
                  <c:v>0.83</c:v>
                </c:pt>
                <c:pt idx="1">
                  <c:v>0.44</c:v>
                </c:pt>
                <c:pt idx="2">
                  <c:v>0.33</c:v>
                </c:pt>
                <c:pt idx="3">
                  <c:v>0.26</c:v>
                </c:pt>
                <c:pt idx="4">
                  <c:v>0.21</c:v>
                </c:pt>
                <c:pt idx="5">
                  <c:v>0.21</c:v>
                </c:pt>
                <c:pt idx="6">
                  <c:v>0.24</c:v>
                </c:pt>
                <c:pt idx="7">
                  <c:v>0.26</c:v>
                </c:pt>
                <c:pt idx="8">
                  <c:v>0.28999999999999998</c:v>
                </c:pt>
                <c:pt idx="9">
                  <c:v>0.26</c:v>
                </c:pt>
                <c:pt idx="10">
                  <c:v>0.26</c:v>
                </c:pt>
                <c:pt idx="11">
                  <c:v>0.39</c:v>
                </c:pt>
                <c:pt idx="12">
                  <c:v>0.54</c:v>
                </c:pt>
                <c:pt idx="13">
                  <c:v>0.66</c:v>
                </c:pt>
                <c:pt idx="14">
                  <c:v>0.68</c:v>
                </c:pt>
                <c:pt idx="15">
                  <c:v>0.72</c:v>
                </c:pt>
                <c:pt idx="16">
                  <c:v>0.9</c:v>
                </c:pt>
                <c:pt idx="17">
                  <c:v>0.9</c:v>
                </c:pt>
                <c:pt idx="18">
                  <c:v>1</c:v>
                </c:pt>
                <c:pt idx="19">
                  <c:v>1</c:v>
                </c:pt>
                <c:pt idx="20">
                  <c:v>1</c:v>
                </c:pt>
                <c:pt idx="21">
                  <c:v>1</c:v>
                </c:pt>
                <c:pt idx="22">
                  <c:v>1</c:v>
                </c:pt>
                <c:pt idx="23">
                  <c:v>1</c:v>
                </c:pt>
              </c:numCache>
            </c:numRef>
          </c:val>
          <c:smooth val="0"/>
          <c:extLst>
            <c:ext xmlns:c16="http://schemas.microsoft.com/office/drawing/2014/chart" uri="{C3380CC4-5D6E-409C-BE32-E72D297353CC}">
              <c16:uniqueId val="{00000044-0A23-464D-A38A-6EB50C4A16A8}"/>
            </c:ext>
          </c:extLst>
        </c:ser>
        <c:dLbls>
          <c:dLblPos val="t"/>
          <c:showLegendKey val="0"/>
          <c:showVal val="1"/>
          <c:showCatName val="0"/>
          <c:showSerName val="0"/>
          <c:showPercent val="0"/>
          <c:showBubbleSize val="0"/>
        </c:dLbls>
        <c:smooth val="0"/>
        <c:axId val="612320304"/>
        <c:axId val="612312760"/>
      </c:lineChart>
      <c:catAx>
        <c:axId val="612320304"/>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sz="1330"/>
                  <a:t>Year of Diagnosis</a:t>
                </a:r>
              </a:p>
            </c:rich>
          </c:tx>
          <c:layout>
            <c:manualLayout>
              <c:xMode val="edge"/>
              <c:yMode val="edge"/>
              <c:x val="0.42494846341557624"/>
              <c:y val="0.92184941526895059"/>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204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12312760"/>
        <c:crosses val="autoZero"/>
        <c:auto val="1"/>
        <c:lblAlgn val="ctr"/>
        <c:lblOffset val="100"/>
        <c:tickMarkSkip val="1"/>
        <c:noMultiLvlLbl val="0"/>
      </c:catAx>
      <c:valAx>
        <c:axId val="61231276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dirty="0"/>
                  <a:t>Rate per 100,000 population</a:t>
                </a:r>
              </a:p>
            </c:rich>
          </c:tx>
          <c:layout>
            <c:manualLayout>
              <c:xMode val="edge"/>
              <c:yMode val="edge"/>
              <c:x val="1.6839071273990855E-2"/>
              <c:y val="0.21020361171897881"/>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12320304"/>
        <c:crosses val="autoZero"/>
        <c:crossBetween val="between"/>
      </c:valAx>
      <c:spPr>
        <a:noFill/>
        <a:ln w="25400">
          <a:noFill/>
        </a:ln>
        <a:effectLst/>
      </c:spPr>
    </c:plotArea>
    <c:legend>
      <c:legendPos val="t"/>
      <c:layout>
        <c:manualLayout>
          <c:xMode val="edge"/>
          <c:yMode val="edge"/>
          <c:x val="4.8467499571030685E-2"/>
          <c:y val="1.056985236745967E-2"/>
          <c:w val="0.89999995173341008"/>
          <c:h val="6.26163880151190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1998723212274"/>
          <c:y val="9.763725348858171E-2"/>
          <c:w val="0.88392845425571809"/>
          <c:h val="0.72475772014101281"/>
        </c:manualLayout>
      </c:layout>
      <c:barChart>
        <c:barDir val="col"/>
        <c:grouping val="clustered"/>
        <c:varyColors val="0"/>
        <c:ser>
          <c:idx val="0"/>
          <c:order val="0"/>
          <c:tx>
            <c:strRef>
              <c:f>Sheet1!$A$2</c:f>
              <c:strCache>
                <c:ptCount val="1"/>
                <c:pt idx="0">
                  <c:v>Men</c:v>
                </c:pt>
              </c:strCache>
            </c:strRef>
          </c:tx>
          <c:spPr>
            <a:solidFill>
              <a:srgbClr val="558ED5"/>
            </a:solidFill>
            <a:ln w="12700">
              <a:noFill/>
              <a:prstDash val="sysDash"/>
            </a:ln>
          </c:spPr>
          <c:invertIfNegative val="0"/>
          <c:dLbls>
            <c:delete val="1"/>
          </c:dLbls>
          <c:cat>
            <c:strRef>
              <c:f>Sheet1!$B$1:$J$1</c:f>
              <c:strCache>
                <c:ptCount val="9"/>
                <c:pt idx="0">
                  <c:v>&lt;13</c:v>
                </c:pt>
                <c:pt idx="1">
                  <c:v>13-19</c:v>
                </c:pt>
                <c:pt idx="2">
                  <c:v>20-29</c:v>
                </c:pt>
                <c:pt idx="3">
                  <c:v>30-39</c:v>
                </c:pt>
                <c:pt idx="4">
                  <c:v>40-49</c:v>
                </c:pt>
                <c:pt idx="5">
                  <c:v>50-59</c:v>
                </c:pt>
                <c:pt idx="6">
                  <c:v>60-69</c:v>
                </c:pt>
                <c:pt idx="7">
                  <c:v>70-79</c:v>
                </c:pt>
                <c:pt idx="8">
                  <c:v>80+</c:v>
                </c:pt>
              </c:strCache>
            </c:strRef>
          </c:cat>
          <c:val>
            <c:numRef>
              <c:f>Sheet1!$B$2:$J$2</c:f>
              <c:numCache>
                <c:formatCode>General</c:formatCode>
                <c:ptCount val="9"/>
                <c:pt idx="0">
                  <c:v>0</c:v>
                </c:pt>
                <c:pt idx="1">
                  <c:v>0</c:v>
                </c:pt>
                <c:pt idx="2">
                  <c:v>4</c:v>
                </c:pt>
                <c:pt idx="3">
                  <c:v>9</c:v>
                </c:pt>
                <c:pt idx="4">
                  <c:v>6</c:v>
                </c:pt>
                <c:pt idx="5">
                  <c:v>5</c:v>
                </c:pt>
                <c:pt idx="6">
                  <c:v>3</c:v>
                </c:pt>
                <c:pt idx="7">
                  <c:v>0</c:v>
                </c:pt>
                <c:pt idx="8">
                  <c:v>0</c:v>
                </c:pt>
              </c:numCache>
            </c:numRef>
          </c:val>
          <c:extLst>
            <c:ext xmlns:c16="http://schemas.microsoft.com/office/drawing/2014/chart" uri="{C3380CC4-5D6E-409C-BE32-E72D297353CC}">
              <c16:uniqueId val="{00000000-B826-40BB-8922-FF9210D5F4FC}"/>
            </c:ext>
          </c:extLst>
        </c:ser>
        <c:ser>
          <c:idx val="1"/>
          <c:order val="1"/>
          <c:tx>
            <c:strRef>
              <c:f>Sheet1!$A$3</c:f>
              <c:strCache>
                <c:ptCount val="1"/>
                <c:pt idx="0">
                  <c:v>Women</c:v>
                </c:pt>
              </c:strCache>
            </c:strRef>
          </c:tx>
          <c:spPr>
            <a:solidFill>
              <a:srgbClr val="522358"/>
            </a:solidFill>
            <a:ln w="15875">
              <a:noFill/>
              <a:prstDash val="dash"/>
            </a:ln>
          </c:spPr>
          <c:invertIfNegative val="0"/>
          <c:dLbls>
            <c:delete val="1"/>
          </c:dLbls>
          <c:cat>
            <c:strRef>
              <c:f>Sheet1!$B$1:$J$1</c:f>
              <c:strCache>
                <c:ptCount val="9"/>
                <c:pt idx="0">
                  <c:v>&lt;13</c:v>
                </c:pt>
                <c:pt idx="1">
                  <c:v>13-19</c:v>
                </c:pt>
                <c:pt idx="2">
                  <c:v>20-29</c:v>
                </c:pt>
                <c:pt idx="3">
                  <c:v>30-39</c:v>
                </c:pt>
                <c:pt idx="4">
                  <c:v>40-49</c:v>
                </c:pt>
                <c:pt idx="5">
                  <c:v>50-59</c:v>
                </c:pt>
                <c:pt idx="6">
                  <c:v>60-69</c:v>
                </c:pt>
                <c:pt idx="7">
                  <c:v>70-79</c:v>
                </c:pt>
                <c:pt idx="8">
                  <c:v>80+</c:v>
                </c:pt>
              </c:strCache>
            </c:strRef>
          </c:cat>
          <c:val>
            <c:numRef>
              <c:f>Sheet1!$B$3:$J$3</c:f>
              <c:numCache>
                <c:formatCode>General</c:formatCode>
                <c:ptCount val="9"/>
                <c:pt idx="0">
                  <c:v>0</c:v>
                </c:pt>
                <c:pt idx="1">
                  <c:v>1</c:v>
                </c:pt>
                <c:pt idx="2">
                  <c:v>3</c:v>
                </c:pt>
                <c:pt idx="3">
                  <c:v>5</c:v>
                </c:pt>
                <c:pt idx="4">
                  <c:v>6</c:v>
                </c:pt>
                <c:pt idx="5">
                  <c:v>1</c:v>
                </c:pt>
                <c:pt idx="6">
                  <c:v>1</c:v>
                </c:pt>
                <c:pt idx="7">
                  <c:v>0</c:v>
                </c:pt>
                <c:pt idx="8">
                  <c:v>0</c:v>
                </c:pt>
              </c:numCache>
            </c:numRef>
          </c:val>
          <c:extLst>
            <c:ext xmlns:c16="http://schemas.microsoft.com/office/drawing/2014/chart" uri="{C3380CC4-5D6E-409C-BE32-E72D297353CC}">
              <c16:uniqueId val="{00000001-B826-40BB-8922-FF9210D5F4FC}"/>
            </c:ext>
          </c:extLst>
        </c:ser>
        <c:dLbls>
          <c:dLblPos val="outEnd"/>
          <c:showLegendKey val="0"/>
          <c:showVal val="1"/>
          <c:showCatName val="0"/>
          <c:showSerName val="0"/>
          <c:showPercent val="0"/>
          <c:showBubbleSize val="0"/>
        </c:dLbls>
        <c:gapWidth val="150"/>
        <c:overlap val="-27"/>
        <c:axId val="55342208"/>
        <c:axId val="55344128"/>
      </c:barChart>
      <c:catAx>
        <c:axId val="55342208"/>
        <c:scaling>
          <c:orientation val="minMax"/>
        </c:scaling>
        <c:delete val="0"/>
        <c:axPos val="b"/>
        <c:title>
          <c:tx>
            <c:rich>
              <a:bodyPr/>
              <a:lstStyle/>
              <a:p>
                <a:pPr>
                  <a:defRPr sz="1600"/>
                </a:pPr>
                <a:r>
                  <a:rPr lang="en-US" sz="1600" dirty="0"/>
                  <a:t>Age at Diagnosis (Year)</a:t>
                </a:r>
              </a:p>
            </c:rich>
          </c:tx>
          <c:layout>
            <c:manualLayout>
              <c:xMode val="edge"/>
              <c:yMode val="edge"/>
              <c:x val="0.39828130858642669"/>
              <c:y val="0.93631245206319169"/>
            </c:manualLayout>
          </c:layout>
          <c:overlay val="0"/>
        </c:title>
        <c:numFmt formatCode="General" sourceLinked="1"/>
        <c:majorTickMark val="none"/>
        <c:minorTickMark val="none"/>
        <c:tickLblPos val="nextTo"/>
        <c:spPr>
          <a:ln w="12700">
            <a:solidFill>
              <a:schemeClr val="tx1"/>
            </a:solidFill>
          </a:ln>
        </c:spPr>
        <c:txPr>
          <a:bodyPr rot="-2040000"/>
          <a:lstStyle/>
          <a:p>
            <a:pPr>
              <a:defRPr sz="1200">
                <a:solidFill>
                  <a:schemeClr val="tx1"/>
                </a:solidFill>
              </a:defRPr>
            </a:pPr>
            <a:endParaRPr lang="en-US"/>
          </a:p>
        </c:txPr>
        <c:crossAx val="55344128"/>
        <c:crosses val="autoZero"/>
        <c:auto val="1"/>
        <c:lblAlgn val="ctr"/>
        <c:lblOffset val="100"/>
        <c:noMultiLvlLbl val="0"/>
      </c:catAx>
      <c:valAx>
        <c:axId val="55344128"/>
        <c:scaling>
          <c:orientation val="minMax"/>
        </c:scaling>
        <c:delete val="0"/>
        <c:axPos val="l"/>
        <c:majorGridlines>
          <c:spPr>
            <a:ln>
              <a:noFill/>
            </a:ln>
            <a:effectLst>
              <a:glow>
                <a:schemeClr val="accent1">
                  <a:alpha val="40000"/>
                </a:schemeClr>
              </a:glow>
            </a:effectLst>
          </c:spPr>
        </c:majorGridlines>
        <c:title>
          <c:tx>
            <c:rich>
              <a:bodyPr/>
              <a:lstStyle/>
              <a:p>
                <a:pPr>
                  <a:defRPr sz="1600"/>
                </a:pPr>
                <a:r>
                  <a:rPr lang="en-US" sz="1600" dirty="0"/>
                  <a:t>Number of Cases</a:t>
                </a:r>
              </a:p>
            </c:rich>
          </c:tx>
          <c:layout>
            <c:manualLayout>
              <c:xMode val="edge"/>
              <c:yMode val="edge"/>
              <c:x val="3.6839613798275217E-2"/>
              <c:y val="0.3227527286786025"/>
            </c:manualLayout>
          </c:layout>
          <c:overlay val="0"/>
        </c:title>
        <c:numFmt formatCode="General" sourceLinked="1"/>
        <c:majorTickMark val="none"/>
        <c:minorTickMark val="none"/>
        <c:tickLblPos val="nextTo"/>
        <c:spPr>
          <a:ln w="12700">
            <a:solidFill>
              <a:schemeClr val="tx1"/>
            </a:solidFill>
          </a:ln>
        </c:spPr>
        <c:txPr>
          <a:bodyPr/>
          <a:lstStyle/>
          <a:p>
            <a:pPr>
              <a:defRPr sz="1400"/>
            </a:pPr>
            <a:endParaRPr lang="en-US"/>
          </a:p>
        </c:txPr>
        <c:crossAx val="55342208"/>
        <c:crosses val="autoZero"/>
        <c:crossBetween val="between"/>
      </c:valAx>
    </c:plotArea>
    <c:legend>
      <c:legendPos val="t"/>
      <c:overlay val="0"/>
      <c:txPr>
        <a:bodyPr/>
        <a:lstStyle/>
        <a:p>
          <a:pPr>
            <a:defRPr sz="1600"/>
          </a:pPr>
          <a:endParaRPr lang="en-US"/>
        </a:p>
      </c:txPr>
    </c:legend>
    <c:plotVisOnly val="1"/>
    <c:dispBlanksAs val="gap"/>
    <c:showDLblsOverMax val="0"/>
  </c:chart>
  <c:txPr>
    <a:bodyPr/>
    <a:lstStyle/>
    <a:p>
      <a:pPr>
        <a:defRPr sz="1200" baseline="0">
          <a:solidFill>
            <a:schemeClr val="bg1">
              <a:lumMod val="10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3425045379275E-2"/>
          <c:y val="0.19792358001854524"/>
          <c:w val="0.89509707780740277"/>
          <c:h val="0.66863149146366851"/>
        </c:manualLayout>
      </c:layout>
      <c:barChart>
        <c:barDir val="col"/>
        <c:grouping val="stacked"/>
        <c:varyColors val="0"/>
        <c:ser>
          <c:idx val="0"/>
          <c:order val="0"/>
          <c:tx>
            <c:strRef>
              <c:f>Sheet1!$B$1</c:f>
              <c:strCache>
                <c:ptCount val="1"/>
                <c:pt idx="0">
                  <c:v>American Indian/Alaskan Native</c:v>
                </c:pt>
              </c:strCache>
            </c:strRef>
          </c:tx>
          <c:spPr>
            <a:solidFill>
              <a:schemeClr val="bg1">
                <a:lumMod val="65000"/>
              </a:schemeClr>
            </a:solidFill>
            <a:ln>
              <a:noFill/>
            </a:ln>
          </c:spPr>
          <c:invertIfNegative val="0"/>
          <c:dPt>
            <c:idx val="3"/>
            <c:invertIfNegative val="0"/>
            <c:bubble3D val="0"/>
            <c:spPr>
              <a:solidFill>
                <a:schemeClr val="bg1">
                  <a:lumMod val="65000"/>
                </a:schemeClr>
              </a:solidFill>
              <a:ln w="15875">
                <a:noFill/>
                <a:prstDash val="dash"/>
              </a:ln>
            </c:spPr>
            <c:extLst>
              <c:ext xmlns:c16="http://schemas.microsoft.com/office/drawing/2014/chart" uri="{C3380CC4-5D6E-409C-BE32-E72D297353CC}">
                <c16:uniqueId val="{00000001-3570-4D8D-9173-CCCAF7D4DB56}"/>
              </c:ext>
            </c:extLst>
          </c:dPt>
          <c:dLbls>
            <c:delete val="1"/>
          </c:dLbls>
          <c:cat>
            <c:strRef>
              <c:f>Sheet1!$A$2:$A$6</c:f>
              <c:strCache>
                <c:ptCount val="5"/>
                <c:pt idx="0">
                  <c:v>2020^*</c:v>
                </c:pt>
                <c:pt idx="1">
                  <c:v>2021</c:v>
                </c:pt>
                <c:pt idx="2">
                  <c:v>2022</c:v>
                </c:pt>
                <c:pt idx="3">
                  <c:v>2023</c:v>
                </c:pt>
                <c:pt idx="4">
                  <c:v>2024</c:v>
                </c:pt>
              </c:strCache>
            </c:strRef>
          </c:cat>
          <c:val>
            <c:numRef>
              <c:f>Sheet1!$B$2:$B$6</c:f>
              <c:numCache>
                <c:formatCode>General</c:formatCode>
                <c:ptCount val="5"/>
                <c:pt idx="0">
                  <c:v>3</c:v>
                </c:pt>
                <c:pt idx="1">
                  <c:v>2</c:v>
                </c:pt>
                <c:pt idx="2">
                  <c:v>3</c:v>
                </c:pt>
                <c:pt idx="3">
                  <c:v>1</c:v>
                </c:pt>
                <c:pt idx="4">
                  <c:v>0</c:v>
                </c:pt>
              </c:numCache>
            </c:numRef>
          </c:val>
          <c:extLst>
            <c:ext xmlns:c16="http://schemas.microsoft.com/office/drawing/2014/chart" uri="{C3380CC4-5D6E-409C-BE32-E72D297353CC}">
              <c16:uniqueId val="{00000002-3570-4D8D-9173-CCCAF7D4DB56}"/>
            </c:ext>
          </c:extLst>
        </c:ser>
        <c:ser>
          <c:idx val="1"/>
          <c:order val="1"/>
          <c:tx>
            <c:strRef>
              <c:f>Sheet1!$C$1</c:f>
              <c:strCache>
                <c:ptCount val="1"/>
                <c:pt idx="0">
                  <c:v>Asian/Pacific Islander</c:v>
                </c:pt>
              </c:strCache>
            </c:strRef>
          </c:tx>
          <c:spPr>
            <a:solidFill>
              <a:srgbClr val="AADFDC"/>
            </a:solidFill>
            <a:ln>
              <a:noFill/>
            </a:ln>
          </c:spPr>
          <c:invertIfNegative val="0"/>
          <c:dPt>
            <c:idx val="3"/>
            <c:invertIfNegative val="0"/>
            <c:bubble3D val="0"/>
            <c:spPr>
              <a:solidFill>
                <a:srgbClr val="AADFDC"/>
              </a:solidFill>
              <a:ln w="15875">
                <a:noFill/>
                <a:prstDash val="dash"/>
              </a:ln>
            </c:spPr>
            <c:extLst>
              <c:ext xmlns:c16="http://schemas.microsoft.com/office/drawing/2014/chart" uri="{C3380CC4-5D6E-409C-BE32-E72D297353CC}">
                <c16:uniqueId val="{00000004-3570-4D8D-9173-CCCAF7D4DB56}"/>
              </c:ext>
            </c:extLst>
          </c:dPt>
          <c:dLbls>
            <c:delete val="1"/>
          </c:dLbls>
          <c:cat>
            <c:strRef>
              <c:f>Sheet1!$A$2:$A$6</c:f>
              <c:strCache>
                <c:ptCount val="5"/>
                <c:pt idx="0">
                  <c:v>2020^*</c:v>
                </c:pt>
                <c:pt idx="1">
                  <c:v>2021</c:v>
                </c:pt>
                <c:pt idx="2">
                  <c:v>2022</c:v>
                </c:pt>
                <c:pt idx="3">
                  <c:v>2023</c:v>
                </c:pt>
                <c:pt idx="4">
                  <c:v>2024</c:v>
                </c:pt>
              </c:strCache>
            </c:strRef>
          </c:cat>
          <c:val>
            <c:numRef>
              <c:f>Sheet1!$C$2:$C$6</c:f>
              <c:numCache>
                <c:formatCode>General</c:formatCode>
                <c:ptCount val="5"/>
                <c:pt idx="0">
                  <c:v>0</c:v>
                </c:pt>
                <c:pt idx="1">
                  <c:v>1</c:v>
                </c:pt>
                <c:pt idx="2">
                  <c:v>0</c:v>
                </c:pt>
                <c:pt idx="3">
                  <c:v>1</c:v>
                </c:pt>
                <c:pt idx="4">
                  <c:v>0</c:v>
                </c:pt>
              </c:numCache>
            </c:numRef>
          </c:val>
          <c:extLst>
            <c:ext xmlns:c16="http://schemas.microsoft.com/office/drawing/2014/chart" uri="{C3380CC4-5D6E-409C-BE32-E72D297353CC}">
              <c16:uniqueId val="{00000005-3570-4D8D-9173-CCCAF7D4DB56}"/>
            </c:ext>
          </c:extLst>
        </c:ser>
        <c:ser>
          <c:idx val="2"/>
          <c:order val="2"/>
          <c:tx>
            <c:strRef>
              <c:f>Sheet1!$D$1</c:f>
              <c:strCache>
                <c:ptCount val="1"/>
                <c:pt idx="0">
                  <c:v>Black/African American</c:v>
                </c:pt>
              </c:strCache>
            </c:strRef>
          </c:tx>
          <c:spPr>
            <a:solidFill>
              <a:srgbClr val="00B0F0"/>
            </a:solidFill>
            <a:ln>
              <a:noFill/>
            </a:ln>
          </c:spPr>
          <c:invertIfNegative val="0"/>
          <c:dPt>
            <c:idx val="3"/>
            <c:invertIfNegative val="0"/>
            <c:bubble3D val="0"/>
            <c:spPr>
              <a:solidFill>
                <a:srgbClr val="00B0F0"/>
              </a:solidFill>
              <a:ln w="15875">
                <a:noFill/>
                <a:prstDash val="dash"/>
              </a:ln>
            </c:spPr>
            <c:extLst>
              <c:ext xmlns:c16="http://schemas.microsoft.com/office/drawing/2014/chart" uri="{C3380CC4-5D6E-409C-BE32-E72D297353CC}">
                <c16:uniqueId val="{00000007-3570-4D8D-9173-CCCAF7D4DB56}"/>
              </c:ext>
            </c:extLst>
          </c:dPt>
          <c:dLbls>
            <c:delete val="1"/>
          </c:dLbls>
          <c:cat>
            <c:strRef>
              <c:f>Sheet1!$A$2:$A$6</c:f>
              <c:strCache>
                <c:ptCount val="5"/>
                <c:pt idx="0">
                  <c:v>2020^*</c:v>
                </c:pt>
                <c:pt idx="1">
                  <c:v>2021</c:v>
                </c:pt>
                <c:pt idx="2">
                  <c:v>2022</c:v>
                </c:pt>
                <c:pt idx="3">
                  <c:v>2023</c:v>
                </c:pt>
                <c:pt idx="4">
                  <c:v>2024</c:v>
                </c:pt>
              </c:strCache>
            </c:strRef>
          </c:cat>
          <c:val>
            <c:numRef>
              <c:f>Sheet1!$D$2:$D$6</c:f>
              <c:numCache>
                <c:formatCode>General</c:formatCode>
                <c:ptCount val="5"/>
                <c:pt idx="0">
                  <c:v>5</c:v>
                </c:pt>
                <c:pt idx="1">
                  <c:v>6</c:v>
                </c:pt>
                <c:pt idx="2">
                  <c:v>4</c:v>
                </c:pt>
                <c:pt idx="3">
                  <c:v>8</c:v>
                </c:pt>
                <c:pt idx="4">
                  <c:v>3</c:v>
                </c:pt>
              </c:numCache>
            </c:numRef>
          </c:val>
          <c:extLst>
            <c:ext xmlns:c16="http://schemas.microsoft.com/office/drawing/2014/chart" uri="{C3380CC4-5D6E-409C-BE32-E72D297353CC}">
              <c16:uniqueId val="{00000008-3570-4D8D-9173-CCCAF7D4DB56}"/>
            </c:ext>
          </c:extLst>
        </c:ser>
        <c:ser>
          <c:idx val="3"/>
          <c:order val="3"/>
          <c:tx>
            <c:strRef>
              <c:f>Sheet1!$E$1</c:f>
              <c:strCache>
                <c:ptCount val="1"/>
                <c:pt idx="0">
                  <c:v>White/Caucasian</c:v>
                </c:pt>
              </c:strCache>
            </c:strRef>
          </c:tx>
          <c:spPr>
            <a:solidFill>
              <a:schemeClr val="accent1"/>
            </a:solidFill>
            <a:ln>
              <a:noFill/>
            </a:ln>
          </c:spPr>
          <c:invertIfNegative val="0"/>
          <c:dPt>
            <c:idx val="3"/>
            <c:invertIfNegative val="0"/>
            <c:bubble3D val="0"/>
            <c:spPr>
              <a:solidFill>
                <a:schemeClr val="accent1"/>
              </a:solidFill>
              <a:ln w="15875">
                <a:noFill/>
                <a:prstDash val="dash"/>
              </a:ln>
            </c:spPr>
            <c:extLst>
              <c:ext xmlns:c16="http://schemas.microsoft.com/office/drawing/2014/chart" uri="{C3380CC4-5D6E-409C-BE32-E72D297353CC}">
                <c16:uniqueId val="{0000000A-3570-4D8D-9173-CCCAF7D4DB56}"/>
              </c:ext>
            </c:extLst>
          </c:dPt>
          <c:dLbls>
            <c:delete val="1"/>
          </c:dLbls>
          <c:cat>
            <c:strRef>
              <c:f>Sheet1!$A$2:$A$6</c:f>
              <c:strCache>
                <c:ptCount val="5"/>
                <c:pt idx="0">
                  <c:v>2020^*</c:v>
                </c:pt>
                <c:pt idx="1">
                  <c:v>2021</c:v>
                </c:pt>
                <c:pt idx="2">
                  <c:v>2022</c:v>
                </c:pt>
                <c:pt idx="3">
                  <c:v>2023</c:v>
                </c:pt>
                <c:pt idx="4">
                  <c:v>2024</c:v>
                </c:pt>
              </c:strCache>
            </c:strRef>
          </c:cat>
          <c:val>
            <c:numRef>
              <c:f>Sheet1!$E$2:$E$6</c:f>
              <c:numCache>
                <c:formatCode>General</c:formatCode>
                <c:ptCount val="5"/>
                <c:pt idx="0">
                  <c:v>98</c:v>
                </c:pt>
                <c:pt idx="1">
                  <c:v>85</c:v>
                </c:pt>
                <c:pt idx="2">
                  <c:v>60</c:v>
                </c:pt>
                <c:pt idx="3">
                  <c:v>67</c:v>
                </c:pt>
                <c:pt idx="4">
                  <c:v>40</c:v>
                </c:pt>
              </c:numCache>
            </c:numRef>
          </c:val>
          <c:extLst>
            <c:ext xmlns:c16="http://schemas.microsoft.com/office/drawing/2014/chart" uri="{C3380CC4-5D6E-409C-BE32-E72D297353CC}">
              <c16:uniqueId val="{0000000B-3570-4D8D-9173-CCCAF7D4DB56}"/>
            </c:ext>
          </c:extLst>
        </c:ser>
        <c:ser>
          <c:idx val="4"/>
          <c:order val="4"/>
          <c:tx>
            <c:strRef>
              <c:f>Sheet1!$F$1</c:f>
              <c:strCache>
                <c:ptCount val="1"/>
                <c:pt idx="0">
                  <c:v>Multiple Race</c:v>
                </c:pt>
              </c:strCache>
            </c:strRef>
          </c:tx>
          <c:spPr>
            <a:solidFill>
              <a:schemeClr val="accent5"/>
            </a:solidFill>
            <a:ln>
              <a:noFill/>
            </a:ln>
          </c:spPr>
          <c:invertIfNegative val="0"/>
          <c:dPt>
            <c:idx val="3"/>
            <c:invertIfNegative val="0"/>
            <c:bubble3D val="0"/>
            <c:spPr>
              <a:solidFill>
                <a:schemeClr val="accent5"/>
              </a:solidFill>
              <a:ln w="15875">
                <a:noFill/>
                <a:prstDash val="dash"/>
              </a:ln>
            </c:spPr>
            <c:extLst>
              <c:ext xmlns:c16="http://schemas.microsoft.com/office/drawing/2014/chart" uri="{C3380CC4-5D6E-409C-BE32-E72D297353CC}">
                <c16:uniqueId val="{0000000D-3570-4D8D-9173-CCCAF7D4DB56}"/>
              </c:ext>
            </c:extLst>
          </c:dPt>
          <c:dLbls>
            <c:delete val="1"/>
          </c:dLbls>
          <c:cat>
            <c:strRef>
              <c:f>Sheet1!$A$2:$A$6</c:f>
              <c:strCache>
                <c:ptCount val="5"/>
                <c:pt idx="0">
                  <c:v>2020^*</c:v>
                </c:pt>
                <c:pt idx="1">
                  <c:v>2021</c:v>
                </c:pt>
                <c:pt idx="2">
                  <c:v>2022</c:v>
                </c:pt>
                <c:pt idx="3">
                  <c:v>2023</c:v>
                </c:pt>
                <c:pt idx="4">
                  <c:v>2024</c:v>
                </c:pt>
              </c:strCache>
            </c:strRef>
          </c:cat>
          <c:val>
            <c:numRef>
              <c:f>Sheet1!$F$2:$F$6</c:f>
              <c:numCache>
                <c:formatCode>General</c:formatCode>
                <c:ptCount val="5"/>
                <c:pt idx="0">
                  <c:v>2</c:v>
                </c:pt>
                <c:pt idx="1">
                  <c:v>1</c:v>
                </c:pt>
                <c:pt idx="2">
                  <c:v>4</c:v>
                </c:pt>
                <c:pt idx="3">
                  <c:v>1</c:v>
                </c:pt>
                <c:pt idx="4">
                  <c:v>0</c:v>
                </c:pt>
              </c:numCache>
            </c:numRef>
          </c:val>
          <c:extLst>
            <c:ext xmlns:c16="http://schemas.microsoft.com/office/drawing/2014/chart" uri="{C3380CC4-5D6E-409C-BE32-E72D297353CC}">
              <c16:uniqueId val="{0000000E-3570-4D8D-9173-CCCAF7D4DB56}"/>
            </c:ext>
          </c:extLst>
        </c:ser>
        <c:ser>
          <c:idx val="5"/>
          <c:order val="5"/>
          <c:tx>
            <c:strRef>
              <c:f>Sheet1!$G$1</c:f>
              <c:strCache>
                <c:ptCount val="1"/>
                <c:pt idx="0">
                  <c:v>Unknown/Unspecified</c:v>
                </c:pt>
              </c:strCache>
            </c:strRef>
          </c:tx>
          <c:spPr>
            <a:solidFill>
              <a:schemeClr val="accent6">
                <a:lumMod val="50000"/>
              </a:schemeClr>
            </a:solidFill>
          </c:spPr>
          <c:invertIfNegative val="0"/>
          <c:dLbls>
            <c:delete val="1"/>
          </c:dLbls>
          <c:cat>
            <c:strRef>
              <c:f>Sheet1!$A$2:$A$6</c:f>
              <c:strCache>
                <c:ptCount val="5"/>
                <c:pt idx="0">
                  <c:v>2020^*</c:v>
                </c:pt>
                <c:pt idx="1">
                  <c:v>2021</c:v>
                </c:pt>
                <c:pt idx="2">
                  <c:v>2022</c:v>
                </c:pt>
                <c:pt idx="3">
                  <c:v>2023</c:v>
                </c:pt>
                <c:pt idx="4">
                  <c:v>2024</c:v>
                </c:pt>
              </c:strCache>
            </c:strRef>
          </c:cat>
          <c:val>
            <c:numRef>
              <c:f>Sheet1!$G$2:$G$6</c:f>
              <c:numCache>
                <c:formatCode>General</c:formatCode>
                <c:ptCount val="5"/>
                <c:pt idx="0">
                  <c:v>4</c:v>
                </c:pt>
                <c:pt idx="1">
                  <c:v>10</c:v>
                </c:pt>
                <c:pt idx="2">
                  <c:v>6</c:v>
                </c:pt>
                <c:pt idx="3">
                  <c:v>2</c:v>
                </c:pt>
                <c:pt idx="4">
                  <c:v>1</c:v>
                </c:pt>
              </c:numCache>
            </c:numRef>
          </c:val>
          <c:extLst>
            <c:ext xmlns:c16="http://schemas.microsoft.com/office/drawing/2014/chart" uri="{C3380CC4-5D6E-409C-BE32-E72D297353CC}">
              <c16:uniqueId val="{0000000F-3570-4D8D-9173-CCCAF7D4DB56}"/>
            </c:ext>
          </c:extLst>
        </c:ser>
        <c:dLbls>
          <c:showLegendKey val="0"/>
          <c:showVal val="1"/>
          <c:showCatName val="0"/>
          <c:showSerName val="0"/>
          <c:showPercent val="0"/>
          <c:showBubbleSize val="0"/>
        </c:dLbls>
        <c:gapWidth val="150"/>
        <c:overlap val="100"/>
        <c:axId val="48187648"/>
        <c:axId val="48202112"/>
      </c:barChart>
      <c:catAx>
        <c:axId val="48187648"/>
        <c:scaling>
          <c:orientation val="minMax"/>
        </c:scaling>
        <c:delete val="0"/>
        <c:axPos val="b"/>
        <c:title>
          <c:tx>
            <c:rich>
              <a:bodyPr/>
              <a:lstStyle/>
              <a:p>
                <a:pPr>
                  <a:defRPr sz="1330"/>
                </a:pPr>
                <a:r>
                  <a:rPr lang="en-US" sz="1330"/>
                  <a:t>Year of Diagnosis</a:t>
                </a:r>
              </a:p>
            </c:rich>
          </c:tx>
          <c:layout>
            <c:manualLayout>
              <c:xMode val="edge"/>
              <c:yMode val="edge"/>
              <c:x val="0.40722701639232645"/>
              <c:y val="0.93107887328743133"/>
            </c:manualLayout>
          </c:layout>
          <c:overlay val="0"/>
        </c:title>
        <c:numFmt formatCode="General" sourceLinked="1"/>
        <c:majorTickMark val="out"/>
        <c:minorTickMark val="none"/>
        <c:tickLblPos val="nextTo"/>
        <c:crossAx val="48202112"/>
        <c:crosses val="autoZero"/>
        <c:auto val="1"/>
        <c:lblAlgn val="ctr"/>
        <c:lblOffset val="100"/>
        <c:noMultiLvlLbl val="0"/>
      </c:catAx>
      <c:valAx>
        <c:axId val="48202112"/>
        <c:scaling>
          <c:orientation val="minMax"/>
          <c:max val="120"/>
          <c:min val="0"/>
        </c:scaling>
        <c:delete val="0"/>
        <c:axPos val="l"/>
        <c:majorGridlines>
          <c:spPr>
            <a:ln>
              <a:noFill/>
            </a:ln>
          </c:spPr>
        </c:majorGridlines>
        <c:title>
          <c:tx>
            <c:rich>
              <a:bodyPr rot="-5400000" vert="horz"/>
              <a:lstStyle/>
              <a:p>
                <a:pPr>
                  <a:defRPr sz="1330"/>
                </a:pPr>
                <a:r>
                  <a:rPr lang="en-US" sz="1330" dirty="0"/>
                  <a:t>Number of Cases</a:t>
                </a:r>
              </a:p>
            </c:rich>
          </c:tx>
          <c:layout>
            <c:manualLayout>
              <c:xMode val="edge"/>
              <c:yMode val="edge"/>
              <c:x val="1.4178565670253664E-2"/>
              <c:y val="0.33016083938410429"/>
            </c:manualLayout>
          </c:layout>
          <c:overlay val="0"/>
        </c:title>
        <c:numFmt formatCode="#,##0" sourceLinked="0"/>
        <c:majorTickMark val="out"/>
        <c:minorTickMark val="none"/>
        <c:tickLblPos val="nextTo"/>
        <c:crossAx val="48187648"/>
        <c:crosses val="autoZero"/>
        <c:crossBetween val="between"/>
        <c:majorUnit val="20"/>
      </c:valAx>
      <c:spPr>
        <a:noFill/>
        <a:ln w="25400">
          <a:noFill/>
        </a:ln>
      </c:spPr>
    </c:plotArea>
    <c:legend>
      <c:legendPos val="t"/>
      <c:layout>
        <c:manualLayout>
          <c:xMode val="edge"/>
          <c:yMode val="edge"/>
          <c:x val="0.10168780708520515"/>
          <c:y val="0"/>
          <c:w val="0.8983121929147948"/>
          <c:h val="0.12374330648671036"/>
        </c:manualLayout>
      </c:layout>
      <c:overlay val="0"/>
      <c:txPr>
        <a:bodyPr/>
        <a:lstStyle/>
        <a:p>
          <a:pPr>
            <a:defRPr sz="1200"/>
          </a:pPr>
          <a:endParaRPr lang="en-US"/>
        </a:p>
      </c:txPr>
    </c:legend>
    <c:plotVisOnly val="1"/>
    <c:dispBlanksAs val="gap"/>
    <c:showDLblsOverMax val="0"/>
  </c:chart>
  <c:txPr>
    <a:bodyPr/>
    <a:lstStyle/>
    <a:p>
      <a:pPr>
        <a:defRPr sz="1200">
          <a:solidFill>
            <a:schemeClr val="bg1">
              <a:lumMod val="10000"/>
            </a:schemeClr>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75894830759834"/>
          <c:y val="0.20730823450886976"/>
          <c:w val="0.87558124144738314"/>
          <c:h val="0.67386193010798257"/>
        </c:manualLayout>
      </c:layout>
      <c:lineChart>
        <c:grouping val="standard"/>
        <c:varyColors val="0"/>
        <c:ser>
          <c:idx val="0"/>
          <c:order val="0"/>
          <c:tx>
            <c:strRef>
              <c:f>Sheet1!$B$1</c:f>
              <c:strCache>
                <c:ptCount val="1"/>
                <c:pt idx="0">
                  <c:v>American Indian/Alaskan Native</c:v>
                </c:pt>
              </c:strCache>
            </c:strRef>
          </c:tx>
          <c:spPr>
            <a:ln w="38100">
              <a:solidFill>
                <a:schemeClr val="bg1">
                  <a:lumMod val="50000"/>
                </a:schemeClr>
              </a:solidFill>
            </a:ln>
          </c:spPr>
          <c:marker>
            <c:symbol val="none"/>
          </c:marker>
          <c:dPt>
            <c:idx val="3"/>
            <c:bubble3D val="0"/>
            <c:extLst>
              <c:ext xmlns:c16="http://schemas.microsoft.com/office/drawing/2014/chart" uri="{C3380CC4-5D6E-409C-BE32-E72D297353CC}">
                <c16:uniqueId val="{00000001-9B67-4EEB-A792-5B4EA21795C1}"/>
              </c:ext>
            </c:extLst>
          </c:dPt>
          <c:dLbls>
            <c:dLbl>
              <c:idx val="0"/>
              <c:delete val="1"/>
              <c:extLst>
                <c:ext xmlns:c15="http://schemas.microsoft.com/office/drawing/2012/chart" uri="{CE6537A1-D6FC-4f65-9D91-7224C49458BB}"/>
                <c:ext xmlns:c16="http://schemas.microsoft.com/office/drawing/2014/chart" uri="{C3380CC4-5D6E-409C-BE32-E72D297353CC}">
                  <c16:uniqueId val="{00000002-9B67-4EEB-A792-5B4EA21795C1}"/>
                </c:ext>
              </c:extLst>
            </c:dLbl>
            <c:dLbl>
              <c:idx val="1"/>
              <c:delete val="1"/>
              <c:extLst>
                <c:ext xmlns:c15="http://schemas.microsoft.com/office/drawing/2012/chart" uri="{CE6537A1-D6FC-4f65-9D91-7224C49458BB}"/>
                <c:ext xmlns:c16="http://schemas.microsoft.com/office/drawing/2014/chart" uri="{C3380CC4-5D6E-409C-BE32-E72D297353CC}">
                  <c16:uniqueId val="{00000003-9B67-4EEB-A792-5B4EA21795C1}"/>
                </c:ext>
              </c:extLst>
            </c:dLbl>
            <c:dLbl>
              <c:idx val="2"/>
              <c:delete val="1"/>
              <c:extLst>
                <c:ext xmlns:c15="http://schemas.microsoft.com/office/drawing/2012/chart" uri="{CE6537A1-D6FC-4f65-9D91-7224C49458BB}"/>
                <c:ext xmlns:c16="http://schemas.microsoft.com/office/drawing/2014/chart" uri="{C3380CC4-5D6E-409C-BE32-E72D297353CC}">
                  <c16:uniqueId val="{00000004-9B67-4EEB-A792-5B4EA21795C1}"/>
                </c:ext>
              </c:extLst>
            </c:dLbl>
            <c:dLbl>
              <c:idx val="3"/>
              <c:delete val="1"/>
              <c:extLst>
                <c:ext xmlns:c15="http://schemas.microsoft.com/office/drawing/2012/chart" uri="{CE6537A1-D6FC-4f65-9D91-7224C49458BB}"/>
                <c:ext xmlns:c16="http://schemas.microsoft.com/office/drawing/2014/chart" uri="{C3380CC4-5D6E-409C-BE32-E72D297353CC}">
                  <c16:uniqueId val="{00000001-9B67-4EEB-A792-5B4EA21795C1}"/>
                </c:ext>
              </c:extLst>
            </c:dLbl>
            <c:dLbl>
              <c:idx val="4"/>
              <c:layout>
                <c:manualLayout>
                  <c:x val="3.0260719741762584E-2"/>
                  <c:y val="-4.64833451289752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67-4EEB-A792-5B4EA21795C1}"/>
                </c:ext>
              </c:extLst>
            </c:dLbl>
            <c:spPr>
              <a:noFill/>
              <a:ln>
                <a:noFill/>
              </a:ln>
              <a:effectLst/>
            </c:spPr>
            <c:txPr>
              <a:bodyPr wrap="square" lIns="38100" tIns="19050" rIns="38100" bIns="19050" anchor="ctr">
                <a:spAutoFit/>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2020^*</c:v>
                </c:pt>
                <c:pt idx="1">
                  <c:v>2021</c:v>
                </c:pt>
                <c:pt idx="2">
                  <c:v>2022</c:v>
                </c:pt>
                <c:pt idx="3">
                  <c:v>2023</c:v>
                </c:pt>
                <c:pt idx="4">
                  <c:v>2024</c:v>
                </c:pt>
              </c:strCache>
            </c:strRef>
          </c:cat>
          <c:val>
            <c:numRef>
              <c:f>Sheet1!$B$2:$B$6</c:f>
              <c:numCache>
                <c:formatCode>0.0</c:formatCode>
                <c:ptCount val="5"/>
                <c:pt idx="0">
                  <c:v>1.8</c:v>
                </c:pt>
                <c:pt idx="1">
                  <c:v>1.2</c:v>
                </c:pt>
                <c:pt idx="2">
                  <c:v>1.8</c:v>
                </c:pt>
                <c:pt idx="3">
                  <c:v>0.6</c:v>
                </c:pt>
                <c:pt idx="4">
                  <c:v>0</c:v>
                </c:pt>
              </c:numCache>
            </c:numRef>
          </c:val>
          <c:smooth val="0"/>
          <c:extLst>
            <c:ext xmlns:c16="http://schemas.microsoft.com/office/drawing/2014/chart" uri="{C3380CC4-5D6E-409C-BE32-E72D297353CC}">
              <c16:uniqueId val="{00000006-9B67-4EEB-A792-5B4EA21795C1}"/>
            </c:ext>
          </c:extLst>
        </c:ser>
        <c:ser>
          <c:idx val="1"/>
          <c:order val="1"/>
          <c:tx>
            <c:strRef>
              <c:f>Sheet1!$C$1</c:f>
              <c:strCache>
                <c:ptCount val="1"/>
                <c:pt idx="0">
                  <c:v>Asian/Pacific Islander</c:v>
                </c:pt>
              </c:strCache>
            </c:strRef>
          </c:tx>
          <c:spPr>
            <a:ln w="38100">
              <a:solidFill>
                <a:srgbClr val="AADFDC"/>
              </a:solidFill>
            </a:ln>
          </c:spPr>
          <c:marker>
            <c:symbol val="none"/>
          </c:marker>
          <c:dPt>
            <c:idx val="3"/>
            <c:bubble3D val="0"/>
            <c:extLst>
              <c:ext xmlns:c16="http://schemas.microsoft.com/office/drawing/2014/chart" uri="{C3380CC4-5D6E-409C-BE32-E72D297353CC}">
                <c16:uniqueId val="{00000007-9B67-4EEB-A792-5B4EA21795C1}"/>
              </c:ext>
            </c:extLst>
          </c:dPt>
          <c:dLbls>
            <c:dLbl>
              <c:idx val="4"/>
              <c:layout>
                <c:manualLayout>
                  <c:x val="3.0260719741762584E-2"/>
                  <c:y val="6.130971903356291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67-4E2A-872D-5DA28B31F241}"/>
                </c:ext>
              </c:extLst>
            </c:dLbl>
            <c:spPr>
              <a:noFill/>
              <a:ln>
                <a:noFill/>
              </a:ln>
              <a:effectLst/>
            </c:spPr>
            <c:txPr>
              <a:bodyPr wrap="square" lIns="38100" tIns="19050" rIns="38100" bIns="19050" anchor="ctr">
                <a:spAutoFit/>
              </a:bodyPr>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Sheet1!$A$2:$A$6</c:f>
              <c:strCache>
                <c:ptCount val="5"/>
                <c:pt idx="0">
                  <c:v>2020^*</c:v>
                </c:pt>
                <c:pt idx="1">
                  <c:v>2021</c:v>
                </c:pt>
                <c:pt idx="2">
                  <c:v>2022</c:v>
                </c:pt>
                <c:pt idx="3">
                  <c:v>2023</c:v>
                </c:pt>
                <c:pt idx="4">
                  <c:v>2024</c:v>
                </c:pt>
              </c:strCache>
            </c:strRef>
          </c:cat>
          <c:val>
            <c:numRef>
              <c:f>Sheet1!$C$2:$C$6</c:f>
              <c:numCache>
                <c:formatCode>0.0</c:formatCode>
                <c:ptCount val="5"/>
                <c:pt idx="0">
                  <c:v>0</c:v>
                </c:pt>
                <c:pt idx="1">
                  <c:v>0.3</c:v>
                </c:pt>
                <c:pt idx="2">
                  <c:v>0</c:v>
                </c:pt>
                <c:pt idx="3">
                  <c:v>0.2</c:v>
                </c:pt>
                <c:pt idx="4">
                  <c:v>0</c:v>
                </c:pt>
              </c:numCache>
            </c:numRef>
          </c:val>
          <c:smooth val="0"/>
          <c:extLst>
            <c:ext xmlns:c16="http://schemas.microsoft.com/office/drawing/2014/chart" uri="{C3380CC4-5D6E-409C-BE32-E72D297353CC}">
              <c16:uniqueId val="{0000000D-9B67-4EEB-A792-5B4EA21795C1}"/>
            </c:ext>
          </c:extLst>
        </c:ser>
        <c:ser>
          <c:idx val="2"/>
          <c:order val="2"/>
          <c:tx>
            <c:strRef>
              <c:f>Sheet1!$D$1</c:f>
              <c:strCache>
                <c:ptCount val="1"/>
                <c:pt idx="0">
                  <c:v>Black/African American</c:v>
                </c:pt>
              </c:strCache>
            </c:strRef>
          </c:tx>
          <c:spPr>
            <a:ln w="38100">
              <a:solidFill>
                <a:srgbClr val="00B0F0"/>
              </a:solidFill>
            </a:ln>
          </c:spPr>
          <c:marker>
            <c:symbol val="none"/>
          </c:marker>
          <c:dPt>
            <c:idx val="3"/>
            <c:bubble3D val="0"/>
            <c:extLst>
              <c:ext xmlns:c16="http://schemas.microsoft.com/office/drawing/2014/chart" uri="{C3380CC4-5D6E-409C-BE32-E72D297353CC}">
                <c16:uniqueId val="{0000000E-9B67-4EEB-A792-5B4EA21795C1}"/>
              </c:ext>
            </c:extLst>
          </c:dPt>
          <c:dLbls>
            <c:dLbl>
              <c:idx val="0"/>
              <c:delete val="1"/>
              <c:extLst>
                <c:ext xmlns:c15="http://schemas.microsoft.com/office/drawing/2012/chart" uri="{CE6537A1-D6FC-4f65-9D91-7224C49458BB}"/>
                <c:ext xmlns:c16="http://schemas.microsoft.com/office/drawing/2014/chart" uri="{C3380CC4-5D6E-409C-BE32-E72D297353CC}">
                  <c16:uniqueId val="{0000000F-9B67-4EEB-A792-5B4EA21795C1}"/>
                </c:ext>
              </c:extLst>
            </c:dLbl>
            <c:dLbl>
              <c:idx val="1"/>
              <c:delete val="1"/>
              <c:extLst>
                <c:ext xmlns:c15="http://schemas.microsoft.com/office/drawing/2012/chart" uri="{CE6537A1-D6FC-4f65-9D91-7224C49458BB}"/>
                <c:ext xmlns:c16="http://schemas.microsoft.com/office/drawing/2014/chart" uri="{C3380CC4-5D6E-409C-BE32-E72D297353CC}">
                  <c16:uniqueId val="{00000010-9B67-4EEB-A792-5B4EA21795C1}"/>
                </c:ext>
              </c:extLst>
            </c:dLbl>
            <c:dLbl>
              <c:idx val="2"/>
              <c:delete val="1"/>
              <c:extLst>
                <c:ext xmlns:c15="http://schemas.microsoft.com/office/drawing/2012/chart" uri="{CE6537A1-D6FC-4f65-9D91-7224C49458BB}"/>
                <c:ext xmlns:c16="http://schemas.microsoft.com/office/drawing/2014/chart" uri="{C3380CC4-5D6E-409C-BE32-E72D297353CC}">
                  <c16:uniqueId val="{00000011-9B67-4EEB-A792-5B4EA21795C1}"/>
                </c:ext>
              </c:extLst>
            </c:dLbl>
            <c:dLbl>
              <c:idx val="3"/>
              <c:delete val="1"/>
              <c:extLst>
                <c:ext xmlns:c15="http://schemas.microsoft.com/office/drawing/2012/chart" uri="{CE6537A1-D6FC-4f65-9D91-7224C49458BB}"/>
                <c:ext xmlns:c16="http://schemas.microsoft.com/office/drawing/2014/chart" uri="{C3380CC4-5D6E-409C-BE32-E72D297353CC}">
                  <c16:uniqueId val="{0000000E-9B67-4EEB-A792-5B4EA21795C1}"/>
                </c:ext>
              </c:extLst>
            </c:dLbl>
            <c:dLbl>
              <c:idx val="4"/>
              <c:layout>
                <c:manualLayout>
                  <c:x val="1.3747350413933438E-2"/>
                  <c:y val="-6.4021450806419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B67-4EEB-A792-5B4EA21795C1}"/>
                </c:ext>
              </c:extLst>
            </c:dLbl>
            <c:spPr>
              <a:noFill/>
              <a:ln>
                <a:noFill/>
              </a:ln>
              <a:effectLst/>
            </c:spPr>
            <c:txPr>
              <a:bodyPr wrap="square" lIns="38100" tIns="19050" rIns="38100" bIns="19050" anchor="ctr">
                <a:spAutoFit/>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2020^*</c:v>
                </c:pt>
                <c:pt idx="1">
                  <c:v>2021</c:v>
                </c:pt>
                <c:pt idx="2">
                  <c:v>2022</c:v>
                </c:pt>
                <c:pt idx="3">
                  <c:v>2023</c:v>
                </c:pt>
                <c:pt idx="4">
                  <c:v>2024</c:v>
                </c:pt>
              </c:strCache>
            </c:strRef>
          </c:cat>
          <c:val>
            <c:numRef>
              <c:f>Sheet1!$D$2:$D$6</c:f>
              <c:numCache>
                <c:formatCode>0.0</c:formatCode>
                <c:ptCount val="5"/>
                <c:pt idx="0">
                  <c:v>0.2</c:v>
                </c:pt>
                <c:pt idx="1">
                  <c:v>0.3</c:v>
                </c:pt>
                <c:pt idx="2">
                  <c:v>0.2</c:v>
                </c:pt>
                <c:pt idx="3">
                  <c:v>0.3</c:v>
                </c:pt>
                <c:pt idx="4">
                  <c:v>0.1</c:v>
                </c:pt>
              </c:numCache>
            </c:numRef>
          </c:val>
          <c:smooth val="0"/>
          <c:extLst>
            <c:ext xmlns:c16="http://schemas.microsoft.com/office/drawing/2014/chart" uri="{C3380CC4-5D6E-409C-BE32-E72D297353CC}">
              <c16:uniqueId val="{00000014-9B67-4EEB-A792-5B4EA21795C1}"/>
            </c:ext>
          </c:extLst>
        </c:ser>
        <c:ser>
          <c:idx val="3"/>
          <c:order val="3"/>
          <c:tx>
            <c:strRef>
              <c:f>Sheet1!$E$1</c:f>
              <c:strCache>
                <c:ptCount val="1"/>
                <c:pt idx="0">
                  <c:v>White/Caucasian</c:v>
                </c:pt>
              </c:strCache>
            </c:strRef>
          </c:tx>
          <c:spPr>
            <a:ln w="38100">
              <a:solidFill>
                <a:schemeClr val="accent1"/>
              </a:solidFill>
            </a:ln>
          </c:spPr>
          <c:marker>
            <c:symbol val="none"/>
          </c:marker>
          <c:dPt>
            <c:idx val="3"/>
            <c:bubble3D val="0"/>
            <c:extLst>
              <c:ext xmlns:c16="http://schemas.microsoft.com/office/drawing/2014/chart" uri="{C3380CC4-5D6E-409C-BE32-E72D297353CC}">
                <c16:uniqueId val="{00000015-9B67-4EEB-A792-5B4EA21795C1}"/>
              </c:ext>
            </c:extLst>
          </c:dPt>
          <c:dLbls>
            <c:dLbl>
              <c:idx val="0"/>
              <c:delete val="1"/>
              <c:extLst>
                <c:ext xmlns:c15="http://schemas.microsoft.com/office/drawing/2012/chart" uri="{CE6537A1-D6FC-4f65-9D91-7224C49458BB}"/>
                <c:ext xmlns:c16="http://schemas.microsoft.com/office/drawing/2014/chart" uri="{C3380CC4-5D6E-409C-BE32-E72D297353CC}">
                  <c16:uniqueId val="{00000016-9B67-4EEB-A792-5B4EA21795C1}"/>
                </c:ext>
              </c:extLst>
            </c:dLbl>
            <c:dLbl>
              <c:idx val="1"/>
              <c:delete val="1"/>
              <c:extLst>
                <c:ext xmlns:c15="http://schemas.microsoft.com/office/drawing/2012/chart" uri="{CE6537A1-D6FC-4f65-9D91-7224C49458BB}"/>
                <c:ext xmlns:c16="http://schemas.microsoft.com/office/drawing/2014/chart" uri="{C3380CC4-5D6E-409C-BE32-E72D297353CC}">
                  <c16:uniqueId val="{00000017-9B67-4EEB-A792-5B4EA21795C1}"/>
                </c:ext>
              </c:extLst>
            </c:dLbl>
            <c:dLbl>
              <c:idx val="2"/>
              <c:delete val="1"/>
              <c:extLst>
                <c:ext xmlns:c15="http://schemas.microsoft.com/office/drawing/2012/chart" uri="{CE6537A1-D6FC-4f65-9D91-7224C49458BB}"/>
                <c:ext xmlns:c16="http://schemas.microsoft.com/office/drawing/2014/chart" uri="{C3380CC4-5D6E-409C-BE32-E72D297353CC}">
                  <c16:uniqueId val="{00000018-9B67-4EEB-A792-5B4EA21795C1}"/>
                </c:ext>
              </c:extLst>
            </c:dLbl>
            <c:dLbl>
              <c:idx val="3"/>
              <c:delete val="1"/>
              <c:extLst>
                <c:ext xmlns:c15="http://schemas.microsoft.com/office/drawing/2012/chart" uri="{CE6537A1-D6FC-4f65-9D91-7224C49458BB}"/>
                <c:ext xmlns:c16="http://schemas.microsoft.com/office/drawing/2014/chart" uri="{C3380CC4-5D6E-409C-BE32-E72D297353CC}">
                  <c16:uniqueId val="{00000015-9B67-4EEB-A792-5B4EA21795C1}"/>
                </c:ext>
              </c:extLst>
            </c:dLbl>
            <c:dLbl>
              <c:idx val="4"/>
              <c:layout>
                <c:manualLayout>
                  <c:x val="6.2412734467384226E-3"/>
                  <c:y val="-3.4791274677346037E-2"/>
                </c:manualLayout>
              </c:layout>
              <c:spPr>
                <a:noFill/>
                <a:ln>
                  <a:noFill/>
                </a:ln>
                <a:effectLst/>
              </c:spPr>
              <c:txPr>
                <a:bodyPr wrap="square" lIns="38100" tIns="19050" rIns="38100" bIns="19050" anchor="ctr">
                  <a:spAutoFit/>
                </a:bodyPr>
                <a:lstStyle/>
                <a:p>
                  <a:pPr>
                    <a:defRPr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B67-4EEB-A792-5B4EA21795C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2020^*</c:v>
                </c:pt>
                <c:pt idx="1">
                  <c:v>2021</c:v>
                </c:pt>
                <c:pt idx="2">
                  <c:v>2022</c:v>
                </c:pt>
                <c:pt idx="3">
                  <c:v>2023</c:v>
                </c:pt>
                <c:pt idx="4">
                  <c:v>2024</c:v>
                </c:pt>
              </c:strCache>
            </c:strRef>
          </c:cat>
          <c:val>
            <c:numRef>
              <c:f>Sheet1!$E$2:$E$6</c:f>
              <c:numCache>
                <c:formatCode>0.0</c:formatCode>
                <c:ptCount val="5"/>
                <c:pt idx="0">
                  <c:v>1.3</c:v>
                </c:pt>
                <c:pt idx="1">
                  <c:v>1.1000000000000001</c:v>
                </c:pt>
                <c:pt idx="2">
                  <c:v>0.8</c:v>
                </c:pt>
                <c:pt idx="3">
                  <c:v>0.9</c:v>
                </c:pt>
                <c:pt idx="4">
                  <c:v>0.5</c:v>
                </c:pt>
              </c:numCache>
            </c:numRef>
          </c:val>
          <c:smooth val="0"/>
          <c:extLst>
            <c:ext xmlns:c16="http://schemas.microsoft.com/office/drawing/2014/chart" uri="{C3380CC4-5D6E-409C-BE32-E72D297353CC}">
              <c16:uniqueId val="{0000001B-9B67-4EEB-A792-5B4EA21795C1}"/>
            </c:ext>
          </c:extLst>
        </c:ser>
        <c:ser>
          <c:idx val="4"/>
          <c:order val="4"/>
          <c:tx>
            <c:strRef>
              <c:f>Sheet1!$F$1</c:f>
              <c:strCache>
                <c:ptCount val="1"/>
                <c:pt idx="0">
                  <c:v>Multiple Races</c:v>
                </c:pt>
              </c:strCache>
            </c:strRef>
          </c:tx>
          <c:spPr>
            <a:ln w="38100">
              <a:solidFill>
                <a:schemeClr val="accent5"/>
              </a:solidFill>
            </a:ln>
          </c:spPr>
          <c:marker>
            <c:symbol val="none"/>
          </c:marker>
          <c:dPt>
            <c:idx val="3"/>
            <c:bubble3D val="0"/>
            <c:extLst>
              <c:ext xmlns:c16="http://schemas.microsoft.com/office/drawing/2014/chart" uri="{C3380CC4-5D6E-409C-BE32-E72D297353CC}">
                <c16:uniqueId val="{0000001C-9B67-4EEB-A792-5B4EA21795C1}"/>
              </c:ext>
            </c:extLst>
          </c:dPt>
          <c:dLbls>
            <c:dLbl>
              <c:idx val="0"/>
              <c:delete val="1"/>
              <c:extLst>
                <c:ext xmlns:c15="http://schemas.microsoft.com/office/drawing/2012/chart" uri="{CE6537A1-D6FC-4f65-9D91-7224C49458BB}"/>
                <c:ext xmlns:c16="http://schemas.microsoft.com/office/drawing/2014/chart" uri="{C3380CC4-5D6E-409C-BE32-E72D297353CC}">
                  <c16:uniqueId val="{0000001D-9B67-4EEB-A792-5B4EA21795C1}"/>
                </c:ext>
              </c:extLst>
            </c:dLbl>
            <c:dLbl>
              <c:idx val="1"/>
              <c:delete val="1"/>
              <c:extLst>
                <c:ext xmlns:c15="http://schemas.microsoft.com/office/drawing/2012/chart" uri="{CE6537A1-D6FC-4f65-9D91-7224C49458BB}"/>
                <c:ext xmlns:c16="http://schemas.microsoft.com/office/drawing/2014/chart" uri="{C3380CC4-5D6E-409C-BE32-E72D297353CC}">
                  <c16:uniqueId val="{0000001E-9B67-4EEB-A792-5B4EA21795C1}"/>
                </c:ext>
              </c:extLst>
            </c:dLbl>
            <c:dLbl>
              <c:idx val="2"/>
              <c:delete val="1"/>
              <c:extLst>
                <c:ext xmlns:c15="http://schemas.microsoft.com/office/drawing/2012/chart" uri="{CE6537A1-D6FC-4f65-9D91-7224C49458BB}"/>
                <c:ext xmlns:c16="http://schemas.microsoft.com/office/drawing/2014/chart" uri="{C3380CC4-5D6E-409C-BE32-E72D297353CC}">
                  <c16:uniqueId val="{0000001F-9B67-4EEB-A792-5B4EA21795C1}"/>
                </c:ext>
              </c:extLst>
            </c:dLbl>
            <c:dLbl>
              <c:idx val="3"/>
              <c:delete val="1"/>
              <c:extLst>
                <c:ext xmlns:c15="http://schemas.microsoft.com/office/drawing/2012/chart" uri="{CE6537A1-D6FC-4f65-9D91-7224C49458BB}"/>
                <c:ext xmlns:c16="http://schemas.microsoft.com/office/drawing/2014/chart" uri="{C3380CC4-5D6E-409C-BE32-E72D297353CC}">
                  <c16:uniqueId val="{0000001C-9B67-4EEB-A792-5B4EA21795C1}"/>
                </c:ext>
              </c:extLst>
            </c:dLbl>
            <c:dLbl>
              <c:idx val="4"/>
              <c:layout>
                <c:manualLayout>
                  <c:x val="1.2246135020494545E-2"/>
                  <c:y val="-1.7253168999902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B67-4EEB-A792-5B4EA21795C1}"/>
                </c:ext>
              </c:extLst>
            </c:dLbl>
            <c:spPr>
              <a:noFill/>
              <a:ln>
                <a:noFill/>
              </a:ln>
              <a:effectLst/>
            </c:spPr>
            <c:txPr>
              <a:bodyPr wrap="square" lIns="38100" tIns="19050" rIns="38100" bIns="19050" anchor="ctr">
                <a:spAutoFit/>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2020^*</c:v>
                </c:pt>
                <c:pt idx="1">
                  <c:v>2021</c:v>
                </c:pt>
                <c:pt idx="2">
                  <c:v>2022</c:v>
                </c:pt>
                <c:pt idx="3">
                  <c:v>2023</c:v>
                </c:pt>
                <c:pt idx="4">
                  <c:v>2024</c:v>
                </c:pt>
              </c:strCache>
            </c:strRef>
          </c:cat>
          <c:val>
            <c:numRef>
              <c:f>Sheet1!$F$2:$F$6</c:f>
              <c:numCache>
                <c:formatCode>0.0</c:formatCode>
                <c:ptCount val="5"/>
                <c:pt idx="0">
                  <c:v>0.8</c:v>
                </c:pt>
                <c:pt idx="1">
                  <c:v>0.4</c:v>
                </c:pt>
                <c:pt idx="2">
                  <c:v>1.4</c:v>
                </c:pt>
                <c:pt idx="3">
                  <c:v>0.3</c:v>
                </c:pt>
                <c:pt idx="4">
                  <c:v>0</c:v>
                </c:pt>
              </c:numCache>
            </c:numRef>
          </c:val>
          <c:smooth val="0"/>
          <c:extLst>
            <c:ext xmlns:c16="http://schemas.microsoft.com/office/drawing/2014/chart" uri="{C3380CC4-5D6E-409C-BE32-E72D297353CC}">
              <c16:uniqueId val="{00000021-9B67-4EEB-A792-5B4EA21795C1}"/>
            </c:ext>
          </c:extLst>
        </c:ser>
        <c:dLbls>
          <c:dLblPos val="t"/>
          <c:showLegendKey val="0"/>
          <c:showVal val="1"/>
          <c:showCatName val="0"/>
          <c:showSerName val="0"/>
          <c:showPercent val="0"/>
          <c:showBubbleSize val="0"/>
        </c:dLbls>
        <c:smooth val="0"/>
        <c:axId val="48187648"/>
        <c:axId val="48202112"/>
      </c:lineChart>
      <c:catAx>
        <c:axId val="48187648"/>
        <c:scaling>
          <c:orientation val="minMax"/>
        </c:scaling>
        <c:delete val="0"/>
        <c:axPos val="b"/>
        <c:title>
          <c:tx>
            <c:rich>
              <a:bodyPr/>
              <a:lstStyle/>
              <a:p>
                <a:pPr>
                  <a:defRPr sz="1330"/>
                </a:pPr>
                <a:r>
                  <a:rPr lang="en-US" sz="1330"/>
                  <a:t>Year of Diagnosis</a:t>
                </a:r>
              </a:p>
            </c:rich>
          </c:tx>
          <c:layout>
            <c:manualLayout>
              <c:xMode val="edge"/>
              <c:yMode val="edge"/>
              <c:x val="0.40722701639232645"/>
              <c:y val="0.93107887328743133"/>
            </c:manualLayout>
          </c:layout>
          <c:overlay val="0"/>
        </c:title>
        <c:numFmt formatCode="General" sourceLinked="1"/>
        <c:majorTickMark val="out"/>
        <c:minorTickMark val="none"/>
        <c:tickLblPos val="nextTo"/>
        <c:crossAx val="48202112"/>
        <c:crosses val="autoZero"/>
        <c:auto val="1"/>
        <c:lblAlgn val="ctr"/>
        <c:lblOffset val="100"/>
        <c:noMultiLvlLbl val="0"/>
      </c:catAx>
      <c:valAx>
        <c:axId val="48202112"/>
        <c:scaling>
          <c:orientation val="minMax"/>
        </c:scaling>
        <c:delete val="0"/>
        <c:axPos val="l"/>
        <c:majorGridlines>
          <c:spPr>
            <a:ln>
              <a:noFill/>
            </a:ln>
          </c:spPr>
        </c:majorGridlines>
        <c:title>
          <c:tx>
            <c:rich>
              <a:bodyPr rot="-5400000" vert="horz"/>
              <a:lstStyle/>
              <a:p>
                <a:pPr>
                  <a:defRPr sz="1330"/>
                </a:pPr>
                <a:r>
                  <a:rPr lang="en-US" sz="1330" dirty="0"/>
                  <a:t>Rate per 100,000 population</a:t>
                </a:r>
              </a:p>
            </c:rich>
          </c:tx>
          <c:layout>
            <c:manualLayout>
              <c:xMode val="edge"/>
              <c:yMode val="edge"/>
              <c:x val="1.8682211850570674E-2"/>
              <c:y val="0.26691176331387834"/>
            </c:manualLayout>
          </c:layout>
          <c:overlay val="0"/>
        </c:title>
        <c:numFmt formatCode="#,##0.0" sourceLinked="0"/>
        <c:majorTickMark val="out"/>
        <c:minorTickMark val="none"/>
        <c:tickLblPos val="nextTo"/>
        <c:crossAx val="48187648"/>
        <c:crosses val="autoZero"/>
        <c:crossBetween val="between"/>
      </c:valAx>
      <c:spPr>
        <a:noFill/>
        <a:ln w="25400">
          <a:noFill/>
        </a:ln>
      </c:spPr>
    </c:plotArea>
    <c:legend>
      <c:legendPos val="t"/>
      <c:layout>
        <c:manualLayout>
          <c:xMode val="edge"/>
          <c:yMode val="edge"/>
          <c:x val="0.1016878389259714"/>
          <c:y val="2.1371283347668499E-2"/>
          <c:w val="0.8462965843685416"/>
          <c:h val="0.15481054756972115"/>
        </c:manualLayout>
      </c:layout>
      <c:overlay val="0"/>
      <c:txPr>
        <a:bodyPr/>
        <a:lstStyle/>
        <a:p>
          <a:pPr>
            <a:defRPr sz="1200">
              <a:solidFill>
                <a:schemeClr val="tx1"/>
              </a:solidFill>
            </a:defRPr>
          </a:pPr>
          <a:endParaRPr lang="en-US"/>
        </a:p>
      </c:txPr>
    </c:legend>
    <c:plotVisOnly val="1"/>
    <c:dispBlanksAs val="gap"/>
    <c:showDLblsOverMax val="0"/>
  </c:chart>
  <c:txPr>
    <a:bodyPr/>
    <a:lstStyle/>
    <a:p>
      <a:pPr>
        <a:defRPr sz="1200">
          <a:solidFill>
            <a:schemeClr val="bg1">
              <a:lumMod val="10000"/>
            </a:schemeClr>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3425045379275E-2"/>
          <c:y val="0.19792358001854524"/>
          <c:w val="0.89509707780740277"/>
          <c:h val="0.66863149146366851"/>
        </c:manualLayout>
      </c:layout>
      <c:barChart>
        <c:barDir val="col"/>
        <c:grouping val="stacked"/>
        <c:varyColors val="0"/>
        <c:ser>
          <c:idx val="0"/>
          <c:order val="0"/>
          <c:tx>
            <c:strRef>
              <c:f>Sheet1!$B$1</c:f>
              <c:strCache>
                <c:ptCount val="1"/>
                <c:pt idx="0">
                  <c:v>Hispanic/Latine</c:v>
                </c:pt>
              </c:strCache>
            </c:strRef>
          </c:tx>
          <c:spPr>
            <a:solidFill>
              <a:schemeClr val="accent5"/>
            </a:solidFill>
            <a:ln>
              <a:noFill/>
            </a:ln>
          </c:spPr>
          <c:invertIfNegative val="0"/>
          <c:dPt>
            <c:idx val="3"/>
            <c:invertIfNegative val="0"/>
            <c:bubble3D val="0"/>
            <c:spPr>
              <a:solidFill>
                <a:schemeClr val="accent5"/>
              </a:solidFill>
              <a:ln w="15875">
                <a:noFill/>
                <a:prstDash val="dash"/>
              </a:ln>
            </c:spPr>
            <c:extLst>
              <c:ext xmlns:c16="http://schemas.microsoft.com/office/drawing/2014/chart" uri="{C3380CC4-5D6E-409C-BE32-E72D297353CC}">
                <c16:uniqueId val="{00000001-3570-4D8D-9173-CCCAF7D4DB56}"/>
              </c:ext>
            </c:extLst>
          </c:dPt>
          <c:dLbls>
            <c:delete val="1"/>
          </c:dLbls>
          <c:cat>
            <c:strRef>
              <c:f>Sheet1!$A$2:$A$6</c:f>
              <c:strCache>
                <c:ptCount val="5"/>
                <c:pt idx="0">
                  <c:v>2020^*</c:v>
                </c:pt>
                <c:pt idx="1">
                  <c:v>2021</c:v>
                </c:pt>
                <c:pt idx="2">
                  <c:v>2022</c:v>
                </c:pt>
                <c:pt idx="3">
                  <c:v>2023</c:v>
                </c:pt>
                <c:pt idx="4">
                  <c:v>2024</c:v>
                </c:pt>
              </c:strCache>
            </c:strRef>
          </c:cat>
          <c:val>
            <c:numRef>
              <c:f>Sheet1!$B$2:$B$6</c:f>
              <c:numCache>
                <c:formatCode>General</c:formatCode>
                <c:ptCount val="5"/>
                <c:pt idx="0">
                  <c:v>1</c:v>
                </c:pt>
                <c:pt idx="1">
                  <c:v>1</c:v>
                </c:pt>
                <c:pt idx="2">
                  <c:v>6</c:v>
                </c:pt>
                <c:pt idx="3">
                  <c:v>3</c:v>
                </c:pt>
                <c:pt idx="4">
                  <c:v>2</c:v>
                </c:pt>
              </c:numCache>
            </c:numRef>
          </c:val>
          <c:extLst>
            <c:ext xmlns:c16="http://schemas.microsoft.com/office/drawing/2014/chart" uri="{C3380CC4-5D6E-409C-BE32-E72D297353CC}">
              <c16:uniqueId val="{00000002-3570-4D8D-9173-CCCAF7D4DB56}"/>
            </c:ext>
          </c:extLst>
        </c:ser>
        <c:ser>
          <c:idx val="1"/>
          <c:order val="1"/>
          <c:tx>
            <c:strRef>
              <c:f>Sheet1!$C$1</c:f>
              <c:strCache>
                <c:ptCount val="1"/>
                <c:pt idx="0">
                  <c:v>Non-Hispanic/Non-Latine</c:v>
                </c:pt>
              </c:strCache>
            </c:strRef>
          </c:tx>
          <c:spPr>
            <a:solidFill>
              <a:schemeClr val="accent1"/>
            </a:solidFill>
            <a:ln>
              <a:noFill/>
            </a:ln>
          </c:spPr>
          <c:invertIfNegative val="0"/>
          <c:dPt>
            <c:idx val="3"/>
            <c:invertIfNegative val="0"/>
            <c:bubble3D val="0"/>
            <c:spPr>
              <a:solidFill>
                <a:schemeClr val="accent1"/>
              </a:solidFill>
              <a:ln w="15875">
                <a:noFill/>
                <a:prstDash val="dash"/>
              </a:ln>
            </c:spPr>
            <c:extLst>
              <c:ext xmlns:c16="http://schemas.microsoft.com/office/drawing/2014/chart" uri="{C3380CC4-5D6E-409C-BE32-E72D297353CC}">
                <c16:uniqueId val="{00000004-3570-4D8D-9173-CCCAF7D4DB56}"/>
              </c:ext>
            </c:extLst>
          </c:dPt>
          <c:dLbls>
            <c:delete val="1"/>
          </c:dLbls>
          <c:cat>
            <c:strRef>
              <c:f>Sheet1!$A$2:$A$6</c:f>
              <c:strCache>
                <c:ptCount val="5"/>
                <c:pt idx="0">
                  <c:v>2020^*</c:v>
                </c:pt>
                <c:pt idx="1">
                  <c:v>2021</c:v>
                </c:pt>
                <c:pt idx="2">
                  <c:v>2022</c:v>
                </c:pt>
                <c:pt idx="3">
                  <c:v>2023</c:v>
                </c:pt>
                <c:pt idx="4">
                  <c:v>2024</c:v>
                </c:pt>
              </c:strCache>
            </c:strRef>
          </c:cat>
          <c:val>
            <c:numRef>
              <c:f>Sheet1!$C$2:$C$6</c:f>
              <c:numCache>
                <c:formatCode>General</c:formatCode>
                <c:ptCount val="5"/>
                <c:pt idx="0">
                  <c:v>92</c:v>
                </c:pt>
                <c:pt idx="1">
                  <c:v>83</c:v>
                </c:pt>
                <c:pt idx="2">
                  <c:v>66</c:v>
                </c:pt>
                <c:pt idx="3">
                  <c:v>72</c:v>
                </c:pt>
                <c:pt idx="4">
                  <c:v>41</c:v>
                </c:pt>
              </c:numCache>
            </c:numRef>
          </c:val>
          <c:extLst>
            <c:ext xmlns:c16="http://schemas.microsoft.com/office/drawing/2014/chart" uri="{C3380CC4-5D6E-409C-BE32-E72D297353CC}">
              <c16:uniqueId val="{00000005-3570-4D8D-9173-CCCAF7D4DB56}"/>
            </c:ext>
          </c:extLst>
        </c:ser>
        <c:ser>
          <c:idx val="2"/>
          <c:order val="2"/>
          <c:tx>
            <c:strRef>
              <c:f>Sheet1!$D$1</c:f>
              <c:strCache>
                <c:ptCount val="1"/>
                <c:pt idx="0">
                  <c:v>Unknown/Unspecified</c:v>
                </c:pt>
              </c:strCache>
            </c:strRef>
          </c:tx>
          <c:spPr>
            <a:solidFill>
              <a:srgbClr val="00B0F0"/>
            </a:solidFill>
            <a:ln>
              <a:noFill/>
            </a:ln>
          </c:spPr>
          <c:invertIfNegative val="0"/>
          <c:dPt>
            <c:idx val="3"/>
            <c:invertIfNegative val="0"/>
            <c:bubble3D val="0"/>
            <c:spPr>
              <a:solidFill>
                <a:srgbClr val="00B0F0"/>
              </a:solidFill>
              <a:ln w="15875">
                <a:noFill/>
                <a:prstDash val="dash"/>
              </a:ln>
            </c:spPr>
            <c:extLst>
              <c:ext xmlns:c16="http://schemas.microsoft.com/office/drawing/2014/chart" uri="{C3380CC4-5D6E-409C-BE32-E72D297353CC}">
                <c16:uniqueId val="{00000007-3570-4D8D-9173-CCCAF7D4DB56}"/>
              </c:ext>
            </c:extLst>
          </c:dPt>
          <c:dLbls>
            <c:delete val="1"/>
          </c:dLbls>
          <c:cat>
            <c:strRef>
              <c:f>Sheet1!$A$2:$A$6</c:f>
              <c:strCache>
                <c:ptCount val="5"/>
                <c:pt idx="0">
                  <c:v>2020^*</c:v>
                </c:pt>
                <c:pt idx="1">
                  <c:v>2021</c:v>
                </c:pt>
                <c:pt idx="2">
                  <c:v>2022</c:v>
                </c:pt>
                <c:pt idx="3">
                  <c:v>2023</c:v>
                </c:pt>
                <c:pt idx="4">
                  <c:v>2024</c:v>
                </c:pt>
              </c:strCache>
            </c:strRef>
          </c:cat>
          <c:val>
            <c:numRef>
              <c:f>Sheet1!$D$2:$D$6</c:f>
              <c:numCache>
                <c:formatCode>General</c:formatCode>
                <c:ptCount val="5"/>
                <c:pt idx="0">
                  <c:v>19</c:v>
                </c:pt>
                <c:pt idx="1">
                  <c:v>21</c:v>
                </c:pt>
                <c:pt idx="2">
                  <c:v>5</c:v>
                </c:pt>
                <c:pt idx="3">
                  <c:v>5</c:v>
                </c:pt>
                <c:pt idx="4">
                  <c:v>1</c:v>
                </c:pt>
              </c:numCache>
            </c:numRef>
          </c:val>
          <c:extLst>
            <c:ext xmlns:c16="http://schemas.microsoft.com/office/drawing/2014/chart" uri="{C3380CC4-5D6E-409C-BE32-E72D297353CC}">
              <c16:uniqueId val="{00000008-3570-4D8D-9173-CCCAF7D4DB56}"/>
            </c:ext>
          </c:extLst>
        </c:ser>
        <c:dLbls>
          <c:showLegendKey val="0"/>
          <c:showVal val="1"/>
          <c:showCatName val="0"/>
          <c:showSerName val="0"/>
          <c:showPercent val="0"/>
          <c:showBubbleSize val="0"/>
        </c:dLbls>
        <c:gapWidth val="150"/>
        <c:overlap val="100"/>
        <c:axId val="48187648"/>
        <c:axId val="48202112"/>
      </c:barChart>
      <c:catAx>
        <c:axId val="48187648"/>
        <c:scaling>
          <c:orientation val="minMax"/>
        </c:scaling>
        <c:delete val="0"/>
        <c:axPos val="b"/>
        <c:title>
          <c:tx>
            <c:rich>
              <a:bodyPr/>
              <a:lstStyle/>
              <a:p>
                <a:pPr>
                  <a:defRPr sz="1330"/>
                </a:pPr>
                <a:r>
                  <a:rPr lang="en-US" sz="1330"/>
                  <a:t>Year of Diagnosis</a:t>
                </a:r>
              </a:p>
            </c:rich>
          </c:tx>
          <c:layout>
            <c:manualLayout>
              <c:xMode val="edge"/>
              <c:yMode val="edge"/>
              <c:x val="0.40722701639232645"/>
              <c:y val="0.93107887328743133"/>
            </c:manualLayout>
          </c:layout>
          <c:overlay val="0"/>
        </c:title>
        <c:numFmt formatCode="General" sourceLinked="1"/>
        <c:majorTickMark val="out"/>
        <c:minorTickMark val="none"/>
        <c:tickLblPos val="nextTo"/>
        <c:crossAx val="48202112"/>
        <c:crosses val="autoZero"/>
        <c:auto val="1"/>
        <c:lblAlgn val="ctr"/>
        <c:lblOffset val="100"/>
        <c:noMultiLvlLbl val="0"/>
      </c:catAx>
      <c:valAx>
        <c:axId val="48202112"/>
        <c:scaling>
          <c:orientation val="minMax"/>
          <c:max val="120"/>
          <c:min val="0"/>
        </c:scaling>
        <c:delete val="0"/>
        <c:axPos val="l"/>
        <c:majorGridlines>
          <c:spPr>
            <a:ln>
              <a:noFill/>
            </a:ln>
          </c:spPr>
        </c:majorGridlines>
        <c:title>
          <c:tx>
            <c:rich>
              <a:bodyPr rot="-5400000" vert="horz"/>
              <a:lstStyle/>
              <a:p>
                <a:pPr>
                  <a:defRPr sz="1330"/>
                </a:pPr>
                <a:r>
                  <a:rPr lang="en-US" sz="1330" dirty="0"/>
                  <a:t>Number of Cases</a:t>
                </a:r>
              </a:p>
            </c:rich>
          </c:tx>
          <c:layout>
            <c:manualLayout>
              <c:xMode val="edge"/>
              <c:yMode val="edge"/>
              <c:x val="1.4178565670253664E-2"/>
              <c:y val="0.33016083938410429"/>
            </c:manualLayout>
          </c:layout>
          <c:overlay val="0"/>
        </c:title>
        <c:numFmt formatCode="#,##0" sourceLinked="0"/>
        <c:majorTickMark val="out"/>
        <c:minorTickMark val="none"/>
        <c:tickLblPos val="nextTo"/>
        <c:crossAx val="48187648"/>
        <c:crosses val="autoZero"/>
        <c:crossBetween val="between"/>
        <c:majorUnit val="20"/>
      </c:valAx>
      <c:spPr>
        <a:noFill/>
        <a:ln w="25400">
          <a:noFill/>
        </a:ln>
      </c:spPr>
    </c:plotArea>
    <c:legend>
      <c:legendPos val="t"/>
      <c:layout>
        <c:manualLayout>
          <c:xMode val="edge"/>
          <c:yMode val="edge"/>
          <c:x val="0.10168780708520515"/>
          <c:y val="0"/>
          <c:w val="0.8983121929147948"/>
          <c:h val="0.12374330648671036"/>
        </c:manualLayout>
      </c:layout>
      <c:overlay val="0"/>
      <c:txPr>
        <a:bodyPr/>
        <a:lstStyle/>
        <a:p>
          <a:pPr>
            <a:defRPr sz="1200"/>
          </a:pPr>
          <a:endParaRPr lang="en-US"/>
        </a:p>
      </c:txPr>
    </c:legend>
    <c:plotVisOnly val="1"/>
    <c:dispBlanksAs val="gap"/>
    <c:showDLblsOverMax val="0"/>
  </c:chart>
  <c:txPr>
    <a:bodyPr/>
    <a:lstStyle/>
    <a:p>
      <a:pPr>
        <a:defRPr sz="1200">
          <a:solidFill>
            <a:schemeClr val="bg1">
              <a:lumMod val="10000"/>
            </a:schemeClr>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75894830759834"/>
          <c:y val="0.20730823450886976"/>
          <c:w val="0.87558124144738314"/>
          <c:h val="0.67386193010798257"/>
        </c:manualLayout>
      </c:layout>
      <c:lineChart>
        <c:grouping val="standard"/>
        <c:varyColors val="0"/>
        <c:ser>
          <c:idx val="0"/>
          <c:order val="0"/>
          <c:tx>
            <c:strRef>
              <c:f>Sheet1!$B$1</c:f>
              <c:strCache>
                <c:ptCount val="1"/>
                <c:pt idx="0">
                  <c:v>Hispanic/Latine</c:v>
                </c:pt>
              </c:strCache>
            </c:strRef>
          </c:tx>
          <c:spPr>
            <a:ln w="38100">
              <a:solidFill>
                <a:schemeClr val="accent5"/>
              </a:solidFill>
            </a:ln>
          </c:spPr>
          <c:marker>
            <c:symbol val="none"/>
          </c:marker>
          <c:dPt>
            <c:idx val="3"/>
            <c:bubble3D val="0"/>
            <c:extLst>
              <c:ext xmlns:c16="http://schemas.microsoft.com/office/drawing/2014/chart" uri="{C3380CC4-5D6E-409C-BE32-E72D297353CC}">
                <c16:uniqueId val="{00000001-9B67-4EEB-A792-5B4EA21795C1}"/>
              </c:ext>
            </c:extLst>
          </c:dPt>
          <c:dLbls>
            <c:dLbl>
              <c:idx val="0"/>
              <c:delete val="1"/>
              <c:extLst>
                <c:ext xmlns:c15="http://schemas.microsoft.com/office/drawing/2012/chart" uri="{CE6537A1-D6FC-4f65-9D91-7224C49458BB}"/>
                <c:ext xmlns:c16="http://schemas.microsoft.com/office/drawing/2014/chart" uri="{C3380CC4-5D6E-409C-BE32-E72D297353CC}">
                  <c16:uniqueId val="{00000002-9B67-4EEB-A792-5B4EA21795C1}"/>
                </c:ext>
              </c:extLst>
            </c:dLbl>
            <c:dLbl>
              <c:idx val="1"/>
              <c:delete val="1"/>
              <c:extLst>
                <c:ext xmlns:c15="http://schemas.microsoft.com/office/drawing/2012/chart" uri="{CE6537A1-D6FC-4f65-9D91-7224C49458BB}"/>
                <c:ext xmlns:c16="http://schemas.microsoft.com/office/drawing/2014/chart" uri="{C3380CC4-5D6E-409C-BE32-E72D297353CC}">
                  <c16:uniqueId val="{00000003-9B67-4EEB-A792-5B4EA21795C1}"/>
                </c:ext>
              </c:extLst>
            </c:dLbl>
            <c:dLbl>
              <c:idx val="2"/>
              <c:delete val="1"/>
              <c:extLst>
                <c:ext xmlns:c15="http://schemas.microsoft.com/office/drawing/2012/chart" uri="{CE6537A1-D6FC-4f65-9D91-7224C49458BB}"/>
                <c:ext xmlns:c16="http://schemas.microsoft.com/office/drawing/2014/chart" uri="{C3380CC4-5D6E-409C-BE32-E72D297353CC}">
                  <c16:uniqueId val="{00000004-9B67-4EEB-A792-5B4EA21795C1}"/>
                </c:ext>
              </c:extLst>
            </c:dLbl>
            <c:dLbl>
              <c:idx val="3"/>
              <c:delete val="1"/>
              <c:extLst>
                <c:ext xmlns:c15="http://schemas.microsoft.com/office/drawing/2012/chart" uri="{CE6537A1-D6FC-4f65-9D91-7224C49458BB}"/>
                <c:ext xmlns:c16="http://schemas.microsoft.com/office/drawing/2014/chart" uri="{C3380CC4-5D6E-409C-BE32-E72D297353CC}">
                  <c16:uniqueId val="{00000001-9B67-4EEB-A792-5B4EA21795C1}"/>
                </c:ext>
              </c:extLst>
            </c:dLbl>
            <c:dLbl>
              <c:idx val="4"/>
              <c:layout>
                <c:manualLayout>
                  <c:x val="-1.2648035204564829E-3"/>
                  <c:y val="-2.638080935365636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67-4EEB-A792-5B4EA21795C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2020^*</c:v>
                </c:pt>
                <c:pt idx="1">
                  <c:v>2021</c:v>
                </c:pt>
                <c:pt idx="2">
                  <c:v>2022</c:v>
                </c:pt>
                <c:pt idx="3">
                  <c:v>2023</c:v>
                </c:pt>
                <c:pt idx="4">
                  <c:v>2024</c:v>
                </c:pt>
              </c:strCache>
            </c:strRef>
          </c:cat>
          <c:val>
            <c:numRef>
              <c:f>Sheet1!$B$2:$B$6</c:f>
              <c:numCache>
                <c:formatCode>0.0</c:formatCode>
                <c:ptCount val="5"/>
                <c:pt idx="0">
                  <c:v>0.1</c:v>
                </c:pt>
                <c:pt idx="1">
                  <c:v>0.1</c:v>
                </c:pt>
                <c:pt idx="2">
                  <c:v>0.5</c:v>
                </c:pt>
                <c:pt idx="3">
                  <c:v>0.2</c:v>
                </c:pt>
                <c:pt idx="4">
                  <c:v>0.2</c:v>
                </c:pt>
              </c:numCache>
            </c:numRef>
          </c:val>
          <c:smooth val="0"/>
          <c:extLst>
            <c:ext xmlns:c16="http://schemas.microsoft.com/office/drawing/2014/chart" uri="{C3380CC4-5D6E-409C-BE32-E72D297353CC}">
              <c16:uniqueId val="{00000006-9B67-4EEB-A792-5B4EA21795C1}"/>
            </c:ext>
          </c:extLst>
        </c:ser>
        <c:ser>
          <c:idx val="1"/>
          <c:order val="1"/>
          <c:tx>
            <c:strRef>
              <c:f>Sheet1!$C$1</c:f>
              <c:strCache>
                <c:ptCount val="1"/>
                <c:pt idx="0">
                  <c:v>Non-Hispanic/Non-Latine</c:v>
                </c:pt>
              </c:strCache>
            </c:strRef>
          </c:tx>
          <c:spPr>
            <a:ln w="38100">
              <a:solidFill>
                <a:schemeClr val="accent1"/>
              </a:solidFill>
            </a:ln>
          </c:spPr>
          <c:marker>
            <c:symbol val="none"/>
          </c:marker>
          <c:dPt>
            <c:idx val="3"/>
            <c:bubble3D val="0"/>
            <c:extLst>
              <c:ext xmlns:c16="http://schemas.microsoft.com/office/drawing/2014/chart" uri="{C3380CC4-5D6E-409C-BE32-E72D297353CC}">
                <c16:uniqueId val="{00000007-9B67-4EEB-A792-5B4EA21795C1}"/>
              </c:ext>
            </c:extLst>
          </c:dPt>
          <c:dLbls>
            <c:dLbl>
              <c:idx val="0"/>
              <c:delete val="1"/>
              <c:extLst>
                <c:ext xmlns:c15="http://schemas.microsoft.com/office/drawing/2012/chart" uri="{CE6537A1-D6FC-4f65-9D91-7224C49458BB}"/>
                <c:ext xmlns:c16="http://schemas.microsoft.com/office/drawing/2014/chart" uri="{C3380CC4-5D6E-409C-BE32-E72D297353CC}">
                  <c16:uniqueId val="{00000008-9B67-4EEB-A792-5B4EA21795C1}"/>
                </c:ext>
              </c:extLst>
            </c:dLbl>
            <c:dLbl>
              <c:idx val="1"/>
              <c:delete val="1"/>
              <c:extLst>
                <c:ext xmlns:c15="http://schemas.microsoft.com/office/drawing/2012/chart" uri="{CE6537A1-D6FC-4f65-9D91-7224C49458BB}"/>
                <c:ext xmlns:c16="http://schemas.microsoft.com/office/drawing/2014/chart" uri="{C3380CC4-5D6E-409C-BE32-E72D297353CC}">
                  <c16:uniqueId val="{00000009-9B67-4EEB-A792-5B4EA21795C1}"/>
                </c:ext>
              </c:extLst>
            </c:dLbl>
            <c:dLbl>
              <c:idx val="2"/>
              <c:delete val="1"/>
              <c:extLst>
                <c:ext xmlns:c15="http://schemas.microsoft.com/office/drawing/2012/chart" uri="{CE6537A1-D6FC-4f65-9D91-7224C49458BB}"/>
                <c:ext xmlns:c16="http://schemas.microsoft.com/office/drawing/2014/chart" uri="{C3380CC4-5D6E-409C-BE32-E72D297353CC}">
                  <c16:uniqueId val="{0000000A-9B67-4EEB-A792-5B4EA21795C1}"/>
                </c:ext>
              </c:extLst>
            </c:dLbl>
            <c:dLbl>
              <c:idx val="3"/>
              <c:delete val="1"/>
              <c:extLst>
                <c:ext xmlns:c15="http://schemas.microsoft.com/office/drawing/2012/chart" uri="{CE6537A1-D6FC-4f65-9D91-7224C49458BB}"/>
                <c:ext xmlns:c16="http://schemas.microsoft.com/office/drawing/2014/chart" uri="{C3380CC4-5D6E-409C-BE32-E72D297353CC}">
                  <c16:uniqueId val="{00000007-9B67-4EEB-A792-5B4EA21795C1}"/>
                </c:ext>
              </c:extLst>
            </c:dLbl>
            <c:dLbl>
              <c:idx val="4"/>
              <c:layout>
                <c:manualLayout>
                  <c:x val="-2.7660189138954861E-3"/>
                  <c:y val="-2.638080935365636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67-4EEB-A792-5B4EA21795C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2020^*</c:v>
                </c:pt>
                <c:pt idx="1">
                  <c:v>2021</c:v>
                </c:pt>
                <c:pt idx="2">
                  <c:v>2022</c:v>
                </c:pt>
                <c:pt idx="3">
                  <c:v>2023</c:v>
                </c:pt>
                <c:pt idx="4">
                  <c:v>2024</c:v>
                </c:pt>
              </c:strCache>
            </c:strRef>
          </c:cat>
          <c:val>
            <c:numRef>
              <c:f>Sheet1!$C$2:$C$6</c:f>
              <c:numCache>
                <c:formatCode>0.0</c:formatCode>
                <c:ptCount val="5"/>
                <c:pt idx="0">
                  <c:v>1</c:v>
                </c:pt>
                <c:pt idx="1">
                  <c:v>0.9</c:v>
                </c:pt>
                <c:pt idx="2">
                  <c:v>0.7</c:v>
                </c:pt>
                <c:pt idx="3">
                  <c:v>0.8</c:v>
                </c:pt>
                <c:pt idx="4">
                  <c:v>0.4</c:v>
                </c:pt>
              </c:numCache>
            </c:numRef>
          </c:val>
          <c:smooth val="0"/>
          <c:extLst>
            <c:ext xmlns:c16="http://schemas.microsoft.com/office/drawing/2014/chart" uri="{C3380CC4-5D6E-409C-BE32-E72D297353CC}">
              <c16:uniqueId val="{0000000D-9B67-4EEB-A792-5B4EA21795C1}"/>
            </c:ext>
          </c:extLst>
        </c:ser>
        <c:dLbls>
          <c:dLblPos val="t"/>
          <c:showLegendKey val="0"/>
          <c:showVal val="1"/>
          <c:showCatName val="0"/>
          <c:showSerName val="0"/>
          <c:showPercent val="0"/>
          <c:showBubbleSize val="0"/>
        </c:dLbls>
        <c:smooth val="0"/>
        <c:axId val="48187648"/>
        <c:axId val="48202112"/>
      </c:lineChart>
      <c:catAx>
        <c:axId val="48187648"/>
        <c:scaling>
          <c:orientation val="minMax"/>
        </c:scaling>
        <c:delete val="0"/>
        <c:axPos val="b"/>
        <c:title>
          <c:tx>
            <c:rich>
              <a:bodyPr/>
              <a:lstStyle/>
              <a:p>
                <a:pPr>
                  <a:defRPr sz="1330"/>
                </a:pPr>
                <a:r>
                  <a:rPr lang="en-US" sz="1330"/>
                  <a:t>Year of Diagnosis</a:t>
                </a:r>
              </a:p>
            </c:rich>
          </c:tx>
          <c:layout>
            <c:manualLayout>
              <c:xMode val="edge"/>
              <c:yMode val="edge"/>
              <c:x val="0.40722701639232645"/>
              <c:y val="0.93107887328743133"/>
            </c:manualLayout>
          </c:layout>
          <c:overlay val="0"/>
        </c:title>
        <c:numFmt formatCode="General" sourceLinked="1"/>
        <c:majorTickMark val="out"/>
        <c:minorTickMark val="none"/>
        <c:tickLblPos val="nextTo"/>
        <c:crossAx val="48202112"/>
        <c:crosses val="autoZero"/>
        <c:auto val="1"/>
        <c:lblAlgn val="ctr"/>
        <c:lblOffset val="100"/>
        <c:noMultiLvlLbl val="0"/>
      </c:catAx>
      <c:valAx>
        <c:axId val="48202112"/>
        <c:scaling>
          <c:orientation val="minMax"/>
        </c:scaling>
        <c:delete val="0"/>
        <c:axPos val="l"/>
        <c:majorGridlines>
          <c:spPr>
            <a:ln>
              <a:noFill/>
            </a:ln>
          </c:spPr>
        </c:majorGridlines>
        <c:title>
          <c:tx>
            <c:rich>
              <a:bodyPr rot="-5400000" vert="horz"/>
              <a:lstStyle/>
              <a:p>
                <a:pPr>
                  <a:defRPr sz="1330"/>
                </a:pPr>
                <a:r>
                  <a:rPr lang="en-US" sz="1330" dirty="0"/>
                  <a:t>Rate per 100,000 population</a:t>
                </a:r>
              </a:p>
            </c:rich>
          </c:tx>
          <c:layout>
            <c:manualLayout>
              <c:xMode val="edge"/>
              <c:yMode val="edge"/>
              <c:x val="1.8682211850570674E-2"/>
              <c:y val="0.26691176331387834"/>
            </c:manualLayout>
          </c:layout>
          <c:overlay val="0"/>
        </c:title>
        <c:numFmt formatCode="#,##0.0" sourceLinked="0"/>
        <c:majorTickMark val="out"/>
        <c:minorTickMark val="none"/>
        <c:tickLblPos val="nextTo"/>
        <c:crossAx val="48187648"/>
        <c:crosses val="autoZero"/>
        <c:crossBetween val="between"/>
      </c:valAx>
      <c:spPr>
        <a:noFill/>
        <a:ln w="25400">
          <a:noFill/>
        </a:ln>
      </c:spPr>
    </c:plotArea>
    <c:legend>
      <c:legendPos val="t"/>
      <c:layout>
        <c:manualLayout>
          <c:xMode val="edge"/>
          <c:yMode val="edge"/>
          <c:x val="0.1016878389259714"/>
          <c:y val="2.1371283347668499E-2"/>
          <c:w val="0.8462965843685416"/>
          <c:h val="0.15481054756972115"/>
        </c:manualLayout>
      </c:layout>
      <c:overlay val="0"/>
      <c:txPr>
        <a:bodyPr/>
        <a:lstStyle/>
        <a:p>
          <a:pPr>
            <a:defRPr sz="1200">
              <a:solidFill>
                <a:schemeClr val="tx1"/>
              </a:solidFill>
            </a:defRPr>
          </a:pPr>
          <a:endParaRPr lang="en-US"/>
        </a:p>
      </c:txPr>
    </c:legend>
    <c:plotVisOnly val="1"/>
    <c:dispBlanksAs val="gap"/>
    <c:showDLblsOverMax val="0"/>
  </c:chart>
  <c:txPr>
    <a:bodyPr/>
    <a:lstStyle/>
    <a:p>
      <a:pPr>
        <a:defRPr sz="1200">
          <a:solidFill>
            <a:schemeClr val="bg1">
              <a:lumMod val="10000"/>
            </a:schemeClr>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69089988774074"/>
          <c:y val="0.10614488524388613"/>
          <c:w val="0.85459181807296225"/>
          <c:h val="0.69369512419480506"/>
        </c:manualLayout>
      </c:layout>
      <c:lineChart>
        <c:grouping val="standard"/>
        <c:varyColors val="0"/>
        <c:ser>
          <c:idx val="1"/>
          <c:order val="0"/>
          <c:tx>
            <c:strRef>
              <c:f>Sheet1!$B$1</c:f>
              <c:strCache>
                <c:ptCount val="1"/>
                <c:pt idx="0">
                  <c:v>IDU</c:v>
                </c:pt>
              </c:strCache>
            </c:strRef>
          </c:tx>
          <c:spPr>
            <a:ln w="38100" cap="rnd">
              <a:solidFill>
                <a:schemeClr val="bg1">
                  <a:lumMod val="65000"/>
                </a:schemeClr>
              </a:solidFill>
              <a:round/>
            </a:ln>
            <a:effectLst/>
          </c:spPr>
          <c:marker>
            <c:symbol val="none"/>
          </c:marker>
          <c:dLbls>
            <c:dLbl>
              <c:idx val="13"/>
              <c:layout>
                <c:manualLayout>
                  <c:x val="-3.1311295639992174E-3"/>
                  <c:y val="3.44191915762116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BD-4942-9CBA-80BAE9CAD14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2011</c:v>
                </c:pt>
                <c:pt idx="1">
                  <c:v>2013</c:v>
                </c:pt>
                <c:pt idx="2">
                  <c:v>2013</c:v>
                </c:pt>
                <c:pt idx="3">
                  <c:v>2014</c:v>
                </c:pt>
                <c:pt idx="4">
                  <c:v>2015</c:v>
                </c:pt>
                <c:pt idx="5">
                  <c:v>2016^^</c:v>
                </c:pt>
                <c:pt idx="6">
                  <c:v>2017</c:v>
                </c:pt>
                <c:pt idx="7">
                  <c:v>2018</c:v>
                </c:pt>
                <c:pt idx="8">
                  <c:v>2019</c:v>
                </c:pt>
                <c:pt idx="9">
                  <c:v>2020^^*</c:v>
                </c:pt>
                <c:pt idx="10">
                  <c:v>2021</c:v>
                </c:pt>
                <c:pt idx="11">
                  <c:v>2022</c:v>
                </c:pt>
                <c:pt idx="12">
                  <c:v>2023</c:v>
                </c:pt>
                <c:pt idx="13">
                  <c:v>2024</c:v>
                </c:pt>
              </c:strCache>
            </c:strRef>
          </c:cat>
          <c:val>
            <c:numRef>
              <c:f>Sheet1!$B$2:$B$15</c:f>
              <c:numCache>
                <c:formatCode>0.0%</c:formatCode>
                <c:ptCount val="14"/>
                <c:pt idx="0">
                  <c:v>0.32758620689655171</c:v>
                </c:pt>
                <c:pt idx="1">
                  <c:v>0.33823529411764708</c:v>
                </c:pt>
                <c:pt idx="2">
                  <c:v>0.33333333333333331</c:v>
                </c:pt>
                <c:pt idx="3">
                  <c:v>0.359375</c:v>
                </c:pt>
                <c:pt idx="4">
                  <c:v>0.39166666666666666</c:v>
                </c:pt>
                <c:pt idx="5">
                  <c:v>0.43349753694581283</c:v>
                </c:pt>
                <c:pt idx="6">
                  <c:v>0.45789473684210524</c:v>
                </c:pt>
                <c:pt idx="7">
                  <c:v>0.49494949494949497</c:v>
                </c:pt>
                <c:pt idx="8">
                  <c:v>0.23300000000000001</c:v>
                </c:pt>
                <c:pt idx="9">
                  <c:v>0.27700000000000002</c:v>
                </c:pt>
                <c:pt idx="10">
                  <c:v>0.30499999999999999</c:v>
                </c:pt>
                <c:pt idx="11">
                  <c:v>0.22077922077922077</c:v>
                </c:pt>
                <c:pt idx="12">
                  <c:v>0.22500000000000001</c:v>
                </c:pt>
                <c:pt idx="13">
                  <c:v>0.34100000000000003</c:v>
                </c:pt>
              </c:numCache>
            </c:numRef>
          </c:val>
          <c:smooth val="0"/>
          <c:extLst>
            <c:ext xmlns:c16="http://schemas.microsoft.com/office/drawing/2014/chart" uri="{C3380CC4-5D6E-409C-BE32-E72D297353CC}">
              <c16:uniqueId val="{00000000-B8DF-4712-99EB-14B317DA764B}"/>
            </c:ext>
          </c:extLst>
        </c:ser>
        <c:ser>
          <c:idx val="2"/>
          <c:order val="1"/>
          <c:tx>
            <c:strRef>
              <c:f>Sheet1!$C$1</c:f>
              <c:strCache>
                <c:ptCount val="1"/>
                <c:pt idx="0">
                  <c:v>Sexual Contact**</c:v>
                </c:pt>
              </c:strCache>
            </c:strRef>
          </c:tx>
          <c:spPr>
            <a:ln w="38100" cap="rnd">
              <a:solidFill>
                <a:schemeClr val="accent5">
                  <a:lumMod val="50000"/>
                </a:schemeClr>
              </a:solidFill>
              <a:round/>
            </a:ln>
            <a:effectLst/>
          </c:spPr>
          <c:marker>
            <c:symbol val="none"/>
          </c:marker>
          <c:dLbls>
            <c:dLbl>
              <c:idx val="13"/>
              <c:layout>
                <c:manualLayout>
                  <c:x val="-1.549924149187229E-3"/>
                  <c:y val="6.302974328834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BD-4942-9CBA-80BAE9CAD14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2011</c:v>
                </c:pt>
                <c:pt idx="1">
                  <c:v>2013</c:v>
                </c:pt>
                <c:pt idx="2">
                  <c:v>2013</c:v>
                </c:pt>
                <c:pt idx="3">
                  <c:v>2014</c:v>
                </c:pt>
                <c:pt idx="4">
                  <c:v>2015</c:v>
                </c:pt>
                <c:pt idx="5">
                  <c:v>2016^^</c:v>
                </c:pt>
                <c:pt idx="6">
                  <c:v>2017</c:v>
                </c:pt>
                <c:pt idx="7">
                  <c:v>2018</c:v>
                </c:pt>
                <c:pt idx="8">
                  <c:v>2019</c:v>
                </c:pt>
                <c:pt idx="9">
                  <c:v>2020^^*</c:v>
                </c:pt>
                <c:pt idx="10">
                  <c:v>2021</c:v>
                </c:pt>
                <c:pt idx="11">
                  <c:v>2022</c:v>
                </c:pt>
                <c:pt idx="12">
                  <c:v>2023</c:v>
                </c:pt>
                <c:pt idx="13">
                  <c:v>2024</c:v>
                </c:pt>
              </c:strCache>
            </c:strRef>
          </c:cat>
          <c:val>
            <c:numRef>
              <c:f>Sheet1!$C$2:$C$15</c:f>
              <c:numCache>
                <c:formatCode>0.0%</c:formatCode>
                <c:ptCount val="14"/>
                <c:pt idx="0">
                  <c:v>0.22413793103448276</c:v>
                </c:pt>
                <c:pt idx="1">
                  <c:v>0.27941176470588236</c:v>
                </c:pt>
                <c:pt idx="2">
                  <c:v>0.22988505747126436</c:v>
                </c:pt>
                <c:pt idx="3">
                  <c:v>0.21875</c:v>
                </c:pt>
                <c:pt idx="4">
                  <c:v>0.20833333333333334</c:v>
                </c:pt>
                <c:pt idx="5">
                  <c:v>0.18719211822660098</c:v>
                </c:pt>
                <c:pt idx="6">
                  <c:v>0.17894736842105263</c:v>
                </c:pt>
                <c:pt idx="7">
                  <c:v>0.15151515151515152</c:v>
                </c:pt>
                <c:pt idx="8">
                  <c:v>0.378</c:v>
                </c:pt>
                <c:pt idx="9">
                  <c:v>0.33</c:v>
                </c:pt>
                <c:pt idx="10">
                  <c:v>0.34300000000000003</c:v>
                </c:pt>
                <c:pt idx="11">
                  <c:v>0.2857142857142857</c:v>
                </c:pt>
                <c:pt idx="12">
                  <c:v>0.25</c:v>
                </c:pt>
                <c:pt idx="13">
                  <c:v>0.318</c:v>
                </c:pt>
              </c:numCache>
            </c:numRef>
          </c:val>
          <c:smooth val="0"/>
          <c:extLst>
            <c:ext xmlns:c16="http://schemas.microsoft.com/office/drawing/2014/chart" uri="{C3380CC4-5D6E-409C-BE32-E72D297353CC}">
              <c16:uniqueId val="{00000001-B8DF-4712-99EB-14B317DA764B}"/>
            </c:ext>
          </c:extLst>
        </c:ser>
        <c:ser>
          <c:idx val="4"/>
          <c:order val="2"/>
          <c:tx>
            <c:strRef>
              <c:f>Sheet1!$D$1</c:f>
              <c:strCache>
                <c:ptCount val="1"/>
                <c:pt idx="0">
                  <c:v>Unknown</c:v>
                </c:pt>
              </c:strCache>
            </c:strRef>
          </c:tx>
          <c:spPr>
            <a:ln w="38100" cap="rnd">
              <a:solidFill>
                <a:schemeClr val="accent1"/>
              </a:solidFill>
              <a:round/>
            </a:ln>
            <a:effectLst/>
          </c:spPr>
          <c:marker>
            <c:symbol val="none"/>
          </c:marker>
          <c:dLbls>
            <c:dLbl>
              <c:idx val="13"/>
              <c:layout>
                <c:manualLayout>
                  <c:x val="-9.4953656179352433E-3"/>
                  <c:y val="-9.69165214835961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BD-4942-9CBA-80BAE9CAD14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2011</c:v>
                </c:pt>
                <c:pt idx="1">
                  <c:v>2013</c:v>
                </c:pt>
                <c:pt idx="2">
                  <c:v>2013</c:v>
                </c:pt>
                <c:pt idx="3">
                  <c:v>2014</c:v>
                </c:pt>
                <c:pt idx="4">
                  <c:v>2015</c:v>
                </c:pt>
                <c:pt idx="5">
                  <c:v>2016^^</c:v>
                </c:pt>
                <c:pt idx="6">
                  <c:v>2017</c:v>
                </c:pt>
                <c:pt idx="7">
                  <c:v>2018</c:v>
                </c:pt>
                <c:pt idx="8">
                  <c:v>2019</c:v>
                </c:pt>
                <c:pt idx="9">
                  <c:v>2020^^*</c:v>
                </c:pt>
                <c:pt idx="10">
                  <c:v>2021</c:v>
                </c:pt>
                <c:pt idx="11">
                  <c:v>2022</c:v>
                </c:pt>
                <c:pt idx="12">
                  <c:v>2023</c:v>
                </c:pt>
                <c:pt idx="13">
                  <c:v>2024</c:v>
                </c:pt>
              </c:strCache>
            </c:strRef>
          </c:cat>
          <c:val>
            <c:numRef>
              <c:f>Sheet1!$D$2:$D$15</c:f>
              <c:numCache>
                <c:formatCode>0.0%</c:formatCode>
                <c:ptCount val="14"/>
                <c:pt idx="0">
                  <c:v>0.44827586206896552</c:v>
                </c:pt>
                <c:pt idx="1">
                  <c:v>0.38235294117647056</c:v>
                </c:pt>
                <c:pt idx="2">
                  <c:v>0.43678160919540232</c:v>
                </c:pt>
                <c:pt idx="3">
                  <c:v>0.4140625</c:v>
                </c:pt>
                <c:pt idx="4">
                  <c:v>0.4</c:v>
                </c:pt>
                <c:pt idx="5">
                  <c:v>0.37438423645320196</c:v>
                </c:pt>
                <c:pt idx="6">
                  <c:v>0.34736842105263155</c:v>
                </c:pt>
                <c:pt idx="7">
                  <c:v>0.35858585858585856</c:v>
                </c:pt>
                <c:pt idx="8">
                  <c:v>0.38300000000000001</c:v>
                </c:pt>
                <c:pt idx="9">
                  <c:v>0.39300000000000002</c:v>
                </c:pt>
                <c:pt idx="10">
                  <c:v>0.33300000000000002</c:v>
                </c:pt>
                <c:pt idx="11">
                  <c:v>0.48099999999999998</c:v>
                </c:pt>
                <c:pt idx="12">
                  <c:v>0.52500000000000002</c:v>
                </c:pt>
                <c:pt idx="13">
                  <c:v>0.34100000000000003</c:v>
                </c:pt>
              </c:numCache>
            </c:numRef>
          </c:val>
          <c:smooth val="0"/>
          <c:extLst>
            <c:ext xmlns:c16="http://schemas.microsoft.com/office/drawing/2014/chart" uri="{C3380CC4-5D6E-409C-BE32-E72D297353CC}">
              <c16:uniqueId val="{00000002-B8DF-4712-99EB-14B317DA764B}"/>
            </c:ext>
          </c:extLst>
        </c:ser>
        <c:ser>
          <c:idx val="3"/>
          <c:order val="3"/>
          <c:tx>
            <c:strRef>
              <c:f>Sheet1!$E$1</c:f>
              <c:strCache>
                <c:ptCount val="1"/>
                <c:pt idx="0">
                  <c:v>Other</c:v>
                </c:pt>
              </c:strCache>
            </c:strRef>
          </c:tx>
          <c:spPr>
            <a:ln w="38100" cap="rnd">
              <a:solidFill>
                <a:schemeClr val="accent6"/>
              </a:solidFill>
              <a:round/>
            </a:ln>
            <a:effectLst/>
          </c:spPr>
          <c:marker>
            <c:symbol val="none"/>
          </c:marker>
          <c:dLbls>
            <c:dLbl>
              <c:idx val="13"/>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BD-4942-9CBA-80BAE9CAD14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2011</c:v>
                </c:pt>
                <c:pt idx="1">
                  <c:v>2013</c:v>
                </c:pt>
                <c:pt idx="2">
                  <c:v>2013</c:v>
                </c:pt>
                <c:pt idx="3">
                  <c:v>2014</c:v>
                </c:pt>
                <c:pt idx="4">
                  <c:v>2015</c:v>
                </c:pt>
                <c:pt idx="5">
                  <c:v>2016^^</c:v>
                </c:pt>
                <c:pt idx="6">
                  <c:v>2017</c:v>
                </c:pt>
                <c:pt idx="7">
                  <c:v>2018</c:v>
                </c:pt>
                <c:pt idx="8">
                  <c:v>2019</c:v>
                </c:pt>
                <c:pt idx="9">
                  <c:v>2020^^*</c:v>
                </c:pt>
                <c:pt idx="10">
                  <c:v>2021</c:v>
                </c:pt>
                <c:pt idx="11">
                  <c:v>2022</c:v>
                </c:pt>
                <c:pt idx="12">
                  <c:v>2023</c:v>
                </c:pt>
                <c:pt idx="13">
                  <c:v>2024</c:v>
                </c:pt>
              </c:strCache>
            </c:strRef>
          </c:cat>
          <c:val>
            <c:numRef>
              <c:f>Sheet1!$E$2:$E$15</c:f>
              <c:numCache>
                <c:formatCode>0.0%</c:formatCode>
                <c:ptCount val="14"/>
                <c:pt idx="0">
                  <c:v>0</c:v>
                </c:pt>
                <c:pt idx="1">
                  <c:v>0</c:v>
                </c:pt>
                <c:pt idx="2">
                  <c:v>0</c:v>
                </c:pt>
                <c:pt idx="3">
                  <c:v>0</c:v>
                </c:pt>
                <c:pt idx="4">
                  <c:v>0</c:v>
                </c:pt>
                <c:pt idx="5">
                  <c:v>4.9261083743842365E-3</c:v>
                </c:pt>
                <c:pt idx="6">
                  <c:v>1.5789473684210527E-2</c:v>
                </c:pt>
                <c:pt idx="7">
                  <c:v>5.0505050505050509E-3</c:v>
                </c:pt>
                <c:pt idx="8">
                  <c:v>5.4054054054054057E-3</c:v>
                </c:pt>
                <c:pt idx="9">
                  <c:v>0</c:v>
                </c:pt>
                <c:pt idx="10">
                  <c:v>1.9E-2</c:v>
                </c:pt>
                <c:pt idx="11">
                  <c:v>1.2999999999999999E-2</c:v>
                </c:pt>
                <c:pt idx="12">
                  <c:v>0</c:v>
                </c:pt>
                <c:pt idx="13">
                  <c:v>0</c:v>
                </c:pt>
              </c:numCache>
            </c:numRef>
          </c:val>
          <c:smooth val="0"/>
          <c:extLst>
            <c:ext xmlns:c16="http://schemas.microsoft.com/office/drawing/2014/chart" uri="{C3380CC4-5D6E-409C-BE32-E72D297353CC}">
              <c16:uniqueId val="{00000003-B8DF-4712-99EB-14B317DA764B}"/>
            </c:ext>
          </c:extLst>
        </c:ser>
        <c:dLbls>
          <c:dLblPos val="t"/>
          <c:showLegendKey val="0"/>
          <c:showVal val="1"/>
          <c:showCatName val="0"/>
          <c:showSerName val="0"/>
          <c:showPercent val="0"/>
          <c:showBubbleSize val="0"/>
        </c:dLbls>
        <c:smooth val="0"/>
        <c:axId val="504341936"/>
        <c:axId val="504340952"/>
        <c:extLst/>
      </c:lineChart>
      <c:catAx>
        <c:axId val="50434193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t>Year of Diagnosis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504340952"/>
        <c:crosses val="autoZero"/>
        <c:auto val="1"/>
        <c:lblAlgn val="ctr"/>
        <c:lblOffset val="100"/>
        <c:noMultiLvlLbl val="0"/>
      </c:catAx>
      <c:valAx>
        <c:axId val="504340952"/>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t>Percent of Acute</a:t>
                </a:r>
                <a:r>
                  <a:rPr lang="en-US" sz="1400" b="1" baseline="0" dirty="0"/>
                  <a:t> HCV Cases</a:t>
                </a:r>
                <a:endParaRPr lang="en-US" sz="1400" b="1" dirty="0"/>
              </a:p>
            </c:rich>
          </c:tx>
          <c:layout>
            <c:manualLayout>
              <c:xMode val="edge"/>
              <c:yMode val="edge"/>
              <c:x val="2.4807030688611321E-2"/>
              <c:y val="0.17743669158141773"/>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04341936"/>
        <c:crosses val="autoZero"/>
        <c:crossBetween val="between"/>
      </c:valAx>
      <c:spPr>
        <a:noFill/>
        <a:ln>
          <a:noFill/>
        </a:ln>
        <a:effectLst/>
      </c:spPr>
    </c:plotArea>
    <c:legend>
      <c:legendPos val="t"/>
      <c:layout>
        <c:manualLayout>
          <c:xMode val="edge"/>
          <c:yMode val="edge"/>
          <c:x val="0.13377495807059156"/>
          <c:y val="2.1953408890266292E-2"/>
          <c:w val="0.74516266508375117"/>
          <c:h val="6.737696274958421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0">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565538389542"/>
          <c:y val="0.1538550306624194"/>
          <c:w val="0.80750438728825558"/>
          <c:h val="0.64042532118906725"/>
        </c:manualLayout>
      </c:layout>
      <c:barChart>
        <c:barDir val="col"/>
        <c:grouping val="clustered"/>
        <c:varyColors val="0"/>
        <c:ser>
          <c:idx val="0"/>
          <c:order val="0"/>
          <c:tx>
            <c:strRef>
              <c:f>Sheet1!$B$1</c:f>
              <c:strCache>
                <c:ptCount val="1"/>
                <c:pt idx="0">
                  <c:v>NC </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2021</c:v>
                </c:pt>
                <c:pt idx="2">
                  <c:v>2022</c:v>
                </c:pt>
                <c:pt idx="3">
                  <c:v>2023</c:v>
                </c:pt>
                <c:pt idx="4">
                  <c:v>2024</c:v>
                </c:pt>
              </c:strCache>
            </c:strRef>
          </c:cat>
          <c:val>
            <c:numRef>
              <c:f>Sheet1!$B$2:$B$6</c:f>
              <c:numCache>
                <c:formatCode>0.0</c:formatCode>
                <c:ptCount val="5"/>
                <c:pt idx="0" formatCode="#,##0">
                  <c:v>11350</c:v>
                </c:pt>
                <c:pt idx="1">
                  <c:v>11815</c:v>
                </c:pt>
                <c:pt idx="2">
                  <c:v>9551</c:v>
                </c:pt>
                <c:pt idx="3">
                  <c:v>9210</c:v>
                </c:pt>
                <c:pt idx="4">
                  <c:v>8966</c:v>
                </c:pt>
              </c:numCache>
            </c:numRef>
          </c:val>
          <c:extLst>
            <c:ext xmlns:c16="http://schemas.microsoft.com/office/drawing/2014/chart" uri="{C3380CC4-5D6E-409C-BE32-E72D297353CC}">
              <c16:uniqueId val="{00000011-2C16-4369-B32E-B2B57765437B}"/>
            </c:ext>
          </c:extLst>
        </c:ser>
        <c:dLbls>
          <c:dLblPos val="outEnd"/>
          <c:showLegendKey val="0"/>
          <c:showVal val="1"/>
          <c:showCatName val="0"/>
          <c:showSerName val="0"/>
          <c:showPercent val="0"/>
          <c:showBubbleSize val="0"/>
        </c:dLbls>
        <c:gapWidth val="150"/>
        <c:axId val="612320304"/>
        <c:axId val="612312760"/>
      </c:barChart>
      <c:catAx>
        <c:axId val="61232030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a:t>Year of Diagnosis</a:t>
                </a:r>
              </a:p>
            </c:rich>
          </c:tx>
          <c:layout>
            <c:manualLayout>
              <c:xMode val="edge"/>
              <c:yMode val="edge"/>
              <c:x val="0.42494846341557624"/>
              <c:y val="0.9218494152689505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204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612312760"/>
        <c:crosses val="autoZero"/>
        <c:auto val="1"/>
        <c:lblAlgn val="ctr"/>
        <c:lblOffset val="100"/>
        <c:noMultiLvlLbl val="0"/>
      </c:catAx>
      <c:valAx>
        <c:axId val="612312760"/>
        <c:scaling>
          <c:orientation val="minMax"/>
          <c:max val="12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dirty="0"/>
                  <a:t>Number of Cases</a:t>
                </a:r>
              </a:p>
            </c:rich>
          </c:tx>
          <c:layout>
            <c:manualLayout>
              <c:xMode val="edge"/>
              <c:yMode val="edge"/>
              <c:x val="4.3268206476561105E-3"/>
              <c:y val="5.9733170627793701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2320304"/>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4710815167748"/>
          <c:y val="0.1538550306624194"/>
          <c:w val="0.88101382057433164"/>
          <c:h val="0.64042532118906725"/>
        </c:manualLayout>
      </c:layout>
      <c:lineChart>
        <c:grouping val="standard"/>
        <c:varyColors val="0"/>
        <c:ser>
          <c:idx val="0"/>
          <c:order val="0"/>
          <c:tx>
            <c:strRef>
              <c:f>Sheet1!$B$1</c:f>
              <c:strCache>
                <c:ptCount val="1"/>
                <c:pt idx="0">
                  <c:v>NC Rate</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2C16-4369-B32E-B2B57765437B}"/>
                </c:ext>
              </c:extLst>
            </c:dLbl>
            <c:dLbl>
              <c:idx val="1"/>
              <c:delete val="1"/>
              <c:extLst>
                <c:ext xmlns:c15="http://schemas.microsoft.com/office/drawing/2012/chart" uri="{CE6537A1-D6FC-4f65-9D91-7224C49458BB}"/>
                <c:ext xmlns:c16="http://schemas.microsoft.com/office/drawing/2014/chart" uri="{C3380CC4-5D6E-409C-BE32-E72D297353CC}">
                  <c16:uniqueId val="{00000001-2C16-4369-B32E-B2B57765437B}"/>
                </c:ext>
              </c:extLst>
            </c:dLbl>
            <c:dLbl>
              <c:idx val="2"/>
              <c:delete val="1"/>
              <c:extLst>
                <c:ext xmlns:c15="http://schemas.microsoft.com/office/drawing/2012/chart" uri="{CE6537A1-D6FC-4f65-9D91-7224C49458BB}"/>
                <c:ext xmlns:c16="http://schemas.microsoft.com/office/drawing/2014/chart" uri="{C3380CC4-5D6E-409C-BE32-E72D297353CC}">
                  <c16:uniqueId val="{00000002-2C16-4369-B32E-B2B57765437B}"/>
                </c:ext>
              </c:extLst>
            </c:dLbl>
            <c:dLbl>
              <c:idx val="3"/>
              <c:delete val="1"/>
              <c:extLst>
                <c:ext xmlns:c15="http://schemas.microsoft.com/office/drawing/2012/chart" uri="{CE6537A1-D6FC-4f65-9D91-7224C49458BB}"/>
                <c:ext xmlns:c16="http://schemas.microsoft.com/office/drawing/2014/chart" uri="{C3380CC4-5D6E-409C-BE32-E72D297353CC}">
                  <c16:uniqueId val="{00000003-2C16-4369-B32E-B2B57765437B}"/>
                </c:ext>
              </c:extLst>
            </c:dLbl>
            <c:dLbl>
              <c:idx val="4"/>
              <c:delete val="1"/>
              <c:extLst>
                <c:ext xmlns:c15="http://schemas.microsoft.com/office/drawing/2012/chart" uri="{CE6537A1-D6FC-4f65-9D91-7224C49458BB}"/>
                <c:ext xmlns:c16="http://schemas.microsoft.com/office/drawing/2014/chart" uri="{C3380CC4-5D6E-409C-BE32-E72D297353CC}">
                  <c16:uniqueId val="{00000001-6079-4D95-98D1-6C98C8B005B9}"/>
                </c:ext>
              </c:extLst>
            </c:dLbl>
            <c:dLbl>
              <c:idx val="5"/>
              <c:delete val="1"/>
              <c:extLst>
                <c:ext xmlns:c15="http://schemas.microsoft.com/office/drawing/2012/chart" uri="{CE6537A1-D6FC-4f65-9D91-7224C49458BB}"/>
                <c:ext xmlns:c16="http://schemas.microsoft.com/office/drawing/2014/chart" uri="{C3380CC4-5D6E-409C-BE32-E72D297353CC}">
                  <c16:uniqueId val="{00000001-654F-4DB2-9181-C07B63DD89FC}"/>
                </c:ext>
              </c:extLst>
            </c:dLbl>
            <c:dLbl>
              <c:idx val="6"/>
              <c:delete val="1"/>
              <c:extLst>
                <c:ext xmlns:c15="http://schemas.microsoft.com/office/drawing/2012/chart" uri="{CE6537A1-D6FC-4f65-9D91-7224C49458BB}"/>
                <c:ext xmlns:c16="http://schemas.microsoft.com/office/drawing/2014/chart" uri="{C3380CC4-5D6E-409C-BE32-E72D297353CC}">
                  <c16:uniqueId val="{00000000-1C6B-45DB-BDA3-905BE3879889}"/>
                </c:ext>
              </c:extLst>
            </c:dLbl>
            <c:dLbl>
              <c:idx val="7"/>
              <c:delete val="1"/>
              <c:extLst>
                <c:ext xmlns:c15="http://schemas.microsoft.com/office/drawing/2012/chart" uri="{CE6537A1-D6FC-4f65-9D91-7224C49458BB}"/>
                <c:ext xmlns:c16="http://schemas.microsoft.com/office/drawing/2014/chart" uri="{C3380CC4-5D6E-409C-BE32-E72D297353CC}">
                  <c16:uniqueId val="{00000000-D1BC-444C-84A2-EB212C3FBB0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2016^</c:v>
                </c:pt>
                <c:pt idx="1">
                  <c:v>2017</c:v>
                </c:pt>
                <c:pt idx="2">
                  <c:v>2018</c:v>
                </c:pt>
                <c:pt idx="3">
                  <c:v>2019</c:v>
                </c:pt>
                <c:pt idx="4">
                  <c:v>2020^*</c:v>
                </c:pt>
                <c:pt idx="5">
                  <c:v>2021</c:v>
                </c:pt>
                <c:pt idx="6">
                  <c:v>2022</c:v>
                </c:pt>
                <c:pt idx="7">
                  <c:v>2023</c:v>
                </c:pt>
                <c:pt idx="8">
                  <c:v>2024</c:v>
                </c:pt>
              </c:strCache>
            </c:strRef>
          </c:cat>
          <c:val>
            <c:numRef>
              <c:f>Sheet1!$B$2:$B$10</c:f>
              <c:numCache>
                <c:formatCode>General</c:formatCode>
                <c:ptCount val="9"/>
                <c:pt idx="0" formatCode="0.0">
                  <c:v>50.2</c:v>
                </c:pt>
                <c:pt idx="1">
                  <c:v>187.4</c:v>
                </c:pt>
                <c:pt idx="2">
                  <c:v>176.2</c:v>
                </c:pt>
                <c:pt idx="3">
                  <c:v>178.7</c:v>
                </c:pt>
                <c:pt idx="4">
                  <c:v>108.7</c:v>
                </c:pt>
                <c:pt idx="5" formatCode="0.0">
                  <c:v>111.8</c:v>
                </c:pt>
                <c:pt idx="6" formatCode="0.0">
                  <c:v>89.3</c:v>
                </c:pt>
                <c:pt idx="7" formatCode="0.0">
                  <c:v>85</c:v>
                </c:pt>
                <c:pt idx="8" formatCode="0.0">
                  <c:v>82.7</c:v>
                </c:pt>
              </c:numCache>
            </c:numRef>
          </c:val>
          <c:smooth val="0"/>
          <c:extLst>
            <c:ext xmlns:c16="http://schemas.microsoft.com/office/drawing/2014/chart" uri="{C3380CC4-5D6E-409C-BE32-E72D297353CC}">
              <c16:uniqueId val="{00000011-2C16-4369-B32E-B2B57765437B}"/>
            </c:ext>
          </c:extLst>
        </c:ser>
        <c:ser>
          <c:idx val="1"/>
          <c:order val="1"/>
          <c:tx>
            <c:strRef>
              <c:f>Sheet1!$C$1</c:f>
              <c:strCache>
                <c:ptCount val="1"/>
                <c:pt idx="0">
                  <c:v>US rate</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2-2C16-4369-B32E-B2B57765437B}"/>
                </c:ext>
              </c:extLst>
            </c:dLbl>
            <c:dLbl>
              <c:idx val="1"/>
              <c:delete val="1"/>
              <c:extLst>
                <c:ext xmlns:c15="http://schemas.microsoft.com/office/drawing/2012/chart" uri="{CE6537A1-D6FC-4f65-9D91-7224C49458BB}"/>
                <c:ext xmlns:c16="http://schemas.microsoft.com/office/drawing/2014/chart" uri="{C3380CC4-5D6E-409C-BE32-E72D297353CC}">
                  <c16:uniqueId val="{00000013-2C16-4369-B32E-B2B57765437B}"/>
                </c:ext>
              </c:extLst>
            </c:dLbl>
            <c:dLbl>
              <c:idx val="2"/>
              <c:delete val="1"/>
              <c:extLst>
                <c:ext xmlns:c15="http://schemas.microsoft.com/office/drawing/2012/chart" uri="{CE6537A1-D6FC-4f65-9D91-7224C49458BB}"/>
                <c:ext xmlns:c16="http://schemas.microsoft.com/office/drawing/2014/chart" uri="{C3380CC4-5D6E-409C-BE32-E72D297353CC}">
                  <c16:uniqueId val="{00000014-2C16-4369-B32E-B2B57765437B}"/>
                </c:ext>
              </c:extLst>
            </c:dLbl>
            <c:dLbl>
              <c:idx val="3"/>
              <c:delete val="1"/>
              <c:extLst>
                <c:ext xmlns:c15="http://schemas.microsoft.com/office/drawing/2012/chart" uri="{CE6537A1-D6FC-4f65-9D91-7224C49458BB}"/>
                <c:ext xmlns:c16="http://schemas.microsoft.com/office/drawing/2014/chart" uri="{C3380CC4-5D6E-409C-BE32-E72D297353CC}">
                  <c16:uniqueId val="{00000000-6079-4D95-98D1-6C98C8B005B9}"/>
                </c:ext>
              </c:extLst>
            </c:dLbl>
            <c:dLbl>
              <c:idx val="4"/>
              <c:delete val="1"/>
              <c:extLst>
                <c:ext xmlns:c15="http://schemas.microsoft.com/office/drawing/2012/chart" uri="{CE6537A1-D6FC-4f65-9D91-7224C49458BB}"/>
                <c:ext xmlns:c16="http://schemas.microsoft.com/office/drawing/2014/chart" uri="{C3380CC4-5D6E-409C-BE32-E72D297353CC}">
                  <c16:uniqueId val="{00000000-654F-4DB2-9181-C07B63DD89FC}"/>
                </c:ext>
              </c:extLst>
            </c:dLbl>
            <c:dLbl>
              <c:idx val="5"/>
              <c:delete val="1"/>
              <c:extLst>
                <c:ext xmlns:c15="http://schemas.microsoft.com/office/drawing/2012/chart" uri="{CE6537A1-D6FC-4f65-9D91-7224C49458BB}"/>
                <c:ext xmlns:c16="http://schemas.microsoft.com/office/drawing/2014/chart" uri="{C3380CC4-5D6E-409C-BE32-E72D297353CC}">
                  <c16:uniqueId val="{00000001-1C6B-45DB-BDA3-905BE3879889}"/>
                </c:ext>
              </c:extLst>
            </c:dLbl>
            <c:dLbl>
              <c:idx val="6"/>
              <c:delete val="1"/>
              <c:extLst>
                <c:ext xmlns:c15="http://schemas.microsoft.com/office/drawing/2012/chart" uri="{CE6537A1-D6FC-4f65-9D91-7224C49458BB}"/>
                <c:ext xmlns:c16="http://schemas.microsoft.com/office/drawing/2014/chart" uri="{C3380CC4-5D6E-409C-BE32-E72D297353CC}">
                  <c16:uniqueId val="{00000001-D1BC-444C-84A2-EB212C3FBB0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2016^</c:v>
                </c:pt>
                <c:pt idx="1">
                  <c:v>2017</c:v>
                </c:pt>
                <c:pt idx="2">
                  <c:v>2018</c:v>
                </c:pt>
                <c:pt idx="3">
                  <c:v>2019</c:v>
                </c:pt>
                <c:pt idx="4">
                  <c:v>2020^*</c:v>
                </c:pt>
                <c:pt idx="5">
                  <c:v>2021</c:v>
                </c:pt>
                <c:pt idx="6">
                  <c:v>2022</c:v>
                </c:pt>
                <c:pt idx="7">
                  <c:v>2023</c:v>
                </c:pt>
                <c:pt idx="8">
                  <c:v>2024</c:v>
                </c:pt>
              </c:strCache>
            </c:strRef>
          </c:cat>
          <c:val>
            <c:numRef>
              <c:f>Sheet1!$C$2:$C$10</c:f>
              <c:numCache>
                <c:formatCode>0.0</c:formatCode>
                <c:ptCount val="9"/>
                <c:pt idx="0">
                  <c:v>50.2</c:v>
                </c:pt>
                <c:pt idx="1">
                  <c:v>44.55</c:v>
                </c:pt>
                <c:pt idx="2">
                  <c:v>45.63</c:v>
                </c:pt>
                <c:pt idx="3">
                  <c:v>56.7</c:v>
                </c:pt>
                <c:pt idx="4">
                  <c:v>40.700000000000003</c:v>
                </c:pt>
                <c:pt idx="5">
                  <c:v>39.799999999999997</c:v>
                </c:pt>
                <c:pt idx="6">
                  <c:v>40.200000000000003</c:v>
                </c:pt>
                <c:pt idx="7">
                  <c:v>36.200000000000003</c:v>
                </c:pt>
              </c:numCache>
            </c:numRef>
          </c:val>
          <c:smooth val="0"/>
          <c:extLst>
            <c:ext xmlns:c16="http://schemas.microsoft.com/office/drawing/2014/chart" uri="{C3380CC4-5D6E-409C-BE32-E72D297353CC}">
              <c16:uniqueId val="{00000023-2C16-4369-B32E-B2B57765437B}"/>
            </c:ext>
          </c:extLst>
        </c:ser>
        <c:dLbls>
          <c:dLblPos val="t"/>
          <c:showLegendKey val="0"/>
          <c:showVal val="1"/>
          <c:showCatName val="0"/>
          <c:showSerName val="0"/>
          <c:showPercent val="0"/>
          <c:showBubbleSize val="0"/>
        </c:dLbls>
        <c:smooth val="0"/>
        <c:axId val="612320304"/>
        <c:axId val="612312760"/>
      </c:lineChart>
      <c:catAx>
        <c:axId val="61232030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a:t>Year of Diagnosis</a:t>
                </a:r>
              </a:p>
            </c:rich>
          </c:tx>
          <c:layout>
            <c:manualLayout>
              <c:xMode val="edge"/>
              <c:yMode val="edge"/>
              <c:x val="0.42494846341557624"/>
              <c:y val="0.9218494152689505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204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612312760"/>
        <c:crosses val="autoZero"/>
        <c:auto val="1"/>
        <c:lblAlgn val="ctr"/>
        <c:lblOffset val="100"/>
        <c:noMultiLvlLbl val="0"/>
      </c:catAx>
      <c:valAx>
        <c:axId val="61231276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dirty="0"/>
                  <a:t>Rate per 100,000 population</a:t>
                </a:r>
              </a:p>
            </c:rich>
          </c:tx>
          <c:layout>
            <c:manualLayout>
              <c:xMode val="edge"/>
              <c:yMode val="edge"/>
              <c:x val="2.7627908695143492E-3"/>
              <c:y val="0.2130493646130046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23203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549674164318284E-2"/>
          <c:y val="0.15997828047760371"/>
          <c:w val="0.88101382057433164"/>
          <c:h val="0.62737287715785983"/>
        </c:manualLayout>
      </c:layout>
      <c:lineChart>
        <c:grouping val="standard"/>
        <c:varyColors val="0"/>
        <c:ser>
          <c:idx val="0"/>
          <c:order val="0"/>
          <c:tx>
            <c:strRef>
              <c:f>Sheet1!$B$1</c:f>
              <c:strCache>
                <c:ptCount val="1"/>
                <c:pt idx="0">
                  <c:v>NC: Men</c:v>
                </c:pt>
              </c:strCache>
            </c:strRef>
          </c:tx>
          <c:spPr>
            <a:ln w="28575" cap="rnd">
              <a:solidFill>
                <a:srgbClr val="0070C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EB84-4EEC-AF4F-0E3C61726C12}"/>
                </c:ext>
              </c:extLst>
            </c:dLbl>
            <c:dLbl>
              <c:idx val="1"/>
              <c:delete val="1"/>
              <c:extLst>
                <c:ext xmlns:c15="http://schemas.microsoft.com/office/drawing/2012/chart" uri="{CE6537A1-D6FC-4f65-9D91-7224C49458BB}"/>
                <c:ext xmlns:c16="http://schemas.microsoft.com/office/drawing/2014/chart" uri="{C3380CC4-5D6E-409C-BE32-E72D297353CC}">
                  <c16:uniqueId val="{00000001-EB84-4EEC-AF4F-0E3C61726C12}"/>
                </c:ext>
              </c:extLst>
            </c:dLbl>
            <c:dLbl>
              <c:idx val="2"/>
              <c:delete val="1"/>
              <c:extLst>
                <c:ext xmlns:c15="http://schemas.microsoft.com/office/drawing/2012/chart" uri="{CE6537A1-D6FC-4f65-9D91-7224C49458BB}"/>
                <c:ext xmlns:c16="http://schemas.microsoft.com/office/drawing/2014/chart" uri="{C3380CC4-5D6E-409C-BE32-E72D297353CC}">
                  <c16:uniqueId val="{00000002-EB84-4EEC-AF4F-0E3C61726C12}"/>
                </c:ext>
              </c:extLst>
            </c:dLbl>
            <c:dLbl>
              <c:idx val="3"/>
              <c:delete val="1"/>
              <c:extLst>
                <c:ext xmlns:c15="http://schemas.microsoft.com/office/drawing/2012/chart" uri="{CE6537A1-D6FC-4f65-9D91-7224C49458BB}"/>
                <c:ext xmlns:c16="http://schemas.microsoft.com/office/drawing/2014/chart" uri="{C3380CC4-5D6E-409C-BE32-E72D297353CC}">
                  <c16:uniqueId val="{00000003-EB84-4EEC-AF4F-0E3C61726C12}"/>
                </c:ext>
              </c:extLst>
            </c:dLbl>
            <c:dLbl>
              <c:idx val="4"/>
              <c:delete val="1"/>
              <c:extLst>
                <c:ext xmlns:c15="http://schemas.microsoft.com/office/drawing/2012/chart" uri="{CE6537A1-D6FC-4f65-9D91-7224C49458BB}"/>
                <c:ext xmlns:c16="http://schemas.microsoft.com/office/drawing/2014/chart" uri="{C3380CC4-5D6E-409C-BE32-E72D297353CC}">
                  <c16:uniqueId val="{00000004-EB84-4EEC-AF4F-0E3C61726C12}"/>
                </c:ext>
              </c:extLst>
            </c:dLbl>
            <c:dLbl>
              <c:idx val="5"/>
              <c:delete val="1"/>
              <c:extLst>
                <c:ext xmlns:c15="http://schemas.microsoft.com/office/drawing/2012/chart" uri="{CE6537A1-D6FC-4f65-9D91-7224C49458BB}"/>
                <c:ext xmlns:c16="http://schemas.microsoft.com/office/drawing/2014/chart" uri="{C3380CC4-5D6E-409C-BE32-E72D297353CC}">
                  <c16:uniqueId val="{00000005-EB84-4EEC-AF4F-0E3C61726C12}"/>
                </c:ext>
              </c:extLst>
            </c:dLbl>
            <c:dLbl>
              <c:idx val="6"/>
              <c:delete val="1"/>
              <c:extLst>
                <c:ext xmlns:c15="http://schemas.microsoft.com/office/drawing/2012/chart" uri="{CE6537A1-D6FC-4f65-9D91-7224C49458BB}"/>
                <c:ext xmlns:c16="http://schemas.microsoft.com/office/drawing/2014/chart" uri="{C3380CC4-5D6E-409C-BE32-E72D297353CC}">
                  <c16:uniqueId val="{00000006-EB84-4EEC-AF4F-0E3C61726C12}"/>
                </c:ext>
              </c:extLst>
            </c:dLbl>
            <c:dLbl>
              <c:idx val="7"/>
              <c:delete val="1"/>
              <c:extLst>
                <c:ext xmlns:c15="http://schemas.microsoft.com/office/drawing/2012/chart" uri="{CE6537A1-D6FC-4f65-9D91-7224C49458BB}"/>
                <c:ext xmlns:c16="http://schemas.microsoft.com/office/drawing/2014/chart" uri="{C3380CC4-5D6E-409C-BE32-E72D297353CC}">
                  <c16:uniqueId val="{00000007-EB84-4EEC-AF4F-0E3C61726C12}"/>
                </c:ext>
              </c:extLst>
            </c:dLbl>
            <c:dLbl>
              <c:idx val="8"/>
              <c:delete val="1"/>
              <c:extLst>
                <c:ext xmlns:c15="http://schemas.microsoft.com/office/drawing/2012/chart" uri="{CE6537A1-D6FC-4f65-9D91-7224C49458BB}"/>
                <c:ext xmlns:c16="http://schemas.microsoft.com/office/drawing/2014/chart" uri="{C3380CC4-5D6E-409C-BE32-E72D297353CC}">
                  <c16:uniqueId val="{00000008-EB84-4EEC-AF4F-0E3C61726C12}"/>
                </c:ext>
              </c:extLst>
            </c:dLbl>
            <c:dLbl>
              <c:idx val="9"/>
              <c:delete val="1"/>
              <c:extLst>
                <c:ext xmlns:c15="http://schemas.microsoft.com/office/drawing/2012/chart" uri="{CE6537A1-D6FC-4f65-9D91-7224C49458BB}"/>
                <c:ext xmlns:c16="http://schemas.microsoft.com/office/drawing/2014/chart" uri="{C3380CC4-5D6E-409C-BE32-E72D297353CC}">
                  <c16:uniqueId val="{00000009-EB84-4EEC-AF4F-0E3C61726C12}"/>
                </c:ext>
              </c:extLst>
            </c:dLbl>
            <c:dLbl>
              <c:idx val="10"/>
              <c:delete val="1"/>
              <c:extLst>
                <c:ext xmlns:c15="http://schemas.microsoft.com/office/drawing/2012/chart" uri="{CE6537A1-D6FC-4f65-9D91-7224C49458BB}"/>
                <c:ext xmlns:c16="http://schemas.microsoft.com/office/drawing/2014/chart" uri="{C3380CC4-5D6E-409C-BE32-E72D297353CC}">
                  <c16:uniqueId val="{0000000A-EB84-4EEC-AF4F-0E3C61726C12}"/>
                </c:ext>
              </c:extLst>
            </c:dLbl>
            <c:dLbl>
              <c:idx val="11"/>
              <c:delete val="1"/>
              <c:extLst>
                <c:ext xmlns:c15="http://schemas.microsoft.com/office/drawing/2012/chart" uri="{CE6537A1-D6FC-4f65-9D91-7224C49458BB}"/>
                <c:ext xmlns:c16="http://schemas.microsoft.com/office/drawing/2014/chart" uri="{C3380CC4-5D6E-409C-BE32-E72D297353CC}">
                  <c16:uniqueId val="{0000000B-EB84-4EEC-AF4F-0E3C61726C12}"/>
                </c:ext>
              </c:extLst>
            </c:dLbl>
            <c:dLbl>
              <c:idx val="12"/>
              <c:delete val="1"/>
              <c:extLst>
                <c:ext xmlns:c15="http://schemas.microsoft.com/office/drawing/2012/chart" uri="{CE6537A1-D6FC-4f65-9D91-7224C49458BB}"/>
                <c:ext xmlns:c16="http://schemas.microsoft.com/office/drawing/2014/chart" uri="{C3380CC4-5D6E-409C-BE32-E72D297353CC}">
                  <c16:uniqueId val="{0000000C-EB84-4EEC-AF4F-0E3C61726C12}"/>
                </c:ext>
              </c:extLst>
            </c:dLbl>
            <c:dLbl>
              <c:idx val="13"/>
              <c:delete val="1"/>
              <c:extLst>
                <c:ext xmlns:c15="http://schemas.microsoft.com/office/drawing/2012/chart" uri="{CE6537A1-D6FC-4f65-9D91-7224C49458BB}"/>
                <c:ext xmlns:c16="http://schemas.microsoft.com/office/drawing/2014/chart" uri="{C3380CC4-5D6E-409C-BE32-E72D297353CC}">
                  <c16:uniqueId val="{0000000D-EB84-4EEC-AF4F-0E3C61726C12}"/>
                </c:ext>
              </c:extLst>
            </c:dLbl>
            <c:dLbl>
              <c:idx val="14"/>
              <c:delete val="1"/>
              <c:extLst>
                <c:ext xmlns:c15="http://schemas.microsoft.com/office/drawing/2012/chart" uri="{CE6537A1-D6FC-4f65-9D91-7224C49458BB}"/>
                <c:ext xmlns:c16="http://schemas.microsoft.com/office/drawing/2014/chart" uri="{C3380CC4-5D6E-409C-BE32-E72D297353CC}">
                  <c16:uniqueId val="{0000000E-EB84-4EEC-AF4F-0E3C61726C12}"/>
                </c:ext>
              </c:extLst>
            </c:dLbl>
            <c:dLbl>
              <c:idx val="15"/>
              <c:delete val="1"/>
              <c:extLst>
                <c:ext xmlns:c15="http://schemas.microsoft.com/office/drawing/2012/chart" uri="{CE6537A1-D6FC-4f65-9D91-7224C49458BB}"/>
                <c:ext xmlns:c16="http://schemas.microsoft.com/office/drawing/2014/chart" uri="{C3380CC4-5D6E-409C-BE32-E72D297353CC}">
                  <c16:uniqueId val="{0000000F-EB84-4EEC-AF4F-0E3C61726C12}"/>
                </c:ext>
              </c:extLst>
            </c:dLbl>
            <c:dLbl>
              <c:idx val="16"/>
              <c:delete val="1"/>
              <c:extLst>
                <c:ext xmlns:c15="http://schemas.microsoft.com/office/drawing/2012/chart" uri="{CE6537A1-D6FC-4f65-9D91-7224C49458BB}"/>
                <c:ext xmlns:c16="http://schemas.microsoft.com/office/drawing/2014/chart" uri="{C3380CC4-5D6E-409C-BE32-E72D297353CC}">
                  <c16:uniqueId val="{00000010-EB84-4EEC-AF4F-0E3C61726C12}"/>
                </c:ext>
              </c:extLst>
            </c:dLbl>
            <c:dLbl>
              <c:idx val="17"/>
              <c:delete val="1"/>
              <c:extLst>
                <c:ext xmlns:c15="http://schemas.microsoft.com/office/drawing/2012/chart" uri="{CE6537A1-D6FC-4f65-9D91-7224C49458BB}"/>
                <c:ext xmlns:c16="http://schemas.microsoft.com/office/drawing/2014/chart" uri="{C3380CC4-5D6E-409C-BE32-E72D297353CC}">
                  <c16:uniqueId val="{00000011-EB84-4EEC-AF4F-0E3C61726C12}"/>
                </c:ext>
              </c:extLst>
            </c:dLbl>
            <c:dLbl>
              <c:idx val="18"/>
              <c:delete val="1"/>
              <c:extLst>
                <c:ext xmlns:c15="http://schemas.microsoft.com/office/drawing/2012/chart" uri="{CE6537A1-D6FC-4f65-9D91-7224C49458BB}"/>
                <c:ext xmlns:c16="http://schemas.microsoft.com/office/drawing/2014/chart" uri="{C3380CC4-5D6E-409C-BE32-E72D297353CC}">
                  <c16:uniqueId val="{00000012-EB84-4EEC-AF4F-0E3C61726C12}"/>
                </c:ext>
              </c:extLst>
            </c:dLbl>
            <c:dLbl>
              <c:idx val="19"/>
              <c:delete val="1"/>
              <c:extLst>
                <c:ext xmlns:c15="http://schemas.microsoft.com/office/drawing/2012/chart" uri="{CE6537A1-D6FC-4f65-9D91-7224C49458BB}"/>
                <c:ext xmlns:c16="http://schemas.microsoft.com/office/drawing/2014/chart" uri="{C3380CC4-5D6E-409C-BE32-E72D297353CC}">
                  <c16:uniqueId val="{00000002-E1FA-4E59-8605-FCDBADE5BB73}"/>
                </c:ext>
              </c:extLst>
            </c:dLbl>
            <c:dLbl>
              <c:idx val="20"/>
              <c:delete val="1"/>
              <c:extLst>
                <c:ext xmlns:c15="http://schemas.microsoft.com/office/drawing/2012/chart" uri="{CE6537A1-D6FC-4f65-9D91-7224C49458BB}"/>
                <c:ext xmlns:c16="http://schemas.microsoft.com/office/drawing/2014/chart" uri="{C3380CC4-5D6E-409C-BE32-E72D297353CC}">
                  <c16:uniqueId val="{00000000-82CA-430A-84FF-5882C9657922}"/>
                </c:ext>
              </c:extLst>
            </c:dLbl>
            <c:dLbl>
              <c:idx val="21"/>
              <c:delete val="1"/>
              <c:extLst>
                <c:ext xmlns:c15="http://schemas.microsoft.com/office/drawing/2012/chart" uri="{CE6537A1-D6FC-4f65-9D91-7224C49458BB}"/>
                <c:ext xmlns:c16="http://schemas.microsoft.com/office/drawing/2014/chart" uri="{C3380CC4-5D6E-409C-BE32-E72D297353CC}">
                  <c16:uniqueId val="{00000000-EB4E-4835-9A9C-96BC6577AB07}"/>
                </c:ext>
              </c:extLst>
            </c:dLbl>
            <c:dLbl>
              <c:idx val="22"/>
              <c:delete val="1"/>
              <c:extLst>
                <c:ext xmlns:c15="http://schemas.microsoft.com/office/drawing/2012/chart" uri="{CE6537A1-D6FC-4f65-9D91-7224C49458BB}"/>
                <c:ext xmlns:c16="http://schemas.microsoft.com/office/drawing/2014/chart" uri="{C3380CC4-5D6E-409C-BE32-E72D297353CC}">
                  <c16:uniqueId val="{00000003-EB4E-4835-9A9C-96BC6577AB07}"/>
                </c:ext>
              </c:extLst>
            </c:dLbl>
            <c:dLbl>
              <c:idx val="23"/>
              <c:delete val="1"/>
              <c:extLst>
                <c:ext xmlns:c15="http://schemas.microsoft.com/office/drawing/2012/chart" uri="{CE6537A1-D6FC-4f65-9D91-7224C49458BB}"/>
                <c:ext xmlns:c16="http://schemas.microsoft.com/office/drawing/2014/chart" uri="{C3380CC4-5D6E-409C-BE32-E72D297353CC}">
                  <c16:uniqueId val="{00000003-F315-476A-BABF-C3151FDED607}"/>
                </c:ext>
              </c:extLst>
            </c:dLbl>
            <c:dLbl>
              <c:idx val="24"/>
              <c:layout>
                <c:manualLayout>
                  <c:x val="-7.2854299009724056E-3"/>
                  <c:y val="-3.5177823455069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CA-49BF-94D8-BB1BBA8CB2B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Sheet1!$B$2:$B$26</c:f>
              <c:numCache>
                <c:formatCode>0.0</c:formatCode>
                <c:ptCount val="25"/>
                <c:pt idx="0">
                  <c:v>4.0999999999999996</c:v>
                </c:pt>
                <c:pt idx="1">
                  <c:v>3.8</c:v>
                </c:pt>
                <c:pt idx="2">
                  <c:v>3.3</c:v>
                </c:pt>
                <c:pt idx="3">
                  <c:v>2.7</c:v>
                </c:pt>
                <c:pt idx="4">
                  <c:v>2.8</c:v>
                </c:pt>
                <c:pt idx="5">
                  <c:v>2.8</c:v>
                </c:pt>
                <c:pt idx="6">
                  <c:v>2.4</c:v>
                </c:pt>
                <c:pt idx="7">
                  <c:v>1.9</c:v>
                </c:pt>
                <c:pt idx="8">
                  <c:v>1.9</c:v>
                </c:pt>
                <c:pt idx="9">
                  <c:v>1.4</c:v>
                </c:pt>
                <c:pt idx="10">
                  <c:v>1.6</c:v>
                </c:pt>
                <c:pt idx="11">
                  <c:v>1.1000000000000001</c:v>
                </c:pt>
                <c:pt idx="12">
                  <c:v>1.3</c:v>
                </c:pt>
                <c:pt idx="13">
                  <c:v>1.1000000000000001</c:v>
                </c:pt>
                <c:pt idx="14">
                  <c:v>1.5</c:v>
                </c:pt>
                <c:pt idx="15">
                  <c:v>1.9</c:v>
                </c:pt>
                <c:pt idx="16">
                  <c:v>2.1</c:v>
                </c:pt>
                <c:pt idx="17">
                  <c:v>2.1</c:v>
                </c:pt>
                <c:pt idx="18">
                  <c:v>3</c:v>
                </c:pt>
                <c:pt idx="19">
                  <c:v>2.2999999999999998</c:v>
                </c:pt>
                <c:pt idx="20">
                  <c:v>1.7</c:v>
                </c:pt>
                <c:pt idx="21">
                  <c:v>1.9</c:v>
                </c:pt>
                <c:pt idx="22">
                  <c:v>1.4</c:v>
                </c:pt>
                <c:pt idx="23">
                  <c:v>1.3</c:v>
                </c:pt>
                <c:pt idx="24">
                  <c:v>2.2999999999999998</c:v>
                </c:pt>
              </c:numCache>
            </c:numRef>
          </c:val>
          <c:smooth val="0"/>
          <c:extLst>
            <c:ext xmlns:c16="http://schemas.microsoft.com/office/drawing/2014/chart" uri="{C3380CC4-5D6E-409C-BE32-E72D297353CC}">
              <c16:uniqueId val="{00000013-EB84-4EEC-AF4F-0E3C61726C12}"/>
            </c:ext>
          </c:extLst>
        </c:ser>
        <c:ser>
          <c:idx val="1"/>
          <c:order val="1"/>
          <c:tx>
            <c:strRef>
              <c:f>Sheet1!$C$1</c:f>
              <c:strCache>
                <c:ptCount val="1"/>
                <c:pt idx="0">
                  <c:v>NC: Women</c:v>
                </c:pt>
              </c:strCache>
            </c:strRef>
          </c:tx>
          <c:spPr>
            <a:ln w="28575" cap="rnd">
              <a:solidFill>
                <a:srgbClr val="522358"/>
              </a:solidFill>
              <a:round/>
            </a:ln>
            <a:effectLst/>
          </c:spPr>
          <c:marker>
            <c:symbol val="none"/>
          </c:marker>
          <c:dLbls>
            <c:dLbl>
              <c:idx val="24"/>
              <c:layout>
                <c:manualLayout>
                  <c:x val="-5.6751239428405962E-3"/>
                  <c:y val="-3.5177823455069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CA-49BF-94D8-BB1BBA8CB2B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Sheet1!$C$2:$C$26</c:f>
              <c:numCache>
                <c:formatCode>0.0</c:formatCode>
                <c:ptCount val="25"/>
                <c:pt idx="0">
                  <c:v>1.9</c:v>
                </c:pt>
                <c:pt idx="1">
                  <c:v>2.1</c:v>
                </c:pt>
                <c:pt idx="2">
                  <c:v>1.7</c:v>
                </c:pt>
                <c:pt idx="3">
                  <c:v>1.2</c:v>
                </c:pt>
                <c:pt idx="4">
                  <c:v>1.3</c:v>
                </c:pt>
                <c:pt idx="5">
                  <c:v>1.2</c:v>
                </c:pt>
                <c:pt idx="6">
                  <c:v>1.1000000000000001</c:v>
                </c:pt>
                <c:pt idx="7">
                  <c:v>0.9</c:v>
                </c:pt>
                <c:pt idx="8">
                  <c:v>0.9</c:v>
                </c:pt>
                <c:pt idx="9">
                  <c:v>1</c:v>
                </c:pt>
                <c:pt idx="10">
                  <c:v>0.8</c:v>
                </c:pt>
                <c:pt idx="11">
                  <c:v>0.7</c:v>
                </c:pt>
                <c:pt idx="12">
                  <c:v>0.6</c:v>
                </c:pt>
                <c:pt idx="13">
                  <c:v>0.8</c:v>
                </c:pt>
                <c:pt idx="14">
                  <c:v>0.8</c:v>
                </c:pt>
                <c:pt idx="15">
                  <c:v>1</c:v>
                </c:pt>
                <c:pt idx="16">
                  <c:v>1.3</c:v>
                </c:pt>
                <c:pt idx="17">
                  <c:v>1.5</c:v>
                </c:pt>
                <c:pt idx="18">
                  <c:v>1.4</c:v>
                </c:pt>
                <c:pt idx="19">
                  <c:v>1.3</c:v>
                </c:pt>
                <c:pt idx="20">
                  <c:v>1.1000000000000001</c:v>
                </c:pt>
                <c:pt idx="21">
                  <c:v>0.9</c:v>
                </c:pt>
                <c:pt idx="22">
                  <c:v>0.7</c:v>
                </c:pt>
                <c:pt idx="23">
                  <c:v>0.7</c:v>
                </c:pt>
                <c:pt idx="24">
                  <c:v>1</c:v>
                </c:pt>
              </c:numCache>
            </c:numRef>
          </c:val>
          <c:smooth val="0"/>
          <c:extLst>
            <c:ext xmlns:c16="http://schemas.microsoft.com/office/drawing/2014/chart" uri="{C3380CC4-5D6E-409C-BE32-E72D297353CC}">
              <c16:uniqueId val="{00000027-EB84-4EEC-AF4F-0E3C61726C12}"/>
            </c:ext>
          </c:extLst>
        </c:ser>
        <c:ser>
          <c:idx val="2"/>
          <c:order val="2"/>
          <c:tx>
            <c:strRef>
              <c:f>Sheet1!$D$1</c:f>
              <c:strCache>
                <c:ptCount val="1"/>
                <c:pt idx="0">
                  <c:v>US: Men</c:v>
                </c:pt>
              </c:strCache>
            </c:strRef>
          </c:tx>
          <c:spPr>
            <a:ln w="28575" cap="rnd">
              <a:solidFill>
                <a:srgbClr val="0070C0">
                  <a:alpha val="65000"/>
                </a:srgbClr>
              </a:solidFill>
              <a:prstDash val="dash"/>
              <a:round/>
            </a:ln>
            <a:effectLst/>
          </c:spPr>
          <c:marker>
            <c:symbol val="none"/>
          </c:marker>
          <c:dLbls>
            <c:dLbl>
              <c:idx val="22"/>
              <c:delete val="1"/>
              <c:extLst>
                <c:ext xmlns:c15="http://schemas.microsoft.com/office/drawing/2012/chart" uri="{CE6537A1-D6FC-4f65-9D91-7224C49458BB}"/>
                <c:ext xmlns:c16="http://schemas.microsoft.com/office/drawing/2014/chart" uri="{C3380CC4-5D6E-409C-BE32-E72D297353CC}">
                  <c16:uniqueId val="{00000000-F315-476A-BABF-C3151FDED607}"/>
                </c:ext>
              </c:extLst>
            </c:dLbl>
            <c:dLbl>
              <c:idx val="23"/>
              <c:layout>
                <c:manualLayout>
                  <c:x val="1.4746345112658019E-2"/>
                  <c:y val="1.488118361704387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CA-49BF-94D8-BB1BBA8CB2B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Sheet1!$D$2:$D$26</c:f>
              <c:numCache>
                <c:formatCode>0.0</c:formatCode>
                <c:ptCount val="25"/>
                <c:pt idx="0">
                  <c:v>3.6</c:v>
                </c:pt>
                <c:pt idx="1">
                  <c:v>3.48</c:v>
                </c:pt>
                <c:pt idx="2">
                  <c:v>3.45</c:v>
                </c:pt>
                <c:pt idx="3">
                  <c:v>3.19</c:v>
                </c:pt>
                <c:pt idx="4">
                  <c:v>2.67</c:v>
                </c:pt>
                <c:pt idx="5">
                  <c:v>2.29</c:v>
                </c:pt>
                <c:pt idx="6">
                  <c:v>2.0699999999999998</c:v>
                </c:pt>
                <c:pt idx="7">
                  <c:v>1.85</c:v>
                </c:pt>
                <c:pt idx="8">
                  <c:v>1.7</c:v>
                </c:pt>
                <c:pt idx="9">
                  <c:v>1.35</c:v>
                </c:pt>
                <c:pt idx="10">
                  <c:v>1.36</c:v>
                </c:pt>
                <c:pt idx="11">
                  <c:v>1.18</c:v>
                </c:pt>
                <c:pt idx="12">
                  <c:v>1.17</c:v>
                </c:pt>
                <c:pt idx="13">
                  <c:v>1.21</c:v>
                </c:pt>
                <c:pt idx="14">
                  <c:v>1.1399999999999999</c:v>
                </c:pt>
                <c:pt idx="15">
                  <c:v>1.32</c:v>
                </c:pt>
                <c:pt idx="16">
                  <c:v>1.24</c:v>
                </c:pt>
                <c:pt idx="17">
                  <c:v>1.3</c:v>
                </c:pt>
                <c:pt idx="18">
                  <c:v>1.3</c:v>
                </c:pt>
                <c:pt idx="19">
                  <c:v>1.3</c:v>
                </c:pt>
                <c:pt idx="20">
                  <c:v>0.8</c:v>
                </c:pt>
                <c:pt idx="21">
                  <c:v>0.7</c:v>
                </c:pt>
                <c:pt idx="22">
                  <c:v>0.8</c:v>
                </c:pt>
                <c:pt idx="23">
                  <c:v>0.8</c:v>
                </c:pt>
              </c:numCache>
            </c:numRef>
          </c:val>
          <c:smooth val="0"/>
          <c:extLst>
            <c:ext xmlns:c16="http://schemas.microsoft.com/office/drawing/2014/chart" uri="{C3380CC4-5D6E-409C-BE32-E72D297353CC}">
              <c16:uniqueId val="{0000003B-EB84-4EEC-AF4F-0E3C61726C12}"/>
            </c:ext>
          </c:extLst>
        </c:ser>
        <c:ser>
          <c:idx val="3"/>
          <c:order val="3"/>
          <c:tx>
            <c:strRef>
              <c:f>Sheet1!$E$1</c:f>
              <c:strCache>
                <c:ptCount val="1"/>
                <c:pt idx="0">
                  <c:v>US: Women</c:v>
                </c:pt>
              </c:strCache>
            </c:strRef>
          </c:tx>
          <c:spPr>
            <a:ln w="28575" cap="rnd">
              <a:solidFill>
                <a:srgbClr val="522358">
                  <a:alpha val="66000"/>
                </a:srgbClr>
              </a:solidFill>
              <a:prstDash val="dash"/>
              <a:round/>
            </a:ln>
            <a:effectLst/>
          </c:spPr>
          <c:marker>
            <c:symbol val="none"/>
          </c:marker>
          <c:dLbls>
            <c:dLbl>
              <c:idx val="23"/>
              <c:layout>
                <c:manualLayout>
                  <c:x val="1.4786539363738953E-2"/>
                  <c:y val="1.494692581659386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CA-49BF-94D8-BB1BBA8CB2B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strCache>
            </c:strRef>
          </c:cat>
          <c:val>
            <c:numRef>
              <c:f>Sheet1!$E$2:$E$26</c:f>
              <c:numCache>
                <c:formatCode>0.0</c:formatCode>
                <c:ptCount val="25"/>
                <c:pt idx="0">
                  <c:v>2.09</c:v>
                </c:pt>
                <c:pt idx="1">
                  <c:v>2</c:v>
                </c:pt>
                <c:pt idx="2">
                  <c:v>2.13</c:v>
                </c:pt>
                <c:pt idx="3">
                  <c:v>1.98</c:v>
                </c:pt>
                <c:pt idx="4">
                  <c:v>1.55</c:v>
                </c:pt>
                <c:pt idx="5">
                  <c:v>1.4</c:v>
                </c:pt>
                <c:pt idx="6">
                  <c:v>1.1299999999999999</c:v>
                </c:pt>
                <c:pt idx="7">
                  <c:v>1.1499999999999999</c:v>
                </c:pt>
                <c:pt idx="8">
                  <c:v>0.98</c:v>
                </c:pt>
                <c:pt idx="9">
                  <c:v>0.84</c:v>
                </c:pt>
                <c:pt idx="10">
                  <c:v>0.83</c:v>
                </c:pt>
                <c:pt idx="11">
                  <c:v>0.69</c:v>
                </c:pt>
                <c:pt idx="12">
                  <c:v>0.68</c:v>
                </c:pt>
                <c:pt idx="13">
                  <c:v>0.73</c:v>
                </c:pt>
                <c:pt idx="14">
                  <c:v>0.62</c:v>
                </c:pt>
                <c:pt idx="15">
                  <c:v>0.79</c:v>
                </c:pt>
                <c:pt idx="16">
                  <c:v>0.77</c:v>
                </c:pt>
                <c:pt idx="17">
                  <c:v>0.8</c:v>
                </c:pt>
                <c:pt idx="18">
                  <c:v>0.8</c:v>
                </c:pt>
                <c:pt idx="19">
                  <c:v>0.7</c:v>
                </c:pt>
                <c:pt idx="20">
                  <c:v>0.5</c:v>
                </c:pt>
                <c:pt idx="21">
                  <c:v>0.5</c:v>
                </c:pt>
                <c:pt idx="22">
                  <c:v>0.5</c:v>
                </c:pt>
                <c:pt idx="23">
                  <c:v>0.5</c:v>
                </c:pt>
              </c:numCache>
            </c:numRef>
          </c:val>
          <c:smooth val="0"/>
          <c:extLst>
            <c:ext xmlns:c16="http://schemas.microsoft.com/office/drawing/2014/chart" uri="{C3380CC4-5D6E-409C-BE32-E72D297353CC}">
              <c16:uniqueId val="{0000004F-EB84-4EEC-AF4F-0E3C61726C12}"/>
            </c:ext>
          </c:extLst>
        </c:ser>
        <c:dLbls>
          <c:dLblPos val="t"/>
          <c:showLegendKey val="0"/>
          <c:showVal val="1"/>
          <c:showCatName val="0"/>
          <c:showSerName val="0"/>
          <c:showPercent val="0"/>
          <c:showBubbleSize val="0"/>
        </c:dLbls>
        <c:smooth val="0"/>
        <c:axId val="612320304"/>
        <c:axId val="612312760"/>
      </c:lineChart>
      <c:catAx>
        <c:axId val="612320304"/>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sz="1330"/>
                  <a:t>Year of Diagnosis</a:t>
                </a:r>
              </a:p>
            </c:rich>
          </c:tx>
          <c:layout>
            <c:manualLayout>
              <c:xMode val="edge"/>
              <c:yMode val="edge"/>
              <c:x val="0.42494846341557624"/>
              <c:y val="0.92184941526895059"/>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204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12312760"/>
        <c:crosses val="autoZero"/>
        <c:auto val="1"/>
        <c:lblAlgn val="ctr"/>
        <c:lblOffset val="100"/>
        <c:noMultiLvlLbl val="0"/>
      </c:catAx>
      <c:valAx>
        <c:axId val="61231276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dirty="0"/>
                  <a:t>Rate per 100,000 population</a:t>
                </a:r>
              </a:p>
            </c:rich>
          </c:tx>
          <c:layout>
            <c:manualLayout>
              <c:xMode val="edge"/>
              <c:yMode val="edge"/>
              <c:x val="1.6839071273990855E-2"/>
              <c:y val="0.21020361171897881"/>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12320304"/>
        <c:crosses val="autoZero"/>
        <c:crossBetween val="between"/>
      </c:valAx>
      <c:spPr>
        <a:noFill/>
        <a:ln>
          <a:noFill/>
        </a:ln>
        <a:effectLst/>
      </c:spPr>
    </c:plotArea>
    <c:legend>
      <c:legendPos val="t"/>
      <c:layout>
        <c:manualLayout>
          <c:xMode val="edge"/>
          <c:yMode val="edge"/>
          <c:x val="0.10249546705212574"/>
          <c:y val="1.6270425576254917E-2"/>
          <c:w val="0.80893770525061182"/>
          <c:h val="0.113069208667994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84783202307978E-2"/>
          <c:y val="0.12328767123287669"/>
          <c:w val="0.88212690313443043"/>
          <c:h val="0.67083552477598329"/>
        </c:manualLayout>
      </c:layout>
      <c:barChart>
        <c:barDir val="col"/>
        <c:grouping val="clustered"/>
        <c:varyColors val="0"/>
        <c:ser>
          <c:idx val="0"/>
          <c:order val="0"/>
          <c:tx>
            <c:strRef>
              <c:f>Sheet1!$B$1</c:f>
              <c:strCache>
                <c:ptCount val="1"/>
                <c:pt idx="0">
                  <c:v>Men</c:v>
                </c:pt>
              </c:strCache>
            </c:strRef>
          </c:tx>
          <c:spPr>
            <a:solidFill>
              <a:srgbClr val="558ED5"/>
            </a:solidFill>
            <a:ln>
              <a:noFill/>
            </a:ln>
            <a:effectLst/>
          </c:spPr>
          <c:invertIfNegative val="0"/>
          <c:cat>
            <c:strRef>
              <c:f>Sheet1!$A$2:$A$10</c:f>
              <c:strCache>
                <c:ptCount val="9"/>
                <c:pt idx="0">
                  <c:v>&lt;13</c:v>
                </c:pt>
                <c:pt idx="1">
                  <c:v>13-19</c:v>
                </c:pt>
                <c:pt idx="2">
                  <c:v>20-29</c:v>
                </c:pt>
                <c:pt idx="3">
                  <c:v>30-39</c:v>
                </c:pt>
                <c:pt idx="4">
                  <c:v>40-49</c:v>
                </c:pt>
                <c:pt idx="5">
                  <c:v>50-59</c:v>
                </c:pt>
                <c:pt idx="6">
                  <c:v>60-69</c:v>
                </c:pt>
                <c:pt idx="7">
                  <c:v>70-79</c:v>
                </c:pt>
                <c:pt idx="8">
                  <c:v>80+</c:v>
                </c:pt>
              </c:strCache>
            </c:strRef>
          </c:cat>
          <c:val>
            <c:numRef>
              <c:f>Sheet1!$B$2:$B$10</c:f>
              <c:numCache>
                <c:formatCode>########0</c:formatCode>
                <c:ptCount val="9"/>
                <c:pt idx="0">
                  <c:v>23</c:v>
                </c:pt>
                <c:pt idx="1">
                  <c:v>24</c:v>
                </c:pt>
                <c:pt idx="2">
                  <c:v>395</c:v>
                </c:pt>
                <c:pt idx="3">
                  <c:v>1374</c:v>
                </c:pt>
                <c:pt idx="4">
                  <c:v>1071</c:v>
                </c:pt>
                <c:pt idx="5">
                  <c:v>904</c:v>
                </c:pt>
                <c:pt idx="6">
                  <c:v>1187</c:v>
                </c:pt>
                <c:pt idx="7">
                  <c:v>454</c:v>
                </c:pt>
                <c:pt idx="8">
                  <c:v>33</c:v>
                </c:pt>
              </c:numCache>
            </c:numRef>
          </c:val>
          <c:extLst>
            <c:ext xmlns:c16="http://schemas.microsoft.com/office/drawing/2014/chart" uri="{C3380CC4-5D6E-409C-BE32-E72D297353CC}">
              <c16:uniqueId val="{00000000-3E66-4D34-97FA-832BF2B2F19D}"/>
            </c:ext>
          </c:extLst>
        </c:ser>
        <c:ser>
          <c:idx val="1"/>
          <c:order val="1"/>
          <c:tx>
            <c:strRef>
              <c:f>Sheet1!$C$1</c:f>
              <c:strCache>
                <c:ptCount val="1"/>
                <c:pt idx="0">
                  <c:v>Women</c:v>
                </c:pt>
              </c:strCache>
            </c:strRef>
          </c:tx>
          <c:spPr>
            <a:solidFill>
              <a:srgbClr val="522358"/>
            </a:solidFill>
            <a:ln>
              <a:noFill/>
            </a:ln>
            <a:effectLst/>
          </c:spPr>
          <c:invertIfNegative val="0"/>
          <c:cat>
            <c:strRef>
              <c:f>Sheet1!$A$2:$A$10</c:f>
              <c:strCache>
                <c:ptCount val="9"/>
                <c:pt idx="0">
                  <c:v>&lt;13</c:v>
                </c:pt>
                <c:pt idx="1">
                  <c:v>13-19</c:v>
                </c:pt>
                <c:pt idx="2">
                  <c:v>20-29</c:v>
                </c:pt>
                <c:pt idx="3">
                  <c:v>30-39</c:v>
                </c:pt>
                <c:pt idx="4">
                  <c:v>40-49</c:v>
                </c:pt>
                <c:pt idx="5">
                  <c:v>50-59</c:v>
                </c:pt>
                <c:pt idx="6">
                  <c:v>60-69</c:v>
                </c:pt>
                <c:pt idx="7">
                  <c:v>70-79</c:v>
                </c:pt>
                <c:pt idx="8">
                  <c:v>80+</c:v>
                </c:pt>
              </c:strCache>
            </c:strRef>
          </c:cat>
          <c:val>
            <c:numRef>
              <c:f>Sheet1!$C$2:$C$10</c:f>
              <c:numCache>
                <c:formatCode>########0</c:formatCode>
                <c:ptCount val="9"/>
                <c:pt idx="0">
                  <c:v>25</c:v>
                </c:pt>
                <c:pt idx="1">
                  <c:v>38</c:v>
                </c:pt>
                <c:pt idx="2">
                  <c:v>347</c:v>
                </c:pt>
                <c:pt idx="3">
                  <c:v>953</c:v>
                </c:pt>
                <c:pt idx="4">
                  <c:v>697</c:v>
                </c:pt>
                <c:pt idx="5">
                  <c:v>581</c:v>
                </c:pt>
                <c:pt idx="6">
                  <c:v>553</c:v>
                </c:pt>
                <c:pt idx="7">
                  <c:v>247</c:v>
                </c:pt>
                <c:pt idx="8">
                  <c:v>38</c:v>
                </c:pt>
              </c:numCache>
            </c:numRef>
          </c:val>
          <c:extLst>
            <c:ext xmlns:c16="http://schemas.microsoft.com/office/drawing/2014/chart" uri="{C3380CC4-5D6E-409C-BE32-E72D297353CC}">
              <c16:uniqueId val="{00000001-3E66-4D34-97FA-832BF2B2F19D}"/>
            </c:ext>
          </c:extLst>
        </c:ser>
        <c:dLbls>
          <c:showLegendKey val="0"/>
          <c:showVal val="0"/>
          <c:showCatName val="0"/>
          <c:showSerName val="0"/>
          <c:showPercent val="0"/>
          <c:showBubbleSize val="0"/>
        </c:dLbls>
        <c:gapWidth val="0"/>
        <c:overlap val="-8"/>
        <c:axId val="569724280"/>
        <c:axId val="569725264"/>
      </c:barChart>
      <c:catAx>
        <c:axId val="56972428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204000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569725264"/>
        <c:crosses val="autoZero"/>
        <c:auto val="1"/>
        <c:lblAlgn val="ctr"/>
        <c:lblOffset val="100"/>
        <c:noMultiLvlLbl val="0"/>
      </c:catAx>
      <c:valAx>
        <c:axId val="569725264"/>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9724280"/>
        <c:crosses val="autoZero"/>
        <c:crossBetween val="between"/>
      </c:valAx>
      <c:spPr>
        <a:noFill/>
        <a:ln>
          <a:noFill/>
        </a:ln>
        <a:effectLst/>
      </c:spPr>
    </c:plotArea>
    <c:legend>
      <c:legendPos val="t"/>
      <c:layout>
        <c:manualLayout>
          <c:xMode val="edge"/>
          <c:yMode val="edge"/>
          <c:x val="0.38254000978232378"/>
          <c:y val="4.1624390675574628E-2"/>
          <c:w val="0.23491998043535245"/>
          <c:h val="7.045290989138797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89847464719084"/>
          <c:y val="9.1544724710081612E-2"/>
          <c:w val="0.49820305070561832"/>
          <c:h val="0.81691055057983675"/>
        </c:manualLayout>
      </c:layout>
      <c:pieChart>
        <c:varyColors val="1"/>
        <c:ser>
          <c:idx val="0"/>
          <c:order val="0"/>
          <c:tx>
            <c:strRef>
              <c:f>Sheet1!$B$1</c:f>
              <c:strCache>
                <c:ptCount val="1"/>
                <c:pt idx="0">
                  <c:v>Chronic HCV</c:v>
                </c:pt>
              </c:strCache>
            </c:strRef>
          </c:tx>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3A16-45C5-A9E7-6102FA90A045}"/>
              </c:ext>
            </c:extLst>
          </c:dPt>
          <c:dPt>
            <c:idx val="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3-3A16-45C5-A9E7-6102FA90A045}"/>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3A16-45C5-A9E7-6102FA90A045}"/>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3A16-45C5-A9E7-6102FA90A04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A16-45C5-A9E7-6102FA90A045}"/>
              </c:ext>
            </c:extLst>
          </c:dPt>
          <c:dPt>
            <c:idx val="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B-3A16-45C5-A9E7-6102FA90A045}"/>
              </c:ext>
            </c:extLst>
          </c:dPt>
          <c:dLbls>
            <c:dLbl>
              <c:idx val="0"/>
              <c:layout>
                <c:manualLayout>
                  <c:x val="-0.21115651085131004"/>
                  <c:y val="-3.6691408645398792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5252380438618789"/>
                      <c:h val="0.13552355741593028"/>
                    </c:manualLayout>
                  </c15:layout>
                </c:ext>
                <c:ext xmlns:c16="http://schemas.microsoft.com/office/drawing/2014/chart" uri="{C3380CC4-5D6E-409C-BE32-E72D297353CC}">
                  <c16:uniqueId val="{00000001-3A16-45C5-A9E7-6102FA90A045}"/>
                </c:ext>
              </c:extLst>
            </c:dLbl>
            <c:dLbl>
              <c:idx val="1"/>
              <c:layout>
                <c:manualLayout>
                  <c:x val="0.11531872890364106"/>
                  <c:y val="-1.1710107739236513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897304080934781"/>
                      <c:h val="0.13521129115460326"/>
                    </c:manualLayout>
                  </c15:layout>
                </c:ext>
                <c:ext xmlns:c16="http://schemas.microsoft.com/office/drawing/2014/chart" uri="{C3380CC4-5D6E-409C-BE32-E72D297353CC}">
                  <c16:uniqueId val="{00000003-3A16-45C5-A9E7-6102FA90A045}"/>
                </c:ext>
              </c:extLst>
            </c:dLbl>
            <c:dLbl>
              <c:idx val="2"/>
              <c:layout>
                <c:manualLayout>
                  <c:x val="-0.17668067495809137"/>
                  <c:y val="0.20375361257641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786148588899972"/>
                      <c:h val="0.1601925920607655"/>
                    </c:manualLayout>
                  </c15:layout>
                </c:ext>
                <c:ext xmlns:c16="http://schemas.microsoft.com/office/drawing/2014/chart" uri="{C3380CC4-5D6E-409C-BE32-E72D297353CC}">
                  <c16:uniqueId val="{00000005-3A16-45C5-A9E7-6102FA90A045}"/>
                </c:ext>
              </c:extLst>
            </c:dLbl>
            <c:dLbl>
              <c:idx val="3"/>
              <c:layout>
                <c:manualLayout>
                  <c:x val="-0.1182905382512041"/>
                  <c:y val="-0.2747944329072580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553346929744238"/>
                      <c:h val="0.1601925920607655"/>
                    </c:manualLayout>
                  </c15:layout>
                </c:ext>
                <c:ext xmlns:c16="http://schemas.microsoft.com/office/drawing/2014/chart" uri="{C3380CC4-5D6E-409C-BE32-E72D297353CC}">
                  <c16:uniqueId val="{00000007-3A16-45C5-A9E7-6102FA90A045}"/>
                </c:ext>
              </c:extLst>
            </c:dLbl>
            <c:dLbl>
              <c:idx val="4"/>
              <c:layout>
                <c:manualLayout>
                  <c:x val="1.3727768575049289E-2"/>
                  <c:y val="2.788390186282806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A16-45C5-A9E7-6102FA90A045}"/>
                </c:ext>
              </c:extLst>
            </c:dLbl>
            <c:dLbl>
              <c:idx val="5"/>
              <c:layout>
                <c:manualLayout>
                  <c:x val="0.14667326372117245"/>
                  <c:y val="0.2068345987083487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233494363929146"/>
                      <c:h val="0.12979120554234874"/>
                    </c:manualLayout>
                  </c15:layout>
                </c:ext>
                <c:ext xmlns:c16="http://schemas.microsoft.com/office/drawing/2014/chart" uri="{C3380CC4-5D6E-409C-BE32-E72D297353CC}">
                  <c16:uniqueId val="{0000000B-3A16-45C5-A9E7-6102FA90A04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American Indian/Alaskan Native</c:v>
                </c:pt>
                <c:pt idx="1">
                  <c:v>Asian/Pacific Islander</c:v>
                </c:pt>
                <c:pt idx="2">
                  <c:v>Black/African American</c:v>
                </c:pt>
                <c:pt idx="3">
                  <c:v>White/Caucasian</c:v>
                </c:pt>
                <c:pt idx="4">
                  <c:v>Multiple Race</c:v>
                </c:pt>
                <c:pt idx="5">
                  <c:v>Unknown</c:v>
                </c:pt>
              </c:strCache>
            </c:strRef>
          </c:cat>
          <c:val>
            <c:numRef>
              <c:f>Sheet1!$B$2:$B$7</c:f>
              <c:numCache>
                <c:formatCode>General</c:formatCode>
                <c:ptCount val="6"/>
                <c:pt idx="0">
                  <c:v>115</c:v>
                </c:pt>
                <c:pt idx="1">
                  <c:v>89</c:v>
                </c:pt>
                <c:pt idx="2" formatCode="#,##0">
                  <c:v>1438</c:v>
                </c:pt>
                <c:pt idx="3" formatCode="#,##0">
                  <c:v>4998</c:v>
                </c:pt>
                <c:pt idx="4">
                  <c:v>126</c:v>
                </c:pt>
                <c:pt idx="5" formatCode="#,##0">
                  <c:v>2200</c:v>
                </c:pt>
              </c:numCache>
            </c:numRef>
          </c:val>
          <c:extLst>
            <c:ext xmlns:c16="http://schemas.microsoft.com/office/drawing/2014/chart" uri="{C3380CC4-5D6E-409C-BE32-E72D297353CC}">
              <c16:uniqueId val="{0000000E-3A16-45C5-A9E7-6102FA90A04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89847464719084"/>
          <c:y val="9.1544724710081612E-2"/>
          <c:w val="0.49820305070561832"/>
          <c:h val="0.81691055057983675"/>
        </c:manualLayout>
      </c:layout>
      <c:pieChart>
        <c:varyColors val="1"/>
        <c:ser>
          <c:idx val="0"/>
          <c:order val="0"/>
          <c:tx>
            <c:strRef>
              <c:f>Sheet1!$B$1</c:f>
              <c:strCache>
                <c:ptCount val="1"/>
                <c:pt idx="0">
                  <c:v>Chronic HCV</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3A16-45C5-A9E7-6102FA90A04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3A16-45C5-A9E7-6102FA90A045}"/>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3A16-45C5-A9E7-6102FA90A045}"/>
              </c:ext>
            </c:extLst>
          </c:dPt>
          <c:dPt>
            <c:idx val="3"/>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7-3A16-45C5-A9E7-6102FA90A045}"/>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3A16-45C5-A9E7-6102FA90A045}"/>
              </c:ext>
            </c:extLst>
          </c:dPt>
          <c:dPt>
            <c:idx val="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B-3A16-45C5-A9E7-6102FA90A045}"/>
              </c:ext>
            </c:extLst>
          </c:dPt>
          <c:dPt>
            <c:idx val="6"/>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D-3A16-45C5-A9E7-6102FA90A045}"/>
              </c:ext>
            </c:extLst>
          </c:dPt>
          <c:dLbls>
            <c:dLbl>
              <c:idx val="1"/>
              <c:layout>
                <c:manualLayout>
                  <c:x val="-0.24677472739474776"/>
                  <c:y val="-6.791778889915570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397710693210584"/>
                      <c:h val="0.21046746013441708"/>
                    </c:manualLayout>
                  </c15:layout>
                </c:ext>
                <c:ext xmlns:c16="http://schemas.microsoft.com/office/drawing/2014/chart" uri="{C3380CC4-5D6E-409C-BE32-E72D297353CC}">
                  <c16:uniqueId val="{00000003-3A16-45C5-A9E7-6102FA90A045}"/>
                </c:ext>
              </c:extLst>
            </c:dLbl>
            <c:dLbl>
              <c:idx val="2"/>
              <c:layout>
                <c:manualLayout>
                  <c:x val="0.14657464750908511"/>
                  <c:y val="0.1413004832504802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A16-45C5-A9E7-6102FA90A045}"/>
                </c:ext>
              </c:extLst>
            </c:dLbl>
            <c:dLbl>
              <c:idx val="3"/>
              <c:layout>
                <c:manualLayout>
                  <c:x val="0.10965665622858689"/>
                  <c:y val="0.1975229171471551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A16-45C5-A9E7-6102FA90A045}"/>
                </c:ext>
              </c:extLst>
            </c:dLbl>
            <c:dLbl>
              <c:idx val="4"/>
              <c:layout>
                <c:manualLayout>
                  <c:x val="1.6075618127723512E-2"/>
                  <c:y val="4.362285907054800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553346929744238"/>
                      <c:h val="0.1601925920607655"/>
                    </c:manualLayout>
                  </c15:layout>
                </c:ext>
                <c:ext xmlns:c16="http://schemas.microsoft.com/office/drawing/2014/chart" uri="{C3380CC4-5D6E-409C-BE32-E72D297353CC}">
                  <c16:uniqueId val="{00000009-3A16-45C5-A9E7-6102FA90A045}"/>
                </c:ext>
              </c:extLst>
            </c:dLbl>
            <c:dLbl>
              <c:idx val="5"/>
              <c:layout>
                <c:manualLayout>
                  <c:x val="1.3727768575049289E-2"/>
                  <c:y val="2.788390186282806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A16-45C5-A9E7-6102FA90A045}"/>
                </c:ext>
              </c:extLst>
            </c:dLbl>
            <c:dLbl>
              <c:idx val="6"/>
              <c:layout>
                <c:manualLayout>
                  <c:x val="-2.5846298198232469E-2"/>
                  <c:y val="-1.487441686788770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233494363929146"/>
                      <c:h val="0.12979120554234874"/>
                    </c:manualLayout>
                  </c15:layout>
                </c:ext>
                <c:ext xmlns:c16="http://schemas.microsoft.com/office/drawing/2014/chart" uri="{C3380CC4-5D6E-409C-BE32-E72D297353CC}">
                  <c16:uniqueId val="{0000000D-3A16-45C5-A9E7-6102FA90A04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Hispanic/Latine</c:v>
                </c:pt>
                <c:pt idx="1">
                  <c:v>Non-Hispanic/Non-Latine</c:v>
                </c:pt>
                <c:pt idx="2">
                  <c:v>Unknown</c:v>
                </c:pt>
              </c:strCache>
            </c:strRef>
          </c:cat>
          <c:val>
            <c:numRef>
              <c:f>Sheet1!$B$2:$B$4</c:f>
              <c:numCache>
                <c:formatCode>General</c:formatCode>
                <c:ptCount val="3"/>
                <c:pt idx="0">
                  <c:v>253</c:v>
                </c:pt>
                <c:pt idx="1">
                  <c:v>5116</c:v>
                </c:pt>
                <c:pt idx="2" formatCode="#,##0">
                  <c:v>3597</c:v>
                </c:pt>
              </c:numCache>
            </c:numRef>
          </c:val>
          <c:extLst>
            <c:ext xmlns:c16="http://schemas.microsoft.com/office/drawing/2014/chart" uri="{C3380CC4-5D6E-409C-BE32-E72D297353CC}">
              <c16:uniqueId val="{0000000E-3A16-45C5-A9E7-6102FA90A04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58760005594261E-2"/>
          <c:y val="5.7464796622848494E-2"/>
          <c:w val="0.89749690321879727"/>
          <c:h val="0.6687221879864184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AF-4CD8-9C6D-C381D580DA0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People Reported in NC with HCV</c:v>
                </c:pt>
                <c:pt idx="1">
                  <c:v>People Confirmed (RNA+) with HCV</c:v>
                </c:pt>
                <c:pt idx="2">
                  <c:v>Engaged in Care^</c:v>
                </c:pt>
                <c:pt idx="3">
                  <c:v>RNA negative within 30 days after last positive^^</c:v>
                </c:pt>
                <c:pt idx="4">
                  <c:v>Minimum Estimate: RNA negative more than 31 days but within 365 days after last positive^^^</c:v>
                </c:pt>
              </c:strCache>
            </c:strRef>
          </c:cat>
          <c:val>
            <c:numRef>
              <c:f>Sheet1!$B$2:$B$6</c:f>
              <c:numCache>
                <c:formatCode>0.00000</c:formatCode>
                <c:ptCount val="5"/>
                <c:pt idx="0" formatCode="General">
                  <c:v>1</c:v>
                </c:pt>
                <c:pt idx="1">
                  <c:v>0.74</c:v>
                </c:pt>
                <c:pt idx="2">
                  <c:v>0.73</c:v>
                </c:pt>
                <c:pt idx="3">
                  <c:v>0.02</c:v>
                </c:pt>
                <c:pt idx="4">
                  <c:v>0.17</c:v>
                </c:pt>
              </c:numCache>
            </c:numRef>
          </c:val>
          <c:extLst>
            <c:ext xmlns:c16="http://schemas.microsoft.com/office/drawing/2014/chart" uri="{C3380CC4-5D6E-409C-BE32-E72D297353CC}">
              <c16:uniqueId val="{00000001-9CAF-4CD8-9C6D-C381D580DA0C}"/>
            </c:ext>
          </c:extLst>
        </c:ser>
        <c:dLbls>
          <c:dLblPos val="outEnd"/>
          <c:showLegendKey val="0"/>
          <c:showVal val="1"/>
          <c:showCatName val="0"/>
          <c:showSerName val="0"/>
          <c:showPercent val="0"/>
          <c:showBubbleSize val="0"/>
        </c:dLbls>
        <c:gapWidth val="219"/>
        <c:overlap val="-27"/>
        <c:axId val="346295032"/>
        <c:axId val="346295360"/>
      </c:barChart>
      <c:catAx>
        <c:axId val="3462950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46295360"/>
        <c:crosses val="autoZero"/>
        <c:auto val="1"/>
        <c:lblAlgn val="ctr"/>
        <c:lblOffset val="100"/>
        <c:noMultiLvlLbl val="0"/>
      </c:catAx>
      <c:valAx>
        <c:axId val="346295360"/>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t>Percent of People with HCV</a:t>
                </a:r>
              </a:p>
            </c:rich>
          </c:tx>
          <c:layout>
            <c:manualLayout>
              <c:xMode val="edge"/>
              <c:yMode val="edge"/>
              <c:x val="1.1254832072866643E-2"/>
              <c:y val="7.1763920149656227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6295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HIVcoinfecion_Cascade!$C$2:$C$3</c:f>
              <c:strCache>
                <c:ptCount val="2"/>
                <c:pt idx="0">
                  <c:v>HCV mono-infected</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379-4C50-88E7-9327C35476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HIVcoinfecion_Cascade!$A$4:$A$8</c:f>
              <c:strCache>
                <c:ptCount val="5"/>
                <c:pt idx="0">
                  <c:v>People reported in NC with HCV</c:v>
                </c:pt>
                <c:pt idx="1">
                  <c:v>People confirmed (RNA+) with HCV</c:v>
                </c:pt>
                <c:pt idx="2">
                  <c:v>Engaged in care</c:v>
                </c:pt>
                <c:pt idx="3">
                  <c:v>RNA Negative within 30 days after last positive</c:v>
                </c:pt>
                <c:pt idx="4">
                  <c:v>RNA Negative more than 31 days but within 365 days after last positive</c:v>
                </c:pt>
              </c:strCache>
            </c:strRef>
          </c:cat>
          <c:val>
            <c:numRef>
              <c:f>HIVcoinfecion_Cascade!$C$4:$C$8</c:f>
              <c:numCache>
                <c:formatCode>0.0%</c:formatCode>
                <c:ptCount val="5"/>
                <c:pt idx="0">
                  <c:v>1</c:v>
                </c:pt>
                <c:pt idx="1">
                  <c:v>0.73570735934308529</c:v>
                </c:pt>
                <c:pt idx="2">
                  <c:v>0.73254998738046495</c:v>
                </c:pt>
                <c:pt idx="3">
                  <c:v>1.7555175411537061E-2</c:v>
                </c:pt>
                <c:pt idx="4">
                  <c:v>0.17295773857932079</c:v>
                </c:pt>
              </c:numCache>
            </c:numRef>
          </c:val>
          <c:extLst>
            <c:ext xmlns:c16="http://schemas.microsoft.com/office/drawing/2014/chart" uri="{C3380CC4-5D6E-409C-BE32-E72D297353CC}">
              <c16:uniqueId val="{00000001-0379-4C50-88E7-9327C35476AF}"/>
            </c:ext>
          </c:extLst>
        </c:ser>
        <c:ser>
          <c:idx val="3"/>
          <c:order val="3"/>
          <c:tx>
            <c:strRef>
              <c:f>HIVcoinfecion_Cascade!$E$2:$E$3</c:f>
              <c:strCache>
                <c:ptCount val="2"/>
                <c:pt idx="0">
                  <c:v>HIV coinfected</c:v>
                </c:pt>
              </c:strCache>
            </c:strRef>
          </c:tx>
          <c:spPr>
            <a:solidFill>
              <a:schemeClr val="accent2">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0379-4C50-88E7-9327C35476A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HIVcoinfecion_Cascade!$A$4:$A$8</c:f>
              <c:strCache>
                <c:ptCount val="5"/>
                <c:pt idx="0">
                  <c:v>People reported in NC with HCV</c:v>
                </c:pt>
                <c:pt idx="1">
                  <c:v>People confirmed (RNA+) with HCV</c:v>
                </c:pt>
                <c:pt idx="2">
                  <c:v>Engaged in care</c:v>
                </c:pt>
                <c:pt idx="3">
                  <c:v>RNA Negative within 30 days after last positive</c:v>
                </c:pt>
                <c:pt idx="4">
                  <c:v>RNA Negative more than 31 days but within 365 days after last positive</c:v>
                </c:pt>
              </c:strCache>
            </c:strRef>
          </c:cat>
          <c:val>
            <c:numRef>
              <c:f>HIVcoinfecion_Cascade!$E$4:$E$8</c:f>
              <c:numCache>
                <c:formatCode>0.0%</c:formatCode>
                <c:ptCount val="5"/>
                <c:pt idx="0">
                  <c:v>1</c:v>
                </c:pt>
                <c:pt idx="1">
                  <c:v>0.74651162790697678</c:v>
                </c:pt>
                <c:pt idx="2">
                  <c:v>0.8800623052959502</c:v>
                </c:pt>
                <c:pt idx="3">
                  <c:v>2.6479750778816199E-2</c:v>
                </c:pt>
                <c:pt idx="4">
                  <c:v>0.31542056074766356</c:v>
                </c:pt>
              </c:numCache>
            </c:numRef>
          </c:val>
          <c:extLst>
            <c:ext xmlns:c16="http://schemas.microsoft.com/office/drawing/2014/chart" uri="{C3380CC4-5D6E-409C-BE32-E72D297353CC}">
              <c16:uniqueId val="{00000003-0379-4C50-88E7-9327C35476AF}"/>
            </c:ext>
          </c:extLst>
        </c:ser>
        <c:dLbls>
          <c:dLblPos val="outEnd"/>
          <c:showLegendKey val="0"/>
          <c:showVal val="1"/>
          <c:showCatName val="0"/>
          <c:showSerName val="0"/>
          <c:showPercent val="0"/>
          <c:showBubbleSize val="0"/>
        </c:dLbls>
        <c:gapWidth val="219"/>
        <c:overlap val="-27"/>
        <c:axId val="671725384"/>
        <c:axId val="671725712"/>
        <c:extLst>
          <c:ext xmlns:c15="http://schemas.microsoft.com/office/drawing/2012/chart" uri="{02D57815-91ED-43cb-92C2-25804820EDAC}">
            <c15:filteredBarSeries>
              <c15:ser>
                <c:idx val="0"/>
                <c:order val="0"/>
                <c:tx>
                  <c:strRef>
                    <c:extLst>
                      <c:ext uri="{02D57815-91ED-43cb-92C2-25804820EDAC}">
                        <c15:formulaRef>
                          <c15:sqref>HIVcoinfecion_Cascade!$B$2:$B$3</c15:sqref>
                        </c15:formulaRef>
                      </c:ext>
                    </c:extLst>
                    <c:strCache>
                      <c:ptCount val="2"/>
                      <c:pt idx="0">
                        <c:v>HCV mono-infected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HIVcoinfecion_Cascade!$A$4:$A$8</c15:sqref>
                        </c15:formulaRef>
                      </c:ext>
                    </c:extLst>
                    <c:strCache>
                      <c:ptCount val="5"/>
                      <c:pt idx="0">
                        <c:v>People reported in NC with HCV</c:v>
                      </c:pt>
                      <c:pt idx="1">
                        <c:v>People confirmed (RNA+) with HCV</c:v>
                      </c:pt>
                      <c:pt idx="2">
                        <c:v>Engaged in care</c:v>
                      </c:pt>
                      <c:pt idx="3">
                        <c:v>RNA Negative within 30 days after last positive</c:v>
                      </c:pt>
                      <c:pt idx="4">
                        <c:v>RNA Negative more than 31 days but within 365 days after last positive</c:v>
                      </c:pt>
                    </c:strCache>
                  </c:strRef>
                </c:cat>
                <c:val>
                  <c:numRef>
                    <c:extLst>
                      <c:ext uri="{02D57815-91ED-43cb-92C2-25804820EDAC}">
                        <c15:formulaRef>
                          <c15:sqref>HIVcoinfecion_Cascade!$B$4:$B$8</c15:sqref>
                        </c15:formulaRef>
                      </c:ext>
                    </c:extLst>
                    <c:numCache>
                      <c:formatCode>########0</c:formatCode>
                      <c:ptCount val="5"/>
                      <c:pt idx="0">
                        <c:v>96938</c:v>
                      </c:pt>
                      <c:pt idx="1">
                        <c:v>71318</c:v>
                      </c:pt>
                      <c:pt idx="2">
                        <c:v>52244</c:v>
                      </c:pt>
                      <c:pt idx="3">
                        <c:v>1252</c:v>
                      </c:pt>
                      <c:pt idx="4">
                        <c:v>12335</c:v>
                      </c:pt>
                    </c:numCache>
                  </c:numRef>
                </c:val>
                <c:extLst>
                  <c:ext xmlns:c16="http://schemas.microsoft.com/office/drawing/2014/chart" uri="{C3380CC4-5D6E-409C-BE32-E72D297353CC}">
                    <c16:uniqueId val="{00000004-0379-4C50-88E7-9327C35476A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HIVcoinfecion_Cascade!$D$2:$D$3</c15:sqref>
                        </c15:formulaRef>
                      </c:ext>
                    </c:extLst>
                    <c:strCache>
                      <c:ptCount val="2"/>
                      <c:pt idx="0">
                        <c:v>HIV coinfected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HIVcoinfecion_Cascade!$A$4:$A$8</c15:sqref>
                        </c15:formulaRef>
                      </c:ext>
                    </c:extLst>
                    <c:strCache>
                      <c:ptCount val="5"/>
                      <c:pt idx="0">
                        <c:v>People reported in NC with HCV</c:v>
                      </c:pt>
                      <c:pt idx="1">
                        <c:v>People confirmed (RNA+) with HCV</c:v>
                      </c:pt>
                      <c:pt idx="2">
                        <c:v>Engaged in care</c:v>
                      </c:pt>
                      <c:pt idx="3">
                        <c:v>RNA Negative within 30 days after last positive</c:v>
                      </c:pt>
                      <c:pt idx="4">
                        <c:v>RNA Negative more than 31 days but within 365 days after last positive</c:v>
                      </c:pt>
                    </c:strCache>
                  </c:strRef>
                </c:cat>
                <c:val>
                  <c:numRef>
                    <c:extLst xmlns:c15="http://schemas.microsoft.com/office/drawing/2012/chart">
                      <c:ext xmlns:c15="http://schemas.microsoft.com/office/drawing/2012/chart" uri="{02D57815-91ED-43cb-92C2-25804820EDAC}">
                        <c15:formulaRef>
                          <c15:sqref>HIVcoinfecion_Cascade!$D$4:$D$8</c15:sqref>
                        </c15:formulaRef>
                      </c:ext>
                    </c:extLst>
                    <c:numCache>
                      <c:formatCode>########0</c:formatCode>
                      <c:ptCount val="5"/>
                      <c:pt idx="0">
                        <c:v>1720</c:v>
                      </c:pt>
                      <c:pt idx="1">
                        <c:v>1284</c:v>
                      </c:pt>
                      <c:pt idx="2">
                        <c:v>1130</c:v>
                      </c:pt>
                      <c:pt idx="3">
                        <c:v>34</c:v>
                      </c:pt>
                      <c:pt idx="4">
                        <c:v>405</c:v>
                      </c:pt>
                    </c:numCache>
                  </c:numRef>
                </c:val>
                <c:extLst xmlns:c15="http://schemas.microsoft.com/office/drawing/2012/chart">
                  <c:ext xmlns:c16="http://schemas.microsoft.com/office/drawing/2014/chart" uri="{C3380CC4-5D6E-409C-BE32-E72D297353CC}">
                    <c16:uniqueId val="{00000005-0379-4C50-88E7-9327C35476AF}"/>
                  </c:ext>
                </c:extLst>
              </c15:ser>
            </c15:filteredBarSeries>
          </c:ext>
        </c:extLst>
      </c:barChart>
      <c:catAx>
        <c:axId val="6717253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671725712"/>
        <c:crosses val="autoZero"/>
        <c:auto val="1"/>
        <c:lblAlgn val="ctr"/>
        <c:lblOffset val="100"/>
        <c:noMultiLvlLbl val="0"/>
      </c:catAx>
      <c:valAx>
        <c:axId val="671725712"/>
        <c:scaling>
          <c:orientation val="minMax"/>
          <c:max val="1"/>
        </c:scaling>
        <c:delete val="0"/>
        <c:axPos val="l"/>
        <c:majorGridlines>
          <c:spPr>
            <a:ln w="9525" cap="flat" cmpd="sng" algn="ctr">
              <a:noFill/>
              <a:round/>
            </a:ln>
            <a:effectLst/>
          </c:spPr>
        </c:majorGridlines>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671725384"/>
        <c:crosses val="autoZero"/>
        <c:crossBetween val="between"/>
      </c:valAx>
      <c:spPr>
        <a:noFill/>
        <a:ln>
          <a:noFill/>
        </a:ln>
        <a:effectLst/>
      </c:spPr>
    </c:plotArea>
    <c:legend>
      <c:legendPos val="t"/>
      <c:overlay val="1"/>
      <c:spPr>
        <a:noFill/>
        <a:ln>
          <a:noFill/>
        </a:ln>
        <a:effectLst/>
      </c:spPr>
      <c:txPr>
        <a:bodyPr rot="0" spcFirstLastPara="1" vertOverflow="ellipsis" vert="horz" wrap="square" anchor="ctr" anchorCtr="1"/>
        <a:lstStyle/>
        <a:p>
          <a:pPr>
            <a:defRPr sz="1050" b="0"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4182785314708"/>
          <c:y val="0.10067369301509445"/>
          <c:w val="0.88392845425571809"/>
          <c:h val="0.73318668443326274"/>
        </c:manualLayout>
      </c:layout>
      <c:barChart>
        <c:barDir val="col"/>
        <c:grouping val="clustered"/>
        <c:varyColors val="0"/>
        <c:ser>
          <c:idx val="0"/>
          <c:order val="0"/>
          <c:tx>
            <c:strRef>
              <c:f>Sheet1!$A$2</c:f>
              <c:strCache>
                <c:ptCount val="1"/>
                <c:pt idx="0">
                  <c:v>Men</c:v>
                </c:pt>
              </c:strCache>
            </c:strRef>
          </c:tx>
          <c:spPr>
            <a:solidFill>
              <a:srgbClr val="558ED5"/>
            </a:solidFill>
            <a:ln w="12700">
              <a:noFill/>
              <a:prstDash val="sysDash"/>
            </a:ln>
          </c:spPr>
          <c:invertIfNegative val="0"/>
          <c:dLbls>
            <c:delete val="1"/>
          </c:dLbls>
          <c:cat>
            <c:strRef>
              <c:f>Sheet1!$B$1:$J$1</c:f>
              <c:strCache>
                <c:ptCount val="9"/>
                <c:pt idx="0">
                  <c:v>&lt;13</c:v>
                </c:pt>
                <c:pt idx="1">
                  <c:v>13-19</c:v>
                </c:pt>
                <c:pt idx="2">
                  <c:v>20-29</c:v>
                </c:pt>
                <c:pt idx="3">
                  <c:v>30-39</c:v>
                </c:pt>
                <c:pt idx="4">
                  <c:v>40-49</c:v>
                </c:pt>
                <c:pt idx="5">
                  <c:v>50-59</c:v>
                </c:pt>
                <c:pt idx="6">
                  <c:v>60-69</c:v>
                </c:pt>
                <c:pt idx="7">
                  <c:v>70-79</c:v>
                </c:pt>
                <c:pt idx="8">
                  <c:v>80+</c:v>
                </c:pt>
              </c:strCache>
            </c:strRef>
          </c:cat>
          <c:val>
            <c:numRef>
              <c:f>Sheet1!$B$2:$J$2</c:f>
              <c:numCache>
                <c:formatCode>General</c:formatCode>
                <c:ptCount val="9"/>
                <c:pt idx="0">
                  <c:v>0</c:v>
                </c:pt>
                <c:pt idx="1">
                  <c:v>2</c:v>
                </c:pt>
                <c:pt idx="2">
                  <c:v>5</c:v>
                </c:pt>
                <c:pt idx="3">
                  <c:v>24</c:v>
                </c:pt>
                <c:pt idx="4">
                  <c:v>36</c:v>
                </c:pt>
                <c:pt idx="5">
                  <c:v>26</c:v>
                </c:pt>
                <c:pt idx="6">
                  <c:v>21</c:v>
                </c:pt>
                <c:pt idx="7">
                  <c:v>7</c:v>
                </c:pt>
                <c:pt idx="8">
                  <c:v>1</c:v>
                </c:pt>
              </c:numCache>
            </c:numRef>
          </c:val>
          <c:extLst>
            <c:ext xmlns:c16="http://schemas.microsoft.com/office/drawing/2014/chart" uri="{C3380CC4-5D6E-409C-BE32-E72D297353CC}">
              <c16:uniqueId val="{00000000-751D-405B-AEF9-FFF124569F80}"/>
            </c:ext>
          </c:extLst>
        </c:ser>
        <c:ser>
          <c:idx val="1"/>
          <c:order val="1"/>
          <c:tx>
            <c:strRef>
              <c:f>Sheet1!$A$3</c:f>
              <c:strCache>
                <c:ptCount val="1"/>
                <c:pt idx="0">
                  <c:v>Women</c:v>
                </c:pt>
              </c:strCache>
            </c:strRef>
          </c:tx>
          <c:spPr>
            <a:solidFill>
              <a:srgbClr val="522358"/>
            </a:solidFill>
            <a:ln w="15875">
              <a:noFill/>
              <a:prstDash val="dash"/>
            </a:ln>
          </c:spPr>
          <c:invertIfNegative val="0"/>
          <c:dLbls>
            <c:delete val="1"/>
          </c:dLbls>
          <c:cat>
            <c:strRef>
              <c:f>Sheet1!$B$1:$J$1</c:f>
              <c:strCache>
                <c:ptCount val="9"/>
                <c:pt idx="0">
                  <c:v>&lt;13</c:v>
                </c:pt>
                <c:pt idx="1">
                  <c:v>13-19</c:v>
                </c:pt>
                <c:pt idx="2">
                  <c:v>20-29</c:v>
                </c:pt>
                <c:pt idx="3">
                  <c:v>30-39</c:v>
                </c:pt>
                <c:pt idx="4">
                  <c:v>40-49</c:v>
                </c:pt>
                <c:pt idx="5">
                  <c:v>50-59</c:v>
                </c:pt>
                <c:pt idx="6">
                  <c:v>60-69</c:v>
                </c:pt>
                <c:pt idx="7">
                  <c:v>70-79</c:v>
                </c:pt>
                <c:pt idx="8">
                  <c:v>80+</c:v>
                </c:pt>
              </c:strCache>
            </c:strRef>
          </c:cat>
          <c:val>
            <c:numRef>
              <c:f>Sheet1!$B$3:$J$3</c:f>
              <c:numCache>
                <c:formatCode>General</c:formatCode>
                <c:ptCount val="9"/>
                <c:pt idx="0">
                  <c:v>0</c:v>
                </c:pt>
                <c:pt idx="1">
                  <c:v>0</c:v>
                </c:pt>
                <c:pt idx="2">
                  <c:v>10</c:v>
                </c:pt>
                <c:pt idx="3">
                  <c:v>8</c:v>
                </c:pt>
                <c:pt idx="4">
                  <c:v>16</c:v>
                </c:pt>
                <c:pt idx="5">
                  <c:v>9</c:v>
                </c:pt>
                <c:pt idx="6">
                  <c:v>8</c:v>
                </c:pt>
                <c:pt idx="7">
                  <c:v>4</c:v>
                </c:pt>
                <c:pt idx="8">
                  <c:v>0</c:v>
                </c:pt>
              </c:numCache>
            </c:numRef>
          </c:val>
          <c:extLst>
            <c:ext xmlns:c16="http://schemas.microsoft.com/office/drawing/2014/chart" uri="{C3380CC4-5D6E-409C-BE32-E72D297353CC}">
              <c16:uniqueId val="{00000001-751D-405B-AEF9-FFF124569F80}"/>
            </c:ext>
          </c:extLst>
        </c:ser>
        <c:dLbls>
          <c:dLblPos val="outEnd"/>
          <c:showLegendKey val="0"/>
          <c:showVal val="1"/>
          <c:showCatName val="0"/>
          <c:showSerName val="0"/>
          <c:showPercent val="0"/>
          <c:showBubbleSize val="0"/>
        </c:dLbls>
        <c:gapWidth val="86"/>
        <c:axId val="55342208"/>
        <c:axId val="55344128"/>
      </c:barChart>
      <c:catAx>
        <c:axId val="55342208"/>
        <c:scaling>
          <c:orientation val="minMax"/>
        </c:scaling>
        <c:delete val="0"/>
        <c:axPos val="b"/>
        <c:title>
          <c:tx>
            <c:rich>
              <a:bodyPr/>
              <a:lstStyle/>
              <a:p>
                <a:pPr>
                  <a:defRPr/>
                </a:pPr>
                <a:r>
                  <a:rPr lang="en-US"/>
                  <a:t>Age at Diagnosis (Year)</a:t>
                </a:r>
              </a:p>
            </c:rich>
          </c:tx>
          <c:layout>
            <c:manualLayout>
              <c:xMode val="edge"/>
              <c:yMode val="edge"/>
              <c:x val="0.43486533674595695"/>
              <c:y val="0.93464564065614597"/>
            </c:manualLayout>
          </c:layout>
          <c:overlay val="0"/>
        </c:title>
        <c:numFmt formatCode="General" sourceLinked="1"/>
        <c:majorTickMark val="none"/>
        <c:minorTickMark val="none"/>
        <c:tickLblPos val="nextTo"/>
        <c:spPr>
          <a:ln w="12700">
            <a:solidFill>
              <a:sysClr val="windowText" lastClr="000000"/>
            </a:solidFill>
          </a:ln>
        </c:spPr>
        <c:txPr>
          <a:bodyPr rot="-2040000"/>
          <a:lstStyle/>
          <a:p>
            <a:pPr>
              <a:defRPr/>
            </a:pPr>
            <a:endParaRPr lang="en-US"/>
          </a:p>
        </c:txPr>
        <c:crossAx val="55344128"/>
        <c:crosses val="autoZero"/>
        <c:auto val="0"/>
        <c:lblAlgn val="ctr"/>
        <c:lblOffset val="100"/>
        <c:noMultiLvlLbl val="0"/>
      </c:catAx>
      <c:valAx>
        <c:axId val="55344128"/>
        <c:scaling>
          <c:orientation val="minMax"/>
          <c:max val="40"/>
        </c:scaling>
        <c:delete val="0"/>
        <c:axPos val="l"/>
        <c:majorGridlines>
          <c:spPr>
            <a:ln>
              <a:noFill/>
            </a:ln>
          </c:spPr>
        </c:majorGridlines>
        <c:title>
          <c:tx>
            <c:rich>
              <a:bodyPr/>
              <a:lstStyle/>
              <a:p>
                <a:pPr>
                  <a:defRPr/>
                </a:pPr>
                <a:r>
                  <a:rPr lang="en-US"/>
                  <a:t>Number of Cases</a:t>
                </a:r>
              </a:p>
            </c:rich>
          </c:tx>
          <c:layout>
            <c:manualLayout>
              <c:xMode val="edge"/>
              <c:yMode val="edge"/>
              <c:x val="2.1958661417322833E-2"/>
              <c:y val="0.33332327605400636"/>
            </c:manualLayout>
          </c:layout>
          <c:overlay val="0"/>
        </c:title>
        <c:numFmt formatCode="General" sourceLinked="1"/>
        <c:majorTickMark val="none"/>
        <c:minorTickMark val="none"/>
        <c:tickLblPos val="nextTo"/>
        <c:spPr>
          <a:ln w="12700">
            <a:solidFill>
              <a:sysClr val="windowText" lastClr="000000"/>
            </a:solidFill>
          </a:ln>
        </c:spPr>
        <c:crossAx val="55342208"/>
        <c:crosses val="autoZero"/>
        <c:crossBetween val="between"/>
      </c:valAx>
    </c:plotArea>
    <c:legend>
      <c:legendPos val="t"/>
      <c:overlay val="0"/>
      <c:txPr>
        <a:bodyPr/>
        <a:lstStyle/>
        <a:p>
          <a:pPr>
            <a:defRPr sz="1600"/>
          </a:pPr>
          <a:endParaRPr lang="en-US"/>
        </a:p>
      </c:txPr>
    </c:legend>
    <c:plotVisOnly val="1"/>
    <c:dispBlanksAs val="gap"/>
    <c:showDLblsOverMax val="0"/>
  </c:chart>
  <c:txPr>
    <a:bodyPr/>
    <a:lstStyle/>
    <a:p>
      <a:pPr>
        <a:defRPr sz="1200" baseline="0">
          <a:solidFill>
            <a:schemeClr val="bg1">
              <a:lumMod val="10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74927437882267"/>
          <c:y val="0.1802785631643011"/>
          <c:w val="0.87558123280743871"/>
          <c:h val="0.6664131620137157"/>
        </c:manualLayout>
      </c:layout>
      <c:barChart>
        <c:barDir val="col"/>
        <c:grouping val="stacked"/>
        <c:varyColors val="0"/>
        <c:ser>
          <c:idx val="0"/>
          <c:order val="0"/>
          <c:tx>
            <c:strRef>
              <c:f>Sheet1!$B$1</c:f>
              <c:strCache>
                <c:ptCount val="1"/>
                <c:pt idx="0">
                  <c:v>American Indian/Alaskan Native</c:v>
                </c:pt>
              </c:strCache>
            </c:strRef>
          </c:tx>
          <c:spPr>
            <a:solidFill>
              <a:schemeClr val="bg1">
                <a:lumMod val="65000"/>
              </a:schemeClr>
            </a:solidFill>
            <a:ln>
              <a:noFill/>
            </a:ln>
          </c:spPr>
          <c:invertIfNegative val="0"/>
          <c:dPt>
            <c:idx val="2"/>
            <c:invertIfNegative val="0"/>
            <c:bubble3D val="0"/>
            <c:spPr>
              <a:solidFill>
                <a:schemeClr val="bg1">
                  <a:lumMod val="65000"/>
                </a:schemeClr>
              </a:solidFill>
              <a:ln w="15875">
                <a:noFill/>
                <a:prstDash val="dash"/>
              </a:ln>
            </c:spPr>
            <c:extLst>
              <c:ext xmlns:c16="http://schemas.microsoft.com/office/drawing/2014/chart" uri="{C3380CC4-5D6E-409C-BE32-E72D297353CC}">
                <c16:uniqueId val="{00000002-D46A-46BB-AE71-2FFF6A2BFE0E}"/>
              </c:ext>
            </c:extLst>
          </c:dPt>
          <c:dLbls>
            <c:delete val="1"/>
          </c:dLbls>
          <c:cat>
            <c:strRef>
              <c:f>Sheet1!$A$3:$A$7</c:f>
              <c:strCache>
                <c:ptCount val="5"/>
                <c:pt idx="0">
                  <c:v>2020*</c:v>
                </c:pt>
                <c:pt idx="1">
                  <c:v>2021</c:v>
                </c:pt>
                <c:pt idx="2">
                  <c:v>2022</c:v>
                </c:pt>
                <c:pt idx="3">
                  <c:v>2023</c:v>
                </c:pt>
                <c:pt idx="4">
                  <c:v>2024^</c:v>
                </c:pt>
              </c:strCache>
            </c:strRef>
          </c:cat>
          <c:val>
            <c:numRef>
              <c:f>Sheet1!$B$3:$B$7</c:f>
              <c:numCache>
                <c:formatCode>General</c:formatCode>
                <c:ptCount val="5"/>
                <c:pt idx="0">
                  <c:v>2</c:v>
                </c:pt>
                <c:pt idx="1">
                  <c:v>2</c:v>
                </c:pt>
                <c:pt idx="2">
                  <c:v>2</c:v>
                </c:pt>
                <c:pt idx="3">
                  <c:v>1</c:v>
                </c:pt>
                <c:pt idx="4">
                  <c:v>1</c:v>
                </c:pt>
              </c:numCache>
            </c:numRef>
          </c:val>
          <c:extLst>
            <c:ext xmlns:c16="http://schemas.microsoft.com/office/drawing/2014/chart" uri="{C3380CC4-5D6E-409C-BE32-E72D297353CC}">
              <c16:uniqueId val="{00000002-12AC-41C8-804C-8EDB1FF20B61}"/>
            </c:ext>
          </c:extLst>
        </c:ser>
        <c:ser>
          <c:idx val="1"/>
          <c:order val="1"/>
          <c:tx>
            <c:strRef>
              <c:f>Sheet1!$C$1</c:f>
              <c:strCache>
                <c:ptCount val="1"/>
                <c:pt idx="0">
                  <c:v>Asian/Pacific Islander</c:v>
                </c:pt>
              </c:strCache>
            </c:strRef>
          </c:tx>
          <c:spPr>
            <a:solidFill>
              <a:schemeClr val="accent4">
                <a:lumMod val="60000"/>
                <a:lumOff val="40000"/>
              </a:schemeClr>
            </a:solidFill>
            <a:ln>
              <a:noFill/>
            </a:ln>
          </c:spPr>
          <c:invertIfNegative val="0"/>
          <c:dPt>
            <c:idx val="2"/>
            <c:invertIfNegative val="0"/>
            <c:bubble3D val="0"/>
            <c:spPr>
              <a:solidFill>
                <a:schemeClr val="accent4">
                  <a:lumMod val="60000"/>
                  <a:lumOff val="40000"/>
                </a:schemeClr>
              </a:solidFill>
              <a:ln w="15875">
                <a:noFill/>
                <a:prstDash val="dash"/>
              </a:ln>
            </c:spPr>
            <c:extLst>
              <c:ext xmlns:c16="http://schemas.microsoft.com/office/drawing/2014/chart" uri="{C3380CC4-5D6E-409C-BE32-E72D297353CC}">
                <c16:uniqueId val="{00000003-D13D-4576-8B42-14AB204A7CB3}"/>
              </c:ext>
            </c:extLst>
          </c:dPt>
          <c:dLbls>
            <c:delete val="1"/>
          </c:dLbls>
          <c:cat>
            <c:strRef>
              <c:f>Sheet1!$A$3:$A$7</c:f>
              <c:strCache>
                <c:ptCount val="5"/>
                <c:pt idx="0">
                  <c:v>2020*</c:v>
                </c:pt>
                <c:pt idx="1">
                  <c:v>2021</c:v>
                </c:pt>
                <c:pt idx="2">
                  <c:v>2022</c:v>
                </c:pt>
                <c:pt idx="3">
                  <c:v>2023</c:v>
                </c:pt>
                <c:pt idx="4">
                  <c:v>2024^</c:v>
                </c:pt>
              </c:strCache>
            </c:strRef>
          </c:cat>
          <c:val>
            <c:numRef>
              <c:f>Sheet1!$C$3:$C$7</c:f>
              <c:numCache>
                <c:formatCode>General</c:formatCode>
                <c:ptCount val="5"/>
                <c:pt idx="0">
                  <c:v>1</c:v>
                </c:pt>
                <c:pt idx="1">
                  <c:v>1</c:v>
                </c:pt>
                <c:pt idx="2">
                  <c:v>0</c:v>
                </c:pt>
                <c:pt idx="3">
                  <c:v>2</c:v>
                </c:pt>
                <c:pt idx="4">
                  <c:v>6</c:v>
                </c:pt>
              </c:numCache>
            </c:numRef>
          </c:val>
          <c:extLst>
            <c:ext xmlns:c16="http://schemas.microsoft.com/office/drawing/2014/chart" uri="{C3380CC4-5D6E-409C-BE32-E72D297353CC}">
              <c16:uniqueId val="{00000005-12AC-41C8-804C-8EDB1FF20B61}"/>
            </c:ext>
          </c:extLst>
        </c:ser>
        <c:ser>
          <c:idx val="2"/>
          <c:order val="2"/>
          <c:tx>
            <c:strRef>
              <c:f>Sheet1!$D$1</c:f>
              <c:strCache>
                <c:ptCount val="1"/>
                <c:pt idx="0">
                  <c:v>Black/African American</c:v>
                </c:pt>
              </c:strCache>
            </c:strRef>
          </c:tx>
          <c:spPr>
            <a:solidFill>
              <a:srgbClr val="00B0F0"/>
            </a:solidFill>
            <a:ln>
              <a:noFill/>
            </a:ln>
          </c:spPr>
          <c:invertIfNegative val="0"/>
          <c:dPt>
            <c:idx val="2"/>
            <c:invertIfNegative val="0"/>
            <c:bubble3D val="0"/>
            <c:spPr>
              <a:solidFill>
                <a:srgbClr val="00B0F0"/>
              </a:solidFill>
              <a:ln w="15875">
                <a:noFill/>
                <a:prstDash val="dash"/>
              </a:ln>
            </c:spPr>
            <c:extLst>
              <c:ext xmlns:c16="http://schemas.microsoft.com/office/drawing/2014/chart" uri="{C3380CC4-5D6E-409C-BE32-E72D297353CC}">
                <c16:uniqueId val="{00000005-D13D-4576-8B42-14AB204A7CB3}"/>
              </c:ext>
            </c:extLst>
          </c:dPt>
          <c:dLbls>
            <c:delete val="1"/>
          </c:dLbls>
          <c:cat>
            <c:strRef>
              <c:f>Sheet1!$A$3:$A$7</c:f>
              <c:strCache>
                <c:ptCount val="5"/>
                <c:pt idx="0">
                  <c:v>2020*</c:v>
                </c:pt>
                <c:pt idx="1">
                  <c:v>2021</c:v>
                </c:pt>
                <c:pt idx="2">
                  <c:v>2022</c:v>
                </c:pt>
                <c:pt idx="3">
                  <c:v>2023</c:v>
                </c:pt>
                <c:pt idx="4">
                  <c:v>2024^</c:v>
                </c:pt>
              </c:strCache>
            </c:strRef>
          </c:cat>
          <c:val>
            <c:numRef>
              <c:f>Sheet1!$D$3:$D$7</c:f>
              <c:numCache>
                <c:formatCode>General</c:formatCode>
                <c:ptCount val="5"/>
                <c:pt idx="0">
                  <c:v>15</c:v>
                </c:pt>
                <c:pt idx="1">
                  <c:v>18</c:v>
                </c:pt>
                <c:pt idx="2">
                  <c:v>26</c:v>
                </c:pt>
                <c:pt idx="3">
                  <c:v>33</c:v>
                </c:pt>
                <c:pt idx="4">
                  <c:v>34</c:v>
                </c:pt>
              </c:numCache>
            </c:numRef>
          </c:val>
          <c:extLst>
            <c:ext xmlns:c16="http://schemas.microsoft.com/office/drawing/2014/chart" uri="{C3380CC4-5D6E-409C-BE32-E72D297353CC}">
              <c16:uniqueId val="{00000008-12AC-41C8-804C-8EDB1FF20B61}"/>
            </c:ext>
          </c:extLst>
        </c:ser>
        <c:ser>
          <c:idx val="3"/>
          <c:order val="3"/>
          <c:tx>
            <c:strRef>
              <c:f>Sheet1!$E$1</c:f>
              <c:strCache>
                <c:ptCount val="1"/>
                <c:pt idx="0">
                  <c:v>White/Caucasian</c:v>
                </c:pt>
              </c:strCache>
            </c:strRef>
          </c:tx>
          <c:spPr>
            <a:solidFill>
              <a:schemeClr val="accent1"/>
            </a:solidFill>
            <a:ln>
              <a:noFill/>
            </a:ln>
          </c:spPr>
          <c:invertIfNegative val="0"/>
          <c:dPt>
            <c:idx val="2"/>
            <c:invertIfNegative val="0"/>
            <c:bubble3D val="0"/>
            <c:spPr>
              <a:solidFill>
                <a:schemeClr val="accent1"/>
              </a:solidFill>
              <a:ln w="15875">
                <a:noFill/>
                <a:prstDash val="dash"/>
              </a:ln>
            </c:spPr>
            <c:extLst>
              <c:ext xmlns:c16="http://schemas.microsoft.com/office/drawing/2014/chart" uri="{C3380CC4-5D6E-409C-BE32-E72D297353CC}">
                <c16:uniqueId val="{00000007-D13D-4576-8B42-14AB204A7CB3}"/>
              </c:ext>
            </c:extLst>
          </c:dPt>
          <c:dLbls>
            <c:delete val="1"/>
          </c:dLbls>
          <c:cat>
            <c:strRef>
              <c:f>Sheet1!$A$3:$A$7</c:f>
              <c:strCache>
                <c:ptCount val="5"/>
                <c:pt idx="0">
                  <c:v>2020*</c:v>
                </c:pt>
                <c:pt idx="1">
                  <c:v>2021</c:v>
                </c:pt>
                <c:pt idx="2">
                  <c:v>2022</c:v>
                </c:pt>
                <c:pt idx="3">
                  <c:v>2023</c:v>
                </c:pt>
                <c:pt idx="4">
                  <c:v>2024^</c:v>
                </c:pt>
              </c:strCache>
            </c:strRef>
          </c:cat>
          <c:val>
            <c:numRef>
              <c:f>Sheet1!$E$3:$E$7</c:f>
              <c:numCache>
                <c:formatCode>General</c:formatCode>
                <c:ptCount val="5"/>
                <c:pt idx="0">
                  <c:v>117</c:v>
                </c:pt>
                <c:pt idx="1">
                  <c:v>109</c:v>
                </c:pt>
                <c:pt idx="2">
                  <c:v>81</c:v>
                </c:pt>
                <c:pt idx="3">
                  <c:v>65</c:v>
                </c:pt>
                <c:pt idx="4">
                  <c:v>112</c:v>
                </c:pt>
              </c:numCache>
            </c:numRef>
          </c:val>
          <c:extLst>
            <c:ext xmlns:c16="http://schemas.microsoft.com/office/drawing/2014/chart" uri="{C3380CC4-5D6E-409C-BE32-E72D297353CC}">
              <c16:uniqueId val="{0000000B-12AC-41C8-804C-8EDB1FF20B61}"/>
            </c:ext>
          </c:extLst>
        </c:ser>
        <c:ser>
          <c:idx val="4"/>
          <c:order val="4"/>
          <c:tx>
            <c:strRef>
              <c:f>Sheet1!$F$1</c:f>
              <c:strCache>
                <c:ptCount val="1"/>
                <c:pt idx="0">
                  <c:v>Multiple Race</c:v>
                </c:pt>
              </c:strCache>
            </c:strRef>
          </c:tx>
          <c:spPr>
            <a:solidFill>
              <a:schemeClr val="accent5"/>
            </a:solidFill>
            <a:ln>
              <a:noFill/>
            </a:ln>
          </c:spPr>
          <c:invertIfNegative val="0"/>
          <c:dPt>
            <c:idx val="2"/>
            <c:invertIfNegative val="0"/>
            <c:bubble3D val="0"/>
            <c:spPr>
              <a:solidFill>
                <a:schemeClr val="accent5"/>
              </a:solidFill>
              <a:ln w="15875">
                <a:noFill/>
                <a:prstDash val="dash"/>
              </a:ln>
            </c:spPr>
            <c:extLst>
              <c:ext xmlns:c16="http://schemas.microsoft.com/office/drawing/2014/chart" uri="{C3380CC4-5D6E-409C-BE32-E72D297353CC}">
                <c16:uniqueId val="{00000009-D13D-4576-8B42-14AB204A7CB3}"/>
              </c:ext>
            </c:extLst>
          </c:dPt>
          <c:dLbls>
            <c:delete val="1"/>
          </c:dLbls>
          <c:cat>
            <c:strRef>
              <c:f>Sheet1!$A$3:$A$7</c:f>
              <c:strCache>
                <c:ptCount val="5"/>
                <c:pt idx="0">
                  <c:v>2020*</c:v>
                </c:pt>
                <c:pt idx="1">
                  <c:v>2021</c:v>
                </c:pt>
                <c:pt idx="2">
                  <c:v>2022</c:v>
                </c:pt>
                <c:pt idx="3">
                  <c:v>2023</c:v>
                </c:pt>
                <c:pt idx="4">
                  <c:v>2024^</c:v>
                </c:pt>
              </c:strCache>
            </c:strRef>
          </c:cat>
          <c:val>
            <c:numRef>
              <c:f>Sheet1!$F$3:$F$7</c:f>
              <c:numCache>
                <c:formatCode>General</c:formatCode>
                <c:ptCount val="5"/>
                <c:pt idx="0">
                  <c:v>1</c:v>
                </c:pt>
                <c:pt idx="1">
                  <c:v>3</c:v>
                </c:pt>
                <c:pt idx="2">
                  <c:v>0</c:v>
                </c:pt>
                <c:pt idx="3">
                  <c:v>3</c:v>
                </c:pt>
                <c:pt idx="4">
                  <c:v>6</c:v>
                </c:pt>
              </c:numCache>
            </c:numRef>
          </c:val>
          <c:extLst>
            <c:ext xmlns:c16="http://schemas.microsoft.com/office/drawing/2014/chart" uri="{C3380CC4-5D6E-409C-BE32-E72D297353CC}">
              <c16:uniqueId val="{0000000E-12AC-41C8-804C-8EDB1FF20B61}"/>
            </c:ext>
          </c:extLst>
        </c:ser>
        <c:ser>
          <c:idx val="5"/>
          <c:order val="5"/>
          <c:tx>
            <c:strRef>
              <c:f>Sheet1!$G$1</c:f>
              <c:strCache>
                <c:ptCount val="1"/>
                <c:pt idx="0">
                  <c:v>Unknown/Unspecified</c:v>
                </c:pt>
              </c:strCache>
            </c:strRef>
          </c:tx>
          <c:spPr>
            <a:solidFill>
              <a:schemeClr val="accent6">
                <a:lumMod val="50000"/>
              </a:schemeClr>
            </a:solidFill>
          </c:spPr>
          <c:invertIfNegative val="0"/>
          <c:dLbls>
            <c:delete val="1"/>
          </c:dLbls>
          <c:cat>
            <c:strRef>
              <c:f>Sheet1!$A$3:$A$7</c:f>
              <c:strCache>
                <c:ptCount val="5"/>
                <c:pt idx="0">
                  <c:v>2020*</c:v>
                </c:pt>
                <c:pt idx="1">
                  <c:v>2021</c:v>
                </c:pt>
                <c:pt idx="2">
                  <c:v>2022</c:v>
                </c:pt>
                <c:pt idx="3">
                  <c:v>2023</c:v>
                </c:pt>
                <c:pt idx="4">
                  <c:v>2024^</c:v>
                </c:pt>
              </c:strCache>
            </c:strRef>
          </c:cat>
          <c:val>
            <c:numRef>
              <c:f>Sheet1!$G$3:$G$7</c:f>
              <c:numCache>
                <c:formatCode>General</c:formatCode>
                <c:ptCount val="5"/>
                <c:pt idx="0">
                  <c:v>7</c:v>
                </c:pt>
                <c:pt idx="1">
                  <c:v>13</c:v>
                </c:pt>
                <c:pt idx="2">
                  <c:v>3</c:v>
                </c:pt>
                <c:pt idx="3">
                  <c:v>4</c:v>
                </c:pt>
                <c:pt idx="4">
                  <c:v>18</c:v>
                </c:pt>
              </c:numCache>
            </c:numRef>
          </c:val>
          <c:extLst>
            <c:ext xmlns:c16="http://schemas.microsoft.com/office/drawing/2014/chart" uri="{C3380CC4-5D6E-409C-BE32-E72D297353CC}">
              <c16:uniqueId val="{0000000F-12AC-41C8-804C-8EDB1FF20B61}"/>
            </c:ext>
          </c:extLst>
        </c:ser>
        <c:dLbls>
          <c:dLblPos val="ctr"/>
          <c:showLegendKey val="0"/>
          <c:showVal val="1"/>
          <c:showCatName val="0"/>
          <c:showSerName val="0"/>
          <c:showPercent val="0"/>
          <c:showBubbleSize val="0"/>
        </c:dLbls>
        <c:gapWidth val="150"/>
        <c:overlap val="100"/>
        <c:axId val="48187648"/>
        <c:axId val="48202112"/>
      </c:barChart>
      <c:catAx>
        <c:axId val="48187648"/>
        <c:scaling>
          <c:orientation val="minMax"/>
        </c:scaling>
        <c:delete val="0"/>
        <c:axPos val="b"/>
        <c:title>
          <c:tx>
            <c:rich>
              <a:bodyPr/>
              <a:lstStyle/>
              <a:p>
                <a:pPr>
                  <a:defRPr sz="1330"/>
                </a:pPr>
                <a:r>
                  <a:rPr lang="en-US" sz="1330" dirty="0"/>
                  <a:t>Year of Diagnosis</a:t>
                </a:r>
              </a:p>
            </c:rich>
          </c:tx>
          <c:layout>
            <c:manualLayout>
              <c:xMode val="edge"/>
              <c:yMode val="edge"/>
              <c:x val="0.45887550274047884"/>
              <c:y val="0.90875833843408615"/>
            </c:manualLayout>
          </c:layout>
          <c:overlay val="0"/>
        </c:title>
        <c:numFmt formatCode="General" sourceLinked="1"/>
        <c:majorTickMark val="out"/>
        <c:minorTickMark val="none"/>
        <c:tickLblPos val="nextTo"/>
        <c:spPr>
          <a:ln w="12700">
            <a:solidFill>
              <a:schemeClr val="tx1"/>
            </a:solidFill>
          </a:ln>
        </c:spPr>
        <c:crossAx val="48202112"/>
        <c:crosses val="autoZero"/>
        <c:auto val="1"/>
        <c:lblAlgn val="ctr"/>
        <c:lblOffset val="100"/>
        <c:noMultiLvlLbl val="0"/>
      </c:catAx>
      <c:valAx>
        <c:axId val="48202112"/>
        <c:scaling>
          <c:orientation val="minMax"/>
        </c:scaling>
        <c:delete val="0"/>
        <c:axPos val="l"/>
        <c:majorGridlines>
          <c:spPr>
            <a:ln>
              <a:noFill/>
            </a:ln>
          </c:spPr>
        </c:majorGridlines>
        <c:title>
          <c:tx>
            <c:rich>
              <a:bodyPr rot="-5400000" vert="horz"/>
              <a:lstStyle/>
              <a:p>
                <a:pPr>
                  <a:defRPr sz="1330"/>
                </a:pPr>
                <a:r>
                  <a:rPr lang="en-US" sz="1330" dirty="0"/>
                  <a:t>Number of Cases</a:t>
                </a:r>
              </a:p>
            </c:rich>
          </c:tx>
          <c:layout>
            <c:manualLayout>
              <c:xMode val="edge"/>
              <c:yMode val="edge"/>
              <c:x val="1.5731421253502732E-2"/>
              <c:y val="0.38177767336346158"/>
            </c:manualLayout>
          </c:layout>
          <c:overlay val="0"/>
        </c:title>
        <c:numFmt formatCode="#,##0" sourceLinked="0"/>
        <c:majorTickMark val="out"/>
        <c:minorTickMark val="none"/>
        <c:tickLblPos val="nextTo"/>
        <c:spPr>
          <a:ln w="12700">
            <a:solidFill>
              <a:schemeClr val="tx1"/>
            </a:solidFill>
          </a:ln>
        </c:spPr>
        <c:crossAx val="48187648"/>
        <c:crosses val="autoZero"/>
        <c:crossBetween val="between"/>
      </c:valAx>
      <c:spPr>
        <a:noFill/>
        <a:ln w="25400">
          <a:noFill/>
        </a:ln>
      </c:spPr>
    </c:plotArea>
    <c:legend>
      <c:legendPos val="t"/>
      <c:layout>
        <c:manualLayout>
          <c:xMode val="edge"/>
          <c:yMode val="edge"/>
          <c:x val="8.1164299795908404E-2"/>
          <c:y val="1.8509619426302679E-2"/>
          <c:w val="0.90588077223061458"/>
          <c:h val="0.14550626182560106"/>
        </c:manualLayout>
      </c:layout>
      <c:overlay val="0"/>
      <c:txPr>
        <a:bodyPr/>
        <a:lstStyle/>
        <a:p>
          <a:pPr>
            <a:defRPr sz="1400"/>
          </a:pPr>
          <a:endParaRPr lang="en-US"/>
        </a:p>
      </c:txPr>
    </c:legend>
    <c:plotVisOnly val="1"/>
    <c:dispBlanksAs val="gap"/>
    <c:showDLblsOverMax val="0"/>
  </c:chart>
  <c:txPr>
    <a:bodyPr/>
    <a:lstStyle/>
    <a:p>
      <a:pPr>
        <a:defRPr sz="1200">
          <a:solidFill>
            <a:schemeClr val="bg1">
              <a:lumMod val="10000"/>
            </a:schemeClr>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74924288310116"/>
          <c:y val="0.19269320860823594"/>
          <c:w val="0.87558124144738314"/>
          <c:h val="0.67386193010798257"/>
        </c:manualLayout>
      </c:layout>
      <c:lineChart>
        <c:grouping val="standard"/>
        <c:varyColors val="0"/>
        <c:ser>
          <c:idx val="0"/>
          <c:order val="0"/>
          <c:tx>
            <c:strRef>
              <c:f>Sheet1!$B$1</c:f>
              <c:strCache>
                <c:ptCount val="1"/>
                <c:pt idx="0">
                  <c:v>American Indian/Alaskan Native</c:v>
                </c:pt>
              </c:strCache>
            </c:strRef>
          </c:tx>
          <c:spPr>
            <a:ln w="28575">
              <a:solidFill>
                <a:schemeClr val="bg1">
                  <a:lumMod val="50000"/>
                </a:schemeClr>
              </a:solidFill>
            </a:ln>
          </c:spPr>
          <c:marker>
            <c:symbol val="none"/>
          </c:marker>
          <c:dPt>
            <c:idx val="2"/>
            <c:bubble3D val="0"/>
            <c:extLst>
              <c:ext xmlns:c16="http://schemas.microsoft.com/office/drawing/2014/chart" uri="{C3380CC4-5D6E-409C-BE32-E72D297353CC}">
                <c16:uniqueId val="{00000004-E830-4E9C-834B-23C3FB044189}"/>
              </c:ext>
            </c:extLst>
          </c:dPt>
          <c:dLbls>
            <c:delete val="1"/>
          </c:dLbls>
          <c:cat>
            <c:strRef>
              <c:f>Sheet1!$A$3:$A$7</c:f>
              <c:strCache>
                <c:ptCount val="5"/>
                <c:pt idx="0">
                  <c:v>2020*</c:v>
                </c:pt>
                <c:pt idx="1">
                  <c:v>2021</c:v>
                </c:pt>
                <c:pt idx="2">
                  <c:v>2022</c:v>
                </c:pt>
                <c:pt idx="3">
                  <c:v>2023</c:v>
                </c:pt>
                <c:pt idx="4">
                  <c:v>2024^</c:v>
                </c:pt>
              </c:strCache>
            </c:strRef>
          </c:cat>
          <c:val>
            <c:numRef>
              <c:f>Sheet1!$B$3:$B$7</c:f>
              <c:numCache>
                <c:formatCode>General</c:formatCode>
                <c:ptCount val="5"/>
                <c:pt idx="0">
                  <c:v>1.2</c:v>
                </c:pt>
                <c:pt idx="1">
                  <c:v>1.2</c:v>
                </c:pt>
                <c:pt idx="2">
                  <c:v>1.2</c:v>
                </c:pt>
                <c:pt idx="3">
                  <c:v>0.6</c:v>
                </c:pt>
                <c:pt idx="4">
                  <c:v>0.6</c:v>
                </c:pt>
              </c:numCache>
            </c:numRef>
          </c:val>
          <c:smooth val="0"/>
          <c:extLst>
            <c:ext xmlns:c16="http://schemas.microsoft.com/office/drawing/2014/chart" uri="{C3380CC4-5D6E-409C-BE32-E72D297353CC}">
              <c16:uniqueId val="{00000005-E830-4E9C-834B-23C3FB044189}"/>
            </c:ext>
          </c:extLst>
        </c:ser>
        <c:ser>
          <c:idx val="1"/>
          <c:order val="1"/>
          <c:tx>
            <c:strRef>
              <c:f>Sheet1!$C$1</c:f>
              <c:strCache>
                <c:ptCount val="1"/>
                <c:pt idx="0">
                  <c:v>Asian/Pacific Islander</c:v>
                </c:pt>
              </c:strCache>
            </c:strRef>
          </c:tx>
          <c:spPr>
            <a:ln w="28575">
              <a:solidFill>
                <a:schemeClr val="bg1">
                  <a:lumMod val="50000"/>
                </a:schemeClr>
              </a:solidFill>
            </a:ln>
          </c:spPr>
          <c:marker>
            <c:symbol val="none"/>
          </c:marker>
          <c:dPt>
            <c:idx val="2"/>
            <c:bubble3D val="0"/>
            <c:extLst>
              <c:ext xmlns:c16="http://schemas.microsoft.com/office/drawing/2014/chart" uri="{C3380CC4-5D6E-409C-BE32-E72D297353CC}">
                <c16:uniqueId val="{00000009-E830-4E9C-834B-23C3FB044189}"/>
              </c:ext>
            </c:extLst>
          </c:dPt>
          <c:dLbls>
            <c:dLbl>
              <c:idx val="4"/>
              <c:layout>
                <c:manualLayout>
                  <c:x val="2.3817258747829874E-4"/>
                  <c:y val="5.0594055737855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44-4FA3-A919-ED5D6CA25743}"/>
                </c:ext>
              </c:extLst>
            </c:dLbl>
            <c:spPr>
              <a:noFill/>
              <a:ln>
                <a:noFill/>
              </a:ln>
              <a:effectLst/>
            </c:spPr>
            <c:txPr>
              <a:bodyPr wrap="square" lIns="38100" tIns="19050" rIns="38100" bIns="19050" anchor="ctr">
                <a:spAutoFit/>
              </a:bodyPr>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2020*</c:v>
                </c:pt>
                <c:pt idx="1">
                  <c:v>2021</c:v>
                </c:pt>
                <c:pt idx="2">
                  <c:v>2022</c:v>
                </c:pt>
                <c:pt idx="3">
                  <c:v>2023</c:v>
                </c:pt>
                <c:pt idx="4">
                  <c:v>2024^</c:v>
                </c:pt>
              </c:strCache>
            </c:strRef>
          </c:cat>
          <c:val>
            <c:numRef>
              <c:f>Sheet1!$C$3:$C$7</c:f>
              <c:numCache>
                <c:formatCode>General</c:formatCode>
                <c:ptCount val="5"/>
                <c:pt idx="0">
                  <c:v>0.3</c:v>
                </c:pt>
                <c:pt idx="1">
                  <c:v>0.3</c:v>
                </c:pt>
                <c:pt idx="2">
                  <c:v>0</c:v>
                </c:pt>
                <c:pt idx="3">
                  <c:v>0.5</c:v>
                </c:pt>
                <c:pt idx="4">
                  <c:v>1.4</c:v>
                </c:pt>
              </c:numCache>
            </c:numRef>
          </c:val>
          <c:smooth val="0"/>
          <c:extLst>
            <c:ext xmlns:c16="http://schemas.microsoft.com/office/drawing/2014/chart" uri="{C3380CC4-5D6E-409C-BE32-E72D297353CC}">
              <c16:uniqueId val="{0000000C-E830-4E9C-834B-23C3FB044189}"/>
            </c:ext>
          </c:extLst>
        </c:ser>
        <c:ser>
          <c:idx val="2"/>
          <c:order val="2"/>
          <c:tx>
            <c:strRef>
              <c:f>Sheet1!$D$1</c:f>
              <c:strCache>
                <c:ptCount val="1"/>
                <c:pt idx="0">
                  <c:v>Black/African American</c:v>
                </c:pt>
              </c:strCache>
            </c:strRef>
          </c:tx>
          <c:spPr>
            <a:ln w="28575">
              <a:solidFill>
                <a:schemeClr val="accent4">
                  <a:lumMod val="60000"/>
                  <a:lumOff val="40000"/>
                </a:schemeClr>
              </a:solidFill>
            </a:ln>
          </c:spPr>
          <c:marker>
            <c:symbol val="none"/>
          </c:marker>
          <c:dPt>
            <c:idx val="2"/>
            <c:bubble3D val="0"/>
            <c:extLst>
              <c:ext xmlns:c16="http://schemas.microsoft.com/office/drawing/2014/chart" uri="{C3380CC4-5D6E-409C-BE32-E72D297353CC}">
                <c16:uniqueId val="{00000010-E830-4E9C-834B-23C3FB044189}"/>
              </c:ext>
            </c:extLst>
          </c:dPt>
          <c:dLbls>
            <c:dLbl>
              <c:idx val="0"/>
              <c:delete val="1"/>
              <c:extLst>
                <c:ext xmlns:c15="http://schemas.microsoft.com/office/drawing/2012/chart" uri="{CE6537A1-D6FC-4f65-9D91-7224C49458BB}"/>
                <c:ext xmlns:c16="http://schemas.microsoft.com/office/drawing/2014/chart" uri="{C3380CC4-5D6E-409C-BE32-E72D297353CC}">
                  <c16:uniqueId val="{0000000E-E830-4E9C-834B-23C3FB044189}"/>
                </c:ext>
              </c:extLst>
            </c:dLbl>
            <c:dLbl>
              <c:idx val="1"/>
              <c:delete val="1"/>
              <c:extLst>
                <c:ext xmlns:c15="http://schemas.microsoft.com/office/drawing/2012/chart" uri="{CE6537A1-D6FC-4f65-9D91-7224C49458BB}"/>
                <c:ext xmlns:c16="http://schemas.microsoft.com/office/drawing/2014/chart" uri="{C3380CC4-5D6E-409C-BE32-E72D297353CC}">
                  <c16:uniqueId val="{0000000F-E830-4E9C-834B-23C3FB044189}"/>
                </c:ext>
              </c:extLst>
            </c:dLbl>
            <c:dLbl>
              <c:idx val="2"/>
              <c:delete val="1"/>
              <c:extLst>
                <c:ext xmlns:c15="http://schemas.microsoft.com/office/drawing/2012/chart" uri="{CE6537A1-D6FC-4f65-9D91-7224C49458BB}"/>
                <c:ext xmlns:c16="http://schemas.microsoft.com/office/drawing/2014/chart" uri="{C3380CC4-5D6E-409C-BE32-E72D297353CC}">
                  <c16:uniqueId val="{00000010-E830-4E9C-834B-23C3FB044189}"/>
                </c:ext>
              </c:extLst>
            </c:dLbl>
            <c:dLbl>
              <c:idx val="3"/>
              <c:delete val="1"/>
              <c:extLst>
                <c:ext xmlns:c15="http://schemas.microsoft.com/office/drawing/2012/chart" uri="{CE6537A1-D6FC-4f65-9D91-7224C49458BB}"/>
                <c:ext xmlns:c16="http://schemas.microsoft.com/office/drawing/2014/chart" uri="{C3380CC4-5D6E-409C-BE32-E72D297353CC}">
                  <c16:uniqueId val="{0000000D-E830-4E9C-834B-23C3FB044189}"/>
                </c:ext>
              </c:extLst>
            </c:dLbl>
            <c:dLbl>
              <c:idx val="4"/>
              <c:layout>
                <c:manualLayout>
                  <c:x val="2.1173543026830395E-2"/>
                  <c:y val="5.9183054819586045E-3"/>
                </c:manualLayout>
              </c:layout>
              <c:spPr>
                <a:noFill/>
                <a:ln>
                  <a:noFill/>
                </a:ln>
                <a:effectLst/>
              </c:spPr>
              <c:txPr>
                <a:bodyPr wrap="square" lIns="38100" tIns="19050" rIns="38100" bIns="19050" anchor="ctr">
                  <a:spAutoFit/>
                </a:bodyPr>
                <a:lstStyle/>
                <a:p>
                  <a:pPr>
                    <a:defRPr b="1" i="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30-4E9C-834B-23C3FB044189}"/>
                </c:ext>
              </c:extLst>
            </c:dLbl>
            <c:dLbl>
              <c:idx val="6"/>
              <c:delete val="1"/>
              <c:extLst>
                <c:ext xmlns:c15="http://schemas.microsoft.com/office/drawing/2012/chart" uri="{CE6537A1-D6FC-4f65-9D91-7224C49458BB}"/>
                <c:ext xmlns:c16="http://schemas.microsoft.com/office/drawing/2014/chart" uri="{C3380CC4-5D6E-409C-BE32-E72D297353CC}">
                  <c16:uniqueId val="{0000000B-7695-4F20-8BF2-8FAF2FB1631B}"/>
                </c:ext>
              </c:extLst>
            </c:dLbl>
            <c:dLbl>
              <c:idx val="7"/>
              <c:layout>
                <c:manualLayout>
                  <c:x val="2.3817258747829874E-4"/>
                  <c:y val="-1.4507304563689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2C-4AC9-B40D-7244EDD67003}"/>
                </c:ext>
              </c:extLst>
            </c:dLbl>
            <c:spPr>
              <a:noFill/>
              <a:ln>
                <a:noFill/>
              </a:ln>
              <a:effectLst/>
            </c:spPr>
            <c:txPr>
              <a:bodyPr wrap="square" lIns="38100" tIns="19050" rIns="38100" bIns="19050" anchor="ctr">
                <a:spAutoFit/>
              </a:bodyPr>
              <a:lstStyle/>
              <a:p>
                <a:pPr>
                  <a:defRPr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Sheet1!$A$3:$A$7</c:f>
              <c:strCache>
                <c:ptCount val="5"/>
                <c:pt idx="0">
                  <c:v>2020*</c:v>
                </c:pt>
                <c:pt idx="1">
                  <c:v>2021</c:v>
                </c:pt>
                <c:pt idx="2">
                  <c:v>2022</c:v>
                </c:pt>
                <c:pt idx="3">
                  <c:v>2023</c:v>
                </c:pt>
                <c:pt idx="4">
                  <c:v>2024^</c:v>
                </c:pt>
              </c:strCache>
            </c:strRef>
          </c:cat>
          <c:val>
            <c:numRef>
              <c:f>Sheet1!$D$3:$D$7</c:f>
              <c:numCache>
                <c:formatCode>General</c:formatCode>
                <c:ptCount val="5"/>
                <c:pt idx="0">
                  <c:v>0.6</c:v>
                </c:pt>
                <c:pt idx="1">
                  <c:v>0.8</c:v>
                </c:pt>
                <c:pt idx="2">
                  <c:v>1.1000000000000001</c:v>
                </c:pt>
                <c:pt idx="3">
                  <c:v>1.4</c:v>
                </c:pt>
                <c:pt idx="4">
                  <c:v>1.4</c:v>
                </c:pt>
              </c:numCache>
            </c:numRef>
          </c:val>
          <c:smooth val="0"/>
          <c:extLst>
            <c:ext xmlns:c16="http://schemas.microsoft.com/office/drawing/2014/chart" uri="{C3380CC4-5D6E-409C-BE32-E72D297353CC}">
              <c16:uniqueId val="{00000013-E830-4E9C-834B-23C3FB044189}"/>
            </c:ext>
          </c:extLst>
        </c:ser>
        <c:ser>
          <c:idx val="3"/>
          <c:order val="3"/>
          <c:tx>
            <c:strRef>
              <c:f>Sheet1!$E$1</c:f>
              <c:strCache>
                <c:ptCount val="1"/>
                <c:pt idx="0">
                  <c:v>White/Caucasian</c:v>
                </c:pt>
              </c:strCache>
            </c:strRef>
          </c:tx>
          <c:spPr>
            <a:ln w="28575">
              <a:solidFill>
                <a:srgbClr val="00B0F0"/>
              </a:solidFill>
            </a:ln>
          </c:spPr>
          <c:marker>
            <c:symbol val="none"/>
          </c:marker>
          <c:dPt>
            <c:idx val="2"/>
            <c:bubble3D val="0"/>
            <c:extLst>
              <c:ext xmlns:c16="http://schemas.microsoft.com/office/drawing/2014/chart" uri="{C3380CC4-5D6E-409C-BE32-E72D297353CC}">
                <c16:uniqueId val="{00000017-E830-4E9C-834B-23C3FB044189}"/>
              </c:ext>
            </c:extLst>
          </c:dPt>
          <c:dLbls>
            <c:dLbl>
              <c:idx val="0"/>
              <c:delete val="1"/>
              <c:extLst>
                <c:ext xmlns:c15="http://schemas.microsoft.com/office/drawing/2012/chart" uri="{CE6537A1-D6FC-4f65-9D91-7224C49458BB}"/>
                <c:ext xmlns:c16="http://schemas.microsoft.com/office/drawing/2014/chart" uri="{C3380CC4-5D6E-409C-BE32-E72D297353CC}">
                  <c16:uniqueId val="{00000015-E830-4E9C-834B-23C3FB044189}"/>
                </c:ext>
              </c:extLst>
            </c:dLbl>
            <c:dLbl>
              <c:idx val="1"/>
              <c:delete val="1"/>
              <c:extLst>
                <c:ext xmlns:c15="http://schemas.microsoft.com/office/drawing/2012/chart" uri="{CE6537A1-D6FC-4f65-9D91-7224C49458BB}"/>
                <c:ext xmlns:c16="http://schemas.microsoft.com/office/drawing/2014/chart" uri="{C3380CC4-5D6E-409C-BE32-E72D297353CC}">
                  <c16:uniqueId val="{00000016-E830-4E9C-834B-23C3FB044189}"/>
                </c:ext>
              </c:extLst>
            </c:dLbl>
            <c:dLbl>
              <c:idx val="2"/>
              <c:delete val="1"/>
              <c:extLst>
                <c:ext xmlns:c15="http://schemas.microsoft.com/office/drawing/2012/chart" uri="{CE6537A1-D6FC-4f65-9D91-7224C49458BB}"/>
                <c:ext xmlns:c16="http://schemas.microsoft.com/office/drawing/2014/chart" uri="{C3380CC4-5D6E-409C-BE32-E72D297353CC}">
                  <c16:uniqueId val="{00000017-E830-4E9C-834B-23C3FB044189}"/>
                </c:ext>
              </c:extLst>
            </c:dLbl>
            <c:dLbl>
              <c:idx val="3"/>
              <c:delete val="1"/>
              <c:extLst>
                <c:ext xmlns:c15="http://schemas.microsoft.com/office/drawing/2012/chart" uri="{CE6537A1-D6FC-4f65-9D91-7224C49458BB}"/>
                <c:ext xmlns:c16="http://schemas.microsoft.com/office/drawing/2014/chart" uri="{C3380CC4-5D6E-409C-BE32-E72D297353CC}">
                  <c16:uniqueId val="{00000014-E830-4E9C-834B-23C3FB044189}"/>
                </c:ext>
              </c:extLst>
            </c:dLbl>
            <c:dLbl>
              <c:idx val="4"/>
              <c:layout>
                <c:manualLayout>
                  <c:x val="-3.0247918609759136E-3"/>
                  <c:y val="-8.87745822293790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830-4E9C-834B-23C3FB044189}"/>
                </c:ext>
              </c:extLst>
            </c:dLbl>
            <c:dLbl>
              <c:idx val="6"/>
              <c:delete val="1"/>
              <c:extLst>
                <c:ext xmlns:c15="http://schemas.microsoft.com/office/drawing/2012/chart" uri="{CE6537A1-D6FC-4f65-9D91-7224C49458BB}"/>
                <c:ext xmlns:c16="http://schemas.microsoft.com/office/drawing/2014/chart" uri="{C3380CC4-5D6E-409C-BE32-E72D297353CC}">
                  <c16:uniqueId val="{0000000C-7695-4F20-8BF2-8FAF2FB1631B}"/>
                </c:ext>
              </c:extLst>
            </c:dLbl>
            <c:dLbl>
              <c:idx val="7"/>
              <c:layout>
                <c:manualLayout>
                  <c:x val="-5.8114111344731954E-3"/>
                  <c:y val="-2.670693599772028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2C-4AC9-B40D-7244EDD67003}"/>
                </c:ext>
              </c:extLst>
            </c:dLbl>
            <c:spPr>
              <a:noFill/>
              <a:ln>
                <a:noFill/>
              </a:ln>
              <a:effectLst/>
            </c:spPr>
            <c:txPr>
              <a:bodyPr wrap="square" lIns="38100" tIns="19050" rIns="38100" bIns="19050" anchor="ctr">
                <a:spAutoFit/>
              </a:bodyPr>
              <a:lstStyle/>
              <a:p>
                <a:pPr>
                  <a:defRPr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Sheet1!$A$3:$A$7</c:f>
              <c:strCache>
                <c:ptCount val="5"/>
                <c:pt idx="0">
                  <c:v>2020*</c:v>
                </c:pt>
                <c:pt idx="1">
                  <c:v>2021</c:v>
                </c:pt>
                <c:pt idx="2">
                  <c:v>2022</c:v>
                </c:pt>
                <c:pt idx="3">
                  <c:v>2023</c:v>
                </c:pt>
                <c:pt idx="4">
                  <c:v>2024^</c:v>
                </c:pt>
              </c:strCache>
            </c:strRef>
          </c:cat>
          <c:val>
            <c:numRef>
              <c:f>Sheet1!$E$3:$E$7</c:f>
              <c:numCache>
                <c:formatCode>General</c:formatCode>
                <c:ptCount val="5"/>
                <c:pt idx="0">
                  <c:v>1.6</c:v>
                </c:pt>
                <c:pt idx="1">
                  <c:v>1.5</c:v>
                </c:pt>
                <c:pt idx="2">
                  <c:v>1.1000000000000001</c:v>
                </c:pt>
                <c:pt idx="3">
                  <c:v>0.9</c:v>
                </c:pt>
                <c:pt idx="4">
                  <c:v>1.5</c:v>
                </c:pt>
              </c:numCache>
            </c:numRef>
          </c:val>
          <c:smooth val="0"/>
          <c:extLst>
            <c:ext xmlns:c16="http://schemas.microsoft.com/office/drawing/2014/chart" uri="{C3380CC4-5D6E-409C-BE32-E72D297353CC}">
              <c16:uniqueId val="{0000001A-E830-4E9C-834B-23C3FB044189}"/>
            </c:ext>
          </c:extLst>
        </c:ser>
        <c:ser>
          <c:idx val="4"/>
          <c:order val="4"/>
          <c:tx>
            <c:strRef>
              <c:f>Sheet1!$F$1</c:f>
              <c:strCache>
                <c:ptCount val="1"/>
                <c:pt idx="0">
                  <c:v>Multiple Races</c:v>
                </c:pt>
              </c:strCache>
            </c:strRef>
          </c:tx>
          <c:spPr>
            <a:ln w="28575">
              <a:solidFill>
                <a:schemeClr val="accent1"/>
              </a:solidFill>
            </a:ln>
          </c:spPr>
          <c:marker>
            <c:symbol val="none"/>
          </c:marker>
          <c:dPt>
            <c:idx val="2"/>
            <c:bubble3D val="0"/>
            <c:extLst>
              <c:ext xmlns:c16="http://schemas.microsoft.com/office/drawing/2014/chart" uri="{C3380CC4-5D6E-409C-BE32-E72D297353CC}">
                <c16:uniqueId val="{00000004-0644-4FA3-A919-ED5D6CA25743}"/>
              </c:ext>
            </c:extLst>
          </c:dPt>
          <c:dLbls>
            <c:dLbl>
              <c:idx val="4"/>
              <c:layout>
                <c:manualLayout>
                  <c:x val="-4.2990152039852946E-3"/>
                  <c:y val="-1.15481518227099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8C-4134-B8EC-8119CAE10491}"/>
                </c:ext>
              </c:extLst>
            </c:dLbl>
            <c:spPr>
              <a:noFill/>
              <a:ln>
                <a:noFill/>
              </a:ln>
              <a:effectLst/>
            </c:spPr>
            <c:txPr>
              <a:bodyPr wrap="square" lIns="38100" tIns="19050" rIns="38100" bIns="19050" anchor="ctr">
                <a:spAutoFit/>
              </a:bodyPr>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Sheet1!$A$3:$A$7</c:f>
              <c:strCache>
                <c:ptCount val="5"/>
                <c:pt idx="0">
                  <c:v>2020*</c:v>
                </c:pt>
                <c:pt idx="1">
                  <c:v>2021</c:v>
                </c:pt>
                <c:pt idx="2">
                  <c:v>2022</c:v>
                </c:pt>
                <c:pt idx="3">
                  <c:v>2023</c:v>
                </c:pt>
                <c:pt idx="4">
                  <c:v>2024^</c:v>
                </c:pt>
              </c:strCache>
            </c:strRef>
          </c:cat>
          <c:val>
            <c:numRef>
              <c:f>Sheet1!$F$3:$F$7</c:f>
              <c:numCache>
                <c:formatCode>General</c:formatCode>
                <c:ptCount val="5"/>
                <c:pt idx="0">
                  <c:v>0.4</c:v>
                </c:pt>
                <c:pt idx="1">
                  <c:v>1.1000000000000001</c:v>
                </c:pt>
                <c:pt idx="2">
                  <c:v>0</c:v>
                </c:pt>
                <c:pt idx="3">
                  <c:v>1</c:v>
                </c:pt>
                <c:pt idx="4">
                  <c:v>2.1</c:v>
                </c:pt>
              </c:numCache>
            </c:numRef>
          </c:val>
          <c:smooth val="0"/>
          <c:extLst>
            <c:ext xmlns:c16="http://schemas.microsoft.com/office/drawing/2014/chart" uri="{C3380CC4-5D6E-409C-BE32-E72D297353CC}">
              <c16:uniqueId val="{00000000-6CD2-4DC5-B350-0A15EE2DE3D2}"/>
            </c:ext>
          </c:extLst>
        </c:ser>
        <c:dLbls>
          <c:dLblPos val="t"/>
          <c:showLegendKey val="0"/>
          <c:showVal val="1"/>
          <c:showCatName val="0"/>
          <c:showSerName val="0"/>
          <c:showPercent val="0"/>
          <c:showBubbleSize val="0"/>
        </c:dLbls>
        <c:smooth val="0"/>
        <c:axId val="48187648"/>
        <c:axId val="48202112"/>
      </c:lineChart>
      <c:catAx>
        <c:axId val="48187648"/>
        <c:scaling>
          <c:orientation val="minMax"/>
        </c:scaling>
        <c:delete val="0"/>
        <c:axPos val="b"/>
        <c:title>
          <c:tx>
            <c:rich>
              <a:bodyPr/>
              <a:lstStyle/>
              <a:p>
                <a:pPr>
                  <a:defRPr sz="1330"/>
                </a:pPr>
                <a:r>
                  <a:rPr lang="en-US" sz="1330" dirty="0"/>
                  <a:t>Year of Diagnosis</a:t>
                </a:r>
              </a:p>
            </c:rich>
          </c:tx>
          <c:overlay val="0"/>
        </c:title>
        <c:numFmt formatCode="General" sourceLinked="1"/>
        <c:majorTickMark val="out"/>
        <c:minorTickMark val="none"/>
        <c:tickLblPos val="nextTo"/>
        <c:spPr>
          <a:ln w="12700">
            <a:solidFill>
              <a:schemeClr val="tx1"/>
            </a:solidFill>
          </a:ln>
        </c:spPr>
        <c:crossAx val="48202112"/>
        <c:crosses val="autoZero"/>
        <c:auto val="1"/>
        <c:lblAlgn val="ctr"/>
        <c:lblOffset val="100"/>
        <c:noMultiLvlLbl val="0"/>
      </c:catAx>
      <c:valAx>
        <c:axId val="48202112"/>
        <c:scaling>
          <c:orientation val="minMax"/>
        </c:scaling>
        <c:delete val="0"/>
        <c:axPos val="l"/>
        <c:majorGridlines>
          <c:spPr>
            <a:ln>
              <a:noFill/>
            </a:ln>
          </c:spPr>
        </c:majorGridlines>
        <c:title>
          <c:tx>
            <c:rich>
              <a:bodyPr rot="-5400000" vert="horz"/>
              <a:lstStyle/>
              <a:p>
                <a:pPr>
                  <a:defRPr sz="1330"/>
                </a:pPr>
                <a:r>
                  <a:rPr lang="en-US" sz="1330" dirty="0"/>
                  <a:t>Rate per 100,000 population</a:t>
                </a:r>
              </a:p>
            </c:rich>
          </c:tx>
          <c:layout>
            <c:manualLayout>
              <c:xMode val="edge"/>
              <c:yMode val="edge"/>
              <c:x val="2.4805794072170102E-2"/>
              <c:y val="0.27228911900896807"/>
            </c:manualLayout>
          </c:layout>
          <c:overlay val="0"/>
        </c:title>
        <c:numFmt formatCode="#,##0.0" sourceLinked="0"/>
        <c:majorTickMark val="out"/>
        <c:minorTickMark val="none"/>
        <c:tickLblPos val="nextTo"/>
        <c:spPr>
          <a:ln w="12700">
            <a:solidFill>
              <a:schemeClr val="tx1"/>
            </a:solidFill>
          </a:ln>
        </c:spPr>
        <c:crossAx val="48187648"/>
        <c:crosses val="autoZero"/>
        <c:crossBetween val="between"/>
      </c:valAx>
      <c:spPr>
        <a:noFill/>
        <a:ln w="25400">
          <a:noFill/>
        </a:ln>
      </c:spPr>
    </c:plotArea>
    <c:legend>
      <c:legendPos val="t"/>
      <c:layout>
        <c:manualLayout>
          <c:xMode val="edge"/>
          <c:yMode val="edge"/>
          <c:x val="1.8320592687720485E-2"/>
          <c:y val="2.1368945999874225E-2"/>
          <c:w val="0.97770656946684587"/>
          <c:h val="0.16668231677893194"/>
        </c:manualLayout>
      </c:layout>
      <c:overlay val="0"/>
      <c:txPr>
        <a:bodyPr/>
        <a:lstStyle/>
        <a:p>
          <a:pPr>
            <a:defRPr sz="1400" b="0">
              <a:solidFill>
                <a:schemeClr val="tx1"/>
              </a:solidFill>
            </a:defRPr>
          </a:pPr>
          <a:endParaRPr lang="en-US"/>
        </a:p>
      </c:txPr>
    </c:legend>
    <c:plotVisOnly val="1"/>
    <c:dispBlanksAs val="gap"/>
    <c:showDLblsOverMax val="0"/>
  </c:chart>
  <c:txPr>
    <a:bodyPr/>
    <a:lstStyle/>
    <a:p>
      <a:pPr>
        <a:defRPr sz="1200">
          <a:solidFill>
            <a:schemeClr val="bg1">
              <a:lumMod val="10000"/>
            </a:schemeClr>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74927437882267"/>
          <c:y val="0.1802785631643011"/>
          <c:w val="0.87558123280743871"/>
          <c:h val="0.6664131620137157"/>
        </c:manualLayout>
      </c:layout>
      <c:barChart>
        <c:barDir val="col"/>
        <c:grouping val="stacked"/>
        <c:varyColors val="0"/>
        <c:ser>
          <c:idx val="0"/>
          <c:order val="0"/>
          <c:tx>
            <c:strRef>
              <c:f>Sheet1!$D$1</c:f>
              <c:strCache>
                <c:ptCount val="1"/>
                <c:pt idx="0">
                  <c:v>Unknown/Unspecified</c:v>
                </c:pt>
              </c:strCache>
            </c:strRef>
          </c:tx>
          <c:spPr>
            <a:solidFill>
              <a:srgbClr val="00B0F0"/>
            </a:solidFill>
            <a:ln>
              <a:noFill/>
            </a:ln>
          </c:spPr>
          <c:invertIfNegative val="0"/>
          <c:dPt>
            <c:idx val="2"/>
            <c:invertIfNegative val="0"/>
            <c:bubble3D val="0"/>
            <c:spPr>
              <a:solidFill>
                <a:srgbClr val="00B0F0"/>
              </a:solidFill>
              <a:ln w="15875">
                <a:noFill/>
                <a:prstDash val="dash"/>
              </a:ln>
            </c:spPr>
            <c:extLst>
              <c:ext xmlns:c16="http://schemas.microsoft.com/office/drawing/2014/chart" uri="{C3380CC4-5D6E-409C-BE32-E72D297353CC}">
                <c16:uniqueId val="{00000001-12AC-41C8-804C-8EDB1FF20B61}"/>
              </c:ext>
            </c:extLst>
          </c:dPt>
          <c:dLbls>
            <c:delete val="1"/>
          </c:dLbls>
          <c:cat>
            <c:strRef>
              <c:f>Sheet1!$A$2:$A$6</c:f>
              <c:strCache>
                <c:ptCount val="5"/>
                <c:pt idx="0">
                  <c:v>2020*</c:v>
                </c:pt>
                <c:pt idx="1">
                  <c:v>2021</c:v>
                </c:pt>
                <c:pt idx="2">
                  <c:v>2022</c:v>
                </c:pt>
                <c:pt idx="3">
                  <c:v>2023</c:v>
                </c:pt>
                <c:pt idx="4">
                  <c:v>2024^</c:v>
                </c:pt>
              </c:strCache>
            </c:strRef>
          </c:cat>
          <c:val>
            <c:numRef>
              <c:f>Sheet1!$D$2:$D$6</c:f>
              <c:numCache>
                <c:formatCode>General</c:formatCode>
                <c:ptCount val="5"/>
                <c:pt idx="0">
                  <c:v>10</c:v>
                </c:pt>
                <c:pt idx="1">
                  <c:v>11</c:v>
                </c:pt>
                <c:pt idx="2">
                  <c:v>5</c:v>
                </c:pt>
                <c:pt idx="3">
                  <c:v>12</c:v>
                </c:pt>
                <c:pt idx="4">
                  <c:v>43</c:v>
                </c:pt>
              </c:numCache>
            </c:numRef>
          </c:val>
          <c:extLst>
            <c:ext xmlns:c16="http://schemas.microsoft.com/office/drawing/2014/chart" uri="{C3380CC4-5D6E-409C-BE32-E72D297353CC}">
              <c16:uniqueId val="{00000002-12AC-41C8-804C-8EDB1FF20B61}"/>
            </c:ext>
          </c:extLst>
        </c:ser>
        <c:ser>
          <c:idx val="1"/>
          <c:order val="1"/>
          <c:tx>
            <c:strRef>
              <c:f>Sheet1!$C$1</c:f>
              <c:strCache>
                <c:ptCount val="1"/>
                <c:pt idx="0">
                  <c:v>Non-Hispanic/Non-Latine</c:v>
                </c:pt>
              </c:strCache>
            </c:strRef>
          </c:tx>
          <c:spPr>
            <a:solidFill>
              <a:schemeClr val="accent1"/>
            </a:solidFill>
            <a:ln>
              <a:noFill/>
            </a:ln>
          </c:spPr>
          <c:invertIfNegative val="0"/>
          <c:dPt>
            <c:idx val="2"/>
            <c:invertIfNegative val="0"/>
            <c:bubble3D val="0"/>
            <c:spPr>
              <a:solidFill>
                <a:schemeClr val="accent1"/>
              </a:solidFill>
              <a:ln w="15875">
                <a:noFill/>
                <a:prstDash val="dash"/>
              </a:ln>
            </c:spPr>
            <c:extLst>
              <c:ext xmlns:c16="http://schemas.microsoft.com/office/drawing/2014/chart" uri="{C3380CC4-5D6E-409C-BE32-E72D297353CC}">
                <c16:uniqueId val="{00000004-12AC-41C8-804C-8EDB1FF20B61}"/>
              </c:ext>
            </c:extLst>
          </c:dPt>
          <c:dLbls>
            <c:delete val="1"/>
          </c:dLbls>
          <c:cat>
            <c:strRef>
              <c:f>Sheet1!$A$2:$A$6</c:f>
              <c:strCache>
                <c:ptCount val="5"/>
                <c:pt idx="0">
                  <c:v>2020*</c:v>
                </c:pt>
                <c:pt idx="1">
                  <c:v>2021</c:v>
                </c:pt>
                <c:pt idx="2">
                  <c:v>2022</c:v>
                </c:pt>
                <c:pt idx="3">
                  <c:v>2023</c:v>
                </c:pt>
                <c:pt idx="4">
                  <c:v>2024^</c:v>
                </c:pt>
              </c:strCache>
            </c:strRef>
          </c:cat>
          <c:val>
            <c:numRef>
              <c:f>Sheet1!$C$2:$C$6</c:f>
              <c:numCache>
                <c:formatCode>General</c:formatCode>
                <c:ptCount val="5"/>
                <c:pt idx="0">
                  <c:v>127</c:v>
                </c:pt>
                <c:pt idx="1">
                  <c:v>129</c:v>
                </c:pt>
                <c:pt idx="2">
                  <c:v>101</c:v>
                </c:pt>
                <c:pt idx="3">
                  <c:v>91</c:v>
                </c:pt>
                <c:pt idx="4">
                  <c:v>128</c:v>
                </c:pt>
              </c:numCache>
            </c:numRef>
          </c:val>
          <c:extLst>
            <c:ext xmlns:c16="http://schemas.microsoft.com/office/drawing/2014/chart" uri="{C3380CC4-5D6E-409C-BE32-E72D297353CC}">
              <c16:uniqueId val="{00000005-12AC-41C8-804C-8EDB1FF20B61}"/>
            </c:ext>
          </c:extLst>
        </c:ser>
        <c:ser>
          <c:idx val="2"/>
          <c:order val="2"/>
          <c:tx>
            <c:strRef>
              <c:f>Sheet1!$B$1</c:f>
              <c:strCache>
                <c:ptCount val="1"/>
                <c:pt idx="0">
                  <c:v>Hispanic/Latine</c:v>
                </c:pt>
              </c:strCache>
            </c:strRef>
          </c:tx>
          <c:spPr>
            <a:solidFill>
              <a:schemeClr val="accent5"/>
            </a:solidFill>
            <a:ln>
              <a:noFill/>
            </a:ln>
          </c:spPr>
          <c:invertIfNegative val="0"/>
          <c:dPt>
            <c:idx val="2"/>
            <c:invertIfNegative val="0"/>
            <c:bubble3D val="0"/>
            <c:spPr>
              <a:solidFill>
                <a:schemeClr val="accent5"/>
              </a:solidFill>
              <a:ln w="15875">
                <a:noFill/>
                <a:prstDash val="dash"/>
              </a:ln>
            </c:spPr>
            <c:extLst>
              <c:ext xmlns:c16="http://schemas.microsoft.com/office/drawing/2014/chart" uri="{C3380CC4-5D6E-409C-BE32-E72D297353CC}">
                <c16:uniqueId val="{00000007-12AC-41C8-804C-8EDB1FF20B61}"/>
              </c:ext>
            </c:extLst>
          </c:dPt>
          <c:dLbls>
            <c:delete val="1"/>
          </c:dLbls>
          <c:cat>
            <c:strRef>
              <c:f>Sheet1!$A$2:$A$6</c:f>
              <c:strCache>
                <c:ptCount val="5"/>
                <c:pt idx="0">
                  <c:v>2020*</c:v>
                </c:pt>
                <c:pt idx="1">
                  <c:v>2021</c:v>
                </c:pt>
                <c:pt idx="2">
                  <c:v>2022</c:v>
                </c:pt>
                <c:pt idx="3">
                  <c:v>2023</c:v>
                </c:pt>
                <c:pt idx="4">
                  <c:v>2024^</c:v>
                </c:pt>
              </c:strCache>
            </c:strRef>
          </c:cat>
          <c:val>
            <c:numRef>
              <c:f>Sheet1!$B$2:$B$6</c:f>
              <c:numCache>
                <c:formatCode>General</c:formatCode>
                <c:ptCount val="5"/>
                <c:pt idx="0">
                  <c:v>6</c:v>
                </c:pt>
                <c:pt idx="1">
                  <c:v>6</c:v>
                </c:pt>
                <c:pt idx="2">
                  <c:v>6</c:v>
                </c:pt>
                <c:pt idx="3">
                  <c:v>5</c:v>
                </c:pt>
                <c:pt idx="4">
                  <c:v>6</c:v>
                </c:pt>
              </c:numCache>
            </c:numRef>
          </c:val>
          <c:extLst>
            <c:ext xmlns:c16="http://schemas.microsoft.com/office/drawing/2014/chart" uri="{C3380CC4-5D6E-409C-BE32-E72D297353CC}">
              <c16:uniqueId val="{00000008-12AC-41C8-804C-8EDB1FF20B61}"/>
            </c:ext>
          </c:extLst>
        </c:ser>
        <c:dLbls>
          <c:dLblPos val="ctr"/>
          <c:showLegendKey val="0"/>
          <c:showVal val="1"/>
          <c:showCatName val="0"/>
          <c:showSerName val="0"/>
          <c:showPercent val="0"/>
          <c:showBubbleSize val="0"/>
        </c:dLbls>
        <c:gapWidth val="150"/>
        <c:overlap val="100"/>
        <c:axId val="48187648"/>
        <c:axId val="48202112"/>
      </c:barChart>
      <c:catAx>
        <c:axId val="48187648"/>
        <c:scaling>
          <c:orientation val="minMax"/>
        </c:scaling>
        <c:delete val="0"/>
        <c:axPos val="b"/>
        <c:title>
          <c:tx>
            <c:rich>
              <a:bodyPr/>
              <a:lstStyle/>
              <a:p>
                <a:pPr>
                  <a:defRPr sz="1330"/>
                </a:pPr>
                <a:r>
                  <a:rPr lang="en-US" sz="1330" dirty="0"/>
                  <a:t>Year of Diagnosis</a:t>
                </a:r>
              </a:p>
            </c:rich>
          </c:tx>
          <c:layout>
            <c:manualLayout>
              <c:xMode val="edge"/>
              <c:yMode val="edge"/>
              <c:x val="0.45887550274047884"/>
              <c:y val="0.90875833843408615"/>
            </c:manualLayout>
          </c:layout>
          <c:overlay val="0"/>
        </c:title>
        <c:numFmt formatCode="General" sourceLinked="1"/>
        <c:majorTickMark val="out"/>
        <c:minorTickMark val="none"/>
        <c:tickLblPos val="nextTo"/>
        <c:spPr>
          <a:ln w="12700">
            <a:solidFill>
              <a:schemeClr val="tx1"/>
            </a:solidFill>
          </a:ln>
        </c:spPr>
        <c:crossAx val="48202112"/>
        <c:crosses val="autoZero"/>
        <c:auto val="1"/>
        <c:lblAlgn val="ctr"/>
        <c:lblOffset val="100"/>
        <c:noMultiLvlLbl val="0"/>
      </c:catAx>
      <c:valAx>
        <c:axId val="48202112"/>
        <c:scaling>
          <c:orientation val="minMax"/>
        </c:scaling>
        <c:delete val="0"/>
        <c:axPos val="l"/>
        <c:majorGridlines>
          <c:spPr>
            <a:ln>
              <a:noFill/>
            </a:ln>
          </c:spPr>
        </c:majorGridlines>
        <c:title>
          <c:tx>
            <c:rich>
              <a:bodyPr rot="-5400000" vert="horz"/>
              <a:lstStyle/>
              <a:p>
                <a:pPr>
                  <a:defRPr sz="1330"/>
                </a:pPr>
                <a:r>
                  <a:rPr lang="en-US" sz="1330" dirty="0"/>
                  <a:t>Number of Cases</a:t>
                </a:r>
              </a:p>
            </c:rich>
          </c:tx>
          <c:layout>
            <c:manualLayout>
              <c:xMode val="edge"/>
              <c:yMode val="edge"/>
              <c:x val="1.5731421253502732E-2"/>
              <c:y val="0.38177767336346158"/>
            </c:manualLayout>
          </c:layout>
          <c:overlay val="0"/>
        </c:title>
        <c:numFmt formatCode="#,##0" sourceLinked="0"/>
        <c:majorTickMark val="out"/>
        <c:minorTickMark val="none"/>
        <c:tickLblPos val="nextTo"/>
        <c:spPr>
          <a:ln w="12700">
            <a:solidFill>
              <a:schemeClr val="tx1"/>
            </a:solidFill>
          </a:ln>
        </c:spPr>
        <c:crossAx val="48187648"/>
        <c:crosses val="autoZero"/>
        <c:crossBetween val="between"/>
      </c:valAx>
      <c:spPr>
        <a:noFill/>
        <a:ln w="25400">
          <a:noFill/>
        </a:ln>
      </c:spPr>
    </c:plotArea>
    <c:legend>
      <c:legendPos val="t"/>
      <c:layout>
        <c:manualLayout>
          <c:xMode val="edge"/>
          <c:yMode val="edge"/>
          <c:x val="8.1164299795908404E-2"/>
          <c:y val="1.8509619426302679E-2"/>
          <c:w val="0.90588077223061458"/>
          <c:h val="0.14550626182560106"/>
        </c:manualLayout>
      </c:layout>
      <c:overlay val="0"/>
      <c:txPr>
        <a:bodyPr/>
        <a:lstStyle/>
        <a:p>
          <a:pPr>
            <a:defRPr sz="1400"/>
          </a:pPr>
          <a:endParaRPr lang="en-US"/>
        </a:p>
      </c:txPr>
    </c:legend>
    <c:plotVisOnly val="1"/>
    <c:dispBlanksAs val="gap"/>
    <c:showDLblsOverMax val="0"/>
  </c:chart>
  <c:txPr>
    <a:bodyPr/>
    <a:lstStyle/>
    <a:p>
      <a:pPr>
        <a:defRPr sz="1200">
          <a:solidFill>
            <a:schemeClr val="bg1">
              <a:lumMod val="10000"/>
            </a:schemeClr>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74924288310116"/>
          <c:y val="0.19269320860823594"/>
          <c:w val="0.87558124144738314"/>
          <c:h val="0.67386193010798257"/>
        </c:manualLayout>
      </c:layout>
      <c:lineChart>
        <c:grouping val="standard"/>
        <c:varyColors val="0"/>
        <c:ser>
          <c:idx val="0"/>
          <c:order val="0"/>
          <c:tx>
            <c:strRef>
              <c:f>Sheet1!$B$1</c:f>
              <c:strCache>
                <c:ptCount val="1"/>
                <c:pt idx="0">
                  <c:v>Hispanic/Latine</c:v>
                </c:pt>
              </c:strCache>
            </c:strRef>
          </c:tx>
          <c:spPr>
            <a:ln w="28575">
              <a:solidFill>
                <a:srgbClr val="7030A0"/>
              </a:solidFill>
            </a:ln>
          </c:spPr>
          <c:marker>
            <c:symbol val="none"/>
          </c:marker>
          <c:dPt>
            <c:idx val="2"/>
            <c:bubble3D val="0"/>
            <c:extLst>
              <c:ext xmlns:c16="http://schemas.microsoft.com/office/drawing/2014/chart" uri="{C3380CC4-5D6E-409C-BE32-E72D297353CC}">
                <c16:uniqueId val="{00000004-E830-4E9C-834B-23C3FB044189}"/>
              </c:ext>
            </c:extLst>
          </c:dPt>
          <c:dLbls>
            <c:dLbl>
              <c:idx val="0"/>
              <c:delete val="1"/>
              <c:extLst>
                <c:ext xmlns:c15="http://schemas.microsoft.com/office/drawing/2012/chart" uri="{CE6537A1-D6FC-4f65-9D91-7224C49458BB}"/>
                <c:ext xmlns:c16="http://schemas.microsoft.com/office/drawing/2014/chart" uri="{C3380CC4-5D6E-409C-BE32-E72D297353CC}">
                  <c16:uniqueId val="{00000002-E830-4E9C-834B-23C3FB044189}"/>
                </c:ext>
              </c:extLst>
            </c:dLbl>
            <c:dLbl>
              <c:idx val="1"/>
              <c:delete val="1"/>
              <c:extLst>
                <c:ext xmlns:c15="http://schemas.microsoft.com/office/drawing/2012/chart" uri="{CE6537A1-D6FC-4f65-9D91-7224C49458BB}"/>
                <c:ext xmlns:c16="http://schemas.microsoft.com/office/drawing/2014/chart" uri="{C3380CC4-5D6E-409C-BE32-E72D297353CC}">
                  <c16:uniqueId val="{00000003-E830-4E9C-834B-23C3FB044189}"/>
                </c:ext>
              </c:extLst>
            </c:dLbl>
            <c:dLbl>
              <c:idx val="2"/>
              <c:delete val="1"/>
              <c:extLst>
                <c:ext xmlns:c15="http://schemas.microsoft.com/office/drawing/2012/chart" uri="{CE6537A1-D6FC-4f65-9D91-7224C49458BB}"/>
                <c:ext xmlns:c16="http://schemas.microsoft.com/office/drawing/2014/chart" uri="{C3380CC4-5D6E-409C-BE32-E72D297353CC}">
                  <c16:uniqueId val="{00000004-E830-4E9C-834B-23C3FB044189}"/>
                </c:ext>
              </c:extLst>
            </c:dLbl>
            <c:dLbl>
              <c:idx val="3"/>
              <c:delete val="1"/>
              <c:extLst>
                <c:ext xmlns:c15="http://schemas.microsoft.com/office/drawing/2012/chart" uri="{CE6537A1-D6FC-4f65-9D91-7224C49458BB}"/>
                <c:ext xmlns:c16="http://schemas.microsoft.com/office/drawing/2014/chart" uri="{C3380CC4-5D6E-409C-BE32-E72D297353CC}">
                  <c16:uniqueId val="{00000001-E830-4E9C-834B-23C3FB04418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30-4E9C-834B-23C3FB044189}"/>
                </c:ext>
              </c:extLst>
            </c:dLbl>
            <c:dLbl>
              <c:idx val="6"/>
              <c:delete val="1"/>
              <c:extLst>
                <c:ext xmlns:c15="http://schemas.microsoft.com/office/drawing/2012/chart" uri="{CE6537A1-D6FC-4f65-9D91-7224C49458BB}"/>
                <c:ext xmlns:c16="http://schemas.microsoft.com/office/drawing/2014/chart" uri="{C3380CC4-5D6E-409C-BE32-E72D297353CC}">
                  <c16:uniqueId val="{0000000D-7695-4F20-8BF2-8FAF2FB1631B}"/>
                </c:ext>
              </c:extLst>
            </c:dLbl>
            <c:dLbl>
              <c:idx val="7"/>
              <c:layout>
                <c:manualLayout>
                  <c:x val="-1.3373390786912813E-2"/>
                  <c:y val="-3.52213737505444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2C-4AC9-B40D-7244EDD67003}"/>
                </c:ext>
              </c:extLst>
            </c:dLbl>
            <c:spPr>
              <a:noFill/>
              <a:ln>
                <a:noFill/>
              </a:ln>
              <a:effectLst/>
            </c:spPr>
            <c:txPr>
              <a:bodyPr wrap="square" lIns="38100" tIns="19050" rIns="38100" bIns="19050" anchor="ctr">
                <a:spAutoFit/>
              </a:bodyPr>
              <a:lstStyle/>
              <a:p>
                <a:pPr>
                  <a:defRPr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Sheet1!$A$3:$A$7</c:f>
              <c:strCache>
                <c:ptCount val="5"/>
                <c:pt idx="0">
                  <c:v>2020*</c:v>
                </c:pt>
                <c:pt idx="1">
                  <c:v>2021</c:v>
                </c:pt>
                <c:pt idx="2">
                  <c:v>2022</c:v>
                </c:pt>
                <c:pt idx="3">
                  <c:v>2023</c:v>
                </c:pt>
                <c:pt idx="4">
                  <c:v>2024^</c:v>
                </c:pt>
              </c:strCache>
            </c:strRef>
          </c:cat>
          <c:val>
            <c:numRef>
              <c:f>Sheet1!$B$3:$B$7</c:f>
              <c:numCache>
                <c:formatCode>General</c:formatCode>
                <c:ptCount val="5"/>
                <c:pt idx="0">
                  <c:v>0.5</c:v>
                </c:pt>
                <c:pt idx="1">
                  <c:v>0.5</c:v>
                </c:pt>
                <c:pt idx="2">
                  <c:v>0.5</c:v>
                </c:pt>
                <c:pt idx="3">
                  <c:v>0.4</c:v>
                </c:pt>
                <c:pt idx="4">
                  <c:v>0.5</c:v>
                </c:pt>
              </c:numCache>
            </c:numRef>
          </c:val>
          <c:smooth val="0"/>
          <c:extLst>
            <c:ext xmlns:c16="http://schemas.microsoft.com/office/drawing/2014/chart" uri="{C3380CC4-5D6E-409C-BE32-E72D297353CC}">
              <c16:uniqueId val="{00000005-E830-4E9C-834B-23C3FB044189}"/>
            </c:ext>
          </c:extLst>
        </c:ser>
        <c:ser>
          <c:idx val="1"/>
          <c:order val="1"/>
          <c:tx>
            <c:strRef>
              <c:f>Sheet1!$C$1</c:f>
              <c:strCache>
                <c:ptCount val="1"/>
                <c:pt idx="0">
                  <c:v>Non-Hispanic/Non-Latine</c:v>
                </c:pt>
              </c:strCache>
            </c:strRef>
          </c:tx>
          <c:spPr>
            <a:ln w="28575">
              <a:solidFill>
                <a:schemeClr val="accent1"/>
              </a:solidFill>
            </a:ln>
          </c:spPr>
          <c:marker>
            <c:symbol val="none"/>
          </c:marker>
          <c:dPt>
            <c:idx val="2"/>
            <c:bubble3D val="0"/>
            <c:extLst>
              <c:ext xmlns:c16="http://schemas.microsoft.com/office/drawing/2014/chart" uri="{C3380CC4-5D6E-409C-BE32-E72D297353CC}">
                <c16:uniqueId val="{00000009-E830-4E9C-834B-23C3FB044189}"/>
              </c:ext>
            </c:extLst>
          </c:dPt>
          <c:dLbls>
            <c:dLbl>
              <c:idx val="0"/>
              <c:delete val="1"/>
              <c:extLst>
                <c:ext xmlns:c15="http://schemas.microsoft.com/office/drawing/2012/chart" uri="{CE6537A1-D6FC-4f65-9D91-7224C49458BB}"/>
                <c:ext xmlns:c16="http://schemas.microsoft.com/office/drawing/2014/chart" uri="{C3380CC4-5D6E-409C-BE32-E72D297353CC}">
                  <c16:uniqueId val="{00000007-E830-4E9C-834B-23C3FB044189}"/>
                </c:ext>
              </c:extLst>
            </c:dLbl>
            <c:dLbl>
              <c:idx val="1"/>
              <c:delete val="1"/>
              <c:extLst>
                <c:ext xmlns:c15="http://schemas.microsoft.com/office/drawing/2012/chart" uri="{CE6537A1-D6FC-4f65-9D91-7224C49458BB}"/>
                <c:ext xmlns:c16="http://schemas.microsoft.com/office/drawing/2014/chart" uri="{C3380CC4-5D6E-409C-BE32-E72D297353CC}">
                  <c16:uniqueId val="{00000008-E830-4E9C-834B-23C3FB044189}"/>
                </c:ext>
              </c:extLst>
            </c:dLbl>
            <c:dLbl>
              <c:idx val="2"/>
              <c:delete val="1"/>
              <c:extLst>
                <c:ext xmlns:c15="http://schemas.microsoft.com/office/drawing/2012/chart" uri="{CE6537A1-D6FC-4f65-9D91-7224C49458BB}"/>
                <c:ext xmlns:c16="http://schemas.microsoft.com/office/drawing/2014/chart" uri="{C3380CC4-5D6E-409C-BE32-E72D297353CC}">
                  <c16:uniqueId val="{00000009-E830-4E9C-834B-23C3FB044189}"/>
                </c:ext>
              </c:extLst>
            </c:dLbl>
            <c:dLbl>
              <c:idx val="3"/>
              <c:delete val="1"/>
              <c:extLst>
                <c:ext xmlns:c15="http://schemas.microsoft.com/office/drawing/2012/chart" uri="{CE6537A1-D6FC-4f65-9D91-7224C49458BB}"/>
                <c:ext xmlns:c16="http://schemas.microsoft.com/office/drawing/2014/chart" uri="{C3380CC4-5D6E-409C-BE32-E72D297353CC}">
                  <c16:uniqueId val="{00000006-E830-4E9C-834B-23C3FB04418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30-4E9C-834B-23C3FB044189}"/>
                </c:ext>
              </c:extLst>
            </c:dLbl>
            <c:dLbl>
              <c:idx val="6"/>
              <c:delete val="1"/>
              <c:extLst>
                <c:ext xmlns:c15="http://schemas.microsoft.com/office/drawing/2012/chart" uri="{CE6537A1-D6FC-4f65-9D91-7224C49458BB}"/>
                <c:ext xmlns:c16="http://schemas.microsoft.com/office/drawing/2014/chart" uri="{C3380CC4-5D6E-409C-BE32-E72D297353CC}">
                  <c16:uniqueId val="{0000000A-7695-4F20-8BF2-8FAF2FB1631B}"/>
                </c:ext>
              </c:extLst>
            </c:dLbl>
            <c:dLbl>
              <c:idx val="7"/>
              <c:layout>
                <c:manualLayout>
                  <c:x val="-2.093537043935232E-2"/>
                  <c:y val="2.6920833810020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A2C-4AC9-B40D-7244EDD67003}"/>
                </c:ext>
              </c:extLst>
            </c:dLbl>
            <c:spPr>
              <a:noFill/>
              <a:ln>
                <a:noFill/>
              </a:ln>
              <a:effectLst/>
            </c:spPr>
            <c:txPr>
              <a:bodyPr wrap="square" lIns="38100" tIns="19050" rIns="38100" bIns="19050" anchor="ctr">
                <a:spAutoFit/>
              </a:bodyPr>
              <a:lstStyle/>
              <a:p>
                <a:pPr>
                  <a:defRPr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Sheet1!$A$3:$A$7</c:f>
              <c:strCache>
                <c:ptCount val="5"/>
                <c:pt idx="0">
                  <c:v>2020*</c:v>
                </c:pt>
                <c:pt idx="1">
                  <c:v>2021</c:v>
                </c:pt>
                <c:pt idx="2">
                  <c:v>2022</c:v>
                </c:pt>
                <c:pt idx="3">
                  <c:v>2023</c:v>
                </c:pt>
                <c:pt idx="4">
                  <c:v>2024^</c:v>
                </c:pt>
              </c:strCache>
            </c:strRef>
          </c:cat>
          <c:val>
            <c:numRef>
              <c:f>Sheet1!$C$3:$C$7</c:f>
              <c:numCache>
                <c:formatCode>General</c:formatCode>
                <c:ptCount val="5"/>
                <c:pt idx="0">
                  <c:v>1.4</c:v>
                </c:pt>
                <c:pt idx="1">
                  <c:v>1.4</c:v>
                </c:pt>
                <c:pt idx="2">
                  <c:v>1.1000000000000001</c:v>
                </c:pt>
                <c:pt idx="3">
                  <c:v>0.9</c:v>
                </c:pt>
                <c:pt idx="4">
                  <c:v>1.3</c:v>
                </c:pt>
              </c:numCache>
            </c:numRef>
          </c:val>
          <c:smooth val="0"/>
          <c:extLst>
            <c:ext xmlns:c16="http://schemas.microsoft.com/office/drawing/2014/chart" uri="{C3380CC4-5D6E-409C-BE32-E72D297353CC}">
              <c16:uniqueId val="{0000000C-E830-4E9C-834B-23C3FB044189}"/>
            </c:ext>
          </c:extLst>
        </c:ser>
        <c:dLbls>
          <c:dLblPos val="t"/>
          <c:showLegendKey val="0"/>
          <c:showVal val="1"/>
          <c:showCatName val="0"/>
          <c:showSerName val="0"/>
          <c:showPercent val="0"/>
          <c:showBubbleSize val="0"/>
        </c:dLbls>
        <c:smooth val="0"/>
        <c:axId val="48187648"/>
        <c:axId val="48202112"/>
      </c:lineChart>
      <c:catAx>
        <c:axId val="48187648"/>
        <c:scaling>
          <c:orientation val="minMax"/>
        </c:scaling>
        <c:delete val="0"/>
        <c:axPos val="b"/>
        <c:title>
          <c:tx>
            <c:rich>
              <a:bodyPr/>
              <a:lstStyle/>
              <a:p>
                <a:pPr>
                  <a:defRPr sz="1330"/>
                </a:pPr>
                <a:r>
                  <a:rPr lang="en-US" sz="1330" dirty="0"/>
                  <a:t>Year of Diagnosis</a:t>
                </a:r>
              </a:p>
            </c:rich>
          </c:tx>
          <c:overlay val="0"/>
        </c:title>
        <c:numFmt formatCode="General" sourceLinked="1"/>
        <c:majorTickMark val="out"/>
        <c:minorTickMark val="none"/>
        <c:tickLblPos val="nextTo"/>
        <c:spPr>
          <a:ln w="12700">
            <a:solidFill>
              <a:schemeClr val="tx1"/>
            </a:solidFill>
          </a:ln>
        </c:spPr>
        <c:crossAx val="48202112"/>
        <c:crosses val="autoZero"/>
        <c:auto val="1"/>
        <c:lblAlgn val="ctr"/>
        <c:lblOffset val="100"/>
        <c:noMultiLvlLbl val="0"/>
      </c:catAx>
      <c:valAx>
        <c:axId val="48202112"/>
        <c:scaling>
          <c:orientation val="minMax"/>
        </c:scaling>
        <c:delete val="0"/>
        <c:axPos val="l"/>
        <c:majorGridlines>
          <c:spPr>
            <a:ln>
              <a:noFill/>
            </a:ln>
          </c:spPr>
        </c:majorGridlines>
        <c:title>
          <c:tx>
            <c:rich>
              <a:bodyPr rot="-5400000" vert="horz"/>
              <a:lstStyle/>
              <a:p>
                <a:pPr>
                  <a:defRPr sz="1330"/>
                </a:pPr>
                <a:r>
                  <a:rPr lang="en-US" sz="1330" dirty="0"/>
                  <a:t>Rate per 100,000 population</a:t>
                </a:r>
              </a:p>
            </c:rich>
          </c:tx>
          <c:layout>
            <c:manualLayout>
              <c:xMode val="edge"/>
              <c:yMode val="edge"/>
              <c:x val="2.4805794072170102E-2"/>
              <c:y val="0.27228911900896807"/>
            </c:manualLayout>
          </c:layout>
          <c:overlay val="0"/>
        </c:title>
        <c:numFmt formatCode="#,##0.0" sourceLinked="0"/>
        <c:majorTickMark val="out"/>
        <c:minorTickMark val="none"/>
        <c:tickLblPos val="nextTo"/>
        <c:spPr>
          <a:ln w="12700">
            <a:solidFill>
              <a:schemeClr val="tx1"/>
            </a:solidFill>
          </a:ln>
        </c:spPr>
        <c:crossAx val="48187648"/>
        <c:crosses val="autoZero"/>
        <c:crossBetween val="between"/>
      </c:valAx>
      <c:spPr>
        <a:noFill/>
        <a:ln w="25400">
          <a:noFill/>
        </a:ln>
      </c:spPr>
    </c:plotArea>
    <c:legend>
      <c:legendPos val="t"/>
      <c:layout>
        <c:manualLayout>
          <c:xMode val="edge"/>
          <c:yMode val="edge"/>
          <c:x val="1.8320592687720485E-2"/>
          <c:y val="2.1368945999874225E-2"/>
          <c:w val="0.97770656946684587"/>
          <c:h val="0.16668231677893194"/>
        </c:manualLayout>
      </c:layout>
      <c:overlay val="0"/>
      <c:txPr>
        <a:bodyPr/>
        <a:lstStyle/>
        <a:p>
          <a:pPr>
            <a:defRPr sz="1400" b="0">
              <a:solidFill>
                <a:schemeClr val="tx1"/>
              </a:solidFill>
            </a:defRPr>
          </a:pPr>
          <a:endParaRPr lang="en-US"/>
        </a:p>
      </c:txPr>
    </c:legend>
    <c:plotVisOnly val="1"/>
    <c:dispBlanksAs val="gap"/>
    <c:showDLblsOverMax val="0"/>
  </c:chart>
  <c:txPr>
    <a:bodyPr/>
    <a:lstStyle/>
    <a:p>
      <a:pPr>
        <a:defRPr sz="1200">
          <a:solidFill>
            <a:schemeClr val="bg1">
              <a:lumMod val="10000"/>
            </a:schemeClr>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Heterosexual </c:v>
                </c:pt>
              </c:strCache>
            </c:strRef>
          </c:tx>
          <c:spPr>
            <a:ln w="28575" cap="rnd">
              <a:solidFill>
                <a:schemeClr val="accent5">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7D29-4495-9A24-00D2CF7FF57D}"/>
                </c:ext>
              </c:extLst>
            </c:dLbl>
            <c:dLbl>
              <c:idx val="1"/>
              <c:delete val="1"/>
              <c:extLst>
                <c:ext xmlns:c15="http://schemas.microsoft.com/office/drawing/2012/chart" uri="{CE6537A1-D6FC-4f65-9D91-7224C49458BB}"/>
                <c:ext xmlns:c16="http://schemas.microsoft.com/office/drawing/2014/chart" uri="{C3380CC4-5D6E-409C-BE32-E72D297353CC}">
                  <c16:uniqueId val="{00000001-7D29-4495-9A24-00D2CF7FF57D}"/>
                </c:ext>
              </c:extLst>
            </c:dLbl>
            <c:dLbl>
              <c:idx val="2"/>
              <c:delete val="1"/>
              <c:extLst>
                <c:ext xmlns:c15="http://schemas.microsoft.com/office/drawing/2012/chart" uri="{CE6537A1-D6FC-4f65-9D91-7224C49458BB}"/>
                <c:ext xmlns:c16="http://schemas.microsoft.com/office/drawing/2014/chart" uri="{C3380CC4-5D6E-409C-BE32-E72D297353CC}">
                  <c16:uniqueId val="{00000002-7D29-4495-9A24-00D2CF7FF57D}"/>
                </c:ext>
              </c:extLst>
            </c:dLbl>
            <c:dLbl>
              <c:idx val="3"/>
              <c:delete val="1"/>
              <c:extLst>
                <c:ext xmlns:c15="http://schemas.microsoft.com/office/drawing/2012/chart" uri="{CE6537A1-D6FC-4f65-9D91-7224C49458BB}"/>
                <c:ext xmlns:c16="http://schemas.microsoft.com/office/drawing/2014/chart" uri="{C3380CC4-5D6E-409C-BE32-E72D297353CC}">
                  <c16:uniqueId val="{00000003-7D29-4495-9A24-00D2CF7FF57D}"/>
                </c:ext>
              </c:extLst>
            </c:dLbl>
            <c:dLbl>
              <c:idx val="4"/>
              <c:delete val="1"/>
              <c:extLst>
                <c:ext xmlns:c15="http://schemas.microsoft.com/office/drawing/2012/chart" uri="{CE6537A1-D6FC-4f65-9D91-7224C49458BB}"/>
                <c:ext xmlns:c16="http://schemas.microsoft.com/office/drawing/2014/chart" uri="{C3380CC4-5D6E-409C-BE32-E72D297353CC}">
                  <c16:uniqueId val="{00000004-7D29-4495-9A24-00D2CF7FF57D}"/>
                </c:ext>
              </c:extLst>
            </c:dLbl>
            <c:dLbl>
              <c:idx val="5"/>
              <c:delete val="1"/>
              <c:extLst>
                <c:ext xmlns:c15="http://schemas.microsoft.com/office/drawing/2012/chart" uri="{CE6537A1-D6FC-4f65-9D91-7224C49458BB}"/>
                <c:ext xmlns:c16="http://schemas.microsoft.com/office/drawing/2014/chart" uri="{C3380CC4-5D6E-409C-BE32-E72D297353CC}">
                  <c16:uniqueId val="{00000005-7D29-4495-9A24-00D2CF7FF57D}"/>
                </c:ext>
              </c:extLst>
            </c:dLbl>
            <c:dLbl>
              <c:idx val="6"/>
              <c:delete val="1"/>
              <c:extLst>
                <c:ext xmlns:c15="http://schemas.microsoft.com/office/drawing/2012/chart" uri="{CE6537A1-D6FC-4f65-9D91-7224C49458BB}"/>
                <c:ext xmlns:c16="http://schemas.microsoft.com/office/drawing/2014/chart" uri="{C3380CC4-5D6E-409C-BE32-E72D297353CC}">
                  <c16:uniqueId val="{00000006-7D29-4495-9A24-00D2CF7FF57D}"/>
                </c:ext>
              </c:extLst>
            </c:dLbl>
            <c:dLbl>
              <c:idx val="7"/>
              <c:delete val="1"/>
              <c:extLst>
                <c:ext xmlns:c15="http://schemas.microsoft.com/office/drawing/2012/chart" uri="{CE6537A1-D6FC-4f65-9D91-7224C49458BB}"/>
                <c:ext xmlns:c16="http://schemas.microsoft.com/office/drawing/2014/chart" uri="{C3380CC4-5D6E-409C-BE32-E72D297353CC}">
                  <c16:uniqueId val="{00000000-A91B-4A9C-BD5A-C9276CE6C1C8}"/>
                </c:ext>
              </c:extLst>
            </c:dLbl>
            <c:dLbl>
              <c:idx val="8"/>
              <c:delete val="1"/>
              <c:extLst>
                <c:ext xmlns:c15="http://schemas.microsoft.com/office/drawing/2012/chart" uri="{CE6537A1-D6FC-4f65-9D91-7224C49458BB}"/>
                <c:ext xmlns:c16="http://schemas.microsoft.com/office/drawing/2014/chart" uri="{C3380CC4-5D6E-409C-BE32-E72D297353CC}">
                  <c16:uniqueId val="{00000001-A91B-4A9C-BD5A-C9276CE6C1C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Sheet1!$B$2:$B$11</c:f>
              <c:numCache>
                <c:formatCode>0.00%</c:formatCode>
                <c:ptCount val="10"/>
                <c:pt idx="0">
                  <c:v>0.4</c:v>
                </c:pt>
                <c:pt idx="1">
                  <c:v>0.49704142011834318</c:v>
                </c:pt>
                <c:pt idx="2">
                  <c:v>0.50802139037433158</c:v>
                </c:pt>
                <c:pt idx="3">
                  <c:v>0.54185022026431717</c:v>
                </c:pt>
                <c:pt idx="4">
                  <c:v>0.48936170212765956</c:v>
                </c:pt>
                <c:pt idx="5">
                  <c:v>0.42699999999999999</c:v>
                </c:pt>
                <c:pt idx="6">
                  <c:v>0.45200000000000001</c:v>
                </c:pt>
                <c:pt idx="7">
                  <c:v>0.313</c:v>
                </c:pt>
                <c:pt idx="8">
                  <c:v>0.34300000000000003</c:v>
                </c:pt>
                <c:pt idx="9">
                  <c:v>0.40699999999999997</c:v>
                </c:pt>
              </c:numCache>
            </c:numRef>
          </c:val>
          <c:smooth val="0"/>
          <c:extLst>
            <c:ext xmlns:c16="http://schemas.microsoft.com/office/drawing/2014/chart" uri="{C3380CC4-5D6E-409C-BE32-E72D297353CC}">
              <c16:uniqueId val="{00000007-7D29-4495-9A24-00D2CF7FF57D}"/>
            </c:ext>
          </c:extLst>
        </c:ser>
        <c:ser>
          <c:idx val="1"/>
          <c:order val="1"/>
          <c:tx>
            <c:strRef>
              <c:f>Sheet1!$C$1</c:f>
              <c:strCache>
                <c:ptCount val="1"/>
                <c:pt idx="0">
                  <c:v>IDU</c:v>
                </c:pt>
              </c:strCache>
            </c:strRef>
          </c:tx>
          <c:spPr>
            <a:ln w="28575" cap="rnd">
              <a:solidFill>
                <a:schemeClr val="bg1">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7D29-4495-9A24-00D2CF7FF57D}"/>
                </c:ext>
              </c:extLst>
            </c:dLbl>
            <c:dLbl>
              <c:idx val="1"/>
              <c:delete val="1"/>
              <c:extLst>
                <c:ext xmlns:c15="http://schemas.microsoft.com/office/drawing/2012/chart" uri="{CE6537A1-D6FC-4f65-9D91-7224C49458BB}"/>
                <c:ext xmlns:c16="http://schemas.microsoft.com/office/drawing/2014/chart" uri="{C3380CC4-5D6E-409C-BE32-E72D297353CC}">
                  <c16:uniqueId val="{00000009-7D29-4495-9A24-00D2CF7FF57D}"/>
                </c:ext>
              </c:extLst>
            </c:dLbl>
            <c:dLbl>
              <c:idx val="2"/>
              <c:delete val="1"/>
              <c:extLst>
                <c:ext xmlns:c15="http://schemas.microsoft.com/office/drawing/2012/chart" uri="{CE6537A1-D6FC-4f65-9D91-7224C49458BB}"/>
                <c:ext xmlns:c16="http://schemas.microsoft.com/office/drawing/2014/chart" uri="{C3380CC4-5D6E-409C-BE32-E72D297353CC}">
                  <c16:uniqueId val="{0000000A-7D29-4495-9A24-00D2CF7FF57D}"/>
                </c:ext>
              </c:extLst>
            </c:dLbl>
            <c:dLbl>
              <c:idx val="3"/>
              <c:delete val="1"/>
              <c:extLst>
                <c:ext xmlns:c15="http://schemas.microsoft.com/office/drawing/2012/chart" uri="{CE6537A1-D6FC-4f65-9D91-7224C49458BB}"/>
                <c:ext xmlns:c16="http://schemas.microsoft.com/office/drawing/2014/chart" uri="{C3380CC4-5D6E-409C-BE32-E72D297353CC}">
                  <c16:uniqueId val="{0000000B-7D29-4495-9A24-00D2CF7FF57D}"/>
                </c:ext>
              </c:extLst>
            </c:dLbl>
            <c:dLbl>
              <c:idx val="4"/>
              <c:delete val="1"/>
              <c:extLst>
                <c:ext xmlns:c15="http://schemas.microsoft.com/office/drawing/2012/chart" uri="{CE6537A1-D6FC-4f65-9D91-7224C49458BB}"/>
                <c:ext xmlns:c16="http://schemas.microsoft.com/office/drawing/2014/chart" uri="{C3380CC4-5D6E-409C-BE32-E72D297353CC}">
                  <c16:uniqueId val="{0000000C-7D29-4495-9A24-00D2CF7FF57D}"/>
                </c:ext>
              </c:extLst>
            </c:dLbl>
            <c:dLbl>
              <c:idx val="5"/>
              <c:delete val="1"/>
              <c:extLst>
                <c:ext xmlns:c15="http://schemas.microsoft.com/office/drawing/2012/chart" uri="{CE6537A1-D6FC-4f65-9D91-7224C49458BB}"/>
                <c:ext xmlns:c16="http://schemas.microsoft.com/office/drawing/2014/chart" uri="{C3380CC4-5D6E-409C-BE32-E72D297353CC}">
                  <c16:uniqueId val="{0000000D-7D29-4495-9A24-00D2CF7FF57D}"/>
                </c:ext>
              </c:extLst>
            </c:dLbl>
            <c:dLbl>
              <c:idx val="6"/>
              <c:delete val="1"/>
              <c:extLst>
                <c:ext xmlns:c15="http://schemas.microsoft.com/office/drawing/2012/chart" uri="{CE6537A1-D6FC-4f65-9D91-7224C49458BB}"/>
                <c:ext xmlns:c16="http://schemas.microsoft.com/office/drawing/2014/chart" uri="{C3380CC4-5D6E-409C-BE32-E72D297353CC}">
                  <c16:uniqueId val="{0000000E-7D29-4495-9A24-00D2CF7FF57D}"/>
                </c:ext>
              </c:extLst>
            </c:dLbl>
            <c:dLbl>
              <c:idx val="7"/>
              <c:delete val="1"/>
              <c:extLst>
                <c:ext xmlns:c15="http://schemas.microsoft.com/office/drawing/2012/chart" uri="{CE6537A1-D6FC-4f65-9D91-7224C49458BB}"/>
                <c:ext xmlns:c16="http://schemas.microsoft.com/office/drawing/2014/chart" uri="{C3380CC4-5D6E-409C-BE32-E72D297353CC}">
                  <c16:uniqueId val="{00000003-A91B-4A9C-BD5A-C9276CE6C1C8}"/>
                </c:ext>
              </c:extLst>
            </c:dLbl>
            <c:dLbl>
              <c:idx val="8"/>
              <c:delete val="1"/>
              <c:extLst>
                <c:ext xmlns:c15="http://schemas.microsoft.com/office/drawing/2012/chart" uri="{CE6537A1-D6FC-4f65-9D91-7224C49458BB}"/>
                <c:ext xmlns:c16="http://schemas.microsoft.com/office/drawing/2014/chart" uri="{C3380CC4-5D6E-409C-BE32-E72D297353CC}">
                  <c16:uniqueId val="{00000004-A91B-4A9C-BD5A-C9276CE6C1C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Sheet1!$C$2:$C$11</c:f>
              <c:numCache>
                <c:formatCode>0.00%</c:formatCode>
                <c:ptCount val="10"/>
                <c:pt idx="0">
                  <c:v>0.39166666666666666</c:v>
                </c:pt>
                <c:pt idx="1">
                  <c:v>0.20710059171597633</c:v>
                </c:pt>
                <c:pt idx="2">
                  <c:v>0.33155080213903743</c:v>
                </c:pt>
                <c:pt idx="3">
                  <c:v>0.28193832599118945</c:v>
                </c:pt>
                <c:pt idx="4">
                  <c:v>0.25</c:v>
                </c:pt>
                <c:pt idx="5">
                  <c:v>0.315</c:v>
                </c:pt>
                <c:pt idx="6">
                  <c:v>0.30099999999999999</c:v>
                </c:pt>
                <c:pt idx="7">
                  <c:v>0.26800000000000002</c:v>
                </c:pt>
                <c:pt idx="8">
                  <c:v>0.20399999999999999</c:v>
                </c:pt>
                <c:pt idx="9">
                  <c:v>0.19800000000000001</c:v>
                </c:pt>
              </c:numCache>
            </c:numRef>
          </c:val>
          <c:smooth val="0"/>
          <c:extLst>
            <c:ext xmlns:c16="http://schemas.microsoft.com/office/drawing/2014/chart" uri="{C3380CC4-5D6E-409C-BE32-E72D297353CC}">
              <c16:uniqueId val="{0000000F-7D29-4495-9A24-00D2CF7FF57D}"/>
            </c:ext>
          </c:extLst>
        </c:ser>
        <c:ser>
          <c:idx val="2"/>
          <c:order val="2"/>
          <c:tx>
            <c:strRef>
              <c:f>Sheet1!$D$1</c:f>
              <c:strCache>
                <c:ptCount val="1"/>
                <c:pt idx="0">
                  <c:v>MSM</c:v>
                </c:pt>
              </c:strCache>
            </c:strRef>
          </c:tx>
          <c:spPr>
            <a:ln w="28575" cap="rnd">
              <a:solidFill>
                <a:srgbClr val="00B0F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0-7D29-4495-9A24-00D2CF7FF57D}"/>
                </c:ext>
              </c:extLst>
            </c:dLbl>
            <c:dLbl>
              <c:idx val="1"/>
              <c:delete val="1"/>
              <c:extLst>
                <c:ext xmlns:c15="http://schemas.microsoft.com/office/drawing/2012/chart" uri="{CE6537A1-D6FC-4f65-9D91-7224C49458BB}"/>
                <c:ext xmlns:c16="http://schemas.microsoft.com/office/drawing/2014/chart" uri="{C3380CC4-5D6E-409C-BE32-E72D297353CC}">
                  <c16:uniqueId val="{00000011-7D29-4495-9A24-00D2CF7FF57D}"/>
                </c:ext>
              </c:extLst>
            </c:dLbl>
            <c:dLbl>
              <c:idx val="2"/>
              <c:delete val="1"/>
              <c:extLst>
                <c:ext xmlns:c15="http://schemas.microsoft.com/office/drawing/2012/chart" uri="{CE6537A1-D6FC-4f65-9D91-7224C49458BB}"/>
                <c:ext xmlns:c16="http://schemas.microsoft.com/office/drawing/2014/chart" uri="{C3380CC4-5D6E-409C-BE32-E72D297353CC}">
                  <c16:uniqueId val="{00000012-7D29-4495-9A24-00D2CF7FF57D}"/>
                </c:ext>
              </c:extLst>
            </c:dLbl>
            <c:dLbl>
              <c:idx val="3"/>
              <c:delete val="1"/>
              <c:extLst>
                <c:ext xmlns:c15="http://schemas.microsoft.com/office/drawing/2012/chart" uri="{CE6537A1-D6FC-4f65-9D91-7224C49458BB}"/>
                <c:ext xmlns:c16="http://schemas.microsoft.com/office/drawing/2014/chart" uri="{C3380CC4-5D6E-409C-BE32-E72D297353CC}">
                  <c16:uniqueId val="{00000013-7D29-4495-9A24-00D2CF7FF57D}"/>
                </c:ext>
              </c:extLst>
            </c:dLbl>
            <c:dLbl>
              <c:idx val="4"/>
              <c:delete val="1"/>
              <c:extLst>
                <c:ext xmlns:c15="http://schemas.microsoft.com/office/drawing/2012/chart" uri="{CE6537A1-D6FC-4f65-9D91-7224C49458BB}"/>
                <c:ext xmlns:c16="http://schemas.microsoft.com/office/drawing/2014/chart" uri="{C3380CC4-5D6E-409C-BE32-E72D297353CC}">
                  <c16:uniqueId val="{00000014-7D29-4495-9A24-00D2CF7FF57D}"/>
                </c:ext>
              </c:extLst>
            </c:dLbl>
            <c:dLbl>
              <c:idx val="5"/>
              <c:delete val="1"/>
              <c:extLst>
                <c:ext xmlns:c15="http://schemas.microsoft.com/office/drawing/2012/chart" uri="{CE6537A1-D6FC-4f65-9D91-7224C49458BB}"/>
                <c:ext xmlns:c16="http://schemas.microsoft.com/office/drawing/2014/chart" uri="{C3380CC4-5D6E-409C-BE32-E72D297353CC}">
                  <c16:uniqueId val="{00000015-7D29-4495-9A24-00D2CF7FF57D}"/>
                </c:ext>
              </c:extLst>
            </c:dLbl>
            <c:dLbl>
              <c:idx val="6"/>
              <c:delete val="1"/>
              <c:extLst>
                <c:ext xmlns:c15="http://schemas.microsoft.com/office/drawing/2012/chart" uri="{CE6537A1-D6FC-4f65-9D91-7224C49458BB}"/>
                <c:ext xmlns:c16="http://schemas.microsoft.com/office/drawing/2014/chart" uri="{C3380CC4-5D6E-409C-BE32-E72D297353CC}">
                  <c16:uniqueId val="{00000016-7D29-4495-9A24-00D2CF7FF57D}"/>
                </c:ext>
              </c:extLst>
            </c:dLbl>
            <c:dLbl>
              <c:idx val="7"/>
              <c:delete val="1"/>
              <c:extLst>
                <c:ext xmlns:c15="http://schemas.microsoft.com/office/drawing/2012/chart" uri="{CE6537A1-D6FC-4f65-9D91-7224C49458BB}"/>
                <c:ext xmlns:c16="http://schemas.microsoft.com/office/drawing/2014/chart" uri="{C3380CC4-5D6E-409C-BE32-E72D297353CC}">
                  <c16:uniqueId val="{00000006-A91B-4A9C-BD5A-C9276CE6C1C8}"/>
                </c:ext>
              </c:extLst>
            </c:dLbl>
            <c:dLbl>
              <c:idx val="8"/>
              <c:delete val="1"/>
              <c:extLst>
                <c:ext xmlns:c15="http://schemas.microsoft.com/office/drawing/2012/chart" uri="{CE6537A1-D6FC-4f65-9D91-7224C49458BB}"/>
                <c:ext xmlns:c16="http://schemas.microsoft.com/office/drawing/2014/chart" uri="{C3380CC4-5D6E-409C-BE32-E72D297353CC}">
                  <c16:uniqueId val="{00000007-A91B-4A9C-BD5A-C9276CE6C1C8}"/>
                </c:ext>
              </c:extLst>
            </c:dLbl>
            <c:dLbl>
              <c:idx val="9"/>
              <c:layout>
                <c:manualLayout>
                  <c:x val="3.0731348007592336E-3"/>
                  <c:y val="-9.27168369395559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1B-4A9C-BD5A-C9276CE6C1C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Sheet1!$D$2:$D$11</c:f>
              <c:numCache>
                <c:formatCode>0.00%</c:formatCode>
                <c:ptCount val="10"/>
                <c:pt idx="0">
                  <c:v>0</c:v>
                </c:pt>
                <c:pt idx="1">
                  <c:v>1.1834319526627219E-2</c:v>
                </c:pt>
                <c:pt idx="2">
                  <c:v>2.1390374331550801E-2</c:v>
                </c:pt>
                <c:pt idx="3">
                  <c:v>1.3215859030837005E-2</c:v>
                </c:pt>
                <c:pt idx="4">
                  <c:v>5.8510638297872342E-2</c:v>
                </c:pt>
                <c:pt idx="5">
                  <c:v>2.097902097902098E-2</c:v>
                </c:pt>
                <c:pt idx="6">
                  <c:v>3.4000000000000002E-2</c:v>
                </c:pt>
                <c:pt idx="7">
                  <c:v>4.4999999999999998E-2</c:v>
                </c:pt>
                <c:pt idx="8">
                  <c:v>5.6000000000000001E-2</c:v>
                </c:pt>
                <c:pt idx="9">
                  <c:v>6.8000000000000005E-2</c:v>
                </c:pt>
              </c:numCache>
            </c:numRef>
          </c:val>
          <c:smooth val="0"/>
          <c:extLst>
            <c:ext xmlns:c16="http://schemas.microsoft.com/office/drawing/2014/chart" uri="{C3380CC4-5D6E-409C-BE32-E72D297353CC}">
              <c16:uniqueId val="{00000017-7D29-4495-9A24-00D2CF7FF57D}"/>
            </c:ext>
          </c:extLst>
        </c:ser>
        <c:ser>
          <c:idx val="3"/>
          <c:order val="3"/>
          <c:tx>
            <c:strRef>
              <c:f>Sheet1!$E$1</c:f>
              <c:strCache>
                <c:ptCount val="1"/>
                <c:pt idx="0">
                  <c:v>Unknown</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8-7D29-4495-9A24-00D2CF7FF57D}"/>
                </c:ext>
              </c:extLst>
            </c:dLbl>
            <c:dLbl>
              <c:idx val="1"/>
              <c:delete val="1"/>
              <c:extLst>
                <c:ext xmlns:c15="http://schemas.microsoft.com/office/drawing/2012/chart" uri="{CE6537A1-D6FC-4f65-9D91-7224C49458BB}"/>
                <c:ext xmlns:c16="http://schemas.microsoft.com/office/drawing/2014/chart" uri="{C3380CC4-5D6E-409C-BE32-E72D297353CC}">
                  <c16:uniqueId val="{00000019-7D29-4495-9A24-00D2CF7FF57D}"/>
                </c:ext>
              </c:extLst>
            </c:dLbl>
            <c:dLbl>
              <c:idx val="2"/>
              <c:delete val="1"/>
              <c:extLst>
                <c:ext xmlns:c15="http://schemas.microsoft.com/office/drawing/2012/chart" uri="{CE6537A1-D6FC-4f65-9D91-7224C49458BB}"/>
                <c:ext xmlns:c16="http://schemas.microsoft.com/office/drawing/2014/chart" uri="{C3380CC4-5D6E-409C-BE32-E72D297353CC}">
                  <c16:uniqueId val="{0000001A-7D29-4495-9A24-00D2CF7FF57D}"/>
                </c:ext>
              </c:extLst>
            </c:dLbl>
            <c:dLbl>
              <c:idx val="3"/>
              <c:delete val="1"/>
              <c:extLst>
                <c:ext xmlns:c15="http://schemas.microsoft.com/office/drawing/2012/chart" uri="{CE6537A1-D6FC-4f65-9D91-7224C49458BB}"/>
                <c:ext xmlns:c16="http://schemas.microsoft.com/office/drawing/2014/chart" uri="{C3380CC4-5D6E-409C-BE32-E72D297353CC}">
                  <c16:uniqueId val="{0000001B-7D29-4495-9A24-00D2CF7FF57D}"/>
                </c:ext>
              </c:extLst>
            </c:dLbl>
            <c:dLbl>
              <c:idx val="4"/>
              <c:delete val="1"/>
              <c:extLst>
                <c:ext xmlns:c15="http://schemas.microsoft.com/office/drawing/2012/chart" uri="{CE6537A1-D6FC-4f65-9D91-7224C49458BB}"/>
                <c:ext xmlns:c16="http://schemas.microsoft.com/office/drawing/2014/chart" uri="{C3380CC4-5D6E-409C-BE32-E72D297353CC}">
                  <c16:uniqueId val="{0000001C-7D29-4495-9A24-00D2CF7FF57D}"/>
                </c:ext>
              </c:extLst>
            </c:dLbl>
            <c:dLbl>
              <c:idx val="5"/>
              <c:delete val="1"/>
              <c:extLst>
                <c:ext xmlns:c15="http://schemas.microsoft.com/office/drawing/2012/chart" uri="{CE6537A1-D6FC-4f65-9D91-7224C49458BB}"/>
                <c:ext xmlns:c16="http://schemas.microsoft.com/office/drawing/2014/chart" uri="{C3380CC4-5D6E-409C-BE32-E72D297353CC}">
                  <c16:uniqueId val="{0000001D-7D29-4495-9A24-00D2CF7FF57D}"/>
                </c:ext>
              </c:extLst>
            </c:dLbl>
            <c:dLbl>
              <c:idx val="6"/>
              <c:delete val="1"/>
              <c:extLst>
                <c:ext xmlns:c15="http://schemas.microsoft.com/office/drawing/2012/chart" uri="{CE6537A1-D6FC-4f65-9D91-7224C49458BB}"/>
                <c:ext xmlns:c16="http://schemas.microsoft.com/office/drawing/2014/chart" uri="{C3380CC4-5D6E-409C-BE32-E72D297353CC}">
                  <c16:uniqueId val="{0000001E-7D29-4495-9A24-00D2CF7FF57D}"/>
                </c:ext>
              </c:extLst>
            </c:dLbl>
            <c:dLbl>
              <c:idx val="7"/>
              <c:delete val="1"/>
              <c:extLst>
                <c:ext xmlns:c15="http://schemas.microsoft.com/office/drawing/2012/chart" uri="{CE6537A1-D6FC-4f65-9D91-7224C49458BB}"/>
                <c:ext xmlns:c16="http://schemas.microsoft.com/office/drawing/2014/chart" uri="{C3380CC4-5D6E-409C-BE32-E72D297353CC}">
                  <c16:uniqueId val="{00000009-A91B-4A9C-BD5A-C9276CE6C1C8}"/>
                </c:ext>
              </c:extLst>
            </c:dLbl>
            <c:dLbl>
              <c:idx val="8"/>
              <c:delete val="1"/>
              <c:extLst>
                <c:ext xmlns:c15="http://schemas.microsoft.com/office/drawing/2012/chart" uri="{CE6537A1-D6FC-4f65-9D91-7224C49458BB}"/>
                <c:ext xmlns:c16="http://schemas.microsoft.com/office/drawing/2014/chart" uri="{C3380CC4-5D6E-409C-BE32-E72D297353CC}">
                  <c16:uniqueId val="{0000000A-A91B-4A9C-BD5A-C9276CE6C1C8}"/>
                </c:ext>
              </c:extLst>
            </c:dLbl>
            <c:dLbl>
              <c:idx val="9"/>
              <c:layout>
                <c:manualLayout>
                  <c:x val="-6.1462696015185799E-3"/>
                  <c:y val="-2.47244898505482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85-41B0-82C1-6C21160A8CC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Sheet1!$E$2:$E$11</c:f>
              <c:numCache>
                <c:formatCode>0.00%</c:formatCode>
                <c:ptCount val="10"/>
                <c:pt idx="0">
                  <c:v>0.27500000000000002</c:v>
                </c:pt>
                <c:pt idx="1">
                  <c:v>0.27810650887573962</c:v>
                </c:pt>
                <c:pt idx="2">
                  <c:v>0.31016042780748665</c:v>
                </c:pt>
                <c:pt idx="3">
                  <c:v>0.28193832599118945</c:v>
                </c:pt>
                <c:pt idx="4">
                  <c:v>0.33510638297872342</c:v>
                </c:pt>
                <c:pt idx="5">
                  <c:v>0.371</c:v>
                </c:pt>
                <c:pt idx="6">
                  <c:v>0.308</c:v>
                </c:pt>
                <c:pt idx="7">
                  <c:v>0.44600000000000001</c:v>
                </c:pt>
                <c:pt idx="8">
                  <c:v>0.435</c:v>
                </c:pt>
                <c:pt idx="9">
                  <c:v>0.441</c:v>
                </c:pt>
              </c:numCache>
            </c:numRef>
          </c:val>
          <c:smooth val="0"/>
          <c:extLst>
            <c:ext xmlns:c16="http://schemas.microsoft.com/office/drawing/2014/chart" uri="{C3380CC4-5D6E-409C-BE32-E72D297353CC}">
              <c16:uniqueId val="{0000001F-7D29-4495-9A24-00D2CF7FF57D}"/>
            </c:ext>
          </c:extLst>
        </c:ser>
        <c:ser>
          <c:idx val="4"/>
          <c:order val="4"/>
          <c:tx>
            <c:strRef>
              <c:f>Sheet1!$F$1</c:f>
              <c:strCache>
                <c:ptCount val="1"/>
                <c:pt idx="0">
                  <c:v>Other</c:v>
                </c:pt>
              </c:strCache>
            </c:strRef>
          </c:tx>
          <c:spPr>
            <a:ln w="28575" cap="rnd">
              <a:solidFill>
                <a:schemeClr val="accent5">
                  <a:lumMod val="60000"/>
                  <a:lumOff val="4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0-7D29-4495-9A24-00D2CF7FF57D}"/>
                </c:ext>
              </c:extLst>
            </c:dLbl>
            <c:dLbl>
              <c:idx val="1"/>
              <c:delete val="1"/>
              <c:extLst>
                <c:ext xmlns:c15="http://schemas.microsoft.com/office/drawing/2012/chart" uri="{CE6537A1-D6FC-4f65-9D91-7224C49458BB}"/>
                <c:ext xmlns:c16="http://schemas.microsoft.com/office/drawing/2014/chart" uri="{C3380CC4-5D6E-409C-BE32-E72D297353CC}">
                  <c16:uniqueId val="{00000021-7D29-4495-9A24-00D2CF7FF57D}"/>
                </c:ext>
              </c:extLst>
            </c:dLbl>
            <c:dLbl>
              <c:idx val="2"/>
              <c:delete val="1"/>
              <c:extLst>
                <c:ext xmlns:c15="http://schemas.microsoft.com/office/drawing/2012/chart" uri="{CE6537A1-D6FC-4f65-9D91-7224C49458BB}"/>
                <c:ext xmlns:c16="http://schemas.microsoft.com/office/drawing/2014/chart" uri="{C3380CC4-5D6E-409C-BE32-E72D297353CC}">
                  <c16:uniqueId val="{00000022-7D29-4495-9A24-00D2CF7FF57D}"/>
                </c:ext>
              </c:extLst>
            </c:dLbl>
            <c:dLbl>
              <c:idx val="3"/>
              <c:delete val="1"/>
              <c:extLst>
                <c:ext xmlns:c15="http://schemas.microsoft.com/office/drawing/2012/chart" uri="{CE6537A1-D6FC-4f65-9D91-7224C49458BB}"/>
                <c:ext xmlns:c16="http://schemas.microsoft.com/office/drawing/2014/chart" uri="{C3380CC4-5D6E-409C-BE32-E72D297353CC}">
                  <c16:uniqueId val="{00000023-7D29-4495-9A24-00D2CF7FF57D}"/>
                </c:ext>
              </c:extLst>
            </c:dLbl>
            <c:dLbl>
              <c:idx val="4"/>
              <c:delete val="1"/>
              <c:extLst>
                <c:ext xmlns:c15="http://schemas.microsoft.com/office/drawing/2012/chart" uri="{CE6537A1-D6FC-4f65-9D91-7224C49458BB}"/>
                <c:ext xmlns:c16="http://schemas.microsoft.com/office/drawing/2014/chart" uri="{C3380CC4-5D6E-409C-BE32-E72D297353CC}">
                  <c16:uniqueId val="{00000024-7D29-4495-9A24-00D2CF7FF57D}"/>
                </c:ext>
              </c:extLst>
            </c:dLbl>
            <c:dLbl>
              <c:idx val="5"/>
              <c:delete val="1"/>
              <c:extLst>
                <c:ext xmlns:c15="http://schemas.microsoft.com/office/drawing/2012/chart" uri="{CE6537A1-D6FC-4f65-9D91-7224C49458BB}"/>
                <c:ext xmlns:c16="http://schemas.microsoft.com/office/drawing/2014/chart" uri="{C3380CC4-5D6E-409C-BE32-E72D297353CC}">
                  <c16:uniqueId val="{00000025-7D29-4495-9A24-00D2CF7FF57D}"/>
                </c:ext>
              </c:extLst>
            </c:dLbl>
            <c:dLbl>
              <c:idx val="6"/>
              <c:delete val="1"/>
              <c:extLst>
                <c:ext xmlns:c15="http://schemas.microsoft.com/office/drawing/2012/chart" uri="{CE6537A1-D6FC-4f65-9D91-7224C49458BB}"/>
                <c:ext xmlns:c16="http://schemas.microsoft.com/office/drawing/2014/chart" uri="{C3380CC4-5D6E-409C-BE32-E72D297353CC}">
                  <c16:uniqueId val="{00000026-7D29-4495-9A24-00D2CF7FF57D}"/>
                </c:ext>
              </c:extLst>
            </c:dLbl>
            <c:dLbl>
              <c:idx val="7"/>
              <c:delete val="1"/>
              <c:extLst>
                <c:ext xmlns:c15="http://schemas.microsoft.com/office/drawing/2012/chart" uri="{CE6537A1-D6FC-4f65-9D91-7224C49458BB}"/>
                <c:ext xmlns:c16="http://schemas.microsoft.com/office/drawing/2014/chart" uri="{C3380CC4-5D6E-409C-BE32-E72D297353CC}">
                  <c16:uniqueId val="{0000000C-A91B-4A9C-BD5A-C9276CE6C1C8}"/>
                </c:ext>
              </c:extLst>
            </c:dLbl>
            <c:dLbl>
              <c:idx val="8"/>
              <c:delete val="1"/>
              <c:extLst>
                <c:ext xmlns:c15="http://schemas.microsoft.com/office/drawing/2012/chart" uri="{CE6537A1-D6FC-4f65-9D91-7224C49458BB}"/>
                <c:ext xmlns:c16="http://schemas.microsoft.com/office/drawing/2014/chart" uri="{C3380CC4-5D6E-409C-BE32-E72D297353CC}">
                  <c16:uniqueId val="{0000000D-A91B-4A9C-BD5A-C9276CE6C1C8}"/>
                </c:ext>
              </c:extLst>
            </c:dLbl>
            <c:dLbl>
              <c:idx val="9"/>
              <c:layout>
                <c:manualLayout>
                  <c:x val="3.0731348007592336E-3"/>
                  <c:y val="9.27168369395559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91B-4A9C-BD5A-C9276CE6C1C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Sheet1!$F$2:$F$11</c:f>
              <c:numCache>
                <c:formatCode>0.00%</c:formatCode>
                <c:ptCount val="10"/>
                <c:pt idx="0">
                  <c:v>9.166666666666666E-2</c:v>
                </c:pt>
                <c:pt idx="1">
                  <c:v>9.4674556213017749E-2</c:v>
                </c:pt>
                <c:pt idx="2">
                  <c:v>0.1497326203208556</c:v>
                </c:pt>
                <c:pt idx="3">
                  <c:v>0.12334801762114538</c:v>
                </c:pt>
                <c:pt idx="4">
                  <c:v>9.5744680851063829E-2</c:v>
                </c:pt>
                <c:pt idx="5">
                  <c:v>7.0000000000000007E-2</c:v>
                </c:pt>
                <c:pt idx="6">
                  <c:v>8.8999999999999996E-2</c:v>
                </c:pt>
                <c:pt idx="7">
                  <c:v>8.8999999999999996E-2</c:v>
                </c:pt>
                <c:pt idx="8">
                  <c:v>9.2999999999999999E-2</c:v>
                </c:pt>
                <c:pt idx="9">
                  <c:v>5.0999999999999997E-2</c:v>
                </c:pt>
              </c:numCache>
            </c:numRef>
          </c:val>
          <c:smooth val="0"/>
          <c:extLst>
            <c:ext xmlns:c16="http://schemas.microsoft.com/office/drawing/2014/chart" uri="{C3380CC4-5D6E-409C-BE32-E72D297353CC}">
              <c16:uniqueId val="{00000027-7D29-4495-9A24-00D2CF7FF57D}"/>
            </c:ext>
          </c:extLst>
        </c:ser>
        <c:dLbls>
          <c:dLblPos val="r"/>
          <c:showLegendKey val="0"/>
          <c:showVal val="1"/>
          <c:showCatName val="0"/>
          <c:showSerName val="0"/>
          <c:showPercent val="0"/>
          <c:showBubbleSize val="0"/>
        </c:dLbls>
        <c:smooth val="0"/>
        <c:axId val="443618912"/>
        <c:axId val="443618256"/>
      </c:lineChart>
      <c:catAx>
        <c:axId val="4436189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b="1" dirty="0"/>
                  <a:t>Year</a:t>
                </a:r>
                <a:r>
                  <a:rPr lang="en-US" b="1" baseline="0" dirty="0"/>
                  <a:t> of Diagnosis</a:t>
                </a:r>
                <a:endParaRPr lang="en-US" b="1"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3618256"/>
        <c:crossesAt val="0"/>
        <c:auto val="1"/>
        <c:lblAlgn val="ctr"/>
        <c:lblOffset val="100"/>
        <c:noMultiLvlLbl val="0"/>
      </c:catAx>
      <c:valAx>
        <c:axId val="443618256"/>
        <c:scaling>
          <c:orientation val="minMax"/>
          <c:max val="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b="1" dirty="0"/>
                  <a:t>Proportion</a:t>
                </a:r>
                <a:r>
                  <a:rPr lang="en-US" b="1" baseline="0" dirty="0"/>
                  <a:t> of Acute HBV Cases </a:t>
                </a:r>
                <a:endParaRPr lang="en-US" b="1"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3618912"/>
        <c:crosses val="autoZero"/>
        <c:crossBetween val="between"/>
      </c:valAx>
      <c:spPr>
        <a:noFill/>
        <a:ln>
          <a:noFill/>
        </a:ln>
        <a:effectLst/>
      </c:spPr>
    </c:plotArea>
    <c:legend>
      <c:legendPos val="t"/>
      <c:layout>
        <c:manualLayout>
          <c:xMode val="edge"/>
          <c:yMode val="edge"/>
          <c:x val="0.17900139089597125"/>
          <c:y val="5.8720663395052088E-2"/>
          <c:w val="0.65736277122229458"/>
          <c:h val="6.639644940751264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4.xml.rels><?xml version="1.0" encoding="UTF-8" standalone="yes"?>
<Relationships xmlns="http://schemas.openxmlformats.org/package/2006/relationships"><Relationship Id="rId1" Type="http://schemas.openxmlformats.org/officeDocument/2006/relationships/image" Target="../media/image15.png"/></Relationships>
</file>

<file path=ppt/drawings/drawing1.xml><?xml version="1.0" encoding="utf-8"?>
<c:userShapes xmlns:c="http://schemas.openxmlformats.org/drawingml/2006/chart">
  <cdr:relSizeAnchor xmlns:cdr="http://schemas.openxmlformats.org/drawingml/2006/chartDrawing">
    <cdr:from>
      <cdr:x>0.88193</cdr:x>
      <cdr:y>0.44057</cdr:y>
    </cdr:from>
    <cdr:to>
      <cdr:x>0.96401</cdr:x>
      <cdr:y>0.48585</cdr:y>
    </cdr:to>
    <cdr:sp macro="" textlink="">
      <cdr:nvSpPr>
        <cdr:cNvPr id="2" name="TextBox 1"/>
        <cdr:cNvSpPr txBox="1"/>
      </cdr:nvSpPr>
      <cdr:spPr>
        <a:xfrm xmlns:a="http://schemas.openxmlformats.org/drawingml/2006/main">
          <a:off x="7368421" y="2224135"/>
          <a:ext cx="685771" cy="228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0.9055</cdr:x>
      <cdr:y>0.37715</cdr:y>
    </cdr:from>
    <cdr:to>
      <cdr:x>0.96099</cdr:x>
      <cdr:y>0.43327</cdr:y>
    </cdr:to>
    <cdr:sp macro="" textlink="">
      <cdr:nvSpPr>
        <cdr:cNvPr id="3" name="TextBox 2">
          <a:extLst xmlns:a="http://schemas.openxmlformats.org/drawingml/2006/main">
            <a:ext uri="{FF2B5EF4-FFF2-40B4-BE49-F238E27FC236}">
              <a16:creationId xmlns:a16="http://schemas.microsoft.com/office/drawing/2014/main" id="{737101A0-DEB7-430A-AAD1-27A44284A879}"/>
            </a:ext>
          </a:extLst>
        </cdr:cNvPr>
        <cdr:cNvSpPr txBox="1"/>
      </cdr:nvSpPr>
      <cdr:spPr>
        <a:xfrm xmlns:a="http://schemas.openxmlformats.org/drawingml/2006/main">
          <a:off x="7565371" y="1852211"/>
          <a:ext cx="463614" cy="2756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i="0" dirty="0">
              <a:latin typeface="Arial" panose="020B0604020202020204" pitchFamily="34" charset="0"/>
              <a:cs typeface="Arial" panose="020B0604020202020204" pitchFamily="34" charset="0"/>
            </a:rPr>
            <a:t>177</a:t>
          </a:r>
        </a:p>
      </cdr:txBody>
    </cdr:sp>
  </cdr:relSizeAnchor>
</c:userShapes>
</file>

<file path=ppt/drawings/drawing10.xml><?xml version="1.0" encoding="utf-8"?>
<c:userShapes xmlns:c="http://schemas.openxmlformats.org/drawingml/2006/chart">
  <cdr:relSizeAnchor xmlns:cdr="http://schemas.openxmlformats.org/drawingml/2006/chartDrawing">
    <cdr:from>
      <cdr:x>0.89568</cdr:x>
      <cdr:y>0.32521</cdr:y>
    </cdr:from>
    <cdr:to>
      <cdr:x>1</cdr:x>
      <cdr:y>0.51753</cdr:y>
    </cdr:to>
    <cdr:sp macro="" textlink="">
      <cdr:nvSpPr>
        <cdr:cNvPr id="2" name="TextBox 1">
          <a:extLst xmlns:a="http://schemas.openxmlformats.org/drawingml/2006/main">
            <a:ext uri="{FF2B5EF4-FFF2-40B4-BE49-F238E27FC236}">
              <a16:creationId xmlns:a16="http://schemas.microsoft.com/office/drawing/2014/main" id="{5A344E84-04F8-4697-BD16-7CAAF7EB3260}"/>
            </a:ext>
          </a:extLst>
        </cdr:cNvPr>
        <cdr:cNvSpPr txBox="1"/>
      </cdr:nvSpPr>
      <cdr:spPr>
        <a:xfrm xmlns:a="http://schemas.openxmlformats.org/drawingml/2006/main">
          <a:off x="7880563" y="154624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0.89424</cdr:x>
      <cdr:y>0.32521</cdr:y>
    </cdr:from>
    <cdr:to>
      <cdr:x>0.99856</cdr:x>
      <cdr:y>0.51753</cdr:y>
    </cdr:to>
    <cdr:sp macro="" textlink="">
      <cdr:nvSpPr>
        <cdr:cNvPr id="2" name="TextBox 1">
          <a:extLst xmlns:a="http://schemas.openxmlformats.org/drawingml/2006/main">
            <a:ext uri="{FF2B5EF4-FFF2-40B4-BE49-F238E27FC236}">
              <a16:creationId xmlns:a16="http://schemas.microsoft.com/office/drawing/2014/main" id="{5A344E84-04F8-4697-BD16-7CAAF7EB3260}"/>
            </a:ext>
          </a:extLst>
        </cdr:cNvPr>
        <cdr:cNvSpPr txBox="1"/>
      </cdr:nvSpPr>
      <cdr:spPr>
        <a:xfrm xmlns:a="http://schemas.openxmlformats.org/drawingml/2006/main">
          <a:off x="7565092" y="1546062"/>
          <a:ext cx="882528" cy="9142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0.89568</cdr:x>
      <cdr:y>0.32521</cdr:y>
    </cdr:from>
    <cdr:to>
      <cdr:x>1</cdr:x>
      <cdr:y>0.51753</cdr:y>
    </cdr:to>
    <cdr:sp macro="" textlink="">
      <cdr:nvSpPr>
        <cdr:cNvPr id="2" name="TextBox 1">
          <a:extLst xmlns:a="http://schemas.openxmlformats.org/drawingml/2006/main">
            <a:ext uri="{FF2B5EF4-FFF2-40B4-BE49-F238E27FC236}">
              <a16:creationId xmlns:a16="http://schemas.microsoft.com/office/drawing/2014/main" id="{5A344E84-04F8-4697-BD16-7CAAF7EB3260}"/>
            </a:ext>
          </a:extLst>
        </cdr:cNvPr>
        <cdr:cNvSpPr txBox="1"/>
      </cdr:nvSpPr>
      <cdr:spPr>
        <a:xfrm xmlns:a="http://schemas.openxmlformats.org/drawingml/2006/main">
          <a:off x="7880563" y="154624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0.89424</cdr:x>
      <cdr:y>0.32521</cdr:y>
    </cdr:from>
    <cdr:to>
      <cdr:x>0.99856</cdr:x>
      <cdr:y>0.51753</cdr:y>
    </cdr:to>
    <cdr:sp macro="" textlink="">
      <cdr:nvSpPr>
        <cdr:cNvPr id="2" name="TextBox 1">
          <a:extLst xmlns:a="http://schemas.openxmlformats.org/drawingml/2006/main">
            <a:ext uri="{FF2B5EF4-FFF2-40B4-BE49-F238E27FC236}">
              <a16:creationId xmlns:a16="http://schemas.microsoft.com/office/drawing/2014/main" id="{5A344E84-04F8-4697-BD16-7CAAF7EB3260}"/>
            </a:ext>
          </a:extLst>
        </cdr:cNvPr>
        <cdr:cNvSpPr txBox="1"/>
      </cdr:nvSpPr>
      <cdr:spPr>
        <a:xfrm xmlns:a="http://schemas.openxmlformats.org/drawingml/2006/main">
          <a:off x="7565092" y="1546062"/>
          <a:ext cx="882528" cy="9142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4.xml><?xml version="1.0" encoding="utf-8"?>
<c:userShapes xmlns:c="http://schemas.openxmlformats.org/drawingml/2006/chart">
  <cdr:relSizeAnchor xmlns:cdr="http://schemas.openxmlformats.org/drawingml/2006/chartDrawing">
    <cdr:from>
      <cdr:x>0.37051</cdr:x>
      <cdr:y>0.92257</cdr:y>
    </cdr:from>
    <cdr:to>
      <cdr:x>0.64347</cdr:x>
      <cdr:y>1</cdr:y>
    </cdr:to>
    <cdr:pic>
      <cdr:nvPicPr>
        <cdr:cNvPr id="2" name="chart">
          <a:extLst xmlns:a="http://schemas.openxmlformats.org/drawingml/2006/main">
            <a:ext uri="{FF2B5EF4-FFF2-40B4-BE49-F238E27FC236}">
              <a16:creationId xmlns:a16="http://schemas.microsoft.com/office/drawing/2014/main" id="{ADC7C62E-6035-4C6D-9910-9E340562932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46725" y="3941584"/>
          <a:ext cx="2097218" cy="32994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0.86968</cdr:x>
      <cdr:y>0.19662</cdr:y>
    </cdr:from>
    <cdr:to>
      <cdr:x>0.974</cdr:x>
      <cdr:y>0.38894</cdr:y>
    </cdr:to>
    <cdr:sp macro="" textlink="">
      <cdr:nvSpPr>
        <cdr:cNvPr id="2" name="TextBox 1">
          <a:extLst xmlns:a="http://schemas.openxmlformats.org/drawingml/2006/main">
            <a:ext uri="{FF2B5EF4-FFF2-40B4-BE49-F238E27FC236}">
              <a16:creationId xmlns:a16="http://schemas.microsoft.com/office/drawing/2014/main" id="{5205EE85-0D3E-45F5-A6D6-97BAD551ABF6}"/>
            </a:ext>
          </a:extLst>
        </cdr:cNvPr>
        <cdr:cNvSpPr txBox="1"/>
      </cdr:nvSpPr>
      <cdr:spPr>
        <a:xfrm xmlns:a="http://schemas.openxmlformats.org/drawingml/2006/main">
          <a:off x="7622984" y="93484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0.88093</cdr:x>
      <cdr:y>0.23563</cdr:y>
    </cdr:from>
    <cdr:to>
      <cdr:x>0.99687</cdr:x>
      <cdr:y>0.29378</cdr:y>
    </cdr:to>
    <cdr:sp macro="" textlink="">
      <cdr:nvSpPr>
        <cdr:cNvPr id="4" name="TextBox 3">
          <a:extLst xmlns:a="http://schemas.openxmlformats.org/drawingml/2006/main">
            <a:ext uri="{FF2B5EF4-FFF2-40B4-BE49-F238E27FC236}">
              <a16:creationId xmlns:a16="http://schemas.microsoft.com/office/drawing/2014/main" id="{A9CF9FBF-108B-42E5-857C-E8DAC1BE79B0}"/>
            </a:ext>
          </a:extLst>
        </cdr:cNvPr>
        <cdr:cNvSpPr txBox="1"/>
      </cdr:nvSpPr>
      <cdr:spPr>
        <a:xfrm xmlns:a="http://schemas.openxmlformats.org/drawingml/2006/main">
          <a:off x="6947632" y="1120341"/>
          <a:ext cx="914400" cy="2764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0.17183</cdr:x>
      <cdr:y>0.31087</cdr:y>
    </cdr:from>
    <cdr:to>
      <cdr:x>0.23978</cdr:x>
      <cdr:y>0.36772</cdr:y>
    </cdr:to>
    <cdr:sp macro="" textlink="">
      <cdr:nvSpPr>
        <cdr:cNvPr id="3" name="TextBox 2">
          <a:extLst xmlns:a="http://schemas.openxmlformats.org/drawingml/2006/main">
            <a:ext uri="{FF2B5EF4-FFF2-40B4-BE49-F238E27FC236}">
              <a16:creationId xmlns:a16="http://schemas.microsoft.com/office/drawing/2014/main" id="{0E640DBE-CDE4-1C12-D294-B84D6E6B2794}"/>
            </a:ext>
          </a:extLst>
        </cdr:cNvPr>
        <cdr:cNvSpPr txBox="1"/>
      </cdr:nvSpPr>
      <cdr:spPr>
        <a:xfrm xmlns:a="http://schemas.openxmlformats.org/drawingml/2006/main">
          <a:off x="1488633" y="1438312"/>
          <a:ext cx="588669" cy="263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kern="1200" dirty="0"/>
            <a:t>143</a:t>
          </a:r>
        </a:p>
      </cdr:txBody>
    </cdr:sp>
  </cdr:relSizeAnchor>
  <cdr:relSizeAnchor xmlns:cdr="http://schemas.openxmlformats.org/drawingml/2006/chartDrawing">
    <cdr:from>
      <cdr:x>0.51721</cdr:x>
      <cdr:y>0.39749</cdr:y>
    </cdr:from>
    <cdr:to>
      <cdr:x>0.58517</cdr:x>
      <cdr:y>0.45435</cdr:y>
    </cdr:to>
    <cdr:sp macro="" textlink="">
      <cdr:nvSpPr>
        <cdr:cNvPr id="5" name="TextBox 1">
          <a:extLst xmlns:a="http://schemas.openxmlformats.org/drawingml/2006/main">
            <a:ext uri="{FF2B5EF4-FFF2-40B4-BE49-F238E27FC236}">
              <a16:creationId xmlns:a16="http://schemas.microsoft.com/office/drawing/2014/main" id="{044D732B-73C5-36AF-6FDF-E2A11EB45195}"/>
            </a:ext>
          </a:extLst>
        </cdr:cNvPr>
        <cdr:cNvSpPr txBox="1"/>
      </cdr:nvSpPr>
      <cdr:spPr>
        <a:xfrm xmlns:a="http://schemas.openxmlformats.org/drawingml/2006/main">
          <a:off x="4480703" y="1839115"/>
          <a:ext cx="588756" cy="2630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kern="1200" dirty="0"/>
            <a:t>112</a:t>
          </a:r>
        </a:p>
      </cdr:txBody>
    </cdr:sp>
  </cdr:relSizeAnchor>
  <cdr:relSizeAnchor xmlns:cdr="http://schemas.openxmlformats.org/drawingml/2006/chartDrawing">
    <cdr:from>
      <cdr:x>0.69424</cdr:x>
      <cdr:y>0.42592</cdr:y>
    </cdr:from>
    <cdr:to>
      <cdr:x>0.7622</cdr:x>
      <cdr:y>0.48278</cdr:y>
    </cdr:to>
    <cdr:sp macro="" textlink="">
      <cdr:nvSpPr>
        <cdr:cNvPr id="6" name="TextBox 1">
          <a:extLst xmlns:a="http://schemas.openxmlformats.org/drawingml/2006/main">
            <a:ext uri="{FF2B5EF4-FFF2-40B4-BE49-F238E27FC236}">
              <a16:creationId xmlns:a16="http://schemas.microsoft.com/office/drawing/2014/main" id="{044D732B-73C5-36AF-6FDF-E2A11EB45195}"/>
            </a:ext>
          </a:extLst>
        </cdr:cNvPr>
        <cdr:cNvSpPr txBox="1"/>
      </cdr:nvSpPr>
      <cdr:spPr>
        <a:xfrm xmlns:a="http://schemas.openxmlformats.org/drawingml/2006/main">
          <a:off x="6014425" y="1970654"/>
          <a:ext cx="588723" cy="263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kern="1200" dirty="0"/>
            <a:t>108</a:t>
          </a:r>
        </a:p>
      </cdr:txBody>
    </cdr:sp>
  </cdr:relSizeAnchor>
  <cdr:relSizeAnchor xmlns:cdr="http://schemas.openxmlformats.org/drawingml/2006/chartDrawing">
    <cdr:from>
      <cdr:x>0.87092</cdr:x>
      <cdr:y>0.18977</cdr:y>
    </cdr:from>
    <cdr:to>
      <cdr:x>0.93888</cdr:x>
      <cdr:y>0.24662</cdr:y>
    </cdr:to>
    <cdr:sp macro="" textlink="">
      <cdr:nvSpPr>
        <cdr:cNvPr id="7" name="TextBox 1">
          <a:extLst xmlns:a="http://schemas.openxmlformats.org/drawingml/2006/main">
            <a:ext uri="{FF2B5EF4-FFF2-40B4-BE49-F238E27FC236}">
              <a16:creationId xmlns:a16="http://schemas.microsoft.com/office/drawing/2014/main" id="{044D732B-73C5-36AF-6FDF-E2A11EB45195}"/>
            </a:ext>
          </a:extLst>
        </cdr:cNvPr>
        <cdr:cNvSpPr txBox="1"/>
      </cdr:nvSpPr>
      <cdr:spPr>
        <a:xfrm xmlns:a="http://schemas.openxmlformats.org/drawingml/2006/main">
          <a:off x="7545016" y="878044"/>
          <a:ext cx="588756" cy="263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kern="1200" dirty="0"/>
            <a:t>177</a:t>
          </a:r>
        </a:p>
      </cdr:txBody>
    </cdr:sp>
  </cdr:relSizeAnchor>
</c:userShapes>
</file>

<file path=ppt/drawings/drawing3.xml><?xml version="1.0" encoding="utf-8"?>
<c:userShapes xmlns:c="http://schemas.openxmlformats.org/drawingml/2006/chart">
  <cdr:relSizeAnchor xmlns:cdr="http://schemas.openxmlformats.org/drawingml/2006/chartDrawing">
    <cdr:from>
      <cdr:x>0.86968</cdr:x>
      <cdr:y>0.19662</cdr:y>
    </cdr:from>
    <cdr:to>
      <cdr:x>0.974</cdr:x>
      <cdr:y>0.38894</cdr:y>
    </cdr:to>
    <cdr:sp macro="" textlink="">
      <cdr:nvSpPr>
        <cdr:cNvPr id="2" name="TextBox 1">
          <a:extLst xmlns:a="http://schemas.openxmlformats.org/drawingml/2006/main">
            <a:ext uri="{FF2B5EF4-FFF2-40B4-BE49-F238E27FC236}">
              <a16:creationId xmlns:a16="http://schemas.microsoft.com/office/drawing/2014/main" id="{5205EE85-0D3E-45F5-A6D6-97BAD551ABF6}"/>
            </a:ext>
          </a:extLst>
        </cdr:cNvPr>
        <cdr:cNvSpPr txBox="1"/>
      </cdr:nvSpPr>
      <cdr:spPr>
        <a:xfrm xmlns:a="http://schemas.openxmlformats.org/drawingml/2006/main">
          <a:off x="7622984" y="93484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0.86968</cdr:x>
      <cdr:y>0.19662</cdr:y>
    </cdr:from>
    <cdr:to>
      <cdr:x>0.974</cdr:x>
      <cdr:y>0.38894</cdr:y>
    </cdr:to>
    <cdr:sp macro="" textlink="">
      <cdr:nvSpPr>
        <cdr:cNvPr id="2" name="TextBox 1">
          <a:extLst xmlns:a="http://schemas.openxmlformats.org/drawingml/2006/main">
            <a:ext uri="{FF2B5EF4-FFF2-40B4-BE49-F238E27FC236}">
              <a16:creationId xmlns:a16="http://schemas.microsoft.com/office/drawing/2014/main" id="{5205EE85-0D3E-45F5-A6D6-97BAD551ABF6}"/>
            </a:ext>
          </a:extLst>
        </cdr:cNvPr>
        <cdr:cNvSpPr txBox="1"/>
      </cdr:nvSpPr>
      <cdr:spPr>
        <a:xfrm xmlns:a="http://schemas.openxmlformats.org/drawingml/2006/main">
          <a:off x="7622984" y="93484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0.88093</cdr:x>
      <cdr:y>0.23563</cdr:y>
    </cdr:from>
    <cdr:to>
      <cdr:x>0.99687</cdr:x>
      <cdr:y>0.29378</cdr:y>
    </cdr:to>
    <cdr:sp macro="" textlink="">
      <cdr:nvSpPr>
        <cdr:cNvPr id="4" name="TextBox 3">
          <a:extLst xmlns:a="http://schemas.openxmlformats.org/drawingml/2006/main">
            <a:ext uri="{FF2B5EF4-FFF2-40B4-BE49-F238E27FC236}">
              <a16:creationId xmlns:a16="http://schemas.microsoft.com/office/drawing/2014/main" id="{A9CF9FBF-108B-42E5-857C-E8DAC1BE79B0}"/>
            </a:ext>
          </a:extLst>
        </cdr:cNvPr>
        <cdr:cNvSpPr txBox="1"/>
      </cdr:nvSpPr>
      <cdr:spPr>
        <a:xfrm xmlns:a="http://schemas.openxmlformats.org/drawingml/2006/main">
          <a:off x="6947632" y="1120341"/>
          <a:ext cx="914400" cy="2764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0.16329</cdr:x>
      <cdr:y>0.31086</cdr:y>
    </cdr:from>
    <cdr:to>
      <cdr:x>0.23125</cdr:x>
      <cdr:y>0.36771</cdr:y>
    </cdr:to>
    <cdr:sp macro="" textlink="">
      <cdr:nvSpPr>
        <cdr:cNvPr id="3" name="TextBox 1">
          <a:extLst xmlns:a="http://schemas.openxmlformats.org/drawingml/2006/main">
            <a:ext uri="{FF2B5EF4-FFF2-40B4-BE49-F238E27FC236}">
              <a16:creationId xmlns:a16="http://schemas.microsoft.com/office/drawing/2014/main" id="{044D732B-73C5-36AF-6FDF-E2A11EB45195}"/>
            </a:ext>
          </a:extLst>
        </cdr:cNvPr>
        <cdr:cNvSpPr txBox="1"/>
      </cdr:nvSpPr>
      <cdr:spPr>
        <a:xfrm xmlns:a="http://schemas.openxmlformats.org/drawingml/2006/main">
          <a:off x="1414586" y="1438297"/>
          <a:ext cx="588756" cy="263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kern="1200" dirty="0"/>
            <a:t>143</a:t>
          </a:r>
        </a:p>
      </cdr:txBody>
    </cdr:sp>
  </cdr:relSizeAnchor>
</c:userShapes>
</file>

<file path=ppt/drawings/drawing5.xml><?xml version="1.0" encoding="utf-8"?>
<c:userShapes xmlns:c="http://schemas.openxmlformats.org/drawingml/2006/chart">
  <cdr:relSizeAnchor xmlns:cdr="http://schemas.openxmlformats.org/drawingml/2006/chartDrawing">
    <cdr:from>
      <cdr:x>0.86968</cdr:x>
      <cdr:y>0.19662</cdr:y>
    </cdr:from>
    <cdr:to>
      <cdr:x>0.974</cdr:x>
      <cdr:y>0.38894</cdr:y>
    </cdr:to>
    <cdr:sp macro="" textlink="">
      <cdr:nvSpPr>
        <cdr:cNvPr id="2" name="TextBox 1">
          <a:extLst xmlns:a="http://schemas.openxmlformats.org/drawingml/2006/main">
            <a:ext uri="{FF2B5EF4-FFF2-40B4-BE49-F238E27FC236}">
              <a16:creationId xmlns:a16="http://schemas.microsoft.com/office/drawing/2014/main" id="{5205EE85-0D3E-45F5-A6D6-97BAD551ABF6}"/>
            </a:ext>
          </a:extLst>
        </cdr:cNvPr>
        <cdr:cNvSpPr txBox="1"/>
      </cdr:nvSpPr>
      <cdr:spPr>
        <a:xfrm xmlns:a="http://schemas.openxmlformats.org/drawingml/2006/main">
          <a:off x="7622984" y="93484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0.92938</cdr:x>
      <cdr:y>0.27751</cdr:y>
    </cdr:from>
    <cdr:to>
      <cdr:x>1</cdr:x>
      <cdr:y>0.33777</cdr:y>
    </cdr:to>
    <cdr:sp macro="" textlink="">
      <cdr:nvSpPr>
        <cdr:cNvPr id="2" name="TextBox 7">
          <a:extLst xmlns:a="http://schemas.openxmlformats.org/drawingml/2006/main">
            <a:ext uri="{FF2B5EF4-FFF2-40B4-BE49-F238E27FC236}">
              <a16:creationId xmlns:a16="http://schemas.microsoft.com/office/drawing/2014/main" id="{FDF98575-3E7F-44DB-8D94-EA815EC1427B}"/>
            </a:ext>
          </a:extLst>
        </cdr:cNvPr>
        <cdr:cNvSpPr txBox="1"/>
      </cdr:nvSpPr>
      <cdr:spPr>
        <a:xfrm xmlns:a="http://schemas.openxmlformats.org/drawingml/2006/main">
          <a:off x="8026622" y="1275600"/>
          <a:ext cx="609912" cy="27699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1" dirty="0"/>
            <a:t>1,119</a:t>
          </a:r>
        </a:p>
      </cdr:txBody>
    </cdr:sp>
  </cdr:relSizeAnchor>
</c:userShapes>
</file>

<file path=ppt/drawings/drawing7.xml><?xml version="1.0" encoding="utf-8"?>
<c:userShapes xmlns:c="http://schemas.openxmlformats.org/drawingml/2006/chart">
  <cdr:relSizeAnchor xmlns:cdr="http://schemas.openxmlformats.org/drawingml/2006/chartDrawing">
    <cdr:from>
      <cdr:x>0.8667</cdr:x>
      <cdr:y>0.27502</cdr:y>
    </cdr:from>
    <cdr:to>
      <cdr:x>0.98264</cdr:x>
      <cdr:y>0.48351</cdr:y>
    </cdr:to>
    <cdr:sp macro="" textlink="">
      <cdr:nvSpPr>
        <cdr:cNvPr id="2" name="TextBox 1">
          <a:extLst xmlns:a="http://schemas.openxmlformats.org/drawingml/2006/main">
            <a:ext uri="{FF2B5EF4-FFF2-40B4-BE49-F238E27FC236}">
              <a16:creationId xmlns:a16="http://schemas.microsoft.com/office/drawing/2014/main" id="{BFDBB49C-9F6C-4ACA-8CA5-E95C79E64224}"/>
            </a:ext>
          </a:extLst>
        </cdr:cNvPr>
        <cdr:cNvSpPr txBox="1"/>
      </cdr:nvSpPr>
      <cdr:spPr>
        <a:xfrm xmlns:a="http://schemas.openxmlformats.org/drawingml/2006/main">
          <a:off x="6835406" y="120613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0.8667</cdr:x>
      <cdr:y>0.27502</cdr:y>
    </cdr:from>
    <cdr:to>
      <cdr:x>0.98264</cdr:x>
      <cdr:y>0.48351</cdr:y>
    </cdr:to>
    <cdr:sp macro="" textlink="">
      <cdr:nvSpPr>
        <cdr:cNvPr id="2" name="TextBox 1">
          <a:extLst xmlns:a="http://schemas.openxmlformats.org/drawingml/2006/main">
            <a:ext uri="{FF2B5EF4-FFF2-40B4-BE49-F238E27FC236}">
              <a16:creationId xmlns:a16="http://schemas.microsoft.com/office/drawing/2014/main" id="{BFDBB49C-9F6C-4ACA-8CA5-E95C79E64224}"/>
            </a:ext>
          </a:extLst>
        </cdr:cNvPr>
        <cdr:cNvSpPr txBox="1"/>
      </cdr:nvSpPr>
      <cdr:spPr>
        <a:xfrm xmlns:a="http://schemas.openxmlformats.org/drawingml/2006/main">
          <a:off x="6835406" y="120613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0.87408</cdr:x>
      <cdr:y>0.23239</cdr:y>
    </cdr:from>
    <cdr:to>
      <cdr:x>0.95616</cdr:x>
      <cdr:y>0.30716</cdr:y>
    </cdr:to>
    <cdr:sp macro="" textlink="">
      <cdr:nvSpPr>
        <cdr:cNvPr id="2" name="TextBox 1"/>
        <cdr:cNvSpPr txBox="1"/>
      </cdr:nvSpPr>
      <cdr:spPr>
        <a:xfrm xmlns:a="http://schemas.openxmlformats.org/drawingml/2006/main">
          <a:off x="7302837" y="1173176"/>
          <a:ext cx="685770" cy="3774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6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0.88599</cdr:x>
      <cdr:y>0.6395</cdr:y>
    </cdr:from>
    <cdr:to>
      <cdr:x>0.95336</cdr:x>
      <cdr:y>0.71107</cdr:y>
    </cdr:to>
    <cdr:sp macro="" textlink="">
      <cdr:nvSpPr>
        <cdr:cNvPr id="3" name="TextBox 2">
          <a:extLst xmlns:a="http://schemas.openxmlformats.org/drawingml/2006/main">
            <a:ext uri="{FF2B5EF4-FFF2-40B4-BE49-F238E27FC236}">
              <a16:creationId xmlns:a16="http://schemas.microsoft.com/office/drawing/2014/main" id="{89A580F4-CF2D-43D7-8A03-EE71170FE618}"/>
            </a:ext>
          </a:extLst>
        </cdr:cNvPr>
        <cdr:cNvSpPr txBox="1"/>
      </cdr:nvSpPr>
      <cdr:spPr>
        <a:xfrm xmlns:a="http://schemas.openxmlformats.org/drawingml/2006/main">
          <a:off x="7402365" y="2631419"/>
          <a:ext cx="562870" cy="2944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44</a:t>
          </a:r>
          <a:endParaRPr lang="en-US" sz="1400" b="1" i="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dirty="0"/>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1/21/2026</a:t>
            </a:fld>
            <a:endParaRPr lang="en-US" dirty="0"/>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dirty="0"/>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1/21/2026</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dirty="0"/>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263717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322325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1675479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25</a:t>
            </a:fld>
            <a:endParaRPr lang="en-US" dirty="0"/>
          </a:p>
        </p:txBody>
      </p:sp>
    </p:spTree>
    <p:extLst>
      <p:ext uri="{BB962C8B-B14F-4D97-AF65-F5344CB8AC3E}">
        <p14:creationId xmlns:p14="http://schemas.microsoft.com/office/powerpoint/2010/main" val="2033610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dirty="0"/>
          </a:p>
        </p:txBody>
      </p:sp>
    </p:spTree>
    <p:extLst>
      <p:ext uri="{BB962C8B-B14F-4D97-AF65-F5344CB8AC3E}">
        <p14:creationId xmlns:p14="http://schemas.microsoft.com/office/powerpoint/2010/main" val="3757607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2919502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28</a:t>
            </a:fld>
            <a:endParaRPr lang="en-US" dirty="0"/>
          </a:p>
        </p:txBody>
      </p:sp>
    </p:spTree>
    <p:extLst>
      <p:ext uri="{BB962C8B-B14F-4D97-AF65-F5344CB8AC3E}">
        <p14:creationId xmlns:p14="http://schemas.microsoft.com/office/powerpoint/2010/main" val="4106032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2895561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dirty="0"/>
          </a:p>
        </p:txBody>
      </p:sp>
    </p:spTree>
    <p:extLst>
      <p:ext uri="{BB962C8B-B14F-4D97-AF65-F5344CB8AC3E}">
        <p14:creationId xmlns:p14="http://schemas.microsoft.com/office/powerpoint/2010/main" val="2675759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1882725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DBCC7D24-0DC9-4E9C-89C0-35D79A09D337}" type="slidenum">
              <a:rPr lang="en-US" smtClean="0"/>
              <a:t>32</a:t>
            </a:fld>
            <a:endParaRPr lang="en-US" dirty="0"/>
          </a:p>
        </p:txBody>
      </p:sp>
    </p:spTree>
    <p:extLst>
      <p:ext uri="{BB962C8B-B14F-4D97-AF65-F5344CB8AC3E}">
        <p14:creationId xmlns:p14="http://schemas.microsoft.com/office/powerpoint/2010/main" val="162300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1501746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3214484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DBCC7D24-0DC9-4E9C-89C0-35D79A09D337}" type="slidenum">
              <a:rPr lang="en-US" smtClean="0"/>
              <a:t>34</a:t>
            </a:fld>
            <a:endParaRPr lang="en-US" dirty="0"/>
          </a:p>
        </p:txBody>
      </p:sp>
    </p:spTree>
    <p:extLst>
      <p:ext uri="{BB962C8B-B14F-4D97-AF65-F5344CB8AC3E}">
        <p14:creationId xmlns:p14="http://schemas.microsoft.com/office/powerpoint/2010/main" val="3574806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hepatitis C, we look at a hierarchical risk, as opposed to someone fitting in any category. As you can see, IDU is among the highest self-reported risk among people newly diagnosed with acute hepatitis C, followed by unknown risk and sexual contact. </a:t>
            </a:r>
            <a:r>
              <a:rPr lang="en-US" altLang="en-US" sz="1200" kern="1200" dirty="0">
                <a:solidFill>
                  <a:srgbClr val="000000"/>
                </a:solidFill>
                <a:latin typeface="+mn-lt"/>
                <a:ea typeface="+mn-ea"/>
                <a:cs typeface="+mn-cs"/>
              </a:rPr>
              <a:t>It is likely that sexual contact (heterosexual or MSM), while true for the patient, is not the transmission route for the virus. These data likely reflect under-reporting of higher-risk exposures such as injecting drug use.</a:t>
            </a:r>
            <a:endParaRPr lang="en-US" sz="1200" kern="1200" dirty="0">
              <a:solidFill>
                <a:prstClr val="black"/>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35</a:t>
            </a:fld>
            <a:endParaRPr lang="en-US" dirty="0"/>
          </a:p>
        </p:txBody>
      </p:sp>
    </p:spTree>
    <p:extLst>
      <p:ext uri="{BB962C8B-B14F-4D97-AF65-F5344CB8AC3E}">
        <p14:creationId xmlns:p14="http://schemas.microsoft.com/office/powerpoint/2010/main" val="425724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36</a:t>
            </a:fld>
            <a:endParaRPr lang="en-US" dirty="0"/>
          </a:p>
        </p:txBody>
      </p:sp>
    </p:spTree>
    <p:extLst>
      <p:ext uri="{BB962C8B-B14F-4D97-AF65-F5344CB8AC3E}">
        <p14:creationId xmlns:p14="http://schemas.microsoft.com/office/powerpoint/2010/main" val="2559845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37</a:t>
            </a:fld>
            <a:endParaRPr lang="en-US" dirty="0"/>
          </a:p>
        </p:txBody>
      </p:sp>
    </p:spTree>
    <p:extLst>
      <p:ext uri="{BB962C8B-B14F-4D97-AF65-F5344CB8AC3E}">
        <p14:creationId xmlns:p14="http://schemas.microsoft.com/office/powerpoint/2010/main" val="128792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38</a:t>
            </a:fld>
            <a:endParaRPr lang="en-US" dirty="0"/>
          </a:p>
        </p:txBody>
      </p:sp>
    </p:spTree>
    <p:extLst>
      <p:ext uri="{BB962C8B-B14F-4D97-AF65-F5344CB8AC3E}">
        <p14:creationId xmlns:p14="http://schemas.microsoft.com/office/powerpoint/2010/main" val="1403232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40</a:t>
            </a:fld>
            <a:endParaRPr lang="en-US" dirty="0"/>
          </a:p>
        </p:txBody>
      </p:sp>
    </p:spTree>
    <p:extLst>
      <p:ext uri="{BB962C8B-B14F-4D97-AF65-F5344CB8AC3E}">
        <p14:creationId xmlns:p14="http://schemas.microsoft.com/office/powerpoint/2010/main" val="227940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42</a:t>
            </a:fld>
            <a:endParaRPr lang="en-US" dirty="0"/>
          </a:p>
        </p:txBody>
      </p:sp>
    </p:spTree>
    <p:extLst>
      <p:ext uri="{BB962C8B-B14F-4D97-AF65-F5344CB8AC3E}">
        <p14:creationId xmlns:p14="http://schemas.microsoft.com/office/powerpoint/2010/main" val="1273891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44</a:t>
            </a:fld>
            <a:endParaRPr lang="en-US" dirty="0"/>
          </a:p>
        </p:txBody>
      </p:sp>
    </p:spTree>
    <p:extLst>
      <p:ext uri="{BB962C8B-B14F-4D97-AF65-F5344CB8AC3E}">
        <p14:creationId xmlns:p14="http://schemas.microsoft.com/office/powerpoint/2010/main" val="1044203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represents our surveillance-based treatment cascade for hepatitis C cases from 2020 to 2024. This cascade is based on laboratory results that are reported to us. In North Carolina, negative laboratory results are not required to be reported by law however, we do receive some negative RNA test results through voluntary reporting. </a:t>
            </a:r>
          </a:p>
          <a:p>
            <a:endParaRPr lang="en-US" dirty="0"/>
          </a:p>
          <a:p>
            <a:pPr marL="171450" indent="-171450">
              <a:buFontTx/>
              <a:buChar char="-"/>
            </a:pPr>
            <a:r>
              <a:rPr lang="en-US" dirty="0"/>
              <a:t>This figure represents treatment and cure through several proportions. </a:t>
            </a:r>
          </a:p>
          <a:p>
            <a:pPr marL="628650" lvl="1" indent="-171450">
              <a:buFontTx/>
              <a:buChar char="-"/>
            </a:pPr>
            <a:r>
              <a:rPr lang="en-US" dirty="0"/>
              <a:t>The proportion of confirmed HCV cases (RNA +)</a:t>
            </a:r>
          </a:p>
          <a:p>
            <a:pPr marL="628650" lvl="1" indent="-171450">
              <a:buFontTx/>
              <a:buChar char="-"/>
            </a:pPr>
            <a:r>
              <a:rPr lang="en-US" dirty="0"/>
              <a:t>The proportion of confirmed cases engaged in care</a:t>
            </a:r>
          </a:p>
          <a:p>
            <a:pPr marL="628650" lvl="1" indent="-171450">
              <a:buFontTx/>
              <a:buChar char="-"/>
            </a:pPr>
            <a:r>
              <a:rPr lang="en-US" dirty="0"/>
              <a:t>The proportion of confirmed cases that had a negative RNA more than 31 days but within 365 days after the last positive, which we use as a proxy for sustained virologic response or SVR.</a:t>
            </a:r>
          </a:p>
          <a:p>
            <a:pPr marL="171450" lvl="0" indent="-171450">
              <a:buFontTx/>
              <a:buChar char="-"/>
            </a:pPr>
            <a:endParaRPr lang="en-US" dirty="0"/>
          </a:p>
          <a:p>
            <a:pPr marL="171450" lvl="0" indent="-171450">
              <a:buFontTx/>
              <a:buChar char="-"/>
            </a:pPr>
            <a:r>
              <a:rPr lang="en-US" dirty="0"/>
              <a:t>At a minimum we believe that 17% of all confirmed HCV cases achieve SVR. This is likely a significant underestimate of treatment and cure as not all negative laboratory results are reported and persons may not receive a final RNA result after treatment. </a:t>
            </a:r>
          </a:p>
        </p:txBody>
      </p:sp>
      <p:sp>
        <p:nvSpPr>
          <p:cNvPr id="4" name="Slide Number Placeholder 3"/>
          <p:cNvSpPr>
            <a:spLocks noGrp="1"/>
          </p:cNvSpPr>
          <p:nvPr>
            <p:ph type="sldNum" sz="quarter" idx="5"/>
          </p:nvPr>
        </p:nvSpPr>
        <p:spPr/>
        <p:txBody>
          <a:bodyPr/>
          <a:lstStyle/>
          <a:p>
            <a:fld id="{DBCC7D24-0DC9-4E9C-89C0-35D79A09D337}" type="slidenum">
              <a:rPr lang="en-US" smtClean="0"/>
              <a:t>45</a:t>
            </a:fld>
            <a:endParaRPr lang="en-US" dirty="0"/>
          </a:p>
        </p:txBody>
      </p:sp>
    </p:spTree>
    <p:extLst>
      <p:ext uri="{BB962C8B-B14F-4D97-AF65-F5344CB8AC3E}">
        <p14:creationId xmlns:p14="http://schemas.microsoft.com/office/powerpoint/2010/main" val="381975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1419399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47</a:t>
            </a:fld>
            <a:endParaRPr lang="en-US" dirty="0"/>
          </a:p>
        </p:txBody>
      </p:sp>
    </p:spTree>
    <p:extLst>
      <p:ext uri="{BB962C8B-B14F-4D97-AF65-F5344CB8AC3E}">
        <p14:creationId xmlns:p14="http://schemas.microsoft.com/office/powerpoint/2010/main" val="71443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49</a:t>
            </a:fld>
            <a:endParaRPr lang="en-US" dirty="0"/>
          </a:p>
        </p:txBody>
      </p:sp>
    </p:spTree>
    <p:extLst>
      <p:ext uri="{BB962C8B-B14F-4D97-AF65-F5344CB8AC3E}">
        <p14:creationId xmlns:p14="http://schemas.microsoft.com/office/powerpoint/2010/main" val="244653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289008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a:t>
            </a:r>
            <a:r>
              <a:rPr lang="en-US" baseline="0" dirty="0"/>
              <a:t> course IDU maybe appear to us as “unknown”; rising number of unknown may reflect rising % of PWID or county inability/decision not to investigate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3218122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395114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2188192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19</a:t>
            </a:fld>
            <a:endParaRPr lang="en-US" dirty="0"/>
          </a:p>
        </p:txBody>
      </p:sp>
    </p:spTree>
    <p:extLst>
      <p:ext uri="{BB962C8B-B14F-4D97-AF65-F5344CB8AC3E}">
        <p14:creationId xmlns:p14="http://schemas.microsoft.com/office/powerpoint/2010/main" val="2024083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3574321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5322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845732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58895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063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742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673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39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159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33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05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28742" y="657965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Public Health | Viral Hepatitis B and C Epidemiology in NC| October 2025</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 DHHS Division of Public Health | 2020 HIV Epidemiology in NC| October 2021</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7526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cdc.gov/hepatitis-surveillance-2023/hepatitis-b/index.html" TargetMode="Externa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pi.publichealth.nc.gov/cd/stds/figures.html"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hepatitis-surveillance-2023/about/index.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cdc.gov/hepatitis-c/about/index.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hepatitis-surveillance-2023/hepatitis-c/index.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cdc.gov/hepatitis-surveillance-2023/hepatitis-c/index.html"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cdc.gov/hepatitis-surveillance-2023/hepatitis-c/index.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www.cdc.gov/hepatitis-surveillance-2023/hepatitis-c/index.html" TargetMode="External"/></Relationships>
</file>

<file path=ppt/slides/_rels/slide3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hepatitis-surveillance-2023/about/index.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archive.cdc.gov/#/details?url=https://www.cdc.gov/hepatitis/statistics/2014surveillance/commentary.htm" TargetMode="External"/><Relationship Id="rId4" Type="http://schemas.openxmlformats.org/officeDocument/2006/relationships/hyperlink" Target="https://www.cdc.gov/hepatitis-b/about/index.html"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www.cdc.gov/hepatitis-c/hcp/clinical-overview/index.html" TargetMode="External"/><Relationship Id="rId7" Type="http://schemas.openxmlformats.org/officeDocument/2006/relationships/hyperlink" Target="https://www.ncdhhs.gov/prescription-fact-sheet-sec-final-03-07-17/download"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www.dph.ncdhhs.gov/programs/chronic-disease-and-injury/injury-and-violence-prevention-branch/north-carolina-overdose-epidemic-data" TargetMode="External"/><Relationship Id="rId5" Type="http://schemas.openxmlformats.org/officeDocument/2006/relationships/hyperlink" Target="https://www.cdc.gov/hepatitis/populations/hiv.htm" TargetMode="External"/><Relationship Id="rId4" Type="http://schemas.openxmlformats.org/officeDocument/2006/relationships/hyperlink" Target="https://stateofhepc.org/wp-content/uploads/2023/02/State-of-Hep-C-Treatment-Costs-Fact-Sheet.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hepatitis-surveillance-2023/hepatitis-b/index.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hepatitis-surveillance-2023/hepatitis-b/index.html" TargetMode="Externa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z="1800" dirty="0">
                <a:latin typeface="Gotham Light" pitchFamily="50" charset="0"/>
                <a:cs typeface="Arial"/>
              </a:rPr>
              <a:t>NC Department of Health and Human Services </a:t>
            </a:r>
          </a:p>
          <a:p>
            <a:r>
              <a:rPr lang="en-US" dirty="0"/>
              <a:t>Viral Hepatitis B and C Epidemiology in North Carolina, 2024</a:t>
            </a:r>
          </a:p>
        </p:txBody>
      </p:sp>
      <p:sp>
        <p:nvSpPr>
          <p:cNvPr id="9" name="Text Placeholder 8"/>
          <p:cNvSpPr>
            <a:spLocks noGrp="1"/>
          </p:cNvSpPr>
          <p:nvPr>
            <p:ph type="body" sz="quarter" idx="11"/>
          </p:nvPr>
        </p:nvSpPr>
        <p:spPr>
          <a:xfrm>
            <a:off x="2768595" y="4071833"/>
            <a:ext cx="6799947" cy="948752"/>
          </a:xfrm>
        </p:spPr>
        <p:txBody>
          <a:bodyPr/>
          <a:lstStyle/>
          <a:p>
            <a:r>
              <a:rPr lang="en-US" sz="1800" dirty="0"/>
              <a:t>Division of Public Health/Epidemiology Section/Communicable Disease Branch</a:t>
            </a:r>
          </a:p>
        </p:txBody>
      </p:sp>
      <p:sp>
        <p:nvSpPr>
          <p:cNvPr id="10" name="Text Placeholder 9"/>
          <p:cNvSpPr>
            <a:spLocks noGrp="1"/>
          </p:cNvSpPr>
          <p:nvPr>
            <p:ph type="body" sz="quarter" idx="12"/>
          </p:nvPr>
        </p:nvSpPr>
        <p:spPr/>
        <p:txBody>
          <a:bodyPr>
            <a:normAutofit/>
          </a:bodyPr>
          <a:lstStyle/>
          <a:p>
            <a:r>
              <a:rPr lang="en-US" sz="2000" dirty="0"/>
              <a:t>October 2025</a:t>
            </a:r>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Acute HBV Rates by Race, North Carolina </a:t>
            </a:r>
            <a:br>
              <a:rPr lang="en-US" sz="3000" dirty="0"/>
            </a:br>
            <a:r>
              <a:rPr lang="en-US" sz="3000" dirty="0"/>
              <a:t>2020-2024</a:t>
            </a:r>
          </a:p>
        </p:txBody>
      </p:sp>
      <p:graphicFrame>
        <p:nvGraphicFramePr>
          <p:cNvPr id="6" name="Content Placeholder 7">
            <a:extLst>
              <a:ext uri="{FF2B5EF4-FFF2-40B4-BE49-F238E27FC236}">
                <a16:creationId xmlns:a16="http://schemas.microsoft.com/office/drawing/2014/main" id="{2BF88070-82A5-445F-AA0A-87EB71A98BBB}"/>
              </a:ext>
            </a:extLst>
          </p:cNvPr>
          <p:cNvGraphicFramePr>
            <a:graphicFrameLocks/>
          </p:cNvGraphicFramePr>
          <p:nvPr>
            <p:extLst>
              <p:ext uri="{D42A27DB-BD31-4B8C-83A1-F6EECF244321}">
                <p14:modId xmlns:p14="http://schemas.microsoft.com/office/powerpoint/2010/main" val="2535296269"/>
              </p:ext>
            </p:extLst>
          </p:nvPr>
        </p:nvGraphicFramePr>
        <p:xfrm>
          <a:off x="354842" y="1488545"/>
          <a:ext cx="8397272" cy="429176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a:extLst>
              <a:ext uri="{FF2B5EF4-FFF2-40B4-BE49-F238E27FC236}">
                <a16:creationId xmlns:a16="http://schemas.microsoft.com/office/drawing/2014/main" id="{A3D07D11-75DB-46E9-AB7E-523CB6029F11}"/>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a:t>
            </a:r>
          </a:p>
          <a:p>
            <a:r>
              <a:rPr lang="en-US" sz="1050" b="0" dirty="0">
                <a:latin typeface="Arial Narrow" panose="020B0606020202030204" pitchFamily="34" charset="0"/>
              </a:rPr>
              <a:t>^The hepatitis B case definition was updated in 2024; therefore, comparisons with previous years should be interpreted with caution.  </a:t>
            </a:r>
          </a:p>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24444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1" y="498566"/>
            <a:ext cx="8789159" cy="548640"/>
          </a:xfrm>
        </p:spPr>
        <p:txBody>
          <a:bodyPr/>
          <a:lstStyle/>
          <a:p>
            <a:r>
              <a:rPr lang="en-US" sz="3000" dirty="0"/>
              <a:t>Acute HBV Cases by Ethnicity, North Carolina </a:t>
            </a:r>
            <a:br>
              <a:rPr lang="en-US" sz="3000" dirty="0"/>
            </a:br>
            <a:r>
              <a:rPr lang="en-US" sz="3000" dirty="0"/>
              <a:t>2020-2024</a:t>
            </a:r>
          </a:p>
        </p:txBody>
      </p:sp>
      <p:graphicFrame>
        <p:nvGraphicFramePr>
          <p:cNvPr id="7" name="Content Placeholder 7">
            <a:extLst>
              <a:ext uri="{FF2B5EF4-FFF2-40B4-BE49-F238E27FC236}">
                <a16:creationId xmlns:a16="http://schemas.microsoft.com/office/drawing/2014/main" id="{3DD2E004-AE68-44F3-BD9B-B428E151F971}"/>
              </a:ext>
            </a:extLst>
          </p:cNvPr>
          <p:cNvGraphicFramePr>
            <a:graphicFrameLocks/>
          </p:cNvGraphicFramePr>
          <p:nvPr>
            <p:extLst>
              <p:ext uri="{D42A27DB-BD31-4B8C-83A1-F6EECF244321}">
                <p14:modId xmlns:p14="http://schemas.microsoft.com/office/powerpoint/2010/main" val="1369501174"/>
              </p:ext>
            </p:extLst>
          </p:nvPr>
        </p:nvGraphicFramePr>
        <p:xfrm>
          <a:off x="186655" y="1458346"/>
          <a:ext cx="8663267" cy="462676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4">
            <a:extLst>
              <a:ext uri="{FF2B5EF4-FFF2-40B4-BE49-F238E27FC236}">
                <a16:creationId xmlns:a16="http://schemas.microsoft.com/office/drawing/2014/main" id="{582B9A85-A168-4D2E-8C83-577B79A0D307}"/>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a:t>
            </a:r>
          </a:p>
          <a:p>
            <a:r>
              <a:rPr lang="en-US" sz="1050" b="0" dirty="0">
                <a:latin typeface="Arial Narrow" panose="020B0606020202030204" pitchFamily="34" charset="0"/>
              </a:rPr>
              <a:t>^The hepatitis B case definition was updated in 2024; therefore, comparisons with previous years should be interpreted with caution. </a:t>
            </a:r>
          </a:p>
          <a:p>
            <a:r>
              <a:rPr lang="en-US" sz="1050" b="0" dirty="0">
                <a:latin typeface="Arial Narrow" panose="020B0606020202030204" pitchFamily="34" charset="0"/>
              </a:rPr>
              <a:t>Data Source: North Carolina Electronic Disease Surveillance System (NC EDSS) (data as of September 2025). </a:t>
            </a:r>
          </a:p>
        </p:txBody>
      </p:sp>
      <p:sp>
        <p:nvSpPr>
          <p:cNvPr id="2" name="TextBox 1">
            <a:extLst>
              <a:ext uri="{FF2B5EF4-FFF2-40B4-BE49-F238E27FC236}">
                <a16:creationId xmlns:a16="http://schemas.microsoft.com/office/drawing/2014/main" id="{89900986-7DE7-E6B5-0314-D28522B4AF3B}"/>
              </a:ext>
            </a:extLst>
          </p:cNvPr>
          <p:cNvSpPr txBox="1"/>
          <p:nvPr/>
        </p:nvSpPr>
        <p:spPr>
          <a:xfrm>
            <a:off x="3127136" y="2790971"/>
            <a:ext cx="588723" cy="2630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146</a:t>
            </a:r>
          </a:p>
        </p:txBody>
      </p:sp>
      <p:sp>
        <p:nvSpPr>
          <p:cNvPr id="5" name="TextBox 1">
            <a:extLst>
              <a:ext uri="{FF2B5EF4-FFF2-40B4-BE49-F238E27FC236}">
                <a16:creationId xmlns:a16="http://schemas.microsoft.com/office/drawing/2014/main" id="{C87DBA94-55D9-2A4F-7AF1-80F34CCAE536}"/>
              </a:ext>
            </a:extLst>
          </p:cNvPr>
          <p:cNvSpPr txBox="1"/>
          <p:nvPr/>
        </p:nvSpPr>
        <p:spPr>
          <a:xfrm>
            <a:off x="4678471" y="3322528"/>
            <a:ext cx="588723" cy="2630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112</a:t>
            </a:r>
          </a:p>
        </p:txBody>
      </p:sp>
      <p:sp>
        <p:nvSpPr>
          <p:cNvPr id="6" name="TextBox 1">
            <a:extLst>
              <a:ext uri="{FF2B5EF4-FFF2-40B4-BE49-F238E27FC236}">
                <a16:creationId xmlns:a16="http://schemas.microsoft.com/office/drawing/2014/main" id="{BC8B0AAF-CF65-8B9C-579F-E5BA988B09DD}"/>
              </a:ext>
            </a:extLst>
          </p:cNvPr>
          <p:cNvSpPr txBox="1"/>
          <p:nvPr/>
        </p:nvSpPr>
        <p:spPr>
          <a:xfrm>
            <a:off x="6206647" y="3416474"/>
            <a:ext cx="588723" cy="2630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108</a:t>
            </a:r>
          </a:p>
        </p:txBody>
      </p:sp>
      <p:sp>
        <p:nvSpPr>
          <p:cNvPr id="9" name="TextBox 1">
            <a:extLst>
              <a:ext uri="{FF2B5EF4-FFF2-40B4-BE49-F238E27FC236}">
                <a16:creationId xmlns:a16="http://schemas.microsoft.com/office/drawing/2014/main" id="{A29F2D8C-FCA9-7409-25DC-7486D8B85FCC}"/>
              </a:ext>
            </a:extLst>
          </p:cNvPr>
          <p:cNvSpPr txBox="1"/>
          <p:nvPr/>
        </p:nvSpPr>
        <p:spPr>
          <a:xfrm>
            <a:off x="7766720" y="2358899"/>
            <a:ext cx="588723" cy="2630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177</a:t>
            </a:r>
          </a:p>
        </p:txBody>
      </p:sp>
    </p:spTree>
    <p:extLst>
      <p:ext uri="{BB962C8B-B14F-4D97-AF65-F5344CB8AC3E}">
        <p14:creationId xmlns:p14="http://schemas.microsoft.com/office/powerpoint/2010/main" val="135948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Acute HBV Rates by Ethnicity, North Carolina </a:t>
            </a:r>
            <a:br>
              <a:rPr lang="en-US" sz="3000" dirty="0"/>
            </a:br>
            <a:r>
              <a:rPr lang="en-US" sz="3000" dirty="0"/>
              <a:t>2020-2024</a:t>
            </a:r>
          </a:p>
        </p:txBody>
      </p:sp>
      <p:graphicFrame>
        <p:nvGraphicFramePr>
          <p:cNvPr id="6" name="Content Placeholder 7">
            <a:extLst>
              <a:ext uri="{FF2B5EF4-FFF2-40B4-BE49-F238E27FC236}">
                <a16:creationId xmlns:a16="http://schemas.microsoft.com/office/drawing/2014/main" id="{2BF88070-82A5-445F-AA0A-87EB71A98BBB}"/>
              </a:ext>
            </a:extLst>
          </p:cNvPr>
          <p:cNvGraphicFramePr>
            <a:graphicFrameLocks/>
          </p:cNvGraphicFramePr>
          <p:nvPr>
            <p:extLst>
              <p:ext uri="{D42A27DB-BD31-4B8C-83A1-F6EECF244321}">
                <p14:modId xmlns:p14="http://schemas.microsoft.com/office/powerpoint/2010/main" val="1784965106"/>
              </p:ext>
            </p:extLst>
          </p:nvPr>
        </p:nvGraphicFramePr>
        <p:xfrm>
          <a:off x="354842" y="1488545"/>
          <a:ext cx="8397272" cy="429176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a:extLst>
              <a:ext uri="{FF2B5EF4-FFF2-40B4-BE49-F238E27FC236}">
                <a16:creationId xmlns:a16="http://schemas.microsoft.com/office/drawing/2014/main" id="{A3D07D11-75DB-46E9-AB7E-523CB6029F11}"/>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a:t>
            </a:r>
          </a:p>
          <a:p>
            <a:r>
              <a:rPr lang="en-US" sz="1050" b="0" dirty="0">
                <a:latin typeface="Arial Narrow" panose="020B0606020202030204" pitchFamily="34" charset="0"/>
              </a:rPr>
              <a:t>^The hepatitis B case definition was updated in 2024; therefore, comparisons with previous years should be interpreted with caution.  </a:t>
            </a:r>
          </a:p>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291658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Acute HBV Cases by Self-Reported Risk^</a:t>
            </a:r>
            <a:br>
              <a:rPr lang="en-US" sz="3000" dirty="0"/>
            </a:br>
            <a:r>
              <a:rPr lang="en-US" sz="3000" dirty="0"/>
              <a:t>North Carolina 2015-2024</a:t>
            </a:r>
          </a:p>
        </p:txBody>
      </p:sp>
      <p:sp>
        <p:nvSpPr>
          <p:cNvPr id="5" name="Text Placeholder 4">
            <a:extLst>
              <a:ext uri="{FF2B5EF4-FFF2-40B4-BE49-F238E27FC236}">
                <a16:creationId xmlns:a16="http://schemas.microsoft.com/office/drawing/2014/main" id="{BA28C486-BAE0-42C6-AB83-8C7E5B651134}"/>
              </a:ext>
            </a:extLst>
          </p:cNvPr>
          <p:cNvSpPr>
            <a:spLocks noGrp="1"/>
          </p:cNvSpPr>
          <p:nvPr>
            <p:ph type="body" sz="quarter" idx="11"/>
          </p:nvPr>
        </p:nvSpPr>
        <p:spPr/>
        <p:txBody>
          <a:body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 </a:t>
            </a:r>
          </a:p>
          <a:p>
            <a:r>
              <a:rPr lang="en-US" sz="1050" b="0" dirty="0">
                <a:solidFill>
                  <a:prstClr val="black"/>
                </a:solidFill>
                <a:latin typeface="Arial Narrow" panose="020B0606020202030204" pitchFamily="34" charset="0"/>
              </a:rPr>
              <a:t>^People may report more than one risk, so totals may not add up to the case total. Rates are not presented due to the lack of population data for the exposure groups.</a:t>
            </a:r>
            <a:endParaRPr lang="en-US" sz="1050" b="0" dirty="0">
              <a:latin typeface="Arial Narrow" panose="020B0606020202030204" pitchFamily="34" charset="0"/>
            </a:endParaRPr>
          </a:p>
          <a:p>
            <a:r>
              <a:rPr lang="en-US" sz="1050" b="0" dirty="0">
                <a:latin typeface="Arial Narrow" panose="020B0606020202030204" pitchFamily="34" charset="0"/>
              </a:rPr>
              <a:t>Data Source: North Carolina Electronic Disease Surveillance System (NC EDSS) (data as of September 2025).  </a:t>
            </a:r>
          </a:p>
        </p:txBody>
      </p:sp>
      <p:graphicFrame>
        <p:nvGraphicFramePr>
          <p:cNvPr id="7" name="Chart 6">
            <a:extLst>
              <a:ext uri="{FF2B5EF4-FFF2-40B4-BE49-F238E27FC236}">
                <a16:creationId xmlns:a16="http://schemas.microsoft.com/office/drawing/2014/main" id="{3D9D41CF-AC98-4E70-A66F-1FA1143FF99E}"/>
              </a:ext>
            </a:extLst>
          </p:cNvPr>
          <p:cNvGraphicFramePr/>
          <p:nvPr>
            <p:extLst>
              <p:ext uri="{D42A27DB-BD31-4B8C-83A1-F6EECF244321}">
                <p14:modId xmlns:p14="http://schemas.microsoft.com/office/powerpoint/2010/main" val="3302568442"/>
              </p:ext>
            </p:extLst>
          </p:nvPr>
        </p:nvGraphicFramePr>
        <p:xfrm>
          <a:off x="354842" y="1485971"/>
          <a:ext cx="8265176" cy="4109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6704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Acute HBV County Rates in North Carolina 2024</a:t>
            </a:r>
          </a:p>
        </p:txBody>
      </p:sp>
      <p:sp>
        <p:nvSpPr>
          <p:cNvPr id="7" name="Text Placeholder 4">
            <a:extLst>
              <a:ext uri="{FF2B5EF4-FFF2-40B4-BE49-F238E27FC236}">
                <a16:creationId xmlns:a16="http://schemas.microsoft.com/office/drawing/2014/main" id="{3EA9B9D6-7ACA-4BC2-B75D-30049ED74E72}"/>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latin typeface="Arial Narrow" panose="020B0606020202030204" pitchFamily="34" charset="0"/>
              </a:rPr>
              <a:t>Data Source: North Carolina Electronic Disease Surveillance System (NC EDSS) (data as of September 2025).  </a:t>
            </a:r>
          </a:p>
        </p:txBody>
      </p:sp>
      <p:grpSp>
        <p:nvGrpSpPr>
          <p:cNvPr id="6" name="Group 5">
            <a:extLst>
              <a:ext uri="{FF2B5EF4-FFF2-40B4-BE49-F238E27FC236}">
                <a16:creationId xmlns:a16="http://schemas.microsoft.com/office/drawing/2014/main" id="{15457290-AD53-1169-C71F-0953EFC95DFF}"/>
              </a:ext>
            </a:extLst>
          </p:cNvPr>
          <p:cNvGrpSpPr/>
          <p:nvPr/>
        </p:nvGrpSpPr>
        <p:grpSpPr>
          <a:xfrm>
            <a:off x="438367" y="1687559"/>
            <a:ext cx="8243764" cy="4432718"/>
            <a:chOff x="438367" y="1687559"/>
            <a:chExt cx="8243764" cy="4432718"/>
          </a:xfrm>
        </p:grpSpPr>
        <p:pic>
          <p:nvPicPr>
            <p:cNvPr id="4" name="Picture 3">
              <a:extLst>
                <a:ext uri="{FF2B5EF4-FFF2-40B4-BE49-F238E27FC236}">
                  <a16:creationId xmlns:a16="http://schemas.microsoft.com/office/drawing/2014/main" id="{1476B411-E9D2-A8A7-3894-E48DF4FBBAE5}"/>
                </a:ext>
              </a:extLst>
            </p:cNvPr>
            <p:cNvPicPr>
              <a:picLocks noChangeAspect="1"/>
            </p:cNvPicPr>
            <p:nvPr/>
          </p:nvPicPr>
          <p:blipFill>
            <a:blip r:embed="rId2" cstate="print">
              <a:extLst>
                <a:ext uri="{28A0092B-C50C-407E-A947-70E740481C1C}">
                  <a14:useLocalDpi xmlns:a14="http://schemas.microsoft.com/office/drawing/2010/main" val="0"/>
                </a:ext>
              </a:extLst>
            </a:blip>
            <a:srcRect t="45091" r="62534"/>
            <a:stretch>
              <a:fillRect/>
            </a:stretch>
          </p:blipFill>
          <p:spPr>
            <a:xfrm>
              <a:off x="438367" y="3703898"/>
              <a:ext cx="3057187" cy="2416379"/>
            </a:xfrm>
            <a:prstGeom prst="rect">
              <a:avLst/>
            </a:prstGeom>
          </p:spPr>
        </p:pic>
        <p:pic>
          <p:nvPicPr>
            <p:cNvPr id="5" name="Picture 4" descr="Diagram&#10;&#10;AI-generated content may be incorrect.">
              <a:extLst>
                <a:ext uri="{FF2B5EF4-FFF2-40B4-BE49-F238E27FC236}">
                  <a16:creationId xmlns:a16="http://schemas.microsoft.com/office/drawing/2014/main" id="{3DEF08BB-D09C-67AF-8FBF-A4989CCD5992}"/>
                </a:ext>
              </a:extLst>
            </p:cNvPr>
            <p:cNvPicPr>
              <a:picLocks noChangeAspect="1"/>
            </p:cNvPicPr>
            <p:nvPr/>
          </p:nvPicPr>
          <p:blipFill>
            <a:blip r:embed="rId3" cstate="print">
              <a:extLst>
                <a:ext uri="{28A0092B-C50C-407E-A947-70E740481C1C}">
                  <a14:useLocalDpi xmlns:a14="http://schemas.microsoft.com/office/drawing/2010/main" val="0"/>
                </a:ext>
              </a:extLst>
            </a:blip>
            <a:srcRect t="17053" b="19074"/>
            <a:stretch>
              <a:fillRect/>
            </a:stretch>
          </p:blipFill>
          <p:spPr>
            <a:xfrm>
              <a:off x="522287" y="1687559"/>
              <a:ext cx="8159844" cy="3224528"/>
            </a:xfrm>
            <a:prstGeom prst="rect">
              <a:avLst/>
            </a:prstGeom>
          </p:spPr>
        </p:pic>
      </p:grpSp>
    </p:spTree>
    <p:extLst>
      <p:ext uri="{BB962C8B-B14F-4D97-AF65-F5344CB8AC3E}">
        <p14:creationId xmlns:p14="http://schemas.microsoft.com/office/powerpoint/2010/main" val="2843553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Number of Newly Reported Chronic HBV Reported in North Carolina, 2020-2024</a:t>
            </a:r>
          </a:p>
        </p:txBody>
      </p:sp>
      <p:graphicFrame>
        <p:nvGraphicFramePr>
          <p:cNvPr id="8" name="Chart 7">
            <a:extLst>
              <a:ext uri="{FF2B5EF4-FFF2-40B4-BE49-F238E27FC236}">
                <a16:creationId xmlns:a16="http://schemas.microsoft.com/office/drawing/2014/main" id="{C4A1BDC6-4BBE-485B-B129-6ADA9F0D7F76}"/>
              </a:ext>
            </a:extLst>
          </p:cNvPr>
          <p:cNvGraphicFramePr/>
          <p:nvPr>
            <p:extLst>
              <p:ext uri="{D42A27DB-BD31-4B8C-83A1-F6EECF244321}">
                <p14:modId xmlns:p14="http://schemas.microsoft.com/office/powerpoint/2010/main" val="2238523698"/>
              </p:ext>
            </p:extLst>
          </p:nvPr>
        </p:nvGraphicFramePr>
        <p:xfrm>
          <a:off x="389299" y="1664413"/>
          <a:ext cx="8120050" cy="426746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23937AB7-797E-48F6-A8F2-0A1CD091EED4}"/>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*Note: 2020 data should be treated with caution due to reduced availability of testing caused by the COVID-19 pandemic.</a:t>
            </a:r>
          </a:p>
          <a:p>
            <a:pPr>
              <a:defRPr/>
            </a:pPr>
            <a:r>
              <a:rPr lang="en-US" sz="1050" b="0" dirty="0">
                <a:latin typeface="Arial Narrow" panose="020B0606020202030204" pitchFamily="34" charset="0"/>
              </a:rPr>
              <a:t>^The hepatitis B case definition was updated in 2024; therefore, comparisons with previous years should be interpreted with caution. </a:t>
            </a:r>
            <a:r>
              <a:rPr kumimoji="0" lang="en-US" sz="105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2832412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Newly Diagnosed Chronic HBV Rates in North Carolina and United States, 2016-2024</a:t>
            </a:r>
            <a:br>
              <a:rPr lang="en-US" sz="3000" dirty="0"/>
            </a:br>
            <a:endParaRPr lang="en-US" sz="3000" dirty="0"/>
          </a:p>
        </p:txBody>
      </p:sp>
      <p:graphicFrame>
        <p:nvGraphicFramePr>
          <p:cNvPr id="9" name="Chart 8">
            <a:extLst>
              <a:ext uri="{FF2B5EF4-FFF2-40B4-BE49-F238E27FC236}">
                <a16:creationId xmlns:a16="http://schemas.microsoft.com/office/drawing/2014/main" id="{9516E5A4-F795-427D-B457-CC72BD60B229}"/>
              </a:ext>
            </a:extLst>
          </p:cNvPr>
          <p:cNvGraphicFramePr/>
          <p:nvPr>
            <p:extLst>
              <p:ext uri="{D42A27DB-BD31-4B8C-83A1-F6EECF244321}">
                <p14:modId xmlns:p14="http://schemas.microsoft.com/office/powerpoint/2010/main" val="2786014305"/>
              </p:ext>
            </p:extLst>
          </p:nvPr>
        </p:nvGraphicFramePr>
        <p:xfrm>
          <a:off x="428347" y="1592439"/>
          <a:ext cx="8287306" cy="42309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CBC1DA2C-F358-4A5F-8F8D-DF0BA2896220}"/>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a:t>
            </a:r>
          </a:p>
          <a:p>
            <a:r>
              <a:rPr lang="en-US" sz="1050" b="0" dirty="0">
                <a:latin typeface="Arial Narrow" panose="020B0606020202030204" pitchFamily="34" charset="0"/>
              </a:rPr>
              <a:t>^The hepatitis B case definition was updated in 2024; therefore, comparisons with previous years should be interpreted with caution.  </a:t>
            </a:r>
          </a:p>
          <a:p>
            <a:r>
              <a:rPr lang="en-US" sz="1050" b="0" dirty="0">
                <a:latin typeface="Arial Narrow" panose="020B0606020202030204" pitchFamily="34" charset="0"/>
              </a:rPr>
              <a:t>Data Source: North Carolina Electronic Disease Surveillance System (NC EDSS) (data as of September 2025) and Surveillance for Viral Hepatitis, United States, 2000-2023 CDC reports (</a:t>
            </a:r>
            <a:r>
              <a:rPr lang="en-US" sz="1050" b="0" dirty="0">
                <a:latin typeface="Arial Narrow" panose="020B0606020202030204" pitchFamily="34" charset="0"/>
                <a:hlinkClick r:id="rId4"/>
              </a:rPr>
              <a:t>https://www.cdc.gov/hepatitis-surveillance-2023/hepatitis-b/index.html</a:t>
            </a:r>
            <a:r>
              <a:rPr lang="en-US" sz="1050" b="0" dirty="0">
                <a:latin typeface="Arial Narrow" panose="020B0606020202030204" pitchFamily="34" charset="0"/>
              </a:rPr>
              <a:t>). </a:t>
            </a:r>
          </a:p>
        </p:txBody>
      </p:sp>
    </p:spTree>
    <p:extLst>
      <p:ext uri="{BB962C8B-B14F-4D97-AF65-F5344CB8AC3E}">
        <p14:creationId xmlns:p14="http://schemas.microsoft.com/office/powerpoint/2010/main" val="729149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9224587" cy="548640"/>
          </a:xfrm>
        </p:spPr>
        <p:txBody>
          <a:bodyPr/>
          <a:lstStyle/>
          <a:p>
            <a:r>
              <a:rPr lang="en-US" sz="3000" dirty="0"/>
              <a:t>Chronic HBV Cases By Gender</a:t>
            </a:r>
            <a:br>
              <a:rPr lang="en-US" sz="3000" dirty="0"/>
            </a:br>
            <a:r>
              <a:rPr lang="en-US" sz="3000" dirty="0"/>
              <a:t>North Carolina, 2000-2024</a:t>
            </a:r>
          </a:p>
        </p:txBody>
      </p:sp>
      <p:graphicFrame>
        <p:nvGraphicFramePr>
          <p:cNvPr id="7" name="Content Placeholder 6">
            <a:extLst>
              <a:ext uri="{FF2B5EF4-FFF2-40B4-BE49-F238E27FC236}">
                <a16:creationId xmlns:a16="http://schemas.microsoft.com/office/drawing/2014/main" id="{F816D354-18FE-4E7F-812E-8945F0F5E652}"/>
              </a:ext>
            </a:extLst>
          </p:cNvPr>
          <p:cNvGraphicFramePr>
            <a:graphicFrameLocks/>
          </p:cNvGraphicFramePr>
          <p:nvPr>
            <p:extLst>
              <p:ext uri="{D42A27DB-BD31-4B8C-83A1-F6EECF244321}">
                <p14:modId xmlns:p14="http://schemas.microsoft.com/office/powerpoint/2010/main" val="2119589987"/>
              </p:ext>
            </p:extLst>
          </p:nvPr>
        </p:nvGraphicFramePr>
        <p:xfrm>
          <a:off x="259110" y="1417611"/>
          <a:ext cx="8636534" cy="459660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485C1235-8E98-418A-BB79-5ED673D10F8F}"/>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 </a:t>
            </a:r>
          </a:p>
          <a:p>
            <a:r>
              <a:rPr lang="en-US" sz="1050" b="0" dirty="0">
                <a:latin typeface="Arial Narrow" panose="020B0606020202030204" pitchFamily="34" charset="0"/>
              </a:rPr>
              <a:t>^The hepatitis B case definition was updated in 2024; therefore, comparisons with previous years should be interpreted with caution. </a:t>
            </a:r>
          </a:p>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1378804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6">
            <a:extLst>
              <a:ext uri="{FF2B5EF4-FFF2-40B4-BE49-F238E27FC236}">
                <a16:creationId xmlns:a16="http://schemas.microsoft.com/office/drawing/2014/main" id="{C7F8BF15-5F5A-40DC-A8AE-7C6779A14479}"/>
              </a:ext>
            </a:extLst>
          </p:cNvPr>
          <p:cNvGraphicFramePr>
            <a:graphicFrameLocks/>
          </p:cNvGraphicFramePr>
          <p:nvPr>
            <p:extLst>
              <p:ext uri="{D42A27DB-BD31-4B8C-83A1-F6EECF244321}">
                <p14:modId xmlns:p14="http://schemas.microsoft.com/office/powerpoint/2010/main" val="1023903275"/>
              </p:ext>
            </p:extLst>
          </p:nvPr>
        </p:nvGraphicFramePr>
        <p:xfrm>
          <a:off x="522287" y="1463284"/>
          <a:ext cx="8451034" cy="414497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517047"/>
            <a:ext cx="8789159" cy="548640"/>
          </a:xfrm>
        </p:spPr>
        <p:txBody>
          <a:bodyPr/>
          <a:lstStyle/>
          <a:p>
            <a:r>
              <a:rPr lang="en-US" sz="3000" dirty="0"/>
              <a:t>Newly Diagnosed Chronic HBV Cases by Race, North Carolina, 2020-2024</a:t>
            </a:r>
            <a:br>
              <a:rPr lang="en-US" sz="3000" dirty="0"/>
            </a:br>
            <a:endParaRPr lang="en-US" sz="3000" dirty="0"/>
          </a:p>
        </p:txBody>
      </p:sp>
      <p:sp>
        <p:nvSpPr>
          <p:cNvPr id="14" name="Rectangle 13">
            <a:extLst>
              <a:ext uri="{FF2B5EF4-FFF2-40B4-BE49-F238E27FC236}">
                <a16:creationId xmlns:a16="http://schemas.microsoft.com/office/drawing/2014/main" id="{74F90CEB-E76E-4384-8B91-5D3FC61B96FB}"/>
              </a:ext>
            </a:extLst>
          </p:cNvPr>
          <p:cNvSpPr/>
          <p:nvPr/>
        </p:nvSpPr>
        <p:spPr>
          <a:xfrm rot="16200000">
            <a:off x="-566561" y="3742404"/>
            <a:ext cx="1587294" cy="297004"/>
          </a:xfrm>
          <a:prstGeom prst="rect">
            <a:avLst/>
          </a:prstGeom>
        </p:spPr>
        <p:txBody>
          <a:bodyPr wrap="none">
            <a:spAutoFit/>
          </a:bodyPr>
          <a:lstStyle/>
          <a:p>
            <a:pPr algn="ctr">
              <a:defRPr sz="1330" b="1" i="0" u="none" strike="noStrike" kern="1200" baseline="0">
                <a:solidFill>
                  <a:srgbClr val="FFFFFF">
                    <a:lumMod val="10000"/>
                  </a:srgbClr>
                </a:solidFill>
                <a:latin typeface="Arial" panose="020B0604020202020204" pitchFamily="34" charset="0"/>
                <a:ea typeface="+mn-ea"/>
                <a:cs typeface="Arial" panose="020B0604020202020204" pitchFamily="34" charset="0"/>
              </a:defRPr>
            </a:pPr>
            <a:r>
              <a:rPr lang="en-US" dirty="0"/>
              <a:t>Number of Cases</a:t>
            </a:r>
          </a:p>
        </p:txBody>
      </p:sp>
      <p:sp>
        <p:nvSpPr>
          <p:cNvPr id="15" name="Rectangle 14">
            <a:extLst>
              <a:ext uri="{FF2B5EF4-FFF2-40B4-BE49-F238E27FC236}">
                <a16:creationId xmlns:a16="http://schemas.microsoft.com/office/drawing/2014/main" id="{6EA84CC0-DE91-4F11-B814-386B92511CA1}"/>
              </a:ext>
            </a:extLst>
          </p:cNvPr>
          <p:cNvSpPr/>
          <p:nvPr/>
        </p:nvSpPr>
        <p:spPr>
          <a:xfrm>
            <a:off x="3763830" y="5608256"/>
            <a:ext cx="1616340" cy="297004"/>
          </a:xfrm>
          <a:prstGeom prst="rect">
            <a:avLst/>
          </a:prstGeom>
        </p:spPr>
        <p:txBody>
          <a:bodyPr wrap="none">
            <a:spAutoFit/>
          </a:bodyPr>
          <a:lstStyle/>
          <a:p>
            <a:pPr algn="ctr">
              <a:defRPr sz="1330" b="1" i="0" u="none" strike="noStrike" kern="1200" baseline="0">
                <a:solidFill>
                  <a:srgbClr val="FFFFFF">
                    <a:lumMod val="10000"/>
                  </a:srgbClr>
                </a:solidFill>
                <a:latin typeface="Arial" panose="020B0604020202020204" pitchFamily="34" charset="0"/>
                <a:ea typeface="+mn-ea"/>
                <a:cs typeface="Arial" panose="020B0604020202020204" pitchFamily="34" charset="0"/>
              </a:defRPr>
            </a:pPr>
            <a:r>
              <a:rPr lang="en-US" dirty="0"/>
              <a:t>Year of Diagnosis</a:t>
            </a:r>
          </a:p>
        </p:txBody>
      </p:sp>
      <p:sp>
        <p:nvSpPr>
          <p:cNvPr id="16" name="Text Placeholder 4">
            <a:extLst>
              <a:ext uri="{FF2B5EF4-FFF2-40B4-BE49-F238E27FC236}">
                <a16:creationId xmlns:a16="http://schemas.microsoft.com/office/drawing/2014/main" id="{03816EC5-8E78-4296-BB20-843A966FD6F1}"/>
              </a:ext>
            </a:extLst>
          </p:cNvPr>
          <p:cNvSpPr txBox="1">
            <a:spLocks/>
          </p:cNvSpPr>
          <p:nvPr/>
        </p:nvSpPr>
        <p:spPr>
          <a:xfrm>
            <a:off x="522287" y="6233946"/>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a:t>
            </a:r>
          </a:p>
          <a:p>
            <a:r>
              <a:rPr lang="en-US" sz="1050" b="0" dirty="0">
                <a:latin typeface="Arial Narrow" panose="020B0606020202030204" pitchFamily="34" charset="0"/>
              </a:rPr>
              <a:t>^The hepatitis B case definition was updated in 2024; therefore, comparisons with previous years should be interpreted with caution.  </a:t>
            </a:r>
          </a:p>
          <a:p>
            <a:r>
              <a:rPr lang="en-US" sz="1050" b="0" dirty="0">
                <a:latin typeface="Arial Narrow" panose="020B0606020202030204" pitchFamily="34" charset="0"/>
              </a:rPr>
              <a:t>Data Source: North Carolina Electronic Disease Surveillance System (NC EDSS) (data as of September 2025). </a:t>
            </a:r>
          </a:p>
        </p:txBody>
      </p:sp>
      <p:sp>
        <p:nvSpPr>
          <p:cNvPr id="2" name="TextBox 1">
            <a:extLst>
              <a:ext uri="{FF2B5EF4-FFF2-40B4-BE49-F238E27FC236}">
                <a16:creationId xmlns:a16="http://schemas.microsoft.com/office/drawing/2014/main" id="{A36C46E4-C895-6B5A-F9BD-0DD272AF928D}"/>
              </a:ext>
            </a:extLst>
          </p:cNvPr>
          <p:cNvSpPr txBox="1"/>
          <p:nvPr/>
        </p:nvSpPr>
        <p:spPr>
          <a:xfrm>
            <a:off x="1683278" y="2965743"/>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926</a:t>
            </a:r>
          </a:p>
        </p:txBody>
      </p:sp>
      <p:sp>
        <p:nvSpPr>
          <p:cNvPr id="4" name="TextBox 1">
            <a:extLst>
              <a:ext uri="{FF2B5EF4-FFF2-40B4-BE49-F238E27FC236}">
                <a16:creationId xmlns:a16="http://schemas.microsoft.com/office/drawing/2014/main" id="{A36C46E4-C895-6B5A-F9BD-0DD272AF928D}"/>
              </a:ext>
            </a:extLst>
          </p:cNvPr>
          <p:cNvSpPr txBox="1"/>
          <p:nvPr/>
        </p:nvSpPr>
        <p:spPr>
          <a:xfrm>
            <a:off x="3238774" y="2834227"/>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1,006</a:t>
            </a:r>
          </a:p>
        </p:txBody>
      </p:sp>
      <p:sp>
        <p:nvSpPr>
          <p:cNvPr id="5" name="TextBox 1">
            <a:extLst>
              <a:ext uri="{FF2B5EF4-FFF2-40B4-BE49-F238E27FC236}">
                <a16:creationId xmlns:a16="http://schemas.microsoft.com/office/drawing/2014/main" id="{A36C46E4-C895-6B5A-F9BD-0DD272AF928D}"/>
              </a:ext>
            </a:extLst>
          </p:cNvPr>
          <p:cNvSpPr txBox="1"/>
          <p:nvPr/>
        </p:nvSpPr>
        <p:spPr>
          <a:xfrm>
            <a:off x="4794270" y="2571195"/>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1,108</a:t>
            </a:r>
          </a:p>
        </p:txBody>
      </p:sp>
      <p:sp>
        <p:nvSpPr>
          <p:cNvPr id="6" name="TextBox 1">
            <a:extLst>
              <a:ext uri="{FF2B5EF4-FFF2-40B4-BE49-F238E27FC236}">
                <a16:creationId xmlns:a16="http://schemas.microsoft.com/office/drawing/2014/main" id="{A36C46E4-C895-6B5A-F9BD-0DD272AF928D}"/>
              </a:ext>
            </a:extLst>
          </p:cNvPr>
          <p:cNvSpPr txBox="1"/>
          <p:nvPr/>
        </p:nvSpPr>
        <p:spPr>
          <a:xfrm>
            <a:off x="6295039" y="2439679"/>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1,172</a:t>
            </a:r>
          </a:p>
        </p:txBody>
      </p:sp>
      <p:sp>
        <p:nvSpPr>
          <p:cNvPr id="7" name="TextBox 1">
            <a:extLst>
              <a:ext uri="{FF2B5EF4-FFF2-40B4-BE49-F238E27FC236}">
                <a16:creationId xmlns:a16="http://schemas.microsoft.com/office/drawing/2014/main" id="{A36C46E4-C895-6B5A-F9BD-0DD272AF928D}"/>
              </a:ext>
            </a:extLst>
          </p:cNvPr>
          <p:cNvSpPr txBox="1"/>
          <p:nvPr/>
        </p:nvSpPr>
        <p:spPr>
          <a:xfrm>
            <a:off x="7925536" y="2523793"/>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1,119</a:t>
            </a:r>
          </a:p>
        </p:txBody>
      </p:sp>
    </p:spTree>
    <p:extLst>
      <p:ext uri="{BB962C8B-B14F-4D97-AF65-F5344CB8AC3E}">
        <p14:creationId xmlns:p14="http://schemas.microsoft.com/office/powerpoint/2010/main" val="2193332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551095"/>
            <a:ext cx="8789159" cy="548640"/>
          </a:xfrm>
        </p:spPr>
        <p:txBody>
          <a:bodyPr/>
          <a:lstStyle/>
          <a:p>
            <a:r>
              <a:rPr lang="en-US" sz="3000" dirty="0"/>
              <a:t>Newly Diagnosed Chronic HBV Rates by Race, North Carolina, 2020-2024</a:t>
            </a:r>
          </a:p>
        </p:txBody>
      </p:sp>
      <p:sp>
        <p:nvSpPr>
          <p:cNvPr id="8" name="Rectangle 7">
            <a:extLst>
              <a:ext uri="{FF2B5EF4-FFF2-40B4-BE49-F238E27FC236}">
                <a16:creationId xmlns:a16="http://schemas.microsoft.com/office/drawing/2014/main" id="{C13EAB80-7EDB-4F1F-87B4-26FC45BC5A8A}"/>
              </a:ext>
            </a:extLst>
          </p:cNvPr>
          <p:cNvSpPr/>
          <p:nvPr/>
        </p:nvSpPr>
        <p:spPr>
          <a:xfrm rot="16200000">
            <a:off x="-649744" y="3801443"/>
            <a:ext cx="2544287" cy="297004"/>
          </a:xfrm>
          <a:prstGeom prst="rect">
            <a:avLst/>
          </a:prstGeom>
        </p:spPr>
        <p:txBody>
          <a:bodyPr wrap="none">
            <a:spAutoFit/>
          </a:bodyPr>
          <a:lstStyle/>
          <a:p>
            <a:pPr algn="ctr">
              <a:defRPr sz="1200" b="1" i="0" u="none" strike="noStrike" kern="1200" baseline="0">
                <a:solidFill>
                  <a:srgbClr val="FFFFFF">
                    <a:lumMod val="10000"/>
                  </a:srgbClr>
                </a:solidFill>
                <a:latin typeface="Arial" panose="020B0604020202020204" pitchFamily="34" charset="0"/>
                <a:ea typeface="+mn-ea"/>
                <a:cs typeface="Arial" panose="020B0604020202020204" pitchFamily="34" charset="0"/>
              </a:defRPr>
            </a:pPr>
            <a:r>
              <a:rPr lang="en-US" sz="1330" dirty="0"/>
              <a:t>Rates per 100,000 population</a:t>
            </a:r>
            <a:endParaRPr lang="en-US" dirty="0"/>
          </a:p>
        </p:txBody>
      </p:sp>
      <p:sp>
        <p:nvSpPr>
          <p:cNvPr id="9" name="Rectangle 8">
            <a:extLst>
              <a:ext uri="{FF2B5EF4-FFF2-40B4-BE49-F238E27FC236}">
                <a16:creationId xmlns:a16="http://schemas.microsoft.com/office/drawing/2014/main" id="{C8E550ED-F8C1-41F3-AB0D-9E36385FE7EA}"/>
              </a:ext>
            </a:extLst>
          </p:cNvPr>
          <p:cNvSpPr/>
          <p:nvPr/>
        </p:nvSpPr>
        <p:spPr>
          <a:xfrm>
            <a:off x="3908118" y="5584097"/>
            <a:ext cx="1556388" cy="297004"/>
          </a:xfrm>
          <a:prstGeom prst="rect">
            <a:avLst/>
          </a:prstGeom>
        </p:spPr>
        <p:txBody>
          <a:bodyPr wrap="none">
            <a:spAutoFit/>
          </a:bodyPr>
          <a:lstStyle/>
          <a:p>
            <a:pPr algn="ctr">
              <a:defRPr sz="1200" b="1" i="0" u="none" strike="noStrike" kern="1200" baseline="0">
                <a:solidFill>
                  <a:srgbClr val="FFFFFF">
                    <a:lumMod val="10000"/>
                  </a:srgbClr>
                </a:solidFill>
                <a:latin typeface="Arial" panose="020B0604020202020204" pitchFamily="34" charset="0"/>
                <a:ea typeface="+mn-ea"/>
                <a:cs typeface="Arial" panose="020B0604020202020204" pitchFamily="34" charset="0"/>
              </a:defRPr>
            </a:pPr>
            <a:r>
              <a:rPr lang="en-US" dirty="0"/>
              <a:t>Year of </a:t>
            </a:r>
            <a:r>
              <a:rPr lang="en-US" sz="1330" dirty="0"/>
              <a:t>Diagnosis</a:t>
            </a:r>
          </a:p>
        </p:txBody>
      </p:sp>
      <p:graphicFrame>
        <p:nvGraphicFramePr>
          <p:cNvPr id="10" name="Content Placeholder 14">
            <a:extLst>
              <a:ext uri="{FF2B5EF4-FFF2-40B4-BE49-F238E27FC236}">
                <a16:creationId xmlns:a16="http://schemas.microsoft.com/office/drawing/2014/main" id="{5E633F40-0A42-4FA7-BC3E-CD922848AC17}"/>
              </a:ext>
            </a:extLst>
          </p:cNvPr>
          <p:cNvGraphicFramePr>
            <a:graphicFrameLocks/>
          </p:cNvGraphicFramePr>
          <p:nvPr>
            <p:extLst>
              <p:ext uri="{D42A27DB-BD31-4B8C-83A1-F6EECF244321}">
                <p14:modId xmlns:p14="http://schemas.microsoft.com/office/powerpoint/2010/main" val="2753685078"/>
              </p:ext>
            </p:extLst>
          </p:nvPr>
        </p:nvGraphicFramePr>
        <p:xfrm>
          <a:off x="760892" y="1590876"/>
          <a:ext cx="7622215" cy="410171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4">
            <a:extLst>
              <a:ext uri="{FF2B5EF4-FFF2-40B4-BE49-F238E27FC236}">
                <a16:creationId xmlns:a16="http://schemas.microsoft.com/office/drawing/2014/main" id="{C9C2F42D-85D4-47A2-A260-3714667E9E3E}"/>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a:t>
            </a:r>
          </a:p>
          <a:p>
            <a:r>
              <a:rPr lang="en-US" sz="1050" b="0" dirty="0">
                <a:latin typeface="Arial Narrow" panose="020B0606020202030204" pitchFamily="34" charset="0"/>
              </a:rPr>
              <a:t>^The hepatitis B case definition was updated in 2024; therefore, comparisons with previous years should be interpreted with caution.  </a:t>
            </a:r>
          </a:p>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109512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Where to find Hepatitis B/C Surveillance Information? </a:t>
            </a:r>
          </a:p>
        </p:txBody>
      </p:sp>
      <p:sp>
        <p:nvSpPr>
          <p:cNvPr id="9" name="TextBox 8">
            <a:extLst>
              <a:ext uri="{FF2B5EF4-FFF2-40B4-BE49-F238E27FC236}">
                <a16:creationId xmlns:a16="http://schemas.microsoft.com/office/drawing/2014/main" id="{F40E6156-8759-4FBF-A6CF-5C5C7D049475}"/>
              </a:ext>
            </a:extLst>
          </p:cNvPr>
          <p:cNvSpPr txBox="1"/>
          <p:nvPr/>
        </p:nvSpPr>
        <p:spPr>
          <a:xfrm>
            <a:off x="1104900" y="6073665"/>
            <a:ext cx="6934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hlinkClick r:id="rId2"/>
              </a:rPr>
              <a:t>http://epi.publichealth.nc.gov/cd/stds/figures.html</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a:extLst>
              <a:ext uri="{FF2B5EF4-FFF2-40B4-BE49-F238E27FC236}">
                <a16:creationId xmlns:a16="http://schemas.microsoft.com/office/drawing/2014/main" id="{DE083E50-4B82-43BD-B3ED-AC23366A7BE7}"/>
              </a:ext>
            </a:extLst>
          </p:cNvPr>
          <p:cNvPicPr>
            <a:picLocks noChangeAspect="1"/>
          </p:cNvPicPr>
          <p:nvPr/>
        </p:nvPicPr>
        <p:blipFill>
          <a:blip r:embed="rId3"/>
          <a:stretch>
            <a:fillRect/>
          </a:stretch>
        </p:blipFill>
        <p:spPr>
          <a:xfrm>
            <a:off x="3060783" y="1312510"/>
            <a:ext cx="3356345" cy="4572635"/>
          </a:xfrm>
          <a:prstGeom prst="rect">
            <a:avLst/>
          </a:prstGeom>
        </p:spPr>
      </p:pic>
    </p:spTree>
    <p:extLst>
      <p:ext uri="{BB962C8B-B14F-4D97-AF65-F5344CB8AC3E}">
        <p14:creationId xmlns:p14="http://schemas.microsoft.com/office/powerpoint/2010/main" val="95386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6">
            <a:extLst>
              <a:ext uri="{FF2B5EF4-FFF2-40B4-BE49-F238E27FC236}">
                <a16:creationId xmlns:a16="http://schemas.microsoft.com/office/drawing/2014/main" id="{C7F8BF15-5F5A-40DC-A8AE-7C6779A14479}"/>
              </a:ext>
            </a:extLst>
          </p:cNvPr>
          <p:cNvGraphicFramePr>
            <a:graphicFrameLocks/>
          </p:cNvGraphicFramePr>
          <p:nvPr>
            <p:extLst>
              <p:ext uri="{D42A27DB-BD31-4B8C-83A1-F6EECF244321}">
                <p14:modId xmlns:p14="http://schemas.microsoft.com/office/powerpoint/2010/main" val="3049204290"/>
              </p:ext>
            </p:extLst>
          </p:nvPr>
        </p:nvGraphicFramePr>
        <p:xfrm>
          <a:off x="522287" y="1463284"/>
          <a:ext cx="8451034" cy="414497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517047"/>
            <a:ext cx="8789159" cy="548640"/>
          </a:xfrm>
        </p:spPr>
        <p:txBody>
          <a:bodyPr/>
          <a:lstStyle/>
          <a:p>
            <a:r>
              <a:rPr lang="en-US" sz="3000" dirty="0"/>
              <a:t>Newly Diagnosed Chronic HBV Cases by Ethnicity, North Carolina, 2020-2024</a:t>
            </a:r>
            <a:br>
              <a:rPr lang="en-US" sz="3000" dirty="0"/>
            </a:br>
            <a:endParaRPr lang="en-US" sz="3000" dirty="0"/>
          </a:p>
        </p:txBody>
      </p:sp>
      <p:sp>
        <p:nvSpPr>
          <p:cNvPr id="14" name="Rectangle 13">
            <a:extLst>
              <a:ext uri="{FF2B5EF4-FFF2-40B4-BE49-F238E27FC236}">
                <a16:creationId xmlns:a16="http://schemas.microsoft.com/office/drawing/2014/main" id="{74F90CEB-E76E-4384-8B91-5D3FC61B96FB}"/>
              </a:ext>
            </a:extLst>
          </p:cNvPr>
          <p:cNvSpPr/>
          <p:nvPr/>
        </p:nvSpPr>
        <p:spPr>
          <a:xfrm rot="16200000">
            <a:off x="-566561" y="3742404"/>
            <a:ext cx="1587294" cy="297004"/>
          </a:xfrm>
          <a:prstGeom prst="rect">
            <a:avLst/>
          </a:prstGeom>
        </p:spPr>
        <p:txBody>
          <a:bodyPr wrap="none">
            <a:spAutoFit/>
          </a:bodyPr>
          <a:lstStyle/>
          <a:p>
            <a:pPr algn="ctr">
              <a:defRPr sz="1330" b="1" i="0" u="none" strike="noStrike" kern="1200" baseline="0">
                <a:solidFill>
                  <a:srgbClr val="FFFFFF">
                    <a:lumMod val="10000"/>
                  </a:srgbClr>
                </a:solidFill>
                <a:latin typeface="Arial" panose="020B0604020202020204" pitchFamily="34" charset="0"/>
                <a:ea typeface="+mn-ea"/>
                <a:cs typeface="Arial" panose="020B0604020202020204" pitchFamily="34" charset="0"/>
              </a:defRPr>
            </a:pPr>
            <a:r>
              <a:rPr lang="en-US" dirty="0"/>
              <a:t>Number of Cases</a:t>
            </a:r>
          </a:p>
        </p:txBody>
      </p:sp>
      <p:sp>
        <p:nvSpPr>
          <p:cNvPr id="15" name="Rectangle 14">
            <a:extLst>
              <a:ext uri="{FF2B5EF4-FFF2-40B4-BE49-F238E27FC236}">
                <a16:creationId xmlns:a16="http://schemas.microsoft.com/office/drawing/2014/main" id="{6EA84CC0-DE91-4F11-B814-386B92511CA1}"/>
              </a:ext>
            </a:extLst>
          </p:cNvPr>
          <p:cNvSpPr/>
          <p:nvPr/>
        </p:nvSpPr>
        <p:spPr>
          <a:xfrm>
            <a:off x="3763830" y="5608256"/>
            <a:ext cx="1616340" cy="297004"/>
          </a:xfrm>
          <a:prstGeom prst="rect">
            <a:avLst/>
          </a:prstGeom>
        </p:spPr>
        <p:txBody>
          <a:bodyPr wrap="none">
            <a:spAutoFit/>
          </a:bodyPr>
          <a:lstStyle/>
          <a:p>
            <a:pPr algn="ctr">
              <a:defRPr sz="1330" b="1" i="0" u="none" strike="noStrike" kern="1200" baseline="0">
                <a:solidFill>
                  <a:srgbClr val="FFFFFF">
                    <a:lumMod val="10000"/>
                  </a:srgbClr>
                </a:solidFill>
                <a:latin typeface="Arial" panose="020B0604020202020204" pitchFamily="34" charset="0"/>
                <a:ea typeface="+mn-ea"/>
                <a:cs typeface="Arial" panose="020B0604020202020204" pitchFamily="34" charset="0"/>
              </a:defRPr>
            </a:pPr>
            <a:r>
              <a:rPr lang="en-US" dirty="0"/>
              <a:t>Year of Diagnosis</a:t>
            </a:r>
          </a:p>
        </p:txBody>
      </p:sp>
      <p:sp>
        <p:nvSpPr>
          <p:cNvPr id="16" name="Text Placeholder 4">
            <a:extLst>
              <a:ext uri="{FF2B5EF4-FFF2-40B4-BE49-F238E27FC236}">
                <a16:creationId xmlns:a16="http://schemas.microsoft.com/office/drawing/2014/main" id="{03816EC5-8E78-4296-BB20-843A966FD6F1}"/>
              </a:ext>
            </a:extLst>
          </p:cNvPr>
          <p:cNvSpPr txBox="1">
            <a:spLocks/>
          </p:cNvSpPr>
          <p:nvPr/>
        </p:nvSpPr>
        <p:spPr>
          <a:xfrm>
            <a:off x="522287" y="6233946"/>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a:t>
            </a:r>
          </a:p>
          <a:p>
            <a:r>
              <a:rPr lang="en-US" sz="1050" b="0" dirty="0">
                <a:latin typeface="Arial Narrow" panose="020B0606020202030204" pitchFamily="34" charset="0"/>
              </a:rPr>
              <a:t>^The hepatitis B case definition was updated in 2024; therefore, comparisons with previous years should be interpreted with caution.  </a:t>
            </a:r>
          </a:p>
          <a:p>
            <a:r>
              <a:rPr lang="en-US" sz="1050" b="0" dirty="0">
                <a:latin typeface="Arial Narrow" panose="020B0606020202030204" pitchFamily="34" charset="0"/>
              </a:rPr>
              <a:t>Data Source: North Carolina Electronic Disease Surveillance System (NC EDSS) (data as of September 2025). </a:t>
            </a:r>
          </a:p>
        </p:txBody>
      </p:sp>
      <p:sp>
        <p:nvSpPr>
          <p:cNvPr id="2" name="TextBox 1">
            <a:extLst>
              <a:ext uri="{FF2B5EF4-FFF2-40B4-BE49-F238E27FC236}">
                <a16:creationId xmlns:a16="http://schemas.microsoft.com/office/drawing/2014/main" id="{DC60A847-B60B-7371-A901-60B7F8573FA1}"/>
              </a:ext>
            </a:extLst>
          </p:cNvPr>
          <p:cNvSpPr txBox="1"/>
          <p:nvPr/>
        </p:nvSpPr>
        <p:spPr>
          <a:xfrm>
            <a:off x="1683278" y="2965743"/>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926</a:t>
            </a:r>
          </a:p>
        </p:txBody>
      </p:sp>
      <p:sp>
        <p:nvSpPr>
          <p:cNvPr id="4" name="TextBox 3">
            <a:extLst>
              <a:ext uri="{FF2B5EF4-FFF2-40B4-BE49-F238E27FC236}">
                <a16:creationId xmlns:a16="http://schemas.microsoft.com/office/drawing/2014/main" id="{F0A79368-402E-6DE4-65CE-D025D54FFC0F}"/>
              </a:ext>
            </a:extLst>
          </p:cNvPr>
          <p:cNvSpPr txBox="1"/>
          <p:nvPr/>
        </p:nvSpPr>
        <p:spPr>
          <a:xfrm>
            <a:off x="3206876" y="2834227"/>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1,006</a:t>
            </a:r>
          </a:p>
        </p:txBody>
      </p:sp>
      <p:sp>
        <p:nvSpPr>
          <p:cNvPr id="5" name="TextBox 4">
            <a:extLst>
              <a:ext uri="{FF2B5EF4-FFF2-40B4-BE49-F238E27FC236}">
                <a16:creationId xmlns:a16="http://schemas.microsoft.com/office/drawing/2014/main" id="{8B8D255D-FCDC-5096-50EA-69F235A047B5}"/>
              </a:ext>
            </a:extLst>
          </p:cNvPr>
          <p:cNvSpPr txBox="1"/>
          <p:nvPr/>
        </p:nvSpPr>
        <p:spPr>
          <a:xfrm>
            <a:off x="4719842" y="2571195"/>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1,108</a:t>
            </a:r>
          </a:p>
        </p:txBody>
      </p:sp>
      <p:sp>
        <p:nvSpPr>
          <p:cNvPr id="6" name="TextBox 5">
            <a:extLst>
              <a:ext uri="{FF2B5EF4-FFF2-40B4-BE49-F238E27FC236}">
                <a16:creationId xmlns:a16="http://schemas.microsoft.com/office/drawing/2014/main" id="{C034F07E-C4AD-E5D6-8B5D-AF35604AFEEA}"/>
              </a:ext>
            </a:extLst>
          </p:cNvPr>
          <p:cNvSpPr txBox="1"/>
          <p:nvPr/>
        </p:nvSpPr>
        <p:spPr>
          <a:xfrm>
            <a:off x="6257825" y="2439679"/>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1,172</a:t>
            </a:r>
          </a:p>
        </p:txBody>
      </p:sp>
      <p:sp>
        <p:nvSpPr>
          <p:cNvPr id="7" name="TextBox 6">
            <a:extLst>
              <a:ext uri="{FF2B5EF4-FFF2-40B4-BE49-F238E27FC236}">
                <a16:creationId xmlns:a16="http://schemas.microsoft.com/office/drawing/2014/main" id="{A06E48C2-6711-A522-0AA7-F7A71D2F8589}"/>
              </a:ext>
            </a:extLst>
          </p:cNvPr>
          <p:cNvSpPr txBox="1"/>
          <p:nvPr/>
        </p:nvSpPr>
        <p:spPr>
          <a:xfrm>
            <a:off x="7795808" y="2534425"/>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1,119</a:t>
            </a:r>
          </a:p>
        </p:txBody>
      </p:sp>
    </p:spTree>
    <p:extLst>
      <p:ext uri="{BB962C8B-B14F-4D97-AF65-F5344CB8AC3E}">
        <p14:creationId xmlns:p14="http://schemas.microsoft.com/office/powerpoint/2010/main" val="1354153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551095"/>
            <a:ext cx="8789159" cy="548640"/>
          </a:xfrm>
        </p:spPr>
        <p:txBody>
          <a:bodyPr/>
          <a:lstStyle/>
          <a:p>
            <a:r>
              <a:rPr lang="en-US" sz="3000" dirty="0"/>
              <a:t>Newly Diagnosed Chronic HBV Rates by Ethnicity, North Carolina, 2020-2024</a:t>
            </a:r>
          </a:p>
        </p:txBody>
      </p:sp>
      <p:sp>
        <p:nvSpPr>
          <p:cNvPr id="8" name="Rectangle 7">
            <a:extLst>
              <a:ext uri="{FF2B5EF4-FFF2-40B4-BE49-F238E27FC236}">
                <a16:creationId xmlns:a16="http://schemas.microsoft.com/office/drawing/2014/main" id="{C13EAB80-7EDB-4F1F-87B4-26FC45BC5A8A}"/>
              </a:ext>
            </a:extLst>
          </p:cNvPr>
          <p:cNvSpPr/>
          <p:nvPr/>
        </p:nvSpPr>
        <p:spPr>
          <a:xfrm rot="16200000">
            <a:off x="-649744" y="3801443"/>
            <a:ext cx="2544287" cy="297004"/>
          </a:xfrm>
          <a:prstGeom prst="rect">
            <a:avLst/>
          </a:prstGeom>
        </p:spPr>
        <p:txBody>
          <a:bodyPr wrap="none">
            <a:spAutoFit/>
          </a:bodyPr>
          <a:lstStyle/>
          <a:p>
            <a:pPr algn="ctr">
              <a:defRPr sz="1200" b="1" i="0" u="none" strike="noStrike" kern="1200" baseline="0">
                <a:solidFill>
                  <a:srgbClr val="FFFFFF">
                    <a:lumMod val="10000"/>
                  </a:srgbClr>
                </a:solidFill>
                <a:latin typeface="Arial" panose="020B0604020202020204" pitchFamily="34" charset="0"/>
                <a:ea typeface="+mn-ea"/>
                <a:cs typeface="Arial" panose="020B0604020202020204" pitchFamily="34" charset="0"/>
              </a:defRPr>
            </a:pPr>
            <a:r>
              <a:rPr lang="en-US" sz="1330" dirty="0"/>
              <a:t>Rates per 100,000 population</a:t>
            </a:r>
            <a:endParaRPr lang="en-US" dirty="0"/>
          </a:p>
        </p:txBody>
      </p:sp>
      <p:sp>
        <p:nvSpPr>
          <p:cNvPr id="9" name="Rectangle 8">
            <a:extLst>
              <a:ext uri="{FF2B5EF4-FFF2-40B4-BE49-F238E27FC236}">
                <a16:creationId xmlns:a16="http://schemas.microsoft.com/office/drawing/2014/main" id="{C8E550ED-F8C1-41F3-AB0D-9E36385FE7EA}"/>
              </a:ext>
            </a:extLst>
          </p:cNvPr>
          <p:cNvSpPr/>
          <p:nvPr/>
        </p:nvSpPr>
        <p:spPr>
          <a:xfrm>
            <a:off x="3908118" y="5584097"/>
            <a:ext cx="1556388" cy="297004"/>
          </a:xfrm>
          <a:prstGeom prst="rect">
            <a:avLst/>
          </a:prstGeom>
        </p:spPr>
        <p:txBody>
          <a:bodyPr wrap="none">
            <a:spAutoFit/>
          </a:bodyPr>
          <a:lstStyle/>
          <a:p>
            <a:pPr algn="ctr">
              <a:defRPr sz="1200" b="1" i="0" u="none" strike="noStrike" kern="1200" baseline="0">
                <a:solidFill>
                  <a:srgbClr val="FFFFFF">
                    <a:lumMod val="10000"/>
                  </a:srgbClr>
                </a:solidFill>
                <a:latin typeface="Arial" panose="020B0604020202020204" pitchFamily="34" charset="0"/>
                <a:ea typeface="+mn-ea"/>
                <a:cs typeface="Arial" panose="020B0604020202020204" pitchFamily="34" charset="0"/>
              </a:defRPr>
            </a:pPr>
            <a:r>
              <a:rPr lang="en-US" dirty="0"/>
              <a:t>Year of </a:t>
            </a:r>
            <a:r>
              <a:rPr lang="en-US" sz="1330" dirty="0"/>
              <a:t>Diagnosis</a:t>
            </a:r>
          </a:p>
        </p:txBody>
      </p:sp>
      <p:graphicFrame>
        <p:nvGraphicFramePr>
          <p:cNvPr id="10" name="Content Placeholder 14">
            <a:extLst>
              <a:ext uri="{FF2B5EF4-FFF2-40B4-BE49-F238E27FC236}">
                <a16:creationId xmlns:a16="http://schemas.microsoft.com/office/drawing/2014/main" id="{5E633F40-0A42-4FA7-BC3E-CD922848AC17}"/>
              </a:ext>
            </a:extLst>
          </p:cNvPr>
          <p:cNvGraphicFramePr>
            <a:graphicFrameLocks/>
          </p:cNvGraphicFramePr>
          <p:nvPr>
            <p:extLst>
              <p:ext uri="{D42A27DB-BD31-4B8C-83A1-F6EECF244321}">
                <p14:modId xmlns:p14="http://schemas.microsoft.com/office/powerpoint/2010/main" val="974463216"/>
              </p:ext>
            </p:extLst>
          </p:nvPr>
        </p:nvGraphicFramePr>
        <p:xfrm>
          <a:off x="760892" y="1590876"/>
          <a:ext cx="7622215" cy="410171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4">
            <a:extLst>
              <a:ext uri="{FF2B5EF4-FFF2-40B4-BE49-F238E27FC236}">
                <a16:creationId xmlns:a16="http://schemas.microsoft.com/office/drawing/2014/main" id="{C9C2F42D-85D4-47A2-A260-3714667E9E3E}"/>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a:t>
            </a:r>
          </a:p>
          <a:p>
            <a:r>
              <a:rPr lang="en-US" sz="1050" b="0" dirty="0">
                <a:latin typeface="Arial Narrow" panose="020B0606020202030204" pitchFamily="34" charset="0"/>
              </a:rPr>
              <a:t>^The hepatitis B case definition was updated in 2024; therefore, comparisons with previous years should be interpreted with caution.  </a:t>
            </a:r>
          </a:p>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4078179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1" y="614892"/>
            <a:ext cx="8789159" cy="548640"/>
          </a:xfrm>
        </p:spPr>
        <p:txBody>
          <a:bodyPr/>
          <a:lstStyle/>
          <a:p>
            <a:r>
              <a:rPr lang="en-US" sz="3000" dirty="0"/>
              <a:t>Newly Diagnosed Chronic HBV Cases By Self-Reported Risk, North Carolina, 2024</a:t>
            </a:r>
            <a:br>
              <a:rPr lang="en-US" sz="3000" dirty="0"/>
            </a:br>
            <a:endParaRPr lang="en-US" sz="3000" dirty="0"/>
          </a:p>
        </p:txBody>
      </p:sp>
      <p:graphicFrame>
        <p:nvGraphicFramePr>
          <p:cNvPr id="6" name="Chart 5">
            <a:extLst>
              <a:ext uri="{FF2B5EF4-FFF2-40B4-BE49-F238E27FC236}">
                <a16:creationId xmlns:a16="http://schemas.microsoft.com/office/drawing/2014/main" id="{5E45210A-F052-44D4-95B7-9710BF75C8B9}"/>
              </a:ext>
            </a:extLst>
          </p:cNvPr>
          <p:cNvGraphicFramePr/>
          <p:nvPr>
            <p:extLst>
              <p:ext uri="{D42A27DB-BD31-4B8C-83A1-F6EECF244321}">
                <p14:modId xmlns:p14="http://schemas.microsoft.com/office/powerpoint/2010/main" val="1470405016"/>
              </p:ext>
            </p:extLst>
          </p:nvPr>
        </p:nvGraphicFramePr>
        <p:xfrm>
          <a:off x="1248899" y="1398916"/>
          <a:ext cx="6646202" cy="430132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4">
            <a:extLst>
              <a:ext uri="{FF2B5EF4-FFF2-40B4-BE49-F238E27FC236}">
                <a16:creationId xmlns:a16="http://schemas.microsoft.com/office/drawing/2014/main" id="{4A83F22D-39C0-F72A-72D9-AE0BE157C037}"/>
              </a:ext>
            </a:extLst>
          </p:cNvPr>
          <p:cNvSpPr txBox="1">
            <a:spLocks/>
          </p:cNvSpPr>
          <p:nvPr/>
        </p:nvSpPr>
        <p:spPr>
          <a:xfrm>
            <a:off x="522287" y="6243108"/>
            <a:ext cx="8233406"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i="0" dirty="0">
                <a:solidFill>
                  <a:srgbClr val="242424"/>
                </a:solidFill>
                <a:effectLst/>
                <a:latin typeface="Arial Narrow" panose="020B0606020202030204" pitchFamily="34" charset="0"/>
              </a:rPr>
              <a:t>*Other risk includes health care exposure or contact with a positive hepatitis B individual.</a:t>
            </a:r>
            <a:r>
              <a:rPr lang="en-US" sz="1050" b="0" dirty="0">
                <a:latin typeface="Arial Narrow" panose="020B0606020202030204" pitchFamily="34" charset="0"/>
              </a:rPr>
              <a:t> </a:t>
            </a:r>
          </a:p>
          <a:p>
            <a:r>
              <a:rPr lang="en-US" sz="1050" b="0" dirty="0">
                <a:solidFill>
                  <a:prstClr val="black"/>
                </a:solidFill>
                <a:latin typeface="Arial Narrow" panose="020B0606020202030204" pitchFamily="34" charset="0"/>
              </a:rPr>
              <a:t>^People may report more than one risk, so totals may not add up to the case total. Rates are not presented due to the lack of population data for the exposure groups.</a:t>
            </a:r>
            <a:endParaRPr lang="en-US" sz="1050" b="0" dirty="0">
              <a:latin typeface="Arial Narrow" panose="020B0606020202030204" pitchFamily="34" charset="0"/>
            </a:endParaRPr>
          </a:p>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1718499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Newly Diagnosed Chronic HBV County Rates, North Carolina 2024</a:t>
            </a:r>
          </a:p>
        </p:txBody>
      </p:sp>
      <p:sp>
        <p:nvSpPr>
          <p:cNvPr id="7" name="Text Placeholder 4">
            <a:extLst>
              <a:ext uri="{FF2B5EF4-FFF2-40B4-BE49-F238E27FC236}">
                <a16:creationId xmlns:a16="http://schemas.microsoft.com/office/drawing/2014/main" id="{DB190353-04AB-4C8A-A65F-7854A0E35CE2}"/>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latin typeface="Arial Narrow" panose="020B0606020202030204" pitchFamily="34" charset="0"/>
              </a:rPr>
              <a:t>Data Source: North Carolina Electronic Disease Surveillance System (NC EDSS) (data as of September 2025). </a:t>
            </a:r>
          </a:p>
        </p:txBody>
      </p:sp>
      <p:grpSp>
        <p:nvGrpSpPr>
          <p:cNvPr id="6" name="Group 5">
            <a:extLst>
              <a:ext uri="{FF2B5EF4-FFF2-40B4-BE49-F238E27FC236}">
                <a16:creationId xmlns:a16="http://schemas.microsoft.com/office/drawing/2014/main" id="{D8BBB434-77CF-8987-43ED-50A2ED163420}"/>
              </a:ext>
            </a:extLst>
          </p:cNvPr>
          <p:cNvGrpSpPr/>
          <p:nvPr/>
        </p:nvGrpSpPr>
        <p:grpSpPr>
          <a:xfrm>
            <a:off x="681865" y="1756457"/>
            <a:ext cx="8135111" cy="4477489"/>
            <a:chOff x="681865" y="1756457"/>
            <a:chExt cx="8135111" cy="4477489"/>
          </a:xfrm>
        </p:grpSpPr>
        <p:pic>
          <p:nvPicPr>
            <p:cNvPr id="4" name="Picture 3" descr="A picture containing text, silhouette&#10;&#10;Description automatically generated">
              <a:extLst>
                <a:ext uri="{FF2B5EF4-FFF2-40B4-BE49-F238E27FC236}">
                  <a16:creationId xmlns:a16="http://schemas.microsoft.com/office/drawing/2014/main" id="{3F6C1A57-BAFF-2737-814E-FA715F41113E}"/>
                </a:ext>
              </a:extLst>
            </p:cNvPr>
            <p:cNvPicPr>
              <a:picLocks noChangeAspect="1"/>
            </p:cNvPicPr>
            <p:nvPr/>
          </p:nvPicPr>
          <p:blipFill>
            <a:blip r:embed="rId2" cstate="print">
              <a:extLst>
                <a:ext uri="{28A0092B-C50C-407E-A947-70E740481C1C}">
                  <a14:useLocalDpi xmlns:a14="http://schemas.microsoft.com/office/drawing/2010/main" val="0"/>
                </a:ext>
              </a:extLst>
            </a:blip>
            <a:srcRect t="47173" r="63450"/>
            <a:stretch>
              <a:fillRect/>
            </a:stretch>
          </p:blipFill>
          <p:spPr>
            <a:xfrm>
              <a:off x="744197" y="3831220"/>
              <a:ext cx="3006000" cy="2402726"/>
            </a:xfrm>
            <a:prstGeom prst="rect">
              <a:avLst/>
            </a:prstGeom>
          </p:spPr>
        </p:pic>
        <p:pic>
          <p:nvPicPr>
            <p:cNvPr id="5" name="Picture 4" descr="Diagram&#10;&#10;AI-generated content may be incorrect.">
              <a:extLst>
                <a:ext uri="{FF2B5EF4-FFF2-40B4-BE49-F238E27FC236}">
                  <a16:creationId xmlns:a16="http://schemas.microsoft.com/office/drawing/2014/main" id="{ECD4296A-CD9F-7B6E-584A-BD0942B1F290}"/>
                </a:ext>
              </a:extLst>
            </p:cNvPr>
            <p:cNvPicPr>
              <a:picLocks noChangeAspect="1"/>
            </p:cNvPicPr>
            <p:nvPr/>
          </p:nvPicPr>
          <p:blipFill>
            <a:blip r:embed="rId3" cstate="print">
              <a:extLst>
                <a:ext uri="{28A0092B-C50C-407E-A947-70E740481C1C}">
                  <a14:useLocalDpi xmlns:a14="http://schemas.microsoft.com/office/drawing/2010/main" val="0"/>
                </a:ext>
              </a:extLst>
            </a:blip>
            <a:srcRect t="16229" b="17309"/>
            <a:stretch>
              <a:fillRect/>
            </a:stretch>
          </p:blipFill>
          <p:spPr>
            <a:xfrm>
              <a:off x="681865" y="1756457"/>
              <a:ext cx="8135111" cy="3345085"/>
            </a:xfrm>
            <a:prstGeom prst="rect">
              <a:avLst/>
            </a:prstGeom>
          </p:spPr>
        </p:pic>
      </p:grpSp>
    </p:spTree>
    <p:extLst>
      <p:ext uri="{BB962C8B-B14F-4D97-AF65-F5344CB8AC3E}">
        <p14:creationId xmlns:p14="http://schemas.microsoft.com/office/powerpoint/2010/main" val="3252449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8C8439-0640-439C-907E-3370ED26AE6A}"/>
              </a:ext>
            </a:extLst>
          </p:cNvPr>
          <p:cNvSpPr>
            <a:spLocks noGrp="1"/>
          </p:cNvSpPr>
          <p:nvPr>
            <p:ph type="title"/>
          </p:nvPr>
        </p:nvSpPr>
        <p:spPr/>
        <p:txBody>
          <a:bodyPr/>
          <a:lstStyle/>
          <a:p>
            <a:r>
              <a:rPr lang="en-US" dirty="0"/>
              <a:t>Hepatitis C (HCV)</a:t>
            </a:r>
          </a:p>
        </p:txBody>
      </p:sp>
    </p:spTree>
    <p:extLst>
      <p:ext uri="{BB962C8B-B14F-4D97-AF65-F5344CB8AC3E}">
        <p14:creationId xmlns:p14="http://schemas.microsoft.com/office/powerpoint/2010/main" val="1273170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Hepatitis C in United States and North Carolina</a:t>
            </a:r>
          </a:p>
        </p:txBody>
      </p:sp>
      <p:sp>
        <p:nvSpPr>
          <p:cNvPr id="10" name="Text Placeholder 3">
            <a:extLst>
              <a:ext uri="{FF2B5EF4-FFF2-40B4-BE49-F238E27FC236}">
                <a16:creationId xmlns:a16="http://schemas.microsoft.com/office/drawing/2014/main" id="{F5FC72F6-8A15-44A3-8ED6-661F73DB696F}"/>
              </a:ext>
            </a:extLst>
          </p:cNvPr>
          <p:cNvSpPr>
            <a:spLocks noGrp="1"/>
          </p:cNvSpPr>
          <p:nvPr>
            <p:ph type="body" sz="quarter" idx="10"/>
          </p:nvPr>
        </p:nvSpPr>
        <p:spPr>
          <a:xfrm>
            <a:off x="354842" y="1321550"/>
            <a:ext cx="8598089" cy="3473734"/>
          </a:xfrm>
        </p:spPr>
        <p:txBody>
          <a:bodyPr/>
          <a:lstStyle/>
          <a:p>
            <a:r>
              <a:rPr lang="en-US" sz="2000" b="0" dirty="0"/>
              <a:t>Number of reported acute HCV cases in 2023</a:t>
            </a:r>
            <a:r>
              <a:rPr lang="en-US" sz="2000" b="0" baseline="30000" dirty="0"/>
              <a:t>1</a:t>
            </a:r>
            <a:r>
              <a:rPr lang="en-US" sz="2000" b="0" dirty="0"/>
              <a:t>: 4,966</a:t>
            </a:r>
          </a:p>
          <a:p>
            <a:pPr lvl="1"/>
            <a:r>
              <a:rPr lang="en-US" sz="1600" b="0" dirty="0"/>
              <a:t>Estimated number of new HCV cases in 2023</a:t>
            </a:r>
            <a:r>
              <a:rPr lang="en-US" sz="1600" b="0" baseline="30000" dirty="0"/>
              <a:t>1</a:t>
            </a:r>
            <a:r>
              <a:rPr lang="en-US" sz="1600" b="0" dirty="0"/>
              <a:t>: 69,000</a:t>
            </a:r>
          </a:p>
          <a:p>
            <a:r>
              <a:rPr lang="en-US" sz="2000" b="0" dirty="0"/>
              <a:t>Using national prevalence data, CDC estimates that 2.4 million people – and as many as 4 million people – are living with HCV in the U.S.</a:t>
            </a:r>
            <a:r>
              <a:rPr lang="en-US" sz="2000" b="0" baseline="30000" dirty="0"/>
              <a:t>2</a:t>
            </a:r>
            <a:endParaRPr lang="en-US" sz="800" b="0" dirty="0"/>
          </a:p>
          <a:p>
            <a:pPr>
              <a:spcBef>
                <a:spcPts val="0"/>
              </a:spcBef>
            </a:pPr>
            <a:r>
              <a:rPr lang="en-US" sz="2000" b="0" dirty="0"/>
              <a:t>In North Carolina, we estimate at least 200,000 people are living with HCV </a:t>
            </a:r>
          </a:p>
          <a:p>
            <a:pPr>
              <a:spcBef>
                <a:spcPts val="0"/>
              </a:spcBef>
            </a:pPr>
            <a:r>
              <a:rPr lang="en-US" sz="2000" b="0" dirty="0"/>
              <a:t>In North Carolina</a:t>
            </a:r>
            <a:r>
              <a:rPr lang="en-US" sz="2000" b="0" baseline="30000" dirty="0"/>
              <a:t>3</a:t>
            </a:r>
            <a:r>
              <a:rPr lang="en-US" sz="2000" b="0" dirty="0"/>
              <a:t>: </a:t>
            </a:r>
          </a:p>
          <a:p>
            <a:pPr lvl="1">
              <a:spcBef>
                <a:spcPts val="0"/>
              </a:spcBef>
            </a:pPr>
            <a:r>
              <a:rPr lang="en-US" sz="1600" b="0" dirty="0"/>
              <a:t>44 people were diagnosed with acute HCV in 2024</a:t>
            </a:r>
          </a:p>
          <a:p>
            <a:pPr lvl="1">
              <a:spcBef>
                <a:spcPts val="0"/>
              </a:spcBef>
            </a:pPr>
            <a:r>
              <a:rPr lang="en-US" sz="1600" b="0" dirty="0"/>
              <a:t>There were 97,292 people diagnosed with chronic HCV and presumed alive at the end of 2024</a:t>
            </a:r>
          </a:p>
          <a:p>
            <a:pPr lvl="1">
              <a:spcBef>
                <a:spcPts val="0"/>
              </a:spcBef>
            </a:pPr>
            <a:r>
              <a:rPr lang="en-US" sz="1600" b="0" dirty="0"/>
              <a:t>8,966 people were newly reported with chronic HCV in 2024</a:t>
            </a:r>
          </a:p>
          <a:p>
            <a:pPr>
              <a:spcBef>
                <a:spcPts val="0"/>
              </a:spcBef>
            </a:pPr>
            <a:r>
              <a:rPr lang="en-US" sz="2000" b="0" dirty="0"/>
              <a:t>There is no vaccine for HCV, but there is a cure!!</a:t>
            </a:r>
          </a:p>
        </p:txBody>
      </p:sp>
      <p:sp>
        <p:nvSpPr>
          <p:cNvPr id="9" name="Text Placeholder 4">
            <a:extLst>
              <a:ext uri="{FF2B5EF4-FFF2-40B4-BE49-F238E27FC236}">
                <a16:creationId xmlns:a16="http://schemas.microsoft.com/office/drawing/2014/main" id="{6BD8F78D-A4B2-4940-9B5C-61E42F7CF626}"/>
              </a:ext>
            </a:extLst>
          </p:cNvPr>
          <p:cNvSpPr>
            <a:spLocks noGrp="1"/>
          </p:cNvSpPr>
          <p:nvPr>
            <p:ph type="body" sz="quarter" idx="11"/>
          </p:nvPr>
        </p:nvSpPr>
        <p:spPr>
          <a:xfrm>
            <a:off x="461327" y="6206936"/>
            <a:ext cx="7992005" cy="330200"/>
          </a:xfrm>
        </p:spPr>
        <p:txBody>
          <a:bodyPr/>
          <a:lstStyle/>
          <a:p>
            <a:r>
              <a:rPr lang="en-US" sz="1050" b="0" baseline="30000" dirty="0">
                <a:latin typeface="Arial Narrow" panose="020B0606020202030204" pitchFamily="34" charset="0"/>
              </a:rPr>
              <a:t>1</a:t>
            </a:r>
            <a:r>
              <a:rPr lang="en-US" sz="1050" b="0" dirty="0">
                <a:latin typeface="Arial Narrow" panose="020B0606020202030204" pitchFamily="34" charset="0"/>
              </a:rPr>
              <a:t>Data  only available for 2023. Centers for Disease Control and Prevention. Viral Hepatitis Surveillance Report – United States, 2023. </a:t>
            </a:r>
            <a:r>
              <a:rPr lang="en-US" sz="1050" b="0" dirty="0">
                <a:latin typeface="Arial Narrow" panose="020B0606020202030204" pitchFamily="34" charset="0"/>
                <a:hlinkClick r:id="rId3"/>
              </a:rPr>
              <a:t>https://www.cdc.gov/hepatitis-surveillance-2023/about/index.html</a:t>
            </a:r>
            <a:r>
              <a:rPr lang="en-US" sz="1050" b="0" dirty="0">
                <a:latin typeface="Arial Narrow" panose="020B0606020202030204" pitchFamily="34" charset="0"/>
              </a:rPr>
              <a:t>. Published April 2025. </a:t>
            </a:r>
          </a:p>
          <a:p>
            <a:r>
              <a:rPr lang="en-US" sz="1050" b="0" baseline="30000" dirty="0">
                <a:latin typeface="Arial Narrow" panose="020B0606020202030204" pitchFamily="34" charset="0"/>
              </a:rPr>
              <a:t>2</a:t>
            </a:r>
            <a:r>
              <a:rPr lang="en-US" sz="1050" b="0" dirty="0">
                <a:latin typeface="Arial Narrow" panose="020B0606020202030204" pitchFamily="34" charset="0"/>
              </a:rPr>
              <a:t>Hepatitis C Basics. </a:t>
            </a:r>
            <a:r>
              <a:rPr lang="en-US" sz="1050" b="0" u="sng" dirty="0">
                <a:solidFill>
                  <a:schemeClr val="accent2"/>
                </a:solidFill>
                <a:latin typeface="Arial Narrow" panose="020B0606020202030204" pitchFamily="34" charset="0"/>
                <a:hlinkClick r:id="rId4"/>
              </a:rPr>
              <a:t>https://www.cdc.gov/hepatitis-c/about/index.html</a:t>
            </a:r>
            <a:endParaRPr lang="en-US" sz="1050" b="0" u="sng" dirty="0">
              <a:solidFill>
                <a:schemeClr val="accent2"/>
              </a:solidFill>
              <a:latin typeface="Arial Narrow" panose="020B0606020202030204" pitchFamily="34" charset="0"/>
            </a:endParaRPr>
          </a:p>
          <a:p>
            <a:r>
              <a:rPr lang="en-US" sz="1050" b="0" baseline="30000" dirty="0">
                <a:latin typeface="Arial Narrow" panose="020B0606020202030204" pitchFamily="34" charset="0"/>
              </a:rPr>
              <a:t>3</a:t>
            </a:r>
            <a:r>
              <a:rPr lang="en-US" sz="1050" b="0" dirty="0">
                <a:solidFill>
                  <a:prstClr val="black"/>
                </a:solidFill>
                <a:latin typeface="Arial Narrow" panose="020B0606020202030204" pitchFamily="34" charset="0"/>
              </a:rPr>
              <a:t>Data Source: North Carolina Electronic Disease Surveillance System (NC EDSS) (Data as of September 2025).</a:t>
            </a:r>
          </a:p>
        </p:txBody>
      </p:sp>
    </p:spTree>
    <p:extLst>
      <p:ext uri="{BB962C8B-B14F-4D97-AF65-F5344CB8AC3E}">
        <p14:creationId xmlns:p14="http://schemas.microsoft.com/office/powerpoint/2010/main" val="1402923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Acute HCV Rates in North Carolina and United States, 2000-2024</a:t>
            </a:r>
          </a:p>
        </p:txBody>
      </p:sp>
      <p:sp>
        <p:nvSpPr>
          <p:cNvPr id="7" name="Text Placeholder 4">
            <a:extLst>
              <a:ext uri="{FF2B5EF4-FFF2-40B4-BE49-F238E27FC236}">
                <a16:creationId xmlns:a16="http://schemas.microsoft.com/office/drawing/2014/main" id="{9D0E2DB2-EBA5-42A1-AE30-F0D6D2D96E14}"/>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a:t>
            </a:r>
            <a:r>
              <a:rPr lang="en-US" sz="1050" b="0" dirty="0">
                <a:latin typeface="Arial Narrow" panose="020B0606020202030204" pitchFamily="34" charset="0"/>
              </a:rPr>
              <a:t>2020 data should be treated with caution due to reduced availability of testing caused by the COVID-19 pandemic. </a:t>
            </a:r>
          </a:p>
          <a:p>
            <a:r>
              <a:rPr lang="en-US" sz="1050" b="0" dirty="0">
                <a:latin typeface="Arial Narrow" panose="020B0606020202030204" pitchFamily="34" charset="0"/>
              </a:rPr>
              <a:t>^Case definition for hepatitis C changed in 2016 and in 2020. </a:t>
            </a:r>
          </a:p>
          <a:p>
            <a:r>
              <a:rPr lang="en-US" sz="1050" b="0" dirty="0">
                <a:latin typeface="Arial Narrow" panose="020B0606020202030204" pitchFamily="34" charset="0"/>
              </a:rPr>
              <a:t>Data Source: North Carolina Electronic Disease Surveillance System (NC EDSS) (data as of September 2025) and Surveillance for Viral Hepatitis, United States, 2000-2023 CDC reports (</a:t>
            </a:r>
            <a:r>
              <a:rPr lang="en-US" sz="1050" b="0" dirty="0">
                <a:latin typeface="Arial Narrow" panose="020B0606020202030204" pitchFamily="34" charset="0"/>
                <a:hlinkClick r:id="rId3"/>
              </a:rPr>
              <a:t>https://www.cdc.gov/hepatitis-surveillance-2023/hepatitis-c/index.html</a:t>
            </a:r>
            <a:r>
              <a:rPr lang="en-US" sz="1050" b="0" dirty="0">
                <a:latin typeface="Arial Narrow" panose="020B0606020202030204" pitchFamily="34" charset="0"/>
              </a:rPr>
              <a:t>). </a:t>
            </a:r>
          </a:p>
        </p:txBody>
      </p:sp>
      <p:graphicFrame>
        <p:nvGraphicFramePr>
          <p:cNvPr id="8" name="Chart 7">
            <a:extLst>
              <a:ext uri="{FF2B5EF4-FFF2-40B4-BE49-F238E27FC236}">
                <a16:creationId xmlns:a16="http://schemas.microsoft.com/office/drawing/2014/main" id="{C59E6754-572B-4DA5-B24C-B233612E612F}"/>
              </a:ext>
            </a:extLst>
          </p:cNvPr>
          <p:cNvGraphicFramePr/>
          <p:nvPr>
            <p:extLst>
              <p:ext uri="{D42A27DB-BD31-4B8C-83A1-F6EECF244321}">
                <p14:modId xmlns:p14="http://schemas.microsoft.com/office/powerpoint/2010/main" val="540575697"/>
              </p:ext>
            </p:extLst>
          </p:nvPr>
        </p:nvGraphicFramePr>
        <p:xfrm>
          <a:off x="389299" y="1405719"/>
          <a:ext cx="8120050" cy="44627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6978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68270" y="477404"/>
            <a:ext cx="8789159" cy="548640"/>
          </a:xfrm>
        </p:spPr>
        <p:txBody>
          <a:bodyPr/>
          <a:lstStyle/>
          <a:p>
            <a:r>
              <a:rPr lang="en-US" sz="3000" dirty="0"/>
              <a:t>Acute HBV and HCV Rates in North Carolina and United States, 2000-2024</a:t>
            </a:r>
          </a:p>
        </p:txBody>
      </p:sp>
      <p:graphicFrame>
        <p:nvGraphicFramePr>
          <p:cNvPr id="8" name="Chart 7">
            <a:extLst>
              <a:ext uri="{FF2B5EF4-FFF2-40B4-BE49-F238E27FC236}">
                <a16:creationId xmlns:a16="http://schemas.microsoft.com/office/drawing/2014/main" id="{C59E6754-572B-4DA5-B24C-B233612E612F}"/>
              </a:ext>
            </a:extLst>
          </p:cNvPr>
          <p:cNvGraphicFramePr/>
          <p:nvPr>
            <p:extLst>
              <p:ext uri="{D42A27DB-BD31-4B8C-83A1-F6EECF244321}">
                <p14:modId xmlns:p14="http://schemas.microsoft.com/office/powerpoint/2010/main" val="1463833181"/>
              </p:ext>
            </p:extLst>
          </p:nvPr>
        </p:nvGraphicFramePr>
        <p:xfrm>
          <a:off x="368270" y="1323701"/>
          <a:ext cx="8407460" cy="44627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493DA9E2-5488-4238-8B84-DDE8943F7C79}"/>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a:t>
            </a:r>
            <a:r>
              <a:rPr lang="en-US" sz="1050" b="0" dirty="0">
                <a:latin typeface="Arial Narrow" panose="020B0606020202030204" pitchFamily="34" charset="0"/>
              </a:rPr>
              <a:t>2020 data should be treated with caution due to reduced availability of testing caused by the COVID-19 pandemic. </a:t>
            </a:r>
          </a:p>
          <a:p>
            <a:r>
              <a:rPr lang="en-US" sz="1050" b="0" dirty="0">
                <a:latin typeface="Arial Narrow" panose="020B0606020202030204" pitchFamily="34" charset="0"/>
              </a:rPr>
              <a:t>^Case definition for hepatitis C changed in 2016 and in 2020. </a:t>
            </a:r>
          </a:p>
          <a:p>
            <a:r>
              <a:rPr lang="en-US" sz="1050" b="0" dirty="0">
                <a:latin typeface="Arial Narrow" panose="020B0606020202030204" pitchFamily="34" charset="0"/>
              </a:rPr>
              <a:t>^^The hepatitis B case definition was updated in 2024; therefore, comparisons with previous years should be interpreted with caution. </a:t>
            </a:r>
          </a:p>
          <a:p>
            <a:r>
              <a:rPr lang="en-US" sz="1050" b="0" dirty="0">
                <a:latin typeface="Arial Narrow" panose="020B0606020202030204" pitchFamily="34" charset="0"/>
              </a:rPr>
              <a:t>Data Source: North Carolina Electronic Disease Surveillance System (NC EDSS) (data as of September 2025) and Surveillance for Viral Hepatitis, United States, 2000-2023 CDC reports (</a:t>
            </a:r>
            <a:r>
              <a:rPr lang="en-US" sz="1050" b="0" dirty="0">
                <a:latin typeface="Arial Narrow" panose="020B0606020202030204" pitchFamily="34" charset="0"/>
                <a:hlinkClick r:id="rId4"/>
              </a:rPr>
              <a:t>https://www.cdc.gov/hepatitis-surveillance-2023/hepatitis-c/index.html</a:t>
            </a:r>
            <a:r>
              <a:rPr lang="en-US" sz="1050" b="0" dirty="0">
                <a:latin typeface="Arial Narrow" panose="020B0606020202030204" pitchFamily="34" charset="0"/>
              </a:rPr>
              <a:t>). </a:t>
            </a:r>
          </a:p>
        </p:txBody>
      </p:sp>
    </p:spTree>
    <p:extLst>
      <p:ext uri="{BB962C8B-B14F-4D97-AF65-F5344CB8AC3E}">
        <p14:creationId xmlns:p14="http://schemas.microsoft.com/office/powerpoint/2010/main" val="1815397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Acute HCV Cases by Gender in North Carolina 2000-2024</a:t>
            </a:r>
          </a:p>
        </p:txBody>
      </p:sp>
      <p:graphicFrame>
        <p:nvGraphicFramePr>
          <p:cNvPr id="7" name="Content Placeholder 3">
            <a:extLst>
              <a:ext uri="{FF2B5EF4-FFF2-40B4-BE49-F238E27FC236}">
                <a16:creationId xmlns:a16="http://schemas.microsoft.com/office/drawing/2014/main" id="{637D25BB-F915-4FB3-86BA-0FAF3131D717}"/>
              </a:ext>
            </a:extLst>
          </p:cNvPr>
          <p:cNvGraphicFramePr>
            <a:graphicFrameLocks/>
          </p:cNvGraphicFramePr>
          <p:nvPr>
            <p:extLst>
              <p:ext uri="{D42A27DB-BD31-4B8C-83A1-F6EECF244321}">
                <p14:modId xmlns:p14="http://schemas.microsoft.com/office/powerpoint/2010/main" val="3090124878"/>
              </p:ext>
            </p:extLst>
          </p:nvPr>
        </p:nvGraphicFramePr>
        <p:xfrm>
          <a:off x="394548" y="1517904"/>
          <a:ext cx="8354904"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4">
            <a:extLst>
              <a:ext uri="{FF2B5EF4-FFF2-40B4-BE49-F238E27FC236}">
                <a16:creationId xmlns:a16="http://schemas.microsoft.com/office/drawing/2014/main" id="{8037CBC9-B06D-49E8-A89F-29F0CAB0928E}"/>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 </a:t>
            </a:r>
          </a:p>
          <a:p>
            <a:r>
              <a:rPr lang="en-US" sz="1050" b="0" dirty="0">
                <a:latin typeface="Arial Narrow" panose="020B0606020202030204" pitchFamily="34" charset="0"/>
              </a:rPr>
              <a:t>^Case definition for hepatitis C changed in 2016 and then again in 2020. </a:t>
            </a:r>
          </a:p>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166244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Acute HCV Rates by Gender in North Carolina and United States, 2000-2024</a:t>
            </a:r>
          </a:p>
        </p:txBody>
      </p:sp>
      <p:graphicFrame>
        <p:nvGraphicFramePr>
          <p:cNvPr id="9" name="Chart 8">
            <a:extLst>
              <a:ext uri="{FF2B5EF4-FFF2-40B4-BE49-F238E27FC236}">
                <a16:creationId xmlns:a16="http://schemas.microsoft.com/office/drawing/2014/main" id="{D43EAB4B-A3D9-408D-A66C-55AC850ECC09}"/>
              </a:ext>
            </a:extLst>
          </p:cNvPr>
          <p:cNvGraphicFramePr/>
          <p:nvPr>
            <p:extLst>
              <p:ext uri="{D42A27DB-BD31-4B8C-83A1-F6EECF244321}">
                <p14:modId xmlns:p14="http://schemas.microsoft.com/office/powerpoint/2010/main" val="2537938203"/>
              </p:ext>
            </p:extLst>
          </p:nvPr>
        </p:nvGraphicFramePr>
        <p:xfrm>
          <a:off x="436045" y="1545336"/>
          <a:ext cx="8058150" cy="419709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a16="http://schemas.microsoft.com/office/drawing/2014/main" id="{D32F640E-76F9-46C3-80C7-7F7669D87BDF}"/>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a:t>
            </a:r>
            <a:r>
              <a:rPr lang="en-US" sz="1050" b="0" dirty="0">
                <a:latin typeface="Arial Narrow" panose="020B0606020202030204" pitchFamily="34" charset="0"/>
              </a:rPr>
              <a:t>2020 data should be treated with caution due to reduced availability of testing caused by the COVID-19 pandemic. </a:t>
            </a:r>
          </a:p>
          <a:p>
            <a:r>
              <a:rPr lang="en-US" sz="1050" b="0" dirty="0">
                <a:latin typeface="Arial Narrow" panose="020B0606020202030204" pitchFamily="34" charset="0"/>
              </a:rPr>
              <a:t>^Case definition for hepatitis C changed in 2016 and in 2020. </a:t>
            </a:r>
          </a:p>
          <a:p>
            <a:r>
              <a:rPr lang="en-US" sz="1050" b="0" dirty="0">
                <a:latin typeface="Arial Narrow" panose="020B0606020202030204" pitchFamily="34" charset="0"/>
              </a:rPr>
              <a:t>Data Source: North Carolina Electronic Disease Surveillance System (NC EDSS) (data as of September 2025) and Surveillance for Viral Hepatitis, United States, 2000-2023 CDC reports (</a:t>
            </a:r>
            <a:r>
              <a:rPr lang="en-US" sz="1050" b="0" dirty="0">
                <a:latin typeface="Arial Narrow" panose="020B0606020202030204" pitchFamily="34" charset="0"/>
                <a:hlinkClick r:id="rId4"/>
              </a:rPr>
              <a:t>https://www.cdc.gov/hepatitis-surveillance-2023/hepatitis-c/index.html</a:t>
            </a:r>
            <a:r>
              <a:rPr lang="en-US" sz="1050" b="0" dirty="0">
                <a:latin typeface="Arial Narrow" panose="020B0606020202030204" pitchFamily="34" charset="0"/>
              </a:rPr>
              <a:t>). </a:t>
            </a:r>
          </a:p>
        </p:txBody>
      </p:sp>
    </p:spTree>
    <p:extLst>
      <p:ext uri="{BB962C8B-B14F-4D97-AF65-F5344CB8AC3E}">
        <p14:creationId xmlns:p14="http://schemas.microsoft.com/office/powerpoint/2010/main" val="374846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698B77-8057-46F0-9B21-BC827CA88322}"/>
              </a:ext>
            </a:extLst>
          </p:cNvPr>
          <p:cNvSpPr>
            <a:spLocks noGrp="1"/>
          </p:cNvSpPr>
          <p:nvPr>
            <p:ph type="title"/>
          </p:nvPr>
        </p:nvSpPr>
        <p:spPr/>
        <p:txBody>
          <a:bodyPr/>
          <a:lstStyle/>
          <a:p>
            <a:r>
              <a:rPr lang="en-US" dirty="0"/>
              <a:t>Viral Hepatitis B (HBV)</a:t>
            </a:r>
          </a:p>
        </p:txBody>
      </p:sp>
    </p:spTree>
    <p:extLst>
      <p:ext uri="{BB962C8B-B14F-4D97-AF65-F5344CB8AC3E}">
        <p14:creationId xmlns:p14="http://schemas.microsoft.com/office/powerpoint/2010/main" val="2898373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Age Distribution of Acute HCV Cases by Gender in North Carolina, 2024</a:t>
            </a:r>
          </a:p>
        </p:txBody>
      </p:sp>
      <p:graphicFrame>
        <p:nvGraphicFramePr>
          <p:cNvPr id="7" name="Content Placeholder 3">
            <a:extLst>
              <a:ext uri="{FF2B5EF4-FFF2-40B4-BE49-F238E27FC236}">
                <a16:creationId xmlns:a16="http://schemas.microsoft.com/office/drawing/2014/main" id="{5B3CB61D-F800-4CCE-800C-3EB7EC94F8A8}"/>
              </a:ext>
            </a:extLst>
          </p:cNvPr>
          <p:cNvGraphicFramePr>
            <a:graphicFrameLocks/>
          </p:cNvGraphicFramePr>
          <p:nvPr>
            <p:extLst>
              <p:ext uri="{D42A27DB-BD31-4B8C-83A1-F6EECF244321}">
                <p14:modId xmlns:p14="http://schemas.microsoft.com/office/powerpoint/2010/main" val="1448090194"/>
              </p:ext>
            </p:extLst>
          </p:nvPr>
        </p:nvGraphicFramePr>
        <p:xfrm>
          <a:off x="266995" y="1632867"/>
          <a:ext cx="8502588" cy="418271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527B4465-3F5F-4524-8E26-070529968A0A}"/>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2934293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1" y="455934"/>
            <a:ext cx="8789159" cy="548640"/>
          </a:xfrm>
        </p:spPr>
        <p:txBody>
          <a:bodyPr/>
          <a:lstStyle/>
          <a:p>
            <a:r>
              <a:rPr lang="en-US" sz="3000" dirty="0"/>
              <a:t>Acute HCV Cases by Race</a:t>
            </a:r>
            <a:br>
              <a:rPr lang="en-US" sz="3000" dirty="0"/>
            </a:br>
            <a:r>
              <a:rPr lang="en-US" sz="3000" dirty="0"/>
              <a:t>North Carolina, 2020-2024</a:t>
            </a:r>
          </a:p>
        </p:txBody>
      </p:sp>
      <p:graphicFrame>
        <p:nvGraphicFramePr>
          <p:cNvPr id="6" name="Content Placeholder 7">
            <a:extLst>
              <a:ext uri="{FF2B5EF4-FFF2-40B4-BE49-F238E27FC236}">
                <a16:creationId xmlns:a16="http://schemas.microsoft.com/office/drawing/2014/main" id="{3D667B41-5208-4B11-BE31-E09BB8F6CD95}"/>
              </a:ext>
            </a:extLst>
          </p:cNvPr>
          <p:cNvGraphicFramePr>
            <a:graphicFrameLocks/>
          </p:cNvGraphicFramePr>
          <p:nvPr>
            <p:extLst>
              <p:ext uri="{D42A27DB-BD31-4B8C-83A1-F6EECF244321}">
                <p14:modId xmlns:p14="http://schemas.microsoft.com/office/powerpoint/2010/main" val="1843326864"/>
              </p:ext>
            </p:extLst>
          </p:nvPr>
        </p:nvGraphicFramePr>
        <p:xfrm>
          <a:off x="288383" y="1562375"/>
          <a:ext cx="8459812" cy="429105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9978C2FF-D92D-4389-9DD8-1B1CE07B9213}"/>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 </a:t>
            </a:r>
          </a:p>
          <a:p>
            <a:r>
              <a:rPr lang="en-US" sz="1050" b="0" dirty="0">
                <a:latin typeface="Arial Narrow" panose="020B0606020202030204" pitchFamily="34" charset="0"/>
              </a:rPr>
              <a:t>^Case definition for hepatitis C changed in 2016 and  in 2020. </a:t>
            </a:r>
          </a:p>
          <a:p>
            <a:r>
              <a:rPr lang="en-US" sz="1050" b="0" dirty="0">
                <a:latin typeface="Arial Narrow" panose="020B0606020202030204" pitchFamily="34" charset="0"/>
              </a:rPr>
              <a:t>Data Source: North Carolina Electronic Disease Surveillance System (NC EDSS) (data as of September 2025). </a:t>
            </a:r>
          </a:p>
        </p:txBody>
      </p:sp>
      <p:sp>
        <p:nvSpPr>
          <p:cNvPr id="2" name="TextBox 1">
            <a:extLst>
              <a:ext uri="{FF2B5EF4-FFF2-40B4-BE49-F238E27FC236}">
                <a16:creationId xmlns:a16="http://schemas.microsoft.com/office/drawing/2014/main" id="{1EA5280F-460B-6450-5C7F-5C1ED3191E61}"/>
              </a:ext>
            </a:extLst>
          </p:cNvPr>
          <p:cNvSpPr txBox="1"/>
          <p:nvPr/>
        </p:nvSpPr>
        <p:spPr>
          <a:xfrm>
            <a:off x="1555687" y="2327789"/>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112</a:t>
            </a:r>
          </a:p>
        </p:txBody>
      </p:sp>
      <p:sp>
        <p:nvSpPr>
          <p:cNvPr id="4" name="TextBox 3">
            <a:extLst>
              <a:ext uri="{FF2B5EF4-FFF2-40B4-BE49-F238E27FC236}">
                <a16:creationId xmlns:a16="http://schemas.microsoft.com/office/drawing/2014/main" id="{C933A6A5-3400-610A-F853-3AC307541D02}"/>
              </a:ext>
            </a:extLst>
          </p:cNvPr>
          <p:cNvSpPr txBox="1"/>
          <p:nvPr/>
        </p:nvSpPr>
        <p:spPr>
          <a:xfrm>
            <a:off x="3022980" y="2459305"/>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105</a:t>
            </a:r>
          </a:p>
        </p:txBody>
      </p:sp>
      <p:sp>
        <p:nvSpPr>
          <p:cNvPr id="5" name="TextBox 4">
            <a:extLst>
              <a:ext uri="{FF2B5EF4-FFF2-40B4-BE49-F238E27FC236}">
                <a16:creationId xmlns:a16="http://schemas.microsoft.com/office/drawing/2014/main" id="{0AA13756-32CD-AE67-0D46-B0F70160FC08}"/>
              </a:ext>
            </a:extLst>
          </p:cNvPr>
          <p:cNvSpPr txBox="1"/>
          <p:nvPr/>
        </p:nvSpPr>
        <p:spPr>
          <a:xfrm>
            <a:off x="4579299" y="3165968"/>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77</a:t>
            </a:r>
          </a:p>
        </p:txBody>
      </p:sp>
      <p:sp>
        <p:nvSpPr>
          <p:cNvPr id="7" name="TextBox 6">
            <a:extLst>
              <a:ext uri="{FF2B5EF4-FFF2-40B4-BE49-F238E27FC236}">
                <a16:creationId xmlns:a16="http://schemas.microsoft.com/office/drawing/2014/main" id="{29F2F846-5A54-CBB8-D150-6896986E2BF8}"/>
              </a:ext>
            </a:extLst>
          </p:cNvPr>
          <p:cNvSpPr txBox="1"/>
          <p:nvPr/>
        </p:nvSpPr>
        <p:spPr>
          <a:xfrm>
            <a:off x="6074991" y="3067741"/>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80</a:t>
            </a:r>
          </a:p>
        </p:txBody>
      </p:sp>
      <p:sp>
        <p:nvSpPr>
          <p:cNvPr id="10" name="TextBox 9">
            <a:extLst>
              <a:ext uri="{FF2B5EF4-FFF2-40B4-BE49-F238E27FC236}">
                <a16:creationId xmlns:a16="http://schemas.microsoft.com/office/drawing/2014/main" id="{94768D9F-CED5-3C6E-2145-11CCC0AC4BE0}"/>
              </a:ext>
            </a:extLst>
          </p:cNvPr>
          <p:cNvSpPr txBox="1"/>
          <p:nvPr/>
        </p:nvSpPr>
        <p:spPr>
          <a:xfrm>
            <a:off x="7669409" y="3943938"/>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44</a:t>
            </a:r>
          </a:p>
        </p:txBody>
      </p:sp>
    </p:spTree>
    <p:extLst>
      <p:ext uri="{BB962C8B-B14F-4D97-AF65-F5344CB8AC3E}">
        <p14:creationId xmlns:p14="http://schemas.microsoft.com/office/powerpoint/2010/main" val="3285526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Acute HCV Rates by Race</a:t>
            </a:r>
            <a:br>
              <a:rPr lang="en-US" sz="3000" dirty="0"/>
            </a:br>
            <a:r>
              <a:rPr lang="en-US" sz="3000" dirty="0"/>
              <a:t>North Carolina, 2020-2024</a:t>
            </a:r>
          </a:p>
        </p:txBody>
      </p:sp>
      <p:graphicFrame>
        <p:nvGraphicFramePr>
          <p:cNvPr id="7" name="Content Placeholder 7">
            <a:extLst>
              <a:ext uri="{FF2B5EF4-FFF2-40B4-BE49-F238E27FC236}">
                <a16:creationId xmlns:a16="http://schemas.microsoft.com/office/drawing/2014/main" id="{F1CDDA9B-CE56-4B12-87EF-71ED7868F1DE}"/>
              </a:ext>
            </a:extLst>
          </p:cNvPr>
          <p:cNvGraphicFramePr>
            <a:graphicFrameLocks/>
          </p:cNvGraphicFramePr>
          <p:nvPr>
            <p:extLst>
              <p:ext uri="{D42A27DB-BD31-4B8C-83A1-F6EECF244321}">
                <p14:modId xmlns:p14="http://schemas.microsoft.com/office/powerpoint/2010/main" val="413257622"/>
              </p:ext>
            </p:extLst>
          </p:nvPr>
        </p:nvGraphicFramePr>
        <p:xfrm>
          <a:off x="354842" y="1562199"/>
          <a:ext cx="8459812" cy="43448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37EB673D-0DDD-4DE7-BCC1-AAA33C2D5BFC}"/>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a:t>
            </a:r>
          </a:p>
          <a:p>
            <a:r>
              <a:rPr lang="en-US" sz="1050" b="0" dirty="0">
                <a:latin typeface="Arial Narrow" panose="020B0606020202030204" pitchFamily="34" charset="0"/>
              </a:rPr>
              <a:t>^Case definition for hepatitis C changed in 2016 and in 2020. </a:t>
            </a:r>
          </a:p>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4116421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1" y="529603"/>
            <a:ext cx="8789159" cy="548640"/>
          </a:xfrm>
        </p:spPr>
        <p:txBody>
          <a:bodyPr/>
          <a:lstStyle/>
          <a:p>
            <a:r>
              <a:rPr lang="en-US" sz="3000" dirty="0"/>
              <a:t>Acute HCV Cases by Ethnicity</a:t>
            </a:r>
            <a:br>
              <a:rPr lang="en-US" sz="3000" dirty="0"/>
            </a:br>
            <a:r>
              <a:rPr lang="en-US" sz="3000" dirty="0"/>
              <a:t>North Carolina, 2020-2024</a:t>
            </a:r>
          </a:p>
        </p:txBody>
      </p:sp>
      <p:graphicFrame>
        <p:nvGraphicFramePr>
          <p:cNvPr id="6" name="Content Placeholder 7">
            <a:extLst>
              <a:ext uri="{FF2B5EF4-FFF2-40B4-BE49-F238E27FC236}">
                <a16:creationId xmlns:a16="http://schemas.microsoft.com/office/drawing/2014/main" id="{3D667B41-5208-4B11-BE31-E09BB8F6CD95}"/>
              </a:ext>
            </a:extLst>
          </p:cNvPr>
          <p:cNvGraphicFramePr>
            <a:graphicFrameLocks/>
          </p:cNvGraphicFramePr>
          <p:nvPr>
            <p:extLst>
              <p:ext uri="{D42A27DB-BD31-4B8C-83A1-F6EECF244321}">
                <p14:modId xmlns:p14="http://schemas.microsoft.com/office/powerpoint/2010/main" val="4061408896"/>
              </p:ext>
            </p:extLst>
          </p:nvPr>
        </p:nvGraphicFramePr>
        <p:xfrm>
          <a:off x="288383" y="1562375"/>
          <a:ext cx="8459812" cy="429105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9978C2FF-D92D-4389-9DD8-1B1CE07B9213}"/>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 </a:t>
            </a:r>
          </a:p>
          <a:p>
            <a:r>
              <a:rPr lang="en-US" sz="1050" b="0" dirty="0">
                <a:latin typeface="Arial Narrow" panose="020B0606020202030204" pitchFamily="34" charset="0"/>
              </a:rPr>
              <a:t>^Case definition for hepatitis C changed in 2016 and  in 2020. </a:t>
            </a:r>
          </a:p>
          <a:p>
            <a:r>
              <a:rPr lang="en-US" sz="1050" b="0" dirty="0">
                <a:latin typeface="Arial Narrow" panose="020B0606020202030204" pitchFamily="34" charset="0"/>
              </a:rPr>
              <a:t>Data Source: North Carolina Electronic Disease Surveillance System (NC EDSS) (data as of September 2025). </a:t>
            </a:r>
          </a:p>
        </p:txBody>
      </p:sp>
      <p:sp>
        <p:nvSpPr>
          <p:cNvPr id="2" name="TextBox 1">
            <a:extLst>
              <a:ext uri="{FF2B5EF4-FFF2-40B4-BE49-F238E27FC236}">
                <a16:creationId xmlns:a16="http://schemas.microsoft.com/office/drawing/2014/main" id="{98A4B411-5FB6-8516-EEAF-2C23E785B9BA}"/>
              </a:ext>
            </a:extLst>
          </p:cNvPr>
          <p:cNvSpPr txBox="1"/>
          <p:nvPr/>
        </p:nvSpPr>
        <p:spPr>
          <a:xfrm>
            <a:off x="1555687" y="2327789"/>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112</a:t>
            </a:r>
          </a:p>
        </p:txBody>
      </p:sp>
      <p:sp>
        <p:nvSpPr>
          <p:cNvPr id="4" name="TextBox 3">
            <a:extLst>
              <a:ext uri="{FF2B5EF4-FFF2-40B4-BE49-F238E27FC236}">
                <a16:creationId xmlns:a16="http://schemas.microsoft.com/office/drawing/2014/main" id="{AAAA1543-4141-4FA0-11C6-D8C27E5955FC}"/>
              </a:ext>
            </a:extLst>
          </p:cNvPr>
          <p:cNvSpPr txBox="1"/>
          <p:nvPr/>
        </p:nvSpPr>
        <p:spPr>
          <a:xfrm>
            <a:off x="3037157" y="2459305"/>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105</a:t>
            </a:r>
          </a:p>
        </p:txBody>
      </p:sp>
      <p:sp>
        <p:nvSpPr>
          <p:cNvPr id="5" name="TextBox 4">
            <a:extLst>
              <a:ext uri="{FF2B5EF4-FFF2-40B4-BE49-F238E27FC236}">
                <a16:creationId xmlns:a16="http://schemas.microsoft.com/office/drawing/2014/main" id="{C5DECAC7-8323-5581-D0F8-043C3071F0F9}"/>
              </a:ext>
            </a:extLst>
          </p:cNvPr>
          <p:cNvSpPr txBox="1"/>
          <p:nvPr/>
        </p:nvSpPr>
        <p:spPr>
          <a:xfrm>
            <a:off x="4600564" y="3165968"/>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77</a:t>
            </a:r>
          </a:p>
        </p:txBody>
      </p:sp>
      <p:sp>
        <p:nvSpPr>
          <p:cNvPr id="7" name="TextBox 6">
            <a:extLst>
              <a:ext uri="{FF2B5EF4-FFF2-40B4-BE49-F238E27FC236}">
                <a16:creationId xmlns:a16="http://schemas.microsoft.com/office/drawing/2014/main" id="{DBC33FE1-C92F-EAD1-7DC3-689E57185F99}"/>
              </a:ext>
            </a:extLst>
          </p:cNvPr>
          <p:cNvSpPr txBox="1"/>
          <p:nvPr/>
        </p:nvSpPr>
        <p:spPr>
          <a:xfrm>
            <a:off x="6167349" y="3034452"/>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80</a:t>
            </a:r>
          </a:p>
        </p:txBody>
      </p:sp>
      <p:sp>
        <p:nvSpPr>
          <p:cNvPr id="10" name="TextBox 9">
            <a:extLst>
              <a:ext uri="{FF2B5EF4-FFF2-40B4-BE49-F238E27FC236}">
                <a16:creationId xmlns:a16="http://schemas.microsoft.com/office/drawing/2014/main" id="{4982A0BB-DA57-1D15-BFBC-BA58654B37A2}"/>
              </a:ext>
            </a:extLst>
          </p:cNvPr>
          <p:cNvSpPr txBox="1"/>
          <p:nvPr/>
        </p:nvSpPr>
        <p:spPr>
          <a:xfrm>
            <a:off x="7662320" y="3936849"/>
            <a:ext cx="588756" cy="263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44</a:t>
            </a:r>
          </a:p>
        </p:txBody>
      </p:sp>
    </p:spTree>
    <p:extLst>
      <p:ext uri="{BB962C8B-B14F-4D97-AF65-F5344CB8AC3E}">
        <p14:creationId xmlns:p14="http://schemas.microsoft.com/office/powerpoint/2010/main" val="973320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Acute HCV Rates by Ethnicity</a:t>
            </a:r>
            <a:br>
              <a:rPr lang="en-US" sz="3000" dirty="0"/>
            </a:br>
            <a:r>
              <a:rPr lang="en-US" sz="3000" dirty="0"/>
              <a:t>North Carolina, 2020-2024</a:t>
            </a:r>
          </a:p>
        </p:txBody>
      </p:sp>
      <p:graphicFrame>
        <p:nvGraphicFramePr>
          <p:cNvPr id="7" name="Content Placeholder 7">
            <a:extLst>
              <a:ext uri="{FF2B5EF4-FFF2-40B4-BE49-F238E27FC236}">
                <a16:creationId xmlns:a16="http://schemas.microsoft.com/office/drawing/2014/main" id="{F1CDDA9B-CE56-4B12-87EF-71ED7868F1DE}"/>
              </a:ext>
            </a:extLst>
          </p:cNvPr>
          <p:cNvGraphicFramePr>
            <a:graphicFrameLocks/>
          </p:cNvGraphicFramePr>
          <p:nvPr>
            <p:extLst>
              <p:ext uri="{D42A27DB-BD31-4B8C-83A1-F6EECF244321}">
                <p14:modId xmlns:p14="http://schemas.microsoft.com/office/powerpoint/2010/main" val="3357712570"/>
              </p:ext>
            </p:extLst>
          </p:nvPr>
        </p:nvGraphicFramePr>
        <p:xfrm>
          <a:off x="354842" y="1562199"/>
          <a:ext cx="8459812" cy="43448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37EB673D-0DDD-4DE7-BCC1-AAA33C2D5BFC}"/>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a:t>
            </a:r>
          </a:p>
          <a:p>
            <a:r>
              <a:rPr lang="en-US" sz="1050" b="0" dirty="0">
                <a:latin typeface="Arial Narrow" panose="020B0606020202030204" pitchFamily="34" charset="0"/>
              </a:rPr>
              <a:t>^Case definition for hepatitis C changed in 2016 and in 2020. </a:t>
            </a:r>
          </a:p>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3514607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14268" y="452233"/>
            <a:ext cx="8789159" cy="548640"/>
          </a:xfrm>
        </p:spPr>
        <p:txBody>
          <a:bodyPr/>
          <a:lstStyle/>
          <a:p>
            <a:r>
              <a:rPr lang="en-US" sz="3000" dirty="0"/>
              <a:t>Acute HCV Cases by Self-Reported Risk^</a:t>
            </a:r>
            <a:br>
              <a:rPr lang="en-US" sz="3000" dirty="0"/>
            </a:br>
            <a:r>
              <a:rPr lang="en-US" sz="3000" dirty="0"/>
              <a:t>North Carolina 2011-2024</a:t>
            </a:r>
          </a:p>
        </p:txBody>
      </p:sp>
      <p:sp>
        <p:nvSpPr>
          <p:cNvPr id="5" name="Text Placeholder 4">
            <a:extLst>
              <a:ext uri="{FF2B5EF4-FFF2-40B4-BE49-F238E27FC236}">
                <a16:creationId xmlns:a16="http://schemas.microsoft.com/office/drawing/2014/main" id="{BA28C486-BAE0-42C6-AB83-8C7E5B651134}"/>
              </a:ext>
            </a:extLst>
          </p:cNvPr>
          <p:cNvSpPr>
            <a:spLocks noGrp="1"/>
          </p:cNvSpPr>
          <p:nvPr>
            <p:ph type="body" sz="quarter" idx="11"/>
          </p:nvPr>
        </p:nvSpPr>
        <p:spPr/>
        <p:txBody>
          <a:body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 </a:t>
            </a:r>
          </a:p>
          <a:p>
            <a:pPr lvl="0" defTabSz="457200">
              <a:defRPr/>
            </a:pPr>
            <a:r>
              <a:rPr lang="en-US" sz="1050" b="0" dirty="0">
                <a:solidFill>
                  <a:prstClr val="black"/>
                </a:solidFill>
                <a:latin typeface="Arial Narrow" panose="020B0606020202030204" pitchFamily="34" charset="0"/>
              </a:rPr>
              <a:t>^Risk is based on a hierarchical risk. Rates are not presented due to the lack of population data for the exposure groups. Other risk includes healthcare exposure or contact with a positive HCV individual.</a:t>
            </a:r>
          </a:p>
          <a:p>
            <a:pPr lvl="0" defTabSz="457200">
              <a:defRPr/>
            </a:pPr>
            <a:r>
              <a:rPr lang="en-US" altLang="en-US" sz="1050" b="0" dirty="0">
                <a:solidFill>
                  <a:prstClr val="black"/>
                </a:solidFill>
                <a:latin typeface="Arial Narrow" panose="020B0606020202030204" pitchFamily="34" charset="0"/>
              </a:rPr>
              <a:t>**</a:t>
            </a:r>
            <a:r>
              <a:rPr lang="en-US" altLang="en-US" sz="1050" b="0" dirty="0">
                <a:solidFill>
                  <a:srgbClr val="000000"/>
                </a:solidFill>
                <a:latin typeface="Arial Narrow" panose="020B0606020202030204" pitchFamily="34" charset="0"/>
              </a:rPr>
              <a:t>It is likely that sexual contact (heterosexual or MSM), while true for the patient, is not the transmission route for the virus. These data likely reflect under-reporting of higher-risk exposures such as injecting drug use.</a:t>
            </a:r>
          </a:p>
          <a:p>
            <a:pPr defTabSz="457200">
              <a:defRPr/>
            </a:pPr>
            <a:r>
              <a:rPr lang="en-US" sz="1050" b="0" dirty="0">
                <a:latin typeface="Arial Narrow" panose="020B0606020202030204" pitchFamily="34" charset="0"/>
              </a:rPr>
              <a:t>^^Case definition for hepatitis C changed in 2016 and in 2020. </a:t>
            </a:r>
            <a:endParaRPr lang="en-US" sz="1050" b="0" dirty="0">
              <a:solidFill>
                <a:prstClr val="black"/>
              </a:solidFill>
              <a:latin typeface="Arial Narrow" panose="020B0606020202030204" pitchFamily="34" charset="0"/>
            </a:endParaRPr>
          </a:p>
          <a:p>
            <a:pPr lvl="0" defTabSz="457200">
              <a:defRPr/>
            </a:pPr>
            <a:r>
              <a:rPr lang="en-US" sz="1050" b="0" dirty="0">
                <a:solidFill>
                  <a:prstClr val="black"/>
                </a:solidFill>
                <a:latin typeface="Arial Narrow" panose="020B0606020202030204" pitchFamily="34" charset="0"/>
              </a:rPr>
              <a:t>Data Source: North Carolina Electronic Disease Surveillance System (NC EDSS) (data as of September 2025).</a:t>
            </a:r>
          </a:p>
        </p:txBody>
      </p:sp>
      <p:graphicFrame>
        <p:nvGraphicFramePr>
          <p:cNvPr id="6" name="Chart 5">
            <a:extLst>
              <a:ext uri="{FF2B5EF4-FFF2-40B4-BE49-F238E27FC236}">
                <a16:creationId xmlns:a16="http://schemas.microsoft.com/office/drawing/2014/main" id="{99DE463D-2F1F-4D3B-83FF-3CECB6B9990C}"/>
              </a:ext>
            </a:extLst>
          </p:cNvPr>
          <p:cNvGraphicFramePr/>
          <p:nvPr>
            <p:extLst>
              <p:ext uri="{D42A27DB-BD31-4B8C-83A1-F6EECF244321}">
                <p14:modId xmlns:p14="http://schemas.microsoft.com/office/powerpoint/2010/main" val="1604696675"/>
              </p:ext>
            </p:extLst>
          </p:nvPr>
        </p:nvGraphicFramePr>
        <p:xfrm>
          <a:off x="322067" y="1251858"/>
          <a:ext cx="7992004" cy="4049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0709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Acute HCV County Rates in North Carolina 2024</a:t>
            </a:r>
          </a:p>
        </p:txBody>
      </p:sp>
      <p:sp>
        <p:nvSpPr>
          <p:cNvPr id="7" name="Text Placeholder 4">
            <a:extLst>
              <a:ext uri="{FF2B5EF4-FFF2-40B4-BE49-F238E27FC236}">
                <a16:creationId xmlns:a16="http://schemas.microsoft.com/office/drawing/2014/main" id="{B7AB0A59-AE78-4083-A293-C3814598BA8E}"/>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latin typeface="Arial Narrow" panose="020B0606020202030204" pitchFamily="34" charset="0"/>
              </a:rPr>
              <a:t>. </a:t>
            </a:r>
          </a:p>
          <a:p>
            <a:pPr defTabSz="457200">
              <a:defRPr/>
            </a:pPr>
            <a:r>
              <a:rPr lang="en-US" sz="1050" b="0" dirty="0">
                <a:solidFill>
                  <a:prstClr val="black"/>
                </a:solidFill>
                <a:latin typeface="Arial Narrow" panose="020B0606020202030204" pitchFamily="34" charset="0"/>
              </a:rPr>
              <a:t>Data Source: North Carolina Electronic Disease Surveillance System (NC EDSS) (data as of September 2025).</a:t>
            </a:r>
          </a:p>
        </p:txBody>
      </p:sp>
      <p:grpSp>
        <p:nvGrpSpPr>
          <p:cNvPr id="6" name="Group 5">
            <a:extLst>
              <a:ext uri="{FF2B5EF4-FFF2-40B4-BE49-F238E27FC236}">
                <a16:creationId xmlns:a16="http://schemas.microsoft.com/office/drawing/2014/main" id="{22532B99-3478-1D84-4FFC-18444AA21E0F}"/>
              </a:ext>
            </a:extLst>
          </p:cNvPr>
          <p:cNvGrpSpPr/>
          <p:nvPr/>
        </p:nvGrpSpPr>
        <p:grpSpPr>
          <a:xfrm>
            <a:off x="870475" y="1759352"/>
            <a:ext cx="8119327" cy="4341196"/>
            <a:chOff x="870475" y="1759352"/>
            <a:chExt cx="8119327" cy="4341196"/>
          </a:xfrm>
        </p:grpSpPr>
        <p:pic>
          <p:nvPicPr>
            <p:cNvPr id="4" name="Picture 3">
              <a:extLst>
                <a:ext uri="{FF2B5EF4-FFF2-40B4-BE49-F238E27FC236}">
                  <a16:creationId xmlns:a16="http://schemas.microsoft.com/office/drawing/2014/main" id="{87EC78C4-891C-EBA4-72BA-D35D5800700C}"/>
                </a:ext>
              </a:extLst>
            </p:cNvPr>
            <p:cNvPicPr>
              <a:picLocks noChangeAspect="1"/>
            </p:cNvPicPr>
            <p:nvPr/>
          </p:nvPicPr>
          <p:blipFill>
            <a:blip r:embed="rId3" cstate="print">
              <a:extLst>
                <a:ext uri="{28A0092B-C50C-407E-A947-70E740481C1C}">
                  <a14:useLocalDpi xmlns:a14="http://schemas.microsoft.com/office/drawing/2010/main" val="0"/>
                </a:ext>
              </a:extLst>
            </a:blip>
            <a:srcRect t="46073" r="60805"/>
            <a:stretch>
              <a:fillRect/>
            </a:stretch>
          </p:blipFill>
          <p:spPr>
            <a:xfrm>
              <a:off x="870475" y="3727047"/>
              <a:ext cx="3076492" cy="2373501"/>
            </a:xfrm>
            <a:prstGeom prst="rect">
              <a:avLst/>
            </a:prstGeom>
          </p:spPr>
        </p:pic>
        <p:pic>
          <p:nvPicPr>
            <p:cNvPr id="5" name="Picture 4" descr="A picture containing silhouette&#10;&#10;AI-generated content may be incorrect.">
              <a:extLst>
                <a:ext uri="{FF2B5EF4-FFF2-40B4-BE49-F238E27FC236}">
                  <a16:creationId xmlns:a16="http://schemas.microsoft.com/office/drawing/2014/main" id="{BEDB1AA5-5DE5-2958-296F-75EA460140BC}"/>
                </a:ext>
              </a:extLst>
            </p:cNvPr>
            <p:cNvPicPr>
              <a:picLocks noChangeAspect="1"/>
            </p:cNvPicPr>
            <p:nvPr/>
          </p:nvPicPr>
          <p:blipFill>
            <a:blip r:embed="rId4" cstate="print">
              <a:extLst>
                <a:ext uri="{28A0092B-C50C-407E-A947-70E740481C1C}">
                  <a14:useLocalDpi xmlns:a14="http://schemas.microsoft.com/office/drawing/2010/main" val="0"/>
                </a:ext>
              </a:extLst>
            </a:blip>
            <a:srcRect t="17364" r="279" b="15874"/>
            <a:stretch>
              <a:fillRect/>
            </a:stretch>
          </p:blipFill>
          <p:spPr>
            <a:xfrm>
              <a:off x="997797" y="1759352"/>
              <a:ext cx="7992005" cy="3310359"/>
            </a:xfrm>
            <a:prstGeom prst="rect">
              <a:avLst/>
            </a:prstGeom>
          </p:spPr>
        </p:pic>
      </p:grpSp>
    </p:spTree>
    <p:extLst>
      <p:ext uri="{BB962C8B-B14F-4D97-AF65-F5344CB8AC3E}">
        <p14:creationId xmlns:p14="http://schemas.microsoft.com/office/powerpoint/2010/main" val="3341748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Number of Newly Reported Chronic HCV in North Carolina, 2020^-2024</a:t>
            </a:r>
          </a:p>
        </p:txBody>
      </p:sp>
      <p:graphicFrame>
        <p:nvGraphicFramePr>
          <p:cNvPr id="8" name="Chart 7">
            <a:extLst>
              <a:ext uri="{FF2B5EF4-FFF2-40B4-BE49-F238E27FC236}">
                <a16:creationId xmlns:a16="http://schemas.microsoft.com/office/drawing/2014/main" id="{C4A1BDC6-4BBE-485B-B129-6ADA9F0D7F76}"/>
              </a:ext>
            </a:extLst>
          </p:cNvPr>
          <p:cNvGraphicFramePr/>
          <p:nvPr>
            <p:extLst>
              <p:ext uri="{D42A27DB-BD31-4B8C-83A1-F6EECF244321}">
                <p14:modId xmlns:p14="http://schemas.microsoft.com/office/powerpoint/2010/main" val="3049103285"/>
              </p:ext>
            </p:extLst>
          </p:nvPr>
        </p:nvGraphicFramePr>
        <p:xfrm>
          <a:off x="389299" y="1664413"/>
          <a:ext cx="8120050" cy="39760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23937AB7-797E-48F6-A8F2-0A1CD091EED4}"/>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 </a:t>
            </a:r>
          </a:p>
          <a:p>
            <a:r>
              <a:rPr lang="en-US" sz="1050" b="0" dirty="0">
                <a:latin typeface="Arial Narrow" panose="020B0606020202030204" pitchFamily="34" charset="0"/>
              </a:rPr>
              <a:t>^Case definition for hepatitis C changed in in 2020. </a:t>
            </a:r>
          </a:p>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3850678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Newly Reported Chronic HCV Rates in North Carolina and United States, 2016^-2024</a:t>
            </a:r>
          </a:p>
        </p:txBody>
      </p:sp>
      <p:graphicFrame>
        <p:nvGraphicFramePr>
          <p:cNvPr id="8" name="Chart 7">
            <a:extLst>
              <a:ext uri="{FF2B5EF4-FFF2-40B4-BE49-F238E27FC236}">
                <a16:creationId xmlns:a16="http://schemas.microsoft.com/office/drawing/2014/main" id="{C4A1BDC6-4BBE-485B-B129-6ADA9F0D7F76}"/>
              </a:ext>
            </a:extLst>
          </p:cNvPr>
          <p:cNvGraphicFramePr/>
          <p:nvPr>
            <p:extLst>
              <p:ext uri="{D42A27DB-BD31-4B8C-83A1-F6EECF244321}">
                <p14:modId xmlns:p14="http://schemas.microsoft.com/office/powerpoint/2010/main" val="3243095608"/>
              </p:ext>
            </p:extLst>
          </p:nvPr>
        </p:nvGraphicFramePr>
        <p:xfrm>
          <a:off x="389299" y="1664413"/>
          <a:ext cx="8120050" cy="39760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23937AB7-797E-48F6-A8F2-0A1CD091EED4}"/>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a:t>
            </a:r>
            <a:r>
              <a:rPr lang="en-US" sz="1050" b="0" dirty="0">
                <a:latin typeface="Arial Narrow" panose="020B0606020202030204" pitchFamily="34" charset="0"/>
              </a:rPr>
              <a:t>2020 data should be treated with caution due to reduced availability of testing caused by the COVID-19 pandemic. </a:t>
            </a:r>
          </a:p>
          <a:p>
            <a:r>
              <a:rPr lang="en-US" sz="1050" b="0" dirty="0">
                <a:latin typeface="Arial Narrow" panose="020B0606020202030204" pitchFamily="34" charset="0"/>
              </a:rPr>
              <a:t>^Case definition for hepatitis C changed in 2016 and then again in 2020. </a:t>
            </a:r>
          </a:p>
          <a:p>
            <a:r>
              <a:rPr lang="en-US" sz="1050" b="0" dirty="0">
                <a:latin typeface="Arial Narrow" panose="020B0606020202030204" pitchFamily="34" charset="0"/>
              </a:rPr>
              <a:t>Data Source: North Carolina Electronic Disease Surveillance System (NC EDSS) (data as of September 2025) and Surveillance for Viral Hepatitis, United States, 2000-2023 CDC reports (</a:t>
            </a:r>
            <a:r>
              <a:rPr lang="en-US" sz="1050" b="0" dirty="0">
                <a:latin typeface="Arial Narrow" panose="020B0606020202030204" pitchFamily="34" charset="0"/>
                <a:hlinkClick r:id="rId4"/>
              </a:rPr>
              <a:t>https://www.cdc.gov/hepatitis-surveillance-2023/hepatitis-c/index.html</a:t>
            </a:r>
            <a:r>
              <a:rPr lang="en-US" sz="1050" b="0" dirty="0">
                <a:latin typeface="Arial Narrow" panose="020B0606020202030204" pitchFamily="34" charset="0"/>
              </a:rPr>
              <a:t>). </a:t>
            </a:r>
          </a:p>
        </p:txBody>
      </p:sp>
    </p:spTree>
    <p:extLst>
      <p:ext uri="{BB962C8B-B14F-4D97-AF65-F5344CB8AC3E}">
        <p14:creationId xmlns:p14="http://schemas.microsoft.com/office/powerpoint/2010/main" val="3675305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Age Distribution of Newly Reported Chronic HCV Cases by Gender in North Carolina, 2024</a:t>
            </a:r>
          </a:p>
        </p:txBody>
      </p:sp>
      <p:graphicFrame>
        <p:nvGraphicFramePr>
          <p:cNvPr id="6" name="Content Placeholder 11">
            <a:extLst>
              <a:ext uri="{FF2B5EF4-FFF2-40B4-BE49-F238E27FC236}">
                <a16:creationId xmlns:a16="http://schemas.microsoft.com/office/drawing/2014/main" id="{6C9D1DC2-8445-4C99-9AA1-57413CFB5141}"/>
              </a:ext>
            </a:extLst>
          </p:cNvPr>
          <p:cNvGraphicFramePr>
            <a:graphicFrameLocks/>
          </p:cNvGraphicFramePr>
          <p:nvPr>
            <p:extLst>
              <p:ext uri="{D42A27DB-BD31-4B8C-83A1-F6EECF244321}">
                <p14:modId xmlns:p14="http://schemas.microsoft.com/office/powerpoint/2010/main" val="3160062830"/>
              </p:ext>
            </p:extLst>
          </p:nvPr>
        </p:nvGraphicFramePr>
        <p:xfrm>
          <a:off x="676666" y="1577271"/>
          <a:ext cx="7683246" cy="449475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a:extLst>
              <a:ext uri="{FF2B5EF4-FFF2-40B4-BE49-F238E27FC236}">
                <a16:creationId xmlns:a16="http://schemas.microsoft.com/office/drawing/2014/main" id="{499DF427-7479-4937-98F0-D076720CADEF}"/>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389337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Hepatitis B in United States and North Carolina</a:t>
            </a:r>
          </a:p>
        </p:txBody>
      </p:sp>
      <p:sp>
        <p:nvSpPr>
          <p:cNvPr id="4" name="Text Placeholder 3">
            <a:extLst>
              <a:ext uri="{FF2B5EF4-FFF2-40B4-BE49-F238E27FC236}">
                <a16:creationId xmlns:a16="http://schemas.microsoft.com/office/drawing/2014/main" id="{BB5DF5EC-70E2-4E5F-8186-DB9A7B9B1E4F}"/>
              </a:ext>
            </a:extLst>
          </p:cNvPr>
          <p:cNvSpPr>
            <a:spLocks noGrp="1"/>
          </p:cNvSpPr>
          <p:nvPr>
            <p:ph type="body" sz="quarter" idx="10"/>
          </p:nvPr>
        </p:nvSpPr>
        <p:spPr>
          <a:xfrm>
            <a:off x="354842" y="1047650"/>
            <a:ext cx="8598089" cy="4795307"/>
          </a:xfrm>
        </p:spPr>
        <p:txBody>
          <a:bodyPr/>
          <a:lstStyle/>
          <a:p>
            <a:pPr>
              <a:spcBef>
                <a:spcPts val="0"/>
              </a:spcBef>
            </a:pPr>
            <a:r>
              <a:rPr lang="en-US" sz="1800" b="0" dirty="0"/>
              <a:t>Number of reported acute HBV cases in 2023</a:t>
            </a:r>
            <a:r>
              <a:rPr lang="en-US" sz="1800" b="0" baseline="30000" dirty="0"/>
              <a:t>1</a:t>
            </a:r>
            <a:r>
              <a:rPr lang="en-US" sz="1800" b="0" dirty="0"/>
              <a:t>: 2,214 </a:t>
            </a:r>
          </a:p>
          <a:p>
            <a:pPr lvl="1">
              <a:spcBef>
                <a:spcPts val="0"/>
              </a:spcBef>
            </a:pPr>
            <a:r>
              <a:rPr lang="en-US" sz="1600" b="0" dirty="0"/>
              <a:t>Estimated number of new HBV cases in 2023</a:t>
            </a:r>
            <a:r>
              <a:rPr lang="en-US" sz="1600" b="0" baseline="30000" dirty="0"/>
              <a:t>1</a:t>
            </a:r>
            <a:r>
              <a:rPr lang="en-US" sz="1600" b="0" dirty="0"/>
              <a:t>: 14,400</a:t>
            </a:r>
          </a:p>
          <a:p>
            <a:pPr>
              <a:spcBef>
                <a:spcPts val="0"/>
              </a:spcBef>
            </a:pPr>
            <a:r>
              <a:rPr lang="en-US" sz="1800" b="0" dirty="0"/>
              <a:t>Using national prevalence data, CDC estimates that 640,000 people are living with HBV in the U.S.</a:t>
            </a:r>
            <a:r>
              <a:rPr lang="en-US" sz="1800" b="0" baseline="30000" dirty="0"/>
              <a:t>2</a:t>
            </a:r>
            <a:endParaRPr lang="en-US" sz="1800" b="0" dirty="0"/>
          </a:p>
          <a:p>
            <a:pPr>
              <a:spcBef>
                <a:spcPts val="0"/>
              </a:spcBef>
            </a:pPr>
            <a:r>
              <a:rPr lang="en-US" sz="1800" b="0" dirty="0"/>
              <a:t>Data reveal 47%-70% of people living with HBV in the U.S. were born in other countries where routine HBV immunization was introduced more recently than U.S.</a:t>
            </a:r>
            <a:r>
              <a:rPr lang="en-US" sz="1800" b="0" baseline="30000" dirty="0"/>
              <a:t>3</a:t>
            </a:r>
            <a:endParaRPr lang="en-US" sz="1800" b="0" dirty="0"/>
          </a:p>
          <a:p>
            <a:pPr lvl="1">
              <a:spcBef>
                <a:spcPts val="0"/>
              </a:spcBef>
            </a:pPr>
            <a:r>
              <a:rPr lang="en-US" sz="1600" b="0" dirty="0"/>
              <a:t>Of people with HBV born outside the U.S., an estimated 58% migrated from Asia</a:t>
            </a:r>
            <a:r>
              <a:rPr lang="en-US" sz="1600" b="0" baseline="30000" dirty="0"/>
              <a:t>4</a:t>
            </a:r>
          </a:p>
          <a:p>
            <a:pPr>
              <a:spcBef>
                <a:spcPts val="0"/>
              </a:spcBef>
            </a:pPr>
            <a:r>
              <a:rPr lang="en-US" sz="2000" b="0" dirty="0"/>
              <a:t>In North Carolina</a:t>
            </a:r>
            <a:r>
              <a:rPr lang="en-US" sz="2000" b="0" baseline="30000" dirty="0"/>
              <a:t> 5</a:t>
            </a:r>
            <a:r>
              <a:rPr lang="en-US" sz="2000" b="0" dirty="0"/>
              <a:t>: </a:t>
            </a:r>
          </a:p>
          <a:p>
            <a:pPr lvl="1">
              <a:spcBef>
                <a:spcPts val="0"/>
              </a:spcBef>
            </a:pPr>
            <a:r>
              <a:rPr lang="en-US" sz="1600" b="0" dirty="0"/>
              <a:t>177 people were diagnosed with acute HBV in 2024*</a:t>
            </a:r>
          </a:p>
          <a:p>
            <a:pPr lvl="1">
              <a:spcBef>
                <a:spcPts val="0"/>
              </a:spcBef>
            </a:pPr>
            <a:r>
              <a:rPr lang="en-US" sz="1600" b="0" dirty="0"/>
              <a:t>There were 27,019 people diagnosed with chronic HBV and presumed alive at the end of 2024</a:t>
            </a:r>
          </a:p>
          <a:p>
            <a:pPr lvl="1">
              <a:spcBef>
                <a:spcPts val="0"/>
              </a:spcBef>
            </a:pPr>
            <a:r>
              <a:rPr lang="en-US" sz="1600" b="0" dirty="0"/>
              <a:t>1,119 people were newly diagnosed with chronic HBV in 2024*</a:t>
            </a:r>
            <a:endParaRPr lang="en-US" sz="1800" b="0" dirty="0"/>
          </a:p>
          <a:p>
            <a:pPr marL="342900" lvl="1" indent="0">
              <a:spcBef>
                <a:spcPts val="0"/>
              </a:spcBef>
              <a:buNone/>
            </a:pPr>
            <a:endParaRPr lang="en-US" sz="1600" b="0" dirty="0"/>
          </a:p>
        </p:txBody>
      </p:sp>
      <p:sp>
        <p:nvSpPr>
          <p:cNvPr id="5" name="Text Placeholder 4">
            <a:extLst>
              <a:ext uri="{FF2B5EF4-FFF2-40B4-BE49-F238E27FC236}">
                <a16:creationId xmlns:a16="http://schemas.microsoft.com/office/drawing/2014/main" id="{BA28C486-BAE0-42C6-AB83-8C7E5B651134}"/>
              </a:ext>
            </a:extLst>
          </p:cNvPr>
          <p:cNvSpPr>
            <a:spLocks noGrp="1"/>
          </p:cNvSpPr>
          <p:nvPr>
            <p:ph type="body" sz="quarter" idx="11"/>
          </p:nvPr>
        </p:nvSpPr>
        <p:spPr>
          <a:xfrm>
            <a:off x="354842" y="6169529"/>
            <a:ext cx="7992005" cy="330200"/>
          </a:xfrm>
        </p:spPr>
        <p:txBody>
          <a:bodyPr/>
          <a:lstStyle/>
          <a:p>
            <a:r>
              <a:rPr lang="en-US" sz="1050" b="0" baseline="30000" dirty="0">
                <a:latin typeface="Arial Narrow" panose="020B0606020202030204" pitchFamily="34" charset="0"/>
              </a:rPr>
              <a:t>1</a:t>
            </a:r>
            <a:r>
              <a:rPr lang="en-US" sz="1050" b="0" dirty="0">
                <a:latin typeface="Arial Narrow" panose="020B0606020202030204" pitchFamily="34" charset="0"/>
              </a:rPr>
              <a:t>Data only available for 2023. Centers for Disease Control and Prevention. Viral Hepatitis Surveillance Report – United States, 2023. </a:t>
            </a:r>
            <a:r>
              <a:rPr lang="en-US" sz="1050" b="0" dirty="0">
                <a:latin typeface="Arial Narrow" panose="020B0606020202030204" pitchFamily="34" charset="0"/>
                <a:hlinkClick r:id="rId3"/>
              </a:rPr>
              <a:t>https://www.cdc.gov/hepatitis-surveillance-2023/about/index.html</a:t>
            </a:r>
            <a:r>
              <a:rPr lang="en-US" sz="1050" b="0" dirty="0">
                <a:latin typeface="Arial Narrow" panose="020B0606020202030204" pitchFamily="34" charset="0"/>
              </a:rPr>
              <a:t>. Published April 2025. </a:t>
            </a:r>
          </a:p>
          <a:p>
            <a:r>
              <a:rPr lang="en-US" sz="1050" b="0" baseline="30000" dirty="0">
                <a:latin typeface="Arial Narrow" panose="020B0606020202030204" pitchFamily="34" charset="0"/>
              </a:rPr>
              <a:t>2</a:t>
            </a:r>
            <a:r>
              <a:rPr lang="en-US" sz="1050" b="0" dirty="0">
                <a:latin typeface="Arial Narrow" panose="020B0606020202030204" pitchFamily="34" charset="0"/>
              </a:rPr>
              <a:t>Hepatitis B Overview. </a:t>
            </a:r>
            <a:r>
              <a:rPr lang="en-US" sz="1050" b="0" dirty="0">
                <a:latin typeface="Arial Narrow" panose="020B0606020202030204" pitchFamily="34" charset="0"/>
                <a:hlinkClick r:id="rId4"/>
              </a:rPr>
              <a:t>https://www.cdc.gov/hepatitis-b/about/index.html</a:t>
            </a:r>
            <a:r>
              <a:rPr lang="en-US" sz="1050" b="0" dirty="0">
                <a:latin typeface="Arial Narrow" panose="020B0606020202030204" pitchFamily="34" charset="0"/>
              </a:rPr>
              <a:t>. </a:t>
            </a:r>
          </a:p>
          <a:p>
            <a:r>
              <a:rPr lang="en-US" sz="1050" b="0" baseline="30000" dirty="0">
                <a:latin typeface="Arial Narrow" panose="020B0606020202030204" pitchFamily="34" charset="0"/>
              </a:rPr>
              <a:t>3</a:t>
            </a:r>
            <a:r>
              <a:rPr lang="en-US" sz="1050" b="0" i="0" dirty="0">
                <a:solidFill>
                  <a:srgbClr val="000000"/>
                </a:solidFill>
                <a:effectLst/>
                <a:latin typeface="Arial Narrow" panose="020B0606020202030204" pitchFamily="34" charset="0"/>
              </a:rPr>
              <a:t>Centers for Disease Control and Prevention. Recommendations for identification and public health management of persons with chronic hepatitis B virus infection. MMWR. 2008;57(RR-08):1-18. </a:t>
            </a:r>
            <a:r>
              <a:rPr lang="en-US" sz="1050" b="0" dirty="0">
                <a:solidFill>
                  <a:srgbClr val="000000"/>
                </a:solidFill>
                <a:latin typeface="Arial Narrow" panose="020B0606020202030204" pitchFamily="34" charset="0"/>
                <a:hlinkClick r:id="rId5"/>
              </a:rPr>
              <a:t>https://archive.cdc.gov/#/details?url=https://www.cdc.gov/hepatitis/statistics/2014surveillance/commentary.htm</a:t>
            </a:r>
            <a:r>
              <a:rPr lang="en-US" sz="1050" b="0" dirty="0">
                <a:solidFill>
                  <a:srgbClr val="000000"/>
                </a:solidFill>
                <a:latin typeface="Arial Narrow" panose="020B0606020202030204" pitchFamily="34" charset="0"/>
              </a:rPr>
              <a:t>. </a:t>
            </a:r>
            <a:endParaRPr lang="en-US" sz="1050" b="0" i="0" dirty="0">
              <a:solidFill>
                <a:srgbClr val="000000"/>
              </a:solidFill>
              <a:effectLst/>
              <a:latin typeface="Arial Narrow" panose="020B0606020202030204" pitchFamily="34" charset="0"/>
            </a:endParaRPr>
          </a:p>
          <a:p>
            <a:r>
              <a:rPr lang="en-US" sz="1050" b="0" i="0" baseline="30000" dirty="0">
                <a:solidFill>
                  <a:srgbClr val="000000"/>
                </a:solidFill>
                <a:effectLst/>
                <a:latin typeface="Arial Narrow" panose="020B0606020202030204" pitchFamily="34" charset="0"/>
              </a:rPr>
              <a:t>4</a:t>
            </a:r>
            <a:r>
              <a:rPr lang="en-US" sz="1050" b="0" i="0" dirty="0">
                <a:solidFill>
                  <a:srgbClr val="000000"/>
                </a:solidFill>
                <a:effectLst/>
                <a:latin typeface="Arial Narrow" panose="020B0606020202030204" pitchFamily="34" charset="0"/>
              </a:rPr>
              <a:t>Kowdley KV, Wang CC, Welch S, Roberts H, </a:t>
            </a:r>
            <a:r>
              <a:rPr lang="en-US" sz="1050" b="0" i="0" dirty="0" err="1">
                <a:solidFill>
                  <a:srgbClr val="000000"/>
                </a:solidFill>
                <a:effectLst/>
                <a:latin typeface="Arial Narrow" panose="020B0606020202030204" pitchFamily="34" charset="0"/>
              </a:rPr>
              <a:t>Brosgart</a:t>
            </a:r>
            <a:r>
              <a:rPr lang="en-US" sz="1050" b="0" i="0" dirty="0">
                <a:solidFill>
                  <a:srgbClr val="000000"/>
                </a:solidFill>
                <a:effectLst/>
                <a:latin typeface="Arial Narrow" panose="020B0606020202030204" pitchFamily="34" charset="0"/>
              </a:rPr>
              <a:t> CL. Prevalence of chronic hepatitis B among foreign-born persons living in the United States by country of origin. Hepatology 2012;56(2):422-33. </a:t>
            </a:r>
            <a:r>
              <a:rPr lang="en-US" sz="1050" b="0" dirty="0">
                <a:solidFill>
                  <a:srgbClr val="000000"/>
                </a:solidFill>
                <a:latin typeface="Arial Narrow" panose="020B0606020202030204" pitchFamily="34" charset="0"/>
                <a:hlinkClick r:id="rId5"/>
              </a:rPr>
              <a:t>https://archive.cdc.gov/#/details?url=https://www.cdc.gov/hepatitis/statistics/2014surveillance/commentary.htm</a:t>
            </a:r>
            <a:r>
              <a:rPr lang="en-US" sz="1050" b="0" dirty="0">
                <a:solidFill>
                  <a:srgbClr val="000000"/>
                </a:solidFill>
                <a:latin typeface="Arial Narrow" panose="020B0606020202030204" pitchFamily="34" charset="0"/>
              </a:rPr>
              <a:t>. </a:t>
            </a:r>
          </a:p>
          <a:p>
            <a:r>
              <a:rPr lang="en-US" sz="1050" b="0" baseline="30000" dirty="0">
                <a:latin typeface="Arial Narrow" panose="020B0606020202030204" pitchFamily="34" charset="0"/>
              </a:rPr>
              <a:t>5</a:t>
            </a:r>
            <a:r>
              <a:rPr lang="en-US" sz="1050" b="0" dirty="0">
                <a:latin typeface="Arial Narrow" panose="020B0606020202030204" pitchFamily="34" charset="0"/>
              </a:rPr>
              <a:t>Data Source: North Carolina Electronic Disease Surveillance System (NC EDSS) (data as of September 2025)</a:t>
            </a:r>
          </a:p>
          <a:p>
            <a:r>
              <a:rPr lang="en-US" sz="1050" b="0" dirty="0">
                <a:solidFill>
                  <a:srgbClr val="000000"/>
                </a:solidFill>
                <a:latin typeface="Arial Narrow" panose="020B0606020202030204" pitchFamily="34" charset="0"/>
              </a:rPr>
              <a:t>*The hepatitis B case definition was updated in 2024; therefore, comparisons with previous years should be interpreted with caution. The 2024 case definition increased the sensitivity and specificity of acute case classification by increasing the liver enzyme cutoff level, removing the clinical signs/symptoms requirements, and adding criteria for excluding persons with previous history of hepatitis B or evidence of hepatitis B reactivation.  </a:t>
            </a:r>
          </a:p>
        </p:txBody>
      </p:sp>
    </p:spTree>
    <p:extLst>
      <p:ext uri="{BB962C8B-B14F-4D97-AF65-F5344CB8AC3E}">
        <p14:creationId xmlns:p14="http://schemas.microsoft.com/office/powerpoint/2010/main" val="228560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Newly Reported Chronic HCV Cases by Race, North Carolina 2024</a:t>
            </a:r>
          </a:p>
        </p:txBody>
      </p:sp>
      <p:graphicFrame>
        <p:nvGraphicFramePr>
          <p:cNvPr id="7" name="Content Placeholder 6">
            <a:extLst>
              <a:ext uri="{FF2B5EF4-FFF2-40B4-BE49-F238E27FC236}">
                <a16:creationId xmlns:a16="http://schemas.microsoft.com/office/drawing/2014/main" id="{57CFCB9C-8521-4CDC-885E-651D95F88E01}"/>
              </a:ext>
            </a:extLst>
          </p:cNvPr>
          <p:cNvGraphicFramePr>
            <a:graphicFrameLocks/>
          </p:cNvGraphicFramePr>
          <p:nvPr>
            <p:extLst>
              <p:ext uri="{D42A27DB-BD31-4B8C-83A1-F6EECF244321}">
                <p14:modId xmlns:p14="http://schemas.microsoft.com/office/powerpoint/2010/main" val="1634531830"/>
              </p:ext>
            </p:extLst>
          </p:nvPr>
        </p:nvGraphicFramePr>
        <p:xfrm>
          <a:off x="522287" y="1801461"/>
          <a:ext cx="7655942" cy="406704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D92D36B3-2BAE-4854-A1B7-AFA3B24E492A}"/>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latin typeface="Arial Narrow" panose="020B0606020202030204" pitchFamily="34" charset="0"/>
              </a:rPr>
              <a:t> </a:t>
            </a:r>
          </a:p>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28453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Newly Reported Chronic HCV Cases by Ethnicity, North Carolina 2024</a:t>
            </a:r>
          </a:p>
        </p:txBody>
      </p:sp>
      <p:graphicFrame>
        <p:nvGraphicFramePr>
          <p:cNvPr id="7" name="Content Placeholder 6">
            <a:extLst>
              <a:ext uri="{FF2B5EF4-FFF2-40B4-BE49-F238E27FC236}">
                <a16:creationId xmlns:a16="http://schemas.microsoft.com/office/drawing/2014/main" id="{57CFCB9C-8521-4CDC-885E-651D95F88E01}"/>
              </a:ext>
            </a:extLst>
          </p:cNvPr>
          <p:cNvGraphicFramePr>
            <a:graphicFrameLocks/>
          </p:cNvGraphicFramePr>
          <p:nvPr>
            <p:extLst>
              <p:ext uri="{D42A27DB-BD31-4B8C-83A1-F6EECF244321}">
                <p14:modId xmlns:p14="http://schemas.microsoft.com/office/powerpoint/2010/main" val="3630658842"/>
              </p:ext>
            </p:extLst>
          </p:nvPr>
        </p:nvGraphicFramePr>
        <p:xfrm>
          <a:off x="522287" y="1801461"/>
          <a:ext cx="7655942" cy="406704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4">
            <a:extLst>
              <a:ext uri="{FF2B5EF4-FFF2-40B4-BE49-F238E27FC236}">
                <a16:creationId xmlns:a16="http://schemas.microsoft.com/office/drawing/2014/main" id="{D92D36B3-2BAE-4854-A1B7-AFA3B24E492A}"/>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latin typeface="Arial Narrow" panose="020B0606020202030204" pitchFamily="34" charset="0"/>
              </a:rPr>
              <a:t> </a:t>
            </a:r>
          </a:p>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3836258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Newly Reported Chronic HCV County Rates in North Carolina 2024</a:t>
            </a:r>
          </a:p>
        </p:txBody>
      </p:sp>
      <p:sp>
        <p:nvSpPr>
          <p:cNvPr id="5" name="Text Placeholder 4">
            <a:extLst>
              <a:ext uri="{FF2B5EF4-FFF2-40B4-BE49-F238E27FC236}">
                <a16:creationId xmlns:a16="http://schemas.microsoft.com/office/drawing/2014/main" id="{BA28C486-BAE0-42C6-AB83-8C7E5B651134}"/>
              </a:ext>
            </a:extLst>
          </p:cNvPr>
          <p:cNvSpPr>
            <a:spLocks noGrp="1"/>
          </p:cNvSpPr>
          <p:nvPr>
            <p:ph type="body" sz="quarter" idx="11"/>
          </p:nvPr>
        </p:nvSpPr>
        <p:spPr/>
        <p:txBody>
          <a:bodyPr/>
          <a:lstStyle/>
          <a:p>
            <a:r>
              <a:rPr lang="en-US" sz="1050" b="0" dirty="0">
                <a:latin typeface="Arial Narrow" panose="020B0606020202030204" pitchFamily="34" charset="0"/>
              </a:rPr>
              <a:t>Data Source: North Carolina Electronic Disease Surveillance System (NC EDSS) (data as of September 2025).  </a:t>
            </a:r>
          </a:p>
        </p:txBody>
      </p:sp>
      <p:grpSp>
        <p:nvGrpSpPr>
          <p:cNvPr id="8" name="Group 7">
            <a:extLst>
              <a:ext uri="{FF2B5EF4-FFF2-40B4-BE49-F238E27FC236}">
                <a16:creationId xmlns:a16="http://schemas.microsoft.com/office/drawing/2014/main" id="{9FE93974-D0C8-FD57-BE30-A7C679797155}"/>
              </a:ext>
            </a:extLst>
          </p:cNvPr>
          <p:cNvGrpSpPr/>
          <p:nvPr/>
        </p:nvGrpSpPr>
        <p:grpSpPr>
          <a:xfrm>
            <a:off x="688279" y="1929126"/>
            <a:ext cx="7890025" cy="4313982"/>
            <a:chOff x="688279" y="1929126"/>
            <a:chExt cx="7890025" cy="4313982"/>
          </a:xfrm>
        </p:grpSpPr>
        <p:pic>
          <p:nvPicPr>
            <p:cNvPr id="2" name="Picture 1">
              <a:extLst>
                <a:ext uri="{FF2B5EF4-FFF2-40B4-BE49-F238E27FC236}">
                  <a16:creationId xmlns:a16="http://schemas.microsoft.com/office/drawing/2014/main" id="{9F210D55-B2E2-7BC4-3EBD-5F3FBC348B8D}"/>
                </a:ext>
              </a:extLst>
            </p:cNvPr>
            <p:cNvPicPr>
              <a:picLocks noChangeAspect="1"/>
            </p:cNvPicPr>
            <p:nvPr/>
          </p:nvPicPr>
          <p:blipFill>
            <a:blip r:embed="rId3" cstate="print">
              <a:extLst>
                <a:ext uri="{28A0092B-C50C-407E-A947-70E740481C1C}">
                  <a14:useLocalDpi xmlns:a14="http://schemas.microsoft.com/office/drawing/2010/main" val="0"/>
                </a:ext>
              </a:extLst>
            </a:blip>
            <a:srcRect t="54798" r="78909"/>
            <a:stretch>
              <a:fillRect/>
            </a:stretch>
          </p:blipFill>
          <p:spPr>
            <a:xfrm>
              <a:off x="688279" y="4282633"/>
              <a:ext cx="1638232" cy="1960475"/>
            </a:xfrm>
            <a:prstGeom prst="rect">
              <a:avLst/>
            </a:prstGeom>
          </p:spPr>
        </p:pic>
        <p:pic>
          <p:nvPicPr>
            <p:cNvPr id="6" name="Picture 5" descr="Diagram&#10;&#10;AI-generated content may be incorrect.">
              <a:extLst>
                <a:ext uri="{FF2B5EF4-FFF2-40B4-BE49-F238E27FC236}">
                  <a16:creationId xmlns:a16="http://schemas.microsoft.com/office/drawing/2014/main" id="{72CC451A-2FB9-10D7-0F40-38757F4D11CF}"/>
                </a:ext>
              </a:extLst>
            </p:cNvPr>
            <p:cNvPicPr>
              <a:picLocks noChangeAspect="1"/>
            </p:cNvPicPr>
            <p:nvPr/>
          </p:nvPicPr>
          <p:blipFill>
            <a:blip r:embed="rId4" cstate="print">
              <a:extLst>
                <a:ext uri="{28A0092B-C50C-407E-A947-70E740481C1C}">
                  <a14:useLocalDpi xmlns:a14="http://schemas.microsoft.com/office/drawing/2010/main" val="0"/>
                </a:ext>
              </a:extLst>
            </a:blip>
            <a:srcRect t="15812" r="996" b="17188"/>
            <a:stretch>
              <a:fillRect/>
            </a:stretch>
          </p:blipFill>
          <p:spPr>
            <a:xfrm>
              <a:off x="920538" y="1929126"/>
              <a:ext cx="7657766" cy="3206188"/>
            </a:xfrm>
            <a:prstGeom prst="rect">
              <a:avLst/>
            </a:prstGeom>
          </p:spPr>
        </p:pic>
        <p:sp>
          <p:nvSpPr>
            <p:cNvPr id="7" name="TextBox 6">
              <a:extLst>
                <a:ext uri="{FF2B5EF4-FFF2-40B4-BE49-F238E27FC236}">
                  <a16:creationId xmlns:a16="http://schemas.microsoft.com/office/drawing/2014/main" id="{F3047BB3-DE46-12FB-88FA-40ADB76775C8}"/>
                </a:ext>
              </a:extLst>
            </p:cNvPr>
            <p:cNvSpPr txBox="1"/>
            <p:nvPr/>
          </p:nvSpPr>
          <p:spPr>
            <a:xfrm>
              <a:off x="914399" y="3974856"/>
              <a:ext cx="2893671" cy="338554"/>
            </a:xfrm>
            <a:prstGeom prst="rect">
              <a:avLst/>
            </a:prstGeom>
            <a:noFill/>
          </p:spPr>
          <p:txBody>
            <a:bodyPr wrap="square" rtlCol="0">
              <a:spAutoFit/>
            </a:bodyPr>
            <a:lstStyle/>
            <a:p>
              <a:r>
                <a:rPr lang="en-US" sz="1600" b="1" dirty="0"/>
                <a:t>Rate per 100,000 Population</a:t>
              </a:r>
            </a:p>
          </p:txBody>
        </p:sp>
      </p:grpSp>
    </p:spTree>
    <p:extLst>
      <p:ext uri="{BB962C8B-B14F-4D97-AF65-F5344CB8AC3E}">
        <p14:creationId xmlns:p14="http://schemas.microsoft.com/office/powerpoint/2010/main" val="1911142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5C9970-E405-4A4D-87F7-01A4B09510D7}"/>
              </a:ext>
            </a:extLst>
          </p:cNvPr>
          <p:cNvSpPr>
            <a:spLocks noGrp="1"/>
          </p:cNvSpPr>
          <p:nvPr>
            <p:ph type="title"/>
          </p:nvPr>
        </p:nvSpPr>
        <p:spPr/>
        <p:txBody>
          <a:bodyPr/>
          <a:lstStyle/>
          <a:p>
            <a:r>
              <a:rPr lang="en-US" dirty="0"/>
              <a:t>Hepatitis C Treatment Cascade</a:t>
            </a:r>
          </a:p>
        </p:txBody>
      </p:sp>
    </p:spTree>
    <p:extLst>
      <p:ext uri="{BB962C8B-B14F-4D97-AF65-F5344CB8AC3E}">
        <p14:creationId xmlns:p14="http://schemas.microsoft.com/office/powerpoint/2010/main" val="4284526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CD1F9-5ECB-42FE-9215-01192858ED47}"/>
              </a:ext>
            </a:extLst>
          </p:cNvPr>
          <p:cNvSpPr>
            <a:spLocks noGrp="1"/>
          </p:cNvSpPr>
          <p:nvPr>
            <p:ph type="title"/>
          </p:nvPr>
        </p:nvSpPr>
        <p:spPr/>
        <p:txBody>
          <a:bodyPr/>
          <a:lstStyle/>
          <a:p>
            <a:r>
              <a:rPr lang="en-US" dirty="0"/>
              <a:t>Hepatitis C Surveillance-Based Treatment Cascade</a:t>
            </a:r>
          </a:p>
        </p:txBody>
      </p:sp>
      <p:sp>
        <p:nvSpPr>
          <p:cNvPr id="10" name="Text Placeholder 9">
            <a:extLst>
              <a:ext uri="{FF2B5EF4-FFF2-40B4-BE49-F238E27FC236}">
                <a16:creationId xmlns:a16="http://schemas.microsoft.com/office/drawing/2014/main" id="{15FAC9C6-DAB2-47D3-A9D9-A540E6119032}"/>
              </a:ext>
            </a:extLst>
          </p:cNvPr>
          <p:cNvSpPr>
            <a:spLocks noGrp="1"/>
          </p:cNvSpPr>
          <p:nvPr>
            <p:ph type="body" sz="quarter" idx="10"/>
          </p:nvPr>
        </p:nvSpPr>
        <p:spPr>
          <a:xfrm>
            <a:off x="629348" y="1676405"/>
            <a:ext cx="7888288" cy="1212895"/>
          </a:xfrm>
        </p:spPr>
        <p:txBody>
          <a:bodyPr/>
          <a:lstStyle/>
          <a:p>
            <a:r>
              <a:rPr lang="en-US" sz="1800" b="0" dirty="0"/>
              <a:t>Anyone reported with HCV, including acute HCV in 2023 and over the age of three</a:t>
            </a:r>
          </a:p>
          <a:p>
            <a:r>
              <a:rPr lang="en-US" sz="1800" b="0" dirty="0"/>
              <a:t>Based on labs only</a:t>
            </a:r>
          </a:p>
          <a:p>
            <a:r>
              <a:rPr lang="en-US" sz="1800" b="0" dirty="0"/>
              <a:t>Anyone alive at the end of 2023</a:t>
            </a:r>
          </a:p>
        </p:txBody>
      </p:sp>
      <p:graphicFrame>
        <p:nvGraphicFramePr>
          <p:cNvPr id="9" name="Table 4">
            <a:extLst>
              <a:ext uri="{FF2B5EF4-FFF2-40B4-BE49-F238E27FC236}">
                <a16:creationId xmlns:a16="http://schemas.microsoft.com/office/drawing/2014/main" id="{B8B9F417-7185-44EB-B847-80DDFF8FD3F9}"/>
              </a:ext>
            </a:extLst>
          </p:cNvPr>
          <p:cNvGraphicFramePr>
            <a:graphicFrameLocks noGrp="1"/>
          </p:cNvGraphicFramePr>
          <p:nvPr>
            <p:extLst>
              <p:ext uri="{D42A27DB-BD31-4B8C-83A1-F6EECF244321}">
                <p14:modId xmlns:p14="http://schemas.microsoft.com/office/powerpoint/2010/main" val="2337891448"/>
              </p:ext>
            </p:extLst>
          </p:nvPr>
        </p:nvGraphicFramePr>
        <p:xfrm>
          <a:off x="761727" y="3030434"/>
          <a:ext cx="7620546" cy="2615487"/>
        </p:xfrm>
        <a:graphic>
          <a:graphicData uri="http://schemas.openxmlformats.org/drawingml/2006/table">
            <a:tbl>
              <a:tblPr firstRow="1" bandRow="1">
                <a:tableStyleId>{00A15C55-8517-42AA-B614-E9B94910E393}</a:tableStyleId>
              </a:tblPr>
              <a:tblGrid>
                <a:gridCol w="3810273">
                  <a:extLst>
                    <a:ext uri="{9D8B030D-6E8A-4147-A177-3AD203B41FA5}">
                      <a16:colId xmlns:a16="http://schemas.microsoft.com/office/drawing/2014/main" val="396328675"/>
                    </a:ext>
                  </a:extLst>
                </a:gridCol>
                <a:gridCol w="3810273">
                  <a:extLst>
                    <a:ext uri="{9D8B030D-6E8A-4147-A177-3AD203B41FA5}">
                      <a16:colId xmlns:a16="http://schemas.microsoft.com/office/drawing/2014/main" val="715556300"/>
                    </a:ext>
                  </a:extLst>
                </a:gridCol>
              </a:tblGrid>
              <a:tr h="401148">
                <a:tc>
                  <a:txBody>
                    <a:bodyPr/>
                    <a:lstStyle/>
                    <a:p>
                      <a:r>
                        <a:rPr lang="en-US" dirty="0"/>
                        <a:t>Hepatitis C Treatment Outcome</a:t>
                      </a:r>
                    </a:p>
                  </a:txBody>
                  <a:tcPr/>
                </a:tc>
                <a:tc>
                  <a:txBody>
                    <a:bodyPr/>
                    <a:lstStyle/>
                    <a:p>
                      <a:r>
                        <a:rPr lang="en-US" dirty="0"/>
                        <a:t>Definition</a:t>
                      </a:r>
                    </a:p>
                  </a:txBody>
                  <a:tcPr/>
                </a:tc>
                <a:extLst>
                  <a:ext uri="{0D108BD9-81ED-4DB2-BD59-A6C34878D82A}">
                    <a16:rowId xmlns:a16="http://schemas.microsoft.com/office/drawing/2014/main" val="1025201052"/>
                  </a:ext>
                </a:extLst>
              </a:tr>
              <a:tr h="401148">
                <a:tc>
                  <a:txBody>
                    <a:bodyPr/>
                    <a:lstStyle/>
                    <a:p>
                      <a:r>
                        <a:rPr lang="en-US" dirty="0"/>
                        <a:t>1.) RNA detectable</a:t>
                      </a:r>
                    </a:p>
                  </a:txBody>
                  <a:tcPr/>
                </a:tc>
                <a:tc>
                  <a:txBody>
                    <a:bodyPr/>
                    <a:lstStyle/>
                    <a:p>
                      <a:r>
                        <a:rPr lang="en-US" dirty="0"/>
                        <a:t>Classified as “confirmed” in NC EDSS</a:t>
                      </a:r>
                    </a:p>
                  </a:txBody>
                  <a:tcPr/>
                </a:tc>
                <a:extLst>
                  <a:ext uri="{0D108BD9-81ED-4DB2-BD59-A6C34878D82A}">
                    <a16:rowId xmlns:a16="http://schemas.microsoft.com/office/drawing/2014/main" val="342460395"/>
                  </a:ext>
                </a:extLst>
              </a:tr>
              <a:tr h="544023">
                <a:tc>
                  <a:txBody>
                    <a:bodyPr/>
                    <a:lstStyle/>
                    <a:p>
                      <a:r>
                        <a:rPr lang="en-US" dirty="0"/>
                        <a:t>2.) Engaged in care</a:t>
                      </a:r>
                    </a:p>
                  </a:txBody>
                  <a:tcPr/>
                </a:tc>
                <a:tc>
                  <a:txBody>
                    <a:bodyPr/>
                    <a:lstStyle/>
                    <a:p>
                      <a:r>
                        <a:rPr lang="en-US" dirty="0"/>
                        <a:t>Having an additional HCV RNA or genotype after their initial date of report to public health</a:t>
                      </a:r>
                    </a:p>
                  </a:txBody>
                  <a:tcPr/>
                </a:tc>
                <a:extLst>
                  <a:ext uri="{0D108BD9-81ED-4DB2-BD59-A6C34878D82A}">
                    <a16:rowId xmlns:a16="http://schemas.microsoft.com/office/drawing/2014/main" val="1429782984"/>
                  </a:ext>
                </a:extLst>
              </a:tr>
              <a:tr h="544023">
                <a:tc>
                  <a:txBody>
                    <a:bodyPr/>
                    <a:lstStyle/>
                    <a:p>
                      <a:r>
                        <a:rPr lang="en-US" dirty="0"/>
                        <a:t>3.) RNA negative* within 30 days of last positive</a:t>
                      </a:r>
                    </a:p>
                  </a:txBody>
                  <a:tcPr/>
                </a:tc>
                <a:tc>
                  <a:txBody>
                    <a:bodyPr/>
                    <a:lstStyle/>
                    <a:p>
                      <a:r>
                        <a:rPr lang="en-US" dirty="0"/>
                        <a:t>Having positive HCV RNA or genotype, followed by a negative HCV RNA within 30 days (potential indicator of natural clearance)</a:t>
                      </a:r>
                    </a:p>
                  </a:txBody>
                  <a:tcPr/>
                </a:tc>
                <a:extLst>
                  <a:ext uri="{0D108BD9-81ED-4DB2-BD59-A6C34878D82A}">
                    <a16:rowId xmlns:a16="http://schemas.microsoft.com/office/drawing/2014/main" val="2555934018"/>
                  </a:ext>
                </a:extLst>
              </a:tr>
              <a:tr h="560508">
                <a:tc>
                  <a:txBody>
                    <a:bodyPr/>
                    <a:lstStyle/>
                    <a:p>
                      <a:r>
                        <a:rPr lang="en-US" dirty="0"/>
                        <a:t>4.) RNA negative* more than 30 days, but within 365 days of last positive</a:t>
                      </a:r>
                    </a:p>
                  </a:txBody>
                  <a:tcPr/>
                </a:tc>
                <a:tc>
                  <a:txBody>
                    <a:bodyPr/>
                    <a:lstStyle/>
                    <a:p>
                      <a:r>
                        <a:rPr lang="en-US"/>
                        <a:t>Having </a:t>
                      </a:r>
                      <a:r>
                        <a:rPr lang="en-US" dirty="0"/>
                        <a:t>a negative or undetectable HCV RNA </a:t>
                      </a:r>
                      <a:r>
                        <a:rPr lang="en-US" sz="1400" dirty="0"/>
                        <a:t>≥31 days but within a year of last positive</a:t>
                      </a:r>
                      <a:endParaRPr lang="en-US" dirty="0"/>
                    </a:p>
                  </a:txBody>
                  <a:tcPr/>
                </a:tc>
                <a:extLst>
                  <a:ext uri="{0D108BD9-81ED-4DB2-BD59-A6C34878D82A}">
                    <a16:rowId xmlns:a16="http://schemas.microsoft.com/office/drawing/2014/main" val="4278068825"/>
                  </a:ext>
                </a:extLst>
              </a:tr>
            </a:tbl>
          </a:graphicData>
        </a:graphic>
      </p:graphicFrame>
      <p:sp>
        <p:nvSpPr>
          <p:cNvPr id="3" name="TextBox 2">
            <a:extLst>
              <a:ext uri="{FF2B5EF4-FFF2-40B4-BE49-F238E27FC236}">
                <a16:creationId xmlns:a16="http://schemas.microsoft.com/office/drawing/2014/main" id="{EAE104BD-417B-4C9D-A647-4688555319BF}"/>
              </a:ext>
            </a:extLst>
          </p:cNvPr>
          <p:cNvSpPr txBox="1"/>
          <p:nvPr/>
        </p:nvSpPr>
        <p:spPr>
          <a:xfrm>
            <a:off x="761727" y="5928189"/>
            <a:ext cx="7620546" cy="461665"/>
          </a:xfrm>
          <a:prstGeom prst="rect">
            <a:avLst/>
          </a:prstGeom>
          <a:noFill/>
        </p:spPr>
        <p:txBody>
          <a:bodyPr wrap="square" rtlCol="0">
            <a:spAutoFit/>
          </a:bodyPr>
          <a:lstStyle/>
          <a:p>
            <a:r>
              <a:rPr lang="en-US" sz="1200" dirty="0">
                <a:effectLst/>
                <a:latin typeface="Calibri" panose="020F0502020204030204" pitchFamily="34" charset="0"/>
                <a:ea typeface="Calibri" panose="020F0502020204030204" pitchFamily="34" charset="0"/>
              </a:rPr>
              <a:t>*negative RNA results are reported into the surveillance system only where an HCV record matches to a subsequent negative test</a:t>
            </a:r>
            <a:endParaRPr lang="en-US" sz="1200" dirty="0"/>
          </a:p>
        </p:txBody>
      </p:sp>
    </p:spTree>
    <p:extLst>
      <p:ext uri="{BB962C8B-B14F-4D97-AF65-F5344CB8AC3E}">
        <p14:creationId xmlns:p14="http://schemas.microsoft.com/office/powerpoint/2010/main" val="3636173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Hepatitis C Clearance Cascade, North Carolina 2020-2024</a:t>
            </a:r>
          </a:p>
        </p:txBody>
      </p:sp>
      <p:graphicFrame>
        <p:nvGraphicFramePr>
          <p:cNvPr id="7" name="Content Placeholder 6">
            <a:extLst>
              <a:ext uri="{FF2B5EF4-FFF2-40B4-BE49-F238E27FC236}">
                <a16:creationId xmlns:a16="http://schemas.microsoft.com/office/drawing/2014/main" id="{2ACF76B4-BFF7-4AC8-88BC-0E249250F983}"/>
              </a:ext>
            </a:extLst>
          </p:cNvPr>
          <p:cNvGraphicFramePr>
            <a:graphicFrameLocks/>
          </p:cNvGraphicFramePr>
          <p:nvPr>
            <p:extLst>
              <p:ext uri="{D42A27DB-BD31-4B8C-83A1-F6EECF244321}">
                <p14:modId xmlns:p14="http://schemas.microsoft.com/office/powerpoint/2010/main" val="180876604"/>
              </p:ext>
            </p:extLst>
          </p:nvPr>
        </p:nvGraphicFramePr>
        <p:xfrm>
          <a:off x="70956" y="1882614"/>
          <a:ext cx="9002089" cy="36414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D11EEECD-5798-4B7D-8F54-5CFF1ADF857A}"/>
              </a:ext>
            </a:extLst>
          </p:cNvPr>
          <p:cNvSpPr txBox="1">
            <a:spLocks/>
          </p:cNvSpPr>
          <p:nvPr/>
        </p:nvSpPr>
        <p:spPr>
          <a:xfrm>
            <a:off x="575997" y="6193801"/>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^Engaged in care is defined as having an additional RNA after their initial date of report to public health.</a:t>
            </a:r>
          </a:p>
          <a:p>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^^RNA-negative less than 30 days of positive is a potential indicator of natural clearance and therefore is its own parameter.</a:t>
            </a:r>
          </a:p>
          <a:p>
            <a:r>
              <a:rPr lang="en-US" sz="1100" b="0" dirty="0">
                <a:solidFill>
                  <a:prstClr val="black"/>
                </a:solidFill>
                <a:latin typeface="Arial Narrow" panose="020B0606020202030204" pitchFamily="34" charset="0"/>
              </a:rPr>
              <a:t>^^^</a:t>
            </a: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Defined as the minimum number of all confirmed HCV cases that achieved SVR. This is likely a significant underestimate of treatment and cure as not all negative laboratory results are reported and persons may not receive a final RNA result after treatment. Negative RNA results are reported into the surveillance system only where an HCV record matches to a subsequent negative test.</a:t>
            </a:r>
          </a:p>
          <a:p>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Case definition for hepatitis C changed in 2016 and in 2020.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Includes people reported with acute hepatitis C starting in 2020.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4267251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3129A6-2C7B-4D17-B9A9-D2D0989A1BF0}"/>
              </a:ext>
            </a:extLst>
          </p:cNvPr>
          <p:cNvSpPr>
            <a:spLocks noGrp="1"/>
          </p:cNvSpPr>
          <p:nvPr>
            <p:ph type="title"/>
          </p:nvPr>
        </p:nvSpPr>
        <p:spPr/>
        <p:txBody>
          <a:bodyPr/>
          <a:lstStyle/>
          <a:p>
            <a:r>
              <a:rPr lang="en-US" dirty="0"/>
              <a:t>Viral Hepatitis and HIV</a:t>
            </a:r>
          </a:p>
        </p:txBody>
      </p:sp>
    </p:spTree>
    <p:extLst>
      <p:ext uri="{BB962C8B-B14F-4D97-AF65-F5344CB8AC3E}">
        <p14:creationId xmlns:p14="http://schemas.microsoft.com/office/powerpoint/2010/main" val="1992202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3129A6-2C7B-4D17-B9A9-D2D0989A1BF0}"/>
              </a:ext>
            </a:extLst>
          </p:cNvPr>
          <p:cNvSpPr>
            <a:spLocks noGrp="1"/>
          </p:cNvSpPr>
          <p:nvPr>
            <p:ph type="title"/>
          </p:nvPr>
        </p:nvSpPr>
        <p:spPr>
          <a:xfrm>
            <a:off x="684473" y="473671"/>
            <a:ext cx="7843267" cy="548640"/>
          </a:xfrm>
        </p:spPr>
        <p:txBody>
          <a:bodyPr/>
          <a:lstStyle/>
          <a:p>
            <a:r>
              <a:rPr lang="en-US" sz="1800" dirty="0"/>
              <a:t>Conquering the Syndemic: The Impact of HCV, HIV, and Opioid Overdoses in North Carolina</a:t>
            </a:r>
          </a:p>
        </p:txBody>
      </p:sp>
      <p:sp>
        <p:nvSpPr>
          <p:cNvPr id="24" name="Oval 23">
            <a:extLst>
              <a:ext uri="{FF2B5EF4-FFF2-40B4-BE49-F238E27FC236}">
                <a16:creationId xmlns:a16="http://schemas.microsoft.com/office/drawing/2014/main" id="{C531D1F0-38B8-4668-80FC-6950274BDA73}"/>
              </a:ext>
            </a:extLst>
          </p:cNvPr>
          <p:cNvSpPr/>
          <p:nvPr/>
        </p:nvSpPr>
        <p:spPr>
          <a:xfrm>
            <a:off x="2548056" y="844447"/>
            <a:ext cx="4275068" cy="3866167"/>
          </a:xfrm>
          <a:prstGeom prst="ellipse">
            <a:avLst/>
          </a:prstGeom>
          <a:solidFill>
            <a:schemeClr val="accent6">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Oval 24">
            <a:extLst>
              <a:ext uri="{FF2B5EF4-FFF2-40B4-BE49-F238E27FC236}">
                <a16:creationId xmlns:a16="http://schemas.microsoft.com/office/drawing/2014/main" id="{14CB3407-A1BA-493E-9FC1-4C5BD53BA896}"/>
              </a:ext>
            </a:extLst>
          </p:cNvPr>
          <p:cNvSpPr/>
          <p:nvPr/>
        </p:nvSpPr>
        <p:spPr>
          <a:xfrm>
            <a:off x="1094994" y="2332428"/>
            <a:ext cx="4368493" cy="3814821"/>
          </a:xfrm>
          <a:prstGeom prst="ellipse">
            <a:avLst/>
          </a:prstGeom>
          <a:solidFill>
            <a:schemeClr val="accent4">
              <a:lumMod val="7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id="{B6541B2F-04F4-4682-9AB9-6D1740E67587}"/>
              </a:ext>
            </a:extLst>
          </p:cNvPr>
          <p:cNvSpPr/>
          <p:nvPr/>
        </p:nvSpPr>
        <p:spPr>
          <a:xfrm>
            <a:off x="3919638" y="2274548"/>
            <a:ext cx="4275387" cy="3866167"/>
          </a:xfrm>
          <a:prstGeom prst="ellipse">
            <a:avLst/>
          </a:prstGeom>
          <a:solidFill>
            <a:schemeClr val="accent5">
              <a:lumMod val="60000"/>
              <a:lumOff val="4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TextBox 26">
            <a:extLst>
              <a:ext uri="{FF2B5EF4-FFF2-40B4-BE49-F238E27FC236}">
                <a16:creationId xmlns:a16="http://schemas.microsoft.com/office/drawing/2014/main" id="{941BE9B7-693E-4F1D-8E11-31950468302D}"/>
              </a:ext>
            </a:extLst>
          </p:cNvPr>
          <p:cNvSpPr txBox="1"/>
          <p:nvPr/>
        </p:nvSpPr>
        <p:spPr>
          <a:xfrm>
            <a:off x="3856914" y="1070475"/>
            <a:ext cx="1826087" cy="338554"/>
          </a:xfrm>
          <a:prstGeom prst="rect">
            <a:avLst/>
          </a:prstGeom>
          <a:noFill/>
          <a:ln>
            <a:noFill/>
          </a:ln>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 HCV </a:t>
            </a:r>
          </a:p>
        </p:txBody>
      </p:sp>
      <p:sp>
        <p:nvSpPr>
          <p:cNvPr id="28" name="TextBox 27">
            <a:extLst>
              <a:ext uri="{FF2B5EF4-FFF2-40B4-BE49-F238E27FC236}">
                <a16:creationId xmlns:a16="http://schemas.microsoft.com/office/drawing/2014/main" id="{AAF34A29-65F4-49B6-82B9-3FF9410CEA6A}"/>
              </a:ext>
            </a:extLst>
          </p:cNvPr>
          <p:cNvSpPr txBox="1"/>
          <p:nvPr/>
        </p:nvSpPr>
        <p:spPr>
          <a:xfrm>
            <a:off x="1575811" y="1419923"/>
            <a:ext cx="6060593" cy="1077218"/>
          </a:xfrm>
          <a:prstGeom prst="rect">
            <a:avLst/>
          </a:prstGeom>
          <a:noFill/>
        </p:spPr>
        <p:txBody>
          <a:bodyPr wrap="square" rtlCol="0">
            <a:spAutoFit/>
          </a:bodyPr>
          <a:lstStyle/>
          <a:p>
            <a:pPr marL="73152" indent="-73152" algn="ctr">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Reported acute HCV, 2024</a:t>
            </a:r>
            <a:r>
              <a:rPr lang="en-US" sz="1400" baseline="30000" dirty="0">
                <a:solidFill>
                  <a:prstClr val="black"/>
                </a:solidFill>
                <a:latin typeface="Arial" panose="020B0604020202020204" pitchFamily="34" charset="0"/>
                <a:cs typeface="Arial" panose="020B0604020202020204" pitchFamily="34" charset="0"/>
              </a:rPr>
              <a:t>1</a:t>
            </a:r>
            <a:r>
              <a:rPr lang="en-US" sz="1400" dirty="0">
                <a:solidFill>
                  <a:prstClr val="black"/>
                </a:solidFill>
                <a:latin typeface="Arial" panose="020B0604020202020204" pitchFamily="34" charset="0"/>
                <a:cs typeface="Arial" panose="020B0604020202020204" pitchFamily="34" charset="0"/>
              </a:rPr>
              <a:t> = 44 </a:t>
            </a:r>
          </a:p>
          <a:p>
            <a:pPr marL="73152" indent="-73152" algn="ctr">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Estimated people living with chronic HCV in U.S., 2020</a:t>
            </a:r>
            <a:r>
              <a:rPr lang="en-US" sz="1400" baseline="30000" dirty="0">
                <a:solidFill>
                  <a:prstClr val="black"/>
                </a:solidFill>
                <a:latin typeface="Arial" panose="020B0604020202020204" pitchFamily="34" charset="0"/>
                <a:cs typeface="Arial" panose="020B0604020202020204" pitchFamily="34" charset="0"/>
              </a:rPr>
              <a:t>2</a:t>
            </a:r>
            <a:r>
              <a:rPr lang="en-US" sz="1400" dirty="0">
                <a:solidFill>
                  <a:prstClr val="black"/>
                </a:solidFill>
                <a:latin typeface="Arial" panose="020B0604020202020204" pitchFamily="34" charset="0"/>
                <a:cs typeface="Arial" panose="020B0604020202020204" pitchFamily="34" charset="0"/>
              </a:rPr>
              <a:t> =  2.4 million </a:t>
            </a:r>
            <a:r>
              <a:rPr lang="en-US" sz="1100" dirty="0">
                <a:solidFill>
                  <a:prstClr val="black"/>
                </a:solidFill>
                <a:latin typeface="Arial" panose="020B0604020202020204" pitchFamily="34" charset="0"/>
                <a:cs typeface="Arial" panose="020B0604020202020204" pitchFamily="34" charset="0"/>
              </a:rPr>
              <a:t>(Trends in mortality and curative treatment indicate the prevalence is lower today.)</a:t>
            </a: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Average lifetime treatment cost of chronic HCV</a:t>
            </a:r>
            <a:r>
              <a:rPr lang="en-US" sz="1400" baseline="30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 $100,000/person</a:t>
            </a:r>
          </a:p>
          <a:p>
            <a:pPr algn="ctr"/>
            <a:r>
              <a:rPr lang="en-US" sz="1100" dirty="0">
                <a:latin typeface="Arial" panose="020B0604020202020204" pitchFamily="34" charset="0"/>
                <a:cs typeface="Arial" panose="020B0604020202020204" pitchFamily="34" charset="0"/>
              </a:rPr>
              <a:t>(By mid-2020, average cost per treatment is one-sixth of initial treatment costs)</a:t>
            </a:r>
          </a:p>
        </p:txBody>
      </p:sp>
      <p:sp>
        <p:nvSpPr>
          <p:cNvPr id="29" name="TextBox 28">
            <a:extLst>
              <a:ext uri="{FF2B5EF4-FFF2-40B4-BE49-F238E27FC236}">
                <a16:creationId xmlns:a16="http://schemas.microsoft.com/office/drawing/2014/main" id="{C9FB96FA-5E33-4278-8C75-CBDCFBFEBA57}"/>
              </a:ext>
            </a:extLst>
          </p:cNvPr>
          <p:cNvSpPr txBox="1"/>
          <p:nvPr/>
        </p:nvSpPr>
        <p:spPr>
          <a:xfrm>
            <a:off x="76296" y="6140715"/>
            <a:ext cx="9067704" cy="461665"/>
          </a:xfrm>
          <a:prstGeom prst="rect">
            <a:avLst/>
          </a:prstGeom>
          <a:noFill/>
        </p:spPr>
        <p:txBody>
          <a:bodyPr wrap="square" rtlCol="0">
            <a:spAutoFit/>
          </a:bodyPr>
          <a:lstStyle/>
          <a:p>
            <a:r>
              <a:rPr lang="en-US" sz="600" baseline="30000" dirty="0">
                <a:solidFill>
                  <a:prstClr val="black"/>
                </a:solidFill>
                <a:latin typeface="Arial Narrow" panose="020B0606020202030204" pitchFamily="34" charset="0"/>
                <a:cs typeface="Arial" panose="020B0604020202020204" pitchFamily="34" charset="0"/>
              </a:rPr>
              <a:t>1</a:t>
            </a:r>
            <a:r>
              <a:rPr lang="en-US" sz="600" dirty="0">
                <a:solidFill>
                  <a:prstClr val="black"/>
                </a:solidFill>
                <a:latin typeface="Arial Narrow" panose="020B0606020202030204" pitchFamily="34" charset="0"/>
                <a:cs typeface="Arial" panose="020B0604020202020204" pitchFamily="34" charset="0"/>
              </a:rPr>
              <a:t>NC HIV/STD/Hepatitis Annual Surveillance Report, 2024; </a:t>
            </a:r>
            <a:r>
              <a:rPr lang="en-US" sz="600" baseline="30000" dirty="0">
                <a:solidFill>
                  <a:prstClr val="black"/>
                </a:solidFill>
                <a:latin typeface="Arial Narrow" panose="020B0606020202030204" pitchFamily="34" charset="0"/>
                <a:cs typeface="Arial" panose="020B0604020202020204" pitchFamily="34" charset="0"/>
              </a:rPr>
              <a:t>2</a:t>
            </a:r>
            <a:r>
              <a:rPr lang="en-US" sz="600" dirty="0">
                <a:solidFill>
                  <a:prstClr val="black"/>
                </a:solidFill>
                <a:latin typeface="Arial Narrow" panose="020B0606020202030204" pitchFamily="34" charset="0"/>
                <a:cs typeface="Arial" panose="020B0604020202020204" pitchFamily="34" charset="0"/>
              </a:rPr>
              <a:t>CDC Surveillance for Viral Hepatitis (</a:t>
            </a:r>
            <a:r>
              <a:rPr lang="en-US" sz="600" dirty="0">
                <a:solidFill>
                  <a:prstClr val="black"/>
                </a:solidFill>
                <a:latin typeface="Arial Narrow" panose="020B0606020202030204" pitchFamily="34" charset="0"/>
                <a:cs typeface="Arial" panose="020B0604020202020204" pitchFamily="34" charset="0"/>
                <a:hlinkClick r:id="rId3"/>
              </a:rPr>
              <a:t>https://www.cdc.gov/hepatitis-c/hcp/clinical-overview/index.html</a:t>
            </a:r>
            <a:r>
              <a:rPr lang="en-US" sz="600" dirty="0"/>
              <a:t>)</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3</a:t>
            </a:r>
            <a:r>
              <a:rPr lang="en-US" sz="600" dirty="0">
                <a:solidFill>
                  <a:prstClr val="black"/>
                </a:solidFill>
                <a:latin typeface="Arial Narrow" panose="020B0606020202030204" pitchFamily="34" charset="0"/>
                <a:cs typeface="Arial" panose="020B0604020202020204" pitchFamily="34" charset="0"/>
              </a:rPr>
              <a:t>In the absence of liver transplant (National Viral Hepatitis Roundtable and Center for Health Law and Policy Innovation of  Harvard Law School </a:t>
            </a:r>
            <a:r>
              <a:rPr lang="en-US" sz="600" dirty="0">
                <a:solidFill>
                  <a:prstClr val="black"/>
                </a:solidFill>
                <a:latin typeface="Arial Narrow" panose="020B0606020202030204" pitchFamily="34" charset="0"/>
                <a:cs typeface="Arial" panose="020B0604020202020204" pitchFamily="34" charset="0"/>
                <a:hlinkClick r:id="rId4"/>
              </a:rPr>
              <a:t>https://stateofhepc.org/wp-content/uploads/2023/02/State-of-Hep-C-Treatment-Costs-Fact-Sheet.pdf</a:t>
            </a:r>
            <a:r>
              <a:rPr lang="en-US" sz="600" dirty="0">
                <a:solidFill>
                  <a:prstClr val="black"/>
                </a:solidFill>
                <a:latin typeface="Arial Narrow" panose="020B0606020202030204" pitchFamily="34" charset="0"/>
                <a:cs typeface="Arial" panose="020B0604020202020204" pitchFamily="34" charset="0"/>
              </a:rPr>
              <a:t>);</a:t>
            </a:r>
            <a:r>
              <a:rPr lang="en-US" sz="600" baseline="30000" dirty="0">
                <a:solidFill>
                  <a:prstClr val="black"/>
                </a:solidFill>
                <a:latin typeface="Arial Narrow" panose="020B0606020202030204" pitchFamily="34" charset="0"/>
                <a:cs typeface="Arial" panose="020B0604020202020204" pitchFamily="34" charset="0"/>
              </a:rPr>
              <a:t>4</a:t>
            </a:r>
            <a:r>
              <a:rPr lang="en-US" sz="600" dirty="0">
                <a:solidFill>
                  <a:prstClr val="black"/>
                </a:solidFill>
                <a:latin typeface="Arial Narrow" panose="020B0606020202030204" pitchFamily="34" charset="0"/>
                <a:cs typeface="Arial" panose="020B0604020202020204" pitchFamily="34" charset="0"/>
              </a:rPr>
              <a:t>Based on estimates from  NC Ryan White CAREWare and the Medical Monitoring Project in NC;</a:t>
            </a:r>
            <a:r>
              <a:rPr lang="en-US" sz="600" baseline="30000" dirty="0">
                <a:solidFill>
                  <a:prstClr val="black"/>
                </a:solidFill>
                <a:latin typeface="Arial Narrow" panose="020B0606020202030204" pitchFamily="34" charset="0"/>
                <a:cs typeface="Arial" panose="020B0604020202020204" pitchFamily="34" charset="0"/>
              </a:rPr>
              <a:t>5</a:t>
            </a:r>
            <a:r>
              <a:rPr lang="en-US" sz="600" dirty="0">
                <a:solidFill>
                  <a:prstClr val="black"/>
                </a:solidFill>
                <a:latin typeface="Arial Narrow" panose="020B0606020202030204" pitchFamily="34" charset="0"/>
                <a:cs typeface="Arial" panose="020B0604020202020204" pitchFamily="34" charset="0"/>
              </a:rPr>
              <a:t>People Coinfected with HIV and Viral Hepatitis </a:t>
            </a:r>
            <a:r>
              <a:rPr lang="en-US" sz="600" dirty="0">
                <a:solidFill>
                  <a:prstClr val="black"/>
                </a:solidFill>
                <a:latin typeface="Arial Narrow" panose="020B0606020202030204" pitchFamily="34" charset="0"/>
                <a:cs typeface="Arial" panose="020B0604020202020204" pitchFamily="34" charset="0"/>
                <a:hlinkClick r:id="rId5"/>
              </a:rPr>
              <a:t>https://www.cdc.gov/hepatitis/populations/hiv.htm</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6 </a:t>
            </a:r>
            <a:r>
              <a:rPr lang="en-US" sz="600" dirty="0">
                <a:solidFill>
                  <a:prstClr val="black"/>
                </a:solidFill>
                <a:latin typeface="Arial Narrow" panose="020B0606020202030204" pitchFamily="34" charset="0"/>
                <a:cs typeface="Arial" panose="020B0604020202020204" pitchFamily="34" charset="0"/>
              </a:rPr>
              <a:t>Opioid and Substance Use Action Plan Data Dashboard </a:t>
            </a:r>
            <a:r>
              <a:rPr lang="en-US" sz="600" dirty="0">
                <a:solidFill>
                  <a:prstClr val="black"/>
                </a:solidFill>
                <a:latin typeface="Arial Narrow" panose="020B0606020202030204" pitchFamily="34" charset="0"/>
                <a:cs typeface="Arial" panose="020B0604020202020204" pitchFamily="34" charset="0"/>
                <a:hlinkClick r:id="rId6"/>
              </a:rPr>
              <a:t>https://www.dph.ncdhhs.gov/programs/chronic-disease-and-injury/injury-and-violence-prevention-branch/north-carolina-overdose-epidemic-data</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7</a:t>
            </a:r>
            <a:r>
              <a:rPr lang="en-US" sz="600" dirty="0">
                <a:solidFill>
                  <a:prstClr val="black"/>
                </a:solidFill>
                <a:latin typeface="Arial Narrow" panose="020B0606020202030204" pitchFamily="34" charset="0"/>
                <a:cs typeface="Arial" panose="020B0604020202020204" pitchFamily="34" charset="0"/>
                <a:hlinkClick r:id="rId7"/>
              </a:rPr>
              <a:t>https://www.ncdhhs.gov/prescription-fact-sheet-sec-final-03-07-17/download</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8</a:t>
            </a:r>
            <a:r>
              <a:rPr lang="en-US" sz="600" dirty="0">
                <a:solidFill>
                  <a:prstClr val="black"/>
                </a:solidFill>
                <a:latin typeface="Arial Narrow" panose="020B0606020202030204" pitchFamily="34" charset="0"/>
                <a:cs typeface="Arial" panose="020B0604020202020204" pitchFamily="34" charset="0"/>
              </a:rPr>
              <a:t>Bingham A, Shrestha R, Khurana N, et al. Estimated lifetime HIV-related medical costs in the United States. Special Issue of Sex Transm Dis 2021</a:t>
            </a:r>
          </a:p>
        </p:txBody>
      </p:sp>
      <p:sp>
        <p:nvSpPr>
          <p:cNvPr id="30" name="TextBox 29">
            <a:extLst>
              <a:ext uri="{FF2B5EF4-FFF2-40B4-BE49-F238E27FC236}">
                <a16:creationId xmlns:a16="http://schemas.microsoft.com/office/drawing/2014/main" id="{5A56F0E1-629A-4BB8-8FDB-941C3C7D83D2}"/>
              </a:ext>
            </a:extLst>
          </p:cNvPr>
          <p:cNvSpPr txBox="1"/>
          <p:nvPr/>
        </p:nvSpPr>
        <p:spPr>
          <a:xfrm>
            <a:off x="587512" y="4503798"/>
            <a:ext cx="4301062" cy="1384995"/>
          </a:xfrm>
          <a:prstGeom prst="rect">
            <a:avLst/>
          </a:prstGeom>
          <a:noFill/>
        </p:spPr>
        <p:txBody>
          <a:bodyPr wrap="square" rtlCol="0">
            <a:spAutoFit/>
          </a:bodyPr>
          <a:lstStyle/>
          <a:p>
            <a:pPr marL="73152" indent="-73152">
              <a:buFont typeface="Arial" panose="020B0604020202020204" pitchFamily="34" charset="0"/>
              <a:buChar char="•"/>
            </a:pPr>
            <a:r>
              <a:rPr lang="en-US" sz="1400" dirty="0">
                <a:latin typeface="Arial" panose="020B0604020202020204" pitchFamily="34" charset="0"/>
                <a:cs typeface="Arial" panose="020B0604020202020204" pitchFamily="34" charset="0"/>
              </a:rPr>
              <a:t>Drug overdose deaths in NC, 2024</a:t>
            </a:r>
            <a:r>
              <a:rPr lang="en-US" sz="1400" baseline="300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 = 3,060 (27.7 per 100,000)</a:t>
            </a:r>
          </a:p>
          <a:p>
            <a:pPr marL="73152" indent="-73152">
              <a:buFont typeface="Arial" panose="020B0604020202020204" pitchFamily="34" charset="0"/>
              <a:buChar char="•"/>
            </a:pPr>
            <a:r>
              <a:rPr lang="en-US" sz="1400" dirty="0">
                <a:latin typeface="Arial" panose="020B0604020202020204" pitchFamily="34" charset="0"/>
                <a:cs typeface="Arial" panose="020B0604020202020204" pitchFamily="34" charset="0"/>
              </a:rPr>
              <a:t>Illicit opioid deaths, 2024</a:t>
            </a:r>
            <a:r>
              <a:rPr lang="en-US" sz="1400" baseline="300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 = 2,246 (20.3 per 100,000)</a:t>
            </a:r>
          </a:p>
          <a:p>
            <a:pPr marL="73152" indent="-73152">
              <a:buFont typeface="Arial" panose="020B0604020202020204" pitchFamily="34" charset="0"/>
              <a:buChar char="•"/>
            </a:pPr>
            <a:r>
              <a:rPr lang="en-US" sz="1400" dirty="0">
                <a:latin typeface="Arial" panose="020B0604020202020204" pitchFamily="34" charset="0"/>
                <a:cs typeface="Arial" panose="020B0604020202020204" pitchFamily="34" charset="0"/>
              </a:rPr>
              <a:t>CDC estimates the cost of drug overdose deaths in NC, 2016</a:t>
            </a:r>
            <a:r>
              <a:rPr lang="en-US" sz="1400" baseline="300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 = $1.3 billion</a:t>
            </a:r>
          </a:p>
        </p:txBody>
      </p:sp>
      <p:sp>
        <p:nvSpPr>
          <p:cNvPr id="31" name="TextBox 30">
            <a:extLst>
              <a:ext uri="{FF2B5EF4-FFF2-40B4-BE49-F238E27FC236}">
                <a16:creationId xmlns:a16="http://schemas.microsoft.com/office/drawing/2014/main" id="{8AA34F1D-5443-4735-BFE1-A5FB2BBAAF26}"/>
              </a:ext>
            </a:extLst>
          </p:cNvPr>
          <p:cNvSpPr txBox="1"/>
          <p:nvPr/>
        </p:nvSpPr>
        <p:spPr>
          <a:xfrm>
            <a:off x="4938044" y="4579010"/>
            <a:ext cx="4403913" cy="954107"/>
          </a:xfrm>
          <a:prstGeom prst="rect">
            <a:avLst/>
          </a:prstGeom>
          <a:noFill/>
        </p:spPr>
        <p:txBody>
          <a:bodyPr wrap="square" rtlCol="0">
            <a:spAutoFit/>
          </a:bodyPr>
          <a:lstStyle/>
          <a:p>
            <a:pPr marL="73152" indent="-73152">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Newly reported HIV, 2024</a:t>
            </a:r>
            <a:r>
              <a:rPr lang="en-US" sz="1400" baseline="30000" dirty="0">
                <a:solidFill>
                  <a:prstClr val="black"/>
                </a:solidFill>
                <a:latin typeface="Arial" panose="020B0604020202020204" pitchFamily="34" charset="0"/>
                <a:cs typeface="Arial" panose="020B0604020202020204" pitchFamily="34" charset="0"/>
              </a:rPr>
              <a:t>1</a:t>
            </a:r>
            <a:r>
              <a:rPr lang="en-US" sz="1400" dirty="0">
                <a:solidFill>
                  <a:prstClr val="black"/>
                </a:solidFill>
                <a:latin typeface="Arial" panose="020B0604020202020204" pitchFamily="34" charset="0"/>
                <a:cs typeface="Arial" panose="020B0604020202020204" pitchFamily="34" charset="0"/>
              </a:rPr>
              <a:t> = </a:t>
            </a:r>
            <a:r>
              <a:rPr lang="en-US" sz="1400" i="1" dirty="0">
                <a:solidFill>
                  <a:prstClr val="black"/>
                </a:solidFill>
                <a:latin typeface="Arial" panose="020B0604020202020204" pitchFamily="34" charset="0"/>
                <a:cs typeface="Arial" panose="020B0604020202020204" pitchFamily="34" charset="0"/>
              </a:rPr>
              <a:t>1,391</a:t>
            </a:r>
          </a:p>
          <a:p>
            <a:pPr marL="73152" indent="-73152">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People living with HIV, 2024</a:t>
            </a:r>
            <a:r>
              <a:rPr lang="en-US" sz="1400" baseline="30000" dirty="0">
                <a:solidFill>
                  <a:prstClr val="black"/>
                </a:solidFill>
                <a:latin typeface="Arial" panose="020B0604020202020204" pitchFamily="34" charset="0"/>
                <a:cs typeface="Arial" panose="020B0604020202020204" pitchFamily="34" charset="0"/>
              </a:rPr>
              <a:t>1</a:t>
            </a:r>
            <a:r>
              <a:rPr lang="en-US" sz="1400" dirty="0">
                <a:solidFill>
                  <a:prstClr val="black"/>
                </a:solidFill>
                <a:latin typeface="Arial" panose="020B0604020202020204" pitchFamily="34" charset="0"/>
                <a:cs typeface="Arial" panose="020B0604020202020204" pitchFamily="34" charset="0"/>
              </a:rPr>
              <a:t> = </a:t>
            </a:r>
            <a:r>
              <a:rPr lang="en-US" sz="1400" i="1" dirty="0">
                <a:solidFill>
                  <a:prstClr val="black"/>
                </a:solidFill>
                <a:latin typeface="Arial" panose="020B0604020202020204" pitchFamily="34" charset="0"/>
                <a:cs typeface="Arial" panose="020B0604020202020204" pitchFamily="34" charset="0"/>
              </a:rPr>
              <a:t>38,614</a:t>
            </a:r>
          </a:p>
          <a:p>
            <a:pPr marL="73152" indent="-73152">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Average lifetime treatment cost of HIV</a:t>
            </a:r>
            <a:r>
              <a:rPr lang="en-US" sz="1400" baseline="30000" dirty="0">
                <a:solidFill>
                  <a:prstClr val="black"/>
                </a:solidFill>
                <a:latin typeface="Arial" panose="020B0604020202020204" pitchFamily="34" charset="0"/>
                <a:cs typeface="Arial" panose="020B0604020202020204" pitchFamily="34" charset="0"/>
              </a:rPr>
              <a:t>8</a:t>
            </a:r>
            <a:r>
              <a:rPr lang="en-US" sz="1400" dirty="0">
                <a:solidFill>
                  <a:prstClr val="black"/>
                </a:solidFill>
                <a:latin typeface="Arial" panose="020B0604020202020204" pitchFamily="34" charset="0"/>
                <a:cs typeface="Arial" panose="020B0604020202020204" pitchFamily="34" charset="0"/>
              </a:rPr>
              <a:t> = &gt;$370,000/person </a:t>
            </a:r>
          </a:p>
        </p:txBody>
      </p:sp>
      <p:sp>
        <p:nvSpPr>
          <p:cNvPr id="32" name="TextBox 31">
            <a:extLst>
              <a:ext uri="{FF2B5EF4-FFF2-40B4-BE49-F238E27FC236}">
                <a16:creationId xmlns:a16="http://schemas.microsoft.com/office/drawing/2014/main" id="{2A6440BF-1D03-4F13-AE40-332D04E64E38}"/>
              </a:ext>
            </a:extLst>
          </p:cNvPr>
          <p:cNvSpPr txBox="1"/>
          <p:nvPr/>
        </p:nvSpPr>
        <p:spPr>
          <a:xfrm>
            <a:off x="1471353" y="4241372"/>
            <a:ext cx="2311766" cy="338554"/>
          </a:xfrm>
          <a:prstGeom prst="rect">
            <a:avLst/>
          </a:prstGeom>
          <a:noFill/>
          <a:ln>
            <a:noFill/>
          </a:ln>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Opioid Overdoses</a:t>
            </a:r>
          </a:p>
        </p:txBody>
      </p:sp>
      <p:sp>
        <p:nvSpPr>
          <p:cNvPr id="33" name="TextBox 32">
            <a:extLst>
              <a:ext uri="{FF2B5EF4-FFF2-40B4-BE49-F238E27FC236}">
                <a16:creationId xmlns:a16="http://schemas.microsoft.com/office/drawing/2014/main" id="{7D60A502-7AD5-483A-A940-0D8A5CDA5C94}"/>
              </a:ext>
            </a:extLst>
          </p:cNvPr>
          <p:cNvSpPr txBox="1"/>
          <p:nvPr/>
        </p:nvSpPr>
        <p:spPr>
          <a:xfrm>
            <a:off x="5619942" y="4271232"/>
            <a:ext cx="2419614" cy="338554"/>
          </a:xfrm>
          <a:prstGeom prst="rect">
            <a:avLst/>
          </a:prstGeom>
          <a:noFill/>
          <a:ln>
            <a:noFill/>
          </a:ln>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HIV Infections</a:t>
            </a:r>
          </a:p>
        </p:txBody>
      </p:sp>
      <p:sp>
        <p:nvSpPr>
          <p:cNvPr id="34" name="Bent Arrow 6">
            <a:extLst>
              <a:ext uri="{FF2B5EF4-FFF2-40B4-BE49-F238E27FC236}">
                <a16:creationId xmlns:a16="http://schemas.microsoft.com/office/drawing/2014/main" id="{1F061CCC-2798-4DAA-AECA-1E39851E38FA}"/>
              </a:ext>
            </a:extLst>
          </p:cNvPr>
          <p:cNvSpPr/>
          <p:nvPr/>
        </p:nvSpPr>
        <p:spPr>
          <a:xfrm rot="10800000">
            <a:off x="7636404" y="4656476"/>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5" name="Bent Arrow 17">
            <a:extLst>
              <a:ext uri="{FF2B5EF4-FFF2-40B4-BE49-F238E27FC236}">
                <a16:creationId xmlns:a16="http://schemas.microsoft.com/office/drawing/2014/main" id="{46C58800-D4F8-4BE1-976F-114FC8B9A692}"/>
              </a:ext>
            </a:extLst>
          </p:cNvPr>
          <p:cNvSpPr/>
          <p:nvPr/>
        </p:nvSpPr>
        <p:spPr>
          <a:xfrm>
            <a:off x="320103" y="1070475"/>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6" name="Bent Arrow 18">
            <a:extLst>
              <a:ext uri="{FF2B5EF4-FFF2-40B4-BE49-F238E27FC236}">
                <a16:creationId xmlns:a16="http://schemas.microsoft.com/office/drawing/2014/main" id="{909CBEAA-2108-4BA5-B4C3-F0A07DEC7BE3}"/>
              </a:ext>
            </a:extLst>
          </p:cNvPr>
          <p:cNvSpPr/>
          <p:nvPr/>
        </p:nvSpPr>
        <p:spPr>
          <a:xfrm rot="16200000">
            <a:off x="232070" y="4733572"/>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7" name="Bent Arrow 19">
            <a:extLst>
              <a:ext uri="{FF2B5EF4-FFF2-40B4-BE49-F238E27FC236}">
                <a16:creationId xmlns:a16="http://schemas.microsoft.com/office/drawing/2014/main" id="{E94A1BCB-61DC-4E52-9935-68D8318C0135}"/>
              </a:ext>
            </a:extLst>
          </p:cNvPr>
          <p:cNvSpPr/>
          <p:nvPr/>
        </p:nvSpPr>
        <p:spPr>
          <a:xfrm rot="5400000">
            <a:off x="7737751" y="1079904"/>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8" name="TextBox 37">
            <a:extLst>
              <a:ext uri="{FF2B5EF4-FFF2-40B4-BE49-F238E27FC236}">
                <a16:creationId xmlns:a16="http://schemas.microsoft.com/office/drawing/2014/main" id="{4BD5784C-A690-4985-A963-367C502AD9B7}"/>
              </a:ext>
            </a:extLst>
          </p:cNvPr>
          <p:cNvSpPr txBox="1"/>
          <p:nvPr/>
        </p:nvSpPr>
        <p:spPr>
          <a:xfrm>
            <a:off x="194202" y="2982268"/>
            <a:ext cx="9144000" cy="1313180"/>
          </a:xfrm>
          <a:prstGeom prst="rect">
            <a:avLst/>
          </a:prstGeom>
          <a:noFill/>
        </p:spPr>
        <p:txBody>
          <a:bodyPr wrap="square" rtlCol="0">
            <a:spAutoFit/>
          </a:bodyPr>
          <a:lstStyle/>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Estimate 7-13% of HIV-infected people in NC are co-infected with HCV (CDC estimates 21%)</a:t>
            </a:r>
            <a:r>
              <a:rPr lang="en-US" sz="1400" baseline="30000" dirty="0">
                <a:latin typeface="Arial" panose="020B0604020202020204" pitchFamily="34" charset="0"/>
                <a:cs typeface="Arial" panose="020B0604020202020204" pitchFamily="34" charset="0"/>
              </a:rPr>
              <a:t>4,5</a:t>
            </a:r>
            <a:endParaRPr lang="en-US" sz="1400" dirty="0">
              <a:latin typeface="Arial" panose="020B0604020202020204" pitchFamily="34" charset="0"/>
              <a:cs typeface="Arial" panose="020B0604020202020204" pitchFamily="34" charset="0"/>
            </a:endParaRP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At least 6% of people diagnosed with HIV in NC in 2024 were exposed through injection drug use</a:t>
            </a:r>
            <a:r>
              <a:rPr lang="en-US" sz="1400" baseline="30000" dirty="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An estimated 62%‒80% of HIV-infected people who inject drugs are co-infected with HCV</a:t>
            </a:r>
            <a:r>
              <a:rPr lang="en-US" sz="1400" baseline="30000" dirty="0">
                <a:latin typeface="Arial" panose="020B0604020202020204" pitchFamily="34" charset="0"/>
                <a:cs typeface="Arial" panose="020B0604020202020204" pitchFamily="34" charset="0"/>
              </a:rPr>
              <a:t>5</a:t>
            </a: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Around 34% of people with acute HCV in 2024 reported injection drug use</a:t>
            </a:r>
            <a:r>
              <a:rPr lang="en-US" sz="1400" baseline="30000" dirty="0">
                <a:latin typeface="Arial" panose="020B0604020202020204" pitchFamily="34" charset="0"/>
                <a:cs typeface="Arial" panose="020B0604020202020204" pitchFamily="34" charset="0"/>
              </a:rPr>
              <a:t>1</a:t>
            </a: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Based on surveillance data, 23% of people coinfected with HIV/HCV achieved SVR through 2022</a:t>
            </a:r>
            <a:r>
              <a:rPr lang="en-US" sz="1400" baseline="300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a:t>
            </a:r>
          </a:p>
          <a:p>
            <a:pPr marL="73152" indent="-73152" algn="ctr">
              <a:buFont typeface="Arial" panose="020B0604020202020204" pitchFamily="34" charset="0"/>
              <a:buChar char="•"/>
            </a:pPr>
            <a:endParaRPr lang="en-US" sz="1400" baseline="300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FAD38E5-55A6-453B-81A7-264910FAF386}"/>
              </a:ext>
            </a:extLst>
          </p:cNvPr>
          <p:cNvSpPr txBox="1"/>
          <p:nvPr/>
        </p:nvSpPr>
        <p:spPr>
          <a:xfrm>
            <a:off x="3783119" y="2674492"/>
            <a:ext cx="1826087" cy="369332"/>
          </a:xfrm>
          <a:prstGeom prst="rect">
            <a:avLst/>
          </a:prstGeom>
          <a:noFill/>
          <a:ln>
            <a:noFill/>
          </a:ln>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Syndemic</a:t>
            </a:r>
          </a:p>
        </p:txBody>
      </p:sp>
    </p:spTree>
    <p:extLst>
      <p:ext uri="{BB962C8B-B14F-4D97-AF65-F5344CB8AC3E}">
        <p14:creationId xmlns:p14="http://schemas.microsoft.com/office/powerpoint/2010/main" val="3939823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2024 HIV/Hepatitis B/Hepatitis C Coinfection</a:t>
            </a:r>
          </a:p>
        </p:txBody>
      </p:sp>
      <p:sp>
        <p:nvSpPr>
          <p:cNvPr id="4" name="Text Placeholder 3">
            <a:extLst>
              <a:ext uri="{FF2B5EF4-FFF2-40B4-BE49-F238E27FC236}">
                <a16:creationId xmlns:a16="http://schemas.microsoft.com/office/drawing/2014/main" id="{5BA86432-000A-4258-904A-DF83AEDA7DCE}"/>
              </a:ext>
            </a:extLst>
          </p:cNvPr>
          <p:cNvSpPr>
            <a:spLocks noGrp="1"/>
          </p:cNvSpPr>
          <p:nvPr>
            <p:ph type="body" sz="quarter" idx="10"/>
          </p:nvPr>
        </p:nvSpPr>
        <p:spPr>
          <a:xfrm>
            <a:off x="78581" y="6200502"/>
            <a:ext cx="9496641" cy="412038"/>
          </a:xfrm>
        </p:spPr>
        <p:txBody>
          <a:bodyPr/>
          <a:lstStyle/>
          <a:p>
            <a:pPr marL="0" indent="0">
              <a:spcBef>
                <a:spcPts val="0"/>
              </a:spcBef>
              <a:buNone/>
            </a:pPr>
            <a:r>
              <a:rPr lang="en-US" sz="900" dirty="0">
                <a:solidFill>
                  <a:srgbClr val="000000"/>
                </a:solidFill>
                <a:latin typeface="Arial Narrow" panose="020B0606020202030204" pitchFamily="34" charset="0"/>
              </a:rPr>
              <a:t>. </a:t>
            </a:r>
          </a:p>
          <a:p>
            <a:pPr marL="0" indent="0">
              <a:spcBef>
                <a:spcPts val="0"/>
              </a:spcBef>
              <a:buNone/>
            </a:pPr>
            <a:r>
              <a:rPr lang="en-US" sz="900" b="0" dirty="0">
                <a:latin typeface="Arial Narrow" panose="020B0606020202030204" pitchFamily="34" charset="0"/>
              </a:rPr>
              <a:t>Data Source: North Carolina Electronic Disease Surveillance System (NC EDSS) (data as of September 2025) and enhanced HIV/AIDS Reporting System (NC EDSS) (data as of July 2025).</a:t>
            </a:r>
          </a:p>
        </p:txBody>
      </p:sp>
      <p:sp>
        <p:nvSpPr>
          <p:cNvPr id="10" name="Oval 9">
            <a:extLst>
              <a:ext uri="{FF2B5EF4-FFF2-40B4-BE49-F238E27FC236}">
                <a16:creationId xmlns:a16="http://schemas.microsoft.com/office/drawing/2014/main" id="{97B9EB80-3AF5-4E36-B990-EEE2A6D1B874}"/>
              </a:ext>
            </a:extLst>
          </p:cNvPr>
          <p:cNvSpPr/>
          <p:nvPr/>
        </p:nvSpPr>
        <p:spPr>
          <a:xfrm>
            <a:off x="2698251" y="1113819"/>
            <a:ext cx="3747497" cy="3652835"/>
          </a:xfrm>
          <a:prstGeom prst="ellipse">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Oval 10">
            <a:extLst>
              <a:ext uri="{FF2B5EF4-FFF2-40B4-BE49-F238E27FC236}">
                <a16:creationId xmlns:a16="http://schemas.microsoft.com/office/drawing/2014/main" id="{425563D5-7E08-4D6E-B460-F673DC14EDF4}"/>
              </a:ext>
            </a:extLst>
          </p:cNvPr>
          <p:cNvSpPr/>
          <p:nvPr/>
        </p:nvSpPr>
        <p:spPr>
          <a:xfrm>
            <a:off x="1348924" y="2606542"/>
            <a:ext cx="3747497" cy="3652835"/>
          </a:xfrm>
          <a:prstGeom prst="ellipse">
            <a:avLst/>
          </a:prstGeom>
          <a:solidFill>
            <a:srgbClr val="7030A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Oval 11">
            <a:extLst>
              <a:ext uri="{FF2B5EF4-FFF2-40B4-BE49-F238E27FC236}">
                <a16:creationId xmlns:a16="http://schemas.microsoft.com/office/drawing/2014/main" id="{70C7C2F8-C322-4B08-8783-EC771169D921}"/>
              </a:ext>
            </a:extLst>
          </p:cNvPr>
          <p:cNvSpPr/>
          <p:nvPr/>
        </p:nvSpPr>
        <p:spPr>
          <a:xfrm>
            <a:off x="3994160" y="2611028"/>
            <a:ext cx="3747496" cy="3652835"/>
          </a:xfrm>
          <a:prstGeom prst="ellipse">
            <a:avLst/>
          </a:prstGeom>
          <a:solidFill>
            <a:srgbClr val="00B0F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3" name="TextBox 12">
            <a:extLst>
              <a:ext uri="{FF2B5EF4-FFF2-40B4-BE49-F238E27FC236}">
                <a16:creationId xmlns:a16="http://schemas.microsoft.com/office/drawing/2014/main" id="{A4E63C5C-0444-42BF-8C22-F1C3468398FC}"/>
              </a:ext>
            </a:extLst>
          </p:cNvPr>
          <p:cNvSpPr txBox="1"/>
          <p:nvPr/>
        </p:nvSpPr>
        <p:spPr>
          <a:xfrm>
            <a:off x="3569712" y="1614509"/>
            <a:ext cx="2004573"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 HCV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N = 94,038</a:t>
            </a:r>
          </a:p>
        </p:txBody>
      </p:sp>
      <p:sp>
        <p:nvSpPr>
          <p:cNvPr id="14" name="TextBox 13">
            <a:extLst>
              <a:ext uri="{FF2B5EF4-FFF2-40B4-BE49-F238E27FC236}">
                <a16:creationId xmlns:a16="http://schemas.microsoft.com/office/drawing/2014/main" id="{7E1F0196-32FF-4784-B9E4-D22DABE28D0A}"/>
              </a:ext>
            </a:extLst>
          </p:cNvPr>
          <p:cNvSpPr txBox="1"/>
          <p:nvPr/>
        </p:nvSpPr>
        <p:spPr>
          <a:xfrm>
            <a:off x="1654613" y="4460628"/>
            <a:ext cx="1897165"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HBV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N=24,901</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474B4E0E-890D-4FAF-8F02-9B4816D58C63}"/>
              </a:ext>
            </a:extLst>
          </p:cNvPr>
          <p:cNvSpPr txBox="1"/>
          <p:nvPr/>
        </p:nvSpPr>
        <p:spPr>
          <a:xfrm>
            <a:off x="5412944" y="4460628"/>
            <a:ext cx="1929650"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HIV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N=35,911</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981671A2-8DAC-4642-8586-8A4E52E7CA6F}"/>
              </a:ext>
            </a:extLst>
          </p:cNvPr>
          <p:cNvSpPr txBox="1"/>
          <p:nvPr/>
        </p:nvSpPr>
        <p:spPr>
          <a:xfrm>
            <a:off x="2890046" y="3195024"/>
            <a:ext cx="130074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N=1,050</a:t>
            </a:r>
          </a:p>
        </p:txBody>
      </p:sp>
      <p:sp>
        <p:nvSpPr>
          <p:cNvPr id="17" name="TextBox 16">
            <a:extLst>
              <a:ext uri="{FF2B5EF4-FFF2-40B4-BE49-F238E27FC236}">
                <a16:creationId xmlns:a16="http://schemas.microsoft.com/office/drawing/2014/main" id="{F7AA314D-AD59-4AD4-B785-79B4A21C02F6}"/>
              </a:ext>
            </a:extLst>
          </p:cNvPr>
          <p:cNvSpPr txBox="1"/>
          <p:nvPr/>
        </p:nvSpPr>
        <p:spPr>
          <a:xfrm>
            <a:off x="5019113" y="3195024"/>
            <a:ext cx="130074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N=1,626</a:t>
            </a:r>
          </a:p>
        </p:txBody>
      </p:sp>
      <p:sp>
        <p:nvSpPr>
          <p:cNvPr id="18" name="TextBox 17">
            <a:extLst>
              <a:ext uri="{FF2B5EF4-FFF2-40B4-BE49-F238E27FC236}">
                <a16:creationId xmlns:a16="http://schemas.microsoft.com/office/drawing/2014/main" id="{D8252433-65E4-4EE0-8E72-7746005460CF}"/>
              </a:ext>
            </a:extLst>
          </p:cNvPr>
          <p:cNvSpPr txBox="1"/>
          <p:nvPr/>
        </p:nvSpPr>
        <p:spPr>
          <a:xfrm>
            <a:off x="3925813" y="4796750"/>
            <a:ext cx="129236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N=993</a:t>
            </a:r>
          </a:p>
        </p:txBody>
      </p:sp>
      <p:sp>
        <p:nvSpPr>
          <p:cNvPr id="19" name="TextBox 18">
            <a:extLst>
              <a:ext uri="{FF2B5EF4-FFF2-40B4-BE49-F238E27FC236}">
                <a16:creationId xmlns:a16="http://schemas.microsoft.com/office/drawing/2014/main" id="{A9CB2986-D7F4-4F02-8DFB-2364E0E1789F}"/>
              </a:ext>
            </a:extLst>
          </p:cNvPr>
          <p:cNvSpPr txBox="1"/>
          <p:nvPr/>
        </p:nvSpPr>
        <p:spPr>
          <a:xfrm>
            <a:off x="4022524" y="3912736"/>
            <a:ext cx="113477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a:t>
            </a:r>
            <a:r>
              <a:rPr lang="en-US" sz="2000" b="1" dirty="0">
                <a:solidFill>
                  <a:srgbClr val="000000"/>
                </a:solidFill>
                <a:latin typeface="Candara" panose="020E0502030303020204" pitchFamily="34" charset="0"/>
                <a:cs typeface="Arial" panose="020B0604020202020204" pitchFamily="34" charset="0"/>
              </a:rPr>
              <a:t>84</a:t>
            </a:r>
            <a:endPar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endParaRPr>
          </a:p>
        </p:txBody>
      </p:sp>
    </p:spTree>
    <p:extLst>
      <p:ext uri="{BB962C8B-B14F-4D97-AF65-F5344CB8AC3E}">
        <p14:creationId xmlns:p14="http://schemas.microsoft.com/office/powerpoint/2010/main" val="77274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2400" dirty="0"/>
              <a:t>HIV and HCV Coinfected Clearance Cascade, 2020-2024</a:t>
            </a:r>
          </a:p>
        </p:txBody>
      </p:sp>
      <p:sp>
        <p:nvSpPr>
          <p:cNvPr id="9" name="Text Placeholder 4">
            <a:extLst>
              <a:ext uri="{FF2B5EF4-FFF2-40B4-BE49-F238E27FC236}">
                <a16:creationId xmlns:a16="http://schemas.microsoft.com/office/drawing/2014/main" id="{5E61F23E-9CCB-41D9-B109-1BF4128AD876}"/>
              </a:ext>
            </a:extLst>
          </p:cNvPr>
          <p:cNvSpPr txBox="1">
            <a:spLocks/>
          </p:cNvSpPr>
          <p:nvPr/>
        </p:nvSpPr>
        <p:spPr>
          <a:xfrm>
            <a:off x="575997" y="6233946"/>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latin typeface="Arial Narrow" panose="020B0606020202030204" pitchFamily="34" charset="0"/>
                <a:ea typeface="Calibri" panose="020F0502020204030204" pitchFamily="34" charset="0"/>
                <a:cs typeface="Times New Roman" panose="02020603050405020304" pitchFamily="18" charset="0"/>
              </a:rPr>
              <a:t> </a:t>
            </a:r>
            <a:endParaRPr lang="en-US" sz="1050"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050" b="0" dirty="0">
                <a:latin typeface="Arial Narrow" panose="020B0606020202030204" pitchFamily="34" charset="0"/>
              </a:rPr>
              <a:t>Case definition for hepatitis C changed in 2016 and in 2020. </a:t>
            </a:r>
          </a:p>
          <a:p>
            <a:r>
              <a:rPr lang="en-US" sz="1050" b="0" dirty="0">
                <a:latin typeface="Arial Narrow" panose="020B0606020202030204" pitchFamily="34" charset="0"/>
              </a:rPr>
              <a:t>Includes people reported with acute hepatitis C starting in 2020. </a:t>
            </a:r>
          </a:p>
          <a:p>
            <a:r>
              <a:rPr lang="en-US" sz="1050" b="0" dirty="0">
                <a:latin typeface="Arial Narrow" panose="020B0606020202030204" pitchFamily="34" charset="0"/>
              </a:rPr>
              <a:t>Data Source: North Carolina Electronic Disease Surveillance System (NC EDSS) (data as of September 2025). </a:t>
            </a:r>
          </a:p>
        </p:txBody>
      </p:sp>
      <p:sp>
        <p:nvSpPr>
          <p:cNvPr id="8" name="TextBox 7">
            <a:extLst>
              <a:ext uri="{FF2B5EF4-FFF2-40B4-BE49-F238E27FC236}">
                <a16:creationId xmlns:a16="http://schemas.microsoft.com/office/drawing/2014/main" id="{6DAD34E1-8CB2-458B-80AA-F3E26D348979}"/>
              </a:ext>
            </a:extLst>
          </p:cNvPr>
          <p:cNvSpPr txBox="1"/>
          <p:nvPr/>
        </p:nvSpPr>
        <p:spPr>
          <a:xfrm>
            <a:off x="593307" y="5095339"/>
            <a:ext cx="840878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^Engaged in care is defined as having an additional RNA after their initial date of report to public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Arial Narrow" panose="020B0606020202030204" pitchFamily="34" charset="0"/>
              </a:rPr>
              <a:t>^^RNA-negative less than 30 days of positive is a potential indicator of natural clearance, and therefore is its own parameter.</a:t>
            </a:r>
          </a:p>
          <a:p>
            <a:pPr>
              <a:defRPr/>
            </a:pPr>
            <a:r>
              <a:rPr lang="en-US" sz="1100" b="0" dirty="0">
                <a:effectLst/>
                <a:latin typeface="Arial Narrow" panose="020B0606020202030204" pitchFamily="34" charset="0"/>
                <a:ea typeface="Calibri" panose="020F0502020204030204" pitchFamily="34" charset="0"/>
              </a:rPr>
              <a:t>Negative RNA results are reported into the surveillance system only where an HCV record matches to a subsequent negative test.</a:t>
            </a:r>
            <a:endPar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Arial Narrow" panose="020B0606020202030204" pitchFamily="34" charset="0"/>
              </a:rPr>
              <a:t> </a:t>
            </a:r>
            <a:r>
              <a:rPr kumimoji="0" lang="en-US" sz="11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p>
        </p:txBody>
      </p:sp>
      <p:graphicFrame>
        <p:nvGraphicFramePr>
          <p:cNvPr id="2" name="Chart 1">
            <a:extLst>
              <a:ext uri="{FF2B5EF4-FFF2-40B4-BE49-F238E27FC236}">
                <a16:creationId xmlns:a16="http://schemas.microsoft.com/office/drawing/2014/main" id="{57D2B0DD-CC00-6AC6-F688-C2D68E14F6E4}"/>
              </a:ext>
            </a:extLst>
          </p:cNvPr>
          <p:cNvGraphicFramePr>
            <a:graphicFrameLocks/>
          </p:cNvGraphicFramePr>
          <p:nvPr>
            <p:extLst>
              <p:ext uri="{D42A27DB-BD31-4B8C-83A1-F6EECF244321}">
                <p14:modId xmlns:p14="http://schemas.microsoft.com/office/powerpoint/2010/main" val="2181495361"/>
              </p:ext>
            </p:extLst>
          </p:nvPr>
        </p:nvGraphicFramePr>
        <p:xfrm>
          <a:off x="593307" y="1172693"/>
          <a:ext cx="7707413" cy="392264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DB053BF-43A7-9436-7E5F-4DD12F8A3B45}"/>
              </a:ext>
            </a:extLst>
          </p:cNvPr>
          <p:cNvSpPr txBox="1"/>
          <p:nvPr/>
        </p:nvSpPr>
        <p:spPr>
          <a:xfrm>
            <a:off x="1297173" y="1080277"/>
            <a:ext cx="712382" cy="276999"/>
          </a:xfrm>
          <a:prstGeom prst="rect">
            <a:avLst/>
          </a:prstGeom>
          <a:noFill/>
        </p:spPr>
        <p:txBody>
          <a:bodyPr wrap="square" rtlCol="0">
            <a:spAutoFit/>
          </a:bodyPr>
          <a:lstStyle/>
          <a:p>
            <a:pPr algn="ctr"/>
            <a:r>
              <a:rPr lang="en-US" sz="1200" b="1" dirty="0"/>
              <a:t>100%</a:t>
            </a:r>
          </a:p>
        </p:txBody>
      </p:sp>
      <p:sp>
        <p:nvSpPr>
          <p:cNvPr id="5" name="TextBox 4">
            <a:extLst>
              <a:ext uri="{FF2B5EF4-FFF2-40B4-BE49-F238E27FC236}">
                <a16:creationId xmlns:a16="http://schemas.microsoft.com/office/drawing/2014/main" id="{1FD5237E-480C-4E5B-FFD5-42432BEB0095}"/>
              </a:ext>
            </a:extLst>
          </p:cNvPr>
          <p:cNvSpPr txBox="1"/>
          <p:nvPr/>
        </p:nvSpPr>
        <p:spPr>
          <a:xfrm>
            <a:off x="1718813" y="1080277"/>
            <a:ext cx="712382" cy="276999"/>
          </a:xfrm>
          <a:prstGeom prst="rect">
            <a:avLst/>
          </a:prstGeom>
          <a:noFill/>
        </p:spPr>
        <p:txBody>
          <a:bodyPr wrap="square" rtlCol="0">
            <a:spAutoFit/>
          </a:bodyPr>
          <a:lstStyle/>
          <a:p>
            <a:pPr algn="ctr"/>
            <a:r>
              <a:rPr lang="en-US" sz="1200" b="1" dirty="0"/>
              <a:t>100%</a:t>
            </a:r>
          </a:p>
        </p:txBody>
      </p:sp>
    </p:spTree>
    <p:extLst>
      <p:ext uri="{BB962C8B-B14F-4D97-AF65-F5344CB8AC3E}">
        <p14:creationId xmlns:p14="http://schemas.microsoft.com/office/powerpoint/2010/main" val="255004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Acute HBV Rates in North Carolina and United States, 2000-2024 </a:t>
            </a:r>
          </a:p>
        </p:txBody>
      </p:sp>
      <p:sp>
        <p:nvSpPr>
          <p:cNvPr id="5" name="Text Placeholder 4">
            <a:extLst>
              <a:ext uri="{FF2B5EF4-FFF2-40B4-BE49-F238E27FC236}">
                <a16:creationId xmlns:a16="http://schemas.microsoft.com/office/drawing/2014/main" id="{BA28C486-BAE0-42C6-AB83-8C7E5B651134}"/>
              </a:ext>
            </a:extLst>
          </p:cNvPr>
          <p:cNvSpPr>
            <a:spLocks noGrp="1"/>
          </p:cNvSpPr>
          <p:nvPr>
            <p:ph type="body" sz="quarter" idx="11"/>
          </p:nvPr>
        </p:nvSpPr>
        <p:spPr/>
        <p:txBody>
          <a:bodyPr/>
          <a:lstStyle/>
          <a:p>
            <a:r>
              <a:rPr lang="en-US" sz="1050" b="0" dirty="0">
                <a:latin typeface="Arial Narrow" panose="020B0606020202030204" pitchFamily="34" charset="0"/>
              </a:rPr>
              <a:t>*2020 data should be treated with caution due to reduced availability of testing caused by the COVID-19 pandemic.</a:t>
            </a:r>
          </a:p>
          <a:p>
            <a:r>
              <a:rPr lang="en-US" sz="1050" b="0" dirty="0">
                <a:latin typeface="Arial Narrow" panose="020B0606020202030204" pitchFamily="34" charset="0"/>
              </a:rPr>
              <a:t>^The hepatitis B case definition was updated in 2024; therefore, comparisons with previous years should be interpreted with caution. </a:t>
            </a:r>
          </a:p>
          <a:p>
            <a:r>
              <a:rPr lang="en-US" sz="1050" b="0" dirty="0">
                <a:latin typeface="Arial Narrow" panose="020B0606020202030204" pitchFamily="34" charset="0"/>
              </a:rPr>
              <a:t>Data Source: North Carolina Electronic Disease Surveillance System (NC EDSS) (data as of September 2025) and Surveillance for Viral Hepatitis, United States, 2000-2023 CDC reports (</a:t>
            </a:r>
            <a:r>
              <a:rPr lang="en-US" sz="1050" b="0" dirty="0">
                <a:latin typeface="Arial Narrow" panose="020B0606020202030204" pitchFamily="34" charset="0"/>
                <a:hlinkClick r:id="rId3"/>
              </a:rPr>
              <a:t>https://www.cdc.gov/hepatitis-surveillance-2023/hepatitis-b/index.html</a:t>
            </a:r>
            <a:r>
              <a:rPr lang="en-US" sz="1050" b="0" dirty="0">
                <a:latin typeface="Arial Narrow" panose="020B0606020202030204" pitchFamily="34" charset="0"/>
              </a:rPr>
              <a:t>). </a:t>
            </a:r>
          </a:p>
        </p:txBody>
      </p:sp>
      <p:graphicFrame>
        <p:nvGraphicFramePr>
          <p:cNvPr id="6" name="Chart 5">
            <a:extLst>
              <a:ext uri="{FF2B5EF4-FFF2-40B4-BE49-F238E27FC236}">
                <a16:creationId xmlns:a16="http://schemas.microsoft.com/office/drawing/2014/main" id="{1D3C2D17-5D0B-47F6-96CA-744B88C319A6}"/>
              </a:ext>
            </a:extLst>
          </p:cNvPr>
          <p:cNvGraphicFramePr/>
          <p:nvPr>
            <p:extLst>
              <p:ext uri="{D42A27DB-BD31-4B8C-83A1-F6EECF244321}">
                <p14:modId xmlns:p14="http://schemas.microsoft.com/office/powerpoint/2010/main" val="672663198"/>
              </p:ext>
            </p:extLst>
          </p:nvPr>
        </p:nvGraphicFramePr>
        <p:xfrm>
          <a:off x="354842" y="1592321"/>
          <a:ext cx="8287306" cy="43310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009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Acute HBV Cases by Gender in North Carolina 2000-2024</a:t>
            </a:r>
          </a:p>
        </p:txBody>
      </p:sp>
      <p:graphicFrame>
        <p:nvGraphicFramePr>
          <p:cNvPr id="8" name="Content Placeholder 3">
            <a:extLst>
              <a:ext uri="{FF2B5EF4-FFF2-40B4-BE49-F238E27FC236}">
                <a16:creationId xmlns:a16="http://schemas.microsoft.com/office/drawing/2014/main" id="{8857988F-A0E6-4168-8FCA-0B8FDE2CD266}"/>
              </a:ext>
            </a:extLst>
          </p:cNvPr>
          <p:cNvGraphicFramePr>
            <a:graphicFrameLocks/>
          </p:cNvGraphicFramePr>
          <p:nvPr>
            <p:extLst>
              <p:ext uri="{D42A27DB-BD31-4B8C-83A1-F6EECF244321}">
                <p14:modId xmlns:p14="http://schemas.microsoft.com/office/powerpoint/2010/main" val="3075283667"/>
              </p:ext>
            </p:extLst>
          </p:nvPr>
        </p:nvGraphicFramePr>
        <p:xfrm>
          <a:off x="354842" y="1172694"/>
          <a:ext cx="8354904" cy="49111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5EACF484-65F4-4D3F-BC5C-A929D514EA5A}"/>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a:t>
            </a:r>
          </a:p>
          <a:p>
            <a:r>
              <a:rPr lang="en-US" sz="1050" b="0" dirty="0">
                <a:latin typeface="Arial Narrow" panose="020B0606020202030204" pitchFamily="34" charset="0"/>
              </a:rPr>
              <a:t>^The hepatitis B case definition was updated in 2024; therefore, comparisons with previous years should be interpreted with caution. </a:t>
            </a:r>
          </a:p>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377348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Acute HBV Rates by Gender in North Carolina and United States, 2000-2024</a:t>
            </a:r>
          </a:p>
        </p:txBody>
      </p:sp>
      <p:graphicFrame>
        <p:nvGraphicFramePr>
          <p:cNvPr id="8" name="Chart 7">
            <a:extLst>
              <a:ext uri="{FF2B5EF4-FFF2-40B4-BE49-F238E27FC236}">
                <a16:creationId xmlns:a16="http://schemas.microsoft.com/office/drawing/2014/main" id="{5CC5985B-CF2D-4223-B7DA-D7D3D4C55629}"/>
              </a:ext>
            </a:extLst>
          </p:cNvPr>
          <p:cNvGraphicFramePr/>
          <p:nvPr>
            <p:extLst>
              <p:ext uri="{D42A27DB-BD31-4B8C-83A1-F6EECF244321}">
                <p14:modId xmlns:p14="http://schemas.microsoft.com/office/powerpoint/2010/main" val="2542696078"/>
              </p:ext>
            </p:extLst>
          </p:nvPr>
        </p:nvGraphicFramePr>
        <p:xfrm>
          <a:off x="522287" y="1550602"/>
          <a:ext cx="7886700" cy="43503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EA0D912C-3203-417E-B965-AB18573A8F64}"/>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 </a:t>
            </a:r>
          </a:p>
          <a:p>
            <a:r>
              <a:rPr lang="en-US" sz="1050" b="0" dirty="0">
                <a:latin typeface="Arial Narrow" panose="020B0606020202030204" pitchFamily="34" charset="0"/>
              </a:rPr>
              <a:t>^The hepatitis B case definition was updated in 2024; therefore, comparisons with previous years should be interpreted with caution. </a:t>
            </a:r>
          </a:p>
          <a:p>
            <a:r>
              <a:rPr lang="en-US" sz="1050" b="0" dirty="0">
                <a:latin typeface="Arial Narrow" panose="020B0606020202030204" pitchFamily="34" charset="0"/>
              </a:rPr>
              <a:t>Data Source: North Carolina Electronic Disease Surveillance System (NC EDSS) (data as of September 2025) and Surveillance for Viral Hepatitis, United States, 2000-2023 CDC reports (</a:t>
            </a:r>
            <a:r>
              <a:rPr lang="en-US" sz="1050" b="0" dirty="0">
                <a:latin typeface="Arial Narrow" panose="020B0606020202030204" pitchFamily="34" charset="0"/>
                <a:hlinkClick r:id="rId3"/>
              </a:rPr>
              <a:t>https://www.cdc.gov/hepatitis-surveillance-2023/hepatitis-b/index.html</a:t>
            </a:r>
            <a:r>
              <a:rPr lang="en-US" sz="1050" b="0" dirty="0">
                <a:latin typeface="Arial Narrow" panose="020B0606020202030204" pitchFamily="34" charset="0"/>
              </a:rPr>
              <a:t>). </a:t>
            </a:r>
          </a:p>
        </p:txBody>
      </p:sp>
    </p:spTree>
    <p:extLst>
      <p:ext uri="{BB962C8B-B14F-4D97-AF65-F5344CB8AC3E}">
        <p14:creationId xmlns:p14="http://schemas.microsoft.com/office/powerpoint/2010/main" val="2451498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Age Distribution of Acute HBV Cases by Gender in North Carolina, 2024</a:t>
            </a:r>
            <a:br>
              <a:rPr lang="en-US" sz="3000" dirty="0"/>
            </a:br>
            <a:endParaRPr lang="en-US" sz="3000" dirty="0"/>
          </a:p>
        </p:txBody>
      </p:sp>
      <p:graphicFrame>
        <p:nvGraphicFramePr>
          <p:cNvPr id="6" name="Content Placeholder 3">
            <a:extLst>
              <a:ext uri="{FF2B5EF4-FFF2-40B4-BE49-F238E27FC236}">
                <a16:creationId xmlns:a16="http://schemas.microsoft.com/office/drawing/2014/main" id="{AA8A395A-E3CA-4722-9607-E2181A8BDAEC}"/>
              </a:ext>
            </a:extLst>
          </p:cNvPr>
          <p:cNvGraphicFramePr>
            <a:graphicFrameLocks/>
          </p:cNvGraphicFramePr>
          <p:nvPr>
            <p:extLst>
              <p:ext uri="{D42A27DB-BD31-4B8C-83A1-F6EECF244321}">
                <p14:modId xmlns:p14="http://schemas.microsoft.com/office/powerpoint/2010/main" val="409360094"/>
              </p:ext>
            </p:extLst>
          </p:nvPr>
        </p:nvGraphicFramePr>
        <p:xfrm>
          <a:off x="461781" y="1598835"/>
          <a:ext cx="8113015" cy="43996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a:extLst>
              <a:ext uri="{FF2B5EF4-FFF2-40B4-BE49-F238E27FC236}">
                <a16:creationId xmlns:a16="http://schemas.microsoft.com/office/drawing/2014/main" id="{D454DBCE-9C11-466C-B6D6-6729C66E5028}"/>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latin typeface="Arial Narrow" panose="020B0606020202030204" pitchFamily="34" charset="0"/>
              </a:rPr>
              <a:t>Data Source: North Carolina Electronic Disease Surveillance System (NC EDSS) (data as of September 2025). </a:t>
            </a:r>
          </a:p>
        </p:txBody>
      </p:sp>
    </p:spTree>
    <p:extLst>
      <p:ext uri="{BB962C8B-B14F-4D97-AF65-F5344CB8AC3E}">
        <p14:creationId xmlns:p14="http://schemas.microsoft.com/office/powerpoint/2010/main" val="1120670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1" y="498566"/>
            <a:ext cx="8789159" cy="548640"/>
          </a:xfrm>
        </p:spPr>
        <p:txBody>
          <a:bodyPr/>
          <a:lstStyle/>
          <a:p>
            <a:r>
              <a:rPr lang="en-US" sz="3000" dirty="0"/>
              <a:t>Acute HBV Cases by Race, North Carolina </a:t>
            </a:r>
            <a:br>
              <a:rPr lang="en-US" sz="3000" dirty="0"/>
            </a:br>
            <a:r>
              <a:rPr lang="en-US" sz="3000" dirty="0"/>
              <a:t>2020-2024</a:t>
            </a:r>
          </a:p>
        </p:txBody>
      </p:sp>
      <p:graphicFrame>
        <p:nvGraphicFramePr>
          <p:cNvPr id="7" name="Content Placeholder 7">
            <a:extLst>
              <a:ext uri="{FF2B5EF4-FFF2-40B4-BE49-F238E27FC236}">
                <a16:creationId xmlns:a16="http://schemas.microsoft.com/office/drawing/2014/main" id="{3DD2E004-AE68-44F3-BD9B-B428E151F971}"/>
              </a:ext>
            </a:extLst>
          </p:cNvPr>
          <p:cNvGraphicFramePr>
            <a:graphicFrameLocks/>
          </p:cNvGraphicFramePr>
          <p:nvPr>
            <p:extLst>
              <p:ext uri="{D42A27DB-BD31-4B8C-83A1-F6EECF244321}">
                <p14:modId xmlns:p14="http://schemas.microsoft.com/office/powerpoint/2010/main" val="1049487207"/>
              </p:ext>
            </p:extLst>
          </p:nvPr>
        </p:nvGraphicFramePr>
        <p:xfrm>
          <a:off x="186655" y="1458346"/>
          <a:ext cx="8663267" cy="462676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4">
            <a:extLst>
              <a:ext uri="{FF2B5EF4-FFF2-40B4-BE49-F238E27FC236}">
                <a16:creationId xmlns:a16="http://schemas.microsoft.com/office/drawing/2014/main" id="{582B9A85-A168-4D2E-8C83-577B79A0D307}"/>
              </a:ext>
            </a:extLst>
          </p:cNvPr>
          <p:cNvSpPr txBox="1">
            <a:spLocks/>
          </p:cNvSpPr>
          <p:nvPr/>
        </p:nvSpPr>
        <p:spPr>
          <a:xfrm>
            <a:off x="522287" y="6243108"/>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50" b="0" dirty="0">
                <a:solidFill>
                  <a:prstClr val="black"/>
                </a:solidFill>
                <a:latin typeface="Arial Narrow" panose="020B0606020202030204" pitchFamily="34" charset="0"/>
              </a:rPr>
              <a:t>*Note: </a:t>
            </a:r>
            <a:r>
              <a:rPr lang="en-US" sz="1050" b="0" dirty="0">
                <a:latin typeface="Arial Narrow" panose="020B0606020202030204" pitchFamily="34" charset="0"/>
              </a:rPr>
              <a:t>2020 data should be treated with caution due to reduced availability of testing caused by the COVID-19 pandemic.</a:t>
            </a:r>
          </a:p>
          <a:p>
            <a:r>
              <a:rPr lang="en-US" sz="1050" b="0" dirty="0">
                <a:latin typeface="Arial Narrow" panose="020B0606020202030204" pitchFamily="34" charset="0"/>
              </a:rPr>
              <a:t>^The hepatitis B case definition was updated in 2024; therefore, comparisons with previous years should be interpreted with caution.  </a:t>
            </a:r>
          </a:p>
          <a:p>
            <a:r>
              <a:rPr lang="en-US" sz="1050" b="0" dirty="0">
                <a:latin typeface="Arial Narrow" panose="020B0606020202030204" pitchFamily="34" charset="0"/>
              </a:rPr>
              <a:t>Data Source: North Carolina Electronic Disease Surveillance System (NC EDSS) (data as of September 2025). </a:t>
            </a:r>
          </a:p>
        </p:txBody>
      </p:sp>
      <p:sp>
        <p:nvSpPr>
          <p:cNvPr id="2" name="TextBox 1">
            <a:extLst>
              <a:ext uri="{FF2B5EF4-FFF2-40B4-BE49-F238E27FC236}">
                <a16:creationId xmlns:a16="http://schemas.microsoft.com/office/drawing/2014/main" id="{044D732B-73C5-36AF-6FDF-E2A11EB45195}"/>
              </a:ext>
            </a:extLst>
          </p:cNvPr>
          <p:cNvSpPr txBox="1"/>
          <p:nvPr/>
        </p:nvSpPr>
        <p:spPr>
          <a:xfrm>
            <a:off x="3137769" y="2838027"/>
            <a:ext cx="588723" cy="2630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kern="1200" dirty="0"/>
              <a:t>146</a:t>
            </a:r>
          </a:p>
        </p:txBody>
      </p:sp>
    </p:spTree>
    <p:extLst>
      <p:ext uri="{BB962C8B-B14F-4D97-AF65-F5344CB8AC3E}">
        <p14:creationId xmlns:p14="http://schemas.microsoft.com/office/powerpoint/2010/main" val="260052542"/>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11336</TotalTime>
  <Words>4827</Words>
  <Application>Microsoft Office PowerPoint</Application>
  <PresentationFormat>On-screen Show (4:3)</PresentationFormat>
  <Paragraphs>425</Paragraphs>
  <Slides>49</Slides>
  <Notes>31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49</vt:i4>
      </vt:variant>
    </vt:vector>
  </HeadingPairs>
  <TitlesOfParts>
    <vt:vector size="62" baseType="lpstr">
      <vt:lpstr>Arial</vt:lpstr>
      <vt:lpstr>Arial Narrow</vt:lpstr>
      <vt:lpstr>Calibri</vt:lpstr>
      <vt:lpstr>Candara</vt:lpstr>
      <vt:lpstr>Corbel</vt:lpstr>
      <vt:lpstr>Franklin Gothic Demi Cond</vt:lpstr>
      <vt:lpstr>Franklin Gothic Medium</vt:lpstr>
      <vt:lpstr>Franklin Gothic Medium Cond</vt:lpstr>
      <vt:lpstr>Gotham Bold</vt:lpstr>
      <vt:lpstr>Gotham Light</vt:lpstr>
      <vt:lpstr>Helvetica</vt:lpstr>
      <vt:lpstr>3_Office Theme</vt:lpstr>
      <vt:lpstr>4_Office Theme</vt:lpstr>
      <vt:lpstr>PowerPoint Presentation</vt:lpstr>
      <vt:lpstr>Where to find Hepatitis B/C Surveillance Information? </vt:lpstr>
      <vt:lpstr>Viral Hepatitis B (HBV)</vt:lpstr>
      <vt:lpstr>Hepatitis B in United States and North Carolina</vt:lpstr>
      <vt:lpstr>Acute HBV Rates in North Carolina and United States, 2000-2024 </vt:lpstr>
      <vt:lpstr>Acute HBV Cases by Gender in North Carolina 2000-2024</vt:lpstr>
      <vt:lpstr>Acute HBV Rates by Gender in North Carolina and United States, 2000-2024</vt:lpstr>
      <vt:lpstr>Age Distribution of Acute HBV Cases by Gender in North Carolina, 2024 </vt:lpstr>
      <vt:lpstr>Acute HBV Cases by Race, North Carolina  2020-2024</vt:lpstr>
      <vt:lpstr>Acute HBV Rates by Race, North Carolina  2020-2024</vt:lpstr>
      <vt:lpstr>Acute HBV Cases by Ethnicity, North Carolina  2020-2024</vt:lpstr>
      <vt:lpstr>Acute HBV Rates by Ethnicity, North Carolina  2020-2024</vt:lpstr>
      <vt:lpstr>Acute HBV Cases by Self-Reported Risk^ North Carolina 2015-2024</vt:lpstr>
      <vt:lpstr>Acute HBV County Rates in North Carolina 2024</vt:lpstr>
      <vt:lpstr>Number of Newly Reported Chronic HBV Reported in North Carolina, 2020-2024</vt:lpstr>
      <vt:lpstr>Newly Diagnosed Chronic HBV Rates in North Carolina and United States, 2016-2024 </vt:lpstr>
      <vt:lpstr>Chronic HBV Cases By Gender North Carolina, 2000-2024</vt:lpstr>
      <vt:lpstr>Newly Diagnosed Chronic HBV Cases by Race, North Carolina, 2020-2024 </vt:lpstr>
      <vt:lpstr>Newly Diagnosed Chronic HBV Rates by Race, North Carolina, 2020-2024</vt:lpstr>
      <vt:lpstr>Newly Diagnosed Chronic HBV Cases by Ethnicity, North Carolina, 2020-2024 </vt:lpstr>
      <vt:lpstr>Newly Diagnosed Chronic HBV Rates by Ethnicity, North Carolina, 2020-2024</vt:lpstr>
      <vt:lpstr>Newly Diagnosed Chronic HBV Cases By Self-Reported Risk, North Carolina, 2024 </vt:lpstr>
      <vt:lpstr>Newly Diagnosed Chronic HBV County Rates, North Carolina 2024</vt:lpstr>
      <vt:lpstr>Hepatitis C (HCV)</vt:lpstr>
      <vt:lpstr>Hepatitis C in United States and North Carolina</vt:lpstr>
      <vt:lpstr>Acute HCV Rates in North Carolina and United States, 2000-2024</vt:lpstr>
      <vt:lpstr>Acute HBV and HCV Rates in North Carolina and United States, 2000-2024</vt:lpstr>
      <vt:lpstr>Acute HCV Cases by Gender in North Carolina 2000-2024</vt:lpstr>
      <vt:lpstr>Acute HCV Rates by Gender in North Carolina and United States, 2000-2024</vt:lpstr>
      <vt:lpstr>Age Distribution of Acute HCV Cases by Gender in North Carolina, 2024</vt:lpstr>
      <vt:lpstr>Acute HCV Cases by Race North Carolina, 2020-2024</vt:lpstr>
      <vt:lpstr>Acute HCV Rates by Race North Carolina, 2020-2024</vt:lpstr>
      <vt:lpstr>Acute HCV Cases by Ethnicity North Carolina, 2020-2024</vt:lpstr>
      <vt:lpstr>Acute HCV Rates by Ethnicity North Carolina, 2020-2024</vt:lpstr>
      <vt:lpstr>Acute HCV Cases by Self-Reported Risk^ North Carolina 2011-2024</vt:lpstr>
      <vt:lpstr>Acute HCV County Rates in North Carolina 2024</vt:lpstr>
      <vt:lpstr>Number of Newly Reported Chronic HCV in North Carolina, 2020^-2024</vt:lpstr>
      <vt:lpstr>Newly Reported Chronic HCV Rates in North Carolina and United States, 2016^-2024</vt:lpstr>
      <vt:lpstr>Age Distribution of Newly Reported Chronic HCV Cases by Gender in North Carolina, 2024</vt:lpstr>
      <vt:lpstr>Newly Reported Chronic HCV Cases by Race, North Carolina 2024</vt:lpstr>
      <vt:lpstr>Newly Reported Chronic HCV Cases by Ethnicity, North Carolina 2024</vt:lpstr>
      <vt:lpstr>Newly Reported Chronic HCV County Rates in North Carolina 2024</vt:lpstr>
      <vt:lpstr>Hepatitis C Treatment Cascade</vt:lpstr>
      <vt:lpstr>Hepatitis C Surveillance-Based Treatment Cascade</vt:lpstr>
      <vt:lpstr>Hepatitis C Clearance Cascade, North Carolina 2020-2024</vt:lpstr>
      <vt:lpstr>Viral Hepatitis and HIV</vt:lpstr>
      <vt:lpstr>Conquering the Syndemic: The Impact of HCV, HIV, and Opioid Overdoses in North Carolina</vt:lpstr>
      <vt:lpstr>2024 HIV/Hepatitis B/Hepatitis C Coinfection</vt:lpstr>
      <vt:lpstr>HIV and HCV Coinfected Clearance Cascade, 2020-2024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Swankie, Taylor A</cp:lastModifiedBy>
  <cp:revision>632</cp:revision>
  <cp:lastPrinted>2018-03-22T13:26:44Z</cp:lastPrinted>
  <dcterms:created xsi:type="dcterms:W3CDTF">2015-07-07T20:02:11Z</dcterms:created>
  <dcterms:modified xsi:type="dcterms:W3CDTF">2026-01-21T14:23:28Z</dcterms:modified>
</cp:coreProperties>
</file>