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notesSlides/notesSlide4.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6.xml" ContentType="application/vnd.openxmlformats-officedocument.drawingml.chart+xml"/>
  <Override PartName="/ppt/theme/themeOverride4.xml" ContentType="application/vnd.openxmlformats-officedocument.themeOverride+xml"/>
  <Override PartName="/ppt/drawings/drawing1.xml" ContentType="application/vnd.openxmlformats-officedocument.drawingml.chartshapes+xml"/>
  <Override PartName="/ppt/notesSlides/notesSlide6.xml" ContentType="application/vnd.openxmlformats-officedocument.presentationml.notesSlid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7.xml" ContentType="application/vnd.openxmlformats-officedocument.presentationml.notesSlide+xml"/>
  <Override PartName="/ppt/charts/chart8.xml" ContentType="application/vnd.openxmlformats-officedocument.drawingml.chart+xml"/>
  <Override PartName="/ppt/theme/themeOverride5.xml" ContentType="application/vnd.openxmlformats-officedocument.themeOverride+xml"/>
  <Override PartName="/ppt/notesSlides/notesSlide8.xml" ContentType="application/vnd.openxmlformats-officedocument.presentationml.notesSlide+xml"/>
  <Override PartName="/ppt/charts/chart9.xml" ContentType="application/vnd.openxmlformats-officedocument.drawingml.chart+xml"/>
  <Override PartName="/ppt/theme/themeOverride6.xml" ContentType="application/vnd.openxmlformats-officedocument.themeOverride+xml"/>
  <Override PartName="/ppt/notesSlides/notesSlide9.xml" ContentType="application/vnd.openxmlformats-officedocument.presentationml.notesSlide+xml"/>
  <Override PartName="/ppt/charts/chart10.xml" ContentType="application/vnd.openxmlformats-officedocument.drawingml.chart+xml"/>
  <Override PartName="/ppt/theme/themeOverride7.xml" ContentType="application/vnd.openxmlformats-officedocument.themeOverride+xml"/>
  <Override PartName="/ppt/notesSlides/notesSlide10.xml" ContentType="application/vnd.openxmlformats-officedocument.presentationml.notesSlide+xml"/>
  <Override PartName="/ppt/charts/chart11.xml" ContentType="application/vnd.openxmlformats-officedocument.drawingml.chart+xml"/>
  <Override PartName="/ppt/theme/themeOverride8.xml" ContentType="application/vnd.openxmlformats-officedocument.themeOverride+xml"/>
  <Override PartName="/ppt/notesSlides/notesSlide11.xml" ContentType="application/vnd.openxmlformats-officedocument.presentationml.notesSlide+xml"/>
  <Override PartName="/ppt/charts/chart12.xml" ContentType="application/vnd.openxmlformats-officedocument.drawingml.chart+xml"/>
  <Override PartName="/ppt/theme/themeOverride9.xml" ContentType="application/vnd.openxmlformats-officedocument.themeOverride+xml"/>
  <Override PartName="/ppt/notesSlides/notesSlide12.xml" ContentType="application/vnd.openxmlformats-officedocument.presentationml.notesSlide+xml"/>
  <Override PartName="/ppt/charts/chart13.xml" ContentType="application/vnd.openxmlformats-officedocument.drawingml.chart+xml"/>
  <Override PartName="/ppt/theme/themeOverride10.xml" ContentType="application/vnd.openxmlformats-officedocument.themeOverride+xml"/>
  <Override PartName="/ppt/notesSlides/notesSlide13.xml" ContentType="application/vnd.openxmlformats-officedocument.presentationml.notesSlide+xml"/>
  <Override PartName="/ppt/charts/chart14.xml" ContentType="application/vnd.openxmlformats-officedocument.drawingml.chart+xml"/>
  <Override PartName="/ppt/theme/themeOverride11.xml" ContentType="application/vnd.openxmlformats-officedocument.themeOverride+xml"/>
  <Override PartName="/ppt/notesSlides/notesSlide14.xml" ContentType="application/vnd.openxmlformats-officedocument.presentationml.notesSlide+xml"/>
  <Override PartName="/ppt/charts/chart15.xml" ContentType="application/vnd.openxmlformats-officedocument.drawingml.chart+xml"/>
  <Override PartName="/ppt/theme/themeOverride12.xml" ContentType="application/vnd.openxmlformats-officedocument.themeOverride+xml"/>
  <Override PartName="/ppt/charts/chart16.xml" ContentType="application/vnd.openxmlformats-officedocument.drawingml.chart+xml"/>
  <Override PartName="/ppt/theme/themeOverride13.xml" ContentType="application/vnd.openxmlformats-officedocument.themeOverride+xml"/>
  <Override PartName="/ppt/charts/chart17.xml" ContentType="application/vnd.openxmlformats-officedocument.drawingml.chart+xml"/>
  <Override PartName="/ppt/theme/themeOverride14.xml" ContentType="application/vnd.openxmlformats-officedocument.themeOverride+xml"/>
  <Override PartName="/ppt/charts/chart18.xml" ContentType="application/vnd.openxmlformats-officedocument.drawingml.chart+xml"/>
  <Override PartName="/ppt/theme/themeOverride15.xml" ContentType="application/vnd.openxmlformats-officedocument.themeOverride+xml"/>
  <Override PartName="/ppt/charts/chart19.xml" ContentType="application/vnd.openxmlformats-officedocument.drawingml.chart+xml"/>
  <Override PartName="/ppt/theme/themeOverride16.xml" ContentType="application/vnd.openxmlformats-officedocument.themeOverride+xml"/>
  <Override PartName="/ppt/charts/chart20.xml" ContentType="application/vnd.openxmlformats-officedocument.drawingml.chart+xml"/>
  <Override PartName="/ppt/theme/themeOverride17.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Lst>
  <p:notesMasterIdLst>
    <p:notesMasterId r:id="rId27"/>
  </p:notesMasterIdLst>
  <p:sldIdLst>
    <p:sldId id="458" r:id="rId2"/>
    <p:sldId id="499" r:id="rId3"/>
    <p:sldId id="542" r:id="rId4"/>
    <p:sldId id="459" r:id="rId5"/>
    <p:sldId id="498" r:id="rId6"/>
    <p:sldId id="539" r:id="rId7"/>
    <p:sldId id="547" r:id="rId8"/>
    <p:sldId id="541" r:id="rId9"/>
    <p:sldId id="506" r:id="rId10"/>
    <p:sldId id="502" r:id="rId11"/>
    <p:sldId id="507" r:id="rId12"/>
    <p:sldId id="503" r:id="rId13"/>
    <p:sldId id="538" r:id="rId14"/>
    <p:sldId id="504" r:id="rId15"/>
    <p:sldId id="505" r:id="rId16"/>
    <p:sldId id="508" r:id="rId17"/>
    <p:sldId id="509" r:id="rId18"/>
    <p:sldId id="510" r:id="rId19"/>
    <p:sldId id="511" r:id="rId20"/>
    <p:sldId id="513" r:id="rId21"/>
    <p:sldId id="516" r:id="rId22"/>
    <p:sldId id="517" r:id="rId23"/>
    <p:sldId id="518" r:id="rId24"/>
    <p:sldId id="519" r:id="rId25"/>
    <p:sldId id="520"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900F0C-9D1E-6E29-3470-571F9B122FE0}" name="Cope, Anna (CDC/NCHHSTP/DSTDP)" initials="AC" userId="S::lnu4@cdc.gov::4f50de26-3f37-4ce5-a898-bb4db155979e" providerId="AD"/>
  <p188:author id="{541E7511-7C5E-B60C-D7D7-20811E2C198C}" name="Samoff, Erika" initials="ES" userId="S::erika.samoff@dhhs.nc.gov::20efe615-cae6-453f-8e7d-2322ff6844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E46C0A"/>
    <a:srgbClr val="F7AB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DA4A6C-8CA4-4213-8A51-091E2286AD86}" v="47" dt="2025-08-22T17:55:04.9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81" autoAdjust="0"/>
    <p:restoredTop sz="87893" autoAdjust="0"/>
  </p:normalViewPr>
  <p:slideViewPr>
    <p:cSldViewPr snapToGrid="0">
      <p:cViewPr>
        <p:scale>
          <a:sx n="60" d="100"/>
          <a:sy n="60" d="100"/>
        </p:scale>
        <p:origin x="1068" y="-1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7.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8.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9.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0.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1.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2.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3.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4.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5.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16.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7.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5.xlsx"/><Relationship Id="rId1" Type="http://schemas.openxmlformats.org/officeDocument/2006/relationships/themeOverride" Target="../theme/themeOverrid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5.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2204820727684269"/>
          <c:y val="8.958484884386593E-2"/>
          <c:w val="0.85323219918611093"/>
          <c:h val="0.82459060212308666"/>
        </c:manualLayout>
      </c:layout>
      <c:barChart>
        <c:barDir val="col"/>
        <c:grouping val="clustered"/>
        <c:varyColors val="0"/>
        <c:ser>
          <c:idx val="0"/>
          <c:order val="0"/>
          <c:tx>
            <c:strRef>
              <c:f>Sheet1!$B$2</c:f>
              <c:strCache>
                <c:ptCount val="1"/>
                <c:pt idx="0">
                  <c:v>2010</c:v>
                </c:pt>
              </c:strCache>
            </c:strRef>
          </c:tx>
          <c:spPr>
            <a:solidFill>
              <a:schemeClr val="accent1">
                <a:tint val="39000"/>
              </a:schemeClr>
            </a:solidFill>
            <a:ln>
              <a:noFill/>
            </a:ln>
            <a:effectLst/>
          </c:spPr>
          <c:invertIfNegative val="0"/>
          <c:dPt>
            <c:idx val="1"/>
            <c:invertIfNegative val="0"/>
            <c:bubble3D val="0"/>
            <c:spPr>
              <a:solidFill>
                <a:schemeClr val="accent1">
                  <a:tint val="40000"/>
                </a:schemeClr>
              </a:solidFill>
              <a:ln>
                <a:noFill/>
              </a:ln>
              <a:effectLst/>
            </c:spPr>
            <c:extLst>
              <c:ext xmlns:c16="http://schemas.microsoft.com/office/drawing/2014/chart" uri="{C3380CC4-5D6E-409C-BE32-E72D297353CC}">
                <c16:uniqueId val="{00000001-4854-4B30-8974-77497D8D765D}"/>
              </c:ext>
            </c:extLst>
          </c:dPt>
          <c:dPt>
            <c:idx val="2"/>
            <c:invertIfNegative val="0"/>
            <c:bubble3D val="0"/>
            <c:spPr>
              <a:solidFill>
                <a:schemeClr val="accent1">
                  <a:tint val="40000"/>
                </a:schemeClr>
              </a:solidFill>
              <a:ln>
                <a:noFill/>
              </a:ln>
              <a:effectLst/>
            </c:spPr>
            <c:extLst>
              <c:ext xmlns:c16="http://schemas.microsoft.com/office/drawing/2014/chart" uri="{C3380CC4-5D6E-409C-BE32-E72D297353CC}">
                <c16:uniqueId val="{00000003-4854-4B30-8974-77497D8D765D}"/>
              </c:ext>
            </c:extLst>
          </c:dPt>
          <c:dPt>
            <c:idx val="3"/>
            <c:invertIfNegative val="0"/>
            <c:bubble3D val="0"/>
            <c:spPr>
              <a:solidFill>
                <a:schemeClr val="accent1">
                  <a:tint val="40000"/>
                </a:schemeClr>
              </a:solidFill>
              <a:ln>
                <a:noFill/>
              </a:ln>
              <a:effectLst/>
            </c:spPr>
            <c:extLst>
              <c:ext xmlns:c16="http://schemas.microsoft.com/office/drawing/2014/chart" uri="{C3380CC4-5D6E-409C-BE32-E72D297353CC}">
                <c16:uniqueId val="{00000005-4854-4B30-8974-77497D8D765D}"/>
              </c:ext>
            </c:extLst>
          </c:dPt>
          <c:cat>
            <c:strRef>
              <c:f>Sheet1!$A$3:$A$6</c:f>
              <c:strCache>
                <c:ptCount val="4"/>
                <c:pt idx="0">
                  <c:v>Diagnosed &amp; Reported*</c:v>
                </c:pt>
                <c:pt idx="1">
                  <c:v>At Least 1 Care Visit **</c:v>
                </c:pt>
                <c:pt idx="2">
                  <c:v>Retained in Care***</c:v>
                </c:pt>
                <c:pt idx="3">
                  <c:v>Virally Suppressed^ </c:v>
                </c:pt>
              </c:strCache>
            </c:strRef>
          </c:cat>
          <c:val>
            <c:numRef>
              <c:f>Sheet1!$B$3:$B$6</c:f>
              <c:numCache>
                <c:formatCode>0%</c:formatCode>
                <c:ptCount val="4"/>
                <c:pt idx="0">
                  <c:v>0.83533920124543437</c:v>
                </c:pt>
                <c:pt idx="1">
                  <c:v>0.41821374811841444</c:v>
                </c:pt>
                <c:pt idx="2">
                  <c:v>0.27671851480180631</c:v>
                </c:pt>
                <c:pt idx="3">
                  <c:v>0.27313454232671491</c:v>
                </c:pt>
              </c:numCache>
            </c:numRef>
          </c:val>
          <c:extLst>
            <c:ext xmlns:c16="http://schemas.microsoft.com/office/drawing/2014/chart" uri="{C3380CC4-5D6E-409C-BE32-E72D297353CC}">
              <c16:uniqueId val="{00000006-4854-4B30-8974-77497D8D765D}"/>
            </c:ext>
          </c:extLst>
        </c:ser>
        <c:ser>
          <c:idx val="1"/>
          <c:order val="1"/>
          <c:tx>
            <c:strRef>
              <c:f>Sheet1!$C$2</c:f>
              <c:strCache>
                <c:ptCount val="1"/>
                <c:pt idx="0">
                  <c:v>2011</c:v>
                </c:pt>
              </c:strCache>
            </c:strRef>
          </c:tx>
          <c:spPr>
            <a:solidFill>
              <a:schemeClr val="accent1">
                <a:tint val="48000"/>
              </a:schemeClr>
            </a:solidFill>
            <a:ln>
              <a:noFill/>
            </a:ln>
            <a:effectLst/>
          </c:spPr>
          <c:invertIfNegative val="0"/>
          <c:dPt>
            <c:idx val="1"/>
            <c:invertIfNegative val="0"/>
            <c:bubble3D val="0"/>
            <c:spPr>
              <a:solidFill>
                <a:schemeClr val="accent1">
                  <a:tint val="50000"/>
                </a:schemeClr>
              </a:solidFill>
              <a:ln>
                <a:noFill/>
              </a:ln>
              <a:effectLst/>
            </c:spPr>
            <c:extLst>
              <c:ext xmlns:c16="http://schemas.microsoft.com/office/drawing/2014/chart" uri="{C3380CC4-5D6E-409C-BE32-E72D297353CC}">
                <c16:uniqueId val="{00000008-4854-4B30-8974-77497D8D765D}"/>
              </c:ext>
            </c:extLst>
          </c:dPt>
          <c:dPt>
            <c:idx val="2"/>
            <c:invertIfNegative val="0"/>
            <c:bubble3D val="0"/>
            <c:spPr>
              <a:solidFill>
                <a:schemeClr val="accent1">
                  <a:tint val="50000"/>
                </a:schemeClr>
              </a:solidFill>
              <a:ln>
                <a:noFill/>
              </a:ln>
              <a:effectLst/>
            </c:spPr>
            <c:extLst>
              <c:ext xmlns:c16="http://schemas.microsoft.com/office/drawing/2014/chart" uri="{C3380CC4-5D6E-409C-BE32-E72D297353CC}">
                <c16:uniqueId val="{0000000A-4854-4B30-8974-77497D8D765D}"/>
              </c:ext>
            </c:extLst>
          </c:dPt>
          <c:dPt>
            <c:idx val="3"/>
            <c:invertIfNegative val="0"/>
            <c:bubble3D val="0"/>
            <c:spPr>
              <a:solidFill>
                <a:schemeClr val="accent1">
                  <a:tint val="50000"/>
                </a:schemeClr>
              </a:solidFill>
              <a:ln>
                <a:noFill/>
              </a:ln>
              <a:effectLst/>
            </c:spPr>
            <c:extLst>
              <c:ext xmlns:c16="http://schemas.microsoft.com/office/drawing/2014/chart" uri="{C3380CC4-5D6E-409C-BE32-E72D297353CC}">
                <c16:uniqueId val="{0000000C-4854-4B30-8974-77497D8D765D}"/>
              </c:ext>
            </c:extLst>
          </c:dPt>
          <c:cat>
            <c:strRef>
              <c:f>Sheet1!$A$3:$A$6</c:f>
              <c:strCache>
                <c:ptCount val="4"/>
                <c:pt idx="0">
                  <c:v>Diagnosed &amp; Reported*</c:v>
                </c:pt>
                <c:pt idx="1">
                  <c:v>At Least 1 Care Visit **</c:v>
                </c:pt>
                <c:pt idx="2">
                  <c:v>Retained in Care***</c:v>
                </c:pt>
                <c:pt idx="3">
                  <c:v>Virally Suppressed^ </c:v>
                </c:pt>
              </c:strCache>
            </c:strRef>
          </c:cat>
          <c:val>
            <c:numRef>
              <c:f>Sheet1!$C$3:$C$6</c:f>
              <c:numCache>
                <c:formatCode>0%</c:formatCode>
                <c:ptCount val="4"/>
                <c:pt idx="0">
                  <c:v>0.83773289675755558</c:v>
                </c:pt>
                <c:pt idx="1">
                  <c:v>0.45602019992390441</c:v>
                </c:pt>
                <c:pt idx="2">
                  <c:v>0.31496662170108264</c:v>
                </c:pt>
                <c:pt idx="3">
                  <c:v>0.31074677458406835</c:v>
                </c:pt>
              </c:numCache>
            </c:numRef>
          </c:val>
          <c:extLst>
            <c:ext xmlns:c16="http://schemas.microsoft.com/office/drawing/2014/chart" uri="{C3380CC4-5D6E-409C-BE32-E72D297353CC}">
              <c16:uniqueId val="{0000000D-4854-4B30-8974-77497D8D765D}"/>
            </c:ext>
          </c:extLst>
        </c:ser>
        <c:ser>
          <c:idx val="2"/>
          <c:order val="2"/>
          <c:tx>
            <c:strRef>
              <c:f>Sheet1!$D$2</c:f>
              <c:strCache>
                <c:ptCount val="1"/>
                <c:pt idx="0">
                  <c:v>2012</c:v>
                </c:pt>
              </c:strCache>
            </c:strRef>
          </c:tx>
          <c:spPr>
            <a:solidFill>
              <a:schemeClr val="accent1">
                <a:tint val="57000"/>
              </a:schemeClr>
            </a:solidFill>
            <a:ln>
              <a:noFill/>
            </a:ln>
            <a:effectLst/>
          </c:spPr>
          <c:invertIfNegative val="0"/>
          <c:dPt>
            <c:idx val="1"/>
            <c:invertIfNegative val="0"/>
            <c:bubble3D val="0"/>
            <c:spPr>
              <a:solidFill>
                <a:schemeClr val="accent1">
                  <a:tint val="60000"/>
                </a:schemeClr>
              </a:solidFill>
              <a:ln>
                <a:noFill/>
              </a:ln>
              <a:effectLst/>
            </c:spPr>
            <c:extLst>
              <c:ext xmlns:c16="http://schemas.microsoft.com/office/drawing/2014/chart" uri="{C3380CC4-5D6E-409C-BE32-E72D297353CC}">
                <c16:uniqueId val="{0000000F-4854-4B30-8974-77497D8D765D}"/>
              </c:ext>
            </c:extLst>
          </c:dPt>
          <c:dPt>
            <c:idx val="2"/>
            <c:invertIfNegative val="0"/>
            <c:bubble3D val="0"/>
            <c:spPr>
              <a:solidFill>
                <a:schemeClr val="accent1">
                  <a:tint val="60000"/>
                </a:schemeClr>
              </a:solidFill>
              <a:ln>
                <a:noFill/>
              </a:ln>
              <a:effectLst/>
            </c:spPr>
            <c:extLst>
              <c:ext xmlns:c16="http://schemas.microsoft.com/office/drawing/2014/chart" uri="{C3380CC4-5D6E-409C-BE32-E72D297353CC}">
                <c16:uniqueId val="{00000011-4854-4B30-8974-77497D8D765D}"/>
              </c:ext>
            </c:extLst>
          </c:dPt>
          <c:dPt>
            <c:idx val="3"/>
            <c:invertIfNegative val="0"/>
            <c:bubble3D val="0"/>
            <c:spPr>
              <a:solidFill>
                <a:schemeClr val="accent1">
                  <a:tint val="60000"/>
                </a:schemeClr>
              </a:solidFill>
              <a:ln>
                <a:noFill/>
              </a:ln>
              <a:effectLst/>
            </c:spPr>
            <c:extLst>
              <c:ext xmlns:c16="http://schemas.microsoft.com/office/drawing/2014/chart" uri="{C3380CC4-5D6E-409C-BE32-E72D297353CC}">
                <c16:uniqueId val="{00000013-4854-4B30-8974-77497D8D765D}"/>
              </c:ext>
            </c:extLst>
          </c:dPt>
          <c:cat>
            <c:strRef>
              <c:f>Sheet1!$A$3:$A$6</c:f>
              <c:strCache>
                <c:ptCount val="4"/>
                <c:pt idx="0">
                  <c:v>Diagnosed &amp; Reported*</c:v>
                </c:pt>
                <c:pt idx="1">
                  <c:v>At Least 1 Care Visit **</c:v>
                </c:pt>
                <c:pt idx="2">
                  <c:v>Retained in Care***</c:v>
                </c:pt>
                <c:pt idx="3">
                  <c:v>Virally Suppressed^ </c:v>
                </c:pt>
              </c:strCache>
            </c:strRef>
          </c:cat>
          <c:val>
            <c:numRef>
              <c:f>Sheet1!$D$3:$D$6</c:f>
              <c:numCache>
                <c:formatCode>0%</c:formatCode>
                <c:ptCount val="4"/>
                <c:pt idx="0">
                  <c:v>0.8374166059314907</c:v>
                </c:pt>
                <c:pt idx="1">
                  <c:v>0.48955613577023499</c:v>
                </c:pt>
                <c:pt idx="2">
                  <c:v>0.33008636272343844</c:v>
                </c:pt>
                <c:pt idx="3">
                  <c:v>0.34632121577291292</c:v>
                </c:pt>
              </c:numCache>
            </c:numRef>
          </c:val>
          <c:extLst>
            <c:ext xmlns:c16="http://schemas.microsoft.com/office/drawing/2014/chart" uri="{C3380CC4-5D6E-409C-BE32-E72D297353CC}">
              <c16:uniqueId val="{00000014-4854-4B30-8974-77497D8D765D}"/>
            </c:ext>
          </c:extLst>
        </c:ser>
        <c:ser>
          <c:idx val="3"/>
          <c:order val="3"/>
          <c:tx>
            <c:strRef>
              <c:f>Sheet1!$E$2</c:f>
              <c:strCache>
                <c:ptCount val="1"/>
                <c:pt idx="0">
                  <c:v>2013</c:v>
                </c:pt>
              </c:strCache>
            </c:strRef>
          </c:tx>
          <c:spPr>
            <a:solidFill>
              <a:schemeClr val="accent1">
                <a:tint val="65000"/>
              </a:schemeClr>
            </a:solidFill>
            <a:ln>
              <a:noFill/>
            </a:ln>
            <a:effectLst/>
          </c:spPr>
          <c:invertIfNegative val="0"/>
          <c:dPt>
            <c:idx val="0"/>
            <c:invertIfNegative val="0"/>
            <c:bubble3D val="0"/>
            <c:spPr>
              <a:solidFill>
                <a:schemeClr val="accent1">
                  <a:tint val="70000"/>
                </a:schemeClr>
              </a:solidFill>
              <a:ln>
                <a:noFill/>
              </a:ln>
              <a:effectLst/>
            </c:spPr>
            <c:extLst>
              <c:ext xmlns:c16="http://schemas.microsoft.com/office/drawing/2014/chart" uri="{C3380CC4-5D6E-409C-BE32-E72D297353CC}">
                <c16:uniqueId val="{00000013-441D-43AA-BD30-C162A0E4C724}"/>
              </c:ext>
            </c:extLst>
          </c:dPt>
          <c:dPt>
            <c:idx val="1"/>
            <c:invertIfNegative val="0"/>
            <c:bubble3D val="0"/>
            <c:spPr>
              <a:solidFill>
                <a:schemeClr val="accent1">
                  <a:tint val="70000"/>
                </a:schemeClr>
              </a:solidFill>
              <a:ln>
                <a:noFill/>
              </a:ln>
              <a:effectLst/>
            </c:spPr>
            <c:extLst>
              <c:ext xmlns:c16="http://schemas.microsoft.com/office/drawing/2014/chart" uri="{C3380CC4-5D6E-409C-BE32-E72D297353CC}">
                <c16:uniqueId val="{00000016-4854-4B30-8974-77497D8D765D}"/>
              </c:ext>
            </c:extLst>
          </c:dPt>
          <c:dPt>
            <c:idx val="2"/>
            <c:invertIfNegative val="0"/>
            <c:bubble3D val="0"/>
            <c:spPr>
              <a:solidFill>
                <a:schemeClr val="accent1">
                  <a:tint val="70000"/>
                </a:schemeClr>
              </a:solidFill>
              <a:ln>
                <a:noFill/>
              </a:ln>
              <a:effectLst/>
            </c:spPr>
            <c:extLst>
              <c:ext xmlns:c16="http://schemas.microsoft.com/office/drawing/2014/chart" uri="{C3380CC4-5D6E-409C-BE32-E72D297353CC}">
                <c16:uniqueId val="{00000018-4854-4B30-8974-77497D8D765D}"/>
              </c:ext>
            </c:extLst>
          </c:dPt>
          <c:dPt>
            <c:idx val="3"/>
            <c:invertIfNegative val="0"/>
            <c:bubble3D val="0"/>
            <c:spPr>
              <a:solidFill>
                <a:schemeClr val="accent1">
                  <a:tint val="70000"/>
                </a:schemeClr>
              </a:solidFill>
              <a:ln>
                <a:noFill/>
              </a:ln>
              <a:effectLst/>
            </c:spPr>
            <c:extLst>
              <c:ext xmlns:c16="http://schemas.microsoft.com/office/drawing/2014/chart" uri="{C3380CC4-5D6E-409C-BE32-E72D297353CC}">
                <c16:uniqueId val="{0000001A-4854-4B30-8974-77497D8D765D}"/>
              </c:ext>
            </c:extLst>
          </c:dPt>
          <c:cat>
            <c:strRef>
              <c:f>Sheet1!$A$3:$A$6</c:f>
              <c:strCache>
                <c:ptCount val="4"/>
                <c:pt idx="0">
                  <c:v>Diagnosed &amp; Reported*</c:v>
                </c:pt>
                <c:pt idx="1">
                  <c:v>At Least 1 Care Visit **</c:v>
                </c:pt>
                <c:pt idx="2">
                  <c:v>Retained in Care***</c:v>
                </c:pt>
                <c:pt idx="3">
                  <c:v>Virally Suppressed^ </c:v>
                </c:pt>
              </c:strCache>
            </c:strRef>
          </c:cat>
          <c:val>
            <c:numRef>
              <c:f>Sheet1!$E$3:$E$6</c:f>
              <c:numCache>
                <c:formatCode>0%</c:formatCode>
                <c:ptCount val="4"/>
                <c:pt idx="0">
                  <c:v>0.84085171770387446</c:v>
                </c:pt>
                <c:pt idx="1">
                  <c:v>0.50349171126484793</c:v>
                </c:pt>
                <c:pt idx="2">
                  <c:v>0.3350737501631641</c:v>
                </c:pt>
                <c:pt idx="3">
                  <c:v>0.36708654222686332</c:v>
                </c:pt>
              </c:numCache>
            </c:numRef>
          </c:val>
          <c:extLst>
            <c:ext xmlns:c16="http://schemas.microsoft.com/office/drawing/2014/chart" uri="{C3380CC4-5D6E-409C-BE32-E72D297353CC}">
              <c16:uniqueId val="{0000001B-4854-4B30-8974-77497D8D765D}"/>
            </c:ext>
          </c:extLst>
        </c:ser>
        <c:ser>
          <c:idx val="4"/>
          <c:order val="4"/>
          <c:tx>
            <c:strRef>
              <c:f>Sheet1!$F$2</c:f>
              <c:strCache>
                <c:ptCount val="1"/>
                <c:pt idx="0">
                  <c:v>2014</c:v>
                </c:pt>
              </c:strCache>
            </c:strRef>
          </c:tx>
          <c:spPr>
            <a:solidFill>
              <a:schemeClr val="accent1">
                <a:tint val="74000"/>
              </a:schemeClr>
            </a:solidFill>
            <a:ln>
              <a:noFill/>
            </a:ln>
            <a:effectLst/>
          </c:spPr>
          <c:invertIfNegative val="0"/>
          <c:dPt>
            <c:idx val="0"/>
            <c:invertIfNegative val="0"/>
            <c:bubble3D val="0"/>
            <c:spPr>
              <a:solidFill>
                <a:schemeClr val="accent1">
                  <a:tint val="80000"/>
                </a:schemeClr>
              </a:solidFill>
              <a:ln>
                <a:noFill/>
              </a:ln>
              <a:effectLst/>
            </c:spPr>
            <c:extLst>
              <c:ext xmlns:c16="http://schemas.microsoft.com/office/drawing/2014/chart" uri="{C3380CC4-5D6E-409C-BE32-E72D297353CC}">
                <c16:uniqueId val="{0000001D-4854-4B30-8974-77497D8D765D}"/>
              </c:ext>
            </c:extLst>
          </c:dPt>
          <c:dPt>
            <c:idx val="1"/>
            <c:invertIfNegative val="0"/>
            <c:bubble3D val="0"/>
            <c:spPr>
              <a:solidFill>
                <a:schemeClr val="accent1">
                  <a:tint val="80000"/>
                </a:schemeClr>
              </a:solidFill>
              <a:ln>
                <a:noFill/>
              </a:ln>
              <a:effectLst/>
            </c:spPr>
            <c:extLst>
              <c:ext xmlns:c16="http://schemas.microsoft.com/office/drawing/2014/chart" uri="{C3380CC4-5D6E-409C-BE32-E72D297353CC}">
                <c16:uniqueId val="{0000001F-4854-4B30-8974-77497D8D765D}"/>
              </c:ext>
            </c:extLst>
          </c:dPt>
          <c:dPt>
            <c:idx val="2"/>
            <c:invertIfNegative val="0"/>
            <c:bubble3D val="0"/>
            <c:spPr>
              <a:solidFill>
                <a:schemeClr val="accent1">
                  <a:tint val="80000"/>
                </a:schemeClr>
              </a:solidFill>
              <a:ln>
                <a:noFill/>
              </a:ln>
              <a:effectLst/>
            </c:spPr>
            <c:extLst>
              <c:ext xmlns:c16="http://schemas.microsoft.com/office/drawing/2014/chart" uri="{C3380CC4-5D6E-409C-BE32-E72D297353CC}">
                <c16:uniqueId val="{00000021-4854-4B30-8974-77497D8D765D}"/>
              </c:ext>
            </c:extLst>
          </c:dPt>
          <c:dPt>
            <c:idx val="3"/>
            <c:invertIfNegative val="0"/>
            <c:bubble3D val="0"/>
            <c:spPr>
              <a:solidFill>
                <a:schemeClr val="accent1">
                  <a:tint val="80000"/>
                </a:schemeClr>
              </a:solidFill>
              <a:ln>
                <a:noFill/>
              </a:ln>
              <a:effectLst/>
            </c:spPr>
            <c:extLst>
              <c:ext xmlns:c16="http://schemas.microsoft.com/office/drawing/2014/chart" uri="{C3380CC4-5D6E-409C-BE32-E72D297353CC}">
                <c16:uniqueId val="{00000023-4854-4B30-8974-77497D8D765D}"/>
              </c:ext>
            </c:extLst>
          </c:dPt>
          <c:cat>
            <c:strRef>
              <c:f>Sheet1!$A$3:$A$6</c:f>
              <c:strCache>
                <c:ptCount val="4"/>
                <c:pt idx="0">
                  <c:v>Diagnosed &amp; Reported*</c:v>
                </c:pt>
                <c:pt idx="1">
                  <c:v>At Least 1 Care Visit **</c:v>
                </c:pt>
                <c:pt idx="2">
                  <c:v>Retained in Care***</c:v>
                </c:pt>
                <c:pt idx="3">
                  <c:v>Virally Suppressed^ </c:v>
                </c:pt>
              </c:strCache>
            </c:strRef>
          </c:cat>
          <c:val>
            <c:numRef>
              <c:f>Sheet1!$F$3:$F$6</c:f>
              <c:numCache>
                <c:formatCode>0%</c:formatCode>
                <c:ptCount val="4"/>
                <c:pt idx="0">
                  <c:v>0.85080193957478556</c:v>
                </c:pt>
                <c:pt idx="1">
                  <c:v>0.57740965741842554</c:v>
                </c:pt>
                <c:pt idx="2">
                  <c:v>0.39490824826204046</c:v>
                </c:pt>
                <c:pt idx="3">
                  <c:v>0.44532473226028685</c:v>
                </c:pt>
              </c:numCache>
            </c:numRef>
          </c:val>
          <c:extLst>
            <c:ext xmlns:c16="http://schemas.microsoft.com/office/drawing/2014/chart" uri="{C3380CC4-5D6E-409C-BE32-E72D297353CC}">
              <c16:uniqueId val="{00000024-4854-4B30-8974-77497D8D765D}"/>
            </c:ext>
          </c:extLst>
        </c:ser>
        <c:ser>
          <c:idx val="5"/>
          <c:order val="5"/>
          <c:tx>
            <c:strRef>
              <c:f>Sheet1!$G$2</c:f>
              <c:strCache>
                <c:ptCount val="1"/>
                <c:pt idx="0">
                  <c:v>2015</c:v>
                </c:pt>
              </c:strCache>
            </c:strRef>
          </c:tx>
          <c:spPr>
            <a:solidFill>
              <a:schemeClr val="accent1">
                <a:tint val="83000"/>
              </a:schemeClr>
            </a:solidFill>
            <a:ln>
              <a:noFill/>
            </a:ln>
            <a:effectLst/>
          </c:spPr>
          <c:invertIfNegative val="0"/>
          <c:dPt>
            <c:idx val="1"/>
            <c:invertIfNegative val="0"/>
            <c:bubble3D val="0"/>
            <c:spPr>
              <a:solidFill>
                <a:schemeClr val="accent1">
                  <a:tint val="90000"/>
                </a:schemeClr>
              </a:solidFill>
              <a:ln>
                <a:noFill/>
              </a:ln>
              <a:effectLst/>
            </c:spPr>
            <c:extLst>
              <c:ext xmlns:c16="http://schemas.microsoft.com/office/drawing/2014/chart" uri="{C3380CC4-5D6E-409C-BE32-E72D297353CC}">
                <c16:uniqueId val="{00000028-4854-4B30-8974-77497D8D765D}"/>
              </c:ext>
            </c:extLst>
          </c:dPt>
          <c:dPt>
            <c:idx val="2"/>
            <c:invertIfNegative val="0"/>
            <c:bubble3D val="0"/>
            <c:spPr>
              <a:solidFill>
                <a:schemeClr val="accent1">
                  <a:tint val="90000"/>
                </a:schemeClr>
              </a:solidFill>
              <a:ln>
                <a:noFill/>
              </a:ln>
              <a:effectLst/>
            </c:spPr>
            <c:extLst>
              <c:ext xmlns:c16="http://schemas.microsoft.com/office/drawing/2014/chart" uri="{C3380CC4-5D6E-409C-BE32-E72D297353CC}">
                <c16:uniqueId val="{0000002A-4854-4B30-8974-77497D8D765D}"/>
              </c:ext>
            </c:extLst>
          </c:dPt>
          <c:dPt>
            <c:idx val="3"/>
            <c:invertIfNegative val="0"/>
            <c:bubble3D val="0"/>
            <c:spPr>
              <a:solidFill>
                <a:schemeClr val="accent1">
                  <a:tint val="90000"/>
                </a:schemeClr>
              </a:solidFill>
              <a:ln>
                <a:noFill/>
              </a:ln>
              <a:effectLst/>
            </c:spPr>
            <c:extLst>
              <c:ext xmlns:c16="http://schemas.microsoft.com/office/drawing/2014/chart" uri="{C3380CC4-5D6E-409C-BE32-E72D297353CC}">
                <c16:uniqueId val="{0000002C-4854-4B30-8974-77497D8D765D}"/>
              </c:ext>
            </c:extLst>
          </c:dPt>
          <c:cat>
            <c:strRef>
              <c:f>Sheet1!$A$3:$A$6</c:f>
              <c:strCache>
                <c:ptCount val="4"/>
                <c:pt idx="0">
                  <c:v>Diagnosed &amp; Reported*</c:v>
                </c:pt>
                <c:pt idx="1">
                  <c:v>At Least 1 Care Visit **</c:v>
                </c:pt>
                <c:pt idx="2">
                  <c:v>Retained in Care***</c:v>
                </c:pt>
                <c:pt idx="3">
                  <c:v>Virally Suppressed^ </c:v>
                </c:pt>
              </c:strCache>
            </c:strRef>
          </c:cat>
          <c:val>
            <c:numRef>
              <c:f>Sheet1!$G$3:$G$6</c:f>
              <c:numCache>
                <c:formatCode>0%</c:formatCode>
                <c:ptCount val="4"/>
                <c:pt idx="0">
                  <c:v>0.85132085490508425</c:v>
                </c:pt>
                <c:pt idx="1">
                  <c:v>0.71230313425853731</c:v>
                </c:pt>
                <c:pt idx="2">
                  <c:v>0.66096990488071106</c:v>
                </c:pt>
                <c:pt idx="3">
                  <c:v>0.56815842819273354</c:v>
                </c:pt>
              </c:numCache>
            </c:numRef>
          </c:val>
          <c:extLst>
            <c:ext xmlns:c16="http://schemas.microsoft.com/office/drawing/2014/chart" uri="{C3380CC4-5D6E-409C-BE32-E72D297353CC}">
              <c16:uniqueId val="{0000002D-4854-4B30-8974-77497D8D765D}"/>
            </c:ext>
          </c:extLst>
        </c:ser>
        <c:ser>
          <c:idx val="6"/>
          <c:order val="6"/>
          <c:tx>
            <c:strRef>
              <c:f>Sheet1!$H$2</c:f>
              <c:strCache>
                <c:ptCount val="1"/>
                <c:pt idx="0">
                  <c:v>2016</c:v>
                </c:pt>
              </c:strCache>
            </c:strRef>
          </c:tx>
          <c:spPr>
            <a:solidFill>
              <a:schemeClr val="accent1">
                <a:tint val="92000"/>
              </a:schemeClr>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2F-4854-4B30-8974-77497D8D765D}"/>
              </c:ext>
            </c:extLst>
          </c:dPt>
          <c:dPt>
            <c:idx val="2"/>
            <c:invertIfNegative val="0"/>
            <c:bubble3D val="0"/>
            <c:spPr>
              <a:solidFill>
                <a:schemeClr val="accent1"/>
              </a:solidFill>
              <a:ln>
                <a:noFill/>
              </a:ln>
              <a:effectLst/>
            </c:spPr>
            <c:extLst>
              <c:ext xmlns:c16="http://schemas.microsoft.com/office/drawing/2014/chart" uri="{C3380CC4-5D6E-409C-BE32-E72D297353CC}">
                <c16:uniqueId val="{00000031-4854-4B30-8974-77497D8D765D}"/>
              </c:ext>
            </c:extLst>
          </c:dPt>
          <c:dPt>
            <c:idx val="3"/>
            <c:invertIfNegative val="0"/>
            <c:bubble3D val="0"/>
            <c:spPr>
              <a:solidFill>
                <a:schemeClr val="accent1"/>
              </a:solidFill>
              <a:ln>
                <a:noFill/>
              </a:ln>
              <a:effectLst/>
            </c:spPr>
            <c:extLst>
              <c:ext xmlns:c16="http://schemas.microsoft.com/office/drawing/2014/chart" uri="{C3380CC4-5D6E-409C-BE32-E72D297353CC}">
                <c16:uniqueId val="{00000033-4854-4B30-8974-77497D8D765D}"/>
              </c:ext>
            </c:extLst>
          </c:dPt>
          <c:cat>
            <c:strRef>
              <c:f>Sheet1!$A$3:$A$6</c:f>
              <c:strCache>
                <c:ptCount val="4"/>
                <c:pt idx="0">
                  <c:v>Diagnosed &amp; Reported*</c:v>
                </c:pt>
                <c:pt idx="1">
                  <c:v>At Least 1 Care Visit **</c:v>
                </c:pt>
                <c:pt idx="2">
                  <c:v>Retained in Care***</c:v>
                </c:pt>
                <c:pt idx="3">
                  <c:v>Virally Suppressed^ </c:v>
                </c:pt>
              </c:strCache>
            </c:strRef>
          </c:cat>
          <c:val>
            <c:numRef>
              <c:f>Sheet1!$H$3:$H$6</c:f>
              <c:numCache>
                <c:formatCode>0%</c:formatCode>
                <c:ptCount val="4"/>
                <c:pt idx="0">
                  <c:v>0.85247629083245524</c:v>
                </c:pt>
                <c:pt idx="1">
                  <c:v>0.71152657601977753</c:v>
                </c:pt>
                <c:pt idx="2">
                  <c:v>0.66637824474660079</c:v>
                </c:pt>
                <c:pt idx="3">
                  <c:v>0.57880098887515452</c:v>
                </c:pt>
              </c:numCache>
            </c:numRef>
          </c:val>
          <c:extLst>
            <c:ext xmlns:c16="http://schemas.microsoft.com/office/drawing/2014/chart" uri="{C3380CC4-5D6E-409C-BE32-E72D297353CC}">
              <c16:uniqueId val="{00000034-4854-4B30-8974-77497D8D765D}"/>
            </c:ext>
          </c:extLst>
        </c:ser>
        <c:ser>
          <c:idx val="7"/>
          <c:order val="7"/>
          <c:tx>
            <c:strRef>
              <c:f>Sheet1!$I$2</c:f>
              <c:strCache>
                <c:ptCount val="1"/>
                <c:pt idx="0">
                  <c:v>2017</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2E-441D-43AA-BD30-C162A0E4C724}"/>
              </c:ext>
            </c:extLst>
          </c:dPt>
          <c:dPt>
            <c:idx val="1"/>
            <c:invertIfNegative val="0"/>
            <c:bubble3D val="0"/>
            <c:spPr>
              <a:solidFill>
                <a:schemeClr val="accent1">
                  <a:shade val="90000"/>
                </a:schemeClr>
              </a:solidFill>
              <a:ln>
                <a:noFill/>
              </a:ln>
              <a:effectLst/>
            </c:spPr>
            <c:extLst>
              <c:ext xmlns:c16="http://schemas.microsoft.com/office/drawing/2014/chart" uri="{C3380CC4-5D6E-409C-BE32-E72D297353CC}">
                <c16:uniqueId val="{00000036-4854-4B30-8974-77497D8D765D}"/>
              </c:ext>
            </c:extLst>
          </c:dPt>
          <c:dPt>
            <c:idx val="2"/>
            <c:invertIfNegative val="0"/>
            <c:bubble3D val="0"/>
            <c:spPr>
              <a:solidFill>
                <a:schemeClr val="accent1">
                  <a:shade val="90000"/>
                </a:schemeClr>
              </a:solidFill>
              <a:ln>
                <a:noFill/>
              </a:ln>
              <a:effectLst/>
            </c:spPr>
            <c:extLst>
              <c:ext xmlns:c16="http://schemas.microsoft.com/office/drawing/2014/chart" uri="{C3380CC4-5D6E-409C-BE32-E72D297353CC}">
                <c16:uniqueId val="{00000038-4854-4B30-8974-77497D8D765D}"/>
              </c:ext>
            </c:extLst>
          </c:dPt>
          <c:dPt>
            <c:idx val="3"/>
            <c:invertIfNegative val="0"/>
            <c:bubble3D val="0"/>
            <c:spPr>
              <a:solidFill>
                <a:schemeClr val="accent1">
                  <a:shade val="90000"/>
                </a:schemeClr>
              </a:solidFill>
              <a:ln>
                <a:noFill/>
              </a:ln>
              <a:effectLst/>
            </c:spPr>
            <c:extLst>
              <c:ext xmlns:c16="http://schemas.microsoft.com/office/drawing/2014/chart" uri="{C3380CC4-5D6E-409C-BE32-E72D297353CC}">
                <c16:uniqueId val="{0000003A-4854-4B30-8974-77497D8D765D}"/>
              </c:ext>
            </c:extLst>
          </c:dPt>
          <c:cat>
            <c:strRef>
              <c:f>Sheet1!$A$3:$A$6</c:f>
              <c:strCache>
                <c:ptCount val="4"/>
                <c:pt idx="0">
                  <c:v>Diagnosed &amp; Reported*</c:v>
                </c:pt>
                <c:pt idx="1">
                  <c:v>At Least 1 Care Visit **</c:v>
                </c:pt>
                <c:pt idx="2">
                  <c:v>Retained in Care***</c:v>
                </c:pt>
                <c:pt idx="3">
                  <c:v>Virally Suppressed^ </c:v>
                </c:pt>
              </c:strCache>
            </c:strRef>
          </c:cat>
          <c:val>
            <c:numRef>
              <c:f>Sheet1!$I$3:$I$6</c:f>
              <c:numCache>
                <c:formatCode>0%</c:formatCode>
                <c:ptCount val="4"/>
                <c:pt idx="0">
                  <c:v>0.8603458344971181</c:v>
                </c:pt>
                <c:pt idx="1">
                  <c:v>0.70153174158132392</c:v>
                </c:pt>
                <c:pt idx="2">
                  <c:v>0.65298232151816549</c:v>
                </c:pt>
                <c:pt idx="3">
                  <c:v>0.58899743234070179</c:v>
                </c:pt>
              </c:numCache>
            </c:numRef>
          </c:val>
          <c:extLst>
            <c:ext xmlns:c16="http://schemas.microsoft.com/office/drawing/2014/chart" uri="{C3380CC4-5D6E-409C-BE32-E72D297353CC}">
              <c16:uniqueId val="{0000003B-4854-4B30-8974-77497D8D765D}"/>
            </c:ext>
          </c:extLst>
        </c:ser>
        <c:ser>
          <c:idx val="8"/>
          <c:order val="8"/>
          <c:tx>
            <c:strRef>
              <c:f>Sheet1!$J$2</c:f>
              <c:strCache>
                <c:ptCount val="1"/>
                <c:pt idx="0">
                  <c:v>2018</c:v>
                </c:pt>
              </c:strCache>
            </c:strRef>
          </c:tx>
          <c:spPr>
            <a:solidFill>
              <a:schemeClr val="accent1">
                <a:shade val="91000"/>
              </a:schemeClr>
            </a:solidFill>
            <a:ln>
              <a:noFill/>
            </a:ln>
            <a:effectLst/>
          </c:spPr>
          <c:invertIfNegative val="0"/>
          <c:dPt>
            <c:idx val="1"/>
            <c:invertIfNegative val="0"/>
            <c:bubble3D val="0"/>
            <c:spPr>
              <a:solidFill>
                <a:schemeClr val="accent1">
                  <a:shade val="80000"/>
                </a:schemeClr>
              </a:solidFill>
              <a:ln>
                <a:noFill/>
              </a:ln>
              <a:effectLst/>
            </c:spPr>
            <c:extLst>
              <c:ext xmlns:c16="http://schemas.microsoft.com/office/drawing/2014/chart" uri="{C3380CC4-5D6E-409C-BE32-E72D297353CC}">
                <c16:uniqueId val="{0000003E-4854-4B30-8974-77497D8D765D}"/>
              </c:ext>
            </c:extLst>
          </c:dPt>
          <c:dPt>
            <c:idx val="2"/>
            <c:invertIfNegative val="0"/>
            <c:bubble3D val="0"/>
            <c:spPr>
              <a:solidFill>
                <a:schemeClr val="accent1">
                  <a:shade val="80000"/>
                </a:schemeClr>
              </a:solidFill>
              <a:ln>
                <a:noFill/>
              </a:ln>
              <a:effectLst/>
            </c:spPr>
            <c:extLst>
              <c:ext xmlns:c16="http://schemas.microsoft.com/office/drawing/2014/chart" uri="{C3380CC4-5D6E-409C-BE32-E72D297353CC}">
                <c16:uniqueId val="{00000040-4854-4B30-8974-77497D8D765D}"/>
              </c:ext>
            </c:extLst>
          </c:dPt>
          <c:dPt>
            <c:idx val="3"/>
            <c:invertIfNegative val="0"/>
            <c:bubble3D val="0"/>
            <c:spPr>
              <a:solidFill>
                <a:schemeClr val="accent1">
                  <a:shade val="80000"/>
                </a:schemeClr>
              </a:solidFill>
              <a:ln>
                <a:noFill/>
              </a:ln>
              <a:effectLst/>
            </c:spPr>
            <c:extLst>
              <c:ext xmlns:c16="http://schemas.microsoft.com/office/drawing/2014/chart" uri="{C3380CC4-5D6E-409C-BE32-E72D297353CC}">
                <c16:uniqueId val="{00000042-4854-4B30-8974-77497D8D765D}"/>
              </c:ext>
            </c:extLst>
          </c:dPt>
          <c:cat>
            <c:strRef>
              <c:f>Sheet1!$A$3:$A$6</c:f>
              <c:strCache>
                <c:ptCount val="4"/>
                <c:pt idx="0">
                  <c:v>Diagnosed &amp; Reported*</c:v>
                </c:pt>
                <c:pt idx="1">
                  <c:v>At Least 1 Care Visit **</c:v>
                </c:pt>
                <c:pt idx="2">
                  <c:v>Retained in Care***</c:v>
                </c:pt>
                <c:pt idx="3">
                  <c:v>Virally Suppressed^ </c:v>
                </c:pt>
              </c:strCache>
            </c:strRef>
          </c:cat>
          <c:val>
            <c:numRef>
              <c:f>Sheet1!$J$3:$J$6</c:f>
              <c:numCache>
                <c:formatCode>0%</c:formatCode>
                <c:ptCount val="4"/>
                <c:pt idx="0">
                  <c:v>0.8630338013011789</c:v>
                </c:pt>
                <c:pt idx="1">
                  <c:v>0.73159326645128375</c:v>
                </c:pt>
                <c:pt idx="2">
                  <c:v>0.67582043870090125</c:v>
                </c:pt>
                <c:pt idx="3">
                  <c:v>0.61848891911806381</c:v>
                </c:pt>
              </c:numCache>
            </c:numRef>
          </c:val>
          <c:extLst>
            <c:ext xmlns:c16="http://schemas.microsoft.com/office/drawing/2014/chart" uri="{C3380CC4-5D6E-409C-BE32-E72D297353CC}">
              <c16:uniqueId val="{00000043-4854-4B30-8974-77497D8D765D}"/>
            </c:ext>
          </c:extLst>
        </c:ser>
        <c:ser>
          <c:idx val="9"/>
          <c:order val="9"/>
          <c:tx>
            <c:strRef>
              <c:f>Sheet1!$K$2</c:f>
              <c:strCache>
                <c:ptCount val="1"/>
                <c:pt idx="0">
                  <c:v>2019</c:v>
                </c:pt>
              </c:strCache>
            </c:strRef>
          </c:tx>
          <c:spPr>
            <a:solidFill>
              <a:schemeClr val="accent1">
                <a:shade val="82000"/>
              </a:schemeClr>
            </a:solidFill>
            <a:ln>
              <a:noFill/>
            </a:ln>
            <a:effectLst/>
          </c:spPr>
          <c:invertIfNegative val="0"/>
          <c:dPt>
            <c:idx val="1"/>
            <c:invertIfNegative val="0"/>
            <c:bubble3D val="0"/>
            <c:spPr>
              <a:solidFill>
                <a:schemeClr val="accent1">
                  <a:shade val="70000"/>
                </a:schemeClr>
              </a:solidFill>
              <a:ln>
                <a:noFill/>
              </a:ln>
              <a:effectLst/>
            </c:spPr>
            <c:extLst>
              <c:ext xmlns:c16="http://schemas.microsoft.com/office/drawing/2014/chart" uri="{C3380CC4-5D6E-409C-BE32-E72D297353CC}">
                <c16:uniqueId val="{00000045-4854-4B30-8974-77497D8D765D}"/>
              </c:ext>
            </c:extLst>
          </c:dPt>
          <c:dPt>
            <c:idx val="2"/>
            <c:invertIfNegative val="0"/>
            <c:bubble3D val="0"/>
            <c:spPr>
              <a:solidFill>
                <a:schemeClr val="accent1">
                  <a:shade val="70000"/>
                </a:schemeClr>
              </a:solidFill>
              <a:ln>
                <a:noFill/>
              </a:ln>
              <a:effectLst/>
            </c:spPr>
            <c:extLst>
              <c:ext xmlns:c16="http://schemas.microsoft.com/office/drawing/2014/chart" uri="{C3380CC4-5D6E-409C-BE32-E72D297353CC}">
                <c16:uniqueId val="{00000047-4854-4B30-8974-77497D8D765D}"/>
              </c:ext>
            </c:extLst>
          </c:dPt>
          <c:dPt>
            <c:idx val="3"/>
            <c:invertIfNegative val="0"/>
            <c:bubble3D val="0"/>
            <c:extLst>
              <c:ext xmlns:c16="http://schemas.microsoft.com/office/drawing/2014/chart" uri="{C3380CC4-5D6E-409C-BE32-E72D297353CC}">
                <c16:uniqueId val="{00000049-4854-4B30-8974-77497D8D765D}"/>
              </c:ext>
            </c:extLst>
          </c:dPt>
          <c:cat>
            <c:strRef>
              <c:f>Sheet1!$A$3:$A$6</c:f>
              <c:strCache>
                <c:ptCount val="4"/>
                <c:pt idx="0">
                  <c:v>Diagnosed &amp; Reported*</c:v>
                </c:pt>
                <c:pt idx="1">
                  <c:v>At Least 1 Care Visit **</c:v>
                </c:pt>
                <c:pt idx="2">
                  <c:v>Retained in Care***</c:v>
                </c:pt>
                <c:pt idx="3">
                  <c:v>Virally Suppressed^ </c:v>
                </c:pt>
              </c:strCache>
            </c:strRef>
          </c:cat>
          <c:val>
            <c:numRef>
              <c:f>Sheet1!$K$3:$K$6</c:f>
              <c:numCache>
                <c:formatCode>0%</c:formatCode>
                <c:ptCount val="4"/>
                <c:pt idx="0">
                  <c:v>0.86001399860013994</c:v>
                </c:pt>
                <c:pt idx="1">
                  <c:v>0.79046041158004887</c:v>
                </c:pt>
                <c:pt idx="2">
                  <c:v>0.73599000116265556</c:v>
                </c:pt>
                <c:pt idx="3">
                  <c:v>0.67704336705034296</c:v>
                </c:pt>
              </c:numCache>
            </c:numRef>
          </c:val>
          <c:extLst>
            <c:ext xmlns:c16="http://schemas.microsoft.com/office/drawing/2014/chart" uri="{C3380CC4-5D6E-409C-BE32-E72D297353CC}">
              <c16:uniqueId val="{0000004A-4854-4B30-8974-77497D8D765D}"/>
            </c:ext>
          </c:extLst>
        </c:ser>
        <c:ser>
          <c:idx val="10"/>
          <c:order val="10"/>
          <c:tx>
            <c:strRef>
              <c:f>Sheet1!$L$2</c:f>
              <c:strCache>
                <c:ptCount val="1"/>
                <c:pt idx="0">
                  <c:v>2020</c:v>
                </c:pt>
              </c:strCache>
            </c:strRef>
          </c:tx>
          <c:spPr>
            <a:pattFill prst="pct75">
              <a:fgClr>
                <a:schemeClr val="accent1"/>
              </a:fgClr>
              <a:bgClr>
                <a:schemeClr val="bg1"/>
              </a:bgClr>
            </a:pattFill>
            <a:ln>
              <a:noFill/>
            </a:ln>
            <a:effectLst/>
          </c:spPr>
          <c:invertIfNegative val="0"/>
          <c:dPt>
            <c:idx val="0"/>
            <c:invertIfNegative val="0"/>
            <c:bubble3D val="0"/>
            <c:extLst>
              <c:ext xmlns:c16="http://schemas.microsoft.com/office/drawing/2014/chart" uri="{C3380CC4-5D6E-409C-BE32-E72D297353CC}">
                <c16:uniqueId val="{00000040-441D-43AA-BD30-C162A0E4C724}"/>
              </c:ext>
            </c:extLst>
          </c:dPt>
          <c:dPt>
            <c:idx val="1"/>
            <c:invertIfNegative val="0"/>
            <c:bubble3D val="0"/>
            <c:spPr>
              <a:pattFill prst="pct75">
                <a:fgClr>
                  <a:schemeClr val="accent1"/>
                </a:fgClr>
                <a:bgClr>
                  <a:schemeClr val="bg1"/>
                </a:bgClr>
              </a:pattFill>
              <a:ln>
                <a:noFill/>
              </a:ln>
              <a:effectLst/>
            </c:spPr>
            <c:extLst>
              <c:ext xmlns:c16="http://schemas.microsoft.com/office/drawing/2014/chart" uri="{C3380CC4-5D6E-409C-BE32-E72D297353CC}">
                <c16:uniqueId val="{0000004C-4854-4B30-8974-77497D8D765D}"/>
              </c:ext>
            </c:extLst>
          </c:dPt>
          <c:dPt>
            <c:idx val="2"/>
            <c:invertIfNegative val="0"/>
            <c:bubble3D val="0"/>
            <c:spPr>
              <a:pattFill prst="pct75">
                <a:fgClr>
                  <a:schemeClr val="accent1"/>
                </a:fgClr>
                <a:bgClr>
                  <a:schemeClr val="bg1"/>
                </a:bgClr>
              </a:pattFill>
              <a:ln>
                <a:noFill/>
              </a:ln>
              <a:effectLst/>
            </c:spPr>
            <c:extLst>
              <c:ext xmlns:c16="http://schemas.microsoft.com/office/drawing/2014/chart" uri="{C3380CC4-5D6E-409C-BE32-E72D297353CC}">
                <c16:uniqueId val="{0000004E-4854-4B30-8974-77497D8D765D}"/>
              </c:ext>
            </c:extLst>
          </c:dPt>
          <c:dPt>
            <c:idx val="3"/>
            <c:invertIfNegative val="0"/>
            <c:bubble3D val="0"/>
            <c:spPr>
              <a:pattFill prst="pct75">
                <a:fgClr>
                  <a:schemeClr val="accent1"/>
                </a:fgClr>
                <a:bgClr>
                  <a:schemeClr val="bg1"/>
                </a:bgClr>
              </a:pattFill>
              <a:ln>
                <a:noFill/>
              </a:ln>
              <a:effectLst/>
            </c:spPr>
            <c:extLst>
              <c:ext xmlns:c16="http://schemas.microsoft.com/office/drawing/2014/chart" uri="{C3380CC4-5D6E-409C-BE32-E72D297353CC}">
                <c16:uniqueId val="{00000050-4854-4B30-8974-77497D8D765D}"/>
              </c:ext>
            </c:extLst>
          </c:dPt>
          <c:cat>
            <c:strRef>
              <c:f>Sheet1!$A$3:$A$6</c:f>
              <c:strCache>
                <c:ptCount val="4"/>
                <c:pt idx="0">
                  <c:v>Diagnosed &amp; Reported*</c:v>
                </c:pt>
                <c:pt idx="1">
                  <c:v>At Least 1 Care Visit **</c:v>
                </c:pt>
                <c:pt idx="2">
                  <c:v>Retained in Care***</c:v>
                </c:pt>
                <c:pt idx="3">
                  <c:v>Virally Suppressed^ </c:v>
                </c:pt>
              </c:strCache>
            </c:strRef>
          </c:cat>
          <c:val>
            <c:numRef>
              <c:f>Sheet1!$L$3:$L$6</c:f>
              <c:numCache>
                <c:formatCode>0%</c:formatCode>
                <c:ptCount val="4"/>
                <c:pt idx="0">
                  <c:v>0.86601493685333597</c:v>
                </c:pt>
                <c:pt idx="1">
                  <c:v>0.77408818726183992</c:v>
                </c:pt>
                <c:pt idx="2">
                  <c:v>0.72068303584219118</c:v>
                </c:pt>
                <c:pt idx="3">
                  <c:v>0.65928430220897916</c:v>
                </c:pt>
              </c:numCache>
            </c:numRef>
          </c:val>
          <c:extLst>
            <c:ext xmlns:c16="http://schemas.microsoft.com/office/drawing/2014/chart" uri="{C3380CC4-5D6E-409C-BE32-E72D297353CC}">
              <c16:uniqueId val="{00000051-4854-4B30-8974-77497D8D765D}"/>
            </c:ext>
          </c:extLst>
        </c:ser>
        <c:ser>
          <c:idx val="11"/>
          <c:order val="11"/>
          <c:tx>
            <c:strRef>
              <c:f>Sheet1!$M$2</c:f>
              <c:strCache>
                <c:ptCount val="1"/>
                <c:pt idx="0">
                  <c:v>2021</c:v>
                </c:pt>
              </c:strCache>
            </c:strRef>
          </c:tx>
          <c:spPr>
            <a:solidFill>
              <a:schemeClr val="accent1">
                <a:shade val="65000"/>
              </a:schemeClr>
            </a:solidFill>
            <a:ln>
              <a:noFill/>
            </a:ln>
            <a:effectLst/>
          </c:spPr>
          <c:invertIfNegative val="0"/>
          <c:dPt>
            <c:idx val="1"/>
            <c:invertIfNegative val="0"/>
            <c:bubble3D val="0"/>
            <c:spPr>
              <a:solidFill>
                <a:schemeClr val="accent1">
                  <a:shade val="50000"/>
                </a:schemeClr>
              </a:solidFill>
              <a:ln>
                <a:noFill/>
              </a:ln>
              <a:effectLst/>
            </c:spPr>
            <c:extLst>
              <c:ext xmlns:c16="http://schemas.microsoft.com/office/drawing/2014/chart" uri="{C3380CC4-5D6E-409C-BE32-E72D297353CC}">
                <c16:uniqueId val="{00000049-B9D1-4F46-BE72-0DFAF295F7B4}"/>
              </c:ext>
            </c:extLst>
          </c:dPt>
          <c:dPt>
            <c:idx val="2"/>
            <c:invertIfNegative val="0"/>
            <c:bubble3D val="0"/>
            <c:spPr>
              <a:solidFill>
                <a:schemeClr val="accent1">
                  <a:shade val="50000"/>
                </a:schemeClr>
              </a:solidFill>
              <a:ln>
                <a:noFill/>
              </a:ln>
              <a:effectLst/>
            </c:spPr>
            <c:extLst>
              <c:ext xmlns:c16="http://schemas.microsoft.com/office/drawing/2014/chart" uri="{C3380CC4-5D6E-409C-BE32-E72D297353CC}">
                <c16:uniqueId val="{0000004A-B9D1-4F46-BE72-0DFAF295F7B4}"/>
              </c:ext>
            </c:extLst>
          </c:dPt>
          <c:dPt>
            <c:idx val="3"/>
            <c:invertIfNegative val="0"/>
            <c:bubble3D val="0"/>
            <c:spPr>
              <a:solidFill>
                <a:schemeClr val="accent1">
                  <a:shade val="50000"/>
                </a:schemeClr>
              </a:solidFill>
              <a:ln>
                <a:noFill/>
              </a:ln>
              <a:effectLst/>
            </c:spPr>
            <c:extLst>
              <c:ext xmlns:c16="http://schemas.microsoft.com/office/drawing/2014/chart" uri="{C3380CC4-5D6E-409C-BE32-E72D297353CC}">
                <c16:uniqueId val="{00000051-5BAA-4E7F-A530-325CF4B32809}"/>
              </c:ext>
            </c:extLst>
          </c:dPt>
          <c:cat>
            <c:strRef>
              <c:f>Sheet1!$A$3:$A$6</c:f>
              <c:strCache>
                <c:ptCount val="4"/>
                <c:pt idx="0">
                  <c:v>Diagnosed &amp; Reported*</c:v>
                </c:pt>
                <c:pt idx="1">
                  <c:v>At Least 1 Care Visit **</c:v>
                </c:pt>
                <c:pt idx="2">
                  <c:v>Retained in Care***</c:v>
                </c:pt>
                <c:pt idx="3">
                  <c:v>Virally Suppressed^ </c:v>
                </c:pt>
              </c:strCache>
            </c:strRef>
          </c:cat>
          <c:val>
            <c:numRef>
              <c:f>Sheet1!$M$3:$M$6</c:f>
              <c:numCache>
                <c:formatCode>0%</c:formatCode>
                <c:ptCount val="4"/>
                <c:pt idx="0">
                  <c:v>0.87250214539659188</c:v>
                </c:pt>
                <c:pt idx="1">
                  <c:v>0.77712519319938178</c:v>
                </c:pt>
                <c:pt idx="2">
                  <c:v>0.72465926654489254</c:v>
                </c:pt>
                <c:pt idx="3">
                  <c:v>0.66988899817338765</c:v>
                </c:pt>
              </c:numCache>
            </c:numRef>
          </c:val>
          <c:extLst>
            <c:ext xmlns:c16="http://schemas.microsoft.com/office/drawing/2014/chart" uri="{C3380CC4-5D6E-409C-BE32-E72D297353CC}">
              <c16:uniqueId val="{00000048-B9D1-4F46-BE72-0DFAF295F7B4}"/>
            </c:ext>
          </c:extLst>
        </c:ser>
        <c:ser>
          <c:idx val="12"/>
          <c:order val="12"/>
          <c:tx>
            <c:strRef>
              <c:f>Sheet1!$N$2</c:f>
              <c:strCache>
                <c:ptCount val="1"/>
                <c:pt idx="0">
                  <c:v>2022</c:v>
                </c:pt>
              </c:strCache>
            </c:strRef>
          </c:tx>
          <c:spPr>
            <a:solidFill>
              <a:schemeClr val="accent1">
                <a:shade val="56000"/>
              </a:schemeClr>
            </a:solidFill>
            <a:ln>
              <a:noFill/>
            </a:ln>
            <a:effectLst/>
          </c:spPr>
          <c:invertIfNegative val="0"/>
          <c:cat>
            <c:strRef>
              <c:f>Sheet1!$A$3:$A$6</c:f>
              <c:strCache>
                <c:ptCount val="4"/>
                <c:pt idx="0">
                  <c:v>Diagnosed &amp; Reported*</c:v>
                </c:pt>
                <c:pt idx="1">
                  <c:v>At Least 1 Care Visit **</c:v>
                </c:pt>
                <c:pt idx="2">
                  <c:v>Retained in Care***</c:v>
                </c:pt>
                <c:pt idx="3">
                  <c:v>Virally Suppressed^ </c:v>
                </c:pt>
              </c:strCache>
            </c:strRef>
          </c:cat>
          <c:val>
            <c:numRef>
              <c:f>Sheet1!$N$3:$N$6</c:f>
              <c:numCache>
                <c:formatCode>0%</c:formatCode>
                <c:ptCount val="4"/>
                <c:pt idx="0">
                  <c:v>0.87554151408534975</c:v>
                </c:pt>
                <c:pt idx="1">
                  <c:v>0.78401355895136815</c:v>
                </c:pt>
                <c:pt idx="2">
                  <c:v>0.72554058117602038</c:v>
                </c:pt>
                <c:pt idx="3">
                  <c:v>0.66870779913069622</c:v>
                </c:pt>
              </c:numCache>
            </c:numRef>
          </c:val>
          <c:extLst>
            <c:ext xmlns:c16="http://schemas.microsoft.com/office/drawing/2014/chart" uri="{C3380CC4-5D6E-409C-BE32-E72D297353CC}">
              <c16:uniqueId val="{0000004D-5BAA-4E7F-A530-325CF4B32809}"/>
            </c:ext>
          </c:extLst>
        </c:ser>
        <c:ser>
          <c:idx val="13"/>
          <c:order val="13"/>
          <c:tx>
            <c:strRef>
              <c:f>Sheet1!$O$2</c:f>
              <c:strCache>
                <c:ptCount val="1"/>
                <c:pt idx="0">
                  <c:v>2023</c:v>
                </c:pt>
              </c:strCache>
            </c:strRef>
          </c:tx>
          <c:spPr>
            <a:solidFill>
              <a:schemeClr val="accent1">
                <a:shade val="47000"/>
              </a:schemeClr>
            </a:solidFill>
            <a:ln>
              <a:noFill/>
            </a:ln>
            <a:effectLst/>
          </c:spPr>
          <c:invertIfNegative val="0"/>
          <c:cat>
            <c:strRef>
              <c:f>Sheet1!$A$3:$A$6</c:f>
              <c:strCache>
                <c:ptCount val="4"/>
                <c:pt idx="0">
                  <c:v>Diagnosed &amp; Reported*</c:v>
                </c:pt>
                <c:pt idx="1">
                  <c:v>At Least 1 Care Visit **</c:v>
                </c:pt>
                <c:pt idx="2">
                  <c:v>Retained in Care***</c:v>
                </c:pt>
                <c:pt idx="3">
                  <c:v>Virally Suppressed^ </c:v>
                </c:pt>
              </c:strCache>
            </c:strRef>
          </c:cat>
          <c:val>
            <c:numRef>
              <c:f>Sheet1!$O$3:$O$6</c:f>
              <c:numCache>
                <c:formatCode>0%</c:formatCode>
                <c:ptCount val="4"/>
                <c:pt idx="0">
                  <c:v>0.91</c:v>
                </c:pt>
                <c:pt idx="1">
                  <c:v>0.77</c:v>
                </c:pt>
                <c:pt idx="2">
                  <c:v>0.71</c:v>
                </c:pt>
                <c:pt idx="3">
                  <c:v>0.67</c:v>
                </c:pt>
              </c:numCache>
            </c:numRef>
          </c:val>
          <c:extLst>
            <c:ext xmlns:c16="http://schemas.microsoft.com/office/drawing/2014/chart" uri="{C3380CC4-5D6E-409C-BE32-E72D297353CC}">
              <c16:uniqueId val="{0000004D-5A3B-4B7A-88E5-874BB59B76B9}"/>
            </c:ext>
          </c:extLst>
        </c:ser>
        <c:ser>
          <c:idx val="14"/>
          <c:order val="14"/>
          <c:tx>
            <c:strRef>
              <c:f>Sheet1!$P$2</c:f>
              <c:strCache>
                <c:ptCount val="1"/>
                <c:pt idx="0">
                  <c:v>2024</c:v>
                </c:pt>
              </c:strCache>
            </c:strRef>
          </c:tx>
          <c:spPr>
            <a:solidFill>
              <a:schemeClr val="accent1">
                <a:shade val="38000"/>
              </a:schemeClr>
            </a:solidFill>
            <a:ln>
              <a:noFill/>
            </a:ln>
            <a:effectLst/>
          </c:spPr>
          <c:invertIfNegative val="0"/>
          <c:cat>
            <c:strRef>
              <c:f>Sheet1!$A$3:$A$6</c:f>
              <c:strCache>
                <c:ptCount val="4"/>
                <c:pt idx="0">
                  <c:v>Diagnosed &amp; Reported*</c:v>
                </c:pt>
                <c:pt idx="1">
                  <c:v>At Least 1 Care Visit **</c:v>
                </c:pt>
                <c:pt idx="2">
                  <c:v>Retained in Care***</c:v>
                </c:pt>
                <c:pt idx="3">
                  <c:v>Virally Suppressed^ </c:v>
                </c:pt>
              </c:strCache>
            </c:strRef>
          </c:cat>
          <c:val>
            <c:numRef>
              <c:f>Sheet1!$P$3:$P$6</c:f>
              <c:numCache>
                <c:formatCode>0%</c:formatCode>
                <c:ptCount val="4"/>
                <c:pt idx="0">
                  <c:v>0.85214282561680721</c:v>
                </c:pt>
                <c:pt idx="1">
                  <c:v>0.76928057181333198</c:v>
                </c:pt>
                <c:pt idx="2">
                  <c:v>0.71916921323872174</c:v>
                </c:pt>
                <c:pt idx="3">
                  <c:v>0.68014191743927077</c:v>
                </c:pt>
              </c:numCache>
            </c:numRef>
          </c:val>
          <c:extLst>
            <c:ext xmlns:c16="http://schemas.microsoft.com/office/drawing/2014/chart" uri="{C3380CC4-5D6E-409C-BE32-E72D297353CC}">
              <c16:uniqueId val="{0000004F-C294-4610-ADC9-BF5B989BF30A}"/>
            </c:ext>
          </c:extLst>
        </c:ser>
        <c:dLbls>
          <c:showLegendKey val="0"/>
          <c:showVal val="0"/>
          <c:showCatName val="0"/>
          <c:showSerName val="0"/>
          <c:showPercent val="0"/>
          <c:showBubbleSize val="0"/>
        </c:dLbls>
        <c:gapWidth val="150"/>
        <c:axId val="94972160"/>
        <c:axId val="94978048"/>
      </c:barChart>
      <c:catAx>
        <c:axId val="94972160"/>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94978048"/>
        <c:crosses val="autoZero"/>
        <c:auto val="1"/>
        <c:lblAlgn val="ctr"/>
        <c:lblOffset val="100"/>
        <c:noMultiLvlLbl val="0"/>
      </c:catAx>
      <c:valAx>
        <c:axId val="94978048"/>
        <c:scaling>
          <c:orientation val="minMax"/>
        </c:scaling>
        <c:delete val="0"/>
        <c:axPos val="l"/>
        <c:majorGridlines>
          <c:spPr>
            <a:ln w="6350" cap="flat" cmpd="sng" algn="ctr">
              <a:noFill/>
              <a:prstDash val="solid"/>
              <a:round/>
            </a:ln>
            <a:effectLst/>
          </c:spPr>
        </c:majorGridlines>
        <c:title>
          <c:tx>
            <c:rich>
              <a:bodyPr rot="-54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r>
                  <a:rPr lang="en-US" sz="1200" dirty="0"/>
                  <a:t>Percent of People Living with HIV</a:t>
                </a:r>
              </a:p>
            </c:rich>
          </c:tx>
          <c:layout>
            <c:manualLayout>
              <c:xMode val="edge"/>
              <c:yMode val="edge"/>
              <c:x val="7.9396076104838471E-3"/>
              <c:y val="8.2523465167928772E-2"/>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6350" cap="flat" cmpd="sng" algn="ctr">
            <a:solidFill>
              <a:sysClr val="windowText" lastClr="000000"/>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94972160"/>
        <c:crosses val="autoZero"/>
        <c:crossBetween val="between"/>
      </c:valAx>
      <c:spPr>
        <a:noFill/>
        <a:ln>
          <a:noFill/>
        </a:ln>
        <a:effectLst/>
      </c:spPr>
    </c:plotArea>
    <c:legend>
      <c:legendPos val="t"/>
      <c:layout>
        <c:manualLayout>
          <c:xMode val="edge"/>
          <c:yMode val="edge"/>
          <c:x val="0.17385598583061818"/>
          <c:y val="5.1674953497109287E-2"/>
          <c:w val="0.76984842000945963"/>
          <c:h val="6.4256286558624545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w="6350" cap="flat" cmpd="sng" algn="ctr">
      <a:noFill/>
      <a:prstDash val="solid"/>
      <a:miter lim="800000"/>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1261329441870024"/>
          <c:w val="0.83671573147951117"/>
          <c:h val="0.66438814636079446"/>
        </c:manualLayout>
      </c:layout>
      <c:barChart>
        <c:barDir val="col"/>
        <c:grouping val="clustered"/>
        <c:varyColors val="0"/>
        <c:ser>
          <c:idx val="0"/>
          <c:order val="0"/>
          <c:tx>
            <c:strRef>
              <c:f>Sheet1!$B$2</c:f>
              <c:strCache>
                <c:ptCount val="1"/>
                <c:pt idx="0">
                  <c:v>2020</c:v>
                </c:pt>
              </c:strCache>
            </c:strRef>
          </c:tx>
          <c:spPr>
            <a:solidFill>
              <a:srgbClr val="52849C">
                <a:lumMod val="20000"/>
                <a:lumOff val="80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1-9361-4002-93C2-F8EE40B5D4D4}"/>
              </c:ext>
            </c:extLst>
          </c:dPt>
          <c:dPt>
            <c:idx val="2"/>
            <c:invertIfNegative val="0"/>
            <c:bubble3D val="0"/>
            <c:extLst>
              <c:ext xmlns:c16="http://schemas.microsoft.com/office/drawing/2014/chart" uri="{C3380CC4-5D6E-409C-BE32-E72D297353CC}">
                <c16:uniqueId val="{00000003-9361-4002-93C2-F8EE40B5D4D4}"/>
              </c:ext>
            </c:extLst>
          </c:dPt>
          <c:dPt>
            <c:idx val="3"/>
            <c:invertIfNegative val="0"/>
            <c:bubble3D val="0"/>
            <c:extLst>
              <c:ext xmlns:c16="http://schemas.microsoft.com/office/drawing/2014/chart" uri="{C3380CC4-5D6E-409C-BE32-E72D297353CC}">
                <c16:uniqueId val="{00000005-9361-4002-93C2-F8EE40B5D4D4}"/>
              </c:ext>
            </c:extLst>
          </c:dPt>
          <c:dPt>
            <c:idx val="4"/>
            <c:invertIfNegative val="0"/>
            <c:bubble3D val="0"/>
            <c:extLst>
              <c:ext xmlns:c16="http://schemas.microsoft.com/office/drawing/2014/chart" uri="{C3380CC4-5D6E-409C-BE32-E72D297353CC}">
                <c16:uniqueId val="{00000006-9361-4002-93C2-F8EE40B5D4D4}"/>
              </c:ext>
            </c:extLst>
          </c:dPt>
          <c:dLbls>
            <c:delete val="1"/>
          </c:dLbls>
          <c:cat>
            <c:strRef>
              <c:f>Sheet1!$A$3:$A$8</c:f>
              <c:strCache>
                <c:ptCount val="6"/>
                <c:pt idx="0">
                  <c:v>American Indian/Alaska Native*</c:v>
                </c:pt>
                <c:pt idx="1">
                  <c:v>Asian/Pacific Islander*</c:v>
                </c:pt>
                <c:pt idx="2">
                  <c:v>Black/African American*</c:v>
                </c:pt>
                <c:pt idx="3">
                  <c:v>Hispanic/Latine</c:v>
                </c:pt>
                <c:pt idx="4">
                  <c:v>White/Caucasian*</c:v>
                </c:pt>
                <c:pt idx="5">
                  <c:v>Multiple Race</c:v>
                </c:pt>
              </c:strCache>
            </c:strRef>
          </c:cat>
          <c:val>
            <c:numRef>
              <c:f>Sheet1!$B$3:$B$8</c:f>
              <c:numCache>
                <c:formatCode>General</c:formatCode>
                <c:ptCount val="6"/>
                <c:pt idx="0">
                  <c:v>0.68531468500000003</c:v>
                </c:pt>
                <c:pt idx="1">
                  <c:v>0.68263473100000005</c:v>
                </c:pt>
                <c:pt idx="2">
                  <c:v>0.64633721300000002</c:v>
                </c:pt>
                <c:pt idx="3">
                  <c:v>0.55678434700000001</c:v>
                </c:pt>
                <c:pt idx="4">
                  <c:v>0.72541666699999996</c:v>
                </c:pt>
                <c:pt idx="5">
                  <c:v>0.70734341300000003</c:v>
                </c:pt>
              </c:numCache>
            </c:numRef>
          </c:val>
          <c:extLst>
            <c:ext xmlns:c16="http://schemas.microsoft.com/office/drawing/2014/chart" uri="{C3380CC4-5D6E-409C-BE32-E72D297353CC}">
              <c16:uniqueId val="{00000008-9361-4002-93C2-F8EE40B5D4D4}"/>
            </c:ext>
          </c:extLst>
        </c:ser>
        <c:ser>
          <c:idx val="1"/>
          <c:order val="1"/>
          <c:tx>
            <c:strRef>
              <c:f>Sheet1!$C$2</c:f>
              <c:strCache>
                <c:ptCount val="1"/>
                <c:pt idx="0">
                  <c:v>2021</c:v>
                </c:pt>
              </c:strCache>
            </c:strRef>
          </c:tx>
          <c:spPr>
            <a:solidFill>
              <a:srgbClr val="52849C">
                <a:lumMod val="40000"/>
                <a:lumOff val="60000"/>
              </a:srgbClr>
            </a:solidFill>
            <a:ln>
              <a:solidFill>
                <a:sysClr val="windowText" lastClr="000000"/>
              </a:solidFill>
            </a:ln>
          </c:spPr>
          <c:invertIfNegative val="0"/>
          <c:dLbls>
            <c:delete val="1"/>
          </c:dLbls>
          <c:cat>
            <c:strRef>
              <c:f>Sheet1!$A$3:$A$8</c:f>
              <c:strCache>
                <c:ptCount val="6"/>
                <c:pt idx="0">
                  <c:v>American Indian/Alaska Native*</c:v>
                </c:pt>
                <c:pt idx="1">
                  <c:v>Asian/Pacific Islander*</c:v>
                </c:pt>
                <c:pt idx="2">
                  <c:v>Black/African American*</c:v>
                </c:pt>
                <c:pt idx="3">
                  <c:v>Hispanic/Latine</c:v>
                </c:pt>
                <c:pt idx="4">
                  <c:v>White/Caucasian*</c:v>
                </c:pt>
                <c:pt idx="5">
                  <c:v>Multiple Race</c:v>
                </c:pt>
              </c:strCache>
            </c:strRef>
          </c:cat>
          <c:val>
            <c:numRef>
              <c:f>Sheet1!$C$3:$C$8</c:f>
              <c:numCache>
                <c:formatCode>General</c:formatCode>
                <c:ptCount val="6"/>
                <c:pt idx="0">
                  <c:v>0.66225165600000002</c:v>
                </c:pt>
                <c:pt idx="1">
                  <c:v>0.73142857100000003</c:v>
                </c:pt>
                <c:pt idx="2">
                  <c:v>0.65255925800000003</c:v>
                </c:pt>
                <c:pt idx="3">
                  <c:v>0.55621772000000003</c:v>
                </c:pt>
                <c:pt idx="4">
                  <c:v>0.75100179600000005</c:v>
                </c:pt>
                <c:pt idx="5">
                  <c:v>0.74404145099999996</c:v>
                </c:pt>
              </c:numCache>
            </c:numRef>
          </c:val>
          <c:extLst>
            <c:ext xmlns:c16="http://schemas.microsoft.com/office/drawing/2014/chart" uri="{C3380CC4-5D6E-409C-BE32-E72D297353CC}">
              <c16:uniqueId val="{00000009-9361-4002-93C2-F8EE40B5D4D4}"/>
            </c:ext>
          </c:extLst>
        </c:ser>
        <c:ser>
          <c:idx val="2"/>
          <c:order val="2"/>
          <c:tx>
            <c:strRef>
              <c:f>Sheet1!$D$2</c:f>
              <c:strCache>
                <c:ptCount val="1"/>
                <c:pt idx="0">
                  <c:v>2022</c:v>
                </c:pt>
              </c:strCache>
            </c:strRef>
          </c:tx>
          <c:spPr>
            <a:solidFill>
              <a:srgbClr val="52849C">
                <a:lumMod val="60000"/>
                <a:lumOff val="40000"/>
              </a:srgbClr>
            </a:solidFill>
            <a:ln>
              <a:solidFill>
                <a:sysClr val="windowText" lastClr="000000"/>
              </a:solidFill>
            </a:ln>
          </c:spPr>
          <c:invertIfNegative val="0"/>
          <c:dLbls>
            <c:delete val="1"/>
          </c:dLbls>
          <c:cat>
            <c:strRef>
              <c:f>Sheet1!$A$3:$A$8</c:f>
              <c:strCache>
                <c:ptCount val="6"/>
                <c:pt idx="0">
                  <c:v>American Indian/Alaska Native*</c:v>
                </c:pt>
                <c:pt idx="1">
                  <c:v>Asian/Pacific Islander*</c:v>
                </c:pt>
                <c:pt idx="2">
                  <c:v>Black/African American*</c:v>
                </c:pt>
                <c:pt idx="3">
                  <c:v>Hispanic/Latine</c:v>
                </c:pt>
                <c:pt idx="4">
                  <c:v>White/Caucasian*</c:v>
                </c:pt>
                <c:pt idx="5">
                  <c:v>Multiple Race</c:v>
                </c:pt>
              </c:strCache>
            </c:strRef>
          </c:cat>
          <c:val>
            <c:numRef>
              <c:f>Sheet1!$D$3:$D$8</c:f>
              <c:numCache>
                <c:formatCode>General</c:formatCode>
                <c:ptCount val="6"/>
                <c:pt idx="0">
                  <c:v>0.62680000000000002</c:v>
                </c:pt>
                <c:pt idx="1">
                  <c:v>0.71120000000000005</c:v>
                </c:pt>
                <c:pt idx="2">
                  <c:v>0.64490000000000003</c:v>
                </c:pt>
                <c:pt idx="3">
                  <c:v>0.56340000000000001</c:v>
                </c:pt>
                <c:pt idx="4">
                  <c:v>0.73970000000000002</c:v>
                </c:pt>
                <c:pt idx="5">
                  <c:v>0.70979999999999999</c:v>
                </c:pt>
              </c:numCache>
            </c:numRef>
          </c:val>
          <c:extLst>
            <c:ext xmlns:c16="http://schemas.microsoft.com/office/drawing/2014/chart" uri="{C3380CC4-5D6E-409C-BE32-E72D297353CC}">
              <c16:uniqueId val="{00000005-EFD5-4519-8630-2E688DECADBF}"/>
            </c:ext>
          </c:extLst>
        </c:ser>
        <c:ser>
          <c:idx val="3"/>
          <c:order val="3"/>
          <c:tx>
            <c:strRef>
              <c:f>Sheet1!$E$2</c:f>
              <c:strCache>
                <c:ptCount val="1"/>
                <c:pt idx="0">
                  <c:v>2023</c:v>
                </c:pt>
              </c:strCache>
            </c:strRef>
          </c:tx>
          <c:spPr>
            <a:solidFill>
              <a:srgbClr val="52849C">
                <a:lumMod val="75000"/>
              </a:srgbClr>
            </a:solidFill>
            <a:ln>
              <a:solidFill>
                <a:sysClr val="windowText" lastClr="000000"/>
              </a:solidFill>
            </a:ln>
          </c:spPr>
          <c:invertIfNegative val="0"/>
          <c:dLbls>
            <c:delete val="1"/>
          </c:dLbls>
          <c:cat>
            <c:strRef>
              <c:f>Sheet1!$A$3:$A$8</c:f>
              <c:strCache>
                <c:ptCount val="6"/>
                <c:pt idx="0">
                  <c:v>American Indian/Alaska Native*</c:v>
                </c:pt>
                <c:pt idx="1">
                  <c:v>Asian/Pacific Islander*</c:v>
                </c:pt>
                <c:pt idx="2">
                  <c:v>Black/African American*</c:v>
                </c:pt>
                <c:pt idx="3">
                  <c:v>Hispanic/Latine</c:v>
                </c:pt>
                <c:pt idx="4">
                  <c:v>White/Caucasian*</c:v>
                </c:pt>
                <c:pt idx="5">
                  <c:v>Multiple Race</c:v>
                </c:pt>
              </c:strCache>
            </c:strRef>
          </c:cat>
          <c:val>
            <c:numRef>
              <c:f>Sheet1!$E$3:$E$8</c:f>
              <c:numCache>
                <c:formatCode>General</c:formatCode>
                <c:ptCount val="6"/>
                <c:pt idx="0">
                  <c:v>0.69059999999999999</c:v>
                </c:pt>
                <c:pt idx="1">
                  <c:v>0.71499999999999997</c:v>
                </c:pt>
                <c:pt idx="2">
                  <c:v>0.64049999999999996</c:v>
                </c:pt>
                <c:pt idx="3">
                  <c:v>0.60009999999999997</c:v>
                </c:pt>
                <c:pt idx="4">
                  <c:v>0.73939999999999995</c:v>
                </c:pt>
                <c:pt idx="5">
                  <c:v>0.70720000000000005</c:v>
                </c:pt>
              </c:numCache>
            </c:numRef>
          </c:val>
          <c:extLst>
            <c:ext xmlns:c16="http://schemas.microsoft.com/office/drawing/2014/chart" uri="{C3380CC4-5D6E-409C-BE32-E72D297353CC}">
              <c16:uniqueId val="{00000005-99D5-4FB0-A45B-B83508E10A1D}"/>
            </c:ext>
          </c:extLst>
        </c:ser>
        <c:ser>
          <c:idx val="4"/>
          <c:order val="4"/>
          <c:tx>
            <c:strRef>
              <c:f>Sheet1!$F$2</c:f>
              <c:strCache>
                <c:ptCount val="1"/>
                <c:pt idx="0">
                  <c:v>2024</c:v>
                </c:pt>
              </c:strCache>
            </c:strRef>
          </c:tx>
          <c:spPr>
            <a:solidFill>
              <a:srgbClr val="1F497D"/>
            </a:solidFill>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Sheet1!$A$3:$A$8</c:f>
              <c:strCache>
                <c:ptCount val="6"/>
                <c:pt idx="0">
                  <c:v>American Indian/Alaska Native*</c:v>
                </c:pt>
                <c:pt idx="1">
                  <c:v>Asian/Pacific Islander*</c:v>
                </c:pt>
                <c:pt idx="2">
                  <c:v>Black/African American*</c:v>
                </c:pt>
                <c:pt idx="3">
                  <c:v>Hispanic/Latine</c:v>
                </c:pt>
                <c:pt idx="4">
                  <c:v>White/Caucasian*</c:v>
                </c:pt>
                <c:pt idx="5">
                  <c:v>Multiple Race</c:v>
                </c:pt>
              </c:strCache>
            </c:strRef>
          </c:cat>
          <c:val>
            <c:numRef>
              <c:f>Sheet1!$F$3:$F$8</c:f>
              <c:numCache>
                <c:formatCode>General</c:formatCode>
                <c:ptCount val="6"/>
                <c:pt idx="0">
                  <c:v>0.70799999999999996</c:v>
                </c:pt>
                <c:pt idx="1">
                  <c:v>0.73629999999999995</c:v>
                </c:pt>
                <c:pt idx="2">
                  <c:v>0.65720000000000001</c:v>
                </c:pt>
                <c:pt idx="3">
                  <c:v>0.63080000000000003</c:v>
                </c:pt>
                <c:pt idx="4">
                  <c:v>0.73960000000000004</c:v>
                </c:pt>
                <c:pt idx="5">
                  <c:v>0.72350000000000003</c:v>
                </c:pt>
              </c:numCache>
            </c:numRef>
          </c:val>
          <c:extLst>
            <c:ext xmlns:c16="http://schemas.microsoft.com/office/drawing/2014/chart" uri="{C3380CC4-5D6E-409C-BE32-E72D297353CC}">
              <c16:uniqueId val="{00000004-79D3-44F3-9F4D-8AE0836C3CB6}"/>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title>
          <c:tx>
            <c:rich>
              <a:bodyPr/>
              <a:lstStyle/>
              <a:p>
                <a:pPr>
                  <a:defRPr/>
                </a:pPr>
                <a:r>
                  <a:rPr lang="en-US" dirty="0"/>
                  <a:t>Race/Ethnicity</a:t>
                </a:r>
              </a:p>
            </c:rich>
          </c:tx>
          <c:overlay val="0"/>
        </c:title>
        <c:numFmt formatCode="General" sourceLinked="1"/>
        <c:majorTickMark val="out"/>
        <c:minorTickMark val="none"/>
        <c:tickLblPos val="nextTo"/>
        <c:spPr>
          <a:ln>
            <a:solidFill>
              <a:sysClr val="windowText" lastClr="000000"/>
            </a:solidFill>
          </a:ln>
        </c:spPr>
        <c:txPr>
          <a:bodyPr/>
          <a:lstStyle/>
          <a:p>
            <a:pPr>
              <a:defRPr sz="1000" b="0"/>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Men Living with HIV in NC</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0"/>
            </a:pPr>
            <a:endParaRPr lang="en-US"/>
          </a:p>
        </c:txPr>
        <c:crossAx val="105461632"/>
        <c:crosses val="autoZero"/>
        <c:crossBetween val="between"/>
      </c:valAx>
      <c:spPr>
        <a:ln>
          <a:noFill/>
        </a:ln>
      </c:spPr>
    </c:plotArea>
    <c:legend>
      <c:legendPos val="t"/>
      <c:overlay val="0"/>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1261329441870024"/>
          <c:w val="0.83671573147951117"/>
          <c:h val="0.71180398325031558"/>
        </c:manualLayout>
      </c:layout>
      <c:barChart>
        <c:barDir val="col"/>
        <c:grouping val="clustered"/>
        <c:varyColors val="0"/>
        <c:ser>
          <c:idx val="0"/>
          <c:order val="0"/>
          <c:tx>
            <c:strRef>
              <c:f>Sheet1!$B$2</c:f>
              <c:strCache>
                <c:ptCount val="1"/>
                <c:pt idx="0">
                  <c:v>Diagnosed &amp; Reported*</c:v>
                </c:pt>
              </c:strCache>
            </c:strRef>
          </c:tx>
          <c:spPr>
            <a:solidFill>
              <a:srgbClr val="6D2E75">
                <a:lumMod val="75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1-9361-4002-93C2-F8EE40B5D4D4}"/>
              </c:ext>
            </c:extLst>
          </c:dPt>
          <c:dPt>
            <c:idx val="2"/>
            <c:invertIfNegative val="0"/>
            <c:bubble3D val="0"/>
            <c:extLst>
              <c:ext xmlns:c16="http://schemas.microsoft.com/office/drawing/2014/chart" uri="{C3380CC4-5D6E-409C-BE32-E72D297353CC}">
                <c16:uniqueId val="{00000003-9361-4002-93C2-F8EE40B5D4D4}"/>
              </c:ext>
            </c:extLst>
          </c:dPt>
          <c:dPt>
            <c:idx val="3"/>
            <c:invertIfNegative val="0"/>
            <c:bubble3D val="0"/>
            <c:extLst>
              <c:ext xmlns:c16="http://schemas.microsoft.com/office/drawing/2014/chart" uri="{C3380CC4-5D6E-409C-BE32-E72D297353CC}">
                <c16:uniqueId val="{00000005-9361-4002-93C2-F8EE40B5D4D4}"/>
              </c:ext>
            </c:extLst>
          </c:dPt>
          <c:dPt>
            <c:idx val="4"/>
            <c:invertIfNegative val="0"/>
            <c:bubble3D val="0"/>
            <c:extLst>
              <c:ext xmlns:c16="http://schemas.microsoft.com/office/drawing/2014/chart" uri="{C3380CC4-5D6E-409C-BE32-E72D297353CC}">
                <c16:uniqueId val="{00000006-9361-4002-93C2-F8EE40B5D4D4}"/>
              </c:ext>
            </c:extLst>
          </c:dPt>
          <c:dLbls>
            <c:delete val="1"/>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Sheet1!$B$3:$B$8</c:f>
              <c:numCache>
                <c:formatCode>General</c:formatCode>
                <c:ptCount val="6"/>
                <c:pt idx="0" formatCode="#,##0">
                  <c:v>1</c:v>
                </c:pt>
                <c:pt idx="1">
                  <c:v>1</c:v>
                </c:pt>
                <c:pt idx="2">
                  <c:v>1</c:v>
                </c:pt>
                <c:pt idx="3">
                  <c:v>1</c:v>
                </c:pt>
                <c:pt idx="4">
                  <c:v>1</c:v>
                </c:pt>
                <c:pt idx="5">
                  <c:v>1</c:v>
                </c:pt>
              </c:numCache>
            </c:numRef>
          </c:val>
          <c:extLst>
            <c:ext xmlns:c16="http://schemas.microsoft.com/office/drawing/2014/chart" uri="{C3380CC4-5D6E-409C-BE32-E72D297353CC}">
              <c16:uniqueId val="{00000008-9361-4002-93C2-F8EE40B5D4D4}"/>
            </c:ext>
          </c:extLst>
        </c:ser>
        <c:ser>
          <c:idx val="1"/>
          <c:order val="1"/>
          <c:tx>
            <c:strRef>
              <c:f>Sheet1!$C$2</c:f>
              <c:strCache>
                <c:ptCount val="1"/>
                <c:pt idx="0">
                  <c:v>At Least 1 Care Visit **</c:v>
                </c:pt>
              </c:strCache>
            </c:strRef>
          </c:tx>
          <c:spPr>
            <a:solidFill>
              <a:srgbClr val="6D2E75">
                <a:lumMod val="60000"/>
                <a:lumOff val="40000"/>
              </a:srgbClr>
            </a:solidFill>
            <a:ln>
              <a:solidFill>
                <a:sysClr val="windowText" lastClr="000000"/>
              </a:solidFill>
            </a:ln>
          </c:spPr>
          <c:invertIfNegative val="0"/>
          <c:dLbls>
            <c:delete val="1"/>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Sheet1!$C$3:$C$8</c:f>
              <c:numCache>
                <c:formatCode>General</c:formatCode>
                <c:ptCount val="6"/>
                <c:pt idx="0">
                  <c:v>0.61219999999999997</c:v>
                </c:pt>
                <c:pt idx="1">
                  <c:v>0.747</c:v>
                </c:pt>
                <c:pt idx="2">
                  <c:v>0.7712</c:v>
                </c:pt>
                <c:pt idx="3">
                  <c:v>0.76349999999999996</c:v>
                </c:pt>
                <c:pt idx="4">
                  <c:v>0.75270000000000004</c:v>
                </c:pt>
                <c:pt idx="5">
                  <c:v>0.85170000000000001</c:v>
                </c:pt>
              </c:numCache>
            </c:numRef>
          </c:val>
          <c:extLst>
            <c:ext xmlns:c16="http://schemas.microsoft.com/office/drawing/2014/chart" uri="{C3380CC4-5D6E-409C-BE32-E72D297353CC}">
              <c16:uniqueId val="{00000009-9361-4002-93C2-F8EE40B5D4D4}"/>
            </c:ext>
          </c:extLst>
        </c:ser>
        <c:ser>
          <c:idx val="2"/>
          <c:order val="2"/>
          <c:tx>
            <c:strRef>
              <c:f>Sheet1!$D$2</c:f>
              <c:strCache>
                <c:ptCount val="1"/>
                <c:pt idx="0">
                  <c:v>Retained in Care***</c:v>
                </c:pt>
              </c:strCache>
            </c:strRef>
          </c:tx>
          <c:spPr>
            <a:solidFill>
              <a:srgbClr val="6D2E75">
                <a:lumMod val="40000"/>
                <a:lumOff val="60000"/>
              </a:srgbClr>
            </a:solidFill>
            <a:ln>
              <a:solidFill>
                <a:sysClr val="windowText" lastClr="000000"/>
              </a:solidFill>
            </a:ln>
          </c:spPr>
          <c:invertIfNegative val="0"/>
          <c:dLbls>
            <c:delete val="1"/>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Sheet1!$D$3:$D$8</c:f>
              <c:numCache>
                <c:formatCode>General</c:formatCode>
                <c:ptCount val="6"/>
                <c:pt idx="0">
                  <c:v>0.57140000000000002</c:v>
                </c:pt>
                <c:pt idx="1">
                  <c:v>0.72289999999999999</c:v>
                </c:pt>
                <c:pt idx="2">
                  <c:v>0.72299999999999998</c:v>
                </c:pt>
                <c:pt idx="3">
                  <c:v>0.72840000000000005</c:v>
                </c:pt>
                <c:pt idx="4">
                  <c:v>0.70030000000000003</c:v>
                </c:pt>
                <c:pt idx="5">
                  <c:v>0.79579999999999995</c:v>
                </c:pt>
              </c:numCache>
            </c:numRef>
          </c:val>
          <c:extLst>
            <c:ext xmlns:c16="http://schemas.microsoft.com/office/drawing/2014/chart" uri="{C3380CC4-5D6E-409C-BE32-E72D297353CC}">
              <c16:uniqueId val="{0000000A-9361-4002-93C2-F8EE40B5D4D4}"/>
            </c:ext>
          </c:extLst>
        </c:ser>
        <c:ser>
          <c:idx val="3"/>
          <c:order val="3"/>
          <c:tx>
            <c:strRef>
              <c:f>Sheet1!$E$2</c:f>
              <c:strCache>
                <c:ptCount val="1"/>
                <c:pt idx="0">
                  <c:v>Virally Suppressed^ </c:v>
                </c:pt>
              </c:strCache>
            </c:strRef>
          </c:tx>
          <c:spPr>
            <a:solidFill>
              <a:srgbClr val="6D2E75">
                <a:lumMod val="20000"/>
                <a:lumOff val="80000"/>
              </a:srgbClr>
            </a:solidFill>
            <a:ln>
              <a:solidFill>
                <a:sysClr val="windowText" lastClr="000000"/>
              </a:solidFill>
            </a:ln>
          </c:spPr>
          <c:invertIfNegative val="0"/>
          <c:dLbls>
            <c:numFmt formatCode="0%" sourceLinked="0"/>
            <c:spPr>
              <a:noFill/>
              <a:ln>
                <a:noFill/>
              </a:ln>
              <a:effectLst/>
            </c:spPr>
            <c:txPr>
              <a:bodyPr wrap="square" lIns="38100" tIns="19050" rIns="38100" bIns="19050" anchor="ctr">
                <a:spAutoFit/>
              </a:bodyPr>
              <a:lstStyle/>
              <a:p>
                <a:pPr>
                  <a:defRPr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Sheet1!$E$3:$E$8</c:f>
              <c:numCache>
                <c:formatCode>General</c:formatCode>
                <c:ptCount val="6"/>
                <c:pt idx="0">
                  <c:v>0.48980000000000001</c:v>
                </c:pt>
                <c:pt idx="1">
                  <c:v>0.71079999999999999</c:v>
                </c:pt>
                <c:pt idx="2">
                  <c:v>0.67820000000000003</c:v>
                </c:pt>
                <c:pt idx="3">
                  <c:v>0.67459999999999998</c:v>
                </c:pt>
                <c:pt idx="4">
                  <c:v>0.66890000000000005</c:v>
                </c:pt>
                <c:pt idx="5">
                  <c:v>0.72770000000000001</c:v>
                </c:pt>
              </c:numCache>
            </c:numRef>
          </c:val>
          <c:extLst>
            <c:ext xmlns:c16="http://schemas.microsoft.com/office/drawing/2014/chart" uri="{C3380CC4-5D6E-409C-BE32-E72D297353CC}">
              <c16:uniqueId val="{0000000B-9361-4002-93C2-F8EE40B5D4D4}"/>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title>
          <c:tx>
            <c:rich>
              <a:bodyPr/>
              <a:lstStyle/>
              <a:p>
                <a:pPr>
                  <a:defRPr/>
                </a:pPr>
                <a:r>
                  <a:rPr lang="en-US" dirty="0"/>
                  <a:t>Race/Ethnicity</a:t>
                </a:r>
              </a:p>
            </c:rich>
          </c:tx>
          <c:overlay val="0"/>
        </c:title>
        <c:numFmt formatCode="General" sourceLinked="1"/>
        <c:majorTickMark val="out"/>
        <c:minorTickMark val="none"/>
        <c:tickLblPos val="nextTo"/>
        <c:spPr>
          <a:ln>
            <a:solidFill>
              <a:sysClr val="windowText" lastClr="000000"/>
            </a:solidFill>
          </a:ln>
        </c:spPr>
        <c:txPr>
          <a:bodyPr/>
          <a:lstStyle/>
          <a:p>
            <a:pPr>
              <a:defRPr sz="1000" b="0"/>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People Living with HIV in NC</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0"/>
            </a:pPr>
            <a:endParaRPr lang="en-US"/>
          </a:p>
        </c:txPr>
        <c:crossAx val="105461632"/>
        <c:crosses val="autoZero"/>
        <c:crossBetween val="between"/>
      </c:valAx>
      <c:spPr>
        <a:ln>
          <a:noFill/>
        </a:ln>
      </c:spPr>
    </c:plotArea>
    <c:legend>
      <c:legendPos val="t"/>
      <c:overlay val="0"/>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6430103663288939"/>
          <c:w val="0.83671573147951117"/>
          <c:h val="0.63796427033794989"/>
        </c:manualLayout>
      </c:layout>
      <c:barChart>
        <c:barDir val="col"/>
        <c:grouping val="clustered"/>
        <c:varyColors val="0"/>
        <c:ser>
          <c:idx val="0"/>
          <c:order val="0"/>
          <c:tx>
            <c:strRef>
              <c:f>Sheet1!$B$2</c:f>
              <c:strCache>
                <c:ptCount val="1"/>
                <c:pt idx="0">
                  <c:v>Diagnosed &amp; Reported*</c:v>
                </c:pt>
              </c:strCache>
            </c:strRef>
          </c:tx>
          <c:spPr>
            <a:solidFill>
              <a:srgbClr val="71C9C5">
                <a:lumMod val="50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1-9361-4002-93C2-F8EE40B5D4D4}"/>
              </c:ext>
            </c:extLst>
          </c:dPt>
          <c:dPt>
            <c:idx val="2"/>
            <c:invertIfNegative val="0"/>
            <c:bubble3D val="0"/>
            <c:extLst>
              <c:ext xmlns:c16="http://schemas.microsoft.com/office/drawing/2014/chart" uri="{C3380CC4-5D6E-409C-BE32-E72D297353CC}">
                <c16:uniqueId val="{00000003-9361-4002-93C2-F8EE40B5D4D4}"/>
              </c:ext>
            </c:extLst>
          </c:dPt>
          <c:dPt>
            <c:idx val="3"/>
            <c:invertIfNegative val="0"/>
            <c:bubble3D val="0"/>
            <c:extLst>
              <c:ext xmlns:c16="http://schemas.microsoft.com/office/drawing/2014/chart" uri="{C3380CC4-5D6E-409C-BE32-E72D297353CC}">
                <c16:uniqueId val="{00000005-9361-4002-93C2-F8EE40B5D4D4}"/>
              </c:ext>
            </c:extLst>
          </c:dPt>
          <c:dPt>
            <c:idx val="4"/>
            <c:invertIfNegative val="0"/>
            <c:bubble3D val="0"/>
            <c:extLst>
              <c:ext xmlns:c16="http://schemas.microsoft.com/office/drawing/2014/chart" uri="{C3380CC4-5D6E-409C-BE32-E72D297353CC}">
                <c16:uniqueId val="{00000006-9361-4002-93C2-F8EE40B5D4D4}"/>
              </c:ext>
            </c:extLst>
          </c:dPt>
          <c:dLbls>
            <c:delete val="1"/>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Sheet1!$B$3:$B$8</c:f>
              <c:numCache>
                <c:formatCode>General</c:formatCode>
                <c:ptCount val="6"/>
                <c:pt idx="0" formatCode="#,##0">
                  <c:v>1</c:v>
                </c:pt>
                <c:pt idx="1">
                  <c:v>1</c:v>
                </c:pt>
                <c:pt idx="2">
                  <c:v>1</c:v>
                </c:pt>
                <c:pt idx="3">
                  <c:v>1</c:v>
                </c:pt>
                <c:pt idx="4">
                  <c:v>1</c:v>
                </c:pt>
                <c:pt idx="5">
                  <c:v>1</c:v>
                </c:pt>
              </c:numCache>
            </c:numRef>
          </c:val>
          <c:extLst>
            <c:ext xmlns:c16="http://schemas.microsoft.com/office/drawing/2014/chart" uri="{C3380CC4-5D6E-409C-BE32-E72D297353CC}">
              <c16:uniqueId val="{00000008-9361-4002-93C2-F8EE40B5D4D4}"/>
            </c:ext>
          </c:extLst>
        </c:ser>
        <c:ser>
          <c:idx val="1"/>
          <c:order val="1"/>
          <c:tx>
            <c:strRef>
              <c:f>Sheet1!$C$2</c:f>
              <c:strCache>
                <c:ptCount val="1"/>
                <c:pt idx="0">
                  <c:v>At Least 1 Care Visit **</c:v>
                </c:pt>
              </c:strCache>
            </c:strRef>
          </c:tx>
          <c:spPr>
            <a:solidFill>
              <a:srgbClr val="71C9C5">
                <a:lumMod val="75000"/>
              </a:srgbClr>
            </a:solidFill>
            <a:ln>
              <a:solidFill>
                <a:sysClr val="windowText" lastClr="000000"/>
              </a:solidFill>
            </a:ln>
          </c:spPr>
          <c:invertIfNegative val="0"/>
          <c:dLbls>
            <c:delete val="1"/>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Sheet1!$C$3:$C$8</c:f>
              <c:numCache>
                <c:formatCode>General</c:formatCode>
                <c:ptCount val="6"/>
                <c:pt idx="0">
                  <c:v>1</c:v>
                </c:pt>
                <c:pt idx="1">
                  <c:v>1</c:v>
                </c:pt>
                <c:pt idx="2">
                  <c:v>0.81369999999999998</c:v>
                </c:pt>
                <c:pt idx="3">
                  <c:v>0.85899999999999999</c:v>
                </c:pt>
                <c:pt idx="4">
                  <c:v>0.90480000000000005</c:v>
                </c:pt>
                <c:pt idx="5">
                  <c:v>0.87180000000000002</c:v>
                </c:pt>
              </c:numCache>
            </c:numRef>
          </c:val>
          <c:extLst>
            <c:ext xmlns:c16="http://schemas.microsoft.com/office/drawing/2014/chart" uri="{C3380CC4-5D6E-409C-BE32-E72D297353CC}">
              <c16:uniqueId val="{00000009-9361-4002-93C2-F8EE40B5D4D4}"/>
            </c:ext>
          </c:extLst>
        </c:ser>
        <c:ser>
          <c:idx val="2"/>
          <c:order val="2"/>
          <c:tx>
            <c:strRef>
              <c:f>Sheet1!$D$2</c:f>
              <c:strCache>
                <c:ptCount val="1"/>
                <c:pt idx="0">
                  <c:v>Retained in Care***</c:v>
                </c:pt>
              </c:strCache>
            </c:strRef>
          </c:tx>
          <c:spPr>
            <a:solidFill>
              <a:srgbClr val="71C9C5">
                <a:lumMod val="60000"/>
                <a:lumOff val="40000"/>
              </a:srgbClr>
            </a:solidFill>
            <a:ln>
              <a:solidFill>
                <a:sysClr val="windowText" lastClr="000000"/>
              </a:solidFill>
            </a:ln>
          </c:spPr>
          <c:invertIfNegative val="0"/>
          <c:dLbls>
            <c:delete val="1"/>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Sheet1!$D$3:$D$8</c:f>
              <c:numCache>
                <c:formatCode>General</c:formatCode>
                <c:ptCount val="6"/>
                <c:pt idx="0">
                  <c:v>1</c:v>
                </c:pt>
                <c:pt idx="1">
                  <c:v>1</c:v>
                </c:pt>
                <c:pt idx="2">
                  <c:v>0.75160000000000005</c:v>
                </c:pt>
                <c:pt idx="3">
                  <c:v>0.79490000000000005</c:v>
                </c:pt>
                <c:pt idx="4">
                  <c:v>0.8095</c:v>
                </c:pt>
                <c:pt idx="5">
                  <c:v>0.69230000000000003</c:v>
                </c:pt>
              </c:numCache>
            </c:numRef>
          </c:val>
          <c:extLst>
            <c:ext xmlns:c16="http://schemas.microsoft.com/office/drawing/2014/chart" uri="{C3380CC4-5D6E-409C-BE32-E72D297353CC}">
              <c16:uniqueId val="{0000000A-9361-4002-93C2-F8EE40B5D4D4}"/>
            </c:ext>
          </c:extLst>
        </c:ser>
        <c:ser>
          <c:idx val="3"/>
          <c:order val="3"/>
          <c:tx>
            <c:strRef>
              <c:f>Sheet1!$E$2</c:f>
              <c:strCache>
                <c:ptCount val="1"/>
                <c:pt idx="0">
                  <c:v>Virally Suppressed^</c:v>
                </c:pt>
              </c:strCache>
            </c:strRef>
          </c:tx>
          <c:spPr>
            <a:solidFill>
              <a:srgbClr val="71C9C5">
                <a:lumMod val="20000"/>
                <a:lumOff val="80000"/>
              </a:srgbClr>
            </a:solidFill>
            <a:ln>
              <a:solidFill>
                <a:sysClr val="windowText" lastClr="000000"/>
              </a:solidFill>
            </a:ln>
          </c:spPr>
          <c:invertIfNegative val="0"/>
          <c:dLbls>
            <c:dLbl>
              <c:idx val="5"/>
              <c:layout>
                <c:manualLayout>
                  <c:x val="7.241339358127573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25E-45FC-AE0F-DFB5D9A4ACF2}"/>
                </c:ext>
              </c:extLst>
            </c:dLbl>
            <c:numFmt formatCode="0%" sourceLinked="0"/>
            <c:spPr>
              <a:noFill/>
              <a:ln>
                <a:noFill/>
              </a:ln>
              <a:effectLst/>
            </c:spPr>
            <c:txPr>
              <a:bodyPr wrap="square" lIns="38100" tIns="19050" rIns="38100" bIns="19050" anchor="ctr">
                <a:spAutoFit/>
              </a:bodyPr>
              <a:lstStyle/>
              <a:p>
                <a:pPr>
                  <a:defRPr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Sheet1!$E$3:$E$8</c:f>
              <c:numCache>
                <c:formatCode>General</c:formatCode>
                <c:ptCount val="6"/>
                <c:pt idx="0">
                  <c:v>0</c:v>
                </c:pt>
                <c:pt idx="1">
                  <c:v>1</c:v>
                </c:pt>
                <c:pt idx="2">
                  <c:v>0.67079999999999995</c:v>
                </c:pt>
                <c:pt idx="3">
                  <c:v>0.75639999999999996</c:v>
                </c:pt>
                <c:pt idx="4">
                  <c:v>0.69840000000000002</c:v>
                </c:pt>
                <c:pt idx="5">
                  <c:v>0.66669999999999996</c:v>
                </c:pt>
              </c:numCache>
            </c:numRef>
          </c:val>
          <c:extLst>
            <c:ext xmlns:c16="http://schemas.microsoft.com/office/drawing/2014/chart" uri="{C3380CC4-5D6E-409C-BE32-E72D297353CC}">
              <c16:uniqueId val="{0000000B-9361-4002-93C2-F8EE40B5D4D4}"/>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title>
          <c:tx>
            <c:rich>
              <a:bodyPr/>
              <a:lstStyle/>
              <a:p>
                <a:pPr>
                  <a:defRPr/>
                </a:pPr>
                <a:r>
                  <a:rPr lang="en-US" dirty="0"/>
                  <a:t>Race/Ethnicity</a:t>
                </a:r>
              </a:p>
            </c:rich>
          </c:tx>
          <c:layout>
            <c:manualLayout>
              <c:xMode val="edge"/>
              <c:yMode val="edge"/>
              <c:x val="0.50826402174180796"/>
              <c:y val="0.91432741831345032"/>
            </c:manualLayout>
          </c:layout>
          <c:overlay val="0"/>
        </c:title>
        <c:numFmt formatCode="General" sourceLinked="1"/>
        <c:majorTickMark val="out"/>
        <c:minorTickMark val="none"/>
        <c:tickLblPos val="nextTo"/>
        <c:spPr>
          <a:ln>
            <a:solidFill>
              <a:sysClr val="windowText" lastClr="000000"/>
            </a:solidFill>
          </a:ln>
        </c:spPr>
        <c:txPr>
          <a:bodyPr/>
          <a:lstStyle/>
          <a:p>
            <a:pPr>
              <a:defRPr sz="1000" b="0"/>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People Living with HIV in NC</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0"/>
            </a:pPr>
            <a:endParaRPr lang="en-US"/>
          </a:p>
        </c:txPr>
        <c:crossAx val="105461632"/>
        <c:crosses val="autoZero"/>
        <c:crossBetween val="between"/>
      </c:valAx>
      <c:spPr>
        <a:ln>
          <a:noFill/>
        </a:ln>
      </c:spPr>
    </c:plotArea>
    <c:legend>
      <c:legendPos val="t"/>
      <c:overlay val="0"/>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1261329441870024"/>
          <c:w val="0.83671573147951117"/>
          <c:h val="0.71180398325031558"/>
        </c:manualLayout>
      </c:layout>
      <c:barChart>
        <c:barDir val="col"/>
        <c:grouping val="clustered"/>
        <c:varyColors val="0"/>
        <c:ser>
          <c:idx val="0"/>
          <c:order val="0"/>
          <c:tx>
            <c:strRef>
              <c:f>Sheet1!$B$2</c:f>
              <c:strCache>
                <c:ptCount val="1"/>
                <c:pt idx="0">
                  <c:v>Diagnosed &amp; Reported*</c:v>
                </c:pt>
              </c:strCache>
            </c:strRef>
          </c:tx>
          <c:spPr>
            <a:solidFill>
              <a:srgbClr val="0070C0"/>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1-9361-4002-93C2-F8EE40B5D4D4}"/>
              </c:ext>
            </c:extLst>
          </c:dPt>
          <c:dPt>
            <c:idx val="2"/>
            <c:invertIfNegative val="0"/>
            <c:bubble3D val="0"/>
            <c:extLst>
              <c:ext xmlns:c16="http://schemas.microsoft.com/office/drawing/2014/chart" uri="{C3380CC4-5D6E-409C-BE32-E72D297353CC}">
                <c16:uniqueId val="{00000003-9361-4002-93C2-F8EE40B5D4D4}"/>
              </c:ext>
            </c:extLst>
          </c:dPt>
          <c:dPt>
            <c:idx val="3"/>
            <c:invertIfNegative val="0"/>
            <c:bubble3D val="0"/>
            <c:extLst>
              <c:ext xmlns:c16="http://schemas.microsoft.com/office/drawing/2014/chart" uri="{C3380CC4-5D6E-409C-BE32-E72D297353CC}">
                <c16:uniqueId val="{00000005-9361-4002-93C2-F8EE40B5D4D4}"/>
              </c:ext>
            </c:extLst>
          </c:dPt>
          <c:dPt>
            <c:idx val="4"/>
            <c:invertIfNegative val="0"/>
            <c:bubble3D val="0"/>
            <c:extLst>
              <c:ext xmlns:c16="http://schemas.microsoft.com/office/drawing/2014/chart" uri="{C3380CC4-5D6E-409C-BE32-E72D297353CC}">
                <c16:uniqueId val="{00000006-9361-4002-93C2-F8EE40B5D4D4}"/>
              </c:ext>
            </c:extLst>
          </c:dPt>
          <c:dLbls>
            <c:delete val="1"/>
          </c:dLbls>
          <c:cat>
            <c:strRef>
              <c:f>Sheet1!$A$3:$A$9</c:f>
              <c:strCache>
                <c:ptCount val="7"/>
                <c:pt idx="0">
                  <c:v>13-14</c:v>
                </c:pt>
                <c:pt idx="1">
                  <c:v>15-24</c:v>
                </c:pt>
                <c:pt idx="2">
                  <c:v>25-34</c:v>
                </c:pt>
                <c:pt idx="3">
                  <c:v>35-44</c:v>
                </c:pt>
                <c:pt idx="4">
                  <c:v>45-54</c:v>
                </c:pt>
                <c:pt idx="5">
                  <c:v>55-64</c:v>
                </c:pt>
                <c:pt idx="6">
                  <c:v>65 and older</c:v>
                </c:pt>
              </c:strCache>
            </c:strRef>
          </c:cat>
          <c:val>
            <c:numRef>
              <c:f>Sheet1!$B$3:$B$9</c:f>
              <c:numCache>
                <c:formatCode>#,##0</c:formatCode>
                <c:ptCount val="7"/>
                <c:pt idx="0">
                  <c:v>1</c:v>
                </c:pt>
                <c:pt idx="1">
                  <c:v>1</c:v>
                </c:pt>
                <c:pt idx="2">
                  <c:v>1</c:v>
                </c:pt>
                <c:pt idx="3">
                  <c:v>1</c:v>
                </c:pt>
                <c:pt idx="4">
                  <c:v>1</c:v>
                </c:pt>
                <c:pt idx="5">
                  <c:v>1</c:v>
                </c:pt>
                <c:pt idx="6">
                  <c:v>1</c:v>
                </c:pt>
              </c:numCache>
            </c:numRef>
          </c:val>
          <c:extLst>
            <c:ext xmlns:c16="http://schemas.microsoft.com/office/drawing/2014/chart" uri="{C3380CC4-5D6E-409C-BE32-E72D297353CC}">
              <c16:uniqueId val="{00000008-9361-4002-93C2-F8EE40B5D4D4}"/>
            </c:ext>
          </c:extLst>
        </c:ser>
        <c:ser>
          <c:idx val="1"/>
          <c:order val="1"/>
          <c:tx>
            <c:strRef>
              <c:f>Sheet1!$C$2</c:f>
              <c:strCache>
                <c:ptCount val="1"/>
                <c:pt idx="0">
                  <c:v>At Least 1 Care Visit **</c:v>
                </c:pt>
              </c:strCache>
            </c:strRef>
          </c:tx>
          <c:spPr>
            <a:solidFill>
              <a:srgbClr val="1F497D">
                <a:lumMod val="60000"/>
                <a:lumOff val="40000"/>
              </a:srgbClr>
            </a:solidFill>
            <a:ln>
              <a:solidFill>
                <a:sysClr val="windowText" lastClr="000000"/>
              </a:solidFill>
            </a:ln>
          </c:spPr>
          <c:invertIfNegative val="0"/>
          <c:dLbls>
            <c:delete val="1"/>
          </c:dLbls>
          <c:cat>
            <c:strRef>
              <c:f>Sheet1!$A$3:$A$9</c:f>
              <c:strCache>
                <c:ptCount val="7"/>
                <c:pt idx="0">
                  <c:v>13-14</c:v>
                </c:pt>
                <c:pt idx="1">
                  <c:v>15-24</c:v>
                </c:pt>
                <c:pt idx="2">
                  <c:v>25-34</c:v>
                </c:pt>
                <c:pt idx="3">
                  <c:v>35-44</c:v>
                </c:pt>
                <c:pt idx="4">
                  <c:v>45-54</c:v>
                </c:pt>
                <c:pt idx="5">
                  <c:v>55-64</c:v>
                </c:pt>
                <c:pt idx="6">
                  <c:v>65 and older</c:v>
                </c:pt>
              </c:strCache>
            </c:strRef>
          </c:cat>
          <c:val>
            <c:numRef>
              <c:f>Sheet1!$C$3:$C$9</c:f>
              <c:numCache>
                <c:formatCode>General</c:formatCode>
                <c:ptCount val="7"/>
                <c:pt idx="0">
                  <c:v>0.83330000000000004</c:v>
                </c:pt>
                <c:pt idx="1">
                  <c:v>0.82399999999999995</c:v>
                </c:pt>
                <c:pt idx="2">
                  <c:v>0.78</c:v>
                </c:pt>
                <c:pt idx="3">
                  <c:v>0.77769999999999995</c:v>
                </c:pt>
                <c:pt idx="4">
                  <c:v>0.74429999999999996</c:v>
                </c:pt>
                <c:pt idx="5">
                  <c:v>0.76800000000000002</c:v>
                </c:pt>
                <c:pt idx="6">
                  <c:v>0.75570000000000004</c:v>
                </c:pt>
              </c:numCache>
            </c:numRef>
          </c:val>
          <c:extLst>
            <c:ext xmlns:c16="http://schemas.microsoft.com/office/drawing/2014/chart" uri="{C3380CC4-5D6E-409C-BE32-E72D297353CC}">
              <c16:uniqueId val="{00000009-9361-4002-93C2-F8EE40B5D4D4}"/>
            </c:ext>
          </c:extLst>
        </c:ser>
        <c:ser>
          <c:idx val="2"/>
          <c:order val="2"/>
          <c:tx>
            <c:strRef>
              <c:f>Sheet1!$D$2</c:f>
              <c:strCache>
                <c:ptCount val="1"/>
                <c:pt idx="0">
                  <c:v>Retained in Care***</c:v>
                </c:pt>
              </c:strCache>
            </c:strRef>
          </c:tx>
          <c:spPr>
            <a:solidFill>
              <a:srgbClr val="1F497D">
                <a:lumMod val="40000"/>
                <a:lumOff val="60000"/>
              </a:srgbClr>
            </a:solidFill>
            <a:ln>
              <a:solidFill>
                <a:sysClr val="windowText" lastClr="000000"/>
              </a:solidFill>
            </a:ln>
          </c:spPr>
          <c:invertIfNegative val="0"/>
          <c:dLbls>
            <c:delete val="1"/>
          </c:dLbls>
          <c:cat>
            <c:strRef>
              <c:f>Sheet1!$A$3:$A$9</c:f>
              <c:strCache>
                <c:ptCount val="7"/>
                <c:pt idx="0">
                  <c:v>13-14</c:v>
                </c:pt>
                <c:pt idx="1">
                  <c:v>15-24</c:v>
                </c:pt>
                <c:pt idx="2">
                  <c:v>25-34</c:v>
                </c:pt>
                <c:pt idx="3">
                  <c:v>35-44</c:v>
                </c:pt>
                <c:pt idx="4">
                  <c:v>45-54</c:v>
                </c:pt>
                <c:pt idx="5">
                  <c:v>55-64</c:v>
                </c:pt>
                <c:pt idx="6">
                  <c:v>65 and older</c:v>
                </c:pt>
              </c:strCache>
            </c:strRef>
          </c:cat>
          <c:val>
            <c:numRef>
              <c:f>Sheet1!$D$3:$D$9</c:f>
              <c:numCache>
                <c:formatCode>General</c:formatCode>
                <c:ptCount val="7"/>
                <c:pt idx="0">
                  <c:v>0.83330000000000004</c:v>
                </c:pt>
                <c:pt idx="1">
                  <c:v>0.72399999999999998</c:v>
                </c:pt>
                <c:pt idx="2">
                  <c:v>0.70030000000000003</c:v>
                </c:pt>
                <c:pt idx="3">
                  <c:v>0.71450000000000002</c:v>
                </c:pt>
                <c:pt idx="4">
                  <c:v>0.70009999999999994</c:v>
                </c:pt>
                <c:pt idx="5">
                  <c:v>0.7369</c:v>
                </c:pt>
                <c:pt idx="6">
                  <c:v>0.73250000000000004</c:v>
                </c:pt>
              </c:numCache>
            </c:numRef>
          </c:val>
          <c:extLst>
            <c:ext xmlns:c16="http://schemas.microsoft.com/office/drawing/2014/chart" uri="{C3380CC4-5D6E-409C-BE32-E72D297353CC}">
              <c16:uniqueId val="{0000000A-9361-4002-93C2-F8EE40B5D4D4}"/>
            </c:ext>
          </c:extLst>
        </c:ser>
        <c:ser>
          <c:idx val="3"/>
          <c:order val="3"/>
          <c:tx>
            <c:strRef>
              <c:f>Sheet1!$E$2</c:f>
              <c:strCache>
                <c:ptCount val="1"/>
                <c:pt idx="0">
                  <c:v>Virally Suppressed^</c:v>
                </c:pt>
              </c:strCache>
            </c:strRef>
          </c:tx>
          <c:spPr>
            <a:solidFill>
              <a:srgbClr val="1F497D">
                <a:lumMod val="20000"/>
                <a:lumOff val="80000"/>
              </a:srgbClr>
            </a:solidFill>
            <a:ln>
              <a:solidFill>
                <a:sysClr val="windowText" lastClr="000000"/>
              </a:solidFill>
            </a:ln>
          </c:spPr>
          <c:invertIfNegative val="0"/>
          <c:dLbls>
            <c:numFmt formatCode="0%" sourceLinked="0"/>
            <c:spPr>
              <a:noFill/>
              <a:ln>
                <a:noFill/>
              </a:ln>
              <a:effectLst/>
            </c:spPr>
            <c:txPr>
              <a:bodyPr wrap="square" lIns="38100" tIns="19050" rIns="38100" bIns="19050" anchor="ctr">
                <a:spAutoFit/>
              </a:bodyPr>
              <a:lstStyle/>
              <a:p>
                <a:pPr>
                  <a:defRPr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Sheet1!$A$3:$A$9</c:f>
              <c:strCache>
                <c:ptCount val="7"/>
                <c:pt idx="0">
                  <c:v>13-14</c:v>
                </c:pt>
                <c:pt idx="1">
                  <c:v>15-24</c:v>
                </c:pt>
                <c:pt idx="2">
                  <c:v>25-34</c:v>
                </c:pt>
                <c:pt idx="3">
                  <c:v>35-44</c:v>
                </c:pt>
                <c:pt idx="4">
                  <c:v>45-54</c:v>
                </c:pt>
                <c:pt idx="5">
                  <c:v>55-64</c:v>
                </c:pt>
                <c:pt idx="6">
                  <c:v>65 and older</c:v>
                </c:pt>
              </c:strCache>
            </c:strRef>
          </c:cat>
          <c:val>
            <c:numRef>
              <c:f>Sheet1!$E$3:$E$9</c:f>
              <c:numCache>
                <c:formatCode>General</c:formatCode>
                <c:ptCount val="7"/>
                <c:pt idx="0">
                  <c:v>0.83330000000000004</c:v>
                </c:pt>
                <c:pt idx="1">
                  <c:v>0.67700000000000005</c:v>
                </c:pt>
                <c:pt idx="2">
                  <c:v>0.65610000000000002</c:v>
                </c:pt>
                <c:pt idx="3">
                  <c:v>0.66800000000000004</c:v>
                </c:pt>
                <c:pt idx="4">
                  <c:v>0.66120000000000001</c:v>
                </c:pt>
                <c:pt idx="5">
                  <c:v>0.70920000000000005</c:v>
                </c:pt>
                <c:pt idx="6">
                  <c:v>0.70809999999999995</c:v>
                </c:pt>
              </c:numCache>
            </c:numRef>
          </c:val>
          <c:extLst>
            <c:ext xmlns:c16="http://schemas.microsoft.com/office/drawing/2014/chart" uri="{C3380CC4-5D6E-409C-BE32-E72D297353CC}">
              <c16:uniqueId val="{0000000B-9361-4002-93C2-F8EE40B5D4D4}"/>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title>
          <c:tx>
            <c:rich>
              <a:bodyPr/>
              <a:lstStyle/>
              <a:p>
                <a:pPr>
                  <a:defRPr/>
                </a:pPr>
                <a:r>
                  <a:rPr lang="en-US" dirty="0"/>
                  <a:t>Current Age^</a:t>
                </a:r>
                <a:r>
                  <a:rPr lang="en-US" sz="1000" b="1" i="0" u="none" strike="noStrike" baseline="0" dirty="0">
                    <a:effectLst/>
                  </a:rPr>
                  <a:t>^</a:t>
                </a:r>
                <a:endParaRPr lang="en-US" dirty="0"/>
              </a:p>
            </c:rich>
          </c:tx>
          <c:layout>
            <c:manualLayout>
              <c:xMode val="edge"/>
              <c:yMode val="edge"/>
              <c:x val="0.51042912519146788"/>
              <c:y val="0.91603716676240499"/>
            </c:manualLayout>
          </c:layout>
          <c:overlay val="0"/>
        </c:title>
        <c:numFmt formatCode="General" sourceLinked="1"/>
        <c:majorTickMark val="out"/>
        <c:minorTickMark val="none"/>
        <c:tickLblPos val="nextTo"/>
        <c:spPr>
          <a:ln>
            <a:solidFill>
              <a:sysClr val="windowText" lastClr="000000"/>
            </a:solidFill>
          </a:ln>
        </c:spPr>
        <c:txPr>
          <a:bodyPr/>
          <a:lstStyle/>
          <a:p>
            <a:pPr>
              <a:defRPr sz="1000" b="1"/>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People Living with HIV in NC</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legend>
      <c:legendPos val="t"/>
      <c:overlay val="0"/>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428521540643525"/>
          <c:w val="0.83671573147951117"/>
          <c:h val="0.71882041355051363"/>
        </c:manualLayout>
      </c:layout>
      <c:barChart>
        <c:barDir val="col"/>
        <c:grouping val="clustered"/>
        <c:varyColors val="0"/>
        <c:ser>
          <c:idx val="0"/>
          <c:order val="0"/>
          <c:tx>
            <c:strRef>
              <c:f>Sheet1!$B$2</c:f>
              <c:strCache>
                <c:ptCount val="1"/>
                <c:pt idx="0">
                  <c:v>Diagnosed &amp; Reported*</c:v>
                </c:pt>
              </c:strCache>
            </c:strRef>
          </c:tx>
          <c:spPr>
            <a:solidFill>
              <a:srgbClr val="6D2E75">
                <a:lumMod val="75000"/>
              </a:srgbClr>
            </a:solidFill>
            <a:ln>
              <a:solidFill>
                <a:sysClr val="windowText" lastClr="000000"/>
              </a:solidFill>
            </a:ln>
          </c:spPr>
          <c:invertIfNegative val="0"/>
          <c:dPt>
            <c:idx val="0"/>
            <c:invertIfNegative val="0"/>
            <c:bubble3D val="0"/>
            <c:extLst>
              <c:ext xmlns:c16="http://schemas.microsoft.com/office/drawing/2014/chart" uri="{C3380CC4-5D6E-409C-BE32-E72D297353CC}">
                <c16:uniqueId val="{00000000-2415-4F8B-A639-8E1DC108840F}"/>
              </c:ext>
            </c:extLst>
          </c:dPt>
          <c:dPt>
            <c:idx val="2"/>
            <c:invertIfNegative val="0"/>
            <c:bubble3D val="0"/>
            <c:extLst>
              <c:ext xmlns:c16="http://schemas.microsoft.com/office/drawing/2014/chart" uri="{C3380CC4-5D6E-409C-BE32-E72D297353CC}">
                <c16:uniqueId val="{00000003-9361-4002-93C2-F8EE40B5D4D4}"/>
              </c:ext>
            </c:extLst>
          </c:dPt>
          <c:dPt>
            <c:idx val="3"/>
            <c:invertIfNegative val="0"/>
            <c:bubble3D val="0"/>
            <c:extLst>
              <c:ext xmlns:c16="http://schemas.microsoft.com/office/drawing/2014/chart" uri="{C3380CC4-5D6E-409C-BE32-E72D297353CC}">
                <c16:uniqueId val="{00000005-9361-4002-93C2-F8EE40B5D4D4}"/>
              </c:ext>
            </c:extLst>
          </c:dPt>
          <c:dPt>
            <c:idx val="4"/>
            <c:invertIfNegative val="0"/>
            <c:bubble3D val="0"/>
            <c:extLst>
              <c:ext xmlns:c16="http://schemas.microsoft.com/office/drawing/2014/chart" uri="{C3380CC4-5D6E-409C-BE32-E72D297353CC}">
                <c16:uniqueId val="{00000006-9361-4002-93C2-F8EE40B5D4D4}"/>
              </c:ext>
            </c:extLst>
          </c:dPt>
          <c:dLbls>
            <c:delete val="1"/>
          </c:dLbls>
          <c:cat>
            <c:strRef>
              <c:f>Sheet1!$A$3:$A$9</c:f>
              <c:strCache>
                <c:ptCount val="7"/>
                <c:pt idx="0">
                  <c:v>13-14</c:v>
                </c:pt>
                <c:pt idx="1">
                  <c:v>15-24</c:v>
                </c:pt>
                <c:pt idx="2">
                  <c:v>25-34</c:v>
                </c:pt>
                <c:pt idx="3">
                  <c:v>35-44</c:v>
                </c:pt>
                <c:pt idx="4">
                  <c:v>45-54</c:v>
                </c:pt>
                <c:pt idx="5">
                  <c:v>55-64</c:v>
                </c:pt>
                <c:pt idx="6">
                  <c:v>65 and older</c:v>
                </c:pt>
              </c:strCache>
            </c:strRef>
          </c:cat>
          <c:val>
            <c:numRef>
              <c:f>Sheet1!$B$3:$B$9</c:f>
              <c:numCache>
                <c:formatCode>General</c:formatCode>
                <c:ptCount val="7"/>
                <c:pt idx="0">
                  <c:v>1</c:v>
                </c:pt>
                <c:pt idx="1">
                  <c:v>1</c:v>
                </c:pt>
                <c:pt idx="2">
                  <c:v>1</c:v>
                </c:pt>
                <c:pt idx="3">
                  <c:v>1</c:v>
                </c:pt>
                <c:pt idx="4">
                  <c:v>1</c:v>
                </c:pt>
                <c:pt idx="5">
                  <c:v>1</c:v>
                </c:pt>
                <c:pt idx="6">
                  <c:v>1</c:v>
                </c:pt>
              </c:numCache>
            </c:numRef>
          </c:val>
          <c:extLst>
            <c:ext xmlns:c16="http://schemas.microsoft.com/office/drawing/2014/chart" uri="{C3380CC4-5D6E-409C-BE32-E72D297353CC}">
              <c16:uniqueId val="{00000008-9361-4002-93C2-F8EE40B5D4D4}"/>
            </c:ext>
          </c:extLst>
        </c:ser>
        <c:ser>
          <c:idx val="1"/>
          <c:order val="1"/>
          <c:tx>
            <c:strRef>
              <c:f>Sheet1!$C$2</c:f>
              <c:strCache>
                <c:ptCount val="1"/>
                <c:pt idx="0">
                  <c:v>At Least 1 Care Visit **</c:v>
                </c:pt>
              </c:strCache>
            </c:strRef>
          </c:tx>
          <c:spPr>
            <a:solidFill>
              <a:srgbClr val="6D2E75">
                <a:lumMod val="60000"/>
                <a:lumOff val="40000"/>
              </a:srgbClr>
            </a:solidFill>
            <a:ln>
              <a:solidFill>
                <a:sysClr val="windowText" lastClr="000000"/>
              </a:solidFill>
            </a:ln>
          </c:spPr>
          <c:invertIfNegative val="0"/>
          <c:dLbls>
            <c:delete val="1"/>
          </c:dLbls>
          <c:cat>
            <c:strRef>
              <c:f>Sheet1!$A$3:$A$9</c:f>
              <c:strCache>
                <c:ptCount val="7"/>
                <c:pt idx="0">
                  <c:v>13-14</c:v>
                </c:pt>
                <c:pt idx="1">
                  <c:v>15-24</c:v>
                </c:pt>
                <c:pt idx="2">
                  <c:v>25-34</c:v>
                </c:pt>
                <c:pt idx="3">
                  <c:v>35-44</c:v>
                </c:pt>
                <c:pt idx="4">
                  <c:v>45-54</c:v>
                </c:pt>
                <c:pt idx="5">
                  <c:v>55-64</c:v>
                </c:pt>
                <c:pt idx="6">
                  <c:v>65 and older</c:v>
                </c:pt>
              </c:strCache>
            </c:strRef>
          </c:cat>
          <c:val>
            <c:numRef>
              <c:f>Sheet1!$C$3:$C$9</c:f>
              <c:numCache>
                <c:formatCode>General</c:formatCode>
                <c:ptCount val="7"/>
                <c:pt idx="0">
                  <c:v>0.66669999999999996</c:v>
                </c:pt>
                <c:pt idx="1">
                  <c:v>0.81140000000000001</c:v>
                </c:pt>
                <c:pt idx="2">
                  <c:v>0.80830000000000002</c:v>
                </c:pt>
                <c:pt idx="3">
                  <c:v>0.77259999999999995</c:v>
                </c:pt>
                <c:pt idx="4">
                  <c:v>0.76629999999999998</c:v>
                </c:pt>
                <c:pt idx="5">
                  <c:v>0.77129999999999999</c:v>
                </c:pt>
                <c:pt idx="6">
                  <c:v>0.75790000000000002</c:v>
                </c:pt>
              </c:numCache>
            </c:numRef>
          </c:val>
          <c:extLst>
            <c:ext xmlns:c16="http://schemas.microsoft.com/office/drawing/2014/chart" uri="{C3380CC4-5D6E-409C-BE32-E72D297353CC}">
              <c16:uniqueId val="{00000009-9361-4002-93C2-F8EE40B5D4D4}"/>
            </c:ext>
          </c:extLst>
        </c:ser>
        <c:ser>
          <c:idx val="2"/>
          <c:order val="2"/>
          <c:tx>
            <c:strRef>
              <c:f>Sheet1!$D$2</c:f>
              <c:strCache>
                <c:ptCount val="1"/>
                <c:pt idx="0">
                  <c:v>Retained in Care***</c:v>
                </c:pt>
              </c:strCache>
            </c:strRef>
          </c:tx>
          <c:spPr>
            <a:solidFill>
              <a:srgbClr val="6D2E75">
                <a:lumMod val="40000"/>
                <a:lumOff val="60000"/>
              </a:srgbClr>
            </a:solidFill>
            <a:ln>
              <a:solidFill>
                <a:sysClr val="windowText" lastClr="000000"/>
              </a:solidFill>
            </a:ln>
          </c:spPr>
          <c:invertIfNegative val="0"/>
          <c:dLbls>
            <c:delete val="1"/>
          </c:dLbls>
          <c:cat>
            <c:strRef>
              <c:f>Sheet1!$A$3:$A$9</c:f>
              <c:strCache>
                <c:ptCount val="7"/>
                <c:pt idx="0">
                  <c:v>13-14</c:v>
                </c:pt>
                <c:pt idx="1">
                  <c:v>15-24</c:v>
                </c:pt>
                <c:pt idx="2">
                  <c:v>25-34</c:v>
                </c:pt>
                <c:pt idx="3">
                  <c:v>35-44</c:v>
                </c:pt>
                <c:pt idx="4">
                  <c:v>45-54</c:v>
                </c:pt>
                <c:pt idx="5">
                  <c:v>55-64</c:v>
                </c:pt>
                <c:pt idx="6">
                  <c:v>65 and older</c:v>
                </c:pt>
              </c:strCache>
            </c:strRef>
          </c:cat>
          <c:val>
            <c:numRef>
              <c:f>Sheet1!$D$3:$D$9</c:f>
              <c:numCache>
                <c:formatCode>General</c:formatCode>
                <c:ptCount val="7"/>
                <c:pt idx="0">
                  <c:v>0.66669999999999996</c:v>
                </c:pt>
                <c:pt idx="1">
                  <c:v>0.73140000000000005</c:v>
                </c:pt>
                <c:pt idx="2">
                  <c:v>0.72060000000000002</c:v>
                </c:pt>
                <c:pt idx="3">
                  <c:v>0.7087</c:v>
                </c:pt>
                <c:pt idx="4">
                  <c:v>0.71889999999999998</c:v>
                </c:pt>
                <c:pt idx="5">
                  <c:v>0.73280000000000001</c:v>
                </c:pt>
                <c:pt idx="6">
                  <c:v>0.72860000000000003</c:v>
                </c:pt>
              </c:numCache>
            </c:numRef>
          </c:val>
          <c:extLst>
            <c:ext xmlns:c16="http://schemas.microsoft.com/office/drawing/2014/chart" uri="{C3380CC4-5D6E-409C-BE32-E72D297353CC}">
              <c16:uniqueId val="{0000000A-9361-4002-93C2-F8EE40B5D4D4}"/>
            </c:ext>
          </c:extLst>
        </c:ser>
        <c:ser>
          <c:idx val="3"/>
          <c:order val="3"/>
          <c:tx>
            <c:strRef>
              <c:f>Sheet1!$E$2</c:f>
              <c:strCache>
                <c:ptCount val="1"/>
                <c:pt idx="0">
                  <c:v>Virally Suppressed^ </c:v>
                </c:pt>
              </c:strCache>
            </c:strRef>
          </c:tx>
          <c:spPr>
            <a:solidFill>
              <a:srgbClr val="6D2E75">
                <a:lumMod val="20000"/>
                <a:lumOff val="80000"/>
              </a:srgbClr>
            </a:solidFill>
            <a:ln>
              <a:solidFill>
                <a:sysClr val="windowText" lastClr="000000"/>
              </a:solidFill>
            </a:ln>
          </c:spPr>
          <c:invertIfNegative val="0"/>
          <c:dLbls>
            <c:numFmt formatCode="0%" sourceLinked="0"/>
            <c:spPr>
              <a:noFill/>
              <a:ln>
                <a:noFill/>
              </a:ln>
              <a:effectLst/>
            </c:spPr>
            <c:txPr>
              <a:bodyPr wrap="square" lIns="38100" tIns="19050" rIns="38100" bIns="19050" anchor="ctr">
                <a:spAutoFit/>
              </a:bodyPr>
              <a:lstStyle/>
              <a:p>
                <a:pPr>
                  <a:defRPr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Sheet1!$A$3:$A$9</c:f>
              <c:strCache>
                <c:ptCount val="7"/>
                <c:pt idx="0">
                  <c:v>13-14</c:v>
                </c:pt>
                <c:pt idx="1">
                  <c:v>15-24</c:v>
                </c:pt>
                <c:pt idx="2">
                  <c:v>25-34</c:v>
                </c:pt>
                <c:pt idx="3">
                  <c:v>35-44</c:v>
                </c:pt>
                <c:pt idx="4">
                  <c:v>45-54</c:v>
                </c:pt>
                <c:pt idx="5">
                  <c:v>55-64</c:v>
                </c:pt>
                <c:pt idx="6">
                  <c:v>65 and older</c:v>
                </c:pt>
              </c:strCache>
            </c:strRef>
          </c:cat>
          <c:val>
            <c:numRef>
              <c:f>Sheet1!$E$3:$E$9</c:f>
              <c:numCache>
                <c:formatCode>General</c:formatCode>
                <c:ptCount val="7"/>
                <c:pt idx="0">
                  <c:v>0.66669999999999996</c:v>
                </c:pt>
                <c:pt idx="1">
                  <c:v>0.64570000000000005</c:v>
                </c:pt>
                <c:pt idx="2">
                  <c:v>0.65910000000000002</c:v>
                </c:pt>
                <c:pt idx="3">
                  <c:v>0.64839999999999998</c:v>
                </c:pt>
                <c:pt idx="4">
                  <c:v>0.67469999999999997</c:v>
                </c:pt>
                <c:pt idx="5">
                  <c:v>0.69540000000000002</c:v>
                </c:pt>
                <c:pt idx="6">
                  <c:v>0.69869999999999999</c:v>
                </c:pt>
              </c:numCache>
            </c:numRef>
          </c:val>
          <c:extLst>
            <c:ext xmlns:c16="http://schemas.microsoft.com/office/drawing/2014/chart" uri="{C3380CC4-5D6E-409C-BE32-E72D297353CC}">
              <c16:uniqueId val="{0000000B-9361-4002-93C2-F8EE40B5D4D4}"/>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title>
          <c:tx>
            <c:rich>
              <a:bodyPr/>
              <a:lstStyle/>
              <a:p>
                <a:pPr>
                  <a:defRPr/>
                </a:pPr>
                <a:r>
                  <a:rPr lang="en-US" dirty="0"/>
                  <a:t>Current Age</a:t>
                </a:r>
                <a:r>
                  <a:rPr lang="en-US" sz="1000" b="0" i="0" u="none" strike="noStrike" baseline="0" dirty="0">
                    <a:effectLst/>
                  </a:rPr>
                  <a:t>^^</a:t>
                </a:r>
                <a:endParaRPr lang="en-US" dirty="0"/>
              </a:p>
            </c:rich>
          </c:tx>
          <c:layout>
            <c:manualLayout>
              <c:xMode val="edge"/>
              <c:yMode val="edge"/>
              <c:x val="0.51042912519146788"/>
              <c:y val="0.94627610617315094"/>
            </c:manualLayout>
          </c:layout>
          <c:overlay val="0"/>
        </c:title>
        <c:numFmt formatCode="General" sourceLinked="1"/>
        <c:majorTickMark val="out"/>
        <c:minorTickMark val="none"/>
        <c:tickLblPos val="nextTo"/>
        <c:spPr>
          <a:ln>
            <a:solidFill>
              <a:sysClr val="windowText" lastClr="000000"/>
            </a:solidFill>
          </a:ln>
        </c:spPr>
        <c:txPr>
          <a:bodyPr/>
          <a:lstStyle/>
          <a:p>
            <a:pPr>
              <a:defRPr sz="1000" b="1"/>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People Living with HIV in NC</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legend>
      <c:legendPos val="t"/>
      <c:overlay val="0"/>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116369121742993"/>
          <c:y val="0.14584112792077181"/>
          <c:w val="0.83671573147951117"/>
          <c:h val="0.66011616079249114"/>
        </c:manualLayout>
      </c:layout>
      <c:barChart>
        <c:barDir val="col"/>
        <c:grouping val="clustered"/>
        <c:varyColors val="0"/>
        <c:ser>
          <c:idx val="0"/>
          <c:order val="0"/>
          <c:tx>
            <c:strRef>
              <c:f>Sheet1!$B$2</c:f>
              <c:strCache>
                <c:ptCount val="1"/>
                <c:pt idx="0">
                  <c:v>Diagnosed &amp; Reported*</c:v>
                </c:pt>
              </c:strCache>
            </c:strRef>
          </c:tx>
          <c:spPr>
            <a:solidFill>
              <a:srgbClr val="71C9C5">
                <a:lumMod val="50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1-9361-4002-93C2-F8EE40B5D4D4}"/>
              </c:ext>
            </c:extLst>
          </c:dPt>
          <c:dPt>
            <c:idx val="2"/>
            <c:invertIfNegative val="0"/>
            <c:bubble3D val="0"/>
            <c:extLst>
              <c:ext xmlns:c16="http://schemas.microsoft.com/office/drawing/2014/chart" uri="{C3380CC4-5D6E-409C-BE32-E72D297353CC}">
                <c16:uniqueId val="{00000003-9361-4002-93C2-F8EE40B5D4D4}"/>
              </c:ext>
            </c:extLst>
          </c:dPt>
          <c:dPt>
            <c:idx val="3"/>
            <c:invertIfNegative val="0"/>
            <c:bubble3D val="0"/>
            <c:extLst>
              <c:ext xmlns:c16="http://schemas.microsoft.com/office/drawing/2014/chart" uri="{C3380CC4-5D6E-409C-BE32-E72D297353CC}">
                <c16:uniqueId val="{00000005-9361-4002-93C2-F8EE40B5D4D4}"/>
              </c:ext>
            </c:extLst>
          </c:dPt>
          <c:dPt>
            <c:idx val="4"/>
            <c:invertIfNegative val="0"/>
            <c:bubble3D val="0"/>
            <c:extLst>
              <c:ext xmlns:c16="http://schemas.microsoft.com/office/drawing/2014/chart" uri="{C3380CC4-5D6E-409C-BE32-E72D297353CC}">
                <c16:uniqueId val="{00000006-9361-4002-93C2-F8EE40B5D4D4}"/>
              </c:ext>
            </c:extLst>
          </c:dPt>
          <c:dLbls>
            <c:delete val="1"/>
          </c:dLbls>
          <c:cat>
            <c:strRef>
              <c:f>Sheet1!$A$3:$A$9</c:f>
              <c:strCache>
                <c:ptCount val="7"/>
                <c:pt idx="0">
                  <c:v>13-14</c:v>
                </c:pt>
                <c:pt idx="1">
                  <c:v>15-24</c:v>
                </c:pt>
                <c:pt idx="2">
                  <c:v>25-34</c:v>
                </c:pt>
                <c:pt idx="3">
                  <c:v>35-44</c:v>
                </c:pt>
                <c:pt idx="4">
                  <c:v>45-54</c:v>
                </c:pt>
                <c:pt idx="5">
                  <c:v>55-64</c:v>
                </c:pt>
                <c:pt idx="6">
                  <c:v>65 and older</c:v>
                </c:pt>
              </c:strCache>
            </c:strRef>
          </c:cat>
          <c:val>
            <c:numRef>
              <c:f>Sheet1!$B$3:$B$9</c:f>
              <c:numCache>
                <c:formatCode>#,##0</c:formatCode>
                <c:ptCount val="7"/>
                <c:pt idx="0">
                  <c:v>0</c:v>
                </c:pt>
                <c:pt idx="1">
                  <c:v>1</c:v>
                </c:pt>
                <c:pt idx="2">
                  <c:v>1</c:v>
                </c:pt>
                <c:pt idx="3">
                  <c:v>1</c:v>
                </c:pt>
                <c:pt idx="4">
                  <c:v>1</c:v>
                </c:pt>
                <c:pt idx="5">
                  <c:v>1</c:v>
                </c:pt>
                <c:pt idx="6">
                  <c:v>1</c:v>
                </c:pt>
              </c:numCache>
            </c:numRef>
          </c:val>
          <c:extLst>
            <c:ext xmlns:c16="http://schemas.microsoft.com/office/drawing/2014/chart" uri="{C3380CC4-5D6E-409C-BE32-E72D297353CC}">
              <c16:uniqueId val="{00000008-9361-4002-93C2-F8EE40B5D4D4}"/>
            </c:ext>
          </c:extLst>
        </c:ser>
        <c:ser>
          <c:idx val="1"/>
          <c:order val="1"/>
          <c:tx>
            <c:strRef>
              <c:f>Sheet1!$C$2</c:f>
              <c:strCache>
                <c:ptCount val="1"/>
                <c:pt idx="0">
                  <c:v>At Least 1 Care Visit **</c:v>
                </c:pt>
              </c:strCache>
            </c:strRef>
          </c:tx>
          <c:spPr>
            <a:solidFill>
              <a:srgbClr val="71C9C5">
                <a:lumMod val="75000"/>
              </a:srgbClr>
            </a:solidFill>
            <a:ln>
              <a:solidFill>
                <a:sysClr val="windowText" lastClr="000000"/>
              </a:solidFill>
            </a:ln>
          </c:spPr>
          <c:invertIfNegative val="0"/>
          <c:dLbls>
            <c:delete val="1"/>
          </c:dLbls>
          <c:cat>
            <c:strRef>
              <c:f>Sheet1!$A$3:$A$9</c:f>
              <c:strCache>
                <c:ptCount val="7"/>
                <c:pt idx="0">
                  <c:v>13-14</c:v>
                </c:pt>
                <c:pt idx="1">
                  <c:v>15-24</c:v>
                </c:pt>
                <c:pt idx="2">
                  <c:v>25-34</c:v>
                </c:pt>
                <c:pt idx="3">
                  <c:v>35-44</c:v>
                </c:pt>
                <c:pt idx="4">
                  <c:v>45-54</c:v>
                </c:pt>
                <c:pt idx="5">
                  <c:v>55-64</c:v>
                </c:pt>
                <c:pt idx="6">
                  <c:v>65 and older</c:v>
                </c:pt>
              </c:strCache>
            </c:strRef>
          </c:cat>
          <c:val>
            <c:numRef>
              <c:f>Sheet1!$C$3:$C$9</c:f>
              <c:numCache>
                <c:formatCode>General</c:formatCode>
                <c:ptCount val="7"/>
                <c:pt idx="0">
                  <c:v>0</c:v>
                </c:pt>
                <c:pt idx="1">
                  <c:v>0.78259999999999996</c:v>
                </c:pt>
                <c:pt idx="2">
                  <c:v>0.82740000000000002</c:v>
                </c:pt>
                <c:pt idx="3">
                  <c:v>0.84350000000000003</c:v>
                </c:pt>
                <c:pt idx="4">
                  <c:v>0.84719999999999995</c:v>
                </c:pt>
                <c:pt idx="5">
                  <c:v>0.87880000000000003</c:v>
                </c:pt>
                <c:pt idx="6">
                  <c:v>1</c:v>
                </c:pt>
              </c:numCache>
            </c:numRef>
          </c:val>
          <c:extLst>
            <c:ext xmlns:c16="http://schemas.microsoft.com/office/drawing/2014/chart" uri="{C3380CC4-5D6E-409C-BE32-E72D297353CC}">
              <c16:uniqueId val="{00000009-9361-4002-93C2-F8EE40B5D4D4}"/>
            </c:ext>
          </c:extLst>
        </c:ser>
        <c:ser>
          <c:idx val="2"/>
          <c:order val="2"/>
          <c:tx>
            <c:strRef>
              <c:f>Sheet1!$D$2</c:f>
              <c:strCache>
                <c:ptCount val="1"/>
                <c:pt idx="0">
                  <c:v>Retained in Care***</c:v>
                </c:pt>
              </c:strCache>
            </c:strRef>
          </c:tx>
          <c:spPr>
            <a:solidFill>
              <a:srgbClr val="71C9C5">
                <a:lumMod val="60000"/>
                <a:lumOff val="40000"/>
              </a:srgbClr>
            </a:solidFill>
            <a:ln>
              <a:solidFill>
                <a:sysClr val="windowText" lastClr="000000"/>
              </a:solidFill>
            </a:ln>
          </c:spPr>
          <c:invertIfNegative val="0"/>
          <c:dLbls>
            <c:delete val="1"/>
          </c:dLbls>
          <c:cat>
            <c:strRef>
              <c:f>Sheet1!$A$3:$A$9</c:f>
              <c:strCache>
                <c:ptCount val="7"/>
                <c:pt idx="0">
                  <c:v>13-14</c:v>
                </c:pt>
                <c:pt idx="1">
                  <c:v>15-24</c:v>
                </c:pt>
                <c:pt idx="2">
                  <c:v>25-34</c:v>
                </c:pt>
                <c:pt idx="3">
                  <c:v>35-44</c:v>
                </c:pt>
                <c:pt idx="4">
                  <c:v>45-54</c:v>
                </c:pt>
                <c:pt idx="5">
                  <c:v>55-64</c:v>
                </c:pt>
                <c:pt idx="6">
                  <c:v>65 and older</c:v>
                </c:pt>
              </c:strCache>
            </c:strRef>
          </c:cat>
          <c:val>
            <c:numRef>
              <c:f>Sheet1!$D$3:$D$9</c:f>
              <c:numCache>
                <c:formatCode>General</c:formatCode>
                <c:ptCount val="7"/>
                <c:pt idx="0">
                  <c:v>0</c:v>
                </c:pt>
                <c:pt idx="1">
                  <c:v>0.78259999999999996</c:v>
                </c:pt>
                <c:pt idx="2">
                  <c:v>0.7208</c:v>
                </c:pt>
                <c:pt idx="3">
                  <c:v>0.7823</c:v>
                </c:pt>
                <c:pt idx="4">
                  <c:v>0.77780000000000005</c:v>
                </c:pt>
                <c:pt idx="5">
                  <c:v>0.84850000000000003</c:v>
                </c:pt>
                <c:pt idx="6">
                  <c:v>0.81820000000000004</c:v>
                </c:pt>
              </c:numCache>
            </c:numRef>
          </c:val>
          <c:extLst>
            <c:ext xmlns:c16="http://schemas.microsoft.com/office/drawing/2014/chart" uri="{C3380CC4-5D6E-409C-BE32-E72D297353CC}">
              <c16:uniqueId val="{0000000A-9361-4002-93C2-F8EE40B5D4D4}"/>
            </c:ext>
          </c:extLst>
        </c:ser>
        <c:ser>
          <c:idx val="3"/>
          <c:order val="3"/>
          <c:tx>
            <c:strRef>
              <c:f>Sheet1!$E$2</c:f>
              <c:strCache>
                <c:ptCount val="1"/>
                <c:pt idx="0">
                  <c:v>Virally Suppressed^</c:v>
                </c:pt>
              </c:strCache>
            </c:strRef>
          </c:tx>
          <c:spPr>
            <a:solidFill>
              <a:srgbClr val="71C9C5">
                <a:lumMod val="20000"/>
                <a:lumOff val="80000"/>
              </a:srgbClr>
            </a:solidFill>
            <a:ln>
              <a:solidFill>
                <a:sysClr val="windowText" lastClr="000000"/>
              </a:solidFill>
            </a:ln>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87CC-4C55-9A9B-23F5784FF1EB}"/>
                </c:ext>
              </c:extLst>
            </c:dLbl>
            <c:numFmt formatCode="0%" sourceLinked="0"/>
            <c:spPr>
              <a:noFill/>
              <a:ln>
                <a:noFill/>
              </a:ln>
              <a:effectLst/>
            </c:spPr>
            <c:txPr>
              <a:bodyPr wrap="square" lIns="38100" tIns="19050" rIns="38100" bIns="19050" anchor="ctr">
                <a:spAutoFit/>
              </a:bodyPr>
              <a:lstStyle/>
              <a:p>
                <a:pPr>
                  <a:defRPr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Sheet1!$A$3:$A$9</c:f>
              <c:strCache>
                <c:ptCount val="7"/>
                <c:pt idx="0">
                  <c:v>13-14</c:v>
                </c:pt>
                <c:pt idx="1">
                  <c:v>15-24</c:v>
                </c:pt>
                <c:pt idx="2">
                  <c:v>25-34</c:v>
                </c:pt>
                <c:pt idx="3">
                  <c:v>35-44</c:v>
                </c:pt>
                <c:pt idx="4">
                  <c:v>45-54</c:v>
                </c:pt>
                <c:pt idx="5">
                  <c:v>55-64</c:v>
                </c:pt>
                <c:pt idx="6">
                  <c:v>65 and older</c:v>
                </c:pt>
              </c:strCache>
            </c:strRef>
          </c:cat>
          <c:val>
            <c:numRef>
              <c:f>Sheet1!$E$3:$E$9</c:f>
              <c:numCache>
                <c:formatCode>General</c:formatCode>
                <c:ptCount val="7"/>
                <c:pt idx="0">
                  <c:v>0</c:v>
                </c:pt>
                <c:pt idx="1">
                  <c:v>0.69569999999999999</c:v>
                </c:pt>
                <c:pt idx="2">
                  <c:v>0.65480000000000005</c:v>
                </c:pt>
                <c:pt idx="3">
                  <c:v>0.68030000000000002</c:v>
                </c:pt>
                <c:pt idx="4">
                  <c:v>0.70830000000000004</c:v>
                </c:pt>
                <c:pt idx="5">
                  <c:v>0.81820000000000004</c:v>
                </c:pt>
                <c:pt idx="6">
                  <c:v>0.81820000000000004</c:v>
                </c:pt>
              </c:numCache>
            </c:numRef>
          </c:val>
          <c:extLst>
            <c:ext xmlns:c16="http://schemas.microsoft.com/office/drawing/2014/chart" uri="{C3380CC4-5D6E-409C-BE32-E72D297353CC}">
              <c16:uniqueId val="{0000000B-9361-4002-93C2-F8EE40B5D4D4}"/>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title>
          <c:tx>
            <c:rich>
              <a:bodyPr/>
              <a:lstStyle/>
              <a:p>
                <a:pPr>
                  <a:defRPr/>
                </a:pPr>
                <a:r>
                  <a:rPr lang="en-US" dirty="0"/>
                  <a:t>Current Age^^</a:t>
                </a:r>
              </a:p>
            </c:rich>
          </c:tx>
          <c:overlay val="0"/>
        </c:title>
        <c:numFmt formatCode="General" sourceLinked="1"/>
        <c:majorTickMark val="out"/>
        <c:minorTickMark val="none"/>
        <c:tickLblPos val="nextTo"/>
        <c:spPr>
          <a:ln>
            <a:solidFill>
              <a:sysClr val="windowText" lastClr="000000"/>
            </a:solidFill>
          </a:ln>
        </c:spPr>
        <c:txPr>
          <a:bodyPr/>
          <a:lstStyle/>
          <a:p>
            <a:pPr>
              <a:defRPr sz="1000" b="1"/>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a:lstStyle/>
              <a:p>
                <a:pPr marL="0" marR="0" lvl="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prstClr val="black"/>
                    </a:solidFill>
                    <a:latin typeface="Candara" panose="020E0502030303020204" pitchFamily="34" charset="0"/>
                    <a:ea typeface="+mn-ea"/>
                    <a:cs typeface="Arial" panose="020B0604020202020204" pitchFamily="34" charset="0"/>
                  </a:defRPr>
                </a:pPr>
                <a:r>
                  <a:rPr lang="en-US" sz="1800" b="1" i="0" baseline="0" dirty="0">
                    <a:effectLst/>
                  </a:rPr>
                  <a:t>Percent of People Living with HIV in NC</a:t>
                </a:r>
                <a:endParaRPr lang="en-US"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prstClr val="black"/>
                    </a:solidFill>
                    <a:latin typeface="Candara" panose="020E0502030303020204" pitchFamily="34" charset="0"/>
                    <a:ea typeface="+mn-ea"/>
                    <a:cs typeface="Arial" panose="020B0604020202020204" pitchFamily="34" charset="0"/>
                  </a:defRPr>
                </a:pPr>
                <a:endParaRPr lang="en-US" dirty="0"/>
              </a:p>
            </c:rich>
          </c:tx>
          <c:layout>
            <c:manualLayout>
              <c:xMode val="edge"/>
              <c:yMode val="edge"/>
              <c:x val="2.4969506548907666E-3"/>
              <c:y val="9.0461401784419082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legend>
      <c:legendPos val="t"/>
      <c:overlay val="0"/>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1261329441870024"/>
          <c:w val="0.83671573147951117"/>
          <c:h val="0.73092023623369518"/>
        </c:manualLayout>
      </c:layout>
      <c:barChart>
        <c:barDir val="col"/>
        <c:grouping val="clustered"/>
        <c:varyColors val="0"/>
        <c:ser>
          <c:idx val="0"/>
          <c:order val="0"/>
          <c:tx>
            <c:strRef>
              <c:f>Sheet1!$B$2</c:f>
              <c:strCache>
                <c:ptCount val="1"/>
                <c:pt idx="0">
                  <c:v>Women</c:v>
                </c:pt>
              </c:strCache>
            </c:strRef>
          </c:tx>
          <c:spPr>
            <a:solidFill>
              <a:srgbClr val="6D2E75">
                <a:lumMod val="75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1-1522-450E-A3CB-464829A4D8F9}"/>
              </c:ext>
            </c:extLst>
          </c:dPt>
          <c:dPt>
            <c:idx val="2"/>
            <c:invertIfNegative val="0"/>
            <c:bubble3D val="0"/>
            <c:extLst>
              <c:ext xmlns:c16="http://schemas.microsoft.com/office/drawing/2014/chart" uri="{C3380CC4-5D6E-409C-BE32-E72D297353CC}">
                <c16:uniqueId val="{00000003-1522-450E-A3CB-464829A4D8F9}"/>
              </c:ext>
            </c:extLst>
          </c:dPt>
          <c:dPt>
            <c:idx val="3"/>
            <c:invertIfNegative val="0"/>
            <c:bubble3D val="0"/>
            <c:extLst>
              <c:ext xmlns:c16="http://schemas.microsoft.com/office/drawing/2014/chart" uri="{C3380CC4-5D6E-409C-BE32-E72D297353CC}">
                <c16:uniqueId val="{00000005-1522-450E-A3CB-464829A4D8F9}"/>
              </c:ext>
            </c:extLst>
          </c:dPt>
          <c:dPt>
            <c:idx val="4"/>
            <c:invertIfNegative val="0"/>
            <c:bubble3D val="0"/>
            <c:extLst>
              <c:ext xmlns:c16="http://schemas.microsoft.com/office/drawing/2014/chart" uri="{C3380CC4-5D6E-409C-BE32-E72D297353CC}">
                <c16:uniqueId val="{00000006-1522-450E-A3CB-464829A4D8F9}"/>
              </c:ext>
            </c:extLst>
          </c:dPt>
          <c:dLbls>
            <c:numFmt formatCode="0%" sourceLinked="0"/>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 </c:v>
                </c:pt>
              </c:strCache>
            </c:strRef>
          </c:cat>
          <c:val>
            <c:numRef>
              <c:f>Sheet1!$B$3:$B$6</c:f>
              <c:numCache>
                <c:formatCode>General</c:formatCode>
                <c:ptCount val="4"/>
                <c:pt idx="0" formatCode="#,##0.000">
                  <c:v>1</c:v>
                </c:pt>
                <c:pt idx="1">
                  <c:v>0.79349999999999998</c:v>
                </c:pt>
                <c:pt idx="2">
                  <c:v>0.74370000000000003</c:v>
                </c:pt>
                <c:pt idx="3">
                  <c:v>0.69910000000000005</c:v>
                </c:pt>
              </c:numCache>
            </c:numRef>
          </c:val>
          <c:extLst>
            <c:ext xmlns:c16="http://schemas.microsoft.com/office/drawing/2014/chart" uri="{C3380CC4-5D6E-409C-BE32-E72D297353CC}">
              <c16:uniqueId val="{00000008-1522-450E-A3CB-464829A4D8F9}"/>
            </c:ext>
          </c:extLst>
        </c:ser>
        <c:ser>
          <c:idx val="1"/>
          <c:order val="1"/>
          <c:tx>
            <c:strRef>
              <c:f>Sheet1!$C$2</c:f>
              <c:strCache>
                <c:ptCount val="1"/>
                <c:pt idx="0">
                  <c:v>Men</c:v>
                </c:pt>
              </c:strCache>
            </c:strRef>
          </c:tx>
          <c:spPr>
            <a:solidFill>
              <a:srgbClr val="1F497D">
                <a:lumMod val="20000"/>
                <a:lumOff val="80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2-F6B7-409D-B03E-64573AD7D411}"/>
              </c:ext>
            </c:extLst>
          </c:dPt>
          <c:dPt>
            <c:idx val="2"/>
            <c:invertIfNegative val="0"/>
            <c:bubble3D val="0"/>
            <c:extLst>
              <c:ext xmlns:c16="http://schemas.microsoft.com/office/drawing/2014/chart" uri="{C3380CC4-5D6E-409C-BE32-E72D297353CC}">
                <c16:uniqueId val="{00000003-F6B7-409D-B03E-64573AD7D411}"/>
              </c:ext>
            </c:extLst>
          </c:dPt>
          <c:dPt>
            <c:idx val="3"/>
            <c:invertIfNegative val="0"/>
            <c:bubble3D val="0"/>
            <c:extLst>
              <c:ext xmlns:c16="http://schemas.microsoft.com/office/drawing/2014/chart" uri="{C3380CC4-5D6E-409C-BE32-E72D297353CC}">
                <c16:uniqueId val="{00000004-F6B7-409D-B03E-64573AD7D411}"/>
              </c:ext>
            </c:extLst>
          </c:dPt>
          <c:dLbls>
            <c:numFmt formatCode="0%" sourceLinked="0"/>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 </c:v>
                </c:pt>
              </c:strCache>
            </c:strRef>
          </c:cat>
          <c:val>
            <c:numRef>
              <c:f>Sheet1!$C$3:$C$6</c:f>
              <c:numCache>
                <c:formatCode>General</c:formatCode>
                <c:ptCount val="4"/>
                <c:pt idx="0" formatCode="#,##0.000">
                  <c:v>1</c:v>
                </c:pt>
                <c:pt idx="1">
                  <c:v>0.74650000000000005</c:v>
                </c:pt>
                <c:pt idx="2">
                  <c:v>0.69940000000000002</c:v>
                </c:pt>
                <c:pt idx="3">
                  <c:v>0.65269999999999995</c:v>
                </c:pt>
              </c:numCache>
            </c:numRef>
          </c:val>
          <c:extLst>
            <c:ext xmlns:c16="http://schemas.microsoft.com/office/drawing/2014/chart" uri="{C3380CC4-5D6E-409C-BE32-E72D297353CC}">
              <c16:uniqueId val="{00000000-F6B7-409D-B03E-64573AD7D411}"/>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numFmt formatCode="General" sourceLinked="1"/>
        <c:majorTickMark val="out"/>
        <c:minorTickMark val="none"/>
        <c:tickLblPos val="nextTo"/>
        <c:spPr>
          <a:ln>
            <a:solidFill>
              <a:sysClr val="windowText" lastClr="000000"/>
            </a:solidFill>
          </a:ln>
        </c:spPr>
        <c:txPr>
          <a:bodyPr/>
          <a:lstStyle/>
          <a:p>
            <a:pPr>
              <a:defRPr sz="1100" b="1"/>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200"/>
                </a:pPr>
                <a:r>
                  <a:rPr lang="en-US" sz="1200" dirty="0"/>
                  <a:t>Percent of People Living with HIV in NC Who Report</a:t>
                </a:r>
                <a:r>
                  <a:rPr lang="en-US" sz="1200" baseline="0" dirty="0"/>
                  <a:t> Heterosexual Contact</a:t>
                </a:r>
                <a:endParaRPr lang="en-US" sz="1200" dirty="0"/>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legend>
      <c:legendPos val="t"/>
      <c:layout>
        <c:manualLayout>
          <c:xMode val="edge"/>
          <c:yMode val="edge"/>
          <c:x val="0.43478789021105213"/>
          <c:y val="3.8083741704450537E-2"/>
          <c:w val="0.22913020204346296"/>
          <c:h val="8.7712554713006152E-2"/>
        </c:manualLayout>
      </c:layout>
      <c:overlay val="0"/>
      <c:txPr>
        <a:bodyPr/>
        <a:lstStyle/>
        <a:p>
          <a:pPr>
            <a:defRPr sz="1600" b="1"/>
          </a:pPr>
          <a:endParaRPr lang="en-US"/>
        </a:p>
      </c:txPr>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1261329441870024"/>
          <c:w val="0.83671573147951117"/>
          <c:h val="0.78631463592824091"/>
        </c:manualLayout>
      </c:layout>
      <c:barChart>
        <c:barDir val="col"/>
        <c:grouping val="clustered"/>
        <c:varyColors val="0"/>
        <c:ser>
          <c:idx val="0"/>
          <c:order val="0"/>
          <c:tx>
            <c:strRef>
              <c:f>Sheet1!$B$2</c:f>
              <c:strCache>
                <c:ptCount val="1"/>
                <c:pt idx="0">
                  <c:v>Women</c:v>
                </c:pt>
              </c:strCache>
            </c:strRef>
          </c:tx>
          <c:spPr>
            <a:solidFill>
              <a:srgbClr val="6D2E75">
                <a:lumMod val="75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1-1522-450E-A3CB-464829A4D8F9}"/>
              </c:ext>
            </c:extLst>
          </c:dPt>
          <c:dPt>
            <c:idx val="2"/>
            <c:invertIfNegative val="0"/>
            <c:bubble3D val="0"/>
            <c:extLst>
              <c:ext xmlns:c16="http://schemas.microsoft.com/office/drawing/2014/chart" uri="{C3380CC4-5D6E-409C-BE32-E72D297353CC}">
                <c16:uniqueId val="{00000003-1522-450E-A3CB-464829A4D8F9}"/>
              </c:ext>
            </c:extLst>
          </c:dPt>
          <c:dPt>
            <c:idx val="3"/>
            <c:invertIfNegative val="0"/>
            <c:bubble3D val="0"/>
            <c:extLst>
              <c:ext xmlns:c16="http://schemas.microsoft.com/office/drawing/2014/chart" uri="{C3380CC4-5D6E-409C-BE32-E72D297353CC}">
                <c16:uniqueId val="{00000005-1522-450E-A3CB-464829A4D8F9}"/>
              </c:ext>
            </c:extLst>
          </c:dPt>
          <c:dPt>
            <c:idx val="4"/>
            <c:invertIfNegative val="0"/>
            <c:bubble3D val="0"/>
            <c:extLst>
              <c:ext xmlns:c16="http://schemas.microsoft.com/office/drawing/2014/chart" uri="{C3380CC4-5D6E-409C-BE32-E72D297353CC}">
                <c16:uniqueId val="{00000006-1522-450E-A3CB-464829A4D8F9}"/>
              </c:ext>
            </c:extLst>
          </c:dPt>
          <c:dLbls>
            <c:numFmt formatCode="0%" sourceLinked="0"/>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Sheet1!$B$3:$B$6</c:f>
              <c:numCache>
                <c:formatCode>General</c:formatCode>
                <c:ptCount val="4"/>
                <c:pt idx="0" formatCode="#,##0.000">
                  <c:v>1</c:v>
                </c:pt>
                <c:pt idx="1">
                  <c:v>0.73660000000000003</c:v>
                </c:pt>
                <c:pt idx="2">
                  <c:v>0.68579999999999997</c:v>
                </c:pt>
                <c:pt idx="3">
                  <c:v>0.64149999999999996</c:v>
                </c:pt>
              </c:numCache>
            </c:numRef>
          </c:val>
          <c:extLst>
            <c:ext xmlns:c16="http://schemas.microsoft.com/office/drawing/2014/chart" uri="{C3380CC4-5D6E-409C-BE32-E72D297353CC}">
              <c16:uniqueId val="{00000008-1522-450E-A3CB-464829A4D8F9}"/>
            </c:ext>
          </c:extLst>
        </c:ser>
        <c:ser>
          <c:idx val="1"/>
          <c:order val="1"/>
          <c:tx>
            <c:strRef>
              <c:f>Sheet1!$C$2</c:f>
              <c:strCache>
                <c:ptCount val="1"/>
                <c:pt idx="0">
                  <c:v>Men</c:v>
                </c:pt>
              </c:strCache>
            </c:strRef>
          </c:tx>
          <c:spPr>
            <a:solidFill>
              <a:srgbClr val="1F497D">
                <a:lumMod val="20000"/>
                <a:lumOff val="80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2-F6B7-409D-B03E-64573AD7D411}"/>
              </c:ext>
            </c:extLst>
          </c:dPt>
          <c:dPt>
            <c:idx val="2"/>
            <c:invertIfNegative val="0"/>
            <c:bubble3D val="0"/>
            <c:extLst>
              <c:ext xmlns:c16="http://schemas.microsoft.com/office/drawing/2014/chart" uri="{C3380CC4-5D6E-409C-BE32-E72D297353CC}">
                <c16:uniqueId val="{00000003-F6B7-409D-B03E-64573AD7D411}"/>
              </c:ext>
            </c:extLst>
          </c:dPt>
          <c:dPt>
            <c:idx val="3"/>
            <c:invertIfNegative val="0"/>
            <c:bubble3D val="0"/>
            <c:extLst>
              <c:ext xmlns:c16="http://schemas.microsoft.com/office/drawing/2014/chart" uri="{C3380CC4-5D6E-409C-BE32-E72D297353CC}">
                <c16:uniqueId val="{00000004-F6B7-409D-B03E-64573AD7D411}"/>
              </c:ext>
            </c:extLst>
          </c:dPt>
          <c:dLbls>
            <c:numFmt formatCode="0%" sourceLinked="0"/>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Sheet1!$C$3:$C$6</c:f>
              <c:numCache>
                <c:formatCode>General</c:formatCode>
                <c:ptCount val="4"/>
                <c:pt idx="0" formatCode="#,##0.000">
                  <c:v>1</c:v>
                </c:pt>
                <c:pt idx="1">
                  <c:v>0.70889999999999997</c:v>
                </c:pt>
                <c:pt idx="2">
                  <c:v>0.65590000000000004</c:v>
                </c:pt>
                <c:pt idx="3">
                  <c:v>0.61460000000000004</c:v>
                </c:pt>
              </c:numCache>
            </c:numRef>
          </c:val>
          <c:extLst>
            <c:ext xmlns:c16="http://schemas.microsoft.com/office/drawing/2014/chart" uri="{C3380CC4-5D6E-409C-BE32-E72D297353CC}">
              <c16:uniqueId val="{00000000-F6B7-409D-B03E-64573AD7D411}"/>
            </c:ext>
          </c:extLst>
        </c:ser>
        <c:ser>
          <c:idx val="2"/>
          <c:order val="2"/>
          <c:tx>
            <c:strRef>
              <c:f>Sheet1!$D$2</c:f>
              <c:strCache>
                <c:ptCount val="1"/>
                <c:pt idx="0">
                  <c:v>Transgender</c:v>
                </c:pt>
              </c:strCache>
            </c:strRef>
          </c:tx>
          <c:spPr>
            <a:solidFill>
              <a:srgbClr val="71C9C5">
                <a:lumMod val="50000"/>
              </a:srgbClr>
            </a:solidFill>
            <a:ln>
              <a:solidFill>
                <a:sysClr val="windowText" lastClr="000000"/>
              </a:solidFill>
            </a:ln>
          </c:spPr>
          <c:invertIfNegative val="0"/>
          <c:dLbls>
            <c:numFmt formatCode="0%" sourceLinked="0"/>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Sheet1!$D$3:$D$6</c:f>
              <c:numCache>
                <c:formatCode>#,##0.000</c:formatCode>
                <c:ptCount val="4"/>
                <c:pt idx="0">
                  <c:v>1</c:v>
                </c:pt>
                <c:pt idx="1">
                  <c:v>0.72219999999999995</c:v>
                </c:pt>
                <c:pt idx="2">
                  <c:v>0.58330000000000004</c:v>
                </c:pt>
                <c:pt idx="3">
                  <c:v>0.55559999999999998</c:v>
                </c:pt>
              </c:numCache>
            </c:numRef>
          </c:val>
          <c:extLst>
            <c:ext xmlns:c16="http://schemas.microsoft.com/office/drawing/2014/chart" uri="{C3380CC4-5D6E-409C-BE32-E72D297353CC}">
              <c16:uniqueId val="{00000007-B3D4-4151-92DC-3C81D7248527}"/>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numFmt formatCode="General" sourceLinked="1"/>
        <c:majorTickMark val="out"/>
        <c:minorTickMark val="none"/>
        <c:tickLblPos val="nextTo"/>
        <c:spPr>
          <a:ln>
            <a:solidFill>
              <a:sysClr val="windowText" lastClr="000000"/>
            </a:solidFill>
          </a:ln>
        </c:spPr>
        <c:txPr>
          <a:bodyPr/>
          <a:lstStyle/>
          <a:p>
            <a:pPr>
              <a:defRPr sz="1100" b="1"/>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People Living with HIV in NC Who Report Injecting Drugs</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legend>
      <c:legendPos val="t"/>
      <c:layout>
        <c:manualLayout>
          <c:xMode val="edge"/>
          <c:yMode val="edge"/>
          <c:x val="0.43478789021105213"/>
          <c:y val="3.8083741704450537E-2"/>
          <c:w val="0.43312270936298791"/>
          <c:h val="9.7087085682559179E-2"/>
        </c:manualLayout>
      </c:layout>
      <c:overlay val="0"/>
      <c:txPr>
        <a:bodyPr/>
        <a:lstStyle/>
        <a:p>
          <a:pPr>
            <a:defRPr sz="1600" b="1"/>
          </a:pPr>
          <a:endParaRPr lang="en-US"/>
        </a:p>
      </c:txPr>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1261329441870024"/>
          <c:w val="0.83671573147951117"/>
          <c:h val="0.78631463592824091"/>
        </c:manualLayout>
      </c:layout>
      <c:barChart>
        <c:barDir val="col"/>
        <c:grouping val="clustered"/>
        <c:varyColors val="0"/>
        <c:ser>
          <c:idx val="0"/>
          <c:order val="0"/>
          <c:tx>
            <c:strRef>
              <c:f>Sheet1!$B$2</c:f>
              <c:strCache>
                <c:ptCount val="1"/>
                <c:pt idx="0">
                  <c:v>Male</c:v>
                </c:pt>
              </c:strCache>
            </c:strRef>
          </c:tx>
          <c:spPr>
            <a:solidFill>
              <a:srgbClr val="6D2E75">
                <a:lumMod val="75000"/>
              </a:srgbClr>
            </a:solidFill>
            <a:ln>
              <a:solidFill>
                <a:sysClr val="windowText" lastClr="000000"/>
              </a:solidFill>
            </a:ln>
          </c:spPr>
          <c:invertIfNegative val="0"/>
          <c:dPt>
            <c:idx val="0"/>
            <c:invertIfNegative val="0"/>
            <c:bubble3D val="0"/>
            <c:spPr>
              <a:solidFill>
                <a:srgbClr val="0070C0"/>
              </a:solidFill>
              <a:ln>
                <a:solidFill>
                  <a:sysClr val="windowText" lastClr="000000"/>
                </a:solidFill>
              </a:ln>
            </c:spPr>
            <c:extLst>
              <c:ext xmlns:c16="http://schemas.microsoft.com/office/drawing/2014/chart" uri="{C3380CC4-5D6E-409C-BE32-E72D297353CC}">
                <c16:uniqueId val="{00000007-1522-450E-A3CB-464829A4D8F9}"/>
              </c:ext>
            </c:extLst>
          </c:dPt>
          <c:dPt>
            <c:idx val="1"/>
            <c:invertIfNegative val="0"/>
            <c:bubble3D val="0"/>
            <c:spPr>
              <a:solidFill>
                <a:srgbClr val="1F497D">
                  <a:lumMod val="60000"/>
                  <a:lumOff val="40000"/>
                </a:srgbClr>
              </a:solidFill>
              <a:ln>
                <a:solidFill>
                  <a:sysClr val="windowText" lastClr="000000"/>
                </a:solidFill>
              </a:ln>
            </c:spPr>
            <c:extLst>
              <c:ext xmlns:c16="http://schemas.microsoft.com/office/drawing/2014/chart" uri="{C3380CC4-5D6E-409C-BE32-E72D297353CC}">
                <c16:uniqueId val="{00000001-1522-450E-A3CB-464829A4D8F9}"/>
              </c:ext>
            </c:extLst>
          </c:dPt>
          <c:dPt>
            <c:idx val="2"/>
            <c:invertIfNegative val="0"/>
            <c:bubble3D val="0"/>
            <c:spPr>
              <a:solidFill>
                <a:srgbClr val="1F497D">
                  <a:lumMod val="40000"/>
                  <a:lumOff val="60000"/>
                </a:srgbClr>
              </a:solidFill>
              <a:ln>
                <a:solidFill>
                  <a:sysClr val="windowText" lastClr="000000"/>
                </a:solidFill>
              </a:ln>
            </c:spPr>
            <c:extLst>
              <c:ext xmlns:c16="http://schemas.microsoft.com/office/drawing/2014/chart" uri="{C3380CC4-5D6E-409C-BE32-E72D297353CC}">
                <c16:uniqueId val="{00000003-1522-450E-A3CB-464829A4D8F9}"/>
              </c:ext>
            </c:extLst>
          </c:dPt>
          <c:dPt>
            <c:idx val="3"/>
            <c:invertIfNegative val="0"/>
            <c:bubble3D val="0"/>
            <c:spPr>
              <a:solidFill>
                <a:srgbClr val="1F497D">
                  <a:lumMod val="20000"/>
                  <a:lumOff val="80000"/>
                </a:srgbClr>
              </a:solidFill>
              <a:ln>
                <a:solidFill>
                  <a:sysClr val="windowText" lastClr="000000"/>
                </a:solidFill>
              </a:ln>
            </c:spPr>
            <c:extLst>
              <c:ext xmlns:c16="http://schemas.microsoft.com/office/drawing/2014/chart" uri="{C3380CC4-5D6E-409C-BE32-E72D297353CC}">
                <c16:uniqueId val="{00000005-1522-450E-A3CB-464829A4D8F9}"/>
              </c:ext>
            </c:extLst>
          </c:dPt>
          <c:dPt>
            <c:idx val="4"/>
            <c:invertIfNegative val="0"/>
            <c:bubble3D val="0"/>
            <c:extLst>
              <c:ext xmlns:c16="http://schemas.microsoft.com/office/drawing/2014/chart" uri="{C3380CC4-5D6E-409C-BE32-E72D297353CC}">
                <c16:uniqueId val="{00000006-1522-450E-A3CB-464829A4D8F9}"/>
              </c:ext>
            </c:extLst>
          </c:dPt>
          <c:dLbls>
            <c:numFmt formatCode="0%" sourceLinked="0"/>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Sheet1!$B$3:$B$6</c:f>
              <c:numCache>
                <c:formatCode>General</c:formatCode>
                <c:ptCount val="4"/>
                <c:pt idx="0" formatCode="#,##0.000">
                  <c:v>1</c:v>
                </c:pt>
                <c:pt idx="1">
                  <c:v>0.80330000000000001</c:v>
                </c:pt>
                <c:pt idx="2">
                  <c:v>0.74980000000000002</c:v>
                </c:pt>
                <c:pt idx="3">
                  <c:v>0.71379999999999999</c:v>
                </c:pt>
              </c:numCache>
            </c:numRef>
          </c:val>
          <c:extLst>
            <c:ext xmlns:c16="http://schemas.microsoft.com/office/drawing/2014/chart" uri="{C3380CC4-5D6E-409C-BE32-E72D297353CC}">
              <c16:uniqueId val="{00000008-1522-450E-A3CB-464829A4D8F9}"/>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numFmt formatCode="General" sourceLinked="1"/>
        <c:majorTickMark val="out"/>
        <c:minorTickMark val="none"/>
        <c:tickLblPos val="nextTo"/>
        <c:spPr>
          <a:ln>
            <a:solidFill>
              <a:sysClr val="windowText" lastClr="000000"/>
            </a:solidFill>
          </a:ln>
        </c:spPr>
        <c:txPr>
          <a:bodyPr/>
          <a:lstStyle/>
          <a:p>
            <a:pPr>
              <a:defRPr sz="1100" b="1"/>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GBMSM Living with HIV in NC</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5225024818674776"/>
          <c:w val="0.83671573147951117"/>
          <c:h val="0.65961626440516974"/>
        </c:manualLayout>
      </c:layout>
      <c:barChart>
        <c:barDir val="col"/>
        <c:grouping val="clustered"/>
        <c:varyColors val="0"/>
        <c:ser>
          <c:idx val="0"/>
          <c:order val="0"/>
          <c:tx>
            <c:strRef>
              <c:f>Sheet1!$B$2</c:f>
              <c:strCache>
                <c:ptCount val="1"/>
                <c:pt idx="0">
                  <c:v>Female</c:v>
                </c:pt>
              </c:strCache>
            </c:strRef>
          </c:tx>
          <c:spPr>
            <a:solidFill>
              <a:srgbClr val="6D2E75">
                <a:lumMod val="75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1-1522-450E-A3CB-464829A4D8F9}"/>
              </c:ext>
            </c:extLst>
          </c:dPt>
          <c:dPt>
            <c:idx val="2"/>
            <c:invertIfNegative val="0"/>
            <c:bubble3D val="0"/>
            <c:extLst>
              <c:ext xmlns:c16="http://schemas.microsoft.com/office/drawing/2014/chart" uri="{C3380CC4-5D6E-409C-BE32-E72D297353CC}">
                <c16:uniqueId val="{00000003-1522-450E-A3CB-464829A4D8F9}"/>
              </c:ext>
            </c:extLst>
          </c:dPt>
          <c:dPt>
            <c:idx val="3"/>
            <c:invertIfNegative val="0"/>
            <c:bubble3D val="0"/>
            <c:extLst>
              <c:ext xmlns:c16="http://schemas.microsoft.com/office/drawing/2014/chart" uri="{C3380CC4-5D6E-409C-BE32-E72D297353CC}">
                <c16:uniqueId val="{00000005-1522-450E-A3CB-464829A4D8F9}"/>
              </c:ext>
            </c:extLst>
          </c:dPt>
          <c:dPt>
            <c:idx val="4"/>
            <c:invertIfNegative val="0"/>
            <c:bubble3D val="0"/>
            <c:extLst>
              <c:ext xmlns:c16="http://schemas.microsoft.com/office/drawing/2014/chart" uri="{C3380CC4-5D6E-409C-BE32-E72D297353CC}">
                <c16:uniqueId val="{00000006-1522-450E-A3CB-464829A4D8F9}"/>
              </c:ext>
            </c:extLst>
          </c:dPt>
          <c:dLbls>
            <c:numFmt formatCode="0%" sourceLinked="0"/>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Sheet1!$B$3:$B$6</c:f>
              <c:numCache>
                <c:formatCode>General</c:formatCode>
                <c:ptCount val="4"/>
                <c:pt idx="0" formatCode="#,##0.000">
                  <c:v>1</c:v>
                </c:pt>
                <c:pt idx="1">
                  <c:v>0.73050000000000004</c:v>
                </c:pt>
                <c:pt idx="2">
                  <c:v>0.67730000000000001</c:v>
                </c:pt>
                <c:pt idx="3">
                  <c:v>0.59219999999999995</c:v>
                </c:pt>
              </c:numCache>
            </c:numRef>
          </c:val>
          <c:extLst>
            <c:ext xmlns:c16="http://schemas.microsoft.com/office/drawing/2014/chart" uri="{C3380CC4-5D6E-409C-BE32-E72D297353CC}">
              <c16:uniqueId val="{00000008-1522-450E-A3CB-464829A4D8F9}"/>
            </c:ext>
          </c:extLst>
        </c:ser>
        <c:ser>
          <c:idx val="1"/>
          <c:order val="1"/>
          <c:tx>
            <c:strRef>
              <c:f>Sheet1!$C$2</c:f>
              <c:strCache>
                <c:ptCount val="1"/>
                <c:pt idx="0">
                  <c:v>Male</c:v>
                </c:pt>
              </c:strCache>
            </c:strRef>
          </c:tx>
          <c:spPr>
            <a:solidFill>
              <a:srgbClr val="1F497D">
                <a:lumMod val="40000"/>
                <a:lumOff val="60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2-F6B7-409D-B03E-64573AD7D411}"/>
              </c:ext>
            </c:extLst>
          </c:dPt>
          <c:dPt>
            <c:idx val="2"/>
            <c:invertIfNegative val="0"/>
            <c:bubble3D val="0"/>
            <c:extLst>
              <c:ext xmlns:c16="http://schemas.microsoft.com/office/drawing/2014/chart" uri="{C3380CC4-5D6E-409C-BE32-E72D297353CC}">
                <c16:uniqueId val="{00000003-F6B7-409D-B03E-64573AD7D411}"/>
              </c:ext>
            </c:extLst>
          </c:dPt>
          <c:dPt>
            <c:idx val="3"/>
            <c:invertIfNegative val="0"/>
            <c:bubble3D val="0"/>
            <c:extLst>
              <c:ext xmlns:c16="http://schemas.microsoft.com/office/drawing/2014/chart" uri="{C3380CC4-5D6E-409C-BE32-E72D297353CC}">
                <c16:uniqueId val="{00000004-F6B7-409D-B03E-64573AD7D411}"/>
              </c:ext>
            </c:extLst>
          </c:dPt>
          <c:dLbls>
            <c:numFmt formatCode="0%" sourceLinked="0"/>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Sheet1!$C$3:$C$6</c:f>
              <c:numCache>
                <c:formatCode>General</c:formatCode>
                <c:ptCount val="4"/>
                <c:pt idx="0" formatCode="#,##0.000">
                  <c:v>1</c:v>
                </c:pt>
                <c:pt idx="1">
                  <c:v>0.62660000000000005</c:v>
                </c:pt>
                <c:pt idx="2">
                  <c:v>0.58509999999999995</c:v>
                </c:pt>
                <c:pt idx="3">
                  <c:v>0.53110000000000002</c:v>
                </c:pt>
              </c:numCache>
            </c:numRef>
          </c:val>
          <c:extLst>
            <c:ext xmlns:c16="http://schemas.microsoft.com/office/drawing/2014/chart" uri="{C3380CC4-5D6E-409C-BE32-E72D297353CC}">
              <c16:uniqueId val="{00000000-F6B7-409D-B03E-64573AD7D411}"/>
            </c:ext>
          </c:extLst>
        </c:ser>
        <c:ser>
          <c:idx val="2"/>
          <c:order val="2"/>
          <c:tx>
            <c:strRef>
              <c:f>Sheet1!$D$2</c:f>
              <c:strCache>
                <c:ptCount val="1"/>
                <c:pt idx="0">
                  <c:v>Transgender</c:v>
                </c:pt>
              </c:strCache>
            </c:strRef>
          </c:tx>
          <c:spPr>
            <a:ln>
              <a:solidFill>
                <a:sysClr val="windowText" lastClr="000000"/>
              </a:solidFill>
            </a:ln>
          </c:spPr>
          <c:invertIfNegative val="0"/>
          <c:dLbls>
            <c:dLbl>
              <c:idx val="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BBC-4B34-99C5-6D7E59590D4B}"/>
                </c:ext>
              </c:extLst>
            </c:dLbl>
            <c:dLbl>
              <c:idx val="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BBC-4B34-99C5-6D7E59590D4B}"/>
                </c:ext>
              </c:extLst>
            </c:dLbl>
            <c:dLbl>
              <c:idx val="3"/>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BBC-4B34-99C5-6D7E59590D4B}"/>
                </c:ext>
              </c:extLst>
            </c:dLbl>
            <c:numFmt formatCode="0%" sourceLinked="0"/>
            <c:spPr>
              <a:noFill/>
              <a:ln>
                <a:noFill/>
              </a:ln>
              <a:effectLst/>
            </c:spPr>
            <c:txPr>
              <a:bodyPr lIns="38100" tIns="19050" rIns="38100" bIns="19050">
                <a:spAutoFit/>
              </a:bodyPr>
              <a:lstStyle/>
              <a:p>
                <a:pPr>
                  <a:defRPr sz="1400" b="1" i="0" baseline="0"/>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Sheet1!$D$3:$D$6</c:f>
              <c:numCache>
                <c:formatCode>#,##0.000</c:formatCode>
                <c:ptCount val="4"/>
                <c:pt idx="0">
                  <c:v>1</c:v>
                </c:pt>
                <c:pt idx="1">
                  <c:v>1</c:v>
                </c:pt>
                <c:pt idx="2">
                  <c:v>1</c:v>
                </c:pt>
                <c:pt idx="3">
                  <c:v>1</c:v>
                </c:pt>
              </c:numCache>
            </c:numRef>
          </c:val>
          <c:extLst>
            <c:ext xmlns:c16="http://schemas.microsoft.com/office/drawing/2014/chart" uri="{C3380CC4-5D6E-409C-BE32-E72D297353CC}">
              <c16:uniqueId val="{0000000D-1554-48EE-8CC8-B62298DBE519}"/>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numFmt formatCode="General" sourceLinked="1"/>
        <c:majorTickMark val="out"/>
        <c:minorTickMark val="none"/>
        <c:tickLblPos val="nextTo"/>
        <c:spPr>
          <a:ln>
            <a:solidFill>
              <a:sysClr val="windowText" lastClr="000000"/>
            </a:solidFill>
          </a:ln>
        </c:spPr>
        <c:txPr>
          <a:bodyPr/>
          <a:lstStyle/>
          <a:p>
            <a:pPr>
              <a:defRPr sz="1100" b="1"/>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People Living with HIV in NC with Other Risk</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legend>
      <c:legendPos val="t"/>
      <c:layout>
        <c:manualLayout>
          <c:xMode val="edge"/>
          <c:yMode val="edge"/>
          <c:x val="0.43478789021105213"/>
          <c:y val="3.8083741704450537E-2"/>
          <c:w val="0.43084483417732383"/>
          <c:h val="8.3682563362720411E-2"/>
        </c:manualLayout>
      </c:layout>
      <c:overlay val="0"/>
      <c:txPr>
        <a:bodyPr/>
        <a:lstStyle/>
        <a:p>
          <a:pPr>
            <a:defRPr sz="1600" b="1"/>
          </a:pPr>
          <a:endParaRPr lang="en-US"/>
        </a:p>
      </c:txPr>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1261329441870024"/>
          <c:w val="0.83671573147951117"/>
          <c:h val="0.78631463592824091"/>
        </c:manualLayout>
      </c:layout>
      <c:barChart>
        <c:barDir val="col"/>
        <c:grouping val="clustered"/>
        <c:varyColors val="0"/>
        <c:ser>
          <c:idx val="0"/>
          <c:order val="0"/>
          <c:tx>
            <c:strRef>
              <c:f>Sheet1!$B$2</c:f>
              <c:strCache>
                <c:ptCount val="1"/>
                <c:pt idx="0">
                  <c:v>Totals</c:v>
                </c:pt>
              </c:strCache>
            </c:strRef>
          </c:tx>
          <c:spPr>
            <a:solidFill>
              <a:srgbClr val="002060"/>
            </a:solidFill>
            <a:ln>
              <a:solidFill>
                <a:sysClr val="windowText" lastClr="000000"/>
              </a:solidFill>
            </a:ln>
          </c:spPr>
          <c:invertIfNegative val="0"/>
          <c:dPt>
            <c:idx val="1"/>
            <c:invertIfNegative val="0"/>
            <c:bubble3D val="0"/>
            <c:spPr>
              <a:solidFill>
                <a:sysClr val="windowText" lastClr="000000">
                  <a:lumMod val="65000"/>
                  <a:lumOff val="35000"/>
                </a:sysClr>
              </a:solidFill>
              <a:ln>
                <a:solidFill>
                  <a:sysClr val="windowText" lastClr="000000"/>
                </a:solidFill>
              </a:ln>
            </c:spPr>
            <c:extLst>
              <c:ext xmlns:c16="http://schemas.microsoft.com/office/drawing/2014/chart" uri="{C3380CC4-5D6E-409C-BE32-E72D297353CC}">
                <c16:uniqueId val="{00000001-5E4A-4ED3-BD11-9006172939F8}"/>
              </c:ext>
            </c:extLst>
          </c:dPt>
          <c:dPt>
            <c:idx val="2"/>
            <c:invertIfNegative val="0"/>
            <c:bubble3D val="0"/>
            <c:spPr>
              <a:solidFill>
                <a:srgbClr val="71C9C5">
                  <a:lumMod val="50000"/>
                </a:srgbClr>
              </a:solidFill>
              <a:ln>
                <a:solidFill>
                  <a:sysClr val="windowText" lastClr="000000"/>
                </a:solidFill>
              </a:ln>
            </c:spPr>
            <c:extLst>
              <c:ext xmlns:c16="http://schemas.microsoft.com/office/drawing/2014/chart" uri="{C3380CC4-5D6E-409C-BE32-E72D297353CC}">
                <c16:uniqueId val="{00000003-5E4A-4ED3-BD11-9006172939F8}"/>
              </c:ext>
            </c:extLst>
          </c:dPt>
          <c:dPt>
            <c:idx val="3"/>
            <c:invertIfNegative val="0"/>
            <c:bubble3D val="0"/>
            <c:spPr>
              <a:solidFill>
                <a:srgbClr val="6D2E75"/>
              </a:solidFill>
              <a:ln>
                <a:solidFill>
                  <a:sysClr val="windowText" lastClr="000000"/>
                </a:solidFill>
              </a:ln>
            </c:spPr>
            <c:extLst>
              <c:ext xmlns:c16="http://schemas.microsoft.com/office/drawing/2014/chart" uri="{C3380CC4-5D6E-409C-BE32-E72D297353CC}">
                <c16:uniqueId val="{00000005-5E4A-4ED3-BD11-9006172939F8}"/>
              </c:ext>
            </c:extLst>
          </c:dPt>
          <c:dPt>
            <c:idx val="4"/>
            <c:invertIfNegative val="0"/>
            <c:bubble3D val="0"/>
            <c:extLst>
              <c:ext xmlns:c16="http://schemas.microsoft.com/office/drawing/2014/chart" uri="{C3380CC4-5D6E-409C-BE32-E72D297353CC}">
                <c16:uniqueId val="{00000006-5E4A-4ED3-BD11-9006172939F8}"/>
              </c:ext>
            </c:extLst>
          </c:dPt>
          <c:dLbls>
            <c:dLbl>
              <c:idx val="0"/>
              <c:delete val="1"/>
              <c:extLst>
                <c:ext xmlns:c15="http://schemas.microsoft.com/office/drawing/2012/chart" uri="{CE6537A1-D6FC-4f65-9D91-7224C49458BB}"/>
                <c:ext xmlns:c16="http://schemas.microsoft.com/office/drawing/2014/chart" uri="{C3380CC4-5D6E-409C-BE32-E72D297353CC}">
                  <c16:uniqueId val="{00000000-0078-40C6-BEBF-563CD7EA39FB}"/>
                </c:ext>
              </c:extLst>
            </c:dLbl>
            <c:numFmt formatCode="0%" sourceLinked="0"/>
            <c:spPr>
              <a:noFill/>
              <a:ln>
                <a:noFill/>
              </a:ln>
              <a:effectLst/>
            </c:spPr>
            <c:txPr>
              <a:bodyPr wrap="square" lIns="38100" tIns="19050" rIns="38100" bIns="19050" anchor="ctr">
                <a:spAutoFit/>
              </a:bodyPr>
              <a:lstStyle/>
              <a:p>
                <a:pPr>
                  <a:defRPr sz="1600" b="1" i="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Sheet1!$B$3:$B$6</c:f>
              <c:numCache>
                <c:formatCode>General</c:formatCode>
                <c:ptCount val="4"/>
                <c:pt idx="0">
                  <c:v>1</c:v>
                </c:pt>
                <c:pt idx="1">
                  <c:v>0.76928057181333198</c:v>
                </c:pt>
                <c:pt idx="2">
                  <c:v>0.71916921323872174</c:v>
                </c:pt>
                <c:pt idx="3">
                  <c:v>0.68014191743927077</c:v>
                </c:pt>
              </c:numCache>
            </c:numRef>
          </c:val>
          <c:extLst>
            <c:ext xmlns:c16="http://schemas.microsoft.com/office/drawing/2014/chart" uri="{C3380CC4-5D6E-409C-BE32-E72D297353CC}">
              <c16:uniqueId val="{00000007-5E4A-4ED3-BD11-9006172939F8}"/>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numFmt formatCode="General" sourceLinked="1"/>
        <c:majorTickMark val="out"/>
        <c:minorTickMark val="none"/>
        <c:tickLblPos val="nextTo"/>
        <c:spPr>
          <a:ln>
            <a:solidFill>
              <a:sysClr val="windowText" lastClr="000000"/>
            </a:solidFill>
          </a:ln>
        </c:spPr>
        <c:txPr>
          <a:bodyPr/>
          <a:lstStyle/>
          <a:p>
            <a:pPr>
              <a:defRPr sz="1100" b="1"/>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People Living with HIV in NC</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3176743506"/>
          <c:y val="9.1840428849647465E-2"/>
          <c:w val="0.83671573147951117"/>
          <c:h val="0.72053376122339041"/>
        </c:manualLayout>
      </c:layout>
      <c:barChart>
        <c:barDir val="col"/>
        <c:grouping val="clustered"/>
        <c:varyColors val="0"/>
        <c:ser>
          <c:idx val="0"/>
          <c:order val="0"/>
          <c:tx>
            <c:strRef>
              <c:f>Sheet1!$B$2</c:f>
              <c:strCache>
                <c:ptCount val="1"/>
                <c:pt idx="0">
                  <c:v>Female</c:v>
                </c:pt>
              </c:strCache>
            </c:strRef>
          </c:tx>
          <c:spPr>
            <a:solidFill>
              <a:srgbClr val="6D2E75">
                <a:lumMod val="75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1-1522-450E-A3CB-464829A4D8F9}"/>
              </c:ext>
            </c:extLst>
          </c:dPt>
          <c:dPt>
            <c:idx val="2"/>
            <c:invertIfNegative val="0"/>
            <c:bubble3D val="0"/>
            <c:extLst>
              <c:ext xmlns:c16="http://schemas.microsoft.com/office/drawing/2014/chart" uri="{C3380CC4-5D6E-409C-BE32-E72D297353CC}">
                <c16:uniqueId val="{00000003-1522-450E-A3CB-464829A4D8F9}"/>
              </c:ext>
            </c:extLst>
          </c:dPt>
          <c:dPt>
            <c:idx val="3"/>
            <c:invertIfNegative val="0"/>
            <c:bubble3D val="0"/>
            <c:extLst>
              <c:ext xmlns:c16="http://schemas.microsoft.com/office/drawing/2014/chart" uri="{C3380CC4-5D6E-409C-BE32-E72D297353CC}">
                <c16:uniqueId val="{00000005-1522-450E-A3CB-464829A4D8F9}"/>
              </c:ext>
            </c:extLst>
          </c:dPt>
          <c:dPt>
            <c:idx val="4"/>
            <c:invertIfNegative val="0"/>
            <c:bubble3D val="0"/>
            <c:extLst>
              <c:ext xmlns:c16="http://schemas.microsoft.com/office/drawing/2014/chart" uri="{C3380CC4-5D6E-409C-BE32-E72D297353CC}">
                <c16:uniqueId val="{00000006-1522-450E-A3CB-464829A4D8F9}"/>
              </c:ext>
            </c:extLst>
          </c:dPt>
          <c:dLbls>
            <c:numFmt formatCode="0%" sourceLinked="0"/>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Sheet1!$B$3:$B$6</c:f>
              <c:numCache>
                <c:formatCode>General</c:formatCode>
                <c:ptCount val="4"/>
                <c:pt idx="0" formatCode="#,##0.000">
                  <c:v>1</c:v>
                </c:pt>
                <c:pt idx="1">
                  <c:v>0.75649999999999995</c:v>
                </c:pt>
                <c:pt idx="2">
                  <c:v>0.71150000000000002</c:v>
                </c:pt>
                <c:pt idx="3">
                  <c:v>0.6694</c:v>
                </c:pt>
              </c:numCache>
            </c:numRef>
          </c:val>
          <c:extLst>
            <c:ext xmlns:c16="http://schemas.microsoft.com/office/drawing/2014/chart" uri="{C3380CC4-5D6E-409C-BE32-E72D297353CC}">
              <c16:uniqueId val="{00000008-1522-450E-A3CB-464829A4D8F9}"/>
            </c:ext>
          </c:extLst>
        </c:ser>
        <c:ser>
          <c:idx val="1"/>
          <c:order val="1"/>
          <c:tx>
            <c:strRef>
              <c:f>Sheet1!$C$2</c:f>
              <c:strCache>
                <c:ptCount val="1"/>
                <c:pt idx="0">
                  <c:v>Male</c:v>
                </c:pt>
              </c:strCache>
            </c:strRef>
          </c:tx>
          <c:spPr>
            <a:solidFill>
              <a:srgbClr val="1F497D">
                <a:lumMod val="20000"/>
                <a:lumOff val="80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2-F6B7-409D-B03E-64573AD7D411}"/>
              </c:ext>
            </c:extLst>
          </c:dPt>
          <c:dPt>
            <c:idx val="2"/>
            <c:invertIfNegative val="0"/>
            <c:bubble3D val="0"/>
            <c:extLst>
              <c:ext xmlns:c16="http://schemas.microsoft.com/office/drawing/2014/chart" uri="{C3380CC4-5D6E-409C-BE32-E72D297353CC}">
                <c16:uniqueId val="{00000003-F6B7-409D-B03E-64573AD7D411}"/>
              </c:ext>
            </c:extLst>
          </c:dPt>
          <c:dPt>
            <c:idx val="3"/>
            <c:invertIfNegative val="0"/>
            <c:bubble3D val="0"/>
            <c:extLst>
              <c:ext xmlns:c16="http://schemas.microsoft.com/office/drawing/2014/chart" uri="{C3380CC4-5D6E-409C-BE32-E72D297353CC}">
                <c16:uniqueId val="{00000004-F6B7-409D-B03E-64573AD7D411}"/>
              </c:ext>
            </c:extLst>
          </c:dPt>
          <c:dLbls>
            <c:numFmt formatCode="0%" sourceLinked="0"/>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Sheet1!$C$3:$C$6</c:f>
              <c:numCache>
                <c:formatCode>General</c:formatCode>
                <c:ptCount val="4"/>
                <c:pt idx="0" formatCode="#,##0.000">
                  <c:v>1</c:v>
                </c:pt>
                <c:pt idx="1">
                  <c:v>0.67800000000000005</c:v>
                </c:pt>
                <c:pt idx="2">
                  <c:v>0.6331</c:v>
                </c:pt>
                <c:pt idx="3">
                  <c:v>0.59870000000000001</c:v>
                </c:pt>
              </c:numCache>
            </c:numRef>
          </c:val>
          <c:extLst>
            <c:ext xmlns:c16="http://schemas.microsoft.com/office/drawing/2014/chart" uri="{C3380CC4-5D6E-409C-BE32-E72D297353CC}">
              <c16:uniqueId val="{00000000-F6B7-409D-B03E-64573AD7D411}"/>
            </c:ext>
          </c:extLst>
        </c:ser>
        <c:ser>
          <c:idx val="2"/>
          <c:order val="2"/>
          <c:tx>
            <c:strRef>
              <c:f>Sheet1!$D$2</c:f>
              <c:strCache>
                <c:ptCount val="1"/>
                <c:pt idx="0">
                  <c:v>Transgender</c:v>
                </c:pt>
              </c:strCache>
            </c:strRef>
          </c:tx>
          <c:spPr>
            <a:solidFill>
              <a:srgbClr val="71C9C5">
                <a:lumMod val="50000"/>
              </a:srgbClr>
            </a:solidFill>
            <a:ln>
              <a:solidFill>
                <a:sysClr val="windowText" lastClr="000000"/>
              </a:solidFill>
            </a:ln>
          </c:spPr>
          <c:invertIfNegative val="0"/>
          <c:dLbls>
            <c:numFmt formatCode="0%" sourceLinked="0"/>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Sheet1!$D$3:$D$6</c:f>
              <c:numCache>
                <c:formatCode>General</c:formatCode>
                <c:ptCount val="4"/>
                <c:pt idx="0" formatCode="#,##0.000">
                  <c:v>1</c:v>
                </c:pt>
                <c:pt idx="1">
                  <c:v>0.73529999999999995</c:v>
                </c:pt>
                <c:pt idx="2">
                  <c:v>0.61760000000000004</c:v>
                </c:pt>
                <c:pt idx="3">
                  <c:v>0.55879999999999996</c:v>
                </c:pt>
              </c:numCache>
            </c:numRef>
          </c:val>
          <c:extLst>
            <c:ext xmlns:c16="http://schemas.microsoft.com/office/drawing/2014/chart" uri="{C3380CC4-5D6E-409C-BE32-E72D297353CC}">
              <c16:uniqueId val="{0000000D-CC2F-4E59-B327-0737B0E3D260}"/>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numFmt formatCode="General" sourceLinked="1"/>
        <c:majorTickMark val="out"/>
        <c:minorTickMark val="none"/>
        <c:tickLblPos val="nextTo"/>
        <c:spPr>
          <a:ln>
            <a:solidFill>
              <a:sysClr val="windowText" lastClr="000000"/>
            </a:solidFill>
          </a:ln>
        </c:spPr>
        <c:txPr>
          <a:bodyPr/>
          <a:lstStyle/>
          <a:p>
            <a:pPr>
              <a:defRPr sz="1100" b="1"/>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People Living with HIV in NC with Unknown</a:t>
                </a:r>
                <a:r>
                  <a:rPr lang="en-US" sz="1400" baseline="0" dirty="0"/>
                  <a:t> Risk</a:t>
                </a:r>
                <a:endParaRPr lang="en-US" sz="1400" dirty="0"/>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legend>
      <c:legendPos val="t"/>
      <c:layout>
        <c:manualLayout>
          <c:xMode val="edge"/>
          <c:yMode val="edge"/>
          <c:x val="0.43478789021105213"/>
          <c:y val="3.8083741704450537E-2"/>
          <c:w val="0.37696965966013896"/>
          <c:h val="7.9349125137123278E-2"/>
        </c:manualLayout>
      </c:layout>
      <c:overlay val="0"/>
      <c:txPr>
        <a:bodyPr/>
        <a:lstStyle/>
        <a:p>
          <a:pPr>
            <a:defRPr sz="1400" b="1"/>
          </a:pPr>
          <a:endParaRPr lang="en-US"/>
        </a:p>
      </c:txPr>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1261329441870024"/>
          <c:w val="0.83671573147951117"/>
          <c:h val="0.78631463592824091"/>
        </c:manualLayout>
      </c:layout>
      <c:barChart>
        <c:barDir val="col"/>
        <c:grouping val="clustered"/>
        <c:varyColors val="0"/>
        <c:ser>
          <c:idx val="0"/>
          <c:order val="0"/>
          <c:tx>
            <c:strRef>
              <c:f>Sheet1!$B$2</c:f>
              <c:strCache>
                <c:ptCount val="1"/>
                <c:pt idx="0">
                  <c:v>Totals</c:v>
                </c:pt>
              </c:strCache>
            </c:strRef>
          </c:tx>
          <c:spPr>
            <a:solidFill>
              <a:srgbClr val="002060"/>
            </a:solidFill>
            <a:ln>
              <a:solidFill>
                <a:sysClr val="windowText" lastClr="000000"/>
              </a:solidFill>
            </a:ln>
          </c:spPr>
          <c:invertIfNegative val="0"/>
          <c:dPt>
            <c:idx val="1"/>
            <c:invertIfNegative val="0"/>
            <c:bubble3D val="0"/>
            <c:spPr>
              <a:solidFill>
                <a:sysClr val="windowText" lastClr="000000">
                  <a:lumMod val="65000"/>
                  <a:lumOff val="35000"/>
                </a:sysClr>
              </a:solidFill>
              <a:ln>
                <a:solidFill>
                  <a:sysClr val="windowText" lastClr="000000"/>
                </a:solidFill>
              </a:ln>
            </c:spPr>
            <c:extLst>
              <c:ext xmlns:c16="http://schemas.microsoft.com/office/drawing/2014/chart" uri="{C3380CC4-5D6E-409C-BE32-E72D297353CC}">
                <c16:uniqueId val="{00000001-5E4A-4ED3-BD11-9006172939F8}"/>
              </c:ext>
            </c:extLst>
          </c:dPt>
          <c:dPt>
            <c:idx val="2"/>
            <c:invertIfNegative val="0"/>
            <c:bubble3D val="0"/>
            <c:spPr>
              <a:solidFill>
                <a:srgbClr val="71C9C5">
                  <a:lumMod val="50000"/>
                </a:srgbClr>
              </a:solidFill>
              <a:ln>
                <a:solidFill>
                  <a:sysClr val="windowText" lastClr="000000"/>
                </a:solidFill>
              </a:ln>
            </c:spPr>
            <c:extLst>
              <c:ext xmlns:c16="http://schemas.microsoft.com/office/drawing/2014/chart" uri="{C3380CC4-5D6E-409C-BE32-E72D297353CC}">
                <c16:uniqueId val="{00000003-5E4A-4ED3-BD11-9006172939F8}"/>
              </c:ext>
            </c:extLst>
          </c:dPt>
          <c:dPt>
            <c:idx val="3"/>
            <c:invertIfNegative val="0"/>
            <c:bubble3D val="0"/>
            <c:spPr>
              <a:solidFill>
                <a:srgbClr val="6D2E75"/>
              </a:solidFill>
              <a:ln>
                <a:solidFill>
                  <a:sysClr val="windowText" lastClr="000000"/>
                </a:solidFill>
              </a:ln>
            </c:spPr>
            <c:extLst>
              <c:ext xmlns:c16="http://schemas.microsoft.com/office/drawing/2014/chart" uri="{C3380CC4-5D6E-409C-BE32-E72D297353CC}">
                <c16:uniqueId val="{00000005-5E4A-4ED3-BD11-9006172939F8}"/>
              </c:ext>
            </c:extLst>
          </c:dPt>
          <c:dPt>
            <c:idx val="4"/>
            <c:invertIfNegative val="0"/>
            <c:bubble3D val="0"/>
            <c:extLst>
              <c:ext xmlns:c16="http://schemas.microsoft.com/office/drawing/2014/chart" uri="{C3380CC4-5D6E-409C-BE32-E72D297353CC}">
                <c16:uniqueId val="{00000006-5E4A-4ED3-BD11-9006172939F8}"/>
              </c:ext>
            </c:extLst>
          </c:dPt>
          <c:dLbls>
            <c:numFmt formatCode="0%" sourceLinked="0"/>
            <c:spPr>
              <a:noFill/>
              <a:ln>
                <a:noFill/>
              </a:ln>
              <a:effectLst/>
            </c:spPr>
            <c:txPr>
              <a:bodyPr wrap="square" lIns="38100" tIns="19050" rIns="38100" bIns="19050" anchor="ctr">
                <a:spAutoFit/>
              </a:bodyPr>
              <a:lstStyle/>
              <a:p>
                <a:pPr>
                  <a:defRPr sz="1600" b="1" i="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Sheet1!$B$3:$B$6</c:f>
              <c:numCache>
                <c:formatCode>General</c:formatCode>
                <c:ptCount val="4"/>
                <c:pt idx="0">
                  <c:v>0.85214282561680721</c:v>
                </c:pt>
                <c:pt idx="1">
                  <c:v>0.65553692015712584</c:v>
                </c:pt>
                <c:pt idx="2">
                  <c:v>0.6128348854658604</c:v>
                </c:pt>
                <c:pt idx="3">
                  <c:v>0.57957805534713336</c:v>
                </c:pt>
              </c:numCache>
            </c:numRef>
          </c:val>
          <c:extLst>
            <c:ext xmlns:c16="http://schemas.microsoft.com/office/drawing/2014/chart" uri="{C3380CC4-5D6E-409C-BE32-E72D297353CC}">
              <c16:uniqueId val="{00000007-5E4A-4ED3-BD11-9006172939F8}"/>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numFmt formatCode="General" sourceLinked="1"/>
        <c:majorTickMark val="out"/>
        <c:minorTickMark val="none"/>
        <c:tickLblPos val="nextTo"/>
        <c:spPr>
          <a:ln>
            <a:solidFill>
              <a:sysClr val="windowText" lastClr="000000"/>
            </a:solidFill>
          </a:ln>
        </c:spPr>
        <c:txPr>
          <a:bodyPr/>
          <a:lstStyle/>
          <a:p>
            <a:pPr>
              <a:defRPr sz="1100" b="1"/>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People Living with HIV in NC</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6.5425638754831067E-2"/>
          <c:w val="0.83671573147951117"/>
          <c:h val="0.68058357103843703"/>
        </c:manualLayout>
      </c:layout>
      <c:barChart>
        <c:barDir val="col"/>
        <c:grouping val="clustered"/>
        <c:varyColors val="0"/>
        <c:ser>
          <c:idx val="0"/>
          <c:order val="0"/>
          <c:tx>
            <c:strRef>
              <c:f>Sheet1!$B$2</c:f>
              <c:strCache>
                <c:ptCount val="1"/>
                <c:pt idx="0">
                  <c:v>Totals</c:v>
                </c:pt>
              </c:strCache>
            </c:strRef>
          </c:tx>
          <c:spPr>
            <a:solidFill>
              <a:srgbClr val="002060"/>
            </a:solidFill>
            <a:ln>
              <a:solidFill>
                <a:sysClr val="windowText" lastClr="000000"/>
              </a:solidFill>
            </a:ln>
          </c:spPr>
          <c:invertIfNegative val="0"/>
          <c:dPt>
            <c:idx val="0"/>
            <c:invertIfNegative val="0"/>
            <c:bubble3D val="0"/>
            <c:spPr>
              <a:solidFill>
                <a:srgbClr val="1F497D">
                  <a:lumMod val="20000"/>
                  <a:lumOff val="80000"/>
                </a:srgbClr>
              </a:solidFill>
              <a:ln>
                <a:solidFill>
                  <a:sysClr val="windowText" lastClr="000000"/>
                </a:solidFill>
              </a:ln>
            </c:spPr>
            <c:extLst>
              <c:ext xmlns:c16="http://schemas.microsoft.com/office/drawing/2014/chart" uri="{C3380CC4-5D6E-409C-BE32-E72D297353CC}">
                <c16:uniqueId val="{00000007-F24A-4B55-880E-CB4356ACE48B}"/>
              </c:ext>
            </c:extLst>
          </c:dPt>
          <c:dPt>
            <c:idx val="1"/>
            <c:invertIfNegative val="0"/>
            <c:bubble3D val="0"/>
            <c:spPr>
              <a:solidFill>
                <a:srgbClr val="FFFFFF">
                  <a:lumMod val="65000"/>
                </a:srgbClr>
              </a:solidFill>
              <a:ln>
                <a:solidFill>
                  <a:sysClr val="windowText" lastClr="000000"/>
                </a:solidFill>
              </a:ln>
            </c:spPr>
            <c:extLst>
              <c:ext xmlns:c16="http://schemas.microsoft.com/office/drawing/2014/chart" uri="{C3380CC4-5D6E-409C-BE32-E72D297353CC}">
                <c16:uniqueId val="{00000001-7C25-4A48-B975-11FB9C579508}"/>
              </c:ext>
            </c:extLst>
          </c:dPt>
          <c:dPt>
            <c:idx val="2"/>
            <c:invertIfNegative val="0"/>
            <c:bubble3D val="0"/>
            <c:spPr>
              <a:solidFill>
                <a:srgbClr val="71C9C5">
                  <a:lumMod val="75000"/>
                </a:srgbClr>
              </a:solidFill>
              <a:ln>
                <a:solidFill>
                  <a:sysClr val="windowText" lastClr="000000"/>
                </a:solidFill>
              </a:ln>
            </c:spPr>
            <c:extLst>
              <c:ext xmlns:c16="http://schemas.microsoft.com/office/drawing/2014/chart" uri="{C3380CC4-5D6E-409C-BE32-E72D297353CC}">
                <c16:uniqueId val="{00000003-7C25-4A48-B975-11FB9C579508}"/>
              </c:ext>
            </c:extLst>
          </c:dPt>
          <c:dPt>
            <c:idx val="3"/>
            <c:invertIfNegative val="0"/>
            <c:bubble3D val="0"/>
            <c:spPr>
              <a:solidFill>
                <a:srgbClr val="6D2E75">
                  <a:lumMod val="60000"/>
                  <a:lumOff val="40000"/>
                </a:srgbClr>
              </a:solidFill>
              <a:ln>
                <a:solidFill>
                  <a:sysClr val="windowText" lastClr="000000"/>
                </a:solidFill>
              </a:ln>
            </c:spPr>
            <c:extLst>
              <c:ext xmlns:c16="http://schemas.microsoft.com/office/drawing/2014/chart" uri="{C3380CC4-5D6E-409C-BE32-E72D297353CC}">
                <c16:uniqueId val="{00000005-7C25-4A48-B975-11FB9C579508}"/>
              </c:ext>
            </c:extLst>
          </c:dPt>
          <c:dPt>
            <c:idx val="4"/>
            <c:invertIfNegative val="0"/>
            <c:bubble3D val="0"/>
            <c:extLst>
              <c:ext xmlns:c16="http://schemas.microsoft.com/office/drawing/2014/chart" uri="{C3380CC4-5D6E-409C-BE32-E72D297353CC}">
                <c16:uniqueId val="{00000006-7C25-4A48-B975-11FB9C579508}"/>
              </c:ext>
            </c:extLst>
          </c:dPt>
          <c:dLbls>
            <c:numFmt formatCode="0%" sourceLinked="0"/>
            <c:spPr>
              <a:noFill/>
              <a:ln>
                <a:noFill/>
              </a:ln>
              <a:effectLst/>
            </c:spPr>
            <c:txPr>
              <a:bodyPr wrap="square" lIns="38100" tIns="19050" rIns="38100" bIns="19050" anchor="ctr">
                <a:spAutoFit/>
              </a:bodyPr>
              <a:lstStyle/>
              <a:p>
                <a:pPr>
                  <a:defRPr sz="1400" b="1" i="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Undiagnosed*</c:v>
                </c:pt>
                <c:pt idx="1">
                  <c:v>No Care Visit **</c:v>
                </c:pt>
                <c:pt idx="2">
                  <c:v>Not Retained in Care***</c:v>
                </c:pt>
                <c:pt idx="3">
                  <c:v>Not Virally Suppressed^</c:v>
                </c:pt>
              </c:strCache>
            </c:strRef>
          </c:cat>
          <c:val>
            <c:numRef>
              <c:f>Sheet1!$B$3:$B$6</c:f>
              <c:numCache>
                <c:formatCode>#,##0.00</c:formatCode>
                <c:ptCount val="4"/>
                <c:pt idx="0">
                  <c:v>0.14785717438319279</c:v>
                </c:pt>
                <c:pt idx="1">
                  <c:v>0.34446307984287416</c:v>
                </c:pt>
                <c:pt idx="2">
                  <c:v>0.3871651145341396</c:v>
                </c:pt>
                <c:pt idx="3">
                  <c:v>0.42042194465286664</c:v>
                </c:pt>
              </c:numCache>
            </c:numRef>
          </c:val>
          <c:extLst>
            <c:ext xmlns:c16="http://schemas.microsoft.com/office/drawing/2014/chart" uri="{C3380CC4-5D6E-409C-BE32-E72D297353CC}">
              <c16:uniqueId val="{00000008-7C25-4A48-B975-11FB9C579508}"/>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t"/>
        <c:numFmt formatCode="General" sourceLinked="1"/>
        <c:majorTickMark val="out"/>
        <c:minorTickMark val="none"/>
        <c:tickLblPos val="nextTo"/>
        <c:spPr>
          <a:ln>
            <a:solidFill>
              <a:sysClr val="windowText" lastClr="000000"/>
            </a:solidFill>
          </a:ln>
        </c:spPr>
        <c:txPr>
          <a:bodyPr/>
          <a:lstStyle/>
          <a:p>
            <a:pPr>
              <a:defRPr sz="1100" b="1"/>
            </a:pPr>
            <a:endParaRPr lang="en-US"/>
          </a:p>
        </c:txPr>
        <c:crossAx val="105463168"/>
        <c:crosses val="autoZero"/>
        <c:auto val="1"/>
        <c:lblAlgn val="ctr"/>
        <c:lblOffset val="100"/>
        <c:noMultiLvlLbl val="0"/>
      </c:catAx>
      <c:valAx>
        <c:axId val="105463168"/>
        <c:scaling>
          <c:orientation val="maxMin"/>
          <c:max val="1"/>
        </c:scaling>
        <c:delete val="0"/>
        <c:axPos val="l"/>
        <c:majorGridlines>
          <c:spPr>
            <a:ln>
              <a:noFill/>
            </a:ln>
          </c:spPr>
        </c:majorGridlines>
        <c:title>
          <c:tx>
            <c:rich>
              <a:bodyPr rot="-5400000" vert="horz"/>
              <a:lstStyle/>
              <a:p>
                <a:pPr>
                  <a:defRPr sz="1400"/>
                </a:pPr>
                <a:r>
                  <a:rPr lang="en-US" sz="1400" dirty="0"/>
                  <a:t>Percent of People Living with HIV in NC</a:t>
                </a:r>
              </a:p>
            </c:rich>
          </c:tx>
          <c:layout>
            <c:manualLayout>
              <c:xMode val="edge"/>
              <c:yMode val="edge"/>
              <c:x val="2.1693681296838203E-2"/>
              <c:y val="5.5848660221836731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23417134515858"/>
          <c:y val="0.10576557831422422"/>
          <c:w val="0.83671573147951117"/>
          <c:h val="0.79736430736213226"/>
        </c:manualLayout>
      </c:layout>
      <c:barChart>
        <c:barDir val="col"/>
        <c:grouping val="clustered"/>
        <c:varyColors val="0"/>
        <c:ser>
          <c:idx val="0"/>
          <c:order val="0"/>
          <c:tx>
            <c:strRef>
              <c:f>Sheet1!$B$2</c:f>
              <c:strCache>
                <c:ptCount val="1"/>
                <c:pt idx="0">
                  <c:v>North Carolina</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083C-4B3F-9C0C-C04B1B58A728}"/>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083C-4B3F-9C0C-C04B1B58A728}"/>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083C-4B3F-9C0C-C04B1B58A728}"/>
              </c:ext>
            </c:extLst>
          </c:dPt>
          <c:dPt>
            <c:idx val="4"/>
            <c:invertIfNegative val="0"/>
            <c:bubble3D val="0"/>
            <c:extLst>
              <c:ext xmlns:c16="http://schemas.microsoft.com/office/drawing/2014/chart" uri="{C3380CC4-5D6E-409C-BE32-E72D297353CC}">
                <c16:uniqueId val="{00000006-083C-4B3F-9C0C-C04B1B58A728}"/>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Sheet1!$A$3:$A$6</c:f>
              <c:strCache>
                <c:ptCount val="4"/>
                <c:pt idx="0">
                  <c:v>Diagnosed &amp; Reported*</c:v>
                </c:pt>
                <c:pt idx="1">
                  <c:v>At Least 1 Care Visit **</c:v>
                </c:pt>
                <c:pt idx="2">
                  <c:v>Retained in Care***</c:v>
                </c:pt>
                <c:pt idx="3">
                  <c:v>Virally Suppressed^</c:v>
                </c:pt>
              </c:strCache>
            </c:strRef>
          </c:cat>
          <c:val>
            <c:numRef>
              <c:f>Sheet1!$B$3:$B$6</c:f>
              <c:numCache>
                <c:formatCode>General</c:formatCode>
                <c:ptCount val="4"/>
                <c:pt idx="0" formatCode="#,##0.0000000">
                  <c:v>0.85214282561680721</c:v>
                </c:pt>
                <c:pt idx="1">
                  <c:v>0.65553692015712584</c:v>
                </c:pt>
                <c:pt idx="2">
                  <c:v>0.6128348854658604</c:v>
                </c:pt>
                <c:pt idx="3">
                  <c:v>0.57957805534713336</c:v>
                </c:pt>
              </c:numCache>
            </c:numRef>
          </c:val>
          <c:extLst>
            <c:ext xmlns:c16="http://schemas.microsoft.com/office/drawing/2014/chart" uri="{C3380CC4-5D6E-409C-BE32-E72D297353CC}">
              <c16:uniqueId val="{00000008-083C-4B3F-9C0C-C04B1B58A728}"/>
            </c:ext>
          </c:extLst>
        </c:ser>
        <c:ser>
          <c:idx val="1"/>
          <c:order val="1"/>
          <c:tx>
            <c:strRef>
              <c:f>Sheet1!$C$2</c:f>
              <c:strCache>
                <c:ptCount val="1"/>
                <c:pt idx="0">
                  <c:v>United States</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B-083C-4B3F-9C0C-C04B1B58A728}"/>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C-083C-4B3F-9C0C-C04B1B58A728}"/>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D-083C-4B3F-9C0C-C04B1B58A728}"/>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Sheet1!$A$3:$A$6</c:f>
              <c:strCache>
                <c:ptCount val="4"/>
                <c:pt idx="0">
                  <c:v>Diagnosed &amp; Reported*</c:v>
                </c:pt>
                <c:pt idx="1">
                  <c:v>At Least 1 Care Visit **</c:v>
                </c:pt>
                <c:pt idx="2">
                  <c:v>Retained in Care***</c:v>
                </c:pt>
                <c:pt idx="3">
                  <c:v>Virally Suppressed^</c:v>
                </c:pt>
              </c:strCache>
            </c:strRef>
          </c:cat>
          <c:val>
            <c:numRef>
              <c:f>Sheet1!$C$3:$C$6</c:f>
              <c:numCache>
                <c:formatCode>General</c:formatCode>
                <c:ptCount val="4"/>
                <c:pt idx="0">
                  <c:v>0.86799999999999999</c:v>
                </c:pt>
                <c:pt idx="1">
                  <c:v>0.81599999999999995</c:v>
                </c:pt>
                <c:pt idx="3">
                  <c:v>0.65100000000000002</c:v>
                </c:pt>
              </c:numCache>
            </c:numRef>
          </c:val>
          <c:extLst>
            <c:ext xmlns:c16="http://schemas.microsoft.com/office/drawing/2014/chart" uri="{C3380CC4-5D6E-409C-BE32-E72D297353CC}">
              <c16:uniqueId val="{00000009-083C-4B3F-9C0C-C04B1B58A728}"/>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60000000" spcFirstLastPara="1" vertOverflow="ellipsis" vert="horz" wrap="square" anchor="ctr" anchorCtr="1"/>
          <a:lstStyle/>
          <a:p>
            <a:pPr>
              <a:defRPr sz="110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crossAx val="105463168"/>
        <c:crosses val="autoZero"/>
        <c:auto val="1"/>
        <c:lblAlgn val="ctr"/>
        <c:lblOffset val="100"/>
        <c:noMultiLvlLbl val="0"/>
      </c:catAx>
      <c:valAx>
        <c:axId val="105463168"/>
        <c:scaling>
          <c:orientation val="minMax"/>
          <c:max val="1"/>
        </c:scaling>
        <c:delete val="0"/>
        <c:axPos val="l"/>
        <c:majorGridlines>
          <c:spPr>
            <a:ln w="6350" cap="flat" cmpd="sng" algn="ctr">
              <a:noFill/>
              <a:prstDash val="solid"/>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Candara" panose="020E0502030303020204" pitchFamily="34" charset="0"/>
                    <a:ea typeface="+mn-ea"/>
                    <a:cs typeface="Arial" panose="020B0604020202020204" pitchFamily="34" charset="0"/>
                  </a:defRPr>
                </a:pPr>
                <a:r>
                  <a:rPr lang="en-US" sz="1400" dirty="0"/>
                  <a:t>Percent of People Living with HIV</a:t>
                </a:r>
              </a:p>
            </c:rich>
          </c:tx>
          <c:layout>
            <c:manualLayout>
              <c:xMode val="edge"/>
              <c:yMode val="edge"/>
              <c:x val="1.3985599773001348E-2"/>
              <c:y val="6.1400127131639504E-2"/>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w="6350" cap="flat" cmpd="sng" algn="ctr">
            <a:solidFill>
              <a:sysClr val="windowText" lastClr="000000"/>
            </a:solidFill>
            <a:prstDash val="solid"/>
            <a:round/>
          </a:ln>
          <a:effectLst/>
        </c:spPr>
        <c:txPr>
          <a:bodyPr rot="-60000000" spcFirstLastPara="1" vertOverflow="ellipsis" vert="horz" wrap="square" anchor="ctr" anchorCtr="1"/>
          <a:lstStyle/>
          <a:p>
            <a:pPr>
              <a:defRPr sz="110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crossAx val="10546163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Candara" panose="020E0502030303020204" pitchFamily="34" charset="0"/>
              <a:ea typeface="+mn-ea"/>
              <a:cs typeface="Arial" panose="020B0604020202020204" pitchFamily="34" charset="0"/>
            </a:defRPr>
          </a:pPr>
          <a:endParaRPr lang="en-US"/>
        </a:p>
      </c:txPr>
    </c:legend>
    <c:plotVisOnly val="1"/>
    <c:dispBlanksAs val="gap"/>
    <c:showDLblsOverMax val="0"/>
  </c:chart>
  <c:spPr>
    <a:noFill/>
    <a:ln w="6350" cap="flat" cmpd="sng" algn="ctr">
      <a:noFill/>
      <a:prstDash val="solid"/>
      <a:miter lim="800000"/>
    </a:ln>
    <a:effectLst/>
  </c:spPr>
  <c:txPr>
    <a:bodyPr/>
    <a:lstStyle/>
    <a:p>
      <a:pPr>
        <a:defRPr>
          <a:latin typeface="Candara" panose="020E0502030303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110549533761638"/>
          <c:y val="8.2148332943530605E-2"/>
          <c:w val="0.87899447090953364"/>
          <c:h val="0.71458700015439236"/>
        </c:manualLayout>
      </c:layout>
      <c:barChart>
        <c:barDir val="col"/>
        <c:grouping val="clustered"/>
        <c:varyColors val="0"/>
        <c:ser>
          <c:idx val="0"/>
          <c:order val="0"/>
          <c:tx>
            <c:strRef>
              <c:f>Sheet1!$B$1</c:f>
              <c:strCache>
                <c:ptCount val="1"/>
                <c:pt idx="0">
                  <c:v>2024</c:v>
                </c:pt>
              </c:strCache>
            </c:strRef>
          </c:tx>
          <c:spPr>
            <a:solidFill>
              <a:srgbClr val="002060"/>
            </a:solidFill>
          </c:spPr>
          <c:invertIfNegative val="0"/>
          <c:dPt>
            <c:idx val="1"/>
            <c:invertIfNegative val="0"/>
            <c:bubble3D val="0"/>
            <c:spPr>
              <a:solidFill>
                <a:srgbClr val="1F497D">
                  <a:lumMod val="20000"/>
                  <a:lumOff val="80000"/>
                </a:srgbClr>
              </a:solidFill>
            </c:spPr>
            <c:extLst>
              <c:ext xmlns:c16="http://schemas.microsoft.com/office/drawing/2014/chart" uri="{C3380CC4-5D6E-409C-BE32-E72D297353CC}">
                <c16:uniqueId val="{00000001-6FFC-414F-A3D2-0F5C7E7FAFDE}"/>
              </c:ext>
            </c:extLst>
          </c:dPt>
          <c:dPt>
            <c:idx val="2"/>
            <c:invertIfNegative val="0"/>
            <c:bubble3D val="0"/>
            <c:spPr>
              <a:solidFill>
                <a:srgbClr val="1F497D">
                  <a:lumMod val="20000"/>
                  <a:lumOff val="80000"/>
                </a:srgbClr>
              </a:solidFill>
            </c:spPr>
            <c:extLst>
              <c:ext xmlns:c16="http://schemas.microsoft.com/office/drawing/2014/chart" uri="{C3380CC4-5D6E-409C-BE32-E72D297353CC}">
                <c16:uniqueId val="{00000003-6FFC-414F-A3D2-0F5C7E7FAFDE}"/>
              </c:ext>
            </c:extLst>
          </c:dPt>
          <c:dPt>
            <c:idx val="3"/>
            <c:invertIfNegative val="0"/>
            <c:bubble3D val="0"/>
            <c:spPr>
              <a:solidFill>
                <a:srgbClr val="1F497D">
                  <a:lumMod val="20000"/>
                  <a:lumOff val="80000"/>
                </a:srgbClr>
              </a:solidFill>
            </c:spPr>
            <c:extLst>
              <c:ext xmlns:c16="http://schemas.microsoft.com/office/drawing/2014/chart" uri="{C3380CC4-5D6E-409C-BE32-E72D297353CC}">
                <c16:uniqueId val="{00000005-6FFC-414F-A3D2-0F5C7E7FAFDE}"/>
              </c:ext>
            </c:extLst>
          </c:dPt>
          <c:dPt>
            <c:idx val="4"/>
            <c:invertIfNegative val="0"/>
            <c:bubble3D val="0"/>
            <c:spPr>
              <a:solidFill>
                <a:srgbClr val="9BBB59">
                  <a:lumMod val="50000"/>
                </a:srgbClr>
              </a:solidFill>
            </c:spPr>
            <c:extLst>
              <c:ext xmlns:c16="http://schemas.microsoft.com/office/drawing/2014/chart" uri="{C3380CC4-5D6E-409C-BE32-E72D297353CC}">
                <c16:uniqueId val="{00000007-6FFC-414F-A3D2-0F5C7E7FAFDE}"/>
              </c:ext>
            </c:extLst>
          </c:dPt>
          <c:dPt>
            <c:idx val="5"/>
            <c:invertIfNegative val="0"/>
            <c:bubble3D val="0"/>
            <c:spPr>
              <a:solidFill>
                <a:srgbClr val="9BBB59">
                  <a:lumMod val="50000"/>
                </a:srgbClr>
              </a:solidFill>
            </c:spPr>
            <c:extLst>
              <c:ext xmlns:c16="http://schemas.microsoft.com/office/drawing/2014/chart" uri="{C3380CC4-5D6E-409C-BE32-E72D297353CC}">
                <c16:uniqueId val="{00000009-6FFC-414F-A3D2-0F5C7E7FAFDE}"/>
              </c:ext>
            </c:extLst>
          </c:dPt>
          <c:dLbls>
            <c:delete val="1"/>
          </c:dLbls>
          <c:cat>
            <c:strRef>
              <c:f>Sheet1!$A$2:$A$6</c:f>
              <c:strCache>
                <c:ptCount val="5"/>
                <c:pt idx="0">
                  <c:v>Diagnosed 
&amp; Reported*</c:v>
                </c:pt>
                <c:pt idx="1">
                  <c:v>Linked to Care
 within 1 Month**</c:v>
                </c:pt>
                <c:pt idx="2">
                  <c:v>Linked to Care
within 3 Months**</c:v>
                </c:pt>
                <c:pt idx="3">
                  <c:v>Linked to Care 
within 6 Months**</c:v>
                </c:pt>
                <c:pt idx="4">
                  <c:v>Virally Suppressed^</c:v>
                </c:pt>
              </c:strCache>
            </c:strRef>
          </c:cat>
          <c:val>
            <c:numRef>
              <c:f>Sheet1!$B$2:$B$6</c:f>
              <c:numCache>
                <c:formatCode>#,##0</c:formatCode>
                <c:ptCount val="5"/>
                <c:pt idx="0">
                  <c:v>1369</c:v>
                </c:pt>
                <c:pt idx="1">
                  <c:v>1021</c:v>
                </c:pt>
                <c:pt idx="2">
                  <c:v>1220</c:v>
                </c:pt>
                <c:pt idx="3">
                  <c:v>1262</c:v>
                </c:pt>
                <c:pt idx="4">
                  <c:v>1021</c:v>
                </c:pt>
              </c:numCache>
            </c:numRef>
          </c:val>
          <c:extLst>
            <c:ext xmlns:c16="http://schemas.microsoft.com/office/drawing/2014/chart" uri="{C3380CC4-5D6E-409C-BE32-E72D297353CC}">
              <c16:uniqueId val="{0000000A-6FFC-414F-A3D2-0F5C7E7FAFDE}"/>
            </c:ext>
          </c:extLst>
        </c:ser>
        <c:dLbls>
          <c:dLblPos val="outEnd"/>
          <c:showLegendKey val="0"/>
          <c:showVal val="1"/>
          <c:showCatName val="0"/>
          <c:showSerName val="0"/>
          <c:showPercent val="0"/>
          <c:showBubbleSize val="0"/>
        </c:dLbls>
        <c:gapWidth val="150"/>
        <c:axId val="17021568"/>
        <c:axId val="17027456"/>
      </c:barChart>
      <c:catAx>
        <c:axId val="17021568"/>
        <c:scaling>
          <c:orientation val="minMax"/>
        </c:scaling>
        <c:delete val="0"/>
        <c:axPos val="b"/>
        <c:numFmt formatCode="General" sourceLinked="0"/>
        <c:majorTickMark val="out"/>
        <c:minorTickMark val="none"/>
        <c:tickLblPos val="nextTo"/>
        <c:spPr>
          <a:ln>
            <a:solidFill>
              <a:sysClr val="windowText" lastClr="000000"/>
            </a:solidFill>
          </a:ln>
        </c:spPr>
        <c:txPr>
          <a:bodyPr/>
          <a:lstStyle/>
          <a:p>
            <a:pPr>
              <a:defRPr b="1"/>
            </a:pPr>
            <a:endParaRPr lang="en-US"/>
          </a:p>
        </c:txPr>
        <c:crossAx val="17027456"/>
        <c:crosses val="autoZero"/>
        <c:auto val="1"/>
        <c:lblAlgn val="ctr"/>
        <c:lblOffset val="100"/>
        <c:noMultiLvlLbl val="0"/>
      </c:catAx>
      <c:valAx>
        <c:axId val="17027456"/>
        <c:scaling>
          <c:orientation val="minMax"/>
        </c:scaling>
        <c:delete val="0"/>
        <c:axPos val="l"/>
        <c:majorGridlines>
          <c:spPr>
            <a:ln>
              <a:noFill/>
            </a:ln>
          </c:spPr>
        </c:majorGridlines>
        <c:title>
          <c:tx>
            <c:rich>
              <a:bodyPr rot="-5400000" vert="horz"/>
              <a:lstStyle/>
              <a:p>
                <a:pPr>
                  <a:defRPr sz="1400"/>
                </a:pPr>
                <a:r>
                  <a:rPr lang="en-US" sz="1400"/>
                  <a:t>Number of Newly Diagnosed HIV</a:t>
                </a:r>
              </a:p>
            </c:rich>
          </c:tx>
          <c:layout>
            <c:manualLayout>
              <c:xMode val="edge"/>
              <c:yMode val="edge"/>
              <c:x val="1.9160473034649371E-2"/>
              <c:y val="0.16073529411764706"/>
            </c:manualLayout>
          </c:layout>
          <c:overlay val="0"/>
        </c:title>
        <c:numFmt formatCode="#,##0" sourceLinked="1"/>
        <c:majorTickMark val="out"/>
        <c:minorTickMark val="none"/>
        <c:tickLblPos val="nextTo"/>
        <c:spPr>
          <a:ln>
            <a:solidFill>
              <a:sysClr val="windowText" lastClr="000000"/>
            </a:solidFill>
          </a:ln>
        </c:spPr>
        <c:txPr>
          <a:bodyPr/>
          <a:lstStyle/>
          <a:p>
            <a:pPr>
              <a:defRPr b="1"/>
            </a:pPr>
            <a:endParaRPr lang="en-US"/>
          </a:p>
        </c:txPr>
        <c:crossAx val="17021568"/>
        <c:crosses val="autoZero"/>
        <c:crossBetween val="between"/>
      </c:valAx>
    </c:plotArea>
    <c:plotVisOnly val="1"/>
    <c:dispBlanksAs val="gap"/>
    <c:showDLblsOverMax val="0"/>
  </c:chart>
  <c:spPr>
    <a:ln>
      <a:noFill/>
    </a:ln>
  </c:spPr>
  <c:txPr>
    <a:bodyPr/>
    <a:lstStyle/>
    <a:p>
      <a:pPr>
        <a:defRPr sz="1200">
          <a:latin typeface="Candara" panose="020E0502030303020204" pitchFamily="34" charset="0"/>
          <a:cs typeface="Arial" panose="020B0604020202020204" pitchFamily="34" charset="0"/>
        </a:defRPr>
      </a:pPr>
      <a:endParaRPr lang="en-US"/>
    </a:p>
  </c:tx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90% of all people living with HIV will know their HIV status.*</c:v>
                </c:pt>
                <c:pt idx="1">
                  <c:v>90% of all people with diagnosed HIV infection will be on anti-retroviral treatment (ART)**</c:v>
                </c:pt>
                <c:pt idx="2">
                  <c:v>90% of all people with diagnosed HIV infection and on ART will have viral suppression.^</c:v>
                </c:pt>
              </c:strCache>
            </c:strRef>
          </c:cat>
          <c:val>
            <c:numRef>
              <c:f>Sheet1!$B$2:$B$4</c:f>
              <c:numCache>
                <c:formatCode>General</c:formatCode>
                <c:ptCount val="3"/>
                <c:pt idx="0">
                  <c:v>0.9</c:v>
                </c:pt>
                <c:pt idx="1">
                  <c:v>0.77</c:v>
                </c:pt>
                <c:pt idx="2">
                  <c:v>0.88</c:v>
                </c:pt>
              </c:numCache>
            </c:numRef>
          </c:val>
          <c:extLst>
            <c:ext xmlns:c16="http://schemas.microsoft.com/office/drawing/2014/chart" uri="{C3380CC4-5D6E-409C-BE32-E72D297353CC}">
              <c16:uniqueId val="{00000000-A196-4706-97B8-EA51CC84B1FE}"/>
            </c:ext>
          </c:extLst>
        </c:ser>
        <c:dLbls>
          <c:showLegendKey val="0"/>
          <c:showVal val="0"/>
          <c:showCatName val="0"/>
          <c:showSerName val="0"/>
          <c:showPercent val="0"/>
          <c:showBubbleSize val="0"/>
        </c:dLbls>
        <c:gapWidth val="219"/>
        <c:overlap val="-27"/>
        <c:axId val="190726552"/>
        <c:axId val="368806592"/>
      </c:barChart>
      <c:catAx>
        <c:axId val="19072655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8806592"/>
        <c:crosses val="autoZero"/>
        <c:auto val="1"/>
        <c:lblAlgn val="ctr"/>
        <c:lblOffset val="100"/>
        <c:noMultiLvlLbl val="0"/>
      </c:catAx>
      <c:valAx>
        <c:axId val="368806592"/>
        <c:scaling>
          <c:orientation val="minMax"/>
          <c:min val="0"/>
        </c:scaling>
        <c:delete val="0"/>
        <c:axPos val="l"/>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07265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1261329441870024"/>
          <c:w val="0.83671573147951117"/>
          <c:h val="0.78631463592824091"/>
        </c:manualLayout>
      </c:layout>
      <c:barChart>
        <c:barDir val="col"/>
        <c:grouping val="clustered"/>
        <c:varyColors val="0"/>
        <c:ser>
          <c:idx val="0"/>
          <c:order val="0"/>
          <c:tx>
            <c:strRef>
              <c:f>Sheet1!$B$2</c:f>
              <c:strCache>
                <c:ptCount val="1"/>
                <c:pt idx="0">
                  <c:v>Women</c:v>
                </c:pt>
              </c:strCache>
            </c:strRef>
          </c:tx>
          <c:spPr>
            <a:solidFill>
              <a:srgbClr val="6D2E75">
                <a:lumMod val="75000"/>
              </a:srgbClr>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1-AD0E-43F5-9999-FA8BC1839D59}"/>
              </c:ext>
            </c:extLst>
          </c:dPt>
          <c:dPt>
            <c:idx val="2"/>
            <c:invertIfNegative val="0"/>
            <c:bubble3D val="0"/>
            <c:extLst>
              <c:ext xmlns:c16="http://schemas.microsoft.com/office/drawing/2014/chart" uri="{C3380CC4-5D6E-409C-BE32-E72D297353CC}">
                <c16:uniqueId val="{00000003-AD0E-43F5-9999-FA8BC1839D59}"/>
              </c:ext>
            </c:extLst>
          </c:dPt>
          <c:dPt>
            <c:idx val="3"/>
            <c:invertIfNegative val="0"/>
            <c:bubble3D val="0"/>
            <c:extLst>
              <c:ext xmlns:c16="http://schemas.microsoft.com/office/drawing/2014/chart" uri="{C3380CC4-5D6E-409C-BE32-E72D297353CC}">
                <c16:uniqueId val="{00000005-AD0E-43F5-9999-FA8BC1839D59}"/>
              </c:ext>
            </c:extLst>
          </c:dPt>
          <c:dPt>
            <c:idx val="4"/>
            <c:invertIfNegative val="0"/>
            <c:bubble3D val="0"/>
            <c:extLst>
              <c:ext xmlns:c16="http://schemas.microsoft.com/office/drawing/2014/chart" uri="{C3380CC4-5D6E-409C-BE32-E72D297353CC}">
                <c16:uniqueId val="{00000006-AD0E-43F5-9999-FA8BC1839D59}"/>
              </c:ext>
            </c:extLst>
          </c:dPt>
          <c:dLbls>
            <c:dLbl>
              <c:idx val="0"/>
              <c:delete val="1"/>
              <c:extLst>
                <c:ext xmlns:c15="http://schemas.microsoft.com/office/drawing/2012/chart" uri="{CE6537A1-D6FC-4f65-9D91-7224C49458BB}"/>
                <c:ext xmlns:c16="http://schemas.microsoft.com/office/drawing/2014/chart" uri="{C3380CC4-5D6E-409C-BE32-E72D297353CC}">
                  <c16:uniqueId val="{00000007-AD0E-43F5-9999-FA8BC1839D59}"/>
                </c:ext>
              </c:extLst>
            </c:dLbl>
            <c:dLbl>
              <c:idx val="1"/>
              <c:numFmt formatCode="#,###&quot;%&quot;" sourceLinked="0"/>
              <c:spPr>
                <a:noFill/>
                <a:ln>
                  <a:noFill/>
                </a:ln>
                <a:effectLst/>
              </c:spPr>
              <c:txPr>
                <a:bodyPr wrap="square" lIns="38100" tIns="19050" rIns="38100" bIns="19050" anchor="ctr">
                  <a:spAutoFit/>
                </a:bodyPr>
                <a:lstStyle/>
                <a:p>
                  <a:pPr>
                    <a:defRPr sz="1200" b="1"/>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AD0E-43F5-9999-FA8BC1839D59}"/>
                </c:ext>
              </c:extLst>
            </c:dLbl>
            <c:dLbl>
              <c:idx val="2"/>
              <c:numFmt formatCode="#,###&quot;%&quot;" sourceLinked="0"/>
              <c:spPr>
                <a:noFill/>
                <a:ln>
                  <a:noFill/>
                </a:ln>
                <a:effectLst/>
              </c:spPr>
              <c:txPr>
                <a:bodyPr wrap="square" lIns="38100" tIns="19050" rIns="38100" bIns="19050" anchor="ctr">
                  <a:spAutoFit/>
                </a:bodyPr>
                <a:lstStyle/>
                <a:p>
                  <a:pPr>
                    <a:defRPr sz="1200" b="1"/>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AD0E-43F5-9999-FA8BC1839D59}"/>
                </c:ext>
              </c:extLst>
            </c:dLbl>
            <c:dLbl>
              <c:idx val="3"/>
              <c:numFmt formatCode="#,###&quot;%&quot;" sourceLinked="0"/>
              <c:spPr>
                <a:noFill/>
                <a:ln>
                  <a:noFill/>
                </a:ln>
                <a:effectLst/>
              </c:spPr>
              <c:txPr>
                <a:bodyPr wrap="square" lIns="38100" tIns="19050" rIns="38100" bIns="19050" anchor="ctr">
                  <a:spAutoFit/>
                </a:bodyPr>
                <a:lstStyle/>
                <a:p>
                  <a:pPr>
                    <a:defRPr sz="1200" b="1"/>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AD0E-43F5-9999-FA8BC1839D59}"/>
                </c:ext>
              </c:extLst>
            </c:dLbl>
            <c:numFmt formatCode="#,###&quot;%&quot;" sourceLinked="0"/>
            <c:spPr>
              <a:noFill/>
              <a:ln>
                <a:noFill/>
              </a:ln>
              <a:effectLst/>
            </c:spPr>
            <c:txPr>
              <a:bodyPr wrap="square" lIns="38100" tIns="19050" rIns="38100" bIns="19050" anchor="ctr">
                <a:spAutoFit/>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Sheet1!$B$3:$B$6</c:f>
              <c:numCache>
                <c:formatCode>General</c:formatCode>
                <c:ptCount val="4"/>
                <c:pt idx="0" formatCode="#,##0">
                  <c:v>100</c:v>
                </c:pt>
                <c:pt idx="1">
                  <c:v>77.14</c:v>
                </c:pt>
                <c:pt idx="2">
                  <c:v>72.34</c:v>
                </c:pt>
                <c:pt idx="3">
                  <c:v>67.87</c:v>
                </c:pt>
              </c:numCache>
            </c:numRef>
          </c:val>
          <c:extLst>
            <c:ext xmlns:c16="http://schemas.microsoft.com/office/drawing/2014/chart" uri="{C3380CC4-5D6E-409C-BE32-E72D297353CC}">
              <c16:uniqueId val="{00000008-AD0E-43F5-9999-FA8BC1839D59}"/>
            </c:ext>
          </c:extLst>
        </c:ser>
        <c:ser>
          <c:idx val="1"/>
          <c:order val="1"/>
          <c:tx>
            <c:strRef>
              <c:f>Sheet1!$C$2</c:f>
              <c:strCache>
                <c:ptCount val="1"/>
                <c:pt idx="0">
                  <c:v>Men</c:v>
                </c:pt>
              </c:strCache>
            </c:strRef>
          </c:tx>
          <c:spPr>
            <a:solidFill>
              <a:srgbClr val="0070C0"/>
            </a:solidFill>
            <a:ln>
              <a:solidFill>
                <a:sysClr val="windowText" lastClr="000000"/>
              </a:solidFill>
            </a:ln>
          </c:spPr>
          <c:invertIfNegative val="0"/>
          <c:dPt>
            <c:idx val="0"/>
            <c:invertIfNegative val="0"/>
            <c:bubble3D val="0"/>
            <c:extLst>
              <c:ext xmlns:c16="http://schemas.microsoft.com/office/drawing/2014/chart" uri="{C3380CC4-5D6E-409C-BE32-E72D297353CC}">
                <c16:uniqueId val="{0000000F-AD0E-43F5-9999-FA8BC1839D59}"/>
              </c:ext>
            </c:extLst>
          </c:dPt>
          <c:dPt>
            <c:idx val="1"/>
            <c:invertIfNegative val="0"/>
            <c:bubble3D val="0"/>
            <c:extLst>
              <c:ext xmlns:c16="http://schemas.microsoft.com/office/drawing/2014/chart" uri="{C3380CC4-5D6E-409C-BE32-E72D297353CC}">
                <c16:uniqueId val="{0000000A-AD0E-43F5-9999-FA8BC1839D59}"/>
              </c:ext>
            </c:extLst>
          </c:dPt>
          <c:dPt>
            <c:idx val="2"/>
            <c:invertIfNegative val="0"/>
            <c:bubble3D val="0"/>
            <c:extLst>
              <c:ext xmlns:c16="http://schemas.microsoft.com/office/drawing/2014/chart" uri="{C3380CC4-5D6E-409C-BE32-E72D297353CC}">
                <c16:uniqueId val="{0000000C-AD0E-43F5-9999-FA8BC1839D59}"/>
              </c:ext>
            </c:extLst>
          </c:dPt>
          <c:dPt>
            <c:idx val="3"/>
            <c:invertIfNegative val="0"/>
            <c:bubble3D val="0"/>
            <c:extLst>
              <c:ext xmlns:c16="http://schemas.microsoft.com/office/drawing/2014/chart" uri="{C3380CC4-5D6E-409C-BE32-E72D297353CC}">
                <c16:uniqueId val="{0000000E-AD0E-43F5-9999-FA8BC1839D59}"/>
              </c:ext>
            </c:extLst>
          </c:dPt>
          <c:dLbls>
            <c:dLbl>
              <c:idx val="0"/>
              <c:delete val="1"/>
              <c:extLst>
                <c:ext xmlns:c15="http://schemas.microsoft.com/office/drawing/2012/chart" uri="{CE6537A1-D6FC-4f65-9D91-7224C49458BB}"/>
                <c:ext xmlns:c16="http://schemas.microsoft.com/office/drawing/2014/chart" uri="{C3380CC4-5D6E-409C-BE32-E72D297353CC}">
                  <c16:uniqueId val="{0000000F-AD0E-43F5-9999-FA8BC1839D59}"/>
                </c:ext>
              </c:extLst>
            </c:dLbl>
            <c:numFmt formatCode="#,###&quot;%&quot;" sourceLinked="0"/>
            <c:spPr>
              <a:noFill/>
              <a:ln>
                <a:noFill/>
              </a:ln>
              <a:effectLst/>
            </c:spPr>
            <c:txPr>
              <a:bodyPr wrap="square" lIns="38100" tIns="19050" rIns="38100" bIns="19050" anchor="ctr">
                <a:spAutoFit/>
              </a:bodyPr>
              <a:lstStyle/>
              <a:p>
                <a:pPr>
                  <a:defRPr sz="12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Sheet1!$C$3:$C$6</c:f>
              <c:numCache>
                <c:formatCode>General</c:formatCode>
                <c:ptCount val="4"/>
                <c:pt idx="0" formatCode="#,##0">
                  <c:v>100</c:v>
                </c:pt>
                <c:pt idx="1">
                  <c:v>76.73</c:v>
                </c:pt>
                <c:pt idx="2">
                  <c:v>71.69</c:v>
                </c:pt>
                <c:pt idx="3">
                  <c:v>68.05</c:v>
                </c:pt>
              </c:numCache>
            </c:numRef>
          </c:val>
          <c:extLst>
            <c:ext xmlns:c16="http://schemas.microsoft.com/office/drawing/2014/chart" uri="{C3380CC4-5D6E-409C-BE32-E72D297353CC}">
              <c16:uniqueId val="{00000010-AD0E-43F5-9999-FA8BC1839D59}"/>
            </c:ext>
          </c:extLst>
        </c:ser>
        <c:ser>
          <c:idx val="2"/>
          <c:order val="2"/>
          <c:tx>
            <c:strRef>
              <c:f>Sheet1!$D$2</c:f>
              <c:strCache>
                <c:ptCount val="1"/>
                <c:pt idx="0">
                  <c:v>Transgender</c:v>
                </c:pt>
              </c:strCache>
            </c:strRef>
          </c:tx>
          <c:spPr>
            <a:solidFill>
              <a:srgbClr val="71C9C5"/>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13-AD0E-43F5-9999-FA8BC1839D59}"/>
              </c:ext>
            </c:extLst>
          </c:dPt>
          <c:dPt>
            <c:idx val="2"/>
            <c:invertIfNegative val="0"/>
            <c:bubble3D val="0"/>
            <c:extLst>
              <c:ext xmlns:c16="http://schemas.microsoft.com/office/drawing/2014/chart" uri="{C3380CC4-5D6E-409C-BE32-E72D297353CC}">
                <c16:uniqueId val="{00000014-AD0E-43F5-9999-FA8BC1839D59}"/>
              </c:ext>
            </c:extLst>
          </c:dPt>
          <c:dPt>
            <c:idx val="3"/>
            <c:invertIfNegative val="0"/>
            <c:bubble3D val="0"/>
            <c:extLst>
              <c:ext xmlns:c16="http://schemas.microsoft.com/office/drawing/2014/chart" uri="{C3380CC4-5D6E-409C-BE32-E72D297353CC}">
                <c16:uniqueId val="{00000015-AD0E-43F5-9999-FA8BC1839D59}"/>
              </c:ext>
            </c:extLst>
          </c:dPt>
          <c:dLbls>
            <c:dLbl>
              <c:idx val="0"/>
              <c:delete val="1"/>
              <c:extLst>
                <c:ext xmlns:c15="http://schemas.microsoft.com/office/drawing/2012/chart" uri="{CE6537A1-D6FC-4f65-9D91-7224C49458BB}"/>
                <c:ext xmlns:c16="http://schemas.microsoft.com/office/drawing/2014/chart" uri="{C3380CC4-5D6E-409C-BE32-E72D297353CC}">
                  <c16:uniqueId val="{00000012-AD0E-43F5-9999-FA8BC1839D59}"/>
                </c:ext>
              </c:extLst>
            </c:dLbl>
            <c:numFmt formatCode="#,###&quot;%&quot;" sourceLinked="0"/>
            <c:spPr>
              <a:noFill/>
              <a:ln>
                <a:noFill/>
              </a:ln>
              <a:effectLst/>
            </c:spPr>
            <c:txPr>
              <a:bodyPr wrap="square" lIns="38100" tIns="19050" rIns="38100" bIns="19050" anchor="ctr">
                <a:spAutoFit/>
              </a:bodyPr>
              <a:lstStyle/>
              <a:p>
                <a:pPr>
                  <a:defRPr sz="12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Sheet1!$A$3:$A$6</c:f>
              <c:strCache>
                <c:ptCount val="4"/>
                <c:pt idx="0">
                  <c:v>Diagnosed &amp; Reported*</c:v>
                </c:pt>
                <c:pt idx="1">
                  <c:v>At Least 1 Care Visit **</c:v>
                </c:pt>
                <c:pt idx="2">
                  <c:v>Retained in Care***</c:v>
                </c:pt>
                <c:pt idx="3">
                  <c:v>Virally Suppressed^</c:v>
                </c:pt>
              </c:strCache>
            </c:strRef>
          </c:cat>
          <c:val>
            <c:numRef>
              <c:f>Sheet1!$D$3:$D$6</c:f>
              <c:numCache>
                <c:formatCode>General</c:formatCode>
                <c:ptCount val="4"/>
                <c:pt idx="0" formatCode="#,##0">
                  <c:v>100</c:v>
                </c:pt>
                <c:pt idx="1">
                  <c:v>83.79</c:v>
                </c:pt>
                <c:pt idx="2">
                  <c:v>76.28</c:v>
                </c:pt>
                <c:pt idx="3">
                  <c:v>68.77</c:v>
                </c:pt>
              </c:numCache>
            </c:numRef>
          </c:val>
          <c:extLst>
            <c:ext xmlns:c16="http://schemas.microsoft.com/office/drawing/2014/chart" uri="{C3380CC4-5D6E-409C-BE32-E72D297353CC}">
              <c16:uniqueId val="{00000011-AD0E-43F5-9999-FA8BC1839D59}"/>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numFmt formatCode="General" sourceLinked="1"/>
        <c:majorTickMark val="out"/>
        <c:minorTickMark val="none"/>
        <c:tickLblPos val="nextTo"/>
        <c:spPr>
          <a:ln>
            <a:solidFill>
              <a:sysClr val="windowText" lastClr="000000"/>
            </a:solidFill>
          </a:ln>
        </c:spPr>
        <c:txPr>
          <a:bodyPr/>
          <a:lstStyle/>
          <a:p>
            <a:pPr>
              <a:defRPr sz="1100" b="1"/>
            </a:pPr>
            <a:endParaRPr lang="en-US"/>
          </a:p>
        </c:txPr>
        <c:crossAx val="105463168"/>
        <c:crosses val="autoZero"/>
        <c:auto val="1"/>
        <c:lblAlgn val="ctr"/>
        <c:lblOffset val="100"/>
        <c:noMultiLvlLbl val="0"/>
      </c:catAx>
      <c:valAx>
        <c:axId val="105463168"/>
        <c:scaling>
          <c:orientation val="minMax"/>
          <c:max val="100"/>
        </c:scaling>
        <c:delete val="0"/>
        <c:axPos val="l"/>
        <c:majorGridlines>
          <c:spPr>
            <a:ln>
              <a:noFill/>
            </a:ln>
          </c:spPr>
        </c:majorGridlines>
        <c:title>
          <c:tx>
            <c:rich>
              <a:bodyPr rot="-5400000" vert="horz"/>
              <a:lstStyle/>
              <a:p>
                <a:pPr>
                  <a:defRPr sz="1400"/>
                </a:pPr>
                <a:r>
                  <a:rPr lang="en-US" sz="1400" dirty="0"/>
                  <a:t>Percent of People Living with HIV in NC</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1"/>
            </a:pPr>
            <a:endParaRPr lang="en-US"/>
          </a:p>
        </c:txPr>
        <c:crossAx val="105461632"/>
        <c:crosses val="autoZero"/>
        <c:crossBetween val="between"/>
      </c:valAx>
      <c:spPr>
        <a:ln>
          <a:noFill/>
        </a:ln>
      </c:spPr>
    </c:plotArea>
    <c:legend>
      <c:legendPos val="t"/>
      <c:overlay val="0"/>
      <c:txPr>
        <a:bodyPr/>
        <a:lstStyle/>
        <a:p>
          <a:pPr>
            <a:defRPr sz="1050" b="1"/>
          </a:pPr>
          <a:endParaRPr lang="en-US"/>
        </a:p>
      </c:txPr>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06020193421767"/>
          <c:y val="0.11261329441870024"/>
          <c:w val="0.83671573147951117"/>
          <c:h val="0.71180398325031558"/>
        </c:manualLayout>
      </c:layout>
      <c:barChart>
        <c:barDir val="col"/>
        <c:grouping val="clustered"/>
        <c:varyColors val="0"/>
        <c:ser>
          <c:idx val="0"/>
          <c:order val="0"/>
          <c:tx>
            <c:strRef>
              <c:f>Sheet1!$B$2</c:f>
              <c:strCache>
                <c:ptCount val="1"/>
                <c:pt idx="0">
                  <c:v>Diagnosed &amp; Reported*</c:v>
                </c:pt>
              </c:strCache>
            </c:strRef>
          </c:tx>
          <c:spPr>
            <a:solidFill>
              <a:srgbClr val="0070C0"/>
            </a:solidFill>
            <a:ln>
              <a:solidFill>
                <a:sysClr val="windowText" lastClr="000000"/>
              </a:solidFill>
            </a:ln>
          </c:spPr>
          <c:invertIfNegative val="0"/>
          <c:dPt>
            <c:idx val="1"/>
            <c:invertIfNegative val="0"/>
            <c:bubble3D val="0"/>
            <c:extLst>
              <c:ext xmlns:c16="http://schemas.microsoft.com/office/drawing/2014/chart" uri="{C3380CC4-5D6E-409C-BE32-E72D297353CC}">
                <c16:uniqueId val="{00000001-9361-4002-93C2-F8EE40B5D4D4}"/>
              </c:ext>
            </c:extLst>
          </c:dPt>
          <c:dPt>
            <c:idx val="2"/>
            <c:invertIfNegative val="0"/>
            <c:bubble3D val="0"/>
            <c:extLst>
              <c:ext xmlns:c16="http://schemas.microsoft.com/office/drawing/2014/chart" uri="{C3380CC4-5D6E-409C-BE32-E72D297353CC}">
                <c16:uniqueId val="{00000003-9361-4002-93C2-F8EE40B5D4D4}"/>
              </c:ext>
            </c:extLst>
          </c:dPt>
          <c:dPt>
            <c:idx val="3"/>
            <c:invertIfNegative val="0"/>
            <c:bubble3D val="0"/>
            <c:extLst>
              <c:ext xmlns:c16="http://schemas.microsoft.com/office/drawing/2014/chart" uri="{C3380CC4-5D6E-409C-BE32-E72D297353CC}">
                <c16:uniqueId val="{00000005-9361-4002-93C2-F8EE40B5D4D4}"/>
              </c:ext>
            </c:extLst>
          </c:dPt>
          <c:dPt>
            <c:idx val="4"/>
            <c:invertIfNegative val="0"/>
            <c:bubble3D val="0"/>
            <c:extLst>
              <c:ext xmlns:c16="http://schemas.microsoft.com/office/drawing/2014/chart" uri="{C3380CC4-5D6E-409C-BE32-E72D297353CC}">
                <c16:uniqueId val="{00000006-9361-4002-93C2-F8EE40B5D4D4}"/>
              </c:ext>
            </c:extLst>
          </c:dPt>
          <c:dLbls>
            <c:delete val="1"/>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Sheet1!$B$3:$B$8</c:f>
              <c:numCache>
                <c:formatCode>General</c:formatCode>
                <c:ptCount val="6"/>
                <c:pt idx="0" formatCode="#,##0">
                  <c:v>1</c:v>
                </c:pt>
                <c:pt idx="1">
                  <c:v>1</c:v>
                </c:pt>
                <c:pt idx="2">
                  <c:v>1</c:v>
                </c:pt>
                <c:pt idx="3">
                  <c:v>1</c:v>
                </c:pt>
                <c:pt idx="4">
                  <c:v>1</c:v>
                </c:pt>
                <c:pt idx="5">
                  <c:v>1</c:v>
                </c:pt>
              </c:numCache>
            </c:numRef>
          </c:val>
          <c:extLst>
            <c:ext xmlns:c16="http://schemas.microsoft.com/office/drawing/2014/chart" uri="{C3380CC4-5D6E-409C-BE32-E72D297353CC}">
              <c16:uniqueId val="{00000008-9361-4002-93C2-F8EE40B5D4D4}"/>
            </c:ext>
          </c:extLst>
        </c:ser>
        <c:ser>
          <c:idx val="1"/>
          <c:order val="1"/>
          <c:tx>
            <c:strRef>
              <c:f>Sheet1!$C$2</c:f>
              <c:strCache>
                <c:ptCount val="1"/>
                <c:pt idx="0">
                  <c:v>At Least 1 Care Visit **</c:v>
                </c:pt>
              </c:strCache>
            </c:strRef>
          </c:tx>
          <c:spPr>
            <a:solidFill>
              <a:srgbClr val="1F497D">
                <a:lumMod val="60000"/>
                <a:lumOff val="40000"/>
              </a:srgbClr>
            </a:solidFill>
            <a:ln>
              <a:solidFill>
                <a:sysClr val="windowText" lastClr="000000"/>
              </a:solidFill>
            </a:ln>
          </c:spPr>
          <c:invertIfNegative val="0"/>
          <c:dLbls>
            <c:delete val="1"/>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Sheet1!$C$3:$C$8</c:f>
              <c:numCache>
                <c:formatCode>General</c:formatCode>
                <c:ptCount val="6"/>
                <c:pt idx="0">
                  <c:v>0.77370000000000005</c:v>
                </c:pt>
                <c:pt idx="1">
                  <c:v>0.79100000000000004</c:v>
                </c:pt>
                <c:pt idx="2">
                  <c:v>0.75839999999999996</c:v>
                </c:pt>
                <c:pt idx="3">
                  <c:v>0.70689999999999997</c:v>
                </c:pt>
                <c:pt idx="4">
                  <c:v>0.80120000000000002</c:v>
                </c:pt>
                <c:pt idx="5">
                  <c:v>0.82099999999999995</c:v>
                </c:pt>
              </c:numCache>
            </c:numRef>
          </c:val>
          <c:extLst>
            <c:ext xmlns:c16="http://schemas.microsoft.com/office/drawing/2014/chart" uri="{C3380CC4-5D6E-409C-BE32-E72D297353CC}">
              <c16:uniqueId val="{00000009-9361-4002-93C2-F8EE40B5D4D4}"/>
            </c:ext>
          </c:extLst>
        </c:ser>
        <c:ser>
          <c:idx val="2"/>
          <c:order val="2"/>
          <c:tx>
            <c:strRef>
              <c:f>Sheet1!$D$2</c:f>
              <c:strCache>
                <c:ptCount val="1"/>
                <c:pt idx="0">
                  <c:v>Retained in Care***</c:v>
                </c:pt>
              </c:strCache>
            </c:strRef>
          </c:tx>
          <c:spPr>
            <a:solidFill>
              <a:srgbClr val="1F497D">
                <a:lumMod val="40000"/>
                <a:lumOff val="60000"/>
              </a:srgbClr>
            </a:solidFill>
            <a:ln>
              <a:solidFill>
                <a:sysClr val="windowText" lastClr="000000"/>
              </a:solidFill>
            </a:ln>
          </c:spPr>
          <c:invertIfNegative val="0"/>
          <c:dLbls>
            <c:delete val="1"/>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Sheet1!$D$3:$D$8</c:f>
              <c:numCache>
                <c:formatCode>General</c:formatCode>
                <c:ptCount val="6"/>
                <c:pt idx="0">
                  <c:v>0.72260000000000002</c:v>
                </c:pt>
                <c:pt idx="1">
                  <c:v>0.76619999999999999</c:v>
                </c:pt>
                <c:pt idx="2">
                  <c:v>0.70079999999999998</c:v>
                </c:pt>
                <c:pt idx="3">
                  <c:v>0.66569999999999996</c:v>
                </c:pt>
                <c:pt idx="4">
                  <c:v>0.76170000000000004</c:v>
                </c:pt>
                <c:pt idx="5">
                  <c:v>0.76459999999999995</c:v>
                </c:pt>
              </c:numCache>
            </c:numRef>
          </c:val>
          <c:extLst>
            <c:ext xmlns:c16="http://schemas.microsoft.com/office/drawing/2014/chart" uri="{C3380CC4-5D6E-409C-BE32-E72D297353CC}">
              <c16:uniqueId val="{0000000A-9361-4002-93C2-F8EE40B5D4D4}"/>
            </c:ext>
          </c:extLst>
        </c:ser>
        <c:ser>
          <c:idx val="3"/>
          <c:order val="3"/>
          <c:tx>
            <c:strRef>
              <c:f>Sheet1!$E$2</c:f>
              <c:strCache>
                <c:ptCount val="1"/>
                <c:pt idx="0">
                  <c:v>Virally Suppressed^</c:v>
                </c:pt>
              </c:strCache>
            </c:strRef>
          </c:tx>
          <c:spPr>
            <a:solidFill>
              <a:srgbClr val="1F497D">
                <a:lumMod val="20000"/>
                <a:lumOff val="80000"/>
              </a:srgbClr>
            </a:solidFill>
            <a:ln>
              <a:solidFill>
                <a:sysClr val="windowText" lastClr="000000"/>
              </a:solidFill>
            </a:ln>
          </c:spPr>
          <c:invertIfNegative val="0"/>
          <c:dLbls>
            <c:numFmt formatCode="0%" sourceLinked="0"/>
            <c:spPr>
              <a:noFill/>
              <a:ln>
                <a:noFill/>
              </a:ln>
              <a:effectLst/>
            </c:spPr>
            <c:txPr>
              <a:bodyPr wrap="square" lIns="38100" tIns="19050" rIns="38100" bIns="19050" anchor="ctr">
                <a:spAutoFit/>
              </a:bodyPr>
              <a:lstStyle/>
              <a:p>
                <a:pPr>
                  <a:defRPr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Sheet1!$A$3:$A$8</c:f>
              <c:strCache>
                <c:ptCount val="6"/>
                <c:pt idx="0">
                  <c:v>American Indian/Alaska Native §</c:v>
                </c:pt>
                <c:pt idx="1">
                  <c:v>Asian/Pacific Islander §</c:v>
                </c:pt>
                <c:pt idx="2">
                  <c:v>Black/African American §</c:v>
                </c:pt>
                <c:pt idx="3">
                  <c:v>Hispanic/Latine</c:v>
                </c:pt>
                <c:pt idx="4">
                  <c:v>White/Caucasian §</c:v>
                </c:pt>
                <c:pt idx="5">
                  <c:v>Multiple Race</c:v>
                </c:pt>
              </c:strCache>
            </c:strRef>
          </c:cat>
          <c:val>
            <c:numRef>
              <c:f>Sheet1!$E$3:$E$8</c:f>
              <c:numCache>
                <c:formatCode>General</c:formatCode>
                <c:ptCount val="6"/>
                <c:pt idx="0">
                  <c:v>0.70799999999999996</c:v>
                </c:pt>
                <c:pt idx="1">
                  <c:v>0.73629999999999995</c:v>
                </c:pt>
                <c:pt idx="2">
                  <c:v>0.65720000000000001</c:v>
                </c:pt>
                <c:pt idx="3">
                  <c:v>0.63080000000000003</c:v>
                </c:pt>
                <c:pt idx="4">
                  <c:v>0.73960000000000004</c:v>
                </c:pt>
                <c:pt idx="5">
                  <c:v>0.72350000000000003</c:v>
                </c:pt>
              </c:numCache>
            </c:numRef>
          </c:val>
          <c:extLst>
            <c:ext xmlns:c16="http://schemas.microsoft.com/office/drawing/2014/chart" uri="{C3380CC4-5D6E-409C-BE32-E72D297353CC}">
              <c16:uniqueId val="{0000000B-9361-4002-93C2-F8EE40B5D4D4}"/>
            </c:ext>
          </c:extLst>
        </c:ser>
        <c:dLbls>
          <c:dLblPos val="outEnd"/>
          <c:showLegendKey val="0"/>
          <c:showVal val="1"/>
          <c:showCatName val="0"/>
          <c:showSerName val="0"/>
          <c:showPercent val="0"/>
          <c:showBubbleSize val="0"/>
        </c:dLbls>
        <c:gapWidth val="150"/>
        <c:axId val="105461632"/>
        <c:axId val="105463168"/>
      </c:barChart>
      <c:catAx>
        <c:axId val="105461632"/>
        <c:scaling>
          <c:orientation val="minMax"/>
        </c:scaling>
        <c:delete val="0"/>
        <c:axPos val="b"/>
        <c:title>
          <c:tx>
            <c:rich>
              <a:bodyPr/>
              <a:lstStyle/>
              <a:p>
                <a:pPr>
                  <a:defRPr/>
                </a:pPr>
                <a:r>
                  <a:rPr lang="en-US" dirty="0"/>
                  <a:t>Race/Ethnicity</a:t>
                </a:r>
              </a:p>
            </c:rich>
          </c:tx>
          <c:overlay val="0"/>
        </c:title>
        <c:numFmt formatCode="General" sourceLinked="1"/>
        <c:majorTickMark val="out"/>
        <c:minorTickMark val="none"/>
        <c:tickLblPos val="nextTo"/>
        <c:spPr>
          <a:ln>
            <a:solidFill>
              <a:sysClr val="windowText" lastClr="000000"/>
            </a:solidFill>
          </a:ln>
        </c:spPr>
        <c:txPr>
          <a:bodyPr/>
          <a:lstStyle/>
          <a:p>
            <a:pPr>
              <a:defRPr sz="1000" b="0"/>
            </a:pPr>
            <a:endParaRPr lang="en-US"/>
          </a:p>
        </c:txPr>
        <c:crossAx val="105463168"/>
        <c:crosses val="autoZero"/>
        <c:auto val="1"/>
        <c:lblAlgn val="ctr"/>
        <c:lblOffset val="100"/>
        <c:noMultiLvlLbl val="0"/>
      </c:catAx>
      <c:valAx>
        <c:axId val="105463168"/>
        <c:scaling>
          <c:orientation val="minMax"/>
          <c:max val="1"/>
        </c:scaling>
        <c:delete val="0"/>
        <c:axPos val="l"/>
        <c:majorGridlines>
          <c:spPr>
            <a:ln>
              <a:noFill/>
            </a:ln>
          </c:spPr>
        </c:majorGridlines>
        <c:title>
          <c:tx>
            <c:rich>
              <a:bodyPr rot="-5400000" vert="horz"/>
              <a:lstStyle/>
              <a:p>
                <a:pPr>
                  <a:defRPr sz="1400"/>
                </a:pPr>
                <a:r>
                  <a:rPr lang="en-US" sz="1400" dirty="0"/>
                  <a:t>Percent of Men Living with HIV in NC</a:t>
                </a:r>
              </a:p>
            </c:rich>
          </c:tx>
          <c:layout>
            <c:manualLayout>
              <c:xMode val="edge"/>
              <c:yMode val="edge"/>
              <c:x val="1.3985599773001348E-2"/>
              <c:y val="6.1400127131639504E-2"/>
            </c:manualLayout>
          </c:layout>
          <c:overlay val="0"/>
        </c:title>
        <c:numFmt formatCode="0%" sourceLinked="0"/>
        <c:majorTickMark val="out"/>
        <c:minorTickMark val="none"/>
        <c:tickLblPos val="nextTo"/>
        <c:spPr>
          <a:ln>
            <a:solidFill>
              <a:sysClr val="windowText" lastClr="000000"/>
            </a:solidFill>
          </a:ln>
        </c:spPr>
        <c:txPr>
          <a:bodyPr/>
          <a:lstStyle/>
          <a:p>
            <a:pPr>
              <a:defRPr sz="1100" b="0"/>
            </a:pPr>
            <a:endParaRPr lang="en-US"/>
          </a:p>
        </c:txPr>
        <c:crossAx val="105461632"/>
        <c:crosses val="autoZero"/>
        <c:crossBetween val="between"/>
      </c:valAx>
      <c:spPr>
        <a:ln>
          <a:noFill/>
        </a:ln>
      </c:spPr>
    </c:plotArea>
    <c:legend>
      <c:legendPos val="t"/>
      <c:layout>
        <c:manualLayout>
          <c:xMode val="edge"/>
          <c:yMode val="edge"/>
          <c:x val="0.1378173987375666"/>
          <c:y val="1.411532218222881E-2"/>
          <c:w val="0.72436508848802661"/>
          <c:h val="6.3811537108570723E-2"/>
        </c:manualLayout>
      </c:layout>
      <c:overlay val="0"/>
    </c:legend>
    <c:plotVisOnly val="1"/>
    <c:dispBlanksAs val="gap"/>
    <c:showDLblsOverMax val="0"/>
  </c:chart>
  <c:spPr>
    <a:ln>
      <a:noFill/>
    </a:ln>
  </c:spPr>
  <c:txPr>
    <a:bodyPr/>
    <a:lstStyle/>
    <a:p>
      <a:pPr>
        <a:defRPr>
          <a:latin typeface="Candara" panose="020E0502030303020204" pitchFamily="34" charset="0"/>
          <a:cs typeface="Arial" panose="020B0604020202020204"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0.35143</cdr:x>
      <cdr:y>0.26767</cdr:y>
    </cdr:from>
    <cdr:to>
      <cdr:x>0.39861</cdr:x>
      <cdr:y>0.352</cdr:y>
    </cdr:to>
    <cdr:sp macro="" textlink="">
      <cdr:nvSpPr>
        <cdr:cNvPr id="2" name="TextBox 1">
          <a:extLst xmlns:a="http://schemas.openxmlformats.org/drawingml/2006/main">
            <a:ext uri="{FF2B5EF4-FFF2-40B4-BE49-F238E27FC236}">
              <a16:creationId xmlns:a16="http://schemas.microsoft.com/office/drawing/2014/main" id="{EF6FF5DD-CC17-8BED-EC47-171F1B23FC65}"/>
            </a:ext>
          </a:extLst>
        </cdr:cNvPr>
        <cdr:cNvSpPr txBox="1"/>
      </cdr:nvSpPr>
      <cdr:spPr>
        <a:xfrm xmlns:a="http://schemas.openxmlformats.org/drawingml/2006/main">
          <a:off x="3076347" y="1029806"/>
          <a:ext cx="413004" cy="3244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latin typeface="Candara" panose="020E0502030303020204" pitchFamily="34" charset="0"/>
            </a:rPr>
            <a:t>75%</a:t>
          </a:r>
        </a:p>
      </cdr:txBody>
    </cdr:sp>
  </cdr:relSizeAnchor>
  <cdr:relSizeAnchor xmlns:cdr="http://schemas.openxmlformats.org/drawingml/2006/chartDrawing">
    <cdr:from>
      <cdr:x>0.7038</cdr:x>
      <cdr:y>0.16171</cdr:y>
    </cdr:from>
    <cdr:to>
      <cdr:x>0.76089</cdr:x>
      <cdr:y>0.24604</cdr:y>
    </cdr:to>
    <cdr:sp macro="" textlink="">
      <cdr:nvSpPr>
        <cdr:cNvPr id="3" name="TextBox 1">
          <a:extLst xmlns:a="http://schemas.openxmlformats.org/drawingml/2006/main">
            <a:ext uri="{FF2B5EF4-FFF2-40B4-BE49-F238E27FC236}">
              <a16:creationId xmlns:a16="http://schemas.microsoft.com/office/drawing/2014/main" id="{4DEB0847-43AF-B350-23F5-F79F49842172}"/>
            </a:ext>
          </a:extLst>
        </cdr:cNvPr>
        <cdr:cNvSpPr txBox="1"/>
      </cdr:nvSpPr>
      <cdr:spPr>
        <a:xfrm xmlns:a="http://schemas.openxmlformats.org/drawingml/2006/main">
          <a:off x="6160922" y="622170"/>
          <a:ext cx="499754" cy="32444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kern="1200" dirty="0">
              <a:latin typeface="Candara" panose="020E0502030303020204" pitchFamily="34" charset="0"/>
            </a:rPr>
            <a:t>92%</a:t>
          </a:r>
        </a:p>
      </cdr:txBody>
    </cdr:sp>
  </cdr:relSizeAnchor>
  <cdr:relSizeAnchor xmlns:cdr="http://schemas.openxmlformats.org/drawingml/2006/chartDrawing">
    <cdr:from>
      <cdr:x>0.8789</cdr:x>
      <cdr:y>0.26817</cdr:y>
    </cdr:from>
    <cdr:to>
      <cdr:x>0.93533</cdr:x>
      <cdr:y>0.3525</cdr:y>
    </cdr:to>
    <cdr:sp macro="" textlink="">
      <cdr:nvSpPr>
        <cdr:cNvPr id="4" name="TextBox 1">
          <a:extLst xmlns:a="http://schemas.openxmlformats.org/drawingml/2006/main">
            <a:ext uri="{FF2B5EF4-FFF2-40B4-BE49-F238E27FC236}">
              <a16:creationId xmlns:a16="http://schemas.microsoft.com/office/drawing/2014/main" id="{C2350FA4-A038-5124-7A1A-63EAA7A5F75D}"/>
            </a:ext>
          </a:extLst>
        </cdr:cNvPr>
        <cdr:cNvSpPr txBox="1"/>
      </cdr:nvSpPr>
      <cdr:spPr>
        <a:xfrm xmlns:a="http://schemas.openxmlformats.org/drawingml/2006/main">
          <a:off x="7693695" y="1031764"/>
          <a:ext cx="493976" cy="3244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kern="1200" dirty="0">
              <a:latin typeface="Candara" panose="020E0502030303020204" pitchFamily="34" charset="0"/>
            </a:rPr>
            <a:t>75%</a:t>
          </a:r>
        </a:p>
      </cdr:txBody>
    </cdr:sp>
  </cdr:relSizeAnchor>
  <cdr:relSizeAnchor xmlns:cdr="http://schemas.openxmlformats.org/drawingml/2006/chartDrawing">
    <cdr:from>
      <cdr:x>0.52976</cdr:x>
      <cdr:y>0.181</cdr:y>
    </cdr:from>
    <cdr:to>
      <cdr:x>0.59676</cdr:x>
      <cdr:y>0.26533</cdr:y>
    </cdr:to>
    <cdr:sp macro="" textlink="">
      <cdr:nvSpPr>
        <cdr:cNvPr id="5" name="TextBox 1">
          <a:extLst xmlns:a="http://schemas.openxmlformats.org/drawingml/2006/main">
            <a:ext uri="{FF2B5EF4-FFF2-40B4-BE49-F238E27FC236}">
              <a16:creationId xmlns:a16="http://schemas.microsoft.com/office/drawing/2014/main" id="{C2350FA4-A038-5124-7A1A-63EAA7A5F75D}"/>
            </a:ext>
          </a:extLst>
        </cdr:cNvPr>
        <cdr:cNvSpPr txBox="1"/>
      </cdr:nvSpPr>
      <cdr:spPr>
        <a:xfrm xmlns:a="http://schemas.openxmlformats.org/drawingml/2006/main">
          <a:off x="4637411" y="696377"/>
          <a:ext cx="586504" cy="3244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kern="1200" dirty="0">
              <a:latin typeface="Candara" panose="020E0502030303020204" pitchFamily="34" charset="0"/>
            </a:rPr>
            <a:t>89%</a:t>
          </a:r>
        </a:p>
      </cdr:txBody>
    </cdr:sp>
  </cdr:relSizeAnchor>
</c:userShapes>
</file>

<file path=ppt/drawings/drawing2.xml><?xml version="1.0" encoding="utf-8"?>
<c:userShapes xmlns:c="http://schemas.openxmlformats.org/drawingml/2006/chart">
  <cdr:relSizeAnchor xmlns:cdr="http://schemas.openxmlformats.org/drawingml/2006/chartDrawing">
    <cdr:from>
      <cdr:x>0.07237</cdr:x>
      <cdr:y>0.11455</cdr:y>
    </cdr:from>
    <cdr:to>
      <cdr:x>1</cdr:x>
      <cdr:y>0.11455</cdr:y>
    </cdr:to>
    <cdr:cxnSp macro="">
      <cdr:nvCxnSpPr>
        <cdr:cNvPr id="3" name="Straight Connector 2">
          <a:extLst xmlns:a="http://schemas.openxmlformats.org/drawingml/2006/main">
            <a:ext uri="{FF2B5EF4-FFF2-40B4-BE49-F238E27FC236}">
              <a16:creationId xmlns:a16="http://schemas.microsoft.com/office/drawing/2014/main" id="{E4C99949-726C-43E4-8C4E-E7FD7893B2DB}"/>
            </a:ext>
          </a:extLst>
        </cdr:cNvPr>
        <cdr:cNvCxnSpPr/>
      </cdr:nvCxnSpPr>
      <cdr:spPr>
        <a:xfrm xmlns:a="http://schemas.openxmlformats.org/drawingml/2006/main">
          <a:off x="584632" y="520571"/>
          <a:ext cx="7493681" cy="0"/>
        </a:xfrm>
        <a:prstGeom xmlns:a="http://schemas.openxmlformats.org/drawingml/2006/main" prst="line">
          <a:avLst/>
        </a:prstGeom>
        <a:ln xmlns:a="http://schemas.openxmlformats.org/drawingml/2006/main" w="57150">
          <a:solidFill>
            <a:srgbClr val="00206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8AAF54-D9E4-4279-97AA-F511410BE00B}" type="datetimeFigureOut">
              <a:rPr lang="en-US" smtClean="0"/>
              <a:t>10/14/2025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1ABA22-A0D1-4DCD-978B-36808CF399B7}" type="slidenum">
              <a:rPr lang="en-US" smtClean="0"/>
              <a:t>‹#›</a:t>
            </a:fld>
            <a:endParaRPr lang="en-US"/>
          </a:p>
        </p:txBody>
      </p:sp>
    </p:spTree>
    <p:extLst>
      <p:ext uri="{BB962C8B-B14F-4D97-AF65-F5344CB8AC3E}">
        <p14:creationId xmlns:p14="http://schemas.microsoft.com/office/powerpoint/2010/main" val="4269725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highlight>
                <a:srgbClr val="FF00FF"/>
              </a:highlight>
            </a:endParaRPr>
          </a:p>
        </p:txBody>
      </p:sp>
      <p:sp>
        <p:nvSpPr>
          <p:cNvPr id="4" name="Slide Number Placeholder 3"/>
          <p:cNvSpPr>
            <a:spLocks noGrp="1"/>
          </p:cNvSpPr>
          <p:nvPr>
            <p:ph type="sldNum" sz="quarter" idx="5"/>
          </p:nvPr>
        </p:nvSpPr>
        <p:spPr/>
        <p:txBody>
          <a:bodyPr/>
          <a:lstStyle/>
          <a:p>
            <a:fld id="{9D1ABA22-A0D1-4DCD-978B-36808CF399B7}" type="slidenum">
              <a:rPr lang="en-US" smtClean="0"/>
              <a:t>1</a:t>
            </a:fld>
            <a:endParaRPr lang="en-US"/>
          </a:p>
        </p:txBody>
      </p:sp>
    </p:spTree>
    <p:extLst>
      <p:ext uri="{BB962C8B-B14F-4D97-AF65-F5344CB8AC3E}">
        <p14:creationId xmlns:p14="http://schemas.microsoft.com/office/powerpoint/2010/main" val="448258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14</a:t>
            </a:fld>
            <a:endParaRPr lang="en-US"/>
          </a:p>
        </p:txBody>
      </p:sp>
    </p:spTree>
    <p:extLst>
      <p:ext uri="{BB962C8B-B14F-4D97-AF65-F5344CB8AC3E}">
        <p14:creationId xmlns:p14="http://schemas.microsoft.com/office/powerpoint/2010/main" val="4112239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15</a:t>
            </a:fld>
            <a:endParaRPr lang="en-US"/>
          </a:p>
        </p:txBody>
      </p:sp>
    </p:spTree>
    <p:extLst>
      <p:ext uri="{BB962C8B-B14F-4D97-AF65-F5344CB8AC3E}">
        <p14:creationId xmlns:p14="http://schemas.microsoft.com/office/powerpoint/2010/main" val="2527827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17</a:t>
            </a:fld>
            <a:endParaRPr lang="en-US"/>
          </a:p>
        </p:txBody>
      </p:sp>
    </p:spTree>
    <p:extLst>
      <p:ext uri="{BB962C8B-B14F-4D97-AF65-F5344CB8AC3E}">
        <p14:creationId xmlns:p14="http://schemas.microsoft.com/office/powerpoint/2010/main" val="170695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18</a:t>
            </a:fld>
            <a:endParaRPr lang="en-US"/>
          </a:p>
        </p:txBody>
      </p:sp>
    </p:spTree>
    <p:extLst>
      <p:ext uri="{BB962C8B-B14F-4D97-AF65-F5344CB8AC3E}">
        <p14:creationId xmlns:p14="http://schemas.microsoft.com/office/powerpoint/2010/main" val="796269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19</a:t>
            </a:fld>
            <a:endParaRPr lang="en-US"/>
          </a:p>
        </p:txBody>
      </p:sp>
    </p:spTree>
    <p:extLst>
      <p:ext uri="{BB962C8B-B14F-4D97-AF65-F5344CB8AC3E}">
        <p14:creationId xmlns:p14="http://schemas.microsoft.com/office/powerpoint/2010/main" val="2841260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2</a:t>
            </a:fld>
            <a:endParaRPr lang="en-US"/>
          </a:p>
        </p:txBody>
      </p:sp>
    </p:spTree>
    <p:extLst>
      <p:ext uri="{BB962C8B-B14F-4D97-AF65-F5344CB8AC3E}">
        <p14:creationId xmlns:p14="http://schemas.microsoft.com/office/powerpoint/2010/main" val="3049054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4</a:t>
            </a:fld>
            <a:endParaRPr lang="en-US"/>
          </a:p>
        </p:txBody>
      </p:sp>
    </p:spTree>
    <p:extLst>
      <p:ext uri="{BB962C8B-B14F-4D97-AF65-F5344CB8AC3E}">
        <p14:creationId xmlns:p14="http://schemas.microsoft.com/office/powerpoint/2010/main" val="2557166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5</a:t>
            </a:fld>
            <a:endParaRPr lang="en-US"/>
          </a:p>
        </p:txBody>
      </p:sp>
    </p:spTree>
    <p:extLst>
      <p:ext uri="{BB962C8B-B14F-4D97-AF65-F5344CB8AC3E}">
        <p14:creationId xmlns:p14="http://schemas.microsoft.com/office/powerpoint/2010/main" val="69522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7</a:t>
            </a:fld>
            <a:endParaRPr lang="en-US" dirty="0"/>
          </a:p>
        </p:txBody>
      </p:sp>
    </p:spTree>
    <p:extLst>
      <p:ext uri="{BB962C8B-B14F-4D97-AF65-F5344CB8AC3E}">
        <p14:creationId xmlns:p14="http://schemas.microsoft.com/office/powerpoint/2010/main" val="1561523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8</a:t>
            </a:fld>
            <a:endParaRPr lang="en-US"/>
          </a:p>
        </p:txBody>
      </p:sp>
    </p:spTree>
    <p:extLst>
      <p:ext uri="{BB962C8B-B14F-4D97-AF65-F5344CB8AC3E}">
        <p14:creationId xmlns:p14="http://schemas.microsoft.com/office/powerpoint/2010/main" val="1986917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10</a:t>
            </a:fld>
            <a:endParaRPr lang="en-US"/>
          </a:p>
        </p:txBody>
      </p:sp>
    </p:spTree>
    <p:extLst>
      <p:ext uri="{BB962C8B-B14F-4D97-AF65-F5344CB8AC3E}">
        <p14:creationId xmlns:p14="http://schemas.microsoft.com/office/powerpoint/2010/main" val="3286041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12</a:t>
            </a:fld>
            <a:endParaRPr lang="en-US"/>
          </a:p>
        </p:txBody>
      </p:sp>
    </p:spTree>
    <p:extLst>
      <p:ext uri="{BB962C8B-B14F-4D97-AF65-F5344CB8AC3E}">
        <p14:creationId xmlns:p14="http://schemas.microsoft.com/office/powerpoint/2010/main" val="2008732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1ABA22-A0D1-4DCD-978B-36808CF399B7}" type="slidenum">
              <a:rPr lang="en-US" smtClean="0"/>
              <a:t>13</a:t>
            </a:fld>
            <a:endParaRPr lang="en-US"/>
          </a:p>
        </p:txBody>
      </p:sp>
    </p:spTree>
    <p:extLst>
      <p:ext uri="{BB962C8B-B14F-4D97-AF65-F5344CB8AC3E}">
        <p14:creationId xmlns:p14="http://schemas.microsoft.com/office/powerpoint/2010/main" val="1568111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84806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1228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1348082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2731627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877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060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28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5225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2519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693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28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466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633445"/>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ahead.hiv.gov/" TargetMode="External"/><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HIV Continuum of Care in North Carolina</a:t>
            </a:r>
          </a:p>
          <a:p>
            <a:r>
              <a:rPr lang="en-US" dirty="0"/>
              <a:t>2024</a:t>
            </a:r>
          </a:p>
        </p:txBody>
      </p:sp>
      <p:sp>
        <p:nvSpPr>
          <p:cNvPr id="9" name="Text Placeholder 8"/>
          <p:cNvSpPr>
            <a:spLocks noGrp="1"/>
          </p:cNvSpPr>
          <p:nvPr>
            <p:ph type="body" sz="quarter" idx="11"/>
          </p:nvPr>
        </p:nvSpPr>
        <p:spPr/>
        <p:txBody>
          <a:bodyPr/>
          <a:lstStyle/>
          <a:p>
            <a:r>
              <a:rPr lang="en-US" sz="2000" dirty="0"/>
              <a:t>Division of Public Health/Epidemiology Section/Communicable Disease Branch</a:t>
            </a:r>
          </a:p>
          <a:p>
            <a:r>
              <a:rPr lang="en-US" sz="2000" dirty="0"/>
              <a:t>HIV/STD/Viral Hepatitis Surveillance Unit</a:t>
            </a:r>
            <a:endParaRPr lang="en-US" sz="1800" dirty="0"/>
          </a:p>
        </p:txBody>
      </p:sp>
      <p:sp>
        <p:nvSpPr>
          <p:cNvPr id="10" name="Text Placeholder 9"/>
          <p:cNvSpPr>
            <a:spLocks noGrp="1"/>
          </p:cNvSpPr>
          <p:nvPr>
            <p:ph type="body" sz="quarter" idx="12"/>
          </p:nvPr>
        </p:nvSpPr>
        <p:spPr/>
        <p:txBody>
          <a:bodyPr>
            <a:normAutofit/>
          </a:bodyPr>
          <a:lstStyle/>
          <a:p>
            <a:r>
              <a:rPr lang="en-US" sz="2000" dirty="0"/>
              <a:t>August 2025 </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F17BF-0453-464D-BF05-549E2CFBC441}"/>
              </a:ext>
            </a:extLst>
          </p:cNvPr>
          <p:cNvSpPr>
            <a:spLocks noGrp="1"/>
          </p:cNvSpPr>
          <p:nvPr>
            <p:ph type="title"/>
          </p:nvPr>
        </p:nvSpPr>
        <p:spPr/>
        <p:txBody>
          <a:bodyPr/>
          <a:lstStyle/>
          <a:p>
            <a:r>
              <a:rPr lang="en-US" dirty="0"/>
              <a:t>North Carolina HIV Continuum of Care by Gender, 2024</a:t>
            </a:r>
          </a:p>
        </p:txBody>
      </p:sp>
      <p:graphicFrame>
        <p:nvGraphicFramePr>
          <p:cNvPr id="6" name="Content Placeholder 8">
            <a:extLst>
              <a:ext uri="{FF2B5EF4-FFF2-40B4-BE49-F238E27FC236}">
                <a16:creationId xmlns:a16="http://schemas.microsoft.com/office/drawing/2014/main" id="{5FA4FBE2-E9AC-4CBB-A217-C65C4F8F23CE}"/>
              </a:ext>
            </a:extLst>
          </p:cNvPr>
          <p:cNvGraphicFramePr>
            <a:graphicFrameLocks noGrp="1"/>
          </p:cNvGraphicFramePr>
          <p:nvPr>
            <p:ph sz="quarter" idx="14"/>
            <p:extLst>
              <p:ext uri="{D42A27DB-BD31-4B8C-83A1-F6EECF244321}">
                <p14:modId xmlns:p14="http://schemas.microsoft.com/office/powerpoint/2010/main" val="1745955337"/>
              </p:ext>
            </p:extLst>
          </p:nvPr>
        </p:nvGraphicFramePr>
        <p:xfrm>
          <a:off x="574314" y="1493685"/>
          <a:ext cx="7894638" cy="346457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6">
            <a:extLst>
              <a:ext uri="{FF2B5EF4-FFF2-40B4-BE49-F238E27FC236}">
                <a16:creationId xmlns:a16="http://schemas.microsoft.com/office/drawing/2014/main" id="{6F376C0D-E3AC-345F-B2FE-23D2EBC04E47}"/>
              </a:ext>
            </a:extLst>
          </p:cNvPr>
          <p:cNvSpPr txBox="1">
            <a:spLocks/>
          </p:cNvSpPr>
          <p:nvPr/>
        </p:nvSpPr>
        <p:spPr>
          <a:xfrm>
            <a:off x="525631" y="6168454"/>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Transgender status is based on self-report. Gender information is most accurately recorded for individuals receiving HIV care. Transgender individuals not in care might not be identified as transgender, potentially leading to an overestimation of care outcomes for this group. </a:t>
            </a:r>
          </a:p>
          <a:p>
            <a:r>
              <a:rPr lang="en-US" sz="105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105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endParaRPr lang="en-US" sz="1050" b="0" dirty="0">
              <a:latin typeface="Arial Narrow" panose="020B0606020202030204" pitchFamily="34" charset="0"/>
            </a:endParaRPr>
          </a:p>
          <a:p>
            <a:r>
              <a:rPr lang="en-US" sz="1050" b="0" dirty="0">
                <a:latin typeface="Arial Narrow" panose="020B0606020202030204" pitchFamily="34" charset="0"/>
              </a:rPr>
              <a:t>**At least 1 care marker (CD4 or VL test, HMAP dispense, or Medicaid claim) in the given calendar year. </a:t>
            </a:r>
          </a:p>
          <a:p>
            <a:r>
              <a:rPr lang="en-US" sz="1050" b="0" dirty="0">
                <a:latin typeface="Arial Narrow" panose="020B0606020202030204" pitchFamily="34" charset="0"/>
              </a:rPr>
              <a:t>*** Retained in care is defined as being virally suppressed within 12 months or having 2 or more care markers (CD4 or VL test, HMAP dispense, or Medicaid claim) at least 90 days apart in the given calendar year. </a:t>
            </a:r>
          </a:p>
          <a:p>
            <a:r>
              <a:rPr lang="en-US" sz="1050" b="0" dirty="0">
                <a:latin typeface="Arial Narrow" panose="020B0606020202030204" pitchFamily="34" charset="0"/>
              </a:rPr>
              <a:t>^Last viral load during the given calendar year &lt;200 copies/ml.  </a:t>
            </a:r>
          </a:p>
          <a:p>
            <a:pPr defTabSz="914400">
              <a:defRPr/>
            </a:pPr>
            <a:r>
              <a:rPr lang="en-US" sz="1050" b="0" dirty="0">
                <a:latin typeface="Arial Narrow" panose="020B0606020202030204" pitchFamily="34" charset="0"/>
              </a:rPr>
              <a:t>Data Sources: enhanced HIV/AIDS Reporting System (eHARS) (August 2025) and NC ECHO (August 2025).</a:t>
            </a:r>
            <a:endParaRPr lang="en-US" sz="1050" b="0" dirty="0"/>
          </a:p>
        </p:txBody>
      </p:sp>
    </p:spTree>
    <p:extLst>
      <p:ext uri="{BB962C8B-B14F-4D97-AF65-F5344CB8AC3E}">
        <p14:creationId xmlns:p14="http://schemas.microsoft.com/office/powerpoint/2010/main" val="397220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EC376C-0DD3-4244-BE40-64D6709092B7}"/>
              </a:ext>
            </a:extLst>
          </p:cNvPr>
          <p:cNvSpPr>
            <a:spLocks noGrp="1"/>
          </p:cNvSpPr>
          <p:nvPr>
            <p:ph type="title"/>
          </p:nvPr>
        </p:nvSpPr>
        <p:spPr/>
        <p:txBody>
          <a:bodyPr/>
          <a:lstStyle/>
          <a:p>
            <a:r>
              <a:rPr lang="en-US" dirty="0"/>
              <a:t>HIV Continuum by Gender and Race/Ethnicity</a:t>
            </a:r>
          </a:p>
        </p:txBody>
      </p:sp>
    </p:spTree>
    <p:extLst>
      <p:ext uri="{BB962C8B-B14F-4D97-AF65-F5344CB8AC3E}">
        <p14:creationId xmlns:p14="http://schemas.microsoft.com/office/powerpoint/2010/main" val="3797456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FB7EA-17EF-4409-8D05-F022F69853B4}"/>
              </a:ext>
            </a:extLst>
          </p:cNvPr>
          <p:cNvSpPr>
            <a:spLocks noGrp="1"/>
          </p:cNvSpPr>
          <p:nvPr>
            <p:ph type="title"/>
          </p:nvPr>
        </p:nvSpPr>
        <p:spPr>
          <a:xfrm>
            <a:off x="674369" y="624053"/>
            <a:ext cx="7843267" cy="841189"/>
          </a:xfrm>
        </p:spPr>
        <p:txBody>
          <a:bodyPr/>
          <a:lstStyle/>
          <a:p>
            <a:r>
              <a:rPr lang="en-US" sz="2400" dirty="0"/>
              <a:t>North Carolina HIV Continuum of Care among Men by Race/Ethnicity, 2024</a:t>
            </a:r>
          </a:p>
        </p:txBody>
      </p:sp>
      <p:graphicFrame>
        <p:nvGraphicFramePr>
          <p:cNvPr id="6" name="Content Placeholder 8">
            <a:extLst>
              <a:ext uri="{FF2B5EF4-FFF2-40B4-BE49-F238E27FC236}">
                <a16:creationId xmlns:a16="http://schemas.microsoft.com/office/drawing/2014/main" id="{A507EF48-5543-41A6-9B4E-7C9432DEA975}"/>
              </a:ext>
            </a:extLst>
          </p:cNvPr>
          <p:cNvGraphicFramePr>
            <a:graphicFrameLocks noGrp="1"/>
          </p:cNvGraphicFramePr>
          <p:nvPr>
            <p:ph sz="quarter" idx="14"/>
            <p:extLst>
              <p:ext uri="{D42A27DB-BD31-4B8C-83A1-F6EECF244321}">
                <p14:modId xmlns:p14="http://schemas.microsoft.com/office/powerpoint/2010/main" val="3889399895"/>
              </p:ext>
            </p:extLst>
          </p:nvPr>
        </p:nvGraphicFramePr>
        <p:xfrm>
          <a:off x="187452" y="1554099"/>
          <a:ext cx="8769096" cy="359892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6">
            <a:extLst>
              <a:ext uri="{FF2B5EF4-FFF2-40B4-BE49-F238E27FC236}">
                <a16:creationId xmlns:a16="http://schemas.microsoft.com/office/drawing/2014/main" id="{ECC85E97-9F63-266A-27F4-8A13CA2F2D34}"/>
              </a:ext>
            </a:extLst>
          </p:cNvPr>
          <p:cNvSpPr txBox="1">
            <a:spLocks/>
          </p:cNvSpPr>
          <p:nvPr/>
        </p:nvSpPr>
        <p:spPr>
          <a:xfrm>
            <a:off x="461314" y="6133970"/>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1000" b="0" dirty="0">
                <a:latin typeface="Arial Narrow" panose="020B0606020202030204" pitchFamily="34" charset="0"/>
              </a:rPr>
              <a:t>Data are preliminary (do not include vital records or national death matches). </a:t>
            </a:r>
          </a:p>
          <a:p>
            <a:r>
              <a:rPr lang="en-US" sz="1000" b="0" dirty="0">
                <a:latin typeface="Arial Narrow" panose="020B0606020202030204" pitchFamily="34" charset="0"/>
              </a:rPr>
              <a:t>**At least 1 care marker (CD4 or VL test, HMAP dispense, or Medicaid claim) in the given calendar year. </a:t>
            </a:r>
          </a:p>
          <a:p>
            <a:r>
              <a:rPr lang="en-US" sz="1000" b="0" dirty="0">
                <a:latin typeface="Arial Narrow" panose="020B0606020202030204" pitchFamily="34" charset="0"/>
              </a:rPr>
              <a:t>*** Retained in care is defined as being virally suppressed within 12 months or having 2 or more care markers (CD4 or VL test, HMAP dispense, or Medicaid claim) at least 90 days apart in the given calendar year. </a:t>
            </a:r>
          </a:p>
          <a:p>
            <a:r>
              <a:rPr lang="en-US" sz="1000" b="0" dirty="0">
                <a:latin typeface="Arial Narrow" panose="020B0606020202030204" pitchFamily="34" charset="0"/>
              </a:rPr>
              <a:t>^Last viral load during the given calendar year &lt;200 copies/ml.  </a:t>
            </a:r>
          </a:p>
          <a:p>
            <a:r>
              <a:rPr lang="en-US" sz="800" b="0" dirty="0">
                <a:latin typeface="Arial Narrow" panose="020B0606020202030204" pitchFamily="34" charset="0"/>
              </a:rPr>
              <a:t>§ </a:t>
            </a:r>
            <a:r>
              <a:rPr lang="en-US" sz="1000" b="0" dirty="0">
                <a:latin typeface="Arial Narrow" panose="020B0606020202030204" pitchFamily="34" charset="0"/>
              </a:rPr>
              <a:t>Non-Hispanic/Latine.</a:t>
            </a:r>
          </a:p>
          <a:p>
            <a:pPr marL="0" indent="0" defTabSz="914400">
              <a:buNone/>
              <a:defRPr/>
            </a:pPr>
            <a:r>
              <a:rPr lang="en-US" sz="1000" b="0" dirty="0">
                <a:latin typeface="Arial Narrow" panose="020B0606020202030204" pitchFamily="34" charset="0"/>
              </a:rPr>
              <a:t>Data Sources : enhanced HIV/AIDS Reporting System (eHARS) (August 2025) and NC ECHO (August 2025).</a:t>
            </a:r>
            <a:endParaRPr lang="en-US" sz="1000" b="0" dirty="0"/>
          </a:p>
        </p:txBody>
      </p:sp>
    </p:spTree>
    <p:extLst>
      <p:ext uri="{BB962C8B-B14F-4D97-AF65-F5344CB8AC3E}">
        <p14:creationId xmlns:p14="http://schemas.microsoft.com/office/powerpoint/2010/main" val="1182699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FB7EA-17EF-4409-8D05-F022F69853B4}"/>
              </a:ext>
            </a:extLst>
          </p:cNvPr>
          <p:cNvSpPr>
            <a:spLocks noGrp="1"/>
          </p:cNvSpPr>
          <p:nvPr>
            <p:ph type="title"/>
          </p:nvPr>
        </p:nvSpPr>
        <p:spPr/>
        <p:txBody>
          <a:bodyPr/>
          <a:lstStyle/>
          <a:p>
            <a:r>
              <a:rPr lang="en-US" dirty="0"/>
              <a:t>North Carolina Viral Suppression^ among Men by Race/Ethnicity, 2020-2024</a:t>
            </a:r>
          </a:p>
        </p:txBody>
      </p:sp>
      <p:graphicFrame>
        <p:nvGraphicFramePr>
          <p:cNvPr id="6" name="Content Placeholder 8">
            <a:extLst>
              <a:ext uri="{FF2B5EF4-FFF2-40B4-BE49-F238E27FC236}">
                <a16:creationId xmlns:a16="http://schemas.microsoft.com/office/drawing/2014/main" id="{A507EF48-5543-41A6-9B4E-7C9432DEA975}"/>
              </a:ext>
            </a:extLst>
          </p:cNvPr>
          <p:cNvGraphicFramePr>
            <a:graphicFrameLocks noGrp="1"/>
          </p:cNvGraphicFramePr>
          <p:nvPr>
            <p:ph sz="quarter" idx="14"/>
            <p:extLst>
              <p:ext uri="{D42A27DB-BD31-4B8C-83A1-F6EECF244321}">
                <p14:modId xmlns:p14="http://schemas.microsoft.com/office/powerpoint/2010/main" val="2375760078"/>
              </p:ext>
            </p:extLst>
          </p:nvPr>
        </p:nvGraphicFramePr>
        <p:xfrm>
          <a:off x="187452" y="1860981"/>
          <a:ext cx="8769096" cy="3749802"/>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6">
            <a:extLst>
              <a:ext uri="{FF2B5EF4-FFF2-40B4-BE49-F238E27FC236}">
                <a16:creationId xmlns:a16="http://schemas.microsoft.com/office/drawing/2014/main" id="{28BD50A7-E823-C818-1ADE-5F2FF0B176EB}"/>
              </a:ext>
            </a:extLst>
          </p:cNvPr>
          <p:cNvSpPr txBox="1">
            <a:spLocks/>
          </p:cNvSpPr>
          <p:nvPr/>
        </p:nvSpPr>
        <p:spPr>
          <a:xfrm>
            <a:off x="330685" y="6133970"/>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00" b="0" dirty="0">
                <a:latin typeface="Arial Narrow" panose="020B0606020202030204" pitchFamily="34" charset="0"/>
              </a:rPr>
              <a:t>*Non-Hispanic/Latine. </a:t>
            </a:r>
          </a:p>
          <a:p>
            <a:r>
              <a:rPr lang="en-US" sz="1000" b="0" dirty="0">
                <a:latin typeface="Arial Narrow" panose="020B0606020202030204" pitchFamily="34" charset="0"/>
              </a:rPr>
              <a:t>Data are preliminary (do not include vital records or national death matches). </a:t>
            </a:r>
          </a:p>
          <a:p>
            <a:r>
              <a:rPr lang="en-US" sz="1000" b="0" dirty="0">
                <a:latin typeface="Arial Narrow" panose="020B0606020202030204" pitchFamily="34" charset="0"/>
              </a:rPr>
              <a:t>^Last viral load during the given calendar year &lt;200 copies/ml.  </a:t>
            </a:r>
          </a:p>
          <a:p>
            <a:pPr marL="0" indent="0" defTabSz="914400">
              <a:buNone/>
              <a:defRPr/>
            </a:pPr>
            <a:r>
              <a:rPr lang="en-US" sz="1000" b="0" dirty="0">
                <a:latin typeface="Arial Narrow" panose="020B0606020202030204" pitchFamily="34" charset="0"/>
              </a:rPr>
              <a:t>Data Sources : enhanced HIV/AIDS Reporting System (eHARS) (August 2025) and NC ECHO (August 2025).</a:t>
            </a:r>
            <a:endParaRPr lang="en-US" sz="1000" b="0" dirty="0"/>
          </a:p>
        </p:txBody>
      </p:sp>
    </p:spTree>
    <p:extLst>
      <p:ext uri="{BB962C8B-B14F-4D97-AF65-F5344CB8AC3E}">
        <p14:creationId xmlns:p14="http://schemas.microsoft.com/office/powerpoint/2010/main" val="1650133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FB7EA-17EF-4409-8D05-F022F69853B4}"/>
              </a:ext>
            </a:extLst>
          </p:cNvPr>
          <p:cNvSpPr>
            <a:spLocks noGrp="1"/>
          </p:cNvSpPr>
          <p:nvPr>
            <p:ph type="title"/>
          </p:nvPr>
        </p:nvSpPr>
        <p:spPr>
          <a:xfrm>
            <a:off x="674369" y="624054"/>
            <a:ext cx="8197488" cy="548640"/>
          </a:xfrm>
        </p:spPr>
        <p:txBody>
          <a:bodyPr/>
          <a:lstStyle/>
          <a:p>
            <a:r>
              <a:rPr lang="en-US" sz="2800" dirty="0"/>
              <a:t>North Carolina HIV Continuum of Care among Women by Race/Ethnicity, 2024</a:t>
            </a:r>
          </a:p>
        </p:txBody>
      </p:sp>
      <p:graphicFrame>
        <p:nvGraphicFramePr>
          <p:cNvPr id="6" name="Content Placeholder 8">
            <a:extLst>
              <a:ext uri="{FF2B5EF4-FFF2-40B4-BE49-F238E27FC236}">
                <a16:creationId xmlns:a16="http://schemas.microsoft.com/office/drawing/2014/main" id="{A507EF48-5543-41A6-9B4E-7C9432DEA975}"/>
              </a:ext>
            </a:extLst>
          </p:cNvPr>
          <p:cNvGraphicFramePr>
            <a:graphicFrameLocks noGrp="1"/>
          </p:cNvGraphicFramePr>
          <p:nvPr>
            <p:ph sz="quarter" idx="14"/>
            <p:extLst>
              <p:ext uri="{D42A27DB-BD31-4B8C-83A1-F6EECF244321}">
                <p14:modId xmlns:p14="http://schemas.microsoft.com/office/powerpoint/2010/main" val="1791384847"/>
              </p:ext>
            </p:extLst>
          </p:nvPr>
        </p:nvGraphicFramePr>
        <p:xfrm>
          <a:off x="187452" y="1554099"/>
          <a:ext cx="8769096" cy="3549529"/>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6">
            <a:extLst>
              <a:ext uri="{FF2B5EF4-FFF2-40B4-BE49-F238E27FC236}">
                <a16:creationId xmlns:a16="http://schemas.microsoft.com/office/drawing/2014/main" id="{C35825FD-A15F-8CE8-4CCE-1CAE49D47B83}"/>
              </a:ext>
            </a:extLst>
          </p:cNvPr>
          <p:cNvSpPr txBox="1">
            <a:spLocks/>
          </p:cNvSpPr>
          <p:nvPr/>
        </p:nvSpPr>
        <p:spPr>
          <a:xfrm>
            <a:off x="461314" y="6133970"/>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1000" b="0" dirty="0">
                <a:latin typeface="Arial Narrow" panose="020B0606020202030204" pitchFamily="34" charset="0"/>
              </a:rPr>
              <a:t>Data are preliminary (do not include vital records or national death matches). </a:t>
            </a:r>
          </a:p>
          <a:p>
            <a:r>
              <a:rPr lang="en-US" sz="1000" b="0" dirty="0">
                <a:latin typeface="Arial Narrow" panose="020B0606020202030204" pitchFamily="34" charset="0"/>
              </a:rPr>
              <a:t>**At least 1 care marker (CD4 or VL test, HMAP dispense, or Medicaid claim) in the given calendar year. </a:t>
            </a:r>
          </a:p>
          <a:p>
            <a:r>
              <a:rPr lang="en-US" sz="1000" b="0" dirty="0">
                <a:latin typeface="Arial Narrow" panose="020B0606020202030204" pitchFamily="34" charset="0"/>
              </a:rPr>
              <a:t>*** Retained in care is defined as being virally suppressed within 12 months or having 2 or more care markers (CD4 or VL test, HMAP dispense, or Medicaid claim) at least 90 days apart in the given calendar year. </a:t>
            </a:r>
          </a:p>
          <a:p>
            <a:r>
              <a:rPr lang="en-US" sz="1000" b="0" dirty="0">
                <a:latin typeface="Arial Narrow" panose="020B0606020202030204" pitchFamily="34" charset="0"/>
              </a:rPr>
              <a:t>^Last viral load during the given calendar year &lt;200 copies/ml.  </a:t>
            </a:r>
          </a:p>
          <a:p>
            <a:r>
              <a:rPr lang="en-US" sz="1000" b="0" dirty="0">
                <a:latin typeface="Arial Narrow" panose="020B0606020202030204" pitchFamily="34" charset="0"/>
              </a:rPr>
              <a:t>§ Non-Hispanic/Latine. </a:t>
            </a:r>
          </a:p>
          <a:p>
            <a:pPr marL="0" indent="0" defTabSz="914400">
              <a:buNone/>
              <a:defRPr/>
            </a:pPr>
            <a:r>
              <a:rPr lang="en-US" sz="1000" b="0" dirty="0">
                <a:latin typeface="Arial Narrow" panose="020B0606020202030204" pitchFamily="34" charset="0"/>
              </a:rPr>
              <a:t>Data Sources : enhanced HIV/AIDS Reporting System (eHARS) (August 2025) and NC ECHO (August 2025).</a:t>
            </a:r>
            <a:endParaRPr lang="en-US" sz="1000" b="0" dirty="0"/>
          </a:p>
        </p:txBody>
      </p:sp>
    </p:spTree>
    <p:extLst>
      <p:ext uri="{BB962C8B-B14F-4D97-AF65-F5344CB8AC3E}">
        <p14:creationId xmlns:p14="http://schemas.microsoft.com/office/powerpoint/2010/main" val="3934029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FB7EA-17EF-4409-8D05-F022F69853B4}"/>
              </a:ext>
            </a:extLst>
          </p:cNvPr>
          <p:cNvSpPr>
            <a:spLocks noGrp="1"/>
          </p:cNvSpPr>
          <p:nvPr>
            <p:ph type="title"/>
          </p:nvPr>
        </p:nvSpPr>
        <p:spPr>
          <a:xfrm>
            <a:off x="655707" y="530748"/>
            <a:ext cx="8197488" cy="548640"/>
          </a:xfrm>
        </p:spPr>
        <p:txBody>
          <a:bodyPr/>
          <a:lstStyle/>
          <a:p>
            <a:r>
              <a:rPr lang="en-US" sz="2800" dirty="0"/>
              <a:t>North Carolina HIV Continuum of Care among Transgender by Race/Ethnicity, 2024</a:t>
            </a:r>
            <a:br>
              <a:rPr lang="en-US" sz="2800" dirty="0"/>
            </a:br>
            <a:r>
              <a:rPr lang="en-US" sz="1400" dirty="0"/>
              <a:t>Please note most of these groups have small numbers</a:t>
            </a:r>
          </a:p>
        </p:txBody>
      </p:sp>
      <p:graphicFrame>
        <p:nvGraphicFramePr>
          <p:cNvPr id="6" name="Content Placeholder 8">
            <a:extLst>
              <a:ext uri="{FF2B5EF4-FFF2-40B4-BE49-F238E27FC236}">
                <a16:creationId xmlns:a16="http://schemas.microsoft.com/office/drawing/2014/main" id="{A507EF48-5543-41A6-9B4E-7C9432DEA975}"/>
              </a:ext>
            </a:extLst>
          </p:cNvPr>
          <p:cNvGraphicFramePr>
            <a:graphicFrameLocks noGrp="1"/>
          </p:cNvGraphicFramePr>
          <p:nvPr>
            <p:ph sz="quarter" idx="14"/>
            <p:extLst>
              <p:ext uri="{D42A27DB-BD31-4B8C-83A1-F6EECF244321}">
                <p14:modId xmlns:p14="http://schemas.microsoft.com/office/powerpoint/2010/main" val="1272292528"/>
              </p:ext>
            </p:extLst>
          </p:nvPr>
        </p:nvGraphicFramePr>
        <p:xfrm>
          <a:off x="187452" y="1620656"/>
          <a:ext cx="8769096" cy="327660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6">
            <a:extLst>
              <a:ext uri="{FF2B5EF4-FFF2-40B4-BE49-F238E27FC236}">
                <a16:creationId xmlns:a16="http://schemas.microsoft.com/office/drawing/2014/main" id="{2580C15E-8A24-E4CE-6CD2-F9BE0ACE7537}"/>
              </a:ext>
            </a:extLst>
          </p:cNvPr>
          <p:cNvSpPr txBox="1">
            <a:spLocks/>
          </p:cNvSpPr>
          <p:nvPr/>
        </p:nvSpPr>
        <p:spPr>
          <a:xfrm>
            <a:off x="333651" y="6132456"/>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1000" b="0" dirty="0">
              <a:latin typeface="Arial Narrow" panose="020B0606020202030204" pitchFamily="34" charset="0"/>
            </a:endParaRPr>
          </a:p>
          <a:p>
            <a:r>
              <a:rPr lang="en-US" sz="1000" b="0" dirty="0">
                <a:latin typeface="Arial Narrow" panose="020B0606020202030204" pitchFamily="34" charset="0"/>
              </a:rPr>
              <a:t>Transgender status is based on self-report. Gender information is most accurately recorded for individuals receiving HIV care. Transgender individuals not in care might not be identified as transgender, potentially leading to an overestimation of care outcomes for this group. </a:t>
            </a:r>
          </a:p>
          <a:p>
            <a:r>
              <a:rPr lang="en-US" sz="10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1000" b="0" dirty="0">
                <a:latin typeface="Arial Narrow" panose="020B0606020202030204" pitchFamily="34" charset="0"/>
              </a:rPr>
              <a:t>Data are preliminary (do not include vital records or national death matches).  </a:t>
            </a:r>
          </a:p>
          <a:p>
            <a:r>
              <a:rPr lang="en-US" sz="1000" b="0" dirty="0">
                <a:latin typeface="Arial Narrow" panose="020B0606020202030204" pitchFamily="34" charset="0"/>
              </a:rPr>
              <a:t>**At least 1 care marker (CD4 or VL test, HMAP dispense, or Medicaid claim) in the given calendar year. </a:t>
            </a:r>
          </a:p>
          <a:p>
            <a:r>
              <a:rPr lang="en-US" sz="1000" b="0" dirty="0">
                <a:latin typeface="Arial Narrow" panose="020B0606020202030204" pitchFamily="34" charset="0"/>
              </a:rPr>
              <a:t>*** Retained in care is defined as being virally suppressed within 12 months or having 2 or more care markers (CD4 or VL test, HMAP dispense, or Medicaid claim) at least 90 days apart in the given calendar year. </a:t>
            </a:r>
          </a:p>
          <a:p>
            <a:r>
              <a:rPr lang="en-US" sz="1000" b="0" dirty="0">
                <a:latin typeface="Arial Narrow" panose="020B0606020202030204" pitchFamily="34" charset="0"/>
              </a:rPr>
              <a:t>^Last viral load during the given calendar year &lt;200 copies/ml. </a:t>
            </a:r>
          </a:p>
          <a:p>
            <a:r>
              <a:rPr lang="en-US" sz="1000" b="0" dirty="0">
                <a:latin typeface="Arial Narrow" panose="020B0606020202030204" pitchFamily="34" charset="0"/>
              </a:rPr>
              <a:t>§ Non-Hispanic/Latine. </a:t>
            </a:r>
          </a:p>
          <a:p>
            <a:pPr marL="0" indent="0" defTabSz="914400">
              <a:buNone/>
              <a:defRPr/>
            </a:pPr>
            <a:r>
              <a:rPr lang="en-US" sz="1000" b="0" dirty="0">
                <a:latin typeface="Arial Narrow" panose="020B0606020202030204" pitchFamily="34" charset="0"/>
              </a:rPr>
              <a:t>Data Sources : enhanced HIV/AIDS Reporting System (eHARS) (August 2025) and NC ECHO (August 2025).</a:t>
            </a:r>
            <a:endParaRPr lang="en-US" sz="1000" b="0" dirty="0"/>
          </a:p>
        </p:txBody>
      </p:sp>
    </p:spTree>
    <p:extLst>
      <p:ext uri="{BB962C8B-B14F-4D97-AF65-F5344CB8AC3E}">
        <p14:creationId xmlns:p14="http://schemas.microsoft.com/office/powerpoint/2010/main" val="1117544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EC376C-0DD3-4244-BE40-64D6709092B7}"/>
              </a:ext>
            </a:extLst>
          </p:cNvPr>
          <p:cNvSpPr>
            <a:spLocks noGrp="1"/>
          </p:cNvSpPr>
          <p:nvPr>
            <p:ph type="title"/>
          </p:nvPr>
        </p:nvSpPr>
        <p:spPr/>
        <p:txBody>
          <a:bodyPr/>
          <a:lstStyle/>
          <a:p>
            <a:r>
              <a:rPr lang="en-US" dirty="0"/>
              <a:t>HIV Continuum by Gender and Age</a:t>
            </a:r>
          </a:p>
        </p:txBody>
      </p:sp>
    </p:spTree>
    <p:extLst>
      <p:ext uri="{BB962C8B-B14F-4D97-AF65-F5344CB8AC3E}">
        <p14:creationId xmlns:p14="http://schemas.microsoft.com/office/powerpoint/2010/main" val="3800470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FB7EA-17EF-4409-8D05-F022F69853B4}"/>
              </a:ext>
            </a:extLst>
          </p:cNvPr>
          <p:cNvSpPr>
            <a:spLocks noGrp="1"/>
          </p:cNvSpPr>
          <p:nvPr>
            <p:ph type="title"/>
          </p:nvPr>
        </p:nvSpPr>
        <p:spPr/>
        <p:txBody>
          <a:bodyPr/>
          <a:lstStyle/>
          <a:p>
            <a:r>
              <a:rPr lang="en-US" sz="2400" dirty="0"/>
              <a:t>North Carolina HIV Continuum of Care among Men by Current Age, 2024</a:t>
            </a:r>
          </a:p>
        </p:txBody>
      </p:sp>
      <p:graphicFrame>
        <p:nvGraphicFramePr>
          <p:cNvPr id="6" name="Content Placeholder 8">
            <a:extLst>
              <a:ext uri="{FF2B5EF4-FFF2-40B4-BE49-F238E27FC236}">
                <a16:creationId xmlns:a16="http://schemas.microsoft.com/office/drawing/2014/main" id="{A507EF48-5543-41A6-9B4E-7C9432DEA975}"/>
              </a:ext>
            </a:extLst>
          </p:cNvPr>
          <p:cNvGraphicFramePr>
            <a:graphicFrameLocks noGrp="1"/>
          </p:cNvGraphicFramePr>
          <p:nvPr>
            <p:ph sz="quarter" idx="14"/>
            <p:extLst>
              <p:ext uri="{D42A27DB-BD31-4B8C-83A1-F6EECF244321}">
                <p14:modId xmlns:p14="http://schemas.microsoft.com/office/powerpoint/2010/main" val="2648176512"/>
              </p:ext>
            </p:extLst>
          </p:nvPr>
        </p:nvGraphicFramePr>
        <p:xfrm>
          <a:off x="187452" y="1554099"/>
          <a:ext cx="8769096" cy="374980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6">
            <a:extLst>
              <a:ext uri="{FF2B5EF4-FFF2-40B4-BE49-F238E27FC236}">
                <a16:creationId xmlns:a16="http://schemas.microsoft.com/office/drawing/2014/main" id="{CE4FC676-F697-4610-9636-2AA7935F1951}"/>
              </a:ext>
            </a:extLst>
          </p:cNvPr>
          <p:cNvSpPr txBox="1">
            <a:spLocks/>
          </p:cNvSpPr>
          <p:nvPr/>
        </p:nvSpPr>
        <p:spPr>
          <a:xfrm>
            <a:off x="522287" y="6251575"/>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900" b="0" dirty="0">
                <a:latin typeface="Arial Narrow" panose="020B0606020202030204" pitchFamily="34" charset="0"/>
              </a:rPr>
              <a:t>Data are preliminary (do not include vital records or national death matches). </a:t>
            </a:r>
          </a:p>
          <a:p>
            <a:pPr marL="0" indent="0">
              <a:buNone/>
            </a:pPr>
            <a:r>
              <a:rPr lang="en-US" sz="900" b="0" dirty="0">
                <a:latin typeface="Arial Narrow" panose="020B0606020202030204" pitchFamily="34" charset="0"/>
              </a:rPr>
              <a:t>**At least 1 care marker (CD4 or VL test, HMAP dispense, or Medicaid claim) in the given calendar year. </a:t>
            </a:r>
          </a:p>
          <a:p>
            <a:pPr marL="0" indent="0">
              <a:buNone/>
            </a:pPr>
            <a:r>
              <a:rPr lang="en-US" sz="900" b="0" dirty="0">
                <a:latin typeface="Arial Narrow" panose="020B0606020202030204" pitchFamily="34" charset="0"/>
              </a:rPr>
              <a:t>***Retained in care is defined as being virally suppressed within 12 months or having 2 or more care markers (CD4 or VL test, HMAP dispense, or Medicaid claim) at least 90 days apart in the given calendar year. </a:t>
            </a:r>
          </a:p>
          <a:p>
            <a:pPr marL="0" indent="0">
              <a:buNone/>
            </a:pPr>
            <a:r>
              <a:rPr lang="en-US" sz="900" b="0" dirty="0">
                <a:latin typeface="Arial Narrow" panose="020B0606020202030204" pitchFamily="34" charset="0"/>
              </a:rPr>
              <a:t>^Virally suppressed is defined as the last viral load during the given calendar year &lt;200 copies/ml.  </a:t>
            </a:r>
          </a:p>
          <a:p>
            <a:r>
              <a:rPr lang="en-US" sz="900" b="0" dirty="0">
                <a:latin typeface="Arial Narrow" panose="020B0606020202030204" pitchFamily="34" charset="0"/>
              </a:rPr>
              <a:t>^^ Age as of December 31, 2024</a:t>
            </a:r>
          </a:p>
          <a:p>
            <a:pPr marL="0" indent="0" defTabSz="914400">
              <a:buNone/>
              <a:defRPr/>
            </a:pPr>
            <a:r>
              <a:rPr lang="en-US" sz="900" b="0" dirty="0">
                <a:latin typeface="Arial Narrow" panose="020B0606020202030204" pitchFamily="34" charset="0"/>
              </a:rPr>
              <a:t>Data Sources : enhanced HIV/AIDS Reporting System (eHARS) (August 2025) and NC ECHO (August 2025).</a:t>
            </a:r>
            <a:endParaRPr lang="en-US" sz="900" b="0" dirty="0"/>
          </a:p>
        </p:txBody>
      </p:sp>
    </p:spTree>
    <p:extLst>
      <p:ext uri="{BB962C8B-B14F-4D97-AF65-F5344CB8AC3E}">
        <p14:creationId xmlns:p14="http://schemas.microsoft.com/office/powerpoint/2010/main" val="89943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FB7EA-17EF-4409-8D05-F022F69853B4}"/>
              </a:ext>
            </a:extLst>
          </p:cNvPr>
          <p:cNvSpPr>
            <a:spLocks noGrp="1"/>
          </p:cNvSpPr>
          <p:nvPr>
            <p:ph type="title"/>
          </p:nvPr>
        </p:nvSpPr>
        <p:spPr>
          <a:xfrm>
            <a:off x="674369" y="624054"/>
            <a:ext cx="8197488" cy="548640"/>
          </a:xfrm>
        </p:spPr>
        <p:txBody>
          <a:bodyPr/>
          <a:lstStyle/>
          <a:p>
            <a:r>
              <a:rPr lang="en-US" sz="2800" dirty="0"/>
              <a:t>North Carolina HIV Continuum of Care among Women by Current Age, 2024</a:t>
            </a:r>
          </a:p>
        </p:txBody>
      </p:sp>
      <p:graphicFrame>
        <p:nvGraphicFramePr>
          <p:cNvPr id="6" name="Content Placeholder 8">
            <a:extLst>
              <a:ext uri="{FF2B5EF4-FFF2-40B4-BE49-F238E27FC236}">
                <a16:creationId xmlns:a16="http://schemas.microsoft.com/office/drawing/2014/main" id="{A507EF48-5543-41A6-9B4E-7C9432DEA975}"/>
              </a:ext>
            </a:extLst>
          </p:cNvPr>
          <p:cNvGraphicFramePr>
            <a:graphicFrameLocks noGrp="1"/>
          </p:cNvGraphicFramePr>
          <p:nvPr>
            <p:ph sz="quarter" idx="14"/>
            <p:extLst>
              <p:ext uri="{D42A27DB-BD31-4B8C-83A1-F6EECF244321}">
                <p14:modId xmlns:p14="http://schemas.microsoft.com/office/powerpoint/2010/main" val="4129077196"/>
              </p:ext>
            </p:extLst>
          </p:nvPr>
        </p:nvGraphicFramePr>
        <p:xfrm>
          <a:off x="187452" y="1554098"/>
          <a:ext cx="8769096" cy="377990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a:extLst>
              <a:ext uri="{FF2B5EF4-FFF2-40B4-BE49-F238E27FC236}">
                <a16:creationId xmlns:a16="http://schemas.microsoft.com/office/drawing/2014/main" id="{B0DC8C04-1372-439A-AFE3-ACEF4FA395D0}"/>
              </a:ext>
            </a:extLst>
          </p:cNvPr>
          <p:cNvSpPr txBox="1">
            <a:spLocks/>
          </p:cNvSpPr>
          <p:nvPr/>
        </p:nvSpPr>
        <p:spPr>
          <a:xfrm>
            <a:off x="522287" y="6251575"/>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900" b="0" dirty="0">
                <a:latin typeface="Arial Narrow" panose="020B0606020202030204" pitchFamily="34" charset="0"/>
              </a:rPr>
              <a:t>Data are preliminary (do not include vital records or national death matches). </a:t>
            </a:r>
          </a:p>
          <a:p>
            <a:pPr marL="0" indent="0">
              <a:buNone/>
            </a:pPr>
            <a:r>
              <a:rPr lang="en-US" sz="900" b="0" dirty="0">
                <a:latin typeface="Arial Narrow" panose="020B0606020202030204" pitchFamily="34" charset="0"/>
              </a:rPr>
              <a:t>**At least 1 care marker (CD4 or VL test, HMAP dispense, or Medicaid claim) in the given calendar year. </a:t>
            </a:r>
          </a:p>
          <a:p>
            <a:pPr marL="0" indent="0">
              <a:buNone/>
            </a:pPr>
            <a:r>
              <a:rPr lang="en-US" sz="900" b="0" dirty="0">
                <a:latin typeface="Arial Narrow" panose="020B0606020202030204" pitchFamily="34" charset="0"/>
              </a:rPr>
              <a:t>***Retained in care is defined as being virally suppressed within 12 months or having 2 or more care markers (CD4 or VL test, HMAP dispense, or Medicaid claim) at least 90 days apart in the given calendar year. </a:t>
            </a:r>
          </a:p>
          <a:p>
            <a:pPr marL="0" indent="0">
              <a:buNone/>
            </a:pPr>
            <a:r>
              <a:rPr lang="en-US" sz="900" b="0" dirty="0">
                <a:latin typeface="Arial Narrow" panose="020B0606020202030204" pitchFamily="34" charset="0"/>
              </a:rPr>
              <a:t>^Virally suppressed is defined as the last viral load during the given calendar year &lt;200 copies/ml.  </a:t>
            </a:r>
          </a:p>
          <a:p>
            <a:pPr marL="0" indent="0">
              <a:buNone/>
            </a:pPr>
            <a:r>
              <a:rPr lang="en-US" sz="900" b="0" dirty="0">
                <a:latin typeface="Arial Narrow" panose="020B0606020202030204" pitchFamily="34" charset="0"/>
              </a:rPr>
              <a:t>^^ Age as of December 31, 2024</a:t>
            </a:r>
          </a:p>
          <a:p>
            <a:pPr marL="0" indent="0" defTabSz="914400">
              <a:buNone/>
              <a:defRPr/>
            </a:pPr>
            <a:r>
              <a:rPr lang="en-US" sz="900" b="0" dirty="0">
                <a:latin typeface="Arial Narrow" panose="020B0606020202030204" pitchFamily="34" charset="0"/>
              </a:rPr>
              <a:t>Data Sources : enhanced HIV/AIDS Reporting System (eHARS) (August 2025) and NC ECHO (August 2025).</a:t>
            </a:r>
            <a:endParaRPr lang="en-US" sz="900" b="0" dirty="0"/>
          </a:p>
        </p:txBody>
      </p:sp>
    </p:spTree>
    <p:extLst>
      <p:ext uri="{BB962C8B-B14F-4D97-AF65-F5344CB8AC3E}">
        <p14:creationId xmlns:p14="http://schemas.microsoft.com/office/powerpoint/2010/main" val="299600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FB7EA-17EF-4409-8D05-F022F69853B4}"/>
              </a:ext>
            </a:extLst>
          </p:cNvPr>
          <p:cNvSpPr>
            <a:spLocks noGrp="1"/>
          </p:cNvSpPr>
          <p:nvPr>
            <p:ph type="title"/>
          </p:nvPr>
        </p:nvSpPr>
        <p:spPr>
          <a:xfrm>
            <a:off x="674369" y="624054"/>
            <a:ext cx="8197488" cy="548640"/>
          </a:xfrm>
        </p:spPr>
        <p:txBody>
          <a:bodyPr/>
          <a:lstStyle/>
          <a:p>
            <a:r>
              <a:rPr lang="en-US" sz="2800" dirty="0"/>
              <a:t>North Carolina HIV Continuum of Care among Transgender^ by Current Age, 2024</a:t>
            </a:r>
            <a:br>
              <a:rPr lang="en-US" sz="2800" dirty="0"/>
            </a:br>
            <a:r>
              <a:rPr lang="en-US" sz="1400" dirty="0"/>
              <a:t>Please note most of these groups have small numbers</a:t>
            </a:r>
          </a:p>
        </p:txBody>
      </p:sp>
      <p:graphicFrame>
        <p:nvGraphicFramePr>
          <p:cNvPr id="6" name="Content Placeholder 8">
            <a:extLst>
              <a:ext uri="{FF2B5EF4-FFF2-40B4-BE49-F238E27FC236}">
                <a16:creationId xmlns:a16="http://schemas.microsoft.com/office/drawing/2014/main" id="{A507EF48-5543-41A6-9B4E-7C9432DEA975}"/>
              </a:ext>
            </a:extLst>
          </p:cNvPr>
          <p:cNvGraphicFramePr>
            <a:graphicFrameLocks noGrp="1"/>
          </p:cNvGraphicFramePr>
          <p:nvPr>
            <p:ph sz="quarter" idx="14"/>
            <p:extLst>
              <p:ext uri="{D42A27DB-BD31-4B8C-83A1-F6EECF244321}">
                <p14:modId xmlns:p14="http://schemas.microsoft.com/office/powerpoint/2010/main" val="3457287936"/>
              </p:ext>
            </p:extLst>
          </p:nvPr>
        </p:nvGraphicFramePr>
        <p:xfrm>
          <a:off x="187452" y="1629164"/>
          <a:ext cx="8769096" cy="359484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a:extLst>
              <a:ext uri="{FF2B5EF4-FFF2-40B4-BE49-F238E27FC236}">
                <a16:creationId xmlns:a16="http://schemas.microsoft.com/office/drawing/2014/main" id="{78B97527-8BBD-4E77-A703-89662F2AC5C1}"/>
              </a:ext>
            </a:extLst>
          </p:cNvPr>
          <p:cNvSpPr txBox="1">
            <a:spLocks/>
          </p:cNvSpPr>
          <p:nvPr/>
        </p:nvSpPr>
        <p:spPr>
          <a:xfrm>
            <a:off x="512127" y="6185968"/>
            <a:ext cx="8269375" cy="376959"/>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0" dirty="0">
                <a:latin typeface="Arial Narrow" panose="020B0606020202030204" pitchFamily="34" charset="0"/>
              </a:rPr>
              <a:t>Transgender status is based on self-report. Gender information is most accurately recorded for individuals receiving HIV care. Transgender individuals not in care might not be identified as transgender, potentially leading to an overestimation of care outcomes for this group. </a:t>
            </a:r>
          </a:p>
          <a:p>
            <a:r>
              <a:rPr lang="en-US" sz="9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900" b="0" dirty="0">
                <a:latin typeface="Arial Narrow" panose="020B0606020202030204" pitchFamily="34" charset="0"/>
              </a:rPr>
              <a:t>Data are preliminary (do not include vital records or national death matches). </a:t>
            </a:r>
          </a:p>
          <a:p>
            <a:r>
              <a:rPr lang="en-US" sz="900" b="0" dirty="0">
                <a:latin typeface="Arial Narrow" panose="020B0606020202030204" pitchFamily="34" charset="0"/>
              </a:rPr>
              <a:t>**At least 1 care marker (CD4 or VL test, HMAP dispense, or Medicaid claim) in 2024. </a:t>
            </a:r>
          </a:p>
          <a:p>
            <a:r>
              <a:rPr lang="en-US" sz="900" b="0" dirty="0">
                <a:latin typeface="Arial Narrow" panose="020B0606020202030204" pitchFamily="34" charset="0"/>
              </a:rPr>
              <a:t>***Retained in care is defined as being virally suppressed within 12 months or having 2 or more care markers (CD4 or VL test, HMAP dispense, or Medicaid claim) at least 90 days apart in 2019. </a:t>
            </a:r>
          </a:p>
          <a:p>
            <a:r>
              <a:rPr lang="en-US" sz="900" b="0" dirty="0">
                <a:latin typeface="Arial Narrow" panose="020B0606020202030204" pitchFamily="34" charset="0"/>
              </a:rPr>
              <a:t>^Virally suppressed is defined as the last viral load in the calendar year with a value of &lt;200 copies/ml.  </a:t>
            </a:r>
          </a:p>
          <a:p>
            <a:pPr marL="0" indent="0">
              <a:buNone/>
            </a:pPr>
            <a:r>
              <a:rPr lang="en-US" sz="900" b="0" dirty="0">
                <a:latin typeface="Arial Narrow" panose="020B0606020202030204" pitchFamily="34" charset="0"/>
              </a:rPr>
              <a:t>^^ Age as of December 31, 2024</a:t>
            </a:r>
          </a:p>
          <a:p>
            <a:pPr marL="0" indent="0" defTabSz="914400">
              <a:buNone/>
              <a:defRPr/>
            </a:pPr>
            <a:r>
              <a:rPr lang="en-US" sz="900" b="0" dirty="0">
                <a:latin typeface="Arial Narrow" panose="020B0606020202030204" pitchFamily="34" charset="0"/>
              </a:rPr>
              <a:t>Data Sources: enhanced HIV/AIDS Reporting System (eHARS) (August 2025) and NC ECHO (August 2025).</a:t>
            </a:r>
            <a:endParaRPr lang="en-US" sz="900" b="0" dirty="0"/>
          </a:p>
        </p:txBody>
      </p:sp>
    </p:spTree>
    <p:extLst>
      <p:ext uri="{BB962C8B-B14F-4D97-AF65-F5344CB8AC3E}">
        <p14:creationId xmlns:p14="http://schemas.microsoft.com/office/powerpoint/2010/main" val="3363158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25694F-008E-4A15-9F8E-BB9EF45DE0CF}"/>
              </a:ext>
            </a:extLst>
          </p:cNvPr>
          <p:cNvSpPr>
            <a:spLocks noGrp="1"/>
          </p:cNvSpPr>
          <p:nvPr>
            <p:ph type="title"/>
          </p:nvPr>
        </p:nvSpPr>
        <p:spPr/>
        <p:txBody>
          <a:bodyPr/>
          <a:lstStyle/>
          <a:p>
            <a:r>
              <a:rPr lang="en-US" sz="2800" dirty="0"/>
              <a:t>HIV Continuum of Care in North Carolina, 2010-2024</a:t>
            </a:r>
          </a:p>
        </p:txBody>
      </p:sp>
      <p:sp>
        <p:nvSpPr>
          <p:cNvPr id="7" name="Text Placeholder 6">
            <a:extLst>
              <a:ext uri="{FF2B5EF4-FFF2-40B4-BE49-F238E27FC236}">
                <a16:creationId xmlns:a16="http://schemas.microsoft.com/office/drawing/2014/main" id="{625BA56C-562E-4C5D-BCDB-9935118C5F8D}"/>
              </a:ext>
            </a:extLst>
          </p:cNvPr>
          <p:cNvSpPr>
            <a:spLocks noGrp="1"/>
          </p:cNvSpPr>
          <p:nvPr>
            <p:ph type="body" sz="quarter" idx="4294967295"/>
          </p:nvPr>
        </p:nvSpPr>
        <p:spPr>
          <a:xfrm>
            <a:off x="522286" y="4964420"/>
            <a:ext cx="7992005" cy="330200"/>
          </a:xfrm>
          <a:prstGeom prst="rect">
            <a:avLst/>
          </a:prstGeom>
        </p:spPr>
        <p:txBody>
          <a:bodyPr/>
          <a:lstStyle/>
          <a:p>
            <a:pPr marL="0" indent="0">
              <a:lnSpc>
                <a:spcPct val="100000"/>
              </a:lnSpc>
              <a:spcBef>
                <a:spcPts val="100"/>
              </a:spcBef>
              <a:buNone/>
            </a:pPr>
            <a:r>
              <a:rPr lang="en-US" sz="105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105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Estimated proportion living in NC and undiagnosed is based on CDC CD4 model; 2024 uses 2023 number.</a:t>
            </a:r>
          </a:p>
          <a:p>
            <a:pPr marL="0" indent="0">
              <a:lnSpc>
                <a:spcPct val="100000"/>
              </a:lnSpc>
              <a:spcBef>
                <a:spcPts val="100"/>
              </a:spcBef>
              <a:buNone/>
            </a:pPr>
            <a:r>
              <a:rPr lang="en-US" sz="1050" b="0" dirty="0">
                <a:latin typeface="Arial Narrow" panose="020B0606020202030204" pitchFamily="34" charset="0"/>
              </a:rPr>
              <a:t>**At least 1 care marker (CD4 or VL test, HMAP dispense, or Medicaid claim) in the given calendar year. </a:t>
            </a:r>
          </a:p>
          <a:p>
            <a:pPr marL="0" indent="0">
              <a:lnSpc>
                <a:spcPct val="100000"/>
              </a:lnSpc>
              <a:spcBef>
                <a:spcPts val="100"/>
              </a:spcBef>
              <a:buNone/>
            </a:pPr>
            <a:r>
              <a:rPr lang="en-US" sz="1050" b="0" dirty="0">
                <a:latin typeface="Arial Narrow" panose="020B0606020202030204" pitchFamily="34" charset="0"/>
              </a:rPr>
              <a:t>*** Retained in care is defined as being virally suppressed within 12 months or having 2 or more care markers (CD4 or VL test, HMAP dispense, or Medicaid claim) at least 90 days apart in the given calendar year. </a:t>
            </a:r>
          </a:p>
          <a:p>
            <a:pPr marL="0" indent="0">
              <a:lnSpc>
                <a:spcPct val="100000"/>
              </a:lnSpc>
              <a:spcBef>
                <a:spcPts val="100"/>
              </a:spcBef>
              <a:buNone/>
            </a:pPr>
            <a:r>
              <a:rPr lang="en-US" sz="1050" b="0" dirty="0">
                <a:latin typeface="Arial Narrow" panose="020B0606020202030204" pitchFamily="34" charset="0"/>
              </a:rPr>
              <a:t>^Last viral load during the given calendar year &lt;200 copies/ml.  </a:t>
            </a:r>
          </a:p>
          <a:p>
            <a:pPr marL="0" indent="0">
              <a:lnSpc>
                <a:spcPct val="100000"/>
              </a:lnSpc>
              <a:spcBef>
                <a:spcPts val="100"/>
              </a:spcBef>
              <a:buNone/>
            </a:pPr>
            <a:r>
              <a:rPr lang="en-US" sz="105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2020 data should be treated with caution due to reduced availability of testing caused by the COVID-19 pandemic</a:t>
            </a:r>
            <a:endParaRPr lang="en-US" sz="1050" b="0" dirty="0">
              <a:latin typeface="Arial Narrow" panose="020B0606020202030204" pitchFamily="34" charset="0"/>
            </a:endParaRPr>
          </a:p>
          <a:p>
            <a:pPr marL="0" indent="0" defTabSz="914400">
              <a:lnSpc>
                <a:spcPct val="100000"/>
              </a:lnSpc>
              <a:spcBef>
                <a:spcPts val="100"/>
              </a:spcBef>
              <a:buNone/>
              <a:defRPr/>
            </a:pPr>
            <a:r>
              <a:rPr lang="en-US" sz="1050" b="0" dirty="0">
                <a:latin typeface="Arial Narrow" panose="020B0606020202030204" pitchFamily="34" charset="0"/>
              </a:rPr>
              <a:t>Data Sources: enhanced HIV/AIDS Reporting System (eHARS) (August 2025) and NC ECHO (August 2025).</a:t>
            </a:r>
            <a:endParaRPr lang="en-US" sz="1050" b="0" dirty="0"/>
          </a:p>
        </p:txBody>
      </p:sp>
      <p:graphicFrame>
        <p:nvGraphicFramePr>
          <p:cNvPr id="8" name="Chart 7">
            <a:extLst>
              <a:ext uri="{FF2B5EF4-FFF2-40B4-BE49-F238E27FC236}">
                <a16:creationId xmlns:a16="http://schemas.microsoft.com/office/drawing/2014/main" id="{CC20E9DD-ED67-4F2D-9C36-5D1977BDE4B3}"/>
              </a:ext>
            </a:extLst>
          </p:cNvPr>
          <p:cNvGraphicFramePr/>
          <p:nvPr>
            <p:extLst>
              <p:ext uri="{D42A27DB-BD31-4B8C-83A1-F6EECF244321}">
                <p14:modId xmlns:p14="http://schemas.microsoft.com/office/powerpoint/2010/main" val="1490088696"/>
              </p:ext>
            </p:extLst>
          </p:nvPr>
        </p:nvGraphicFramePr>
        <p:xfrm>
          <a:off x="167279" y="1373783"/>
          <a:ext cx="8347012" cy="35906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02546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EC376C-0DD3-4244-BE40-64D6709092B7}"/>
              </a:ext>
            </a:extLst>
          </p:cNvPr>
          <p:cNvSpPr>
            <a:spLocks noGrp="1"/>
          </p:cNvSpPr>
          <p:nvPr>
            <p:ph type="title"/>
          </p:nvPr>
        </p:nvSpPr>
        <p:spPr/>
        <p:txBody>
          <a:bodyPr/>
          <a:lstStyle/>
          <a:p>
            <a:r>
              <a:rPr lang="en-US" dirty="0"/>
              <a:t>HIV Continuum by Risk of Exposure</a:t>
            </a:r>
          </a:p>
        </p:txBody>
      </p:sp>
    </p:spTree>
    <p:extLst>
      <p:ext uri="{BB962C8B-B14F-4D97-AF65-F5344CB8AC3E}">
        <p14:creationId xmlns:p14="http://schemas.microsoft.com/office/powerpoint/2010/main" val="726392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0D85D4-63A8-42A4-911A-5C16DB1E31E8}"/>
              </a:ext>
            </a:extLst>
          </p:cNvPr>
          <p:cNvSpPr>
            <a:spLocks noGrp="1"/>
          </p:cNvSpPr>
          <p:nvPr>
            <p:ph type="title"/>
          </p:nvPr>
        </p:nvSpPr>
        <p:spPr/>
        <p:txBody>
          <a:bodyPr/>
          <a:lstStyle/>
          <a:p>
            <a:r>
              <a:rPr lang="en-US" sz="2400" dirty="0"/>
              <a:t>North Carolina HIV Continuum of Care among People who Reported Heterosexual Contact by Binary Gender, 2024</a:t>
            </a:r>
          </a:p>
        </p:txBody>
      </p:sp>
      <p:graphicFrame>
        <p:nvGraphicFramePr>
          <p:cNvPr id="9" name="Content Placeholder 8">
            <a:extLst>
              <a:ext uri="{FF2B5EF4-FFF2-40B4-BE49-F238E27FC236}">
                <a16:creationId xmlns:a16="http://schemas.microsoft.com/office/drawing/2014/main" id="{E2B6D407-2CE7-401E-A09B-D37B1D1A8E94}"/>
              </a:ext>
            </a:extLst>
          </p:cNvPr>
          <p:cNvGraphicFramePr>
            <a:graphicFrameLocks noGrp="1"/>
          </p:cNvGraphicFramePr>
          <p:nvPr>
            <p:ph sz="quarter" idx="14"/>
            <p:extLst>
              <p:ext uri="{D42A27DB-BD31-4B8C-83A1-F6EECF244321}">
                <p14:modId xmlns:p14="http://schemas.microsoft.com/office/powerpoint/2010/main" val="4215158145"/>
              </p:ext>
            </p:extLst>
          </p:nvPr>
        </p:nvGraphicFramePr>
        <p:xfrm>
          <a:off x="571500" y="1743740"/>
          <a:ext cx="7894638" cy="366823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6">
            <a:extLst>
              <a:ext uri="{FF2B5EF4-FFF2-40B4-BE49-F238E27FC236}">
                <a16:creationId xmlns:a16="http://schemas.microsoft.com/office/drawing/2014/main" id="{4A835957-2935-4FC1-A492-CEC85CFAA879}"/>
              </a:ext>
            </a:extLst>
          </p:cNvPr>
          <p:cNvSpPr txBox="1">
            <a:spLocks/>
          </p:cNvSpPr>
          <p:nvPr/>
        </p:nvSpPr>
        <p:spPr>
          <a:xfrm>
            <a:off x="522287" y="6251575"/>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900" b="0" dirty="0">
                <a:latin typeface="Arial Narrow" panose="020B0606020202030204" pitchFamily="34" charset="0"/>
              </a:rPr>
              <a:t>Data are preliminary (do not include vital records or national death matches). </a:t>
            </a:r>
          </a:p>
          <a:p>
            <a:r>
              <a:rPr lang="en-US" sz="900" b="0" dirty="0">
                <a:latin typeface="Arial Narrow" panose="020B0606020202030204" pitchFamily="34" charset="0"/>
              </a:rPr>
              <a:t>**At least 1 care marker (CD4 or VL test, HMAP dispense, or Medicaid claim) in the given calendar year. </a:t>
            </a:r>
          </a:p>
          <a:p>
            <a:r>
              <a:rPr lang="en-US" sz="900" b="0" dirty="0">
                <a:latin typeface="Arial Narrow" panose="020B0606020202030204" pitchFamily="34" charset="0"/>
              </a:rPr>
              <a:t>***Retained in care is defined as being virally suppressed within 12 months or having 2 or more care markers (CD4 or VL test, HMAP dispense, or Medicaid claim) at least 90 days apart in the given calendar year. </a:t>
            </a:r>
          </a:p>
          <a:p>
            <a:r>
              <a:rPr lang="en-US" sz="900" b="0" dirty="0">
                <a:latin typeface="Arial Narrow" panose="020B0606020202030204" pitchFamily="34" charset="0"/>
              </a:rPr>
              <a:t>^Virally suppressed is defined as the last viral load during the given calendar year &lt;200 copies/ml.  </a:t>
            </a:r>
          </a:p>
          <a:p>
            <a:pPr marL="0" indent="0" defTabSz="914400">
              <a:buNone/>
              <a:defRPr/>
            </a:pPr>
            <a:r>
              <a:rPr lang="en-US" sz="900" b="0" dirty="0">
                <a:latin typeface="Arial Narrow" panose="020B0606020202030204" pitchFamily="34" charset="0"/>
              </a:rPr>
              <a:t>Data Sources: enhanced HIV/AIDS Reporting System (eHARS) (August 2025) and NC ECHO (August 2025).</a:t>
            </a:r>
            <a:endParaRPr lang="en-US" sz="900" b="0" dirty="0"/>
          </a:p>
        </p:txBody>
      </p:sp>
    </p:spTree>
    <p:extLst>
      <p:ext uri="{BB962C8B-B14F-4D97-AF65-F5344CB8AC3E}">
        <p14:creationId xmlns:p14="http://schemas.microsoft.com/office/powerpoint/2010/main" val="2122972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0D85D4-63A8-42A4-911A-5C16DB1E31E8}"/>
              </a:ext>
            </a:extLst>
          </p:cNvPr>
          <p:cNvSpPr>
            <a:spLocks noGrp="1"/>
          </p:cNvSpPr>
          <p:nvPr>
            <p:ph type="title"/>
          </p:nvPr>
        </p:nvSpPr>
        <p:spPr/>
        <p:txBody>
          <a:bodyPr/>
          <a:lstStyle/>
          <a:p>
            <a:r>
              <a:rPr lang="en-US" sz="2400" dirty="0"/>
              <a:t>North Carolina HIV Continuum of Care among People Who Inject Drugs by Gender, 2024</a:t>
            </a:r>
          </a:p>
        </p:txBody>
      </p:sp>
      <p:graphicFrame>
        <p:nvGraphicFramePr>
          <p:cNvPr id="9" name="Content Placeholder 8">
            <a:extLst>
              <a:ext uri="{FF2B5EF4-FFF2-40B4-BE49-F238E27FC236}">
                <a16:creationId xmlns:a16="http://schemas.microsoft.com/office/drawing/2014/main" id="{E2B6D407-2CE7-401E-A09B-D37B1D1A8E94}"/>
              </a:ext>
            </a:extLst>
          </p:cNvPr>
          <p:cNvGraphicFramePr>
            <a:graphicFrameLocks noGrp="1"/>
          </p:cNvGraphicFramePr>
          <p:nvPr>
            <p:ph sz="quarter" idx="14"/>
            <p:extLst>
              <p:ext uri="{D42A27DB-BD31-4B8C-83A1-F6EECF244321}">
                <p14:modId xmlns:p14="http://schemas.microsoft.com/office/powerpoint/2010/main" val="2341990458"/>
              </p:ext>
            </p:extLst>
          </p:nvPr>
        </p:nvGraphicFramePr>
        <p:xfrm>
          <a:off x="571500" y="1743740"/>
          <a:ext cx="7894638" cy="3314035"/>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6">
            <a:extLst>
              <a:ext uri="{FF2B5EF4-FFF2-40B4-BE49-F238E27FC236}">
                <a16:creationId xmlns:a16="http://schemas.microsoft.com/office/drawing/2014/main" id="{E23B9D6C-A823-A8E4-7756-E0DD10848E26}"/>
              </a:ext>
            </a:extLst>
          </p:cNvPr>
          <p:cNvSpPr txBox="1">
            <a:spLocks/>
          </p:cNvSpPr>
          <p:nvPr/>
        </p:nvSpPr>
        <p:spPr>
          <a:xfrm>
            <a:off x="571500" y="6207051"/>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00" b="0" dirty="0">
                <a:latin typeface="Arial Narrow" panose="020B0606020202030204" pitchFamily="34" charset="0"/>
              </a:rPr>
              <a:t>Transgender status is based on self-report. Gender information is most accurately recorded for individuals receiving HIV care. Transgender individuals not in care might not be identified as transgender, potentially leading to an overestimation of care outcomes for this group. Subgroups of transgender people are small and variations between subgroups may appear large; please interpret these numbers cautiously.</a:t>
            </a:r>
          </a:p>
          <a:p>
            <a:r>
              <a:rPr lang="en-US" sz="10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1000" b="0" dirty="0">
                <a:latin typeface="Arial Narrow" panose="020B0606020202030204" pitchFamily="34" charset="0"/>
              </a:rPr>
              <a:t>Data are preliminary (do not include vital records or national death matches). </a:t>
            </a:r>
          </a:p>
          <a:p>
            <a:r>
              <a:rPr lang="en-US" sz="1000" b="0" dirty="0">
                <a:latin typeface="Arial Narrow" panose="020B0606020202030204" pitchFamily="34" charset="0"/>
              </a:rPr>
              <a:t>**At least 1 care marker (CD4 or VL test, HMAP dispense, or Medicaid claim) in the given calendar year. </a:t>
            </a:r>
          </a:p>
          <a:p>
            <a:r>
              <a:rPr lang="en-US" sz="1000" b="0" dirty="0">
                <a:latin typeface="Arial Narrow" panose="020B0606020202030204" pitchFamily="34" charset="0"/>
              </a:rPr>
              <a:t>***Retained in care is defined as being virally suppressed within 12 months or having 2 or more care markers (CD4 or VL test, HMAP dispense, or Medicaid claim) at least 90 days apart in the given calendar year. </a:t>
            </a:r>
          </a:p>
          <a:p>
            <a:r>
              <a:rPr lang="en-US" sz="1000" b="0" dirty="0">
                <a:latin typeface="Arial Narrow" panose="020B0606020202030204" pitchFamily="34" charset="0"/>
              </a:rPr>
              <a:t>^Virally suppressed is defined as the last viral load during the given calendar year &lt;200 copies/ml.  </a:t>
            </a:r>
          </a:p>
          <a:p>
            <a:pPr marL="0" indent="0" defTabSz="914400">
              <a:buNone/>
              <a:defRPr/>
            </a:pPr>
            <a:r>
              <a:rPr lang="en-US" sz="1000" b="0" dirty="0">
                <a:latin typeface="Arial Narrow" panose="020B0606020202030204" pitchFamily="34" charset="0"/>
              </a:rPr>
              <a:t>Data Sources: enhanced HIV/AIDS Reporting System (eHARS) (August 2025) and NC ECHO (August 2025).</a:t>
            </a:r>
            <a:endParaRPr lang="en-US" sz="1000" b="0" dirty="0"/>
          </a:p>
        </p:txBody>
      </p:sp>
    </p:spTree>
    <p:extLst>
      <p:ext uri="{BB962C8B-B14F-4D97-AF65-F5344CB8AC3E}">
        <p14:creationId xmlns:p14="http://schemas.microsoft.com/office/powerpoint/2010/main" val="876376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0D85D4-63A8-42A4-911A-5C16DB1E31E8}"/>
              </a:ext>
            </a:extLst>
          </p:cNvPr>
          <p:cNvSpPr>
            <a:spLocks noGrp="1"/>
          </p:cNvSpPr>
          <p:nvPr>
            <p:ph type="title"/>
          </p:nvPr>
        </p:nvSpPr>
        <p:spPr>
          <a:xfrm>
            <a:off x="784553" y="447490"/>
            <a:ext cx="7843267" cy="548640"/>
          </a:xfrm>
        </p:spPr>
        <p:txBody>
          <a:bodyPr/>
          <a:lstStyle/>
          <a:p>
            <a:r>
              <a:rPr lang="en-US" sz="2400" dirty="0"/>
              <a:t>North Carolina HIV Continuum of Care among Gay, Bisexual and Other Men Who Have Sex With Men, 2024</a:t>
            </a:r>
          </a:p>
        </p:txBody>
      </p:sp>
      <p:graphicFrame>
        <p:nvGraphicFramePr>
          <p:cNvPr id="9" name="Content Placeholder 8">
            <a:extLst>
              <a:ext uri="{FF2B5EF4-FFF2-40B4-BE49-F238E27FC236}">
                <a16:creationId xmlns:a16="http://schemas.microsoft.com/office/drawing/2014/main" id="{E2B6D407-2CE7-401E-A09B-D37B1D1A8E94}"/>
              </a:ext>
            </a:extLst>
          </p:cNvPr>
          <p:cNvGraphicFramePr>
            <a:graphicFrameLocks noGrp="1"/>
          </p:cNvGraphicFramePr>
          <p:nvPr>
            <p:ph sz="quarter" idx="14"/>
            <p:extLst>
              <p:ext uri="{D42A27DB-BD31-4B8C-83A1-F6EECF244321}">
                <p14:modId xmlns:p14="http://schemas.microsoft.com/office/powerpoint/2010/main" val="2731174468"/>
              </p:ext>
            </p:extLst>
          </p:nvPr>
        </p:nvGraphicFramePr>
        <p:xfrm>
          <a:off x="571500" y="1409258"/>
          <a:ext cx="7894638" cy="366823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6">
            <a:extLst>
              <a:ext uri="{FF2B5EF4-FFF2-40B4-BE49-F238E27FC236}">
                <a16:creationId xmlns:a16="http://schemas.microsoft.com/office/drawing/2014/main" id="{4871934D-0B0F-79D5-E716-736E64C31EB1}"/>
              </a:ext>
            </a:extLst>
          </p:cNvPr>
          <p:cNvSpPr txBox="1">
            <a:spLocks/>
          </p:cNvSpPr>
          <p:nvPr/>
        </p:nvSpPr>
        <p:spPr>
          <a:xfrm>
            <a:off x="571500" y="5903746"/>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1000" b="0" dirty="0">
                <a:latin typeface="Arial Narrow" panose="020B0606020202030204" pitchFamily="34" charset="0"/>
              </a:rPr>
              <a:t>Data are preliminary (do not include vital records or national death matches). </a:t>
            </a:r>
          </a:p>
          <a:p>
            <a:r>
              <a:rPr lang="en-US" sz="1000" b="0" dirty="0">
                <a:latin typeface="Arial Narrow" panose="020B0606020202030204" pitchFamily="34" charset="0"/>
              </a:rPr>
              <a:t>**At least 1 care marker (CD4 or VL test, HMAP dispense, or Medicaid claim) in the given calendar year. </a:t>
            </a:r>
          </a:p>
          <a:p>
            <a:r>
              <a:rPr lang="en-US" sz="1000" b="0" dirty="0">
                <a:latin typeface="Arial Narrow" panose="020B0606020202030204" pitchFamily="34" charset="0"/>
              </a:rPr>
              <a:t>***Retained in care is defined as being virally suppressed within 12 months or having 2 or more care markers (CD4 or VL test, HMAP dispense, or Medicaid claim) at least 90 days apart in the given calendar year. </a:t>
            </a:r>
          </a:p>
          <a:p>
            <a:r>
              <a:rPr lang="en-US" sz="1000" b="0" dirty="0">
                <a:latin typeface="Arial Narrow" panose="020B0606020202030204" pitchFamily="34" charset="0"/>
              </a:rPr>
              <a:t>^Virally suppressed is defined as the last viral load during the given calendar year &lt;200 copies/ml.  </a:t>
            </a:r>
          </a:p>
          <a:p>
            <a:pPr marL="0" indent="0" defTabSz="914400">
              <a:buNone/>
              <a:defRPr/>
            </a:pPr>
            <a:r>
              <a:rPr lang="en-US" sz="1000" b="0" dirty="0">
                <a:latin typeface="Arial Narrow" panose="020B0606020202030204" pitchFamily="34" charset="0"/>
              </a:rPr>
              <a:t>Data Sources: enhanced HIV/AIDS Reporting System (eHARS) (August 2025) and NC ECHO (August 2025).</a:t>
            </a:r>
            <a:endParaRPr lang="en-US" sz="1000" b="0" dirty="0"/>
          </a:p>
        </p:txBody>
      </p:sp>
    </p:spTree>
    <p:extLst>
      <p:ext uri="{BB962C8B-B14F-4D97-AF65-F5344CB8AC3E}">
        <p14:creationId xmlns:p14="http://schemas.microsoft.com/office/powerpoint/2010/main" val="3200754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0D85D4-63A8-42A4-911A-5C16DB1E31E8}"/>
              </a:ext>
            </a:extLst>
          </p:cNvPr>
          <p:cNvSpPr>
            <a:spLocks noGrp="1"/>
          </p:cNvSpPr>
          <p:nvPr>
            <p:ph type="title"/>
          </p:nvPr>
        </p:nvSpPr>
        <p:spPr/>
        <p:txBody>
          <a:bodyPr/>
          <a:lstStyle/>
          <a:p>
            <a:r>
              <a:rPr lang="en-US" sz="2400" dirty="0"/>
              <a:t>North Carolina HIV Continuum of Care Among People With Other Risk^^ by Gender, 2024</a:t>
            </a:r>
          </a:p>
        </p:txBody>
      </p:sp>
      <p:graphicFrame>
        <p:nvGraphicFramePr>
          <p:cNvPr id="9" name="Content Placeholder 8">
            <a:extLst>
              <a:ext uri="{FF2B5EF4-FFF2-40B4-BE49-F238E27FC236}">
                <a16:creationId xmlns:a16="http://schemas.microsoft.com/office/drawing/2014/main" id="{E2B6D407-2CE7-401E-A09B-D37B1D1A8E94}"/>
              </a:ext>
            </a:extLst>
          </p:cNvPr>
          <p:cNvGraphicFramePr>
            <a:graphicFrameLocks noGrp="1"/>
          </p:cNvGraphicFramePr>
          <p:nvPr>
            <p:ph sz="quarter" idx="14"/>
            <p:extLst>
              <p:ext uri="{D42A27DB-BD31-4B8C-83A1-F6EECF244321}">
                <p14:modId xmlns:p14="http://schemas.microsoft.com/office/powerpoint/2010/main" val="928223860"/>
              </p:ext>
            </p:extLst>
          </p:nvPr>
        </p:nvGraphicFramePr>
        <p:xfrm>
          <a:off x="571500" y="1476260"/>
          <a:ext cx="7894638" cy="3844887"/>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6">
            <a:extLst>
              <a:ext uri="{FF2B5EF4-FFF2-40B4-BE49-F238E27FC236}">
                <a16:creationId xmlns:a16="http://schemas.microsoft.com/office/drawing/2014/main" id="{3A46C341-802A-A98A-117F-E353A92F353A}"/>
              </a:ext>
            </a:extLst>
          </p:cNvPr>
          <p:cNvSpPr txBox="1">
            <a:spLocks/>
          </p:cNvSpPr>
          <p:nvPr/>
        </p:nvSpPr>
        <p:spPr>
          <a:xfrm>
            <a:off x="674369" y="6068846"/>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0" dirty="0">
                <a:latin typeface="Arial Narrow" panose="020B0606020202030204" pitchFamily="34" charset="0"/>
              </a:rPr>
              <a:t>Transgender status is based on self-report. Gender information is most accurately recorded for individuals receiving HIV care. Transgender individuals not in care might not be identified as transgender, potentially leading to an overestimation of care outcomes for this group. Subgroups of transgender people are small and variations between subgroups may appear large; please interpret these numbers cautiously.</a:t>
            </a:r>
          </a:p>
          <a:p>
            <a:r>
              <a:rPr lang="en-US" sz="900" b="0" dirty="0">
                <a:latin typeface="Arial Narrow" panose="020B0606020202030204" pitchFamily="34" charset="0"/>
              </a:rPr>
              <a:t>^^Includes reported exposure to HIV via blood products (adult hemophilia or transfusions), pediatric risk, needle sticks, and health care exposure. </a:t>
            </a:r>
          </a:p>
          <a:p>
            <a:r>
              <a:rPr lang="en-US" sz="9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900" b="0" dirty="0">
                <a:latin typeface="Arial Narrow" panose="020B0606020202030204" pitchFamily="34" charset="0"/>
              </a:rPr>
              <a:t>Data are preliminary (do not include vital records or national death matches). </a:t>
            </a:r>
          </a:p>
          <a:p>
            <a:r>
              <a:rPr lang="en-US" sz="900" b="0" dirty="0">
                <a:latin typeface="Arial Narrow" panose="020B0606020202030204" pitchFamily="34" charset="0"/>
              </a:rPr>
              <a:t>**At least 1 care marker (CD4 or VL test, HMAP dispense, or Medicaid claim) in the given calendar year. </a:t>
            </a:r>
          </a:p>
          <a:p>
            <a:r>
              <a:rPr lang="en-US" sz="900" b="0" dirty="0">
                <a:latin typeface="Arial Narrow" panose="020B0606020202030204" pitchFamily="34" charset="0"/>
              </a:rPr>
              <a:t>***Retained in care is defined as being virally suppressed within 12 months or having 2 or more care markers (CD4 or VL test, HMAP dispense, or Medicaid claim) at least 90 days apart in the given calendar year. </a:t>
            </a:r>
          </a:p>
          <a:p>
            <a:r>
              <a:rPr lang="en-US" sz="900" b="0" dirty="0">
                <a:latin typeface="Arial Narrow" panose="020B0606020202030204" pitchFamily="34" charset="0"/>
              </a:rPr>
              <a:t>^Virally suppressed is defined as the last viral load during the given calendar year &lt;200 copies/ml.  </a:t>
            </a:r>
          </a:p>
          <a:p>
            <a:pPr marL="0" indent="0" defTabSz="914400">
              <a:buNone/>
              <a:defRPr/>
            </a:pPr>
            <a:r>
              <a:rPr lang="en-US" sz="900" b="0" dirty="0">
                <a:latin typeface="Arial Narrow" panose="020B0606020202030204" pitchFamily="34" charset="0"/>
              </a:rPr>
              <a:t>Data Sources: enhanced HIV/AIDS Reporting System (eHARS) (August 2025) and NC ECHO (August 2025).</a:t>
            </a:r>
            <a:endParaRPr lang="en-US" sz="900" b="0" dirty="0"/>
          </a:p>
        </p:txBody>
      </p:sp>
      <p:sp>
        <p:nvSpPr>
          <p:cNvPr id="4" name="TextBox 3">
            <a:extLst>
              <a:ext uri="{FF2B5EF4-FFF2-40B4-BE49-F238E27FC236}">
                <a16:creationId xmlns:a16="http://schemas.microsoft.com/office/drawing/2014/main" id="{F168B956-E448-D4B9-D131-9EF95FF4A553}"/>
              </a:ext>
            </a:extLst>
          </p:cNvPr>
          <p:cNvSpPr txBox="1"/>
          <p:nvPr/>
        </p:nvSpPr>
        <p:spPr>
          <a:xfrm>
            <a:off x="2564826" y="1745073"/>
            <a:ext cx="544239" cy="307777"/>
          </a:xfrm>
          <a:prstGeom prst="rect">
            <a:avLst/>
          </a:prstGeom>
          <a:noFill/>
        </p:spPr>
        <p:txBody>
          <a:bodyPr wrap="square" rtlCol="0">
            <a:spAutoFit/>
          </a:bodyPr>
          <a:lstStyle/>
          <a:p>
            <a:r>
              <a:rPr lang="en-US" sz="1400" b="1" dirty="0">
                <a:latin typeface="Candara" panose="020E0502030303020204" pitchFamily="34" charset="0"/>
              </a:rPr>
              <a:t>100%</a:t>
            </a:r>
          </a:p>
        </p:txBody>
      </p:sp>
    </p:spTree>
    <p:extLst>
      <p:ext uri="{BB962C8B-B14F-4D97-AF65-F5344CB8AC3E}">
        <p14:creationId xmlns:p14="http://schemas.microsoft.com/office/powerpoint/2010/main" val="2122489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0D85D4-63A8-42A4-911A-5C16DB1E31E8}"/>
              </a:ext>
            </a:extLst>
          </p:cNvPr>
          <p:cNvSpPr>
            <a:spLocks noGrp="1"/>
          </p:cNvSpPr>
          <p:nvPr>
            <p:ph type="title"/>
          </p:nvPr>
        </p:nvSpPr>
        <p:spPr/>
        <p:txBody>
          <a:bodyPr/>
          <a:lstStyle/>
          <a:p>
            <a:r>
              <a:rPr lang="en-US" sz="2400" dirty="0"/>
              <a:t>North Carolina HIV Continuum of Care among People with Unknown Risk by Gender, 2024</a:t>
            </a:r>
          </a:p>
        </p:txBody>
      </p:sp>
      <p:sp>
        <p:nvSpPr>
          <p:cNvPr id="7" name="Text Placeholder 6">
            <a:extLst>
              <a:ext uri="{FF2B5EF4-FFF2-40B4-BE49-F238E27FC236}">
                <a16:creationId xmlns:a16="http://schemas.microsoft.com/office/drawing/2014/main" id="{3448C737-2721-45D5-B5A6-0CD86F15A547}"/>
              </a:ext>
            </a:extLst>
          </p:cNvPr>
          <p:cNvSpPr>
            <a:spLocks noGrp="1"/>
          </p:cNvSpPr>
          <p:nvPr>
            <p:ph type="body" sz="quarter" idx="11"/>
          </p:nvPr>
        </p:nvSpPr>
        <p:spPr>
          <a:xfrm>
            <a:off x="-1800225" y="1007594"/>
            <a:ext cx="8269375" cy="330200"/>
          </a:xfrm>
        </p:spPr>
        <p:txBody>
          <a:bodyPr/>
          <a:lstStyle/>
          <a:p>
            <a:endParaRPr lang="en-US" sz="1000" dirty="0">
              <a:latin typeface="Arial Narrow" panose="020B0606020202030204" pitchFamily="34" charset="0"/>
            </a:endParaRPr>
          </a:p>
          <a:p>
            <a:endParaRPr lang="en-US" sz="1000" dirty="0">
              <a:latin typeface="Arial Narrow" panose="020B0606020202030204" pitchFamily="34" charset="0"/>
            </a:endParaRPr>
          </a:p>
        </p:txBody>
      </p:sp>
      <p:graphicFrame>
        <p:nvGraphicFramePr>
          <p:cNvPr id="9" name="Content Placeholder 8">
            <a:extLst>
              <a:ext uri="{FF2B5EF4-FFF2-40B4-BE49-F238E27FC236}">
                <a16:creationId xmlns:a16="http://schemas.microsoft.com/office/drawing/2014/main" id="{E2B6D407-2CE7-401E-A09B-D37B1D1A8E94}"/>
              </a:ext>
            </a:extLst>
          </p:cNvPr>
          <p:cNvGraphicFramePr>
            <a:graphicFrameLocks noGrp="1"/>
          </p:cNvGraphicFramePr>
          <p:nvPr>
            <p:ph sz="quarter" idx="14"/>
            <p:extLst>
              <p:ext uri="{D42A27DB-BD31-4B8C-83A1-F6EECF244321}">
                <p14:modId xmlns:p14="http://schemas.microsoft.com/office/powerpoint/2010/main" val="2942511059"/>
              </p:ext>
            </p:extLst>
          </p:nvPr>
        </p:nvGraphicFramePr>
        <p:xfrm>
          <a:off x="522288" y="1556234"/>
          <a:ext cx="7894638" cy="3668232"/>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6">
            <a:extLst>
              <a:ext uri="{FF2B5EF4-FFF2-40B4-BE49-F238E27FC236}">
                <a16:creationId xmlns:a16="http://schemas.microsoft.com/office/drawing/2014/main" id="{7C1B8482-DAE9-2C1A-5E07-BDB149ECD5C7}"/>
              </a:ext>
            </a:extLst>
          </p:cNvPr>
          <p:cNvSpPr txBox="1">
            <a:spLocks/>
          </p:cNvSpPr>
          <p:nvPr/>
        </p:nvSpPr>
        <p:spPr>
          <a:xfrm>
            <a:off x="522288" y="6068846"/>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0" dirty="0">
                <a:latin typeface="Arial Narrow" panose="020B0606020202030204" pitchFamily="34" charset="0"/>
              </a:rPr>
              <a:t>Transgender status is based on self-report. Gender information is most accurately recorded for individuals receiving HIV care. Transgender individuals not in care might not be identified as transgender, potentially leading to an overestimation of care outcomes for this group. Subgroups of transgender people are small and variations between subgroups may appear large; please interpret these numbers cautiously.</a:t>
            </a:r>
          </a:p>
          <a:p>
            <a:r>
              <a:rPr lang="en-US" sz="9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9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900" b="0" dirty="0">
                <a:latin typeface="Arial Narrow" panose="020B0606020202030204" pitchFamily="34" charset="0"/>
              </a:rPr>
              <a:t>Data are preliminary (do not include vital records or national death matches). </a:t>
            </a:r>
          </a:p>
          <a:p>
            <a:r>
              <a:rPr lang="en-US" sz="900" b="0" dirty="0">
                <a:latin typeface="Arial Narrow" panose="020B0606020202030204" pitchFamily="34" charset="0"/>
              </a:rPr>
              <a:t>**At least 1 care marker (CD4 or VL test, HMAP dispense, or Medicaid claim) in the given calendar year. </a:t>
            </a:r>
          </a:p>
          <a:p>
            <a:r>
              <a:rPr lang="en-US" sz="900" b="0" dirty="0">
                <a:latin typeface="Arial Narrow" panose="020B0606020202030204" pitchFamily="34" charset="0"/>
              </a:rPr>
              <a:t>***Retained in care is defined as being virally suppressed within 12 months or having 2 or more care markers (CD4 or VL test, HMAP dispense, or Medicaid claim) at least 90 days apart in the given calendar year. </a:t>
            </a:r>
          </a:p>
          <a:p>
            <a:r>
              <a:rPr lang="en-US" sz="900" b="0" dirty="0">
                <a:latin typeface="Arial Narrow" panose="020B0606020202030204" pitchFamily="34" charset="0"/>
              </a:rPr>
              <a:t>^Virally suppressed is defined as the last viral load during the given calendar year &lt;200 copies/ml.  </a:t>
            </a:r>
          </a:p>
          <a:p>
            <a:pPr marL="0" indent="0" defTabSz="914400">
              <a:buNone/>
              <a:defRPr/>
            </a:pPr>
            <a:r>
              <a:rPr lang="en-US" sz="900" b="0" dirty="0">
                <a:latin typeface="Arial Narrow" panose="020B0606020202030204" pitchFamily="34" charset="0"/>
              </a:rPr>
              <a:t>Data Sources: enhanced HIV/AIDS Reporting System (eHARS) (August 2025) and NC ECHO (August 2025).</a:t>
            </a:r>
            <a:endParaRPr lang="en-US" sz="900" b="0" dirty="0"/>
          </a:p>
        </p:txBody>
      </p:sp>
    </p:spTree>
    <p:extLst>
      <p:ext uri="{BB962C8B-B14F-4D97-AF65-F5344CB8AC3E}">
        <p14:creationId xmlns:p14="http://schemas.microsoft.com/office/powerpoint/2010/main" val="3870511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AAF56BB9-125B-4C90-B464-7BD441F66C65}"/>
              </a:ext>
            </a:extLst>
          </p:cNvPr>
          <p:cNvSpPr>
            <a:spLocks noGrp="1"/>
          </p:cNvSpPr>
          <p:nvPr>
            <p:ph type="title"/>
          </p:nvPr>
        </p:nvSpPr>
        <p:spPr>
          <a:xfrm>
            <a:off x="345699" y="438956"/>
            <a:ext cx="7843267" cy="548640"/>
          </a:xfrm>
        </p:spPr>
        <p:txBody>
          <a:bodyPr/>
          <a:lstStyle/>
          <a:p>
            <a:r>
              <a:rPr lang="en-US" sz="2800" dirty="0"/>
              <a:t>North Carolina HIV Continuum of Care 2024, Diagnosis Denominator</a:t>
            </a:r>
          </a:p>
        </p:txBody>
      </p:sp>
      <p:graphicFrame>
        <p:nvGraphicFramePr>
          <p:cNvPr id="12" name="Content Placeholder 8">
            <a:extLst>
              <a:ext uri="{FF2B5EF4-FFF2-40B4-BE49-F238E27FC236}">
                <a16:creationId xmlns:a16="http://schemas.microsoft.com/office/drawing/2014/main" id="{030DBE1A-B2D8-4C79-8D64-5CDE5FD85238}"/>
              </a:ext>
            </a:extLst>
          </p:cNvPr>
          <p:cNvGraphicFramePr>
            <a:graphicFrameLocks noGrp="1"/>
          </p:cNvGraphicFramePr>
          <p:nvPr>
            <p:ph sz="quarter" idx="14"/>
            <p:extLst>
              <p:ext uri="{D42A27DB-BD31-4B8C-83A1-F6EECF244321}">
                <p14:modId xmlns:p14="http://schemas.microsoft.com/office/powerpoint/2010/main" val="2314519949"/>
              </p:ext>
            </p:extLst>
          </p:nvPr>
        </p:nvGraphicFramePr>
        <p:xfrm>
          <a:off x="498099" y="1270352"/>
          <a:ext cx="7894638" cy="36957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6">
            <a:extLst>
              <a:ext uri="{FF2B5EF4-FFF2-40B4-BE49-F238E27FC236}">
                <a16:creationId xmlns:a16="http://schemas.microsoft.com/office/drawing/2014/main" id="{BB3A92EA-B78F-4D9A-3595-703ECF4156B7}"/>
              </a:ext>
            </a:extLst>
          </p:cNvPr>
          <p:cNvSpPr txBox="1">
            <a:spLocks/>
          </p:cNvSpPr>
          <p:nvPr/>
        </p:nvSpPr>
        <p:spPr>
          <a:xfrm>
            <a:off x="498099" y="6253944"/>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p>
          <a:p>
            <a:r>
              <a:rPr lang="en-US" sz="1050" b="0" dirty="0">
                <a:latin typeface="Arial Narrow" panose="020B0606020202030204" pitchFamily="34" charset="0"/>
              </a:rPr>
              <a:t>**At least 1 care marker (CD4 or VL test, HMAP dispense, or Medicaid claim) in the given calendar year. </a:t>
            </a:r>
          </a:p>
          <a:p>
            <a:r>
              <a:rPr lang="en-US" sz="1050" b="0" dirty="0">
                <a:latin typeface="Arial Narrow" panose="020B0606020202030204" pitchFamily="34" charset="0"/>
              </a:rPr>
              <a:t>*** Retained in care is defined as being virally suppressed within 12 months or having 2 or more care markers (CD4 or VL test, HMAP dispense, or Medicaid claim) at least 90 days apart in the given calendar year. </a:t>
            </a:r>
          </a:p>
          <a:p>
            <a:r>
              <a:rPr lang="en-US" sz="1050" b="0" dirty="0">
                <a:latin typeface="Arial Narrow" panose="020B0606020202030204" pitchFamily="34" charset="0"/>
              </a:rPr>
              <a:t>^Last viral load during the given calendar year &lt;200 copies/ml.  </a:t>
            </a:r>
          </a:p>
          <a:p>
            <a:pPr marL="0" indent="0" defTabSz="914400">
              <a:lnSpc>
                <a:spcPct val="100000"/>
              </a:lnSpc>
              <a:spcBef>
                <a:spcPts val="100"/>
              </a:spcBef>
              <a:buNone/>
              <a:defRPr/>
            </a:pPr>
            <a:r>
              <a:rPr lang="en-US" sz="1050" b="0" dirty="0">
                <a:latin typeface="Arial Narrow" panose="020B0606020202030204" pitchFamily="34" charset="0"/>
              </a:rPr>
              <a:t>Data Sources: enhanced HIV/AIDS Reporting System (eHARS) (August 2025) and NC ECHO (August 2025).</a:t>
            </a:r>
            <a:endParaRPr lang="en-US" sz="1050" b="0" dirty="0"/>
          </a:p>
        </p:txBody>
      </p:sp>
    </p:spTree>
    <p:extLst>
      <p:ext uri="{BB962C8B-B14F-4D97-AF65-F5344CB8AC3E}">
        <p14:creationId xmlns:p14="http://schemas.microsoft.com/office/powerpoint/2010/main" val="1319169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AAF56BB9-125B-4C90-B464-7BD441F66C65}"/>
              </a:ext>
            </a:extLst>
          </p:cNvPr>
          <p:cNvSpPr>
            <a:spLocks noGrp="1"/>
          </p:cNvSpPr>
          <p:nvPr>
            <p:ph type="title"/>
          </p:nvPr>
        </p:nvSpPr>
        <p:spPr>
          <a:xfrm>
            <a:off x="446728" y="489756"/>
            <a:ext cx="7843267" cy="548640"/>
          </a:xfrm>
        </p:spPr>
        <p:txBody>
          <a:bodyPr/>
          <a:lstStyle/>
          <a:p>
            <a:r>
              <a:rPr lang="en-US" sz="3000" dirty="0"/>
              <a:t>North Carolina HIV Continuum of Care 2024, Estimated Incidence Denominator</a:t>
            </a:r>
          </a:p>
        </p:txBody>
      </p:sp>
      <p:graphicFrame>
        <p:nvGraphicFramePr>
          <p:cNvPr id="12" name="Content Placeholder 8">
            <a:extLst>
              <a:ext uri="{FF2B5EF4-FFF2-40B4-BE49-F238E27FC236}">
                <a16:creationId xmlns:a16="http://schemas.microsoft.com/office/drawing/2014/main" id="{030DBE1A-B2D8-4C79-8D64-5CDE5FD85238}"/>
              </a:ext>
            </a:extLst>
          </p:cNvPr>
          <p:cNvGraphicFramePr>
            <a:graphicFrameLocks noGrp="1"/>
          </p:cNvGraphicFramePr>
          <p:nvPr>
            <p:ph sz="quarter" idx="14"/>
            <p:extLst>
              <p:ext uri="{D42A27DB-BD31-4B8C-83A1-F6EECF244321}">
                <p14:modId xmlns:p14="http://schemas.microsoft.com/office/powerpoint/2010/main" val="247132651"/>
              </p:ext>
            </p:extLst>
          </p:nvPr>
        </p:nvGraphicFramePr>
        <p:xfrm>
          <a:off x="446728" y="1260192"/>
          <a:ext cx="7894638" cy="36957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6">
            <a:extLst>
              <a:ext uri="{FF2B5EF4-FFF2-40B4-BE49-F238E27FC236}">
                <a16:creationId xmlns:a16="http://schemas.microsoft.com/office/drawing/2014/main" id="{E8ADAA5C-3993-56B1-48B2-FD6773674815}"/>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105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Estimated proportion living in NC and undiagnosed is from 2023.</a:t>
            </a:r>
            <a:endParaRPr lang="en-US" sz="1050" b="0" dirty="0">
              <a:latin typeface="Arial Narrow" panose="020B0606020202030204" pitchFamily="34" charset="0"/>
            </a:endParaRPr>
          </a:p>
          <a:p>
            <a:r>
              <a:rPr lang="en-US" sz="1050" b="0" dirty="0">
                <a:latin typeface="Arial Narrow" panose="020B0606020202030204" pitchFamily="34" charset="0"/>
              </a:rPr>
              <a:t>**At least 1 care marker (CD4 or VL test, HMAP dispense, or Medicaid claim) in the given calendar year. </a:t>
            </a:r>
          </a:p>
          <a:p>
            <a:r>
              <a:rPr lang="en-US" sz="1050" b="0" dirty="0">
                <a:latin typeface="Arial Narrow" panose="020B0606020202030204" pitchFamily="34" charset="0"/>
              </a:rPr>
              <a:t>*** Retained in care is defined as being virally suppressed within 12 months or having 2 or more care markers (CD4 or VL test, HMAP dispense, or Medicaid claim) at least 90 days apart in the given calendar year. </a:t>
            </a:r>
          </a:p>
          <a:p>
            <a:r>
              <a:rPr lang="en-US" sz="1050" b="0" dirty="0">
                <a:latin typeface="Arial Narrow" panose="020B0606020202030204" pitchFamily="34" charset="0"/>
              </a:rPr>
              <a:t>^Last viral load during the given calendar year &lt;200 copies/ml.  </a:t>
            </a:r>
          </a:p>
          <a:p>
            <a:pPr marL="0" indent="0" defTabSz="914400">
              <a:lnSpc>
                <a:spcPct val="100000"/>
              </a:lnSpc>
              <a:spcBef>
                <a:spcPts val="100"/>
              </a:spcBef>
              <a:buNone/>
              <a:defRPr/>
            </a:pPr>
            <a:r>
              <a:rPr lang="en-US" sz="1050" b="0" dirty="0">
                <a:latin typeface="Arial Narrow" panose="020B0606020202030204" pitchFamily="34" charset="0"/>
              </a:rPr>
              <a:t>Data Sources: enhanced HIV/AIDS Reporting System (eHARS) (August 2025) and NC ECHO (August 2025).</a:t>
            </a:r>
            <a:endParaRPr lang="en-US" sz="1050" b="0" dirty="0"/>
          </a:p>
        </p:txBody>
      </p:sp>
    </p:spTree>
    <p:extLst>
      <p:ext uri="{BB962C8B-B14F-4D97-AF65-F5344CB8AC3E}">
        <p14:creationId xmlns:p14="http://schemas.microsoft.com/office/powerpoint/2010/main" val="3777344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27D917-9067-4536-8CD6-86CB778AD5A2}"/>
              </a:ext>
            </a:extLst>
          </p:cNvPr>
          <p:cNvSpPr>
            <a:spLocks noGrp="1"/>
          </p:cNvSpPr>
          <p:nvPr>
            <p:ph type="title"/>
          </p:nvPr>
        </p:nvSpPr>
        <p:spPr>
          <a:xfrm>
            <a:off x="671025" y="640080"/>
            <a:ext cx="7843267" cy="548640"/>
          </a:xfrm>
        </p:spPr>
        <p:txBody>
          <a:bodyPr/>
          <a:lstStyle/>
          <a:p>
            <a:r>
              <a:rPr lang="en-US" dirty="0"/>
              <a:t>Upside Down HIV Continuum of Care 2024</a:t>
            </a:r>
          </a:p>
        </p:txBody>
      </p:sp>
      <p:graphicFrame>
        <p:nvGraphicFramePr>
          <p:cNvPr id="12" name="Chart 11">
            <a:extLst>
              <a:ext uri="{FF2B5EF4-FFF2-40B4-BE49-F238E27FC236}">
                <a16:creationId xmlns:a16="http://schemas.microsoft.com/office/drawing/2014/main" id="{83358F00-CA0C-4169-84F0-693C98778C0C}"/>
              </a:ext>
            </a:extLst>
          </p:cNvPr>
          <p:cNvGraphicFramePr/>
          <p:nvPr>
            <p:extLst>
              <p:ext uri="{D42A27DB-BD31-4B8C-83A1-F6EECF244321}">
                <p14:modId xmlns:p14="http://schemas.microsoft.com/office/powerpoint/2010/main" val="1120132281"/>
              </p:ext>
            </p:extLst>
          </p:nvPr>
        </p:nvGraphicFramePr>
        <p:xfrm>
          <a:off x="278871" y="1542135"/>
          <a:ext cx="8238067" cy="412714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6">
            <a:extLst>
              <a:ext uri="{FF2B5EF4-FFF2-40B4-BE49-F238E27FC236}">
                <a16:creationId xmlns:a16="http://schemas.microsoft.com/office/drawing/2014/main" id="{5B1EE64F-9C6C-C0F4-136D-EC38CA0E64BE}"/>
              </a:ext>
            </a:extLst>
          </p:cNvPr>
          <p:cNvSpPr>
            <a:spLocks noGrp="1"/>
          </p:cNvSpPr>
          <p:nvPr>
            <p:ph type="body" sz="quarter" idx="11"/>
          </p:nvPr>
        </p:nvSpPr>
        <p:spPr>
          <a:xfrm>
            <a:off x="522287" y="6243108"/>
            <a:ext cx="7992005" cy="330200"/>
          </a:xfrm>
        </p:spPr>
        <p:txBody>
          <a:bodyPr/>
          <a:lstStyle/>
          <a:p>
            <a:r>
              <a:rPr lang="en-US" sz="1050" b="0" dirty="0">
                <a:latin typeface="Arial Narrow" panose="020B0606020202030204" pitchFamily="34" charset="0"/>
              </a:rPr>
              <a:t>*People estimated to have HIV but not be diagnosed and living through December 31 of each calendar year in NC. Data includes labs and services from CAREWare (all Ryan White services excluding Part A), HIV Medication Assistance Program (HMAP), and Medicaid data sources</a:t>
            </a:r>
            <a:r>
              <a:rPr lang="en-US" sz="105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Estimated proportion living in NC and undiagnosed is from 2023.</a:t>
            </a:r>
            <a:endParaRPr lang="en-US" sz="1050" b="0" dirty="0">
              <a:latin typeface="Arial Narrow" panose="020B0606020202030204" pitchFamily="34" charset="0"/>
            </a:endParaRPr>
          </a:p>
          <a:p>
            <a:r>
              <a:rPr lang="en-US" sz="1050" b="0" dirty="0">
                <a:latin typeface="Arial Narrow" panose="020B0606020202030204" pitchFamily="34" charset="0"/>
              </a:rPr>
              <a:t>**People without at least 1 care marker (CD4 or VL test, HMAP dispense, or Medicaid claim) in the given calendar year. </a:t>
            </a:r>
          </a:p>
          <a:p>
            <a:r>
              <a:rPr lang="en-US" sz="1050" b="0" dirty="0">
                <a:latin typeface="Arial Narrow" panose="020B0606020202030204" pitchFamily="34" charset="0"/>
              </a:rPr>
              <a:t>***People neither virally suppressed within 12 months nor having 2 or more care markers (CD4 or VL test, HMAP dispense, or Medicaid claim) at least 90 days apart in the given calendar year. </a:t>
            </a:r>
          </a:p>
          <a:p>
            <a:r>
              <a:rPr lang="en-US" sz="1050" b="0" dirty="0">
                <a:latin typeface="Arial Narrow" panose="020B0606020202030204" pitchFamily="34" charset="0"/>
              </a:rPr>
              <a:t>^Last viral load during the given calendar year was more than 200 copies/ml.  </a:t>
            </a:r>
          </a:p>
          <a:p>
            <a:pPr marL="0" indent="0" defTabSz="914400">
              <a:buNone/>
              <a:defRPr/>
            </a:pPr>
            <a:r>
              <a:rPr lang="en-US" sz="1050" b="0" dirty="0">
                <a:latin typeface="Arial Narrow" panose="020B0606020202030204" pitchFamily="34" charset="0"/>
              </a:rPr>
              <a:t>Data Sources: enhanced HIV/AIDS Reporting System (eHARS) (August 2025) and NC ECHO (August 2025).</a:t>
            </a:r>
            <a:endParaRPr lang="en-US" sz="1050" b="0" dirty="0"/>
          </a:p>
        </p:txBody>
      </p:sp>
    </p:spTree>
    <p:extLst>
      <p:ext uri="{BB962C8B-B14F-4D97-AF65-F5344CB8AC3E}">
        <p14:creationId xmlns:p14="http://schemas.microsoft.com/office/powerpoint/2010/main" val="547379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3D0D3-BB5E-4F56-B7FA-7382A01DEACD}"/>
              </a:ext>
            </a:extLst>
          </p:cNvPr>
          <p:cNvSpPr>
            <a:spLocks noGrp="1"/>
          </p:cNvSpPr>
          <p:nvPr>
            <p:ph type="title"/>
          </p:nvPr>
        </p:nvSpPr>
        <p:spPr>
          <a:xfrm>
            <a:off x="622871" y="421324"/>
            <a:ext cx="7843267" cy="548640"/>
          </a:xfrm>
        </p:spPr>
        <p:txBody>
          <a:bodyPr/>
          <a:lstStyle/>
          <a:p>
            <a:r>
              <a:rPr lang="en-US" sz="2800" dirty="0"/>
              <a:t>HIV Continuum of Care: North Carolina (2024) and the United States (2022)</a:t>
            </a:r>
          </a:p>
        </p:txBody>
      </p:sp>
      <p:graphicFrame>
        <p:nvGraphicFramePr>
          <p:cNvPr id="7" name="Content Placeholder 8">
            <a:extLst>
              <a:ext uri="{FF2B5EF4-FFF2-40B4-BE49-F238E27FC236}">
                <a16:creationId xmlns:a16="http://schemas.microsoft.com/office/drawing/2014/main" id="{A86B31B1-4854-44B1-888A-A22777B741E6}"/>
              </a:ext>
            </a:extLst>
          </p:cNvPr>
          <p:cNvGraphicFramePr>
            <a:graphicFrameLocks noGrp="1"/>
          </p:cNvGraphicFramePr>
          <p:nvPr>
            <p:ph sz="quarter" idx="14"/>
            <p:extLst>
              <p:ext uri="{D42A27DB-BD31-4B8C-83A1-F6EECF244321}">
                <p14:modId xmlns:p14="http://schemas.microsoft.com/office/powerpoint/2010/main" val="2677080811"/>
              </p:ext>
            </p:extLst>
          </p:nvPr>
        </p:nvGraphicFramePr>
        <p:xfrm>
          <a:off x="571500" y="1296671"/>
          <a:ext cx="7894638" cy="344805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6">
            <a:extLst>
              <a:ext uri="{FF2B5EF4-FFF2-40B4-BE49-F238E27FC236}">
                <a16:creationId xmlns:a16="http://schemas.microsoft.com/office/drawing/2014/main" id="{FA69C465-38D8-4848-B6A9-7CE60E934356}"/>
              </a:ext>
            </a:extLst>
          </p:cNvPr>
          <p:cNvSpPr txBox="1">
            <a:spLocks/>
          </p:cNvSpPr>
          <p:nvPr/>
        </p:nvSpPr>
        <p:spPr>
          <a:xfrm>
            <a:off x="522287" y="6251575"/>
            <a:ext cx="826937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900" b="1"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endParaRPr>
          </a:p>
        </p:txBody>
      </p:sp>
      <p:sp>
        <p:nvSpPr>
          <p:cNvPr id="3" name="Text Placeholder 6">
            <a:extLst>
              <a:ext uri="{FF2B5EF4-FFF2-40B4-BE49-F238E27FC236}">
                <a16:creationId xmlns:a16="http://schemas.microsoft.com/office/drawing/2014/main" id="{37310962-E797-F751-8231-458CEBE5FF32}"/>
              </a:ext>
            </a:extLst>
          </p:cNvPr>
          <p:cNvSpPr txBox="1">
            <a:spLocks/>
          </p:cNvSpPr>
          <p:nvPr/>
        </p:nvSpPr>
        <p:spPr>
          <a:xfrm>
            <a:off x="352338" y="6251575"/>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*NC data: People living with HIV in NC through December 31 of each calendar year. Data includes labs and services from CAREWare (all Ryan White services excluding Part A), HIV Medication Assistance Program (HMAP), and Medicaid data sources</a:t>
            </a:r>
            <a:r>
              <a:rPr lang="en-US" sz="105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Estimated proportion living in NC and undiagnosed is from 2022.</a:t>
            </a:r>
            <a:endParaRPr lang="en-US" sz="1050" b="0" dirty="0">
              <a:latin typeface="Arial Narrow" panose="020B0606020202030204" pitchFamily="34" charset="0"/>
            </a:endParaRPr>
          </a:p>
          <a:p>
            <a:r>
              <a:rPr lang="en-US" sz="1050" b="0" dirty="0">
                <a:latin typeface="Arial Narrow" panose="020B0606020202030204" pitchFamily="34" charset="0"/>
              </a:rPr>
              <a:t>**At least 1 care marker (CD4 or VL test, HMAP dispense, or Medicaid claim) in the given calendar year; US number is people linked to care within 1 month </a:t>
            </a:r>
          </a:p>
          <a:p>
            <a:r>
              <a:rPr lang="en-US" sz="1050" b="0" dirty="0">
                <a:latin typeface="Arial Narrow" panose="020B0606020202030204" pitchFamily="34" charset="0"/>
              </a:rPr>
              <a:t>*** Retained in care is defined as being virally suppressed within 12 months or having 2 or more care markers (CD4 or VL test, HMAP dispense, or Medicaid claim) at least 90 days apart in the given calendar year. </a:t>
            </a:r>
          </a:p>
          <a:p>
            <a:r>
              <a:rPr lang="en-US" sz="1050" b="0" dirty="0">
                <a:latin typeface="Arial Narrow" panose="020B0606020202030204" pitchFamily="34" charset="0"/>
              </a:rPr>
              <a:t>^Last viral load during the given calendar year &lt;200 copies/ml. </a:t>
            </a:r>
          </a:p>
          <a:p>
            <a:pPr defTabSz="914400">
              <a:defRPr/>
            </a:pPr>
            <a:r>
              <a:rPr lang="en-US" sz="1050" b="0" dirty="0">
                <a:latin typeface="Arial Narrow" panose="020B0606020202030204" pitchFamily="34" charset="0"/>
              </a:rPr>
              <a:t>Data Sources: enhanced HIV/AIDS Reporting System (eHARS) (August 2025), NC ECHO (August 2025). </a:t>
            </a:r>
            <a:r>
              <a:rPr lang="en-US" sz="1050" b="0" dirty="0">
                <a:solidFill>
                  <a:prstClr val="black"/>
                </a:solidFill>
                <a:latin typeface="Arial Narrow" panose="020B0606020202030204" pitchFamily="34" charset="0"/>
              </a:rPr>
              <a:t>Most recent national data is from 2022 (diagnosed, virally suppressed, at least one care visit) (</a:t>
            </a:r>
            <a:r>
              <a:rPr lang="en-US" sz="1050" b="0" dirty="0">
                <a:solidFill>
                  <a:prstClr val="black"/>
                </a:solidFill>
                <a:latin typeface="Arial Narrow" panose="020B0606020202030204" pitchFamily="34" charset="0"/>
                <a:hlinkClick r:id="rId3"/>
              </a:rPr>
              <a:t>https://ahead.hiv.gov/</a:t>
            </a:r>
            <a:r>
              <a:rPr lang="en-US" sz="1050" b="0" dirty="0">
                <a:solidFill>
                  <a:prstClr val="black"/>
                </a:solidFill>
                <a:latin typeface="Arial Narrow" panose="020B0606020202030204" pitchFamily="34" charset="0"/>
              </a:rPr>
              <a:t> accessed 7-10-2025).</a:t>
            </a:r>
            <a:endParaRPr lang="en-US" sz="1050" b="0" dirty="0">
              <a:highlight>
                <a:srgbClr val="FFFF00"/>
              </a:highlight>
            </a:endParaRPr>
          </a:p>
        </p:txBody>
      </p:sp>
    </p:spTree>
    <p:extLst>
      <p:ext uri="{BB962C8B-B14F-4D97-AF65-F5344CB8AC3E}">
        <p14:creationId xmlns:p14="http://schemas.microsoft.com/office/powerpoint/2010/main" val="518029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58163-8133-42B9-940A-094F4959A0CF}"/>
              </a:ext>
            </a:extLst>
          </p:cNvPr>
          <p:cNvSpPr>
            <a:spLocks noGrp="1"/>
          </p:cNvSpPr>
          <p:nvPr>
            <p:ph type="title"/>
          </p:nvPr>
        </p:nvSpPr>
        <p:spPr/>
        <p:txBody>
          <a:bodyPr/>
          <a:lstStyle/>
          <a:p>
            <a:r>
              <a:rPr lang="en-US" dirty="0"/>
              <a:t>2024 North Carolina Newly Diagnosed HIV Continuum of Care</a:t>
            </a:r>
          </a:p>
        </p:txBody>
      </p:sp>
      <p:sp>
        <p:nvSpPr>
          <p:cNvPr id="3" name="Text Placeholder 2">
            <a:extLst>
              <a:ext uri="{FF2B5EF4-FFF2-40B4-BE49-F238E27FC236}">
                <a16:creationId xmlns:a16="http://schemas.microsoft.com/office/drawing/2014/main" id="{407D0F1A-6B29-406A-9CA5-C88995AC2918}"/>
              </a:ext>
            </a:extLst>
          </p:cNvPr>
          <p:cNvSpPr>
            <a:spLocks noGrp="1"/>
          </p:cNvSpPr>
          <p:nvPr>
            <p:ph type="body" sz="quarter" idx="11"/>
          </p:nvPr>
        </p:nvSpPr>
        <p:spPr>
          <a:xfrm>
            <a:off x="525631" y="6303472"/>
            <a:ext cx="7992005" cy="330200"/>
          </a:xfrm>
        </p:spPr>
        <p:txBody>
          <a:bodyPr/>
          <a:lstStyle/>
          <a:p>
            <a:r>
              <a:rPr lang="en-US" sz="1000" b="0" dirty="0">
                <a:latin typeface="Arial Narrow" panose="020B0606020202030204" pitchFamily="34" charset="0"/>
              </a:rPr>
              <a:t>*People ≥ 13 years of age and diagnosed in and living through December 31 of each calendar year in NC. Data includes labs and services from CAREWare (all Ryan White services excluding Part A), HIV Medication Assistance Program (HMAP), and Medicaid data sources</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1000" b="0" dirty="0">
                <a:latin typeface="Arial Narrow" panose="020B0606020202030204" pitchFamily="34" charset="0"/>
              </a:rPr>
              <a:t>Data are preliminary (do not include vital records or national death matches). </a:t>
            </a:r>
          </a:p>
          <a:p>
            <a:r>
              <a:rPr lang="en-US" sz="1000" b="0" dirty="0">
                <a:latin typeface="Arial Narrow" panose="020B0606020202030204" pitchFamily="34" charset="0"/>
              </a:rPr>
              <a:t>**At least 1 care marker (CD4 or VL test, HMAP dispense, or Medicaid claim) in the given period. </a:t>
            </a:r>
          </a:p>
          <a:p>
            <a:r>
              <a:rPr lang="en-US" sz="1000" b="0" dirty="0">
                <a:latin typeface="Arial Narrow" panose="020B0606020202030204" pitchFamily="34" charset="0"/>
              </a:rPr>
              <a:t>^Virally suppressed is defined as the last viral load during the year being &lt;200 copies/ml.  </a:t>
            </a:r>
          </a:p>
          <a:p>
            <a:pPr marL="0" indent="0" defTabSz="914400">
              <a:lnSpc>
                <a:spcPct val="100000"/>
              </a:lnSpc>
              <a:spcBef>
                <a:spcPts val="100"/>
              </a:spcBef>
              <a:buNone/>
              <a:defRPr/>
            </a:pPr>
            <a:r>
              <a:rPr lang="en-US" sz="1000" b="0" dirty="0">
                <a:latin typeface="Arial Narrow" panose="020B0606020202030204" pitchFamily="34" charset="0"/>
              </a:rPr>
              <a:t>Data Sources: enhanced HIV/AIDS Reporting System (eHARS) (August 2025) and NC ECHO (August 2025).</a:t>
            </a:r>
            <a:endParaRPr lang="en-US" sz="1000" b="0" dirty="0"/>
          </a:p>
          <a:p>
            <a:endParaRPr lang="en-US" sz="1000" b="0" dirty="0"/>
          </a:p>
        </p:txBody>
      </p:sp>
      <p:graphicFrame>
        <p:nvGraphicFramePr>
          <p:cNvPr id="4" name="Chart 3">
            <a:extLst>
              <a:ext uri="{FF2B5EF4-FFF2-40B4-BE49-F238E27FC236}">
                <a16:creationId xmlns:a16="http://schemas.microsoft.com/office/drawing/2014/main" id="{F103F660-3233-3CCA-5AA3-43749478D465}"/>
              </a:ext>
            </a:extLst>
          </p:cNvPr>
          <p:cNvGraphicFramePr/>
          <p:nvPr>
            <p:extLst>
              <p:ext uri="{D42A27DB-BD31-4B8C-83A1-F6EECF244321}">
                <p14:modId xmlns:p14="http://schemas.microsoft.com/office/powerpoint/2010/main" val="1801414621"/>
              </p:ext>
            </p:extLst>
          </p:nvPr>
        </p:nvGraphicFramePr>
        <p:xfrm>
          <a:off x="128947" y="1543792"/>
          <a:ext cx="8753796" cy="38473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02838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BDE65-D820-49A7-938D-4E5572B36F6F}"/>
              </a:ext>
            </a:extLst>
          </p:cNvPr>
          <p:cNvSpPr>
            <a:spLocks noGrp="1"/>
          </p:cNvSpPr>
          <p:nvPr>
            <p:ph type="title"/>
          </p:nvPr>
        </p:nvSpPr>
        <p:spPr/>
        <p:txBody>
          <a:bodyPr/>
          <a:lstStyle/>
          <a:p>
            <a:r>
              <a:rPr lang="en-US" dirty="0"/>
              <a:t>90-90-90 Status in 2024: North Carolina</a:t>
            </a:r>
          </a:p>
        </p:txBody>
      </p:sp>
      <p:sp>
        <p:nvSpPr>
          <p:cNvPr id="3" name="Text Placeholder 2">
            <a:extLst>
              <a:ext uri="{FF2B5EF4-FFF2-40B4-BE49-F238E27FC236}">
                <a16:creationId xmlns:a16="http://schemas.microsoft.com/office/drawing/2014/main" id="{2367EE58-2197-4BA2-BE82-D329F3DD9EBD}"/>
              </a:ext>
            </a:extLst>
          </p:cNvPr>
          <p:cNvSpPr>
            <a:spLocks noGrp="1"/>
          </p:cNvSpPr>
          <p:nvPr>
            <p:ph type="body" sz="quarter" idx="11"/>
          </p:nvPr>
        </p:nvSpPr>
        <p:spPr/>
        <p:txBody>
          <a:bodyPr/>
          <a:lstStyle/>
          <a:p>
            <a:pPr>
              <a:defRPr/>
            </a:pPr>
            <a:r>
              <a:rPr lang="en-US" sz="1000" b="0" dirty="0">
                <a:latin typeface="Arial Narrow" panose="020B0606020202030204" pitchFamily="34" charset="0"/>
              </a:rPr>
              <a:t>*People living with HIV in NC through December 31 of each calendar year. Data includes labs and services from CAREWare (all Ryan White services excluding Part A), HIV Medication Assistance Program (HMAP), and Medicaid data sources</a:t>
            </a:r>
            <a:r>
              <a:rPr lang="en-US" sz="1000" b="0" dirty="0">
                <a:solidFill>
                  <a:srgbClr val="000000"/>
                </a:solidFill>
                <a:effectLst/>
                <a:latin typeface="Arial Narrow" panose="020B0606020202030204" pitchFamily="34" charset="0"/>
                <a:ea typeface="Calibri" panose="020F0502020204030204" pitchFamily="34" charset="0"/>
                <a:cs typeface="Times New Roman" panose="02020603050405020304" pitchFamily="18" charset="0"/>
              </a:rPr>
              <a:t>. </a:t>
            </a:r>
            <a:r>
              <a:rPr lang="en-US" sz="1000" b="0" dirty="0">
                <a:latin typeface="Arial Narrow" panose="020B0606020202030204" pitchFamily="34" charset="0"/>
              </a:rPr>
              <a:t>Data are preliminary (do not include vital records or national death matches). </a:t>
            </a:r>
          </a:p>
          <a:p>
            <a:pPr>
              <a:defRPr/>
            </a:pPr>
            <a:r>
              <a:rPr lang="en-US" sz="1000" b="0" dirty="0">
                <a:solidFill>
                  <a:srgbClr val="000000"/>
                </a:solidFill>
                <a:latin typeface="Arial Narrow" panose="020B0606020202030204" pitchFamily="34" charset="0"/>
              </a:rPr>
              <a:t>“*received ARTs is based on the number of people with a viral load or CD4 test in a given year (assumes lab tests imply receipt of ARTs)</a:t>
            </a:r>
          </a:p>
          <a:p>
            <a:pPr>
              <a:defRPr/>
            </a:pPr>
            <a:r>
              <a:rPr lang="en-US" sz="1000" b="0" dirty="0">
                <a:latin typeface="Arial Narrow" panose="020B0606020202030204" pitchFamily="34" charset="0"/>
              </a:rPr>
              <a:t>^Last viral load during the year &lt;200 copies/ml.  </a:t>
            </a:r>
          </a:p>
          <a:p>
            <a:pPr marL="0" indent="0" defTabSz="914400">
              <a:buNone/>
              <a:defRPr/>
            </a:pPr>
            <a:r>
              <a:rPr lang="en-US" sz="1000" b="0" dirty="0">
                <a:latin typeface="Arial Narrow" panose="020B0606020202030204" pitchFamily="34" charset="0"/>
              </a:rPr>
              <a:t>Data Sources: enhanced HIV/AIDS Reporting System (eHARS) (August 2025) and NC ECHO (August 2025).</a:t>
            </a:r>
            <a:endParaRPr lang="en-US" sz="1000" b="0" dirty="0"/>
          </a:p>
        </p:txBody>
      </p:sp>
      <p:graphicFrame>
        <p:nvGraphicFramePr>
          <p:cNvPr id="5" name="Content Placeholder 6">
            <a:extLst>
              <a:ext uri="{FF2B5EF4-FFF2-40B4-BE49-F238E27FC236}">
                <a16:creationId xmlns:a16="http://schemas.microsoft.com/office/drawing/2014/main" id="{E5138374-F5CA-464D-A967-6AE92F94424B}"/>
              </a:ext>
            </a:extLst>
          </p:cNvPr>
          <p:cNvGraphicFramePr>
            <a:graphicFrameLocks/>
          </p:cNvGraphicFramePr>
          <p:nvPr>
            <p:extLst>
              <p:ext uri="{D42A27DB-BD31-4B8C-83A1-F6EECF244321}">
                <p14:modId xmlns:p14="http://schemas.microsoft.com/office/powerpoint/2010/main" val="3630518020"/>
              </p:ext>
            </p:extLst>
          </p:nvPr>
        </p:nvGraphicFramePr>
        <p:xfrm>
          <a:off x="438625" y="1264199"/>
          <a:ext cx="8078313" cy="42937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69654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0E78EC6-00EC-4D32-8D0C-B3F1B093111D}"/>
              </a:ext>
            </a:extLst>
          </p:cNvPr>
          <p:cNvSpPr>
            <a:spLocks noGrp="1"/>
          </p:cNvSpPr>
          <p:nvPr>
            <p:ph type="title"/>
          </p:nvPr>
        </p:nvSpPr>
        <p:spPr/>
        <p:txBody>
          <a:bodyPr/>
          <a:lstStyle/>
          <a:p>
            <a:r>
              <a:rPr lang="en-US" dirty="0"/>
              <a:t>HIV Continuum by Gender</a:t>
            </a:r>
          </a:p>
        </p:txBody>
      </p:sp>
    </p:spTree>
    <p:extLst>
      <p:ext uri="{BB962C8B-B14F-4D97-AF65-F5344CB8AC3E}">
        <p14:creationId xmlns:p14="http://schemas.microsoft.com/office/powerpoint/2010/main" val="476822241"/>
      </p:ext>
    </p:extLst>
  </p:cSld>
  <p:clrMapOvr>
    <a:masterClrMapping/>
  </p:clrMapOvr>
</p:sld>
</file>

<file path=ppt/theme/theme1.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36259</TotalTime>
  <Words>4111</Words>
  <Application>Microsoft Office PowerPoint</Application>
  <PresentationFormat>On-screen Show (4:3)</PresentationFormat>
  <Paragraphs>194</Paragraphs>
  <Slides>25</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Arial</vt:lpstr>
      <vt:lpstr>Arial Narrow</vt:lpstr>
      <vt:lpstr>Calibri</vt:lpstr>
      <vt:lpstr>Candara</vt:lpstr>
      <vt:lpstr>Franklin Gothic Demi Cond</vt:lpstr>
      <vt:lpstr>Franklin Gothic Medium</vt:lpstr>
      <vt:lpstr>Franklin Gothic Medium Cond</vt:lpstr>
      <vt:lpstr>Gotham Bold</vt:lpstr>
      <vt:lpstr>Gotham Light</vt:lpstr>
      <vt:lpstr>Helvetica</vt:lpstr>
      <vt:lpstr>5_Office Theme</vt:lpstr>
      <vt:lpstr>PowerPoint Presentation</vt:lpstr>
      <vt:lpstr>HIV Continuum of Care in North Carolina, 2010-2024</vt:lpstr>
      <vt:lpstr>North Carolina HIV Continuum of Care 2024, Diagnosis Denominator</vt:lpstr>
      <vt:lpstr>North Carolina HIV Continuum of Care 2024, Estimated Incidence Denominator</vt:lpstr>
      <vt:lpstr>Upside Down HIV Continuum of Care 2024</vt:lpstr>
      <vt:lpstr>HIV Continuum of Care: North Carolina (2024) and the United States (2022)</vt:lpstr>
      <vt:lpstr>2024 North Carolina Newly Diagnosed HIV Continuum of Care</vt:lpstr>
      <vt:lpstr>90-90-90 Status in 2024: North Carolina</vt:lpstr>
      <vt:lpstr>HIV Continuum by Gender</vt:lpstr>
      <vt:lpstr>North Carolina HIV Continuum of Care by Gender, 2024</vt:lpstr>
      <vt:lpstr>HIV Continuum by Gender and Race/Ethnicity</vt:lpstr>
      <vt:lpstr>North Carolina HIV Continuum of Care among Men by Race/Ethnicity, 2024</vt:lpstr>
      <vt:lpstr>North Carolina Viral Suppression^ among Men by Race/Ethnicity, 2020-2024</vt:lpstr>
      <vt:lpstr>North Carolina HIV Continuum of Care among Women by Race/Ethnicity, 2024</vt:lpstr>
      <vt:lpstr>North Carolina HIV Continuum of Care among Transgender by Race/Ethnicity, 2024 Please note most of these groups have small numbers</vt:lpstr>
      <vt:lpstr>HIV Continuum by Gender and Age</vt:lpstr>
      <vt:lpstr>North Carolina HIV Continuum of Care among Men by Current Age, 2024</vt:lpstr>
      <vt:lpstr>North Carolina HIV Continuum of Care among Women by Current Age, 2024</vt:lpstr>
      <vt:lpstr>North Carolina HIV Continuum of Care among Transgender^ by Current Age, 2024 Please note most of these groups have small numbers</vt:lpstr>
      <vt:lpstr>HIV Continuum by Risk of Exposure</vt:lpstr>
      <vt:lpstr>North Carolina HIV Continuum of Care among People who Reported Heterosexual Contact by Binary Gender, 2024</vt:lpstr>
      <vt:lpstr>North Carolina HIV Continuum of Care among People Who Inject Drugs by Gender, 2024</vt:lpstr>
      <vt:lpstr>North Carolina HIV Continuum of Care among Gay, Bisexual and Other Men Who Have Sex With Men, 2024</vt:lpstr>
      <vt:lpstr>North Carolina HIV Continuum of Care Among People With Other Risk^^ by Gender, 2024</vt:lpstr>
      <vt:lpstr>North Carolina HIV Continuum of Care among People with Unknown Risk by Gender,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 Carolina HIV Continuum of Care 2018* (Diagnosed through 2018 and living in 2018)</dc:title>
  <dc:creator>Adams, Nicole</dc:creator>
  <cp:lastModifiedBy>Swankie, Taylor A</cp:lastModifiedBy>
  <cp:revision>398</cp:revision>
  <dcterms:created xsi:type="dcterms:W3CDTF">2019-04-10T14:34:22Z</dcterms:created>
  <dcterms:modified xsi:type="dcterms:W3CDTF">2025-10-14T14:39:02Z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94a7b8-f06c-4dfe-bdcc-9b548fd58c31_Enabled">
    <vt:lpwstr>true</vt:lpwstr>
  </property>
  <property fmtid="{D5CDD505-2E9C-101B-9397-08002B2CF9AE}" pid="3" name="MSIP_Label_7b94a7b8-f06c-4dfe-bdcc-9b548fd58c31_SetDate">
    <vt:lpwstr>2024-10-11T20:44:21Z</vt:lpwstr>
  </property>
  <property fmtid="{D5CDD505-2E9C-101B-9397-08002B2CF9AE}" pid="4" name="MSIP_Label_7b94a7b8-f06c-4dfe-bdcc-9b548fd58c31_Method">
    <vt:lpwstr>Privileged</vt:lpwstr>
  </property>
  <property fmtid="{D5CDD505-2E9C-101B-9397-08002B2CF9AE}" pid="5" name="MSIP_Label_7b94a7b8-f06c-4dfe-bdcc-9b548fd58c31_Name">
    <vt:lpwstr>7b94a7b8-f06c-4dfe-bdcc-9b548fd58c31</vt:lpwstr>
  </property>
  <property fmtid="{D5CDD505-2E9C-101B-9397-08002B2CF9AE}" pid="6" name="MSIP_Label_7b94a7b8-f06c-4dfe-bdcc-9b548fd58c31_SiteId">
    <vt:lpwstr>9ce70869-60db-44fd-abe8-d2767077fc8f</vt:lpwstr>
  </property>
  <property fmtid="{D5CDD505-2E9C-101B-9397-08002B2CF9AE}" pid="7" name="MSIP_Label_7b94a7b8-f06c-4dfe-bdcc-9b548fd58c31_ActionId">
    <vt:lpwstr>531f02de-87a6-4a0c-88fa-89d74c239cc2</vt:lpwstr>
  </property>
  <property fmtid="{D5CDD505-2E9C-101B-9397-08002B2CF9AE}" pid="8" name="MSIP_Label_7b94a7b8-f06c-4dfe-bdcc-9b548fd58c31_ContentBits">
    <vt:lpwstr>0</vt:lpwstr>
  </property>
</Properties>
</file>